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7D15EE" w14:textId="77777777" w:rsidR="00476DF6" w:rsidRPr="00476DF6" w:rsidRDefault="00476DF6" w:rsidP="00476DF6">
      <w:pPr>
        <w:widowControl w:val="0"/>
        <w:pBdr>
          <w:top w:val="single" w:sz="4" w:space="1" w:color="auto"/>
          <w:left w:val="single" w:sz="4" w:space="4" w:color="auto"/>
          <w:bottom w:val="single" w:sz="4" w:space="1" w:color="auto"/>
          <w:right w:val="single" w:sz="4" w:space="4" w:color="auto"/>
        </w:pBdr>
        <w:rPr>
          <w:sz w:val="22"/>
          <w:szCs w:val="22"/>
        </w:rPr>
      </w:pPr>
      <w:r w:rsidRPr="00476DF6">
        <w:rPr>
          <w:sz w:val="22"/>
          <w:szCs w:val="22"/>
        </w:rPr>
        <w:t>Dette dokumentet er den godkjente produktinformasjonen for Exelon. Endringer siden forrige prosedyre som påvirker produktinformasjonen (</w:t>
      </w:r>
      <w:r w:rsidRPr="00476DF6">
        <w:rPr>
          <w:rFonts w:cs="Verdana"/>
          <w:color w:val="000000"/>
          <w:sz w:val="22"/>
          <w:szCs w:val="22"/>
        </w:rPr>
        <w:t>EMA/VR/0000323550</w:t>
      </w:r>
      <w:r w:rsidRPr="00476DF6">
        <w:rPr>
          <w:sz w:val="22"/>
          <w:szCs w:val="22"/>
        </w:rPr>
        <w:t>) er uthevet.</w:t>
      </w:r>
    </w:p>
    <w:p w14:paraId="7CBF5806" w14:textId="77777777" w:rsidR="00476DF6" w:rsidRPr="00476DF6" w:rsidRDefault="00476DF6" w:rsidP="00476DF6">
      <w:pPr>
        <w:widowControl w:val="0"/>
        <w:pBdr>
          <w:top w:val="single" w:sz="4" w:space="1" w:color="auto"/>
          <w:left w:val="single" w:sz="4" w:space="4" w:color="auto"/>
          <w:bottom w:val="single" w:sz="4" w:space="1" w:color="auto"/>
          <w:right w:val="single" w:sz="4" w:space="4" w:color="auto"/>
        </w:pBdr>
        <w:rPr>
          <w:sz w:val="22"/>
          <w:szCs w:val="22"/>
        </w:rPr>
      </w:pPr>
    </w:p>
    <w:p w14:paraId="37C85235" w14:textId="53A0D517" w:rsidR="00027BB7" w:rsidRPr="00476DF6" w:rsidRDefault="00476DF6" w:rsidP="00476DF6">
      <w:pPr>
        <w:pStyle w:val="Titlepage"/>
        <w:widowControl w:val="0"/>
        <w:pBdr>
          <w:top w:val="single" w:sz="4" w:space="1" w:color="auto"/>
          <w:left w:val="single" w:sz="4" w:space="4" w:color="auto"/>
          <w:bottom w:val="single" w:sz="4" w:space="1" w:color="auto"/>
          <w:right w:val="single" w:sz="4" w:space="4" w:color="auto"/>
        </w:pBdr>
        <w:spacing w:before="0"/>
        <w:jc w:val="left"/>
        <w:rPr>
          <w:color w:val="000000"/>
          <w:sz w:val="22"/>
          <w:szCs w:val="22"/>
          <w:lang w:val="nb-NO"/>
        </w:rPr>
      </w:pPr>
      <w:r w:rsidRPr="00476DF6">
        <w:rPr>
          <w:sz w:val="22"/>
          <w:szCs w:val="22"/>
          <w:lang w:val="nb-NO"/>
        </w:rPr>
        <w:t xml:space="preserve">Mer informasjon finnes på nettstedet til Det europeiske legemiddelkontoret: </w:t>
      </w:r>
      <w:r w:rsidRPr="00476DF6">
        <w:rPr>
          <w:sz w:val="22"/>
          <w:szCs w:val="22"/>
          <w:lang w:val="nb-NO"/>
        </w:rPr>
        <w:fldChar w:fldCharType="begin"/>
      </w:r>
      <w:r w:rsidRPr="00476DF6">
        <w:rPr>
          <w:sz w:val="22"/>
          <w:szCs w:val="22"/>
          <w:lang w:val="nb-NO"/>
        </w:rPr>
        <w:instrText>HYPERLINK "https://www.ema.europa.eu/en/medicines/human/EPAR/exelon"</w:instrText>
      </w:r>
      <w:r w:rsidRPr="00476DF6">
        <w:rPr>
          <w:sz w:val="22"/>
          <w:szCs w:val="22"/>
          <w:lang w:val="nb-NO"/>
        </w:rPr>
      </w:r>
      <w:r w:rsidRPr="00476DF6">
        <w:rPr>
          <w:sz w:val="22"/>
          <w:szCs w:val="22"/>
          <w:lang w:val="nb-NO"/>
        </w:rPr>
        <w:fldChar w:fldCharType="separate"/>
      </w:r>
      <w:r w:rsidRPr="00476DF6">
        <w:rPr>
          <w:rStyle w:val="Hyperlink"/>
          <w:sz w:val="22"/>
          <w:szCs w:val="22"/>
          <w:lang w:val="nb-NO"/>
        </w:rPr>
        <w:t>https://www.ema.europa.eu/en/medicines/human/EPAR/exelon</w:t>
      </w:r>
      <w:r w:rsidRPr="00476DF6">
        <w:rPr>
          <w:sz w:val="22"/>
          <w:szCs w:val="22"/>
          <w:lang w:val="nb-NO"/>
        </w:rPr>
        <w:fldChar w:fldCharType="end"/>
      </w:r>
    </w:p>
    <w:p w14:paraId="37C85236" w14:textId="77777777" w:rsidR="00027BB7" w:rsidRPr="006C1F2C" w:rsidRDefault="00027BB7" w:rsidP="005171BE">
      <w:pPr>
        <w:pStyle w:val="Titlepage"/>
        <w:widowControl w:val="0"/>
        <w:spacing w:before="0"/>
        <w:jc w:val="left"/>
        <w:rPr>
          <w:color w:val="000000"/>
          <w:sz w:val="22"/>
          <w:szCs w:val="22"/>
          <w:lang w:val="nb-NO"/>
        </w:rPr>
      </w:pPr>
    </w:p>
    <w:p w14:paraId="37C85237" w14:textId="77777777" w:rsidR="00027BB7" w:rsidRPr="006C1F2C" w:rsidRDefault="00027BB7" w:rsidP="005171BE">
      <w:pPr>
        <w:pStyle w:val="Titlepage"/>
        <w:widowControl w:val="0"/>
        <w:spacing w:before="0"/>
        <w:jc w:val="left"/>
        <w:rPr>
          <w:color w:val="000000"/>
          <w:sz w:val="22"/>
          <w:szCs w:val="22"/>
          <w:lang w:val="nb-NO"/>
        </w:rPr>
      </w:pPr>
    </w:p>
    <w:p w14:paraId="37C85238" w14:textId="77777777" w:rsidR="00027BB7" w:rsidRPr="006C1F2C" w:rsidRDefault="00027BB7" w:rsidP="005171BE">
      <w:pPr>
        <w:pStyle w:val="Titlepage"/>
        <w:widowControl w:val="0"/>
        <w:spacing w:before="0"/>
        <w:jc w:val="left"/>
        <w:rPr>
          <w:color w:val="000000"/>
          <w:sz w:val="22"/>
          <w:szCs w:val="22"/>
          <w:lang w:val="nb-NO"/>
        </w:rPr>
      </w:pPr>
    </w:p>
    <w:p w14:paraId="37C85239" w14:textId="77777777" w:rsidR="00027BB7" w:rsidRPr="006C1F2C" w:rsidRDefault="00027BB7" w:rsidP="005171BE">
      <w:pPr>
        <w:pStyle w:val="Titlepage"/>
        <w:widowControl w:val="0"/>
        <w:spacing w:before="0"/>
        <w:jc w:val="left"/>
        <w:rPr>
          <w:color w:val="000000"/>
          <w:sz w:val="22"/>
          <w:szCs w:val="22"/>
          <w:lang w:val="nb-NO"/>
        </w:rPr>
      </w:pPr>
    </w:p>
    <w:p w14:paraId="37C8523A" w14:textId="77777777" w:rsidR="00027BB7" w:rsidRPr="006C1F2C" w:rsidRDefault="00027BB7" w:rsidP="005171BE">
      <w:pPr>
        <w:pStyle w:val="Titlepage"/>
        <w:widowControl w:val="0"/>
        <w:spacing w:before="0"/>
        <w:jc w:val="left"/>
        <w:rPr>
          <w:color w:val="000000"/>
          <w:sz w:val="22"/>
          <w:szCs w:val="22"/>
          <w:lang w:val="nb-NO"/>
        </w:rPr>
      </w:pPr>
    </w:p>
    <w:p w14:paraId="37C8523B" w14:textId="77777777" w:rsidR="00027BB7" w:rsidRPr="006C1F2C" w:rsidRDefault="00027BB7" w:rsidP="005171BE">
      <w:pPr>
        <w:pStyle w:val="Titlepage"/>
        <w:widowControl w:val="0"/>
        <w:spacing w:before="0"/>
        <w:jc w:val="left"/>
        <w:rPr>
          <w:color w:val="000000"/>
          <w:sz w:val="22"/>
          <w:szCs w:val="22"/>
          <w:lang w:val="nb-NO"/>
        </w:rPr>
      </w:pPr>
    </w:p>
    <w:p w14:paraId="37C8523C" w14:textId="77777777" w:rsidR="00027BB7" w:rsidRPr="006C1F2C" w:rsidRDefault="00027BB7" w:rsidP="005171BE">
      <w:pPr>
        <w:pStyle w:val="Titlepage"/>
        <w:widowControl w:val="0"/>
        <w:spacing w:before="0"/>
        <w:jc w:val="left"/>
        <w:rPr>
          <w:color w:val="000000"/>
          <w:sz w:val="22"/>
          <w:szCs w:val="22"/>
          <w:lang w:val="nb-NO"/>
        </w:rPr>
      </w:pPr>
    </w:p>
    <w:p w14:paraId="37C8523D" w14:textId="77777777" w:rsidR="00027BB7" w:rsidRPr="006C1F2C" w:rsidRDefault="00027BB7" w:rsidP="005171BE">
      <w:pPr>
        <w:pStyle w:val="Titlepage"/>
        <w:widowControl w:val="0"/>
        <w:spacing w:before="0"/>
        <w:jc w:val="left"/>
        <w:rPr>
          <w:color w:val="000000"/>
          <w:sz w:val="22"/>
          <w:szCs w:val="22"/>
          <w:lang w:val="nb-NO"/>
        </w:rPr>
      </w:pPr>
    </w:p>
    <w:p w14:paraId="37C8523E" w14:textId="77777777" w:rsidR="00027BB7" w:rsidRPr="006C1F2C" w:rsidRDefault="00027BB7" w:rsidP="005171BE">
      <w:pPr>
        <w:pStyle w:val="Titlepage"/>
        <w:widowControl w:val="0"/>
        <w:spacing w:before="0"/>
        <w:jc w:val="left"/>
        <w:rPr>
          <w:color w:val="000000"/>
          <w:sz w:val="22"/>
          <w:szCs w:val="22"/>
          <w:lang w:val="nb-NO"/>
        </w:rPr>
      </w:pPr>
    </w:p>
    <w:p w14:paraId="37C8523F" w14:textId="77777777" w:rsidR="00027BB7" w:rsidRPr="006C1F2C" w:rsidRDefault="00027BB7" w:rsidP="005171BE">
      <w:pPr>
        <w:pStyle w:val="Titlepage"/>
        <w:widowControl w:val="0"/>
        <w:spacing w:before="0"/>
        <w:jc w:val="left"/>
        <w:rPr>
          <w:color w:val="000000"/>
          <w:sz w:val="22"/>
          <w:szCs w:val="22"/>
          <w:lang w:val="nb-NO"/>
        </w:rPr>
      </w:pPr>
    </w:p>
    <w:p w14:paraId="37C85240" w14:textId="77777777" w:rsidR="00027BB7" w:rsidRPr="006C1F2C" w:rsidRDefault="00027BB7" w:rsidP="005171BE">
      <w:pPr>
        <w:pStyle w:val="Titlepage"/>
        <w:widowControl w:val="0"/>
        <w:spacing w:before="0"/>
        <w:jc w:val="left"/>
        <w:rPr>
          <w:color w:val="000000"/>
          <w:sz w:val="22"/>
          <w:szCs w:val="22"/>
          <w:lang w:val="nb-NO"/>
        </w:rPr>
      </w:pPr>
    </w:p>
    <w:p w14:paraId="37C85241" w14:textId="77777777" w:rsidR="00027BB7" w:rsidRPr="006C1F2C" w:rsidRDefault="00027BB7" w:rsidP="005171BE">
      <w:pPr>
        <w:pStyle w:val="Titlepage"/>
        <w:widowControl w:val="0"/>
        <w:spacing w:before="0"/>
        <w:jc w:val="left"/>
        <w:rPr>
          <w:color w:val="000000"/>
          <w:sz w:val="22"/>
          <w:szCs w:val="22"/>
          <w:lang w:val="nb-NO"/>
        </w:rPr>
      </w:pPr>
    </w:p>
    <w:p w14:paraId="37C85242" w14:textId="77777777" w:rsidR="00027BB7" w:rsidRPr="006C1F2C" w:rsidRDefault="00027BB7" w:rsidP="005171BE">
      <w:pPr>
        <w:pStyle w:val="Titlepage"/>
        <w:widowControl w:val="0"/>
        <w:spacing w:before="0"/>
        <w:jc w:val="left"/>
        <w:rPr>
          <w:color w:val="000000"/>
          <w:sz w:val="22"/>
          <w:szCs w:val="22"/>
          <w:lang w:val="nb-NO"/>
        </w:rPr>
      </w:pPr>
    </w:p>
    <w:p w14:paraId="37C85243" w14:textId="77777777" w:rsidR="00027BB7" w:rsidRPr="006C1F2C" w:rsidRDefault="00027BB7" w:rsidP="005171BE">
      <w:pPr>
        <w:pStyle w:val="Titlepage"/>
        <w:widowControl w:val="0"/>
        <w:spacing w:before="0"/>
        <w:jc w:val="left"/>
        <w:rPr>
          <w:color w:val="000000"/>
          <w:sz w:val="22"/>
          <w:szCs w:val="22"/>
          <w:lang w:val="nb-NO"/>
        </w:rPr>
      </w:pPr>
    </w:p>
    <w:p w14:paraId="37C85244" w14:textId="77777777" w:rsidR="00027BB7" w:rsidRPr="006C1F2C" w:rsidRDefault="00027BB7" w:rsidP="005171BE">
      <w:pPr>
        <w:pStyle w:val="Titlepage"/>
        <w:widowControl w:val="0"/>
        <w:spacing w:before="0"/>
        <w:jc w:val="left"/>
        <w:rPr>
          <w:color w:val="000000"/>
          <w:sz w:val="22"/>
          <w:szCs w:val="22"/>
          <w:lang w:val="nb-NO"/>
        </w:rPr>
      </w:pPr>
    </w:p>
    <w:p w14:paraId="37C85245" w14:textId="77777777" w:rsidR="00027BB7" w:rsidRPr="006C1F2C" w:rsidRDefault="00027BB7" w:rsidP="005171BE">
      <w:pPr>
        <w:pStyle w:val="Titlepage"/>
        <w:widowControl w:val="0"/>
        <w:spacing w:before="0"/>
        <w:jc w:val="left"/>
        <w:rPr>
          <w:color w:val="000000"/>
          <w:sz w:val="22"/>
          <w:szCs w:val="22"/>
          <w:lang w:val="nb-NO"/>
        </w:rPr>
      </w:pPr>
    </w:p>
    <w:p w14:paraId="37C85246" w14:textId="77777777" w:rsidR="00027BB7" w:rsidRPr="006C1F2C" w:rsidRDefault="00027BB7" w:rsidP="005171BE">
      <w:pPr>
        <w:pStyle w:val="Titlepage"/>
        <w:widowControl w:val="0"/>
        <w:spacing w:before="0"/>
        <w:jc w:val="left"/>
        <w:rPr>
          <w:color w:val="000000"/>
          <w:sz w:val="22"/>
          <w:szCs w:val="22"/>
          <w:lang w:val="nb-NO"/>
        </w:rPr>
      </w:pPr>
    </w:p>
    <w:p w14:paraId="37C85248" w14:textId="77777777" w:rsidR="00027BB7" w:rsidRPr="006C1F2C" w:rsidRDefault="00027BB7" w:rsidP="005171BE">
      <w:pPr>
        <w:pStyle w:val="Titlepage"/>
        <w:widowControl w:val="0"/>
        <w:spacing w:before="0"/>
        <w:jc w:val="left"/>
        <w:rPr>
          <w:color w:val="000000"/>
          <w:sz w:val="22"/>
          <w:szCs w:val="22"/>
          <w:lang w:val="nb-NO"/>
        </w:rPr>
      </w:pPr>
    </w:p>
    <w:p w14:paraId="37C8524C" w14:textId="77777777" w:rsidR="00027BB7" w:rsidRPr="006C1F2C" w:rsidRDefault="00027BB7" w:rsidP="005171BE">
      <w:pPr>
        <w:pStyle w:val="Titlepage"/>
        <w:widowControl w:val="0"/>
        <w:spacing w:before="0"/>
        <w:jc w:val="center"/>
        <w:rPr>
          <w:b/>
          <w:color w:val="000000"/>
          <w:sz w:val="22"/>
          <w:szCs w:val="22"/>
          <w:lang w:val="nb-NO"/>
        </w:rPr>
      </w:pPr>
      <w:r w:rsidRPr="006C1F2C">
        <w:rPr>
          <w:b/>
          <w:color w:val="000000"/>
          <w:sz w:val="22"/>
          <w:szCs w:val="22"/>
          <w:lang w:val="nb-NO"/>
        </w:rPr>
        <w:t xml:space="preserve">VEDLEGG </w:t>
      </w:r>
      <w:r w:rsidR="00B315DE" w:rsidRPr="006C1F2C">
        <w:rPr>
          <w:b/>
          <w:color w:val="000000"/>
          <w:sz w:val="22"/>
          <w:szCs w:val="22"/>
          <w:lang w:val="nb-NO"/>
        </w:rPr>
        <w:t>I</w:t>
      </w:r>
    </w:p>
    <w:p w14:paraId="37C8524D" w14:textId="77777777" w:rsidR="00027BB7" w:rsidRPr="006C1F2C" w:rsidRDefault="00027BB7" w:rsidP="005171BE">
      <w:pPr>
        <w:pStyle w:val="Titlepage"/>
        <w:widowControl w:val="0"/>
        <w:spacing w:before="0"/>
        <w:jc w:val="center"/>
        <w:rPr>
          <w:color w:val="000000"/>
          <w:sz w:val="22"/>
          <w:szCs w:val="22"/>
          <w:lang w:val="nb-NO"/>
        </w:rPr>
      </w:pPr>
    </w:p>
    <w:p w14:paraId="37C8524E" w14:textId="77777777" w:rsidR="00027BB7" w:rsidRPr="006C1F2C" w:rsidRDefault="00027BB7" w:rsidP="00737B66">
      <w:pPr>
        <w:pStyle w:val="Titlepage"/>
        <w:widowControl w:val="0"/>
        <w:spacing w:before="0"/>
        <w:jc w:val="center"/>
        <w:outlineLvl w:val="0"/>
        <w:rPr>
          <w:b/>
          <w:color w:val="000000"/>
          <w:sz w:val="22"/>
          <w:szCs w:val="22"/>
          <w:lang w:val="nb-NO"/>
        </w:rPr>
      </w:pPr>
      <w:r w:rsidRPr="006C1F2C">
        <w:rPr>
          <w:b/>
          <w:color w:val="000000"/>
          <w:sz w:val="22"/>
          <w:szCs w:val="22"/>
          <w:lang w:val="nb-NO"/>
        </w:rPr>
        <w:t>PREPARATOMTALE</w:t>
      </w:r>
    </w:p>
    <w:p w14:paraId="37C8524F"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color w:val="000000"/>
          <w:sz w:val="22"/>
          <w:szCs w:val="22"/>
          <w:lang w:val="nb-NO"/>
        </w:rPr>
        <w:br w:type="page"/>
      </w:r>
      <w:r w:rsidRPr="006C1F2C">
        <w:rPr>
          <w:b/>
          <w:color w:val="000000"/>
          <w:sz w:val="22"/>
          <w:szCs w:val="22"/>
          <w:lang w:val="nb-NO"/>
        </w:rPr>
        <w:lastRenderedPageBreak/>
        <w:t>1.</w:t>
      </w:r>
      <w:r w:rsidRPr="006C1F2C">
        <w:rPr>
          <w:b/>
          <w:color w:val="000000"/>
          <w:sz w:val="22"/>
          <w:szCs w:val="22"/>
          <w:lang w:val="nb-NO"/>
        </w:rPr>
        <w:tab/>
        <w:t>LEGEMIDLETS NAVN</w:t>
      </w:r>
    </w:p>
    <w:p w14:paraId="37C85250" w14:textId="77777777" w:rsidR="00027BB7" w:rsidRPr="006C1F2C" w:rsidRDefault="00027BB7" w:rsidP="005171BE">
      <w:pPr>
        <w:keepNext/>
        <w:widowControl w:val="0"/>
        <w:suppressAutoHyphens/>
        <w:rPr>
          <w:color w:val="000000"/>
          <w:sz w:val="22"/>
          <w:szCs w:val="22"/>
        </w:rPr>
      </w:pPr>
    </w:p>
    <w:p w14:paraId="37C85251" w14:textId="77777777" w:rsidR="00027BB7" w:rsidRPr="006C1F2C" w:rsidRDefault="0059684C"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1,5</w:t>
      </w:r>
      <w:r w:rsidR="009A2163" w:rsidRPr="006C1F2C">
        <w:rPr>
          <w:color w:val="000000"/>
          <w:sz w:val="22"/>
          <w:szCs w:val="22"/>
        </w:rPr>
        <w:t> mg</w:t>
      </w:r>
      <w:r w:rsidR="00027BB7" w:rsidRPr="006C1F2C">
        <w:rPr>
          <w:color w:val="000000"/>
          <w:sz w:val="22"/>
          <w:szCs w:val="22"/>
        </w:rPr>
        <w:t xml:space="preserve"> harde kapsler</w:t>
      </w:r>
    </w:p>
    <w:p w14:paraId="37C85252" w14:textId="77777777" w:rsidR="006762AE" w:rsidRPr="006C1F2C" w:rsidRDefault="006762AE" w:rsidP="005171BE">
      <w:pPr>
        <w:widowControl w:val="0"/>
        <w:suppressAutoHyphens/>
        <w:ind w:left="567" w:hanging="567"/>
        <w:rPr>
          <w:color w:val="000000"/>
          <w:spacing w:val="-2"/>
          <w:sz w:val="22"/>
          <w:szCs w:val="22"/>
        </w:rPr>
      </w:pPr>
      <w:r w:rsidRPr="006C1F2C">
        <w:rPr>
          <w:color w:val="000000"/>
          <w:spacing w:val="-2"/>
          <w:sz w:val="22"/>
          <w:szCs w:val="22"/>
        </w:rPr>
        <w:t>Exelon 3,0 mg harde kapsler</w:t>
      </w:r>
    </w:p>
    <w:p w14:paraId="37C85253" w14:textId="77777777" w:rsidR="006762AE" w:rsidRPr="006C1F2C" w:rsidRDefault="006762AE" w:rsidP="005171BE">
      <w:pPr>
        <w:widowControl w:val="0"/>
        <w:suppressAutoHyphens/>
        <w:ind w:left="567" w:hanging="567"/>
        <w:rPr>
          <w:color w:val="000000"/>
          <w:spacing w:val="-2"/>
          <w:sz w:val="22"/>
          <w:szCs w:val="22"/>
        </w:rPr>
      </w:pPr>
      <w:r w:rsidRPr="006C1F2C">
        <w:rPr>
          <w:color w:val="000000"/>
          <w:spacing w:val="-2"/>
          <w:sz w:val="22"/>
          <w:szCs w:val="22"/>
        </w:rPr>
        <w:t>Exelon 4,5 mg harde kapsler</w:t>
      </w:r>
    </w:p>
    <w:p w14:paraId="37C85254" w14:textId="77777777" w:rsidR="006762AE" w:rsidRPr="006C1F2C" w:rsidRDefault="006762AE" w:rsidP="005171BE">
      <w:pPr>
        <w:widowControl w:val="0"/>
        <w:suppressAutoHyphens/>
        <w:ind w:left="567" w:hanging="567"/>
        <w:rPr>
          <w:color w:val="000000"/>
          <w:spacing w:val="-2"/>
          <w:sz w:val="22"/>
          <w:szCs w:val="22"/>
        </w:rPr>
      </w:pPr>
      <w:r w:rsidRPr="006C1F2C">
        <w:rPr>
          <w:color w:val="000000"/>
          <w:spacing w:val="-2"/>
          <w:sz w:val="22"/>
          <w:szCs w:val="22"/>
        </w:rPr>
        <w:t>Exelon 6,0 mg harde kapsler</w:t>
      </w:r>
    </w:p>
    <w:p w14:paraId="37C85255" w14:textId="77777777" w:rsidR="00027BB7" w:rsidRPr="006C1F2C" w:rsidRDefault="00027BB7" w:rsidP="005171BE">
      <w:pPr>
        <w:widowControl w:val="0"/>
        <w:suppressAutoHyphens/>
        <w:rPr>
          <w:color w:val="000000"/>
          <w:sz w:val="22"/>
          <w:szCs w:val="22"/>
        </w:rPr>
      </w:pPr>
    </w:p>
    <w:p w14:paraId="37C85256" w14:textId="77777777" w:rsidR="00027BB7" w:rsidRPr="006C1F2C" w:rsidRDefault="00027BB7" w:rsidP="005171BE">
      <w:pPr>
        <w:widowControl w:val="0"/>
        <w:suppressAutoHyphens/>
        <w:rPr>
          <w:color w:val="000000"/>
          <w:sz w:val="22"/>
          <w:szCs w:val="22"/>
        </w:rPr>
      </w:pPr>
    </w:p>
    <w:p w14:paraId="37C85257" w14:textId="77777777" w:rsidR="00027BB7" w:rsidRPr="006C1F2C" w:rsidRDefault="00027BB7" w:rsidP="005171BE">
      <w:pPr>
        <w:pStyle w:val="Titlepage"/>
        <w:keepNext/>
        <w:widowControl w:val="0"/>
        <w:suppressAutoHyphens/>
        <w:spacing w:before="0"/>
        <w:ind w:left="567" w:hanging="567"/>
        <w:jc w:val="left"/>
        <w:rPr>
          <w:b/>
          <w:color w:val="000000"/>
          <w:sz w:val="22"/>
          <w:szCs w:val="22"/>
          <w:lang w:val="nb-NO"/>
        </w:rPr>
      </w:pPr>
      <w:r w:rsidRPr="006C1F2C">
        <w:rPr>
          <w:b/>
          <w:color w:val="000000"/>
          <w:sz w:val="22"/>
          <w:szCs w:val="22"/>
          <w:lang w:val="nb-NO"/>
        </w:rPr>
        <w:t>2.</w:t>
      </w:r>
      <w:r w:rsidRPr="006C1F2C">
        <w:rPr>
          <w:b/>
          <w:color w:val="000000"/>
          <w:sz w:val="22"/>
          <w:szCs w:val="22"/>
          <w:lang w:val="nb-NO"/>
        </w:rPr>
        <w:tab/>
        <w:t>KVALITATIV OG KVANTITATIV SAMMENSETNING</w:t>
      </w:r>
    </w:p>
    <w:p w14:paraId="37C85258" w14:textId="77777777" w:rsidR="006762AE" w:rsidRPr="006C1F2C" w:rsidRDefault="006762AE" w:rsidP="005171BE">
      <w:pPr>
        <w:pStyle w:val="Titlepage"/>
        <w:keepNext/>
        <w:widowControl w:val="0"/>
        <w:suppressAutoHyphens/>
        <w:spacing w:before="0"/>
        <w:ind w:left="567" w:hanging="567"/>
        <w:jc w:val="left"/>
        <w:rPr>
          <w:color w:val="000000"/>
          <w:sz w:val="22"/>
          <w:szCs w:val="22"/>
          <w:lang w:val="nb-NO"/>
        </w:rPr>
      </w:pPr>
    </w:p>
    <w:p w14:paraId="37C85259" w14:textId="77777777" w:rsidR="0086660C" w:rsidRPr="006C1F2C" w:rsidRDefault="0086660C" w:rsidP="005171BE">
      <w:pPr>
        <w:keepNext/>
        <w:widowControl w:val="0"/>
        <w:ind w:left="567" w:hanging="567"/>
        <w:rPr>
          <w:color w:val="000000"/>
          <w:spacing w:val="-2"/>
          <w:sz w:val="22"/>
          <w:szCs w:val="22"/>
          <w:u w:val="single"/>
        </w:rPr>
      </w:pPr>
      <w:r w:rsidRPr="006C1F2C">
        <w:rPr>
          <w:color w:val="000000"/>
          <w:spacing w:val="-2"/>
          <w:sz w:val="22"/>
          <w:szCs w:val="22"/>
          <w:u w:val="single"/>
        </w:rPr>
        <w:t>Exelon 1,5 mg harde kapsler</w:t>
      </w:r>
    </w:p>
    <w:p w14:paraId="37C8525A" w14:textId="77777777" w:rsidR="0086660C" w:rsidRPr="006C1F2C" w:rsidRDefault="0086660C" w:rsidP="005171BE">
      <w:pPr>
        <w:keepNext/>
        <w:widowControl w:val="0"/>
        <w:ind w:left="567" w:hanging="567"/>
        <w:rPr>
          <w:color w:val="000000"/>
          <w:sz w:val="22"/>
          <w:szCs w:val="22"/>
        </w:rPr>
      </w:pPr>
    </w:p>
    <w:p w14:paraId="37C8525B" w14:textId="77777777" w:rsidR="00027BB7" w:rsidRPr="006C1F2C" w:rsidRDefault="00027BB7" w:rsidP="005171BE">
      <w:pPr>
        <w:widowControl w:val="0"/>
        <w:suppressAutoHyphens/>
        <w:rPr>
          <w:color w:val="000000"/>
          <w:sz w:val="22"/>
          <w:szCs w:val="22"/>
        </w:rPr>
      </w:pPr>
      <w:r w:rsidRPr="006C1F2C">
        <w:rPr>
          <w:color w:val="000000"/>
          <w:sz w:val="22"/>
          <w:szCs w:val="22"/>
        </w:rPr>
        <w:t xml:space="preserve">Hver kapsel inneholder rivastigminhydrogentartrat tilsvarende </w:t>
      </w:r>
      <w:r w:rsidR="00311CC7" w:rsidRPr="006C1F2C">
        <w:rPr>
          <w:color w:val="000000"/>
          <w:sz w:val="22"/>
          <w:szCs w:val="22"/>
        </w:rPr>
        <w:t xml:space="preserve">1,5 mg </w:t>
      </w:r>
      <w:bookmarkStart w:id="0" w:name="_Hlk179890391"/>
      <w:r w:rsidRPr="006C1F2C">
        <w:rPr>
          <w:color w:val="000000"/>
          <w:sz w:val="22"/>
          <w:szCs w:val="22"/>
        </w:rPr>
        <w:t>rivastigmin</w:t>
      </w:r>
      <w:bookmarkEnd w:id="0"/>
      <w:r w:rsidRPr="006C1F2C">
        <w:rPr>
          <w:color w:val="000000"/>
          <w:sz w:val="22"/>
          <w:szCs w:val="22"/>
        </w:rPr>
        <w:t>.</w:t>
      </w:r>
    </w:p>
    <w:p w14:paraId="37C8525C" w14:textId="77777777" w:rsidR="0086660C" w:rsidRPr="006C1F2C" w:rsidRDefault="0086660C" w:rsidP="005171BE">
      <w:pPr>
        <w:widowControl w:val="0"/>
        <w:suppressAutoHyphens/>
        <w:rPr>
          <w:color w:val="000000"/>
          <w:sz w:val="22"/>
          <w:szCs w:val="22"/>
        </w:rPr>
      </w:pPr>
    </w:p>
    <w:p w14:paraId="37C8525D" w14:textId="77777777" w:rsidR="0086660C" w:rsidRPr="006C1F2C" w:rsidRDefault="0086660C" w:rsidP="005171BE">
      <w:pPr>
        <w:keepNext/>
        <w:widowControl w:val="0"/>
        <w:ind w:left="567" w:hanging="567"/>
        <w:rPr>
          <w:color w:val="000000"/>
          <w:spacing w:val="-2"/>
          <w:sz w:val="22"/>
          <w:szCs w:val="22"/>
          <w:u w:val="single"/>
        </w:rPr>
      </w:pPr>
      <w:r w:rsidRPr="006C1F2C">
        <w:rPr>
          <w:color w:val="000000"/>
          <w:spacing w:val="-2"/>
          <w:sz w:val="22"/>
          <w:szCs w:val="22"/>
          <w:u w:val="single"/>
        </w:rPr>
        <w:t>Exelon 3,0 mg harde kapsler</w:t>
      </w:r>
    </w:p>
    <w:p w14:paraId="37C8525E" w14:textId="77777777" w:rsidR="0086660C" w:rsidRPr="006C1F2C" w:rsidRDefault="0086660C" w:rsidP="005171BE">
      <w:pPr>
        <w:keepNext/>
        <w:widowControl w:val="0"/>
        <w:ind w:left="567" w:hanging="567"/>
        <w:rPr>
          <w:color w:val="000000"/>
          <w:sz w:val="22"/>
          <w:szCs w:val="22"/>
        </w:rPr>
      </w:pPr>
    </w:p>
    <w:p w14:paraId="37C8525F" w14:textId="77777777" w:rsidR="0086660C" w:rsidRPr="006C1F2C" w:rsidRDefault="0086660C" w:rsidP="005171BE">
      <w:pPr>
        <w:widowControl w:val="0"/>
        <w:suppressAutoHyphens/>
        <w:rPr>
          <w:color w:val="000000"/>
          <w:sz w:val="22"/>
          <w:szCs w:val="22"/>
        </w:rPr>
      </w:pPr>
      <w:r w:rsidRPr="006C1F2C">
        <w:rPr>
          <w:color w:val="000000"/>
          <w:sz w:val="22"/>
          <w:szCs w:val="22"/>
        </w:rPr>
        <w:t>Hver kapsel inneholder rivastigminhydrogentartrat tilsvarende 3,0 mg rivastigmin.</w:t>
      </w:r>
    </w:p>
    <w:p w14:paraId="37C85260" w14:textId="77777777" w:rsidR="0086660C" w:rsidRPr="006C1F2C" w:rsidRDefault="0086660C" w:rsidP="005171BE">
      <w:pPr>
        <w:widowControl w:val="0"/>
        <w:suppressAutoHyphens/>
        <w:rPr>
          <w:color w:val="000000"/>
          <w:sz w:val="22"/>
          <w:szCs w:val="22"/>
        </w:rPr>
      </w:pPr>
    </w:p>
    <w:p w14:paraId="37C85261" w14:textId="77777777" w:rsidR="0086660C" w:rsidRPr="006C1F2C" w:rsidRDefault="0086660C" w:rsidP="005171BE">
      <w:pPr>
        <w:keepNext/>
        <w:widowControl w:val="0"/>
        <w:ind w:left="567" w:hanging="567"/>
        <w:rPr>
          <w:color w:val="000000"/>
          <w:spacing w:val="-2"/>
          <w:sz w:val="22"/>
          <w:szCs w:val="22"/>
          <w:u w:val="single"/>
        </w:rPr>
      </w:pPr>
      <w:r w:rsidRPr="006C1F2C">
        <w:rPr>
          <w:color w:val="000000"/>
          <w:spacing w:val="-2"/>
          <w:sz w:val="22"/>
          <w:szCs w:val="22"/>
          <w:u w:val="single"/>
        </w:rPr>
        <w:t>Exelon 4,5 mg harde kapsler</w:t>
      </w:r>
    </w:p>
    <w:p w14:paraId="37C85262" w14:textId="77777777" w:rsidR="0086660C" w:rsidRPr="006C1F2C" w:rsidRDefault="0086660C" w:rsidP="005171BE">
      <w:pPr>
        <w:keepNext/>
        <w:widowControl w:val="0"/>
        <w:ind w:left="567" w:hanging="567"/>
        <w:rPr>
          <w:color w:val="000000"/>
          <w:sz w:val="22"/>
          <w:szCs w:val="22"/>
        </w:rPr>
      </w:pPr>
    </w:p>
    <w:p w14:paraId="37C85263" w14:textId="77777777" w:rsidR="0086660C" w:rsidRPr="006C1F2C" w:rsidRDefault="0086660C" w:rsidP="005171BE">
      <w:pPr>
        <w:widowControl w:val="0"/>
        <w:suppressAutoHyphens/>
        <w:rPr>
          <w:color w:val="000000"/>
          <w:sz w:val="22"/>
          <w:szCs w:val="22"/>
        </w:rPr>
      </w:pPr>
      <w:r w:rsidRPr="006C1F2C">
        <w:rPr>
          <w:color w:val="000000"/>
          <w:sz w:val="22"/>
          <w:szCs w:val="22"/>
        </w:rPr>
        <w:t>Hver kapsel inneholder rivastigminhydrogentartrat tilsvarende 4,5 mg rivastigmin.</w:t>
      </w:r>
    </w:p>
    <w:p w14:paraId="37C85264" w14:textId="77777777" w:rsidR="0086660C" w:rsidRPr="006C1F2C" w:rsidRDefault="0086660C" w:rsidP="005171BE">
      <w:pPr>
        <w:widowControl w:val="0"/>
        <w:suppressAutoHyphens/>
        <w:rPr>
          <w:color w:val="000000"/>
          <w:sz w:val="22"/>
          <w:szCs w:val="22"/>
        </w:rPr>
      </w:pPr>
    </w:p>
    <w:p w14:paraId="37C85265" w14:textId="77777777" w:rsidR="0086660C" w:rsidRPr="006C1F2C" w:rsidRDefault="0086660C" w:rsidP="005171BE">
      <w:pPr>
        <w:keepNext/>
        <w:widowControl w:val="0"/>
        <w:ind w:left="567" w:hanging="567"/>
        <w:rPr>
          <w:color w:val="000000"/>
          <w:spacing w:val="-2"/>
          <w:sz w:val="22"/>
          <w:szCs w:val="22"/>
          <w:u w:val="single"/>
        </w:rPr>
      </w:pPr>
      <w:r w:rsidRPr="006C1F2C">
        <w:rPr>
          <w:color w:val="000000"/>
          <w:spacing w:val="-2"/>
          <w:sz w:val="22"/>
          <w:szCs w:val="22"/>
          <w:u w:val="single"/>
        </w:rPr>
        <w:t>Exelon 6,0 mg harde kapsler</w:t>
      </w:r>
    </w:p>
    <w:p w14:paraId="37C85266" w14:textId="77777777" w:rsidR="0086660C" w:rsidRPr="006C1F2C" w:rsidRDefault="0086660C" w:rsidP="005171BE">
      <w:pPr>
        <w:keepNext/>
        <w:widowControl w:val="0"/>
        <w:ind w:left="567" w:hanging="567"/>
        <w:rPr>
          <w:color w:val="000000"/>
          <w:sz w:val="22"/>
          <w:szCs w:val="22"/>
        </w:rPr>
      </w:pPr>
    </w:p>
    <w:p w14:paraId="37C85267" w14:textId="77777777" w:rsidR="0086660C" w:rsidRPr="006C1F2C" w:rsidRDefault="0086660C" w:rsidP="005171BE">
      <w:pPr>
        <w:widowControl w:val="0"/>
        <w:suppressAutoHyphens/>
        <w:rPr>
          <w:color w:val="000000"/>
          <w:sz w:val="22"/>
          <w:szCs w:val="22"/>
        </w:rPr>
      </w:pPr>
      <w:r w:rsidRPr="006C1F2C">
        <w:rPr>
          <w:color w:val="000000"/>
          <w:sz w:val="22"/>
          <w:szCs w:val="22"/>
        </w:rPr>
        <w:t>Hver kapsel inneholder rivastigminhydrogentartrat tilsvarende 6,0 mg rivastigmin.</w:t>
      </w:r>
    </w:p>
    <w:p w14:paraId="37C85268" w14:textId="77777777" w:rsidR="00027BB7" w:rsidRPr="006C1F2C" w:rsidRDefault="00027BB7" w:rsidP="005171BE">
      <w:pPr>
        <w:widowControl w:val="0"/>
        <w:suppressAutoHyphens/>
        <w:rPr>
          <w:color w:val="000000"/>
          <w:sz w:val="22"/>
          <w:szCs w:val="22"/>
        </w:rPr>
      </w:pPr>
    </w:p>
    <w:p w14:paraId="37C85269" w14:textId="77777777" w:rsidR="00027BB7" w:rsidRPr="006C1F2C" w:rsidRDefault="00027BB7" w:rsidP="005171BE">
      <w:pPr>
        <w:widowControl w:val="0"/>
        <w:suppressAutoHyphens/>
        <w:rPr>
          <w:color w:val="000000"/>
          <w:sz w:val="22"/>
          <w:szCs w:val="22"/>
        </w:rPr>
      </w:pPr>
      <w:r w:rsidRPr="006C1F2C">
        <w:rPr>
          <w:color w:val="000000"/>
          <w:sz w:val="22"/>
          <w:szCs w:val="22"/>
        </w:rPr>
        <w:t xml:space="preserve">For </w:t>
      </w:r>
      <w:r w:rsidR="00A55765" w:rsidRPr="006C1F2C">
        <w:rPr>
          <w:color w:val="000000"/>
          <w:sz w:val="22"/>
          <w:szCs w:val="22"/>
        </w:rPr>
        <w:t xml:space="preserve">fullstendig liste over </w:t>
      </w:r>
      <w:r w:rsidRPr="006C1F2C">
        <w:rPr>
          <w:color w:val="000000"/>
          <w:sz w:val="22"/>
          <w:szCs w:val="22"/>
        </w:rPr>
        <w:t>hjelpestoffer</w:t>
      </w:r>
      <w:r w:rsidR="00FB110B" w:rsidRPr="006C1F2C">
        <w:rPr>
          <w:color w:val="000000"/>
          <w:sz w:val="22"/>
          <w:szCs w:val="22"/>
        </w:rPr>
        <w:t>,</w:t>
      </w:r>
      <w:r w:rsidRPr="006C1F2C">
        <w:rPr>
          <w:color w:val="000000"/>
          <w:sz w:val="22"/>
          <w:szCs w:val="22"/>
        </w:rPr>
        <w:t xml:space="preserve"> se pkt.</w:t>
      </w:r>
      <w:r w:rsidR="00EE0ABE" w:rsidRPr="006C1F2C">
        <w:rPr>
          <w:color w:val="000000"/>
          <w:sz w:val="22"/>
          <w:szCs w:val="22"/>
        </w:rPr>
        <w:t> </w:t>
      </w:r>
      <w:r w:rsidRPr="006C1F2C">
        <w:rPr>
          <w:color w:val="000000"/>
          <w:sz w:val="22"/>
          <w:szCs w:val="22"/>
        </w:rPr>
        <w:t>6.1.</w:t>
      </w:r>
    </w:p>
    <w:p w14:paraId="37C8526A" w14:textId="77777777" w:rsidR="00027BB7" w:rsidRPr="006C1F2C" w:rsidRDefault="00027BB7" w:rsidP="005171BE">
      <w:pPr>
        <w:widowControl w:val="0"/>
        <w:suppressAutoHyphens/>
        <w:rPr>
          <w:color w:val="000000"/>
          <w:sz w:val="22"/>
          <w:szCs w:val="22"/>
        </w:rPr>
      </w:pPr>
    </w:p>
    <w:p w14:paraId="37C8526B" w14:textId="77777777" w:rsidR="00027BB7" w:rsidRPr="006C1F2C" w:rsidRDefault="00027BB7" w:rsidP="005171BE">
      <w:pPr>
        <w:widowControl w:val="0"/>
        <w:suppressAutoHyphens/>
        <w:rPr>
          <w:color w:val="000000"/>
          <w:sz w:val="22"/>
          <w:szCs w:val="22"/>
        </w:rPr>
      </w:pPr>
    </w:p>
    <w:p w14:paraId="37C8526C"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3.</w:t>
      </w:r>
      <w:r w:rsidRPr="006C1F2C">
        <w:rPr>
          <w:b/>
          <w:color w:val="000000"/>
          <w:sz w:val="22"/>
          <w:szCs w:val="22"/>
          <w:lang w:val="nb-NO"/>
        </w:rPr>
        <w:tab/>
        <w:t>LEGEMIDDELFORM</w:t>
      </w:r>
    </w:p>
    <w:p w14:paraId="37C8526D" w14:textId="77777777" w:rsidR="00027BB7" w:rsidRPr="006C1F2C" w:rsidRDefault="00027BB7" w:rsidP="005171BE">
      <w:pPr>
        <w:keepNext/>
        <w:widowControl w:val="0"/>
        <w:suppressAutoHyphens/>
        <w:rPr>
          <w:color w:val="000000"/>
          <w:sz w:val="22"/>
          <w:szCs w:val="22"/>
        </w:rPr>
      </w:pPr>
    </w:p>
    <w:p w14:paraId="37C8526E" w14:textId="77777777" w:rsidR="00027BB7" w:rsidRPr="006C1F2C" w:rsidRDefault="0059684C" w:rsidP="005171BE">
      <w:pPr>
        <w:widowControl w:val="0"/>
        <w:suppressAutoHyphens/>
        <w:rPr>
          <w:color w:val="000000"/>
          <w:sz w:val="22"/>
          <w:szCs w:val="22"/>
        </w:rPr>
      </w:pPr>
      <w:r w:rsidRPr="006C1F2C">
        <w:rPr>
          <w:color w:val="000000"/>
          <w:sz w:val="22"/>
          <w:szCs w:val="22"/>
        </w:rPr>
        <w:t>Hard</w:t>
      </w:r>
      <w:r w:rsidR="00ED6F8D" w:rsidRPr="006C1F2C">
        <w:rPr>
          <w:color w:val="000000"/>
          <w:sz w:val="22"/>
          <w:szCs w:val="22"/>
        </w:rPr>
        <w:t>e</w:t>
      </w:r>
      <w:r w:rsidRPr="006C1F2C">
        <w:rPr>
          <w:color w:val="000000"/>
          <w:sz w:val="22"/>
          <w:szCs w:val="22"/>
        </w:rPr>
        <w:t xml:space="preserve"> kapsl</w:t>
      </w:r>
      <w:r w:rsidR="00ED6F8D" w:rsidRPr="006C1F2C">
        <w:rPr>
          <w:color w:val="000000"/>
          <w:sz w:val="22"/>
          <w:szCs w:val="22"/>
        </w:rPr>
        <w:t>er</w:t>
      </w:r>
    </w:p>
    <w:p w14:paraId="37C8526F" w14:textId="77777777" w:rsidR="00027BB7" w:rsidRPr="006C1F2C" w:rsidRDefault="00027BB7" w:rsidP="005171BE">
      <w:pPr>
        <w:widowControl w:val="0"/>
        <w:suppressAutoHyphens/>
        <w:rPr>
          <w:color w:val="000000"/>
          <w:sz w:val="22"/>
          <w:szCs w:val="22"/>
        </w:rPr>
      </w:pPr>
    </w:p>
    <w:p w14:paraId="37C85270" w14:textId="77777777" w:rsidR="0086660C" w:rsidRPr="006C1F2C" w:rsidRDefault="0086660C" w:rsidP="005171BE">
      <w:pPr>
        <w:keepNext/>
        <w:widowControl w:val="0"/>
        <w:ind w:left="567" w:hanging="567"/>
        <w:rPr>
          <w:color w:val="000000"/>
          <w:spacing w:val="-2"/>
          <w:sz w:val="22"/>
          <w:szCs w:val="22"/>
          <w:u w:val="single"/>
        </w:rPr>
      </w:pPr>
      <w:r w:rsidRPr="006C1F2C">
        <w:rPr>
          <w:color w:val="000000"/>
          <w:spacing w:val="-2"/>
          <w:sz w:val="22"/>
          <w:szCs w:val="22"/>
          <w:u w:val="single"/>
        </w:rPr>
        <w:t>Exelon 1,5 mg harde kapsler</w:t>
      </w:r>
    </w:p>
    <w:p w14:paraId="37C85271" w14:textId="77777777" w:rsidR="0086660C" w:rsidRPr="006C1F2C" w:rsidRDefault="0086660C" w:rsidP="005171BE">
      <w:pPr>
        <w:keepNext/>
        <w:widowControl w:val="0"/>
        <w:ind w:left="567" w:hanging="567"/>
        <w:rPr>
          <w:color w:val="000000"/>
          <w:sz w:val="22"/>
          <w:szCs w:val="22"/>
        </w:rPr>
      </w:pPr>
    </w:p>
    <w:p w14:paraId="37C85272" w14:textId="77777777" w:rsidR="00027BB7" w:rsidRPr="006C1F2C" w:rsidRDefault="00027BB7" w:rsidP="005171BE">
      <w:pPr>
        <w:widowControl w:val="0"/>
        <w:suppressAutoHyphens/>
        <w:rPr>
          <w:color w:val="000000"/>
          <w:sz w:val="22"/>
          <w:szCs w:val="22"/>
        </w:rPr>
      </w:pPr>
      <w:r w:rsidRPr="006C1F2C">
        <w:rPr>
          <w:color w:val="000000"/>
          <w:sz w:val="22"/>
          <w:szCs w:val="22"/>
        </w:rPr>
        <w:t>Gråhvitt til svakt gult pulver i en kapsel med gul topp og bunn. Bunnen er merket ”EXELON</w:t>
      </w:r>
      <w:r w:rsidR="007B25A8" w:rsidRPr="006C1F2C">
        <w:rPr>
          <w:color w:val="000000"/>
          <w:sz w:val="22"/>
          <w:szCs w:val="22"/>
        </w:rPr>
        <w:t> </w:t>
      </w:r>
      <w:r w:rsidRPr="006C1F2C">
        <w:rPr>
          <w:color w:val="000000"/>
          <w:sz w:val="22"/>
          <w:szCs w:val="22"/>
        </w:rPr>
        <w:t>1,5</w:t>
      </w:r>
      <w:r w:rsidR="009A2163" w:rsidRPr="006C1F2C">
        <w:rPr>
          <w:color w:val="000000"/>
          <w:sz w:val="22"/>
          <w:szCs w:val="22"/>
        </w:rPr>
        <w:t> mg</w:t>
      </w:r>
      <w:r w:rsidRPr="006C1F2C">
        <w:rPr>
          <w:color w:val="000000"/>
          <w:sz w:val="22"/>
          <w:szCs w:val="22"/>
        </w:rPr>
        <w:t>” med rød trykkfarge.</w:t>
      </w:r>
    </w:p>
    <w:p w14:paraId="37C85273" w14:textId="77777777" w:rsidR="0086660C" w:rsidRPr="006C1F2C" w:rsidRDefault="0086660C" w:rsidP="005171BE">
      <w:pPr>
        <w:widowControl w:val="0"/>
        <w:suppressAutoHyphens/>
        <w:rPr>
          <w:color w:val="000000"/>
          <w:sz w:val="22"/>
          <w:szCs w:val="22"/>
        </w:rPr>
      </w:pPr>
    </w:p>
    <w:p w14:paraId="37C85274" w14:textId="77777777" w:rsidR="0086660C" w:rsidRPr="006C1F2C" w:rsidRDefault="0086660C" w:rsidP="005171BE">
      <w:pPr>
        <w:keepNext/>
        <w:widowControl w:val="0"/>
        <w:ind w:left="567" w:hanging="567"/>
        <w:rPr>
          <w:color w:val="000000"/>
          <w:spacing w:val="-2"/>
          <w:sz w:val="22"/>
          <w:szCs w:val="22"/>
          <w:u w:val="single"/>
        </w:rPr>
      </w:pPr>
      <w:r w:rsidRPr="006C1F2C">
        <w:rPr>
          <w:color w:val="000000"/>
          <w:spacing w:val="-2"/>
          <w:sz w:val="22"/>
          <w:szCs w:val="22"/>
          <w:u w:val="single"/>
        </w:rPr>
        <w:t>Exelon 3,0 mg harde kapsler</w:t>
      </w:r>
    </w:p>
    <w:p w14:paraId="37C85275" w14:textId="77777777" w:rsidR="0086660C" w:rsidRPr="006C1F2C" w:rsidRDefault="0086660C" w:rsidP="005171BE">
      <w:pPr>
        <w:keepNext/>
        <w:widowControl w:val="0"/>
        <w:ind w:left="567" w:hanging="567"/>
        <w:rPr>
          <w:color w:val="000000"/>
          <w:sz w:val="22"/>
          <w:szCs w:val="22"/>
        </w:rPr>
      </w:pPr>
    </w:p>
    <w:p w14:paraId="37C85276" w14:textId="77777777" w:rsidR="0086660C" w:rsidRPr="006C1F2C" w:rsidRDefault="0086660C" w:rsidP="005171BE">
      <w:pPr>
        <w:widowControl w:val="0"/>
        <w:suppressAutoHyphens/>
        <w:rPr>
          <w:color w:val="000000"/>
          <w:sz w:val="22"/>
          <w:szCs w:val="22"/>
        </w:rPr>
      </w:pPr>
      <w:r w:rsidRPr="006C1F2C">
        <w:rPr>
          <w:color w:val="000000"/>
          <w:sz w:val="22"/>
          <w:szCs w:val="22"/>
        </w:rPr>
        <w:t>Gråhvitt til svakt gult pulver i en kapsel med oransje topp og bunn. Bunnen er merket ”EXELON 3,0 mg” med rød trykkfarge.</w:t>
      </w:r>
    </w:p>
    <w:p w14:paraId="37C85277" w14:textId="77777777" w:rsidR="007D02D9" w:rsidRPr="006C1F2C" w:rsidRDefault="007D02D9" w:rsidP="005171BE">
      <w:pPr>
        <w:widowControl w:val="0"/>
        <w:suppressAutoHyphens/>
        <w:rPr>
          <w:color w:val="000000"/>
          <w:sz w:val="22"/>
          <w:szCs w:val="22"/>
        </w:rPr>
      </w:pPr>
    </w:p>
    <w:p w14:paraId="37C85278" w14:textId="77777777" w:rsidR="007D02D9" w:rsidRPr="006C1F2C" w:rsidRDefault="007D02D9" w:rsidP="005171BE">
      <w:pPr>
        <w:keepNext/>
        <w:widowControl w:val="0"/>
        <w:ind w:left="567" w:hanging="567"/>
        <w:rPr>
          <w:color w:val="000000"/>
          <w:spacing w:val="-2"/>
          <w:sz w:val="22"/>
          <w:szCs w:val="22"/>
          <w:u w:val="single"/>
        </w:rPr>
      </w:pPr>
      <w:r w:rsidRPr="006C1F2C">
        <w:rPr>
          <w:color w:val="000000"/>
          <w:spacing w:val="-2"/>
          <w:sz w:val="22"/>
          <w:szCs w:val="22"/>
          <w:u w:val="single"/>
        </w:rPr>
        <w:t>Exelon 4,5 mg harde kapsler</w:t>
      </w:r>
    </w:p>
    <w:p w14:paraId="37C85279" w14:textId="77777777" w:rsidR="007D02D9" w:rsidRPr="006C1F2C" w:rsidRDefault="007D02D9" w:rsidP="005171BE">
      <w:pPr>
        <w:keepNext/>
        <w:widowControl w:val="0"/>
        <w:ind w:left="567" w:hanging="567"/>
        <w:rPr>
          <w:color w:val="000000"/>
          <w:sz w:val="22"/>
          <w:szCs w:val="22"/>
        </w:rPr>
      </w:pPr>
    </w:p>
    <w:p w14:paraId="37C8527A" w14:textId="77777777" w:rsidR="007D02D9" w:rsidRPr="006C1F2C" w:rsidRDefault="007D02D9" w:rsidP="005171BE">
      <w:pPr>
        <w:widowControl w:val="0"/>
        <w:suppressAutoHyphens/>
        <w:rPr>
          <w:color w:val="000000"/>
          <w:sz w:val="22"/>
          <w:szCs w:val="22"/>
        </w:rPr>
      </w:pPr>
      <w:r w:rsidRPr="006C1F2C">
        <w:rPr>
          <w:color w:val="000000"/>
          <w:sz w:val="22"/>
          <w:szCs w:val="22"/>
        </w:rPr>
        <w:t>Gråhvitt til svakt gult pulver i en kapsel med rød topp og bunn. Bunnen er merket ”EXELON 4</w:t>
      </w:r>
      <w:r w:rsidR="00DA20FB" w:rsidRPr="006C1F2C">
        <w:rPr>
          <w:color w:val="000000"/>
          <w:sz w:val="22"/>
          <w:szCs w:val="22"/>
        </w:rPr>
        <w:t>,5 mg” med hvit</w:t>
      </w:r>
      <w:r w:rsidRPr="006C1F2C">
        <w:rPr>
          <w:color w:val="000000"/>
          <w:sz w:val="22"/>
          <w:szCs w:val="22"/>
        </w:rPr>
        <w:t xml:space="preserve"> trykkfarge.</w:t>
      </w:r>
    </w:p>
    <w:p w14:paraId="37C8527B" w14:textId="77777777" w:rsidR="007D02D9" w:rsidRPr="006C1F2C" w:rsidRDefault="007D02D9" w:rsidP="005171BE">
      <w:pPr>
        <w:widowControl w:val="0"/>
        <w:suppressAutoHyphens/>
        <w:rPr>
          <w:color w:val="000000"/>
          <w:sz w:val="22"/>
          <w:szCs w:val="22"/>
        </w:rPr>
      </w:pPr>
    </w:p>
    <w:p w14:paraId="37C8527C" w14:textId="77777777" w:rsidR="007D02D9" w:rsidRPr="006C1F2C" w:rsidRDefault="007D02D9" w:rsidP="005171BE">
      <w:pPr>
        <w:keepNext/>
        <w:widowControl w:val="0"/>
        <w:ind w:left="567" w:hanging="567"/>
        <w:rPr>
          <w:color w:val="000000"/>
          <w:spacing w:val="-2"/>
          <w:sz w:val="22"/>
          <w:szCs w:val="22"/>
          <w:u w:val="single"/>
        </w:rPr>
      </w:pPr>
      <w:r w:rsidRPr="006C1F2C">
        <w:rPr>
          <w:color w:val="000000"/>
          <w:spacing w:val="-2"/>
          <w:sz w:val="22"/>
          <w:szCs w:val="22"/>
          <w:u w:val="single"/>
        </w:rPr>
        <w:t>Exelon 6,0 mg harde kapsler</w:t>
      </w:r>
    </w:p>
    <w:p w14:paraId="37C8527D" w14:textId="77777777" w:rsidR="007D02D9" w:rsidRPr="006C1F2C" w:rsidRDefault="007D02D9" w:rsidP="005171BE">
      <w:pPr>
        <w:keepNext/>
        <w:widowControl w:val="0"/>
        <w:ind w:left="567" w:hanging="567"/>
        <w:rPr>
          <w:color w:val="000000"/>
          <w:sz w:val="22"/>
          <w:szCs w:val="22"/>
        </w:rPr>
      </w:pPr>
    </w:p>
    <w:p w14:paraId="37C8527E" w14:textId="77777777" w:rsidR="007D02D9" w:rsidRPr="006C1F2C" w:rsidRDefault="007D02D9" w:rsidP="005171BE">
      <w:pPr>
        <w:widowControl w:val="0"/>
        <w:suppressAutoHyphens/>
        <w:rPr>
          <w:color w:val="000000"/>
          <w:sz w:val="22"/>
          <w:szCs w:val="22"/>
        </w:rPr>
      </w:pPr>
      <w:r w:rsidRPr="006C1F2C">
        <w:rPr>
          <w:color w:val="000000"/>
          <w:sz w:val="22"/>
          <w:szCs w:val="22"/>
        </w:rPr>
        <w:t>Gråhvitt til svakt gult pulver i en kapsel med rød topp og oransje bunn. Bunnen er merket ”EXELON 6,0 mg” med rød trykkfarge.</w:t>
      </w:r>
    </w:p>
    <w:p w14:paraId="37C8527F" w14:textId="77777777" w:rsidR="00027BB7" w:rsidRPr="006C1F2C" w:rsidRDefault="00027BB7" w:rsidP="005171BE">
      <w:pPr>
        <w:widowControl w:val="0"/>
        <w:suppressAutoHyphens/>
        <w:rPr>
          <w:color w:val="000000"/>
          <w:sz w:val="22"/>
          <w:szCs w:val="22"/>
        </w:rPr>
      </w:pPr>
    </w:p>
    <w:p w14:paraId="37C85280" w14:textId="77777777" w:rsidR="00481168" w:rsidRPr="006C1F2C" w:rsidRDefault="00481168" w:rsidP="005171BE">
      <w:pPr>
        <w:widowControl w:val="0"/>
        <w:suppressAutoHyphens/>
        <w:rPr>
          <w:color w:val="000000"/>
          <w:sz w:val="22"/>
          <w:szCs w:val="22"/>
        </w:rPr>
      </w:pPr>
    </w:p>
    <w:p w14:paraId="37C85281"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lastRenderedPageBreak/>
        <w:t>4.</w:t>
      </w:r>
      <w:r w:rsidRPr="006C1F2C">
        <w:rPr>
          <w:b/>
          <w:color w:val="000000"/>
          <w:sz w:val="22"/>
          <w:szCs w:val="22"/>
          <w:lang w:val="nb-NO"/>
        </w:rPr>
        <w:tab/>
        <w:t>KLINISKE OPPLYSNINGER</w:t>
      </w:r>
    </w:p>
    <w:p w14:paraId="37C85282" w14:textId="77777777" w:rsidR="00027BB7" w:rsidRPr="006C1F2C" w:rsidRDefault="00027BB7" w:rsidP="005171BE">
      <w:pPr>
        <w:keepNext/>
        <w:widowControl w:val="0"/>
        <w:suppressAutoHyphens/>
        <w:rPr>
          <w:color w:val="000000"/>
          <w:sz w:val="22"/>
          <w:szCs w:val="22"/>
        </w:rPr>
      </w:pPr>
    </w:p>
    <w:p w14:paraId="37C85283"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4.1</w:t>
      </w:r>
      <w:r w:rsidRPr="006C1F2C">
        <w:rPr>
          <w:b/>
          <w:color w:val="000000"/>
          <w:sz w:val="22"/>
          <w:szCs w:val="22"/>
          <w:lang w:val="nb-NO"/>
        </w:rPr>
        <w:tab/>
        <w:t>Indikasjoner</w:t>
      </w:r>
    </w:p>
    <w:p w14:paraId="37C85284" w14:textId="77777777" w:rsidR="00027BB7" w:rsidRPr="006C1F2C" w:rsidRDefault="00027BB7" w:rsidP="005171BE">
      <w:pPr>
        <w:keepNext/>
        <w:widowControl w:val="0"/>
        <w:suppressAutoHyphens/>
        <w:rPr>
          <w:color w:val="000000"/>
          <w:sz w:val="22"/>
          <w:szCs w:val="22"/>
        </w:rPr>
      </w:pPr>
    </w:p>
    <w:p w14:paraId="37C85285" w14:textId="77777777" w:rsidR="00027BB7" w:rsidRPr="006C1F2C" w:rsidRDefault="00027BB7" w:rsidP="005171BE">
      <w:pPr>
        <w:widowControl w:val="0"/>
        <w:suppressAutoHyphens/>
        <w:rPr>
          <w:color w:val="000000"/>
          <w:sz w:val="22"/>
          <w:szCs w:val="22"/>
        </w:rPr>
      </w:pPr>
      <w:r w:rsidRPr="006C1F2C">
        <w:rPr>
          <w:color w:val="000000"/>
          <w:sz w:val="22"/>
          <w:szCs w:val="22"/>
        </w:rPr>
        <w:t>Symptomatisk behandling av Alzheimers demens av mild til moderat alvorlig grad.</w:t>
      </w:r>
    </w:p>
    <w:p w14:paraId="37C85286" w14:textId="77777777" w:rsidR="00B54161" w:rsidRPr="006C1F2C" w:rsidRDefault="00B54161" w:rsidP="005171BE">
      <w:pPr>
        <w:widowControl w:val="0"/>
        <w:suppressAutoHyphens/>
        <w:rPr>
          <w:color w:val="000000"/>
          <w:sz w:val="22"/>
          <w:szCs w:val="22"/>
        </w:rPr>
      </w:pPr>
      <w:r w:rsidRPr="006C1F2C">
        <w:rPr>
          <w:color w:val="000000"/>
          <w:sz w:val="22"/>
          <w:szCs w:val="22"/>
        </w:rPr>
        <w:t>Symptomatisk behandling av demens av mild til moderat alvorlig grad hos pasienter med idiopatisk Parkinsons sykdom.</w:t>
      </w:r>
    </w:p>
    <w:p w14:paraId="37C85287" w14:textId="77777777" w:rsidR="00027BB7" w:rsidRPr="006C1F2C" w:rsidRDefault="00027BB7" w:rsidP="005171BE">
      <w:pPr>
        <w:widowControl w:val="0"/>
        <w:suppressAutoHyphens/>
        <w:rPr>
          <w:color w:val="000000"/>
          <w:sz w:val="22"/>
          <w:szCs w:val="22"/>
        </w:rPr>
      </w:pPr>
    </w:p>
    <w:p w14:paraId="37C85288"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4.2</w:t>
      </w:r>
      <w:r w:rsidRPr="006C1F2C">
        <w:rPr>
          <w:b/>
          <w:color w:val="000000"/>
          <w:sz w:val="22"/>
          <w:szCs w:val="22"/>
          <w:lang w:val="nb-NO"/>
        </w:rPr>
        <w:tab/>
        <w:t>Dosering og administrasjonsmåte</w:t>
      </w:r>
    </w:p>
    <w:p w14:paraId="37C85289" w14:textId="77777777" w:rsidR="00027BB7" w:rsidRPr="006C1F2C" w:rsidRDefault="00027BB7" w:rsidP="005171BE">
      <w:pPr>
        <w:keepNext/>
        <w:widowControl w:val="0"/>
        <w:suppressAutoHyphens/>
        <w:rPr>
          <w:color w:val="000000"/>
          <w:sz w:val="22"/>
          <w:szCs w:val="22"/>
        </w:rPr>
      </w:pPr>
    </w:p>
    <w:p w14:paraId="37C8528A" w14:textId="77777777" w:rsidR="00027BB7" w:rsidRPr="006C1F2C" w:rsidRDefault="00027BB7" w:rsidP="005171BE">
      <w:pPr>
        <w:widowControl w:val="0"/>
        <w:suppressAutoHyphens/>
        <w:rPr>
          <w:color w:val="000000"/>
          <w:sz w:val="22"/>
          <w:szCs w:val="22"/>
        </w:rPr>
      </w:pPr>
      <w:r w:rsidRPr="006C1F2C">
        <w:rPr>
          <w:color w:val="000000"/>
          <w:sz w:val="22"/>
          <w:szCs w:val="22"/>
        </w:rPr>
        <w:t>Behandling bør initieres og overvåkes av lege med erfaring innen diagnostisering og behandling av Alzheimers demens</w:t>
      </w:r>
      <w:r w:rsidR="00BA561A" w:rsidRPr="006C1F2C">
        <w:rPr>
          <w:color w:val="000000"/>
          <w:sz w:val="22"/>
          <w:szCs w:val="22"/>
        </w:rPr>
        <w:t xml:space="preserve"> eller demens </w:t>
      </w:r>
      <w:r w:rsidR="00FB6DBD" w:rsidRPr="006C1F2C">
        <w:rPr>
          <w:color w:val="000000"/>
          <w:sz w:val="22"/>
          <w:szCs w:val="22"/>
        </w:rPr>
        <w:t>i tilknytning til</w:t>
      </w:r>
      <w:r w:rsidR="00433D80" w:rsidRPr="006C1F2C">
        <w:rPr>
          <w:color w:val="000000"/>
          <w:sz w:val="22"/>
          <w:szCs w:val="22"/>
        </w:rPr>
        <w:t xml:space="preserve"> Parkinsons sykdom</w:t>
      </w:r>
      <w:r w:rsidRPr="006C1F2C">
        <w:rPr>
          <w:color w:val="000000"/>
          <w:sz w:val="22"/>
          <w:szCs w:val="22"/>
        </w:rPr>
        <w:t>. Diagnosen bør stilles i henhold til de gjeldende retningslinjer. Behandling med rivastigmin bør kun igangsettes dersom en omsorgsperson, som kan sørge for inntaket</w:t>
      </w:r>
      <w:r w:rsidR="0059684C" w:rsidRPr="006C1F2C">
        <w:rPr>
          <w:color w:val="000000"/>
          <w:sz w:val="22"/>
          <w:szCs w:val="22"/>
        </w:rPr>
        <w:t xml:space="preserve"> av legemiddel</w:t>
      </w:r>
      <w:r w:rsidRPr="006C1F2C">
        <w:rPr>
          <w:color w:val="000000"/>
          <w:sz w:val="22"/>
          <w:szCs w:val="22"/>
        </w:rPr>
        <w:t xml:space="preserve"> hos pasienten, er tilgjengelig.</w:t>
      </w:r>
    </w:p>
    <w:p w14:paraId="37C8528B" w14:textId="77777777" w:rsidR="00027BB7" w:rsidRPr="006C1F2C" w:rsidRDefault="00027BB7" w:rsidP="005171BE">
      <w:pPr>
        <w:widowControl w:val="0"/>
        <w:suppressAutoHyphens/>
        <w:rPr>
          <w:i/>
          <w:color w:val="000000"/>
          <w:sz w:val="22"/>
          <w:szCs w:val="22"/>
        </w:rPr>
      </w:pPr>
    </w:p>
    <w:p w14:paraId="37C8528C" w14:textId="77777777" w:rsidR="00FB110B" w:rsidRPr="006C1F2C" w:rsidRDefault="00FB110B" w:rsidP="005171BE">
      <w:pPr>
        <w:keepNext/>
        <w:widowControl w:val="0"/>
        <w:suppressAutoHyphens/>
        <w:rPr>
          <w:color w:val="000000"/>
          <w:sz w:val="22"/>
          <w:szCs w:val="22"/>
          <w:u w:val="single"/>
        </w:rPr>
      </w:pPr>
      <w:r w:rsidRPr="006C1F2C">
        <w:rPr>
          <w:color w:val="000000"/>
          <w:sz w:val="22"/>
          <w:szCs w:val="22"/>
          <w:u w:val="single"/>
        </w:rPr>
        <w:t>Dosering</w:t>
      </w:r>
    </w:p>
    <w:p w14:paraId="37C8528D" w14:textId="77777777" w:rsidR="00D354B7" w:rsidRPr="006C1F2C" w:rsidRDefault="00D354B7" w:rsidP="005171BE">
      <w:pPr>
        <w:keepNext/>
        <w:widowControl w:val="0"/>
        <w:suppressAutoHyphens/>
        <w:rPr>
          <w:color w:val="000000"/>
          <w:sz w:val="22"/>
          <w:szCs w:val="22"/>
        </w:rPr>
      </w:pPr>
    </w:p>
    <w:p w14:paraId="37C8528E" w14:textId="77777777" w:rsidR="00027BB7" w:rsidRPr="006C1F2C" w:rsidRDefault="00027BB7" w:rsidP="005171BE">
      <w:pPr>
        <w:widowControl w:val="0"/>
        <w:suppressAutoHyphens/>
        <w:rPr>
          <w:color w:val="000000"/>
          <w:sz w:val="22"/>
          <w:szCs w:val="22"/>
        </w:rPr>
      </w:pPr>
      <w:r w:rsidRPr="006C1F2C">
        <w:rPr>
          <w:color w:val="000000"/>
          <w:sz w:val="22"/>
          <w:szCs w:val="22"/>
        </w:rPr>
        <w:t>Rivastigmin bør tas to ganger daglig sammen med henholdsvis frokost og kveldsmat. Kapslene skal svelges hele.</w:t>
      </w:r>
    </w:p>
    <w:p w14:paraId="37C8528F" w14:textId="77777777" w:rsidR="00027BB7" w:rsidRPr="006C1F2C" w:rsidRDefault="00027BB7" w:rsidP="005171BE">
      <w:pPr>
        <w:widowControl w:val="0"/>
        <w:suppressAutoHyphens/>
        <w:rPr>
          <w:color w:val="000000"/>
          <w:sz w:val="22"/>
          <w:szCs w:val="22"/>
        </w:rPr>
      </w:pPr>
    </w:p>
    <w:p w14:paraId="37C85290" w14:textId="77777777" w:rsidR="0059684C" w:rsidRPr="006C1F2C" w:rsidRDefault="00027BB7" w:rsidP="005171BE">
      <w:pPr>
        <w:keepNext/>
        <w:widowControl w:val="0"/>
        <w:suppressAutoHyphens/>
        <w:rPr>
          <w:i/>
          <w:color w:val="000000"/>
          <w:sz w:val="22"/>
          <w:szCs w:val="22"/>
          <w:u w:val="single"/>
        </w:rPr>
      </w:pPr>
      <w:r w:rsidRPr="006C1F2C">
        <w:rPr>
          <w:i/>
          <w:color w:val="000000"/>
          <w:sz w:val="22"/>
          <w:szCs w:val="22"/>
          <w:u w:val="single"/>
        </w:rPr>
        <w:t>Initialdose</w:t>
      </w:r>
    </w:p>
    <w:p w14:paraId="37C85291" w14:textId="77777777" w:rsidR="0033328B" w:rsidRPr="006C1F2C" w:rsidRDefault="00027BB7" w:rsidP="005171BE">
      <w:pPr>
        <w:widowControl w:val="0"/>
        <w:suppressAutoHyphens/>
        <w:rPr>
          <w:color w:val="000000"/>
          <w:sz w:val="22"/>
          <w:szCs w:val="22"/>
        </w:rPr>
      </w:pPr>
      <w:r w:rsidRPr="006C1F2C">
        <w:rPr>
          <w:color w:val="000000"/>
          <w:sz w:val="22"/>
          <w:szCs w:val="22"/>
        </w:rPr>
        <w:t>1,5</w:t>
      </w:r>
      <w:r w:rsidR="009A2163" w:rsidRPr="006C1F2C">
        <w:rPr>
          <w:color w:val="000000"/>
          <w:sz w:val="22"/>
          <w:szCs w:val="22"/>
        </w:rPr>
        <w:t> mg</w:t>
      </w:r>
      <w:r w:rsidRPr="006C1F2C">
        <w:rPr>
          <w:color w:val="000000"/>
          <w:sz w:val="22"/>
          <w:szCs w:val="22"/>
        </w:rPr>
        <w:t xml:space="preserve"> to ganger daglig.</w:t>
      </w:r>
    </w:p>
    <w:p w14:paraId="37C85292" w14:textId="77777777" w:rsidR="00027BB7" w:rsidRPr="006C1F2C" w:rsidRDefault="00027BB7" w:rsidP="005171BE">
      <w:pPr>
        <w:widowControl w:val="0"/>
        <w:suppressAutoHyphens/>
        <w:rPr>
          <w:color w:val="000000"/>
          <w:sz w:val="22"/>
          <w:szCs w:val="22"/>
        </w:rPr>
      </w:pPr>
    </w:p>
    <w:p w14:paraId="37C85293" w14:textId="77777777" w:rsidR="0059684C" w:rsidRPr="006C1F2C" w:rsidRDefault="00027BB7" w:rsidP="005171BE">
      <w:pPr>
        <w:keepNext/>
        <w:widowControl w:val="0"/>
        <w:rPr>
          <w:i/>
          <w:color w:val="000000"/>
          <w:sz w:val="22"/>
          <w:szCs w:val="22"/>
          <w:u w:val="single"/>
        </w:rPr>
      </w:pPr>
      <w:r w:rsidRPr="006C1F2C">
        <w:rPr>
          <w:i/>
          <w:color w:val="000000"/>
          <w:sz w:val="22"/>
          <w:szCs w:val="22"/>
          <w:u w:val="single"/>
        </w:rPr>
        <w:t>Dosetilpassing</w:t>
      </w:r>
    </w:p>
    <w:p w14:paraId="37C85294" w14:textId="77777777" w:rsidR="00027BB7" w:rsidRPr="006C1F2C" w:rsidRDefault="00027BB7" w:rsidP="005171BE">
      <w:pPr>
        <w:widowControl w:val="0"/>
        <w:rPr>
          <w:color w:val="000000"/>
          <w:sz w:val="22"/>
          <w:szCs w:val="22"/>
        </w:rPr>
      </w:pPr>
      <w:r w:rsidRPr="006C1F2C">
        <w:rPr>
          <w:color w:val="000000"/>
          <w:sz w:val="22"/>
          <w:szCs w:val="22"/>
        </w:rPr>
        <w:t>Startdose er 1,5</w:t>
      </w:r>
      <w:r w:rsidR="009A2163" w:rsidRPr="006C1F2C">
        <w:rPr>
          <w:color w:val="000000"/>
          <w:sz w:val="22"/>
          <w:szCs w:val="22"/>
        </w:rPr>
        <w:t> mg</w:t>
      </w:r>
      <w:r w:rsidRPr="006C1F2C">
        <w:rPr>
          <w:color w:val="000000"/>
          <w:sz w:val="22"/>
          <w:szCs w:val="22"/>
        </w:rPr>
        <w:t xml:space="preserve"> to ganger daglig. Etter minimum to ukers behandling kan dosen, dersom den tolereres godt, økes til 3</w:t>
      </w:r>
      <w:r w:rsidR="009A2163" w:rsidRPr="006C1F2C">
        <w:rPr>
          <w:color w:val="000000"/>
          <w:sz w:val="22"/>
          <w:szCs w:val="22"/>
        </w:rPr>
        <w:t> mg</w:t>
      </w:r>
      <w:r w:rsidRPr="006C1F2C">
        <w:rPr>
          <w:color w:val="000000"/>
          <w:sz w:val="22"/>
          <w:szCs w:val="22"/>
        </w:rPr>
        <w:t xml:space="preserve"> to ganger daglig. Senere økninger til 4,5</w:t>
      </w:r>
      <w:r w:rsidR="009A2163" w:rsidRPr="006C1F2C">
        <w:rPr>
          <w:color w:val="000000"/>
          <w:sz w:val="22"/>
          <w:szCs w:val="22"/>
        </w:rPr>
        <w:t> mg</w:t>
      </w:r>
      <w:r w:rsidRPr="006C1F2C">
        <w:rPr>
          <w:color w:val="000000"/>
          <w:sz w:val="22"/>
          <w:szCs w:val="22"/>
        </w:rPr>
        <w:t xml:space="preserve"> to ganger daglig og videre til 6</w:t>
      </w:r>
      <w:r w:rsidR="009A2163" w:rsidRPr="006C1F2C">
        <w:rPr>
          <w:color w:val="000000"/>
          <w:sz w:val="22"/>
          <w:szCs w:val="22"/>
        </w:rPr>
        <w:t> mg</w:t>
      </w:r>
      <w:r w:rsidRPr="006C1F2C">
        <w:rPr>
          <w:color w:val="000000"/>
          <w:sz w:val="22"/>
          <w:szCs w:val="22"/>
        </w:rPr>
        <w:t xml:space="preserve"> to ganger daglig skal også være basert på at den aktuelle dosen tolereres godt, og vurderes etter minimum to ukers behandling på det enkelte dosenivå.</w:t>
      </w:r>
    </w:p>
    <w:p w14:paraId="37C85295" w14:textId="77777777" w:rsidR="00027BB7" w:rsidRPr="006C1F2C" w:rsidRDefault="00027BB7" w:rsidP="005171BE">
      <w:pPr>
        <w:widowControl w:val="0"/>
        <w:rPr>
          <w:color w:val="000000"/>
          <w:sz w:val="22"/>
          <w:szCs w:val="22"/>
        </w:rPr>
      </w:pPr>
    </w:p>
    <w:p w14:paraId="37C85296" w14:textId="77777777" w:rsidR="00027BB7" w:rsidRPr="006C1F2C" w:rsidRDefault="00027BB7" w:rsidP="005171BE">
      <w:pPr>
        <w:widowControl w:val="0"/>
        <w:rPr>
          <w:color w:val="000000"/>
          <w:sz w:val="22"/>
          <w:szCs w:val="22"/>
        </w:rPr>
      </w:pPr>
      <w:r w:rsidRPr="006C1F2C">
        <w:rPr>
          <w:color w:val="000000"/>
          <w:sz w:val="22"/>
          <w:szCs w:val="22"/>
        </w:rPr>
        <w:t xml:space="preserve">Dersom bivirkninger (f.eks. kvalme, oppkast, magesmerter eller </w:t>
      </w:r>
      <w:r w:rsidR="00AE3A97" w:rsidRPr="006C1F2C">
        <w:rPr>
          <w:color w:val="000000"/>
          <w:sz w:val="22"/>
          <w:szCs w:val="22"/>
        </w:rPr>
        <w:t xml:space="preserve">manglende </w:t>
      </w:r>
      <w:r w:rsidRPr="006C1F2C">
        <w:rPr>
          <w:color w:val="000000"/>
          <w:sz w:val="22"/>
          <w:szCs w:val="22"/>
        </w:rPr>
        <w:t>appetitt)</w:t>
      </w:r>
      <w:r w:rsidR="006F2995" w:rsidRPr="006C1F2C">
        <w:rPr>
          <w:color w:val="000000"/>
          <w:sz w:val="22"/>
          <w:szCs w:val="22"/>
        </w:rPr>
        <w:t xml:space="preserve">, </w:t>
      </w:r>
      <w:r w:rsidRPr="006C1F2C">
        <w:rPr>
          <w:color w:val="000000"/>
          <w:sz w:val="22"/>
          <w:szCs w:val="22"/>
        </w:rPr>
        <w:t xml:space="preserve">vekttap </w:t>
      </w:r>
      <w:r w:rsidR="006F2995" w:rsidRPr="006C1F2C">
        <w:rPr>
          <w:color w:val="000000"/>
          <w:sz w:val="22"/>
          <w:szCs w:val="22"/>
        </w:rPr>
        <w:t xml:space="preserve">eller forverring av ekstrapyramidale symptomer (f.eks. skjelvinger) hos pasienter med demens i tilknytning til Parkinsons sykdom </w:t>
      </w:r>
      <w:r w:rsidRPr="006C1F2C">
        <w:rPr>
          <w:color w:val="000000"/>
          <w:sz w:val="22"/>
          <w:szCs w:val="22"/>
        </w:rPr>
        <w:t>observeres under behandlingen, kan disse bedres ved at én eller flere doser utelates. Dersom bivirkningene vedvarer, bør den daglige dosen midlertidig reduseres til den tidligere godt tolererte dosen</w:t>
      </w:r>
      <w:r w:rsidR="000E315C" w:rsidRPr="006C1F2C">
        <w:rPr>
          <w:color w:val="000000"/>
          <w:sz w:val="22"/>
          <w:szCs w:val="22"/>
        </w:rPr>
        <w:t>, eller behandlingen kan avbrytes</w:t>
      </w:r>
      <w:r w:rsidRPr="006C1F2C">
        <w:rPr>
          <w:color w:val="000000"/>
          <w:sz w:val="22"/>
          <w:szCs w:val="22"/>
        </w:rPr>
        <w:t>.</w:t>
      </w:r>
    </w:p>
    <w:p w14:paraId="37C85297" w14:textId="77777777" w:rsidR="00027BB7" w:rsidRPr="006C1F2C" w:rsidRDefault="00027BB7" w:rsidP="005171BE">
      <w:pPr>
        <w:widowControl w:val="0"/>
        <w:rPr>
          <w:color w:val="000000"/>
          <w:sz w:val="22"/>
          <w:szCs w:val="22"/>
        </w:rPr>
      </w:pPr>
    </w:p>
    <w:p w14:paraId="37C85298" w14:textId="77777777" w:rsidR="0059684C" w:rsidRPr="006C1F2C" w:rsidRDefault="00027BB7" w:rsidP="005171BE">
      <w:pPr>
        <w:keepNext/>
        <w:widowControl w:val="0"/>
        <w:rPr>
          <w:i/>
          <w:color w:val="000000"/>
          <w:sz w:val="22"/>
          <w:szCs w:val="22"/>
          <w:u w:val="single"/>
        </w:rPr>
      </w:pPr>
      <w:r w:rsidRPr="006C1F2C">
        <w:rPr>
          <w:i/>
          <w:color w:val="000000"/>
          <w:sz w:val="22"/>
          <w:szCs w:val="22"/>
          <w:u w:val="single"/>
        </w:rPr>
        <w:t>Vedlikeholdsdose</w:t>
      </w:r>
    </w:p>
    <w:p w14:paraId="37C85299" w14:textId="77777777" w:rsidR="00027BB7" w:rsidRPr="006C1F2C" w:rsidRDefault="00027BB7" w:rsidP="005171BE">
      <w:pPr>
        <w:widowControl w:val="0"/>
        <w:rPr>
          <w:color w:val="000000"/>
          <w:sz w:val="22"/>
          <w:szCs w:val="22"/>
        </w:rPr>
      </w:pPr>
      <w:r w:rsidRPr="006C1F2C">
        <w:rPr>
          <w:color w:val="000000"/>
          <w:sz w:val="22"/>
          <w:szCs w:val="22"/>
        </w:rPr>
        <w:t>Effektiv dose er 3</w:t>
      </w:r>
      <w:r w:rsidR="009A2163" w:rsidRPr="006C1F2C">
        <w:rPr>
          <w:color w:val="000000"/>
          <w:sz w:val="22"/>
          <w:szCs w:val="22"/>
        </w:rPr>
        <w:t>–</w:t>
      </w:r>
      <w:r w:rsidRPr="006C1F2C">
        <w:rPr>
          <w:color w:val="000000"/>
          <w:sz w:val="22"/>
          <w:szCs w:val="22"/>
        </w:rPr>
        <w:t>6</w:t>
      </w:r>
      <w:r w:rsidR="009A2163" w:rsidRPr="006C1F2C">
        <w:rPr>
          <w:color w:val="000000"/>
          <w:sz w:val="22"/>
          <w:szCs w:val="22"/>
        </w:rPr>
        <w:t> mg</w:t>
      </w:r>
      <w:r w:rsidRPr="006C1F2C">
        <w:rPr>
          <w:color w:val="000000"/>
          <w:sz w:val="22"/>
          <w:szCs w:val="22"/>
        </w:rPr>
        <w:t xml:space="preserve"> to ganger daglig; for å oppnå maksimal terapeutisk nytteeffekt bør den høyeste tolererte dosen benyttes. Anbefalt maksimal daglig dose er 6</w:t>
      </w:r>
      <w:r w:rsidR="009A2163" w:rsidRPr="006C1F2C">
        <w:rPr>
          <w:color w:val="000000"/>
          <w:sz w:val="22"/>
          <w:szCs w:val="22"/>
        </w:rPr>
        <w:t> mg</w:t>
      </w:r>
      <w:r w:rsidRPr="006C1F2C">
        <w:rPr>
          <w:color w:val="000000"/>
          <w:sz w:val="22"/>
          <w:szCs w:val="22"/>
        </w:rPr>
        <w:t xml:space="preserve"> to ganger daglig.</w:t>
      </w:r>
    </w:p>
    <w:p w14:paraId="37C8529A" w14:textId="77777777" w:rsidR="00027BB7" w:rsidRPr="006C1F2C" w:rsidRDefault="00027BB7" w:rsidP="005171BE">
      <w:pPr>
        <w:widowControl w:val="0"/>
        <w:rPr>
          <w:color w:val="000000"/>
          <w:sz w:val="22"/>
          <w:szCs w:val="22"/>
        </w:rPr>
      </w:pPr>
    </w:p>
    <w:p w14:paraId="37C8529B" w14:textId="77777777" w:rsidR="00CD5B28" w:rsidRPr="006C1F2C" w:rsidRDefault="00027BB7" w:rsidP="005171BE">
      <w:pPr>
        <w:widowControl w:val="0"/>
        <w:rPr>
          <w:color w:val="000000"/>
          <w:sz w:val="22"/>
          <w:szCs w:val="22"/>
        </w:rPr>
      </w:pPr>
      <w:r w:rsidRPr="006C1F2C">
        <w:rPr>
          <w:color w:val="000000"/>
          <w:sz w:val="22"/>
          <w:szCs w:val="22"/>
        </w:rPr>
        <w:t>Vedlikeholdsbehandling kan fortsette så lenge pasienten viser terapeutisk effekt. Den kliniske effekten av rivastigmin bør derfor revurderes jevnlig, spesielt hos pasienter som behandles med doser lavere enn 3</w:t>
      </w:r>
      <w:r w:rsidR="009A2163" w:rsidRPr="006C1F2C">
        <w:rPr>
          <w:color w:val="000000"/>
          <w:sz w:val="22"/>
          <w:szCs w:val="22"/>
        </w:rPr>
        <w:t> mg</w:t>
      </w:r>
      <w:r w:rsidRPr="006C1F2C">
        <w:rPr>
          <w:color w:val="000000"/>
          <w:sz w:val="22"/>
          <w:szCs w:val="22"/>
        </w:rPr>
        <w:t xml:space="preserve"> to ganger daglig.</w:t>
      </w:r>
      <w:r w:rsidR="00181065" w:rsidRPr="006C1F2C">
        <w:rPr>
          <w:color w:val="000000"/>
          <w:sz w:val="22"/>
          <w:szCs w:val="22"/>
        </w:rPr>
        <w:t xml:space="preserve"> </w:t>
      </w:r>
      <w:r w:rsidR="00BD5537" w:rsidRPr="006C1F2C">
        <w:rPr>
          <w:color w:val="000000"/>
          <w:sz w:val="22"/>
          <w:szCs w:val="22"/>
        </w:rPr>
        <w:t>Dersom</w:t>
      </w:r>
      <w:r w:rsidR="007279B4" w:rsidRPr="006C1F2C">
        <w:rPr>
          <w:color w:val="000000"/>
          <w:sz w:val="22"/>
          <w:szCs w:val="22"/>
        </w:rPr>
        <w:t xml:space="preserve"> hastigheten av forverring av </w:t>
      </w:r>
      <w:r w:rsidR="00BD5537" w:rsidRPr="006C1F2C">
        <w:rPr>
          <w:color w:val="000000"/>
          <w:sz w:val="22"/>
          <w:szCs w:val="22"/>
        </w:rPr>
        <w:t>demenssymptomer ikke endres i gunstig retning etter tre måneders vedlikeholdsbehandling, bør behandlingen avbrytes</w:t>
      </w:r>
      <w:r w:rsidR="00181065" w:rsidRPr="006C1F2C">
        <w:rPr>
          <w:color w:val="000000"/>
          <w:sz w:val="22"/>
          <w:szCs w:val="22"/>
        </w:rPr>
        <w:t xml:space="preserve">. </w:t>
      </w:r>
      <w:r w:rsidRPr="006C1F2C">
        <w:rPr>
          <w:color w:val="000000"/>
          <w:sz w:val="22"/>
          <w:szCs w:val="22"/>
        </w:rPr>
        <w:t xml:space="preserve">Seponering bør </w:t>
      </w:r>
      <w:r w:rsidR="00CD5B28" w:rsidRPr="006C1F2C">
        <w:rPr>
          <w:color w:val="000000"/>
          <w:sz w:val="22"/>
          <w:szCs w:val="22"/>
        </w:rPr>
        <w:t xml:space="preserve">også </w:t>
      </w:r>
      <w:r w:rsidRPr="006C1F2C">
        <w:rPr>
          <w:color w:val="000000"/>
          <w:sz w:val="22"/>
          <w:szCs w:val="22"/>
        </w:rPr>
        <w:t>vurderes når det ikke lenger er tegn på terapeutisk effekt.</w:t>
      </w:r>
    </w:p>
    <w:p w14:paraId="37C8529C" w14:textId="77777777" w:rsidR="00CD5B28" w:rsidRPr="006C1F2C" w:rsidRDefault="00CD5B28" w:rsidP="005171BE">
      <w:pPr>
        <w:widowControl w:val="0"/>
        <w:rPr>
          <w:color w:val="000000"/>
          <w:sz w:val="22"/>
          <w:szCs w:val="22"/>
        </w:rPr>
      </w:pPr>
    </w:p>
    <w:p w14:paraId="37C8529D" w14:textId="77777777" w:rsidR="00027BB7" w:rsidRPr="006C1F2C" w:rsidRDefault="00027BB7" w:rsidP="005171BE">
      <w:pPr>
        <w:widowControl w:val="0"/>
        <w:rPr>
          <w:color w:val="000000"/>
          <w:sz w:val="22"/>
          <w:szCs w:val="22"/>
        </w:rPr>
      </w:pPr>
      <w:r w:rsidRPr="006C1F2C">
        <w:rPr>
          <w:color w:val="000000"/>
          <w:sz w:val="22"/>
          <w:szCs w:val="22"/>
        </w:rPr>
        <w:t>Individuell respons på rivastigmin kan ikke forutsies.</w:t>
      </w:r>
      <w:r w:rsidR="00CD5B28" w:rsidRPr="006C1F2C">
        <w:rPr>
          <w:color w:val="000000"/>
          <w:sz w:val="22"/>
          <w:szCs w:val="22"/>
        </w:rPr>
        <w:t xml:space="preserve"> </w:t>
      </w:r>
      <w:r w:rsidR="00446870" w:rsidRPr="006C1F2C">
        <w:rPr>
          <w:color w:val="000000"/>
          <w:sz w:val="22"/>
          <w:szCs w:val="22"/>
        </w:rPr>
        <w:t>En s</w:t>
      </w:r>
      <w:r w:rsidR="00CD5B28" w:rsidRPr="006C1F2C">
        <w:rPr>
          <w:color w:val="000000"/>
          <w:sz w:val="22"/>
          <w:szCs w:val="22"/>
        </w:rPr>
        <w:t xml:space="preserve">tørre behandlingseffekt ble imidlertid observert hos pasienter med Parkinsons sykdom med moderat demens. </w:t>
      </w:r>
      <w:r w:rsidR="0051023F" w:rsidRPr="006C1F2C">
        <w:rPr>
          <w:color w:val="000000"/>
          <w:sz w:val="22"/>
          <w:szCs w:val="22"/>
        </w:rPr>
        <w:t xml:space="preserve">Tilsvarende ble </w:t>
      </w:r>
      <w:r w:rsidR="00446870" w:rsidRPr="006C1F2C">
        <w:rPr>
          <w:color w:val="000000"/>
          <w:sz w:val="22"/>
          <w:szCs w:val="22"/>
        </w:rPr>
        <w:t xml:space="preserve">en større effekt </w:t>
      </w:r>
      <w:r w:rsidR="0051023F" w:rsidRPr="006C1F2C">
        <w:rPr>
          <w:color w:val="000000"/>
          <w:sz w:val="22"/>
          <w:szCs w:val="22"/>
        </w:rPr>
        <w:t>observert hos pasienter med Parkinsons sykdom med visuelle hallusinasjoner (se pkt.</w:t>
      </w:r>
      <w:r w:rsidR="00EC2739" w:rsidRPr="006C1F2C">
        <w:rPr>
          <w:color w:val="000000"/>
          <w:sz w:val="22"/>
          <w:szCs w:val="22"/>
        </w:rPr>
        <w:t> </w:t>
      </w:r>
      <w:r w:rsidR="0051023F" w:rsidRPr="006C1F2C">
        <w:rPr>
          <w:color w:val="000000"/>
          <w:sz w:val="22"/>
          <w:szCs w:val="22"/>
        </w:rPr>
        <w:t>5.1).</w:t>
      </w:r>
    </w:p>
    <w:p w14:paraId="37C8529E" w14:textId="77777777" w:rsidR="00027BB7" w:rsidRPr="006C1F2C" w:rsidRDefault="00027BB7" w:rsidP="005171BE">
      <w:pPr>
        <w:widowControl w:val="0"/>
        <w:rPr>
          <w:color w:val="000000"/>
          <w:sz w:val="22"/>
          <w:szCs w:val="22"/>
        </w:rPr>
      </w:pPr>
    </w:p>
    <w:p w14:paraId="37C8529F" w14:textId="77777777" w:rsidR="00027BB7" w:rsidRPr="006C1F2C" w:rsidRDefault="00027BB7" w:rsidP="005171BE">
      <w:pPr>
        <w:widowControl w:val="0"/>
        <w:rPr>
          <w:color w:val="000000"/>
          <w:sz w:val="22"/>
          <w:szCs w:val="22"/>
        </w:rPr>
      </w:pPr>
      <w:r w:rsidRPr="006C1F2C">
        <w:rPr>
          <w:color w:val="000000"/>
          <w:sz w:val="22"/>
          <w:szCs w:val="22"/>
        </w:rPr>
        <w:t>Effekt av behandling er ikke undersøkt i placebo-kontrollerte studier utover 6</w:t>
      </w:r>
      <w:r w:rsidR="003E5473" w:rsidRPr="006C1F2C">
        <w:rPr>
          <w:color w:val="000000"/>
          <w:sz w:val="22"/>
          <w:szCs w:val="22"/>
        </w:rPr>
        <w:t> </w:t>
      </w:r>
      <w:r w:rsidRPr="006C1F2C">
        <w:rPr>
          <w:color w:val="000000"/>
          <w:sz w:val="22"/>
          <w:szCs w:val="22"/>
        </w:rPr>
        <w:t>måneder.</w:t>
      </w:r>
    </w:p>
    <w:p w14:paraId="37C852A0" w14:textId="77777777" w:rsidR="00027BB7" w:rsidRPr="006C1F2C" w:rsidRDefault="00027BB7" w:rsidP="005171BE">
      <w:pPr>
        <w:widowControl w:val="0"/>
        <w:rPr>
          <w:color w:val="000000"/>
          <w:sz w:val="22"/>
          <w:szCs w:val="22"/>
        </w:rPr>
      </w:pPr>
    </w:p>
    <w:p w14:paraId="37C852A1" w14:textId="77777777" w:rsidR="0059684C" w:rsidRPr="006C1F2C" w:rsidRDefault="00027BB7" w:rsidP="005171BE">
      <w:pPr>
        <w:keepNext/>
        <w:widowControl w:val="0"/>
        <w:rPr>
          <w:i/>
          <w:color w:val="000000"/>
          <w:sz w:val="22"/>
          <w:szCs w:val="22"/>
          <w:u w:val="single"/>
        </w:rPr>
      </w:pPr>
      <w:r w:rsidRPr="006C1F2C">
        <w:rPr>
          <w:i/>
          <w:color w:val="000000"/>
          <w:sz w:val="22"/>
          <w:szCs w:val="22"/>
          <w:u w:val="single"/>
        </w:rPr>
        <w:t>Gjenopptak av behandling</w:t>
      </w:r>
    </w:p>
    <w:p w14:paraId="37C852A2" w14:textId="77777777" w:rsidR="00027BB7" w:rsidRPr="006C1F2C" w:rsidRDefault="00027BB7" w:rsidP="005171BE">
      <w:pPr>
        <w:widowControl w:val="0"/>
        <w:rPr>
          <w:color w:val="000000"/>
          <w:sz w:val="22"/>
          <w:szCs w:val="22"/>
        </w:rPr>
      </w:pPr>
      <w:r w:rsidRPr="006C1F2C">
        <w:rPr>
          <w:color w:val="000000"/>
          <w:sz w:val="22"/>
          <w:szCs w:val="22"/>
        </w:rPr>
        <w:t xml:space="preserve">Hvis behandling avbrytes lengre enn </w:t>
      </w:r>
      <w:r w:rsidR="005F205C" w:rsidRPr="006C1F2C">
        <w:rPr>
          <w:color w:val="000000"/>
          <w:sz w:val="22"/>
          <w:szCs w:val="22"/>
        </w:rPr>
        <w:t>tre</w:t>
      </w:r>
      <w:r w:rsidRPr="006C1F2C">
        <w:rPr>
          <w:color w:val="000000"/>
          <w:sz w:val="22"/>
          <w:szCs w:val="22"/>
        </w:rPr>
        <w:t xml:space="preserve"> dager, bør behandling gjenopptas med 1,5</w:t>
      </w:r>
      <w:r w:rsidR="009A2163" w:rsidRPr="006C1F2C">
        <w:rPr>
          <w:color w:val="000000"/>
          <w:sz w:val="22"/>
          <w:szCs w:val="22"/>
        </w:rPr>
        <w:t> mg</w:t>
      </w:r>
      <w:r w:rsidRPr="006C1F2C">
        <w:rPr>
          <w:color w:val="000000"/>
          <w:sz w:val="22"/>
          <w:szCs w:val="22"/>
        </w:rPr>
        <w:t xml:space="preserve"> to ganger daglig. Dosetitrering bør deretter utføres som beskrevet ovenfor.</w:t>
      </w:r>
    </w:p>
    <w:p w14:paraId="37C852A3" w14:textId="77777777" w:rsidR="00027BB7" w:rsidRPr="006C1F2C" w:rsidRDefault="00027BB7" w:rsidP="005171BE">
      <w:pPr>
        <w:widowControl w:val="0"/>
        <w:rPr>
          <w:color w:val="000000"/>
          <w:sz w:val="22"/>
          <w:szCs w:val="22"/>
        </w:rPr>
      </w:pPr>
    </w:p>
    <w:p w14:paraId="37C852A4" w14:textId="77777777" w:rsidR="00D354B7" w:rsidRPr="006C1F2C" w:rsidRDefault="00D354B7" w:rsidP="005171BE">
      <w:pPr>
        <w:keepNext/>
        <w:widowControl w:val="0"/>
        <w:rPr>
          <w:color w:val="000000"/>
          <w:sz w:val="22"/>
          <w:szCs w:val="22"/>
          <w:u w:val="single"/>
        </w:rPr>
      </w:pPr>
      <w:r w:rsidRPr="006C1F2C">
        <w:rPr>
          <w:color w:val="000000"/>
          <w:sz w:val="22"/>
          <w:szCs w:val="22"/>
          <w:u w:val="single"/>
        </w:rPr>
        <w:t>Spesielle populasjoner</w:t>
      </w:r>
    </w:p>
    <w:p w14:paraId="37C852A5" w14:textId="77777777" w:rsidR="00D354B7" w:rsidRPr="006C1F2C" w:rsidRDefault="00D354B7" w:rsidP="005171BE">
      <w:pPr>
        <w:keepNext/>
        <w:widowControl w:val="0"/>
        <w:rPr>
          <w:color w:val="000000"/>
          <w:sz w:val="22"/>
          <w:szCs w:val="22"/>
        </w:rPr>
      </w:pPr>
    </w:p>
    <w:p w14:paraId="37C852A6" w14:textId="77777777" w:rsidR="0033328B" w:rsidRPr="006C1F2C" w:rsidRDefault="00027BB7" w:rsidP="005171BE">
      <w:pPr>
        <w:keepNext/>
        <w:widowControl w:val="0"/>
        <w:rPr>
          <w:i/>
          <w:color w:val="000000"/>
          <w:sz w:val="22"/>
          <w:szCs w:val="22"/>
          <w:u w:val="single"/>
        </w:rPr>
      </w:pPr>
      <w:r w:rsidRPr="006C1F2C">
        <w:rPr>
          <w:i/>
          <w:color w:val="000000"/>
          <w:sz w:val="22"/>
          <w:szCs w:val="22"/>
          <w:u w:val="single"/>
        </w:rPr>
        <w:t>Nedsatt nyre- og leverfunksjon</w:t>
      </w:r>
    </w:p>
    <w:p w14:paraId="37C852A7" w14:textId="77777777" w:rsidR="00315447" w:rsidRPr="006C1F2C" w:rsidRDefault="00BB5D5D" w:rsidP="005171BE">
      <w:pPr>
        <w:widowControl w:val="0"/>
        <w:rPr>
          <w:color w:val="000000"/>
          <w:sz w:val="22"/>
          <w:szCs w:val="22"/>
        </w:rPr>
      </w:pPr>
      <w:r w:rsidRPr="006C1F2C">
        <w:rPr>
          <w:color w:val="000000"/>
          <w:sz w:val="22"/>
          <w:szCs w:val="22"/>
        </w:rPr>
        <w:t>Do</w:t>
      </w:r>
      <w:r w:rsidR="00030963" w:rsidRPr="006C1F2C">
        <w:rPr>
          <w:color w:val="000000"/>
          <w:sz w:val="22"/>
          <w:szCs w:val="22"/>
        </w:rPr>
        <w:t xml:space="preserve">sejustering er ikke nødvendig hos pasienter med </w:t>
      </w:r>
      <w:r w:rsidR="0018672E" w:rsidRPr="006C1F2C">
        <w:rPr>
          <w:color w:val="000000"/>
          <w:sz w:val="22"/>
          <w:szCs w:val="22"/>
        </w:rPr>
        <w:t xml:space="preserve">mild til moderat </w:t>
      </w:r>
      <w:r w:rsidR="00030963" w:rsidRPr="006C1F2C">
        <w:rPr>
          <w:color w:val="000000"/>
          <w:sz w:val="22"/>
          <w:szCs w:val="22"/>
        </w:rPr>
        <w:t xml:space="preserve">nedsatt nyre- eller leverfunksjon. </w:t>
      </w:r>
      <w:r w:rsidR="00027BB7" w:rsidRPr="006C1F2C">
        <w:rPr>
          <w:color w:val="000000"/>
          <w:sz w:val="22"/>
          <w:szCs w:val="22"/>
        </w:rPr>
        <w:t xml:space="preserve">På grunn av økt biotilgjengelighet </w:t>
      </w:r>
      <w:r w:rsidR="0018672E" w:rsidRPr="006C1F2C">
        <w:rPr>
          <w:color w:val="000000"/>
          <w:sz w:val="22"/>
          <w:szCs w:val="22"/>
        </w:rPr>
        <w:t>hos disse pasientene</w:t>
      </w:r>
      <w:r w:rsidR="00027BB7" w:rsidRPr="006C1F2C">
        <w:rPr>
          <w:color w:val="000000"/>
          <w:sz w:val="22"/>
          <w:szCs w:val="22"/>
        </w:rPr>
        <w:t xml:space="preserve"> bør</w:t>
      </w:r>
      <w:r w:rsidR="00030963" w:rsidRPr="006C1F2C">
        <w:rPr>
          <w:color w:val="000000"/>
          <w:sz w:val="22"/>
          <w:szCs w:val="22"/>
        </w:rPr>
        <w:t xml:space="preserve"> imidlertid</w:t>
      </w:r>
      <w:r w:rsidR="00027BB7" w:rsidRPr="006C1F2C">
        <w:rPr>
          <w:color w:val="000000"/>
          <w:sz w:val="22"/>
          <w:szCs w:val="22"/>
        </w:rPr>
        <w:t xml:space="preserve"> anbefalinger vedrørende titrering i henhold til individuell toleranse følges nøye </w:t>
      </w:r>
      <w:r w:rsidR="00030963" w:rsidRPr="006C1F2C">
        <w:rPr>
          <w:color w:val="000000"/>
          <w:sz w:val="22"/>
          <w:szCs w:val="22"/>
        </w:rPr>
        <w:t xml:space="preserve">da </w:t>
      </w:r>
      <w:r w:rsidR="00030963" w:rsidRPr="006C1F2C">
        <w:rPr>
          <w:sz w:val="22"/>
          <w:szCs w:val="22"/>
        </w:rPr>
        <w:t>pasienter med klinisk signifikant nedsatt nyre- eller leverfunksjon kan få flere</w:t>
      </w:r>
      <w:r w:rsidR="00623334" w:rsidRPr="006C1F2C">
        <w:rPr>
          <w:sz w:val="22"/>
          <w:szCs w:val="22"/>
        </w:rPr>
        <w:t xml:space="preserve"> doseavhengige</w:t>
      </w:r>
      <w:r w:rsidR="00030963" w:rsidRPr="006C1F2C">
        <w:rPr>
          <w:sz w:val="22"/>
          <w:szCs w:val="22"/>
        </w:rPr>
        <w:t xml:space="preserve"> bivirkninger</w:t>
      </w:r>
      <w:r w:rsidR="00F83246" w:rsidRPr="006C1F2C">
        <w:rPr>
          <w:sz w:val="22"/>
          <w:szCs w:val="22"/>
        </w:rPr>
        <w:t xml:space="preserve">. </w:t>
      </w:r>
      <w:r w:rsidR="00315447" w:rsidRPr="006C1F2C">
        <w:rPr>
          <w:color w:val="000000"/>
          <w:sz w:val="22"/>
          <w:szCs w:val="22"/>
        </w:rPr>
        <w:t>Pasienter med alvorlig nedsatt leverfunksjon har ikke blitt studert</w:t>
      </w:r>
      <w:r w:rsidR="00F83246" w:rsidRPr="006C1F2C">
        <w:rPr>
          <w:color w:val="000000"/>
          <w:sz w:val="22"/>
          <w:szCs w:val="22"/>
        </w:rPr>
        <w:t>,</w:t>
      </w:r>
      <w:r w:rsidR="00030963" w:rsidRPr="006C1F2C">
        <w:rPr>
          <w:color w:val="000000"/>
          <w:sz w:val="22"/>
          <w:szCs w:val="22"/>
        </w:rPr>
        <w:t xml:space="preserve"> </w:t>
      </w:r>
      <w:r w:rsidR="00F83246" w:rsidRPr="006C1F2C">
        <w:rPr>
          <w:sz w:val="22"/>
          <w:szCs w:val="22"/>
        </w:rPr>
        <w:t>men ved nøye monitorering kan Exelon kapsler brukes hos denne pasientgruppen</w:t>
      </w:r>
      <w:r w:rsidR="00F83246" w:rsidRPr="006C1F2C">
        <w:rPr>
          <w:color w:val="000000"/>
          <w:sz w:val="22"/>
          <w:szCs w:val="22"/>
        </w:rPr>
        <w:t xml:space="preserve"> </w:t>
      </w:r>
      <w:r w:rsidR="00315447" w:rsidRPr="006C1F2C">
        <w:rPr>
          <w:color w:val="000000"/>
          <w:sz w:val="22"/>
          <w:szCs w:val="22"/>
        </w:rPr>
        <w:t>(se pkt.</w:t>
      </w:r>
      <w:r w:rsidR="00EC2739" w:rsidRPr="006C1F2C">
        <w:rPr>
          <w:color w:val="000000"/>
          <w:sz w:val="22"/>
          <w:szCs w:val="22"/>
        </w:rPr>
        <w:t> </w:t>
      </w:r>
      <w:r w:rsidR="00315447" w:rsidRPr="006C1F2C">
        <w:rPr>
          <w:color w:val="000000"/>
          <w:sz w:val="22"/>
          <w:szCs w:val="22"/>
        </w:rPr>
        <w:t>4.</w:t>
      </w:r>
      <w:r w:rsidR="00030963" w:rsidRPr="006C1F2C">
        <w:rPr>
          <w:color w:val="000000"/>
          <w:sz w:val="22"/>
          <w:szCs w:val="22"/>
        </w:rPr>
        <w:t>4</w:t>
      </w:r>
      <w:r w:rsidR="00FB110B" w:rsidRPr="006C1F2C">
        <w:rPr>
          <w:color w:val="000000"/>
          <w:sz w:val="22"/>
          <w:szCs w:val="22"/>
        </w:rPr>
        <w:t xml:space="preserve"> og 5.2</w:t>
      </w:r>
      <w:r w:rsidR="00315447" w:rsidRPr="006C1F2C">
        <w:rPr>
          <w:color w:val="000000"/>
          <w:sz w:val="22"/>
          <w:szCs w:val="22"/>
        </w:rPr>
        <w:t>).</w:t>
      </w:r>
    </w:p>
    <w:p w14:paraId="37C852A8" w14:textId="77777777" w:rsidR="00027BB7" w:rsidRPr="006C1F2C" w:rsidRDefault="00027BB7" w:rsidP="005171BE">
      <w:pPr>
        <w:widowControl w:val="0"/>
        <w:rPr>
          <w:color w:val="000000"/>
          <w:sz w:val="22"/>
          <w:szCs w:val="22"/>
        </w:rPr>
      </w:pPr>
    </w:p>
    <w:p w14:paraId="37C852A9" w14:textId="77777777" w:rsidR="0033328B" w:rsidRPr="006C1F2C" w:rsidRDefault="00D9486C" w:rsidP="005171BE">
      <w:pPr>
        <w:keepNext/>
        <w:widowControl w:val="0"/>
        <w:rPr>
          <w:i/>
          <w:color w:val="000000"/>
          <w:sz w:val="22"/>
          <w:szCs w:val="22"/>
          <w:u w:val="single"/>
        </w:rPr>
      </w:pPr>
      <w:r w:rsidRPr="006C1F2C">
        <w:rPr>
          <w:i/>
          <w:color w:val="000000"/>
          <w:sz w:val="22"/>
          <w:szCs w:val="22"/>
          <w:u w:val="single"/>
        </w:rPr>
        <w:t>Pediatrisk populasjon</w:t>
      </w:r>
    </w:p>
    <w:p w14:paraId="37C852AA" w14:textId="77777777" w:rsidR="002D222D" w:rsidRPr="006C1F2C" w:rsidRDefault="002D222D" w:rsidP="005171BE">
      <w:pPr>
        <w:widowControl w:val="0"/>
        <w:autoSpaceDE w:val="0"/>
        <w:autoSpaceDN w:val="0"/>
        <w:adjustRightInd w:val="0"/>
        <w:rPr>
          <w:i/>
          <w:noProof/>
          <w:color w:val="000000"/>
          <w:sz w:val="22"/>
          <w:szCs w:val="22"/>
        </w:rPr>
      </w:pPr>
      <w:r w:rsidRPr="006C1F2C">
        <w:rPr>
          <w:sz w:val="22"/>
          <w:szCs w:val="22"/>
        </w:rPr>
        <w:t>Det er ikke relevant å bruke Exelon i den pediatriske populasjonen</w:t>
      </w:r>
      <w:r w:rsidR="00C719B2" w:rsidRPr="006C1F2C">
        <w:rPr>
          <w:sz w:val="22"/>
          <w:szCs w:val="22"/>
        </w:rPr>
        <w:t xml:space="preserve"> </w:t>
      </w:r>
      <w:r w:rsidRPr="006C1F2C">
        <w:rPr>
          <w:sz w:val="22"/>
          <w:szCs w:val="22"/>
        </w:rPr>
        <w:t>for behandling av Alzheimers</w:t>
      </w:r>
      <w:r w:rsidR="00C719B2" w:rsidRPr="006C1F2C">
        <w:rPr>
          <w:sz w:val="22"/>
          <w:szCs w:val="22"/>
        </w:rPr>
        <w:t xml:space="preserve"> sykdom</w:t>
      </w:r>
      <w:r w:rsidRPr="006C1F2C">
        <w:rPr>
          <w:sz w:val="22"/>
          <w:szCs w:val="22"/>
        </w:rPr>
        <w:t>.</w:t>
      </w:r>
    </w:p>
    <w:p w14:paraId="37C852AB" w14:textId="77777777" w:rsidR="00027BB7" w:rsidRPr="006C1F2C" w:rsidRDefault="00027BB7" w:rsidP="005171BE">
      <w:pPr>
        <w:widowControl w:val="0"/>
        <w:suppressAutoHyphens/>
        <w:rPr>
          <w:color w:val="000000"/>
          <w:sz w:val="22"/>
          <w:szCs w:val="22"/>
        </w:rPr>
      </w:pPr>
    </w:p>
    <w:p w14:paraId="37C852AC"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4.3</w:t>
      </w:r>
      <w:r w:rsidRPr="006C1F2C">
        <w:rPr>
          <w:b/>
          <w:color w:val="000000"/>
          <w:sz w:val="22"/>
          <w:szCs w:val="22"/>
          <w:lang w:val="nb-NO"/>
        </w:rPr>
        <w:tab/>
        <w:t>Kontraindikasjoner</w:t>
      </w:r>
    </w:p>
    <w:p w14:paraId="37C852AD" w14:textId="77777777" w:rsidR="00027BB7" w:rsidRPr="006C1F2C" w:rsidRDefault="00027BB7" w:rsidP="005171BE">
      <w:pPr>
        <w:keepNext/>
        <w:widowControl w:val="0"/>
        <w:rPr>
          <w:color w:val="000000"/>
          <w:sz w:val="22"/>
          <w:szCs w:val="22"/>
        </w:rPr>
      </w:pPr>
    </w:p>
    <w:p w14:paraId="37C852AE" w14:textId="77777777" w:rsidR="00027BB7" w:rsidRPr="006C1F2C" w:rsidRDefault="00CC0457" w:rsidP="005171BE">
      <w:pPr>
        <w:widowControl w:val="0"/>
        <w:rPr>
          <w:color w:val="000000"/>
          <w:sz w:val="22"/>
          <w:szCs w:val="22"/>
        </w:rPr>
      </w:pPr>
      <w:r w:rsidRPr="006C1F2C">
        <w:rPr>
          <w:color w:val="000000"/>
          <w:sz w:val="22"/>
          <w:szCs w:val="22"/>
        </w:rPr>
        <w:t>O</w:t>
      </w:r>
      <w:r w:rsidR="00027BB7" w:rsidRPr="006C1F2C">
        <w:rPr>
          <w:color w:val="000000"/>
          <w:sz w:val="22"/>
          <w:szCs w:val="22"/>
        </w:rPr>
        <w:t xml:space="preserve">verfølsomhet </w:t>
      </w:r>
      <w:r w:rsidR="0059684C" w:rsidRPr="006C1F2C">
        <w:rPr>
          <w:color w:val="000000"/>
          <w:sz w:val="22"/>
          <w:szCs w:val="22"/>
        </w:rPr>
        <w:t>over</w:t>
      </w:r>
      <w:r w:rsidR="00027BB7" w:rsidRPr="006C1F2C">
        <w:rPr>
          <w:color w:val="000000"/>
          <w:sz w:val="22"/>
          <w:szCs w:val="22"/>
        </w:rPr>
        <w:t xml:space="preserve">for </w:t>
      </w:r>
      <w:r w:rsidR="0059684C" w:rsidRPr="006C1F2C">
        <w:rPr>
          <w:color w:val="000000"/>
          <w:sz w:val="22"/>
          <w:szCs w:val="22"/>
        </w:rPr>
        <w:t>virkestoffet</w:t>
      </w:r>
      <w:r w:rsidR="002B4AFB" w:rsidRPr="006C1F2C">
        <w:rPr>
          <w:color w:val="000000"/>
          <w:sz w:val="22"/>
          <w:szCs w:val="22"/>
        </w:rPr>
        <w:t xml:space="preserve"> rivastigmin</w:t>
      </w:r>
      <w:r w:rsidR="00027BB7" w:rsidRPr="006C1F2C">
        <w:rPr>
          <w:color w:val="000000"/>
          <w:sz w:val="22"/>
          <w:szCs w:val="22"/>
        </w:rPr>
        <w:t xml:space="preserve">, </w:t>
      </w:r>
      <w:r w:rsidR="002B4AFB" w:rsidRPr="006C1F2C">
        <w:rPr>
          <w:color w:val="000000"/>
          <w:sz w:val="22"/>
          <w:szCs w:val="22"/>
        </w:rPr>
        <w:t xml:space="preserve">overfor </w:t>
      </w:r>
      <w:r w:rsidR="00027BB7" w:rsidRPr="006C1F2C">
        <w:rPr>
          <w:color w:val="000000"/>
          <w:sz w:val="22"/>
          <w:szCs w:val="22"/>
        </w:rPr>
        <w:t xml:space="preserve">andre karbamatderivativer eller </w:t>
      </w:r>
      <w:r w:rsidR="00A62471" w:rsidRPr="006C1F2C">
        <w:rPr>
          <w:color w:val="000000"/>
          <w:sz w:val="22"/>
          <w:szCs w:val="22"/>
        </w:rPr>
        <w:t xml:space="preserve">overfor </w:t>
      </w:r>
      <w:r w:rsidR="00381675" w:rsidRPr="006C1F2C">
        <w:rPr>
          <w:color w:val="000000"/>
          <w:sz w:val="22"/>
          <w:szCs w:val="22"/>
        </w:rPr>
        <w:t>noen</w:t>
      </w:r>
      <w:r w:rsidR="00A62471" w:rsidRPr="006C1F2C">
        <w:rPr>
          <w:color w:val="000000"/>
          <w:sz w:val="22"/>
          <w:szCs w:val="22"/>
        </w:rPr>
        <w:t xml:space="preserve"> av hjelpe</w:t>
      </w:r>
      <w:r w:rsidR="00027BB7" w:rsidRPr="006C1F2C">
        <w:rPr>
          <w:color w:val="000000"/>
          <w:sz w:val="22"/>
          <w:szCs w:val="22"/>
        </w:rPr>
        <w:t>stoffene</w:t>
      </w:r>
      <w:r w:rsidR="002B4AFB" w:rsidRPr="006C1F2C">
        <w:rPr>
          <w:color w:val="000000"/>
          <w:sz w:val="22"/>
          <w:szCs w:val="22"/>
        </w:rPr>
        <w:t xml:space="preserve"> listet opp i pkt. 6.1</w:t>
      </w:r>
      <w:r w:rsidR="00EF0731" w:rsidRPr="006C1F2C">
        <w:rPr>
          <w:color w:val="000000"/>
          <w:sz w:val="22"/>
          <w:szCs w:val="22"/>
        </w:rPr>
        <w:t>.</w:t>
      </w:r>
    </w:p>
    <w:p w14:paraId="37C852AF" w14:textId="77777777" w:rsidR="002B4AFB" w:rsidRPr="006C1F2C" w:rsidRDefault="002B4AFB" w:rsidP="005171BE">
      <w:pPr>
        <w:widowControl w:val="0"/>
        <w:rPr>
          <w:color w:val="000000"/>
          <w:sz w:val="22"/>
          <w:szCs w:val="22"/>
        </w:rPr>
      </w:pPr>
    </w:p>
    <w:p w14:paraId="37C852B0" w14:textId="3ED2EDF6" w:rsidR="002B4AFB" w:rsidRPr="006C1F2C" w:rsidRDefault="002B4AFB" w:rsidP="005171BE">
      <w:pPr>
        <w:widowControl w:val="0"/>
        <w:rPr>
          <w:color w:val="000000"/>
          <w:sz w:val="22"/>
          <w:szCs w:val="22"/>
        </w:rPr>
      </w:pPr>
      <w:r w:rsidRPr="006C1F2C">
        <w:rPr>
          <w:color w:val="000000"/>
          <w:sz w:val="22"/>
          <w:szCs w:val="22"/>
        </w:rPr>
        <w:t>Tidligere tilfeller av reaksjoner på administrasjonsstedet ved bruk av plaster med rivastigmin som kan tyde på allergisk kontaktdermatitt (se pkt. 4.4).</w:t>
      </w:r>
    </w:p>
    <w:p w14:paraId="37C852B1" w14:textId="77777777" w:rsidR="00027BB7" w:rsidRPr="006C1F2C" w:rsidRDefault="00027BB7" w:rsidP="005171BE">
      <w:pPr>
        <w:widowControl w:val="0"/>
        <w:suppressAutoHyphens/>
        <w:rPr>
          <w:color w:val="000000"/>
          <w:sz w:val="22"/>
          <w:szCs w:val="22"/>
        </w:rPr>
      </w:pPr>
    </w:p>
    <w:p w14:paraId="37C852B2"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4.4</w:t>
      </w:r>
      <w:r w:rsidRPr="006C1F2C">
        <w:rPr>
          <w:b/>
          <w:color w:val="000000"/>
          <w:sz w:val="22"/>
          <w:szCs w:val="22"/>
          <w:lang w:val="nb-NO"/>
        </w:rPr>
        <w:tab/>
        <w:t>Advarsler og forsiktighetsregler</w:t>
      </w:r>
    </w:p>
    <w:p w14:paraId="37C852B3" w14:textId="77777777" w:rsidR="00027BB7" w:rsidRPr="006C1F2C" w:rsidRDefault="00027BB7" w:rsidP="005171BE">
      <w:pPr>
        <w:keepNext/>
        <w:widowControl w:val="0"/>
        <w:rPr>
          <w:color w:val="000000"/>
          <w:sz w:val="22"/>
          <w:szCs w:val="22"/>
        </w:rPr>
      </w:pPr>
    </w:p>
    <w:p w14:paraId="37C852B4" w14:textId="77777777" w:rsidR="0033328B" w:rsidRPr="006C1F2C" w:rsidRDefault="00027BB7" w:rsidP="005171BE">
      <w:pPr>
        <w:widowControl w:val="0"/>
        <w:rPr>
          <w:color w:val="000000"/>
          <w:sz w:val="22"/>
          <w:szCs w:val="22"/>
        </w:rPr>
      </w:pPr>
      <w:r w:rsidRPr="006C1F2C">
        <w:rPr>
          <w:color w:val="000000"/>
          <w:sz w:val="22"/>
          <w:szCs w:val="22"/>
        </w:rPr>
        <w:t xml:space="preserve">Forekomsten og alvorlighetsgraden av bivirkninger øker vanligvis med høyere doser. Hvis behandlingen avbrytes lengre enn </w:t>
      </w:r>
      <w:r w:rsidR="005F205C" w:rsidRPr="006C1F2C">
        <w:rPr>
          <w:color w:val="000000"/>
          <w:sz w:val="22"/>
          <w:szCs w:val="22"/>
        </w:rPr>
        <w:t>tre</w:t>
      </w:r>
      <w:r w:rsidRPr="006C1F2C">
        <w:rPr>
          <w:color w:val="000000"/>
          <w:sz w:val="22"/>
          <w:szCs w:val="22"/>
        </w:rPr>
        <w:t xml:space="preserve"> dager, bør behandling gjenopptas med 1,5</w:t>
      </w:r>
      <w:r w:rsidR="009A2163" w:rsidRPr="006C1F2C">
        <w:rPr>
          <w:color w:val="000000"/>
          <w:sz w:val="22"/>
          <w:szCs w:val="22"/>
        </w:rPr>
        <w:t> mg</w:t>
      </w:r>
      <w:r w:rsidRPr="006C1F2C">
        <w:rPr>
          <w:color w:val="000000"/>
          <w:sz w:val="22"/>
          <w:szCs w:val="22"/>
        </w:rPr>
        <w:t xml:space="preserve"> to ganger daglig for å redusere muligheten for bivirkninger (f.eks. brekninger).</w:t>
      </w:r>
    </w:p>
    <w:p w14:paraId="37C852B5" w14:textId="77777777" w:rsidR="00027BB7" w:rsidRPr="006C1F2C" w:rsidRDefault="00027BB7" w:rsidP="005171BE">
      <w:pPr>
        <w:widowControl w:val="0"/>
        <w:rPr>
          <w:color w:val="000000"/>
          <w:sz w:val="22"/>
          <w:szCs w:val="22"/>
        </w:rPr>
      </w:pPr>
    </w:p>
    <w:p w14:paraId="37C852B6" w14:textId="60FE5B14" w:rsidR="002B4AFB" w:rsidRPr="006C1F2C" w:rsidRDefault="002B4AFB" w:rsidP="005171BE">
      <w:pPr>
        <w:widowControl w:val="0"/>
        <w:rPr>
          <w:sz w:val="22"/>
          <w:szCs w:val="22"/>
        </w:rPr>
      </w:pPr>
      <w:r w:rsidRPr="006C1F2C">
        <w:rPr>
          <w:sz w:val="22"/>
          <w:szCs w:val="22"/>
        </w:rPr>
        <w:t>Hudreaksjoner på administrasjonsstedet ved bruk av rivastigminplaster kan oppstå og er vanligvis milde til moderate</w:t>
      </w:r>
      <w:r w:rsidR="00786D8C" w:rsidRPr="006C1F2C">
        <w:rPr>
          <w:sz w:val="22"/>
          <w:szCs w:val="22"/>
        </w:rPr>
        <w:t xml:space="preserve">. Disse reaksjonene er ikke en indikasjon på </w:t>
      </w:r>
      <w:r w:rsidR="00065A83" w:rsidRPr="006C1F2C">
        <w:rPr>
          <w:sz w:val="22"/>
          <w:szCs w:val="22"/>
        </w:rPr>
        <w:t>sensibilisering</w:t>
      </w:r>
      <w:r w:rsidR="00786D8C" w:rsidRPr="006C1F2C">
        <w:rPr>
          <w:sz w:val="22"/>
          <w:szCs w:val="22"/>
        </w:rPr>
        <w:t xml:space="preserve"> i seg selv. Bruk av rivastigminplaster kan allikevel føre til allergisk kontaktdermatitt.</w:t>
      </w:r>
    </w:p>
    <w:p w14:paraId="37C852B7" w14:textId="77777777" w:rsidR="00786D8C" w:rsidRPr="006C1F2C" w:rsidRDefault="00786D8C" w:rsidP="005171BE">
      <w:pPr>
        <w:widowControl w:val="0"/>
        <w:rPr>
          <w:sz w:val="22"/>
          <w:szCs w:val="22"/>
        </w:rPr>
      </w:pPr>
    </w:p>
    <w:p w14:paraId="37C852B8" w14:textId="7AA99DE2" w:rsidR="00786D8C" w:rsidRPr="006C1F2C" w:rsidRDefault="00BD2051" w:rsidP="005171BE">
      <w:pPr>
        <w:widowControl w:val="0"/>
        <w:rPr>
          <w:sz w:val="22"/>
          <w:szCs w:val="22"/>
        </w:rPr>
      </w:pPr>
      <w:r w:rsidRPr="006C1F2C">
        <w:rPr>
          <w:sz w:val="22"/>
          <w:szCs w:val="22"/>
        </w:rPr>
        <w:t>Allergisk kontaktdermatitt bør mistenkes dersom reaksjoner på administrasjonsstedet sprer seg utover størrelsen til plasteret, dersom det er tegn på en mer intens, lokal reaksjon (f.eks. økt erytem, ødem, papler, blemmer) og dersom symptomene ikke blir signifikant bedre i løpet av 48 timer etter at plasteret er fjernet. I disse tilfellene skal behandling seponeres (se pkt. 4.3).</w:t>
      </w:r>
    </w:p>
    <w:p w14:paraId="37C852B9" w14:textId="77777777" w:rsidR="00BD2051" w:rsidRPr="006C1F2C" w:rsidRDefault="00BD2051" w:rsidP="005171BE">
      <w:pPr>
        <w:widowControl w:val="0"/>
        <w:rPr>
          <w:sz w:val="22"/>
          <w:szCs w:val="22"/>
        </w:rPr>
      </w:pPr>
    </w:p>
    <w:p w14:paraId="37C852BA" w14:textId="383CF3AA" w:rsidR="00BD2051" w:rsidRPr="006C1F2C" w:rsidRDefault="00BD2051" w:rsidP="005171BE">
      <w:pPr>
        <w:widowControl w:val="0"/>
        <w:rPr>
          <w:color w:val="000000"/>
          <w:sz w:val="22"/>
          <w:szCs w:val="22"/>
        </w:rPr>
      </w:pPr>
      <w:r w:rsidRPr="006C1F2C">
        <w:rPr>
          <w:sz w:val="22"/>
          <w:szCs w:val="22"/>
        </w:rPr>
        <w:t xml:space="preserve">Pasienter som utvikler </w:t>
      </w:r>
      <w:r w:rsidRPr="006C1F2C">
        <w:rPr>
          <w:color w:val="000000"/>
          <w:sz w:val="22"/>
          <w:szCs w:val="22"/>
        </w:rPr>
        <w:t xml:space="preserve">reaksjoner på administrasjonsstedet som kan være allergisk kontaktdermatitt pga. rivastigminplasteret og som fremdeles trenger behandling med rivastigmin kan bytte over til oral behandling etter en negativ allergitest og under tett medisinsk oppfølging. Det er mulig at enkelte pasienter som er </w:t>
      </w:r>
      <w:r w:rsidR="00065A83" w:rsidRPr="006C1F2C">
        <w:rPr>
          <w:color w:val="000000"/>
          <w:sz w:val="22"/>
          <w:szCs w:val="22"/>
        </w:rPr>
        <w:t xml:space="preserve">sensible for </w:t>
      </w:r>
      <w:r w:rsidRPr="006C1F2C">
        <w:rPr>
          <w:color w:val="000000"/>
          <w:sz w:val="22"/>
          <w:szCs w:val="22"/>
        </w:rPr>
        <w:t xml:space="preserve">rivastigmin ved eksponering </w:t>
      </w:r>
      <w:r w:rsidR="00691921" w:rsidRPr="006C1F2C">
        <w:rPr>
          <w:color w:val="000000"/>
          <w:sz w:val="22"/>
          <w:szCs w:val="22"/>
        </w:rPr>
        <w:t>for</w:t>
      </w:r>
      <w:r w:rsidRPr="006C1F2C">
        <w:rPr>
          <w:color w:val="000000"/>
          <w:sz w:val="22"/>
          <w:szCs w:val="22"/>
        </w:rPr>
        <w:t xml:space="preserve"> rivastigminplaster </w:t>
      </w:r>
      <w:r w:rsidR="00203C9A" w:rsidRPr="006C1F2C">
        <w:rPr>
          <w:color w:val="000000"/>
          <w:sz w:val="22"/>
          <w:szCs w:val="22"/>
        </w:rPr>
        <w:t>ikke kan ta rivastigmin i noen form.</w:t>
      </w:r>
    </w:p>
    <w:p w14:paraId="37C852BB" w14:textId="77777777" w:rsidR="00203C9A" w:rsidRPr="006C1F2C" w:rsidRDefault="00203C9A" w:rsidP="005171BE">
      <w:pPr>
        <w:widowControl w:val="0"/>
        <w:rPr>
          <w:color w:val="000000"/>
          <w:sz w:val="22"/>
          <w:szCs w:val="22"/>
        </w:rPr>
      </w:pPr>
    </w:p>
    <w:p w14:paraId="37C852BC" w14:textId="77777777" w:rsidR="00203C9A" w:rsidRPr="006C1F2C" w:rsidRDefault="00203C9A" w:rsidP="005171BE">
      <w:pPr>
        <w:widowControl w:val="0"/>
        <w:rPr>
          <w:color w:val="000000"/>
          <w:sz w:val="22"/>
          <w:szCs w:val="22"/>
        </w:rPr>
      </w:pPr>
      <w:r w:rsidRPr="006C1F2C">
        <w:rPr>
          <w:color w:val="000000"/>
          <w:sz w:val="22"/>
          <w:szCs w:val="22"/>
        </w:rPr>
        <w:t xml:space="preserve">Etter markedsføring har det vært sjeldne rapporter om pasienter som har opplevd </w:t>
      </w:r>
      <w:r w:rsidR="002E2468" w:rsidRPr="006C1F2C">
        <w:rPr>
          <w:color w:val="000000"/>
          <w:sz w:val="22"/>
          <w:szCs w:val="22"/>
        </w:rPr>
        <w:t xml:space="preserve">allergisk dermatitt (disseminert) </w:t>
      </w:r>
      <w:r w:rsidR="00691921" w:rsidRPr="006C1F2C">
        <w:rPr>
          <w:color w:val="000000"/>
          <w:sz w:val="22"/>
          <w:szCs w:val="22"/>
        </w:rPr>
        <w:t>ved rivastigminbehandling</w:t>
      </w:r>
      <w:r w:rsidRPr="006C1F2C">
        <w:rPr>
          <w:color w:val="000000"/>
          <w:sz w:val="22"/>
          <w:szCs w:val="22"/>
        </w:rPr>
        <w:t xml:space="preserve"> uansett administrasjons</w:t>
      </w:r>
      <w:r w:rsidR="00065A83" w:rsidRPr="006C1F2C">
        <w:rPr>
          <w:color w:val="000000"/>
          <w:sz w:val="22"/>
          <w:szCs w:val="22"/>
        </w:rPr>
        <w:t>form</w:t>
      </w:r>
      <w:r w:rsidRPr="006C1F2C">
        <w:rPr>
          <w:color w:val="000000"/>
          <w:sz w:val="22"/>
          <w:szCs w:val="22"/>
        </w:rPr>
        <w:t xml:space="preserve"> (oral, transdermal). I disse tilfellene skal behandling seponeres (se pkt. 4.3).</w:t>
      </w:r>
    </w:p>
    <w:p w14:paraId="37C852BD" w14:textId="77777777" w:rsidR="00203C9A" w:rsidRPr="006C1F2C" w:rsidRDefault="00203C9A" w:rsidP="005171BE">
      <w:pPr>
        <w:widowControl w:val="0"/>
        <w:rPr>
          <w:color w:val="000000"/>
          <w:sz w:val="22"/>
          <w:szCs w:val="22"/>
        </w:rPr>
      </w:pPr>
    </w:p>
    <w:p w14:paraId="37C852BE" w14:textId="77777777" w:rsidR="00203C9A" w:rsidRPr="006C1F2C" w:rsidRDefault="00203C9A" w:rsidP="005171BE">
      <w:pPr>
        <w:widowControl w:val="0"/>
        <w:rPr>
          <w:sz w:val="22"/>
          <w:szCs w:val="22"/>
        </w:rPr>
      </w:pPr>
      <w:r w:rsidRPr="006C1F2C">
        <w:rPr>
          <w:color w:val="000000"/>
          <w:sz w:val="22"/>
          <w:szCs w:val="22"/>
        </w:rPr>
        <w:t>Pasienter og omsorgsytere bør instrueres i samsvar med dette.</w:t>
      </w:r>
    </w:p>
    <w:p w14:paraId="37C852BF" w14:textId="77777777" w:rsidR="002B4AFB" w:rsidRPr="006C1F2C" w:rsidRDefault="002B4AFB" w:rsidP="005171BE">
      <w:pPr>
        <w:widowControl w:val="0"/>
        <w:rPr>
          <w:color w:val="000000"/>
          <w:sz w:val="22"/>
          <w:szCs w:val="22"/>
        </w:rPr>
      </w:pPr>
    </w:p>
    <w:p w14:paraId="37C852C0" w14:textId="77777777" w:rsidR="00027BB7" w:rsidRPr="006C1F2C" w:rsidRDefault="00027BB7" w:rsidP="005171BE">
      <w:pPr>
        <w:widowControl w:val="0"/>
        <w:rPr>
          <w:color w:val="000000"/>
          <w:sz w:val="22"/>
          <w:szCs w:val="22"/>
        </w:rPr>
      </w:pPr>
      <w:r w:rsidRPr="006C1F2C">
        <w:rPr>
          <w:color w:val="000000"/>
          <w:sz w:val="22"/>
          <w:szCs w:val="22"/>
        </w:rPr>
        <w:t>Dosetitrering: Bivirkninger (f.eks. hypertensjon</w:t>
      </w:r>
      <w:r w:rsidR="00987856" w:rsidRPr="006C1F2C">
        <w:rPr>
          <w:color w:val="000000"/>
          <w:sz w:val="22"/>
          <w:szCs w:val="22"/>
        </w:rPr>
        <w:t xml:space="preserve"> og</w:t>
      </w:r>
      <w:r w:rsidRPr="006C1F2C">
        <w:rPr>
          <w:color w:val="000000"/>
          <w:sz w:val="22"/>
          <w:szCs w:val="22"/>
        </w:rPr>
        <w:t xml:space="preserve"> hallusinasjoner</w:t>
      </w:r>
      <w:r w:rsidR="00987856" w:rsidRPr="006C1F2C">
        <w:rPr>
          <w:color w:val="000000"/>
          <w:sz w:val="22"/>
          <w:szCs w:val="22"/>
        </w:rPr>
        <w:t xml:space="preserve"> hos pasienter med Alzheimers demens og forverring av ekstrapyramidale symptomer, spesielt skjelvinger, hos pasienter med demens i tilknytning til Parkinsons sykdom</w:t>
      </w:r>
      <w:r w:rsidRPr="006C1F2C">
        <w:rPr>
          <w:color w:val="000000"/>
          <w:sz w:val="22"/>
          <w:szCs w:val="22"/>
        </w:rPr>
        <w:t>) er sett kort tid etter en doseøkning. Disse kan bedres ved dosereduksjon. I andre tilfeller har Exelon blitt seponert (se pkt.</w:t>
      </w:r>
      <w:r w:rsidR="00EC2739" w:rsidRPr="006C1F2C">
        <w:rPr>
          <w:color w:val="000000"/>
          <w:sz w:val="22"/>
          <w:szCs w:val="22"/>
        </w:rPr>
        <w:t> </w:t>
      </w:r>
      <w:r w:rsidRPr="006C1F2C">
        <w:rPr>
          <w:color w:val="000000"/>
          <w:sz w:val="22"/>
          <w:szCs w:val="22"/>
        </w:rPr>
        <w:t>4.8).</w:t>
      </w:r>
    </w:p>
    <w:p w14:paraId="37C852C1" w14:textId="77777777" w:rsidR="00027BB7" w:rsidRPr="006C1F2C" w:rsidRDefault="00027BB7" w:rsidP="005171BE">
      <w:pPr>
        <w:widowControl w:val="0"/>
        <w:rPr>
          <w:color w:val="000000"/>
          <w:sz w:val="22"/>
          <w:szCs w:val="22"/>
        </w:rPr>
      </w:pPr>
    </w:p>
    <w:p w14:paraId="37C852C2" w14:textId="77777777" w:rsidR="00C1064C" w:rsidRPr="006C1F2C" w:rsidRDefault="00027BB7" w:rsidP="005171BE">
      <w:pPr>
        <w:widowControl w:val="0"/>
        <w:rPr>
          <w:color w:val="000000"/>
          <w:sz w:val="22"/>
          <w:szCs w:val="22"/>
        </w:rPr>
      </w:pPr>
      <w:r w:rsidRPr="006C1F2C">
        <w:rPr>
          <w:color w:val="000000"/>
          <w:sz w:val="22"/>
          <w:szCs w:val="22"/>
        </w:rPr>
        <w:t>Gastrointestinale forstyrrelser som kvalme</w:t>
      </w:r>
      <w:r w:rsidR="00C1064C" w:rsidRPr="006C1F2C">
        <w:rPr>
          <w:color w:val="000000"/>
          <w:sz w:val="22"/>
          <w:szCs w:val="22"/>
        </w:rPr>
        <w:t>,</w:t>
      </w:r>
      <w:r w:rsidRPr="006C1F2C">
        <w:rPr>
          <w:color w:val="000000"/>
          <w:sz w:val="22"/>
          <w:szCs w:val="22"/>
        </w:rPr>
        <w:t xml:space="preserve"> brekninger</w:t>
      </w:r>
      <w:r w:rsidR="00882E4C" w:rsidRPr="006C1F2C">
        <w:rPr>
          <w:color w:val="000000"/>
          <w:sz w:val="22"/>
          <w:szCs w:val="22"/>
        </w:rPr>
        <w:t xml:space="preserve"> og dia</w:t>
      </w:r>
      <w:r w:rsidR="00C1064C" w:rsidRPr="006C1F2C">
        <w:rPr>
          <w:color w:val="000000"/>
          <w:sz w:val="22"/>
          <w:szCs w:val="22"/>
        </w:rPr>
        <w:t>r</w:t>
      </w:r>
      <w:r w:rsidR="00940F13" w:rsidRPr="006C1F2C">
        <w:rPr>
          <w:color w:val="000000"/>
          <w:sz w:val="22"/>
          <w:szCs w:val="22"/>
        </w:rPr>
        <w:t>é</w:t>
      </w:r>
      <w:r w:rsidRPr="006C1F2C">
        <w:rPr>
          <w:color w:val="000000"/>
          <w:sz w:val="22"/>
          <w:szCs w:val="22"/>
        </w:rPr>
        <w:t xml:space="preserve"> </w:t>
      </w:r>
      <w:r w:rsidR="0018672E" w:rsidRPr="006C1F2C">
        <w:rPr>
          <w:color w:val="000000"/>
          <w:sz w:val="22"/>
          <w:szCs w:val="22"/>
        </w:rPr>
        <w:t xml:space="preserve">er </w:t>
      </w:r>
      <w:r w:rsidR="002218F3" w:rsidRPr="006C1F2C">
        <w:rPr>
          <w:color w:val="000000"/>
          <w:sz w:val="22"/>
          <w:szCs w:val="22"/>
        </w:rPr>
        <w:t>doserelaterte</w:t>
      </w:r>
      <w:r w:rsidR="0018672E" w:rsidRPr="006C1F2C">
        <w:rPr>
          <w:color w:val="000000"/>
          <w:sz w:val="22"/>
          <w:szCs w:val="22"/>
        </w:rPr>
        <w:t>,</w:t>
      </w:r>
      <w:r w:rsidR="00CD654D" w:rsidRPr="006C1F2C">
        <w:rPr>
          <w:color w:val="000000"/>
          <w:sz w:val="22"/>
          <w:szCs w:val="22"/>
        </w:rPr>
        <w:t xml:space="preserve"> </w:t>
      </w:r>
      <w:r w:rsidR="0018672E" w:rsidRPr="006C1F2C">
        <w:rPr>
          <w:color w:val="000000"/>
          <w:sz w:val="22"/>
          <w:szCs w:val="22"/>
        </w:rPr>
        <w:t>og</w:t>
      </w:r>
      <w:r w:rsidR="00CD654D" w:rsidRPr="006C1F2C">
        <w:rPr>
          <w:color w:val="000000"/>
          <w:sz w:val="22"/>
          <w:szCs w:val="22"/>
        </w:rPr>
        <w:t xml:space="preserve"> </w:t>
      </w:r>
      <w:r w:rsidRPr="006C1F2C">
        <w:rPr>
          <w:color w:val="000000"/>
          <w:sz w:val="22"/>
          <w:szCs w:val="22"/>
        </w:rPr>
        <w:t>kan oppstå, særlig ved behandlingsstart og/eller ved doseøkning</w:t>
      </w:r>
      <w:r w:rsidR="0018672E" w:rsidRPr="006C1F2C">
        <w:rPr>
          <w:color w:val="000000"/>
          <w:sz w:val="22"/>
          <w:szCs w:val="22"/>
        </w:rPr>
        <w:t xml:space="preserve"> (se pkt.</w:t>
      </w:r>
      <w:r w:rsidR="00EC2739" w:rsidRPr="006C1F2C">
        <w:rPr>
          <w:color w:val="000000"/>
          <w:sz w:val="22"/>
          <w:szCs w:val="22"/>
        </w:rPr>
        <w:t> </w:t>
      </w:r>
      <w:r w:rsidR="0018672E" w:rsidRPr="006C1F2C">
        <w:rPr>
          <w:color w:val="000000"/>
          <w:sz w:val="22"/>
          <w:szCs w:val="22"/>
        </w:rPr>
        <w:t>4.8)</w:t>
      </w:r>
      <w:r w:rsidRPr="006C1F2C">
        <w:rPr>
          <w:color w:val="000000"/>
          <w:sz w:val="22"/>
          <w:szCs w:val="22"/>
        </w:rPr>
        <w:t xml:space="preserve">. Disse bivirkningene er mer vanlig hos kvinner. </w:t>
      </w:r>
      <w:r w:rsidR="00940F13" w:rsidRPr="006C1F2C">
        <w:rPr>
          <w:color w:val="000000"/>
          <w:sz w:val="22"/>
          <w:szCs w:val="22"/>
        </w:rPr>
        <w:t>Pasienter med</w:t>
      </w:r>
      <w:r w:rsidR="00882E4C" w:rsidRPr="006C1F2C">
        <w:rPr>
          <w:color w:val="000000"/>
          <w:sz w:val="22"/>
          <w:szCs w:val="22"/>
        </w:rPr>
        <w:t xml:space="preserve"> tegn eller</w:t>
      </w:r>
      <w:r w:rsidR="00C1064C" w:rsidRPr="006C1F2C">
        <w:rPr>
          <w:color w:val="000000"/>
          <w:sz w:val="22"/>
          <w:szCs w:val="22"/>
        </w:rPr>
        <w:t xml:space="preserve"> symptomer på dehydrering etter lang tids oppkast eller</w:t>
      </w:r>
      <w:r w:rsidR="00882E4C" w:rsidRPr="006C1F2C">
        <w:rPr>
          <w:color w:val="000000"/>
          <w:sz w:val="22"/>
          <w:szCs w:val="22"/>
        </w:rPr>
        <w:t xml:space="preserve"> dia</w:t>
      </w:r>
      <w:r w:rsidR="00940F13" w:rsidRPr="006C1F2C">
        <w:rPr>
          <w:color w:val="000000"/>
          <w:sz w:val="22"/>
          <w:szCs w:val="22"/>
        </w:rPr>
        <w:t>r</w:t>
      </w:r>
      <w:r w:rsidR="00BB5D5D" w:rsidRPr="006C1F2C">
        <w:rPr>
          <w:color w:val="000000"/>
          <w:sz w:val="22"/>
          <w:szCs w:val="22"/>
        </w:rPr>
        <w:t>é</w:t>
      </w:r>
      <w:r w:rsidR="00940F13" w:rsidRPr="006C1F2C">
        <w:rPr>
          <w:color w:val="000000"/>
          <w:sz w:val="22"/>
          <w:szCs w:val="22"/>
        </w:rPr>
        <w:t xml:space="preserve"> kan håndteres</w:t>
      </w:r>
      <w:r w:rsidR="00C1064C" w:rsidRPr="006C1F2C">
        <w:rPr>
          <w:color w:val="000000"/>
          <w:sz w:val="22"/>
          <w:szCs w:val="22"/>
        </w:rPr>
        <w:t xml:space="preserve"> med intravenøse væsker og dosereduksjo</w:t>
      </w:r>
      <w:r w:rsidR="00940F13" w:rsidRPr="006C1F2C">
        <w:rPr>
          <w:color w:val="000000"/>
          <w:sz w:val="22"/>
          <w:szCs w:val="22"/>
        </w:rPr>
        <w:t xml:space="preserve">n eller seponering dersom det </w:t>
      </w:r>
      <w:r w:rsidR="007B0758" w:rsidRPr="006C1F2C">
        <w:rPr>
          <w:color w:val="000000"/>
          <w:sz w:val="22"/>
          <w:szCs w:val="22"/>
        </w:rPr>
        <w:t>blir oppdaget</w:t>
      </w:r>
      <w:r w:rsidR="00C1064C" w:rsidRPr="006C1F2C">
        <w:rPr>
          <w:color w:val="000000"/>
          <w:sz w:val="22"/>
          <w:szCs w:val="22"/>
        </w:rPr>
        <w:t xml:space="preserve"> og behandlet øyeblikkelig. Dehydrering kan føre til alvorlige utfall.</w:t>
      </w:r>
    </w:p>
    <w:p w14:paraId="37C852C3" w14:textId="77777777" w:rsidR="00C1064C" w:rsidRPr="006C1F2C" w:rsidRDefault="00C1064C" w:rsidP="005171BE">
      <w:pPr>
        <w:widowControl w:val="0"/>
        <w:rPr>
          <w:color w:val="000000"/>
          <w:sz w:val="22"/>
          <w:szCs w:val="22"/>
        </w:rPr>
      </w:pPr>
    </w:p>
    <w:p w14:paraId="37C852C4" w14:textId="77777777" w:rsidR="0033328B" w:rsidRPr="006C1F2C" w:rsidRDefault="00027BB7" w:rsidP="005171BE">
      <w:pPr>
        <w:widowControl w:val="0"/>
        <w:rPr>
          <w:color w:val="000000"/>
          <w:sz w:val="22"/>
          <w:szCs w:val="22"/>
        </w:rPr>
      </w:pPr>
      <w:r w:rsidRPr="006C1F2C">
        <w:rPr>
          <w:color w:val="000000"/>
          <w:sz w:val="22"/>
          <w:szCs w:val="22"/>
        </w:rPr>
        <w:t>Pasienter med Alzheimers sykdom kan gå ned i vekt. Kolinesterasehemmere, inkludert rivastigmin, har vært assosiert med vekttap hos disse pasientene. Pasientens vekt bør følges under behandlingen.</w:t>
      </w:r>
    </w:p>
    <w:p w14:paraId="37C852C5" w14:textId="77777777" w:rsidR="00027BB7" w:rsidRPr="006C1F2C" w:rsidRDefault="00027BB7" w:rsidP="005171BE">
      <w:pPr>
        <w:widowControl w:val="0"/>
        <w:rPr>
          <w:color w:val="000000"/>
          <w:sz w:val="22"/>
          <w:szCs w:val="22"/>
        </w:rPr>
      </w:pPr>
    </w:p>
    <w:p w14:paraId="37C852C6" w14:textId="77777777" w:rsidR="00477496" w:rsidRPr="006C1F2C" w:rsidRDefault="00477496" w:rsidP="005171BE">
      <w:pPr>
        <w:widowControl w:val="0"/>
        <w:suppressAutoHyphens/>
        <w:rPr>
          <w:color w:val="000000"/>
          <w:sz w:val="22"/>
          <w:szCs w:val="22"/>
        </w:rPr>
      </w:pPr>
      <w:r w:rsidRPr="006C1F2C">
        <w:rPr>
          <w:color w:val="000000"/>
          <w:sz w:val="22"/>
          <w:szCs w:val="22"/>
        </w:rPr>
        <w:t xml:space="preserve">Dersom det oppstår </w:t>
      </w:r>
      <w:r w:rsidR="008A255B" w:rsidRPr="006C1F2C">
        <w:rPr>
          <w:color w:val="000000"/>
          <w:sz w:val="22"/>
          <w:szCs w:val="22"/>
        </w:rPr>
        <w:t xml:space="preserve">kraftige </w:t>
      </w:r>
      <w:r w:rsidRPr="006C1F2C">
        <w:rPr>
          <w:color w:val="000000"/>
          <w:sz w:val="22"/>
          <w:szCs w:val="22"/>
        </w:rPr>
        <w:t>brekninger i forbindelse med rivastigmin-behandlingen</w:t>
      </w:r>
      <w:r w:rsidR="008A255B" w:rsidRPr="006C1F2C">
        <w:rPr>
          <w:color w:val="000000"/>
          <w:sz w:val="22"/>
          <w:szCs w:val="22"/>
        </w:rPr>
        <w:t>,</w:t>
      </w:r>
      <w:r w:rsidRPr="006C1F2C">
        <w:rPr>
          <w:color w:val="000000"/>
          <w:sz w:val="22"/>
          <w:szCs w:val="22"/>
        </w:rPr>
        <w:t xml:space="preserve"> må </w:t>
      </w:r>
      <w:r w:rsidR="008A255B" w:rsidRPr="006C1F2C">
        <w:rPr>
          <w:color w:val="000000"/>
          <w:sz w:val="22"/>
          <w:szCs w:val="22"/>
        </w:rPr>
        <w:t xml:space="preserve">nødvendig </w:t>
      </w:r>
      <w:r w:rsidRPr="006C1F2C">
        <w:rPr>
          <w:color w:val="000000"/>
          <w:sz w:val="22"/>
          <w:szCs w:val="22"/>
        </w:rPr>
        <w:t>dose</w:t>
      </w:r>
      <w:r w:rsidR="008A255B" w:rsidRPr="006C1F2C">
        <w:rPr>
          <w:color w:val="000000"/>
          <w:sz w:val="22"/>
          <w:szCs w:val="22"/>
        </w:rPr>
        <w:t>justering</w:t>
      </w:r>
      <w:r w:rsidR="00795F76" w:rsidRPr="006C1F2C">
        <w:rPr>
          <w:color w:val="000000"/>
          <w:sz w:val="22"/>
          <w:szCs w:val="22"/>
        </w:rPr>
        <w:t xml:space="preserve"> foretas</w:t>
      </w:r>
      <w:r w:rsidR="008A255B" w:rsidRPr="006C1F2C">
        <w:rPr>
          <w:color w:val="000000"/>
          <w:sz w:val="22"/>
          <w:szCs w:val="22"/>
        </w:rPr>
        <w:t>, s</w:t>
      </w:r>
      <w:r w:rsidRPr="006C1F2C">
        <w:rPr>
          <w:color w:val="000000"/>
          <w:sz w:val="22"/>
          <w:szCs w:val="22"/>
        </w:rPr>
        <w:t xml:space="preserve">om anbefalt i </w:t>
      </w:r>
      <w:r w:rsidR="008A255B" w:rsidRPr="006C1F2C">
        <w:rPr>
          <w:color w:val="000000"/>
          <w:sz w:val="22"/>
          <w:szCs w:val="22"/>
        </w:rPr>
        <w:t>pkt.</w:t>
      </w:r>
      <w:r w:rsidR="00EC2739" w:rsidRPr="006C1F2C">
        <w:rPr>
          <w:color w:val="000000"/>
          <w:sz w:val="22"/>
          <w:szCs w:val="22"/>
        </w:rPr>
        <w:t> </w:t>
      </w:r>
      <w:r w:rsidRPr="006C1F2C">
        <w:rPr>
          <w:color w:val="000000"/>
          <w:sz w:val="22"/>
          <w:szCs w:val="22"/>
        </w:rPr>
        <w:t xml:space="preserve">4.2. Enkelte tilfeller av </w:t>
      </w:r>
      <w:r w:rsidR="008A255B" w:rsidRPr="006C1F2C">
        <w:rPr>
          <w:color w:val="000000"/>
          <w:sz w:val="22"/>
          <w:szCs w:val="22"/>
        </w:rPr>
        <w:t xml:space="preserve">kraftige brekninger </w:t>
      </w:r>
      <w:r w:rsidR="00435FC1" w:rsidRPr="006C1F2C">
        <w:rPr>
          <w:color w:val="000000"/>
          <w:sz w:val="22"/>
          <w:szCs w:val="22"/>
        </w:rPr>
        <w:t>er</w:t>
      </w:r>
      <w:r w:rsidR="008A255B" w:rsidRPr="006C1F2C">
        <w:rPr>
          <w:color w:val="000000"/>
          <w:sz w:val="22"/>
          <w:szCs w:val="22"/>
        </w:rPr>
        <w:t xml:space="preserve"> </w:t>
      </w:r>
      <w:r w:rsidR="00435FC1" w:rsidRPr="006C1F2C">
        <w:rPr>
          <w:color w:val="000000"/>
          <w:sz w:val="22"/>
          <w:szCs w:val="22"/>
        </w:rPr>
        <w:t>blitt</w:t>
      </w:r>
      <w:r w:rsidR="008A255B" w:rsidRPr="006C1F2C">
        <w:rPr>
          <w:color w:val="000000"/>
          <w:sz w:val="22"/>
          <w:szCs w:val="22"/>
        </w:rPr>
        <w:t xml:space="preserve"> assosiert med øsofagusruptur (se pkt.</w:t>
      </w:r>
      <w:r w:rsidR="00EC2739" w:rsidRPr="006C1F2C">
        <w:rPr>
          <w:color w:val="000000"/>
          <w:sz w:val="22"/>
          <w:szCs w:val="22"/>
        </w:rPr>
        <w:t> </w:t>
      </w:r>
      <w:r w:rsidR="008A255B" w:rsidRPr="006C1F2C">
        <w:rPr>
          <w:color w:val="000000"/>
          <w:sz w:val="22"/>
          <w:szCs w:val="22"/>
        </w:rPr>
        <w:t>4.8). Disse tilfellene syntes å oppstå s</w:t>
      </w:r>
      <w:r w:rsidR="00435FC1" w:rsidRPr="006C1F2C">
        <w:rPr>
          <w:color w:val="000000"/>
          <w:sz w:val="22"/>
          <w:szCs w:val="22"/>
        </w:rPr>
        <w:t>pesielt</w:t>
      </w:r>
      <w:r w:rsidR="008A255B" w:rsidRPr="006C1F2C">
        <w:rPr>
          <w:color w:val="000000"/>
          <w:sz w:val="22"/>
          <w:szCs w:val="22"/>
        </w:rPr>
        <w:t xml:space="preserve"> etter doseøkninger eller </w:t>
      </w:r>
      <w:r w:rsidR="00435FC1" w:rsidRPr="006C1F2C">
        <w:rPr>
          <w:color w:val="000000"/>
          <w:sz w:val="22"/>
          <w:szCs w:val="22"/>
        </w:rPr>
        <w:t xml:space="preserve">ved </w:t>
      </w:r>
      <w:r w:rsidR="008A255B" w:rsidRPr="006C1F2C">
        <w:rPr>
          <w:color w:val="000000"/>
          <w:sz w:val="22"/>
          <w:szCs w:val="22"/>
        </w:rPr>
        <w:t xml:space="preserve">høye doser </w:t>
      </w:r>
      <w:r w:rsidR="00435FC1" w:rsidRPr="006C1F2C">
        <w:rPr>
          <w:color w:val="000000"/>
          <w:sz w:val="22"/>
          <w:szCs w:val="22"/>
        </w:rPr>
        <w:t xml:space="preserve">av </w:t>
      </w:r>
      <w:r w:rsidR="008A255B" w:rsidRPr="006C1F2C">
        <w:rPr>
          <w:color w:val="000000"/>
          <w:sz w:val="22"/>
          <w:szCs w:val="22"/>
        </w:rPr>
        <w:t>rivastigmin.</w:t>
      </w:r>
    </w:p>
    <w:p w14:paraId="37C852C7" w14:textId="77777777" w:rsidR="008A255B" w:rsidRPr="006C1F2C" w:rsidRDefault="008A255B" w:rsidP="005171BE">
      <w:pPr>
        <w:widowControl w:val="0"/>
        <w:suppressAutoHyphens/>
        <w:rPr>
          <w:color w:val="000000"/>
          <w:spacing w:val="-2"/>
          <w:sz w:val="22"/>
          <w:szCs w:val="22"/>
        </w:rPr>
      </w:pPr>
    </w:p>
    <w:p w14:paraId="37C852C8" w14:textId="1A47A127" w:rsidR="00624A56" w:rsidRPr="006C1F2C" w:rsidRDefault="00182C57" w:rsidP="005171BE">
      <w:pPr>
        <w:widowControl w:val="0"/>
        <w:suppressAutoHyphens/>
        <w:rPr>
          <w:color w:val="000000"/>
          <w:spacing w:val="-2"/>
          <w:sz w:val="22"/>
          <w:szCs w:val="22"/>
        </w:rPr>
      </w:pPr>
      <w:r w:rsidRPr="006C1F2C">
        <w:rPr>
          <w:color w:val="000000"/>
          <w:spacing w:val="-2"/>
          <w:sz w:val="22"/>
          <w:szCs w:val="22"/>
        </w:rPr>
        <w:t>Forlengelse av QT</w:t>
      </w:r>
      <w:r w:rsidRPr="006C1F2C">
        <w:rPr>
          <w:color w:val="000000"/>
          <w:spacing w:val="-2"/>
          <w:sz w:val="22"/>
          <w:szCs w:val="22"/>
        </w:rPr>
        <w:noBreakHyphen/>
        <w:t xml:space="preserve">intervall </w:t>
      </w:r>
      <w:r w:rsidR="00D15A2C" w:rsidRPr="006C1F2C">
        <w:rPr>
          <w:color w:val="000000"/>
          <w:spacing w:val="-2"/>
          <w:sz w:val="22"/>
          <w:szCs w:val="22"/>
        </w:rPr>
        <w:t>på</w:t>
      </w:r>
      <w:r w:rsidRPr="006C1F2C">
        <w:rPr>
          <w:color w:val="000000"/>
          <w:spacing w:val="-2"/>
          <w:sz w:val="22"/>
          <w:szCs w:val="22"/>
        </w:rPr>
        <w:t xml:space="preserve"> elektrokardiogram kan forekomme hos pasienter behandlet med visse kolinesterasehemmere, inkludert rivastigmin. </w:t>
      </w:r>
      <w:r w:rsidR="00624A56" w:rsidRPr="006C1F2C">
        <w:rPr>
          <w:color w:val="000000"/>
          <w:spacing w:val="-2"/>
          <w:sz w:val="22"/>
          <w:szCs w:val="22"/>
        </w:rPr>
        <w:t>Rivastigmin kan forårsake bradykardi som utgjør en risiko</w:t>
      </w:r>
      <w:r w:rsidR="001744BF" w:rsidRPr="006C1F2C">
        <w:rPr>
          <w:color w:val="000000"/>
          <w:spacing w:val="-2"/>
          <w:sz w:val="22"/>
          <w:szCs w:val="22"/>
        </w:rPr>
        <w:t>faktor for</w:t>
      </w:r>
      <w:r w:rsidR="00624A56" w:rsidRPr="006C1F2C">
        <w:rPr>
          <w:color w:val="000000"/>
          <w:spacing w:val="-2"/>
          <w:sz w:val="22"/>
          <w:szCs w:val="22"/>
        </w:rPr>
        <w:t xml:space="preserve"> </w:t>
      </w:r>
      <w:r w:rsidR="001744BF" w:rsidRPr="006C1F2C">
        <w:rPr>
          <w:color w:val="000000"/>
          <w:spacing w:val="-2"/>
          <w:sz w:val="22"/>
          <w:szCs w:val="22"/>
        </w:rPr>
        <w:t>forekomst</w:t>
      </w:r>
      <w:r w:rsidR="00624A56" w:rsidRPr="006C1F2C">
        <w:rPr>
          <w:color w:val="000000"/>
          <w:spacing w:val="-2"/>
          <w:sz w:val="22"/>
          <w:szCs w:val="22"/>
        </w:rPr>
        <w:t xml:space="preserve"> av torsade de pointes, hovedsakelig hos pasienter med risikofaktorer. Det anbefales å utvise forsiktighet hos pasienter </w:t>
      </w:r>
      <w:r w:rsidR="00D15A2C" w:rsidRPr="006C1F2C">
        <w:rPr>
          <w:color w:val="000000"/>
          <w:spacing w:val="-2"/>
          <w:sz w:val="22"/>
          <w:szCs w:val="22"/>
        </w:rPr>
        <w:t>som har QTc</w:t>
      </w:r>
      <w:r w:rsidR="00D15A2C" w:rsidRPr="006C1F2C">
        <w:rPr>
          <w:color w:val="000000"/>
          <w:spacing w:val="-2"/>
          <w:sz w:val="22"/>
          <w:szCs w:val="22"/>
        </w:rPr>
        <w:noBreakHyphen/>
        <w:t>forlengelse, som har det i familien eller</w:t>
      </w:r>
      <w:r w:rsidRPr="006C1F2C">
        <w:rPr>
          <w:color w:val="000000"/>
          <w:spacing w:val="-2"/>
          <w:sz w:val="22"/>
          <w:szCs w:val="22"/>
        </w:rPr>
        <w:t xml:space="preserve"> </w:t>
      </w:r>
      <w:r w:rsidR="00624A56" w:rsidRPr="006C1F2C">
        <w:rPr>
          <w:color w:val="000000"/>
          <w:spacing w:val="-2"/>
          <w:sz w:val="22"/>
          <w:szCs w:val="22"/>
        </w:rPr>
        <w:t>med høyere risiko for å utvikle torsade de pointes; for eksempel de som har ukompensert hjertesvikt, nylig gjennomgått hjerteinfarkt, bradyarytmier, er predisponert for hypokalemi eller hyp</w:t>
      </w:r>
      <w:r w:rsidR="0028514D" w:rsidRPr="006C1F2C">
        <w:rPr>
          <w:color w:val="000000"/>
          <w:spacing w:val="-2"/>
          <w:sz w:val="22"/>
          <w:szCs w:val="22"/>
        </w:rPr>
        <w:t>omagnesemi, eller samtidig bruker l</w:t>
      </w:r>
      <w:r w:rsidR="00624A56" w:rsidRPr="006C1F2C">
        <w:rPr>
          <w:color w:val="000000"/>
          <w:spacing w:val="-2"/>
          <w:sz w:val="22"/>
          <w:szCs w:val="22"/>
        </w:rPr>
        <w:t>egemidler som er kjent for å indusere QT-forlengelse og/eller torsade de pointes</w:t>
      </w:r>
      <w:r w:rsidR="00D15A2C" w:rsidRPr="006C1F2C">
        <w:rPr>
          <w:color w:val="000000"/>
          <w:spacing w:val="-2"/>
          <w:sz w:val="22"/>
          <w:szCs w:val="22"/>
        </w:rPr>
        <w:t xml:space="preserve">. Klinisk </w:t>
      </w:r>
      <w:r w:rsidR="00CE4544" w:rsidRPr="006C1F2C">
        <w:rPr>
          <w:color w:val="000000"/>
          <w:spacing w:val="-2"/>
          <w:sz w:val="22"/>
          <w:szCs w:val="22"/>
        </w:rPr>
        <w:t>monitorering</w:t>
      </w:r>
      <w:r w:rsidR="00D15A2C" w:rsidRPr="006C1F2C">
        <w:rPr>
          <w:color w:val="000000"/>
          <w:spacing w:val="-2"/>
          <w:sz w:val="22"/>
          <w:szCs w:val="22"/>
        </w:rPr>
        <w:t xml:space="preserve"> (EKG) kan også være nødvendig</w:t>
      </w:r>
      <w:r w:rsidR="00624A56" w:rsidRPr="006C1F2C">
        <w:rPr>
          <w:color w:val="000000"/>
          <w:spacing w:val="-2"/>
          <w:sz w:val="22"/>
          <w:szCs w:val="22"/>
        </w:rPr>
        <w:t xml:space="preserve"> (se pkt. 4.5 og 4.8).</w:t>
      </w:r>
    </w:p>
    <w:p w14:paraId="37C852C9" w14:textId="77777777" w:rsidR="00624A56" w:rsidRPr="006C1F2C" w:rsidRDefault="00624A56" w:rsidP="005171BE">
      <w:pPr>
        <w:widowControl w:val="0"/>
        <w:suppressAutoHyphens/>
        <w:rPr>
          <w:color w:val="000000"/>
          <w:spacing w:val="-2"/>
          <w:szCs w:val="22"/>
        </w:rPr>
      </w:pPr>
    </w:p>
    <w:p w14:paraId="37C852CA" w14:textId="77777777" w:rsidR="00027BB7" w:rsidRPr="006C1F2C" w:rsidRDefault="00A62471" w:rsidP="005171BE">
      <w:pPr>
        <w:widowControl w:val="0"/>
        <w:rPr>
          <w:color w:val="000000"/>
          <w:sz w:val="22"/>
          <w:szCs w:val="22"/>
        </w:rPr>
      </w:pPr>
      <w:r w:rsidRPr="006C1F2C">
        <w:rPr>
          <w:color w:val="000000"/>
          <w:sz w:val="22"/>
          <w:szCs w:val="22"/>
        </w:rPr>
        <w:t>R</w:t>
      </w:r>
      <w:r w:rsidR="00027BB7" w:rsidRPr="006C1F2C">
        <w:rPr>
          <w:color w:val="000000"/>
          <w:sz w:val="22"/>
          <w:szCs w:val="22"/>
        </w:rPr>
        <w:t xml:space="preserve">ivastigmin </w:t>
      </w:r>
      <w:r w:rsidRPr="006C1F2C">
        <w:rPr>
          <w:color w:val="000000"/>
          <w:sz w:val="22"/>
          <w:szCs w:val="22"/>
        </w:rPr>
        <w:t xml:space="preserve">må </w:t>
      </w:r>
      <w:r w:rsidR="00027BB7" w:rsidRPr="006C1F2C">
        <w:rPr>
          <w:color w:val="000000"/>
          <w:sz w:val="22"/>
          <w:szCs w:val="22"/>
        </w:rPr>
        <w:t xml:space="preserve">brukes med forsiktighet hos pasienter med </w:t>
      </w:r>
      <w:r w:rsidR="00C1529B" w:rsidRPr="006C1F2C">
        <w:rPr>
          <w:color w:val="000000"/>
          <w:sz w:val="22"/>
          <w:szCs w:val="22"/>
        </w:rPr>
        <w:t>”</w:t>
      </w:r>
      <w:r w:rsidR="00027BB7" w:rsidRPr="006C1F2C">
        <w:rPr>
          <w:color w:val="000000"/>
          <w:sz w:val="22"/>
          <w:szCs w:val="22"/>
        </w:rPr>
        <w:t>sick sinussyndrom” eller ledningsforstyrrelser (sinoatrielt blokk, atrioventrikulært blokk) (se pkt.</w:t>
      </w:r>
      <w:r w:rsidR="00EC2739" w:rsidRPr="006C1F2C">
        <w:rPr>
          <w:color w:val="000000"/>
          <w:sz w:val="22"/>
          <w:szCs w:val="22"/>
        </w:rPr>
        <w:t> </w:t>
      </w:r>
      <w:r w:rsidR="00027BB7" w:rsidRPr="006C1F2C">
        <w:rPr>
          <w:color w:val="000000"/>
          <w:sz w:val="22"/>
          <w:szCs w:val="22"/>
        </w:rPr>
        <w:t>4.8).</w:t>
      </w:r>
    </w:p>
    <w:p w14:paraId="37C852CB" w14:textId="77777777" w:rsidR="00027BB7" w:rsidRPr="006C1F2C" w:rsidRDefault="00027BB7" w:rsidP="005171BE">
      <w:pPr>
        <w:widowControl w:val="0"/>
        <w:rPr>
          <w:color w:val="000000"/>
          <w:sz w:val="22"/>
          <w:szCs w:val="22"/>
        </w:rPr>
      </w:pPr>
    </w:p>
    <w:p w14:paraId="37C852CC" w14:textId="77777777" w:rsidR="00027BB7" w:rsidRPr="006C1F2C" w:rsidRDefault="00A62471" w:rsidP="005171BE">
      <w:pPr>
        <w:widowControl w:val="0"/>
        <w:rPr>
          <w:color w:val="000000"/>
          <w:sz w:val="22"/>
          <w:szCs w:val="22"/>
        </w:rPr>
      </w:pPr>
      <w:r w:rsidRPr="006C1F2C">
        <w:rPr>
          <w:color w:val="000000"/>
          <w:sz w:val="22"/>
          <w:szCs w:val="22"/>
        </w:rPr>
        <w:t>R</w:t>
      </w:r>
      <w:r w:rsidR="00027BB7" w:rsidRPr="006C1F2C">
        <w:rPr>
          <w:color w:val="000000"/>
          <w:sz w:val="22"/>
          <w:szCs w:val="22"/>
        </w:rPr>
        <w:t xml:space="preserve">ivastigmin </w:t>
      </w:r>
      <w:r w:rsidRPr="006C1F2C">
        <w:rPr>
          <w:color w:val="000000"/>
          <w:sz w:val="22"/>
          <w:szCs w:val="22"/>
        </w:rPr>
        <w:t xml:space="preserve">kan </w:t>
      </w:r>
      <w:r w:rsidR="00027BB7" w:rsidRPr="006C1F2C">
        <w:rPr>
          <w:color w:val="000000"/>
          <w:sz w:val="22"/>
          <w:szCs w:val="22"/>
        </w:rPr>
        <w:t>forårsake økt magesyresekresjon. Forsiktighet bør utvises ved behandling av pasienter med aktivt magesår eller duodenalsår eller hos predisponerte pasienter.</w:t>
      </w:r>
    </w:p>
    <w:p w14:paraId="37C852CD" w14:textId="77777777" w:rsidR="00027BB7" w:rsidRPr="006C1F2C" w:rsidRDefault="00027BB7" w:rsidP="005171BE">
      <w:pPr>
        <w:widowControl w:val="0"/>
        <w:rPr>
          <w:color w:val="000000"/>
          <w:sz w:val="22"/>
          <w:szCs w:val="22"/>
        </w:rPr>
      </w:pPr>
    </w:p>
    <w:p w14:paraId="37C852CE" w14:textId="77777777" w:rsidR="00027BB7" w:rsidRPr="006C1F2C" w:rsidRDefault="00027BB7" w:rsidP="005171BE">
      <w:pPr>
        <w:widowControl w:val="0"/>
        <w:rPr>
          <w:color w:val="000000"/>
          <w:sz w:val="22"/>
          <w:szCs w:val="22"/>
        </w:rPr>
      </w:pPr>
      <w:r w:rsidRPr="006C1F2C">
        <w:rPr>
          <w:color w:val="000000"/>
          <w:sz w:val="22"/>
          <w:szCs w:val="22"/>
        </w:rPr>
        <w:t>Kolinesterasehemmere bør forskrives med forsiktighet til pasienter som tidligere har hatt astma eller andre obstruktive lungesykdommer.</w:t>
      </w:r>
    </w:p>
    <w:p w14:paraId="37C852CF" w14:textId="77777777" w:rsidR="00027BB7" w:rsidRPr="006C1F2C" w:rsidRDefault="00027BB7" w:rsidP="005171BE">
      <w:pPr>
        <w:widowControl w:val="0"/>
        <w:rPr>
          <w:color w:val="000000"/>
          <w:sz w:val="22"/>
          <w:szCs w:val="22"/>
        </w:rPr>
      </w:pPr>
    </w:p>
    <w:p w14:paraId="37C852D0" w14:textId="77777777" w:rsidR="00027BB7" w:rsidRPr="006C1F2C" w:rsidRDefault="00027BB7" w:rsidP="005171BE">
      <w:pPr>
        <w:widowControl w:val="0"/>
        <w:rPr>
          <w:color w:val="000000"/>
          <w:sz w:val="22"/>
          <w:szCs w:val="22"/>
        </w:rPr>
      </w:pPr>
      <w:r w:rsidRPr="006C1F2C">
        <w:rPr>
          <w:color w:val="000000"/>
          <w:sz w:val="22"/>
          <w:szCs w:val="22"/>
        </w:rPr>
        <w:t>Kolinomimetika kan forårsake eller forverre urinveisobstruksjon og krampeanfall. Forsiktighet bør utvises hos pasienter som er predisponerte for slike sykdommer.</w:t>
      </w:r>
    </w:p>
    <w:p w14:paraId="37C852D1" w14:textId="77777777" w:rsidR="00027BB7" w:rsidRPr="006C1F2C" w:rsidRDefault="00027BB7" w:rsidP="005171BE">
      <w:pPr>
        <w:widowControl w:val="0"/>
        <w:rPr>
          <w:color w:val="000000"/>
          <w:sz w:val="22"/>
          <w:szCs w:val="22"/>
        </w:rPr>
      </w:pPr>
    </w:p>
    <w:p w14:paraId="37C852D2" w14:textId="77777777" w:rsidR="00027BB7" w:rsidRPr="006C1F2C" w:rsidRDefault="00027BB7" w:rsidP="005171BE">
      <w:pPr>
        <w:widowControl w:val="0"/>
        <w:rPr>
          <w:color w:val="000000"/>
          <w:sz w:val="22"/>
          <w:szCs w:val="22"/>
        </w:rPr>
      </w:pPr>
      <w:r w:rsidRPr="006C1F2C">
        <w:rPr>
          <w:color w:val="000000"/>
          <w:sz w:val="22"/>
          <w:szCs w:val="22"/>
        </w:rPr>
        <w:t xml:space="preserve">Bruk av rivastigmin hos pasienter med alvorlig </w:t>
      </w:r>
      <w:r w:rsidR="00991922" w:rsidRPr="006C1F2C">
        <w:rPr>
          <w:color w:val="000000"/>
          <w:sz w:val="22"/>
          <w:szCs w:val="22"/>
        </w:rPr>
        <w:t xml:space="preserve">demens ved </w:t>
      </w:r>
      <w:r w:rsidRPr="006C1F2C">
        <w:rPr>
          <w:color w:val="000000"/>
          <w:sz w:val="22"/>
          <w:szCs w:val="22"/>
        </w:rPr>
        <w:t xml:space="preserve">Alzheimers </w:t>
      </w:r>
      <w:r w:rsidR="00991922" w:rsidRPr="006C1F2C">
        <w:rPr>
          <w:color w:val="000000"/>
          <w:sz w:val="22"/>
          <w:szCs w:val="22"/>
        </w:rPr>
        <w:t xml:space="preserve">sykdom eller </w:t>
      </w:r>
      <w:r w:rsidR="00FB6DBD" w:rsidRPr="006C1F2C">
        <w:rPr>
          <w:color w:val="000000"/>
          <w:sz w:val="22"/>
          <w:szCs w:val="22"/>
        </w:rPr>
        <w:t xml:space="preserve">i tilknytning til </w:t>
      </w:r>
      <w:r w:rsidR="00991922" w:rsidRPr="006C1F2C">
        <w:rPr>
          <w:color w:val="000000"/>
          <w:sz w:val="22"/>
          <w:szCs w:val="22"/>
        </w:rPr>
        <w:t>Parkinsons sykdom</w:t>
      </w:r>
      <w:r w:rsidRPr="006C1F2C">
        <w:rPr>
          <w:color w:val="000000"/>
          <w:sz w:val="22"/>
          <w:szCs w:val="22"/>
        </w:rPr>
        <w:t>, andre typer demens, eller andre typer hukommelsessvikt (f.eks. aldersrelatert kognitiv tilbakegang) er ikke undersøkt</w:t>
      </w:r>
      <w:r w:rsidR="00A62471" w:rsidRPr="006C1F2C">
        <w:rPr>
          <w:color w:val="000000"/>
          <w:sz w:val="22"/>
          <w:szCs w:val="22"/>
        </w:rPr>
        <w:t>, og bruk hos denne pasientpopulasjonen er derfor ikke anbefalt</w:t>
      </w:r>
      <w:r w:rsidRPr="006C1F2C">
        <w:rPr>
          <w:color w:val="000000"/>
          <w:sz w:val="22"/>
          <w:szCs w:val="22"/>
        </w:rPr>
        <w:t>.</w:t>
      </w:r>
    </w:p>
    <w:p w14:paraId="37C852D3" w14:textId="77777777" w:rsidR="00027BB7" w:rsidRPr="006C1F2C" w:rsidRDefault="00027BB7" w:rsidP="005171BE">
      <w:pPr>
        <w:widowControl w:val="0"/>
        <w:rPr>
          <w:color w:val="000000"/>
          <w:sz w:val="22"/>
          <w:szCs w:val="22"/>
        </w:rPr>
      </w:pPr>
    </w:p>
    <w:p w14:paraId="37C852D4" w14:textId="77777777" w:rsidR="00027BB7" w:rsidRPr="006C1F2C" w:rsidRDefault="00027BB7" w:rsidP="005171BE">
      <w:pPr>
        <w:widowControl w:val="0"/>
        <w:rPr>
          <w:color w:val="000000"/>
          <w:sz w:val="22"/>
          <w:szCs w:val="22"/>
        </w:rPr>
      </w:pPr>
      <w:r w:rsidRPr="006C1F2C">
        <w:rPr>
          <w:color w:val="000000"/>
          <w:sz w:val="22"/>
          <w:szCs w:val="22"/>
        </w:rPr>
        <w:t>Rivastigmin kan, i likhet med andre kolinomimetika, forverre eller forårsake ekstrapyramidale symptomer</w:t>
      </w:r>
      <w:r w:rsidR="00B54161" w:rsidRPr="006C1F2C">
        <w:rPr>
          <w:color w:val="000000"/>
          <w:sz w:val="22"/>
          <w:szCs w:val="22"/>
        </w:rPr>
        <w:t>. F</w:t>
      </w:r>
      <w:r w:rsidRPr="006C1F2C">
        <w:rPr>
          <w:color w:val="000000"/>
          <w:sz w:val="22"/>
          <w:szCs w:val="22"/>
        </w:rPr>
        <w:t xml:space="preserve">orverring </w:t>
      </w:r>
      <w:r w:rsidR="0066711C" w:rsidRPr="006C1F2C">
        <w:rPr>
          <w:color w:val="000000"/>
          <w:sz w:val="22"/>
          <w:szCs w:val="22"/>
        </w:rPr>
        <w:t>(</w:t>
      </w:r>
      <w:r w:rsidR="00B54161" w:rsidRPr="006C1F2C">
        <w:rPr>
          <w:color w:val="000000"/>
          <w:sz w:val="22"/>
          <w:szCs w:val="22"/>
        </w:rPr>
        <w:t xml:space="preserve">inkludert </w:t>
      </w:r>
      <w:r w:rsidR="0066711C" w:rsidRPr="006C1F2C">
        <w:rPr>
          <w:color w:val="000000"/>
          <w:sz w:val="22"/>
          <w:szCs w:val="22"/>
        </w:rPr>
        <w:t xml:space="preserve">bradykinesi, dyskinesi, unormal gange) og </w:t>
      </w:r>
      <w:r w:rsidR="00B54161" w:rsidRPr="006C1F2C">
        <w:rPr>
          <w:color w:val="000000"/>
          <w:sz w:val="22"/>
          <w:szCs w:val="22"/>
        </w:rPr>
        <w:t>en økt forekomst eller intensitet av skjelvingene, har vært observert</w:t>
      </w:r>
      <w:r w:rsidR="005F338B" w:rsidRPr="006C1F2C">
        <w:rPr>
          <w:color w:val="000000"/>
          <w:sz w:val="22"/>
          <w:szCs w:val="22"/>
        </w:rPr>
        <w:t xml:space="preserve"> </w:t>
      </w:r>
      <w:r w:rsidR="0066711C" w:rsidRPr="006C1F2C">
        <w:rPr>
          <w:color w:val="000000"/>
          <w:sz w:val="22"/>
          <w:szCs w:val="22"/>
        </w:rPr>
        <w:t xml:space="preserve">hos pasienter med demens i tilknytning til Parkinsons sykdom </w:t>
      </w:r>
      <w:r w:rsidR="005F338B" w:rsidRPr="006C1F2C">
        <w:rPr>
          <w:color w:val="000000"/>
          <w:sz w:val="22"/>
          <w:szCs w:val="22"/>
        </w:rPr>
        <w:t>(se pkt.</w:t>
      </w:r>
      <w:r w:rsidR="00EC2739" w:rsidRPr="006C1F2C">
        <w:rPr>
          <w:color w:val="000000"/>
          <w:sz w:val="22"/>
          <w:szCs w:val="22"/>
        </w:rPr>
        <w:t> </w:t>
      </w:r>
      <w:r w:rsidR="005F338B" w:rsidRPr="006C1F2C">
        <w:rPr>
          <w:color w:val="000000"/>
          <w:sz w:val="22"/>
          <w:szCs w:val="22"/>
        </w:rPr>
        <w:t>4.8)</w:t>
      </w:r>
      <w:r w:rsidRPr="006C1F2C">
        <w:rPr>
          <w:color w:val="000000"/>
          <w:sz w:val="22"/>
          <w:szCs w:val="22"/>
        </w:rPr>
        <w:t>.</w:t>
      </w:r>
      <w:r w:rsidR="0066711C" w:rsidRPr="006C1F2C">
        <w:rPr>
          <w:color w:val="000000"/>
          <w:sz w:val="22"/>
          <w:szCs w:val="22"/>
        </w:rPr>
        <w:t xml:space="preserve"> Disse hendelsene førte </w:t>
      </w:r>
      <w:r w:rsidR="00FD36A8" w:rsidRPr="006C1F2C">
        <w:rPr>
          <w:color w:val="000000"/>
          <w:sz w:val="22"/>
          <w:szCs w:val="22"/>
        </w:rPr>
        <w:t xml:space="preserve">i </w:t>
      </w:r>
      <w:r w:rsidR="0066711C" w:rsidRPr="006C1F2C">
        <w:rPr>
          <w:color w:val="000000"/>
          <w:sz w:val="22"/>
          <w:szCs w:val="22"/>
        </w:rPr>
        <w:t xml:space="preserve">enkelte </w:t>
      </w:r>
      <w:r w:rsidR="00FD36A8" w:rsidRPr="006C1F2C">
        <w:rPr>
          <w:color w:val="000000"/>
          <w:sz w:val="22"/>
          <w:szCs w:val="22"/>
        </w:rPr>
        <w:t xml:space="preserve">tilfeller </w:t>
      </w:r>
      <w:r w:rsidR="0066711C" w:rsidRPr="006C1F2C">
        <w:rPr>
          <w:color w:val="000000"/>
          <w:sz w:val="22"/>
          <w:szCs w:val="22"/>
        </w:rPr>
        <w:t xml:space="preserve">til </w:t>
      </w:r>
      <w:r w:rsidR="00FD36A8" w:rsidRPr="006C1F2C">
        <w:rPr>
          <w:color w:val="000000"/>
          <w:sz w:val="22"/>
          <w:szCs w:val="22"/>
        </w:rPr>
        <w:t>avbrutt</w:t>
      </w:r>
      <w:r w:rsidR="000024D9" w:rsidRPr="006C1F2C">
        <w:rPr>
          <w:color w:val="000000"/>
          <w:sz w:val="22"/>
          <w:szCs w:val="22"/>
        </w:rPr>
        <w:t xml:space="preserve"> </w:t>
      </w:r>
      <w:r w:rsidR="0066711C" w:rsidRPr="006C1F2C">
        <w:rPr>
          <w:color w:val="000000"/>
          <w:sz w:val="22"/>
          <w:szCs w:val="22"/>
        </w:rPr>
        <w:t>rivastigmin</w:t>
      </w:r>
      <w:r w:rsidR="00FD36A8" w:rsidRPr="006C1F2C">
        <w:rPr>
          <w:color w:val="000000"/>
          <w:sz w:val="22"/>
          <w:szCs w:val="22"/>
        </w:rPr>
        <w:t>behandling</w:t>
      </w:r>
      <w:r w:rsidR="0066711C" w:rsidRPr="006C1F2C">
        <w:rPr>
          <w:color w:val="000000"/>
          <w:sz w:val="22"/>
          <w:szCs w:val="22"/>
        </w:rPr>
        <w:t xml:space="preserve"> (f.eks. </w:t>
      </w:r>
      <w:r w:rsidR="000024D9" w:rsidRPr="006C1F2C">
        <w:rPr>
          <w:color w:val="000000"/>
          <w:sz w:val="22"/>
          <w:szCs w:val="22"/>
        </w:rPr>
        <w:t xml:space="preserve">avbrudd </w:t>
      </w:r>
      <w:r w:rsidR="00FD36A8" w:rsidRPr="006C1F2C">
        <w:rPr>
          <w:color w:val="000000"/>
          <w:sz w:val="22"/>
          <w:szCs w:val="22"/>
        </w:rPr>
        <w:t>på grunn av</w:t>
      </w:r>
      <w:r w:rsidR="0066711C" w:rsidRPr="006C1F2C">
        <w:rPr>
          <w:color w:val="000000"/>
          <w:sz w:val="22"/>
          <w:szCs w:val="22"/>
        </w:rPr>
        <w:t xml:space="preserve"> skjelvinger</w:t>
      </w:r>
      <w:r w:rsidR="000024D9" w:rsidRPr="006C1F2C">
        <w:rPr>
          <w:color w:val="000000"/>
          <w:sz w:val="22"/>
          <w:szCs w:val="22"/>
        </w:rPr>
        <w:t xml:space="preserve"> hos 1,7</w:t>
      </w:r>
      <w:r w:rsidR="00EC2739" w:rsidRPr="006C1F2C">
        <w:rPr>
          <w:color w:val="000000"/>
          <w:sz w:val="22"/>
          <w:szCs w:val="22"/>
        </w:rPr>
        <w:t> </w:t>
      </w:r>
      <w:r w:rsidR="000024D9" w:rsidRPr="006C1F2C">
        <w:rPr>
          <w:color w:val="000000"/>
          <w:sz w:val="22"/>
          <w:szCs w:val="22"/>
        </w:rPr>
        <w:t xml:space="preserve">% </w:t>
      </w:r>
      <w:r w:rsidR="00FD36A8" w:rsidRPr="006C1F2C">
        <w:rPr>
          <w:color w:val="000000"/>
          <w:sz w:val="22"/>
          <w:szCs w:val="22"/>
        </w:rPr>
        <w:t xml:space="preserve">som fikk </w:t>
      </w:r>
      <w:r w:rsidR="000024D9" w:rsidRPr="006C1F2C">
        <w:rPr>
          <w:color w:val="000000"/>
          <w:sz w:val="22"/>
          <w:szCs w:val="22"/>
        </w:rPr>
        <w:t>riva</w:t>
      </w:r>
      <w:r w:rsidR="00FD36A8" w:rsidRPr="006C1F2C">
        <w:rPr>
          <w:color w:val="000000"/>
          <w:sz w:val="22"/>
          <w:szCs w:val="22"/>
        </w:rPr>
        <w:t>stigmin</w:t>
      </w:r>
      <w:r w:rsidR="000024D9" w:rsidRPr="006C1F2C">
        <w:rPr>
          <w:color w:val="000000"/>
          <w:sz w:val="22"/>
          <w:szCs w:val="22"/>
        </w:rPr>
        <w:t xml:space="preserve"> vs. 0</w:t>
      </w:r>
      <w:r w:rsidR="00EC2739" w:rsidRPr="006C1F2C">
        <w:rPr>
          <w:color w:val="000000"/>
          <w:sz w:val="22"/>
          <w:szCs w:val="22"/>
        </w:rPr>
        <w:t> </w:t>
      </w:r>
      <w:r w:rsidR="000024D9" w:rsidRPr="006C1F2C">
        <w:rPr>
          <w:color w:val="000000"/>
          <w:sz w:val="22"/>
          <w:szCs w:val="22"/>
        </w:rPr>
        <w:t xml:space="preserve">% </w:t>
      </w:r>
      <w:r w:rsidR="00FD36A8" w:rsidRPr="006C1F2C">
        <w:rPr>
          <w:color w:val="000000"/>
          <w:sz w:val="22"/>
          <w:szCs w:val="22"/>
        </w:rPr>
        <w:t xml:space="preserve">som fikk </w:t>
      </w:r>
      <w:r w:rsidR="000024D9" w:rsidRPr="006C1F2C">
        <w:rPr>
          <w:color w:val="000000"/>
          <w:sz w:val="22"/>
          <w:szCs w:val="22"/>
        </w:rPr>
        <w:t>placebo</w:t>
      </w:r>
      <w:r w:rsidR="00FD36A8" w:rsidRPr="006C1F2C">
        <w:rPr>
          <w:color w:val="000000"/>
          <w:sz w:val="22"/>
          <w:szCs w:val="22"/>
        </w:rPr>
        <w:t>)</w:t>
      </w:r>
      <w:r w:rsidR="000024D9" w:rsidRPr="006C1F2C">
        <w:rPr>
          <w:color w:val="000000"/>
          <w:sz w:val="22"/>
          <w:szCs w:val="22"/>
        </w:rPr>
        <w:t xml:space="preserve">. Det anbefales klinisk </w:t>
      </w:r>
      <w:r w:rsidR="001E57D1" w:rsidRPr="006C1F2C">
        <w:rPr>
          <w:color w:val="000000"/>
          <w:sz w:val="22"/>
          <w:szCs w:val="22"/>
        </w:rPr>
        <w:t xml:space="preserve">monitorering </w:t>
      </w:r>
      <w:r w:rsidR="00FD36A8" w:rsidRPr="006C1F2C">
        <w:rPr>
          <w:color w:val="000000"/>
          <w:sz w:val="22"/>
          <w:szCs w:val="22"/>
        </w:rPr>
        <w:t xml:space="preserve">av </w:t>
      </w:r>
      <w:r w:rsidR="000024D9" w:rsidRPr="006C1F2C">
        <w:rPr>
          <w:color w:val="000000"/>
          <w:sz w:val="22"/>
          <w:szCs w:val="22"/>
        </w:rPr>
        <w:t>disse bivirkningene.</w:t>
      </w:r>
    </w:p>
    <w:p w14:paraId="37C852D5" w14:textId="77777777" w:rsidR="00A630B2" w:rsidRPr="006C1F2C" w:rsidRDefault="00A630B2" w:rsidP="005171BE">
      <w:pPr>
        <w:widowControl w:val="0"/>
        <w:rPr>
          <w:color w:val="000000"/>
          <w:sz w:val="22"/>
          <w:szCs w:val="22"/>
        </w:rPr>
      </w:pPr>
    </w:p>
    <w:p w14:paraId="37C852D6" w14:textId="77777777" w:rsidR="00A630B2" w:rsidRPr="006C1F2C" w:rsidRDefault="00A630B2" w:rsidP="005171BE">
      <w:pPr>
        <w:keepNext/>
        <w:widowControl w:val="0"/>
        <w:rPr>
          <w:color w:val="000000"/>
          <w:sz w:val="22"/>
          <w:szCs w:val="22"/>
          <w:u w:val="single"/>
        </w:rPr>
      </w:pPr>
      <w:r w:rsidRPr="006C1F2C">
        <w:rPr>
          <w:color w:val="000000"/>
          <w:sz w:val="22"/>
          <w:szCs w:val="22"/>
          <w:u w:val="single"/>
        </w:rPr>
        <w:t>Spesielle populasjoner</w:t>
      </w:r>
    </w:p>
    <w:p w14:paraId="37C852D7" w14:textId="77777777" w:rsidR="00CC0457" w:rsidRPr="006C1F2C" w:rsidRDefault="00CC0457" w:rsidP="005171BE">
      <w:pPr>
        <w:keepNext/>
        <w:widowControl w:val="0"/>
        <w:rPr>
          <w:color w:val="000000"/>
          <w:sz w:val="22"/>
          <w:szCs w:val="22"/>
        </w:rPr>
      </w:pPr>
    </w:p>
    <w:p w14:paraId="37C852D8" w14:textId="77777777" w:rsidR="006504AB" w:rsidRPr="006C1F2C" w:rsidRDefault="00A630B2" w:rsidP="005171BE">
      <w:pPr>
        <w:widowControl w:val="0"/>
        <w:rPr>
          <w:sz w:val="22"/>
          <w:szCs w:val="22"/>
        </w:rPr>
      </w:pPr>
      <w:r w:rsidRPr="006C1F2C">
        <w:rPr>
          <w:sz w:val="22"/>
          <w:szCs w:val="22"/>
        </w:rPr>
        <w:t xml:space="preserve">Pasienter med klinisk signifikant nedsatt </w:t>
      </w:r>
      <w:r w:rsidR="006504AB" w:rsidRPr="006C1F2C">
        <w:rPr>
          <w:sz w:val="22"/>
          <w:szCs w:val="22"/>
        </w:rPr>
        <w:t xml:space="preserve">nyre- eller </w:t>
      </w:r>
      <w:r w:rsidRPr="006C1F2C">
        <w:rPr>
          <w:sz w:val="22"/>
          <w:szCs w:val="22"/>
        </w:rPr>
        <w:t>leverfunksjon kan få flere bivirkninger</w:t>
      </w:r>
      <w:r w:rsidR="006504AB" w:rsidRPr="006C1F2C">
        <w:rPr>
          <w:sz w:val="22"/>
          <w:szCs w:val="22"/>
        </w:rPr>
        <w:t xml:space="preserve"> (se pkt.</w:t>
      </w:r>
      <w:r w:rsidR="00EC2739" w:rsidRPr="006C1F2C">
        <w:rPr>
          <w:sz w:val="22"/>
          <w:szCs w:val="22"/>
        </w:rPr>
        <w:t> </w:t>
      </w:r>
      <w:r w:rsidR="00A375F2" w:rsidRPr="006C1F2C">
        <w:rPr>
          <w:sz w:val="22"/>
          <w:szCs w:val="22"/>
        </w:rPr>
        <w:t xml:space="preserve">4.2 og </w:t>
      </w:r>
      <w:r w:rsidR="006504AB" w:rsidRPr="006C1F2C">
        <w:rPr>
          <w:sz w:val="22"/>
          <w:szCs w:val="22"/>
        </w:rPr>
        <w:t>5.2)</w:t>
      </w:r>
      <w:r w:rsidRPr="006C1F2C">
        <w:rPr>
          <w:sz w:val="22"/>
          <w:szCs w:val="22"/>
        </w:rPr>
        <w:t>.</w:t>
      </w:r>
      <w:r w:rsidR="006504AB" w:rsidRPr="006C1F2C">
        <w:rPr>
          <w:sz w:val="22"/>
          <w:szCs w:val="22"/>
        </w:rPr>
        <w:t xml:space="preserve"> </w:t>
      </w:r>
      <w:r w:rsidR="000332BA" w:rsidRPr="006C1F2C">
        <w:rPr>
          <w:sz w:val="22"/>
          <w:szCs w:val="22"/>
        </w:rPr>
        <w:t>Doseringsanbefalinger for</w:t>
      </w:r>
      <w:r w:rsidR="00493C5E" w:rsidRPr="006C1F2C">
        <w:rPr>
          <w:sz w:val="22"/>
          <w:szCs w:val="22"/>
        </w:rPr>
        <w:t xml:space="preserve"> titrering i henhold til individuell toleranse må følges nøye. </w:t>
      </w:r>
      <w:r w:rsidR="006504AB" w:rsidRPr="006C1F2C">
        <w:rPr>
          <w:sz w:val="22"/>
          <w:szCs w:val="22"/>
        </w:rPr>
        <w:t xml:space="preserve">Pasienter med alvorlig nedsatt leverfunksjon er ikke undersøkt. </w:t>
      </w:r>
      <w:r w:rsidR="00DB251A" w:rsidRPr="006C1F2C">
        <w:rPr>
          <w:sz w:val="22"/>
          <w:szCs w:val="22"/>
        </w:rPr>
        <w:t xml:space="preserve">Exelon kan imidlertid brukes </w:t>
      </w:r>
      <w:r w:rsidR="00181C51" w:rsidRPr="006C1F2C">
        <w:rPr>
          <w:sz w:val="22"/>
          <w:szCs w:val="22"/>
        </w:rPr>
        <w:t>i</w:t>
      </w:r>
      <w:r w:rsidR="00B2175F" w:rsidRPr="006C1F2C">
        <w:rPr>
          <w:sz w:val="22"/>
          <w:szCs w:val="22"/>
        </w:rPr>
        <w:t xml:space="preserve"> denne pasientgruppen </w:t>
      </w:r>
      <w:r w:rsidR="00181C51" w:rsidRPr="006C1F2C">
        <w:rPr>
          <w:sz w:val="22"/>
          <w:szCs w:val="22"/>
        </w:rPr>
        <w:t xml:space="preserve">og </w:t>
      </w:r>
      <w:r w:rsidR="00B2175F" w:rsidRPr="006C1F2C">
        <w:rPr>
          <w:sz w:val="22"/>
          <w:szCs w:val="22"/>
        </w:rPr>
        <w:t>nøye overvåkning</w:t>
      </w:r>
      <w:r w:rsidR="00181C51" w:rsidRPr="006C1F2C">
        <w:rPr>
          <w:sz w:val="22"/>
          <w:szCs w:val="22"/>
        </w:rPr>
        <w:t xml:space="preserve"> er nødvendig</w:t>
      </w:r>
      <w:r w:rsidR="00B2175F" w:rsidRPr="006C1F2C">
        <w:rPr>
          <w:sz w:val="22"/>
          <w:szCs w:val="22"/>
        </w:rPr>
        <w:t>.</w:t>
      </w:r>
    </w:p>
    <w:p w14:paraId="37C852D9" w14:textId="77777777" w:rsidR="00B2175F" w:rsidRPr="006C1F2C" w:rsidRDefault="00B2175F" w:rsidP="005171BE">
      <w:pPr>
        <w:widowControl w:val="0"/>
        <w:rPr>
          <w:sz w:val="22"/>
          <w:szCs w:val="22"/>
        </w:rPr>
      </w:pPr>
    </w:p>
    <w:p w14:paraId="37C852DA" w14:textId="77777777" w:rsidR="006504AB" w:rsidRPr="006C1F2C" w:rsidRDefault="006504AB" w:rsidP="005171BE">
      <w:pPr>
        <w:widowControl w:val="0"/>
        <w:rPr>
          <w:sz w:val="22"/>
          <w:szCs w:val="22"/>
        </w:rPr>
      </w:pPr>
      <w:r w:rsidRPr="006C1F2C">
        <w:rPr>
          <w:sz w:val="22"/>
          <w:szCs w:val="22"/>
        </w:rPr>
        <w:t>Pasienter med kroppsvekt under 50</w:t>
      </w:r>
      <w:r w:rsidR="00DD27C6" w:rsidRPr="006C1F2C">
        <w:rPr>
          <w:sz w:val="22"/>
          <w:szCs w:val="22"/>
        </w:rPr>
        <w:t> </w:t>
      </w:r>
      <w:r w:rsidRPr="006C1F2C">
        <w:rPr>
          <w:sz w:val="22"/>
          <w:szCs w:val="22"/>
        </w:rPr>
        <w:t>kg kan få flere bivirkninger og kan ha høyere sannsynlighet for å avslutte behandlingen på grunn av bivirkninger.</w:t>
      </w:r>
    </w:p>
    <w:p w14:paraId="37C852DB" w14:textId="77777777" w:rsidR="00A630B2" w:rsidRPr="006C1F2C" w:rsidRDefault="00A630B2" w:rsidP="005171BE">
      <w:pPr>
        <w:widowControl w:val="0"/>
        <w:rPr>
          <w:color w:val="000000"/>
          <w:sz w:val="22"/>
          <w:szCs w:val="22"/>
        </w:rPr>
      </w:pPr>
    </w:p>
    <w:p w14:paraId="37C852DC"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4.5</w:t>
      </w:r>
      <w:r w:rsidRPr="006C1F2C">
        <w:rPr>
          <w:b/>
          <w:color w:val="000000"/>
          <w:sz w:val="22"/>
          <w:szCs w:val="22"/>
          <w:lang w:val="nb-NO"/>
        </w:rPr>
        <w:tab/>
        <w:t>Interaksjon med andre legemidler og andre former for interaksjon</w:t>
      </w:r>
    </w:p>
    <w:p w14:paraId="37C852DD" w14:textId="77777777" w:rsidR="00027BB7" w:rsidRPr="006C1F2C" w:rsidRDefault="00027BB7" w:rsidP="005171BE">
      <w:pPr>
        <w:keepNext/>
        <w:widowControl w:val="0"/>
        <w:rPr>
          <w:color w:val="000000"/>
          <w:sz w:val="22"/>
          <w:szCs w:val="22"/>
        </w:rPr>
      </w:pPr>
    </w:p>
    <w:p w14:paraId="37C852DE" w14:textId="77777777" w:rsidR="00027BB7" w:rsidRPr="006C1F2C" w:rsidRDefault="00027BB7" w:rsidP="005171BE">
      <w:pPr>
        <w:widowControl w:val="0"/>
        <w:rPr>
          <w:color w:val="000000"/>
          <w:sz w:val="22"/>
          <w:szCs w:val="22"/>
        </w:rPr>
      </w:pPr>
      <w:r w:rsidRPr="006C1F2C">
        <w:rPr>
          <w:color w:val="000000"/>
          <w:sz w:val="22"/>
          <w:szCs w:val="22"/>
        </w:rPr>
        <w:t>Som en kolinesterasehemmer, kan rivastigmin forsterke effekten av succinylkolin-type muskelrelakserende preparater under anestesi.</w:t>
      </w:r>
      <w:r w:rsidR="00A62471" w:rsidRPr="006C1F2C">
        <w:rPr>
          <w:color w:val="000000"/>
          <w:sz w:val="22"/>
          <w:szCs w:val="22"/>
        </w:rPr>
        <w:t xml:space="preserve"> Forsiktighet anbefales ved valg av anestetika. Mulig dosejustering eller midlertidig opphold i behandlingen kan vurderes dersom det er nødvendig. </w:t>
      </w:r>
    </w:p>
    <w:p w14:paraId="37C852DF" w14:textId="77777777" w:rsidR="00027BB7" w:rsidRPr="006C1F2C" w:rsidRDefault="00027BB7" w:rsidP="005171BE">
      <w:pPr>
        <w:widowControl w:val="0"/>
        <w:rPr>
          <w:color w:val="000000"/>
          <w:sz w:val="22"/>
          <w:szCs w:val="22"/>
        </w:rPr>
      </w:pPr>
    </w:p>
    <w:p w14:paraId="37C852E0" w14:textId="77777777" w:rsidR="00027BB7" w:rsidRPr="006C1F2C" w:rsidRDefault="00027BB7" w:rsidP="005171BE">
      <w:pPr>
        <w:widowControl w:val="0"/>
        <w:rPr>
          <w:color w:val="000000"/>
          <w:sz w:val="22"/>
          <w:szCs w:val="22"/>
        </w:rPr>
      </w:pPr>
      <w:r w:rsidRPr="006C1F2C">
        <w:rPr>
          <w:color w:val="000000"/>
          <w:sz w:val="22"/>
          <w:szCs w:val="22"/>
        </w:rPr>
        <w:t>Som følge av dets farmakodynamiske egenskaper</w:t>
      </w:r>
      <w:r w:rsidR="00381675" w:rsidRPr="006C1F2C">
        <w:rPr>
          <w:color w:val="000000"/>
          <w:sz w:val="22"/>
          <w:szCs w:val="22"/>
        </w:rPr>
        <w:t xml:space="preserve"> og mulige additive effekter</w:t>
      </w:r>
      <w:r w:rsidRPr="006C1F2C">
        <w:rPr>
          <w:color w:val="000000"/>
          <w:sz w:val="22"/>
          <w:szCs w:val="22"/>
        </w:rPr>
        <w:t xml:space="preserve">, bør ikke rivastigmin gis samtidig med andre kolinomimetika. Rivastigmin kan interferere med </w:t>
      </w:r>
      <w:r w:rsidR="00381675" w:rsidRPr="006C1F2C">
        <w:rPr>
          <w:color w:val="000000"/>
          <w:sz w:val="22"/>
          <w:szCs w:val="22"/>
        </w:rPr>
        <w:t xml:space="preserve">aktiviteten til </w:t>
      </w:r>
      <w:r w:rsidRPr="006C1F2C">
        <w:rPr>
          <w:color w:val="000000"/>
          <w:sz w:val="22"/>
          <w:szCs w:val="22"/>
        </w:rPr>
        <w:t>antikolinerge preparater</w:t>
      </w:r>
      <w:r w:rsidR="00381675" w:rsidRPr="006C1F2C">
        <w:rPr>
          <w:color w:val="000000"/>
          <w:sz w:val="22"/>
          <w:szCs w:val="22"/>
        </w:rPr>
        <w:t xml:space="preserve"> (f.eks. oksybutynin, tolterodin)</w:t>
      </w:r>
      <w:r w:rsidRPr="006C1F2C">
        <w:rPr>
          <w:color w:val="000000"/>
          <w:sz w:val="22"/>
          <w:szCs w:val="22"/>
        </w:rPr>
        <w:t>.</w:t>
      </w:r>
    </w:p>
    <w:p w14:paraId="37C852E1" w14:textId="77777777" w:rsidR="00381675" w:rsidRPr="006C1F2C" w:rsidRDefault="00381675" w:rsidP="005171BE">
      <w:pPr>
        <w:widowControl w:val="0"/>
        <w:rPr>
          <w:color w:val="000000"/>
          <w:sz w:val="22"/>
          <w:szCs w:val="22"/>
        </w:rPr>
      </w:pPr>
    </w:p>
    <w:p w14:paraId="37C852E2" w14:textId="77777777" w:rsidR="00381675" w:rsidRPr="006C1F2C" w:rsidRDefault="00381675" w:rsidP="005171BE">
      <w:pPr>
        <w:widowControl w:val="0"/>
        <w:rPr>
          <w:color w:val="000000"/>
          <w:sz w:val="22"/>
          <w:szCs w:val="22"/>
        </w:rPr>
      </w:pPr>
      <w:r w:rsidRPr="006C1F2C">
        <w:rPr>
          <w:color w:val="000000"/>
          <w:sz w:val="22"/>
          <w:szCs w:val="22"/>
        </w:rPr>
        <w:t>Additive effekter som fører til bradykardi (som kan resultere i synkope) har vært rapportert ved samtidig bruk av ulike betablokkere (inkludert atenolol) og rivastigmin. Kardiovaskulære betablokkere forventes å være assosiert med stør</w:t>
      </w:r>
      <w:r w:rsidR="003F1C5D" w:rsidRPr="006C1F2C">
        <w:rPr>
          <w:color w:val="000000"/>
          <w:sz w:val="22"/>
          <w:szCs w:val="22"/>
        </w:rPr>
        <w:t>s</w:t>
      </w:r>
      <w:r w:rsidRPr="006C1F2C">
        <w:rPr>
          <w:color w:val="000000"/>
          <w:sz w:val="22"/>
          <w:szCs w:val="22"/>
        </w:rPr>
        <w:t xml:space="preserve">t risiko, men det har også vært rapporter hos pasienter som brukte andre betablokkere. Derfor bør forsiktighet utvises når rivastigmin kombineres med betablokkere og også andre </w:t>
      </w:r>
      <w:r w:rsidR="008E089B" w:rsidRPr="006C1F2C">
        <w:rPr>
          <w:color w:val="000000"/>
          <w:sz w:val="22"/>
          <w:szCs w:val="22"/>
        </w:rPr>
        <w:t>bradykardi-legemidler (f.eks. klasse</w:t>
      </w:r>
      <w:r w:rsidR="00EC2739" w:rsidRPr="006C1F2C">
        <w:rPr>
          <w:color w:val="000000"/>
          <w:sz w:val="22"/>
          <w:szCs w:val="22"/>
        </w:rPr>
        <w:t> </w:t>
      </w:r>
      <w:r w:rsidR="008E089B" w:rsidRPr="006C1F2C">
        <w:rPr>
          <w:color w:val="000000"/>
          <w:sz w:val="22"/>
          <w:szCs w:val="22"/>
        </w:rPr>
        <w:t>III antiarytmika, kalsiumkanalantagonister, digitalisglykosider, pilokarpin).</w:t>
      </w:r>
    </w:p>
    <w:p w14:paraId="37C852E3" w14:textId="77777777" w:rsidR="008E089B" w:rsidRPr="006C1F2C" w:rsidRDefault="008E089B" w:rsidP="005171BE">
      <w:pPr>
        <w:widowControl w:val="0"/>
        <w:rPr>
          <w:color w:val="000000"/>
          <w:sz w:val="22"/>
          <w:szCs w:val="22"/>
        </w:rPr>
      </w:pPr>
    </w:p>
    <w:p w14:paraId="37C852E4" w14:textId="3A23C3DD" w:rsidR="008E089B" w:rsidRPr="006C1F2C" w:rsidRDefault="00B77BBB" w:rsidP="005171BE">
      <w:pPr>
        <w:widowControl w:val="0"/>
        <w:rPr>
          <w:color w:val="000000"/>
          <w:sz w:val="22"/>
          <w:szCs w:val="22"/>
        </w:rPr>
      </w:pPr>
      <w:r w:rsidRPr="006C1F2C">
        <w:rPr>
          <w:color w:val="000000"/>
          <w:sz w:val="22"/>
          <w:szCs w:val="22"/>
        </w:rPr>
        <w:t xml:space="preserve">Siden bradykardi </w:t>
      </w:r>
      <w:r w:rsidR="00C06A3B" w:rsidRPr="006C1F2C">
        <w:rPr>
          <w:color w:val="000000"/>
          <w:sz w:val="22"/>
          <w:szCs w:val="22"/>
        </w:rPr>
        <w:t>er en risikofaktor for utvikling av</w:t>
      </w:r>
      <w:r w:rsidRPr="006C1F2C">
        <w:rPr>
          <w:color w:val="000000"/>
          <w:sz w:val="22"/>
          <w:szCs w:val="22"/>
        </w:rPr>
        <w:t xml:space="preserve"> torsades de pointes, bør</w:t>
      </w:r>
      <w:r w:rsidR="00B1683E" w:rsidRPr="006C1F2C">
        <w:rPr>
          <w:color w:val="000000"/>
          <w:sz w:val="22"/>
          <w:szCs w:val="22"/>
        </w:rPr>
        <w:t xml:space="preserve"> </w:t>
      </w:r>
      <w:r w:rsidRPr="006C1F2C">
        <w:rPr>
          <w:color w:val="000000"/>
          <w:sz w:val="22"/>
          <w:szCs w:val="22"/>
        </w:rPr>
        <w:t>kombinasjon av rivasti</w:t>
      </w:r>
      <w:r w:rsidR="00C30A8D" w:rsidRPr="006C1F2C">
        <w:rPr>
          <w:color w:val="000000"/>
          <w:sz w:val="22"/>
          <w:szCs w:val="22"/>
        </w:rPr>
        <w:t>gmin med</w:t>
      </w:r>
      <w:r w:rsidRPr="006C1F2C">
        <w:rPr>
          <w:color w:val="000000"/>
          <w:sz w:val="22"/>
          <w:szCs w:val="22"/>
        </w:rPr>
        <w:t xml:space="preserve"> </w:t>
      </w:r>
      <w:r w:rsidR="00B1683E" w:rsidRPr="006C1F2C">
        <w:rPr>
          <w:color w:val="000000"/>
          <w:sz w:val="22"/>
          <w:szCs w:val="22"/>
        </w:rPr>
        <w:t xml:space="preserve">legemidler som kan indusere </w:t>
      </w:r>
      <w:r w:rsidR="00D15A2C" w:rsidRPr="006C1F2C">
        <w:rPr>
          <w:color w:val="000000"/>
          <w:sz w:val="22"/>
          <w:szCs w:val="22"/>
        </w:rPr>
        <w:t>QT</w:t>
      </w:r>
      <w:r w:rsidR="00D15A2C" w:rsidRPr="006C1F2C">
        <w:rPr>
          <w:color w:val="000000"/>
          <w:sz w:val="22"/>
          <w:szCs w:val="22"/>
        </w:rPr>
        <w:noBreakHyphen/>
        <w:t xml:space="preserve">forlengelse eller </w:t>
      </w:r>
      <w:r w:rsidRPr="006C1F2C">
        <w:rPr>
          <w:color w:val="000000"/>
          <w:sz w:val="22"/>
          <w:szCs w:val="22"/>
        </w:rPr>
        <w:t>torsades d</w:t>
      </w:r>
      <w:r w:rsidR="00B1683E" w:rsidRPr="006C1F2C">
        <w:rPr>
          <w:color w:val="000000"/>
          <w:sz w:val="22"/>
          <w:szCs w:val="22"/>
        </w:rPr>
        <w:t>e pointes,</w:t>
      </w:r>
      <w:r w:rsidRPr="006C1F2C">
        <w:rPr>
          <w:color w:val="000000"/>
          <w:sz w:val="22"/>
          <w:szCs w:val="22"/>
        </w:rPr>
        <w:t xml:space="preserve"> slik som antipsykotika f.eks.</w:t>
      </w:r>
      <w:r w:rsidR="008E089B" w:rsidRPr="006C1F2C">
        <w:rPr>
          <w:color w:val="000000"/>
          <w:sz w:val="22"/>
          <w:szCs w:val="22"/>
        </w:rPr>
        <w:t xml:space="preserve"> </w:t>
      </w:r>
      <w:r w:rsidRPr="006C1F2C">
        <w:rPr>
          <w:color w:val="000000"/>
          <w:sz w:val="22"/>
          <w:szCs w:val="22"/>
        </w:rPr>
        <w:t xml:space="preserve">noen </w:t>
      </w:r>
      <w:r w:rsidR="008E089B" w:rsidRPr="006C1F2C">
        <w:rPr>
          <w:color w:val="000000"/>
          <w:sz w:val="22"/>
          <w:szCs w:val="22"/>
        </w:rPr>
        <w:t>fenotiaziner (klorpromazin, levomepromazin)</w:t>
      </w:r>
      <w:r w:rsidRPr="006C1F2C">
        <w:rPr>
          <w:color w:val="000000"/>
          <w:sz w:val="22"/>
          <w:szCs w:val="22"/>
        </w:rPr>
        <w:t>,</w:t>
      </w:r>
      <w:r w:rsidR="008E089B" w:rsidRPr="006C1F2C">
        <w:rPr>
          <w:color w:val="000000"/>
          <w:sz w:val="22"/>
          <w:szCs w:val="22"/>
        </w:rPr>
        <w:t xml:space="preserve"> benzamider (sulpirid, sultoprid, amisulprid, tiaprid, veraliprid), pimozid, haloperidol, cisaprid, citalopram, difemanil, erytromycin IV, halofantrin, mizolastin, metadon, pentamidin og mo</w:t>
      </w:r>
      <w:r w:rsidR="000139A5" w:rsidRPr="006C1F2C">
        <w:rPr>
          <w:color w:val="000000"/>
          <w:sz w:val="22"/>
          <w:szCs w:val="22"/>
        </w:rPr>
        <w:t>ks</w:t>
      </w:r>
      <w:r w:rsidR="008E089B" w:rsidRPr="006C1F2C">
        <w:rPr>
          <w:color w:val="000000"/>
          <w:sz w:val="22"/>
          <w:szCs w:val="22"/>
        </w:rPr>
        <w:t>iflo</w:t>
      </w:r>
      <w:r w:rsidR="00DD4025" w:rsidRPr="006C1F2C">
        <w:rPr>
          <w:color w:val="000000"/>
          <w:sz w:val="22"/>
          <w:szCs w:val="22"/>
        </w:rPr>
        <w:t>ks</w:t>
      </w:r>
      <w:r w:rsidR="008E089B" w:rsidRPr="006C1F2C">
        <w:rPr>
          <w:color w:val="000000"/>
          <w:sz w:val="22"/>
          <w:szCs w:val="22"/>
        </w:rPr>
        <w:t>acin</w:t>
      </w:r>
      <w:r w:rsidRPr="006C1F2C">
        <w:rPr>
          <w:color w:val="000000"/>
          <w:sz w:val="22"/>
          <w:szCs w:val="22"/>
        </w:rPr>
        <w:t xml:space="preserve"> </w:t>
      </w:r>
      <w:r w:rsidR="00C30A8D" w:rsidRPr="006C1F2C">
        <w:rPr>
          <w:color w:val="000000"/>
          <w:sz w:val="22"/>
          <w:szCs w:val="22"/>
        </w:rPr>
        <w:t>administreres</w:t>
      </w:r>
      <w:r w:rsidRPr="006C1F2C">
        <w:rPr>
          <w:color w:val="000000"/>
          <w:sz w:val="22"/>
          <w:szCs w:val="22"/>
        </w:rPr>
        <w:t xml:space="preserve"> med forsiktighet og klinisk overvåking (EKG) kan også være nødvendig</w:t>
      </w:r>
      <w:r w:rsidR="008E089B" w:rsidRPr="006C1F2C">
        <w:rPr>
          <w:color w:val="000000"/>
          <w:sz w:val="22"/>
          <w:szCs w:val="22"/>
        </w:rPr>
        <w:t>.</w:t>
      </w:r>
    </w:p>
    <w:p w14:paraId="37C852E5" w14:textId="77777777" w:rsidR="00027BB7" w:rsidRPr="006C1F2C" w:rsidRDefault="00027BB7" w:rsidP="005171BE">
      <w:pPr>
        <w:widowControl w:val="0"/>
        <w:rPr>
          <w:color w:val="000000"/>
          <w:sz w:val="22"/>
          <w:szCs w:val="22"/>
        </w:rPr>
      </w:pPr>
    </w:p>
    <w:p w14:paraId="37C852E6" w14:textId="77777777" w:rsidR="00027BB7" w:rsidRPr="006C1F2C" w:rsidRDefault="00027BB7" w:rsidP="005171BE">
      <w:pPr>
        <w:widowControl w:val="0"/>
        <w:rPr>
          <w:color w:val="000000"/>
          <w:sz w:val="22"/>
          <w:szCs w:val="22"/>
        </w:rPr>
      </w:pPr>
      <w:r w:rsidRPr="006C1F2C">
        <w:rPr>
          <w:color w:val="000000"/>
          <w:sz w:val="22"/>
          <w:szCs w:val="22"/>
        </w:rPr>
        <w:t xml:space="preserve">Ingen farmakokinetiske interaksjoner er sett mellom rivastigmin og digoksin, warfarin, diazepam eller fluoksetin i studier med friske frivillige. Økningen i protrombintid som forårsakes av warfarin, påvirkes ikke av rivastigmin. Ingen uønskete effekter på </w:t>
      </w:r>
      <w:r w:rsidR="00C6018D" w:rsidRPr="006C1F2C">
        <w:rPr>
          <w:color w:val="000000"/>
          <w:sz w:val="22"/>
          <w:szCs w:val="22"/>
        </w:rPr>
        <w:t xml:space="preserve">hjertets </w:t>
      </w:r>
      <w:r w:rsidRPr="006C1F2C">
        <w:rPr>
          <w:color w:val="000000"/>
          <w:sz w:val="22"/>
          <w:szCs w:val="22"/>
        </w:rPr>
        <w:t>ledningsevne ble observert ved samtidig bruk av digoksin og rivastigmin.</w:t>
      </w:r>
    </w:p>
    <w:p w14:paraId="37C852E7" w14:textId="77777777" w:rsidR="00027BB7" w:rsidRPr="006C1F2C" w:rsidRDefault="00027BB7" w:rsidP="005171BE">
      <w:pPr>
        <w:widowControl w:val="0"/>
        <w:rPr>
          <w:color w:val="000000"/>
          <w:sz w:val="22"/>
          <w:szCs w:val="22"/>
        </w:rPr>
      </w:pPr>
    </w:p>
    <w:p w14:paraId="37C852E8" w14:textId="77777777" w:rsidR="00027BB7" w:rsidRPr="006C1F2C" w:rsidRDefault="00027BB7" w:rsidP="005171BE">
      <w:pPr>
        <w:widowControl w:val="0"/>
        <w:rPr>
          <w:color w:val="000000"/>
          <w:sz w:val="22"/>
          <w:szCs w:val="22"/>
        </w:rPr>
      </w:pPr>
      <w:r w:rsidRPr="006C1F2C">
        <w:rPr>
          <w:color w:val="000000"/>
          <w:sz w:val="22"/>
          <w:szCs w:val="22"/>
        </w:rPr>
        <w:t xml:space="preserve">I henhold til rivastigmins metabolisme, er det lite sannsynlig at metabolske interaksjoner </w:t>
      </w:r>
      <w:r w:rsidR="00A62471" w:rsidRPr="006C1F2C">
        <w:rPr>
          <w:color w:val="000000"/>
          <w:sz w:val="22"/>
          <w:szCs w:val="22"/>
        </w:rPr>
        <w:t xml:space="preserve">med andre legemidler </w:t>
      </w:r>
      <w:r w:rsidRPr="006C1F2C">
        <w:rPr>
          <w:color w:val="000000"/>
          <w:sz w:val="22"/>
          <w:szCs w:val="22"/>
        </w:rPr>
        <w:t xml:space="preserve">vil forekomme, selv om rivastigmin kan hemme den butyrylkolinesterasemedierte metabolismen av andre </w:t>
      </w:r>
      <w:r w:rsidR="00ED6F8D" w:rsidRPr="006C1F2C">
        <w:rPr>
          <w:color w:val="000000"/>
          <w:sz w:val="22"/>
          <w:szCs w:val="22"/>
        </w:rPr>
        <w:t>substanser</w:t>
      </w:r>
      <w:r w:rsidRPr="006C1F2C">
        <w:rPr>
          <w:color w:val="000000"/>
          <w:sz w:val="22"/>
          <w:szCs w:val="22"/>
        </w:rPr>
        <w:t>.</w:t>
      </w:r>
    </w:p>
    <w:p w14:paraId="37C852E9" w14:textId="77777777" w:rsidR="00027BB7" w:rsidRPr="006C1F2C" w:rsidRDefault="00027BB7" w:rsidP="005171BE">
      <w:pPr>
        <w:widowControl w:val="0"/>
        <w:suppressAutoHyphens/>
        <w:rPr>
          <w:color w:val="000000"/>
          <w:sz w:val="22"/>
          <w:szCs w:val="22"/>
        </w:rPr>
      </w:pPr>
    </w:p>
    <w:p w14:paraId="37C852EA"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4.6</w:t>
      </w:r>
      <w:r w:rsidRPr="006C1F2C">
        <w:rPr>
          <w:b/>
          <w:color w:val="000000"/>
          <w:sz w:val="22"/>
          <w:szCs w:val="22"/>
          <w:lang w:val="nb-NO"/>
        </w:rPr>
        <w:tab/>
      </w:r>
      <w:r w:rsidR="00363D1B" w:rsidRPr="006C1F2C">
        <w:rPr>
          <w:b/>
          <w:color w:val="000000"/>
          <w:sz w:val="22"/>
          <w:szCs w:val="22"/>
          <w:lang w:val="nb-NO"/>
        </w:rPr>
        <w:t xml:space="preserve">Fertilitet, graviditet </w:t>
      </w:r>
      <w:r w:rsidRPr="006C1F2C">
        <w:rPr>
          <w:b/>
          <w:color w:val="000000"/>
          <w:sz w:val="22"/>
          <w:szCs w:val="22"/>
          <w:lang w:val="nb-NO"/>
        </w:rPr>
        <w:t>og amming</w:t>
      </w:r>
    </w:p>
    <w:p w14:paraId="37C852EB" w14:textId="77777777" w:rsidR="00027BB7" w:rsidRPr="006C1F2C" w:rsidRDefault="00027BB7" w:rsidP="005171BE">
      <w:pPr>
        <w:keepNext/>
        <w:widowControl w:val="0"/>
        <w:suppressAutoHyphens/>
        <w:rPr>
          <w:color w:val="000000"/>
          <w:sz w:val="22"/>
          <w:szCs w:val="22"/>
        </w:rPr>
      </w:pPr>
    </w:p>
    <w:p w14:paraId="37C852EC" w14:textId="77777777" w:rsidR="00FB110B" w:rsidRPr="006C1F2C" w:rsidRDefault="00FB110B" w:rsidP="005171BE">
      <w:pPr>
        <w:keepNext/>
        <w:widowControl w:val="0"/>
        <w:suppressAutoHyphens/>
        <w:rPr>
          <w:color w:val="000000"/>
          <w:sz w:val="22"/>
          <w:szCs w:val="22"/>
          <w:u w:val="single"/>
        </w:rPr>
      </w:pPr>
      <w:r w:rsidRPr="006C1F2C">
        <w:rPr>
          <w:color w:val="000000"/>
          <w:sz w:val="22"/>
          <w:szCs w:val="22"/>
          <w:u w:val="single"/>
        </w:rPr>
        <w:t>Graviditet</w:t>
      </w:r>
    </w:p>
    <w:p w14:paraId="37C852ED" w14:textId="77777777" w:rsidR="00CC0457" w:rsidRPr="006C1F2C" w:rsidRDefault="00CC0457" w:rsidP="005171BE">
      <w:pPr>
        <w:keepNext/>
        <w:widowControl w:val="0"/>
        <w:suppressAutoHyphens/>
        <w:rPr>
          <w:color w:val="000000"/>
          <w:sz w:val="22"/>
          <w:szCs w:val="22"/>
        </w:rPr>
      </w:pPr>
    </w:p>
    <w:p w14:paraId="37C852EE" w14:textId="77777777" w:rsidR="00027BB7" w:rsidRPr="006C1F2C" w:rsidRDefault="005F205C" w:rsidP="005171BE">
      <w:pPr>
        <w:widowControl w:val="0"/>
        <w:suppressAutoHyphens/>
        <w:rPr>
          <w:color w:val="000000"/>
          <w:sz w:val="22"/>
          <w:szCs w:val="22"/>
        </w:rPr>
      </w:pPr>
      <w:r w:rsidRPr="006C1F2C">
        <w:rPr>
          <w:color w:val="000000"/>
          <w:sz w:val="22"/>
          <w:szCs w:val="22"/>
        </w:rPr>
        <w:t xml:space="preserve">Rivastigmin og/eller metabolitter går over i placenta hos drektige dyr. Det er ikke kjent om dette forekommer hos mennesker. </w:t>
      </w:r>
      <w:r w:rsidR="00D17E27" w:rsidRPr="006C1F2C">
        <w:rPr>
          <w:color w:val="000000"/>
          <w:sz w:val="22"/>
          <w:szCs w:val="22"/>
        </w:rPr>
        <w:t>Det</w:t>
      </w:r>
      <w:r w:rsidR="00D64F1F" w:rsidRPr="006C1F2C">
        <w:rPr>
          <w:color w:val="000000"/>
          <w:sz w:val="22"/>
          <w:szCs w:val="22"/>
        </w:rPr>
        <w:t xml:space="preserve"> foreligger ingen kliniske data på bruk under graviditet. </w:t>
      </w:r>
      <w:r w:rsidR="00027BB7" w:rsidRPr="006C1F2C">
        <w:rPr>
          <w:color w:val="000000"/>
          <w:sz w:val="22"/>
          <w:szCs w:val="22"/>
        </w:rPr>
        <w:t xml:space="preserve">Det ble observert en forlenget drektighetsperiode i peri- og postnatale studier hos rotter. Rivastigmin </w:t>
      </w:r>
      <w:r w:rsidR="00D64F1F" w:rsidRPr="006C1F2C">
        <w:rPr>
          <w:color w:val="000000"/>
          <w:sz w:val="22"/>
          <w:szCs w:val="22"/>
        </w:rPr>
        <w:t xml:space="preserve">skal </w:t>
      </w:r>
      <w:r w:rsidR="00027BB7" w:rsidRPr="006C1F2C">
        <w:rPr>
          <w:color w:val="000000"/>
          <w:sz w:val="22"/>
          <w:szCs w:val="22"/>
        </w:rPr>
        <w:t xml:space="preserve">ikke brukes under graviditet, </w:t>
      </w:r>
      <w:r w:rsidR="00D64F1F" w:rsidRPr="006C1F2C">
        <w:rPr>
          <w:color w:val="000000"/>
          <w:sz w:val="22"/>
          <w:szCs w:val="22"/>
        </w:rPr>
        <w:t xml:space="preserve">hvis ikke strengt </w:t>
      </w:r>
      <w:r w:rsidR="00027BB7" w:rsidRPr="006C1F2C">
        <w:rPr>
          <w:color w:val="000000"/>
          <w:sz w:val="22"/>
          <w:szCs w:val="22"/>
        </w:rPr>
        <w:t>nødvendig.</w:t>
      </w:r>
    </w:p>
    <w:p w14:paraId="37C852EF" w14:textId="77777777" w:rsidR="00027BB7" w:rsidRPr="006C1F2C" w:rsidRDefault="00027BB7" w:rsidP="005171BE">
      <w:pPr>
        <w:widowControl w:val="0"/>
        <w:suppressAutoHyphens/>
        <w:rPr>
          <w:color w:val="000000"/>
          <w:sz w:val="22"/>
          <w:szCs w:val="22"/>
        </w:rPr>
      </w:pPr>
    </w:p>
    <w:p w14:paraId="37C852F0" w14:textId="77777777" w:rsidR="00D17E27" w:rsidRPr="006C1F2C" w:rsidRDefault="00D17E27" w:rsidP="005171BE">
      <w:pPr>
        <w:keepNext/>
        <w:widowControl w:val="0"/>
        <w:suppressAutoHyphens/>
        <w:rPr>
          <w:color w:val="000000"/>
          <w:sz w:val="22"/>
          <w:szCs w:val="22"/>
          <w:u w:val="single"/>
        </w:rPr>
      </w:pPr>
      <w:r w:rsidRPr="006C1F2C">
        <w:rPr>
          <w:color w:val="000000"/>
          <w:sz w:val="22"/>
          <w:szCs w:val="22"/>
          <w:u w:val="single"/>
        </w:rPr>
        <w:t>Amming</w:t>
      </w:r>
    </w:p>
    <w:p w14:paraId="37C852F1" w14:textId="77777777" w:rsidR="00CC0457" w:rsidRPr="006C1F2C" w:rsidRDefault="00CC0457" w:rsidP="005171BE">
      <w:pPr>
        <w:keepNext/>
        <w:widowControl w:val="0"/>
        <w:suppressAutoHyphens/>
        <w:rPr>
          <w:color w:val="000000"/>
          <w:sz w:val="22"/>
          <w:szCs w:val="22"/>
        </w:rPr>
      </w:pPr>
    </w:p>
    <w:p w14:paraId="37C852F2" w14:textId="77777777" w:rsidR="0033328B" w:rsidRPr="006C1F2C" w:rsidRDefault="00027BB7" w:rsidP="005171BE">
      <w:pPr>
        <w:widowControl w:val="0"/>
        <w:suppressAutoHyphens/>
        <w:rPr>
          <w:color w:val="000000"/>
          <w:sz w:val="22"/>
          <w:szCs w:val="22"/>
        </w:rPr>
      </w:pPr>
      <w:r w:rsidRPr="006C1F2C">
        <w:rPr>
          <w:color w:val="000000"/>
          <w:sz w:val="22"/>
          <w:szCs w:val="22"/>
        </w:rPr>
        <w:t>Rivastigmin utskilles i melk hos dyr. Det er ikke kjent om rivastigmin utskilles i melk hos mennesker. Kvinner som får rivastigmin bør derfor ikke amme.</w:t>
      </w:r>
    </w:p>
    <w:p w14:paraId="37C852F3" w14:textId="77777777" w:rsidR="00D17E27" w:rsidRPr="006C1F2C" w:rsidRDefault="00D17E27" w:rsidP="005171BE">
      <w:pPr>
        <w:widowControl w:val="0"/>
        <w:suppressAutoHyphens/>
        <w:rPr>
          <w:color w:val="000000"/>
          <w:sz w:val="22"/>
          <w:szCs w:val="22"/>
        </w:rPr>
      </w:pPr>
    </w:p>
    <w:p w14:paraId="37C852F4" w14:textId="77777777" w:rsidR="00D17E27" w:rsidRPr="006C1F2C" w:rsidRDefault="00D17E27" w:rsidP="005171BE">
      <w:pPr>
        <w:keepNext/>
        <w:widowControl w:val="0"/>
        <w:suppressAutoHyphens/>
        <w:rPr>
          <w:color w:val="000000"/>
          <w:sz w:val="22"/>
          <w:szCs w:val="22"/>
          <w:u w:val="single"/>
        </w:rPr>
      </w:pPr>
      <w:r w:rsidRPr="006C1F2C">
        <w:rPr>
          <w:color w:val="000000"/>
          <w:sz w:val="22"/>
          <w:szCs w:val="22"/>
          <w:u w:val="single"/>
        </w:rPr>
        <w:t>Fertilitet</w:t>
      </w:r>
    </w:p>
    <w:p w14:paraId="37C852F5" w14:textId="77777777" w:rsidR="00CC0457" w:rsidRPr="006C1F2C" w:rsidRDefault="00CC0457" w:rsidP="005171BE">
      <w:pPr>
        <w:keepNext/>
        <w:widowControl w:val="0"/>
        <w:suppressAutoHyphens/>
        <w:rPr>
          <w:color w:val="000000"/>
          <w:sz w:val="22"/>
          <w:szCs w:val="22"/>
        </w:rPr>
      </w:pPr>
    </w:p>
    <w:p w14:paraId="37C852F6" w14:textId="77777777" w:rsidR="00027BB7" w:rsidRPr="006C1F2C" w:rsidRDefault="008606D7" w:rsidP="005171BE">
      <w:pPr>
        <w:widowControl w:val="0"/>
        <w:rPr>
          <w:sz w:val="22"/>
          <w:szCs w:val="22"/>
        </w:rPr>
      </w:pPr>
      <w:r w:rsidRPr="006C1F2C">
        <w:rPr>
          <w:color w:val="000000"/>
          <w:sz w:val="22"/>
          <w:szCs w:val="22"/>
        </w:rPr>
        <w:t xml:space="preserve">Det er ikke registrert </w:t>
      </w:r>
      <w:r w:rsidR="005F205C" w:rsidRPr="006C1F2C">
        <w:rPr>
          <w:color w:val="000000"/>
          <w:sz w:val="22"/>
          <w:szCs w:val="22"/>
        </w:rPr>
        <w:t xml:space="preserve">bivirkninger av rivastigmin på fertilitet eller reproduksjonsevne hos rotter (se pkt. 5.3). </w:t>
      </w:r>
      <w:r w:rsidR="00083A3B" w:rsidRPr="006C1F2C">
        <w:rPr>
          <w:color w:val="000000"/>
          <w:sz w:val="22"/>
          <w:szCs w:val="22"/>
        </w:rPr>
        <w:t>Det er ikke kjent om rivastigmin har effekt på fertilitet hos mennesker.</w:t>
      </w:r>
    </w:p>
    <w:p w14:paraId="37C852F7" w14:textId="77777777" w:rsidR="00D17E27" w:rsidRPr="006C1F2C" w:rsidRDefault="00D17E27" w:rsidP="005171BE">
      <w:pPr>
        <w:widowControl w:val="0"/>
        <w:suppressAutoHyphens/>
        <w:rPr>
          <w:color w:val="000000"/>
          <w:sz w:val="22"/>
          <w:szCs w:val="22"/>
        </w:rPr>
      </w:pPr>
    </w:p>
    <w:p w14:paraId="37C852F8"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4.7</w:t>
      </w:r>
      <w:r w:rsidRPr="006C1F2C">
        <w:rPr>
          <w:b/>
          <w:color w:val="000000"/>
          <w:sz w:val="22"/>
          <w:szCs w:val="22"/>
          <w:lang w:val="nb-NO"/>
        </w:rPr>
        <w:tab/>
        <w:t xml:space="preserve">Påvirkning av evnen til å kjøre bil </w:t>
      </w:r>
      <w:r w:rsidR="0014139D" w:rsidRPr="006C1F2C">
        <w:rPr>
          <w:b/>
          <w:color w:val="000000"/>
          <w:sz w:val="22"/>
          <w:szCs w:val="22"/>
          <w:lang w:val="nb-NO"/>
        </w:rPr>
        <w:t xml:space="preserve">og </w:t>
      </w:r>
      <w:r w:rsidRPr="006C1F2C">
        <w:rPr>
          <w:b/>
          <w:color w:val="000000"/>
          <w:sz w:val="22"/>
          <w:szCs w:val="22"/>
          <w:lang w:val="nb-NO"/>
        </w:rPr>
        <w:t>bruke maskiner</w:t>
      </w:r>
    </w:p>
    <w:p w14:paraId="37C852F9" w14:textId="77777777" w:rsidR="00027BB7" w:rsidRPr="006C1F2C" w:rsidRDefault="00027BB7" w:rsidP="005171BE">
      <w:pPr>
        <w:keepNext/>
        <w:widowControl w:val="0"/>
        <w:rPr>
          <w:color w:val="000000"/>
          <w:sz w:val="22"/>
          <w:szCs w:val="22"/>
        </w:rPr>
      </w:pPr>
    </w:p>
    <w:p w14:paraId="37C852FA" w14:textId="77777777" w:rsidR="00027BB7" w:rsidRPr="006C1F2C" w:rsidRDefault="00027BB7" w:rsidP="005171BE">
      <w:pPr>
        <w:widowControl w:val="0"/>
        <w:rPr>
          <w:color w:val="000000"/>
          <w:sz w:val="22"/>
          <w:szCs w:val="22"/>
        </w:rPr>
      </w:pPr>
      <w:r w:rsidRPr="006C1F2C">
        <w:rPr>
          <w:color w:val="000000"/>
          <w:sz w:val="22"/>
          <w:szCs w:val="22"/>
        </w:rPr>
        <w:t xml:space="preserve">Alzheimers sykdom kan gradvis svekke evnen til å kjøre bil eller betjene maskiner. Videre kan rivastigmin medføre svimmelhet og søvnighet, særlig ved behandlingsstart eller ved en doseøkning. </w:t>
      </w:r>
      <w:r w:rsidR="00A62471" w:rsidRPr="006C1F2C">
        <w:rPr>
          <w:color w:val="000000"/>
          <w:sz w:val="22"/>
          <w:szCs w:val="22"/>
        </w:rPr>
        <w:t xml:space="preserve">Som en konsekvens har Rivastigmin liten eller moderat påvirkning på evnen til å kjøre bil og bruke maskiner. </w:t>
      </w:r>
      <w:r w:rsidRPr="006C1F2C">
        <w:rPr>
          <w:color w:val="000000"/>
          <w:sz w:val="22"/>
          <w:szCs w:val="22"/>
        </w:rPr>
        <w:t xml:space="preserve">Hos pasienter med </w:t>
      </w:r>
      <w:r w:rsidR="00991922" w:rsidRPr="006C1F2C">
        <w:rPr>
          <w:color w:val="000000"/>
          <w:sz w:val="22"/>
          <w:szCs w:val="22"/>
        </w:rPr>
        <w:t xml:space="preserve">demens </w:t>
      </w:r>
      <w:r w:rsidRPr="006C1F2C">
        <w:rPr>
          <w:color w:val="000000"/>
          <w:sz w:val="22"/>
          <w:szCs w:val="22"/>
        </w:rPr>
        <w:t>som bruker rivastigmin, bør derfor evnen til å kjøre eller betjene maskiner vurderes regelmessig av den behandlende lege.</w:t>
      </w:r>
    </w:p>
    <w:p w14:paraId="37C852FB" w14:textId="77777777" w:rsidR="00027BB7" w:rsidRPr="006C1F2C" w:rsidRDefault="00027BB7" w:rsidP="005171BE">
      <w:pPr>
        <w:widowControl w:val="0"/>
        <w:suppressAutoHyphens/>
        <w:rPr>
          <w:color w:val="000000"/>
          <w:sz w:val="22"/>
          <w:szCs w:val="22"/>
        </w:rPr>
      </w:pPr>
    </w:p>
    <w:p w14:paraId="37C852FC"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4.8</w:t>
      </w:r>
      <w:r w:rsidRPr="006C1F2C">
        <w:rPr>
          <w:b/>
          <w:color w:val="000000"/>
          <w:sz w:val="22"/>
          <w:szCs w:val="22"/>
          <w:lang w:val="nb-NO"/>
        </w:rPr>
        <w:tab/>
        <w:t>Bivirkninger</w:t>
      </w:r>
    </w:p>
    <w:p w14:paraId="37C852FD" w14:textId="77777777" w:rsidR="00027BB7" w:rsidRPr="006C1F2C" w:rsidRDefault="00027BB7" w:rsidP="005171BE">
      <w:pPr>
        <w:keepNext/>
        <w:widowControl w:val="0"/>
        <w:rPr>
          <w:color w:val="000000"/>
          <w:sz w:val="22"/>
          <w:szCs w:val="22"/>
        </w:rPr>
      </w:pPr>
    </w:p>
    <w:p w14:paraId="37C852FE" w14:textId="77777777" w:rsidR="00D17E27" w:rsidRPr="006C1F2C" w:rsidRDefault="00D17E27" w:rsidP="005171BE">
      <w:pPr>
        <w:keepNext/>
        <w:widowControl w:val="0"/>
        <w:rPr>
          <w:color w:val="000000"/>
          <w:sz w:val="22"/>
          <w:szCs w:val="22"/>
          <w:u w:val="single"/>
        </w:rPr>
      </w:pPr>
      <w:r w:rsidRPr="006C1F2C">
        <w:rPr>
          <w:color w:val="000000"/>
          <w:sz w:val="22"/>
          <w:szCs w:val="22"/>
          <w:u w:val="single"/>
        </w:rPr>
        <w:t>Oppsummering av sikkerhetsprofilen</w:t>
      </w:r>
    </w:p>
    <w:p w14:paraId="37C852FF" w14:textId="77777777" w:rsidR="00CC0457" w:rsidRPr="006C1F2C" w:rsidRDefault="00CC0457" w:rsidP="005171BE">
      <w:pPr>
        <w:keepNext/>
        <w:widowControl w:val="0"/>
        <w:rPr>
          <w:color w:val="000000"/>
          <w:sz w:val="22"/>
          <w:szCs w:val="22"/>
        </w:rPr>
      </w:pPr>
    </w:p>
    <w:p w14:paraId="37C85300" w14:textId="77777777" w:rsidR="0033328B" w:rsidRPr="006C1F2C" w:rsidRDefault="00027BB7" w:rsidP="005171BE">
      <w:pPr>
        <w:widowControl w:val="0"/>
        <w:rPr>
          <w:color w:val="000000"/>
          <w:sz w:val="22"/>
          <w:szCs w:val="22"/>
        </w:rPr>
      </w:pPr>
      <w:r w:rsidRPr="006C1F2C">
        <w:rPr>
          <w:color w:val="000000"/>
          <w:sz w:val="22"/>
          <w:szCs w:val="22"/>
        </w:rPr>
        <w:t>De mest vanlige rapporterte bivirkningene er gastrointestinale reaksjoner, inkludert kvalme (38</w:t>
      </w:r>
      <w:r w:rsidR="00EC2739" w:rsidRPr="006C1F2C">
        <w:rPr>
          <w:color w:val="000000"/>
          <w:sz w:val="22"/>
          <w:szCs w:val="22"/>
        </w:rPr>
        <w:t> </w:t>
      </w:r>
      <w:r w:rsidRPr="006C1F2C">
        <w:rPr>
          <w:color w:val="000000"/>
          <w:sz w:val="22"/>
          <w:szCs w:val="22"/>
        </w:rPr>
        <w:t xml:space="preserve">%) og </w:t>
      </w:r>
      <w:r w:rsidR="00300D02" w:rsidRPr="006C1F2C">
        <w:rPr>
          <w:color w:val="000000"/>
          <w:sz w:val="22"/>
          <w:szCs w:val="22"/>
        </w:rPr>
        <w:t xml:space="preserve">oppkast </w:t>
      </w:r>
      <w:r w:rsidRPr="006C1F2C">
        <w:rPr>
          <w:color w:val="000000"/>
          <w:sz w:val="22"/>
          <w:szCs w:val="22"/>
        </w:rPr>
        <w:t>(23</w:t>
      </w:r>
      <w:r w:rsidR="00EC2739" w:rsidRPr="006C1F2C">
        <w:rPr>
          <w:color w:val="000000"/>
          <w:sz w:val="22"/>
          <w:szCs w:val="22"/>
        </w:rPr>
        <w:t> </w:t>
      </w:r>
      <w:r w:rsidRPr="006C1F2C">
        <w:rPr>
          <w:color w:val="000000"/>
          <w:sz w:val="22"/>
          <w:szCs w:val="22"/>
        </w:rPr>
        <w:t>%), særlig ved dosetitrering. Kvinner var mer utsatt for gastrointestinale bivirkninger og vekttap enn menn i kliniske studier.</w:t>
      </w:r>
    </w:p>
    <w:p w14:paraId="37C85301" w14:textId="77777777" w:rsidR="00F136E6" w:rsidRPr="006C1F2C" w:rsidRDefault="00F136E6" w:rsidP="005171BE">
      <w:pPr>
        <w:widowControl w:val="0"/>
        <w:rPr>
          <w:color w:val="000000"/>
          <w:sz w:val="22"/>
          <w:szCs w:val="22"/>
        </w:rPr>
      </w:pPr>
    </w:p>
    <w:p w14:paraId="37C85302" w14:textId="77777777" w:rsidR="00D17E27" w:rsidRPr="006C1F2C" w:rsidRDefault="00D17E27" w:rsidP="005171BE">
      <w:pPr>
        <w:keepNext/>
        <w:widowControl w:val="0"/>
        <w:rPr>
          <w:color w:val="000000"/>
          <w:sz w:val="22"/>
          <w:szCs w:val="22"/>
          <w:u w:val="single"/>
        </w:rPr>
      </w:pPr>
      <w:r w:rsidRPr="006C1F2C">
        <w:rPr>
          <w:color w:val="000000"/>
          <w:sz w:val="22"/>
          <w:szCs w:val="22"/>
          <w:u w:val="single"/>
        </w:rPr>
        <w:t>Tabell over bivirkninger</w:t>
      </w:r>
    </w:p>
    <w:p w14:paraId="37C85303" w14:textId="77777777" w:rsidR="00CC0457" w:rsidRPr="006C1F2C" w:rsidRDefault="00CC0457" w:rsidP="005171BE">
      <w:pPr>
        <w:keepNext/>
        <w:widowControl w:val="0"/>
        <w:rPr>
          <w:color w:val="000000"/>
          <w:sz w:val="22"/>
          <w:szCs w:val="22"/>
        </w:rPr>
      </w:pPr>
    </w:p>
    <w:p w14:paraId="37C85304" w14:textId="77777777" w:rsidR="00F136E6" w:rsidRPr="006C1F2C" w:rsidRDefault="00090369" w:rsidP="005171BE">
      <w:pPr>
        <w:widowControl w:val="0"/>
        <w:rPr>
          <w:color w:val="000000"/>
          <w:sz w:val="22"/>
          <w:szCs w:val="22"/>
        </w:rPr>
      </w:pPr>
      <w:r w:rsidRPr="006C1F2C">
        <w:rPr>
          <w:color w:val="000000"/>
          <w:sz w:val="22"/>
          <w:szCs w:val="22"/>
        </w:rPr>
        <w:t xml:space="preserve">Bivirkningene </w:t>
      </w:r>
      <w:r w:rsidR="006D07BA" w:rsidRPr="006C1F2C">
        <w:rPr>
          <w:color w:val="000000"/>
          <w:sz w:val="22"/>
          <w:szCs w:val="22"/>
        </w:rPr>
        <w:t>i tabell</w:t>
      </w:r>
      <w:r w:rsidR="000A681E" w:rsidRPr="006C1F2C">
        <w:rPr>
          <w:color w:val="000000"/>
          <w:sz w:val="22"/>
          <w:szCs w:val="22"/>
        </w:rPr>
        <w:t> </w:t>
      </w:r>
      <w:r w:rsidR="006D07BA" w:rsidRPr="006C1F2C">
        <w:rPr>
          <w:color w:val="000000"/>
          <w:sz w:val="22"/>
          <w:szCs w:val="22"/>
        </w:rPr>
        <w:t xml:space="preserve">1 </w:t>
      </w:r>
      <w:r w:rsidR="00D9486C" w:rsidRPr="006C1F2C">
        <w:rPr>
          <w:color w:val="000000"/>
          <w:sz w:val="22"/>
          <w:szCs w:val="22"/>
        </w:rPr>
        <w:t xml:space="preserve">og tabell 2 </w:t>
      </w:r>
      <w:r w:rsidRPr="006C1F2C">
        <w:rPr>
          <w:color w:val="000000"/>
          <w:sz w:val="22"/>
          <w:szCs w:val="22"/>
        </w:rPr>
        <w:t xml:space="preserve">er angitt </w:t>
      </w:r>
      <w:r w:rsidR="00160BC7" w:rsidRPr="006C1F2C">
        <w:rPr>
          <w:color w:val="000000"/>
          <w:sz w:val="22"/>
          <w:szCs w:val="22"/>
        </w:rPr>
        <w:t xml:space="preserve">i følge MedDRA organklassesystem og </w:t>
      </w:r>
      <w:r w:rsidRPr="006C1F2C">
        <w:rPr>
          <w:color w:val="000000"/>
          <w:sz w:val="22"/>
          <w:szCs w:val="22"/>
        </w:rPr>
        <w:t>etter frekvens. Følgende frekvensinndeling er brukt</w:t>
      </w:r>
      <w:r w:rsidR="00F136E6" w:rsidRPr="006C1F2C">
        <w:rPr>
          <w:color w:val="000000"/>
          <w:sz w:val="22"/>
          <w:szCs w:val="22"/>
        </w:rPr>
        <w:t>: svært vanlige (≥1/10), vanlige (≥1/100</w:t>
      </w:r>
      <w:r w:rsidR="00130D5F" w:rsidRPr="006C1F2C">
        <w:rPr>
          <w:color w:val="000000"/>
          <w:sz w:val="22"/>
          <w:szCs w:val="22"/>
        </w:rPr>
        <w:t xml:space="preserve"> til</w:t>
      </w:r>
      <w:r w:rsidR="00F136E6" w:rsidRPr="006C1F2C">
        <w:rPr>
          <w:color w:val="000000"/>
          <w:sz w:val="22"/>
          <w:szCs w:val="22"/>
        </w:rPr>
        <w:t xml:space="preserve"> &lt;1/10), mindre vanlige (≥1/1000</w:t>
      </w:r>
      <w:r w:rsidR="00130D5F" w:rsidRPr="006C1F2C">
        <w:rPr>
          <w:color w:val="000000"/>
          <w:sz w:val="22"/>
          <w:szCs w:val="22"/>
        </w:rPr>
        <w:t xml:space="preserve"> til</w:t>
      </w:r>
      <w:r w:rsidR="00F136E6" w:rsidRPr="006C1F2C">
        <w:rPr>
          <w:color w:val="000000"/>
          <w:sz w:val="22"/>
          <w:szCs w:val="22"/>
        </w:rPr>
        <w:t xml:space="preserve"> &lt;1/100), sjeldne (≥1/10 000</w:t>
      </w:r>
      <w:r w:rsidR="00130D5F" w:rsidRPr="006C1F2C">
        <w:rPr>
          <w:color w:val="000000"/>
          <w:sz w:val="22"/>
          <w:szCs w:val="22"/>
        </w:rPr>
        <w:t xml:space="preserve"> til</w:t>
      </w:r>
      <w:r w:rsidR="00F136E6" w:rsidRPr="006C1F2C">
        <w:rPr>
          <w:color w:val="000000"/>
          <w:sz w:val="22"/>
          <w:szCs w:val="22"/>
        </w:rPr>
        <w:t xml:space="preserve"> &lt;1/1000), svært sjeldne (&lt;1/10 000), </w:t>
      </w:r>
      <w:r w:rsidR="00F136E6" w:rsidRPr="006C1F2C">
        <w:rPr>
          <w:noProof/>
          <w:sz w:val="22"/>
          <w:szCs w:val="22"/>
        </w:rPr>
        <w:t>ikke kjent (kan ikke anslås ut</w:t>
      </w:r>
      <w:r w:rsidR="00130D5F" w:rsidRPr="006C1F2C">
        <w:rPr>
          <w:noProof/>
          <w:sz w:val="22"/>
          <w:szCs w:val="22"/>
        </w:rPr>
        <w:t>i</w:t>
      </w:r>
      <w:r w:rsidR="00F136E6" w:rsidRPr="006C1F2C">
        <w:rPr>
          <w:noProof/>
          <w:sz w:val="22"/>
          <w:szCs w:val="22"/>
        </w:rPr>
        <w:t>fra tilgjengelige data)</w:t>
      </w:r>
      <w:r w:rsidR="00F136E6" w:rsidRPr="006C1F2C">
        <w:rPr>
          <w:color w:val="000000"/>
          <w:sz w:val="22"/>
          <w:szCs w:val="22"/>
        </w:rPr>
        <w:t>.</w:t>
      </w:r>
    </w:p>
    <w:p w14:paraId="37C85305" w14:textId="77777777" w:rsidR="00D9486C" w:rsidRPr="006C1F2C" w:rsidRDefault="00D9486C" w:rsidP="005171BE">
      <w:pPr>
        <w:widowControl w:val="0"/>
        <w:rPr>
          <w:color w:val="000000"/>
          <w:sz w:val="22"/>
          <w:szCs w:val="22"/>
        </w:rPr>
      </w:pPr>
    </w:p>
    <w:p w14:paraId="37C85306" w14:textId="77777777" w:rsidR="00D9486C" w:rsidRPr="006C1F2C" w:rsidRDefault="00D9486C" w:rsidP="005171BE">
      <w:pPr>
        <w:widowControl w:val="0"/>
        <w:rPr>
          <w:color w:val="000000"/>
          <w:sz w:val="22"/>
          <w:szCs w:val="22"/>
        </w:rPr>
      </w:pPr>
      <w:r w:rsidRPr="006C1F2C">
        <w:rPr>
          <w:color w:val="000000"/>
          <w:sz w:val="22"/>
          <w:szCs w:val="22"/>
        </w:rPr>
        <w:t>Følgende bivirkninger, tabell 1, er akkumulert hos pasienter med Alzheimers demens som har fått behandling med Exelon.</w:t>
      </w:r>
    </w:p>
    <w:p w14:paraId="37C85307" w14:textId="77777777" w:rsidR="00027BB7" w:rsidRPr="006C1F2C" w:rsidRDefault="00027BB7" w:rsidP="005171BE">
      <w:pPr>
        <w:widowControl w:val="0"/>
        <w:rPr>
          <w:color w:val="000000"/>
          <w:sz w:val="22"/>
          <w:szCs w:val="22"/>
        </w:rPr>
      </w:pPr>
    </w:p>
    <w:p w14:paraId="37C85308" w14:textId="77777777" w:rsidR="00027BB7" w:rsidRPr="006C1F2C" w:rsidRDefault="00027BB7" w:rsidP="005171BE">
      <w:pPr>
        <w:keepNext/>
        <w:widowControl w:val="0"/>
        <w:rPr>
          <w:b/>
          <w:color w:val="000000"/>
          <w:sz w:val="22"/>
          <w:szCs w:val="22"/>
        </w:rPr>
      </w:pPr>
      <w:r w:rsidRPr="006C1F2C">
        <w:rPr>
          <w:b/>
          <w:color w:val="000000"/>
          <w:sz w:val="22"/>
          <w:szCs w:val="22"/>
        </w:rPr>
        <w:t>Tabell</w:t>
      </w:r>
      <w:r w:rsidR="00C1529B" w:rsidRPr="006C1F2C">
        <w:rPr>
          <w:b/>
          <w:color w:val="000000"/>
          <w:sz w:val="22"/>
          <w:szCs w:val="22"/>
        </w:rPr>
        <w:t> </w:t>
      </w:r>
      <w:r w:rsidRPr="006C1F2C">
        <w:rPr>
          <w:b/>
          <w:color w:val="000000"/>
          <w:sz w:val="22"/>
          <w:szCs w:val="22"/>
        </w:rPr>
        <w:t>1</w:t>
      </w:r>
    </w:p>
    <w:p w14:paraId="37C85309" w14:textId="77777777" w:rsidR="00027BB7" w:rsidRPr="006C1F2C" w:rsidRDefault="00027BB7" w:rsidP="005171BE">
      <w:pPr>
        <w:keepNext/>
        <w:widowControl w:val="0"/>
        <w:rPr>
          <w:color w:val="000000"/>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48"/>
        <w:gridCol w:w="4648"/>
      </w:tblGrid>
      <w:tr w:rsidR="000F63CB" w:rsidRPr="006C1F2C" w14:paraId="37C8530B" w14:textId="77777777" w:rsidTr="000F63CB">
        <w:tc>
          <w:tcPr>
            <w:tcW w:w="9296" w:type="dxa"/>
            <w:gridSpan w:val="2"/>
            <w:tcBorders>
              <w:bottom w:val="nil"/>
            </w:tcBorders>
          </w:tcPr>
          <w:p w14:paraId="37C8530A" w14:textId="77777777" w:rsidR="000F63CB" w:rsidRPr="006C1F2C" w:rsidRDefault="000F63CB" w:rsidP="005171BE">
            <w:pPr>
              <w:keepNext/>
              <w:widowControl w:val="0"/>
              <w:rPr>
                <w:b/>
                <w:color w:val="000000"/>
                <w:sz w:val="22"/>
                <w:szCs w:val="22"/>
              </w:rPr>
            </w:pPr>
            <w:r w:rsidRPr="006C1F2C">
              <w:rPr>
                <w:b/>
                <w:color w:val="000000"/>
                <w:sz w:val="22"/>
                <w:szCs w:val="22"/>
              </w:rPr>
              <w:t>Infeksiøse og parasitære sykdommer</w:t>
            </w:r>
          </w:p>
        </w:tc>
      </w:tr>
      <w:tr w:rsidR="000F63CB" w:rsidRPr="006C1F2C" w14:paraId="37C8530E" w14:textId="77777777" w:rsidTr="000F63CB">
        <w:tc>
          <w:tcPr>
            <w:tcW w:w="4648" w:type="dxa"/>
            <w:tcBorders>
              <w:top w:val="nil"/>
              <w:right w:val="nil"/>
            </w:tcBorders>
          </w:tcPr>
          <w:p w14:paraId="37C8530C" w14:textId="77777777" w:rsidR="000F63CB" w:rsidRPr="006C1F2C" w:rsidRDefault="000F63CB"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tcBorders>
          </w:tcPr>
          <w:p w14:paraId="37C8530D" w14:textId="77777777" w:rsidR="000F63CB" w:rsidRPr="006C1F2C" w:rsidRDefault="000F63CB" w:rsidP="005171BE">
            <w:pPr>
              <w:keepNext/>
              <w:widowControl w:val="0"/>
              <w:rPr>
                <w:color w:val="000000"/>
                <w:sz w:val="22"/>
                <w:szCs w:val="22"/>
              </w:rPr>
            </w:pPr>
            <w:r w:rsidRPr="006C1F2C">
              <w:rPr>
                <w:color w:val="000000"/>
                <w:sz w:val="22"/>
                <w:szCs w:val="22"/>
              </w:rPr>
              <w:t>Urinveisinfeksjon</w:t>
            </w:r>
          </w:p>
        </w:tc>
      </w:tr>
      <w:tr w:rsidR="000F63CB" w:rsidRPr="006C1F2C" w14:paraId="37C85310" w14:textId="77777777" w:rsidTr="000F63CB">
        <w:tc>
          <w:tcPr>
            <w:tcW w:w="9296" w:type="dxa"/>
            <w:gridSpan w:val="2"/>
            <w:tcBorders>
              <w:bottom w:val="nil"/>
            </w:tcBorders>
          </w:tcPr>
          <w:p w14:paraId="37C8530F" w14:textId="77777777" w:rsidR="000F63CB" w:rsidRPr="006C1F2C" w:rsidRDefault="000F63CB" w:rsidP="005171BE">
            <w:pPr>
              <w:keepNext/>
              <w:widowControl w:val="0"/>
              <w:rPr>
                <w:b/>
                <w:color w:val="000000"/>
                <w:sz w:val="22"/>
                <w:szCs w:val="22"/>
              </w:rPr>
            </w:pPr>
            <w:r w:rsidRPr="006C1F2C">
              <w:rPr>
                <w:b/>
                <w:color w:val="000000"/>
                <w:sz w:val="22"/>
                <w:szCs w:val="22"/>
              </w:rPr>
              <w:t>Stoffskifte- og ernæringsbetingede sykdommer</w:t>
            </w:r>
          </w:p>
        </w:tc>
      </w:tr>
      <w:tr w:rsidR="000F63CB" w:rsidRPr="006C1F2C" w14:paraId="37C85313" w14:textId="77777777" w:rsidTr="00D735E1">
        <w:tc>
          <w:tcPr>
            <w:tcW w:w="4648" w:type="dxa"/>
            <w:tcBorders>
              <w:top w:val="nil"/>
              <w:bottom w:val="nil"/>
              <w:right w:val="nil"/>
            </w:tcBorders>
          </w:tcPr>
          <w:p w14:paraId="37C85311" w14:textId="77777777" w:rsidR="00083A3B" w:rsidRPr="006C1F2C" w:rsidRDefault="000F63CB"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312" w14:textId="77777777" w:rsidR="00083A3B" w:rsidRPr="006C1F2C" w:rsidRDefault="000F63CB" w:rsidP="005171BE">
            <w:pPr>
              <w:keepNext/>
              <w:widowControl w:val="0"/>
              <w:rPr>
                <w:color w:val="000000"/>
                <w:sz w:val="22"/>
                <w:szCs w:val="22"/>
              </w:rPr>
            </w:pPr>
            <w:r w:rsidRPr="006C1F2C">
              <w:rPr>
                <w:color w:val="000000"/>
                <w:sz w:val="22"/>
                <w:szCs w:val="22"/>
              </w:rPr>
              <w:t>Anoreksi</w:t>
            </w:r>
          </w:p>
        </w:tc>
      </w:tr>
      <w:tr w:rsidR="00F9546F" w:rsidRPr="006C1F2C" w14:paraId="37C85316" w14:textId="77777777" w:rsidTr="00D735E1">
        <w:tc>
          <w:tcPr>
            <w:tcW w:w="4648" w:type="dxa"/>
            <w:tcBorders>
              <w:top w:val="nil"/>
              <w:bottom w:val="nil"/>
              <w:right w:val="nil"/>
            </w:tcBorders>
          </w:tcPr>
          <w:p w14:paraId="37C85314" w14:textId="77777777" w:rsidR="00F9546F" w:rsidRPr="006C1F2C" w:rsidRDefault="00F9546F"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15" w14:textId="77777777" w:rsidR="00F9546F" w:rsidRPr="006C1F2C" w:rsidRDefault="00F9546F" w:rsidP="005171BE">
            <w:pPr>
              <w:keepNext/>
              <w:widowControl w:val="0"/>
              <w:rPr>
                <w:color w:val="000000"/>
                <w:sz w:val="22"/>
                <w:szCs w:val="22"/>
              </w:rPr>
            </w:pPr>
            <w:r w:rsidRPr="006C1F2C">
              <w:rPr>
                <w:color w:val="000000"/>
                <w:sz w:val="22"/>
                <w:szCs w:val="22"/>
              </w:rPr>
              <w:t>Nedsatt appetitt</w:t>
            </w:r>
          </w:p>
        </w:tc>
      </w:tr>
      <w:tr w:rsidR="00A375F2" w:rsidRPr="006C1F2C" w14:paraId="37C85319" w14:textId="77777777" w:rsidTr="00D735E1">
        <w:tc>
          <w:tcPr>
            <w:tcW w:w="4648" w:type="dxa"/>
            <w:tcBorders>
              <w:top w:val="nil"/>
              <w:right w:val="nil"/>
            </w:tcBorders>
          </w:tcPr>
          <w:p w14:paraId="37C85317" w14:textId="77777777" w:rsidR="00A375F2" w:rsidRPr="006C1F2C" w:rsidRDefault="00A375F2" w:rsidP="005171BE">
            <w:pPr>
              <w:keepNext/>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318" w14:textId="77777777" w:rsidR="00A375F2" w:rsidRPr="006C1F2C" w:rsidRDefault="00A375F2" w:rsidP="005171BE">
            <w:pPr>
              <w:keepNext/>
              <w:widowControl w:val="0"/>
              <w:rPr>
                <w:color w:val="000000"/>
                <w:sz w:val="22"/>
                <w:szCs w:val="22"/>
              </w:rPr>
            </w:pPr>
            <w:r w:rsidRPr="006C1F2C">
              <w:rPr>
                <w:color w:val="000000"/>
                <w:sz w:val="22"/>
                <w:szCs w:val="22"/>
              </w:rPr>
              <w:t>Dehydrering</w:t>
            </w:r>
          </w:p>
        </w:tc>
      </w:tr>
      <w:tr w:rsidR="000F63CB" w:rsidRPr="006C1F2C" w14:paraId="37C8531B" w14:textId="77777777" w:rsidTr="000F63CB">
        <w:tc>
          <w:tcPr>
            <w:tcW w:w="9296" w:type="dxa"/>
            <w:gridSpan w:val="2"/>
            <w:tcBorders>
              <w:bottom w:val="nil"/>
            </w:tcBorders>
          </w:tcPr>
          <w:p w14:paraId="37C8531A" w14:textId="77777777" w:rsidR="000F63CB" w:rsidRPr="006C1F2C" w:rsidRDefault="000F63CB" w:rsidP="005171BE">
            <w:pPr>
              <w:keepNext/>
              <w:widowControl w:val="0"/>
              <w:rPr>
                <w:b/>
                <w:color w:val="000000"/>
                <w:sz w:val="22"/>
                <w:szCs w:val="22"/>
              </w:rPr>
            </w:pPr>
            <w:r w:rsidRPr="006C1F2C">
              <w:rPr>
                <w:b/>
                <w:color w:val="000000"/>
                <w:sz w:val="22"/>
                <w:szCs w:val="22"/>
              </w:rPr>
              <w:t>Psykiatriske lidelser</w:t>
            </w:r>
          </w:p>
        </w:tc>
      </w:tr>
      <w:tr w:rsidR="0028514D" w:rsidRPr="006C1F2C" w14:paraId="37C8531E" w14:textId="77777777" w:rsidTr="000F63CB">
        <w:tc>
          <w:tcPr>
            <w:tcW w:w="4648" w:type="dxa"/>
            <w:tcBorders>
              <w:top w:val="nil"/>
              <w:bottom w:val="nil"/>
              <w:right w:val="nil"/>
            </w:tcBorders>
          </w:tcPr>
          <w:p w14:paraId="37C8531C" w14:textId="77777777" w:rsidR="0028514D" w:rsidRPr="006C1F2C" w:rsidRDefault="0028514D"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1D" w14:textId="77777777" w:rsidR="0028514D" w:rsidRPr="006C1F2C" w:rsidRDefault="0028514D" w:rsidP="005171BE">
            <w:pPr>
              <w:keepNext/>
              <w:widowControl w:val="0"/>
              <w:rPr>
                <w:color w:val="000000"/>
                <w:sz w:val="22"/>
                <w:szCs w:val="22"/>
              </w:rPr>
            </w:pPr>
            <w:r w:rsidRPr="006C1F2C">
              <w:rPr>
                <w:color w:val="000000"/>
                <w:sz w:val="22"/>
                <w:szCs w:val="22"/>
              </w:rPr>
              <w:t>Mareritt</w:t>
            </w:r>
          </w:p>
        </w:tc>
      </w:tr>
      <w:tr w:rsidR="000F63CB" w:rsidRPr="006C1F2C" w14:paraId="37C85321" w14:textId="77777777" w:rsidTr="000F63CB">
        <w:tc>
          <w:tcPr>
            <w:tcW w:w="4648" w:type="dxa"/>
            <w:tcBorders>
              <w:top w:val="nil"/>
              <w:bottom w:val="nil"/>
              <w:right w:val="nil"/>
            </w:tcBorders>
          </w:tcPr>
          <w:p w14:paraId="37C8531F"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20" w14:textId="77777777" w:rsidR="000F63CB" w:rsidRPr="006C1F2C" w:rsidRDefault="000F63CB" w:rsidP="005171BE">
            <w:pPr>
              <w:keepNext/>
              <w:widowControl w:val="0"/>
              <w:rPr>
                <w:color w:val="000000"/>
                <w:sz w:val="22"/>
                <w:szCs w:val="22"/>
              </w:rPr>
            </w:pPr>
            <w:r w:rsidRPr="006C1F2C">
              <w:rPr>
                <w:color w:val="000000"/>
                <w:sz w:val="22"/>
                <w:szCs w:val="22"/>
              </w:rPr>
              <w:t>Agitasjon</w:t>
            </w:r>
          </w:p>
        </w:tc>
      </w:tr>
      <w:tr w:rsidR="000F63CB" w:rsidRPr="006C1F2C" w14:paraId="37C85324" w14:textId="77777777" w:rsidTr="000F63CB">
        <w:tc>
          <w:tcPr>
            <w:tcW w:w="4648" w:type="dxa"/>
            <w:tcBorders>
              <w:top w:val="nil"/>
              <w:bottom w:val="nil"/>
              <w:right w:val="nil"/>
            </w:tcBorders>
          </w:tcPr>
          <w:p w14:paraId="37C85322" w14:textId="77777777" w:rsidR="00C73595"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23" w14:textId="77777777" w:rsidR="00C73595" w:rsidRPr="006C1F2C" w:rsidRDefault="000F63CB" w:rsidP="005171BE">
            <w:pPr>
              <w:keepNext/>
              <w:widowControl w:val="0"/>
              <w:rPr>
                <w:color w:val="000000"/>
                <w:sz w:val="22"/>
                <w:szCs w:val="22"/>
              </w:rPr>
            </w:pPr>
            <w:r w:rsidRPr="006C1F2C">
              <w:rPr>
                <w:color w:val="000000"/>
                <w:sz w:val="22"/>
                <w:szCs w:val="22"/>
              </w:rPr>
              <w:t>Forvirring</w:t>
            </w:r>
          </w:p>
        </w:tc>
      </w:tr>
      <w:tr w:rsidR="00553013" w:rsidRPr="006C1F2C" w14:paraId="37C85327" w14:textId="77777777" w:rsidTr="000F63CB">
        <w:tc>
          <w:tcPr>
            <w:tcW w:w="4648" w:type="dxa"/>
            <w:tcBorders>
              <w:top w:val="nil"/>
              <w:bottom w:val="nil"/>
              <w:right w:val="nil"/>
            </w:tcBorders>
          </w:tcPr>
          <w:p w14:paraId="37C85325" w14:textId="77777777" w:rsidR="00553013" w:rsidRPr="006C1F2C" w:rsidRDefault="00553013"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26" w14:textId="77777777" w:rsidR="00553013" w:rsidRPr="006C1F2C" w:rsidRDefault="00553013" w:rsidP="005171BE">
            <w:pPr>
              <w:keepNext/>
              <w:widowControl w:val="0"/>
              <w:rPr>
                <w:color w:val="000000"/>
                <w:sz w:val="22"/>
                <w:szCs w:val="22"/>
              </w:rPr>
            </w:pPr>
            <w:r w:rsidRPr="006C1F2C">
              <w:rPr>
                <w:color w:val="000000"/>
                <w:sz w:val="22"/>
                <w:szCs w:val="22"/>
              </w:rPr>
              <w:t>Angst</w:t>
            </w:r>
          </w:p>
        </w:tc>
      </w:tr>
      <w:tr w:rsidR="000F63CB" w:rsidRPr="006C1F2C" w14:paraId="37C8532A" w14:textId="77777777" w:rsidTr="000F63CB">
        <w:tc>
          <w:tcPr>
            <w:tcW w:w="4648" w:type="dxa"/>
            <w:tcBorders>
              <w:top w:val="nil"/>
              <w:bottom w:val="nil"/>
              <w:right w:val="nil"/>
            </w:tcBorders>
          </w:tcPr>
          <w:p w14:paraId="37C85328" w14:textId="77777777" w:rsidR="000F63CB" w:rsidRPr="006C1F2C" w:rsidRDefault="000F63CB"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329" w14:textId="77777777" w:rsidR="000F63CB" w:rsidRPr="006C1F2C" w:rsidRDefault="000F63CB" w:rsidP="005171BE">
            <w:pPr>
              <w:keepNext/>
              <w:widowControl w:val="0"/>
              <w:rPr>
                <w:color w:val="000000"/>
                <w:sz w:val="22"/>
                <w:szCs w:val="22"/>
              </w:rPr>
            </w:pPr>
            <w:r w:rsidRPr="006C1F2C">
              <w:rPr>
                <w:color w:val="000000"/>
                <w:sz w:val="22"/>
                <w:szCs w:val="22"/>
              </w:rPr>
              <w:t>Søvnløshet</w:t>
            </w:r>
          </w:p>
        </w:tc>
      </w:tr>
      <w:tr w:rsidR="000F63CB" w:rsidRPr="006C1F2C" w14:paraId="37C8532D" w14:textId="77777777" w:rsidTr="000F63CB">
        <w:tc>
          <w:tcPr>
            <w:tcW w:w="4648" w:type="dxa"/>
            <w:tcBorders>
              <w:top w:val="nil"/>
              <w:bottom w:val="nil"/>
              <w:right w:val="nil"/>
            </w:tcBorders>
          </w:tcPr>
          <w:p w14:paraId="37C8532B" w14:textId="77777777" w:rsidR="000F63CB" w:rsidRPr="006C1F2C" w:rsidRDefault="000F63CB"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32C" w14:textId="77777777" w:rsidR="000F63CB" w:rsidRPr="006C1F2C" w:rsidRDefault="000F63CB" w:rsidP="005171BE">
            <w:pPr>
              <w:keepNext/>
              <w:widowControl w:val="0"/>
              <w:rPr>
                <w:color w:val="000000"/>
                <w:sz w:val="22"/>
                <w:szCs w:val="22"/>
              </w:rPr>
            </w:pPr>
            <w:r w:rsidRPr="006C1F2C">
              <w:rPr>
                <w:color w:val="000000"/>
                <w:sz w:val="22"/>
                <w:szCs w:val="22"/>
              </w:rPr>
              <w:t>Depresjon</w:t>
            </w:r>
          </w:p>
        </w:tc>
      </w:tr>
      <w:tr w:rsidR="000F63CB" w:rsidRPr="006C1F2C" w14:paraId="37C85330" w14:textId="77777777" w:rsidTr="00B3707B">
        <w:tc>
          <w:tcPr>
            <w:tcW w:w="4648" w:type="dxa"/>
            <w:tcBorders>
              <w:top w:val="nil"/>
              <w:bottom w:val="nil"/>
              <w:right w:val="nil"/>
            </w:tcBorders>
          </w:tcPr>
          <w:p w14:paraId="37C8532E" w14:textId="77777777" w:rsidR="000F63CB" w:rsidRPr="006C1F2C" w:rsidRDefault="000F63CB"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32F" w14:textId="77777777" w:rsidR="000F63CB" w:rsidRPr="006C1F2C" w:rsidRDefault="000F63CB" w:rsidP="005171BE">
            <w:pPr>
              <w:keepNext/>
              <w:widowControl w:val="0"/>
              <w:rPr>
                <w:color w:val="000000"/>
                <w:sz w:val="22"/>
                <w:szCs w:val="22"/>
              </w:rPr>
            </w:pPr>
            <w:r w:rsidRPr="006C1F2C">
              <w:rPr>
                <w:color w:val="000000"/>
                <w:sz w:val="22"/>
                <w:szCs w:val="22"/>
              </w:rPr>
              <w:t>Hallusinasjoner</w:t>
            </w:r>
          </w:p>
        </w:tc>
      </w:tr>
      <w:tr w:rsidR="00A375F2" w:rsidRPr="006C1F2C" w14:paraId="37C85333" w14:textId="77777777" w:rsidTr="00277E35">
        <w:tc>
          <w:tcPr>
            <w:tcW w:w="4648" w:type="dxa"/>
            <w:tcBorders>
              <w:top w:val="nil"/>
              <w:bottom w:val="single" w:sz="4" w:space="0" w:color="auto"/>
              <w:right w:val="nil"/>
            </w:tcBorders>
          </w:tcPr>
          <w:p w14:paraId="37C85331" w14:textId="77777777" w:rsidR="00A375F2" w:rsidRPr="006C1F2C" w:rsidRDefault="00A375F2" w:rsidP="005171BE">
            <w:pPr>
              <w:widowControl w:val="0"/>
              <w:ind w:left="567"/>
              <w:rPr>
                <w:color w:val="000000"/>
                <w:sz w:val="22"/>
                <w:szCs w:val="22"/>
              </w:rPr>
            </w:pPr>
            <w:r w:rsidRPr="006C1F2C">
              <w:rPr>
                <w:color w:val="000000"/>
                <w:sz w:val="22"/>
                <w:szCs w:val="22"/>
              </w:rPr>
              <w:t>Ikke kjent</w:t>
            </w:r>
          </w:p>
        </w:tc>
        <w:tc>
          <w:tcPr>
            <w:tcW w:w="4648" w:type="dxa"/>
            <w:tcBorders>
              <w:top w:val="nil"/>
              <w:left w:val="nil"/>
              <w:bottom w:val="single" w:sz="4" w:space="0" w:color="auto"/>
            </w:tcBorders>
          </w:tcPr>
          <w:p w14:paraId="37C85332" w14:textId="77777777" w:rsidR="00A375F2" w:rsidRPr="006C1F2C" w:rsidRDefault="00A375F2" w:rsidP="005171BE">
            <w:pPr>
              <w:widowControl w:val="0"/>
              <w:rPr>
                <w:color w:val="000000"/>
                <w:sz w:val="22"/>
                <w:szCs w:val="22"/>
              </w:rPr>
            </w:pPr>
            <w:r w:rsidRPr="006C1F2C">
              <w:rPr>
                <w:color w:val="000000"/>
                <w:sz w:val="22"/>
                <w:szCs w:val="22"/>
              </w:rPr>
              <w:t>Aggresjon, rastløshet</w:t>
            </w:r>
          </w:p>
        </w:tc>
      </w:tr>
      <w:tr w:rsidR="000F63CB" w:rsidRPr="006C1F2C" w14:paraId="37C85335" w14:textId="77777777" w:rsidTr="000F63CB">
        <w:tc>
          <w:tcPr>
            <w:tcW w:w="9296" w:type="dxa"/>
            <w:gridSpan w:val="2"/>
            <w:tcBorders>
              <w:bottom w:val="nil"/>
            </w:tcBorders>
          </w:tcPr>
          <w:p w14:paraId="37C85334" w14:textId="77777777" w:rsidR="000F63CB" w:rsidRPr="006C1F2C" w:rsidRDefault="000F63CB" w:rsidP="005171BE">
            <w:pPr>
              <w:keepNext/>
              <w:widowControl w:val="0"/>
              <w:rPr>
                <w:b/>
                <w:color w:val="000000"/>
                <w:sz w:val="22"/>
                <w:szCs w:val="22"/>
              </w:rPr>
            </w:pPr>
            <w:r w:rsidRPr="006C1F2C">
              <w:rPr>
                <w:b/>
                <w:color w:val="000000"/>
                <w:sz w:val="22"/>
                <w:szCs w:val="22"/>
              </w:rPr>
              <w:t>Nevrologiske sykdommer</w:t>
            </w:r>
          </w:p>
        </w:tc>
      </w:tr>
      <w:tr w:rsidR="000F63CB" w:rsidRPr="006C1F2C" w14:paraId="37C85338" w14:textId="77777777" w:rsidTr="000F63CB">
        <w:tc>
          <w:tcPr>
            <w:tcW w:w="4648" w:type="dxa"/>
            <w:tcBorders>
              <w:top w:val="nil"/>
              <w:bottom w:val="nil"/>
              <w:right w:val="nil"/>
            </w:tcBorders>
          </w:tcPr>
          <w:p w14:paraId="37C85336" w14:textId="77777777" w:rsidR="000F63CB" w:rsidRPr="006C1F2C" w:rsidRDefault="000F63CB"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337" w14:textId="77777777" w:rsidR="000F63CB" w:rsidRPr="006C1F2C" w:rsidRDefault="000F63CB" w:rsidP="005171BE">
            <w:pPr>
              <w:keepNext/>
              <w:widowControl w:val="0"/>
              <w:rPr>
                <w:color w:val="000000"/>
                <w:sz w:val="22"/>
                <w:szCs w:val="22"/>
              </w:rPr>
            </w:pPr>
            <w:r w:rsidRPr="006C1F2C">
              <w:rPr>
                <w:color w:val="000000"/>
                <w:sz w:val="22"/>
                <w:szCs w:val="22"/>
              </w:rPr>
              <w:t>Svimmelhet</w:t>
            </w:r>
          </w:p>
        </w:tc>
      </w:tr>
      <w:tr w:rsidR="000F63CB" w:rsidRPr="006C1F2C" w14:paraId="37C8533B" w14:textId="77777777" w:rsidTr="000F63CB">
        <w:tc>
          <w:tcPr>
            <w:tcW w:w="4648" w:type="dxa"/>
            <w:tcBorders>
              <w:top w:val="nil"/>
              <w:bottom w:val="nil"/>
              <w:right w:val="nil"/>
            </w:tcBorders>
          </w:tcPr>
          <w:p w14:paraId="37C85339"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3A" w14:textId="77777777" w:rsidR="000F63CB" w:rsidRPr="006C1F2C" w:rsidRDefault="000F63CB" w:rsidP="005171BE">
            <w:pPr>
              <w:keepNext/>
              <w:widowControl w:val="0"/>
              <w:rPr>
                <w:color w:val="000000"/>
                <w:sz w:val="22"/>
                <w:szCs w:val="22"/>
              </w:rPr>
            </w:pPr>
            <w:r w:rsidRPr="006C1F2C">
              <w:rPr>
                <w:color w:val="000000"/>
                <w:sz w:val="22"/>
                <w:szCs w:val="22"/>
              </w:rPr>
              <w:t>Hodepine</w:t>
            </w:r>
          </w:p>
        </w:tc>
      </w:tr>
      <w:tr w:rsidR="000F63CB" w:rsidRPr="006C1F2C" w14:paraId="37C8533E" w14:textId="77777777" w:rsidTr="000F63CB">
        <w:tc>
          <w:tcPr>
            <w:tcW w:w="4648" w:type="dxa"/>
            <w:tcBorders>
              <w:top w:val="nil"/>
              <w:bottom w:val="nil"/>
              <w:right w:val="nil"/>
            </w:tcBorders>
          </w:tcPr>
          <w:p w14:paraId="37C8533C"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3D" w14:textId="77777777" w:rsidR="000F63CB" w:rsidRPr="006C1F2C" w:rsidRDefault="000F63CB" w:rsidP="005171BE">
            <w:pPr>
              <w:keepNext/>
              <w:widowControl w:val="0"/>
              <w:rPr>
                <w:color w:val="000000"/>
                <w:sz w:val="22"/>
                <w:szCs w:val="22"/>
              </w:rPr>
            </w:pPr>
            <w:r w:rsidRPr="006C1F2C">
              <w:rPr>
                <w:color w:val="000000"/>
                <w:sz w:val="22"/>
                <w:szCs w:val="22"/>
              </w:rPr>
              <w:t>Søvnighet</w:t>
            </w:r>
          </w:p>
        </w:tc>
      </w:tr>
      <w:tr w:rsidR="000F63CB" w:rsidRPr="006C1F2C" w14:paraId="37C85341" w14:textId="77777777" w:rsidTr="000F63CB">
        <w:tc>
          <w:tcPr>
            <w:tcW w:w="4648" w:type="dxa"/>
            <w:tcBorders>
              <w:top w:val="nil"/>
              <w:bottom w:val="nil"/>
              <w:right w:val="nil"/>
            </w:tcBorders>
          </w:tcPr>
          <w:p w14:paraId="37C8533F"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40" w14:textId="77777777" w:rsidR="000F63CB" w:rsidRPr="006C1F2C" w:rsidRDefault="000F63CB" w:rsidP="005171BE">
            <w:pPr>
              <w:keepNext/>
              <w:widowControl w:val="0"/>
              <w:rPr>
                <w:color w:val="000000"/>
                <w:sz w:val="22"/>
                <w:szCs w:val="22"/>
              </w:rPr>
            </w:pPr>
            <w:r w:rsidRPr="006C1F2C">
              <w:rPr>
                <w:color w:val="000000"/>
                <w:sz w:val="22"/>
                <w:szCs w:val="22"/>
              </w:rPr>
              <w:t>Tremor</w:t>
            </w:r>
          </w:p>
        </w:tc>
      </w:tr>
      <w:tr w:rsidR="000F63CB" w:rsidRPr="006C1F2C" w14:paraId="37C85344" w14:textId="77777777" w:rsidTr="000F63CB">
        <w:tc>
          <w:tcPr>
            <w:tcW w:w="4648" w:type="dxa"/>
            <w:tcBorders>
              <w:top w:val="nil"/>
              <w:bottom w:val="nil"/>
              <w:right w:val="nil"/>
            </w:tcBorders>
          </w:tcPr>
          <w:p w14:paraId="37C85342" w14:textId="77777777" w:rsidR="000F63CB" w:rsidRPr="006C1F2C" w:rsidRDefault="000F63CB"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343" w14:textId="77777777" w:rsidR="000F63CB" w:rsidRPr="006C1F2C" w:rsidRDefault="000F63CB" w:rsidP="005171BE">
            <w:pPr>
              <w:keepNext/>
              <w:widowControl w:val="0"/>
              <w:rPr>
                <w:color w:val="000000"/>
                <w:sz w:val="22"/>
                <w:szCs w:val="22"/>
              </w:rPr>
            </w:pPr>
            <w:r w:rsidRPr="006C1F2C">
              <w:rPr>
                <w:color w:val="000000"/>
                <w:sz w:val="22"/>
                <w:szCs w:val="22"/>
              </w:rPr>
              <w:t>Synkope</w:t>
            </w:r>
          </w:p>
        </w:tc>
      </w:tr>
      <w:tr w:rsidR="000F63CB" w:rsidRPr="006C1F2C" w14:paraId="37C85347" w14:textId="77777777" w:rsidTr="000F63CB">
        <w:tc>
          <w:tcPr>
            <w:tcW w:w="4648" w:type="dxa"/>
            <w:tcBorders>
              <w:top w:val="nil"/>
              <w:bottom w:val="nil"/>
              <w:right w:val="nil"/>
            </w:tcBorders>
          </w:tcPr>
          <w:p w14:paraId="37C85345" w14:textId="77777777" w:rsidR="000F63CB" w:rsidRPr="006C1F2C" w:rsidRDefault="000F63CB"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346" w14:textId="77777777" w:rsidR="000F63CB" w:rsidRPr="006C1F2C" w:rsidRDefault="000F63CB" w:rsidP="005171BE">
            <w:pPr>
              <w:keepNext/>
              <w:widowControl w:val="0"/>
              <w:rPr>
                <w:color w:val="000000"/>
                <w:sz w:val="22"/>
                <w:szCs w:val="22"/>
              </w:rPr>
            </w:pPr>
            <w:r w:rsidRPr="006C1F2C">
              <w:rPr>
                <w:color w:val="000000"/>
                <w:sz w:val="22"/>
                <w:szCs w:val="22"/>
              </w:rPr>
              <w:t>Krampeanfall</w:t>
            </w:r>
          </w:p>
        </w:tc>
      </w:tr>
      <w:tr w:rsidR="000F63CB" w:rsidRPr="006C1F2C" w14:paraId="37C8534A" w14:textId="77777777" w:rsidTr="00277E35">
        <w:tc>
          <w:tcPr>
            <w:tcW w:w="4648" w:type="dxa"/>
            <w:tcBorders>
              <w:top w:val="nil"/>
              <w:bottom w:val="nil"/>
              <w:right w:val="nil"/>
            </w:tcBorders>
          </w:tcPr>
          <w:p w14:paraId="37C85348" w14:textId="77777777" w:rsidR="000F63CB" w:rsidRPr="006C1F2C" w:rsidRDefault="000F63CB" w:rsidP="00277E35">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349" w14:textId="77777777" w:rsidR="000F63CB" w:rsidRPr="006C1F2C" w:rsidRDefault="000F63CB" w:rsidP="00277E35">
            <w:pPr>
              <w:keepNext/>
              <w:widowControl w:val="0"/>
              <w:rPr>
                <w:color w:val="000000"/>
                <w:sz w:val="22"/>
                <w:szCs w:val="22"/>
              </w:rPr>
            </w:pPr>
            <w:r w:rsidRPr="006C1F2C">
              <w:rPr>
                <w:color w:val="000000"/>
                <w:sz w:val="22"/>
                <w:szCs w:val="22"/>
              </w:rPr>
              <w:t>Ekstrapyramidale symptomer (inkludert forverring av Parkinsons sykdom)</w:t>
            </w:r>
          </w:p>
        </w:tc>
      </w:tr>
      <w:tr w:rsidR="009007E0" w:rsidRPr="006C1F2C" w14:paraId="1AFBE71B" w14:textId="77777777" w:rsidTr="000F63CB">
        <w:tc>
          <w:tcPr>
            <w:tcW w:w="4648" w:type="dxa"/>
            <w:tcBorders>
              <w:top w:val="nil"/>
              <w:right w:val="nil"/>
            </w:tcBorders>
          </w:tcPr>
          <w:p w14:paraId="2B0E7421" w14:textId="58C6F330" w:rsidR="009007E0" w:rsidRPr="006C1F2C" w:rsidRDefault="009007E0" w:rsidP="005171BE">
            <w:pPr>
              <w:widowControl w:val="0"/>
              <w:ind w:left="567"/>
              <w:rPr>
                <w:color w:val="000000"/>
                <w:sz w:val="22"/>
                <w:szCs w:val="22"/>
              </w:rPr>
            </w:pPr>
            <w:r w:rsidRPr="00FC3B2C">
              <w:rPr>
                <w:color w:val="000000"/>
                <w:sz w:val="22"/>
                <w:szCs w:val="22"/>
              </w:rPr>
              <w:t>Ikke kjent</w:t>
            </w:r>
          </w:p>
        </w:tc>
        <w:tc>
          <w:tcPr>
            <w:tcW w:w="4648" w:type="dxa"/>
            <w:tcBorders>
              <w:top w:val="nil"/>
              <w:left w:val="nil"/>
            </w:tcBorders>
          </w:tcPr>
          <w:p w14:paraId="6489F153" w14:textId="38192992" w:rsidR="009007E0" w:rsidRPr="006C1F2C" w:rsidRDefault="003C6C8B" w:rsidP="003C6C8B">
            <w:pPr>
              <w:widowControl w:val="0"/>
              <w:rPr>
                <w:color w:val="000000"/>
                <w:sz w:val="22"/>
                <w:szCs w:val="22"/>
              </w:rPr>
            </w:pPr>
            <w:r w:rsidRPr="006C1F2C">
              <w:rPr>
                <w:color w:val="000000"/>
                <w:sz w:val="22"/>
                <w:szCs w:val="22"/>
              </w:rPr>
              <w:t>Pleurototonus (Pisa-syndrom)</w:t>
            </w:r>
          </w:p>
        </w:tc>
      </w:tr>
      <w:tr w:rsidR="000F63CB" w:rsidRPr="006C1F2C" w14:paraId="37C8534C" w14:textId="77777777" w:rsidTr="000F63CB">
        <w:tc>
          <w:tcPr>
            <w:tcW w:w="9296" w:type="dxa"/>
            <w:gridSpan w:val="2"/>
            <w:tcBorders>
              <w:bottom w:val="nil"/>
            </w:tcBorders>
          </w:tcPr>
          <w:p w14:paraId="37C8534B" w14:textId="77777777" w:rsidR="000F63CB" w:rsidRPr="006C1F2C" w:rsidRDefault="000F63CB" w:rsidP="005171BE">
            <w:pPr>
              <w:keepNext/>
              <w:widowControl w:val="0"/>
              <w:rPr>
                <w:b/>
                <w:color w:val="000000"/>
                <w:sz w:val="22"/>
                <w:szCs w:val="22"/>
              </w:rPr>
            </w:pPr>
            <w:r w:rsidRPr="006C1F2C">
              <w:rPr>
                <w:b/>
                <w:color w:val="000000"/>
                <w:sz w:val="22"/>
                <w:szCs w:val="22"/>
              </w:rPr>
              <w:t>Hjertesykdommer</w:t>
            </w:r>
          </w:p>
        </w:tc>
      </w:tr>
      <w:tr w:rsidR="000F63CB" w:rsidRPr="006C1F2C" w14:paraId="37C8534F" w14:textId="77777777" w:rsidTr="000F63CB">
        <w:tc>
          <w:tcPr>
            <w:tcW w:w="4648" w:type="dxa"/>
            <w:tcBorders>
              <w:top w:val="nil"/>
              <w:bottom w:val="nil"/>
              <w:right w:val="nil"/>
            </w:tcBorders>
          </w:tcPr>
          <w:p w14:paraId="37C8534D" w14:textId="77777777" w:rsidR="000F63CB" w:rsidRPr="006C1F2C" w:rsidRDefault="000F63CB"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34E" w14:textId="77777777" w:rsidR="000F63CB" w:rsidRPr="006C1F2C" w:rsidRDefault="000F63CB" w:rsidP="005171BE">
            <w:pPr>
              <w:keepNext/>
              <w:widowControl w:val="0"/>
              <w:rPr>
                <w:color w:val="000000"/>
                <w:sz w:val="22"/>
                <w:szCs w:val="22"/>
              </w:rPr>
            </w:pPr>
            <w:r w:rsidRPr="006C1F2C">
              <w:rPr>
                <w:color w:val="000000"/>
                <w:sz w:val="22"/>
                <w:szCs w:val="22"/>
              </w:rPr>
              <w:t>Angina pectoris</w:t>
            </w:r>
          </w:p>
        </w:tc>
      </w:tr>
      <w:tr w:rsidR="000F63CB" w:rsidRPr="006C1F2C" w14:paraId="37C85353" w14:textId="77777777" w:rsidTr="00D6293B">
        <w:tc>
          <w:tcPr>
            <w:tcW w:w="4648" w:type="dxa"/>
            <w:tcBorders>
              <w:top w:val="nil"/>
              <w:bottom w:val="nil"/>
              <w:right w:val="nil"/>
            </w:tcBorders>
          </w:tcPr>
          <w:p w14:paraId="37C85350" w14:textId="77777777" w:rsidR="000F63CB" w:rsidRPr="006C1F2C" w:rsidRDefault="000F63CB"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351" w14:textId="77777777" w:rsidR="000F63CB" w:rsidRPr="006C1F2C" w:rsidRDefault="000F63CB" w:rsidP="005171BE">
            <w:pPr>
              <w:keepNext/>
              <w:widowControl w:val="0"/>
              <w:rPr>
                <w:color w:val="000000"/>
                <w:sz w:val="22"/>
                <w:szCs w:val="22"/>
              </w:rPr>
            </w:pPr>
            <w:r w:rsidRPr="006C1F2C">
              <w:rPr>
                <w:color w:val="000000"/>
                <w:sz w:val="22"/>
                <w:szCs w:val="22"/>
              </w:rPr>
              <w:t>Hjertearytmier (f.eks. bradykardi, atrio-</w:t>
            </w:r>
          </w:p>
          <w:p w14:paraId="37C85352" w14:textId="77777777" w:rsidR="000F63CB" w:rsidRPr="006C1F2C" w:rsidRDefault="000F63CB" w:rsidP="005171BE">
            <w:pPr>
              <w:keepNext/>
              <w:widowControl w:val="0"/>
              <w:rPr>
                <w:color w:val="000000"/>
                <w:sz w:val="22"/>
                <w:szCs w:val="22"/>
              </w:rPr>
            </w:pPr>
            <w:r w:rsidRPr="006C1F2C">
              <w:rPr>
                <w:color w:val="000000"/>
                <w:sz w:val="22"/>
                <w:szCs w:val="22"/>
              </w:rPr>
              <w:t>ventrikulært blokk, atrieflimmer og takykardi)</w:t>
            </w:r>
          </w:p>
        </w:tc>
      </w:tr>
      <w:tr w:rsidR="00671AE9" w:rsidRPr="006C1F2C" w14:paraId="37C85356" w14:textId="77777777" w:rsidTr="00D6293B">
        <w:tc>
          <w:tcPr>
            <w:tcW w:w="4648" w:type="dxa"/>
            <w:tcBorders>
              <w:top w:val="nil"/>
              <w:left w:val="single" w:sz="4" w:space="0" w:color="auto"/>
              <w:bottom w:val="single" w:sz="4" w:space="0" w:color="auto"/>
              <w:right w:val="nil"/>
            </w:tcBorders>
          </w:tcPr>
          <w:p w14:paraId="37C85354" w14:textId="77777777" w:rsidR="00671AE9" w:rsidRPr="006C1F2C" w:rsidRDefault="00671AE9" w:rsidP="005171BE">
            <w:pPr>
              <w:widowControl w:val="0"/>
              <w:ind w:left="567"/>
              <w:rPr>
                <w:color w:val="000000"/>
                <w:sz w:val="22"/>
                <w:szCs w:val="22"/>
              </w:rPr>
            </w:pPr>
            <w:r w:rsidRPr="006C1F2C">
              <w:rPr>
                <w:color w:val="000000"/>
                <w:sz w:val="22"/>
                <w:szCs w:val="22"/>
              </w:rPr>
              <w:t>Ikke kjent</w:t>
            </w:r>
          </w:p>
        </w:tc>
        <w:tc>
          <w:tcPr>
            <w:tcW w:w="4648" w:type="dxa"/>
            <w:tcBorders>
              <w:top w:val="nil"/>
              <w:left w:val="nil"/>
              <w:bottom w:val="single" w:sz="4" w:space="0" w:color="auto"/>
              <w:right w:val="single" w:sz="4" w:space="0" w:color="auto"/>
            </w:tcBorders>
          </w:tcPr>
          <w:p w14:paraId="37C85355" w14:textId="77777777" w:rsidR="00671AE9" w:rsidRPr="006C1F2C" w:rsidRDefault="00671AE9" w:rsidP="005171BE">
            <w:pPr>
              <w:widowControl w:val="0"/>
              <w:rPr>
                <w:color w:val="000000"/>
                <w:sz w:val="22"/>
                <w:szCs w:val="22"/>
              </w:rPr>
            </w:pPr>
            <w:r w:rsidRPr="006C1F2C">
              <w:rPr>
                <w:color w:val="000000"/>
                <w:sz w:val="22"/>
                <w:szCs w:val="22"/>
              </w:rPr>
              <w:t>Sick sinus syndrom</w:t>
            </w:r>
          </w:p>
        </w:tc>
      </w:tr>
      <w:tr w:rsidR="000F63CB" w:rsidRPr="006C1F2C" w14:paraId="37C85358" w14:textId="77777777" w:rsidTr="00671AE9">
        <w:tc>
          <w:tcPr>
            <w:tcW w:w="9296" w:type="dxa"/>
            <w:gridSpan w:val="2"/>
            <w:tcBorders>
              <w:top w:val="single" w:sz="4" w:space="0" w:color="auto"/>
              <w:bottom w:val="nil"/>
            </w:tcBorders>
          </w:tcPr>
          <w:p w14:paraId="37C85357" w14:textId="77777777" w:rsidR="000F63CB" w:rsidRPr="006C1F2C" w:rsidRDefault="000F63CB" w:rsidP="005171BE">
            <w:pPr>
              <w:keepNext/>
              <w:widowControl w:val="0"/>
              <w:rPr>
                <w:b/>
                <w:color w:val="000000"/>
                <w:sz w:val="22"/>
                <w:szCs w:val="22"/>
              </w:rPr>
            </w:pPr>
            <w:r w:rsidRPr="006C1F2C">
              <w:rPr>
                <w:b/>
                <w:color w:val="000000"/>
                <w:sz w:val="22"/>
                <w:szCs w:val="22"/>
              </w:rPr>
              <w:t>Karsykdommer</w:t>
            </w:r>
          </w:p>
        </w:tc>
      </w:tr>
      <w:tr w:rsidR="000F63CB" w:rsidRPr="006C1F2C" w14:paraId="37C8535B" w14:textId="77777777" w:rsidTr="000F63CB">
        <w:tc>
          <w:tcPr>
            <w:tcW w:w="4648" w:type="dxa"/>
            <w:tcBorders>
              <w:top w:val="nil"/>
              <w:right w:val="nil"/>
            </w:tcBorders>
          </w:tcPr>
          <w:p w14:paraId="37C85359" w14:textId="77777777" w:rsidR="000F63CB" w:rsidRPr="006C1F2C" w:rsidRDefault="000F63CB" w:rsidP="005171BE">
            <w:pPr>
              <w:widowControl w:val="0"/>
              <w:ind w:left="567"/>
              <w:rPr>
                <w:color w:val="000000"/>
                <w:sz w:val="22"/>
                <w:szCs w:val="22"/>
              </w:rPr>
            </w:pPr>
            <w:r w:rsidRPr="006C1F2C">
              <w:rPr>
                <w:color w:val="000000"/>
                <w:sz w:val="22"/>
                <w:szCs w:val="22"/>
              </w:rPr>
              <w:t>Svært sjeldne</w:t>
            </w:r>
          </w:p>
        </w:tc>
        <w:tc>
          <w:tcPr>
            <w:tcW w:w="4648" w:type="dxa"/>
            <w:tcBorders>
              <w:top w:val="nil"/>
              <w:left w:val="nil"/>
            </w:tcBorders>
          </w:tcPr>
          <w:p w14:paraId="37C8535A" w14:textId="77777777" w:rsidR="000F63CB" w:rsidRPr="006C1F2C" w:rsidRDefault="000F63CB" w:rsidP="005171BE">
            <w:pPr>
              <w:widowControl w:val="0"/>
              <w:rPr>
                <w:color w:val="000000"/>
                <w:sz w:val="22"/>
                <w:szCs w:val="22"/>
              </w:rPr>
            </w:pPr>
            <w:r w:rsidRPr="006C1F2C">
              <w:rPr>
                <w:color w:val="000000"/>
                <w:sz w:val="22"/>
                <w:szCs w:val="22"/>
              </w:rPr>
              <w:t>Hypertensjon</w:t>
            </w:r>
          </w:p>
        </w:tc>
      </w:tr>
      <w:tr w:rsidR="000F63CB" w:rsidRPr="006C1F2C" w14:paraId="37C8535D" w14:textId="77777777" w:rsidTr="000F63CB">
        <w:tc>
          <w:tcPr>
            <w:tcW w:w="9296" w:type="dxa"/>
            <w:gridSpan w:val="2"/>
            <w:tcBorders>
              <w:bottom w:val="nil"/>
            </w:tcBorders>
          </w:tcPr>
          <w:p w14:paraId="37C8535C" w14:textId="77777777" w:rsidR="000F63CB" w:rsidRPr="006C1F2C" w:rsidRDefault="000F63CB" w:rsidP="005171BE">
            <w:pPr>
              <w:keepNext/>
              <w:widowControl w:val="0"/>
              <w:rPr>
                <w:b/>
                <w:color w:val="000000"/>
                <w:sz w:val="22"/>
                <w:szCs w:val="22"/>
              </w:rPr>
            </w:pPr>
            <w:r w:rsidRPr="006C1F2C">
              <w:rPr>
                <w:b/>
                <w:color w:val="000000"/>
                <w:sz w:val="22"/>
                <w:szCs w:val="22"/>
              </w:rPr>
              <w:t>Gastrointestinale sykdommer</w:t>
            </w:r>
          </w:p>
        </w:tc>
      </w:tr>
      <w:tr w:rsidR="000F63CB" w:rsidRPr="006C1F2C" w14:paraId="37C85360" w14:textId="77777777" w:rsidTr="000F63CB">
        <w:tc>
          <w:tcPr>
            <w:tcW w:w="4648" w:type="dxa"/>
            <w:tcBorders>
              <w:top w:val="nil"/>
              <w:bottom w:val="nil"/>
              <w:right w:val="nil"/>
            </w:tcBorders>
          </w:tcPr>
          <w:p w14:paraId="37C8535E" w14:textId="77777777" w:rsidR="000F63CB" w:rsidRPr="006C1F2C" w:rsidRDefault="000F63CB"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35F" w14:textId="77777777" w:rsidR="000F63CB" w:rsidRPr="006C1F2C" w:rsidRDefault="000F63CB" w:rsidP="005171BE">
            <w:pPr>
              <w:keepNext/>
              <w:widowControl w:val="0"/>
              <w:rPr>
                <w:color w:val="000000"/>
                <w:sz w:val="22"/>
                <w:szCs w:val="22"/>
              </w:rPr>
            </w:pPr>
            <w:r w:rsidRPr="006C1F2C">
              <w:rPr>
                <w:color w:val="000000"/>
                <w:sz w:val="22"/>
                <w:szCs w:val="22"/>
              </w:rPr>
              <w:t>Kvalme</w:t>
            </w:r>
          </w:p>
        </w:tc>
      </w:tr>
      <w:tr w:rsidR="000F63CB" w:rsidRPr="006C1F2C" w14:paraId="37C85363" w14:textId="77777777" w:rsidTr="000F63CB">
        <w:tc>
          <w:tcPr>
            <w:tcW w:w="4648" w:type="dxa"/>
            <w:tcBorders>
              <w:top w:val="nil"/>
              <w:bottom w:val="nil"/>
              <w:right w:val="nil"/>
            </w:tcBorders>
          </w:tcPr>
          <w:p w14:paraId="37C85361" w14:textId="77777777" w:rsidR="000F63CB" w:rsidRPr="006C1F2C" w:rsidRDefault="000F63CB"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362" w14:textId="77777777" w:rsidR="000F63CB" w:rsidRPr="006C1F2C" w:rsidRDefault="000F63CB" w:rsidP="005171BE">
            <w:pPr>
              <w:keepNext/>
              <w:widowControl w:val="0"/>
              <w:rPr>
                <w:color w:val="000000"/>
                <w:sz w:val="22"/>
                <w:szCs w:val="22"/>
              </w:rPr>
            </w:pPr>
            <w:r w:rsidRPr="006C1F2C">
              <w:rPr>
                <w:color w:val="000000"/>
                <w:sz w:val="22"/>
                <w:szCs w:val="22"/>
              </w:rPr>
              <w:t>Oppkast</w:t>
            </w:r>
          </w:p>
        </w:tc>
      </w:tr>
      <w:tr w:rsidR="000F63CB" w:rsidRPr="006C1F2C" w14:paraId="37C85366" w14:textId="77777777" w:rsidTr="000F63CB">
        <w:tc>
          <w:tcPr>
            <w:tcW w:w="4648" w:type="dxa"/>
            <w:tcBorders>
              <w:top w:val="nil"/>
              <w:bottom w:val="nil"/>
              <w:right w:val="nil"/>
            </w:tcBorders>
          </w:tcPr>
          <w:p w14:paraId="37C85364" w14:textId="77777777" w:rsidR="000F63CB" w:rsidRPr="006C1F2C" w:rsidRDefault="000F63CB"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365" w14:textId="77777777" w:rsidR="000F63CB" w:rsidRPr="006C1F2C" w:rsidRDefault="000F63CB" w:rsidP="005171BE">
            <w:pPr>
              <w:keepNext/>
              <w:widowControl w:val="0"/>
              <w:rPr>
                <w:color w:val="000000"/>
                <w:sz w:val="22"/>
                <w:szCs w:val="22"/>
              </w:rPr>
            </w:pPr>
            <w:r w:rsidRPr="006C1F2C">
              <w:rPr>
                <w:color w:val="000000"/>
                <w:sz w:val="22"/>
                <w:szCs w:val="22"/>
              </w:rPr>
              <w:t>Diaré</w:t>
            </w:r>
          </w:p>
        </w:tc>
      </w:tr>
      <w:tr w:rsidR="000F63CB" w:rsidRPr="006C1F2C" w14:paraId="37C85369" w14:textId="77777777" w:rsidTr="000F63CB">
        <w:tc>
          <w:tcPr>
            <w:tcW w:w="4648" w:type="dxa"/>
            <w:tcBorders>
              <w:top w:val="nil"/>
              <w:bottom w:val="nil"/>
              <w:right w:val="nil"/>
            </w:tcBorders>
          </w:tcPr>
          <w:p w14:paraId="37C85367"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68" w14:textId="77777777" w:rsidR="000F63CB" w:rsidRPr="006C1F2C" w:rsidRDefault="000F63CB" w:rsidP="005171BE">
            <w:pPr>
              <w:keepNext/>
              <w:widowControl w:val="0"/>
              <w:rPr>
                <w:color w:val="000000"/>
                <w:sz w:val="22"/>
                <w:szCs w:val="22"/>
              </w:rPr>
            </w:pPr>
            <w:r w:rsidRPr="006C1F2C">
              <w:rPr>
                <w:color w:val="000000"/>
                <w:sz w:val="22"/>
                <w:szCs w:val="22"/>
              </w:rPr>
              <w:t>Abdominale smerter og dyspepsi</w:t>
            </w:r>
          </w:p>
        </w:tc>
      </w:tr>
      <w:tr w:rsidR="000F63CB" w:rsidRPr="006C1F2C" w14:paraId="37C8536C" w14:textId="77777777" w:rsidTr="000F63CB">
        <w:tc>
          <w:tcPr>
            <w:tcW w:w="4648" w:type="dxa"/>
            <w:tcBorders>
              <w:top w:val="nil"/>
              <w:bottom w:val="nil"/>
              <w:right w:val="nil"/>
            </w:tcBorders>
          </w:tcPr>
          <w:p w14:paraId="37C8536A" w14:textId="77777777" w:rsidR="000F63CB" w:rsidRPr="006C1F2C" w:rsidRDefault="000F63CB"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36B" w14:textId="77777777" w:rsidR="000F63CB" w:rsidRPr="006C1F2C" w:rsidRDefault="000F63CB" w:rsidP="005171BE">
            <w:pPr>
              <w:keepNext/>
              <w:widowControl w:val="0"/>
              <w:rPr>
                <w:color w:val="000000"/>
                <w:sz w:val="22"/>
                <w:szCs w:val="22"/>
              </w:rPr>
            </w:pPr>
            <w:r w:rsidRPr="006C1F2C">
              <w:rPr>
                <w:color w:val="000000"/>
                <w:sz w:val="22"/>
                <w:szCs w:val="22"/>
              </w:rPr>
              <w:t>Magesår og duodenalsår</w:t>
            </w:r>
          </w:p>
        </w:tc>
      </w:tr>
      <w:tr w:rsidR="000F63CB" w:rsidRPr="006C1F2C" w14:paraId="37C8536F" w14:textId="77777777" w:rsidTr="000F63CB">
        <w:tc>
          <w:tcPr>
            <w:tcW w:w="4648" w:type="dxa"/>
            <w:tcBorders>
              <w:top w:val="nil"/>
              <w:bottom w:val="nil"/>
              <w:right w:val="nil"/>
            </w:tcBorders>
          </w:tcPr>
          <w:p w14:paraId="37C8536D" w14:textId="77777777" w:rsidR="000F63CB" w:rsidRPr="006C1F2C" w:rsidRDefault="000F63CB"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36E" w14:textId="77777777" w:rsidR="000F63CB" w:rsidRPr="006C1F2C" w:rsidRDefault="000F63CB" w:rsidP="005171BE">
            <w:pPr>
              <w:keepNext/>
              <w:widowControl w:val="0"/>
              <w:rPr>
                <w:color w:val="000000"/>
                <w:sz w:val="22"/>
                <w:szCs w:val="22"/>
              </w:rPr>
            </w:pPr>
            <w:r w:rsidRPr="006C1F2C">
              <w:rPr>
                <w:color w:val="000000"/>
                <w:sz w:val="22"/>
                <w:szCs w:val="22"/>
              </w:rPr>
              <w:t>Gastrointestinal blødning</w:t>
            </w:r>
          </w:p>
        </w:tc>
      </w:tr>
      <w:tr w:rsidR="000F63CB" w:rsidRPr="006C1F2C" w14:paraId="37C85372" w14:textId="77777777" w:rsidTr="000F63CB">
        <w:tc>
          <w:tcPr>
            <w:tcW w:w="4648" w:type="dxa"/>
            <w:tcBorders>
              <w:top w:val="nil"/>
              <w:bottom w:val="nil"/>
              <w:right w:val="nil"/>
            </w:tcBorders>
          </w:tcPr>
          <w:p w14:paraId="37C85370" w14:textId="77777777" w:rsidR="000F63CB" w:rsidRPr="006C1F2C" w:rsidRDefault="000F63CB"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371" w14:textId="77777777" w:rsidR="000F63CB" w:rsidRPr="006C1F2C" w:rsidRDefault="000F63CB" w:rsidP="005171BE">
            <w:pPr>
              <w:keepNext/>
              <w:widowControl w:val="0"/>
              <w:rPr>
                <w:color w:val="000000"/>
                <w:sz w:val="22"/>
                <w:szCs w:val="22"/>
              </w:rPr>
            </w:pPr>
            <w:r w:rsidRPr="006C1F2C">
              <w:rPr>
                <w:color w:val="000000"/>
                <w:sz w:val="22"/>
                <w:szCs w:val="22"/>
              </w:rPr>
              <w:t>Pankreatitt</w:t>
            </w:r>
          </w:p>
        </w:tc>
      </w:tr>
      <w:tr w:rsidR="000F63CB" w:rsidRPr="006C1F2C" w14:paraId="37C85375" w14:textId="77777777" w:rsidTr="000F63CB">
        <w:tc>
          <w:tcPr>
            <w:tcW w:w="4648" w:type="dxa"/>
            <w:tcBorders>
              <w:top w:val="nil"/>
              <w:right w:val="nil"/>
            </w:tcBorders>
          </w:tcPr>
          <w:p w14:paraId="37C85373" w14:textId="77777777" w:rsidR="000F63CB" w:rsidRPr="006C1F2C" w:rsidRDefault="000F63CB"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374" w14:textId="77777777" w:rsidR="000F63CB" w:rsidRPr="006C1F2C" w:rsidRDefault="000F63CB" w:rsidP="005171BE">
            <w:pPr>
              <w:widowControl w:val="0"/>
              <w:rPr>
                <w:color w:val="000000"/>
                <w:sz w:val="22"/>
                <w:szCs w:val="22"/>
              </w:rPr>
            </w:pPr>
            <w:r w:rsidRPr="006C1F2C">
              <w:rPr>
                <w:color w:val="000000"/>
                <w:sz w:val="22"/>
                <w:szCs w:val="22"/>
              </w:rPr>
              <w:t>Enkelte tilfeller av kraftige brekninger er blitt assosiert med øsofagusruptur (se pkt. 4.4)</w:t>
            </w:r>
          </w:p>
        </w:tc>
      </w:tr>
      <w:tr w:rsidR="000F63CB" w:rsidRPr="006C1F2C" w14:paraId="37C85377" w14:textId="77777777" w:rsidTr="000F63CB">
        <w:tc>
          <w:tcPr>
            <w:tcW w:w="9296" w:type="dxa"/>
            <w:gridSpan w:val="2"/>
            <w:tcBorders>
              <w:bottom w:val="nil"/>
            </w:tcBorders>
          </w:tcPr>
          <w:p w14:paraId="37C85376" w14:textId="77777777" w:rsidR="000F63CB" w:rsidRPr="006C1F2C" w:rsidRDefault="000F63CB" w:rsidP="005171BE">
            <w:pPr>
              <w:keepNext/>
              <w:widowControl w:val="0"/>
              <w:rPr>
                <w:b/>
                <w:color w:val="000000"/>
                <w:sz w:val="22"/>
                <w:szCs w:val="22"/>
              </w:rPr>
            </w:pPr>
            <w:r w:rsidRPr="006C1F2C">
              <w:rPr>
                <w:b/>
                <w:color w:val="000000"/>
                <w:sz w:val="22"/>
                <w:szCs w:val="22"/>
              </w:rPr>
              <w:t>Sykdommer i lever og galleveier</w:t>
            </w:r>
          </w:p>
        </w:tc>
      </w:tr>
      <w:tr w:rsidR="000F63CB" w:rsidRPr="006C1F2C" w14:paraId="37C8537A" w14:textId="77777777" w:rsidTr="00B3707B">
        <w:tc>
          <w:tcPr>
            <w:tcW w:w="4648" w:type="dxa"/>
            <w:tcBorders>
              <w:top w:val="nil"/>
              <w:bottom w:val="nil"/>
              <w:right w:val="nil"/>
            </w:tcBorders>
          </w:tcPr>
          <w:p w14:paraId="37C85378" w14:textId="77777777" w:rsidR="000F63CB" w:rsidRPr="006C1F2C" w:rsidRDefault="000F63CB"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379" w14:textId="77777777" w:rsidR="000F63CB" w:rsidRPr="006C1F2C" w:rsidRDefault="000F63CB" w:rsidP="005171BE">
            <w:pPr>
              <w:keepNext/>
              <w:widowControl w:val="0"/>
              <w:rPr>
                <w:color w:val="000000"/>
                <w:sz w:val="22"/>
                <w:szCs w:val="22"/>
              </w:rPr>
            </w:pPr>
            <w:r w:rsidRPr="006C1F2C">
              <w:rPr>
                <w:color w:val="000000"/>
                <w:sz w:val="22"/>
                <w:szCs w:val="22"/>
              </w:rPr>
              <w:t>Økte leverenzymer</w:t>
            </w:r>
          </w:p>
        </w:tc>
      </w:tr>
      <w:tr w:rsidR="00A375F2" w:rsidRPr="006C1F2C" w14:paraId="37C8537D" w14:textId="77777777" w:rsidTr="007A2B54">
        <w:tc>
          <w:tcPr>
            <w:tcW w:w="4648" w:type="dxa"/>
            <w:tcBorders>
              <w:top w:val="nil"/>
              <w:right w:val="nil"/>
            </w:tcBorders>
          </w:tcPr>
          <w:p w14:paraId="37C8537B" w14:textId="77777777" w:rsidR="00A375F2" w:rsidRPr="006C1F2C" w:rsidRDefault="00A375F2"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37C" w14:textId="77777777" w:rsidR="00A375F2" w:rsidRPr="006C1F2C" w:rsidRDefault="00A375F2" w:rsidP="005171BE">
            <w:pPr>
              <w:widowControl w:val="0"/>
              <w:rPr>
                <w:color w:val="000000"/>
                <w:sz w:val="22"/>
                <w:szCs w:val="22"/>
              </w:rPr>
            </w:pPr>
            <w:r w:rsidRPr="006C1F2C">
              <w:rPr>
                <w:color w:val="000000"/>
                <w:sz w:val="22"/>
                <w:szCs w:val="22"/>
              </w:rPr>
              <w:t>Hepatitt</w:t>
            </w:r>
          </w:p>
        </w:tc>
      </w:tr>
      <w:tr w:rsidR="000F63CB" w:rsidRPr="006C1F2C" w14:paraId="37C8537F" w14:textId="77777777" w:rsidTr="000F63CB">
        <w:tc>
          <w:tcPr>
            <w:tcW w:w="9296" w:type="dxa"/>
            <w:gridSpan w:val="2"/>
            <w:tcBorders>
              <w:bottom w:val="nil"/>
            </w:tcBorders>
          </w:tcPr>
          <w:p w14:paraId="37C8537E" w14:textId="77777777" w:rsidR="000F63CB" w:rsidRPr="006C1F2C" w:rsidRDefault="000F63CB" w:rsidP="005171BE">
            <w:pPr>
              <w:keepNext/>
              <w:widowControl w:val="0"/>
              <w:rPr>
                <w:b/>
                <w:color w:val="000000"/>
                <w:sz w:val="22"/>
                <w:szCs w:val="22"/>
              </w:rPr>
            </w:pPr>
            <w:r w:rsidRPr="006C1F2C">
              <w:rPr>
                <w:b/>
                <w:color w:val="000000"/>
                <w:sz w:val="22"/>
                <w:szCs w:val="22"/>
              </w:rPr>
              <w:t>Hud- og underhudssykdommer</w:t>
            </w:r>
          </w:p>
        </w:tc>
      </w:tr>
      <w:tr w:rsidR="000F63CB" w:rsidRPr="006C1F2C" w14:paraId="37C85382" w14:textId="77777777" w:rsidTr="000F63CB">
        <w:tc>
          <w:tcPr>
            <w:tcW w:w="4648" w:type="dxa"/>
            <w:tcBorders>
              <w:top w:val="nil"/>
              <w:bottom w:val="nil"/>
              <w:right w:val="nil"/>
            </w:tcBorders>
          </w:tcPr>
          <w:p w14:paraId="37C85380"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81" w14:textId="77777777" w:rsidR="000F63CB" w:rsidRPr="006C1F2C" w:rsidRDefault="00C73595" w:rsidP="005171BE">
            <w:pPr>
              <w:keepNext/>
              <w:widowControl w:val="0"/>
              <w:rPr>
                <w:color w:val="000000"/>
                <w:sz w:val="22"/>
                <w:szCs w:val="22"/>
              </w:rPr>
            </w:pPr>
            <w:r w:rsidRPr="006C1F2C">
              <w:rPr>
                <w:color w:val="000000"/>
                <w:sz w:val="22"/>
                <w:szCs w:val="22"/>
              </w:rPr>
              <w:t>Hyperhidrose</w:t>
            </w:r>
          </w:p>
        </w:tc>
      </w:tr>
      <w:tr w:rsidR="000F63CB" w:rsidRPr="006C1F2C" w14:paraId="37C85385" w14:textId="77777777" w:rsidTr="000F63CB">
        <w:tc>
          <w:tcPr>
            <w:tcW w:w="4648" w:type="dxa"/>
            <w:tcBorders>
              <w:top w:val="nil"/>
              <w:bottom w:val="nil"/>
              <w:right w:val="nil"/>
            </w:tcBorders>
          </w:tcPr>
          <w:p w14:paraId="37C85383" w14:textId="77777777" w:rsidR="000F63CB" w:rsidRPr="006C1F2C" w:rsidRDefault="000F63CB"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384" w14:textId="77777777" w:rsidR="000F63CB" w:rsidRPr="006C1F2C" w:rsidRDefault="000F63CB" w:rsidP="005171BE">
            <w:pPr>
              <w:keepNext/>
              <w:widowControl w:val="0"/>
              <w:rPr>
                <w:color w:val="000000"/>
                <w:sz w:val="22"/>
                <w:szCs w:val="22"/>
              </w:rPr>
            </w:pPr>
            <w:r w:rsidRPr="006C1F2C">
              <w:rPr>
                <w:color w:val="000000"/>
                <w:sz w:val="22"/>
                <w:szCs w:val="22"/>
              </w:rPr>
              <w:t>Utslett</w:t>
            </w:r>
          </w:p>
        </w:tc>
      </w:tr>
      <w:tr w:rsidR="000F63CB" w:rsidRPr="006C1F2C" w14:paraId="37C85388" w14:textId="77777777" w:rsidTr="000F63CB">
        <w:tc>
          <w:tcPr>
            <w:tcW w:w="4648" w:type="dxa"/>
            <w:tcBorders>
              <w:top w:val="nil"/>
              <w:right w:val="nil"/>
            </w:tcBorders>
          </w:tcPr>
          <w:p w14:paraId="37C85386" w14:textId="77777777" w:rsidR="000F63CB" w:rsidRPr="006C1F2C" w:rsidRDefault="000F63CB"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387" w14:textId="77777777" w:rsidR="000F63CB" w:rsidRPr="006C1F2C" w:rsidRDefault="000F63CB" w:rsidP="005171BE">
            <w:pPr>
              <w:widowControl w:val="0"/>
              <w:rPr>
                <w:color w:val="000000"/>
                <w:sz w:val="22"/>
                <w:szCs w:val="22"/>
              </w:rPr>
            </w:pPr>
            <w:r w:rsidRPr="006C1F2C">
              <w:rPr>
                <w:color w:val="000000"/>
                <w:sz w:val="22"/>
                <w:szCs w:val="22"/>
              </w:rPr>
              <w:t>Kløe</w:t>
            </w:r>
            <w:r w:rsidR="00137506" w:rsidRPr="006C1F2C">
              <w:rPr>
                <w:color w:val="000000"/>
                <w:sz w:val="22"/>
                <w:szCs w:val="22"/>
              </w:rPr>
              <w:t xml:space="preserve">, </w:t>
            </w:r>
            <w:r w:rsidR="00B84E5B" w:rsidRPr="006C1F2C">
              <w:rPr>
                <w:color w:val="000000"/>
                <w:sz w:val="22"/>
                <w:szCs w:val="22"/>
              </w:rPr>
              <w:t>allergisk dermatitt (</w:t>
            </w:r>
            <w:r w:rsidR="00024AD3" w:rsidRPr="006C1F2C">
              <w:rPr>
                <w:color w:val="000000"/>
                <w:sz w:val="22"/>
                <w:szCs w:val="22"/>
              </w:rPr>
              <w:t>disseminert</w:t>
            </w:r>
            <w:r w:rsidR="00B84E5B" w:rsidRPr="006C1F2C">
              <w:rPr>
                <w:color w:val="000000"/>
                <w:sz w:val="22"/>
                <w:szCs w:val="22"/>
              </w:rPr>
              <w:t>)</w:t>
            </w:r>
          </w:p>
        </w:tc>
      </w:tr>
      <w:tr w:rsidR="000F63CB" w:rsidRPr="006C1F2C" w14:paraId="37C8538A" w14:textId="77777777" w:rsidTr="000F63CB">
        <w:tc>
          <w:tcPr>
            <w:tcW w:w="9296" w:type="dxa"/>
            <w:gridSpan w:val="2"/>
            <w:tcBorders>
              <w:bottom w:val="nil"/>
            </w:tcBorders>
          </w:tcPr>
          <w:p w14:paraId="37C85389" w14:textId="77777777" w:rsidR="000F63CB" w:rsidRPr="006C1F2C" w:rsidRDefault="000F63CB" w:rsidP="005171BE">
            <w:pPr>
              <w:keepNext/>
              <w:widowControl w:val="0"/>
              <w:rPr>
                <w:b/>
                <w:color w:val="000000"/>
                <w:sz w:val="22"/>
                <w:szCs w:val="22"/>
              </w:rPr>
            </w:pPr>
            <w:r w:rsidRPr="006C1F2C">
              <w:rPr>
                <w:b/>
                <w:color w:val="000000"/>
                <w:sz w:val="22"/>
                <w:szCs w:val="22"/>
              </w:rPr>
              <w:t>Generelle lidelser og reaksjoner på administrasjonsstedet</w:t>
            </w:r>
          </w:p>
        </w:tc>
      </w:tr>
      <w:tr w:rsidR="000F63CB" w:rsidRPr="006C1F2C" w14:paraId="37C8538D" w14:textId="77777777" w:rsidTr="000F63CB">
        <w:tc>
          <w:tcPr>
            <w:tcW w:w="4648" w:type="dxa"/>
            <w:tcBorders>
              <w:top w:val="nil"/>
              <w:bottom w:val="nil"/>
              <w:right w:val="nil"/>
            </w:tcBorders>
          </w:tcPr>
          <w:p w14:paraId="37C8538B"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8C" w14:textId="732C4865" w:rsidR="000F63CB" w:rsidRPr="006C1F2C" w:rsidRDefault="000F63CB" w:rsidP="005171BE">
            <w:pPr>
              <w:keepNext/>
              <w:widowControl w:val="0"/>
              <w:rPr>
                <w:color w:val="000000"/>
                <w:sz w:val="22"/>
                <w:szCs w:val="22"/>
              </w:rPr>
            </w:pPr>
            <w:r w:rsidRPr="006C1F2C">
              <w:rPr>
                <w:color w:val="000000"/>
                <w:sz w:val="22"/>
                <w:szCs w:val="22"/>
              </w:rPr>
              <w:t>Tretthet og asteni</w:t>
            </w:r>
          </w:p>
        </w:tc>
      </w:tr>
      <w:tr w:rsidR="000F63CB" w:rsidRPr="006C1F2C" w14:paraId="37C85390" w14:textId="77777777" w:rsidTr="000F63CB">
        <w:tc>
          <w:tcPr>
            <w:tcW w:w="4648" w:type="dxa"/>
            <w:tcBorders>
              <w:top w:val="nil"/>
              <w:bottom w:val="nil"/>
              <w:right w:val="nil"/>
            </w:tcBorders>
          </w:tcPr>
          <w:p w14:paraId="37C8538E"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38F" w14:textId="77777777" w:rsidR="000F63CB" w:rsidRPr="006C1F2C" w:rsidRDefault="000F63CB" w:rsidP="005171BE">
            <w:pPr>
              <w:keepNext/>
              <w:widowControl w:val="0"/>
              <w:rPr>
                <w:color w:val="000000"/>
                <w:sz w:val="22"/>
                <w:szCs w:val="22"/>
              </w:rPr>
            </w:pPr>
            <w:r w:rsidRPr="006C1F2C">
              <w:rPr>
                <w:color w:val="000000"/>
                <w:sz w:val="22"/>
                <w:szCs w:val="22"/>
              </w:rPr>
              <w:t>Sykdomsfølelse</w:t>
            </w:r>
          </w:p>
        </w:tc>
      </w:tr>
      <w:tr w:rsidR="000F63CB" w:rsidRPr="006C1F2C" w14:paraId="37C85393" w14:textId="77777777" w:rsidTr="000F63CB">
        <w:tc>
          <w:tcPr>
            <w:tcW w:w="4648" w:type="dxa"/>
            <w:tcBorders>
              <w:top w:val="nil"/>
              <w:right w:val="nil"/>
            </w:tcBorders>
          </w:tcPr>
          <w:p w14:paraId="37C85391" w14:textId="77777777" w:rsidR="000F63CB" w:rsidRPr="006C1F2C" w:rsidRDefault="000F63CB"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tcBorders>
          </w:tcPr>
          <w:p w14:paraId="37C85392" w14:textId="77777777" w:rsidR="000F63CB" w:rsidRPr="006C1F2C" w:rsidRDefault="000F63CB" w:rsidP="005171BE">
            <w:pPr>
              <w:keepNext/>
              <w:widowControl w:val="0"/>
              <w:rPr>
                <w:color w:val="000000"/>
                <w:sz w:val="22"/>
                <w:szCs w:val="22"/>
              </w:rPr>
            </w:pPr>
            <w:r w:rsidRPr="006C1F2C">
              <w:rPr>
                <w:color w:val="000000"/>
                <w:sz w:val="22"/>
                <w:szCs w:val="22"/>
              </w:rPr>
              <w:t>Fall</w:t>
            </w:r>
          </w:p>
        </w:tc>
      </w:tr>
      <w:tr w:rsidR="000F63CB" w:rsidRPr="006C1F2C" w14:paraId="37C85395" w14:textId="77777777" w:rsidTr="000F63CB">
        <w:tc>
          <w:tcPr>
            <w:tcW w:w="9296" w:type="dxa"/>
            <w:gridSpan w:val="2"/>
            <w:tcBorders>
              <w:bottom w:val="nil"/>
            </w:tcBorders>
          </w:tcPr>
          <w:p w14:paraId="37C85394" w14:textId="77777777" w:rsidR="000F63CB" w:rsidRPr="006C1F2C" w:rsidRDefault="000F63CB" w:rsidP="005171BE">
            <w:pPr>
              <w:keepNext/>
              <w:widowControl w:val="0"/>
              <w:rPr>
                <w:b/>
                <w:color w:val="000000"/>
                <w:sz w:val="22"/>
                <w:szCs w:val="22"/>
              </w:rPr>
            </w:pPr>
            <w:r w:rsidRPr="006C1F2C">
              <w:rPr>
                <w:b/>
                <w:color w:val="000000"/>
                <w:sz w:val="22"/>
                <w:szCs w:val="22"/>
              </w:rPr>
              <w:t>Undersøkelser</w:t>
            </w:r>
          </w:p>
        </w:tc>
      </w:tr>
      <w:tr w:rsidR="000F63CB" w:rsidRPr="006C1F2C" w14:paraId="37C85398" w14:textId="77777777" w:rsidTr="000F63CB">
        <w:tc>
          <w:tcPr>
            <w:tcW w:w="4648" w:type="dxa"/>
            <w:tcBorders>
              <w:top w:val="nil"/>
              <w:right w:val="nil"/>
            </w:tcBorders>
          </w:tcPr>
          <w:p w14:paraId="37C85396" w14:textId="77777777" w:rsidR="000F63CB" w:rsidRPr="006C1F2C" w:rsidRDefault="000F63CB"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tcBorders>
          </w:tcPr>
          <w:p w14:paraId="37C85397" w14:textId="77777777" w:rsidR="000F63CB" w:rsidRPr="006C1F2C" w:rsidRDefault="000F63CB" w:rsidP="005171BE">
            <w:pPr>
              <w:keepNext/>
              <w:widowControl w:val="0"/>
              <w:rPr>
                <w:color w:val="000000"/>
                <w:sz w:val="22"/>
                <w:szCs w:val="22"/>
              </w:rPr>
            </w:pPr>
            <w:r w:rsidRPr="006C1F2C">
              <w:rPr>
                <w:color w:val="000000"/>
                <w:sz w:val="22"/>
                <w:szCs w:val="22"/>
              </w:rPr>
              <w:t>Vekttap</w:t>
            </w:r>
          </w:p>
        </w:tc>
      </w:tr>
    </w:tbl>
    <w:p w14:paraId="37C85399" w14:textId="77777777" w:rsidR="00027BB7" w:rsidRPr="006C1F2C" w:rsidRDefault="00027BB7" w:rsidP="005171BE">
      <w:pPr>
        <w:widowControl w:val="0"/>
        <w:suppressAutoHyphens/>
        <w:rPr>
          <w:color w:val="000000"/>
          <w:sz w:val="22"/>
          <w:szCs w:val="22"/>
        </w:rPr>
      </w:pPr>
    </w:p>
    <w:p w14:paraId="37C8539A" w14:textId="77777777" w:rsidR="00267D10" w:rsidRPr="006C1F2C" w:rsidRDefault="007D2B9F" w:rsidP="005171BE">
      <w:pPr>
        <w:widowControl w:val="0"/>
        <w:suppressAutoHyphens/>
        <w:rPr>
          <w:color w:val="000000"/>
          <w:sz w:val="22"/>
          <w:szCs w:val="22"/>
        </w:rPr>
      </w:pPr>
      <w:r w:rsidRPr="006C1F2C">
        <w:rPr>
          <w:color w:val="000000"/>
          <w:sz w:val="22"/>
          <w:szCs w:val="22"/>
        </w:rPr>
        <w:t>I tillegg har f</w:t>
      </w:r>
      <w:r w:rsidR="00267D10" w:rsidRPr="006C1F2C">
        <w:rPr>
          <w:color w:val="000000"/>
          <w:sz w:val="22"/>
          <w:szCs w:val="22"/>
        </w:rPr>
        <w:t>ølgende bivirkninger blitt observert ved behandling med Exelon depotplaster: delirium, pyreksi</w:t>
      </w:r>
      <w:r w:rsidR="00F1233F" w:rsidRPr="006C1F2C">
        <w:rPr>
          <w:color w:val="000000"/>
          <w:sz w:val="22"/>
          <w:szCs w:val="22"/>
        </w:rPr>
        <w:t>, nedsatt appetitt, urininkontinens</w:t>
      </w:r>
      <w:r w:rsidR="00267D10" w:rsidRPr="006C1F2C">
        <w:rPr>
          <w:color w:val="000000"/>
          <w:sz w:val="22"/>
          <w:szCs w:val="22"/>
        </w:rPr>
        <w:t xml:space="preserve"> (vanlig)</w:t>
      </w:r>
      <w:r w:rsidR="00F1233F" w:rsidRPr="006C1F2C">
        <w:rPr>
          <w:color w:val="000000"/>
          <w:sz w:val="22"/>
          <w:szCs w:val="22"/>
        </w:rPr>
        <w:t xml:space="preserve">, </w:t>
      </w:r>
      <w:r w:rsidR="00F1233F" w:rsidRPr="006C1F2C">
        <w:rPr>
          <w:sz w:val="22"/>
          <w:szCs w:val="22"/>
        </w:rPr>
        <w:t>psykomotorisk hyperaktivitet (mindre vanlig), erytem, urtikaria, blemmer, allergisk dermatitt (</w:t>
      </w:r>
      <w:r w:rsidR="00501233" w:rsidRPr="006C1F2C">
        <w:rPr>
          <w:sz w:val="22"/>
          <w:szCs w:val="22"/>
        </w:rPr>
        <w:t>ikke kjent</w:t>
      </w:r>
      <w:r w:rsidR="00F1233F" w:rsidRPr="006C1F2C">
        <w:rPr>
          <w:sz w:val="22"/>
          <w:szCs w:val="22"/>
        </w:rPr>
        <w:t>)</w:t>
      </w:r>
      <w:r w:rsidR="00267D10" w:rsidRPr="006C1F2C">
        <w:rPr>
          <w:color w:val="000000"/>
          <w:sz w:val="22"/>
          <w:szCs w:val="22"/>
        </w:rPr>
        <w:t>.</w:t>
      </w:r>
    </w:p>
    <w:p w14:paraId="37C8539B" w14:textId="77777777" w:rsidR="00267D10" w:rsidRPr="006C1F2C" w:rsidRDefault="00267D10" w:rsidP="005171BE">
      <w:pPr>
        <w:widowControl w:val="0"/>
        <w:suppressAutoHyphens/>
        <w:rPr>
          <w:color w:val="000000"/>
          <w:sz w:val="22"/>
          <w:szCs w:val="22"/>
        </w:rPr>
      </w:pPr>
    </w:p>
    <w:p w14:paraId="37C8539C" w14:textId="08D227D1" w:rsidR="00764433" w:rsidRPr="006C1F2C" w:rsidRDefault="00EE2D83" w:rsidP="005171BE">
      <w:pPr>
        <w:widowControl w:val="0"/>
        <w:suppressAutoHyphens/>
        <w:rPr>
          <w:color w:val="000000"/>
          <w:sz w:val="22"/>
          <w:szCs w:val="22"/>
        </w:rPr>
      </w:pPr>
      <w:r w:rsidRPr="006C1F2C">
        <w:rPr>
          <w:color w:val="000000"/>
          <w:sz w:val="22"/>
          <w:szCs w:val="22"/>
        </w:rPr>
        <w:t>Tabell</w:t>
      </w:r>
      <w:r w:rsidR="007B25A8" w:rsidRPr="006C1F2C">
        <w:rPr>
          <w:color w:val="000000"/>
          <w:sz w:val="22"/>
          <w:szCs w:val="22"/>
        </w:rPr>
        <w:t> </w:t>
      </w:r>
      <w:r w:rsidRPr="006C1F2C">
        <w:rPr>
          <w:color w:val="000000"/>
          <w:sz w:val="22"/>
          <w:szCs w:val="22"/>
        </w:rPr>
        <w:t xml:space="preserve">2 viser bivirkninger </w:t>
      </w:r>
      <w:r w:rsidR="0043269A" w:rsidRPr="006C1F2C">
        <w:rPr>
          <w:color w:val="000000"/>
          <w:sz w:val="22"/>
          <w:szCs w:val="22"/>
        </w:rPr>
        <w:t xml:space="preserve">rapportert </w:t>
      </w:r>
      <w:r w:rsidRPr="006C1F2C">
        <w:rPr>
          <w:color w:val="000000"/>
          <w:sz w:val="22"/>
          <w:szCs w:val="22"/>
        </w:rPr>
        <w:t xml:space="preserve">hos pasienter med demens </w:t>
      </w:r>
      <w:r w:rsidR="00C23123" w:rsidRPr="006C1F2C">
        <w:rPr>
          <w:color w:val="000000"/>
          <w:sz w:val="22"/>
          <w:szCs w:val="22"/>
        </w:rPr>
        <w:t>i tilknytning til</w:t>
      </w:r>
      <w:r w:rsidR="007B25A8" w:rsidRPr="006C1F2C">
        <w:rPr>
          <w:color w:val="000000"/>
          <w:sz w:val="22"/>
          <w:szCs w:val="22"/>
        </w:rPr>
        <w:t xml:space="preserve"> </w:t>
      </w:r>
      <w:r w:rsidRPr="006C1F2C">
        <w:rPr>
          <w:color w:val="000000"/>
          <w:sz w:val="22"/>
          <w:szCs w:val="22"/>
        </w:rPr>
        <w:t>Parkinsons sykdom</w:t>
      </w:r>
      <w:r w:rsidR="00090369" w:rsidRPr="006C1F2C">
        <w:rPr>
          <w:color w:val="000000"/>
          <w:sz w:val="22"/>
          <w:szCs w:val="22"/>
        </w:rPr>
        <w:t xml:space="preserve"> behandlet med Exelon</w:t>
      </w:r>
      <w:r w:rsidR="00D9486C" w:rsidRPr="006C1F2C">
        <w:rPr>
          <w:color w:val="000000"/>
          <w:sz w:val="22"/>
          <w:szCs w:val="22"/>
        </w:rPr>
        <w:t xml:space="preserve"> kapsler</w:t>
      </w:r>
      <w:r w:rsidR="00764433" w:rsidRPr="006C1F2C">
        <w:rPr>
          <w:color w:val="000000"/>
          <w:sz w:val="22"/>
          <w:szCs w:val="22"/>
        </w:rPr>
        <w:t>.</w:t>
      </w:r>
    </w:p>
    <w:p w14:paraId="37C8539D" w14:textId="77777777" w:rsidR="00EE2D83" w:rsidRPr="006C1F2C" w:rsidRDefault="00EE2D83" w:rsidP="005171BE">
      <w:pPr>
        <w:widowControl w:val="0"/>
        <w:suppressAutoHyphens/>
        <w:rPr>
          <w:color w:val="000000"/>
          <w:sz w:val="22"/>
          <w:szCs w:val="22"/>
        </w:rPr>
      </w:pPr>
    </w:p>
    <w:p w14:paraId="37C8539E" w14:textId="77777777" w:rsidR="00A35F7B" w:rsidRPr="006C1F2C" w:rsidRDefault="002F5158" w:rsidP="005171BE">
      <w:pPr>
        <w:keepNext/>
        <w:widowControl w:val="0"/>
        <w:suppressAutoHyphens/>
        <w:rPr>
          <w:b/>
          <w:color w:val="000000"/>
          <w:spacing w:val="-2"/>
          <w:sz w:val="22"/>
          <w:szCs w:val="22"/>
        </w:rPr>
      </w:pPr>
      <w:r w:rsidRPr="006C1F2C">
        <w:rPr>
          <w:b/>
          <w:color w:val="000000"/>
          <w:spacing w:val="-2"/>
          <w:sz w:val="22"/>
          <w:szCs w:val="22"/>
        </w:rPr>
        <w:t>Tabell</w:t>
      </w:r>
      <w:r w:rsidR="006F3BAB" w:rsidRPr="006C1F2C">
        <w:rPr>
          <w:b/>
          <w:color w:val="000000"/>
          <w:spacing w:val="-2"/>
          <w:sz w:val="22"/>
          <w:szCs w:val="22"/>
        </w:rPr>
        <w:t> </w:t>
      </w:r>
      <w:r w:rsidRPr="006C1F2C">
        <w:rPr>
          <w:b/>
          <w:color w:val="000000"/>
          <w:spacing w:val="-2"/>
          <w:sz w:val="22"/>
          <w:szCs w:val="22"/>
        </w:rPr>
        <w:t>2</w:t>
      </w:r>
    </w:p>
    <w:p w14:paraId="37C8539F" w14:textId="77777777" w:rsidR="002F5158" w:rsidRPr="006C1F2C" w:rsidRDefault="002F5158" w:rsidP="005171BE">
      <w:pPr>
        <w:keepNext/>
        <w:widowControl w:val="0"/>
        <w:suppressAutoHyphens/>
        <w:rPr>
          <w:color w:val="000000"/>
          <w:spacing w:val="-2"/>
          <w:sz w:val="22"/>
          <w:szCs w:val="22"/>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591CF7" w:rsidRPr="006C1F2C" w14:paraId="37C853A1" w14:textId="77777777" w:rsidTr="0059158C">
        <w:tc>
          <w:tcPr>
            <w:tcW w:w="9298" w:type="dxa"/>
            <w:gridSpan w:val="2"/>
            <w:tcBorders>
              <w:top w:val="single" w:sz="4" w:space="0" w:color="auto"/>
              <w:left w:val="single" w:sz="4" w:space="0" w:color="auto"/>
              <w:bottom w:val="nil"/>
              <w:right w:val="single" w:sz="4" w:space="0" w:color="auto"/>
            </w:tcBorders>
          </w:tcPr>
          <w:p w14:paraId="37C853A0" w14:textId="77777777" w:rsidR="00591CF7" w:rsidRPr="006C1F2C" w:rsidRDefault="00591CF7" w:rsidP="005171BE">
            <w:pPr>
              <w:pStyle w:val="Text"/>
              <w:keepNext/>
              <w:widowControl w:val="0"/>
              <w:spacing w:before="0"/>
              <w:jc w:val="left"/>
              <w:rPr>
                <w:b/>
                <w:color w:val="000000"/>
                <w:sz w:val="22"/>
                <w:szCs w:val="22"/>
                <w:lang w:val="nb-NO"/>
              </w:rPr>
            </w:pPr>
            <w:r w:rsidRPr="006C1F2C">
              <w:rPr>
                <w:b/>
                <w:color w:val="000000"/>
                <w:sz w:val="22"/>
                <w:szCs w:val="22"/>
                <w:lang w:val="nb-NO"/>
              </w:rPr>
              <w:t>Stoffskifte- og ernæringsbetingede sykdommer</w:t>
            </w:r>
          </w:p>
        </w:tc>
      </w:tr>
      <w:tr w:rsidR="000F63CB" w:rsidRPr="006C1F2C" w14:paraId="37C853A4" w14:textId="77777777" w:rsidTr="0059158C">
        <w:tc>
          <w:tcPr>
            <w:tcW w:w="3652" w:type="dxa"/>
            <w:tcBorders>
              <w:top w:val="nil"/>
              <w:left w:val="single" w:sz="4" w:space="0" w:color="auto"/>
              <w:bottom w:val="nil"/>
              <w:right w:val="nil"/>
            </w:tcBorders>
          </w:tcPr>
          <w:p w14:paraId="37C853A2"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A3" w14:textId="77777777" w:rsidR="000F63CB" w:rsidRPr="006C1F2C" w:rsidRDefault="00D9486C" w:rsidP="005171BE">
            <w:pPr>
              <w:pStyle w:val="Text"/>
              <w:keepNext/>
              <w:widowControl w:val="0"/>
              <w:spacing w:before="0"/>
              <w:jc w:val="left"/>
              <w:rPr>
                <w:color w:val="000000"/>
                <w:sz w:val="22"/>
                <w:szCs w:val="22"/>
                <w:lang w:val="nb-NO"/>
              </w:rPr>
            </w:pPr>
            <w:r w:rsidRPr="00277E35">
              <w:rPr>
                <w:color w:val="000000"/>
                <w:sz w:val="22"/>
                <w:szCs w:val="22"/>
                <w:lang w:val="nb-NO"/>
              </w:rPr>
              <w:t>Redusert matlyst</w:t>
            </w:r>
          </w:p>
        </w:tc>
      </w:tr>
      <w:tr w:rsidR="000F63CB" w:rsidRPr="006C1F2C" w14:paraId="37C853A7" w14:textId="77777777" w:rsidTr="0059158C">
        <w:tc>
          <w:tcPr>
            <w:tcW w:w="3652" w:type="dxa"/>
            <w:tcBorders>
              <w:top w:val="nil"/>
              <w:left w:val="single" w:sz="4" w:space="0" w:color="auto"/>
              <w:bottom w:val="single" w:sz="4" w:space="0" w:color="auto"/>
              <w:right w:val="nil"/>
            </w:tcBorders>
          </w:tcPr>
          <w:p w14:paraId="37C853A5"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single" w:sz="4" w:space="0" w:color="auto"/>
              <w:right w:val="single" w:sz="4" w:space="0" w:color="auto"/>
            </w:tcBorders>
          </w:tcPr>
          <w:p w14:paraId="37C853A6" w14:textId="77777777" w:rsidR="000F63CB" w:rsidRPr="006C1F2C" w:rsidRDefault="000F63CB" w:rsidP="005171BE">
            <w:pPr>
              <w:pStyle w:val="Text"/>
              <w:keepNext/>
              <w:widowControl w:val="0"/>
              <w:spacing w:before="0"/>
              <w:jc w:val="left"/>
              <w:rPr>
                <w:color w:val="000000"/>
                <w:sz w:val="22"/>
                <w:szCs w:val="22"/>
                <w:lang w:val="nb-NO"/>
              </w:rPr>
            </w:pPr>
            <w:r w:rsidRPr="00277E35">
              <w:rPr>
                <w:color w:val="000000"/>
                <w:sz w:val="22"/>
                <w:szCs w:val="22"/>
                <w:lang w:val="nb-NO"/>
              </w:rPr>
              <w:t>Dehydrering</w:t>
            </w:r>
          </w:p>
        </w:tc>
      </w:tr>
      <w:tr w:rsidR="00591CF7" w:rsidRPr="006C1F2C" w14:paraId="37C853A9" w14:textId="77777777" w:rsidTr="0059158C">
        <w:tc>
          <w:tcPr>
            <w:tcW w:w="9298" w:type="dxa"/>
            <w:gridSpan w:val="2"/>
            <w:tcBorders>
              <w:top w:val="single" w:sz="4" w:space="0" w:color="auto"/>
              <w:left w:val="single" w:sz="4" w:space="0" w:color="auto"/>
              <w:bottom w:val="nil"/>
              <w:right w:val="single" w:sz="4" w:space="0" w:color="auto"/>
            </w:tcBorders>
          </w:tcPr>
          <w:p w14:paraId="37C853A8" w14:textId="77777777" w:rsidR="00591CF7" w:rsidRPr="00277E35" w:rsidRDefault="00591CF7" w:rsidP="005171BE">
            <w:pPr>
              <w:pStyle w:val="Text"/>
              <w:keepNext/>
              <w:widowControl w:val="0"/>
              <w:spacing w:before="0"/>
              <w:jc w:val="left"/>
              <w:rPr>
                <w:b/>
                <w:color w:val="000000"/>
                <w:sz w:val="22"/>
                <w:szCs w:val="22"/>
                <w:lang w:val="nb-NO"/>
              </w:rPr>
            </w:pPr>
            <w:r w:rsidRPr="006C1F2C">
              <w:rPr>
                <w:b/>
                <w:color w:val="000000"/>
                <w:sz w:val="22"/>
                <w:szCs w:val="22"/>
                <w:lang w:val="nb-NO"/>
              </w:rPr>
              <w:t>Psykiatriske lidelser</w:t>
            </w:r>
          </w:p>
        </w:tc>
      </w:tr>
      <w:tr w:rsidR="000F63CB" w:rsidRPr="006C1F2C" w14:paraId="37C853AC" w14:textId="77777777" w:rsidTr="0059158C">
        <w:tc>
          <w:tcPr>
            <w:tcW w:w="3652" w:type="dxa"/>
            <w:tcBorders>
              <w:top w:val="nil"/>
              <w:left w:val="single" w:sz="4" w:space="0" w:color="auto"/>
              <w:bottom w:val="nil"/>
              <w:right w:val="nil"/>
            </w:tcBorders>
          </w:tcPr>
          <w:p w14:paraId="37C853AA"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AB" w14:textId="77777777" w:rsidR="000F63CB" w:rsidRPr="006C1F2C" w:rsidRDefault="000F63CB" w:rsidP="005171BE">
            <w:pPr>
              <w:pStyle w:val="Text"/>
              <w:keepNext/>
              <w:widowControl w:val="0"/>
              <w:spacing w:before="0"/>
              <w:jc w:val="left"/>
              <w:rPr>
                <w:color w:val="000000"/>
                <w:sz w:val="22"/>
                <w:szCs w:val="22"/>
                <w:lang w:val="nb-NO"/>
              </w:rPr>
            </w:pPr>
            <w:r w:rsidRPr="00277E35">
              <w:rPr>
                <w:color w:val="000000"/>
                <w:sz w:val="22"/>
                <w:szCs w:val="22"/>
                <w:lang w:val="nb-NO"/>
              </w:rPr>
              <w:t>Søvnløshet</w:t>
            </w:r>
          </w:p>
        </w:tc>
      </w:tr>
      <w:tr w:rsidR="000F63CB" w:rsidRPr="006C1F2C" w14:paraId="37C853AF" w14:textId="77777777" w:rsidTr="0059158C">
        <w:tc>
          <w:tcPr>
            <w:tcW w:w="3652" w:type="dxa"/>
            <w:tcBorders>
              <w:top w:val="nil"/>
              <w:left w:val="single" w:sz="4" w:space="0" w:color="auto"/>
              <w:bottom w:val="nil"/>
              <w:right w:val="nil"/>
            </w:tcBorders>
          </w:tcPr>
          <w:p w14:paraId="37C853AD"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AE" w14:textId="77777777" w:rsidR="000F63CB" w:rsidRPr="006C1F2C" w:rsidRDefault="000F63CB" w:rsidP="005171BE">
            <w:pPr>
              <w:pStyle w:val="Text"/>
              <w:keepNext/>
              <w:widowControl w:val="0"/>
              <w:spacing w:before="0"/>
              <w:jc w:val="left"/>
              <w:rPr>
                <w:color w:val="000000"/>
                <w:sz w:val="22"/>
                <w:szCs w:val="22"/>
                <w:lang w:val="nb-NO"/>
              </w:rPr>
            </w:pPr>
            <w:r w:rsidRPr="00277E35">
              <w:rPr>
                <w:color w:val="000000"/>
                <w:sz w:val="22"/>
                <w:szCs w:val="22"/>
                <w:lang w:val="nb-NO"/>
              </w:rPr>
              <w:t>Angst</w:t>
            </w:r>
          </w:p>
        </w:tc>
      </w:tr>
      <w:tr w:rsidR="000F63CB" w:rsidRPr="006C1F2C" w14:paraId="37C853B2" w14:textId="77777777" w:rsidTr="00B3707B">
        <w:tc>
          <w:tcPr>
            <w:tcW w:w="3652" w:type="dxa"/>
            <w:tcBorders>
              <w:top w:val="nil"/>
              <w:left w:val="single" w:sz="4" w:space="0" w:color="auto"/>
              <w:bottom w:val="nil"/>
              <w:right w:val="nil"/>
            </w:tcBorders>
          </w:tcPr>
          <w:p w14:paraId="37C853B0"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B1" w14:textId="77777777" w:rsidR="000F63CB" w:rsidRPr="006C1F2C" w:rsidRDefault="000F63CB" w:rsidP="005171BE">
            <w:pPr>
              <w:pStyle w:val="Text"/>
              <w:keepNext/>
              <w:widowControl w:val="0"/>
              <w:spacing w:before="0"/>
              <w:jc w:val="left"/>
              <w:rPr>
                <w:color w:val="000000"/>
                <w:sz w:val="22"/>
                <w:szCs w:val="22"/>
                <w:lang w:val="nb-NO"/>
              </w:rPr>
            </w:pPr>
            <w:r w:rsidRPr="00277E35">
              <w:rPr>
                <w:color w:val="000000"/>
                <w:sz w:val="22"/>
                <w:szCs w:val="22"/>
                <w:lang w:val="nb-NO"/>
              </w:rPr>
              <w:t>Rastløshet</w:t>
            </w:r>
          </w:p>
        </w:tc>
      </w:tr>
      <w:tr w:rsidR="006304DD" w:rsidRPr="006C1F2C" w14:paraId="37C853B5" w14:textId="77777777" w:rsidTr="00B3707B">
        <w:tc>
          <w:tcPr>
            <w:tcW w:w="3652" w:type="dxa"/>
            <w:tcBorders>
              <w:top w:val="nil"/>
              <w:left w:val="single" w:sz="4" w:space="0" w:color="auto"/>
              <w:bottom w:val="nil"/>
              <w:right w:val="nil"/>
            </w:tcBorders>
          </w:tcPr>
          <w:p w14:paraId="37C853B3" w14:textId="77777777" w:rsidR="006304DD" w:rsidRPr="006C1F2C" w:rsidRDefault="006304DD"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B4" w14:textId="77777777" w:rsidR="006304DD" w:rsidRPr="00277E35" w:rsidRDefault="006304DD" w:rsidP="005171BE">
            <w:pPr>
              <w:pStyle w:val="Text"/>
              <w:keepNext/>
              <w:widowControl w:val="0"/>
              <w:spacing w:before="0"/>
              <w:jc w:val="left"/>
              <w:rPr>
                <w:color w:val="000000"/>
                <w:sz w:val="22"/>
                <w:szCs w:val="22"/>
                <w:lang w:val="nb-NO"/>
              </w:rPr>
            </w:pPr>
            <w:r w:rsidRPr="00277E35">
              <w:rPr>
                <w:color w:val="000000"/>
                <w:sz w:val="22"/>
                <w:szCs w:val="22"/>
                <w:lang w:val="nb-NO"/>
              </w:rPr>
              <w:t>Visuelle hallusinasjoner</w:t>
            </w:r>
          </w:p>
        </w:tc>
      </w:tr>
      <w:tr w:rsidR="006304DD" w:rsidRPr="006C1F2C" w14:paraId="37C853B8" w14:textId="77777777" w:rsidTr="00B3707B">
        <w:tc>
          <w:tcPr>
            <w:tcW w:w="3652" w:type="dxa"/>
            <w:tcBorders>
              <w:top w:val="nil"/>
              <w:left w:val="single" w:sz="4" w:space="0" w:color="auto"/>
              <w:bottom w:val="nil"/>
              <w:right w:val="nil"/>
            </w:tcBorders>
          </w:tcPr>
          <w:p w14:paraId="37C853B6" w14:textId="77777777" w:rsidR="006304DD" w:rsidRPr="006C1F2C" w:rsidRDefault="006304DD"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B7" w14:textId="77777777" w:rsidR="006304DD" w:rsidRPr="00277E35" w:rsidRDefault="006304DD" w:rsidP="005171BE">
            <w:pPr>
              <w:pStyle w:val="Text"/>
              <w:keepNext/>
              <w:widowControl w:val="0"/>
              <w:spacing w:before="0"/>
              <w:jc w:val="left"/>
              <w:rPr>
                <w:color w:val="000000"/>
                <w:sz w:val="22"/>
                <w:szCs w:val="22"/>
                <w:lang w:val="nb-NO"/>
              </w:rPr>
            </w:pPr>
            <w:r w:rsidRPr="00277E35">
              <w:rPr>
                <w:color w:val="000000"/>
                <w:sz w:val="22"/>
                <w:szCs w:val="22"/>
                <w:lang w:val="nb-NO"/>
              </w:rPr>
              <w:t>Depresjon</w:t>
            </w:r>
          </w:p>
        </w:tc>
      </w:tr>
      <w:tr w:rsidR="0059158C" w:rsidRPr="006C1F2C" w14:paraId="37C853BB" w14:textId="77777777" w:rsidTr="0059158C">
        <w:tc>
          <w:tcPr>
            <w:tcW w:w="3652" w:type="dxa"/>
            <w:tcBorders>
              <w:top w:val="nil"/>
              <w:left w:val="single" w:sz="4" w:space="0" w:color="auto"/>
              <w:bottom w:val="single" w:sz="4" w:space="0" w:color="auto"/>
              <w:right w:val="nil"/>
            </w:tcBorders>
          </w:tcPr>
          <w:p w14:paraId="37C853B9" w14:textId="77777777" w:rsidR="0059158C" w:rsidRPr="006C1F2C" w:rsidRDefault="0059158C"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37C853BA" w14:textId="77777777" w:rsidR="0059158C" w:rsidRPr="00277E35" w:rsidRDefault="0059158C" w:rsidP="005171BE">
            <w:pPr>
              <w:pStyle w:val="Text"/>
              <w:widowControl w:val="0"/>
              <w:spacing w:before="0"/>
              <w:jc w:val="left"/>
              <w:rPr>
                <w:color w:val="000000"/>
                <w:sz w:val="22"/>
                <w:szCs w:val="22"/>
                <w:lang w:val="nb-NO"/>
              </w:rPr>
            </w:pPr>
            <w:r w:rsidRPr="00277E35">
              <w:rPr>
                <w:color w:val="000000"/>
                <w:sz w:val="22"/>
                <w:szCs w:val="22"/>
                <w:lang w:val="nb-NO"/>
              </w:rPr>
              <w:t>Aggresjon</w:t>
            </w:r>
          </w:p>
        </w:tc>
      </w:tr>
      <w:tr w:rsidR="00591CF7" w:rsidRPr="006C1F2C" w14:paraId="37C853BD" w14:textId="77777777" w:rsidTr="0059158C">
        <w:tc>
          <w:tcPr>
            <w:tcW w:w="9298" w:type="dxa"/>
            <w:gridSpan w:val="2"/>
            <w:tcBorders>
              <w:top w:val="single" w:sz="4" w:space="0" w:color="auto"/>
              <w:left w:val="single" w:sz="4" w:space="0" w:color="auto"/>
              <w:bottom w:val="nil"/>
              <w:right w:val="single" w:sz="4" w:space="0" w:color="auto"/>
            </w:tcBorders>
          </w:tcPr>
          <w:p w14:paraId="37C853BC" w14:textId="77777777" w:rsidR="00591CF7" w:rsidRPr="00277E35" w:rsidRDefault="00591CF7" w:rsidP="005171BE">
            <w:pPr>
              <w:pStyle w:val="Text"/>
              <w:keepNext/>
              <w:widowControl w:val="0"/>
              <w:spacing w:before="0"/>
              <w:jc w:val="left"/>
              <w:rPr>
                <w:b/>
                <w:color w:val="000000"/>
                <w:sz w:val="22"/>
                <w:szCs w:val="22"/>
                <w:lang w:val="nb-NO"/>
              </w:rPr>
            </w:pPr>
            <w:r w:rsidRPr="006C1F2C">
              <w:rPr>
                <w:b/>
                <w:color w:val="000000"/>
                <w:sz w:val="22"/>
                <w:szCs w:val="22"/>
                <w:lang w:val="nb-NO"/>
              </w:rPr>
              <w:t>Nevrologiske sykdommer</w:t>
            </w:r>
          </w:p>
        </w:tc>
      </w:tr>
      <w:tr w:rsidR="000F63CB" w:rsidRPr="006C1F2C" w14:paraId="37C853C0" w14:textId="77777777" w:rsidTr="0059158C">
        <w:tc>
          <w:tcPr>
            <w:tcW w:w="3652" w:type="dxa"/>
            <w:tcBorders>
              <w:top w:val="nil"/>
              <w:left w:val="single" w:sz="4" w:space="0" w:color="auto"/>
              <w:bottom w:val="nil"/>
              <w:right w:val="nil"/>
            </w:tcBorders>
          </w:tcPr>
          <w:p w14:paraId="37C853BE"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Svært vanlige</w:t>
            </w:r>
          </w:p>
        </w:tc>
        <w:tc>
          <w:tcPr>
            <w:tcW w:w="5646" w:type="dxa"/>
            <w:tcBorders>
              <w:top w:val="nil"/>
              <w:left w:val="nil"/>
              <w:bottom w:val="nil"/>
              <w:right w:val="single" w:sz="4" w:space="0" w:color="auto"/>
            </w:tcBorders>
          </w:tcPr>
          <w:p w14:paraId="37C853BF"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Tremor</w:t>
            </w:r>
          </w:p>
        </w:tc>
      </w:tr>
      <w:tr w:rsidR="000F63CB" w:rsidRPr="006C1F2C" w14:paraId="37C853C3" w14:textId="77777777" w:rsidTr="0059158C">
        <w:tc>
          <w:tcPr>
            <w:tcW w:w="3652" w:type="dxa"/>
            <w:tcBorders>
              <w:top w:val="nil"/>
              <w:left w:val="single" w:sz="4" w:space="0" w:color="auto"/>
              <w:bottom w:val="nil"/>
              <w:right w:val="nil"/>
            </w:tcBorders>
          </w:tcPr>
          <w:p w14:paraId="37C853C1"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C2"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Svimmelhet</w:t>
            </w:r>
          </w:p>
        </w:tc>
      </w:tr>
      <w:tr w:rsidR="000F63CB" w:rsidRPr="006C1F2C" w14:paraId="37C853C6" w14:textId="77777777" w:rsidTr="0059158C">
        <w:tc>
          <w:tcPr>
            <w:tcW w:w="3652" w:type="dxa"/>
            <w:tcBorders>
              <w:top w:val="nil"/>
              <w:left w:val="single" w:sz="4" w:space="0" w:color="auto"/>
              <w:bottom w:val="nil"/>
              <w:right w:val="nil"/>
            </w:tcBorders>
          </w:tcPr>
          <w:p w14:paraId="37C853C4"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C5"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Søvnighet</w:t>
            </w:r>
          </w:p>
        </w:tc>
      </w:tr>
      <w:tr w:rsidR="000F63CB" w:rsidRPr="006C1F2C" w14:paraId="37C853C9" w14:textId="77777777" w:rsidTr="0059158C">
        <w:tc>
          <w:tcPr>
            <w:tcW w:w="3652" w:type="dxa"/>
            <w:tcBorders>
              <w:top w:val="nil"/>
              <w:left w:val="single" w:sz="4" w:space="0" w:color="auto"/>
              <w:bottom w:val="nil"/>
              <w:right w:val="nil"/>
            </w:tcBorders>
          </w:tcPr>
          <w:p w14:paraId="37C853C7"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C8"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Hodepine</w:t>
            </w:r>
          </w:p>
        </w:tc>
      </w:tr>
      <w:tr w:rsidR="000F63CB" w:rsidRPr="006C1F2C" w14:paraId="37C853CC" w14:textId="77777777" w:rsidTr="0059158C">
        <w:tc>
          <w:tcPr>
            <w:tcW w:w="3652" w:type="dxa"/>
            <w:tcBorders>
              <w:top w:val="nil"/>
              <w:left w:val="single" w:sz="4" w:space="0" w:color="auto"/>
              <w:bottom w:val="nil"/>
              <w:right w:val="nil"/>
            </w:tcBorders>
          </w:tcPr>
          <w:p w14:paraId="37C853CA"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CB"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Parkinsons sykdom</w:t>
            </w:r>
            <w:r w:rsidR="00B84E5B" w:rsidRPr="006C1F2C">
              <w:rPr>
                <w:color w:val="000000"/>
                <w:sz w:val="22"/>
                <w:szCs w:val="22"/>
                <w:lang w:val="nb-NO"/>
              </w:rPr>
              <w:t xml:space="preserve"> (forverring)</w:t>
            </w:r>
          </w:p>
        </w:tc>
      </w:tr>
      <w:tr w:rsidR="000F63CB" w:rsidRPr="006C1F2C" w14:paraId="37C853CF" w14:textId="77777777" w:rsidTr="0059158C">
        <w:tc>
          <w:tcPr>
            <w:tcW w:w="3652" w:type="dxa"/>
            <w:tcBorders>
              <w:top w:val="nil"/>
              <w:left w:val="single" w:sz="4" w:space="0" w:color="auto"/>
              <w:bottom w:val="nil"/>
              <w:right w:val="nil"/>
            </w:tcBorders>
          </w:tcPr>
          <w:p w14:paraId="37C853CD" w14:textId="77777777" w:rsidR="000F63CB"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CE" w14:textId="77777777" w:rsidR="000F63CB" w:rsidRPr="006C1F2C" w:rsidRDefault="000F63CB" w:rsidP="005171BE">
            <w:pPr>
              <w:pStyle w:val="Text"/>
              <w:keepNext/>
              <w:widowControl w:val="0"/>
              <w:spacing w:before="0"/>
              <w:jc w:val="left"/>
              <w:rPr>
                <w:color w:val="000000"/>
                <w:sz w:val="22"/>
                <w:szCs w:val="22"/>
                <w:lang w:val="nb-NO"/>
              </w:rPr>
            </w:pPr>
            <w:r w:rsidRPr="00277E35">
              <w:rPr>
                <w:color w:val="000000"/>
                <w:sz w:val="22"/>
                <w:szCs w:val="22"/>
                <w:lang w:val="nb-NO"/>
              </w:rPr>
              <w:t>Bradykinesi</w:t>
            </w:r>
          </w:p>
        </w:tc>
      </w:tr>
      <w:tr w:rsidR="000F63CB" w:rsidRPr="006C1F2C" w14:paraId="37C853D2" w14:textId="77777777" w:rsidTr="00222172">
        <w:tc>
          <w:tcPr>
            <w:tcW w:w="3652" w:type="dxa"/>
            <w:tcBorders>
              <w:top w:val="nil"/>
              <w:left w:val="single" w:sz="4" w:space="0" w:color="auto"/>
              <w:bottom w:val="nil"/>
              <w:right w:val="nil"/>
            </w:tcBorders>
          </w:tcPr>
          <w:p w14:paraId="37C853D0" w14:textId="77777777" w:rsidR="00994C2F" w:rsidRPr="006C1F2C" w:rsidRDefault="000F63C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D1" w14:textId="77777777" w:rsidR="000F63CB" w:rsidRPr="006C1F2C" w:rsidRDefault="000F63CB" w:rsidP="005171BE">
            <w:pPr>
              <w:pStyle w:val="Text"/>
              <w:keepNext/>
              <w:widowControl w:val="0"/>
              <w:spacing w:before="0"/>
              <w:jc w:val="left"/>
              <w:rPr>
                <w:color w:val="000000"/>
                <w:sz w:val="22"/>
                <w:szCs w:val="22"/>
                <w:lang w:val="nb-NO"/>
              </w:rPr>
            </w:pPr>
            <w:r w:rsidRPr="00277E35">
              <w:rPr>
                <w:color w:val="000000"/>
                <w:sz w:val="22"/>
                <w:szCs w:val="22"/>
                <w:lang w:val="nb-NO"/>
              </w:rPr>
              <w:t>Dyskinesi</w:t>
            </w:r>
          </w:p>
        </w:tc>
      </w:tr>
      <w:tr w:rsidR="00705A3A" w:rsidRPr="006C1F2C" w14:paraId="37C853D5" w14:textId="77777777" w:rsidTr="00222172">
        <w:tc>
          <w:tcPr>
            <w:tcW w:w="3652" w:type="dxa"/>
            <w:tcBorders>
              <w:top w:val="nil"/>
              <w:left w:val="single" w:sz="4" w:space="0" w:color="auto"/>
              <w:bottom w:val="nil"/>
              <w:right w:val="nil"/>
            </w:tcBorders>
          </w:tcPr>
          <w:p w14:paraId="37C853D3"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D4" w14:textId="77777777" w:rsidR="00705A3A" w:rsidRPr="00277E35"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Hypokinesi</w:t>
            </w:r>
          </w:p>
        </w:tc>
      </w:tr>
      <w:tr w:rsidR="00705A3A" w:rsidRPr="006C1F2C" w14:paraId="37C853D8" w14:textId="77777777" w:rsidTr="00277E35">
        <w:tc>
          <w:tcPr>
            <w:tcW w:w="3652" w:type="dxa"/>
            <w:tcBorders>
              <w:top w:val="nil"/>
              <w:left w:val="single" w:sz="4" w:space="0" w:color="auto"/>
              <w:bottom w:val="nil"/>
              <w:right w:val="nil"/>
            </w:tcBorders>
          </w:tcPr>
          <w:p w14:paraId="37C853D6"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D7" w14:textId="77777777" w:rsidR="00705A3A" w:rsidRPr="00277E35" w:rsidRDefault="00D353B6" w:rsidP="005171BE">
            <w:pPr>
              <w:pStyle w:val="Text"/>
              <w:keepNext/>
              <w:widowControl w:val="0"/>
              <w:spacing w:before="0"/>
              <w:jc w:val="left"/>
              <w:rPr>
                <w:color w:val="000000"/>
                <w:sz w:val="22"/>
                <w:szCs w:val="22"/>
                <w:lang w:val="nb-NO"/>
              </w:rPr>
            </w:pPr>
            <w:r w:rsidRPr="006C1F2C">
              <w:rPr>
                <w:color w:val="000000"/>
                <w:sz w:val="22"/>
                <w:szCs w:val="22"/>
                <w:lang w:val="nb-NO"/>
              </w:rPr>
              <w:t>Tannhjulrigiditet</w:t>
            </w:r>
          </w:p>
        </w:tc>
      </w:tr>
      <w:tr w:rsidR="00705A3A" w:rsidRPr="006C1F2C" w14:paraId="37C853DB" w14:textId="77777777" w:rsidTr="00277E35">
        <w:tc>
          <w:tcPr>
            <w:tcW w:w="3652" w:type="dxa"/>
            <w:tcBorders>
              <w:top w:val="nil"/>
              <w:left w:val="single" w:sz="4" w:space="0" w:color="auto"/>
              <w:bottom w:val="nil"/>
              <w:right w:val="nil"/>
            </w:tcBorders>
          </w:tcPr>
          <w:p w14:paraId="37C853D9" w14:textId="77777777" w:rsidR="00705A3A" w:rsidRPr="006C1F2C" w:rsidRDefault="00705A3A" w:rsidP="00277E35">
            <w:pPr>
              <w:pStyle w:val="Text"/>
              <w:keepN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3DA" w14:textId="77777777" w:rsidR="00705A3A" w:rsidRPr="006C1F2C" w:rsidRDefault="00705A3A" w:rsidP="00277E35">
            <w:pPr>
              <w:pStyle w:val="Text"/>
              <w:keepNext/>
              <w:widowControl w:val="0"/>
              <w:spacing w:before="0"/>
              <w:jc w:val="left"/>
              <w:rPr>
                <w:color w:val="000000"/>
                <w:sz w:val="22"/>
                <w:szCs w:val="22"/>
                <w:lang w:val="nb-NO"/>
              </w:rPr>
            </w:pPr>
            <w:r w:rsidRPr="00277E35">
              <w:rPr>
                <w:color w:val="000000"/>
                <w:sz w:val="22"/>
                <w:szCs w:val="22"/>
                <w:lang w:val="nb-NO"/>
              </w:rPr>
              <w:t>Dystoni</w:t>
            </w:r>
          </w:p>
        </w:tc>
      </w:tr>
      <w:tr w:rsidR="003C6C8B" w:rsidRPr="006C1F2C" w14:paraId="291951C7" w14:textId="77777777" w:rsidTr="00222172">
        <w:tc>
          <w:tcPr>
            <w:tcW w:w="3652" w:type="dxa"/>
            <w:tcBorders>
              <w:top w:val="nil"/>
              <w:left w:val="single" w:sz="4" w:space="0" w:color="auto"/>
              <w:bottom w:val="single" w:sz="4" w:space="0" w:color="auto"/>
              <w:right w:val="nil"/>
            </w:tcBorders>
          </w:tcPr>
          <w:p w14:paraId="51A69FE2" w14:textId="0B79FC3E" w:rsidR="003C6C8B" w:rsidRPr="006C1F2C" w:rsidRDefault="003C6C8B"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0050715B" w14:textId="77D38EFE" w:rsidR="003C6C8B" w:rsidRPr="00277E35" w:rsidRDefault="003C6C8B" w:rsidP="005171BE">
            <w:pPr>
              <w:pStyle w:val="Text"/>
              <w:widowControl w:val="0"/>
              <w:spacing w:before="0"/>
              <w:jc w:val="left"/>
              <w:rPr>
                <w:color w:val="000000"/>
                <w:sz w:val="22"/>
                <w:szCs w:val="22"/>
                <w:lang w:val="nb-NO"/>
              </w:rPr>
            </w:pPr>
            <w:r w:rsidRPr="00277E35">
              <w:rPr>
                <w:color w:val="000000"/>
                <w:sz w:val="22"/>
                <w:szCs w:val="22"/>
                <w:lang w:val="nb-NO"/>
              </w:rPr>
              <w:t>Pleurototonus (Pisa-syndrom)</w:t>
            </w:r>
          </w:p>
        </w:tc>
      </w:tr>
      <w:tr w:rsidR="00705A3A" w:rsidRPr="006C1F2C" w14:paraId="37C853DD" w14:textId="77777777" w:rsidTr="0059158C">
        <w:tc>
          <w:tcPr>
            <w:tcW w:w="9298" w:type="dxa"/>
            <w:gridSpan w:val="2"/>
            <w:tcBorders>
              <w:top w:val="single" w:sz="4" w:space="0" w:color="auto"/>
              <w:left w:val="single" w:sz="4" w:space="0" w:color="auto"/>
              <w:bottom w:val="nil"/>
              <w:right w:val="single" w:sz="4" w:space="0" w:color="auto"/>
            </w:tcBorders>
          </w:tcPr>
          <w:p w14:paraId="37C853DC" w14:textId="77777777" w:rsidR="00705A3A" w:rsidRPr="00277E35" w:rsidRDefault="00705A3A" w:rsidP="005171BE">
            <w:pPr>
              <w:pStyle w:val="Text"/>
              <w:keepNext/>
              <w:widowControl w:val="0"/>
              <w:spacing w:before="0"/>
              <w:jc w:val="left"/>
              <w:rPr>
                <w:b/>
                <w:color w:val="000000"/>
                <w:sz w:val="22"/>
                <w:szCs w:val="22"/>
                <w:lang w:val="nb-NO"/>
              </w:rPr>
            </w:pPr>
            <w:r w:rsidRPr="006C1F2C">
              <w:rPr>
                <w:b/>
                <w:color w:val="000000"/>
                <w:sz w:val="22"/>
                <w:szCs w:val="22"/>
                <w:lang w:val="nb-NO"/>
              </w:rPr>
              <w:t>Hjertesykdommer</w:t>
            </w:r>
          </w:p>
        </w:tc>
      </w:tr>
      <w:tr w:rsidR="00705A3A" w:rsidRPr="006C1F2C" w14:paraId="37C853E0" w14:textId="77777777" w:rsidTr="0059158C">
        <w:tc>
          <w:tcPr>
            <w:tcW w:w="3652" w:type="dxa"/>
            <w:tcBorders>
              <w:top w:val="nil"/>
              <w:left w:val="single" w:sz="4" w:space="0" w:color="auto"/>
              <w:bottom w:val="nil"/>
              <w:right w:val="nil"/>
            </w:tcBorders>
          </w:tcPr>
          <w:p w14:paraId="37C853DE"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DF" w14:textId="77777777" w:rsidR="00705A3A" w:rsidRPr="006C1F2C" w:rsidRDefault="00705A3A" w:rsidP="005171BE">
            <w:pPr>
              <w:pStyle w:val="Text"/>
              <w:keepNext/>
              <w:widowControl w:val="0"/>
              <w:spacing w:before="0"/>
              <w:jc w:val="left"/>
              <w:rPr>
                <w:color w:val="000000"/>
                <w:sz w:val="22"/>
                <w:szCs w:val="22"/>
                <w:lang w:val="nb-NO"/>
              </w:rPr>
            </w:pPr>
            <w:r w:rsidRPr="00277E35">
              <w:rPr>
                <w:color w:val="000000"/>
                <w:sz w:val="22"/>
                <w:szCs w:val="22"/>
                <w:lang w:val="nb-NO"/>
              </w:rPr>
              <w:t>Bradykardi</w:t>
            </w:r>
          </w:p>
        </w:tc>
      </w:tr>
      <w:tr w:rsidR="00705A3A" w:rsidRPr="006C1F2C" w14:paraId="37C853E3" w14:textId="77777777" w:rsidTr="0059158C">
        <w:tc>
          <w:tcPr>
            <w:tcW w:w="3652" w:type="dxa"/>
            <w:tcBorders>
              <w:top w:val="nil"/>
              <w:left w:val="single" w:sz="4" w:space="0" w:color="auto"/>
              <w:bottom w:val="nil"/>
              <w:right w:val="nil"/>
            </w:tcBorders>
          </w:tcPr>
          <w:p w14:paraId="37C853E1"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3E2" w14:textId="77777777" w:rsidR="00705A3A" w:rsidRPr="006C1F2C" w:rsidRDefault="00705A3A" w:rsidP="005171BE">
            <w:pPr>
              <w:pStyle w:val="Text"/>
              <w:keepNext/>
              <w:widowControl w:val="0"/>
              <w:spacing w:before="0"/>
              <w:jc w:val="left"/>
              <w:rPr>
                <w:color w:val="000000"/>
                <w:sz w:val="22"/>
                <w:szCs w:val="22"/>
                <w:lang w:val="nb-NO"/>
              </w:rPr>
            </w:pPr>
            <w:r w:rsidRPr="00277E35">
              <w:rPr>
                <w:color w:val="000000"/>
                <w:sz w:val="22"/>
                <w:szCs w:val="22"/>
                <w:lang w:val="nb-NO"/>
              </w:rPr>
              <w:t>Atrieflimmer</w:t>
            </w:r>
          </w:p>
        </w:tc>
      </w:tr>
      <w:tr w:rsidR="00705A3A" w:rsidRPr="006C1F2C" w14:paraId="37C853E6" w14:textId="77777777" w:rsidTr="00B3707B">
        <w:tc>
          <w:tcPr>
            <w:tcW w:w="3652" w:type="dxa"/>
            <w:tcBorders>
              <w:top w:val="nil"/>
              <w:left w:val="single" w:sz="4" w:space="0" w:color="auto"/>
              <w:bottom w:val="nil"/>
              <w:right w:val="nil"/>
            </w:tcBorders>
          </w:tcPr>
          <w:p w14:paraId="37C853E4"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3E5" w14:textId="77777777" w:rsidR="00705A3A" w:rsidRPr="006C1F2C" w:rsidRDefault="00705A3A" w:rsidP="005171BE">
            <w:pPr>
              <w:pStyle w:val="Text"/>
              <w:keepNext/>
              <w:widowControl w:val="0"/>
              <w:spacing w:before="0"/>
              <w:jc w:val="left"/>
              <w:rPr>
                <w:color w:val="000000"/>
                <w:sz w:val="22"/>
                <w:szCs w:val="22"/>
                <w:lang w:val="nb-NO"/>
              </w:rPr>
            </w:pPr>
            <w:r w:rsidRPr="00277E35">
              <w:rPr>
                <w:color w:val="000000"/>
                <w:sz w:val="22"/>
                <w:szCs w:val="22"/>
                <w:lang w:val="nb-NO"/>
              </w:rPr>
              <w:t>Atrioventrikulær blokk</w:t>
            </w:r>
          </w:p>
        </w:tc>
      </w:tr>
      <w:tr w:rsidR="00705A3A" w:rsidRPr="006C1F2C" w14:paraId="37C853E9" w14:textId="77777777" w:rsidTr="0059158C">
        <w:tc>
          <w:tcPr>
            <w:tcW w:w="3652" w:type="dxa"/>
            <w:tcBorders>
              <w:top w:val="nil"/>
              <w:left w:val="single" w:sz="4" w:space="0" w:color="auto"/>
              <w:bottom w:val="single" w:sz="4" w:space="0" w:color="auto"/>
              <w:right w:val="nil"/>
            </w:tcBorders>
          </w:tcPr>
          <w:p w14:paraId="37C853E7" w14:textId="77777777" w:rsidR="00705A3A" w:rsidRPr="006C1F2C" w:rsidRDefault="00705A3A"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37C853E8" w14:textId="77777777" w:rsidR="00705A3A" w:rsidRPr="00277E35" w:rsidRDefault="00705A3A" w:rsidP="005171BE">
            <w:pPr>
              <w:pStyle w:val="Text"/>
              <w:widowControl w:val="0"/>
              <w:spacing w:before="0"/>
              <w:jc w:val="left"/>
              <w:rPr>
                <w:color w:val="000000"/>
                <w:sz w:val="22"/>
                <w:szCs w:val="22"/>
                <w:lang w:val="nb-NO"/>
              </w:rPr>
            </w:pPr>
            <w:r w:rsidRPr="006C1F2C">
              <w:rPr>
                <w:color w:val="000000"/>
                <w:sz w:val="22"/>
                <w:szCs w:val="22"/>
                <w:lang w:val="nb-NO"/>
              </w:rPr>
              <w:t>Sick sinus syndrom</w:t>
            </w:r>
          </w:p>
        </w:tc>
      </w:tr>
      <w:tr w:rsidR="006304DD" w:rsidRPr="006C1F2C" w14:paraId="37C853EB" w14:textId="77777777" w:rsidTr="001F664D">
        <w:tc>
          <w:tcPr>
            <w:tcW w:w="9298" w:type="dxa"/>
            <w:gridSpan w:val="2"/>
            <w:tcBorders>
              <w:top w:val="single" w:sz="4" w:space="0" w:color="auto"/>
              <w:left w:val="single" w:sz="4" w:space="0" w:color="auto"/>
              <w:bottom w:val="nil"/>
              <w:right w:val="single" w:sz="4" w:space="0" w:color="auto"/>
            </w:tcBorders>
          </w:tcPr>
          <w:p w14:paraId="37C853EA" w14:textId="77777777" w:rsidR="006304DD" w:rsidRPr="00277E35" w:rsidRDefault="00BA1CFB" w:rsidP="005171BE">
            <w:pPr>
              <w:pStyle w:val="Text"/>
              <w:keepNext/>
              <w:widowControl w:val="0"/>
              <w:spacing w:before="0"/>
              <w:jc w:val="left"/>
              <w:rPr>
                <w:b/>
                <w:color w:val="000000"/>
                <w:sz w:val="22"/>
                <w:szCs w:val="22"/>
                <w:lang w:val="nb-NO"/>
              </w:rPr>
            </w:pPr>
            <w:r w:rsidRPr="006C1F2C">
              <w:rPr>
                <w:b/>
                <w:color w:val="000000"/>
                <w:sz w:val="22"/>
                <w:szCs w:val="22"/>
                <w:lang w:val="nb-NO"/>
              </w:rPr>
              <w:t>Kar</w:t>
            </w:r>
            <w:r w:rsidR="006304DD" w:rsidRPr="006C1F2C">
              <w:rPr>
                <w:b/>
                <w:color w:val="000000"/>
                <w:sz w:val="22"/>
                <w:szCs w:val="22"/>
                <w:lang w:val="nb-NO"/>
              </w:rPr>
              <w:t>sykdommer</w:t>
            </w:r>
          </w:p>
        </w:tc>
      </w:tr>
      <w:tr w:rsidR="006304DD" w:rsidRPr="006C1F2C" w14:paraId="37C853EE" w14:textId="77777777" w:rsidTr="001F664D">
        <w:tc>
          <w:tcPr>
            <w:tcW w:w="3652" w:type="dxa"/>
            <w:tcBorders>
              <w:top w:val="nil"/>
              <w:left w:val="single" w:sz="4" w:space="0" w:color="auto"/>
              <w:bottom w:val="nil"/>
              <w:right w:val="nil"/>
            </w:tcBorders>
          </w:tcPr>
          <w:p w14:paraId="37C853EC" w14:textId="77777777" w:rsidR="006304DD" w:rsidRPr="006C1F2C" w:rsidRDefault="006304DD"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ED" w14:textId="77777777" w:rsidR="006304DD" w:rsidRPr="006C1F2C" w:rsidRDefault="00BA1CFB" w:rsidP="005171BE">
            <w:pPr>
              <w:pStyle w:val="Text"/>
              <w:keepNext/>
              <w:widowControl w:val="0"/>
              <w:spacing w:before="0"/>
              <w:jc w:val="left"/>
              <w:rPr>
                <w:color w:val="000000"/>
                <w:sz w:val="22"/>
                <w:szCs w:val="22"/>
                <w:lang w:val="nb-NO"/>
              </w:rPr>
            </w:pPr>
            <w:r w:rsidRPr="00277E35">
              <w:rPr>
                <w:color w:val="000000"/>
                <w:sz w:val="22"/>
                <w:szCs w:val="22"/>
                <w:lang w:val="nb-NO"/>
              </w:rPr>
              <w:t>Hypertensjon</w:t>
            </w:r>
          </w:p>
        </w:tc>
      </w:tr>
      <w:tr w:rsidR="006304DD" w:rsidRPr="006C1F2C" w14:paraId="37C853F1" w14:textId="77777777" w:rsidTr="001F664D">
        <w:tc>
          <w:tcPr>
            <w:tcW w:w="3652" w:type="dxa"/>
            <w:tcBorders>
              <w:top w:val="nil"/>
              <w:left w:val="single" w:sz="4" w:space="0" w:color="auto"/>
              <w:bottom w:val="nil"/>
              <w:right w:val="nil"/>
            </w:tcBorders>
          </w:tcPr>
          <w:p w14:paraId="37C853EF" w14:textId="77777777" w:rsidR="006304DD" w:rsidRPr="006C1F2C" w:rsidRDefault="006304DD" w:rsidP="005171BE">
            <w:pPr>
              <w:pStyle w:val="T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3F0" w14:textId="77777777" w:rsidR="006304DD" w:rsidRPr="006C1F2C" w:rsidRDefault="00691921" w:rsidP="005171BE">
            <w:pPr>
              <w:pStyle w:val="Text"/>
              <w:widowControl w:val="0"/>
              <w:spacing w:before="0"/>
              <w:jc w:val="left"/>
              <w:rPr>
                <w:color w:val="000000"/>
                <w:sz w:val="22"/>
                <w:szCs w:val="22"/>
                <w:lang w:val="nb-NO"/>
              </w:rPr>
            </w:pPr>
            <w:r w:rsidRPr="00277E35">
              <w:rPr>
                <w:color w:val="000000"/>
                <w:sz w:val="22"/>
                <w:szCs w:val="22"/>
                <w:lang w:val="nb-NO"/>
              </w:rPr>
              <w:t>Hypo</w:t>
            </w:r>
            <w:r w:rsidR="00BA1CFB" w:rsidRPr="00277E35">
              <w:rPr>
                <w:color w:val="000000"/>
                <w:sz w:val="22"/>
                <w:szCs w:val="22"/>
                <w:lang w:val="nb-NO"/>
              </w:rPr>
              <w:t>tensjon</w:t>
            </w:r>
          </w:p>
        </w:tc>
      </w:tr>
      <w:tr w:rsidR="00705A3A" w:rsidRPr="006C1F2C" w14:paraId="37C853F3" w14:textId="77777777" w:rsidTr="0059158C">
        <w:tc>
          <w:tcPr>
            <w:tcW w:w="9298" w:type="dxa"/>
            <w:gridSpan w:val="2"/>
            <w:tcBorders>
              <w:top w:val="single" w:sz="4" w:space="0" w:color="auto"/>
              <w:left w:val="single" w:sz="4" w:space="0" w:color="auto"/>
              <w:bottom w:val="nil"/>
              <w:right w:val="single" w:sz="4" w:space="0" w:color="auto"/>
            </w:tcBorders>
          </w:tcPr>
          <w:p w14:paraId="37C853F2" w14:textId="77777777" w:rsidR="00705A3A" w:rsidRPr="006C1F2C" w:rsidRDefault="00705A3A" w:rsidP="005171BE">
            <w:pPr>
              <w:pStyle w:val="Text"/>
              <w:keepNext/>
              <w:widowControl w:val="0"/>
              <w:spacing w:before="0"/>
              <w:jc w:val="left"/>
              <w:rPr>
                <w:b/>
                <w:color w:val="000000"/>
                <w:sz w:val="22"/>
                <w:szCs w:val="22"/>
                <w:lang w:val="nb-NO"/>
              </w:rPr>
            </w:pPr>
            <w:r w:rsidRPr="006C1F2C">
              <w:rPr>
                <w:b/>
                <w:color w:val="000000"/>
                <w:sz w:val="22"/>
                <w:szCs w:val="22"/>
                <w:lang w:val="nb-NO"/>
              </w:rPr>
              <w:t>Gastrointestinale sykdommer</w:t>
            </w:r>
          </w:p>
        </w:tc>
      </w:tr>
      <w:tr w:rsidR="00705A3A" w:rsidRPr="006C1F2C" w14:paraId="37C853F6" w14:textId="77777777" w:rsidTr="0059158C">
        <w:tc>
          <w:tcPr>
            <w:tcW w:w="3652" w:type="dxa"/>
            <w:tcBorders>
              <w:top w:val="nil"/>
              <w:left w:val="single" w:sz="4" w:space="0" w:color="auto"/>
              <w:bottom w:val="nil"/>
              <w:right w:val="nil"/>
            </w:tcBorders>
          </w:tcPr>
          <w:p w14:paraId="37C853F4"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Svært vanlige</w:t>
            </w:r>
          </w:p>
        </w:tc>
        <w:tc>
          <w:tcPr>
            <w:tcW w:w="5646" w:type="dxa"/>
            <w:tcBorders>
              <w:top w:val="nil"/>
              <w:left w:val="nil"/>
              <w:bottom w:val="nil"/>
              <w:right w:val="single" w:sz="4" w:space="0" w:color="auto"/>
            </w:tcBorders>
          </w:tcPr>
          <w:p w14:paraId="37C853F5"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Kvalme</w:t>
            </w:r>
          </w:p>
        </w:tc>
      </w:tr>
      <w:tr w:rsidR="00705A3A" w:rsidRPr="006C1F2C" w14:paraId="37C853F9" w14:textId="77777777" w:rsidTr="0059158C">
        <w:tc>
          <w:tcPr>
            <w:tcW w:w="3652" w:type="dxa"/>
            <w:tcBorders>
              <w:top w:val="nil"/>
              <w:left w:val="single" w:sz="4" w:space="0" w:color="auto"/>
              <w:bottom w:val="nil"/>
              <w:right w:val="nil"/>
            </w:tcBorders>
          </w:tcPr>
          <w:p w14:paraId="37C853F7"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Svært vanlige</w:t>
            </w:r>
          </w:p>
        </w:tc>
        <w:tc>
          <w:tcPr>
            <w:tcW w:w="5646" w:type="dxa"/>
            <w:tcBorders>
              <w:top w:val="nil"/>
              <w:left w:val="nil"/>
              <w:bottom w:val="nil"/>
              <w:right w:val="single" w:sz="4" w:space="0" w:color="auto"/>
            </w:tcBorders>
          </w:tcPr>
          <w:p w14:paraId="37C853F8"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Oppkast</w:t>
            </w:r>
          </w:p>
        </w:tc>
      </w:tr>
      <w:tr w:rsidR="00705A3A" w:rsidRPr="006C1F2C" w14:paraId="37C853FC" w14:textId="77777777" w:rsidTr="0059158C">
        <w:tc>
          <w:tcPr>
            <w:tcW w:w="3652" w:type="dxa"/>
            <w:tcBorders>
              <w:top w:val="nil"/>
              <w:left w:val="single" w:sz="4" w:space="0" w:color="auto"/>
              <w:bottom w:val="nil"/>
              <w:right w:val="nil"/>
            </w:tcBorders>
          </w:tcPr>
          <w:p w14:paraId="37C853FA"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3FB"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Diaré</w:t>
            </w:r>
          </w:p>
        </w:tc>
      </w:tr>
      <w:tr w:rsidR="00705A3A" w:rsidRPr="006C1F2C" w14:paraId="37C853FF" w14:textId="77777777" w:rsidTr="0059158C">
        <w:tc>
          <w:tcPr>
            <w:tcW w:w="3652" w:type="dxa"/>
            <w:tcBorders>
              <w:top w:val="nil"/>
              <w:left w:val="single" w:sz="4" w:space="0" w:color="auto"/>
              <w:bottom w:val="nil"/>
              <w:right w:val="nil"/>
            </w:tcBorders>
          </w:tcPr>
          <w:p w14:paraId="37C853FD" w14:textId="77777777" w:rsidR="00705A3A" w:rsidRPr="006C1F2C" w:rsidRDefault="00705A3A" w:rsidP="005171BE">
            <w:pPr>
              <w:pStyle w:val="Text"/>
              <w:keepNext/>
              <w:widowControl w:val="0"/>
              <w:spacing w:before="0"/>
              <w:jc w:val="left"/>
              <w:rPr>
                <w:color w:val="000000"/>
                <w:sz w:val="22"/>
                <w:szCs w:val="22"/>
                <w:lang w:val="nb-NO"/>
              </w:rPr>
            </w:pPr>
            <w:r w:rsidRPr="00277E35">
              <w:rPr>
                <w:color w:val="000000"/>
                <w:sz w:val="22"/>
                <w:szCs w:val="22"/>
                <w:lang w:val="nb-NO"/>
              </w:rPr>
              <w:tab/>
            </w:r>
            <w:r w:rsidRPr="006C1F2C">
              <w:rPr>
                <w:color w:val="000000"/>
                <w:sz w:val="22"/>
                <w:szCs w:val="22"/>
                <w:lang w:val="nb-NO"/>
              </w:rPr>
              <w:t>Vanlige</w:t>
            </w:r>
          </w:p>
        </w:tc>
        <w:tc>
          <w:tcPr>
            <w:tcW w:w="5646" w:type="dxa"/>
            <w:tcBorders>
              <w:top w:val="nil"/>
              <w:left w:val="nil"/>
              <w:bottom w:val="nil"/>
              <w:right w:val="single" w:sz="4" w:space="0" w:color="auto"/>
            </w:tcBorders>
          </w:tcPr>
          <w:p w14:paraId="37C853FE"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Abdominal smerte og dyspepsi</w:t>
            </w:r>
          </w:p>
        </w:tc>
      </w:tr>
      <w:tr w:rsidR="00705A3A" w:rsidRPr="006C1F2C" w14:paraId="37C85402" w14:textId="77777777" w:rsidTr="0059158C">
        <w:tc>
          <w:tcPr>
            <w:tcW w:w="3652" w:type="dxa"/>
            <w:tcBorders>
              <w:top w:val="nil"/>
              <w:left w:val="single" w:sz="4" w:space="0" w:color="auto"/>
              <w:bottom w:val="single" w:sz="4" w:space="0" w:color="auto"/>
              <w:right w:val="nil"/>
            </w:tcBorders>
          </w:tcPr>
          <w:p w14:paraId="37C85400" w14:textId="77777777" w:rsidR="00705A3A" w:rsidRPr="006C1F2C" w:rsidRDefault="00705A3A" w:rsidP="005171BE">
            <w:pPr>
              <w:pStyle w:val="T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single" w:sz="4" w:space="0" w:color="auto"/>
              <w:right w:val="single" w:sz="4" w:space="0" w:color="auto"/>
            </w:tcBorders>
          </w:tcPr>
          <w:p w14:paraId="37C85401" w14:textId="77777777" w:rsidR="00705A3A" w:rsidRPr="006C1F2C" w:rsidRDefault="00705A3A" w:rsidP="005171BE">
            <w:pPr>
              <w:pStyle w:val="Text"/>
              <w:widowControl w:val="0"/>
              <w:spacing w:before="0"/>
              <w:jc w:val="left"/>
              <w:rPr>
                <w:color w:val="000000"/>
                <w:sz w:val="22"/>
                <w:szCs w:val="22"/>
                <w:lang w:val="nb-NO"/>
              </w:rPr>
            </w:pPr>
            <w:r w:rsidRPr="006C1F2C">
              <w:rPr>
                <w:color w:val="000000"/>
                <w:sz w:val="22"/>
                <w:szCs w:val="22"/>
                <w:lang w:val="nb-NO"/>
              </w:rPr>
              <w:t>Økt spyttsekresjon</w:t>
            </w:r>
          </w:p>
        </w:tc>
      </w:tr>
      <w:tr w:rsidR="00705A3A" w:rsidRPr="006C1F2C" w14:paraId="37C85404" w14:textId="77777777" w:rsidTr="0059158C">
        <w:tc>
          <w:tcPr>
            <w:tcW w:w="9298" w:type="dxa"/>
            <w:gridSpan w:val="2"/>
            <w:tcBorders>
              <w:bottom w:val="nil"/>
            </w:tcBorders>
          </w:tcPr>
          <w:p w14:paraId="37C85403" w14:textId="77777777" w:rsidR="00705A3A" w:rsidRPr="006C1F2C" w:rsidRDefault="00705A3A" w:rsidP="005171BE">
            <w:pPr>
              <w:keepNext/>
              <w:widowControl w:val="0"/>
              <w:rPr>
                <w:b/>
                <w:color w:val="000000"/>
                <w:sz w:val="22"/>
                <w:szCs w:val="22"/>
              </w:rPr>
            </w:pPr>
            <w:r w:rsidRPr="006C1F2C">
              <w:rPr>
                <w:b/>
                <w:color w:val="000000"/>
                <w:sz w:val="22"/>
                <w:szCs w:val="22"/>
              </w:rPr>
              <w:t>Sykdommer i lever og galleveier</w:t>
            </w:r>
          </w:p>
        </w:tc>
      </w:tr>
      <w:tr w:rsidR="00705A3A" w:rsidRPr="006C1F2C" w14:paraId="37C85407" w14:textId="77777777" w:rsidTr="007A2B54">
        <w:tc>
          <w:tcPr>
            <w:tcW w:w="3652" w:type="dxa"/>
            <w:tcBorders>
              <w:top w:val="nil"/>
              <w:left w:val="single" w:sz="4" w:space="0" w:color="auto"/>
              <w:bottom w:val="single" w:sz="4" w:space="0" w:color="auto"/>
              <w:right w:val="nil"/>
            </w:tcBorders>
          </w:tcPr>
          <w:p w14:paraId="37C85405" w14:textId="77777777" w:rsidR="00705A3A" w:rsidRPr="00277E35" w:rsidRDefault="00705A3A"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37C85406" w14:textId="77777777" w:rsidR="00705A3A" w:rsidRPr="00277E35" w:rsidRDefault="00705A3A" w:rsidP="005171BE">
            <w:pPr>
              <w:pStyle w:val="Text"/>
              <w:widowControl w:val="0"/>
              <w:spacing w:before="0"/>
              <w:jc w:val="left"/>
              <w:rPr>
                <w:color w:val="000000"/>
                <w:sz w:val="22"/>
                <w:szCs w:val="22"/>
                <w:lang w:val="nb-NO"/>
              </w:rPr>
            </w:pPr>
            <w:r w:rsidRPr="00277E35">
              <w:rPr>
                <w:color w:val="000000"/>
                <w:sz w:val="22"/>
                <w:szCs w:val="22"/>
                <w:lang w:val="nb-NO"/>
              </w:rPr>
              <w:t>Hepatitt</w:t>
            </w:r>
          </w:p>
        </w:tc>
      </w:tr>
      <w:tr w:rsidR="00705A3A" w:rsidRPr="006C1F2C" w14:paraId="37C85409" w14:textId="77777777" w:rsidTr="0059158C">
        <w:tc>
          <w:tcPr>
            <w:tcW w:w="9298" w:type="dxa"/>
            <w:gridSpan w:val="2"/>
            <w:tcBorders>
              <w:top w:val="single" w:sz="4" w:space="0" w:color="auto"/>
              <w:left w:val="single" w:sz="4" w:space="0" w:color="auto"/>
              <w:bottom w:val="nil"/>
              <w:right w:val="single" w:sz="4" w:space="0" w:color="auto"/>
            </w:tcBorders>
          </w:tcPr>
          <w:p w14:paraId="37C85408" w14:textId="77777777" w:rsidR="00705A3A" w:rsidRPr="00277E35" w:rsidRDefault="00705A3A" w:rsidP="005171BE">
            <w:pPr>
              <w:pStyle w:val="Text"/>
              <w:keepNext/>
              <w:widowControl w:val="0"/>
              <w:spacing w:before="0"/>
              <w:jc w:val="left"/>
              <w:rPr>
                <w:b/>
                <w:color w:val="000000"/>
                <w:sz w:val="22"/>
                <w:szCs w:val="22"/>
                <w:lang w:val="nb-NO"/>
              </w:rPr>
            </w:pPr>
            <w:r w:rsidRPr="00277E35">
              <w:rPr>
                <w:b/>
                <w:color w:val="000000"/>
                <w:sz w:val="22"/>
                <w:szCs w:val="22"/>
                <w:lang w:val="nb-NO"/>
              </w:rPr>
              <w:t>Hud- og underhudssykdommer</w:t>
            </w:r>
          </w:p>
        </w:tc>
      </w:tr>
      <w:tr w:rsidR="00705A3A" w:rsidRPr="006C1F2C" w14:paraId="37C8540C" w14:textId="77777777" w:rsidTr="001D7000">
        <w:tc>
          <w:tcPr>
            <w:tcW w:w="3652" w:type="dxa"/>
            <w:tcBorders>
              <w:top w:val="nil"/>
              <w:left w:val="single" w:sz="4" w:space="0" w:color="auto"/>
              <w:bottom w:val="nil"/>
              <w:right w:val="nil"/>
            </w:tcBorders>
          </w:tcPr>
          <w:p w14:paraId="37C8540A" w14:textId="77777777" w:rsidR="00705A3A" w:rsidRPr="00277E35" w:rsidRDefault="00705A3A" w:rsidP="005171BE">
            <w:pPr>
              <w:pStyle w:val="Text"/>
              <w:keepNext/>
              <w:widowControl w:val="0"/>
              <w:spacing w:before="0"/>
              <w:jc w:val="left"/>
              <w:rPr>
                <w:color w:val="000000"/>
                <w:sz w:val="22"/>
                <w:szCs w:val="22"/>
                <w:lang w:val="nb-NO"/>
              </w:rPr>
            </w:pPr>
            <w:r w:rsidRPr="00277E35">
              <w:rPr>
                <w:color w:val="000000"/>
                <w:sz w:val="22"/>
                <w:szCs w:val="22"/>
                <w:lang w:val="nb-NO"/>
              </w:rPr>
              <w:tab/>
            </w:r>
            <w:r w:rsidRPr="006C1F2C">
              <w:rPr>
                <w:color w:val="000000"/>
                <w:sz w:val="22"/>
                <w:szCs w:val="22"/>
                <w:lang w:val="nb-NO"/>
              </w:rPr>
              <w:t>Vanlige</w:t>
            </w:r>
          </w:p>
        </w:tc>
        <w:tc>
          <w:tcPr>
            <w:tcW w:w="5646" w:type="dxa"/>
            <w:tcBorders>
              <w:top w:val="nil"/>
              <w:left w:val="nil"/>
              <w:bottom w:val="nil"/>
              <w:right w:val="single" w:sz="4" w:space="0" w:color="auto"/>
            </w:tcBorders>
          </w:tcPr>
          <w:p w14:paraId="37C8540B" w14:textId="77777777" w:rsidR="00705A3A" w:rsidRPr="00277E35" w:rsidRDefault="00705A3A" w:rsidP="005171BE">
            <w:pPr>
              <w:pStyle w:val="Text"/>
              <w:keepNext/>
              <w:widowControl w:val="0"/>
              <w:spacing w:before="0"/>
              <w:jc w:val="left"/>
              <w:rPr>
                <w:color w:val="000000"/>
                <w:sz w:val="22"/>
                <w:szCs w:val="22"/>
                <w:lang w:val="nb-NO"/>
              </w:rPr>
            </w:pPr>
            <w:r w:rsidRPr="00277E35">
              <w:rPr>
                <w:color w:val="000000"/>
                <w:sz w:val="22"/>
                <w:szCs w:val="22"/>
                <w:lang w:val="nb-NO"/>
              </w:rPr>
              <w:t>Hyperhidrose</w:t>
            </w:r>
          </w:p>
        </w:tc>
      </w:tr>
      <w:tr w:rsidR="00342064" w:rsidRPr="006C1F2C" w14:paraId="37C8540F" w14:textId="77777777" w:rsidTr="0059158C">
        <w:tc>
          <w:tcPr>
            <w:tcW w:w="3652" w:type="dxa"/>
            <w:tcBorders>
              <w:top w:val="nil"/>
              <w:left w:val="single" w:sz="4" w:space="0" w:color="auto"/>
              <w:bottom w:val="single" w:sz="4" w:space="0" w:color="auto"/>
              <w:right w:val="nil"/>
            </w:tcBorders>
          </w:tcPr>
          <w:p w14:paraId="37C8540D" w14:textId="77777777" w:rsidR="00342064" w:rsidRPr="00277E35" w:rsidRDefault="00342064" w:rsidP="005171BE">
            <w:pPr>
              <w:pStyle w:val="Text"/>
              <w:keepNext/>
              <w:widowControl w:val="0"/>
              <w:spacing w:before="0"/>
              <w:jc w:val="left"/>
              <w:rPr>
                <w:color w:val="000000"/>
                <w:sz w:val="22"/>
                <w:szCs w:val="22"/>
                <w:lang w:val="nb-NO"/>
              </w:rPr>
            </w:pPr>
            <w:r w:rsidRPr="00277E35">
              <w:rPr>
                <w:color w:val="000000"/>
                <w:sz w:val="22"/>
                <w:szCs w:val="22"/>
                <w:lang w:val="nb-NO"/>
              </w:rPr>
              <w:tab/>
            </w:r>
            <w:r w:rsidRPr="006C1F2C">
              <w:rPr>
                <w:color w:val="000000"/>
                <w:sz w:val="22"/>
                <w:szCs w:val="22"/>
                <w:lang w:val="nb-NO"/>
              </w:rPr>
              <w:t>Ikke kjent</w:t>
            </w:r>
          </w:p>
        </w:tc>
        <w:tc>
          <w:tcPr>
            <w:tcW w:w="5646" w:type="dxa"/>
            <w:tcBorders>
              <w:top w:val="nil"/>
              <w:left w:val="nil"/>
              <w:bottom w:val="single" w:sz="4" w:space="0" w:color="auto"/>
              <w:right w:val="single" w:sz="4" w:space="0" w:color="auto"/>
            </w:tcBorders>
          </w:tcPr>
          <w:p w14:paraId="37C8540E" w14:textId="77777777" w:rsidR="00342064" w:rsidRPr="006C1F2C" w:rsidRDefault="00B84E5B" w:rsidP="005171BE">
            <w:pPr>
              <w:pStyle w:val="Text"/>
              <w:keepNext/>
              <w:widowControl w:val="0"/>
              <w:spacing w:before="0"/>
              <w:jc w:val="left"/>
              <w:rPr>
                <w:color w:val="000000"/>
                <w:sz w:val="22"/>
                <w:szCs w:val="22"/>
                <w:lang w:val="nb-NO"/>
              </w:rPr>
            </w:pPr>
            <w:r w:rsidRPr="006C1F2C">
              <w:rPr>
                <w:color w:val="000000"/>
                <w:sz w:val="22"/>
                <w:szCs w:val="22"/>
                <w:lang w:val="nb-NO"/>
              </w:rPr>
              <w:t>Allergisk dermatitt (disseminert)</w:t>
            </w:r>
          </w:p>
        </w:tc>
      </w:tr>
      <w:tr w:rsidR="00705A3A" w:rsidRPr="006C1F2C" w14:paraId="37C85411" w14:textId="77777777" w:rsidTr="0059158C">
        <w:tc>
          <w:tcPr>
            <w:tcW w:w="9298" w:type="dxa"/>
            <w:gridSpan w:val="2"/>
            <w:tcBorders>
              <w:top w:val="single" w:sz="4" w:space="0" w:color="auto"/>
              <w:left w:val="single" w:sz="4" w:space="0" w:color="auto"/>
              <w:bottom w:val="nil"/>
              <w:right w:val="single" w:sz="4" w:space="0" w:color="auto"/>
            </w:tcBorders>
          </w:tcPr>
          <w:p w14:paraId="37C85410" w14:textId="77777777" w:rsidR="00705A3A" w:rsidRPr="006C1F2C" w:rsidRDefault="00705A3A" w:rsidP="005171BE">
            <w:pPr>
              <w:pStyle w:val="Text"/>
              <w:keepNext/>
              <w:widowControl w:val="0"/>
              <w:spacing w:before="0"/>
              <w:jc w:val="left"/>
              <w:rPr>
                <w:b/>
                <w:color w:val="000000"/>
                <w:sz w:val="22"/>
                <w:szCs w:val="22"/>
                <w:lang w:val="nb-NO"/>
              </w:rPr>
            </w:pPr>
            <w:r w:rsidRPr="006C1F2C">
              <w:rPr>
                <w:b/>
                <w:color w:val="000000"/>
                <w:sz w:val="22"/>
                <w:szCs w:val="22"/>
                <w:lang w:val="nb-NO"/>
              </w:rPr>
              <w:t>Generelle lidelser og reaksjoner på administrasjonsstedet</w:t>
            </w:r>
          </w:p>
        </w:tc>
      </w:tr>
      <w:tr w:rsidR="00E50066" w:rsidRPr="006C1F2C" w14:paraId="37C85414" w14:textId="77777777" w:rsidTr="0059158C">
        <w:tc>
          <w:tcPr>
            <w:tcW w:w="3652" w:type="dxa"/>
            <w:tcBorders>
              <w:top w:val="nil"/>
              <w:left w:val="single" w:sz="4" w:space="0" w:color="auto"/>
              <w:bottom w:val="nil"/>
              <w:right w:val="nil"/>
            </w:tcBorders>
          </w:tcPr>
          <w:p w14:paraId="37C85412" w14:textId="77777777" w:rsidR="00E50066" w:rsidRPr="006C1F2C" w:rsidRDefault="00223377" w:rsidP="005171BE">
            <w:pPr>
              <w:pStyle w:val="Text"/>
              <w:keepNext/>
              <w:widowControl w:val="0"/>
              <w:spacing w:before="0"/>
              <w:jc w:val="left"/>
              <w:rPr>
                <w:color w:val="000000"/>
                <w:sz w:val="22"/>
                <w:szCs w:val="22"/>
                <w:lang w:val="nb-NO"/>
              </w:rPr>
            </w:pPr>
            <w:r w:rsidRPr="006C1F2C">
              <w:rPr>
                <w:color w:val="000000"/>
                <w:sz w:val="22"/>
                <w:szCs w:val="22"/>
                <w:lang w:val="nb-NO"/>
              </w:rPr>
              <w:tab/>
            </w:r>
            <w:r w:rsidR="00E50066" w:rsidRPr="006C1F2C">
              <w:rPr>
                <w:color w:val="000000"/>
                <w:sz w:val="22"/>
                <w:szCs w:val="22"/>
                <w:lang w:val="nb-NO"/>
              </w:rPr>
              <w:t>Svært vanlige</w:t>
            </w:r>
          </w:p>
        </w:tc>
        <w:tc>
          <w:tcPr>
            <w:tcW w:w="5646" w:type="dxa"/>
            <w:tcBorders>
              <w:top w:val="nil"/>
              <w:left w:val="nil"/>
              <w:bottom w:val="nil"/>
              <w:right w:val="single" w:sz="4" w:space="0" w:color="auto"/>
            </w:tcBorders>
          </w:tcPr>
          <w:p w14:paraId="37C85413" w14:textId="77777777" w:rsidR="00E50066" w:rsidRPr="006C1F2C" w:rsidRDefault="00E50066" w:rsidP="005171BE">
            <w:pPr>
              <w:pStyle w:val="Text"/>
              <w:keepNext/>
              <w:widowControl w:val="0"/>
              <w:spacing w:before="0"/>
              <w:jc w:val="left"/>
              <w:rPr>
                <w:color w:val="000000"/>
                <w:sz w:val="22"/>
                <w:szCs w:val="22"/>
                <w:lang w:val="nb-NO"/>
              </w:rPr>
            </w:pPr>
            <w:r w:rsidRPr="006C1F2C">
              <w:rPr>
                <w:color w:val="000000"/>
                <w:sz w:val="22"/>
                <w:szCs w:val="22"/>
                <w:lang w:val="nb-NO"/>
              </w:rPr>
              <w:t>Fall</w:t>
            </w:r>
          </w:p>
        </w:tc>
      </w:tr>
      <w:tr w:rsidR="00705A3A" w:rsidRPr="006C1F2C" w14:paraId="37C85417" w14:textId="77777777" w:rsidTr="0059158C">
        <w:tc>
          <w:tcPr>
            <w:tcW w:w="3652" w:type="dxa"/>
            <w:tcBorders>
              <w:top w:val="nil"/>
              <w:left w:val="single" w:sz="4" w:space="0" w:color="auto"/>
              <w:bottom w:val="nil"/>
              <w:right w:val="nil"/>
            </w:tcBorders>
          </w:tcPr>
          <w:p w14:paraId="37C85415"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416"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Trøtthet og asteni</w:t>
            </w:r>
          </w:p>
        </w:tc>
      </w:tr>
      <w:tr w:rsidR="00705A3A" w:rsidRPr="006C1F2C" w14:paraId="37C8541A" w14:textId="77777777" w:rsidTr="00223377">
        <w:tc>
          <w:tcPr>
            <w:tcW w:w="3652" w:type="dxa"/>
            <w:tcBorders>
              <w:top w:val="nil"/>
              <w:left w:val="single" w:sz="4" w:space="0" w:color="auto"/>
              <w:bottom w:val="nil"/>
              <w:right w:val="nil"/>
            </w:tcBorders>
          </w:tcPr>
          <w:p w14:paraId="37C85418"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419" w14:textId="77777777" w:rsidR="00705A3A" w:rsidRPr="006C1F2C" w:rsidRDefault="00705A3A" w:rsidP="005171BE">
            <w:pPr>
              <w:pStyle w:val="Text"/>
              <w:keepNext/>
              <w:widowControl w:val="0"/>
              <w:spacing w:before="0"/>
              <w:jc w:val="left"/>
              <w:rPr>
                <w:color w:val="000000"/>
                <w:sz w:val="22"/>
                <w:szCs w:val="22"/>
                <w:lang w:val="nb-NO"/>
              </w:rPr>
            </w:pPr>
            <w:r w:rsidRPr="006C1F2C">
              <w:rPr>
                <w:color w:val="000000"/>
                <w:sz w:val="22"/>
                <w:szCs w:val="22"/>
                <w:lang w:val="nb-NO"/>
              </w:rPr>
              <w:t>Forstyrret gangelag</w:t>
            </w:r>
          </w:p>
        </w:tc>
      </w:tr>
      <w:tr w:rsidR="00BA1CFB" w:rsidRPr="006C1F2C" w14:paraId="37C8541D" w14:textId="77777777" w:rsidTr="0059158C">
        <w:tc>
          <w:tcPr>
            <w:tcW w:w="3652" w:type="dxa"/>
            <w:tcBorders>
              <w:top w:val="nil"/>
              <w:left w:val="single" w:sz="4" w:space="0" w:color="auto"/>
              <w:bottom w:val="single" w:sz="4" w:space="0" w:color="auto"/>
              <w:right w:val="nil"/>
            </w:tcBorders>
          </w:tcPr>
          <w:p w14:paraId="37C8541B" w14:textId="77777777" w:rsidR="00BA1CFB" w:rsidRPr="006C1F2C" w:rsidRDefault="00BA1CFB"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single" w:sz="4" w:space="0" w:color="auto"/>
              <w:right w:val="single" w:sz="4" w:space="0" w:color="auto"/>
            </w:tcBorders>
          </w:tcPr>
          <w:p w14:paraId="37C8541C" w14:textId="77777777" w:rsidR="00BA1CFB" w:rsidRPr="006C1F2C" w:rsidDel="00E77D9E" w:rsidRDefault="00BA1CFB" w:rsidP="005171BE">
            <w:pPr>
              <w:pStyle w:val="Text"/>
              <w:keepNext/>
              <w:widowControl w:val="0"/>
              <w:spacing w:before="0"/>
              <w:jc w:val="left"/>
              <w:rPr>
                <w:color w:val="000000"/>
                <w:sz w:val="22"/>
                <w:szCs w:val="22"/>
                <w:lang w:val="nb-NO"/>
              </w:rPr>
            </w:pPr>
            <w:r w:rsidRPr="006C1F2C">
              <w:rPr>
                <w:color w:val="000000"/>
                <w:sz w:val="22"/>
                <w:szCs w:val="22"/>
                <w:lang w:val="nb-NO"/>
              </w:rPr>
              <w:t>Parkinsonsgange</w:t>
            </w:r>
          </w:p>
        </w:tc>
      </w:tr>
    </w:tbl>
    <w:p w14:paraId="37C8541E" w14:textId="77777777" w:rsidR="00A35F7B" w:rsidRPr="006C1F2C" w:rsidRDefault="00A35F7B" w:rsidP="005171BE">
      <w:pPr>
        <w:widowControl w:val="0"/>
        <w:suppressAutoHyphens/>
        <w:rPr>
          <w:color w:val="000000"/>
          <w:sz w:val="22"/>
          <w:szCs w:val="22"/>
        </w:rPr>
      </w:pPr>
    </w:p>
    <w:p w14:paraId="37C8541F" w14:textId="77777777" w:rsidR="00E77D9E" w:rsidRPr="006C1F2C" w:rsidRDefault="008C666C" w:rsidP="005171BE">
      <w:pPr>
        <w:widowControl w:val="0"/>
        <w:suppressAutoHyphens/>
        <w:rPr>
          <w:color w:val="000000"/>
          <w:sz w:val="22"/>
          <w:szCs w:val="22"/>
        </w:rPr>
      </w:pPr>
      <w:r w:rsidRPr="006C1F2C">
        <w:rPr>
          <w:color w:val="000000"/>
          <w:sz w:val="22"/>
          <w:szCs w:val="22"/>
        </w:rPr>
        <w:t>De</w:t>
      </w:r>
      <w:r w:rsidR="00D31C51" w:rsidRPr="006C1F2C">
        <w:rPr>
          <w:color w:val="000000"/>
          <w:sz w:val="22"/>
          <w:szCs w:val="22"/>
        </w:rPr>
        <w:t>n</w:t>
      </w:r>
      <w:r w:rsidRPr="006C1F2C">
        <w:rPr>
          <w:color w:val="000000"/>
          <w:sz w:val="22"/>
          <w:szCs w:val="22"/>
        </w:rPr>
        <w:t xml:space="preserve"> f</w:t>
      </w:r>
      <w:r w:rsidR="00E77D9E" w:rsidRPr="006C1F2C">
        <w:rPr>
          <w:color w:val="000000"/>
          <w:sz w:val="22"/>
          <w:szCs w:val="22"/>
        </w:rPr>
        <w:t xml:space="preserve">ølgende </w:t>
      </w:r>
      <w:r w:rsidRPr="006C1F2C">
        <w:rPr>
          <w:color w:val="000000"/>
          <w:sz w:val="22"/>
          <w:szCs w:val="22"/>
        </w:rPr>
        <w:t>bivirkningen er</w:t>
      </w:r>
      <w:r w:rsidR="00357407" w:rsidRPr="006C1F2C">
        <w:rPr>
          <w:color w:val="000000"/>
          <w:sz w:val="22"/>
          <w:szCs w:val="22"/>
        </w:rPr>
        <w:t xml:space="preserve"> i tillegg</w:t>
      </w:r>
      <w:r w:rsidR="00FB4717" w:rsidRPr="006C1F2C">
        <w:rPr>
          <w:color w:val="000000"/>
          <w:sz w:val="22"/>
          <w:szCs w:val="22"/>
        </w:rPr>
        <w:t xml:space="preserve"> blitt set</w:t>
      </w:r>
      <w:r w:rsidRPr="006C1F2C">
        <w:rPr>
          <w:color w:val="000000"/>
          <w:sz w:val="22"/>
          <w:szCs w:val="22"/>
        </w:rPr>
        <w:t xml:space="preserve">t i en studie hos pasienter med demens </w:t>
      </w:r>
      <w:r w:rsidR="00FB4717" w:rsidRPr="006C1F2C">
        <w:rPr>
          <w:color w:val="000000"/>
          <w:sz w:val="22"/>
          <w:szCs w:val="22"/>
        </w:rPr>
        <w:t>forbundet med</w:t>
      </w:r>
      <w:r w:rsidR="00D353B6" w:rsidRPr="006C1F2C">
        <w:rPr>
          <w:color w:val="000000"/>
          <w:sz w:val="22"/>
          <w:szCs w:val="22"/>
        </w:rPr>
        <w:t xml:space="preserve"> til</w:t>
      </w:r>
      <w:r w:rsidRPr="006C1F2C">
        <w:rPr>
          <w:color w:val="000000"/>
          <w:sz w:val="22"/>
          <w:szCs w:val="22"/>
        </w:rPr>
        <w:t xml:space="preserve"> Parkinsons sykdom be</w:t>
      </w:r>
      <w:r w:rsidR="00357407" w:rsidRPr="006C1F2C">
        <w:rPr>
          <w:color w:val="000000"/>
          <w:sz w:val="22"/>
          <w:szCs w:val="22"/>
        </w:rPr>
        <w:t>handlet med Exelon depotplaster:</w:t>
      </w:r>
      <w:r w:rsidRPr="006C1F2C">
        <w:rPr>
          <w:color w:val="000000"/>
          <w:sz w:val="22"/>
          <w:szCs w:val="22"/>
        </w:rPr>
        <w:t xml:space="preserve"> agitasjon (vanlige).</w:t>
      </w:r>
    </w:p>
    <w:p w14:paraId="37C85420" w14:textId="77777777" w:rsidR="008C666C" w:rsidRPr="006C1F2C" w:rsidRDefault="008C666C" w:rsidP="005171BE">
      <w:pPr>
        <w:widowControl w:val="0"/>
        <w:suppressAutoHyphens/>
        <w:rPr>
          <w:color w:val="000000"/>
          <w:sz w:val="22"/>
          <w:szCs w:val="22"/>
        </w:rPr>
      </w:pPr>
    </w:p>
    <w:p w14:paraId="37C85421" w14:textId="77777777" w:rsidR="00764433" w:rsidRPr="006C1F2C" w:rsidRDefault="00764433" w:rsidP="005171BE">
      <w:pPr>
        <w:widowControl w:val="0"/>
        <w:suppressAutoHyphens/>
        <w:rPr>
          <w:color w:val="000000"/>
          <w:sz w:val="22"/>
          <w:szCs w:val="22"/>
        </w:rPr>
      </w:pPr>
      <w:r w:rsidRPr="006C1F2C">
        <w:rPr>
          <w:color w:val="000000"/>
          <w:sz w:val="22"/>
          <w:szCs w:val="22"/>
        </w:rPr>
        <w:t>Tabell</w:t>
      </w:r>
      <w:r w:rsidR="007B25A8" w:rsidRPr="006C1F2C">
        <w:rPr>
          <w:color w:val="000000"/>
          <w:sz w:val="22"/>
          <w:szCs w:val="22"/>
        </w:rPr>
        <w:t> </w:t>
      </w:r>
      <w:r w:rsidRPr="006C1F2C">
        <w:rPr>
          <w:color w:val="000000"/>
          <w:sz w:val="22"/>
          <w:szCs w:val="22"/>
        </w:rPr>
        <w:t xml:space="preserve">3 viser antall </w:t>
      </w:r>
      <w:r w:rsidR="000B7E4F" w:rsidRPr="006C1F2C">
        <w:rPr>
          <w:color w:val="000000"/>
          <w:sz w:val="22"/>
          <w:szCs w:val="22"/>
        </w:rPr>
        <w:t>og prosentvis andel</w:t>
      </w:r>
      <w:r w:rsidRPr="006C1F2C">
        <w:rPr>
          <w:color w:val="000000"/>
          <w:sz w:val="22"/>
          <w:szCs w:val="22"/>
        </w:rPr>
        <w:t xml:space="preserve"> pasienter </w:t>
      </w:r>
      <w:r w:rsidR="002F5158" w:rsidRPr="006C1F2C">
        <w:rPr>
          <w:color w:val="000000"/>
          <w:sz w:val="22"/>
          <w:szCs w:val="22"/>
        </w:rPr>
        <w:t xml:space="preserve">med demens assosiert med Parkinsons sykdom </w:t>
      </w:r>
      <w:r w:rsidR="000B7E4F" w:rsidRPr="006C1F2C">
        <w:rPr>
          <w:color w:val="000000"/>
          <w:sz w:val="22"/>
          <w:szCs w:val="22"/>
        </w:rPr>
        <w:t xml:space="preserve">som fikk </w:t>
      </w:r>
      <w:r w:rsidRPr="006C1F2C">
        <w:rPr>
          <w:color w:val="000000"/>
          <w:sz w:val="22"/>
          <w:szCs w:val="22"/>
        </w:rPr>
        <w:t xml:space="preserve">forhåndsdefinerte </w:t>
      </w:r>
      <w:r w:rsidR="0020018F" w:rsidRPr="006C1F2C">
        <w:rPr>
          <w:color w:val="000000"/>
          <w:sz w:val="22"/>
          <w:szCs w:val="22"/>
        </w:rPr>
        <w:t xml:space="preserve">bivirkninger </w:t>
      </w:r>
      <w:r w:rsidRPr="006C1F2C">
        <w:rPr>
          <w:color w:val="000000"/>
          <w:sz w:val="22"/>
          <w:szCs w:val="22"/>
        </w:rPr>
        <w:t xml:space="preserve">som kan </w:t>
      </w:r>
      <w:r w:rsidR="000B7E4F" w:rsidRPr="006C1F2C">
        <w:rPr>
          <w:color w:val="000000"/>
          <w:sz w:val="22"/>
          <w:szCs w:val="22"/>
        </w:rPr>
        <w:t xml:space="preserve">gjenspeile </w:t>
      </w:r>
      <w:r w:rsidRPr="006C1F2C">
        <w:rPr>
          <w:color w:val="000000"/>
          <w:sz w:val="22"/>
          <w:szCs w:val="22"/>
        </w:rPr>
        <w:t xml:space="preserve">forverring av </w:t>
      </w:r>
      <w:r w:rsidR="000024D9" w:rsidRPr="006C1F2C">
        <w:rPr>
          <w:color w:val="000000"/>
          <w:sz w:val="22"/>
          <w:szCs w:val="22"/>
        </w:rPr>
        <w:t>parkinsonsymptomer</w:t>
      </w:r>
      <w:r w:rsidR="002F5158" w:rsidRPr="006C1F2C">
        <w:rPr>
          <w:color w:val="000000"/>
          <w:sz w:val="22"/>
          <w:szCs w:val="22"/>
        </w:rPr>
        <w:t xml:space="preserve"> i den spesifikke 24</w:t>
      </w:r>
      <w:r w:rsidR="0022285B" w:rsidRPr="006C1F2C">
        <w:rPr>
          <w:color w:val="000000"/>
          <w:sz w:val="22"/>
          <w:szCs w:val="22"/>
        </w:rPr>
        <w:t> </w:t>
      </w:r>
      <w:r w:rsidR="002F5158" w:rsidRPr="006C1F2C">
        <w:rPr>
          <w:color w:val="000000"/>
          <w:sz w:val="22"/>
          <w:szCs w:val="22"/>
        </w:rPr>
        <w:t>uker lange kliniske studien med Exelon</w:t>
      </w:r>
      <w:r w:rsidRPr="006C1F2C">
        <w:rPr>
          <w:color w:val="000000"/>
          <w:sz w:val="22"/>
          <w:szCs w:val="22"/>
        </w:rPr>
        <w:t>.</w:t>
      </w:r>
    </w:p>
    <w:p w14:paraId="37C85422" w14:textId="77777777" w:rsidR="00CD5BAD" w:rsidRPr="006C1F2C" w:rsidRDefault="00CD5BAD" w:rsidP="005171BE">
      <w:pPr>
        <w:widowControl w:val="0"/>
        <w:suppressAutoHyphens/>
        <w:rPr>
          <w:color w:val="000000"/>
          <w:spacing w:val="-2"/>
          <w:sz w:val="22"/>
          <w:szCs w:val="22"/>
        </w:rPr>
      </w:pPr>
    </w:p>
    <w:p w14:paraId="37C85423" w14:textId="77777777" w:rsidR="00CD5BAD" w:rsidRPr="006C1F2C" w:rsidRDefault="00CD5BAD" w:rsidP="005171BE">
      <w:pPr>
        <w:keepNext/>
        <w:keepLines/>
        <w:widowControl w:val="0"/>
        <w:suppressAutoHyphens/>
        <w:rPr>
          <w:b/>
          <w:color w:val="000000"/>
          <w:spacing w:val="-2"/>
          <w:sz w:val="22"/>
          <w:szCs w:val="22"/>
        </w:rPr>
      </w:pPr>
      <w:r w:rsidRPr="006C1F2C">
        <w:rPr>
          <w:b/>
          <w:color w:val="000000"/>
          <w:spacing w:val="-2"/>
          <w:sz w:val="22"/>
          <w:szCs w:val="22"/>
        </w:rPr>
        <w:t>Tabell 3</w:t>
      </w:r>
    </w:p>
    <w:p w14:paraId="37C85424" w14:textId="77777777" w:rsidR="00CD5BAD" w:rsidRPr="006C1F2C" w:rsidRDefault="00CD5BAD" w:rsidP="005171BE">
      <w:pPr>
        <w:keepNext/>
        <w:keepLines/>
        <w:widowControl w:val="0"/>
        <w:suppressAutoHyphens/>
        <w:rPr>
          <w:color w:val="000000"/>
          <w:spacing w:val="-2"/>
          <w:sz w:val="22"/>
          <w:szCs w:val="22"/>
          <w:u w:val="single"/>
        </w:rPr>
      </w:pPr>
    </w:p>
    <w:tbl>
      <w:tblPr>
        <w:tblW w:w="92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28"/>
        <w:gridCol w:w="1980"/>
        <w:gridCol w:w="1944"/>
      </w:tblGrid>
      <w:tr w:rsidR="00CD5BAD" w:rsidRPr="006C1F2C" w14:paraId="37C8542A" w14:textId="77777777">
        <w:tc>
          <w:tcPr>
            <w:tcW w:w="5328" w:type="dxa"/>
            <w:tcBorders>
              <w:bottom w:val="single" w:sz="4" w:space="0" w:color="auto"/>
            </w:tcBorders>
          </w:tcPr>
          <w:p w14:paraId="37C85425" w14:textId="77777777" w:rsidR="00CD5BAD" w:rsidRPr="006C1F2C" w:rsidRDefault="00CD5BAD" w:rsidP="005171BE">
            <w:pPr>
              <w:keepNext/>
              <w:keepLines/>
              <w:widowControl w:val="0"/>
              <w:tabs>
                <w:tab w:val="left" w:pos="567"/>
              </w:tabs>
              <w:suppressAutoHyphens/>
              <w:rPr>
                <w:b/>
                <w:color w:val="000000"/>
                <w:spacing w:val="-2"/>
                <w:sz w:val="22"/>
                <w:szCs w:val="22"/>
              </w:rPr>
            </w:pPr>
            <w:r w:rsidRPr="006C1F2C">
              <w:rPr>
                <w:b/>
                <w:color w:val="000000"/>
                <w:spacing w:val="-2"/>
                <w:sz w:val="22"/>
                <w:szCs w:val="22"/>
              </w:rPr>
              <w:t xml:space="preserve">Forhåndsdefinerte </w:t>
            </w:r>
            <w:r w:rsidR="00462CC5" w:rsidRPr="006C1F2C">
              <w:rPr>
                <w:b/>
                <w:color w:val="000000"/>
                <w:spacing w:val="-2"/>
                <w:sz w:val="22"/>
                <w:szCs w:val="22"/>
              </w:rPr>
              <w:t xml:space="preserve">bivirkninger </w:t>
            </w:r>
            <w:r w:rsidRPr="006C1F2C">
              <w:rPr>
                <w:b/>
                <w:color w:val="000000"/>
                <w:spacing w:val="-2"/>
                <w:sz w:val="22"/>
                <w:szCs w:val="22"/>
              </w:rPr>
              <w:t xml:space="preserve">som kan gjenspeile forverring av </w:t>
            </w:r>
            <w:r w:rsidR="000024D9" w:rsidRPr="006C1F2C">
              <w:rPr>
                <w:b/>
                <w:color w:val="000000"/>
                <w:spacing w:val="-2"/>
                <w:sz w:val="22"/>
                <w:szCs w:val="22"/>
              </w:rPr>
              <w:t xml:space="preserve">parkinsonsymptomer </w:t>
            </w:r>
            <w:r w:rsidRPr="006C1F2C">
              <w:rPr>
                <w:b/>
                <w:color w:val="000000"/>
                <w:spacing w:val="-2"/>
                <w:sz w:val="22"/>
                <w:szCs w:val="22"/>
              </w:rPr>
              <w:t xml:space="preserve">hos pasienter med demens </w:t>
            </w:r>
            <w:r w:rsidR="00C23123" w:rsidRPr="006C1F2C">
              <w:rPr>
                <w:b/>
                <w:color w:val="000000"/>
                <w:spacing w:val="-2"/>
                <w:sz w:val="22"/>
                <w:szCs w:val="22"/>
              </w:rPr>
              <w:t xml:space="preserve">i tilknytning til </w:t>
            </w:r>
            <w:r w:rsidRPr="006C1F2C">
              <w:rPr>
                <w:b/>
                <w:color w:val="000000"/>
                <w:spacing w:val="-2"/>
                <w:sz w:val="22"/>
                <w:szCs w:val="22"/>
              </w:rPr>
              <w:t xml:space="preserve">Parkinsons sykdom </w:t>
            </w:r>
          </w:p>
        </w:tc>
        <w:tc>
          <w:tcPr>
            <w:tcW w:w="1980" w:type="dxa"/>
            <w:tcBorders>
              <w:bottom w:val="single" w:sz="4" w:space="0" w:color="auto"/>
            </w:tcBorders>
          </w:tcPr>
          <w:p w14:paraId="37C85426" w14:textId="77777777" w:rsidR="00CD5BAD" w:rsidRPr="006C1F2C" w:rsidRDefault="00CD5BAD"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Exelon</w:t>
            </w:r>
          </w:p>
          <w:p w14:paraId="37C85427" w14:textId="77777777" w:rsidR="00CD5BAD" w:rsidRPr="006C1F2C" w:rsidRDefault="00CD5BAD"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n (%)</w:t>
            </w:r>
          </w:p>
        </w:tc>
        <w:tc>
          <w:tcPr>
            <w:tcW w:w="1944" w:type="dxa"/>
            <w:tcBorders>
              <w:bottom w:val="single" w:sz="4" w:space="0" w:color="auto"/>
            </w:tcBorders>
          </w:tcPr>
          <w:p w14:paraId="37C85428" w14:textId="77777777" w:rsidR="00CD5BAD" w:rsidRPr="006C1F2C" w:rsidRDefault="00CD5BAD"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Placebo</w:t>
            </w:r>
          </w:p>
          <w:p w14:paraId="37C85429" w14:textId="77777777" w:rsidR="00CD5BAD" w:rsidRPr="006C1F2C" w:rsidRDefault="00CD5BAD"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n (%)</w:t>
            </w:r>
          </w:p>
        </w:tc>
      </w:tr>
      <w:tr w:rsidR="00CD5BAD" w:rsidRPr="006C1F2C" w14:paraId="37C8542E" w14:textId="77777777">
        <w:tc>
          <w:tcPr>
            <w:tcW w:w="5328" w:type="dxa"/>
            <w:tcBorders>
              <w:top w:val="single" w:sz="4" w:space="0" w:color="auto"/>
              <w:bottom w:val="nil"/>
            </w:tcBorders>
          </w:tcPr>
          <w:p w14:paraId="37C8542B" w14:textId="77777777" w:rsidR="00CD5BAD" w:rsidRPr="006C1F2C" w:rsidRDefault="00CD5BAD" w:rsidP="005171BE">
            <w:pPr>
              <w:keepNext/>
              <w:keepLines/>
              <w:widowControl w:val="0"/>
              <w:tabs>
                <w:tab w:val="left" w:pos="567"/>
              </w:tabs>
              <w:suppressAutoHyphens/>
              <w:rPr>
                <w:color w:val="000000"/>
                <w:spacing w:val="-2"/>
                <w:sz w:val="22"/>
                <w:szCs w:val="22"/>
              </w:rPr>
            </w:pPr>
            <w:r w:rsidRPr="006C1F2C">
              <w:rPr>
                <w:color w:val="000000"/>
                <w:spacing w:val="-2"/>
                <w:sz w:val="22"/>
                <w:szCs w:val="22"/>
              </w:rPr>
              <w:t>Antall undersøkte pasienter</w:t>
            </w:r>
          </w:p>
        </w:tc>
        <w:tc>
          <w:tcPr>
            <w:tcW w:w="1980" w:type="dxa"/>
            <w:tcBorders>
              <w:top w:val="single" w:sz="4" w:space="0" w:color="auto"/>
              <w:bottom w:val="nil"/>
            </w:tcBorders>
          </w:tcPr>
          <w:p w14:paraId="37C8542C"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362 (100)</w:t>
            </w:r>
          </w:p>
        </w:tc>
        <w:tc>
          <w:tcPr>
            <w:tcW w:w="1944" w:type="dxa"/>
            <w:tcBorders>
              <w:top w:val="single" w:sz="4" w:space="0" w:color="auto"/>
              <w:bottom w:val="nil"/>
            </w:tcBorders>
          </w:tcPr>
          <w:p w14:paraId="37C8542D"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179 (100)</w:t>
            </w:r>
          </w:p>
        </w:tc>
      </w:tr>
      <w:tr w:rsidR="00CD5BAD" w:rsidRPr="006C1F2C" w14:paraId="37C85432" w14:textId="77777777">
        <w:tc>
          <w:tcPr>
            <w:tcW w:w="5328" w:type="dxa"/>
            <w:tcBorders>
              <w:top w:val="nil"/>
              <w:bottom w:val="single" w:sz="4" w:space="0" w:color="auto"/>
            </w:tcBorders>
          </w:tcPr>
          <w:p w14:paraId="37C8542F" w14:textId="77777777" w:rsidR="00CD5BAD" w:rsidRPr="006C1F2C" w:rsidRDefault="00CD5BAD" w:rsidP="005171BE">
            <w:pPr>
              <w:keepNext/>
              <w:keepLines/>
              <w:widowControl w:val="0"/>
              <w:tabs>
                <w:tab w:val="left" w:pos="567"/>
              </w:tabs>
              <w:suppressAutoHyphens/>
              <w:rPr>
                <w:color w:val="000000"/>
                <w:spacing w:val="-2"/>
                <w:sz w:val="22"/>
                <w:szCs w:val="22"/>
              </w:rPr>
            </w:pPr>
            <w:r w:rsidRPr="006C1F2C">
              <w:rPr>
                <w:color w:val="000000"/>
                <w:spacing w:val="-2"/>
                <w:sz w:val="22"/>
                <w:szCs w:val="22"/>
              </w:rPr>
              <w:t>Antall pasienter med forhåndsdefinert(e) bivirkning(er)</w:t>
            </w:r>
          </w:p>
        </w:tc>
        <w:tc>
          <w:tcPr>
            <w:tcW w:w="1980" w:type="dxa"/>
            <w:tcBorders>
              <w:top w:val="nil"/>
              <w:bottom w:val="single" w:sz="4" w:space="0" w:color="auto"/>
            </w:tcBorders>
          </w:tcPr>
          <w:p w14:paraId="37C85430"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99 (27,3)</w:t>
            </w:r>
          </w:p>
        </w:tc>
        <w:tc>
          <w:tcPr>
            <w:tcW w:w="1944" w:type="dxa"/>
            <w:tcBorders>
              <w:top w:val="nil"/>
              <w:bottom w:val="single" w:sz="4" w:space="0" w:color="auto"/>
            </w:tcBorders>
          </w:tcPr>
          <w:p w14:paraId="37C85431"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28 (15,6)</w:t>
            </w:r>
          </w:p>
        </w:tc>
      </w:tr>
      <w:tr w:rsidR="00CD5BAD" w:rsidRPr="006C1F2C" w14:paraId="37C85436" w14:textId="77777777">
        <w:tc>
          <w:tcPr>
            <w:tcW w:w="5328" w:type="dxa"/>
            <w:tcBorders>
              <w:top w:val="single" w:sz="4" w:space="0" w:color="auto"/>
              <w:bottom w:val="nil"/>
            </w:tcBorders>
          </w:tcPr>
          <w:p w14:paraId="37C85433" w14:textId="77777777" w:rsidR="00CD5BAD" w:rsidRPr="006C1F2C" w:rsidRDefault="00BC795B" w:rsidP="005171BE">
            <w:pPr>
              <w:keepNext/>
              <w:keepLines/>
              <w:widowControl w:val="0"/>
              <w:tabs>
                <w:tab w:val="left" w:pos="567"/>
              </w:tabs>
              <w:suppressAutoHyphens/>
              <w:rPr>
                <w:color w:val="000000"/>
                <w:spacing w:val="-2"/>
                <w:sz w:val="22"/>
                <w:szCs w:val="22"/>
              </w:rPr>
            </w:pPr>
            <w:r w:rsidRPr="006C1F2C">
              <w:rPr>
                <w:color w:val="000000"/>
                <w:spacing w:val="-2"/>
                <w:sz w:val="22"/>
                <w:szCs w:val="22"/>
              </w:rPr>
              <w:t>Tremor</w:t>
            </w:r>
          </w:p>
        </w:tc>
        <w:tc>
          <w:tcPr>
            <w:tcW w:w="1980" w:type="dxa"/>
            <w:tcBorders>
              <w:top w:val="single" w:sz="4" w:space="0" w:color="auto"/>
              <w:bottom w:val="nil"/>
            </w:tcBorders>
          </w:tcPr>
          <w:p w14:paraId="37C85434"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37 (10,2)</w:t>
            </w:r>
          </w:p>
        </w:tc>
        <w:tc>
          <w:tcPr>
            <w:tcW w:w="1944" w:type="dxa"/>
            <w:tcBorders>
              <w:top w:val="single" w:sz="4" w:space="0" w:color="auto"/>
              <w:bottom w:val="nil"/>
            </w:tcBorders>
          </w:tcPr>
          <w:p w14:paraId="37C85435"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7 (3,9)</w:t>
            </w:r>
          </w:p>
        </w:tc>
      </w:tr>
      <w:tr w:rsidR="00CD5BAD" w:rsidRPr="006C1F2C" w14:paraId="37C8543A" w14:textId="77777777">
        <w:tc>
          <w:tcPr>
            <w:tcW w:w="5328" w:type="dxa"/>
            <w:tcBorders>
              <w:top w:val="nil"/>
              <w:bottom w:val="nil"/>
            </w:tcBorders>
          </w:tcPr>
          <w:p w14:paraId="37C85437" w14:textId="77777777" w:rsidR="00CD5BAD" w:rsidRPr="006C1F2C" w:rsidRDefault="00CD5BAD" w:rsidP="005171BE">
            <w:pPr>
              <w:keepNext/>
              <w:keepLines/>
              <w:widowControl w:val="0"/>
              <w:tabs>
                <w:tab w:val="left" w:pos="567"/>
              </w:tabs>
              <w:suppressAutoHyphens/>
              <w:rPr>
                <w:color w:val="000000"/>
                <w:spacing w:val="-2"/>
                <w:sz w:val="22"/>
                <w:szCs w:val="22"/>
              </w:rPr>
            </w:pPr>
            <w:r w:rsidRPr="006C1F2C">
              <w:rPr>
                <w:color w:val="000000"/>
                <w:spacing w:val="-2"/>
                <w:sz w:val="22"/>
                <w:szCs w:val="22"/>
              </w:rPr>
              <w:t>Fall</w:t>
            </w:r>
            <w:r w:rsidR="00BC795B" w:rsidRPr="006C1F2C">
              <w:rPr>
                <w:color w:val="000000"/>
                <w:spacing w:val="-2"/>
                <w:sz w:val="22"/>
                <w:szCs w:val="22"/>
              </w:rPr>
              <w:t>ulykker</w:t>
            </w:r>
          </w:p>
        </w:tc>
        <w:tc>
          <w:tcPr>
            <w:tcW w:w="1980" w:type="dxa"/>
            <w:tcBorders>
              <w:top w:val="nil"/>
              <w:bottom w:val="nil"/>
            </w:tcBorders>
          </w:tcPr>
          <w:p w14:paraId="37C85438"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21 (5,8)</w:t>
            </w:r>
          </w:p>
        </w:tc>
        <w:tc>
          <w:tcPr>
            <w:tcW w:w="1944" w:type="dxa"/>
            <w:tcBorders>
              <w:top w:val="nil"/>
              <w:bottom w:val="nil"/>
            </w:tcBorders>
          </w:tcPr>
          <w:p w14:paraId="37C85439"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11 (6,1)</w:t>
            </w:r>
          </w:p>
        </w:tc>
      </w:tr>
      <w:tr w:rsidR="00CD5BAD" w:rsidRPr="006C1F2C" w14:paraId="37C8543E" w14:textId="77777777">
        <w:tc>
          <w:tcPr>
            <w:tcW w:w="5328" w:type="dxa"/>
            <w:tcBorders>
              <w:top w:val="nil"/>
              <w:bottom w:val="nil"/>
            </w:tcBorders>
          </w:tcPr>
          <w:p w14:paraId="37C8543B"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Parkinson</w:t>
            </w:r>
            <w:r w:rsidR="00CD5BAD" w:rsidRPr="006C1F2C">
              <w:rPr>
                <w:color w:val="000000"/>
                <w:spacing w:val="-2"/>
                <w:sz w:val="22"/>
                <w:szCs w:val="22"/>
              </w:rPr>
              <w:t xml:space="preserve">s </w:t>
            </w:r>
            <w:r w:rsidRPr="006C1F2C">
              <w:rPr>
                <w:color w:val="000000"/>
                <w:spacing w:val="-2"/>
                <w:sz w:val="22"/>
                <w:szCs w:val="22"/>
              </w:rPr>
              <w:t xml:space="preserve">sykdom </w:t>
            </w:r>
            <w:r w:rsidR="00CD5BAD" w:rsidRPr="006C1F2C">
              <w:rPr>
                <w:color w:val="000000"/>
                <w:spacing w:val="-2"/>
                <w:sz w:val="22"/>
                <w:szCs w:val="22"/>
              </w:rPr>
              <w:t>(</w:t>
            </w:r>
            <w:r w:rsidRPr="006C1F2C">
              <w:rPr>
                <w:color w:val="000000"/>
                <w:spacing w:val="-2"/>
                <w:sz w:val="22"/>
                <w:szCs w:val="22"/>
              </w:rPr>
              <w:t>forverring</w:t>
            </w:r>
            <w:r w:rsidR="00CD5BAD" w:rsidRPr="006C1F2C">
              <w:rPr>
                <w:color w:val="000000"/>
                <w:spacing w:val="-2"/>
                <w:sz w:val="22"/>
                <w:szCs w:val="22"/>
              </w:rPr>
              <w:t>)</w:t>
            </w:r>
          </w:p>
        </w:tc>
        <w:tc>
          <w:tcPr>
            <w:tcW w:w="1980" w:type="dxa"/>
            <w:tcBorders>
              <w:top w:val="nil"/>
              <w:bottom w:val="nil"/>
            </w:tcBorders>
          </w:tcPr>
          <w:p w14:paraId="37C8543C"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12 (3,3)</w:t>
            </w:r>
          </w:p>
        </w:tc>
        <w:tc>
          <w:tcPr>
            <w:tcW w:w="1944" w:type="dxa"/>
            <w:tcBorders>
              <w:top w:val="nil"/>
              <w:bottom w:val="nil"/>
            </w:tcBorders>
          </w:tcPr>
          <w:p w14:paraId="37C8543D"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 (1,1)</w:t>
            </w:r>
          </w:p>
        </w:tc>
      </w:tr>
      <w:tr w:rsidR="00CD5BAD" w:rsidRPr="006C1F2C" w14:paraId="37C85442" w14:textId="77777777">
        <w:tc>
          <w:tcPr>
            <w:tcW w:w="5328" w:type="dxa"/>
            <w:tcBorders>
              <w:top w:val="nil"/>
              <w:bottom w:val="nil"/>
            </w:tcBorders>
          </w:tcPr>
          <w:p w14:paraId="37C8543F" w14:textId="77777777" w:rsidR="00CD5BAD" w:rsidRPr="006C1F2C" w:rsidRDefault="00BC795B" w:rsidP="005171BE">
            <w:pPr>
              <w:keepNext/>
              <w:keepLines/>
              <w:widowControl w:val="0"/>
              <w:tabs>
                <w:tab w:val="left" w:pos="567"/>
              </w:tabs>
              <w:suppressAutoHyphens/>
              <w:rPr>
                <w:color w:val="000000"/>
                <w:spacing w:val="-2"/>
                <w:sz w:val="22"/>
                <w:szCs w:val="22"/>
              </w:rPr>
            </w:pPr>
            <w:r w:rsidRPr="006C1F2C">
              <w:rPr>
                <w:color w:val="000000"/>
                <w:spacing w:val="-2"/>
                <w:sz w:val="22"/>
                <w:szCs w:val="22"/>
              </w:rPr>
              <w:t xml:space="preserve">Økt </w:t>
            </w:r>
            <w:r w:rsidR="002B6479" w:rsidRPr="006C1F2C">
              <w:rPr>
                <w:color w:val="000000"/>
                <w:spacing w:val="-2"/>
                <w:sz w:val="22"/>
                <w:szCs w:val="22"/>
              </w:rPr>
              <w:t>spyttsekresjon</w:t>
            </w:r>
          </w:p>
        </w:tc>
        <w:tc>
          <w:tcPr>
            <w:tcW w:w="1980" w:type="dxa"/>
            <w:tcBorders>
              <w:top w:val="nil"/>
              <w:bottom w:val="nil"/>
            </w:tcBorders>
          </w:tcPr>
          <w:p w14:paraId="37C85440"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5 (1,4)</w:t>
            </w:r>
          </w:p>
        </w:tc>
        <w:tc>
          <w:tcPr>
            <w:tcW w:w="1944" w:type="dxa"/>
            <w:tcBorders>
              <w:top w:val="nil"/>
              <w:bottom w:val="nil"/>
            </w:tcBorders>
          </w:tcPr>
          <w:p w14:paraId="37C85441"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CD5BAD" w:rsidRPr="006C1F2C" w14:paraId="37C85446" w14:textId="77777777">
        <w:tc>
          <w:tcPr>
            <w:tcW w:w="5328" w:type="dxa"/>
            <w:tcBorders>
              <w:top w:val="nil"/>
              <w:bottom w:val="nil"/>
            </w:tcBorders>
          </w:tcPr>
          <w:p w14:paraId="37C85443"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Dyskinesi</w:t>
            </w:r>
          </w:p>
        </w:tc>
        <w:tc>
          <w:tcPr>
            <w:tcW w:w="1980" w:type="dxa"/>
            <w:tcBorders>
              <w:top w:val="nil"/>
              <w:bottom w:val="nil"/>
            </w:tcBorders>
          </w:tcPr>
          <w:p w14:paraId="37C85444"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5 (1,4)</w:t>
            </w:r>
          </w:p>
        </w:tc>
        <w:tc>
          <w:tcPr>
            <w:tcW w:w="1944" w:type="dxa"/>
            <w:tcBorders>
              <w:top w:val="nil"/>
              <w:bottom w:val="nil"/>
            </w:tcBorders>
          </w:tcPr>
          <w:p w14:paraId="37C85445"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(0,6)</w:t>
            </w:r>
          </w:p>
        </w:tc>
      </w:tr>
      <w:tr w:rsidR="00CD5BAD" w:rsidRPr="006C1F2C" w14:paraId="37C8544A" w14:textId="77777777">
        <w:tc>
          <w:tcPr>
            <w:tcW w:w="5328" w:type="dxa"/>
            <w:tcBorders>
              <w:top w:val="nil"/>
              <w:bottom w:val="nil"/>
            </w:tcBorders>
          </w:tcPr>
          <w:p w14:paraId="37C85447" w14:textId="77777777" w:rsidR="00CD5BAD" w:rsidRPr="006C1F2C" w:rsidRDefault="00CD5BAD" w:rsidP="005171BE">
            <w:pPr>
              <w:keepNext/>
              <w:keepLines/>
              <w:widowControl w:val="0"/>
              <w:tabs>
                <w:tab w:val="left" w:pos="567"/>
              </w:tabs>
              <w:suppressAutoHyphens/>
              <w:rPr>
                <w:color w:val="000000"/>
                <w:spacing w:val="-2"/>
                <w:sz w:val="22"/>
                <w:szCs w:val="22"/>
              </w:rPr>
            </w:pPr>
            <w:r w:rsidRPr="006C1F2C">
              <w:rPr>
                <w:color w:val="000000"/>
                <w:spacing w:val="-2"/>
                <w:sz w:val="22"/>
                <w:szCs w:val="22"/>
              </w:rPr>
              <w:t>Parkinsonism</w:t>
            </w:r>
            <w:r w:rsidR="002B6479" w:rsidRPr="006C1F2C">
              <w:rPr>
                <w:color w:val="000000"/>
                <w:spacing w:val="-2"/>
                <w:sz w:val="22"/>
                <w:szCs w:val="22"/>
              </w:rPr>
              <w:t>e</w:t>
            </w:r>
          </w:p>
        </w:tc>
        <w:tc>
          <w:tcPr>
            <w:tcW w:w="1980" w:type="dxa"/>
            <w:tcBorders>
              <w:top w:val="nil"/>
              <w:bottom w:val="nil"/>
            </w:tcBorders>
          </w:tcPr>
          <w:p w14:paraId="37C85448"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8 (2,2)</w:t>
            </w:r>
          </w:p>
        </w:tc>
        <w:tc>
          <w:tcPr>
            <w:tcW w:w="1944" w:type="dxa"/>
            <w:tcBorders>
              <w:top w:val="nil"/>
              <w:bottom w:val="nil"/>
            </w:tcBorders>
          </w:tcPr>
          <w:p w14:paraId="37C85449"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(0,6)</w:t>
            </w:r>
          </w:p>
        </w:tc>
      </w:tr>
      <w:tr w:rsidR="00CD5BAD" w:rsidRPr="006C1F2C" w14:paraId="37C8544E" w14:textId="77777777">
        <w:tc>
          <w:tcPr>
            <w:tcW w:w="5328" w:type="dxa"/>
            <w:tcBorders>
              <w:top w:val="nil"/>
              <w:bottom w:val="nil"/>
            </w:tcBorders>
          </w:tcPr>
          <w:p w14:paraId="37C8544B"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Hypokinesi</w:t>
            </w:r>
          </w:p>
        </w:tc>
        <w:tc>
          <w:tcPr>
            <w:tcW w:w="1980" w:type="dxa"/>
            <w:tcBorders>
              <w:top w:val="nil"/>
              <w:bottom w:val="nil"/>
            </w:tcBorders>
          </w:tcPr>
          <w:p w14:paraId="37C8544C"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44D"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CD5BAD" w:rsidRPr="006C1F2C" w14:paraId="37C85452" w14:textId="77777777">
        <w:tc>
          <w:tcPr>
            <w:tcW w:w="5328" w:type="dxa"/>
            <w:tcBorders>
              <w:top w:val="nil"/>
              <w:bottom w:val="nil"/>
            </w:tcBorders>
          </w:tcPr>
          <w:p w14:paraId="37C8544F"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Bevegelsesforstyrrelse</w:t>
            </w:r>
          </w:p>
        </w:tc>
        <w:tc>
          <w:tcPr>
            <w:tcW w:w="1980" w:type="dxa"/>
            <w:tcBorders>
              <w:top w:val="nil"/>
              <w:bottom w:val="nil"/>
            </w:tcBorders>
          </w:tcPr>
          <w:p w14:paraId="37C85450"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451"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CD5BAD" w:rsidRPr="006C1F2C" w14:paraId="37C85456" w14:textId="77777777">
        <w:tc>
          <w:tcPr>
            <w:tcW w:w="5328" w:type="dxa"/>
            <w:tcBorders>
              <w:top w:val="nil"/>
              <w:bottom w:val="nil"/>
            </w:tcBorders>
          </w:tcPr>
          <w:p w14:paraId="37C85453" w14:textId="77777777" w:rsidR="00CD5BAD" w:rsidRPr="006C1F2C" w:rsidRDefault="00CD5BAD" w:rsidP="005171BE">
            <w:pPr>
              <w:keepNext/>
              <w:keepLines/>
              <w:widowControl w:val="0"/>
              <w:tabs>
                <w:tab w:val="left" w:pos="567"/>
              </w:tabs>
              <w:suppressAutoHyphens/>
              <w:rPr>
                <w:color w:val="000000"/>
                <w:spacing w:val="-2"/>
                <w:sz w:val="22"/>
                <w:szCs w:val="22"/>
              </w:rPr>
            </w:pPr>
            <w:r w:rsidRPr="006C1F2C">
              <w:rPr>
                <w:color w:val="000000"/>
                <w:spacing w:val="-2"/>
                <w:sz w:val="22"/>
                <w:szCs w:val="22"/>
              </w:rPr>
              <w:t>Brady</w:t>
            </w:r>
            <w:r w:rsidR="002B6479" w:rsidRPr="006C1F2C">
              <w:rPr>
                <w:color w:val="000000"/>
                <w:spacing w:val="-2"/>
                <w:sz w:val="22"/>
                <w:szCs w:val="22"/>
              </w:rPr>
              <w:t>kinesi</w:t>
            </w:r>
          </w:p>
        </w:tc>
        <w:tc>
          <w:tcPr>
            <w:tcW w:w="1980" w:type="dxa"/>
            <w:tcBorders>
              <w:top w:val="nil"/>
              <w:bottom w:val="nil"/>
            </w:tcBorders>
          </w:tcPr>
          <w:p w14:paraId="37C85454"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9 (2,5)</w:t>
            </w:r>
          </w:p>
        </w:tc>
        <w:tc>
          <w:tcPr>
            <w:tcW w:w="1944" w:type="dxa"/>
            <w:tcBorders>
              <w:top w:val="nil"/>
              <w:bottom w:val="nil"/>
            </w:tcBorders>
          </w:tcPr>
          <w:p w14:paraId="37C85455"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(1,7)</w:t>
            </w:r>
          </w:p>
        </w:tc>
      </w:tr>
      <w:tr w:rsidR="00CD5BAD" w:rsidRPr="006C1F2C" w14:paraId="37C8545A" w14:textId="77777777">
        <w:tc>
          <w:tcPr>
            <w:tcW w:w="5328" w:type="dxa"/>
            <w:tcBorders>
              <w:top w:val="nil"/>
              <w:bottom w:val="nil"/>
            </w:tcBorders>
          </w:tcPr>
          <w:p w14:paraId="37C85457"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Dystoni</w:t>
            </w:r>
          </w:p>
        </w:tc>
        <w:tc>
          <w:tcPr>
            <w:tcW w:w="1980" w:type="dxa"/>
            <w:tcBorders>
              <w:top w:val="nil"/>
              <w:bottom w:val="nil"/>
            </w:tcBorders>
          </w:tcPr>
          <w:p w14:paraId="37C85458"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(0,8)</w:t>
            </w:r>
          </w:p>
        </w:tc>
        <w:tc>
          <w:tcPr>
            <w:tcW w:w="1944" w:type="dxa"/>
            <w:tcBorders>
              <w:top w:val="nil"/>
              <w:bottom w:val="nil"/>
            </w:tcBorders>
          </w:tcPr>
          <w:p w14:paraId="37C85459"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(0,6)</w:t>
            </w:r>
          </w:p>
        </w:tc>
      </w:tr>
      <w:tr w:rsidR="00CD5BAD" w:rsidRPr="006C1F2C" w14:paraId="37C8545E" w14:textId="77777777">
        <w:tc>
          <w:tcPr>
            <w:tcW w:w="5328" w:type="dxa"/>
            <w:tcBorders>
              <w:top w:val="nil"/>
              <w:bottom w:val="nil"/>
            </w:tcBorders>
          </w:tcPr>
          <w:p w14:paraId="37C8545B"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Unormal gange</w:t>
            </w:r>
          </w:p>
        </w:tc>
        <w:tc>
          <w:tcPr>
            <w:tcW w:w="1980" w:type="dxa"/>
            <w:tcBorders>
              <w:top w:val="nil"/>
              <w:bottom w:val="nil"/>
            </w:tcBorders>
          </w:tcPr>
          <w:p w14:paraId="37C8545C"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5 (1,4)</w:t>
            </w:r>
          </w:p>
        </w:tc>
        <w:tc>
          <w:tcPr>
            <w:tcW w:w="1944" w:type="dxa"/>
            <w:tcBorders>
              <w:top w:val="nil"/>
              <w:bottom w:val="nil"/>
            </w:tcBorders>
          </w:tcPr>
          <w:p w14:paraId="37C8545D"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CD5BAD" w:rsidRPr="006C1F2C" w14:paraId="37C85462" w14:textId="77777777">
        <w:tc>
          <w:tcPr>
            <w:tcW w:w="5328" w:type="dxa"/>
            <w:tcBorders>
              <w:top w:val="nil"/>
              <w:bottom w:val="nil"/>
            </w:tcBorders>
          </w:tcPr>
          <w:p w14:paraId="37C8545F"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Muskelstivhet</w:t>
            </w:r>
          </w:p>
        </w:tc>
        <w:tc>
          <w:tcPr>
            <w:tcW w:w="1980" w:type="dxa"/>
            <w:tcBorders>
              <w:top w:val="nil"/>
              <w:bottom w:val="nil"/>
            </w:tcBorders>
          </w:tcPr>
          <w:p w14:paraId="37C85460"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461"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CD5BAD" w:rsidRPr="006C1F2C" w14:paraId="37C85466" w14:textId="77777777">
        <w:tc>
          <w:tcPr>
            <w:tcW w:w="5328" w:type="dxa"/>
            <w:tcBorders>
              <w:top w:val="nil"/>
              <w:bottom w:val="nil"/>
            </w:tcBorders>
          </w:tcPr>
          <w:p w14:paraId="37C85463"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Balanseforstyrrelse</w:t>
            </w:r>
          </w:p>
        </w:tc>
        <w:tc>
          <w:tcPr>
            <w:tcW w:w="1980" w:type="dxa"/>
            <w:tcBorders>
              <w:top w:val="nil"/>
              <w:bottom w:val="nil"/>
            </w:tcBorders>
          </w:tcPr>
          <w:p w14:paraId="37C85464"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(0,8)</w:t>
            </w:r>
          </w:p>
        </w:tc>
        <w:tc>
          <w:tcPr>
            <w:tcW w:w="1944" w:type="dxa"/>
            <w:tcBorders>
              <w:top w:val="nil"/>
              <w:bottom w:val="nil"/>
            </w:tcBorders>
          </w:tcPr>
          <w:p w14:paraId="37C85465"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 (1,1)</w:t>
            </w:r>
          </w:p>
        </w:tc>
      </w:tr>
      <w:tr w:rsidR="00CD5BAD" w:rsidRPr="006C1F2C" w14:paraId="37C8546A" w14:textId="77777777">
        <w:tc>
          <w:tcPr>
            <w:tcW w:w="5328" w:type="dxa"/>
            <w:tcBorders>
              <w:top w:val="nil"/>
              <w:bottom w:val="nil"/>
            </w:tcBorders>
          </w:tcPr>
          <w:p w14:paraId="37C85467" w14:textId="77777777" w:rsidR="00CD5BAD" w:rsidRPr="006C1F2C" w:rsidRDefault="002B6479" w:rsidP="005171BE">
            <w:pPr>
              <w:keepNext/>
              <w:keepLines/>
              <w:widowControl w:val="0"/>
              <w:tabs>
                <w:tab w:val="left" w:pos="567"/>
              </w:tabs>
              <w:suppressAutoHyphens/>
              <w:rPr>
                <w:color w:val="000000"/>
                <w:spacing w:val="-2"/>
                <w:sz w:val="22"/>
                <w:szCs w:val="22"/>
              </w:rPr>
            </w:pPr>
            <w:r w:rsidRPr="006C1F2C">
              <w:rPr>
                <w:color w:val="000000"/>
                <w:spacing w:val="-2"/>
                <w:sz w:val="22"/>
                <w:szCs w:val="22"/>
              </w:rPr>
              <w:t>Stivhet i muskel-/skjelettsystemet</w:t>
            </w:r>
          </w:p>
        </w:tc>
        <w:tc>
          <w:tcPr>
            <w:tcW w:w="1980" w:type="dxa"/>
            <w:tcBorders>
              <w:top w:val="nil"/>
              <w:bottom w:val="nil"/>
            </w:tcBorders>
          </w:tcPr>
          <w:p w14:paraId="37C85468"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(0,8)</w:t>
            </w:r>
          </w:p>
        </w:tc>
        <w:tc>
          <w:tcPr>
            <w:tcW w:w="1944" w:type="dxa"/>
            <w:tcBorders>
              <w:top w:val="nil"/>
              <w:bottom w:val="nil"/>
            </w:tcBorders>
          </w:tcPr>
          <w:p w14:paraId="37C85469"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CD5BAD" w:rsidRPr="006C1F2C" w14:paraId="37C8546E" w14:textId="77777777">
        <w:tc>
          <w:tcPr>
            <w:tcW w:w="5328" w:type="dxa"/>
            <w:tcBorders>
              <w:top w:val="nil"/>
              <w:bottom w:val="nil"/>
            </w:tcBorders>
          </w:tcPr>
          <w:p w14:paraId="37C8546B" w14:textId="77777777" w:rsidR="00CD5BAD" w:rsidRPr="006C1F2C" w:rsidRDefault="00BC795B" w:rsidP="005171BE">
            <w:pPr>
              <w:keepNext/>
              <w:keepLines/>
              <w:widowControl w:val="0"/>
              <w:tabs>
                <w:tab w:val="left" w:pos="567"/>
              </w:tabs>
              <w:suppressAutoHyphens/>
              <w:rPr>
                <w:color w:val="000000"/>
                <w:spacing w:val="-2"/>
                <w:sz w:val="22"/>
                <w:szCs w:val="22"/>
              </w:rPr>
            </w:pPr>
            <w:r w:rsidRPr="006C1F2C">
              <w:rPr>
                <w:color w:val="000000"/>
                <w:spacing w:val="-2"/>
                <w:sz w:val="22"/>
                <w:szCs w:val="22"/>
              </w:rPr>
              <w:t>Rigor</w:t>
            </w:r>
          </w:p>
        </w:tc>
        <w:tc>
          <w:tcPr>
            <w:tcW w:w="1980" w:type="dxa"/>
            <w:tcBorders>
              <w:top w:val="nil"/>
              <w:bottom w:val="nil"/>
            </w:tcBorders>
          </w:tcPr>
          <w:p w14:paraId="37C8546C"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46D" w14:textId="77777777" w:rsidR="00CD5BAD" w:rsidRPr="006C1F2C" w:rsidRDefault="00CD5BAD"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CD5BAD" w:rsidRPr="006C1F2C" w14:paraId="37C85472" w14:textId="77777777">
        <w:tc>
          <w:tcPr>
            <w:tcW w:w="5328" w:type="dxa"/>
            <w:tcBorders>
              <w:top w:val="nil"/>
              <w:bottom w:val="single" w:sz="4" w:space="0" w:color="auto"/>
            </w:tcBorders>
          </w:tcPr>
          <w:p w14:paraId="37C8546F" w14:textId="77777777" w:rsidR="00CD5BAD" w:rsidRPr="006C1F2C" w:rsidRDefault="00CD5BAD" w:rsidP="005171BE">
            <w:pPr>
              <w:widowControl w:val="0"/>
              <w:tabs>
                <w:tab w:val="left" w:pos="567"/>
              </w:tabs>
              <w:suppressAutoHyphens/>
              <w:rPr>
                <w:color w:val="000000"/>
                <w:spacing w:val="-2"/>
                <w:sz w:val="22"/>
                <w:szCs w:val="22"/>
              </w:rPr>
            </w:pPr>
            <w:r w:rsidRPr="006C1F2C">
              <w:rPr>
                <w:color w:val="000000"/>
                <w:spacing w:val="-2"/>
                <w:sz w:val="22"/>
                <w:szCs w:val="22"/>
              </w:rPr>
              <w:t>Motor</w:t>
            </w:r>
            <w:r w:rsidR="0054570D" w:rsidRPr="006C1F2C">
              <w:rPr>
                <w:color w:val="000000"/>
                <w:spacing w:val="-2"/>
                <w:sz w:val="22"/>
                <w:szCs w:val="22"/>
              </w:rPr>
              <w:t>isk svekkelse</w:t>
            </w:r>
          </w:p>
        </w:tc>
        <w:tc>
          <w:tcPr>
            <w:tcW w:w="1980" w:type="dxa"/>
            <w:tcBorders>
              <w:top w:val="nil"/>
              <w:bottom w:val="single" w:sz="4" w:space="0" w:color="auto"/>
            </w:tcBorders>
          </w:tcPr>
          <w:p w14:paraId="37C85470" w14:textId="77777777" w:rsidR="00CD5BAD" w:rsidRPr="006C1F2C" w:rsidRDefault="00CD5BAD" w:rsidP="005171BE">
            <w:pPr>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single" w:sz="4" w:space="0" w:color="auto"/>
            </w:tcBorders>
          </w:tcPr>
          <w:p w14:paraId="37C85471" w14:textId="77777777" w:rsidR="00CD5BAD" w:rsidRPr="006C1F2C" w:rsidRDefault="00CD5BAD" w:rsidP="005171BE">
            <w:pPr>
              <w:widowControl w:val="0"/>
              <w:tabs>
                <w:tab w:val="left" w:pos="567"/>
              </w:tabs>
              <w:suppressAutoHyphens/>
              <w:jc w:val="center"/>
              <w:rPr>
                <w:color w:val="000000"/>
                <w:spacing w:val="-2"/>
                <w:sz w:val="22"/>
                <w:szCs w:val="22"/>
              </w:rPr>
            </w:pPr>
            <w:r w:rsidRPr="006C1F2C">
              <w:rPr>
                <w:color w:val="000000"/>
                <w:spacing w:val="-2"/>
                <w:sz w:val="22"/>
                <w:szCs w:val="22"/>
              </w:rPr>
              <w:t>0</w:t>
            </w:r>
          </w:p>
        </w:tc>
      </w:tr>
    </w:tbl>
    <w:p w14:paraId="37C85473" w14:textId="77777777" w:rsidR="008849FF" w:rsidRPr="006C1F2C" w:rsidRDefault="008849FF" w:rsidP="005171BE">
      <w:pPr>
        <w:widowControl w:val="0"/>
        <w:autoSpaceDE w:val="0"/>
        <w:autoSpaceDN w:val="0"/>
        <w:adjustRightInd w:val="0"/>
        <w:jc w:val="both"/>
        <w:rPr>
          <w:szCs w:val="22"/>
          <w:u w:val="single"/>
        </w:rPr>
      </w:pPr>
    </w:p>
    <w:p w14:paraId="37C85474" w14:textId="77777777" w:rsidR="008849FF" w:rsidRPr="006C1F2C" w:rsidRDefault="008849FF" w:rsidP="005171BE">
      <w:pPr>
        <w:widowControl w:val="0"/>
        <w:suppressLineNumbers/>
        <w:autoSpaceDE w:val="0"/>
        <w:autoSpaceDN w:val="0"/>
        <w:adjustRightInd w:val="0"/>
        <w:jc w:val="both"/>
        <w:rPr>
          <w:sz w:val="22"/>
          <w:szCs w:val="22"/>
          <w:u w:val="single"/>
        </w:rPr>
      </w:pPr>
      <w:r w:rsidRPr="006C1F2C">
        <w:rPr>
          <w:sz w:val="22"/>
          <w:szCs w:val="22"/>
          <w:u w:val="single"/>
        </w:rPr>
        <w:t>Melding av mistenkte bivirkninger</w:t>
      </w:r>
    </w:p>
    <w:p w14:paraId="37C85475" w14:textId="77777777" w:rsidR="00CC0457" w:rsidRPr="006C1F2C" w:rsidRDefault="00CC0457" w:rsidP="005171BE">
      <w:pPr>
        <w:widowControl w:val="0"/>
        <w:suppressLineNumbers/>
        <w:autoSpaceDE w:val="0"/>
        <w:autoSpaceDN w:val="0"/>
        <w:adjustRightInd w:val="0"/>
        <w:jc w:val="both"/>
        <w:rPr>
          <w:sz w:val="22"/>
          <w:szCs w:val="22"/>
        </w:rPr>
      </w:pPr>
    </w:p>
    <w:p w14:paraId="37C85476" w14:textId="6F55BB5B" w:rsidR="008849FF" w:rsidRPr="00277E35" w:rsidRDefault="008849FF" w:rsidP="005171BE">
      <w:pPr>
        <w:widowControl w:val="0"/>
        <w:rPr>
          <w:noProof/>
          <w:sz w:val="22"/>
          <w:szCs w:val="22"/>
        </w:rPr>
      </w:pPr>
      <w:r w:rsidRPr="006C1F2C">
        <w:rPr>
          <w:sz w:val="22"/>
          <w:szCs w:val="22"/>
        </w:rPr>
        <w:t xml:space="preserve">Melding av mistenkte bivirkninger etter godkjenning av legemidlet er viktig. </w:t>
      </w:r>
      <w:r w:rsidRPr="006C1F2C">
        <w:rPr>
          <w:noProof/>
          <w:sz w:val="22"/>
          <w:szCs w:val="22"/>
        </w:rPr>
        <w:t xml:space="preserve">Det gjør det mulig å overvåke forholdet mellom nytte og risiko for legemidlet kontinuerlig. Helsepersonell oppfordres til å melde enhver mistenkt bivirkning. Dette gjøres via </w:t>
      </w:r>
      <w:r w:rsidRPr="006C1F2C">
        <w:rPr>
          <w:noProof/>
          <w:sz w:val="22"/>
          <w:szCs w:val="22"/>
          <w:shd w:val="pct15" w:color="auto" w:fill="auto"/>
        </w:rPr>
        <w:t xml:space="preserve">det nasjonale meldesystemet som beskrevet i </w:t>
      </w:r>
      <w:hyperlink r:id="rId8" w:history="1">
        <w:r w:rsidRPr="006C1F2C">
          <w:rPr>
            <w:rStyle w:val="Hyperlink"/>
            <w:sz w:val="22"/>
            <w:szCs w:val="22"/>
            <w:shd w:val="pct15" w:color="auto" w:fill="auto"/>
          </w:rPr>
          <w:t>Appendix V</w:t>
        </w:r>
      </w:hyperlink>
      <w:r w:rsidRPr="006C1F2C">
        <w:rPr>
          <w:sz w:val="22"/>
          <w:szCs w:val="22"/>
        </w:rPr>
        <w:t>.</w:t>
      </w:r>
    </w:p>
    <w:p w14:paraId="37C85477" w14:textId="77777777" w:rsidR="00C73595" w:rsidRPr="00277E35" w:rsidRDefault="00C73595" w:rsidP="005171BE">
      <w:pPr>
        <w:widowControl w:val="0"/>
        <w:suppressAutoHyphens/>
        <w:rPr>
          <w:color w:val="000000"/>
          <w:sz w:val="22"/>
          <w:szCs w:val="22"/>
        </w:rPr>
      </w:pPr>
    </w:p>
    <w:p w14:paraId="37C85478"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4.9</w:t>
      </w:r>
      <w:r w:rsidRPr="006C1F2C">
        <w:rPr>
          <w:b/>
          <w:color w:val="000000"/>
          <w:sz w:val="22"/>
          <w:szCs w:val="22"/>
          <w:lang w:val="nb-NO"/>
        </w:rPr>
        <w:tab/>
        <w:t>Overdosering</w:t>
      </w:r>
    </w:p>
    <w:p w14:paraId="37C85479" w14:textId="77777777" w:rsidR="00027BB7" w:rsidRPr="006C1F2C" w:rsidRDefault="00027BB7" w:rsidP="005171BE">
      <w:pPr>
        <w:keepNext/>
        <w:widowControl w:val="0"/>
        <w:rPr>
          <w:color w:val="000000"/>
          <w:sz w:val="22"/>
          <w:szCs w:val="22"/>
        </w:rPr>
      </w:pPr>
    </w:p>
    <w:p w14:paraId="37C8547A" w14:textId="77777777" w:rsidR="00113AFE" w:rsidRPr="006C1F2C" w:rsidRDefault="00027BB7" w:rsidP="005171BE">
      <w:pPr>
        <w:keepNext/>
        <w:widowControl w:val="0"/>
        <w:rPr>
          <w:color w:val="000000"/>
          <w:sz w:val="22"/>
          <w:szCs w:val="22"/>
          <w:u w:val="single"/>
        </w:rPr>
      </w:pPr>
      <w:r w:rsidRPr="006C1F2C">
        <w:rPr>
          <w:color w:val="000000"/>
          <w:sz w:val="22"/>
          <w:szCs w:val="22"/>
          <w:u w:val="single"/>
        </w:rPr>
        <w:t>Symptomer</w:t>
      </w:r>
    </w:p>
    <w:p w14:paraId="37C8547B" w14:textId="77777777" w:rsidR="00CC0457" w:rsidRPr="006C1F2C" w:rsidRDefault="00CC0457" w:rsidP="005171BE">
      <w:pPr>
        <w:keepNext/>
        <w:widowControl w:val="0"/>
        <w:rPr>
          <w:color w:val="000000"/>
          <w:sz w:val="22"/>
          <w:szCs w:val="22"/>
        </w:rPr>
      </w:pPr>
    </w:p>
    <w:p w14:paraId="37C8547C" w14:textId="77777777" w:rsidR="00B84E5B" w:rsidRPr="006C1F2C" w:rsidRDefault="00027BB7" w:rsidP="005171BE">
      <w:pPr>
        <w:widowControl w:val="0"/>
        <w:rPr>
          <w:color w:val="000000"/>
          <w:sz w:val="22"/>
          <w:szCs w:val="22"/>
        </w:rPr>
      </w:pPr>
      <w:r w:rsidRPr="006C1F2C">
        <w:rPr>
          <w:color w:val="000000"/>
          <w:sz w:val="22"/>
          <w:szCs w:val="22"/>
        </w:rPr>
        <w:t>De fleste tilfeller av overdose har ikke vært assosiert med kliniske tegn eller symptomer, og nesten alle disse pasientene fortsatte behandlingen med rivastigmin</w:t>
      </w:r>
      <w:r w:rsidR="00B84E5B" w:rsidRPr="006C1F2C">
        <w:rPr>
          <w:color w:val="000000"/>
          <w:sz w:val="22"/>
          <w:szCs w:val="22"/>
        </w:rPr>
        <w:t xml:space="preserve"> 24 timer etter overdosen</w:t>
      </w:r>
      <w:r w:rsidRPr="006C1F2C">
        <w:rPr>
          <w:color w:val="000000"/>
          <w:sz w:val="22"/>
          <w:szCs w:val="22"/>
        </w:rPr>
        <w:t>.</w:t>
      </w:r>
    </w:p>
    <w:p w14:paraId="37C8547D" w14:textId="77777777" w:rsidR="00B84E5B" w:rsidRPr="006C1F2C" w:rsidRDefault="00B84E5B" w:rsidP="005171BE">
      <w:pPr>
        <w:widowControl w:val="0"/>
        <w:rPr>
          <w:color w:val="000000"/>
          <w:sz w:val="22"/>
          <w:szCs w:val="22"/>
        </w:rPr>
      </w:pPr>
    </w:p>
    <w:p w14:paraId="37C8547E" w14:textId="77777777" w:rsidR="00B84E5B" w:rsidRPr="006C1F2C" w:rsidRDefault="00A45527" w:rsidP="005171BE">
      <w:pPr>
        <w:widowControl w:val="0"/>
        <w:rPr>
          <w:color w:val="000000"/>
          <w:sz w:val="22"/>
          <w:szCs w:val="22"/>
        </w:rPr>
      </w:pPr>
      <w:r w:rsidRPr="006C1F2C">
        <w:rPr>
          <w:color w:val="000000"/>
          <w:sz w:val="22"/>
          <w:szCs w:val="22"/>
        </w:rPr>
        <w:t xml:space="preserve">Ved moderate </w:t>
      </w:r>
      <w:r w:rsidR="00404BCF" w:rsidRPr="006C1F2C">
        <w:rPr>
          <w:color w:val="000000"/>
          <w:sz w:val="22"/>
          <w:szCs w:val="22"/>
        </w:rPr>
        <w:t>forgiftninger</w:t>
      </w:r>
      <w:r w:rsidR="00B84E5B" w:rsidRPr="006C1F2C">
        <w:rPr>
          <w:color w:val="000000"/>
          <w:sz w:val="22"/>
          <w:szCs w:val="22"/>
        </w:rPr>
        <w:t xml:space="preserve"> har</w:t>
      </w:r>
      <w:r w:rsidRPr="006C1F2C">
        <w:rPr>
          <w:color w:val="000000"/>
          <w:sz w:val="22"/>
          <w:szCs w:val="22"/>
        </w:rPr>
        <w:t xml:space="preserve"> kolinerg toksisitet</w:t>
      </w:r>
      <w:r w:rsidR="00B84E5B" w:rsidRPr="006C1F2C">
        <w:rPr>
          <w:color w:val="000000"/>
          <w:sz w:val="22"/>
          <w:szCs w:val="22"/>
        </w:rPr>
        <w:t xml:space="preserve"> blitt rapportert med muskar</w:t>
      </w:r>
      <w:r w:rsidR="009642F2" w:rsidRPr="006C1F2C">
        <w:rPr>
          <w:color w:val="000000"/>
          <w:sz w:val="22"/>
          <w:szCs w:val="22"/>
        </w:rPr>
        <w:t>ine</w:t>
      </w:r>
      <w:r w:rsidRPr="006C1F2C">
        <w:rPr>
          <w:color w:val="000000"/>
          <w:sz w:val="22"/>
          <w:szCs w:val="22"/>
        </w:rPr>
        <w:t>rge</w:t>
      </w:r>
      <w:r w:rsidR="009642F2" w:rsidRPr="006C1F2C">
        <w:rPr>
          <w:color w:val="000000"/>
          <w:sz w:val="22"/>
          <w:szCs w:val="22"/>
        </w:rPr>
        <w:t xml:space="preserve"> symptomer som er observert </w:t>
      </w:r>
      <w:r w:rsidR="00404BCF" w:rsidRPr="006C1F2C">
        <w:rPr>
          <w:color w:val="000000"/>
          <w:sz w:val="22"/>
          <w:szCs w:val="22"/>
        </w:rPr>
        <w:t>m</w:t>
      </w:r>
      <w:r w:rsidR="00B84E5B" w:rsidRPr="006C1F2C">
        <w:rPr>
          <w:color w:val="000000"/>
          <w:sz w:val="22"/>
          <w:szCs w:val="22"/>
        </w:rPr>
        <w:t>ed moderate forgiftninger som mi</w:t>
      </w:r>
      <w:r w:rsidR="009642F2" w:rsidRPr="006C1F2C">
        <w:rPr>
          <w:color w:val="000000"/>
          <w:sz w:val="22"/>
          <w:szCs w:val="22"/>
        </w:rPr>
        <w:t xml:space="preserve">ose, rødme, fordøyelsesbesvær </w:t>
      </w:r>
      <w:r w:rsidR="00B84E5B" w:rsidRPr="006C1F2C">
        <w:rPr>
          <w:color w:val="000000"/>
          <w:sz w:val="22"/>
          <w:szCs w:val="22"/>
        </w:rPr>
        <w:t>inkludert magesmerter, kvalme, oppkast og diaré, bradykardi, bronkospasme og økt bronkial sekret, hyperhidr</w:t>
      </w:r>
      <w:r w:rsidR="009642F2" w:rsidRPr="006C1F2C">
        <w:rPr>
          <w:color w:val="000000"/>
          <w:sz w:val="22"/>
          <w:szCs w:val="22"/>
        </w:rPr>
        <w:t>ose, ufrivillig vannlating og/</w:t>
      </w:r>
      <w:r w:rsidR="00B84E5B" w:rsidRPr="006C1F2C">
        <w:rPr>
          <w:color w:val="000000"/>
          <w:sz w:val="22"/>
          <w:szCs w:val="22"/>
        </w:rPr>
        <w:t>eller avføring, tåreflod, hypotensjon og hypersekresjon av spytt.</w:t>
      </w:r>
    </w:p>
    <w:p w14:paraId="37C8547F" w14:textId="77777777" w:rsidR="00B84E5B" w:rsidRPr="006C1F2C" w:rsidRDefault="00B84E5B" w:rsidP="005171BE">
      <w:pPr>
        <w:widowControl w:val="0"/>
        <w:rPr>
          <w:color w:val="000000"/>
          <w:sz w:val="22"/>
          <w:szCs w:val="22"/>
        </w:rPr>
      </w:pPr>
    </w:p>
    <w:p w14:paraId="37C85480" w14:textId="77777777" w:rsidR="00B84E5B" w:rsidRPr="006C1F2C" w:rsidRDefault="009642F2" w:rsidP="005171BE">
      <w:pPr>
        <w:widowControl w:val="0"/>
        <w:rPr>
          <w:color w:val="000000"/>
          <w:sz w:val="22"/>
          <w:szCs w:val="22"/>
        </w:rPr>
      </w:pPr>
      <w:r w:rsidRPr="006C1F2C">
        <w:rPr>
          <w:color w:val="000000"/>
          <w:sz w:val="22"/>
          <w:szCs w:val="22"/>
        </w:rPr>
        <w:t>Ved</w:t>
      </w:r>
      <w:r w:rsidR="00B84E5B" w:rsidRPr="006C1F2C">
        <w:rPr>
          <w:color w:val="000000"/>
          <w:sz w:val="22"/>
          <w:szCs w:val="22"/>
        </w:rPr>
        <w:t xml:space="preserve"> mer alvorlige tilfeller </w:t>
      </w:r>
      <w:r w:rsidRPr="006C1F2C">
        <w:rPr>
          <w:color w:val="000000"/>
          <w:sz w:val="22"/>
          <w:szCs w:val="22"/>
        </w:rPr>
        <w:t xml:space="preserve">kan </w:t>
      </w:r>
      <w:r w:rsidR="00B84E5B" w:rsidRPr="006C1F2C">
        <w:rPr>
          <w:color w:val="000000"/>
          <w:sz w:val="22"/>
          <w:szCs w:val="22"/>
        </w:rPr>
        <w:t>nikotin</w:t>
      </w:r>
      <w:r w:rsidR="00A45527" w:rsidRPr="006C1F2C">
        <w:rPr>
          <w:color w:val="000000"/>
          <w:sz w:val="22"/>
          <w:szCs w:val="22"/>
        </w:rPr>
        <w:t>erg</w:t>
      </w:r>
      <w:r w:rsidR="00964A01" w:rsidRPr="006C1F2C">
        <w:rPr>
          <w:color w:val="000000"/>
          <w:sz w:val="22"/>
          <w:szCs w:val="22"/>
        </w:rPr>
        <w:t>e</w:t>
      </w:r>
      <w:r w:rsidR="00A45527" w:rsidRPr="006C1F2C">
        <w:rPr>
          <w:color w:val="000000"/>
          <w:sz w:val="22"/>
          <w:szCs w:val="22"/>
        </w:rPr>
        <w:t xml:space="preserve"> effekt</w:t>
      </w:r>
      <w:r w:rsidR="00964A01" w:rsidRPr="006C1F2C">
        <w:rPr>
          <w:color w:val="000000"/>
          <w:sz w:val="22"/>
          <w:szCs w:val="22"/>
        </w:rPr>
        <w:t>er</w:t>
      </w:r>
      <w:r w:rsidR="00A45527" w:rsidRPr="006C1F2C">
        <w:rPr>
          <w:color w:val="000000"/>
          <w:sz w:val="22"/>
          <w:szCs w:val="22"/>
        </w:rPr>
        <w:t xml:space="preserve"> </w:t>
      </w:r>
      <w:r w:rsidR="00964A01" w:rsidRPr="006C1F2C">
        <w:rPr>
          <w:color w:val="000000"/>
          <w:sz w:val="22"/>
          <w:szCs w:val="22"/>
        </w:rPr>
        <w:t>utviklses, som</w:t>
      </w:r>
      <w:r w:rsidR="00B84E5B" w:rsidRPr="006C1F2C">
        <w:rPr>
          <w:color w:val="000000"/>
          <w:sz w:val="22"/>
          <w:szCs w:val="22"/>
        </w:rPr>
        <w:t xml:space="preserve"> for eksempel muskelsvakhet, fascikulasjo</w:t>
      </w:r>
      <w:r w:rsidRPr="006C1F2C">
        <w:rPr>
          <w:color w:val="000000"/>
          <w:sz w:val="22"/>
          <w:szCs w:val="22"/>
        </w:rPr>
        <w:t xml:space="preserve">ner, </w:t>
      </w:r>
      <w:r w:rsidR="00025625" w:rsidRPr="006C1F2C">
        <w:rPr>
          <w:color w:val="000000"/>
          <w:sz w:val="22"/>
          <w:szCs w:val="22"/>
        </w:rPr>
        <w:t>krampeanfall</w:t>
      </w:r>
      <w:r w:rsidR="00B84E5B" w:rsidRPr="006C1F2C">
        <w:rPr>
          <w:color w:val="000000"/>
          <w:sz w:val="22"/>
          <w:szCs w:val="22"/>
        </w:rPr>
        <w:t xml:space="preserve"> og respirasjonsstans med mulig dødelig utfall.</w:t>
      </w:r>
    </w:p>
    <w:p w14:paraId="37C85481" w14:textId="77777777" w:rsidR="00B84E5B" w:rsidRPr="006C1F2C" w:rsidRDefault="00B84E5B" w:rsidP="005171BE">
      <w:pPr>
        <w:widowControl w:val="0"/>
        <w:rPr>
          <w:color w:val="000000"/>
          <w:sz w:val="22"/>
          <w:szCs w:val="22"/>
        </w:rPr>
      </w:pPr>
    </w:p>
    <w:p w14:paraId="37C85482" w14:textId="77777777" w:rsidR="00027BB7" w:rsidRPr="006C1F2C" w:rsidRDefault="003314CA" w:rsidP="005171BE">
      <w:pPr>
        <w:widowControl w:val="0"/>
        <w:rPr>
          <w:color w:val="000000"/>
          <w:sz w:val="22"/>
          <w:szCs w:val="22"/>
        </w:rPr>
      </w:pPr>
      <w:r w:rsidRPr="006C1F2C">
        <w:rPr>
          <w:color w:val="000000"/>
          <w:sz w:val="22"/>
          <w:szCs w:val="22"/>
        </w:rPr>
        <w:t xml:space="preserve">I tillegg har det etter markedsføring vært observert tilfeller av </w:t>
      </w:r>
      <w:r w:rsidR="00025625" w:rsidRPr="006C1F2C">
        <w:rPr>
          <w:color w:val="000000"/>
          <w:sz w:val="22"/>
          <w:szCs w:val="22"/>
        </w:rPr>
        <w:t>svimmelhet, tremor</w:t>
      </w:r>
      <w:r w:rsidRPr="006C1F2C">
        <w:rPr>
          <w:color w:val="000000"/>
          <w:sz w:val="22"/>
          <w:szCs w:val="22"/>
        </w:rPr>
        <w:t xml:space="preserve">, hodepine, søvnighet, forvirring, </w:t>
      </w:r>
      <w:r w:rsidR="00027BB7" w:rsidRPr="006C1F2C">
        <w:rPr>
          <w:color w:val="000000"/>
          <w:sz w:val="22"/>
          <w:szCs w:val="22"/>
        </w:rPr>
        <w:t>hypertensjon</w:t>
      </w:r>
      <w:r w:rsidRPr="006C1F2C">
        <w:rPr>
          <w:color w:val="000000"/>
          <w:sz w:val="22"/>
          <w:szCs w:val="22"/>
        </w:rPr>
        <w:t>,</w:t>
      </w:r>
      <w:r w:rsidR="00027BB7" w:rsidRPr="006C1F2C">
        <w:rPr>
          <w:color w:val="000000"/>
          <w:sz w:val="22"/>
          <w:szCs w:val="22"/>
        </w:rPr>
        <w:t xml:space="preserve"> hallusinasjoner</w:t>
      </w:r>
      <w:r w:rsidRPr="006C1F2C">
        <w:rPr>
          <w:color w:val="000000"/>
          <w:sz w:val="22"/>
          <w:szCs w:val="22"/>
        </w:rPr>
        <w:t xml:space="preserve"> og </w:t>
      </w:r>
      <w:r w:rsidR="00025625" w:rsidRPr="006C1F2C">
        <w:rPr>
          <w:color w:val="000000"/>
          <w:sz w:val="22"/>
          <w:szCs w:val="22"/>
        </w:rPr>
        <w:t>sykdomsfølelse</w:t>
      </w:r>
      <w:r w:rsidR="00027BB7" w:rsidRPr="006C1F2C">
        <w:rPr>
          <w:color w:val="000000"/>
          <w:sz w:val="22"/>
          <w:szCs w:val="22"/>
        </w:rPr>
        <w:t>.</w:t>
      </w:r>
    </w:p>
    <w:p w14:paraId="37C85483" w14:textId="77777777" w:rsidR="00027BB7" w:rsidRPr="006C1F2C" w:rsidRDefault="00027BB7" w:rsidP="005171BE">
      <w:pPr>
        <w:widowControl w:val="0"/>
        <w:rPr>
          <w:color w:val="000000"/>
          <w:sz w:val="22"/>
          <w:szCs w:val="22"/>
        </w:rPr>
      </w:pPr>
    </w:p>
    <w:p w14:paraId="37C85484" w14:textId="77777777" w:rsidR="00113AFE" w:rsidRPr="006C1F2C" w:rsidRDefault="008849FF" w:rsidP="005171BE">
      <w:pPr>
        <w:keepNext/>
        <w:widowControl w:val="0"/>
        <w:rPr>
          <w:color w:val="000000"/>
          <w:sz w:val="22"/>
          <w:szCs w:val="22"/>
          <w:u w:val="single"/>
        </w:rPr>
      </w:pPr>
      <w:r w:rsidRPr="006C1F2C">
        <w:rPr>
          <w:color w:val="000000"/>
          <w:sz w:val="22"/>
          <w:szCs w:val="22"/>
          <w:u w:val="single"/>
        </w:rPr>
        <w:t>Håndtering</w:t>
      </w:r>
    </w:p>
    <w:p w14:paraId="37C85485" w14:textId="77777777" w:rsidR="00CC0457" w:rsidRPr="006C1F2C" w:rsidRDefault="00CC0457" w:rsidP="005171BE">
      <w:pPr>
        <w:keepNext/>
        <w:widowControl w:val="0"/>
        <w:rPr>
          <w:color w:val="000000"/>
          <w:sz w:val="22"/>
          <w:szCs w:val="22"/>
        </w:rPr>
      </w:pPr>
    </w:p>
    <w:p w14:paraId="37C85486" w14:textId="77777777" w:rsidR="00027BB7" w:rsidRPr="006C1F2C" w:rsidRDefault="00027BB7" w:rsidP="005171BE">
      <w:pPr>
        <w:widowControl w:val="0"/>
        <w:rPr>
          <w:color w:val="000000"/>
          <w:sz w:val="22"/>
          <w:szCs w:val="22"/>
        </w:rPr>
      </w:pPr>
      <w:r w:rsidRPr="006C1F2C">
        <w:rPr>
          <w:color w:val="000000"/>
          <w:sz w:val="22"/>
          <w:szCs w:val="22"/>
        </w:rPr>
        <w:t>Siden rivastigmin har en plasmahalveringstid på ca. 1</w:t>
      </w:r>
      <w:r w:rsidR="003E5473" w:rsidRPr="006C1F2C">
        <w:rPr>
          <w:color w:val="000000"/>
          <w:sz w:val="22"/>
          <w:szCs w:val="22"/>
        </w:rPr>
        <w:t> </w:t>
      </w:r>
      <w:r w:rsidRPr="006C1F2C">
        <w:rPr>
          <w:color w:val="000000"/>
          <w:sz w:val="22"/>
          <w:szCs w:val="22"/>
        </w:rPr>
        <w:t>time og varigheten av acetylkolinesterasehemmingen er ca. 9</w:t>
      </w:r>
      <w:r w:rsidR="003E5473" w:rsidRPr="006C1F2C">
        <w:rPr>
          <w:color w:val="000000"/>
          <w:sz w:val="22"/>
          <w:szCs w:val="22"/>
        </w:rPr>
        <w:t> </w:t>
      </w:r>
      <w:r w:rsidRPr="006C1F2C">
        <w:rPr>
          <w:color w:val="000000"/>
          <w:sz w:val="22"/>
          <w:szCs w:val="22"/>
        </w:rPr>
        <w:t>timer, anbefales det at det ved asymptomatiske overdoser ikke gis flere doser de nærmeste 24</w:t>
      </w:r>
      <w:r w:rsidR="003E5473" w:rsidRPr="006C1F2C">
        <w:rPr>
          <w:color w:val="000000"/>
          <w:sz w:val="22"/>
          <w:szCs w:val="22"/>
        </w:rPr>
        <w:t> </w:t>
      </w:r>
      <w:r w:rsidRPr="006C1F2C">
        <w:rPr>
          <w:color w:val="000000"/>
          <w:sz w:val="22"/>
          <w:szCs w:val="22"/>
        </w:rPr>
        <w:t xml:space="preserve">timer. Ved overdosering med </w:t>
      </w:r>
      <w:r w:rsidR="00300D02" w:rsidRPr="006C1F2C">
        <w:rPr>
          <w:color w:val="000000"/>
          <w:sz w:val="22"/>
          <w:szCs w:val="22"/>
        </w:rPr>
        <w:t>kraftig</w:t>
      </w:r>
      <w:r w:rsidRPr="006C1F2C">
        <w:rPr>
          <w:color w:val="000000"/>
          <w:sz w:val="22"/>
          <w:szCs w:val="22"/>
        </w:rPr>
        <w:t xml:space="preserve"> kvalme og </w:t>
      </w:r>
      <w:r w:rsidR="00300D02" w:rsidRPr="006C1F2C">
        <w:rPr>
          <w:color w:val="000000"/>
          <w:sz w:val="22"/>
          <w:szCs w:val="22"/>
        </w:rPr>
        <w:t>oppkast</w:t>
      </w:r>
      <w:r w:rsidRPr="006C1F2C">
        <w:rPr>
          <w:color w:val="000000"/>
          <w:sz w:val="22"/>
          <w:szCs w:val="22"/>
        </w:rPr>
        <w:t xml:space="preserve"> bør antiemetika vurderes. Symptomatisk behandling av eventuelle andre bivirkninger bør gis hvis nødvendig.</w:t>
      </w:r>
    </w:p>
    <w:p w14:paraId="37C85487" w14:textId="77777777" w:rsidR="00027BB7" w:rsidRPr="006C1F2C" w:rsidRDefault="00027BB7" w:rsidP="005171BE">
      <w:pPr>
        <w:widowControl w:val="0"/>
        <w:rPr>
          <w:color w:val="000000"/>
          <w:sz w:val="22"/>
          <w:szCs w:val="22"/>
        </w:rPr>
      </w:pPr>
    </w:p>
    <w:p w14:paraId="37C85488" w14:textId="77777777" w:rsidR="00027BB7" w:rsidRPr="006C1F2C" w:rsidRDefault="00027BB7" w:rsidP="005171BE">
      <w:pPr>
        <w:widowControl w:val="0"/>
        <w:rPr>
          <w:color w:val="000000"/>
          <w:sz w:val="22"/>
          <w:szCs w:val="22"/>
        </w:rPr>
      </w:pPr>
      <w:r w:rsidRPr="006C1F2C">
        <w:rPr>
          <w:color w:val="000000"/>
          <w:sz w:val="22"/>
          <w:szCs w:val="22"/>
        </w:rPr>
        <w:t>Ved massiv overdosering kan atropin brukes. En initial dose på 0,03</w:t>
      </w:r>
      <w:r w:rsidR="009A2163" w:rsidRPr="006C1F2C">
        <w:rPr>
          <w:color w:val="000000"/>
          <w:sz w:val="22"/>
          <w:szCs w:val="22"/>
        </w:rPr>
        <w:t> mg</w:t>
      </w:r>
      <w:r w:rsidRPr="006C1F2C">
        <w:rPr>
          <w:color w:val="000000"/>
          <w:sz w:val="22"/>
          <w:szCs w:val="22"/>
        </w:rPr>
        <w:t>/kg intravenøs atropinsulfat anbefales. De påfølgende doser bør baseres på klinisk respons. Bruk av skopolamin som antidot anbefales ikke.</w:t>
      </w:r>
    </w:p>
    <w:p w14:paraId="37C85489" w14:textId="77777777" w:rsidR="00027BB7" w:rsidRPr="006C1F2C" w:rsidRDefault="00027BB7" w:rsidP="005171BE">
      <w:pPr>
        <w:widowControl w:val="0"/>
        <w:suppressAutoHyphens/>
        <w:rPr>
          <w:color w:val="000000"/>
          <w:sz w:val="22"/>
          <w:szCs w:val="22"/>
        </w:rPr>
      </w:pPr>
    </w:p>
    <w:p w14:paraId="37C8548A" w14:textId="77777777" w:rsidR="00027BB7" w:rsidRPr="006C1F2C" w:rsidRDefault="00027BB7" w:rsidP="005171BE">
      <w:pPr>
        <w:widowControl w:val="0"/>
        <w:suppressAutoHyphens/>
        <w:rPr>
          <w:color w:val="000000"/>
          <w:sz w:val="22"/>
          <w:szCs w:val="22"/>
        </w:rPr>
      </w:pPr>
    </w:p>
    <w:p w14:paraId="37C8548B"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w:t>
      </w:r>
      <w:r w:rsidRPr="006C1F2C">
        <w:rPr>
          <w:b/>
          <w:color w:val="000000"/>
          <w:sz w:val="22"/>
          <w:szCs w:val="22"/>
          <w:lang w:val="nb-NO"/>
        </w:rPr>
        <w:tab/>
        <w:t>FARMAKOLOGISKE EGENSKAPER</w:t>
      </w:r>
    </w:p>
    <w:p w14:paraId="37C8548C" w14:textId="77777777" w:rsidR="00027BB7" w:rsidRPr="006C1F2C" w:rsidRDefault="00027BB7" w:rsidP="005171BE">
      <w:pPr>
        <w:keepNext/>
        <w:widowControl w:val="0"/>
        <w:suppressAutoHyphens/>
        <w:rPr>
          <w:color w:val="000000"/>
          <w:sz w:val="22"/>
          <w:szCs w:val="22"/>
        </w:rPr>
      </w:pPr>
    </w:p>
    <w:p w14:paraId="37C8548D"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5.1</w:t>
      </w:r>
      <w:r w:rsidRPr="006C1F2C">
        <w:rPr>
          <w:b/>
          <w:color w:val="000000"/>
          <w:sz w:val="22"/>
          <w:szCs w:val="22"/>
          <w:lang w:val="nb-NO"/>
        </w:rPr>
        <w:tab/>
        <w:t>Farmakodynamiske egenskaper</w:t>
      </w:r>
    </w:p>
    <w:p w14:paraId="37C8548E" w14:textId="77777777" w:rsidR="00027BB7" w:rsidRPr="006C1F2C" w:rsidRDefault="00027BB7" w:rsidP="005171BE">
      <w:pPr>
        <w:keepNext/>
        <w:widowControl w:val="0"/>
        <w:suppressAutoHyphens/>
        <w:rPr>
          <w:color w:val="000000"/>
          <w:sz w:val="22"/>
          <w:szCs w:val="22"/>
        </w:rPr>
      </w:pPr>
    </w:p>
    <w:p w14:paraId="37C8548F" w14:textId="77777777" w:rsidR="00027BB7" w:rsidRPr="006C1F2C" w:rsidRDefault="00027BB7" w:rsidP="005171BE">
      <w:pPr>
        <w:keepNext/>
        <w:widowControl w:val="0"/>
        <w:rPr>
          <w:color w:val="000000"/>
          <w:sz w:val="22"/>
          <w:szCs w:val="22"/>
        </w:rPr>
      </w:pPr>
      <w:r w:rsidRPr="006C1F2C">
        <w:rPr>
          <w:color w:val="000000"/>
          <w:sz w:val="22"/>
          <w:szCs w:val="22"/>
        </w:rPr>
        <w:t xml:space="preserve">Farmakoterapeutisk gruppe: </w:t>
      </w:r>
      <w:r w:rsidR="00501233" w:rsidRPr="006C1F2C">
        <w:rPr>
          <w:color w:val="000000"/>
          <w:sz w:val="22"/>
          <w:szCs w:val="22"/>
        </w:rPr>
        <w:t>psykoanaleptika, a</w:t>
      </w:r>
      <w:r w:rsidRPr="006C1F2C">
        <w:rPr>
          <w:color w:val="000000"/>
          <w:sz w:val="22"/>
          <w:szCs w:val="22"/>
        </w:rPr>
        <w:t>ntikolinesteraser</w:t>
      </w:r>
      <w:r w:rsidR="007A7969" w:rsidRPr="006C1F2C">
        <w:rPr>
          <w:color w:val="000000"/>
          <w:sz w:val="22"/>
          <w:szCs w:val="22"/>
        </w:rPr>
        <w:t>,</w:t>
      </w:r>
      <w:r w:rsidRPr="006C1F2C">
        <w:rPr>
          <w:color w:val="000000"/>
          <w:sz w:val="22"/>
          <w:szCs w:val="22"/>
        </w:rPr>
        <w:t xml:space="preserve"> ATC-kode: N06DA03</w:t>
      </w:r>
    </w:p>
    <w:p w14:paraId="37C85490" w14:textId="77777777" w:rsidR="00027BB7" w:rsidRPr="006C1F2C" w:rsidRDefault="00027BB7" w:rsidP="005171BE">
      <w:pPr>
        <w:keepNext/>
        <w:widowControl w:val="0"/>
        <w:rPr>
          <w:color w:val="000000"/>
          <w:sz w:val="22"/>
          <w:szCs w:val="22"/>
        </w:rPr>
      </w:pPr>
    </w:p>
    <w:p w14:paraId="37C85491" w14:textId="77777777" w:rsidR="00027BB7" w:rsidRPr="006C1F2C" w:rsidRDefault="00027BB7" w:rsidP="005171BE">
      <w:pPr>
        <w:widowControl w:val="0"/>
        <w:rPr>
          <w:color w:val="000000"/>
          <w:sz w:val="22"/>
          <w:szCs w:val="22"/>
        </w:rPr>
      </w:pPr>
      <w:r w:rsidRPr="006C1F2C">
        <w:rPr>
          <w:color w:val="000000"/>
          <w:sz w:val="22"/>
          <w:szCs w:val="22"/>
        </w:rPr>
        <w:t xml:space="preserve">Rivastigmin er en acetyl- og butyrylkolinesterasehemmer av karbamattypen. Det antas at rivastigmin letter kolinerg neurotransmisjon ved å </w:t>
      </w:r>
      <w:r w:rsidR="00466E6B" w:rsidRPr="006C1F2C">
        <w:rPr>
          <w:color w:val="000000"/>
          <w:sz w:val="22"/>
          <w:szCs w:val="22"/>
        </w:rPr>
        <w:t xml:space="preserve">forsinke </w:t>
      </w:r>
      <w:r w:rsidRPr="006C1F2C">
        <w:rPr>
          <w:color w:val="000000"/>
          <w:sz w:val="22"/>
          <w:szCs w:val="22"/>
        </w:rPr>
        <w:t xml:space="preserve">nedbrytningen av acetylkolin som frigjøres fra funksjonelt intakte kolinerge neuroner. På denne måten kan rivastigmin bedre kolinergmedierte kognitive defekter </w:t>
      </w:r>
      <w:r w:rsidR="00F714C6" w:rsidRPr="006C1F2C">
        <w:rPr>
          <w:color w:val="000000"/>
          <w:sz w:val="22"/>
          <w:szCs w:val="22"/>
        </w:rPr>
        <w:t xml:space="preserve">ved demens </w:t>
      </w:r>
      <w:r w:rsidR="0016420D" w:rsidRPr="006C1F2C">
        <w:rPr>
          <w:color w:val="000000"/>
          <w:sz w:val="22"/>
          <w:szCs w:val="22"/>
        </w:rPr>
        <w:t xml:space="preserve">assosiert </w:t>
      </w:r>
      <w:r w:rsidRPr="006C1F2C">
        <w:rPr>
          <w:color w:val="000000"/>
          <w:sz w:val="22"/>
          <w:szCs w:val="22"/>
        </w:rPr>
        <w:t>med Alzheimers sykdom</w:t>
      </w:r>
      <w:r w:rsidR="00F714C6" w:rsidRPr="006C1F2C">
        <w:rPr>
          <w:color w:val="000000"/>
          <w:sz w:val="22"/>
          <w:szCs w:val="22"/>
        </w:rPr>
        <w:t xml:space="preserve"> og Parkinsons sykdom</w:t>
      </w:r>
      <w:r w:rsidRPr="006C1F2C">
        <w:rPr>
          <w:color w:val="000000"/>
          <w:sz w:val="22"/>
          <w:szCs w:val="22"/>
        </w:rPr>
        <w:t>.</w:t>
      </w:r>
    </w:p>
    <w:p w14:paraId="37C85492" w14:textId="77777777" w:rsidR="00027BB7" w:rsidRPr="006C1F2C" w:rsidRDefault="00027BB7" w:rsidP="005171BE">
      <w:pPr>
        <w:widowControl w:val="0"/>
        <w:rPr>
          <w:color w:val="000000"/>
          <w:sz w:val="22"/>
          <w:szCs w:val="22"/>
        </w:rPr>
      </w:pPr>
    </w:p>
    <w:p w14:paraId="37C85493" w14:textId="77777777" w:rsidR="00027BB7" w:rsidRPr="006C1F2C" w:rsidRDefault="00027BB7" w:rsidP="005171BE">
      <w:pPr>
        <w:widowControl w:val="0"/>
        <w:rPr>
          <w:color w:val="000000"/>
          <w:sz w:val="22"/>
          <w:szCs w:val="22"/>
        </w:rPr>
      </w:pPr>
      <w:r w:rsidRPr="006C1F2C">
        <w:rPr>
          <w:color w:val="000000"/>
          <w:sz w:val="22"/>
          <w:szCs w:val="22"/>
        </w:rPr>
        <w:t>Rivastigmin reagerer med sine målenzymer ved å danne et kovalent bundet kompleks som midlertidig inaktiverer enzymene. Hos unge, friske menn vil en peroral dose på 3</w:t>
      </w:r>
      <w:r w:rsidR="009A2163" w:rsidRPr="006C1F2C">
        <w:rPr>
          <w:color w:val="000000"/>
          <w:sz w:val="22"/>
          <w:szCs w:val="22"/>
        </w:rPr>
        <w:t> mg</w:t>
      </w:r>
      <w:r w:rsidRPr="006C1F2C">
        <w:rPr>
          <w:color w:val="000000"/>
          <w:sz w:val="22"/>
          <w:szCs w:val="22"/>
        </w:rPr>
        <w:t xml:space="preserve"> minske aktiviteten av acetylkolinesterase (AChE) i cerebrospinalvæsken med ca. 40</w:t>
      </w:r>
      <w:r w:rsidR="00EC2739" w:rsidRPr="006C1F2C">
        <w:rPr>
          <w:color w:val="000000"/>
          <w:sz w:val="22"/>
          <w:szCs w:val="22"/>
        </w:rPr>
        <w:t> </w:t>
      </w:r>
      <w:r w:rsidRPr="006C1F2C">
        <w:rPr>
          <w:color w:val="000000"/>
          <w:sz w:val="22"/>
          <w:szCs w:val="22"/>
        </w:rPr>
        <w:t>% innen de første 1,5</w:t>
      </w:r>
      <w:r w:rsidR="003E5473" w:rsidRPr="006C1F2C">
        <w:rPr>
          <w:color w:val="000000"/>
          <w:sz w:val="22"/>
          <w:szCs w:val="22"/>
        </w:rPr>
        <w:t> </w:t>
      </w:r>
      <w:r w:rsidRPr="006C1F2C">
        <w:rPr>
          <w:color w:val="000000"/>
          <w:sz w:val="22"/>
          <w:szCs w:val="22"/>
        </w:rPr>
        <w:t>timer etter inntak. Enzymaktiviteten når utgangsnivået ca. 9</w:t>
      </w:r>
      <w:r w:rsidR="003E5473" w:rsidRPr="006C1F2C">
        <w:rPr>
          <w:color w:val="000000"/>
          <w:sz w:val="22"/>
          <w:szCs w:val="22"/>
        </w:rPr>
        <w:t> </w:t>
      </w:r>
      <w:r w:rsidRPr="006C1F2C">
        <w:rPr>
          <w:color w:val="000000"/>
          <w:sz w:val="22"/>
          <w:szCs w:val="22"/>
        </w:rPr>
        <w:t>timer etter at hemmingseffekten var maksimal. Hos pasienter med Alzheimers sykdom var hemmingen av AChE i cerebrospinalvæsken doseavhengig opp til 6</w:t>
      </w:r>
      <w:r w:rsidR="009A2163" w:rsidRPr="006C1F2C">
        <w:rPr>
          <w:color w:val="000000"/>
          <w:sz w:val="22"/>
          <w:szCs w:val="22"/>
        </w:rPr>
        <w:t> mg</w:t>
      </w:r>
      <w:r w:rsidRPr="006C1F2C">
        <w:rPr>
          <w:color w:val="000000"/>
          <w:sz w:val="22"/>
          <w:szCs w:val="22"/>
        </w:rPr>
        <w:t xml:space="preserve"> to ganger daglig. Dette er den høyeste undersøkte dosen. Hemming av butyrylkolinesteraseaktiviteten i cerebrospinalvæsken </w:t>
      </w:r>
      <w:r w:rsidR="002E180F" w:rsidRPr="006C1F2C">
        <w:rPr>
          <w:color w:val="000000"/>
          <w:sz w:val="22"/>
          <w:szCs w:val="22"/>
        </w:rPr>
        <w:t xml:space="preserve">hos 14 pasienter med Alzheimers sykdom som ble behandlet med rivastigmin </w:t>
      </w:r>
      <w:r w:rsidRPr="006C1F2C">
        <w:rPr>
          <w:color w:val="000000"/>
          <w:sz w:val="22"/>
          <w:szCs w:val="22"/>
        </w:rPr>
        <w:t>var lik hemmingen av AChE aktiviteten.</w:t>
      </w:r>
    </w:p>
    <w:p w14:paraId="37C85494" w14:textId="77777777" w:rsidR="00027BB7" w:rsidRPr="006C1F2C" w:rsidRDefault="00027BB7" w:rsidP="005171BE">
      <w:pPr>
        <w:widowControl w:val="0"/>
        <w:rPr>
          <w:color w:val="000000"/>
          <w:sz w:val="22"/>
          <w:szCs w:val="22"/>
        </w:rPr>
      </w:pPr>
    </w:p>
    <w:p w14:paraId="37C85495" w14:textId="77777777" w:rsidR="00027BB7" w:rsidRPr="006C1F2C" w:rsidRDefault="00027BB7" w:rsidP="005171BE">
      <w:pPr>
        <w:keepNext/>
        <w:widowControl w:val="0"/>
        <w:rPr>
          <w:color w:val="000000"/>
          <w:sz w:val="22"/>
          <w:szCs w:val="22"/>
          <w:u w:val="single"/>
        </w:rPr>
      </w:pPr>
      <w:r w:rsidRPr="006C1F2C">
        <w:rPr>
          <w:color w:val="000000"/>
          <w:sz w:val="22"/>
          <w:szCs w:val="22"/>
          <w:u w:val="single"/>
        </w:rPr>
        <w:t>Kliniske studier</w:t>
      </w:r>
      <w:r w:rsidR="00F714C6" w:rsidRPr="006C1F2C">
        <w:rPr>
          <w:color w:val="000000"/>
          <w:sz w:val="22"/>
          <w:szCs w:val="22"/>
          <w:u w:val="single"/>
        </w:rPr>
        <w:t xml:space="preserve"> med Alzheimers sykdom</w:t>
      </w:r>
    </w:p>
    <w:p w14:paraId="37C85496" w14:textId="77777777" w:rsidR="00CC0457" w:rsidRPr="006C1F2C" w:rsidRDefault="00CC0457" w:rsidP="005171BE">
      <w:pPr>
        <w:keepNext/>
        <w:widowControl w:val="0"/>
        <w:rPr>
          <w:color w:val="000000"/>
          <w:sz w:val="22"/>
          <w:szCs w:val="22"/>
        </w:rPr>
      </w:pPr>
    </w:p>
    <w:p w14:paraId="37C85497" w14:textId="77777777" w:rsidR="00027BB7" w:rsidRPr="006C1F2C" w:rsidRDefault="00027BB7" w:rsidP="005171BE">
      <w:pPr>
        <w:widowControl w:val="0"/>
        <w:rPr>
          <w:color w:val="000000"/>
          <w:sz w:val="22"/>
          <w:szCs w:val="22"/>
        </w:rPr>
      </w:pPr>
      <w:r w:rsidRPr="006C1F2C">
        <w:rPr>
          <w:color w:val="000000"/>
          <w:sz w:val="22"/>
          <w:szCs w:val="22"/>
        </w:rPr>
        <w:t>Effekt av rivastigmin er vist ved bruk av tre uavhengige og domenespesifikke metoder, som ble vurdert regelmessig i løpet av en behandlingsperiode på 6</w:t>
      </w:r>
      <w:r w:rsidR="003E5473" w:rsidRPr="006C1F2C">
        <w:rPr>
          <w:color w:val="000000"/>
          <w:sz w:val="22"/>
          <w:szCs w:val="22"/>
        </w:rPr>
        <w:t> </w:t>
      </w:r>
      <w:r w:rsidRPr="006C1F2C">
        <w:rPr>
          <w:color w:val="000000"/>
          <w:sz w:val="22"/>
          <w:szCs w:val="22"/>
        </w:rPr>
        <w:t xml:space="preserve">måneder. Metodene omfattet ADAS-Cog </w:t>
      </w:r>
      <w:r w:rsidR="008C666C" w:rsidRPr="006C1F2C">
        <w:rPr>
          <w:sz w:val="22"/>
          <w:szCs w:val="22"/>
        </w:rPr>
        <w:t>(Alzheimer’s Disease Assessment Scale – Cognitive subscale</w:t>
      </w:r>
      <w:r w:rsidR="008C666C" w:rsidRPr="006C1F2C">
        <w:rPr>
          <w:color w:val="000000"/>
          <w:sz w:val="22"/>
          <w:szCs w:val="22"/>
        </w:rPr>
        <w:t xml:space="preserve">, </w:t>
      </w:r>
      <w:r w:rsidRPr="006C1F2C">
        <w:rPr>
          <w:color w:val="000000"/>
          <w:sz w:val="22"/>
          <w:szCs w:val="22"/>
        </w:rPr>
        <w:t xml:space="preserve">et prestasjonsbasert mål for kognisjon), CIBIC-Plus </w:t>
      </w:r>
      <w:r w:rsidR="008C666C" w:rsidRPr="006C1F2C">
        <w:rPr>
          <w:sz w:val="22"/>
          <w:szCs w:val="22"/>
        </w:rPr>
        <w:t>(</w:t>
      </w:r>
      <w:r w:rsidR="008C666C" w:rsidRPr="006C1F2C">
        <w:rPr>
          <w:color w:val="000000"/>
          <w:sz w:val="22"/>
          <w:szCs w:val="22"/>
        </w:rPr>
        <w:t xml:space="preserve">Clinician’s Interview Based Impression of Change-Plus, </w:t>
      </w:r>
      <w:r w:rsidRPr="006C1F2C">
        <w:rPr>
          <w:color w:val="000000"/>
          <w:sz w:val="22"/>
          <w:szCs w:val="22"/>
        </w:rPr>
        <w:t xml:space="preserve">en omfattende global vurdering av pasienten utført av den behandlende lege med innspill fra omsorgsperson) og PDS </w:t>
      </w:r>
      <w:r w:rsidR="008C666C" w:rsidRPr="006C1F2C">
        <w:rPr>
          <w:sz w:val="22"/>
          <w:szCs w:val="22"/>
        </w:rPr>
        <w:t>(</w:t>
      </w:r>
      <w:r w:rsidR="008C666C" w:rsidRPr="006C1F2C">
        <w:rPr>
          <w:color w:val="000000"/>
          <w:sz w:val="22"/>
          <w:szCs w:val="22"/>
        </w:rPr>
        <w:t xml:space="preserve">Progressive Deterioration Scale, </w:t>
      </w:r>
      <w:r w:rsidRPr="006C1F2C">
        <w:rPr>
          <w:color w:val="000000"/>
          <w:sz w:val="22"/>
          <w:szCs w:val="22"/>
        </w:rPr>
        <w:t xml:space="preserve">omsorgspersonens vurdering av pasientens evne til å utføre daglige aktiviteter som personlig hygiene, spise, </w:t>
      </w:r>
      <w:r w:rsidR="00D2123E" w:rsidRPr="006C1F2C">
        <w:rPr>
          <w:color w:val="000000"/>
          <w:sz w:val="22"/>
          <w:szCs w:val="22"/>
        </w:rPr>
        <w:t xml:space="preserve">kle på </w:t>
      </w:r>
      <w:r w:rsidRPr="006C1F2C">
        <w:rPr>
          <w:color w:val="000000"/>
          <w:sz w:val="22"/>
          <w:szCs w:val="22"/>
        </w:rPr>
        <w:t>seg selv, husarbeid som f.eks å handle, evnen til å orientere seg i forhold til omgivelsene</w:t>
      </w:r>
      <w:r w:rsidR="00D2123E" w:rsidRPr="006C1F2C">
        <w:rPr>
          <w:color w:val="000000"/>
          <w:sz w:val="22"/>
          <w:szCs w:val="22"/>
        </w:rPr>
        <w:t xml:space="preserve"> </w:t>
      </w:r>
      <w:r w:rsidRPr="006C1F2C">
        <w:rPr>
          <w:color w:val="000000"/>
          <w:sz w:val="22"/>
          <w:szCs w:val="22"/>
        </w:rPr>
        <w:t xml:space="preserve">samt </w:t>
      </w:r>
      <w:r w:rsidR="00D2123E" w:rsidRPr="006C1F2C">
        <w:rPr>
          <w:color w:val="000000"/>
          <w:sz w:val="22"/>
          <w:szCs w:val="22"/>
        </w:rPr>
        <w:t xml:space="preserve">involvering </w:t>
      </w:r>
      <w:r w:rsidRPr="006C1F2C">
        <w:rPr>
          <w:color w:val="000000"/>
          <w:sz w:val="22"/>
          <w:szCs w:val="22"/>
        </w:rPr>
        <w:t>i aktiviteter relatert til personlig økonomi osv.).</w:t>
      </w:r>
    </w:p>
    <w:p w14:paraId="37C85498" w14:textId="77777777" w:rsidR="00027BB7" w:rsidRPr="006C1F2C" w:rsidRDefault="00027BB7" w:rsidP="005171BE">
      <w:pPr>
        <w:widowControl w:val="0"/>
        <w:rPr>
          <w:color w:val="000000"/>
          <w:sz w:val="22"/>
          <w:szCs w:val="22"/>
        </w:rPr>
      </w:pPr>
    </w:p>
    <w:p w14:paraId="37C85499" w14:textId="77777777" w:rsidR="00F714C6" w:rsidRPr="006C1F2C" w:rsidRDefault="00F714C6" w:rsidP="005171BE">
      <w:pPr>
        <w:widowControl w:val="0"/>
        <w:rPr>
          <w:color w:val="000000"/>
          <w:sz w:val="22"/>
          <w:szCs w:val="22"/>
        </w:rPr>
      </w:pPr>
      <w:r w:rsidRPr="006C1F2C">
        <w:rPr>
          <w:color w:val="000000"/>
          <w:sz w:val="22"/>
          <w:szCs w:val="22"/>
        </w:rPr>
        <w:t>De undersøkte pasientene hadde en MMSE-score (</w:t>
      </w:r>
      <w:r w:rsidR="00557570" w:rsidRPr="006C1F2C">
        <w:rPr>
          <w:color w:val="000000"/>
          <w:sz w:val="22"/>
          <w:szCs w:val="22"/>
        </w:rPr>
        <w:t xml:space="preserve">”Mini-Mental State Examination”) </w:t>
      </w:r>
      <w:r w:rsidRPr="006C1F2C">
        <w:rPr>
          <w:color w:val="000000"/>
          <w:sz w:val="22"/>
          <w:szCs w:val="22"/>
        </w:rPr>
        <w:t>på 10</w:t>
      </w:r>
      <w:r w:rsidR="007B25A8" w:rsidRPr="006C1F2C">
        <w:rPr>
          <w:color w:val="000000"/>
          <w:sz w:val="22"/>
          <w:szCs w:val="22"/>
        </w:rPr>
        <w:t>–</w:t>
      </w:r>
      <w:r w:rsidRPr="006C1F2C">
        <w:rPr>
          <w:color w:val="000000"/>
          <w:sz w:val="22"/>
          <w:szCs w:val="22"/>
        </w:rPr>
        <w:t>24.</w:t>
      </w:r>
    </w:p>
    <w:p w14:paraId="37C8549A" w14:textId="77777777" w:rsidR="00F714C6" w:rsidRPr="006C1F2C" w:rsidRDefault="00F714C6" w:rsidP="005171BE">
      <w:pPr>
        <w:widowControl w:val="0"/>
        <w:rPr>
          <w:color w:val="000000"/>
          <w:sz w:val="22"/>
          <w:szCs w:val="22"/>
        </w:rPr>
      </w:pPr>
    </w:p>
    <w:p w14:paraId="37C8549B" w14:textId="77777777" w:rsidR="0033328B" w:rsidRPr="006C1F2C" w:rsidRDefault="00027BB7" w:rsidP="005171BE">
      <w:pPr>
        <w:widowControl w:val="0"/>
        <w:rPr>
          <w:color w:val="000000"/>
          <w:sz w:val="22"/>
          <w:szCs w:val="22"/>
        </w:rPr>
      </w:pPr>
      <w:r w:rsidRPr="006C1F2C">
        <w:rPr>
          <w:color w:val="000000"/>
          <w:sz w:val="22"/>
          <w:szCs w:val="22"/>
        </w:rPr>
        <w:t>Tabell</w:t>
      </w:r>
      <w:r w:rsidR="003E5473" w:rsidRPr="006C1F2C">
        <w:rPr>
          <w:color w:val="000000"/>
          <w:sz w:val="22"/>
          <w:szCs w:val="22"/>
        </w:rPr>
        <w:t> </w:t>
      </w:r>
      <w:r w:rsidR="00F714C6" w:rsidRPr="006C1F2C">
        <w:rPr>
          <w:color w:val="000000"/>
          <w:sz w:val="22"/>
          <w:szCs w:val="22"/>
        </w:rPr>
        <w:t xml:space="preserve">4 </w:t>
      </w:r>
      <w:r w:rsidRPr="006C1F2C">
        <w:rPr>
          <w:color w:val="000000"/>
          <w:sz w:val="22"/>
          <w:szCs w:val="22"/>
        </w:rPr>
        <w:t>under viser de samlete resultater fra pasienter med klinisk relevant respons fra to dosestudier. Av i alt tre pivotale 26-uker lange multisenterstudier utført på pasienter med mild til moderat grad av Alzheimers sykdom er disse to studiene utført med fleksible doser. Klinisk relevant forbedring ble i disse undersøkelsene på forhånd definert som en minst 4</w:t>
      </w:r>
      <w:r w:rsidR="003E5473" w:rsidRPr="006C1F2C">
        <w:rPr>
          <w:color w:val="000000"/>
          <w:sz w:val="22"/>
          <w:szCs w:val="22"/>
        </w:rPr>
        <w:t> </w:t>
      </w:r>
      <w:r w:rsidRPr="006C1F2C">
        <w:rPr>
          <w:color w:val="000000"/>
          <w:sz w:val="22"/>
          <w:szCs w:val="22"/>
        </w:rPr>
        <w:t>poeng forbedring av ADAS-Cog, forbedring av CIBIC-Plus eller en forbedring på minst 10</w:t>
      </w:r>
      <w:r w:rsidR="00EC2739" w:rsidRPr="006C1F2C">
        <w:rPr>
          <w:color w:val="000000"/>
          <w:sz w:val="22"/>
          <w:szCs w:val="22"/>
        </w:rPr>
        <w:t> </w:t>
      </w:r>
      <w:r w:rsidRPr="006C1F2C">
        <w:rPr>
          <w:color w:val="000000"/>
          <w:sz w:val="22"/>
          <w:szCs w:val="22"/>
        </w:rPr>
        <w:t>% av PDS.</w:t>
      </w:r>
    </w:p>
    <w:p w14:paraId="37C8549C" w14:textId="77777777" w:rsidR="00027BB7" w:rsidRPr="006C1F2C" w:rsidRDefault="00027BB7" w:rsidP="005171BE">
      <w:pPr>
        <w:widowControl w:val="0"/>
        <w:rPr>
          <w:color w:val="000000"/>
          <w:sz w:val="22"/>
          <w:szCs w:val="22"/>
        </w:rPr>
      </w:pPr>
    </w:p>
    <w:p w14:paraId="37C8549D" w14:textId="77777777" w:rsidR="00027BB7" w:rsidRPr="006C1F2C" w:rsidRDefault="00027BB7" w:rsidP="005171BE">
      <w:pPr>
        <w:widowControl w:val="0"/>
        <w:rPr>
          <w:color w:val="000000"/>
          <w:sz w:val="22"/>
          <w:szCs w:val="22"/>
        </w:rPr>
      </w:pPr>
      <w:r w:rsidRPr="006C1F2C">
        <w:rPr>
          <w:color w:val="000000"/>
          <w:sz w:val="22"/>
          <w:szCs w:val="22"/>
        </w:rPr>
        <w:t>I tillegg er post-hoc definisjon av respons vist i samme tabell. Den sekundære definisjonen av respons krevde en minst 4</w:t>
      </w:r>
      <w:r w:rsidR="003E5473" w:rsidRPr="006C1F2C">
        <w:rPr>
          <w:color w:val="000000"/>
          <w:sz w:val="22"/>
          <w:szCs w:val="22"/>
        </w:rPr>
        <w:t> </w:t>
      </w:r>
      <w:r w:rsidRPr="006C1F2C">
        <w:rPr>
          <w:color w:val="000000"/>
          <w:sz w:val="22"/>
          <w:szCs w:val="22"/>
        </w:rPr>
        <w:t>poeng forbedring av ADAS-Cog, ingen forverring av CIBIC-Plus og ingen forverring av PDS. Gjennomsnittlig daglig dose hos respondere i 6</w:t>
      </w:r>
      <w:r w:rsidR="009A2163" w:rsidRPr="006C1F2C">
        <w:rPr>
          <w:color w:val="000000"/>
          <w:sz w:val="22"/>
          <w:szCs w:val="22"/>
        </w:rPr>
        <w:t>–</w:t>
      </w:r>
      <w:r w:rsidRPr="006C1F2C">
        <w:rPr>
          <w:color w:val="000000"/>
          <w:sz w:val="22"/>
          <w:szCs w:val="22"/>
        </w:rPr>
        <w:t>12</w:t>
      </w:r>
      <w:r w:rsidR="009A2163" w:rsidRPr="006C1F2C">
        <w:rPr>
          <w:color w:val="000000"/>
          <w:sz w:val="22"/>
          <w:szCs w:val="22"/>
        </w:rPr>
        <w:t> mg</w:t>
      </w:r>
      <w:r w:rsidRPr="006C1F2C">
        <w:rPr>
          <w:color w:val="000000"/>
          <w:sz w:val="22"/>
          <w:szCs w:val="22"/>
        </w:rPr>
        <w:t xml:space="preserve"> gruppen i henhold til denne definisjonen var 9,3</w:t>
      </w:r>
      <w:r w:rsidR="009A2163" w:rsidRPr="006C1F2C">
        <w:rPr>
          <w:color w:val="000000"/>
          <w:sz w:val="22"/>
          <w:szCs w:val="22"/>
        </w:rPr>
        <w:t> mg</w:t>
      </w:r>
      <w:r w:rsidRPr="006C1F2C">
        <w:rPr>
          <w:color w:val="000000"/>
          <w:sz w:val="22"/>
          <w:szCs w:val="22"/>
        </w:rPr>
        <w:t>. Det er viktig å påpeke at skalaene som benyttes til slike målinger varierer og at direkte sammenligninger av resultater fra ulike legemidler ikke er valide.</w:t>
      </w:r>
    </w:p>
    <w:p w14:paraId="37C8549E" w14:textId="77777777" w:rsidR="00027BB7" w:rsidRPr="006C1F2C" w:rsidRDefault="00027BB7" w:rsidP="005171BE">
      <w:pPr>
        <w:widowControl w:val="0"/>
        <w:rPr>
          <w:color w:val="000000"/>
          <w:sz w:val="22"/>
          <w:szCs w:val="22"/>
        </w:rPr>
      </w:pPr>
    </w:p>
    <w:p w14:paraId="37C8549F" w14:textId="77777777" w:rsidR="00027BB7" w:rsidRPr="006C1F2C" w:rsidRDefault="00027BB7" w:rsidP="005171BE">
      <w:pPr>
        <w:keepNext/>
        <w:rPr>
          <w:b/>
          <w:bCs/>
          <w:sz w:val="22"/>
          <w:szCs w:val="22"/>
        </w:rPr>
      </w:pPr>
      <w:r w:rsidRPr="006C1F2C">
        <w:rPr>
          <w:b/>
          <w:bCs/>
          <w:sz w:val="22"/>
          <w:szCs w:val="22"/>
        </w:rPr>
        <w:t>Tabell</w:t>
      </w:r>
      <w:r w:rsidR="00C1529B" w:rsidRPr="006C1F2C">
        <w:rPr>
          <w:b/>
          <w:bCs/>
          <w:sz w:val="22"/>
          <w:szCs w:val="22"/>
        </w:rPr>
        <w:t> </w:t>
      </w:r>
      <w:r w:rsidR="005D6DAA" w:rsidRPr="006C1F2C">
        <w:rPr>
          <w:b/>
          <w:bCs/>
          <w:sz w:val="22"/>
          <w:szCs w:val="22"/>
        </w:rPr>
        <w:t>4</w:t>
      </w:r>
    </w:p>
    <w:p w14:paraId="37C854A0" w14:textId="77777777" w:rsidR="00027BB7" w:rsidRPr="006C1F2C" w:rsidRDefault="00027BB7" w:rsidP="005171BE">
      <w:pPr>
        <w:keepNext/>
        <w:keepLines/>
        <w:widowControl w:val="0"/>
        <w:rPr>
          <w:color w:val="000000"/>
          <w:sz w:val="22"/>
          <w:szCs w:val="22"/>
        </w:rPr>
      </w:pPr>
    </w:p>
    <w:tbl>
      <w:tblPr>
        <w:tblW w:w="0" w:type="auto"/>
        <w:tblLayout w:type="fixed"/>
        <w:tblLook w:val="0000" w:firstRow="0" w:lastRow="0" w:firstColumn="0" w:lastColumn="0" w:noHBand="0" w:noVBand="0"/>
      </w:tblPr>
      <w:tblGrid>
        <w:gridCol w:w="2840"/>
        <w:gridCol w:w="1521"/>
        <w:gridCol w:w="1386"/>
        <w:gridCol w:w="1591"/>
        <w:gridCol w:w="1182"/>
      </w:tblGrid>
      <w:tr w:rsidR="00027BB7" w:rsidRPr="006C1F2C" w14:paraId="37C854A3" w14:textId="77777777">
        <w:tc>
          <w:tcPr>
            <w:tcW w:w="2840" w:type="dxa"/>
            <w:tcBorders>
              <w:top w:val="single" w:sz="6" w:space="0" w:color="auto"/>
              <w:left w:val="single" w:sz="6" w:space="0" w:color="auto"/>
              <w:bottom w:val="single" w:sz="6" w:space="0" w:color="auto"/>
              <w:right w:val="single" w:sz="6" w:space="0" w:color="auto"/>
            </w:tcBorders>
          </w:tcPr>
          <w:p w14:paraId="37C854A1" w14:textId="77777777" w:rsidR="00027BB7" w:rsidRPr="006C1F2C" w:rsidRDefault="00027BB7" w:rsidP="005171BE">
            <w:pPr>
              <w:keepNext/>
              <w:keepLines/>
              <w:widowControl w:val="0"/>
              <w:rPr>
                <w:color w:val="000000"/>
                <w:sz w:val="22"/>
                <w:szCs w:val="22"/>
              </w:rPr>
            </w:pPr>
          </w:p>
        </w:tc>
        <w:tc>
          <w:tcPr>
            <w:tcW w:w="5680" w:type="dxa"/>
            <w:gridSpan w:val="4"/>
            <w:tcBorders>
              <w:top w:val="single" w:sz="6" w:space="0" w:color="auto"/>
              <w:left w:val="nil"/>
              <w:bottom w:val="single" w:sz="6" w:space="0" w:color="auto"/>
              <w:right w:val="single" w:sz="6" w:space="0" w:color="auto"/>
            </w:tcBorders>
          </w:tcPr>
          <w:p w14:paraId="37C854A2" w14:textId="77777777" w:rsidR="00027BB7" w:rsidRPr="006C1F2C" w:rsidRDefault="00027BB7" w:rsidP="005171BE">
            <w:pPr>
              <w:keepNext/>
              <w:keepLines/>
              <w:widowControl w:val="0"/>
              <w:jc w:val="center"/>
              <w:rPr>
                <w:b/>
                <w:color w:val="000000"/>
                <w:sz w:val="22"/>
                <w:szCs w:val="22"/>
              </w:rPr>
            </w:pPr>
            <w:r w:rsidRPr="006C1F2C">
              <w:rPr>
                <w:b/>
                <w:color w:val="000000"/>
                <w:sz w:val="22"/>
                <w:szCs w:val="22"/>
              </w:rPr>
              <w:t>Pasienter med klinisk signifikant respons (%)</w:t>
            </w:r>
          </w:p>
        </w:tc>
      </w:tr>
      <w:tr w:rsidR="00027BB7" w:rsidRPr="006C1F2C" w14:paraId="37C854A7" w14:textId="77777777">
        <w:tc>
          <w:tcPr>
            <w:tcW w:w="2840" w:type="dxa"/>
            <w:tcBorders>
              <w:top w:val="single" w:sz="6" w:space="0" w:color="auto"/>
              <w:left w:val="single" w:sz="6" w:space="0" w:color="auto"/>
              <w:bottom w:val="single" w:sz="6" w:space="0" w:color="auto"/>
              <w:right w:val="single" w:sz="6" w:space="0" w:color="auto"/>
            </w:tcBorders>
          </w:tcPr>
          <w:p w14:paraId="37C854A4" w14:textId="77777777" w:rsidR="00027BB7" w:rsidRPr="006C1F2C" w:rsidRDefault="00027BB7" w:rsidP="005171BE">
            <w:pPr>
              <w:keepNext/>
              <w:keepLines/>
              <w:widowControl w:val="0"/>
              <w:rPr>
                <w:color w:val="000000"/>
                <w:sz w:val="22"/>
                <w:szCs w:val="22"/>
              </w:rPr>
            </w:pPr>
          </w:p>
        </w:tc>
        <w:tc>
          <w:tcPr>
            <w:tcW w:w="2907" w:type="dxa"/>
            <w:gridSpan w:val="2"/>
            <w:tcBorders>
              <w:top w:val="single" w:sz="6" w:space="0" w:color="auto"/>
              <w:left w:val="nil"/>
              <w:bottom w:val="single" w:sz="6" w:space="0" w:color="auto"/>
              <w:right w:val="single" w:sz="6" w:space="0" w:color="auto"/>
            </w:tcBorders>
          </w:tcPr>
          <w:p w14:paraId="37C854A5" w14:textId="77777777" w:rsidR="00027BB7" w:rsidRPr="006C1F2C" w:rsidRDefault="00C1529B" w:rsidP="005171BE">
            <w:pPr>
              <w:keepNext/>
              <w:keepLines/>
              <w:widowControl w:val="0"/>
              <w:jc w:val="center"/>
              <w:rPr>
                <w:color w:val="000000"/>
                <w:sz w:val="22"/>
                <w:szCs w:val="22"/>
              </w:rPr>
            </w:pPr>
            <w:r w:rsidRPr="006C1F2C">
              <w:rPr>
                <w:b/>
                <w:color w:val="000000"/>
                <w:sz w:val="22"/>
                <w:szCs w:val="22"/>
              </w:rPr>
              <w:t>”</w:t>
            </w:r>
            <w:r w:rsidR="00027BB7" w:rsidRPr="006C1F2C">
              <w:rPr>
                <w:b/>
                <w:color w:val="000000"/>
                <w:sz w:val="22"/>
                <w:szCs w:val="22"/>
              </w:rPr>
              <w:t>Intent to Treat”</w:t>
            </w:r>
          </w:p>
        </w:tc>
        <w:tc>
          <w:tcPr>
            <w:tcW w:w="2773" w:type="dxa"/>
            <w:gridSpan w:val="2"/>
            <w:tcBorders>
              <w:top w:val="single" w:sz="6" w:space="0" w:color="auto"/>
              <w:left w:val="nil"/>
              <w:bottom w:val="single" w:sz="6" w:space="0" w:color="auto"/>
              <w:right w:val="single" w:sz="6" w:space="0" w:color="auto"/>
            </w:tcBorders>
          </w:tcPr>
          <w:p w14:paraId="37C854A6" w14:textId="77777777" w:rsidR="00027BB7" w:rsidRPr="006C1F2C" w:rsidRDefault="00C1529B" w:rsidP="005171BE">
            <w:pPr>
              <w:keepNext/>
              <w:keepLines/>
              <w:widowControl w:val="0"/>
              <w:jc w:val="center"/>
              <w:rPr>
                <w:color w:val="000000"/>
                <w:sz w:val="22"/>
                <w:szCs w:val="22"/>
              </w:rPr>
            </w:pPr>
            <w:r w:rsidRPr="006C1F2C">
              <w:rPr>
                <w:b/>
                <w:color w:val="000000"/>
                <w:sz w:val="22"/>
                <w:szCs w:val="22"/>
              </w:rPr>
              <w:t>”</w:t>
            </w:r>
            <w:r w:rsidR="00027BB7" w:rsidRPr="006C1F2C">
              <w:rPr>
                <w:b/>
                <w:color w:val="000000"/>
                <w:sz w:val="22"/>
                <w:szCs w:val="22"/>
              </w:rPr>
              <w:t>Last Observation Carried Forward”</w:t>
            </w:r>
          </w:p>
        </w:tc>
      </w:tr>
      <w:tr w:rsidR="00027BB7" w:rsidRPr="006C1F2C" w14:paraId="37C854AD" w14:textId="77777777">
        <w:tc>
          <w:tcPr>
            <w:tcW w:w="2840" w:type="dxa"/>
            <w:tcBorders>
              <w:top w:val="single" w:sz="6" w:space="0" w:color="auto"/>
              <w:left w:val="single" w:sz="6" w:space="0" w:color="auto"/>
              <w:right w:val="single" w:sz="6" w:space="0" w:color="auto"/>
            </w:tcBorders>
          </w:tcPr>
          <w:p w14:paraId="37C854A8" w14:textId="77777777" w:rsidR="00027BB7" w:rsidRPr="006C1F2C" w:rsidRDefault="00027BB7" w:rsidP="005171BE">
            <w:pPr>
              <w:keepNext/>
              <w:keepLines/>
              <w:widowControl w:val="0"/>
              <w:rPr>
                <w:color w:val="000000"/>
                <w:sz w:val="22"/>
                <w:szCs w:val="22"/>
              </w:rPr>
            </w:pPr>
            <w:r w:rsidRPr="006C1F2C">
              <w:rPr>
                <w:b/>
                <w:color w:val="000000"/>
                <w:sz w:val="22"/>
                <w:szCs w:val="22"/>
              </w:rPr>
              <w:t>Responsmål</w:t>
            </w:r>
          </w:p>
        </w:tc>
        <w:tc>
          <w:tcPr>
            <w:tcW w:w="1521" w:type="dxa"/>
            <w:tcBorders>
              <w:top w:val="single" w:sz="6" w:space="0" w:color="auto"/>
              <w:left w:val="nil"/>
              <w:right w:val="single" w:sz="6" w:space="0" w:color="auto"/>
            </w:tcBorders>
          </w:tcPr>
          <w:p w14:paraId="37C854A9"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Rivastigmin</w:t>
            </w:r>
          </w:p>
        </w:tc>
        <w:tc>
          <w:tcPr>
            <w:tcW w:w="1386" w:type="dxa"/>
            <w:tcBorders>
              <w:top w:val="single" w:sz="6" w:space="0" w:color="auto"/>
              <w:left w:val="nil"/>
              <w:right w:val="single" w:sz="6" w:space="0" w:color="auto"/>
            </w:tcBorders>
          </w:tcPr>
          <w:p w14:paraId="37C854AA"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Placebo</w:t>
            </w:r>
          </w:p>
        </w:tc>
        <w:tc>
          <w:tcPr>
            <w:tcW w:w="1591" w:type="dxa"/>
            <w:tcBorders>
              <w:top w:val="single" w:sz="6" w:space="0" w:color="auto"/>
              <w:left w:val="nil"/>
              <w:right w:val="single" w:sz="6" w:space="0" w:color="auto"/>
            </w:tcBorders>
          </w:tcPr>
          <w:p w14:paraId="37C854AB"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Rivastigmin</w:t>
            </w:r>
          </w:p>
        </w:tc>
        <w:tc>
          <w:tcPr>
            <w:tcW w:w="1181" w:type="dxa"/>
            <w:tcBorders>
              <w:top w:val="single" w:sz="6" w:space="0" w:color="auto"/>
              <w:left w:val="nil"/>
              <w:right w:val="single" w:sz="6" w:space="0" w:color="auto"/>
            </w:tcBorders>
          </w:tcPr>
          <w:p w14:paraId="37C854AC"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Placebo</w:t>
            </w:r>
          </w:p>
        </w:tc>
      </w:tr>
      <w:tr w:rsidR="00027BB7" w:rsidRPr="006C1F2C" w14:paraId="37C854B3" w14:textId="77777777">
        <w:tc>
          <w:tcPr>
            <w:tcW w:w="2840" w:type="dxa"/>
            <w:tcBorders>
              <w:left w:val="single" w:sz="6" w:space="0" w:color="auto"/>
              <w:right w:val="single" w:sz="6" w:space="0" w:color="auto"/>
            </w:tcBorders>
          </w:tcPr>
          <w:p w14:paraId="37C854AE" w14:textId="77777777" w:rsidR="00027BB7" w:rsidRPr="006C1F2C" w:rsidRDefault="00027BB7" w:rsidP="005171BE">
            <w:pPr>
              <w:keepNext/>
              <w:keepLines/>
              <w:widowControl w:val="0"/>
              <w:rPr>
                <w:color w:val="000000"/>
                <w:sz w:val="22"/>
                <w:szCs w:val="22"/>
              </w:rPr>
            </w:pPr>
          </w:p>
        </w:tc>
        <w:tc>
          <w:tcPr>
            <w:tcW w:w="1521" w:type="dxa"/>
            <w:tcBorders>
              <w:left w:val="nil"/>
              <w:right w:val="single" w:sz="6" w:space="0" w:color="auto"/>
            </w:tcBorders>
          </w:tcPr>
          <w:p w14:paraId="37C854AF"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6</w:t>
            </w:r>
            <w:r w:rsidR="009A2163" w:rsidRPr="006C1F2C">
              <w:rPr>
                <w:color w:val="000000"/>
                <w:sz w:val="22"/>
                <w:szCs w:val="22"/>
              </w:rPr>
              <w:t>–</w:t>
            </w:r>
            <w:r w:rsidRPr="006C1F2C">
              <w:rPr>
                <w:b/>
                <w:color w:val="000000"/>
                <w:sz w:val="22"/>
                <w:szCs w:val="22"/>
              </w:rPr>
              <w:t>12</w:t>
            </w:r>
            <w:r w:rsidR="009A2163" w:rsidRPr="006C1F2C">
              <w:rPr>
                <w:b/>
                <w:color w:val="000000"/>
                <w:sz w:val="22"/>
                <w:szCs w:val="22"/>
              </w:rPr>
              <w:t> mg</w:t>
            </w:r>
          </w:p>
        </w:tc>
        <w:tc>
          <w:tcPr>
            <w:tcW w:w="1386" w:type="dxa"/>
            <w:tcBorders>
              <w:left w:val="nil"/>
              <w:right w:val="single" w:sz="6" w:space="0" w:color="auto"/>
            </w:tcBorders>
          </w:tcPr>
          <w:p w14:paraId="37C854B0" w14:textId="77777777" w:rsidR="00027BB7" w:rsidRPr="006C1F2C" w:rsidRDefault="00027BB7" w:rsidP="005171BE">
            <w:pPr>
              <w:keepNext/>
              <w:keepLines/>
              <w:widowControl w:val="0"/>
              <w:rPr>
                <w:color w:val="000000"/>
                <w:sz w:val="22"/>
                <w:szCs w:val="22"/>
              </w:rPr>
            </w:pPr>
          </w:p>
        </w:tc>
        <w:tc>
          <w:tcPr>
            <w:tcW w:w="1591" w:type="dxa"/>
            <w:tcBorders>
              <w:left w:val="nil"/>
              <w:right w:val="single" w:sz="6" w:space="0" w:color="auto"/>
            </w:tcBorders>
          </w:tcPr>
          <w:p w14:paraId="37C854B1"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6</w:t>
            </w:r>
            <w:r w:rsidR="009A2163" w:rsidRPr="006C1F2C">
              <w:rPr>
                <w:color w:val="000000"/>
                <w:sz w:val="22"/>
                <w:szCs w:val="22"/>
              </w:rPr>
              <w:t>–</w:t>
            </w:r>
            <w:r w:rsidRPr="006C1F2C">
              <w:rPr>
                <w:b/>
                <w:color w:val="000000"/>
                <w:sz w:val="22"/>
                <w:szCs w:val="22"/>
              </w:rPr>
              <w:t>12</w:t>
            </w:r>
            <w:r w:rsidR="009A2163" w:rsidRPr="006C1F2C">
              <w:rPr>
                <w:b/>
                <w:color w:val="000000"/>
                <w:sz w:val="22"/>
                <w:szCs w:val="22"/>
              </w:rPr>
              <w:t> mg</w:t>
            </w:r>
          </w:p>
        </w:tc>
        <w:tc>
          <w:tcPr>
            <w:tcW w:w="1181" w:type="dxa"/>
            <w:tcBorders>
              <w:left w:val="nil"/>
              <w:right w:val="single" w:sz="6" w:space="0" w:color="auto"/>
            </w:tcBorders>
          </w:tcPr>
          <w:p w14:paraId="37C854B2" w14:textId="77777777" w:rsidR="00027BB7" w:rsidRPr="006C1F2C" w:rsidRDefault="00027BB7" w:rsidP="005171BE">
            <w:pPr>
              <w:keepNext/>
              <w:keepLines/>
              <w:widowControl w:val="0"/>
              <w:rPr>
                <w:color w:val="000000"/>
                <w:sz w:val="22"/>
                <w:szCs w:val="22"/>
              </w:rPr>
            </w:pPr>
          </w:p>
        </w:tc>
      </w:tr>
      <w:tr w:rsidR="00027BB7" w:rsidRPr="006C1F2C" w14:paraId="37C854B9" w14:textId="77777777">
        <w:tc>
          <w:tcPr>
            <w:tcW w:w="2840" w:type="dxa"/>
            <w:tcBorders>
              <w:left w:val="single" w:sz="6" w:space="0" w:color="auto"/>
              <w:right w:val="single" w:sz="6" w:space="0" w:color="auto"/>
            </w:tcBorders>
          </w:tcPr>
          <w:p w14:paraId="37C854B4" w14:textId="77777777" w:rsidR="00027BB7" w:rsidRPr="006C1F2C" w:rsidRDefault="00027BB7" w:rsidP="005171BE">
            <w:pPr>
              <w:keepNext/>
              <w:keepLines/>
              <w:widowControl w:val="0"/>
              <w:rPr>
                <w:color w:val="000000"/>
                <w:sz w:val="22"/>
                <w:szCs w:val="22"/>
              </w:rPr>
            </w:pPr>
          </w:p>
        </w:tc>
        <w:tc>
          <w:tcPr>
            <w:tcW w:w="1521" w:type="dxa"/>
            <w:tcBorders>
              <w:left w:val="nil"/>
              <w:right w:val="single" w:sz="6" w:space="0" w:color="auto"/>
            </w:tcBorders>
          </w:tcPr>
          <w:p w14:paraId="37C854B5"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N = 473</w:t>
            </w:r>
          </w:p>
        </w:tc>
        <w:tc>
          <w:tcPr>
            <w:tcW w:w="1386" w:type="dxa"/>
            <w:tcBorders>
              <w:left w:val="nil"/>
              <w:right w:val="single" w:sz="6" w:space="0" w:color="auto"/>
            </w:tcBorders>
          </w:tcPr>
          <w:p w14:paraId="37C854B6"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N = 472</w:t>
            </w:r>
          </w:p>
        </w:tc>
        <w:tc>
          <w:tcPr>
            <w:tcW w:w="1591" w:type="dxa"/>
            <w:tcBorders>
              <w:left w:val="nil"/>
              <w:right w:val="single" w:sz="6" w:space="0" w:color="auto"/>
            </w:tcBorders>
          </w:tcPr>
          <w:p w14:paraId="37C854B7"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N = 379</w:t>
            </w:r>
          </w:p>
        </w:tc>
        <w:tc>
          <w:tcPr>
            <w:tcW w:w="1181" w:type="dxa"/>
            <w:tcBorders>
              <w:left w:val="nil"/>
              <w:right w:val="single" w:sz="6" w:space="0" w:color="auto"/>
            </w:tcBorders>
          </w:tcPr>
          <w:p w14:paraId="37C854B8" w14:textId="77777777" w:rsidR="00027BB7" w:rsidRPr="006C1F2C" w:rsidRDefault="00027BB7" w:rsidP="005171BE">
            <w:pPr>
              <w:keepNext/>
              <w:keepLines/>
              <w:widowControl w:val="0"/>
              <w:jc w:val="center"/>
              <w:rPr>
                <w:color w:val="000000"/>
                <w:sz w:val="22"/>
                <w:szCs w:val="22"/>
              </w:rPr>
            </w:pPr>
            <w:r w:rsidRPr="006C1F2C">
              <w:rPr>
                <w:b/>
                <w:color w:val="000000"/>
                <w:sz w:val="22"/>
                <w:szCs w:val="22"/>
              </w:rPr>
              <w:t>N = 444</w:t>
            </w:r>
          </w:p>
        </w:tc>
      </w:tr>
      <w:tr w:rsidR="00027BB7" w:rsidRPr="006C1F2C" w14:paraId="37C854BF" w14:textId="77777777">
        <w:tc>
          <w:tcPr>
            <w:tcW w:w="2840" w:type="dxa"/>
            <w:tcBorders>
              <w:top w:val="single" w:sz="6" w:space="0" w:color="auto"/>
              <w:left w:val="single" w:sz="6" w:space="0" w:color="auto"/>
              <w:bottom w:val="single" w:sz="6" w:space="0" w:color="auto"/>
              <w:right w:val="single" w:sz="6" w:space="0" w:color="auto"/>
            </w:tcBorders>
          </w:tcPr>
          <w:p w14:paraId="37C854BA" w14:textId="77777777" w:rsidR="00027BB7" w:rsidRPr="006C1F2C" w:rsidRDefault="00027BB7" w:rsidP="005171BE">
            <w:pPr>
              <w:keepNext/>
              <w:keepLines/>
              <w:widowControl w:val="0"/>
              <w:rPr>
                <w:color w:val="000000"/>
                <w:sz w:val="22"/>
                <w:szCs w:val="22"/>
              </w:rPr>
            </w:pPr>
            <w:r w:rsidRPr="006C1F2C">
              <w:rPr>
                <w:color w:val="000000"/>
                <w:sz w:val="22"/>
                <w:szCs w:val="22"/>
              </w:rPr>
              <w:t>ADAS-Cog: minst 4</w:t>
            </w:r>
            <w:r w:rsidR="003E5473" w:rsidRPr="006C1F2C">
              <w:rPr>
                <w:color w:val="000000"/>
                <w:sz w:val="22"/>
                <w:szCs w:val="22"/>
              </w:rPr>
              <w:t> </w:t>
            </w:r>
            <w:r w:rsidRPr="006C1F2C">
              <w:rPr>
                <w:color w:val="000000"/>
                <w:sz w:val="22"/>
                <w:szCs w:val="22"/>
              </w:rPr>
              <w:t>poeng forbedring</w:t>
            </w:r>
          </w:p>
        </w:tc>
        <w:tc>
          <w:tcPr>
            <w:tcW w:w="1521" w:type="dxa"/>
            <w:tcBorders>
              <w:top w:val="single" w:sz="6" w:space="0" w:color="auto"/>
              <w:left w:val="nil"/>
              <w:bottom w:val="single" w:sz="6" w:space="0" w:color="auto"/>
              <w:right w:val="single" w:sz="6" w:space="0" w:color="auto"/>
            </w:tcBorders>
          </w:tcPr>
          <w:p w14:paraId="37C854BB"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21***</w:t>
            </w:r>
          </w:p>
        </w:tc>
        <w:tc>
          <w:tcPr>
            <w:tcW w:w="1386" w:type="dxa"/>
            <w:tcBorders>
              <w:top w:val="single" w:sz="6" w:space="0" w:color="auto"/>
              <w:left w:val="nil"/>
              <w:bottom w:val="single" w:sz="6" w:space="0" w:color="auto"/>
              <w:right w:val="single" w:sz="6" w:space="0" w:color="auto"/>
            </w:tcBorders>
          </w:tcPr>
          <w:p w14:paraId="37C854BC"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12</w:t>
            </w:r>
          </w:p>
        </w:tc>
        <w:tc>
          <w:tcPr>
            <w:tcW w:w="1591" w:type="dxa"/>
            <w:tcBorders>
              <w:top w:val="single" w:sz="6" w:space="0" w:color="auto"/>
              <w:left w:val="nil"/>
              <w:bottom w:val="single" w:sz="6" w:space="0" w:color="auto"/>
              <w:right w:val="single" w:sz="6" w:space="0" w:color="auto"/>
            </w:tcBorders>
          </w:tcPr>
          <w:p w14:paraId="37C854BD"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25***</w:t>
            </w:r>
          </w:p>
        </w:tc>
        <w:tc>
          <w:tcPr>
            <w:tcW w:w="1181" w:type="dxa"/>
            <w:tcBorders>
              <w:top w:val="single" w:sz="6" w:space="0" w:color="auto"/>
              <w:left w:val="nil"/>
              <w:bottom w:val="single" w:sz="6" w:space="0" w:color="auto"/>
              <w:right w:val="single" w:sz="6" w:space="0" w:color="auto"/>
            </w:tcBorders>
          </w:tcPr>
          <w:p w14:paraId="37C854BE"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12</w:t>
            </w:r>
          </w:p>
        </w:tc>
      </w:tr>
      <w:tr w:rsidR="00027BB7" w:rsidRPr="006C1F2C" w14:paraId="37C854C5" w14:textId="77777777">
        <w:tc>
          <w:tcPr>
            <w:tcW w:w="2840" w:type="dxa"/>
            <w:tcBorders>
              <w:left w:val="single" w:sz="6" w:space="0" w:color="auto"/>
              <w:bottom w:val="single" w:sz="6" w:space="0" w:color="auto"/>
              <w:right w:val="single" w:sz="6" w:space="0" w:color="auto"/>
            </w:tcBorders>
          </w:tcPr>
          <w:p w14:paraId="37C854C0" w14:textId="77777777" w:rsidR="00027BB7" w:rsidRPr="006C1F2C" w:rsidRDefault="00027BB7" w:rsidP="005171BE">
            <w:pPr>
              <w:keepNext/>
              <w:keepLines/>
              <w:widowControl w:val="0"/>
              <w:rPr>
                <w:color w:val="000000"/>
                <w:sz w:val="22"/>
                <w:szCs w:val="22"/>
              </w:rPr>
            </w:pPr>
            <w:r w:rsidRPr="006C1F2C">
              <w:rPr>
                <w:color w:val="000000"/>
                <w:sz w:val="22"/>
                <w:szCs w:val="22"/>
              </w:rPr>
              <w:t>CIBIC-Plus: forbedring</w:t>
            </w:r>
          </w:p>
        </w:tc>
        <w:tc>
          <w:tcPr>
            <w:tcW w:w="1521" w:type="dxa"/>
            <w:tcBorders>
              <w:left w:val="nil"/>
              <w:bottom w:val="single" w:sz="6" w:space="0" w:color="auto"/>
              <w:right w:val="single" w:sz="6" w:space="0" w:color="auto"/>
            </w:tcBorders>
          </w:tcPr>
          <w:p w14:paraId="37C854C1"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29***</w:t>
            </w:r>
          </w:p>
        </w:tc>
        <w:tc>
          <w:tcPr>
            <w:tcW w:w="1386" w:type="dxa"/>
            <w:tcBorders>
              <w:left w:val="nil"/>
              <w:bottom w:val="single" w:sz="6" w:space="0" w:color="auto"/>
              <w:right w:val="single" w:sz="6" w:space="0" w:color="auto"/>
            </w:tcBorders>
          </w:tcPr>
          <w:p w14:paraId="37C854C2"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18</w:t>
            </w:r>
          </w:p>
        </w:tc>
        <w:tc>
          <w:tcPr>
            <w:tcW w:w="1591" w:type="dxa"/>
            <w:tcBorders>
              <w:left w:val="nil"/>
              <w:bottom w:val="single" w:sz="6" w:space="0" w:color="auto"/>
              <w:right w:val="single" w:sz="6" w:space="0" w:color="auto"/>
            </w:tcBorders>
          </w:tcPr>
          <w:p w14:paraId="37C854C3"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32***</w:t>
            </w:r>
          </w:p>
        </w:tc>
        <w:tc>
          <w:tcPr>
            <w:tcW w:w="1181" w:type="dxa"/>
            <w:tcBorders>
              <w:left w:val="nil"/>
              <w:bottom w:val="single" w:sz="6" w:space="0" w:color="auto"/>
              <w:right w:val="single" w:sz="6" w:space="0" w:color="auto"/>
            </w:tcBorders>
          </w:tcPr>
          <w:p w14:paraId="37C854C4"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19</w:t>
            </w:r>
          </w:p>
        </w:tc>
      </w:tr>
      <w:tr w:rsidR="00027BB7" w:rsidRPr="006C1F2C" w14:paraId="37C854CB" w14:textId="77777777">
        <w:tc>
          <w:tcPr>
            <w:tcW w:w="2840" w:type="dxa"/>
            <w:tcBorders>
              <w:left w:val="single" w:sz="6" w:space="0" w:color="auto"/>
              <w:bottom w:val="single" w:sz="6" w:space="0" w:color="auto"/>
              <w:right w:val="single" w:sz="6" w:space="0" w:color="auto"/>
            </w:tcBorders>
          </w:tcPr>
          <w:p w14:paraId="37C854C6" w14:textId="77777777" w:rsidR="00027BB7" w:rsidRPr="006C1F2C" w:rsidRDefault="00027BB7" w:rsidP="005171BE">
            <w:pPr>
              <w:keepNext/>
              <w:keepLines/>
              <w:widowControl w:val="0"/>
              <w:rPr>
                <w:color w:val="000000"/>
                <w:sz w:val="22"/>
                <w:szCs w:val="22"/>
              </w:rPr>
            </w:pPr>
            <w:r w:rsidRPr="006C1F2C">
              <w:rPr>
                <w:color w:val="000000"/>
                <w:sz w:val="22"/>
                <w:szCs w:val="22"/>
              </w:rPr>
              <w:t>PDS: minst 10% forbedring</w:t>
            </w:r>
          </w:p>
        </w:tc>
        <w:tc>
          <w:tcPr>
            <w:tcW w:w="1521" w:type="dxa"/>
            <w:tcBorders>
              <w:left w:val="nil"/>
              <w:bottom w:val="single" w:sz="6" w:space="0" w:color="auto"/>
              <w:right w:val="single" w:sz="6" w:space="0" w:color="auto"/>
            </w:tcBorders>
          </w:tcPr>
          <w:p w14:paraId="37C854C7"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26***</w:t>
            </w:r>
          </w:p>
        </w:tc>
        <w:tc>
          <w:tcPr>
            <w:tcW w:w="1386" w:type="dxa"/>
            <w:tcBorders>
              <w:left w:val="nil"/>
              <w:bottom w:val="single" w:sz="6" w:space="0" w:color="auto"/>
              <w:right w:val="single" w:sz="6" w:space="0" w:color="auto"/>
            </w:tcBorders>
          </w:tcPr>
          <w:p w14:paraId="37C854C8"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17</w:t>
            </w:r>
          </w:p>
        </w:tc>
        <w:tc>
          <w:tcPr>
            <w:tcW w:w="1591" w:type="dxa"/>
            <w:tcBorders>
              <w:left w:val="nil"/>
              <w:bottom w:val="single" w:sz="6" w:space="0" w:color="auto"/>
              <w:right w:val="single" w:sz="6" w:space="0" w:color="auto"/>
            </w:tcBorders>
          </w:tcPr>
          <w:p w14:paraId="37C854C9"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30***</w:t>
            </w:r>
          </w:p>
        </w:tc>
        <w:tc>
          <w:tcPr>
            <w:tcW w:w="1181" w:type="dxa"/>
            <w:tcBorders>
              <w:left w:val="nil"/>
              <w:bottom w:val="single" w:sz="6" w:space="0" w:color="auto"/>
              <w:right w:val="single" w:sz="6" w:space="0" w:color="auto"/>
            </w:tcBorders>
          </w:tcPr>
          <w:p w14:paraId="37C854CA"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18</w:t>
            </w:r>
          </w:p>
        </w:tc>
      </w:tr>
      <w:tr w:rsidR="00027BB7" w:rsidRPr="006C1F2C" w14:paraId="37C854D1" w14:textId="77777777">
        <w:tc>
          <w:tcPr>
            <w:tcW w:w="2840" w:type="dxa"/>
            <w:tcBorders>
              <w:left w:val="single" w:sz="6" w:space="0" w:color="auto"/>
              <w:bottom w:val="single" w:sz="6" w:space="0" w:color="auto"/>
              <w:right w:val="single" w:sz="6" w:space="0" w:color="auto"/>
            </w:tcBorders>
          </w:tcPr>
          <w:p w14:paraId="37C854CC" w14:textId="77777777" w:rsidR="00027BB7" w:rsidRPr="006C1F2C" w:rsidRDefault="00027BB7" w:rsidP="005171BE">
            <w:pPr>
              <w:keepNext/>
              <w:keepLines/>
              <w:widowControl w:val="0"/>
              <w:rPr>
                <w:color w:val="000000"/>
                <w:sz w:val="22"/>
                <w:szCs w:val="22"/>
              </w:rPr>
            </w:pPr>
            <w:r w:rsidRPr="006C1F2C">
              <w:rPr>
                <w:color w:val="000000"/>
                <w:sz w:val="22"/>
                <w:szCs w:val="22"/>
              </w:rPr>
              <w:t>Minst 4</w:t>
            </w:r>
            <w:r w:rsidR="003E5473" w:rsidRPr="006C1F2C">
              <w:rPr>
                <w:color w:val="000000"/>
                <w:sz w:val="22"/>
                <w:szCs w:val="22"/>
              </w:rPr>
              <w:t> </w:t>
            </w:r>
            <w:r w:rsidRPr="006C1F2C">
              <w:rPr>
                <w:color w:val="000000"/>
                <w:sz w:val="22"/>
                <w:szCs w:val="22"/>
              </w:rPr>
              <w:t>poeng forbedring av ADAS-Cog med ingen forverring av CIBIC-Plus og PDS</w:t>
            </w:r>
          </w:p>
        </w:tc>
        <w:tc>
          <w:tcPr>
            <w:tcW w:w="1521" w:type="dxa"/>
            <w:tcBorders>
              <w:left w:val="nil"/>
              <w:bottom w:val="single" w:sz="6" w:space="0" w:color="auto"/>
              <w:right w:val="single" w:sz="6" w:space="0" w:color="auto"/>
            </w:tcBorders>
          </w:tcPr>
          <w:p w14:paraId="37C854CD"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10*</w:t>
            </w:r>
          </w:p>
        </w:tc>
        <w:tc>
          <w:tcPr>
            <w:tcW w:w="1386" w:type="dxa"/>
            <w:tcBorders>
              <w:left w:val="nil"/>
              <w:bottom w:val="single" w:sz="6" w:space="0" w:color="auto"/>
              <w:right w:val="single" w:sz="6" w:space="0" w:color="auto"/>
            </w:tcBorders>
          </w:tcPr>
          <w:p w14:paraId="37C854CE"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6</w:t>
            </w:r>
          </w:p>
        </w:tc>
        <w:tc>
          <w:tcPr>
            <w:tcW w:w="1591" w:type="dxa"/>
            <w:tcBorders>
              <w:left w:val="nil"/>
              <w:bottom w:val="single" w:sz="6" w:space="0" w:color="auto"/>
              <w:right w:val="single" w:sz="6" w:space="0" w:color="auto"/>
            </w:tcBorders>
          </w:tcPr>
          <w:p w14:paraId="37C854CF"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12**</w:t>
            </w:r>
          </w:p>
        </w:tc>
        <w:tc>
          <w:tcPr>
            <w:tcW w:w="1181" w:type="dxa"/>
            <w:tcBorders>
              <w:left w:val="nil"/>
              <w:bottom w:val="single" w:sz="6" w:space="0" w:color="auto"/>
              <w:right w:val="single" w:sz="6" w:space="0" w:color="auto"/>
            </w:tcBorders>
          </w:tcPr>
          <w:p w14:paraId="37C854D0" w14:textId="77777777" w:rsidR="00027BB7" w:rsidRPr="006C1F2C" w:rsidRDefault="00027BB7" w:rsidP="005171BE">
            <w:pPr>
              <w:keepNext/>
              <w:keepLines/>
              <w:widowControl w:val="0"/>
              <w:jc w:val="center"/>
              <w:rPr>
                <w:color w:val="000000"/>
                <w:sz w:val="22"/>
                <w:szCs w:val="22"/>
              </w:rPr>
            </w:pPr>
            <w:r w:rsidRPr="006C1F2C">
              <w:rPr>
                <w:color w:val="000000"/>
                <w:sz w:val="22"/>
                <w:szCs w:val="22"/>
              </w:rPr>
              <w:t>6</w:t>
            </w:r>
          </w:p>
        </w:tc>
      </w:tr>
    </w:tbl>
    <w:p w14:paraId="37C854D2" w14:textId="77777777" w:rsidR="00027BB7" w:rsidRPr="006C1F2C" w:rsidRDefault="00027BB7" w:rsidP="005171BE">
      <w:pPr>
        <w:keepNext/>
        <w:keepLines/>
        <w:widowControl w:val="0"/>
        <w:rPr>
          <w:color w:val="000000"/>
          <w:sz w:val="22"/>
          <w:szCs w:val="22"/>
        </w:rPr>
      </w:pPr>
      <w:r w:rsidRPr="006C1F2C">
        <w:rPr>
          <w:color w:val="000000"/>
          <w:sz w:val="22"/>
          <w:szCs w:val="22"/>
        </w:rPr>
        <w:t>* p &lt;0,05, ** p &lt;0,01, *** p &lt;0,001</w:t>
      </w:r>
    </w:p>
    <w:p w14:paraId="37C854D3" w14:textId="77777777" w:rsidR="00027BB7" w:rsidRPr="006C1F2C" w:rsidRDefault="00027BB7" w:rsidP="005171BE">
      <w:pPr>
        <w:widowControl w:val="0"/>
        <w:suppressAutoHyphens/>
        <w:rPr>
          <w:color w:val="000000"/>
          <w:sz w:val="22"/>
          <w:szCs w:val="22"/>
        </w:rPr>
      </w:pPr>
    </w:p>
    <w:p w14:paraId="37C854D4" w14:textId="77777777" w:rsidR="00F714C6" w:rsidRPr="006C1F2C" w:rsidRDefault="00F714C6" w:rsidP="005171BE">
      <w:pPr>
        <w:keepNext/>
        <w:widowControl w:val="0"/>
        <w:suppressAutoHyphens/>
        <w:rPr>
          <w:color w:val="000000"/>
          <w:sz w:val="22"/>
          <w:szCs w:val="22"/>
          <w:u w:val="single"/>
        </w:rPr>
      </w:pPr>
      <w:r w:rsidRPr="006C1F2C">
        <w:rPr>
          <w:color w:val="000000"/>
          <w:sz w:val="22"/>
          <w:szCs w:val="22"/>
          <w:u w:val="single"/>
        </w:rPr>
        <w:t xml:space="preserve">Kliniske studier med demens </w:t>
      </w:r>
      <w:r w:rsidR="00C23123" w:rsidRPr="006C1F2C">
        <w:rPr>
          <w:color w:val="000000"/>
          <w:sz w:val="22"/>
          <w:szCs w:val="22"/>
          <w:u w:val="single"/>
        </w:rPr>
        <w:t xml:space="preserve">i tilknytning til </w:t>
      </w:r>
      <w:r w:rsidRPr="006C1F2C">
        <w:rPr>
          <w:color w:val="000000"/>
          <w:sz w:val="22"/>
          <w:szCs w:val="22"/>
          <w:u w:val="single"/>
        </w:rPr>
        <w:t>Parkinsons sykdom</w:t>
      </w:r>
    </w:p>
    <w:p w14:paraId="37C854D5" w14:textId="77777777" w:rsidR="00CC0457" w:rsidRPr="006C1F2C" w:rsidRDefault="00CC0457" w:rsidP="005171BE">
      <w:pPr>
        <w:keepNext/>
        <w:widowControl w:val="0"/>
        <w:suppressAutoHyphens/>
        <w:rPr>
          <w:color w:val="000000"/>
          <w:sz w:val="22"/>
          <w:szCs w:val="22"/>
        </w:rPr>
      </w:pPr>
    </w:p>
    <w:p w14:paraId="37C854D6" w14:textId="77777777" w:rsidR="00F714C6" w:rsidRPr="006C1F2C" w:rsidRDefault="00EC6036" w:rsidP="005171BE">
      <w:pPr>
        <w:widowControl w:val="0"/>
        <w:suppressAutoHyphens/>
        <w:rPr>
          <w:color w:val="000000"/>
          <w:sz w:val="22"/>
          <w:szCs w:val="22"/>
        </w:rPr>
      </w:pPr>
      <w:r w:rsidRPr="006C1F2C">
        <w:rPr>
          <w:color w:val="000000"/>
          <w:sz w:val="22"/>
          <w:szCs w:val="22"/>
        </w:rPr>
        <w:t xml:space="preserve">Effekten av rivastigmin ved demens </w:t>
      </w:r>
      <w:r w:rsidR="00C23123" w:rsidRPr="006C1F2C">
        <w:rPr>
          <w:color w:val="000000"/>
          <w:sz w:val="22"/>
          <w:szCs w:val="22"/>
        </w:rPr>
        <w:t xml:space="preserve">i tilknytning til </w:t>
      </w:r>
      <w:r w:rsidRPr="006C1F2C">
        <w:rPr>
          <w:color w:val="000000"/>
          <w:sz w:val="22"/>
          <w:szCs w:val="22"/>
        </w:rPr>
        <w:t>Parkins</w:t>
      </w:r>
      <w:r w:rsidR="00B813E3" w:rsidRPr="006C1F2C">
        <w:rPr>
          <w:color w:val="000000"/>
          <w:sz w:val="22"/>
          <w:szCs w:val="22"/>
        </w:rPr>
        <w:t>ons sykdom er vist i en 24-uker lang</w:t>
      </w:r>
      <w:r w:rsidRPr="006C1F2C">
        <w:rPr>
          <w:color w:val="000000"/>
          <w:sz w:val="22"/>
          <w:szCs w:val="22"/>
        </w:rPr>
        <w:t xml:space="preserve"> </w:t>
      </w:r>
      <w:r w:rsidR="000774EA" w:rsidRPr="006C1F2C">
        <w:rPr>
          <w:color w:val="000000"/>
          <w:sz w:val="22"/>
          <w:szCs w:val="22"/>
        </w:rPr>
        <w:t xml:space="preserve">multisenter-, </w:t>
      </w:r>
      <w:r w:rsidRPr="006C1F2C">
        <w:rPr>
          <w:color w:val="000000"/>
          <w:sz w:val="22"/>
          <w:szCs w:val="22"/>
        </w:rPr>
        <w:t>dobbelt-blind, placebokontrollert hoved</w:t>
      </w:r>
      <w:r w:rsidR="000774EA" w:rsidRPr="006C1F2C">
        <w:rPr>
          <w:color w:val="000000"/>
          <w:sz w:val="22"/>
          <w:szCs w:val="22"/>
        </w:rPr>
        <w:t>studie og i den 24-</w:t>
      </w:r>
      <w:r w:rsidR="00EB0ED9" w:rsidRPr="006C1F2C">
        <w:rPr>
          <w:color w:val="000000"/>
          <w:sz w:val="22"/>
          <w:szCs w:val="22"/>
        </w:rPr>
        <w:t xml:space="preserve">uker lange, åpne </w:t>
      </w:r>
      <w:r w:rsidR="00D2123E" w:rsidRPr="006C1F2C">
        <w:rPr>
          <w:color w:val="000000"/>
          <w:sz w:val="22"/>
          <w:szCs w:val="22"/>
        </w:rPr>
        <w:t>forlengelsesfase</w:t>
      </w:r>
      <w:r w:rsidR="00F84FE4" w:rsidRPr="006C1F2C">
        <w:rPr>
          <w:color w:val="000000"/>
          <w:sz w:val="22"/>
          <w:szCs w:val="22"/>
        </w:rPr>
        <w:t>n</w:t>
      </w:r>
      <w:r w:rsidR="00EB0ED9" w:rsidRPr="006C1F2C">
        <w:rPr>
          <w:color w:val="000000"/>
          <w:sz w:val="22"/>
          <w:szCs w:val="22"/>
        </w:rPr>
        <w:t xml:space="preserve">. Pasientene </w:t>
      </w:r>
      <w:r w:rsidR="000774EA" w:rsidRPr="006C1F2C">
        <w:rPr>
          <w:color w:val="000000"/>
          <w:sz w:val="22"/>
          <w:szCs w:val="22"/>
        </w:rPr>
        <w:t xml:space="preserve">som deltok </w:t>
      </w:r>
      <w:r w:rsidR="00EB0ED9" w:rsidRPr="006C1F2C">
        <w:rPr>
          <w:color w:val="000000"/>
          <w:sz w:val="22"/>
          <w:szCs w:val="22"/>
        </w:rPr>
        <w:t xml:space="preserve">i </w:t>
      </w:r>
      <w:r w:rsidR="000774EA" w:rsidRPr="006C1F2C">
        <w:rPr>
          <w:color w:val="000000"/>
          <w:sz w:val="22"/>
          <w:szCs w:val="22"/>
        </w:rPr>
        <w:t xml:space="preserve">denne </w:t>
      </w:r>
      <w:r w:rsidR="00EB0ED9" w:rsidRPr="006C1F2C">
        <w:rPr>
          <w:color w:val="000000"/>
          <w:sz w:val="22"/>
          <w:szCs w:val="22"/>
        </w:rPr>
        <w:t xml:space="preserve">studien hadde </w:t>
      </w:r>
      <w:r w:rsidR="000774EA" w:rsidRPr="006C1F2C">
        <w:rPr>
          <w:color w:val="000000"/>
          <w:sz w:val="22"/>
          <w:szCs w:val="22"/>
        </w:rPr>
        <w:t xml:space="preserve">en </w:t>
      </w:r>
      <w:r w:rsidR="00EB0ED9" w:rsidRPr="006C1F2C">
        <w:rPr>
          <w:color w:val="000000"/>
          <w:sz w:val="22"/>
          <w:szCs w:val="22"/>
        </w:rPr>
        <w:t>MMSE-score (</w:t>
      </w:r>
      <w:r w:rsidR="00557570" w:rsidRPr="006C1F2C">
        <w:rPr>
          <w:color w:val="000000"/>
          <w:sz w:val="22"/>
          <w:szCs w:val="22"/>
        </w:rPr>
        <w:t>”Mini-Mental State Examination”</w:t>
      </w:r>
      <w:r w:rsidR="00EB0ED9" w:rsidRPr="006C1F2C">
        <w:rPr>
          <w:color w:val="000000"/>
          <w:sz w:val="22"/>
          <w:szCs w:val="22"/>
        </w:rPr>
        <w:t xml:space="preserve">) </w:t>
      </w:r>
      <w:r w:rsidR="000774EA" w:rsidRPr="006C1F2C">
        <w:rPr>
          <w:color w:val="000000"/>
          <w:sz w:val="22"/>
          <w:szCs w:val="22"/>
        </w:rPr>
        <w:t>på 10</w:t>
      </w:r>
      <w:r w:rsidR="007B25A8" w:rsidRPr="006C1F2C">
        <w:rPr>
          <w:color w:val="000000"/>
          <w:sz w:val="22"/>
          <w:szCs w:val="22"/>
        </w:rPr>
        <w:t>–</w:t>
      </w:r>
      <w:r w:rsidR="00EB0ED9" w:rsidRPr="006C1F2C">
        <w:rPr>
          <w:color w:val="000000"/>
          <w:sz w:val="22"/>
          <w:szCs w:val="22"/>
        </w:rPr>
        <w:t xml:space="preserve">24. Effekt er </w:t>
      </w:r>
      <w:r w:rsidR="00557570" w:rsidRPr="006C1F2C">
        <w:rPr>
          <w:color w:val="000000"/>
          <w:sz w:val="22"/>
          <w:szCs w:val="22"/>
        </w:rPr>
        <w:t xml:space="preserve">vist </w:t>
      </w:r>
      <w:r w:rsidR="00EB0ED9" w:rsidRPr="006C1F2C">
        <w:rPr>
          <w:color w:val="000000"/>
          <w:sz w:val="22"/>
          <w:szCs w:val="22"/>
        </w:rPr>
        <w:t xml:space="preserve">ved bruk av to uavhengige skalaer som ble </w:t>
      </w:r>
      <w:r w:rsidR="000774EA" w:rsidRPr="006C1F2C">
        <w:rPr>
          <w:color w:val="000000"/>
          <w:sz w:val="22"/>
          <w:szCs w:val="22"/>
        </w:rPr>
        <w:t>vurdert regelmessig i løpet av en behandlingsperiode på 6 måneder</w:t>
      </w:r>
      <w:r w:rsidR="00557570" w:rsidRPr="006C1F2C">
        <w:rPr>
          <w:color w:val="000000"/>
          <w:sz w:val="22"/>
          <w:szCs w:val="22"/>
        </w:rPr>
        <w:t>,</w:t>
      </w:r>
      <w:r w:rsidR="00E20B0A" w:rsidRPr="006C1F2C">
        <w:rPr>
          <w:color w:val="000000"/>
          <w:sz w:val="22"/>
          <w:szCs w:val="22"/>
        </w:rPr>
        <w:t xml:space="preserve"> som vist i </w:t>
      </w:r>
      <w:r w:rsidR="00536E66" w:rsidRPr="006C1F2C">
        <w:rPr>
          <w:color w:val="000000"/>
          <w:sz w:val="22"/>
          <w:szCs w:val="22"/>
        </w:rPr>
        <w:t>t</w:t>
      </w:r>
      <w:r w:rsidR="00E20B0A" w:rsidRPr="006C1F2C">
        <w:rPr>
          <w:color w:val="000000"/>
          <w:sz w:val="22"/>
          <w:szCs w:val="22"/>
        </w:rPr>
        <w:t>abell</w:t>
      </w:r>
      <w:r w:rsidR="000774EA" w:rsidRPr="006C1F2C">
        <w:rPr>
          <w:color w:val="000000"/>
          <w:sz w:val="22"/>
          <w:szCs w:val="22"/>
        </w:rPr>
        <w:t> </w:t>
      </w:r>
      <w:r w:rsidR="00E20B0A" w:rsidRPr="006C1F2C">
        <w:rPr>
          <w:color w:val="000000"/>
          <w:sz w:val="22"/>
          <w:szCs w:val="22"/>
        </w:rPr>
        <w:t xml:space="preserve">5 </w:t>
      </w:r>
      <w:r w:rsidR="000774EA" w:rsidRPr="006C1F2C">
        <w:rPr>
          <w:color w:val="000000"/>
          <w:sz w:val="22"/>
          <w:szCs w:val="22"/>
        </w:rPr>
        <w:t>under</w:t>
      </w:r>
      <w:r w:rsidR="00E20B0A" w:rsidRPr="006C1F2C">
        <w:rPr>
          <w:color w:val="000000"/>
          <w:sz w:val="22"/>
          <w:szCs w:val="22"/>
        </w:rPr>
        <w:t>: ADAS-</w:t>
      </w:r>
      <w:r w:rsidR="00BA501F" w:rsidRPr="006C1F2C">
        <w:rPr>
          <w:color w:val="000000"/>
          <w:sz w:val="22"/>
          <w:szCs w:val="22"/>
        </w:rPr>
        <w:t>C</w:t>
      </w:r>
      <w:r w:rsidR="00E20B0A" w:rsidRPr="006C1F2C">
        <w:rPr>
          <w:color w:val="000000"/>
          <w:sz w:val="22"/>
          <w:szCs w:val="22"/>
        </w:rPr>
        <w:t xml:space="preserve">og, et mål for </w:t>
      </w:r>
      <w:r w:rsidR="00557570" w:rsidRPr="006C1F2C">
        <w:rPr>
          <w:color w:val="000000"/>
          <w:sz w:val="22"/>
          <w:szCs w:val="22"/>
        </w:rPr>
        <w:t xml:space="preserve">kognisjon, </w:t>
      </w:r>
      <w:r w:rsidR="00E20B0A" w:rsidRPr="006C1F2C">
        <w:rPr>
          <w:color w:val="000000"/>
          <w:sz w:val="22"/>
          <w:szCs w:val="22"/>
        </w:rPr>
        <w:t>og den globale skalaen ADCS-</w:t>
      </w:r>
      <w:r w:rsidR="00656182" w:rsidRPr="006C1F2C">
        <w:rPr>
          <w:color w:val="000000"/>
          <w:sz w:val="22"/>
          <w:szCs w:val="22"/>
        </w:rPr>
        <w:t xml:space="preserve">CGIC </w:t>
      </w:r>
      <w:r w:rsidR="004A3C91" w:rsidRPr="006C1F2C">
        <w:rPr>
          <w:color w:val="000000"/>
          <w:sz w:val="22"/>
          <w:szCs w:val="22"/>
        </w:rPr>
        <w:t>(</w:t>
      </w:r>
      <w:r w:rsidR="00557570" w:rsidRPr="006C1F2C">
        <w:rPr>
          <w:color w:val="000000"/>
          <w:sz w:val="22"/>
          <w:szCs w:val="22"/>
        </w:rPr>
        <w:t>”</w:t>
      </w:r>
      <w:r w:rsidR="004A3C91" w:rsidRPr="006C1F2C">
        <w:rPr>
          <w:color w:val="000000"/>
          <w:sz w:val="22"/>
          <w:szCs w:val="22"/>
        </w:rPr>
        <w:t>Alzheimer’s Disease Cooperative Study-Clinician’s Global Impression of Change</w:t>
      </w:r>
      <w:r w:rsidR="00557570" w:rsidRPr="006C1F2C">
        <w:rPr>
          <w:color w:val="000000"/>
          <w:sz w:val="22"/>
          <w:szCs w:val="22"/>
        </w:rPr>
        <w:t>”</w:t>
      </w:r>
      <w:r w:rsidR="004A3C91" w:rsidRPr="006C1F2C">
        <w:rPr>
          <w:color w:val="000000"/>
          <w:sz w:val="22"/>
          <w:szCs w:val="22"/>
        </w:rPr>
        <w:t>).</w:t>
      </w:r>
    </w:p>
    <w:p w14:paraId="37C854D7" w14:textId="77777777" w:rsidR="004A3C91" w:rsidRPr="006C1F2C" w:rsidRDefault="004A3C91" w:rsidP="005171BE">
      <w:pPr>
        <w:widowControl w:val="0"/>
        <w:suppressAutoHyphens/>
        <w:rPr>
          <w:color w:val="000000"/>
          <w:sz w:val="22"/>
          <w:szCs w:val="22"/>
        </w:rPr>
      </w:pPr>
    </w:p>
    <w:p w14:paraId="37C854D8" w14:textId="77777777" w:rsidR="00552190" w:rsidRPr="006C1F2C" w:rsidRDefault="00552190" w:rsidP="005171BE">
      <w:pPr>
        <w:keepNext/>
        <w:keepLines/>
        <w:widowControl w:val="0"/>
        <w:rPr>
          <w:b/>
          <w:color w:val="000000"/>
          <w:sz w:val="22"/>
          <w:szCs w:val="22"/>
        </w:rPr>
      </w:pPr>
      <w:r w:rsidRPr="006C1F2C">
        <w:rPr>
          <w:b/>
          <w:color w:val="000000"/>
          <w:sz w:val="22"/>
          <w:szCs w:val="22"/>
        </w:rPr>
        <w:t>Tabell</w:t>
      </w:r>
      <w:r w:rsidR="000774EA" w:rsidRPr="006C1F2C">
        <w:rPr>
          <w:b/>
          <w:color w:val="000000"/>
          <w:sz w:val="22"/>
          <w:szCs w:val="22"/>
        </w:rPr>
        <w:t> </w:t>
      </w:r>
      <w:r w:rsidRPr="006C1F2C">
        <w:rPr>
          <w:b/>
          <w:color w:val="000000"/>
          <w:sz w:val="22"/>
          <w:szCs w:val="22"/>
        </w:rPr>
        <w:t>5</w:t>
      </w:r>
    </w:p>
    <w:p w14:paraId="37C854D9" w14:textId="77777777" w:rsidR="00552190" w:rsidRPr="006C1F2C" w:rsidRDefault="00552190" w:rsidP="005171BE">
      <w:pPr>
        <w:keepNext/>
        <w:keepLines/>
        <w:widowControl w:val="0"/>
        <w:rPr>
          <w:color w:val="000000"/>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8"/>
        <w:gridCol w:w="1491"/>
        <w:gridCol w:w="1434"/>
        <w:gridCol w:w="1557"/>
        <w:gridCol w:w="1319"/>
      </w:tblGrid>
      <w:tr w:rsidR="00AC314A" w:rsidRPr="006C1F2C" w14:paraId="37C854E7" w14:textId="77777777">
        <w:tc>
          <w:tcPr>
            <w:tcW w:w="2628" w:type="dxa"/>
            <w:tcBorders>
              <w:bottom w:val="single" w:sz="4" w:space="0" w:color="auto"/>
            </w:tcBorders>
          </w:tcPr>
          <w:p w14:paraId="37C854DA"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Demens i tilknytning til Parkinsons sykdom</w:t>
            </w:r>
          </w:p>
        </w:tc>
        <w:tc>
          <w:tcPr>
            <w:tcW w:w="1491" w:type="dxa"/>
            <w:tcBorders>
              <w:bottom w:val="single" w:sz="4" w:space="0" w:color="auto"/>
            </w:tcBorders>
          </w:tcPr>
          <w:p w14:paraId="37C854DB"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ADAS-Cog</w:t>
            </w:r>
          </w:p>
          <w:p w14:paraId="37C854DC"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Exelon</w:t>
            </w:r>
          </w:p>
          <w:p w14:paraId="37C854DD" w14:textId="77777777" w:rsidR="00AC314A" w:rsidRPr="006C1F2C" w:rsidRDefault="00AC314A" w:rsidP="005171BE">
            <w:pPr>
              <w:keepNext/>
              <w:keepLines/>
              <w:widowControl w:val="0"/>
              <w:tabs>
                <w:tab w:val="left" w:pos="567"/>
              </w:tabs>
              <w:rPr>
                <w:color w:val="000000"/>
                <w:sz w:val="22"/>
                <w:szCs w:val="22"/>
              </w:rPr>
            </w:pPr>
          </w:p>
        </w:tc>
        <w:tc>
          <w:tcPr>
            <w:tcW w:w="1434" w:type="dxa"/>
            <w:tcBorders>
              <w:bottom w:val="single" w:sz="4" w:space="0" w:color="auto"/>
            </w:tcBorders>
          </w:tcPr>
          <w:p w14:paraId="37C854DE"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ADAS-Cog</w:t>
            </w:r>
          </w:p>
          <w:p w14:paraId="37C854DF"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Placebo</w:t>
            </w:r>
          </w:p>
          <w:p w14:paraId="37C854E0" w14:textId="77777777" w:rsidR="00AC314A" w:rsidRPr="006C1F2C" w:rsidRDefault="00AC314A" w:rsidP="005171BE">
            <w:pPr>
              <w:keepNext/>
              <w:keepLines/>
              <w:widowControl w:val="0"/>
              <w:tabs>
                <w:tab w:val="left" w:pos="567"/>
              </w:tabs>
              <w:rPr>
                <w:color w:val="000000"/>
                <w:sz w:val="22"/>
                <w:szCs w:val="22"/>
              </w:rPr>
            </w:pPr>
          </w:p>
        </w:tc>
        <w:tc>
          <w:tcPr>
            <w:tcW w:w="1557" w:type="dxa"/>
            <w:tcBorders>
              <w:bottom w:val="single" w:sz="4" w:space="0" w:color="auto"/>
            </w:tcBorders>
          </w:tcPr>
          <w:p w14:paraId="37C854E1"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ADCS-CGIC</w:t>
            </w:r>
          </w:p>
          <w:p w14:paraId="37C854E2"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Exelon</w:t>
            </w:r>
          </w:p>
          <w:p w14:paraId="37C854E3" w14:textId="77777777" w:rsidR="00AC314A" w:rsidRPr="006C1F2C" w:rsidRDefault="00AC314A" w:rsidP="005171BE">
            <w:pPr>
              <w:keepNext/>
              <w:keepLines/>
              <w:widowControl w:val="0"/>
              <w:tabs>
                <w:tab w:val="left" w:pos="567"/>
              </w:tabs>
              <w:rPr>
                <w:color w:val="000000"/>
                <w:sz w:val="22"/>
                <w:szCs w:val="22"/>
              </w:rPr>
            </w:pPr>
          </w:p>
        </w:tc>
        <w:tc>
          <w:tcPr>
            <w:tcW w:w="1319" w:type="dxa"/>
            <w:tcBorders>
              <w:bottom w:val="single" w:sz="4" w:space="0" w:color="auto"/>
            </w:tcBorders>
          </w:tcPr>
          <w:p w14:paraId="37C854E4"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ADCS-CGIC</w:t>
            </w:r>
          </w:p>
          <w:p w14:paraId="37C854E5"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Placebo</w:t>
            </w:r>
          </w:p>
          <w:p w14:paraId="37C854E6"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4ED" w14:textId="77777777">
        <w:tc>
          <w:tcPr>
            <w:tcW w:w="2628" w:type="dxa"/>
            <w:tcBorders>
              <w:top w:val="single" w:sz="4" w:space="0" w:color="auto"/>
              <w:bottom w:val="nil"/>
            </w:tcBorders>
          </w:tcPr>
          <w:p w14:paraId="37C854E8" w14:textId="77777777" w:rsidR="00AC314A" w:rsidRPr="006C1F2C" w:rsidRDefault="00AC314A" w:rsidP="005171BE">
            <w:pPr>
              <w:keepNext/>
              <w:keepLines/>
              <w:widowControl w:val="0"/>
              <w:tabs>
                <w:tab w:val="left" w:pos="567"/>
              </w:tabs>
              <w:rPr>
                <w:color w:val="000000"/>
                <w:sz w:val="22"/>
                <w:szCs w:val="22"/>
              </w:rPr>
            </w:pPr>
            <w:r w:rsidRPr="006C1F2C">
              <w:rPr>
                <w:b/>
                <w:color w:val="000000"/>
                <w:sz w:val="22"/>
                <w:szCs w:val="22"/>
              </w:rPr>
              <w:t>ITT + RDO-populasjon</w:t>
            </w:r>
          </w:p>
        </w:tc>
        <w:tc>
          <w:tcPr>
            <w:tcW w:w="1491" w:type="dxa"/>
            <w:tcBorders>
              <w:top w:val="single" w:sz="4" w:space="0" w:color="auto"/>
              <w:bottom w:val="nil"/>
            </w:tcBorders>
          </w:tcPr>
          <w:p w14:paraId="37C854E9"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(n=329)</w:t>
            </w:r>
          </w:p>
        </w:tc>
        <w:tc>
          <w:tcPr>
            <w:tcW w:w="1434" w:type="dxa"/>
            <w:tcBorders>
              <w:top w:val="single" w:sz="4" w:space="0" w:color="auto"/>
              <w:bottom w:val="nil"/>
            </w:tcBorders>
          </w:tcPr>
          <w:p w14:paraId="37C854EA"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(n=161)</w:t>
            </w:r>
          </w:p>
        </w:tc>
        <w:tc>
          <w:tcPr>
            <w:tcW w:w="1557" w:type="dxa"/>
            <w:tcBorders>
              <w:top w:val="single" w:sz="4" w:space="0" w:color="auto"/>
              <w:bottom w:val="nil"/>
            </w:tcBorders>
          </w:tcPr>
          <w:p w14:paraId="37C854EB"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(n=329)</w:t>
            </w:r>
          </w:p>
        </w:tc>
        <w:tc>
          <w:tcPr>
            <w:tcW w:w="1319" w:type="dxa"/>
            <w:tcBorders>
              <w:top w:val="single" w:sz="4" w:space="0" w:color="auto"/>
              <w:bottom w:val="nil"/>
            </w:tcBorders>
          </w:tcPr>
          <w:p w14:paraId="37C854EC"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(n=165)</w:t>
            </w:r>
          </w:p>
        </w:tc>
      </w:tr>
      <w:tr w:rsidR="00AC314A" w:rsidRPr="006C1F2C" w14:paraId="37C854F3" w14:textId="77777777">
        <w:tc>
          <w:tcPr>
            <w:tcW w:w="2628" w:type="dxa"/>
            <w:tcBorders>
              <w:top w:val="nil"/>
              <w:bottom w:val="nil"/>
            </w:tcBorders>
          </w:tcPr>
          <w:p w14:paraId="37C854EE" w14:textId="77777777" w:rsidR="00AC314A" w:rsidRPr="006C1F2C" w:rsidRDefault="00AC314A" w:rsidP="005171BE">
            <w:pPr>
              <w:keepNext/>
              <w:keepLines/>
              <w:widowControl w:val="0"/>
              <w:tabs>
                <w:tab w:val="left" w:pos="567"/>
              </w:tabs>
              <w:rPr>
                <w:color w:val="000000"/>
                <w:sz w:val="22"/>
                <w:szCs w:val="22"/>
              </w:rPr>
            </w:pPr>
          </w:p>
        </w:tc>
        <w:tc>
          <w:tcPr>
            <w:tcW w:w="1491" w:type="dxa"/>
            <w:tcBorders>
              <w:top w:val="nil"/>
              <w:bottom w:val="nil"/>
            </w:tcBorders>
          </w:tcPr>
          <w:p w14:paraId="37C854EF"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nil"/>
              <w:bottom w:val="nil"/>
            </w:tcBorders>
          </w:tcPr>
          <w:p w14:paraId="37C854F0"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nil"/>
              <w:bottom w:val="nil"/>
            </w:tcBorders>
          </w:tcPr>
          <w:p w14:paraId="37C854F1" w14:textId="77777777" w:rsidR="00AC314A" w:rsidRPr="006C1F2C" w:rsidRDefault="00AC314A" w:rsidP="005171BE">
            <w:pPr>
              <w:keepNext/>
              <w:keepLines/>
              <w:widowControl w:val="0"/>
              <w:tabs>
                <w:tab w:val="left" w:pos="567"/>
              </w:tabs>
              <w:rPr>
                <w:color w:val="000000"/>
                <w:sz w:val="22"/>
                <w:szCs w:val="22"/>
              </w:rPr>
            </w:pPr>
          </w:p>
        </w:tc>
        <w:tc>
          <w:tcPr>
            <w:tcW w:w="1319" w:type="dxa"/>
            <w:tcBorders>
              <w:top w:val="nil"/>
              <w:bottom w:val="nil"/>
            </w:tcBorders>
          </w:tcPr>
          <w:p w14:paraId="37C854F2"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502" w14:textId="77777777">
        <w:tc>
          <w:tcPr>
            <w:tcW w:w="2628" w:type="dxa"/>
            <w:tcBorders>
              <w:top w:val="nil"/>
              <w:bottom w:val="nil"/>
            </w:tcBorders>
          </w:tcPr>
          <w:p w14:paraId="37C854F4"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4F5"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bottom w:val="nil"/>
            </w:tcBorders>
          </w:tcPr>
          <w:p w14:paraId="37C854F6"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23,8 ± 10,2</w:t>
            </w:r>
          </w:p>
          <w:p w14:paraId="37C854F7" w14:textId="77777777" w:rsidR="00AC314A" w:rsidRPr="006C1F2C" w:rsidRDefault="00AC314A" w:rsidP="005171BE">
            <w:pPr>
              <w:keepNext/>
              <w:keepLines/>
              <w:widowControl w:val="0"/>
              <w:tabs>
                <w:tab w:val="left" w:pos="567"/>
              </w:tabs>
              <w:rPr>
                <w:color w:val="000000"/>
                <w:sz w:val="22"/>
                <w:szCs w:val="22"/>
              </w:rPr>
            </w:pPr>
          </w:p>
          <w:p w14:paraId="37C854F8"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2,1 ± 8,2</w:t>
            </w:r>
          </w:p>
        </w:tc>
        <w:tc>
          <w:tcPr>
            <w:tcW w:w="1434" w:type="dxa"/>
            <w:tcBorders>
              <w:top w:val="nil"/>
              <w:bottom w:val="nil"/>
            </w:tcBorders>
          </w:tcPr>
          <w:p w14:paraId="37C854F9"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24,3 ± 10,5</w:t>
            </w:r>
          </w:p>
          <w:p w14:paraId="37C854FA" w14:textId="77777777" w:rsidR="00AC314A" w:rsidRPr="006C1F2C" w:rsidRDefault="00AC314A" w:rsidP="005171BE">
            <w:pPr>
              <w:keepNext/>
              <w:keepLines/>
              <w:widowControl w:val="0"/>
              <w:tabs>
                <w:tab w:val="left" w:pos="567"/>
              </w:tabs>
              <w:rPr>
                <w:color w:val="000000"/>
                <w:sz w:val="22"/>
                <w:szCs w:val="22"/>
              </w:rPr>
            </w:pPr>
          </w:p>
          <w:p w14:paraId="37C854FB"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-0,7 ± 7,5</w:t>
            </w:r>
          </w:p>
        </w:tc>
        <w:tc>
          <w:tcPr>
            <w:tcW w:w="1557" w:type="dxa"/>
            <w:tcBorders>
              <w:top w:val="nil"/>
              <w:bottom w:val="nil"/>
            </w:tcBorders>
          </w:tcPr>
          <w:p w14:paraId="37C854FC"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n/a</w:t>
            </w:r>
          </w:p>
          <w:p w14:paraId="37C854FD" w14:textId="77777777" w:rsidR="00AC314A" w:rsidRPr="006C1F2C" w:rsidRDefault="00AC314A" w:rsidP="005171BE">
            <w:pPr>
              <w:keepNext/>
              <w:keepLines/>
              <w:widowControl w:val="0"/>
              <w:tabs>
                <w:tab w:val="left" w:pos="567"/>
              </w:tabs>
              <w:rPr>
                <w:color w:val="000000"/>
                <w:sz w:val="22"/>
                <w:szCs w:val="22"/>
              </w:rPr>
            </w:pPr>
          </w:p>
          <w:p w14:paraId="37C854FE"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3,8 ± 1,4</w:t>
            </w:r>
          </w:p>
        </w:tc>
        <w:tc>
          <w:tcPr>
            <w:tcW w:w="1319" w:type="dxa"/>
            <w:tcBorders>
              <w:top w:val="nil"/>
              <w:bottom w:val="nil"/>
            </w:tcBorders>
          </w:tcPr>
          <w:p w14:paraId="37C854FF"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n/a</w:t>
            </w:r>
          </w:p>
          <w:p w14:paraId="37C85500" w14:textId="77777777" w:rsidR="00AC314A" w:rsidRPr="006C1F2C" w:rsidRDefault="00AC314A" w:rsidP="005171BE">
            <w:pPr>
              <w:keepNext/>
              <w:keepLines/>
              <w:widowControl w:val="0"/>
              <w:tabs>
                <w:tab w:val="left" w:pos="567"/>
              </w:tabs>
              <w:rPr>
                <w:color w:val="000000"/>
                <w:sz w:val="22"/>
                <w:szCs w:val="22"/>
              </w:rPr>
            </w:pPr>
          </w:p>
          <w:p w14:paraId="37C85501"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4,3 ± 1,5</w:t>
            </w:r>
          </w:p>
        </w:tc>
      </w:tr>
      <w:tr w:rsidR="00AC314A" w:rsidRPr="006C1F2C" w14:paraId="37C85508" w14:textId="77777777">
        <w:tc>
          <w:tcPr>
            <w:tcW w:w="2628" w:type="dxa"/>
            <w:tcBorders>
              <w:top w:val="nil"/>
              <w:bottom w:val="nil"/>
            </w:tcBorders>
          </w:tcPr>
          <w:p w14:paraId="37C85503"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bottom w:val="nil"/>
            </w:tcBorders>
          </w:tcPr>
          <w:p w14:paraId="37C85504" w14:textId="77777777" w:rsidR="00AC314A" w:rsidRPr="006C1F2C" w:rsidRDefault="00AC314A" w:rsidP="005171BE">
            <w:pPr>
              <w:keepNext/>
              <w:keepLines/>
              <w:widowControl w:val="0"/>
              <w:tabs>
                <w:tab w:val="left" w:pos="567"/>
              </w:tabs>
              <w:jc w:val="center"/>
              <w:rPr>
                <w:color w:val="000000"/>
                <w:sz w:val="22"/>
                <w:szCs w:val="22"/>
              </w:rPr>
            </w:pPr>
          </w:p>
          <w:p w14:paraId="37C85505"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2,88</w:t>
            </w:r>
            <w:r w:rsidRPr="006C1F2C">
              <w:rPr>
                <w:color w:val="000000"/>
                <w:sz w:val="22"/>
                <w:szCs w:val="22"/>
                <w:vertAlign w:val="superscript"/>
              </w:rPr>
              <w:t>1</w:t>
            </w:r>
          </w:p>
        </w:tc>
        <w:tc>
          <w:tcPr>
            <w:tcW w:w="2876" w:type="dxa"/>
            <w:gridSpan w:val="2"/>
            <w:tcBorders>
              <w:top w:val="nil"/>
              <w:bottom w:val="nil"/>
            </w:tcBorders>
          </w:tcPr>
          <w:p w14:paraId="37C85506" w14:textId="77777777" w:rsidR="00AC314A" w:rsidRPr="006C1F2C" w:rsidRDefault="00AC314A" w:rsidP="005171BE">
            <w:pPr>
              <w:keepNext/>
              <w:keepLines/>
              <w:widowControl w:val="0"/>
              <w:tabs>
                <w:tab w:val="left" w:pos="567"/>
              </w:tabs>
              <w:jc w:val="center"/>
              <w:rPr>
                <w:color w:val="000000"/>
                <w:sz w:val="22"/>
                <w:szCs w:val="22"/>
              </w:rPr>
            </w:pPr>
          </w:p>
          <w:p w14:paraId="37C85507"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n/a</w:t>
            </w:r>
          </w:p>
        </w:tc>
      </w:tr>
      <w:tr w:rsidR="00AC314A" w:rsidRPr="006C1F2C" w14:paraId="37C8550C" w14:textId="77777777">
        <w:tc>
          <w:tcPr>
            <w:tcW w:w="2628" w:type="dxa"/>
            <w:tcBorders>
              <w:top w:val="nil"/>
              <w:bottom w:val="nil"/>
            </w:tcBorders>
          </w:tcPr>
          <w:p w14:paraId="37C85509"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bottom w:val="nil"/>
            </w:tcBorders>
          </w:tcPr>
          <w:p w14:paraId="37C8550A"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&lt;0,001</w:t>
            </w:r>
            <w:r w:rsidRPr="006C1F2C">
              <w:rPr>
                <w:color w:val="000000"/>
                <w:sz w:val="22"/>
                <w:szCs w:val="22"/>
                <w:vertAlign w:val="superscript"/>
              </w:rPr>
              <w:t>1</w:t>
            </w:r>
          </w:p>
        </w:tc>
        <w:tc>
          <w:tcPr>
            <w:tcW w:w="2876" w:type="dxa"/>
            <w:gridSpan w:val="2"/>
            <w:tcBorders>
              <w:top w:val="nil"/>
              <w:bottom w:val="nil"/>
            </w:tcBorders>
          </w:tcPr>
          <w:p w14:paraId="37C8550B"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0,007</w:t>
            </w:r>
            <w:r w:rsidRPr="006C1F2C">
              <w:rPr>
                <w:color w:val="000000"/>
                <w:sz w:val="22"/>
                <w:szCs w:val="22"/>
                <w:vertAlign w:val="superscript"/>
              </w:rPr>
              <w:t>2</w:t>
            </w:r>
          </w:p>
        </w:tc>
      </w:tr>
      <w:tr w:rsidR="00AC314A" w:rsidRPr="006C1F2C" w14:paraId="37C85512" w14:textId="77777777">
        <w:tc>
          <w:tcPr>
            <w:tcW w:w="2628" w:type="dxa"/>
            <w:tcBorders>
              <w:top w:val="nil"/>
              <w:bottom w:val="nil"/>
            </w:tcBorders>
          </w:tcPr>
          <w:p w14:paraId="37C8550D" w14:textId="77777777" w:rsidR="00AC314A" w:rsidRPr="006C1F2C" w:rsidRDefault="00AC314A" w:rsidP="005171BE">
            <w:pPr>
              <w:keepNext/>
              <w:keepLines/>
              <w:widowControl w:val="0"/>
              <w:tabs>
                <w:tab w:val="left" w:pos="567"/>
              </w:tabs>
              <w:rPr>
                <w:color w:val="000000"/>
                <w:sz w:val="22"/>
                <w:szCs w:val="22"/>
              </w:rPr>
            </w:pPr>
          </w:p>
        </w:tc>
        <w:tc>
          <w:tcPr>
            <w:tcW w:w="1491" w:type="dxa"/>
            <w:tcBorders>
              <w:top w:val="nil"/>
              <w:bottom w:val="nil"/>
            </w:tcBorders>
          </w:tcPr>
          <w:p w14:paraId="37C8550E"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nil"/>
              <w:bottom w:val="nil"/>
            </w:tcBorders>
          </w:tcPr>
          <w:p w14:paraId="37C8550F"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nil"/>
              <w:bottom w:val="nil"/>
            </w:tcBorders>
          </w:tcPr>
          <w:p w14:paraId="37C85510" w14:textId="77777777" w:rsidR="00AC314A" w:rsidRPr="006C1F2C" w:rsidRDefault="00AC314A" w:rsidP="005171BE">
            <w:pPr>
              <w:keepNext/>
              <w:keepLines/>
              <w:widowControl w:val="0"/>
              <w:tabs>
                <w:tab w:val="left" w:pos="567"/>
              </w:tabs>
              <w:rPr>
                <w:color w:val="000000"/>
                <w:sz w:val="22"/>
                <w:szCs w:val="22"/>
              </w:rPr>
            </w:pPr>
          </w:p>
        </w:tc>
        <w:tc>
          <w:tcPr>
            <w:tcW w:w="1319" w:type="dxa"/>
            <w:tcBorders>
              <w:top w:val="nil"/>
              <w:bottom w:val="nil"/>
            </w:tcBorders>
          </w:tcPr>
          <w:p w14:paraId="37C85511"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518" w14:textId="77777777">
        <w:tc>
          <w:tcPr>
            <w:tcW w:w="2628" w:type="dxa"/>
            <w:tcBorders>
              <w:top w:val="nil"/>
              <w:bottom w:val="nil"/>
            </w:tcBorders>
          </w:tcPr>
          <w:p w14:paraId="37C85513" w14:textId="77777777" w:rsidR="00AC314A" w:rsidRPr="006C1F2C" w:rsidRDefault="00AC314A" w:rsidP="005171BE">
            <w:pPr>
              <w:keepNext/>
              <w:keepLines/>
              <w:widowControl w:val="0"/>
              <w:tabs>
                <w:tab w:val="left" w:pos="567"/>
              </w:tabs>
              <w:rPr>
                <w:color w:val="000000"/>
                <w:sz w:val="22"/>
                <w:szCs w:val="22"/>
              </w:rPr>
            </w:pPr>
            <w:r w:rsidRPr="006C1F2C">
              <w:rPr>
                <w:b/>
                <w:color w:val="000000"/>
                <w:sz w:val="22"/>
                <w:szCs w:val="22"/>
              </w:rPr>
              <w:t>ITT - LOCF- populasjon</w:t>
            </w:r>
          </w:p>
        </w:tc>
        <w:tc>
          <w:tcPr>
            <w:tcW w:w="1491" w:type="dxa"/>
            <w:tcBorders>
              <w:top w:val="nil"/>
              <w:bottom w:val="nil"/>
            </w:tcBorders>
          </w:tcPr>
          <w:p w14:paraId="37C85514"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(n=287)</w:t>
            </w:r>
          </w:p>
        </w:tc>
        <w:tc>
          <w:tcPr>
            <w:tcW w:w="1434" w:type="dxa"/>
            <w:tcBorders>
              <w:top w:val="nil"/>
              <w:bottom w:val="nil"/>
            </w:tcBorders>
          </w:tcPr>
          <w:p w14:paraId="37C85515"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(n=154)</w:t>
            </w:r>
          </w:p>
        </w:tc>
        <w:tc>
          <w:tcPr>
            <w:tcW w:w="1557" w:type="dxa"/>
            <w:tcBorders>
              <w:top w:val="nil"/>
              <w:bottom w:val="nil"/>
            </w:tcBorders>
          </w:tcPr>
          <w:p w14:paraId="37C85516"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(n=289)</w:t>
            </w:r>
          </w:p>
        </w:tc>
        <w:tc>
          <w:tcPr>
            <w:tcW w:w="1319" w:type="dxa"/>
            <w:tcBorders>
              <w:top w:val="nil"/>
              <w:bottom w:val="nil"/>
            </w:tcBorders>
          </w:tcPr>
          <w:p w14:paraId="37C85517"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(n=158)</w:t>
            </w:r>
          </w:p>
        </w:tc>
      </w:tr>
      <w:tr w:rsidR="00AC314A" w:rsidRPr="006C1F2C" w14:paraId="37C8551E" w14:textId="77777777">
        <w:tc>
          <w:tcPr>
            <w:tcW w:w="2628" w:type="dxa"/>
            <w:tcBorders>
              <w:top w:val="nil"/>
              <w:bottom w:val="nil"/>
            </w:tcBorders>
          </w:tcPr>
          <w:p w14:paraId="37C85519" w14:textId="77777777" w:rsidR="00AC314A" w:rsidRPr="006C1F2C" w:rsidRDefault="00AC314A" w:rsidP="005171BE">
            <w:pPr>
              <w:keepNext/>
              <w:keepLines/>
              <w:widowControl w:val="0"/>
              <w:tabs>
                <w:tab w:val="left" w:pos="567"/>
              </w:tabs>
              <w:rPr>
                <w:color w:val="000000"/>
                <w:sz w:val="22"/>
                <w:szCs w:val="22"/>
              </w:rPr>
            </w:pPr>
          </w:p>
        </w:tc>
        <w:tc>
          <w:tcPr>
            <w:tcW w:w="1491" w:type="dxa"/>
            <w:tcBorders>
              <w:top w:val="nil"/>
              <w:bottom w:val="nil"/>
            </w:tcBorders>
          </w:tcPr>
          <w:p w14:paraId="37C8551A"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nil"/>
              <w:bottom w:val="nil"/>
            </w:tcBorders>
          </w:tcPr>
          <w:p w14:paraId="37C8551B"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nil"/>
              <w:bottom w:val="nil"/>
            </w:tcBorders>
          </w:tcPr>
          <w:p w14:paraId="37C8551C" w14:textId="77777777" w:rsidR="00AC314A" w:rsidRPr="006C1F2C" w:rsidRDefault="00AC314A" w:rsidP="005171BE">
            <w:pPr>
              <w:keepNext/>
              <w:keepLines/>
              <w:widowControl w:val="0"/>
              <w:tabs>
                <w:tab w:val="left" w:pos="567"/>
              </w:tabs>
              <w:rPr>
                <w:color w:val="000000"/>
                <w:sz w:val="22"/>
                <w:szCs w:val="22"/>
              </w:rPr>
            </w:pPr>
          </w:p>
        </w:tc>
        <w:tc>
          <w:tcPr>
            <w:tcW w:w="1319" w:type="dxa"/>
            <w:tcBorders>
              <w:top w:val="nil"/>
              <w:bottom w:val="nil"/>
            </w:tcBorders>
          </w:tcPr>
          <w:p w14:paraId="37C8551D"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52D" w14:textId="77777777">
        <w:tc>
          <w:tcPr>
            <w:tcW w:w="2628" w:type="dxa"/>
            <w:tcBorders>
              <w:top w:val="nil"/>
              <w:bottom w:val="nil"/>
            </w:tcBorders>
          </w:tcPr>
          <w:p w14:paraId="37C8551F"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520"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bottom w:val="nil"/>
            </w:tcBorders>
          </w:tcPr>
          <w:p w14:paraId="37C85521"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24,0 ± 10,3</w:t>
            </w:r>
          </w:p>
          <w:p w14:paraId="37C85522" w14:textId="77777777" w:rsidR="00AC314A" w:rsidRPr="006C1F2C" w:rsidRDefault="00AC314A" w:rsidP="005171BE">
            <w:pPr>
              <w:keepNext/>
              <w:keepLines/>
              <w:widowControl w:val="0"/>
              <w:tabs>
                <w:tab w:val="left" w:pos="567"/>
              </w:tabs>
              <w:rPr>
                <w:color w:val="000000"/>
                <w:sz w:val="22"/>
                <w:szCs w:val="22"/>
              </w:rPr>
            </w:pPr>
          </w:p>
          <w:p w14:paraId="37C85523"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2,5 ± 8,4</w:t>
            </w:r>
          </w:p>
        </w:tc>
        <w:tc>
          <w:tcPr>
            <w:tcW w:w="1434" w:type="dxa"/>
            <w:tcBorders>
              <w:top w:val="nil"/>
              <w:bottom w:val="nil"/>
            </w:tcBorders>
          </w:tcPr>
          <w:p w14:paraId="37C85524"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24,5 ± 10,6</w:t>
            </w:r>
          </w:p>
          <w:p w14:paraId="37C85525" w14:textId="77777777" w:rsidR="00AC314A" w:rsidRPr="006C1F2C" w:rsidRDefault="00AC314A" w:rsidP="005171BE">
            <w:pPr>
              <w:keepNext/>
              <w:keepLines/>
              <w:widowControl w:val="0"/>
              <w:tabs>
                <w:tab w:val="left" w:pos="567"/>
              </w:tabs>
              <w:rPr>
                <w:color w:val="000000"/>
                <w:sz w:val="22"/>
                <w:szCs w:val="22"/>
              </w:rPr>
            </w:pPr>
          </w:p>
          <w:p w14:paraId="37C85526"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-0,8 ± 7,5</w:t>
            </w:r>
          </w:p>
        </w:tc>
        <w:tc>
          <w:tcPr>
            <w:tcW w:w="1557" w:type="dxa"/>
            <w:tcBorders>
              <w:top w:val="nil"/>
              <w:bottom w:val="nil"/>
            </w:tcBorders>
          </w:tcPr>
          <w:p w14:paraId="37C85527"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n/a</w:t>
            </w:r>
          </w:p>
          <w:p w14:paraId="37C85528" w14:textId="77777777" w:rsidR="00AC314A" w:rsidRPr="006C1F2C" w:rsidRDefault="00AC314A" w:rsidP="005171BE">
            <w:pPr>
              <w:keepNext/>
              <w:keepLines/>
              <w:widowControl w:val="0"/>
              <w:tabs>
                <w:tab w:val="left" w:pos="567"/>
              </w:tabs>
              <w:rPr>
                <w:color w:val="000000"/>
                <w:sz w:val="22"/>
                <w:szCs w:val="22"/>
              </w:rPr>
            </w:pPr>
          </w:p>
          <w:p w14:paraId="37C85529"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3,7 ± 1,4</w:t>
            </w:r>
          </w:p>
        </w:tc>
        <w:tc>
          <w:tcPr>
            <w:tcW w:w="1319" w:type="dxa"/>
            <w:tcBorders>
              <w:top w:val="nil"/>
              <w:bottom w:val="nil"/>
            </w:tcBorders>
          </w:tcPr>
          <w:p w14:paraId="37C8552A"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n/a</w:t>
            </w:r>
          </w:p>
          <w:p w14:paraId="37C8552B" w14:textId="77777777" w:rsidR="00AC314A" w:rsidRPr="006C1F2C" w:rsidRDefault="00AC314A" w:rsidP="005171BE">
            <w:pPr>
              <w:keepNext/>
              <w:keepLines/>
              <w:widowControl w:val="0"/>
              <w:tabs>
                <w:tab w:val="left" w:pos="567"/>
              </w:tabs>
              <w:rPr>
                <w:color w:val="000000"/>
                <w:sz w:val="22"/>
                <w:szCs w:val="22"/>
              </w:rPr>
            </w:pPr>
          </w:p>
          <w:p w14:paraId="37C8552C"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4,3 ± 1,5</w:t>
            </w:r>
          </w:p>
        </w:tc>
      </w:tr>
      <w:tr w:rsidR="00AC314A" w:rsidRPr="006C1F2C" w14:paraId="37C85533" w14:textId="77777777">
        <w:tc>
          <w:tcPr>
            <w:tcW w:w="2628" w:type="dxa"/>
            <w:tcBorders>
              <w:top w:val="nil"/>
              <w:bottom w:val="nil"/>
            </w:tcBorders>
          </w:tcPr>
          <w:p w14:paraId="37C8552E"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bottom w:val="nil"/>
            </w:tcBorders>
          </w:tcPr>
          <w:p w14:paraId="37C8552F" w14:textId="77777777" w:rsidR="00AC314A" w:rsidRPr="006C1F2C" w:rsidRDefault="00AC314A" w:rsidP="005171BE">
            <w:pPr>
              <w:keepNext/>
              <w:keepLines/>
              <w:widowControl w:val="0"/>
              <w:tabs>
                <w:tab w:val="left" w:pos="567"/>
              </w:tabs>
              <w:jc w:val="center"/>
              <w:rPr>
                <w:color w:val="000000"/>
                <w:sz w:val="22"/>
                <w:szCs w:val="22"/>
              </w:rPr>
            </w:pPr>
          </w:p>
          <w:p w14:paraId="37C85530"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3,54</w:t>
            </w:r>
            <w:r w:rsidRPr="006C1F2C">
              <w:rPr>
                <w:color w:val="000000"/>
                <w:sz w:val="22"/>
                <w:szCs w:val="22"/>
                <w:vertAlign w:val="superscript"/>
              </w:rPr>
              <w:t>1</w:t>
            </w:r>
          </w:p>
        </w:tc>
        <w:tc>
          <w:tcPr>
            <w:tcW w:w="2876" w:type="dxa"/>
            <w:gridSpan w:val="2"/>
            <w:tcBorders>
              <w:top w:val="nil"/>
              <w:bottom w:val="nil"/>
            </w:tcBorders>
          </w:tcPr>
          <w:p w14:paraId="37C85531" w14:textId="77777777" w:rsidR="00AC314A" w:rsidRPr="006C1F2C" w:rsidRDefault="00AC314A" w:rsidP="005171BE">
            <w:pPr>
              <w:keepNext/>
              <w:keepLines/>
              <w:widowControl w:val="0"/>
              <w:tabs>
                <w:tab w:val="left" w:pos="567"/>
              </w:tabs>
              <w:jc w:val="center"/>
              <w:rPr>
                <w:color w:val="000000"/>
                <w:sz w:val="22"/>
                <w:szCs w:val="22"/>
              </w:rPr>
            </w:pPr>
          </w:p>
          <w:p w14:paraId="37C85532"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n/a</w:t>
            </w:r>
          </w:p>
        </w:tc>
      </w:tr>
      <w:tr w:rsidR="00AC314A" w:rsidRPr="006C1F2C" w14:paraId="37C85537" w14:textId="77777777">
        <w:tc>
          <w:tcPr>
            <w:tcW w:w="2628" w:type="dxa"/>
            <w:tcBorders>
              <w:top w:val="nil"/>
              <w:bottom w:val="nil"/>
            </w:tcBorders>
          </w:tcPr>
          <w:p w14:paraId="37C85534"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bottom w:val="nil"/>
            </w:tcBorders>
          </w:tcPr>
          <w:p w14:paraId="37C85535"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&lt;0,001</w:t>
            </w:r>
            <w:r w:rsidRPr="006C1F2C">
              <w:rPr>
                <w:color w:val="000000"/>
                <w:sz w:val="22"/>
                <w:szCs w:val="22"/>
                <w:vertAlign w:val="superscript"/>
              </w:rPr>
              <w:t>1</w:t>
            </w:r>
          </w:p>
        </w:tc>
        <w:tc>
          <w:tcPr>
            <w:tcW w:w="2876" w:type="dxa"/>
            <w:gridSpan w:val="2"/>
            <w:tcBorders>
              <w:top w:val="nil"/>
              <w:bottom w:val="nil"/>
            </w:tcBorders>
          </w:tcPr>
          <w:p w14:paraId="37C85536"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&lt;0,001</w:t>
            </w:r>
            <w:r w:rsidRPr="006C1F2C">
              <w:rPr>
                <w:color w:val="000000"/>
                <w:sz w:val="22"/>
                <w:szCs w:val="22"/>
                <w:vertAlign w:val="superscript"/>
              </w:rPr>
              <w:t>2</w:t>
            </w:r>
          </w:p>
        </w:tc>
      </w:tr>
      <w:tr w:rsidR="00AC314A" w:rsidRPr="006C1F2C" w14:paraId="37C8553D" w14:textId="77777777">
        <w:tc>
          <w:tcPr>
            <w:tcW w:w="2628" w:type="dxa"/>
            <w:tcBorders>
              <w:top w:val="nil"/>
            </w:tcBorders>
          </w:tcPr>
          <w:p w14:paraId="37C85538" w14:textId="77777777" w:rsidR="00AC314A" w:rsidRPr="006C1F2C" w:rsidRDefault="00AC314A" w:rsidP="005171BE">
            <w:pPr>
              <w:keepNext/>
              <w:keepLines/>
              <w:widowControl w:val="0"/>
              <w:tabs>
                <w:tab w:val="left" w:pos="567"/>
              </w:tabs>
              <w:rPr>
                <w:color w:val="000000"/>
                <w:sz w:val="22"/>
                <w:szCs w:val="22"/>
              </w:rPr>
            </w:pPr>
          </w:p>
        </w:tc>
        <w:tc>
          <w:tcPr>
            <w:tcW w:w="1491" w:type="dxa"/>
            <w:tcBorders>
              <w:top w:val="nil"/>
            </w:tcBorders>
          </w:tcPr>
          <w:p w14:paraId="37C85539"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nil"/>
            </w:tcBorders>
          </w:tcPr>
          <w:p w14:paraId="37C8553A"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nil"/>
            </w:tcBorders>
          </w:tcPr>
          <w:p w14:paraId="37C8553B" w14:textId="77777777" w:rsidR="00AC314A" w:rsidRPr="006C1F2C" w:rsidRDefault="00AC314A" w:rsidP="005171BE">
            <w:pPr>
              <w:keepNext/>
              <w:keepLines/>
              <w:widowControl w:val="0"/>
              <w:tabs>
                <w:tab w:val="left" w:pos="567"/>
              </w:tabs>
              <w:rPr>
                <w:color w:val="000000"/>
                <w:sz w:val="22"/>
                <w:szCs w:val="22"/>
              </w:rPr>
            </w:pPr>
          </w:p>
        </w:tc>
        <w:tc>
          <w:tcPr>
            <w:tcW w:w="1319" w:type="dxa"/>
            <w:tcBorders>
              <w:top w:val="nil"/>
            </w:tcBorders>
          </w:tcPr>
          <w:p w14:paraId="37C8553C" w14:textId="77777777" w:rsidR="00AC314A" w:rsidRPr="006C1F2C" w:rsidRDefault="00AC314A" w:rsidP="005171BE">
            <w:pPr>
              <w:keepNext/>
              <w:keepLines/>
              <w:widowControl w:val="0"/>
              <w:tabs>
                <w:tab w:val="left" w:pos="567"/>
              </w:tabs>
              <w:rPr>
                <w:color w:val="000000"/>
                <w:sz w:val="22"/>
                <w:szCs w:val="22"/>
              </w:rPr>
            </w:pPr>
          </w:p>
        </w:tc>
      </w:tr>
    </w:tbl>
    <w:p w14:paraId="37C8553E" w14:textId="77777777" w:rsidR="00AC314A" w:rsidRPr="006C1F2C" w:rsidRDefault="00AC314A" w:rsidP="005171BE">
      <w:pPr>
        <w:keepNext/>
        <w:keepLines/>
        <w:widowControl w:val="0"/>
        <w:rPr>
          <w:color w:val="000000"/>
          <w:sz w:val="22"/>
          <w:szCs w:val="22"/>
        </w:rPr>
      </w:pPr>
      <w:r w:rsidRPr="006C1F2C">
        <w:rPr>
          <w:color w:val="000000"/>
          <w:sz w:val="22"/>
          <w:szCs w:val="22"/>
          <w:vertAlign w:val="superscript"/>
        </w:rPr>
        <w:t>1</w:t>
      </w:r>
      <w:r w:rsidRPr="006C1F2C">
        <w:rPr>
          <w:color w:val="000000"/>
          <w:sz w:val="22"/>
          <w:szCs w:val="22"/>
        </w:rPr>
        <w:t xml:space="preserve"> Basert på ANCOVA med behandling og land som faktorer og baseline ADAS-Cog som en kovariat</w:t>
      </w:r>
      <w:r w:rsidR="00E93B20" w:rsidRPr="006C1F2C">
        <w:rPr>
          <w:color w:val="000000"/>
          <w:sz w:val="22"/>
          <w:szCs w:val="22"/>
        </w:rPr>
        <w:t>. En positiv endring indikerer forbedring.</w:t>
      </w:r>
    </w:p>
    <w:p w14:paraId="37C8553F" w14:textId="77777777" w:rsidR="00AC314A" w:rsidRPr="006C1F2C" w:rsidRDefault="00AC314A" w:rsidP="005171BE">
      <w:pPr>
        <w:keepNext/>
        <w:keepLines/>
        <w:widowControl w:val="0"/>
        <w:rPr>
          <w:color w:val="000000"/>
          <w:sz w:val="22"/>
          <w:szCs w:val="22"/>
        </w:rPr>
      </w:pPr>
      <w:r w:rsidRPr="006C1F2C">
        <w:rPr>
          <w:color w:val="000000"/>
          <w:sz w:val="22"/>
          <w:szCs w:val="22"/>
          <w:vertAlign w:val="superscript"/>
        </w:rPr>
        <w:t>2</w:t>
      </w:r>
      <w:r w:rsidRPr="006C1F2C">
        <w:rPr>
          <w:color w:val="000000"/>
          <w:sz w:val="22"/>
          <w:szCs w:val="22"/>
        </w:rPr>
        <w:t xml:space="preserve"> Av praktiske hensyn er gjennomsnittsdata vist, kategorisk analyse er foretatt vha. van Elteren-test</w:t>
      </w:r>
    </w:p>
    <w:p w14:paraId="37C85540" w14:textId="77777777" w:rsidR="00AC314A" w:rsidRPr="004E303E" w:rsidRDefault="00AC314A" w:rsidP="005171BE">
      <w:pPr>
        <w:keepNext/>
        <w:keepLines/>
        <w:widowControl w:val="0"/>
        <w:rPr>
          <w:color w:val="000000"/>
          <w:sz w:val="22"/>
          <w:szCs w:val="22"/>
          <w:lang w:val="en-US"/>
        </w:rPr>
      </w:pPr>
      <w:r w:rsidRPr="004E303E">
        <w:rPr>
          <w:color w:val="000000"/>
          <w:sz w:val="22"/>
          <w:szCs w:val="22"/>
          <w:lang w:val="en-US"/>
        </w:rPr>
        <w:t>ITT</w:t>
      </w:r>
      <w:proofErr w:type="gramStart"/>
      <w:r w:rsidRPr="004E303E">
        <w:rPr>
          <w:color w:val="000000"/>
          <w:sz w:val="22"/>
          <w:szCs w:val="22"/>
          <w:lang w:val="en-US"/>
        </w:rPr>
        <w:t>: ”Intent</w:t>
      </w:r>
      <w:proofErr w:type="gramEnd"/>
      <w:r w:rsidRPr="004E303E">
        <w:rPr>
          <w:color w:val="000000"/>
          <w:sz w:val="22"/>
          <w:szCs w:val="22"/>
          <w:lang w:val="en-US"/>
        </w:rPr>
        <w:t>-To-Treat”; RDO</w:t>
      </w:r>
      <w:proofErr w:type="gramStart"/>
      <w:r w:rsidRPr="004E303E">
        <w:rPr>
          <w:color w:val="000000"/>
          <w:sz w:val="22"/>
          <w:szCs w:val="22"/>
          <w:lang w:val="en-US"/>
        </w:rPr>
        <w:t>: ”Retrieved</w:t>
      </w:r>
      <w:proofErr w:type="gramEnd"/>
      <w:r w:rsidRPr="004E303E">
        <w:rPr>
          <w:color w:val="000000"/>
          <w:sz w:val="22"/>
          <w:szCs w:val="22"/>
          <w:lang w:val="en-US"/>
        </w:rPr>
        <w:t xml:space="preserve"> </w:t>
      </w:r>
      <w:proofErr w:type="gramStart"/>
      <w:r w:rsidRPr="004E303E">
        <w:rPr>
          <w:color w:val="000000"/>
          <w:sz w:val="22"/>
          <w:szCs w:val="22"/>
          <w:lang w:val="en-US"/>
        </w:rPr>
        <w:t>Drop Outs</w:t>
      </w:r>
      <w:proofErr w:type="gramEnd"/>
      <w:r w:rsidRPr="004E303E">
        <w:rPr>
          <w:color w:val="000000"/>
          <w:sz w:val="22"/>
          <w:szCs w:val="22"/>
          <w:lang w:val="en-US"/>
        </w:rPr>
        <w:t>”; LOCF</w:t>
      </w:r>
      <w:proofErr w:type="gramStart"/>
      <w:r w:rsidRPr="004E303E">
        <w:rPr>
          <w:color w:val="000000"/>
          <w:sz w:val="22"/>
          <w:szCs w:val="22"/>
          <w:lang w:val="en-US"/>
        </w:rPr>
        <w:t>: ”Last</w:t>
      </w:r>
      <w:proofErr w:type="gramEnd"/>
      <w:r w:rsidRPr="004E303E">
        <w:rPr>
          <w:color w:val="000000"/>
          <w:sz w:val="22"/>
          <w:szCs w:val="22"/>
          <w:lang w:val="en-US"/>
        </w:rPr>
        <w:t xml:space="preserve"> Observation Carried Forward”</w:t>
      </w:r>
    </w:p>
    <w:p w14:paraId="37C85541" w14:textId="77777777" w:rsidR="00AC314A" w:rsidRPr="004E303E" w:rsidRDefault="00AC314A" w:rsidP="005171BE">
      <w:pPr>
        <w:widowControl w:val="0"/>
        <w:rPr>
          <w:color w:val="000000"/>
          <w:sz w:val="22"/>
          <w:szCs w:val="22"/>
          <w:lang w:val="en-US"/>
        </w:rPr>
      </w:pPr>
    </w:p>
    <w:p w14:paraId="37C85542" w14:textId="77777777" w:rsidR="00AC314A" w:rsidRPr="006C1F2C" w:rsidRDefault="00AC314A" w:rsidP="005171BE">
      <w:pPr>
        <w:widowControl w:val="0"/>
        <w:rPr>
          <w:color w:val="000000"/>
          <w:sz w:val="22"/>
          <w:szCs w:val="22"/>
        </w:rPr>
      </w:pPr>
      <w:r w:rsidRPr="006C1F2C">
        <w:rPr>
          <w:color w:val="000000"/>
          <w:sz w:val="22"/>
          <w:szCs w:val="22"/>
        </w:rPr>
        <w:t xml:space="preserve">Selv om en behandlingseffekt ble vist i den totale studiepopulasjonen antyder resultatene at det ble observert en større behandlingseffekt hos undergruppen av pasienter med moderat demens i tilknytning til Parkinsons sykdom sammenlignet med placebo. Tilsvarende ble det observert en større behandlingseffekt hos pasientene med visuelle hallusinasjoner (se </w:t>
      </w:r>
      <w:r w:rsidR="00536E66" w:rsidRPr="006C1F2C">
        <w:rPr>
          <w:color w:val="000000"/>
          <w:sz w:val="22"/>
          <w:szCs w:val="22"/>
        </w:rPr>
        <w:t>t</w:t>
      </w:r>
      <w:r w:rsidRPr="006C1F2C">
        <w:rPr>
          <w:color w:val="000000"/>
          <w:sz w:val="22"/>
          <w:szCs w:val="22"/>
        </w:rPr>
        <w:t>abell 6).</w:t>
      </w:r>
    </w:p>
    <w:p w14:paraId="37C85543" w14:textId="77777777" w:rsidR="00AC314A" w:rsidRPr="006C1F2C" w:rsidRDefault="00AC314A" w:rsidP="005171BE">
      <w:pPr>
        <w:widowControl w:val="0"/>
        <w:rPr>
          <w:color w:val="000000"/>
          <w:sz w:val="22"/>
          <w:szCs w:val="22"/>
        </w:rPr>
      </w:pPr>
    </w:p>
    <w:p w14:paraId="37C85544" w14:textId="77777777" w:rsidR="00AC314A" w:rsidRPr="006C1F2C" w:rsidRDefault="00AC314A" w:rsidP="005171BE">
      <w:pPr>
        <w:keepNext/>
        <w:keepLines/>
        <w:widowControl w:val="0"/>
        <w:rPr>
          <w:b/>
          <w:color w:val="000000"/>
          <w:sz w:val="22"/>
          <w:szCs w:val="22"/>
        </w:rPr>
      </w:pPr>
      <w:r w:rsidRPr="006C1F2C">
        <w:rPr>
          <w:b/>
          <w:color w:val="000000"/>
          <w:sz w:val="22"/>
          <w:szCs w:val="22"/>
        </w:rPr>
        <w:t>Tabell 6</w:t>
      </w:r>
    </w:p>
    <w:p w14:paraId="37C85545" w14:textId="77777777" w:rsidR="00AC314A" w:rsidRPr="006C1F2C" w:rsidRDefault="00AC314A" w:rsidP="005171BE">
      <w:pPr>
        <w:keepNext/>
        <w:keepLines/>
        <w:widowControl w:val="0"/>
        <w:rPr>
          <w:color w:val="000000"/>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8"/>
        <w:gridCol w:w="1491"/>
        <w:gridCol w:w="1434"/>
        <w:gridCol w:w="1557"/>
        <w:gridCol w:w="1319"/>
      </w:tblGrid>
      <w:tr w:rsidR="00AC314A" w:rsidRPr="006C1F2C" w14:paraId="37C85553" w14:textId="77777777">
        <w:tc>
          <w:tcPr>
            <w:tcW w:w="2628" w:type="dxa"/>
            <w:tcBorders>
              <w:bottom w:val="single" w:sz="4" w:space="0" w:color="auto"/>
            </w:tcBorders>
          </w:tcPr>
          <w:p w14:paraId="37C85546"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Demens i tilknytning til Parkinsons sykdom</w:t>
            </w:r>
          </w:p>
        </w:tc>
        <w:tc>
          <w:tcPr>
            <w:tcW w:w="1491" w:type="dxa"/>
            <w:tcBorders>
              <w:bottom w:val="single" w:sz="4" w:space="0" w:color="auto"/>
            </w:tcBorders>
          </w:tcPr>
          <w:p w14:paraId="37C85547"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ADAS-Cog</w:t>
            </w:r>
          </w:p>
          <w:p w14:paraId="37C85548"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Exelon</w:t>
            </w:r>
          </w:p>
          <w:p w14:paraId="37C85549" w14:textId="77777777" w:rsidR="00AC314A" w:rsidRPr="006C1F2C" w:rsidRDefault="00AC314A" w:rsidP="005171BE">
            <w:pPr>
              <w:keepNext/>
              <w:keepLines/>
              <w:widowControl w:val="0"/>
              <w:tabs>
                <w:tab w:val="left" w:pos="567"/>
              </w:tabs>
              <w:rPr>
                <w:color w:val="000000"/>
                <w:sz w:val="22"/>
                <w:szCs w:val="22"/>
              </w:rPr>
            </w:pPr>
          </w:p>
        </w:tc>
        <w:tc>
          <w:tcPr>
            <w:tcW w:w="1434" w:type="dxa"/>
            <w:tcBorders>
              <w:bottom w:val="single" w:sz="4" w:space="0" w:color="auto"/>
            </w:tcBorders>
          </w:tcPr>
          <w:p w14:paraId="37C8554A"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ADAS-Cog</w:t>
            </w:r>
          </w:p>
          <w:p w14:paraId="37C8554B"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Placebo</w:t>
            </w:r>
          </w:p>
          <w:p w14:paraId="37C8554C" w14:textId="77777777" w:rsidR="00AC314A" w:rsidRPr="006C1F2C" w:rsidRDefault="00AC314A" w:rsidP="005171BE">
            <w:pPr>
              <w:keepNext/>
              <w:keepLines/>
              <w:widowControl w:val="0"/>
              <w:tabs>
                <w:tab w:val="left" w:pos="567"/>
              </w:tabs>
              <w:rPr>
                <w:color w:val="000000"/>
                <w:sz w:val="22"/>
                <w:szCs w:val="22"/>
              </w:rPr>
            </w:pPr>
          </w:p>
        </w:tc>
        <w:tc>
          <w:tcPr>
            <w:tcW w:w="1557" w:type="dxa"/>
            <w:tcBorders>
              <w:bottom w:val="single" w:sz="4" w:space="0" w:color="auto"/>
            </w:tcBorders>
          </w:tcPr>
          <w:p w14:paraId="37C8554D"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ADCS-Cog</w:t>
            </w:r>
          </w:p>
          <w:p w14:paraId="37C8554E"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Exelon</w:t>
            </w:r>
          </w:p>
          <w:p w14:paraId="37C8554F" w14:textId="77777777" w:rsidR="00AC314A" w:rsidRPr="006C1F2C" w:rsidRDefault="00AC314A" w:rsidP="005171BE">
            <w:pPr>
              <w:keepNext/>
              <w:keepLines/>
              <w:widowControl w:val="0"/>
              <w:tabs>
                <w:tab w:val="left" w:pos="567"/>
              </w:tabs>
              <w:rPr>
                <w:color w:val="000000"/>
                <w:sz w:val="22"/>
                <w:szCs w:val="22"/>
              </w:rPr>
            </w:pPr>
          </w:p>
        </w:tc>
        <w:tc>
          <w:tcPr>
            <w:tcW w:w="1319" w:type="dxa"/>
            <w:tcBorders>
              <w:bottom w:val="single" w:sz="4" w:space="0" w:color="auto"/>
            </w:tcBorders>
          </w:tcPr>
          <w:p w14:paraId="37C85550"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ADCS-Cog</w:t>
            </w:r>
          </w:p>
          <w:p w14:paraId="37C85551"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Placebo</w:t>
            </w:r>
          </w:p>
          <w:p w14:paraId="37C85552" w14:textId="77777777" w:rsidR="00AC314A" w:rsidRPr="006C1F2C" w:rsidRDefault="00AC314A" w:rsidP="005171BE">
            <w:pPr>
              <w:keepNext/>
              <w:keepLines/>
              <w:widowControl w:val="0"/>
              <w:tabs>
                <w:tab w:val="left" w:pos="567"/>
              </w:tabs>
              <w:rPr>
                <w:b/>
                <w:color w:val="000000"/>
                <w:sz w:val="22"/>
                <w:szCs w:val="22"/>
              </w:rPr>
            </w:pPr>
          </w:p>
        </w:tc>
      </w:tr>
      <w:tr w:rsidR="00AC314A" w:rsidRPr="006C1F2C" w14:paraId="37C85557" w14:textId="77777777">
        <w:tblPrEx>
          <w:tblBorders>
            <w:insideH w:val="none" w:sz="0" w:space="0" w:color="auto"/>
            <w:insideV w:val="none" w:sz="0" w:space="0" w:color="auto"/>
          </w:tblBorders>
        </w:tblPrEx>
        <w:trPr>
          <w:trHeight w:val="128"/>
        </w:trPr>
        <w:tc>
          <w:tcPr>
            <w:tcW w:w="2628" w:type="dxa"/>
            <w:tcBorders>
              <w:top w:val="single" w:sz="4" w:space="0" w:color="auto"/>
              <w:bottom w:val="single" w:sz="4" w:space="0" w:color="auto"/>
              <w:right w:val="single" w:sz="4" w:space="0" w:color="auto"/>
            </w:tcBorders>
          </w:tcPr>
          <w:p w14:paraId="37C85554" w14:textId="77777777" w:rsidR="00AC314A" w:rsidRPr="006C1F2C" w:rsidRDefault="00AC314A" w:rsidP="005171BE">
            <w:pPr>
              <w:keepNext/>
              <w:keepLines/>
              <w:widowControl w:val="0"/>
              <w:tabs>
                <w:tab w:val="left" w:pos="567"/>
              </w:tabs>
              <w:rPr>
                <w:color w:val="000000"/>
                <w:sz w:val="22"/>
                <w:szCs w:val="22"/>
              </w:rPr>
            </w:pPr>
          </w:p>
        </w:tc>
        <w:tc>
          <w:tcPr>
            <w:tcW w:w="2925" w:type="dxa"/>
            <w:gridSpan w:val="2"/>
            <w:tcBorders>
              <w:top w:val="single" w:sz="4" w:space="0" w:color="auto"/>
              <w:left w:val="single" w:sz="4" w:space="0" w:color="auto"/>
              <w:bottom w:val="single" w:sz="4" w:space="0" w:color="auto"/>
              <w:right w:val="single" w:sz="4" w:space="0" w:color="auto"/>
            </w:tcBorders>
          </w:tcPr>
          <w:p w14:paraId="37C85555" w14:textId="77777777" w:rsidR="00AC314A" w:rsidRPr="006C1F2C" w:rsidRDefault="00AC314A" w:rsidP="005171BE">
            <w:pPr>
              <w:keepNext/>
              <w:keepLines/>
              <w:widowControl w:val="0"/>
              <w:tabs>
                <w:tab w:val="left" w:pos="567"/>
              </w:tabs>
              <w:spacing w:line="-260" w:lineRule="auto"/>
              <w:rPr>
                <w:color w:val="000000"/>
                <w:sz w:val="22"/>
                <w:szCs w:val="22"/>
              </w:rPr>
            </w:pPr>
            <w:r w:rsidRPr="006C1F2C">
              <w:rPr>
                <w:b/>
                <w:color w:val="000000"/>
                <w:sz w:val="22"/>
                <w:szCs w:val="22"/>
              </w:rPr>
              <w:t>Pasienter med visuelle hallusinasjoner</w:t>
            </w:r>
          </w:p>
        </w:tc>
        <w:tc>
          <w:tcPr>
            <w:tcW w:w="2876" w:type="dxa"/>
            <w:gridSpan w:val="2"/>
            <w:tcBorders>
              <w:top w:val="single" w:sz="4" w:space="0" w:color="auto"/>
              <w:left w:val="single" w:sz="4" w:space="0" w:color="auto"/>
              <w:bottom w:val="single" w:sz="4" w:space="0" w:color="auto"/>
            </w:tcBorders>
          </w:tcPr>
          <w:p w14:paraId="37C85556"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Pasienter uten visuelle hallusinasjoner</w:t>
            </w:r>
          </w:p>
        </w:tc>
      </w:tr>
      <w:tr w:rsidR="00AC314A" w:rsidRPr="006C1F2C" w14:paraId="37C8555D" w14:textId="77777777">
        <w:tblPrEx>
          <w:tblBorders>
            <w:insideH w:val="none" w:sz="0" w:space="0" w:color="auto"/>
            <w:insideV w:val="none" w:sz="0" w:space="0" w:color="auto"/>
          </w:tblBorders>
        </w:tblPrEx>
        <w:tc>
          <w:tcPr>
            <w:tcW w:w="2628" w:type="dxa"/>
            <w:tcBorders>
              <w:top w:val="single" w:sz="4" w:space="0" w:color="auto"/>
              <w:right w:val="single" w:sz="4" w:space="0" w:color="auto"/>
            </w:tcBorders>
          </w:tcPr>
          <w:p w14:paraId="37C85558" w14:textId="77777777" w:rsidR="00AC314A" w:rsidRPr="006C1F2C" w:rsidRDefault="00AC314A" w:rsidP="005171BE">
            <w:pPr>
              <w:keepNext/>
              <w:keepLines/>
              <w:widowControl w:val="0"/>
              <w:tabs>
                <w:tab w:val="left" w:pos="567"/>
              </w:tabs>
              <w:rPr>
                <w:b/>
                <w:color w:val="000000"/>
                <w:sz w:val="22"/>
                <w:szCs w:val="22"/>
              </w:rPr>
            </w:pPr>
          </w:p>
        </w:tc>
        <w:tc>
          <w:tcPr>
            <w:tcW w:w="1491" w:type="dxa"/>
            <w:tcBorders>
              <w:top w:val="single" w:sz="4" w:space="0" w:color="auto"/>
              <w:left w:val="single" w:sz="4" w:space="0" w:color="auto"/>
              <w:bottom w:val="nil"/>
              <w:right w:val="single" w:sz="4" w:space="0" w:color="auto"/>
            </w:tcBorders>
          </w:tcPr>
          <w:p w14:paraId="37C85559"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single" w:sz="4" w:space="0" w:color="auto"/>
              <w:left w:val="single" w:sz="4" w:space="0" w:color="auto"/>
              <w:bottom w:val="nil"/>
              <w:right w:val="single" w:sz="4" w:space="0" w:color="auto"/>
            </w:tcBorders>
          </w:tcPr>
          <w:p w14:paraId="37C8555A"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single" w:sz="4" w:space="0" w:color="auto"/>
              <w:left w:val="single" w:sz="4" w:space="0" w:color="auto"/>
              <w:bottom w:val="nil"/>
              <w:right w:val="single" w:sz="4" w:space="0" w:color="auto"/>
            </w:tcBorders>
          </w:tcPr>
          <w:p w14:paraId="37C8555B" w14:textId="77777777" w:rsidR="00AC314A" w:rsidRPr="006C1F2C" w:rsidRDefault="00AC314A" w:rsidP="005171BE">
            <w:pPr>
              <w:keepNext/>
              <w:keepLines/>
              <w:widowControl w:val="0"/>
              <w:tabs>
                <w:tab w:val="left" w:pos="567"/>
              </w:tabs>
              <w:rPr>
                <w:color w:val="000000"/>
                <w:sz w:val="22"/>
                <w:szCs w:val="22"/>
              </w:rPr>
            </w:pPr>
          </w:p>
        </w:tc>
        <w:tc>
          <w:tcPr>
            <w:tcW w:w="1319" w:type="dxa"/>
            <w:tcBorders>
              <w:top w:val="single" w:sz="4" w:space="0" w:color="auto"/>
              <w:left w:val="single" w:sz="4" w:space="0" w:color="auto"/>
            </w:tcBorders>
          </w:tcPr>
          <w:p w14:paraId="37C8555C"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563" w14:textId="77777777">
        <w:tblPrEx>
          <w:tblBorders>
            <w:insideH w:val="none" w:sz="0" w:space="0" w:color="auto"/>
            <w:insideV w:val="none" w:sz="0" w:space="0" w:color="auto"/>
          </w:tblBorders>
        </w:tblPrEx>
        <w:tc>
          <w:tcPr>
            <w:tcW w:w="2628" w:type="dxa"/>
            <w:tcBorders>
              <w:right w:val="single" w:sz="4" w:space="0" w:color="auto"/>
            </w:tcBorders>
          </w:tcPr>
          <w:p w14:paraId="37C8555E" w14:textId="77777777" w:rsidR="00AC314A" w:rsidRPr="006C1F2C" w:rsidRDefault="00AC314A" w:rsidP="005171BE">
            <w:pPr>
              <w:keepNext/>
              <w:keepLines/>
              <w:widowControl w:val="0"/>
              <w:tabs>
                <w:tab w:val="left" w:pos="567"/>
              </w:tabs>
              <w:rPr>
                <w:color w:val="000000"/>
                <w:sz w:val="22"/>
                <w:szCs w:val="22"/>
              </w:rPr>
            </w:pPr>
            <w:r w:rsidRPr="006C1F2C">
              <w:rPr>
                <w:b/>
                <w:color w:val="000000"/>
                <w:sz w:val="22"/>
                <w:szCs w:val="22"/>
              </w:rPr>
              <w:t>ITT + RDO populasjon</w:t>
            </w:r>
          </w:p>
        </w:tc>
        <w:tc>
          <w:tcPr>
            <w:tcW w:w="1491" w:type="dxa"/>
            <w:tcBorders>
              <w:top w:val="nil"/>
              <w:left w:val="single" w:sz="4" w:space="0" w:color="auto"/>
              <w:bottom w:val="nil"/>
              <w:right w:val="single" w:sz="4" w:space="0" w:color="auto"/>
            </w:tcBorders>
          </w:tcPr>
          <w:p w14:paraId="37C8555F"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(n=107)</w:t>
            </w:r>
          </w:p>
        </w:tc>
        <w:tc>
          <w:tcPr>
            <w:tcW w:w="1434" w:type="dxa"/>
            <w:tcBorders>
              <w:top w:val="nil"/>
              <w:left w:val="single" w:sz="4" w:space="0" w:color="auto"/>
              <w:bottom w:val="nil"/>
              <w:right w:val="single" w:sz="4" w:space="0" w:color="auto"/>
            </w:tcBorders>
          </w:tcPr>
          <w:p w14:paraId="37C85560"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(n=60)</w:t>
            </w:r>
          </w:p>
        </w:tc>
        <w:tc>
          <w:tcPr>
            <w:tcW w:w="1557" w:type="dxa"/>
            <w:tcBorders>
              <w:top w:val="nil"/>
              <w:left w:val="single" w:sz="4" w:space="0" w:color="auto"/>
              <w:bottom w:val="nil"/>
              <w:right w:val="single" w:sz="4" w:space="0" w:color="auto"/>
            </w:tcBorders>
          </w:tcPr>
          <w:p w14:paraId="37C85561"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(n=220)</w:t>
            </w:r>
          </w:p>
        </w:tc>
        <w:tc>
          <w:tcPr>
            <w:tcW w:w="1319" w:type="dxa"/>
            <w:tcBorders>
              <w:left w:val="single" w:sz="4" w:space="0" w:color="auto"/>
            </w:tcBorders>
          </w:tcPr>
          <w:p w14:paraId="37C85562"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(n=101)</w:t>
            </w:r>
          </w:p>
        </w:tc>
      </w:tr>
      <w:tr w:rsidR="00AC314A" w:rsidRPr="006C1F2C" w14:paraId="37C85569" w14:textId="77777777">
        <w:tblPrEx>
          <w:tblBorders>
            <w:insideH w:val="none" w:sz="0" w:space="0" w:color="auto"/>
            <w:insideV w:val="none" w:sz="0" w:space="0" w:color="auto"/>
          </w:tblBorders>
        </w:tblPrEx>
        <w:tc>
          <w:tcPr>
            <w:tcW w:w="2628" w:type="dxa"/>
            <w:tcBorders>
              <w:right w:val="single" w:sz="4" w:space="0" w:color="auto"/>
            </w:tcBorders>
          </w:tcPr>
          <w:p w14:paraId="37C85564" w14:textId="77777777" w:rsidR="00AC314A" w:rsidRPr="006C1F2C" w:rsidRDefault="00AC314A" w:rsidP="005171BE">
            <w:pPr>
              <w:keepNext/>
              <w:keepLines/>
              <w:widowControl w:val="0"/>
              <w:tabs>
                <w:tab w:val="left" w:pos="567"/>
              </w:tabs>
              <w:rPr>
                <w:color w:val="000000"/>
                <w:sz w:val="22"/>
                <w:szCs w:val="22"/>
              </w:rPr>
            </w:pPr>
          </w:p>
        </w:tc>
        <w:tc>
          <w:tcPr>
            <w:tcW w:w="1491" w:type="dxa"/>
            <w:tcBorders>
              <w:top w:val="nil"/>
              <w:left w:val="single" w:sz="4" w:space="0" w:color="auto"/>
              <w:bottom w:val="nil"/>
              <w:right w:val="single" w:sz="4" w:space="0" w:color="auto"/>
            </w:tcBorders>
          </w:tcPr>
          <w:p w14:paraId="37C85565"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nil"/>
              <w:left w:val="single" w:sz="4" w:space="0" w:color="auto"/>
              <w:bottom w:val="nil"/>
              <w:right w:val="single" w:sz="4" w:space="0" w:color="auto"/>
            </w:tcBorders>
          </w:tcPr>
          <w:p w14:paraId="37C85566"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nil"/>
              <w:left w:val="single" w:sz="4" w:space="0" w:color="auto"/>
              <w:bottom w:val="nil"/>
              <w:right w:val="single" w:sz="4" w:space="0" w:color="auto"/>
            </w:tcBorders>
          </w:tcPr>
          <w:p w14:paraId="37C85567" w14:textId="77777777" w:rsidR="00AC314A" w:rsidRPr="006C1F2C" w:rsidRDefault="00AC314A" w:rsidP="005171BE">
            <w:pPr>
              <w:keepNext/>
              <w:keepLines/>
              <w:widowControl w:val="0"/>
              <w:tabs>
                <w:tab w:val="left" w:pos="567"/>
              </w:tabs>
              <w:rPr>
                <w:color w:val="000000"/>
                <w:sz w:val="22"/>
                <w:szCs w:val="22"/>
              </w:rPr>
            </w:pPr>
          </w:p>
        </w:tc>
        <w:tc>
          <w:tcPr>
            <w:tcW w:w="1319" w:type="dxa"/>
            <w:tcBorders>
              <w:left w:val="single" w:sz="4" w:space="0" w:color="auto"/>
            </w:tcBorders>
          </w:tcPr>
          <w:p w14:paraId="37C85568"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578" w14:textId="77777777">
        <w:tblPrEx>
          <w:tblBorders>
            <w:insideH w:val="none" w:sz="0" w:space="0" w:color="auto"/>
            <w:insideV w:val="none" w:sz="0" w:space="0" w:color="auto"/>
          </w:tblBorders>
        </w:tblPrEx>
        <w:tc>
          <w:tcPr>
            <w:tcW w:w="2628" w:type="dxa"/>
            <w:tcBorders>
              <w:right w:val="single" w:sz="4" w:space="0" w:color="auto"/>
            </w:tcBorders>
          </w:tcPr>
          <w:p w14:paraId="37C8556A"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56B"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left w:val="single" w:sz="4" w:space="0" w:color="auto"/>
              <w:bottom w:val="nil"/>
              <w:right w:val="single" w:sz="4" w:space="0" w:color="auto"/>
            </w:tcBorders>
          </w:tcPr>
          <w:p w14:paraId="37C8556C"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25,4 ± 9,9</w:t>
            </w:r>
          </w:p>
          <w:p w14:paraId="37C8556D" w14:textId="77777777" w:rsidR="00AC314A" w:rsidRPr="006C1F2C" w:rsidRDefault="00AC314A" w:rsidP="005171BE">
            <w:pPr>
              <w:keepNext/>
              <w:keepLines/>
              <w:widowControl w:val="0"/>
              <w:tabs>
                <w:tab w:val="left" w:pos="567"/>
              </w:tabs>
              <w:rPr>
                <w:color w:val="000000"/>
                <w:sz w:val="22"/>
                <w:szCs w:val="22"/>
              </w:rPr>
            </w:pPr>
          </w:p>
          <w:p w14:paraId="37C8556E"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1,0 ± 9,2</w:t>
            </w:r>
          </w:p>
        </w:tc>
        <w:tc>
          <w:tcPr>
            <w:tcW w:w="1434" w:type="dxa"/>
            <w:tcBorders>
              <w:top w:val="nil"/>
              <w:left w:val="single" w:sz="4" w:space="0" w:color="auto"/>
              <w:bottom w:val="nil"/>
              <w:right w:val="single" w:sz="4" w:space="0" w:color="auto"/>
            </w:tcBorders>
          </w:tcPr>
          <w:p w14:paraId="37C8556F"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27,4 ± 10,4</w:t>
            </w:r>
          </w:p>
          <w:p w14:paraId="37C85570" w14:textId="77777777" w:rsidR="00AC314A" w:rsidRPr="006C1F2C" w:rsidRDefault="00AC314A" w:rsidP="005171BE">
            <w:pPr>
              <w:keepNext/>
              <w:keepLines/>
              <w:widowControl w:val="0"/>
              <w:tabs>
                <w:tab w:val="left" w:pos="567"/>
              </w:tabs>
              <w:rPr>
                <w:color w:val="000000"/>
                <w:sz w:val="22"/>
                <w:szCs w:val="22"/>
              </w:rPr>
            </w:pPr>
          </w:p>
          <w:p w14:paraId="37C85571"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-2,1 ± 8,3</w:t>
            </w:r>
          </w:p>
        </w:tc>
        <w:tc>
          <w:tcPr>
            <w:tcW w:w="1557" w:type="dxa"/>
            <w:tcBorders>
              <w:top w:val="nil"/>
              <w:left w:val="single" w:sz="4" w:space="0" w:color="auto"/>
              <w:bottom w:val="nil"/>
              <w:right w:val="single" w:sz="4" w:space="0" w:color="auto"/>
            </w:tcBorders>
          </w:tcPr>
          <w:p w14:paraId="37C85572"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23,1 ± 10,4</w:t>
            </w:r>
          </w:p>
          <w:p w14:paraId="37C85573" w14:textId="77777777" w:rsidR="00AC314A" w:rsidRPr="006C1F2C" w:rsidRDefault="00AC314A" w:rsidP="005171BE">
            <w:pPr>
              <w:keepNext/>
              <w:keepLines/>
              <w:widowControl w:val="0"/>
              <w:tabs>
                <w:tab w:val="left" w:pos="567"/>
              </w:tabs>
              <w:rPr>
                <w:color w:val="000000"/>
                <w:sz w:val="22"/>
                <w:szCs w:val="22"/>
              </w:rPr>
            </w:pPr>
          </w:p>
          <w:p w14:paraId="37C85574"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2,6 ± 7,6</w:t>
            </w:r>
          </w:p>
        </w:tc>
        <w:tc>
          <w:tcPr>
            <w:tcW w:w="1319" w:type="dxa"/>
            <w:tcBorders>
              <w:left w:val="single" w:sz="4" w:space="0" w:color="auto"/>
            </w:tcBorders>
          </w:tcPr>
          <w:p w14:paraId="37C85575"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22,5 ± 10,1</w:t>
            </w:r>
          </w:p>
          <w:p w14:paraId="37C85576" w14:textId="77777777" w:rsidR="00AC314A" w:rsidRPr="006C1F2C" w:rsidRDefault="00AC314A" w:rsidP="005171BE">
            <w:pPr>
              <w:keepNext/>
              <w:keepLines/>
              <w:widowControl w:val="0"/>
              <w:tabs>
                <w:tab w:val="left" w:pos="567"/>
              </w:tabs>
              <w:rPr>
                <w:color w:val="000000"/>
                <w:sz w:val="22"/>
                <w:szCs w:val="22"/>
              </w:rPr>
            </w:pPr>
          </w:p>
          <w:p w14:paraId="37C85577"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0,1 ± 6,9</w:t>
            </w:r>
          </w:p>
        </w:tc>
      </w:tr>
      <w:tr w:rsidR="00AC314A" w:rsidRPr="006C1F2C" w14:paraId="37C8557C" w14:textId="77777777">
        <w:tblPrEx>
          <w:tblBorders>
            <w:insideH w:val="none" w:sz="0" w:space="0" w:color="auto"/>
            <w:insideV w:val="none" w:sz="0" w:space="0" w:color="auto"/>
          </w:tblBorders>
        </w:tblPrEx>
        <w:tc>
          <w:tcPr>
            <w:tcW w:w="2628" w:type="dxa"/>
            <w:tcBorders>
              <w:right w:val="single" w:sz="4" w:space="0" w:color="auto"/>
            </w:tcBorders>
          </w:tcPr>
          <w:p w14:paraId="37C85579"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left w:val="single" w:sz="4" w:space="0" w:color="auto"/>
              <w:bottom w:val="nil"/>
              <w:right w:val="single" w:sz="4" w:space="0" w:color="auto"/>
            </w:tcBorders>
          </w:tcPr>
          <w:p w14:paraId="37C8557A"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br/>
              <w:t>4,27</w:t>
            </w:r>
            <w:r w:rsidRPr="006C1F2C">
              <w:rPr>
                <w:color w:val="000000"/>
                <w:sz w:val="22"/>
                <w:szCs w:val="22"/>
                <w:vertAlign w:val="superscript"/>
              </w:rPr>
              <w:t>1</w:t>
            </w:r>
          </w:p>
        </w:tc>
        <w:tc>
          <w:tcPr>
            <w:tcW w:w="2876" w:type="dxa"/>
            <w:gridSpan w:val="2"/>
            <w:tcBorders>
              <w:top w:val="nil"/>
              <w:left w:val="single" w:sz="4" w:space="0" w:color="auto"/>
              <w:bottom w:val="nil"/>
            </w:tcBorders>
          </w:tcPr>
          <w:p w14:paraId="37C8557B"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br/>
              <w:t>2,09</w:t>
            </w:r>
            <w:r w:rsidRPr="006C1F2C">
              <w:rPr>
                <w:color w:val="000000"/>
                <w:sz w:val="22"/>
                <w:szCs w:val="22"/>
                <w:vertAlign w:val="superscript"/>
              </w:rPr>
              <w:t>1</w:t>
            </w:r>
          </w:p>
        </w:tc>
      </w:tr>
      <w:tr w:rsidR="00AC314A" w:rsidRPr="006C1F2C" w14:paraId="37C85580" w14:textId="77777777">
        <w:tblPrEx>
          <w:tblBorders>
            <w:insideH w:val="none" w:sz="0" w:space="0" w:color="auto"/>
            <w:insideV w:val="none" w:sz="0" w:space="0" w:color="auto"/>
          </w:tblBorders>
        </w:tblPrEx>
        <w:tc>
          <w:tcPr>
            <w:tcW w:w="2628" w:type="dxa"/>
            <w:tcBorders>
              <w:bottom w:val="single" w:sz="4" w:space="0" w:color="auto"/>
              <w:right w:val="single" w:sz="4" w:space="0" w:color="auto"/>
            </w:tcBorders>
          </w:tcPr>
          <w:p w14:paraId="37C8557D"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left w:val="single" w:sz="4" w:space="0" w:color="auto"/>
              <w:bottom w:val="single" w:sz="4" w:space="0" w:color="auto"/>
              <w:right w:val="single" w:sz="4" w:space="0" w:color="auto"/>
            </w:tcBorders>
          </w:tcPr>
          <w:p w14:paraId="37C8557E"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0,002</w:t>
            </w:r>
            <w:r w:rsidRPr="006C1F2C">
              <w:rPr>
                <w:color w:val="000000"/>
                <w:sz w:val="22"/>
                <w:szCs w:val="22"/>
                <w:vertAlign w:val="superscript"/>
              </w:rPr>
              <w:t>1</w:t>
            </w:r>
          </w:p>
        </w:tc>
        <w:tc>
          <w:tcPr>
            <w:tcW w:w="2876" w:type="dxa"/>
            <w:gridSpan w:val="2"/>
            <w:tcBorders>
              <w:top w:val="nil"/>
              <w:left w:val="single" w:sz="4" w:space="0" w:color="auto"/>
              <w:bottom w:val="single" w:sz="4" w:space="0" w:color="auto"/>
            </w:tcBorders>
          </w:tcPr>
          <w:p w14:paraId="37C8557F"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0,015</w:t>
            </w:r>
            <w:r w:rsidRPr="006C1F2C">
              <w:rPr>
                <w:color w:val="000000"/>
                <w:sz w:val="22"/>
                <w:szCs w:val="22"/>
                <w:vertAlign w:val="superscript"/>
              </w:rPr>
              <w:t>1</w:t>
            </w:r>
          </w:p>
        </w:tc>
      </w:tr>
      <w:tr w:rsidR="00AC314A" w:rsidRPr="006C1F2C" w14:paraId="37C85584" w14:textId="77777777">
        <w:tblPrEx>
          <w:tblBorders>
            <w:insideH w:val="none" w:sz="0" w:space="0" w:color="auto"/>
            <w:insideV w:val="none" w:sz="0" w:space="0" w:color="auto"/>
          </w:tblBorders>
        </w:tblPrEx>
        <w:trPr>
          <w:trHeight w:val="520"/>
        </w:trPr>
        <w:tc>
          <w:tcPr>
            <w:tcW w:w="2628" w:type="dxa"/>
            <w:tcBorders>
              <w:top w:val="single" w:sz="4" w:space="0" w:color="auto"/>
              <w:bottom w:val="single" w:sz="4" w:space="0" w:color="auto"/>
              <w:right w:val="single" w:sz="4" w:space="0" w:color="auto"/>
            </w:tcBorders>
          </w:tcPr>
          <w:p w14:paraId="37C85581" w14:textId="77777777" w:rsidR="00AC314A" w:rsidRPr="006C1F2C" w:rsidRDefault="00AC314A" w:rsidP="005171BE">
            <w:pPr>
              <w:keepNext/>
              <w:keepLines/>
              <w:widowControl w:val="0"/>
              <w:tabs>
                <w:tab w:val="left" w:pos="567"/>
              </w:tabs>
              <w:spacing w:line="-260" w:lineRule="auto"/>
              <w:rPr>
                <w:b/>
                <w:color w:val="000000"/>
                <w:sz w:val="22"/>
                <w:szCs w:val="22"/>
              </w:rPr>
            </w:pPr>
          </w:p>
        </w:tc>
        <w:tc>
          <w:tcPr>
            <w:tcW w:w="2925" w:type="dxa"/>
            <w:gridSpan w:val="2"/>
            <w:tcBorders>
              <w:top w:val="single" w:sz="4" w:space="0" w:color="auto"/>
              <w:left w:val="single" w:sz="4" w:space="0" w:color="auto"/>
              <w:bottom w:val="single" w:sz="4" w:space="0" w:color="auto"/>
              <w:right w:val="single" w:sz="4" w:space="0" w:color="auto"/>
            </w:tcBorders>
          </w:tcPr>
          <w:p w14:paraId="37C85582"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Pasienter med moderat demens (MMSE 10-17)</w:t>
            </w:r>
          </w:p>
        </w:tc>
        <w:tc>
          <w:tcPr>
            <w:tcW w:w="2876" w:type="dxa"/>
            <w:gridSpan w:val="2"/>
            <w:tcBorders>
              <w:top w:val="single" w:sz="4" w:space="0" w:color="auto"/>
              <w:left w:val="single" w:sz="4" w:space="0" w:color="auto"/>
              <w:bottom w:val="single" w:sz="4" w:space="0" w:color="auto"/>
            </w:tcBorders>
          </w:tcPr>
          <w:p w14:paraId="37C85583" w14:textId="77777777" w:rsidR="00AC314A" w:rsidRPr="006C1F2C" w:rsidRDefault="00AC314A" w:rsidP="005171BE">
            <w:pPr>
              <w:keepNext/>
              <w:keepLines/>
              <w:widowControl w:val="0"/>
              <w:tabs>
                <w:tab w:val="left" w:pos="567"/>
              </w:tabs>
              <w:rPr>
                <w:color w:val="000000"/>
                <w:sz w:val="22"/>
                <w:szCs w:val="22"/>
              </w:rPr>
            </w:pPr>
            <w:r w:rsidRPr="006C1F2C">
              <w:rPr>
                <w:b/>
                <w:color w:val="000000"/>
                <w:sz w:val="22"/>
                <w:szCs w:val="22"/>
              </w:rPr>
              <w:t>Pasienter med mild demens (MMSE 18-24)</w:t>
            </w:r>
          </w:p>
        </w:tc>
      </w:tr>
      <w:tr w:rsidR="00AC314A" w:rsidRPr="006C1F2C" w14:paraId="37C8558A" w14:textId="77777777">
        <w:tblPrEx>
          <w:tblBorders>
            <w:insideH w:val="none" w:sz="0" w:space="0" w:color="auto"/>
            <w:insideV w:val="none" w:sz="0" w:space="0" w:color="auto"/>
          </w:tblBorders>
        </w:tblPrEx>
        <w:tc>
          <w:tcPr>
            <w:tcW w:w="2628" w:type="dxa"/>
            <w:tcBorders>
              <w:top w:val="single" w:sz="4" w:space="0" w:color="auto"/>
              <w:bottom w:val="nil"/>
              <w:right w:val="single" w:sz="4" w:space="0" w:color="auto"/>
            </w:tcBorders>
          </w:tcPr>
          <w:p w14:paraId="37C85585" w14:textId="77777777" w:rsidR="00AC314A" w:rsidRPr="006C1F2C" w:rsidRDefault="00AC314A" w:rsidP="005171BE">
            <w:pPr>
              <w:keepNext/>
              <w:keepLines/>
              <w:widowControl w:val="0"/>
              <w:tabs>
                <w:tab w:val="left" w:pos="567"/>
              </w:tabs>
              <w:rPr>
                <w:b/>
                <w:color w:val="000000"/>
                <w:sz w:val="22"/>
                <w:szCs w:val="22"/>
              </w:rPr>
            </w:pPr>
          </w:p>
        </w:tc>
        <w:tc>
          <w:tcPr>
            <w:tcW w:w="1491" w:type="dxa"/>
            <w:tcBorders>
              <w:top w:val="single" w:sz="4" w:space="0" w:color="auto"/>
              <w:left w:val="single" w:sz="4" w:space="0" w:color="auto"/>
              <w:bottom w:val="nil"/>
              <w:right w:val="single" w:sz="4" w:space="0" w:color="auto"/>
            </w:tcBorders>
          </w:tcPr>
          <w:p w14:paraId="37C85586"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single" w:sz="4" w:space="0" w:color="auto"/>
              <w:left w:val="single" w:sz="4" w:space="0" w:color="auto"/>
              <w:bottom w:val="nil"/>
              <w:right w:val="single" w:sz="4" w:space="0" w:color="auto"/>
            </w:tcBorders>
          </w:tcPr>
          <w:p w14:paraId="37C85587"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single" w:sz="4" w:space="0" w:color="auto"/>
              <w:left w:val="single" w:sz="4" w:space="0" w:color="auto"/>
              <w:bottom w:val="nil"/>
              <w:right w:val="single" w:sz="4" w:space="0" w:color="auto"/>
            </w:tcBorders>
          </w:tcPr>
          <w:p w14:paraId="37C85588" w14:textId="77777777" w:rsidR="00AC314A" w:rsidRPr="006C1F2C" w:rsidRDefault="00AC314A" w:rsidP="005171BE">
            <w:pPr>
              <w:keepNext/>
              <w:keepLines/>
              <w:widowControl w:val="0"/>
              <w:tabs>
                <w:tab w:val="left" w:pos="567"/>
              </w:tabs>
              <w:rPr>
                <w:color w:val="000000"/>
                <w:sz w:val="22"/>
                <w:szCs w:val="22"/>
              </w:rPr>
            </w:pPr>
          </w:p>
        </w:tc>
        <w:tc>
          <w:tcPr>
            <w:tcW w:w="1319" w:type="dxa"/>
            <w:tcBorders>
              <w:top w:val="single" w:sz="4" w:space="0" w:color="auto"/>
              <w:left w:val="single" w:sz="4" w:space="0" w:color="auto"/>
              <w:bottom w:val="nil"/>
            </w:tcBorders>
          </w:tcPr>
          <w:p w14:paraId="37C85589"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590" w14:textId="77777777">
        <w:tblPrEx>
          <w:tblBorders>
            <w:insideH w:val="none" w:sz="0" w:space="0" w:color="auto"/>
            <w:insideV w:val="none" w:sz="0" w:space="0" w:color="auto"/>
          </w:tblBorders>
        </w:tblPrEx>
        <w:tc>
          <w:tcPr>
            <w:tcW w:w="2628" w:type="dxa"/>
            <w:tcBorders>
              <w:top w:val="nil"/>
              <w:right w:val="single" w:sz="4" w:space="0" w:color="auto"/>
            </w:tcBorders>
          </w:tcPr>
          <w:p w14:paraId="37C8558B" w14:textId="77777777" w:rsidR="00AC314A" w:rsidRPr="006C1F2C" w:rsidRDefault="00AC314A" w:rsidP="005171BE">
            <w:pPr>
              <w:keepNext/>
              <w:keepLines/>
              <w:widowControl w:val="0"/>
              <w:tabs>
                <w:tab w:val="left" w:pos="567"/>
              </w:tabs>
              <w:rPr>
                <w:color w:val="000000"/>
                <w:sz w:val="22"/>
                <w:szCs w:val="22"/>
              </w:rPr>
            </w:pPr>
            <w:r w:rsidRPr="006C1F2C">
              <w:rPr>
                <w:b/>
                <w:color w:val="000000"/>
                <w:sz w:val="22"/>
                <w:szCs w:val="22"/>
              </w:rPr>
              <w:t>ITT + RDO populasjon</w:t>
            </w:r>
          </w:p>
        </w:tc>
        <w:tc>
          <w:tcPr>
            <w:tcW w:w="1491" w:type="dxa"/>
            <w:tcBorders>
              <w:top w:val="nil"/>
              <w:left w:val="single" w:sz="4" w:space="0" w:color="auto"/>
              <w:bottom w:val="nil"/>
              <w:right w:val="single" w:sz="4" w:space="0" w:color="auto"/>
            </w:tcBorders>
          </w:tcPr>
          <w:p w14:paraId="37C8558C"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(n=87)</w:t>
            </w:r>
          </w:p>
        </w:tc>
        <w:tc>
          <w:tcPr>
            <w:tcW w:w="1434" w:type="dxa"/>
            <w:tcBorders>
              <w:top w:val="nil"/>
              <w:left w:val="single" w:sz="4" w:space="0" w:color="auto"/>
              <w:bottom w:val="nil"/>
              <w:right w:val="single" w:sz="4" w:space="0" w:color="auto"/>
            </w:tcBorders>
          </w:tcPr>
          <w:p w14:paraId="37C8558D"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(n=44)</w:t>
            </w:r>
          </w:p>
        </w:tc>
        <w:tc>
          <w:tcPr>
            <w:tcW w:w="1557" w:type="dxa"/>
            <w:tcBorders>
              <w:top w:val="nil"/>
              <w:left w:val="single" w:sz="4" w:space="0" w:color="auto"/>
              <w:bottom w:val="nil"/>
              <w:right w:val="single" w:sz="4" w:space="0" w:color="auto"/>
            </w:tcBorders>
          </w:tcPr>
          <w:p w14:paraId="37C8558E"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(n=237)</w:t>
            </w:r>
          </w:p>
        </w:tc>
        <w:tc>
          <w:tcPr>
            <w:tcW w:w="1319" w:type="dxa"/>
            <w:tcBorders>
              <w:top w:val="nil"/>
              <w:left w:val="single" w:sz="4" w:space="0" w:color="auto"/>
            </w:tcBorders>
          </w:tcPr>
          <w:p w14:paraId="37C8558F"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(n=115)</w:t>
            </w:r>
          </w:p>
        </w:tc>
      </w:tr>
      <w:tr w:rsidR="00AC314A" w:rsidRPr="006C1F2C" w14:paraId="37C85596" w14:textId="77777777">
        <w:tblPrEx>
          <w:tblBorders>
            <w:insideH w:val="none" w:sz="0" w:space="0" w:color="auto"/>
            <w:insideV w:val="none" w:sz="0" w:space="0" w:color="auto"/>
          </w:tblBorders>
        </w:tblPrEx>
        <w:tc>
          <w:tcPr>
            <w:tcW w:w="2628" w:type="dxa"/>
            <w:tcBorders>
              <w:right w:val="single" w:sz="4" w:space="0" w:color="auto"/>
            </w:tcBorders>
          </w:tcPr>
          <w:p w14:paraId="37C85591" w14:textId="77777777" w:rsidR="00AC314A" w:rsidRPr="006C1F2C" w:rsidRDefault="00AC314A" w:rsidP="005171BE">
            <w:pPr>
              <w:keepNext/>
              <w:keepLines/>
              <w:widowControl w:val="0"/>
              <w:tabs>
                <w:tab w:val="left" w:pos="567"/>
              </w:tabs>
              <w:rPr>
                <w:color w:val="000000"/>
                <w:sz w:val="22"/>
                <w:szCs w:val="22"/>
              </w:rPr>
            </w:pPr>
          </w:p>
        </w:tc>
        <w:tc>
          <w:tcPr>
            <w:tcW w:w="1491" w:type="dxa"/>
            <w:tcBorders>
              <w:top w:val="nil"/>
              <w:left w:val="single" w:sz="4" w:space="0" w:color="auto"/>
              <w:bottom w:val="nil"/>
              <w:right w:val="single" w:sz="4" w:space="0" w:color="auto"/>
            </w:tcBorders>
          </w:tcPr>
          <w:p w14:paraId="37C85592"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nil"/>
              <w:left w:val="single" w:sz="4" w:space="0" w:color="auto"/>
              <w:bottom w:val="nil"/>
              <w:right w:val="single" w:sz="4" w:space="0" w:color="auto"/>
            </w:tcBorders>
          </w:tcPr>
          <w:p w14:paraId="37C85593"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nil"/>
              <w:left w:val="single" w:sz="4" w:space="0" w:color="auto"/>
              <w:bottom w:val="nil"/>
              <w:right w:val="single" w:sz="4" w:space="0" w:color="auto"/>
            </w:tcBorders>
          </w:tcPr>
          <w:p w14:paraId="37C85594" w14:textId="77777777" w:rsidR="00AC314A" w:rsidRPr="006C1F2C" w:rsidRDefault="00AC314A" w:rsidP="005171BE">
            <w:pPr>
              <w:keepNext/>
              <w:keepLines/>
              <w:widowControl w:val="0"/>
              <w:tabs>
                <w:tab w:val="left" w:pos="567"/>
              </w:tabs>
              <w:rPr>
                <w:color w:val="000000"/>
                <w:sz w:val="22"/>
                <w:szCs w:val="22"/>
              </w:rPr>
            </w:pPr>
          </w:p>
        </w:tc>
        <w:tc>
          <w:tcPr>
            <w:tcW w:w="1319" w:type="dxa"/>
            <w:tcBorders>
              <w:left w:val="single" w:sz="4" w:space="0" w:color="auto"/>
            </w:tcBorders>
          </w:tcPr>
          <w:p w14:paraId="37C85595" w14:textId="77777777" w:rsidR="00AC314A" w:rsidRPr="006C1F2C" w:rsidRDefault="00AC314A" w:rsidP="005171BE">
            <w:pPr>
              <w:keepNext/>
              <w:keepLines/>
              <w:widowControl w:val="0"/>
              <w:tabs>
                <w:tab w:val="left" w:pos="567"/>
              </w:tabs>
              <w:rPr>
                <w:color w:val="000000"/>
                <w:sz w:val="22"/>
                <w:szCs w:val="22"/>
              </w:rPr>
            </w:pPr>
          </w:p>
        </w:tc>
      </w:tr>
      <w:tr w:rsidR="00AC314A" w:rsidRPr="006C1F2C" w14:paraId="37C855A5" w14:textId="77777777">
        <w:tblPrEx>
          <w:tblBorders>
            <w:insideH w:val="none" w:sz="0" w:space="0" w:color="auto"/>
            <w:insideV w:val="none" w:sz="0" w:space="0" w:color="auto"/>
          </w:tblBorders>
        </w:tblPrEx>
        <w:tc>
          <w:tcPr>
            <w:tcW w:w="2628" w:type="dxa"/>
            <w:tcBorders>
              <w:right w:val="single" w:sz="4" w:space="0" w:color="auto"/>
            </w:tcBorders>
          </w:tcPr>
          <w:p w14:paraId="37C85597"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598"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left w:val="single" w:sz="4" w:space="0" w:color="auto"/>
              <w:bottom w:val="nil"/>
              <w:right w:val="single" w:sz="4" w:space="0" w:color="auto"/>
            </w:tcBorders>
          </w:tcPr>
          <w:p w14:paraId="37C85599"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32,6 ± 10,4</w:t>
            </w:r>
          </w:p>
          <w:p w14:paraId="37C8559A" w14:textId="77777777" w:rsidR="00AC314A" w:rsidRPr="006C1F2C" w:rsidRDefault="00AC314A" w:rsidP="005171BE">
            <w:pPr>
              <w:keepNext/>
              <w:keepLines/>
              <w:widowControl w:val="0"/>
              <w:tabs>
                <w:tab w:val="left" w:pos="567"/>
              </w:tabs>
              <w:rPr>
                <w:color w:val="000000"/>
                <w:sz w:val="22"/>
                <w:szCs w:val="22"/>
              </w:rPr>
            </w:pPr>
          </w:p>
          <w:p w14:paraId="37C8559B"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2,6 ± 9,4</w:t>
            </w:r>
          </w:p>
        </w:tc>
        <w:tc>
          <w:tcPr>
            <w:tcW w:w="1434" w:type="dxa"/>
            <w:tcBorders>
              <w:top w:val="nil"/>
              <w:left w:val="single" w:sz="4" w:space="0" w:color="auto"/>
              <w:bottom w:val="nil"/>
              <w:right w:val="single" w:sz="4" w:space="0" w:color="auto"/>
            </w:tcBorders>
          </w:tcPr>
          <w:p w14:paraId="37C8559C"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33,7 ± 10,3</w:t>
            </w:r>
          </w:p>
          <w:p w14:paraId="37C8559D" w14:textId="77777777" w:rsidR="00AC314A" w:rsidRPr="006C1F2C" w:rsidRDefault="00AC314A" w:rsidP="005171BE">
            <w:pPr>
              <w:keepNext/>
              <w:keepLines/>
              <w:widowControl w:val="0"/>
              <w:tabs>
                <w:tab w:val="left" w:pos="567"/>
              </w:tabs>
              <w:rPr>
                <w:color w:val="000000"/>
                <w:sz w:val="22"/>
                <w:szCs w:val="22"/>
              </w:rPr>
            </w:pPr>
          </w:p>
          <w:p w14:paraId="37C8559E"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-1,8 ± 7,2</w:t>
            </w:r>
          </w:p>
        </w:tc>
        <w:tc>
          <w:tcPr>
            <w:tcW w:w="1557" w:type="dxa"/>
            <w:tcBorders>
              <w:top w:val="nil"/>
              <w:left w:val="single" w:sz="4" w:space="0" w:color="auto"/>
              <w:bottom w:val="nil"/>
              <w:right w:val="single" w:sz="4" w:space="0" w:color="auto"/>
            </w:tcBorders>
          </w:tcPr>
          <w:p w14:paraId="37C8559F"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20,6 ± 7,9</w:t>
            </w:r>
          </w:p>
          <w:p w14:paraId="37C855A0" w14:textId="77777777" w:rsidR="00AC314A" w:rsidRPr="006C1F2C" w:rsidRDefault="00AC314A" w:rsidP="005171BE">
            <w:pPr>
              <w:keepNext/>
              <w:keepLines/>
              <w:widowControl w:val="0"/>
              <w:tabs>
                <w:tab w:val="left" w:pos="567"/>
              </w:tabs>
              <w:rPr>
                <w:color w:val="000000"/>
                <w:sz w:val="22"/>
                <w:szCs w:val="22"/>
              </w:rPr>
            </w:pPr>
          </w:p>
          <w:p w14:paraId="37C855A1" w14:textId="77777777" w:rsidR="00AC314A" w:rsidRPr="006C1F2C" w:rsidRDefault="00AC314A" w:rsidP="005171BE">
            <w:pPr>
              <w:keepNext/>
              <w:keepLines/>
              <w:widowControl w:val="0"/>
              <w:tabs>
                <w:tab w:val="left" w:pos="567"/>
              </w:tabs>
              <w:rPr>
                <w:b/>
                <w:color w:val="000000"/>
                <w:sz w:val="22"/>
                <w:szCs w:val="22"/>
              </w:rPr>
            </w:pPr>
            <w:r w:rsidRPr="006C1F2C">
              <w:rPr>
                <w:b/>
                <w:color w:val="000000"/>
                <w:sz w:val="22"/>
                <w:szCs w:val="22"/>
              </w:rPr>
              <w:t>1,9 ± 7,7</w:t>
            </w:r>
          </w:p>
        </w:tc>
        <w:tc>
          <w:tcPr>
            <w:tcW w:w="1319" w:type="dxa"/>
            <w:tcBorders>
              <w:left w:val="single" w:sz="4" w:space="0" w:color="auto"/>
            </w:tcBorders>
          </w:tcPr>
          <w:p w14:paraId="37C855A2"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20,7 ± 7,9</w:t>
            </w:r>
          </w:p>
          <w:p w14:paraId="37C855A3" w14:textId="77777777" w:rsidR="00AC314A" w:rsidRPr="006C1F2C" w:rsidRDefault="00AC314A" w:rsidP="005171BE">
            <w:pPr>
              <w:keepNext/>
              <w:keepLines/>
              <w:widowControl w:val="0"/>
              <w:tabs>
                <w:tab w:val="left" w:pos="567"/>
              </w:tabs>
              <w:rPr>
                <w:color w:val="000000"/>
                <w:sz w:val="22"/>
                <w:szCs w:val="22"/>
              </w:rPr>
            </w:pPr>
          </w:p>
          <w:p w14:paraId="37C855A4"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-0,2 ± 7,5</w:t>
            </w:r>
          </w:p>
        </w:tc>
      </w:tr>
      <w:tr w:rsidR="00AC314A" w:rsidRPr="006C1F2C" w14:paraId="37C855A9" w14:textId="77777777">
        <w:tblPrEx>
          <w:tblBorders>
            <w:insideH w:val="none" w:sz="0" w:space="0" w:color="auto"/>
            <w:insideV w:val="none" w:sz="0" w:space="0" w:color="auto"/>
          </w:tblBorders>
        </w:tblPrEx>
        <w:tc>
          <w:tcPr>
            <w:tcW w:w="2628" w:type="dxa"/>
            <w:tcBorders>
              <w:right w:val="single" w:sz="4" w:space="0" w:color="auto"/>
            </w:tcBorders>
          </w:tcPr>
          <w:p w14:paraId="37C855A6"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left w:val="single" w:sz="4" w:space="0" w:color="auto"/>
              <w:bottom w:val="nil"/>
              <w:right w:val="single" w:sz="4" w:space="0" w:color="auto"/>
            </w:tcBorders>
          </w:tcPr>
          <w:p w14:paraId="37C855A7"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br/>
              <w:t>4,73</w:t>
            </w:r>
            <w:r w:rsidRPr="006C1F2C">
              <w:rPr>
                <w:color w:val="000000"/>
                <w:sz w:val="22"/>
                <w:szCs w:val="22"/>
                <w:vertAlign w:val="superscript"/>
              </w:rPr>
              <w:t>1</w:t>
            </w:r>
          </w:p>
        </w:tc>
        <w:tc>
          <w:tcPr>
            <w:tcW w:w="2876" w:type="dxa"/>
            <w:gridSpan w:val="2"/>
            <w:tcBorders>
              <w:top w:val="nil"/>
              <w:left w:val="single" w:sz="4" w:space="0" w:color="auto"/>
              <w:bottom w:val="nil"/>
            </w:tcBorders>
          </w:tcPr>
          <w:p w14:paraId="37C855A8"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br/>
              <w:t>2,14</w:t>
            </w:r>
            <w:r w:rsidRPr="006C1F2C">
              <w:rPr>
                <w:color w:val="000000"/>
                <w:sz w:val="22"/>
                <w:szCs w:val="22"/>
                <w:vertAlign w:val="superscript"/>
              </w:rPr>
              <w:t>1</w:t>
            </w:r>
          </w:p>
        </w:tc>
      </w:tr>
      <w:tr w:rsidR="00AC314A" w:rsidRPr="006C1F2C" w14:paraId="37C855AD" w14:textId="77777777">
        <w:tblPrEx>
          <w:tblBorders>
            <w:insideH w:val="none" w:sz="0" w:space="0" w:color="auto"/>
            <w:insideV w:val="none" w:sz="0" w:space="0" w:color="auto"/>
          </w:tblBorders>
        </w:tblPrEx>
        <w:tc>
          <w:tcPr>
            <w:tcW w:w="2628" w:type="dxa"/>
            <w:tcBorders>
              <w:right w:val="single" w:sz="4" w:space="0" w:color="auto"/>
            </w:tcBorders>
          </w:tcPr>
          <w:p w14:paraId="37C855AA" w14:textId="77777777" w:rsidR="00AC314A" w:rsidRPr="006C1F2C" w:rsidRDefault="00AC314A"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left w:val="single" w:sz="4" w:space="0" w:color="auto"/>
              <w:bottom w:val="nil"/>
              <w:right w:val="single" w:sz="4" w:space="0" w:color="auto"/>
            </w:tcBorders>
          </w:tcPr>
          <w:p w14:paraId="37C855AB"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0,002</w:t>
            </w:r>
            <w:r w:rsidRPr="006C1F2C">
              <w:rPr>
                <w:color w:val="000000"/>
                <w:sz w:val="22"/>
                <w:szCs w:val="22"/>
                <w:vertAlign w:val="superscript"/>
              </w:rPr>
              <w:t>1</w:t>
            </w:r>
          </w:p>
        </w:tc>
        <w:tc>
          <w:tcPr>
            <w:tcW w:w="2876" w:type="dxa"/>
            <w:gridSpan w:val="2"/>
            <w:tcBorders>
              <w:top w:val="nil"/>
              <w:left w:val="single" w:sz="4" w:space="0" w:color="auto"/>
              <w:bottom w:val="nil"/>
            </w:tcBorders>
          </w:tcPr>
          <w:p w14:paraId="37C855AC" w14:textId="77777777" w:rsidR="00AC314A" w:rsidRPr="006C1F2C" w:rsidRDefault="00AC314A" w:rsidP="005171BE">
            <w:pPr>
              <w:keepNext/>
              <w:keepLines/>
              <w:widowControl w:val="0"/>
              <w:tabs>
                <w:tab w:val="left" w:pos="567"/>
              </w:tabs>
              <w:jc w:val="center"/>
              <w:rPr>
                <w:color w:val="000000"/>
                <w:sz w:val="22"/>
                <w:szCs w:val="22"/>
              </w:rPr>
            </w:pPr>
            <w:r w:rsidRPr="006C1F2C">
              <w:rPr>
                <w:color w:val="000000"/>
                <w:sz w:val="22"/>
                <w:szCs w:val="22"/>
              </w:rPr>
              <w:t>0,010</w:t>
            </w:r>
            <w:r w:rsidRPr="006C1F2C">
              <w:rPr>
                <w:color w:val="000000"/>
                <w:sz w:val="22"/>
                <w:szCs w:val="22"/>
                <w:vertAlign w:val="superscript"/>
              </w:rPr>
              <w:t>1</w:t>
            </w:r>
          </w:p>
        </w:tc>
      </w:tr>
      <w:tr w:rsidR="00AC314A" w:rsidRPr="006C1F2C" w14:paraId="37C855B3" w14:textId="77777777">
        <w:tblPrEx>
          <w:tblBorders>
            <w:insideH w:val="none" w:sz="0" w:space="0" w:color="auto"/>
            <w:insideV w:val="none" w:sz="0" w:space="0" w:color="auto"/>
          </w:tblBorders>
        </w:tblPrEx>
        <w:tc>
          <w:tcPr>
            <w:tcW w:w="2628" w:type="dxa"/>
            <w:tcBorders>
              <w:right w:val="single" w:sz="4" w:space="0" w:color="auto"/>
            </w:tcBorders>
          </w:tcPr>
          <w:p w14:paraId="37C855AE" w14:textId="77777777" w:rsidR="00AC314A" w:rsidRPr="006C1F2C" w:rsidRDefault="00AC314A" w:rsidP="005171BE">
            <w:pPr>
              <w:keepNext/>
              <w:keepLines/>
              <w:widowControl w:val="0"/>
              <w:tabs>
                <w:tab w:val="left" w:pos="567"/>
              </w:tabs>
              <w:rPr>
                <w:color w:val="000000"/>
                <w:sz w:val="22"/>
                <w:szCs w:val="22"/>
              </w:rPr>
            </w:pPr>
          </w:p>
        </w:tc>
        <w:tc>
          <w:tcPr>
            <w:tcW w:w="1491" w:type="dxa"/>
            <w:tcBorders>
              <w:top w:val="nil"/>
              <w:left w:val="single" w:sz="4" w:space="0" w:color="auto"/>
              <w:bottom w:val="single" w:sz="4" w:space="0" w:color="auto"/>
              <w:right w:val="single" w:sz="4" w:space="0" w:color="auto"/>
            </w:tcBorders>
          </w:tcPr>
          <w:p w14:paraId="37C855AF" w14:textId="77777777" w:rsidR="00AC314A" w:rsidRPr="006C1F2C" w:rsidRDefault="00AC314A" w:rsidP="005171BE">
            <w:pPr>
              <w:keepNext/>
              <w:keepLines/>
              <w:widowControl w:val="0"/>
              <w:tabs>
                <w:tab w:val="left" w:pos="567"/>
              </w:tabs>
              <w:rPr>
                <w:color w:val="000000"/>
                <w:sz w:val="22"/>
                <w:szCs w:val="22"/>
              </w:rPr>
            </w:pPr>
          </w:p>
        </w:tc>
        <w:tc>
          <w:tcPr>
            <w:tcW w:w="1434" w:type="dxa"/>
            <w:tcBorders>
              <w:top w:val="nil"/>
              <w:left w:val="single" w:sz="4" w:space="0" w:color="auto"/>
              <w:bottom w:val="single" w:sz="4" w:space="0" w:color="auto"/>
              <w:right w:val="single" w:sz="4" w:space="0" w:color="auto"/>
            </w:tcBorders>
          </w:tcPr>
          <w:p w14:paraId="37C855B0" w14:textId="77777777" w:rsidR="00AC314A" w:rsidRPr="006C1F2C" w:rsidRDefault="00AC314A" w:rsidP="005171BE">
            <w:pPr>
              <w:keepNext/>
              <w:keepLines/>
              <w:widowControl w:val="0"/>
              <w:tabs>
                <w:tab w:val="left" w:pos="567"/>
              </w:tabs>
              <w:rPr>
                <w:color w:val="000000"/>
                <w:sz w:val="22"/>
                <w:szCs w:val="22"/>
              </w:rPr>
            </w:pPr>
          </w:p>
        </w:tc>
        <w:tc>
          <w:tcPr>
            <w:tcW w:w="1557" w:type="dxa"/>
            <w:tcBorders>
              <w:top w:val="nil"/>
              <w:left w:val="single" w:sz="4" w:space="0" w:color="auto"/>
              <w:bottom w:val="single" w:sz="4" w:space="0" w:color="auto"/>
              <w:right w:val="single" w:sz="4" w:space="0" w:color="auto"/>
            </w:tcBorders>
          </w:tcPr>
          <w:p w14:paraId="37C855B1" w14:textId="77777777" w:rsidR="00AC314A" w:rsidRPr="006C1F2C" w:rsidRDefault="00AC314A" w:rsidP="005171BE">
            <w:pPr>
              <w:keepNext/>
              <w:keepLines/>
              <w:widowControl w:val="0"/>
              <w:tabs>
                <w:tab w:val="left" w:pos="567"/>
              </w:tabs>
              <w:rPr>
                <w:color w:val="000000"/>
                <w:sz w:val="22"/>
                <w:szCs w:val="22"/>
              </w:rPr>
            </w:pPr>
          </w:p>
        </w:tc>
        <w:tc>
          <w:tcPr>
            <w:tcW w:w="1319" w:type="dxa"/>
            <w:tcBorders>
              <w:left w:val="single" w:sz="4" w:space="0" w:color="auto"/>
            </w:tcBorders>
          </w:tcPr>
          <w:p w14:paraId="37C855B2" w14:textId="77777777" w:rsidR="00AC314A" w:rsidRPr="006C1F2C" w:rsidRDefault="00AC314A" w:rsidP="005171BE">
            <w:pPr>
              <w:keepNext/>
              <w:keepLines/>
              <w:widowControl w:val="0"/>
              <w:tabs>
                <w:tab w:val="left" w:pos="567"/>
              </w:tabs>
              <w:rPr>
                <w:color w:val="000000"/>
                <w:sz w:val="22"/>
                <w:szCs w:val="22"/>
              </w:rPr>
            </w:pPr>
          </w:p>
        </w:tc>
      </w:tr>
    </w:tbl>
    <w:p w14:paraId="37C855B4" w14:textId="77777777" w:rsidR="00AC314A" w:rsidRPr="006C1F2C" w:rsidRDefault="00AC314A" w:rsidP="005171BE">
      <w:pPr>
        <w:keepNext/>
        <w:keepLines/>
        <w:widowControl w:val="0"/>
        <w:rPr>
          <w:color w:val="000000"/>
          <w:sz w:val="22"/>
          <w:szCs w:val="22"/>
        </w:rPr>
      </w:pPr>
      <w:r w:rsidRPr="006C1F2C">
        <w:rPr>
          <w:color w:val="000000"/>
          <w:sz w:val="22"/>
          <w:szCs w:val="22"/>
          <w:vertAlign w:val="superscript"/>
        </w:rPr>
        <w:t>1</w:t>
      </w:r>
      <w:r w:rsidRPr="006C1F2C">
        <w:rPr>
          <w:color w:val="000000"/>
          <w:sz w:val="22"/>
          <w:szCs w:val="22"/>
        </w:rPr>
        <w:t xml:space="preserve"> Basert på ANCOVA med behandling og land som faktorer og baseline ADAS-Cog som en kovariat</w:t>
      </w:r>
      <w:r w:rsidR="00E235D5" w:rsidRPr="006C1F2C">
        <w:rPr>
          <w:color w:val="000000"/>
          <w:sz w:val="22"/>
          <w:szCs w:val="22"/>
        </w:rPr>
        <w:t>. En positiv endring indikerer forbedring.</w:t>
      </w:r>
    </w:p>
    <w:p w14:paraId="37C855B5" w14:textId="77777777" w:rsidR="00AC314A" w:rsidRPr="00277E35" w:rsidRDefault="00AC314A" w:rsidP="005171BE">
      <w:pPr>
        <w:keepNext/>
        <w:keepLines/>
        <w:widowControl w:val="0"/>
        <w:rPr>
          <w:color w:val="000000"/>
          <w:sz w:val="22"/>
          <w:szCs w:val="22"/>
        </w:rPr>
      </w:pPr>
      <w:r w:rsidRPr="00277E35">
        <w:rPr>
          <w:color w:val="000000"/>
          <w:sz w:val="22"/>
          <w:szCs w:val="22"/>
        </w:rPr>
        <w:t>ITT: ”Intent-To-Treat”; RDO: ”Retrieved Drop Outs”</w:t>
      </w:r>
    </w:p>
    <w:p w14:paraId="37C855B6" w14:textId="77777777" w:rsidR="004A3C91" w:rsidRPr="00277E35" w:rsidRDefault="004A3C91" w:rsidP="005171BE">
      <w:pPr>
        <w:widowControl w:val="0"/>
        <w:suppressAutoHyphens/>
        <w:rPr>
          <w:color w:val="000000"/>
          <w:sz w:val="22"/>
          <w:szCs w:val="22"/>
        </w:rPr>
      </w:pPr>
    </w:p>
    <w:p w14:paraId="37C855B7" w14:textId="06307A6F" w:rsidR="00D353B6" w:rsidRPr="006C1F2C" w:rsidRDefault="00D353B6" w:rsidP="005171BE">
      <w:pPr>
        <w:widowControl w:val="0"/>
        <w:suppressAutoHyphens/>
        <w:rPr>
          <w:color w:val="000000"/>
          <w:sz w:val="22"/>
          <w:szCs w:val="22"/>
        </w:rPr>
      </w:pPr>
      <w:r w:rsidRPr="006C1F2C">
        <w:rPr>
          <w:color w:val="000000"/>
          <w:sz w:val="22"/>
          <w:szCs w:val="22"/>
        </w:rPr>
        <w:t>Det europeiske legemiddelkontoret (</w:t>
      </w:r>
      <w:r w:rsidR="004D5822" w:rsidRPr="006C1F2C">
        <w:rPr>
          <w:color w:val="000000"/>
          <w:sz w:val="22"/>
          <w:szCs w:val="22"/>
        </w:rPr>
        <w:t>t</w:t>
      </w:r>
      <w:r w:rsidRPr="006C1F2C">
        <w:rPr>
          <w:color w:val="000000"/>
          <w:sz w:val="22"/>
          <w:szCs w:val="22"/>
        </w:rPr>
        <w:t xml:space="preserve">he European Medicines Agency) har gitt unntak fra forpliktelsen til å presentere resultater fra studier med Exelon i alle undergrupper av den pediatriske populasjonen ved behandling av Alzheimers </w:t>
      </w:r>
      <w:r w:rsidR="00BA1CFB" w:rsidRPr="006C1F2C">
        <w:rPr>
          <w:color w:val="000000"/>
          <w:sz w:val="22"/>
          <w:szCs w:val="22"/>
        </w:rPr>
        <w:t xml:space="preserve">demens og ved behandling av pasienter med demens </w:t>
      </w:r>
      <w:r w:rsidR="00065A83" w:rsidRPr="006C1F2C">
        <w:rPr>
          <w:color w:val="000000"/>
          <w:sz w:val="22"/>
          <w:szCs w:val="22"/>
        </w:rPr>
        <w:t>ved</w:t>
      </w:r>
      <w:r w:rsidR="00BA1CFB" w:rsidRPr="006C1F2C">
        <w:rPr>
          <w:color w:val="000000"/>
          <w:sz w:val="22"/>
          <w:szCs w:val="22"/>
        </w:rPr>
        <w:t xml:space="preserve"> idiopatisk Parki</w:t>
      </w:r>
      <w:r w:rsidR="00D110DD" w:rsidRPr="006C1F2C">
        <w:rPr>
          <w:color w:val="000000"/>
          <w:sz w:val="22"/>
          <w:szCs w:val="22"/>
        </w:rPr>
        <w:t>n</w:t>
      </w:r>
      <w:r w:rsidR="00BA1CFB" w:rsidRPr="006C1F2C">
        <w:rPr>
          <w:color w:val="000000"/>
          <w:sz w:val="22"/>
          <w:szCs w:val="22"/>
        </w:rPr>
        <w:t>sons sykdom</w:t>
      </w:r>
      <w:r w:rsidRPr="006C1F2C">
        <w:rPr>
          <w:color w:val="000000"/>
          <w:sz w:val="22"/>
          <w:szCs w:val="22"/>
        </w:rPr>
        <w:t xml:space="preserve"> (se pkt.</w:t>
      </w:r>
      <w:r w:rsidR="000C5765" w:rsidRPr="006C1F2C">
        <w:rPr>
          <w:color w:val="000000"/>
          <w:sz w:val="22"/>
          <w:szCs w:val="22"/>
        </w:rPr>
        <w:t> </w:t>
      </w:r>
      <w:r w:rsidRPr="006C1F2C">
        <w:rPr>
          <w:color w:val="000000"/>
          <w:sz w:val="22"/>
          <w:szCs w:val="22"/>
        </w:rPr>
        <w:t xml:space="preserve">4.2 for informasjon </w:t>
      </w:r>
      <w:r w:rsidR="004D5822" w:rsidRPr="006C1F2C">
        <w:rPr>
          <w:color w:val="000000"/>
          <w:sz w:val="22"/>
          <w:szCs w:val="22"/>
        </w:rPr>
        <w:t>om</w:t>
      </w:r>
      <w:r w:rsidRPr="006C1F2C">
        <w:rPr>
          <w:color w:val="000000"/>
          <w:sz w:val="22"/>
          <w:szCs w:val="22"/>
        </w:rPr>
        <w:t xml:space="preserve"> pediatrisk bruk).</w:t>
      </w:r>
    </w:p>
    <w:p w14:paraId="37C855B8" w14:textId="77777777" w:rsidR="00D353B6" w:rsidRPr="006C1F2C" w:rsidRDefault="00D353B6" w:rsidP="005171BE">
      <w:pPr>
        <w:widowControl w:val="0"/>
        <w:suppressAutoHyphens/>
        <w:rPr>
          <w:color w:val="000000"/>
          <w:sz w:val="22"/>
          <w:szCs w:val="22"/>
        </w:rPr>
      </w:pPr>
    </w:p>
    <w:p w14:paraId="37C855B9"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5.2</w:t>
      </w:r>
      <w:r w:rsidRPr="006C1F2C">
        <w:rPr>
          <w:b/>
          <w:color w:val="000000"/>
          <w:sz w:val="22"/>
          <w:szCs w:val="22"/>
          <w:lang w:val="nb-NO"/>
        </w:rPr>
        <w:tab/>
        <w:t>Farmakokinetiske egenskaper</w:t>
      </w:r>
    </w:p>
    <w:p w14:paraId="37C855BA" w14:textId="77777777" w:rsidR="00027BB7" w:rsidRPr="006C1F2C" w:rsidRDefault="00027BB7" w:rsidP="005171BE">
      <w:pPr>
        <w:keepNext/>
        <w:widowControl w:val="0"/>
        <w:rPr>
          <w:color w:val="000000"/>
          <w:sz w:val="22"/>
          <w:szCs w:val="22"/>
        </w:rPr>
      </w:pPr>
    </w:p>
    <w:p w14:paraId="37C855BB" w14:textId="77777777" w:rsidR="00113AFE" w:rsidRPr="006C1F2C" w:rsidRDefault="00027BB7" w:rsidP="005171BE">
      <w:pPr>
        <w:keepNext/>
        <w:widowControl w:val="0"/>
        <w:rPr>
          <w:i/>
          <w:color w:val="000000"/>
          <w:sz w:val="22"/>
          <w:szCs w:val="22"/>
          <w:u w:val="single"/>
        </w:rPr>
      </w:pPr>
      <w:r w:rsidRPr="006C1F2C">
        <w:rPr>
          <w:color w:val="000000"/>
          <w:sz w:val="22"/>
          <w:szCs w:val="22"/>
          <w:u w:val="single"/>
        </w:rPr>
        <w:t>Absorpsjon</w:t>
      </w:r>
    </w:p>
    <w:p w14:paraId="37C855BC" w14:textId="77777777" w:rsidR="00CC0457" w:rsidRPr="006C1F2C" w:rsidRDefault="00CC0457" w:rsidP="005171BE">
      <w:pPr>
        <w:keepNext/>
        <w:widowControl w:val="0"/>
        <w:rPr>
          <w:color w:val="000000"/>
          <w:spacing w:val="-2"/>
          <w:sz w:val="22"/>
          <w:szCs w:val="22"/>
        </w:rPr>
      </w:pPr>
    </w:p>
    <w:p w14:paraId="37C855BD" w14:textId="77777777" w:rsidR="0033328B" w:rsidRPr="006C1F2C" w:rsidRDefault="00027BB7" w:rsidP="005171BE">
      <w:pPr>
        <w:widowControl w:val="0"/>
        <w:rPr>
          <w:color w:val="000000"/>
          <w:sz w:val="22"/>
          <w:szCs w:val="22"/>
        </w:rPr>
      </w:pPr>
      <w:r w:rsidRPr="006C1F2C">
        <w:rPr>
          <w:color w:val="000000"/>
          <w:sz w:val="22"/>
          <w:szCs w:val="22"/>
        </w:rPr>
        <w:t>Rivastigmin absorberes raskt og fullstendig. Maksimal plasmakonsentrasjon oppnås etter ca. 1</w:t>
      </w:r>
      <w:r w:rsidR="003E5473" w:rsidRPr="006C1F2C">
        <w:rPr>
          <w:color w:val="000000"/>
          <w:sz w:val="22"/>
          <w:szCs w:val="22"/>
        </w:rPr>
        <w:t> </w:t>
      </w:r>
      <w:r w:rsidRPr="006C1F2C">
        <w:rPr>
          <w:color w:val="000000"/>
          <w:sz w:val="22"/>
          <w:szCs w:val="22"/>
        </w:rPr>
        <w:t xml:space="preserve">time. Som et resultat av </w:t>
      </w:r>
      <w:r w:rsidR="00113AFE" w:rsidRPr="006C1F2C">
        <w:rPr>
          <w:color w:val="000000"/>
          <w:sz w:val="22"/>
          <w:szCs w:val="22"/>
        </w:rPr>
        <w:t xml:space="preserve">rivastigmins </w:t>
      </w:r>
      <w:r w:rsidRPr="006C1F2C">
        <w:rPr>
          <w:color w:val="000000"/>
          <w:sz w:val="22"/>
          <w:szCs w:val="22"/>
        </w:rPr>
        <w:t>interaksjon med målenzymet er økningen i biotilgjengelighet ca 1,5</w:t>
      </w:r>
      <w:r w:rsidR="003E5473" w:rsidRPr="006C1F2C">
        <w:rPr>
          <w:color w:val="000000"/>
          <w:sz w:val="22"/>
          <w:szCs w:val="22"/>
        </w:rPr>
        <w:t> </w:t>
      </w:r>
      <w:r w:rsidRPr="006C1F2C">
        <w:rPr>
          <w:color w:val="000000"/>
          <w:sz w:val="22"/>
          <w:szCs w:val="22"/>
        </w:rPr>
        <w:t>ganger større enn forventet i forhold til dosen ved doseøkning. Absolutt biotilgjengelighet etter en 3</w:t>
      </w:r>
      <w:r w:rsidR="009A2163" w:rsidRPr="006C1F2C">
        <w:rPr>
          <w:color w:val="000000"/>
          <w:sz w:val="22"/>
          <w:szCs w:val="22"/>
        </w:rPr>
        <w:t> mg</w:t>
      </w:r>
      <w:r w:rsidRPr="006C1F2C">
        <w:rPr>
          <w:color w:val="000000"/>
          <w:sz w:val="22"/>
          <w:szCs w:val="22"/>
        </w:rPr>
        <w:t xml:space="preserve"> dose er ca. 36</w:t>
      </w:r>
      <w:r w:rsidR="000C5765" w:rsidRPr="006C1F2C">
        <w:rPr>
          <w:color w:val="000000"/>
          <w:sz w:val="22"/>
          <w:szCs w:val="22"/>
        </w:rPr>
        <w:t> </w:t>
      </w:r>
      <w:r w:rsidRPr="006C1F2C">
        <w:rPr>
          <w:color w:val="000000"/>
          <w:sz w:val="22"/>
          <w:szCs w:val="22"/>
        </w:rPr>
        <w:t>%</w:t>
      </w:r>
      <w:r w:rsidRPr="006C1F2C">
        <w:rPr>
          <w:color w:val="000000"/>
          <w:sz w:val="22"/>
          <w:szCs w:val="22"/>
        </w:rPr>
        <w:sym w:font="Symbol" w:char="F0B1"/>
      </w:r>
      <w:r w:rsidRPr="006C1F2C">
        <w:rPr>
          <w:color w:val="000000"/>
          <w:sz w:val="22"/>
          <w:szCs w:val="22"/>
        </w:rPr>
        <w:t>13</w:t>
      </w:r>
      <w:r w:rsidR="000C5765" w:rsidRPr="006C1F2C">
        <w:rPr>
          <w:color w:val="000000"/>
          <w:sz w:val="22"/>
          <w:szCs w:val="22"/>
        </w:rPr>
        <w:t> </w:t>
      </w:r>
      <w:r w:rsidRPr="006C1F2C">
        <w:rPr>
          <w:color w:val="000000"/>
          <w:sz w:val="22"/>
          <w:szCs w:val="22"/>
        </w:rPr>
        <w:t>%. Gitt sammen med mat forsinkes absorpsjonen (t</w:t>
      </w:r>
      <w:r w:rsidRPr="006C1F2C">
        <w:rPr>
          <w:color w:val="000000"/>
          <w:sz w:val="22"/>
          <w:szCs w:val="22"/>
          <w:vertAlign w:val="subscript"/>
        </w:rPr>
        <w:t>maks</w:t>
      </w:r>
      <w:r w:rsidRPr="006C1F2C">
        <w:rPr>
          <w:color w:val="000000"/>
          <w:sz w:val="22"/>
          <w:szCs w:val="22"/>
        </w:rPr>
        <w:t>) med 90</w:t>
      </w:r>
      <w:r w:rsidR="003E5473" w:rsidRPr="006C1F2C">
        <w:rPr>
          <w:color w:val="000000"/>
          <w:sz w:val="22"/>
          <w:szCs w:val="22"/>
        </w:rPr>
        <w:t> </w:t>
      </w:r>
      <w:r w:rsidRPr="006C1F2C">
        <w:rPr>
          <w:color w:val="000000"/>
          <w:sz w:val="22"/>
          <w:szCs w:val="22"/>
        </w:rPr>
        <w:t>min., C</w:t>
      </w:r>
      <w:r w:rsidRPr="006C1F2C">
        <w:rPr>
          <w:color w:val="000000"/>
          <w:sz w:val="22"/>
          <w:szCs w:val="22"/>
          <w:vertAlign w:val="subscript"/>
        </w:rPr>
        <w:t>maks</w:t>
      </w:r>
      <w:r w:rsidRPr="006C1F2C">
        <w:rPr>
          <w:color w:val="000000"/>
          <w:sz w:val="22"/>
          <w:szCs w:val="22"/>
        </w:rPr>
        <w:t xml:space="preserve"> reduseres og AUC øker med ca. 30</w:t>
      </w:r>
      <w:r w:rsidR="000C5765" w:rsidRPr="006C1F2C">
        <w:rPr>
          <w:color w:val="000000"/>
          <w:sz w:val="22"/>
          <w:szCs w:val="22"/>
        </w:rPr>
        <w:t> </w:t>
      </w:r>
      <w:r w:rsidRPr="006C1F2C">
        <w:rPr>
          <w:color w:val="000000"/>
          <w:sz w:val="22"/>
          <w:szCs w:val="22"/>
        </w:rPr>
        <w:t>%.</w:t>
      </w:r>
    </w:p>
    <w:p w14:paraId="37C855BE" w14:textId="77777777" w:rsidR="00027BB7" w:rsidRPr="006C1F2C" w:rsidRDefault="00027BB7" w:rsidP="005171BE">
      <w:pPr>
        <w:widowControl w:val="0"/>
        <w:rPr>
          <w:color w:val="000000"/>
          <w:sz w:val="22"/>
          <w:szCs w:val="22"/>
        </w:rPr>
      </w:pPr>
    </w:p>
    <w:p w14:paraId="37C855BF" w14:textId="77777777" w:rsidR="00113AFE" w:rsidRPr="006C1F2C" w:rsidRDefault="00027BB7" w:rsidP="005171BE">
      <w:pPr>
        <w:keepNext/>
        <w:widowControl w:val="0"/>
        <w:rPr>
          <w:i/>
          <w:color w:val="000000"/>
          <w:sz w:val="22"/>
          <w:szCs w:val="22"/>
          <w:u w:val="single"/>
        </w:rPr>
      </w:pPr>
      <w:r w:rsidRPr="006C1F2C">
        <w:rPr>
          <w:color w:val="000000"/>
          <w:sz w:val="22"/>
          <w:szCs w:val="22"/>
          <w:u w:val="single"/>
        </w:rPr>
        <w:t>Distribusjon</w:t>
      </w:r>
    </w:p>
    <w:p w14:paraId="37C855C0" w14:textId="77777777" w:rsidR="00CC0457" w:rsidRPr="006C1F2C" w:rsidRDefault="00CC0457" w:rsidP="005171BE">
      <w:pPr>
        <w:keepNext/>
        <w:widowControl w:val="0"/>
        <w:rPr>
          <w:color w:val="000000"/>
          <w:spacing w:val="-2"/>
          <w:sz w:val="22"/>
          <w:szCs w:val="22"/>
        </w:rPr>
      </w:pPr>
    </w:p>
    <w:p w14:paraId="37C855C1" w14:textId="77777777" w:rsidR="00027BB7" w:rsidRPr="006C1F2C" w:rsidRDefault="008753EB" w:rsidP="005171BE">
      <w:pPr>
        <w:widowControl w:val="0"/>
        <w:rPr>
          <w:color w:val="000000"/>
          <w:sz w:val="22"/>
          <w:szCs w:val="22"/>
        </w:rPr>
      </w:pPr>
      <w:r w:rsidRPr="006C1F2C">
        <w:rPr>
          <w:color w:val="000000"/>
          <w:sz w:val="22"/>
          <w:szCs w:val="22"/>
        </w:rPr>
        <w:t>Proteinbinding av r</w:t>
      </w:r>
      <w:r w:rsidR="00027BB7" w:rsidRPr="006C1F2C">
        <w:rPr>
          <w:color w:val="000000"/>
          <w:sz w:val="22"/>
          <w:szCs w:val="22"/>
        </w:rPr>
        <w:t>ivastigmin er ca. 40</w:t>
      </w:r>
      <w:r w:rsidR="000C5765" w:rsidRPr="006C1F2C">
        <w:rPr>
          <w:color w:val="000000"/>
          <w:sz w:val="22"/>
          <w:szCs w:val="22"/>
        </w:rPr>
        <w:t> </w:t>
      </w:r>
      <w:r w:rsidR="00027BB7" w:rsidRPr="006C1F2C">
        <w:rPr>
          <w:color w:val="000000"/>
          <w:sz w:val="22"/>
          <w:szCs w:val="22"/>
        </w:rPr>
        <w:t>%. Legemidlet passerer lett blod-hjernebarrieren og har et tilsynelatende distribusjonsvolum i området 1,8</w:t>
      </w:r>
      <w:r w:rsidR="009A2163" w:rsidRPr="006C1F2C">
        <w:rPr>
          <w:color w:val="000000"/>
          <w:sz w:val="22"/>
          <w:szCs w:val="22"/>
        </w:rPr>
        <w:t>–</w:t>
      </w:r>
      <w:r w:rsidR="00027BB7" w:rsidRPr="006C1F2C">
        <w:rPr>
          <w:color w:val="000000"/>
          <w:sz w:val="22"/>
          <w:szCs w:val="22"/>
        </w:rPr>
        <w:t>2,7</w:t>
      </w:r>
      <w:r w:rsidR="003E5473" w:rsidRPr="006C1F2C">
        <w:rPr>
          <w:color w:val="000000"/>
          <w:sz w:val="22"/>
          <w:szCs w:val="22"/>
        </w:rPr>
        <w:t> </w:t>
      </w:r>
      <w:r w:rsidR="00027BB7" w:rsidRPr="006C1F2C">
        <w:rPr>
          <w:color w:val="000000"/>
          <w:sz w:val="22"/>
          <w:szCs w:val="22"/>
        </w:rPr>
        <w:t>l/kg.</w:t>
      </w:r>
    </w:p>
    <w:p w14:paraId="37C855C2" w14:textId="77777777" w:rsidR="00027BB7" w:rsidRPr="006C1F2C" w:rsidRDefault="00027BB7" w:rsidP="005171BE">
      <w:pPr>
        <w:widowControl w:val="0"/>
        <w:rPr>
          <w:color w:val="000000"/>
          <w:sz w:val="22"/>
          <w:szCs w:val="22"/>
        </w:rPr>
      </w:pPr>
    </w:p>
    <w:p w14:paraId="37C855C3" w14:textId="77777777" w:rsidR="00113AFE" w:rsidRPr="006C1F2C" w:rsidRDefault="00501233" w:rsidP="005171BE">
      <w:pPr>
        <w:keepNext/>
        <w:widowControl w:val="0"/>
        <w:rPr>
          <w:i/>
          <w:color w:val="000000"/>
          <w:sz w:val="22"/>
          <w:szCs w:val="22"/>
          <w:u w:val="single"/>
        </w:rPr>
      </w:pPr>
      <w:r w:rsidRPr="006C1F2C">
        <w:rPr>
          <w:color w:val="000000"/>
          <w:sz w:val="22"/>
          <w:szCs w:val="22"/>
          <w:u w:val="single"/>
        </w:rPr>
        <w:t>Biotransformasjon</w:t>
      </w:r>
    </w:p>
    <w:p w14:paraId="37C855C4" w14:textId="77777777" w:rsidR="00CC0457" w:rsidRPr="006C1F2C" w:rsidRDefault="00CC0457" w:rsidP="005171BE">
      <w:pPr>
        <w:keepNext/>
        <w:widowControl w:val="0"/>
        <w:rPr>
          <w:color w:val="000000"/>
          <w:spacing w:val="-2"/>
          <w:sz w:val="22"/>
          <w:szCs w:val="22"/>
        </w:rPr>
      </w:pPr>
    </w:p>
    <w:p w14:paraId="37C855C5" w14:textId="77777777" w:rsidR="00721E14" w:rsidRPr="006C1F2C" w:rsidRDefault="00027BB7" w:rsidP="005171BE">
      <w:pPr>
        <w:widowControl w:val="0"/>
        <w:rPr>
          <w:color w:val="000000"/>
          <w:sz w:val="22"/>
          <w:szCs w:val="22"/>
        </w:rPr>
      </w:pPr>
      <w:r w:rsidRPr="006C1F2C">
        <w:rPr>
          <w:color w:val="000000"/>
          <w:sz w:val="22"/>
          <w:szCs w:val="22"/>
        </w:rPr>
        <w:t>Rivastigmin har en rask og uttalt metabolisme (plasmahalveringstiden er ca. 1</w:t>
      </w:r>
      <w:r w:rsidR="003E5473" w:rsidRPr="006C1F2C">
        <w:rPr>
          <w:color w:val="000000"/>
          <w:sz w:val="22"/>
          <w:szCs w:val="22"/>
        </w:rPr>
        <w:t> </w:t>
      </w:r>
      <w:r w:rsidRPr="006C1F2C">
        <w:rPr>
          <w:color w:val="000000"/>
          <w:sz w:val="22"/>
          <w:szCs w:val="22"/>
        </w:rPr>
        <w:t xml:space="preserve">time), hovedsakelig via kolinesterasemediert hydrolyse til den dekarbamylerte metabolitten. </w:t>
      </w:r>
      <w:r w:rsidRPr="006C1F2C">
        <w:rPr>
          <w:i/>
          <w:color w:val="000000"/>
          <w:sz w:val="22"/>
          <w:szCs w:val="22"/>
        </w:rPr>
        <w:t>In vitro</w:t>
      </w:r>
      <w:r w:rsidRPr="006C1F2C">
        <w:rPr>
          <w:color w:val="000000"/>
          <w:sz w:val="22"/>
          <w:szCs w:val="22"/>
        </w:rPr>
        <w:t xml:space="preserve"> hemmer denne metabolitten acetylkolinesterase minimalt (&lt;10</w:t>
      </w:r>
      <w:r w:rsidR="000C5765" w:rsidRPr="006C1F2C">
        <w:rPr>
          <w:color w:val="000000"/>
          <w:sz w:val="22"/>
          <w:szCs w:val="22"/>
        </w:rPr>
        <w:t> </w:t>
      </w:r>
      <w:r w:rsidRPr="006C1F2C">
        <w:rPr>
          <w:color w:val="000000"/>
          <w:sz w:val="22"/>
          <w:szCs w:val="22"/>
        </w:rPr>
        <w:t>%).</w:t>
      </w:r>
    </w:p>
    <w:p w14:paraId="37C855C6" w14:textId="77777777" w:rsidR="00721E14" w:rsidRPr="006C1F2C" w:rsidRDefault="00721E14" w:rsidP="005171BE">
      <w:pPr>
        <w:widowControl w:val="0"/>
        <w:rPr>
          <w:color w:val="000000"/>
          <w:sz w:val="22"/>
          <w:szCs w:val="22"/>
        </w:rPr>
      </w:pPr>
    </w:p>
    <w:p w14:paraId="37C855C7" w14:textId="77777777" w:rsidR="00027BB7" w:rsidRPr="006C1F2C" w:rsidRDefault="00721E14" w:rsidP="005171BE">
      <w:pPr>
        <w:widowControl w:val="0"/>
        <w:rPr>
          <w:color w:val="000000"/>
          <w:sz w:val="22"/>
          <w:szCs w:val="22"/>
        </w:rPr>
      </w:pPr>
      <w:r w:rsidRPr="006C1F2C">
        <w:rPr>
          <w:color w:val="000000"/>
          <w:sz w:val="22"/>
          <w:szCs w:val="22"/>
        </w:rPr>
        <w:t xml:space="preserve">Basert på </w:t>
      </w:r>
      <w:r w:rsidRPr="006C1F2C">
        <w:rPr>
          <w:i/>
          <w:color w:val="000000"/>
          <w:sz w:val="22"/>
          <w:szCs w:val="22"/>
        </w:rPr>
        <w:t>in vitro</w:t>
      </w:r>
      <w:r w:rsidRPr="006C1F2C">
        <w:rPr>
          <w:color w:val="000000"/>
          <w:sz w:val="22"/>
          <w:szCs w:val="22"/>
        </w:rPr>
        <w:t xml:space="preserve"> studier forventes ingen farmakokinetisk interaksjon med legemidler som metaboliseres av følgende cytokrom</w:t>
      </w:r>
      <w:r w:rsidR="000139A5" w:rsidRPr="006C1F2C">
        <w:rPr>
          <w:color w:val="000000"/>
          <w:sz w:val="22"/>
          <w:szCs w:val="22"/>
        </w:rPr>
        <w:t>-</w:t>
      </w:r>
      <w:r w:rsidRPr="006C1F2C">
        <w:rPr>
          <w:color w:val="000000"/>
          <w:sz w:val="22"/>
          <w:szCs w:val="22"/>
        </w:rPr>
        <w:t>isoenzymer: CYP1A2, CYP2D6, CYP3A4/5, CYP2E1, CYP2C9, CYP2C8, CYP2C19 eller CYP2B6. D</w:t>
      </w:r>
      <w:r w:rsidR="00027BB7" w:rsidRPr="006C1F2C">
        <w:rPr>
          <w:color w:val="000000"/>
          <w:sz w:val="22"/>
          <w:szCs w:val="22"/>
        </w:rPr>
        <w:t>yreforsøk viser at de viktigste cytokrom P450-isoenzymene er minimalt involvert i metabolismen av rivastigmin. Total plasmaclearance av rivastigmin var ca. 130</w:t>
      </w:r>
      <w:r w:rsidR="003E5473" w:rsidRPr="006C1F2C">
        <w:rPr>
          <w:color w:val="000000"/>
          <w:sz w:val="22"/>
          <w:szCs w:val="22"/>
        </w:rPr>
        <w:t> </w:t>
      </w:r>
      <w:r w:rsidR="00027BB7" w:rsidRPr="006C1F2C">
        <w:rPr>
          <w:color w:val="000000"/>
          <w:sz w:val="22"/>
          <w:szCs w:val="22"/>
        </w:rPr>
        <w:t>l/time etter en 0,2</w:t>
      </w:r>
      <w:r w:rsidR="009A2163" w:rsidRPr="006C1F2C">
        <w:rPr>
          <w:color w:val="000000"/>
          <w:sz w:val="22"/>
          <w:szCs w:val="22"/>
        </w:rPr>
        <w:t> mg</w:t>
      </w:r>
      <w:r w:rsidR="00027BB7" w:rsidRPr="006C1F2C">
        <w:rPr>
          <w:color w:val="000000"/>
          <w:sz w:val="22"/>
          <w:szCs w:val="22"/>
        </w:rPr>
        <w:t xml:space="preserve"> intravenøs dose og den falt til 70 l/time etter en 2,7</w:t>
      </w:r>
      <w:r w:rsidR="009A2163" w:rsidRPr="006C1F2C">
        <w:rPr>
          <w:color w:val="000000"/>
          <w:sz w:val="22"/>
          <w:szCs w:val="22"/>
        </w:rPr>
        <w:t> mg</w:t>
      </w:r>
      <w:r w:rsidR="00027BB7" w:rsidRPr="006C1F2C">
        <w:rPr>
          <w:color w:val="000000"/>
          <w:sz w:val="22"/>
          <w:szCs w:val="22"/>
        </w:rPr>
        <w:t xml:space="preserve"> intravenøs dose.</w:t>
      </w:r>
    </w:p>
    <w:p w14:paraId="37C855C8" w14:textId="77777777" w:rsidR="00027BB7" w:rsidRPr="006C1F2C" w:rsidRDefault="00027BB7" w:rsidP="005171BE">
      <w:pPr>
        <w:widowControl w:val="0"/>
        <w:rPr>
          <w:color w:val="000000"/>
          <w:sz w:val="22"/>
          <w:szCs w:val="22"/>
        </w:rPr>
      </w:pPr>
    </w:p>
    <w:p w14:paraId="37C855C9" w14:textId="77777777" w:rsidR="00113AFE" w:rsidRPr="006C1F2C" w:rsidRDefault="00501233" w:rsidP="005171BE">
      <w:pPr>
        <w:keepNext/>
        <w:widowControl w:val="0"/>
        <w:rPr>
          <w:color w:val="000000"/>
          <w:sz w:val="22"/>
          <w:szCs w:val="22"/>
          <w:u w:val="single"/>
        </w:rPr>
      </w:pPr>
      <w:r w:rsidRPr="006C1F2C">
        <w:rPr>
          <w:color w:val="000000"/>
          <w:sz w:val="22"/>
          <w:szCs w:val="22"/>
          <w:u w:val="single"/>
        </w:rPr>
        <w:t>Eliminasjon</w:t>
      </w:r>
    </w:p>
    <w:p w14:paraId="37C855CA" w14:textId="77777777" w:rsidR="00CC0457" w:rsidRPr="006C1F2C" w:rsidRDefault="00CC0457" w:rsidP="005171BE">
      <w:pPr>
        <w:keepNext/>
        <w:widowControl w:val="0"/>
        <w:rPr>
          <w:color w:val="000000"/>
          <w:spacing w:val="-2"/>
          <w:sz w:val="22"/>
          <w:szCs w:val="22"/>
        </w:rPr>
      </w:pPr>
    </w:p>
    <w:p w14:paraId="37C855CB" w14:textId="77777777" w:rsidR="00027BB7" w:rsidRPr="006C1F2C" w:rsidRDefault="00027BB7" w:rsidP="005171BE">
      <w:pPr>
        <w:widowControl w:val="0"/>
        <w:rPr>
          <w:color w:val="000000"/>
          <w:sz w:val="22"/>
          <w:szCs w:val="22"/>
        </w:rPr>
      </w:pPr>
      <w:r w:rsidRPr="006C1F2C">
        <w:rPr>
          <w:color w:val="000000"/>
          <w:sz w:val="22"/>
          <w:szCs w:val="22"/>
        </w:rPr>
        <w:t xml:space="preserve">Det finnes ikke uendret rivastigmin i urin; utskilles hovedsakelig som metabolitter via nyrene. Etter inntak av </w:t>
      </w:r>
      <w:r w:rsidRPr="006C1F2C">
        <w:rPr>
          <w:color w:val="000000"/>
          <w:sz w:val="22"/>
          <w:szCs w:val="22"/>
          <w:vertAlign w:val="superscript"/>
        </w:rPr>
        <w:t>14</w:t>
      </w:r>
      <w:r w:rsidRPr="006C1F2C">
        <w:rPr>
          <w:color w:val="000000"/>
          <w:sz w:val="22"/>
          <w:szCs w:val="22"/>
        </w:rPr>
        <w:t>C-rivastigmin var renal eliminasjon rask og nesten fullstendig (&gt;90</w:t>
      </w:r>
      <w:r w:rsidR="000C5765" w:rsidRPr="006C1F2C">
        <w:rPr>
          <w:color w:val="000000"/>
          <w:sz w:val="22"/>
          <w:szCs w:val="22"/>
        </w:rPr>
        <w:t> </w:t>
      </w:r>
      <w:r w:rsidRPr="006C1F2C">
        <w:rPr>
          <w:color w:val="000000"/>
          <w:sz w:val="22"/>
          <w:szCs w:val="22"/>
        </w:rPr>
        <w:t>%) innen 24</w:t>
      </w:r>
      <w:r w:rsidR="003E5473" w:rsidRPr="006C1F2C">
        <w:rPr>
          <w:color w:val="000000"/>
          <w:sz w:val="22"/>
          <w:szCs w:val="22"/>
        </w:rPr>
        <w:t> </w:t>
      </w:r>
      <w:r w:rsidRPr="006C1F2C">
        <w:rPr>
          <w:color w:val="000000"/>
          <w:sz w:val="22"/>
          <w:szCs w:val="22"/>
        </w:rPr>
        <w:t>timer. Mindre enn 1</w:t>
      </w:r>
      <w:r w:rsidR="000C5765" w:rsidRPr="006C1F2C">
        <w:rPr>
          <w:color w:val="000000"/>
          <w:sz w:val="22"/>
          <w:szCs w:val="22"/>
        </w:rPr>
        <w:t> </w:t>
      </w:r>
      <w:r w:rsidRPr="006C1F2C">
        <w:rPr>
          <w:color w:val="000000"/>
          <w:sz w:val="22"/>
          <w:szCs w:val="22"/>
        </w:rPr>
        <w:t>% av dosen utskilles i feces. Det er ingen akkumulering av rivastigmin eller dekarbamylert metabolitt hos pasienter med Alzheimers sykdom.</w:t>
      </w:r>
    </w:p>
    <w:p w14:paraId="37C855CC" w14:textId="77777777" w:rsidR="00721E14" w:rsidRPr="006C1F2C" w:rsidRDefault="00721E14" w:rsidP="005171BE">
      <w:pPr>
        <w:widowControl w:val="0"/>
        <w:rPr>
          <w:color w:val="000000"/>
          <w:sz w:val="22"/>
          <w:szCs w:val="22"/>
        </w:rPr>
      </w:pPr>
    </w:p>
    <w:p w14:paraId="37C855CD" w14:textId="77777777" w:rsidR="00721E14" w:rsidRPr="006C1F2C" w:rsidRDefault="00721E14" w:rsidP="005171BE">
      <w:pPr>
        <w:widowControl w:val="0"/>
        <w:rPr>
          <w:color w:val="000000"/>
          <w:sz w:val="22"/>
          <w:szCs w:val="22"/>
        </w:rPr>
      </w:pPr>
      <w:r w:rsidRPr="006C1F2C">
        <w:rPr>
          <w:color w:val="000000"/>
          <w:sz w:val="22"/>
          <w:szCs w:val="22"/>
        </w:rPr>
        <w:t xml:space="preserve">En populasjonsfarmakokinetisk analyse viste at bruk av nikotin øker oral clearance av rivastigmin med </w:t>
      </w:r>
      <w:r w:rsidR="00D95234" w:rsidRPr="006C1F2C">
        <w:rPr>
          <w:color w:val="000000"/>
          <w:sz w:val="22"/>
          <w:szCs w:val="22"/>
        </w:rPr>
        <w:t>23 % hos</w:t>
      </w:r>
      <w:r w:rsidRPr="006C1F2C">
        <w:rPr>
          <w:color w:val="000000"/>
          <w:sz w:val="22"/>
          <w:szCs w:val="22"/>
        </w:rPr>
        <w:t xml:space="preserve"> pasienter med Alzheimers sykdom (n=75 røykere og 549 ikke-røykere) etter orale kapseldoser på opp til 12 mg daglig.</w:t>
      </w:r>
    </w:p>
    <w:p w14:paraId="37C855CE" w14:textId="77777777" w:rsidR="00027BB7" w:rsidRPr="006C1F2C" w:rsidRDefault="00027BB7" w:rsidP="005171BE">
      <w:pPr>
        <w:widowControl w:val="0"/>
        <w:rPr>
          <w:color w:val="000000"/>
          <w:sz w:val="22"/>
          <w:szCs w:val="22"/>
        </w:rPr>
      </w:pPr>
    </w:p>
    <w:p w14:paraId="37C855CF" w14:textId="77777777" w:rsidR="00405AB5" w:rsidRPr="006C1F2C" w:rsidRDefault="00405AB5" w:rsidP="005171BE">
      <w:pPr>
        <w:keepNext/>
        <w:widowControl w:val="0"/>
        <w:rPr>
          <w:i/>
          <w:color w:val="000000"/>
          <w:spacing w:val="-2"/>
          <w:sz w:val="22"/>
          <w:szCs w:val="22"/>
          <w:u w:val="single"/>
        </w:rPr>
      </w:pPr>
      <w:r w:rsidRPr="006C1F2C">
        <w:rPr>
          <w:i/>
          <w:color w:val="000000"/>
          <w:spacing w:val="-2"/>
          <w:sz w:val="22"/>
          <w:szCs w:val="22"/>
          <w:u w:val="single"/>
        </w:rPr>
        <w:t>Spesielle populasjoner</w:t>
      </w:r>
    </w:p>
    <w:p w14:paraId="37C855D0" w14:textId="77777777" w:rsidR="00405AB5" w:rsidRPr="006C1F2C" w:rsidRDefault="00405AB5" w:rsidP="005171BE">
      <w:pPr>
        <w:keepNext/>
        <w:widowControl w:val="0"/>
        <w:rPr>
          <w:color w:val="000000"/>
          <w:spacing w:val="-2"/>
          <w:sz w:val="22"/>
          <w:szCs w:val="22"/>
        </w:rPr>
      </w:pPr>
    </w:p>
    <w:p w14:paraId="37C855D1" w14:textId="77777777" w:rsidR="00113AFE" w:rsidRPr="006C1F2C" w:rsidRDefault="00405AB5" w:rsidP="005171BE">
      <w:pPr>
        <w:keepNext/>
        <w:widowControl w:val="0"/>
        <w:rPr>
          <w:i/>
          <w:color w:val="000000"/>
          <w:sz w:val="22"/>
          <w:szCs w:val="22"/>
          <w:u w:val="single"/>
        </w:rPr>
      </w:pPr>
      <w:r w:rsidRPr="006C1F2C">
        <w:rPr>
          <w:i/>
          <w:color w:val="000000"/>
          <w:sz w:val="22"/>
          <w:szCs w:val="22"/>
          <w:u w:val="single"/>
        </w:rPr>
        <w:t>Eldre</w:t>
      </w:r>
    </w:p>
    <w:p w14:paraId="37C855D2" w14:textId="77777777" w:rsidR="00027BB7" w:rsidRPr="006C1F2C" w:rsidRDefault="00027BB7" w:rsidP="005171BE">
      <w:pPr>
        <w:widowControl w:val="0"/>
        <w:rPr>
          <w:color w:val="000000"/>
          <w:sz w:val="22"/>
          <w:szCs w:val="22"/>
        </w:rPr>
      </w:pPr>
      <w:r w:rsidRPr="006C1F2C">
        <w:rPr>
          <w:color w:val="000000"/>
          <w:sz w:val="22"/>
          <w:szCs w:val="22"/>
        </w:rPr>
        <w:t>Selv om biotilgjengeligheten av rivastigmin er høyere hos eldre enn hos yngre friske frivillige, ble det ikke vist endringer i biotilgjengelighet hos Alzheimerpasienter i alderen 50</w:t>
      </w:r>
      <w:r w:rsidR="009A2163" w:rsidRPr="006C1F2C">
        <w:rPr>
          <w:color w:val="000000"/>
          <w:sz w:val="22"/>
          <w:szCs w:val="22"/>
        </w:rPr>
        <w:t>–</w:t>
      </w:r>
      <w:r w:rsidRPr="006C1F2C">
        <w:rPr>
          <w:color w:val="000000"/>
          <w:sz w:val="22"/>
          <w:szCs w:val="22"/>
        </w:rPr>
        <w:t>92</w:t>
      </w:r>
      <w:r w:rsidR="003E5473" w:rsidRPr="006C1F2C">
        <w:rPr>
          <w:color w:val="000000"/>
          <w:sz w:val="22"/>
          <w:szCs w:val="22"/>
        </w:rPr>
        <w:t> </w:t>
      </w:r>
      <w:r w:rsidRPr="006C1F2C">
        <w:rPr>
          <w:color w:val="000000"/>
          <w:sz w:val="22"/>
          <w:szCs w:val="22"/>
        </w:rPr>
        <w:t>år.</w:t>
      </w:r>
    </w:p>
    <w:p w14:paraId="37C855D3" w14:textId="77777777" w:rsidR="00027BB7" w:rsidRPr="006C1F2C" w:rsidRDefault="00027BB7" w:rsidP="005171BE">
      <w:pPr>
        <w:widowControl w:val="0"/>
        <w:rPr>
          <w:color w:val="000000"/>
          <w:sz w:val="22"/>
          <w:szCs w:val="22"/>
        </w:rPr>
      </w:pPr>
    </w:p>
    <w:p w14:paraId="37C855D4" w14:textId="77777777" w:rsidR="00113AFE" w:rsidRPr="006C1F2C" w:rsidRDefault="00214733" w:rsidP="005171BE">
      <w:pPr>
        <w:keepNext/>
        <w:widowControl w:val="0"/>
        <w:rPr>
          <w:i/>
          <w:color w:val="000000"/>
          <w:sz w:val="22"/>
          <w:szCs w:val="22"/>
          <w:u w:val="single"/>
        </w:rPr>
      </w:pPr>
      <w:r w:rsidRPr="006C1F2C">
        <w:rPr>
          <w:i/>
          <w:color w:val="000000"/>
          <w:sz w:val="22"/>
          <w:szCs w:val="22"/>
          <w:u w:val="single"/>
        </w:rPr>
        <w:t>N</w:t>
      </w:r>
      <w:r w:rsidR="00027BB7" w:rsidRPr="006C1F2C">
        <w:rPr>
          <w:i/>
          <w:color w:val="000000"/>
          <w:sz w:val="22"/>
          <w:szCs w:val="22"/>
          <w:u w:val="single"/>
        </w:rPr>
        <w:t>edsatt leverfunksjon</w:t>
      </w:r>
    </w:p>
    <w:p w14:paraId="37C855D5" w14:textId="77777777" w:rsidR="00027BB7" w:rsidRPr="006C1F2C" w:rsidRDefault="00027BB7" w:rsidP="005171BE">
      <w:pPr>
        <w:widowControl w:val="0"/>
        <w:rPr>
          <w:color w:val="000000"/>
          <w:sz w:val="22"/>
          <w:szCs w:val="22"/>
        </w:rPr>
      </w:pPr>
      <w:r w:rsidRPr="006C1F2C">
        <w:rPr>
          <w:color w:val="000000"/>
          <w:sz w:val="22"/>
          <w:szCs w:val="22"/>
        </w:rPr>
        <w:t>C</w:t>
      </w:r>
      <w:r w:rsidRPr="006C1F2C">
        <w:rPr>
          <w:color w:val="000000"/>
          <w:sz w:val="22"/>
          <w:szCs w:val="22"/>
          <w:vertAlign w:val="subscript"/>
        </w:rPr>
        <w:t>maks</w:t>
      </w:r>
      <w:r w:rsidRPr="006C1F2C">
        <w:rPr>
          <w:color w:val="000000"/>
          <w:sz w:val="22"/>
          <w:szCs w:val="22"/>
        </w:rPr>
        <w:t xml:space="preserve"> var ca. 60</w:t>
      </w:r>
      <w:r w:rsidR="000C5765" w:rsidRPr="006C1F2C">
        <w:rPr>
          <w:color w:val="000000"/>
          <w:sz w:val="22"/>
          <w:szCs w:val="22"/>
        </w:rPr>
        <w:t> </w:t>
      </w:r>
      <w:r w:rsidRPr="006C1F2C">
        <w:rPr>
          <w:color w:val="000000"/>
          <w:sz w:val="22"/>
          <w:szCs w:val="22"/>
        </w:rPr>
        <w:t>% høyere og AUC mer enn dobbelt så høy for rivastigmin hos pasienter med mild til moderat nedsatt leverfunksjon enn hos friske personer.</w:t>
      </w:r>
    </w:p>
    <w:p w14:paraId="37C855D6" w14:textId="77777777" w:rsidR="00027BB7" w:rsidRPr="006C1F2C" w:rsidRDefault="00027BB7" w:rsidP="005171BE">
      <w:pPr>
        <w:widowControl w:val="0"/>
        <w:rPr>
          <w:color w:val="000000"/>
          <w:sz w:val="22"/>
          <w:szCs w:val="22"/>
        </w:rPr>
      </w:pPr>
    </w:p>
    <w:p w14:paraId="37C855D7" w14:textId="77777777" w:rsidR="00113AFE" w:rsidRPr="006C1F2C" w:rsidRDefault="00214733" w:rsidP="005171BE">
      <w:pPr>
        <w:keepNext/>
        <w:widowControl w:val="0"/>
        <w:rPr>
          <w:i/>
          <w:color w:val="000000"/>
          <w:sz w:val="22"/>
          <w:szCs w:val="22"/>
          <w:u w:val="single"/>
        </w:rPr>
      </w:pPr>
      <w:r w:rsidRPr="006C1F2C">
        <w:rPr>
          <w:i/>
          <w:color w:val="000000"/>
          <w:sz w:val="22"/>
          <w:szCs w:val="22"/>
          <w:u w:val="single"/>
        </w:rPr>
        <w:t>N</w:t>
      </w:r>
      <w:r w:rsidR="00027BB7" w:rsidRPr="006C1F2C">
        <w:rPr>
          <w:i/>
          <w:color w:val="000000"/>
          <w:sz w:val="22"/>
          <w:szCs w:val="22"/>
          <w:u w:val="single"/>
        </w:rPr>
        <w:t>edsatt nyrefunksjon</w:t>
      </w:r>
    </w:p>
    <w:p w14:paraId="37C855D8" w14:textId="77777777" w:rsidR="00027BB7" w:rsidRPr="006C1F2C" w:rsidRDefault="00027BB7" w:rsidP="005171BE">
      <w:pPr>
        <w:widowControl w:val="0"/>
        <w:rPr>
          <w:color w:val="000000"/>
          <w:sz w:val="22"/>
          <w:szCs w:val="22"/>
        </w:rPr>
      </w:pPr>
      <w:r w:rsidRPr="006C1F2C">
        <w:rPr>
          <w:color w:val="000000"/>
          <w:sz w:val="22"/>
          <w:szCs w:val="22"/>
        </w:rPr>
        <w:t>C</w:t>
      </w:r>
      <w:r w:rsidRPr="006C1F2C">
        <w:rPr>
          <w:color w:val="000000"/>
          <w:sz w:val="22"/>
          <w:szCs w:val="22"/>
          <w:vertAlign w:val="subscript"/>
        </w:rPr>
        <w:t xml:space="preserve">maks </w:t>
      </w:r>
      <w:r w:rsidRPr="006C1F2C">
        <w:rPr>
          <w:color w:val="000000"/>
          <w:sz w:val="22"/>
          <w:szCs w:val="22"/>
        </w:rPr>
        <w:t>og AUC for rivastigmin var mer enn dobbelt så høy hos pasienter med moderat nedsatt nyrefunksjon sammenlignet med friske personer. Det var imidlertid ingen endringer i C</w:t>
      </w:r>
      <w:r w:rsidRPr="006C1F2C">
        <w:rPr>
          <w:color w:val="000000"/>
          <w:sz w:val="22"/>
          <w:szCs w:val="22"/>
          <w:vertAlign w:val="subscript"/>
        </w:rPr>
        <w:t>maks</w:t>
      </w:r>
      <w:r w:rsidRPr="006C1F2C">
        <w:rPr>
          <w:color w:val="000000"/>
          <w:sz w:val="22"/>
          <w:szCs w:val="22"/>
        </w:rPr>
        <w:t xml:space="preserve"> og AUC hos pasienter med alvorlig svekket nyrefunksjon.</w:t>
      </w:r>
    </w:p>
    <w:p w14:paraId="37C855D9" w14:textId="77777777" w:rsidR="00027BB7" w:rsidRPr="006C1F2C" w:rsidRDefault="00027BB7" w:rsidP="005171BE">
      <w:pPr>
        <w:widowControl w:val="0"/>
        <w:suppressAutoHyphens/>
        <w:rPr>
          <w:color w:val="000000"/>
          <w:sz w:val="22"/>
          <w:szCs w:val="22"/>
        </w:rPr>
      </w:pPr>
    </w:p>
    <w:p w14:paraId="37C855DA"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5.3</w:t>
      </w:r>
      <w:r w:rsidRPr="006C1F2C">
        <w:rPr>
          <w:b/>
          <w:color w:val="000000"/>
          <w:sz w:val="22"/>
          <w:szCs w:val="22"/>
          <w:lang w:val="nb-NO"/>
        </w:rPr>
        <w:tab/>
        <w:t>Prekliniske sikkerhetsdata</w:t>
      </w:r>
    </w:p>
    <w:p w14:paraId="37C855DB" w14:textId="77777777" w:rsidR="00027BB7" w:rsidRPr="006C1F2C" w:rsidRDefault="00027BB7" w:rsidP="005171BE">
      <w:pPr>
        <w:keepNext/>
        <w:widowControl w:val="0"/>
        <w:rPr>
          <w:color w:val="000000"/>
          <w:sz w:val="22"/>
          <w:szCs w:val="22"/>
        </w:rPr>
      </w:pPr>
    </w:p>
    <w:p w14:paraId="37C855DC" w14:textId="77777777" w:rsidR="00027BB7" w:rsidRPr="006C1F2C" w:rsidRDefault="00027BB7" w:rsidP="005171BE">
      <w:pPr>
        <w:widowControl w:val="0"/>
        <w:rPr>
          <w:color w:val="000000"/>
          <w:sz w:val="22"/>
          <w:szCs w:val="22"/>
        </w:rPr>
      </w:pPr>
      <w:r w:rsidRPr="006C1F2C">
        <w:rPr>
          <w:color w:val="000000"/>
          <w:sz w:val="22"/>
          <w:szCs w:val="22"/>
        </w:rPr>
        <w:t>Gjentatte toksisitetsstudier i rotter, mus og hunder viste kun effekt forbundet med en unormal høy farmakologisk aktivitet. Det ble ikke observert toksisk effekt på målorganer. Det ble ikke funnet noen human sikkerhetsmargin i dyreforsøkene pga følsomheten av de anvendte dyremodellene.</w:t>
      </w:r>
    </w:p>
    <w:p w14:paraId="37C855DD" w14:textId="77777777" w:rsidR="00027BB7" w:rsidRPr="006C1F2C" w:rsidRDefault="00027BB7" w:rsidP="005171BE">
      <w:pPr>
        <w:widowControl w:val="0"/>
        <w:rPr>
          <w:color w:val="000000"/>
          <w:sz w:val="22"/>
          <w:szCs w:val="22"/>
        </w:rPr>
      </w:pPr>
    </w:p>
    <w:p w14:paraId="37C855DE" w14:textId="77777777" w:rsidR="00027BB7" w:rsidRPr="006C1F2C" w:rsidRDefault="00027BB7" w:rsidP="005171BE">
      <w:pPr>
        <w:widowControl w:val="0"/>
        <w:rPr>
          <w:color w:val="000000"/>
          <w:sz w:val="22"/>
          <w:szCs w:val="22"/>
        </w:rPr>
      </w:pPr>
      <w:r w:rsidRPr="006C1F2C">
        <w:rPr>
          <w:color w:val="000000"/>
          <w:sz w:val="22"/>
          <w:szCs w:val="22"/>
        </w:rPr>
        <w:t xml:space="preserve">Rivastigmin var ikke mutagent i et standardbatteri av </w:t>
      </w:r>
      <w:r w:rsidRPr="006C1F2C">
        <w:rPr>
          <w:i/>
          <w:color w:val="000000"/>
          <w:sz w:val="22"/>
          <w:szCs w:val="22"/>
        </w:rPr>
        <w:t>in vitro</w:t>
      </w:r>
      <w:r w:rsidRPr="006C1F2C">
        <w:rPr>
          <w:color w:val="000000"/>
          <w:sz w:val="22"/>
          <w:szCs w:val="22"/>
        </w:rPr>
        <w:t xml:space="preserve"> og </w:t>
      </w:r>
      <w:r w:rsidRPr="006C1F2C">
        <w:rPr>
          <w:i/>
          <w:color w:val="000000"/>
          <w:sz w:val="22"/>
          <w:szCs w:val="22"/>
        </w:rPr>
        <w:t>in vivo</w:t>
      </w:r>
      <w:r w:rsidRPr="006C1F2C">
        <w:rPr>
          <w:color w:val="000000"/>
          <w:sz w:val="22"/>
          <w:szCs w:val="22"/>
        </w:rPr>
        <w:t xml:space="preserve"> tester, unntatt i en </w:t>
      </w:r>
      <w:r w:rsidR="00C1529B" w:rsidRPr="006C1F2C">
        <w:rPr>
          <w:color w:val="000000"/>
          <w:sz w:val="22"/>
          <w:szCs w:val="22"/>
        </w:rPr>
        <w:t>”</w:t>
      </w:r>
      <w:r w:rsidRPr="006C1F2C">
        <w:rPr>
          <w:color w:val="000000"/>
          <w:sz w:val="22"/>
          <w:szCs w:val="22"/>
        </w:rPr>
        <w:t>chromosomal aberration test” i humane perifere lymfocytter ved en dose på 10</w:t>
      </w:r>
      <w:r w:rsidRPr="006C1F2C">
        <w:rPr>
          <w:color w:val="000000"/>
          <w:sz w:val="22"/>
          <w:szCs w:val="22"/>
          <w:vertAlign w:val="superscript"/>
        </w:rPr>
        <w:t xml:space="preserve">4 </w:t>
      </w:r>
      <w:r w:rsidRPr="006C1F2C">
        <w:rPr>
          <w:color w:val="000000"/>
          <w:sz w:val="22"/>
          <w:szCs w:val="22"/>
        </w:rPr>
        <w:t>ganger den maksimale kliniske relevante dosen.</w:t>
      </w:r>
      <w:r w:rsidRPr="006C1F2C">
        <w:rPr>
          <w:i/>
          <w:color w:val="000000"/>
          <w:sz w:val="22"/>
          <w:szCs w:val="22"/>
        </w:rPr>
        <w:t xml:space="preserve"> In vivo </w:t>
      </w:r>
      <w:r w:rsidRPr="006C1F2C">
        <w:rPr>
          <w:color w:val="000000"/>
          <w:sz w:val="22"/>
          <w:szCs w:val="22"/>
        </w:rPr>
        <w:t>mikrokjernetest var negativ.</w:t>
      </w:r>
      <w:r w:rsidR="00083A3B" w:rsidRPr="006C1F2C">
        <w:rPr>
          <w:color w:val="000000"/>
          <w:sz w:val="22"/>
          <w:szCs w:val="22"/>
        </w:rPr>
        <w:t xml:space="preserve"> Hovedmetabolitten NAP226-90 </w:t>
      </w:r>
      <w:r w:rsidR="00A30FBC" w:rsidRPr="006C1F2C">
        <w:rPr>
          <w:color w:val="000000"/>
          <w:sz w:val="22"/>
          <w:szCs w:val="22"/>
        </w:rPr>
        <w:t>viste</w:t>
      </w:r>
      <w:r w:rsidR="00083A3B" w:rsidRPr="006C1F2C">
        <w:rPr>
          <w:color w:val="000000"/>
          <w:sz w:val="22"/>
          <w:szCs w:val="22"/>
        </w:rPr>
        <w:t xml:space="preserve"> heller</w:t>
      </w:r>
      <w:r w:rsidR="00A30FBC" w:rsidRPr="006C1F2C">
        <w:rPr>
          <w:color w:val="000000"/>
          <w:sz w:val="22"/>
          <w:szCs w:val="22"/>
        </w:rPr>
        <w:t xml:space="preserve"> ikke</w:t>
      </w:r>
      <w:r w:rsidR="00083A3B" w:rsidRPr="006C1F2C">
        <w:rPr>
          <w:color w:val="000000"/>
          <w:sz w:val="22"/>
          <w:szCs w:val="22"/>
        </w:rPr>
        <w:t xml:space="preserve"> gentoksisk potensial.</w:t>
      </w:r>
    </w:p>
    <w:p w14:paraId="37C855DF" w14:textId="77777777" w:rsidR="00027BB7" w:rsidRPr="006C1F2C" w:rsidRDefault="00027BB7" w:rsidP="005171BE">
      <w:pPr>
        <w:widowControl w:val="0"/>
        <w:rPr>
          <w:color w:val="000000"/>
          <w:sz w:val="22"/>
          <w:szCs w:val="22"/>
        </w:rPr>
      </w:pPr>
    </w:p>
    <w:p w14:paraId="37C855E0" w14:textId="77777777" w:rsidR="00027BB7" w:rsidRPr="006C1F2C" w:rsidRDefault="00027BB7" w:rsidP="005171BE">
      <w:pPr>
        <w:pStyle w:val="BodyTextIndent"/>
        <w:widowControl w:val="0"/>
        <w:ind w:left="0"/>
        <w:rPr>
          <w:color w:val="000000"/>
          <w:sz w:val="22"/>
          <w:szCs w:val="22"/>
        </w:rPr>
      </w:pPr>
      <w:r w:rsidRPr="006C1F2C">
        <w:rPr>
          <w:color w:val="000000"/>
          <w:sz w:val="22"/>
          <w:szCs w:val="22"/>
        </w:rPr>
        <w:t>Ingen tegn til karsinogenitet ble funnet i studier hos mus eller rotter ved den maksimalt tolererte dosen, selv om eksponering for rivastigmin og dets metabolitter var lavere enn ved human eksponering. Etter normalisering til kroppens overflateareal, var</w:t>
      </w:r>
      <w:r w:rsidR="009A2163" w:rsidRPr="006C1F2C">
        <w:rPr>
          <w:color w:val="000000"/>
          <w:sz w:val="22"/>
          <w:szCs w:val="22"/>
        </w:rPr>
        <w:t xml:space="preserve"> </w:t>
      </w:r>
      <w:r w:rsidRPr="006C1F2C">
        <w:rPr>
          <w:color w:val="000000"/>
          <w:sz w:val="22"/>
          <w:szCs w:val="22"/>
        </w:rPr>
        <w:t>eksponering av rivastigmin og dets metabolitter tilnærmet ekvivalent med den maksimale anbefalte humane dosen på 12</w:t>
      </w:r>
      <w:r w:rsidR="009A2163" w:rsidRPr="006C1F2C">
        <w:rPr>
          <w:color w:val="000000"/>
          <w:sz w:val="22"/>
          <w:szCs w:val="22"/>
        </w:rPr>
        <w:t> mg</w:t>
      </w:r>
      <w:r w:rsidRPr="006C1F2C">
        <w:rPr>
          <w:color w:val="000000"/>
          <w:sz w:val="22"/>
          <w:szCs w:val="22"/>
        </w:rPr>
        <w:t xml:space="preserve"> daglig. Ved sammenligning med maksimal human dose ble imidlertid en 6-dobling av dosen oppnådd hos dyr.</w:t>
      </w:r>
    </w:p>
    <w:p w14:paraId="37C855E1" w14:textId="77777777" w:rsidR="00027BB7" w:rsidRPr="006C1F2C" w:rsidRDefault="00027BB7" w:rsidP="005171BE">
      <w:pPr>
        <w:widowControl w:val="0"/>
        <w:rPr>
          <w:color w:val="000000"/>
          <w:sz w:val="22"/>
          <w:szCs w:val="22"/>
        </w:rPr>
      </w:pPr>
    </w:p>
    <w:p w14:paraId="37C855E2" w14:textId="77777777" w:rsidR="00A30FBC" w:rsidRPr="006C1F2C" w:rsidRDefault="00027BB7" w:rsidP="005171BE">
      <w:pPr>
        <w:widowControl w:val="0"/>
        <w:rPr>
          <w:color w:val="000000"/>
          <w:sz w:val="22"/>
          <w:szCs w:val="22"/>
        </w:rPr>
      </w:pPr>
      <w:r w:rsidRPr="006C1F2C">
        <w:rPr>
          <w:color w:val="000000"/>
          <w:sz w:val="22"/>
          <w:szCs w:val="22"/>
        </w:rPr>
        <w:t>Rivastigmin krysser placenta og utskilles i melk hos dyr. Orale studier hos drektige rotter og kaniner ga ingen indiksjoner på teratogent potensiale av rivastigmin.</w:t>
      </w:r>
      <w:r w:rsidR="00A30FBC" w:rsidRPr="006C1F2C">
        <w:rPr>
          <w:color w:val="000000"/>
          <w:sz w:val="22"/>
          <w:szCs w:val="22"/>
        </w:rPr>
        <w:t xml:space="preserve"> I orale studier med hann- og hunnrotter, ble ingen bivirkninger av rivastigmin på fertilitet eller reproduksjonsevne </w:t>
      </w:r>
      <w:r w:rsidR="0099124B" w:rsidRPr="006C1F2C">
        <w:rPr>
          <w:color w:val="000000"/>
          <w:sz w:val="22"/>
          <w:szCs w:val="22"/>
        </w:rPr>
        <w:t xml:space="preserve">observert </w:t>
      </w:r>
      <w:r w:rsidR="00A30FBC" w:rsidRPr="006C1F2C">
        <w:rPr>
          <w:color w:val="000000"/>
          <w:sz w:val="22"/>
          <w:szCs w:val="22"/>
        </w:rPr>
        <w:t xml:space="preserve">hos </w:t>
      </w:r>
      <w:r w:rsidR="0099124B" w:rsidRPr="006C1F2C">
        <w:rPr>
          <w:color w:val="000000"/>
          <w:sz w:val="22"/>
          <w:szCs w:val="22"/>
        </w:rPr>
        <w:t>hverken</w:t>
      </w:r>
      <w:r w:rsidR="00A30FBC" w:rsidRPr="006C1F2C">
        <w:rPr>
          <w:color w:val="000000"/>
          <w:sz w:val="22"/>
          <w:szCs w:val="22"/>
        </w:rPr>
        <w:t xml:space="preserve"> foreldregenerasjonen eller </w:t>
      </w:r>
      <w:r w:rsidR="00A27258" w:rsidRPr="006C1F2C">
        <w:rPr>
          <w:color w:val="000000"/>
          <w:sz w:val="22"/>
          <w:szCs w:val="22"/>
        </w:rPr>
        <w:t xml:space="preserve">deres </w:t>
      </w:r>
      <w:r w:rsidR="00A30FBC" w:rsidRPr="006C1F2C">
        <w:rPr>
          <w:color w:val="000000"/>
          <w:sz w:val="22"/>
          <w:szCs w:val="22"/>
        </w:rPr>
        <w:t>avkom.</w:t>
      </w:r>
    </w:p>
    <w:p w14:paraId="37C855E3" w14:textId="77777777" w:rsidR="0099124B" w:rsidRPr="006C1F2C" w:rsidRDefault="0099124B" w:rsidP="005171BE">
      <w:pPr>
        <w:widowControl w:val="0"/>
        <w:suppressAutoHyphens/>
        <w:rPr>
          <w:color w:val="000000"/>
          <w:sz w:val="22"/>
          <w:szCs w:val="22"/>
        </w:rPr>
      </w:pPr>
    </w:p>
    <w:p w14:paraId="37C855E4" w14:textId="77777777" w:rsidR="0099124B" w:rsidRPr="006C1F2C" w:rsidRDefault="0099124B" w:rsidP="005171BE">
      <w:pPr>
        <w:widowControl w:val="0"/>
        <w:suppressAutoHyphens/>
        <w:rPr>
          <w:color w:val="000000"/>
          <w:sz w:val="22"/>
          <w:szCs w:val="22"/>
        </w:rPr>
      </w:pPr>
      <w:r w:rsidRPr="006C1F2C">
        <w:rPr>
          <w:color w:val="000000"/>
          <w:sz w:val="22"/>
          <w:szCs w:val="22"/>
        </w:rPr>
        <w:t>I en studie med kaniner ble en mild øye</w:t>
      </w:r>
      <w:r w:rsidR="00A27258" w:rsidRPr="006C1F2C">
        <w:rPr>
          <w:color w:val="000000"/>
          <w:sz w:val="22"/>
          <w:szCs w:val="22"/>
        </w:rPr>
        <w:t>-</w:t>
      </w:r>
      <w:r w:rsidRPr="006C1F2C">
        <w:rPr>
          <w:color w:val="000000"/>
          <w:sz w:val="22"/>
          <w:szCs w:val="22"/>
        </w:rPr>
        <w:t>/slimhinneirritasjon observert, potensielt fra rivastigmin.</w:t>
      </w:r>
    </w:p>
    <w:p w14:paraId="37C855E5" w14:textId="77777777" w:rsidR="0099124B" w:rsidRPr="006C1F2C" w:rsidRDefault="0099124B" w:rsidP="005171BE">
      <w:pPr>
        <w:widowControl w:val="0"/>
        <w:rPr>
          <w:color w:val="000000"/>
          <w:sz w:val="22"/>
          <w:szCs w:val="22"/>
        </w:rPr>
      </w:pPr>
    </w:p>
    <w:p w14:paraId="37C855E6" w14:textId="77777777" w:rsidR="00027BB7" w:rsidRPr="006C1F2C" w:rsidRDefault="00027BB7" w:rsidP="005171BE">
      <w:pPr>
        <w:widowControl w:val="0"/>
        <w:suppressAutoHyphens/>
        <w:rPr>
          <w:color w:val="000000"/>
          <w:sz w:val="22"/>
          <w:szCs w:val="22"/>
        </w:rPr>
      </w:pPr>
    </w:p>
    <w:p w14:paraId="37C855E7"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6.</w:t>
      </w:r>
      <w:r w:rsidRPr="006C1F2C">
        <w:rPr>
          <w:b/>
          <w:color w:val="000000"/>
          <w:sz w:val="22"/>
          <w:szCs w:val="22"/>
          <w:lang w:val="nb-NO"/>
        </w:rPr>
        <w:tab/>
        <w:t>FARMASØYTISKE OPPLYSNINGER</w:t>
      </w:r>
    </w:p>
    <w:p w14:paraId="37C855E8" w14:textId="77777777" w:rsidR="00027BB7" w:rsidRPr="006C1F2C" w:rsidRDefault="00027BB7" w:rsidP="005171BE">
      <w:pPr>
        <w:keepNext/>
        <w:widowControl w:val="0"/>
        <w:suppressAutoHyphens/>
        <w:rPr>
          <w:color w:val="000000"/>
          <w:sz w:val="22"/>
          <w:szCs w:val="22"/>
        </w:rPr>
      </w:pPr>
    </w:p>
    <w:p w14:paraId="37C855E9" w14:textId="0CD5A22F"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6.1</w:t>
      </w:r>
      <w:r w:rsidRPr="006C1F2C">
        <w:rPr>
          <w:b/>
          <w:color w:val="000000"/>
          <w:sz w:val="22"/>
          <w:szCs w:val="22"/>
          <w:lang w:val="nb-NO"/>
        </w:rPr>
        <w:tab/>
      </w:r>
      <w:r w:rsidR="00643C38" w:rsidRPr="006C1F2C">
        <w:rPr>
          <w:b/>
          <w:color w:val="000000"/>
          <w:sz w:val="22"/>
          <w:szCs w:val="22"/>
          <w:lang w:val="nb-NO"/>
        </w:rPr>
        <w:t>H</w:t>
      </w:r>
      <w:r w:rsidRPr="006C1F2C">
        <w:rPr>
          <w:b/>
          <w:color w:val="000000"/>
          <w:sz w:val="22"/>
          <w:szCs w:val="22"/>
          <w:lang w:val="nb-NO"/>
        </w:rPr>
        <w:t>jelpestoffer</w:t>
      </w:r>
    </w:p>
    <w:p w14:paraId="37C855EA" w14:textId="77777777" w:rsidR="00027BB7" w:rsidRPr="006C1F2C" w:rsidRDefault="00027BB7" w:rsidP="005171BE">
      <w:pPr>
        <w:keepNext/>
        <w:widowControl w:val="0"/>
        <w:suppressAutoHyphens/>
        <w:rPr>
          <w:color w:val="000000"/>
          <w:sz w:val="22"/>
          <w:szCs w:val="22"/>
        </w:rPr>
      </w:pPr>
    </w:p>
    <w:p w14:paraId="37C855EB" w14:textId="77777777" w:rsidR="00027BB7" w:rsidRPr="006C1F2C" w:rsidRDefault="00027BB7" w:rsidP="005171BE">
      <w:pPr>
        <w:keepNext/>
        <w:widowControl w:val="0"/>
        <w:suppressAutoHyphens/>
        <w:rPr>
          <w:color w:val="000000"/>
          <w:sz w:val="22"/>
          <w:szCs w:val="22"/>
        </w:rPr>
      </w:pPr>
      <w:r w:rsidRPr="006C1F2C">
        <w:rPr>
          <w:color w:val="000000"/>
          <w:sz w:val="22"/>
          <w:szCs w:val="22"/>
        </w:rPr>
        <w:t>Gelatin</w:t>
      </w:r>
    </w:p>
    <w:p w14:paraId="37C855EC" w14:textId="77777777" w:rsidR="00027BB7" w:rsidRPr="006C1F2C" w:rsidRDefault="00027BB7" w:rsidP="005171BE">
      <w:pPr>
        <w:keepNext/>
        <w:widowControl w:val="0"/>
        <w:suppressAutoHyphens/>
        <w:rPr>
          <w:color w:val="000000"/>
          <w:sz w:val="22"/>
          <w:szCs w:val="22"/>
        </w:rPr>
      </w:pPr>
      <w:r w:rsidRPr="006C1F2C">
        <w:rPr>
          <w:color w:val="000000"/>
          <w:sz w:val="22"/>
          <w:szCs w:val="22"/>
        </w:rPr>
        <w:t>Magnesiumstearat</w:t>
      </w:r>
    </w:p>
    <w:p w14:paraId="37C855ED" w14:textId="77777777" w:rsidR="00027BB7" w:rsidRPr="006C1F2C" w:rsidRDefault="00027BB7" w:rsidP="005171BE">
      <w:pPr>
        <w:keepNext/>
        <w:widowControl w:val="0"/>
        <w:suppressAutoHyphens/>
        <w:rPr>
          <w:color w:val="000000"/>
          <w:sz w:val="22"/>
          <w:szCs w:val="22"/>
        </w:rPr>
      </w:pPr>
      <w:r w:rsidRPr="006C1F2C">
        <w:rPr>
          <w:color w:val="000000"/>
          <w:sz w:val="22"/>
          <w:szCs w:val="22"/>
        </w:rPr>
        <w:t>Hypromellose</w:t>
      </w:r>
    </w:p>
    <w:p w14:paraId="37C855EE" w14:textId="77777777" w:rsidR="00027BB7" w:rsidRPr="006C1F2C" w:rsidRDefault="00027BB7" w:rsidP="005171BE">
      <w:pPr>
        <w:keepNext/>
        <w:widowControl w:val="0"/>
        <w:suppressAutoHyphens/>
        <w:rPr>
          <w:color w:val="000000"/>
          <w:sz w:val="22"/>
          <w:szCs w:val="22"/>
        </w:rPr>
      </w:pPr>
      <w:r w:rsidRPr="006C1F2C">
        <w:rPr>
          <w:color w:val="000000"/>
          <w:sz w:val="22"/>
          <w:szCs w:val="22"/>
        </w:rPr>
        <w:t>Mikrokrystallinsk cellulose</w:t>
      </w:r>
    </w:p>
    <w:p w14:paraId="37C855EF" w14:textId="77777777" w:rsidR="00027BB7" w:rsidRPr="006C1F2C" w:rsidRDefault="00027BB7" w:rsidP="005171BE">
      <w:pPr>
        <w:keepNext/>
        <w:widowControl w:val="0"/>
        <w:suppressAutoHyphens/>
        <w:rPr>
          <w:color w:val="000000"/>
          <w:sz w:val="22"/>
          <w:szCs w:val="22"/>
        </w:rPr>
      </w:pPr>
      <w:r w:rsidRPr="006C1F2C">
        <w:rPr>
          <w:color w:val="000000"/>
          <w:sz w:val="22"/>
          <w:szCs w:val="22"/>
        </w:rPr>
        <w:t>Vannfri, kolloidal silika</w:t>
      </w:r>
    </w:p>
    <w:p w14:paraId="37C855F0" w14:textId="77777777" w:rsidR="00027BB7" w:rsidRPr="006C1F2C" w:rsidRDefault="00027BB7" w:rsidP="005171BE">
      <w:pPr>
        <w:keepNext/>
        <w:widowControl w:val="0"/>
        <w:suppressAutoHyphens/>
        <w:rPr>
          <w:color w:val="000000"/>
          <w:sz w:val="22"/>
          <w:szCs w:val="22"/>
        </w:rPr>
      </w:pPr>
      <w:r w:rsidRPr="006C1F2C">
        <w:rPr>
          <w:color w:val="000000"/>
          <w:sz w:val="22"/>
          <w:szCs w:val="22"/>
        </w:rPr>
        <w:t>Gult jernoksid (E172)</w:t>
      </w:r>
    </w:p>
    <w:p w14:paraId="37C855F1" w14:textId="77777777" w:rsidR="00027BB7" w:rsidRPr="006C1F2C" w:rsidRDefault="00027BB7" w:rsidP="005171BE">
      <w:pPr>
        <w:keepNext/>
        <w:widowControl w:val="0"/>
        <w:suppressAutoHyphens/>
        <w:rPr>
          <w:color w:val="000000"/>
          <w:sz w:val="22"/>
          <w:szCs w:val="22"/>
        </w:rPr>
      </w:pPr>
      <w:r w:rsidRPr="006C1F2C">
        <w:rPr>
          <w:color w:val="000000"/>
          <w:sz w:val="22"/>
          <w:szCs w:val="22"/>
        </w:rPr>
        <w:t>Rødt jernoksid (E172)</w:t>
      </w:r>
    </w:p>
    <w:p w14:paraId="37C855F2" w14:textId="77777777" w:rsidR="00027BB7" w:rsidRPr="006C1F2C" w:rsidRDefault="00027BB7" w:rsidP="005171BE">
      <w:pPr>
        <w:keepNext/>
        <w:widowControl w:val="0"/>
        <w:suppressAutoHyphens/>
        <w:rPr>
          <w:color w:val="000000"/>
          <w:sz w:val="22"/>
          <w:szCs w:val="22"/>
        </w:rPr>
      </w:pPr>
      <w:r w:rsidRPr="006C1F2C">
        <w:rPr>
          <w:color w:val="000000"/>
          <w:sz w:val="22"/>
          <w:szCs w:val="22"/>
        </w:rPr>
        <w:t>Titandioksid (E171)</w:t>
      </w:r>
    </w:p>
    <w:p w14:paraId="37C855F3" w14:textId="77777777" w:rsidR="001C261B" w:rsidRPr="006C1F2C" w:rsidRDefault="001C261B" w:rsidP="005171BE">
      <w:pPr>
        <w:widowControl w:val="0"/>
        <w:suppressAutoHyphens/>
        <w:rPr>
          <w:color w:val="000000"/>
          <w:sz w:val="22"/>
          <w:szCs w:val="22"/>
        </w:rPr>
      </w:pPr>
      <w:r w:rsidRPr="006C1F2C">
        <w:rPr>
          <w:color w:val="000000"/>
          <w:sz w:val="22"/>
          <w:szCs w:val="22"/>
        </w:rPr>
        <w:t>Skjellakk</w:t>
      </w:r>
    </w:p>
    <w:p w14:paraId="37C855F4" w14:textId="77777777" w:rsidR="00027BB7" w:rsidRPr="006C1F2C" w:rsidRDefault="00027BB7" w:rsidP="005171BE">
      <w:pPr>
        <w:widowControl w:val="0"/>
        <w:suppressAutoHyphens/>
        <w:rPr>
          <w:color w:val="000000"/>
          <w:sz w:val="22"/>
          <w:szCs w:val="22"/>
        </w:rPr>
      </w:pPr>
    </w:p>
    <w:p w14:paraId="37C855F5"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6.2</w:t>
      </w:r>
      <w:r w:rsidRPr="006C1F2C">
        <w:rPr>
          <w:b/>
          <w:color w:val="000000"/>
          <w:sz w:val="22"/>
          <w:szCs w:val="22"/>
          <w:lang w:val="nb-NO"/>
        </w:rPr>
        <w:tab/>
        <w:t>Uforlikeligheter</w:t>
      </w:r>
    </w:p>
    <w:p w14:paraId="37C855F6" w14:textId="77777777" w:rsidR="00027BB7" w:rsidRPr="006C1F2C" w:rsidRDefault="00027BB7" w:rsidP="005171BE">
      <w:pPr>
        <w:keepNext/>
        <w:widowControl w:val="0"/>
        <w:suppressAutoHyphens/>
        <w:rPr>
          <w:color w:val="000000"/>
          <w:sz w:val="22"/>
          <w:szCs w:val="22"/>
        </w:rPr>
      </w:pPr>
    </w:p>
    <w:p w14:paraId="37C855F7" w14:textId="77777777" w:rsidR="00027BB7" w:rsidRPr="006C1F2C" w:rsidRDefault="00027BB7" w:rsidP="005171BE">
      <w:pPr>
        <w:widowControl w:val="0"/>
        <w:suppressAutoHyphens/>
        <w:rPr>
          <w:color w:val="000000"/>
          <w:sz w:val="22"/>
          <w:szCs w:val="22"/>
        </w:rPr>
      </w:pPr>
      <w:r w:rsidRPr="006C1F2C">
        <w:rPr>
          <w:color w:val="000000"/>
          <w:sz w:val="22"/>
          <w:szCs w:val="22"/>
        </w:rPr>
        <w:t>Ikke relevant</w:t>
      </w:r>
      <w:r w:rsidR="00B47753" w:rsidRPr="006C1F2C">
        <w:rPr>
          <w:color w:val="000000"/>
          <w:sz w:val="22"/>
          <w:szCs w:val="22"/>
        </w:rPr>
        <w:t>.</w:t>
      </w:r>
    </w:p>
    <w:p w14:paraId="37C855F8" w14:textId="77777777" w:rsidR="00027BB7" w:rsidRPr="006C1F2C" w:rsidRDefault="00027BB7" w:rsidP="005171BE">
      <w:pPr>
        <w:widowControl w:val="0"/>
        <w:suppressAutoHyphens/>
        <w:rPr>
          <w:color w:val="000000"/>
          <w:sz w:val="22"/>
          <w:szCs w:val="22"/>
        </w:rPr>
      </w:pPr>
    </w:p>
    <w:p w14:paraId="37C855F9"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6.3</w:t>
      </w:r>
      <w:r w:rsidRPr="006C1F2C">
        <w:rPr>
          <w:b/>
          <w:color w:val="000000"/>
          <w:sz w:val="22"/>
          <w:szCs w:val="22"/>
          <w:lang w:val="nb-NO"/>
        </w:rPr>
        <w:tab/>
        <w:t>Holdbarhet</w:t>
      </w:r>
    </w:p>
    <w:p w14:paraId="37C855FA" w14:textId="77777777" w:rsidR="00027BB7" w:rsidRPr="006C1F2C" w:rsidRDefault="00027BB7" w:rsidP="005171BE">
      <w:pPr>
        <w:keepNext/>
        <w:widowControl w:val="0"/>
        <w:suppressAutoHyphens/>
        <w:rPr>
          <w:color w:val="000000"/>
          <w:sz w:val="22"/>
          <w:szCs w:val="22"/>
        </w:rPr>
      </w:pPr>
    </w:p>
    <w:p w14:paraId="37C855FB" w14:textId="43D99867" w:rsidR="00027BB7" w:rsidRPr="006C1F2C" w:rsidRDefault="00027BB7" w:rsidP="005171BE">
      <w:pPr>
        <w:widowControl w:val="0"/>
        <w:suppressAutoHyphens/>
        <w:rPr>
          <w:color w:val="000000"/>
          <w:sz w:val="22"/>
          <w:szCs w:val="22"/>
        </w:rPr>
      </w:pPr>
      <w:del w:id="1" w:author="Author">
        <w:r w:rsidRPr="006C1F2C" w:rsidDel="00F93233">
          <w:rPr>
            <w:color w:val="000000"/>
            <w:sz w:val="22"/>
            <w:szCs w:val="22"/>
          </w:rPr>
          <w:delText>5</w:delText>
        </w:r>
        <w:r w:rsidR="003E5473" w:rsidRPr="006C1F2C" w:rsidDel="00F93233">
          <w:rPr>
            <w:color w:val="000000"/>
            <w:sz w:val="22"/>
            <w:szCs w:val="22"/>
          </w:rPr>
          <w:delText> </w:delText>
        </w:r>
        <w:r w:rsidRPr="00F93233" w:rsidDel="00F93233">
          <w:rPr>
            <w:color w:val="000000"/>
            <w:sz w:val="22"/>
            <w:szCs w:val="22"/>
          </w:rPr>
          <w:delText>år</w:delText>
        </w:r>
      </w:del>
      <w:ins w:id="2" w:author="Author">
        <w:r w:rsidR="00F93233" w:rsidRPr="00F93233">
          <w:rPr>
            <w:sz w:val="22"/>
            <w:szCs w:val="22"/>
          </w:rPr>
          <w:t>3</w:t>
        </w:r>
        <w:r w:rsidR="003D6A43">
          <w:rPr>
            <w:sz w:val="22"/>
            <w:szCs w:val="22"/>
          </w:rPr>
          <w:t> </w:t>
        </w:r>
        <w:r w:rsidR="00F93233" w:rsidRPr="00F93233">
          <w:rPr>
            <w:sz w:val="22"/>
            <w:szCs w:val="22"/>
          </w:rPr>
          <w:t>år</w:t>
        </w:r>
        <w:r w:rsidR="006D106B">
          <w:rPr>
            <w:sz w:val="22"/>
            <w:szCs w:val="22"/>
          </w:rPr>
          <w:t>.</w:t>
        </w:r>
      </w:ins>
    </w:p>
    <w:p w14:paraId="37C855FC" w14:textId="77777777" w:rsidR="00027BB7" w:rsidRPr="006C1F2C" w:rsidRDefault="00027BB7" w:rsidP="005171BE">
      <w:pPr>
        <w:widowControl w:val="0"/>
        <w:suppressAutoHyphens/>
        <w:rPr>
          <w:color w:val="000000"/>
          <w:sz w:val="22"/>
          <w:szCs w:val="22"/>
        </w:rPr>
      </w:pPr>
    </w:p>
    <w:p w14:paraId="37C855FD"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6.4</w:t>
      </w:r>
      <w:r w:rsidRPr="006C1F2C">
        <w:rPr>
          <w:b/>
          <w:color w:val="000000"/>
          <w:sz w:val="22"/>
          <w:szCs w:val="22"/>
          <w:lang w:val="nb-NO"/>
        </w:rPr>
        <w:tab/>
        <w:t>Oppbevaringsbetingelser</w:t>
      </w:r>
    </w:p>
    <w:p w14:paraId="37C855FE" w14:textId="77777777" w:rsidR="00027BB7" w:rsidRPr="006C1F2C" w:rsidRDefault="00027BB7" w:rsidP="005171BE">
      <w:pPr>
        <w:keepNext/>
        <w:widowControl w:val="0"/>
        <w:suppressAutoHyphens/>
        <w:rPr>
          <w:color w:val="000000"/>
          <w:sz w:val="22"/>
          <w:szCs w:val="22"/>
        </w:rPr>
      </w:pPr>
    </w:p>
    <w:p w14:paraId="37C855FF" w14:textId="77777777" w:rsidR="00027BB7" w:rsidRPr="006C1F2C" w:rsidRDefault="00B47753" w:rsidP="005171BE">
      <w:pPr>
        <w:widowControl w:val="0"/>
        <w:suppressAutoHyphens/>
        <w:rPr>
          <w:color w:val="000000"/>
          <w:sz w:val="22"/>
          <w:szCs w:val="22"/>
        </w:rPr>
      </w:pPr>
      <w:r w:rsidRPr="006C1F2C">
        <w:rPr>
          <w:color w:val="000000"/>
          <w:sz w:val="22"/>
          <w:szCs w:val="22"/>
        </w:rPr>
        <w:t xml:space="preserve">Oppbevares ved høyst </w:t>
      </w:r>
      <w:r w:rsidR="00027BB7" w:rsidRPr="006C1F2C">
        <w:rPr>
          <w:color w:val="000000"/>
          <w:sz w:val="22"/>
          <w:szCs w:val="22"/>
        </w:rPr>
        <w:t>30°C</w:t>
      </w:r>
      <w:r w:rsidRPr="006C1F2C">
        <w:rPr>
          <w:color w:val="000000"/>
          <w:sz w:val="22"/>
          <w:szCs w:val="22"/>
        </w:rPr>
        <w:t>.</w:t>
      </w:r>
    </w:p>
    <w:p w14:paraId="37C85600" w14:textId="77777777" w:rsidR="00027BB7" w:rsidRPr="006C1F2C" w:rsidRDefault="00027BB7" w:rsidP="005171BE">
      <w:pPr>
        <w:widowControl w:val="0"/>
        <w:suppressAutoHyphens/>
        <w:rPr>
          <w:color w:val="000000"/>
          <w:sz w:val="22"/>
          <w:szCs w:val="22"/>
        </w:rPr>
      </w:pPr>
    </w:p>
    <w:p w14:paraId="37C85601"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6.5</w:t>
      </w:r>
      <w:r w:rsidRPr="006C1F2C">
        <w:rPr>
          <w:b/>
          <w:color w:val="000000"/>
          <w:sz w:val="22"/>
          <w:szCs w:val="22"/>
          <w:lang w:val="nb-NO"/>
        </w:rPr>
        <w:tab/>
        <w:t>Emballasje (type og innhold)</w:t>
      </w:r>
    </w:p>
    <w:p w14:paraId="37C85602" w14:textId="77777777" w:rsidR="00027BB7" w:rsidRPr="006C1F2C" w:rsidRDefault="00027BB7" w:rsidP="005171BE">
      <w:pPr>
        <w:keepNext/>
        <w:widowControl w:val="0"/>
        <w:suppressAutoHyphens/>
        <w:rPr>
          <w:color w:val="000000"/>
          <w:sz w:val="22"/>
          <w:szCs w:val="22"/>
        </w:rPr>
      </w:pPr>
    </w:p>
    <w:p w14:paraId="37C85603" w14:textId="77777777" w:rsidR="00027BB7" w:rsidRPr="006C1F2C" w:rsidRDefault="00027BB7" w:rsidP="00F20BC9">
      <w:pPr>
        <w:widowControl w:val="0"/>
        <w:suppressAutoHyphens/>
        <w:rPr>
          <w:color w:val="000000"/>
          <w:sz w:val="22"/>
          <w:szCs w:val="22"/>
        </w:rPr>
      </w:pPr>
      <w:r w:rsidRPr="006C1F2C">
        <w:rPr>
          <w:color w:val="000000"/>
          <w:sz w:val="22"/>
          <w:szCs w:val="22"/>
        </w:rPr>
        <w:t xml:space="preserve">Blisterbrett </w:t>
      </w:r>
      <w:r w:rsidR="00113AFE" w:rsidRPr="006C1F2C">
        <w:rPr>
          <w:color w:val="000000"/>
          <w:sz w:val="22"/>
          <w:szCs w:val="22"/>
        </w:rPr>
        <w:t>av</w:t>
      </w:r>
      <w:r w:rsidR="009A2163" w:rsidRPr="006C1F2C">
        <w:rPr>
          <w:color w:val="000000"/>
          <w:sz w:val="22"/>
          <w:szCs w:val="22"/>
        </w:rPr>
        <w:t xml:space="preserve"> </w:t>
      </w:r>
      <w:r w:rsidRPr="006C1F2C">
        <w:rPr>
          <w:color w:val="000000"/>
          <w:sz w:val="22"/>
          <w:szCs w:val="22"/>
        </w:rPr>
        <w:t>klar PVC med blå lokkfolie</w:t>
      </w:r>
      <w:r w:rsidR="00113AFE" w:rsidRPr="006C1F2C">
        <w:rPr>
          <w:color w:val="000000"/>
          <w:sz w:val="22"/>
          <w:szCs w:val="22"/>
        </w:rPr>
        <w:t xml:space="preserve"> med 14 kapsler</w:t>
      </w:r>
      <w:r w:rsidRPr="006C1F2C">
        <w:rPr>
          <w:color w:val="000000"/>
          <w:sz w:val="22"/>
          <w:szCs w:val="22"/>
        </w:rPr>
        <w:t>. Hver pakning inneholder 2</w:t>
      </w:r>
      <w:r w:rsidR="00214733" w:rsidRPr="006C1F2C">
        <w:rPr>
          <w:color w:val="000000"/>
          <w:sz w:val="22"/>
          <w:szCs w:val="22"/>
        </w:rPr>
        <w:t>8</w:t>
      </w:r>
      <w:r w:rsidRPr="006C1F2C">
        <w:rPr>
          <w:color w:val="000000"/>
          <w:sz w:val="22"/>
          <w:szCs w:val="22"/>
        </w:rPr>
        <w:t xml:space="preserve">, </w:t>
      </w:r>
      <w:r w:rsidR="00214733" w:rsidRPr="006C1F2C">
        <w:rPr>
          <w:color w:val="000000"/>
          <w:sz w:val="22"/>
          <w:szCs w:val="22"/>
        </w:rPr>
        <w:t>56</w:t>
      </w:r>
      <w:r w:rsidRPr="006C1F2C">
        <w:rPr>
          <w:color w:val="000000"/>
          <w:sz w:val="22"/>
          <w:szCs w:val="22"/>
        </w:rPr>
        <w:t xml:space="preserve"> eller </w:t>
      </w:r>
      <w:r w:rsidR="00214733" w:rsidRPr="006C1F2C">
        <w:rPr>
          <w:color w:val="000000"/>
          <w:sz w:val="22"/>
          <w:szCs w:val="22"/>
        </w:rPr>
        <w:t>112</w:t>
      </w:r>
      <w:r w:rsidRPr="006C1F2C">
        <w:rPr>
          <w:color w:val="000000"/>
          <w:sz w:val="22"/>
          <w:szCs w:val="22"/>
        </w:rPr>
        <w:t> </w:t>
      </w:r>
      <w:r w:rsidR="00214733" w:rsidRPr="006C1F2C">
        <w:rPr>
          <w:color w:val="000000"/>
          <w:sz w:val="22"/>
          <w:szCs w:val="22"/>
        </w:rPr>
        <w:t>kapsler</w:t>
      </w:r>
      <w:r w:rsidRPr="006C1F2C">
        <w:rPr>
          <w:color w:val="000000"/>
          <w:sz w:val="22"/>
          <w:szCs w:val="22"/>
        </w:rPr>
        <w:t>.</w:t>
      </w:r>
    </w:p>
    <w:p w14:paraId="37C85605" w14:textId="77777777" w:rsidR="00027BB7" w:rsidRPr="006C1F2C" w:rsidRDefault="00027BB7" w:rsidP="005171BE">
      <w:pPr>
        <w:widowControl w:val="0"/>
        <w:suppressAutoHyphens/>
        <w:rPr>
          <w:color w:val="000000"/>
          <w:sz w:val="22"/>
          <w:szCs w:val="22"/>
        </w:rPr>
      </w:pPr>
    </w:p>
    <w:p w14:paraId="37C85606" w14:textId="77777777" w:rsidR="00027BB7" w:rsidRPr="006C1F2C" w:rsidRDefault="00027BB7" w:rsidP="005171BE">
      <w:pPr>
        <w:widowControl w:val="0"/>
        <w:suppressAutoHyphens/>
        <w:rPr>
          <w:color w:val="000000"/>
          <w:sz w:val="22"/>
          <w:szCs w:val="22"/>
        </w:rPr>
      </w:pPr>
      <w:r w:rsidRPr="006C1F2C">
        <w:rPr>
          <w:color w:val="000000"/>
          <w:sz w:val="22"/>
          <w:szCs w:val="22"/>
        </w:rPr>
        <w:t xml:space="preserve">Ikke alle pakningsstørrelser </w:t>
      </w:r>
      <w:r w:rsidR="00B47753" w:rsidRPr="006C1F2C">
        <w:rPr>
          <w:color w:val="000000"/>
          <w:sz w:val="22"/>
          <w:szCs w:val="22"/>
        </w:rPr>
        <w:t xml:space="preserve">vil nødvendigvis bli </w:t>
      </w:r>
      <w:r w:rsidRPr="006C1F2C">
        <w:rPr>
          <w:color w:val="000000"/>
          <w:sz w:val="22"/>
          <w:szCs w:val="22"/>
        </w:rPr>
        <w:t>markedsført.</w:t>
      </w:r>
    </w:p>
    <w:p w14:paraId="37C85607" w14:textId="77777777" w:rsidR="00027BB7" w:rsidRPr="006C1F2C" w:rsidRDefault="00027BB7" w:rsidP="005171BE">
      <w:pPr>
        <w:widowControl w:val="0"/>
        <w:suppressAutoHyphens/>
        <w:rPr>
          <w:color w:val="000000"/>
          <w:sz w:val="22"/>
          <w:szCs w:val="22"/>
        </w:rPr>
      </w:pPr>
    </w:p>
    <w:p w14:paraId="37C85608"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6.6</w:t>
      </w:r>
      <w:r w:rsidRPr="006C1F2C">
        <w:rPr>
          <w:b/>
          <w:color w:val="000000"/>
          <w:sz w:val="22"/>
          <w:szCs w:val="22"/>
          <w:lang w:val="nb-NO"/>
        </w:rPr>
        <w:tab/>
      </w:r>
      <w:r w:rsidR="00D75F4A" w:rsidRPr="006C1F2C">
        <w:rPr>
          <w:b/>
          <w:color w:val="000000"/>
          <w:sz w:val="22"/>
          <w:szCs w:val="22"/>
          <w:lang w:val="nb-NO"/>
        </w:rPr>
        <w:t>Spesielle forholdsregler for destruksjon</w:t>
      </w:r>
    </w:p>
    <w:p w14:paraId="37C85609" w14:textId="77777777" w:rsidR="00027BB7" w:rsidRPr="006C1F2C" w:rsidRDefault="00027BB7" w:rsidP="005171BE">
      <w:pPr>
        <w:keepNext/>
        <w:widowControl w:val="0"/>
        <w:suppressAutoHyphens/>
        <w:rPr>
          <w:color w:val="000000"/>
          <w:sz w:val="22"/>
          <w:szCs w:val="22"/>
        </w:rPr>
      </w:pPr>
    </w:p>
    <w:p w14:paraId="37C8560A" w14:textId="77777777" w:rsidR="00027BB7" w:rsidRPr="006C1F2C" w:rsidRDefault="00027BB7" w:rsidP="005171BE">
      <w:pPr>
        <w:widowControl w:val="0"/>
        <w:suppressAutoHyphens/>
        <w:rPr>
          <w:color w:val="000000"/>
          <w:sz w:val="22"/>
          <w:szCs w:val="22"/>
        </w:rPr>
      </w:pPr>
      <w:r w:rsidRPr="006C1F2C">
        <w:rPr>
          <w:color w:val="000000"/>
          <w:sz w:val="22"/>
          <w:szCs w:val="22"/>
        </w:rPr>
        <w:t>Ingen spesielle forholdsregler</w:t>
      </w:r>
      <w:r w:rsidR="000110A6" w:rsidRPr="006C1F2C">
        <w:rPr>
          <w:color w:val="000000"/>
          <w:sz w:val="22"/>
          <w:szCs w:val="22"/>
        </w:rPr>
        <w:t>.</w:t>
      </w:r>
    </w:p>
    <w:p w14:paraId="37C8560B" w14:textId="77777777" w:rsidR="00027BB7" w:rsidRPr="006C1F2C" w:rsidRDefault="00027BB7" w:rsidP="005171BE">
      <w:pPr>
        <w:widowControl w:val="0"/>
        <w:suppressAutoHyphens/>
        <w:rPr>
          <w:color w:val="000000"/>
          <w:sz w:val="22"/>
          <w:szCs w:val="22"/>
        </w:rPr>
      </w:pPr>
    </w:p>
    <w:p w14:paraId="37C8560C" w14:textId="77777777" w:rsidR="00027BB7" w:rsidRPr="006C1F2C" w:rsidRDefault="00027BB7" w:rsidP="005171BE">
      <w:pPr>
        <w:widowControl w:val="0"/>
        <w:suppressAutoHyphens/>
        <w:rPr>
          <w:color w:val="000000"/>
          <w:sz w:val="22"/>
          <w:szCs w:val="22"/>
        </w:rPr>
      </w:pPr>
    </w:p>
    <w:p w14:paraId="37C8560D"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7.</w:t>
      </w:r>
      <w:r w:rsidRPr="006C1F2C">
        <w:rPr>
          <w:b/>
          <w:color w:val="000000"/>
          <w:sz w:val="22"/>
          <w:szCs w:val="22"/>
          <w:lang w:val="nb-NO"/>
        </w:rPr>
        <w:tab/>
        <w:t>INNEHAVER AV MARKEDSFØRINGSTILLATELSEN</w:t>
      </w:r>
    </w:p>
    <w:p w14:paraId="37C8560E" w14:textId="77777777" w:rsidR="00027BB7" w:rsidRPr="006C1F2C" w:rsidRDefault="00027BB7" w:rsidP="005171BE">
      <w:pPr>
        <w:keepNext/>
        <w:widowControl w:val="0"/>
        <w:suppressAutoHyphens/>
        <w:rPr>
          <w:color w:val="000000"/>
          <w:sz w:val="22"/>
          <w:szCs w:val="22"/>
        </w:rPr>
      </w:pPr>
    </w:p>
    <w:p w14:paraId="37C8560F" w14:textId="77777777" w:rsidR="0033328B" w:rsidRPr="006C1F2C" w:rsidRDefault="00027BB7" w:rsidP="005171BE">
      <w:pPr>
        <w:keepNext/>
        <w:widowControl w:val="0"/>
        <w:suppressAutoHyphens/>
        <w:rPr>
          <w:color w:val="000000"/>
          <w:sz w:val="22"/>
          <w:szCs w:val="22"/>
        </w:rPr>
      </w:pPr>
      <w:r w:rsidRPr="006C1F2C">
        <w:rPr>
          <w:color w:val="000000"/>
          <w:sz w:val="22"/>
          <w:szCs w:val="22"/>
        </w:rPr>
        <w:t>Novartis Europharm Limited</w:t>
      </w:r>
    </w:p>
    <w:p w14:paraId="37C85610" w14:textId="77777777" w:rsidR="002B3616" w:rsidRPr="004E303E" w:rsidRDefault="002B3616" w:rsidP="005171BE">
      <w:pPr>
        <w:keepNext/>
        <w:widowControl w:val="0"/>
        <w:rPr>
          <w:color w:val="000000"/>
          <w:sz w:val="22"/>
          <w:szCs w:val="22"/>
          <w:lang w:val="en-US"/>
        </w:rPr>
      </w:pPr>
      <w:r w:rsidRPr="004E303E">
        <w:rPr>
          <w:color w:val="000000"/>
          <w:sz w:val="22"/>
          <w:szCs w:val="22"/>
          <w:lang w:val="en-US"/>
        </w:rPr>
        <w:t>Vista Building</w:t>
      </w:r>
    </w:p>
    <w:p w14:paraId="37C85611" w14:textId="77777777" w:rsidR="002B3616" w:rsidRPr="004E303E" w:rsidRDefault="002B3616" w:rsidP="005171BE">
      <w:pPr>
        <w:keepNext/>
        <w:widowControl w:val="0"/>
        <w:rPr>
          <w:color w:val="000000"/>
          <w:sz w:val="22"/>
          <w:szCs w:val="22"/>
          <w:lang w:val="en-US"/>
        </w:rPr>
      </w:pPr>
      <w:r w:rsidRPr="004E303E">
        <w:rPr>
          <w:color w:val="000000"/>
          <w:sz w:val="22"/>
          <w:szCs w:val="22"/>
          <w:lang w:val="en-US"/>
        </w:rPr>
        <w:t>Elm Park, Merrion Road</w:t>
      </w:r>
    </w:p>
    <w:p w14:paraId="37C85612" w14:textId="77777777" w:rsidR="002B3616" w:rsidRPr="006C1F2C" w:rsidRDefault="002B3616" w:rsidP="005171BE">
      <w:pPr>
        <w:keepNext/>
        <w:widowControl w:val="0"/>
        <w:rPr>
          <w:color w:val="000000"/>
          <w:sz w:val="22"/>
          <w:szCs w:val="22"/>
        </w:rPr>
      </w:pPr>
      <w:r w:rsidRPr="006C1F2C">
        <w:rPr>
          <w:color w:val="000000"/>
          <w:sz w:val="22"/>
          <w:szCs w:val="22"/>
        </w:rPr>
        <w:t>Dublin 4</w:t>
      </w:r>
    </w:p>
    <w:p w14:paraId="37C85613" w14:textId="77777777" w:rsidR="00027BB7" w:rsidRPr="006C1F2C" w:rsidRDefault="002B3616" w:rsidP="005171BE">
      <w:pPr>
        <w:widowControl w:val="0"/>
        <w:suppressAutoHyphens/>
        <w:rPr>
          <w:color w:val="000000"/>
          <w:sz w:val="22"/>
          <w:szCs w:val="22"/>
        </w:rPr>
      </w:pPr>
      <w:r w:rsidRPr="006C1F2C">
        <w:rPr>
          <w:color w:val="000000"/>
          <w:sz w:val="22"/>
          <w:szCs w:val="22"/>
        </w:rPr>
        <w:t>Irland</w:t>
      </w:r>
    </w:p>
    <w:p w14:paraId="37C85614" w14:textId="77777777" w:rsidR="00027BB7" w:rsidRPr="006C1F2C" w:rsidRDefault="00027BB7" w:rsidP="005171BE">
      <w:pPr>
        <w:widowControl w:val="0"/>
        <w:suppressAutoHyphens/>
        <w:rPr>
          <w:color w:val="000000"/>
          <w:sz w:val="22"/>
          <w:szCs w:val="22"/>
        </w:rPr>
      </w:pPr>
    </w:p>
    <w:p w14:paraId="37C85615" w14:textId="77777777" w:rsidR="00027BB7" w:rsidRPr="006C1F2C" w:rsidRDefault="00027BB7" w:rsidP="005171BE">
      <w:pPr>
        <w:widowControl w:val="0"/>
        <w:suppressAutoHyphens/>
        <w:rPr>
          <w:color w:val="000000"/>
          <w:sz w:val="22"/>
          <w:szCs w:val="22"/>
        </w:rPr>
      </w:pPr>
    </w:p>
    <w:p w14:paraId="37C85616"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8.</w:t>
      </w:r>
      <w:r w:rsidRPr="006C1F2C">
        <w:rPr>
          <w:b/>
          <w:color w:val="000000"/>
          <w:sz w:val="22"/>
          <w:szCs w:val="22"/>
          <w:lang w:val="nb-NO"/>
        </w:rPr>
        <w:tab/>
        <w:t>MARKEDSFØRINGSTILLATELSESNUMMER (NUMRE)</w:t>
      </w:r>
    </w:p>
    <w:p w14:paraId="37C85617" w14:textId="77777777" w:rsidR="00027BB7" w:rsidRPr="006C1F2C" w:rsidRDefault="00027BB7" w:rsidP="005171BE">
      <w:pPr>
        <w:keepNext/>
        <w:widowControl w:val="0"/>
        <w:suppressAutoHyphens/>
        <w:rPr>
          <w:color w:val="000000"/>
          <w:sz w:val="22"/>
          <w:szCs w:val="22"/>
        </w:rPr>
      </w:pPr>
    </w:p>
    <w:p w14:paraId="37C85618" w14:textId="77777777" w:rsidR="00405AB5" w:rsidRPr="00277E35" w:rsidRDefault="00405AB5" w:rsidP="005171BE">
      <w:pPr>
        <w:keepNext/>
        <w:widowControl w:val="0"/>
        <w:suppressAutoHyphens/>
        <w:rPr>
          <w:color w:val="000000"/>
          <w:sz w:val="22"/>
          <w:szCs w:val="22"/>
          <w:u w:val="single"/>
        </w:rPr>
      </w:pPr>
      <w:r w:rsidRPr="00277E35">
        <w:rPr>
          <w:color w:val="000000"/>
          <w:sz w:val="22"/>
          <w:szCs w:val="22"/>
          <w:u w:val="single"/>
        </w:rPr>
        <w:t>Exelon 1,5 mg harde kapsler</w:t>
      </w:r>
    </w:p>
    <w:p w14:paraId="37C85619" w14:textId="77777777" w:rsidR="00405AB5" w:rsidRPr="00277E35" w:rsidRDefault="00405AB5" w:rsidP="005171BE">
      <w:pPr>
        <w:keepNext/>
        <w:widowControl w:val="0"/>
        <w:suppressAutoHyphens/>
        <w:rPr>
          <w:color w:val="000000"/>
          <w:sz w:val="22"/>
          <w:szCs w:val="22"/>
        </w:rPr>
      </w:pPr>
    </w:p>
    <w:p w14:paraId="37C8561A" w14:textId="77777777" w:rsidR="00027BB7" w:rsidRPr="00277E35" w:rsidRDefault="00027BB7" w:rsidP="005171BE">
      <w:pPr>
        <w:keepNext/>
        <w:widowControl w:val="0"/>
        <w:suppressAutoHyphens/>
        <w:rPr>
          <w:color w:val="000000"/>
          <w:sz w:val="22"/>
          <w:szCs w:val="22"/>
        </w:rPr>
      </w:pPr>
      <w:r w:rsidRPr="00277E35">
        <w:rPr>
          <w:color w:val="000000"/>
          <w:sz w:val="22"/>
          <w:szCs w:val="22"/>
        </w:rPr>
        <w:t>EU/1/98/066/001-</w:t>
      </w:r>
      <w:r w:rsidR="003B0F5B" w:rsidRPr="00277E35">
        <w:rPr>
          <w:color w:val="000000"/>
          <w:sz w:val="22"/>
          <w:szCs w:val="22"/>
        </w:rPr>
        <w:t>00</w:t>
      </w:r>
      <w:r w:rsidRPr="00277E35">
        <w:rPr>
          <w:color w:val="000000"/>
          <w:sz w:val="22"/>
          <w:szCs w:val="22"/>
        </w:rPr>
        <w:t>3</w:t>
      </w:r>
    </w:p>
    <w:p w14:paraId="37C8561C" w14:textId="77777777" w:rsidR="00405AB5" w:rsidRPr="006C1F2C" w:rsidRDefault="00405AB5" w:rsidP="005171BE">
      <w:pPr>
        <w:widowControl w:val="0"/>
        <w:suppressAutoHyphens/>
        <w:rPr>
          <w:color w:val="000000"/>
          <w:sz w:val="22"/>
          <w:szCs w:val="22"/>
        </w:rPr>
      </w:pPr>
    </w:p>
    <w:p w14:paraId="37C8561D" w14:textId="77777777" w:rsidR="00405AB5" w:rsidRPr="00277E35" w:rsidRDefault="00405AB5" w:rsidP="005171BE">
      <w:pPr>
        <w:keepNext/>
        <w:widowControl w:val="0"/>
        <w:suppressAutoHyphens/>
        <w:rPr>
          <w:color w:val="000000"/>
          <w:sz w:val="22"/>
          <w:szCs w:val="22"/>
          <w:u w:val="single"/>
        </w:rPr>
      </w:pPr>
      <w:r w:rsidRPr="00277E35">
        <w:rPr>
          <w:color w:val="000000"/>
          <w:sz w:val="22"/>
          <w:szCs w:val="22"/>
          <w:u w:val="single"/>
        </w:rPr>
        <w:t>Exelon 3,0 mg harde kapsler</w:t>
      </w:r>
    </w:p>
    <w:p w14:paraId="37C8561E" w14:textId="77777777" w:rsidR="00405AB5" w:rsidRPr="00277E35" w:rsidRDefault="00405AB5" w:rsidP="005171BE">
      <w:pPr>
        <w:keepNext/>
        <w:widowControl w:val="0"/>
        <w:suppressAutoHyphens/>
        <w:rPr>
          <w:color w:val="000000"/>
          <w:sz w:val="22"/>
          <w:szCs w:val="22"/>
        </w:rPr>
      </w:pPr>
    </w:p>
    <w:p w14:paraId="37C8561F" w14:textId="77777777" w:rsidR="00405AB5" w:rsidRPr="00277E35" w:rsidRDefault="00405AB5" w:rsidP="005171BE">
      <w:pPr>
        <w:keepNext/>
        <w:widowControl w:val="0"/>
        <w:suppressAutoHyphens/>
        <w:rPr>
          <w:color w:val="000000"/>
          <w:sz w:val="22"/>
          <w:szCs w:val="22"/>
        </w:rPr>
      </w:pPr>
      <w:r w:rsidRPr="00277E35">
        <w:rPr>
          <w:color w:val="000000"/>
          <w:sz w:val="22"/>
          <w:szCs w:val="22"/>
        </w:rPr>
        <w:t>EU/1/98/066/004-6</w:t>
      </w:r>
    </w:p>
    <w:p w14:paraId="37C85621" w14:textId="77777777" w:rsidR="00405AB5" w:rsidRPr="00277E35" w:rsidRDefault="00405AB5" w:rsidP="005171BE">
      <w:pPr>
        <w:widowControl w:val="0"/>
        <w:suppressAutoHyphens/>
        <w:rPr>
          <w:color w:val="000000"/>
          <w:sz w:val="22"/>
          <w:szCs w:val="22"/>
        </w:rPr>
      </w:pPr>
    </w:p>
    <w:p w14:paraId="37C85622" w14:textId="77777777" w:rsidR="00405AB5" w:rsidRPr="00277E35" w:rsidRDefault="00405AB5" w:rsidP="005171BE">
      <w:pPr>
        <w:keepNext/>
        <w:widowControl w:val="0"/>
        <w:suppressAutoHyphens/>
        <w:rPr>
          <w:color w:val="000000"/>
          <w:sz w:val="22"/>
          <w:szCs w:val="22"/>
          <w:u w:val="single"/>
        </w:rPr>
      </w:pPr>
      <w:r w:rsidRPr="00277E35">
        <w:rPr>
          <w:color w:val="000000"/>
          <w:sz w:val="22"/>
          <w:szCs w:val="22"/>
          <w:u w:val="single"/>
        </w:rPr>
        <w:t>Exelon 4,5 mg harde kapsler</w:t>
      </w:r>
    </w:p>
    <w:p w14:paraId="37C85623" w14:textId="77777777" w:rsidR="00405AB5" w:rsidRPr="00277E35" w:rsidRDefault="00405AB5" w:rsidP="005171BE">
      <w:pPr>
        <w:keepNext/>
        <w:widowControl w:val="0"/>
        <w:suppressAutoHyphens/>
        <w:rPr>
          <w:color w:val="000000"/>
          <w:sz w:val="22"/>
          <w:szCs w:val="22"/>
        </w:rPr>
      </w:pPr>
    </w:p>
    <w:p w14:paraId="37C85624" w14:textId="77777777" w:rsidR="00405AB5" w:rsidRPr="00277E35" w:rsidRDefault="00405AB5" w:rsidP="005171BE">
      <w:pPr>
        <w:keepNext/>
        <w:widowControl w:val="0"/>
        <w:suppressAutoHyphens/>
        <w:rPr>
          <w:color w:val="000000"/>
          <w:sz w:val="22"/>
          <w:szCs w:val="22"/>
        </w:rPr>
      </w:pPr>
      <w:r w:rsidRPr="00277E35">
        <w:rPr>
          <w:color w:val="000000"/>
          <w:sz w:val="22"/>
          <w:szCs w:val="22"/>
        </w:rPr>
        <w:t>EU/1/98/066/007-9</w:t>
      </w:r>
    </w:p>
    <w:p w14:paraId="37C85626" w14:textId="77777777" w:rsidR="00405AB5" w:rsidRPr="00277E35" w:rsidRDefault="00405AB5" w:rsidP="005171BE">
      <w:pPr>
        <w:widowControl w:val="0"/>
        <w:suppressAutoHyphens/>
        <w:rPr>
          <w:color w:val="000000"/>
          <w:sz w:val="22"/>
          <w:szCs w:val="22"/>
        </w:rPr>
      </w:pPr>
    </w:p>
    <w:p w14:paraId="37C85627" w14:textId="77777777" w:rsidR="00405AB5" w:rsidRPr="00277E35" w:rsidRDefault="00405AB5" w:rsidP="005171BE">
      <w:pPr>
        <w:keepNext/>
        <w:widowControl w:val="0"/>
        <w:suppressAutoHyphens/>
        <w:rPr>
          <w:color w:val="000000"/>
          <w:sz w:val="22"/>
          <w:szCs w:val="22"/>
          <w:u w:val="single"/>
        </w:rPr>
      </w:pPr>
      <w:r w:rsidRPr="00277E35">
        <w:rPr>
          <w:color w:val="000000"/>
          <w:sz w:val="22"/>
          <w:szCs w:val="22"/>
          <w:u w:val="single"/>
        </w:rPr>
        <w:t>Exelon 6,0 mg harde kapsler</w:t>
      </w:r>
    </w:p>
    <w:p w14:paraId="37C85628" w14:textId="77777777" w:rsidR="00405AB5" w:rsidRPr="00277E35" w:rsidRDefault="00405AB5" w:rsidP="005171BE">
      <w:pPr>
        <w:keepNext/>
        <w:widowControl w:val="0"/>
        <w:suppressAutoHyphens/>
        <w:rPr>
          <w:color w:val="000000"/>
          <w:sz w:val="22"/>
          <w:szCs w:val="22"/>
        </w:rPr>
      </w:pPr>
    </w:p>
    <w:p w14:paraId="37C85629" w14:textId="77777777" w:rsidR="00405AB5" w:rsidRPr="00277E35" w:rsidRDefault="00405AB5" w:rsidP="005171BE">
      <w:pPr>
        <w:keepNext/>
        <w:widowControl w:val="0"/>
        <w:suppressAutoHyphens/>
        <w:rPr>
          <w:color w:val="000000"/>
          <w:sz w:val="22"/>
          <w:szCs w:val="22"/>
        </w:rPr>
      </w:pPr>
      <w:r w:rsidRPr="00277E35">
        <w:rPr>
          <w:color w:val="000000"/>
          <w:sz w:val="22"/>
          <w:szCs w:val="22"/>
        </w:rPr>
        <w:t>EU/1/98/066/010-12</w:t>
      </w:r>
    </w:p>
    <w:p w14:paraId="37C8562B" w14:textId="77777777" w:rsidR="00027BB7" w:rsidRPr="006C1F2C" w:rsidRDefault="00027BB7" w:rsidP="005171BE">
      <w:pPr>
        <w:widowControl w:val="0"/>
        <w:suppressAutoHyphens/>
        <w:rPr>
          <w:color w:val="000000"/>
          <w:sz w:val="22"/>
          <w:szCs w:val="22"/>
        </w:rPr>
      </w:pPr>
    </w:p>
    <w:p w14:paraId="37C8562C" w14:textId="77777777" w:rsidR="00481168" w:rsidRPr="006C1F2C" w:rsidRDefault="00481168" w:rsidP="005171BE">
      <w:pPr>
        <w:widowControl w:val="0"/>
        <w:suppressAutoHyphens/>
        <w:rPr>
          <w:color w:val="000000"/>
          <w:sz w:val="22"/>
          <w:szCs w:val="22"/>
        </w:rPr>
      </w:pPr>
    </w:p>
    <w:p w14:paraId="37C8562D"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9.</w:t>
      </w:r>
      <w:r w:rsidRPr="006C1F2C">
        <w:rPr>
          <w:b/>
          <w:color w:val="000000"/>
          <w:sz w:val="22"/>
          <w:szCs w:val="22"/>
          <w:lang w:val="nb-NO"/>
        </w:rPr>
        <w:tab/>
        <w:t xml:space="preserve">DATO FOR FØRSTE </w:t>
      </w:r>
      <w:r w:rsidR="00830C06" w:rsidRPr="006C1F2C">
        <w:rPr>
          <w:b/>
          <w:color w:val="000000"/>
          <w:sz w:val="22"/>
          <w:szCs w:val="22"/>
          <w:lang w:val="nb-NO"/>
        </w:rPr>
        <w:t>MARKEDSFØRINGSTILLATELSE</w:t>
      </w:r>
      <w:r w:rsidR="00115F54" w:rsidRPr="006C1F2C">
        <w:rPr>
          <w:b/>
          <w:color w:val="000000"/>
          <w:sz w:val="22"/>
          <w:szCs w:val="22"/>
          <w:lang w:val="nb-NO"/>
        </w:rPr>
        <w:t xml:space="preserve"> </w:t>
      </w:r>
      <w:r w:rsidRPr="006C1F2C">
        <w:rPr>
          <w:b/>
          <w:color w:val="000000"/>
          <w:sz w:val="22"/>
          <w:szCs w:val="22"/>
          <w:lang w:val="nb-NO"/>
        </w:rPr>
        <w:t>/ SISTE FORNYELSE</w:t>
      </w:r>
    </w:p>
    <w:p w14:paraId="37C8562E" w14:textId="77777777" w:rsidR="00027BB7" w:rsidRPr="006C1F2C" w:rsidRDefault="00027BB7" w:rsidP="005171BE">
      <w:pPr>
        <w:keepNext/>
        <w:widowControl w:val="0"/>
        <w:suppressAutoHyphens/>
        <w:rPr>
          <w:color w:val="000000"/>
          <w:sz w:val="22"/>
          <w:szCs w:val="22"/>
        </w:rPr>
      </w:pPr>
    </w:p>
    <w:p w14:paraId="37C8562F" w14:textId="77777777" w:rsidR="00113AFE" w:rsidRPr="006C1F2C" w:rsidRDefault="00113AFE" w:rsidP="005171BE">
      <w:pPr>
        <w:keepNext/>
        <w:widowControl w:val="0"/>
        <w:suppressAutoHyphens/>
        <w:rPr>
          <w:color w:val="000000"/>
          <w:sz w:val="22"/>
          <w:szCs w:val="22"/>
        </w:rPr>
      </w:pPr>
      <w:r w:rsidRPr="006C1F2C">
        <w:rPr>
          <w:color w:val="000000"/>
          <w:sz w:val="22"/>
          <w:szCs w:val="22"/>
        </w:rPr>
        <w:t xml:space="preserve">Dato for første markedsføringstillatelse: </w:t>
      </w:r>
      <w:r w:rsidR="00027BB7" w:rsidRPr="006C1F2C">
        <w:rPr>
          <w:color w:val="000000"/>
          <w:sz w:val="22"/>
          <w:szCs w:val="22"/>
        </w:rPr>
        <w:t>12</w:t>
      </w:r>
      <w:r w:rsidR="00501233" w:rsidRPr="006C1F2C">
        <w:rPr>
          <w:color w:val="000000"/>
          <w:sz w:val="22"/>
          <w:szCs w:val="22"/>
        </w:rPr>
        <w:t xml:space="preserve"> mai </w:t>
      </w:r>
      <w:r w:rsidRPr="006C1F2C">
        <w:rPr>
          <w:color w:val="000000"/>
          <w:sz w:val="22"/>
          <w:szCs w:val="22"/>
        </w:rPr>
        <w:t>19</w:t>
      </w:r>
      <w:r w:rsidR="00027BB7" w:rsidRPr="006C1F2C">
        <w:rPr>
          <w:color w:val="000000"/>
          <w:sz w:val="22"/>
          <w:szCs w:val="22"/>
        </w:rPr>
        <w:t>98</w:t>
      </w:r>
    </w:p>
    <w:p w14:paraId="37C85630" w14:textId="77777777" w:rsidR="00027BB7" w:rsidRPr="006C1F2C" w:rsidRDefault="00113AFE" w:rsidP="005171BE">
      <w:pPr>
        <w:widowControl w:val="0"/>
        <w:suppressAutoHyphens/>
        <w:rPr>
          <w:color w:val="000000"/>
          <w:sz w:val="22"/>
          <w:szCs w:val="22"/>
        </w:rPr>
      </w:pPr>
      <w:r w:rsidRPr="006C1F2C">
        <w:rPr>
          <w:color w:val="000000"/>
          <w:sz w:val="22"/>
          <w:szCs w:val="22"/>
        </w:rPr>
        <w:t xml:space="preserve">Dato for siste fornyelse: </w:t>
      </w:r>
      <w:r w:rsidR="00476206" w:rsidRPr="006C1F2C">
        <w:rPr>
          <w:color w:val="000000"/>
          <w:sz w:val="22"/>
          <w:szCs w:val="22"/>
        </w:rPr>
        <w:t>20</w:t>
      </w:r>
      <w:r w:rsidR="00501233" w:rsidRPr="006C1F2C">
        <w:rPr>
          <w:color w:val="000000"/>
          <w:sz w:val="22"/>
          <w:szCs w:val="22"/>
        </w:rPr>
        <w:t xml:space="preserve"> mai </w:t>
      </w:r>
      <w:r w:rsidR="00027BB7" w:rsidRPr="006C1F2C">
        <w:rPr>
          <w:color w:val="000000"/>
          <w:sz w:val="22"/>
          <w:szCs w:val="22"/>
        </w:rPr>
        <w:t>200</w:t>
      </w:r>
      <w:r w:rsidR="003D2877" w:rsidRPr="006C1F2C">
        <w:rPr>
          <w:color w:val="000000"/>
          <w:sz w:val="22"/>
          <w:szCs w:val="22"/>
        </w:rPr>
        <w:t>8</w:t>
      </w:r>
    </w:p>
    <w:p w14:paraId="37C85631" w14:textId="77777777" w:rsidR="00027BB7" w:rsidRPr="006C1F2C" w:rsidRDefault="00027BB7" w:rsidP="005171BE">
      <w:pPr>
        <w:widowControl w:val="0"/>
        <w:suppressAutoHyphens/>
        <w:rPr>
          <w:color w:val="000000"/>
          <w:sz w:val="22"/>
          <w:szCs w:val="22"/>
        </w:rPr>
      </w:pPr>
    </w:p>
    <w:p w14:paraId="37C85632" w14:textId="77777777" w:rsidR="00027BB7" w:rsidRPr="006C1F2C" w:rsidRDefault="00027BB7" w:rsidP="005171BE">
      <w:pPr>
        <w:widowControl w:val="0"/>
        <w:suppressAutoHyphens/>
        <w:rPr>
          <w:color w:val="000000"/>
          <w:sz w:val="22"/>
          <w:szCs w:val="22"/>
        </w:rPr>
      </w:pPr>
    </w:p>
    <w:p w14:paraId="37C85633" w14:textId="77777777" w:rsidR="00027BB7" w:rsidRPr="006C1F2C" w:rsidRDefault="00027BB7"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10.</w:t>
      </w:r>
      <w:r w:rsidRPr="006C1F2C">
        <w:rPr>
          <w:b/>
          <w:color w:val="000000"/>
          <w:sz w:val="22"/>
          <w:szCs w:val="22"/>
          <w:lang w:val="nb-NO"/>
        </w:rPr>
        <w:tab/>
        <w:t>OPPDATERINGSDATO</w:t>
      </w:r>
    </w:p>
    <w:p w14:paraId="37C85634" w14:textId="77777777" w:rsidR="00493D97" w:rsidRPr="006C1F2C" w:rsidRDefault="00493D97" w:rsidP="005171BE">
      <w:pPr>
        <w:pStyle w:val="Titlepage"/>
        <w:keepNext/>
        <w:widowControl w:val="0"/>
        <w:spacing w:before="0"/>
        <w:ind w:left="567" w:hanging="567"/>
        <w:jc w:val="left"/>
        <w:rPr>
          <w:bCs/>
          <w:color w:val="000000"/>
          <w:sz w:val="22"/>
          <w:szCs w:val="22"/>
          <w:lang w:val="nb-NO"/>
        </w:rPr>
      </w:pPr>
    </w:p>
    <w:p w14:paraId="37C85635" w14:textId="77777777" w:rsidR="007113D2" w:rsidRPr="006C1F2C" w:rsidRDefault="007113D2" w:rsidP="005171BE">
      <w:pPr>
        <w:pStyle w:val="Titlepage"/>
        <w:keepNext/>
        <w:widowControl w:val="0"/>
        <w:spacing w:before="0"/>
        <w:ind w:left="567" w:hanging="567"/>
        <w:jc w:val="left"/>
        <w:rPr>
          <w:bCs/>
          <w:color w:val="000000"/>
          <w:sz w:val="22"/>
          <w:szCs w:val="22"/>
          <w:lang w:val="nb-NO"/>
        </w:rPr>
      </w:pPr>
    </w:p>
    <w:p w14:paraId="37C85636" w14:textId="7ABB9ED7" w:rsidR="00493D97" w:rsidRPr="006C1F2C" w:rsidRDefault="00493D97" w:rsidP="005171BE">
      <w:pPr>
        <w:pStyle w:val="Titlepage"/>
        <w:widowControl w:val="0"/>
        <w:spacing w:before="0"/>
        <w:jc w:val="left"/>
        <w:rPr>
          <w:noProof/>
          <w:sz w:val="22"/>
          <w:szCs w:val="22"/>
          <w:lang w:val="nb-NO"/>
        </w:rPr>
      </w:pPr>
      <w:r w:rsidRPr="006C1F2C">
        <w:rPr>
          <w:sz w:val="22"/>
          <w:szCs w:val="22"/>
          <w:lang w:val="nb-NO"/>
        </w:rPr>
        <w:t xml:space="preserve">Detaljert informasjon om dette </w:t>
      </w:r>
      <w:r w:rsidR="00501233" w:rsidRPr="006C1F2C">
        <w:rPr>
          <w:sz w:val="22"/>
          <w:szCs w:val="22"/>
          <w:lang w:val="nb-NO"/>
        </w:rPr>
        <w:t xml:space="preserve">legemidlet </w:t>
      </w:r>
      <w:r w:rsidRPr="006C1F2C">
        <w:rPr>
          <w:sz w:val="22"/>
          <w:szCs w:val="22"/>
          <w:lang w:val="nb-NO"/>
        </w:rPr>
        <w:t>er tilgjengelig på nettstedet til Det europeiske legemiddelkontoret (</w:t>
      </w:r>
      <w:r w:rsidR="00643C38" w:rsidRPr="006C1F2C">
        <w:rPr>
          <w:sz w:val="22"/>
          <w:szCs w:val="22"/>
          <w:lang w:val="nb-NO"/>
        </w:rPr>
        <w:t>t</w:t>
      </w:r>
      <w:r w:rsidR="00501233" w:rsidRPr="006C1F2C">
        <w:rPr>
          <w:sz w:val="22"/>
          <w:szCs w:val="22"/>
          <w:lang w:val="nb-NO"/>
        </w:rPr>
        <w:t xml:space="preserve">he </w:t>
      </w:r>
      <w:r w:rsidRPr="006C1F2C">
        <w:rPr>
          <w:sz w:val="22"/>
          <w:szCs w:val="22"/>
          <w:lang w:val="nb-NO"/>
        </w:rPr>
        <w:t xml:space="preserve">European Medicines Agency) </w:t>
      </w:r>
      <w:r w:rsidR="002F2A2F">
        <w:fldChar w:fldCharType="begin"/>
      </w:r>
      <w:r w:rsidR="002F2A2F">
        <w:instrText>HYPERLINK "http://www.ema.europa.eu"</w:instrText>
      </w:r>
      <w:r w:rsidR="002F2A2F">
        <w:fldChar w:fldCharType="separate"/>
      </w:r>
      <w:r w:rsidR="002F2A2F" w:rsidRPr="006C1F2C">
        <w:rPr>
          <w:rStyle w:val="Hyperlink"/>
          <w:noProof/>
          <w:sz w:val="22"/>
          <w:szCs w:val="22"/>
          <w:lang w:val="nb-NO"/>
        </w:rPr>
        <w:t>http://www.ema.europa.eu</w:t>
      </w:r>
      <w:r w:rsidR="002F2A2F">
        <w:fldChar w:fldCharType="end"/>
      </w:r>
    </w:p>
    <w:p w14:paraId="37C85637" w14:textId="77777777" w:rsidR="002F2A2F" w:rsidRPr="006C1F2C" w:rsidRDefault="002F2A2F" w:rsidP="005171BE">
      <w:pPr>
        <w:pStyle w:val="Titlepage"/>
        <w:widowControl w:val="0"/>
        <w:spacing w:before="0"/>
        <w:jc w:val="left"/>
        <w:rPr>
          <w:bCs/>
          <w:sz w:val="22"/>
          <w:szCs w:val="22"/>
          <w:lang w:val="nb-NO"/>
        </w:rPr>
      </w:pPr>
    </w:p>
    <w:p w14:paraId="37C85638" w14:textId="77777777" w:rsidR="00C026C7" w:rsidRPr="006C1F2C" w:rsidRDefault="00027BB7" w:rsidP="00F20BC9">
      <w:pPr>
        <w:pStyle w:val="Titlepage"/>
        <w:keepNext/>
        <w:widowControl w:val="0"/>
        <w:spacing w:before="0"/>
        <w:jc w:val="left"/>
        <w:rPr>
          <w:b/>
          <w:color w:val="000000"/>
          <w:sz w:val="22"/>
          <w:szCs w:val="22"/>
          <w:lang w:val="nb-NO"/>
        </w:rPr>
      </w:pPr>
      <w:r w:rsidRPr="006C1F2C">
        <w:rPr>
          <w:color w:val="000000"/>
          <w:sz w:val="22"/>
          <w:szCs w:val="22"/>
          <w:lang w:val="nb-NO"/>
        </w:rPr>
        <w:br w:type="page"/>
      </w:r>
      <w:r w:rsidR="00C026C7" w:rsidRPr="006C1F2C">
        <w:rPr>
          <w:b/>
          <w:color w:val="000000"/>
          <w:sz w:val="22"/>
          <w:szCs w:val="22"/>
          <w:lang w:val="nb-NO"/>
        </w:rPr>
        <w:t>1.</w:t>
      </w:r>
      <w:r w:rsidR="00C026C7" w:rsidRPr="006C1F2C">
        <w:rPr>
          <w:b/>
          <w:color w:val="000000"/>
          <w:sz w:val="22"/>
          <w:szCs w:val="22"/>
          <w:lang w:val="nb-NO"/>
        </w:rPr>
        <w:tab/>
        <w:t>LEGEMIDLETS NAVN</w:t>
      </w:r>
    </w:p>
    <w:p w14:paraId="37C85639" w14:textId="77777777" w:rsidR="00C026C7" w:rsidRPr="006C1F2C" w:rsidRDefault="00C026C7" w:rsidP="005171BE">
      <w:pPr>
        <w:keepNext/>
        <w:widowControl w:val="0"/>
        <w:suppressAutoHyphens/>
        <w:rPr>
          <w:color w:val="000000"/>
          <w:sz w:val="22"/>
          <w:szCs w:val="22"/>
        </w:rPr>
      </w:pPr>
    </w:p>
    <w:p w14:paraId="37C8563A" w14:textId="77777777" w:rsidR="00C026C7" w:rsidRPr="006C1F2C" w:rsidRDefault="00EB063C" w:rsidP="005171BE">
      <w:pPr>
        <w:widowControl w:val="0"/>
        <w:suppressAutoHyphens/>
        <w:rPr>
          <w:color w:val="000000"/>
          <w:sz w:val="22"/>
          <w:szCs w:val="22"/>
        </w:rPr>
      </w:pPr>
      <w:r w:rsidRPr="006C1F2C">
        <w:rPr>
          <w:color w:val="000000"/>
          <w:sz w:val="22"/>
          <w:szCs w:val="22"/>
        </w:rPr>
        <w:t xml:space="preserve">Exelon </w:t>
      </w:r>
      <w:r w:rsidR="00C026C7" w:rsidRPr="006C1F2C">
        <w:rPr>
          <w:color w:val="000000"/>
          <w:sz w:val="22"/>
          <w:szCs w:val="22"/>
        </w:rPr>
        <w:t>2</w:t>
      </w:r>
      <w:r w:rsidR="009A2163" w:rsidRPr="006C1F2C">
        <w:rPr>
          <w:color w:val="000000"/>
          <w:sz w:val="22"/>
          <w:szCs w:val="22"/>
        </w:rPr>
        <w:t> mg</w:t>
      </w:r>
      <w:r w:rsidR="00C026C7" w:rsidRPr="006C1F2C">
        <w:rPr>
          <w:color w:val="000000"/>
          <w:sz w:val="22"/>
          <w:szCs w:val="22"/>
        </w:rPr>
        <w:t>/ml mikstur, oppløsning</w:t>
      </w:r>
    </w:p>
    <w:p w14:paraId="37C8563B" w14:textId="77777777" w:rsidR="00C026C7" w:rsidRPr="006C1F2C" w:rsidRDefault="00C026C7" w:rsidP="005171BE">
      <w:pPr>
        <w:widowControl w:val="0"/>
        <w:suppressAutoHyphens/>
        <w:rPr>
          <w:color w:val="000000"/>
          <w:sz w:val="22"/>
          <w:szCs w:val="22"/>
        </w:rPr>
      </w:pPr>
    </w:p>
    <w:p w14:paraId="37C8563C" w14:textId="77777777" w:rsidR="00C026C7" w:rsidRPr="006C1F2C" w:rsidRDefault="00C026C7" w:rsidP="005171BE">
      <w:pPr>
        <w:widowControl w:val="0"/>
        <w:suppressAutoHyphens/>
        <w:rPr>
          <w:color w:val="000000"/>
          <w:sz w:val="22"/>
          <w:szCs w:val="22"/>
        </w:rPr>
      </w:pPr>
    </w:p>
    <w:p w14:paraId="37C8563D" w14:textId="77777777" w:rsidR="00C026C7" w:rsidRPr="006C1F2C" w:rsidRDefault="00C026C7" w:rsidP="005171BE">
      <w:pPr>
        <w:keepNext/>
        <w:widowControl w:val="0"/>
        <w:suppressAutoHyphens/>
        <w:ind w:left="567" w:hanging="567"/>
        <w:rPr>
          <w:color w:val="000000"/>
          <w:sz w:val="22"/>
          <w:szCs w:val="22"/>
        </w:rPr>
      </w:pPr>
      <w:r w:rsidRPr="006C1F2C">
        <w:rPr>
          <w:b/>
          <w:color w:val="000000"/>
          <w:sz w:val="22"/>
          <w:szCs w:val="22"/>
        </w:rPr>
        <w:t>2.</w:t>
      </w:r>
      <w:r w:rsidRPr="006C1F2C">
        <w:rPr>
          <w:b/>
          <w:color w:val="000000"/>
          <w:sz w:val="22"/>
          <w:szCs w:val="22"/>
        </w:rPr>
        <w:tab/>
        <w:t>KVALITATIV OG KVANTITATIV SAMMENSETNING</w:t>
      </w:r>
    </w:p>
    <w:p w14:paraId="37C8563E" w14:textId="77777777" w:rsidR="00C026C7" w:rsidRPr="006C1F2C" w:rsidRDefault="00C026C7" w:rsidP="005171BE">
      <w:pPr>
        <w:keepNext/>
        <w:widowControl w:val="0"/>
        <w:suppressAutoHyphens/>
        <w:rPr>
          <w:color w:val="000000"/>
          <w:sz w:val="22"/>
          <w:szCs w:val="22"/>
        </w:rPr>
      </w:pPr>
    </w:p>
    <w:p w14:paraId="37C8563F" w14:textId="77777777" w:rsidR="00C026C7" w:rsidRPr="006C1F2C" w:rsidRDefault="00C026C7" w:rsidP="005171BE">
      <w:pPr>
        <w:widowControl w:val="0"/>
        <w:suppressAutoHyphens/>
        <w:rPr>
          <w:color w:val="000000"/>
          <w:sz w:val="22"/>
          <w:szCs w:val="22"/>
        </w:rPr>
      </w:pPr>
      <w:r w:rsidRPr="006C1F2C">
        <w:rPr>
          <w:color w:val="000000"/>
          <w:sz w:val="22"/>
          <w:szCs w:val="22"/>
        </w:rPr>
        <w:t>En ml inneholder rivastigminhydrogentartrat tilsvarende rivastigmin 2</w:t>
      </w:r>
      <w:r w:rsidR="009A2163" w:rsidRPr="006C1F2C">
        <w:rPr>
          <w:color w:val="000000"/>
          <w:sz w:val="22"/>
          <w:szCs w:val="22"/>
        </w:rPr>
        <w:t> mg</w:t>
      </w:r>
      <w:r w:rsidRPr="006C1F2C">
        <w:rPr>
          <w:color w:val="000000"/>
          <w:sz w:val="22"/>
          <w:szCs w:val="22"/>
        </w:rPr>
        <w:t>.</w:t>
      </w:r>
    </w:p>
    <w:p w14:paraId="37C85640" w14:textId="77777777" w:rsidR="00C026C7" w:rsidRPr="006C1F2C" w:rsidRDefault="00C026C7" w:rsidP="005171BE">
      <w:pPr>
        <w:widowControl w:val="0"/>
        <w:suppressAutoHyphens/>
        <w:rPr>
          <w:color w:val="000000"/>
          <w:sz w:val="22"/>
          <w:szCs w:val="22"/>
        </w:rPr>
      </w:pPr>
    </w:p>
    <w:p w14:paraId="24FDB565" w14:textId="248FE1AB" w:rsidR="004B6E6D" w:rsidRPr="006C1F2C" w:rsidRDefault="004B6E6D" w:rsidP="005171BE">
      <w:pPr>
        <w:keepNext/>
        <w:widowControl w:val="0"/>
        <w:suppressAutoHyphens/>
        <w:rPr>
          <w:color w:val="000000"/>
          <w:sz w:val="22"/>
          <w:szCs w:val="22"/>
          <w:u w:val="single"/>
        </w:rPr>
      </w:pPr>
      <w:r w:rsidRPr="006C1F2C">
        <w:rPr>
          <w:color w:val="000000"/>
          <w:sz w:val="22"/>
          <w:szCs w:val="22"/>
          <w:u w:val="single"/>
        </w:rPr>
        <w:t>Hjelpestoff</w:t>
      </w:r>
      <w:r w:rsidR="00AE559B" w:rsidRPr="006C1F2C">
        <w:rPr>
          <w:color w:val="000000"/>
          <w:sz w:val="22"/>
          <w:szCs w:val="22"/>
          <w:u w:val="single"/>
        </w:rPr>
        <w:t>(er)</w:t>
      </w:r>
      <w:r w:rsidRPr="006C1F2C">
        <w:rPr>
          <w:color w:val="000000"/>
          <w:sz w:val="22"/>
          <w:szCs w:val="22"/>
          <w:u w:val="single"/>
        </w:rPr>
        <w:t xml:space="preserve"> med kjent effekt</w:t>
      </w:r>
    </w:p>
    <w:p w14:paraId="5546D5A8" w14:textId="77777777" w:rsidR="004B6E6D" w:rsidRPr="006C1F2C" w:rsidRDefault="004B6E6D" w:rsidP="005171BE">
      <w:pPr>
        <w:keepNext/>
        <w:widowControl w:val="0"/>
        <w:suppressAutoHyphens/>
        <w:rPr>
          <w:color w:val="000000"/>
          <w:sz w:val="22"/>
          <w:szCs w:val="22"/>
        </w:rPr>
      </w:pPr>
    </w:p>
    <w:p w14:paraId="63EC833D" w14:textId="2B0F4CC6" w:rsidR="004B6E6D" w:rsidRPr="00277E35" w:rsidRDefault="00272449" w:rsidP="005171BE">
      <w:pPr>
        <w:widowControl w:val="0"/>
        <w:suppressAutoHyphens/>
        <w:rPr>
          <w:color w:val="000000"/>
          <w:sz w:val="22"/>
          <w:szCs w:val="22"/>
        </w:rPr>
      </w:pPr>
      <w:r w:rsidRPr="00277E35">
        <w:rPr>
          <w:color w:val="000000"/>
          <w:sz w:val="22"/>
          <w:szCs w:val="22"/>
        </w:rPr>
        <w:t xml:space="preserve">3 ml </w:t>
      </w:r>
      <w:r w:rsidR="004B6E6D" w:rsidRPr="00277E35">
        <w:rPr>
          <w:color w:val="000000"/>
          <w:sz w:val="22"/>
          <w:szCs w:val="22"/>
        </w:rPr>
        <w:t>mikstur inneholder 3 mg natriumbenzoat</w:t>
      </w:r>
      <w:r w:rsidR="00D12F4D" w:rsidRPr="00277E35">
        <w:rPr>
          <w:color w:val="000000"/>
          <w:sz w:val="22"/>
          <w:szCs w:val="22"/>
        </w:rPr>
        <w:t xml:space="preserve"> (E211)</w:t>
      </w:r>
      <w:r w:rsidR="004B6E6D" w:rsidRPr="00277E35">
        <w:rPr>
          <w:color w:val="000000"/>
          <w:sz w:val="22"/>
          <w:szCs w:val="22"/>
        </w:rPr>
        <w:t>.</w:t>
      </w:r>
    </w:p>
    <w:p w14:paraId="53F9151F" w14:textId="77777777" w:rsidR="004B6E6D" w:rsidRPr="00277E35" w:rsidRDefault="004B6E6D" w:rsidP="005171BE">
      <w:pPr>
        <w:widowControl w:val="0"/>
        <w:suppressAutoHyphens/>
        <w:rPr>
          <w:color w:val="000000"/>
          <w:sz w:val="22"/>
          <w:szCs w:val="22"/>
        </w:rPr>
      </w:pPr>
    </w:p>
    <w:p w14:paraId="37C85641" w14:textId="398C3C7B" w:rsidR="00C026C7" w:rsidRPr="006C1F2C" w:rsidRDefault="00C026C7" w:rsidP="005171BE">
      <w:pPr>
        <w:widowControl w:val="0"/>
        <w:suppressAutoHyphens/>
        <w:rPr>
          <w:color w:val="000000"/>
          <w:sz w:val="22"/>
          <w:szCs w:val="22"/>
        </w:rPr>
      </w:pPr>
      <w:r w:rsidRPr="006C1F2C">
        <w:rPr>
          <w:color w:val="000000"/>
          <w:sz w:val="22"/>
          <w:szCs w:val="22"/>
        </w:rPr>
        <w:t xml:space="preserve">For </w:t>
      </w:r>
      <w:r w:rsidR="002F2304" w:rsidRPr="006C1F2C">
        <w:rPr>
          <w:color w:val="000000"/>
          <w:sz w:val="22"/>
          <w:szCs w:val="22"/>
        </w:rPr>
        <w:t xml:space="preserve">fullstendig liste over </w:t>
      </w:r>
      <w:r w:rsidRPr="006C1F2C">
        <w:rPr>
          <w:color w:val="000000"/>
          <w:sz w:val="22"/>
          <w:szCs w:val="22"/>
        </w:rPr>
        <w:t>hjelpestoffer</w:t>
      </w:r>
      <w:r w:rsidR="002D7236" w:rsidRPr="006C1F2C">
        <w:rPr>
          <w:color w:val="000000"/>
          <w:sz w:val="22"/>
          <w:szCs w:val="22"/>
        </w:rPr>
        <w:t>,</w:t>
      </w:r>
      <w:r w:rsidRPr="006C1F2C">
        <w:rPr>
          <w:color w:val="000000"/>
          <w:sz w:val="22"/>
          <w:szCs w:val="22"/>
        </w:rPr>
        <w:t xml:space="preserve"> se pkt.</w:t>
      </w:r>
      <w:r w:rsidR="000C5765" w:rsidRPr="006C1F2C">
        <w:rPr>
          <w:color w:val="000000"/>
          <w:sz w:val="22"/>
          <w:szCs w:val="22"/>
        </w:rPr>
        <w:t> </w:t>
      </w:r>
      <w:r w:rsidRPr="006C1F2C">
        <w:rPr>
          <w:color w:val="000000"/>
          <w:sz w:val="22"/>
          <w:szCs w:val="22"/>
        </w:rPr>
        <w:t>6.1.</w:t>
      </w:r>
    </w:p>
    <w:p w14:paraId="37C85642" w14:textId="77777777" w:rsidR="00C026C7" w:rsidRPr="006C1F2C" w:rsidRDefault="00C026C7" w:rsidP="005171BE">
      <w:pPr>
        <w:widowControl w:val="0"/>
        <w:suppressAutoHyphens/>
        <w:rPr>
          <w:color w:val="000000"/>
          <w:sz w:val="22"/>
          <w:szCs w:val="22"/>
        </w:rPr>
      </w:pPr>
    </w:p>
    <w:p w14:paraId="37C85643" w14:textId="77777777" w:rsidR="00481168" w:rsidRPr="006C1F2C" w:rsidRDefault="00481168" w:rsidP="005171BE">
      <w:pPr>
        <w:widowControl w:val="0"/>
        <w:suppressAutoHyphens/>
        <w:rPr>
          <w:color w:val="000000"/>
          <w:sz w:val="22"/>
          <w:szCs w:val="22"/>
        </w:rPr>
      </w:pPr>
    </w:p>
    <w:p w14:paraId="37C85644" w14:textId="77777777" w:rsidR="00C026C7" w:rsidRPr="006C1F2C" w:rsidRDefault="000204B7" w:rsidP="005171BE">
      <w:pPr>
        <w:keepNext/>
        <w:widowControl w:val="0"/>
        <w:tabs>
          <w:tab w:val="left" w:pos="567"/>
        </w:tabs>
        <w:suppressAutoHyphens/>
        <w:rPr>
          <w:b/>
          <w:color w:val="000000"/>
          <w:sz w:val="22"/>
          <w:szCs w:val="22"/>
        </w:rPr>
      </w:pPr>
      <w:r w:rsidRPr="006C1F2C">
        <w:rPr>
          <w:b/>
          <w:color w:val="000000"/>
          <w:sz w:val="22"/>
          <w:szCs w:val="22"/>
        </w:rPr>
        <w:t>3.</w:t>
      </w:r>
      <w:r w:rsidRPr="006C1F2C">
        <w:rPr>
          <w:b/>
          <w:color w:val="000000"/>
          <w:sz w:val="22"/>
          <w:szCs w:val="22"/>
        </w:rPr>
        <w:tab/>
        <w:t>LEGEMIDDELFORM</w:t>
      </w:r>
    </w:p>
    <w:p w14:paraId="37C85645" w14:textId="77777777" w:rsidR="00C026C7" w:rsidRPr="006C1F2C" w:rsidRDefault="00C026C7" w:rsidP="005171BE">
      <w:pPr>
        <w:keepNext/>
        <w:widowControl w:val="0"/>
        <w:suppressAutoHyphens/>
        <w:rPr>
          <w:color w:val="000000"/>
          <w:sz w:val="22"/>
          <w:szCs w:val="22"/>
        </w:rPr>
      </w:pPr>
    </w:p>
    <w:p w14:paraId="37C85646" w14:textId="77777777" w:rsidR="00C026C7" w:rsidRPr="006C1F2C" w:rsidRDefault="00C026C7" w:rsidP="005171BE">
      <w:pPr>
        <w:widowControl w:val="0"/>
        <w:suppressAutoHyphens/>
        <w:rPr>
          <w:color w:val="000000"/>
          <w:sz w:val="22"/>
          <w:szCs w:val="22"/>
        </w:rPr>
      </w:pPr>
      <w:r w:rsidRPr="006C1F2C">
        <w:rPr>
          <w:color w:val="000000"/>
          <w:sz w:val="22"/>
          <w:szCs w:val="22"/>
        </w:rPr>
        <w:t>Mikstur, oppløsning</w:t>
      </w:r>
    </w:p>
    <w:p w14:paraId="37C85647" w14:textId="77777777" w:rsidR="00C026C7" w:rsidRPr="006C1F2C" w:rsidRDefault="00C026C7" w:rsidP="005171BE">
      <w:pPr>
        <w:widowControl w:val="0"/>
        <w:suppressAutoHyphens/>
        <w:rPr>
          <w:color w:val="000000"/>
          <w:sz w:val="22"/>
          <w:szCs w:val="22"/>
        </w:rPr>
      </w:pPr>
    </w:p>
    <w:p w14:paraId="37C85648" w14:textId="77777777" w:rsidR="00C026C7" w:rsidRPr="006C1F2C" w:rsidRDefault="00C026C7" w:rsidP="005171BE">
      <w:pPr>
        <w:pStyle w:val="BodyText2"/>
        <w:widowControl w:val="0"/>
        <w:rPr>
          <w:color w:val="000000"/>
          <w:szCs w:val="22"/>
        </w:rPr>
      </w:pPr>
      <w:r w:rsidRPr="006C1F2C">
        <w:rPr>
          <w:color w:val="000000"/>
          <w:szCs w:val="22"/>
        </w:rPr>
        <w:t>Klar, gul oppløsning.</w:t>
      </w:r>
    </w:p>
    <w:p w14:paraId="37C85649" w14:textId="77777777" w:rsidR="00C026C7" w:rsidRPr="006C1F2C" w:rsidRDefault="00C026C7" w:rsidP="005171BE">
      <w:pPr>
        <w:widowControl w:val="0"/>
        <w:suppressAutoHyphens/>
        <w:rPr>
          <w:color w:val="000000"/>
          <w:sz w:val="22"/>
          <w:szCs w:val="22"/>
        </w:rPr>
      </w:pPr>
    </w:p>
    <w:p w14:paraId="37C8564A" w14:textId="77777777" w:rsidR="00481168" w:rsidRPr="006C1F2C" w:rsidRDefault="00481168" w:rsidP="005171BE">
      <w:pPr>
        <w:widowControl w:val="0"/>
        <w:suppressAutoHyphens/>
        <w:rPr>
          <w:color w:val="000000"/>
          <w:sz w:val="22"/>
          <w:szCs w:val="22"/>
        </w:rPr>
      </w:pPr>
    </w:p>
    <w:p w14:paraId="37C8564B" w14:textId="77777777" w:rsidR="00C026C7" w:rsidRPr="006C1F2C" w:rsidRDefault="00C026C7" w:rsidP="005171BE">
      <w:pPr>
        <w:keepNext/>
        <w:widowControl w:val="0"/>
        <w:suppressAutoHyphens/>
        <w:ind w:left="567" w:hanging="567"/>
        <w:rPr>
          <w:color w:val="000000"/>
          <w:sz w:val="22"/>
          <w:szCs w:val="22"/>
        </w:rPr>
      </w:pPr>
      <w:r w:rsidRPr="006C1F2C">
        <w:rPr>
          <w:b/>
          <w:color w:val="000000"/>
          <w:sz w:val="22"/>
          <w:szCs w:val="22"/>
        </w:rPr>
        <w:t>4.</w:t>
      </w:r>
      <w:r w:rsidRPr="006C1F2C">
        <w:rPr>
          <w:b/>
          <w:color w:val="000000"/>
          <w:sz w:val="22"/>
          <w:szCs w:val="22"/>
        </w:rPr>
        <w:tab/>
        <w:t>KLINISKE OPPLYSNINGER</w:t>
      </w:r>
    </w:p>
    <w:p w14:paraId="37C8564C" w14:textId="77777777" w:rsidR="00C026C7" w:rsidRPr="006C1F2C" w:rsidRDefault="00C026C7" w:rsidP="005171BE">
      <w:pPr>
        <w:keepNext/>
        <w:widowControl w:val="0"/>
        <w:suppressAutoHyphens/>
        <w:rPr>
          <w:color w:val="000000"/>
          <w:sz w:val="22"/>
          <w:szCs w:val="22"/>
        </w:rPr>
      </w:pPr>
    </w:p>
    <w:p w14:paraId="37C8564D" w14:textId="77777777" w:rsidR="00C026C7" w:rsidRPr="006C1F2C" w:rsidRDefault="00C026C7" w:rsidP="005171BE">
      <w:pPr>
        <w:keepNext/>
        <w:widowControl w:val="0"/>
        <w:suppressAutoHyphens/>
        <w:ind w:left="567" w:hanging="567"/>
        <w:rPr>
          <w:color w:val="000000"/>
          <w:sz w:val="22"/>
          <w:szCs w:val="22"/>
        </w:rPr>
      </w:pPr>
      <w:r w:rsidRPr="006C1F2C">
        <w:rPr>
          <w:b/>
          <w:color w:val="000000"/>
          <w:sz w:val="22"/>
          <w:szCs w:val="22"/>
        </w:rPr>
        <w:t>4.1</w:t>
      </w:r>
      <w:r w:rsidRPr="006C1F2C">
        <w:rPr>
          <w:b/>
          <w:color w:val="000000"/>
          <w:sz w:val="22"/>
          <w:szCs w:val="22"/>
        </w:rPr>
        <w:tab/>
        <w:t>Indikasjoner</w:t>
      </w:r>
    </w:p>
    <w:p w14:paraId="37C8564E" w14:textId="77777777" w:rsidR="00C026C7" w:rsidRPr="006C1F2C" w:rsidRDefault="00C026C7" w:rsidP="005171BE">
      <w:pPr>
        <w:keepNext/>
        <w:widowControl w:val="0"/>
        <w:suppressAutoHyphens/>
        <w:rPr>
          <w:color w:val="000000"/>
          <w:sz w:val="22"/>
          <w:szCs w:val="22"/>
        </w:rPr>
      </w:pPr>
    </w:p>
    <w:p w14:paraId="37C8564F" w14:textId="77777777" w:rsidR="00C026C7" w:rsidRPr="006C1F2C" w:rsidRDefault="00C026C7" w:rsidP="005171BE">
      <w:pPr>
        <w:widowControl w:val="0"/>
        <w:suppressAutoHyphens/>
        <w:rPr>
          <w:color w:val="000000"/>
          <w:sz w:val="22"/>
          <w:szCs w:val="22"/>
        </w:rPr>
      </w:pPr>
      <w:r w:rsidRPr="006C1F2C">
        <w:rPr>
          <w:color w:val="000000"/>
          <w:sz w:val="22"/>
          <w:szCs w:val="22"/>
        </w:rPr>
        <w:t>Symptomatisk behandling av Alzheimers demens av mild til moderat alvorlig grad.</w:t>
      </w:r>
    </w:p>
    <w:p w14:paraId="37C85650" w14:textId="77777777" w:rsidR="005175CB" w:rsidRPr="006C1F2C" w:rsidRDefault="005175CB" w:rsidP="005171BE">
      <w:pPr>
        <w:widowControl w:val="0"/>
        <w:suppressAutoHyphens/>
        <w:rPr>
          <w:color w:val="000000"/>
          <w:sz w:val="22"/>
          <w:szCs w:val="22"/>
        </w:rPr>
      </w:pPr>
      <w:r w:rsidRPr="006C1F2C">
        <w:rPr>
          <w:color w:val="000000"/>
          <w:sz w:val="22"/>
          <w:szCs w:val="22"/>
        </w:rPr>
        <w:t>Symptomatisk behandling av demens av mild til moderat alvorlig grad hos pasienter med idiopatisk Parkinsons sykdom.</w:t>
      </w:r>
    </w:p>
    <w:p w14:paraId="37C85651" w14:textId="77777777" w:rsidR="00C026C7" w:rsidRPr="006C1F2C" w:rsidRDefault="00C026C7" w:rsidP="005171BE">
      <w:pPr>
        <w:widowControl w:val="0"/>
        <w:suppressAutoHyphens/>
        <w:rPr>
          <w:color w:val="000000"/>
          <w:sz w:val="22"/>
          <w:szCs w:val="22"/>
        </w:rPr>
      </w:pPr>
    </w:p>
    <w:p w14:paraId="37C85652" w14:textId="77777777" w:rsidR="00C026C7" w:rsidRPr="006C1F2C" w:rsidRDefault="00C026C7" w:rsidP="005171BE">
      <w:pPr>
        <w:keepNext/>
        <w:widowControl w:val="0"/>
        <w:suppressAutoHyphens/>
        <w:ind w:left="567" w:hanging="567"/>
        <w:rPr>
          <w:color w:val="000000"/>
          <w:sz w:val="22"/>
          <w:szCs w:val="22"/>
        </w:rPr>
      </w:pPr>
      <w:r w:rsidRPr="006C1F2C">
        <w:rPr>
          <w:b/>
          <w:color w:val="000000"/>
          <w:sz w:val="22"/>
          <w:szCs w:val="22"/>
        </w:rPr>
        <w:t>4.2</w:t>
      </w:r>
      <w:r w:rsidRPr="006C1F2C">
        <w:rPr>
          <w:b/>
          <w:color w:val="000000"/>
          <w:sz w:val="22"/>
          <w:szCs w:val="22"/>
        </w:rPr>
        <w:tab/>
        <w:t>Dosering og administrasjonsmåte</w:t>
      </w:r>
    </w:p>
    <w:p w14:paraId="37C85653" w14:textId="77777777" w:rsidR="003F05CA" w:rsidRPr="006C1F2C" w:rsidRDefault="003F05CA" w:rsidP="005171BE">
      <w:pPr>
        <w:keepNext/>
        <w:widowControl w:val="0"/>
        <w:suppressAutoHyphens/>
        <w:rPr>
          <w:color w:val="000000"/>
          <w:sz w:val="22"/>
          <w:szCs w:val="22"/>
        </w:rPr>
      </w:pPr>
    </w:p>
    <w:p w14:paraId="37C85654" w14:textId="77777777" w:rsidR="003F05CA" w:rsidRPr="006C1F2C" w:rsidRDefault="003F05CA" w:rsidP="005171BE">
      <w:pPr>
        <w:widowControl w:val="0"/>
        <w:suppressAutoHyphens/>
        <w:rPr>
          <w:color w:val="000000"/>
          <w:sz w:val="22"/>
          <w:szCs w:val="22"/>
        </w:rPr>
      </w:pPr>
      <w:r w:rsidRPr="006C1F2C">
        <w:rPr>
          <w:color w:val="000000"/>
          <w:sz w:val="22"/>
          <w:szCs w:val="22"/>
        </w:rPr>
        <w:t>Behandling bør initieres og overvåkes av lege med erfaring innen diagnostisering og behandling av Alzheimers demens eller demens i tilknytning til Parkinsons sykdom. Diagnosen bør stilles i henhold til de gjeldende retningslinjer. Behandling med rivastigmin bør kun igangsettes dersom en omsorgsperson, som kan sørge for inntaket av legemiddel hos pasienten, er tilgjengelig.</w:t>
      </w:r>
    </w:p>
    <w:p w14:paraId="37C85655" w14:textId="77777777" w:rsidR="00C026C7" w:rsidRPr="006C1F2C" w:rsidRDefault="00C026C7" w:rsidP="005171BE">
      <w:pPr>
        <w:widowControl w:val="0"/>
        <w:rPr>
          <w:color w:val="000000"/>
          <w:sz w:val="22"/>
          <w:szCs w:val="22"/>
        </w:rPr>
      </w:pPr>
    </w:p>
    <w:p w14:paraId="37C85656" w14:textId="77777777" w:rsidR="000062B8" w:rsidRPr="006C1F2C" w:rsidRDefault="000062B8" w:rsidP="005171BE">
      <w:pPr>
        <w:keepNext/>
        <w:widowControl w:val="0"/>
        <w:rPr>
          <w:color w:val="000000"/>
          <w:sz w:val="22"/>
          <w:szCs w:val="22"/>
          <w:u w:val="single"/>
        </w:rPr>
      </w:pPr>
      <w:r w:rsidRPr="006C1F2C">
        <w:rPr>
          <w:color w:val="000000"/>
          <w:sz w:val="22"/>
          <w:szCs w:val="22"/>
          <w:u w:val="single"/>
        </w:rPr>
        <w:t>Dosering</w:t>
      </w:r>
    </w:p>
    <w:p w14:paraId="37C85657" w14:textId="77777777" w:rsidR="00062D93" w:rsidRPr="006C1F2C" w:rsidRDefault="00062D93" w:rsidP="005171BE">
      <w:pPr>
        <w:keepNext/>
        <w:widowControl w:val="0"/>
        <w:rPr>
          <w:color w:val="000000"/>
          <w:sz w:val="22"/>
          <w:szCs w:val="22"/>
        </w:rPr>
      </w:pPr>
    </w:p>
    <w:p w14:paraId="37C85658" w14:textId="77777777" w:rsidR="0033328B" w:rsidRPr="006C1F2C" w:rsidRDefault="00C026C7" w:rsidP="005171BE">
      <w:pPr>
        <w:widowControl w:val="0"/>
        <w:rPr>
          <w:color w:val="000000"/>
          <w:sz w:val="22"/>
          <w:szCs w:val="22"/>
        </w:rPr>
      </w:pPr>
      <w:r w:rsidRPr="006C1F2C">
        <w:rPr>
          <w:i/>
          <w:color w:val="000000"/>
          <w:sz w:val="22"/>
          <w:szCs w:val="22"/>
        </w:rPr>
        <w:t>Rivastigmin</w:t>
      </w:r>
      <w:r w:rsidR="009A2163" w:rsidRPr="006C1F2C">
        <w:rPr>
          <w:i/>
          <w:color w:val="000000"/>
          <w:sz w:val="22"/>
          <w:szCs w:val="22"/>
        </w:rPr>
        <w:t xml:space="preserve"> </w:t>
      </w:r>
      <w:r w:rsidRPr="006C1F2C">
        <w:rPr>
          <w:color w:val="000000"/>
          <w:sz w:val="22"/>
          <w:szCs w:val="22"/>
        </w:rPr>
        <w:t>mikstur bør tas to ganger daglig sammen med henholdsvis frokost og kveldsmat. Den forskrevne dosen trekkes opp fra flasken med den vedlagte doseringssprøyten. Rivastigmin mikstur kan inntas direkte fra sprøyten. Rivastigmin mikstur og rivastigmin kapsler kan benyttes om hverandre i like doser.</w:t>
      </w:r>
    </w:p>
    <w:p w14:paraId="37C85659" w14:textId="77777777" w:rsidR="003F05CA" w:rsidRPr="006C1F2C" w:rsidRDefault="003F05CA" w:rsidP="005171BE">
      <w:pPr>
        <w:widowControl w:val="0"/>
        <w:suppressAutoHyphens/>
        <w:rPr>
          <w:color w:val="000000"/>
          <w:sz w:val="22"/>
          <w:szCs w:val="22"/>
        </w:rPr>
      </w:pPr>
    </w:p>
    <w:p w14:paraId="37C8565A" w14:textId="77777777" w:rsidR="003F05CA" w:rsidRPr="006C1F2C" w:rsidRDefault="003F05CA" w:rsidP="005171BE">
      <w:pPr>
        <w:keepNext/>
        <w:widowControl w:val="0"/>
        <w:suppressAutoHyphens/>
        <w:rPr>
          <w:i/>
          <w:color w:val="000000"/>
          <w:sz w:val="22"/>
          <w:szCs w:val="22"/>
          <w:u w:val="single"/>
        </w:rPr>
      </w:pPr>
      <w:r w:rsidRPr="006C1F2C">
        <w:rPr>
          <w:i/>
          <w:color w:val="000000"/>
          <w:sz w:val="22"/>
          <w:szCs w:val="22"/>
          <w:u w:val="single"/>
        </w:rPr>
        <w:t>Initialdose</w:t>
      </w:r>
    </w:p>
    <w:p w14:paraId="37C8565B" w14:textId="77777777" w:rsidR="003F05CA" w:rsidRPr="006C1F2C" w:rsidRDefault="003F05CA" w:rsidP="005171BE">
      <w:pPr>
        <w:widowControl w:val="0"/>
        <w:suppressAutoHyphens/>
        <w:rPr>
          <w:color w:val="000000"/>
          <w:sz w:val="22"/>
          <w:szCs w:val="22"/>
        </w:rPr>
      </w:pPr>
      <w:r w:rsidRPr="006C1F2C">
        <w:rPr>
          <w:color w:val="000000"/>
          <w:sz w:val="22"/>
          <w:szCs w:val="22"/>
        </w:rPr>
        <w:t>1,5 mg to ganger daglig.</w:t>
      </w:r>
    </w:p>
    <w:p w14:paraId="37C8565C" w14:textId="77777777" w:rsidR="003F05CA" w:rsidRPr="006C1F2C" w:rsidRDefault="003F05CA" w:rsidP="005171BE">
      <w:pPr>
        <w:widowControl w:val="0"/>
        <w:suppressAutoHyphens/>
        <w:rPr>
          <w:color w:val="000000"/>
          <w:sz w:val="22"/>
          <w:szCs w:val="22"/>
        </w:rPr>
      </w:pPr>
    </w:p>
    <w:p w14:paraId="37C8565D" w14:textId="77777777" w:rsidR="003F05CA" w:rsidRPr="006C1F2C" w:rsidRDefault="003F05CA" w:rsidP="005171BE">
      <w:pPr>
        <w:keepNext/>
        <w:widowControl w:val="0"/>
        <w:rPr>
          <w:i/>
          <w:color w:val="000000"/>
          <w:sz w:val="22"/>
          <w:szCs w:val="22"/>
          <w:u w:val="single"/>
        </w:rPr>
      </w:pPr>
      <w:r w:rsidRPr="006C1F2C">
        <w:rPr>
          <w:i/>
          <w:color w:val="000000"/>
          <w:sz w:val="22"/>
          <w:szCs w:val="22"/>
          <w:u w:val="single"/>
        </w:rPr>
        <w:t>Dosetilpassing</w:t>
      </w:r>
    </w:p>
    <w:p w14:paraId="37C8565E" w14:textId="77777777" w:rsidR="003F05CA" w:rsidRPr="006C1F2C" w:rsidRDefault="003F05CA" w:rsidP="005171BE">
      <w:pPr>
        <w:widowControl w:val="0"/>
        <w:rPr>
          <w:color w:val="000000"/>
          <w:sz w:val="22"/>
          <w:szCs w:val="22"/>
        </w:rPr>
      </w:pPr>
      <w:r w:rsidRPr="006C1F2C">
        <w:rPr>
          <w:color w:val="000000"/>
          <w:sz w:val="22"/>
          <w:szCs w:val="22"/>
        </w:rPr>
        <w:t>Startdose er 1,5 mg to ganger daglig. Etter minimum to ukers behandling kan dosen, dersom den tolereres godt, økes til 3 mg to ganger daglig. Senere økninger til 4,5 mg to ganger daglig og videre til 6 mg to ganger daglig skal også være basert på at den aktuelle dosen tolereres godt, og vurderes etter minimum to ukers behandling på det enkelte dosenivå.</w:t>
      </w:r>
    </w:p>
    <w:p w14:paraId="37C8565F" w14:textId="77777777" w:rsidR="003F05CA" w:rsidRPr="006C1F2C" w:rsidRDefault="003F05CA" w:rsidP="005171BE">
      <w:pPr>
        <w:widowControl w:val="0"/>
        <w:rPr>
          <w:color w:val="000000"/>
          <w:sz w:val="22"/>
          <w:szCs w:val="22"/>
        </w:rPr>
      </w:pPr>
    </w:p>
    <w:p w14:paraId="37C85660" w14:textId="77777777" w:rsidR="003F05CA" w:rsidRPr="006C1F2C" w:rsidRDefault="003F05CA" w:rsidP="005171BE">
      <w:pPr>
        <w:widowControl w:val="0"/>
        <w:rPr>
          <w:color w:val="000000"/>
          <w:sz w:val="22"/>
          <w:szCs w:val="22"/>
        </w:rPr>
      </w:pPr>
      <w:r w:rsidRPr="006C1F2C">
        <w:rPr>
          <w:color w:val="000000"/>
          <w:sz w:val="22"/>
          <w:szCs w:val="22"/>
        </w:rPr>
        <w:t xml:space="preserve">Dersom bivirkninger (f.eks. kvalme, oppkast, magesmerter eller </w:t>
      </w:r>
      <w:r w:rsidR="008A3E11" w:rsidRPr="006C1F2C">
        <w:rPr>
          <w:color w:val="000000"/>
          <w:sz w:val="22"/>
          <w:szCs w:val="22"/>
        </w:rPr>
        <w:t xml:space="preserve">manglende </w:t>
      </w:r>
      <w:r w:rsidRPr="006C1F2C">
        <w:rPr>
          <w:color w:val="000000"/>
          <w:sz w:val="22"/>
          <w:szCs w:val="22"/>
        </w:rPr>
        <w:t>appetitt), vekttap eller forverring av ekstrapyramidale symptomer (f.eks. skjelvinger) hos pasienter med demens i tilknytning til Parkinsons sykdom observeres under behandlingen, kan disse bedres ved at én eller flere doser utelates. Dersom bivirkningene vedvarer, bør den daglige dosen midlertidig reduseres til den tidligere godt tolererte dosen, eller behandlingen kan avbrytes.</w:t>
      </w:r>
    </w:p>
    <w:p w14:paraId="37C85661" w14:textId="77777777" w:rsidR="003F05CA" w:rsidRPr="006C1F2C" w:rsidRDefault="003F05CA" w:rsidP="005171BE">
      <w:pPr>
        <w:widowControl w:val="0"/>
        <w:rPr>
          <w:color w:val="000000"/>
          <w:sz w:val="22"/>
          <w:szCs w:val="22"/>
        </w:rPr>
      </w:pPr>
    </w:p>
    <w:p w14:paraId="37C85662" w14:textId="77777777" w:rsidR="003F05CA" w:rsidRPr="006C1F2C" w:rsidRDefault="003F05CA" w:rsidP="005171BE">
      <w:pPr>
        <w:keepNext/>
        <w:widowControl w:val="0"/>
        <w:rPr>
          <w:i/>
          <w:color w:val="000000"/>
          <w:sz w:val="22"/>
          <w:szCs w:val="22"/>
          <w:u w:val="single"/>
        </w:rPr>
      </w:pPr>
      <w:r w:rsidRPr="006C1F2C">
        <w:rPr>
          <w:i/>
          <w:color w:val="000000"/>
          <w:sz w:val="22"/>
          <w:szCs w:val="22"/>
          <w:u w:val="single"/>
        </w:rPr>
        <w:t>Vedlikeholdsdose</w:t>
      </w:r>
    </w:p>
    <w:p w14:paraId="37C85663" w14:textId="77777777" w:rsidR="003F05CA" w:rsidRPr="006C1F2C" w:rsidRDefault="003F05CA" w:rsidP="005171BE">
      <w:pPr>
        <w:widowControl w:val="0"/>
        <w:rPr>
          <w:color w:val="000000"/>
          <w:sz w:val="22"/>
          <w:szCs w:val="22"/>
        </w:rPr>
      </w:pPr>
      <w:r w:rsidRPr="006C1F2C">
        <w:rPr>
          <w:color w:val="000000"/>
          <w:sz w:val="22"/>
          <w:szCs w:val="22"/>
        </w:rPr>
        <w:t>Effektiv dose er 3–6 mg to ganger daglig; for å oppnå maksimal terapeutisk nytteeffekt bør den høyeste tolererte dosen benyttes. Anbefalt maksimal daglig dose er 6 mg to ganger daglig.</w:t>
      </w:r>
    </w:p>
    <w:p w14:paraId="37C85664" w14:textId="77777777" w:rsidR="003F05CA" w:rsidRPr="006C1F2C" w:rsidRDefault="003F05CA" w:rsidP="005171BE">
      <w:pPr>
        <w:widowControl w:val="0"/>
        <w:rPr>
          <w:color w:val="000000"/>
          <w:sz w:val="22"/>
          <w:szCs w:val="22"/>
        </w:rPr>
      </w:pPr>
    </w:p>
    <w:p w14:paraId="37C85665" w14:textId="77777777" w:rsidR="003F05CA" w:rsidRPr="006C1F2C" w:rsidRDefault="003F05CA" w:rsidP="005171BE">
      <w:pPr>
        <w:widowControl w:val="0"/>
        <w:rPr>
          <w:color w:val="000000"/>
          <w:sz w:val="22"/>
          <w:szCs w:val="22"/>
        </w:rPr>
      </w:pPr>
      <w:r w:rsidRPr="006C1F2C">
        <w:rPr>
          <w:color w:val="000000"/>
          <w:sz w:val="22"/>
          <w:szCs w:val="22"/>
        </w:rPr>
        <w:t>Vedlikeholdsbehandling kan fortsette så lenge pasienten viser terapeutisk effekt. Den kliniske effekten av rivastigmin bør derfor revurderes jevnlig, spesielt hos pasienter som behandles med doser lavere enn 3 mg to ganger daglig. Dersom hastigheten av forverring av demenssymptomer ikke endres i gunstig retning etter tre måneders vedlikeholdsbehandling, bør behandlingen avbrytes. Seponering bør også vurderes når det ikke lenger er tegn på terapeutisk effekt.</w:t>
      </w:r>
    </w:p>
    <w:p w14:paraId="37C85666" w14:textId="77777777" w:rsidR="003F05CA" w:rsidRPr="006C1F2C" w:rsidRDefault="003F05CA" w:rsidP="005171BE">
      <w:pPr>
        <w:widowControl w:val="0"/>
        <w:rPr>
          <w:color w:val="000000"/>
          <w:sz w:val="22"/>
          <w:szCs w:val="22"/>
        </w:rPr>
      </w:pPr>
    </w:p>
    <w:p w14:paraId="37C85667" w14:textId="77777777" w:rsidR="003F05CA" w:rsidRPr="006C1F2C" w:rsidRDefault="003F05CA" w:rsidP="005171BE">
      <w:pPr>
        <w:widowControl w:val="0"/>
        <w:rPr>
          <w:color w:val="000000"/>
          <w:sz w:val="22"/>
          <w:szCs w:val="22"/>
        </w:rPr>
      </w:pPr>
      <w:r w:rsidRPr="006C1F2C">
        <w:rPr>
          <w:color w:val="000000"/>
          <w:sz w:val="22"/>
          <w:szCs w:val="22"/>
        </w:rPr>
        <w:t>Individuell respons på rivastigmin kan ikke forutsies. En større behandlingseffekt ble imidlertid observert hos pasienter med Parkinsons sykdom med moderat demens. Tilsvarende ble en større effekt observert hos pasienter med Parkinsons sykdom med visuelle hallusinasjoner (se pkt.</w:t>
      </w:r>
      <w:r w:rsidR="000C5765" w:rsidRPr="006C1F2C">
        <w:rPr>
          <w:color w:val="000000"/>
          <w:sz w:val="22"/>
          <w:szCs w:val="22"/>
        </w:rPr>
        <w:t> </w:t>
      </w:r>
      <w:r w:rsidRPr="006C1F2C">
        <w:rPr>
          <w:color w:val="000000"/>
          <w:sz w:val="22"/>
          <w:szCs w:val="22"/>
        </w:rPr>
        <w:t>5.1).</w:t>
      </w:r>
    </w:p>
    <w:p w14:paraId="37C85668" w14:textId="77777777" w:rsidR="003F05CA" w:rsidRPr="006C1F2C" w:rsidRDefault="003F05CA" w:rsidP="005171BE">
      <w:pPr>
        <w:widowControl w:val="0"/>
        <w:rPr>
          <w:color w:val="000000"/>
          <w:sz w:val="22"/>
          <w:szCs w:val="22"/>
        </w:rPr>
      </w:pPr>
    </w:p>
    <w:p w14:paraId="37C85669" w14:textId="77777777" w:rsidR="003F05CA" w:rsidRPr="006C1F2C" w:rsidRDefault="003F05CA" w:rsidP="005171BE">
      <w:pPr>
        <w:widowControl w:val="0"/>
        <w:rPr>
          <w:color w:val="000000"/>
          <w:sz w:val="22"/>
          <w:szCs w:val="22"/>
        </w:rPr>
      </w:pPr>
      <w:r w:rsidRPr="006C1F2C">
        <w:rPr>
          <w:color w:val="000000"/>
          <w:sz w:val="22"/>
          <w:szCs w:val="22"/>
        </w:rPr>
        <w:t>Effekt av behandling er ikke undersøkt i placebo-kontrollerte studier utover 6 måneder.</w:t>
      </w:r>
    </w:p>
    <w:p w14:paraId="37C8566A" w14:textId="77777777" w:rsidR="003F05CA" w:rsidRPr="006C1F2C" w:rsidRDefault="003F05CA" w:rsidP="005171BE">
      <w:pPr>
        <w:widowControl w:val="0"/>
        <w:rPr>
          <w:color w:val="000000"/>
          <w:sz w:val="22"/>
          <w:szCs w:val="22"/>
        </w:rPr>
      </w:pPr>
    </w:p>
    <w:p w14:paraId="37C8566B" w14:textId="77777777" w:rsidR="003F05CA" w:rsidRPr="006C1F2C" w:rsidRDefault="003F05CA" w:rsidP="005171BE">
      <w:pPr>
        <w:keepNext/>
        <w:widowControl w:val="0"/>
        <w:rPr>
          <w:i/>
          <w:color w:val="000000"/>
          <w:sz w:val="22"/>
          <w:szCs w:val="22"/>
          <w:u w:val="single"/>
        </w:rPr>
      </w:pPr>
      <w:r w:rsidRPr="006C1F2C">
        <w:rPr>
          <w:i/>
          <w:color w:val="000000"/>
          <w:sz w:val="22"/>
          <w:szCs w:val="22"/>
          <w:u w:val="single"/>
        </w:rPr>
        <w:t>Gjenopptak av behandling</w:t>
      </w:r>
    </w:p>
    <w:p w14:paraId="37C8566C" w14:textId="77777777" w:rsidR="003F05CA" w:rsidRPr="006C1F2C" w:rsidRDefault="003F05CA" w:rsidP="005171BE">
      <w:pPr>
        <w:widowControl w:val="0"/>
        <w:rPr>
          <w:color w:val="000000"/>
          <w:sz w:val="22"/>
          <w:szCs w:val="22"/>
        </w:rPr>
      </w:pPr>
      <w:r w:rsidRPr="006C1F2C">
        <w:rPr>
          <w:color w:val="000000"/>
          <w:sz w:val="22"/>
          <w:szCs w:val="22"/>
        </w:rPr>
        <w:t xml:space="preserve">Hvis behandling avbrytes lengre enn </w:t>
      </w:r>
      <w:r w:rsidR="002B7510" w:rsidRPr="006C1F2C">
        <w:rPr>
          <w:color w:val="000000"/>
          <w:sz w:val="22"/>
          <w:szCs w:val="22"/>
        </w:rPr>
        <w:t>tre</w:t>
      </w:r>
      <w:r w:rsidRPr="006C1F2C">
        <w:rPr>
          <w:color w:val="000000"/>
          <w:sz w:val="22"/>
          <w:szCs w:val="22"/>
        </w:rPr>
        <w:t xml:space="preserve"> dager, bør behandling gjenopptas med 1,5 mg to ganger daglig. Dosetitrering bør deretter utføres som beskrevet ovenfor.</w:t>
      </w:r>
    </w:p>
    <w:p w14:paraId="37C8566D" w14:textId="77777777" w:rsidR="003F05CA" w:rsidRPr="006C1F2C" w:rsidRDefault="003F05CA" w:rsidP="005171BE">
      <w:pPr>
        <w:widowControl w:val="0"/>
        <w:rPr>
          <w:color w:val="000000"/>
          <w:sz w:val="22"/>
          <w:szCs w:val="22"/>
        </w:rPr>
      </w:pPr>
    </w:p>
    <w:p w14:paraId="37C8566E" w14:textId="77777777" w:rsidR="00062D93" w:rsidRPr="006C1F2C" w:rsidRDefault="00062D93" w:rsidP="005171BE">
      <w:pPr>
        <w:keepNext/>
        <w:widowControl w:val="0"/>
        <w:rPr>
          <w:color w:val="000000"/>
          <w:sz w:val="22"/>
          <w:szCs w:val="22"/>
          <w:u w:val="single"/>
        </w:rPr>
      </w:pPr>
      <w:r w:rsidRPr="006C1F2C">
        <w:rPr>
          <w:color w:val="000000"/>
          <w:sz w:val="22"/>
          <w:szCs w:val="22"/>
          <w:u w:val="single"/>
        </w:rPr>
        <w:t>Spesielle populasjoner</w:t>
      </w:r>
    </w:p>
    <w:p w14:paraId="37C8566F" w14:textId="77777777" w:rsidR="00062D93" w:rsidRPr="006C1F2C" w:rsidRDefault="00062D93" w:rsidP="005171BE">
      <w:pPr>
        <w:keepNext/>
        <w:widowControl w:val="0"/>
        <w:rPr>
          <w:color w:val="000000"/>
          <w:sz w:val="22"/>
          <w:szCs w:val="22"/>
        </w:rPr>
      </w:pPr>
    </w:p>
    <w:p w14:paraId="37C85670" w14:textId="77777777" w:rsidR="003F05CA" w:rsidRPr="006C1F2C" w:rsidRDefault="003F05CA" w:rsidP="005171BE">
      <w:pPr>
        <w:keepNext/>
        <w:widowControl w:val="0"/>
        <w:rPr>
          <w:i/>
          <w:color w:val="000000"/>
          <w:sz w:val="22"/>
          <w:szCs w:val="22"/>
          <w:u w:val="single"/>
        </w:rPr>
      </w:pPr>
      <w:r w:rsidRPr="006C1F2C">
        <w:rPr>
          <w:i/>
          <w:color w:val="000000"/>
          <w:sz w:val="22"/>
          <w:szCs w:val="22"/>
          <w:u w:val="single"/>
        </w:rPr>
        <w:t>Nedsatt nyre- og leverfunksjon</w:t>
      </w:r>
    </w:p>
    <w:p w14:paraId="37C85671" w14:textId="77777777" w:rsidR="00E66CD8" w:rsidRPr="006C1F2C" w:rsidRDefault="00E66CD8" w:rsidP="005171BE">
      <w:pPr>
        <w:widowControl w:val="0"/>
        <w:rPr>
          <w:color w:val="000000"/>
          <w:sz w:val="22"/>
          <w:szCs w:val="22"/>
        </w:rPr>
      </w:pPr>
      <w:r w:rsidRPr="006C1F2C">
        <w:rPr>
          <w:color w:val="000000"/>
          <w:sz w:val="22"/>
          <w:szCs w:val="22"/>
        </w:rPr>
        <w:t xml:space="preserve">Dosejustering er ikke nødvendig hos pasienter med mild til moderat nedsatt nyre- eller leverfunksjon. På grunn av økt biotilgjengelighet hos disse pasientene bør imidlertid anbefalinger vedrørende titrering i henhold til individuell toleranse følges nøye da </w:t>
      </w:r>
      <w:r w:rsidRPr="006C1F2C">
        <w:rPr>
          <w:sz w:val="22"/>
          <w:szCs w:val="22"/>
        </w:rPr>
        <w:t xml:space="preserve">pasienter med klinisk signifikant nedsatt nyre- eller leverfunksjon kan få flere </w:t>
      </w:r>
      <w:r w:rsidR="00E77719" w:rsidRPr="006C1F2C">
        <w:rPr>
          <w:sz w:val="22"/>
          <w:szCs w:val="22"/>
        </w:rPr>
        <w:t xml:space="preserve">doseavhengige </w:t>
      </w:r>
      <w:r w:rsidRPr="006C1F2C">
        <w:rPr>
          <w:sz w:val="22"/>
          <w:szCs w:val="22"/>
        </w:rPr>
        <w:t>bivirkninger</w:t>
      </w:r>
      <w:r w:rsidRPr="006C1F2C">
        <w:rPr>
          <w:color w:val="000000"/>
          <w:sz w:val="22"/>
          <w:szCs w:val="22"/>
        </w:rPr>
        <w:t>. Pasienter med alvorlig nedsatt leverfunksjon har ikke blitt studert</w:t>
      </w:r>
      <w:r w:rsidR="00E77719" w:rsidRPr="006C1F2C">
        <w:rPr>
          <w:color w:val="000000"/>
          <w:sz w:val="22"/>
          <w:szCs w:val="22"/>
        </w:rPr>
        <w:t xml:space="preserve">, </w:t>
      </w:r>
      <w:r w:rsidR="00E77719" w:rsidRPr="006C1F2C">
        <w:rPr>
          <w:sz w:val="22"/>
          <w:szCs w:val="22"/>
        </w:rPr>
        <w:t>men ved nøye monitorering kan Exelon kapsler brukes hos denne pasientgruppen</w:t>
      </w:r>
      <w:r w:rsidRPr="006C1F2C">
        <w:rPr>
          <w:color w:val="000000"/>
          <w:sz w:val="22"/>
          <w:szCs w:val="22"/>
        </w:rPr>
        <w:t xml:space="preserve"> (se pkt.</w:t>
      </w:r>
      <w:r w:rsidR="000C5765" w:rsidRPr="006C1F2C">
        <w:rPr>
          <w:color w:val="000000"/>
          <w:sz w:val="22"/>
          <w:szCs w:val="22"/>
        </w:rPr>
        <w:t> </w:t>
      </w:r>
      <w:r w:rsidRPr="006C1F2C">
        <w:rPr>
          <w:color w:val="000000"/>
          <w:sz w:val="22"/>
          <w:szCs w:val="22"/>
        </w:rPr>
        <w:t>4.4</w:t>
      </w:r>
      <w:r w:rsidR="002D7236" w:rsidRPr="006C1F2C">
        <w:rPr>
          <w:color w:val="000000"/>
          <w:sz w:val="22"/>
          <w:szCs w:val="22"/>
        </w:rPr>
        <w:t xml:space="preserve"> og 5.2</w:t>
      </w:r>
      <w:r w:rsidRPr="006C1F2C">
        <w:rPr>
          <w:color w:val="000000"/>
          <w:sz w:val="22"/>
          <w:szCs w:val="22"/>
        </w:rPr>
        <w:t>).</w:t>
      </w:r>
    </w:p>
    <w:p w14:paraId="37C85672" w14:textId="77777777" w:rsidR="00E66CD8" w:rsidRPr="006C1F2C" w:rsidRDefault="00E66CD8" w:rsidP="005171BE">
      <w:pPr>
        <w:widowControl w:val="0"/>
        <w:rPr>
          <w:color w:val="000000"/>
          <w:sz w:val="22"/>
          <w:szCs w:val="22"/>
        </w:rPr>
      </w:pPr>
    </w:p>
    <w:p w14:paraId="37C85673" w14:textId="77777777" w:rsidR="003F05CA" w:rsidRPr="006C1F2C" w:rsidRDefault="008570F6" w:rsidP="005171BE">
      <w:pPr>
        <w:keepNext/>
        <w:widowControl w:val="0"/>
        <w:rPr>
          <w:i/>
          <w:color w:val="000000"/>
          <w:sz w:val="22"/>
          <w:szCs w:val="22"/>
          <w:u w:val="single"/>
        </w:rPr>
      </w:pPr>
      <w:r w:rsidRPr="006C1F2C">
        <w:rPr>
          <w:i/>
          <w:color w:val="000000"/>
          <w:sz w:val="22"/>
          <w:szCs w:val="22"/>
          <w:u w:val="single"/>
        </w:rPr>
        <w:t>Pediatrisk populasjon</w:t>
      </w:r>
    </w:p>
    <w:p w14:paraId="37C85674" w14:textId="77777777" w:rsidR="00D74402" w:rsidRPr="006C1F2C" w:rsidRDefault="00D74402" w:rsidP="005171BE">
      <w:pPr>
        <w:widowControl w:val="0"/>
        <w:autoSpaceDE w:val="0"/>
        <w:autoSpaceDN w:val="0"/>
        <w:adjustRightInd w:val="0"/>
        <w:rPr>
          <w:i/>
          <w:noProof/>
          <w:color w:val="000000"/>
          <w:sz w:val="22"/>
          <w:szCs w:val="22"/>
        </w:rPr>
      </w:pPr>
      <w:r w:rsidRPr="006C1F2C">
        <w:rPr>
          <w:sz w:val="22"/>
          <w:szCs w:val="22"/>
        </w:rPr>
        <w:t>Det er ikke relevant å bruke Exelon i den pediatriske populasjonen for behandling av Alzheimers sykdom.</w:t>
      </w:r>
    </w:p>
    <w:p w14:paraId="37C85675" w14:textId="77777777" w:rsidR="003F05CA" w:rsidRPr="006C1F2C" w:rsidRDefault="003F05CA" w:rsidP="005171BE">
      <w:pPr>
        <w:widowControl w:val="0"/>
        <w:suppressAutoHyphens/>
        <w:rPr>
          <w:color w:val="000000"/>
          <w:sz w:val="22"/>
          <w:szCs w:val="22"/>
        </w:rPr>
      </w:pPr>
    </w:p>
    <w:p w14:paraId="37C85676" w14:textId="77777777" w:rsidR="003F05CA" w:rsidRPr="006C1F2C" w:rsidRDefault="003F05CA"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4.3</w:t>
      </w:r>
      <w:r w:rsidRPr="006C1F2C">
        <w:rPr>
          <w:b/>
          <w:color w:val="000000"/>
          <w:sz w:val="22"/>
          <w:szCs w:val="22"/>
          <w:lang w:val="nb-NO"/>
        </w:rPr>
        <w:tab/>
        <w:t>Kontraindikasjoner</w:t>
      </w:r>
    </w:p>
    <w:p w14:paraId="37C85677" w14:textId="77777777" w:rsidR="00E66CD8" w:rsidRPr="006C1F2C" w:rsidRDefault="00E66CD8" w:rsidP="005171BE">
      <w:pPr>
        <w:keepNext/>
        <w:widowControl w:val="0"/>
        <w:rPr>
          <w:color w:val="000000"/>
          <w:sz w:val="22"/>
          <w:szCs w:val="22"/>
        </w:rPr>
      </w:pPr>
    </w:p>
    <w:p w14:paraId="37C85678" w14:textId="77777777" w:rsidR="00D74402" w:rsidRPr="006C1F2C" w:rsidRDefault="00062D93" w:rsidP="005171BE">
      <w:pPr>
        <w:widowControl w:val="0"/>
        <w:rPr>
          <w:color w:val="000000"/>
          <w:sz w:val="22"/>
          <w:szCs w:val="22"/>
        </w:rPr>
      </w:pPr>
      <w:r w:rsidRPr="006C1F2C">
        <w:rPr>
          <w:color w:val="000000"/>
          <w:sz w:val="22"/>
          <w:szCs w:val="22"/>
        </w:rPr>
        <w:t>O</w:t>
      </w:r>
      <w:r w:rsidR="00E66CD8" w:rsidRPr="006C1F2C">
        <w:rPr>
          <w:color w:val="000000"/>
          <w:sz w:val="22"/>
          <w:szCs w:val="22"/>
        </w:rPr>
        <w:t xml:space="preserve">verfølsomhet overfor virkestoffet, </w:t>
      </w:r>
      <w:r w:rsidR="00D74402" w:rsidRPr="006C1F2C">
        <w:rPr>
          <w:color w:val="000000"/>
          <w:sz w:val="22"/>
          <w:szCs w:val="22"/>
        </w:rPr>
        <w:t xml:space="preserve">rivastigmin, overfor </w:t>
      </w:r>
      <w:r w:rsidR="00E66CD8" w:rsidRPr="006C1F2C">
        <w:rPr>
          <w:color w:val="000000"/>
          <w:sz w:val="22"/>
          <w:szCs w:val="22"/>
        </w:rPr>
        <w:t xml:space="preserve">andre karbamatderivativer eller overfor </w:t>
      </w:r>
      <w:r w:rsidR="00AD4ECE" w:rsidRPr="006C1F2C">
        <w:rPr>
          <w:color w:val="000000"/>
          <w:sz w:val="22"/>
          <w:szCs w:val="22"/>
        </w:rPr>
        <w:t>noen</w:t>
      </w:r>
      <w:r w:rsidR="00E66CD8" w:rsidRPr="006C1F2C">
        <w:rPr>
          <w:color w:val="000000"/>
          <w:sz w:val="22"/>
          <w:szCs w:val="22"/>
        </w:rPr>
        <w:t xml:space="preserve"> av hjelpestoffene</w:t>
      </w:r>
      <w:r w:rsidR="00D74402" w:rsidRPr="006C1F2C">
        <w:rPr>
          <w:color w:val="000000"/>
          <w:sz w:val="22"/>
          <w:szCs w:val="22"/>
        </w:rPr>
        <w:t xml:space="preserve"> listet opp i pkt. 6.1.</w:t>
      </w:r>
    </w:p>
    <w:p w14:paraId="37C85679" w14:textId="77777777" w:rsidR="00D74402" w:rsidRPr="006C1F2C" w:rsidRDefault="00D74402" w:rsidP="005171BE">
      <w:pPr>
        <w:widowControl w:val="0"/>
        <w:rPr>
          <w:color w:val="000000"/>
          <w:sz w:val="22"/>
          <w:szCs w:val="22"/>
        </w:rPr>
      </w:pPr>
    </w:p>
    <w:p w14:paraId="37C8567A" w14:textId="6B32CF55" w:rsidR="00E66CD8" w:rsidRPr="006C1F2C" w:rsidRDefault="00D74402" w:rsidP="005171BE">
      <w:pPr>
        <w:widowControl w:val="0"/>
        <w:rPr>
          <w:color w:val="000000"/>
          <w:sz w:val="22"/>
          <w:szCs w:val="22"/>
        </w:rPr>
      </w:pPr>
      <w:r w:rsidRPr="006C1F2C">
        <w:rPr>
          <w:color w:val="000000"/>
          <w:sz w:val="22"/>
          <w:szCs w:val="22"/>
        </w:rPr>
        <w:t>Tidligere tilfeller av reaksjoner på administrasjonsstedet ved bruk av plaster med rivastigmin som kan tyde på allergisk kontaktdermatitt (se pkt. 4.4).</w:t>
      </w:r>
    </w:p>
    <w:p w14:paraId="37C8567B" w14:textId="77777777" w:rsidR="00E66CD8" w:rsidRPr="006C1F2C" w:rsidRDefault="00E66CD8" w:rsidP="005171BE">
      <w:pPr>
        <w:widowControl w:val="0"/>
        <w:suppressAutoHyphens/>
        <w:rPr>
          <w:color w:val="000000"/>
          <w:sz w:val="22"/>
          <w:szCs w:val="22"/>
        </w:rPr>
      </w:pPr>
    </w:p>
    <w:p w14:paraId="37C8567C" w14:textId="77777777" w:rsidR="003F05CA" w:rsidRPr="006C1F2C" w:rsidRDefault="003F05CA"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4.4</w:t>
      </w:r>
      <w:r w:rsidRPr="006C1F2C">
        <w:rPr>
          <w:b/>
          <w:color w:val="000000"/>
          <w:sz w:val="22"/>
          <w:szCs w:val="22"/>
          <w:lang w:val="nb-NO"/>
        </w:rPr>
        <w:tab/>
        <w:t>Advarsler og forsiktighetsregler</w:t>
      </w:r>
    </w:p>
    <w:p w14:paraId="37C8567D" w14:textId="77777777" w:rsidR="003F05CA" w:rsidRPr="006C1F2C" w:rsidRDefault="003F05CA" w:rsidP="005171BE">
      <w:pPr>
        <w:keepNext/>
        <w:widowControl w:val="0"/>
        <w:rPr>
          <w:color w:val="000000"/>
          <w:sz w:val="22"/>
          <w:szCs w:val="22"/>
        </w:rPr>
      </w:pPr>
    </w:p>
    <w:p w14:paraId="37C8567E" w14:textId="77777777" w:rsidR="003F05CA" w:rsidRPr="006C1F2C" w:rsidRDefault="003F05CA" w:rsidP="005171BE">
      <w:pPr>
        <w:widowControl w:val="0"/>
        <w:rPr>
          <w:color w:val="000000"/>
          <w:sz w:val="22"/>
          <w:szCs w:val="22"/>
        </w:rPr>
      </w:pPr>
      <w:r w:rsidRPr="006C1F2C">
        <w:rPr>
          <w:color w:val="000000"/>
          <w:sz w:val="22"/>
          <w:szCs w:val="22"/>
        </w:rPr>
        <w:t xml:space="preserve">Forekomsten og alvorlighetsgraden av bivirkninger øker vanligvis med høyere doser. Hvis behandlingen avbrytes lengre enn </w:t>
      </w:r>
      <w:r w:rsidR="002B7510" w:rsidRPr="006C1F2C">
        <w:rPr>
          <w:color w:val="000000"/>
          <w:sz w:val="22"/>
          <w:szCs w:val="22"/>
        </w:rPr>
        <w:t>tre</w:t>
      </w:r>
      <w:r w:rsidRPr="006C1F2C">
        <w:rPr>
          <w:color w:val="000000"/>
          <w:sz w:val="22"/>
          <w:szCs w:val="22"/>
        </w:rPr>
        <w:t xml:space="preserve"> dager, bør behandling gjenopptas med 1,5 mg to ganger daglig for å redusere muligheten for bivirkninger (f.eks. brekninger).</w:t>
      </w:r>
    </w:p>
    <w:p w14:paraId="37C8567F" w14:textId="77777777" w:rsidR="00D74402" w:rsidRPr="006C1F2C" w:rsidRDefault="00D74402" w:rsidP="005171BE">
      <w:pPr>
        <w:widowControl w:val="0"/>
        <w:rPr>
          <w:color w:val="000000"/>
          <w:sz w:val="22"/>
          <w:szCs w:val="22"/>
        </w:rPr>
      </w:pPr>
    </w:p>
    <w:p w14:paraId="37C85680" w14:textId="0DC80638" w:rsidR="00D74402" w:rsidRPr="006C1F2C" w:rsidRDefault="00D74402" w:rsidP="005171BE">
      <w:pPr>
        <w:widowControl w:val="0"/>
        <w:rPr>
          <w:sz w:val="22"/>
          <w:szCs w:val="22"/>
        </w:rPr>
      </w:pPr>
      <w:r w:rsidRPr="006C1F2C">
        <w:rPr>
          <w:sz w:val="22"/>
          <w:szCs w:val="22"/>
        </w:rPr>
        <w:t>Hudreaksjoner på administrasjonsstedet ved bruk av rivastigminplaster kan oppstå og er vanligvis milde til moderate. Disse reaksjonene er ikke en indikasjon på sensibilisering i seg selv. Bruk av rivastigminplaster kan allikevel føre til allergisk kontaktdermatitt.</w:t>
      </w:r>
    </w:p>
    <w:p w14:paraId="37C85681" w14:textId="77777777" w:rsidR="00D74402" w:rsidRPr="006C1F2C" w:rsidRDefault="00D74402" w:rsidP="005171BE">
      <w:pPr>
        <w:widowControl w:val="0"/>
        <w:rPr>
          <w:sz w:val="22"/>
          <w:szCs w:val="22"/>
        </w:rPr>
      </w:pPr>
    </w:p>
    <w:p w14:paraId="37C85682" w14:textId="7DD920CD" w:rsidR="00D74402" w:rsidRPr="006C1F2C" w:rsidRDefault="00D74402" w:rsidP="005171BE">
      <w:pPr>
        <w:widowControl w:val="0"/>
        <w:rPr>
          <w:sz w:val="22"/>
          <w:szCs w:val="22"/>
        </w:rPr>
      </w:pPr>
      <w:r w:rsidRPr="006C1F2C">
        <w:rPr>
          <w:sz w:val="22"/>
          <w:szCs w:val="22"/>
        </w:rPr>
        <w:t>Allergisk kontaktdermatitt bør mistenkes dersom reaksjoner på administrasjonsstedet sprer seg utover størrelsen til plasteret, dersom det er tegn på en mer intens, lokal reaksjon (f.eks. økt erytem, ødem, papler, blemmer) og dersom symptomene ikke blir signifikant bedre i løpet av 48 timer etter at plasteret er fjernet. I disse tilfellene skal behandling seponeres (se pkt. 4.3).</w:t>
      </w:r>
    </w:p>
    <w:p w14:paraId="37C85683" w14:textId="77777777" w:rsidR="00D74402" w:rsidRPr="006C1F2C" w:rsidRDefault="00D74402" w:rsidP="005171BE">
      <w:pPr>
        <w:widowControl w:val="0"/>
        <w:rPr>
          <w:sz w:val="22"/>
          <w:szCs w:val="22"/>
        </w:rPr>
      </w:pPr>
    </w:p>
    <w:p w14:paraId="37C85684" w14:textId="1E99D854" w:rsidR="00D74402" w:rsidRPr="006C1F2C" w:rsidRDefault="00D74402" w:rsidP="005171BE">
      <w:pPr>
        <w:widowControl w:val="0"/>
        <w:rPr>
          <w:color w:val="000000"/>
          <w:sz w:val="22"/>
          <w:szCs w:val="22"/>
        </w:rPr>
      </w:pPr>
      <w:r w:rsidRPr="006C1F2C">
        <w:rPr>
          <w:sz w:val="22"/>
          <w:szCs w:val="22"/>
        </w:rPr>
        <w:t xml:space="preserve">Pasienter som utvikler </w:t>
      </w:r>
      <w:r w:rsidRPr="006C1F2C">
        <w:rPr>
          <w:color w:val="000000"/>
          <w:sz w:val="22"/>
          <w:szCs w:val="22"/>
        </w:rPr>
        <w:t>reaksjoner på administrasjonsstedet som kan være allergisk kontaktdermatitt pga. rivastigminplasteret og som fremdeles trenger behandling med rivastigmin kan bytte over til oral behandling etter en negativ allergitest og under tett medisinsk oppfølging. Det er mulig at enkelte pasienter som er sensible for rivastigmin ved eksponering for rivastigminplaster ikke kan ta rivastigmin i noen form.</w:t>
      </w:r>
    </w:p>
    <w:p w14:paraId="37C85685" w14:textId="77777777" w:rsidR="00D74402" w:rsidRPr="006C1F2C" w:rsidRDefault="00D74402" w:rsidP="005171BE">
      <w:pPr>
        <w:widowControl w:val="0"/>
        <w:rPr>
          <w:color w:val="000000"/>
          <w:sz w:val="22"/>
          <w:szCs w:val="22"/>
        </w:rPr>
      </w:pPr>
    </w:p>
    <w:p w14:paraId="37C85686" w14:textId="77777777" w:rsidR="00D74402" w:rsidRPr="006C1F2C" w:rsidRDefault="00D74402" w:rsidP="005171BE">
      <w:pPr>
        <w:widowControl w:val="0"/>
        <w:rPr>
          <w:color w:val="000000"/>
          <w:sz w:val="22"/>
          <w:szCs w:val="22"/>
        </w:rPr>
      </w:pPr>
      <w:r w:rsidRPr="006C1F2C">
        <w:rPr>
          <w:color w:val="000000"/>
          <w:sz w:val="22"/>
          <w:szCs w:val="22"/>
        </w:rPr>
        <w:t xml:space="preserve">Etter markedsføring har det vært sjeldne rapporter om pasienter som har opplevd </w:t>
      </w:r>
      <w:r w:rsidR="00E77719" w:rsidRPr="006C1F2C">
        <w:rPr>
          <w:color w:val="000000"/>
          <w:sz w:val="22"/>
          <w:szCs w:val="22"/>
        </w:rPr>
        <w:t xml:space="preserve">allergisk dermatitt (disseminert) </w:t>
      </w:r>
      <w:r w:rsidRPr="006C1F2C">
        <w:rPr>
          <w:color w:val="000000"/>
          <w:sz w:val="22"/>
          <w:szCs w:val="22"/>
        </w:rPr>
        <w:t>ved rivastigminbehandling uansett administrasjonsform (oral, transdermal). I disse tilfellene skal behandling seponeres (se pkt. 4.3).</w:t>
      </w:r>
    </w:p>
    <w:p w14:paraId="37C85687" w14:textId="77777777" w:rsidR="00D74402" w:rsidRPr="006C1F2C" w:rsidRDefault="00D74402" w:rsidP="005171BE">
      <w:pPr>
        <w:widowControl w:val="0"/>
        <w:rPr>
          <w:color w:val="000000"/>
          <w:sz w:val="22"/>
          <w:szCs w:val="22"/>
        </w:rPr>
      </w:pPr>
    </w:p>
    <w:p w14:paraId="37C85688" w14:textId="77777777" w:rsidR="00D74402" w:rsidRPr="006C1F2C" w:rsidRDefault="00D74402" w:rsidP="005171BE">
      <w:pPr>
        <w:widowControl w:val="0"/>
        <w:rPr>
          <w:sz w:val="22"/>
          <w:szCs w:val="22"/>
        </w:rPr>
      </w:pPr>
      <w:r w:rsidRPr="006C1F2C">
        <w:rPr>
          <w:color w:val="000000"/>
          <w:sz w:val="22"/>
          <w:szCs w:val="22"/>
        </w:rPr>
        <w:t>Pasienter og omsorgsytere bør instrueres i samsvar med dette.</w:t>
      </w:r>
    </w:p>
    <w:p w14:paraId="37C85689" w14:textId="77777777" w:rsidR="003F05CA" w:rsidRPr="006C1F2C" w:rsidRDefault="003F05CA" w:rsidP="005171BE">
      <w:pPr>
        <w:widowControl w:val="0"/>
        <w:rPr>
          <w:color w:val="000000"/>
          <w:sz w:val="22"/>
          <w:szCs w:val="22"/>
        </w:rPr>
      </w:pPr>
    </w:p>
    <w:p w14:paraId="37C8568A" w14:textId="77777777" w:rsidR="003F05CA" w:rsidRPr="006C1F2C" w:rsidRDefault="003F05CA" w:rsidP="005171BE">
      <w:pPr>
        <w:widowControl w:val="0"/>
        <w:rPr>
          <w:color w:val="000000"/>
          <w:sz w:val="22"/>
          <w:szCs w:val="22"/>
        </w:rPr>
      </w:pPr>
      <w:r w:rsidRPr="006C1F2C">
        <w:rPr>
          <w:color w:val="000000"/>
          <w:sz w:val="22"/>
          <w:szCs w:val="22"/>
        </w:rPr>
        <w:t>Dosetitrering: Bivirkninger (f.eks. hypertensjon og hallusinasjoner hos pasienter med Alzheimers demens og forverring av ekstrapyramidale symptomer, spesielt skjelvinger, hos pasienter med demens i tilknytning til Parkinsons sykdom) er sett kort tid etter en doseøkning. Disse kan bedres ved dosereduksjon. I andre tilfeller har Exelon blitt seponert (se pkt.</w:t>
      </w:r>
      <w:r w:rsidR="000C5765" w:rsidRPr="006C1F2C">
        <w:rPr>
          <w:color w:val="000000"/>
          <w:sz w:val="22"/>
          <w:szCs w:val="22"/>
        </w:rPr>
        <w:t> </w:t>
      </w:r>
      <w:r w:rsidRPr="006C1F2C">
        <w:rPr>
          <w:color w:val="000000"/>
          <w:sz w:val="22"/>
          <w:szCs w:val="22"/>
        </w:rPr>
        <w:t>4.8).</w:t>
      </w:r>
    </w:p>
    <w:p w14:paraId="37C8568B" w14:textId="77777777" w:rsidR="003F05CA" w:rsidRPr="006C1F2C" w:rsidRDefault="003F05CA" w:rsidP="005171BE">
      <w:pPr>
        <w:widowControl w:val="0"/>
        <w:rPr>
          <w:color w:val="000000"/>
          <w:sz w:val="22"/>
          <w:szCs w:val="22"/>
        </w:rPr>
      </w:pPr>
    </w:p>
    <w:p w14:paraId="37C8568C" w14:textId="77777777" w:rsidR="00E66CD8" w:rsidRPr="006C1F2C" w:rsidRDefault="00E66CD8" w:rsidP="005171BE">
      <w:pPr>
        <w:widowControl w:val="0"/>
        <w:rPr>
          <w:color w:val="000000"/>
          <w:sz w:val="22"/>
          <w:szCs w:val="22"/>
        </w:rPr>
      </w:pPr>
      <w:r w:rsidRPr="006C1F2C">
        <w:rPr>
          <w:color w:val="000000"/>
          <w:sz w:val="22"/>
          <w:szCs w:val="22"/>
        </w:rPr>
        <w:t>Gastrointestinale forstyrrelser som kvalme, brekninger og diaré er doserelaterte, og kan oppstå, særlig ved behandlingsstart og/eller ved doseøkning (se pkt.</w:t>
      </w:r>
      <w:r w:rsidR="000C5765" w:rsidRPr="006C1F2C">
        <w:rPr>
          <w:color w:val="000000"/>
          <w:sz w:val="22"/>
          <w:szCs w:val="22"/>
        </w:rPr>
        <w:t> </w:t>
      </w:r>
      <w:r w:rsidRPr="006C1F2C">
        <w:rPr>
          <w:color w:val="000000"/>
          <w:sz w:val="22"/>
          <w:szCs w:val="22"/>
        </w:rPr>
        <w:t>4.8). Disse bivirkningene er mer vanlig hos kvinner. Pasienter med tegn eller symptomer på dehydrering etter lang tids oppkast eller diaré kan håndteres med intravenøse væsker og dosereduksjon eller seponering dersom det blir oppdaget og behandlet øyeblikkelig. Dehydrering kan føre til alvorlige utfall.</w:t>
      </w:r>
    </w:p>
    <w:p w14:paraId="37C8568D" w14:textId="77777777" w:rsidR="00E66CD8" w:rsidRPr="006C1F2C" w:rsidRDefault="00E66CD8" w:rsidP="005171BE">
      <w:pPr>
        <w:widowControl w:val="0"/>
        <w:rPr>
          <w:color w:val="000000"/>
          <w:sz w:val="22"/>
          <w:szCs w:val="22"/>
        </w:rPr>
      </w:pPr>
    </w:p>
    <w:p w14:paraId="37C8568E" w14:textId="77777777" w:rsidR="003F05CA" w:rsidRPr="006C1F2C" w:rsidRDefault="003F05CA" w:rsidP="005171BE">
      <w:pPr>
        <w:widowControl w:val="0"/>
        <w:rPr>
          <w:color w:val="000000"/>
          <w:sz w:val="22"/>
          <w:szCs w:val="22"/>
        </w:rPr>
      </w:pPr>
      <w:r w:rsidRPr="006C1F2C">
        <w:rPr>
          <w:color w:val="000000"/>
          <w:sz w:val="22"/>
          <w:szCs w:val="22"/>
        </w:rPr>
        <w:t>Pasienter med Alzheimers sykdom kan gå ned i vekt. Kolinesterasehemmere, inkludert rivastigmin, har vært assosiert med vekttap hos disse pasientene. Pasientens vekt bør følges under behandlingen.</w:t>
      </w:r>
    </w:p>
    <w:p w14:paraId="37C8568F" w14:textId="77777777" w:rsidR="003F05CA" w:rsidRPr="006C1F2C" w:rsidRDefault="003F05CA" w:rsidP="005171BE">
      <w:pPr>
        <w:widowControl w:val="0"/>
        <w:rPr>
          <w:color w:val="000000"/>
          <w:sz w:val="22"/>
          <w:szCs w:val="22"/>
        </w:rPr>
      </w:pPr>
    </w:p>
    <w:p w14:paraId="37C85690" w14:textId="77777777" w:rsidR="003F05CA" w:rsidRPr="006C1F2C" w:rsidRDefault="003F05CA" w:rsidP="005171BE">
      <w:pPr>
        <w:widowControl w:val="0"/>
        <w:suppressAutoHyphens/>
        <w:rPr>
          <w:color w:val="000000"/>
          <w:sz w:val="22"/>
          <w:szCs w:val="22"/>
        </w:rPr>
      </w:pPr>
      <w:r w:rsidRPr="006C1F2C">
        <w:rPr>
          <w:color w:val="000000"/>
          <w:sz w:val="22"/>
          <w:szCs w:val="22"/>
        </w:rPr>
        <w:t>Dersom det oppstår kraftige brekninger i forbindelse med rivastigmin-behandlingen, må nødvendig dosejustering foretas, som anbefalt i pkt.</w:t>
      </w:r>
      <w:r w:rsidR="000C5765" w:rsidRPr="006C1F2C">
        <w:rPr>
          <w:color w:val="000000"/>
          <w:sz w:val="22"/>
          <w:szCs w:val="22"/>
        </w:rPr>
        <w:t> </w:t>
      </w:r>
      <w:r w:rsidRPr="006C1F2C">
        <w:rPr>
          <w:color w:val="000000"/>
          <w:sz w:val="22"/>
          <w:szCs w:val="22"/>
        </w:rPr>
        <w:t>4.2. Enkelte tilfeller av kraftige brekninger er blitt assosiert med øsofagusruptur (se pkt.</w:t>
      </w:r>
      <w:r w:rsidR="000C5765" w:rsidRPr="006C1F2C">
        <w:rPr>
          <w:color w:val="000000"/>
          <w:sz w:val="22"/>
          <w:szCs w:val="22"/>
        </w:rPr>
        <w:t> </w:t>
      </w:r>
      <w:r w:rsidRPr="006C1F2C">
        <w:rPr>
          <w:color w:val="000000"/>
          <w:sz w:val="22"/>
          <w:szCs w:val="22"/>
        </w:rPr>
        <w:t>4.8). Disse tilfellene syntes å oppstå spesielt etter doseøkninger eller ved høye doser av rivastigmin.</w:t>
      </w:r>
    </w:p>
    <w:p w14:paraId="37C85691" w14:textId="77777777" w:rsidR="003F05CA" w:rsidRPr="006C1F2C" w:rsidRDefault="003F05CA" w:rsidP="005171BE">
      <w:pPr>
        <w:widowControl w:val="0"/>
        <w:suppressAutoHyphens/>
        <w:rPr>
          <w:color w:val="000000"/>
          <w:spacing w:val="-2"/>
          <w:szCs w:val="22"/>
        </w:rPr>
      </w:pPr>
    </w:p>
    <w:p w14:paraId="37C85692" w14:textId="7DBBDA08" w:rsidR="005E1521" w:rsidRPr="006C1F2C" w:rsidRDefault="00D15A2C" w:rsidP="005171BE">
      <w:pPr>
        <w:widowControl w:val="0"/>
        <w:suppressAutoHyphens/>
        <w:rPr>
          <w:color w:val="000000"/>
          <w:spacing w:val="-2"/>
          <w:sz w:val="22"/>
          <w:szCs w:val="22"/>
        </w:rPr>
      </w:pPr>
      <w:r w:rsidRPr="006C1F2C">
        <w:rPr>
          <w:color w:val="000000"/>
          <w:spacing w:val="-2"/>
          <w:sz w:val="22"/>
          <w:szCs w:val="22"/>
        </w:rPr>
        <w:t>Forlengelse av QT</w:t>
      </w:r>
      <w:r w:rsidRPr="006C1F2C">
        <w:rPr>
          <w:color w:val="000000"/>
          <w:spacing w:val="-2"/>
          <w:sz w:val="22"/>
          <w:szCs w:val="22"/>
        </w:rPr>
        <w:noBreakHyphen/>
        <w:t xml:space="preserve">intervall på elektrokardiogram kan forekomme hos pasienter behandlet med visse kolinesterasehemmere, inkludert rivastigmin. </w:t>
      </w:r>
      <w:r w:rsidR="005E1521" w:rsidRPr="006C1F2C">
        <w:rPr>
          <w:color w:val="000000"/>
          <w:spacing w:val="-2"/>
          <w:sz w:val="22"/>
          <w:szCs w:val="22"/>
        </w:rPr>
        <w:t xml:space="preserve">Rivastigmin kan forårsake bradykardi som utgjør en risikofaktor for forekomst av torsade de pointes, hovedsakelig hos pasienter med risikofaktorer. Det anbefales å utvise forsiktighet hos pasienter </w:t>
      </w:r>
      <w:r w:rsidRPr="006C1F2C">
        <w:rPr>
          <w:color w:val="000000"/>
          <w:spacing w:val="-2"/>
          <w:sz w:val="22"/>
          <w:szCs w:val="22"/>
        </w:rPr>
        <w:t>som har QTc</w:t>
      </w:r>
      <w:r w:rsidRPr="006C1F2C">
        <w:rPr>
          <w:color w:val="000000"/>
          <w:spacing w:val="-2"/>
          <w:sz w:val="22"/>
          <w:szCs w:val="22"/>
        </w:rPr>
        <w:noBreakHyphen/>
        <w:t xml:space="preserve">forlengelse, som har det i familien eller </w:t>
      </w:r>
      <w:r w:rsidR="005E1521" w:rsidRPr="006C1F2C">
        <w:rPr>
          <w:color w:val="000000"/>
          <w:spacing w:val="-2"/>
          <w:sz w:val="22"/>
          <w:szCs w:val="22"/>
        </w:rPr>
        <w:t>med høyere risiko for å utvikle torsade de pointes; for eksempel de som har ukompensert hjertesvikt, nylig gjennomgått hjerteinfarkt, bradyarytmier, er predisponert for hypokalemi eller hypomagnesemi, eller samtidig bruker legemidler som er kjent for å indusere QT-forlengelse og/eller torsade de pointes</w:t>
      </w:r>
      <w:r w:rsidRPr="006C1F2C">
        <w:rPr>
          <w:color w:val="000000"/>
          <w:spacing w:val="-2"/>
          <w:sz w:val="22"/>
          <w:szCs w:val="22"/>
        </w:rPr>
        <w:t xml:space="preserve">. Klinisk </w:t>
      </w:r>
      <w:r w:rsidR="00CE4544" w:rsidRPr="006C1F2C">
        <w:rPr>
          <w:color w:val="000000"/>
          <w:spacing w:val="-2"/>
          <w:sz w:val="22"/>
          <w:szCs w:val="22"/>
        </w:rPr>
        <w:t xml:space="preserve">monitorering </w:t>
      </w:r>
      <w:r w:rsidRPr="006C1F2C">
        <w:rPr>
          <w:color w:val="000000"/>
          <w:spacing w:val="-2"/>
          <w:sz w:val="22"/>
          <w:szCs w:val="22"/>
        </w:rPr>
        <w:t>(EKG) kan også være nødvendig</w:t>
      </w:r>
      <w:r w:rsidR="005E1521" w:rsidRPr="006C1F2C">
        <w:rPr>
          <w:color w:val="000000"/>
          <w:spacing w:val="-2"/>
          <w:sz w:val="22"/>
          <w:szCs w:val="22"/>
        </w:rPr>
        <w:t xml:space="preserve"> (se pkt. 4.5 og 4.8).</w:t>
      </w:r>
    </w:p>
    <w:p w14:paraId="37C85693" w14:textId="77777777" w:rsidR="005E1521" w:rsidRPr="006C1F2C" w:rsidRDefault="005E1521" w:rsidP="005171BE">
      <w:pPr>
        <w:widowControl w:val="0"/>
        <w:suppressAutoHyphens/>
        <w:rPr>
          <w:color w:val="000000"/>
          <w:spacing w:val="-2"/>
          <w:szCs w:val="22"/>
        </w:rPr>
      </w:pPr>
    </w:p>
    <w:p w14:paraId="37C85694" w14:textId="77777777" w:rsidR="003F05CA" w:rsidRPr="006C1F2C" w:rsidRDefault="003F05CA" w:rsidP="005171BE">
      <w:pPr>
        <w:widowControl w:val="0"/>
        <w:rPr>
          <w:color w:val="000000"/>
          <w:sz w:val="22"/>
          <w:szCs w:val="22"/>
        </w:rPr>
      </w:pPr>
      <w:r w:rsidRPr="006C1F2C">
        <w:rPr>
          <w:color w:val="000000"/>
          <w:sz w:val="22"/>
          <w:szCs w:val="22"/>
        </w:rPr>
        <w:t>Rivastigmin må brukes med forsiktighet hos pasienter med ”sick sinussyndrom” eller ledningsforstyrrelser (sinoatrielt blokk, atrioventrikulært blokk) (se pkt.</w:t>
      </w:r>
      <w:r w:rsidR="000C5765" w:rsidRPr="006C1F2C">
        <w:rPr>
          <w:color w:val="000000"/>
          <w:sz w:val="22"/>
          <w:szCs w:val="22"/>
        </w:rPr>
        <w:t> </w:t>
      </w:r>
      <w:r w:rsidRPr="006C1F2C">
        <w:rPr>
          <w:color w:val="000000"/>
          <w:sz w:val="22"/>
          <w:szCs w:val="22"/>
        </w:rPr>
        <w:t>4.8).</w:t>
      </w:r>
    </w:p>
    <w:p w14:paraId="37C85695" w14:textId="77777777" w:rsidR="003F05CA" w:rsidRPr="006C1F2C" w:rsidRDefault="003F05CA" w:rsidP="005171BE">
      <w:pPr>
        <w:widowControl w:val="0"/>
        <w:rPr>
          <w:color w:val="000000"/>
          <w:sz w:val="22"/>
          <w:szCs w:val="22"/>
        </w:rPr>
      </w:pPr>
    </w:p>
    <w:p w14:paraId="37C85696" w14:textId="77777777" w:rsidR="003F05CA" w:rsidRPr="006C1F2C" w:rsidRDefault="003F05CA" w:rsidP="005171BE">
      <w:pPr>
        <w:widowControl w:val="0"/>
        <w:rPr>
          <w:color w:val="000000"/>
          <w:sz w:val="22"/>
          <w:szCs w:val="22"/>
        </w:rPr>
      </w:pPr>
      <w:r w:rsidRPr="006C1F2C">
        <w:rPr>
          <w:color w:val="000000"/>
          <w:sz w:val="22"/>
          <w:szCs w:val="22"/>
        </w:rPr>
        <w:t>Rivastigmin kan forårsake økt magesyresekresjon. Forsiktighet bør utvises ved behandling av pasienter med aktivt magesår eller duodenalsår eller hos predisponerte pasienter.</w:t>
      </w:r>
    </w:p>
    <w:p w14:paraId="37C85697" w14:textId="77777777" w:rsidR="003F05CA" w:rsidRPr="006C1F2C" w:rsidRDefault="003F05CA" w:rsidP="005171BE">
      <w:pPr>
        <w:widowControl w:val="0"/>
        <w:rPr>
          <w:color w:val="000000"/>
          <w:sz w:val="22"/>
          <w:szCs w:val="22"/>
        </w:rPr>
      </w:pPr>
    </w:p>
    <w:p w14:paraId="37C85698" w14:textId="77777777" w:rsidR="003F05CA" w:rsidRPr="006C1F2C" w:rsidRDefault="003F05CA" w:rsidP="005171BE">
      <w:pPr>
        <w:widowControl w:val="0"/>
        <w:rPr>
          <w:color w:val="000000"/>
          <w:sz w:val="22"/>
          <w:szCs w:val="22"/>
        </w:rPr>
      </w:pPr>
      <w:r w:rsidRPr="006C1F2C">
        <w:rPr>
          <w:color w:val="000000"/>
          <w:sz w:val="22"/>
          <w:szCs w:val="22"/>
        </w:rPr>
        <w:t>Kolinesterasehemmere bør forskrives med forsiktighet til pasienter som tidligere har hatt astma eller andre obstruktive lungesykdommer.</w:t>
      </w:r>
    </w:p>
    <w:p w14:paraId="37C85699" w14:textId="77777777" w:rsidR="003F05CA" w:rsidRPr="006C1F2C" w:rsidRDefault="003F05CA" w:rsidP="005171BE">
      <w:pPr>
        <w:widowControl w:val="0"/>
        <w:rPr>
          <w:color w:val="000000"/>
          <w:sz w:val="22"/>
          <w:szCs w:val="22"/>
        </w:rPr>
      </w:pPr>
    </w:p>
    <w:p w14:paraId="37C8569A" w14:textId="77777777" w:rsidR="003F05CA" w:rsidRPr="006C1F2C" w:rsidRDefault="003F05CA" w:rsidP="005171BE">
      <w:pPr>
        <w:widowControl w:val="0"/>
        <w:rPr>
          <w:color w:val="000000"/>
          <w:sz w:val="22"/>
          <w:szCs w:val="22"/>
        </w:rPr>
      </w:pPr>
      <w:r w:rsidRPr="006C1F2C">
        <w:rPr>
          <w:color w:val="000000"/>
          <w:sz w:val="22"/>
          <w:szCs w:val="22"/>
        </w:rPr>
        <w:t>Kolinomimetika kan forårsake eller forverre urinveisobstruksjon og krampeanfall. Forsiktighet bør utvises hos pasienter som er predisponerte for slike sykdommer.</w:t>
      </w:r>
    </w:p>
    <w:p w14:paraId="37C8569D" w14:textId="77777777" w:rsidR="003F05CA" w:rsidRPr="006C1F2C" w:rsidRDefault="003F05CA" w:rsidP="005171BE">
      <w:pPr>
        <w:widowControl w:val="0"/>
        <w:rPr>
          <w:color w:val="000000"/>
          <w:sz w:val="22"/>
          <w:szCs w:val="22"/>
        </w:rPr>
      </w:pPr>
    </w:p>
    <w:p w14:paraId="37C8569E" w14:textId="77777777" w:rsidR="003F05CA" w:rsidRPr="006C1F2C" w:rsidRDefault="003F05CA" w:rsidP="005171BE">
      <w:pPr>
        <w:widowControl w:val="0"/>
        <w:rPr>
          <w:color w:val="000000"/>
          <w:sz w:val="22"/>
          <w:szCs w:val="22"/>
        </w:rPr>
      </w:pPr>
      <w:r w:rsidRPr="006C1F2C">
        <w:rPr>
          <w:color w:val="000000"/>
          <w:sz w:val="22"/>
          <w:szCs w:val="22"/>
        </w:rPr>
        <w:t>Bruk av rivastigmin hos pasienter med alvorlig demens ved Alzheimers sykdom eller i tilknytning til Parkinsons sykdom, andre typer demens, eller andre typer hukommelsessvikt (f.eks. aldersrelatert kognitiv tilbakegang) er ikke undersøkt, og bruk hos denne pasientpopulasjonen er derfor ikke anbefalt.</w:t>
      </w:r>
    </w:p>
    <w:p w14:paraId="37C8569F" w14:textId="77777777" w:rsidR="003F05CA" w:rsidRPr="006C1F2C" w:rsidRDefault="003F05CA" w:rsidP="005171BE">
      <w:pPr>
        <w:widowControl w:val="0"/>
        <w:rPr>
          <w:color w:val="000000"/>
          <w:sz w:val="22"/>
          <w:szCs w:val="22"/>
        </w:rPr>
      </w:pPr>
    </w:p>
    <w:p w14:paraId="37C856A0" w14:textId="77777777" w:rsidR="003F05CA" w:rsidRPr="006C1F2C" w:rsidRDefault="003F05CA" w:rsidP="005171BE">
      <w:pPr>
        <w:widowControl w:val="0"/>
        <w:rPr>
          <w:color w:val="000000"/>
          <w:sz w:val="22"/>
          <w:szCs w:val="22"/>
        </w:rPr>
      </w:pPr>
      <w:r w:rsidRPr="006C1F2C">
        <w:rPr>
          <w:color w:val="000000"/>
          <w:sz w:val="22"/>
          <w:szCs w:val="22"/>
        </w:rPr>
        <w:t>Rivastigmin kan, i likhet med andre kolinomimetika, forverre eller forårsake ekstrapyramidale symptomer. Forverring (inkludert bradykinesi, dyskinesi, unormal gange) og en økt forekomst eller intensitet av skjelvingene, har vært observert hos pasienter med demens i tilknytning til Parkinsons sykdom (se pkt.</w:t>
      </w:r>
      <w:r w:rsidR="000C5765" w:rsidRPr="006C1F2C">
        <w:rPr>
          <w:color w:val="000000"/>
          <w:sz w:val="22"/>
          <w:szCs w:val="22"/>
        </w:rPr>
        <w:t> </w:t>
      </w:r>
      <w:r w:rsidRPr="006C1F2C">
        <w:rPr>
          <w:color w:val="000000"/>
          <w:sz w:val="22"/>
          <w:szCs w:val="22"/>
        </w:rPr>
        <w:t>4.8). Disse hendelsene førte i enkelte tilfeller til avbrutt rivastigminbehandling (f.eks. avbrudd på grunn av skjelvinger hos 1,7</w:t>
      </w:r>
      <w:r w:rsidR="000C5765" w:rsidRPr="006C1F2C">
        <w:rPr>
          <w:color w:val="000000"/>
          <w:sz w:val="22"/>
          <w:szCs w:val="22"/>
        </w:rPr>
        <w:t> </w:t>
      </w:r>
      <w:r w:rsidRPr="006C1F2C">
        <w:rPr>
          <w:color w:val="000000"/>
          <w:sz w:val="22"/>
          <w:szCs w:val="22"/>
        </w:rPr>
        <w:t>% som fikk rivastigmin vs. 0</w:t>
      </w:r>
      <w:r w:rsidR="000C5765" w:rsidRPr="006C1F2C">
        <w:rPr>
          <w:color w:val="000000"/>
          <w:sz w:val="22"/>
          <w:szCs w:val="22"/>
        </w:rPr>
        <w:t> </w:t>
      </w:r>
      <w:r w:rsidRPr="006C1F2C">
        <w:rPr>
          <w:color w:val="000000"/>
          <w:sz w:val="22"/>
          <w:szCs w:val="22"/>
        </w:rPr>
        <w:t>% som fikk placebo). Det anbefales klinisk monitorering av disse bivirkningene.</w:t>
      </w:r>
    </w:p>
    <w:p w14:paraId="37C856A1" w14:textId="77777777" w:rsidR="00E66CD8" w:rsidRPr="006C1F2C" w:rsidRDefault="00E66CD8" w:rsidP="005171BE">
      <w:pPr>
        <w:widowControl w:val="0"/>
        <w:rPr>
          <w:color w:val="000000"/>
          <w:sz w:val="22"/>
          <w:szCs w:val="22"/>
        </w:rPr>
      </w:pPr>
    </w:p>
    <w:p w14:paraId="37C856A2" w14:textId="77777777" w:rsidR="00E66CD8" w:rsidRPr="006C1F2C" w:rsidRDefault="00E66CD8" w:rsidP="005171BE">
      <w:pPr>
        <w:keepNext/>
        <w:widowControl w:val="0"/>
        <w:rPr>
          <w:color w:val="000000"/>
          <w:sz w:val="22"/>
          <w:szCs w:val="22"/>
          <w:u w:val="single"/>
        </w:rPr>
      </w:pPr>
      <w:r w:rsidRPr="006C1F2C">
        <w:rPr>
          <w:color w:val="000000"/>
          <w:sz w:val="22"/>
          <w:szCs w:val="22"/>
          <w:u w:val="single"/>
        </w:rPr>
        <w:t>Spesielle populasjoner</w:t>
      </w:r>
    </w:p>
    <w:p w14:paraId="37C856A3" w14:textId="77777777" w:rsidR="00062D93" w:rsidRPr="006C1F2C" w:rsidRDefault="00062D93" w:rsidP="005171BE">
      <w:pPr>
        <w:keepNext/>
        <w:widowControl w:val="0"/>
        <w:rPr>
          <w:color w:val="000000"/>
          <w:sz w:val="22"/>
          <w:szCs w:val="22"/>
        </w:rPr>
      </w:pPr>
    </w:p>
    <w:p w14:paraId="37C856A4" w14:textId="77777777" w:rsidR="00E66CD8" w:rsidRPr="006C1F2C" w:rsidRDefault="00E66CD8" w:rsidP="005171BE">
      <w:pPr>
        <w:widowControl w:val="0"/>
        <w:rPr>
          <w:sz w:val="22"/>
          <w:szCs w:val="22"/>
        </w:rPr>
      </w:pPr>
      <w:r w:rsidRPr="006C1F2C">
        <w:rPr>
          <w:sz w:val="22"/>
          <w:szCs w:val="22"/>
        </w:rPr>
        <w:t>Pasienter med klinisk signifikant nedsatt nyre- eller leverfunksjon kan få flere bivirkninger (se pkt.</w:t>
      </w:r>
      <w:r w:rsidR="000C5765" w:rsidRPr="006C1F2C">
        <w:rPr>
          <w:sz w:val="22"/>
          <w:szCs w:val="22"/>
        </w:rPr>
        <w:t> </w:t>
      </w:r>
      <w:r w:rsidRPr="006C1F2C">
        <w:rPr>
          <w:sz w:val="22"/>
          <w:szCs w:val="22"/>
        </w:rPr>
        <w:t xml:space="preserve">4.2 og 5.2). </w:t>
      </w:r>
      <w:r w:rsidR="00E77719" w:rsidRPr="006C1F2C">
        <w:rPr>
          <w:sz w:val="22"/>
          <w:szCs w:val="22"/>
        </w:rPr>
        <w:t xml:space="preserve">Doseringsanbefalinger for titrering i henhold til individuell toleranse må følges nøye. </w:t>
      </w:r>
      <w:r w:rsidRPr="006C1F2C">
        <w:rPr>
          <w:sz w:val="22"/>
          <w:szCs w:val="22"/>
        </w:rPr>
        <w:t>Pasienter med alvorlig nedsatt leverfunksjon er ikke undersøkt. Exelon kan imidlertid brukes i denne pasientgruppen og nøye overvåkning er nødvendig.</w:t>
      </w:r>
    </w:p>
    <w:p w14:paraId="37C856A5" w14:textId="77777777" w:rsidR="00E66CD8" w:rsidRPr="006C1F2C" w:rsidRDefault="00E66CD8" w:rsidP="005171BE">
      <w:pPr>
        <w:widowControl w:val="0"/>
        <w:rPr>
          <w:sz w:val="22"/>
          <w:szCs w:val="22"/>
        </w:rPr>
      </w:pPr>
    </w:p>
    <w:p w14:paraId="37C856A6" w14:textId="3659E7F3" w:rsidR="00E66CD8" w:rsidRPr="006C1F2C" w:rsidRDefault="00E66CD8" w:rsidP="005171BE">
      <w:pPr>
        <w:widowControl w:val="0"/>
        <w:rPr>
          <w:sz w:val="22"/>
          <w:szCs w:val="22"/>
        </w:rPr>
      </w:pPr>
      <w:r w:rsidRPr="006C1F2C">
        <w:rPr>
          <w:sz w:val="22"/>
          <w:szCs w:val="22"/>
        </w:rPr>
        <w:t>Pasienter med kroppsvekt under 50 kg kan få flere bivirkninger og kan ha høyere sannsynlighet for å avslutte behandlingen på grunn av bivirkninger.</w:t>
      </w:r>
    </w:p>
    <w:p w14:paraId="605B497D" w14:textId="4344E661" w:rsidR="008B519C" w:rsidRPr="006C1F2C" w:rsidRDefault="008B519C" w:rsidP="005171BE">
      <w:pPr>
        <w:widowControl w:val="0"/>
        <w:rPr>
          <w:sz w:val="22"/>
          <w:szCs w:val="22"/>
          <w:u w:val="single"/>
        </w:rPr>
      </w:pPr>
    </w:p>
    <w:p w14:paraId="6404978D" w14:textId="77777777" w:rsidR="00C11BF4" w:rsidRPr="006C1F2C" w:rsidRDefault="00C11BF4" w:rsidP="005171BE">
      <w:pPr>
        <w:keepNext/>
        <w:widowControl w:val="0"/>
        <w:rPr>
          <w:sz w:val="22"/>
          <w:szCs w:val="22"/>
          <w:u w:val="single"/>
        </w:rPr>
      </w:pPr>
      <w:r w:rsidRPr="006C1F2C">
        <w:rPr>
          <w:sz w:val="22"/>
          <w:szCs w:val="22"/>
          <w:u w:val="single"/>
        </w:rPr>
        <w:t>Hjelpestoffer med kjent effekt</w:t>
      </w:r>
    </w:p>
    <w:p w14:paraId="1F36F456" w14:textId="77777777" w:rsidR="00C11BF4" w:rsidRPr="006C1F2C" w:rsidRDefault="00C11BF4" w:rsidP="005171BE">
      <w:pPr>
        <w:keepNext/>
        <w:widowControl w:val="0"/>
        <w:rPr>
          <w:sz w:val="22"/>
          <w:szCs w:val="22"/>
        </w:rPr>
      </w:pPr>
    </w:p>
    <w:p w14:paraId="1A48413D" w14:textId="0F0DB47E" w:rsidR="00C11BF4" w:rsidRPr="006C1F2C" w:rsidRDefault="00C11BF4" w:rsidP="005171BE">
      <w:pPr>
        <w:pStyle w:val="BodyTextIndent"/>
        <w:widowControl w:val="0"/>
        <w:ind w:left="0"/>
        <w:rPr>
          <w:color w:val="000000"/>
          <w:sz w:val="22"/>
          <w:szCs w:val="22"/>
        </w:rPr>
      </w:pPr>
      <w:r w:rsidRPr="006C1F2C">
        <w:rPr>
          <w:color w:val="000000"/>
          <w:sz w:val="22"/>
          <w:szCs w:val="22"/>
        </w:rPr>
        <w:t>Et av innholdsstoffene i Exelon mikstur er natriumbenzoat</w:t>
      </w:r>
      <w:r w:rsidR="00D12F4D" w:rsidRPr="006C1F2C">
        <w:rPr>
          <w:color w:val="000000"/>
          <w:sz w:val="22"/>
          <w:szCs w:val="22"/>
        </w:rPr>
        <w:t xml:space="preserve"> (E211)</w:t>
      </w:r>
      <w:r w:rsidRPr="006C1F2C">
        <w:rPr>
          <w:color w:val="000000"/>
          <w:sz w:val="22"/>
          <w:szCs w:val="22"/>
        </w:rPr>
        <w:t>. Benzosyre er mildt irriterende for hud, øyne og slimhinner.</w:t>
      </w:r>
    </w:p>
    <w:p w14:paraId="60FB8B43" w14:textId="77777777" w:rsidR="00C11BF4" w:rsidRPr="006C1F2C" w:rsidRDefault="00C11BF4" w:rsidP="005171BE">
      <w:pPr>
        <w:widowControl w:val="0"/>
        <w:rPr>
          <w:sz w:val="22"/>
          <w:szCs w:val="22"/>
        </w:rPr>
      </w:pPr>
    </w:p>
    <w:p w14:paraId="2D1A7BD5" w14:textId="77777777" w:rsidR="00C11BF4" w:rsidRPr="006C1F2C" w:rsidRDefault="00C11BF4" w:rsidP="005171BE">
      <w:pPr>
        <w:autoSpaceDE w:val="0"/>
        <w:autoSpaceDN w:val="0"/>
        <w:adjustRightInd w:val="0"/>
        <w:rPr>
          <w:sz w:val="22"/>
          <w:szCs w:val="22"/>
        </w:rPr>
      </w:pPr>
      <w:r w:rsidRPr="006C1F2C">
        <w:rPr>
          <w:sz w:val="22"/>
          <w:szCs w:val="22"/>
        </w:rPr>
        <w:t>Dette legemidlet inneholder mindre enn 1 mmol natrium (23 mg) i hver ml, og er så godt som “natriumfritt”.</w:t>
      </w:r>
    </w:p>
    <w:p w14:paraId="0CBD1955" w14:textId="73D25821" w:rsidR="00794401" w:rsidRPr="006C1F2C" w:rsidRDefault="00794401" w:rsidP="005171BE">
      <w:pPr>
        <w:widowControl w:val="0"/>
        <w:rPr>
          <w:color w:val="000000"/>
          <w:sz w:val="22"/>
          <w:szCs w:val="22"/>
        </w:rPr>
      </w:pPr>
    </w:p>
    <w:p w14:paraId="37C856A8" w14:textId="77777777" w:rsidR="00944129" w:rsidRPr="006C1F2C" w:rsidRDefault="00944129"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4.5</w:t>
      </w:r>
      <w:r w:rsidRPr="006C1F2C">
        <w:rPr>
          <w:b/>
          <w:color w:val="000000"/>
          <w:sz w:val="22"/>
          <w:szCs w:val="22"/>
          <w:lang w:val="nb-NO"/>
        </w:rPr>
        <w:tab/>
        <w:t>Interaksjon med andre legemidler og andre former for interaksjon</w:t>
      </w:r>
    </w:p>
    <w:p w14:paraId="37C856A9" w14:textId="77777777" w:rsidR="00944129" w:rsidRPr="006C1F2C" w:rsidRDefault="00944129" w:rsidP="005171BE">
      <w:pPr>
        <w:keepNext/>
        <w:widowControl w:val="0"/>
        <w:rPr>
          <w:color w:val="000000"/>
          <w:sz w:val="22"/>
          <w:szCs w:val="22"/>
        </w:rPr>
      </w:pPr>
    </w:p>
    <w:p w14:paraId="37C856AA" w14:textId="77777777" w:rsidR="00944129" w:rsidRPr="006C1F2C" w:rsidRDefault="00944129" w:rsidP="005171BE">
      <w:pPr>
        <w:widowControl w:val="0"/>
        <w:rPr>
          <w:color w:val="000000"/>
          <w:sz w:val="22"/>
          <w:szCs w:val="22"/>
        </w:rPr>
      </w:pPr>
      <w:r w:rsidRPr="006C1F2C">
        <w:rPr>
          <w:color w:val="000000"/>
          <w:sz w:val="22"/>
          <w:szCs w:val="22"/>
        </w:rPr>
        <w:t xml:space="preserve">Som en kolinesterasehemmer, kan rivastigmin forsterke effekten av succinylkolin-type muskelrelakserende preparater under anestesi. Forsiktighet anbefales ved valg av anestetika. Mulig dosejustering eller midlertidig opphold i behandlingen kan vurderes dersom det er nødvendig. </w:t>
      </w:r>
    </w:p>
    <w:p w14:paraId="37C856AB" w14:textId="77777777" w:rsidR="00944129" w:rsidRPr="006C1F2C" w:rsidRDefault="00944129" w:rsidP="005171BE">
      <w:pPr>
        <w:widowControl w:val="0"/>
        <w:rPr>
          <w:color w:val="000000"/>
          <w:sz w:val="22"/>
          <w:szCs w:val="22"/>
        </w:rPr>
      </w:pPr>
    </w:p>
    <w:p w14:paraId="37C856AC" w14:textId="77777777" w:rsidR="00AD4ECE" w:rsidRPr="006C1F2C" w:rsidRDefault="00AD4ECE" w:rsidP="005171BE">
      <w:pPr>
        <w:widowControl w:val="0"/>
        <w:rPr>
          <w:color w:val="000000"/>
          <w:sz w:val="22"/>
          <w:szCs w:val="22"/>
        </w:rPr>
      </w:pPr>
      <w:r w:rsidRPr="006C1F2C">
        <w:rPr>
          <w:color w:val="000000"/>
          <w:sz w:val="22"/>
          <w:szCs w:val="22"/>
        </w:rPr>
        <w:t>Som følge av dets farmakodynamiske egenskaper og mulige additive effekter, bør ikke rivastigmin gis samtidig med andre kolinomimetika. Rivastigmin kan interferere med aktiviteten til antikolinerge preparater (f.eks. oksybutynin, tolterodin).</w:t>
      </w:r>
    </w:p>
    <w:p w14:paraId="37C856AD" w14:textId="77777777" w:rsidR="00AD4ECE" w:rsidRPr="006C1F2C" w:rsidRDefault="00AD4ECE" w:rsidP="005171BE">
      <w:pPr>
        <w:widowControl w:val="0"/>
        <w:rPr>
          <w:color w:val="000000"/>
          <w:sz w:val="22"/>
          <w:szCs w:val="22"/>
        </w:rPr>
      </w:pPr>
    </w:p>
    <w:p w14:paraId="37C856AE" w14:textId="77777777" w:rsidR="00AD4ECE" w:rsidRPr="006C1F2C" w:rsidRDefault="00AD4ECE" w:rsidP="005171BE">
      <w:pPr>
        <w:widowControl w:val="0"/>
        <w:rPr>
          <w:color w:val="000000"/>
          <w:sz w:val="22"/>
          <w:szCs w:val="22"/>
        </w:rPr>
      </w:pPr>
      <w:r w:rsidRPr="006C1F2C">
        <w:rPr>
          <w:color w:val="000000"/>
          <w:sz w:val="22"/>
          <w:szCs w:val="22"/>
        </w:rPr>
        <w:t>Additive effekter som fører til bradykardi (som kan resultere i synkope) har vært rapportert ved samtidig bruk av ulike betablokkere (inkludert atenolol) og rivastigmin. Kardiovaskulære betablokkere forventes å være assosiert med størst risiko, men det har også vært rapporter hos pasienter som brukte andre betablokkere. Derfor bør forsiktighet utvises når rivastigmin kombineres med betablokkere og også andre bradykardi-legemidler (f.eks. klasse</w:t>
      </w:r>
      <w:r w:rsidR="000C5765" w:rsidRPr="006C1F2C">
        <w:rPr>
          <w:color w:val="000000"/>
          <w:sz w:val="22"/>
          <w:szCs w:val="22"/>
        </w:rPr>
        <w:t> </w:t>
      </w:r>
      <w:r w:rsidRPr="006C1F2C">
        <w:rPr>
          <w:color w:val="000000"/>
          <w:sz w:val="22"/>
          <w:szCs w:val="22"/>
        </w:rPr>
        <w:t>III antiarytmika, kalsiumkanalantagonister, digitalisglykosider, pilokarpin).</w:t>
      </w:r>
    </w:p>
    <w:p w14:paraId="37C856AF" w14:textId="77777777" w:rsidR="00AD4ECE" w:rsidRPr="006C1F2C" w:rsidRDefault="00AD4ECE" w:rsidP="005171BE">
      <w:pPr>
        <w:widowControl w:val="0"/>
        <w:rPr>
          <w:color w:val="000000"/>
          <w:sz w:val="22"/>
          <w:szCs w:val="22"/>
        </w:rPr>
      </w:pPr>
    </w:p>
    <w:p w14:paraId="37C856B0" w14:textId="4091A01E" w:rsidR="00AD4ECE" w:rsidRPr="006C1F2C" w:rsidRDefault="00AD4ECE" w:rsidP="005171BE">
      <w:pPr>
        <w:widowControl w:val="0"/>
        <w:rPr>
          <w:color w:val="000000"/>
          <w:sz w:val="22"/>
          <w:szCs w:val="22"/>
        </w:rPr>
      </w:pPr>
      <w:r w:rsidRPr="006C1F2C">
        <w:rPr>
          <w:color w:val="000000"/>
          <w:sz w:val="22"/>
          <w:szCs w:val="22"/>
        </w:rPr>
        <w:t xml:space="preserve">Siden bradykardi er en risikofaktor for utvikling av torsades de pointes, bør kombinasjon av rivastigmin med legemidler som kan indusere </w:t>
      </w:r>
      <w:r w:rsidR="00D15A2C" w:rsidRPr="006C1F2C">
        <w:rPr>
          <w:color w:val="000000"/>
          <w:sz w:val="22"/>
          <w:szCs w:val="22"/>
        </w:rPr>
        <w:t>QT</w:t>
      </w:r>
      <w:r w:rsidR="00D15A2C" w:rsidRPr="006C1F2C">
        <w:rPr>
          <w:color w:val="000000"/>
          <w:sz w:val="22"/>
          <w:szCs w:val="22"/>
        </w:rPr>
        <w:noBreakHyphen/>
        <w:t xml:space="preserve">forlengelse eller </w:t>
      </w:r>
      <w:r w:rsidRPr="006C1F2C">
        <w:rPr>
          <w:color w:val="000000"/>
          <w:sz w:val="22"/>
          <w:szCs w:val="22"/>
        </w:rPr>
        <w:t>torsades de pointes, slik som antipsykotika f.eks. noen fenotiaziner (klorpromazin, levomepromazin), benzamider (sulpirid, sultoprid, amisulprid, tiaprid, veraliprid), pimozid, haloperidol, cisaprid, citalopram, difemanil, erytromycin IV, halofantrin, mizolastin, metadon, pentamidin og moksifloksacin administreres med forsiktighet og klinisk overvåking (EKG) kan også være nødvendig.</w:t>
      </w:r>
    </w:p>
    <w:p w14:paraId="37C856B1" w14:textId="77777777" w:rsidR="00944129" w:rsidRPr="006C1F2C" w:rsidRDefault="00944129" w:rsidP="005171BE">
      <w:pPr>
        <w:widowControl w:val="0"/>
        <w:rPr>
          <w:color w:val="000000"/>
          <w:sz w:val="22"/>
          <w:szCs w:val="22"/>
        </w:rPr>
      </w:pPr>
    </w:p>
    <w:p w14:paraId="37C856B2" w14:textId="77777777" w:rsidR="00944129" w:rsidRPr="006C1F2C" w:rsidRDefault="00944129" w:rsidP="005171BE">
      <w:pPr>
        <w:widowControl w:val="0"/>
        <w:rPr>
          <w:color w:val="000000"/>
          <w:sz w:val="22"/>
          <w:szCs w:val="22"/>
        </w:rPr>
      </w:pPr>
      <w:r w:rsidRPr="006C1F2C">
        <w:rPr>
          <w:color w:val="000000"/>
          <w:sz w:val="22"/>
          <w:szCs w:val="22"/>
        </w:rPr>
        <w:t>Ingen farmakokinetiske interaksjoner er sett mellom rivastigmin og digoksin, warfarin, diazepam eller fluoksetin i studier med friske frivillige. Økningen i protrombintid som forårsakes av warfarin, påvirkes ikke av rivastigmin. Ingen uønskete effekter på hjertets ledningsevne ble observert ved samtidig bruk av digoksin og rivastigmin.</w:t>
      </w:r>
    </w:p>
    <w:p w14:paraId="37C856B3" w14:textId="77777777" w:rsidR="00944129" w:rsidRPr="006C1F2C" w:rsidRDefault="00944129" w:rsidP="005171BE">
      <w:pPr>
        <w:widowControl w:val="0"/>
        <w:rPr>
          <w:color w:val="000000"/>
          <w:sz w:val="22"/>
          <w:szCs w:val="22"/>
        </w:rPr>
      </w:pPr>
    </w:p>
    <w:p w14:paraId="37C856B4" w14:textId="77777777" w:rsidR="00944129" w:rsidRPr="006C1F2C" w:rsidRDefault="00944129" w:rsidP="005171BE">
      <w:pPr>
        <w:widowControl w:val="0"/>
        <w:rPr>
          <w:color w:val="000000"/>
          <w:sz w:val="22"/>
          <w:szCs w:val="22"/>
        </w:rPr>
      </w:pPr>
      <w:r w:rsidRPr="006C1F2C">
        <w:rPr>
          <w:color w:val="000000"/>
          <w:sz w:val="22"/>
          <w:szCs w:val="22"/>
        </w:rPr>
        <w:t>I henhold til rivastigmins metabolisme, er det lite sannsynlig at metabolske interaksjoner med andre legemidler vil forekomme, selv om rivastigmin kan hemme den butyrylkolinesterasemedierte metabolismen av andre substanser.</w:t>
      </w:r>
    </w:p>
    <w:p w14:paraId="37C856B5" w14:textId="77777777" w:rsidR="00944129" w:rsidRPr="006C1F2C" w:rsidRDefault="00944129" w:rsidP="005171BE">
      <w:pPr>
        <w:widowControl w:val="0"/>
        <w:suppressAutoHyphens/>
        <w:rPr>
          <w:color w:val="000000"/>
          <w:sz w:val="22"/>
          <w:szCs w:val="22"/>
        </w:rPr>
      </w:pPr>
    </w:p>
    <w:p w14:paraId="37C856B6" w14:textId="77777777" w:rsidR="00944129" w:rsidRPr="006C1F2C" w:rsidRDefault="00944129"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4.6</w:t>
      </w:r>
      <w:r w:rsidRPr="006C1F2C">
        <w:rPr>
          <w:b/>
          <w:color w:val="000000"/>
          <w:sz w:val="22"/>
          <w:szCs w:val="22"/>
          <w:lang w:val="nb-NO"/>
        </w:rPr>
        <w:tab/>
        <w:t>Fertilitet, graviditet og amming</w:t>
      </w:r>
    </w:p>
    <w:p w14:paraId="37C856B7" w14:textId="77777777" w:rsidR="00944129" w:rsidRPr="006C1F2C" w:rsidRDefault="00944129" w:rsidP="005171BE">
      <w:pPr>
        <w:keepNext/>
        <w:widowControl w:val="0"/>
        <w:suppressAutoHyphens/>
        <w:rPr>
          <w:color w:val="000000"/>
          <w:sz w:val="22"/>
          <w:szCs w:val="22"/>
        </w:rPr>
      </w:pPr>
    </w:p>
    <w:p w14:paraId="37C856B8" w14:textId="77777777" w:rsidR="00944129" w:rsidRPr="006C1F2C" w:rsidRDefault="00944129" w:rsidP="005171BE">
      <w:pPr>
        <w:keepNext/>
        <w:widowControl w:val="0"/>
        <w:suppressAutoHyphens/>
        <w:rPr>
          <w:color w:val="000000"/>
          <w:sz w:val="22"/>
          <w:szCs w:val="22"/>
          <w:u w:val="single"/>
        </w:rPr>
      </w:pPr>
      <w:r w:rsidRPr="006C1F2C">
        <w:rPr>
          <w:color w:val="000000"/>
          <w:sz w:val="22"/>
          <w:szCs w:val="22"/>
          <w:u w:val="single"/>
        </w:rPr>
        <w:t>Graviditet</w:t>
      </w:r>
    </w:p>
    <w:p w14:paraId="37C856B9" w14:textId="77777777" w:rsidR="00062D93" w:rsidRPr="006C1F2C" w:rsidRDefault="00062D93" w:rsidP="005171BE">
      <w:pPr>
        <w:keepNext/>
        <w:widowControl w:val="0"/>
        <w:suppressAutoHyphens/>
        <w:rPr>
          <w:color w:val="000000"/>
          <w:sz w:val="22"/>
          <w:szCs w:val="22"/>
        </w:rPr>
      </w:pPr>
    </w:p>
    <w:p w14:paraId="37C856BA" w14:textId="77777777" w:rsidR="00944129" w:rsidRPr="006C1F2C" w:rsidRDefault="002B7510" w:rsidP="005171BE">
      <w:pPr>
        <w:widowControl w:val="0"/>
        <w:suppressAutoHyphens/>
        <w:rPr>
          <w:color w:val="000000"/>
          <w:sz w:val="22"/>
          <w:szCs w:val="22"/>
        </w:rPr>
      </w:pPr>
      <w:r w:rsidRPr="006C1F2C">
        <w:rPr>
          <w:color w:val="000000"/>
          <w:sz w:val="22"/>
          <w:szCs w:val="22"/>
        </w:rPr>
        <w:t xml:space="preserve">Rivastigmin og/eller metabolitter går over i placenta hos drektige dyr. Det er ikke kjent om dette forekommer hos mennesker. </w:t>
      </w:r>
      <w:r w:rsidR="00944129" w:rsidRPr="006C1F2C">
        <w:rPr>
          <w:color w:val="000000"/>
          <w:sz w:val="22"/>
          <w:szCs w:val="22"/>
        </w:rPr>
        <w:t>Det foreligger ingen kliniske data på bruk under graviditet. Det ble observert en forlenget drektighetsperiode i peri- og postnatale studier hos rotter. Rivastigmin skal ikke brukes under graviditet, hvis ikke strengt nødvendig.</w:t>
      </w:r>
    </w:p>
    <w:p w14:paraId="37C856BB" w14:textId="77777777" w:rsidR="00944129" w:rsidRPr="006C1F2C" w:rsidRDefault="00944129" w:rsidP="005171BE">
      <w:pPr>
        <w:widowControl w:val="0"/>
        <w:suppressAutoHyphens/>
        <w:rPr>
          <w:color w:val="000000"/>
          <w:sz w:val="22"/>
          <w:szCs w:val="22"/>
        </w:rPr>
      </w:pPr>
    </w:p>
    <w:p w14:paraId="37C856BC" w14:textId="77777777" w:rsidR="00944129" w:rsidRPr="006C1F2C" w:rsidRDefault="00944129" w:rsidP="005171BE">
      <w:pPr>
        <w:keepNext/>
        <w:widowControl w:val="0"/>
        <w:suppressAutoHyphens/>
        <w:rPr>
          <w:color w:val="000000"/>
          <w:sz w:val="22"/>
          <w:szCs w:val="22"/>
          <w:u w:val="single"/>
        </w:rPr>
      </w:pPr>
      <w:r w:rsidRPr="006C1F2C">
        <w:rPr>
          <w:color w:val="000000"/>
          <w:sz w:val="22"/>
          <w:szCs w:val="22"/>
          <w:u w:val="single"/>
        </w:rPr>
        <w:t>Amming</w:t>
      </w:r>
    </w:p>
    <w:p w14:paraId="37C856BD" w14:textId="77777777" w:rsidR="00062D93" w:rsidRPr="006C1F2C" w:rsidRDefault="00062D93" w:rsidP="005171BE">
      <w:pPr>
        <w:keepNext/>
        <w:widowControl w:val="0"/>
        <w:suppressAutoHyphens/>
        <w:rPr>
          <w:color w:val="000000"/>
          <w:sz w:val="22"/>
          <w:szCs w:val="22"/>
        </w:rPr>
      </w:pPr>
    </w:p>
    <w:p w14:paraId="37C856BE" w14:textId="77777777" w:rsidR="00944129" w:rsidRPr="006C1F2C" w:rsidRDefault="00944129" w:rsidP="005171BE">
      <w:pPr>
        <w:widowControl w:val="0"/>
        <w:suppressAutoHyphens/>
        <w:rPr>
          <w:color w:val="000000"/>
          <w:sz w:val="22"/>
          <w:szCs w:val="22"/>
        </w:rPr>
      </w:pPr>
      <w:r w:rsidRPr="006C1F2C">
        <w:rPr>
          <w:color w:val="000000"/>
          <w:sz w:val="22"/>
          <w:szCs w:val="22"/>
        </w:rPr>
        <w:t>Rivastigmin utskilles i melk hos dyr. Det er ikke kjent om rivastigmin utskilles i melk hos mennesker. Kvinner som får rivastigmin bør derfor ikke amme.</w:t>
      </w:r>
    </w:p>
    <w:p w14:paraId="37C856BF" w14:textId="77777777" w:rsidR="00944129" w:rsidRPr="006C1F2C" w:rsidRDefault="00944129" w:rsidP="005171BE">
      <w:pPr>
        <w:widowControl w:val="0"/>
        <w:suppressAutoHyphens/>
        <w:rPr>
          <w:color w:val="000000"/>
          <w:sz w:val="22"/>
          <w:szCs w:val="22"/>
        </w:rPr>
      </w:pPr>
    </w:p>
    <w:p w14:paraId="37C856C0" w14:textId="77777777" w:rsidR="00944129" w:rsidRPr="006C1F2C" w:rsidRDefault="00944129" w:rsidP="005171BE">
      <w:pPr>
        <w:keepNext/>
        <w:widowControl w:val="0"/>
        <w:suppressAutoHyphens/>
        <w:rPr>
          <w:color w:val="000000"/>
          <w:sz w:val="22"/>
          <w:szCs w:val="22"/>
          <w:u w:val="single"/>
        </w:rPr>
      </w:pPr>
      <w:r w:rsidRPr="006C1F2C">
        <w:rPr>
          <w:color w:val="000000"/>
          <w:sz w:val="22"/>
          <w:szCs w:val="22"/>
          <w:u w:val="single"/>
        </w:rPr>
        <w:t>Fertilitet</w:t>
      </w:r>
    </w:p>
    <w:p w14:paraId="37C856C1" w14:textId="77777777" w:rsidR="00062D93" w:rsidRPr="006C1F2C" w:rsidRDefault="00062D93" w:rsidP="005171BE">
      <w:pPr>
        <w:keepNext/>
        <w:widowControl w:val="0"/>
        <w:suppressAutoHyphens/>
        <w:rPr>
          <w:color w:val="000000"/>
          <w:sz w:val="22"/>
          <w:szCs w:val="22"/>
        </w:rPr>
      </w:pPr>
    </w:p>
    <w:p w14:paraId="37C856C2" w14:textId="77777777" w:rsidR="00944129" w:rsidRPr="006C1F2C" w:rsidRDefault="002B7510" w:rsidP="005171BE">
      <w:pPr>
        <w:widowControl w:val="0"/>
        <w:rPr>
          <w:sz w:val="22"/>
          <w:szCs w:val="22"/>
        </w:rPr>
      </w:pPr>
      <w:r w:rsidRPr="006C1F2C">
        <w:rPr>
          <w:color w:val="000000"/>
          <w:sz w:val="22"/>
          <w:szCs w:val="22"/>
        </w:rPr>
        <w:t>Det er ikke registrert bivirkninger av rivastigmin på fertilitet eller reproduksjonsevne hos rotter (se pkt. 5.3). Det er ikke kjent om rivastigmin har effekt på fertilitet hos mennesker.</w:t>
      </w:r>
    </w:p>
    <w:p w14:paraId="37C856C3" w14:textId="77777777" w:rsidR="00944129" w:rsidRPr="006C1F2C" w:rsidRDefault="00944129" w:rsidP="005171BE">
      <w:pPr>
        <w:widowControl w:val="0"/>
        <w:suppressAutoHyphens/>
        <w:rPr>
          <w:color w:val="000000"/>
          <w:sz w:val="22"/>
          <w:szCs w:val="22"/>
        </w:rPr>
      </w:pPr>
    </w:p>
    <w:p w14:paraId="37C856C4" w14:textId="77777777" w:rsidR="00944129" w:rsidRPr="006C1F2C" w:rsidRDefault="00944129"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4.7</w:t>
      </w:r>
      <w:r w:rsidRPr="006C1F2C">
        <w:rPr>
          <w:b/>
          <w:color w:val="000000"/>
          <w:sz w:val="22"/>
          <w:szCs w:val="22"/>
          <w:lang w:val="nb-NO"/>
        </w:rPr>
        <w:tab/>
        <w:t>Påvirkning av evnen til å kjøre bil og bruke maskiner</w:t>
      </w:r>
    </w:p>
    <w:p w14:paraId="37C856C5" w14:textId="77777777" w:rsidR="00944129" w:rsidRPr="006C1F2C" w:rsidRDefault="00944129" w:rsidP="005171BE">
      <w:pPr>
        <w:keepNext/>
        <w:widowControl w:val="0"/>
        <w:rPr>
          <w:color w:val="000000"/>
          <w:sz w:val="22"/>
          <w:szCs w:val="22"/>
        </w:rPr>
      </w:pPr>
    </w:p>
    <w:p w14:paraId="37C856C6" w14:textId="77777777" w:rsidR="00944129" w:rsidRPr="006C1F2C" w:rsidRDefault="00944129" w:rsidP="005171BE">
      <w:pPr>
        <w:widowControl w:val="0"/>
        <w:rPr>
          <w:color w:val="000000"/>
          <w:sz w:val="22"/>
          <w:szCs w:val="22"/>
        </w:rPr>
      </w:pPr>
      <w:r w:rsidRPr="006C1F2C">
        <w:rPr>
          <w:color w:val="000000"/>
          <w:sz w:val="22"/>
          <w:szCs w:val="22"/>
        </w:rPr>
        <w:t>Alzheimers sykdom kan gradvis svekke evnen til å kjøre bil eller betjene maskiner. Videre kan rivastigmin medføre svimmelhet og søvnighet, særlig ved behandlingsstart eller ved en doseøkning. Som en konsekvens har Rivastigmin liten eller moderat påvirkning på evnen til å kjøre bil og bruke maskiner. Hos pasienter med demens som bruker rivastigmin, bør derfor evnen til å kjøre eller betjene maskiner vurderes regelmessig av den behandlende lege.</w:t>
      </w:r>
    </w:p>
    <w:p w14:paraId="37C856C7" w14:textId="77777777" w:rsidR="00944129" w:rsidRPr="006C1F2C" w:rsidRDefault="00944129" w:rsidP="005171BE">
      <w:pPr>
        <w:widowControl w:val="0"/>
        <w:suppressAutoHyphens/>
        <w:rPr>
          <w:color w:val="000000"/>
          <w:sz w:val="22"/>
          <w:szCs w:val="22"/>
        </w:rPr>
      </w:pPr>
    </w:p>
    <w:p w14:paraId="37C856C8" w14:textId="77777777" w:rsidR="00944129" w:rsidRPr="006C1F2C" w:rsidRDefault="00944129"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4.8</w:t>
      </w:r>
      <w:r w:rsidRPr="006C1F2C">
        <w:rPr>
          <w:b/>
          <w:color w:val="000000"/>
          <w:sz w:val="22"/>
          <w:szCs w:val="22"/>
          <w:lang w:val="nb-NO"/>
        </w:rPr>
        <w:tab/>
        <w:t>Bivirkninger</w:t>
      </w:r>
    </w:p>
    <w:p w14:paraId="37C856C9" w14:textId="77777777" w:rsidR="00944129" w:rsidRPr="006C1F2C" w:rsidRDefault="00944129" w:rsidP="005171BE">
      <w:pPr>
        <w:keepNext/>
        <w:widowControl w:val="0"/>
        <w:rPr>
          <w:color w:val="000000"/>
          <w:sz w:val="22"/>
          <w:szCs w:val="22"/>
        </w:rPr>
      </w:pPr>
    </w:p>
    <w:p w14:paraId="37C856CA"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Oppsummering av sikkerhetsprofilen</w:t>
      </w:r>
    </w:p>
    <w:p w14:paraId="37C856CB" w14:textId="77777777" w:rsidR="00062D93" w:rsidRPr="006C1F2C" w:rsidRDefault="00062D93" w:rsidP="005171BE">
      <w:pPr>
        <w:keepNext/>
        <w:widowControl w:val="0"/>
        <w:rPr>
          <w:color w:val="000000"/>
          <w:sz w:val="22"/>
          <w:szCs w:val="22"/>
        </w:rPr>
      </w:pPr>
    </w:p>
    <w:p w14:paraId="37C856CC" w14:textId="77777777" w:rsidR="00944129" w:rsidRPr="006C1F2C" w:rsidRDefault="00944129" w:rsidP="005171BE">
      <w:pPr>
        <w:widowControl w:val="0"/>
        <w:rPr>
          <w:color w:val="000000"/>
          <w:sz w:val="22"/>
          <w:szCs w:val="22"/>
        </w:rPr>
      </w:pPr>
      <w:r w:rsidRPr="006C1F2C">
        <w:rPr>
          <w:color w:val="000000"/>
          <w:sz w:val="22"/>
          <w:szCs w:val="22"/>
        </w:rPr>
        <w:t>De mest vanlige rapporterte bivirkningene er gastrointestinale reaksjoner, inkludert kvalme (38</w:t>
      </w:r>
      <w:r w:rsidR="000C5765" w:rsidRPr="006C1F2C">
        <w:rPr>
          <w:color w:val="000000"/>
          <w:sz w:val="22"/>
          <w:szCs w:val="22"/>
        </w:rPr>
        <w:t> </w:t>
      </w:r>
      <w:r w:rsidRPr="006C1F2C">
        <w:rPr>
          <w:color w:val="000000"/>
          <w:sz w:val="22"/>
          <w:szCs w:val="22"/>
        </w:rPr>
        <w:t>%) og oppkast (23</w:t>
      </w:r>
      <w:r w:rsidR="000C5765" w:rsidRPr="006C1F2C">
        <w:rPr>
          <w:color w:val="000000"/>
          <w:sz w:val="22"/>
          <w:szCs w:val="22"/>
        </w:rPr>
        <w:t> </w:t>
      </w:r>
      <w:r w:rsidRPr="006C1F2C">
        <w:rPr>
          <w:color w:val="000000"/>
          <w:sz w:val="22"/>
          <w:szCs w:val="22"/>
        </w:rPr>
        <w:t>%), særlig ved dosetitrering. Kvinner var mer utsatt for gastrointestinale bivirkninger og vekttap enn menn i kliniske studier.</w:t>
      </w:r>
    </w:p>
    <w:p w14:paraId="37C856CD" w14:textId="77777777" w:rsidR="00944129" w:rsidRPr="006C1F2C" w:rsidRDefault="00944129" w:rsidP="005171BE">
      <w:pPr>
        <w:widowControl w:val="0"/>
        <w:rPr>
          <w:color w:val="000000"/>
          <w:sz w:val="22"/>
          <w:szCs w:val="22"/>
        </w:rPr>
      </w:pPr>
    </w:p>
    <w:p w14:paraId="37C856CE"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Tabell over bivirkninger</w:t>
      </w:r>
    </w:p>
    <w:p w14:paraId="37C856CF" w14:textId="77777777" w:rsidR="00062D93" w:rsidRPr="006C1F2C" w:rsidRDefault="00062D93" w:rsidP="005171BE">
      <w:pPr>
        <w:keepNext/>
        <w:widowControl w:val="0"/>
        <w:rPr>
          <w:color w:val="000000"/>
          <w:sz w:val="22"/>
          <w:szCs w:val="22"/>
        </w:rPr>
      </w:pPr>
    </w:p>
    <w:p w14:paraId="37C856D0" w14:textId="77777777" w:rsidR="00944129" w:rsidRPr="006C1F2C" w:rsidRDefault="00944129" w:rsidP="005171BE">
      <w:pPr>
        <w:widowControl w:val="0"/>
        <w:rPr>
          <w:color w:val="000000"/>
          <w:sz w:val="22"/>
          <w:szCs w:val="22"/>
        </w:rPr>
      </w:pPr>
      <w:r w:rsidRPr="006C1F2C">
        <w:rPr>
          <w:color w:val="000000"/>
          <w:sz w:val="22"/>
          <w:szCs w:val="22"/>
        </w:rPr>
        <w:t xml:space="preserve">Bivirkningene i tabell 1 og tabell 2 er angitt i følge MedDRA organklassesystem og etter frekvens. Følgende frekvensinndeling er brukt: svært vanlige (≥1/10), vanlige (≥1/100 til &lt;1/10), mindre vanlige (≥1/1000 til &lt;1/100), sjeldne (≥1/10 000 til &lt;1/1000), svært sjeldne (&lt;1/10 000), </w:t>
      </w:r>
      <w:r w:rsidRPr="006C1F2C">
        <w:rPr>
          <w:noProof/>
          <w:sz w:val="22"/>
          <w:szCs w:val="22"/>
        </w:rPr>
        <w:t>ikke kjent (kan ikke anslås utifra tilgjengelige data)</w:t>
      </w:r>
      <w:r w:rsidRPr="006C1F2C">
        <w:rPr>
          <w:color w:val="000000"/>
          <w:sz w:val="22"/>
          <w:szCs w:val="22"/>
        </w:rPr>
        <w:t>.</w:t>
      </w:r>
    </w:p>
    <w:p w14:paraId="37C856D1" w14:textId="77777777" w:rsidR="00944129" w:rsidRPr="006C1F2C" w:rsidRDefault="00944129" w:rsidP="005171BE">
      <w:pPr>
        <w:widowControl w:val="0"/>
        <w:rPr>
          <w:color w:val="000000"/>
          <w:sz w:val="22"/>
          <w:szCs w:val="22"/>
        </w:rPr>
      </w:pPr>
    </w:p>
    <w:p w14:paraId="37C856D2" w14:textId="77777777" w:rsidR="00944129" w:rsidRPr="006C1F2C" w:rsidRDefault="00944129" w:rsidP="005171BE">
      <w:pPr>
        <w:widowControl w:val="0"/>
        <w:rPr>
          <w:color w:val="000000"/>
          <w:sz w:val="22"/>
          <w:szCs w:val="22"/>
        </w:rPr>
      </w:pPr>
      <w:r w:rsidRPr="006C1F2C">
        <w:rPr>
          <w:color w:val="000000"/>
          <w:sz w:val="22"/>
          <w:szCs w:val="22"/>
        </w:rPr>
        <w:t>Følgende bivirkninger, tabell 1, er akkumulert hos pasienter med Alzheimers demens som har fått behandling med Exelon.</w:t>
      </w:r>
    </w:p>
    <w:p w14:paraId="37C856D3" w14:textId="77777777" w:rsidR="00944129" w:rsidRPr="006C1F2C" w:rsidRDefault="00944129" w:rsidP="005171BE">
      <w:pPr>
        <w:widowControl w:val="0"/>
        <w:rPr>
          <w:color w:val="000000"/>
          <w:sz w:val="22"/>
          <w:szCs w:val="22"/>
        </w:rPr>
      </w:pPr>
    </w:p>
    <w:p w14:paraId="37C856D4" w14:textId="77777777" w:rsidR="00944129" w:rsidRPr="006C1F2C" w:rsidRDefault="00944129" w:rsidP="005171BE">
      <w:pPr>
        <w:keepNext/>
        <w:pageBreakBefore/>
        <w:widowControl w:val="0"/>
        <w:rPr>
          <w:b/>
          <w:color w:val="000000"/>
          <w:sz w:val="22"/>
          <w:szCs w:val="22"/>
        </w:rPr>
      </w:pPr>
      <w:r w:rsidRPr="006C1F2C">
        <w:rPr>
          <w:b/>
          <w:color w:val="000000"/>
          <w:sz w:val="22"/>
          <w:szCs w:val="22"/>
        </w:rPr>
        <w:t>Tabell 1</w:t>
      </w:r>
    </w:p>
    <w:p w14:paraId="37C856D5" w14:textId="77777777" w:rsidR="00944129" w:rsidRPr="006C1F2C" w:rsidRDefault="00944129" w:rsidP="005171BE">
      <w:pPr>
        <w:keepNext/>
        <w:widowControl w:val="0"/>
        <w:rPr>
          <w:color w:val="000000"/>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48"/>
        <w:gridCol w:w="4648"/>
      </w:tblGrid>
      <w:tr w:rsidR="00944129" w:rsidRPr="006C1F2C" w14:paraId="37C856D7" w14:textId="77777777" w:rsidTr="002F5E8F">
        <w:tc>
          <w:tcPr>
            <w:tcW w:w="9296" w:type="dxa"/>
            <w:gridSpan w:val="2"/>
            <w:tcBorders>
              <w:bottom w:val="nil"/>
            </w:tcBorders>
          </w:tcPr>
          <w:p w14:paraId="37C856D6" w14:textId="77777777" w:rsidR="00944129" w:rsidRPr="006C1F2C" w:rsidRDefault="00944129" w:rsidP="005171BE">
            <w:pPr>
              <w:keepNext/>
              <w:widowControl w:val="0"/>
              <w:rPr>
                <w:b/>
                <w:color w:val="000000"/>
                <w:sz w:val="22"/>
                <w:szCs w:val="22"/>
              </w:rPr>
            </w:pPr>
            <w:r w:rsidRPr="006C1F2C">
              <w:rPr>
                <w:b/>
                <w:color w:val="000000"/>
                <w:sz w:val="22"/>
                <w:szCs w:val="22"/>
              </w:rPr>
              <w:t>Infeksiøse og parasitære sykdommer</w:t>
            </w:r>
          </w:p>
        </w:tc>
      </w:tr>
      <w:tr w:rsidR="00944129" w:rsidRPr="006C1F2C" w14:paraId="37C856DA" w14:textId="77777777" w:rsidTr="002F5E8F">
        <w:tc>
          <w:tcPr>
            <w:tcW w:w="4648" w:type="dxa"/>
            <w:tcBorders>
              <w:top w:val="nil"/>
              <w:right w:val="nil"/>
            </w:tcBorders>
          </w:tcPr>
          <w:p w14:paraId="37C856D8" w14:textId="77777777" w:rsidR="00944129" w:rsidRPr="006C1F2C" w:rsidRDefault="00944129"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tcBorders>
          </w:tcPr>
          <w:p w14:paraId="37C856D9" w14:textId="77777777" w:rsidR="00944129" w:rsidRPr="006C1F2C" w:rsidRDefault="00944129" w:rsidP="005171BE">
            <w:pPr>
              <w:keepNext/>
              <w:widowControl w:val="0"/>
              <w:rPr>
                <w:color w:val="000000"/>
                <w:sz w:val="22"/>
                <w:szCs w:val="22"/>
              </w:rPr>
            </w:pPr>
            <w:r w:rsidRPr="006C1F2C">
              <w:rPr>
                <w:color w:val="000000"/>
                <w:sz w:val="22"/>
                <w:szCs w:val="22"/>
              </w:rPr>
              <w:t>Urinveisinfeksjon</w:t>
            </w:r>
          </w:p>
        </w:tc>
      </w:tr>
      <w:tr w:rsidR="00944129" w:rsidRPr="006C1F2C" w14:paraId="37C856DC" w14:textId="77777777" w:rsidTr="002F5E8F">
        <w:tc>
          <w:tcPr>
            <w:tcW w:w="9296" w:type="dxa"/>
            <w:gridSpan w:val="2"/>
            <w:tcBorders>
              <w:bottom w:val="nil"/>
            </w:tcBorders>
          </w:tcPr>
          <w:p w14:paraId="37C856DB" w14:textId="77777777" w:rsidR="00944129" w:rsidRPr="006C1F2C" w:rsidRDefault="00944129" w:rsidP="005171BE">
            <w:pPr>
              <w:keepNext/>
              <w:widowControl w:val="0"/>
              <w:rPr>
                <w:b/>
                <w:color w:val="000000"/>
                <w:sz w:val="22"/>
                <w:szCs w:val="22"/>
              </w:rPr>
            </w:pPr>
            <w:r w:rsidRPr="006C1F2C">
              <w:rPr>
                <w:b/>
                <w:color w:val="000000"/>
                <w:sz w:val="22"/>
                <w:szCs w:val="22"/>
              </w:rPr>
              <w:t>Stoffskifte- og ernæringsbetingede sykdommer</w:t>
            </w:r>
          </w:p>
        </w:tc>
      </w:tr>
      <w:tr w:rsidR="00944129" w:rsidRPr="006C1F2C" w14:paraId="37C856DF" w14:textId="77777777" w:rsidTr="002F5E8F">
        <w:tc>
          <w:tcPr>
            <w:tcW w:w="4648" w:type="dxa"/>
            <w:tcBorders>
              <w:top w:val="nil"/>
              <w:bottom w:val="nil"/>
              <w:right w:val="nil"/>
            </w:tcBorders>
          </w:tcPr>
          <w:p w14:paraId="37C856DD" w14:textId="77777777" w:rsidR="00944129" w:rsidRPr="006C1F2C" w:rsidRDefault="00944129"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6DE" w14:textId="77777777" w:rsidR="00944129" w:rsidRPr="006C1F2C" w:rsidRDefault="00944129" w:rsidP="005171BE">
            <w:pPr>
              <w:keepNext/>
              <w:widowControl w:val="0"/>
              <w:rPr>
                <w:color w:val="000000"/>
                <w:sz w:val="22"/>
                <w:szCs w:val="22"/>
              </w:rPr>
            </w:pPr>
            <w:r w:rsidRPr="006C1F2C">
              <w:rPr>
                <w:color w:val="000000"/>
                <w:sz w:val="22"/>
                <w:szCs w:val="22"/>
              </w:rPr>
              <w:t>Anoreksi</w:t>
            </w:r>
          </w:p>
        </w:tc>
      </w:tr>
      <w:tr w:rsidR="002B7510" w:rsidRPr="006C1F2C" w14:paraId="37C856E2" w14:textId="77777777" w:rsidTr="002F5E8F">
        <w:tc>
          <w:tcPr>
            <w:tcW w:w="4648" w:type="dxa"/>
            <w:tcBorders>
              <w:top w:val="nil"/>
              <w:bottom w:val="nil"/>
              <w:right w:val="nil"/>
            </w:tcBorders>
          </w:tcPr>
          <w:p w14:paraId="37C856E0" w14:textId="77777777" w:rsidR="002B7510" w:rsidRPr="006C1F2C" w:rsidRDefault="002B7510"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6E1" w14:textId="77777777" w:rsidR="002B7510" w:rsidRPr="006C1F2C" w:rsidRDefault="002B7510" w:rsidP="005171BE">
            <w:pPr>
              <w:keepNext/>
              <w:widowControl w:val="0"/>
              <w:rPr>
                <w:color w:val="000000"/>
                <w:sz w:val="22"/>
                <w:szCs w:val="22"/>
              </w:rPr>
            </w:pPr>
            <w:r w:rsidRPr="006C1F2C">
              <w:rPr>
                <w:color w:val="000000"/>
                <w:sz w:val="22"/>
                <w:szCs w:val="22"/>
              </w:rPr>
              <w:t>Nedsatt appetitt</w:t>
            </w:r>
          </w:p>
        </w:tc>
      </w:tr>
      <w:tr w:rsidR="00944129" w:rsidRPr="006C1F2C" w14:paraId="37C856E5" w14:textId="77777777" w:rsidTr="002F5E8F">
        <w:tc>
          <w:tcPr>
            <w:tcW w:w="4648" w:type="dxa"/>
            <w:tcBorders>
              <w:top w:val="nil"/>
              <w:right w:val="nil"/>
            </w:tcBorders>
          </w:tcPr>
          <w:p w14:paraId="37C856E3" w14:textId="77777777" w:rsidR="00944129" w:rsidRPr="006C1F2C" w:rsidRDefault="00944129" w:rsidP="005171BE">
            <w:pPr>
              <w:keepNext/>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6E4" w14:textId="77777777" w:rsidR="00944129" w:rsidRPr="006C1F2C" w:rsidRDefault="00944129" w:rsidP="005171BE">
            <w:pPr>
              <w:keepNext/>
              <w:widowControl w:val="0"/>
              <w:rPr>
                <w:color w:val="000000"/>
                <w:sz w:val="22"/>
                <w:szCs w:val="22"/>
              </w:rPr>
            </w:pPr>
            <w:r w:rsidRPr="006C1F2C">
              <w:rPr>
                <w:color w:val="000000"/>
                <w:sz w:val="22"/>
                <w:szCs w:val="22"/>
              </w:rPr>
              <w:t>Dehydrering</w:t>
            </w:r>
          </w:p>
        </w:tc>
      </w:tr>
      <w:tr w:rsidR="00944129" w:rsidRPr="006C1F2C" w14:paraId="37C856E7" w14:textId="77777777" w:rsidTr="002F5E8F">
        <w:tc>
          <w:tcPr>
            <w:tcW w:w="9296" w:type="dxa"/>
            <w:gridSpan w:val="2"/>
            <w:tcBorders>
              <w:bottom w:val="nil"/>
            </w:tcBorders>
          </w:tcPr>
          <w:p w14:paraId="37C856E6" w14:textId="77777777" w:rsidR="00944129" w:rsidRPr="006C1F2C" w:rsidRDefault="00944129" w:rsidP="005171BE">
            <w:pPr>
              <w:keepNext/>
              <w:widowControl w:val="0"/>
              <w:rPr>
                <w:b/>
                <w:color w:val="000000"/>
                <w:sz w:val="22"/>
                <w:szCs w:val="22"/>
              </w:rPr>
            </w:pPr>
            <w:r w:rsidRPr="006C1F2C">
              <w:rPr>
                <w:b/>
                <w:color w:val="000000"/>
                <w:sz w:val="22"/>
                <w:szCs w:val="22"/>
              </w:rPr>
              <w:t>Psykiatriske lidelser</w:t>
            </w:r>
          </w:p>
        </w:tc>
      </w:tr>
      <w:tr w:rsidR="00902573" w:rsidRPr="006C1F2C" w14:paraId="37C856EA" w14:textId="77777777" w:rsidTr="002F5E8F">
        <w:tc>
          <w:tcPr>
            <w:tcW w:w="4648" w:type="dxa"/>
            <w:tcBorders>
              <w:top w:val="nil"/>
              <w:bottom w:val="nil"/>
              <w:right w:val="nil"/>
            </w:tcBorders>
          </w:tcPr>
          <w:p w14:paraId="37C856E8" w14:textId="77777777" w:rsidR="00902573" w:rsidRPr="006C1F2C" w:rsidRDefault="00902573"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6E9" w14:textId="77777777" w:rsidR="00902573" w:rsidRPr="006C1F2C" w:rsidRDefault="00902573" w:rsidP="005171BE">
            <w:pPr>
              <w:keepNext/>
              <w:widowControl w:val="0"/>
              <w:rPr>
                <w:color w:val="000000"/>
                <w:sz w:val="22"/>
                <w:szCs w:val="22"/>
              </w:rPr>
            </w:pPr>
            <w:r w:rsidRPr="006C1F2C">
              <w:rPr>
                <w:color w:val="000000"/>
                <w:sz w:val="22"/>
                <w:szCs w:val="22"/>
              </w:rPr>
              <w:t>Mareritt</w:t>
            </w:r>
          </w:p>
        </w:tc>
      </w:tr>
      <w:tr w:rsidR="00944129" w:rsidRPr="006C1F2C" w14:paraId="37C856ED" w14:textId="77777777" w:rsidTr="002F5E8F">
        <w:tc>
          <w:tcPr>
            <w:tcW w:w="4648" w:type="dxa"/>
            <w:tcBorders>
              <w:top w:val="nil"/>
              <w:bottom w:val="nil"/>
              <w:right w:val="nil"/>
            </w:tcBorders>
          </w:tcPr>
          <w:p w14:paraId="37C856EB"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6EC" w14:textId="77777777" w:rsidR="00944129" w:rsidRPr="006C1F2C" w:rsidRDefault="00944129" w:rsidP="005171BE">
            <w:pPr>
              <w:keepNext/>
              <w:widowControl w:val="0"/>
              <w:rPr>
                <w:color w:val="000000"/>
                <w:sz w:val="22"/>
                <w:szCs w:val="22"/>
              </w:rPr>
            </w:pPr>
            <w:r w:rsidRPr="006C1F2C">
              <w:rPr>
                <w:color w:val="000000"/>
                <w:sz w:val="22"/>
                <w:szCs w:val="22"/>
              </w:rPr>
              <w:t>Agitasjon</w:t>
            </w:r>
          </w:p>
        </w:tc>
      </w:tr>
      <w:tr w:rsidR="00944129" w:rsidRPr="006C1F2C" w14:paraId="37C856F0" w14:textId="77777777" w:rsidTr="002F5E8F">
        <w:tc>
          <w:tcPr>
            <w:tcW w:w="4648" w:type="dxa"/>
            <w:tcBorders>
              <w:top w:val="nil"/>
              <w:bottom w:val="nil"/>
              <w:right w:val="nil"/>
            </w:tcBorders>
          </w:tcPr>
          <w:p w14:paraId="37C856EE"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6EF" w14:textId="77777777" w:rsidR="00944129" w:rsidRPr="006C1F2C" w:rsidRDefault="00944129" w:rsidP="005171BE">
            <w:pPr>
              <w:keepNext/>
              <w:widowControl w:val="0"/>
              <w:rPr>
                <w:color w:val="000000"/>
                <w:sz w:val="22"/>
                <w:szCs w:val="22"/>
              </w:rPr>
            </w:pPr>
            <w:r w:rsidRPr="006C1F2C">
              <w:rPr>
                <w:color w:val="000000"/>
                <w:sz w:val="22"/>
                <w:szCs w:val="22"/>
              </w:rPr>
              <w:t>Forvirring</w:t>
            </w:r>
          </w:p>
        </w:tc>
      </w:tr>
      <w:tr w:rsidR="00944129" w:rsidRPr="006C1F2C" w14:paraId="37C856F3" w14:textId="77777777" w:rsidTr="002F5E8F">
        <w:tc>
          <w:tcPr>
            <w:tcW w:w="4648" w:type="dxa"/>
            <w:tcBorders>
              <w:top w:val="nil"/>
              <w:bottom w:val="nil"/>
              <w:right w:val="nil"/>
            </w:tcBorders>
          </w:tcPr>
          <w:p w14:paraId="37C856F1"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6F2" w14:textId="77777777" w:rsidR="00944129" w:rsidRPr="006C1F2C" w:rsidRDefault="00944129" w:rsidP="005171BE">
            <w:pPr>
              <w:keepNext/>
              <w:widowControl w:val="0"/>
              <w:rPr>
                <w:color w:val="000000"/>
                <w:sz w:val="22"/>
                <w:szCs w:val="22"/>
              </w:rPr>
            </w:pPr>
            <w:r w:rsidRPr="006C1F2C">
              <w:rPr>
                <w:color w:val="000000"/>
                <w:sz w:val="22"/>
                <w:szCs w:val="22"/>
              </w:rPr>
              <w:t>Angst</w:t>
            </w:r>
          </w:p>
        </w:tc>
      </w:tr>
      <w:tr w:rsidR="00944129" w:rsidRPr="006C1F2C" w14:paraId="37C856F6" w14:textId="77777777" w:rsidTr="002F5E8F">
        <w:tc>
          <w:tcPr>
            <w:tcW w:w="4648" w:type="dxa"/>
            <w:tcBorders>
              <w:top w:val="nil"/>
              <w:bottom w:val="nil"/>
              <w:right w:val="nil"/>
            </w:tcBorders>
          </w:tcPr>
          <w:p w14:paraId="37C856F4" w14:textId="77777777" w:rsidR="00944129" w:rsidRPr="006C1F2C" w:rsidRDefault="00944129"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6F5" w14:textId="77777777" w:rsidR="00944129" w:rsidRPr="006C1F2C" w:rsidRDefault="00944129" w:rsidP="005171BE">
            <w:pPr>
              <w:keepNext/>
              <w:widowControl w:val="0"/>
              <w:rPr>
                <w:color w:val="000000"/>
                <w:sz w:val="22"/>
                <w:szCs w:val="22"/>
              </w:rPr>
            </w:pPr>
            <w:r w:rsidRPr="006C1F2C">
              <w:rPr>
                <w:color w:val="000000"/>
                <w:sz w:val="22"/>
                <w:szCs w:val="22"/>
              </w:rPr>
              <w:t>Søvnløshet</w:t>
            </w:r>
          </w:p>
        </w:tc>
      </w:tr>
      <w:tr w:rsidR="00944129" w:rsidRPr="006C1F2C" w14:paraId="37C856F9" w14:textId="77777777" w:rsidTr="002F5E8F">
        <w:tc>
          <w:tcPr>
            <w:tcW w:w="4648" w:type="dxa"/>
            <w:tcBorders>
              <w:top w:val="nil"/>
              <w:bottom w:val="nil"/>
              <w:right w:val="nil"/>
            </w:tcBorders>
          </w:tcPr>
          <w:p w14:paraId="37C856F7" w14:textId="77777777" w:rsidR="00944129" w:rsidRPr="006C1F2C" w:rsidRDefault="00944129"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6F8" w14:textId="77777777" w:rsidR="00944129" w:rsidRPr="006C1F2C" w:rsidRDefault="00944129" w:rsidP="005171BE">
            <w:pPr>
              <w:keepNext/>
              <w:widowControl w:val="0"/>
              <w:rPr>
                <w:color w:val="000000"/>
                <w:sz w:val="22"/>
                <w:szCs w:val="22"/>
              </w:rPr>
            </w:pPr>
            <w:r w:rsidRPr="006C1F2C">
              <w:rPr>
                <w:color w:val="000000"/>
                <w:sz w:val="22"/>
                <w:szCs w:val="22"/>
              </w:rPr>
              <w:t>Depresjon</w:t>
            </w:r>
          </w:p>
        </w:tc>
      </w:tr>
      <w:tr w:rsidR="00944129" w:rsidRPr="006C1F2C" w14:paraId="37C856FC" w14:textId="77777777" w:rsidTr="002F5E8F">
        <w:tc>
          <w:tcPr>
            <w:tcW w:w="4648" w:type="dxa"/>
            <w:tcBorders>
              <w:top w:val="nil"/>
              <w:bottom w:val="nil"/>
              <w:right w:val="nil"/>
            </w:tcBorders>
          </w:tcPr>
          <w:p w14:paraId="37C856FA" w14:textId="77777777" w:rsidR="00944129" w:rsidRPr="006C1F2C" w:rsidRDefault="00944129"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6FB" w14:textId="77777777" w:rsidR="00944129" w:rsidRPr="006C1F2C" w:rsidRDefault="00944129" w:rsidP="005171BE">
            <w:pPr>
              <w:keepNext/>
              <w:widowControl w:val="0"/>
              <w:rPr>
                <w:color w:val="000000"/>
                <w:sz w:val="22"/>
                <w:szCs w:val="22"/>
              </w:rPr>
            </w:pPr>
            <w:r w:rsidRPr="006C1F2C">
              <w:rPr>
                <w:color w:val="000000"/>
                <w:sz w:val="22"/>
                <w:szCs w:val="22"/>
              </w:rPr>
              <w:t>Hallusinasjoner</w:t>
            </w:r>
          </w:p>
        </w:tc>
      </w:tr>
      <w:tr w:rsidR="00944129" w:rsidRPr="006C1F2C" w14:paraId="37C856FF" w14:textId="77777777" w:rsidTr="002F5E8F">
        <w:tc>
          <w:tcPr>
            <w:tcW w:w="4648" w:type="dxa"/>
            <w:tcBorders>
              <w:top w:val="nil"/>
              <w:right w:val="nil"/>
            </w:tcBorders>
          </w:tcPr>
          <w:p w14:paraId="37C856FD" w14:textId="77777777" w:rsidR="00944129" w:rsidRPr="006C1F2C" w:rsidRDefault="00944129"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6FE" w14:textId="77777777" w:rsidR="00944129" w:rsidRPr="006C1F2C" w:rsidRDefault="00944129" w:rsidP="005171BE">
            <w:pPr>
              <w:widowControl w:val="0"/>
              <w:rPr>
                <w:color w:val="000000"/>
                <w:sz w:val="22"/>
                <w:szCs w:val="22"/>
              </w:rPr>
            </w:pPr>
            <w:r w:rsidRPr="006C1F2C">
              <w:rPr>
                <w:color w:val="000000"/>
                <w:sz w:val="22"/>
                <w:szCs w:val="22"/>
              </w:rPr>
              <w:t>Aggresjon, rastløshet</w:t>
            </w:r>
          </w:p>
        </w:tc>
      </w:tr>
      <w:tr w:rsidR="00944129" w:rsidRPr="006C1F2C" w14:paraId="37C85701" w14:textId="77777777" w:rsidTr="002F5E8F">
        <w:tc>
          <w:tcPr>
            <w:tcW w:w="9296" w:type="dxa"/>
            <w:gridSpan w:val="2"/>
            <w:tcBorders>
              <w:bottom w:val="nil"/>
            </w:tcBorders>
          </w:tcPr>
          <w:p w14:paraId="37C85700" w14:textId="77777777" w:rsidR="00944129" w:rsidRPr="006C1F2C" w:rsidRDefault="00944129" w:rsidP="005171BE">
            <w:pPr>
              <w:keepNext/>
              <w:widowControl w:val="0"/>
              <w:rPr>
                <w:b/>
                <w:color w:val="000000"/>
                <w:sz w:val="22"/>
                <w:szCs w:val="22"/>
              </w:rPr>
            </w:pPr>
            <w:r w:rsidRPr="006C1F2C">
              <w:rPr>
                <w:b/>
                <w:color w:val="000000"/>
                <w:sz w:val="22"/>
                <w:szCs w:val="22"/>
              </w:rPr>
              <w:t>Nevrologiske sykdommer</w:t>
            </w:r>
          </w:p>
        </w:tc>
      </w:tr>
      <w:tr w:rsidR="00944129" w:rsidRPr="006C1F2C" w14:paraId="37C85704" w14:textId="77777777" w:rsidTr="002F5E8F">
        <w:tc>
          <w:tcPr>
            <w:tcW w:w="4648" w:type="dxa"/>
            <w:tcBorders>
              <w:top w:val="nil"/>
              <w:bottom w:val="nil"/>
              <w:right w:val="nil"/>
            </w:tcBorders>
          </w:tcPr>
          <w:p w14:paraId="37C85702" w14:textId="77777777" w:rsidR="00944129" w:rsidRPr="006C1F2C" w:rsidRDefault="00944129"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703" w14:textId="77777777" w:rsidR="00944129" w:rsidRPr="006C1F2C" w:rsidRDefault="00944129" w:rsidP="005171BE">
            <w:pPr>
              <w:keepNext/>
              <w:widowControl w:val="0"/>
              <w:rPr>
                <w:color w:val="000000"/>
                <w:sz w:val="22"/>
                <w:szCs w:val="22"/>
              </w:rPr>
            </w:pPr>
            <w:r w:rsidRPr="006C1F2C">
              <w:rPr>
                <w:color w:val="000000"/>
                <w:sz w:val="22"/>
                <w:szCs w:val="22"/>
              </w:rPr>
              <w:t>Svimmelhet</w:t>
            </w:r>
          </w:p>
        </w:tc>
      </w:tr>
      <w:tr w:rsidR="00944129" w:rsidRPr="006C1F2C" w14:paraId="37C85707" w14:textId="77777777" w:rsidTr="002F5E8F">
        <w:tc>
          <w:tcPr>
            <w:tcW w:w="4648" w:type="dxa"/>
            <w:tcBorders>
              <w:top w:val="nil"/>
              <w:bottom w:val="nil"/>
              <w:right w:val="nil"/>
            </w:tcBorders>
          </w:tcPr>
          <w:p w14:paraId="37C85705"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706" w14:textId="77777777" w:rsidR="00944129" w:rsidRPr="006C1F2C" w:rsidRDefault="00944129" w:rsidP="005171BE">
            <w:pPr>
              <w:keepNext/>
              <w:widowControl w:val="0"/>
              <w:rPr>
                <w:color w:val="000000"/>
                <w:sz w:val="22"/>
                <w:szCs w:val="22"/>
              </w:rPr>
            </w:pPr>
            <w:r w:rsidRPr="006C1F2C">
              <w:rPr>
                <w:color w:val="000000"/>
                <w:sz w:val="22"/>
                <w:szCs w:val="22"/>
              </w:rPr>
              <w:t>Hodepine</w:t>
            </w:r>
          </w:p>
        </w:tc>
      </w:tr>
      <w:tr w:rsidR="00944129" w:rsidRPr="006C1F2C" w14:paraId="37C8570A" w14:textId="77777777" w:rsidTr="002F5E8F">
        <w:tc>
          <w:tcPr>
            <w:tcW w:w="4648" w:type="dxa"/>
            <w:tcBorders>
              <w:top w:val="nil"/>
              <w:bottom w:val="nil"/>
              <w:right w:val="nil"/>
            </w:tcBorders>
          </w:tcPr>
          <w:p w14:paraId="37C85708"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709" w14:textId="77777777" w:rsidR="00944129" w:rsidRPr="006C1F2C" w:rsidRDefault="00944129" w:rsidP="005171BE">
            <w:pPr>
              <w:keepNext/>
              <w:widowControl w:val="0"/>
              <w:rPr>
                <w:color w:val="000000"/>
                <w:sz w:val="22"/>
                <w:szCs w:val="22"/>
              </w:rPr>
            </w:pPr>
            <w:r w:rsidRPr="006C1F2C">
              <w:rPr>
                <w:color w:val="000000"/>
                <w:sz w:val="22"/>
                <w:szCs w:val="22"/>
              </w:rPr>
              <w:t>Søvnighet</w:t>
            </w:r>
          </w:p>
        </w:tc>
      </w:tr>
      <w:tr w:rsidR="00944129" w:rsidRPr="006C1F2C" w14:paraId="37C8570D" w14:textId="77777777" w:rsidTr="002F5E8F">
        <w:tc>
          <w:tcPr>
            <w:tcW w:w="4648" w:type="dxa"/>
            <w:tcBorders>
              <w:top w:val="nil"/>
              <w:bottom w:val="nil"/>
              <w:right w:val="nil"/>
            </w:tcBorders>
          </w:tcPr>
          <w:p w14:paraId="37C8570B"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70C" w14:textId="77777777" w:rsidR="00944129" w:rsidRPr="006C1F2C" w:rsidRDefault="00944129" w:rsidP="005171BE">
            <w:pPr>
              <w:keepNext/>
              <w:widowControl w:val="0"/>
              <w:rPr>
                <w:color w:val="000000"/>
                <w:sz w:val="22"/>
                <w:szCs w:val="22"/>
              </w:rPr>
            </w:pPr>
            <w:r w:rsidRPr="006C1F2C">
              <w:rPr>
                <w:color w:val="000000"/>
                <w:sz w:val="22"/>
                <w:szCs w:val="22"/>
              </w:rPr>
              <w:t>Tremor</w:t>
            </w:r>
          </w:p>
        </w:tc>
      </w:tr>
      <w:tr w:rsidR="00944129" w:rsidRPr="006C1F2C" w14:paraId="37C85710" w14:textId="77777777" w:rsidTr="002F5E8F">
        <w:tc>
          <w:tcPr>
            <w:tcW w:w="4648" w:type="dxa"/>
            <w:tcBorders>
              <w:top w:val="nil"/>
              <w:bottom w:val="nil"/>
              <w:right w:val="nil"/>
            </w:tcBorders>
          </w:tcPr>
          <w:p w14:paraId="37C8570E" w14:textId="77777777" w:rsidR="00944129" w:rsidRPr="006C1F2C" w:rsidRDefault="00944129"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70F" w14:textId="77777777" w:rsidR="00944129" w:rsidRPr="006C1F2C" w:rsidRDefault="00944129" w:rsidP="005171BE">
            <w:pPr>
              <w:keepNext/>
              <w:widowControl w:val="0"/>
              <w:rPr>
                <w:color w:val="000000"/>
                <w:sz w:val="22"/>
                <w:szCs w:val="22"/>
              </w:rPr>
            </w:pPr>
            <w:r w:rsidRPr="006C1F2C">
              <w:rPr>
                <w:color w:val="000000"/>
                <w:sz w:val="22"/>
                <w:szCs w:val="22"/>
              </w:rPr>
              <w:t>Synkope</w:t>
            </w:r>
          </w:p>
        </w:tc>
      </w:tr>
      <w:tr w:rsidR="00944129" w:rsidRPr="006C1F2C" w14:paraId="37C85713" w14:textId="77777777" w:rsidTr="00277E35">
        <w:tc>
          <w:tcPr>
            <w:tcW w:w="4648" w:type="dxa"/>
            <w:tcBorders>
              <w:top w:val="nil"/>
              <w:bottom w:val="nil"/>
              <w:right w:val="nil"/>
            </w:tcBorders>
          </w:tcPr>
          <w:p w14:paraId="37C85711" w14:textId="77777777" w:rsidR="00944129" w:rsidRPr="006C1F2C" w:rsidRDefault="00944129"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712" w14:textId="77777777" w:rsidR="00944129" w:rsidRPr="006C1F2C" w:rsidRDefault="00944129" w:rsidP="005171BE">
            <w:pPr>
              <w:keepNext/>
              <w:widowControl w:val="0"/>
              <w:rPr>
                <w:color w:val="000000"/>
                <w:sz w:val="22"/>
                <w:szCs w:val="22"/>
              </w:rPr>
            </w:pPr>
            <w:r w:rsidRPr="006C1F2C">
              <w:rPr>
                <w:color w:val="000000"/>
                <w:sz w:val="22"/>
                <w:szCs w:val="22"/>
              </w:rPr>
              <w:t>Krampeanfall</w:t>
            </w:r>
          </w:p>
        </w:tc>
      </w:tr>
      <w:tr w:rsidR="00944129" w:rsidRPr="006C1F2C" w14:paraId="37C85716" w14:textId="77777777" w:rsidTr="00277E35">
        <w:tc>
          <w:tcPr>
            <w:tcW w:w="4648" w:type="dxa"/>
            <w:tcBorders>
              <w:top w:val="nil"/>
              <w:bottom w:val="nil"/>
              <w:right w:val="nil"/>
            </w:tcBorders>
          </w:tcPr>
          <w:p w14:paraId="37C85714" w14:textId="77777777" w:rsidR="00944129" w:rsidRPr="006C1F2C" w:rsidRDefault="00944129" w:rsidP="00277E35">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715" w14:textId="77777777" w:rsidR="00944129" w:rsidRPr="006C1F2C" w:rsidRDefault="00944129" w:rsidP="00277E35">
            <w:pPr>
              <w:keepNext/>
              <w:widowControl w:val="0"/>
              <w:rPr>
                <w:color w:val="000000"/>
                <w:sz w:val="22"/>
                <w:szCs w:val="22"/>
              </w:rPr>
            </w:pPr>
            <w:r w:rsidRPr="006C1F2C">
              <w:rPr>
                <w:color w:val="000000"/>
                <w:sz w:val="22"/>
                <w:szCs w:val="22"/>
              </w:rPr>
              <w:t>Ekstrapyramidale symptomer (inkludert forverring av Parkinsons sykdom)</w:t>
            </w:r>
          </w:p>
        </w:tc>
      </w:tr>
      <w:tr w:rsidR="003C6C8B" w:rsidRPr="006C1F2C" w14:paraId="497CDA34" w14:textId="77777777" w:rsidTr="002F5E8F">
        <w:tc>
          <w:tcPr>
            <w:tcW w:w="4648" w:type="dxa"/>
            <w:tcBorders>
              <w:top w:val="nil"/>
              <w:right w:val="nil"/>
            </w:tcBorders>
          </w:tcPr>
          <w:p w14:paraId="2FDDBF1D" w14:textId="4AA2A610" w:rsidR="003C6C8B" w:rsidRPr="006C1F2C" w:rsidRDefault="003C6C8B"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68F992AD" w14:textId="12653F93" w:rsidR="003C6C8B" w:rsidRPr="006C1F2C" w:rsidRDefault="003C6C8B" w:rsidP="003C6C8B">
            <w:pPr>
              <w:widowControl w:val="0"/>
              <w:rPr>
                <w:color w:val="000000"/>
                <w:sz w:val="22"/>
                <w:szCs w:val="22"/>
              </w:rPr>
            </w:pPr>
            <w:r w:rsidRPr="006C1F2C">
              <w:rPr>
                <w:color w:val="000000"/>
                <w:sz w:val="22"/>
                <w:szCs w:val="22"/>
              </w:rPr>
              <w:t>Pleurototonus (Pisa-syndrom)</w:t>
            </w:r>
          </w:p>
        </w:tc>
      </w:tr>
      <w:tr w:rsidR="00944129" w:rsidRPr="006C1F2C" w14:paraId="37C85718" w14:textId="77777777" w:rsidTr="002F5E8F">
        <w:tc>
          <w:tcPr>
            <w:tcW w:w="9296" w:type="dxa"/>
            <w:gridSpan w:val="2"/>
            <w:tcBorders>
              <w:bottom w:val="nil"/>
            </w:tcBorders>
          </w:tcPr>
          <w:p w14:paraId="37C85717" w14:textId="77777777" w:rsidR="00944129" w:rsidRPr="006C1F2C" w:rsidRDefault="00944129" w:rsidP="005171BE">
            <w:pPr>
              <w:keepNext/>
              <w:widowControl w:val="0"/>
              <w:rPr>
                <w:b/>
                <w:color w:val="000000"/>
                <w:sz w:val="22"/>
                <w:szCs w:val="22"/>
              </w:rPr>
            </w:pPr>
            <w:r w:rsidRPr="006C1F2C">
              <w:rPr>
                <w:b/>
                <w:color w:val="000000"/>
                <w:sz w:val="22"/>
                <w:szCs w:val="22"/>
              </w:rPr>
              <w:t>Hjertesykdommer</w:t>
            </w:r>
          </w:p>
        </w:tc>
      </w:tr>
      <w:tr w:rsidR="00944129" w:rsidRPr="006C1F2C" w14:paraId="37C8571B" w14:textId="77777777" w:rsidTr="002F5E8F">
        <w:tc>
          <w:tcPr>
            <w:tcW w:w="4648" w:type="dxa"/>
            <w:tcBorders>
              <w:top w:val="nil"/>
              <w:bottom w:val="nil"/>
              <w:right w:val="nil"/>
            </w:tcBorders>
          </w:tcPr>
          <w:p w14:paraId="37C85719" w14:textId="77777777" w:rsidR="00944129" w:rsidRPr="006C1F2C" w:rsidRDefault="00944129"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71A" w14:textId="77777777" w:rsidR="00944129" w:rsidRPr="006C1F2C" w:rsidRDefault="00944129" w:rsidP="005171BE">
            <w:pPr>
              <w:keepNext/>
              <w:widowControl w:val="0"/>
              <w:rPr>
                <w:color w:val="000000"/>
                <w:sz w:val="22"/>
                <w:szCs w:val="22"/>
              </w:rPr>
            </w:pPr>
            <w:r w:rsidRPr="006C1F2C">
              <w:rPr>
                <w:color w:val="000000"/>
                <w:sz w:val="22"/>
                <w:szCs w:val="22"/>
              </w:rPr>
              <w:t>Angina pectoris</w:t>
            </w:r>
          </w:p>
        </w:tc>
      </w:tr>
      <w:tr w:rsidR="00944129" w:rsidRPr="006C1F2C" w14:paraId="37C8571F" w14:textId="77777777" w:rsidTr="002F5E8F">
        <w:tc>
          <w:tcPr>
            <w:tcW w:w="4648" w:type="dxa"/>
            <w:tcBorders>
              <w:top w:val="nil"/>
              <w:bottom w:val="nil"/>
              <w:right w:val="nil"/>
            </w:tcBorders>
          </w:tcPr>
          <w:p w14:paraId="37C8571C" w14:textId="77777777" w:rsidR="00944129" w:rsidRPr="006C1F2C" w:rsidRDefault="00944129"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71D" w14:textId="77777777" w:rsidR="00944129" w:rsidRPr="006C1F2C" w:rsidRDefault="00944129" w:rsidP="005171BE">
            <w:pPr>
              <w:keepNext/>
              <w:widowControl w:val="0"/>
              <w:rPr>
                <w:color w:val="000000"/>
                <w:sz w:val="22"/>
                <w:szCs w:val="22"/>
              </w:rPr>
            </w:pPr>
            <w:r w:rsidRPr="006C1F2C">
              <w:rPr>
                <w:color w:val="000000"/>
                <w:sz w:val="22"/>
                <w:szCs w:val="22"/>
              </w:rPr>
              <w:t>Hjertearytmier (f.eks. bradykardi, atrio-</w:t>
            </w:r>
          </w:p>
          <w:p w14:paraId="37C8571E" w14:textId="77777777" w:rsidR="00944129" w:rsidRPr="006C1F2C" w:rsidRDefault="00944129" w:rsidP="005171BE">
            <w:pPr>
              <w:keepNext/>
              <w:widowControl w:val="0"/>
              <w:rPr>
                <w:color w:val="000000"/>
                <w:sz w:val="22"/>
                <w:szCs w:val="22"/>
              </w:rPr>
            </w:pPr>
            <w:r w:rsidRPr="006C1F2C">
              <w:rPr>
                <w:color w:val="000000"/>
                <w:sz w:val="22"/>
                <w:szCs w:val="22"/>
              </w:rPr>
              <w:t>ventrikulært blokk, atrieflimmer og takykardi)</w:t>
            </w:r>
          </w:p>
        </w:tc>
      </w:tr>
      <w:tr w:rsidR="00944129" w:rsidRPr="006C1F2C" w14:paraId="37C85722" w14:textId="77777777" w:rsidTr="002F5E8F">
        <w:tc>
          <w:tcPr>
            <w:tcW w:w="4648" w:type="dxa"/>
            <w:tcBorders>
              <w:top w:val="nil"/>
              <w:left w:val="single" w:sz="4" w:space="0" w:color="auto"/>
              <w:bottom w:val="single" w:sz="4" w:space="0" w:color="auto"/>
              <w:right w:val="nil"/>
            </w:tcBorders>
          </w:tcPr>
          <w:p w14:paraId="37C85720" w14:textId="77777777" w:rsidR="00944129" w:rsidRPr="006C1F2C" w:rsidRDefault="00944129" w:rsidP="005171BE">
            <w:pPr>
              <w:widowControl w:val="0"/>
              <w:ind w:left="567"/>
              <w:rPr>
                <w:color w:val="000000"/>
                <w:sz w:val="22"/>
                <w:szCs w:val="22"/>
              </w:rPr>
            </w:pPr>
            <w:r w:rsidRPr="006C1F2C">
              <w:rPr>
                <w:color w:val="000000"/>
                <w:sz w:val="22"/>
                <w:szCs w:val="22"/>
              </w:rPr>
              <w:t>Ikke kjent</w:t>
            </w:r>
          </w:p>
        </w:tc>
        <w:tc>
          <w:tcPr>
            <w:tcW w:w="4648" w:type="dxa"/>
            <w:tcBorders>
              <w:top w:val="nil"/>
              <w:left w:val="nil"/>
              <w:bottom w:val="single" w:sz="4" w:space="0" w:color="auto"/>
              <w:right w:val="single" w:sz="4" w:space="0" w:color="auto"/>
            </w:tcBorders>
          </w:tcPr>
          <w:p w14:paraId="37C85721" w14:textId="77777777" w:rsidR="00944129" w:rsidRPr="006C1F2C" w:rsidRDefault="00944129" w:rsidP="005171BE">
            <w:pPr>
              <w:widowControl w:val="0"/>
              <w:rPr>
                <w:color w:val="000000"/>
                <w:sz w:val="22"/>
                <w:szCs w:val="22"/>
              </w:rPr>
            </w:pPr>
            <w:r w:rsidRPr="006C1F2C">
              <w:rPr>
                <w:color w:val="000000"/>
                <w:sz w:val="22"/>
                <w:szCs w:val="22"/>
              </w:rPr>
              <w:t>Sick sinus syndrom</w:t>
            </w:r>
          </w:p>
        </w:tc>
      </w:tr>
      <w:tr w:rsidR="00944129" w:rsidRPr="006C1F2C" w14:paraId="37C85724" w14:textId="77777777" w:rsidTr="002F5E8F">
        <w:tc>
          <w:tcPr>
            <w:tcW w:w="9296" w:type="dxa"/>
            <w:gridSpan w:val="2"/>
            <w:tcBorders>
              <w:top w:val="single" w:sz="4" w:space="0" w:color="auto"/>
              <w:bottom w:val="nil"/>
            </w:tcBorders>
          </w:tcPr>
          <w:p w14:paraId="37C85723" w14:textId="77777777" w:rsidR="00944129" w:rsidRPr="006C1F2C" w:rsidRDefault="00944129" w:rsidP="005171BE">
            <w:pPr>
              <w:keepNext/>
              <w:widowControl w:val="0"/>
              <w:rPr>
                <w:b/>
                <w:color w:val="000000"/>
                <w:sz w:val="22"/>
                <w:szCs w:val="22"/>
              </w:rPr>
            </w:pPr>
            <w:r w:rsidRPr="006C1F2C">
              <w:rPr>
                <w:b/>
                <w:color w:val="000000"/>
                <w:sz w:val="22"/>
                <w:szCs w:val="22"/>
              </w:rPr>
              <w:t>Karsykdommer</w:t>
            </w:r>
          </w:p>
        </w:tc>
      </w:tr>
      <w:tr w:rsidR="00944129" w:rsidRPr="006C1F2C" w14:paraId="37C85727" w14:textId="77777777" w:rsidTr="002F5E8F">
        <w:tc>
          <w:tcPr>
            <w:tcW w:w="4648" w:type="dxa"/>
            <w:tcBorders>
              <w:top w:val="nil"/>
              <w:right w:val="nil"/>
            </w:tcBorders>
          </w:tcPr>
          <w:p w14:paraId="37C85725" w14:textId="77777777" w:rsidR="00944129" w:rsidRPr="006C1F2C" w:rsidRDefault="00944129" w:rsidP="005171BE">
            <w:pPr>
              <w:widowControl w:val="0"/>
              <w:ind w:left="567"/>
              <w:rPr>
                <w:color w:val="000000"/>
                <w:sz w:val="22"/>
                <w:szCs w:val="22"/>
              </w:rPr>
            </w:pPr>
            <w:r w:rsidRPr="006C1F2C">
              <w:rPr>
                <w:color w:val="000000"/>
                <w:sz w:val="22"/>
                <w:szCs w:val="22"/>
              </w:rPr>
              <w:t>Svært sjeldne</w:t>
            </w:r>
          </w:p>
        </w:tc>
        <w:tc>
          <w:tcPr>
            <w:tcW w:w="4648" w:type="dxa"/>
            <w:tcBorders>
              <w:top w:val="nil"/>
              <w:left w:val="nil"/>
            </w:tcBorders>
          </w:tcPr>
          <w:p w14:paraId="37C85726" w14:textId="77777777" w:rsidR="00944129" w:rsidRPr="006C1F2C" w:rsidRDefault="00944129" w:rsidP="005171BE">
            <w:pPr>
              <w:widowControl w:val="0"/>
              <w:rPr>
                <w:color w:val="000000"/>
                <w:sz w:val="22"/>
                <w:szCs w:val="22"/>
              </w:rPr>
            </w:pPr>
            <w:r w:rsidRPr="006C1F2C">
              <w:rPr>
                <w:color w:val="000000"/>
                <w:sz w:val="22"/>
                <w:szCs w:val="22"/>
              </w:rPr>
              <w:t>Hypertensjon</w:t>
            </w:r>
          </w:p>
        </w:tc>
      </w:tr>
      <w:tr w:rsidR="00944129" w:rsidRPr="006C1F2C" w14:paraId="37C85729" w14:textId="77777777" w:rsidTr="002F5E8F">
        <w:tc>
          <w:tcPr>
            <w:tcW w:w="9296" w:type="dxa"/>
            <w:gridSpan w:val="2"/>
            <w:tcBorders>
              <w:bottom w:val="nil"/>
            </w:tcBorders>
          </w:tcPr>
          <w:p w14:paraId="37C85728" w14:textId="77777777" w:rsidR="00944129" w:rsidRPr="006C1F2C" w:rsidRDefault="00944129" w:rsidP="005171BE">
            <w:pPr>
              <w:keepNext/>
              <w:widowControl w:val="0"/>
              <w:rPr>
                <w:b/>
                <w:color w:val="000000"/>
                <w:sz w:val="22"/>
                <w:szCs w:val="22"/>
              </w:rPr>
            </w:pPr>
            <w:r w:rsidRPr="006C1F2C">
              <w:rPr>
                <w:b/>
                <w:color w:val="000000"/>
                <w:sz w:val="22"/>
                <w:szCs w:val="22"/>
              </w:rPr>
              <w:t>Gastrointestinale sykdommer</w:t>
            </w:r>
          </w:p>
        </w:tc>
      </w:tr>
      <w:tr w:rsidR="00944129" w:rsidRPr="006C1F2C" w14:paraId="37C8572C" w14:textId="77777777" w:rsidTr="002F5E8F">
        <w:tc>
          <w:tcPr>
            <w:tcW w:w="4648" w:type="dxa"/>
            <w:tcBorders>
              <w:top w:val="nil"/>
              <w:bottom w:val="nil"/>
              <w:right w:val="nil"/>
            </w:tcBorders>
          </w:tcPr>
          <w:p w14:paraId="37C8572A" w14:textId="77777777" w:rsidR="00944129" w:rsidRPr="006C1F2C" w:rsidRDefault="00944129"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72B" w14:textId="77777777" w:rsidR="00944129" w:rsidRPr="006C1F2C" w:rsidRDefault="00944129" w:rsidP="005171BE">
            <w:pPr>
              <w:keepNext/>
              <w:widowControl w:val="0"/>
              <w:rPr>
                <w:color w:val="000000"/>
                <w:sz w:val="22"/>
                <w:szCs w:val="22"/>
              </w:rPr>
            </w:pPr>
            <w:r w:rsidRPr="006C1F2C">
              <w:rPr>
                <w:color w:val="000000"/>
                <w:sz w:val="22"/>
                <w:szCs w:val="22"/>
              </w:rPr>
              <w:t>Kvalme</w:t>
            </w:r>
          </w:p>
        </w:tc>
      </w:tr>
      <w:tr w:rsidR="00944129" w:rsidRPr="006C1F2C" w14:paraId="37C8572F" w14:textId="77777777" w:rsidTr="002F5E8F">
        <w:tc>
          <w:tcPr>
            <w:tcW w:w="4648" w:type="dxa"/>
            <w:tcBorders>
              <w:top w:val="nil"/>
              <w:bottom w:val="nil"/>
              <w:right w:val="nil"/>
            </w:tcBorders>
          </w:tcPr>
          <w:p w14:paraId="37C8572D" w14:textId="77777777" w:rsidR="00944129" w:rsidRPr="006C1F2C" w:rsidRDefault="00944129"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72E" w14:textId="77777777" w:rsidR="00944129" w:rsidRPr="006C1F2C" w:rsidRDefault="00944129" w:rsidP="005171BE">
            <w:pPr>
              <w:keepNext/>
              <w:widowControl w:val="0"/>
              <w:rPr>
                <w:color w:val="000000"/>
                <w:sz w:val="22"/>
                <w:szCs w:val="22"/>
              </w:rPr>
            </w:pPr>
            <w:r w:rsidRPr="006C1F2C">
              <w:rPr>
                <w:color w:val="000000"/>
                <w:sz w:val="22"/>
                <w:szCs w:val="22"/>
              </w:rPr>
              <w:t>Oppkast</w:t>
            </w:r>
          </w:p>
        </w:tc>
      </w:tr>
      <w:tr w:rsidR="00944129" w:rsidRPr="006C1F2C" w14:paraId="37C85732" w14:textId="77777777" w:rsidTr="002F5E8F">
        <w:tc>
          <w:tcPr>
            <w:tcW w:w="4648" w:type="dxa"/>
            <w:tcBorders>
              <w:top w:val="nil"/>
              <w:bottom w:val="nil"/>
              <w:right w:val="nil"/>
            </w:tcBorders>
          </w:tcPr>
          <w:p w14:paraId="37C85730" w14:textId="77777777" w:rsidR="00944129" w:rsidRPr="006C1F2C" w:rsidRDefault="00944129" w:rsidP="005171BE">
            <w:pPr>
              <w:keepNext/>
              <w:widowControl w:val="0"/>
              <w:ind w:left="567"/>
              <w:rPr>
                <w:color w:val="000000"/>
                <w:sz w:val="22"/>
                <w:szCs w:val="22"/>
              </w:rPr>
            </w:pPr>
            <w:r w:rsidRPr="006C1F2C">
              <w:rPr>
                <w:color w:val="000000"/>
                <w:sz w:val="22"/>
                <w:szCs w:val="22"/>
              </w:rPr>
              <w:t>Svært vanlige</w:t>
            </w:r>
          </w:p>
        </w:tc>
        <w:tc>
          <w:tcPr>
            <w:tcW w:w="4648" w:type="dxa"/>
            <w:tcBorders>
              <w:top w:val="nil"/>
              <w:left w:val="nil"/>
              <w:bottom w:val="nil"/>
            </w:tcBorders>
          </w:tcPr>
          <w:p w14:paraId="37C85731" w14:textId="77777777" w:rsidR="00944129" w:rsidRPr="006C1F2C" w:rsidRDefault="00944129" w:rsidP="005171BE">
            <w:pPr>
              <w:keepNext/>
              <w:widowControl w:val="0"/>
              <w:rPr>
                <w:color w:val="000000"/>
                <w:sz w:val="22"/>
                <w:szCs w:val="22"/>
              </w:rPr>
            </w:pPr>
            <w:r w:rsidRPr="006C1F2C">
              <w:rPr>
                <w:color w:val="000000"/>
                <w:sz w:val="22"/>
                <w:szCs w:val="22"/>
              </w:rPr>
              <w:t>Diaré</w:t>
            </w:r>
          </w:p>
        </w:tc>
      </w:tr>
      <w:tr w:rsidR="00944129" w:rsidRPr="006C1F2C" w14:paraId="37C85735" w14:textId="77777777" w:rsidTr="002F5E8F">
        <w:tc>
          <w:tcPr>
            <w:tcW w:w="4648" w:type="dxa"/>
            <w:tcBorders>
              <w:top w:val="nil"/>
              <w:bottom w:val="nil"/>
              <w:right w:val="nil"/>
            </w:tcBorders>
          </w:tcPr>
          <w:p w14:paraId="37C85733"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734" w14:textId="77777777" w:rsidR="00944129" w:rsidRPr="006C1F2C" w:rsidRDefault="00944129" w:rsidP="005171BE">
            <w:pPr>
              <w:keepNext/>
              <w:widowControl w:val="0"/>
              <w:rPr>
                <w:color w:val="000000"/>
                <w:sz w:val="22"/>
                <w:szCs w:val="22"/>
              </w:rPr>
            </w:pPr>
            <w:r w:rsidRPr="006C1F2C">
              <w:rPr>
                <w:color w:val="000000"/>
                <w:sz w:val="22"/>
                <w:szCs w:val="22"/>
              </w:rPr>
              <w:t>Abdominale smerter og dyspepsi</w:t>
            </w:r>
          </w:p>
        </w:tc>
      </w:tr>
      <w:tr w:rsidR="00944129" w:rsidRPr="006C1F2C" w14:paraId="37C85738" w14:textId="77777777" w:rsidTr="002F5E8F">
        <w:tc>
          <w:tcPr>
            <w:tcW w:w="4648" w:type="dxa"/>
            <w:tcBorders>
              <w:top w:val="nil"/>
              <w:bottom w:val="nil"/>
              <w:right w:val="nil"/>
            </w:tcBorders>
          </w:tcPr>
          <w:p w14:paraId="37C85736" w14:textId="77777777" w:rsidR="00944129" w:rsidRPr="006C1F2C" w:rsidRDefault="00944129"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737" w14:textId="77777777" w:rsidR="00944129" w:rsidRPr="006C1F2C" w:rsidRDefault="00944129" w:rsidP="005171BE">
            <w:pPr>
              <w:keepNext/>
              <w:widowControl w:val="0"/>
              <w:rPr>
                <w:color w:val="000000"/>
                <w:sz w:val="22"/>
                <w:szCs w:val="22"/>
              </w:rPr>
            </w:pPr>
            <w:r w:rsidRPr="006C1F2C">
              <w:rPr>
                <w:color w:val="000000"/>
                <w:sz w:val="22"/>
                <w:szCs w:val="22"/>
              </w:rPr>
              <w:t>Magesår og duodenalsår</w:t>
            </w:r>
          </w:p>
        </w:tc>
      </w:tr>
      <w:tr w:rsidR="00944129" w:rsidRPr="006C1F2C" w14:paraId="37C8573B" w14:textId="77777777" w:rsidTr="002F5E8F">
        <w:tc>
          <w:tcPr>
            <w:tcW w:w="4648" w:type="dxa"/>
            <w:tcBorders>
              <w:top w:val="nil"/>
              <w:bottom w:val="nil"/>
              <w:right w:val="nil"/>
            </w:tcBorders>
          </w:tcPr>
          <w:p w14:paraId="37C85739" w14:textId="77777777" w:rsidR="00944129" w:rsidRPr="006C1F2C" w:rsidRDefault="00944129"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73A" w14:textId="77777777" w:rsidR="00944129" w:rsidRPr="006C1F2C" w:rsidRDefault="00944129" w:rsidP="005171BE">
            <w:pPr>
              <w:keepNext/>
              <w:widowControl w:val="0"/>
              <w:rPr>
                <w:color w:val="000000"/>
                <w:sz w:val="22"/>
                <w:szCs w:val="22"/>
              </w:rPr>
            </w:pPr>
            <w:r w:rsidRPr="006C1F2C">
              <w:rPr>
                <w:color w:val="000000"/>
                <w:sz w:val="22"/>
                <w:szCs w:val="22"/>
              </w:rPr>
              <w:t>Gastrointestinal blødning</w:t>
            </w:r>
          </w:p>
        </w:tc>
      </w:tr>
      <w:tr w:rsidR="00944129" w:rsidRPr="006C1F2C" w14:paraId="37C8573E" w14:textId="77777777" w:rsidTr="002F5E8F">
        <w:tc>
          <w:tcPr>
            <w:tcW w:w="4648" w:type="dxa"/>
            <w:tcBorders>
              <w:top w:val="nil"/>
              <w:bottom w:val="nil"/>
              <w:right w:val="nil"/>
            </w:tcBorders>
          </w:tcPr>
          <w:p w14:paraId="37C8573C" w14:textId="77777777" w:rsidR="00944129" w:rsidRPr="006C1F2C" w:rsidRDefault="00944129" w:rsidP="005171BE">
            <w:pPr>
              <w:keepNext/>
              <w:widowControl w:val="0"/>
              <w:ind w:left="567"/>
              <w:rPr>
                <w:color w:val="000000"/>
                <w:sz w:val="22"/>
                <w:szCs w:val="22"/>
              </w:rPr>
            </w:pPr>
            <w:r w:rsidRPr="006C1F2C">
              <w:rPr>
                <w:color w:val="000000"/>
                <w:sz w:val="22"/>
                <w:szCs w:val="22"/>
              </w:rPr>
              <w:t>Svært sjeldne</w:t>
            </w:r>
          </w:p>
        </w:tc>
        <w:tc>
          <w:tcPr>
            <w:tcW w:w="4648" w:type="dxa"/>
            <w:tcBorders>
              <w:top w:val="nil"/>
              <w:left w:val="nil"/>
              <w:bottom w:val="nil"/>
            </w:tcBorders>
          </w:tcPr>
          <w:p w14:paraId="37C8573D" w14:textId="77777777" w:rsidR="00944129" w:rsidRPr="006C1F2C" w:rsidRDefault="00944129" w:rsidP="005171BE">
            <w:pPr>
              <w:keepNext/>
              <w:widowControl w:val="0"/>
              <w:rPr>
                <w:color w:val="000000"/>
                <w:sz w:val="22"/>
                <w:szCs w:val="22"/>
              </w:rPr>
            </w:pPr>
            <w:r w:rsidRPr="006C1F2C">
              <w:rPr>
                <w:color w:val="000000"/>
                <w:sz w:val="22"/>
                <w:szCs w:val="22"/>
              </w:rPr>
              <w:t>Pankreatitt</w:t>
            </w:r>
          </w:p>
        </w:tc>
      </w:tr>
      <w:tr w:rsidR="00944129" w:rsidRPr="006C1F2C" w14:paraId="37C85741" w14:textId="77777777" w:rsidTr="002F5E8F">
        <w:tc>
          <w:tcPr>
            <w:tcW w:w="4648" w:type="dxa"/>
            <w:tcBorders>
              <w:top w:val="nil"/>
              <w:right w:val="nil"/>
            </w:tcBorders>
          </w:tcPr>
          <w:p w14:paraId="37C8573F" w14:textId="77777777" w:rsidR="00944129" w:rsidRPr="006C1F2C" w:rsidRDefault="00944129"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740" w14:textId="77777777" w:rsidR="00944129" w:rsidRPr="006C1F2C" w:rsidRDefault="00944129" w:rsidP="005171BE">
            <w:pPr>
              <w:widowControl w:val="0"/>
              <w:rPr>
                <w:color w:val="000000"/>
                <w:sz w:val="22"/>
                <w:szCs w:val="22"/>
              </w:rPr>
            </w:pPr>
            <w:r w:rsidRPr="006C1F2C">
              <w:rPr>
                <w:color w:val="000000"/>
                <w:sz w:val="22"/>
                <w:szCs w:val="22"/>
              </w:rPr>
              <w:t>Enkelte tilfeller av kraftige brekninger er blitt assosiert med øsofagusruptur (se pkt. 4.4)</w:t>
            </w:r>
          </w:p>
        </w:tc>
      </w:tr>
      <w:tr w:rsidR="00944129" w:rsidRPr="006C1F2C" w14:paraId="37C85743" w14:textId="77777777" w:rsidTr="002F5E8F">
        <w:tc>
          <w:tcPr>
            <w:tcW w:w="9296" w:type="dxa"/>
            <w:gridSpan w:val="2"/>
            <w:tcBorders>
              <w:bottom w:val="nil"/>
            </w:tcBorders>
          </w:tcPr>
          <w:p w14:paraId="37C85742" w14:textId="77777777" w:rsidR="00944129" w:rsidRPr="006C1F2C" w:rsidRDefault="00944129" w:rsidP="005171BE">
            <w:pPr>
              <w:keepNext/>
              <w:widowControl w:val="0"/>
              <w:rPr>
                <w:b/>
                <w:color w:val="000000"/>
                <w:sz w:val="22"/>
                <w:szCs w:val="22"/>
              </w:rPr>
            </w:pPr>
            <w:r w:rsidRPr="006C1F2C">
              <w:rPr>
                <w:b/>
                <w:color w:val="000000"/>
                <w:sz w:val="22"/>
                <w:szCs w:val="22"/>
              </w:rPr>
              <w:t>Sykdommer i lever og galleveier</w:t>
            </w:r>
          </w:p>
        </w:tc>
      </w:tr>
      <w:tr w:rsidR="00944129" w:rsidRPr="006C1F2C" w14:paraId="37C85746" w14:textId="77777777" w:rsidTr="002F5E8F">
        <w:tc>
          <w:tcPr>
            <w:tcW w:w="4648" w:type="dxa"/>
            <w:tcBorders>
              <w:top w:val="nil"/>
              <w:bottom w:val="nil"/>
              <w:right w:val="nil"/>
            </w:tcBorders>
          </w:tcPr>
          <w:p w14:paraId="37C85744" w14:textId="77777777" w:rsidR="00944129" w:rsidRPr="006C1F2C" w:rsidRDefault="00944129"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bottom w:val="nil"/>
            </w:tcBorders>
          </w:tcPr>
          <w:p w14:paraId="37C85745" w14:textId="77777777" w:rsidR="00944129" w:rsidRPr="006C1F2C" w:rsidRDefault="00944129" w:rsidP="005171BE">
            <w:pPr>
              <w:keepNext/>
              <w:widowControl w:val="0"/>
              <w:rPr>
                <w:color w:val="000000"/>
                <w:sz w:val="22"/>
                <w:szCs w:val="22"/>
              </w:rPr>
            </w:pPr>
            <w:r w:rsidRPr="006C1F2C">
              <w:rPr>
                <w:color w:val="000000"/>
                <w:sz w:val="22"/>
                <w:szCs w:val="22"/>
              </w:rPr>
              <w:t>Økte leverenzymer</w:t>
            </w:r>
          </w:p>
        </w:tc>
      </w:tr>
      <w:tr w:rsidR="00944129" w:rsidRPr="006C1F2C" w14:paraId="37C85749" w14:textId="77777777" w:rsidTr="002F5E8F">
        <w:tc>
          <w:tcPr>
            <w:tcW w:w="4648" w:type="dxa"/>
            <w:tcBorders>
              <w:top w:val="nil"/>
              <w:right w:val="nil"/>
            </w:tcBorders>
          </w:tcPr>
          <w:p w14:paraId="37C85747" w14:textId="77777777" w:rsidR="00944129" w:rsidRPr="006C1F2C" w:rsidRDefault="00944129"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748" w14:textId="77777777" w:rsidR="00944129" w:rsidRPr="006C1F2C" w:rsidRDefault="00944129" w:rsidP="005171BE">
            <w:pPr>
              <w:widowControl w:val="0"/>
              <w:rPr>
                <w:color w:val="000000"/>
                <w:sz w:val="22"/>
                <w:szCs w:val="22"/>
              </w:rPr>
            </w:pPr>
            <w:r w:rsidRPr="006C1F2C">
              <w:rPr>
                <w:color w:val="000000"/>
                <w:sz w:val="22"/>
                <w:szCs w:val="22"/>
              </w:rPr>
              <w:t>Hepatitt</w:t>
            </w:r>
          </w:p>
        </w:tc>
      </w:tr>
      <w:tr w:rsidR="00944129" w:rsidRPr="006C1F2C" w14:paraId="37C8574B" w14:textId="77777777" w:rsidTr="002F5E8F">
        <w:tc>
          <w:tcPr>
            <w:tcW w:w="9296" w:type="dxa"/>
            <w:gridSpan w:val="2"/>
            <w:tcBorders>
              <w:bottom w:val="nil"/>
            </w:tcBorders>
          </w:tcPr>
          <w:p w14:paraId="37C8574A" w14:textId="77777777" w:rsidR="00944129" w:rsidRPr="006C1F2C" w:rsidRDefault="00944129" w:rsidP="005171BE">
            <w:pPr>
              <w:keepNext/>
              <w:widowControl w:val="0"/>
              <w:rPr>
                <w:b/>
                <w:color w:val="000000"/>
                <w:sz w:val="22"/>
                <w:szCs w:val="22"/>
              </w:rPr>
            </w:pPr>
            <w:r w:rsidRPr="006C1F2C">
              <w:rPr>
                <w:b/>
                <w:color w:val="000000"/>
                <w:sz w:val="22"/>
                <w:szCs w:val="22"/>
              </w:rPr>
              <w:t>Hud- og underhudssykdommer</w:t>
            </w:r>
          </w:p>
        </w:tc>
      </w:tr>
      <w:tr w:rsidR="00944129" w:rsidRPr="006C1F2C" w14:paraId="37C8574E" w14:textId="77777777" w:rsidTr="002F5E8F">
        <w:tc>
          <w:tcPr>
            <w:tcW w:w="4648" w:type="dxa"/>
            <w:tcBorders>
              <w:top w:val="nil"/>
              <w:bottom w:val="nil"/>
              <w:right w:val="nil"/>
            </w:tcBorders>
          </w:tcPr>
          <w:p w14:paraId="37C8574C"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74D" w14:textId="77777777" w:rsidR="00944129" w:rsidRPr="006C1F2C" w:rsidRDefault="00944129" w:rsidP="005171BE">
            <w:pPr>
              <w:keepNext/>
              <w:widowControl w:val="0"/>
              <w:rPr>
                <w:color w:val="000000"/>
                <w:sz w:val="22"/>
                <w:szCs w:val="22"/>
              </w:rPr>
            </w:pPr>
            <w:r w:rsidRPr="006C1F2C">
              <w:rPr>
                <w:color w:val="000000"/>
                <w:sz w:val="22"/>
                <w:szCs w:val="22"/>
              </w:rPr>
              <w:t>Hyperhidrose</w:t>
            </w:r>
          </w:p>
        </w:tc>
      </w:tr>
      <w:tr w:rsidR="00944129" w:rsidRPr="006C1F2C" w14:paraId="37C85751" w14:textId="77777777" w:rsidTr="002F5E8F">
        <w:tc>
          <w:tcPr>
            <w:tcW w:w="4648" w:type="dxa"/>
            <w:tcBorders>
              <w:top w:val="nil"/>
              <w:bottom w:val="nil"/>
              <w:right w:val="nil"/>
            </w:tcBorders>
          </w:tcPr>
          <w:p w14:paraId="37C8574F" w14:textId="77777777" w:rsidR="00944129" w:rsidRPr="006C1F2C" w:rsidRDefault="00944129" w:rsidP="005171BE">
            <w:pPr>
              <w:keepNext/>
              <w:widowControl w:val="0"/>
              <w:ind w:left="567"/>
              <w:rPr>
                <w:color w:val="000000"/>
                <w:sz w:val="22"/>
                <w:szCs w:val="22"/>
              </w:rPr>
            </w:pPr>
            <w:r w:rsidRPr="006C1F2C">
              <w:rPr>
                <w:color w:val="000000"/>
                <w:sz w:val="22"/>
                <w:szCs w:val="22"/>
              </w:rPr>
              <w:t>Sjeldne</w:t>
            </w:r>
          </w:p>
        </w:tc>
        <w:tc>
          <w:tcPr>
            <w:tcW w:w="4648" w:type="dxa"/>
            <w:tcBorders>
              <w:top w:val="nil"/>
              <w:left w:val="nil"/>
              <w:bottom w:val="nil"/>
            </w:tcBorders>
          </w:tcPr>
          <w:p w14:paraId="37C85750" w14:textId="77777777" w:rsidR="00944129" w:rsidRPr="006C1F2C" w:rsidRDefault="00944129" w:rsidP="005171BE">
            <w:pPr>
              <w:keepNext/>
              <w:widowControl w:val="0"/>
              <w:rPr>
                <w:color w:val="000000"/>
                <w:sz w:val="22"/>
                <w:szCs w:val="22"/>
              </w:rPr>
            </w:pPr>
            <w:r w:rsidRPr="006C1F2C">
              <w:rPr>
                <w:color w:val="000000"/>
                <w:sz w:val="22"/>
                <w:szCs w:val="22"/>
              </w:rPr>
              <w:t>Utslett</w:t>
            </w:r>
          </w:p>
        </w:tc>
      </w:tr>
      <w:tr w:rsidR="00944129" w:rsidRPr="006C1F2C" w14:paraId="37C85754" w14:textId="77777777" w:rsidTr="002F5E8F">
        <w:tc>
          <w:tcPr>
            <w:tcW w:w="4648" w:type="dxa"/>
            <w:tcBorders>
              <w:top w:val="nil"/>
              <w:right w:val="nil"/>
            </w:tcBorders>
          </w:tcPr>
          <w:p w14:paraId="37C85752" w14:textId="77777777" w:rsidR="00944129" w:rsidRPr="006C1F2C" w:rsidRDefault="00944129" w:rsidP="005171BE">
            <w:pPr>
              <w:widowControl w:val="0"/>
              <w:ind w:left="567"/>
              <w:rPr>
                <w:color w:val="000000"/>
                <w:sz w:val="22"/>
                <w:szCs w:val="22"/>
              </w:rPr>
            </w:pPr>
            <w:r w:rsidRPr="006C1F2C">
              <w:rPr>
                <w:color w:val="000000"/>
                <w:sz w:val="22"/>
                <w:szCs w:val="22"/>
              </w:rPr>
              <w:t>Ikke kjent</w:t>
            </w:r>
          </w:p>
        </w:tc>
        <w:tc>
          <w:tcPr>
            <w:tcW w:w="4648" w:type="dxa"/>
            <w:tcBorders>
              <w:top w:val="nil"/>
              <w:left w:val="nil"/>
            </w:tcBorders>
          </w:tcPr>
          <w:p w14:paraId="37C85753" w14:textId="77777777" w:rsidR="00944129" w:rsidRPr="006C1F2C" w:rsidRDefault="00944129" w:rsidP="005171BE">
            <w:pPr>
              <w:widowControl w:val="0"/>
              <w:rPr>
                <w:color w:val="000000"/>
                <w:sz w:val="22"/>
                <w:szCs w:val="22"/>
              </w:rPr>
            </w:pPr>
            <w:r w:rsidRPr="006C1F2C">
              <w:rPr>
                <w:color w:val="000000"/>
                <w:sz w:val="22"/>
                <w:szCs w:val="22"/>
              </w:rPr>
              <w:t xml:space="preserve">Kløe, </w:t>
            </w:r>
            <w:r w:rsidR="00E77719" w:rsidRPr="006C1F2C">
              <w:rPr>
                <w:color w:val="000000"/>
                <w:sz w:val="22"/>
                <w:szCs w:val="22"/>
              </w:rPr>
              <w:t>allergisk dermatitt (</w:t>
            </w:r>
            <w:r w:rsidRPr="006C1F2C">
              <w:rPr>
                <w:color w:val="000000"/>
                <w:sz w:val="22"/>
                <w:szCs w:val="22"/>
              </w:rPr>
              <w:t>disseminert</w:t>
            </w:r>
            <w:r w:rsidR="00E77719" w:rsidRPr="006C1F2C">
              <w:rPr>
                <w:color w:val="000000"/>
                <w:sz w:val="22"/>
                <w:szCs w:val="22"/>
              </w:rPr>
              <w:t>)</w:t>
            </w:r>
          </w:p>
        </w:tc>
      </w:tr>
      <w:tr w:rsidR="00944129" w:rsidRPr="006C1F2C" w14:paraId="37C85756" w14:textId="77777777" w:rsidTr="002F5E8F">
        <w:tc>
          <w:tcPr>
            <w:tcW w:w="9296" w:type="dxa"/>
            <w:gridSpan w:val="2"/>
            <w:tcBorders>
              <w:bottom w:val="nil"/>
            </w:tcBorders>
          </w:tcPr>
          <w:p w14:paraId="37C85755" w14:textId="77777777" w:rsidR="00944129" w:rsidRPr="006C1F2C" w:rsidRDefault="00944129" w:rsidP="005171BE">
            <w:pPr>
              <w:keepNext/>
              <w:widowControl w:val="0"/>
              <w:rPr>
                <w:b/>
                <w:color w:val="000000"/>
                <w:sz w:val="22"/>
                <w:szCs w:val="22"/>
              </w:rPr>
            </w:pPr>
            <w:r w:rsidRPr="006C1F2C">
              <w:rPr>
                <w:b/>
                <w:color w:val="000000"/>
                <w:sz w:val="22"/>
                <w:szCs w:val="22"/>
              </w:rPr>
              <w:t>Generelle lidelser og reaksjoner på administrasjonsstedet</w:t>
            </w:r>
          </w:p>
        </w:tc>
      </w:tr>
      <w:tr w:rsidR="00944129" w:rsidRPr="006C1F2C" w14:paraId="37C85759" w14:textId="77777777" w:rsidTr="002F5E8F">
        <w:tc>
          <w:tcPr>
            <w:tcW w:w="4648" w:type="dxa"/>
            <w:tcBorders>
              <w:top w:val="nil"/>
              <w:bottom w:val="nil"/>
              <w:right w:val="nil"/>
            </w:tcBorders>
          </w:tcPr>
          <w:p w14:paraId="37C85757"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758" w14:textId="702F56F1" w:rsidR="00944129" w:rsidRPr="006C1F2C" w:rsidRDefault="00944129" w:rsidP="005171BE">
            <w:pPr>
              <w:keepNext/>
              <w:widowControl w:val="0"/>
              <w:rPr>
                <w:color w:val="000000"/>
                <w:sz w:val="22"/>
                <w:szCs w:val="22"/>
              </w:rPr>
            </w:pPr>
            <w:r w:rsidRPr="006C1F2C">
              <w:rPr>
                <w:color w:val="000000"/>
                <w:sz w:val="22"/>
                <w:szCs w:val="22"/>
              </w:rPr>
              <w:t>Tretthet og asteni</w:t>
            </w:r>
          </w:p>
        </w:tc>
      </w:tr>
      <w:tr w:rsidR="00944129" w:rsidRPr="006C1F2C" w14:paraId="37C8575C" w14:textId="77777777" w:rsidTr="002F5E8F">
        <w:tc>
          <w:tcPr>
            <w:tcW w:w="4648" w:type="dxa"/>
            <w:tcBorders>
              <w:top w:val="nil"/>
              <w:bottom w:val="nil"/>
              <w:right w:val="nil"/>
            </w:tcBorders>
          </w:tcPr>
          <w:p w14:paraId="37C8575A"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bottom w:val="nil"/>
            </w:tcBorders>
          </w:tcPr>
          <w:p w14:paraId="37C8575B" w14:textId="77777777" w:rsidR="00944129" w:rsidRPr="006C1F2C" w:rsidRDefault="00944129" w:rsidP="005171BE">
            <w:pPr>
              <w:keepNext/>
              <w:widowControl w:val="0"/>
              <w:rPr>
                <w:color w:val="000000"/>
                <w:sz w:val="22"/>
                <w:szCs w:val="22"/>
              </w:rPr>
            </w:pPr>
            <w:r w:rsidRPr="006C1F2C">
              <w:rPr>
                <w:color w:val="000000"/>
                <w:sz w:val="22"/>
                <w:szCs w:val="22"/>
              </w:rPr>
              <w:t>Sykdomsfølelse</w:t>
            </w:r>
          </w:p>
        </w:tc>
      </w:tr>
      <w:tr w:rsidR="00944129" w:rsidRPr="006C1F2C" w14:paraId="37C8575F" w14:textId="77777777" w:rsidTr="002F5E8F">
        <w:tc>
          <w:tcPr>
            <w:tcW w:w="4648" w:type="dxa"/>
            <w:tcBorders>
              <w:top w:val="nil"/>
              <w:right w:val="nil"/>
            </w:tcBorders>
          </w:tcPr>
          <w:p w14:paraId="37C8575D" w14:textId="77777777" w:rsidR="00944129" w:rsidRPr="006C1F2C" w:rsidRDefault="00944129" w:rsidP="005171BE">
            <w:pPr>
              <w:keepNext/>
              <w:widowControl w:val="0"/>
              <w:ind w:left="567"/>
              <w:rPr>
                <w:color w:val="000000"/>
                <w:sz w:val="22"/>
                <w:szCs w:val="22"/>
              </w:rPr>
            </w:pPr>
            <w:r w:rsidRPr="006C1F2C">
              <w:rPr>
                <w:color w:val="000000"/>
                <w:sz w:val="22"/>
                <w:szCs w:val="22"/>
              </w:rPr>
              <w:t>Mindre vanlige</w:t>
            </w:r>
          </w:p>
        </w:tc>
        <w:tc>
          <w:tcPr>
            <w:tcW w:w="4648" w:type="dxa"/>
            <w:tcBorders>
              <w:top w:val="nil"/>
              <w:left w:val="nil"/>
            </w:tcBorders>
          </w:tcPr>
          <w:p w14:paraId="37C8575E" w14:textId="77777777" w:rsidR="00944129" w:rsidRPr="006C1F2C" w:rsidRDefault="00944129" w:rsidP="005171BE">
            <w:pPr>
              <w:keepNext/>
              <w:widowControl w:val="0"/>
              <w:rPr>
                <w:color w:val="000000"/>
                <w:sz w:val="22"/>
                <w:szCs w:val="22"/>
              </w:rPr>
            </w:pPr>
            <w:r w:rsidRPr="006C1F2C">
              <w:rPr>
                <w:color w:val="000000"/>
                <w:sz w:val="22"/>
                <w:szCs w:val="22"/>
              </w:rPr>
              <w:t>Fall</w:t>
            </w:r>
          </w:p>
        </w:tc>
      </w:tr>
      <w:tr w:rsidR="00944129" w:rsidRPr="006C1F2C" w14:paraId="37C85761" w14:textId="77777777" w:rsidTr="002F5E8F">
        <w:tc>
          <w:tcPr>
            <w:tcW w:w="9296" w:type="dxa"/>
            <w:gridSpan w:val="2"/>
            <w:tcBorders>
              <w:bottom w:val="nil"/>
            </w:tcBorders>
          </w:tcPr>
          <w:p w14:paraId="37C85760" w14:textId="77777777" w:rsidR="00944129" w:rsidRPr="006C1F2C" w:rsidRDefault="00944129" w:rsidP="005171BE">
            <w:pPr>
              <w:keepNext/>
              <w:widowControl w:val="0"/>
              <w:rPr>
                <w:b/>
                <w:color w:val="000000"/>
                <w:sz w:val="22"/>
                <w:szCs w:val="22"/>
              </w:rPr>
            </w:pPr>
            <w:r w:rsidRPr="006C1F2C">
              <w:rPr>
                <w:b/>
                <w:color w:val="000000"/>
                <w:sz w:val="22"/>
                <w:szCs w:val="22"/>
              </w:rPr>
              <w:t>Undersøkelser</w:t>
            </w:r>
          </w:p>
        </w:tc>
      </w:tr>
      <w:tr w:rsidR="00944129" w:rsidRPr="006C1F2C" w14:paraId="37C85764" w14:textId="77777777" w:rsidTr="002F5E8F">
        <w:tc>
          <w:tcPr>
            <w:tcW w:w="4648" w:type="dxa"/>
            <w:tcBorders>
              <w:top w:val="nil"/>
              <w:right w:val="nil"/>
            </w:tcBorders>
          </w:tcPr>
          <w:p w14:paraId="37C85762" w14:textId="77777777" w:rsidR="00944129" w:rsidRPr="006C1F2C" w:rsidRDefault="00944129" w:rsidP="005171BE">
            <w:pPr>
              <w:keepNext/>
              <w:widowControl w:val="0"/>
              <w:ind w:left="567"/>
              <w:rPr>
                <w:color w:val="000000"/>
                <w:sz w:val="22"/>
                <w:szCs w:val="22"/>
              </w:rPr>
            </w:pPr>
            <w:r w:rsidRPr="006C1F2C">
              <w:rPr>
                <w:color w:val="000000"/>
                <w:sz w:val="22"/>
                <w:szCs w:val="22"/>
              </w:rPr>
              <w:t>Vanlige</w:t>
            </w:r>
          </w:p>
        </w:tc>
        <w:tc>
          <w:tcPr>
            <w:tcW w:w="4648" w:type="dxa"/>
            <w:tcBorders>
              <w:top w:val="nil"/>
              <w:left w:val="nil"/>
            </w:tcBorders>
          </w:tcPr>
          <w:p w14:paraId="37C85763" w14:textId="77777777" w:rsidR="00944129" w:rsidRPr="006C1F2C" w:rsidRDefault="00944129" w:rsidP="005171BE">
            <w:pPr>
              <w:keepNext/>
              <w:widowControl w:val="0"/>
              <w:rPr>
                <w:color w:val="000000"/>
                <w:sz w:val="22"/>
                <w:szCs w:val="22"/>
              </w:rPr>
            </w:pPr>
            <w:r w:rsidRPr="006C1F2C">
              <w:rPr>
                <w:color w:val="000000"/>
                <w:sz w:val="22"/>
                <w:szCs w:val="22"/>
              </w:rPr>
              <w:t>Vekttap</w:t>
            </w:r>
          </w:p>
        </w:tc>
      </w:tr>
    </w:tbl>
    <w:p w14:paraId="37C85765" w14:textId="77777777" w:rsidR="00944129" w:rsidRPr="006C1F2C" w:rsidRDefault="00944129" w:rsidP="005171BE">
      <w:pPr>
        <w:widowControl w:val="0"/>
        <w:suppressAutoHyphens/>
        <w:rPr>
          <w:color w:val="000000"/>
          <w:sz w:val="22"/>
          <w:szCs w:val="22"/>
        </w:rPr>
      </w:pPr>
    </w:p>
    <w:p w14:paraId="37C85766" w14:textId="77777777" w:rsidR="00944129" w:rsidRPr="006C1F2C" w:rsidRDefault="00944129" w:rsidP="005171BE">
      <w:pPr>
        <w:widowControl w:val="0"/>
        <w:suppressAutoHyphens/>
        <w:rPr>
          <w:color w:val="000000"/>
          <w:sz w:val="22"/>
          <w:szCs w:val="22"/>
        </w:rPr>
      </w:pPr>
      <w:r w:rsidRPr="006C1F2C">
        <w:rPr>
          <w:color w:val="000000"/>
          <w:sz w:val="22"/>
          <w:szCs w:val="22"/>
        </w:rPr>
        <w:t xml:space="preserve">I tillegg har følgende bivirkninger blitt observert ved behandling med Exelon depotplaster: delirium, pyreksi, nedsatt appetitt, urininkontinens (vanlig), </w:t>
      </w:r>
      <w:r w:rsidRPr="006C1F2C">
        <w:rPr>
          <w:sz w:val="22"/>
          <w:szCs w:val="22"/>
        </w:rPr>
        <w:t>psykomotorisk hyperaktivitet (mindre vanlig), erytem, urtikaria, blemmer, allergisk dermatitt (ikke kjent)</w:t>
      </w:r>
      <w:r w:rsidRPr="006C1F2C">
        <w:rPr>
          <w:color w:val="000000"/>
          <w:sz w:val="22"/>
          <w:szCs w:val="22"/>
        </w:rPr>
        <w:t>.</w:t>
      </w:r>
    </w:p>
    <w:p w14:paraId="37C85767" w14:textId="77777777" w:rsidR="00944129" w:rsidRPr="006C1F2C" w:rsidRDefault="00944129" w:rsidP="005171BE">
      <w:pPr>
        <w:widowControl w:val="0"/>
        <w:suppressAutoHyphens/>
        <w:rPr>
          <w:color w:val="000000"/>
          <w:sz w:val="22"/>
          <w:szCs w:val="22"/>
        </w:rPr>
      </w:pPr>
    </w:p>
    <w:p w14:paraId="37C85768" w14:textId="78A7EED7" w:rsidR="00944129" w:rsidRPr="006C1F2C" w:rsidRDefault="00944129" w:rsidP="005171BE">
      <w:pPr>
        <w:widowControl w:val="0"/>
        <w:suppressAutoHyphens/>
        <w:rPr>
          <w:color w:val="000000"/>
          <w:sz w:val="22"/>
          <w:szCs w:val="22"/>
        </w:rPr>
      </w:pPr>
      <w:r w:rsidRPr="006C1F2C">
        <w:rPr>
          <w:color w:val="000000"/>
          <w:sz w:val="22"/>
          <w:szCs w:val="22"/>
        </w:rPr>
        <w:t>Tabell 2 viser bivirkninger rapportert hos pasienter med demens i tilknytning til Parkinsons sykdom behandlet med Exelon kapsler.</w:t>
      </w:r>
    </w:p>
    <w:p w14:paraId="37C85769" w14:textId="77777777" w:rsidR="00944129" w:rsidRPr="006C1F2C" w:rsidRDefault="00944129" w:rsidP="005171BE">
      <w:pPr>
        <w:widowControl w:val="0"/>
        <w:suppressAutoHyphens/>
        <w:rPr>
          <w:color w:val="000000"/>
          <w:sz w:val="22"/>
          <w:szCs w:val="22"/>
        </w:rPr>
      </w:pPr>
    </w:p>
    <w:p w14:paraId="37C8576A" w14:textId="77777777" w:rsidR="00944129" w:rsidRPr="006C1F2C" w:rsidRDefault="00944129" w:rsidP="005171BE">
      <w:pPr>
        <w:keepNext/>
        <w:widowControl w:val="0"/>
        <w:suppressAutoHyphens/>
        <w:rPr>
          <w:b/>
          <w:color w:val="000000"/>
          <w:spacing w:val="-2"/>
          <w:sz w:val="22"/>
          <w:szCs w:val="22"/>
        </w:rPr>
      </w:pPr>
      <w:r w:rsidRPr="006C1F2C">
        <w:rPr>
          <w:b/>
          <w:color w:val="000000"/>
          <w:spacing w:val="-2"/>
          <w:sz w:val="22"/>
          <w:szCs w:val="22"/>
        </w:rPr>
        <w:t>Tabell 2</w:t>
      </w:r>
    </w:p>
    <w:p w14:paraId="37C8576B" w14:textId="77777777" w:rsidR="00944129" w:rsidRPr="006C1F2C" w:rsidRDefault="00944129" w:rsidP="005171BE">
      <w:pPr>
        <w:keepNext/>
        <w:widowControl w:val="0"/>
        <w:suppressAutoHyphens/>
        <w:rPr>
          <w:color w:val="000000"/>
          <w:spacing w:val="-2"/>
          <w:sz w:val="22"/>
          <w:szCs w:val="22"/>
        </w:rPr>
      </w:pPr>
    </w:p>
    <w:tbl>
      <w:tblPr>
        <w:tblW w:w="929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652"/>
        <w:gridCol w:w="5646"/>
      </w:tblGrid>
      <w:tr w:rsidR="00944129" w:rsidRPr="006C1F2C" w14:paraId="37C8576D" w14:textId="77777777" w:rsidTr="002F5E8F">
        <w:tc>
          <w:tcPr>
            <w:tcW w:w="9298" w:type="dxa"/>
            <w:gridSpan w:val="2"/>
            <w:tcBorders>
              <w:top w:val="single" w:sz="4" w:space="0" w:color="auto"/>
              <w:left w:val="single" w:sz="4" w:space="0" w:color="auto"/>
              <w:bottom w:val="nil"/>
              <w:right w:val="single" w:sz="4" w:space="0" w:color="auto"/>
            </w:tcBorders>
          </w:tcPr>
          <w:p w14:paraId="37C8576C" w14:textId="77777777" w:rsidR="00944129" w:rsidRPr="006C1F2C" w:rsidRDefault="00944129" w:rsidP="005171BE">
            <w:pPr>
              <w:pStyle w:val="Text"/>
              <w:keepNext/>
              <w:widowControl w:val="0"/>
              <w:spacing w:before="0"/>
              <w:jc w:val="left"/>
              <w:rPr>
                <w:b/>
                <w:color w:val="000000"/>
                <w:sz w:val="22"/>
                <w:szCs w:val="22"/>
                <w:lang w:val="nb-NO"/>
              </w:rPr>
            </w:pPr>
            <w:r w:rsidRPr="006C1F2C">
              <w:rPr>
                <w:b/>
                <w:color w:val="000000"/>
                <w:sz w:val="22"/>
                <w:szCs w:val="22"/>
                <w:lang w:val="nb-NO"/>
              </w:rPr>
              <w:t>Stoffskifte- og ernæringsbetingede sykdommer</w:t>
            </w:r>
          </w:p>
        </w:tc>
      </w:tr>
      <w:tr w:rsidR="00944129" w:rsidRPr="006C1F2C" w14:paraId="37C85770" w14:textId="77777777" w:rsidTr="002F5E8F">
        <w:tc>
          <w:tcPr>
            <w:tcW w:w="3652" w:type="dxa"/>
            <w:tcBorders>
              <w:top w:val="nil"/>
              <w:left w:val="single" w:sz="4" w:space="0" w:color="auto"/>
              <w:bottom w:val="nil"/>
              <w:right w:val="nil"/>
            </w:tcBorders>
          </w:tcPr>
          <w:p w14:paraId="37C8576E"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6F"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Redusert matlyst</w:t>
            </w:r>
          </w:p>
        </w:tc>
      </w:tr>
      <w:tr w:rsidR="00944129" w:rsidRPr="006C1F2C" w14:paraId="37C85773" w14:textId="77777777" w:rsidTr="002F5E8F">
        <w:tc>
          <w:tcPr>
            <w:tcW w:w="3652" w:type="dxa"/>
            <w:tcBorders>
              <w:top w:val="nil"/>
              <w:left w:val="single" w:sz="4" w:space="0" w:color="auto"/>
              <w:bottom w:val="single" w:sz="4" w:space="0" w:color="auto"/>
              <w:right w:val="nil"/>
            </w:tcBorders>
          </w:tcPr>
          <w:p w14:paraId="37C85771"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single" w:sz="4" w:space="0" w:color="auto"/>
              <w:right w:val="single" w:sz="4" w:space="0" w:color="auto"/>
            </w:tcBorders>
          </w:tcPr>
          <w:p w14:paraId="37C85772"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Dehydrering</w:t>
            </w:r>
          </w:p>
        </w:tc>
      </w:tr>
      <w:tr w:rsidR="00944129" w:rsidRPr="006C1F2C" w14:paraId="37C85775" w14:textId="77777777" w:rsidTr="002F5E8F">
        <w:tc>
          <w:tcPr>
            <w:tcW w:w="9298" w:type="dxa"/>
            <w:gridSpan w:val="2"/>
            <w:tcBorders>
              <w:top w:val="single" w:sz="4" w:space="0" w:color="auto"/>
              <w:left w:val="single" w:sz="4" w:space="0" w:color="auto"/>
              <w:bottom w:val="nil"/>
              <w:right w:val="single" w:sz="4" w:space="0" w:color="auto"/>
            </w:tcBorders>
          </w:tcPr>
          <w:p w14:paraId="37C85774" w14:textId="77777777" w:rsidR="00944129" w:rsidRPr="00277E35" w:rsidRDefault="00944129" w:rsidP="005171BE">
            <w:pPr>
              <w:pStyle w:val="Text"/>
              <w:keepNext/>
              <w:widowControl w:val="0"/>
              <w:spacing w:before="0"/>
              <w:jc w:val="left"/>
              <w:rPr>
                <w:b/>
                <w:color w:val="000000"/>
                <w:sz w:val="22"/>
                <w:szCs w:val="22"/>
                <w:lang w:val="nb-NO"/>
              </w:rPr>
            </w:pPr>
            <w:r w:rsidRPr="006C1F2C">
              <w:rPr>
                <w:b/>
                <w:color w:val="000000"/>
                <w:sz w:val="22"/>
                <w:szCs w:val="22"/>
                <w:lang w:val="nb-NO"/>
              </w:rPr>
              <w:t>Psykiatriske lidelser</w:t>
            </w:r>
          </w:p>
        </w:tc>
      </w:tr>
      <w:tr w:rsidR="00944129" w:rsidRPr="006C1F2C" w14:paraId="37C85778" w14:textId="77777777" w:rsidTr="002F5E8F">
        <w:tc>
          <w:tcPr>
            <w:tcW w:w="3652" w:type="dxa"/>
            <w:tcBorders>
              <w:top w:val="nil"/>
              <w:left w:val="single" w:sz="4" w:space="0" w:color="auto"/>
              <w:bottom w:val="nil"/>
              <w:right w:val="nil"/>
            </w:tcBorders>
          </w:tcPr>
          <w:p w14:paraId="37C85776"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77"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Søvnløshet</w:t>
            </w:r>
          </w:p>
        </w:tc>
      </w:tr>
      <w:tr w:rsidR="00944129" w:rsidRPr="006C1F2C" w14:paraId="37C8577B" w14:textId="77777777" w:rsidTr="002F5E8F">
        <w:tc>
          <w:tcPr>
            <w:tcW w:w="3652" w:type="dxa"/>
            <w:tcBorders>
              <w:top w:val="nil"/>
              <w:left w:val="single" w:sz="4" w:space="0" w:color="auto"/>
              <w:bottom w:val="nil"/>
              <w:right w:val="nil"/>
            </w:tcBorders>
          </w:tcPr>
          <w:p w14:paraId="37C85779"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7A"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Angst</w:t>
            </w:r>
          </w:p>
        </w:tc>
      </w:tr>
      <w:tr w:rsidR="00944129" w:rsidRPr="006C1F2C" w14:paraId="37C8577E" w14:textId="77777777" w:rsidTr="002F5E8F">
        <w:tc>
          <w:tcPr>
            <w:tcW w:w="3652" w:type="dxa"/>
            <w:tcBorders>
              <w:top w:val="nil"/>
              <w:left w:val="single" w:sz="4" w:space="0" w:color="auto"/>
              <w:bottom w:val="nil"/>
              <w:right w:val="nil"/>
            </w:tcBorders>
          </w:tcPr>
          <w:p w14:paraId="37C8577C"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7D"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Rastløshet</w:t>
            </w:r>
          </w:p>
        </w:tc>
      </w:tr>
      <w:tr w:rsidR="00944129" w:rsidRPr="006C1F2C" w14:paraId="37C85781" w14:textId="77777777" w:rsidTr="002F5E8F">
        <w:tc>
          <w:tcPr>
            <w:tcW w:w="3652" w:type="dxa"/>
            <w:tcBorders>
              <w:top w:val="nil"/>
              <w:left w:val="single" w:sz="4" w:space="0" w:color="auto"/>
              <w:bottom w:val="nil"/>
              <w:right w:val="nil"/>
            </w:tcBorders>
          </w:tcPr>
          <w:p w14:paraId="37C8577F"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80" w14:textId="77777777" w:rsidR="00944129" w:rsidRPr="00277E35"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Visuelle hallusinasjoner</w:t>
            </w:r>
          </w:p>
        </w:tc>
      </w:tr>
      <w:tr w:rsidR="00944129" w:rsidRPr="006C1F2C" w14:paraId="37C85784" w14:textId="77777777" w:rsidTr="002F5E8F">
        <w:tc>
          <w:tcPr>
            <w:tcW w:w="3652" w:type="dxa"/>
            <w:tcBorders>
              <w:top w:val="nil"/>
              <w:left w:val="single" w:sz="4" w:space="0" w:color="auto"/>
              <w:bottom w:val="nil"/>
              <w:right w:val="nil"/>
            </w:tcBorders>
          </w:tcPr>
          <w:p w14:paraId="37C85782"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83" w14:textId="77777777" w:rsidR="00944129" w:rsidRPr="00277E35"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Depresjon</w:t>
            </w:r>
          </w:p>
        </w:tc>
      </w:tr>
      <w:tr w:rsidR="00944129" w:rsidRPr="006C1F2C" w14:paraId="37C85787" w14:textId="77777777" w:rsidTr="002F5E8F">
        <w:tc>
          <w:tcPr>
            <w:tcW w:w="3652" w:type="dxa"/>
            <w:tcBorders>
              <w:top w:val="nil"/>
              <w:left w:val="single" w:sz="4" w:space="0" w:color="auto"/>
              <w:bottom w:val="single" w:sz="4" w:space="0" w:color="auto"/>
              <w:right w:val="nil"/>
            </w:tcBorders>
          </w:tcPr>
          <w:p w14:paraId="37C85785" w14:textId="77777777" w:rsidR="00944129" w:rsidRPr="006C1F2C" w:rsidRDefault="00944129"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37C85786" w14:textId="77777777" w:rsidR="00944129" w:rsidRPr="00277E35" w:rsidRDefault="00944129" w:rsidP="005171BE">
            <w:pPr>
              <w:pStyle w:val="Text"/>
              <w:widowControl w:val="0"/>
              <w:spacing w:before="0"/>
              <w:jc w:val="left"/>
              <w:rPr>
                <w:color w:val="000000"/>
                <w:sz w:val="22"/>
                <w:szCs w:val="22"/>
                <w:lang w:val="nb-NO"/>
              </w:rPr>
            </w:pPr>
            <w:r w:rsidRPr="00277E35">
              <w:rPr>
                <w:color w:val="000000"/>
                <w:sz w:val="22"/>
                <w:szCs w:val="22"/>
                <w:lang w:val="nb-NO"/>
              </w:rPr>
              <w:t>Aggresjon</w:t>
            </w:r>
          </w:p>
        </w:tc>
      </w:tr>
      <w:tr w:rsidR="00944129" w:rsidRPr="006C1F2C" w14:paraId="37C85789" w14:textId="77777777" w:rsidTr="002F5E8F">
        <w:tc>
          <w:tcPr>
            <w:tcW w:w="9298" w:type="dxa"/>
            <w:gridSpan w:val="2"/>
            <w:tcBorders>
              <w:top w:val="single" w:sz="4" w:space="0" w:color="auto"/>
              <w:left w:val="single" w:sz="4" w:space="0" w:color="auto"/>
              <w:bottom w:val="nil"/>
              <w:right w:val="single" w:sz="4" w:space="0" w:color="auto"/>
            </w:tcBorders>
          </w:tcPr>
          <w:p w14:paraId="37C85788" w14:textId="77777777" w:rsidR="00944129" w:rsidRPr="00277E35" w:rsidRDefault="00944129" w:rsidP="005171BE">
            <w:pPr>
              <w:pStyle w:val="Text"/>
              <w:keepNext/>
              <w:widowControl w:val="0"/>
              <w:spacing w:before="0"/>
              <w:jc w:val="left"/>
              <w:rPr>
                <w:b/>
                <w:color w:val="000000"/>
                <w:sz w:val="22"/>
                <w:szCs w:val="22"/>
                <w:lang w:val="nb-NO"/>
              </w:rPr>
            </w:pPr>
            <w:r w:rsidRPr="006C1F2C">
              <w:rPr>
                <w:b/>
                <w:color w:val="000000"/>
                <w:sz w:val="22"/>
                <w:szCs w:val="22"/>
                <w:lang w:val="nb-NO"/>
              </w:rPr>
              <w:t>Nevrologiske sykdommer</w:t>
            </w:r>
          </w:p>
        </w:tc>
      </w:tr>
      <w:tr w:rsidR="00944129" w:rsidRPr="006C1F2C" w14:paraId="37C8578C" w14:textId="77777777" w:rsidTr="002F5E8F">
        <w:tc>
          <w:tcPr>
            <w:tcW w:w="3652" w:type="dxa"/>
            <w:tcBorders>
              <w:top w:val="nil"/>
              <w:left w:val="single" w:sz="4" w:space="0" w:color="auto"/>
              <w:bottom w:val="nil"/>
              <w:right w:val="nil"/>
            </w:tcBorders>
          </w:tcPr>
          <w:p w14:paraId="37C8578A"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Svært vanlige</w:t>
            </w:r>
          </w:p>
        </w:tc>
        <w:tc>
          <w:tcPr>
            <w:tcW w:w="5646" w:type="dxa"/>
            <w:tcBorders>
              <w:top w:val="nil"/>
              <w:left w:val="nil"/>
              <w:bottom w:val="nil"/>
              <w:right w:val="single" w:sz="4" w:space="0" w:color="auto"/>
            </w:tcBorders>
          </w:tcPr>
          <w:p w14:paraId="37C8578B"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Tremor</w:t>
            </w:r>
          </w:p>
        </w:tc>
      </w:tr>
      <w:tr w:rsidR="00944129" w:rsidRPr="006C1F2C" w14:paraId="37C8578F" w14:textId="77777777" w:rsidTr="002F5E8F">
        <w:tc>
          <w:tcPr>
            <w:tcW w:w="3652" w:type="dxa"/>
            <w:tcBorders>
              <w:top w:val="nil"/>
              <w:left w:val="single" w:sz="4" w:space="0" w:color="auto"/>
              <w:bottom w:val="nil"/>
              <w:right w:val="nil"/>
            </w:tcBorders>
          </w:tcPr>
          <w:p w14:paraId="37C8578D"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8E"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Svimmelhet</w:t>
            </w:r>
          </w:p>
        </w:tc>
      </w:tr>
      <w:tr w:rsidR="00944129" w:rsidRPr="006C1F2C" w14:paraId="37C85792" w14:textId="77777777" w:rsidTr="002F5E8F">
        <w:tc>
          <w:tcPr>
            <w:tcW w:w="3652" w:type="dxa"/>
            <w:tcBorders>
              <w:top w:val="nil"/>
              <w:left w:val="single" w:sz="4" w:space="0" w:color="auto"/>
              <w:bottom w:val="nil"/>
              <w:right w:val="nil"/>
            </w:tcBorders>
          </w:tcPr>
          <w:p w14:paraId="37C85790"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91"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Søvnighet</w:t>
            </w:r>
          </w:p>
        </w:tc>
      </w:tr>
      <w:tr w:rsidR="00944129" w:rsidRPr="006C1F2C" w14:paraId="37C85795" w14:textId="77777777" w:rsidTr="002F5E8F">
        <w:tc>
          <w:tcPr>
            <w:tcW w:w="3652" w:type="dxa"/>
            <w:tcBorders>
              <w:top w:val="nil"/>
              <w:left w:val="single" w:sz="4" w:space="0" w:color="auto"/>
              <w:bottom w:val="nil"/>
              <w:right w:val="nil"/>
            </w:tcBorders>
          </w:tcPr>
          <w:p w14:paraId="37C85793"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94"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Hodepine</w:t>
            </w:r>
          </w:p>
        </w:tc>
      </w:tr>
      <w:tr w:rsidR="00944129" w:rsidRPr="006C1F2C" w14:paraId="37C85798" w14:textId="77777777" w:rsidTr="002F5E8F">
        <w:tc>
          <w:tcPr>
            <w:tcW w:w="3652" w:type="dxa"/>
            <w:tcBorders>
              <w:top w:val="nil"/>
              <w:left w:val="single" w:sz="4" w:space="0" w:color="auto"/>
              <w:bottom w:val="nil"/>
              <w:right w:val="nil"/>
            </w:tcBorders>
          </w:tcPr>
          <w:p w14:paraId="37C85796"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97"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Parkinsons sykdom</w:t>
            </w:r>
            <w:r w:rsidR="00E77719" w:rsidRPr="006C1F2C">
              <w:rPr>
                <w:color w:val="000000"/>
                <w:sz w:val="22"/>
                <w:szCs w:val="22"/>
                <w:lang w:val="nb-NO"/>
              </w:rPr>
              <w:t xml:space="preserve"> (forverring)</w:t>
            </w:r>
          </w:p>
        </w:tc>
      </w:tr>
      <w:tr w:rsidR="00944129" w:rsidRPr="006C1F2C" w14:paraId="37C8579B" w14:textId="77777777" w:rsidTr="002F5E8F">
        <w:tc>
          <w:tcPr>
            <w:tcW w:w="3652" w:type="dxa"/>
            <w:tcBorders>
              <w:top w:val="nil"/>
              <w:left w:val="single" w:sz="4" w:space="0" w:color="auto"/>
              <w:bottom w:val="nil"/>
              <w:right w:val="nil"/>
            </w:tcBorders>
          </w:tcPr>
          <w:p w14:paraId="37C85799"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9A"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Bradykinesi</w:t>
            </w:r>
          </w:p>
        </w:tc>
      </w:tr>
      <w:tr w:rsidR="00944129" w:rsidRPr="006C1F2C" w14:paraId="37C8579E" w14:textId="77777777" w:rsidTr="002F5E8F">
        <w:tc>
          <w:tcPr>
            <w:tcW w:w="3652" w:type="dxa"/>
            <w:tcBorders>
              <w:top w:val="nil"/>
              <w:left w:val="single" w:sz="4" w:space="0" w:color="auto"/>
              <w:bottom w:val="nil"/>
              <w:right w:val="nil"/>
            </w:tcBorders>
          </w:tcPr>
          <w:p w14:paraId="37C8579C"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9D"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Dyskinesi</w:t>
            </w:r>
          </w:p>
        </w:tc>
      </w:tr>
      <w:tr w:rsidR="00944129" w:rsidRPr="006C1F2C" w14:paraId="37C857A1" w14:textId="77777777" w:rsidTr="002F5E8F">
        <w:tc>
          <w:tcPr>
            <w:tcW w:w="3652" w:type="dxa"/>
            <w:tcBorders>
              <w:top w:val="nil"/>
              <w:left w:val="single" w:sz="4" w:space="0" w:color="auto"/>
              <w:bottom w:val="nil"/>
              <w:right w:val="nil"/>
            </w:tcBorders>
          </w:tcPr>
          <w:p w14:paraId="37C8579F"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A0" w14:textId="77777777" w:rsidR="00944129" w:rsidRPr="00277E35"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Hypokinesi</w:t>
            </w:r>
          </w:p>
        </w:tc>
      </w:tr>
      <w:tr w:rsidR="00944129" w:rsidRPr="006C1F2C" w14:paraId="37C857A4" w14:textId="77777777" w:rsidTr="00277E35">
        <w:tc>
          <w:tcPr>
            <w:tcW w:w="3652" w:type="dxa"/>
            <w:tcBorders>
              <w:top w:val="nil"/>
              <w:left w:val="single" w:sz="4" w:space="0" w:color="auto"/>
              <w:bottom w:val="nil"/>
              <w:right w:val="nil"/>
            </w:tcBorders>
          </w:tcPr>
          <w:p w14:paraId="37C857A2"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A3" w14:textId="77777777" w:rsidR="00944129" w:rsidRPr="00277E35"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Tannhjulrigiditet</w:t>
            </w:r>
          </w:p>
        </w:tc>
      </w:tr>
      <w:tr w:rsidR="00944129" w:rsidRPr="006C1F2C" w14:paraId="37C857A7" w14:textId="77777777" w:rsidTr="00277E35">
        <w:tc>
          <w:tcPr>
            <w:tcW w:w="3652" w:type="dxa"/>
            <w:tcBorders>
              <w:top w:val="nil"/>
              <w:left w:val="single" w:sz="4" w:space="0" w:color="auto"/>
              <w:bottom w:val="nil"/>
              <w:right w:val="nil"/>
            </w:tcBorders>
          </w:tcPr>
          <w:p w14:paraId="37C857A5" w14:textId="77777777" w:rsidR="00944129" w:rsidRPr="006C1F2C" w:rsidRDefault="00944129" w:rsidP="00277E35">
            <w:pPr>
              <w:pStyle w:val="Text"/>
              <w:keepN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7A6" w14:textId="77777777" w:rsidR="00944129" w:rsidRPr="006C1F2C" w:rsidRDefault="00944129" w:rsidP="00277E35">
            <w:pPr>
              <w:pStyle w:val="Text"/>
              <w:keepNext/>
              <w:widowControl w:val="0"/>
              <w:spacing w:before="0"/>
              <w:jc w:val="left"/>
              <w:rPr>
                <w:color w:val="000000"/>
                <w:sz w:val="22"/>
                <w:szCs w:val="22"/>
                <w:lang w:val="nb-NO"/>
              </w:rPr>
            </w:pPr>
            <w:r w:rsidRPr="00277E35">
              <w:rPr>
                <w:color w:val="000000"/>
                <w:sz w:val="22"/>
                <w:szCs w:val="22"/>
                <w:lang w:val="nb-NO"/>
              </w:rPr>
              <w:t>Dystoni</w:t>
            </w:r>
          </w:p>
        </w:tc>
      </w:tr>
      <w:tr w:rsidR="003C6C8B" w:rsidRPr="006C1F2C" w14:paraId="32ED796E" w14:textId="77777777" w:rsidTr="002F5E8F">
        <w:tc>
          <w:tcPr>
            <w:tcW w:w="3652" w:type="dxa"/>
            <w:tcBorders>
              <w:top w:val="nil"/>
              <w:left w:val="single" w:sz="4" w:space="0" w:color="auto"/>
              <w:bottom w:val="single" w:sz="4" w:space="0" w:color="auto"/>
              <w:right w:val="nil"/>
            </w:tcBorders>
          </w:tcPr>
          <w:p w14:paraId="739CC77F" w14:textId="30FBDB48" w:rsidR="003C6C8B" w:rsidRPr="006C1F2C" w:rsidRDefault="003C6C8B"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609E45ED" w14:textId="2F92B717" w:rsidR="003C6C8B" w:rsidRPr="00277E35" w:rsidRDefault="003C6C8B" w:rsidP="005171BE">
            <w:pPr>
              <w:pStyle w:val="Text"/>
              <w:widowControl w:val="0"/>
              <w:spacing w:before="0"/>
              <w:jc w:val="left"/>
              <w:rPr>
                <w:color w:val="000000"/>
                <w:sz w:val="22"/>
                <w:szCs w:val="22"/>
                <w:lang w:val="nb-NO"/>
              </w:rPr>
            </w:pPr>
            <w:r w:rsidRPr="00277E35">
              <w:rPr>
                <w:color w:val="000000"/>
                <w:sz w:val="22"/>
                <w:szCs w:val="22"/>
                <w:lang w:val="nb-NO"/>
              </w:rPr>
              <w:t>Pleurototonus (Pisa-syndrom)</w:t>
            </w:r>
          </w:p>
        </w:tc>
      </w:tr>
      <w:tr w:rsidR="00944129" w:rsidRPr="006C1F2C" w14:paraId="37C857A9" w14:textId="77777777" w:rsidTr="002F5E8F">
        <w:tc>
          <w:tcPr>
            <w:tcW w:w="9298" w:type="dxa"/>
            <w:gridSpan w:val="2"/>
            <w:tcBorders>
              <w:top w:val="single" w:sz="4" w:space="0" w:color="auto"/>
              <w:left w:val="single" w:sz="4" w:space="0" w:color="auto"/>
              <w:bottom w:val="nil"/>
              <w:right w:val="single" w:sz="4" w:space="0" w:color="auto"/>
            </w:tcBorders>
          </w:tcPr>
          <w:p w14:paraId="37C857A8" w14:textId="77777777" w:rsidR="00944129" w:rsidRPr="00277E35" w:rsidRDefault="00944129" w:rsidP="005171BE">
            <w:pPr>
              <w:pStyle w:val="Text"/>
              <w:keepNext/>
              <w:widowControl w:val="0"/>
              <w:spacing w:before="0"/>
              <w:jc w:val="left"/>
              <w:rPr>
                <w:b/>
                <w:color w:val="000000"/>
                <w:sz w:val="22"/>
                <w:szCs w:val="22"/>
                <w:lang w:val="nb-NO"/>
              </w:rPr>
            </w:pPr>
            <w:r w:rsidRPr="006C1F2C">
              <w:rPr>
                <w:b/>
                <w:color w:val="000000"/>
                <w:sz w:val="22"/>
                <w:szCs w:val="22"/>
                <w:lang w:val="nb-NO"/>
              </w:rPr>
              <w:t>Hjertesykdommer</w:t>
            </w:r>
          </w:p>
        </w:tc>
      </w:tr>
      <w:tr w:rsidR="00944129" w:rsidRPr="006C1F2C" w14:paraId="37C857AC" w14:textId="77777777" w:rsidTr="002F5E8F">
        <w:tc>
          <w:tcPr>
            <w:tcW w:w="3652" w:type="dxa"/>
            <w:tcBorders>
              <w:top w:val="nil"/>
              <w:left w:val="single" w:sz="4" w:space="0" w:color="auto"/>
              <w:bottom w:val="nil"/>
              <w:right w:val="nil"/>
            </w:tcBorders>
          </w:tcPr>
          <w:p w14:paraId="37C857AA"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AB"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Bradykardi</w:t>
            </w:r>
          </w:p>
        </w:tc>
      </w:tr>
      <w:tr w:rsidR="00944129" w:rsidRPr="006C1F2C" w14:paraId="37C857AF" w14:textId="77777777" w:rsidTr="002F5E8F">
        <w:tc>
          <w:tcPr>
            <w:tcW w:w="3652" w:type="dxa"/>
            <w:tcBorders>
              <w:top w:val="nil"/>
              <w:left w:val="single" w:sz="4" w:space="0" w:color="auto"/>
              <w:bottom w:val="nil"/>
              <w:right w:val="nil"/>
            </w:tcBorders>
          </w:tcPr>
          <w:p w14:paraId="37C857AD"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7AE"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Atrieflimmer</w:t>
            </w:r>
          </w:p>
        </w:tc>
      </w:tr>
      <w:tr w:rsidR="00944129" w:rsidRPr="006C1F2C" w14:paraId="37C857B2" w14:textId="77777777" w:rsidTr="002F5E8F">
        <w:tc>
          <w:tcPr>
            <w:tcW w:w="3652" w:type="dxa"/>
            <w:tcBorders>
              <w:top w:val="nil"/>
              <w:left w:val="single" w:sz="4" w:space="0" w:color="auto"/>
              <w:bottom w:val="nil"/>
              <w:right w:val="nil"/>
            </w:tcBorders>
          </w:tcPr>
          <w:p w14:paraId="37C857B0"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7B1"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Atrioventrikulær blokk</w:t>
            </w:r>
          </w:p>
        </w:tc>
      </w:tr>
      <w:tr w:rsidR="00944129" w:rsidRPr="006C1F2C" w14:paraId="37C857B5" w14:textId="77777777" w:rsidTr="002F5E8F">
        <w:tc>
          <w:tcPr>
            <w:tcW w:w="3652" w:type="dxa"/>
            <w:tcBorders>
              <w:top w:val="nil"/>
              <w:left w:val="single" w:sz="4" w:space="0" w:color="auto"/>
              <w:bottom w:val="single" w:sz="4" w:space="0" w:color="auto"/>
              <w:right w:val="nil"/>
            </w:tcBorders>
          </w:tcPr>
          <w:p w14:paraId="37C857B3" w14:textId="77777777" w:rsidR="00944129" w:rsidRPr="006C1F2C" w:rsidRDefault="00944129"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37C857B4" w14:textId="77777777" w:rsidR="00944129" w:rsidRPr="00277E35" w:rsidRDefault="00944129" w:rsidP="005171BE">
            <w:pPr>
              <w:pStyle w:val="Text"/>
              <w:widowControl w:val="0"/>
              <w:spacing w:before="0"/>
              <w:jc w:val="left"/>
              <w:rPr>
                <w:color w:val="000000"/>
                <w:sz w:val="22"/>
                <w:szCs w:val="22"/>
                <w:lang w:val="nb-NO"/>
              </w:rPr>
            </w:pPr>
            <w:r w:rsidRPr="006C1F2C">
              <w:rPr>
                <w:color w:val="000000"/>
                <w:sz w:val="22"/>
                <w:szCs w:val="22"/>
                <w:lang w:val="nb-NO"/>
              </w:rPr>
              <w:t>Sick sinus syndrom</w:t>
            </w:r>
          </w:p>
        </w:tc>
      </w:tr>
      <w:tr w:rsidR="00944129" w:rsidRPr="006C1F2C" w14:paraId="37C857B7" w14:textId="77777777" w:rsidTr="002F5E8F">
        <w:tc>
          <w:tcPr>
            <w:tcW w:w="9298" w:type="dxa"/>
            <w:gridSpan w:val="2"/>
            <w:tcBorders>
              <w:top w:val="single" w:sz="4" w:space="0" w:color="auto"/>
              <w:left w:val="single" w:sz="4" w:space="0" w:color="auto"/>
              <w:bottom w:val="nil"/>
              <w:right w:val="single" w:sz="4" w:space="0" w:color="auto"/>
            </w:tcBorders>
          </w:tcPr>
          <w:p w14:paraId="37C857B6" w14:textId="77777777" w:rsidR="00944129" w:rsidRPr="00277E35" w:rsidRDefault="00944129" w:rsidP="005171BE">
            <w:pPr>
              <w:pStyle w:val="Text"/>
              <w:keepNext/>
              <w:widowControl w:val="0"/>
              <w:spacing w:before="0"/>
              <w:jc w:val="left"/>
              <w:rPr>
                <w:b/>
                <w:color w:val="000000"/>
                <w:sz w:val="22"/>
                <w:szCs w:val="22"/>
                <w:lang w:val="nb-NO"/>
              </w:rPr>
            </w:pPr>
            <w:r w:rsidRPr="006C1F2C">
              <w:rPr>
                <w:b/>
                <w:color w:val="000000"/>
                <w:sz w:val="22"/>
                <w:szCs w:val="22"/>
                <w:lang w:val="nb-NO"/>
              </w:rPr>
              <w:t>Karsykdommer</w:t>
            </w:r>
          </w:p>
        </w:tc>
      </w:tr>
      <w:tr w:rsidR="00944129" w:rsidRPr="006C1F2C" w14:paraId="37C857BA" w14:textId="77777777" w:rsidTr="002F5E8F">
        <w:tc>
          <w:tcPr>
            <w:tcW w:w="3652" w:type="dxa"/>
            <w:tcBorders>
              <w:top w:val="nil"/>
              <w:left w:val="single" w:sz="4" w:space="0" w:color="auto"/>
              <w:bottom w:val="nil"/>
              <w:right w:val="nil"/>
            </w:tcBorders>
          </w:tcPr>
          <w:p w14:paraId="37C857B8"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B9"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Hypertensjon</w:t>
            </w:r>
          </w:p>
        </w:tc>
      </w:tr>
      <w:tr w:rsidR="00944129" w:rsidRPr="006C1F2C" w14:paraId="37C857BD" w14:textId="77777777" w:rsidTr="002F5E8F">
        <w:tc>
          <w:tcPr>
            <w:tcW w:w="3652" w:type="dxa"/>
            <w:tcBorders>
              <w:top w:val="nil"/>
              <w:left w:val="single" w:sz="4" w:space="0" w:color="auto"/>
              <w:bottom w:val="nil"/>
              <w:right w:val="nil"/>
            </w:tcBorders>
          </w:tcPr>
          <w:p w14:paraId="37C857BB" w14:textId="77777777" w:rsidR="00944129" w:rsidRPr="006C1F2C" w:rsidRDefault="00944129" w:rsidP="005171BE">
            <w:pPr>
              <w:pStyle w:val="Text"/>
              <w:widowControl w:val="0"/>
              <w:spacing w:before="0"/>
              <w:jc w:val="left"/>
              <w:rPr>
                <w:color w:val="000000"/>
                <w:sz w:val="22"/>
                <w:szCs w:val="22"/>
                <w:lang w:val="nb-NO"/>
              </w:rPr>
            </w:pPr>
            <w:r w:rsidRPr="006C1F2C">
              <w:rPr>
                <w:color w:val="000000"/>
                <w:sz w:val="22"/>
                <w:szCs w:val="22"/>
                <w:lang w:val="nb-NO"/>
              </w:rPr>
              <w:tab/>
              <w:t>Mindre vanlige</w:t>
            </w:r>
          </w:p>
        </w:tc>
        <w:tc>
          <w:tcPr>
            <w:tcW w:w="5646" w:type="dxa"/>
            <w:tcBorders>
              <w:top w:val="nil"/>
              <w:left w:val="nil"/>
              <w:bottom w:val="nil"/>
              <w:right w:val="single" w:sz="4" w:space="0" w:color="auto"/>
            </w:tcBorders>
          </w:tcPr>
          <w:p w14:paraId="37C857BC" w14:textId="77777777" w:rsidR="00944129" w:rsidRPr="006C1F2C" w:rsidRDefault="00944129" w:rsidP="005171BE">
            <w:pPr>
              <w:pStyle w:val="Text"/>
              <w:widowControl w:val="0"/>
              <w:spacing w:before="0"/>
              <w:jc w:val="left"/>
              <w:rPr>
                <w:color w:val="000000"/>
                <w:sz w:val="22"/>
                <w:szCs w:val="22"/>
                <w:lang w:val="nb-NO"/>
              </w:rPr>
            </w:pPr>
            <w:r w:rsidRPr="00277E35">
              <w:rPr>
                <w:color w:val="000000"/>
                <w:sz w:val="22"/>
                <w:szCs w:val="22"/>
                <w:lang w:val="nb-NO"/>
              </w:rPr>
              <w:t>Hypotensjon</w:t>
            </w:r>
          </w:p>
        </w:tc>
      </w:tr>
      <w:tr w:rsidR="00944129" w:rsidRPr="006C1F2C" w14:paraId="37C857BF" w14:textId="77777777" w:rsidTr="002F5E8F">
        <w:tc>
          <w:tcPr>
            <w:tcW w:w="9298" w:type="dxa"/>
            <w:gridSpan w:val="2"/>
            <w:tcBorders>
              <w:top w:val="single" w:sz="4" w:space="0" w:color="auto"/>
              <w:left w:val="single" w:sz="4" w:space="0" w:color="auto"/>
              <w:bottom w:val="nil"/>
              <w:right w:val="single" w:sz="4" w:space="0" w:color="auto"/>
            </w:tcBorders>
          </w:tcPr>
          <w:p w14:paraId="37C857BE" w14:textId="77777777" w:rsidR="00944129" w:rsidRPr="006C1F2C" w:rsidRDefault="00944129" w:rsidP="005171BE">
            <w:pPr>
              <w:pStyle w:val="Text"/>
              <w:keepNext/>
              <w:widowControl w:val="0"/>
              <w:spacing w:before="0"/>
              <w:jc w:val="left"/>
              <w:rPr>
                <w:b/>
                <w:color w:val="000000"/>
                <w:sz w:val="22"/>
                <w:szCs w:val="22"/>
                <w:lang w:val="nb-NO"/>
              </w:rPr>
            </w:pPr>
            <w:r w:rsidRPr="006C1F2C">
              <w:rPr>
                <w:b/>
                <w:color w:val="000000"/>
                <w:sz w:val="22"/>
                <w:szCs w:val="22"/>
                <w:lang w:val="nb-NO"/>
              </w:rPr>
              <w:t>Gastrointestinale sykdommer</w:t>
            </w:r>
          </w:p>
        </w:tc>
      </w:tr>
      <w:tr w:rsidR="00944129" w:rsidRPr="006C1F2C" w14:paraId="37C857C2" w14:textId="77777777" w:rsidTr="002F5E8F">
        <w:tc>
          <w:tcPr>
            <w:tcW w:w="3652" w:type="dxa"/>
            <w:tcBorders>
              <w:top w:val="nil"/>
              <w:left w:val="single" w:sz="4" w:space="0" w:color="auto"/>
              <w:bottom w:val="nil"/>
              <w:right w:val="nil"/>
            </w:tcBorders>
          </w:tcPr>
          <w:p w14:paraId="37C857C0"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Svært vanlige</w:t>
            </w:r>
          </w:p>
        </w:tc>
        <w:tc>
          <w:tcPr>
            <w:tcW w:w="5646" w:type="dxa"/>
            <w:tcBorders>
              <w:top w:val="nil"/>
              <w:left w:val="nil"/>
              <w:bottom w:val="nil"/>
              <w:right w:val="single" w:sz="4" w:space="0" w:color="auto"/>
            </w:tcBorders>
          </w:tcPr>
          <w:p w14:paraId="37C857C1"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Kvalme</w:t>
            </w:r>
          </w:p>
        </w:tc>
      </w:tr>
      <w:tr w:rsidR="00944129" w:rsidRPr="006C1F2C" w14:paraId="37C857C5" w14:textId="77777777" w:rsidTr="002F5E8F">
        <w:tc>
          <w:tcPr>
            <w:tcW w:w="3652" w:type="dxa"/>
            <w:tcBorders>
              <w:top w:val="nil"/>
              <w:left w:val="single" w:sz="4" w:space="0" w:color="auto"/>
              <w:bottom w:val="nil"/>
              <w:right w:val="nil"/>
            </w:tcBorders>
          </w:tcPr>
          <w:p w14:paraId="37C857C3"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Svært vanlige</w:t>
            </w:r>
          </w:p>
        </w:tc>
        <w:tc>
          <w:tcPr>
            <w:tcW w:w="5646" w:type="dxa"/>
            <w:tcBorders>
              <w:top w:val="nil"/>
              <w:left w:val="nil"/>
              <w:bottom w:val="nil"/>
              <w:right w:val="single" w:sz="4" w:space="0" w:color="auto"/>
            </w:tcBorders>
          </w:tcPr>
          <w:p w14:paraId="37C857C4"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Oppkast</w:t>
            </w:r>
          </w:p>
        </w:tc>
      </w:tr>
      <w:tr w:rsidR="00944129" w:rsidRPr="006C1F2C" w14:paraId="37C857C8" w14:textId="77777777" w:rsidTr="002F5E8F">
        <w:tc>
          <w:tcPr>
            <w:tcW w:w="3652" w:type="dxa"/>
            <w:tcBorders>
              <w:top w:val="nil"/>
              <w:left w:val="single" w:sz="4" w:space="0" w:color="auto"/>
              <w:bottom w:val="nil"/>
              <w:right w:val="nil"/>
            </w:tcBorders>
          </w:tcPr>
          <w:p w14:paraId="37C857C6"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C7"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Diaré</w:t>
            </w:r>
          </w:p>
        </w:tc>
      </w:tr>
      <w:tr w:rsidR="00944129" w:rsidRPr="006C1F2C" w14:paraId="37C857CB" w14:textId="77777777" w:rsidTr="002F5E8F">
        <w:tc>
          <w:tcPr>
            <w:tcW w:w="3652" w:type="dxa"/>
            <w:tcBorders>
              <w:top w:val="nil"/>
              <w:left w:val="single" w:sz="4" w:space="0" w:color="auto"/>
              <w:bottom w:val="nil"/>
              <w:right w:val="nil"/>
            </w:tcBorders>
          </w:tcPr>
          <w:p w14:paraId="37C857C9" w14:textId="77777777" w:rsidR="00944129" w:rsidRPr="006C1F2C"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ab/>
            </w:r>
            <w:r w:rsidRPr="006C1F2C">
              <w:rPr>
                <w:color w:val="000000"/>
                <w:sz w:val="22"/>
                <w:szCs w:val="22"/>
                <w:lang w:val="nb-NO"/>
              </w:rPr>
              <w:t>Vanlige</w:t>
            </w:r>
          </w:p>
        </w:tc>
        <w:tc>
          <w:tcPr>
            <w:tcW w:w="5646" w:type="dxa"/>
            <w:tcBorders>
              <w:top w:val="nil"/>
              <w:left w:val="nil"/>
              <w:bottom w:val="nil"/>
              <w:right w:val="single" w:sz="4" w:space="0" w:color="auto"/>
            </w:tcBorders>
          </w:tcPr>
          <w:p w14:paraId="37C857CA"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Abdominal smerte og dyspepsi</w:t>
            </w:r>
          </w:p>
        </w:tc>
      </w:tr>
      <w:tr w:rsidR="00944129" w:rsidRPr="006C1F2C" w14:paraId="37C857CE" w14:textId="77777777" w:rsidTr="002F5E8F">
        <w:tc>
          <w:tcPr>
            <w:tcW w:w="3652" w:type="dxa"/>
            <w:tcBorders>
              <w:top w:val="nil"/>
              <w:left w:val="single" w:sz="4" w:space="0" w:color="auto"/>
              <w:bottom w:val="single" w:sz="4" w:space="0" w:color="auto"/>
              <w:right w:val="nil"/>
            </w:tcBorders>
          </w:tcPr>
          <w:p w14:paraId="37C857CC" w14:textId="77777777" w:rsidR="00944129" w:rsidRPr="006C1F2C" w:rsidRDefault="00944129" w:rsidP="005171BE">
            <w:pPr>
              <w:pStyle w:val="T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single" w:sz="4" w:space="0" w:color="auto"/>
              <w:right w:val="single" w:sz="4" w:space="0" w:color="auto"/>
            </w:tcBorders>
          </w:tcPr>
          <w:p w14:paraId="37C857CD" w14:textId="77777777" w:rsidR="00944129" w:rsidRPr="006C1F2C" w:rsidRDefault="00944129" w:rsidP="005171BE">
            <w:pPr>
              <w:pStyle w:val="Text"/>
              <w:widowControl w:val="0"/>
              <w:spacing w:before="0"/>
              <w:jc w:val="left"/>
              <w:rPr>
                <w:color w:val="000000"/>
                <w:sz w:val="22"/>
                <w:szCs w:val="22"/>
                <w:lang w:val="nb-NO"/>
              </w:rPr>
            </w:pPr>
            <w:r w:rsidRPr="006C1F2C">
              <w:rPr>
                <w:color w:val="000000"/>
                <w:sz w:val="22"/>
                <w:szCs w:val="22"/>
                <w:lang w:val="nb-NO"/>
              </w:rPr>
              <w:t>Økt spyttsekresjon</w:t>
            </w:r>
          </w:p>
        </w:tc>
      </w:tr>
      <w:tr w:rsidR="00944129" w:rsidRPr="006C1F2C" w14:paraId="37C857D0" w14:textId="77777777" w:rsidTr="002F5E8F">
        <w:tc>
          <w:tcPr>
            <w:tcW w:w="9298" w:type="dxa"/>
            <w:gridSpan w:val="2"/>
            <w:tcBorders>
              <w:bottom w:val="nil"/>
            </w:tcBorders>
          </w:tcPr>
          <w:p w14:paraId="37C857CF" w14:textId="77777777" w:rsidR="00944129" w:rsidRPr="006C1F2C" w:rsidRDefault="00944129" w:rsidP="005171BE">
            <w:pPr>
              <w:keepNext/>
              <w:widowControl w:val="0"/>
              <w:rPr>
                <w:b/>
                <w:color w:val="000000"/>
                <w:sz w:val="22"/>
                <w:szCs w:val="22"/>
              </w:rPr>
            </w:pPr>
            <w:r w:rsidRPr="006C1F2C">
              <w:rPr>
                <w:b/>
                <w:color w:val="000000"/>
                <w:sz w:val="22"/>
                <w:szCs w:val="22"/>
              </w:rPr>
              <w:t>Sykdommer i lever og galleveier</w:t>
            </w:r>
          </w:p>
        </w:tc>
      </w:tr>
      <w:tr w:rsidR="00944129" w:rsidRPr="006C1F2C" w14:paraId="37C857D3" w14:textId="77777777" w:rsidTr="002F5E8F">
        <w:tc>
          <w:tcPr>
            <w:tcW w:w="3652" w:type="dxa"/>
            <w:tcBorders>
              <w:top w:val="nil"/>
              <w:left w:val="single" w:sz="4" w:space="0" w:color="auto"/>
              <w:bottom w:val="single" w:sz="4" w:space="0" w:color="auto"/>
              <w:right w:val="nil"/>
            </w:tcBorders>
          </w:tcPr>
          <w:p w14:paraId="37C857D1" w14:textId="77777777" w:rsidR="00944129" w:rsidRPr="00277E35" w:rsidRDefault="00944129" w:rsidP="005171BE">
            <w:pPr>
              <w:pStyle w:val="Text"/>
              <w:widowControl w:val="0"/>
              <w:spacing w:before="0"/>
              <w:jc w:val="left"/>
              <w:rPr>
                <w:color w:val="000000"/>
                <w:sz w:val="22"/>
                <w:szCs w:val="22"/>
                <w:lang w:val="nb-NO"/>
              </w:rPr>
            </w:pPr>
            <w:r w:rsidRPr="006C1F2C">
              <w:rPr>
                <w:color w:val="000000"/>
                <w:sz w:val="22"/>
                <w:szCs w:val="22"/>
                <w:lang w:val="nb-NO"/>
              </w:rPr>
              <w:tab/>
              <w:t>Ikke kjent</w:t>
            </w:r>
          </w:p>
        </w:tc>
        <w:tc>
          <w:tcPr>
            <w:tcW w:w="5646" w:type="dxa"/>
            <w:tcBorders>
              <w:top w:val="nil"/>
              <w:left w:val="nil"/>
              <w:bottom w:val="single" w:sz="4" w:space="0" w:color="auto"/>
              <w:right w:val="single" w:sz="4" w:space="0" w:color="auto"/>
            </w:tcBorders>
          </w:tcPr>
          <w:p w14:paraId="37C857D2" w14:textId="77777777" w:rsidR="00944129" w:rsidRPr="00277E35" w:rsidRDefault="00944129" w:rsidP="005171BE">
            <w:pPr>
              <w:pStyle w:val="Text"/>
              <w:widowControl w:val="0"/>
              <w:spacing w:before="0"/>
              <w:jc w:val="left"/>
              <w:rPr>
                <w:color w:val="000000"/>
                <w:sz w:val="22"/>
                <w:szCs w:val="22"/>
                <w:lang w:val="nb-NO"/>
              </w:rPr>
            </w:pPr>
            <w:r w:rsidRPr="00277E35">
              <w:rPr>
                <w:color w:val="000000"/>
                <w:sz w:val="22"/>
                <w:szCs w:val="22"/>
                <w:lang w:val="nb-NO"/>
              </w:rPr>
              <w:t>Hepatitt</w:t>
            </w:r>
          </w:p>
        </w:tc>
      </w:tr>
      <w:tr w:rsidR="00944129" w:rsidRPr="006C1F2C" w14:paraId="37C857D5" w14:textId="77777777" w:rsidTr="002F5E8F">
        <w:tc>
          <w:tcPr>
            <w:tcW w:w="9298" w:type="dxa"/>
            <w:gridSpan w:val="2"/>
            <w:tcBorders>
              <w:top w:val="single" w:sz="4" w:space="0" w:color="auto"/>
              <w:left w:val="single" w:sz="4" w:space="0" w:color="auto"/>
              <w:bottom w:val="nil"/>
              <w:right w:val="single" w:sz="4" w:space="0" w:color="auto"/>
            </w:tcBorders>
          </w:tcPr>
          <w:p w14:paraId="37C857D4" w14:textId="77777777" w:rsidR="00944129" w:rsidRPr="00277E35" w:rsidRDefault="00944129" w:rsidP="005171BE">
            <w:pPr>
              <w:pStyle w:val="Text"/>
              <w:keepNext/>
              <w:widowControl w:val="0"/>
              <w:spacing w:before="0"/>
              <w:jc w:val="left"/>
              <w:rPr>
                <w:b/>
                <w:color w:val="000000"/>
                <w:sz w:val="22"/>
                <w:szCs w:val="22"/>
                <w:lang w:val="nb-NO"/>
              </w:rPr>
            </w:pPr>
            <w:r w:rsidRPr="00277E35">
              <w:rPr>
                <w:b/>
                <w:color w:val="000000"/>
                <w:sz w:val="22"/>
                <w:szCs w:val="22"/>
                <w:lang w:val="nb-NO"/>
              </w:rPr>
              <w:t>Hud- og underhudssykdommer</w:t>
            </w:r>
          </w:p>
        </w:tc>
      </w:tr>
      <w:tr w:rsidR="00944129" w:rsidRPr="006C1F2C" w14:paraId="37C857D8" w14:textId="77777777" w:rsidTr="001D7000">
        <w:tc>
          <w:tcPr>
            <w:tcW w:w="3652" w:type="dxa"/>
            <w:tcBorders>
              <w:top w:val="nil"/>
              <w:left w:val="single" w:sz="4" w:space="0" w:color="auto"/>
              <w:bottom w:val="nil"/>
              <w:right w:val="nil"/>
            </w:tcBorders>
          </w:tcPr>
          <w:p w14:paraId="37C857D6" w14:textId="77777777" w:rsidR="00944129" w:rsidRPr="00277E35"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ab/>
            </w:r>
            <w:r w:rsidRPr="006C1F2C">
              <w:rPr>
                <w:color w:val="000000"/>
                <w:sz w:val="22"/>
                <w:szCs w:val="22"/>
                <w:lang w:val="nb-NO"/>
              </w:rPr>
              <w:t>Vanlige</w:t>
            </w:r>
          </w:p>
        </w:tc>
        <w:tc>
          <w:tcPr>
            <w:tcW w:w="5646" w:type="dxa"/>
            <w:tcBorders>
              <w:top w:val="nil"/>
              <w:left w:val="nil"/>
              <w:bottom w:val="nil"/>
              <w:right w:val="single" w:sz="4" w:space="0" w:color="auto"/>
            </w:tcBorders>
          </w:tcPr>
          <w:p w14:paraId="37C857D7" w14:textId="77777777" w:rsidR="00944129" w:rsidRPr="00277E35"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Hyperhidrose</w:t>
            </w:r>
          </w:p>
        </w:tc>
      </w:tr>
      <w:tr w:rsidR="00944129" w:rsidRPr="006C1F2C" w14:paraId="37C857DB" w14:textId="77777777" w:rsidTr="002F5E8F">
        <w:tc>
          <w:tcPr>
            <w:tcW w:w="3652" w:type="dxa"/>
            <w:tcBorders>
              <w:top w:val="nil"/>
              <w:left w:val="single" w:sz="4" w:space="0" w:color="auto"/>
              <w:bottom w:val="single" w:sz="4" w:space="0" w:color="auto"/>
              <w:right w:val="nil"/>
            </w:tcBorders>
          </w:tcPr>
          <w:p w14:paraId="37C857D9" w14:textId="77777777" w:rsidR="00944129" w:rsidRPr="00277E35" w:rsidRDefault="00944129" w:rsidP="005171BE">
            <w:pPr>
              <w:pStyle w:val="Text"/>
              <w:keepNext/>
              <w:widowControl w:val="0"/>
              <w:spacing w:before="0"/>
              <w:jc w:val="left"/>
              <w:rPr>
                <w:color w:val="000000"/>
                <w:sz w:val="22"/>
                <w:szCs w:val="22"/>
                <w:lang w:val="nb-NO"/>
              </w:rPr>
            </w:pPr>
            <w:r w:rsidRPr="00277E35">
              <w:rPr>
                <w:color w:val="000000"/>
                <w:sz w:val="22"/>
                <w:szCs w:val="22"/>
                <w:lang w:val="nb-NO"/>
              </w:rPr>
              <w:tab/>
            </w:r>
            <w:r w:rsidRPr="006C1F2C">
              <w:rPr>
                <w:color w:val="000000"/>
                <w:sz w:val="22"/>
                <w:szCs w:val="22"/>
                <w:lang w:val="nb-NO"/>
              </w:rPr>
              <w:t>Ikke kjent</w:t>
            </w:r>
          </w:p>
        </w:tc>
        <w:tc>
          <w:tcPr>
            <w:tcW w:w="5646" w:type="dxa"/>
            <w:tcBorders>
              <w:top w:val="nil"/>
              <w:left w:val="nil"/>
              <w:bottom w:val="single" w:sz="4" w:space="0" w:color="auto"/>
              <w:right w:val="single" w:sz="4" w:space="0" w:color="auto"/>
            </w:tcBorders>
          </w:tcPr>
          <w:p w14:paraId="37C857DA" w14:textId="77777777" w:rsidR="00944129" w:rsidRPr="006C1F2C" w:rsidRDefault="00E77719" w:rsidP="005171BE">
            <w:pPr>
              <w:pStyle w:val="Text"/>
              <w:keepNext/>
              <w:widowControl w:val="0"/>
              <w:spacing w:before="0"/>
              <w:jc w:val="left"/>
              <w:rPr>
                <w:color w:val="000000"/>
                <w:sz w:val="22"/>
                <w:szCs w:val="22"/>
                <w:lang w:val="nb-NO"/>
              </w:rPr>
            </w:pPr>
            <w:r w:rsidRPr="006C1F2C">
              <w:rPr>
                <w:color w:val="000000"/>
                <w:sz w:val="22"/>
                <w:szCs w:val="22"/>
                <w:lang w:val="nb-NO"/>
              </w:rPr>
              <w:t>Allergisk dermatitt (disseminert)</w:t>
            </w:r>
          </w:p>
        </w:tc>
      </w:tr>
      <w:tr w:rsidR="00944129" w:rsidRPr="006C1F2C" w14:paraId="37C857DD" w14:textId="77777777" w:rsidTr="002F5E8F">
        <w:tc>
          <w:tcPr>
            <w:tcW w:w="9298" w:type="dxa"/>
            <w:gridSpan w:val="2"/>
            <w:tcBorders>
              <w:top w:val="single" w:sz="4" w:space="0" w:color="auto"/>
              <w:left w:val="single" w:sz="4" w:space="0" w:color="auto"/>
              <w:bottom w:val="nil"/>
              <w:right w:val="single" w:sz="4" w:space="0" w:color="auto"/>
            </w:tcBorders>
          </w:tcPr>
          <w:p w14:paraId="37C857DC" w14:textId="77777777" w:rsidR="00944129" w:rsidRPr="006C1F2C" w:rsidRDefault="00944129" w:rsidP="005171BE">
            <w:pPr>
              <w:pStyle w:val="Text"/>
              <w:keepNext/>
              <w:widowControl w:val="0"/>
              <w:spacing w:before="0"/>
              <w:jc w:val="left"/>
              <w:rPr>
                <w:b/>
                <w:color w:val="000000"/>
                <w:sz w:val="22"/>
                <w:szCs w:val="22"/>
                <w:lang w:val="nb-NO"/>
              </w:rPr>
            </w:pPr>
            <w:r w:rsidRPr="006C1F2C">
              <w:rPr>
                <w:b/>
                <w:color w:val="000000"/>
                <w:sz w:val="22"/>
                <w:szCs w:val="22"/>
                <w:lang w:val="nb-NO"/>
              </w:rPr>
              <w:t>Generelle lidelser og reaksjoner på administrasjonsstedet</w:t>
            </w:r>
          </w:p>
        </w:tc>
      </w:tr>
      <w:tr w:rsidR="00944129" w:rsidRPr="006C1F2C" w14:paraId="37C857E0" w14:textId="77777777" w:rsidTr="002F5E8F">
        <w:tc>
          <w:tcPr>
            <w:tcW w:w="3652" w:type="dxa"/>
            <w:tcBorders>
              <w:top w:val="nil"/>
              <w:left w:val="single" w:sz="4" w:space="0" w:color="auto"/>
              <w:bottom w:val="nil"/>
              <w:right w:val="nil"/>
            </w:tcBorders>
          </w:tcPr>
          <w:p w14:paraId="37C857DE"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Svært vanlige</w:t>
            </w:r>
          </w:p>
        </w:tc>
        <w:tc>
          <w:tcPr>
            <w:tcW w:w="5646" w:type="dxa"/>
            <w:tcBorders>
              <w:top w:val="nil"/>
              <w:left w:val="nil"/>
              <w:bottom w:val="nil"/>
              <w:right w:val="single" w:sz="4" w:space="0" w:color="auto"/>
            </w:tcBorders>
          </w:tcPr>
          <w:p w14:paraId="37C857DF"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Fall</w:t>
            </w:r>
          </w:p>
        </w:tc>
      </w:tr>
      <w:tr w:rsidR="00944129" w:rsidRPr="006C1F2C" w14:paraId="37C857E3" w14:textId="77777777" w:rsidTr="002F5E8F">
        <w:tc>
          <w:tcPr>
            <w:tcW w:w="3652" w:type="dxa"/>
            <w:tcBorders>
              <w:top w:val="nil"/>
              <w:left w:val="single" w:sz="4" w:space="0" w:color="auto"/>
              <w:bottom w:val="nil"/>
              <w:right w:val="nil"/>
            </w:tcBorders>
          </w:tcPr>
          <w:p w14:paraId="37C857E1"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E2"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Trøtthet og asteni</w:t>
            </w:r>
          </w:p>
        </w:tc>
      </w:tr>
      <w:tr w:rsidR="00944129" w:rsidRPr="006C1F2C" w14:paraId="37C857E6" w14:textId="77777777" w:rsidTr="002F5E8F">
        <w:tc>
          <w:tcPr>
            <w:tcW w:w="3652" w:type="dxa"/>
            <w:tcBorders>
              <w:top w:val="nil"/>
              <w:left w:val="single" w:sz="4" w:space="0" w:color="auto"/>
              <w:bottom w:val="nil"/>
              <w:right w:val="nil"/>
            </w:tcBorders>
          </w:tcPr>
          <w:p w14:paraId="37C857E4"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nil"/>
              <w:right w:val="single" w:sz="4" w:space="0" w:color="auto"/>
            </w:tcBorders>
          </w:tcPr>
          <w:p w14:paraId="37C857E5"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Forstyrret gangelag</w:t>
            </w:r>
          </w:p>
        </w:tc>
      </w:tr>
      <w:tr w:rsidR="00944129" w:rsidRPr="006C1F2C" w14:paraId="37C857E9" w14:textId="77777777" w:rsidTr="002F5E8F">
        <w:tc>
          <w:tcPr>
            <w:tcW w:w="3652" w:type="dxa"/>
            <w:tcBorders>
              <w:top w:val="nil"/>
              <w:left w:val="single" w:sz="4" w:space="0" w:color="auto"/>
              <w:bottom w:val="single" w:sz="4" w:space="0" w:color="auto"/>
              <w:right w:val="nil"/>
            </w:tcBorders>
          </w:tcPr>
          <w:p w14:paraId="37C857E7" w14:textId="77777777" w:rsidR="00944129" w:rsidRPr="006C1F2C"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ab/>
              <w:t>Vanlige</w:t>
            </w:r>
          </w:p>
        </w:tc>
        <w:tc>
          <w:tcPr>
            <w:tcW w:w="5646" w:type="dxa"/>
            <w:tcBorders>
              <w:top w:val="nil"/>
              <w:left w:val="nil"/>
              <w:bottom w:val="single" w:sz="4" w:space="0" w:color="auto"/>
              <w:right w:val="single" w:sz="4" w:space="0" w:color="auto"/>
            </w:tcBorders>
          </w:tcPr>
          <w:p w14:paraId="37C857E8" w14:textId="77777777" w:rsidR="00944129" w:rsidRPr="006C1F2C" w:rsidDel="00E77D9E" w:rsidRDefault="00944129" w:rsidP="005171BE">
            <w:pPr>
              <w:pStyle w:val="Text"/>
              <w:keepNext/>
              <w:widowControl w:val="0"/>
              <w:spacing w:before="0"/>
              <w:jc w:val="left"/>
              <w:rPr>
                <w:color w:val="000000"/>
                <w:sz w:val="22"/>
                <w:szCs w:val="22"/>
                <w:lang w:val="nb-NO"/>
              </w:rPr>
            </w:pPr>
            <w:r w:rsidRPr="006C1F2C">
              <w:rPr>
                <w:color w:val="000000"/>
                <w:sz w:val="22"/>
                <w:szCs w:val="22"/>
                <w:lang w:val="nb-NO"/>
              </w:rPr>
              <w:t>Parkinsonsgange</w:t>
            </w:r>
          </w:p>
        </w:tc>
      </w:tr>
    </w:tbl>
    <w:p w14:paraId="37C857EA" w14:textId="77777777" w:rsidR="00944129" w:rsidRPr="006C1F2C" w:rsidRDefault="00944129" w:rsidP="005171BE">
      <w:pPr>
        <w:widowControl w:val="0"/>
        <w:suppressAutoHyphens/>
        <w:rPr>
          <w:color w:val="000000"/>
          <w:sz w:val="22"/>
          <w:szCs w:val="22"/>
        </w:rPr>
      </w:pPr>
    </w:p>
    <w:p w14:paraId="37C857EB" w14:textId="77777777" w:rsidR="00944129" w:rsidRPr="006C1F2C" w:rsidRDefault="00944129" w:rsidP="005171BE">
      <w:pPr>
        <w:widowControl w:val="0"/>
        <w:suppressAutoHyphens/>
        <w:rPr>
          <w:color w:val="000000"/>
          <w:sz w:val="22"/>
          <w:szCs w:val="22"/>
        </w:rPr>
      </w:pPr>
      <w:r w:rsidRPr="006C1F2C">
        <w:rPr>
          <w:color w:val="000000"/>
          <w:sz w:val="22"/>
          <w:szCs w:val="22"/>
        </w:rPr>
        <w:t>Den følgende bivirkningen er i tillegg blitt sett i en studie hos pasienter med demens forbundet med til Parkinsons sykdom behandlet med Exelon depotplaster: agitasjon (vanlige).</w:t>
      </w:r>
    </w:p>
    <w:p w14:paraId="37C857EC" w14:textId="77777777" w:rsidR="00944129" w:rsidRPr="006C1F2C" w:rsidRDefault="00944129" w:rsidP="005171BE">
      <w:pPr>
        <w:widowControl w:val="0"/>
        <w:suppressAutoHyphens/>
        <w:rPr>
          <w:color w:val="000000"/>
          <w:sz w:val="22"/>
          <w:szCs w:val="22"/>
        </w:rPr>
      </w:pPr>
    </w:p>
    <w:p w14:paraId="37C857ED" w14:textId="77777777" w:rsidR="00944129" w:rsidRPr="006C1F2C" w:rsidRDefault="00944129" w:rsidP="005171BE">
      <w:pPr>
        <w:widowControl w:val="0"/>
        <w:suppressAutoHyphens/>
        <w:rPr>
          <w:color w:val="000000"/>
          <w:sz w:val="22"/>
          <w:szCs w:val="22"/>
        </w:rPr>
      </w:pPr>
      <w:r w:rsidRPr="006C1F2C">
        <w:rPr>
          <w:color w:val="000000"/>
          <w:sz w:val="22"/>
          <w:szCs w:val="22"/>
        </w:rPr>
        <w:t>Tabell 3 viser antall og prosentvis andel pasienter med demens assosiert med Parkinsons sykdom som fikk forhåndsdefinerte bivirkninger som kan gjenspeile forverring av parkinsonsymptomer i den spesifikke 24 uker lange kliniske studien med Exelon.</w:t>
      </w:r>
    </w:p>
    <w:p w14:paraId="37C857EE" w14:textId="77777777" w:rsidR="00944129" w:rsidRPr="006C1F2C" w:rsidRDefault="00944129" w:rsidP="005171BE">
      <w:pPr>
        <w:widowControl w:val="0"/>
        <w:suppressAutoHyphens/>
        <w:rPr>
          <w:color w:val="000000"/>
          <w:spacing w:val="-2"/>
          <w:sz w:val="22"/>
          <w:szCs w:val="22"/>
        </w:rPr>
      </w:pPr>
    </w:p>
    <w:p w14:paraId="37C857EF" w14:textId="77777777" w:rsidR="00944129" w:rsidRPr="006C1F2C" w:rsidRDefault="00944129" w:rsidP="005171BE">
      <w:pPr>
        <w:keepNext/>
        <w:keepLines/>
        <w:widowControl w:val="0"/>
        <w:suppressAutoHyphens/>
        <w:rPr>
          <w:b/>
          <w:color w:val="000000"/>
          <w:spacing w:val="-2"/>
          <w:sz w:val="22"/>
          <w:szCs w:val="22"/>
        </w:rPr>
      </w:pPr>
      <w:r w:rsidRPr="006C1F2C">
        <w:rPr>
          <w:b/>
          <w:color w:val="000000"/>
          <w:spacing w:val="-2"/>
          <w:sz w:val="22"/>
          <w:szCs w:val="22"/>
        </w:rPr>
        <w:t>Tabell 3</w:t>
      </w:r>
    </w:p>
    <w:p w14:paraId="37C857F0" w14:textId="77777777" w:rsidR="00944129" w:rsidRPr="006C1F2C" w:rsidRDefault="00944129" w:rsidP="005171BE">
      <w:pPr>
        <w:keepNext/>
        <w:keepLines/>
        <w:widowControl w:val="0"/>
        <w:suppressAutoHyphens/>
        <w:rPr>
          <w:color w:val="000000"/>
          <w:spacing w:val="-2"/>
          <w:sz w:val="22"/>
          <w:szCs w:val="22"/>
          <w:u w:val="single"/>
        </w:rPr>
      </w:pPr>
    </w:p>
    <w:tbl>
      <w:tblPr>
        <w:tblW w:w="92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328"/>
        <w:gridCol w:w="1980"/>
        <w:gridCol w:w="1944"/>
      </w:tblGrid>
      <w:tr w:rsidR="00944129" w:rsidRPr="006C1F2C" w14:paraId="37C857F6" w14:textId="77777777" w:rsidTr="002F5E8F">
        <w:tc>
          <w:tcPr>
            <w:tcW w:w="5328" w:type="dxa"/>
            <w:tcBorders>
              <w:bottom w:val="single" w:sz="4" w:space="0" w:color="auto"/>
            </w:tcBorders>
          </w:tcPr>
          <w:p w14:paraId="37C857F1" w14:textId="77777777" w:rsidR="00944129" w:rsidRPr="006C1F2C" w:rsidRDefault="00944129" w:rsidP="005171BE">
            <w:pPr>
              <w:keepNext/>
              <w:keepLines/>
              <w:widowControl w:val="0"/>
              <w:tabs>
                <w:tab w:val="left" w:pos="567"/>
              </w:tabs>
              <w:suppressAutoHyphens/>
              <w:rPr>
                <w:b/>
                <w:color w:val="000000"/>
                <w:spacing w:val="-2"/>
                <w:sz w:val="22"/>
                <w:szCs w:val="22"/>
              </w:rPr>
            </w:pPr>
            <w:r w:rsidRPr="006C1F2C">
              <w:rPr>
                <w:b/>
                <w:color w:val="000000"/>
                <w:spacing w:val="-2"/>
                <w:sz w:val="22"/>
                <w:szCs w:val="22"/>
              </w:rPr>
              <w:t xml:space="preserve">Forhåndsdefinerte bivirkninger som kan gjenspeile forverring av parkinsonsymptomer hos pasienter med demens i tilknytning til Parkinsons sykdom </w:t>
            </w:r>
          </w:p>
        </w:tc>
        <w:tc>
          <w:tcPr>
            <w:tcW w:w="1980" w:type="dxa"/>
            <w:tcBorders>
              <w:bottom w:val="single" w:sz="4" w:space="0" w:color="auto"/>
            </w:tcBorders>
          </w:tcPr>
          <w:p w14:paraId="37C857F2" w14:textId="77777777" w:rsidR="00944129" w:rsidRPr="006C1F2C" w:rsidRDefault="00944129"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Exelon</w:t>
            </w:r>
          </w:p>
          <w:p w14:paraId="37C857F3" w14:textId="77777777" w:rsidR="00944129" w:rsidRPr="006C1F2C" w:rsidRDefault="00944129"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n (%)</w:t>
            </w:r>
          </w:p>
        </w:tc>
        <w:tc>
          <w:tcPr>
            <w:tcW w:w="1944" w:type="dxa"/>
            <w:tcBorders>
              <w:bottom w:val="single" w:sz="4" w:space="0" w:color="auto"/>
            </w:tcBorders>
          </w:tcPr>
          <w:p w14:paraId="37C857F4" w14:textId="77777777" w:rsidR="00944129" w:rsidRPr="006C1F2C" w:rsidRDefault="00944129"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Placebo</w:t>
            </w:r>
          </w:p>
          <w:p w14:paraId="37C857F5" w14:textId="77777777" w:rsidR="00944129" w:rsidRPr="006C1F2C" w:rsidRDefault="00944129" w:rsidP="005171BE">
            <w:pPr>
              <w:keepNext/>
              <w:keepLines/>
              <w:widowControl w:val="0"/>
              <w:tabs>
                <w:tab w:val="left" w:pos="567"/>
              </w:tabs>
              <w:suppressAutoHyphens/>
              <w:jc w:val="center"/>
              <w:rPr>
                <w:b/>
                <w:color w:val="000000"/>
                <w:spacing w:val="-2"/>
                <w:sz w:val="22"/>
                <w:szCs w:val="22"/>
              </w:rPr>
            </w:pPr>
            <w:r w:rsidRPr="006C1F2C">
              <w:rPr>
                <w:b/>
                <w:color w:val="000000"/>
                <w:spacing w:val="-2"/>
                <w:sz w:val="22"/>
                <w:szCs w:val="22"/>
              </w:rPr>
              <w:t>n (%)</w:t>
            </w:r>
          </w:p>
        </w:tc>
      </w:tr>
      <w:tr w:rsidR="00944129" w:rsidRPr="006C1F2C" w14:paraId="37C857FA" w14:textId="77777777" w:rsidTr="002F5E8F">
        <w:tc>
          <w:tcPr>
            <w:tcW w:w="5328" w:type="dxa"/>
            <w:tcBorders>
              <w:top w:val="single" w:sz="4" w:space="0" w:color="auto"/>
              <w:bottom w:val="nil"/>
            </w:tcBorders>
          </w:tcPr>
          <w:p w14:paraId="37C857F7"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Antall undersøkte pasienter</w:t>
            </w:r>
          </w:p>
        </w:tc>
        <w:tc>
          <w:tcPr>
            <w:tcW w:w="1980" w:type="dxa"/>
            <w:tcBorders>
              <w:top w:val="single" w:sz="4" w:space="0" w:color="auto"/>
              <w:bottom w:val="nil"/>
            </w:tcBorders>
          </w:tcPr>
          <w:p w14:paraId="37C857F8"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362 (100)</w:t>
            </w:r>
          </w:p>
        </w:tc>
        <w:tc>
          <w:tcPr>
            <w:tcW w:w="1944" w:type="dxa"/>
            <w:tcBorders>
              <w:top w:val="single" w:sz="4" w:space="0" w:color="auto"/>
              <w:bottom w:val="nil"/>
            </w:tcBorders>
          </w:tcPr>
          <w:p w14:paraId="37C857F9"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179 (100)</w:t>
            </w:r>
          </w:p>
        </w:tc>
      </w:tr>
      <w:tr w:rsidR="00944129" w:rsidRPr="006C1F2C" w14:paraId="37C857FE" w14:textId="77777777" w:rsidTr="002F5E8F">
        <w:tc>
          <w:tcPr>
            <w:tcW w:w="5328" w:type="dxa"/>
            <w:tcBorders>
              <w:top w:val="nil"/>
              <w:bottom w:val="single" w:sz="4" w:space="0" w:color="auto"/>
            </w:tcBorders>
          </w:tcPr>
          <w:p w14:paraId="37C857FB"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Antall pasienter med forhåndsdefinert(e) bivirkning(er)</w:t>
            </w:r>
          </w:p>
        </w:tc>
        <w:tc>
          <w:tcPr>
            <w:tcW w:w="1980" w:type="dxa"/>
            <w:tcBorders>
              <w:top w:val="nil"/>
              <w:bottom w:val="single" w:sz="4" w:space="0" w:color="auto"/>
            </w:tcBorders>
          </w:tcPr>
          <w:p w14:paraId="37C857FC"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99 (27,3)</w:t>
            </w:r>
          </w:p>
        </w:tc>
        <w:tc>
          <w:tcPr>
            <w:tcW w:w="1944" w:type="dxa"/>
            <w:tcBorders>
              <w:top w:val="nil"/>
              <w:bottom w:val="single" w:sz="4" w:space="0" w:color="auto"/>
            </w:tcBorders>
          </w:tcPr>
          <w:p w14:paraId="37C857FD"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28 (15,6)</w:t>
            </w:r>
          </w:p>
        </w:tc>
      </w:tr>
      <w:tr w:rsidR="00944129" w:rsidRPr="006C1F2C" w14:paraId="37C85802" w14:textId="77777777" w:rsidTr="002F5E8F">
        <w:tc>
          <w:tcPr>
            <w:tcW w:w="5328" w:type="dxa"/>
            <w:tcBorders>
              <w:top w:val="single" w:sz="4" w:space="0" w:color="auto"/>
              <w:bottom w:val="nil"/>
            </w:tcBorders>
          </w:tcPr>
          <w:p w14:paraId="37C857FF"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Tremor</w:t>
            </w:r>
          </w:p>
        </w:tc>
        <w:tc>
          <w:tcPr>
            <w:tcW w:w="1980" w:type="dxa"/>
            <w:tcBorders>
              <w:top w:val="single" w:sz="4" w:space="0" w:color="auto"/>
              <w:bottom w:val="nil"/>
            </w:tcBorders>
          </w:tcPr>
          <w:p w14:paraId="37C85800"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37 (10,2)</w:t>
            </w:r>
          </w:p>
        </w:tc>
        <w:tc>
          <w:tcPr>
            <w:tcW w:w="1944" w:type="dxa"/>
            <w:tcBorders>
              <w:top w:val="single" w:sz="4" w:space="0" w:color="auto"/>
              <w:bottom w:val="nil"/>
            </w:tcBorders>
          </w:tcPr>
          <w:p w14:paraId="37C85801"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7 (3,9)</w:t>
            </w:r>
          </w:p>
        </w:tc>
      </w:tr>
      <w:tr w:rsidR="00944129" w:rsidRPr="006C1F2C" w14:paraId="37C85806" w14:textId="77777777" w:rsidTr="002F5E8F">
        <w:tc>
          <w:tcPr>
            <w:tcW w:w="5328" w:type="dxa"/>
            <w:tcBorders>
              <w:top w:val="nil"/>
              <w:bottom w:val="nil"/>
            </w:tcBorders>
          </w:tcPr>
          <w:p w14:paraId="37C85803"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Fallulykker</w:t>
            </w:r>
          </w:p>
        </w:tc>
        <w:tc>
          <w:tcPr>
            <w:tcW w:w="1980" w:type="dxa"/>
            <w:tcBorders>
              <w:top w:val="nil"/>
              <w:bottom w:val="nil"/>
            </w:tcBorders>
          </w:tcPr>
          <w:p w14:paraId="37C85804"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21 (5,8)</w:t>
            </w:r>
          </w:p>
        </w:tc>
        <w:tc>
          <w:tcPr>
            <w:tcW w:w="1944" w:type="dxa"/>
            <w:tcBorders>
              <w:top w:val="nil"/>
              <w:bottom w:val="nil"/>
            </w:tcBorders>
          </w:tcPr>
          <w:p w14:paraId="37C85805"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11 (6,1)</w:t>
            </w:r>
          </w:p>
        </w:tc>
      </w:tr>
      <w:tr w:rsidR="00944129" w:rsidRPr="006C1F2C" w14:paraId="37C8580A" w14:textId="77777777" w:rsidTr="002F5E8F">
        <w:tc>
          <w:tcPr>
            <w:tcW w:w="5328" w:type="dxa"/>
            <w:tcBorders>
              <w:top w:val="nil"/>
              <w:bottom w:val="nil"/>
            </w:tcBorders>
          </w:tcPr>
          <w:p w14:paraId="37C85807"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Parkinsons sykdom (forverring)</w:t>
            </w:r>
          </w:p>
        </w:tc>
        <w:tc>
          <w:tcPr>
            <w:tcW w:w="1980" w:type="dxa"/>
            <w:tcBorders>
              <w:top w:val="nil"/>
              <w:bottom w:val="nil"/>
            </w:tcBorders>
          </w:tcPr>
          <w:p w14:paraId="37C85808"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12 (3,3)</w:t>
            </w:r>
          </w:p>
        </w:tc>
        <w:tc>
          <w:tcPr>
            <w:tcW w:w="1944" w:type="dxa"/>
            <w:tcBorders>
              <w:top w:val="nil"/>
              <w:bottom w:val="nil"/>
            </w:tcBorders>
          </w:tcPr>
          <w:p w14:paraId="37C85809"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 (1,1)</w:t>
            </w:r>
          </w:p>
        </w:tc>
      </w:tr>
      <w:tr w:rsidR="00944129" w:rsidRPr="006C1F2C" w14:paraId="37C8580E" w14:textId="77777777" w:rsidTr="002F5E8F">
        <w:tc>
          <w:tcPr>
            <w:tcW w:w="5328" w:type="dxa"/>
            <w:tcBorders>
              <w:top w:val="nil"/>
              <w:bottom w:val="nil"/>
            </w:tcBorders>
          </w:tcPr>
          <w:p w14:paraId="37C8580B"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Økt spyttsekresjon</w:t>
            </w:r>
          </w:p>
        </w:tc>
        <w:tc>
          <w:tcPr>
            <w:tcW w:w="1980" w:type="dxa"/>
            <w:tcBorders>
              <w:top w:val="nil"/>
              <w:bottom w:val="nil"/>
            </w:tcBorders>
          </w:tcPr>
          <w:p w14:paraId="37C8580C"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5 (1,4)</w:t>
            </w:r>
          </w:p>
        </w:tc>
        <w:tc>
          <w:tcPr>
            <w:tcW w:w="1944" w:type="dxa"/>
            <w:tcBorders>
              <w:top w:val="nil"/>
              <w:bottom w:val="nil"/>
            </w:tcBorders>
          </w:tcPr>
          <w:p w14:paraId="37C8580D"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944129" w:rsidRPr="006C1F2C" w14:paraId="37C85812" w14:textId="77777777" w:rsidTr="002F5E8F">
        <w:tc>
          <w:tcPr>
            <w:tcW w:w="5328" w:type="dxa"/>
            <w:tcBorders>
              <w:top w:val="nil"/>
              <w:bottom w:val="nil"/>
            </w:tcBorders>
          </w:tcPr>
          <w:p w14:paraId="37C8580F"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Dyskinesi</w:t>
            </w:r>
          </w:p>
        </w:tc>
        <w:tc>
          <w:tcPr>
            <w:tcW w:w="1980" w:type="dxa"/>
            <w:tcBorders>
              <w:top w:val="nil"/>
              <w:bottom w:val="nil"/>
            </w:tcBorders>
          </w:tcPr>
          <w:p w14:paraId="37C85810"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5 (1,4)</w:t>
            </w:r>
          </w:p>
        </w:tc>
        <w:tc>
          <w:tcPr>
            <w:tcW w:w="1944" w:type="dxa"/>
            <w:tcBorders>
              <w:top w:val="nil"/>
              <w:bottom w:val="nil"/>
            </w:tcBorders>
          </w:tcPr>
          <w:p w14:paraId="37C85811"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(0,6)</w:t>
            </w:r>
          </w:p>
        </w:tc>
      </w:tr>
      <w:tr w:rsidR="00944129" w:rsidRPr="006C1F2C" w14:paraId="37C85816" w14:textId="77777777" w:rsidTr="002F5E8F">
        <w:tc>
          <w:tcPr>
            <w:tcW w:w="5328" w:type="dxa"/>
            <w:tcBorders>
              <w:top w:val="nil"/>
              <w:bottom w:val="nil"/>
            </w:tcBorders>
          </w:tcPr>
          <w:p w14:paraId="37C85813"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Parkinsonisme</w:t>
            </w:r>
          </w:p>
        </w:tc>
        <w:tc>
          <w:tcPr>
            <w:tcW w:w="1980" w:type="dxa"/>
            <w:tcBorders>
              <w:top w:val="nil"/>
              <w:bottom w:val="nil"/>
            </w:tcBorders>
          </w:tcPr>
          <w:p w14:paraId="37C85814"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8 (2,2)</w:t>
            </w:r>
          </w:p>
        </w:tc>
        <w:tc>
          <w:tcPr>
            <w:tcW w:w="1944" w:type="dxa"/>
            <w:tcBorders>
              <w:top w:val="nil"/>
              <w:bottom w:val="nil"/>
            </w:tcBorders>
          </w:tcPr>
          <w:p w14:paraId="37C85815"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(0,6)</w:t>
            </w:r>
          </w:p>
        </w:tc>
      </w:tr>
      <w:tr w:rsidR="00944129" w:rsidRPr="006C1F2C" w14:paraId="37C8581A" w14:textId="77777777" w:rsidTr="002F5E8F">
        <w:tc>
          <w:tcPr>
            <w:tcW w:w="5328" w:type="dxa"/>
            <w:tcBorders>
              <w:top w:val="nil"/>
              <w:bottom w:val="nil"/>
            </w:tcBorders>
          </w:tcPr>
          <w:p w14:paraId="37C85817"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Hypokinesi</w:t>
            </w:r>
          </w:p>
        </w:tc>
        <w:tc>
          <w:tcPr>
            <w:tcW w:w="1980" w:type="dxa"/>
            <w:tcBorders>
              <w:top w:val="nil"/>
              <w:bottom w:val="nil"/>
            </w:tcBorders>
          </w:tcPr>
          <w:p w14:paraId="37C85818"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819"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944129" w:rsidRPr="006C1F2C" w14:paraId="37C8581E" w14:textId="77777777" w:rsidTr="002F5E8F">
        <w:tc>
          <w:tcPr>
            <w:tcW w:w="5328" w:type="dxa"/>
            <w:tcBorders>
              <w:top w:val="nil"/>
              <w:bottom w:val="nil"/>
            </w:tcBorders>
          </w:tcPr>
          <w:p w14:paraId="37C8581B"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Bevegelsesforstyrrelse</w:t>
            </w:r>
          </w:p>
        </w:tc>
        <w:tc>
          <w:tcPr>
            <w:tcW w:w="1980" w:type="dxa"/>
            <w:tcBorders>
              <w:top w:val="nil"/>
              <w:bottom w:val="nil"/>
            </w:tcBorders>
          </w:tcPr>
          <w:p w14:paraId="37C8581C"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81D"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944129" w:rsidRPr="006C1F2C" w14:paraId="37C85822" w14:textId="77777777" w:rsidTr="002F5E8F">
        <w:tc>
          <w:tcPr>
            <w:tcW w:w="5328" w:type="dxa"/>
            <w:tcBorders>
              <w:top w:val="nil"/>
              <w:bottom w:val="nil"/>
            </w:tcBorders>
          </w:tcPr>
          <w:p w14:paraId="37C8581F"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Bradykinesi</w:t>
            </w:r>
          </w:p>
        </w:tc>
        <w:tc>
          <w:tcPr>
            <w:tcW w:w="1980" w:type="dxa"/>
            <w:tcBorders>
              <w:top w:val="nil"/>
              <w:bottom w:val="nil"/>
            </w:tcBorders>
          </w:tcPr>
          <w:p w14:paraId="37C85820"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9 (2,5)</w:t>
            </w:r>
          </w:p>
        </w:tc>
        <w:tc>
          <w:tcPr>
            <w:tcW w:w="1944" w:type="dxa"/>
            <w:tcBorders>
              <w:top w:val="nil"/>
              <w:bottom w:val="nil"/>
            </w:tcBorders>
          </w:tcPr>
          <w:p w14:paraId="37C85821"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(1,7)</w:t>
            </w:r>
          </w:p>
        </w:tc>
      </w:tr>
      <w:tr w:rsidR="00944129" w:rsidRPr="006C1F2C" w14:paraId="37C85826" w14:textId="77777777" w:rsidTr="002F5E8F">
        <w:tc>
          <w:tcPr>
            <w:tcW w:w="5328" w:type="dxa"/>
            <w:tcBorders>
              <w:top w:val="nil"/>
              <w:bottom w:val="nil"/>
            </w:tcBorders>
          </w:tcPr>
          <w:p w14:paraId="37C85823"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Dystoni</w:t>
            </w:r>
          </w:p>
        </w:tc>
        <w:tc>
          <w:tcPr>
            <w:tcW w:w="1980" w:type="dxa"/>
            <w:tcBorders>
              <w:top w:val="nil"/>
              <w:bottom w:val="nil"/>
            </w:tcBorders>
          </w:tcPr>
          <w:p w14:paraId="37C85824"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(0,8)</w:t>
            </w:r>
          </w:p>
        </w:tc>
        <w:tc>
          <w:tcPr>
            <w:tcW w:w="1944" w:type="dxa"/>
            <w:tcBorders>
              <w:top w:val="nil"/>
              <w:bottom w:val="nil"/>
            </w:tcBorders>
          </w:tcPr>
          <w:p w14:paraId="37C85825"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(0,6)</w:t>
            </w:r>
          </w:p>
        </w:tc>
      </w:tr>
      <w:tr w:rsidR="00944129" w:rsidRPr="006C1F2C" w14:paraId="37C8582A" w14:textId="77777777" w:rsidTr="002F5E8F">
        <w:tc>
          <w:tcPr>
            <w:tcW w:w="5328" w:type="dxa"/>
            <w:tcBorders>
              <w:top w:val="nil"/>
              <w:bottom w:val="nil"/>
            </w:tcBorders>
          </w:tcPr>
          <w:p w14:paraId="37C85827"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Unormal gange</w:t>
            </w:r>
          </w:p>
        </w:tc>
        <w:tc>
          <w:tcPr>
            <w:tcW w:w="1980" w:type="dxa"/>
            <w:tcBorders>
              <w:top w:val="nil"/>
              <w:bottom w:val="nil"/>
            </w:tcBorders>
          </w:tcPr>
          <w:p w14:paraId="37C85828"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5 (1,4)</w:t>
            </w:r>
          </w:p>
        </w:tc>
        <w:tc>
          <w:tcPr>
            <w:tcW w:w="1944" w:type="dxa"/>
            <w:tcBorders>
              <w:top w:val="nil"/>
              <w:bottom w:val="nil"/>
            </w:tcBorders>
          </w:tcPr>
          <w:p w14:paraId="37C85829"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944129" w:rsidRPr="006C1F2C" w14:paraId="37C8582E" w14:textId="77777777" w:rsidTr="002F5E8F">
        <w:tc>
          <w:tcPr>
            <w:tcW w:w="5328" w:type="dxa"/>
            <w:tcBorders>
              <w:top w:val="nil"/>
              <w:bottom w:val="nil"/>
            </w:tcBorders>
          </w:tcPr>
          <w:p w14:paraId="37C8582B"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Muskelstivhet</w:t>
            </w:r>
          </w:p>
        </w:tc>
        <w:tc>
          <w:tcPr>
            <w:tcW w:w="1980" w:type="dxa"/>
            <w:tcBorders>
              <w:top w:val="nil"/>
              <w:bottom w:val="nil"/>
            </w:tcBorders>
          </w:tcPr>
          <w:p w14:paraId="37C8582C"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82D"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944129" w:rsidRPr="006C1F2C" w14:paraId="37C85832" w14:textId="77777777" w:rsidTr="002F5E8F">
        <w:tc>
          <w:tcPr>
            <w:tcW w:w="5328" w:type="dxa"/>
            <w:tcBorders>
              <w:top w:val="nil"/>
              <w:bottom w:val="nil"/>
            </w:tcBorders>
          </w:tcPr>
          <w:p w14:paraId="37C8582F"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Balanseforstyrrelse</w:t>
            </w:r>
          </w:p>
        </w:tc>
        <w:tc>
          <w:tcPr>
            <w:tcW w:w="1980" w:type="dxa"/>
            <w:tcBorders>
              <w:top w:val="nil"/>
              <w:bottom w:val="nil"/>
            </w:tcBorders>
          </w:tcPr>
          <w:p w14:paraId="37C85830"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(0,8)</w:t>
            </w:r>
          </w:p>
        </w:tc>
        <w:tc>
          <w:tcPr>
            <w:tcW w:w="1944" w:type="dxa"/>
            <w:tcBorders>
              <w:top w:val="nil"/>
              <w:bottom w:val="nil"/>
            </w:tcBorders>
          </w:tcPr>
          <w:p w14:paraId="37C85831"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2 (1,1)</w:t>
            </w:r>
          </w:p>
        </w:tc>
      </w:tr>
      <w:tr w:rsidR="00944129" w:rsidRPr="006C1F2C" w14:paraId="37C85836" w14:textId="77777777" w:rsidTr="002F5E8F">
        <w:tc>
          <w:tcPr>
            <w:tcW w:w="5328" w:type="dxa"/>
            <w:tcBorders>
              <w:top w:val="nil"/>
              <w:bottom w:val="nil"/>
            </w:tcBorders>
          </w:tcPr>
          <w:p w14:paraId="37C85833"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Stivhet i muskel-/skjelettsystemet</w:t>
            </w:r>
          </w:p>
        </w:tc>
        <w:tc>
          <w:tcPr>
            <w:tcW w:w="1980" w:type="dxa"/>
            <w:tcBorders>
              <w:top w:val="nil"/>
              <w:bottom w:val="nil"/>
            </w:tcBorders>
          </w:tcPr>
          <w:p w14:paraId="37C85834"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3 (0,8)</w:t>
            </w:r>
          </w:p>
        </w:tc>
        <w:tc>
          <w:tcPr>
            <w:tcW w:w="1944" w:type="dxa"/>
            <w:tcBorders>
              <w:top w:val="nil"/>
              <w:bottom w:val="nil"/>
            </w:tcBorders>
          </w:tcPr>
          <w:p w14:paraId="37C85835"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944129" w:rsidRPr="006C1F2C" w14:paraId="37C8583A" w14:textId="77777777" w:rsidTr="002F5E8F">
        <w:tc>
          <w:tcPr>
            <w:tcW w:w="5328" w:type="dxa"/>
            <w:tcBorders>
              <w:top w:val="nil"/>
              <w:bottom w:val="nil"/>
            </w:tcBorders>
          </w:tcPr>
          <w:p w14:paraId="37C85837" w14:textId="77777777" w:rsidR="00944129" w:rsidRPr="006C1F2C" w:rsidRDefault="00944129" w:rsidP="005171BE">
            <w:pPr>
              <w:keepNext/>
              <w:keepLines/>
              <w:widowControl w:val="0"/>
              <w:tabs>
                <w:tab w:val="left" w:pos="567"/>
              </w:tabs>
              <w:suppressAutoHyphens/>
              <w:rPr>
                <w:color w:val="000000"/>
                <w:spacing w:val="-2"/>
                <w:sz w:val="22"/>
                <w:szCs w:val="22"/>
              </w:rPr>
            </w:pPr>
            <w:r w:rsidRPr="006C1F2C">
              <w:rPr>
                <w:color w:val="000000"/>
                <w:spacing w:val="-2"/>
                <w:sz w:val="22"/>
                <w:szCs w:val="22"/>
              </w:rPr>
              <w:t>Rigor</w:t>
            </w:r>
          </w:p>
        </w:tc>
        <w:tc>
          <w:tcPr>
            <w:tcW w:w="1980" w:type="dxa"/>
            <w:tcBorders>
              <w:top w:val="nil"/>
              <w:bottom w:val="nil"/>
            </w:tcBorders>
          </w:tcPr>
          <w:p w14:paraId="37C85838"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nil"/>
            </w:tcBorders>
          </w:tcPr>
          <w:p w14:paraId="37C85839" w14:textId="77777777" w:rsidR="00944129" w:rsidRPr="006C1F2C" w:rsidRDefault="00944129" w:rsidP="005171BE">
            <w:pPr>
              <w:keepNext/>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r w:rsidR="00944129" w:rsidRPr="006C1F2C" w14:paraId="37C8583E" w14:textId="77777777" w:rsidTr="002F5E8F">
        <w:tc>
          <w:tcPr>
            <w:tcW w:w="5328" w:type="dxa"/>
            <w:tcBorders>
              <w:top w:val="nil"/>
              <w:bottom w:val="single" w:sz="4" w:space="0" w:color="auto"/>
            </w:tcBorders>
          </w:tcPr>
          <w:p w14:paraId="37C8583B" w14:textId="77777777" w:rsidR="00944129" w:rsidRPr="006C1F2C" w:rsidRDefault="00944129" w:rsidP="005171BE">
            <w:pPr>
              <w:keepLines/>
              <w:widowControl w:val="0"/>
              <w:tabs>
                <w:tab w:val="left" w:pos="567"/>
              </w:tabs>
              <w:suppressAutoHyphens/>
              <w:rPr>
                <w:color w:val="000000"/>
                <w:spacing w:val="-2"/>
                <w:sz w:val="22"/>
                <w:szCs w:val="22"/>
              </w:rPr>
            </w:pPr>
            <w:r w:rsidRPr="006C1F2C">
              <w:rPr>
                <w:color w:val="000000"/>
                <w:spacing w:val="-2"/>
                <w:sz w:val="22"/>
                <w:szCs w:val="22"/>
              </w:rPr>
              <w:t>Motorisk svekkelse</w:t>
            </w:r>
          </w:p>
        </w:tc>
        <w:tc>
          <w:tcPr>
            <w:tcW w:w="1980" w:type="dxa"/>
            <w:tcBorders>
              <w:top w:val="nil"/>
              <w:bottom w:val="single" w:sz="4" w:space="0" w:color="auto"/>
            </w:tcBorders>
          </w:tcPr>
          <w:p w14:paraId="37C8583C" w14:textId="77777777" w:rsidR="00944129" w:rsidRPr="006C1F2C" w:rsidRDefault="00944129" w:rsidP="005171BE">
            <w:pPr>
              <w:keepLines/>
              <w:widowControl w:val="0"/>
              <w:tabs>
                <w:tab w:val="left" w:pos="567"/>
              </w:tabs>
              <w:suppressAutoHyphens/>
              <w:jc w:val="center"/>
              <w:rPr>
                <w:color w:val="000000"/>
                <w:spacing w:val="-2"/>
                <w:sz w:val="22"/>
                <w:szCs w:val="22"/>
              </w:rPr>
            </w:pPr>
            <w:r w:rsidRPr="006C1F2C">
              <w:rPr>
                <w:color w:val="000000"/>
                <w:spacing w:val="-2"/>
                <w:sz w:val="22"/>
                <w:szCs w:val="22"/>
              </w:rPr>
              <w:t>1 (0,3)</w:t>
            </w:r>
          </w:p>
        </w:tc>
        <w:tc>
          <w:tcPr>
            <w:tcW w:w="1944" w:type="dxa"/>
            <w:tcBorders>
              <w:top w:val="nil"/>
              <w:bottom w:val="single" w:sz="4" w:space="0" w:color="auto"/>
            </w:tcBorders>
          </w:tcPr>
          <w:p w14:paraId="37C8583D" w14:textId="77777777" w:rsidR="00944129" w:rsidRPr="006C1F2C" w:rsidRDefault="00944129" w:rsidP="005171BE">
            <w:pPr>
              <w:keepLines/>
              <w:widowControl w:val="0"/>
              <w:tabs>
                <w:tab w:val="left" w:pos="567"/>
              </w:tabs>
              <w:suppressAutoHyphens/>
              <w:jc w:val="center"/>
              <w:rPr>
                <w:color w:val="000000"/>
                <w:spacing w:val="-2"/>
                <w:sz w:val="22"/>
                <w:szCs w:val="22"/>
              </w:rPr>
            </w:pPr>
            <w:r w:rsidRPr="006C1F2C">
              <w:rPr>
                <w:color w:val="000000"/>
                <w:spacing w:val="-2"/>
                <w:sz w:val="22"/>
                <w:szCs w:val="22"/>
              </w:rPr>
              <w:t>0</w:t>
            </w:r>
          </w:p>
        </w:tc>
      </w:tr>
    </w:tbl>
    <w:p w14:paraId="37C8583F" w14:textId="77777777" w:rsidR="00AD4ECE" w:rsidRPr="006C1F2C" w:rsidRDefault="00AD4ECE" w:rsidP="005171BE">
      <w:pPr>
        <w:widowControl w:val="0"/>
        <w:suppressAutoHyphens/>
        <w:rPr>
          <w:color w:val="000000"/>
          <w:sz w:val="22"/>
          <w:szCs w:val="22"/>
        </w:rPr>
      </w:pPr>
    </w:p>
    <w:p w14:paraId="37C85840" w14:textId="77777777" w:rsidR="00AD4ECE" w:rsidRPr="006C1F2C" w:rsidRDefault="00AD4ECE" w:rsidP="005171BE">
      <w:pPr>
        <w:widowControl w:val="0"/>
        <w:suppressLineNumbers/>
        <w:autoSpaceDE w:val="0"/>
        <w:autoSpaceDN w:val="0"/>
        <w:adjustRightInd w:val="0"/>
        <w:jc w:val="both"/>
        <w:rPr>
          <w:sz w:val="22"/>
          <w:szCs w:val="22"/>
          <w:u w:val="single"/>
        </w:rPr>
      </w:pPr>
      <w:r w:rsidRPr="006C1F2C">
        <w:rPr>
          <w:sz w:val="22"/>
          <w:szCs w:val="22"/>
          <w:u w:val="single"/>
        </w:rPr>
        <w:t>Melding av mistenkte bivirkninger</w:t>
      </w:r>
    </w:p>
    <w:p w14:paraId="37C85841" w14:textId="77777777" w:rsidR="009F3900" w:rsidRPr="006C1F2C" w:rsidRDefault="009F3900" w:rsidP="005171BE">
      <w:pPr>
        <w:widowControl w:val="0"/>
        <w:suppressLineNumbers/>
        <w:autoSpaceDE w:val="0"/>
        <w:autoSpaceDN w:val="0"/>
        <w:adjustRightInd w:val="0"/>
        <w:jc w:val="both"/>
        <w:rPr>
          <w:sz w:val="22"/>
          <w:szCs w:val="22"/>
        </w:rPr>
      </w:pPr>
    </w:p>
    <w:p w14:paraId="37C85842" w14:textId="4D95DF2F" w:rsidR="00AD4ECE" w:rsidRPr="00277E35" w:rsidRDefault="00AD4ECE" w:rsidP="005171BE">
      <w:pPr>
        <w:widowControl w:val="0"/>
        <w:rPr>
          <w:noProof/>
          <w:sz w:val="22"/>
          <w:szCs w:val="22"/>
        </w:rPr>
      </w:pPr>
      <w:r w:rsidRPr="006C1F2C">
        <w:rPr>
          <w:sz w:val="22"/>
          <w:szCs w:val="22"/>
        </w:rPr>
        <w:t xml:space="preserve">Melding av mistenkte bivirkninger etter godkjenning av legemidlet er viktig. </w:t>
      </w:r>
      <w:r w:rsidRPr="006C1F2C">
        <w:rPr>
          <w:noProof/>
          <w:sz w:val="22"/>
          <w:szCs w:val="22"/>
        </w:rPr>
        <w:t xml:space="preserve">Det gjør det mulig å overvåke forholdet mellom nytte og risiko for legemidlet kontinuerlig. Helsepersonell oppfordres til å melde enhver mistenkt bivirkning. Dette gjøres via </w:t>
      </w:r>
      <w:r w:rsidRPr="006C1F2C">
        <w:rPr>
          <w:noProof/>
          <w:sz w:val="22"/>
          <w:szCs w:val="22"/>
          <w:shd w:val="pct15" w:color="auto" w:fill="auto"/>
        </w:rPr>
        <w:t xml:space="preserve">det nasjonale meldesystemet som beskrevet i </w:t>
      </w:r>
      <w:hyperlink r:id="rId9" w:history="1">
        <w:r w:rsidRPr="006C1F2C">
          <w:rPr>
            <w:rStyle w:val="Hyperlink"/>
            <w:sz w:val="22"/>
            <w:szCs w:val="22"/>
            <w:shd w:val="pct15" w:color="auto" w:fill="auto"/>
          </w:rPr>
          <w:t>Appendix V</w:t>
        </w:r>
      </w:hyperlink>
      <w:r w:rsidRPr="006C1F2C">
        <w:rPr>
          <w:sz w:val="22"/>
          <w:szCs w:val="22"/>
        </w:rPr>
        <w:t>.</w:t>
      </w:r>
    </w:p>
    <w:p w14:paraId="37C85843" w14:textId="77777777" w:rsidR="00944129" w:rsidRPr="006C1F2C" w:rsidRDefault="00944129" w:rsidP="005171BE">
      <w:pPr>
        <w:widowControl w:val="0"/>
        <w:suppressAutoHyphens/>
        <w:rPr>
          <w:color w:val="000000"/>
          <w:sz w:val="22"/>
          <w:szCs w:val="22"/>
        </w:rPr>
      </w:pPr>
    </w:p>
    <w:p w14:paraId="37C85844" w14:textId="77777777" w:rsidR="00944129" w:rsidRPr="006C1F2C" w:rsidRDefault="00944129"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4.9</w:t>
      </w:r>
      <w:r w:rsidRPr="006C1F2C">
        <w:rPr>
          <w:b/>
          <w:color w:val="000000"/>
          <w:sz w:val="22"/>
          <w:szCs w:val="22"/>
          <w:lang w:val="nb-NO"/>
        </w:rPr>
        <w:tab/>
        <w:t>Overdosering</w:t>
      </w:r>
    </w:p>
    <w:p w14:paraId="37C85845" w14:textId="77777777" w:rsidR="00944129" w:rsidRPr="006C1F2C" w:rsidRDefault="00944129" w:rsidP="005171BE">
      <w:pPr>
        <w:keepNext/>
        <w:widowControl w:val="0"/>
        <w:rPr>
          <w:color w:val="000000"/>
          <w:sz w:val="22"/>
          <w:szCs w:val="22"/>
        </w:rPr>
      </w:pPr>
    </w:p>
    <w:p w14:paraId="37C85846"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Symptomer</w:t>
      </w:r>
    </w:p>
    <w:p w14:paraId="37C85847" w14:textId="77777777" w:rsidR="00062D93" w:rsidRPr="006C1F2C" w:rsidRDefault="00062D93" w:rsidP="005171BE">
      <w:pPr>
        <w:keepNext/>
        <w:widowControl w:val="0"/>
        <w:rPr>
          <w:color w:val="000000"/>
          <w:sz w:val="22"/>
          <w:szCs w:val="22"/>
        </w:rPr>
      </w:pPr>
    </w:p>
    <w:p w14:paraId="37C85848" w14:textId="77777777" w:rsidR="00E77719" w:rsidRPr="006C1F2C" w:rsidRDefault="00944129" w:rsidP="005171BE">
      <w:pPr>
        <w:widowControl w:val="0"/>
        <w:rPr>
          <w:color w:val="000000"/>
          <w:sz w:val="22"/>
          <w:szCs w:val="22"/>
        </w:rPr>
      </w:pPr>
      <w:r w:rsidRPr="006C1F2C">
        <w:rPr>
          <w:color w:val="000000"/>
          <w:sz w:val="22"/>
          <w:szCs w:val="22"/>
        </w:rPr>
        <w:t>De fleste tilfeller av overdose har ikke vært assosiert med kliniske tegn eller symptomer, og nesten alle disse pasientene fortsatte behandlingen med rivastigmin</w:t>
      </w:r>
      <w:r w:rsidR="00E77719" w:rsidRPr="006C1F2C">
        <w:rPr>
          <w:color w:val="000000"/>
          <w:sz w:val="22"/>
          <w:szCs w:val="22"/>
        </w:rPr>
        <w:t xml:space="preserve"> 24 timer etter overdosen</w:t>
      </w:r>
      <w:r w:rsidRPr="006C1F2C">
        <w:rPr>
          <w:color w:val="000000"/>
          <w:sz w:val="22"/>
          <w:szCs w:val="22"/>
        </w:rPr>
        <w:t>.</w:t>
      </w:r>
    </w:p>
    <w:p w14:paraId="37C85849" w14:textId="77777777" w:rsidR="00E77719" w:rsidRPr="006C1F2C" w:rsidRDefault="00E77719" w:rsidP="005171BE">
      <w:pPr>
        <w:widowControl w:val="0"/>
        <w:rPr>
          <w:color w:val="000000"/>
          <w:sz w:val="22"/>
          <w:szCs w:val="22"/>
        </w:rPr>
      </w:pPr>
    </w:p>
    <w:p w14:paraId="37C8584A" w14:textId="77777777" w:rsidR="00E77719" w:rsidRPr="006C1F2C" w:rsidRDefault="00E77719" w:rsidP="005171BE">
      <w:pPr>
        <w:widowControl w:val="0"/>
        <w:rPr>
          <w:color w:val="000000"/>
          <w:sz w:val="22"/>
          <w:szCs w:val="22"/>
        </w:rPr>
      </w:pPr>
      <w:r w:rsidRPr="006C1F2C">
        <w:rPr>
          <w:color w:val="000000"/>
          <w:sz w:val="22"/>
          <w:szCs w:val="22"/>
        </w:rPr>
        <w:t>Ved moderate forgiftninger har kolinerg toksisitet blitt rapportert med muskarinerge symptomer som er observert med moderate forgiftninger som miose, rødme, fordøyelsesbesvær inkludert magesmerter, kvalme, oppkast og diaré, bradykardi, bronkospasme og økt bronkial sekret, hyperhidrose, ufrivillig vannlating og/eller avføring, tåreflod, hypotensjon og hypersekresjon av spytt.</w:t>
      </w:r>
    </w:p>
    <w:p w14:paraId="37C8584B" w14:textId="77777777" w:rsidR="00E77719" w:rsidRPr="006C1F2C" w:rsidRDefault="00E77719" w:rsidP="005171BE">
      <w:pPr>
        <w:widowControl w:val="0"/>
        <w:rPr>
          <w:color w:val="000000"/>
          <w:sz w:val="22"/>
          <w:szCs w:val="22"/>
        </w:rPr>
      </w:pPr>
    </w:p>
    <w:p w14:paraId="37C8584C" w14:textId="77777777" w:rsidR="00E77719" w:rsidRPr="006C1F2C" w:rsidRDefault="00E77719" w:rsidP="005171BE">
      <w:pPr>
        <w:widowControl w:val="0"/>
        <w:rPr>
          <w:color w:val="000000"/>
          <w:sz w:val="22"/>
          <w:szCs w:val="22"/>
        </w:rPr>
      </w:pPr>
      <w:r w:rsidRPr="006C1F2C">
        <w:rPr>
          <w:color w:val="000000"/>
          <w:sz w:val="22"/>
          <w:szCs w:val="22"/>
        </w:rPr>
        <w:t>Ved mer alvorlige tilfeller kan nikotinerge effekter utviklses, som for eksempel muskelsvakhet, fascikulasjoner, krampeanfall og respirasjonsstans med mulig dødelig utfall.</w:t>
      </w:r>
    </w:p>
    <w:p w14:paraId="37C8584D" w14:textId="77777777" w:rsidR="00E77719" w:rsidRPr="006C1F2C" w:rsidRDefault="00E77719" w:rsidP="005171BE">
      <w:pPr>
        <w:widowControl w:val="0"/>
        <w:rPr>
          <w:color w:val="000000"/>
          <w:sz w:val="22"/>
          <w:szCs w:val="22"/>
        </w:rPr>
      </w:pPr>
    </w:p>
    <w:p w14:paraId="37C8584E" w14:textId="77777777" w:rsidR="00944129" w:rsidRPr="006C1F2C" w:rsidRDefault="00E77719" w:rsidP="005171BE">
      <w:pPr>
        <w:widowControl w:val="0"/>
        <w:rPr>
          <w:color w:val="000000"/>
          <w:sz w:val="22"/>
          <w:szCs w:val="22"/>
        </w:rPr>
      </w:pPr>
      <w:r w:rsidRPr="006C1F2C">
        <w:rPr>
          <w:color w:val="000000"/>
          <w:sz w:val="22"/>
          <w:szCs w:val="22"/>
        </w:rPr>
        <w:t xml:space="preserve">I tillegg har det etter markedsføring vært observert tilfeller av svimmelhet, tremor, hodepine, søvnighet, forvirring, </w:t>
      </w:r>
      <w:r w:rsidR="00944129" w:rsidRPr="006C1F2C">
        <w:rPr>
          <w:color w:val="000000"/>
          <w:sz w:val="22"/>
          <w:szCs w:val="22"/>
        </w:rPr>
        <w:t>hypertensjon</w:t>
      </w:r>
      <w:r w:rsidR="00B35FF4" w:rsidRPr="006C1F2C">
        <w:rPr>
          <w:color w:val="000000"/>
          <w:sz w:val="22"/>
          <w:szCs w:val="22"/>
        </w:rPr>
        <w:t>,</w:t>
      </w:r>
      <w:r w:rsidR="00944129" w:rsidRPr="006C1F2C">
        <w:rPr>
          <w:color w:val="000000"/>
          <w:sz w:val="22"/>
          <w:szCs w:val="22"/>
        </w:rPr>
        <w:t xml:space="preserve"> hallusinasjoner</w:t>
      </w:r>
      <w:r w:rsidR="00B35FF4" w:rsidRPr="006C1F2C">
        <w:rPr>
          <w:color w:val="000000"/>
          <w:sz w:val="22"/>
          <w:szCs w:val="22"/>
        </w:rPr>
        <w:t xml:space="preserve"> og sykdomsfølelse</w:t>
      </w:r>
      <w:r w:rsidR="00944129" w:rsidRPr="006C1F2C">
        <w:rPr>
          <w:color w:val="000000"/>
          <w:sz w:val="22"/>
          <w:szCs w:val="22"/>
        </w:rPr>
        <w:t>.</w:t>
      </w:r>
    </w:p>
    <w:p w14:paraId="37C8584F" w14:textId="77777777" w:rsidR="00944129" w:rsidRPr="006C1F2C" w:rsidRDefault="00944129" w:rsidP="005171BE">
      <w:pPr>
        <w:widowControl w:val="0"/>
        <w:rPr>
          <w:color w:val="000000"/>
          <w:sz w:val="22"/>
          <w:szCs w:val="22"/>
        </w:rPr>
      </w:pPr>
    </w:p>
    <w:p w14:paraId="37C85850" w14:textId="77777777" w:rsidR="00944129" w:rsidRPr="006C1F2C" w:rsidRDefault="00AD4ECE" w:rsidP="005171BE">
      <w:pPr>
        <w:keepNext/>
        <w:widowControl w:val="0"/>
        <w:rPr>
          <w:color w:val="000000"/>
          <w:sz w:val="22"/>
          <w:szCs w:val="22"/>
          <w:u w:val="single"/>
        </w:rPr>
      </w:pPr>
      <w:r w:rsidRPr="006C1F2C">
        <w:rPr>
          <w:color w:val="000000"/>
          <w:sz w:val="22"/>
          <w:szCs w:val="22"/>
          <w:u w:val="single"/>
        </w:rPr>
        <w:t>Håndtering</w:t>
      </w:r>
    </w:p>
    <w:p w14:paraId="37C85851" w14:textId="77777777" w:rsidR="00062D93" w:rsidRPr="006C1F2C" w:rsidRDefault="00062D93" w:rsidP="005171BE">
      <w:pPr>
        <w:keepNext/>
        <w:widowControl w:val="0"/>
        <w:rPr>
          <w:color w:val="000000"/>
          <w:sz w:val="22"/>
          <w:szCs w:val="22"/>
        </w:rPr>
      </w:pPr>
    </w:p>
    <w:p w14:paraId="37C85852" w14:textId="77777777" w:rsidR="00944129" w:rsidRPr="006C1F2C" w:rsidRDefault="00944129" w:rsidP="005171BE">
      <w:pPr>
        <w:widowControl w:val="0"/>
        <w:rPr>
          <w:color w:val="000000"/>
          <w:sz w:val="22"/>
          <w:szCs w:val="22"/>
        </w:rPr>
      </w:pPr>
      <w:r w:rsidRPr="006C1F2C">
        <w:rPr>
          <w:color w:val="000000"/>
          <w:sz w:val="22"/>
          <w:szCs w:val="22"/>
        </w:rPr>
        <w:t>Siden rivastigmin har en plasmahalveringstid på ca. 1 time og varigheten av acetylkolinesterasehemmingen er ca. 9 timer, anbefales det at det ved asymptomatiske overdoser ikke gis flere doser de nærmeste 24 timer. Ved overdosering med kraftig kvalme og oppkast bør antiemetika vurderes. Symptomatisk behandling av eventuelle andre bivirkninger bør gis hvis nødvendig.</w:t>
      </w:r>
    </w:p>
    <w:p w14:paraId="37C85853" w14:textId="77777777" w:rsidR="00944129" w:rsidRPr="006C1F2C" w:rsidRDefault="00944129" w:rsidP="005171BE">
      <w:pPr>
        <w:widowControl w:val="0"/>
        <w:rPr>
          <w:color w:val="000000"/>
          <w:sz w:val="22"/>
          <w:szCs w:val="22"/>
        </w:rPr>
      </w:pPr>
    </w:p>
    <w:p w14:paraId="37C85854" w14:textId="77777777" w:rsidR="00944129" w:rsidRPr="006C1F2C" w:rsidRDefault="00944129" w:rsidP="005171BE">
      <w:pPr>
        <w:widowControl w:val="0"/>
        <w:rPr>
          <w:color w:val="000000"/>
          <w:sz w:val="22"/>
          <w:szCs w:val="22"/>
        </w:rPr>
      </w:pPr>
      <w:r w:rsidRPr="006C1F2C">
        <w:rPr>
          <w:color w:val="000000"/>
          <w:sz w:val="22"/>
          <w:szCs w:val="22"/>
        </w:rPr>
        <w:t>Ved massiv overdosering kan atropin brukes. En initial dose på 0,03 mg/kg intravenøs atropinsulfat anbefales. De påfølgende doser bør baseres på klinisk respons. Bruk av skopolamin som antidot anbefales ikke.</w:t>
      </w:r>
    </w:p>
    <w:p w14:paraId="37C85855" w14:textId="77777777" w:rsidR="00944129" w:rsidRPr="006C1F2C" w:rsidRDefault="00944129" w:rsidP="005171BE">
      <w:pPr>
        <w:widowControl w:val="0"/>
        <w:suppressAutoHyphens/>
        <w:rPr>
          <w:color w:val="000000"/>
          <w:sz w:val="22"/>
          <w:szCs w:val="22"/>
        </w:rPr>
      </w:pPr>
    </w:p>
    <w:p w14:paraId="37C85856" w14:textId="77777777" w:rsidR="00944129" w:rsidRPr="006C1F2C" w:rsidRDefault="00944129" w:rsidP="005171BE">
      <w:pPr>
        <w:widowControl w:val="0"/>
        <w:suppressAutoHyphens/>
        <w:rPr>
          <w:color w:val="000000"/>
          <w:sz w:val="22"/>
          <w:szCs w:val="22"/>
        </w:rPr>
      </w:pPr>
    </w:p>
    <w:p w14:paraId="37C85857" w14:textId="77777777" w:rsidR="00944129" w:rsidRPr="006C1F2C" w:rsidRDefault="00944129"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w:t>
      </w:r>
      <w:r w:rsidRPr="006C1F2C">
        <w:rPr>
          <w:b/>
          <w:color w:val="000000"/>
          <w:sz w:val="22"/>
          <w:szCs w:val="22"/>
          <w:lang w:val="nb-NO"/>
        </w:rPr>
        <w:tab/>
        <w:t>FARMAKOLOGISKE EGENSKAPER</w:t>
      </w:r>
    </w:p>
    <w:p w14:paraId="37C85858" w14:textId="77777777" w:rsidR="00944129" w:rsidRPr="006C1F2C" w:rsidRDefault="00944129" w:rsidP="005171BE">
      <w:pPr>
        <w:keepNext/>
        <w:widowControl w:val="0"/>
        <w:suppressAutoHyphens/>
        <w:rPr>
          <w:color w:val="000000"/>
          <w:sz w:val="22"/>
          <w:szCs w:val="22"/>
        </w:rPr>
      </w:pPr>
    </w:p>
    <w:p w14:paraId="37C85859" w14:textId="77777777" w:rsidR="00944129" w:rsidRPr="006C1F2C" w:rsidRDefault="00944129"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5.1</w:t>
      </w:r>
      <w:r w:rsidRPr="006C1F2C">
        <w:rPr>
          <w:b/>
          <w:color w:val="000000"/>
          <w:sz w:val="22"/>
          <w:szCs w:val="22"/>
          <w:lang w:val="nb-NO"/>
        </w:rPr>
        <w:tab/>
        <w:t>Farmakodynamiske egenskaper</w:t>
      </w:r>
    </w:p>
    <w:p w14:paraId="37C8585A" w14:textId="77777777" w:rsidR="00944129" w:rsidRPr="006C1F2C" w:rsidRDefault="00944129" w:rsidP="005171BE">
      <w:pPr>
        <w:keepNext/>
        <w:widowControl w:val="0"/>
        <w:suppressAutoHyphens/>
        <w:rPr>
          <w:color w:val="000000"/>
          <w:sz w:val="22"/>
          <w:szCs w:val="22"/>
        </w:rPr>
      </w:pPr>
    </w:p>
    <w:p w14:paraId="37C8585B" w14:textId="77777777" w:rsidR="00944129" w:rsidRPr="006C1F2C" w:rsidRDefault="00944129" w:rsidP="005171BE">
      <w:pPr>
        <w:keepNext/>
        <w:widowControl w:val="0"/>
        <w:rPr>
          <w:color w:val="000000"/>
          <w:sz w:val="22"/>
          <w:szCs w:val="22"/>
        </w:rPr>
      </w:pPr>
      <w:r w:rsidRPr="006C1F2C">
        <w:rPr>
          <w:color w:val="000000"/>
          <w:sz w:val="22"/>
          <w:szCs w:val="22"/>
        </w:rPr>
        <w:t>Farmakoterapeutisk gruppe: psykoanaleptika, antikolinesteraser, ATC-kode: N06DA03</w:t>
      </w:r>
    </w:p>
    <w:p w14:paraId="37C8585C" w14:textId="77777777" w:rsidR="00944129" w:rsidRPr="006C1F2C" w:rsidRDefault="00944129" w:rsidP="005171BE">
      <w:pPr>
        <w:keepNext/>
        <w:widowControl w:val="0"/>
        <w:rPr>
          <w:color w:val="000000"/>
          <w:sz w:val="22"/>
          <w:szCs w:val="22"/>
        </w:rPr>
      </w:pPr>
    </w:p>
    <w:p w14:paraId="37C8585D" w14:textId="77777777" w:rsidR="00944129" w:rsidRPr="006C1F2C" w:rsidRDefault="00944129" w:rsidP="005171BE">
      <w:pPr>
        <w:widowControl w:val="0"/>
        <w:rPr>
          <w:color w:val="000000"/>
          <w:sz w:val="22"/>
          <w:szCs w:val="22"/>
        </w:rPr>
      </w:pPr>
      <w:r w:rsidRPr="006C1F2C">
        <w:rPr>
          <w:color w:val="000000"/>
          <w:sz w:val="22"/>
          <w:szCs w:val="22"/>
        </w:rPr>
        <w:t>Rivastigmin er en acetyl- og butyrylkolinesterasehemmer av karbamattypen. Det antas at rivastigmin letter kolinerg neurotransmisjon ved å forsinke nedbrytningen av acetylkolin som frigjøres fra funksjonelt intakte kolinerge neuroner. På denne måten kan rivastigmin bedre kolinergmedierte kognitive defekter ved demens assosiert med Alzheimers sykdom og Parkinsons sykdom.</w:t>
      </w:r>
    </w:p>
    <w:p w14:paraId="37C8585E" w14:textId="77777777" w:rsidR="00944129" w:rsidRPr="006C1F2C" w:rsidRDefault="00944129" w:rsidP="005171BE">
      <w:pPr>
        <w:widowControl w:val="0"/>
        <w:rPr>
          <w:color w:val="000000"/>
          <w:sz w:val="22"/>
          <w:szCs w:val="22"/>
        </w:rPr>
      </w:pPr>
    </w:p>
    <w:p w14:paraId="37C8585F" w14:textId="77777777" w:rsidR="00944129" w:rsidRPr="006C1F2C" w:rsidRDefault="00944129" w:rsidP="005171BE">
      <w:pPr>
        <w:widowControl w:val="0"/>
        <w:rPr>
          <w:color w:val="000000"/>
          <w:sz w:val="22"/>
          <w:szCs w:val="22"/>
        </w:rPr>
      </w:pPr>
      <w:r w:rsidRPr="006C1F2C">
        <w:rPr>
          <w:color w:val="000000"/>
          <w:sz w:val="22"/>
          <w:szCs w:val="22"/>
        </w:rPr>
        <w:t>Rivastigmin reagerer med sine målenzymer ved å danne et kovalent bundet kompleks som midlertidig inaktiverer enzymene. Hos unge, friske menn vil en peroral dose på 3 mg minske aktiviteten av acetylkolinesterase (AChE) i cerebrospinalvæsken med ca. 40% innen de første 1,5 timer etter inntak. Enzymaktiviteten når utgangsnivået ca. 9 timer etter at hemmingseffekten var maksimal. Hos pasienter med Alzheimers sykdom var hemmingen av AChE i cerebrospinalvæsken doseavhengig opp til 6 mg to ganger daglig. Dette er den høyeste undersøkte dosen. Hemming av butyrylkolinesteraseaktiviteten i cerebrospinalvæsken hos 14 pasienter med Alzheimers sykdom som ble behandlet med rivastigmin var lik hemmingen av AChE aktiviteten.</w:t>
      </w:r>
    </w:p>
    <w:p w14:paraId="37C85860" w14:textId="77777777" w:rsidR="00944129" w:rsidRPr="006C1F2C" w:rsidRDefault="00944129" w:rsidP="005171BE">
      <w:pPr>
        <w:widowControl w:val="0"/>
        <w:rPr>
          <w:color w:val="000000"/>
          <w:sz w:val="22"/>
          <w:szCs w:val="22"/>
        </w:rPr>
      </w:pPr>
    </w:p>
    <w:p w14:paraId="37C85861"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Kliniske studier med Alzheimers sykdom</w:t>
      </w:r>
    </w:p>
    <w:p w14:paraId="37C85862" w14:textId="77777777" w:rsidR="00062D93" w:rsidRPr="006C1F2C" w:rsidRDefault="00062D93" w:rsidP="005171BE">
      <w:pPr>
        <w:keepNext/>
        <w:widowControl w:val="0"/>
        <w:rPr>
          <w:color w:val="000000"/>
          <w:sz w:val="22"/>
          <w:szCs w:val="22"/>
        </w:rPr>
      </w:pPr>
    </w:p>
    <w:p w14:paraId="37C85863" w14:textId="77777777" w:rsidR="00944129" w:rsidRPr="006C1F2C" w:rsidRDefault="00944129" w:rsidP="005171BE">
      <w:pPr>
        <w:widowControl w:val="0"/>
        <w:rPr>
          <w:color w:val="000000"/>
          <w:sz w:val="22"/>
          <w:szCs w:val="22"/>
        </w:rPr>
      </w:pPr>
      <w:r w:rsidRPr="006C1F2C">
        <w:rPr>
          <w:color w:val="000000"/>
          <w:sz w:val="22"/>
          <w:szCs w:val="22"/>
        </w:rPr>
        <w:t xml:space="preserve">Effekt av rivastigmin er vist ved bruk av tre uavhengige og domenespesifikke metoder, som ble vurdert regelmessig i løpet av en behandlingsperiode på 6 måneder. Metodene omfattet ADAS-Cog </w:t>
      </w:r>
      <w:r w:rsidRPr="006C1F2C">
        <w:rPr>
          <w:sz w:val="22"/>
          <w:szCs w:val="22"/>
        </w:rPr>
        <w:t>(Alzheimer’s Disease Assessment Scale – Cognitive subscale</w:t>
      </w:r>
      <w:r w:rsidRPr="006C1F2C">
        <w:rPr>
          <w:color w:val="000000"/>
          <w:sz w:val="22"/>
          <w:szCs w:val="22"/>
        </w:rPr>
        <w:t xml:space="preserve">, et prestasjonsbasert mål for kognisjon), CIBIC-Plus </w:t>
      </w:r>
      <w:r w:rsidRPr="006C1F2C">
        <w:rPr>
          <w:sz w:val="22"/>
          <w:szCs w:val="22"/>
        </w:rPr>
        <w:t>(</w:t>
      </w:r>
      <w:r w:rsidRPr="006C1F2C">
        <w:rPr>
          <w:color w:val="000000"/>
          <w:sz w:val="22"/>
          <w:szCs w:val="22"/>
        </w:rPr>
        <w:t xml:space="preserve">Clinician’s Interview Based Impression of Change-Plus, en omfattende global vurdering av pasienten utført av den behandlende lege med innspill fra omsorgsperson) og PDS </w:t>
      </w:r>
      <w:r w:rsidRPr="006C1F2C">
        <w:rPr>
          <w:sz w:val="22"/>
          <w:szCs w:val="22"/>
        </w:rPr>
        <w:t>(</w:t>
      </w:r>
      <w:r w:rsidRPr="006C1F2C">
        <w:rPr>
          <w:color w:val="000000"/>
          <w:sz w:val="22"/>
          <w:szCs w:val="22"/>
        </w:rPr>
        <w:t>Progressive Deterioration Scale, omsorgspersonens vurdering av pasientens evne til å utføre daglige aktiviteter som personlig hygiene, spise, kle på seg selv, husarbeid som f.eks å handle, evnen til å orientere seg i forhold til omgivelsene samt involvering i aktiviteter relatert til personlig økonomi osv.).</w:t>
      </w:r>
    </w:p>
    <w:p w14:paraId="37C85864" w14:textId="77777777" w:rsidR="00944129" w:rsidRPr="006C1F2C" w:rsidRDefault="00944129" w:rsidP="005171BE">
      <w:pPr>
        <w:widowControl w:val="0"/>
        <w:rPr>
          <w:color w:val="000000"/>
          <w:sz w:val="22"/>
          <w:szCs w:val="22"/>
        </w:rPr>
      </w:pPr>
    </w:p>
    <w:p w14:paraId="37C85865" w14:textId="77777777" w:rsidR="00944129" w:rsidRPr="006C1F2C" w:rsidRDefault="00944129" w:rsidP="005171BE">
      <w:pPr>
        <w:widowControl w:val="0"/>
        <w:rPr>
          <w:color w:val="000000"/>
          <w:sz w:val="22"/>
          <w:szCs w:val="22"/>
        </w:rPr>
      </w:pPr>
      <w:r w:rsidRPr="006C1F2C">
        <w:rPr>
          <w:color w:val="000000"/>
          <w:sz w:val="22"/>
          <w:szCs w:val="22"/>
        </w:rPr>
        <w:t>De undersøkte pasientene hadde en MMSE-score (”Mini-Mental State Examination”) på 10–24.</w:t>
      </w:r>
    </w:p>
    <w:p w14:paraId="37C85866" w14:textId="77777777" w:rsidR="00944129" w:rsidRPr="006C1F2C" w:rsidRDefault="00944129" w:rsidP="005171BE">
      <w:pPr>
        <w:widowControl w:val="0"/>
        <w:rPr>
          <w:color w:val="000000"/>
          <w:sz w:val="22"/>
          <w:szCs w:val="22"/>
        </w:rPr>
      </w:pPr>
    </w:p>
    <w:p w14:paraId="37C85867" w14:textId="77777777" w:rsidR="00944129" w:rsidRPr="006C1F2C" w:rsidRDefault="00944129" w:rsidP="005171BE">
      <w:pPr>
        <w:widowControl w:val="0"/>
        <w:rPr>
          <w:color w:val="000000"/>
          <w:sz w:val="22"/>
          <w:szCs w:val="22"/>
        </w:rPr>
      </w:pPr>
      <w:r w:rsidRPr="006C1F2C">
        <w:rPr>
          <w:color w:val="000000"/>
          <w:sz w:val="22"/>
          <w:szCs w:val="22"/>
        </w:rPr>
        <w:t>Tabell 4 under viser de samlete resultater fra pasienter med klinisk relevant respons fra to dosestudier. Av i alt tre pivotale 26-uker lange multisenterstudier utført på pasienter med mild til moderat grad av Alzheimers sykdom er disse to studiene utført med fleksible doser. Klinisk relevant forbedring ble i disse undersøkelsene på forhånd definert som en minst 4 poeng forbedring av ADAS-Cog, forbedring av CIBIC-Plus eller en forbedring på minst 10</w:t>
      </w:r>
      <w:r w:rsidR="000C5765" w:rsidRPr="006C1F2C">
        <w:rPr>
          <w:color w:val="000000"/>
          <w:sz w:val="22"/>
          <w:szCs w:val="22"/>
        </w:rPr>
        <w:t> </w:t>
      </w:r>
      <w:r w:rsidRPr="006C1F2C">
        <w:rPr>
          <w:color w:val="000000"/>
          <w:sz w:val="22"/>
          <w:szCs w:val="22"/>
        </w:rPr>
        <w:t>% av PDS.</w:t>
      </w:r>
    </w:p>
    <w:p w14:paraId="37C85868" w14:textId="77777777" w:rsidR="00944129" w:rsidRPr="006C1F2C" w:rsidRDefault="00944129" w:rsidP="005171BE">
      <w:pPr>
        <w:widowControl w:val="0"/>
        <w:rPr>
          <w:color w:val="000000"/>
          <w:sz w:val="22"/>
          <w:szCs w:val="22"/>
        </w:rPr>
      </w:pPr>
    </w:p>
    <w:p w14:paraId="37C85869" w14:textId="77777777" w:rsidR="00944129" w:rsidRPr="006C1F2C" w:rsidRDefault="00944129" w:rsidP="005171BE">
      <w:pPr>
        <w:widowControl w:val="0"/>
        <w:rPr>
          <w:color w:val="000000"/>
          <w:sz w:val="22"/>
          <w:szCs w:val="22"/>
        </w:rPr>
      </w:pPr>
      <w:r w:rsidRPr="006C1F2C">
        <w:rPr>
          <w:color w:val="000000"/>
          <w:sz w:val="22"/>
          <w:szCs w:val="22"/>
        </w:rPr>
        <w:t>I tillegg er post-hoc definisjon av respons vist i samme tabell. Den sekundære definisjonen av respons krevde en minst 4 poeng forbedring av ADAS-Cog, ingen forverring av CIBIC-Plus og ingen forverring av PDS. Gjennomsnittlig daglig dose hos respondere i 6–12 mg gruppen i henhold til denne definisjonen var 9,3 mg. Det er viktig å påpeke at skalaene som benyttes til slike målinger varierer og at direkte sammenligninger av resultater fra ulike legemidler ikke er valide.</w:t>
      </w:r>
    </w:p>
    <w:p w14:paraId="37C8586A" w14:textId="77777777" w:rsidR="00944129" w:rsidRPr="006C1F2C" w:rsidRDefault="00944129" w:rsidP="005171BE">
      <w:pPr>
        <w:widowControl w:val="0"/>
        <w:rPr>
          <w:color w:val="000000"/>
          <w:sz w:val="22"/>
          <w:szCs w:val="22"/>
        </w:rPr>
      </w:pPr>
    </w:p>
    <w:p w14:paraId="37C8586B" w14:textId="77777777" w:rsidR="00944129" w:rsidRPr="006C1F2C" w:rsidRDefault="00944129" w:rsidP="005171BE">
      <w:pPr>
        <w:keepNext/>
        <w:rPr>
          <w:b/>
          <w:bCs/>
          <w:sz w:val="22"/>
          <w:szCs w:val="22"/>
        </w:rPr>
      </w:pPr>
      <w:r w:rsidRPr="006C1F2C">
        <w:rPr>
          <w:b/>
          <w:bCs/>
          <w:sz w:val="22"/>
          <w:szCs w:val="22"/>
        </w:rPr>
        <w:t>Tabell 4</w:t>
      </w:r>
    </w:p>
    <w:p w14:paraId="37C8586C" w14:textId="77777777" w:rsidR="00944129" w:rsidRPr="006C1F2C" w:rsidRDefault="00944129" w:rsidP="005171BE">
      <w:pPr>
        <w:keepNext/>
        <w:keepLines/>
        <w:widowControl w:val="0"/>
        <w:rPr>
          <w:color w:val="000000"/>
          <w:sz w:val="22"/>
          <w:szCs w:val="22"/>
        </w:rPr>
      </w:pPr>
    </w:p>
    <w:tbl>
      <w:tblPr>
        <w:tblW w:w="0" w:type="auto"/>
        <w:tblLayout w:type="fixed"/>
        <w:tblLook w:val="0000" w:firstRow="0" w:lastRow="0" w:firstColumn="0" w:lastColumn="0" w:noHBand="0" w:noVBand="0"/>
      </w:tblPr>
      <w:tblGrid>
        <w:gridCol w:w="2840"/>
        <w:gridCol w:w="1521"/>
        <w:gridCol w:w="1386"/>
        <w:gridCol w:w="1591"/>
        <w:gridCol w:w="1182"/>
      </w:tblGrid>
      <w:tr w:rsidR="00944129" w:rsidRPr="006C1F2C" w14:paraId="37C8586F" w14:textId="77777777" w:rsidTr="003453A7">
        <w:trPr>
          <w:cantSplit/>
        </w:trPr>
        <w:tc>
          <w:tcPr>
            <w:tcW w:w="2840" w:type="dxa"/>
            <w:tcBorders>
              <w:top w:val="single" w:sz="6" w:space="0" w:color="auto"/>
              <w:left w:val="single" w:sz="6" w:space="0" w:color="auto"/>
              <w:bottom w:val="single" w:sz="6" w:space="0" w:color="auto"/>
              <w:right w:val="single" w:sz="6" w:space="0" w:color="auto"/>
            </w:tcBorders>
          </w:tcPr>
          <w:p w14:paraId="37C8586D" w14:textId="77777777" w:rsidR="00944129" w:rsidRPr="006C1F2C" w:rsidRDefault="00944129" w:rsidP="005171BE">
            <w:pPr>
              <w:keepNext/>
              <w:keepLines/>
              <w:widowControl w:val="0"/>
              <w:rPr>
                <w:color w:val="000000"/>
                <w:sz w:val="22"/>
                <w:szCs w:val="22"/>
              </w:rPr>
            </w:pPr>
          </w:p>
        </w:tc>
        <w:tc>
          <w:tcPr>
            <w:tcW w:w="5680" w:type="dxa"/>
            <w:gridSpan w:val="4"/>
            <w:tcBorders>
              <w:top w:val="single" w:sz="6" w:space="0" w:color="auto"/>
              <w:left w:val="nil"/>
              <w:bottom w:val="single" w:sz="6" w:space="0" w:color="auto"/>
              <w:right w:val="single" w:sz="6" w:space="0" w:color="auto"/>
            </w:tcBorders>
          </w:tcPr>
          <w:p w14:paraId="37C8586E" w14:textId="77777777" w:rsidR="00944129" w:rsidRPr="006C1F2C" w:rsidRDefault="00944129" w:rsidP="005171BE">
            <w:pPr>
              <w:keepNext/>
              <w:keepLines/>
              <w:widowControl w:val="0"/>
              <w:jc w:val="center"/>
              <w:rPr>
                <w:b/>
                <w:color w:val="000000"/>
                <w:sz w:val="22"/>
                <w:szCs w:val="22"/>
              </w:rPr>
            </w:pPr>
            <w:r w:rsidRPr="006C1F2C">
              <w:rPr>
                <w:b/>
                <w:color w:val="000000"/>
                <w:sz w:val="22"/>
                <w:szCs w:val="22"/>
              </w:rPr>
              <w:t>Pasienter med klinisk signifikant respons (%)</w:t>
            </w:r>
          </w:p>
        </w:tc>
      </w:tr>
      <w:tr w:rsidR="00944129" w:rsidRPr="006C1F2C" w14:paraId="37C85873" w14:textId="77777777" w:rsidTr="003453A7">
        <w:trPr>
          <w:cantSplit/>
        </w:trPr>
        <w:tc>
          <w:tcPr>
            <w:tcW w:w="2840" w:type="dxa"/>
            <w:tcBorders>
              <w:top w:val="single" w:sz="6" w:space="0" w:color="auto"/>
              <w:left w:val="single" w:sz="6" w:space="0" w:color="auto"/>
              <w:bottom w:val="single" w:sz="6" w:space="0" w:color="auto"/>
              <w:right w:val="single" w:sz="6" w:space="0" w:color="auto"/>
            </w:tcBorders>
          </w:tcPr>
          <w:p w14:paraId="37C85870" w14:textId="77777777" w:rsidR="00944129" w:rsidRPr="006C1F2C" w:rsidRDefault="00944129" w:rsidP="005171BE">
            <w:pPr>
              <w:keepNext/>
              <w:keepLines/>
              <w:widowControl w:val="0"/>
              <w:rPr>
                <w:color w:val="000000"/>
                <w:sz w:val="22"/>
                <w:szCs w:val="22"/>
              </w:rPr>
            </w:pPr>
          </w:p>
        </w:tc>
        <w:tc>
          <w:tcPr>
            <w:tcW w:w="2907" w:type="dxa"/>
            <w:gridSpan w:val="2"/>
            <w:tcBorders>
              <w:top w:val="single" w:sz="6" w:space="0" w:color="auto"/>
              <w:left w:val="nil"/>
              <w:bottom w:val="single" w:sz="6" w:space="0" w:color="auto"/>
              <w:right w:val="single" w:sz="6" w:space="0" w:color="auto"/>
            </w:tcBorders>
          </w:tcPr>
          <w:p w14:paraId="37C85871"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”Intent to Treat”</w:t>
            </w:r>
          </w:p>
        </w:tc>
        <w:tc>
          <w:tcPr>
            <w:tcW w:w="2773" w:type="dxa"/>
            <w:gridSpan w:val="2"/>
            <w:tcBorders>
              <w:top w:val="single" w:sz="6" w:space="0" w:color="auto"/>
              <w:left w:val="nil"/>
              <w:bottom w:val="single" w:sz="6" w:space="0" w:color="auto"/>
              <w:right w:val="single" w:sz="6" w:space="0" w:color="auto"/>
            </w:tcBorders>
          </w:tcPr>
          <w:p w14:paraId="37C85872"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”Last Observation Carried Forward”</w:t>
            </w:r>
          </w:p>
        </w:tc>
      </w:tr>
      <w:tr w:rsidR="00944129" w:rsidRPr="006C1F2C" w14:paraId="37C85879" w14:textId="77777777" w:rsidTr="003453A7">
        <w:trPr>
          <w:cantSplit/>
        </w:trPr>
        <w:tc>
          <w:tcPr>
            <w:tcW w:w="2840" w:type="dxa"/>
            <w:tcBorders>
              <w:top w:val="single" w:sz="6" w:space="0" w:color="auto"/>
              <w:left w:val="single" w:sz="6" w:space="0" w:color="auto"/>
              <w:right w:val="single" w:sz="6" w:space="0" w:color="auto"/>
            </w:tcBorders>
          </w:tcPr>
          <w:p w14:paraId="37C85874" w14:textId="77777777" w:rsidR="00944129" w:rsidRPr="006C1F2C" w:rsidRDefault="00944129" w:rsidP="005171BE">
            <w:pPr>
              <w:keepNext/>
              <w:keepLines/>
              <w:widowControl w:val="0"/>
              <w:rPr>
                <w:color w:val="000000"/>
                <w:sz w:val="22"/>
                <w:szCs w:val="22"/>
              </w:rPr>
            </w:pPr>
            <w:r w:rsidRPr="006C1F2C">
              <w:rPr>
                <w:b/>
                <w:color w:val="000000"/>
                <w:sz w:val="22"/>
                <w:szCs w:val="22"/>
              </w:rPr>
              <w:t>Responsmål</w:t>
            </w:r>
          </w:p>
        </w:tc>
        <w:tc>
          <w:tcPr>
            <w:tcW w:w="1521" w:type="dxa"/>
            <w:tcBorders>
              <w:top w:val="single" w:sz="6" w:space="0" w:color="auto"/>
              <w:left w:val="nil"/>
              <w:right w:val="single" w:sz="6" w:space="0" w:color="auto"/>
            </w:tcBorders>
          </w:tcPr>
          <w:p w14:paraId="37C85875"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Rivastigmin</w:t>
            </w:r>
          </w:p>
        </w:tc>
        <w:tc>
          <w:tcPr>
            <w:tcW w:w="1386" w:type="dxa"/>
            <w:tcBorders>
              <w:top w:val="single" w:sz="6" w:space="0" w:color="auto"/>
              <w:left w:val="nil"/>
              <w:right w:val="single" w:sz="6" w:space="0" w:color="auto"/>
            </w:tcBorders>
          </w:tcPr>
          <w:p w14:paraId="37C85876"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Placebo</w:t>
            </w:r>
          </w:p>
        </w:tc>
        <w:tc>
          <w:tcPr>
            <w:tcW w:w="1591" w:type="dxa"/>
            <w:tcBorders>
              <w:top w:val="single" w:sz="6" w:space="0" w:color="auto"/>
              <w:left w:val="nil"/>
              <w:right w:val="single" w:sz="6" w:space="0" w:color="auto"/>
            </w:tcBorders>
          </w:tcPr>
          <w:p w14:paraId="37C85877"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Rivastigmin</w:t>
            </w:r>
          </w:p>
        </w:tc>
        <w:tc>
          <w:tcPr>
            <w:tcW w:w="1181" w:type="dxa"/>
            <w:tcBorders>
              <w:top w:val="single" w:sz="6" w:space="0" w:color="auto"/>
              <w:left w:val="nil"/>
              <w:right w:val="single" w:sz="6" w:space="0" w:color="auto"/>
            </w:tcBorders>
          </w:tcPr>
          <w:p w14:paraId="37C85878"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Placebo</w:t>
            </w:r>
          </w:p>
        </w:tc>
      </w:tr>
      <w:tr w:rsidR="00944129" w:rsidRPr="006C1F2C" w14:paraId="37C8587F" w14:textId="77777777" w:rsidTr="003453A7">
        <w:trPr>
          <w:cantSplit/>
        </w:trPr>
        <w:tc>
          <w:tcPr>
            <w:tcW w:w="2840" w:type="dxa"/>
            <w:tcBorders>
              <w:left w:val="single" w:sz="6" w:space="0" w:color="auto"/>
              <w:right w:val="single" w:sz="6" w:space="0" w:color="auto"/>
            </w:tcBorders>
          </w:tcPr>
          <w:p w14:paraId="37C8587A" w14:textId="77777777" w:rsidR="00944129" w:rsidRPr="006C1F2C" w:rsidRDefault="00944129" w:rsidP="005171BE">
            <w:pPr>
              <w:keepNext/>
              <w:keepLines/>
              <w:widowControl w:val="0"/>
              <w:rPr>
                <w:color w:val="000000"/>
                <w:sz w:val="22"/>
                <w:szCs w:val="22"/>
              </w:rPr>
            </w:pPr>
          </w:p>
        </w:tc>
        <w:tc>
          <w:tcPr>
            <w:tcW w:w="1521" w:type="dxa"/>
            <w:tcBorders>
              <w:left w:val="nil"/>
              <w:right w:val="single" w:sz="6" w:space="0" w:color="auto"/>
            </w:tcBorders>
          </w:tcPr>
          <w:p w14:paraId="37C8587B"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6</w:t>
            </w:r>
            <w:r w:rsidRPr="006C1F2C">
              <w:rPr>
                <w:color w:val="000000"/>
                <w:sz w:val="22"/>
                <w:szCs w:val="22"/>
              </w:rPr>
              <w:t>–</w:t>
            </w:r>
            <w:r w:rsidRPr="006C1F2C">
              <w:rPr>
                <w:b/>
                <w:color w:val="000000"/>
                <w:sz w:val="22"/>
                <w:szCs w:val="22"/>
              </w:rPr>
              <w:t>12 mg</w:t>
            </w:r>
          </w:p>
        </w:tc>
        <w:tc>
          <w:tcPr>
            <w:tcW w:w="1386" w:type="dxa"/>
            <w:tcBorders>
              <w:left w:val="nil"/>
              <w:right w:val="single" w:sz="6" w:space="0" w:color="auto"/>
            </w:tcBorders>
          </w:tcPr>
          <w:p w14:paraId="37C8587C" w14:textId="77777777" w:rsidR="00944129" w:rsidRPr="006C1F2C" w:rsidRDefault="00944129" w:rsidP="005171BE">
            <w:pPr>
              <w:keepNext/>
              <w:keepLines/>
              <w:widowControl w:val="0"/>
              <w:rPr>
                <w:color w:val="000000"/>
                <w:sz w:val="22"/>
                <w:szCs w:val="22"/>
              </w:rPr>
            </w:pPr>
          </w:p>
        </w:tc>
        <w:tc>
          <w:tcPr>
            <w:tcW w:w="1591" w:type="dxa"/>
            <w:tcBorders>
              <w:left w:val="nil"/>
              <w:right w:val="single" w:sz="6" w:space="0" w:color="auto"/>
            </w:tcBorders>
          </w:tcPr>
          <w:p w14:paraId="37C8587D"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6</w:t>
            </w:r>
            <w:r w:rsidRPr="006C1F2C">
              <w:rPr>
                <w:color w:val="000000"/>
                <w:sz w:val="22"/>
                <w:szCs w:val="22"/>
              </w:rPr>
              <w:t>–</w:t>
            </w:r>
            <w:r w:rsidRPr="006C1F2C">
              <w:rPr>
                <w:b/>
                <w:color w:val="000000"/>
                <w:sz w:val="22"/>
                <w:szCs w:val="22"/>
              </w:rPr>
              <w:t>12 mg</w:t>
            </w:r>
          </w:p>
        </w:tc>
        <w:tc>
          <w:tcPr>
            <w:tcW w:w="1181" w:type="dxa"/>
            <w:tcBorders>
              <w:left w:val="nil"/>
              <w:right w:val="single" w:sz="6" w:space="0" w:color="auto"/>
            </w:tcBorders>
          </w:tcPr>
          <w:p w14:paraId="37C8587E" w14:textId="77777777" w:rsidR="00944129" w:rsidRPr="006C1F2C" w:rsidRDefault="00944129" w:rsidP="005171BE">
            <w:pPr>
              <w:keepNext/>
              <w:keepLines/>
              <w:widowControl w:val="0"/>
              <w:rPr>
                <w:color w:val="000000"/>
                <w:sz w:val="22"/>
                <w:szCs w:val="22"/>
              </w:rPr>
            </w:pPr>
          </w:p>
        </w:tc>
      </w:tr>
      <w:tr w:rsidR="00944129" w:rsidRPr="006C1F2C" w14:paraId="37C85885" w14:textId="77777777" w:rsidTr="003453A7">
        <w:trPr>
          <w:cantSplit/>
        </w:trPr>
        <w:tc>
          <w:tcPr>
            <w:tcW w:w="2840" w:type="dxa"/>
            <w:tcBorders>
              <w:left w:val="single" w:sz="6" w:space="0" w:color="auto"/>
              <w:right w:val="single" w:sz="6" w:space="0" w:color="auto"/>
            </w:tcBorders>
          </w:tcPr>
          <w:p w14:paraId="37C85880" w14:textId="77777777" w:rsidR="00944129" w:rsidRPr="006C1F2C" w:rsidRDefault="00944129" w:rsidP="005171BE">
            <w:pPr>
              <w:keepNext/>
              <w:keepLines/>
              <w:widowControl w:val="0"/>
              <w:rPr>
                <w:color w:val="000000"/>
                <w:sz w:val="22"/>
                <w:szCs w:val="22"/>
              </w:rPr>
            </w:pPr>
          </w:p>
        </w:tc>
        <w:tc>
          <w:tcPr>
            <w:tcW w:w="1521" w:type="dxa"/>
            <w:tcBorders>
              <w:left w:val="nil"/>
              <w:right w:val="single" w:sz="6" w:space="0" w:color="auto"/>
            </w:tcBorders>
          </w:tcPr>
          <w:p w14:paraId="37C85881"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N = 473</w:t>
            </w:r>
          </w:p>
        </w:tc>
        <w:tc>
          <w:tcPr>
            <w:tcW w:w="1386" w:type="dxa"/>
            <w:tcBorders>
              <w:left w:val="nil"/>
              <w:right w:val="single" w:sz="6" w:space="0" w:color="auto"/>
            </w:tcBorders>
          </w:tcPr>
          <w:p w14:paraId="37C85882"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N = 472</w:t>
            </w:r>
          </w:p>
        </w:tc>
        <w:tc>
          <w:tcPr>
            <w:tcW w:w="1591" w:type="dxa"/>
            <w:tcBorders>
              <w:left w:val="nil"/>
              <w:right w:val="single" w:sz="6" w:space="0" w:color="auto"/>
            </w:tcBorders>
          </w:tcPr>
          <w:p w14:paraId="37C85883"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N = 379</w:t>
            </w:r>
          </w:p>
        </w:tc>
        <w:tc>
          <w:tcPr>
            <w:tcW w:w="1181" w:type="dxa"/>
            <w:tcBorders>
              <w:left w:val="nil"/>
              <w:right w:val="single" w:sz="6" w:space="0" w:color="auto"/>
            </w:tcBorders>
          </w:tcPr>
          <w:p w14:paraId="37C85884" w14:textId="77777777" w:rsidR="00944129" w:rsidRPr="006C1F2C" w:rsidRDefault="00944129" w:rsidP="005171BE">
            <w:pPr>
              <w:keepNext/>
              <w:keepLines/>
              <w:widowControl w:val="0"/>
              <w:jc w:val="center"/>
              <w:rPr>
                <w:color w:val="000000"/>
                <w:sz w:val="22"/>
                <w:szCs w:val="22"/>
              </w:rPr>
            </w:pPr>
            <w:r w:rsidRPr="006C1F2C">
              <w:rPr>
                <w:b/>
                <w:color w:val="000000"/>
                <w:sz w:val="22"/>
                <w:szCs w:val="22"/>
              </w:rPr>
              <w:t>N = 444</w:t>
            </w:r>
          </w:p>
        </w:tc>
      </w:tr>
      <w:tr w:rsidR="00944129" w:rsidRPr="006C1F2C" w14:paraId="37C8588B" w14:textId="77777777" w:rsidTr="003453A7">
        <w:trPr>
          <w:cantSplit/>
        </w:trPr>
        <w:tc>
          <w:tcPr>
            <w:tcW w:w="2840" w:type="dxa"/>
            <w:tcBorders>
              <w:top w:val="single" w:sz="6" w:space="0" w:color="auto"/>
              <w:left w:val="single" w:sz="6" w:space="0" w:color="auto"/>
              <w:bottom w:val="single" w:sz="6" w:space="0" w:color="auto"/>
              <w:right w:val="single" w:sz="6" w:space="0" w:color="auto"/>
            </w:tcBorders>
          </w:tcPr>
          <w:p w14:paraId="37C85886" w14:textId="77777777" w:rsidR="00944129" w:rsidRPr="006C1F2C" w:rsidRDefault="00944129" w:rsidP="005171BE">
            <w:pPr>
              <w:keepNext/>
              <w:keepLines/>
              <w:widowControl w:val="0"/>
              <w:rPr>
                <w:color w:val="000000"/>
                <w:sz w:val="22"/>
                <w:szCs w:val="22"/>
              </w:rPr>
            </w:pPr>
            <w:r w:rsidRPr="006C1F2C">
              <w:rPr>
                <w:color w:val="000000"/>
                <w:sz w:val="22"/>
                <w:szCs w:val="22"/>
              </w:rPr>
              <w:t>ADAS-Cog: minst 4 poeng forbedring</w:t>
            </w:r>
          </w:p>
        </w:tc>
        <w:tc>
          <w:tcPr>
            <w:tcW w:w="1521" w:type="dxa"/>
            <w:tcBorders>
              <w:top w:val="single" w:sz="6" w:space="0" w:color="auto"/>
              <w:left w:val="nil"/>
              <w:bottom w:val="single" w:sz="6" w:space="0" w:color="auto"/>
              <w:right w:val="single" w:sz="6" w:space="0" w:color="auto"/>
            </w:tcBorders>
          </w:tcPr>
          <w:p w14:paraId="37C85887"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21***</w:t>
            </w:r>
          </w:p>
        </w:tc>
        <w:tc>
          <w:tcPr>
            <w:tcW w:w="1386" w:type="dxa"/>
            <w:tcBorders>
              <w:top w:val="single" w:sz="6" w:space="0" w:color="auto"/>
              <w:left w:val="nil"/>
              <w:bottom w:val="single" w:sz="6" w:space="0" w:color="auto"/>
              <w:right w:val="single" w:sz="6" w:space="0" w:color="auto"/>
            </w:tcBorders>
          </w:tcPr>
          <w:p w14:paraId="37C85888"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12</w:t>
            </w:r>
          </w:p>
        </w:tc>
        <w:tc>
          <w:tcPr>
            <w:tcW w:w="1591" w:type="dxa"/>
            <w:tcBorders>
              <w:top w:val="single" w:sz="6" w:space="0" w:color="auto"/>
              <w:left w:val="nil"/>
              <w:bottom w:val="single" w:sz="6" w:space="0" w:color="auto"/>
              <w:right w:val="single" w:sz="6" w:space="0" w:color="auto"/>
            </w:tcBorders>
          </w:tcPr>
          <w:p w14:paraId="37C85889"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25***</w:t>
            </w:r>
          </w:p>
        </w:tc>
        <w:tc>
          <w:tcPr>
            <w:tcW w:w="1181" w:type="dxa"/>
            <w:tcBorders>
              <w:top w:val="single" w:sz="6" w:space="0" w:color="auto"/>
              <w:left w:val="nil"/>
              <w:bottom w:val="single" w:sz="6" w:space="0" w:color="auto"/>
              <w:right w:val="single" w:sz="6" w:space="0" w:color="auto"/>
            </w:tcBorders>
          </w:tcPr>
          <w:p w14:paraId="37C8588A"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12</w:t>
            </w:r>
          </w:p>
        </w:tc>
      </w:tr>
      <w:tr w:rsidR="00944129" w:rsidRPr="006C1F2C" w14:paraId="37C85891" w14:textId="77777777" w:rsidTr="003453A7">
        <w:trPr>
          <w:cantSplit/>
        </w:trPr>
        <w:tc>
          <w:tcPr>
            <w:tcW w:w="2840" w:type="dxa"/>
            <w:tcBorders>
              <w:left w:val="single" w:sz="6" w:space="0" w:color="auto"/>
              <w:bottom w:val="single" w:sz="6" w:space="0" w:color="auto"/>
              <w:right w:val="single" w:sz="6" w:space="0" w:color="auto"/>
            </w:tcBorders>
          </w:tcPr>
          <w:p w14:paraId="37C8588C" w14:textId="77777777" w:rsidR="00944129" w:rsidRPr="006C1F2C" w:rsidRDefault="00944129" w:rsidP="005171BE">
            <w:pPr>
              <w:keepNext/>
              <w:keepLines/>
              <w:widowControl w:val="0"/>
              <w:rPr>
                <w:color w:val="000000"/>
                <w:sz w:val="22"/>
                <w:szCs w:val="22"/>
              </w:rPr>
            </w:pPr>
            <w:r w:rsidRPr="006C1F2C">
              <w:rPr>
                <w:color w:val="000000"/>
                <w:sz w:val="22"/>
                <w:szCs w:val="22"/>
              </w:rPr>
              <w:t>CIBIC-Plus: forbedring</w:t>
            </w:r>
          </w:p>
        </w:tc>
        <w:tc>
          <w:tcPr>
            <w:tcW w:w="1521" w:type="dxa"/>
            <w:tcBorders>
              <w:left w:val="nil"/>
              <w:bottom w:val="single" w:sz="6" w:space="0" w:color="auto"/>
              <w:right w:val="single" w:sz="6" w:space="0" w:color="auto"/>
            </w:tcBorders>
          </w:tcPr>
          <w:p w14:paraId="37C8588D"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29***</w:t>
            </w:r>
          </w:p>
        </w:tc>
        <w:tc>
          <w:tcPr>
            <w:tcW w:w="1386" w:type="dxa"/>
            <w:tcBorders>
              <w:left w:val="nil"/>
              <w:bottom w:val="single" w:sz="6" w:space="0" w:color="auto"/>
              <w:right w:val="single" w:sz="6" w:space="0" w:color="auto"/>
            </w:tcBorders>
          </w:tcPr>
          <w:p w14:paraId="37C8588E"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18</w:t>
            </w:r>
          </w:p>
        </w:tc>
        <w:tc>
          <w:tcPr>
            <w:tcW w:w="1591" w:type="dxa"/>
            <w:tcBorders>
              <w:left w:val="nil"/>
              <w:bottom w:val="single" w:sz="6" w:space="0" w:color="auto"/>
              <w:right w:val="single" w:sz="6" w:space="0" w:color="auto"/>
            </w:tcBorders>
          </w:tcPr>
          <w:p w14:paraId="37C8588F"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32***</w:t>
            </w:r>
          </w:p>
        </w:tc>
        <w:tc>
          <w:tcPr>
            <w:tcW w:w="1181" w:type="dxa"/>
            <w:tcBorders>
              <w:left w:val="nil"/>
              <w:bottom w:val="single" w:sz="6" w:space="0" w:color="auto"/>
              <w:right w:val="single" w:sz="6" w:space="0" w:color="auto"/>
            </w:tcBorders>
          </w:tcPr>
          <w:p w14:paraId="37C85890"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19</w:t>
            </w:r>
          </w:p>
        </w:tc>
      </w:tr>
      <w:tr w:rsidR="00944129" w:rsidRPr="006C1F2C" w14:paraId="37C85897" w14:textId="77777777" w:rsidTr="003453A7">
        <w:trPr>
          <w:cantSplit/>
        </w:trPr>
        <w:tc>
          <w:tcPr>
            <w:tcW w:w="2840" w:type="dxa"/>
            <w:tcBorders>
              <w:left w:val="single" w:sz="6" w:space="0" w:color="auto"/>
              <w:bottom w:val="single" w:sz="6" w:space="0" w:color="auto"/>
              <w:right w:val="single" w:sz="6" w:space="0" w:color="auto"/>
            </w:tcBorders>
          </w:tcPr>
          <w:p w14:paraId="37C85892" w14:textId="77777777" w:rsidR="00944129" w:rsidRPr="006C1F2C" w:rsidRDefault="00944129" w:rsidP="005171BE">
            <w:pPr>
              <w:keepNext/>
              <w:keepLines/>
              <w:widowControl w:val="0"/>
              <w:rPr>
                <w:color w:val="000000"/>
                <w:sz w:val="22"/>
                <w:szCs w:val="22"/>
              </w:rPr>
            </w:pPr>
            <w:r w:rsidRPr="006C1F2C">
              <w:rPr>
                <w:color w:val="000000"/>
                <w:sz w:val="22"/>
                <w:szCs w:val="22"/>
              </w:rPr>
              <w:t>PDS: minst 10% forbedring</w:t>
            </w:r>
          </w:p>
        </w:tc>
        <w:tc>
          <w:tcPr>
            <w:tcW w:w="1521" w:type="dxa"/>
            <w:tcBorders>
              <w:left w:val="nil"/>
              <w:bottom w:val="single" w:sz="6" w:space="0" w:color="auto"/>
              <w:right w:val="single" w:sz="6" w:space="0" w:color="auto"/>
            </w:tcBorders>
          </w:tcPr>
          <w:p w14:paraId="37C85893"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26***</w:t>
            </w:r>
          </w:p>
        </w:tc>
        <w:tc>
          <w:tcPr>
            <w:tcW w:w="1386" w:type="dxa"/>
            <w:tcBorders>
              <w:left w:val="nil"/>
              <w:bottom w:val="single" w:sz="6" w:space="0" w:color="auto"/>
              <w:right w:val="single" w:sz="6" w:space="0" w:color="auto"/>
            </w:tcBorders>
          </w:tcPr>
          <w:p w14:paraId="37C85894"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17</w:t>
            </w:r>
          </w:p>
        </w:tc>
        <w:tc>
          <w:tcPr>
            <w:tcW w:w="1591" w:type="dxa"/>
            <w:tcBorders>
              <w:left w:val="nil"/>
              <w:bottom w:val="single" w:sz="6" w:space="0" w:color="auto"/>
              <w:right w:val="single" w:sz="6" w:space="0" w:color="auto"/>
            </w:tcBorders>
          </w:tcPr>
          <w:p w14:paraId="37C85895"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30***</w:t>
            </w:r>
          </w:p>
        </w:tc>
        <w:tc>
          <w:tcPr>
            <w:tcW w:w="1181" w:type="dxa"/>
            <w:tcBorders>
              <w:left w:val="nil"/>
              <w:bottom w:val="single" w:sz="6" w:space="0" w:color="auto"/>
              <w:right w:val="single" w:sz="6" w:space="0" w:color="auto"/>
            </w:tcBorders>
          </w:tcPr>
          <w:p w14:paraId="37C85896"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18</w:t>
            </w:r>
          </w:p>
        </w:tc>
      </w:tr>
      <w:tr w:rsidR="00944129" w:rsidRPr="006C1F2C" w14:paraId="37C8589D" w14:textId="77777777" w:rsidTr="003453A7">
        <w:trPr>
          <w:cantSplit/>
        </w:trPr>
        <w:tc>
          <w:tcPr>
            <w:tcW w:w="2840" w:type="dxa"/>
            <w:tcBorders>
              <w:left w:val="single" w:sz="6" w:space="0" w:color="auto"/>
              <w:bottom w:val="single" w:sz="6" w:space="0" w:color="auto"/>
              <w:right w:val="single" w:sz="6" w:space="0" w:color="auto"/>
            </w:tcBorders>
          </w:tcPr>
          <w:p w14:paraId="37C85898" w14:textId="77777777" w:rsidR="00944129" w:rsidRPr="006C1F2C" w:rsidRDefault="00944129" w:rsidP="005171BE">
            <w:pPr>
              <w:keepNext/>
              <w:keepLines/>
              <w:widowControl w:val="0"/>
              <w:rPr>
                <w:color w:val="000000"/>
                <w:sz w:val="22"/>
                <w:szCs w:val="22"/>
              </w:rPr>
            </w:pPr>
            <w:r w:rsidRPr="006C1F2C">
              <w:rPr>
                <w:color w:val="000000"/>
                <w:sz w:val="22"/>
                <w:szCs w:val="22"/>
              </w:rPr>
              <w:t>Minst 4 poeng forbedring av ADAS-Cog med ingen forverring av CIBIC-Plus og PDS</w:t>
            </w:r>
          </w:p>
        </w:tc>
        <w:tc>
          <w:tcPr>
            <w:tcW w:w="1521" w:type="dxa"/>
            <w:tcBorders>
              <w:left w:val="nil"/>
              <w:bottom w:val="single" w:sz="6" w:space="0" w:color="auto"/>
              <w:right w:val="single" w:sz="6" w:space="0" w:color="auto"/>
            </w:tcBorders>
          </w:tcPr>
          <w:p w14:paraId="37C85899"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10*</w:t>
            </w:r>
          </w:p>
        </w:tc>
        <w:tc>
          <w:tcPr>
            <w:tcW w:w="1386" w:type="dxa"/>
            <w:tcBorders>
              <w:left w:val="nil"/>
              <w:bottom w:val="single" w:sz="6" w:space="0" w:color="auto"/>
              <w:right w:val="single" w:sz="6" w:space="0" w:color="auto"/>
            </w:tcBorders>
          </w:tcPr>
          <w:p w14:paraId="37C8589A"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6</w:t>
            </w:r>
          </w:p>
        </w:tc>
        <w:tc>
          <w:tcPr>
            <w:tcW w:w="1591" w:type="dxa"/>
            <w:tcBorders>
              <w:left w:val="nil"/>
              <w:bottom w:val="single" w:sz="6" w:space="0" w:color="auto"/>
              <w:right w:val="single" w:sz="6" w:space="0" w:color="auto"/>
            </w:tcBorders>
          </w:tcPr>
          <w:p w14:paraId="37C8589B"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12**</w:t>
            </w:r>
          </w:p>
        </w:tc>
        <w:tc>
          <w:tcPr>
            <w:tcW w:w="1181" w:type="dxa"/>
            <w:tcBorders>
              <w:left w:val="nil"/>
              <w:bottom w:val="single" w:sz="6" w:space="0" w:color="auto"/>
              <w:right w:val="single" w:sz="6" w:space="0" w:color="auto"/>
            </w:tcBorders>
          </w:tcPr>
          <w:p w14:paraId="37C8589C" w14:textId="77777777" w:rsidR="00944129" w:rsidRPr="006C1F2C" w:rsidRDefault="00944129" w:rsidP="005171BE">
            <w:pPr>
              <w:keepNext/>
              <w:keepLines/>
              <w:widowControl w:val="0"/>
              <w:jc w:val="center"/>
              <w:rPr>
                <w:color w:val="000000"/>
                <w:sz w:val="22"/>
                <w:szCs w:val="22"/>
              </w:rPr>
            </w:pPr>
            <w:r w:rsidRPr="006C1F2C">
              <w:rPr>
                <w:color w:val="000000"/>
                <w:sz w:val="22"/>
                <w:szCs w:val="22"/>
              </w:rPr>
              <w:t>6</w:t>
            </w:r>
          </w:p>
        </w:tc>
      </w:tr>
    </w:tbl>
    <w:p w14:paraId="37C8589E" w14:textId="77777777" w:rsidR="00944129" w:rsidRPr="006C1F2C" w:rsidRDefault="00944129" w:rsidP="005171BE">
      <w:pPr>
        <w:keepNext/>
        <w:keepLines/>
        <w:widowControl w:val="0"/>
        <w:rPr>
          <w:color w:val="000000"/>
          <w:sz w:val="22"/>
          <w:szCs w:val="22"/>
        </w:rPr>
      </w:pPr>
      <w:r w:rsidRPr="006C1F2C">
        <w:rPr>
          <w:color w:val="000000"/>
          <w:sz w:val="22"/>
          <w:szCs w:val="22"/>
        </w:rPr>
        <w:t>* p &lt;0,05, ** p &lt;0,01, *** p &lt;0,001</w:t>
      </w:r>
    </w:p>
    <w:p w14:paraId="37C8589F" w14:textId="77777777" w:rsidR="00944129" w:rsidRPr="006C1F2C" w:rsidRDefault="00944129" w:rsidP="005171BE">
      <w:pPr>
        <w:widowControl w:val="0"/>
        <w:suppressAutoHyphens/>
        <w:rPr>
          <w:color w:val="000000"/>
          <w:sz w:val="22"/>
          <w:szCs w:val="22"/>
        </w:rPr>
      </w:pPr>
    </w:p>
    <w:p w14:paraId="37C858A0" w14:textId="77777777" w:rsidR="00944129" w:rsidRPr="006C1F2C" w:rsidRDefault="00944129" w:rsidP="005171BE">
      <w:pPr>
        <w:keepNext/>
        <w:widowControl w:val="0"/>
        <w:suppressAutoHyphens/>
        <w:rPr>
          <w:color w:val="000000"/>
          <w:sz w:val="22"/>
          <w:szCs w:val="22"/>
          <w:u w:val="single"/>
        </w:rPr>
      </w:pPr>
      <w:r w:rsidRPr="006C1F2C">
        <w:rPr>
          <w:color w:val="000000"/>
          <w:sz w:val="22"/>
          <w:szCs w:val="22"/>
          <w:u w:val="single"/>
        </w:rPr>
        <w:t>Kliniske studier med demens i tilknytning til Parkinsons sykdom</w:t>
      </w:r>
    </w:p>
    <w:p w14:paraId="37C858A1" w14:textId="77777777" w:rsidR="00062D93" w:rsidRPr="006C1F2C" w:rsidRDefault="00062D93" w:rsidP="005171BE">
      <w:pPr>
        <w:keepNext/>
        <w:widowControl w:val="0"/>
        <w:suppressAutoHyphens/>
        <w:rPr>
          <w:color w:val="000000"/>
          <w:sz w:val="22"/>
          <w:szCs w:val="22"/>
          <w:u w:val="single"/>
        </w:rPr>
      </w:pPr>
    </w:p>
    <w:p w14:paraId="37C858A2" w14:textId="77777777" w:rsidR="00944129" w:rsidRPr="006C1F2C" w:rsidRDefault="00944129" w:rsidP="005171BE">
      <w:pPr>
        <w:widowControl w:val="0"/>
        <w:suppressAutoHyphens/>
        <w:rPr>
          <w:color w:val="000000"/>
          <w:sz w:val="22"/>
          <w:szCs w:val="22"/>
        </w:rPr>
      </w:pPr>
      <w:r w:rsidRPr="006C1F2C">
        <w:rPr>
          <w:color w:val="000000"/>
          <w:sz w:val="22"/>
          <w:szCs w:val="22"/>
        </w:rPr>
        <w:t>Effekten av rivastigmin ved demens i tilknytning til Parkinsons sykdom er vist i en 24-uker lang multisenter-, dobbelt-blind, placebokontrollert hovedstudie og i den 24-uker lange, åpne forlengelsesfasen. Pasientene som deltok i denne studien hadde en MMSE-score (”Mini-Mental State Examination”) på 10–24. Effekt er vist ved bruk av to uavhengige skalaer som ble vurdert regelmessig i løpet av en behandlingsperiode på 6 måneder, som vist i tabell 5 under: ADAS-Cog, et mål for kognisjon, og den globale skalaen ADCS-CGIC (”Alzheimer’s Disease Cooperative Study-Clinician’s Global Impression of Change”).</w:t>
      </w:r>
    </w:p>
    <w:p w14:paraId="37C858A3" w14:textId="77777777" w:rsidR="00944129" w:rsidRPr="006C1F2C" w:rsidRDefault="00944129" w:rsidP="005171BE">
      <w:pPr>
        <w:widowControl w:val="0"/>
        <w:suppressAutoHyphens/>
        <w:rPr>
          <w:color w:val="000000"/>
          <w:sz w:val="22"/>
          <w:szCs w:val="22"/>
        </w:rPr>
      </w:pPr>
    </w:p>
    <w:p w14:paraId="37C858A4" w14:textId="77777777" w:rsidR="00944129" w:rsidRPr="006C1F2C" w:rsidRDefault="00944129" w:rsidP="005171BE">
      <w:pPr>
        <w:keepNext/>
        <w:keepLines/>
        <w:widowControl w:val="0"/>
        <w:rPr>
          <w:b/>
          <w:color w:val="000000"/>
          <w:sz w:val="22"/>
          <w:szCs w:val="22"/>
        </w:rPr>
      </w:pPr>
      <w:r w:rsidRPr="006C1F2C">
        <w:rPr>
          <w:b/>
          <w:color w:val="000000"/>
          <w:sz w:val="22"/>
          <w:szCs w:val="22"/>
        </w:rPr>
        <w:t>Tabell 5</w:t>
      </w:r>
    </w:p>
    <w:p w14:paraId="37C858A5" w14:textId="77777777" w:rsidR="00944129" w:rsidRPr="006C1F2C" w:rsidRDefault="00944129" w:rsidP="005171BE">
      <w:pPr>
        <w:keepNext/>
        <w:keepLines/>
        <w:widowControl w:val="0"/>
        <w:rPr>
          <w:color w:val="000000"/>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8"/>
        <w:gridCol w:w="1491"/>
        <w:gridCol w:w="1434"/>
        <w:gridCol w:w="1557"/>
        <w:gridCol w:w="1319"/>
      </w:tblGrid>
      <w:tr w:rsidR="00944129" w:rsidRPr="006C1F2C" w14:paraId="37C858B3" w14:textId="77777777" w:rsidTr="002F5E8F">
        <w:tc>
          <w:tcPr>
            <w:tcW w:w="2628" w:type="dxa"/>
            <w:tcBorders>
              <w:bottom w:val="single" w:sz="4" w:space="0" w:color="auto"/>
            </w:tcBorders>
          </w:tcPr>
          <w:p w14:paraId="37C858A6"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Demens i tilknytning til Parkinsons sykdom</w:t>
            </w:r>
          </w:p>
        </w:tc>
        <w:tc>
          <w:tcPr>
            <w:tcW w:w="1491" w:type="dxa"/>
            <w:tcBorders>
              <w:bottom w:val="single" w:sz="4" w:space="0" w:color="auto"/>
            </w:tcBorders>
          </w:tcPr>
          <w:p w14:paraId="37C858A7"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ADAS-Cog</w:t>
            </w:r>
          </w:p>
          <w:p w14:paraId="37C858A8"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Exelon</w:t>
            </w:r>
          </w:p>
          <w:p w14:paraId="37C858A9" w14:textId="77777777" w:rsidR="00944129" w:rsidRPr="006C1F2C" w:rsidRDefault="00944129" w:rsidP="005171BE">
            <w:pPr>
              <w:keepNext/>
              <w:keepLines/>
              <w:widowControl w:val="0"/>
              <w:tabs>
                <w:tab w:val="left" w:pos="567"/>
              </w:tabs>
              <w:rPr>
                <w:color w:val="000000"/>
                <w:sz w:val="22"/>
                <w:szCs w:val="22"/>
              </w:rPr>
            </w:pPr>
          </w:p>
        </w:tc>
        <w:tc>
          <w:tcPr>
            <w:tcW w:w="1434" w:type="dxa"/>
            <w:tcBorders>
              <w:bottom w:val="single" w:sz="4" w:space="0" w:color="auto"/>
            </w:tcBorders>
          </w:tcPr>
          <w:p w14:paraId="37C858AA"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ADAS-Cog</w:t>
            </w:r>
          </w:p>
          <w:p w14:paraId="37C858AB"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Placebo</w:t>
            </w:r>
          </w:p>
          <w:p w14:paraId="37C858AC" w14:textId="77777777" w:rsidR="00944129" w:rsidRPr="006C1F2C" w:rsidRDefault="00944129" w:rsidP="005171BE">
            <w:pPr>
              <w:keepNext/>
              <w:keepLines/>
              <w:widowControl w:val="0"/>
              <w:tabs>
                <w:tab w:val="left" w:pos="567"/>
              </w:tabs>
              <w:rPr>
                <w:color w:val="000000"/>
                <w:sz w:val="22"/>
                <w:szCs w:val="22"/>
              </w:rPr>
            </w:pPr>
          </w:p>
        </w:tc>
        <w:tc>
          <w:tcPr>
            <w:tcW w:w="1557" w:type="dxa"/>
            <w:tcBorders>
              <w:bottom w:val="single" w:sz="4" w:space="0" w:color="auto"/>
            </w:tcBorders>
          </w:tcPr>
          <w:p w14:paraId="37C858AD"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ADCS-CGIC</w:t>
            </w:r>
          </w:p>
          <w:p w14:paraId="37C858AE"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Exelon</w:t>
            </w:r>
          </w:p>
          <w:p w14:paraId="37C858AF" w14:textId="77777777" w:rsidR="00944129" w:rsidRPr="006C1F2C" w:rsidRDefault="00944129" w:rsidP="005171BE">
            <w:pPr>
              <w:keepNext/>
              <w:keepLines/>
              <w:widowControl w:val="0"/>
              <w:tabs>
                <w:tab w:val="left" w:pos="567"/>
              </w:tabs>
              <w:rPr>
                <w:color w:val="000000"/>
                <w:sz w:val="22"/>
                <w:szCs w:val="22"/>
              </w:rPr>
            </w:pPr>
          </w:p>
        </w:tc>
        <w:tc>
          <w:tcPr>
            <w:tcW w:w="1319" w:type="dxa"/>
            <w:tcBorders>
              <w:bottom w:val="single" w:sz="4" w:space="0" w:color="auto"/>
            </w:tcBorders>
          </w:tcPr>
          <w:p w14:paraId="37C858B0"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ADCS-CGIC</w:t>
            </w:r>
          </w:p>
          <w:p w14:paraId="37C858B1"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Placebo</w:t>
            </w:r>
          </w:p>
          <w:p w14:paraId="37C858B2"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8B9" w14:textId="77777777" w:rsidTr="002F5E8F">
        <w:tc>
          <w:tcPr>
            <w:tcW w:w="2628" w:type="dxa"/>
            <w:tcBorders>
              <w:top w:val="single" w:sz="4" w:space="0" w:color="auto"/>
              <w:bottom w:val="nil"/>
            </w:tcBorders>
          </w:tcPr>
          <w:p w14:paraId="37C858B4" w14:textId="77777777" w:rsidR="00944129" w:rsidRPr="006C1F2C" w:rsidRDefault="00944129" w:rsidP="005171BE">
            <w:pPr>
              <w:keepNext/>
              <w:keepLines/>
              <w:widowControl w:val="0"/>
              <w:tabs>
                <w:tab w:val="left" w:pos="567"/>
              </w:tabs>
              <w:rPr>
                <w:color w:val="000000"/>
                <w:sz w:val="22"/>
                <w:szCs w:val="22"/>
              </w:rPr>
            </w:pPr>
            <w:r w:rsidRPr="006C1F2C">
              <w:rPr>
                <w:b/>
                <w:color w:val="000000"/>
                <w:sz w:val="22"/>
                <w:szCs w:val="22"/>
              </w:rPr>
              <w:t>ITT + RDO-populasjon</w:t>
            </w:r>
          </w:p>
        </w:tc>
        <w:tc>
          <w:tcPr>
            <w:tcW w:w="1491" w:type="dxa"/>
            <w:tcBorders>
              <w:top w:val="single" w:sz="4" w:space="0" w:color="auto"/>
              <w:bottom w:val="nil"/>
            </w:tcBorders>
          </w:tcPr>
          <w:p w14:paraId="37C858B5"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(n=329)</w:t>
            </w:r>
          </w:p>
        </w:tc>
        <w:tc>
          <w:tcPr>
            <w:tcW w:w="1434" w:type="dxa"/>
            <w:tcBorders>
              <w:top w:val="single" w:sz="4" w:space="0" w:color="auto"/>
              <w:bottom w:val="nil"/>
            </w:tcBorders>
          </w:tcPr>
          <w:p w14:paraId="37C858B6"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(n=161)</w:t>
            </w:r>
          </w:p>
        </w:tc>
        <w:tc>
          <w:tcPr>
            <w:tcW w:w="1557" w:type="dxa"/>
            <w:tcBorders>
              <w:top w:val="single" w:sz="4" w:space="0" w:color="auto"/>
              <w:bottom w:val="nil"/>
            </w:tcBorders>
          </w:tcPr>
          <w:p w14:paraId="37C858B7"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(n=329)</w:t>
            </w:r>
          </w:p>
        </w:tc>
        <w:tc>
          <w:tcPr>
            <w:tcW w:w="1319" w:type="dxa"/>
            <w:tcBorders>
              <w:top w:val="single" w:sz="4" w:space="0" w:color="auto"/>
              <w:bottom w:val="nil"/>
            </w:tcBorders>
          </w:tcPr>
          <w:p w14:paraId="37C858B8"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(n=165)</w:t>
            </w:r>
          </w:p>
        </w:tc>
      </w:tr>
      <w:tr w:rsidR="00944129" w:rsidRPr="006C1F2C" w14:paraId="37C858BF" w14:textId="77777777" w:rsidTr="002F5E8F">
        <w:tc>
          <w:tcPr>
            <w:tcW w:w="2628" w:type="dxa"/>
            <w:tcBorders>
              <w:top w:val="nil"/>
              <w:bottom w:val="nil"/>
            </w:tcBorders>
          </w:tcPr>
          <w:p w14:paraId="37C858BA" w14:textId="77777777" w:rsidR="00944129" w:rsidRPr="006C1F2C" w:rsidRDefault="00944129" w:rsidP="005171BE">
            <w:pPr>
              <w:keepNext/>
              <w:keepLines/>
              <w:widowControl w:val="0"/>
              <w:tabs>
                <w:tab w:val="left" w:pos="567"/>
              </w:tabs>
              <w:rPr>
                <w:color w:val="000000"/>
                <w:sz w:val="22"/>
                <w:szCs w:val="22"/>
              </w:rPr>
            </w:pPr>
          </w:p>
        </w:tc>
        <w:tc>
          <w:tcPr>
            <w:tcW w:w="1491" w:type="dxa"/>
            <w:tcBorders>
              <w:top w:val="nil"/>
              <w:bottom w:val="nil"/>
            </w:tcBorders>
          </w:tcPr>
          <w:p w14:paraId="37C858BB"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nil"/>
              <w:bottom w:val="nil"/>
            </w:tcBorders>
          </w:tcPr>
          <w:p w14:paraId="37C858BC"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nil"/>
              <w:bottom w:val="nil"/>
            </w:tcBorders>
          </w:tcPr>
          <w:p w14:paraId="37C858BD" w14:textId="77777777" w:rsidR="00944129" w:rsidRPr="006C1F2C" w:rsidRDefault="00944129" w:rsidP="005171BE">
            <w:pPr>
              <w:keepNext/>
              <w:keepLines/>
              <w:widowControl w:val="0"/>
              <w:tabs>
                <w:tab w:val="left" w:pos="567"/>
              </w:tabs>
              <w:rPr>
                <w:color w:val="000000"/>
                <w:sz w:val="22"/>
                <w:szCs w:val="22"/>
              </w:rPr>
            </w:pPr>
          </w:p>
        </w:tc>
        <w:tc>
          <w:tcPr>
            <w:tcW w:w="1319" w:type="dxa"/>
            <w:tcBorders>
              <w:top w:val="nil"/>
              <w:bottom w:val="nil"/>
            </w:tcBorders>
          </w:tcPr>
          <w:p w14:paraId="37C858BE"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8CE" w14:textId="77777777" w:rsidTr="002F5E8F">
        <w:tc>
          <w:tcPr>
            <w:tcW w:w="2628" w:type="dxa"/>
            <w:tcBorders>
              <w:top w:val="nil"/>
              <w:bottom w:val="nil"/>
            </w:tcBorders>
          </w:tcPr>
          <w:p w14:paraId="37C858C0"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8C1"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bottom w:val="nil"/>
            </w:tcBorders>
          </w:tcPr>
          <w:p w14:paraId="37C858C2"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23,8 ± 10,2</w:t>
            </w:r>
          </w:p>
          <w:p w14:paraId="37C858C3" w14:textId="77777777" w:rsidR="00944129" w:rsidRPr="006C1F2C" w:rsidRDefault="00944129" w:rsidP="005171BE">
            <w:pPr>
              <w:keepNext/>
              <w:keepLines/>
              <w:widowControl w:val="0"/>
              <w:tabs>
                <w:tab w:val="left" w:pos="567"/>
              </w:tabs>
              <w:rPr>
                <w:color w:val="000000"/>
                <w:sz w:val="22"/>
                <w:szCs w:val="22"/>
              </w:rPr>
            </w:pPr>
          </w:p>
          <w:p w14:paraId="37C858C4"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2,1 ± 8,2</w:t>
            </w:r>
          </w:p>
        </w:tc>
        <w:tc>
          <w:tcPr>
            <w:tcW w:w="1434" w:type="dxa"/>
            <w:tcBorders>
              <w:top w:val="nil"/>
              <w:bottom w:val="nil"/>
            </w:tcBorders>
          </w:tcPr>
          <w:p w14:paraId="37C858C5"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24,3 ± 10,5</w:t>
            </w:r>
          </w:p>
          <w:p w14:paraId="37C858C6" w14:textId="77777777" w:rsidR="00944129" w:rsidRPr="006C1F2C" w:rsidRDefault="00944129" w:rsidP="005171BE">
            <w:pPr>
              <w:keepNext/>
              <w:keepLines/>
              <w:widowControl w:val="0"/>
              <w:tabs>
                <w:tab w:val="left" w:pos="567"/>
              </w:tabs>
              <w:rPr>
                <w:color w:val="000000"/>
                <w:sz w:val="22"/>
                <w:szCs w:val="22"/>
              </w:rPr>
            </w:pPr>
          </w:p>
          <w:p w14:paraId="37C858C7"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-0,7 ± 7,5</w:t>
            </w:r>
          </w:p>
        </w:tc>
        <w:tc>
          <w:tcPr>
            <w:tcW w:w="1557" w:type="dxa"/>
            <w:tcBorders>
              <w:top w:val="nil"/>
              <w:bottom w:val="nil"/>
            </w:tcBorders>
          </w:tcPr>
          <w:p w14:paraId="37C858C8"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n/a</w:t>
            </w:r>
          </w:p>
          <w:p w14:paraId="37C858C9" w14:textId="77777777" w:rsidR="00944129" w:rsidRPr="006C1F2C" w:rsidRDefault="00944129" w:rsidP="005171BE">
            <w:pPr>
              <w:keepNext/>
              <w:keepLines/>
              <w:widowControl w:val="0"/>
              <w:tabs>
                <w:tab w:val="left" w:pos="567"/>
              </w:tabs>
              <w:rPr>
                <w:color w:val="000000"/>
                <w:sz w:val="22"/>
                <w:szCs w:val="22"/>
              </w:rPr>
            </w:pPr>
          </w:p>
          <w:p w14:paraId="37C858CA"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3,8 ± 1,4</w:t>
            </w:r>
          </w:p>
        </w:tc>
        <w:tc>
          <w:tcPr>
            <w:tcW w:w="1319" w:type="dxa"/>
            <w:tcBorders>
              <w:top w:val="nil"/>
              <w:bottom w:val="nil"/>
            </w:tcBorders>
          </w:tcPr>
          <w:p w14:paraId="37C858CB"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n/a</w:t>
            </w:r>
          </w:p>
          <w:p w14:paraId="37C858CC" w14:textId="77777777" w:rsidR="00944129" w:rsidRPr="006C1F2C" w:rsidRDefault="00944129" w:rsidP="005171BE">
            <w:pPr>
              <w:keepNext/>
              <w:keepLines/>
              <w:widowControl w:val="0"/>
              <w:tabs>
                <w:tab w:val="left" w:pos="567"/>
              </w:tabs>
              <w:rPr>
                <w:color w:val="000000"/>
                <w:sz w:val="22"/>
                <w:szCs w:val="22"/>
              </w:rPr>
            </w:pPr>
          </w:p>
          <w:p w14:paraId="37C858CD"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4,3 ± 1,5</w:t>
            </w:r>
          </w:p>
        </w:tc>
      </w:tr>
      <w:tr w:rsidR="00944129" w:rsidRPr="006C1F2C" w14:paraId="37C858D4" w14:textId="77777777" w:rsidTr="002F5E8F">
        <w:tc>
          <w:tcPr>
            <w:tcW w:w="2628" w:type="dxa"/>
            <w:tcBorders>
              <w:top w:val="nil"/>
              <w:bottom w:val="nil"/>
            </w:tcBorders>
          </w:tcPr>
          <w:p w14:paraId="37C858CF"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bottom w:val="nil"/>
            </w:tcBorders>
          </w:tcPr>
          <w:p w14:paraId="37C858D0" w14:textId="77777777" w:rsidR="00944129" w:rsidRPr="006C1F2C" w:rsidRDefault="00944129" w:rsidP="005171BE">
            <w:pPr>
              <w:keepNext/>
              <w:keepLines/>
              <w:widowControl w:val="0"/>
              <w:tabs>
                <w:tab w:val="left" w:pos="567"/>
              </w:tabs>
              <w:jc w:val="center"/>
              <w:rPr>
                <w:color w:val="000000"/>
                <w:sz w:val="22"/>
                <w:szCs w:val="22"/>
              </w:rPr>
            </w:pPr>
          </w:p>
          <w:p w14:paraId="37C858D1"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2,88</w:t>
            </w:r>
            <w:r w:rsidRPr="006C1F2C">
              <w:rPr>
                <w:color w:val="000000"/>
                <w:sz w:val="22"/>
                <w:szCs w:val="22"/>
                <w:vertAlign w:val="superscript"/>
              </w:rPr>
              <w:t>1</w:t>
            </w:r>
          </w:p>
        </w:tc>
        <w:tc>
          <w:tcPr>
            <w:tcW w:w="2876" w:type="dxa"/>
            <w:gridSpan w:val="2"/>
            <w:tcBorders>
              <w:top w:val="nil"/>
              <w:bottom w:val="nil"/>
            </w:tcBorders>
          </w:tcPr>
          <w:p w14:paraId="37C858D2" w14:textId="77777777" w:rsidR="00944129" w:rsidRPr="006C1F2C" w:rsidRDefault="00944129" w:rsidP="005171BE">
            <w:pPr>
              <w:keepNext/>
              <w:keepLines/>
              <w:widowControl w:val="0"/>
              <w:tabs>
                <w:tab w:val="left" w:pos="567"/>
              </w:tabs>
              <w:jc w:val="center"/>
              <w:rPr>
                <w:color w:val="000000"/>
                <w:sz w:val="22"/>
                <w:szCs w:val="22"/>
              </w:rPr>
            </w:pPr>
          </w:p>
          <w:p w14:paraId="37C858D3"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n/a</w:t>
            </w:r>
          </w:p>
        </w:tc>
      </w:tr>
      <w:tr w:rsidR="00944129" w:rsidRPr="006C1F2C" w14:paraId="37C858D8" w14:textId="77777777" w:rsidTr="002F5E8F">
        <w:tc>
          <w:tcPr>
            <w:tcW w:w="2628" w:type="dxa"/>
            <w:tcBorders>
              <w:top w:val="nil"/>
              <w:bottom w:val="nil"/>
            </w:tcBorders>
          </w:tcPr>
          <w:p w14:paraId="37C858D5"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bottom w:val="nil"/>
            </w:tcBorders>
          </w:tcPr>
          <w:p w14:paraId="37C858D6"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&lt;0,001</w:t>
            </w:r>
            <w:r w:rsidRPr="006C1F2C">
              <w:rPr>
                <w:color w:val="000000"/>
                <w:sz w:val="22"/>
                <w:szCs w:val="22"/>
                <w:vertAlign w:val="superscript"/>
              </w:rPr>
              <w:t>1</w:t>
            </w:r>
          </w:p>
        </w:tc>
        <w:tc>
          <w:tcPr>
            <w:tcW w:w="2876" w:type="dxa"/>
            <w:gridSpan w:val="2"/>
            <w:tcBorders>
              <w:top w:val="nil"/>
              <w:bottom w:val="nil"/>
            </w:tcBorders>
          </w:tcPr>
          <w:p w14:paraId="37C858D7"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0,007</w:t>
            </w:r>
            <w:r w:rsidRPr="006C1F2C">
              <w:rPr>
                <w:color w:val="000000"/>
                <w:sz w:val="22"/>
                <w:szCs w:val="22"/>
                <w:vertAlign w:val="superscript"/>
              </w:rPr>
              <w:t>2</w:t>
            </w:r>
          </w:p>
        </w:tc>
      </w:tr>
      <w:tr w:rsidR="00944129" w:rsidRPr="006C1F2C" w14:paraId="37C858DE" w14:textId="77777777" w:rsidTr="002F5E8F">
        <w:tc>
          <w:tcPr>
            <w:tcW w:w="2628" w:type="dxa"/>
            <w:tcBorders>
              <w:top w:val="nil"/>
              <w:bottom w:val="nil"/>
            </w:tcBorders>
          </w:tcPr>
          <w:p w14:paraId="37C858D9" w14:textId="77777777" w:rsidR="00944129" w:rsidRPr="006C1F2C" w:rsidRDefault="00944129" w:rsidP="005171BE">
            <w:pPr>
              <w:keepNext/>
              <w:keepLines/>
              <w:widowControl w:val="0"/>
              <w:tabs>
                <w:tab w:val="left" w:pos="567"/>
              </w:tabs>
              <w:rPr>
                <w:color w:val="000000"/>
                <w:sz w:val="22"/>
                <w:szCs w:val="22"/>
              </w:rPr>
            </w:pPr>
          </w:p>
        </w:tc>
        <w:tc>
          <w:tcPr>
            <w:tcW w:w="1491" w:type="dxa"/>
            <w:tcBorders>
              <w:top w:val="nil"/>
              <w:bottom w:val="nil"/>
            </w:tcBorders>
          </w:tcPr>
          <w:p w14:paraId="37C858DA"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nil"/>
              <w:bottom w:val="nil"/>
            </w:tcBorders>
          </w:tcPr>
          <w:p w14:paraId="37C858DB"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nil"/>
              <w:bottom w:val="nil"/>
            </w:tcBorders>
          </w:tcPr>
          <w:p w14:paraId="37C858DC" w14:textId="77777777" w:rsidR="00944129" w:rsidRPr="006C1F2C" w:rsidRDefault="00944129" w:rsidP="005171BE">
            <w:pPr>
              <w:keepNext/>
              <w:keepLines/>
              <w:widowControl w:val="0"/>
              <w:tabs>
                <w:tab w:val="left" w:pos="567"/>
              </w:tabs>
              <w:rPr>
                <w:color w:val="000000"/>
                <w:sz w:val="22"/>
                <w:szCs w:val="22"/>
              </w:rPr>
            </w:pPr>
          </w:p>
        </w:tc>
        <w:tc>
          <w:tcPr>
            <w:tcW w:w="1319" w:type="dxa"/>
            <w:tcBorders>
              <w:top w:val="nil"/>
              <w:bottom w:val="nil"/>
            </w:tcBorders>
          </w:tcPr>
          <w:p w14:paraId="37C858DD"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8E4" w14:textId="77777777" w:rsidTr="002F5E8F">
        <w:tc>
          <w:tcPr>
            <w:tcW w:w="2628" w:type="dxa"/>
            <w:tcBorders>
              <w:top w:val="nil"/>
              <w:bottom w:val="nil"/>
            </w:tcBorders>
          </w:tcPr>
          <w:p w14:paraId="37C858DF" w14:textId="77777777" w:rsidR="00944129" w:rsidRPr="006C1F2C" w:rsidRDefault="00944129" w:rsidP="005171BE">
            <w:pPr>
              <w:keepNext/>
              <w:keepLines/>
              <w:widowControl w:val="0"/>
              <w:tabs>
                <w:tab w:val="left" w:pos="567"/>
              </w:tabs>
              <w:rPr>
                <w:color w:val="000000"/>
                <w:sz w:val="22"/>
                <w:szCs w:val="22"/>
              </w:rPr>
            </w:pPr>
            <w:r w:rsidRPr="006C1F2C">
              <w:rPr>
                <w:b/>
                <w:color w:val="000000"/>
                <w:sz w:val="22"/>
                <w:szCs w:val="22"/>
              </w:rPr>
              <w:t>ITT - LOCF- populasjon</w:t>
            </w:r>
          </w:p>
        </w:tc>
        <w:tc>
          <w:tcPr>
            <w:tcW w:w="1491" w:type="dxa"/>
            <w:tcBorders>
              <w:top w:val="nil"/>
              <w:bottom w:val="nil"/>
            </w:tcBorders>
          </w:tcPr>
          <w:p w14:paraId="37C858E0"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(n=287)</w:t>
            </w:r>
          </w:p>
        </w:tc>
        <w:tc>
          <w:tcPr>
            <w:tcW w:w="1434" w:type="dxa"/>
            <w:tcBorders>
              <w:top w:val="nil"/>
              <w:bottom w:val="nil"/>
            </w:tcBorders>
          </w:tcPr>
          <w:p w14:paraId="37C858E1"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(n=154)</w:t>
            </w:r>
          </w:p>
        </w:tc>
        <w:tc>
          <w:tcPr>
            <w:tcW w:w="1557" w:type="dxa"/>
            <w:tcBorders>
              <w:top w:val="nil"/>
              <w:bottom w:val="nil"/>
            </w:tcBorders>
          </w:tcPr>
          <w:p w14:paraId="37C858E2"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(n=289)</w:t>
            </w:r>
          </w:p>
        </w:tc>
        <w:tc>
          <w:tcPr>
            <w:tcW w:w="1319" w:type="dxa"/>
            <w:tcBorders>
              <w:top w:val="nil"/>
              <w:bottom w:val="nil"/>
            </w:tcBorders>
          </w:tcPr>
          <w:p w14:paraId="37C858E3"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(n=158)</w:t>
            </w:r>
          </w:p>
        </w:tc>
      </w:tr>
      <w:tr w:rsidR="00944129" w:rsidRPr="006C1F2C" w14:paraId="37C858EA" w14:textId="77777777" w:rsidTr="002F5E8F">
        <w:tc>
          <w:tcPr>
            <w:tcW w:w="2628" w:type="dxa"/>
            <w:tcBorders>
              <w:top w:val="nil"/>
              <w:bottom w:val="nil"/>
            </w:tcBorders>
          </w:tcPr>
          <w:p w14:paraId="37C858E5" w14:textId="77777777" w:rsidR="00944129" w:rsidRPr="006C1F2C" w:rsidRDefault="00944129" w:rsidP="005171BE">
            <w:pPr>
              <w:keepNext/>
              <w:keepLines/>
              <w:widowControl w:val="0"/>
              <w:tabs>
                <w:tab w:val="left" w:pos="567"/>
              </w:tabs>
              <w:rPr>
                <w:color w:val="000000"/>
                <w:sz w:val="22"/>
                <w:szCs w:val="22"/>
              </w:rPr>
            </w:pPr>
          </w:p>
        </w:tc>
        <w:tc>
          <w:tcPr>
            <w:tcW w:w="1491" w:type="dxa"/>
            <w:tcBorders>
              <w:top w:val="nil"/>
              <w:bottom w:val="nil"/>
            </w:tcBorders>
          </w:tcPr>
          <w:p w14:paraId="37C858E6"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nil"/>
              <w:bottom w:val="nil"/>
            </w:tcBorders>
          </w:tcPr>
          <w:p w14:paraId="37C858E7"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nil"/>
              <w:bottom w:val="nil"/>
            </w:tcBorders>
          </w:tcPr>
          <w:p w14:paraId="37C858E8" w14:textId="77777777" w:rsidR="00944129" w:rsidRPr="006C1F2C" w:rsidRDefault="00944129" w:rsidP="005171BE">
            <w:pPr>
              <w:keepNext/>
              <w:keepLines/>
              <w:widowControl w:val="0"/>
              <w:tabs>
                <w:tab w:val="left" w:pos="567"/>
              </w:tabs>
              <w:rPr>
                <w:color w:val="000000"/>
                <w:sz w:val="22"/>
                <w:szCs w:val="22"/>
              </w:rPr>
            </w:pPr>
          </w:p>
        </w:tc>
        <w:tc>
          <w:tcPr>
            <w:tcW w:w="1319" w:type="dxa"/>
            <w:tcBorders>
              <w:top w:val="nil"/>
              <w:bottom w:val="nil"/>
            </w:tcBorders>
          </w:tcPr>
          <w:p w14:paraId="37C858E9"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8F9" w14:textId="77777777" w:rsidTr="002F5E8F">
        <w:tc>
          <w:tcPr>
            <w:tcW w:w="2628" w:type="dxa"/>
            <w:tcBorders>
              <w:top w:val="nil"/>
              <w:bottom w:val="nil"/>
            </w:tcBorders>
          </w:tcPr>
          <w:p w14:paraId="37C858EB"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8EC"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bottom w:val="nil"/>
            </w:tcBorders>
          </w:tcPr>
          <w:p w14:paraId="37C858ED"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24,0 ± 10,3</w:t>
            </w:r>
          </w:p>
          <w:p w14:paraId="37C858EE" w14:textId="77777777" w:rsidR="00944129" w:rsidRPr="006C1F2C" w:rsidRDefault="00944129" w:rsidP="005171BE">
            <w:pPr>
              <w:keepNext/>
              <w:keepLines/>
              <w:widowControl w:val="0"/>
              <w:tabs>
                <w:tab w:val="left" w:pos="567"/>
              </w:tabs>
              <w:rPr>
                <w:color w:val="000000"/>
                <w:sz w:val="22"/>
                <w:szCs w:val="22"/>
              </w:rPr>
            </w:pPr>
          </w:p>
          <w:p w14:paraId="37C858EF"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2,5 ± 8,4</w:t>
            </w:r>
          </w:p>
        </w:tc>
        <w:tc>
          <w:tcPr>
            <w:tcW w:w="1434" w:type="dxa"/>
            <w:tcBorders>
              <w:top w:val="nil"/>
              <w:bottom w:val="nil"/>
            </w:tcBorders>
          </w:tcPr>
          <w:p w14:paraId="37C858F0"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24,5 ± 10,6</w:t>
            </w:r>
          </w:p>
          <w:p w14:paraId="37C858F1" w14:textId="77777777" w:rsidR="00944129" w:rsidRPr="006C1F2C" w:rsidRDefault="00944129" w:rsidP="005171BE">
            <w:pPr>
              <w:keepNext/>
              <w:keepLines/>
              <w:widowControl w:val="0"/>
              <w:tabs>
                <w:tab w:val="left" w:pos="567"/>
              </w:tabs>
              <w:rPr>
                <w:color w:val="000000"/>
                <w:sz w:val="22"/>
                <w:szCs w:val="22"/>
              </w:rPr>
            </w:pPr>
          </w:p>
          <w:p w14:paraId="37C858F2"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-0,8 ± 7,5</w:t>
            </w:r>
          </w:p>
        </w:tc>
        <w:tc>
          <w:tcPr>
            <w:tcW w:w="1557" w:type="dxa"/>
            <w:tcBorders>
              <w:top w:val="nil"/>
              <w:bottom w:val="nil"/>
            </w:tcBorders>
          </w:tcPr>
          <w:p w14:paraId="37C858F3"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n/a</w:t>
            </w:r>
          </w:p>
          <w:p w14:paraId="37C858F4" w14:textId="77777777" w:rsidR="00944129" w:rsidRPr="006C1F2C" w:rsidRDefault="00944129" w:rsidP="005171BE">
            <w:pPr>
              <w:keepNext/>
              <w:keepLines/>
              <w:widowControl w:val="0"/>
              <w:tabs>
                <w:tab w:val="left" w:pos="567"/>
              </w:tabs>
              <w:rPr>
                <w:color w:val="000000"/>
                <w:sz w:val="22"/>
                <w:szCs w:val="22"/>
              </w:rPr>
            </w:pPr>
          </w:p>
          <w:p w14:paraId="37C858F5"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3,7 ± 1,4</w:t>
            </w:r>
          </w:p>
        </w:tc>
        <w:tc>
          <w:tcPr>
            <w:tcW w:w="1319" w:type="dxa"/>
            <w:tcBorders>
              <w:top w:val="nil"/>
              <w:bottom w:val="nil"/>
            </w:tcBorders>
          </w:tcPr>
          <w:p w14:paraId="37C858F6"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n/a</w:t>
            </w:r>
          </w:p>
          <w:p w14:paraId="37C858F7" w14:textId="77777777" w:rsidR="00944129" w:rsidRPr="006C1F2C" w:rsidRDefault="00944129" w:rsidP="005171BE">
            <w:pPr>
              <w:keepNext/>
              <w:keepLines/>
              <w:widowControl w:val="0"/>
              <w:tabs>
                <w:tab w:val="left" w:pos="567"/>
              </w:tabs>
              <w:rPr>
                <w:color w:val="000000"/>
                <w:sz w:val="22"/>
                <w:szCs w:val="22"/>
              </w:rPr>
            </w:pPr>
          </w:p>
          <w:p w14:paraId="37C858F8"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4,3 ± 1,5</w:t>
            </w:r>
          </w:p>
        </w:tc>
      </w:tr>
      <w:tr w:rsidR="00944129" w:rsidRPr="006C1F2C" w14:paraId="37C858FF" w14:textId="77777777" w:rsidTr="002F5E8F">
        <w:tc>
          <w:tcPr>
            <w:tcW w:w="2628" w:type="dxa"/>
            <w:tcBorders>
              <w:top w:val="nil"/>
              <w:bottom w:val="nil"/>
            </w:tcBorders>
          </w:tcPr>
          <w:p w14:paraId="37C858FA"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bottom w:val="nil"/>
            </w:tcBorders>
          </w:tcPr>
          <w:p w14:paraId="37C858FB" w14:textId="77777777" w:rsidR="00944129" w:rsidRPr="006C1F2C" w:rsidRDefault="00944129" w:rsidP="005171BE">
            <w:pPr>
              <w:keepNext/>
              <w:keepLines/>
              <w:widowControl w:val="0"/>
              <w:tabs>
                <w:tab w:val="left" w:pos="567"/>
              </w:tabs>
              <w:jc w:val="center"/>
              <w:rPr>
                <w:color w:val="000000"/>
                <w:sz w:val="22"/>
                <w:szCs w:val="22"/>
              </w:rPr>
            </w:pPr>
          </w:p>
          <w:p w14:paraId="37C858FC"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3,54</w:t>
            </w:r>
            <w:r w:rsidRPr="006C1F2C">
              <w:rPr>
                <w:color w:val="000000"/>
                <w:sz w:val="22"/>
                <w:szCs w:val="22"/>
                <w:vertAlign w:val="superscript"/>
              </w:rPr>
              <w:t>1</w:t>
            </w:r>
          </w:p>
        </w:tc>
        <w:tc>
          <w:tcPr>
            <w:tcW w:w="2876" w:type="dxa"/>
            <w:gridSpan w:val="2"/>
            <w:tcBorders>
              <w:top w:val="nil"/>
              <w:bottom w:val="nil"/>
            </w:tcBorders>
          </w:tcPr>
          <w:p w14:paraId="37C858FD" w14:textId="77777777" w:rsidR="00944129" w:rsidRPr="006C1F2C" w:rsidRDefault="00944129" w:rsidP="005171BE">
            <w:pPr>
              <w:keepNext/>
              <w:keepLines/>
              <w:widowControl w:val="0"/>
              <w:tabs>
                <w:tab w:val="left" w:pos="567"/>
              </w:tabs>
              <w:jc w:val="center"/>
              <w:rPr>
                <w:color w:val="000000"/>
                <w:sz w:val="22"/>
                <w:szCs w:val="22"/>
              </w:rPr>
            </w:pPr>
          </w:p>
          <w:p w14:paraId="37C858FE"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n/a</w:t>
            </w:r>
          </w:p>
        </w:tc>
      </w:tr>
      <w:tr w:rsidR="00944129" w:rsidRPr="006C1F2C" w14:paraId="37C85903" w14:textId="77777777" w:rsidTr="002F5E8F">
        <w:tc>
          <w:tcPr>
            <w:tcW w:w="2628" w:type="dxa"/>
            <w:tcBorders>
              <w:top w:val="nil"/>
              <w:bottom w:val="nil"/>
            </w:tcBorders>
          </w:tcPr>
          <w:p w14:paraId="37C85900"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bottom w:val="nil"/>
            </w:tcBorders>
          </w:tcPr>
          <w:p w14:paraId="37C85901"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&lt;0,001</w:t>
            </w:r>
            <w:r w:rsidRPr="006C1F2C">
              <w:rPr>
                <w:color w:val="000000"/>
                <w:sz w:val="22"/>
                <w:szCs w:val="22"/>
                <w:vertAlign w:val="superscript"/>
              </w:rPr>
              <w:t>1</w:t>
            </w:r>
          </w:p>
        </w:tc>
        <w:tc>
          <w:tcPr>
            <w:tcW w:w="2876" w:type="dxa"/>
            <w:gridSpan w:val="2"/>
            <w:tcBorders>
              <w:top w:val="nil"/>
              <w:bottom w:val="nil"/>
            </w:tcBorders>
          </w:tcPr>
          <w:p w14:paraId="37C85902"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&lt;0,001</w:t>
            </w:r>
            <w:r w:rsidRPr="006C1F2C">
              <w:rPr>
                <w:color w:val="000000"/>
                <w:sz w:val="22"/>
                <w:szCs w:val="22"/>
                <w:vertAlign w:val="superscript"/>
              </w:rPr>
              <w:t>2</w:t>
            </w:r>
          </w:p>
        </w:tc>
      </w:tr>
      <w:tr w:rsidR="00944129" w:rsidRPr="006C1F2C" w14:paraId="37C85909" w14:textId="77777777" w:rsidTr="002F5E8F">
        <w:tc>
          <w:tcPr>
            <w:tcW w:w="2628" w:type="dxa"/>
            <w:tcBorders>
              <w:top w:val="nil"/>
            </w:tcBorders>
          </w:tcPr>
          <w:p w14:paraId="37C85904" w14:textId="77777777" w:rsidR="00944129" w:rsidRPr="006C1F2C" w:rsidRDefault="00944129" w:rsidP="005171BE">
            <w:pPr>
              <w:keepNext/>
              <w:keepLines/>
              <w:widowControl w:val="0"/>
              <w:tabs>
                <w:tab w:val="left" w:pos="567"/>
              </w:tabs>
              <w:rPr>
                <w:color w:val="000000"/>
                <w:sz w:val="22"/>
                <w:szCs w:val="22"/>
              </w:rPr>
            </w:pPr>
          </w:p>
        </w:tc>
        <w:tc>
          <w:tcPr>
            <w:tcW w:w="1491" w:type="dxa"/>
            <w:tcBorders>
              <w:top w:val="nil"/>
            </w:tcBorders>
          </w:tcPr>
          <w:p w14:paraId="37C85905"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nil"/>
            </w:tcBorders>
          </w:tcPr>
          <w:p w14:paraId="37C85906"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nil"/>
            </w:tcBorders>
          </w:tcPr>
          <w:p w14:paraId="37C85907" w14:textId="77777777" w:rsidR="00944129" w:rsidRPr="006C1F2C" w:rsidRDefault="00944129" w:rsidP="005171BE">
            <w:pPr>
              <w:keepNext/>
              <w:keepLines/>
              <w:widowControl w:val="0"/>
              <w:tabs>
                <w:tab w:val="left" w:pos="567"/>
              </w:tabs>
              <w:rPr>
                <w:color w:val="000000"/>
                <w:sz w:val="22"/>
                <w:szCs w:val="22"/>
              </w:rPr>
            </w:pPr>
          </w:p>
        </w:tc>
        <w:tc>
          <w:tcPr>
            <w:tcW w:w="1319" w:type="dxa"/>
            <w:tcBorders>
              <w:top w:val="nil"/>
            </w:tcBorders>
          </w:tcPr>
          <w:p w14:paraId="37C85908" w14:textId="77777777" w:rsidR="00944129" w:rsidRPr="006C1F2C" w:rsidRDefault="00944129" w:rsidP="005171BE">
            <w:pPr>
              <w:keepNext/>
              <w:keepLines/>
              <w:widowControl w:val="0"/>
              <w:tabs>
                <w:tab w:val="left" w:pos="567"/>
              </w:tabs>
              <w:rPr>
                <w:color w:val="000000"/>
                <w:sz w:val="22"/>
                <w:szCs w:val="22"/>
              </w:rPr>
            </w:pPr>
          </w:p>
        </w:tc>
      </w:tr>
    </w:tbl>
    <w:p w14:paraId="37C8590A" w14:textId="77777777" w:rsidR="00944129" w:rsidRPr="006C1F2C" w:rsidRDefault="00944129" w:rsidP="005171BE">
      <w:pPr>
        <w:keepNext/>
        <w:keepLines/>
        <w:widowControl w:val="0"/>
        <w:rPr>
          <w:color w:val="000000"/>
          <w:sz w:val="22"/>
          <w:szCs w:val="22"/>
        </w:rPr>
      </w:pPr>
      <w:r w:rsidRPr="006C1F2C">
        <w:rPr>
          <w:color w:val="000000"/>
          <w:sz w:val="22"/>
          <w:szCs w:val="22"/>
          <w:vertAlign w:val="superscript"/>
        </w:rPr>
        <w:t>1</w:t>
      </w:r>
      <w:r w:rsidRPr="006C1F2C">
        <w:rPr>
          <w:color w:val="000000"/>
          <w:sz w:val="22"/>
          <w:szCs w:val="22"/>
        </w:rPr>
        <w:t xml:space="preserve"> Basert på ANCOVA med behandling og land som faktorer og baseline ADAS-Cog som en kovariat. En positiv endring indikerer forbedring.</w:t>
      </w:r>
    </w:p>
    <w:p w14:paraId="37C8590B" w14:textId="77777777" w:rsidR="00944129" w:rsidRPr="006C1F2C" w:rsidRDefault="00944129" w:rsidP="005171BE">
      <w:pPr>
        <w:keepNext/>
        <w:keepLines/>
        <w:widowControl w:val="0"/>
        <w:rPr>
          <w:color w:val="000000"/>
          <w:sz w:val="22"/>
          <w:szCs w:val="22"/>
        </w:rPr>
      </w:pPr>
      <w:r w:rsidRPr="006C1F2C">
        <w:rPr>
          <w:color w:val="000000"/>
          <w:sz w:val="22"/>
          <w:szCs w:val="22"/>
          <w:vertAlign w:val="superscript"/>
        </w:rPr>
        <w:t>2</w:t>
      </w:r>
      <w:r w:rsidRPr="006C1F2C">
        <w:rPr>
          <w:color w:val="000000"/>
          <w:sz w:val="22"/>
          <w:szCs w:val="22"/>
        </w:rPr>
        <w:t xml:space="preserve"> Av praktiske hensyn er gjennomsnittsdata vist, kategorisk analyse er foretatt vha. van Elteren-test</w:t>
      </w:r>
    </w:p>
    <w:p w14:paraId="37C8590C" w14:textId="77777777" w:rsidR="00944129" w:rsidRPr="004E303E" w:rsidRDefault="00944129" w:rsidP="005171BE">
      <w:pPr>
        <w:keepNext/>
        <w:keepLines/>
        <w:widowControl w:val="0"/>
        <w:rPr>
          <w:color w:val="000000"/>
          <w:sz w:val="22"/>
          <w:szCs w:val="22"/>
          <w:lang w:val="en-US"/>
        </w:rPr>
      </w:pPr>
      <w:r w:rsidRPr="004E303E">
        <w:rPr>
          <w:color w:val="000000"/>
          <w:sz w:val="22"/>
          <w:szCs w:val="22"/>
          <w:lang w:val="en-US"/>
        </w:rPr>
        <w:t>ITT</w:t>
      </w:r>
      <w:proofErr w:type="gramStart"/>
      <w:r w:rsidRPr="004E303E">
        <w:rPr>
          <w:color w:val="000000"/>
          <w:sz w:val="22"/>
          <w:szCs w:val="22"/>
          <w:lang w:val="en-US"/>
        </w:rPr>
        <w:t>: ”Intent</w:t>
      </w:r>
      <w:proofErr w:type="gramEnd"/>
      <w:r w:rsidRPr="004E303E">
        <w:rPr>
          <w:color w:val="000000"/>
          <w:sz w:val="22"/>
          <w:szCs w:val="22"/>
          <w:lang w:val="en-US"/>
        </w:rPr>
        <w:t>-To-Treat”; RDO</w:t>
      </w:r>
      <w:proofErr w:type="gramStart"/>
      <w:r w:rsidRPr="004E303E">
        <w:rPr>
          <w:color w:val="000000"/>
          <w:sz w:val="22"/>
          <w:szCs w:val="22"/>
          <w:lang w:val="en-US"/>
        </w:rPr>
        <w:t>: ”Retrieved</w:t>
      </w:r>
      <w:proofErr w:type="gramEnd"/>
      <w:r w:rsidRPr="004E303E">
        <w:rPr>
          <w:color w:val="000000"/>
          <w:sz w:val="22"/>
          <w:szCs w:val="22"/>
          <w:lang w:val="en-US"/>
        </w:rPr>
        <w:t xml:space="preserve"> </w:t>
      </w:r>
      <w:proofErr w:type="gramStart"/>
      <w:r w:rsidRPr="004E303E">
        <w:rPr>
          <w:color w:val="000000"/>
          <w:sz w:val="22"/>
          <w:szCs w:val="22"/>
          <w:lang w:val="en-US"/>
        </w:rPr>
        <w:t>Drop Outs</w:t>
      </w:r>
      <w:proofErr w:type="gramEnd"/>
      <w:r w:rsidRPr="004E303E">
        <w:rPr>
          <w:color w:val="000000"/>
          <w:sz w:val="22"/>
          <w:szCs w:val="22"/>
          <w:lang w:val="en-US"/>
        </w:rPr>
        <w:t>”; LOCF</w:t>
      </w:r>
      <w:proofErr w:type="gramStart"/>
      <w:r w:rsidRPr="004E303E">
        <w:rPr>
          <w:color w:val="000000"/>
          <w:sz w:val="22"/>
          <w:szCs w:val="22"/>
          <w:lang w:val="en-US"/>
        </w:rPr>
        <w:t>: ”Last</w:t>
      </w:r>
      <w:proofErr w:type="gramEnd"/>
      <w:r w:rsidRPr="004E303E">
        <w:rPr>
          <w:color w:val="000000"/>
          <w:sz w:val="22"/>
          <w:szCs w:val="22"/>
          <w:lang w:val="en-US"/>
        </w:rPr>
        <w:t xml:space="preserve"> Observation Carried Forward”</w:t>
      </w:r>
    </w:p>
    <w:p w14:paraId="37C8590D" w14:textId="77777777" w:rsidR="00944129" w:rsidRPr="004E303E" w:rsidRDefault="00944129" w:rsidP="005171BE">
      <w:pPr>
        <w:widowControl w:val="0"/>
        <w:rPr>
          <w:color w:val="000000"/>
          <w:sz w:val="22"/>
          <w:szCs w:val="22"/>
          <w:lang w:val="en-US"/>
        </w:rPr>
      </w:pPr>
    </w:p>
    <w:p w14:paraId="37C8590E" w14:textId="77777777" w:rsidR="00944129" w:rsidRPr="006C1F2C" w:rsidRDefault="00944129" w:rsidP="005171BE">
      <w:pPr>
        <w:widowControl w:val="0"/>
        <w:rPr>
          <w:color w:val="000000"/>
          <w:sz w:val="22"/>
          <w:szCs w:val="22"/>
        </w:rPr>
      </w:pPr>
      <w:r w:rsidRPr="006C1F2C">
        <w:rPr>
          <w:color w:val="000000"/>
          <w:sz w:val="22"/>
          <w:szCs w:val="22"/>
        </w:rPr>
        <w:t>Selv om en behandlingseffekt ble vist i den totale studiepopulasjonen antyder resultatene at det ble observert en større behandlingseffekt hos undergruppen av pasienter med moderat demens i tilknytning til Parkinsons sykdom sammenlignet med placebo. Tilsvarende ble det observert en større behandlingseffekt hos pasientene med visuelle hallusinasjoner (se tabell 6).</w:t>
      </w:r>
    </w:p>
    <w:p w14:paraId="37C8590F" w14:textId="77777777" w:rsidR="00944129" w:rsidRPr="006C1F2C" w:rsidRDefault="00944129" w:rsidP="005171BE">
      <w:pPr>
        <w:widowControl w:val="0"/>
        <w:rPr>
          <w:color w:val="000000"/>
          <w:sz w:val="22"/>
          <w:szCs w:val="22"/>
        </w:rPr>
      </w:pPr>
    </w:p>
    <w:p w14:paraId="37C85910" w14:textId="77777777" w:rsidR="00944129" w:rsidRPr="006C1F2C" w:rsidRDefault="00944129" w:rsidP="005171BE">
      <w:pPr>
        <w:keepNext/>
        <w:keepLines/>
        <w:widowControl w:val="0"/>
        <w:rPr>
          <w:b/>
          <w:color w:val="000000"/>
          <w:sz w:val="22"/>
          <w:szCs w:val="22"/>
        </w:rPr>
      </w:pPr>
      <w:r w:rsidRPr="006C1F2C">
        <w:rPr>
          <w:b/>
          <w:color w:val="000000"/>
          <w:sz w:val="22"/>
          <w:szCs w:val="22"/>
        </w:rPr>
        <w:t>Tabell 6</w:t>
      </w:r>
    </w:p>
    <w:p w14:paraId="37C85911" w14:textId="77777777" w:rsidR="00944129" w:rsidRPr="006C1F2C" w:rsidRDefault="00944129" w:rsidP="005171BE">
      <w:pPr>
        <w:keepNext/>
        <w:keepLines/>
        <w:widowControl w:val="0"/>
        <w:rPr>
          <w:color w:val="000000"/>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8"/>
        <w:gridCol w:w="1491"/>
        <w:gridCol w:w="1434"/>
        <w:gridCol w:w="1557"/>
        <w:gridCol w:w="1319"/>
      </w:tblGrid>
      <w:tr w:rsidR="00944129" w:rsidRPr="006C1F2C" w14:paraId="37C8591F" w14:textId="77777777" w:rsidTr="002F5E8F">
        <w:tc>
          <w:tcPr>
            <w:tcW w:w="2628" w:type="dxa"/>
            <w:tcBorders>
              <w:bottom w:val="single" w:sz="4" w:space="0" w:color="auto"/>
            </w:tcBorders>
          </w:tcPr>
          <w:p w14:paraId="37C85912"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Demens i tilknytning til Parkinsons sykdom</w:t>
            </w:r>
          </w:p>
        </w:tc>
        <w:tc>
          <w:tcPr>
            <w:tcW w:w="1491" w:type="dxa"/>
            <w:tcBorders>
              <w:bottom w:val="single" w:sz="4" w:space="0" w:color="auto"/>
            </w:tcBorders>
          </w:tcPr>
          <w:p w14:paraId="37C85913"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ADAS-Cog</w:t>
            </w:r>
          </w:p>
          <w:p w14:paraId="37C85914"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Exelon</w:t>
            </w:r>
          </w:p>
          <w:p w14:paraId="37C85915" w14:textId="77777777" w:rsidR="00944129" w:rsidRPr="006C1F2C" w:rsidRDefault="00944129" w:rsidP="005171BE">
            <w:pPr>
              <w:keepNext/>
              <w:keepLines/>
              <w:widowControl w:val="0"/>
              <w:tabs>
                <w:tab w:val="left" w:pos="567"/>
              </w:tabs>
              <w:rPr>
                <w:color w:val="000000"/>
                <w:sz w:val="22"/>
                <w:szCs w:val="22"/>
              </w:rPr>
            </w:pPr>
          </w:p>
        </w:tc>
        <w:tc>
          <w:tcPr>
            <w:tcW w:w="1434" w:type="dxa"/>
            <w:tcBorders>
              <w:bottom w:val="single" w:sz="4" w:space="0" w:color="auto"/>
            </w:tcBorders>
          </w:tcPr>
          <w:p w14:paraId="37C85916"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ADAS-Cog</w:t>
            </w:r>
          </w:p>
          <w:p w14:paraId="37C85917"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Placebo</w:t>
            </w:r>
          </w:p>
          <w:p w14:paraId="37C85918" w14:textId="77777777" w:rsidR="00944129" w:rsidRPr="006C1F2C" w:rsidRDefault="00944129" w:rsidP="005171BE">
            <w:pPr>
              <w:keepNext/>
              <w:keepLines/>
              <w:widowControl w:val="0"/>
              <w:tabs>
                <w:tab w:val="left" w:pos="567"/>
              </w:tabs>
              <w:rPr>
                <w:color w:val="000000"/>
                <w:sz w:val="22"/>
                <w:szCs w:val="22"/>
              </w:rPr>
            </w:pPr>
          </w:p>
        </w:tc>
        <w:tc>
          <w:tcPr>
            <w:tcW w:w="1557" w:type="dxa"/>
            <w:tcBorders>
              <w:bottom w:val="single" w:sz="4" w:space="0" w:color="auto"/>
            </w:tcBorders>
          </w:tcPr>
          <w:p w14:paraId="37C85919"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ADCS-Cog</w:t>
            </w:r>
          </w:p>
          <w:p w14:paraId="37C8591A"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Exelon</w:t>
            </w:r>
          </w:p>
          <w:p w14:paraId="37C8591B" w14:textId="77777777" w:rsidR="00944129" w:rsidRPr="006C1F2C" w:rsidRDefault="00944129" w:rsidP="005171BE">
            <w:pPr>
              <w:keepNext/>
              <w:keepLines/>
              <w:widowControl w:val="0"/>
              <w:tabs>
                <w:tab w:val="left" w:pos="567"/>
              </w:tabs>
              <w:rPr>
                <w:color w:val="000000"/>
                <w:sz w:val="22"/>
                <w:szCs w:val="22"/>
              </w:rPr>
            </w:pPr>
          </w:p>
        </w:tc>
        <w:tc>
          <w:tcPr>
            <w:tcW w:w="1319" w:type="dxa"/>
            <w:tcBorders>
              <w:bottom w:val="single" w:sz="4" w:space="0" w:color="auto"/>
            </w:tcBorders>
          </w:tcPr>
          <w:p w14:paraId="37C8591C"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ADCS-Cog</w:t>
            </w:r>
          </w:p>
          <w:p w14:paraId="37C8591D"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Placebo</w:t>
            </w:r>
          </w:p>
          <w:p w14:paraId="37C8591E" w14:textId="77777777" w:rsidR="00944129" w:rsidRPr="006C1F2C" w:rsidRDefault="00944129" w:rsidP="005171BE">
            <w:pPr>
              <w:keepNext/>
              <w:keepLines/>
              <w:widowControl w:val="0"/>
              <w:tabs>
                <w:tab w:val="left" w:pos="567"/>
              </w:tabs>
              <w:rPr>
                <w:b/>
                <w:color w:val="000000"/>
                <w:sz w:val="22"/>
                <w:szCs w:val="22"/>
              </w:rPr>
            </w:pPr>
          </w:p>
        </w:tc>
      </w:tr>
      <w:tr w:rsidR="00944129" w:rsidRPr="006C1F2C" w14:paraId="37C85923" w14:textId="77777777" w:rsidTr="002F5E8F">
        <w:tblPrEx>
          <w:tblBorders>
            <w:insideH w:val="none" w:sz="0" w:space="0" w:color="auto"/>
            <w:insideV w:val="none" w:sz="0" w:space="0" w:color="auto"/>
          </w:tblBorders>
        </w:tblPrEx>
        <w:trPr>
          <w:trHeight w:val="128"/>
        </w:trPr>
        <w:tc>
          <w:tcPr>
            <w:tcW w:w="2628" w:type="dxa"/>
            <w:tcBorders>
              <w:top w:val="single" w:sz="4" w:space="0" w:color="auto"/>
              <w:bottom w:val="single" w:sz="4" w:space="0" w:color="auto"/>
              <w:right w:val="single" w:sz="4" w:space="0" w:color="auto"/>
            </w:tcBorders>
          </w:tcPr>
          <w:p w14:paraId="37C85920" w14:textId="77777777" w:rsidR="00944129" w:rsidRPr="006C1F2C" w:rsidRDefault="00944129" w:rsidP="005171BE">
            <w:pPr>
              <w:keepNext/>
              <w:keepLines/>
              <w:widowControl w:val="0"/>
              <w:tabs>
                <w:tab w:val="left" w:pos="567"/>
              </w:tabs>
              <w:rPr>
                <w:color w:val="000000"/>
                <w:sz w:val="22"/>
                <w:szCs w:val="22"/>
              </w:rPr>
            </w:pPr>
          </w:p>
        </w:tc>
        <w:tc>
          <w:tcPr>
            <w:tcW w:w="2925" w:type="dxa"/>
            <w:gridSpan w:val="2"/>
            <w:tcBorders>
              <w:top w:val="single" w:sz="4" w:space="0" w:color="auto"/>
              <w:left w:val="single" w:sz="4" w:space="0" w:color="auto"/>
              <w:bottom w:val="single" w:sz="4" w:space="0" w:color="auto"/>
              <w:right w:val="single" w:sz="4" w:space="0" w:color="auto"/>
            </w:tcBorders>
          </w:tcPr>
          <w:p w14:paraId="37C85921" w14:textId="77777777" w:rsidR="00944129" w:rsidRPr="006C1F2C" w:rsidRDefault="00944129" w:rsidP="005171BE">
            <w:pPr>
              <w:keepNext/>
              <w:keepLines/>
              <w:widowControl w:val="0"/>
              <w:tabs>
                <w:tab w:val="left" w:pos="567"/>
              </w:tabs>
              <w:spacing w:line="-260" w:lineRule="auto"/>
              <w:rPr>
                <w:color w:val="000000"/>
                <w:sz w:val="22"/>
                <w:szCs w:val="22"/>
              </w:rPr>
            </w:pPr>
            <w:r w:rsidRPr="006C1F2C">
              <w:rPr>
                <w:b/>
                <w:color w:val="000000"/>
                <w:sz w:val="22"/>
                <w:szCs w:val="22"/>
              </w:rPr>
              <w:t>Pasienter med visuelle hallusinasjoner</w:t>
            </w:r>
          </w:p>
        </w:tc>
        <w:tc>
          <w:tcPr>
            <w:tcW w:w="2876" w:type="dxa"/>
            <w:gridSpan w:val="2"/>
            <w:tcBorders>
              <w:top w:val="single" w:sz="4" w:space="0" w:color="auto"/>
              <w:left w:val="single" w:sz="4" w:space="0" w:color="auto"/>
              <w:bottom w:val="single" w:sz="4" w:space="0" w:color="auto"/>
            </w:tcBorders>
          </w:tcPr>
          <w:p w14:paraId="37C85922"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Pasienter uten visuelle hallusinasjoner</w:t>
            </w:r>
          </w:p>
        </w:tc>
      </w:tr>
      <w:tr w:rsidR="00944129" w:rsidRPr="006C1F2C" w14:paraId="37C85929" w14:textId="77777777" w:rsidTr="002F5E8F">
        <w:tblPrEx>
          <w:tblBorders>
            <w:insideH w:val="none" w:sz="0" w:space="0" w:color="auto"/>
            <w:insideV w:val="none" w:sz="0" w:space="0" w:color="auto"/>
          </w:tblBorders>
        </w:tblPrEx>
        <w:tc>
          <w:tcPr>
            <w:tcW w:w="2628" w:type="dxa"/>
            <w:tcBorders>
              <w:top w:val="single" w:sz="4" w:space="0" w:color="auto"/>
              <w:right w:val="single" w:sz="4" w:space="0" w:color="auto"/>
            </w:tcBorders>
          </w:tcPr>
          <w:p w14:paraId="37C85924" w14:textId="77777777" w:rsidR="00944129" w:rsidRPr="006C1F2C" w:rsidRDefault="00944129" w:rsidP="005171BE">
            <w:pPr>
              <w:keepNext/>
              <w:keepLines/>
              <w:widowControl w:val="0"/>
              <w:tabs>
                <w:tab w:val="left" w:pos="567"/>
              </w:tabs>
              <w:rPr>
                <w:b/>
                <w:color w:val="000000"/>
                <w:sz w:val="22"/>
                <w:szCs w:val="22"/>
              </w:rPr>
            </w:pPr>
          </w:p>
        </w:tc>
        <w:tc>
          <w:tcPr>
            <w:tcW w:w="1491" w:type="dxa"/>
            <w:tcBorders>
              <w:top w:val="single" w:sz="4" w:space="0" w:color="auto"/>
              <w:left w:val="single" w:sz="4" w:space="0" w:color="auto"/>
              <w:bottom w:val="nil"/>
              <w:right w:val="single" w:sz="4" w:space="0" w:color="auto"/>
            </w:tcBorders>
          </w:tcPr>
          <w:p w14:paraId="37C85925"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single" w:sz="4" w:space="0" w:color="auto"/>
              <w:left w:val="single" w:sz="4" w:space="0" w:color="auto"/>
              <w:bottom w:val="nil"/>
              <w:right w:val="single" w:sz="4" w:space="0" w:color="auto"/>
            </w:tcBorders>
          </w:tcPr>
          <w:p w14:paraId="37C85926"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single" w:sz="4" w:space="0" w:color="auto"/>
              <w:left w:val="single" w:sz="4" w:space="0" w:color="auto"/>
              <w:bottom w:val="nil"/>
              <w:right w:val="single" w:sz="4" w:space="0" w:color="auto"/>
            </w:tcBorders>
          </w:tcPr>
          <w:p w14:paraId="37C85927" w14:textId="77777777" w:rsidR="00944129" w:rsidRPr="006C1F2C" w:rsidRDefault="00944129" w:rsidP="005171BE">
            <w:pPr>
              <w:keepNext/>
              <w:keepLines/>
              <w:widowControl w:val="0"/>
              <w:tabs>
                <w:tab w:val="left" w:pos="567"/>
              </w:tabs>
              <w:rPr>
                <w:color w:val="000000"/>
                <w:sz w:val="22"/>
                <w:szCs w:val="22"/>
              </w:rPr>
            </w:pPr>
          </w:p>
        </w:tc>
        <w:tc>
          <w:tcPr>
            <w:tcW w:w="1319" w:type="dxa"/>
            <w:tcBorders>
              <w:top w:val="single" w:sz="4" w:space="0" w:color="auto"/>
              <w:left w:val="single" w:sz="4" w:space="0" w:color="auto"/>
            </w:tcBorders>
          </w:tcPr>
          <w:p w14:paraId="37C85928"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92F"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2A" w14:textId="77777777" w:rsidR="00944129" w:rsidRPr="006C1F2C" w:rsidRDefault="00944129" w:rsidP="005171BE">
            <w:pPr>
              <w:keepNext/>
              <w:keepLines/>
              <w:widowControl w:val="0"/>
              <w:tabs>
                <w:tab w:val="left" w:pos="567"/>
              </w:tabs>
              <w:rPr>
                <w:color w:val="000000"/>
                <w:sz w:val="22"/>
                <w:szCs w:val="22"/>
              </w:rPr>
            </w:pPr>
            <w:r w:rsidRPr="006C1F2C">
              <w:rPr>
                <w:b/>
                <w:color w:val="000000"/>
                <w:sz w:val="22"/>
                <w:szCs w:val="22"/>
              </w:rPr>
              <w:t>ITT + RDO populasjon</w:t>
            </w:r>
          </w:p>
        </w:tc>
        <w:tc>
          <w:tcPr>
            <w:tcW w:w="1491" w:type="dxa"/>
            <w:tcBorders>
              <w:top w:val="nil"/>
              <w:left w:val="single" w:sz="4" w:space="0" w:color="auto"/>
              <w:bottom w:val="nil"/>
              <w:right w:val="single" w:sz="4" w:space="0" w:color="auto"/>
            </w:tcBorders>
          </w:tcPr>
          <w:p w14:paraId="37C8592B"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(n=107)</w:t>
            </w:r>
          </w:p>
        </w:tc>
        <w:tc>
          <w:tcPr>
            <w:tcW w:w="1434" w:type="dxa"/>
            <w:tcBorders>
              <w:top w:val="nil"/>
              <w:left w:val="single" w:sz="4" w:space="0" w:color="auto"/>
              <w:bottom w:val="nil"/>
              <w:right w:val="single" w:sz="4" w:space="0" w:color="auto"/>
            </w:tcBorders>
          </w:tcPr>
          <w:p w14:paraId="37C8592C"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(n=60)</w:t>
            </w:r>
          </w:p>
        </w:tc>
        <w:tc>
          <w:tcPr>
            <w:tcW w:w="1557" w:type="dxa"/>
            <w:tcBorders>
              <w:top w:val="nil"/>
              <w:left w:val="single" w:sz="4" w:space="0" w:color="auto"/>
              <w:bottom w:val="nil"/>
              <w:right w:val="single" w:sz="4" w:space="0" w:color="auto"/>
            </w:tcBorders>
          </w:tcPr>
          <w:p w14:paraId="37C8592D"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(n=220)</w:t>
            </w:r>
          </w:p>
        </w:tc>
        <w:tc>
          <w:tcPr>
            <w:tcW w:w="1319" w:type="dxa"/>
            <w:tcBorders>
              <w:left w:val="single" w:sz="4" w:space="0" w:color="auto"/>
            </w:tcBorders>
          </w:tcPr>
          <w:p w14:paraId="37C8592E"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(n=101)</w:t>
            </w:r>
          </w:p>
        </w:tc>
      </w:tr>
      <w:tr w:rsidR="00944129" w:rsidRPr="006C1F2C" w14:paraId="37C85935"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30" w14:textId="77777777" w:rsidR="00944129" w:rsidRPr="006C1F2C" w:rsidRDefault="00944129" w:rsidP="005171BE">
            <w:pPr>
              <w:keepNext/>
              <w:keepLines/>
              <w:widowControl w:val="0"/>
              <w:tabs>
                <w:tab w:val="left" w:pos="567"/>
              </w:tabs>
              <w:rPr>
                <w:color w:val="000000"/>
                <w:sz w:val="22"/>
                <w:szCs w:val="22"/>
              </w:rPr>
            </w:pPr>
          </w:p>
        </w:tc>
        <w:tc>
          <w:tcPr>
            <w:tcW w:w="1491" w:type="dxa"/>
            <w:tcBorders>
              <w:top w:val="nil"/>
              <w:left w:val="single" w:sz="4" w:space="0" w:color="auto"/>
              <w:bottom w:val="nil"/>
              <w:right w:val="single" w:sz="4" w:space="0" w:color="auto"/>
            </w:tcBorders>
          </w:tcPr>
          <w:p w14:paraId="37C85931"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nil"/>
              <w:left w:val="single" w:sz="4" w:space="0" w:color="auto"/>
              <w:bottom w:val="nil"/>
              <w:right w:val="single" w:sz="4" w:space="0" w:color="auto"/>
            </w:tcBorders>
          </w:tcPr>
          <w:p w14:paraId="37C85932"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nil"/>
              <w:left w:val="single" w:sz="4" w:space="0" w:color="auto"/>
              <w:bottom w:val="nil"/>
              <w:right w:val="single" w:sz="4" w:space="0" w:color="auto"/>
            </w:tcBorders>
          </w:tcPr>
          <w:p w14:paraId="37C85933" w14:textId="77777777" w:rsidR="00944129" w:rsidRPr="006C1F2C" w:rsidRDefault="00944129" w:rsidP="005171BE">
            <w:pPr>
              <w:keepNext/>
              <w:keepLines/>
              <w:widowControl w:val="0"/>
              <w:tabs>
                <w:tab w:val="left" w:pos="567"/>
              </w:tabs>
              <w:rPr>
                <w:color w:val="000000"/>
                <w:sz w:val="22"/>
                <w:szCs w:val="22"/>
              </w:rPr>
            </w:pPr>
          </w:p>
        </w:tc>
        <w:tc>
          <w:tcPr>
            <w:tcW w:w="1319" w:type="dxa"/>
            <w:tcBorders>
              <w:left w:val="single" w:sz="4" w:space="0" w:color="auto"/>
            </w:tcBorders>
          </w:tcPr>
          <w:p w14:paraId="37C85934"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944"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36"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937"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left w:val="single" w:sz="4" w:space="0" w:color="auto"/>
              <w:bottom w:val="nil"/>
              <w:right w:val="single" w:sz="4" w:space="0" w:color="auto"/>
            </w:tcBorders>
          </w:tcPr>
          <w:p w14:paraId="37C85938"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25,4 ± 9,9</w:t>
            </w:r>
          </w:p>
          <w:p w14:paraId="37C85939" w14:textId="77777777" w:rsidR="00944129" w:rsidRPr="006C1F2C" w:rsidRDefault="00944129" w:rsidP="005171BE">
            <w:pPr>
              <w:keepNext/>
              <w:keepLines/>
              <w:widowControl w:val="0"/>
              <w:tabs>
                <w:tab w:val="left" w:pos="567"/>
              </w:tabs>
              <w:rPr>
                <w:color w:val="000000"/>
                <w:sz w:val="22"/>
                <w:szCs w:val="22"/>
              </w:rPr>
            </w:pPr>
          </w:p>
          <w:p w14:paraId="37C8593A"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1,0 ± 9,2</w:t>
            </w:r>
          </w:p>
        </w:tc>
        <w:tc>
          <w:tcPr>
            <w:tcW w:w="1434" w:type="dxa"/>
            <w:tcBorders>
              <w:top w:val="nil"/>
              <w:left w:val="single" w:sz="4" w:space="0" w:color="auto"/>
              <w:bottom w:val="nil"/>
              <w:right w:val="single" w:sz="4" w:space="0" w:color="auto"/>
            </w:tcBorders>
          </w:tcPr>
          <w:p w14:paraId="37C8593B"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27,4 ± 10,4</w:t>
            </w:r>
          </w:p>
          <w:p w14:paraId="37C8593C" w14:textId="77777777" w:rsidR="00944129" w:rsidRPr="006C1F2C" w:rsidRDefault="00944129" w:rsidP="005171BE">
            <w:pPr>
              <w:keepNext/>
              <w:keepLines/>
              <w:widowControl w:val="0"/>
              <w:tabs>
                <w:tab w:val="left" w:pos="567"/>
              </w:tabs>
              <w:rPr>
                <w:color w:val="000000"/>
                <w:sz w:val="22"/>
                <w:szCs w:val="22"/>
              </w:rPr>
            </w:pPr>
          </w:p>
          <w:p w14:paraId="37C8593D"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-2,1 ± 8,3</w:t>
            </w:r>
          </w:p>
        </w:tc>
        <w:tc>
          <w:tcPr>
            <w:tcW w:w="1557" w:type="dxa"/>
            <w:tcBorders>
              <w:top w:val="nil"/>
              <w:left w:val="single" w:sz="4" w:space="0" w:color="auto"/>
              <w:bottom w:val="nil"/>
              <w:right w:val="single" w:sz="4" w:space="0" w:color="auto"/>
            </w:tcBorders>
          </w:tcPr>
          <w:p w14:paraId="37C8593E"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23,1 ± 10,4</w:t>
            </w:r>
          </w:p>
          <w:p w14:paraId="37C8593F" w14:textId="77777777" w:rsidR="00944129" w:rsidRPr="006C1F2C" w:rsidRDefault="00944129" w:rsidP="005171BE">
            <w:pPr>
              <w:keepNext/>
              <w:keepLines/>
              <w:widowControl w:val="0"/>
              <w:tabs>
                <w:tab w:val="left" w:pos="567"/>
              </w:tabs>
              <w:rPr>
                <w:color w:val="000000"/>
                <w:sz w:val="22"/>
                <w:szCs w:val="22"/>
              </w:rPr>
            </w:pPr>
          </w:p>
          <w:p w14:paraId="37C85940"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2,6 ± 7,6</w:t>
            </w:r>
          </w:p>
        </w:tc>
        <w:tc>
          <w:tcPr>
            <w:tcW w:w="1319" w:type="dxa"/>
            <w:tcBorders>
              <w:left w:val="single" w:sz="4" w:space="0" w:color="auto"/>
            </w:tcBorders>
          </w:tcPr>
          <w:p w14:paraId="37C85941"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22,5 ± 10,1</w:t>
            </w:r>
          </w:p>
          <w:p w14:paraId="37C85942" w14:textId="77777777" w:rsidR="00944129" w:rsidRPr="006C1F2C" w:rsidRDefault="00944129" w:rsidP="005171BE">
            <w:pPr>
              <w:keepNext/>
              <w:keepLines/>
              <w:widowControl w:val="0"/>
              <w:tabs>
                <w:tab w:val="left" w:pos="567"/>
              </w:tabs>
              <w:rPr>
                <w:color w:val="000000"/>
                <w:sz w:val="22"/>
                <w:szCs w:val="22"/>
              </w:rPr>
            </w:pPr>
          </w:p>
          <w:p w14:paraId="37C85943"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0,1 ± 6,9</w:t>
            </w:r>
          </w:p>
        </w:tc>
      </w:tr>
      <w:tr w:rsidR="00944129" w:rsidRPr="006C1F2C" w14:paraId="37C85948"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45"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left w:val="single" w:sz="4" w:space="0" w:color="auto"/>
              <w:bottom w:val="nil"/>
              <w:right w:val="single" w:sz="4" w:space="0" w:color="auto"/>
            </w:tcBorders>
          </w:tcPr>
          <w:p w14:paraId="37C85946"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br/>
              <w:t>4,27</w:t>
            </w:r>
            <w:r w:rsidRPr="006C1F2C">
              <w:rPr>
                <w:color w:val="000000"/>
                <w:sz w:val="22"/>
                <w:szCs w:val="22"/>
                <w:vertAlign w:val="superscript"/>
              </w:rPr>
              <w:t>1</w:t>
            </w:r>
          </w:p>
        </w:tc>
        <w:tc>
          <w:tcPr>
            <w:tcW w:w="2876" w:type="dxa"/>
            <w:gridSpan w:val="2"/>
            <w:tcBorders>
              <w:top w:val="nil"/>
              <w:left w:val="single" w:sz="4" w:space="0" w:color="auto"/>
              <w:bottom w:val="nil"/>
            </w:tcBorders>
          </w:tcPr>
          <w:p w14:paraId="37C85947"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br/>
              <w:t>2,09</w:t>
            </w:r>
            <w:r w:rsidRPr="006C1F2C">
              <w:rPr>
                <w:color w:val="000000"/>
                <w:sz w:val="22"/>
                <w:szCs w:val="22"/>
                <w:vertAlign w:val="superscript"/>
              </w:rPr>
              <w:t>1</w:t>
            </w:r>
          </w:p>
        </w:tc>
      </w:tr>
      <w:tr w:rsidR="00944129" w:rsidRPr="006C1F2C" w14:paraId="37C8594C" w14:textId="77777777" w:rsidTr="002F5E8F">
        <w:tblPrEx>
          <w:tblBorders>
            <w:insideH w:val="none" w:sz="0" w:space="0" w:color="auto"/>
            <w:insideV w:val="none" w:sz="0" w:space="0" w:color="auto"/>
          </w:tblBorders>
        </w:tblPrEx>
        <w:tc>
          <w:tcPr>
            <w:tcW w:w="2628" w:type="dxa"/>
            <w:tcBorders>
              <w:bottom w:val="single" w:sz="4" w:space="0" w:color="auto"/>
              <w:right w:val="single" w:sz="4" w:space="0" w:color="auto"/>
            </w:tcBorders>
          </w:tcPr>
          <w:p w14:paraId="37C85949"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left w:val="single" w:sz="4" w:space="0" w:color="auto"/>
              <w:bottom w:val="single" w:sz="4" w:space="0" w:color="auto"/>
              <w:right w:val="single" w:sz="4" w:space="0" w:color="auto"/>
            </w:tcBorders>
          </w:tcPr>
          <w:p w14:paraId="37C8594A"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0,002</w:t>
            </w:r>
            <w:r w:rsidRPr="006C1F2C">
              <w:rPr>
                <w:color w:val="000000"/>
                <w:sz w:val="22"/>
                <w:szCs w:val="22"/>
                <w:vertAlign w:val="superscript"/>
              </w:rPr>
              <w:t>1</w:t>
            </w:r>
          </w:p>
        </w:tc>
        <w:tc>
          <w:tcPr>
            <w:tcW w:w="2876" w:type="dxa"/>
            <w:gridSpan w:val="2"/>
            <w:tcBorders>
              <w:top w:val="nil"/>
              <w:left w:val="single" w:sz="4" w:space="0" w:color="auto"/>
              <w:bottom w:val="single" w:sz="4" w:space="0" w:color="auto"/>
            </w:tcBorders>
          </w:tcPr>
          <w:p w14:paraId="37C8594B"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0,015</w:t>
            </w:r>
            <w:r w:rsidRPr="006C1F2C">
              <w:rPr>
                <w:color w:val="000000"/>
                <w:sz w:val="22"/>
                <w:szCs w:val="22"/>
                <w:vertAlign w:val="superscript"/>
              </w:rPr>
              <w:t>1</w:t>
            </w:r>
          </w:p>
        </w:tc>
      </w:tr>
      <w:tr w:rsidR="00944129" w:rsidRPr="006C1F2C" w14:paraId="37C85950" w14:textId="77777777" w:rsidTr="002F5E8F">
        <w:tblPrEx>
          <w:tblBorders>
            <w:insideH w:val="none" w:sz="0" w:space="0" w:color="auto"/>
            <w:insideV w:val="none" w:sz="0" w:space="0" w:color="auto"/>
          </w:tblBorders>
        </w:tblPrEx>
        <w:trPr>
          <w:trHeight w:val="520"/>
        </w:trPr>
        <w:tc>
          <w:tcPr>
            <w:tcW w:w="2628" w:type="dxa"/>
            <w:tcBorders>
              <w:top w:val="single" w:sz="4" w:space="0" w:color="auto"/>
              <w:bottom w:val="single" w:sz="4" w:space="0" w:color="auto"/>
              <w:right w:val="single" w:sz="4" w:space="0" w:color="auto"/>
            </w:tcBorders>
          </w:tcPr>
          <w:p w14:paraId="37C8594D" w14:textId="77777777" w:rsidR="00944129" w:rsidRPr="006C1F2C" w:rsidRDefault="00944129" w:rsidP="005171BE">
            <w:pPr>
              <w:keepNext/>
              <w:keepLines/>
              <w:widowControl w:val="0"/>
              <w:tabs>
                <w:tab w:val="left" w:pos="567"/>
              </w:tabs>
              <w:spacing w:line="-260" w:lineRule="auto"/>
              <w:rPr>
                <w:b/>
                <w:color w:val="000000"/>
                <w:sz w:val="22"/>
                <w:szCs w:val="22"/>
              </w:rPr>
            </w:pPr>
          </w:p>
        </w:tc>
        <w:tc>
          <w:tcPr>
            <w:tcW w:w="2925" w:type="dxa"/>
            <w:gridSpan w:val="2"/>
            <w:tcBorders>
              <w:top w:val="single" w:sz="4" w:space="0" w:color="auto"/>
              <w:left w:val="single" w:sz="4" w:space="0" w:color="auto"/>
              <w:bottom w:val="single" w:sz="4" w:space="0" w:color="auto"/>
              <w:right w:val="single" w:sz="4" w:space="0" w:color="auto"/>
            </w:tcBorders>
          </w:tcPr>
          <w:p w14:paraId="37C8594E"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Pasienter med moderat demens (MMSE 10-17)</w:t>
            </w:r>
          </w:p>
        </w:tc>
        <w:tc>
          <w:tcPr>
            <w:tcW w:w="2876" w:type="dxa"/>
            <w:gridSpan w:val="2"/>
            <w:tcBorders>
              <w:top w:val="single" w:sz="4" w:space="0" w:color="auto"/>
              <w:left w:val="single" w:sz="4" w:space="0" w:color="auto"/>
              <w:bottom w:val="single" w:sz="4" w:space="0" w:color="auto"/>
            </w:tcBorders>
          </w:tcPr>
          <w:p w14:paraId="37C8594F" w14:textId="77777777" w:rsidR="00944129" w:rsidRPr="006C1F2C" w:rsidRDefault="00944129" w:rsidP="005171BE">
            <w:pPr>
              <w:keepNext/>
              <w:keepLines/>
              <w:widowControl w:val="0"/>
              <w:tabs>
                <w:tab w:val="left" w:pos="567"/>
              </w:tabs>
              <w:rPr>
                <w:color w:val="000000"/>
                <w:sz w:val="22"/>
                <w:szCs w:val="22"/>
              </w:rPr>
            </w:pPr>
            <w:r w:rsidRPr="006C1F2C">
              <w:rPr>
                <w:b/>
                <w:color w:val="000000"/>
                <w:sz w:val="22"/>
                <w:szCs w:val="22"/>
              </w:rPr>
              <w:t>Pasienter med mild demens (MMSE 18-24)</w:t>
            </w:r>
          </w:p>
        </w:tc>
      </w:tr>
      <w:tr w:rsidR="00944129" w:rsidRPr="006C1F2C" w14:paraId="37C85956" w14:textId="77777777" w:rsidTr="002F5E8F">
        <w:tblPrEx>
          <w:tblBorders>
            <w:insideH w:val="none" w:sz="0" w:space="0" w:color="auto"/>
            <w:insideV w:val="none" w:sz="0" w:space="0" w:color="auto"/>
          </w:tblBorders>
        </w:tblPrEx>
        <w:tc>
          <w:tcPr>
            <w:tcW w:w="2628" w:type="dxa"/>
            <w:tcBorders>
              <w:top w:val="single" w:sz="4" w:space="0" w:color="auto"/>
              <w:bottom w:val="nil"/>
              <w:right w:val="single" w:sz="4" w:space="0" w:color="auto"/>
            </w:tcBorders>
          </w:tcPr>
          <w:p w14:paraId="37C85951" w14:textId="77777777" w:rsidR="00944129" w:rsidRPr="006C1F2C" w:rsidRDefault="00944129" w:rsidP="005171BE">
            <w:pPr>
              <w:keepNext/>
              <w:keepLines/>
              <w:widowControl w:val="0"/>
              <w:tabs>
                <w:tab w:val="left" w:pos="567"/>
              </w:tabs>
              <w:rPr>
                <w:b/>
                <w:color w:val="000000"/>
                <w:sz w:val="22"/>
                <w:szCs w:val="22"/>
              </w:rPr>
            </w:pPr>
          </w:p>
        </w:tc>
        <w:tc>
          <w:tcPr>
            <w:tcW w:w="1491" w:type="dxa"/>
            <w:tcBorders>
              <w:top w:val="single" w:sz="4" w:space="0" w:color="auto"/>
              <w:left w:val="single" w:sz="4" w:space="0" w:color="auto"/>
              <w:bottom w:val="nil"/>
              <w:right w:val="single" w:sz="4" w:space="0" w:color="auto"/>
            </w:tcBorders>
          </w:tcPr>
          <w:p w14:paraId="37C85952"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single" w:sz="4" w:space="0" w:color="auto"/>
              <w:left w:val="single" w:sz="4" w:space="0" w:color="auto"/>
              <w:bottom w:val="nil"/>
              <w:right w:val="single" w:sz="4" w:space="0" w:color="auto"/>
            </w:tcBorders>
          </w:tcPr>
          <w:p w14:paraId="37C85953"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single" w:sz="4" w:space="0" w:color="auto"/>
              <w:left w:val="single" w:sz="4" w:space="0" w:color="auto"/>
              <w:bottom w:val="nil"/>
              <w:right w:val="single" w:sz="4" w:space="0" w:color="auto"/>
            </w:tcBorders>
          </w:tcPr>
          <w:p w14:paraId="37C85954" w14:textId="77777777" w:rsidR="00944129" w:rsidRPr="006C1F2C" w:rsidRDefault="00944129" w:rsidP="005171BE">
            <w:pPr>
              <w:keepNext/>
              <w:keepLines/>
              <w:widowControl w:val="0"/>
              <w:tabs>
                <w:tab w:val="left" w:pos="567"/>
              </w:tabs>
              <w:rPr>
                <w:color w:val="000000"/>
                <w:sz w:val="22"/>
                <w:szCs w:val="22"/>
              </w:rPr>
            </w:pPr>
          </w:p>
        </w:tc>
        <w:tc>
          <w:tcPr>
            <w:tcW w:w="1319" w:type="dxa"/>
            <w:tcBorders>
              <w:top w:val="single" w:sz="4" w:space="0" w:color="auto"/>
              <w:left w:val="single" w:sz="4" w:space="0" w:color="auto"/>
              <w:bottom w:val="nil"/>
            </w:tcBorders>
          </w:tcPr>
          <w:p w14:paraId="37C85955"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95C" w14:textId="77777777" w:rsidTr="002F5E8F">
        <w:tblPrEx>
          <w:tblBorders>
            <w:insideH w:val="none" w:sz="0" w:space="0" w:color="auto"/>
            <w:insideV w:val="none" w:sz="0" w:space="0" w:color="auto"/>
          </w:tblBorders>
        </w:tblPrEx>
        <w:tc>
          <w:tcPr>
            <w:tcW w:w="2628" w:type="dxa"/>
            <w:tcBorders>
              <w:top w:val="nil"/>
              <w:right w:val="single" w:sz="4" w:space="0" w:color="auto"/>
            </w:tcBorders>
          </w:tcPr>
          <w:p w14:paraId="37C85957" w14:textId="77777777" w:rsidR="00944129" w:rsidRPr="006C1F2C" w:rsidRDefault="00944129" w:rsidP="005171BE">
            <w:pPr>
              <w:keepNext/>
              <w:keepLines/>
              <w:widowControl w:val="0"/>
              <w:tabs>
                <w:tab w:val="left" w:pos="567"/>
              </w:tabs>
              <w:rPr>
                <w:color w:val="000000"/>
                <w:sz w:val="22"/>
                <w:szCs w:val="22"/>
              </w:rPr>
            </w:pPr>
            <w:r w:rsidRPr="006C1F2C">
              <w:rPr>
                <w:b/>
                <w:color w:val="000000"/>
                <w:sz w:val="22"/>
                <w:szCs w:val="22"/>
              </w:rPr>
              <w:t>ITT + RDO populasjon</w:t>
            </w:r>
          </w:p>
        </w:tc>
        <w:tc>
          <w:tcPr>
            <w:tcW w:w="1491" w:type="dxa"/>
            <w:tcBorders>
              <w:top w:val="nil"/>
              <w:left w:val="single" w:sz="4" w:space="0" w:color="auto"/>
              <w:bottom w:val="nil"/>
              <w:right w:val="single" w:sz="4" w:space="0" w:color="auto"/>
            </w:tcBorders>
          </w:tcPr>
          <w:p w14:paraId="37C85958"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(n=87)</w:t>
            </w:r>
          </w:p>
        </w:tc>
        <w:tc>
          <w:tcPr>
            <w:tcW w:w="1434" w:type="dxa"/>
            <w:tcBorders>
              <w:top w:val="nil"/>
              <w:left w:val="single" w:sz="4" w:space="0" w:color="auto"/>
              <w:bottom w:val="nil"/>
              <w:right w:val="single" w:sz="4" w:space="0" w:color="auto"/>
            </w:tcBorders>
          </w:tcPr>
          <w:p w14:paraId="37C85959"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(n=44)</w:t>
            </w:r>
          </w:p>
        </w:tc>
        <w:tc>
          <w:tcPr>
            <w:tcW w:w="1557" w:type="dxa"/>
            <w:tcBorders>
              <w:top w:val="nil"/>
              <w:left w:val="single" w:sz="4" w:space="0" w:color="auto"/>
              <w:bottom w:val="nil"/>
              <w:right w:val="single" w:sz="4" w:space="0" w:color="auto"/>
            </w:tcBorders>
          </w:tcPr>
          <w:p w14:paraId="37C8595A"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(n=237)</w:t>
            </w:r>
          </w:p>
        </w:tc>
        <w:tc>
          <w:tcPr>
            <w:tcW w:w="1319" w:type="dxa"/>
            <w:tcBorders>
              <w:top w:val="nil"/>
              <w:left w:val="single" w:sz="4" w:space="0" w:color="auto"/>
            </w:tcBorders>
          </w:tcPr>
          <w:p w14:paraId="37C8595B"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(n=115)</w:t>
            </w:r>
          </w:p>
        </w:tc>
      </w:tr>
      <w:tr w:rsidR="00944129" w:rsidRPr="006C1F2C" w14:paraId="37C85962"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5D" w14:textId="77777777" w:rsidR="00944129" w:rsidRPr="006C1F2C" w:rsidRDefault="00944129" w:rsidP="005171BE">
            <w:pPr>
              <w:keepNext/>
              <w:keepLines/>
              <w:widowControl w:val="0"/>
              <w:tabs>
                <w:tab w:val="left" w:pos="567"/>
              </w:tabs>
              <w:rPr>
                <w:color w:val="000000"/>
                <w:sz w:val="22"/>
                <w:szCs w:val="22"/>
              </w:rPr>
            </w:pPr>
          </w:p>
        </w:tc>
        <w:tc>
          <w:tcPr>
            <w:tcW w:w="1491" w:type="dxa"/>
            <w:tcBorders>
              <w:top w:val="nil"/>
              <w:left w:val="single" w:sz="4" w:space="0" w:color="auto"/>
              <w:bottom w:val="nil"/>
              <w:right w:val="single" w:sz="4" w:space="0" w:color="auto"/>
            </w:tcBorders>
          </w:tcPr>
          <w:p w14:paraId="37C8595E"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nil"/>
              <w:left w:val="single" w:sz="4" w:space="0" w:color="auto"/>
              <w:bottom w:val="nil"/>
              <w:right w:val="single" w:sz="4" w:space="0" w:color="auto"/>
            </w:tcBorders>
          </w:tcPr>
          <w:p w14:paraId="37C8595F"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nil"/>
              <w:left w:val="single" w:sz="4" w:space="0" w:color="auto"/>
              <w:bottom w:val="nil"/>
              <w:right w:val="single" w:sz="4" w:space="0" w:color="auto"/>
            </w:tcBorders>
          </w:tcPr>
          <w:p w14:paraId="37C85960" w14:textId="77777777" w:rsidR="00944129" w:rsidRPr="006C1F2C" w:rsidRDefault="00944129" w:rsidP="005171BE">
            <w:pPr>
              <w:keepNext/>
              <w:keepLines/>
              <w:widowControl w:val="0"/>
              <w:tabs>
                <w:tab w:val="left" w:pos="567"/>
              </w:tabs>
              <w:rPr>
                <w:color w:val="000000"/>
                <w:sz w:val="22"/>
                <w:szCs w:val="22"/>
              </w:rPr>
            </w:pPr>
          </w:p>
        </w:tc>
        <w:tc>
          <w:tcPr>
            <w:tcW w:w="1319" w:type="dxa"/>
            <w:tcBorders>
              <w:left w:val="single" w:sz="4" w:space="0" w:color="auto"/>
            </w:tcBorders>
          </w:tcPr>
          <w:p w14:paraId="37C85961" w14:textId="77777777" w:rsidR="00944129" w:rsidRPr="006C1F2C" w:rsidRDefault="00944129" w:rsidP="005171BE">
            <w:pPr>
              <w:keepNext/>
              <w:keepLines/>
              <w:widowControl w:val="0"/>
              <w:tabs>
                <w:tab w:val="left" w:pos="567"/>
              </w:tabs>
              <w:rPr>
                <w:color w:val="000000"/>
                <w:sz w:val="22"/>
                <w:szCs w:val="22"/>
              </w:rPr>
            </w:pPr>
          </w:p>
        </w:tc>
      </w:tr>
      <w:tr w:rsidR="00944129" w:rsidRPr="006C1F2C" w14:paraId="37C85971"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63"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baseline ± SD</w:t>
            </w:r>
          </w:p>
          <w:p w14:paraId="37C85964"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Gjennomsnittlig endring etter 24 uker ± SD</w:t>
            </w:r>
          </w:p>
        </w:tc>
        <w:tc>
          <w:tcPr>
            <w:tcW w:w="1491" w:type="dxa"/>
            <w:tcBorders>
              <w:top w:val="nil"/>
              <w:left w:val="single" w:sz="4" w:space="0" w:color="auto"/>
              <w:bottom w:val="nil"/>
              <w:right w:val="single" w:sz="4" w:space="0" w:color="auto"/>
            </w:tcBorders>
          </w:tcPr>
          <w:p w14:paraId="37C85965"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32,6 ± 10,4</w:t>
            </w:r>
          </w:p>
          <w:p w14:paraId="37C85966" w14:textId="77777777" w:rsidR="00944129" w:rsidRPr="006C1F2C" w:rsidRDefault="00944129" w:rsidP="005171BE">
            <w:pPr>
              <w:keepNext/>
              <w:keepLines/>
              <w:widowControl w:val="0"/>
              <w:tabs>
                <w:tab w:val="left" w:pos="567"/>
              </w:tabs>
              <w:rPr>
                <w:color w:val="000000"/>
                <w:sz w:val="22"/>
                <w:szCs w:val="22"/>
              </w:rPr>
            </w:pPr>
          </w:p>
          <w:p w14:paraId="37C85967"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2,6 ± 9,4</w:t>
            </w:r>
          </w:p>
        </w:tc>
        <w:tc>
          <w:tcPr>
            <w:tcW w:w="1434" w:type="dxa"/>
            <w:tcBorders>
              <w:top w:val="nil"/>
              <w:left w:val="single" w:sz="4" w:space="0" w:color="auto"/>
              <w:bottom w:val="nil"/>
              <w:right w:val="single" w:sz="4" w:space="0" w:color="auto"/>
            </w:tcBorders>
          </w:tcPr>
          <w:p w14:paraId="37C85968"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33,7 ± 10,3</w:t>
            </w:r>
          </w:p>
          <w:p w14:paraId="37C85969" w14:textId="77777777" w:rsidR="00944129" w:rsidRPr="006C1F2C" w:rsidRDefault="00944129" w:rsidP="005171BE">
            <w:pPr>
              <w:keepNext/>
              <w:keepLines/>
              <w:widowControl w:val="0"/>
              <w:tabs>
                <w:tab w:val="left" w:pos="567"/>
              </w:tabs>
              <w:rPr>
                <w:color w:val="000000"/>
                <w:sz w:val="22"/>
                <w:szCs w:val="22"/>
              </w:rPr>
            </w:pPr>
          </w:p>
          <w:p w14:paraId="37C8596A"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-1,8 ± 7,2</w:t>
            </w:r>
          </w:p>
        </w:tc>
        <w:tc>
          <w:tcPr>
            <w:tcW w:w="1557" w:type="dxa"/>
            <w:tcBorders>
              <w:top w:val="nil"/>
              <w:left w:val="single" w:sz="4" w:space="0" w:color="auto"/>
              <w:bottom w:val="nil"/>
              <w:right w:val="single" w:sz="4" w:space="0" w:color="auto"/>
            </w:tcBorders>
          </w:tcPr>
          <w:p w14:paraId="37C8596B"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20,6 ± 7,9</w:t>
            </w:r>
          </w:p>
          <w:p w14:paraId="37C8596C" w14:textId="77777777" w:rsidR="00944129" w:rsidRPr="006C1F2C" w:rsidRDefault="00944129" w:rsidP="005171BE">
            <w:pPr>
              <w:keepNext/>
              <w:keepLines/>
              <w:widowControl w:val="0"/>
              <w:tabs>
                <w:tab w:val="left" w:pos="567"/>
              </w:tabs>
              <w:rPr>
                <w:color w:val="000000"/>
                <w:sz w:val="22"/>
                <w:szCs w:val="22"/>
              </w:rPr>
            </w:pPr>
          </w:p>
          <w:p w14:paraId="37C8596D" w14:textId="77777777" w:rsidR="00944129" w:rsidRPr="006C1F2C" w:rsidRDefault="00944129" w:rsidP="005171BE">
            <w:pPr>
              <w:keepNext/>
              <w:keepLines/>
              <w:widowControl w:val="0"/>
              <w:tabs>
                <w:tab w:val="left" w:pos="567"/>
              </w:tabs>
              <w:rPr>
                <w:b/>
                <w:color w:val="000000"/>
                <w:sz w:val="22"/>
                <w:szCs w:val="22"/>
              </w:rPr>
            </w:pPr>
            <w:r w:rsidRPr="006C1F2C">
              <w:rPr>
                <w:b/>
                <w:color w:val="000000"/>
                <w:sz w:val="22"/>
                <w:szCs w:val="22"/>
              </w:rPr>
              <w:t>1,9 ± 7,7</w:t>
            </w:r>
          </w:p>
        </w:tc>
        <w:tc>
          <w:tcPr>
            <w:tcW w:w="1319" w:type="dxa"/>
            <w:tcBorders>
              <w:left w:val="single" w:sz="4" w:space="0" w:color="auto"/>
            </w:tcBorders>
          </w:tcPr>
          <w:p w14:paraId="37C8596E"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20,7 ± 7,9</w:t>
            </w:r>
          </w:p>
          <w:p w14:paraId="37C8596F" w14:textId="77777777" w:rsidR="00944129" w:rsidRPr="006C1F2C" w:rsidRDefault="00944129" w:rsidP="005171BE">
            <w:pPr>
              <w:keepNext/>
              <w:keepLines/>
              <w:widowControl w:val="0"/>
              <w:tabs>
                <w:tab w:val="left" w:pos="567"/>
              </w:tabs>
              <w:rPr>
                <w:color w:val="000000"/>
                <w:sz w:val="22"/>
                <w:szCs w:val="22"/>
              </w:rPr>
            </w:pPr>
          </w:p>
          <w:p w14:paraId="37C85970"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-0,2 ± 7,5</w:t>
            </w:r>
          </w:p>
        </w:tc>
      </w:tr>
      <w:tr w:rsidR="00944129" w:rsidRPr="006C1F2C" w14:paraId="37C85975"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72"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Justert behandlingsforskjell</w:t>
            </w:r>
          </w:p>
        </w:tc>
        <w:tc>
          <w:tcPr>
            <w:tcW w:w="2925" w:type="dxa"/>
            <w:gridSpan w:val="2"/>
            <w:tcBorders>
              <w:top w:val="nil"/>
              <w:left w:val="single" w:sz="4" w:space="0" w:color="auto"/>
              <w:bottom w:val="nil"/>
              <w:right w:val="single" w:sz="4" w:space="0" w:color="auto"/>
            </w:tcBorders>
          </w:tcPr>
          <w:p w14:paraId="37C85973"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br/>
              <w:t>4,73</w:t>
            </w:r>
            <w:r w:rsidRPr="006C1F2C">
              <w:rPr>
                <w:color w:val="000000"/>
                <w:sz w:val="22"/>
                <w:szCs w:val="22"/>
                <w:vertAlign w:val="superscript"/>
              </w:rPr>
              <w:t>1</w:t>
            </w:r>
          </w:p>
        </w:tc>
        <w:tc>
          <w:tcPr>
            <w:tcW w:w="2876" w:type="dxa"/>
            <w:gridSpan w:val="2"/>
            <w:tcBorders>
              <w:top w:val="nil"/>
              <w:left w:val="single" w:sz="4" w:space="0" w:color="auto"/>
              <w:bottom w:val="nil"/>
            </w:tcBorders>
          </w:tcPr>
          <w:p w14:paraId="37C85974"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br/>
              <w:t>2,14</w:t>
            </w:r>
            <w:r w:rsidRPr="006C1F2C">
              <w:rPr>
                <w:color w:val="000000"/>
                <w:sz w:val="22"/>
                <w:szCs w:val="22"/>
                <w:vertAlign w:val="superscript"/>
              </w:rPr>
              <w:t>1</w:t>
            </w:r>
          </w:p>
        </w:tc>
      </w:tr>
      <w:tr w:rsidR="00944129" w:rsidRPr="006C1F2C" w14:paraId="37C85979"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76" w14:textId="77777777" w:rsidR="00944129" w:rsidRPr="006C1F2C" w:rsidRDefault="00944129" w:rsidP="005171BE">
            <w:pPr>
              <w:keepNext/>
              <w:keepLines/>
              <w:widowControl w:val="0"/>
              <w:tabs>
                <w:tab w:val="left" w:pos="567"/>
              </w:tabs>
              <w:rPr>
                <w:color w:val="000000"/>
                <w:sz w:val="22"/>
                <w:szCs w:val="22"/>
              </w:rPr>
            </w:pPr>
            <w:r w:rsidRPr="006C1F2C">
              <w:rPr>
                <w:color w:val="000000"/>
                <w:sz w:val="22"/>
                <w:szCs w:val="22"/>
              </w:rPr>
              <w:t>p-verdi versus placebo</w:t>
            </w:r>
          </w:p>
        </w:tc>
        <w:tc>
          <w:tcPr>
            <w:tcW w:w="2925" w:type="dxa"/>
            <w:gridSpan w:val="2"/>
            <w:tcBorders>
              <w:top w:val="nil"/>
              <w:left w:val="single" w:sz="4" w:space="0" w:color="auto"/>
              <w:bottom w:val="nil"/>
              <w:right w:val="single" w:sz="4" w:space="0" w:color="auto"/>
            </w:tcBorders>
          </w:tcPr>
          <w:p w14:paraId="37C85977"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0,002</w:t>
            </w:r>
            <w:r w:rsidRPr="006C1F2C">
              <w:rPr>
                <w:color w:val="000000"/>
                <w:sz w:val="22"/>
                <w:szCs w:val="22"/>
                <w:vertAlign w:val="superscript"/>
              </w:rPr>
              <w:t>1</w:t>
            </w:r>
          </w:p>
        </w:tc>
        <w:tc>
          <w:tcPr>
            <w:tcW w:w="2876" w:type="dxa"/>
            <w:gridSpan w:val="2"/>
            <w:tcBorders>
              <w:top w:val="nil"/>
              <w:left w:val="single" w:sz="4" w:space="0" w:color="auto"/>
              <w:bottom w:val="nil"/>
            </w:tcBorders>
          </w:tcPr>
          <w:p w14:paraId="37C85978" w14:textId="77777777" w:rsidR="00944129" w:rsidRPr="006C1F2C" w:rsidRDefault="00944129" w:rsidP="005171BE">
            <w:pPr>
              <w:keepNext/>
              <w:keepLines/>
              <w:widowControl w:val="0"/>
              <w:tabs>
                <w:tab w:val="left" w:pos="567"/>
              </w:tabs>
              <w:jc w:val="center"/>
              <w:rPr>
                <w:color w:val="000000"/>
                <w:sz w:val="22"/>
                <w:szCs w:val="22"/>
              </w:rPr>
            </w:pPr>
            <w:r w:rsidRPr="006C1F2C">
              <w:rPr>
                <w:color w:val="000000"/>
                <w:sz w:val="22"/>
                <w:szCs w:val="22"/>
              </w:rPr>
              <w:t>0,010</w:t>
            </w:r>
            <w:r w:rsidRPr="006C1F2C">
              <w:rPr>
                <w:color w:val="000000"/>
                <w:sz w:val="22"/>
                <w:szCs w:val="22"/>
                <w:vertAlign w:val="superscript"/>
              </w:rPr>
              <w:t>1</w:t>
            </w:r>
          </w:p>
        </w:tc>
      </w:tr>
      <w:tr w:rsidR="00944129" w:rsidRPr="006C1F2C" w14:paraId="37C8597F" w14:textId="77777777" w:rsidTr="002F5E8F">
        <w:tblPrEx>
          <w:tblBorders>
            <w:insideH w:val="none" w:sz="0" w:space="0" w:color="auto"/>
            <w:insideV w:val="none" w:sz="0" w:space="0" w:color="auto"/>
          </w:tblBorders>
        </w:tblPrEx>
        <w:tc>
          <w:tcPr>
            <w:tcW w:w="2628" w:type="dxa"/>
            <w:tcBorders>
              <w:right w:val="single" w:sz="4" w:space="0" w:color="auto"/>
            </w:tcBorders>
          </w:tcPr>
          <w:p w14:paraId="37C8597A" w14:textId="77777777" w:rsidR="00944129" w:rsidRPr="006C1F2C" w:rsidRDefault="00944129" w:rsidP="005171BE">
            <w:pPr>
              <w:keepNext/>
              <w:keepLines/>
              <w:widowControl w:val="0"/>
              <w:tabs>
                <w:tab w:val="left" w:pos="567"/>
              </w:tabs>
              <w:rPr>
                <w:color w:val="000000"/>
                <w:sz w:val="22"/>
                <w:szCs w:val="22"/>
              </w:rPr>
            </w:pPr>
          </w:p>
        </w:tc>
        <w:tc>
          <w:tcPr>
            <w:tcW w:w="1491" w:type="dxa"/>
            <w:tcBorders>
              <w:top w:val="nil"/>
              <w:left w:val="single" w:sz="4" w:space="0" w:color="auto"/>
              <w:bottom w:val="single" w:sz="4" w:space="0" w:color="auto"/>
              <w:right w:val="single" w:sz="4" w:space="0" w:color="auto"/>
            </w:tcBorders>
          </w:tcPr>
          <w:p w14:paraId="37C8597B" w14:textId="77777777" w:rsidR="00944129" w:rsidRPr="006C1F2C" w:rsidRDefault="00944129" w:rsidP="005171BE">
            <w:pPr>
              <w:keepNext/>
              <w:keepLines/>
              <w:widowControl w:val="0"/>
              <w:tabs>
                <w:tab w:val="left" w:pos="567"/>
              </w:tabs>
              <w:rPr>
                <w:color w:val="000000"/>
                <w:sz w:val="22"/>
                <w:szCs w:val="22"/>
              </w:rPr>
            </w:pPr>
          </w:p>
        </w:tc>
        <w:tc>
          <w:tcPr>
            <w:tcW w:w="1434" w:type="dxa"/>
            <w:tcBorders>
              <w:top w:val="nil"/>
              <w:left w:val="single" w:sz="4" w:space="0" w:color="auto"/>
              <w:bottom w:val="single" w:sz="4" w:space="0" w:color="auto"/>
              <w:right w:val="single" w:sz="4" w:space="0" w:color="auto"/>
            </w:tcBorders>
          </w:tcPr>
          <w:p w14:paraId="37C8597C" w14:textId="77777777" w:rsidR="00944129" w:rsidRPr="006C1F2C" w:rsidRDefault="00944129" w:rsidP="005171BE">
            <w:pPr>
              <w:keepNext/>
              <w:keepLines/>
              <w:widowControl w:val="0"/>
              <w:tabs>
                <w:tab w:val="left" w:pos="567"/>
              </w:tabs>
              <w:rPr>
                <w:color w:val="000000"/>
                <w:sz w:val="22"/>
                <w:szCs w:val="22"/>
              </w:rPr>
            </w:pPr>
          </w:p>
        </w:tc>
        <w:tc>
          <w:tcPr>
            <w:tcW w:w="1557" w:type="dxa"/>
            <w:tcBorders>
              <w:top w:val="nil"/>
              <w:left w:val="single" w:sz="4" w:space="0" w:color="auto"/>
              <w:bottom w:val="single" w:sz="4" w:space="0" w:color="auto"/>
              <w:right w:val="single" w:sz="4" w:space="0" w:color="auto"/>
            </w:tcBorders>
          </w:tcPr>
          <w:p w14:paraId="37C8597D" w14:textId="77777777" w:rsidR="00944129" w:rsidRPr="006C1F2C" w:rsidRDefault="00944129" w:rsidP="005171BE">
            <w:pPr>
              <w:keepNext/>
              <w:keepLines/>
              <w:widowControl w:val="0"/>
              <w:tabs>
                <w:tab w:val="left" w:pos="567"/>
              </w:tabs>
              <w:rPr>
                <w:color w:val="000000"/>
                <w:sz w:val="22"/>
                <w:szCs w:val="22"/>
              </w:rPr>
            </w:pPr>
          </w:p>
        </w:tc>
        <w:tc>
          <w:tcPr>
            <w:tcW w:w="1319" w:type="dxa"/>
            <w:tcBorders>
              <w:left w:val="single" w:sz="4" w:space="0" w:color="auto"/>
            </w:tcBorders>
          </w:tcPr>
          <w:p w14:paraId="37C8597E" w14:textId="77777777" w:rsidR="00944129" w:rsidRPr="006C1F2C" w:rsidRDefault="00944129" w:rsidP="005171BE">
            <w:pPr>
              <w:keepNext/>
              <w:keepLines/>
              <w:widowControl w:val="0"/>
              <w:tabs>
                <w:tab w:val="left" w:pos="567"/>
              </w:tabs>
              <w:rPr>
                <w:color w:val="000000"/>
                <w:sz w:val="22"/>
                <w:szCs w:val="22"/>
              </w:rPr>
            </w:pPr>
          </w:p>
        </w:tc>
      </w:tr>
    </w:tbl>
    <w:p w14:paraId="37C85980" w14:textId="77777777" w:rsidR="00944129" w:rsidRPr="006C1F2C" w:rsidRDefault="00944129" w:rsidP="005171BE">
      <w:pPr>
        <w:keepNext/>
        <w:keepLines/>
        <w:widowControl w:val="0"/>
        <w:rPr>
          <w:color w:val="000000"/>
          <w:sz w:val="22"/>
          <w:szCs w:val="22"/>
        </w:rPr>
      </w:pPr>
      <w:r w:rsidRPr="006C1F2C">
        <w:rPr>
          <w:color w:val="000000"/>
          <w:sz w:val="22"/>
          <w:szCs w:val="22"/>
          <w:vertAlign w:val="superscript"/>
        </w:rPr>
        <w:t>1</w:t>
      </w:r>
      <w:r w:rsidRPr="006C1F2C">
        <w:rPr>
          <w:color w:val="000000"/>
          <w:sz w:val="22"/>
          <w:szCs w:val="22"/>
        </w:rPr>
        <w:t xml:space="preserve"> Basert på ANCOVA med behandling og land som faktorer og baseline ADAS-Cog som en kovariat. En positiv endring indikerer forbedring.</w:t>
      </w:r>
    </w:p>
    <w:p w14:paraId="37C85981" w14:textId="77777777" w:rsidR="00944129" w:rsidRPr="00277E35" w:rsidRDefault="00944129" w:rsidP="005171BE">
      <w:pPr>
        <w:keepNext/>
        <w:keepLines/>
        <w:widowControl w:val="0"/>
        <w:rPr>
          <w:color w:val="000000"/>
          <w:sz w:val="22"/>
          <w:szCs w:val="22"/>
        </w:rPr>
      </w:pPr>
      <w:r w:rsidRPr="00277E35">
        <w:rPr>
          <w:color w:val="000000"/>
          <w:sz w:val="22"/>
          <w:szCs w:val="22"/>
        </w:rPr>
        <w:t>ITT: ”Intent-To-Treat”; RDO: ”Retrieved Drop Outs”</w:t>
      </w:r>
    </w:p>
    <w:p w14:paraId="37C85982" w14:textId="77777777" w:rsidR="00944129" w:rsidRPr="00277E35" w:rsidRDefault="00944129" w:rsidP="005171BE">
      <w:pPr>
        <w:widowControl w:val="0"/>
        <w:suppressAutoHyphens/>
        <w:rPr>
          <w:color w:val="000000"/>
          <w:sz w:val="22"/>
          <w:szCs w:val="22"/>
        </w:rPr>
      </w:pPr>
    </w:p>
    <w:p w14:paraId="37C85983" w14:textId="7DF60D81" w:rsidR="00944129" w:rsidRPr="006C1F2C" w:rsidRDefault="00944129" w:rsidP="005171BE">
      <w:pPr>
        <w:widowControl w:val="0"/>
        <w:suppressAutoHyphens/>
        <w:rPr>
          <w:color w:val="000000"/>
          <w:sz w:val="22"/>
          <w:szCs w:val="22"/>
        </w:rPr>
      </w:pPr>
      <w:r w:rsidRPr="006C1F2C">
        <w:rPr>
          <w:color w:val="000000"/>
          <w:sz w:val="22"/>
          <w:szCs w:val="22"/>
        </w:rPr>
        <w:t>Det europeiske legemiddelkontoret (</w:t>
      </w:r>
      <w:r w:rsidR="00B53902" w:rsidRPr="006C1F2C">
        <w:rPr>
          <w:color w:val="000000"/>
          <w:sz w:val="22"/>
          <w:szCs w:val="22"/>
        </w:rPr>
        <w:t>t</w:t>
      </w:r>
      <w:r w:rsidRPr="006C1F2C">
        <w:rPr>
          <w:color w:val="000000"/>
          <w:sz w:val="22"/>
          <w:szCs w:val="22"/>
        </w:rPr>
        <w:t>he European Medicines Agency) har gitt unntak fra forpliktelsen til å presentere resultater fra studier med Exelon i alle undergrupper av den pediatriske populasjonen ved behandling av Alzheimers demens og ved behandling av pasienter med demens ved idiopatisk Parkinsons sykdom (se pkt.</w:t>
      </w:r>
      <w:r w:rsidR="000C5765" w:rsidRPr="006C1F2C">
        <w:rPr>
          <w:color w:val="000000"/>
          <w:sz w:val="22"/>
          <w:szCs w:val="22"/>
        </w:rPr>
        <w:t> </w:t>
      </w:r>
      <w:r w:rsidRPr="006C1F2C">
        <w:rPr>
          <w:color w:val="000000"/>
          <w:sz w:val="22"/>
          <w:szCs w:val="22"/>
        </w:rPr>
        <w:t xml:space="preserve">4.2 for informasjon </w:t>
      </w:r>
      <w:r w:rsidR="00B53902" w:rsidRPr="006C1F2C">
        <w:rPr>
          <w:color w:val="000000"/>
          <w:sz w:val="22"/>
          <w:szCs w:val="22"/>
        </w:rPr>
        <w:t>om</w:t>
      </w:r>
      <w:r w:rsidRPr="006C1F2C">
        <w:rPr>
          <w:color w:val="000000"/>
          <w:sz w:val="22"/>
          <w:szCs w:val="22"/>
        </w:rPr>
        <w:t xml:space="preserve"> pediatrisk bruk).</w:t>
      </w:r>
    </w:p>
    <w:p w14:paraId="37C85984" w14:textId="77777777" w:rsidR="00944129" w:rsidRPr="006C1F2C" w:rsidRDefault="00944129" w:rsidP="005171BE">
      <w:pPr>
        <w:widowControl w:val="0"/>
        <w:suppressAutoHyphens/>
        <w:rPr>
          <w:color w:val="000000"/>
          <w:sz w:val="22"/>
          <w:szCs w:val="22"/>
        </w:rPr>
      </w:pPr>
    </w:p>
    <w:p w14:paraId="37C85985" w14:textId="77777777" w:rsidR="003F05CA" w:rsidRPr="006C1F2C" w:rsidRDefault="003F05CA"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5.2</w:t>
      </w:r>
      <w:r w:rsidRPr="006C1F2C">
        <w:rPr>
          <w:b/>
          <w:color w:val="000000"/>
          <w:sz w:val="22"/>
          <w:szCs w:val="22"/>
          <w:lang w:val="nb-NO"/>
        </w:rPr>
        <w:tab/>
        <w:t>Farmakokinetiske egenskaper</w:t>
      </w:r>
    </w:p>
    <w:p w14:paraId="37C85986" w14:textId="77777777" w:rsidR="00C026C7" w:rsidRPr="006C1F2C" w:rsidRDefault="00C026C7" w:rsidP="005171BE">
      <w:pPr>
        <w:keepNext/>
        <w:widowControl w:val="0"/>
        <w:rPr>
          <w:i/>
          <w:color w:val="000000"/>
          <w:sz w:val="22"/>
          <w:szCs w:val="22"/>
        </w:rPr>
      </w:pPr>
    </w:p>
    <w:p w14:paraId="37C85987" w14:textId="77777777" w:rsidR="00EB063C" w:rsidRPr="006C1F2C" w:rsidRDefault="00C026C7" w:rsidP="005171BE">
      <w:pPr>
        <w:keepNext/>
        <w:widowControl w:val="0"/>
        <w:rPr>
          <w:color w:val="000000"/>
          <w:sz w:val="22"/>
          <w:szCs w:val="22"/>
          <w:u w:val="single"/>
        </w:rPr>
      </w:pPr>
      <w:r w:rsidRPr="006C1F2C">
        <w:rPr>
          <w:color w:val="000000"/>
          <w:sz w:val="22"/>
          <w:szCs w:val="22"/>
          <w:u w:val="single"/>
        </w:rPr>
        <w:t>Absorpsjon</w:t>
      </w:r>
    </w:p>
    <w:p w14:paraId="37C85988" w14:textId="77777777" w:rsidR="00062D93" w:rsidRPr="006C1F2C" w:rsidRDefault="00062D93" w:rsidP="005171BE">
      <w:pPr>
        <w:keepNext/>
        <w:widowControl w:val="0"/>
        <w:rPr>
          <w:color w:val="000000"/>
          <w:sz w:val="22"/>
          <w:szCs w:val="22"/>
        </w:rPr>
      </w:pPr>
    </w:p>
    <w:p w14:paraId="37C85989" w14:textId="77777777" w:rsidR="0033328B" w:rsidRPr="006C1F2C" w:rsidRDefault="00C026C7" w:rsidP="005171BE">
      <w:pPr>
        <w:widowControl w:val="0"/>
        <w:rPr>
          <w:color w:val="000000"/>
          <w:sz w:val="22"/>
          <w:szCs w:val="22"/>
        </w:rPr>
      </w:pPr>
      <w:r w:rsidRPr="006C1F2C">
        <w:rPr>
          <w:color w:val="000000"/>
          <w:sz w:val="22"/>
          <w:szCs w:val="22"/>
        </w:rPr>
        <w:t>Rivastigmin absorberes raskt og fullstendig. Maksimal plasmakonsentrasjon oppnås etter ca. 1</w:t>
      </w:r>
      <w:r w:rsidR="003E5473" w:rsidRPr="006C1F2C">
        <w:rPr>
          <w:color w:val="000000"/>
          <w:sz w:val="22"/>
          <w:szCs w:val="22"/>
        </w:rPr>
        <w:t> </w:t>
      </w:r>
      <w:r w:rsidRPr="006C1F2C">
        <w:rPr>
          <w:color w:val="000000"/>
          <w:sz w:val="22"/>
          <w:szCs w:val="22"/>
        </w:rPr>
        <w:t xml:space="preserve">time. Som et resultat av </w:t>
      </w:r>
      <w:r w:rsidR="00EB063C" w:rsidRPr="006C1F2C">
        <w:rPr>
          <w:color w:val="000000"/>
          <w:sz w:val="22"/>
          <w:szCs w:val="22"/>
        </w:rPr>
        <w:t xml:space="preserve">rivastigmins </w:t>
      </w:r>
      <w:r w:rsidRPr="006C1F2C">
        <w:rPr>
          <w:color w:val="000000"/>
          <w:sz w:val="22"/>
          <w:szCs w:val="22"/>
        </w:rPr>
        <w:t>interaksjon med målenzymet er økningen i biotilgjengelighet ca 1,5</w:t>
      </w:r>
      <w:r w:rsidR="003E5473" w:rsidRPr="006C1F2C">
        <w:rPr>
          <w:color w:val="000000"/>
          <w:sz w:val="22"/>
          <w:szCs w:val="22"/>
        </w:rPr>
        <w:t> </w:t>
      </w:r>
      <w:r w:rsidRPr="006C1F2C">
        <w:rPr>
          <w:color w:val="000000"/>
          <w:sz w:val="22"/>
          <w:szCs w:val="22"/>
        </w:rPr>
        <w:t>ganger større enn forventet i forhold til dosen ved doseøkning. Absolutt biotilgjengelighet etter en 3</w:t>
      </w:r>
      <w:r w:rsidR="009A2163" w:rsidRPr="006C1F2C">
        <w:rPr>
          <w:color w:val="000000"/>
          <w:sz w:val="22"/>
          <w:szCs w:val="22"/>
        </w:rPr>
        <w:t> mg</w:t>
      </w:r>
      <w:r w:rsidRPr="006C1F2C">
        <w:rPr>
          <w:color w:val="000000"/>
          <w:sz w:val="22"/>
          <w:szCs w:val="22"/>
        </w:rPr>
        <w:t xml:space="preserve"> dose er ca. 36</w:t>
      </w:r>
      <w:r w:rsidR="000C5765" w:rsidRPr="006C1F2C">
        <w:rPr>
          <w:color w:val="000000"/>
          <w:sz w:val="22"/>
          <w:szCs w:val="22"/>
        </w:rPr>
        <w:t> </w:t>
      </w:r>
      <w:r w:rsidRPr="006C1F2C">
        <w:rPr>
          <w:color w:val="000000"/>
          <w:sz w:val="22"/>
          <w:szCs w:val="22"/>
        </w:rPr>
        <w:t>%</w:t>
      </w:r>
      <w:r w:rsidRPr="006C1F2C">
        <w:rPr>
          <w:color w:val="000000"/>
          <w:sz w:val="22"/>
          <w:szCs w:val="22"/>
        </w:rPr>
        <w:sym w:font="Symbol" w:char="F0B1"/>
      </w:r>
      <w:r w:rsidRPr="006C1F2C">
        <w:rPr>
          <w:color w:val="000000"/>
          <w:sz w:val="22"/>
          <w:szCs w:val="22"/>
        </w:rPr>
        <w:t>13</w:t>
      </w:r>
      <w:r w:rsidR="000C5765" w:rsidRPr="006C1F2C">
        <w:rPr>
          <w:color w:val="000000"/>
          <w:sz w:val="22"/>
          <w:szCs w:val="22"/>
        </w:rPr>
        <w:t> </w:t>
      </w:r>
      <w:r w:rsidRPr="006C1F2C">
        <w:rPr>
          <w:color w:val="000000"/>
          <w:sz w:val="22"/>
          <w:szCs w:val="22"/>
        </w:rPr>
        <w:t>%. Rivastigmin mikstur gitt sammen med mat forsinker absorpsjonen (t</w:t>
      </w:r>
      <w:r w:rsidRPr="006C1F2C">
        <w:rPr>
          <w:color w:val="000000"/>
          <w:sz w:val="22"/>
          <w:szCs w:val="22"/>
          <w:vertAlign w:val="subscript"/>
        </w:rPr>
        <w:t>maks</w:t>
      </w:r>
      <w:r w:rsidRPr="006C1F2C">
        <w:rPr>
          <w:color w:val="000000"/>
          <w:sz w:val="22"/>
          <w:szCs w:val="22"/>
        </w:rPr>
        <w:t>) med 74</w:t>
      </w:r>
      <w:r w:rsidR="003E5473" w:rsidRPr="006C1F2C">
        <w:rPr>
          <w:color w:val="000000"/>
          <w:sz w:val="22"/>
          <w:szCs w:val="22"/>
        </w:rPr>
        <w:t> </w:t>
      </w:r>
      <w:r w:rsidRPr="006C1F2C">
        <w:rPr>
          <w:color w:val="000000"/>
          <w:sz w:val="22"/>
          <w:szCs w:val="22"/>
        </w:rPr>
        <w:t>min., C</w:t>
      </w:r>
      <w:r w:rsidRPr="006C1F2C">
        <w:rPr>
          <w:color w:val="000000"/>
          <w:sz w:val="22"/>
          <w:szCs w:val="22"/>
          <w:vertAlign w:val="subscript"/>
        </w:rPr>
        <w:t>maks</w:t>
      </w:r>
      <w:r w:rsidRPr="006C1F2C">
        <w:rPr>
          <w:color w:val="000000"/>
          <w:sz w:val="22"/>
          <w:szCs w:val="22"/>
        </w:rPr>
        <w:t xml:space="preserve"> reduseres med 43</w:t>
      </w:r>
      <w:r w:rsidR="000C5765" w:rsidRPr="006C1F2C">
        <w:rPr>
          <w:color w:val="000000"/>
          <w:sz w:val="22"/>
          <w:szCs w:val="22"/>
        </w:rPr>
        <w:t> </w:t>
      </w:r>
      <w:r w:rsidRPr="006C1F2C">
        <w:rPr>
          <w:color w:val="000000"/>
          <w:sz w:val="22"/>
          <w:szCs w:val="22"/>
        </w:rPr>
        <w:t>% og AUC øker med ca. 9</w:t>
      </w:r>
      <w:r w:rsidR="000C5765" w:rsidRPr="006C1F2C">
        <w:rPr>
          <w:color w:val="000000"/>
          <w:sz w:val="22"/>
          <w:szCs w:val="22"/>
        </w:rPr>
        <w:t> </w:t>
      </w:r>
      <w:r w:rsidRPr="006C1F2C">
        <w:rPr>
          <w:color w:val="000000"/>
          <w:sz w:val="22"/>
          <w:szCs w:val="22"/>
        </w:rPr>
        <w:t>%.</w:t>
      </w:r>
    </w:p>
    <w:p w14:paraId="37C8598A" w14:textId="77777777" w:rsidR="003F05CA" w:rsidRPr="006C1F2C" w:rsidRDefault="003F05CA" w:rsidP="005171BE">
      <w:pPr>
        <w:widowControl w:val="0"/>
        <w:rPr>
          <w:color w:val="000000"/>
          <w:sz w:val="22"/>
          <w:szCs w:val="22"/>
        </w:rPr>
      </w:pPr>
    </w:p>
    <w:p w14:paraId="37C8598B" w14:textId="77777777" w:rsidR="003F05CA" w:rsidRPr="006C1F2C" w:rsidRDefault="003F05CA" w:rsidP="005171BE">
      <w:pPr>
        <w:keepNext/>
        <w:widowControl w:val="0"/>
        <w:rPr>
          <w:color w:val="000000"/>
          <w:sz w:val="22"/>
          <w:szCs w:val="22"/>
          <w:u w:val="single"/>
        </w:rPr>
      </w:pPr>
      <w:r w:rsidRPr="006C1F2C">
        <w:rPr>
          <w:color w:val="000000"/>
          <w:sz w:val="22"/>
          <w:szCs w:val="22"/>
          <w:u w:val="single"/>
        </w:rPr>
        <w:t>Distribusjon</w:t>
      </w:r>
    </w:p>
    <w:p w14:paraId="37C8598C" w14:textId="77777777" w:rsidR="00062D93" w:rsidRPr="006C1F2C" w:rsidRDefault="00062D93" w:rsidP="005171BE">
      <w:pPr>
        <w:keepNext/>
        <w:widowControl w:val="0"/>
        <w:rPr>
          <w:color w:val="000000"/>
          <w:sz w:val="22"/>
          <w:szCs w:val="22"/>
        </w:rPr>
      </w:pPr>
    </w:p>
    <w:p w14:paraId="37C8598D" w14:textId="77777777" w:rsidR="003F05CA" w:rsidRPr="006C1F2C" w:rsidRDefault="003F05CA" w:rsidP="005171BE">
      <w:pPr>
        <w:widowControl w:val="0"/>
        <w:rPr>
          <w:color w:val="000000"/>
          <w:sz w:val="22"/>
          <w:szCs w:val="22"/>
        </w:rPr>
      </w:pPr>
      <w:r w:rsidRPr="006C1F2C">
        <w:rPr>
          <w:color w:val="000000"/>
          <w:sz w:val="22"/>
          <w:szCs w:val="22"/>
        </w:rPr>
        <w:t>Proteinbinding av rivastigmin er ca. 40</w:t>
      </w:r>
      <w:r w:rsidR="000C5765" w:rsidRPr="006C1F2C">
        <w:rPr>
          <w:color w:val="000000"/>
          <w:sz w:val="22"/>
          <w:szCs w:val="22"/>
        </w:rPr>
        <w:t> </w:t>
      </w:r>
      <w:r w:rsidRPr="006C1F2C">
        <w:rPr>
          <w:color w:val="000000"/>
          <w:sz w:val="22"/>
          <w:szCs w:val="22"/>
        </w:rPr>
        <w:t>%. Legemidlet passerer lett blod-hjernebarrieren og har et tilsynelatende distribusjonsvolum i området 1,8–2,7 l/kg.</w:t>
      </w:r>
    </w:p>
    <w:p w14:paraId="37C8598E" w14:textId="77777777" w:rsidR="003F05CA" w:rsidRPr="006C1F2C" w:rsidRDefault="003F05CA" w:rsidP="005171BE">
      <w:pPr>
        <w:widowControl w:val="0"/>
        <w:rPr>
          <w:color w:val="000000"/>
          <w:sz w:val="22"/>
          <w:szCs w:val="22"/>
        </w:rPr>
      </w:pPr>
    </w:p>
    <w:p w14:paraId="37C8598F" w14:textId="77777777" w:rsidR="003F05CA" w:rsidRPr="006C1F2C" w:rsidRDefault="000062B8" w:rsidP="005171BE">
      <w:pPr>
        <w:keepNext/>
        <w:widowControl w:val="0"/>
        <w:rPr>
          <w:color w:val="000000"/>
          <w:sz w:val="22"/>
          <w:szCs w:val="22"/>
          <w:u w:val="single"/>
        </w:rPr>
      </w:pPr>
      <w:r w:rsidRPr="006C1F2C">
        <w:rPr>
          <w:color w:val="000000"/>
          <w:sz w:val="22"/>
          <w:szCs w:val="22"/>
          <w:u w:val="single"/>
        </w:rPr>
        <w:t>Biotransformasjon</w:t>
      </w:r>
    </w:p>
    <w:p w14:paraId="37C85990" w14:textId="77777777" w:rsidR="00062D93" w:rsidRPr="006C1F2C" w:rsidRDefault="00062D93" w:rsidP="005171BE">
      <w:pPr>
        <w:keepNext/>
        <w:widowControl w:val="0"/>
        <w:rPr>
          <w:color w:val="000000"/>
          <w:sz w:val="22"/>
          <w:szCs w:val="22"/>
        </w:rPr>
      </w:pPr>
    </w:p>
    <w:p w14:paraId="37C85991" w14:textId="77777777" w:rsidR="00D070F8" w:rsidRPr="006C1F2C" w:rsidRDefault="003F05CA" w:rsidP="005171BE">
      <w:pPr>
        <w:widowControl w:val="0"/>
        <w:rPr>
          <w:color w:val="000000"/>
          <w:sz w:val="22"/>
          <w:szCs w:val="22"/>
        </w:rPr>
      </w:pPr>
      <w:r w:rsidRPr="006C1F2C">
        <w:rPr>
          <w:color w:val="000000"/>
          <w:sz w:val="22"/>
          <w:szCs w:val="22"/>
        </w:rPr>
        <w:t xml:space="preserve">Rivastigmin har en rask og uttalt metabolisme (plasmahalveringstiden er ca. 1 time), hovedsakelig via kolinesterasemediert hydrolyse til den dekarbamylerte metabolitten. </w:t>
      </w:r>
      <w:r w:rsidRPr="006C1F2C">
        <w:rPr>
          <w:i/>
          <w:color w:val="000000"/>
          <w:sz w:val="22"/>
          <w:szCs w:val="22"/>
        </w:rPr>
        <w:t>In vitro</w:t>
      </w:r>
      <w:r w:rsidRPr="006C1F2C">
        <w:rPr>
          <w:color w:val="000000"/>
          <w:sz w:val="22"/>
          <w:szCs w:val="22"/>
        </w:rPr>
        <w:t xml:space="preserve"> hemmer denne metabolitten acetylkolinesterase minimalt (&lt;10</w:t>
      </w:r>
      <w:r w:rsidR="000C5765" w:rsidRPr="006C1F2C">
        <w:rPr>
          <w:color w:val="000000"/>
          <w:sz w:val="22"/>
          <w:szCs w:val="22"/>
        </w:rPr>
        <w:t> </w:t>
      </w:r>
      <w:r w:rsidRPr="006C1F2C">
        <w:rPr>
          <w:color w:val="000000"/>
          <w:sz w:val="22"/>
          <w:szCs w:val="22"/>
        </w:rPr>
        <w:t>%).</w:t>
      </w:r>
    </w:p>
    <w:p w14:paraId="37C85992" w14:textId="77777777" w:rsidR="00D070F8" w:rsidRPr="006C1F2C" w:rsidRDefault="00D070F8" w:rsidP="005171BE">
      <w:pPr>
        <w:widowControl w:val="0"/>
        <w:rPr>
          <w:color w:val="000000"/>
          <w:sz w:val="22"/>
          <w:szCs w:val="22"/>
        </w:rPr>
      </w:pPr>
    </w:p>
    <w:p w14:paraId="37C85993" w14:textId="77777777" w:rsidR="003F05CA" w:rsidRPr="006C1F2C" w:rsidRDefault="00D070F8" w:rsidP="005171BE">
      <w:pPr>
        <w:widowControl w:val="0"/>
        <w:rPr>
          <w:color w:val="000000"/>
          <w:sz w:val="22"/>
          <w:szCs w:val="22"/>
        </w:rPr>
      </w:pPr>
      <w:r w:rsidRPr="006C1F2C">
        <w:rPr>
          <w:color w:val="000000"/>
          <w:sz w:val="22"/>
          <w:szCs w:val="22"/>
        </w:rPr>
        <w:t xml:space="preserve">Basert på </w:t>
      </w:r>
      <w:r w:rsidRPr="006C1F2C">
        <w:rPr>
          <w:i/>
          <w:color w:val="000000"/>
          <w:sz w:val="22"/>
          <w:szCs w:val="22"/>
        </w:rPr>
        <w:t>in vitro</w:t>
      </w:r>
      <w:r w:rsidRPr="006C1F2C">
        <w:rPr>
          <w:color w:val="000000"/>
          <w:sz w:val="22"/>
          <w:szCs w:val="22"/>
        </w:rPr>
        <w:t xml:space="preserve"> studier forventes ingen farmakokinetisk interaksjon med legemidler som metaboliseres av følgende cytokrom-isoenzymer: CYP1A2, CYP2D6, CYP3A4/5, CYP2E1, CYP2C9, CYP2C8, CYP2C19 eller CYP2B6. D</w:t>
      </w:r>
      <w:r w:rsidR="003F05CA" w:rsidRPr="006C1F2C">
        <w:rPr>
          <w:color w:val="000000"/>
          <w:sz w:val="22"/>
          <w:szCs w:val="22"/>
        </w:rPr>
        <w:t>yreforsøk viser at de viktigste cytokrom P450-isoenzymene er minimalt involvert i metabolismen av rivastigmin. Total plasmaclearance av rivastigmin var ca. 130 l/time etter en 0,2 mg intravenøs dose og den falt til 70 l/time etter en 2,7 mg intravenøs dose.</w:t>
      </w:r>
    </w:p>
    <w:p w14:paraId="37C85994" w14:textId="77777777" w:rsidR="003F05CA" w:rsidRPr="006C1F2C" w:rsidRDefault="003F05CA" w:rsidP="005171BE">
      <w:pPr>
        <w:widowControl w:val="0"/>
        <w:rPr>
          <w:color w:val="000000"/>
          <w:sz w:val="22"/>
          <w:szCs w:val="22"/>
        </w:rPr>
      </w:pPr>
    </w:p>
    <w:p w14:paraId="37C85995" w14:textId="77777777" w:rsidR="003F05CA" w:rsidRPr="006C1F2C" w:rsidRDefault="000062B8" w:rsidP="005171BE">
      <w:pPr>
        <w:keepNext/>
        <w:widowControl w:val="0"/>
        <w:rPr>
          <w:color w:val="000000"/>
          <w:sz w:val="22"/>
          <w:szCs w:val="22"/>
          <w:u w:val="single"/>
        </w:rPr>
      </w:pPr>
      <w:r w:rsidRPr="006C1F2C">
        <w:rPr>
          <w:color w:val="000000"/>
          <w:sz w:val="22"/>
          <w:szCs w:val="22"/>
          <w:u w:val="single"/>
        </w:rPr>
        <w:t>Eliminasjon</w:t>
      </w:r>
    </w:p>
    <w:p w14:paraId="37C85996" w14:textId="77777777" w:rsidR="00062D93" w:rsidRPr="006C1F2C" w:rsidRDefault="00062D93" w:rsidP="005171BE">
      <w:pPr>
        <w:keepNext/>
        <w:widowControl w:val="0"/>
        <w:rPr>
          <w:color w:val="000000"/>
          <w:sz w:val="22"/>
          <w:szCs w:val="22"/>
        </w:rPr>
      </w:pPr>
    </w:p>
    <w:p w14:paraId="37C85997" w14:textId="77777777" w:rsidR="00D070F8" w:rsidRPr="006C1F2C" w:rsidRDefault="003F05CA" w:rsidP="005171BE">
      <w:pPr>
        <w:widowControl w:val="0"/>
        <w:rPr>
          <w:color w:val="000000"/>
          <w:sz w:val="22"/>
          <w:szCs w:val="22"/>
        </w:rPr>
      </w:pPr>
      <w:r w:rsidRPr="006C1F2C">
        <w:rPr>
          <w:color w:val="000000"/>
          <w:sz w:val="22"/>
          <w:szCs w:val="22"/>
        </w:rPr>
        <w:t xml:space="preserve">Det finnes ikke uendret rivastigmin i urin; utskilles hovedsakelig som metabolitter via nyrene. Etter inntak av </w:t>
      </w:r>
      <w:r w:rsidRPr="006C1F2C">
        <w:rPr>
          <w:color w:val="000000"/>
          <w:sz w:val="22"/>
          <w:szCs w:val="22"/>
          <w:vertAlign w:val="superscript"/>
        </w:rPr>
        <w:t>14</w:t>
      </w:r>
      <w:r w:rsidRPr="006C1F2C">
        <w:rPr>
          <w:color w:val="000000"/>
          <w:sz w:val="22"/>
          <w:szCs w:val="22"/>
        </w:rPr>
        <w:t>C-rivastigmin var renal eliminasjon rask og nesten fullstendig (&gt;90</w:t>
      </w:r>
      <w:r w:rsidR="000C5765" w:rsidRPr="006C1F2C">
        <w:rPr>
          <w:color w:val="000000"/>
          <w:sz w:val="22"/>
          <w:szCs w:val="22"/>
        </w:rPr>
        <w:t> </w:t>
      </w:r>
      <w:r w:rsidRPr="006C1F2C">
        <w:rPr>
          <w:color w:val="000000"/>
          <w:sz w:val="22"/>
          <w:szCs w:val="22"/>
        </w:rPr>
        <w:t>%) innen 24 timer. Mindre enn 1</w:t>
      </w:r>
      <w:r w:rsidR="000C5765" w:rsidRPr="006C1F2C">
        <w:rPr>
          <w:color w:val="000000"/>
          <w:sz w:val="22"/>
          <w:szCs w:val="22"/>
        </w:rPr>
        <w:t> </w:t>
      </w:r>
      <w:r w:rsidRPr="006C1F2C">
        <w:rPr>
          <w:color w:val="000000"/>
          <w:sz w:val="22"/>
          <w:szCs w:val="22"/>
        </w:rPr>
        <w:t>% av dosen utskilles i feces. Det er ingen akkumulering av rivastigmin eller dekarbamylert metabolitt hos pasienter med Alzheimers sykdom.</w:t>
      </w:r>
    </w:p>
    <w:p w14:paraId="37C85998" w14:textId="77777777" w:rsidR="00D070F8" w:rsidRPr="006C1F2C" w:rsidRDefault="00D070F8" w:rsidP="005171BE">
      <w:pPr>
        <w:widowControl w:val="0"/>
        <w:rPr>
          <w:color w:val="000000"/>
          <w:sz w:val="22"/>
          <w:szCs w:val="22"/>
        </w:rPr>
      </w:pPr>
    </w:p>
    <w:p w14:paraId="37C85999" w14:textId="77777777" w:rsidR="003F05CA" w:rsidRPr="006C1F2C" w:rsidRDefault="00D070F8" w:rsidP="005171BE">
      <w:pPr>
        <w:widowControl w:val="0"/>
        <w:rPr>
          <w:color w:val="000000"/>
          <w:sz w:val="22"/>
          <w:szCs w:val="22"/>
        </w:rPr>
      </w:pPr>
      <w:r w:rsidRPr="006C1F2C">
        <w:rPr>
          <w:color w:val="000000"/>
          <w:sz w:val="22"/>
          <w:szCs w:val="22"/>
        </w:rPr>
        <w:t>En populasjonsfarmakokinetisk analyse viste at bruk av nikotin øker oral clearance av rivastigmin med 23 % hos pasienter med Alzheimers sykdom (n=75 røykere og 549 ikke-røykere) etter orale kapseldoser på opp til 12 mg daglig.</w:t>
      </w:r>
    </w:p>
    <w:p w14:paraId="37C8599A" w14:textId="77777777" w:rsidR="003F05CA" w:rsidRPr="006C1F2C" w:rsidRDefault="003F05CA" w:rsidP="005171BE">
      <w:pPr>
        <w:widowControl w:val="0"/>
        <w:rPr>
          <w:color w:val="000000"/>
          <w:sz w:val="22"/>
          <w:szCs w:val="22"/>
        </w:rPr>
      </w:pPr>
    </w:p>
    <w:p w14:paraId="37C8599B" w14:textId="77777777" w:rsidR="00062D93" w:rsidRPr="006C1F2C" w:rsidRDefault="00062D93" w:rsidP="005171BE">
      <w:pPr>
        <w:keepNext/>
        <w:widowControl w:val="0"/>
        <w:rPr>
          <w:color w:val="000000"/>
          <w:sz w:val="22"/>
          <w:szCs w:val="22"/>
          <w:u w:val="single"/>
        </w:rPr>
      </w:pPr>
      <w:r w:rsidRPr="006C1F2C">
        <w:rPr>
          <w:color w:val="000000"/>
          <w:sz w:val="22"/>
          <w:szCs w:val="22"/>
          <w:u w:val="single"/>
        </w:rPr>
        <w:t>Spesielle populasjoner</w:t>
      </w:r>
    </w:p>
    <w:p w14:paraId="37C8599C" w14:textId="77777777" w:rsidR="00062D93" w:rsidRPr="006C1F2C" w:rsidRDefault="00062D93" w:rsidP="005171BE">
      <w:pPr>
        <w:keepNext/>
        <w:widowControl w:val="0"/>
        <w:rPr>
          <w:color w:val="000000"/>
          <w:sz w:val="22"/>
          <w:szCs w:val="22"/>
        </w:rPr>
      </w:pPr>
    </w:p>
    <w:p w14:paraId="37C8599D" w14:textId="77777777" w:rsidR="003F05CA" w:rsidRPr="006C1F2C" w:rsidRDefault="003F05CA" w:rsidP="005171BE">
      <w:pPr>
        <w:keepNext/>
        <w:widowControl w:val="0"/>
        <w:rPr>
          <w:i/>
          <w:color w:val="000000"/>
          <w:sz w:val="22"/>
          <w:szCs w:val="22"/>
          <w:u w:val="single"/>
        </w:rPr>
      </w:pPr>
      <w:r w:rsidRPr="006C1F2C">
        <w:rPr>
          <w:i/>
          <w:color w:val="000000"/>
          <w:sz w:val="22"/>
          <w:szCs w:val="22"/>
          <w:u w:val="single"/>
        </w:rPr>
        <w:t>Eldre</w:t>
      </w:r>
    </w:p>
    <w:p w14:paraId="37C8599E" w14:textId="77777777" w:rsidR="003F05CA" w:rsidRPr="006C1F2C" w:rsidRDefault="003F05CA" w:rsidP="005171BE">
      <w:pPr>
        <w:widowControl w:val="0"/>
        <w:rPr>
          <w:color w:val="000000"/>
          <w:sz w:val="22"/>
          <w:szCs w:val="22"/>
        </w:rPr>
      </w:pPr>
      <w:r w:rsidRPr="006C1F2C">
        <w:rPr>
          <w:color w:val="000000"/>
          <w:sz w:val="22"/>
          <w:szCs w:val="22"/>
        </w:rPr>
        <w:t>Selv om biotilgjengeligheten av rivastigmin er høyere hos eldre enn hos yngre friske frivillige, ble det ikke vist endringer i biotilgjengelighet hos Alzheimerpasienter i alderen 50–92 år.</w:t>
      </w:r>
    </w:p>
    <w:p w14:paraId="37C8599F" w14:textId="77777777" w:rsidR="003F05CA" w:rsidRPr="006C1F2C" w:rsidRDefault="003F05CA" w:rsidP="005171BE">
      <w:pPr>
        <w:widowControl w:val="0"/>
        <w:rPr>
          <w:color w:val="000000"/>
          <w:sz w:val="22"/>
          <w:szCs w:val="22"/>
        </w:rPr>
      </w:pPr>
    </w:p>
    <w:p w14:paraId="37C859A0" w14:textId="77777777" w:rsidR="003F05CA" w:rsidRPr="006C1F2C" w:rsidRDefault="000062B8" w:rsidP="005171BE">
      <w:pPr>
        <w:keepNext/>
        <w:widowControl w:val="0"/>
        <w:rPr>
          <w:i/>
          <w:color w:val="000000"/>
          <w:sz w:val="22"/>
          <w:szCs w:val="22"/>
          <w:u w:val="single"/>
        </w:rPr>
      </w:pPr>
      <w:r w:rsidRPr="006C1F2C">
        <w:rPr>
          <w:i/>
          <w:color w:val="000000"/>
          <w:sz w:val="22"/>
          <w:szCs w:val="22"/>
          <w:u w:val="single"/>
        </w:rPr>
        <w:t>N</w:t>
      </w:r>
      <w:r w:rsidR="003F05CA" w:rsidRPr="006C1F2C">
        <w:rPr>
          <w:i/>
          <w:color w:val="000000"/>
          <w:sz w:val="22"/>
          <w:szCs w:val="22"/>
          <w:u w:val="single"/>
        </w:rPr>
        <w:t>edsatt leverfunksjon</w:t>
      </w:r>
    </w:p>
    <w:p w14:paraId="37C859A1" w14:textId="77777777" w:rsidR="003F05CA" w:rsidRPr="006C1F2C" w:rsidRDefault="003F05CA" w:rsidP="005171BE">
      <w:pPr>
        <w:widowControl w:val="0"/>
        <w:rPr>
          <w:color w:val="000000"/>
          <w:sz w:val="22"/>
          <w:szCs w:val="22"/>
        </w:rPr>
      </w:pPr>
      <w:r w:rsidRPr="006C1F2C">
        <w:rPr>
          <w:color w:val="000000"/>
          <w:sz w:val="22"/>
          <w:szCs w:val="22"/>
        </w:rPr>
        <w:t>C</w:t>
      </w:r>
      <w:r w:rsidRPr="006C1F2C">
        <w:rPr>
          <w:color w:val="000000"/>
          <w:sz w:val="22"/>
          <w:szCs w:val="22"/>
          <w:vertAlign w:val="subscript"/>
        </w:rPr>
        <w:t>maks</w:t>
      </w:r>
      <w:r w:rsidRPr="006C1F2C">
        <w:rPr>
          <w:color w:val="000000"/>
          <w:sz w:val="22"/>
          <w:szCs w:val="22"/>
        </w:rPr>
        <w:t xml:space="preserve"> var ca. 60</w:t>
      </w:r>
      <w:r w:rsidR="000C5765" w:rsidRPr="006C1F2C">
        <w:rPr>
          <w:color w:val="000000"/>
          <w:sz w:val="22"/>
          <w:szCs w:val="22"/>
        </w:rPr>
        <w:t> </w:t>
      </w:r>
      <w:r w:rsidRPr="006C1F2C">
        <w:rPr>
          <w:color w:val="000000"/>
          <w:sz w:val="22"/>
          <w:szCs w:val="22"/>
        </w:rPr>
        <w:t>% høyere og AUC mer enn dobbelt så høy for rivastigmin hos pasienter med mild til moderat nedsatt leverfunksjon enn hos friske personer.</w:t>
      </w:r>
    </w:p>
    <w:p w14:paraId="37C859A2" w14:textId="77777777" w:rsidR="003F05CA" w:rsidRPr="006C1F2C" w:rsidRDefault="003F05CA" w:rsidP="005171BE">
      <w:pPr>
        <w:widowControl w:val="0"/>
        <w:rPr>
          <w:color w:val="000000"/>
          <w:sz w:val="22"/>
          <w:szCs w:val="22"/>
        </w:rPr>
      </w:pPr>
    </w:p>
    <w:p w14:paraId="37C859A3" w14:textId="77777777" w:rsidR="003F05CA" w:rsidRPr="006C1F2C" w:rsidRDefault="000062B8" w:rsidP="005171BE">
      <w:pPr>
        <w:keepNext/>
        <w:widowControl w:val="0"/>
        <w:rPr>
          <w:i/>
          <w:color w:val="000000"/>
          <w:sz w:val="22"/>
          <w:szCs w:val="22"/>
          <w:u w:val="single"/>
        </w:rPr>
      </w:pPr>
      <w:r w:rsidRPr="006C1F2C">
        <w:rPr>
          <w:i/>
          <w:color w:val="000000"/>
          <w:sz w:val="22"/>
          <w:szCs w:val="22"/>
          <w:u w:val="single"/>
        </w:rPr>
        <w:t>N</w:t>
      </w:r>
      <w:r w:rsidR="003F05CA" w:rsidRPr="006C1F2C">
        <w:rPr>
          <w:i/>
          <w:color w:val="000000"/>
          <w:sz w:val="22"/>
          <w:szCs w:val="22"/>
          <w:u w:val="single"/>
        </w:rPr>
        <w:t>edsatt nyrefunksjon</w:t>
      </w:r>
    </w:p>
    <w:p w14:paraId="37C859A4" w14:textId="77777777" w:rsidR="003F05CA" w:rsidRPr="006C1F2C" w:rsidRDefault="003F05CA" w:rsidP="005171BE">
      <w:pPr>
        <w:widowControl w:val="0"/>
        <w:rPr>
          <w:color w:val="000000"/>
          <w:sz w:val="22"/>
          <w:szCs w:val="22"/>
        </w:rPr>
      </w:pPr>
      <w:r w:rsidRPr="006C1F2C">
        <w:rPr>
          <w:color w:val="000000"/>
          <w:sz w:val="22"/>
          <w:szCs w:val="22"/>
        </w:rPr>
        <w:t>C</w:t>
      </w:r>
      <w:r w:rsidRPr="006C1F2C">
        <w:rPr>
          <w:color w:val="000000"/>
          <w:sz w:val="22"/>
          <w:szCs w:val="22"/>
          <w:vertAlign w:val="subscript"/>
        </w:rPr>
        <w:t xml:space="preserve">maks </w:t>
      </w:r>
      <w:r w:rsidRPr="006C1F2C">
        <w:rPr>
          <w:color w:val="000000"/>
          <w:sz w:val="22"/>
          <w:szCs w:val="22"/>
        </w:rPr>
        <w:t>og AUC for rivastigmin var mer enn dobbelt så høy hos pasienter med moderat nedsatt nyrefunksjon sammenlignet med friske personer. Det var imidlertid ingen endringer i C</w:t>
      </w:r>
      <w:r w:rsidRPr="006C1F2C">
        <w:rPr>
          <w:color w:val="000000"/>
          <w:sz w:val="22"/>
          <w:szCs w:val="22"/>
          <w:vertAlign w:val="subscript"/>
        </w:rPr>
        <w:t>maks</w:t>
      </w:r>
      <w:r w:rsidRPr="006C1F2C">
        <w:rPr>
          <w:color w:val="000000"/>
          <w:sz w:val="22"/>
          <w:szCs w:val="22"/>
        </w:rPr>
        <w:t xml:space="preserve"> og AUC hos pasienter med alvorlig svekket nyrefunksjon.</w:t>
      </w:r>
    </w:p>
    <w:p w14:paraId="37C859A5" w14:textId="77777777" w:rsidR="003F05CA" w:rsidRPr="006C1F2C" w:rsidRDefault="003F05CA" w:rsidP="005171BE">
      <w:pPr>
        <w:widowControl w:val="0"/>
        <w:suppressAutoHyphens/>
        <w:rPr>
          <w:color w:val="000000"/>
          <w:sz w:val="22"/>
          <w:szCs w:val="22"/>
        </w:rPr>
      </w:pPr>
    </w:p>
    <w:p w14:paraId="37C859A6" w14:textId="77777777" w:rsidR="003F05CA" w:rsidRPr="006C1F2C" w:rsidRDefault="003F05CA" w:rsidP="005171BE">
      <w:pPr>
        <w:pStyle w:val="Titlepage"/>
        <w:keepNext/>
        <w:widowControl w:val="0"/>
        <w:spacing w:before="0"/>
        <w:ind w:left="567" w:hanging="567"/>
        <w:jc w:val="left"/>
        <w:rPr>
          <w:b/>
          <w:color w:val="000000"/>
          <w:sz w:val="22"/>
          <w:szCs w:val="22"/>
          <w:lang w:val="nb-NO"/>
        </w:rPr>
      </w:pPr>
      <w:r w:rsidRPr="006C1F2C">
        <w:rPr>
          <w:b/>
          <w:color w:val="000000"/>
          <w:sz w:val="22"/>
          <w:szCs w:val="22"/>
          <w:lang w:val="nb-NO"/>
        </w:rPr>
        <w:t>5.3</w:t>
      </w:r>
      <w:r w:rsidRPr="006C1F2C">
        <w:rPr>
          <w:b/>
          <w:color w:val="000000"/>
          <w:sz w:val="22"/>
          <w:szCs w:val="22"/>
          <w:lang w:val="nb-NO"/>
        </w:rPr>
        <w:tab/>
        <w:t>Prekliniske sikkerhetsdata</w:t>
      </w:r>
    </w:p>
    <w:p w14:paraId="37C859A7" w14:textId="77777777" w:rsidR="003F05CA" w:rsidRPr="006C1F2C" w:rsidRDefault="003F05CA" w:rsidP="005171BE">
      <w:pPr>
        <w:keepNext/>
        <w:widowControl w:val="0"/>
        <w:rPr>
          <w:color w:val="000000"/>
          <w:sz w:val="22"/>
          <w:szCs w:val="22"/>
        </w:rPr>
      </w:pPr>
    </w:p>
    <w:p w14:paraId="37C859A8" w14:textId="77777777" w:rsidR="003F05CA" w:rsidRPr="006C1F2C" w:rsidRDefault="003F05CA" w:rsidP="005171BE">
      <w:pPr>
        <w:widowControl w:val="0"/>
        <w:rPr>
          <w:color w:val="000000"/>
          <w:sz w:val="22"/>
          <w:szCs w:val="22"/>
        </w:rPr>
      </w:pPr>
      <w:r w:rsidRPr="006C1F2C">
        <w:rPr>
          <w:color w:val="000000"/>
          <w:sz w:val="22"/>
          <w:szCs w:val="22"/>
        </w:rPr>
        <w:t>Gjentatte toksisitetsstudier i rotter, mus og hunder viste kun effekt forbundet med en unormal høy farmakologisk aktivitet. Det ble ikke observert toksisk effekt på målorganer. Det ble ikke funnet noen human sikkerhetsmargin i dyreforsøkene pga følsomheten av de anvendte dyremodellene.</w:t>
      </w:r>
    </w:p>
    <w:p w14:paraId="37C859A9" w14:textId="77777777" w:rsidR="003F05CA" w:rsidRPr="006C1F2C" w:rsidRDefault="003F05CA" w:rsidP="005171BE">
      <w:pPr>
        <w:widowControl w:val="0"/>
        <w:rPr>
          <w:color w:val="000000"/>
          <w:sz w:val="22"/>
          <w:szCs w:val="22"/>
        </w:rPr>
      </w:pPr>
    </w:p>
    <w:p w14:paraId="37C859AA" w14:textId="77777777" w:rsidR="003F05CA" w:rsidRPr="006C1F2C" w:rsidRDefault="003F05CA" w:rsidP="005171BE">
      <w:pPr>
        <w:widowControl w:val="0"/>
        <w:rPr>
          <w:color w:val="000000"/>
          <w:sz w:val="22"/>
          <w:szCs w:val="22"/>
        </w:rPr>
      </w:pPr>
      <w:r w:rsidRPr="006C1F2C">
        <w:rPr>
          <w:color w:val="000000"/>
          <w:sz w:val="22"/>
          <w:szCs w:val="22"/>
        </w:rPr>
        <w:t xml:space="preserve">Rivastigmin var ikke mutagent i et standardbatteri av </w:t>
      </w:r>
      <w:r w:rsidRPr="006C1F2C">
        <w:rPr>
          <w:i/>
          <w:color w:val="000000"/>
          <w:sz w:val="22"/>
          <w:szCs w:val="22"/>
        </w:rPr>
        <w:t>in vitro</w:t>
      </w:r>
      <w:r w:rsidRPr="006C1F2C">
        <w:rPr>
          <w:color w:val="000000"/>
          <w:sz w:val="22"/>
          <w:szCs w:val="22"/>
        </w:rPr>
        <w:t xml:space="preserve"> og </w:t>
      </w:r>
      <w:r w:rsidRPr="006C1F2C">
        <w:rPr>
          <w:i/>
          <w:color w:val="000000"/>
          <w:sz w:val="22"/>
          <w:szCs w:val="22"/>
        </w:rPr>
        <w:t>in vivo</w:t>
      </w:r>
      <w:r w:rsidRPr="006C1F2C">
        <w:rPr>
          <w:color w:val="000000"/>
          <w:sz w:val="22"/>
          <w:szCs w:val="22"/>
        </w:rPr>
        <w:t xml:space="preserve"> tester, unntatt i en ”chromosomal aberration test” i humane perifere lymfocytter ved en dose på 10</w:t>
      </w:r>
      <w:r w:rsidRPr="006C1F2C">
        <w:rPr>
          <w:color w:val="000000"/>
          <w:sz w:val="22"/>
          <w:szCs w:val="22"/>
          <w:vertAlign w:val="superscript"/>
        </w:rPr>
        <w:t xml:space="preserve">4 </w:t>
      </w:r>
      <w:r w:rsidRPr="006C1F2C">
        <w:rPr>
          <w:color w:val="000000"/>
          <w:sz w:val="22"/>
          <w:szCs w:val="22"/>
        </w:rPr>
        <w:t>ganger den maksimale kliniske relevante dosen.</w:t>
      </w:r>
      <w:r w:rsidRPr="006C1F2C">
        <w:rPr>
          <w:i/>
          <w:color w:val="000000"/>
          <w:sz w:val="22"/>
          <w:szCs w:val="22"/>
        </w:rPr>
        <w:t xml:space="preserve"> In vivo </w:t>
      </w:r>
      <w:r w:rsidRPr="006C1F2C">
        <w:rPr>
          <w:color w:val="000000"/>
          <w:sz w:val="22"/>
          <w:szCs w:val="22"/>
        </w:rPr>
        <w:t>mikrokjernetest var negativ.</w:t>
      </w:r>
      <w:r w:rsidR="002B7510" w:rsidRPr="006C1F2C">
        <w:rPr>
          <w:color w:val="000000"/>
          <w:sz w:val="22"/>
          <w:szCs w:val="22"/>
        </w:rPr>
        <w:t xml:space="preserve"> Hovedmetabolitten NAP226-90 viste heller ikke gentoksisk potensial.</w:t>
      </w:r>
    </w:p>
    <w:p w14:paraId="37C859AB" w14:textId="77777777" w:rsidR="003F05CA" w:rsidRPr="006C1F2C" w:rsidRDefault="003F05CA" w:rsidP="005171BE">
      <w:pPr>
        <w:widowControl w:val="0"/>
        <w:rPr>
          <w:color w:val="000000"/>
          <w:sz w:val="22"/>
          <w:szCs w:val="22"/>
        </w:rPr>
      </w:pPr>
    </w:p>
    <w:p w14:paraId="37C859AC" w14:textId="77777777" w:rsidR="003F05CA" w:rsidRPr="006C1F2C" w:rsidRDefault="003F05CA" w:rsidP="005171BE">
      <w:pPr>
        <w:pStyle w:val="BodyTextIndent"/>
        <w:widowControl w:val="0"/>
        <w:ind w:left="0"/>
        <w:rPr>
          <w:color w:val="000000"/>
          <w:sz w:val="22"/>
          <w:szCs w:val="22"/>
        </w:rPr>
      </w:pPr>
      <w:r w:rsidRPr="006C1F2C">
        <w:rPr>
          <w:color w:val="000000"/>
          <w:sz w:val="22"/>
          <w:szCs w:val="22"/>
        </w:rPr>
        <w:t>Ingen tegn til karsinogenitet ble funnet i studier hos mus eller rotter ved den maksimalt tolererte dosen, selv om eksponering for rivastigmin og dets metabolitter var lavere enn ved human eksponering. Etter normalisering til kroppens overflateareal, var eksponering av rivastigmin og dets metabolitter tilnærmet ekvivalent med den maksimale anbefalte humane dosen på 12 mg daglig. Ved sammenligning med maksimal human dose ble imidlertid en 6-dobling av dosen oppnådd hos dyr.</w:t>
      </w:r>
    </w:p>
    <w:p w14:paraId="37C859AD" w14:textId="77777777" w:rsidR="003F05CA" w:rsidRPr="006C1F2C" w:rsidRDefault="003F05CA" w:rsidP="005171BE">
      <w:pPr>
        <w:widowControl w:val="0"/>
        <w:rPr>
          <w:color w:val="000000"/>
          <w:sz w:val="22"/>
          <w:szCs w:val="22"/>
        </w:rPr>
      </w:pPr>
    </w:p>
    <w:p w14:paraId="37C859AE" w14:textId="77777777" w:rsidR="002B7510" w:rsidRPr="006C1F2C" w:rsidRDefault="003F05CA" w:rsidP="005171BE">
      <w:pPr>
        <w:widowControl w:val="0"/>
        <w:rPr>
          <w:color w:val="000000"/>
          <w:sz w:val="22"/>
          <w:szCs w:val="22"/>
        </w:rPr>
      </w:pPr>
      <w:r w:rsidRPr="006C1F2C">
        <w:rPr>
          <w:color w:val="000000"/>
          <w:sz w:val="22"/>
          <w:szCs w:val="22"/>
        </w:rPr>
        <w:t>Rivastigmin krysser placenta og utskilles i melk hos dyr. Orale studier hos drektige rotter og kaniner ga ingen indiksjoner på teratogent potensiale av rivastigmin.</w:t>
      </w:r>
      <w:r w:rsidR="002B7510" w:rsidRPr="006C1F2C">
        <w:rPr>
          <w:color w:val="000000"/>
          <w:sz w:val="22"/>
          <w:szCs w:val="22"/>
        </w:rPr>
        <w:t xml:space="preserve"> I orale studier med hann- og hunnrotter, ble ingen bivirkninger av rivastigmin på fertilitet eller reproduksjonsevne observert hos hverken foreldregenerasjonen eller deres avkom.</w:t>
      </w:r>
    </w:p>
    <w:p w14:paraId="37C859AF" w14:textId="77777777" w:rsidR="002B7510" w:rsidRPr="006C1F2C" w:rsidRDefault="002B7510" w:rsidP="005171BE">
      <w:pPr>
        <w:widowControl w:val="0"/>
        <w:suppressAutoHyphens/>
        <w:rPr>
          <w:color w:val="000000"/>
          <w:sz w:val="22"/>
          <w:szCs w:val="22"/>
        </w:rPr>
      </w:pPr>
    </w:p>
    <w:p w14:paraId="37C859B0" w14:textId="77777777" w:rsidR="003F05CA" w:rsidRPr="006C1F2C" w:rsidRDefault="002B7510" w:rsidP="005171BE">
      <w:pPr>
        <w:widowControl w:val="0"/>
        <w:rPr>
          <w:color w:val="000000"/>
          <w:sz w:val="22"/>
          <w:szCs w:val="22"/>
        </w:rPr>
      </w:pPr>
      <w:r w:rsidRPr="006C1F2C">
        <w:rPr>
          <w:color w:val="000000"/>
          <w:sz w:val="22"/>
          <w:szCs w:val="22"/>
        </w:rPr>
        <w:t>I en studie med kaniner ble en mild øye-/slimhinneirritasjon observert, potensielt fra rivastigmin.</w:t>
      </w:r>
    </w:p>
    <w:p w14:paraId="37C859B1" w14:textId="77777777" w:rsidR="003F05CA" w:rsidRPr="006C1F2C" w:rsidRDefault="003F05CA" w:rsidP="005171BE">
      <w:pPr>
        <w:widowControl w:val="0"/>
        <w:suppressAutoHyphens/>
        <w:rPr>
          <w:color w:val="000000"/>
          <w:sz w:val="22"/>
          <w:szCs w:val="22"/>
        </w:rPr>
      </w:pPr>
    </w:p>
    <w:p w14:paraId="37C859B2" w14:textId="77777777" w:rsidR="003F05CA" w:rsidRPr="006C1F2C" w:rsidRDefault="003F05CA" w:rsidP="005171BE">
      <w:pPr>
        <w:widowControl w:val="0"/>
        <w:suppressAutoHyphens/>
        <w:rPr>
          <w:color w:val="000000"/>
          <w:sz w:val="22"/>
          <w:szCs w:val="22"/>
        </w:rPr>
      </w:pPr>
    </w:p>
    <w:p w14:paraId="37C859B3"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6.</w:t>
      </w:r>
      <w:r w:rsidRPr="006C1F2C">
        <w:rPr>
          <w:b/>
          <w:color w:val="000000"/>
          <w:sz w:val="22"/>
          <w:szCs w:val="22"/>
        </w:rPr>
        <w:tab/>
        <w:t>FARMASØYTISKE OPPLYSNINGER</w:t>
      </w:r>
    </w:p>
    <w:p w14:paraId="37C859B4" w14:textId="77777777" w:rsidR="00C026C7" w:rsidRPr="006C1F2C" w:rsidRDefault="00C026C7" w:rsidP="005171BE">
      <w:pPr>
        <w:keepNext/>
        <w:widowControl w:val="0"/>
        <w:suppressAutoHyphens/>
        <w:rPr>
          <w:color w:val="000000"/>
          <w:sz w:val="22"/>
          <w:szCs w:val="22"/>
        </w:rPr>
      </w:pPr>
    </w:p>
    <w:p w14:paraId="37C859B5" w14:textId="637117BB"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6.1</w:t>
      </w:r>
      <w:r w:rsidRPr="006C1F2C">
        <w:rPr>
          <w:b/>
          <w:color w:val="000000"/>
          <w:sz w:val="22"/>
          <w:szCs w:val="22"/>
        </w:rPr>
        <w:tab/>
      </w:r>
      <w:r w:rsidR="00AB100F" w:rsidRPr="006C1F2C">
        <w:rPr>
          <w:b/>
          <w:color w:val="000000"/>
          <w:sz w:val="22"/>
          <w:szCs w:val="22"/>
        </w:rPr>
        <w:t>H</w:t>
      </w:r>
      <w:r w:rsidRPr="006C1F2C">
        <w:rPr>
          <w:b/>
          <w:color w:val="000000"/>
          <w:sz w:val="22"/>
          <w:szCs w:val="22"/>
        </w:rPr>
        <w:t>jelpestoffer</w:t>
      </w:r>
    </w:p>
    <w:p w14:paraId="37C859B6" w14:textId="77777777" w:rsidR="00C026C7" w:rsidRPr="006C1F2C" w:rsidRDefault="00C026C7" w:rsidP="005171BE">
      <w:pPr>
        <w:pStyle w:val="BodyTextIndent"/>
        <w:keepNext/>
        <w:widowControl w:val="0"/>
        <w:ind w:left="0"/>
        <w:rPr>
          <w:color w:val="000000"/>
          <w:sz w:val="22"/>
          <w:szCs w:val="22"/>
        </w:rPr>
      </w:pPr>
    </w:p>
    <w:p w14:paraId="37C859B7" w14:textId="1AEC016E" w:rsidR="00C026C7" w:rsidRPr="006C1F2C" w:rsidRDefault="00C026C7" w:rsidP="005171BE">
      <w:pPr>
        <w:pStyle w:val="BodyTextIndent"/>
        <w:keepNext/>
        <w:widowControl w:val="0"/>
        <w:ind w:left="0"/>
        <w:rPr>
          <w:color w:val="000000"/>
          <w:sz w:val="22"/>
          <w:szCs w:val="22"/>
        </w:rPr>
      </w:pPr>
      <w:r w:rsidRPr="006C1F2C">
        <w:rPr>
          <w:color w:val="000000"/>
          <w:sz w:val="22"/>
          <w:szCs w:val="22"/>
        </w:rPr>
        <w:t>Natriumbenzoat</w:t>
      </w:r>
      <w:r w:rsidR="00D12F4D" w:rsidRPr="006C1F2C">
        <w:rPr>
          <w:color w:val="000000"/>
          <w:sz w:val="22"/>
          <w:szCs w:val="22"/>
        </w:rPr>
        <w:t xml:space="preserve"> (E211)</w:t>
      </w:r>
    </w:p>
    <w:p w14:paraId="37C859B8" w14:textId="77777777" w:rsidR="00C026C7" w:rsidRPr="00277E35" w:rsidRDefault="00C026C7" w:rsidP="005171BE">
      <w:pPr>
        <w:pStyle w:val="BodyTextIndent"/>
        <w:keepNext/>
        <w:widowControl w:val="0"/>
        <w:ind w:left="0"/>
        <w:rPr>
          <w:color w:val="000000"/>
          <w:sz w:val="22"/>
          <w:szCs w:val="22"/>
        </w:rPr>
      </w:pPr>
      <w:r w:rsidRPr="00277E35">
        <w:rPr>
          <w:color w:val="000000"/>
          <w:sz w:val="22"/>
          <w:szCs w:val="22"/>
        </w:rPr>
        <w:t>Sitronsyre</w:t>
      </w:r>
    </w:p>
    <w:p w14:paraId="37C859B9" w14:textId="77777777" w:rsidR="00C026C7" w:rsidRPr="00277E35" w:rsidRDefault="00C026C7" w:rsidP="005171BE">
      <w:pPr>
        <w:pStyle w:val="BodyTextIndent"/>
        <w:keepNext/>
        <w:widowControl w:val="0"/>
        <w:ind w:left="0"/>
        <w:rPr>
          <w:color w:val="000000"/>
          <w:sz w:val="22"/>
          <w:szCs w:val="22"/>
        </w:rPr>
      </w:pPr>
      <w:r w:rsidRPr="00277E35">
        <w:rPr>
          <w:color w:val="000000"/>
          <w:sz w:val="22"/>
          <w:szCs w:val="22"/>
        </w:rPr>
        <w:t>Natriumsitrat</w:t>
      </w:r>
    </w:p>
    <w:p w14:paraId="37C859BA" w14:textId="77777777" w:rsidR="00C026C7" w:rsidRPr="00277E35" w:rsidRDefault="00C026C7" w:rsidP="005171BE">
      <w:pPr>
        <w:pStyle w:val="BodyTextIndent"/>
        <w:keepNext/>
        <w:widowControl w:val="0"/>
        <w:ind w:left="0"/>
        <w:rPr>
          <w:color w:val="000000"/>
          <w:sz w:val="22"/>
          <w:szCs w:val="22"/>
        </w:rPr>
      </w:pPr>
      <w:r w:rsidRPr="00277E35">
        <w:rPr>
          <w:color w:val="000000"/>
          <w:sz w:val="22"/>
          <w:szCs w:val="22"/>
        </w:rPr>
        <w:t xml:space="preserve">Kinolingult WS fargestoff </w:t>
      </w:r>
      <w:r w:rsidR="00F646DF" w:rsidRPr="00277E35">
        <w:rPr>
          <w:color w:val="000000"/>
          <w:sz w:val="22"/>
          <w:szCs w:val="22"/>
        </w:rPr>
        <w:t>(</w:t>
      </w:r>
      <w:r w:rsidRPr="00277E35">
        <w:rPr>
          <w:color w:val="000000"/>
          <w:sz w:val="22"/>
          <w:szCs w:val="22"/>
        </w:rPr>
        <w:t>E104</w:t>
      </w:r>
      <w:r w:rsidR="00F646DF" w:rsidRPr="00277E35">
        <w:rPr>
          <w:color w:val="000000"/>
          <w:sz w:val="22"/>
          <w:szCs w:val="22"/>
        </w:rPr>
        <w:t>)</w:t>
      </w:r>
    </w:p>
    <w:p w14:paraId="37C859BB" w14:textId="77777777" w:rsidR="00C026C7" w:rsidRPr="006C1F2C" w:rsidRDefault="00C026C7" w:rsidP="005171BE">
      <w:pPr>
        <w:pStyle w:val="BodyTextIndent"/>
        <w:widowControl w:val="0"/>
        <w:ind w:left="0"/>
        <w:rPr>
          <w:color w:val="000000"/>
          <w:sz w:val="22"/>
          <w:szCs w:val="22"/>
        </w:rPr>
      </w:pPr>
      <w:r w:rsidRPr="006C1F2C">
        <w:rPr>
          <w:color w:val="000000"/>
          <w:sz w:val="22"/>
          <w:szCs w:val="22"/>
        </w:rPr>
        <w:t>Renset vann</w:t>
      </w:r>
    </w:p>
    <w:p w14:paraId="37C859BC" w14:textId="77777777" w:rsidR="00C026C7" w:rsidRPr="006C1F2C" w:rsidRDefault="00C026C7" w:rsidP="005171BE">
      <w:pPr>
        <w:pStyle w:val="BodyTextIndent"/>
        <w:widowControl w:val="0"/>
        <w:ind w:left="0"/>
        <w:rPr>
          <w:color w:val="000000"/>
          <w:sz w:val="22"/>
          <w:szCs w:val="22"/>
        </w:rPr>
      </w:pPr>
    </w:p>
    <w:p w14:paraId="37C859BD"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6.2</w:t>
      </w:r>
      <w:r w:rsidRPr="006C1F2C">
        <w:rPr>
          <w:b/>
          <w:color w:val="000000"/>
          <w:sz w:val="22"/>
          <w:szCs w:val="22"/>
        </w:rPr>
        <w:tab/>
        <w:t>Uforlikeligheter</w:t>
      </w:r>
    </w:p>
    <w:p w14:paraId="37C859BE" w14:textId="77777777" w:rsidR="00C026C7" w:rsidRPr="006C1F2C" w:rsidRDefault="00C026C7" w:rsidP="005171BE">
      <w:pPr>
        <w:keepNext/>
        <w:widowControl w:val="0"/>
        <w:suppressAutoHyphens/>
        <w:rPr>
          <w:color w:val="000000"/>
          <w:sz w:val="22"/>
          <w:szCs w:val="22"/>
        </w:rPr>
      </w:pPr>
    </w:p>
    <w:p w14:paraId="37C859BF" w14:textId="77777777" w:rsidR="00C026C7" w:rsidRPr="006C1F2C" w:rsidRDefault="00C026C7" w:rsidP="005171BE">
      <w:pPr>
        <w:widowControl w:val="0"/>
        <w:suppressAutoHyphens/>
        <w:rPr>
          <w:color w:val="000000"/>
          <w:sz w:val="22"/>
          <w:szCs w:val="22"/>
        </w:rPr>
      </w:pPr>
      <w:r w:rsidRPr="006C1F2C">
        <w:rPr>
          <w:color w:val="000000"/>
          <w:sz w:val="22"/>
          <w:szCs w:val="22"/>
        </w:rPr>
        <w:t>Ikke relevant</w:t>
      </w:r>
      <w:r w:rsidR="00877773" w:rsidRPr="006C1F2C">
        <w:rPr>
          <w:color w:val="000000"/>
          <w:sz w:val="22"/>
          <w:szCs w:val="22"/>
        </w:rPr>
        <w:t>.</w:t>
      </w:r>
    </w:p>
    <w:p w14:paraId="37C859C0" w14:textId="77777777" w:rsidR="00C026C7" w:rsidRPr="006C1F2C" w:rsidRDefault="00C026C7" w:rsidP="005171BE">
      <w:pPr>
        <w:widowControl w:val="0"/>
        <w:suppressAutoHyphens/>
        <w:rPr>
          <w:color w:val="000000"/>
          <w:sz w:val="22"/>
          <w:szCs w:val="22"/>
        </w:rPr>
      </w:pPr>
    </w:p>
    <w:p w14:paraId="37C859C1"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6.3</w:t>
      </w:r>
      <w:r w:rsidRPr="006C1F2C">
        <w:rPr>
          <w:b/>
          <w:color w:val="000000"/>
          <w:sz w:val="22"/>
          <w:szCs w:val="22"/>
        </w:rPr>
        <w:tab/>
        <w:t>Holdbarhet</w:t>
      </w:r>
    </w:p>
    <w:p w14:paraId="37C859C2" w14:textId="77777777" w:rsidR="00C026C7" w:rsidRPr="006C1F2C" w:rsidRDefault="00C026C7" w:rsidP="005171BE">
      <w:pPr>
        <w:keepNext/>
        <w:widowControl w:val="0"/>
        <w:suppressAutoHyphens/>
        <w:rPr>
          <w:color w:val="000000"/>
          <w:sz w:val="22"/>
          <w:szCs w:val="22"/>
        </w:rPr>
      </w:pPr>
    </w:p>
    <w:p w14:paraId="37C859C3" w14:textId="77777777" w:rsidR="00C026C7" w:rsidRPr="006C1F2C" w:rsidRDefault="00C026C7" w:rsidP="005171BE">
      <w:pPr>
        <w:widowControl w:val="0"/>
        <w:suppressAutoHyphens/>
        <w:rPr>
          <w:color w:val="000000"/>
          <w:sz w:val="22"/>
          <w:szCs w:val="22"/>
        </w:rPr>
      </w:pPr>
      <w:r w:rsidRPr="006C1F2C">
        <w:rPr>
          <w:color w:val="000000"/>
          <w:sz w:val="22"/>
          <w:szCs w:val="22"/>
        </w:rPr>
        <w:t>3</w:t>
      </w:r>
      <w:r w:rsidR="003E5473" w:rsidRPr="006C1F2C">
        <w:rPr>
          <w:color w:val="000000"/>
          <w:sz w:val="22"/>
          <w:szCs w:val="22"/>
        </w:rPr>
        <w:t> </w:t>
      </w:r>
      <w:r w:rsidRPr="006C1F2C">
        <w:rPr>
          <w:color w:val="000000"/>
          <w:sz w:val="22"/>
          <w:szCs w:val="22"/>
        </w:rPr>
        <w:t>år</w:t>
      </w:r>
    </w:p>
    <w:p w14:paraId="37C859C4" w14:textId="77777777" w:rsidR="00C026C7" w:rsidRPr="006C1F2C" w:rsidRDefault="00C026C7" w:rsidP="005171BE">
      <w:pPr>
        <w:widowControl w:val="0"/>
        <w:suppressAutoHyphens/>
        <w:rPr>
          <w:color w:val="000000"/>
          <w:sz w:val="22"/>
          <w:szCs w:val="22"/>
        </w:rPr>
      </w:pPr>
    </w:p>
    <w:p w14:paraId="37C859C5" w14:textId="77777777" w:rsidR="00C026C7" w:rsidRPr="006C1F2C" w:rsidRDefault="00EB063C" w:rsidP="005171BE">
      <w:pPr>
        <w:widowControl w:val="0"/>
        <w:suppressAutoHyphens/>
        <w:rPr>
          <w:color w:val="000000"/>
          <w:sz w:val="22"/>
          <w:szCs w:val="22"/>
        </w:rPr>
      </w:pPr>
      <w:r w:rsidRPr="006C1F2C">
        <w:rPr>
          <w:color w:val="000000"/>
          <w:sz w:val="22"/>
          <w:szCs w:val="22"/>
        </w:rPr>
        <w:t xml:space="preserve">Exelon </w:t>
      </w:r>
      <w:r w:rsidR="00C026C7" w:rsidRPr="006C1F2C">
        <w:rPr>
          <w:color w:val="000000"/>
          <w:sz w:val="22"/>
          <w:szCs w:val="22"/>
        </w:rPr>
        <w:t>mikstur, oppløsning skal anvendes innen 1</w:t>
      </w:r>
      <w:r w:rsidR="003E5473" w:rsidRPr="006C1F2C">
        <w:rPr>
          <w:color w:val="000000"/>
          <w:sz w:val="22"/>
          <w:szCs w:val="22"/>
        </w:rPr>
        <w:t> </w:t>
      </w:r>
      <w:r w:rsidR="00C026C7" w:rsidRPr="006C1F2C">
        <w:rPr>
          <w:color w:val="000000"/>
          <w:sz w:val="22"/>
          <w:szCs w:val="22"/>
        </w:rPr>
        <w:t>måned etter at flasken er åpnet.</w:t>
      </w:r>
    </w:p>
    <w:p w14:paraId="37C859C6" w14:textId="77777777" w:rsidR="00C026C7" w:rsidRPr="006C1F2C" w:rsidRDefault="00C026C7" w:rsidP="005171BE">
      <w:pPr>
        <w:widowControl w:val="0"/>
        <w:suppressAutoHyphens/>
        <w:rPr>
          <w:color w:val="000000"/>
          <w:sz w:val="22"/>
          <w:szCs w:val="22"/>
        </w:rPr>
      </w:pPr>
    </w:p>
    <w:p w14:paraId="37C859C7"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6.4</w:t>
      </w:r>
      <w:r w:rsidRPr="006C1F2C">
        <w:rPr>
          <w:b/>
          <w:color w:val="000000"/>
          <w:sz w:val="22"/>
          <w:szCs w:val="22"/>
        </w:rPr>
        <w:tab/>
        <w:t>Oppbevaringsbetingelser</w:t>
      </w:r>
    </w:p>
    <w:p w14:paraId="37C859C8" w14:textId="77777777" w:rsidR="00C026C7" w:rsidRPr="006C1F2C" w:rsidRDefault="00C026C7" w:rsidP="005171BE">
      <w:pPr>
        <w:keepNext/>
        <w:widowControl w:val="0"/>
        <w:suppressAutoHyphens/>
        <w:rPr>
          <w:color w:val="000000"/>
          <w:sz w:val="22"/>
          <w:szCs w:val="22"/>
        </w:rPr>
      </w:pPr>
    </w:p>
    <w:p w14:paraId="37C859C9" w14:textId="77777777" w:rsidR="00C026C7" w:rsidRPr="006C1F2C" w:rsidRDefault="00877773" w:rsidP="005171BE">
      <w:pPr>
        <w:widowControl w:val="0"/>
        <w:suppressAutoHyphens/>
        <w:rPr>
          <w:color w:val="000000"/>
          <w:sz w:val="22"/>
          <w:szCs w:val="22"/>
        </w:rPr>
      </w:pPr>
      <w:r w:rsidRPr="006C1F2C">
        <w:rPr>
          <w:color w:val="000000"/>
          <w:sz w:val="22"/>
          <w:szCs w:val="22"/>
        </w:rPr>
        <w:t>O</w:t>
      </w:r>
      <w:r w:rsidR="00C026C7" w:rsidRPr="006C1F2C">
        <w:rPr>
          <w:color w:val="000000"/>
          <w:sz w:val="22"/>
          <w:szCs w:val="22"/>
        </w:rPr>
        <w:t xml:space="preserve">ppbevares </w:t>
      </w:r>
      <w:r w:rsidRPr="006C1F2C">
        <w:rPr>
          <w:color w:val="000000"/>
          <w:sz w:val="22"/>
          <w:szCs w:val="22"/>
        </w:rPr>
        <w:t xml:space="preserve">ved høyst </w:t>
      </w:r>
      <w:r w:rsidR="00C026C7" w:rsidRPr="006C1F2C">
        <w:rPr>
          <w:color w:val="000000"/>
          <w:sz w:val="22"/>
          <w:szCs w:val="22"/>
        </w:rPr>
        <w:t>30</w:t>
      </w:r>
      <w:r w:rsidR="003E5473" w:rsidRPr="006C1F2C">
        <w:rPr>
          <w:color w:val="000000"/>
          <w:sz w:val="22"/>
          <w:szCs w:val="22"/>
        </w:rPr>
        <w:sym w:font="Symbol" w:char="F0B0"/>
      </w:r>
      <w:r w:rsidR="00C026C7" w:rsidRPr="006C1F2C">
        <w:rPr>
          <w:color w:val="000000"/>
          <w:sz w:val="22"/>
          <w:szCs w:val="22"/>
        </w:rPr>
        <w:t>C. Må ikke oppbevares i kjøleskap</w:t>
      </w:r>
      <w:r w:rsidR="005B5530" w:rsidRPr="006C1F2C">
        <w:rPr>
          <w:color w:val="000000"/>
          <w:sz w:val="22"/>
          <w:szCs w:val="22"/>
        </w:rPr>
        <w:t xml:space="preserve"> eller fryses</w:t>
      </w:r>
      <w:r w:rsidR="00C026C7" w:rsidRPr="006C1F2C">
        <w:rPr>
          <w:color w:val="000000"/>
          <w:sz w:val="22"/>
          <w:szCs w:val="22"/>
        </w:rPr>
        <w:t>.</w:t>
      </w:r>
    </w:p>
    <w:p w14:paraId="37C859CA" w14:textId="77777777" w:rsidR="002F2A2F" w:rsidRPr="006C1F2C" w:rsidRDefault="002F2A2F" w:rsidP="005171BE">
      <w:pPr>
        <w:widowControl w:val="0"/>
        <w:suppressAutoHyphens/>
        <w:rPr>
          <w:color w:val="000000"/>
          <w:sz w:val="22"/>
          <w:szCs w:val="22"/>
        </w:rPr>
      </w:pPr>
    </w:p>
    <w:p w14:paraId="37C859CB" w14:textId="77777777" w:rsidR="00C026C7" w:rsidRPr="006C1F2C" w:rsidRDefault="00C026C7" w:rsidP="005171BE">
      <w:pPr>
        <w:widowControl w:val="0"/>
        <w:suppressAutoHyphens/>
        <w:rPr>
          <w:color w:val="000000"/>
          <w:sz w:val="22"/>
          <w:szCs w:val="22"/>
        </w:rPr>
      </w:pPr>
      <w:r w:rsidRPr="006C1F2C">
        <w:rPr>
          <w:color w:val="000000"/>
          <w:sz w:val="22"/>
          <w:szCs w:val="22"/>
        </w:rPr>
        <w:t>Oppbevares stående.</w:t>
      </w:r>
    </w:p>
    <w:p w14:paraId="37C859CC" w14:textId="77777777" w:rsidR="00C026C7" w:rsidRPr="006C1F2C" w:rsidRDefault="00C026C7" w:rsidP="005171BE">
      <w:pPr>
        <w:widowControl w:val="0"/>
        <w:suppressAutoHyphens/>
        <w:rPr>
          <w:color w:val="000000"/>
          <w:sz w:val="22"/>
          <w:szCs w:val="22"/>
        </w:rPr>
      </w:pPr>
    </w:p>
    <w:p w14:paraId="37C859CD"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6.5</w:t>
      </w:r>
      <w:r w:rsidRPr="006C1F2C">
        <w:rPr>
          <w:b/>
          <w:color w:val="000000"/>
          <w:sz w:val="22"/>
          <w:szCs w:val="22"/>
        </w:rPr>
        <w:tab/>
        <w:t>Emballasje (type og innhold)</w:t>
      </w:r>
    </w:p>
    <w:p w14:paraId="37C859CE" w14:textId="77777777" w:rsidR="00C026C7" w:rsidRPr="006C1F2C" w:rsidRDefault="00C026C7" w:rsidP="005171BE">
      <w:pPr>
        <w:pStyle w:val="BodyTextIndent"/>
        <w:keepNext/>
        <w:widowControl w:val="0"/>
        <w:ind w:left="0"/>
        <w:rPr>
          <w:color w:val="000000"/>
          <w:sz w:val="22"/>
          <w:szCs w:val="22"/>
        </w:rPr>
      </w:pPr>
    </w:p>
    <w:p w14:paraId="37C859CF" w14:textId="77777777" w:rsidR="00C026C7" w:rsidRPr="006C1F2C" w:rsidRDefault="00C026C7" w:rsidP="005171BE">
      <w:pPr>
        <w:pStyle w:val="BodyTextIndent"/>
        <w:widowControl w:val="0"/>
        <w:ind w:left="0"/>
        <w:rPr>
          <w:color w:val="000000"/>
          <w:sz w:val="22"/>
          <w:szCs w:val="22"/>
        </w:rPr>
      </w:pPr>
      <w:r w:rsidRPr="006C1F2C">
        <w:rPr>
          <w:color w:val="000000"/>
          <w:sz w:val="22"/>
          <w:szCs w:val="22"/>
        </w:rPr>
        <w:t xml:space="preserve">Type III amber glassflaske,kork med barnesikring. Flasken inneholder et rør som sitter fast i en selvregulerende propp. </w:t>
      </w:r>
      <w:r w:rsidR="00EB063C" w:rsidRPr="006C1F2C">
        <w:rPr>
          <w:color w:val="000000"/>
          <w:sz w:val="22"/>
          <w:szCs w:val="22"/>
        </w:rPr>
        <w:t xml:space="preserve">50 ml eller 120 ml flaske. </w:t>
      </w:r>
      <w:r w:rsidRPr="006C1F2C">
        <w:rPr>
          <w:color w:val="000000"/>
          <w:sz w:val="22"/>
          <w:szCs w:val="22"/>
        </w:rPr>
        <w:t>Miksturen er pakket sammen med en oral doseringssprøyte i et plastrør.</w:t>
      </w:r>
    </w:p>
    <w:p w14:paraId="37C859D0" w14:textId="77777777" w:rsidR="00C026C7" w:rsidRPr="006C1F2C" w:rsidRDefault="00C026C7" w:rsidP="005171BE">
      <w:pPr>
        <w:widowControl w:val="0"/>
        <w:suppressAutoHyphens/>
        <w:rPr>
          <w:color w:val="000000"/>
          <w:sz w:val="22"/>
          <w:szCs w:val="22"/>
        </w:rPr>
      </w:pPr>
    </w:p>
    <w:p w14:paraId="37C859D1"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6.6</w:t>
      </w:r>
      <w:r w:rsidRPr="006C1F2C">
        <w:rPr>
          <w:b/>
          <w:color w:val="000000"/>
          <w:sz w:val="22"/>
          <w:szCs w:val="22"/>
        </w:rPr>
        <w:tab/>
      </w:r>
      <w:r w:rsidR="00877773" w:rsidRPr="006C1F2C">
        <w:rPr>
          <w:b/>
          <w:color w:val="000000"/>
          <w:sz w:val="22"/>
          <w:szCs w:val="22"/>
        </w:rPr>
        <w:t>Spesielle forholdsregler fo</w:t>
      </w:r>
      <w:r w:rsidR="00B7428A" w:rsidRPr="006C1F2C">
        <w:rPr>
          <w:b/>
          <w:color w:val="000000"/>
          <w:sz w:val="22"/>
          <w:szCs w:val="22"/>
        </w:rPr>
        <w:t>r</w:t>
      </w:r>
      <w:r w:rsidR="00877773" w:rsidRPr="006C1F2C">
        <w:rPr>
          <w:b/>
          <w:color w:val="000000"/>
          <w:sz w:val="22"/>
          <w:szCs w:val="22"/>
        </w:rPr>
        <w:t xml:space="preserve"> destruksjon</w:t>
      </w:r>
      <w:r w:rsidR="00F646DF" w:rsidRPr="006C1F2C">
        <w:rPr>
          <w:b/>
          <w:color w:val="000000"/>
          <w:sz w:val="22"/>
          <w:szCs w:val="22"/>
        </w:rPr>
        <w:t xml:space="preserve"> og annen håndtering</w:t>
      </w:r>
    </w:p>
    <w:p w14:paraId="37C859D2" w14:textId="77777777" w:rsidR="00C026C7" w:rsidRPr="006C1F2C" w:rsidRDefault="00C026C7" w:rsidP="005171BE">
      <w:pPr>
        <w:pStyle w:val="BodyTextIndent"/>
        <w:keepNext/>
        <w:widowControl w:val="0"/>
        <w:ind w:left="0"/>
        <w:rPr>
          <w:color w:val="000000"/>
          <w:sz w:val="22"/>
          <w:szCs w:val="22"/>
        </w:rPr>
      </w:pPr>
    </w:p>
    <w:p w14:paraId="37C859D3" w14:textId="77777777" w:rsidR="00C026C7" w:rsidRPr="006C1F2C" w:rsidRDefault="00C026C7" w:rsidP="005171BE">
      <w:pPr>
        <w:pStyle w:val="BodyTextIndent"/>
        <w:widowControl w:val="0"/>
        <w:ind w:left="0"/>
        <w:rPr>
          <w:color w:val="000000"/>
          <w:sz w:val="22"/>
          <w:szCs w:val="22"/>
        </w:rPr>
      </w:pPr>
      <w:r w:rsidRPr="006C1F2C">
        <w:rPr>
          <w:color w:val="000000"/>
          <w:sz w:val="22"/>
          <w:szCs w:val="22"/>
        </w:rPr>
        <w:t>Den forskrevne dosen mikstur bør måles opp ved hjelp av den vedlagte doseringssprøyten.</w:t>
      </w:r>
    </w:p>
    <w:p w14:paraId="37C859D4" w14:textId="77777777" w:rsidR="00C026C7" w:rsidRPr="006C1F2C" w:rsidRDefault="00C026C7" w:rsidP="005171BE">
      <w:pPr>
        <w:widowControl w:val="0"/>
        <w:suppressAutoHyphens/>
        <w:rPr>
          <w:color w:val="000000"/>
          <w:sz w:val="22"/>
          <w:szCs w:val="22"/>
        </w:rPr>
      </w:pPr>
    </w:p>
    <w:p w14:paraId="37C859D5" w14:textId="77777777" w:rsidR="00C026C7" w:rsidRPr="006C1F2C" w:rsidRDefault="00C026C7" w:rsidP="005171BE">
      <w:pPr>
        <w:widowControl w:val="0"/>
        <w:suppressAutoHyphens/>
        <w:rPr>
          <w:color w:val="000000"/>
          <w:sz w:val="22"/>
          <w:szCs w:val="22"/>
        </w:rPr>
      </w:pPr>
    </w:p>
    <w:p w14:paraId="37C859D6"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7.</w:t>
      </w:r>
      <w:r w:rsidRPr="006C1F2C">
        <w:rPr>
          <w:b/>
          <w:color w:val="000000"/>
          <w:sz w:val="22"/>
          <w:szCs w:val="22"/>
        </w:rPr>
        <w:tab/>
        <w:t>INNEHAVER AV MARKEDSFØRINGSTILLATELSEN</w:t>
      </w:r>
    </w:p>
    <w:p w14:paraId="37C859D7" w14:textId="77777777" w:rsidR="00C026C7" w:rsidRPr="006C1F2C" w:rsidRDefault="00C026C7" w:rsidP="005171BE">
      <w:pPr>
        <w:keepNext/>
        <w:widowControl w:val="0"/>
        <w:suppressAutoHyphens/>
        <w:rPr>
          <w:color w:val="000000"/>
          <w:sz w:val="22"/>
          <w:szCs w:val="22"/>
        </w:rPr>
      </w:pPr>
    </w:p>
    <w:p w14:paraId="37C859D8" w14:textId="77777777" w:rsidR="00234496" w:rsidRPr="006C1F2C" w:rsidRDefault="00234496" w:rsidP="005171BE">
      <w:pPr>
        <w:keepNext/>
        <w:widowControl w:val="0"/>
        <w:suppressAutoHyphens/>
        <w:rPr>
          <w:color w:val="000000"/>
          <w:sz w:val="22"/>
          <w:szCs w:val="22"/>
        </w:rPr>
      </w:pPr>
      <w:r w:rsidRPr="006C1F2C">
        <w:rPr>
          <w:color w:val="000000"/>
          <w:sz w:val="22"/>
          <w:szCs w:val="22"/>
        </w:rPr>
        <w:t>Novartis Europharm Limited</w:t>
      </w:r>
    </w:p>
    <w:p w14:paraId="37C859D9"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59DA"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59DB"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59DC"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59DD" w14:textId="77777777" w:rsidR="00C026C7" w:rsidRPr="006C1F2C" w:rsidRDefault="00C026C7" w:rsidP="005171BE">
      <w:pPr>
        <w:widowControl w:val="0"/>
        <w:suppressAutoHyphens/>
        <w:rPr>
          <w:color w:val="000000"/>
          <w:sz w:val="22"/>
          <w:szCs w:val="22"/>
        </w:rPr>
      </w:pPr>
    </w:p>
    <w:p w14:paraId="37C859DE" w14:textId="77777777" w:rsidR="00C026C7" w:rsidRPr="006C1F2C" w:rsidRDefault="00C026C7" w:rsidP="005171BE">
      <w:pPr>
        <w:widowControl w:val="0"/>
        <w:suppressAutoHyphens/>
        <w:rPr>
          <w:color w:val="000000"/>
          <w:sz w:val="22"/>
          <w:szCs w:val="22"/>
        </w:rPr>
      </w:pPr>
    </w:p>
    <w:p w14:paraId="37C859DF"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8.</w:t>
      </w:r>
      <w:r w:rsidRPr="006C1F2C">
        <w:rPr>
          <w:b/>
          <w:color w:val="000000"/>
          <w:sz w:val="22"/>
          <w:szCs w:val="22"/>
        </w:rPr>
        <w:tab/>
        <w:t>MARKEDSFØRINGSTILLATELSESNUMMER (NUMRE)</w:t>
      </w:r>
    </w:p>
    <w:p w14:paraId="37C859E0" w14:textId="77777777" w:rsidR="00C026C7" w:rsidRPr="006C1F2C" w:rsidRDefault="00C026C7" w:rsidP="005171BE">
      <w:pPr>
        <w:keepNext/>
        <w:widowControl w:val="0"/>
        <w:suppressAutoHyphens/>
        <w:rPr>
          <w:color w:val="000000"/>
          <w:sz w:val="22"/>
          <w:szCs w:val="22"/>
        </w:rPr>
      </w:pPr>
    </w:p>
    <w:p w14:paraId="37C859E1" w14:textId="77777777" w:rsidR="00C026C7" w:rsidRPr="006C1F2C" w:rsidRDefault="00C026C7" w:rsidP="005171BE">
      <w:pPr>
        <w:keepNext/>
        <w:widowControl w:val="0"/>
        <w:suppressAutoHyphens/>
        <w:rPr>
          <w:color w:val="000000"/>
          <w:sz w:val="22"/>
          <w:szCs w:val="22"/>
        </w:rPr>
      </w:pPr>
      <w:r w:rsidRPr="006C1F2C">
        <w:rPr>
          <w:color w:val="000000"/>
          <w:sz w:val="22"/>
          <w:szCs w:val="22"/>
        </w:rPr>
        <w:t>EU/1/98/</w:t>
      </w:r>
      <w:r w:rsidR="00306E45" w:rsidRPr="006C1F2C">
        <w:rPr>
          <w:color w:val="000000"/>
          <w:sz w:val="22"/>
          <w:szCs w:val="22"/>
        </w:rPr>
        <w:t>066</w:t>
      </w:r>
      <w:r w:rsidRPr="006C1F2C">
        <w:rPr>
          <w:color w:val="000000"/>
          <w:sz w:val="22"/>
          <w:szCs w:val="22"/>
        </w:rPr>
        <w:t>/013</w:t>
      </w:r>
    </w:p>
    <w:p w14:paraId="37C859E2" w14:textId="77777777" w:rsidR="00C026C7" w:rsidRPr="006C1F2C" w:rsidRDefault="00C026C7" w:rsidP="005171BE">
      <w:pPr>
        <w:widowControl w:val="0"/>
        <w:numPr>
          <w:ilvl w:val="12"/>
          <w:numId w:val="0"/>
        </w:numPr>
        <w:suppressAutoHyphens/>
        <w:rPr>
          <w:color w:val="000000"/>
          <w:spacing w:val="-2"/>
          <w:sz w:val="22"/>
          <w:szCs w:val="22"/>
        </w:rPr>
      </w:pPr>
      <w:r w:rsidRPr="006C1F2C">
        <w:rPr>
          <w:color w:val="000000"/>
          <w:spacing w:val="-2"/>
          <w:sz w:val="22"/>
          <w:szCs w:val="22"/>
        </w:rPr>
        <w:t>EU/1/98/066/</w:t>
      </w:r>
      <w:r w:rsidR="00541FD8" w:rsidRPr="006C1F2C">
        <w:rPr>
          <w:color w:val="000000"/>
          <w:spacing w:val="-2"/>
          <w:sz w:val="22"/>
          <w:szCs w:val="22"/>
        </w:rPr>
        <w:t>018</w:t>
      </w:r>
    </w:p>
    <w:p w14:paraId="37C859E3" w14:textId="77777777" w:rsidR="00C026C7" w:rsidRPr="006C1F2C" w:rsidRDefault="00C026C7" w:rsidP="005171BE">
      <w:pPr>
        <w:widowControl w:val="0"/>
        <w:suppressAutoHyphens/>
        <w:rPr>
          <w:color w:val="000000"/>
          <w:sz w:val="22"/>
          <w:szCs w:val="22"/>
        </w:rPr>
      </w:pPr>
    </w:p>
    <w:p w14:paraId="37C859E4" w14:textId="77777777" w:rsidR="00C026C7" w:rsidRPr="006C1F2C" w:rsidRDefault="00C026C7" w:rsidP="005171BE">
      <w:pPr>
        <w:widowControl w:val="0"/>
        <w:suppressAutoHyphens/>
        <w:rPr>
          <w:color w:val="000000"/>
          <w:sz w:val="22"/>
          <w:szCs w:val="22"/>
        </w:rPr>
      </w:pPr>
    </w:p>
    <w:p w14:paraId="37C859E5"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9.</w:t>
      </w:r>
      <w:r w:rsidRPr="006C1F2C">
        <w:rPr>
          <w:b/>
          <w:color w:val="000000"/>
          <w:sz w:val="22"/>
          <w:szCs w:val="22"/>
        </w:rPr>
        <w:tab/>
        <w:t xml:space="preserve">DATO FOR FØRSTE </w:t>
      </w:r>
      <w:r w:rsidR="00877773" w:rsidRPr="006C1F2C">
        <w:rPr>
          <w:b/>
          <w:color w:val="000000"/>
          <w:sz w:val="22"/>
          <w:szCs w:val="22"/>
        </w:rPr>
        <w:t xml:space="preserve">MARKEDSFØRINGSTILLATELSE </w:t>
      </w:r>
      <w:r w:rsidRPr="006C1F2C">
        <w:rPr>
          <w:b/>
          <w:color w:val="000000"/>
          <w:sz w:val="22"/>
          <w:szCs w:val="22"/>
        </w:rPr>
        <w:t>/ SISTE FORNYELSE</w:t>
      </w:r>
    </w:p>
    <w:p w14:paraId="37C859E6" w14:textId="77777777" w:rsidR="00C026C7" w:rsidRPr="006C1F2C" w:rsidRDefault="00C026C7" w:rsidP="005171BE">
      <w:pPr>
        <w:keepNext/>
        <w:widowControl w:val="0"/>
        <w:suppressAutoHyphens/>
        <w:rPr>
          <w:color w:val="000000"/>
          <w:sz w:val="22"/>
          <w:szCs w:val="22"/>
        </w:rPr>
      </w:pPr>
    </w:p>
    <w:p w14:paraId="37C859E7" w14:textId="77777777" w:rsidR="00EB063C" w:rsidRPr="006C1F2C" w:rsidRDefault="00EB063C" w:rsidP="005171BE">
      <w:pPr>
        <w:keepNext/>
        <w:widowControl w:val="0"/>
        <w:suppressAutoHyphens/>
        <w:rPr>
          <w:color w:val="000000"/>
          <w:sz w:val="22"/>
          <w:szCs w:val="22"/>
        </w:rPr>
      </w:pPr>
      <w:r w:rsidRPr="006C1F2C">
        <w:rPr>
          <w:color w:val="000000"/>
          <w:sz w:val="22"/>
          <w:szCs w:val="22"/>
        </w:rPr>
        <w:t xml:space="preserve">Dato for første markedsføringstillatelse: </w:t>
      </w:r>
      <w:r w:rsidR="00FD7BC1" w:rsidRPr="006C1F2C">
        <w:rPr>
          <w:color w:val="000000"/>
          <w:sz w:val="22"/>
          <w:szCs w:val="22"/>
        </w:rPr>
        <w:t>12</w:t>
      </w:r>
      <w:r w:rsidR="00FD61F2" w:rsidRPr="006C1F2C">
        <w:rPr>
          <w:color w:val="000000"/>
          <w:sz w:val="22"/>
          <w:szCs w:val="22"/>
        </w:rPr>
        <w:t xml:space="preserve"> mai </w:t>
      </w:r>
      <w:r w:rsidRPr="006C1F2C">
        <w:rPr>
          <w:color w:val="000000"/>
          <w:sz w:val="22"/>
          <w:szCs w:val="22"/>
        </w:rPr>
        <w:t>19</w:t>
      </w:r>
      <w:r w:rsidR="00C026C7" w:rsidRPr="006C1F2C">
        <w:rPr>
          <w:color w:val="000000"/>
          <w:sz w:val="22"/>
          <w:szCs w:val="22"/>
        </w:rPr>
        <w:t>9</w:t>
      </w:r>
      <w:r w:rsidR="00FD7BC1" w:rsidRPr="006C1F2C">
        <w:rPr>
          <w:color w:val="000000"/>
          <w:sz w:val="22"/>
          <w:szCs w:val="22"/>
        </w:rPr>
        <w:t>8</w:t>
      </w:r>
    </w:p>
    <w:p w14:paraId="37C859E8" w14:textId="77777777" w:rsidR="00C026C7" w:rsidRPr="006C1F2C" w:rsidRDefault="00EB063C" w:rsidP="005171BE">
      <w:pPr>
        <w:widowControl w:val="0"/>
        <w:suppressAutoHyphens/>
        <w:rPr>
          <w:color w:val="000000"/>
          <w:sz w:val="22"/>
          <w:szCs w:val="22"/>
        </w:rPr>
      </w:pPr>
      <w:r w:rsidRPr="006C1F2C">
        <w:rPr>
          <w:color w:val="000000"/>
          <w:sz w:val="22"/>
          <w:szCs w:val="22"/>
        </w:rPr>
        <w:t xml:space="preserve">Dato for siste fornyelse: </w:t>
      </w:r>
      <w:r w:rsidR="00476206" w:rsidRPr="006C1F2C">
        <w:rPr>
          <w:color w:val="000000"/>
          <w:sz w:val="22"/>
          <w:szCs w:val="22"/>
        </w:rPr>
        <w:t>20</w:t>
      </w:r>
      <w:r w:rsidR="00FD61F2" w:rsidRPr="006C1F2C">
        <w:rPr>
          <w:color w:val="000000"/>
          <w:sz w:val="22"/>
          <w:szCs w:val="22"/>
        </w:rPr>
        <w:t xml:space="preserve"> mai </w:t>
      </w:r>
      <w:r w:rsidR="00C026C7" w:rsidRPr="006C1F2C">
        <w:rPr>
          <w:color w:val="000000"/>
          <w:sz w:val="22"/>
          <w:szCs w:val="22"/>
        </w:rPr>
        <w:t>200</w:t>
      </w:r>
      <w:r w:rsidR="003D2877" w:rsidRPr="006C1F2C">
        <w:rPr>
          <w:color w:val="000000"/>
          <w:sz w:val="22"/>
          <w:szCs w:val="22"/>
        </w:rPr>
        <w:t>8</w:t>
      </w:r>
    </w:p>
    <w:p w14:paraId="37C859E9" w14:textId="77777777" w:rsidR="00C026C7" w:rsidRPr="006C1F2C" w:rsidRDefault="00C026C7" w:rsidP="005171BE">
      <w:pPr>
        <w:widowControl w:val="0"/>
        <w:suppressAutoHyphens/>
        <w:rPr>
          <w:color w:val="000000"/>
          <w:sz w:val="22"/>
          <w:szCs w:val="22"/>
        </w:rPr>
      </w:pPr>
    </w:p>
    <w:p w14:paraId="37C859EA" w14:textId="77777777" w:rsidR="00C026C7" w:rsidRPr="006C1F2C" w:rsidRDefault="00C026C7" w:rsidP="005171BE">
      <w:pPr>
        <w:widowControl w:val="0"/>
        <w:suppressAutoHyphens/>
        <w:rPr>
          <w:color w:val="000000"/>
          <w:sz w:val="22"/>
          <w:szCs w:val="22"/>
        </w:rPr>
      </w:pPr>
    </w:p>
    <w:p w14:paraId="37C859EB" w14:textId="77777777" w:rsidR="00C026C7" w:rsidRPr="006C1F2C" w:rsidRDefault="00C026C7" w:rsidP="005171BE">
      <w:pPr>
        <w:keepNext/>
        <w:widowControl w:val="0"/>
        <w:suppressAutoHyphens/>
        <w:ind w:left="567" w:hanging="567"/>
        <w:rPr>
          <w:b/>
          <w:color w:val="000000"/>
          <w:sz w:val="22"/>
          <w:szCs w:val="22"/>
        </w:rPr>
      </w:pPr>
      <w:r w:rsidRPr="006C1F2C">
        <w:rPr>
          <w:b/>
          <w:color w:val="000000"/>
          <w:sz w:val="22"/>
          <w:szCs w:val="22"/>
        </w:rPr>
        <w:t>10.</w:t>
      </w:r>
      <w:r w:rsidRPr="006C1F2C">
        <w:rPr>
          <w:b/>
          <w:color w:val="000000"/>
          <w:sz w:val="22"/>
          <w:szCs w:val="22"/>
        </w:rPr>
        <w:tab/>
        <w:t>OPPDATERINGSDATO</w:t>
      </w:r>
    </w:p>
    <w:p w14:paraId="37C859EC" w14:textId="77777777" w:rsidR="00C026C7" w:rsidRPr="006C1F2C" w:rsidRDefault="00C026C7" w:rsidP="005171BE">
      <w:pPr>
        <w:keepNext/>
        <w:widowControl w:val="0"/>
        <w:suppressAutoHyphens/>
        <w:rPr>
          <w:color w:val="000000"/>
          <w:sz w:val="22"/>
          <w:szCs w:val="22"/>
        </w:rPr>
      </w:pPr>
    </w:p>
    <w:p w14:paraId="37C859ED" w14:textId="77777777" w:rsidR="00210BAB" w:rsidRPr="006C1F2C" w:rsidRDefault="00210BAB" w:rsidP="005171BE">
      <w:pPr>
        <w:keepNext/>
        <w:widowControl w:val="0"/>
        <w:suppressAutoHyphens/>
        <w:rPr>
          <w:color w:val="000000"/>
          <w:sz w:val="22"/>
          <w:szCs w:val="22"/>
        </w:rPr>
      </w:pPr>
    </w:p>
    <w:p w14:paraId="37C859EE" w14:textId="04A8432B" w:rsidR="00210BAB" w:rsidRPr="006C1F2C" w:rsidRDefault="00210BAB" w:rsidP="005171BE">
      <w:pPr>
        <w:widowControl w:val="0"/>
        <w:suppressAutoHyphens/>
        <w:rPr>
          <w:color w:val="000000"/>
          <w:sz w:val="22"/>
          <w:szCs w:val="22"/>
        </w:rPr>
      </w:pPr>
      <w:r w:rsidRPr="006C1F2C">
        <w:rPr>
          <w:color w:val="000000"/>
          <w:sz w:val="22"/>
          <w:szCs w:val="22"/>
        </w:rPr>
        <w:t xml:space="preserve">Detaljert informasjon om dette </w:t>
      </w:r>
      <w:r w:rsidR="00FD61F2" w:rsidRPr="006C1F2C">
        <w:rPr>
          <w:color w:val="000000"/>
          <w:sz w:val="22"/>
          <w:szCs w:val="22"/>
        </w:rPr>
        <w:t>legemidlet</w:t>
      </w:r>
      <w:r w:rsidRPr="006C1F2C">
        <w:rPr>
          <w:color w:val="000000"/>
          <w:sz w:val="22"/>
          <w:szCs w:val="22"/>
        </w:rPr>
        <w:t xml:space="preserve"> er tilgjengelig på nettstedet til Det europeiske legemiddelkontoret (</w:t>
      </w:r>
      <w:r w:rsidR="009A7321" w:rsidRPr="006C1F2C">
        <w:rPr>
          <w:color w:val="000000"/>
          <w:sz w:val="22"/>
          <w:szCs w:val="22"/>
        </w:rPr>
        <w:t>t</w:t>
      </w:r>
      <w:r w:rsidR="00FD61F2" w:rsidRPr="006C1F2C">
        <w:rPr>
          <w:color w:val="000000"/>
          <w:sz w:val="22"/>
          <w:szCs w:val="22"/>
        </w:rPr>
        <w:t xml:space="preserve">he </w:t>
      </w:r>
      <w:r w:rsidRPr="006C1F2C">
        <w:rPr>
          <w:color w:val="000000"/>
          <w:sz w:val="22"/>
          <w:szCs w:val="22"/>
        </w:rPr>
        <w:t xml:space="preserve">European Medicines Agency) </w:t>
      </w:r>
      <w:r w:rsidR="002F2A2F">
        <w:fldChar w:fldCharType="begin"/>
      </w:r>
      <w:r w:rsidR="002F2A2F">
        <w:instrText>HYPERLINK "http://www.ema.europa.eu"</w:instrText>
      </w:r>
      <w:r w:rsidR="002F2A2F">
        <w:fldChar w:fldCharType="separate"/>
      </w:r>
      <w:r w:rsidR="002F2A2F" w:rsidRPr="006C1F2C">
        <w:rPr>
          <w:rStyle w:val="Hyperlink"/>
          <w:sz w:val="22"/>
          <w:szCs w:val="22"/>
        </w:rPr>
        <w:t>http://www.ema.europa.eu</w:t>
      </w:r>
      <w:r w:rsidR="002F2A2F">
        <w:fldChar w:fldCharType="end"/>
      </w:r>
    </w:p>
    <w:p w14:paraId="37C859EF" w14:textId="77777777" w:rsidR="002F2A2F" w:rsidRPr="006C1F2C" w:rsidRDefault="002F2A2F" w:rsidP="005171BE">
      <w:pPr>
        <w:widowControl w:val="0"/>
        <w:suppressAutoHyphens/>
        <w:rPr>
          <w:color w:val="000000"/>
          <w:sz w:val="22"/>
          <w:szCs w:val="22"/>
        </w:rPr>
      </w:pPr>
    </w:p>
    <w:p w14:paraId="37C859F0" w14:textId="77777777" w:rsidR="00D02287" w:rsidRPr="006C1F2C" w:rsidRDefault="00E45AAA" w:rsidP="005171BE">
      <w:pPr>
        <w:keepNext/>
        <w:widowControl w:val="0"/>
        <w:suppressAutoHyphens/>
        <w:ind w:left="567" w:hanging="567"/>
        <w:rPr>
          <w:sz w:val="22"/>
          <w:szCs w:val="22"/>
        </w:rPr>
      </w:pPr>
      <w:r w:rsidRPr="006C1F2C">
        <w:rPr>
          <w:color w:val="000000"/>
          <w:sz w:val="22"/>
          <w:szCs w:val="22"/>
        </w:rPr>
        <w:br w:type="page"/>
      </w:r>
      <w:r w:rsidR="00D02287" w:rsidRPr="006C1F2C">
        <w:rPr>
          <w:b/>
          <w:sz w:val="22"/>
          <w:szCs w:val="22"/>
        </w:rPr>
        <w:t>1.</w:t>
      </w:r>
      <w:r w:rsidR="00D02287" w:rsidRPr="006C1F2C">
        <w:rPr>
          <w:b/>
          <w:sz w:val="22"/>
          <w:szCs w:val="22"/>
        </w:rPr>
        <w:tab/>
        <w:t>LEGEMIDLETS NAVN</w:t>
      </w:r>
    </w:p>
    <w:p w14:paraId="37C859F1" w14:textId="77777777" w:rsidR="00D02287" w:rsidRPr="006C1F2C" w:rsidRDefault="00D02287" w:rsidP="005171BE">
      <w:pPr>
        <w:keepNext/>
        <w:widowControl w:val="0"/>
        <w:suppressAutoHyphens/>
        <w:rPr>
          <w:sz w:val="22"/>
          <w:szCs w:val="22"/>
        </w:rPr>
      </w:pPr>
    </w:p>
    <w:p w14:paraId="37C859F2" w14:textId="77777777" w:rsidR="00D02287" w:rsidRPr="00277E35" w:rsidRDefault="00D02287" w:rsidP="005171BE">
      <w:pPr>
        <w:widowControl w:val="0"/>
        <w:suppressAutoHyphens/>
        <w:ind w:left="567" w:hanging="567"/>
        <w:rPr>
          <w:color w:val="000000"/>
          <w:spacing w:val="-2"/>
          <w:sz w:val="22"/>
          <w:szCs w:val="22"/>
        </w:rPr>
      </w:pPr>
      <w:r w:rsidRPr="006C1F2C">
        <w:rPr>
          <w:color w:val="000000"/>
          <w:spacing w:val="-2"/>
          <w:sz w:val="22"/>
          <w:szCs w:val="22"/>
        </w:rPr>
        <w:t xml:space="preserve">Exelon </w:t>
      </w:r>
      <w:r w:rsidRPr="00277E35">
        <w:rPr>
          <w:color w:val="000000"/>
          <w:spacing w:val="-2"/>
          <w:sz w:val="22"/>
          <w:szCs w:val="22"/>
        </w:rPr>
        <w:t>4,6 mg/24 timer depotplaster</w:t>
      </w:r>
    </w:p>
    <w:p w14:paraId="37C859F3" w14:textId="77777777" w:rsidR="009100C6" w:rsidRPr="00277E35" w:rsidRDefault="009100C6" w:rsidP="005171BE">
      <w:pPr>
        <w:widowControl w:val="0"/>
        <w:suppressAutoHyphens/>
        <w:ind w:left="567" w:hanging="567"/>
        <w:rPr>
          <w:color w:val="000000"/>
          <w:spacing w:val="-2"/>
          <w:sz w:val="22"/>
          <w:szCs w:val="22"/>
        </w:rPr>
      </w:pPr>
      <w:r w:rsidRPr="006C1F2C">
        <w:rPr>
          <w:color w:val="000000"/>
          <w:spacing w:val="-2"/>
          <w:sz w:val="22"/>
          <w:szCs w:val="22"/>
        </w:rPr>
        <w:t xml:space="preserve">Exelon </w:t>
      </w:r>
      <w:r w:rsidRPr="00277E35">
        <w:rPr>
          <w:color w:val="000000"/>
          <w:spacing w:val="-2"/>
          <w:sz w:val="22"/>
          <w:szCs w:val="22"/>
        </w:rPr>
        <w:t>9,5 mg/24 timer depotplaster</w:t>
      </w:r>
    </w:p>
    <w:p w14:paraId="37C859F4" w14:textId="77777777" w:rsidR="009100C6" w:rsidRPr="00277E35" w:rsidRDefault="009100C6" w:rsidP="005171BE">
      <w:pPr>
        <w:widowControl w:val="0"/>
        <w:suppressAutoHyphens/>
        <w:ind w:left="567" w:hanging="567"/>
        <w:rPr>
          <w:color w:val="000000"/>
          <w:spacing w:val="-2"/>
          <w:sz w:val="22"/>
          <w:szCs w:val="22"/>
        </w:rPr>
      </w:pPr>
      <w:r w:rsidRPr="006C1F2C">
        <w:rPr>
          <w:color w:val="000000"/>
          <w:spacing w:val="-2"/>
          <w:sz w:val="22"/>
          <w:szCs w:val="22"/>
        </w:rPr>
        <w:t xml:space="preserve">Exelon </w:t>
      </w:r>
      <w:r w:rsidRPr="00277E35">
        <w:rPr>
          <w:color w:val="000000"/>
          <w:spacing w:val="-2"/>
          <w:sz w:val="22"/>
          <w:szCs w:val="22"/>
        </w:rPr>
        <w:t>13,3 mg/24 timer depotplaster</w:t>
      </w:r>
    </w:p>
    <w:p w14:paraId="37C859F5" w14:textId="77777777" w:rsidR="00D02287" w:rsidRPr="00277E35" w:rsidRDefault="00D02287" w:rsidP="005171BE">
      <w:pPr>
        <w:widowControl w:val="0"/>
        <w:suppressAutoHyphens/>
        <w:rPr>
          <w:sz w:val="22"/>
          <w:szCs w:val="22"/>
        </w:rPr>
      </w:pPr>
    </w:p>
    <w:p w14:paraId="37C859F6" w14:textId="77777777" w:rsidR="00D02287" w:rsidRPr="006C1F2C" w:rsidRDefault="00D02287" w:rsidP="005171BE">
      <w:pPr>
        <w:widowControl w:val="0"/>
        <w:tabs>
          <w:tab w:val="left" w:pos="-720"/>
        </w:tabs>
        <w:suppressAutoHyphens/>
        <w:rPr>
          <w:sz w:val="22"/>
          <w:szCs w:val="22"/>
        </w:rPr>
      </w:pPr>
    </w:p>
    <w:p w14:paraId="37C859F7" w14:textId="77777777" w:rsidR="00D02287" w:rsidRPr="006C1F2C" w:rsidRDefault="00D02287" w:rsidP="005171BE">
      <w:pPr>
        <w:keepNext/>
        <w:widowControl w:val="0"/>
        <w:suppressAutoHyphens/>
        <w:ind w:left="567" w:hanging="567"/>
        <w:rPr>
          <w:sz w:val="22"/>
          <w:szCs w:val="22"/>
        </w:rPr>
      </w:pPr>
      <w:r w:rsidRPr="006C1F2C">
        <w:rPr>
          <w:b/>
          <w:sz w:val="22"/>
          <w:szCs w:val="22"/>
        </w:rPr>
        <w:t>2.</w:t>
      </w:r>
      <w:r w:rsidRPr="006C1F2C">
        <w:rPr>
          <w:b/>
          <w:sz w:val="22"/>
          <w:szCs w:val="22"/>
        </w:rPr>
        <w:tab/>
        <w:t>KVALITATIV OG KVANTITATIV SAMMENSETNING</w:t>
      </w:r>
    </w:p>
    <w:p w14:paraId="37C859F8" w14:textId="77777777" w:rsidR="00D02287" w:rsidRPr="006C1F2C" w:rsidRDefault="00D02287" w:rsidP="005171BE">
      <w:pPr>
        <w:keepNext/>
        <w:widowControl w:val="0"/>
        <w:rPr>
          <w:sz w:val="22"/>
          <w:szCs w:val="22"/>
        </w:rPr>
      </w:pPr>
    </w:p>
    <w:p w14:paraId="37C859F9" w14:textId="77777777" w:rsidR="003B4994" w:rsidRPr="006C1F2C" w:rsidRDefault="003B4994" w:rsidP="005171BE">
      <w:pPr>
        <w:keepNext/>
        <w:widowControl w:val="0"/>
        <w:tabs>
          <w:tab w:val="left" w:pos="567"/>
        </w:tabs>
        <w:ind w:left="567" w:hanging="567"/>
        <w:rPr>
          <w:color w:val="000000"/>
          <w:spacing w:val="-2"/>
          <w:sz w:val="22"/>
          <w:szCs w:val="22"/>
          <w:u w:val="single"/>
        </w:rPr>
      </w:pPr>
      <w:r w:rsidRPr="006C1F2C">
        <w:rPr>
          <w:color w:val="000000"/>
          <w:spacing w:val="-2"/>
          <w:sz w:val="22"/>
          <w:szCs w:val="22"/>
          <w:u w:val="single"/>
        </w:rPr>
        <w:t>Exelon 4,6 mg/24 timer depotplaster</w:t>
      </w:r>
    </w:p>
    <w:p w14:paraId="37C859FA" w14:textId="77777777" w:rsidR="003B4994" w:rsidRPr="006C1F2C" w:rsidRDefault="003B4994" w:rsidP="005171BE">
      <w:pPr>
        <w:keepNext/>
        <w:widowControl w:val="0"/>
        <w:tabs>
          <w:tab w:val="left" w:pos="567"/>
        </w:tabs>
        <w:rPr>
          <w:color w:val="000000"/>
          <w:spacing w:val="-2"/>
          <w:sz w:val="22"/>
          <w:szCs w:val="22"/>
        </w:rPr>
      </w:pPr>
    </w:p>
    <w:p w14:paraId="37C859FB" w14:textId="77777777" w:rsidR="00D02287" w:rsidRPr="006C1F2C" w:rsidRDefault="00D02287" w:rsidP="005171BE">
      <w:pPr>
        <w:widowControl w:val="0"/>
        <w:rPr>
          <w:color w:val="000000"/>
          <w:sz w:val="22"/>
          <w:szCs w:val="22"/>
        </w:rPr>
      </w:pPr>
      <w:r w:rsidRPr="006C1F2C">
        <w:rPr>
          <w:sz w:val="22"/>
          <w:szCs w:val="22"/>
        </w:rPr>
        <w:t>Hvert depotplaster frigir 4,6 mg rivastigmin pr. 24 timer. Hvert depot</w:t>
      </w:r>
      <w:r w:rsidRPr="006C1F2C">
        <w:rPr>
          <w:color w:val="000000"/>
          <w:sz w:val="22"/>
          <w:szCs w:val="22"/>
        </w:rPr>
        <w:t>plaster på 5 cm</w:t>
      </w:r>
      <w:r w:rsidRPr="006C1F2C">
        <w:rPr>
          <w:color w:val="000000"/>
          <w:sz w:val="22"/>
          <w:szCs w:val="22"/>
          <w:vertAlign w:val="superscript"/>
        </w:rPr>
        <w:t>2</w:t>
      </w:r>
      <w:r w:rsidRPr="006C1F2C">
        <w:rPr>
          <w:color w:val="000000"/>
          <w:sz w:val="22"/>
          <w:szCs w:val="22"/>
        </w:rPr>
        <w:t xml:space="preserve"> inneholder 9 mg rivastigmin.</w:t>
      </w:r>
    </w:p>
    <w:p w14:paraId="37C859FC" w14:textId="77777777" w:rsidR="003B4994" w:rsidRPr="006C1F2C" w:rsidRDefault="003B4994" w:rsidP="005171BE">
      <w:pPr>
        <w:widowControl w:val="0"/>
        <w:rPr>
          <w:sz w:val="22"/>
          <w:szCs w:val="22"/>
        </w:rPr>
      </w:pPr>
    </w:p>
    <w:p w14:paraId="37C859FD" w14:textId="77777777" w:rsidR="003B4994" w:rsidRPr="006C1F2C" w:rsidRDefault="003B4994" w:rsidP="005171BE">
      <w:pPr>
        <w:keepNext/>
        <w:widowControl w:val="0"/>
        <w:tabs>
          <w:tab w:val="left" w:pos="567"/>
        </w:tabs>
        <w:ind w:left="567" w:hanging="567"/>
        <w:rPr>
          <w:color w:val="000000"/>
          <w:spacing w:val="-2"/>
          <w:sz w:val="22"/>
          <w:szCs w:val="22"/>
          <w:u w:val="single"/>
        </w:rPr>
      </w:pPr>
      <w:r w:rsidRPr="006C1F2C">
        <w:rPr>
          <w:color w:val="000000"/>
          <w:spacing w:val="-2"/>
          <w:sz w:val="22"/>
          <w:szCs w:val="22"/>
          <w:u w:val="single"/>
        </w:rPr>
        <w:t>Exelon 9,5 mg/24 timer depotplaster</w:t>
      </w:r>
    </w:p>
    <w:p w14:paraId="37C859FE" w14:textId="77777777" w:rsidR="003B4994" w:rsidRPr="006C1F2C" w:rsidRDefault="003B4994" w:rsidP="005171BE">
      <w:pPr>
        <w:keepNext/>
        <w:widowControl w:val="0"/>
        <w:tabs>
          <w:tab w:val="left" w:pos="567"/>
        </w:tabs>
        <w:rPr>
          <w:color w:val="000000"/>
          <w:spacing w:val="-2"/>
          <w:sz w:val="22"/>
          <w:szCs w:val="22"/>
        </w:rPr>
      </w:pPr>
    </w:p>
    <w:p w14:paraId="37C859FF" w14:textId="77777777" w:rsidR="003B4994" w:rsidRPr="006C1F2C" w:rsidRDefault="003B4994" w:rsidP="005171BE">
      <w:pPr>
        <w:widowControl w:val="0"/>
        <w:rPr>
          <w:color w:val="000000"/>
          <w:sz w:val="22"/>
          <w:szCs w:val="22"/>
        </w:rPr>
      </w:pPr>
      <w:r w:rsidRPr="006C1F2C">
        <w:rPr>
          <w:sz w:val="22"/>
          <w:szCs w:val="22"/>
        </w:rPr>
        <w:t>Hvert depotplaster frigir 9,5 mg rivastigmin pr. 24 timer. Hvert depot</w:t>
      </w:r>
      <w:r w:rsidRPr="006C1F2C">
        <w:rPr>
          <w:color w:val="000000"/>
          <w:sz w:val="22"/>
          <w:szCs w:val="22"/>
        </w:rPr>
        <w:t>plaster på 10 cm</w:t>
      </w:r>
      <w:r w:rsidRPr="006C1F2C">
        <w:rPr>
          <w:color w:val="000000"/>
          <w:sz w:val="22"/>
          <w:szCs w:val="22"/>
          <w:vertAlign w:val="superscript"/>
        </w:rPr>
        <w:t>2</w:t>
      </w:r>
      <w:r w:rsidRPr="006C1F2C">
        <w:rPr>
          <w:color w:val="000000"/>
          <w:sz w:val="22"/>
          <w:szCs w:val="22"/>
        </w:rPr>
        <w:t xml:space="preserve"> inneholder 18 mg rivastigmin.</w:t>
      </w:r>
    </w:p>
    <w:p w14:paraId="37C85A00" w14:textId="77777777" w:rsidR="003B4994" w:rsidRPr="006C1F2C" w:rsidRDefault="003B4994" w:rsidP="005171BE">
      <w:pPr>
        <w:widowControl w:val="0"/>
        <w:rPr>
          <w:sz w:val="22"/>
          <w:szCs w:val="22"/>
        </w:rPr>
      </w:pPr>
    </w:p>
    <w:p w14:paraId="37C85A01" w14:textId="77777777" w:rsidR="003B4994" w:rsidRPr="006C1F2C" w:rsidRDefault="003B4994" w:rsidP="005171BE">
      <w:pPr>
        <w:keepNext/>
        <w:widowControl w:val="0"/>
        <w:tabs>
          <w:tab w:val="left" w:pos="567"/>
        </w:tabs>
        <w:ind w:left="567" w:hanging="567"/>
        <w:rPr>
          <w:color w:val="000000"/>
          <w:spacing w:val="-2"/>
          <w:sz w:val="22"/>
          <w:szCs w:val="22"/>
          <w:u w:val="single"/>
        </w:rPr>
      </w:pPr>
      <w:r w:rsidRPr="006C1F2C">
        <w:rPr>
          <w:color w:val="000000"/>
          <w:spacing w:val="-2"/>
          <w:sz w:val="22"/>
          <w:szCs w:val="22"/>
          <w:u w:val="single"/>
        </w:rPr>
        <w:t>Exelon 13,3 mg/24 timer depotplaster</w:t>
      </w:r>
    </w:p>
    <w:p w14:paraId="37C85A02" w14:textId="77777777" w:rsidR="003B4994" w:rsidRPr="006C1F2C" w:rsidRDefault="003B4994" w:rsidP="005171BE">
      <w:pPr>
        <w:keepNext/>
        <w:widowControl w:val="0"/>
        <w:tabs>
          <w:tab w:val="left" w:pos="567"/>
        </w:tabs>
        <w:rPr>
          <w:color w:val="000000"/>
          <w:spacing w:val="-2"/>
          <w:sz w:val="22"/>
          <w:szCs w:val="22"/>
        </w:rPr>
      </w:pPr>
    </w:p>
    <w:p w14:paraId="37C85A03" w14:textId="77777777" w:rsidR="003B4994" w:rsidRPr="006C1F2C" w:rsidRDefault="003B4994" w:rsidP="005171BE">
      <w:pPr>
        <w:widowControl w:val="0"/>
        <w:rPr>
          <w:sz w:val="22"/>
          <w:szCs w:val="22"/>
        </w:rPr>
      </w:pPr>
      <w:r w:rsidRPr="006C1F2C">
        <w:rPr>
          <w:sz w:val="22"/>
          <w:szCs w:val="22"/>
        </w:rPr>
        <w:t>Hvert depotplaster frigir 13,3 mg rivastigmin pr. 24 timer. Hvert depot</w:t>
      </w:r>
      <w:r w:rsidRPr="006C1F2C">
        <w:rPr>
          <w:color w:val="000000"/>
          <w:sz w:val="22"/>
          <w:szCs w:val="22"/>
        </w:rPr>
        <w:t>plaster på 15 cm</w:t>
      </w:r>
      <w:r w:rsidRPr="006C1F2C">
        <w:rPr>
          <w:color w:val="000000"/>
          <w:sz w:val="22"/>
          <w:szCs w:val="22"/>
          <w:vertAlign w:val="superscript"/>
        </w:rPr>
        <w:t>2</w:t>
      </w:r>
      <w:r w:rsidRPr="006C1F2C">
        <w:rPr>
          <w:color w:val="000000"/>
          <w:sz w:val="22"/>
          <w:szCs w:val="22"/>
        </w:rPr>
        <w:t xml:space="preserve"> inneholder 27 mg rivastigmin.</w:t>
      </w:r>
    </w:p>
    <w:p w14:paraId="37C85A04" w14:textId="77777777" w:rsidR="00D02287" w:rsidRPr="006C1F2C" w:rsidRDefault="00D02287" w:rsidP="005171BE">
      <w:pPr>
        <w:widowControl w:val="0"/>
        <w:rPr>
          <w:sz w:val="22"/>
          <w:szCs w:val="22"/>
        </w:rPr>
      </w:pPr>
    </w:p>
    <w:p w14:paraId="37C85A05" w14:textId="77777777" w:rsidR="00D02287" w:rsidRPr="006C1F2C" w:rsidRDefault="00D02287" w:rsidP="005171BE">
      <w:pPr>
        <w:widowControl w:val="0"/>
        <w:rPr>
          <w:sz w:val="22"/>
          <w:szCs w:val="22"/>
        </w:rPr>
      </w:pPr>
      <w:r w:rsidRPr="006C1F2C">
        <w:rPr>
          <w:sz w:val="22"/>
          <w:szCs w:val="22"/>
        </w:rPr>
        <w:t>For fullstendig liste over hjelpestoffer</w:t>
      </w:r>
      <w:r w:rsidR="002D7236" w:rsidRPr="006C1F2C">
        <w:rPr>
          <w:sz w:val="22"/>
          <w:szCs w:val="22"/>
        </w:rPr>
        <w:t>,</w:t>
      </w:r>
      <w:r w:rsidRPr="006C1F2C">
        <w:rPr>
          <w:sz w:val="22"/>
          <w:szCs w:val="22"/>
        </w:rPr>
        <w:t xml:space="preserve"> se pkt.</w:t>
      </w:r>
      <w:r w:rsidR="000C5765" w:rsidRPr="006C1F2C">
        <w:rPr>
          <w:sz w:val="22"/>
          <w:szCs w:val="22"/>
        </w:rPr>
        <w:t> </w:t>
      </w:r>
      <w:r w:rsidRPr="006C1F2C">
        <w:rPr>
          <w:sz w:val="22"/>
          <w:szCs w:val="22"/>
        </w:rPr>
        <w:t>6.1.</w:t>
      </w:r>
    </w:p>
    <w:p w14:paraId="37C85A06" w14:textId="77777777" w:rsidR="00D02287" w:rsidRPr="006C1F2C" w:rsidRDefault="00D02287" w:rsidP="005171BE">
      <w:pPr>
        <w:widowControl w:val="0"/>
        <w:suppressAutoHyphens/>
        <w:rPr>
          <w:sz w:val="22"/>
          <w:szCs w:val="22"/>
        </w:rPr>
      </w:pPr>
    </w:p>
    <w:p w14:paraId="37C85A07" w14:textId="77777777" w:rsidR="00D02287" w:rsidRPr="006C1F2C" w:rsidRDefault="00D02287" w:rsidP="005171BE">
      <w:pPr>
        <w:widowControl w:val="0"/>
        <w:suppressAutoHyphens/>
        <w:rPr>
          <w:sz w:val="22"/>
          <w:szCs w:val="22"/>
        </w:rPr>
      </w:pPr>
    </w:p>
    <w:p w14:paraId="37C85A08" w14:textId="77777777" w:rsidR="00D02287" w:rsidRPr="006C1F2C" w:rsidRDefault="00D02287" w:rsidP="005171BE">
      <w:pPr>
        <w:keepNext/>
        <w:widowControl w:val="0"/>
        <w:suppressAutoHyphens/>
        <w:ind w:left="567" w:hanging="567"/>
        <w:rPr>
          <w:sz w:val="22"/>
          <w:szCs w:val="22"/>
        </w:rPr>
      </w:pPr>
      <w:r w:rsidRPr="006C1F2C">
        <w:rPr>
          <w:b/>
          <w:sz w:val="22"/>
          <w:szCs w:val="22"/>
        </w:rPr>
        <w:t>3.</w:t>
      </w:r>
      <w:r w:rsidRPr="006C1F2C">
        <w:rPr>
          <w:b/>
          <w:sz w:val="22"/>
          <w:szCs w:val="22"/>
        </w:rPr>
        <w:tab/>
        <w:t>LEGEMIDDELFORM</w:t>
      </w:r>
    </w:p>
    <w:p w14:paraId="37C85A09" w14:textId="77777777" w:rsidR="00D02287" w:rsidRPr="006C1F2C" w:rsidRDefault="00D02287" w:rsidP="005171BE">
      <w:pPr>
        <w:keepNext/>
        <w:widowControl w:val="0"/>
        <w:suppressAutoHyphens/>
        <w:rPr>
          <w:sz w:val="22"/>
          <w:szCs w:val="22"/>
        </w:rPr>
      </w:pPr>
    </w:p>
    <w:p w14:paraId="37C85A0A" w14:textId="77777777" w:rsidR="00D02287" w:rsidRPr="006C1F2C" w:rsidRDefault="00D02287" w:rsidP="005171BE">
      <w:pPr>
        <w:widowControl w:val="0"/>
        <w:suppressAutoHyphens/>
        <w:rPr>
          <w:sz w:val="22"/>
          <w:szCs w:val="22"/>
        </w:rPr>
      </w:pPr>
      <w:r w:rsidRPr="006C1F2C">
        <w:rPr>
          <w:sz w:val="22"/>
          <w:szCs w:val="22"/>
        </w:rPr>
        <w:t>Depotplaster</w:t>
      </w:r>
    </w:p>
    <w:p w14:paraId="37C85A0B" w14:textId="77777777" w:rsidR="00D02287" w:rsidRPr="006C1F2C" w:rsidRDefault="00D02287" w:rsidP="005171BE">
      <w:pPr>
        <w:widowControl w:val="0"/>
        <w:suppressAutoHyphens/>
        <w:rPr>
          <w:sz w:val="22"/>
          <w:szCs w:val="22"/>
        </w:rPr>
      </w:pPr>
    </w:p>
    <w:p w14:paraId="37C85A0C" w14:textId="77777777" w:rsidR="003B4994" w:rsidRPr="006C1F2C" w:rsidRDefault="003B4994" w:rsidP="005171BE">
      <w:pPr>
        <w:keepNext/>
        <w:widowControl w:val="0"/>
        <w:tabs>
          <w:tab w:val="left" w:pos="567"/>
        </w:tabs>
        <w:ind w:left="567" w:hanging="567"/>
        <w:rPr>
          <w:color w:val="000000"/>
          <w:spacing w:val="-2"/>
          <w:sz w:val="22"/>
          <w:szCs w:val="22"/>
          <w:u w:val="single"/>
        </w:rPr>
      </w:pPr>
      <w:r w:rsidRPr="006C1F2C">
        <w:rPr>
          <w:color w:val="000000"/>
          <w:spacing w:val="-2"/>
          <w:sz w:val="22"/>
          <w:szCs w:val="22"/>
          <w:u w:val="single"/>
        </w:rPr>
        <w:t>Exelon 4,6 mg/24 timer depotplaster</w:t>
      </w:r>
    </w:p>
    <w:p w14:paraId="37C85A0D" w14:textId="77777777" w:rsidR="003B4994" w:rsidRPr="006C1F2C" w:rsidRDefault="003B4994" w:rsidP="005171BE">
      <w:pPr>
        <w:keepNext/>
        <w:widowControl w:val="0"/>
        <w:tabs>
          <w:tab w:val="left" w:pos="567"/>
        </w:tabs>
        <w:rPr>
          <w:color w:val="000000"/>
          <w:spacing w:val="-2"/>
          <w:sz w:val="22"/>
          <w:szCs w:val="22"/>
        </w:rPr>
      </w:pPr>
    </w:p>
    <w:p w14:paraId="37C85A0E" w14:textId="77777777" w:rsidR="00D02287" w:rsidRPr="006C1F2C" w:rsidRDefault="00D02287" w:rsidP="005171BE">
      <w:pPr>
        <w:widowControl w:val="0"/>
        <w:suppressAutoHyphens/>
        <w:rPr>
          <w:sz w:val="22"/>
          <w:szCs w:val="22"/>
        </w:rPr>
      </w:pPr>
      <w:r w:rsidRPr="006C1F2C">
        <w:rPr>
          <w:sz w:val="22"/>
          <w:szCs w:val="22"/>
        </w:rPr>
        <w:t>Hvert depotplaster er et tynt, matriksdepotplaster som består av tre lag. Yttersiden på det bakerste laget er beige og er merket med ”Exelon”, ”4</w:t>
      </w:r>
      <w:r w:rsidR="005B3317" w:rsidRPr="006C1F2C">
        <w:rPr>
          <w:sz w:val="22"/>
          <w:szCs w:val="22"/>
        </w:rPr>
        <w:t>.</w:t>
      </w:r>
      <w:r w:rsidRPr="006C1F2C">
        <w:rPr>
          <w:sz w:val="22"/>
          <w:szCs w:val="22"/>
        </w:rPr>
        <w:t>6 mg/24 h” og ”AMCX”.</w:t>
      </w:r>
    </w:p>
    <w:p w14:paraId="37C85A0F" w14:textId="77777777" w:rsidR="003B4994" w:rsidRPr="006C1F2C" w:rsidRDefault="003B4994" w:rsidP="005171BE">
      <w:pPr>
        <w:widowControl w:val="0"/>
        <w:suppressAutoHyphens/>
        <w:rPr>
          <w:sz w:val="22"/>
          <w:szCs w:val="22"/>
        </w:rPr>
      </w:pPr>
    </w:p>
    <w:p w14:paraId="37C85A10" w14:textId="77777777" w:rsidR="003B4994" w:rsidRPr="006C1F2C" w:rsidRDefault="003B4994" w:rsidP="005171BE">
      <w:pPr>
        <w:keepNext/>
        <w:widowControl w:val="0"/>
        <w:tabs>
          <w:tab w:val="left" w:pos="567"/>
        </w:tabs>
        <w:ind w:left="567" w:hanging="567"/>
        <w:rPr>
          <w:color w:val="000000"/>
          <w:spacing w:val="-2"/>
          <w:sz w:val="22"/>
          <w:szCs w:val="22"/>
          <w:u w:val="single"/>
        </w:rPr>
      </w:pPr>
      <w:r w:rsidRPr="006C1F2C">
        <w:rPr>
          <w:color w:val="000000"/>
          <w:spacing w:val="-2"/>
          <w:sz w:val="22"/>
          <w:szCs w:val="22"/>
          <w:u w:val="single"/>
        </w:rPr>
        <w:t>Exelon 9,5 mg/24 timer depotplaster</w:t>
      </w:r>
    </w:p>
    <w:p w14:paraId="37C85A11" w14:textId="77777777" w:rsidR="003B4994" w:rsidRPr="006C1F2C" w:rsidRDefault="003B4994" w:rsidP="005171BE">
      <w:pPr>
        <w:keepNext/>
        <w:widowControl w:val="0"/>
        <w:tabs>
          <w:tab w:val="left" w:pos="567"/>
        </w:tabs>
        <w:rPr>
          <w:color w:val="000000"/>
          <w:spacing w:val="-2"/>
          <w:sz w:val="22"/>
          <w:szCs w:val="22"/>
        </w:rPr>
      </w:pPr>
    </w:p>
    <w:p w14:paraId="37C85A12" w14:textId="77777777" w:rsidR="003B4994" w:rsidRPr="006C1F2C" w:rsidRDefault="003B4994" w:rsidP="005171BE">
      <w:pPr>
        <w:widowControl w:val="0"/>
        <w:suppressAutoHyphens/>
        <w:rPr>
          <w:sz w:val="22"/>
          <w:szCs w:val="22"/>
        </w:rPr>
      </w:pPr>
      <w:r w:rsidRPr="006C1F2C">
        <w:rPr>
          <w:sz w:val="22"/>
          <w:szCs w:val="22"/>
        </w:rPr>
        <w:t>Hvert depotplaster er et tynt, matriksdepotplaster som består av tre lag. Yttersiden på det bakerste laget er beige og er merket med ”Exelon”, ”9.5 mg/24 h” og ”BHDI”.</w:t>
      </w:r>
    </w:p>
    <w:p w14:paraId="37C85A13" w14:textId="77777777" w:rsidR="003B4994" w:rsidRPr="006C1F2C" w:rsidRDefault="003B4994" w:rsidP="005171BE">
      <w:pPr>
        <w:widowControl w:val="0"/>
        <w:suppressAutoHyphens/>
        <w:rPr>
          <w:sz w:val="22"/>
          <w:szCs w:val="22"/>
        </w:rPr>
      </w:pPr>
    </w:p>
    <w:p w14:paraId="37C85A14" w14:textId="77777777" w:rsidR="003B4994" w:rsidRPr="006C1F2C" w:rsidRDefault="003B4994" w:rsidP="005171BE">
      <w:pPr>
        <w:keepNext/>
        <w:widowControl w:val="0"/>
        <w:tabs>
          <w:tab w:val="left" w:pos="567"/>
        </w:tabs>
        <w:ind w:left="567" w:hanging="567"/>
        <w:rPr>
          <w:color w:val="000000"/>
          <w:spacing w:val="-2"/>
          <w:sz w:val="22"/>
          <w:szCs w:val="22"/>
          <w:u w:val="single"/>
        </w:rPr>
      </w:pPr>
      <w:r w:rsidRPr="006C1F2C">
        <w:rPr>
          <w:color w:val="000000"/>
          <w:spacing w:val="-2"/>
          <w:sz w:val="22"/>
          <w:szCs w:val="22"/>
          <w:u w:val="single"/>
        </w:rPr>
        <w:t>Exelon 13,3 mg/24 timer depotplaster</w:t>
      </w:r>
    </w:p>
    <w:p w14:paraId="37C85A15" w14:textId="77777777" w:rsidR="003B4994" w:rsidRPr="006C1F2C" w:rsidRDefault="003B4994" w:rsidP="005171BE">
      <w:pPr>
        <w:keepNext/>
        <w:widowControl w:val="0"/>
        <w:tabs>
          <w:tab w:val="left" w:pos="567"/>
        </w:tabs>
        <w:rPr>
          <w:color w:val="000000"/>
          <w:spacing w:val="-2"/>
          <w:sz w:val="22"/>
          <w:szCs w:val="22"/>
        </w:rPr>
      </w:pPr>
    </w:p>
    <w:p w14:paraId="37C85A16" w14:textId="77777777" w:rsidR="003B4994" w:rsidRPr="006C1F2C" w:rsidRDefault="003B4994" w:rsidP="005171BE">
      <w:pPr>
        <w:widowControl w:val="0"/>
        <w:suppressAutoHyphens/>
        <w:rPr>
          <w:sz w:val="22"/>
          <w:szCs w:val="22"/>
        </w:rPr>
      </w:pPr>
      <w:r w:rsidRPr="006C1F2C">
        <w:rPr>
          <w:sz w:val="22"/>
          <w:szCs w:val="22"/>
        </w:rPr>
        <w:t>Hvert depotplaster er et tynt, matriksdepotplaster som består av tre lag. Yttersiden på det bakerste laget er beige og er merket med ”Exelon”, ”13.3 mg/24 h” og ”CNFU”.</w:t>
      </w:r>
    </w:p>
    <w:p w14:paraId="37C85A17" w14:textId="77777777" w:rsidR="00D02287" w:rsidRPr="006C1F2C" w:rsidRDefault="00D02287" w:rsidP="005171BE">
      <w:pPr>
        <w:widowControl w:val="0"/>
        <w:suppressAutoHyphens/>
        <w:rPr>
          <w:sz w:val="22"/>
          <w:szCs w:val="22"/>
        </w:rPr>
      </w:pPr>
    </w:p>
    <w:p w14:paraId="37C85A18" w14:textId="77777777" w:rsidR="00D02287" w:rsidRPr="006C1F2C" w:rsidRDefault="00D02287" w:rsidP="005171BE">
      <w:pPr>
        <w:widowControl w:val="0"/>
        <w:suppressAutoHyphens/>
        <w:rPr>
          <w:sz w:val="22"/>
          <w:szCs w:val="22"/>
        </w:rPr>
      </w:pPr>
    </w:p>
    <w:p w14:paraId="37C85A19" w14:textId="77777777" w:rsidR="00944129" w:rsidRPr="006C1F2C" w:rsidRDefault="00944129" w:rsidP="005171BE">
      <w:pPr>
        <w:keepNext/>
        <w:widowControl w:val="0"/>
        <w:suppressAutoHyphens/>
        <w:ind w:left="567" w:hanging="567"/>
        <w:rPr>
          <w:sz w:val="22"/>
          <w:szCs w:val="22"/>
        </w:rPr>
      </w:pPr>
      <w:r w:rsidRPr="006C1F2C">
        <w:rPr>
          <w:b/>
          <w:sz w:val="22"/>
          <w:szCs w:val="22"/>
        </w:rPr>
        <w:t>4.</w:t>
      </w:r>
      <w:r w:rsidRPr="006C1F2C">
        <w:rPr>
          <w:b/>
          <w:sz w:val="22"/>
          <w:szCs w:val="22"/>
        </w:rPr>
        <w:tab/>
        <w:t>KLINISKE OPPLYSNINGER</w:t>
      </w:r>
    </w:p>
    <w:p w14:paraId="37C85A1A" w14:textId="77777777" w:rsidR="00944129" w:rsidRPr="006C1F2C" w:rsidRDefault="00944129" w:rsidP="005171BE">
      <w:pPr>
        <w:keepNext/>
        <w:widowControl w:val="0"/>
        <w:suppressAutoHyphens/>
        <w:rPr>
          <w:sz w:val="22"/>
          <w:szCs w:val="22"/>
        </w:rPr>
      </w:pPr>
    </w:p>
    <w:p w14:paraId="37C85A1B" w14:textId="4625811E" w:rsidR="00944129" w:rsidRPr="006C1F2C" w:rsidRDefault="00944129" w:rsidP="005171BE">
      <w:pPr>
        <w:keepNext/>
        <w:widowControl w:val="0"/>
        <w:suppressAutoHyphens/>
        <w:ind w:left="570" w:hanging="570"/>
        <w:rPr>
          <w:sz w:val="22"/>
          <w:szCs w:val="22"/>
        </w:rPr>
      </w:pPr>
      <w:r w:rsidRPr="006C1F2C">
        <w:rPr>
          <w:b/>
          <w:sz w:val="22"/>
          <w:szCs w:val="22"/>
        </w:rPr>
        <w:t>4.1</w:t>
      </w:r>
      <w:r w:rsidRPr="006C1F2C">
        <w:rPr>
          <w:b/>
          <w:sz w:val="22"/>
          <w:szCs w:val="22"/>
        </w:rPr>
        <w:tab/>
        <w:t>Indikasjon</w:t>
      </w:r>
    </w:p>
    <w:p w14:paraId="37C85A1C" w14:textId="77777777" w:rsidR="00944129" w:rsidRPr="006C1F2C" w:rsidRDefault="00944129" w:rsidP="005171BE">
      <w:pPr>
        <w:keepNext/>
        <w:widowControl w:val="0"/>
        <w:rPr>
          <w:sz w:val="22"/>
          <w:szCs w:val="22"/>
        </w:rPr>
      </w:pPr>
    </w:p>
    <w:p w14:paraId="37C85A1D" w14:textId="77777777" w:rsidR="00944129" w:rsidRPr="006C1F2C" w:rsidRDefault="00944129" w:rsidP="005171BE">
      <w:pPr>
        <w:widowControl w:val="0"/>
        <w:suppressAutoHyphens/>
        <w:rPr>
          <w:color w:val="000000"/>
          <w:sz w:val="22"/>
          <w:szCs w:val="22"/>
        </w:rPr>
      </w:pPr>
      <w:r w:rsidRPr="006C1F2C">
        <w:rPr>
          <w:color w:val="000000"/>
          <w:sz w:val="22"/>
          <w:szCs w:val="22"/>
        </w:rPr>
        <w:t>Symptomatisk behandling av Alzheimers demens av mild til moderat alvorlig grad.</w:t>
      </w:r>
    </w:p>
    <w:p w14:paraId="37C85A1E" w14:textId="77777777" w:rsidR="00944129" w:rsidRPr="006C1F2C" w:rsidRDefault="00944129" w:rsidP="005171BE">
      <w:pPr>
        <w:widowControl w:val="0"/>
        <w:suppressAutoHyphens/>
        <w:rPr>
          <w:color w:val="000000"/>
          <w:sz w:val="22"/>
          <w:szCs w:val="22"/>
        </w:rPr>
      </w:pPr>
    </w:p>
    <w:p w14:paraId="37C85A1F" w14:textId="77777777" w:rsidR="00944129" w:rsidRPr="006C1F2C" w:rsidRDefault="00944129" w:rsidP="005171BE">
      <w:pPr>
        <w:keepNext/>
        <w:widowControl w:val="0"/>
        <w:suppressAutoHyphens/>
        <w:rPr>
          <w:b/>
          <w:color w:val="000000"/>
          <w:sz w:val="22"/>
          <w:szCs w:val="22"/>
        </w:rPr>
      </w:pPr>
      <w:r w:rsidRPr="006C1F2C">
        <w:rPr>
          <w:b/>
          <w:color w:val="000000"/>
          <w:sz w:val="22"/>
          <w:szCs w:val="22"/>
        </w:rPr>
        <w:t>4.2</w:t>
      </w:r>
      <w:r w:rsidRPr="006C1F2C">
        <w:rPr>
          <w:b/>
          <w:color w:val="000000"/>
          <w:sz w:val="22"/>
          <w:szCs w:val="22"/>
        </w:rPr>
        <w:tab/>
        <w:t>Dosering og administrasjonsmåte</w:t>
      </w:r>
    </w:p>
    <w:p w14:paraId="37C85A20" w14:textId="77777777" w:rsidR="00944129" w:rsidRPr="006C1F2C" w:rsidRDefault="00944129" w:rsidP="005171BE">
      <w:pPr>
        <w:keepNext/>
        <w:widowControl w:val="0"/>
        <w:suppressAutoHyphens/>
        <w:rPr>
          <w:color w:val="000000"/>
          <w:sz w:val="22"/>
          <w:szCs w:val="22"/>
        </w:rPr>
      </w:pPr>
    </w:p>
    <w:p w14:paraId="37C85A21" w14:textId="77777777" w:rsidR="00944129" w:rsidRPr="006C1F2C" w:rsidRDefault="00944129" w:rsidP="005171BE">
      <w:pPr>
        <w:widowControl w:val="0"/>
        <w:suppressAutoHyphens/>
        <w:rPr>
          <w:color w:val="000000"/>
          <w:sz w:val="22"/>
          <w:szCs w:val="22"/>
        </w:rPr>
      </w:pPr>
      <w:r w:rsidRPr="006C1F2C">
        <w:rPr>
          <w:color w:val="000000"/>
          <w:sz w:val="22"/>
          <w:szCs w:val="22"/>
        </w:rPr>
        <w:t>Behandling bør initieres og overvåkes av lege med erfaring innen diagnostisering og behandling av Alzheimers demens. Diagnosen bør stilles i henhold til de gjeldende retningslinjer. I likhet med enhver behandling som igangsettes hos pasienter med demens, bør behandling med rivastigmin kun igangsettes dersom en omsorgsperson som regelmessig kan administrere og monitorere behandlingen er tilgjengelig.</w:t>
      </w:r>
    </w:p>
    <w:p w14:paraId="37C85A22" w14:textId="77777777" w:rsidR="00944129" w:rsidRPr="006C1F2C" w:rsidRDefault="00944129" w:rsidP="005171BE">
      <w:pPr>
        <w:widowControl w:val="0"/>
        <w:suppressAutoHyphens/>
        <w:rPr>
          <w:i/>
          <w:color w:val="000000"/>
          <w:sz w:val="22"/>
          <w:szCs w:val="22"/>
        </w:rPr>
      </w:pPr>
    </w:p>
    <w:p w14:paraId="37C85A23" w14:textId="77777777" w:rsidR="00944129" w:rsidRPr="006C1F2C" w:rsidRDefault="00944129" w:rsidP="005171BE">
      <w:pPr>
        <w:keepNext/>
        <w:keepLines/>
        <w:widowControl w:val="0"/>
        <w:suppressAutoHyphens/>
        <w:ind w:left="567" w:hanging="567"/>
        <w:rPr>
          <w:spacing w:val="-2"/>
          <w:sz w:val="22"/>
          <w:szCs w:val="22"/>
          <w:u w:val="single"/>
        </w:rPr>
      </w:pPr>
      <w:r w:rsidRPr="006C1F2C">
        <w:rPr>
          <w:spacing w:val="-2"/>
          <w:sz w:val="22"/>
          <w:szCs w:val="22"/>
          <w:u w:val="single"/>
        </w:rPr>
        <w:t>Dosering</w:t>
      </w:r>
    </w:p>
    <w:p w14:paraId="37C85A24" w14:textId="77777777" w:rsidR="00944129" w:rsidRPr="006C1F2C" w:rsidRDefault="00944129" w:rsidP="005171BE">
      <w:pPr>
        <w:keepNext/>
        <w:keepLines/>
        <w:widowControl w:val="0"/>
        <w:suppressAutoHyphens/>
        <w:ind w:left="567" w:hanging="567"/>
        <w:rPr>
          <w:color w:val="000000"/>
          <w:spacing w:val="-2"/>
          <w:sz w:val="22"/>
          <w:szCs w:val="22"/>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518"/>
        <w:gridCol w:w="2693"/>
      </w:tblGrid>
      <w:tr w:rsidR="00944129" w:rsidRPr="006C1F2C" w14:paraId="37C85A27" w14:textId="77777777" w:rsidTr="001D7000">
        <w:trPr>
          <w:trHeight w:val="469"/>
        </w:trPr>
        <w:tc>
          <w:tcPr>
            <w:tcW w:w="2518" w:type="dxa"/>
          </w:tcPr>
          <w:p w14:paraId="37C85A25" w14:textId="77777777" w:rsidR="00944129" w:rsidRPr="006C1F2C" w:rsidRDefault="00944129" w:rsidP="005171BE">
            <w:pPr>
              <w:keepNext/>
              <w:keepLines/>
              <w:widowControl w:val="0"/>
              <w:suppressAutoHyphens/>
              <w:rPr>
                <w:b/>
                <w:color w:val="000000"/>
                <w:spacing w:val="-2"/>
                <w:sz w:val="22"/>
                <w:szCs w:val="22"/>
              </w:rPr>
            </w:pPr>
            <w:r w:rsidRPr="006C1F2C">
              <w:rPr>
                <w:b/>
                <w:color w:val="000000"/>
                <w:sz w:val="22"/>
                <w:szCs w:val="22"/>
              </w:rPr>
              <w:t>Depotplastre</w:t>
            </w:r>
          </w:p>
        </w:tc>
        <w:tc>
          <w:tcPr>
            <w:tcW w:w="2693" w:type="dxa"/>
          </w:tcPr>
          <w:p w14:paraId="37C85A26" w14:textId="77777777" w:rsidR="00944129" w:rsidRPr="006C1F2C" w:rsidRDefault="00944129" w:rsidP="005171BE">
            <w:pPr>
              <w:keepNext/>
              <w:keepLines/>
              <w:widowControl w:val="0"/>
              <w:suppressAutoHyphens/>
              <w:rPr>
                <w:b/>
                <w:color w:val="000000"/>
                <w:spacing w:val="-2"/>
                <w:sz w:val="22"/>
                <w:szCs w:val="22"/>
              </w:rPr>
            </w:pPr>
            <w:r w:rsidRPr="006C1F2C">
              <w:rPr>
                <w:b/>
                <w:color w:val="000000"/>
                <w:sz w:val="22"/>
                <w:szCs w:val="22"/>
              </w:rPr>
              <w:t>Rivastigmin</w:t>
            </w:r>
            <w:r w:rsidRPr="006C1F2C">
              <w:rPr>
                <w:b/>
                <w:i/>
                <w:color w:val="000000"/>
                <w:sz w:val="22"/>
                <w:szCs w:val="22"/>
              </w:rPr>
              <w:t xml:space="preserve"> </w:t>
            </w:r>
            <w:r w:rsidRPr="006C1F2C">
              <w:rPr>
                <w:b/>
                <w:color w:val="000000"/>
                <w:sz w:val="22"/>
                <w:szCs w:val="22"/>
              </w:rPr>
              <w:t xml:space="preserve">frigivelse </w:t>
            </w:r>
            <w:r w:rsidRPr="006C1F2C">
              <w:rPr>
                <w:b/>
                <w:i/>
                <w:color w:val="000000"/>
                <w:sz w:val="22"/>
                <w:szCs w:val="22"/>
              </w:rPr>
              <w:t>in vivo</w:t>
            </w:r>
            <w:r w:rsidRPr="006C1F2C">
              <w:rPr>
                <w:b/>
                <w:color w:val="000000"/>
                <w:sz w:val="22"/>
                <w:szCs w:val="22"/>
              </w:rPr>
              <w:t xml:space="preserve"> pr. 24 timer</w:t>
            </w:r>
          </w:p>
        </w:tc>
      </w:tr>
      <w:tr w:rsidR="00944129" w:rsidRPr="006C1F2C" w14:paraId="37C85A2A" w14:textId="77777777" w:rsidTr="001D7000">
        <w:tc>
          <w:tcPr>
            <w:tcW w:w="2518" w:type="dxa"/>
          </w:tcPr>
          <w:p w14:paraId="37C85A28" w14:textId="77777777" w:rsidR="00944129" w:rsidRPr="006C1F2C" w:rsidRDefault="00944129" w:rsidP="005171BE">
            <w:pPr>
              <w:keepNext/>
              <w:keepLines/>
              <w:widowControl w:val="0"/>
              <w:suppressAutoHyphens/>
              <w:rPr>
                <w:b/>
                <w:color w:val="000000"/>
                <w:spacing w:val="-2"/>
                <w:sz w:val="22"/>
                <w:szCs w:val="22"/>
              </w:rPr>
            </w:pPr>
            <w:r w:rsidRPr="006C1F2C">
              <w:rPr>
                <w:b/>
                <w:color w:val="000000"/>
                <w:sz w:val="22"/>
                <w:szCs w:val="22"/>
              </w:rPr>
              <w:t xml:space="preserve">Exelon </w:t>
            </w:r>
            <w:r w:rsidRPr="006C1F2C">
              <w:rPr>
                <w:b/>
                <w:color w:val="000000"/>
                <w:spacing w:val="-2"/>
                <w:sz w:val="22"/>
                <w:szCs w:val="22"/>
              </w:rPr>
              <w:t>4,6 mg/24 timer</w:t>
            </w:r>
          </w:p>
        </w:tc>
        <w:tc>
          <w:tcPr>
            <w:tcW w:w="2693" w:type="dxa"/>
          </w:tcPr>
          <w:p w14:paraId="37C85A29" w14:textId="77777777" w:rsidR="00944129" w:rsidRPr="006C1F2C" w:rsidRDefault="00944129" w:rsidP="005171BE">
            <w:pPr>
              <w:keepNext/>
              <w:keepLines/>
              <w:widowControl w:val="0"/>
              <w:suppressAutoHyphens/>
              <w:jc w:val="center"/>
              <w:rPr>
                <w:b/>
                <w:color w:val="000000"/>
                <w:spacing w:val="-2"/>
                <w:sz w:val="22"/>
                <w:szCs w:val="22"/>
              </w:rPr>
            </w:pPr>
            <w:r w:rsidRPr="006C1F2C">
              <w:rPr>
                <w:b/>
                <w:color w:val="000000"/>
                <w:sz w:val="22"/>
                <w:szCs w:val="22"/>
              </w:rPr>
              <w:t>4,6 mg</w:t>
            </w:r>
          </w:p>
        </w:tc>
      </w:tr>
      <w:tr w:rsidR="00944129" w:rsidRPr="006C1F2C" w14:paraId="37C85A2D" w14:textId="77777777" w:rsidTr="001D7000">
        <w:tc>
          <w:tcPr>
            <w:tcW w:w="2518" w:type="dxa"/>
          </w:tcPr>
          <w:p w14:paraId="37C85A2B" w14:textId="77777777" w:rsidR="00944129" w:rsidRPr="006C1F2C" w:rsidRDefault="00944129" w:rsidP="005171BE">
            <w:pPr>
              <w:keepNext/>
              <w:keepLines/>
              <w:widowControl w:val="0"/>
              <w:suppressAutoHyphens/>
              <w:rPr>
                <w:b/>
                <w:color w:val="000000"/>
                <w:spacing w:val="-2"/>
                <w:sz w:val="22"/>
                <w:szCs w:val="22"/>
              </w:rPr>
            </w:pPr>
            <w:r w:rsidRPr="006C1F2C">
              <w:rPr>
                <w:b/>
                <w:color w:val="000000"/>
                <w:sz w:val="22"/>
                <w:szCs w:val="22"/>
              </w:rPr>
              <w:t xml:space="preserve">Exelon </w:t>
            </w:r>
            <w:r w:rsidRPr="006C1F2C">
              <w:rPr>
                <w:b/>
                <w:color w:val="000000"/>
                <w:spacing w:val="-2"/>
                <w:sz w:val="22"/>
                <w:szCs w:val="22"/>
              </w:rPr>
              <w:t>9,5 mg/24 timer</w:t>
            </w:r>
          </w:p>
        </w:tc>
        <w:tc>
          <w:tcPr>
            <w:tcW w:w="2693" w:type="dxa"/>
          </w:tcPr>
          <w:p w14:paraId="37C85A2C" w14:textId="77777777" w:rsidR="00944129" w:rsidRPr="006C1F2C" w:rsidRDefault="00944129" w:rsidP="005171BE">
            <w:pPr>
              <w:keepNext/>
              <w:keepLines/>
              <w:widowControl w:val="0"/>
              <w:suppressAutoHyphens/>
              <w:jc w:val="center"/>
              <w:rPr>
                <w:b/>
                <w:color w:val="000000"/>
                <w:spacing w:val="-2"/>
                <w:sz w:val="22"/>
                <w:szCs w:val="22"/>
              </w:rPr>
            </w:pPr>
            <w:r w:rsidRPr="006C1F2C">
              <w:rPr>
                <w:b/>
                <w:color w:val="000000"/>
                <w:sz w:val="22"/>
                <w:szCs w:val="22"/>
              </w:rPr>
              <w:t>9,5 mg</w:t>
            </w:r>
          </w:p>
        </w:tc>
      </w:tr>
      <w:tr w:rsidR="00944129" w:rsidRPr="006C1F2C" w14:paraId="37C85A30" w14:textId="77777777" w:rsidTr="001D7000">
        <w:tc>
          <w:tcPr>
            <w:tcW w:w="2518" w:type="dxa"/>
            <w:tcBorders>
              <w:top w:val="single" w:sz="4" w:space="0" w:color="auto"/>
              <w:left w:val="single" w:sz="4" w:space="0" w:color="auto"/>
              <w:bottom w:val="single" w:sz="4" w:space="0" w:color="auto"/>
              <w:right w:val="single" w:sz="4" w:space="0" w:color="auto"/>
            </w:tcBorders>
          </w:tcPr>
          <w:p w14:paraId="37C85A2E" w14:textId="77777777" w:rsidR="00944129" w:rsidRPr="006C1F2C" w:rsidRDefault="00944129" w:rsidP="005171BE">
            <w:pPr>
              <w:keepNext/>
              <w:keepLines/>
              <w:widowControl w:val="0"/>
              <w:suppressAutoHyphens/>
              <w:rPr>
                <w:b/>
                <w:color w:val="000000"/>
                <w:sz w:val="22"/>
                <w:szCs w:val="22"/>
              </w:rPr>
            </w:pPr>
            <w:r w:rsidRPr="006C1F2C">
              <w:rPr>
                <w:b/>
                <w:color w:val="000000"/>
                <w:sz w:val="22"/>
                <w:szCs w:val="22"/>
              </w:rPr>
              <w:t>Exelon 13,3 mg/24 timer</w:t>
            </w:r>
          </w:p>
        </w:tc>
        <w:tc>
          <w:tcPr>
            <w:tcW w:w="2693" w:type="dxa"/>
            <w:tcBorders>
              <w:top w:val="single" w:sz="4" w:space="0" w:color="auto"/>
              <w:left w:val="single" w:sz="4" w:space="0" w:color="auto"/>
              <w:bottom w:val="single" w:sz="4" w:space="0" w:color="auto"/>
              <w:right w:val="single" w:sz="4" w:space="0" w:color="auto"/>
            </w:tcBorders>
          </w:tcPr>
          <w:p w14:paraId="37C85A2F" w14:textId="77777777" w:rsidR="00944129" w:rsidRPr="006C1F2C" w:rsidRDefault="00944129" w:rsidP="005171BE">
            <w:pPr>
              <w:keepNext/>
              <w:keepLines/>
              <w:widowControl w:val="0"/>
              <w:suppressAutoHyphens/>
              <w:jc w:val="center"/>
              <w:rPr>
                <w:b/>
                <w:color w:val="000000"/>
                <w:sz w:val="22"/>
                <w:szCs w:val="22"/>
              </w:rPr>
            </w:pPr>
            <w:r w:rsidRPr="006C1F2C">
              <w:rPr>
                <w:b/>
                <w:color w:val="000000"/>
                <w:sz w:val="22"/>
                <w:szCs w:val="22"/>
              </w:rPr>
              <w:t>13,3 mg</w:t>
            </w:r>
          </w:p>
        </w:tc>
      </w:tr>
    </w:tbl>
    <w:p w14:paraId="37C85A31" w14:textId="77777777" w:rsidR="00944129" w:rsidRPr="006C1F2C" w:rsidRDefault="00944129" w:rsidP="005171BE">
      <w:pPr>
        <w:widowControl w:val="0"/>
        <w:tabs>
          <w:tab w:val="left" w:pos="3720"/>
        </w:tabs>
        <w:suppressAutoHyphens/>
        <w:rPr>
          <w:color w:val="000000"/>
          <w:sz w:val="22"/>
          <w:szCs w:val="22"/>
        </w:rPr>
      </w:pPr>
    </w:p>
    <w:p w14:paraId="37C85A32" w14:textId="77777777" w:rsidR="00944129" w:rsidRPr="006C1F2C" w:rsidRDefault="00944129" w:rsidP="005171BE">
      <w:pPr>
        <w:keepNext/>
        <w:widowControl w:val="0"/>
        <w:tabs>
          <w:tab w:val="left" w:pos="3720"/>
        </w:tabs>
        <w:suppressAutoHyphens/>
        <w:rPr>
          <w:i/>
          <w:color w:val="000000"/>
          <w:sz w:val="22"/>
          <w:szCs w:val="22"/>
        </w:rPr>
      </w:pPr>
      <w:r w:rsidRPr="006C1F2C">
        <w:rPr>
          <w:i/>
          <w:color w:val="000000"/>
          <w:sz w:val="22"/>
          <w:szCs w:val="22"/>
          <w:u w:val="single"/>
        </w:rPr>
        <w:t>Initialdose</w:t>
      </w:r>
    </w:p>
    <w:p w14:paraId="37C85A33" w14:textId="77777777" w:rsidR="00944129" w:rsidRPr="006C1F2C" w:rsidRDefault="00944129" w:rsidP="005171BE">
      <w:pPr>
        <w:widowControl w:val="0"/>
        <w:tabs>
          <w:tab w:val="left" w:pos="3720"/>
        </w:tabs>
        <w:suppressAutoHyphens/>
        <w:rPr>
          <w:b/>
          <w:color w:val="000000"/>
          <w:sz w:val="22"/>
          <w:szCs w:val="22"/>
        </w:rPr>
      </w:pPr>
      <w:r w:rsidRPr="006C1F2C">
        <w:rPr>
          <w:color w:val="000000"/>
          <w:sz w:val="22"/>
          <w:szCs w:val="22"/>
        </w:rPr>
        <w:t>Behandlingen innledes med 4,6 mg/24 timer.</w:t>
      </w:r>
    </w:p>
    <w:p w14:paraId="37C85A34" w14:textId="77777777" w:rsidR="00944129" w:rsidRPr="006C1F2C" w:rsidRDefault="00944129" w:rsidP="005171BE">
      <w:pPr>
        <w:widowControl w:val="0"/>
        <w:rPr>
          <w:color w:val="000000"/>
          <w:sz w:val="22"/>
          <w:szCs w:val="22"/>
        </w:rPr>
      </w:pPr>
    </w:p>
    <w:p w14:paraId="37C85A35" w14:textId="77777777" w:rsidR="00944129" w:rsidRPr="006C1F2C" w:rsidRDefault="00944129" w:rsidP="005171BE">
      <w:pPr>
        <w:keepNext/>
        <w:widowControl w:val="0"/>
        <w:rPr>
          <w:i/>
          <w:color w:val="000000"/>
          <w:sz w:val="22"/>
          <w:szCs w:val="22"/>
        </w:rPr>
      </w:pPr>
      <w:r w:rsidRPr="006C1F2C">
        <w:rPr>
          <w:i/>
          <w:color w:val="000000"/>
          <w:sz w:val="22"/>
          <w:szCs w:val="22"/>
          <w:u w:val="single"/>
        </w:rPr>
        <w:t>Vedlikeholdsdose</w:t>
      </w:r>
    </w:p>
    <w:p w14:paraId="37C85A36" w14:textId="77777777" w:rsidR="00944129" w:rsidRPr="006C1F2C" w:rsidRDefault="00944129" w:rsidP="005171BE">
      <w:pPr>
        <w:widowControl w:val="0"/>
        <w:rPr>
          <w:color w:val="000000"/>
          <w:sz w:val="22"/>
          <w:szCs w:val="22"/>
        </w:rPr>
      </w:pPr>
      <w:r w:rsidRPr="006C1F2C">
        <w:rPr>
          <w:color w:val="000000"/>
          <w:sz w:val="22"/>
          <w:szCs w:val="22"/>
        </w:rPr>
        <w:t>Dersom dosen 4,6 mg/24 timer tolereres godt ifølge behandlende lege etter minimum fire ukers behandling, kan denne dosen økes til 9,5 mg/24 timer, som er den anbefalte daglige effektive dosen. Denne dosen bør opprettholdes så lenge pasienten fortsetter å vise terapeutisk effekt.</w:t>
      </w:r>
    </w:p>
    <w:p w14:paraId="37C85A37" w14:textId="77777777" w:rsidR="00944129" w:rsidRPr="006C1F2C" w:rsidRDefault="00944129" w:rsidP="005171BE">
      <w:pPr>
        <w:widowControl w:val="0"/>
        <w:rPr>
          <w:color w:val="000000"/>
          <w:sz w:val="22"/>
          <w:szCs w:val="22"/>
        </w:rPr>
      </w:pPr>
    </w:p>
    <w:p w14:paraId="37C85A38" w14:textId="77777777" w:rsidR="00944129" w:rsidRPr="006C1F2C" w:rsidRDefault="00944129" w:rsidP="005171BE">
      <w:pPr>
        <w:keepNext/>
        <w:widowControl w:val="0"/>
        <w:rPr>
          <w:i/>
          <w:color w:val="000000"/>
          <w:sz w:val="22"/>
          <w:szCs w:val="22"/>
          <w:u w:val="single"/>
        </w:rPr>
      </w:pPr>
      <w:r w:rsidRPr="006C1F2C">
        <w:rPr>
          <w:i/>
          <w:color w:val="000000"/>
          <w:sz w:val="22"/>
          <w:szCs w:val="22"/>
          <w:u w:val="single"/>
        </w:rPr>
        <w:t>Opptrapping av dose</w:t>
      </w:r>
    </w:p>
    <w:p w14:paraId="37C85A39" w14:textId="77777777" w:rsidR="00944129" w:rsidRPr="006C1F2C" w:rsidRDefault="00944129" w:rsidP="005171BE">
      <w:pPr>
        <w:widowControl w:val="0"/>
        <w:rPr>
          <w:color w:val="000000"/>
          <w:sz w:val="22"/>
          <w:szCs w:val="22"/>
        </w:rPr>
      </w:pPr>
      <w:r w:rsidRPr="006C1F2C">
        <w:rPr>
          <w:color w:val="000000"/>
          <w:sz w:val="22"/>
          <w:szCs w:val="22"/>
        </w:rPr>
        <w:t>9,5 mg/24 timer er anbefalt daglig effektiv dose, som bør benyttes så lenge pasienten fortsetter å vise terapeutisk effekt. Dersom denne dosen tolereres godt, og kun etter minimun 6 måneders behandling med 9,5 mg/24 timers plaster, kan behandlende lege vurdere å øke dosen til 13,3 mg/24 timer hos pasienter som har vist betydelig kognitiv forverring (f.eks. reduksjon i MMSE) og/eller funksjonell nedgang (basert på legens vurdering) ved anbefalt daglig effektiv dose på 9,5 mg/24 timer (se pkt. 5.1).</w:t>
      </w:r>
    </w:p>
    <w:p w14:paraId="37C85A3A" w14:textId="77777777" w:rsidR="00944129" w:rsidRPr="006C1F2C" w:rsidRDefault="00944129" w:rsidP="005171BE">
      <w:pPr>
        <w:widowControl w:val="0"/>
        <w:rPr>
          <w:color w:val="000000"/>
          <w:sz w:val="22"/>
          <w:szCs w:val="22"/>
        </w:rPr>
      </w:pPr>
    </w:p>
    <w:p w14:paraId="37C85A3B" w14:textId="77777777" w:rsidR="00944129" w:rsidRPr="006C1F2C" w:rsidRDefault="00944129" w:rsidP="005171BE">
      <w:pPr>
        <w:widowControl w:val="0"/>
        <w:rPr>
          <w:color w:val="000000"/>
          <w:sz w:val="22"/>
          <w:szCs w:val="22"/>
        </w:rPr>
      </w:pPr>
      <w:r w:rsidRPr="006C1F2C">
        <w:rPr>
          <w:color w:val="000000"/>
          <w:sz w:val="22"/>
          <w:szCs w:val="22"/>
        </w:rPr>
        <w:t>Den kliniske fordelen av rivastigmin bør jevnlig revurderes. Seponering bør også vurderes når bevis for en terapeutisk effekt ved optimal dose ikke lenger er tilstede.</w:t>
      </w:r>
    </w:p>
    <w:p w14:paraId="37C85A3C" w14:textId="77777777" w:rsidR="00944129" w:rsidRPr="006C1F2C" w:rsidRDefault="00944129" w:rsidP="005171BE">
      <w:pPr>
        <w:widowControl w:val="0"/>
        <w:rPr>
          <w:color w:val="000000"/>
          <w:sz w:val="22"/>
          <w:szCs w:val="22"/>
        </w:rPr>
      </w:pPr>
    </w:p>
    <w:p w14:paraId="37C85A3D" w14:textId="77777777" w:rsidR="00944129" w:rsidRPr="006C1F2C" w:rsidRDefault="00944129" w:rsidP="005171BE">
      <w:pPr>
        <w:widowControl w:val="0"/>
        <w:rPr>
          <w:color w:val="000000"/>
          <w:sz w:val="22"/>
          <w:szCs w:val="22"/>
        </w:rPr>
      </w:pPr>
      <w:r w:rsidRPr="006C1F2C">
        <w:rPr>
          <w:color w:val="000000"/>
          <w:sz w:val="22"/>
          <w:szCs w:val="22"/>
        </w:rPr>
        <w:t>Dersom det oppstår gastrointestinale bivirkninger bør behandlingen avbrytes midlertidig til disse bivirkningene forsvinner. Behandlingen med depotplaster kan gjenopptas med samme dose dersom behandlingsavbruddet ikke er lengre enn tre dager. Ellers bør behandlingen gjenopptas med 4,6 mg/24 timer.</w:t>
      </w:r>
    </w:p>
    <w:p w14:paraId="37C85A3E" w14:textId="77777777" w:rsidR="00944129" w:rsidRPr="006C1F2C" w:rsidRDefault="00944129" w:rsidP="005171BE">
      <w:pPr>
        <w:widowControl w:val="0"/>
        <w:rPr>
          <w:color w:val="000000"/>
          <w:sz w:val="22"/>
          <w:szCs w:val="22"/>
        </w:rPr>
      </w:pPr>
    </w:p>
    <w:p w14:paraId="37C85A3F" w14:textId="77777777" w:rsidR="00944129" w:rsidRPr="006C1F2C" w:rsidRDefault="00944129" w:rsidP="005171BE">
      <w:pPr>
        <w:keepNext/>
        <w:widowControl w:val="0"/>
        <w:rPr>
          <w:i/>
          <w:color w:val="000000"/>
          <w:sz w:val="22"/>
          <w:szCs w:val="22"/>
        </w:rPr>
      </w:pPr>
      <w:r w:rsidRPr="006C1F2C">
        <w:rPr>
          <w:i/>
          <w:color w:val="000000"/>
          <w:sz w:val="22"/>
          <w:szCs w:val="22"/>
          <w:u w:val="single"/>
        </w:rPr>
        <w:t>Bytte fra kapsler eller mikstur til depotplastre</w:t>
      </w:r>
    </w:p>
    <w:p w14:paraId="37C85A40" w14:textId="77777777" w:rsidR="00944129" w:rsidRPr="006C1F2C" w:rsidRDefault="00944129" w:rsidP="005171BE">
      <w:pPr>
        <w:widowControl w:val="0"/>
        <w:rPr>
          <w:color w:val="000000"/>
          <w:sz w:val="22"/>
          <w:szCs w:val="22"/>
        </w:rPr>
      </w:pPr>
      <w:r w:rsidRPr="006C1F2C">
        <w:rPr>
          <w:color w:val="000000"/>
          <w:sz w:val="22"/>
          <w:szCs w:val="22"/>
        </w:rPr>
        <w:t>Pasienter som får Exelon kapsler eller mikstur kan bytte til Exelon plastre på følgende måte, basert på sammenlignbar eksponering for oral og transdermal rivastigmin (se pkt. 5.2):</w:t>
      </w:r>
    </w:p>
    <w:p w14:paraId="37C85A41"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sz w:val="22"/>
          <w:szCs w:val="22"/>
        </w:rPr>
        <w:t>En pasient som står på en dose på 3 mg/dag oral rivastigmin kan bytte til 4,6 mg/24 timer depotplastre.</w:t>
      </w:r>
    </w:p>
    <w:p w14:paraId="37C85A42"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sz w:val="22"/>
          <w:szCs w:val="22"/>
        </w:rPr>
        <w:t>En pasient som står på en dose på 6 mg/dag oral rivastigmin kan bytte til 4,6 mg/24 timer depotplastre.</w:t>
      </w:r>
    </w:p>
    <w:p w14:paraId="37C85A43"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sz w:val="22"/>
          <w:szCs w:val="22"/>
        </w:rPr>
        <w:t>En pasient som står på en stabil og godt tolerert dose på 9 mg/dag oral rivastigmin kan bytte til 9,5 mg/24 timer depotplastre. Dersom den orale dosen på 9 mg/dag ikke har vært stabil og godt tolerert anbefales et bytte til 4,6 mg/24 timer depotplastre.</w:t>
      </w:r>
    </w:p>
    <w:p w14:paraId="37C85A44"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sz w:val="22"/>
          <w:szCs w:val="22"/>
        </w:rPr>
        <w:t>En pasient som står på en dose på 12 mg/dag oral rivastigmin kan bytte til 9,5 mg/24 timer depotplastre.</w:t>
      </w:r>
    </w:p>
    <w:p w14:paraId="37C85A45" w14:textId="77777777" w:rsidR="00944129" w:rsidRPr="006C1F2C" w:rsidRDefault="00944129" w:rsidP="005171BE">
      <w:pPr>
        <w:widowControl w:val="0"/>
        <w:suppressAutoHyphens/>
        <w:rPr>
          <w:sz w:val="22"/>
          <w:szCs w:val="22"/>
        </w:rPr>
      </w:pPr>
    </w:p>
    <w:p w14:paraId="37C85A46" w14:textId="77777777" w:rsidR="00944129" w:rsidRPr="006C1F2C" w:rsidRDefault="00944129" w:rsidP="005171BE">
      <w:pPr>
        <w:widowControl w:val="0"/>
        <w:suppressAutoHyphens/>
        <w:rPr>
          <w:sz w:val="22"/>
          <w:szCs w:val="22"/>
        </w:rPr>
      </w:pPr>
      <w:r w:rsidRPr="006C1F2C">
        <w:rPr>
          <w:sz w:val="22"/>
          <w:szCs w:val="22"/>
        </w:rPr>
        <w:t>Etter bytte til 4,6 mg/24 timer depotplastre, og forutsatt at disse tolereres godt etter minimun fire ukers behandling, bør dosen på 4,6 mg/24 timer økes til 9,5 mg/24 timer, som er anbefalt effektiv dose.</w:t>
      </w:r>
    </w:p>
    <w:p w14:paraId="37C85A47" w14:textId="77777777" w:rsidR="00944129" w:rsidRPr="006C1F2C" w:rsidRDefault="00944129" w:rsidP="005171BE">
      <w:pPr>
        <w:widowControl w:val="0"/>
        <w:suppressAutoHyphens/>
        <w:rPr>
          <w:sz w:val="22"/>
          <w:szCs w:val="22"/>
        </w:rPr>
      </w:pPr>
    </w:p>
    <w:p w14:paraId="37C85A48" w14:textId="77777777" w:rsidR="00944129" w:rsidRPr="006C1F2C" w:rsidRDefault="00944129" w:rsidP="005171BE">
      <w:pPr>
        <w:widowControl w:val="0"/>
        <w:suppressAutoHyphens/>
        <w:rPr>
          <w:sz w:val="22"/>
          <w:szCs w:val="22"/>
        </w:rPr>
      </w:pPr>
      <w:r w:rsidRPr="006C1F2C">
        <w:rPr>
          <w:sz w:val="22"/>
          <w:szCs w:val="22"/>
        </w:rPr>
        <w:t>Det anbefales å påføre det første depotplasteret dagen etter siste orale dose.</w:t>
      </w:r>
    </w:p>
    <w:p w14:paraId="37C85A49" w14:textId="77777777" w:rsidR="00944129" w:rsidRPr="006C1F2C" w:rsidRDefault="00944129" w:rsidP="005171BE">
      <w:pPr>
        <w:widowControl w:val="0"/>
        <w:suppressAutoHyphens/>
        <w:rPr>
          <w:sz w:val="22"/>
          <w:szCs w:val="22"/>
        </w:rPr>
      </w:pPr>
    </w:p>
    <w:p w14:paraId="37C85A4A" w14:textId="77777777" w:rsidR="00944129" w:rsidRPr="006C1F2C" w:rsidRDefault="00944129" w:rsidP="005171BE">
      <w:pPr>
        <w:keepNext/>
        <w:widowControl w:val="0"/>
        <w:suppressAutoHyphens/>
        <w:rPr>
          <w:sz w:val="22"/>
          <w:szCs w:val="22"/>
          <w:u w:val="single"/>
        </w:rPr>
      </w:pPr>
      <w:r w:rsidRPr="006C1F2C">
        <w:rPr>
          <w:sz w:val="22"/>
          <w:szCs w:val="22"/>
          <w:u w:val="single"/>
        </w:rPr>
        <w:t>Spesielle populasjoner</w:t>
      </w:r>
    </w:p>
    <w:p w14:paraId="37C85A4B" w14:textId="77777777" w:rsidR="00100B5B" w:rsidRPr="006C1F2C" w:rsidRDefault="00100B5B" w:rsidP="005171BE">
      <w:pPr>
        <w:keepNext/>
        <w:widowControl w:val="0"/>
        <w:suppressAutoHyphens/>
        <w:rPr>
          <w:sz w:val="22"/>
          <w:szCs w:val="22"/>
        </w:rPr>
      </w:pPr>
    </w:p>
    <w:p w14:paraId="37C85A4C" w14:textId="77777777" w:rsidR="00944129" w:rsidRPr="006C1F2C" w:rsidRDefault="00944129" w:rsidP="005171BE">
      <w:pPr>
        <w:widowControl w:val="0"/>
        <w:numPr>
          <w:ilvl w:val="0"/>
          <w:numId w:val="45"/>
        </w:numPr>
        <w:ind w:left="567" w:hanging="567"/>
        <w:rPr>
          <w:color w:val="000000"/>
          <w:sz w:val="22"/>
          <w:szCs w:val="22"/>
        </w:rPr>
      </w:pPr>
      <w:r w:rsidRPr="006C1F2C">
        <w:rPr>
          <w:color w:val="000000"/>
          <w:sz w:val="22"/>
          <w:szCs w:val="22"/>
        </w:rPr>
        <w:t>Pediatrisk populasjon: Det er ikke relevant å bruke Exelon i den pediatriske populasjonen for behandling av Alzheimers sykdom.</w:t>
      </w:r>
    </w:p>
    <w:p w14:paraId="37C85A4D" w14:textId="77777777" w:rsidR="00944129" w:rsidRPr="006C1F2C" w:rsidRDefault="00944129" w:rsidP="005171BE">
      <w:pPr>
        <w:widowControl w:val="0"/>
        <w:numPr>
          <w:ilvl w:val="0"/>
          <w:numId w:val="40"/>
        </w:numPr>
        <w:autoSpaceDE w:val="0"/>
        <w:autoSpaceDN w:val="0"/>
        <w:adjustRightInd w:val="0"/>
        <w:ind w:left="567" w:hanging="567"/>
        <w:rPr>
          <w:noProof/>
          <w:color w:val="000000"/>
          <w:sz w:val="22"/>
          <w:szCs w:val="22"/>
        </w:rPr>
      </w:pPr>
      <w:r w:rsidRPr="006C1F2C">
        <w:rPr>
          <w:noProof/>
          <w:color w:val="000000"/>
          <w:sz w:val="22"/>
          <w:szCs w:val="22"/>
        </w:rPr>
        <w:t>Pasienter med kroppsvekt under 50 kg: Spesiell forsiktighet bør utvises ved titrering over anbefalt effektiv dose på 9,5 mg/24 timer hos pasienter med kroppsvekt under 50 kg (se pkt. 4.4). Disse kan oppleve flere bivirkninger og kan ha større sannsynlighet for å seponere på grunn av bivirkninger.</w:t>
      </w:r>
    </w:p>
    <w:p w14:paraId="37C85A4E" w14:textId="77777777" w:rsidR="00944129" w:rsidRPr="006C1F2C" w:rsidRDefault="00944129" w:rsidP="005171BE">
      <w:pPr>
        <w:widowControl w:val="0"/>
        <w:numPr>
          <w:ilvl w:val="0"/>
          <w:numId w:val="40"/>
        </w:numPr>
        <w:ind w:left="567" w:hanging="567"/>
        <w:rPr>
          <w:color w:val="000000"/>
          <w:sz w:val="22"/>
          <w:szCs w:val="22"/>
        </w:rPr>
      </w:pPr>
      <w:r w:rsidRPr="006C1F2C">
        <w:rPr>
          <w:color w:val="000000"/>
          <w:sz w:val="22"/>
          <w:szCs w:val="22"/>
        </w:rPr>
        <w:t xml:space="preserve">Nedsatt leverfunksjon: På grunn av økt biotilgjengelighet </w:t>
      </w:r>
      <w:r w:rsidR="00B64EC2" w:rsidRPr="006C1F2C">
        <w:rPr>
          <w:color w:val="000000"/>
          <w:sz w:val="22"/>
          <w:szCs w:val="22"/>
        </w:rPr>
        <w:t>ved lett</w:t>
      </w:r>
      <w:r w:rsidR="009F336F" w:rsidRPr="006C1F2C">
        <w:rPr>
          <w:color w:val="000000"/>
          <w:sz w:val="22"/>
          <w:szCs w:val="22"/>
        </w:rPr>
        <w:t xml:space="preserve"> og moderat nedsatt leverfunksjon</w:t>
      </w:r>
      <w:r w:rsidRPr="006C1F2C">
        <w:rPr>
          <w:color w:val="000000"/>
          <w:sz w:val="22"/>
          <w:szCs w:val="22"/>
        </w:rPr>
        <w:t>, observert ved orale formuleringer, bør imidlertid anbefalinger vedrørende titrering i henhold til individuell toleranse følges nøye</w:t>
      </w:r>
      <w:r w:rsidR="009F336F" w:rsidRPr="006C1F2C">
        <w:rPr>
          <w:color w:val="000000"/>
          <w:sz w:val="22"/>
          <w:szCs w:val="22"/>
        </w:rPr>
        <w:t>.</w:t>
      </w:r>
      <w:r w:rsidRPr="006C1F2C">
        <w:rPr>
          <w:color w:val="000000"/>
          <w:sz w:val="22"/>
          <w:szCs w:val="22"/>
        </w:rPr>
        <w:t xml:space="preserve"> </w:t>
      </w:r>
      <w:r w:rsidR="009F336F" w:rsidRPr="006C1F2C">
        <w:rPr>
          <w:sz w:val="22"/>
          <w:szCs w:val="22"/>
        </w:rPr>
        <w:t>P</w:t>
      </w:r>
      <w:r w:rsidRPr="006C1F2C">
        <w:rPr>
          <w:sz w:val="22"/>
          <w:szCs w:val="22"/>
        </w:rPr>
        <w:t>asienter med klinisk signifikant nedsatt leverfunksjon kan få flere</w:t>
      </w:r>
      <w:r w:rsidR="009F336F" w:rsidRPr="006C1F2C">
        <w:rPr>
          <w:sz w:val="22"/>
          <w:szCs w:val="22"/>
        </w:rPr>
        <w:t xml:space="preserve"> doseavhengige</w:t>
      </w:r>
      <w:r w:rsidRPr="006C1F2C">
        <w:rPr>
          <w:sz w:val="22"/>
          <w:szCs w:val="22"/>
        </w:rPr>
        <w:t xml:space="preserve"> bivirkninger</w:t>
      </w:r>
      <w:r w:rsidRPr="006C1F2C">
        <w:rPr>
          <w:color w:val="000000"/>
          <w:sz w:val="22"/>
          <w:szCs w:val="22"/>
        </w:rPr>
        <w:t>. Pasienter med alvorlig nedsatt leverfunksjon har ikke blitt studert</w:t>
      </w:r>
      <w:r w:rsidR="009F336F" w:rsidRPr="006C1F2C">
        <w:rPr>
          <w:color w:val="000000"/>
          <w:sz w:val="22"/>
          <w:szCs w:val="22"/>
        </w:rPr>
        <w:t>. S</w:t>
      </w:r>
      <w:r w:rsidR="00664541" w:rsidRPr="006C1F2C">
        <w:rPr>
          <w:color w:val="000000"/>
          <w:sz w:val="22"/>
          <w:szCs w:val="22"/>
        </w:rPr>
        <w:t>ærlig</w:t>
      </w:r>
      <w:r w:rsidR="009F336F" w:rsidRPr="006C1F2C">
        <w:rPr>
          <w:color w:val="000000"/>
          <w:sz w:val="22"/>
          <w:szCs w:val="22"/>
        </w:rPr>
        <w:t xml:space="preserve"> varsomhet bør utvises ved titrering </w:t>
      </w:r>
      <w:r w:rsidR="00035B00" w:rsidRPr="006C1F2C">
        <w:rPr>
          <w:color w:val="000000"/>
          <w:sz w:val="22"/>
          <w:szCs w:val="22"/>
        </w:rPr>
        <w:t>hos</w:t>
      </w:r>
      <w:r w:rsidR="009F336F" w:rsidRPr="006C1F2C">
        <w:rPr>
          <w:color w:val="000000"/>
          <w:sz w:val="22"/>
          <w:szCs w:val="22"/>
        </w:rPr>
        <w:t xml:space="preserve"> disse pasientene</w:t>
      </w:r>
      <w:r w:rsidRPr="006C1F2C">
        <w:rPr>
          <w:color w:val="000000"/>
          <w:sz w:val="22"/>
          <w:szCs w:val="22"/>
        </w:rPr>
        <w:t xml:space="preserve"> (se pkt. 4.4 og 5.2).</w:t>
      </w:r>
    </w:p>
    <w:p w14:paraId="37C85A4F" w14:textId="77777777" w:rsidR="00944129" w:rsidRPr="006C1F2C" w:rsidRDefault="00944129" w:rsidP="005171BE">
      <w:pPr>
        <w:widowControl w:val="0"/>
        <w:numPr>
          <w:ilvl w:val="0"/>
          <w:numId w:val="40"/>
        </w:numPr>
        <w:ind w:left="567" w:hanging="567"/>
        <w:rPr>
          <w:color w:val="000000"/>
          <w:sz w:val="22"/>
          <w:szCs w:val="22"/>
        </w:rPr>
      </w:pPr>
      <w:r w:rsidRPr="006C1F2C">
        <w:rPr>
          <w:color w:val="000000"/>
          <w:sz w:val="22"/>
          <w:szCs w:val="22"/>
        </w:rPr>
        <w:t>Nedsatt nyrefunksjon: Dosejustering er ikke nødvendig hos pasienter med nedsatt nyrefunksjon</w:t>
      </w:r>
      <w:r w:rsidR="00DC2F36" w:rsidRPr="006C1F2C">
        <w:rPr>
          <w:color w:val="000000"/>
          <w:sz w:val="22"/>
          <w:szCs w:val="22"/>
        </w:rPr>
        <w:t xml:space="preserve"> </w:t>
      </w:r>
      <w:r w:rsidRPr="006C1F2C">
        <w:rPr>
          <w:color w:val="000000"/>
          <w:sz w:val="22"/>
          <w:szCs w:val="22"/>
        </w:rPr>
        <w:t>(se pkt. 5.2).</w:t>
      </w:r>
    </w:p>
    <w:p w14:paraId="37C85A50" w14:textId="77777777" w:rsidR="00944129" w:rsidRPr="006C1F2C" w:rsidRDefault="00944129" w:rsidP="005171BE">
      <w:pPr>
        <w:widowControl w:val="0"/>
        <w:suppressAutoHyphens/>
        <w:rPr>
          <w:sz w:val="22"/>
          <w:szCs w:val="22"/>
        </w:rPr>
      </w:pPr>
    </w:p>
    <w:p w14:paraId="37C85A51" w14:textId="77777777" w:rsidR="00944129" w:rsidRPr="006C1F2C" w:rsidRDefault="00944129" w:rsidP="005171BE">
      <w:pPr>
        <w:keepNext/>
        <w:widowControl w:val="0"/>
        <w:suppressAutoHyphens/>
        <w:rPr>
          <w:spacing w:val="-2"/>
          <w:sz w:val="22"/>
          <w:szCs w:val="22"/>
          <w:u w:val="single"/>
        </w:rPr>
      </w:pPr>
      <w:r w:rsidRPr="006C1F2C">
        <w:rPr>
          <w:spacing w:val="-2"/>
          <w:sz w:val="22"/>
          <w:szCs w:val="22"/>
          <w:u w:val="single"/>
        </w:rPr>
        <w:t>Administrasjonsmåte</w:t>
      </w:r>
    </w:p>
    <w:p w14:paraId="37C85A52" w14:textId="77777777" w:rsidR="00100B5B" w:rsidRPr="006C1F2C" w:rsidRDefault="00100B5B" w:rsidP="005171BE">
      <w:pPr>
        <w:keepNext/>
        <w:widowControl w:val="0"/>
        <w:suppressAutoHyphens/>
        <w:rPr>
          <w:spacing w:val="-2"/>
          <w:sz w:val="22"/>
          <w:szCs w:val="22"/>
        </w:rPr>
      </w:pPr>
    </w:p>
    <w:p w14:paraId="37C85A53" w14:textId="77777777" w:rsidR="00944129" w:rsidRPr="006C1F2C" w:rsidRDefault="00944129" w:rsidP="005171BE">
      <w:pPr>
        <w:widowControl w:val="0"/>
        <w:suppressAutoHyphens/>
        <w:rPr>
          <w:spacing w:val="-2"/>
          <w:sz w:val="22"/>
          <w:szCs w:val="22"/>
        </w:rPr>
      </w:pPr>
      <w:r w:rsidRPr="006C1F2C">
        <w:rPr>
          <w:spacing w:val="-2"/>
          <w:sz w:val="22"/>
          <w:szCs w:val="22"/>
        </w:rPr>
        <w:t>Depotplastrene bør påføres én gang daglig på ren, tørr, hårløs, intakt og frisk hud øverst eller nederst på ryggen, på overarmen eller brystkassen på et område hvor stramme klær ikke vil gni av plasteret. Det er observert redusert biotilgjengelighet av rivastigmin ved påføring av depotplasteret på låret eller abdomen. Det anbefales derfor ikke å påføre depotplasteret på disse områdene.</w:t>
      </w:r>
    </w:p>
    <w:p w14:paraId="37C85A54" w14:textId="77777777" w:rsidR="00944129" w:rsidRPr="006C1F2C" w:rsidRDefault="00944129" w:rsidP="005171BE">
      <w:pPr>
        <w:widowControl w:val="0"/>
        <w:suppressAutoHyphens/>
        <w:rPr>
          <w:spacing w:val="-2"/>
          <w:sz w:val="22"/>
          <w:szCs w:val="22"/>
        </w:rPr>
      </w:pPr>
    </w:p>
    <w:p w14:paraId="37C85A55" w14:textId="77777777" w:rsidR="00944129" w:rsidRPr="006C1F2C" w:rsidRDefault="00944129" w:rsidP="005171BE">
      <w:pPr>
        <w:widowControl w:val="0"/>
        <w:suppressAutoHyphens/>
        <w:rPr>
          <w:spacing w:val="-2"/>
          <w:sz w:val="22"/>
          <w:szCs w:val="22"/>
        </w:rPr>
      </w:pPr>
      <w:r w:rsidRPr="006C1F2C">
        <w:rPr>
          <w:spacing w:val="-2"/>
          <w:sz w:val="22"/>
          <w:szCs w:val="22"/>
        </w:rPr>
        <w:t>Depotplasteret bør ikke påføres rød, irritert eller skadet hud. For å minimere den potensielle risikoen for hudirritasjoner bør en unngå gjentatt påføring på nøyaktig samme hudområde før det har gått 14 dager.</w:t>
      </w:r>
    </w:p>
    <w:p w14:paraId="37C85A56" w14:textId="77777777" w:rsidR="00944129" w:rsidRPr="006C1F2C" w:rsidRDefault="00944129" w:rsidP="005171BE">
      <w:pPr>
        <w:widowControl w:val="0"/>
        <w:rPr>
          <w:color w:val="000000"/>
          <w:sz w:val="22"/>
          <w:szCs w:val="22"/>
        </w:rPr>
      </w:pPr>
    </w:p>
    <w:p w14:paraId="37C85A57" w14:textId="77777777" w:rsidR="00944129" w:rsidRPr="006C1F2C" w:rsidRDefault="00944129" w:rsidP="005171BE">
      <w:pPr>
        <w:keepNext/>
        <w:widowControl w:val="0"/>
        <w:rPr>
          <w:b/>
          <w:color w:val="000000"/>
          <w:sz w:val="22"/>
          <w:szCs w:val="22"/>
        </w:rPr>
      </w:pPr>
      <w:r w:rsidRPr="006C1F2C">
        <w:rPr>
          <w:b/>
          <w:color w:val="000000"/>
          <w:sz w:val="22"/>
          <w:szCs w:val="22"/>
        </w:rPr>
        <w:t>Pasienter og omsorgspersoner bør instrueres i viktige administrasjonsinstruksjoner:</w:t>
      </w:r>
    </w:p>
    <w:p w14:paraId="37C85A58" w14:textId="77777777" w:rsidR="00944129" w:rsidRPr="006C1F2C" w:rsidRDefault="00944129" w:rsidP="005171BE">
      <w:pPr>
        <w:widowControl w:val="0"/>
        <w:numPr>
          <w:ilvl w:val="0"/>
          <w:numId w:val="46"/>
        </w:numPr>
        <w:ind w:hanging="720"/>
        <w:rPr>
          <w:color w:val="000000"/>
          <w:sz w:val="22"/>
          <w:szCs w:val="22"/>
        </w:rPr>
      </w:pPr>
      <w:r w:rsidRPr="006C1F2C">
        <w:rPr>
          <w:color w:val="000000"/>
          <w:sz w:val="22"/>
          <w:szCs w:val="22"/>
        </w:rPr>
        <w:t>Plasteret fra dagen før må hver dag fjernes før påføring av av et nytt (se pkt. 4.9).</w:t>
      </w:r>
    </w:p>
    <w:p w14:paraId="37C85A59" w14:textId="77777777" w:rsidR="00944129" w:rsidRPr="006C1F2C" w:rsidRDefault="00944129" w:rsidP="005171BE">
      <w:pPr>
        <w:widowControl w:val="0"/>
        <w:numPr>
          <w:ilvl w:val="0"/>
          <w:numId w:val="46"/>
        </w:numPr>
        <w:ind w:hanging="720"/>
        <w:rPr>
          <w:color w:val="000000"/>
          <w:sz w:val="22"/>
          <w:szCs w:val="22"/>
        </w:rPr>
      </w:pPr>
      <w:r w:rsidRPr="006C1F2C">
        <w:rPr>
          <w:color w:val="000000"/>
          <w:sz w:val="22"/>
          <w:szCs w:val="22"/>
        </w:rPr>
        <w:t>Plasteret bør erstattes av et nytt etter 24 timer. Kun ett plaster skal benyttes om gangen (se pkt.</w:t>
      </w:r>
      <w:r w:rsidR="000C5765" w:rsidRPr="006C1F2C">
        <w:rPr>
          <w:color w:val="000000"/>
          <w:sz w:val="22"/>
          <w:szCs w:val="22"/>
        </w:rPr>
        <w:t> </w:t>
      </w:r>
      <w:r w:rsidRPr="006C1F2C">
        <w:rPr>
          <w:color w:val="000000"/>
          <w:sz w:val="22"/>
          <w:szCs w:val="22"/>
        </w:rPr>
        <w:t>4.9).</w:t>
      </w:r>
    </w:p>
    <w:p w14:paraId="37C85A5A" w14:textId="77777777" w:rsidR="00944129" w:rsidRPr="006C1F2C" w:rsidRDefault="00944129" w:rsidP="005171BE">
      <w:pPr>
        <w:widowControl w:val="0"/>
        <w:numPr>
          <w:ilvl w:val="0"/>
          <w:numId w:val="46"/>
        </w:numPr>
        <w:ind w:hanging="720"/>
        <w:rPr>
          <w:color w:val="000000"/>
          <w:sz w:val="22"/>
          <w:szCs w:val="22"/>
        </w:rPr>
      </w:pPr>
      <w:r w:rsidRPr="006C1F2C">
        <w:rPr>
          <w:color w:val="000000"/>
          <w:sz w:val="22"/>
          <w:szCs w:val="22"/>
        </w:rPr>
        <w:t>Plasteret bør presses hardt ned med håndflaten i minst 30 sekunder til kantene er godt festet.</w:t>
      </w:r>
    </w:p>
    <w:p w14:paraId="37C85A5B" w14:textId="77777777" w:rsidR="00944129" w:rsidRPr="006C1F2C" w:rsidRDefault="00944129" w:rsidP="005171BE">
      <w:pPr>
        <w:widowControl w:val="0"/>
        <w:numPr>
          <w:ilvl w:val="0"/>
          <w:numId w:val="46"/>
        </w:numPr>
        <w:ind w:hanging="720"/>
        <w:rPr>
          <w:color w:val="000000"/>
          <w:sz w:val="22"/>
          <w:szCs w:val="22"/>
        </w:rPr>
      </w:pPr>
      <w:r w:rsidRPr="006C1F2C">
        <w:rPr>
          <w:color w:val="000000"/>
          <w:sz w:val="22"/>
          <w:szCs w:val="22"/>
        </w:rPr>
        <w:t>Dersom plasteret faller av bør et nytt plaster påføres for resten av dagen, deretter bør det erstattes til samme tid som vanlig neste dag.</w:t>
      </w:r>
    </w:p>
    <w:p w14:paraId="37C85A5C" w14:textId="77777777" w:rsidR="00944129" w:rsidRPr="006C1F2C" w:rsidRDefault="00944129" w:rsidP="005171BE">
      <w:pPr>
        <w:widowControl w:val="0"/>
        <w:numPr>
          <w:ilvl w:val="0"/>
          <w:numId w:val="46"/>
        </w:numPr>
        <w:ind w:hanging="720"/>
        <w:rPr>
          <w:color w:val="000000"/>
          <w:sz w:val="22"/>
          <w:szCs w:val="22"/>
        </w:rPr>
      </w:pPr>
      <w:r w:rsidRPr="006C1F2C">
        <w:rPr>
          <w:color w:val="000000"/>
          <w:sz w:val="22"/>
          <w:szCs w:val="22"/>
        </w:rPr>
        <w:t>Plasteret kan brukes i forbindelse med hverdagssituasjoner som bading og i varmt vær.</w:t>
      </w:r>
    </w:p>
    <w:p w14:paraId="37C85A5D" w14:textId="77777777" w:rsidR="00944129" w:rsidRPr="006C1F2C" w:rsidRDefault="00944129" w:rsidP="005171BE">
      <w:pPr>
        <w:widowControl w:val="0"/>
        <w:numPr>
          <w:ilvl w:val="0"/>
          <w:numId w:val="46"/>
        </w:numPr>
        <w:ind w:hanging="720"/>
        <w:rPr>
          <w:color w:val="000000"/>
          <w:sz w:val="22"/>
          <w:szCs w:val="22"/>
        </w:rPr>
      </w:pPr>
      <w:r w:rsidRPr="006C1F2C">
        <w:rPr>
          <w:color w:val="000000"/>
          <w:sz w:val="22"/>
          <w:szCs w:val="22"/>
        </w:rPr>
        <w:t>Plasteret bør ikke utsettes for ytre varmekilder (f.eks. overdreven soling, badstue, solarium) over lengre perioder.</w:t>
      </w:r>
    </w:p>
    <w:p w14:paraId="37C85A5E" w14:textId="77777777" w:rsidR="00944129" w:rsidRPr="006C1F2C" w:rsidRDefault="00944129" w:rsidP="005171BE">
      <w:pPr>
        <w:widowControl w:val="0"/>
        <w:numPr>
          <w:ilvl w:val="0"/>
          <w:numId w:val="46"/>
        </w:numPr>
        <w:ind w:hanging="720"/>
        <w:rPr>
          <w:color w:val="000000"/>
          <w:sz w:val="22"/>
          <w:szCs w:val="22"/>
        </w:rPr>
      </w:pPr>
      <w:r w:rsidRPr="006C1F2C">
        <w:rPr>
          <w:color w:val="000000"/>
          <w:sz w:val="22"/>
          <w:szCs w:val="22"/>
        </w:rPr>
        <w:t>Plasteret skal ikke klippes i biter.</w:t>
      </w:r>
    </w:p>
    <w:p w14:paraId="37C85A5F" w14:textId="77777777" w:rsidR="00944129" w:rsidRPr="006C1F2C" w:rsidRDefault="00944129" w:rsidP="005171BE">
      <w:pPr>
        <w:widowControl w:val="0"/>
        <w:rPr>
          <w:sz w:val="22"/>
          <w:szCs w:val="22"/>
        </w:rPr>
      </w:pPr>
    </w:p>
    <w:p w14:paraId="37C85A60" w14:textId="77777777" w:rsidR="00944129" w:rsidRPr="006C1F2C" w:rsidRDefault="00944129" w:rsidP="005171BE">
      <w:pPr>
        <w:keepNext/>
        <w:widowControl w:val="0"/>
        <w:suppressAutoHyphens/>
        <w:ind w:left="570" w:hanging="570"/>
        <w:rPr>
          <w:sz w:val="22"/>
          <w:szCs w:val="22"/>
        </w:rPr>
      </w:pPr>
      <w:r w:rsidRPr="006C1F2C">
        <w:rPr>
          <w:b/>
          <w:sz w:val="22"/>
          <w:szCs w:val="22"/>
        </w:rPr>
        <w:t>4.3</w:t>
      </w:r>
      <w:r w:rsidRPr="006C1F2C">
        <w:rPr>
          <w:b/>
          <w:sz w:val="22"/>
          <w:szCs w:val="22"/>
        </w:rPr>
        <w:tab/>
        <w:t>Kontraindikasjoner</w:t>
      </w:r>
    </w:p>
    <w:p w14:paraId="37C85A61" w14:textId="77777777" w:rsidR="00944129" w:rsidRPr="006C1F2C" w:rsidRDefault="00944129" w:rsidP="005171BE">
      <w:pPr>
        <w:keepNext/>
        <w:widowControl w:val="0"/>
        <w:rPr>
          <w:sz w:val="22"/>
          <w:szCs w:val="22"/>
        </w:rPr>
      </w:pPr>
    </w:p>
    <w:p w14:paraId="37C85A62" w14:textId="77777777" w:rsidR="00944129" w:rsidRPr="006C1F2C" w:rsidRDefault="00100B5B" w:rsidP="005171BE">
      <w:pPr>
        <w:widowControl w:val="0"/>
        <w:rPr>
          <w:sz w:val="22"/>
          <w:szCs w:val="22"/>
        </w:rPr>
      </w:pPr>
      <w:r w:rsidRPr="006C1F2C">
        <w:rPr>
          <w:color w:val="000000"/>
          <w:sz w:val="22"/>
          <w:szCs w:val="22"/>
        </w:rPr>
        <w:t>O</w:t>
      </w:r>
      <w:r w:rsidR="00944129" w:rsidRPr="006C1F2C">
        <w:rPr>
          <w:sz w:val="22"/>
          <w:szCs w:val="22"/>
        </w:rPr>
        <w:t>verfølsomhet overfor virkestoffet</w:t>
      </w:r>
      <w:r w:rsidR="00944129" w:rsidRPr="006C1F2C">
        <w:rPr>
          <w:color w:val="000000"/>
          <w:sz w:val="22"/>
          <w:szCs w:val="22"/>
        </w:rPr>
        <w:t xml:space="preserve"> rivastigmin</w:t>
      </w:r>
      <w:r w:rsidR="00944129" w:rsidRPr="006C1F2C">
        <w:rPr>
          <w:sz w:val="22"/>
          <w:szCs w:val="22"/>
        </w:rPr>
        <w:t xml:space="preserve">, overfor andre karbamatderivater eller overfor </w:t>
      </w:r>
      <w:r w:rsidR="00D070F8" w:rsidRPr="006C1F2C">
        <w:rPr>
          <w:sz w:val="22"/>
          <w:szCs w:val="22"/>
        </w:rPr>
        <w:t>noen</w:t>
      </w:r>
      <w:r w:rsidR="00944129" w:rsidRPr="006C1F2C">
        <w:rPr>
          <w:sz w:val="22"/>
          <w:szCs w:val="22"/>
        </w:rPr>
        <w:t xml:space="preserve"> av hjelpestoffene </w:t>
      </w:r>
      <w:r w:rsidR="00944129" w:rsidRPr="006C1F2C">
        <w:rPr>
          <w:color w:val="000000"/>
          <w:sz w:val="22"/>
          <w:szCs w:val="22"/>
        </w:rPr>
        <w:t>listet opp i pkt. 6.1</w:t>
      </w:r>
      <w:r w:rsidR="00944129" w:rsidRPr="006C1F2C">
        <w:rPr>
          <w:sz w:val="22"/>
          <w:szCs w:val="22"/>
        </w:rPr>
        <w:t>.</w:t>
      </w:r>
    </w:p>
    <w:p w14:paraId="37C85A63" w14:textId="77777777" w:rsidR="00944129" w:rsidRPr="006C1F2C" w:rsidRDefault="00944129" w:rsidP="005171BE">
      <w:pPr>
        <w:widowControl w:val="0"/>
        <w:rPr>
          <w:color w:val="000000"/>
          <w:sz w:val="22"/>
          <w:szCs w:val="22"/>
        </w:rPr>
      </w:pPr>
    </w:p>
    <w:p w14:paraId="37C85A64" w14:textId="544124DB" w:rsidR="00944129" w:rsidRPr="006C1F2C" w:rsidRDefault="00944129" w:rsidP="005171BE">
      <w:pPr>
        <w:widowControl w:val="0"/>
        <w:rPr>
          <w:color w:val="000000"/>
          <w:sz w:val="22"/>
          <w:szCs w:val="22"/>
        </w:rPr>
      </w:pPr>
      <w:r w:rsidRPr="006C1F2C">
        <w:rPr>
          <w:color w:val="000000"/>
          <w:sz w:val="22"/>
          <w:szCs w:val="22"/>
        </w:rPr>
        <w:t>Tidligere tilfeller av reaksjoner på administrasjonsstedet ved bruk av plaster med rivastigmin som kan tyde på allergisk kontaktdermatitt (se pkt. 4.4).</w:t>
      </w:r>
    </w:p>
    <w:p w14:paraId="37C85A65" w14:textId="77777777" w:rsidR="00944129" w:rsidRPr="006C1F2C" w:rsidRDefault="00944129" w:rsidP="005171BE">
      <w:pPr>
        <w:widowControl w:val="0"/>
        <w:rPr>
          <w:sz w:val="22"/>
          <w:szCs w:val="22"/>
        </w:rPr>
      </w:pPr>
    </w:p>
    <w:p w14:paraId="37C85A66" w14:textId="77777777" w:rsidR="00944129" w:rsidRPr="006C1F2C" w:rsidRDefault="00944129" w:rsidP="005171BE">
      <w:pPr>
        <w:keepNext/>
        <w:widowControl w:val="0"/>
        <w:suppressAutoHyphens/>
        <w:ind w:left="567" w:hanging="567"/>
        <w:rPr>
          <w:sz w:val="22"/>
          <w:szCs w:val="22"/>
        </w:rPr>
      </w:pPr>
      <w:r w:rsidRPr="006C1F2C">
        <w:rPr>
          <w:b/>
          <w:sz w:val="22"/>
          <w:szCs w:val="22"/>
        </w:rPr>
        <w:t>4.4</w:t>
      </w:r>
      <w:r w:rsidRPr="006C1F2C">
        <w:rPr>
          <w:b/>
          <w:sz w:val="22"/>
          <w:szCs w:val="22"/>
        </w:rPr>
        <w:tab/>
        <w:t>Advarsler og forsiktighetsregler</w:t>
      </w:r>
    </w:p>
    <w:p w14:paraId="37C85A67" w14:textId="77777777" w:rsidR="00944129" w:rsidRPr="006C1F2C" w:rsidRDefault="00944129" w:rsidP="005171BE">
      <w:pPr>
        <w:keepNext/>
        <w:widowControl w:val="0"/>
        <w:rPr>
          <w:sz w:val="22"/>
          <w:szCs w:val="22"/>
        </w:rPr>
      </w:pPr>
    </w:p>
    <w:p w14:paraId="37C85A68" w14:textId="77777777" w:rsidR="00944129" w:rsidRPr="006C1F2C" w:rsidRDefault="00944129" w:rsidP="005171BE">
      <w:pPr>
        <w:widowControl w:val="0"/>
        <w:rPr>
          <w:color w:val="000000"/>
          <w:sz w:val="22"/>
          <w:szCs w:val="22"/>
        </w:rPr>
      </w:pPr>
      <w:r w:rsidRPr="006C1F2C">
        <w:rPr>
          <w:color w:val="000000"/>
          <w:sz w:val="22"/>
          <w:szCs w:val="22"/>
        </w:rPr>
        <w:t>Forekomsten og alvorlighetsgraden av bivirkninger øker vanligvis med høyere doser, spesielt ved doseendringer. Hvis behandlingen avbrytes lengre enn tre dager, bør behandling gjenopptas med 4,6 mg/24 timer.</w:t>
      </w:r>
    </w:p>
    <w:p w14:paraId="37C85A69" w14:textId="77777777" w:rsidR="00944129" w:rsidRPr="006C1F2C" w:rsidRDefault="00944129" w:rsidP="005171BE">
      <w:pPr>
        <w:widowControl w:val="0"/>
        <w:rPr>
          <w:color w:val="000000"/>
          <w:sz w:val="22"/>
          <w:szCs w:val="22"/>
        </w:rPr>
      </w:pPr>
    </w:p>
    <w:p w14:paraId="37C85A6A"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Feilbruk av legemidlet og feildosering som fører til overdose</w:t>
      </w:r>
    </w:p>
    <w:p w14:paraId="37C85A6B" w14:textId="77777777" w:rsidR="00100B5B" w:rsidRPr="006C1F2C" w:rsidRDefault="00100B5B" w:rsidP="005171BE">
      <w:pPr>
        <w:keepNext/>
        <w:widowControl w:val="0"/>
        <w:rPr>
          <w:color w:val="000000"/>
          <w:sz w:val="22"/>
          <w:szCs w:val="22"/>
        </w:rPr>
      </w:pPr>
    </w:p>
    <w:p w14:paraId="37C85A6C" w14:textId="77777777" w:rsidR="00944129" w:rsidRPr="006C1F2C" w:rsidRDefault="00944129" w:rsidP="005171BE">
      <w:pPr>
        <w:widowControl w:val="0"/>
        <w:rPr>
          <w:color w:val="000000"/>
          <w:sz w:val="22"/>
          <w:szCs w:val="22"/>
        </w:rPr>
      </w:pPr>
      <w:r w:rsidRPr="006C1F2C">
        <w:rPr>
          <w:color w:val="000000"/>
          <w:sz w:val="22"/>
          <w:szCs w:val="22"/>
        </w:rPr>
        <w:t>Feilbruk av legemidlet og feildosering med Exelon depotplaster har ført til alvorlige bivirkninger; noen tilfeller har krevd sykehusinnleggelse, og i sjeldne tilfeller ført til død (se pkt.</w:t>
      </w:r>
      <w:r w:rsidR="000C5765" w:rsidRPr="006C1F2C">
        <w:rPr>
          <w:color w:val="000000"/>
          <w:sz w:val="22"/>
          <w:szCs w:val="22"/>
        </w:rPr>
        <w:t> </w:t>
      </w:r>
      <w:r w:rsidRPr="006C1F2C">
        <w:rPr>
          <w:color w:val="000000"/>
          <w:sz w:val="22"/>
          <w:szCs w:val="22"/>
        </w:rPr>
        <w:t>4.9). De fleste tilfellene av feilbruk av legemidlet og doseringsfeil har oppstått fordi det gamle plasteret ikke har blitt fjernet når et nytt er satt på og bruk av flere plastre samtidig. Pasienter og omsorgspersoner må instrueres i viktige administrasjonsinstruksjoner for Exelon depotplaster (se pkt.</w:t>
      </w:r>
      <w:r w:rsidR="000C5765" w:rsidRPr="006C1F2C">
        <w:rPr>
          <w:color w:val="000000"/>
          <w:sz w:val="22"/>
          <w:szCs w:val="22"/>
        </w:rPr>
        <w:t> </w:t>
      </w:r>
      <w:r w:rsidRPr="006C1F2C">
        <w:rPr>
          <w:color w:val="000000"/>
          <w:sz w:val="22"/>
          <w:szCs w:val="22"/>
        </w:rPr>
        <w:t>4.2).</w:t>
      </w:r>
    </w:p>
    <w:p w14:paraId="37C85A6D" w14:textId="77777777" w:rsidR="00944129" w:rsidRPr="006C1F2C" w:rsidRDefault="00944129" w:rsidP="005171BE">
      <w:pPr>
        <w:widowControl w:val="0"/>
        <w:rPr>
          <w:color w:val="000000"/>
          <w:sz w:val="22"/>
          <w:szCs w:val="22"/>
        </w:rPr>
      </w:pPr>
    </w:p>
    <w:p w14:paraId="37C85A6E"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Gastrointestinale sykdommer</w:t>
      </w:r>
    </w:p>
    <w:p w14:paraId="37C85A6F" w14:textId="77777777" w:rsidR="00100B5B" w:rsidRPr="006C1F2C" w:rsidRDefault="00100B5B" w:rsidP="005171BE">
      <w:pPr>
        <w:keepNext/>
        <w:widowControl w:val="0"/>
        <w:rPr>
          <w:color w:val="000000"/>
          <w:sz w:val="22"/>
          <w:szCs w:val="22"/>
        </w:rPr>
      </w:pPr>
    </w:p>
    <w:p w14:paraId="37C85A70" w14:textId="77777777" w:rsidR="00944129" w:rsidRPr="006C1F2C" w:rsidRDefault="00944129" w:rsidP="005171BE">
      <w:pPr>
        <w:widowControl w:val="0"/>
        <w:rPr>
          <w:color w:val="000000"/>
          <w:sz w:val="22"/>
          <w:szCs w:val="22"/>
        </w:rPr>
      </w:pPr>
      <w:r w:rsidRPr="006C1F2C">
        <w:rPr>
          <w:color w:val="000000"/>
          <w:sz w:val="22"/>
          <w:szCs w:val="22"/>
        </w:rPr>
        <w:t>Gastrointestinale forstyrrelser som kvalme, oppkast og diaré er doserelaterte, og kan oppstå ved behandlingsstart og/eller ved doseøkning (se pkt. 4.8). Disse bivirkningene er mer vanlig hos kvinner. Pasienter med tegn eller symptomer på dehydrering etter lang tids oppkast eller diaré kan håndteres med intravenøse væsker og dosereduksjon eller seponering dersom det blir oppdaget og behandlet øyeblikkelig. Dehydrering kan føre til alvorlige utfall.</w:t>
      </w:r>
    </w:p>
    <w:p w14:paraId="37C85A71" w14:textId="77777777" w:rsidR="00944129" w:rsidRPr="006C1F2C" w:rsidRDefault="00944129" w:rsidP="005171BE">
      <w:pPr>
        <w:widowControl w:val="0"/>
        <w:rPr>
          <w:color w:val="000000"/>
          <w:sz w:val="22"/>
          <w:szCs w:val="22"/>
        </w:rPr>
      </w:pPr>
    </w:p>
    <w:p w14:paraId="37C85A72"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Vekttap</w:t>
      </w:r>
    </w:p>
    <w:p w14:paraId="37C85A73" w14:textId="77777777" w:rsidR="00100B5B" w:rsidRPr="006C1F2C" w:rsidRDefault="00100B5B" w:rsidP="005171BE">
      <w:pPr>
        <w:keepNext/>
        <w:widowControl w:val="0"/>
        <w:rPr>
          <w:color w:val="000000"/>
          <w:sz w:val="22"/>
          <w:szCs w:val="22"/>
        </w:rPr>
      </w:pPr>
    </w:p>
    <w:p w14:paraId="37C85A74" w14:textId="77777777" w:rsidR="00944129" w:rsidRPr="006C1F2C" w:rsidRDefault="00944129" w:rsidP="005171BE">
      <w:pPr>
        <w:widowControl w:val="0"/>
        <w:rPr>
          <w:color w:val="000000"/>
          <w:sz w:val="22"/>
          <w:szCs w:val="22"/>
        </w:rPr>
      </w:pPr>
      <w:r w:rsidRPr="006C1F2C">
        <w:rPr>
          <w:color w:val="000000"/>
          <w:sz w:val="22"/>
          <w:szCs w:val="22"/>
        </w:rPr>
        <w:t>Pasienter med Alzheimers sykdom kan gå ned i vekt når de tar kolinesterasehemmere, inkl. rivastigmin. Pasientens vekt bør overvåkes ved behandling med Exelon depotplastre.</w:t>
      </w:r>
    </w:p>
    <w:p w14:paraId="37C85A75" w14:textId="77777777" w:rsidR="00944129" w:rsidRPr="006C1F2C" w:rsidRDefault="00944129" w:rsidP="005171BE">
      <w:pPr>
        <w:widowControl w:val="0"/>
        <w:rPr>
          <w:color w:val="000000"/>
          <w:sz w:val="22"/>
          <w:szCs w:val="22"/>
        </w:rPr>
      </w:pPr>
    </w:p>
    <w:p w14:paraId="37C85A76" w14:textId="77777777" w:rsidR="0028514D" w:rsidRPr="006C1F2C" w:rsidRDefault="0028514D" w:rsidP="005171BE">
      <w:pPr>
        <w:keepNext/>
        <w:widowControl w:val="0"/>
        <w:suppressAutoHyphens/>
        <w:rPr>
          <w:color w:val="000000"/>
          <w:spacing w:val="-2"/>
          <w:sz w:val="22"/>
          <w:szCs w:val="22"/>
          <w:u w:val="single"/>
        </w:rPr>
      </w:pPr>
      <w:r w:rsidRPr="006C1F2C">
        <w:rPr>
          <w:color w:val="000000"/>
          <w:spacing w:val="-2"/>
          <w:sz w:val="22"/>
          <w:szCs w:val="22"/>
          <w:u w:val="single"/>
        </w:rPr>
        <w:t>Bradykardi</w:t>
      </w:r>
    </w:p>
    <w:p w14:paraId="37C85A77" w14:textId="77777777" w:rsidR="00100B5B" w:rsidRPr="006C1F2C" w:rsidRDefault="00100B5B" w:rsidP="005171BE">
      <w:pPr>
        <w:keepNext/>
        <w:widowControl w:val="0"/>
        <w:suppressAutoHyphens/>
        <w:rPr>
          <w:color w:val="000000"/>
          <w:spacing w:val="-2"/>
          <w:sz w:val="22"/>
          <w:szCs w:val="22"/>
        </w:rPr>
      </w:pPr>
    </w:p>
    <w:p w14:paraId="37C85A78" w14:textId="7B9F361C" w:rsidR="0028514D" w:rsidRPr="006C1F2C" w:rsidRDefault="00D15A2C" w:rsidP="005171BE">
      <w:pPr>
        <w:widowControl w:val="0"/>
        <w:suppressAutoHyphens/>
        <w:rPr>
          <w:color w:val="000000"/>
          <w:spacing w:val="-2"/>
          <w:sz w:val="22"/>
          <w:szCs w:val="22"/>
        </w:rPr>
      </w:pPr>
      <w:r w:rsidRPr="006C1F2C">
        <w:rPr>
          <w:color w:val="000000"/>
          <w:spacing w:val="-2"/>
          <w:sz w:val="22"/>
          <w:szCs w:val="22"/>
        </w:rPr>
        <w:t>Forlengelse av QT</w:t>
      </w:r>
      <w:r w:rsidRPr="006C1F2C">
        <w:rPr>
          <w:color w:val="000000"/>
          <w:spacing w:val="-2"/>
          <w:sz w:val="22"/>
          <w:szCs w:val="22"/>
        </w:rPr>
        <w:noBreakHyphen/>
        <w:t xml:space="preserve">intervall på elektrokardiogram kan forekomme hos pasienter behandlet med visse kolinesterasehemmere, inkludert rivastigmin. </w:t>
      </w:r>
      <w:r w:rsidR="0028514D" w:rsidRPr="006C1F2C">
        <w:rPr>
          <w:color w:val="000000"/>
          <w:spacing w:val="-2"/>
          <w:sz w:val="22"/>
          <w:szCs w:val="22"/>
        </w:rPr>
        <w:t>Rivastigmin kan forårsake bradykardi som utgjør en risiko</w:t>
      </w:r>
      <w:r w:rsidR="001744BF" w:rsidRPr="006C1F2C">
        <w:rPr>
          <w:color w:val="000000"/>
          <w:spacing w:val="-2"/>
          <w:sz w:val="22"/>
          <w:szCs w:val="22"/>
        </w:rPr>
        <w:t>faktor for</w:t>
      </w:r>
      <w:r w:rsidR="0028514D" w:rsidRPr="006C1F2C">
        <w:rPr>
          <w:color w:val="000000"/>
          <w:spacing w:val="-2"/>
          <w:sz w:val="22"/>
          <w:szCs w:val="22"/>
        </w:rPr>
        <w:t xml:space="preserve"> forekomst av torsade de pointes, hovedsakelig hos pasienter med risikofaktorer. Det anbefales å utvise forsiktighet hos pasienter </w:t>
      </w:r>
      <w:r w:rsidRPr="006C1F2C">
        <w:rPr>
          <w:color w:val="000000"/>
          <w:spacing w:val="-2"/>
          <w:sz w:val="22"/>
          <w:szCs w:val="22"/>
        </w:rPr>
        <w:t>som har QTc</w:t>
      </w:r>
      <w:r w:rsidRPr="006C1F2C">
        <w:rPr>
          <w:color w:val="000000"/>
          <w:spacing w:val="-2"/>
          <w:sz w:val="22"/>
          <w:szCs w:val="22"/>
        </w:rPr>
        <w:noBreakHyphen/>
        <w:t xml:space="preserve">forlengelse, som har det i familien eller </w:t>
      </w:r>
      <w:r w:rsidR="0028514D" w:rsidRPr="006C1F2C">
        <w:rPr>
          <w:color w:val="000000"/>
          <w:spacing w:val="-2"/>
          <w:sz w:val="22"/>
          <w:szCs w:val="22"/>
        </w:rPr>
        <w:t>med høyere risiko for å utvikle torsade de pointes; for eksempel de som har ukompensert hjertesvikt, nylig gjennomgått hjerteinfarkt, bradyarytmier, er predisponert for hypokalemi eller hypomagnesemi, eller samtidig bruker legemidler som er kjent for å indusere QT-forlengelse og/eller torsade de pointes</w:t>
      </w:r>
      <w:r w:rsidRPr="006C1F2C">
        <w:rPr>
          <w:color w:val="000000"/>
          <w:spacing w:val="-2"/>
          <w:sz w:val="22"/>
          <w:szCs w:val="22"/>
        </w:rPr>
        <w:t xml:space="preserve">. Klinisk </w:t>
      </w:r>
      <w:r w:rsidR="00CE4544" w:rsidRPr="006C1F2C">
        <w:rPr>
          <w:color w:val="000000"/>
          <w:spacing w:val="-2"/>
          <w:sz w:val="22"/>
          <w:szCs w:val="22"/>
        </w:rPr>
        <w:t xml:space="preserve">monitorering </w:t>
      </w:r>
      <w:r w:rsidRPr="006C1F2C">
        <w:rPr>
          <w:color w:val="000000"/>
          <w:spacing w:val="-2"/>
          <w:sz w:val="22"/>
          <w:szCs w:val="22"/>
        </w:rPr>
        <w:t>(EKG) kan også være nødvendig</w:t>
      </w:r>
      <w:r w:rsidR="0028514D" w:rsidRPr="006C1F2C">
        <w:rPr>
          <w:color w:val="000000"/>
          <w:spacing w:val="-2"/>
          <w:sz w:val="22"/>
          <w:szCs w:val="22"/>
        </w:rPr>
        <w:t xml:space="preserve"> (se pkt. 4.5 og 4.8).</w:t>
      </w:r>
    </w:p>
    <w:p w14:paraId="37C85A79" w14:textId="77777777" w:rsidR="0028514D" w:rsidRPr="006C1F2C" w:rsidRDefault="0028514D" w:rsidP="005171BE">
      <w:pPr>
        <w:widowControl w:val="0"/>
        <w:rPr>
          <w:color w:val="000000"/>
          <w:sz w:val="22"/>
          <w:szCs w:val="22"/>
        </w:rPr>
      </w:pPr>
    </w:p>
    <w:p w14:paraId="37C85A7A"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Andre bivirkninger</w:t>
      </w:r>
    </w:p>
    <w:p w14:paraId="37C85A7B" w14:textId="77777777" w:rsidR="00100B5B" w:rsidRPr="006C1F2C" w:rsidRDefault="00100B5B" w:rsidP="005171BE">
      <w:pPr>
        <w:keepNext/>
        <w:widowControl w:val="0"/>
        <w:rPr>
          <w:color w:val="000000"/>
          <w:sz w:val="22"/>
          <w:szCs w:val="22"/>
        </w:rPr>
      </w:pPr>
    </w:p>
    <w:p w14:paraId="37C85A7C" w14:textId="77777777" w:rsidR="00944129" w:rsidRPr="006C1F2C" w:rsidRDefault="00944129" w:rsidP="005171BE">
      <w:pPr>
        <w:widowControl w:val="0"/>
        <w:rPr>
          <w:color w:val="000000"/>
          <w:sz w:val="22"/>
          <w:szCs w:val="22"/>
        </w:rPr>
      </w:pPr>
      <w:r w:rsidRPr="006C1F2C">
        <w:rPr>
          <w:color w:val="000000"/>
          <w:sz w:val="22"/>
          <w:szCs w:val="22"/>
        </w:rPr>
        <w:t>Forsiktighet må utvises ved forskrivning av Exelon depotplastre:</w:t>
      </w:r>
    </w:p>
    <w:p w14:paraId="37C85A7D"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color w:val="000000"/>
          <w:sz w:val="22"/>
          <w:szCs w:val="22"/>
        </w:rPr>
        <w:t>til pasienter med ”sick sinussyndrom” eller ledningsforstyrrelser (sinoatrielt blokk, atrioventrikulært blokk) (se pkt.</w:t>
      </w:r>
      <w:r w:rsidRPr="006C1F2C">
        <w:t> </w:t>
      </w:r>
      <w:r w:rsidRPr="006C1F2C">
        <w:rPr>
          <w:color w:val="000000"/>
          <w:sz w:val="22"/>
          <w:szCs w:val="22"/>
        </w:rPr>
        <w:t>4.8);</w:t>
      </w:r>
    </w:p>
    <w:p w14:paraId="37C85A7E"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color w:val="000000"/>
          <w:sz w:val="22"/>
          <w:szCs w:val="22"/>
        </w:rPr>
        <w:t>til pasienter med aktivt magesår eller duodenalsår eller pasienter som er predisponerte for disse symptomene fordi rivastigmin kan forårsake økt magesyresekresjon (se pkt. 4.8);</w:t>
      </w:r>
    </w:p>
    <w:p w14:paraId="37C85A7F"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sz w:val="22"/>
          <w:szCs w:val="22"/>
        </w:rPr>
        <w:t>til pasienter som er predisponerte for urinveisobstruksjon og krampeanfall fordi kolinomimetika kan indusere eller forverre disse sykdommene;</w:t>
      </w:r>
    </w:p>
    <w:p w14:paraId="37C85A80"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color w:val="000000"/>
          <w:sz w:val="22"/>
          <w:szCs w:val="22"/>
        </w:rPr>
        <w:t>til pasienter som tidligere har hatt astma eller obstruktive lungesykdommer.</w:t>
      </w:r>
    </w:p>
    <w:p w14:paraId="37C85A81" w14:textId="77777777" w:rsidR="00944129" w:rsidRPr="006C1F2C" w:rsidRDefault="00944129" w:rsidP="005171BE">
      <w:pPr>
        <w:widowControl w:val="0"/>
        <w:rPr>
          <w:color w:val="000000"/>
          <w:sz w:val="22"/>
          <w:szCs w:val="22"/>
        </w:rPr>
      </w:pPr>
    </w:p>
    <w:p w14:paraId="37C85A82" w14:textId="30D9ED75" w:rsidR="00944129" w:rsidRPr="006C1F2C" w:rsidRDefault="00944129" w:rsidP="005171BE">
      <w:pPr>
        <w:keepNext/>
        <w:widowControl w:val="0"/>
        <w:rPr>
          <w:color w:val="000000"/>
          <w:sz w:val="22"/>
          <w:szCs w:val="22"/>
          <w:u w:val="single"/>
        </w:rPr>
      </w:pPr>
      <w:r w:rsidRPr="006C1F2C">
        <w:rPr>
          <w:color w:val="000000"/>
          <w:sz w:val="22"/>
          <w:szCs w:val="22"/>
          <w:u w:val="single"/>
        </w:rPr>
        <w:t>Hudreaksjoner på administrasjonsstedet</w:t>
      </w:r>
    </w:p>
    <w:p w14:paraId="37C85A83" w14:textId="77777777" w:rsidR="00100B5B" w:rsidRPr="006C1F2C" w:rsidRDefault="00100B5B" w:rsidP="005171BE">
      <w:pPr>
        <w:keepNext/>
        <w:widowControl w:val="0"/>
        <w:rPr>
          <w:color w:val="000000"/>
          <w:sz w:val="22"/>
          <w:szCs w:val="22"/>
        </w:rPr>
      </w:pPr>
    </w:p>
    <w:p w14:paraId="37C85A84" w14:textId="1C3E999E" w:rsidR="00944129" w:rsidRPr="006C1F2C" w:rsidRDefault="00944129" w:rsidP="005171BE">
      <w:pPr>
        <w:widowControl w:val="0"/>
        <w:rPr>
          <w:sz w:val="22"/>
          <w:szCs w:val="22"/>
        </w:rPr>
      </w:pPr>
      <w:r w:rsidRPr="006C1F2C">
        <w:rPr>
          <w:sz w:val="22"/>
          <w:szCs w:val="22"/>
        </w:rPr>
        <w:t>Hudreaksjoner på administrasjonsstedet ved bruk av rivastigminplaster kan oppstå og er vanligvis milde til moderate. Pasienter og omsorgspersoner bør instrueres i samsvar med dette.</w:t>
      </w:r>
    </w:p>
    <w:p w14:paraId="37C85A85" w14:textId="77777777" w:rsidR="00944129" w:rsidRPr="006C1F2C" w:rsidRDefault="00944129" w:rsidP="005171BE">
      <w:pPr>
        <w:widowControl w:val="0"/>
        <w:rPr>
          <w:sz w:val="22"/>
          <w:szCs w:val="22"/>
        </w:rPr>
      </w:pPr>
    </w:p>
    <w:p w14:paraId="37C85A86" w14:textId="77777777" w:rsidR="00944129" w:rsidRPr="006C1F2C" w:rsidRDefault="00944129" w:rsidP="005171BE">
      <w:pPr>
        <w:widowControl w:val="0"/>
        <w:rPr>
          <w:sz w:val="22"/>
          <w:szCs w:val="22"/>
        </w:rPr>
      </w:pPr>
      <w:r w:rsidRPr="006C1F2C">
        <w:rPr>
          <w:sz w:val="22"/>
          <w:szCs w:val="22"/>
        </w:rPr>
        <w:t>Disse reaksjonene er ikke en indikasjon på sensibilisering i seg selv. Bruk av rivastigminplaster kan allikevel føre til allergisk kontaktdermatitt.</w:t>
      </w:r>
    </w:p>
    <w:p w14:paraId="37C85A87" w14:textId="77777777" w:rsidR="00944129" w:rsidRPr="006C1F2C" w:rsidRDefault="00944129" w:rsidP="005171BE">
      <w:pPr>
        <w:widowControl w:val="0"/>
        <w:rPr>
          <w:sz w:val="22"/>
          <w:szCs w:val="22"/>
        </w:rPr>
      </w:pPr>
    </w:p>
    <w:p w14:paraId="37C85A88" w14:textId="756135F6" w:rsidR="00944129" w:rsidRPr="006C1F2C" w:rsidRDefault="00944129" w:rsidP="005171BE">
      <w:pPr>
        <w:widowControl w:val="0"/>
        <w:rPr>
          <w:sz w:val="22"/>
          <w:szCs w:val="22"/>
        </w:rPr>
      </w:pPr>
      <w:r w:rsidRPr="006C1F2C">
        <w:rPr>
          <w:sz w:val="22"/>
          <w:szCs w:val="22"/>
        </w:rPr>
        <w:t>Allergisk kontaktdermatitt bør mistenkes dersom reaksjoner på administrasjonsstedet sprer seg utover størrelsen til plasteret, dersom det er tegn på en mer intens, lokal reaksjon (f.eks. økt erytem, ødem, papler, blemmer) og dersom symptomene ikke blir signifikant bedre i løpet av 48 timer etter at plasteret er fjernet. I disse tilfellene skal behandling seponeres (se pkt. 4.3).</w:t>
      </w:r>
    </w:p>
    <w:p w14:paraId="37C85A89" w14:textId="77777777" w:rsidR="00944129" w:rsidRPr="006C1F2C" w:rsidRDefault="00944129" w:rsidP="005171BE">
      <w:pPr>
        <w:widowControl w:val="0"/>
        <w:rPr>
          <w:sz w:val="22"/>
          <w:szCs w:val="22"/>
        </w:rPr>
      </w:pPr>
    </w:p>
    <w:p w14:paraId="37C85A8A" w14:textId="53899263" w:rsidR="00944129" w:rsidRPr="006C1F2C" w:rsidRDefault="00944129" w:rsidP="005171BE">
      <w:pPr>
        <w:widowControl w:val="0"/>
        <w:rPr>
          <w:color w:val="000000"/>
          <w:sz w:val="22"/>
          <w:szCs w:val="22"/>
        </w:rPr>
      </w:pPr>
      <w:r w:rsidRPr="006C1F2C">
        <w:rPr>
          <w:sz w:val="22"/>
          <w:szCs w:val="22"/>
        </w:rPr>
        <w:t xml:space="preserve">Pasienter som utvikler </w:t>
      </w:r>
      <w:r w:rsidRPr="006C1F2C">
        <w:rPr>
          <w:color w:val="000000"/>
          <w:sz w:val="22"/>
          <w:szCs w:val="22"/>
        </w:rPr>
        <w:t>reaksjoner på administrasjonsstedet som kan være allergisk kontaktdermatitt pga. rivastigminplasteret og som fremdeles trenger behandling med rivastigmin kan byttes over til oral behandling etter en negativ allergitest og under tett medisinsk oppfølging. Det er mulig at enkelte pasienter som er sensible for rivastigmin ved eksponering for rivastigminplaster ikke kan ta rivastigmin i noen form.</w:t>
      </w:r>
    </w:p>
    <w:p w14:paraId="37C85A8B" w14:textId="77777777" w:rsidR="00944129" w:rsidRPr="006C1F2C" w:rsidRDefault="00944129" w:rsidP="005171BE">
      <w:pPr>
        <w:widowControl w:val="0"/>
        <w:rPr>
          <w:color w:val="000000"/>
          <w:sz w:val="22"/>
          <w:szCs w:val="22"/>
        </w:rPr>
      </w:pPr>
    </w:p>
    <w:p w14:paraId="37C85A8C" w14:textId="77777777" w:rsidR="00944129" w:rsidRPr="006C1F2C" w:rsidRDefault="00944129" w:rsidP="005171BE">
      <w:pPr>
        <w:widowControl w:val="0"/>
        <w:rPr>
          <w:color w:val="000000"/>
          <w:sz w:val="22"/>
          <w:szCs w:val="22"/>
        </w:rPr>
      </w:pPr>
      <w:r w:rsidRPr="006C1F2C">
        <w:rPr>
          <w:color w:val="000000"/>
          <w:sz w:val="22"/>
          <w:szCs w:val="22"/>
        </w:rPr>
        <w:t xml:space="preserve">Etter markedsføring har det vært sjeldne rapporter om pasienter som har opplevd </w:t>
      </w:r>
      <w:r w:rsidR="003D5814" w:rsidRPr="006C1F2C">
        <w:rPr>
          <w:color w:val="000000"/>
          <w:sz w:val="22"/>
          <w:szCs w:val="22"/>
        </w:rPr>
        <w:t>allergisk dermatitt (disseminert)</w:t>
      </w:r>
      <w:r w:rsidRPr="006C1F2C">
        <w:rPr>
          <w:color w:val="000000"/>
          <w:sz w:val="22"/>
          <w:szCs w:val="22"/>
        </w:rPr>
        <w:t xml:space="preserve"> ved rivastigminbehandling uansett administrasjonsvei (oral, transdermal). I disse tilfellene skal behandling seponeres (se pkt. 4.3).</w:t>
      </w:r>
    </w:p>
    <w:p w14:paraId="37C85A8D" w14:textId="77777777" w:rsidR="00944129" w:rsidRPr="006C1F2C" w:rsidRDefault="00944129" w:rsidP="005171BE">
      <w:pPr>
        <w:widowControl w:val="0"/>
        <w:rPr>
          <w:sz w:val="22"/>
          <w:szCs w:val="22"/>
        </w:rPr>
      </w:pPr>
    </w:p>
    <w:p w14:paraId="37C85A8E"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Andre advarsler og forsiktighetsregler</w:t>
      </w:r>
    </w:p>
    <w:p w14:paraId="37C85A8F" w14:textId="77777777" w:rsidR="00100B5B" w:rsidRPr="006C1F2C" w:rsidRDefault="00100B5B" w:rsidP="005171BE">
      <w:pPr>
        <w:keepNext/>
        <w:widowControl w:val="0"/>
        <w:rPr>
          <w:color w:val="000000"/>
          <w:sz w:val="22"/>
          <w:szCs w:val="22"/>
        </w:rPr>
      </w:pPr>
    </w:p>
    <w:p w14:paraId="37C85A90" w14:textId="77777777" w:rsidR="00944129" w:rsidRPr="006C1F2C" w:rsidRDefault="00944129" w:rsidP="005171BE">
      <w:pPr>
        <w:widowControl w:val="0"/>
        <w:rPr>
          <w:color w:val="000000"/>
          <w:sz w:val="22"/>
          <w:szCs w:val="22"/>
        </w:rPr>
      </w:pPr>
      <w:r w:rsidRPr="006C1F2C">
        <w:rPr>
          <w:color w:val="000000"/>
          <w:sz w:val="22"/>
          <w:szCs w:val="22"/>
        </w:rPr>
        <w:t>Rivastigmin kan forverre eller indusere ekstrapyramidale symptomer.</w:t>
      </w:r>
    </w:p>
    <w:p w14:paraId="37C85A91" w14:textId="77777777" w:rsidR="00944129" w:rsidRPr="006C1F2C" w:rsidRDefault="00944129" w:rsidP="005171BE">
      <w:pPr>
        <w:widowControl w:val="0"/>
        <w:rPr>
          <w:color w:val="000000"/>
          <w:sz w:val="22"/>
          <w:szCs w:val="22"/>
        </w:rPr>
      </w:pPr>
    </w:p>
    <w:p w14:paraId="37C85A92" w14:textId="77777777" w:rsidR="00944129" w:rsidRPr="006C1F2C" w:rsidRDefault="00944129" w:rsidP="005171BE">
      <w:pPr>
        <w:widowControl w:val="0"/>
        <w:rPr>
          <w:color w:val="000000"/>
          <w:sz w:val="22"/>
          <w:szCs w:val="22"/>
        </w:rPr>
      </w:pPr>
      <w:r w:rsidRPr="006C1F2C">
        <w:rPr>
          <w:color w:val="000000"/>
          <w:sz w:val="22"/>
          <w:szCs w:val="22"/>
        </w:rPr>
        <w:t>Kontakt med øynene skal unngås etter håndtering av Exelon depotplastre (se pkt. 5.3). Hendene bør vaskes med såpe og vann etter fjerning av plasteret. Ved kontakt med øynene eller dersom øynene blir røde etter håndtering av plasteret, skyll umiddelbart med rikelig vann og søk medisinske råd dersom symptomene ikke opphører.</w:t>
      </w:r>
    </w:p>
    <w:p w14:paraId="37C85A93" w14:textId="77777777" w:rsidR="00944129" w:rsidRPr="006C1F2C" w:rsidRDefault="00944129" w:rsidP="005171BE">
      <w:pPr>
        <w:widowControl w:val="0"/>
        <w:rPr>
          <w:color w:val="000000"/>
          <w:sz w:val="22"/>
          <w:szCs w:val="22"/>
        </w:rPr>
      </w:pPr>
    </w:p>
    <w:p w14:paraId="37C85A94"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Spesielle populasjoner</w:t>
      </w:r>
    </w:p>
    <w:p w14:paraId="37C85A95" w14:textId="77777777" w:rsidR="00100B5B" w:rsidRPr="006C1F2C" w:rsidRDefault="00100B5B" w:rsidP="005171BE">
      <w:pPr>
        <w:keepNext/>
        <w:widowControl w:val="0"/>
        <w:rPr>
          <w:color w:val="000000"/>
          <w:sz w:val="22"/>
          <w:szCs w:val="22"/>
        </w:rPr>
      </w:pPr>
    </w:p>
    <w:p w14:paraId="37C85A96" w14:textId="77777777" w:rsidR="00944129" w:rsidRPr="006C1F2C" w:rsidRDefault="00944129" w:rsidP="005171BE">
      <w:pPr>
        <w:widowControl w:val="0"/>
        <w:numPr>
          <w:ilvl w:val="0"/>
          <w:numId w:val="17"/>
        </w:numPr>
        <w:tabs>
          <w:tab w:val="clear" w:pos="567"/>
        </w:tabs>
        <w:suppressAutoHyphens/>
        <w:ind w:left="540" w:hanging="540"/>
        <w:rPr>
          <w:sz w:val="22"/>
          <w:szCs w:val="22"/>
        </w:rPr>
      </w:pPr>
      <w:r w:rsidRPr="006C1F2C">
        <w:rPr>
          <w:sz w:val="22"/>
          <w:szCs w:val="22"/>
        </w:rPr>
        <w:t xml:space="preserve">Pasienter med kroppsvekt under 50 kg kan få flere bivirkninger og kan ha høyere sannsynlighet for å avslutte behandlingen på grunn av bivirkninger </w:t>
      </w:r>
      <w:r w:rsidRPr="006C1F2C">
        <w:rPr>
          <w:color w:val="000000"/>
          <w:sz w:val="22"/>
          <w:szCs w:val="22"/>
        </w:rPr>
        <w:t>(se pkt. 4.2)</w:t>
      </w:r>
      <w:r w:rsidRPr="006C1F2C">
        <w:rPr>
          <w:sz w:val="22"/>
          <w:szCs w:val="22"/>
        </w:rPr>
        <w:t>.Titrer forsiktig og monitorer disse pasientene for bivirkninger (f.eks. overdreven kvalme eller oppkast) og vurder å redusere vedlikeholdsdosen til 4,6 mg/24 timer depotplaster dersom slike bivirkninger utvikles.</w:t>
      </w:r>
    </w:p>
    <w:p w14:paraId="37C85A97" w14:textId="77777777" w:rsidR="00944129" w:rsidRPr="006C1F2C" w:rsidRDefault="00944129" w:rsidP="005171BE">
      <w:pPr>
        <w:widowControl w:val="0"/>
        <w:numPr>
          <w:ilvl w:val="0"/>
          <w:numId w:val="17"/>
        </w:numPr>
        <w:tabs>
          <w:tab w:val="clear" w:pos="567"/>
        </w:tabs>
        <w:suppressAutoHyphens/>
        <w:ind w:left="567" w:hanging="567"/>
        <w:rPr>
          <w:sz w:val="22"/>
          <w:szCs w:val="22"/>
        </w:rPr>
      </w:pPr>
      <w:r w:rsidRPr="006C1F2C">
        <w:rPr>
          <w:sz w:val="22"/>
          <w:szCs w:val="22"/>
        </w:rPr>
        <w:t>Nedsatt leverfunksjon: Pasienter med klinisk signifikant nedsatt leverfunksjon kan få flere bivirkninger</w:t>
      </w:r>
      <w:r w:rsidR="00664541" w:rsidRPr="006C1F2C">
        <w:rPr>
          <w:sz w:val="22"/>
          <w:szCs w:val="22"/>
        </w:rPr>
        <w:t>. Doserings</w:t>
      </w:r>
      <w:r w:rsidR="00B64EC2" w:rsidRPr="006C1F2C">
        <w:rPr>
          <w:sz w:val="22"/>
          <w:szCs w:val="22"/>
        </w:rPr>
        <w:t>anbefalinger for</w:t>
      </w:r>
      <w:r w:rsidR="00664541" w:rsidRPr="006C1F2C">
        <w:rPr>
          <w:sz w:val="22"/>
          <w:szCs w:val="22"/>
        </w:rPr>
        <w:t xml:space="preserve"> titrering i henhold til individuell toleranse må følges nøye. Pasienter med alvorlig nedsatt leverfunksjon er ikke undersøkt. Særlig varsomhet bør utøves ved titrer</w:t>
      </w:r>
      <w:r w:rsidR="00035B00" w:rsidRPr="006C1F2C">
        <w:rPr>
          <w:sz w:val="22"/>
          <w:szCs w:val="22"/>
        </w:rPr>
        <w:t>ing hos</w:t>
      </w:r>
      <w:r w:rsidR="00664541" w:rsidRPr="006C1F2C">
        <w:rPr>
          <w:sz w:val="22"/>
          <w:szCs w:val="22"/>
        </w:rPr>
        <w:t xml:space="preserve"> disse pasientene</w:t>
      </w:r>
      <w:r w:rsidRPr="006C1F2C">
        <w:rPr>
          <w:sz w:val="22"/>
          <w:szCs w:val="22"/>
        </w:rPr>
        <w:t xml:space="preserve"> (se pkt. 4.2 og 5.2).</w:t>
      </w:r>
    </w:p>
    <w:p w14:paraId="37C85A98" w14:textId="77777777" w:rsidR="00944129" w:rsidRPr="006C1F2C" w:rsidRDefault="00944129" w:rsidP="005171BE">
      <w:pPr>
        <w:widowControl w:val="0"/>
        <w:suppressAutoHyphens/>
        <w:ind w:left="567" w:hanging="567"/>
        <w:rPr>
          <w:sz w:val="22"/>
          <w:szCs w:val="22"/>
        </w:rPr>
      </w:pPr>
    </w:p>
    <w:p w14:paraId="37C85A99" w14:textId="77777777" w:rsidR="00944129" w:rsidRPr="006C1F2C" w:rsidRDefault="00944129" w:rsidP="005171BE">
      <w:pPr>
        <w:keepNext/>
        <w:widowControl w:val="0"/>
        <w:suppressAutoHyphens/>
        <w:ind w:left="567" w:hanging="567"/>
        <w:rPr>
          <w:sz w:val="22"/>
          <w:szCs w:val="22"/>
        </w:rPr>
      </w:pPr>
      <w:r w:rsidRPr="006C1F2C">
        <w:rPr>
          <w:b/>
          <w:sz w:val="22"/>
          <w:szCs w:val="22"/>
        </w:rPr>
        <w:t>4.5</w:t>
      </w:r>
      <w:r w:rsidRPr="006C1F2C">
        <w:rPr>
          <w:b/>
          <w:sz w:val="22"/>
          <w:szCs w:val="22"/>
        </w:rPr>
        <w:tab/>
        <w:t>Interaksjon med andre legemidler og andre former for interaksjon</w:t>
      </w:r>
    </w:p>
    <w:p w14:paraId="37C85A9A" w14:textId="77777777" w:rsidR="00944129" w:rsidRPr="006C1F2C" w:rsidRDefault="00944129" w:rsidP="005171BE">
      <w:pPr>
        <w:keepNext/>
        <w:widowControl w:val="0"/>
        <w:rPr>
          <w:sz w:val="22"/>
          <w:szCs w:val="22"/>
        </w:rPr>
      </w:pPr>
    </w:p>
    <w:p w14:paraId="37C85A9B" w14:textId="27D73417" w:rsidR="00944129" w:rsidRPr="006C1F2C" w:rsidRDefault="00944129" w:rsidP="005171BE">
      <w:pPr>
        <w:widowControl w:val="0"/>
        <w:rPr>
          <w:sz w:val="22"/>
          <w:szCs w:val="22"/>
        </w:rPr>
      </w:pPr>
      <w:r w:rsidRPr="006C1F2C">
        <w:rPr>
          <w:sz w:val="22"/>
          <w:szCs w:val="22"/>
        </w:rPr>
        <w:t xml:space="preserve">Ingen spesifikke interaksjonsstudier </w:t>
      </w:r>
      <w:r w:rsidR="00C11FD5" w:rsidRPr="006C1F2C">
        <w:rPr>
          <w:sz w:val="22"/>
          <w:szCs w:val="22"/>
        </w:rPr>
        <w:t>har</w:t>
      </w:r>
      <w:r w:rsidRPr="006C1F2C">
        <w:rPr>
          <w:sz w:val="22"/>
          <w:szCs w:val="22"/>
        </w:rPr>
        <w:t xml:space="preserve"> blitt utført med Exelon depotplastre.</w:t>
      </w:r>
    </w:p>
    <w:p w14:paraId="37C85A9C" w14:textId="77777777" w:rsidR="00944129" w:rsidRPr="006C1F2C" w:rsidRDefault="00944129" w:rsidP="005171BE">
      <w:pPr>
        <w:widowControl w:val="0"/>
        <w:rPr>
          <w:sz w:val="22"/>
          <w:szCs w:val="22"/>
        </w:rPr>
      </w:pPr>
    </w:p>
    <w:p w14:paraId="37C85A9D" w14:textId="77777777" w:rsidR="00944129" w:rsidRPr="006C1F2C" w:rsidRDefault="00944129" w:rsidP="005171BE">
      <w:pPr>
        <w:widowControl w:val="0"/>
        <w:rPr>
          <w:color w:val="000000"/>
          <w:sz w:val="22"/>
          <w:szCs w:val="22"/>
        </w:rPr>
      </w:pPr>
      <w:r w:rsidRPr="006C1F2C">
        <w:rPr>
          <w:color w:val="000000"/>
          <w:sz w:val="22"/>
          <w:szCs w:val="22"/>
        </w:rPr>
        <w:t>Fordi den er en kolinesterasehemmer, kan rivastigmin forsterke effekten av succinylkolin-type muskelrelakserende preparater under anestesi. Forsiktighet anbefales ved valg av anestetika. Mulig dosejustering eller midlertidig opphold i behandlingen kan vurderes dersom det er nødvendig.</w:t>
      </w:r>
    </w:p>
    <w:p w14:paraId="37C85A9E" w14:textId="77777777" w:rsidR="00944129" w:rsidRPr="006C1F2C" w:rsidRDefault="00944129" w:rsidP="005171BE">
      <w:pPr>
        <w:widowControl w:val="0"/>
        <w:rPr>
          <w:color w:val="000000"/>
          <w:sz w:val="22"/>
          <w:szCs w:val="22"/>
        </w:rPr>
      </w:pPr>
    </w:p>
    <w:p w14:paraId="37C85A9F" w14:textId="77777777" w:rsidR="00D070F8" w:rsidRPr="006C1F2C" w:rsidRDefault="00D070F8" w:rsidP="005171BE">
      <w:pPr>
        <w:widowControl w:val="0"/>
        <w:rPr>
          <w:color w:val="000000"/>
          <w:sz w:val="22"/>
          <w:szCs w:val="22"/>
        </w:rPr>
      </w:pPr>
      <w:r w:rsidRPr="006C1F2C">
        <w:rPr>
          <w:color w:val="000000"/>
          <w:sz w:val="22"/>
          <w:szCs w:val="22"/>
        </w:rPr>
        <w:t>Som følge av dets farmakodynamiske egenskaper og mulige additive effekter, bør ikke rivastigmin gis samtidig med andre kolinomimetika. Rivastigmin kan interferere med aktiviteten til antikolinerge preparater (f.eks. oksybutynin, tolterodin).</w:t>
      </w:r>
    </w:p>
    <w:p w14:paraId="37C85AA0" w14:textId="77777777" w:rsidR="00D070F8" w:rsidRPr="006C1F2C" w:rsidRDefault="00D070F8" w:rsidP="005171BE">
      <w:pPr>
        <w:widowControl w:val="0"/>
        <w:rPr>
          <w:color w:val="000000"/>
          <w:sz w:val="22"/>
          <w:szCs w:val="22"/>
        </w:rPr>
      </w:pPr>
    </w:p>
    <w:p w14:paraId="37C85AA1" w14:textId="77777777" w:rsidR="00D070F8" w:rsidRPr="006C1F2C" w:rsidRDefault="00D070F8" w:rsidP="005171BE">
      <w:pPr>
        <w:widowControl w:val="0"/>
        <w:rPr>
          <w:color w:val="000000"/>
          <w:sz w:val="22"/>
          <w:szCs w:val="22"/>
        </w:rPr>
      </w:pPr>
      <w:r w:rsidRPr="006C1F2C">
        <w:rPr>
          <w:color w:val="000000"/>
          <w:sz w:val="22"/>
          <w:szCs w:val="22"/>
        </w:rPr>
        <w:t>Additive effekter som fører til bradykardi (som kan resultere i synkope) har vært rapportert ved samtidig bruk av ulike betablokkere (inkludert atenolol) og rivastigmin. Kardiovaskulære betablokkere forventes å være assosiert med størst risiko, men det har også vært rapporter hos pasienter som brukte andre betablokkere. Derfor bør forsiktighet utvises når rivastigmin kombineres med betablokkere og også andre bradykardi-legemidler (f.eks. klasse</w:t>
      </w:r>
      <w:r w:rsidR="000C5765" w:rsidRPr="006C1F2C">
        <w:rPr>
          <w:color w:val="000000"/>
          <w:sz w:val="22"/>
          <w:szCs w:val="22"/>
        </w:rPr>
        <w:t> </w:t>
      </w:r>
      <w:r w:rsidRPr="006C1F2C">
        <w:rPr>
          <w:color w:val="000000"/>
          <w:sz w:val="22"/>
          <w:szCs w:val="22"/>
        </w:rPr>
        <w:t>III antiarytmika, kalsiumkanalantagonister, digitalisglykosider, pilokarpin).</w:t>
      </w:r>
    </w:p>
    <w:p w14:paraId="37C85AA2" w14:textId="77777777" w:rsidR="00D070F8" w:rsidRPr="006C1F2C" w:rsidRDefault="00D070F8" w:rsidP="005171BE">
      <w:pPr>
        <w:widowControl w:val="0"/>
        <w:rPr>
          <w:color w:val="000000"/>
          <w:sz w:val="22"/>
          <w:szCs w:val="22"/>
        </w:rPr>
      </w:pPr>
    </w:p>
    <w:p w14:paraId="37C85AA3" w14:textId="5F607C2B" w:rsidR="00D070F8" w:rsidRPr="006C1F2C" w:rsidRDefault="00D070F8" w:rsidP="005171BE">
      <w:pPr>
        <w:widowControl w:val="0"/>
        <w:rPr>
          <w:color w:val="000000"/>
          <w:sz w:val="22"/>
          <w:szCs w:val="22"/>
        </w:rPr>
      </w:pPr>
      <w:r w:rsidRPr="006C1F2C">
        <w:rPr>
          <w:color w:val="000000"/>
          <w:sz w:val="22"/>
          <w:szCs w:val="22"/>
        </w:rPr>
        <w:t xml:space="preserve">Siden bradykardi er en risikofaktor for utvikling av torsades de pointes, bør kombinasjon av rivastigmin med legemidler som kan indusere </w:t>
      </w:r>
      <w:r w:rsidR="00D15A2C" w:rsidRPr="006C1F2C">
        <w:rPr>
          <w:color w:val="000000"/>
          <w:sz w:val="22"/>
          <w:szCs w:val="22"/>
        </w:rPr>
        <w:t>QT</w:t>
      </w:r>
      <w:r w:rsidR="00D15A2C" w:rsidRPr="006C1F2C">
        <w:rPr>
          <w:color w:val="000000"/>
          <w:sz w:val="22"/>
          <w:szCs w:val="22"/>
        </w:rPr>
        <w:noBreakHyphen/>
        <w:t xml:space="preserve">forlengelse eller </w:t>
      </w:r>
      <w:r w:rsidRPr="006C1F2C">
        <w:rPr>
          <w:color w:val="000000"/>
          <w:sz w:val="22"/>
          <w:szCs w:val="22"/>
        </w:rPr>
        <w:t>torsades de pointes, slik som antipsykotika f.eks. noen fenotiaziner (klorpromazin, levomepromazin), benzamider (sulpirid, sultoprid, amisulprid, tiaprid, veraliprid), pimozid, haloperidol, cisaprid, citalopram, difemanil, erytromycin IV, halofantrin, mizolastin, metadon, pentamidin og moksifloksacin administreres med forsiktighet og klinisk overvåking (EKG) kan også være nødvendig.</w:t>
      </w:r>
    </w:p>
    <w:p w14:paraId="37C85AA4" w14:textId="77777777" w:rsidR="00944129" w:rsidRPr="006C1F2C" w:rsidRDefault="00944129" w:rsidP="005171BE">
      <w:pPr>
        <w:widowControl w:val="0"/>
        <w:rPr>
          <w:color w:val="000000"/>
          <w:sz w:val="22"/>
          <w:szCs w:val="22"/>
        </w:rPr>
      </w:pPr>
    </w:p>
    <w:p w14:paraId="37C85AA5" w14:textId="77777777" w:rsidR="00944129" w:rsidRPr="006C1F2C" w:rsidRDefault="00944129" w:rsidP="005171BE">
      <w:pPr>
        <w:widowControl w:val="0"/>
        <w:rPr>
          <w:color w:val="000000"/>
          <w:sz w:val="22"/>
          <w:szCs w:val="22"/>
        </w:rPr>
      </w:pPr>
      <w:r w:rsidRPr="006C1F2C">
        <w:rPr>
          <w:color w:val="000000"/>
          <w:sz w:val="22"/>
          <w:szCs w:val="22"/>
        </w:rPr>
        <w:t>Ingen farmakokinetiske interaksjoner er sett mellom oral rivastigmin og digoksin, warfarin, diazepam eller fluoksetin i studier med friske frivillige. Økningen i protrombintid som forårsakes av warfarin, påvirkes ikke av oral rivastigmin. Ingen uønskede effekter på hjertets ledningsevne ble observert ved samtidig bruk av digoksin og oral rivastigmin.</w:t>
      </w:r>
    </w:p>
    <w:p w14:paraId="37C85AA6" w14:textId="77777777" w:rsidR="00944129" w:rsidRPr="006C1F2C" w:rsidRDefault="00944129" w:rsidP="005171BE">
      <w:pPr>
        <w:widowControl w:val="0"/>
        <w:rPr>
          <w:color w:val="000000"/>
          <w:sz w:val="22"/>
          <w:szCs w:val="22"/>
        </w:rPr>
      </w:pPr>
    </w:p>
    <w:p w14:paraId="37C85AA7" w14:textId="77777777" w:rsidR="00944129" w:rsidRPr="006C1F2C" w:rsidRDefault="00944129" w:rsidP="005171BE">
      <w:pPr>
        <w:widowControl w:val="0"/>
        <w:rPr>
          <w:color w:val="000000"/>
          <w:sz w:val="22"/>
          <w:szCs w:val="22"/>
        </w:rPr>
      </w:pPr>
      <w:r w:rsidRPr="006C1F2C">
        <w:rPr>
          <w:color w:val="000000"/>
          <w:sz w:val="22"/>
          <w:szCs w:val="22"/>
        </w:rPr>
        <w:t>Samtidig administrering av rivastigmin og vanlig forskrevne legemidler, f.eks. antacida, antiemetika, antidiabetika, sentralt virkende antihypertensiva, kalsiumantagonister, inotrope substanser, anginapreparater, ikke-steroide antiinflammatoriske legemidler, østrogener, analgetika, benzodiazepiner og antihistaminer ble ikke assosiert med noen endring i kinetikken til rivastigmin eller en økt risiko for klinisk relevante bivirkninger.</w:t>
      </w:r>
    </w:p>
    <w:p w14:paraId="37C85AA8" w14:textId="77777777" w:rsidR="00944129" w:rsidRPr="006C1F2C" w:rsidRDefault="00944129" w:rsidP="005171BE">
      <w:pPr>
        <w:widowControl w:val="0"/>
        <w:rPr>
          <w:color w:val="000000"/>
          <w:sz w:val="22"/>
          <w:szCs w:val="22"/>
        </w:rPr>
      </w:pPr>
    </w:p>
    <w:p w14:paraId="37C85AA9" w14:textId="77777777" w:rsidR="00944129" w:rsidRPr="006C1F2C" w:rsidRDefault="00944129" w:rsidP="005171BE">
      <w:pPr>
        <w:widowControl w:val="0"/>
        <w:rPr>
          <w:color w:val="000000"/>
          <w:sz w:val="22"/>
          <w:szCs w:val="22"/>
        </w:rPr>
      </w:pPr>
      <w:r w:rsidRPr="006C1F2C">
        <w:rPr>
          <w:color w:val="000000"/>
          <w:sz w:val="22"/>
          <w:szCs w:val="22"/>
        </w:rPr>
        <w:t>I henhold til dens metabolisme, er det lite sannsynlig at metabolske interaksjoner med andre legemidler vil forekomme, selv om rivastigmin kan hemme den butyrylkolinesterasemedierte metabolismen av andre substanser.</w:t>
      </w:r>
    </w:p>
    <w:p w14:paraId="37C85AAA" w14:textId="77777777" w:rsidR="00944129" w:rsidRPr="006C1F2C" w:rsidRDefault="00944129" w:rsidP="005171BE">
      <w:pPr>
        <w:widowControl w:val="0"/>
        <w:rPr>
          <w:sz w:val="22"/>
          <w:szCs w:val="22"/>
        </w:rPr>
      </w:pPr>
    </w:p>
    <w:p w14:paraId="37C85AAB" w14:textId="77777777" w:rsidR="00944129" w:rsidRPr="006C1F2C" w:rsidRDefault="00944129" w:rsidP="005171BE">
      <w:pPr>
        <w:keepNext/>
        <w:widowControl w:val="0"/>
        <w:suppressAutoHyphens/>
        <w:ind w:left="567" w:hanging="567"/>
        <w:rPr>
          <w:sz w:val="22"/>
          <w:szCs w:val="22"/>
        </w:rPr>
      </w:pPr>
      <w:r w:rsidRPr="006C1F2C">
        <w:rPr>
          <w:b/>
          <w:sz w:val="22"/>
          <w:szCs w:val="22"/>
        </w:rPr>
        <w:t>4.6</w:t>
      </w:r>
      <w:r w:rsidRPr="006C1F2C">
        <w:rPr>
          <w:b/>
          <w:sz w:val="22"/>
          <w:szCs w:val="22"/>
        </w:rPr>
        <w:tab/>
        <w:t>Fertilitet, graviditet og amming</w:t>
      </w:r>
    </w:p>
    <w:p w14:paraId="37C85AAC" w14:textId="77777777" w:rsidR="00944129" w:rsidRPr="006C1F2C" w:rsidRDefault="00944129" w:rsidP="005171BE">
      <w:pPr>
        <w:keepNext/>
        <w:widowControl w:val="0"/>
        <w:rPr>
          <w:color w:val="000000"/>
          <w:sz w:val="22"/>
          <w:szCs w:val="22"/>
        </w:rPr>
      </w:pPr>
    </w:p>
    <w:p w14:paraId="37C85AAD" w14:textId="77777777" w:rsidR="00944129" w:rsidRPr="006C1F2C" w:rsidRDefault="00944129" w:rsidP="005171BE">
      <w:pPr>
        <w:keepNext/>
        <w:widowControl w:val="0"/>
        <w:suppressAutoHyphens/>
        <w:rPr>
          <w:color w:val="000000"/>
          <w:sz w:val="22"/>
          <w:szCs w:val="22"/>
          <w:u w:val="single"/>
        </w:rPr>
      </w:pPr>
      <w:r w:rsidRPr="006C1F2C">
        <w:rPr>
          <w:color w:val="000000"/>
          <w:sz w:val="22"/>
          <w:szCs w:val="22"/>
          <w:u w:val="single"/>
        </w:rPr>
        <w:t>Graviditet</w:t>
      </w:r>
    </w:p>
    <w:p w14:paraId="37C85AAE" w14:textId="77777777" w:rsidR="00100B5B" w:rsidRPr="006C1F2C" w:rsidRDefault="00100B5B" w:rsidP="005171BE">
      <w:pPr>
        <w:keepNext/>
        <w:widowControl w:val="0"/>
        <w:suppressAutoHyphens/>
        <w:rPr>
          <w:color w:val="000000"/>
          <w:sz w:val="22"/>
          <w:szCs w:val="22"/>
        </w:rPr>
      </w:pPr>
    </w:p>
    <w:p w14:paraId="37C85AAF" w14:textId="77777777" w:rsidR="00944129" w:rsidRPr="006C1F2C" w:rsidRDefault="00433654" w:rsidP="005171BE">
      <w:pPr>
        <w:widowControl w:val="0"/>
        <w:suppressAutoHyphens/>
        <w:rPr>
          <w:color w:val="000000"/>
          <w:sz w:val="22"/>
          <w:szCs w:val="22"/>
        </w:rPr>
      </w:pPr>
      <w:r w:rsidRPr="006C1F2C">
        <w:rPr>
          <w:color w:val="000000"/>
          <w:sz w:val="22"/>
          <w:szCs w:val="22"/>
        </w:rPr>
        <w:t xml:space="preserve">Rivastigmin og/eller metabolitter går over i placenta hos drektige dyr. Det er ikke kjent om dette forekommer hos mennesker. </w:t>
      </w:r>
      <w:r w:rsidR="00944129" w:rsidRPr="006C1F2C">
        <w:rPr>
          <w:color w:val="000000"/>
          <w:sz w:val="22"/>
          <w:szCs w:val="22"/>
        </w:rPr>
        <w:t>Det foreligger ingen kliniske data på bruk under graviditet. Det ble observert en forlenget drektighetsperiode i peri- og postnatale studier hos rotter. Rivastigmin skal ikke brukes under graviditet, hvis ikke strengt nødvendig.</w:t>
      </w:r>
    </w:p>
    <w:p w14:paraId="37C85AB0" w14:textId="77777777" w:rsidR="00944129" w:rsidRPr="006C1F2C" w:rsidRDefault="00944129" w:rsidP="005171BE">
      <w:pPr>
        <w:widowControl w:val="0"/>
        <w:suppressAutoHyphens/>
        <w:rPr>
          <w:color w:val="000000"/>
          <w:sz w:val="22"/>
          <w:szCs w:val="22"/>
        </w:rPr>
      </w:pPr>
    </w:p>
    <w:p w14:paraId="37C85AB1" w14:textId="77777777" w:rsidR="00944129" w:rsidRPr="006C1F2C" w:rsidRDefault="00944129" w:rsidP="005171BE">
      <w:pPr>
        <w:keepNext/>
        <w:widowControl w:val="0"/>
        <w:suppressAutoHyphens/>
        <w:rPr>
          <w:color w:val="000000"/>
          <w:sz w:val="22"/>
          <w:szCs w:val="22"/>
          <w:u w:val="single"/>
        </w:rPr>
      </w:pPr>
      <w:r w:rsidRPr="006C1F2C">
        <w:rPr>
          <w:color w:val="000000"/>
          <w:sz w:val="22"/>
          <w:szCs w:val="22"/>
          <w:u w:val="single"/>
        </w:rPr>
        <w:t>Amming</w:t>
      </w:r>
    </w:p>
    <w:p w14:paraId="37C85AB2" w14:textId="77777777" w:rsidR="00100B5B" w:rsidRPr="006C1F2C" w:rsidRDefault="00100B5B" w:rsidP="005171BE">
      <w:pPr>
        <w:keepNext/>
        <w:widowControl w:val="0"/>
        <w:suppressAutoHyphens/>
        <w:rPr>
          <w:color w:val="000000"/>
          <w:sz w:val="22"/>
          <w:szCs w:val="22"/>
        </w:rPr>
      </w:pPr>
    </w:p>
    <w:p w14:paraId="37C85AB3" w14:textId="77777777" w:rsidR="00944129" w:rsidRPr="006C1F2C" w:rsidRDefault="00944129" w:rsidP="005171BE">
      <w:pPr>
        <w:widowControl w:val="0"/>
        <w:suppressAutoHyphens/>
        <w:rPr>
          <w:color w:val="000000"/>
          <w:sz w:val="22"/>
          <w:szCs w:val="22"/>
        </w:rPr>
      </w:pPr>
      <w:r w:rsidRPr="006C1F2C">
        <w:rPr>
          <w:color w:val="000000"/>
          <w:sz w:val="22"/>
          <w:szCs w:val="22"/>
        </w:rPr>
        <w:t>Rivastigmin utskilles i melk hos dyr. Det er ikke kjent om rivastigmin utskilles i melk hos mennesker. Kvinner som får rivastigmin bør derfor ikke amme.</w:t>
      </w:r>
    </w:p>
    <w:p w14:paraId="37C85AB4" w14:textId="77777777" w:rsidR="00944129" w:rsidRPr="006C1F2C" w:rsidRDefault="00944129" w:rsidP="005171BE">
      <w:pPr>
        <w:widowControl w:val="0"/>
        <w:suppressAutoHyphens/>
        <w:rPr>
          <w:color w:val="000000"/>
          <w:sz w:val="22"/>
          <w:szCs w:val="22"/>
        </w:rPr>
      </w:pPr>
    </w:p>
    <w:p w14:paraId="37C85AB5" w14:textId="77777777" w:rsidR="00944129" w:rsidRPr="006C1F2C" w:rsidRDefault="00944129" w:rsidP="005171BE">
      <w:pPr>
        <w:keepNext/>
        <w:widowControl w:val="0"/>
        <w:suppressAutoHyphens/>
        <w:rPr>
          <w:color w:val="000000"/>
          <w:sz w:val="22"/>
          <w:szCs w:val="22"/>
          <w:u w:val="single"/>
        </w:rPr>
      </w:pPr>
      <w:r w:rsidRPr="006C1F2C">
        <w:rPr>
          <w:color w:val="000000"/>
          <w:sz w:val="22"/>
          <w:szCs w:val="22"/>
          <w:u w:val="single"/>
        </w:rPr>
        <w:t>Fertilitet</w:t>
      </w:r>
    </w:p>
    <w:p w14:paraId="37C85AB6" w14:textId="77777777" w:rsidR="00100B5B" w:rsidRPr="006C1F2C" w:rsidRDefault="00100B5B" w:rsidP="005171BE">
      <w:pPr>
        <w:keepNext/>
        <w:widowControl w:val="0"/>
        <w:suppressAutoHyphens/>
        <w:rPr>
          <w:color w:val="000000"/>
          <w:sz w:val="22"/>
          <w:szCs w:val="22"/>
        </w:rPr>
      </w:pPr>
    </w:p>
    <w:p w14:paraId="37C85AB7" w14:textId="77777777" w:rsidR="00944129" w:rsidRPr="006C1F2C" w:rsidRDefault="008606D7" w:rsidP="005171BE">
      <w:pPr>
        <w:widowControl w:val="0"/>
        <w:rPr>
          <w:sz w:val="22"/>
          <w:szCs w:val="22"/>
        </w:rPr>
      </w:pPr>
      <w:r w:rsidRPr="006C1F2C">
        <w:rPr>
          <w:color w:val="000000"/>
          <w:sz w:val="22"/>
          <w:szCs w:val="22"/>
        </w:rPr>
        <w:t xml:space="preserve">Det er ikke registrert </w:t>
      </w:r>
      <w:r w:rsidR="00433654" w:rsidRPr="006C1F2C">
        <w:rPr>
          <w:color w:val="000000"/>
          <w:sz w:val="22"/>
          <w:szCs w:val="22"/>
        </w:rPr>
        <w:t>bivirkninger av rivastigmin på fertilitet eller reproduksjonsevne hos rot</w:t>
      </w:r>
      <w:r w:rsidRPr="006C1F2C">
        <w:rPr>
          <w:color w:val="000000"/>
          <w:sz w:val="22"/>
          <w:szCs w:val="22"/>
        </w:rPr>
        <w:t>ter (se pkt. 5.3)</w:t>
      </w:r>
      <w:r w:rsidR="00433654" w:rsidRPr="006C1F2C">
        <w:rPr>
          <w:color w:val="000000"/>
          <w:sz w:val="22"/>
          <w:szCs w:val="22"/>
        </w:rPr>
        <w:t>. Det er ikke kjent om rivastigmin har effekt på fertilitet hos mennesker.</w:t>
      </w:r>
    </w:p>
    <w:p w14:paraId="37C85AB8" w14:textId="77777777" w:rsidR="00944129" w:rsidRPr="006C1F2C" w:rsidRDefault="00944129" w:rsidP="005171BE">
      <w:pPr>
        <w:widowControl w:val="0"/>
        <w:rPr>
          <w:sz w:val="22"/>
          <w:szCs w:val="22"/>
        </w:rPr>
      </w:pPr>
    </w:p>
    <w:p w14:paraId="37C85AB9" w14:textId="77777777" w:rsidR="00944129" w:rsidRPr="006C1F2C" w:rsidRDefault="00944129" w:rsidP="005171BE">
      <w:pPr>
        <w:keepNext/>
        <w:widowControl w:val="0"/>
        <w:suppressAutoHyphens/>
        <w:ind w:left="570" w:hanging="570"/>
        <w:rPr>
          <w:sz w:val="22"/>
          <w:szCs w:val="22"/>
        </w:rPr>
      </w:pPr>
      <w:r w:rsidRPr="006C1F2C">
        <w:rPr>
          <w:b/>
          <w:sz w:val="22"/>
          <w:szCs w:val="22"/>
        </w:rPr>
        <w:t>4.7</w:t>
      </w:r>
      <w:r w:rsidRPr="006C1F2C">
        <w:rPr>
          <w:b/>
          <w:sz w:val="22"/>
          <w:szCs w:val="22"/>
        </w:rPr>
        <w:tab/>
        <w:t>Påvirkning av evnen til å kjøre bil og bruke maskiner</w:t>
      </w:r>
    </w:p>
    <w:p w14:paraId="37C85ABA" w14:textId="77777777" w:rsidR="00944129" w:rsidRPr="006C1F2C" w:rsidRDefault="00944129" w:rsidP="005171BE">
      <w:pPr>
        <w:keepNext/>
        <w:widowControl w:val="0"/>
        <w:rPr>
          <w:sz w:val="22"/>
          <w:szCs w:val="22"/>
        </w:rPr>
      </w:pPr>
    </w:p>
    <w:p w14:paraId="37C85ABB" w14:textId="77777777" w:rsidR="00944129" w:rsidRPr="006C1F2C" w:rsidRDefault="00944129" w:rsidP="005171BE">
      <w:pPr>
        <w:widowControl w:val="0"/>
        <w:rPr>
          <w:color w:val="000000"/>
          <w:sz w:val="22"/>
          <w:szCs w:val="22"/>
        </w:rPr>
      </w:pPr>
      <w:r w:rsidRPr="006C1F2C">
        <w:rPr>
          <w:color w:val="000000"/>
          <w:sz w:val="22"/>
          <w:szCs w:val="22"/>
        </w:rPr>
        <w:t>Alzheimers sykdom kan gradvis svekke evnen til å kjøre bil eller betjene maskiner. Videre kan rivastigmin medføre synkope eller delirium. Som en konsekvens har Rivastigmin liten eller moderat påvirkning på evnen til å kjøre bil og bruke maskiner. Hos pasienter med demens som bruker rivastigmin, bør derfor evnen til å kjøre eller betjene kompliserte maskiner vurderes regelmessig av den behandlende lege.</w:t>
      </w:r>
    </w:p>
    <w:p w14:paraId="37C85ABC" w14:textId="77777777" w:rsidR="00944129" w:rsidRPr="006C1F2C" w:rsidRDefault="00944129" w:rsidP="005171BE">
      <w:pPr>
        <w:widowControl w:val="0"/>
        <w:rPr>
          <w:sz w:val="22"/>
          <w:szCs w:val="22"/>
        </w:rPr>
      </w:pPr>
    </w:p>
    <w:p w14:paraId="37C85ABD" w14:textId="77777777" w:rsidR="00944129" w:rsidRPr="006C1F2C" w:rsidRDefault="00944129" w:rsidP="005171BE">
      <w:pPr>
        <w:keepNext/>
        <w:widowControl w:val="0"/>
        <w:suppressAutoHyphens/>
        <w:ind w:left="567" w:hanging="567"/>
        <w:rPr>
          <w:color w:val="000000"/>
          <w:sz w:val="22"/>
          <w:szCs w:val="22"/>
        </w:rPr>
      </w:pPr>
      <w:r w:rsidRPr="006C1F2C">
        <w:rPr>
          <w:b/>
          <w:color w:val="000000"/>
          <w:sz w:val="22"/>
          <w:szCs w:val="22"/>
        </w:rPr>
        <w:t>4.8</w:t>
      </w:r>
      <w:r w:rsidRPr="006C1F2C">
        <w:rPr>
          <w:b/>
          <w:color w:val="000000"/>
          <w:sz w:val="22"/>
          <w:szCs w:val="22"/>
        </w:rPr>
        <w:tab/>
        <w:t>Bivirkninger</w:t>
      </w:r>
    </w:p>
    <w:p w14:paraId="37C85ABE" w14:textId="77777777" w:rsidR="00944129" w:rsidRPr="006C1F2C" w:rsidRDefault="00944129" w:rsidP="005171BE">
      <w:pPr>
        <w:keepNext/>
        <w:widowControl w:val="0"/>
        <w:rPr>
          <w:i/>
          <w:color w:val="000000"/>
          <w:sz w:val="22"/>
          <w:szCs w:val="22"/>
        </w:rPr>
      </w:pPr>
    </w:p>
    <w:p w14:paraId="37C85ABF"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Oppsummering av sikkerhetsprofilen</w:t>
      </w:r>
    </w:p>
    <w:p w14:paraId="37C85AC0" w14:textId="77777777" w:rsidR="00100B5B" w:rsidRPr="006C1F2C" w:rsidRDefault="00100B5B" w:rsidP="005171BE">
      <w:pPr>
        <w:keepNext/>
        <w:widowControl w:val="0"/>
        <w:rPr>
          <w:color w:val="000000"/>
          <w:sz w:val="22"/>
          <w:szCs w:val="22"/>
        </w:rPr>
      </w:pPr>
    </w:p>
    <w:p w14:paraId="37C85AC1" w14:textId="7645CBD7" w:rsidR="00944129" w:rsidRPr="006C1F2C" w:rsidRDefault="00944129" w:rsidP="005171BE">
      <w:pPr>
        <w:widowControl w:val="0"/>
        <w:rPr>
          <w:color w:val="000000"/>
          <w:sz w:val="22"/>
          <w:szCs w:val="22"/>
        </w:rPr>
      </w:pPr>
      <w:r w:rsidRPr="006C1F2C">
        <w:rPr>
          <w:color w:val="000000"/>
          <w:sz w:val="22"/>
          <w:szCs w:val="22"/>
        </w:rPr>
        <w:t>Hudreaksjoner på administrasjonsstedet (vanligvis mildt til moderat erytem på administrasjonsstedet), er de vanligste bivirkningene observert med bruk av Exelon depotplaster. De nest vanligste bivirkningene er gastrointestinale av opprinnelse, inkludert kvalme og oppkast.</w:t>
      </w:r>
    </w:p>
    <w:p w14:paraId="37C85AC2" w14:textId="77777777" w:rsidR="00944129" w:rsidRPr="006C1F2C" w:rsidRDefault="00944129" w:rsidP="005171BE">
      <w:pPr>
        <w:widowControl w:val="0"/>
        <w:rPr>
          <w:color w:val="000000"/>
          <w:sz w:val="22"/>
          <w:szCs w:val="22"/>
        </w:rPr>
      </w:pPr>
    </w:p>
    <w:p w14:paraId="37C85AC3" w14:textId="77777777" w:rsidR="00944129" w:rsidRPr="006C1F2C" w:rsidRDefault="00944129" w:rsidP="005171BE">
      <w:pPr>
        <w:widowControl w:val="0"/>
        <w:rPr>
          <w:color w:val="000000"/>
          <w:sz w:val="22"/>
          <w:szCs w:val="22"/>
        </w:rPr>
      </w:pPr>
      <w:r w:rsidRPr="006C1F2C">
        <w:rPr>
          <w:color w:val="000000"/>
          <w:sz w:val="22"/>
          <w:szCs w:val="22"/>
        </w:rPr>
        <w:t xml:space="preserve">Bivirkningene i tabell 1 er angitt i følge MedDRA organklassesystem og etter frekvens. Følgende frekvensinndeling er brukt: svært vanlige (≥1/10), vanlige (≥1/100 til &lt;1/10), mindre vanlige (≥1/1000 til &lt;1/100), sjeldne (≥1/10 000 til &lt;1/1000), svært sjeldne (&lt;1/10 000), </w:t>
      </w:r>
      <w:r w:rsidRPr="006C1F2C">
        <w:rPr>
          <w:noProof/>
          <w:sz w:val="22"/>
          <w:szCs w:val="22"/>
        </w:rPr>
        <w:t>ikke kjent (kan ikke anslås utifra tilgjengelige data)</w:t>
      </w:r>
      <w:r w:rsidRPr="006C1F2C">
        <w:rPr>
          <w:color w:val="000000"/>
          <w:sz w:val="22"/>
          <w:szCs w:val="22"/>
        </w:rPr>
        <w:t>.</w:t>
      </w:r>
    </w:p>
    <w:p w14:paraId="37C85AC4" w14:textId="77777777" w:rsidR="00944129" w:rsidRPr="006C1F2C" w:rsidRDefault="00944129" w:rsidP="005171BE">
      <w:pPr>
        <w:widowControl w:val="0"/>
        <w:rPr>
          <w:color w:val="000000"/>
          <w:sz w:val="22"/>
          <w:szCs w:val="22"/>
        </w:rPr>
      </w:pPr>
    </w:p>
    <w:p w14:paraId="37C85AC5"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Tabell over bivirkninger</w:t>
      </w:r>
    </w:p>
    <w:p w14:paraId="37C85AC6" w14:textId="77777777" w:rsidR="00100B5B" w:rsidRPr="006C1F2C" w:rsidRDefault="00100B5B" w:rsidP="005171BE">
      <w:pPr>
        <w:keepNext/>
        <w:widowControl w:val="0"/>
        <w:rPr>
          <w:color w:val="000000"/>
          <w:sz w:val="22"/>
          <w:szCs w:val="22"/>
        </w:rPr>
      </w:pPr>
    </w:p>
    <w:p w14:paraId="37C85AC7" w14:textId="77777777" w:rsidR="00944129" w:rsidRPr="006C1F2C" w:rsidRDefault="00944129" w:rsidP="005171BE">
      <w:pPr>
        <w:widowControl w:val="0"/>
        <w:rPr>
          <w:color w:val="000000"/>
          <w:sz w:val="22"/>
          <w:szCs w:val="22"/>
        </w:rPr>
      </w:pPr>
      <w:r w:rsidRPr="006C1F2C">
        <w:rPr>
          <w:color w:val="000000"/>
          <w:sz w:val="22"/>
          <w:szCs w:val="22"/>
        </w:rPr>
        <w:t xml:space="preserve">Tabell 1 viser bivirkningene som ble rapportert hos </w:t>
      </w:r>
      <w:r w:rsidR="00433654" w:rsidRPr="006C1F2C">
        <w:rPr>
          <w:color w:val="000000"/>
          <w:sz w:val="22"/>
          <w:szCs w:val="22"/>
        </w:rPr>
        <w:t>1670</w:t>
      </w:r>
      <w:r w:rsidRPr="006C1F2C">
        <w:rPr>
          <w:color w:val="000000"/>
          <w:sz w:val="22"/>
          <w:szCs w:val="22"/>
        </w:rPr>
        <w:t> pasienter med Alzheimers demens behandlet i randomiserte, dobbelt-blinde, placebo- og aktivkontrollerte kliniske studier med Exelon depotplastre over en periode på 24</w:t>
      </w:r>
      <w:r w:rsidRPr="006C1F2C">
        <w:rPr>
          <w:color w:val="000000"/>
          <w:sz w:val="22"/>
          <w:szCs w:val="22"/>
        </w:rPr>
        <w:noBreakHyphen/>
        <w:t>48 uker og fra data etter markedsføring.</w:t>
      </w:r>
    </w:p>
    <w:p w14:paraId="37C85AC8" w14:textId="77777777" w:rsidR="00944129" w:rsidRPr="006C1F2C" w:rsidRDefault="00944129" w:rsidP="005171BE">
      <w:pPr>
        <w:rPr>
          <w:sz w:val="22"/>
          <w:szCs w:val="22"/>
        </w:rPr>
      </w:pPr>
    </w:p>
    <w:p w14:paraId="37C85AC9" w14:textId="77777777" w:rsidR="00944129" w:rsidRPr="006C1F2C" w:rsidRDefault="00944129" w:rsidP="005171BE">
      <w:pPr>
        <w:keepNext/>
        <w:rPr>
          <w:b/>
          <w:bCs/>
          <w:sz w:val="22"/>
          <w:szCs w:val="22"/>
        </w:rPr>
      </w:pPr>
      <w:r w:rsidRPr="006C1F2C">
        <w:rPr>
          <w:b/>
          <w:bCs/>
          <w:sz w:val="22"/>
          <w:szCs w:val="22"/>
        </w:rPr>
        <w:t>Tabell 1</w:t>
      </w:r>
    </w:p>
    <w:p w14:paraId="37C85ACA" w14:textId="77777777" w:rsidR="00944129" w:rsidRPr="006C1F2C" w:rsidRDefault="00944129" w:rsidP="005171BE">
      <w:pPr>
        <w:keepNext/>
        <w:widowControl w:val="0"/>
        <w:rPr>
          <w:szCs w:val="22"/>
        </w:rPr>
      </w:pPr>
    </w:p>
    <w:tbl>
      <w:tblPr>
        <w:tblW w:w="9072" w:type="dxa"/>
        <w:tblInd w:w="108" w:type="dxa"/>
        <w:tblBorders>
          <w:top w:val="single" w:sz="4" w:space="0" w:color="auto"/>
          <w:left w:val="single" w:sz="4" w:space="0" w:color="auto"/>
          <w:bottom w:val="single" w:sz="4" w:space="0" w:color="auto"/>
          <w:right w:val="single" w:sz="4" w:space="0" w:color="auto"/>
        </w:tblBorders>
        <w:tblLayout w:type="fixed"/>
        <w:tblLook w:val="0000" w:firstRow="0" w:lastRow="0" w:firstColumn="0" w:lastColumn="0" w:noHBand="0" w:noVBand="0"/>
      </w:tblPr>
      <w:tblGrid>
        <w:gridCol w:w="567"/>
        <w:gridCol w:w="1985"/>
        <w:gridCol w:w="6520"/>
      </w:tblGrid>
      <w:tr w:rsidR="00944129" w:rsidRPr="006C1F2C" w14:paraId="37C85ACC" w14:textId="77777777" w:rsidTr="002F5E8F">
        <w:tc>
          <w:tcPr>
            <w:tcW w:w="9072" w:type="dxa"/>
            <w:gridSpan w:val="3"/>
          </w:tcPr>
          <w:p w14:paraId="37C85ACB" w14:textId="77777777" w:rsidR="00944129" w:rsidRPr="00277E35" w:rsidRDefault="00944129" w:rsidP="005171BE">
            <w:pPr>
              <w:pStyle w:val="Text"/>
              <w:keepNext/>
              <w:widowControl w:val="0"/>
              <w:spacing w:before="0"/>
              <w:jc w:val="left"/>
              <w:rPr>
                <w:b/>
                <w:snapToGrid w:val="0"/>
                <w:sz w:val="22"/>
                <w:szCs w:val="22"/>
                <w:lang w:val="nb-NO"/>
              </w:rPr>
            </w:pPr>
            <w:r w:rsidRPr="00277E35">
              <w:rPr>
                <w:b/>
                <w:snapToGrid w:val="0"/>
                <w:sz w:val="22"/>
                <w:szCs w:val="22"/>
                <w:lang w:val="nb-NO"/>
              </w:rPr>
              <w:t>Infeksiøse og parasittære sykdommer</w:t>
            </w:r>
          </w:p>
        </w:tc>
      </w:tr>
      <w:tr w:rsidR="00944129" w:rsidRPr="006C1F2C" w14:paraId="37C85AD0" w14:textId="77777777" w:rsidTr="002F5E8F">
        <w:tc>
          <w:tcPr>
            <w:tcW w:w="567" w:type="dxa"/>
          </w:tcPr>
          <w:p w14:paraId="37C85ACD"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CE"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Vanlige</w:t>
            </w:r>
          </w:p>
        </w:tc>
        <w:tc>
          <w:tcPr>
            <w:tcW w:w="6520" w:type="dxa"/>
          </w:tcPr>
          <w:p w14:paraId="37C85ACF" w14:textId="77777777" w:rsidR="00944129" w:rsidRPr="00277E35" w:rsidRDefault="00944129" w:rsidP="005171BE">
            <w:pPr>
              <w:pStyle w:val="Text"/>
              <w:keepNext/>
              <w:widowControl w:val="0"/>
              <w:spacing w:before="0"/>
              <w:jc w:val="left"/>
              <w:rPr>
                <w:sz w:val="22"/>
                <w:szCs w:val="22"/>
                <w:lang w:val="nb-NO"/>
              </w:rPr>
            </w:pPr>
            <w:r w:rsidRPr="00277E35">
              <w:rPr>
                <w:bCs/>
                <w:snapToGrid w:val="0"/>
                <w:sz w:val="22"/>
                <w:szCs w:val="22"/>
                <w:lang w:val="nb-NO"/>
              </w:rPr>
              <w:t>Urinveisinfeksjon</w:t>
            </w:r>
          </w:p>
        </w:tc>
      </w:tr>
      <w:tr w:rsidR="00944129" w:rsidRPr="006C1F2C" w14:paraId="37C85AD2" w14:textId="77777777" w:rsidTr="002F5E8F">
        <w:tc>
          <w:tcPr>
            <w:tcW w:w="9072" w:type="dxa"/>
            <w:gridSpan w:val="3"/>
          </w:tcPr>
          <w:p w14:paraId="37C85AD1" w14:textId="77777777" w:rsidR="00944129" w:rsidRPr="00277E35" w:rsidRDefault="00944129" w:rsidP="005171BE">
            <w:pPr>
              <w:pStyle w:val="Text"/>
              <w:keepNext/>
              <w:widowControl w:val="0"/>
              <w:spacing w:before="0"/>
              <w:jc w:val="left"/>
              <w:rPr>
                <w:sz w:val="22"/>
                <w:szCs w:val="22"/>
                <w:lang w:val="nb-NO"/>
              </w:rPr>
            </w:pPr>
            <w:r w:rsidRPr="00277E35">
              <w:rPr>
                <w:b/>
                <w:snapToGrid w:val="0"/>
                <w:sz w:val="22"/>
                <w:szCs w:val="22"/>
                <w:lang w:val="nb-NO"/>
              </w:rPr>
              <w:t>Stoffskifte- og ernæringsbetingede sykdommer</w:t>
            </w:r>
          </w:p>
        </w:tc>
      </w:tr>
      <w:tr w:rsidR="00944129" w:rsidRPr="006C1F2C" w14:paraId="37C85AD6" w14:textId="77777777" w:rsidTr="002F5E8F">
        <w:tc>
          <w:tcPr>
            <w:tcW w:w="567" w:type="dxa"/>
          </w:tcPr>
          <w:p w14:paraId="37C85AD3"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D4"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Vanlige</w:t>
            </w:r>
          </w:p>
        </w:tc>
        <w:tc>
          <w:tcPr>
            <w:tcW w:w="6520" w:type="dxa"/>
          </w:tcPr>
          <w:p w14:paraId="37C85AD5"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Anoreksi, nedsatt appetitt</w:t>
            </w:r>
          </w:p>
        </w:tc>
      </w:tr>
      <w:tr w:rsidR="00944129" w:rsidRPr="006C1F2C" w14:paraId="37C85ADA" w14:textId="77777777" w:rsidTr="002F5E8F">
        <w:tc>
          <w:tcPr>
            <w:tcW w:w="567" w:type="dxa"/>
          </w:tcPr>
          <w:p w14:paraId="37C85AD7"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D8"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Mindre vanlige</w:t>
            </w:r>
          </w:p>
        </w:tc>
        <w:tc>
          <w:tcPr>
            <w:tcW w:w="6520" w:type="dxa"/>
          </w:tcPr>
          <w:p w14:paraId="37C85AD9"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Dehydrering</w:t>
            </w:r>
          </w:p>
        </w:tc>
      </w:tr>
      <w:tr w:rsidR="00944129" w:rsidRPr="006C1F2C" w14:paraId="37C85ADC" w14:textId="77777777" w:rsidTr="002F5E8F">
        <w:trPr>
          <w:cantSplit/>
        </w:trPr>
        <w:tc>
          <w:tcPr>
            <w:tcW w:w="9072" w:type="dxa"/>
            <w:gridSpan w:val="3"/>
          </w:tcPr>
          <w:p w14:paraId="37C85ADB" w14:textId="77777777" w:rsidR="00944129" w:rsidRPr="00277E35" w:rsidRDefault="00944129" w:rsidP="005171BE">
            <w:pPr>
              <w:pStyle w:val="Text"/>
              <w:keepNext/>
              <w:widowControl w:val="0"/>
              <w:spacing w:before="0"/>
              <w:jc w:val="left"/>
              <w:rPr>
                <w:sz w:val="22"/>
                <w:szCs w:val="22"/>
                <w:lang w:val="nb-NO"/>
              </w:rPr>
            </w:pPr>
            <w:r w:rsidRPr="00277E35">
              <w:rPr>
                <w:b/>
                <w:snapToGrid w:val="0"/>
                <w:sz w:val="22"/>
                <w:szCs w:val="22"/>
                <w:lang w:val="nb-NO"/>
              </w:rPr>
              <w:t>Psykiatriske lidelser</w:t>
            </w:r>
          </w:p>
        </w:tc>
      </w:tr>
      <w:tr w:rsidR="00944129" w:rsidRPr="006C1F2C" w14:paraId="37C85AE0" w14:textId="77777777" w:rsidTr="002F5E8F">
        <w:tc>
          <w:tcPr>
            <w:tcW w:w="567" w:type="dxa"/>
          </w:tcPr>
          <w:p w14:paraId="37C85ADD"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DE" w14:textId="77777777" w:rsidR="00944129" w:rsidRPr="00277E35" w:rsidRDefault="00944129" w:rsidP="005171BE">
            <w:pPr>
              <w:pStyle w:val="Text"/>
              <w:keepNext/>
              <w:widowControl w:val="0"/>
              <w:spacing w:before="0"/>
              <w:rPr>
                <w:sz w:val="22"/>
                <w:szCs w:val="22"/>
                <w:lang w:val="nb-NO"/>
              </w:rPr>
            </w:pPr>
            <w:r w:rsidRPr="00277E35">
              <w:rPr>
                <w:sz w:val="22"/>
                <w:szCs w:val="22"/>
                <w:lang w:val="nb-NO"/>
              </w:rPr>
              <w:t>Vanlige</w:t>
            </w:r>
          </w:p>
        </w:tc>
        <w:tc>
          <w:tcPr>
            <w:tcW w:w="6520" w:type="dxa"/>
          </w:tcPr>
          <w:p w14:paraId="37C85ADF" w14:textId="77777777" w:rsidR="00944129" w:rsidRPr="006C1F2C" w:rsidRDefault="00944129" w:rsidP="005171BE">
            <w:pPr>
              <w:pStyle w:val="Text"/>
              <w:keepNext/>
              <w:widowControl w:val="0"/>
              <w:spacing w:before="0"/>
              <w:jc w:val="left"/>
              <w:rPr>
                <w:sz w:val="22"/>
                <w:szCs w:val="22"/>
                <w:lang w:val="nb-NO"/>
              </w:rPr>
            </w:pPr>
            <w:r w:rsidRPr="006C1F2C">
              <w:rPr>
                <w:sz w:val="22"/>
                <w:szCs w:val="22"/>
                <w:lang w:val="nb-NO"/>
              </w:rPr>
              <w:t>Angst, depresjon, delirium, agitasjon</w:t>
            </w:r>
          </w:p>
        </w:tc>
      </w:tr>
      <w:tr w:rsidR="00944129" w:rsidRPr="006C1F2C" w14:paraId="37C85AE4" w14:textId="77777777" w:rsidTr="002F5E8F">
        <w:tc>
          <w:tcPr>
            <w:tcW w:w="567" w:type="dxa"/>
          </w:tcPr>
          <w:p w14:paraId="37C85AE1"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E2"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Mindre vanlige</w:t>
            </w:r>
          </w:p>
        </w:tc>
        <w:tc>
          <w:tcPr>
            <w:tcW w:w="6520" w:type="dxa"/>
          </w:tcPr>
          <w:p w14:paraId="37C85AE3"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Aggresjon</w:t>
            </w:r>
          </w:p>
        </w:tc>
      </w:tr>
      <w:tr w:rsidR="00944129" w:rsidRPr="006C1F2C" w14:paraId="37C85AE8" w14:textId="77777777" w:rsidTr="002F5E8F">
        <w:tc>
          <w:tcPr>
            <w:tcW w:w="567" w:type="dxa"/>
          </w:tcPr>
          <w:p w14:paraId="37C85AE5" w14:textId="77777777" w:rsidR="00944129" w:rsidRPr="00277E35" w:rsidRDefault="00944129" w:rsidP="005171BE">
            <w:pPr>
              <w:pStyle w:val="Text"/>
              <w:widowControl w:val="0"/>
              <w:spacing w:before="0"/>
              <w:jc w:val="left"/>
              <w:rPr>
                <w:sz w:val="22"/>
                <w:szCs w:val="22"/>
                <w:lang w:val="nb-NO"/>
              </w:rPr>
            </w:pPr>
          </w:p>
        </w:tc>
        <w:tc>
          <w:tcPr>
            <w:tcW w:w="1985" w:type="dxa"/>
          </w:tcPr>
          <w:p w14:paraId="37C85AE6" w14:textId="77777777" w:rsidR="00944129" w:rsidRPr="00277E35" w:rsidRDefault="00944129" w:rsidP="005171BE">
            <w:pPr>
              <w:pStyle w:val="Text"/>
              <w:widowControl w:val="0"/>
              <w:spacing w:before="0"/>
              <w:rPr>
                <w:sz w:val="22"/>
                <w:szCs w:val="22"/>
                <w:lang w:val="nb-NO"/>
              </w:rPr>
            </w:pPr>
            <w:r w:rsidRPr="00277E35">
              <w:rPr>
                <w:sz w:val="22"/>
                <w:szCs w:val="22"/>
                <w:lang w:val="nb-NO"/>
              </w:rPr>
              <w:t>Ikke kjent</w:t>
            </w:r>
          </w:p>
        </w:tc>
        <w:tc>
          <w:tcPr>
            <w:tcW w:w="6520" w:type="dxa"/>
          </w:tcPr>
          <w:p w14:paraId="37C85AE7" w14:textId="77777777" w:rsidR="00944129" w:rsidRPr="006C1F2C" w:rsidRDefault="00944129" w:rsidP="005171BE">
            <w:pPr>
              <w:pStyle w:val="Text"/>
              <w:widowControl w:val="0"/>
              <w:spacing w:before="0"/>
              <w:jc w:val="left"/>
              <w:rPr>
                <w:sz w:val="22"/>
                <w:szCs w:val="22"/>
                <w:lang w:val="nb-NO"/>
              </w:rPr>
            </w:pPr>
            <w:r w:rsidRPr="006C1F2C">
              <w:rPr>
                <w:sz w:val="22"/>
                <w:szCs w:val="22"/>
                <w:lang w:val="nb-NO"/>
              </w:rPr>
              <w:t>Hallusinasjoner,</w:t>
            </w:r>
            <w:r w:rsidRPr="00277E35">
              <w:rPr>
                <w:sz w:val="22"/>
                <w:szCs w:val="22"/>
                <w:lang w:val="nb-NO"/>
              </w:rPr>
              <w:t xml:space="preserve"> rastløshet</w:t>
            </w:r>
            <w:r w:rsidR="00B124B8" w:rsidRPr="00277E35">
              <w:rPr>
                <w:sz w:val="22"/>
                <w:szCs w:val="22"/>
                <w:lang w:val="nb-NO"/>
              </w:rPr>
              <w:t>, mareritt</w:t>
            </w:r>
          </w:p>
        </w:tc>
      </w:tr>
      <w:tr w:rsidR="00944129" w:rsidRPr="006C1F2C" w14:paraId="37C85AEA" w14:textId="77777777" w:rsidTr="002F5E8F">
        <w:trPr>
          <w:cantSplit/>
        </w:trPr>
        <w:tc>
          <w:tcPr>
            <w:tcW w:w="9072" w:type="dxa"/>
            <w:gridSpan w:val="3"/>
          </w:tcPr>
          <w:p w14:paraId="37C85AE9" w14:textId="77777777" w:rsidR="00944129" w:rsidRPr="00277E35" w:rsidRDefault="00944129" w:rsidP="005171BE">
            <w:pPr>
              <w:pStyle w:val="Text"/>
              <w:keepNext/>
              <w:widowControl w:val="0"/>
              <w:spacing w:before="0"/>
              <w:jc w:val="left"/>
              <w:rPr>
                <w:sz w:val="22"/>
                <w:szCs w:val="22"/>
                <w:lang w:val="nb-NO"/>
              </w:rPr>
            </w:pPr>
            <w:r w:rsidRPr="00277E35">
              <w:rPr>
                <w:b/>
                <w:snapToGrid w:val="0"/>
                <w:sz w:val="22"/>
                <w:szCs w:val="22"/>
                <w:lang w:val="nb-NO"/>
              </w:rPr>
              <w:t>Nevrologiske sykdommer</w:t>
            </w:r>
          </w:p>
        </w:tc>
      </w:tr>
      <w:tr w:rsidR="00944129" w:rsidRPr="006C1F2C" w14:paraId="37C85AEE" w14:textId="77777777" w:rsidTr="002F5E8F">
        <w:tc>
          <w:tcPr>
            <w:tcW w:w="567" w:type="dxa"/>
          </w:tcPr>
          <w:p w14:paraId="37C85AEB"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EC"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Vanlige</w:t>
            </w:r>
          </w:p>
        </w:tc>
        <w:tc>
          <w:tcPr>
            <w:tcW w:w="6520" w:type="dxa"/>
          </w:tcPr>
          <w:p w14:paraId="37C85AED"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Hodepine, syncope, svimmelhet</w:t>
            </w:r>
          </w:p>
        </w:tc>
      </w:tr>
      <w:tr w:rsidR="00944129" w:rsidRPr="006C1F2C" w14:paraId="37C85AF2" w14:textId="77777777" w:rsidTr="002F5E8F">
        <w:tc>
          <w:tcPr>
            <w:tcW w:w="567" w:type="dxa"/>
          </w:tcPr>
          <w:p w14:paraId="37C85AEF"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F0"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Mindre vanlige</w:t>
            </w:r>
          </w:p>
        </w:tc>
        <w:tc>
          <w:tcPr>
            <w:tcW w:w="6520" w:type="dxa"/>
          </w:tcPr>
          <w:p w14:paraId="37C85AF1"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Psykomotorisk hyperaktivitet</w:t>
            </w:r>
          </w:p>
        </w:tc>
      </w:tr>
      <w:tr w:rsidR="00944129" w:rsidRPr="006C1F2C" w14:paraId="37C85AF6" w14:textId="77777777" w:rsidTr="002F5E8F">
        <w:tc>
          <w:tcPr>
            <w:tcW w:w="567" w:type="dxa"/>
          </w:tcPr>
          <w:p w14:paraId="37C85AF3"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F4"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Svært sjeldne</w:t>
            </w:r>
          </w:p>
        </w:tc>
        <w:tc>
          <w:tcPr>
            <w:tcW w:w="6520" w:type="dxa"/>
          </w:tcPr>
          <w:p w14:paraId="37C85AF5"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Ekstrapyramidale symptomer</w:t>
            </w:r>
          </w:p>
        </w:tc>
      </w:tr>
      <w:tr w:rsidR="00944129" w:rsidRPr="006C1F2C" w14:paraId="37C85AFA" w14:textId="77777777" w:rsidTr="002F5E8F">
        <w:tc>
          <w:tcPr>
            <w:tcW w:w="567" w:type="dxa"/>
          </w:tcPr>
          <w:p w14:paraId="37C85AF7" w14:textId="77777777" w:rsidR="00944129" w:rsidRPr="00277E35" w:rsidRDefault="00944129" w:rsidP="005171BE">
            <w:pPr>
              <w:pStyle w:val="Text"/>
              <w:widowControl w:val="0"/>
              <w:spacing w:before="0"/>
              <w:jc w:val="left"/>
              <w:rPr>
                <w:sz w:val="22"/>
                <w:szCs w:val="22"/>
                <w:lang w:val="nb-NO"/>
              </w:rPr>
            </w:pPr>
          </w:p>
        </w:tc>
        <w:tc>
          <w:tcPr>
            <w:tcW w:w="1985" w:type="dxa"/>
          </w:tcPr>
          <w:p w14:paraId="37C85AF8" w14:textId="77777777" w:rsidR="00944129" w:rsidRPr="00277E35" w:rsidRDefault="00944129" w:rsidP="005171BE">
            <w:pPr>
              <w:pStyle w:val="Text"/>
              <w:widowControl w:val="0"/>
              <w:spacing w:before="0"/>
              <w:jc w:val="left"/>
              <w:rPr>
                <w:sz w:val="22"/>
                <w:szCs w:val="22"/>
                <w:lang w:val="nb-NO"/>
              </w:rPr>
            </w:pPr>
            <w:r w:rsidRPr="00277E35">
              <w:rPr>
                <w:sz w:val="22"/>
                <w:szCs w:val="22"/>
                <w:lang w:val="nb-NO"/>
              </w:rPr>
              <w:t>Ikke kjent</w:t>
            </w:r>
          </w:p>
        </w:tc>
        <w:tc>
          <w:tcPr>
            <w:tcW w:w="6520" w:type="dxa"/>
          </w:tcPr>
          <w:p w14:paraId="37C85AF9" w14:textId="2464D9D2" w:rsidR="00944129" w:rsidRPr="006C1F2C" w:rsidRDefault="00944129" w:rsidP="00277E35">
            <w:pPr>
              <w:pStyle w:val="Text"/>
              <w:widowControl w:val="0"/>
              <w:spacing w:before="0"/>
              <w:jc w:val="left"/>
              <w:rPr>
                <w:iCs/>
                <w:sz w:val="22"/>
                <w:szCs w:val="22"/>
                <w:lang w:val="nb-NO"/>
              </w:rPr>
            </w:pPr>
            <w:r w:rsidRPr="006C1F2C">
              <w:rPr>
                <w:iCs/>
                <w:sz w:val="22"/>
                <w:szCs w:val="22"/>
                <w:lang w:val="nb-NO"/>
              </w:rPr>
              <w:t>Forverring av Parkinsons sykdom, krampeanfall</w:t>
            </w:r>
            <w:r w:rsidR="00561D3A" w:rsidRPr="006C1F2C">
              <w:rPr>
                <w:iCs/>
                <w:sz w:val="22"/>
                <w:szCs w:val="22"/>
                <w:lang w:val="nb-NO"/>
              </w:rPr>
              <w:t>, tremor</w:t>
            </w:r>
            <w:r w:rsidR="00433654" w:rsidRPr="006C1F2C">
              <w:rPr>
                <w:iCs/>
                <w:sz w:val="22"/>
                <w:szCs w:val="22"/>
                <w:lang w:val="nb-NO"/>
              </w:rPr>
              <w:t xml:space="preserve">, </w:t>
            </w:r>
            <w:r w:rsidR="00AB7343" w:rsidRPr="006C1F2C">
              <w:rPr>
                <w:iCs/>
                <w:sz w:val="22"/>
                <w:szCs w:val="22"/>
                <w:lang w:val="nb-NO"/>
              </w:rPr>
              <w:t>somnolens</w:t>
            </w:r>
            <w:r w:rsidR="003C6C8B" w:rsidRPr="006C1F2C">
              <w:rPr>
                <w:iCs/>
                <w:sz w:val="22"/>
                <w:szCs w:val="22"/>
                <w:lang w:val="nb-NO"/>
              </w:rPr>
              <w:t>, pleurototonus (Pisa-syndrom)</w:t>
            </w:r>
          </w:p>
        </w:tc>
      </w:tr>
      <w:tr w:rsidR="00944129" w:rsidRPr="006C1F2C" w14:paraId="37C85AFC" w14:textId="77777777" w:rsidTr="002F5E8F">
        <w:trPr>
          <w:cantSplit/>
        </w:trPr>
        <w:tc>
          <w:tcPr>
            <w:tcW w:w="9072" w:type="dxa"/>
            <w:gridSpan w:val="3"/>
          </w:tcPr>
          <w:p w14:paraId="37C85AFB" w14:textId="77777777" w:rsidR="00944129" w:rsidRPr="00277E35" w:rsidRDefault="00944129" w:rsidP="005171BE">
            <w:pPr>
              <w:pStyle w:val="Text"/>
              <w:keepNext/>
              <w:widowControl w:val="0"/>
              <w:spacing w:before="0"/>
              <w:jc w:val="left"/>
              <w:rPr>
                <w:sz w:val="22"/>
                <w:szCs w:val="22"/>
                <w:lang w:val="nb-NO"/>
              </w:rPr>
            </w:pPr>
            <w:r w:rsidRPr="00277E35">
              <w:rPr>
                <w:b/>
                <w:snapToGrid w:val="0"/>
                <w:sz w:val="22"/>
                <w:szCs w:val="22"/>
                <w:lang w:val="nb-NO"/>
              </w:rPr>
              <w:t>Hjertesykdommer</w:t>
            </w:r>
          </w:p>
        </w:tc>
      </w:tr>
      <w:tr w:rsidR="00944129" w:rsidRPr="006C1F2C" w14:paraId="37C85B00" w14:textId="77777777" w:rsidTr="002F5E8F">
        <w:tc>
          <w:tcPr>
            <w:tcW w:w="567" w:type="dxa"/>
          </w:tcPr>
          <w:p w14:paraId="37C85AFD"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AFE"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Mindre vanlige</w:t>
            </w:r>
          </w:p>
        </w:tc>
        <w:tc>
          <w:tcPr>
            <w:tcW w:w="6520" w:type="dxa"/>
          </w:tcPr>
          <w:p w14:paraId="37C85AFF"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Bradykardi</w:t>
            </w:r>
          </w:p>
        </w:tc>
      </w:tr>
      <w:tr w:rsidR="00944129" w:rsidRPr="006C1F2C" w14:paraId="37C85B04" w14:textId="77777777" w:rsidTr="002F5E8F">
        <w:tc>
          <w:tcPr>
            <w:tcW w:w="567" w:type="dxa"/>
          </w:tcPr>
          <w:p w14:paraId="37C85B01" w14:textId="77777777" w:rsidR="00944129" w:rsidRPr="00277E35" w:rsidRDefault="00944129" w:rsidP="005171BE">
            <w:pPr>
              <w:pStyle w:val="Text"/>
              <w:widowControl w:val="0"/>
              <w:spacing w:before="0"/>
              <w:jc w:val="left"/>
              <w:rPr>
                <w:sz w:val="22"/>
                <w:szCs w:val="22"/>
                <w:lang w:val="nb-NO"/>
              </w:rPr>
            </w:pPr>
          </w:p>
        </w:tc>
        <w:tc>
          <w:tcPr>
            <w:tcW w:w="1985" w:type="dxa"/>
          </w:tcPr>
          <w:p w14:paraId="37C85B02" w14:textId="77777777" w:rsidR="00944129" w:rsidRPr="00277E35" w:rsidRDefault="00944129" w:rsidP="005171BE">
            <w:pPr>
              <w:pStyle w:val="Text"/>
              <w:widowControl w:val="0"/>
              <w:spacing w:before="0"/>
              <w:jc w:val="left"/>
              <w:rPr>
                <w:sz w:val="22"/>
                <w:szCs w:val="22"/>
                <w:lang w:val="nb-NO"/>
              </w:rPr>
            </w:pPr>
            <w:r w:rsidRPr="006C1F2C">
              <w:rPr>
                <w:sz w:val="22"/>
                <w:szCs w:val="22"/>
                <w:lang w:val="nb-NO"/>
              </w:rPr>
              <w:t>Ikke kjent</w:t>
            </w:r>
          </w:p>
        </w:tc>
        <w:tc>
          <w:tcPr>
            <w:tcW w:w="6520" w:type="dxa"/>
          </w:tcPr>
          <w:p w14:paraId="37C85B03" w14:textId="77777777" w:rsidR="00944129" w:rsidRPr="006C1F2C" w:rsidRDefault="00944129" w:rsidP="005171BE">
            <w:pPr>
              <w:pStyle w:val="Text"/>
              <w:widowControl w:val="0"/>
              <w:spacing w:before="0"/>
              <w:jc w:val="left"/>
              <w:rPr>
                <w:sz w:val="22"/>
                <w:szCs w:val="22"/>
                <w:lang w:val="nb-NO"/>
              </w:rPr>
            </w:pPr>
            <w:r w:rsidRPr="006C1F2C">
              <w:rPr>
                <w:iCs/>
                <w:sz w:val="22"/>
                <w:szCs w:val="22"/>
                <w:lang w:val="nb-NO"/>
              </w:rPr>
              <w:t>Atrioventrikulært blokk, atrieflimmer, takykardi, sick sinus syndrom</w:t>
            </w:r>
          </w:p>
        </w:tc>
      </w:tr>
      <w:tr w:rsidR="00944129" w:rsidRPr="006C1F2C" w14:paraId="37C85B06" w14:textId="77777777" w:rsidTr="002F5E8F">
        <w:tc>
          <w:tcPr>
            <w:tcW w:w="9072" w:type="dxa"/>
            <w:gridSpan w:val="3"/>
          </w:tcPr>
          <w:p w14:paraId="37C85B05" w14:textId="77777777" w:rsidR="00944129" w:rsidRPr="00277E35" w:rsidRDefault="00944129" w:rsidP="005171BE">
            <w:pPr>
              <w:pStyle w:val="Text"/>
              <w:keepNext/>
              <w:widowControl w:val="0"/>
              <w:spacing w:before="0"/>
              <w:jc w:val="left"/>
              <w:rPr>
                <w:color w:val="000000"/>
                <w:sz w:val="22"/>
                <w:szCs w:val="22"/>
                <w:lang w:val="nb-NO"/>
              </w:rPr>
            </w:pPr>
            <w:r w:rsidRPr="00277E35">
              <w:rPr>
                <w:b/>
                <w:snapToGrid w:val="0"/>
                <w:color w:val="000000"/>
                <w:sz w:val="22"/>
                <w:szCs w:val="22"/>
                <w:lang w:val="nb-NO"/>
              </w:rPr>
              <w:t>Karsykdommer</w:t>
            </w:r>
          </w:p>
        </w:tc>
      </w:tr>
      <w:tr w:rsidR="00944129" w:rsidRPr="006C1F2C" w14:paraId="37C85B0A" w14:textId="77777777" w:rsidTr="002F5E8F">
        <w:tc>
          <w:tcPr>
            <w:tcW w:w="567" w:type="dxa"/>
          </w:tcPr>
          <w:p w14:paraId="37C85B07" w14:textId="77777777" w:rsidR="00944129" w:rsidRPr="00277E35" w:rsidRDefault="00944129" w:rsidP="005171BE">
            <w:pPr>
              <w:pStyle w:val="Text"/>
              <w:widowControl w:val="0"/>
              <w:spacing w:before="0"/>
              <w:jc w:val="left"/>
              <w:rPr>
                <w:color w:val="000000"/>
                <w:sz w:val="22"/>
                <w:szCs w:val="22"/>
                <w:lang w:val="nb-NO"/>
              </w:rPr>
            </w:pPr>
          </w:p>
        </w:tc>
        <w:tc>
          <w:tcPr>
            <w:tcW w:w="1985" w:type="dxa"/>
          </w:tcPr>
          <w:p w14:paraId="37C85B08" w14:textId="77777777" w:rsidR="00944129" w:rsidRPr="00277E35" w:rsidRDefault="00944129" w:rsidP="005171BE">
            <w:pPr>
              <w:pStyle w:val="Text"/>
              <w:widowControl w:val="0"/>
              <w:spacing w:before="0"/>
              <w:jc w:val="left"/>
              <w:rPr>
                <w:color w:val="000000"/>
                <w:sz w:val="22"/>
                <w:szCs w:val="22"/>
                <w:lang w:val="nb-NO"/>
              </w:rPr>
            </w:pPr>
            <w:r w:rsidRPr="00277E35">
              <w:rPr>
                <w:color w:val="000000"/>
                <w:sz w:val="22"/>
                <w:szCs w:val="22"/>
                <w:lang w:val="nb-NO"/>
              </w:rPr>
              <w:t>Ikke kjent</w:t>
            </w:r>
          </w:p>
        </w:tc>
        <w:tc>
          <w:tcPr>
            <w:tcW w:w="6520" w:type="dxa"/>
          </w:tcPr>
          <w:p w14:paraId="37C85B09" w14:textId="77777777" w:rsidR="00944129" w:rsidRPr="00277E35" w:rsidRDefault="00944129" w:rsidP="005171BE">
            <w:pPr>
              <w:pStyle w:val="Text"/>
              <w:widowControl w:val="0"/>
              <w:spacing w:before="0"/>
              <w:jc w:val="left"/>
              <w:rPr>
                <w:color w:val="000000"/>
                <w:sz w:val="22"/>
                <w:szCs w:val="22"/>
                <w:lang w:val="nb-NO"/>
              </w:rPr>
            </w:pPr>
            <w:r w:rsidRPr="00277E35">
              <w:rPr>
                <w:iCs/>
                <w:color w:val="000000"/>
                <w:sz w:val="22"/>
                <w:szCs w:val="22"/>
                <w:lang w:val="nb-NO"/>
              </w:rPr>
              <w:t>Hypertensjon</w:t>
            </w:r>
          </w:p>
        </w:tc>
      </w:tr>
      <w:tr w:rsidR="00944129" w:rsidRPr="006C1F2C" w14:paraId="37C85B0C" w14:textId="77777777" w:rsidTr="002F5E8F">
        <w:trPr>
          <w:cantSplit/>
        </w:trPr>
        <w:tc>
          <w:tcPr>
            <w:tcW w:w="9072" w:type="dxa"/>
            <w:gridSpan w:val="3"/>
          </w:tcPr>
          <w:p w14:paraId="37C85B0B" w14:textId="77777777" w:rsidR="00944129" w:rsidRPr="00277E35" w:rsidRDefault="00944129" w:rsidP="005171BE">
            <w:pPr>
              <w:pStyle w:val="Text"/>
              <w:keepNext/>
              <w:widowControl w:val="0"/>
              <w:spacing w:before="0"/>
              <w:jc w:val="left"/>
              <w:rPr>
                <w:sz w:val="22"/>
                <w:szCs w:val="22"/>
                <w:lang w:val="nb-NO"/>
              </w:rPr>
            </w:pPr>
            <w:r w:rsidRPr="00277E35">
              <w:rPr>
                <w:b/>
                <w:snapToGrid w:val="0"/>
                <w:sz w:val="22"/>
                <w:szCs w:val="22"/>
                <w:lang w:val="nb-NO"/>
              </w:rPr>
              <w:t>Gastrointestinale sykdommer</w:t>
            </w:r>
          </w:p>
        </w:tc>
      </w:tr>
      <w:tr w:rsidR="00944129" w:rsidRPr="006C1F2C" w14:paraId="37C85B10" w14:textId="77777777" w:rsidTr="002F5E8F">
        <w:tc>
          <w:tcPr>
            <w:tcW w:w="567" w:type="dxa"/>
          </w:tcPr>
          <w:p w14:paraId="37C85B0D"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B0E"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Vanlige</w:t>
            </w:r>
          </w:p>
        </w:tc>
        <w:tc>
          <w:tcPr>
            <w:tcW w:w="6520" w:type="dxa"/>
          </w:tcPr>
          <w:p w14:paraId="37C85B0F" w14:textId="77777777" w:rsidR="00944129" w:rsidRPr="006C1F2C" w:rsidRDefault="00944129" w:rsidP="005171BE">
            <w:pPr>
              <w:pStyle w:val="Text"/>
              <w:keepNext/>
              <w:widowControl w:val="0"/>
              <w:spacing w:before="0"/>
              <w:jc w:val="left"/>
              <w:rPr>
                <w:sz w:val="22"/>
                <w:szCs w:val="22"/>
                <w:lang w:val="nb-NO"/>
              </w:rPr>
            </w:pPr>
            <w:r w:rsidRPr="006C1F2C">
              <w:rPr>
                <w:sz w:val="22"/>
                <w:szCs w:val="22"/>
                <w:lang w:val="nb-NO"/>
              </w:rPr>
              <w:t>Kvalme, oppkast, diaré, dyspepsi, abdominal smerte</w:t>
            </w:r>
          </w:p>
        </w:tc>
      </w:tr>
      <w:tr w:rsidR="00944129" w:rsidRPr="006C1F2C" w14:paraId="37C85B14" w14:textId="77777777" w:rsidTr="002F5E8F">
        <w:tc>
          <w:tcPr>
            <w:tcW w:w="567" w:type="dxa"/>
          </w:tcPr>
          <w:p w14:paraId="37C85B11" w14:textId="77777777" w:rsidR="00944129" w:rsidRPr="006C1F2C" w:rsidRDefault="00944129" w:rsidP="005171BE">
            <w:pPr>
              <w:pStyle w:val="Text"/>
              <w:keepNext/>
              <w:widowControl w:val="0"/>
              <w:spacing w:before="0"/>
              <w:jc w:val="left"/>
              <w:rPr>
                <w:sz w:val="22"/>
                <w:szCs w:val="22"/>
                <w:lang w:val="nb-NO"/>
              </w:rPr>
            </w:pPr>
          </w:p>
        </w:tc>
        <w:tc>
          <w:tcPr>
            <w:tcW w:w="1985" w:type="dxa"/>
          </w:tcPr>
          <w:p w14:paraId="37C85B12"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Mindre vanlige</w:t>
            </w:r>
          </w:p>
        </w:tc>
        <w:tc>
          <w:tcPr>
            <w:tcW w:w="6520" w:type="dxa"/>
          </w:tcPr>
          <w:p w14:paraId="37C85B13"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Magesår</w:t>
            </w:r>
          </w:p>
        </w:tc>
      </w:tr>
      <w:tr w:rsidR="00944129" w:rsidRPr="006C1F2C" w14:paraId="37C85B18" w14:textId="77777777" w:rsidTr="002F5E8F">
        <w:tc>
          <w:tcPr>
            <w:tcW w:w="567" w:type="dxa"/>
          </w:tcPr>
          <w:p w14:paraId="37C85B15" w14:textId="77777777" w:rsidR="00944129" w:rsidRPr="00277E35" w:rsidRDefault="00944129" w:rsidP="005171BE">
            <w:pPr>
              <w:pStyle w:val="Text"/>
              <w:widowControl w:val="0"/>
              <w:spacing w:before="0"/>
              <w:jc w:val="left"/>
              <w:rPr>
                <w:color w:val="000000"/>
                <w:sz w:val="22"/>
                <w:szCs w:val="22"/>
                <w:lang w:val="nb-NO"/>
              </w:rPr>
            </w:pPr>
          </w:p>
        </w:tc>
        <w:tc>
          <w:tcPr>
            <w:tcW w:w="1985" w:type="dxa"/>
          </w:tcPr>
          <w:p w14:paraId="37C85B16" w14:textId="77777777" w:rsidR="00944129" w:rsidRPr="00277E35" w:rsidRDefault="00944129" w:rsidP="005171BE">
            <w:pPr>
              <w:pStyle w:val="Text"/>
              <w:widowControl w:val="0"/>
              <w:spacing w:before="0"/>
              <w:jc w:val="left"/>
              <w:rPr>
                <w:color w:val="000000"/>
                <w:sz w:val="22"/>
                <w:szCs w:val="22"/>
                <w:lang w:val="nb-NO"/>
              </w:rPr>
            </w:pPr>
            <w:r w:rsidRPr="00277E35">
              <w:rPr>
                <w:color w:val="000000"/>
                <w:sz w:val="22"/>
                <w:szCs w:val="22"/>
                <w:lang w:val="nb-NO"/>
              </w:rPr>
              <w:t>Ikke kjent</w:t>
            </w:r>
          </w:p>
        </w:tc>
        <w:tc>
          <w:tcPr>
            <w:tcW w:w="6520" w:type="dxa"/>
          </w:tcPr>
          <w:p w14:paraId="37C85B17" w14:textId="77777777" w:rsidR="00944129" w:rsidRPr="00277E35" w:rsidRDefault="00944129" w:rsidP="005171BE">
            <w:pPr>
              <w:pStyle w:val="Text"/>
              <w:widowControl w:val="0"/>
              <w:spacing w:before="0"/>
              <w:jc w:val="left"/>
              <w:rPr>
                <w:iCs/>
                <w:color w:val="000000"/>
                <w:sz w:val="22"/>
                <w:szCs w:val="22"/>
                <w:lang w:val="nb-NO"/>
              </w:rPr>
            </w:pPr>
            <w:r w:rsidRPr="00277E35">
              <w:rPr>
                <w:iCs/>
                <w:color w:val="000000"/>
                <w:sz w:val="22"/>
                <w:szCs w:val="22"/>
                <w:lang w:val="nb-NO"/>
              </w:rPr>
              <w:t>Pankreatitt</w:t>
            </w:r>
          </w:p>
        </w:tc>
      </w:tr>
      <w:tr w:rsidR="00944129" w:rsidRPr="006C1F2C" w14:paraId="37C85B1A" w14:textId="77777777" w:rsidTr="002F5E8F">
        <w:trPr>
          <w:cantSplit/>
        </w:trPr>
        <w:tc>
          <w:tcPr>
            <w:tcW w:w="9072" w:type="dxa"/>
            <w:gridSpan w:val="3"/>
          </w:tcPr>
          <w:p w14:paraId="37C85B19" w14:textId="77777777" w:rsidR="00944129" w:rsidRPr="006C1F2C" w:rsidRDefault="00944129" w:rsidP="005171BE">
            <w:pPr>
              <w:pStyle w:val="Text"/>
              <w:keepNext/>
              <w:widowControl w:val="0"/>
              <w:spacing w:before="0"/>
              <w:jc w:val="left"/>
              <w:rPr>
                <w:b/>
                <w:snapToGrid w:val="0"/>
                <w:sz w:val="22"/>
                <w:szCs w:val="22"/>
                <w:lang w:val="nb-NO"/>
              </w:rPr>
            </w:pPr>
            <w:r w:rsidRPr="006C1F2C">
              <w:rPr>
                <w:b/>
                <w:color w:val="000000"/>
                <w:sz w:val="22"/>
                <w:szCs w:val="22"/>
                <w:lang w:val="nb-NO"/>
              </w:rPr>
              <w:t>Sykdommer i lever og galleveier</w:t>
            </w:r>
          </w:p>
        </w:tc>
      </w:tr>
      <w:tr w:rsidR="00944129" w:rsidRPr="006C1F2C" w14:paraId="37C85B1E" w14:textId="77777777" w:rsidTr="002F5E8F">
        <w:tc>
          <w:tcPr>
            <w:tcW w:w="567" w:type="dxa"/>
          </w:tcPr>
          <w:p w14:paraId="37C85B1B" w14:textId="77777777" w:rsidR="00944129" w:rsidRPr="006C1F2C" w:rsidRDefault="00944129" w:rsidP="005171BE">
            <w:pPr>
              <w:pStyle w:val="Text"/>
              <w:widowControl w:val="0"/>
              <w:spacing w:before="0"/>
              <w:jc w:val="left"/>
              <w:rPr>
                <w:color w:val="000000"/>
                <w:sz w:val="22"/>
                <w:szCs w:val="22"/>
                <w:lang w:val="nb-NO"/>
              </w:rPr>
            </w:pPr>
          </w:p>
        </w:tc>
        <w:tc>
          <w:tcPr>
            <w:tcW w:w="1985" w:type="dxa"/>
          </w:tcPr>
          <w:p w14:paraId="37C85B1C" w14:textId="77777777" w:rsidR="00944129" w:rsidRPr="00277E35" w:rsidRDefault="00944129" w:rsidP="005171BE">
            <w:pPr>
              <w:pStyle w:val="Text"/>
              <w:widowControl w:val="0"/>
              <w:spacing w:before="0"/>
              <w:jc w:val="left"/>
              <w:rPr>
                <w:color w:val="000000"/>
                <w:sz w:val="22"/>
                <w:szCs w:val="22"/>
                <w:lang w:val="nb-NO"/>
              </w:rPr>
            </w:pPr>
            <w:r w:rsidRPr="00277E35">
              <w:rPr>
                <w:color w:val="000000"/>
                <w:sz w:val="22"/>
                <w:szCs w:val="22"/>
                <w:lang w:val="nb-NO"/>
              </w:rPr>
              <w:t>Ikke kjent</w:t>
            </w:r>
          </w:p>
        </w:tc>
        <w:tc>
          <w:tcPr>
            <w:tcW w:w="6520" w:type="dxa"/>
          </w:tcPr>
          <w:p w14:paraId="37C85B1D" w14:textId="77777777" w:rsidR="00944129" w:rsidRPr="00277E35" w:rsidRDefault="00944129" w:rsidP="005171BE">
            <w:pPr>
              <w:pStyle w:val="Text"/>
              <w:widowControl w:val="0"/>
              <w:spacing w:before="0"/>
              <w:jc w:val="left"/>
              <w:rPr>
                <w:color w:val="000000"/>
                <w:sz w:val="22"/>
                <w:szCs w:val="22"/>
                <w:lang w:val="nb-NO"/>
              </w:rPr>
            </w:pPr>
            <w:r w:rsidRPr="006C1F2C">
              <w:rPr>
                <w:color w:val="000000"/>
                <w:sz w:val="22"/>
                <w:szCs w:val="22"/>
                <w:lang w:val="nb-NO"/>
              </w:rPr>
              <w:t>Hepatitt,</w:t>
            </w:r>
            <w:r w:rsidRPr="00277E35">
              <w:rPr>
                <w:color w:val="000000"/>
                <w:sz w:val="22"/>
                <w:szCs w:val="22"/>
                <w:lang w:val="nb-NO"/>
              </w:rPr>
              <w:t xml:space="preserve"> økte leverenzymer</w:t>
            </w:r>
          </w:p>
        </w:tc>
      </w:tr>
      <w:tr w:rsidR="00944129" w:rsidRPr="006C1F2C" w14:paraId="37C85B20" w14:textId="77777777" w:rsidTr="002F5E8F">
        <w:trPr>
          <w:cantSplit/>
        </w:trPr>
        <w:tc>
          <w:tcPr>
            <w:tcW w:w="9072" w:type="dxa"/>
            <w:gridSpan w:val="3"/>
          </w:tcPr>
          <w:p w14:paraId="37C85B1F" w14:textId="77777777" w:rsidR="00944129" w:rsidRPr="00277E35" w:rsidRDefault="00944129" w:rsidP="005171BE">
            <w:pPr>
              <w:pStyle w:val="Text"/>
              <w:keepNext/>
              <w:widowControl w:val="0"/>
              <w:spacing w:before="0"/>
              <w:jc w:val="left"/>
              <w:rPr>
                <w:sz w:val="22"/>
                <w:szCs w:val="22"/>
                <w:lang w:val="nb-NO"/>
              </w:rPr>
            </w:pPr>
            <w:r w:rsidRPr="00277E35">
              <w:rPr>
                <w:b/>
                <w:snapToGrid w:val="0"/>
                <w:sz w:val="22"/>
                <w:szCs w:val="22"/>
                <w:lang w:val="nb-NO"/>
              </w:rPr>
              <w:t>Hud- og underhudssykdommer</w:t>
            </w:r>
          </w:p>
        </w:tc>
      </w:tr>
      <w:tr w:rsidR="00944129" w:rsidRPr="006C1F2C" w14:paraId="37C85B24" w14:textId="77777777" w:rsidTr="002F5E8F">
        <w:tc>
          <w:tcPr>
            <w:tcW w:w="567" w:type="dxa"/>
          </w:tcPr>
          <w:p w14:paraId="37C85B21" w14:textId="77777777" w:rsidR="00944129" w:rsidRPr="00277E35" w:rsidRDefault="00944129" w:rsidP="005171BE">
            <w:pPr>
              <w:pStyle w:val="Text"/>
              <w:keepNext/>
              <w:widowControl w:val="0"/>
              <w:spacing w:before="0"/>
              <w:jc w:val="left"/>
              <w:rPr>
                <w:sz w:val="22"/>
                <w:szCs w:val="22"/>
                <w:lang w:val="nb-NO"/>
              </w:rPr>
            </w:pPr>
          </w:p>
        </w:tc>
        <w:tc>
          <w:tcPr>
            <w:tcW w:w="1985" w:type="dxa"/>
          </w:tcPr>
          <w:p w14:paraId="37C85B22"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Vanlige</w:t>
            </w:r>
          </w:p>
        </w:tc>
        <w:tc>
          <w:tcPr>
            <w:tcW w:w="6520" w:type="dxa"/>
          </w:tcPr>
          <w:p w14:paraId="37C85B23"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Utslett</w:t>
            </w:r>
          </w:p>
        </w:tc>
      </w:tr>
      <w:tr w:rsidR="00944129" w:rsidRPr="006C1F2C" w14:paraId="37C85B28" w14:textId="77777777" w:rsidTr="002F5E8F">
        <w:tc>
          <w:tcPr>
            <w:tcW w:w="567" w:type="dxa"/>
          </w:tcPr>
          <w:p w14:paraId="37C85B25" w14:textId="77777777" w:rsidR="00944129" w:rsidRPr="00277E35" w:rsidRDefault="00944129" w:rsidP="005171BE">
            <w:pPr>
              <w:pStyle w:val="Text"/>
              <w:widowControl w:val="0"/>
              <w:spacing w:before="0"/>
              <w:jc w:val="left"/>
              <w:rPr>
                <w:color w:val="000000"/>
                <w:sz w:val="22"/>
                <w:szCs w:val="22"/>
                <w:lang w:val="nb-NO"/>
              </w:rPr>
            </w:pPr>
          </w:p>
        </w:tc>
        <w:tc>
          <w:tcPr>
            <w:tcW w:w="1985" w:type="dxa"/>
          </w:tcPr>
          <w:p w14:paraId="37C85B26" w14:textId="77777777" w:rsidR="00944129" w:rsidRPr="00277E35" w:rsidRDefault="00944129" w:rsidP="005171BE">
            <w:pPr>
              <w:pStyle w:val="Text"/>
              <w:widowControl w:val="0"/>
              <w:spacing w:before="0"/>
              <w:jc w:val="left"/>
              <w:rPr>
                <w:color w:val="000000"/>
                <w:sz w:val="22"/>
                <w:szCs w:val="22"/>
                <w:lang w:val="nb-NO"/>
              </w:rPr>
            </w:pPr>
            <w:r w:rsidRPr="00277E35">
              <w:rPr>
                <w:color w:val="000000"/>
                <w:sz w:val="22"/>
                <w:szCs w:val="22"/>
                <w:lang w:val="nb-NO"/>
              </w:rPr>
              <w:t>Ikke kjent</w:t>
            </w:r>
          </w:p>
        </w:tc>
        <w:tc>
          <w:tcPr>
            <w:tcW w:w="6520" w:type="dxa"/>
          </w:tcPr>
          <w:p w14:paraId="37C85B27" w14:textId="77777777" w:rsidR="00944129" w:rsidRPr="006C1F2C" w:rsidRDefault="00944129" w:rsidP="005171BE">
            <w:pPr>
              <w:pStyle w:val="Text"/>
              <w:widowControl w:val="0"/>
              <w:spacing w:before="0"/>
              <w:jc w:val="left"/>
              <w:rPr>
                <w:color w:val="000000"/>
                <w:sz w:val="22"/>
                <w:szCs w:val="22"/>
                <w:lang w:val="nb-NO"/>
              </w:rPr>
            </w:pPr>
            <w:r w:rsidRPr="006C1F2C">
              <w:rPr>
                <w:color w:val="000000"/>
                <w:sz w:val="22"/>
                <w:szCs w:val="22"/>
                <w:lang w:val="nb-NO"/>
              </w:rPr>
              <w:t xml:space="preserve">Kløe, utslett, erytem, urtikaria, blemmer, allergisk dermatitt </w:t>
            </w:r>
            <w:r w:rsidR="00561D3A" w:rsidRPr="006C1F2C">
              <w:rPr>
                <w:color w:val="000000"/>
                <w:sz w:val="22"/>
                <w:szCs w:val="22"/>
                <w:lang w:val="nb-NO"/>
              </w:rPr>
              <w:t>(</w:t>
            </w:r>
            <w:r w:rsidRPr="006C1F2C">
              <w:rPr>
                <w:color w:val="000000"/>
                <w:sz w:val="22"/>
                <w:szCs w:val="22"/>
                <w:lang w:val="nb-NO"/>
              </w:rPr>
              <w:t>disseminert</w:t>
            </w:r>
            <w:r w:rsidR="00561D3A" w:rsidRPr="006C1F2C">
              <w:rPr>
                <w:color w:val="000000"/>
                <w:sz w:val="22"/>
                <w:szCs w:val="22"/>
                <w:lang w:val="nb-NO"/>
              </w:rPr>
              <w:t>)</w:t>
            </w:r>
          </w:p>
        </w:tc>
      </w:tr>
      <w:tr w:rsidR="00944129" w:rsidRPr="006C1F2C" w14:paraId="37C85B2A" w14:textId="77777777" w:rsidTr="002F5E8F">
        <w:trPr>
          <w:cantSplit/>
        </w:trPr>
        <w:tc>
          <w:tcPr>
            <w:tcW w:w="9072" w:type="dxa"/>
            <w:gridSpan w:val="3"/>
          </w:tcPr>
          <w:p w14:paraId="37C85B29" w14:textId="77777777" w:rsidR="00944129" w:rsidRPr="006C1F2C" w:rsidRDefault="00944129" w:rsidP="005171BE">
            <w:pPr>
              <w:pStyle w:val="Text"/>
              <w:keepNext/>
              <w:widowControl w:val="0"/>
              <w:spacing w:before="0"/>
              <w:jc w:val="left"/>
              <w:rPr>
                <w:b/>
                <w:snapToGrid w:val="0"/>
                <w:sz w:val="22"/>
                <w:szCs w:val="22"/>
                <w:lang w:val="nb-NO"/>
              </w:rPr>
            </w:pPr>
            <w:r w:rsidRPr="006C1F2C">
              <w:rPr>
                <w:b/>
                <w:color w:val="000000"/>
                <w:sz w:val="22"/>
                <w:szCs w:val="22"/>
                <w:lang w:val="nb-NO"/>
              </w:rPr>
              <w:t>Sykdommer i nyre og urinveier</w:t>
            </w:r>
          </w:p>
        </w:tc>
      </w:tr>
      <w:tr w:rsidR="00944129" w:rsidRPr="006C1F2C" w14:paraId="37C85B2E" w14:textId="77777777" w:rsidTr="002F5E8F">
        <w:tc>
          <w:tcPr>
            <w:tcW w:w="567" w:type="dxa"/>
          </w:tcPr>
          <w:p w14:paraId="37C85B2B" w14:textId="77777777" w:rsidR="00944129" w:rsidRPr="006C1F2C" w:rsidRDefault="00944129" w:rsidP="005171BE">
            <w:pPr>
              <w:pStyle w:val="Text"/>
              <w:widowControl w:val="0"/>
              <w:spacing w:before="0"/>
              <w:jc w:val="left"/>
              <w:rPr>
                <w:color w:val="000000"/>
                <w:sz w:val="22"/>
                <w:szCs w:val="22"/>
                <w:lang w:val="nb-NO"/>
              </w:rPr>
            </w:pPr>
          </w:p>
        </w:tc>
        <w:tc>
          <w:tcPr>
            <w:tcW w:w="1985" w:type="dxa"/>
          </w:tcPr>
          <w:p w14:paraId="37C85B2C" w14:textId="77777777" w:rsidR="00944129" w:rsidRPr="00277E35" w:rsidRDefault="00944129" w:rsidP="005171BE">
            <w:pPr>
              <w:pStyle w:val="Text"/>
              <w:widowControl w:val="0"/>
              <w:spacing w:before="0"/>
              <w:jc w:val="left"/>
              <w:rPr>
                <w:color w:val="000000"/>
                <w:sz w:val="22"/>
                <w:szCs w:val="22"/>
                <w:lang w:val="nb-NO"/>
              </w:rPr>
            </w:pPr>
            <w:r w:rsidRPr="00277E35">
              <w:rPr>
                <w:color w:val="000000"/>
                <w:sz w:val="22"/>
                <w:szCs w:val="22"/>
                <w:lang w:val="nb-NO"/>
              </w:rPr>
              <w:t>Vanlige</w:t>
            </w:r>
          </w:p>
        </w:tc>
        <w:tc>
          <w:tcPr>
            <w:tcW w:w="6520" w:type="dxa"/>
          </w:tcPr>
          <w:p w14:paraId="37C85B2D" w14:textId="77777777" w:rsidR="00944129" w:rsidRPr="00277E35" w:rsidRDefault="00944129" w:rsidP="005171BE">
            <w:pPr>
              <w:pStyle w:val="Text"/>
              <w:widowControl w:val="0"/>
              <w:spacing w:before="0"/>
              <w:jc w:val="left"/>
              <w:rPr>
                <w:color w:val="000000"/>
                <w:sz w:val="22"/>
                <w:szCs w:val="22"/>
                <w:lang w:val="nb-NO"/>
              </w:rPr>
            </w:pPr>
            <w:r w:rsidRPr="006C1F2C">
              <w:rPr>
                <w:color w:val="000000"/>
                <w:sz w:val="22"/>
                <w:szCs w:val="22"/>
                <w:lang w:val="nb-NO"/>
              </w:rPr>
              <w:t>Urininkontinens</w:t>
            </w:r>
          </w:p>
        </w:tc>
      </w:tr>
      <w:tr w:rsidR="00944129" w:rsidRPr="006C1F2C" w14:paraId="37C85B30" w14:textId="77777777" w:rsidTr="002F5E8F">
        <w:trPr>
          <w:cantSplit/>
        </w:trPr>
        <w:tc>
          <w:tcPr>
            <w:tcW w:w="9072" w:type="dxa"/>
            <w:gridSpan w:val="3"/>
          </w:tcPr>
          <w:p w14:paraId="37C85B2F" w14:textId="77777777" w:rsidR="00944129" w:rsidRPr="006C1F2C" w:rsidRDefault="00944129" w:rsidP="005171BE">
            <w:pPr>
              <w:pStyle w:val="Text"/>
              <w:keepNext/>
              <w:widowControl w:val="0"/>
              <w:spacing w:before="0"/>
              <w:jc w:val="left"/>
              <w:rPr>
                <w:sz w:val="22"/>
                <w:szCs w:val="22"/>
                <w:lang w:val="nb-NO"/>
              </w:rPr>
            </w:pPr>
            <w:r w:rsidRPr="006C1F2C">
              <w:rPr>
                <w:b/>
                <w:snapToGrid w:val="0"/>
                <w:sz w:val="22"/>
                <w:szCs w:val="22"/>
                <w:lang w:val="nb-NO"/>
              </w:rPr>
              <w:t>Generelle lidelser og reaksjoner på administrasjonsstedet</w:t>
            </w:r>
          </w:p>
        </w:tc>
      </w:tr>
      <w:tr w:rsidR="00944129" w:rsidRPr="006C1F2C" w14:paraId="37C85B34" w14:textId="77777777" w:rsidTr="002F5E8F">
        <w:tc>
          <w:tcPr>
            <w:tcW w:w="567" w:type="dxa"/>
          </w:tcPr>
          <w:p w14:paraId="37C85B31" w14:textId="77777777" w:rsidR="00944129" w:rsidRPr="006C1F2C" w:rsidRDefault="00944129" w:rsidP="005171BE">
            <w:pPr>
              <w:pStyle w:val="Text"/>
              <w:keepNext/>
              <w:widowControl w:val="0"/>
              <w:spacing w:before="0"/>
              <w:jc w:val="left"/>
              <w:rPr>
                <w:sz w:val="22"/>
                <w:szCs w:val="22"/>
                <w:lang w:val="nb-NO"/>
              </w:rPr>
            </w:pPr>
          </w:p>
        </w:tc>
        <w:tc>
          <w:tcPr>
            <w:tcW w:w="1985" w:type="dxa"/>
          </w:tcPr>
          <w:p w14:paraId="37C85B32" w14:textId="77777777" w:rsidR="00944129" w:rsidRPr="00277E35" w:rsidRDefault="00944129" w:rsidP="005171BE">
            <w:pPr>
              <w:pStyle w:val="Text"/>
              <w:keepNext/>
              <w:widowControl w:val="0"/>
              <w:spacing w:before="0"/>
              <w:jc w:val="left"/>
              <w:rPr>
                <w:sz w:val="22"/>
                <w:szCs w:val="22"/>
                <w:lang w:val="nb-NO"/>
              </w:rPr>
            </w:pPr>
            <w:r w:rsidRPr="00277E35">
              <w:rPr>
                <w:sz w:val="22"/>
                <w:szCs w:val="22"/>
                <w:lang w:val="nb-NO"/>
              </w:rPr>
              <w:t>Vanlige</w:t>
            </w:r>
          </w:p>
        </w:tc>
        <w:tc>
          <w:tcPr>
            <w:tcW w:w="6520" w:type="dxa"/>
          </w:tcPr>
          <w:p w14:paraId="37C85B33" w14:textId="62A7C6DC" w:rsidR="00944129" w:rsidRPr="006C1F2C" w:rsidRDefault="00944129" w:rsidP="005171BE">
            <w:pPr>
              <w:pStyle w:val="Text"/>
              <w:keepNext/>
              <w:widowControl w:val="0"/>
              <w:spacing w:before="0"/>
              <w:jc w:val="left"/>
              <w:rPr>
                <w:sz w:val="22"/>
                <w:szCs w:val="22"/>
                <w:lang w:val="nb-NO"/>
              </w:rPr>
            </w:pPr>
            <w:r w:rsidRPr="006C1F2C">
              <w:rPr>
                <w:sz w:val="22"/>
                <w:szCs w:val="22"/>
                <w:lang w:val="nb-NO"/>
              </w:rPr>
              <w:t>Reaksjoner på administrasjonsstedet (f.eks. erytem</w:t>
            </w:r>
            <w:r w:rsidR="00433654" w:rsidRPr="006C1F2C">
              <w:rPr>
                <w:sz w:val="22"/>
                <w:szCs w:val="22"/>
                <w:lang w:val="nb-NO"/>
              </w:rPr>
              <w:t>*</w:t>
            </w:r>
            <w:r w:rsidRPr="006C1F2C">
              <w:rPr>
                <w:sz w:val="22"/>
                <w:szCs w:val="22"/>
                <w:lang w:val="nb-NO"/>
              </w:rPr>
              <w:t>, kløe</w:t>
            </w:r>
            <w:r w:rsidR="00433654" w:rsidRPr="006C1F2C">
              <w:rPr>
                <w:sz w:val="22"/>
                <w:szCs w:val="22"/>
                <w:lang w:val="nb-NO"/>
              </w:rPr>
              <w:t>*</w:t>
            </w:r>
            <w:r w:rsidRPr="006C1F2C">
              <w:rPr>
                <w:sz w:val="22"/>
                <w:szCs w:val="22"/>
                <w:lang w:val="nb-NO"/>
              </w:rPr>
              <w:t>, ødem</w:t>
            </w:r>
            <w:r w:rsidR="00433654" w:rsidRPr="006C1F2C">
              <w:rPr>
                <w:sz w:val="22"/>
                <w:szCs w:val="22"/>
                <w:lang w:val="nb-NO"/>
              </w:rPr>
              <w:t>*</w:t>
            </w:r>
            <w:r w:rsidRPr="006C1F2C">
              <w:rPr>
                <w:sz w:val="22"/>
                <w:szCs w:val="22"/>
                <w:lang w:val="nb-NO"/>
              </w:rPr>
              <w:t>, dermatitt, irritasjon på administrasjonsstedet), asteniske symptomer (f.eks. tretthet, asteni), pyreksi, vektreduksjon</w:t>
            </w:r>
          </w:p>
        </w:tc>
      </w:tr>
      <w:tr w:rsidR="00944129" w:rsidRPr="006C1F2C" w14:paraId="37C85B38" w14:textId="77777777" w:rsidTr="002F5E8F">
        <w:tc>
          <w:tcPr>
            <w:tcW w:w="567" w:type="dxa"/>
          </w:tcPr>
          <w:p w14:paraId="37C85B35" w14:textId="77777777" w:rsidR="00944129" w:rsidRPr="006C1F2C" w:rsidRDefault="00944129" w:rsidP="005171BE">
            <w:pPr>
              <w:pStyle w:val="Text"/>
              <w:keepNext/>
              <w:widowControl w:val="0"/>
              <w:spacing w:before="0"/>
              <w:jc w:val="left"/>
              <w:rPr>
                <w:sz w:val="22"/>
                <w:szCs w:val="22"/>
                <w:lang w:val="nb-NO"/>
              </w:rPr>
            </w:pPr>
          </w:p>
        </w:tc>
        <w:tc>
          <w:tcPr>
            <w:tcW w:w="1985" w:type="dxa"/>
          </w:tcPr>
          <w:p w14:paraId="37C85B36" w14:textId="77777777" w:rsidR="00944129" w:rsidRPr="00277E35" w:rsidRDefault="00944129" w:rsidP="005171BE">
            <w:pPr>
              <w:pStyle w:val="Text"/>
              <w:keepNext/>
              <w:widowControl w:val="0"/>
              <w:spacing w:before="0"/>
              <w:jc w:val="left"/>
              <w:rPr>
                <w:sz w:val="22"/>
                <w:szCs w:val="22"/>
                <w:lang w:val="nb-NO"/>
              </w:rPr>
            </w:pPr>
            <w:r w:rsidRPr="00277E35">
              <w:rPr>
                <w:color w:val="000000"/>
                <w:sz w:val="22"/>
                <w:szCs w:val="22"/>
                <w:lang w:val="nb-NO"/>
              </w:rPr>
              <w:t>Sjeldne</w:t>
            </w:r>
          </w:p>
        </w:tc>
        <w:tc>
          <w:tcPr>
            <w:tcW w:w="6520" w:type="dxa"/>
          </w:tcPr>
          <w:p w14:paraId="37C85B37" w14:textId="77777777" w:rsidR="00944129" w:rsidRPr="006C1F2C" w:rsidRDefault="00944129" w:rsidP="005171BE">
            <w:pPr>
              <w:pStyle w:val="Text"/>
              <w:keepNext/>
              <w:widowControl w:val="0"/>
              <w:spacing w:before="0"/>
              <w:jc w:val="left"/>
              <w:rPr>
                <w:sz w:val="22"/>
                <w:szCs w:val="22"/>
                <w:lang w:val="nb-NO"/>
              </w:rPr>
            </w:pPr>
            <w:r w:rsidRPr="006C1F2C">
              <w:rPr>
                <w:iCs/>
                <w:color w:val="000000"/>
                <w:sz w:val="22"/>
                <w:szCs w:val="22"/>
                <w:lang w:val="nb-NO"/>
              </w:rPr>
              <w:t>Fall</w:t>
            </w:r>
          </w:p>
        </w:tc>
      </w:tr>
    </w:tbl>
    <w:p w14:paraId="37C85B39" w14:textId="77777777" w:rsidR="00944129" w:rsidRPr="006C1F2C" w:rsidRDefault="00AB7343" w:rsidP="005171BE">
      <w:pPr>
        <w:keepNext/>
        <w:widowControl w:val="0"/>
        <w:rPr>
          <w:color w:val="000000"/>
          <w:sz w:val="22"/>
          <w:szCs w:val="22"/>
        </w:rPr>
      </w:pPr>
      <w:r w:rsidRPr="006C1F2C">
        <w:rPr>
          <w:color w:val="000000"/>
          <w:sz w:val="22"/>
          <w:szCs w:val="22"/>
        </w:rPr>
        <w:t>*I en 24-ukers kontrollert studie hos japanske pasienter ble erytem på applikasjonsstedet, ødem på applikasjonsstedet og kløe på applikasjonsstedet rapportert s</w:t>
      </w:r>
      <w:r w:rsidR="00A27258" w:rsidRPr="006C1F2C">
        <w:rPr>
          <w:color w:val="000000"/>
          <w:sz w:val="22"/>
          <w:szCs w:val="22"/>
        </w:rPr>
        <w:t xml:space="preserve">om </w:t>
      </w:r>
      <w:r w:rsidR="00A27258" w:rsidRPr="006C1F2C">
        <w:rPr>
          <w:color w:val="000000"/>
          <w:szCs w:val="22"/>
        </w:rPr>
        <w:t>”</w:t>
      </w:r>
      <w:r w:rsidRPr="006C1F2C">
        <w:rPr>
          <w:color w:val="000000"/>
          <w:sz w:val="22"/>
          <w:szCs w:val="22"/>
        </w:rPr>
        <w:t>svært vanlig</w:t>
      </w:r>
      <w:r w:rsidR="00A27258" w:rsidRPr="006C1F2C">
        <w:rPr>
          <w:color w:val="000000"/>
          <w:szCs w:val="22"/>
        </w:rPr>
        <w:t>”</w:t>
      </w:r>
      <w:r w:rsidRPr="006C1F2C">
        <w:rPr>
          <w:color w:val="000000"/>
          <w:sz w:val="22"/>
          <w:szCs w:val="22"/>
        </w:rPr>
        <w:t>.</w:t>
      </w:r>
    </w:p>
    <w:p w14:paraId="37C85B3A" w14:textId="77777777" w:rsidR="00AB7343" w:rsidRPr="006C1F2C" w:rsidRDefault="00AB7343" w:rsidP="005171BE">
      <w:pPr>
        <w:widowControl w:val="0"/>
        <w:rPr>
          <w:color w:val="000000"/>
          <w:sz w:val="22"/>
          <w:szCs w:val="22"/>
        </w:rPr>
      </w:pPr>
    </w:p>
    <w:p w14:paraId="37C85B3B"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Beskrivelse av utvalgt bivirkninger</w:t>
      </w:r>
    </w:p>
    <w:p w14:paraId="37C85B3C" w14:textId="77777777" w:rsidR="00100B5B" w:rsidRPr="006C1F2C" w:rsidRDefault="00100B5B" w:rsidP="005171BE">
      <w:pPr>
        <w:keepNext/>
        <w:widowControl w:val="0"/>
        <w:rPr>
          <w:color w:val="000000"/>
          <w:sz w:val="22"/>
          <w:szCs w:val="22"/>
        </w:rPr>
      </w:pPr>
    </w:p>
    <w:p w14:paraId="37C85B3D" w14:textId="77777777" w:rsidR="00944129" w:rsidRPr="006C1F2C" w:rsidRDefault="00944129" w:rsidP="005171BE">
      <w:pPr>
        <w:widowControl w:val="0"/>
        <w:rPr>
          <w:color w:val="000000"/>
          <w:sz w:val="22"/>
          <w:szCs w:val="22"/>
        </w:rPr>
      </w:pPr>
      <w:r w:rsidRPr="006C1F2C">
        <w:rPr>
          <w:color w:val="000000"/>
          <w:sz w:val="22"/>
          <w:szCs w:val="22"/>
        </w:rPr>
        <w:t>Når det ble gitt høyere doser enn 13,3 mg/24 timer i ovennevnte placebokontrollerte studier ble søvnløshet og hjertesvikt observert hyppigere enn med 13,3 mg/24 timer eller placebo, noe som tyder på at bivirkningene er doseavhengige. Disse bivirkningene forekom imidlertid ikke hyppigere med Exelon 13,3 mg/24 timer depotplastre enn med placebo.</w:t>
      </w:r>
    </w:p>
    <w:p w14:paraId="37C85B3E" w14:textId="77777777" w:rsidR="00944129" w:rsidRPr="006C1F2C" w:rsidRDefault="00944129" w:rsidP="005171BE">
      <w:pPr>
        <w:widowControl w:val="0"/>
        <w:rPr>
          <w:color w:val="000000"/>
          <w:sz w:val="22"/>
          <w:szCs w:val="22"/>
        </w:rPr>
      </w:pPr>
    </w:p>
    <w:p w14:paraId="37C85B3F" w14:textId="77777777" w:rsidR="00944129" w:rsidRPr="006C1F2C" w:rsidRDefault="00944129" w:rsidP="005171BE">
      <w:pPr>
        <w:widowControl w:val="0"/>
        <w:rPr>
          <w:color w:val="000000"/>
          <w:sz w:val="22"/>
          <w:szCs w:val="22"/>
        </w:rPr>
      </w:pPr>
      <w:r w:rsidRPr="006C1F2C">
        <w:rPr>
          <w:color w:val="000000"/>
          <w:sz w:val="22"/>
          <w:szCs w:val="22"/>
        </w:rPr>
        <w:t>Følgende bivirkninger har kun blitt observert med Exelon kapsler og mikstur, og ikke i kliniske studier med Exelon depotplastre: sykdomsfølelse, forvirring, økt svette (vanlige); magesår, angina pectoris (sjeldne); gastrointestinal blødning (svært sjeldene); og enkelte tilfeller av kraftig oppkast assosiert med øsofagusruptur (ikke kjent).</w:t>
      </w:r>
    </w:p>
    <w:p w14:paraId="37C85B40" w14:textId="77777777" w:rsidR="00944129" w:rsidRPr="006C1F2C" w:rsidRDefault="00944129" w:rsidP="005171BE">
      <w:pPr>
        <w:widowControl w:val="0"/>
        <w:rPr>
          <w:color w:val="000000"/>
          <w:sz w:val="22"/>
          <w:szCs w:val="22"/>
        </w:rPr>
      </w:pPr>
    </w:p>
    <w:p w14:paraId="37C85B41" w14:textId="77777777" w:rsidR="00944129" w:rsidRPr="006C1F2C" w:rsidRDefault="00944129" w:rsidP="005171BE">
      <w:pPr>
        <w:keepNext/>
        <w:widowControl w:val="0"/>
        <w:rPr>
          <w:i/>
          <w:color w:val="000000"/>
          <w:sz w:val="22"/>
          <w:szCs w:val="22"/>
          <w:u w:val="single"/>
        </w:rPr>
      </w:pPr>
      <w:r w:rsidRPr="006C1F2C">
        <w:rPr>
          <w:i/>
          <w:color w:val="000000"/>
          <w:sz w:val="22"/>
          <w:szCs w:val="22"/>
          <w:u w:val="single"/>
        </w:rPr>
        <w:t>Hudirritasjon</w:t>
      </w:r>
    </w:p>
    <w:p w14:paraId="37C85B42" w14:textId="77777777" w:rsidR="00AB7343" w:rsidRPr="006C1F2C" w:rsidRDefault="00A27258" w:rsidP="005171BE">
      <w:pPr>
        <w:widowControl w:val="0"/>
        <w:rPr>
          <w:sz w:val="22"/>
          <w:szCs w:val="22"/>
        </w:rPr>
      </w:pPr>
      <w:r w:rsidRPr="006C1F2C">
        <w:rPr>
          <w:sz w:val="22"/>
          <w:szCs w:val="22"/>
        </w:rPr>
        <w:t>I</w:t>
      </w:r>
      <w:r w:rsidR="00977C8E" w:rsidRPr="006C1F2C">
        <w:rPr>
          <w:sz w:val="22"/>
          <w:szCs w:val="22"/>
        </w:rPr>
        <w:t xml:space="preserve"> kontrollerte </w:t>
      </w:r>
      <w:r w:rsidR="00AB7343" w:rsidRPr="006C1F2C">
        <w:rPr>
          <w:sz w:val="22"/>
          <w:szCs w:val="22"/>
        </w:rPr>
        <w:t xml:space="preserve">dobbeltblinde </w:t>
      </w:r>
      <w:r w:rsidRPr="006C1F2C">
        <w:rPr>
          <w:sz w:val="22"/>
          <w:szCs w:val="22"/>
        </w:rPr>
        <w:t xml:space="preserve">kliniske </w:t>
      </w:r>
      <w:r w:rsidR="00AB7343" w:rsidRPr="006C1F2C">
        <w:rPr>
          <w:sz w:val="22"/>
          <w:szCs w:val="22"/>
        </w:rPr>
        <w:t>studier, var reaksjoner på applikasjonsstedet for det meste milde til moderate i alvorlighetsgrad. Forekomsten av hudreaksjoner på applikasjonsstedet som førte til seponering var ≤</w:t>
      </w:r>
      <w:r w:rsidRPr="006C1F2C">
        <w:rPr>
          <w:sz w:val="22"/>
          <w:szCs w:val="22"/>
        </w:rPr>
        <w:t> 2,</w:t>
      </w:r>
      <w:r w:rsidR="00AB7343" w:rsidRPr="006C1F2C">
        <w:rPr>
          <w:sz w:val="22"/>
          <w:szCs w:val="22"/>
        </w:rPr>
        <w:t>3</w:t>
      </w:r>
      <w:r w:rsidRPr="006C1F2C">
        <w:rPr>
          <w:sz w:val="22"/>
          <w:szCs w:val="22"/>
        </w:rPr>
        <w:t> </w:t>
      </w:r>
      <w:r w:rsidR="00AB7343" w:rsidRPr="006C1F2C">
        <w:rPr>
          <w:sz w:val="22"/>
          <w:szCs w:val="22"/>
        </w:rPr>
        <w:t xml:space="preserve">% hos pasienter behandlet med Exelon depotplaster. Forekomsten av </w:t>
      </w:r>
      <w:r w:rsidR="00AF0162" w:rsidRPr="006C1F2C">
        <w:rPr>
          <w:sz w:val="22"/>
          <w:szCs w:val="22"/>
        </w:rPr>
        <w:t xml:space="preserve">hudreaksjoner på </w:t>
      </w:r>
      <w:r w:rsidR="00AB7343" w:rsidRPr="006C1F2C">
        <w:rPr>
          <w:sz w:val="22"/>
          <w:szCs w:val="22"/>
        </w:rPr>
        <w:t xml:space="preserve">applikasjonsstedet som førte til seponering var høyere </w:t>
      </w:r>
      <w:r w:rsidR="00AF0162" w:rsidRPr="006C1F2C">
        <w:rPr>
          <w:sz w:val="22"/>
          <w:szCs w:val="22"/>
        </w:rPr>
        <w:t>hos den asiatiske befolkningen med 4,9</w:t>
      </w:r>
      <w:r w:rsidRPr="006C1F2C">
        <w:rPr>
          <w:sz w:val="22"/>
          <w:szCs w:val="22"/>
        </w:rPr>
        <w:t> </w:t>
      </w:r>
      <w:r w:rsidR="00AF0162" w:rsidRPr="006C1F2C">
        <w:rPr>
          <w:sz w:val="22"/>
          <w:szCs w:val="22"/>
        </w:rPr>
        <w:t>% og 8,4</w:t>
      </w:r>
      <w:r w:rsidRPr="006C1F2C">
        <w:rPr>
          <w:sz w:val="22"/>
          <w:szCs w:val="22"/>
        </w:rPr>
        <w:t> </w:t>
      </w:r>
      <w:r w:rsidR="00AF0162" w:rsidRPr="006C1F2C">
        <w:rPr>
          <w:sz w:val="22"/>
          <w:szCs w:val="22"/>
        </w:rPr>
        <w:t>% hos henholdsvis</w:t>
      </w:r>
      <w:r w:rsidR="00AB7343" w:rsidRPr="006C1F2C">
        <w:rPr>
          <w:sz w:val="22"/>
          <w:szCs w:val="22"/>
        </w:rPr>
        <w:t xml:space="preserve"> de</w:t>
      </w:r>
      <w:r w:rsidR="00AF0162" w:rsidRPr="006C1F2C">
        <w:rPr>
          <w:sz w:val="22"/>
          <w:szCs w:val="22"/>
        </w:rPr>
        <w:t>n</w:t>
      </w:r>
      <w:r w:rsidR="00AB7343" w:rsidRPr="006C1F2C">
        <w:rPr>
          <w:sz w:val="22"/>
          <w:szCs w:val="22"/>
        </w:rPr>
        <w:t xml:space="preserve"> kinesiske og japanske befolkningen.</w:t>
      </w:r>
    </w:p>
    <w:p w14:paraId="37C85B43" w14:textId="77777777" w:rsidR="00AB7343" w:rsidRPr="006C1F2C" w:rsidRDefault="00AB7343" w:rsidP="005171BE">
      <w:pPr>
        <w:widowControl w:val="0"/>
        <w:rPr>
          <w:sz w:val="22"/>
          <w:szCs w:val="22"/>
        </w:rPr>
      </w:pPr>
    </w:p>
    <w:p w14:paraId="37C85B44" w14:textId="77777777" w:rsidR="00944129" w:rsidRPr="006C1F2C" w:rsidRDefault="00AB7343" w:rsidP="005171BE">
      <w:pPr>
        <w:widowControl w:val="0"/>
        <w:rPr>
          <w:sz w:val="22"/>
          <w:szCs w:val="22"/>
        </w:rPr>
      </w:pPr>
      <w:r w:rsidRPr="006C1F2C">
        <w:rPr>
          <w:sz w:val="22"/>
          <w:szCs w:val="22"/>
        </w:rPr>
        <w:t>I to 24-ukers dobbeltblind</w:t>
      </w:r>
      <w:r w:rsidR="007F6D14" w:rsidRPr="006C1F2C">
        <w:rPr>
          <w:sz w:val="22"/>
          <w:szCs w:val="22"/>
        </w:rPr>
        <w:t>e</w:t>
      </w:r>
      <w:r w:rsidRPr="006C1F2C">
        <w:rPr>
          <w:sz w:val="22"/>
          <w:szCs w:val="22"/>
        </w:rPr>
        <w:t xml:space="preserve">, placebo-kontrollerte kliniske studier, </w:t>
      </w:r>
      <w:r w:rsidR="00AF0162" w:rsidRPr="006C1F2C">
        <w:rPr>
          <w:sz w:val="22"/>
          <w:szCs w:val="22"/>
        </w:rPr>
        <w:t xml:space="preserve">ble </w:t>
      </w:r>
      <w:r w:rsidRPr="006C1F2C">
        <w:rPr>
          <w:sz w:val="22"/>
          <w:szCs w:val="22"/>
        </w:rPr>
        <w:t>hudreaksjoner målt ved hvert besøk ved hjelp av en hudirritasjon</w:t>
      </w:r>
      <w:r w:rsidR="00AF0162" w:rsidRPr="006C1F2C">
        <w:rPr>
          <w:sz w:val="22"/>
          <w:szCs w:val="22"/>
        </w:rPr>
        <w:t>s</w:t>
      </w:r>
      <w:r w:rsidRPr="006C1F2C">
        <w:rPr>
          <w:sz w:val="22"/>
          <w:szCs w:val="22"/>
        </w:rPr>
        <w:t xml:space="preserve">karakterskala. </w:t>
      </w:r>
      <w:r w:rsidR="00AF0162" w:rsidRPr="006C1F2C">
        <w:rPr>
          <w:sz w:val="22"/>
          <w:szCs w:val="22"/>
        </w:rPr>
        <w:t>Hudirritasjonene</w:t>
      </w:r>
      <w:r w:rsidR="00D17B6B" w:rsidRPr="006C1F2C">
        <w:rPr>
          <w:sz w:val="22"/>
          <w:szCs w:val="22"/>
        </w:rPr>
        <w:t>,</w:t>
      </w:r>
      <w:r w:rsidR="00AF0162" w:rsidRPr="006C1F2C">
        <w:rPr>
          <w:sz w:val="22"/>
          <w:szCs w:val="22"/>
        </w:rPr>
        <w:t xml:space="preserve"> </w:t>
      </w:r>
      <w:r w:rsidR="00D17B6B" w:rsidRPr="006C1F2C">
        <w:rPr>
          <w:sz w:val="22"/>
          <w:szCs w:val="22"/>
        </w:rPr>
        <w:t xml:space="preserve">som ble observert hos pasienter behandlet med Exelon depotplaster, </w:t>
      </w:r>
      <w:r w:rsidR="00AF0162" w:rsidRPr="006C1F2C">
        <w:rPr>
          <w:sz w:val="22"/>
          <w:szCs w:val="22"/>
        </w:rPr>
        <w:t xml:space="preserve">var som oftest svake eller milde i alvorlighetsgrad. </w:t>
      </w:r>
      <w:r w:rsidR="00D17B6B" w:rsidRPr="006C1F2C">
        <w:rPr>
          <w:sz w:val="22"/>
          <w:szCs w:val="22"/>
        </w:rPr>
        <w:t>I disse studiene ble d</w:t>
      </w:r>
      <w:r w:rsidR="00AF0162" w:rsidRPr="006C1F2C">
        <w:rPr>
          <w:sz w:val="22"/>
          <w:szCs w:val="22"/>
        </w:rPr>
        <w:t>e</w:t>
      </w:r>
      <w:r w:rsidRPr="006C1F2C">
        <w:rPr>
          <w:sz w:val="22"/>
          <w:szCs w:val="22"/>
        </w:rPr>
        <w:t xml:space="preserve"> vurdert som alvorlig </w:t>
      </w:r>
      <w:r w:rsidR="00AF0162" w:rsidRPr="006C1F2C">
        <w:rPr>
          <w:sz w:val="22"/>
          <w:szCs w:val="22"/>
        </w:rPr>
        <w:t>hos</w:t>
      </w:r>
      <w:r w:rsidRPr="006C1F2C">
        <w:rPr>
          <w:sz w:val="22"/>
          <w:szCs w:val="22"/>
        </w:rPr>
        <w:t xml:space="preserve"> ≤</w:t>
      </w:r>
      <w:r w:rsidR="00A27258" w:rsidRPr="006C1F2C">
        <w:rPr>
          <w:sz w:val="22"/>
          <w:szCs w:val="22"/>
        </w:rPr>
        <w:t> 2,</w:t>
      </w:r>
      <w:r w:rsidRPr="006C1F2C">
        <w:rPr>
          <w:sz w:val="22"/>
          <w:szCs w:val="22"/>
        </w:rPr>
        <w:t>2</w:t>
      </w:r>
      <w:r w:rsidR="00A27258" w:rsidRPr="006C1F2C">
        <w:rPr>
          <w:sz w:val="22"/>
          <w:szCs w:val="22"/>
        </w:rPr>
        <w:t> </w:t>
      </w:r>
      <w:r w:rsidRPr="006C1F2C">
        <w:rPr>
          <w:sz w:val="22"/>
          <w:szCs w:val="22"/>
        </w:rPr>
        <w:t xml:space="preserve">% av pasientene og </w:t>
      </w:r>
      <w:r w:rsidR="00AF0162" w:rsidRPr="006C1F2C">
        <w:rPr>
          <w:sz w:val="22"/>
          <w:szCs w:val="22"/>
        </w:rPr>
        <w:t>hos</w:t>
      </w:r>
      <w:r w:rsidRPr="006C1F2C">
        <w:rPr>
          <w:sz w:val="22"/>
          <w:szCs w:val="22"/>
        </w:rPr>
        <w:t xml:space="preserve"> ≤</w:t>
      </w:r>
      <w:r w:rsidR="00A27258" w:rsidRPr="006C1F2C">
        <w:rPr>
          <w:sz w:val="22"/>
          <w:szCs w:val="22"/>
        </w:rPr>
        <w:t> 3,</w:t>
      </w:r>
      <w:r w:rsidRPr="006C1F2C">
        <w:rPr>
          <w:sz w:val="22"/>
          <w:szCs w:val="22"/>
        </w:rPr>
        <w:t>7</w:t>
      </w:r>
      <w:r w:rsidR="00A27258" w:rsidRPr="006C1F2C">
        <w:rPr>
          <w:sz w:val="22"/>
          <w:szCs w:val="22"/>
        </w:rPr>
        <w:t> </w:t>
      </w:r>
      <w:r w:rsidRPr="006C1F2C">
        <w:rPr>
          <w:sz w:val="22"/>
          <w:szCs w:val="22"/>
        </w:rPr>
        <w:t xml:space="preserve">% </w:t>
      </w:r>
      <w:r w:rsidR="00D17B6B" w:rsidRPr="006C1F2C">
        <w:rPr>
          <w:sz w:val="22"/>
          <w:szCs w:val="22"/>
        </w:rPr>
        <w:t>i en japansk studie hvor</w:t>
      </w:r>
      <w:r w:rsidRPr="006C1F2C">
        <w:rPr>
          <w:sz w:val="22"/>
          <w:szCs w:val="22"/>
        </w:rPr>
        <w:t xml:space="preserve"> pasientene ble behandlet med Exelon depotplaster.</w:t>
      </w:r>
    </w:p>
    <w:p w14:paraId="37C85B45" w14:textId="77777777" w:rsidR="00D070F8" w:rsidRPr="006C1F2C" w:rsidRDefault="00D070F8" w:rsidP="005171BE">
      <w:pPr>
        <w:widowControl w:val="0"/>
        <w:suppressLineNumbers/>
        <w:autoSpaceDE w:val="0"/>
        <w:autoSpaceDN w:val="0"/>
        <w:adjustRightInd w:val="0"/>
        <w:jc w:val="both"/>
        <w:rPr>
          <w:szCs w:val="22"/>
          <w:u w:val="single"/>
        </w:rPr>
      </w:pPr>
    </w:p>
    <w:p w14:paraId="37C85B46" w14:textId="77777777" w:rsidR="00D070F8" w:rsidRPr="006C1F2C" w:rsidRDefault="00D070F8" w:rsidP="005171BE">
      <w:pPr>
        <w:widowControl w:val="0"/>
        <w:suppressLineNumbers/>
        <w:autoSpaceDE w:val="0"/>
        <w:autoSpaceDN w:val="0"/>
        <w:adjustRightInd w:val="0"/>
        <w:jc w:val="both"/>
        <w:rPr>
          <w:sz w:val="22"/>
          <w:szCs w:val="22"/>
          <w:u w:val="single"/>
        </w:rPr>
      </w:pPr>
      <w:r w:rsidRPr="006C1F2C">
        <w:rPr>
          <w:sz w:val="22"/>
          <w:szCs w:val="22"/>
          <w:u w:val="single"/>
        </w:rPr>
        <w:t>Melding av mistenkte bivirkninger</w:t>
      </w:r>
    </w:p>
    <w:p w14:paraId="37C85B47" w14:textId="77777777" w:rsidR="00100B5B" w:rsidRPr="006C1F2C" w:rsidRDefault="00100B5B" w:rsidP="005171BE">
      <w:pPr>
        <w:widowControl w:val="0"/>
        <w:suppressLineNumbers/>
        <w:autoSpaceDE w:val="0"/>
        <w:autoSpaceDN w:val="0"/>
        <w:adjustRightInd w:val="0"/>
        <w:jc w:val="both"/>
        <w:rPr>
          <w:sz w:val="22"/>
          <w:szCs w:val="22"/>
        </w:rPr>
      </w:pPr>
    </w:p>
    <w:p w14:paraId="37C85B48" w14:textId="2CDFC39D" w:rsidR="00D070F8" w:rsidRPr="00277E35" w:rsidRDefault="00D070F8" w:rsidP="005171BE">
      <w:pPr>
        <w:widowControl w:val="0"/>
        <w:rPr>
          <w:noProof/>
          <w:sz w:val="22"/>
          <w:szCs w:val="22"/>
        </w:rPr>
      </w:pPr>
      <w:r w:rsidRPr="006C1F2C">
        <w:rPr>
          <w:sz w:val="22"/>
          <w:szCs w:val="22"/>
        </w:rPr>
        <w:t xml:space="preserve">Melding av mistenkte bivirkninger etter godkjenning av legemidlet er viktig. </w:t>
      </w:r>
      <w:r w:rsidRPr="006C1F2C">
        <w:rPr>
          <w:noProof/>
          <w:sz w:val="22"/>
          <w:szCs w:val="22"/>
        </w:rPr>
        <w:t xml:space="preserve">Det gjør det mulig å overvåke forholdet mellom nytte og risiko for legemidlet kontinuerlig. Helsepersonell oppfordres til å melde enhver mistenkt bivirkning. Dette gjøres via </w:t>
      </w:r>
      <w:r w:rsidRPr="006C1F2C">
        <w:rPr>
          <w:noProof/>
          <w:sz w:val="22"/>
          <w:szCs w:val="22"/>
          <w:shd w:val="pct15" w:color="auto" w:fill="auto"/>
        </w:rPr>
        <w:t xml:space="preserve">det nasjonale meldesystemet som beskrevet i </w:t>
      </w:r>
      <w:hyperlink r:id="rId10" w:history="1">
        <w:r w:rsidRPr="006C1F2C">
          <w:rPr>
            <w:rStyle w:val="Hyperlink"/>
            <w:sz w:val="22"/>
            <w:szCs w:val="22"/>
            <w:shd w:val="pct15" w:color="auto" w:fill="auto"/>
          </w:rPr>
          <w:t>Appendix V</w:t>
        </w:r>
      </w:hyperlink>
      <w:r w:rsidRPr="006C1F2C">
        <w:rPr>
          <w:sz w:val="22"/>
          <w:szCs w:val="22"/>
        </w:rPr>
        <w:t>.</w:t>
      </w:r>
    </w:p>
    <w:p w14:paraId="37C85B49" w14:textId="77777777" w:rsidR="00944129" w:rsidRPr="006C1F2C" w:rsidRDefault="00944129" w:rsidP="005171BE">
      <w:pPr>
        <w:widowControl w:val="0"/>
        <w:rPr>
          <w:sz w:val="22"/>
          <w:szCs w:val="22"/>
        </w:rPr>
      </w:pPr>
    </w:p>
    <w:p w14:paraId="37C85B4A" w14:textId="77777777" w:rsidR="00944129" w:rsidRPr="006C1F2C" w:rsidRDefault="00944129" w:rsidP="005171BE">
      <w:pPr>
        <w:keepNext/>
        <w:widowControl w:val="0"/>
        <w:suppressAutoHyphens/>
        <w:ind w:left="567" w:hanging="567"/>
        <w:rPr>
          <w:sz w:val="22"/>
          <w:szCs w:val="22"/>
        </w:rPr>
      </w:pPr>
      <w:r w:rsidRPr="006C1F2C">
        <w:rPr>
          <w:b/>
          <w:sz w:val="22"/>
          <w:szCs w:val="22"/>
        </w:rPr>
        <w:t>4.9</w:t>
      </w:r>
      <w:r w:rsidRPr="006C1F2C">
        <w:rPr>
          <w:b/>
          <w:sz w:val="22"/>
          <w:szCs w:val="22"/>
        </w:rPr>
        <w:tab/>
        <w:t>Overdosering</w:t>
      </w:r>
    </w:p>
    <w:p w14:paraId="37C85B4B" w14:textId="77777777" w:rsidR="00944129" w:rsidRPr="006C1F2C" w:rsidRDefault="00944129" w:rsidP="005171BE">
      <w:pPr>
        <w:keepNext/>
        <w:widowControl w:val="0"/>
        <w:rPr>
          <w:sz w:val="22"/>
          <w:szCs w:val="22"/>
        </w:rPr>
      </w:pPr>
    </w:p>
    <w:p w14:paraId="37C85B4C"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Symptomer</w:t>
      </w:r>
    </w:p>
    <w:p w14:paraId="37C85B4D" w14:textId="77777777" w:rsidR="00100B5B" w:rsidRPr="006C1F2C" w:rsidRDefault="00100B5B" w:rsidP="005171BE">
      <w:pPr>
        <w:keepNext/>
        <w:widowControl w:val="0"/>
        <w:rPr>
          <w:color w:val="000000"/>
          <w:sz w:val="22"/>
          <w:szCs w:val="22"/>
        </w:rPr>
      </w:pPr>
    </w:p>
    <w:p w14:paraId="37C85B4E" w14:textId="77777777" w:rsidR="00561D3A" w:rsidRPr="006C1F2C" w:rsidRDefault="00944129" w:rsidP="005171BE">
      <w:pPr>
        <w:widowControl w:val="0"/>
        <w:rPr>
          <w:color w:val="000000"/>
          <w:sz w:val="22"/>
          <w:szCs w:val="22"/>
        </w:rPr>
      </w:pPr>
      <w:r w:rsidRPr="006C1F2C">
        <w:rPr>
          <w:color w:val="000000"/>
          <w:sz w:val="22"/>
          <w:szCs w:val="22"/>
        </w:rPr>
        <w:t>De fleste tilfeller av overdosering med oral rivastigmin har ikke vært assosiert med kliniske tegn eller symptomer, og nesten alle disse pasientene fortsatte behandlingen med rivastigmin</w:t>
      </w:r>
      <w:r w:rsidR="00561D3A" w:rsidRPr="006C1F2C">
        <w:rPr>
          <w:color w:val="000000"/>
          <w:sz w:val="22"/>
          <w:szCs w:val="22"/>
        </w:rPr>
        <w:t xml:space="preserve"> 24 timer etter overdosen</w:t>
      </w:r>
      <w:r w:rsidRPr="006C1F2C">
        <w:rPr>
          <w:color w:val="000000"/>
          <w:sz w:val="22"/>
          <w:szCs w:val="22"/>
        </w:rPr>
        <w:t>.</w:t>
      </w:r>
    </w:p>
    <w:p w14:paraId="37C85B4F" w14:textId="77777777" w:rsidR="00561D3A" w:rsidRPr="006C1F2C" w:rsidRDefault="00561D3A" w:rsidP="005171BE">
      <w:pPr>
        <w:widowControl w:val="0"/>
        <w:rPr>
          <w:color w:val="000000"/>
          <w:sz w:val="22"/>
          <w:szCs w:val="22"/>
        </w:rPr>
      </w:pPr>
    </w:p>
    <w:p w14:paraId="37C85B50" w14:textId="77777777" w:rsidR="00561D3A" w:rsidRPr="006C1F2C" w:rsidRDefault="00B64EC2" w:rsidP="005171BE">
      <w:pPr>
        <w:widowControl w:val="0"/>
        <w:rPr>
          <w:color w:val="000000"/>
          <w:sz w:val="22"/>
          <w:szCs w:val="22"/>
        </w:rPr>
      </w:pPr>
      <w:r w:rsidRPr="006C1F2C">
        <w:rPr>
          <w:color w:val="000000"/>
          <w:sz w:val="22"/>
          <w:szCs w:val="22"/>
        </w:rPr>
        <w:t>Ved moderate forgiftninger har k</w:t>
      </w:r>
      <w:r w:rsidR="00561D3A" w:rsidRPr="006C1F2C">
        <w:rPr>
          <w:color w:val="000000"/>
          <w:sz w:val="22"/>
          <w:szCs w:val="22"/>
        </w:rPr>
        <w:t xml:space="preserve">olinerg </w:t>
      </w:r>
      <w:r w:rsidR="00964A01" w:rsidRPr="006C1F2C">
        <w:rPr>
          <w:color w:val="000000"/>
          <w:sz w:val="22"/>
          <w:szCs w:val="22"/>
        </w:rPr>
        <w:t>toksisitet</w:t>
      </w:r>
      <w:r w:rsidR="00561D3A" w:rsidRPr="006C1F2C">
        <w:rPr>
          <w:color w:val="000000"/>
          <w:sz w:val="22"/>
          <w:szCs w:val="22"/>
        </w:rPr>
        <w:t xml:space="preserve"> blitt rapportert med muskarine</w:t>
      </w:r>
      <w:r w:rsidR="00964A01" w:rsidRPr="006C1F2C">
        <w:rPr>
          <w:color w:val="000000"/>
          <w:sz w:val="22"/>
          <w:szCs w:val="22"/>
        </w:rPr>
        <w:t>rge</w:t>
      </w:r>
      <w:r w:rsidR="00561D3A" w:rsidRPr="006C1F2C">
        <w:rPr>
          <w:color w:val="000000"/>
          <w:sz w:val="22"/>
          <w:szCs w:val="22"/>
        </w:rPr>
        <w:t xml:space="preserve"> symptomer som er observert med moderate forgiftninger som miose, rødme, fordøyelsesbesvær inkludert magesmerter, kvalme, oppkast og diaré, bradykardi, bronkospasme og økt bronkial sekret, hyperhidrose, ufrivillig vannlating og/eller avføring, tåreflod, hypotensjon og hypersekresjon av spytt.</w:t>
      </w:r>
    </w:p>
    <w:p w14:paraId="37C85B51" w14:textId="77777777" w:rsidR="00561D3A" w:rsidRPr="006C1F2C" w:rsidRDefault="00561D3A" w:rsidP="005171BE">
      <w:pPr>
        <w:widowControl w:val="0"/>
        <w:rPr>
          <w:color w:val="000000"/>
          <w:sz w:val="22"/>
          <w:szCs w:val="22"/>
        </w:rPr>
      </w:pPr>
    </w:p>
    <w:p w14:paraId="37C85B52" w14:textId="77777777" w:rsidR="00561D3A" w:rsidRPr="006C1F2C" w:rsidRDefault="00561D3A" w:rsidP="005171BE">
      <w:pPr>
        <w:widowControl w:val="0"/>
        <w:rPr>
          <w:color w:val="000000"/>
          <w:sz w:val="22"/>
          <w:szCs w:val="22"/>
        </w:rPr>
      </w:pPr>
      <w:r w:rsidRPr="006C1F2C">
        <w:rPr>
          <w:color w:val="000000"/>
          <w:sz w:val="22"/>
          <w:szCs w:val="22"/>
        </w:rPr>
        <w:t>Ved mer alvorlige tilfeller kan</w:t>
      </w:r>
      <w:r w:rsidR="00964A01" w:rsidRPr="006C1F2C">
        <w:rPr>
          <w:color w:val="000000"/>
          <w:sz w:val="22"/>
          <w:szCs w:val="22"/>
        </w:rPr>
        <w:t xml:space="preserve"> </w:t>
      </w:r>
      <w:r w:rsidRPr="006C1F2C">
        <w:rPr>
          <w:color w:val="000000"/>
          <w:sz w:val="22"/>
          <w:szCs w:val="22"/>
        </w:rPr>
        <w:t>nikotin</w:t>
      </w:r>
      <w:r w:rsidR="00964A01" w:rsidRPr="006C1F2C">
        <w:rPr>
          <w:color w:val="000000"/>
          <w:sz w:val="22"/>
          <w:szCs w:val="22"/>
        </w:rPr>
        <w:t>erge effekter</w:t>
      </w:r>
      <w:r w:rsidRPr="006C1F2C">
        <w:rPr>
          <w:color w:val="000000"/>
          <w:sz w:val="22"/>
          <w:szCs w:val="22"/>
        </w:rPr>
        <w:t xml:space="preserve"> </w:t>
      </w:r>
      <w:r w:rsidR="00964A01" w:rsidRPr="006C1F2C">
        <w:rPr>
          <w:color w:val="000000"/>
          <w:sz w:val="22"/>
          <w:szCs w:val="22"/>
        </w:rPr>
        <w:t>utvikles, som</w:t>
      </w:r>
      <w:r w:rsidRPr="006C1F2C">
        <w:rPr>
          <w:color w:val="000000"/>
          <w:sz w:val="22"/>
          <w:szCs w:val="22"/>
        </w:rPr>
        <w:t xml:space="preserve"> for eksempel muskelsvakhet, fascikulasjoner, </w:t>
      </w:r>
      <w:r w:rsidR="007C7B19" w:rsidRPr="006C1F2C">
        <w:rPr>
          <w:color w:val="000000"/>
          <w:sz w:val="22"/>
          <w:szCs w:val="22"/>
        </w:rPr>
        <w:t>krampeanfall</w:t>
      </w:r>
      <w:r w:rsidRPr="006C1F2C">
        <w:rPr>
          <w:color w:val="000000"/>
          <w:sz w:val="22"/>
          <w:szCs w:val="22"/>
        </w:rPr>
        <w:t xml:space="preserve"> og respirasjonsstans med mulig dødelig utfall.</w:t>
      </w:r>
    </w:p>
    <w:p w14:paraId="37C85B53" w14:textId="77777777" w:rsidR="00561D3A" w:rsidRPr="006C1F2C" w:rsidRDefault="00561D3A" w:rsidP="005171BE">
      <w:pPr>
        <w:widowControl w:val="0"/>
        <w:rPr>
          <w:color w:val="000000"/>
          <w:sz w:val="22"/>
          <w:szCs w:val="22"/>
        </w:rPr>
      </w:pPr>
    </w:p>
    <w:p w14:paraId="37C85B54" w14:textId="77777777" w:rsidR="00944129" w:rsidRPr="006C1F2C" w:rsidRDefault="00561D3A" w:rsidP="005171BE">
      <w:pPr>
        <w:widowControl w:val="0"/>
        <w:rPr>
          <w:color w:val="000000"/>
          <w:sz w:val="22"/>
          <w:szCs w:val="22"/>
        </w:rPr>
      </w:pPr>
      <w:r w:rsidRPr="006C1F2C">
        <w:rPr>
          <w:color w:val="000000"/>
          <w:sz w:val="22"/>
          <w:szCs w:val="22"/>
        </w:rPr>
        <w:t>I tillegg har det etter markedsføring vært observert tilfeller av</w:t>
      </w:r>
      <w:r w:rsidR="00944129" w:rsidRPr="006C1F2C">
        <w:rPr>
          <w:color w:val="000000"/>
          <w:sz w:val="22"/>
          <w:szCs w:val="22"/>
        </w:rPr>
        <w:t xml:space="preserve"> </w:t>
      </w:r>
      <w:r w:rsidR="00025625" w:rsidRPr="006C1F2C">
        <w:rPr>
          <w:color w:val="000000"/>
          <w:sz w:val="22"/>
          <w:szCs w:val="22"/>
        </w:rPr>
        <w:t>svimmelhet, tremor</w:t>
      </w:r>
      <w:r w:rsidRPr="006C1F2C">
        <w:rPr>
          <w:color w:val="000000"/>
          <w:sz w:val="22"/>
          <w:szCs w:val="22"/>
        </w:rPr>
        <w:t xml:space="preserve">, hodepine, søvnighet, forvirring, </w:t>
      </w:r>
      <w:r w:rsidR="00944129" w:rsidRPr="006C1F2C">
        <w:rPr>
          <w:color w:val="000000"/>
          <w:sz w:val="22"/>
          <w:szCs w:val="22"/>
        </w:rPr>
        <w:t>hypertensjon</w:t>
      </w:r>
      <w:r w:rsidRPr="006C1F2C">
        <w:rPr>
          <w:color w:val="000000"/>
          <w:sz w:val="22"/>
          <w:szCs w:val="22"/>
        </w:rPr>
        <w:t>,</w:t>
      </w:r>
      <w:r w:rsidR="00944129" w:rsidRPr="006C1F2C">
        <w:rPr>
          <w:color w:val="000000"/>
          <w:sz w:val="22"/>
          <w:szCs w:val="22"/>
        </w:rPr>
        <w:t xml:space="preserve"> hallusinasjoner</w:t>
      </w:r>
      <w:r w:rsidRPr="006C1F2C">
        <w:rPr>
          <w:color w:val="000000"/>
          <w:sz w:val="22"/>
          <w:szCs w:val="22"/>
        </w:rPr>
        <w:t xml:space="preserve"> og sykdomsfølelse</w:t>
      </w:r>
      <w:r w:rsidR="00944129" w:rsidRPr="006C1F2C">
        <w:rPr>
          <w:color w:val="000000"/>
          <w:sz w:val="22"/>
          <w:szCs w:val="22"/>
        </w:rPr>
        <w:t>. Overdosering med Exelon depotplaster på grunn av feilbruk/doseringsfeil (påsetting av flere plastre samtidig) har blitt rapportert etter markedsføring</w:t>
      </w:r>
      <w:r w:rsidR="007C7B19" w:rsidRPr="006C1F2C">
        <w:rPr>
          <w:color w:val="000000"/>
          <w:sz w:val="22"/>
          <w:szCs w:val="22"/>
        </w:rPr>
        <w:t xml:space="preserve"> og sjeldent i kliniske studier</w:t>
      </w:r>
      <w:r w:rsidR="00944129" w:rsidRPr="006C1F2C">
        <w:rPr>
          <w:color w:val="000000"/>
          <w:sz w:val="22"/>
          <w:szCs w:val="22"/>
        </w:rPr>
        <w:t>.</w:t>
      </w:r>
    </w:p>
    <w:p w14:paraId="37C85B55" w14:textId="77777777" w:rsidR="00944129" w:rsidRPr="006C1F2C" w:rsidRDefault="00944129" w:rsidP="005171BE">
      <w:pPr>
        <w:widowControl w:val="0"/>
        <w:rPr>
          <w:color w:val="000000"/>
          <w:sz w:val="22"/>
          <w:szCs w:val="22"/>
        </w:rPr>
      </w:pPr>
    </w:p>
    <w:p w14:paraId="37C85B56" w14:textId="77777777" w:rsidR="00944129" w:rsidRPr="006C1F2C" w:rsidRDefault="00D070F8" w:rsidP="005171BE">
      <w:pPr>
        <w:keepNext/>
        <w:widowControl w:val="0"/>
        <w:rPr>
          <w:color w:val="000000"/>
          <w:sz w:val="22"/>
          <w:szCs w:val="22"/>
          <w:u w:val="single"/>
        </w:rPr>
      </w:pPr>
      <w:r w:rsidRPr="006C1F2C">
        <w:rPr>
          <w:color w:val="000000"/>
          <w:sz w:val="22"/>
          <w:szCs w:val="22"/>
          <w:u w:val="single"/>
        </w:rPr>
        <w:t>Håndtering</w:t>
      </w:r>
    </w:p>
    <w:p w14:paraId="37C85B57" w14:textId="77777777" w:rsidR="00100B5B" w:rsidRPr="006C1F2C" w:rsidRDefault="00100B5B" w:rsidP="005171BE">
      <w:pPr>
        <w:keepNext/>
        <w:widowControl w:val="0"/>
        <w:rPr>
          <w:color w:val="000000"/>
          <w:sz w:val="22"/>
          <w:szCs w:val="22"/>
        </w:rPr>
      </w:pPr>
    </w:p>
    <w:p w14:paraId="37C85B58" w14:textId="77777777" w:rsidR="00944129" w:rsidRPr="006C1F2C" w:rsidRDefault="00944129" w:rsidP="005171BE">
      <w:pPr>
        <w:widowControl w:val="0"/>
        <w:rPr>
          <w:color w:val="000000"/>
          <w:sz w:val="22"/>
          <w:szCs w:val="22"/>
        </w:rPr>
      </w:pPr>
      <w:r w:rsidRPr="006C1F2C">
        <w:rPr>
          <w:color w:val="000000"/>
          <w:sz w:val="22"/>
          <w:szCs w:val="22"/>
        </w:rPr>
        <w:t>Siden rivastigmin har en plasmahalveringstid på ca. 3,4 timer og varigheten av acetylkolinesterasehemmingen er ca. 9 timer, anbefales det at alle Exelon depotplastre fjernes umiddelbart, og ingen nye depotplastre påføres de nærmeste 24 timer ved asymptomatiske overdoser. Ved overdosering med kraftig kvalme og oppkast bør antiemetika vurderes. Symptomatisk behandling av eventuelle andre bivirkninger bør gis hvis nødvendig.</w:t>
      </w:r>
    </w:p>
    <w:p w14:paraId="37C85B59" w14:textId="77777777" w:rsidR="00944129" w:rsidRPr="006C1F2C" w:rsidRDefault="00944129" w:rsidP="005171BE">
      <w:pPr>
        <w:widowControl w:val="0"/>
        <w:rPr>
          <w:color w:val="000000"/>
          <w:sz w:val="22"/>
          <w:szCs w:val="22"/>
        </w:rPr>
      </w:pPr>
    </w:p>
    <w:p w14:paraId="37C85B5A" w14:textId="77777777" w:rsidR="00944129" w:rsidRPr="006C1F2C" w:rsidRDefault="00944129" w:rsidP="005171BE">
      <w:pPr>
        <w:widowControl w:val="0"/>
        <w:rPr>
          <w:color w:val="000000"/>
          <w:sz w:val="22"/>
          <w:szCs w:val="22"/>
        </w:rPr>
      </w:pPr>
      <w:r w:rsidRPr="006C1F2C">
        <w:rPr>
          <w:color w:val="000000"/>
          <w:sz w:val="22"/>
          <w:szCs w:val="22"/>
        </w:rPr>
        <w:t>Ved massiv overdosering kan atropin brukes. En initial dose på 0,03 mg/kg intravenøs atropinsulfat anbefales. De påfølgende doser bør baseres på klinisk respons. Bruk av skopolamin som antidot anbefales ikke.</w:t>
      </w:r>
    </w:p>
    <w:p w14:paraId="37C85B5B" w14:textId="77777777" w:rsidR="00944129" w:rsidRPr="006C1F2C" w:rsidRDefault="00944129" w:rsidP="005171BE">
      <w:pPr>
        <w:widowControl w:val="0"/>
        <w:rPr>
          <w:sz w:val="22"/>
          <w:szCs w:val="22"/>
        </w:rPr>
      </w:pPr>
    </w:p>
    <w:p w14:paraId="37C85B5C" w14:textId="77777777" w:rsidR="00944129" w:rsidRPr="006C1F2C" w:rsidRDefault="00944129" w:rsidP="005171BE">
      <w:pPr>
        <w:widowControl w:val="0"/>
        <w:rPr>
          <w:sz w:val="22"/>
          <w:szCs w:val="22"/>
        </w:rPr>
      </w:pPr>
    </w:p>
    <w:p w14:paraId="37C85B5D" w14:textId="77777777" w:rsidR="00944129" w:rsidRPr="006C1F2C" w:rsidRDefault="00944129" w:rsidP="005171BE">
      <w:pPr>
        <w:keepNext/>
        <w:widowControl w:val="0"/>
        <w:suppressAutoHyphens/>
        <w:ind w:left="567" w:hanging="567"/>
        <w:rPr>
          <w:sz w:val="22"/>
          <w:szCs w:val="22"/>
        </w:rPr>
      </w:pPr>
      <w:r w:rsidRPr="006C1F2C">
        <w:rPr>
          <w:b/>
          <w:sz w:val="22"/>
          <w:szCs w:val="22"/>
        </w:rPr>
        <w:t>5.</w:t>
      </w:r>
      <w:r w:rsidRPr="006C1F2C">
        <w:rPr>
          <w:b/>
          <w:sz w:val="22"/>
          <w:szCs w:val="22"/>
        </w:rPr>
        <w:tab/>
        <w:t>FARMAKOLOGISKE EGENSKAPER</w:t>
      </w:r>
    </w:p>
    <w:p w14:paraId="37C85B5E" w14:textId="77777777" w:rsidR="00944129" w:rsidRPr="006C1F2C" w:rsidRDefault="00944129" w:rsidP="005171BE">
      <w:pPr>
        <w:keepNext/>
        <w:widowControl w:val="0"/>
        <w:rPr>
          <w:sz w:val="22"/>
          <w:szCs w:val="22"/>
        </w:rPr>
      </w:pPr>
    </w:p>
    <w:p w14:paraId="37C85B5F" w14:textId="77777777" w:rsidR="00944129" w:rsidRPr="006C1F2C" w:rsidRDefault="00944129" w:rsidP="005171BE">
      <w:pPr>
        <w:keepNext/>
        <w:widowControl w:val="0"/>
        <w:suppressAutoHyphens/>
        <w:ind w:left="567" w:hanging="567"/>
        <w:rPr>
          <w:sz w:val="22"/>
          <w:szCs w:val="22"/>
        </w:rPr>
      </w:pPr>
      <w:r w:rsidRPr="006C1F2C">
        <w:rPr>
          <w:b/>
          <w:sz w:val="22"/>
          <w:szCs w:val="22"/>
        </w:rPr>
        <w:t>5.1</w:t>
      </w:r>
      <w:r w:rsidRPr="006C1F2C">
        <w:rPr>
          <w:b/>
          <w:sz w:val="22"/>
          <w:szCs w:val="22"/>
        </w:rPr>
        <w:tab/>
        <w:t>Farmakodynamiske egenskaper</w:t>
      </w:r>
    </w:p>
    <w:p w14:paraId="37C85B60" w14:textId="77777777" w:rsidR="00944129" w:rsidRPr="006C1F2C" w:rsidRDefault="00944129" w:rsidP="005171BE">
      <w:pPr>
        <w:keepNext/>
        <w:widowControl w:val="0"/>
        <w:rPr>
          <w:sz w:val="22"/>
          <w:szCs w:val="22"/>
        </w:rPr>
      </w:pPr>
    </w:p>
    <w:p w14:paraId="37C85B61" w14:textId="77777777" w:rsidR="00944129" w:rsidRPr="006C1F2C" w:rsidRDefault="00944129" w:rsidP="005171BE">
      <w:pPr>
        <w:keepNext/>
        <w:widowControl w:val="0"/>
        <w:rPr>
          <w:color w:val="000000"/>
          <w:sz w:val="22"/>
          <w:szCs w:val="22"/>
        </w:rPr>
      </w:pPr>
      <w:r w:rsidRPr="006C1F2C">
        <w:rPr>
          <w:sz w:val="22"/>
          <w:szCs w:val="22"/>
        </w:rPr>
        <w:t xml:space="preserve">Farmakoterapeutisk gruppe: psykoanaleptika, </w:t>
      </w:r>
      <w:r w:rsidRPr="006C1F2C">
        <w:rPr>
          <w:color w:val="000000"/>
          <w:sz w:val="22"/>
          <w:szCs w:val="22"/>
        </w:rPr>
        <w:t>antikolinesteraser, ATC-kode: N06DA03</w:t>
      </w:r>
    </w:p>
    <w:p w14:paraId="37C85B62" w14:textId="77777777" w:rsidR="00944129" w:rsidRPr="006C1F2C" w:rsidRDefault="00944129" w:rsidP="005171BE">
      <w:pPr>
        <w:keepNext/>
        <w:widowControl w:val="0"/>
        <w:rPr>
          <w:sz w:val="22"/>
          <w:szCs w:val="22"/>
        </w:rPr>
      </w:pPr>
    </w:p>
    <w:p w14:paraId="37C85B63" w14:textId="77777777" w:rsidR="00944129" w:rsidRPr="006C1F2C" w:rsidRDefault="00944129" w:rsidP="005171BE">
      <w:pPr>
        <w:widowControl w:val="0"/>
        <w:rPr>
          <w:color w:val="000000"/>
          <w:sz w:val="22"/>
          <w:szCs w:val="22"/>
        </w:rPr>
      </w:pPr>
      <w:r w:rsidRPr="006C1F2C">
        <w:rPr>
          <w:color w:val="000000"/>
          <w:sz w:val="22"/>
          <w:szCs w:val="22"/>
        </w:rPr>
        <w:t>Rivastigmin er en acetyl- og butyrylkolinesterasehemmer av karbamattypen. Det antas at rivastigmin letter kolinerg neurotransmisjon ved å forsinke nedbrytningen av acetylkolin som frigjøres fra funksjonelt intakte kolinerge neuroner. På denne måten kan rivastigmin bedre kolinergmedierte kognitive defekter ved demens assosiert med Alzheimers sykdom.</w:t>
      </w:r>
    </w:p>
    <w:p w14:paraId="37C85B64" w14:textId="77777777" w:rsidR="00944129" w:rsidRPr="006C1F2C" w:rsidRDefault="00944129" w:rsidP="005171BE">
      <w:pPr>
        <w:widowControl w:val="0"/>
        <w:rPr>
          <w:color w:val="000000"/>
          <w:sz w:val="22"/>
          <w:szCs w:val="22"/>
        </w:rPr>
      </w:pPr>
    </w:p>
    <w:p w14:paraId="37C85B65" w14:textId="77777777" w:rsidR="00944129" w:rsidRPr="006C1F2C" w:rsidRDefault="00944129" w:rsidP="005171BE">
      <w:pPr>
        <w:widowControl w:val="0"/>
        <w:rPr>
          <w:color w:val="000000"/>
          <w:sz w:val="22"/>
          <w:szCs w:val="22"/>
        </w:rPr>
      </w:pPr>
      <w:r w:rsidRPr="006C1F2C">
        <w:rPr>
          <w:color w:val="000000"/>
          <w:sz w:val="22"/>
          <w:szCs w:val="22"/>
        </w:rPr>
        <w:t>Rivastigmin reagerer med sine målenzymer ved å danne et kovalent bundet kompleks som midlertidig inaktiverer enzymene. Hos unge, friske menn vil en peroral dose på 3 mg minske aktiviteten av acetylkolinesterase (AChE) i cerebrospinalvæsken med ca. 40</w:t>
      </w:r>
      <w:r w:rsidR="00807859" w:rsidRPr="006C1F2C">
        <w:rPr>
          <w:color w:val="000000"/>
          <w:sz w:val="22"/>
          <w:szCs w:val="22"/>
        </w:rPr>
        <w:t> </w:t>
      </w:r>
      <w:r w:rsidRPr="006C1F2C">
        <w:rPr>
          <w:color w:val="000000"/>
          <w:sz w:val="22"/>
          <w:szCs w:val="22"/>
        </w:rPr>
        <w:t>% innen de første 1,5 timer etter inntak. Enzymaktiviteten når utgangsnivået ca. 9 timer etter maksimal inhibitorisk effekt. Hos pasienter med Alzheimers sykdom var hemmingen av AChE i cerebrospinalvæsken med oral rivastigmin doseavhengig opp til 6 mg gitt to ganger daglig. Dette er den høyeste undersøkte dosen. Hemming av butyrylkolinesteraseaktiviteten i cerebrospinalvæsken hos 14 pasienter med Alzheimers sykdom som ble behandlet med oral rivastigmin var lik hemmingen av AChE aktiviteten.</w:t>
      </w:r>
    </w:p>
    <w:p w14:paraId="37C85B66" w14:textId="77777777" w:rsidR="00944129" w:rsidRPr="006C1F2C" w:rsidRDefault="00944129" w:rsidP="005171BE">
      <w:pPr>
        <w:widowControl w:val="0"/>
        <w:rPr>
          <w:color w:val="000000"/>
          <w:sz w:val="22"/>
          <w:szCs w:val="22"/>
        </w:rPr>
      </w:pPr>
    </w:p>
    <w:p w14:paraId="37C85B67"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Kliniske studier med Alzheimers demens</w:t>
      </w:r>
    </w:p>
    <w:p w14:paraId="37C85B68" w14:textId="77777777" w:rsidR="00100B5B" w:rsidRPr="006C1F2C" w:rsidRDefault="00100B5B" w:rsidP="005171BE">
      <w:pPr>
        <w:keepNext/>
        <w:widowControl w:val="0"/>
        <w:rPr>
          <w:color w:val="000000"/>
          <w:sz w:val="22"/>
          <w:szCs w:val="22"/>
        </w:rPr>
      </w:pPr>
    </w:p>
    <w:p w14:paraId="37C85B69" w14:textId="77777777" w:rsidR="00944129" w:rsidRPr="006C1F2C" w:rsidRDefault="00944129" w:rsidP="005171BE">
      <w:pPr>
        <w:widowControl w:val="0"/>
        <w:rPr>
          <w:color w:val="000000"/>
          <w:sz w:val="22"/>
          <w:szCs w:val="22"/>
        </w:rPr>
      </w:pPr>
      <w:r w:rsidRPr="006C1F2C">
        <w:rPr>
          <w:color w:val="000000"/>
          <w:sz w:val="22"/>
          <w:szCs w:val="22"/>
        </w:rPr>
        <w:t>Effekt av Exelon depotplastre hos pasienter med Alzheimers demens er vist i en 24-ukers dobbelt-blind, placebokontrollert hovedstudie med en åpen forlengelsesfase og i en 48</w:t>
      </w:r>
      <w:r w:rsidRPr="006C1F2C">
        <w:rPr>
          <w:color w:val="000000"/>
          <w:sz w:val="22"/>
          <w:szCs w:val="22"/>
        </w:rPr>
        <w:noBreakHyphen/>
        <w:t>ukers dobbeltblind komparatorstudie.</w:t>
      </w:r>
    </w:p>
    <w:p w14:paraId="37C85B6A" w14:textId="77777777" w:rsidR="00944129" w:rsidRPr="006C1F2C" w:rsidRDefault="00944129" w:rsidP="005171BE">
      <w:pPr>
        <w:widowControl w:val="0"/>
        <w:rPr>
          <w:color w:val="000000"/>
          <w:sz w:val="22"/>
          <w:szCs w:val="22"/>
        </w:rPr>
      </w:pPr>
    </w:p>
    <w:p w14:paraId="37C85B6B" w14:textId="77777777" w:rsidR="00944129" w:rsidRPr="006C1F2C" w:rsidRDefault="00944129" w:rsidP="005171BE">
      <w:pPr>
        <w:keepNext/>
        <w:widowControl w:val="0"/>
        <w:rPr>
          <w:i/>
          <w:color w:val="000000"/>
          <w:sz w:val="22"/>
          <w:szCs w:val="22"/>
          <w:u w:val="single"/>
        </w:rPr>
      </w:pPr>
      <w:r w:rsidRPr="006C1F2C">
        <w:rPr>
          <w:i/>
          <w:color w:val="000000"/>
          <w:sz w:val="22"/>
          <w:szCs w:val="22"/>
          <w:u w:val="single"/>
        </w:rPr>
        <w:t>24</w:t>
      </w:r>
      <w:r w:rsidRPr="006C1F2C">
        <w:rPr>
          <w:i/>
          <w:color w:val="000000"/>
          <w:sz w:val="22"/>
          <w:szCs w:val="22"/>
          <w:u w:val="single"/>
        </w:rPr>
        <w:noBreakHyphen/>
        <w:t>uker placebokontrollert studie</w:t>
      </w:r>
    </w:p>
    <w:p w14:paraId="37C85B6C" w14:textId="77777777" w:rsidR="00944129" w:rsidRPr="006C1F2C" w:rsidRDefault="00944129" w:rsidP="005171BE">
      <w:pPr>
        <w:widowControl w:val="0"/>
        <w:rPr>
          <w:color w:val="000000"/>
          <w:sz w:val="22"/>
          <w:szCs w:val="22"/>
        </w:rPr>
      </w:pPr>
      <w:r w:rsidRPr="006C1F2C">
        <w:rPr>
          <w:color w:val="000000"/>
          <w:sz w:val="22"/>
          <w:szCs w:val="22"/>
        </w:rPr>
        <w:t>Pasientene som deltok i den placebokontrollerte studien hadde en MMSE-score (”Mini-Mental State Examination”) på 10</w:t>
      </w:r>
      <w:r w:rsidRPr="006C1F2C">
        <w:rPr>
          <w:color w:val="000000"/>
          <w:sz w:val="22"/>
          <w:szCs w:val="22"/>
        </w:rPr>
        <w:noBreakHyphen/>
        <w:t>20. Effekt ble vist ved bruk av uavhengige og domenespesifikke målemetoder, som ble benyttet i regelmessige intervaller i en 24-ukers behandlingsperiode. Disse inkluderte ADAS-Cog (</w:t>
      </w:r>
      <w:r w:rsidRPr="006C1F2C">
        <w:rPr>
          <w:sz w:val="22"/>
          <w:szCs w:val="22"/>
        </w:rPr>
        <w:t>Alzheimer’s Disease Assessment Scale – Cognitive subscale</w:t>
      </w:r>
      <w:r w:rsidRPr="006C1F2C">
        <w:rPr>
          <w:color w:val="000000"/>
          <w:sz w:val="22"/>
          <w:szCs w:val="22"/>
        </w:rPr>
        <w:t xml:space="preserve">, et prestasjonsbasert mål for kognisjon), ADCS-CGIC (Alzheimer’s Disease Cooperative Study </w:t>
      </w:r>
      <w:r w:rsidRPr="006C1F2C">
        <w:rPr>
          <w:sz w:val="22"/>
          <w:szCs w:val="22"/>
        </w:rPr>
        <w:t xml:space="preserve">– </w:t>
      </w:r>
      <w:r w:rsidRPr="006C1F2C">
        <w:rPr>
          <w:color w:val="000000"/>
          <w:sz w:val="22"/>
          <w:szCs w:val="22"/>
        </w:rPr>
        <w:t>Clinician’s Global Impression of Change, en omfattende global vurdering av pasienten utført av den behandlende lege med innspill fra omsorgsperson) og ADCS-ADL (</w:t>
      </w:r>
      <w:r w:rsidRPr="006C1F2C">
        <w:rPr>
          <w:sz w:val="22"/>
          <w:szCs w:val="22"/>
        </w:rPr>
        <w:t>Alzheimer’s Disease Cooperative Study – Activities of Daily Living</w:t>
      </w:r>
      <w:r w:rsidRPr="006C1F2C">
        <w:rPr>
          <w:color w:val="000000"/>
          <w:sz w:val="22"/>
          <w:szCs w:val="22"/>
        </w:rPr>
        <w:t>, omsorgspersonens vurdering av pasientens evne til å utføre daglige aktiviteter som personlig hygiene, spise, kle på seg selv, husarbeid som f.eks å handle, evnen til å orientere seg i forhold til omgivelsene samt involvering i aktiviteter relatert til personlig økonomi). 24-ukers resultater fra de tre metodene er vist i tabell 2.</w:t>
      </w:r>
    </w:p>
    <w:p w14:paraId="37C85B6D" w14:textId="77777777" w:rsidR="00944129" w:rsidRPr="006C1F2C" w:rsidRDefault="00944129" w:rsidP="005171BE">
      <w:pPr>
        <w:widowControl w:val="0"/>
        <w:rPr>
          <w:color w:val="000000"/>
          <w:sz w:val="22"/>
          <w:szCs w:val="22"/>
        </w:rPr>
      </w:pPr>
    </w:p>
    <w:p w14:paraId="37C85B6E" w14:textId="77777777" w:rsidR="00944129" w:rsidRPr="00277E35" w:rsidRDefault="00944129" w:rsidP="005171BE">
      <w:pPr>
        <w:pStyle w:val="BodyText21"/>
        <w:keepNext/>
        <w:keepLines/>
        <w:widowControl w:val="0"/>
        <w:spacing w:line="240" w:lineRule="auto"/>
        <w:ind w:left="0"/>
        <w:jc w:val="left"/>
        <w:rPr>
          <w:b/>
          <w:bCs/>
          <w:color w:val="000000"/>
          <w:szCs w:val="22"/>
          <w:lang w:val="nb-NO"/>
        </w:rPr>
      </w:pPr>
      <w:r w:rsidRPr="00277E35">
        <w:rPr>
          <w:b/>
          <w:bCs/>
          <w:color w:val="000000"/>
          <w:szCs w:val="22"/>
          <w:lang w:val="nb-NO"/>
        </w:rPr>
        <w:t>Tabell 2</w:t>
      </w:r>
    </w:p>
    <w:p w14:paraId="37C85B6F" w14:textId="77777777" w:rsidR="00944129" w:rsidRPr="00277E35" w:rsidRDefault="00944129" w:rsidP="005171BE">
      <w:pPr>
        <w:pStyle w:val="BodyText21"/>
        <w:keepNext/>
        <w:keepLines/>
        <w:widowControl w:val="0"/>
        <w:spacing w:line="240" w:lineRule="auto"/>
        <w:ind w:left="0"/>
        <w:jc w:val="left"/>
        <w:rPr>
          <w:color w:val="000000"/>
          <w:szCs w:val="22"/>
          <w:lang w:val="nb-NO"/>
        </w:rPr>
      </w:pPr>
    </w:p>
    <w:tbl>
      <w:tblPr>
        <w:tblW w:w="7933" w:type="dxa"/>
        <w:tblLayout w:type="fixed"/>
        <w:tblLook w:val="0000" w:firstRow="0" w:lastRow="0" w:firstColumn="0" w:lastColumn="0" w:noHBand="0" w:noVBand="0"/>
      </w:tblPr>
      <w:tblGrid>
        <w:gridCol w:w="2988"/>
        <w:gridCol w:w="2160"/>
        <w:gridCol w:w="1399"/>
        <w:gridCol w:w="1386"/>
      </w:tblGrid>
      <w:tr w:rsidR="00944129" w:rsidRPr="006C1F2C" w14:paraId="37C85B77" w14:textId="77777777" w:rsidTr="002F5E8F">
        <w:trPr>
          <w:cantSplit/>
        </w:trPr>
        <w:tc>
          <w:tcPr>
            <w:tcW w:w="2988" w:type="dxa"/>
            <w:tcBorders>
              <w:top w:val="single" w:sz="4" w:space="0" w:color="auto"/>
              <w:left w:val="single" w:sz="4" w:space="0" w:color="auto"/>
              <w:right w:val="single" w:sz="4" w:space="0" w:color="auto"/>
            </w:tcBorders>
          </w:tcPr>
          <w:p w14:paraId="37C85B70" w14:textId="77777777" w:rsidR="00944129" w:rsidRPr="00277E35" w:rsidRDefault="00944129" w:rsidP="005171BE">
            <w:pPr>
              <w:pStyle w:val="Table"/>
              <w:keepNext/>
              <w:widowControl w:val="0"/>
              <w:spacing w:before="0" w:after="0"/>
              <w:rPr>
                <w:rFonts w:ascii="Times New Roman" w:hAnsi="Times New Roman"/>
                <w:b/>
                <w:szCs w:val="22"/>
                <w:lang w:val="nb-NO"/>
              </w:rPr>
            </w:pPr>
          </w:p>
        </w:tc>
        <w:tc>
          <w:tcPr>
            <w:tcW w:w="2160" w:type="dxa"/>
            <w:tcBorders>
              <w:top w:val="single" w:sz="4" w:space="0" w:color="auto"/>
              <w:left w:val="single" w:sz="4" w:space="0" w:color="auto"/>
              <w:right w:val="single" w:sz="4" w:space="0" w:color="auto"/>
            </w:tcBorders>
          </w:tcPr>
          <w:p w14:paraId="37C85B71"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Exelon</w:t>
            </w:r>
          </w:p>
          <w:p w14:paraId="37C85B72"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depoplastre</w:t>
            </w:r>
          </w:p>
          <w:p w14:paraId="37C85B73"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color w:val="000000"/>
                <w:szCs w:val="22"/>
                <w:lang w:val="nb-NO"/>
              </w:rPr>
              <w:t>9,5 mg/24 timer</w:t>
            </w:r>
          </w:p>
        </w:tc>
        <w:tc>
          <w:tcPr>
            <w:tcW w:w="1399" w:type="dxa"/>
            <w:tcBorders>
              <w:top w:val="single" w:sz="4" w:space="0" w:color="auto"/>
              <w:left w:val="single" w:sz="4" w:space="0" w:color="auto"/>
              <w:right w:val="single" w:sz="4" w:space="0" w:color="auto"/>
            </w:tcBorders>
          </w:tcPr>
          <w:p w14:paraId="37C85B74"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Exelon kapsler</w:t>
            </w:r>
          </w:p>
          <w:p w14:paraId="37C85B75"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12 mg/dag</w:t>
            </w:r>
          </w:p>
        </w:tc>
        <w:tc>
          <w:tcPr>
            <w:tcW w:w="1386" w:type="dxa"/>
            <w:tcBorders>
              <w:top w:val="single" w:sz="4" w:space="0" w:color="auto"/>
              <w:left w:val="single" w:sz="4" w:space="0" w:color="auto"/>
              <w:right w:val="single" w:sz="4" w:space="0" w:color="auto"/>
            </w:tcBorders>
          </w:tcPr>
          <w:p w14:paraId="37C85B76"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Placebo</w:t>
            </w:r>
          </w:p>
        </w:tc>
      </w:tr>
      <w:tr w:rsidR="00944129" w:rsidRPr="006C1F2C" w14:paraId="37C85B7C" w14:textId="77777777" w:rsidTr="002F5E8F">
        <w:trPr>
          <w:cantSplit/>
        </w:trPr>
        <w:tc>
          <w:tcPr>
            <w:tcW w:w="2988" w:type="dxa"/>
            <w:tcBorders>
              <w:left w:val="single" w:sz="4" w:space="0" w:color="auto"/>
              <w:bottom w:val="single" w:sz="4" w:space="0" w:color="auto"/>
              <w:right w:val="single" w:sz="4" w:space="0" w:color="auto"/>
            </w:tcBorders>
          </w:tcPr>
          <w:p w14:paraId="37C85B78" w14:textId="77777777" w:rsidR="00944129" w:rsidRPr="00277E35" w:rsidRDefault="00944129" w:rsidP="005171BE">
            <w:pPr>
              <w:pStyle w:val="Table"/>
              <w:keepNext/>
              <w:widowControl w:val="0"/>
              <w:spacing w:before="0" w:after="0"/>
              <w:rPr>
                <w:rFonts w:ascii="Times New Roman" w:hAnsi="Times New Roman"/>
                <w:b/>
                <w:szCs w:val="22"/>
                <w:lang w:val="nb-NO"/>
              </w:rPr>
            </w:pPr>
            <w:r w:rsidRPr="00277E35">
              <w:rPr>
                <w:rFonts w:ascii="Times New Roman" w:hAnsi="Times New Roman"/>
                <w:b/>
                <w:szCs w:val="22"/>
                <w:lang w:val="nb-NO"/>
              </w:rPr>
              <w:t>ITT-LOCF-populasjonen</w:t>
            </w:r>
          </w:p>
        </w:tc>
        <w:tc>
          <w:tcPr>
            <w:tcW w:w="2160" w:type="dxa"/>
            <w:tcBorders>
              <w:left w:val="single" w:sz="4" w:space="0" w:color="auto"/>
              <w:bottom w:val="single" w:sz="4" w:space="0" w:color="auto"/>
              <w:right w:val="single" w:sz="4" w:space="0" w:color="auto"/>
            </w:tcBorders>
          </w:tcPr>
          <w:p w14:paraId="37C85B79"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N = 251</w:t>
            </w:r>
          </w:p>
        </w:tc>
        <w:tc>
          <w:tcPr>
            <w:tcW w:w="1399" w:type="dxa"/>
            <w:tcBorders>
              <w:left w:val="single" w:sz="4" w:space="0" w:color="auto"/>
              <w:bottom w:val="single" w:sz="4" w:space="0" w:color="auto"/>
              <w:right w:val="single" w:sz="4" w:space="0" w:color="auto"/>
            </w:tcBorders>
          </w:tcPr>
          <w:p w14:paraId="37C85B7A"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N = 256</w:t>
            </w:r>
          </w:p>
        </w:tc>
        <w:tc>
          <w:tcPr>
            <w:tcW w:w="1386" w:type="dxa"/>
            <w:tcBorders>
              <w:left w:val="single" w:sz="4" w:space="0" w:color="auto"/>
              <w:bottom w:val="single" w:sz="4" w:space="0" w:color="auto"/>
              <w:right w:val="single" w:sz="4" w:space="0" w:color="auto"/>
            </w:tcBorders>
          </w:tcPr>
          <w:p w14:paraId="37C85B7B"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N = 282</w:t>
            </w:r>
          </w:p>
        </w:tc>
      </w:tr>
      <w:tr w:rsidR="00944129" w:rsidRPr="006C1F2C" w14:paraId="37C85B81" w14:textId="77777777" w:rsidTr="002F5E8F">
        <w:trPr>
          <w:cantSplit/>
        </w:trPr>
        <w:tc>
          <w:tcPr>
            <w:tcW w:w="2988" w:type="dxa"/>
            <w:tcBorders>
              <w:left w:val="single" w:sz="4" w:space="0" w:color="auto"/>
              <w:right w:val="single" w:sz="4" w:space="0" w:color="auto"/>
            </w:tcBorders>
          </w:tcPr>
          <w:p w14:paraId="37C85B7D" w14:textId="77777777" w:rsidR="00944129" w:rsidRPr="00277E35" w:rsidRDefault="00944129" w:rsidP="005171BE">
            <w:pPr>
              <w:pStyle w:val="Table"/>
              <w:keepNext/>
              <w:widowControl w:val="0"/>
              <w:spacing w:before="0" w:after="0"/>
              <w:rPr>
                <w:rFonts w:ascii="Times New Roman" w:hAnsi="Times New Roman"/>
                <w:b/>
                <w:szCs w:val="22"/>
                <w:lang w:val="nb-NO"/>
              </w:rPr>
            </w:pPr>
            <w:r w:rsidRPr="00277E35">
              <w:rPr>
                <w:rFonts w:ascii="Times New Roman" w:hAnsi="Times New Roman"/>
                <w:b/>
                <w:szCs w:val="22"/>
                <w:lang w:val="nb-NO"/>
              </w:rPr>
              <w:t>ADAS-Cog</w:t>
            </w:r>
          </w:p>
        </w:tc>
        <w:tc>
          <w:tcPr>
            <w:tcW w:w="2160" w:type="dxa"/>
            <w:tcBorders>
              <w:left w:val="single" w:sz="4" w:space="0" w:color="auto"/>
              <w:right w:val="single" w:sz="4" w:space="0" w:color="auto"/>
            </w:tcBorders>
          </w:tcPr>
          <w:p w14:paraId="37C85B7E"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c>
          <w:tcPr>
            <w:tcW w:w="1399" w:type="dxa"/>
            <w:tcBorders>
              <w:left w:val="single" w:sz="4" w:space="0" w:color="auto"/>
              <w:right w:val="single" w:sz="4" w:space="0" w:color="auto"/>
            </w:tcBorders>
          </w:tcPr>
          <w:p w14:paraId="37C85B7F"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c>
          <w:tcPr>
            <w:tcW w:w="1386" w:type="dxa"/>
            <w:tcBorders>
              <w:left w:val="single" w:sz="4" w:space="0" w:color="auto"/>
              <w:right w:val="single" w:sz="4" w:space="0" w:color="auto"/>
            </w:tcBorders>
          </w:tcPr>
          <w:p w14:paraId="37C85B80"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r>
      <w:tr w:rsidR="00944129" w:rsidRPr="006C1F2C" w14:paraId="37C85B86" w14:textId="77777777" w:rsidTr="002F5E8F">
        <w:trPr>
          <w:cantSplit/>
        </w:trPr>
        <w:tc>
          <w:tcPr>
            <w:tcW w:w="2988" w:type="dxa"/>
            <w:tcBorders>
              <w:left w:val="single" w:sz="4" w:space="0" w:color="auto"/>
              <w:right w:val="single" w:sz="4" w:space="0" w:color="auto"/>
            </w:tcBorders>
          </w:tcPr>
          <w:p w14:paraId="37C85B82" w14:textId="77777777" w:rsidR="00944129" w:rsidRPr="00277E35" w:rsidRDefault="00944129" w:rsidP="005171BE">
            <w:pPr>
              <w:pStyle w:val="Table"/>
              <w:keepNext/>
              <w:widowControl w:val="0"/>
              <w:spacing w:before="0" w:after="0"/>
              <w:rPr>
                <w:rFonts w:ascii="Times New Roman" w:hAnsi="Times New Roman"/>
                <w:b/>
                <w:szCs w:val="22"/>
                <w:lang w:val="nb-NO"/>
              </w:rPr>
            </w:pPr>
          </w:p>
        </w:tc>
        <w:tc>
          <w:tcPr>
            <w:tcW w:w="2160" w:type="dxa"/>
            <w:tcBorders>
              <w:left w:val="single" w:sz="4" w:space="0" w:color="auto"/>
              <w:right w:val="single" w:sz="4" w:space="0" w:color="auto"/>
            </w:tcBorders>
          </w:tcPr>
          <w:p w14:paraId="37C85B83"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(n=248)</w:t>
            </w:r>
          </w:p>
        </w:tc>
        <w:tc>
          <w:tcPr>
            <w:tcW w:w="1399" w:type="dxa"/>
            <w:tcBorders>
              <w:left w:val="single" w:sz="4" w:space="0" w:color="auto"/>
              <w:right w:val="single" w:sz="4" w:space="0" w:color="auto"/>
            </w:tcBorders>
          </w:tcPr>
          <w:p w14:paraId="37C85B84"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(n=253)</w:t>
            </w:r>
          </w:p>
        </w:tc>
        <w:tc>
          <w:tcPr>
            <w:tcW w:w="1386" w:type="dxa"/>
            <w:tcBorders>
              <w:left w:val="single" w:sz="4" w:space="0" w:color="auto"/>
              <w:right w:val="single" w:sz="4" w:space="0" w:color="auto"/>
            </w:tcBorders>
          </w:tcPr>
          <w:p w14:paraId="37C85B85"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(n=281)</w:t>
            </w:r>
          </w:p>
        </w:tc>
      </w:tr>
      <w:tr w:rsidR="00944129" w:rsidRPr="006C1F2C" w14:paraId="37C85B8B" w14:textId="77777777" w:rsidTr="002F5E8F">
        <w:trPr>
          <w:cantSplit/>
        </w:trPr>
        <w:tc>
          <w:tcPr>
            <w:tcW w:w="2988" w:type="dxa"/>
            <w:tcBorders>
              <w:left w:val="single" w:sz="4" w:space="0" w:color="auto"/>
              <w:right w:val="single" w:sz="4" w:space="0" w:color="auto"/>
            </w:tcBorders>
          </w:tcPr>
          <w:p w14:paraId="37C85B87" w14:textId="77777777" w:rsidR="00944129" w:rsidRPr="00277E35" w:rsidRDefault="00944129" w:rsidP="005171BE">
            <w:pPr>
              <w:pStyle w:val="Table"/>
              <w:keepNext/>
              <w:widowControl w:val="0"/>
              <w:spacing w:before="0" w:after="0"/>
              <w:rPr>
                <w:rFonts w:ascii="Times New Roman" w:hAnsi="Times New Roman"/>
                <w:szCs w:val="22"/>
                <w:lang w:val="nb-NO"/>
              </w:rPr>
            </w:pPr>
            <w:r w:rsidRPr="00277E35">
              <w:rPr>
                <w:rFonts w:ascii="Times New Roman" w:hAnsi="Times New Roman"/>
                <w:szCs w:val="22"/>
                <w:lang w:val="nb-NO"/>
              </w:rPr>
              <w:t xml:space="preserve">Gjennomsnittlig baseline </w:t>
            </w:r>
            <w:r w:rsidRPr="00277E35">
              <w:rPr>
                <w:rFonts w:ascii="Times New Roman" w:hAnsi="Times New Roman"/>
                <w:szCs w:val="22"/>
                <w:lang w:val="nb-NO"/>
              </w:rPr>
              <w:sym w:font="Symbol" w:char="F0B1"/>
            </w:r>
            <w:r w:rsidRPr="00277E35">
              <w:rPr>
                <w:rFonts w:ascii="Times New Roman" w:hAnsi="Times New Roman"/>
                <w:szCs w:val="22"/>
                <w:lang w:val="nb-NO"/>
              </w:rPr>
              <w:t xml:space="preserve"> SD</w:t>
            </w:r>
          </w:p>
        </w:tc>
        <w:tc>
          <w:tcPr>
            <w:tcW w:w="2160" w:type="dxa"/>
            <w:tcBorders>
              <w:left w:val="single" w:sz="4" w:space="0" w:color="auto"/>
              <w:right w:val="single" w:sz="4" w:space="0" w:color="auto"/>
            </w:tcBorders>
          </w:tcPr>
          <w:p w14:paraId="37C85B88"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27,0 </w:t>
            </w:r>
            <w:r w:rsidRPr="00277E35">
              <w:rPr>
                <w:rFonts w:ascii="Times New Roman" w:hAnsi="Times New Roman"/>
                <w:szCs w:val="22"/>
                <w:lang w:val="nb-NO"/>
              </w:rPr>
              <w:sym w:font="Symbol" w:char="F0B1"/>
            </w:r>
            <w:r w:rsidRPr="00277E35">
              <w:rPr>
                <w:rFonts w:ascii="Times New Roman" w:hAnsi="Times New Roman"/>
                <w:szCs w:val="22"/>
                <w:lang w:val="nb-NO"/>
              </w:rPr>
              <w:t xml:space="preserve"> 10,3</w:t>
            </w:r>
          </w:p>
        </w:tc>
        <w:tc>
          <w:tcPr>
            <w:tcW w:w="1399" w:type="dxa"/>
            <w:tcBorders>
              <w:left w:val="single" w:sz="4" w:space="0" w:color="auto"/>
              <w:right w:val="single" w:sz="4" w:space="0" w:color="auto"/>
            </w:tcBorders>
          </w:tcPr>
          <w:p w14:paraId="37C85B89"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27,9 </w:t>
            </w:r>
            <w:r w:rsidRPr="00277E35">
              <w:rPr>
                <w:rFonts w:ascii="Times New Roman" w:hAnsi="Times New Roman"/>
                <w:szCs w:val="22"/>
                <w:lang w:val="nb-NO"/>
              </w:rPr>
              <w:sym w:font="Symbol" w:char="F0B1"/>
            </w:r>
            <w:r w:rsidRPr="00277E35">
              <w:rPr>
                <w:rFonts w:ascii="Times New Roman" w:hAnsi="Times New Roman"/>
                <w:szCs w:val="22"/>
                <w:lang w:val="nb-NO"/>
              </w:rPr>
              <w:t xml:space="preserve"> 9,4</w:t>
            </w:r>
          </w:p>
        </w:tc>
        <w:tc>
          <w:tcPr>
            <w:tcW w:w="1386" w:type="dxa"/>
            <w:tcBorders>
              <w:left w:val="single" w:sz="4" w:space="0" w:color="auto"/>
              <w:right w:val="single" w:sz="4" w:space="0" w:color="auto"/>
            </w:tcBorders>
          </w:tcPr>
          <w:p w14:paraId="37C85B8A"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28,6 </w:t>
            </w:r>
            <w:r w:rsidRPr="00277E35">
              <w:rPr>
                <w:rFonts w:ascii="Times New Roman" w:hAnsi="Times New Roman"/>
                <w:szCs w:val="22"/>
                <w:lang w:val="nb-NO"/>
              </w:rPr>
              <w:sym w:font="Symbol" w:char="F0B1"/>
            </w:r>
            <w:r w:rsidRPr="00277E35">
              <w:rPr>
                <w:rFonts w:ascii="Times New Roman" w:hAnsi="Times New Roman"/>
                <w:szCs w:val="22"/>
                <w:lang w:val="nb-NO"/>
              </w:rPr>
              <w:t xml:space="preserve"> 9,9</w:t>
            </w:r>
          </w:p>
        </w:tc>
      </w:tr>
      <w:tr w:rsidR="00944129" w:rsidRPr="006C1F2C" w14:paraId="37C85B90" w14:textId="77777777" w:rsidTr="002F5E8F">
        <w:trPr>
          <w:cantSplit/>
        </w:trPr>
        <w:tc>
          <w:tcPr>
            <w:tcW w:w="2988" w:type="dxa"/>
            <w:tcBorders>
              <w:left w:val="single" w:sz="4" w:space="0" w:color="auto"/>
              <w:right w:val="single" w:sz="4" w:space="0" w:color="auto"/>
            </w:tcBorders>
          </w:tcPr>
          <w:p w14:paraId="37C85B8C" w14:textId="77777777" w:rsidR="00944129" w:rsidRPr="006C1F2C" w:rsidRDefault="00944129" w:rsidP="005171BE">
            <w:pPr>
              <w:pStyle w:val="Table"/>
              <w:keepNext/>
              <w:widowControl w:val="0"/>
              <w:spacing w:before="0" w:after="0"/>
              <w:rPr>
                <w:rFonts w:ascii="Times New Roman" w:hAnsi="Times New Roman"/>
                <w:szCs w:val="22"/>
                <w:lang w:val="nb-NO"/>
              </w:rPr>
            </w:pPr>
            <w:r w:rsidRPr="006C1F2C">
              <w:rPr>
                <w:rFonts w:ascii="Times New Roman" w:hAnsi="Times New Roman"/>
                <w:szCs w:val="22"/>
                <w:lang w:val="nb-NO"/>
              </w:rPr>
              <w:t xml:space="preserve">Gjennomsnittlig endring etter 24 uker </w:t>
            </w:r>
            <w:r w:rsidRPr="00277E35">
              <w:rPr>
                <w:rFonts w:ascii="Times New Roman" w:hAnsi="Times New Roman"/>
                <w:szCs w:val="22"/>
                <w:lang w:val="nb-NO"/>
              </w:rPr>
              <w:sym w:font="Symbol" w:char="F0B1"/>
            </w:r>
            <w:r w:rsidRPr="006C1F2C">
              <w:rPr>
                <w:rFonts w:ascii="Times New Roman" w:hAnsi="Times New Roman"/>
                <w:szCs w:val="22"/>
                <w:lang w:val="nb-NO"/>
              </w:rPr>
              <w:t xml:space="preserve"> SD</w:t>
            </w:r>
          </w:p>
        </w:tc>
        <w:tc>
          <w:tcPr>
            <w:tcW w:w="2160" w:type="dxa"/>
            <w:tcBorders>
              <w:left w:val="single" w:sz="4" w:space="0" w:color="auto"/>
              <w:right w:val="single" w:sz="4" w:space="0" w:color="auto"/>
            </w:tcBorders>
          </w:tcPr>
          <w:p w14:paraId="37C85B8D"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-0,6 </w:t>
            </w:r>
            <w:r w:rsidRPr="00277E35">
              <w:rPr>
                <w:rFonts w:ascii="Times New Roman" w:hAnsi="Times New Roman"/>
                <w:szCs w:val="22"/>
                <w:lang w:val="nb-NO"/>
              </w:rPr>
              <w:sym w:font="Symbol" w:char="F0B1"/>
            </w:r>
            <w:r w:rsidRPr="00277E35">
              <w:rPr>
                <w:rFonts w:ascii="Times New Roman" w:hAnsi="Times New Roman"/>
                <w:szCs w:val="22"/>
                <w:lang w:val="nb-NO"/>
              </w:rPr>
              <w:t xml:space="preserve"> 6,4</w:t>
            </w:r>
          </w:p>
        </w:tc>
        <w:tc>
          <w:tcPr>
            <w:tcW w:w="1399" w:type="dxa"/>
            <w:tcBorders>
              <w:left w:val="single" w:sz="4" w:space="0" w:color="auto"/>
              <w:right w:val="single" w:sz="4" w:space="0" w:color="auto"/>
            </w:tcBorders>
          </w:tcPr>
          <w:p w14:paraId="37C85B8E"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-0,6 </w:t>
            </w:r>
            <w:r w:rsidRPr="00277E35">
              <w:rPr>
                <w:rFonts w:ascii="Times New Roman" w:hAnsi="Times New Roman"/>
                <w:szCs w:val="22"/>
                <w:lang w:val="nb-NO"/>
              </w:rPr>
              <w:sym w:font="Symbol" w:char="F0B1"/>
            </w:r>
            <w:r w:rsidRPr="00277E35">
              <w:rPr>
                <w:rFonts w:ascii="Times New Roman" w:hAnsi="Times New Roman"/>
                <w:szCs w:val="22"/>
                <w:lang w:val="nb-NO"/>
              </w:rPr>
              <w:t xml:space="preserve"> 6,2</w:t>
            </w:r>
          </w:p>
        </w:tc>
        <w:tc>
          <w:tcPr>
            <w:tcW w:w="1386" w:type="dxa"/>
            <w:tcBorders>
              <w:left w:val="single" w:sz="4" w:space="0" w:color="auto"/>
              <w:right w:val="single" w:sz="4" w:space="0" w:color="auto"/>
            </w:tcBorders>
          </w:tcPr>
          <w:p w14:paraId="37C85B8F"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1,0 </w:t>
            </w:r>
            <w:r w:rsidRPr="00277E35">
              <w:rPr>
                <w:rFonts w:ascii="Times New Roman" w:hAnsi="Times New Roman"/>
                <w:szCs w:val="22"/>
                <w:lang w:val="nb-NO"/>
              </w:rPr>
              <w:sym w:font="Symbol" w:char="F0B1"/>
            </w:r>
            <w:r w:rsidRPr="00277E35">
              <w:rPr>
                <w:rFonts w:ascii="Times New Roman" w:hAnsi="Times New Roman"/>
                <w:szCs w:val="22"/>
                <w:lang w:val="nb-NO"/>
              </w:rPr>
              <w:t xml:space="preserve"> 6,8</w:t>
            </w:r>
          </w:p>
        </w:tc>
      </w:tr>
      <w:tr w:rsidR="00944129" w:rsidRPr="006C1F2C" w14:paraId="37C85B95" w14:textId="77777777" w:rsidTr="002F5E8F">
        <w:trPr>
          <w:cantSplit/>
        </w:trPr>
        <w:tc>
          <w:tcPr>
            <w:tcW w:w="2988" w:type="dxa"/>
            <w:tcBorders>
              <w:left w:val="single" w:sz="4" w:space="0" w:color="auto"/>
              <w:bottom w:val="single" w:sz="4" w:space="0" w:color="auto"/>
              <w:right w:val="single" w:sz="4" w:space="0" w:color="auto"/>
            </w:tcBorders>
          </w:tcPr>
          <w:p w14:paraId="37C85B91" w14:textId="77777777" w:rsidR="00944129" w:rsidRPr="00277E35" w:rsidRDefault="00944129" w:rsidP="005171BE">
            <w:pPr>
              <w:pStyle w:val="Table"/>
              <w:keepNext/>
              <w:widowControl w:val="0"/>
              <w:spacing w:before="0" w:after="0"/>
              <w:rPr>
                <w:rFonts w:ascii="Times New Roman" w:hAnsi="Times New Roman"/>
                <w:szCs w:val="22"/>
                <w:lang w:val="nb-NO"/>
              </w:rPr>
            </w:pPr>
            <w:r w:rsidRPr="00277E35">
              <w:rPr>
                <w:rFonts w:ascii="Times New Roman" w:hAnsi="Times New Roman"/>
                <w:szCs w:val="22"/>
                <w:lang w:val="nb-NO"/>
              </w:rPr>
              <w:t>p-verdi versus placebo</w:t>
            </w:r>
          </w:p>
        </w:tc>
        <w:tc>
          <w:tcPr>
            <w:tcW w:w="2160" w:type="dxa"/>
            <w:tcBorders>
              <w:left w:val="single" w:sz="4" w:space="0" w:color="auto"/>
              <w:bottom w:val="single" w:sz="4" w:space="0" w:color="auto"/>
              <w:right w:val="single" w:sz="4" w:space="0" w:color="auto"/>
            </w:tcBorders>
          </w:tcPr>
          <w:p w14:paraId="37C85B92"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0,005*</w:t>
            </w:r>
            <w:r w:rsidRPr="00277E35">
              <w:rPr>
                <w:rFonts w:ascii="Times New Roman" w:hAnsi="Times New Roman"/>
                <w:szCs w:val="22"/>
                <w:vertAlign w:val="superscript"/>
                <w:lang w:val="nb-NO"/>
              </w:rPr>
              <w:t>1</w:t>
            </w:r>
          </w:p>
        </w:tc>
        <w:tc>
          <w:tcPr>
            <w:tcW w:w="1399" w:type="dxa"/>
            <w:tcBorders>
              <w:left w:val="single" w:sz="4" w:space="0" w:color="auto"/>
              <w:bottom w:val="single" w:sz="4" w:space="0" w:color="auto"/>
              <w:right w:val="single" w:sz="4" w:space="0" w:color="auto"/>
            </w:tcBorders>
          </w:tcPr>
          <w:p w14:paraId="37C85B93"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0,003*</w:t>
            </w:r>
            <w:r w:rsidRPr="00277E35">
              <w:rPr>
                <w:rFonts w:ascii="Times New Roman" w:hAnsi="Times New Roman"/>
                <w:szCs w:val="22"/>
                <w:vertAlign w:val="superscript"/>
                <w:lang w:val="nb-NO"/>
              </w:rPr>
              <w:t>1</w:t>
            </w:r>
          </w:p>
        </w:tc>
        <w:tc>
          <w:tcPr>
            <w:tcW w:w="1386" w:type="dxa"/>
            <w:tcBorders>
              <w:left w:val="single" w:sz="4" w:space="0" w:color="auto"/>
              <w:bottom w:val="single" w:sz="4" w:space="0" w:color="auto"/>
              <w:right w:val="single" w:sz="4" w:space="0" w:color="auto"/>
            </w:tcBorders>
          </w:tcPr>
          <w:p w14:paraId="37C85B94"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r>
      <w:tr w:rsidR="00944129" w:rsidRPr="006C1F2C" w14:paraId="37C85B9A" w14:textId="77777777" w:rsidTr="002F5E8F">
        <w:trPr>
          <w:cantSplit/>
        </w:trPr>
        <w:tc>
          <w:tcPr>
            <w:tcW w:w="2988" w:type="dxa"/>
            <w:tcBorders>
              <w:left w:val="single" w:sz="4" w:space="0" w:color="auto"/>
              <w:right w:val="single" w:sz="4" w:space="0" w:color="auto"/>
            </w:tcBorders>
          </w:tcPr>
          <w:p w14:paraId="37C85B96" w14:textId="77777777" w:rsidR="00944129" w:rsidRPr="00277E35" w:rsidRDefault="00944129" w:rsidP="005171BE">
            <w:pPr>
              <w:pStyle w:val="Table"/>
              <w:keepNext/>
              <w:widowControl w:val="0"/>
              <w:spacing w:before="0" w:after="0"/>
              <w:rPr>
                <w:rFonts w:ascii="Times New Roman" w:hAnsi="Times New Roman"/>
                <w:b/>
                <w:szCs w:val="22"/>
                <w:lang w:val="nb-NO"/>
              </w:rPr>
            </w:pPr>
            <w:r w:rsidRPr="00277E35">
              <w:rPr>
                <w:rFonts w:ascii="Times New Roman" w:hAnsi="Times New Roman"/>
                <w:b/>
                <w:szCs w:val="22"/>
                <w:lang w:val="nb-NO"/>
              </w:rPr>
              <w:t>ADCS-CGIC</w:t>
            </w:r>
          </w:p>
        </w:tc>
        <w:tc>
          <w:tcPr>
            <w:tcW w:w="2160" w:type="dxa"/>
            <w:tcBorders>
              <w:left w:val="single" w:sz="4" w:space="0" w:color="auto"/>
              <w:right w:val="single" w:sz="4" w:space="0" w:color="auto"/>
            </w:tcBorders>
          </w:tcPr>
          <w:p w14:paraId="37C85B97"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c>
          <w:tcPr>
            <w:tcW w:w="1399" w:type="dxa"/>
            <w:tcBorders>
              <w:left w:val="single" w:sz="4" w:space="0" w:color="auto"/>
              <w:right w:val="single" w:sz="4" w:space="0" w:color="auto"/>
            </w:tcBorders>
          </w:tcPr>
          <w:p w14:paraId="37C85B98"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c>
          <w:tcPr>
            <w:tcW w:w="1386" w:type="dxa"/>
            <w:tcBorders>
              <w:left w:val="single" w:sz="4" w:space="0" w:color="auto"/>
              <w:right w:val="single" w:sz="4" w:space="0" w:color="auto"/>
            </w:tcBorders>
          </w:tcPr>
          <w:p w14:paraId="37C85B99"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r>
      <w:tr w:rsidR="00944129" w:rsidRPr="006C1F2C" w14:paraId="37C85B9F" w14:textId="77777777" w:rsidTr="002F5E8F">
        <w:trPr>
          <w:cantSplit/>
        </w:trPr>
        <w:tc>
          <w:tcPr>
            <w:tcW w:w="2988" w:type="dxa"/>
            <w:tcBorders>
              <w:left w:val="single" w:sz="4" w:space="0" w:color="auto"/>
              <w:right w:val="single" w:sz="4" w:space="0" w:color="auto"/>
            </w:tcBorders>
          </w:tcPr>
          <w:p w14:paraId="37C85B9B" w14:textId="77777777" w:rsidR="00944129" w:rsidRPr="00277E35" w:rsidRDefault="00944129" w:rsidP="005171BE">
            <w:pPr>
              <w:pStyle w:val="Table"/>
              <w:keepNext/>
              <w:widowControl w:val="0"/>
              <w:spacing w:before="0" w:after="0"/>
              <w:rPr>
                <w:rFonts w:ascii="Times New Roman" w:hAnsi="Times New Roman"/>
                <w:b/>
                <w:szCs w:val="22"/>
                <w:lang w:val="nb-NO"/>
              </w:rPr>
            </w:pPr>
          </w:p>
        </w:tc>
        <w:tc>
          <w:tcPr>
            <w:tcW w:w="2160" w:type="dxa"/>
            <w:tcBorders>
              <w:left w:val="single" w:sz="4" w:space="0" w:color="auto"/>
              <w:right w:val="single" w:sz="4" w:space="0" w:color="auto"/>
            </w:tcBorders>
          </w:tcPr>
          <w:p w14:paraId="37C85B9C"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(n=248)</w:t>
            </w:r>
          </w:p>
        </w:tc>
        <w:tc>
          <w:tcPr>
            <w:tcW w:w="1399" w:type="dxa"/>
            <w:tcBorders>
              <w:left w:val="single" w:sz="4" w:space="0" w:color="auto"/>
              <w:right w:val="single" w:sz="4" w:space="0" w:color="auto"/>
            </w:tcBorders>
          </w:tcPr>
          <w:p w14:paraId="37C85B9D"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(n=253)</w:t>
            </w:r>
          </w:p>
        </w:tc>
        <w:tc>
          <w:tcPr>
            <w:tcW w:w="1386" w:type="dxa"/>
            <w:tcBorders>
              <w:left w:val="single" w:sz="4" w:space="0" w:color="auto"/>
              <w:right w:val="single" w:sz="4" w:space="0" w:color="auto"/>
            </w:tcBorders>
          </w:tcPr>
          <w:p w14:paraId="37C85B9E"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(n=278)</w:t>
            </w:r>
          </w:p>
        </w:tc>
      </w:tr>
      <w:tr w:rsidR="00944129" w:rsidRPr="006C1F2C" w14:paraId="37C85BA4" w14:textId="77777777" w:rsidTr="002F5E8F">
        <w:trPr>
          <w:cantSplit/>
          <w:trHeight w:val="169"/>
        </w:trPr>
        <w:tc>
          <w:tcPr>
            <w:tcW w:w="2988" w:type="dxa"/>
            <w:tcBorders>
              <w:left w:val="single" w:sz="4" w:space="0" w:color="auto"/>
              <w:right w:val="single" w:sz="4" w:space="0" w:color="auto"/>
            </w:tcBorders>
          </w:tcPr>
          <w:p w14:paraId="37C85BA0" w14:textId="77777777" w:rsidR="00944129" w:rsidRPr="00277E35" w:rsidRDefault="00944129" w:rsidP="005171BE">
            <w:pPr>
              <w:pStyle w:val="Table"/>
              <w:keepNext/>
              <w:widowControl w:val="0"/>
              <w:spacing w:before="0" w:after="0"/>
              <w:rPr>
                <w:rFonts w:ascii="Times New Roman" w:hAnsi="Times New Roman"/>
                <w:szCs w:val="22"/>
                <w:lang w:val="nb-NO"/>
              </w:rPr>
            </w:pPr>
            <w:r w:rsidRPr="00277E35">
              <w:rPr>
                <w:rFonts w:ascii="Times New Roman" w:hAnsi="Times New Roman"/>
                <w:szCs w:val="22"/>
                <w:lang w:val="nb-NO"/>
              </w:rPr>
              <w:t xml:space="preserve">Gjennomsnittlig score </w:t>
            </w:r>
            <w:r w:rsidRPr="00277E35">
              <w:rPr>
                <w:rFonts w:ascii="Times New Roman" w:hAnsi="Times New Roman"/>
                <w:szCs w:val="22"/>
                <w:lang w:val="nb-NO"/>
              </w:rPr>
              <w:sym w:font="Symbol" w:char="F0B1"/>
            </w:r>
            <w:r w:rsidRPr="00277E35">
              <w:rPr>
                <w:rFonts w:ascii="Times New Roman" w:hAnsi="Times New Roman"/>
                <w:szCs w:val="22"/>
                <w:lang w:val="nb-NO"/>
              </w:rPr>
              <w:t xml:space="preserve"> SD</w:t>
            </w:r>
          </w:p>
        </w:tc>
        <w:tc>
          <w:tcPr>
            <w:tcW w:w="2160" w:type="dxa"/>
            <w:tcBorders>
              <w:left w:val="single" w:sz="4" w:space="0" w:color="auto"/>
              <w:right w:val="single" w:sz="4" w:space="0" w:color="auto"/>
            </w:tcBorders>
          </w:tcPr>
          <w:p w14:paraId="37C85BA1"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3,9 </w:t>
            </w:r>
            <w:r w:rsidRPr="00277E35">
              <w:rPr>
                <w:rFonts w:ascii="Times New Roman" w:hAnsi="Times New Roman"/>
                <w:szCs w:val="22"/>
                <w:lang w:val="nb-NO"/>
              </w:rPr>
              <w:sym w:font="Symbol" w:char="F0B1"/>
            </w:r>
            <w:r w:rsidRPr="00277E35">
              <w:rPr>
                <w:rFonts w:ascii="Times New Roman" w:hAnsi="Times New Roman"/>
                <w:szCs w:val="22"/>
                <w:lang w:val="nb-NO"/>
              </w:rPr>
              <w:t xml:space="preserve"> 1,20</w:t>
            </w:r>
          </w:p>
        </w:tc>
        <w:tc>
          <w:tcPr>
            <w:tcW w:w="1399" w:type="dxa"/>
            <w:tcBorders>
              <w:left w:val="single" w:sz="4" w:space="0" w:color="auto"/>
              <w:right w:val="single" w:sz="4" w:space="0" w:color="auto"/>
            </w:tcBorders>
          </w:tcPr>
          <w:p w14:paraId="37C85BA2"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3,9 </w:t>
            </w:r>
            <w:r w:rsidRPr="00277E35">
              <w:rPr>
                <w:rFonts w:ascii="Times New Roman" w:hAnsi="Times New Roman"/>
                <w:szCs w:val="22"/>
                <w:lang w:val="nb-NO"/>
              </w:rPr>
              <w:sym w:font="Symbol" w:char="F0B1"/>
            </w:r>
            <w:r w:rsidRPr="00277E35">
              <w:rPr>
                <w:rFonts w:ascii="Times New Roman" w:hAnsi="Times New Roman"/>
                <w:szCs w:val="22"/>
                <w:lang w:val="nb-NO"/>
              </w:rPr>
              <w:t xml:space="preserve"> 1,25</w:t>
            </w:r>
          </w:p>
        </w:tc>
        <w:tc>
          <w:tcPr>
            <w:tcW w:w="1386" w:type="dxa"/>
            <w:tcBorders>
              <w:left w:val="single" w:sz="4" w:space="0" w:color="auto"/>
              <w:right w:val="single" w:sz="4" w:space="0" w:color="auto"/>
            </w:tcBorders>
          </w:tcPr>
          <w:p w14:paraId="37C85BA3"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 xml:space="preserve">4,2 </w:t>
            </w:r>
            <w:r w:rsidRPr="00277E35">
              <w:rPr>
                <w:rFonts w:ascii="Times New Roman" w:hAnsi="Times New Roman"/>
                <w:szCs w:val="22"/>
                <w:lang w:val="nb-NO"/>
              </w:rPr>
              <w:sym w:font="Symbol" w:char="F0B1"/>
            </w:r>
            <w:r w:rsidRPr="00277E35">
              <w:rPr>
                <w:rFonts w:ascii="Times New Roman" w:hAnsi="Times New Roman"/>
                <w:szCs w:val="22"/>
                <w:lang w:val="nb-NO"/>
              </w:rPr>
              <w:t xml:space="preserve"> 1,26</w:t>
            </w:r>
          </w:p>
        </w:tc>
      </w:tr>
      <w:tr w:rsidR="00944129" w:rsidRPr="006C1F2C" w14:paraId="37C85BA9" w14:textId="77777777" w:rsidTr="002F5E8F">
        <w:trPr>
          <w:cantSplit/>
        </w:trPr>
        <w:tc>
          <w:tcPr>
            <w:tcW w:w="2988" w:type="dxa"/>
            <w:tcBorders>
              <w:left w:val="single" w:sz="4" w:space="0" w:color="auto"/>
              <w:bottom w:val="single" w:sz="4" w:space="0" w:color="auto"/>
              <w:right w:val="single" w:sz="4" w:space="0" w:color="auto"/>
            </w:tcBorders>
          </w:tcPr>
          <w:p w14:paraId="37C85BA5" w14:textId="77777777" w:rsidR="00944129" w:rsidRPr="00277E35" w:rsidRDefault="00944129" w:rsidP="005171BE">
            <w:pPr>
              <w:pStyle w:val="Table"/>
              <w:keepNext/>
              <w:widowControl w:val="0"/>
              <w:spacing w:before="0" w:after="0"/>
              <w:rPr>
                <w:rFonts w:ascii="Times New Roman" w:hAnsi="Times New Roman"/>
                <w:szCs w:val="22"/>
                <w:lang w:val="nb-NO"/>
              </w:rPr>
            </w:pPr>
            <w:r w:rsidRPr="00277E35">
              <w:rPr>
                <w:rFonts w:ascii="Times New Roman" w:hAnsi="Times New Roman"/>
                <w:szCs w:val="22"/>
                <w:lang w:val="nb-NO"/>
              </w:rPr>
              <w:t>p-verdi versus placebo</w:t>
            </w:r>
          </w:p>
        </w:tc>
        <w:tc>
          <w:tcPr>
            <w:tcW w:w="2160" w:type="dxa"/>
            <w:tcBorders>
              <w:left w:val="single" w:sz="4" w:space="0" w:color="auto"/>
              <w:bottom w:val="single" w:sz="4" w:space="0" w:color="auto"/>
              <w:right w:val="single" w:sz="4" w:space="0" w:color="auto"/>
            </w:tcBorders>
          </w:tcPr>
          <w:p w14:paraId="37C85BA6"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0,010*</w:t>
            </w:r>
            <w:r w:rsidRPr="00277E35">
              <w:rPr>
                <w:rFonts w:ascii="Times New Roman" w:hAnsi="Times New Roman"/>
                <w:szCs w:val="22"/>
                <w:vertAlign w:val="superscript"/>
                <w:lang w:val="nb-NO"/>
              </w:rPr>
              <w:t>2</w:t>
            </w:r>
          </w:p>
        </w:tc>
        <w:tc>
          <w:tcPr>
            <w:tcW w:w="1399" w:type="dxa"/>
            <w:tcBorders>
              <w:left w:val="single" w:sz="4" w:space="0" w:color="auto"/>
              <w:bottom w:val="single" w:sz="4" w:space="0" w:color="auto"/>
              <w:right w:val="single" w:sz="4" w:space="0" w:color="auto"/>
            </w:tcBorders>
          </w:tcPr>
          <w:p w14:paraId="37C85BA7"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0,009*</w:t>
            </w:r>
            <w:r w:rsidRPr="00277E35">
              <w:rPr>
                <w:rFonts w:ascii="Times New Roman" w:hAnsi="Times New Roman"/>
                <w:szCs w:val="22"/>
                <w:vertAlign w:val="superscript"/>
                <w:lang w:val="nb-NO"/>
              </w:rPr>
              <w:t>2</w:t>
            </w:r>
          </w:p>
        </w:tc>
        <w:tc>
          <w:tcPr>
            <w:tcW w:w="1386" w:type="dxa"/>
            <w:tcBorders>
              <w:left w:val="single" w:sz="4" w:space="0" w:color="auto"/>
              <w:bottom w:val="single" w:sz="4" w:space="0" w:color="auto"/>
              <w:right w:val="single" w:sz="4" w:space="0" w:color="auto"/>
            </w:tcBorders>
          </w:tcPr>
          <w:p w14:paraId="37C85BA8"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r>
      <w:tr w:rsidR="00944129" w:rsidRPr="006C1F2C" w14:paraId="37C85BAE" w14:textId="77777777" w:rsidTr="002F5E8F">
        <w:trPr>
          <w:cantSplit/>
        </w:trPr>
        <w:tc>
          <w:tcPr>
            <w:tcW w:w="2988" w:type="dxa"/>
            <w:tcBorders>
              <w:top w:val="single" w:sz="4" w:space="0" w:color="auto"/>
              <w:left w:val="single" w:sz="4" w:space="0" w:color="auto"/>
              <w:right w:val="single" w:sz="4" w:space="0" w:color="auto"/>
            </w:tcBorders>
          </w:tcPr>
          <w:p w14:paraId="37C85BAA" w14:textId="77777777" w:rsidR="00944129" w:rsidRPr="00277E35" w:rsidRDefault="00944129" w:rsidP="005171BE">
            <w:pPr>
              <w:pStyle w:val="Table"/>
              <w:keepNext/>
              <w:widowControl w:val="0"/>
              <w:spacing w:before="0" w:after="0"/>
              <w:rPr>
                <w:rFonts w:ascii="Times New Roman" w:hAnsi="Times New Roman"/>
                <w:b/>
                <w:szCs w:val="22"/>
                <w:lang w:val="nb-NO"/>
              </w:rPr>
            </w:pPr>
            <w:r w:rsidRPr="00277E35">
              <w:rPr>
                <w:rFonts w:ascii="Times New Roman" w:hAnsi="Times New Roman"/>
                <w:b/>
                <w:szCs w:val="22"/>
                <w:lang w:val="nb-NO"/>
              </w:rPr>
              <w:t>ADCS-ADL</w:t>
            </w:r>
          </w:p>
        </w:tc>
        <w:tc>
          <w:tcPr>
            <w:tcW w:w="2160" w:type="dxa"/>
            <w:tcBorders>
              <w:top w:val="single" w:sz="4" w:space="0" w:color="auto"/>
              <w:left w:val="single" w:sz="4" w:space="0" w:color="auto"/>
              <w:right w:val="single" w:sz="4" w:space="0" w:color="auto"/>
            </w:tcBorders>
          </w:tcPr>
          <w:p w14:paraId="37C85BAB"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c>
          <w:tcPr>
            <w:tcW w:w="1399" w:type="dxa"/>
            <w:tcBorders>
              <w:top w:val="single" w:sz="4" w:space="0" w:color="auto"/>
              <w:left w:val="single" w:sz="4" w:space="0" w:color="auto"/>
              <w:right w:val="single" w:sz="4" w:space="0" w:color="auto"/>
            </w:tcBorders>
          </w:tcPr>
          <w:p w14:paraId="37C85BAC"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c>
          <w:tcPr>
            <w:tcW w:w="1386" w:type="dxa"/>
            <w:tcBorders>
              <w:top w:val="single" w:sz="4" w:space="0" w:color="auto"/>
              <w:left w:val="single" w:sz="4" w:space="0" w:color="auto"/>
              <w:right w:val="single" w:sz="4" w:space="0" w:color="auto"/>
            </w:tcBorders>
          </w:tcPr>
          <w:p w14:paraId="37C85BAD"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r>
      <w:tr w:rsidR="00944129" w:rsidRPr="006C1F2C" w14:paraId="37C85BB3" w14:textId="77777777" w:rsidTr="002F5E8F">
        <w:trPr>
          <w:cantSplit/>
        </w:trPr>
        <w:tc>
          <w:tcPr>
            <w:tcW w:w="2988" w:type="dxa"/>
            <w:tcBorders>
              <w:left w:val="single" w:sz="4" w:space="0" w:color="auto"/>
              <w:right w:val="single" w:sz="4" w:space="0" w:color="auto"/>
            </w:tcBorders>
          </w:tcPr>
          <w:p w14:paraId="37C85BAF" w14:textId="77777777" w:rsidR="00944129" w:rsidRPr="00277E35" w:rsidRDefault="00944129" w:rsidP="005171BE">
            <w:pPr>
              <w:pStyle w:val="Table"/>
              <w:keepNext/>
              <w:widowControl w:val="0"/>
              <w:spacing w:before="0" w:after="0"/>
              <w:rPr>
                <w:rFonts w:ascii="Times New Roman" w:hAnsi="Times New Roman"/>
                <w:b/>
                <w:szCs w:val="22"/>
                <w:lang w:val="nb-NO"/>
              </w:rPr>
            </w:pPr>
          </w:p>
        </w:tc>
        <w:tc>
          <w:tcPr>
            <w:tcW w:w="2160" w:type="dxa"/>
            <w:tcBorders>
              <w:left w:val="single" w:sz="4" w:space="0" w:color="auto"/>
              <w:right w:val="single" w:sz="4" w:space="0" w:color="auto"/>
            </w:tcBorders>
          </w:tcPr>
          <w:p w14:paraId="37C85BB0"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szCs w:val="22"/>
                <w:lang w:val="nb-NO"/>
              </w:rPr>
              <w:t>(n=</w:t>
            </w:r>
            <w:r w:rsidRPr="00277E35">
              <w:rPr>
                <w:rFonts w:ascii="Times New Roman" w:hAnsi="Times New Roman"/>
                <w:color w:val="000000"/>
                <w:szCs w:val="22"/>
                <w:lang w:val="nb-NO"/>
              </w:rPr>
              <w:t>247)</w:t>
            </w:r>
          </w:p>
        </w:tc>
        <w:tc>
          <w:tcPr>
            <w:tcW w:w="1399" w:type="dxa"/>
            <w:tcBorders>
              <w:left w:val="single" w:sz="4" w:space="0" w:color="auto"/>
              <w:right w:val="single" w:sz="4" w:space="0" w:color="auto"/>
            </w:tcBorders>
          </w:tcPr>
          <w:p w14:paraId="37C85BB1"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szCs w:val="22"/>
                <w:lang w:val="nb-NO"/>
              </w:rPr>
              <w:t>(n=</w:t>
            </w:r>
            <w:r w:rsidRPr="00277E35">
              <w:rPr>
                <w:rFonts w:ascii="Times New Roman" w:hAnsi="Times New Roman"/>
                <w:color w:val="000000"/>
                <w:szCs w:val="22"/>
                <w:lang w:val="nb-NO"/>
              </w:rPr>
              <w:t>254)</w:t>
            </w:r>
          </w:p>
        </w:tc>
        <w:tc>
          <w:tcPr>
            <w:tcW w:w="1386" w:type="dxa"/>
            <w:tcBorders>
              <w:left w:val="single" w:sz="4" w:space="0" w:color="auto"/>
              <w:right w:val="single" w:sz="4" w:space="0" w:color="auto"/>
            </w:tcBorders>
          </w:tcPr>
          <w:p w14:paraId="37C85BB2"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szCs w:val="22"/>
                <w:lang w:val="nb-NO"/>
              </w:rPr>
              <w:t>(n=</w:t>
            </w:r>
            <w:r w:rsidRPr="00277E35">
              <w:rPr>
                <w:rFonts w:ascii="Times New Roman" w:hAnsi="Times New Roman"/>
                <w:color w:val="000000"/>
                <w:szCs w:val="22"/>
                <w:lang w:val="nb-NO"/>
              </w:rPr>
              <w:t>281)</w:t>
            </w:r>
          </w:p>
        </w:tc>
      </w:tr>
      <w:tr w:rsidR="00944129" w:rsidRPr="006C1F2C" w14:paraId="37C85BB8" w14:textId="77777777" w:rsidTr="002F5E8F">
        <w:trPr>
          <w:cantSplit/>
        </w:trPr>
        <w:tc>
          <w:tcPr>
            <w:tcW w:w="2988" w:type="dxa"/>
            <w:tcBorders>
              <w:left w:val="single" w:sz="4" w:space="0" w:color="auto"/>
              <w:right w:val="single" w:sz="4" w:space="0" w:color="auto"/>
            </w:tcBorders>
          </w:tcPr>
          <w:p w14:paraId="37C85BB4" w14:textId="77777777" w:rsidR="00944129" w:rsidRPr="00277E35" w:rsidRDefault="00944129" w:rsidP="005171BE">
            <w:pPr>
              <w:pStyle w:val="Table"/>
              <w:keepNext/>
              <w:widowControl w:val="0"/>
              <w:spacing w:before="0" w:after="0"/>
              <w:rPr>
                <w:rFonts w:ascii="Times New Roman" w:hAnsi="Times New Roman"/>
                <w:szCs w:val="22"/>
                <w:lang w:val="nb-NO"/>
              </w:rPr>
            </w:pPr>
            <w:r w:rsidRPr="00277E35">
              <w:rPr>
                <w:rFonts w:ascii="Times New Roman" w:hAnsi="Times New Roman"/>
                <w:szCs w:val="22"/>
                <w:lang w:val="nb-NO"/>
              </w:rPr>
              <w:t xml:space="preserve">Gjennomsnittlig baseline </w:t>
            </w:r>
            <w:r w:rsidRPr="00277E35">
              <w:rPr>
                <w:rFonts w:ascii="Times New Roman" w:hAnsi="Times New Roman"/>
                <w:szCs w:val="22"/>
                <w:lang w:val="nb-NO"/>
              </w:rPr>
              <w:sym w:font="Symbol" w:char="F0B1"/>
            </w:r>
            <w:r w:rsidRPr="00277E35">
              <w:rPr>
                <w:rFonts w:ascii="Times New Roman" w:hAnsi="Times New Roman"/>
                <w:szCs w:val="22"/>
                <w:lang w:val="nb-NO"/>
              </w:rPr>
              <w:t xml:space="preserve"> SD</w:t>
            </w:r>
          </w:p>
        </w:tc>
        <w:tc>
          <w:tcPr>
            <w:tcW w:w="2160" w:type="dxa"/>
            <w:tcBorders>
              <w:left w:val="single" w:sz="4" w:space="0" w:color="auto"/>
              <w:right w:val="single" w:sz="4" w:space="0" w:color="auto"/>
            </w:tcBorders>
          </w:tcPr>
          <w:p w14:paraId="37C85BB5"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color w:val="000000"/>
                <w:szCs w:val="22"/>
                <w:lang w:val="nb-NO"/>
              </w:rPr>
              <w:t>50,1</w:t>
            </w:r>
            <w:r w:rsidRPr="00277E35">
              <w:rPr>
                <w:rFonts w:ascii="Times New Roman" w:hAnsi="Times New Roman"/>
                <w:szCs w:val="22"/>
                <w:lang w:val="nb-NO"/>
              </w:rPr>
              <w:t xml:space="preserve"> </w:t>
            </w:r>
            <w:r w:rsidRPr="00277E35">
              <w:rPr>
                <w:rFonts w:ascii="Times New Roman" w:hAnsi="Times New Roman"/>
                <w:szCs w:val="22"/>
                <w:lang w:val="nb-NO"/>
              </w:rPr>
              <w:sym w:font="Symbol" w:char="F0B1"/>
            </w:r>
            <w:r w:rsidRPr="00277E35">
              <w:rPr>
                <w:rFonts w:ascii="Times New Roman" w:hAnsi="Times New Roman"/>
                <w:szCs w:val="22"/>
                <w:lang w:val="nb-NO"/>
              </w:rPr>
              <w:t xml:space="preserve"> 16,3</w:t>
            </w:r>
          </w:p>
        </w:tc>
        <w:tc>
          <w:tcPr>
            <w:tcW w:w="1399" w:type="dxa"/>
            <w:tcBorders>
              <w:left w:val="single" w:sz="4" w:space="0" w:color="auto"/>
              <w:right w:val="single" w:sz="4" w:space="0" w:color="auto"/>
            </w:tcBorders>
          </w:tcPr>
          <w:p w14:paraId="37C85BB6"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color w:val="000000"/>
                <w:szCs w:val="22"/>
                <w:lang w:val="nb-NO"/>
              </w:rPr>
              <w:t>49,3</w:t>
            </w:r>
            <w:r w:rsidRPr="00277E35">
              <w:rPr>
                <w:rFonts w:ascii="Times New Roman" w:hAnsi="Times New Roman"/>
                <w:szCs w:val="22"/>
                <w:lang w:val="nb-NO"/>
              </w:rPr>
              <w:t xml:space="preserve"> </w:t>
            </w:r>
            <w:r w:rsidRPr="00277E35">
              <w:rPr>
                <w:rFonts w:ascii="Times New Roman" w:hAnsi="Times New Roman"/>
                <w:szCs w:val="22"/>
                <w:lang w:val="nb-NO"/>
              </w:rPr>
              <w:sym w:font="Symbol" w:char="F0B1"/>
            </w:r>
            <w:r w:rsidRPr="00277E35">
              <w:rPr>
                <w:rFonts w:ascii="Times New Roman" w:hAnsi="Times New Roman"/>
                <w:szCs w:val="22"/>
                <w:lang w:val="nb-NO"/>
              </w:rPr>
              <w:t xml:space="preserve"> 15,8</w:t>
            </w:r>
          </w:p>
        </w:tc>
        <w:tc>
          <w:tcPr>
            <w:tcW w:w="1386" w:type="dxa"/>
            <w:tcBorders>
              <w:left w:val="single" w:sz="4" w:space="0" w:color="auto"/>
              <w:right w:val="single" w:sz="4" w:space="0" w:color="auto"/>
            </w:tcBorders>
          </w:tcPr>
          <w:p w14:paraId="37C85BB7"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color w:val="000000"/>
                <w:szCs w:val="22"/>
                <w:lang w:val="nb-NO"/>
              </w:rPr>
              <w:t>49,2</w:t>
            </w:r>
            <w:r w:rsidRPr="00277E35">
              <w:rPr>
                <w:rFonts w:ascii="Times New Roman" w:hAnsi="Times New Roman"/>
                <w:szCs w:val="22"/>
                <w:lang w:val="nb-NO"/>
              </w:rPr>
              <w:t xml:space="preserve"> </w:t>
            </w:r>
            <w:r w:rsidRPr="00277E35">
              <w:rPr>
                <w:rFonts w:ascii="Times New Roman" w:hAnsi="Times New Roman"/>
                <w:szCs w:val="22"/>
                <w:lang w:val="nb-NO"/>
              </w:rPr>
              <w:sym w:font="Symbol" w:char="F0B1"/>
            </w:r>
            <w:r w:rsidRPr="00277E35">
              <w:rPr>
                <w:rFonts w:ascii="Times New Roman" w:hAnsi="Times New Roman"/>
                <w:szCs w:val="22"/>
                <w:lang w:val="nb-NO"/>
              </w:rPr>
              <w:t xml:space="preserve"> 16,0</w:t>
            </w:r>
          </w:p>
        </w:tc>
      </w:tr>
      <w:tr w:rsidR="00944129" w:rsidRPr="006C1F2C" w14:paraId="37C85BBD" w14:textId="77777777" w:rsidTr="002F5E8F">
        <w:trPr>
          <w:cantSplit/>
        </w:trPr>
        <w:tc>
          <w:tcPr>
            <w:tcW w:w="2988" w:type="dxa"/>
            <w:tcBorders>
              <w:left w:val="single" w:sz="4" w:space="0" w:color="auto"/>
              <w:right w:val="single" w:sz="4" w:space="0" w:color="auto"/>
            </w:tcBorders>
          </w:tcPr>
          <w:p w14:paraId="37C85BB9" w14:textId="77777777" w:rsidR="00944129" w:rsidRPr="006C1F2C" w:rsidRDefault="00944129" w:rsidP="005171BE">
            <w:pPr>
              <w:pStyle w:val="Table"/>
              <w:keepNext/>
              <w:widowControl w:val="0"/>
              <w:spacing w:before="0" w:after="0"/>
              <w:rPr>
                <w:rFonts w:ascii="Times New Roman" w:hAnsi="Times New Roman"/>
                <w:szCs w:val="22"/>
                <w:lang w:val="nb-NO"/>
              </w:rPr>
            </w:pPr>
            <w:r w:rsidRPr="006C1F2C">
              <w:rPr>
                <w:rFonts w:ascii="Times New Roman" w:hAnsi="Times New Roman"/>
                <w:szCs w:val="22"/>
                <w:lang w:val="nb-NO"/>
              </w:rPr>
              <w:t xml:space="preserve">Gjennomsnittlig endring etter 24 uker </w:t>
            </w:r>
            <w:r w:rsidRPr="00277E35">
              <w:rPr>
                <w:rFonts w:ascii="Times New Roman" w:hAnsi="Times New Roman"/>
                <w:szCs w:val="22"/>
                <w:lang w:val="nb-NO"/>
              </w:rPr>
              <w:sym w:font="Symbol" w:char="F0B1"/>
            </w:r>
            <w:r w:rsidRPr="006C1F2C">
              <w:rPr>
                <w:rFonts w:ascii="Times New Roman" w:hAnsi="Times New Roman"/>
                <w:szCs w:val="22"/>
                <w:lang w:val="nb-NO"/>
              </w:rPr>
              <w:t xml:space="preserve"> SD</w:t>
            </w:r>
          </w:p>
        </w:tc>
        <w:tc>
          <w:tcPr>
            <w:tcW w:w="2160" w:type="dxa"/>
            <w:tcBorders>
              <w:left w:val="single" w:sz="4" w:space="0" w:color="auto"/>
              <w:right w:val="single" w:sz="4" w:space="0" w:color="auto"/>
            </w:tcBorders>
          </w:tcPr>
          <w:p w14:paraId="37C85BBA"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color w:val="000000"/>
                <w:szCs w:val="22"/>
                <w:lang w:val="nb-NO"/>
              </w:rPr>
              <w:t>-0,1</w:t>
            </w:r>
            <w:r w:rsidRPr="00277E35">
              <w:rPr>
                <w:rFonts w:ascii="Times New Roman" w:hAnsi="Times New Roman"/>
                <w:szCs w:val="22"/>
                <w:lang w:val="nb-NO"/>
              </w:rPr>
              <w:t xml:space="preserve"> </w:t>
            </w:r>
            <w:r w:rsidRPr="00277E35">
              <w:rPr>
                <w:rFonts w:ascii="Times New Roman" w:hAnsi="Times New Roman"/>
                <w:szCs w:val="22"/>
                <w:lang w:val="nb-NO"/>
              </w:rPr>
              <w:sym w:font="Symbol" w:char="F0B1"/>
            </w:r>
            <w:r w:rsidRPr="00277E35">
              <w:rPr>
                <w:rFonts w:ascii="Times New Roman" w:hAnsi="Times New Roman"/>
                <w:szCs w:val="22"/>
                <w:lang w:val="nb-NO"/>
              </w:rPr>
              <w:t xml:space="preserve"> 9,1</w:t>
            </w:r>
          </w:p>
        </w:tc>
        <w:tc>
          <w:tcPr>
            <w:tcW w:w="1399" w:type="dxa"/>
            <w:tcBorders>
              <w:left w:val="single" w:sz="4" w:space="0" w:color="auto"/>
              <w:right w:val="single" w:sz="4" w:space="0" w:color="auto"/>
            </w:tcBorders>
          </w:tcPr>
          <w:p w14:paraId="37C85BBB"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color w:val="000000"/>
                <w:szCs w:val="22"/>
                <w:lang w:val="nb-NO"/>
              </w:rPr>
              <w:t>-0,5</w:t>
            </w:r>
            <w:r w:rsidRPr="00277E35">
              <w:rPr>
                <w:rFonts w:ascii="Times New Roman" w:hAnsi="Times New Roman"/>
                <w:szCs w:val="22"/>
                <w:lang w:val="nb-NO"/>
              </w:rPr>
              <w:t xml:space="preserve"> </w:t>
            </w:r>
            <w:r w:rsidRPr="00277E35">
              <w:rPr>
                <w:rFonts w:ascii="Times New Roman" w:hAnsi="Times New Roman"/>
                <w:szCs w:val="22"/>
                <w:lang w:val="nb-NO"/>
              </w:rPr>
              <w:sym w:font="Symbol" w:char="F0B1"/>
            </w:r>
            <w:r w:rsidRPr="00277E35">
              <w:rPr>
                <w:rFonts w:ascii="Times New Roman" w:hAnsi="Times New Roman"/>
                <w:szCs w:val="22"/>
                <w:lang w:val="nb-NO"/>
              </w:rPr>
              <w:t xml:space="preserve"> 9,5</w:t>
            </w:r>
          </w:p>
        </w:tc>
        <w:tc>
          <w:tcPr>
            <w:tcW w:w="1386" w:type="dxa"/>
            <w:tcBorders>
              <w:left w:val="single" w:sz="4" w:space="0" w:color="auto"/>
              <w:right w:val="single" w:sz="4" w:space="0" w:color="auto"/>
            </w:tcBorders>
          </w:tcPr>
          <w:p w14:paraId="37C85BBC" w14:textId="77777777" w:rsidR="00944129" w:rsidRPr="00277E35" w:rsidRDefault="00944129" w:rsidP="005171BE">
            <w:pPr>
              <w:pStyle w:val="Table"/>
              <w:keepNext/>
              <w:widowControl w:val="0"/>
              <w:spacing w:before="0" w:after="0"/>
              <w:jc w:val="center"/>
              <w:rPr>
                <w:rFonts w:ascii="Times New Roman" w:hAnsi="Times New Roman"/>
                <w:color w:val="000000"/>
                <w:szCs w:val="22"/>
                <w:lang w:val="nb-NO"/>
              </w:rPr>
            </w:pPr>
            <w:r w:rsidRPr="00277E35">
              <w:rPr>
                <w:rFonts w:ascii="Times New Roman" w:hAnsi="Times New Roman"/>
                <w:color w:val="000000"/>
                <w:szCs w:val="22"/>
                <w:lang w:val="nb-NO"/>
              </w:rPr>
              <w:t>-2,3</w:t>
            </w:r>
            <w:r w:rsidRPr="00277E35">
              <w:rPr>
                <w:rFonts w:ascii="Times New Roman" w:hAnsi="Times New Roman"/>
                <w:szCs w:val="22"/>
                <w:lang w:val="nb-NO"/>
              </w:rPr>
              <w:t xml:space="preserve"> </w:t>
            </w:r>
            <w:r w:rsidRPr="00277E35">
              <w:rPr>
                <w:rFonts w:ascii="Times New Roman" w:hAnsi="Times New Roman"/>
                <w:szCs w:val="22"/>
                <w:lang w:val="nb-NO"/>
              </w:rPr>
              <w:sym w:font="Symbol" w:char="F0B1"/>
            </w:r>
            <w:r w:rsidRPr="00277E35">
              <w:rPr>
                <w:rFonts w:ascii="Times New Roman" w:hAnsi="Times New Roman"/>
                <w:szCs w:val="22"/>
                <w:lang w:val="nb-NO"/>
              </w:rPr>
              <w:t xml:space="preserve"> 9,4</w:t>
            </w:r>
          </w:p>
        </w:tc>
      </w:tr>
      <w:tr w:rsidR="00944129" w:rsidRPr="006C1F2C" w14:paraId="37C85BC2" w14:textId="77777777" w:rsidTr="002F5E8F">
        <w:trPr>
          <w:cantSplit/>
        </w:trPr>
        <w:tc>
          <w:tcPr>
            <w:tcW w:w="2988" w:type="dxa"/>
            <w:tcBorders>
              <w:left w:val="single" w:sz="4" w:space="0" w:color="auto"/>
              <w:bottom w:val="single" w:sz="4" w:space="0" w:color="auto"/>
              <w:right w:val="single" w:sz="4" w:space="0" w:color="auto"/>
            </w:tcBorders>
          </w:tcPr>
          <w:p w14:paraId="37C85BBE" w14:textId="77777777" w:rsidR="00944129" w:rsidRPr="00277E35" w:rsidRDefault="00944129" w:rsidP="005171BE">
            <w:pPr>
              <w:pStyle w:val="Table"/>
              <w:keepNext/>
              <w:widowControl w:val="0"/>
              <w:spacing w:before="0" w:after="0"/>
              <w:rPr>
                <w:rFonts w:ascii="Times New Roman" w:hAnsi="Times New Roman"/>
                <w:szCs w:val="22"/>
                <w:lang w:val="nb-NO"/>
              </w:rPr>
            </w:pPr>
            <w:r w:rsidRPr="00277E35">
              <w:rPr>
                <w:rFonts w:ascii="Times New Roman" w:hAnsi="Times New Roman"/>
                <w:szCs w:val="22"/>
                <w:lang w:val="nb-NO"/>
              </w:rPr>
              <w:t>p-verdi versus placebo</w:t>
            </w:r>
          </w:p>
        </w:tc>
        <w:tc>
          <w:tcPr>
            <w:tcW w:w="2160" w:type="dxa"/>
            <w:tcBorders>
              <w:left w:val="single" w:sz="4" w:space="0" w:color="auto"/>
              <w:bottom w:val="single" w:sz="4" w:space="0" w:color="auto"/>
              <w:right w:val="single" w:sz="4" w:space="0" w:color="auto"/>
            </w:tcBorders>
          </w:tcPr>
          <w:p w14:paraId="37C85BBF"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0,013*</w:t>
            </w:r>
            <w:r w:rsidRPr="00277E35">
              <w:rPr>
                <w:rFonts w:ascii="Times New Roman" w:hAnsi="Times New Roman"/>
                <w:szCs w:val="22"/>
                <w:vertAlign w:val="superscript"/>
                <w:lang w:val="nb-NO"/>
              </w:rPr>
              <w:t>1</w:t>
            </w:r>
          </w:p>
        </w:tc>
        <w:tc>
          <w:tcPr>
            <w:tcW w:w="1399" w:type="dxa"/>
            <w:tcBorders>
              <w:left w:val="single" w:sz="4" w:space="0" w:color="auto"/>
              <w:bottom w:val="single" w:sz="4" w:space="0" w:color="auto"/>
              <w:right w:val="single" w:sz="4" w:space="0" w:color="auto"/>
            </w:tcBorders>
          </w:tcPr>
          <w:p w14:paraId="37C85BC0" w14:textId="77777777" w:rsidR="00944129" w:rsidRPr="00277E35" w:rsidRDefault="00944129" w:rsidP="005171BE">
            <w:pPr>
              <w:pStyle w:val="Table"/>
              <w:keepNext/>
              <w:widowControl w:val="0"/>
              <w:spacing w:before="0" w:after="0"/>
              <w:jc w:val="center"/>
              <w:rPr>
                <w:rFonts w:ascii="Times New Roman" w:hAnsi="Times New Roman"/>
                <w:szCs w:val="22"/>
                <w:lang w:val="nb-NO"/>
              </w:rPr>
            </w:pPr>
            <w:r w:rsidRPr="00277E35">
              <w:rPr>
                <w:rFonts w:ascii="Times New Roman" w:hAnsi="Times New Roman"/>
                <w:szCs w:val="22"/>
                <w:lang w:val="nb-NO"/>
              </w:rPr>
              <w:t>0,039*</w:t>
            </w:r>
            <w:r w:rsidRPr="00277E35">
              <w:rPr>
                <w:rFonts w:ascii="Times New Roman" w:hAnsi="Times New Roman"/>
                <w:szCs w:val="22"/>
                <w:vertAlign w:val="superscript"/>
                <w:lang w:val="nb-NO"/>
              </w:rPr>
              <w:t>1</w:t>
            </w:r>
          </w:p>
        </w:tc>
        <w:tc>
          <w:tcPr>
            <w:tcW w:w="1386" w:type="dxa"/>
            <w:tcBorders>
              <w:left w:val="single" w:sz="4" w:space="0" w:color="auto"/>
              <w:bottom w:val="single" w:sz="4" w:space="0" w:color="auto"/>
              <w:right w:val="single" w:sz="4" w:space="0" w:color="auto"/>
            </w:tcBorders>
          </w:tcPr>
          <w:p w14:paraId="37C85BC1" w14:textId="77777777" w:rsidR="00944129" w:rsidRPr="00277E35" w:rsidRDefault="00944129" w:rsidP="005171BE">
            <w:pPr>
              <w:pStyle w:val="Table"/>
              <w:keepNext/>
              <w:widowControl w:val="0"/>
              <w:spacing w:before="0" w:after="0"/>
              <w:jc w:val="center"/>
              <w:rPr>
                <w:rFonts w:ascii="Times New Roman" w:hAnsi="Times New Roman"/>
                <w:szCs w:val="22"/>
                <w:lang w:val="nb-NO"/>
              </w:rPr>
            </w:pPr>
          </w:p>
        </w:tc>
      </w:tr>
    </w:tbl>
    <w:p w14:paraId="37C85BC3" w14:textId="77777777" w:rsidR="00944129" w:rsidRPr="006C1F2C" w:rsidRDefault="00944129" w:rsidP="005171BE">
      <w:pPr>
        <w:keepNext/>
        <w:keepLines/>
        <w:widowControl w:val="0"/>
        <w:rPr>
          <w:sz w:val="22"/>
          <w:szCs w:val="22"/>
        </w:rPr>
      </w:pPr>
      <w:r w:rsidRPr="006C1F2C">
        <w:rPr>
          <w:sz w:val="22"/>
          <w:szCs w:val="22"/>
        </w:rPr>
        <w:t>* p≤0,05 versus placebo</w:t>
      </w:r>
    </w:p>
    <w:p w14:paraId="37C85BC4" w14:textId="77777777" w:rsidR="00944129" w:rsidRPr="004E303E" w:rsidRDefault="00944129" w:rsidP="005171BE">
      <w:pPr>
        <w:keepNext/>
        <w:keepLines/>
        <w:widowControl w:val="0"/>
        <w:rPr>
          <w:sz w:val="22"/>
          <w:szCs w:val="22"/>
          <w:lang w:val="en-US"/>
        </w:rPr>
      </w:pPr>
      <w:r w:rsidRPr="004E303E">
        <w:rPr>
          <w:sz w:val="22"/>
          <w:szCs w:val="22"/>
          <w:lang w:val="en-US"/>
        </w:rPr>
        <w:t>ITT: Intent-To-Treat; LOCF: Last Observation Carried Forward</w:t>
      </w:r>
    </w:p>
    <w:p w14:paraId="37C85BC5" w14:textId="77777777" w:rsidR="00944129" w:rsidRPr="006C1F2C" w:rsidRDefault="00944129" w:rsidP="005171BE">
      <w:pPr>
        <w:keepNext/>
        <w:keepLines/>
        <w:widowControl w:val="0"/>
        <w:rPr>
          <w:sz w:val="22"/>
          <w:szCs w:val="22"/>
        </w:rPr>
      </w:pPr>
      <w:r w:rsidRPr="006C1F2C">
        <w:rPr>
          <w:sz w:val="22"/>
          <w:szCs w:val="22"/>
          <w:vertAlign w:val="superscript"/>
        </w:rPr>
        <w:t>1</w:t>
      </w:r>
      <w:r w:rsidRPr="006C1F2C">
        <w:rPr>
          <w:sz w:val="22"/>
          <w:szCs w:val="22"/>
        </w:rPr>
        <w:t xml:space="preserve"> Basert på ANCOVA med behandling og land som faktorer og baseline-verdier som en kovariat. Negativ endring av ADAS-Cog indikerer forbedring. Positiv endring av ADCS-ADL indikerer forbedring.</w:t>
      </w:r>
    </w:p>
    <w:p w14:paraId="37C85BC6" w14:textId="77777777" w:rsidR="00944129" w:rsidRPr="006C1F2C" w:rsidRDefault="00944129" w:rsidP="005171BE">
      <w:pPr>
        <w:keepNext/>
        <w:keepLines/>
        <w:widowControl w:val="0"/>
        <w:rPr>
          <w:sz w:val="22"/>
          <w:szCs w:val="22"/>
        </w:rPr>
      </w:pPr>
      <w:r w:rsidRPr="006C1F2C">
        <w:rPr>
          <w:sz w:val="22"/>
          <w:szCs w:val="22"/>
          <w:vertAlign w:val="superscript"/>
        </w:rPr>
        <w:t>2</w:t>
      </w:r>
      <w:r w:rsidRPr="006C1F2C">
        <w:rPr>
          <w:sz w:val="22"/>
          <w:szCs w:val="22"/>
        </w:rPr>
        <w:t xml:space="preserve"> Basert på CMH-test (van Elteren-test) med blokkinndeling i henhold til land. ADCS-CGIC score &lt;4 indikerer forbedring.</w:t>
      </w:r>
    </w:p>
    <w:p w14:paraId="37C85BC7" w14:textId="77777777" w:rsidR="00944129" w:rsidRPr="006C1F2C" w:rsidRDefault="00944129" w:rsidP="005171BE">
      <w:pPr>
        <w:widowControl w:val="0"/>
        <w:rPr>
          <w:sz w:val="22"/>
          <w:szCs w:val="22"/>
        </w:rPr>
      </w:pPr>
    </w:p>
    <w:p w14:paraId="37C85BC8" w14:textId="77777777" w:rsidR="00944129" w:rsidRPr="006C1F2C" w:rsidRDefault="00944129" w:rsidP="005171BE">
      <w:pPr>
        <w:pStyle w:val="BodyText21"/>
        <w:widowControl w:val="0"/>
        <w:spacing w:line="240" w:lineRule="auto"/>
        <w:ind w:left="0"/>
        <w:jc w:val="left"/>
        <w:rPr>
          <w:szCs w:val="22"/>
          <w:lang w:val="nb-NO"/>
        </w:rPr>
      </w:pPr>
      <w:r w:rsidRPr="006C1F2C">
        <w:rPr>
          <w:szCs w:val="22"/>
          <w:lang w:val="nb-NO"/>
        </w:rPr>
        <w:t xml:space="preserve">Resultatene for klinisk relevante respondere fra den 24-ukers </w:t>
      </w:r>
      <w:r w:rsidRPr="006C1F2C">
        <w:rPr>
          <w:color w:val="000000"/>
          <w:szCs w:val="22"/>
          <w:lang w:val="nb-NO"/>
        </w:rPr>
        <w:t>placebokontrollerte</w:t>
      </w:r>
      <w:r w:rsidRPr="006C1F2C">
        <w:rPr>
          <w:szCs w:val="22"/>
          <w:lang w:val="nb-NO"/>
        </w:rPr>
        <w:t xml:space="preserve"> studien er vist i tabell 3. Klinisk relevant forbedring ble definert a priori som minimum 4-poengs forbedring på ADAS-Cog, ingen forverring på ADCS-CGIC og ingen forverring på ADCS-ADL.</w:t>
      </w:r>
    </w:p>
    <w:p w14:paraId="37C85BC9" w14:textId="77777777" w:rsidR="00944129" w:rsidRPr="006C1F2C" w:rsidRDefault="00944129" w:rsidP="005171BE">
      <w:pPr>
        <w:pStyle w:val="Text"/>
        <w:widowControl w:val="0"/>
        <w:tabs>
          <w:tab w:val="left" w:pos="567"/>
        </w:tabs>
        <w:spacing w:before="0"/>
        <w:jc w:val="left"/>
        <w:rPr>
          <w:sz w:val="22"/>
          <w:szCs w:val="22"/>
          <w:lang w:val="nb-NO"/>
        </w:rPr>
      </w:pPr>
    </w:p>
    <w:p w14:paraId="37C85BCA" w14:textId="77777777" w:rsidR="00944129" w:rsidRPr="00277E35" w:rsidRDefault="00944129" w:rsidP="005171BE">
      <w:pPr>
        <w:pStyle w:val="BodyText21"/>
        <w:keepNext/>
        <w:keepLines/>
        <w:widowControl w:val="0"/>
        <w:spacing w:line="240" w:lineRule="auto"/>
        <w:ind w:left="0"/>
        <w:jc w:val="left"/>
        <w:rPr>
          <w:b/>
          <w:bCs/>
          <w:szCs w:val="22"/>
          <w:lang w:val="nb-NO"/>
        </w:rPr>
      </w:pPr>
      <w:r w:rsidRPr="00277E35">
        <w:rPr>
          <w:b/>
          <w:bCs/>
          <w:szCs w:val="22"/>
          <w:lang w:val="nb-NO"/>
        </w:rPr>
        <w:t>Tabell 3</w:t>
      </w:r>
    </w:p>
    <w:p w14:paraId="37C85BCB" w14:textId="77777777" w:rsidR="00944129" w:rsidRPr="00277E35" w:rsidRDefault="00944129" w:rsidP="005171BE">
      <w:pPr>
        <w:pStyle w:val="BodyText21"/>
        <w:keepNext/>
        <w:keepLines/>
        <w:widowControl w:val="0"/>
        <w:spacing w:line="240" w:lineRule="auto"/>
        <w:ind w:left="0"/>
        <w:jc w:val="left"/>
        <w:rPr>
          <w:szCs w:val="22"/>
          <w:lang w:val="nb-NO"/>
        </w:rPr>
      </w:pPr>
    </w:p>
    <w:tbl>
      <w:tblPr>
        <w:tblW w:w="0" w:type="auto"/>
        <w:tblInd w:w="208"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000" w:firstRow="0" w:lastRow="0" w:firstColumn="0" w:lastColumn="0" w:noHBand="0" w:noVBand="0"/>
      </w:tblPr>
      <w:tblGrid>
        <w:gridCol w:w="3019"/>
        <w:gridCol w:w="2285"/>
        <w:gridCol w:w="1735"/>
        <w:gridCol w:w="1456"/>
      </w:tblGrid>
      <w:tr w:rsidR="00944129" w:rsidRPr="006C1F2C" w14:paraId="37C85BCE" w14:textId="77777777" w:rsidTr="002F5E8F">
        <w:tc>
          <w:tcPr>
            <w:tcW w:w="3019" w:type="dxa"/>
          </w:tcPr>
          <w:p w14:paraId="37C85BCC" w14:textId="77777777" w:rsidR="00944129" w:rsidRPr="00277E35" w:rsidRDefault="00944129" w:rsidP="005171BE">
            <w:pPr>
              <w:pStyle w:val="paragraph"/>
              <w:keepNext/>
              <w:keepLines/>
              <w:widowControl w:val="0"/>
              <w:tabs>
                <w:tab w:val="left" w:pos="567"/>
              </w:tabs>
              <w:spacing w:before="60" w:after="60"/>
              <w:rPr>
                <w:b/>
                <w:sz w:val="22"/>
                <w:szCs w:val="22"/>
                <w:lang w:val="nb-NO"/>
              </w:rPr>
            </w:pPr>
          </w:p>
        </w:tc>
        <w:tc>
          <w:tcPr>
            <w:tcW w:w="5476" w:type="dxa"/>
            <w:gridSpan w:val="3"/>
          </w:tcPr>
          <w:p w14:paraId="37C85BCD" w14:textId="77777777" w:rsidR="00944129" w:rsidRPr="006C1F2C" w:rsidRDefault="00944129" w:rsidP="005171BE">
            <w:pPr>
              <w:pStyle w:val="paragraph"/>
              <w:keepNext/>
              <w:keepLines/>
              <w:widowControl w:val="0"/>
              <w:tabs>
                <w:tab w:val="left" w:pos="567"/>
              </w:tabs>
              <w:spacing w:before="60" w:after="60"/>
              <w:jc w:val="center"/>
              <w:rPr>
                <w:b/>
                <w:sz w:val="22"/>
                <w:szCs w:val="22"/>
                <w:lang w:val="nb-NO"/>
              </w:rPr>
            </w:pPr>
            <w:r w:rsidRPr="006C1F2C">
              <w:rPr>
                <w:b/>
                <w:sz w:val="22"/>
                <w:szCs w:val="22"/>
                <w:lang w:val="nb-NO"/>
              </w:rPr>
              <w:t>Pasienter med klinisk significant respons (%)</w:t>
            </w:r>
          </w:p>
        </w:tc>
      </w:tr>
      <w:tr w:rsidR="00944129" w:rsidRPr="006C1F2C" w14:paraId="37C85BDF" w14:textId="77777777" w:rsidTr="002F5E8F">
        <w:tc>
          <w:tcPr>
            <w:tcW w:w="3019" w:type="dxa"/>
            <w:tcBorders>
              <w:bottom w:val="single" w:sz="4" w:space="0" w:color="auto"/>
            </w:tcBorders>
          </w:tcPr>
          <w:p w14:paraId="37C85BCF" w14:textId="77777777" w:rsidR="00944129" w:rsidRPr="006C1F2C" w:rsidRDefault="00944129" w:rsidP="005171BE">
            <w:pPr>
              <w:pStyle w:val="paragraph"/>
              <w:keepNext/>
              <w:keepLines/>
              <w:widowControl w:val="0"/>
              <w:tabs>
                <w:tab w:val="left" w:pos="567"/>
              </w:tabs>
              <w:spacing w:before="0"/>
              <w:rPr>
                <w:sz w:val="22"/>
                <w:szCs w:val="22"/>
                <w:lang w:val="nb-NO"/>
              </w:rPr>
            </w:pPr>
          </w:p>
          <w:p w14:paraId="37C85BD0" w14:textId="77777777" w:rsidR="00944129" w:rsidRPr="006C1F2C" w:rsidRDefault="00944129" w:rsidP="005171BE">
            <w:pPr>
              <w:pStyle w:val="paragraph"/>
              <w:keepNext/>
              <w:keepLines/>
              <w:widowControl w:val="0"/>
              <w:tabs>
                <w:tab w:val="left" w:pos="567"/>
              </w:tabs>
              <w:spacing w:before="0"/>
              <w:rPr>
                <w:sz w:val="22"/>
                <w:szCs w:val="22"/>
                <w:lang w:val="nb-NO"/>
              </w:rPr>
            </w:pPr>
          </w:p>
          <w:p w14:paraId="37C85BD1" w14:textId="77777777" w:rsidR="00944129" w:rsidRPr="006C1F2C" w:rsidRDefault="00944129" w:rsidP="005171BE">
            <w:pPr>
              <w:pStyle w:val="paragraph"/>
              <w:keepNext/>
              <w:keepLines/>
              <w:widowControl w:val="0"/>
              <w:tabs>
                <w:tab w:val="left" w:pos="567"/>
              </w:tabs>
              <w:spacing w:before="0"/>
              <w:rPr>
                <w:sz w:val="22"/>
                <w:szCs w:val="22"/>
                <w:lang w:val="nb-NO"/>
              </w:rPr>
            </w:pPr>
          </w:p>
          <w:p w14:paraId="37C85BD2" w14:textId="77777777" w:rsidR="00944129" w:rsidRPr="00277E35" w:rsidRDefault="00944129" w:rsidP="005171BE">
            <w:pPr>
              <w:pStyle w:val="paragraph"/>
              <w:keepNext/>
              <w:keepLines/>
              <w:widowControl w:val="0"/>
              <w:tabs>
                <w:tab w:val="left" w:pos="567"/>
              </w:tabs>
              <w:spacing w:before="0"/>
              <w:rPr>
                <w:b/>
                <w:sz w:val="22"/>
                <w:szCs w:val="22"/>
                <w:lang w:val="nb-NO"/>
              </w:rPr>
            </w:pPr>
            <w:r w:rsidRPr="00277E35">
              <w:rPr>
                <w:b/>
                <w:sz w:val="22"/>
                <w:szCs w:val="22"/>
                <w:lang w:val="nb-NO"/>
              </w:rPr>
              <w:t>ITT-LOCF-populasjonen</w:t>
            </w:r>
          </w:p>
        </w:tc>
        <w:tc>
          <w:tcPr>
            <w:tcW w:w="2285" w:type="dxa"/>
            <w:tcBorders>
              <w:bottom w:val="single" w:sz="4" w:space="0" w:color="auto"/>
            </w:tcBorders>
          </w:tcPr>
          <w:p w14:paraId="37C85BD3"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Exelon</w:t>
            </w:r>
          </w:p>
          <w:p w14:paraId="37C85BD4" w14:textId="77777777" w:rsidR="00944129" w:rsidRPr="00277E35" w:rsidRDefault="00944129" w:rsidP="005171BE">
            <w:pPr>
              <w:pStyle w:val="Table"/>
              <w:keepNext/>
              <w:widowControl w:val="0"/>
              <w:spacing w:before="0" w:after="0"/>
              <w:jc w:val="center"/>
              <w:rPr>
                <w:rFonts w:ascii="Times New Roman" w:hAnsi="Times New Roman"/>
                <w:b/>
                <w:szCs w:val="22"/>
                <w:lang w:val="nb-NO"/>
              </w:rPr>
            </w:pPr>
            <w:r w:rsidRPr="00277E35">
              <w:rPr>
                <w:rFonts w:ascii="Times New Roman" w:hAnsi="Times New Roman"/>
                <w:b/>
                <w:szCs w:val="22"/>
                <w:lang w:val="nb-NO"/>
              </w:rPr>
              <w:t>depoplastre</w:t>
            </w:r>
          </w:p>
          <w:p w14:paraId="37C85BD5" w14:textId="77777777" w:rsidR="00944129" w:rsidRPr="006C1F2C" w:rsidRDefault="00944129" w:rsidP="005171BE">
            <w:pPr>
              <w:keepNext/>
              <w:keepLines/>
              <w:widowControl w:val="0"/>
              <w:jc w:val="center"/>
              <w:rPr>
                <w:b/>
                <w:bCs/>
                <w:sz w:val="22"/>
                <w:szCs w:val="22"/>
              </w:rPr>
            </w:pPr>
            <w:r w:rsidRPr="006C1F2C">
              <w:rPr>
                <w:b/>
                <w:color w:val="000000"/>
                <w:sz w:val="22"/>
                <w:szCs w:val="22"/>
              </w:rPr>
              <w:t>9,5 mg/24 timer</w:t>
            </w:r>
          </w:p>
          <w:p w14:paraId="37C85BD6" w14:textId="77777777" w:rsidR="00944129" w:rsidRPr="006C1F2C" w:rsidRDefault="00944129" w:rsidP="005171BE">
            <w:pPr>
              <w:keepNext/>
              <w:keepLines/>
              <w:widowControl w:val="0"/>
              <w:jc w:val="center"/>
              <w:rPr>
                <w:b/>
                <w:bCs/>
                <w:sz w:val="22"/>
                <w:szCs w:val="22"/>
              </w:rPr>
            </w:pPr>
            <w:r w:rsidRPr="006C1F2C">
              <w:rPr>
                <w:b/>
                <w:bCs/>
                <w:sz w:val="22"/>
                <w:szCs w:val="22"/>
              </w:rPr>
              <w:t>N = 251</w:t>
            </w:r>
          </w:p>
        </w:tc>
        <w:tc>
          <w:tcPr>
            <w:tcW w:w="1735" w:type="dxa"/>
            <w:tcBorders>
              <w:bottom w:val="single" w:sz="4" w:space="0" w:color="auto"/>
            </w:tcBorders>
          </w:tcPr>
          <w:p w14:paraId="37C85BD7" w14:textId="77777777" w:rsidR="00944129" w:rsidRPr="00277E35" w:rsidRDefault="00944129" w:rsidP="005171BE">
            <w:pPr>
              <w:pStyle w:val="paragraph"/>
              <w:keepNext/>
              <w:keepLines/>
              <w:widowControl w:val="0"/>
              <w:tabs>
                <w:tab w:val="left" w:pos="567"/>
              </w:tabs>
              <w:spacing w:before="0"/>
              <w:jc w:val="center"/>
              <w:rPr>
                <w:b/>
                <w:sz w:val="22"/>
                <w:szCs w:val="22"/>
                <w:lang w:val="nb-NO"/>
              </w:rPr>
            </w:pPr>
            <w:r w:rsidRPr="00277E35">
              <w:rPr>
                <w:b/>
                <w:sz w:val="22"/>
                <w:szCs w:val="22"/>
                <w:lang w:val="nb-NO"/>
              </w:rPr>
              <w:t>Exelon</w:t>
            </w:r>
          </w:p>
          <w:p w14:paraId="37C85BD8" w14:textId="77777777" w:rsidR="00944129" w:rsidRPr="00277E35" w:rsidRDefault="00944129" w:rsidP="005171BE">
            <w:pPr>
              <w:pStyle w:val="paragraph"/>
              <w:keepNext/>
              <w:keepLines/>
              <w:widowControl w:val="0"/>
              <w:tabs>
                <w:tab w:val="left" w:pos="567"/>
              </w:tabs>
              <w:spacing w:before="0"/>
              <w:jc w:val="center"/>
              <w:rPr>
                <w:b/>
                <w:sz w:val="22"/>
                <w:szCs w:val="22"/>
                <w:lang w:val="nb-NO"/>
              </w:rPr>
            </w:pPr>
            <w:r w:rsidRPr="00277E35">
              <w:rPr>
                <w:b/>
                <w:sz w:val="22"/>
                <w:szCs w:val="22"/>
                <w:lang w:val="nb-NO"/>
              </w:rPr>
              <w:t>kapsler</w:t>
            </w:r>
          </w:p>
          <w:p w14:paraId="37C85BD9" w14:textId="77777777" w:rsidR="00944129" w:rsidRPr="00277E35" w:rsidRDefault="00944129" w:rsidP="005171BE">
            <w:pPr>
              <w:pStyle w:val="paragraph"/>
              <w:keepNext/>
              <w:keepLines/>
              <w:widowControl w:val="0"/>
              <w:tabs>
                <w:tab w:val="left" w:pos="567"/>
              </w:tabs>
              <w:spacing w:before="0"/>
              <w:jc w:val="center"/>
              <w:rPr>
                <w:lang w:val="nb-NO"/>
              </w:rPr>
            </w:pPr>
            <w:r w:rsidRPr="00277E35">
              <w:rPr>
                <w:b/>
                <w:sz w:val="22"/>
                <w:szCs w:val="22"/>
                <w:lang w:val="nb-NO"/>
              </w:rPr>
              <w:t>12 mg/dag</w:t>
            </w:r>
          </w:p>
          <w:p w14:paraId="37C85BDA" w14:textId="77777777" w:rsidR="00944129" w:rsidRPr="00277E35" w:rsidRDefault="00944129" w:rsidP="005171BE">
            <w:pPr>
              <w:keepNext/>
              <w:keepLines/>
              <w:widowControl w:val="0"/>
              <w:jc w:val="center"/>
              <w:rPr>
                <w:b/>
                <w:bCs/>
                <w:sz w:val="22"/>
                <w:szCs w:val="22"/>
              </w:rPr>
            </w:pPr>
            <w:r w:rsidRPr="00277E35">
              <w:rPr>
                <w:b/>
                <w:bCs/>
                <w:sz w:val="22"/>
                <w:szCs w:val="22"/>
              </w:rPr>
              <w:t>N = 256</w:t>
            </w:r>
          </w:p>
        </w:tc>
        <w:tc>
          <w:tcPr>
            <w:tcW w:w="1456" w:type="dxa"/>
            <w:tcBorders>
              <w:bottom w:val="single" w:sz="4" w:space="0" w:color="auto"/>
            </w:tcBorders>
          </w:tcPr>
          <w:p w14:paraId="37C85BDB" w14:textId="77777777" w:rsidR="00944129" w:rsidRPr="00277E35" w:rsidRDefault="00944129" w:rsidP="005171BE">
            <w:pPr>
              <w:pStyle w:val="paragraph"/>
              <w:keepNext/>
              <w:keepLines/>
              <w:widowControl w:val="0"/>
              <w:tabs>
                <w:tab w:val="left" w:pos="567"/>
              </w:tabs>
              <w:spacing w:before="0"/>
              <w:jc w:val="center"/>
              <w:rPr>
                <w:b/>
                <w:sz w:val="22"/>
                <w:szCs w:val="22"/>
                <w:lang w:val="nb-NO"/>
              </w:rPr>
            </w:pPr>
            <w:r w:rsidRPr="00277E35">
              <w:rPr>
                <w:b/>
                <w:sz w:val="22"/>
                <w:szCs w:val="22"/>
                <w:lang w:val="nb-NO"/>
              </w:rPr>
              <w:t>Placebo</w:t>
            </w:r>
          </w:p>
          <w:p w14:paraId="37C85BDC" w14:textId="77777777" w:rsidR="00944129" w:rsidRPr="00277E35" w:rsidRDefault="00944129" w:rsidP="005171BE">
            <w:pPr>
              <w:keepNext/>
              <w:keepLines/>
              <w:widowControl w:val="0"/>
              <w:rPr>
                <w:sz w:val="22"/>
                <w:szCs w:val="22"/>
              </w:rPr>
            </w:pPr>
          </w:p>
          <w:p w14:paraId="37C85BDD" w14:textId="77777777" w:rsidR="00944129" w:rsidRPr="00277E35" w:rsidRDefault="00944129" w:rsidP="005171BE">
            <w:pPr>
              <w:keepNext/>
              <w:keepLines/>
              <w:widowControl w:val="0"/>
              <w:rPr>
                <w:sz w:val="22"/>
                <w:szCs w:val="22"/>
              </w:rPr>
            </w:pPr>
          </w:p>
          <w:p w14:paraId="37C85BDE" w14:textId="77777777" w:rsidR="00944129" w:rsidRPr="00277E35" w:rsidRDefault="00944129" w:rsidP="005171BE">
            <w:pPr>
              <w:keepNext/>
              <w:keepLines/>
              <w:widowControl w:val="0"/>
              <w:jc w:val="center"/>
              <w:rPr>
                <w:b/>
                <w:bCs/>
                <w:sz w:val="22"/>
                <w:szCs w:val="22"/>
              </w:rPr>
            </w:pPr>
            <w:r w:rsidRPr="00277E35">
              <w:rPr>
                <w:b/>
                <w:bCs/>
                <w:sz w:val="22"/>
                <w:szCs w:val="22"/>
              </w:rPr>
              <w:t>N = 282</w:t>
            </w:r>
          </w:p>
        </w:tc>
      </w:tr>
      <w:tr w:rsidR="00944129" w:rsidRPr="006C1F2C" w14:paraId="37C85BE5" w14:textId="77777777" w:rsidTr="002F5E8F">
        <w:tc>
          <w:tcPr>
            <w:tcW w:w="3019" w:type="dxa"/>
            <w:tcBorders>
              <w:top w:val="single" w:sz="4" w:space="0" w:color="auto"/>
              <w:bottom w:val="nil"/>
            </w:tcBorders>
          </w:tcPr>
          <w:p w14:paraId="37C85BE0" w14:textId="77777777" w:rsidR="00944129" w:rsidRPr="006C1F2C" w:rsidRDefault="00944129" w:rsidP="005171BE">
            <w:pPr>
              <w:pStyle w:val="paragraph"/>
              <w:keepNext/>
              <w:keepLines/>
              <w:widowControl w:val="0"/>
              <w:tabs>
                <w:tab w:val="left" w:pos="567"/>
              </w:tabs>
              <w:spacing w:before="0"/>
              <w:jc w:val="left"/>
              <w:rPr>
                <w:b/>
                <w:sz w:val="22"/>
                <w:szCs w:val="22"/>
                <w:lang w:val="nb-NO"/>
              </w:rPr>
            </w:pPr>
            <w:r w:rsidRPr="006C1F2C">
              <w:rPr>
                <w:b/>
                <w:sz w:val="22"/>
                <w:szCs w:val="22"/>
                <w:lang w:val="nb-NO"/>
              </w:rPr>
              <w:t>Minst 4 poeng forbedring på ADAS-Cog uten forverring av ADCS-CGIC og ADCS-ADL</w:t>
            </w:r>
          </w:p>
          <w:p w14:paraId="37C85BE1" w14:textId="77777777" w:rsidR="00944129" w:rsidRPr="006C1F2C" w:rsidRDefault="00944129" w:rsidP="005171BE">
            <w:pPr>
              <w:pStyle w:val="paragraph"/>
              <w:keepNext/>
              <w:keepLines/>
              <w:widowControl w:val="0"/>
              <w:tabs>
                <w:tab w:val="left" w:pos="567"/>
              </w:tabs>
              <w:spacing w:before="0"/>
              <w:jc w:val="left"/>
              <w:rPr>
                <w:b/>
                <w:sz w:val="22"/>
                <w:szCs w:val="22"/>
                <w:lang w:val="nb-NO"/>
              </w:rPr>
            </w:pPr>
          </w:p>
        </w:tc>
        <w:tc>
          <w:tcPr>
            <w:tcW w:w="2285" w:type="dxa"/>
            <w:tcBorders>
              <w:top w:val="single" w:sz="4" w:space="0" w:color="auto"/>
              <w:bottom w:val="nil"/>
            </w:tcBorders>
          </w:tcPr>
          <w:p w14:paraId="37C85BE2" w14:textId="77777777" w:rsidR="00944129" w:rsidRPr="00277E35" w:rsidRDefault="00944129" w:rsidP="005171BE">
            <w:pPr>
              <w:keepNext/>
              <w:keepLines/>
              <w:widowControl w:val="0"/>
              <w:jc w:val="center"/>
              <w:rPr>
                <w:sz w:val="22"/>
                <w:szCs w:val="22"/>
              </w:rPr>
            </w:pPr>
            <w:r w:rsidRPr="00277E35">
              <w:rPr>
                <w:sz w:val="22"/>
                <w:szCs w:val="22"/>
              </w:rPr>
              <w:t>17,4</w:t>
            </w:r>
          </w:p>
        </w:tc>
        <w:tc>
          <w:tcPr>
            <w:tcW w:w="1735" w:type="dxa"/>
            <w:tcBorders>
              <w:top w:val="single" w:sz="4" w:space="0" w:color="auto"/>
              <w:bottom w:val="nil"/>
            </w:tcBorders>
          </w:tcPr>
          <w:p w14:paraId="37C85BE3" w14:textId="77777777" w:rsidR="00944129" w:rsidRPr="00277E35" w:rsidRDefault="00944129" w:rsidP="005171BE">
            <w:pPr>
              <w:keepNext/>
              <w:keepLines/>
              <w:widowControl w:val="0"/>
              <w:jc w:val="center"/>
              <w:rPr>
                <w:sz w:val="22"/>
                <w:szCs w:val="22"/>
              </w:rPr>
            </w:pPr>
            <w:r w:rsidRPr="00277E35">
              <w:rPr>
                <w:sz w:val="22"/>
                <w:szCs w:val="22"/>
              </w:rPr>
              <w:t>19,0</w:t>
            </w:r>
          </w:p>
        </w:tc>
        <w:tc>
          <w:tcPr>
            <w:tcW w:w="1456" w:type="dxa"/>
            <w:tcBorders>
              <w:top w:val="single" w:sz="4" w:space="0" w:color="auto"/>
              <w:bottom w:val="nil"/>
            </w:tcBorders>
          </w:tcPr>
          <w:p w14:paraId="37C85BE4" w14:textId="77777777" w:rsidR="00944129" w:rsidRPr="00277E35" w:rsidRDefault="00944129" w:rsidP="005171BE">
            <w:pPr>
              <w:pStyle w:val="paragraph"/>
              <w:keepNext/>
              <w:keepLines/>
              <w:widowControl w:val="0"/>
              <w:tabs>
                <w:tab w:val="left" w:pos="567"/>
              </w:tabs>
              <w:spacing w:before="0"/>
              <w:jc w:val="center"/>
              <w:rPr>
                <w:sz w:val="22"/>
                <w:szCs w:val="22"/>
                <w:lang w:val="nb-NO"/>
              </w:rPr>
            </w:pPr>
            <w:r w:rsidRPr="00277E35">
              <w:rPr>
                <w:sz w:val="22"/>
                <w:szCs w:val="22"/>
                <w:lang w:val="nb-NO"/>
              </w:rPr>
              <w:t>10,5</w:t>
            </w:r>
          </w:p>
        </w:tc>
      </w:tr>
      <w:tr w:rsidR="00944129" w:rsidRPr="006C1F2C" w14:paraId="37C85BEA" w14:textId="77777777" w:rsidTr="002F5E8F">
        <w:tc>
          <w:tcPr>
            <w:tcW w:w="3019" w:type="dxa"/>
            <w:tcBorders>
              <w:top w:val="nil"/>
              <w:bottom w:val="single" w:sz="4" w:space="0" w:color="auto"/>
            </w:tcBorders>
          </w:tcPr>
          <w:p w14:paraId="37C85BE6" w14:textId="77777777" w:rsidR="00944129" w:rsidRPr="00277E35" w:rsidRDefault="00944129" w:rsidP="005171BE">
            <w:pPr>
              <w:pStyle w:val="paragraph"/>
              <w:keepNext/>
              <w:keepLines/>
              <w:widowControl w:val="0"/>
              <w:tabs>
                <w:tab w:val="left" w:pos="567"/>
              </w:tabs>
              <w:spacing w:before="0"/>
              <w:jc w:val="left"/>
              <w:rPr>
                <w:b/>
                <w:sz w:val="22"/>
                <w:szCs w:val="22"/>
                <w:lang w:val="nb-NO"/>
              </w:rPr>
            </w:pPr>
            <w:r w:rsidRPr="00277E35">
              <w:rPr>
                <w:sz w:val="22"/>
                <w:szCs w:val="22"/>
                <w:lang w:val="nb-NO"/>
              </w:rPr>
              <w:t>p-verdi versus placebo</w:t>
            </w:r>
          </w:p>
        </w:tc>
        <w:tc>
          <w:tcPr>
            <w:tcW w:w="2285" w:type="dxa"/>
            <w:tcBorders>
              <w:top w:val="nil"/>
              <w:bottom w:val="single" w:sz="4" w:space="0" w:color="auto"/>
            </w:tcBorders>
          </w:tcPr>
          <w:p w14:paraId="37C85BE7" w14:textId="77777777" w:rsidR="00944129" w:rsidRPr="00277E35" w:rsidRDefault="00944129" w:rsidP="005171BE">
            <w:pPr>
              <w:pStyle w:val="paragraph"/>
              <w:keepNext/>
              <w:keepLines/>
              <w:widowControl w:val="0"/>
              <w:tabs>
                <w:tab w:val="left" w:pos="567"/>
              </w:tabs>
              <w:spacing w:before="0"/>
              <w:jc w:val="center"/>
              <w:rPr>
                <w:sz w:val="22"/>
                <w:szCs w:val="22"/>
                <w:lang w:val="nb-NO"/>
              </w:rPr>
            </w:pPr>
            <w:r w:rsidRPr="00277E35">
              <w:rPr>
                <w:sz w:val="22"/>
                <w:szCs w:val="22"/>
                <w:lang w:val="nb-NO"/>
              </w:rPr>
              <w:t>0,037*</w:t>
            </w:r>
          </w:p>
        </w:tc>
        <w:tc>
          <w:tcPr>
            <w:tcW w:w="1735" w:type="dxa"/>
            <w:tcBorders>
              <w:top w:val="nil"/>
              <w:bottom w:val="single" w:sz="4" w:space="0" w:color="auto"/>
            </w:tcBorders>
          </w:tcPr>
          <w:p w14:paraId="37C85BE8" w14:textId="77777777" w:rsidR="00944129" w:rsidRPr="00277E35" w:rsidRDefault="00944129" w:rsidP="005171BE">
            <w:pPr>
              <w:pStyle w:val="paragraph"/>
              <w:keepNext/>
              <w:keepLines/>
              <w:widowControl w:val="0"/>
              <w:tabs>
                <w:tab w:val="left" w:pos="567"/>
              </w:tabs>
              <w:spacing w:before="0"/>
              <w:jc w:val="center"/>
              <w:rPr>
                <w:sz w:val="22"/>
                <w:szCs w:val="22"/>
                <w:lang w:val="nb-NO"/>
              </w:rPr>
            </w:pPr>
            <w:r w:rsidRPr="00277E35">
              <w:rPr>
                <w:sz w:val="22"/>
                <w:szCs w:val="22"/>
                <w:lang w:val="nb-NO"/>
              </w:rPr>
              <w:t>0,004*</w:t>
            </w:r>
          </w:p>
        </w:tc>
        <w:tc>
          <w:tcPr>
            <w:tcW w:w="1456" w:type="dxa"/>
            <w:tcBorders>
              <w:top w:val="nil"/>
              <w:bottom w:val="single" w:sz="4" w:space="0" w:color="auto"/>
            </w:tcBorders>
          </w:tcPr>
          <w:p w14:paraId="37C85BE9" w14:textId="77777777" w:rsidR="00944129" w:rsidRPr="00277E35" w:rsidRDefault="00944129" w:rsidP="005171BE">
            <w:pPr>
              <w:pStyle w:val="paragraph"/>
              <w:keepNext/>
              <w:keepLines/>
              <w:widowControl w:val="0"/>
              <w:tabs>
                <w:tab w:val="left" w:pos="567"/>
              </w:tabs>
              <w:spacing w:before="0"/>
              <w:jc w:val="center"/>
              <w:rPr>
                <w:sz w:val="22"/>
                <w:szCs w:val="22"/>
                <w:lang w:val="nb-NO"/>
              </w:rPr>
            </w:pPr>
          </w:p>
        </w:tc>
      </w:tr>
    </w:tbl>
    <w:p w14:paraId="37C85BEB" w14:textId="77777777" w:rsidR="00944129" w:rsidRPr="006C1F2C" w:rsidRDefault="00944129" w:rsidP="005171BE">
      <w:pPr>
        <w:pStyle w:val="paragraph"/>
        <w:keepNext/>
        <w:keepLines/>
        <w:widowControl w:val="0"/>
        <w:tabs>
          <w:tab w:val="left" w:pos="567"/>
        </w:tabs>
        <w:spacing w:before="0"/>
        <w:ind w:firstLine="142"/>
        <w:jc w:val="left"/>
        <w:rPr>
          <w:sz w:val="22"/>
          <w:szCs w:val="22"/>
          <w:lang w:val="nb-NO"/>
        </w:rPr>
      </w:pPr>
      <w:r w:rsidRPr="006C1F2C">
        <w:rPr>
          <w:sz w:val="22"/>
          <w:szCs w:val="22"/>
          <w:lang w:val="nb-NO"/>
        </w:rPr>
        <w:t>*p&lt;0,05 versus placebo</w:t>
      </w:r>
    </w:p>
    <w:p w14:paraId="37C85BEC" w14:textId="77777777" w:rsidR="00944129" w:rsidRPr="006C1F2C" w:rsidRDefault="00944129" w:rsidP="005171BE">
      <w:pPr>
        <w:widowControl w:val="0"/>
        <w:rPr>
          <w:sz w:val="22"/>
          <w:szCs w:val="22"/>
        </w:rPr>
      </w:pPr>
    </w:p>
    <w:p w14:paraId="37C85BED" w14:textId="77777777" w:rsidR="00944129" w:rsidRPr="006C1F2C" w:rsidRDefault="00944129" w:rsidP="005171BE">
      <w:pPr>
        <w:widowControl w:val="0"/>
        <w:rPr>
          <w:sz w:val="22"/>
          <w:szCs w:val="22"/>
        </w:rPr>
      </w:pPr>
      <w:r w:rsidRPr="006C1F2C">
        <w:rPr>
          <w:sz w:val="22"/>
          <w:szCs w:val="22"/>
        </w:rPr>
        <w:t>Som antydet med compartment-modellering gir Exelon 9,5 mg/24 timer depotplastre lignende eksponering som oppnås med en oral dose på 12 mg/dag.</w:t>
      </w:r>
    </w:p>
    <w:p w14:paraId="37C85BEE" w14:textId="77777777" w:rsidR="00944129" w:rsidRPr="006C1F2C" w:rsidRDefault="00944129" w:rsidP="005171BE">
      <w:pPr>
        <w:widowControl w:val="0"/>
        <w:suppressAutoHyphens/>
        <w:rPr>
          <w:color w:val="000000"/>
          <w:sz w:val="22"/>
          <w:szCs w:val="22"/>
        </w:rPr>
      </w:pPr>
    </w:p>
    <w:p w14:paraId="37C85BEF" w14:textId="77777777" w:rsidR="00944129" w:rsidRPr="006C1F2C" w:rsidRDefault="00944129" w:rsidP="005171BE">
      <w:pPr>
        <w:keepNext/>
        <w:widowControl w:val="0"/>
        <w:rPr>
          <w:i/>
          <w:color w:val="000000"/>
          <w:sz w:val="22"/>
          <w:szCs w:val="22"/>
          <w:u w:val="single"/>
        </w:rPr>
      </w:pPr>
      <w:r w:rsidRPr="006C1F2C">
        <w:rPr>
          <w:i/>
          <w:color w:val="000000"/>
          <w:sz w:val="22"/>
          <w:szCs w:val="22"/>
          <w:u w:val="single"/>
        </w:rPr>
        <w:t>48</w:t>
      </w:r>
      <w:r w:rsidRPr="006C1F2C">
        <w:rPr>
          <w:i/>
          <w:color w:val="000000"/>
          <w:sz w:val="22"/>
          <w:szCs w:val="22"/>
          <w:u w:val="single"/>
        </w:rPr>
        <w:noBreakHyphen/>
        <w:t>uker aktiv komparatorkontrollert studie</w:t>
      </w:r>
    </w:p>
    <w:p w14:paraId="37C85BF0" w14:textId="77777777" w:rsidR="00944129" w:rsidRPr="006C1F2C" w:rsidRDefault="00944129" w:rsidP="005171BE">
      <w:pPr>
        <w:widowControl w:val="0"/>
        <w:suppressAutoHyphens/>
        <w:rPr>
          <w:color w:val="000000"/>
          <w:sz w:val="22"/>
          <w:szCs w:val="22"/>
        </w:rPr>
      </w:pPr>
      <w:r w:rsidRPr="006C1F2C">
        <w:rPr>
          <w:color w:val="000000"/>
          <w:sz w:val="22"/>
          <w:szCs w:val="22"/>
        </w:rPr>
        <w:t>Pasientene som deltok i den aktive komparatorkontrollerte studien hadde en initiell baseline MMSE-score på 10</w:t>
      </w:r>
      <w:r w:rsidRPr="006C1F2C">
        <w:rPr>
          <w:color w:val="000000"/>
          <w:sz w:val="22"/>
          <w:szCs w:val="22"/>
        </w:rPr>
        <w:noBreakHyphen/>
        <w:t>24. Studien var designet for å sammenligne virkningen av 13,3 mg/24 timer depotplaster med 9,5 mg/24 timer depotplaster under en 48</w:t>
      </w:r>
      <w:r w:rsidRPr="006C1F2C">
        <w:rPr>
          <w:color w:val="000000"/>
          <w:sz w:val="22"/>
          <w:szCs w:val="22"/>
        </w:rPr>
        <w:noBreakHyphen/>
        <w:t>ukers dobbeltblind behandlingsfase hos pasienter med Alzheimers sykdom som hadde vist en funksjonell og kognitiv nedgang etter en initell 24</w:t>
      </w:r>
      <w:r w:rsidRPr="006C1F2C">
        <w:rPr>
          <w:color w:val="000000"/>
          <w:sz w:val="22"/>
          <w:szCs w:val="22"/>
        </w:rPr>
        <w:noBreakHyphen/>
        <w:t>48</w:t>
      </w:r>
      <w:r w:rsidRPr="006C1F2C">
        <w:rPr>
          <w:color w:val="000000"/>
          <w:sz w:val="22"/>
          <w:szCs w:val="22"/>
        </w:rPr>
        <w:noBreakHyphen/>
        <w:t xml:space="preserve">ukers åpen behandlingsfase med vedlikeholdsdose med 9,5 mg/24 timer depotplaster. Funksjonsnedgang ble vurdert av investigator og kognitiv nedgang ble definert som en reduksjon på &gt;2 poeng av MSSE-score fra forrige besøk eller en reduksjon på &gt;3 poeng fra baseline. Effekt ble fastslått ved bruk av ADAS-Cog </w:t>
      </w:r>
      <w:r w:rsidRPr="006C1F2C">
        <w:rPr>
          <w:sz w:val="22"/>
          <w:szCs w:val="22"/>
        </w:rPr>
        <w:t>(Alzheimer’s Disease Assessment Scale – Cognitive subscale</w:t>
      </w:r>
      <w:r w:rsidRPr="006C1F2C">
        <w:rPr>
          <w:color w:val="000000"/>
          <w:sz w:val="22"/>
          <w:szCs w:val="22"/>
        </w:rPr>
        <w:t xml:space="preserve">, et prestasjonsbasert mål for kognisjon) og ADCS-IADL </w:t>
      </w:r>
      <w:r w:rsidRPr="006C1F2C">
        <w:rPr>
          <w:sz w:val="22"/>
          <w:szCs w:val="22"/>
        </w:rPr>
        <w:t>(Alzheimer’s Disease Cooperative Study – Instrumental Activities of Daily Living) som vurderer instrumentale aktiviteter som inkluderer økonomisk forsørging, tilberedning av måltider, handling, evne til å orientere seg i omgivelsene, selvstendighet. Resultatene for 48</w:t>
      </w:r>
      <w:r w:rsidRPr="006C1F2C">
        <w:rPr>
          <w:sz w:val="22"/>
          <w:szCs w:val="22"/>
        </w:rPr>
        <w:noBreakHyphen/>
        <w:t xml:space="preserve">uker fra de to </w:t>
      </w:r>
      <w:r w:rsidRPr="006C1F2C">
        <w:rPr>
          <w:color w:val="000000"/>
          <w:sz w:val="22"/>
          <w:szCs w:val="22"/>
        </w:rPr>
        <w:t xml:space="preserve">evalueringsverktøyene </w:t>
      </w:r>
      <w:r w:rsidRPr="006C1F2C">
        <w:rPr>
          <w:sz w:val="22"/>
          <w:szCs w:val="22"/>
        </w:rPr>
        <w:t>er oppsummert i tabell 4.</w:t>
      </w:r>
    </w:p>
    <w:p w14:paraId="37C85BF1" w14:textId="77777777" w:rsidR="00944129" w:rsidRPr="006C1F2C" w:rsidRDefault="00944129" w:rsidP="005171BE">
      <w:pPr>
        <w:widowControl w:val="0"/>
        <w:rPr>
          <w:sz w:val="22"/>
          <w:szCs w:val="22"/>
        </w:rPr>
      </w:pPr>
    </w:p>
    <w:p w14:paraId="37C85BF2" w14:textId="77777777" w:rsidR="00944129" w:rsidRPr="006C1F2C" w:rsidRDefault="00944129" w:rsidP="005171BE">
      <w:pPr>
        <w:keepNext/>
        <w:keepLines/>
        <w:widowControl w:val="0"/>
        <w:rPr>
          <w:b/>
          <w:sz w:val="22"/>
          <w:szCs w:val="22"/>
        </w:rPr>
      </w:pPr>
      <w:r w:rsidRPr="006C1F2C">
        <w:rPr>
          <w:b/>
          <w:sz w:val="22"/>
          <w:szCs w:val="22"/>
        </w:rPr>
        <w:t>Tabell 4</w:t>
      </w:r>
    </w:p>
    <w:p w14:paraId="37C85BF3" w14:textId="77777777" w:rsidR="00944129" w:rsidRPr="006C1F2C" w:rsidRDefault="00944129" w:rsidP="005171BE">
      <w:pPr>
        <w:keepNext/>
        <w:keepLines/>
        <w:widowControl w:val="0"/>
        <w:rPr>
          <w:sz w:val="22"/>
          <w:szCs w:val="22"/>
        </w:rPr>
      </w:pPr>
    </w:p>
    <w:tbl>
      <w:tblPr>
        <w:tblW w:w="4905" w:type="pct"/>
        <w:tblBorders>
          <w:top w:val="single" w:sz="4" w:space="0" w:color="auto"/>
          <w:bottom w:val="single" w:sz="4" w:space="0" w:color="auto"/>
        </w:tblBorders>
        <w:tblLayout w:type="fixed"/>
        <w:tblLook w:val="0000" w:firstRow="0" w:lastRow="0" w:firstColumn="0" w:lastColumn="0" w:noHBand="0" w:noVBand="0"/>
      </w:tblPr>
      <w:tblGrid>
        <w:gridCol w:w="797"/>
        <w:gridCol w:w="1246"/>
        <w:gridCol w:w="1107"/>
        <w:gridCol w:w="551"/>
        <w:gridCol w:w="920"/>
        <w:gridCol w:w="608"/>
        <w:gridCol w:w="813"/>
        <w:gridCol w:w="727"/>
        <w:gridCol w:w="1062"/>
        <w:gridCol w:w="1080"/>
      </w:tblGrid>
      <w:tr w:rsidR="00944129" w:rsidRPr="006C1F2C" w14:paraId="37C85BF9" w14:textId="77777777" w:rsidTr="001D7000">
        <w:tc>
          <w:tcPr>
            <w:tcW w:w="1768" w:type="pct"/>
            <w:gridSpan w:val="3"/>
            <w:vMerge w:val="restart"/>
            <w:tcBorders>
              <w:top w:val="single" w:sz="4" w:space="0" w:color="auto"/>
            </w:tcBorders>
          </w:tcPr>
          <w:p w14:paraId="37C85BF4"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sz w:val="20"/>
                <w:lang w:val="nb-NO"/>
              </w:rPr>
              <w:br/>
            </w:r>
            <w:r w:rsidRPr="00277E35">
              <w:rPr>
                <w:rFonts w:ascii="Times New Roman" w:hAnsi="Times New Roman"/>
                <w:b/>
                <w:sz w:val="20"/>
                <w:lang w:val="nb-NO"/>
              </w:rPr>
              <w:t>Populasjon/Besøk</w:t>
            </w:r>
          </w:p>
        </w:tc>
        <w:tc>
          <w:tcPr>
            <w:tcW w:w="825" w:type="pct"/>
            <w:gridSpan w:val="2"/>
            <w:tcBorders>
              <w:top w:val="single" w:sz="4" w:space="0" w:color="auto"/>
              <w:bottom w:val="single" w:sz="4" w:space="0" w:color="auto"/>
            </w:tcBorders>
          </w:tcPr>
          <w:p w14:paraId="37C85BF5"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Exelon 15 cm</w:t>
            </w:r>
            <w:r w:rsidRPr="00277E35">
              <w:rPr>
                <w:rFonts w:ascii="Times New Roman" w:hAnsi="Times New Roman"/>
                <w:b/>
                <w:sz w:val="20"/>
                <w:vertAlign w:val="superscript"/>
                <w:lang w:val="nb-NO"/>
              </w:rPr>
              <w:t>2</w:t>
            </w:r>
            <w:r w:rsidRPr="00277E35">
              <w:rPr>
                <w:rFonts w:ascii="Times New Roman" w:hAnsi="Times New Roman"/>
                <w:b/>
                <w:sz w:val="20"/>
                <w:lang w:val="nb-NO"/>
              </w:rPr>
              <w:br/>
              <w:t>N = 265</w:t>
            </w:r>
          </w:p>
        </w:tc>
        <w:tc>
          <w:tcPr>
            <w:tcW w:w="797" w:type="pct"/>
            <w:gridSpan w:val="2"/>
            <w:tcBorders>
              <w:top w:val="single" w:sz="4" w:space="0" w:color="auto"/>
              <w:bottom w:val="single" w:sz="4" w:space="0" w:color="auto"/>
            </w:tcBorders>
          </w:tcPr>
          <w:p w14:paraId="37C85BF6"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Exelon 10 cm</w:t>
            </w:r>
            <w:r w:rsidRPr="00277E35">
              <w:rPr>
                <w:rFonts w:ascii="Times New Roman" w:hAnsi="Times New Roman"/>
                <w:b/>
                <w:sz w:val="20"/>
                <w:vertAlign w:val="superscript"/>
                <w:lang w:val="nb-NO"/>
              </w:rPr>
              <w:t>2</w:t>
            </w:r>
            <w:r w:rsidRPr="00277E35">
              <w:rPr>
                <w:rFonts w:ascii="Times New Roman" w:hAnsi="Times New Roman"/>
                <w:b/>
                <w:sz w:val="20"/>
                <w:lang w:val="nb-NO"/>
              </w:rPr>
              <w:br/>
              <w:t>N = 271</w:t>
            </w:r>
          </w:p>
        </w:tc>
        <w:tc>
          <w:tcPr>
            <w:tcW w:w="1004" w:type="pct"/>
            <w:gridSpan w:val="2"/>
            <w:tcBorders>
              <w:top w:val="single" w:sz="4" w:space="0" w:color="auto"/>
              <w:bottom w:val="single" w:sz="4" w:space="0" w:color="auto"/>
            </w:tcBorders>
          </w:tcPr>
          <w:p w14:paraId="37C85BF7"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Exelon 15 cm</w:t>
            </w:r>
            <w:r w:rsidRPr="00277E35">
              <w:rPr>
                <w:rFonts w:ascii="Times New Roman" w:hAnsi="Times New Roman"/>
                <w:b/>
                <w:sz w:val="20"/>
                <w:vertAlign w:val="superscript"/>
                <w:lang w:val="nb-NO"/>
              </w:rPr>
              <w:t>2</w:t>
            </w:r>
          </w:p>
        </w:tc>
        <w:tc>
          <w:tcPr>
            <w:tcW w:w="607" w:type="pct"/>
            <w:tcBorders>
              <w:top w:val="single" w:sz="4" w:space="0" w:color="auto"/>
              <w:bottom w:val="single" w:sz="4" w:space="0" w:color="auto"/>
            </w:tcBorders>
          </w:tcPr>
          <w:p w14:paraId="37C85BF8"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Exelon 10 cm</w:t>
            </w:r>
            <w:r w:rsidRPr="00277E35">
              <w:rPr>
                <w:rFonts w:ascii="Times New Roman" w:hAnsi="Times New Roman"/>
                <w:b/>
                <w:sz w:val="20"/>
                <w:vertAlign w:val="superscript"/>
                <w:lang w:val="nb-NO"/>
              </w:rPr>
              <w:t>2</w:t>
            </w:r>
          </w:p>
        </w:tc>
      </w:tr>
      <w:tr w:rsidR="00944129" w:rsidRPr="006C1F2C" w14:paraId="37C85C02" w14:textId="77777777" w:rsidTr="001D7000">
        <w:tc>
          <w:tcPr>
            <w:tcW w:w="1768" w:type="pct"/>
            <w:gridSpan w:val="3"/>
            <w:vMerge/>
            <w:tcBorders>
              <w:bottom w:val="single" w:sz="4" w:space="0" w:color="auto"/>
            </w:tcBorders>
          </w:tcPr>
          <w:p w14:paraId="37C85BFA" w14:textId="77777777" w:rsidR="00944129" w:rsidRPr="00277E35" w:rsidRDefault="00944129" w:rsidP="005171BE">
            <w:pPr>
              <w:pStyle w:val="Table"/>
              <w:keepNext/>
              <w:widowControl w:val="0"/>
              <w:rPr>
                <w:rFonts w:ascii="Times New Roman" w:hAnsi="Times New Roman"/>
                <w:b/>
                <w:sz w:val="20"/>
                <w:lang w:val="nb-NO"/>
              </w:rPr>
            </w:pPr>
          </w:p>
        </w:tc>
        <w:tc>
          <w:tcPr>
            <w:tcW w:w="309" w:type="pct"/>
            <w:tcBorders>
              <w:top w:val="single" w:sz="4" w:space="0" w:color="auto"/>
              <w:bottom w:val="single" w:sz="4" w:space="0" w:color="auto"/>
            </w:tcBorders>
          </w:tcPr>
          <w:p w14:paraId="37C85BFB"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n</w:t>
            </w:r>
          </w:p>
        </w:tc>
        <w:tc>
          <w:tcPr>
            <w:tcW w:w="516" w:type="pct"/>
            <w:tcBorders>
              <w:top w:val="single" w:sz="4" w:space="0" w:color="auto"/>
              <w:bottom w:val="single" w:sz="4" w:space="0" w:color="auto"/>
            </w:tcBorders>
          </w:tcPr>
          <w:p w14:paraId="37C85BFC"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Gjennomsnitt</w:t>
            </w:r>
          </w:p>
        </w:tc>
        <w:tc>
          <w:tcPr>
            <w:tcW w:w="341" w:type="pct"/>
            <w:tcBorders>
              <w:top w:val="single" w:sz="4" w:space="0" w:color="auto"/>
              <w:bottom w:val="single" w:sz="4" w:space="0" w:color="auto"/>
            </w:tcBorders>
          </w:tcPr>
          <w:p w14:paraId="37C85BFD"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n</w:t>
            </w:r>
          </w:p>
        </w:tc>
        <w:tc>
          <w:tcPr>
            <w:tcW w:w="455" w:type="pct"/>
            <w:tcBorders>
              <w:top w:val="single" w:sz="4" w:space="0" w:color="auto"/>
              <w:bottom w:val="single" w:sz="4" w:space="0" w:color="auto"/>
            </w:tcBorders>
          </w:tcPr>
          <w:p w14:paraId="37C85BFE"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Gjennomsnitt</w:t>
            </w:r>
          </w:p>
        </w:tc>
        <w:tc>
          <w:tcPr>
            <w:tcW w:w="408" w:type="pct"/>
            <w:tcBorders>
              <w:top w:val="single" w:sz="4" w:space="0" w:color="auto"/>
              <w:bottom w:val="single" w:sz="4" w:space="0" w:color="auto"/>
            </w:tcBorders>
          </w:tcPr>
          <w:p w14:paraId="37C85BFF"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DLSM</w:t>
            </w:r>
          </w:p>
        </w:tc>
        <w:tc>
          <w:tcPr>
            <w:tcW w:w="596" w:type="pct"/>
            <w:tcBorders>
              <w:top w:val="single" w:sz="4" w:space="0" w:color="auto"/>
              <w:bottom w:val="single" w:sz="4" w:space="0" w:color="auto"/>
            </w:tcBorders>
          </w:tcPr>
          <w:p w14:paraId="37C85C00"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95 % KI</w:t>
            </w:r>
          </w:p>
        </w:tc>
        <w:tc>
          <w:tcPr>
            <w:tcW w:w="607" w:type="pct"/>
            <w:tcBorders>
              <w:top w:val="single" w:sz="4" w:space="0" w:color="auto"/>
              <w:bottom w:val="single" w:sz="4" w:space="0" w:color="auto"/>
            </w:tcBorders>
          </w:tcPr>
          <w:p w14:paraId="37C85C01"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p-verdi</w:t>
            </w:r>
          </w:p>
        </w:tc>
      </w:tr>
      <w:tr w:rsidR="00944129" w:rsidRPr="006C1F2C" w14:paraId="37C85C0C" w14:textId="77777777" w:rsidTr="001D7000">
        <w:trPr>
          <w:trHeight w:val="273"/>
        </w:trPr>
        <w:tc>
          <w:tcPr>
            <w:tcW w:w="1147" w:type="pct"/>
            <w:gridSpan w:val="2"/>
            <w:tcBorders>
              <w:top w:val="single" w:sz="4" w:space="0" w:color="auto"/>
              <w:bottom w:val="nil"/>
            </w:tcBorders>
          </w:tcPr>
          <w:p w14:paraId="37C85C03"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ADAS-Cog</w:t>
            </w:r>
          </w:p>
        </w:tc>
        <w:tc>
          <w:tcPr>
            <w:tcW w:w="621" w:type="pct"/>
            <w:tcBorders>
              <w:top w:val="single" w:sz="4" w:space="0" w:color="auto"/>
              <w:bottom w:val="nil"/>
            </w:tcBorders>
          </w:tcPr>
          <w:p w14:paraId="37C85C04" w14:textId="77777777" w:rsidR="00944129" w:rsidRPr="00277E35" w:rsidRDefault="00944129" w:rsidP="005171BE">
            <w:pPr>
              <w:pStyle w:val="Table"/>
              <w:keepNext/>
              <w:widowControl w:val="0"/>
              <w:rPr>
                <w:rFonts w:ascii="Times New Roman" w:hAnsi="Times New Roman"/>
                <w:sz w:val="20"/>
                <w:lang w:val="nb-NO"/>
              </w:rPr>
            </w:pPr>
          </w:p>
        </w:tc>
        <w:tc>
          <w:tcPr>
            <w:tcW w:w="309" w:type="pct"/>
            <w:tcBorders>
              <w:top w:val="single" w:sz="4" w:space="0" w:color="auto"/>
              <w:bottom w:val="nil"/>
            </w:tcBorders>
          </w:tcPr>
          <w:p w14:paraId="37C85C05" w14:textId="77777777" w:rsidR="00944129" w:rsidRPr="00277E35" w:rsidRDefault="00944129" w:rsidP="005171BE">
            <w:pPr>
              <w:pStyle w:val="Table"/>
              <w:keepNext/>
              <w:widowControl w:val="0"/>
              <w:rPr>
                <w:rFonts w:ascii="Times New Roman" w:hAnsi="Times New Roman"/>
                <w:sz w:val="20"/>
                <w:lang w:val="nb-NO"/>
              </w:rPr>
            </w:pPr>
          </w:p>
        </w:tc>
        <w:tc>
          <w:tcPr>
            <w:tcW w:w="516" w:type="pct"/>
            <w:tcBorders>
              <w:top w:val="single" w:sz="4" w:space="0" w:color="auto"/>
              <w:bottom w:val="nil"/>
            </w:tcBorders>
          </w:tcPr>
          <w:p w14:paraId="37C85C06" w14:textId="77777777" w:rsidR="00944129" w:rsidRPr="00277E35" w:rsidRDefault="00944129" w:rsidP="005171BE">
            <w:pPr>
              <w:pStyle w:val="Table"/>
              <w:keepNext/>
              <w:widowControl w:val="0"/>
              <w:rPr>
                <w:rFonts w:ascii="Times New Roman" w:hAnsi="Times New Roman"/>
                <w:sz w:val="20"/>
                <w:lang w:val="nb-NO"/>
              </w:rPr>
            </w:pPr>
          </w:p>
        </w:tc>
        <w:tc>
          <w:tcPr>
            <w:tcW w:w="341" w:type="pct"/>
            <w:tcBorders>
              <w:top w:val="single" w:sz="4" w:space="0" w:color="auto"/>
              <w:bottom w:val="nil"/>
            </w:tcBorders>
          </w:tcPr>
          <w:p w14:paraId="37C85C07" w14:textId="77777777" w:rsidR="00944129" w:rsidRPr="00277E35" w:rsidRDefault="00944129" w:rsidP="005171BE">
            <w:pPr>
              <w:pStyle w:val="Table"/>
              <w:keepNext/>
              <w:widowControl w:val="0"/>
              <w:rPr>
                <w:rFonts w:ascii="Times New Roman" w:hAnsi="Times New Roman"/>
                <w:sz w:val="20"/>
                <w:lang w:val="nb-NO"/>
              </w:rPr>
            </w:pPr>
          </w:p>
        </w:tc>
        <w:tc>
          <w:tcPr>
            <w:tcW w:w="455" w:type="pct"/>
            <w:tcBorders>
              <w:top w:val="single" w:sz="4" w:space="0" w:color="auto"/>
              <w:bottom w:val="nil"/>
            </w:tcBorders>
          </w:tcPr>
          <w:p w14:paraId="37C85C08" w14:textId="77777777" w:rsidR="00944129" w:rsidRPr="00277E35" w:rsidRDefault="00944129" w:rsidP="005171BE">
            <w:pPr>
              <w:pStyle w:val="Table"/>
              <w:keepNext/>
              <w:widowControl w:val="0"/>
              <w:rPr>
                <w:rFonts w:ascii="Times New Roman" w:hAnsi="Times New Roman"/>
                <w:sz w:val="20"/>
                <w:lang w:val="nb-NO"/>
              </w:rPr>
            </w:pPr>
          </w:p>
        </w:tc>
        <w:tc>
          <w:tcPr>
            <w:tcW w:w="408" w:type="pct"/>
            <w:tcBorders>
              <w:top w:val="single" w:sz="4" w:space="0" w:color="auto"/>
              <w:bottom w:val="nil"/>
            </w:tcBorders>
          </w:tcPr>
          <w:p w14:paraId="37C85C09" w14:textId="77777777" w:rsidR="00944129" w:rsidRPr="00277E35" w:rsidRDefault="00944129" w:rsidP="005171BE">
            <w:pPr>
              <w:pStyle w:val="Table"/>
              <w:keepNext/>
              <w:widowControl w:val="0"/>
              <w:rPr>
                <w:rFonts w:ascii="Times New Roman" w:hAnsi="Times New Roman"/>
                <w:sz w:val="20"/>
                <w:lang w:val="nb-NO"/>
              </w:rPr>
            </w:pPr>
          </w:p>
        </w:tc>
        <w:tc>
          <w:tcPr>
            <w:tcW w:w="596" w:type="pct"/>
            <w:tcBorders>
              <w:top w:val="single" w:sz="4" w:space="0" w:color="auto"/>
              <w:bottom w:val="nil"/>
            </w:tcBorders>
          </w:tcPr>
          <w:p w14:paraId="37C85C0A" w14:textId="77777777" w:rsidR="00944129" w:rsidRPr="00277E35" w:rsidRDefault="00944129" w:rsidP="005171BE">
            <w:pPr>
              <w:pStyle w:val="Table"/>
              <w:keepNext/>
              <w:widowControl w:val="0"/>
              <w:rPr>
                <w:rFonts w:ascii="Times New Roman" w:hAnsi="Times New Roman"/>
                <w:sz w:val="20"/>
                <w:lang w:val="nb-NO"/>
              </w:rPr>
            </w:pPr>
          </w:p>
        </w:tc>
        <w:tc>
          <w:tcPr>
            <w:tcW w:w="607" w:type="pct"/>
            <w:tcBorders>
              <w:top w:val="single" w:sz="4" w:space="0" w:color="auto"/>
              <w:bottom w:val="nil"/>
            </w:tcBorders>
          </w:tcPr>
          <w:p w14:paraId="37C85C0B" w14:textId="77777777" w:rsidR="00944129" w:rsidRPr="00277E35" w:rsidRDefault="00944129" w:rsidP="005171BE">
            <w:pPr>
              <w:pStyle w:val="Table"/>
              <w:keepNext/>
              <w:widowControl w:val="0"/>
              <w:rPr>
                <w:rFonts w:ascii="Times New Roman" w:hAnsi="Times New Roman"/>
                <w:sz w:val="20"/>
                <w:lang w:val="nb-NO"/>
              </w:rPr>
            </w:pPr>
          </w:p>
        </w:tc>
      </w:tr>
      <w:tr w:rsidR="00944129" w:rsidRPr="006C1F2C" w14:paraId="37C85C16" w14:textId="77777777" w:rsidTr="001D7000">
        <w:trPr>
          <w:trHeight w:val="273"/>
        </w:trPr>
        <w:tc>
          <w:tcPr>
            <w:tcW w:w="1147" w:type="pct"/>
            <w:gridSpan w:val="2"/>
            <w:tcBorders>
              <w:top w:val="single" w:sz="4" w:space="0" w:color="auto"/>
              <w:bottom w:val="nil"/>
            </w:tcBorders>
          </w:tcPr>
          <w:p w14:paraId="37C85C0D"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b/>
                <w:sz w:val="20"/>
                <w:lang w:val="nb-NO"/>
              </w:rPr>
              <w:t>LOCF</w:t>
            </w:r>
          </w:p>
        </w:tc>
        <w:tc>
          <w:tcPr>
            <w:tcW w:w="621" w:type="pct"/>
            <w:tcBorders>
              <w:top w:val="single" w:sz="4" w:space="0" w:color="auto"/>
              <w:bottom w:val="nil"/>
            </w:tcBorders>
          </w:tcPr>
          <w:p w14:paraId="37C85C0E"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Baseline</w:t>
            </w:r>
          </w:p>
        </w:tc>
        <w:tc>
          <w:tcPr>
            <w:tcW w:w="309" w:type="pct"/>
            <w:tcBorders>
              <w:top w:val="single" w:sz="4" w:space="0" w:color="auto"/>
              <w:bottom w:val="nil"/>
            </w:tcBorders>
          </w:tcPr>
          <w:p w14:paraId="37C85C0F"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264</w:t>
            </w:r>
          </w:p>
        </w:tc>
        <w:tc>
          <w:tcPr>
            <w:tcW w:w="516" w:type="pct"/>
            <w:tcBorders>
              <w:top w:val="single" w:sz="4" w:space="0" w:color="auto"/>
              <w:bottom w:val="nil"/>
            </w:tcBorders>
          </w:tcPr>
          <w:p w14:paraId="37C85C10"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34,4</w:t>
            </w:r>
          </w:p>
        </w:tc>
        <w:tc>
          <w:tcPr>
            <w:tcW w:w="341" w:type="pct"/>
            <w:tcBorders>
              <w:top w:val="single" w:sz="4" w:space="0" w:color="auto"/>
              <w:bottom w:val="nil"/>
            </w:tcBorders>
          </w:tcPr>
          <w:p w14:paraId="37C85C11"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268</w:t>
            </w:r>
          </w:p>
        </w:tc>
        <w:tc>
          <w:tcPr>
            <w:tcW w:w="455" w:type="pct"/>
            <w:tcBorders>
              <w:top w:val="single" w:sz="4" w:space="0" w:color="auto"/>
              <w:bottom w:val="nil"/>
            </w:tcBorders>
          </w:tcPr>
          <w:p w14:paraId="37C85C12"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34,9</w:t>
            </w:r>
          </w:p>
        </w:tc>
        <w:tc>
          <w:tcPr>
            <w:tcW w:w="408" w:type="pct"/>
            <w:tcBorders>
              <w:top w:val="single" w:sz="4" w:space="0" w:color="auto"/>
              <w:bottom w:val="nil"/>
            </w:tcBorders>
          </w:tcPr>
          <w:p w14:paraId="37C85C13" w14:textId="77777777" w:rsidR="00944129" w:rsidRPr="00277E35" w:rsidRDefault="00944129" w:rsidP="005171BE">
            <w:pPr>
              <w:pStyle w:val="Table"/>
              <w:keepNext/>
              <w:widowControl w:val="0"/>
              <w:rPr>
                <w:rFonts w:ascii="Times New Roman" w:hAnsi="Times New Roman"/>
                <w:sz w:val="20"/>
                <w:lang w:val="nb-NO"/>
              </w:rPr>
            </w:pPr>
          </w:p>
        </w:tc>
        <w:tc>
          <w:tcPr>
            <w:tcW w:w="596" w:type="pct"/>
            <w:tcBorders>
              <w:top w:val="single" w:sz="4" w:space="0" w:color="auto"/>
              <w:bottom w:val="nil"/>
            </w:tcBorders>
          </w:tcPr>
          <w:p w14:paraId="37C85C14" w14:textId="77777777" w:rsidR="00944129" w:rsidRPr="00277E35" w:rsidRDefault="00944129" w:rsidP="005171BE">
            <w:pPr>
              <w:pStyle w:val="Table"/>
              <w:keepNext/>
              <w:widowControl w:val="0"/>
              <w:rPr>
                <w:rFonts w:ascii="Times New Roman" w:hAnsi="Times New Roman"/>
                <w:sz w:val="20"/>
                <w:lang w:val="nb-NO"/>
              </w:rPr>
            </w:pPr>
          </w:p>
        </w:tc>
        <w:tc>
          <w:tcPr>
            <w:tcW w:w="607" w:type="pct"/>
            <w:tcBorders>
              <w:top w:val="single" w:sz="4" w:space="0" w:color="auto"/>
              <w:bottom w:val="nil"/>
            </w:tcBorders>
          </w:tcPr>
          <w:p w14:paraId="37C85C15" w14:textId="77777777" w:rsidR="00944129" w:rsidRPr="00277E35" w:rsidRDefault="00944129" w:rsidP="005171BE">
            <w:pPr>
              <w:pStyle w:val="Table"/>
              <w:keepNext/>
              <w:widowControl w:val="0"/>
              <w:rPr>
                <w:rFonts w:ascii="Times New Roman" w:hAnsi="Times New Roman"/>
                <w:sz w:val="20"/>
                <w:lang w:val="nb-NO"/>
              </w:rPr>
            </w:pPr>
          </w:p>
        </w:tc>
      </w:tr>
      <w:tr w:rsidR="00944129" w:rsidRPr="006C1F2C" w14:paraId="37C85C21" w14:textId="77777777" w:rsidTr="001D7000">
        <w:tc>
          <w:tcPr>
            <w:tcW w:w="448" w:type="pct"/>
            <w:tcBorders>
              <w:bottom w:val="nil"/>
            </w:tcBorders>
          </w:tcPr>
          <w:p w14:paraId="37C85C17" w14:textId="77777777" w:rsidR="00944129" w:rsidRPr="00277E35" w:rsidRDefault="00944129" w:rsidP="005171BE">
            <w:pPr>
              <w:pStyle w:val="Table"/>
              <w:keepNext/>
              <w:widowControl w:val="0"/>
              <w:rPr>
                <w:rFonts w:ascii="Times New Roman" w:hAnsi="Times New Roman"/>
                <w:b/>
                <w:sz w:val="20"/>
                <w:lang w:val="nb-NO"/>
              </w:rPr>
            </w:pPr>
          </w:p>
        </w:tc>
        <w:tc>
          <w:tcPr>
            <w:tcW w:w="699" w:type="pct"/>
            <w:tcBorders>
              <w:bottom w:val="nil"/>
            </w:tcBorders>
          </w:tcPr>
          <w:p w14:paraId="37C85C18"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DB-uke 48</w:t>
            </w:r>
          </w:p>
        </w:tc>
        <w:tc>
          <w:tcPr>
            <w:tcW w:w="621" w:type="pct"/>
            <w:tcBorders>
              <w:bottom w:val="nil"/>
            </w:tcBorders>
          </w:tcPr>
          <w:p w14:paraId="37C85C19"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Verdi</w:t>
            </w:r>
          </w:p>
        </w:tc>
        <w:tc>
          <w:tcPr>
            <w:tcW w:w="309" w:type="pct"/>
            <w:tcBorders>
              <w:bottom w:val="nil"/>
            </w:tcBorders>
          </w:tcPr>
          <w:p w14:paraId="37C85C1A"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264</w:t>
            </w:r>
          </w:p>
        </w:tc>
        <w:tc>
          <w:tcPr>
            <w:tcW w:w="516" w:type="pct"/>
            <w:tcBorders>
              <w:bottom w:val="nil"/>
            </w:tcBorders>
          </w:tcPr>
          <w:p w14:paraId="37C85C1B"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38,5</w:t>
            </w:r>
          </w:p>
        </w:tc>
        <w:tc>
          <w:tcPr>
            <w:tcW w:w="341" w:type="pct"/>
            <w:tcBorders>
              <w:bottom w:val="nil"/>
            </w:tcBorders>
          </w:tcPr>
          <w:p w14:paraId="37C85C1C"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268</w:t>
            </w:r>
          </w:p>
        </w:tc>
        <w:tc>
          <w:tcPr>
            <w:tcW w:w="455" w:type="pct"/>
            <w:tcBorders>
              <w:bottom w:val="nil"/>
            </w:tcBorders>
          </w:tcPr>
          <w:p w14:paraId="37C85C1D"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39,7</w:t>
            </w:r>
          </w:p>
        </w:tc>
        <w:tc>
          <w:tcPr>
            <w:tcW w:w="408" w:type="pct"/>
            <w:tcBorders>
              <w:bottom w:val="nil"/>
            </w:tcBorders>
          </w:tcPr>
          <w:p w14:paraId="37C85C1E" w14:textId="77777777" w:rsidR="00944129" w:rsidRPr="00277E35" w:rsidRDefault="00944129" w:rsidP="005171BE">
            <w:pPr>
              <w:pStyle w:val="Table"/>
              <w:keepNext/>
              <w:widowControl w:val="0"/>
              <w:rPr>
                <w:rFonts w:ascii="Times New Roman" w:hAnsi="Times New Roman"/>
                <w:sz w:val="20"/>
                <w:lang w:val="nb-NO"/>
              </w:rPr>
            </w:pPr>
          </w:p>
        </w:tc>
        <w:tc>
          <w:tcPr>
            <w:tcW w:w="596" w:type="pct"/>
            <w:tcBorders>
              <w:bottom w:val="nil"/>
            </w:tcBorders>
          </w:tcPr>
          <w:p w14:paraId="37C85C1F" w14:textId="77777777" w:rsidR="00944129" w:rsidRPr="00277E35" w:rsidRDefault="00944129" w:rsidP="005171BE">
            <w:pPr>
              <w:pStyle w:val="Table"/>
              <w:keepNext/>
              <w:widowControl w:val="0"/>
              <w:rPr>
                <w:rFonts w:ascii="Times New Roman" w:hAnsi="Times New Roman"/>
                <w:sz w:val="20"/>
                <w:lang w:val="nb-NO"/>
              </w:rPr>
            </w:pPr>
          </w:p>
        </w:tc>
        <w:tc>
          <w:tcPr>
            <w:tcW w:w="607" w:type="pct"/>
            <w:tcBorders>
              <w:bottom w:val="nil"/>
            </w:tcBorders>
          </w:tcPr>
          <w:p w14:paraId="37C85C20" w14:textId="77777777" w:rsidR="00944129" w:rsidRPr="00277E35" w:rsidRDefault="00944129" w:rsidP="005171BE">
            <w:pPr>
              <w:pStyle w:val="Table"/>
              <w:keepNext/>
              <w:widowControl w:val="0"/>
              <w:rPr>
                <w:rFonts w:ascii="Times New Roman" w:hAnsi="Times New Roman"/>
                <w:sz w:val="20"/>
                <w:lang w:val="nb-NO"/>
              </w:rPr>
            </w:pPr>
          </w:p>
        </w:tc>
      </w:tr>
      <w:tr w:rsidR="00944129" w:rsidRPr="006C1F2C" w14:paraId="37C85C2C" w14:textId="77777777" w:rsidTr="001D7000">
        <w:tc>
          <w:tcPr>
            <w:tcW w:w="448" w:type="pct"/>
            <w:tcBorders>
              <w:top w:val="nil"/>
              <w:bottom w:val="single" w:sz="4" w:space="0" w:color="auto"/>
            </w:tcBorders>
          </w:tcPr>
          <w:p w14:paraId="37C85C22" w14:textId="77777777" w:rsidR="00944129" w:rsidRPr="00277E35" w:rsidRDefault="00944129" w:rsidP="005171BE">
            <w:pPr>
              <w:pStyle w:val="Table"/>
              <w:keepNext/>
              <w:widowControl w:val="0"/>
              <w:rPr>
                <w:rFonts w:ascii="Times New Roman" w:hAnsi="Times New Roman"/>
                <w:b/>
                <w:sz w:val="20"/>
                <w:lang w:val="nb-NO"/>
              </w:rPr>
            </w:pPr>
          </w:p>
        </w:tc>
        <w:tc>
          <w:tcPr>
            <w:tcW w:w="699" w:type="pct"/>
            <w:tcBorders>
              <w:top w:val="nil"/>
              <w:bottom w:val="single" w:sz="4" w:space="0" w:color="auto"/>
            </w:tcBorders>
          </w:tcPr>
          <w:p w14:paraId="37C85C23" w14:textId="77777777" w:rsidR="00944129" w:rsidRPr="00277E35" w:rsidRDefault="00944129" w:rsidP="005171BE">
            <w:pPr>
              <w:pStyle w:val="Table"/>
              <w:keepNext/>
              <w:widowControl w:val="0"/>
              <w:rPr>
                <w:rFonts w:ascii="Times New Roman" w:hAnsi="Times New Roman"/>
                <w:sz w:val="20"/>
                <w:lang w:val="nb-NO"/>
              </w:rPr>
            </w:pPr>
          </w:p>
        </w:tc>
        <w:tc>
          <w:tcPr>
            <w:tcW w:w="621" w:type="pct"/>
            <w:tcBorders>
              <w:top w:val="nil"/>
              <w:bottom w:val="single" w:sz="4" w:space="0" w:color="auto"/>
            </w:tcBorders>
          </w:tcPr>
          <w:p w14:paraId="37C85C24"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Endring</w:t>
            </w:r>
          </w:p>
        </w:tc>
        <w:tc>
          <w:tcPr>
            <w:tcW w:w="309" w:type="pct"/>
            <w:tcBorders>
              <w:top w:val="nil"/>
              <w:bottom w:val="single" w:sz="4" w:space="0" w:color="auto"/>
            </w:tcBorders>
          </w:tcPr>
          <w:p w14:paraId="37C85C25"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264</w:t>
            </w:r>
          </w:p>
        </w:tc>
        <w:tc>
          <w:tcPr>
            <w:tcW w:w="516" w:type="pct"/>
            <w:tcBorders>
              <w:top w:val="nil"/>
              <w:bottom w:val="single" w:sz="4" w:space="0" w:color="auto"/>
            </w:tcBorders>
          </w:tcPr>
          <w:p w14:paraId="37C85C26"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4,1</w:t>
            </w:r>
          </w:p>
        </w:tc>
        <w:tc>
          <w:tcPr>
            <w:tcW w:w="341" w:type="pct"/>
            <w:tcBorders>
              <w:top w:val="nil"/>
              <w:bottom w:val="single" w:sz="4" w:space="0" w:color="auto"/>
            </w:tcBorders>
          </w:tcPr>
          <w:p w14:paraId="37C85C27"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268</w:t>
            </w:r>
          </w:p>
        </w:tc>
        <w:tc>
          <w:tcPr>
            <w:tcW w:w="455" w:type="pct"/>
            <w:tcBorders>
              <w:top w:val="nil"/>
              <w:bottom w:val="single" w:sz="4" w:space="0" w:color="auto"/>
            </w:tcBorders>
          </w:tcPr>
          <w:p w14:paraId="37C85C28"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4,9</w:t>
            </w:r>
          </w:p>
        </w:tc>
        <w:tc>
          <w:tcPr>
            <w:tcW w:w="408" w:type="pct"/>
            <w:tcBorders>
              <w:top w:val="nil"/>
              <w:bottom w:val="single" w:sz="4" w:space="0" w:color="auto"/>
            </w:tcBorders>
          </w:tcPr>
          <w:p w14:paraId="37C85C29"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-0,8</w:t>
            </w:r>
          </w:p>
        </w:tc>
        <w:tc>
          <w:tcPr>
            <w:tcW w:w="596" w:type="pct"/>
            <w:tcBorders>
              <w:top w:val="nil"/>
              <w:bottom w:val="single" w:sz="4" w:space="0" w:color="auto"/>
            </w:tcBorders>
          </w:tcPr>
          <w:p w14:paraId="37C85C2A"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(-2,1, 0,5)</w:t>
            </w:r>
          </w:p>
        </w:tc>
        <w:tc>
          <w:tcPr>
            <w:tcW w:w="607" w:type="pct"/>
            <w:tcBorders>
              <w:top w:val="nil"/>
              <w:bottom w:val="single" w:sz="4" w:space="0" w:color="auto"/>
            </w:tcBorders>
          </w:tcPr>
          <w:p w14:paraId="37C85C2B"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0,227</w:t>
            </w:r>
          </w:p>
        </w:tc>
      </w:tr>
      <w:tr w:rsidR="00944129" w:rsidRPr="006C1F2C" w14:paraId="37C85C36" w14:textId="77777777" w:rsidTr="001D7000">
        <w:trPr>
          <w:trHeight w:val="219"/>
        </w:trPr>
        <w:tc>
          <w:tcPr>
            <w:tcW w:w="1147" w:type="pct"/>
            <w:gridSpan w:val="2"/>
            <w:tcBorders>
              <w:top w:val="single" w:sz="4" w:space="0" w:color="auto"/>
              <w:bottom w:val="nil"/>
            </w:tcBorders>
          </w:tcPr>
          <w:p w14:paraId="37C85C2D"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ADCS-IADL</w:t>
            </w:r>
          </w:p>
        </w:tc>
        <w:tc>
          <w:tcPr>
            <w:tcW w:w="621" w:type="pct"/>
            <w:tcBorders>
              <w:top w:val="single" w:sz="4" w:space="0" w:color="auto"/>
              <w:bottom w:val="nil"/>
            </w:tcBorders>
          </w:tcPr>
          <w:p w14:paraId="37C85C2E" w14:textId="77777777" w:rsidR="00944129" w:rsidRPr="00277E35" w:rsidRDefault="00944129" w:rsidP="005171BE">
            <w:pPr>
              <w:pStyle w:val="Table"/>
              <w:keepNext/>
              <w:widowControl w:val="0"/>
              <w:rPr>
                <w:rFonts w:ascii="Times New Roman" w:hAnsi="Times New Roman"/>
                <w:b/>
                <w:sz w:val="20"/>
                <w:lang w:val="nb-NO"/>
              </w:rPr>
            </w:pPr>
          </w:p>
        </w:tc>
        <w:tc>
          <w:tcPr>
            <w:tcW w:w="309" w:type="pct"/>
            <w:tcBorders>
              <w:top w:val="single" w:sz="4" w:space="0" w:color="auto"/>
              <w:bottom w:val="nil"/>
            </w:tcBorders>
          </w:tcPr>
          <w:p w14:paraId="37C85C2F" w14:textId="77777777" w:rsidR="00944129" w:rsidRPr="00277E35" w:rsidRDefault="00944129" w:rsidP="005171BE">
            <w:pPr>
              <w:pStyle w:val="Table"/>
              <w:keepNext/>
              <w:widowControl w:val="0"/>
              <w:rPr>
                <w:rFonts w:ascii="Times New Roman" w:hAnsi="Times New Roman"/>
                <w:b/>
                <w:sz w:val="20"/>
                <w:lang w:val="nb-NO"/>
              </w:rPr>
            </w:pPr>
          </w:p>
        </w:tc>
        <w:tc>
          <w:tcPr>
            <w:tcW w:w="516" w:type="pct"/>
            <w:tcBorders>
              <w:top w:val="single" w:sz="4" w:space="0" w:color="auto"/>
              <w:bottom w:val="nil"/>
            </w:tcBorders>
          </w:tcPr>
          <w:p w14:paraId="37C85C30" w14:textId="77777777" w:rsidR="00944129" w:rsidRPr="00277E35" w:rsidRDefault="00944129" w:rsidP="005171BE">
            <w:pPr>
              <w:pStyle w:val="Table"/>
              <w:keepNext/>
              <w:widowControl w:val="0"/>
              <w:rPr>
                <w:rFonts w:ascii="Times New Roman" w:hAnsi="Times New Roman"/>
                <w:b/>
                <w:sz w:val="20"/>
                <w:lang w:val="nb-NO"/>
              </w:rPr>
            </w:pPr>
          </w:p>
        </w:tc>
        <w:tc>
          <w:tcPr>
            <w:tcW w:w="341" w:type="pct"/>
            <w:tcBorders>
              <w:top w:val="single" w:sz="4" w:space="0" w:color="auto"/>
              <w:bottom w:val="nil"/>
            </w:tcBorders>
          </w:tcPr>
          <w:p w14:paraId="37C85C31" w14:textId="77777777" w:rsidR="00944129" w:rsidRPr="00277E35" w:rsidRDefault="00944129" w:rsidP="005171BE">
            <w:pPr>
              <w:pStyle w:val="Table"/>
              <w:keepNext/>
              <w:widowControl w:val="0"/>
              <w:rPr>
                <w:rFonts w:ascii="Times New Roman" w:hAnsi="Times New Roman"/>
                <w:b/>
                <w:sz w:val="20"/>
                <w:lang w:val="nb-NO"/>
              </w:rPr>
            </w:pPr>
          </w:p>
        </w:tc>
        <w:tc>
          <w:tcPr>
            <w:tcW w:w="455" w:type="pct"/>
            <w:tcBorders>
              <w:top w:val="single" w:sz="4" w:space="0" w:color="auto"/>
              <w:bottom w:val="nil"/>
            </w:tcBorders>
          </w:tcPr>
          <w:p w14:paraId="37C85C32" w14:textId="77777777" w:rsidR="00944129" w:rsidRPr="00277E35" w:rsidRDefault="00944129" w:rsidP="005171BE">
            <w:pPr>
              <w:pStyle w:val="Table"/>
              <w:keepNext/>
              <w:widowControl w:val="0"/>
              <w:rPr>
                <w:rFonts w:ascii="Times New Roman" w:hAnsi="Times New Roman"/>
                <w:b/>
                <w:sz w:val="20"/>
                <w:lang w:val="nb-NO"/>
              </w:rPr>
            </w:pPr>
          </w:p>
        </w:tc>
        <w:tc>
          <w:tcPr>
            <w:tcW w:w="408" w:type="pct"/>
            <w:tcBorders>
              <w:top w:val="single" w:sz="4" w:space="0" w:color="auto"/>
              <w:bottom w:val="nil"/>
            </w:tcBorders>
          </w:tcPr>
          <w:p w14:paraId="37C85C33" w14:textId="77777777" w:rsidR="00944129" w:rsidRPr="00277E35" w:rsidRDefault="00944129" w:rsidP="005171BE">
            <w:pPr>
              <w:pStyle w:val="Table"/>
              <w:keepNext/>
              <w:widowControl w:val="0"/>
              <w:rPr>
                <w:rFonts w:ascii="Times New Roman" w:hAnsi="Times New Roman"/>
                <w:b/>
                <w:sz w:val="20"/>
                <w:lang w:val="nb-NO"/>
              </w:rPr>
            </w:pPr>
          </w:p>
        </w:tc>
        <w:tc>
          <w:tcPr>
            <w:tcW w:w="596" w:type="pct"/>
            <w:tcBorders>
              <w:top w:val="single" w:sz="4" w:space="0" w:color="auto"/>
              <w:bottom w:val="nil"/>
            </w:tcBorders>
          </w:tcPr>
          <w:p w14:paraId="37C85C34" w14:textId="77777777" w:rsidR="00944129" w:rsidRPr="00277E35" w:rsidRDefault="00944129" w:rsidP="005171BE">
            <w:pPr>
              <w:pStyle w:val="Table"/>
              <w:keepNext/>
              <w:widowControl w:val="0"/>
              <w:rPr>
                <w:rFonts w:ascii="Times New Roman" w:hAnsi="Times New Roman"/>
                <w:b/>
                <w:sz w:val="20"/>
                <w:lang w:val="nb-NO"/>
              </w:rPr>
            </w:pPr>
          </w:p>
        </w:tc>
        <w:tc>
          <w:tcPr>
            <w:tcW w:w="607" w:type="pct"/>
            <w:tcBorders>
              <w:top w:val="single" w:sz="4" w:space="0" w:color="auto"/>
              <w:bottom w:val="nil"/>
            </w:tcBorders>
          </w:tcPr>
          <w:p w14:paraId="37C85C35" w14:textId="77777777" w:rsidR="00944129" w:rsidRPr="00277E35" w:rsidRDefault="00944129" w:rsidP="005171BE">
            <w:pPr>
              <w:pStyle w:val="Table"/>
              <w:keepNext/>
              <w:widowControl w:val="0"/>
              <w:rPr>
                <w:rFonts w:ascii="Times New Roman" w:hAnsi="Times New Roman"/>
                <w:b/>
                <w:sz w:val="20"/>
                <w:lang w:val="nb-NO"/>
              </w:rPr>
            </w:pPr>
          </w:p>
        </w:tc>
      </w:tr>
      <w:tr w:rsidR="00944129" w:rsidRPr="006C1F2C" w14:paraId="37C85C40" w14:textId="77777777" w:rsidTr="001D7000">
        <w:trPr>
          <w:trHeight w:val="219"/>
        </w:trPr>
        <w:tc>
          <w:tcPr>
            <w:tcW w:w="1147" w:type="pct"/>
            <w:gridSpan w:val="2"/>
            <w:tcBorders>
              <w:top w:val="single" w:sz="4" w:space="0" w:color="auto"/>
              <w:bottom w:val="nil"/>
            </w:tcBorders>
          </w:tcPr>
          <w:p w14:paraId="37C85C37" w14:textId="77777777" w:rsidR="00944129" w:rsidRPr="00277E35" w:rsidRDefault="00944129" w:rsidP="005171BE">
            <w:pPr>
              <w:pStyle w:val="Table"/>
              <w:keepNext/>
              <w:widowControl w:val="0"/>
              <w:rPr>
                <w:rFonts w:ascii="Times New Roman" w:hAnsi="Times New Roman"/>
                <w:b/>
                <w:sz w:val="20"/>
                <w:lang w:val="nb-NO"/>
              </w:rPr>
            </w:pPr>
            <w:r w:rsidRPr="00277E35">
              <w:rPr>
                <w:rFonts w:ascii="Times New Roman" w:hAnsi="Times New Roman"/>
                <w:b/>
                <w:sz w:val="20"/>
                <w:lang w:val="nb-NO"/>
              </w:rPr>
              <w:t>LOCF</w:t>
            </w:r>
          </w:p>
        </w:tc>
        <w:tc>
          <w:tcPr>
            <w:tcW w:w="621" w:type="pct"/>
            <w:tcBorders>
              <w:top w:val="single" w:sz="4" w:space="0" w:color="auto"/>
              <w:bottom w:val="nil"/>
            </w:tcBorders>
          </w:tcPr>
          <w:p w14:paraId="37C85C38"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Baseline</w:t>
            </w:r>
          </w:p>
        </w:tc>
        <w:tc>
          <w:tcPr>
            <w:tcW w:w="309" w:type="pct"/>
            <w:tcBorders>
              <w:top w:val="single" w:sz="4" w:space="0" w:color="auto"/>
              <w:bottom w:val="nil"/>
            </w:tcBorders>
          </w:tcPr>
          <w:p w14:paraId="37C85C39"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265</w:t>
            </w:r>
          </w:p>
        </w:tc>
        <w:tc>
          <w:tcPr>
            <w:tcW w:w="516" w:type="pct"/>
            <w:tcBorders>
              <w:top w:val="single" w:sz="4" w:space="0" w:color="auto"/>
              <w:bottom w:val="nil"/>
            </w:tcBorders>
          </w:tcPr>
          <w:p w14:paraId="37C85C3A"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27,5</w:t>
            </w:r>
          </w:p>
        </w:tc>
        <w:tc>
          <w:tcPr>
            <w:tcW w:w="341" w:type="pct"/>
            <w:tcBorders>
              <w:top w:val="single" w:sz="4" w:space="0" w:color="auto"/>
              <w:bottom w:val="nil"/>
            </w:tcBorders>
          </w:tcPr>
          <w:p w14:paraId="37C85C3B"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271</w:t>
            </w:r>
          </w:p>
        </w:tc>
        <w:tc>
          <w:tcPr>
            <w:tcW w:w="455" w:type="pct"/>
            <w:tcBorders>
              <w:top w:val="single" w:sz="4" w:space="0" w:color="auto"/>
              <w:bottom w:val="nil"/>
            </w:tcBorders>
          </w:tcPr>
          <w:p w14:paraId="37C85C3C"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25,8</w:t>
            </w:r>
          </w:p>
        </w:tc>
        <w:tc>
          <w:tcPr>
            <w:tcW w:w="408" w:type="pct"/>
            <w:tcBorders>
              <w:top w:val="single" w:sz="4" w:space="0" w:color="auto"/>
              <w:bottom w:val="nil"/>
            </w:tcBorders>
          </w:tcPr>
          <w:p w14:paraId="37C85C3D" w14:textId="77777777" w:rsidR="00944129" w:rsidRPr="00277E35" w:rsidRDefault="00944129" w:rsidP="005171BE">
            <w:pPr>
              <w:pStyle w:val="Table"/>
              <w:keepNext/>
              <w:widowControl w:val="0"/>
              <w:rPr>
                <w:rFonts w:ascii="Times New Roman" w:hAnsi="Times New Roman"/>
                <w:sz w:val="20"/>
                <w:lang w:val="nb-NO"/>
              </w:rPr>
            </w:pPr>
          </w:p>
        </w:tc>
        <w:tc>
          <w:tcPr>
            <w:tcW w:w="596" w:type="pct"/>
            <w:tcBorders>
              <w:top w:val="single" w:sz="4" w:space="0" w:color="auto"/>
              <w:bottom w:val="nil"/>
            </w:tcBorders>
          </w:tcPr>
          <w:p w14:paraId="37C85C3E" w14:textId="77777777" w:rsidR="00944129" w:rsidRPr="00277E35" w:rsidRDefault="00944129" w:rsidP="005171BE">
            <w:pPr>
              <w:pStyle w:val="Table"/>
              <w:keepNext/>
              <w:widowControl w:val="0"/>
              <w:rPr>
                <w:rFonts w:ascii="Times New Roman" w:hAnsi="Times New Roman"/>
                <w:sz w:val="20"/>
                <w:lang w:val="nb-NO"/>
              </w:rPr>
            </w:pPr>
          </w:p>
        </w:tc>
        <w:tc>
          <w:tcPr>
            <w:tcW w:w="607" w:type="pct"/>
            <w:tcBorders>
              <w:top w:val="single" w:sz="4" w:space="0" w:color="auto"/>
              <w:bottom w:val="nil"/>
            </w:tcBorders>
          </w:tcPr>
          <w:p w14:paraId="37C85C3F" w14:textId="77777777" w:rsidR="00944129" w:rsidRPr="00277E35" w:rsidRDefault="00944129" w:rsidP="005171BE">
            <w:pPr>
              <w:pStyle w:val="Table"/>
              <w:keepNext/>
              <w:widowControl w:val="0"/>
              <w:rPr>
                <w:rFonts w:ascii="Times New Roman" w:hAnsi="Times New Roman"/>
                <w:sz w:val="20"/>
                <w:lang w:val="nb-NO"/>
              </w:rPr>
            </w:pPr>
          </w:p>
        </w:tc>
      </w:tr>
      <w:tr w:rsidR="00944129" w:rsidRPr="006C1F2C" w14:paraId="37C85C4B" w14:textId="77777777" w:rsidTr="001D7000">
        <w:tc>
          <w:tcPr>
            <w:tcW w:w="448" w:type="pct"/>
          </w:tcPr>
          <w:p w14:paraId="37C85C41" w14:textId="77777777" w:rsidR="00944129" w:rsidRPr="00277E35" w:rsidRDefault="00944129" w:rsidP="005171BE">
            <w:pPr>
              <w:pStyle w:val="Table"/>
              <w:keepNext/>
              <w:widowControl w:val="0"/>
              <w:rPr>
                <w:rFonts w:ascii="Times New Roman" w:hAnsi="Times New Roman"/>
                <w:sz w:val="20"/>
                <w:lang w:val="nb-NO"/>
              </w:rPr>
            </w:pPr>
          </w:p>
        </w:tc>
        <w:tc>
          <w:tcPr>
            <w:tcW w:w="699" w:type="pct"/>
          </w:tcPr>
          <w:p w14:paraId="37C85C42"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Uke 48</w:t>
            </w:r>
          </w:p>
        </w:tc>
        <w:tc>
          <w:tcPr>
            <w:tcW w:w="621" w:type="pct"/>
          </w:tcPr>
          <w:p w14:paraId="37C85C43"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Verdi</w:t>
            </w:r>
          </w:p>
        </w:tc>
        <w:tc>
          <w:tcPr>
            <w:tcW w:w="309" w:type="pct"/>
          </w:tcPr>
          <w:p w14:paraId="37C85C44"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265</w:t>
            </w:r>
          </w:p>
        </w:tc>
        <w:tc>
          <w:tcPr>
            <w:tcW w:w="516" w:type="pct"/>
          </w:tcPr>
          <w:p w14:paraId="37C85C45"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23,1</w:t>
            </w:r>
          </w:p>
        </w:tc>
        <w:tc>
          <w:tcPr>
            <w:tcW w:w="341" w:type="pct"/>
          </w:tcPr>
          <w:p w14:paraId="37C85C46"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271</w:t>
            </w:r>
          </w:p>
        </w:tc>
        <w:tc>
          <w:tcPr>
            <w:tcW w:w="455" w:type="pct"/>
          </w:tcPr>
          <w:p w14:paraId="37C85C47"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19,6</w:t>
            </w:r>
          </w:p>
        </w:tc>
        <w:tc>
          <w:tcPr>
            <w:tcW w:w="408" w:type="pct"/>
          </w:tcPr>
          <w:p w14:paraId="37C85C48" w14:textId="77777777" w:rsidR="00944129" w:rsidRPr="00277E35" w:rsidRDefault="00944129" w:rsidP="005171BE">
            <w:pPr>
              <w:pStyle w:val="Table"/>
              <w:keepNext/>
              <w:widowControl w:val="0"/>
              <w:rPr>
                <w:rFonts w:ascii="Times New Roman" w:hAnsi="Times New Roman"/>
                <w:sz w:val="20"/>
                <w:lang w:val="nb-NO"/>
              </w:rPr>
            </w:pPr>
          </w:p>
        </w:tc>
        <w:tc>
          <w:tcPr>
            <w:tcW w:w="596" w:type="pct"/>
          </w:tcPr>
          <w:p w14:paraId="37C85C49" w14:textId="77777777" w:rsidR="00944129" w:rsidRPr="00277E35" w:rsidRDefault="00944129" w:rsidP="005171BE">
            <w:pPr>
              <w:pStyle w:val="Table"/>
              <w:keepNext/>
              <w:widowControl w:val="0"/>
              <w:rPr>
                <w:rFonts w:ascii="Times New Roman" w:hAnsi="Times New Roman"/>
                <w:sz w:val="20"/>
                <w:lang w:val="nb-NO"/>
              </w:rPr>
            </w:pPr>
          </w:p>
        </w:tc>
        <w:tc>
          <w:tcPr>
            <w:tcW w:w="607" w:type="pct"/>
          </w:tcPr>
          <w:p w14:paraId="37C85C4A" w14:textId="77777777" w:rsidR="00944129" w:rsidRPr="00277E35" w:rsidRDefault="00944129" w:rsidP="005171BE">
            <w:pPr>
              <w:pStyle w:val="Table"/>
              <w:keepNext/>
              <w:widowControl w:val="0"/>
              <w:rPr>
                <w:rFonts w:ascii="Times New Roman" w:hAnsi="Times New Roman"/>
                <w:sz w:val="20"/>
                <w:lang w:val="nb-NO"/>
              </w:rPr>
            </w:pPr>
          </w:p>
        </w:tc>
      </w:tr>
      <w:tr w:rsidR="00944129" w:rsidRPr="006C1F2C" w14:paraId="37C85C56" w14:textId="77777777" w:rsidTr="001D7000">
        <w:tc>
          <w:tcPr>
            <w:tcW w:w="448" w:type="pct"/>
            <w:tcBorders>
              <w:bottom w:val="single" w:sz="4" w:space="0" w:color="auto"/>
            </w:tcBorders>
          </w:tcPr>
          <w:p w14:paraId="37C85C4C" w14:textId="77777777" w:rsidR="00944129" w:rsidRPr="00277E35" w:rsidRDefault="00944129" w:rsidP="005171BE">
            <w:pPr>
              <w:pStyle w:val="Table"/>
              <w:keepNext/>
              <w:widowControl w:val="0"/>
              <w:rPr>
                <w:rFonts w:ascii="Times New Roman" w:hAnsi="Times New Roman"/>
                <w:sz w:val="20"/>
                <w:lang w:val="nb-NO"/>
              </w:rPr>
            </w:pPr>
          </w:p>
        </w:tc>
        <w:tc>
          <w:tcPr>
            <w:tcW w:w="699" w:type="pct"/>
            <w:tcBorders>
              <w:bottom w:val="single" w:sz="4" w:space="0" w:color="auto"/>
            </w:tcBorders>
          </w:tcPr>
          <w:p w14:paraId="37C85C4D" w14:textId="77777777" w:rsidR="00944129" w:rsidRPr="00277E35" w:rsidRDefault="00944129" w:rsidP="005171BE">
            <w:pPr>
              <w:pStyle w:val="Table"/>
              <w:keepNext/>
              <w:widowControl w:val="0"/>
              <w:rPr>
                <w:rFonts w:ascii="Times New Roman" w:hAnsi="Times New Roman"/>
                <w:sz w:val="20"/>
                <w:lang w:val="nb-NO"/>
              </w:rPr>
            </w:pPr>
          </w:p>
        </w:tc>
        <w:tc>
          <w:tcPr>
            <w:tcW w:w="621" w:type="pct"/>
            <w:tcBorders>
              <w:bottom w:val="single" w:sz="4" w:space="0" w:color="auto"/>
            </w:tcBorders>
          </w:tcPr>
          <w:p w14:paraId="37C85C4E"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Endring</w:t>
            </w:r>
          </w:p>
        </w:tc>
        <w:tc>
          <w:tcPr>
            <w:tcW w:w="309" w:type="pct"/>
            <w:tcBorders>
              <w:bottom w:val="single" w:sz="4" w:space="0" w:color="auto"/>
            </w:tcBorders>
          </w:tcPr>
          <w:p w14:paraId="37C85C4F"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265</w:t>
            </w:r>
          </w:p>
        </w:tc>
        <w:tc>
          <w:tcPr>
            <w:tcW w:w="516" w:type="pct"/>
            <w:tcBorders>
              <w:bottom w:val="single" w:sz="4" w:space="0" w:color="auto"/>
            </w:tcBorders>
          </w:tcPr>
          <w:p w14:paraId="37C85C50"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-4,4</w:t>
            </w:r>
          </w:p>
        </w:tc>
        <w:tc>
          <w:tcPr>
            <w:tcW w:w="341" w:type="pct"/>
            <w:tcBorders>
              <w:bottom w:val="single" w:sz="4" w:space="0" w:color="auto"/>
            </w:tcBorders>
          </w:tcPr>
          <w:p w14:paraId="37C85C51"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271</w:t>
            </w:r>
          </w:p>
        </w:tc>
        <w:tc>
          <w:tcPr>
            <w:tcW w:w="455" w:type="pct"/>
            <w:tcBorders>
              <w:bottom w:val="single" w:sz="4" w:space="0" w:color="auto"/>
            </w:tcBorders>
          </w:tcPr>
          <w:p w14:paraId="37C85C52"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-6,2</w:t>
            </w:r>
          </w:p>
        </w:tc>
        <w:tc>
          <w:tcPr>
            <w:tcW w:w="408" w:type="pct"/>
            <w:tcBorders>
              <w:bottom w:val="single" w:sz="4" w:space="0" w:color="auto"/>
            </w:tcBorders>
          </w:tcPr>
          <w:p w14:paraId="37C85C53"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2,2</w:t>
            </w:r>
          </w:p>
        </w:tc>
        <w:tc>
          <w:tcPr>
            <w:tcW w:w="596" w:type="pct"/>
            <w:tcBorders>
              <w:bottom w:val="single" w:sz="4" w:space="0" w:color="auto"/>
            </w:tcBorders>
          </w:tcPr>
          <w:p w14:paraId="37C85C54"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(0,8, 3,6)</w:t>
            </w:r>
          </w:p>
        </w:tc>
        <w:tc>
          <w:tcPr>
            <w:tcW w:w="607" w:type="pct"/>
            <w:tcBorders>
              <w:bottom w:val="single" w:sz="4" w:space="0" w:color="auto"/>
            </w:tcBorders>
          </w:tcPr>
          <w:p w14:paraId="37C85C55" w14:textId="77777777" w:rsidR="00944129" w:rsidRPr="00277E35" w:rsidRDefault="00944129" w:rsidP="005171BE">
            <w:pPr>
              <w:pStyle w:val="Table"/>
              <w:keepNext/>
              <w:widowControl w:val="0"/>
              <w:rPr>
                <w:rFonts w:ascii="Times New Roman" w:hAnsi="Times New Roman"/>
                <w:sz w:val="20"/>
                <w:lang w:val="nb-NO"/>
              </w:rPr>
            </w:pPr>
            <w:r w:rsidRPr="00277E35">
              <w:rPr>
                <w:rFonts w:ascii="Times New Roman" w:hAnsi="Times New Roman"/>
                <w:sz w:val="20"/>
                <w:lang w:val="nb-NO"/>
              </w:rPr>
              <w:t>0,002*</w:t>
            </w:r>
          </w:p>
        </w:tc>
      </w:tr>
      <w:tr w:rsidR="00944129" w:rsidRPr="006C1F2C" w14:paraId="37C85C60" w14:textId="77777777" w:rsidTr="002F5E8F">
        <w:tc>
          <w:tcPr>
            <w:tcW w:w="5000" w:type="pct"/>
            <w:gridSpan w:val="10"/>
            <w:tcBorders>
              <w:bottom w:val="single" w:sz="4" w:space="0" w:color="auto"/>
            </w:tcBorders>
          </w:tcPr>
          <w:p w14:paraId="37C85C57" w14:textId="77777777" w:rsidR="00944129" w:rsidRPr="006C1F2C" w:rsidRDefault="00944129" w:rsidP="005171BE">
            <w:pPr>
              <w:pStyle w:val="Legend"/>
              <w:keepNext/>
              <w:widowControl w:val="0"/>
              <w:spacing w:before="0" w:after="0"/>
              <w:rPr>
                <w:rFonts w:ascii="Times New Roman" w:hAnsi="Times New Roman"/>
                <w:sz w:val="22"/>
                <w:szCs w:val="22"/>
                <w:lang w:val="nb-NO"/>
              </w:rPr>
            </w:pPr>
            <w:r w:rsidRPr="006C1F2C">
              <w:rPr>
                <w:rFonts w:ascii="Times New Roman" w:hAnsi="Times New Roman"/>
                <w:sz w:val="22"/>
                <w:szCs w:val="22"/>
                <w:lang w:val="nb-NO"/>
              </w:rPr>
              <w:t>KI – konfidensintervall.</w:t>
            </w:r>
          </w:p>
          <w:p w14:paraId="37C85C58" w14:textId="77777777" w:rsidR="00944129" w:rsidRPr="006C1F2C" w:rsidRDefault="00944129" w:rsidP="005171BE">
            <w:pPr>
              <w:pStyle w:val="Legend"/>
              <w:keepNext/>
              <w:widowControl w:val="0"/>
              <w:spacing w:before="0" w:after="0"/>
              <w:rPr>
                <w:rFonts w:ascii="Times New Roman" w:hAnsi="Times New Roman"/>
                <w:sz w:val="22"/>
                <w:szCs w:val="22"/>
                <w:lang w:val="nb-NO"/>
              </w:rPr>
            </w:pPr>
            <w:r w:rsidRPr="006C1F2C">
              <w:rPr>
                <w:rFonts w:ascii="Times New Roman" w:hAnsi="Times New Roman"/>
                <w:sz w:val="22"/>
                <w:szCs w:val="22"/>
                <w:lang w:val="nb-NO"/>
              </w:rPr>
              <w:t>DLSM – forskjell i minste kvadratgjennomsnitt.</w:t>
            </w:r>
          </w:p>
          <w:p w14:paraId="37C85C59" w14:textId="77777777" w:rsidR="00944129" w:rsidRPr="004E303E" w:rsidRDefault="00944129" w:rsidP="005171BE">
            <w:pPr>
              <w:pStyle w:val="Legend"/>
              <w:keepNext/>
              <w:widowControl w:val="0"/>
              <w:spacing w:before="0" w:after="0"/>
              <w:rPr>
                <w:rFonts w:ascii="Times New Roman" w:hAnsi="Times New Roman"/>
                <w:sz w:val="22"/>
                <w:szCs w:val="22"/>
              </w:rPr>
            </w:pPr>
            <w:r w:rsidRPr="004E303E">
              <w:rPr>
                <w:rFonts w:ascii="Times New Roman" w:hAnsi="Times New Roman"/>
                <w:sz w:val="22"/>
                <w:szCs w:val="22"/>
              </w:rPr>
              <w:t xml:space="preserve">LOCF </w:t>
            </w:r>
            <w:proofErr w:type="gramStart"/>
            <w:r w:rsidRPr="004E303E">
              <w:rPr>
                <w:rFonts w:ascii="Times New Roman" w:hAnsi="Times New Roman"/>
                <w:sz w:val="22"/>
                <w:szCs w:val="22"/>
              </w:rPr>
              <w:t>– ”Last</w:t>
            </w:r>
            <w:proofErr w:type="gramEnd"/>
            <w:r w:rsidRPr="004E303E">
              <w:rPr>
                <w:rFonts w:ascii="Times New Roman" w:hAnsi="Times New Roman"/>
                <w:sz w:val="22"/>
                <w:szCs w:val="22"/>
              </w:rPr>
              <w:t xml:space="preserve"> Observation Carried Forward”.</w:t>
            </w:r>
          </w:p>
          <w:p w14:paraId="37C85C5A" w14:textId="77777777" w:rsidR="00944129" w:rsidRPr="006C1F2C" w:rsidRDefault="00944129" w:rsidP="005171BE">
            <w:pPr>
              <w:pStyle w:val="Legend"/>
              <w:keepNext/>
              <w:widowControl w:val="0"/>
              <w:spacing w:before="0" w:after="0"/>
              <w:rPr>
                <w:rFonts w:ascii="Times New Roman" w:hAnsi="Times New Roman"/>
                <w:sz w:val="22"/>
                <w:szCs w:val="22"/>
                <w:lang w:val="nb-NO"/>
              </w:rPr>
            </w:pPr>
            <w:r w:rsidRPr="006C1F2C">
              <w:rPr>
                <w:rFonts w:ascii="Times New Roman" w:hAnsi="Times New Roman"/>
                <w:sz w:val="22"/>
                <w:szCs w:val="22"/>
                <w:lang w:val="nb-NO"/>
              </w:rPr>
              <w:t>ADAS-cog score: En negativ forskjell i DLSM indikerer en større forbedring med Exelon 15 cm</w:t>
            </w:r>
            <w:r w:rsidRPr="006C1F2C">
              <w:rPr>
                <w:rFonts w:ascii="Times New Roman" w:hAnsi="Times New Roman"/>
                <w:sz w:val="22"/>
                <w:szCs w:val="22"/>
                <w:vertAlign w:val="superscript"/>
                <w:lang w:val="nb-NO"/>
              </w:rPr>
              <w:t>2</w:t>
            </w:r>
            <w:r w:rsidRPr="006C1F2C">
              <w:rPr>
                <w:rFonts w:ascii="Times New Roman" w:hAnsi="Times New Roman"/>
                <w:sz w:val="22"/>
                <w:szCs w:val="22"/>
                <w:lang w:val="nb-NO"/>
              </w:rPr>
              <w:t xml:space="preserve"> sammenlignet med Exelon 10 cm</w:t>
            </w:r>
            <w:r w:rsidRPr="006C1F2C">
              <w:rPr>
                <w:rFonts w:ascii="Times New Roman" w:hAnsi="Times New Roman"/>
                <w:sz w:val="22"/>
                <w:szCs w:val="22"/>
                <w:vertAlign w:val="superscript"/>
                <w:lang w:val="nb-NO"/>
              </w:rPr>
              <w:t>2</w:t>
            </w:r>
            <w:r w:rsidRPr="006C1F2C">
              <w:rPr>
                <w:rFonts w:ascii="Times New Roman" w:hAnsi="Times New Roman"/>
                <w:sz w:val="22"/>
                <w:szCs w:val="22"/>
                <w:lang w:val="nb-NO"/>
              </w:rPr>
              <w:t>.</w:t>
            </w:r>
          </w:p>
          <w:p w14:paraId="37C85C5B" w14:textId="77777777" w:rsidR="00944129" w:rsidRPr="006C1F2C" w:rsidRDefault="00944129" w:rsidP="005171BE">
            <w:pPr>
              <w:pStyle w:val="Legend"/>
              <w:keepNext/>
              <w:widowControl w:val="0"/>
              <w:spacing w:before="0" w:after="0"/>
              <w:rPr>
                <w:rFonts w:ascii="Times New Roman" w:hAnsi="Times New Roman"/>
                <w:sz w:val="22"/>
                <w:szCs w:val="22"/>
                <w:lang w:val="nb-NO"/>
              </w:rPr>
            </w:pPr>
            <w:r w:rsidRPr="006C1F2C">
              <w:rPr>
                <w:rFonts w:ascii="Times New Roman" w:hAnsi="Times New Roman"/>
                <w:sz w:val="22"/>
                <w:szCs w:val="22"/>
                <w:lang w:val="nb-NO"/>
              </w:rPr>
              <w:t>ADCS-IADL score: En positiv forskjell i DLSM indikerer en større forbedring med Exelon 15 cm</w:t>
            </w:r>
            <w:r w:rsidRPr="006C1F2C">
              <w:rPr>
                <w:rFonts w:ascii="Times New Roman" w:hAnsi="Times New Roman"/>
                <w:sz w:val="22"/>
                <w:szCs w:val="22"/>
                <w:vertAlign w:val="superscript"/>
                <w:lang w:val="nb-NO"/>
              </w:rPr>
              <w:t>2</w:t>
            </w:r>
            <w:r w:rsidRPr="006C1F2C">
              <w:rPr>
                <w:rFonts w:ascii="Times New Roman" w:hAnsi="Times New Roman"/>
                <w:sz w:val="22"/>
                <w:szCs w:val="22"/>
                <w:lang w:val="nb-NO"/>
              </w:rPr>
              <w:t xml:space="preserve"> as compared to Exelon 10 cm</w:t>
            </w:r>
            <w:r w:rsidRPr="006C1F2C">
              <w:rPr>
                <w:rFonts w:ascii="Times New Roman" w:hAnsi="Times New Roman"/>
                <w:sz w:val="22"/>
                <w:szCs w:val="22"/>
                <w:vertAlign w:val="superscript"/>
                <w:lang w:val="nb-NO"/>
              </w:rPr>
              <w:t>2</w:t>
            </w:r>
            <w:r w:rsidRPr="006C1F2C">
              <w:rPr>
                <w:rFonts w:ascii="Times New Roman" w:hAnsi="Times New Roman"/>
                <w:sz w:val="22"/>
                <w:szCs w:val="22"/>
                <w:lang w:val="nb-NO"/>
              </w:rPr>
              <w:t>.</w:t>
            </w:r>
          </w:p>
          <w:p w14:paraId="37C85C5C" w14:textId="77777777" w:rsidR="00944129" w:rsidRPr="006C1F2C" w:rsidRDefault="00944129" w:rsidP="005171BE">
            <w:pPr>
              <w:pStyle w:val="Legend"/>
              <w:keepNext/>
              <w:widowControl w:val="0"/>
              <w:spacing w:before="0" w:after="0"/>
              <w:rPr>
                <w:rFonts w:ascii="Times New Roman" w:hAnsi="Times New Roman"/>
                <w:sz w:val="22"/>
                <w:szCs w:val="22"/>
                <w:lang w:val="nb-NO"/>
              </w:rPr>
            </w:pPr>
            <w:r w:rsidRPr="006C1F2C">
              <w:rPr>
                <w:rFonts w:ascii="Times New Roman" w:hAnsi="Times New Roman"/>
                <w:sz w:val="22"/>
                <w:szCs w:val="22"/>
                <w:lang w:val="nb-NO"/>
              </w:rPr>
              <w:t>N er antall pasienter med en vurdering ved baseline (siste evaluering i den initelle åpne fasen) og med minst 1 evaluering etter baseline (for LOCF).</w:t>
            </w:r>
          </w:p>
          <w:p w14:paraId="37C85C5D" w14:textId="77777777" w:rsidR="00944129" w:rsidRPr="006C1F2C" w:rsidRDefault="00944129" w:rsidP="005171BE">
            <w:pPr>
              <w:pStyle w:val="Legend"/>
              <w:keepNext/>
              <w:widowControl w:val="0"/>
              <w:spacing w:before="0" w:after="0"/>
              <w:rPr>
                <w:rFonts w:ascii="Times New Roman" w:hAnsi="Times New Roman"/>
                <w:sz w:val="22"/>
                <w:szCs w:val="22"/>
                <w:lang w:val="nb-NO"/>
              </w:rPr>
            </w:pPr>
            <w:r w:rsidRPr="006C1F2C">
              <w:rPr>
                <w:rFonts w:ascii="Times New Roman" w:hAnsi="Times New Roman"/>
                <w:sz w:val="22"/>
                <w:szCs w:val="22"/>
                <w:lang w:val="nb-NO"/>
              </w:rPr>
              <w:t>DLSM, 95% KI, og p-verdi er basert på en ANCOVA (analyse av kovarians) modell tilpasset for land og baseline ADAS-cog score.</w:t>
            </w:r>
          </w:p>
          <w:p w14:paraId="37C85C5E" w14:textId="77777777" w:rsidR="00944129" w:rsidRPr="006C1F2C" w:rsidRDefault="00944129" w:rsidP="005171BE">
            <w:pPr>
              <w:pStyle w:val="Legend"/>
              <w:keepNext/>
              <w:widowControl w:val="0"/>
              <w:spacing w:before="0" w:after="0"/>
              <w:rPr>
                <w:rFonts w:ascii="Times New Roman" w:hAnsi="Times New Roman"/>
                <w:sz w:val="22"/>
                <w:szCs w:val="22"/>
                <w:lang w:val="nb-NO"/>
              </w:rPr>
            </w:pPr>
            <w:r w:rsidRPr="006C1F2C">
              <w:rPr>
                <w:rFonts w:ascii="Times New Roman" w:hAnsi="Times New Roman"/>
                <w:sz w:val="22"/>
                <w:szCs w:val="22"/>
                <w:lang w:val="nb-NO"/>
              </w:rPr>
              <w:t>* p&lt;0,05</w:t>
            </w:r>
          </w:p>
          <w:p w14:paraId="37C85C5F" w14:textId="77777777" w:rsidR="00944129" w:rsidRPr="006C1F2C" w:rsidRDefault="00944129" w:rsidP="005171BE">
            <w:pPr>
              <w:pStyle w:val="Table"/>
              <w:keepNext/>
              <w:widowControl w:val="0"/>
              <w:spacing w:before="0" w:after="0"/>
              <w:rPr>
                <w:rFonts w:ascii="Times New Roman" w:hAnsi="Times New Roman"/>
                <w:sz w:val="20"/>
                <w:lang w:val="nb-NO"/>
              </w:rPr>
            </w:pPr>
            <w:r w:rsidRPr="006C1F2C">
              <w:rPr>
                <w:rFonts w:ascii="Times New Roman" w:hAnsi="Times New Roman"/>
                <w:szCs w:val="22"/>
                <w:lang w:val="nb-NO"/>
              </w:rPr>
              <w:t>Kilde: Studie D2340</w:t>
            </w:r>
            <w:r w:rsidRPr="006C1F2C">
              <w:rPr>
                <w:rFonts w:ascii="Times New Roman" w:hAnsi="Times New Roman"/>
                <w:szCs w:val="22"/>
                <w:lang w:val="nb-NO"/>
              </w:rPr>
              <w:noBreakHyphen/>
              <w:t>Tabell 11</w:t>
            </w:r>
            <w:r w:rsidRPr="006C1F2C">
              <w:rPr>
                <w:rFonts w:ascii="Times New Roman" w:hAnsi="Times New Roman"/>
                <w:szCs w:val="22"/>
                <w:lang w:val="nb-NO"/>
              </w:rPr>
              <w:noBreakHyphen/>
              <w:t>6 og Tabell 11</w:t>
            </w:r>
            <w:r w:rsidRPr="006C1F2C">
              <w:rPr>
                <w:rFonts w:ascii="Times New Roman" w:hAnsi="Times New Roman"/>
                <w:szCs w:val="22"/>
                <w:lang w:val="nb-NO"/>
              </w:rPr>
              <w:noBreakHyphen/>
              <w:t>7</w:t>
            </w:r>
          </w:p>
        </w:tc>
      </w:tr>
    </w:tbl>
    <w:p w14:paraId="37C85C61" w14:textId="77777777" w:rsidR="00944129" w:rsidRPr="006C1F2C" w:rsidRDefault="00944129" w:rsidP="005171BE">
      <w:pPr>
        <w:widowControl w:val="0"/>
        <w:suppressAutoHyphens/>
        <w:rPr>
          <w:color w:val="000000"/>
          <w:sz w:val="22"/>
          <w:szCs w:val="22"/>
        </w:rPr>
      </w:pPr>
    </w:p>
    <w:p w14:paraId="37C85C62" w14:textId="4F702DAC" w:rsidR="00944129" w:rsidRPr="006C1F2C" w:rsidRDefault="00944129" w:rsidP="005171BE">
      <w:pPr>
        <w:widowControl w:val="0"/>
        <w:suppressAutoHyphens/>
        <w:rPr>
          <w:color w:val="000000"/>
          <w:sz w:val="22"/>
          <w:szCs w:val="22"/>
        </w:rPr>
      </w:pPr>
      <w:r w:rsidRPr="006C1F2C">
        <w:rPr>
          <w:color w:val="000000"/>
          <w:sz w:val="22"/>
          <w:szCs w:val="22"/>
        </w:rPr>
        <w:t>Det europeiske legemiddelkontoret (</w:t>
      </w:r>
      <w:r w:rsidR="00C11FD5" w:rsidRPr="006C1F2C">
        <w:rPr>
          <w:color w:val="000000"/>
          <w:sz w:val="22"/>
          <w:szCs w:val="22"/>
        </w:rPr>
        <w:t>t</w:t>
      </w:r>
      <w:r w:rsidRPr="006C1F2C">
        <w:rPr>
          <w:color w:val="000000"/>
          <w:sz w:val="22"/>
          <w:szCs w:val="22"/>
        </w:rPr>
        <w:t xml:space="preserve">he European Medicines Agency) har gitt unntak fra forpliktelsen til å presentere resultater fra studier med Exelon i alle undergrupper av den pediatriske populasjonen ved behandling av Alzheimers demens (se pkt. 4.2 for informasjon </w:t>
      </w:r>
      <w:r w:rsidR="00C11FD5" w:rsidRPr="006C1F2C">
        <w:rPr>
          <w:color w:val="000000"/>
          <w:sz w:val="22"/>
          <w:szCs w:val="22"/>
        </w:rPr>
        <w:t>om</w:t>
      </w:r>
      <w:r w:rsidRPr="006C1F2C">
        <w:rPr>
          <w:color w:val="000000"/>
          <w:sz w:val="22"/>
          <w:szCs w:val="22"/>
        </w:rPr>
        <w:t xml:space="preserve"> pediatrisk bruk).</w:t>
      </w:r>
    </w:p>
    <w:p w14:paraId="37C85C63" w14:textId="77777777" w:rsidR="00944129" w:rsidRPr="006C1F2C" w:rsidRDefault="00944129" w:rsidP="005171BE">
      <w:pPr>
        <w:widowControl w:val="0"/>
        <w:rPr>
          <w:sz w:val="22"/>
          <w:szCs w:val="22"/>
        </w:rPr>
      </w:pPr>
    </w:p>
    <w:p w14:paraId="37C85C64" w14:textId="77777777" w:rsidR="00944129" w:rsidRPr="006C1F2C" w:rsidRDefault="00944129" w:rsidP="005171BE">
      <w:pPr>
        <w:keepNext/>
        <w:widowControl w:val="0"/>
        <w:suppressAutoHyphens/>
        <w:ind w:left="567" w:hanging="567"/>
        <w:rPr>
          <w:sz w:val="22"/>
          <w:szCs w:val="22"/>
        </w:rPr>
      </w:pPr>
      <w:r w:rsidRPr="006C1F2C">
        <w:rPr>
          <w:b/>
          <w:sz w:val="22"/>
          <w:szCs w:val="22"/>
        </w:rPr>
        <w:t>5.2</w:t>
      </w:r>
      <w:r w:rsidRPr="006C1F2C">
        <w:rPr>
          <w:b/>
          <w:sz w:val="22"/>
          <w:szCs w:val="22"/>
        </w:rPr>
        <w:tab/>
        <w:t>Farmakokinetiske egenskaper</w:t>
      </w:r>
    </w:p>
    <w:p w14:paraId="37C85C65" w14:textId="77777777" w:rsidR="00944129" w:rsidRPr="006C1F2C" w:rsidRDefault="00944129" w:rsidP="005171BE">
      <w:pPr>
        <w:keepNext/>
        <w:widowControl w:val="0"/>
        <w:rPr>
          <w:sz w:val="22"/>
          <w:szCs w:val="22"/>
        </w:rPr>
      </w:pPr>
    </w:p>
    <w:p w14:paraId="37C85C66"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Absorpsjon</w:t>
      </w:r>
    </w:p>
    <w:p w14:paraId="37C85C67" w14:textId="77777777" w:rsidR="00100B5B" w:rsidRPr="006C1F2C" w:rsidRDefault="00100B5B" w:rsidP="005171BE">
      <w:pPr>
        <w:keepNext/>
        <w:widowControl w:val="0"/>
        <w:rPr>
          <w:color w:val="000000"/>
          <w:sz w:val="22"/>
          <w:szCs w:val="22"/>
        </w:rPr>
      </w:pPr>
    </w:p>
    <w:p w14:paraId="37C85C68" w14:textId="77777777" w:rsidR="00944129" w:rsidRPr="006C1F2C" w:rsidRDefault="00944129" w:rsidP="005171BE">
      <w:pPr>
        <w:widowControl w:val="0"/>
        <w:rPr>
          <w:color w:val="000000"/>
          <w:sz w:val="22"/>
          <w:szCs w:val="22"/>
        </w:rPr>
      </w:pPr>
      <w:r w:rsidRPr="006C1F2C">
        <w:rPr>
          <w:color w:val="000000"/>
          <w:sz w:val="22"/>
          <w:szCs w:val="22"/>
        </w:rPr>
        <w:t>Rivastigmin absorberes langsomt fra Exelon depotplastre. Etter første dose observeres målbar konsentrasjon etter en forsinkelsesperiode på 0,5</w:t>
      </w:r>
      <w:r w:rsidRPr="006C1F2C">
        <w:rPr>
          <w:sz w:val="22"/>
          <w:szCs w:val="22"/>
        </w:rPr>
        <w:noBreakHyphen/>
      </w:r>
      <w:r w:rsidRPr="006C1F2C">
        <w:rPr>
          <w:color w:val="000000"/>
          <w:sz w:val="22"/>
          <w:szCs w:val="22"/>
        </w:rPr>
        <w:t>1 time. C</w:t>
      </w:r>
      <w:r w:rsidRPr="006C1F2C">
        <w:rPr>
          <w:color w:val="000000"/>
          <w:sz w:val="22"/>
          <w:szCs w:val="22"/>
          <w:vertAlign w:val="subscript"/>
        </w:rPr>
        <w:t>maks</w:t>
      </w:r>
      <w:r w:rsidRPr="006C1F2C">
        <w:rPr>
          <w:color w:val="000000"/>
          <w:sz w:val="22"/>
          <w:szCs w:val="22"/>
        </w:rPr>
        <w:t xml:space="preserve"> oppnås etter 10</w:t>
      </w:r>
      <w:r w:rsidRPr="006C1F2C">
        <w:rPr>
          <w:sz w:val="22"/>
          <w:szCs w:val="22"/>
        </w:rPr>
        <w:noBreakHyphen/>
      </w:r>
      <w:r w:rsidRPr="006C1F2C">
        <w:rPr>
          <w:color w:val="000000"/>
          <w:sz w:val="22"/>
          <w:szCs w:val="22"/>
        </w:rPr>
        <w:t>16 timer. Deretter reduseres plasmakonsentrasjonen langsomt i løpet av den resterende tiden av de 24 timene depotplasteret sitter på. Ved gjentatt dosering (slik som ved steady state) reduseres plasmakonsentrasjonen initielt langsomt i en periode på gjennomsnittlig ca. 40 minutter etter at det første depotplasteret er erstattet av et nytt, til absorpsjonen av det nylig påførte depotplasteret blir raskere enn eliminasjonen, og plasmanivået begynner å øke til det når en ny topp etter ca. 8 timer. Ved steady state er minimumsnivå ca. 50</w:t>
      </w:r>
      <w:r w:rsidR="00807859" w:rsidRPr="006C1F2C">
        <w:rPr>
          <w:color w:val="000000"/>
          <w:sz w:val="22"/>
          <w:szCs w:val="22"/>
        </w:rPr>
        <w:t> </w:t>
      </w:r>
      <w:r w:rsidRPr="006C1F2C">
        <w:rPr>
          <w:color w:val="000000"/>
          <w:sz w:val="22"/>
          <w:szCs w:val="22"/>
        </w:rPr>
        <w:t>% av maksimalt nivå, i motsetning til ved oral administrering der konsentrasjonen reduseres til tilærmet null mellom dosene. Eksponeringen for rivastigmin (C</w:t>
      </w:r>
      <w:r w:rsidRPr="006C1F2C">
        <w:rPr>
          <w:color w:val="000000"/>
          <w:sz w:val="22"/>
          <w:szCs w:val="22"/>
          <w:vertAlign w:val="subscript"/>
        </w:rPr>
        <w:t>maks</w:t>
      </w:r>
      <w:r w:rsidRPr="006C1F2C">
        <w:rPr>
          <w:color w:val="000000"/>
          <w:sz w:val="22"/>
          <w:szCs w:val="22"/>
        </w:rPr>
        <w:t xml:space="preserve"> og AUC) økte overproporsjonalt med en faktor på 2,6 og 4,9 ved doseøkning fra henholdsvis 4,6 mg/24 timer til 9,5 mg/24 timer og til 13,3 mg/24 timer. Økningen var likevel mindre uttalt enn med oral rivastigmin. Fluktueringsindeksen (FI), et mål på relativ forskjell mellom maksimal- og minimumskonsentrasjon ((C</w:t>
      </w:r>
      <w:r w:rsidRPr="006C1F2C">
        <w:rPr>
          <w:color w:val="000000"/>
          <w:sz w:val="22"/>
          <w:szCs w:val="22"/>
          <w:vertAlign w:val="subscript"/>
        </w:rPr>
        <w:t>maks</w:t>
      </w:r>
      <w:r w:rsidRPr="006C1F2C">
        <w:rPr>
          <w:color w:val="000000"/>
          <w:sz w:val="22"/>
          <w:szCs w:val="22"/>
        </w:rPr>
        <w:t>-C</w:t>
      </w:r>
      <w:r w:rsidRPr="006C1F2C">
        <w:rPr>
          <w:color w:val="000000"/>
          <w:sz w:val="22"/>
          <w:szCs w:val="22"/>
          <w:vertAlign w:val="subscript"/>
        </w:rPr>
        <w:t>min</w:t>
      </w:r>
      <w:r w:rsidRPr="006C1F2C">
        <w:rPr>
          <w:color w:val="000000"/>
          <w:sz w:val="22"/>
          <w:szCs w:val="22"/>
        </w:rPr>
        <w:t>)/C</w:t>
      </w:r>
      <w:r w:rsidRPr="006C1F2C">
        <w:rPr>
          <w:color w:val="000000"/>
          <w:sz w:val="22"/>
          <w:szCs w:val="22"/>
          <w:vertAlign w:val="subscript"/>
        </w:rPr>
        <w:t>avg</w:t>
      </w:r>
      <w:r w:rsidRPr="006C1F2C">
        <w:rPr>
          <w:color w:val="000000"/>
          <w:sz w:val="22"/>
          <w:szCs w:val="22"/>
        </w:rPr>
        <w:t>) var 0,58 for Exelon 4,6 mg/24 timer depotplastre, 0,77 for Exelon 9,5 mg/24 timer depotplastre og 0,72 for Exelon 13,3 mg/24 timer depotplastere, noe som viser at det er mye mindre svingninger mellom minimums- og maksimalkonsentrasjon enn for den orale formuleringen (FI = 3,96 (6 mg/dag) og 4,15 (12 mg/dag)).</w:t>
      </w:r>
    </w:p>
    <w:p w14:paraId="37C85C69" w14:textId="77777777" w:rsidR="00944129" w:rsidRPr="006C1F2C" w:rsidRDefault="00944129" w:rsidP="005171BE">
      <w:pPr>
        <w:widowControl w:val="0"/>
        <w:rPr>
          <w:color w:val="000000"/>
          <w:sz w:val="22"/>
          <w:szCs w:val="22"/>
        </w:rPr>
      </w:pPr>
    </w:p>
    <w:p w14:paraId="37C85C6A" w14:textId="77777777" w:rsidR="00944129" w:rsidRPr="006C1F2C" w:rsidRDefault="00944129" w:rsidP="005171BE">
      <w:pPr>
        <w:widowControl w:val="0"/>
        <w:rPr>
          <w:color w:val="000000"/>
          <w:sz w:val="22"/>
          <w:szCs w:val="22"/>
        </w:rPr>
      </w:pPr>
      <w:r w:rsidRPr="006C1F2C">
        <w:rPr>
          <w:color w:val="000000"/>
          <w:sz w:val="22"/>
          <w:szCs w:val="22"/>
        </w:rPr>
        <w:t>Dosen rivastigmin som frigis fra depotplasteret i løpet av 24 timer (mg/24 timer) kan ikke sammenlignes direkte med mengden (mg) rivastigmin i en kapsel med hensyn til plasmakonsentrasjonen som oppstår i løpet av 24 timer.</w:t>
      </w:r>
    </w:p>
    <w:p w14:paraId="37C85C6B" w14:textId="77777777" w:rsidR="00944129" w:rsidRPr="006C1F2C" w:rsidRDefault="00944129" w:rsidP="005171BE">
      <w:pPr>
        <w:widowControl w:val="0"/>
        <w:rPr>
          <w:color w:val="000000"/>
          <w:sz w:val="22"/>
          <w:szCs w:val="22"/>
        </w:rPr>
      </w:pPr>
    </w:p>
    <w:p w14:paraId="37C85C6C" w14:textId="77777777" w:rsidR="00944129" w:rsidRPr="006C1F2C" w:rsidRDefault="00944129" w:rsidP="005171BE">
      <w:pPr>
        <w:widowControl w:val="0"/>
        <w:rPr>
          <w:color w:val="000000"/>
          <w:sz w:val="22"/>
          <w:szCs w:val="22"/>
        </w:rPr>
      </w:pPr>
      <w:r w:rsidRPr="006C1F2C">
        <w:rPr>
          <w:color w:val="000000"/>
          <w:sz w:val="22"/>
          <w:szCs w:val="22"/>
        </w:rPr>
        <w:t>Den interindividuelle variasjonen i rivastigmins farmakokinetiske parametre etter en enkeltdose (normalisert til dose/kg kroppsvekt) var 43</w:t>
      </w:r>
      <w:r w:rsidR="00807859" w:rsidRPr="006C1F2C">
        <w:rPr>
          <w:color w:val="000000"/>
          <w:sz w:val="22"/>
          <w:szCs w:val="22"/>
        </w:rPr>
        <w:t> </w:t>
      </w:r>
      <w:r w:rsidRPr="006C1F2C">
        <w:rPr>
          <w:color w:val="000000"/>
          <w:sz w:val="22"/>
          <w:szCs w:val="22"/>
        </w:rPr>
        <w:t>% (C</w:t>
      </w:r>
      <w:r w:rsidRPr="006C1F2C">
        <w:rPr>
          <w:color w:val="000000"/>
          <w:sz w:val="22"/>
          <w:szCs w:val="22"/>
          <w:vertAlign w:val="subscript"/>
        </w:rPr>
        <w:t>maks</w:t>
      </w:r>
      <w:r w:rsidRPr="006C1F2C">
        <w:rPr>
          <w:color w:val="000000"/>
          <w:sz w:val="22"/>
          <w:szCs w:val="22"/>
        </w:rPr>
        <w:t>) og 49</w:t>
      </w:r>
      <w:r w:rsidR="00807859" w:rsidRPr="006C1F2C">
        <w:rPr>
          <w:color w:val="000000"/>
          <w:sz w:val="22"/>
          <w:szCs w:val="22"/>
        </w:rPr>
        <w:t> </w:t>
      </w:r>
      <w:r w:rsidRPr="006C1F2C">
        <w:rPr>
          <w:color w:val="000000"/>
          <w:sz w:val="22"/>
          <w:szCs w:val="22"/>
        </w:rPr>
        <w:t>% (</w:t>
      </w:r>
      <w:r w:rsidRPr="006C1F2C">
        <w:rPr>
          <w:sz w:val="22"/>
          <w:szCs w:val="22"/>
        </w:rPr>
        <w:t>AUC</w:t>
      </w:r>
      <w:r w:rsidRPr="006C1F2C">
        <w:rPr>
          <w:sz w:val="22"/>
          <w:szCs w:val="22"/>
          <w:vertAlign w:val="subscript"/>
        </w:rPr>
        <w:t>0-24h</w:t>
      </w:r>
      <w:r w:rsidRPr="006C1F2C">
        <w:rPr>
          <w:sz w:val="22"/>
          <w:szCs w:val="22"/>
        </w:rPr>
        <w:t>) med transdermal administrering versus henholdsvis 74</w:t>
      </w:r>
      <w:r w:rsidR="00807859" w:rsidRPr="006C1F2C">
        <w:rPr>
          <w:sz w:val="22"/>
          <w:szCs w:val="22"/>
        </w:rPr>
        <w:t> </w:t>
      </w:r>
      <w:r w:rsidRPr="006C1F2C">
        <w:rPr>
          <w:sz w:val="22"/>
          <w:szCs w:val="22"/>
        </w:rPr>
        <w:t>% og 103</w:t>
      </w:r>
      <w:r w:rsidR="00807859" w:rsidRPr="006C1F2C">
        <w:rPr>
          <w:sz w:val="22"/>
          <w:szCs w:val="22"/>
        </w:rPr>
        <w:t> </w:t>
      </w:r>
      <w:r w:rsidRPr="006C1F2C">
        <w:rPr>
          <w:sz w:val="22"/>
          <w:szCs w:val="22"/>
        </w:rPr>
        <w:t>% med oral formulering. I en steady state-studie på Alzheimers demens var variasjonen mellom pasientene høyst 45</w:t>
      </w:r>
      <w:r w:rsidR="00807859" w:rsidRPr="006C1F2C">
        <w:rPr>
          <w:sz w:val="22"/>
          <w:szCs w:val="22"/>
        </w:rPr>
        <w:t> </w:t>
      </w:r>
      <w:r w:rsidRPr="006C1F2C">
        <w:rPr>
          <w:sz w:val="22"/>
          <w:szCs w:val="22"/>
        </w:rPr>
        <w:t xml:space="preserve">% </w:t>
      </w:r>
      <w:r w:rsidRPr="006C1F2C">
        <w:rPr>
          <w:color w:val="000000"/>
          <w:sz w:val="22"/>
          <w:szCs w:val="22"/>
        </w:rPr>
        <w:t>(C</w:t>
      </w:r>
      <w:r w:rsidRPr="006C1F2C">
        <w:rPr>
          <w:color w:val="000000"/>
          <w:sz w:val="22"/>
          <w:szCs w:val="22"/>
          <w:vertAlign w:val="subscript"/>
        </w:rPr>
        <w:t>maks</w:t>
      </w:r>
      <w:r w:rsidRPr="006C1F2C">
        <w:rPr>
          <w:color w:val="000000"/>
          <w:sz w:val="22"/>
          <w:szCs w:val="22"/>
        </w:rPr>
        <w:t>) og 43</w:t>
      </w:r>
      <w:r w:rsidR="00807859" w:rsidRPr="006C1F2C">
        <w:rPr>
          <w:color w:val="000000"/>
          <w:sz w:val="22"/>
          <w:szCs w:val="22"/>
        </w:rPr>
        <w:t> </w:t>
      </w:r>
      <w:r w:rsidRPr="006C1F2C">
        <w:rPr>
          <w:color w:val="000000"/>
          <w:sz w:val="22"/>
          <w:szCs w:val="22"/>
        </w:rPr>
        <w:t>% (</w:t>
      </w:r>
      <w:r w:rsidRPr="006C1F2C">
        <w:rPr>
          <w:sz w:val="22"/>
          <w:szCs w:val="22"/>
        </w:rPr>
        <w:t>AUC</w:t>
      </w:r>
      <w:r w:rsidRPr="006C1F2C">
        <w:rPr>
          <w:sz w:val="22"/>
          <w:szCs w:val="22"/>
          <w:vertAlign w:val="subscript"/>
        </w:rPr>
        <w:t>0-24h</w:t>
      </w:r>
      <w:r w:rsidRPr="006C1F2C">
        <w:rPr>
          <w:sz w:val="22"/>
          <w:szCs w:val="22"/>
        </w:rPr>
        <w:t>) etter bruk av depotplaster, og henholdsvis 71</w:t>
      </w:r>
      <w:r w:rsidR="00807859" w:rsidRPr="006C1F2C">
        <w:rPr>
          <w:sz w:val="22"/>
          <w:szCs w:val="22"/>
        </w:rPr>
        <w:t> </w:t>
      </w:r>
      <w:r w:rsidRPr="006C1F2C">
        <w:rPr>
          <w:sz w:val="22"/>
          <w:szCs w:val="22"/>
        </w:rPr>
        <w:t>% og 73</w:t>
      </w:r>
      <w:r w:rsidR="00807859" w:rsidRPr="006C1F2C">
        <w:t> </w:t>
      </w:r>
      <w:r w:rsidRPr="006C1F2C">
        <w:rPr>
          <w:sz w:val="22"/>
          <w:szCs w:val="22"/>
        </w:rPr>
        <w:t>% etter administrering av oral formulering.</w:t>
      </w:r>
    </w:p>
    <w:p w14:paraId="37C85C6D" w14:textId="77777777" w:rsidR="00944129" w:rsidRPr="006C1F2C" w:rsidRDefault="00944129" w:rsidP="005171BE">
      <w:pPr>
        <w:widowControl w:val="0"/>
        <w:rPr>
          <w:sz w:val="22"/>
          <w:szCs w:val="22"/>
        </w:rPr>
      </w:pPr>
    </w:p>
    <w:p w14:paraId="37C85C6E" w14:textId="77777777" w:rsidR="00944129" w:rsidRPr="006C1F2C" w:rsidRDefault="00944129" w:rsidP="005171BE">
      <w:pPr>
        <w:widowControl w:val="0"/>
        <w:rPr>
          <w:color w:val="000000"/>
          <w:sz w:val="22"/>
          <w:szCs w:val="22"/>
        </w:rPr>
      </w:pPr>
      <w:r w:rsidRPr="006C1F2C">
        <w:rPr>
          <w:sz w:val="22"/>
          <w:szCs w:val="22"/>
        </w:rPr>
        <w:t>Det ble observert en forbindelse mellom eksponering for virkestoff og kroppsvekt ved steady-state (rivastigmin og metabolitten NAP226-90) hos pasienter med Alzheimers demens. Sammenlignet med pasienter med en kroppsvekt på 65 kg ville konsentrasjonen av rivastigmin ved steady-state vært tilnærmet doblet hos en pasient med kroppsvekt på 35 kg. Hos en pasient med kroppsvekt på 100 kg ville konsentrasjonen vært tilnærmet halvert. På grunn av at kroppsvekt påvirker eksponeringen for virkestoffet bør pasienter med svært lav kroppsvekt overvåkes spesielt nøye ved opptitrering (se pkt. 4.4).</w:t>
      </w:r>
    </w:p>
    <w:p w14:paraId="37C85C6F" w14:textId="77777777" w:rsidR="00944129" w:rsidRPr="006C1F2C" w:rsidRDefault="00944129" w:rsidP="005171BE">
      <w:pPr>
        <w:widowControl w:val="0"/>
        <w:rPr>
          <w:color w:val="000000"/>
          <w:sz w:val="22"/>
          <w:szCs w:val="22"/>
        </w:rPr>
      </w:pPr>
    </w:p>
    <w:p w14:paraId="37C85C70" w14:textId="77777777" w:rsidR="00944129" w:rsidRPr="006C1F2C" w:rsidRDefault="00944129" w:rsidP="005171BE">
      <w:pPr>
        <w:widowControl w:val="0"/>
        <w:rPr>
          <w:sz w:val="22"/>
          <w:szCs w:val="22"/>
        </w:rPr>
      </w:pPr>
      <w:r w:rsidRPr="006C1F2C">
        <w:rPr>
          <w:color w:val="000000"/>
          <w:sz w:val="22"/>
          <w:szCs w:val="22"/>
        </w:rPr>
        <w:t>Eksponeringen (AUC</w:t>
      </w:r>
      <w:r w:rsidRPr="006C1F2C">
        <w:rPr>
          <w:szCs w:val="22"/>
          <w:vertAlign w:val="subscript"/>
        </w:rPr>
        <w:t>∞</w:t>
      </w:r>
      <w:r w:rsidRPr="006C1F2C">
        <w:rPr>
          <w:szCs w:val="22"/>
        </w:rPr>
        <w:t>)</w:t>
      </w:r>
      <w:r w:rsidRPr="006C1F2C">
        <w:rPr>
          <w:color w:val="000000"/>
          <w:sz w:val="22"/>
          <w:szCs w:val="22"/>
        </w:rPr>
        <w:t xml:space="preserve"> for rivastigmin (og metabolitten NAP226-90) var høyest når depotplasteret ble festet øverst på ryggen, på brystkassen eller overarmen, og ca. 20</w:t>
      </w:r>
      <w:r w:rsidRPr="006C1F2C">
        <w:rPr>
          <w:color w:val="000000"/>
          <w:sz w:val="22"/>
          <w:szCs w:val="22"/>
        </w:rPr>
        <w:noBreakHyphen/>
      </w:r>
      <w:r w:rsidRPr="006C1F2C">
        <w:rPr>
          <w:sz w:val="22"/>
          <w:szCs w:val="22"/>
        </w:rPr>
        <w:t>30</w:t>
      </w:r>
      <w:r w:rsidR="00807859" w:rsidRPr="006C1F2C">
        <w:rPr>
          <w:sz w:val="22"/>
          <w:szCs w:val="22"/>
        </w:rPr>
        <w:t> </w:t>
      </w:r>
      <w:r w:rsidRPr="006C1F2C">
        <w:rPr>
          <w:sz w:val="22"/>
          <w:szCs w:val="22"/>
        </w:rPr>
        <w:t>% lavere når det ble festet på abdomen eller låret.</w:t>
      </w:r>
    </w:p>
    <w:p w14:paraId="37C85C71" w14:textId="77777777" w:rsidR="00944129" w:rsidRPr="006C1F2C" w:rsidRDefault="00944129" w:rsidP="005171BE">
      <w:pPr>
        <w:widowControl w:val="0"/>
        <w:rPr>
          <w:sz w:val="22"/>
          <w:szCs w:val="22"/>
        </w:rPr>
      </w:pPr>
    </w:p>
    <w:p w14:paraId="37C85C72" w14:textId="77777777" w:rsidR="00944129" w:rsidRPr="006C1F2C" w:rsidRDefault="00944129" w:rsidP="005171BE">
      <w:pPr>
        <w:widowControl w:val="0"/>
        <w:rPr>
          <w:color w:val="000000"/>
          <w:sz w:val="22"/>
          <w:szCs w:val="22"/>
        </w:rPr>
      </w:pPr>
      <w:r w:rsidRPr="006C1F2C">
        <w:rPr>
          <w:sz w:val="22"/>
          <w:szCs w:val="22"/>
        </w:rPr>
        <w:t>Med unntak av at plasmanivået var høyere andre dag enn første dag ved behandling med depotplaster var det ingen relevant akkumulering av rivastigmin eller metabolitten NAP226-90 i plasma hos pasienter med Alzheimers sykdom.</w:t>
      </w:r>
    </w:p>
    <w:p w14:paraId="37C85C73" w14:textId="77777777" w:rsidR="00944129" w:rsidRPr="006C1F2C" w:rsidRDefault="00944129" w:rsidP="005171BE">
      <w:pPr>
        <w:widowControl w:val="0"/>
        <w:rPr>
          <w:color w:val="000000"/>
          <w:sz w:val="22"/>
          <w:szCs w:val="22"/>
        </w:rPr>
      </w:pPr>
    </w:p>
    <w:p w14:paraId="37C85C74"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Distribusjon</w:t>
      </w:r>
    </w:p>
    <w:p w14:paraId="37C85C75" w14:textId="77777777" w:rsidR="00100B5B" w:rsidRPr="006C1F2C" w:rsidRDefault="00100B5B" w:rsidP="005171BE">
      <w:pPr>
        <w:keepNext/>
        <w:widowControl w:val="0"/>
        <w:rPr>
          <w:color w:val="000000"/>
          <w:sz w:val="22"/>
          <w:szCs w:val="22"/>
        </w:rPr>
      </w:pPr>
    </w:p>
    <w:p w14:paraId="37C85C76" w14:textId="77777777" w:rsidR="00944129" w:rsidRPr="006C1F2C" w:rsidRDefault="00944129" w:rsidP="005171BE">
      <w:pPr>
        <w:widowControl w:val="0"/>
        <w:rPr>
          <w:color w:val="000000"/>
          <w:sz w:val="22"/>
          <w:szCs w:val="22"/>
        </w:rPr>
      </w:pPr>
      <w:r w:rsidRPr="006C1F2C">
        <w:rPr>
          <w:color w:val="000000"/>
          <w:sz w:val="22"/>
          <w:szCs w:val="22"/>
        </w:rPr>
        <w:t>Rivastigmin er svakt bundet til plasmaproteiner (ca. 40</w:t>
      </w:r>
      <w:r w:rsidR="00807859" w:rsidRPr="006C1F2C">
        <w:rPr>
          <w:color w:val="000000"/>
          <w:sz w:val="22"/>
          <w:szCs w:val="22"/>
        </w:rPr>
        <w:t> </w:t>
      </w:r>
      <w:r w:rsidRPr="006C1F2C">
        <w:rPr>
          <w:color w:val="000000"/>
          <w:sz w:val="22"/>
          <w:szCs w:val="22"/>
        </w:rPr>
        <w:t>%). Legemidlet passerer lett blod-hjernebarrieren og har et tilsynelatende distribusjonsvolum i området 1,8</w:t>
      </w:r>
      <w:r w:rsidRPr="006C1F2C">
        <w:rPr>
          <w:color w:val="000000"/>
          <w:sz w:val="22"/>
          <w:szCs w:val="22"/>
        </w:rPr>
        <w:noBreakHyphen/>
        <w:t>2,7 l/kg.</w:t>
      </w:r>
    </w:p>
    <w:p w14:paraId="37C85C77" w14:textId="77777777" w:rsidR="00944129" w:rsidRPr="006C1F2C" w:rsidRDefault="00944129" w:rsidP="005171BE">
      <w:pPr>
        <w:widowControl w:val="0"/>
        <w:rPr>
          <w:color w:val="000000"/>
          <w:sz w:val="22"/>
          <w:szCs w:val="22"/>
        </w:rPr>
      </w:pPr>
    </w:p>
    <w:p w14:paraId="37C85C78"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Biotransformasjon</w:t>
      </w:r>
    </w:p>
    <w:p w14:paraId="37C85C79" w14:textId="77777777" w:rsidR="00100B5B" w:rsidRPr="006C1F2C" w:rsidRDefault="00100B5B" w:rsidP="005171BE">
      <w:pPr>
        <w:keepNext/>
        <w:widowControl w:val="0"/>
        <w:rPr>
          <w:color w:val="000000"/>
          <w:sz w:val="22"/>
          <w:szCs w:val="22"/>
        </w:rPr>
      </w:pPr>
    </w:p>
    <w:p w14:paraId="37C85C7A" w14:textId="77777777" w:rsidR="00D070F8" w:rsidRPr="006C1F2C" w:rsidRDefault="00944129" w:rsidP="005171BE">
      <w:pPr>
        <w:widowControl w:val="0"/>
        <w:rPr>
          <w:color w:val="000000"/>
          <w:sz w:val="22"/>
          <w:szCs w:val="22"/>
        </w:rPr>
      </w:pPr>
      <w:r w:rsidRPr="006C1F2C">
        <w:rPr>
          <w:color w:val="000000"/>
          <w:sz w:val="22"/>
          <w:szCs w:val="22"/>
        </w:rPr>
        <w:t xml:space="preserve">Rivastigmin har en rask og uttalt metabolisme med en tilsynelatende plasmahalveringstid på ca. 3,4 timer etter at depotplasteret er fjernet. Eliminasjonen var hastighetsbegrenset mht. absorpsjon (flip-flop-kinetikk), noe som forklarer at det er lengre </w:t>
      </w:r>
      <w:r w:rsidRPr="006C1F2C">
        <w:rPr>
          <w:color w:val="000000"/>
          <w:spacing w:val="-2"/>
          <w:sz w:val="22"/>
          <w:szCs w:val="22"/>
        </w:rPr>
        <w:t>t</w:t>
      </w:r>
      <w:r w:rsidRPr="006C1F2C">
        <w:rPr>
          <w:color w:val="000000"/>
          <w:spacing w:val="-2"/>
          <w:sz w:val="22"/>
          <w:szCs w:val="22"/>
          <w:vertAlign w:val="subscript"/>
        </w:rPr>
        <w:t>½</w:t>
      </w:r>
      <w:r w:rsidRPr="006C1F2C">
        <w:rPr>
          <w:color w:val="000000"/>
          <w:sz w:val="22"/>
          <w:szCs w:val="22"/>
        </w:rPr>
        <w:t xml:space="preserve">, med depotplaster (3,4 timer) versus oral eller intravenøs administrering (1,4 til 1,7 timer). Metabolismen skjer hovedsakelig via kolinesterasemediert hydrolyse til metabolitten NAP226-90. </w:t>
      </w:r>
      <w:r w:rsidRPr="006C1F2C">
        <w:rPr>
          <w:i/>
          <w:color w:val="000000"/>
          <w:sz w:val="22"/>
          <w:szCs w:val="22"/>
        </w:rPr>
        <w:t>In vitro</w:t>
      </w:r>
      <w:r w:rsidRPr="006C1F2C">
        <w:rPr>
          <w:color w:val="000000"/>
          <w:sz w:val="22"/>
          <w:szCs w:val="22"/>
        </w:rPr>
        <w:t xml:space="preserve"> hemmer denne metabolitten acetylkolinesterase minimalt (&lt;10</w:t>
      </w:r>
      <w:r w:rsidR="00807859" w:rsidRPr="006C1F2C">
        <w:rPr>
          <w:color w:val="000000"/>
          <w:sz w:val="22"/>
          <w:szCs w:val="22"/>
        </w:rPr>
        <w:t> </w:t>
      </w:r>
      <w:r w:rsidRPr="006C1F2C">
        <w:rPr>
          <w:color w:val="000000"/>
          <w:sz w:val="22"/>
          <w:szCs w:val="22"/>
        </w:rPr>
        <w:t>%).</w:t>
      </w:r>
    </w:p>
    <w:p w14:paraId="37C85C7B" w14:textId="77777777" w:rsidR="00D070F8" w:rsidRPr="006C1F2C" w:rsidRDefault="00D070F8" w:rsidP="005171BE">
      <w:pPr>
        <w:widowControl w:val="0"/>
        <w:rPr>
          <w:color w:val="000000"/>
          <w:sz w:val="22"/>
          <w:szCs w:val="22"/>
        </w:rPr>
      </w:pPr>
    </w:p>
    <w:p w14:paraId="37C85C7C" w14:textId="77777777" w:rsidR="00944129" w:rsidRPr="006C1F2C" w:rsidRDefault="00D070F8" w:rsidP="005171BE">
      <w:pPr>
        <w:widowControl w:val="0"/>
        <w:rPr>
          <w:color w:val="000000"/>
          <w:sz w:val="22"/>
          <w:szCs w:val="22"/>
        </w:rPr>
      </w:pPr>
      <w:r w:rsidRPr="006C1F2C">
        <w:rPr>
          <w:color w:val="000000"/>
          <w:sz w:val="22"/>
          <w:szCs w:val="22"/>
        </w:rPr>
        <w:t xml:space="preserve">Basert på </w:t>
      </w:r>
      <w:r w:rsidRPr="006C1F2C">
        <w:rPr>
          <w:i/>
          <w:color w:val="000000"/>
          <w:sz w:val="22"/>
          <w:szCs w:val="22"/>
        </w:rPr>
        <w:t>in vitro</w:t>
      </w:r>
      <w:r w:rsidRPr="006C1F2C">
        <w:rPr>
          <w:color w:val="000000"/>
          <w:sz w:val="22"/>
          <w:szCs w:val="22"/>
        </w:rPr>
        <w:t xml:space="preserve"> studier forventes ingen farmakokinetisk interaksjon med legemidler som metaboliseres av følgende cytokrom-isoenzymer: CYP1A2, CYP2D6, CYP3A4/5, CYP2E1, CYP2C9, CYP2C8, CYP2C19 eller CYP2B6. D</w:t>
      </w:r>
      <w:r w:rsidR="00944129" w:rsidRPr="006C1F2C">
        <w:rPr>
          <w:color w:val="000000"/>
          <w:sz w:val="22"/>
          <w:szCs w:val="22"/>
        </w:rPr>
        <w:t>yreforsøk viser at de viktigste cytokrom P450-isoenzymene er minimalt involvert i metabolismen av rivastigmin. Total plasmaclearance av rivastigmin var ca. 130 l/time etter en 0,2 mg intravenøs dose og den falt til 70 l/time etter en 2,7 mg intravenøs dose. Dette samsvarer med den ikke-lineære, overproporsjonale farmakokinetikken til rivastigmin på grunn av metning av eliminasjonen.</w:t>
      </w:r>
    </w:p>
    <w:p w14:paraId="37C85C7D" w14:textId="77777777" w:rsidR="00944129" w:rsidRPr="006C1F2C" w:rsidRDefault="00944129" w:rsidP="005171BE">
      <w:pPr>
        <w:widowControl w:val="0"/>
        <w:rPr>
          <w:color w:val="000000"/>
          <w:sz w:val="22"/>
          <w:szCs w:val="22"/>
        </w:rPr>
      </w:pPr>
    </w:p>
    <w:p w14:paraId="37C85C7E" w14:textId="77777777" w:rsidR="00944129" w:rsidRPr="006C1F2C" w:rsidRDefault="00944129" w:rsidP="005171BE">
      <w:pPr>
        <w:widowControl w:val="0"/>
        <w:rPr>
          <w:color w:val="000000"/>
          <w:sz w:val="22"/>
          <w:szCs w:val="22"/>
        </w:rPr>
      </w:pPr>
      <w:r w:rsidRPr="006C1F2C">
        <w:rPr>
          <w:color w:val="000000"/>
          <w:sz w:val="22"/>
          <w:szCs w:val="22"/>
        </w:rPr>
        <w:t>Ratio mellom AUC</w:t>
      </w:r>
      <w:r w:rsidRPr="006C1F2C">
        <w:rPr>
          <w:sz w:val="22"/>
          <w:szCs w:val="22"/>
          <w:vertAlign w:val="subscript"/>
        </w:rPr>
        <w:t>∞</w:t>
      </w:r>
      <w:r w:rsidRPr="006C1F2C">
        <w:rPr>
          <w:sz w:val="22"/>
          <w:szCs w:val="22"/>
        </w:rPr>
        <w:t xml:space="preserve"> til metabolitten og opprinnelig substans var ca. 0,7 administrering med depotplaster versus 3,5 etter oral administrering, noe som indikerer at det foregår mindre metabolisme etter dermal behandling sammenlignet med oral behandling. Det dannes mindre NAP226-90 etter påføring av depotplaster, antagelig på grunn av mangel på presystemisk (hepatisk ”first-pass”) metabolisme, i motsetning til ved oral administrering.</w:t>
      </w:r>
    </w:p>
    <w:p w14:paraId="37C85C7F" w14:textId="77777777" w:rsidR="00944129" w:rsidRPr="006C1F2C" w:rsidRDefault="00944129" w:rsidP="005171BE">
      <w:pPr>
        <w:widowControl w:val="0"/>
        <w:rPr>
          <w:color w:val="000000"/>
          <w:sz w:val="22"/>
          <w:szCs w:val="22"/>
        </w:rPr>
      </w:pPr>
    </w:p>
    <w:p w14:paraId="37C85C80" w14:textId="77777777" w:rsidR="00944129" w:rsidRPr="006C1F2C" w:rsidRDefault="00944129" w:rsidP="005171BE">
      <w:pPr>
        <w:keepNext/>
        <w:widowControl w:val="0"/>
        <w:rPr>
          <w:color w:val="000000"/>
          <w:sz w:val="22"/>
          <w:szCs w:val="22"/>
          <w:u w:val="single"/>
        </w:rPr>
      </w:pPr>
      <w:r w:rsidRPr="006C1F2C">
        <w:rPr>
          <w:color w:val="000000"/>
          <w:sz w:val="22"/>
          <w:szCs w:val="22"/>
          <w:u w:val="single"/>
        </w:rPr>
        <w:t>Eliminasjon</w:t>
      </w:r>
    </w:p>
    <w:p w14:paraId="37C85C81" w14:textId="77777777" w:rsidR="00100B5B" w:rsidRPr="006C1F2C" w:rsidRDefault="00100B5B" w:rsidP="005171BE">
      <w:pPr>
        <w:keepNext/>
        <w:widowControl w:val="0"/>
        <w:rPr>
          <w:color w:val="000000"/>
          <w:sz w:val="22"/>
          <w:szCs w:val="22"/>
        </w:rPr>
      </w:pPr>
    </w:p>
    <w:p w14:paraId="37C85C82" w14:textId="77777777" w:rsidR="00D070F8" w:rsidRPr="006C1F2C" w:rsidRDefault="00944129" w:rsidP="005171BE">
      <w:pPr>
        <w:widowControl w:val="0"/>
        <w:rPr>
          <w:color w:val="000000"/>
          <w:sz w:val="22"/>
          <w:szCs w:val="22"/>
        </w:rPr>
      </w:pPr>
      <w:r w:rsidRPr="006C1F2C">
        <w:rPr>
          <w:color w:val="000000"/>
          <w:sz w:val="22"/>
          <w:szCs w:val="22"/>
        </w:rPr>
        <w:t xml:space="preserve">Spormengder av uendret rivastigmin gjenfinnes i urin; renal utskillelse av metabolitter er hovedeliminasjonsveien etter påføring av depotplaster. Etter administrering av oral </w:t>
      </w:r>
      <w:r w:rsidRPr="006C1F2C">
        <w:rPr>
          <w:color w:val="000000"/>
          <w:sz w:val="22"/>
          <w:szCs w:val="22"/>
          <w:vertAlign w:val="superscript"/>
        </w:rPr>
        <w:t>14</w:t>
      </w:r>
      <w:r w:rsidRPr="006C1F2C">
        <w:rPr>
          <w:color w:val="000000"/>
          <w:sz w:val="22"/>
          <w:szCs w:val="22"/>
        </w:rPr>
        <w:t>C-rivastigmin var renal eliminasjon rask og nesten fullstendig (&gt;90</w:t>
      </w:r>
      <w:r w:rsidR="00807859" w:rsidRPr="006C1F2C">
        <w:rPr>
          <w:color w:val="000000"/>
          <w:sz w:val="22"/>
          <w:szCs w:val="22"/>
        </w:rPr>
        <w:t> </w:t>
      </w:r>
      <w:r w:rsidRPr="006C1F2C">
        <w:rPr>
          <w:color w:val="000000"/>
          <w:sz w:val="22"/>
          <w:szCs w:val="22"/>
        </w:rPr>
        <w:t>%) innen 24 timer. Mindre enn 1</w:t>
      </w:r>
      <w:r w:rsidR="00807859" w:rsidRPr="006C1F2C">
        <w:rPr>
          <w:color w:val="000000"/>
          <w:sz w:val="22"/>
          <w:szCs w:val="22"/>
        </w:rPr>
        <w:t> </w:t>
      </w:r>
      <w:r w:rsidRPr="006C1F2C">
        <w:rPr>
          <w:color w:val="000000"/>
          <w:sz w:val="22"/>
          <w:szCs w:val="22"/>
        </w:rPr>
        <w:t>% av dosen utskilles i feces.</w:t>
      </w:r>
    </w:p>
    <w:p w14:paraId="37C85C83" w14:textId="77777777" w:rsidR="00D070F8" w:rsidRPr="006C1F2C" w:rsidRDefault="00D070F8" w:rsidP="005171BE">
      <w:pPr>
        <w:widowControl w:val="0"/>
        <w:rPr>
          <w:color w:val="000000"/>
          <w:sz w:val="22"/>
          <w:szCs w:val="22"/>
        </w:rPr>
      </w:pPr>
    </w:p>
    <w:p w14:paraId="37C85C84" w14:textId="77777777" w:rsidR="00944129" w:rsidRPr="006C1F2C" w:rsidRDefault="00D070F8" w:rsidP="005171BE">
      <w:pPr>
        <w:widowControl w:val="0"/>
        <w:rPr>
          <w:color w:val="000000"/>
          <w:sz w:val="22"/>
          <w:szCs w:val="22"/>
        </w:rPr>
      </w:pPr>
      <w:r w:rsidRPr="006C1F2C">
        <w:rPr>
          <w:color w:val="000000"/>
          <w:sz w:val="22"/>
          <w:szCs w:val="22"/>
        </w:rPr>
        <w:t>En populasjonsfarmakokinetisk analyse viste at bruk av nikotin øker oral clearance av rivastigmin med 23 % hos pasienter med Alzheimers sykdom (n=75 røykere og 549 ikke-røykere) etter orale kapseldoser på opp til 12 mg daglig.</w:t>
      </w:r>
    </w:p>
    <w:p w14:paraId="37C85C85" w14:textId="77777777" w:rsidR="00944129" w:rsidRPr="006C1F2C" w:rsidRDefault="00944129" w:rsidP="005171BE">
      <w:pPr>
        <w:widowControl w:val="0"/>
        <w:rPr>
          <w:color w:val="000000"/>
          <w:sz w:val="22"/>
          <w:szCs w:val="22"/>
        </w:rPr>
      </w:pPr>
    </w:p>
    <w:p w14:paraId="37C85C86" w14:textId="77777777" w:rsidR="00100B5B" w:rsidRPr="006C1F2C" w:rsidRDefault="00100B5B" w:rsidP="005171BE">
      <w:pPr>
        <w:keepNext/>
        <w:widowControl w:val="0"/>
        <w:rPr>
          <w:color w:val="000000"/>
          <w:sz w:val="22"/>
          <w:szCs w:val="22"/>
          <w:u w:val="single"/>
        </w:rPr>
      </w:pPr>
      <w:r w:rsidRPr="006C1F2C">
        <w:rPr>
          <w:color w:val="000000"/>
          <w:sz w:val="22"/>
          <w:szCs w:val="22"/>
          <w:u w:val="single"/>
        </w:rPr>
        <w:t>Spesielle populasjoner</w:t>
      </w:r>
    </w:p>
    <w:p w14:paraId="37C85C87" w14:textId="77777777" w:rsidR="00100B5B" w:rsidRPr="006C1F2C" w:rsidRDefault="00100B5B" w:rsidP="005171BE">
      <w:pPr>
        <w:keepNext/>
        <w:widowControl w:val="0"/>
        <w:rPr>
          <w:color w:val="000000"/>
          <w:sz w:val="22"/>
          <w:szCs w:val="22"/>
        </w:rPr>
      </w:pPr>
    </w:p>
    <w:p w14:paraId="37C85C88" w14:textId="77777777" w:rsidR="00944129" w:rsidRPr="006C1F2C" w:rsidRDefault="00944129" w:rsidP="005171BE">
      <w:pPr>
        <w:keepNext/>
        <w:widowControl w:val="0"/>
        <w:rPr>
          <w:i/>
          <w:color w:val="000000"/>
          <w:sz w:val="22"/>
          <w:szCs w:val="22"/>
        </w:rPr>
      </w:pPr>
      <w:r w:rsidRPr="006C1F2C">
        <w:rPr>
          <w:i/>
          <w:color w:val="000000"/>
          <w:sz w:val="22"/>
          <w:szCs w:val="22"/>
          <w:u w:val="single"/>
        </w:rPr>
        <w:t>Eldre</w:t>
      </w:r>
    </w:p>
    <w:p w14:paraId="37C85C89" w14:textId="77777777" w:rsidR="00944129" w:rsidRPr="006C1F2C" w:rsidRDefault="00944129" w:rsidP="005171BE">
      <w:pPr>
        <w:widowControl w:val="0"/>
        <w:rPr>
          <w:color w:val="000000"/>
          <w:sz w:val="22"/>
          <w:szCs w:val="22"/>
        </w:rPr>
      </w:pPr>
      <w:r w:rsidRPr="006C1F2C">
        <w:rPr>
          <w:color w:val="000000"/>
          <w:sz w:val="22"/>
          <w:szCs w:val="22"/>
        </w:rPr>
        <w:t>Alder påvirket ikke eksponeringen for rivastigmin hos pasienter med Alzheimers sykdom som ble behandlet med Exelon depotplastre.</w:t>
      </w:r>
    </w:p>
    <w:p w14:paraId="37C85C8A" w14:textId="77777777" w:rsidR="00944129" w:rsidRPr="006C1F2C" w:rsidRDefault="00944129" w:rsidP="005171BE">
      <w:pPr>
        <w:widowControl w:val="0"/>
        <w:rPr>
          <w:color w:val="000000"/>
          <w:sz w:val="22"/>
          <w:szCs w:val="22"/>
        </w:rPr>
      </w:pPr>
    </w:p>
    <w:p w14:paraId="37C85C8B" w14:textId="77777777" w:rsidR="00944129" w:rsidRPr="006C1F2C" w:rsidRDefault="00944129" w:rsidP="005171BE">
      <w:pPr>
        <w:keepNext/>
        <w:widowControl w:val="0"/>
        <w:rPr>
          <w:i/>
          <w:color w:val="000000"/>
          <w:sz w:val="22"/>
          <w:szCs w:val="22"/>
        </w:rPr>
      </w:pPr>
      <w:r w:rsidRPr="006C1F2C">
        <w:rPr>
          <w:i/>
          <w:color w:val="000000"/>
          <w:sz w:val="22"/>
          <w:szCs w:val="22"/>
          <w:u w:val="single"/>
        </w:rPr>
        <w:t>Nedsatt leverfunksjon</w:t>
      </w:r>
    </w:p>
    <w:p w14:paraId="37C85C8C" w14:textId="77777777" w:rsidR="00944129" w:rsidRPr="006C1F2C" w:rsidRDefault="00944129" w:rsidP="005171BE">
      <w:pPr>
        <w:widowControl w:val="0"/>
        <w:rPr>
          <w:color w:val="000000"/>
          <w:sz w:val="22"/>
          <w:szCs w:val="22"/>
        </w:rPr>
      </w:pPr>
      <w:r w:rsidRPr="006C1F2C">
        <w:rPr>
          <w:color w:val="000000"/>
          <w:sz w:val="22"/>
          <w:szCs w:val="22"/>
        </w:rPr>
        <w:t>Det har ikke blitt gjennomført studier med Exelon depotplastre hos pasienter med nedsatt leverfunksjon. Etter oral administrering var C</w:t>
      </w:r>
      <w:r w:rsidRPr="006C1F2C">
        <w:rPr>
          <w:color w:val="000000"/>
          <w:sz w:val="22"/>
          <w:szCs w:val="22"/>
          <w:vertAlign w:val="subscript"/>
        </w:rPr>
        <w:t>maks</w:t>
      </w:r>
      <w:r w:rsidRPr="006C1F2C">
        <w:rPr>
          <w:color w:val="000000"/>
          <w:sz w:val="22"/>
          <w:szCs w:val="22"/>
        </w:rPr>
        <w:t xml:space="preserve"> ca. 60</w:t>
      </w:r>
      <w:r w:rsidR="00807859" w:rsidRPr="006C1F2C">
        <w:rPr>
          <w:color w:val="000000"/>
          <w:sz w:val="22"/>
          <w:szCs w:val="22"/>
        </w:rPr>
        <w:t> </w:t>
      </w:r>
      <w:r w:rsidRPr="006C1F2C">
        <w:rPr>
          <w:color w:val="000000"/>
          <w:sz w:val="22"/>
          <w:szCs w:val="22"/>
        </w:rPr>
        <w:t>% høyere og AUC var mer enn dobbelt så høy for rivastigmin hos pasienter med mild til moderat nedsatt leverfunksjon enn hos friske personer.</w:t>
      </w:r>
    </w:p>
    <w:p w14:paraId="37C85C8D" w14:textId="77777777" w:rsidR="00944129" w:rsidRPr="006C1F2C" w:rsidRDefault="00944129" w:rsidP="005171BE">
      <w:pPr>
        <w:widowControl w:val="0"/>
        <w:rPr>
          <w:color w:val="000000"/>
          <w:sz w:val="22"/>
          <w:szCs w:val="22"/>
        </w:rPr>
      </w:pPr>
    </w:p>
    <w:p w14:paraId="37C85C8E" w14:textId="77777777" w:rsidR="00025625" w:rsidRPr="006C1F2C" w:rsidRDefault="00025625" w:rsidP="005171BE">
      <w:pPr>
        <w:widowControl w:val="0"/>
        <w:rPr>
          <w:color w:val="000000"/>
          <w:sz w:val="22"/>
          <w:szCs w:val="22"/>
        </w:rPr>
      </w:pPr>
      <w:r w:rsidRPr="006C1F2C">
        <w:rPr>
          <w:color w:val="000000"/>
          <w:sz w:val="22"/>
          <w:szCs w:val="22"/>
        </w:rPr>
        <w:t xml:space="preserve">Etter en enkel oral dose på 3 mg eller 6 mg, var gjennomsnittlig </w:t>
      </w:r>
      <w:r w:rsidR="00964A01" w:rsidRPr="006C1F2C">
        <w:rPr>
          <w:color w:val="000000"/>
          <w:sz w:val="22"/>
          <w:szCs w:val="22"/>
        </w:rPr>
        <w:t xml:space="preserve">oral </w:t>
      </w:r>
      <w:r w:rsidRPr="006C1F2C">
        <w:rPr>
          <w:color w:val="000000"/>
          <w:sz w:val="22"/>
          <w:szCs w:val="22"/>
        </w:rPr>
        <w:t>clearance av rivastigmin ca</w:t>
      </w:r>
      <w:r w:rsidR="00B64EC2" w:rsidRPr="006C1F2C">
        <w:rPr>
          <w:color w:val="000000"/>
          <w:sz w:val="22"/>
          <w:szCs w:val="22"/>
        </w:rPr>
        <w:t>.</w:t>
      </w:r>
      <w:r w:rsidRPr="006C1F2C">
        <w:rPr>
          <w:color w:val="000000"/>
          <w:sz w:val="22"/>
          <w:szCs w:val="22"/>
        </w:rPr>
        <w:t xml:space="preserve"> 46</w:t>
      </w:r>
      <w:r w:rsidR="00694AC4" w:rsidRPr="006C1F2C">
        <w:rPr>
          <w:color w:val="000000"/>
          <w:sz w:val="22"/>
          <w:szCs w:val="22"/>
        </w:rPr>
        <w:noBreakHyphen/>
      </w:r>
      <w:r w:rsidRPr="006C1F2C">
        <w:rPr>
          <w:color w:val="000000"/>
          <w:sz w:val="22"/>
          <w:szCs w:val="22"/>
        </w:rPr>
        <w:t>63 </w:t>
      </w:r>
      <w:r w:rsidR="00964A01" w:rsidRPr="006C1F2C">
        <w:rPr>
          <w:color w:val="000000"/>
          <w:sz w:val="22"/>
          <w:szCs w:val="22"/>
        </w:rPr>
        <w:t>% lavere hos pasienter med lett</w:t>
      </w:r>
      <w:r w:rsidRPr="006C1F2C">
        <w:rPr>
          <w:color w:val="000000"/>
          <w:sz w:val="22"/>
          <w:szCs w:val="22"/>
        </w:rPr>
        <w:t xml:space="preserve"> til moderat nedsatt leverfunksjon (n</w:t>
      </w:r>
      <w:r w:rsidR="00694AC4" w:rsidRPr="006C1F2C">
        <w:rPr>
          <w:color w:val="000000"/>
          <w:sz w:val="22"/>
          <w:szCs w:val="22"/>
        </w:rPr>
        <w:t> </w:t>
      </w:r>
      <w:r w:rsidRPr="006C1F2C">
        <w:rPr>
          <w:color w:val="000000"/>
          <w:sz w:val="22"/>
          <w:szCs w:val="22"/>
        </w:rPr>
        <w:t>=</w:t>
      </w:r>
      <w:r w:rsidR="00694AC4" w:rsidRPr="006C1F2C">
        <w:rPr>
          <w:color w:val="000000"/>
          <w:sz w:val="22"/>
          <w:szCs w:val="22"/>
        </w:rPr>
        <w:t> </w:t>
      </w:r>
      <w:r w:rsidRPr="006C1F2C">
        <w:rPr>
          <w:color w:val="000000"/>
          <w:sz w:val="22"/>
          <w:szCs w:val="22"/>
        </w:rPr>
        <w:t>10, Chi</w:t>
      </w:r>
      <w:r w:rsidR="00CE51B9" w:rsidRPr="006C1F2C">
        <w:rPr>
          <w:color w:val="000000"/>
          <w:sz w:val="22"/>
          <w:szCs w:val="22"/>
        </w:rPr>
        <w:t>ld-Pugh score 5</w:t>
      </w:r>
      <w:r w:rsidR="00694AC4" w:rsidRPr="006C1F2C">
        <w:rPr>
          <w:color w:val="000000"/>
          <w:sz w:val="22"/>
          <w:szCs w:val="22"/>
        </w:rPr>
        <w:noBreakHyphen/>
      </w:r>
      <w:r w:rsidR="00CE51B9" w:rsidRPr="006C1F2C">
        <w:rPr>
          <w:color w:val="000000"/>
          <w:sz w:val="22"/>
          <w:szCs w:val="22"/>
        </w:rPr>
        <w:t>12, påvist ved biopsi</w:t>
      </w:r>
      <w:r w:rsidRPr="006C1F2C">
        <w:rPr>
          <w:color w:val="000000"/>
          <w:sz w:val="22"/>
          <w:szCs w:val="22"/>
        </w:rPr>
        <w:t>) enn hos friske personer (n</w:t>
      </w:r>
      <w:r w:rsidR="00694AC4" w:rsidRPr="006C1F2C">
        <w:rPr>
          <w:color w:val="000000"/>
          <w:sz w:val="22"/>
          <w:szCs w:val="22"/>
        </w:rPr>
        <w:t> </w:t>
      </w:r>
      <w:r w:rsidRPr="006C1F2C">
        <w:rPr>
          <w:color w:val="000000"/>
          <w:sz w:val="22"/>
          <w:szCs w:val="22"/>
        </w:rPr>
        <w:t>=</w:t>
      </w:r>
      <w:r w:rsidR="00694AC4" w:rsidRPr="006C1F2C">
        <w:rPr>
          <w:color w:val="000000"/>
          <w:sz w:val="22"/>
          <w:szCs w:val="22"/>
        </w:rPr>
        <w:t> </w:t>
      </w:r>
      <w:r w:rsidRPr="006C1F2C">
        <w:rPr>
          <w:color w:val="000000"/>
          <w:sz w:val="22"/>
          <w:szCs w:val="22"/>
        </w:rPr>
        <w:t>10).</w:t>
      </w:r>
    </w:p>
    <w:p w14:paraId="37C85C8F" w14:textId="77777777" w:rsidR="00025625" w:rsidRPr="006C1F2C" w:rsidRDefault="00025625" w:rsidP="005171BE">
      <w:pPr>
        <w:widowControl w:val="0"/>
        <w:rPr>
          <w:color w:val="000000"/>
          <w:sz w:val="22"/>
          <w:szCs w:val="22"/>
        </w:rPr>
      </w:pPr>
    </w:p>
    <w:p w14:paraId="37C85C90" w14:textId="77777777" w:rsidR="00944129" w:rsidRPr="006C1F2C" w:rsidRDefault="00944129" w:rsidP="005171BE">
      <w:pPr>
        <w:keepNext/>
        <w:widowControl w:val="0"/>
        <w:rPr>
          <w:i/>
          <w:color w:val="000000"/>
          <w:sz w:val="22"/>
          <w:szCs w:val="22"/>
        </w:rPr>
      </w:pPr>
      <w:r w:rsidRPr="006C1F2C">
        <w:rPr>
          <w:i/>
          <w:color w:val="000000"/>
          <w:sz w:val="22"/>
          <w:szCs w:val="22"/>
          <w:u w:val="single"/>
        </w:rPr>
        <w:t>Nedsatt nyrefunksjon</w:t>
      </w:r>
    </w:p>
    <w:p w14:paraId="37C85C91" w14:textId="77777777" w:rsidR="00315F61" w:rsidRPr="006C1F2C" w:rsidRDefault="00944129" w:rsidP="005171BE">
      <w:pPr>
        <w:widowControl w:val="0"/>
        <w:rPr>
          <w:color w:val="000000"/>
          <w:sz w:val="22"/>
          <w:szCs w:val="22"/>
        </w:rPr>
      </w:pPr>
      <w:r w:rsidRPr="006C1F2C">
        <w:rPr>
          <w:color w:val="000000"/>
          <w:sz w:val="22"/>
          <w:szCs w:val="22"/>
        </w:rPr>
        <w:t xml:space="preserve">Det har ikke blitt gjennomført studier med Exelon depotplastre hos pasienter med nedsatt nyrefunksjon. </w:t>
      </w:r>
      <w:r w:rsidR="00CE51B9" w:rsidRPr="006C1F2C">
        <w:rPr>
          <w:color w:val="000000"/>
          <w:sz w:val="22"/>
          <w:szCs w:val="22"/>
        </w:rPr>
        <w:t>Basert på en befolkninganalyse, viste kreatininclearance ingen klar effekt på steady state konsentrasjone</w:t>
      </w:r>
      <w:r w:rsidR="00964A01" w:rsidRPr="006C1F2C">
        <w:rPr>
          <w:color w:val="000000"/>
          <w:sz w:val="22"/>
          <w:szCs w:val="22"/>
        </w:rPr>
        <w:t>r</w:t>
      </w:r>
      <w:r w:rsidR="00CE51B9" w:rsidRPr="006C1F2C">
        <w:rPr>
          <w:color w:val="000000"/>
          <w:sz w:val="22"/>
          <w:szCs w:val="22"/>
        </w:rPr>
        <w:t xml:space="preserve"> av rivastigmin eller dens metabolitt. Ingen dosejustering er nødvendig hos pasienter med nedsatt nyrefunksjon (se pkt. 4.2).</w:t>
      </w:r>
    </w:p>
    <w:p w14:paraId="37C85C92" w14:textId="77777777" w:rsidR="00944129" w:rsidRPr="006C1F2C" w:rsidRDefault="00944129" w:rsidP="005171BE">
      <w:pPr>
        <w:widowControl w:val="0"/>
        <w:rPr>
          <w:sz w:val="22"/>
          <w:szCs w:val="22"/>
        </w:rPr>
      </w:pPr>
    </w:p>
    <w:p w14:paraId="37C85C93" w14:textId="77777777" w:rsidR="00944129" w:rsidRPr="006C1F2C" w:rsidRDefault="00944129" w:rsidP="005171BE">
      <w:pPr>
        <w:keepNext/>
        <w:widowControl w:val="0"/>
        <w:rPr>
          <w:sz w:val="22"/>
          <w:szCs w:val="22"/>
        </w:rPr>
      </w:pPr>
      <w:r w:rsidRPr="006C1F2C">
        <w:rPr>
          <w:b/>
          <w:sz w:val="22"/>
          <w:szCs w:val="22"/>
        </w:rPr>
        <w:t>5.3</w:t>
      </w:r>
      <w:r w:rsidRPr="006C1F2C">
        <w:rPr>
          <w:b/>
          <w:sz w:val="22"/>
          <w:szCs w:val="22"/>
        </w:rPr>
        <w:tab/>
        <w:t>Prekliniske sikkerhetsdata</w:t>
      </w:r>
    </w:p>
    <w:p w14:paraId="37C85C94" w14:textId="77777777" w:rsidR="00944129" w:rsidRPr="006C1F2C" w:rsidRDefault="00944129" w:rsidP="005171BE">
      <w:pPr>
        <w:keepNext/>
        <w:widowControl w:val="0"/>
        <w:rPr>
          <w:sz w:val="22"/>
          <w:szCs w:val="22"/>
        </w:rPr>
      </w:pPr>
    </w:p>
    <w:p w14:paraId="37C85C95" w14:textId="77777777" w:rsidR="00944129" w:rsidRPr="006C1F2C" w:rsidRDefault="00944129" w:rsidP="005171BE">
      <w:pPr>
        <w:widowControl w:val="0"/>
        <w:rPr>
          <w:color w:val="000000"/>
          <w:sz w:val="22"/>
          <w:szCs w:val="22"/>
        </w:rPr>
      </w:pPr>
      <w:r w:rsidRPr="006C1F2C">
        <w:rPr>
          <w:color w:val="000000"/>
          <w:sz w:val="22"/>
          <w:szCs w:val="22"/>
        </w:rPr>
        <w:t xml:space="preserve">Orale og topikale </w:t>
      </w:r>
      <w:r w:rsidRPr="006C1F2C">
        <w:rPr>
          <w:sz w:val="22"/>
          <w:szCs w:val="22"/>
        </w:rPr>
        <w:t>toksisitetstester ved gjentatt dosering</w:t>
      </w:r>
      <w:r w:rsidRPr="006C1F2C">
        <w:rPr>
          <w:color w:val="000000"/>
          <w:sz w:val="22"/>
          <w:szCs w:val="22"/>
        </w:rPr>
        <w:t xml:space="preserve"> hos mus, rotter, kaniner, hunder og minigriser viste kun effekt forbundet med en unormal høy farmakologisk aktivitet. Det ble ikke observert toksisk effekt på målorganer. Oral og topikal dosering i dyrestudier ble begrenset på grunn av følsomheten av de anvendte dyremodellene.</w:t>
      </w:r>
    </w:p>
    <w:p w14:paraId="37C85C96" w14:textId="77777777" w:rsidR="00944129" w:rsidRPr="006C1F2C" w:rsidRDefault="00944129" w:rsidP="005171BE">
      <w:pPr>
        <w:widowControl w:val="0"/>
        <w:rPr>
          <w:color w:val="000000"/>
          <w:sz w:val="22"/>
          <w:szCs w:val="22"/>
        </w:rPr>
      </w:pPr>
    </w:p>
    <w:p w14:paraId="37C85C97" w14:textId="77777777" w:rsidR="00944129" w:rsidRPr="006C1F2C" w:rsidRDefault="00944129" w:rsidP="005171BE">
      <w:pPr>
        <w:widowControl w:val="0"/>
      </w:pPr>
      <w:r w:rsidRPr="006C1F2C">
        <w:rPr>
          <w:color w:val="000000"/>
          <w:sz w:val="22"/>
          <w:szCs w:val="22"/>
        </w:rPr>
        <w:t xml:space="preserve">Rivastigmin var ikke mutagent i et standardsett av </w:t>
      </w:r>
      <w:r w:rsidRPr="006C1F2C">
        <w:rPr>
          <w:i/>
          <w:color w:val="000000"/>
          <w:sz w:val="22"/>
          <w:szCs w:val="22"/>
        </w:rPr>
        <w:t>in vitro</w:t>
      </w:r>
      <w:r w:rsidRPr="006C1F2C">
        <w:rPr>
          <w:color w:val="000000"/>
          <w:sz w:val="22"/>
          <w:szCs w:val="22"/>
        </w:rPr>
        <w:t xml:space="preserve">- og </w:t>
      </w:r>
      <w:r w:rsidRPr="006C1F2C">
        <w:rPr>
          <w:i/>
          <w:color w:val="000000"/>
          <w:sz w:val="22"/>
          <w:szCs w:val="22"/>
        </w:rPr>
        <w:t>in vivo</w:t>
      </w:r>
      <w:r w:rsidRPr="006C1F2C">
        <w:rPr>
          <w:color w:val="000000"/>
          <w:sz w:val="22"/>
          <w:szCs w:val="22"/>
        </w:rPr>
        <w:t>-tester, unntatt i en kromosomaberasjonstest på humane perifere lymfocytter ved en dose som overskred 10</w:t>
      </w:r>
      <w:r w:rsidRPr="006C1F2C">
        <w:rPr>
          <w:color w:val="000000"/>
          <w:sz w:val="22"/>
          <w:szCs w:val="22"/>
          <w:vertAlign w:val="superscript"/>
        </w:rPr>
        <w:t>4</w:t>
      </w:r>
      <w:r w:rsidRPr="006C1F2C">
        <w:rPr>
          <w:color w:val="000000"/>
          <w:sz w:val="22"/>
          <w:szCs w:val="22"/>
        </w:rPr>
        <w:t xml:space="preserve"> ganger antatt klinisk eksponering. </w:t>
      </w:r>
      <w:r w:rsidRPr="006C1F2C">
        <w:rPr>
          <w:i/>
          <w:color w:val="000000"/>
          <w:sz w:val="22"/>
          <w:szCs w:val="22"/>
        </w:rPr>
        <w:t>In vivo</w:t>
      </w:r>
      <w:r w:rsidRPr="006C1F2C">
        <w:rPr>
          <w:sz w:val="22"/>
          <w:szCs w:val="22"/>
        </w:rPr>
        <w:t>-mikronukleustesten var negativ.</w:t>
      </w:r>
      <w:r w:rsidR="00AF0162" w:rsidRPr="006C1F2C">
        <w:rPr>
          <w:sz w:val="22"/>
          <w:szCs w:val="22"/>
        </w:rPr>
        <w:t xml:space="preserve"> Hovedmetabolitten NAP226-90 viste heller ikke gentoksisk potensial.</w:t>
      </w:r>
    </w:p>
    <w:p w14:paraId="37C85C98" w14:textId="77777777" w:rsidR="00944129" w:rsidRPr="006C1F2C" w:rsidRDefault="00944129" w:rsidP="005171BE">
      <w:pPr>
        <w:pStyle w:val="BodyTextIndent"/>
        <w:widowControl w:val="0"/>
        <w:ind w:left="0"/>
        <w:rPr>
          <w:color w:val="000000"/>
          <w:sz w:val="22"/>
          <w:szCs w:val="22"/>
        </w:rPr>
      </w:pPr>
    </w:p>
    <w:p w14:paraId="37C85C99" w14:textId="77777777" w:rsidR="00944129" w:rsidRPr="006C1F2C" w:rsidRDefault="00944129" w:rsidP="005171BE">
      <w:pPr>
        <w:pStyle w:val="BodyTextIndent"/>
        <w:widowControl w:val="0"/>
        <w:ind w:left="0"/>
        <w:rPr>
          <w:color w:val="000000"/>
          <w:sz w:val="22"/>
          <w:szCs w:val="22"/>
        </w:rPr>
      </w:pPr>
      <w:r w:rsidRPr="006C1F2C">
        <w:rPr>
          <w:color w:val="000000"/>
          <w:sz w:val="22"/>
          <w:szCs w:val="22"/>
        </w:rPr>
        <w:t>Det ble ikke funnet tegn til karsinogenisitet i orale og topikale studier hos mus og i en oral studie hos rotter ved den maksimalt tolererte dosen. Eksponering for rivastigmin og dets metabolitter var tilnærmet den samme som ved human eksponering med høyeste dose rivastigmin kapsler og depotplastre.</w:t>
      </w:r>
    </w:p>
    <w:p w14:paraId="37C85C9A" w14:textId="77777777" w:rsidR="00944129" w:rsidRPr="006C1F2C" w:rsidRDefault="00944129" w:rsidP="005171BE">
      <w:pPr>
        <w:widowControl w:val="0"/>
        <w:rPr>
          <w:color w:val="000000"/>
          <w:sz w:val="22"/>
          <w:szCs w:val="22"/>
        </w:rPr>
      </w:pPr>
    </w:p>
    <w:p w14:paraId="37C85C9B" w14:textId="77777777" w:rsidR="00944129" w:rsidRPr="006C1F2C" w:rsidRDefault="00944129" w:rsidP="005171BE">
      <w:pPr>
        <w:widowControl w:val="0"/>
        <w:rPr>
          <w:color w:val="000000"/>
          <w:sz w:val="22"/>
          <w:szCs w:val="22"/>
        </w:rPr>
      </w:pPr>
      <w:r w:rsidRPr="006C1F2C">
        <w:rPr>
          <w:color w:val="000000"/>
          <w:sz w:val="22"/>
          <w:szCs w:val="22"/>
        </w:rPr>
        <w:t>Rivastigmin krysser placenta og utskilles i melk hos dyr. Orale studier hos drektige rotter og kaniner ga ingen indikasjoner på teratogent potensiale av rivastigmin.</w:t>
      </w:r>
      <w:r w:rsidR="00AF0162" w:rsidRPr="006C1F2C">
        <w:t xml:space="preserve"> </w:t>
      </w:r>
      <w:r w:rsidR="00AF0162" w:rsidRPr="006C1F2C">
        <w:rPr>
          <w:color w:val="000000"/>
          <w:sz w:val="22"/>
          <w:szCs w:val="22"/>
        </w:rPr>
        <w:t>I orale studier med hann- og hunnrotter, ble ingen bivirkninger av rivastigmin på fertilitet eller reproduksjonsevne observert hos hverken foreldregenerasjone</w:t>
      </w:r>
      <w:r w:rsidR="00A27258" w:rsidRPr="006C1F2C">
        <w:rPr>
          <w:color w:val="000000"/>
          <w:sz w:val="22"/>
          <w:szCs w:val="22"/>
        </w:rPr>
        <w:t>n eller deres avkom</w:t>
      </w:r>
      <w:r w:rsidR="00AF0162" w:rsidRPr="006C1F2C">
        <w:rPr>
          <w:color w:val="000000"/>
          <w:sz w:val="22"/>
          <w:szCs w:val="22"/>
        </w:rPr>
        <w:t>.</w:t>
      </w:r>
      <w:r w:rsidRPr="006C1F2C">
        <w:rPr>
          <w:color w:val="000000"/>
          <w:sz w:val="22"/>
          <w:szCs w:val="22"/>
        </w:rPr>
        <w:t xml:space="preserve"> Spesifikke dermale studier hos drektige dyr har ikke blitt gjennomført.</w:t>
      </w:r>
    </w:p>
    <w:p w14:paraId="37C85C9C" w14:textId="77777777" w:rsidR="00944129" w:rsidRPr="006C1F2C" w:rsidRDefault="00944129" w:rsidP="005171BE">
      <w:pPr>
        <w:widowControl w:val="0"/>
        <w:rPr>
          <w:color w:val="000000"/>
          <w:sz w:val="22"/>
          <w:szCs w:val="22"/>
        </w:rPr>
      </w:pPr>
    </w:p>
    <w:p w14:paraId="37C85C9D" w14:textId="77777777" w:rsidR="00301406" w:rsidRPr="006C1F2C" w:rsidRDefault="00944129" w:rsidP="005171BE">
      <w:pPr>
        <w:widowControl w:val="0"/>
        <w:rPr>
          <w:color w:val="000000"/>
          <w:sz w:val="22"/>
          <w:szCs w:val="22"/>
        </w:rPr>
      </w:pPr>
      <w:r w:rsidRPr="006C1F2C">
        <w:rPr>
          <w:color w:val="000000"/>
          <w:sz w:val="22"/>
          <w:szCs w:val="22"/>
        </w:rPr>
        <w:t>Rivastigmin depotplastre var ikke fototoksiske</w:t>
      </w:r>
      <w:r w:rsidR="00A27258" w:rsidRPr="006C1F2C">
        <w:rPr>
          <w:color w:val="000000"/>
          <w:sz w:val="22"/>
          <w:szCs w:val="22"/>
        </w:rPr>
        <w:t xml:space="preserve"> </w:t>
      </w:r>
      <w:r w:rsidR="00E73B92" w:rsidRPr="006C1F2C">
        <w:rPr>
          <w:color w:val="000000"/>
          <w:sz w:val="22"/>
          <w:szCs w:val="22"/>
        </w:rPr>
        <w:t>og ble ansett å være ikke-sensibiliserende</w:t>
      </w:r>
      <w:r w:rsidRPr="006C1F2C">
        <w:rPr>
          <w:color w:val="000000"/>
          <w:sz w:val="22"/>
          <w:szCs w:val="22"/>
        </w:rPr>
        <w:t>. I enkelte andre studier på dermal toksisitet ble det observert en mild irriterende effekt på huden til laboratoriedyr, inkl. kontrollene. Dette kan bety at Exelon depotplastre potensielt kan indusere mild erytem hos pasienter.</w:t>
      </w:r>
    </w:p>
    <w:p w14:paraId="37C85C9E" w14:textId="77777777" w:rsidR="00301406" w:rsidRPr="006C1F2C" w:rsidRDefault="00301406" w:rsidP="005171BE">
      <w:pPr>
        <w:widowControl w:val="0"/>
        <w:rPr>
          <w:color w:val="000000"/>
          <w:sz w:val="22"/>
          <w:szCs w:val="22"/>
        </w:rPr>
      </w:pPr>
    </w:p>
    <w:p w14:paraId="37C85C9F" w14:textId="77777777" w:rsidR="00944129" w:rsidRPr="006C1F2C" w:rsidRDefault="00301406" w:rsidP="005171BE">
      <w:pPr>
        <w:widowControl w:val="0"/>
        <w:rPr>
          <w:color w:val="000000"/>
          <w:sz w:val="22"/>
          <w:szCs w:val="22"/>
        </w:rPr>
      </w:pPr>
      <w:r w:rsidRPr="006C1F2C">
        <w:rPr>
          <w:color w:val="000000"/>
          <w:sz w:val="22"/>
          <w:szCs w:val="22"/>
        </w:rPr>
        <w:t>I en studie med kaniner ble en mild øye</w:t>
      </w:r>
      <w:r w:rsidR="00E73B92" w:rsidRPr="006C1F2C">
        <w:rPr>
          <w:color w:val="000000"/>
          <w:sz w:val="22"/>
          <w:szCs w:val="22"/>
        </w:rPr>
        <w:t>-</w:t>
      </w:r>
      <w:r w:rsidRPr="006C1F2C">
        <w:rPr>
          <w:color w:val="000000"/>
          <w:sz w:val="22"/>
          <w:szCs w:val="22"/>
        </w:rPr>
        <w:t xml:space="preserve">/slimhinneirritasjon observert, potensielt fra rivastigmin. </w:t>
      </w:r>
      <w:r w:rsidR="00944129" w:rsidRPr="006C1F2C">
        <w:rPr>
          <w:color w:val="000000"/>
          <w:sz w:val="22"/>
          <w:szCs w:val="22"/>
        </w:rPr>
        <w:t>Pasienten/omsorgspersonen skal derfor unngå kontakt med øynene etter håndtering av plasteret (se pkt. 4.4).</w:t>
      </w:r>
    </w:p>
    <w:p w14:paraId="37C85CA0" w14:textId="77777777" w:rsidR="00944129" w:rsidRPr="006C1F2C" w:rsidRDefault="00944129" w:rsidP="005171BE">
      <w:pPr>
        <w:widowControl w:val="0"/>
        <w:rPr>
          <w:sz w:val="22"/>
          <w:szCs w:val="22"/>
        </w:rPr>
      </w:pPr>
    </w:p>
    <w:p w14:paraId="37C85CA1" w14:textId="77777777" w:rsidR="00944129" w:rsidRPr="006C1F2C" w:rsidRDefault="00944129" w:rsidP="005171BE">
      <w:pPr>
        <w:widowControl w:val="0"/>
        <w:rPr>
          <w:sz w:val="22"/>
          <w:szCs w:val="22"/>
        </w:rPr>
      </w:pPr>
    </w:p>
    <w:p w14:paraId="37C85CA2" w14:textId="77777777" w:rsidR="00D02287" w:rsidRPr="006C1F2C" w:rsidRDefault="00D02287" w:rsidP="005171BE">
      <w:pPr>
        <w:keepNext/>
        <w:widowControl w:val="0"/>
        <w:suppressAutoHyphens/>
        <w:ind w:left="567" w:hanging="567"/>
        <w:rPr>
          <w:sz w:val="22"/>
          <w:szCs w:val="22"/>
        </w:rPr>
      </w:pPr>
      <w:r w:rsidRPr="006C1F2C">
        <w:rPr>
          <w:b/>
          <w:sz w:val="22"/>
          <w:szCs w:val="22"/>
        </w:rPr>
        <w:t>6.</w:t>
      </w:r>
      <w:r w:rsidRPr="006C1F2C">
        <w:rPr>
          <w:b/>
          <w:sz w:val="22"/>
          <w:szCs w:val="22"/>
        </w:rPr>
        <w:tab/>
        <w:t>FARMASØYTISKE OPPLYSNINGER</w:t>
      </w:r>
    </w:p>
    <w:p w14:paraId="37C85CA3" w14:textId="77777777" w:rsidR="00D02287" w:rsidRPr="006C1F2C" w:rsidRDefault="00D02287" w:rsidP="005171BE">
      <w:pPr>
        <w:keepNext/>
        <w:widowControl w:val="0"/>
        <w:rPr>
          <w:sz w:val="22"/>
          <w:szCs w:val="22"/>
        </w:rPr>
      </w:pPr>
    </w:p>
    <w:p w14:paraId="37C85CA4" w14:textId="1D950BD5" w:rsidR="00D02287" w:rsidRPr="006C1F2C" w:rsidRDefault="00D02287" w:rsidP="005171BE">
      <w:pPr>
        <w:keepNext/>
        <w:widowControl w:val="0"/>
        <w:suppressAutoHyphens/>
        <w:ind w:left="567" w:hanging="567"/>
        <w:rPr>
          <w:sz w:val="22"/>
          <w:szCs w:val="22"/>
        </w:rPr>
      </w:pPr>
      <w:r w:rsidRPr="006C1F2C">
        <w:rPr>
          <w:b/>
          <w:sz w:val="22"/>
          <w:szCs w:val="22"/>
        </w:rPr>
        <w:t>6.1</w:t>
      </w:r>
      <w:r w:rsidRPr="006C1F2C">
        <w:rPr>
          <w:b/>
          <w:sz w:val="22"/>
          <w:szCs w:val="22"/>
        </w:rPr>
        <w:tab/>
      </w:r>
      <w:r w:rsidR="00897286" w:rsidRPr="006C1F2C">
        <w:rPr>
          <w:b/>
          <w:sz w:val="22"/>
          <w:szCs w:val="22"/>
        </w:rPr>
        <w:t>H</w:t>
      </w:r>
      <w:r w:rsidRPr="006C1F2C">
        <w:rPr>
          <w:b/>
          <w:sz w:val="22"/>
          <w:szCs w:val="22"/>
        </w:rPr>
        <w:t>jelpestoffer</w:t>
      </w:r>
    </w:p>
    <w:p w14:paraId="37C85CA5" w14:textId="77777777" w:rsidR="00D02287" w:rsidRPr="006C1F2C" w:rsidRDefault="00D02287" w:rsidP="005171BE">
      <w:pPr>
        <w:keepNext/>
        <w:widowControl w:val="0"/>
        <w:rPr>
          <w:sz w:val="22"/>
          <w:szCs w:val="22"/>
        </w:rPr>
      </w:pPr>
    </w:p>
    <w:p w14:paraId="37C85CA6" w14:textId="77777777" w:rsidR="00D02287" w:rsidRPr="006C1F2C" w:rsidRDefault="00D02287" w:rsidP="005171BE">
      <w:pPr>
        <w:keepNext/>
        <w:widowControl w:val="0"/>
        <w:rPr>
          <w:sz w:val="22"/>
          <w:szCs w:val="22"/>
          <w:u w:val="single"/>
        </w:rPr>
      </w:pPr>
      <w:r w:rsidRPr="006C1F2C">
        <w:rPr>
          <w:sz w:val="22"/>
          <w:szCs w:val="22"/>
          <w:u w:val="single"/>
        </w:rPr>
        <w:t>Plasterets bakside</w:t>
      </w:r>
    </w:p>
    <w:p w14:paraId="37C85CA7" w14:textId="77777777" w:rsidR="00100B5B" w:rsidRPr="006C1F2C" w:rsidRDefault="00100B5B" w:rsidP="005171BE">
      <w:pPr>
        <w:keepNext/>
        <w:widowControl w:val="0"/>
        <w:rPr>
          <w:sz w:val="22"/>
          <w:szCs w:val="22"/>
        </w:rPr>
      </w:pPr>
    </w:p>
    <w:p w14:paraId="37C85CA8" w14:textId="77777777" w:rsidR="00D02287" w:rsidRPr="006C1F2C" w:rsidRDefault="00100B5B" w:rsidP="005171BE">
      <w:pPr>
        <w:widowControl w:val="0"/>
        <w:rPr>
          <w:sz w:val="22"/>
          <w:szCs w:val="22"/>
        </w:rPr>
      </w:pPr>
      <w:r w:rsidRPr="006C1F2C">
        <w:rPr>
          <w:sz w:val="22"/>
          <w:szCs w:val="22"/>
        </w:rPr>
        <w:t>P</w:t>
      </w:r>
      <w:r w:rsidR="00D02287" w:rsidRPr="006C1F2C">
        <w:rPr>
          <w:sz w:val="22"/>
          <w:szCs w:val="22"/>
        </w:rPr>
        <w:t>olyetylentereftalatfilm, lakkert</w:t>
      </w:r>
    </w:p>
    <w:p w14:paraId="37C85CA9" w14:textId="77777777" w:rsidR="002C7ACF" w:rsidRPr="006C1F2C" w:rsidRDefault="002C7ACF" w:rsidP="005171BE">
      <w:pPr>
        <w:widowControl w:val="0"/>
        <w:rPr>
          <w:sz w:val="22"/>
          <w:szCs w:val="22"/>
        </w:rPr>
      </w:pPr>
    </w:p>
    <w:p w14:paraId="37C85CAA" w14:textId="77777777" w:rsidR="00D02287" w:rsidRPr="006C1F2C" w:rsidRDefault="00D02287" w:rsidP="005171BE">
      <w:pPr>
        <w:keepNext/>
        <w:widowControl w:val="0"/>
        <w:rPr>
          <w:sz w:val="22"/>
          <w:szCs w:val="22"/>
          <w:u w:val="single"/>
        </w:rPr>
      </w:pPr>
      <w:r w:rsidRPr="006C1F2C">
        <w:rPr>
          <w:sz w:val="22"/>
          <w:szCs w:val="22"/>
          <w:u w:val="single"/>
        </w:rPr>
        <w:t>Legemiddelmatriks</w:t>
      </w:r>
    </w:p>
    <w:p w14:paraId="37C85CAB" w14:textId="77777777" w:rsidR="002C7ACF" w:rsidRPr="006C1F2C" w:rsidRDefault="002C7ACF" w:rsidP="005171BE">
      <w:pPr>
        <w:keepNext/>
        <w:widowControl w:val="0"/>
        <w:rPr>
          <w:sz w:val="22"/>
          <w:szCs w:val="22"/>
        </w:rPr>
      </w:pPr>
    </w:p>
    <w:p w14:paraId="37C85CAC" w14:textId="77777777" w:rsidR="00D02287" w:rsidRPr="006C1F2C" w:rsidRDefault="002C7ACF" w:rsidP="005171BE">
      <w:pPr>
        <w:keepNext/>
        <w:widowControl w:val="0"/>
        <w:rPr>
          <w:sz w:val="22"/>
          <w:szCs w:val="22"/>
        </w:rPr>
      </w:pPr>
      <w:r w:rsidRPr="006C1F2C">
        <w:rPr>
          <w:sz w:val="22"/>
          <w:szCs w:val="22"/>
        </w:rPr>
        <w:t>A</w:t>
      </w:r>
      <w:r w:rsidR="00D02287" w:rsidRPr="006C1F2C">
        <w:rPr>
          <w:sz w:val="22"/>
          <w:szCs w:val="22"/>
        </w:rPr>
        <w:t>lfatokoferol</w:t>
      </w:r>
    </w:p>
    <w:p w14:paraId="37C85CAD" w14:textId="77777777" w:rsidR="00D02287" w:rsidRPr="006C1F2C" w:rsidRDefault="002C7ACF" w:rsidP="005171BE">
      <w:pPr>
        <w:keepNext/>
        <w:widowControl w:val="0"/>
        <w:rPr>
          <w:sz w:val="22"/>
          <w:szCs w:val="22"/>
        </w:rPr>
      </w:pPr>
      <w:r w:rsidRPr="006C1F2C">
        <w:rPr>
          <w:sz w:val="22"/>
          <w:szCs w:val="22"/>
        </w:rPr>
        <w:t>P</w:t>
      </w:r>
      <w:r w:rsidR="00D02287" w:rsidRPr="006C1F2C">
        <w:rPr>
          <w:sz w:val="22"/>
          <w:szCs w:val="22"/>
        </w:rPr>
        <w:t>oly(butylmetakrylat, metylmetakrylat)</w:t>
      </w:r>
    </w:p>
    <w:p w14:paraId="37C85CAE" w14:textId="77777777" w:rsidR="00D02287" w:rsidRPr="006C1F2C" w:rsidRDefault="002C7ACF" w:rsidP="005171BE">
      <w:pPr>
        <w:widowControl w:val="0"/>
        <w:rPr>
          <w:sz w:val="22"/>
          <w:szCs w:val="22"/>
        </w:rPr>
      </w:pPr>
      <w:r w:rsidRPr="006C1F2C">
        <w:rPr>
          <w:sz w:val="22"/>
          <w:szCs w:val="22"/>
        </w:rPr>
        <w:t>A</w:t>
      </w:r>
      <w:r w:rsidR="00D02287" w:rsidRPr="006C1F2C">
        <w:rPr>
          <w:sz w:val="22"/>
          <w:szCs w:val="22"/>
        </w:rPr>
        <w:t>krylkopolymer</w:t>
      </w:r>
    </w:p>
    <w:p w14:paraId="37C85CAF" w14:textId="77777777" w:rsidR="002C7ACF" w:rsidRPr="006C1F2C" w:rsidRDefault="002C7ACF" w:rsidP="005171BE">
      <w:pPr>
        <w:widowControl w:val="0"/>
        <w:rPr>
          <w:sz w:val="22"/>
          <w:szCs w:val="22"/>
        </w:rPr>
      </w:pPr>
    </w:p>
    <w:p w14:paraId="37C85CB0" w14:textId="77777777" w:rsidR="00D02287" w:rsidRPr="006C1F2C" w:rsidRDefault="00D02287" w:rsidP="005171BE">
      <w:pPr>
        <w:keepNext/>
        <w:widowControl w:val="0"/>
        <w:rPr>
          <w:sz w:val="22"/>
          <w:szCs w:val="22"/>
          <w:u w:val="single"/>
        </w:rPr>
      </w:pPr>
      <w:r w:rsidRPr="006C1F2C">
        <w:rPr>
          <w:sz w:val="22"/>
          <w:szCs w:val="22"/>
          <w:u w:val="single"/>
        </w:rPr>
        <w:t>Klebende matriks</w:t>
      </w:r>
    </w:p>
    <w:p w14:paraId="37C85CB1" w14:textId="77777777" w:rsidR="002C7ACF" w:rsidRPr="006C1F2C" w:rsidRDefault="002C7ACF" w:rsidP="005171BE">
      <w:pPr>
        <w:keepNext/>
        <w:widowControl w:val="0"/>
        <w:rPr>
          <w:sz w:val="22"/>
          <w:szCs w:val="22"/>
        </w:rPr>
      </w:pPr>
    </w:p>
    <w:p w14:paraId="37C85CB2" w14:textId="77777777" w:rsidR="00D02287" w:rsidRPr="006C1F2C" w:rsidRDefault="002C7ACF" w:rsidP="005171BE">
      <w:pPr>
        <w:keepNext/>
        <w:widowControl w:val="0"/>
        <w:rPr>
          <w:sz w:val="22"/>
          <w:szCs w:val="22"/>
        </w:rPr>
      </w:pPr>
      <w:r w:rsidRPr="006C1F2C">
        <w:rPr>
          <w:sz w:val="22"/>
          <w:szCs w:val="22"/>
        </w:rPr>
        <w:t>A</w:t>
      </w:r>
      <w:r w:rsidR="00D02287" w:rsidRPr="006C1F2C">
        <w:rPr>
          <w:sz w:val="22"/>
          <w:szCs w:val="22"/>
        </w:rPr>
        <w:t>lfatokoferol</w:t>
      </w:r>
    </w:p>
    <w:p w14:paraId="37C85CB3" w14:textId="77777777" w:rsidR="00D02287" w:rsidRPr="006C1F2C" w:rsidRDefault="002C7ACF" w:rsidP="005171BE">
      <w:pPr>
        <w:keepNext/>
        <w:widowControl w:val="0"/>
        <w:rPr>
          <w:sz w:val="22"/>
          <w:szCs w:val="22"/>
        </w:rPr>
      </w:pPr>
      <w:r w:rsidRPr="006C1F2C">
        <w:rPr>
          <w:sz w:val="22"/>
          <w:szCs w:val="22"/>
        </w:rPr>
        <w:t>S</w:t>
      </w:r>
      <w:r w:rsidR="00D02287" w:rsidRPr="006C1F2C">
        <w:rPr>
          <w:sz w:val="22"/>
          <w:szCs w:val="22"/>
        </w:rPr>
        <w:t>ilikonolje</w:t>
      </w:r>
    </w:p>
    <w:p w14:paraId="37C85CB4" w14:textId="77777777" w:rsidR="00D02287" w:rsidRPr="006C1F2C" w:rsidRDefault="002C7ACF" w:rsidP="005171BE">
      <w:pPr>
        <w:widowControl w:val="0"/>
        <w:rPr>
          <w:sz w:val="22"/>
          <w:szCs w:val="22"/>
        </w:rPr>
      </w:pPr>
      <w:r w:rsidRPr="006C1F2C">
        <w:rPr>
          <w:sz w:val="22"/>
          <w:szCs w:val="22"/>
        </w:rPr>
        <w:t>D</w:t>
      </w:r>
      <w:r w:rsidR="00D02287" w:rsidRPr="006C1F2C">
        <w:rPr>
          <w:sz w:val="22"/>
          <w:szCs w:val="22"/>
        </w:rPr>
        <w:t>imetikon</w:t>
      </w:r>
    </w:p>
    <w:p w14:paraId="37C85CB5" w14:textId="77777777" w:rsidR="002C7ACF" w:rsidRPr="006C1F2C" w:rsidRDefault="002C7ACF" w:rsidP="005171BE">
      <w:pPr>
        <w:widowControl w:val="0"/>
        <w:rPr>
          <w:sz w:val="22"/>
          <w:szCs w:val="22"/>
        </w:rPr>
      </w:pPr>
    </w:p>
    <w:p w14:paraId="37C85CB6" w14:textId="77777777" w:rsidR="00D02287" w:rsidRPr="006C1F2C" w:rsidRDefault="00D02287" w:rsidP="005171BE">
      <w:pPr>
        <w:keepNext/>
        <w:widowControl w:val="0"/>
        <w:rPr>
          <w:sz w:val="22"/>
          <w:szCs w:val="22"/>
          <w:u w:val="single"/>
        </w:rPr>
      </w:pPr>
      <w:r w:rsidRPr="006C1F2C">
        <w:rPr>
          <w:sz w:val="22"/>
          <w:szCs w:val="22"/>
          <w:u w:val="single"/>
        </w:rPr>
        <w:t>Frisettingslag</w:t>
      </w:r>
    </w:p>
    <w:p w14:paraId="37C85CB7" w14:textId="77777777" w:rsidR="002C7ACF" w:rsidRPr="006C1F2C" w:rsidRDefault="002C7ACF" w:rsidP="005171BE">
      <w:pPr>
        <w:keepNext/>
        <w:widowControl w:val="0"/>
        <w:rPr>
          <w:sz w:val="22"/>
          <w:szCs w:val="22"/>
        </w:rPr>
      </w:pPr>
    </w:p>
    <w:p w14:paraId="37C85CB8" w14:textId="77777777" w:rsidR="00D02287" w:rsidRPr="006C1F2C" w:rsidRDefault="002C7ACF" w:rsidP="005171BE">
      <w:pPr>
        <w:widowControl w:val="0"/>
        <w:rPr>
          <w:sz w:val="22"/>
          <w:szCs w:val="22"/>
        </w:rPr>
      </w:pPr>
      <w:r w:rsidRPr="006C1F2C">
        <w:rPr>
          <w:sz w:val="22"/>
          <w:szCs w:val="22"/>
        </w:rPr>
        <w:t>P</w:t>
      </w:r>
      <w:r w:rsidR="00D02287" w:rsidRPr="006C1F2C">
        <w:rPr>
          <w:sz w:val="22"/>
          <w:szCs w:val="22"/>
        </w:rPr>
        <w:t>olyesterfilm dekket med fluoropolymer</w:t>
      </w:r>
    </w:p>
    <w:p w14:paraId="37C85CB9" w14:textId="77777777" w:rsidR="00D02287" w:rsidRPr="006C1F2C" w:rsidRDefault="00D02287" w:rsidP="005171BE">
      <w:pPr>
        <w:widowControl w:val="0"/>
        <w:rPr>
          <w:sz w:val="22"/>
          <w:szCs w:val="22"/>
        </w:rPr>
      </w:pPr>
    </w:p>
    <w:p w14:paraId="37C85CBA" w14:textId="77777777" w:rsidR="00D02287" w:rsidRPr="006C1F2C" w:rsidRDefault="00D02287" w:rsidP="005171BE">
      <w:pPr>
        <w:keepNext/>
        <w:widowControl w:val="0"/>
        <w:suppressAutoHyphens/>
        <w:ind w:left="570" w:hanging="570"/>
        <w:rPr>
          <w:sz w:val="22"/>
          <w:szCs w:val="22"/>
        </w:rPr>
      </w:pPr>
      <w:r w:rsidRPr="006C1F2C">
        <w:rPr>
          <w:b/>
          <w:sz w:val="22"/>
          <w:szCs w:val="22"/>
        </w:rPr>
        <w:t>6.2</w:t>
      </w:r>
      <w:r w:rsidRPr="006C1F2C">
        <w:rPr>
          <w:b/>
          <w:sz w:val="22"/>
          <w:szCs w:val="22"/>
        </w:rPr>
        <w:tab/>
        <w:t>Uforlikeligheter</w:t>
      </w:r>
    </w:p>
    <w:p w14:paraId="37C85CBB" w14:textId="77777777" w:rsidR="00D02287" w:rsidRPr="006C1F2C" w:rsidRDefault="00D02287" w:rsidP="005171BE">
      <w:pPr>
        <w:keepNext/>
        <w:widowControl w:val="0"/>
        <w:rPr>
          <w:sz w:val="22"/>
          <w:szCs w:val="22"/>
        </w:rPr>
      </w:pPr>
    </w:p>
    <w:p w14:paraId="37C85CBC" w14:textId="77777777" w:rsidR="00D02287" w:rsidRPr="006C1F2C" w:rsidRDefault="00D02287" w:rsidP="005171BE">
      <w:pPr>
        <w:widowControl w:val="0"/>
        <w:rPr>
          <w:sz w:val="22"/>
          <w:szCs w:val="22"/>
        </w:rPr>
      </w:pPr>
      <w:r w:rsidRPr="006C1F2C">
        <w:rPr>
          <w:sz w:val="22"/>
          <w:szCs w:val="22"/>
        </w:rPr>
        <w:t>For å unngå å ødelegge de adhesive egenskapene til depotplasteret bør ikke krem, lotion eller pudder brukes på huden der legemidlet skal påføres.</w:t>
      </w:r>
    </w:p>
    <w:p w14:paraId="37C85CBD" w14:textId="77777777" w:rsidR="00D02287" w:rsidRPr="006C1F2C" w:rsidRDefault="00D02287" w:rsidP="005171BE">
      <w:pPr>
        <w:widowControl w:val="0"/>
        <w:rPr>
          <w:sz w:val="22"/>
          <w:szCs w:val="22"/>
        </w:rPr>
      </w:pPr>
    </w:p>
    <w:p w14:paraId="37C85CBE" w14:textId="77777777" w:rsidR="00D02287" w:rsidRPr="006C1F2C" w:rsidRDefault="00D02287" w:rsidP="005171BE">
      <w:pPr>
        <w:keepNext/>
        <w:widowControl w:val="0"/>
        <w:suppressAutoHyphens/>
        <w:ind w:left="570" w:hanging="570"/>
        <w:rPr>
          <w:sz w:val="22"/>
          <w:szCs w:val="22"/>
        </w:rPr>
      </w:pPr>
      <w:r w:rsidRPr="006C1F2C">
        <w:rPr>
          <w:b/>
          <w:sz w:val="22"/>
          <w:szCs w:val="22"/>
        </w:rPr>
        <w:t>6.3</w:t>
      </w:r>
      <w:r w:rsidRPr="006C1F2C">
        <w:rPr>
          <w:b/>
          <w:sz w:val="22"/>
          <w:szCs w:val="22"/>
        </w:rPr>
        <w:tab/>
        <w:t>Holdbarhet</w:t>
      </w:r>
    </w:p>
    <w:p w14:paraId="37C85CBF" w14:textId="77777777" w:rsidR="00D02287" w:rsidRPr="006C1F2C" w:rsidRDefault="00D02287" w:rsidP="005171BE">
      <w:pPr>
        <w:keepNext/>
        <w:widowControl w:val="0"/>
        <w:rPr>
          <w:sz w:val="22"/>
          <w:szCs w:val="22"/>
        </w:rPr>
      </w:pPr>
    </w:p>
    <w:p w14:paraId="37C85CC0" w14:textId="77777777" w:rsidR="00D02287" w:rsidRPr="006C1F2C" w:rsidRDefault="00D02287" w:rsidP="005171BE">
      <w:pPr>
        <w:widowControl w:val="0"/>
        <w:rPr>
          <w:sz w:val="22"/>
          <w:szCs w:val="22"/>
        </w:rPr>
      </w:pPr>
      <w:r w:rsidRPr="006C1F2C">
        <w:rPr>
          <w:sz w:val="22"/>
          <w:szCs w:val="22"/>
        </w:rPr>
        <w:t>2 år</w:t>
      </w:r>
    </w:p>
    <w:p w14:paraId="37C85CC1" w14:textId="77777777" w:rsidR="00D02287" w:rsidRPr="006C1F2C" w:rsidRDefault="00D02287" w:rsidP="005171BE">
      <w:pPr>
        <w:widowControl w:val="0"/>
        <w:rPr>
          <w:sz w:val="22"/>
          <w:szCs w:val="22"/>
        </w:rPr>
      </w:pPr>
    </w:p>
    <w:p w14:paraId="37C85CC2" w14:textId="77777777" w:rsidR="00D02287" w:rsidRPr="006C1F2C" w:rsidRDefault="00D02287" w:rsidP="005171BE">
      <w:pPr>
        <w:keepNext/>
        <w:widowControl w:val="0"/>
        <w:suppressAutoHyphens/>
        <w:ind w:left="570" w:hanging="570"/>
        <w:rPr>
          <w:sz w:val="22"/>
          <w:szCs w:val="22"/>
        </w:rPr>
      </w:pPr>
      <w:r w:rsidRPr="006C1F2C">
        <w:rPr>
          <w:b/>
          <w:sz w:val="22"/>
          <w:szCs w:val="22"/>
        </w:rPr>
        <w:t>6.4</w:t>
      </w:r>
      <w:r w:rsidRPr="006C1F2C">
        <w:rPr>
          <w:b/>
          <w:sz w:val="22"/>
          <w:szCs w:val="22"/>
        </w:rPr>
        <w:tab/>
        <w:t>Oppbevaringsbetingelser</w:t>
      </w:r>
    </w:p>
    <w:p w14:paraId="37C85CC3" w14:textId="77777777" w:rsidR="00D02287" w:rsidRPr="006C1F2C" w:rsidRDefault="00D02287" w:rsidP="005171BE">
      <w:pPr>
        <w:keepNext/>
        <w:widowControl w:val="0"/>
        <w:rPr>
          <w:sz w:val="22"/>
          <w:szCs w:val="22"/>
        </w:rPr>
      </w:pPr>
    </w:p>
    <w:p w14:paraId="37C85CC4" w14:textId="77777777" w:rsidR="00D02287" w:rsidRPr="006C1F2C" w:rsidRDefault="00D02287" w:rsidP="005171BE">
      <w:pPr>
        <w:widowControl w:val="0"/>
        <w:rPr>
          <w:color w:val="000000"/>
          <w:spacing w:val="-2"/>
          <w:sz w:val="22"/>
          <w:szCs w:val="22"/>
        </w:rPr>
      </w:pPr>
      <w:r w:rsidRPr="006C1F2C">
        <w:rPr>
          <w:sz w:val="22"/>
          <w:szCs w:val="22"/>
        </w:rPr>
        <w:t xml:space="preserve">Oppbevares ved høyst </w:t>
      </w:r>
      <w:r w:rsidRPr="006C1F2C">
        <w:rPr>
          <w:color w:val="000000"/>
          <w:spacing w:val="-2"/>
          <w:sz w:val="22"/>
          <w:szCs w:val="22"/>
        </w:rPr>
        <w:t>25°C.</w:t>
      </w:r>
    </w:p>
    <w:p w14:paraId="37C85CC5" w14:textId="77777777" w:rsidR="00D02287" w:rsidRPr="006C1F2C" w:rsidRDefault="00D02287" w:rsidP="005171BE">
      <w:pPr>
        <w:widowControl w:val="0"/>
        <w:rPr>
          <w:sz w:val="22"/>
          <w:szCs w:val="22"/>
        </w:rPr>
      </w:pPr>
      <w:r w:rsidRPr="006C1F2C">
        <w:rPr>
          <w:color w:val="000000"/>
          <w:spacing w:val="-2"/>
          <w:sz w:val="22"/>
          <w:szCs w:val="22"/>
        </w:rPr>
        <w:t>Oppbevar depotplasteret i posen til det skal brukes.</w:t>
      </w:r>
    </w:p>
    <w:p w14:paraId="37C85CC6" w14:textId="77777777" w:rsidR="00D02287" w:rsidRPr="006C1F2C" w:rsidRDefault="00D02287" w:rsidP="005171BE">
      <w:pPr>
        <w:widowControl w:val="0"/>
        <w:rPr>
          <w:sz w:val="22"/>
          <w:szCs w:val="22"/>
        </w:rPr>
      </w:pPr>
    </w:p>
    <w:p w14:paraId="37C85CC7" w14:textId="77777777" w:rsidR="00D02287" w:rsidRPr="006C1F2C" w:rsidRDefault="00D02287" w:rsidP="005171BE">
      <w:pPr>
        <w:keepNext/>
        <w:widowControl w:val="0"/>
        <w:ind w:left="567" w:hanging="567"/>
        <w:rPr>
          <w:sz w:val="22"/>
          <w:szCs w:val="22"/>
        </w:rPr>
      </w:pPr>
      <w:r w:rsidRPr="006C1F2C">
        <w:rPr>
          <w:b/>
          <w:sz w:val="22"/>
          <w:szCs w:val="22"/>
        </w:rPr>
        <w:t>6.5</w:t>
      </w:r>
      <w:r w:rsidRPr="006C1F2C">
        <w:rPr>
          <w:b/>
          <w:sz w:val="22"/>
          <w:szCs w:val="22"/>
        </w:rPr>
        <w:tab/>
        <w:t>Emballasje (type og innhold)</w:t>
      </w:r>
    </w:p>
    <w:p w14:paraId="37C85CC8" w14:textId="77777777" w:rsidR="00D02287" w:rsidRPr="006C1F2C" w:rsidRDefault="00D02287" w:rsidP="005171BE">
      <w:pPr>
        <w:keepNext/>
        <w:widowControl w:val="0"/>
        <w:rPr>
          <w:sz w:val="22"/>
          <w:szCs w:val="22"/>
        </w:rPr>
      </w:pPr>
    </w:p>
    <w:p w14:paraId="37C85CC9" w14:textId="77777777" w:rsidR="00CC7D06" w:rsidRPr="006C1F2C" w:rsidRDefault="00CC7D06" w:rsidP="005171BE">
      <w:pPr>
        <w:widowControl w:val="0"/>
        <w:rPr>
          <w:sz w:val="22"/>
          <w:szCs w:val="22"/>
        </w:rPr>
      </w:pPr>
      <w:r w:rsidRPr="006C1F2C">
        <w:rPr>
          <w:sz w:val="22"/>
          <w:szCs w:val="22"/>
        </w:rPr>
        <w:t xml:space="preserve">Exelon </w:t>
      </w:r>
      <w:r w:rsidRPr="006C1F2C">
        <w:rPr>
          <w:iCs/>
          <w:color w:val="000000"/>
          <w:sz w:val="22"/>
          <w:szCs w:val="22"/>
        </w:rPr>
        <w:t>9 mg/5 cm</w:t>
      </w:r>
      <w:r w:rsidRPr="006C1F2C">
        <w:rPr>
          <w:iCs/>
          <w:color w:val="000000"/>
          <w:sz w:val="22"/>
          <w:szCs w:val="22"/>
          <w:vertAlign w:val="superscript"/>
        </w:rPr>
        <w:t>2</w:t>
      </w:r>
      <w:r w:rsidRPr="006C1F2C">
        <w:rPr>
          <w:iCs/>
          <w:color w:val="000000"/>
          <w:sz w:val="22"/>
          <w:szCs w:val="22"/>
        </w:rPr>
        <w:t>, 18 mg/10 cm</w:t>
      </w:r>
      <w:r w:rsidRPr="006C1F2C">
        <w:rPr>
          <w:iCs/>
          <w:color w:val="000000"/>
          <w:sz w:val="22"/>
          <w:szCs w:val="22"/>
          <w:vertAlign w:val="superscript"/>
        </w:rPr>
        <w:t>2</w:t>
      </w:r>
      <w:r w:rsidRPr="006C1F2C">
        <w:rPr>
          <w:iCs/>
          <w:color w:val="000000"/>
          <w:sz w:val="22"/>
          <w:szCs w:val="22"/>
        </w:rPr>
        <w:t xml:space="preserve"> </w:t>
      </w:r>
      <w:r w:rsidR="00D129C2" w:rsidRPr="006C1F2C">
        <w:rPr>
          <w:iCs/>
          <w:color w:val="000000"/>
          <w:sz w:val="22"/>
          <w:szCs w:val="22"/>
        </w:rPr>
        <w:t>og</w:t>
      </w:r>
      <w:r w:rsidRPr="006C1F2C">
        <w:rPr>
          <w:iCs/>
          <w:color w:val="000000"/>
          <w:sz w:val="22"/>
          <w:szCs w:val="22"/>
        </w:rPr>
        <w:t xml:space="preserve"> 27 mg/15 cm</w:t>
      </w:r>
      <w:r w:rsidRPr="006C1F2C">
        <w:rPr>
          <w:iCs/>
          <w:color w:val="000000"/>
          <w:sz w:val="22"/>
          <w:szCs w:val="22"/>
          <w:vertAlign w:val="superscript"/>
        </w:rPr>
        <w:t>2</w:t>
      </w:r>
      <w:r w:rsidRPr="006C1F2C">
        <w:rPr>
          <w:iCs/>
          <w:color w:val="000000"/>
          <w:sz w:val="22"/>
          <w:szCs w:val="22"/>
        </w:rPr>
        <w:t xml:space="preserve"> </w:t>
      </w:r>
      <w:r w:rsidR="005B5A77" w:rsidRPr="006C1F2C">
        <w:rPr>
          <w:iCs/>
          <w:color w:val="000000"/>
          <w:sz w:val="22"/>
          <w:szCs w:val="22"/>
        </w:rPr>
        <w:t xml:space="preserve">depotplastre </w:t>
      </w:r>
      <w:r w:rsidR="00756199" w:rsidRPr="006C1F2C">
        <w:rPr>
          <w:iCs/>
          <w:color w:val="000000"/>
          <w:sz w:val="22"/>
          <w:szCs w:val="22"/>
        </w:rPr>
        <w:t xml:space="preserve">pakkes </w:t>
      </w:r>
      <w:r w:rsidR="005B5A77" w:rsidRPr="006C1F2C">
        <w:rPr>
          <w:iCs/>
          <w:color w:val="000000"/>
          <w:sz w:val="22"/>
          <w:szCs w:val="22"/>
        </w:rPr>
        <w:t>enkeltvis i barnesikrede, varmefors</w:t>
      </w:r>
      <w:r w:rsidR="00F3432C" w:rsidRPr="006C1F2C">
        <w:rPr>
          <w:iCs/>
          <w:color w:val="000000"/>
          <w:sz w:val="22"/>
          <w:szCs w:val="22"/>
        </w:rPr>
        <w:t>eglede</w:t>
      </w:r>
      <w:r w:rsidR="005B5A77" w:rsidRPr="006C1F2C">
        <w:rPr>
          <w:iCs/>
          <w:color w:val="000000"/>
          <w:sz w:val="22"/>
          <w:szCs w:val="22"/>
        </w:rPr>
        <w:t xml:space="preserve"> poser </w:t>
      </w:r>
      <w:r w:rsidR="00756199" w:rsidRPr="006C1F2C">
        <w:rPr>
          <w:iCs/>
          <w:color w:val="000000"/>
          <w:sz w:val="22"/>
          <w:szCs w:val="22"/>
        </w:rPr>
        <w:t>laget av papir/polyetylen</w:t>
      </w:r>
      <w:r w:rsidR="005B5A77" w:rsidRPr="006C1F2C">
        <w:rPr>
          <w:iCs/>
          <w:color w:val="000000"/>
          <w:sz w:val="22"/>
          <w:szCs w:val="22"/>
        </w:rPr>
        <w:t>tereftalat/aluminium/</w:t>
      </w:r>
      <w:r w:rsidR="005B5A77" w:rsidRPr="006C1F2C">
        <w:rPr>
          <w:sz w:val="22"/>
          <w:szCs w:val="22"/>
        </w:rPr>
        <w:t xml:space="preserve">polyakrylonitril (PAN) multilaminert materiale </w:t>
      </w:r>
      <w:r w:rsidR="005B5A77" w:rsidRPr="006C1F2C">
        <w:rPr>
          <w:iCs/>
          <w:color w:val="000000"/>
          <w:sz w:val="22"/>
          <w:szCs w:val="22"/>
        </w:rPr>
        <w:t>(papir/PET/alu/PAN) eller i varmefor</w:t>
      </w:r>
      <w:r w:rsidR="00F3432C" w:rsidRPr="006C1F2C">
        <w:rPr>
          <w:iCs/>
          <w:color w:val="000000"/>
          <w:sz w:val="22"/>
          <w:szCs w:val="22"/>
        </w:rPr>
        <w:t>seglede</w:t>
      </w:r>
      <w:r w:rsidR="005B5A77" w:rsidRPr="006C1F2C">
        <w:rPr>
          <w:iCs/>
          <w:color w:val="000000"/>
          <w:sz w:val="22"/>
          <w:szCs w:val="22"/>
        </w:rPr>
        <w:t>, barnesikrede</w:t>
      </w:r>
      <w:r w:rsidR="00756199" w:rsidRPr="006C1F2C">
        <w:rPr>
          <w:iCs/>
          <w:color w:val="000000"/>
          <w:sz w:val="22"/>
          <w:szCs w:val="22"/>
        </w:rPr>
        <w:t xml:space="preserve"> poser laget av komposittlaminat med flere lag bestående av (</w:t>
      </w:r>
      <w:r w:rsidRPr="006C1F2C">
        <w:rPr>
          <w:iCs/>
          <w:color w:val="000000"/>
          <w:sz w:val="22"/>
          <w:szCs w:val="22"/>
        </w:rPr>
        <w:t>pap</w:t>
      </w:r>
      <w:r w:rsidR="00756199" w:rsidRPr="006C1F2C">
        <w:rPr>
          <w:iCs/>
          <w:color w:val="000000"/>
          <w:sz w:val="22"/>
          <w:szCs w:val="22"/>
        </w:rPr>
        <w:t>i</w:t>
      </w:r>
      <w:r w:rsidRPr="006C1F2C">
        <w:rPr>
          <w:iCs/>
          <w:color w:val="000000"/>
          <w:sz w:val="22"/>
          <w:szCs w:val="22"/>
        </w:rPr>
        <w:t>r/polyetylentere</w:t>
      </w:r>
      <w:r w:rsidR="00756199" w:rsidRPr="006C1F2C">
        <w:rPr>
          <w:iCs/>
          <w:color w:val="000000"/>
          <w:sz w:val="22"/>
          <w:szCs w:val="22"/>
        </w:rPr>
        <w:t>f</w:t>
      </w:r>
      <w:r w:rsidR="00D129C2" w:rsidRPr="006C1F2C">
        <w:rPr>
          <w:iCs/>
          <w:color w:val="000000"/>
          <w:sz w:val="22"/>
          <w:szCs w:val="22"/>
        </w:rPr>
        <w:t>t</w:t>
      </w:r>
      <w:r w:rsidR="00756199" w:rsidRPr="006C1F2C">
        <w:rPr>
          <w:iCs/>
          <w:color w:val="000000"/>
          <w:sz w:val="22"/>
          <w:szCs w:val="22"/>
        </w:rPr>
        <w:t>alat/polyetylen/aluminum/polyamid (papi</w:t>
      </w:r>
      <w:r w:rsidRPr="006C1F2C">
        <w:rPr>
          <w:iCs/>
          <w:color w:val="000000"/>
          <w:sz w:val="22"/>
          <w:szCs w:val="22"/>
        </w:rPr>
        <w:t>r/PET/PE/alu/PA).</w:t>
      </w:r>
    </w:p>
    <w:p w14:paraId="37C85CCA" w14:textId="77777777" w:rsidR="002C7ACF" w:rsidRPr="006C1F2C" w:rsidRDefault="002C7ACF" w:rsidP="005171BE">
      <w:pPr>
        <w:widowControl w:val="0"/>
        <w:rPr>
          <w:sz w:val="22"/>
          <w:szCs w:val="22"/>
        </w:rPr>
      </w:pPr>
    </w:p>
    <w:p w14:paraId="37C85CCB" w14:textId="77777777" w:rsidR="002C7ACF" w:rsidRPr="006C1F2C" w:rsidRDefault="002C7ACF" w:rsidP="005171BE">
      <w:pPr>
        <w:keepNext/>
        <w:widowControl w:val="0"/>
        <w:ind w:left="567" w:hanging="567"/>
        <w:rPr>
          <w:color w:val="000000"/>
          <w:spacing w:val="-2"/>
          <w:sz w:val="22"/>
          <w:szCs w:val="22"/>
          <w:u w:val="single"/>
        </w:rPr>
      </w:pPr>
      <w:r w:rsidRPr="006C1F2C">
        <w:rPr>
          <w:color w:val="000000"/>
          <w:spacing w:val="-2"/>
          <w:sz w:val="22"/>
          <w:szCs w:val="22"/>
          <w:u w:val="single"/>
        </w:rPr>
        <w:t>Exelon 4,6 mg/24 timer depotplaster</w:t>
      </w:r>
    </w:p>
    <w:p w14:paraId="37C85CCC" w14:textId="77777777" w:rsidR="002C7ACF" w:rsidRPr="006C1F2C" w:rsidRDefault="002C7ACF" w:rsidP="005171BE">
      <w:pPr>
        <w:keepNext/>
        <w:widowControl w:val="0"/>
        <w:rPr>
          <w:color w:val="000000"/>
          <w:spacing w:val="-2"/>
          <w:sz w:val="22"/>
          <w:szCs w:val="22"/>
        </w:rPr>
      </w:pPr>
    </w:p>
    <w:p w14:paraId="37C85CCD" w14:textId="77777777" w:rsidR="00D02287" w:rsidRPr="006C1F2C" w:rsidRDefault="00D02287" w:rsidP="005171BE">
      <w:pPr>
        <w:widowControl w:val="0"/>
        <w:rPr>
          <w:sz w:val="22"/>
          <w:szCs w:val="22"/>
        </w:rPr>
      </w:pPr>
      <w:r w:rsidRPr="006C1F2C">
        <w:rPr>
          <w:sz w:val="22"/>
          <w:szCs w:val="22"/>
        </w:rPr>
        <w:t>Tilgjengelig i pakninger med 7</w:t>
      </w:r>
      <w:r w:rsidR="00D60626" w:rsidRPr="006C1F2C">
        <w:rPr>
          <w:sz w:val="22"/>
          <w:szCs w:val="22"/>
        </w:rPr>
        <w:t>,</w:t>
      </w:r>
      <w:r w:rsidRPr="006C1F2C">
        <w:rPr>
          <w:sz w:val="22"/>
          <w:szCs w:val="22"/>
        </w:rPr>
        <w:t xml:space="preserve"> 30</w:t>
      </w:r>
      <w:r w:rsidR="0053394C" w:rsidRPr="006C1F2C">
        <w:rPr>
          <w:sz w:val="22"/>
          <w:szCs w:val="22"/>
        </w:rPr>
        <w:t xml:space="preserve"> </w:t>
      </w:r>
      <w:r w:rsidR="006A42BB" w:rsidRPr="006C1F2C">
        <w:rPr>
          <w:sz w:val="22"/>
          <w:szCs w:val="22"/>
        </w:rPr>
        <w:t>eller 42 </w:t>
      </w:r>
      <w:r w:rsidRPr="006C1F2C">
        <w:rPr>
          <w:sz w:val="22"/>
          <w:szCs w:val="22"/>
        </w:rPr>
        <w:t>poser og i multipakninger med 60</w:t>
      </w:r>
      <w:r w:rsidR="00D60626" w:rsidRPr="006C1F2C">
        <w:rPr>
          <w:sz w:val="22"/>
          <w:szCs w:val="22"/>
        </w:rPr>
        <w:t>,</w:t>
      </w:r>
      <w:r w:rsidRPr="006C1F2C">
        <w:rPr>
          <w:sz w:val="22"/>
          <w:szCs w:val="22"/>
        </w:rPr>
        <w:t xml:space="preserve"> </w:t>
      </w:r>
      <w:r w:rsidR="006A42BB" w:rsidRPr="006C1F2C">
        <w:rPr>
          <w:sz w:val="22"/>
          <w:szCs w:val="22"/>
        </w:rPr>
        <w:t xml:space="preserve">84 eller </w:t>
      </w:r>
      <w:r w:rsidRPr="006C1F2C">
        <w:rPr>
          <w:sz w:val="22"/>
          <w:szCs w:val="22"/>
        </w:rPr>
        <w:t>90 poser.</w:t>
      </w:r>
    </w:p>
    <w:p w14:paraId="37C85CCE" w14:textId="77777777" w:rsidR="004D386C" w:rsidRPr="006C1F2C" w:rsidRDefault="004D386C" w:rsidP="005171BE">
      <w:pPr>
        <w:widowControl w:val="0"/>
        <w:rPr>
          <w:sz w:val="22"/>
          <w:szCs w:val="22"/>
        </w:rPr>
      </w:pPr>
    </w:p>
    <w:p w14:paraId="37C85CCF" w14:textId="77777777" w:rsidR="004D386C" w:rsidRPr="006C1F2C" w:rsidRDefault="004D386C" w:rsidP="005171BE">
      <w:pPr>
        <w:keepNext/>
        <w:widowControl w:val="0"/>
        <w:ind w:left="567" w:hanging="567"/>
        <w:rPr>
          <w:color w:val="000000"/>
          <w:spacing w:val="-2"/>
          <w:sz w:val="22"/>
          <w:szCs w:val="22"/>
          <w:u w:val="single"/>
        </w:rPr>
      </w:pPr>
      <w:r w:rsidRPr="006C1F2C">
        <w:rPr>
          <w:color w:val="000000"/>
          <w:spacing w:val="-2"/>
          <w:sz w:val="22"/>
          <w:szCs w:val="22"/>
          <w:u w:val="single"/>
        </w:rPr>
        <w:t>Exelon 9,5 mg/24 timer depotplaster</w:t>
      </w:r>
    </w:p>
    <w:p w14:paraId="37C85CD0" w14:textId="77777777" w:rsidR="004D386C" w:rsidRPr="006C1F2C" w:rsidRDefault="004D386C" w:rsidP="005171BE">
      <w:pPr>
        <w:keepNext/>
        <w:widowControl w:val="0"/>
        <w:rPr>
          <w:color w:val="000000"/>
          <w:spacing w:val="-2"/>
          <w:sz w:val="22"/>
          <w:szCs w:val="22"/>
        </w:rPr>
      </w:pPr>
    </w:p>
    <w:p w14:paraId="37C85CD1" w14:textId="77777777" w:rsidR="004D386C" w:rsidRPr="006C1F2C" w:rsidRDefault="004D386C" w:rsidP="005171BE">
      <w:pPr>
        <w:widowControl w:val="0"/>
        <w:rPr>
          <w:sz w:val="22"/>
          <w:szCs w:val="22"/>
        </w:rPr>
      </w:pPr>
      <w:r w:rsidRPr="006C1F2C">
        <w:rPr>
          <w:sz w:val="22"/>
          <w:szCs w:val="22"/>
        </w:rPr>
        <w:t>Tilgjengelig i pakninger med 7, 30 eller 42 poser og i multipakninger med 60, 84 eller 90 poser.</w:t>
      </w:r>
    </w:p>
    <w:p w14:paraId="37C85CD2" w14:textId="77777777" w:rsidR="004D386C" w:rsidRPr="006C1F2C" w:rsidRDefault="004D386C" w:rsidP="005171BE">
      <w:pPr>
        <w:widowControl w:val="0"/>
        <w:rPr>
          <w:sz w:val="22"/>
          <w:szCs w:val="22"/>
        </w:rPr>
      </w:pPr>
    </w:p>
    <w:p w14:paraId="37C85CD3" w14:textId="77777777" w:rsidR="004D386C" w:rsidRPr="006C1F2C" w:rsidRDefault="004D386C" w:rsidP="005171BE">
      <w:pPr>
        <w:keepNext/>
        <w:widowControl w:val="0"/>
        <w:ind w:left="567" w:hanging="567"/>
        <w:rPr>
          <w:color w:val="000000"/>
          <w:spacing w:val="-2"/>
          <w:sz w:val="22"/>
          <w:szCs w:val="22"/>
          <w:u w:val="single"/>
        </w:rPr>
      </w:pPr>
      <w:r w:rsidRPr="006C1F2C">
        <w:rPr>
          <w:color w:val="000000"/>
          <w:spacing w:val="-2"/>
          <w:sz w:val="22"/>
          <w:szCs w:val="22"/>
          <w:u w:val="single"/>
        </w:rPr>
        <w:t>Exelon 13,3 mg/24 timer depotplaster</w:t>
      </w:r>
    </w:p>
    <w:p w14:paraId="37C85CD4" w14:textId="77777777" w:rsidR="004D386C" w:rsidRPr="006C1F2C" w:rsidRDefault="004D386C" w:rsidP="005171BE">
      <w:pPr>
        <w:keepNext/>
        <w:widowControl w:val="0"/>
        <w:rPr>
          <w:color w:val="000000"/>
          <w:spacing w:val="-2"/>
          <w:sz w:val="22"/>
          <w:szCs w:val="22"/>
        </w:rPr>
      </w:pPr>
    </w:p>
    <w:p w14:paraId="37C85CD5" w14:textId="77777777" w:rsidR="004D386C" w:rsidRPr="006C1F2C" w:rsidRDefault="004D386C" w:rsidP="005171BE">
      <w:pPr>
        <w:widowControl w:val="0"/>
        <w:rPr>
          <w:sz w:val="22"/>
          <w:szCs w:val="22"/>
        </w:rPr>
      </w:pPr>
      <w:r w:rsidRPr="006C1F2C">
        <w:rPr>
          <w:sz w:val="22"/>
          <w:szCs w:val="22"/>
        </w:rPr>
        <w:t>Tilgjengelig i pakninger med 7 eller 30 poser og i multipakninger med 60 eller 90 poser.</w:t>
      </w:r>
    </w:p>
    <w:p w14:paraId="37C85CD6" w14:textId="77777777" w:rsidR="00005B3D" w:rsidRPr="006C1F2C" w:rsidRDefault="00005B3D" w:rsidP="005171BE">
      <w:pPr>
        <w:widowControl w:val="0"/>
        <w:rPr>
          <w:sz w:val="22"/>
          <w:szCs w:val="22"/>
        </w:rPr>
      </w:pPr>
    </w:p>
    <w:p w14:paraId="37C85CD7" w14:textId="77777777" w:rsidR="00D02287" w:rsidRPr="006C1F2C" w:rsidRDefault="00D02287" w:rsidP="005171BE">
      <w:pPr>
        <w:widowControl w:val="0"/>
        <w:rPr>
          <w:sz w:val="22"/>
          <w:szCs w:val="22"/>
        </w:rPr>
      </w:pPr>
      <w:r w:rsidRPr="006C1F2C">
        <w:rPr>
          <w:sz w:val="22"/>
          <w:szCs w:val="22"/>
        </w:rPr>
        <w:t>Ikke alle pakningsstørrelser vil nødvendigvis bli markedsført.</w:t>
      </w:r>
    </w:p>
    <w:p w14:paraId="37C85CD8" w14:textId="77777777" w:rsidR="00D02287" w:rsidRPr="006C1F2C" w:rsidRDefault="00D02287" w:rsidP="005171BE">
      <w:pPr>
        <w:widowControl w:val="0"/>
        <w:rPr>
          <w:sz w:val="22"/>
          <w:szCs w:val="22"/>
        </w:rPr>
      </w:pPr>
    </w:p>
    <w:p w14:paraId="37C85CD9" w14:textId="77777777" w:rsidR="00D02287" w:rsidRPr="006C1F2C" w:rsidRDefault="00D02287" w:rsidP="005171BE">
      <w:pPr>
        <w:keepNext/>
        <w:widowControl w:val="0"/>
        <w:suppressAutoHyphens/>
        <w:ind w:left="567" w:hanging="567"/>
        <w:rPr>
          <w:b/>
          <w:sz w:val="22"/>
          <w:szCs w:val="22"/>
        </w:rPr>
      </w:pPr>
      <w:r w:rsidRPr="006C1F2C">
        <w:rPr>
          <w:b/>
          <w:sz w:val="22"/>
          <w:szCs w:val="22"/>
        </w:rPr>
        <w:t>6.6</w:t>
      </w:r>
      <w:r w:rsidRPr="006C1F2C">
        <w:rPr>
          <w:b/>
          <w:sz w:val="22"/>
          <w:szCs w:val="22"/>
        </w:rPr>
        <w:tab/>
        <w:t>Spesielle forholdsregler for destruksjon</w:t>
      </w:r>
    </w:p>
    <w:p w14:paraId="37C85CDA" w14:textId="77777777" w:rsidR="00D02287" w:rsidRPr="006C1F2C" w:rsidRDefault="00D02287" w:rsidP="005171BE">
      <w:pPr>
        <w:keepNext/>
        <w:widowControl w:val="0"/>
        <w:rPr>
          <w:sz w:val="22"/>
          <w:szCs w:val="22"/>
        </w:rPr>
      </w:pPr>
    </w:p>
    <w:p w14:paraId="37C85CDB" w14:textId="77777777" w:rsidR="00D02287" w:rsidRPr="006C1F2C" w:rsidRDefault="00D02287" w:rsidP="005171BE">
      <w:pPr>
        <w:widowControl w:val="0"/>
        <w:rPr>
          <w:sz w:val="22"/>
          <w:szCs w:val="22"/>
        </w:rPr>
      </w:pPr>
      <w:r w:rsidRPr="006C1F2C">
        <w:rPr>
          <w:sz w:val="22"/>
          <w:szCs w:val="22"/>
        </w:rPr>
        <w:t>Brukte depotplastre skal brettes én gang med den klebrige siden inn, plasseres i den opprinnelige posen og destrueres på en sikker måte, og utilgjengelig for barn. Alle brukte eller ubrukte depotplastre bør destrueres i overensstemmelse med lokale krav eller returneres til apoteket.</w:t>
      </w:r>
    </w:p>
    <w:p w14:paraId="37C85CDC" w14:textId="77777777" w:rsidR="00D02287" w:rsidRPr="006C1F2C" w:rsidRDefault="00D02287" w:rsidP="005171BE">
      <w:pPr>
        <w:widowControl w:val="0"/>
        <w:rPr>
          <w:sz w:val="22"/>
          <w:szCs w:val="22"/>
        </w:rPr>
      </w:pPr>
    </w:p>
    <w:p w14:paraId="37C85CDD" w14:textId="77777777" w:rsidR="00D02287" w:rsidRPr="006C1F2C" w:rsidRDefault="00D02287" w:rsidP="005171BE">
      <w:pPr>
        <w:widowControl w:val="0"/>
        <w:rPr>
          <w:sz w:val="22"/>
          <w:szCs w:val="22"/>
        </w:rPr>
      </w:pPr>
    </w:p>
    <w:p w14:paraId="37C85CDE" w14:textId="77777777" w:rsidR="00D02287" w:rsidRPr="006C1F2C" w:rsidRDefault="00D02287" w:rsidP="005171BE">
      <w:pPr>
        <w:keepNext/>
        <w:widowControl w:val="0"/>
        <w:suppressAutoHyphens/>
        <w:ind w:left="567" w:hanging="567"/>
        <w:rPr>
          <w:sz w:val="22"/>
          <w:szCs w:val="22"/>
        </w:rPr>
      </w:pPr>
      <w:r w:rsidRPr="006C1F2C">
        <w:rPr>
          <w:b/>
          <w:sz w:val="22"/>
          <w:szCs w:val="22"/>
        </w:rPr>
        <w:t>7.</w:t>
      </w:r>
      <w:r w:rsidRPr="006C1F2C">
        <w:rPr>
          <w:b/>
          <w:sz w:val="22"/>
          <w:szCs w:val="22"/>
        </w:rPr>
        <w:tab/>
        <w:t>INNEHAVER AV MARKEDSFØRINGSTILLATELSEN</w:t>
      </w:r>
    </w:p>
    <w:p w14:paraId="37C85CDF" w14:textId="77777777" w:rsidR="00D02287" w:rsidRPr="006C1F2C" w:rsidRDefault="00D02287" w:rsidP="005171BE">
      <w:pPr>
        <w:keepNext/>
        <w:widowControl w:val="0"/>
        <w:rPr>
          <w:sz w:val="22"/>
          <w:szCs w:val="22"/>
        </w:rPr>
      </w:pPr>
    </w:p>
    <w:p w14:paraId="37C85CE0" w14:textId="77777777" w:rsidR="00234496" w:rsidRPr="006C1F2C" w:rsidRDefault="00234496" w:rsidP="005171BE">
      <w:pPr>
        <w:keepNext/>
        <w:widowControl w:val="0"/>
        <w:suppressAutoHyphens/>
        <w:rPr>
          <w:color w:val="000000"/>
          <w:sz w:val="22"/>
          <w:szCs w:val="22"/>
        </w:rPr>
      </w:pPr>
      <w:r w:rsidRPr="006C1F2C">
        <w:rPr>
          <w:color w:val="000000"/>
          <w:sz w:val="22"/>
          <w:szCs w:val="22"/>
        </w:rPr>
        <w:t>Novartis Europharm Limited</w:t>
      </w:r>
    </w:p>
    <w:p w14:paraId="37C85CE1"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5CE2"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5CE3"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5CE4"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5CE5" w14:textId="77777777" w:rsidR="00D02287" w:rsidRPr="00277E35" w:rsidRDefault="00D02287" w:rsidP="005171BE">
      <w:pPr>
        <w:widowControl w:val="0"/>
        <w:rPr>
          <w:sz w:val="22"/>
          <w:szCs w:val="22"/>
        </w:rPr>
      </w:pPr>
    </w:p>
    <w:p w14:paraId="37C85CE6" w14:textId="77777777" w:rsidR="00D02287" w:rsidRPr="00277E35" w:rsidRDefault="00D02287" w:rsidP="005171BE">
      <w:pPr>
        <w:widowControl w:val="0"/>
        <w:rPr>
          <w:sz w:val="22"/>
          <w:szCs w:val="22"/>
        </w:rPr>
      </w:pPr>
    </w:p>
    <w:p w14:paraId="37C85CE7" w14:textId="77777777" w:rsidR="00D02287" w:rsidRPr="006C1F2C" w:rsidRDefault="00D02287" w:rsidP="005171BE">
      <w:pPr>
        <w:keepNext/>
        <w:widowControl w:val="0"/>
        <w:suppressAutoHyphens/>
        <w:ind w:left="567" w:hanging="567"/>
        <w:rPr>
          <w:sz w:val="22"/>
          <w:szCs w:val="22"/>
        </w:rPr>
      </w:pPr>
      <w:r w:rsidRPr="006C1F2C">
        <w:rPr>
          <w:b/>
          <w:sz w:val="22"/>
          <w:szCs w:val="22"/>
        </w:rPr>
        <w:t>8.</w:t>
      </w:r>
      <w:r w:rsidRPr="006C1F2C">
        <w:rPr>
          <w:b/>
          <w:sz w:val="22"/>
          <w:szCs w:val="22"/>
        </w:rPr>
        <w:tab/>
        <w:t>MARKEDSFØRINGSTILLATELSESNUMMER (NUMRE)</w:t>
      </w:r>
    </w:p>
    <w:p w14:paraId="37C85CE8" w14:textId="77777777" w:rsidR="009963BC" w:rsidRPr="006C1F2C" w:rsidRDefault="009963BC" w:rsidP="005171BE">
      <w:pPr>
        <w:keepNext/>
        <w:widowControl w:val="0"/>
        <w:suppressAutoHyphens/>
        <w:ind w:left="567" w:hanging="567"/>
        <w:rPr>
          <w:sz w:val="22"/>
          <w:szCs w:val="22"/>
        </w:rPr>
      </w:pPr>
    </w:p>
    <w:p w14:paraId="37C85CE9" w14:textId="77777777" w:rsidR="004D386C" w:rsidRPr="006C1F2C" w:rsidRDefault="004D386C" w:rsidP="005171BE">
      <w:pPr>
        <w:keepNext/>
        <w:widowControl w:val="0"/>
        <w:ind w:left="567" w:hanging="567"/>
        <w:rPr>
          <w:color w:val="000000"/>
          <w:spacing w:val="-2"/>
          <w:sz w:val="22"/>
          <w:szCs w:val="22"/>
          <w:u w:val="single"/>
        </w:rPr>
      </w:pPr>
      <w:r w:rsidRPr="006C1F2C">
        <w:rPr>
          <w:color w:val="000000"/>
          <w:spacing w:val="-2"/>
          <w:sz w:val="22"/>
          <w:szCs w:val="22"/>
          <w:u w:val="single"/>
        </w:rPr>
        <w:t>Exelon 4,6 mg/24 timer depotplaster</w:t>
      </w:r>
    </w:p>
    <w:p w14:paraId="37C85CEA" w14:textId="77777777" w:rsidR="004D386C" w:rsidRPr="006C1F2C" w:rsidRDefault="004D386C" w:rsidP="005171BE">
      <w:pPr>
        <w:keepNext/>
        <w:widowControl w:val="0"/>
        <w:rPr>
          <w:color w:val="000000"/>
          <w:spacing w:val="-2"/>
          <w:sz w:val="22"/>
          <w:szCs w:val="22"/>
        </w:rPr>
      </w:pPr>
    </w:p>
    <w:p w14:paraId="37C85CEB" w14:textId="77777777" w:rsidR="009963BC" w:rsidRPr="006C1F2C" w:rsidRDefault="009963BC" w:rsidP="005171BE">
      <w:pPr>
        <w:keepNext/>
        <w:widowControl w:val="0"/>
        <w:suppressAutoHyphens/>
        <w:ind w:left="567" w:hanging="567"/>
        <w:rPr>
          <w:sz w:val="22"/>
          <w:szCs w:val="22"/>
        </w:rPr>
      </w:pPr>
      <w:r w:rsidRPr="006C1F2C">
        <w:rPr>
          <w:sz w:val="22"/>
          <w:szCs w:val="22"/>
        </w:rPr>
        <w:t>EU/1/98/066/019-022</w:t>
      </w:r>
    </w:p>
    <w:p w14:paraId="37C85CEC" w14:textId="77777777" w:rsidR="006A42BB" w:rsidRPr="006C1F2C" w:rsidRDefault="006A42BB" w:rsidP="005171BE">
      <w:pPr>
        <w:widowControl w:val="0"/>
        <w:suppressAutoHyphens/>
        <w:ind w:left="567" w:hanging="567"/>
        <w:rPr>
          <w:color w:val="000000"/>
          <w:sz w:val="22"/>
          <w:szCs w:val="22"/>
        </w:rPr>
      </w:pPr>
      <w:r w:rsidRPr="006C1F2C">
        <w:rPr>
          <w:color w:val="000000"/>
          <w:sz w:val="22"/>
          <w:szCs w:val="22"/>
        </w:rPr>
        <w:t>EU/1/98/066/031-032</w:t>
      </w:r>
    </w:p>
    <w:p w14:paraId="37C85CED" w14:textId="77777777" w:rsidR="00A947C0" w:rsidRPr="006C1F2C" w:rsidRDefault="00A947C0" w:rsidP="005171BE">
      <w:pPr>
        <w:widowControl w:val="0"/>
        <w:suppressAutoHyphens/>
        <w:ind w:left="567" w:hanging="567"/>
        <w:rPr>
          <w:color w:val="000000"/>
          <w:sz w:val="22"/>
          <w:szCs w:val="22"/>
        </w:rPr>
      </w:pPr>
      <w:r w:rsidRPr="006C1F2C">
        <w:rPr>
          <w:color w:val="000000"/>
          <w:sz w:val="22"/>
          <w:szCs w:val="22"/>
        </w:rPr>
        <w:t>EU/1/98/066/035-0</w:t>
      </w:r>
      <w:r w:rsidR="00CD0E57" w:rsidRPr="006C1F2C">
        <w:rPr>
          <w:color w:val="000000"/>
          <w:sz w:val="22"/>
          <w:szCs w:val="22"/>
        </w:rPr>
        <w:t>38</w:t>
      </w:r>
    </w:p>
    <w:p w14:paraId="37C85CEE" w14:textId="77777777" w:rsidR="004D386C" w:rsidRPr="006C1F2C" w:rsidRDefault="00CD0E57" w:rsidP="005171BE">
      <w:pPr>
        <w:widowControl w:val="0"/>
        <w:suppressAutoHyphens/>
        <w:ind w:left="567" w:hanging="567"/>
        <w:rPr>
          <w:sz w:val="22"/>
          <w:szCs w:val="22"/>
        </w:rPr>
      </w:pPr>
      <w:r w:rsidRPr="006C1F2C">
        <w:rPr>
          <w:sz w:val="22"/>
          <w:szCs w:val="22"/>
        </w:rPr>
        <w:t>EU/1/98/066/047-048</w:t>
      </w:r>
    </w:p>
    <w:p w14:paraId="37C85CEF" w14:textId="77777777" w:rsidR="00CD0E57" w:rsidRPr="006C1F2C" w:rsidRDefault="00CD0E57" w:rsidP="005171BE">
      <w:pPr>
        <w:widowControl w:val="0"/>
        <w:suppressAutoHyphens/>
        <w:ind w:left="567" w:hanging="567"/>
        <w:rPr>
          <w:sz w:val="22"/>
          <w:szCs w:val="22"/>
        </w:rPr>
      </w:pPr>
    </w:p>
    <w:p w14:paraId="37C85CF0" w14:textId="77777777" w:rsidR="004D386C" w:rsidRPr="006C1F2C" w:rsidRDefault="004D386C" w:rsidP="005171BE">
      <w:pPr>
        <w:keepNext/>
        <w:widowControl w:val="0"/>
        <w:ind w:left="567" w:hanging="567"/>
        <w:rPr>
          <w:color w:val="000000"/>
          <w:spacing w:val="-2"/>
          <w:sz w:val="22"/>
          <w:szCs w:val="22"/>
          <w:u w:val="single"/>
        </w:rPr>
      </w:pPr>
      <w:r w:rsidRPr="006C1F2C">
        <w:rPr>
          <w:color w:val="000000"/>
          <w:spacing w:val="-2"/>
          <w:sz w:val="22"/>
          <w:szCs w:val="22"/>
          <w:u w:val="single"/>
        </w:rPr>
        <w:t>Exelon 9,5 mg/24 timer depotplaster</w:t>
      </w:r>
    </w:p>
    <w:p w14:paraId="37C85CF1" w14:textId="77777777" w:rsidR="004D386C" w:rsidRPr="006C1F2C" w:rsidRDefault="004D386C" w:rsidP="005171BE">
      <w:pPr>
        <w:keepNext/>
        <w:widowControl w:val="0"/>
        <w:rPr>
          <w:color w:val="000000"/>
          <w:sz w:val="22"/>
          <w:szCs w:val="22"/>
        </w:rPr>
      </w:pPr>
    </w:p>
    <w:p w14:paraId="37C85CF2" w14:textId="77777777" w:rsidR="004D386C" w:rsidRPr="006C1F2C" w:rsidRDefault="004D386C" w:rsidP="005171BE">
      <w:pPr>
        <w:keepNext/>
        <w:widowControl w:val="0"/>
        <w:suppressAutoHyphens/>
        <w:ind w:left="567" w:hanging="567"/>
        <w:rPr>
          <w:color w:val="000000"/>
          <w:sz w:val="22"/>
          <w:szCs w:val="22"/>
        </w:rPr>
      </w:pPr>
      <w:r w:rsidRPr="006C1F2C">
        <w:rPr>
          <w:color w:val="000000"/>
          <w:sz w:val="22"/>
          <w:szCs w:val="22"/>
        </w:rPr>
        <w:t>EU/1/98/066/023-026</w:t>
      </w:r>
    </w:p>
    <w:p w14:paraId="37C85CF3" w14:textId="77777777" w:rsidR="004D386C" w:rsidRPr="006C1F2C" w:rsidRDefault="004D386C" w:rsidP="005171BE">
      <w:pPr>
        <w:widowControl w:val="0"/>
        <w:suppressAutoHyphens/>
        <w:ind w:left="567" w:hanging="567"/>
        <w:rPr>
          <w:color w:val="000000"/>
          <w:sz w:val="22"/>
          <w:szCs w:val="22"/>
        </w:rPr>
      </w:pPr>
      <w:r w:rsidRPr="006C1F2C">
        <w:rPr>
          <w:color w:val="000000"/>
          <w:sz w:val="22"/>
          <w:szCs w:val="22"/>
        </w:rPr>
        <w:t>EU/1/98/066/033-034</w:t>
      </w:r>
    </w:p>
    <w:p w14:paraId="37C85CF4" w14:textId="77777777" w:rsidR="00CD0E57" w:rsidRPr="006C1F2C" w:rsidRDefault="00CD0E57" w:rsidP="005171BE">
      <w:pPr>
        <w:widowControl w:val="0"/>
        <w:suppressAutoHyphens/>
        <w:ind w:left="567" w:hanging="567"/>
        <w:rPr>
          <w:color w:val="000000"/>
          <w:sz w:val="22"/>
          <w:szCs w:val="22"/>
        </w:rPr>
      </w:pPr>
      <w:r w:rsidRPr="006C1F2C">
        <w:rPr>
          <w:color w:val="000000"/>
          <w:sz w:val="22"/>
          <w:szCs w:val="22"/>
        </w:rPr>
        <w:t>EU/1/98/066/039-042</w:t>
      </w:r>
    </w:p>
    <w:p w14:paraId="37C85CF5" w14:textId="77777777" w:rsidR="00A947C0" w:rsidRPr="006C1F2C" w:rsidRDefault="00CD0E57" w:rsidP="005171BE">
      <w:pPr>
        <w:widowControl w:val="0"/>
        <w:suppressAutoHyphens/>
        <w:ind w:left="567" w:hanging="567"/>
        <w:rPr>
          <w:color w:val="000000"/>
          <w:sz w:val="22"/>
          <w:szCs w:val="22"/>
        </w:rPr>
      </w:pPr>
      <w:r w:rsidRPr="006C1F2C">
        <w:rPr>
          <w:color w:val="000000"/>
          <w:sz w:val="22"/>
          <w:szCs w:val="22"/>
        </w:rPr>
        <w:t>EU/1/98/066/049-050</w:t>
      </w:r>
    </w:p>
    <w:p w14:paraId="37C85CF6" w14:textId="77777777" w:rsidR="004D386C" w:rsidRPr="006C1F2C" w:rsidRDefault="004D386C" w:rsidP="005171BE">
      <w:pPr>
        <w:widowControl w:val="0"/>
        <w:suppressAutoHyphens/>
        <w:ind w:left="567" w:hanging="567"/>
        <w:rPr>
          <w:color w:val="000000"/>
          <w:spacing w:val="-2"/>
          <w:sz w:val="22"/>
          <w:szCs w:val="22"/>
        </w:rPr>
      </w:pPr>
    </w:p>
    <w:p w14:paraId="37C85CF7" w14:textId="77777777" w:rsidR="004D386C" w:rsidRPr="006C1F2C" w:rsidRDefault="004D386C" w:rsidP="005171BE">
      <w:pPr>
        <w:keepNext/>
        <w:widowControl w:val="0"/>
        <w:ind w:left="567" w:hanging="567"/>
        <w:rPr>
          <w:color w:val="000000"/>
          <w:spacing w:val="-2"/>
          <w:sz w:val="22"/>
          <w:szCs w:val="22"/>
          <w:u w:val="single"/>
        </w:rPr>
      </w:pPr>
      <w:r w:rsidRPr="006C1F2C">
        <w:rPr>
          <w:color w:val="000000"/>
          <w:spacing w:val="-2"/>
          <w:sz w:val="22"/>
          <w:szCs w:val="22"/>
          <w:u w:val="single"/>
        </w:rPr>
        <w:t>Exelon 13,3 mg/24 timer depotplaster</w:t>
      </w:r>
    </w:p>
    <w:p w14:paraId="37C85CF8" w14:textId="77777777" w:rsidR="004D386C" w:rsidRPr="006C1F2C" w:rsidRDefault="004D386C" w:rsidP="005171BE">
      <w:pPr>
        <w:keepNext/>
        <w:widowControl w:val="0"/>
        <w:rPr>
          <w:color w:val="000000"/>
          <w:spacing w:val="-2"/>
          <w:sz w:val="22"/>
          <w:szCs w:val="22"/>
        </w:rPr>
      </w:pPr>
    </w:p>
    <w:p w14:paraId="37C85CF9" w14:textId="77777777" w:rsidR="004D386C" w:rsidRPr="006C1F2C" w:rsidRDefault="004D386C" w:rsidP="005171BE">
      <w:pPr>
        <w:widowControl w:val="0"/>
        <w:suppressAutoHyphens/>
        <w:ind w:left="567" w:hanging="567"/>
        <w:rPr>
          <w:color w:val="000000"/>
          <w:sz w:val="22"/>
          <w:szCs w:val="22"/>
        </w:rPr>
      </w:pPr>
      <w:r w:rsidRPr="006C1F2C">
        <w:rPr>
          <w:color w:val="000000"/>
          <w:sz w:val="22"/>
          <w:szCs w:val="22"/>
        </w:rPr>
        <w:t>EU/1/98/066/027-030</w:t>
      </w:r>
    </w:p>
    <w:p w14:paraId="37C85CFA" w14:textId="77777777" w:rsidR="00A947C0" w:rsidRPr="006C1F2C" w:rsidRDefault="00CD0E57" w:rsidP="005171BE">
      <w:pPr>
        <w:widowControl w:val="0"/>
        <w:suppressAutoHyphens/>
        <w:ind w:left="567" w:hanging="567"/>
        <w:rPr>
          <w:color w:val="000000"/>
          <w:sz w:val="22"/>
          <w:szCs w:val="22"/>
        </w:rPr>
      </w:pPr>
      <w:r w:rsidRPr="006C1F2C">
        <w:rPr>
          <w:color w:val="000000"/>
          <w:sz w:val="22"/>
          <w:szCs w:val="22"/>
        </w:rPr>
        <w:t>EU/1/98/066/043-046</w:t>
      </w:r>
    </w:p>
    <w:p w14:paraId="37C85CFB" w14:textId="77777777" w:rsidR="009963BC" w:rsidRPr="006C1F2C" w:rsidRDefault="009963BC" w:rsidP="005171BE">
      <w:pPr>
        <w:widowControl w:val="0"/>
        <w:suppressAutoHyphens/>
        <w:ind w:left="567" w:hanging="567"/>
        <w:rPr>
          <w:spacing w:val="-2"/>
          <w:sz w:val="22"/>
          <w:szCs w:val="22"/>
        </w:rPr>
      </w:pPr>
    </w:p>
    <w:p w14:paraId="37C85CFC" w14:textId="77777777" w:rsidR="009963BC" w:rsidRPr="006C1F2C" w:rsidRDefault="009963BC" w:rsidP="005171BE">
      <w:pPr>
        <w:widowControl w:val="0"/>
        <w:suppressAutoHyphens/>
        <w:ind w:left="567" w:hanging="567"/>
        <w:rPr>
          <w:spacing w:val="-2"/>
          <w:sz w:val="22"/>
          <w:szCs w:val="22"/>
        </w:rPr>
      </w:pPr>
    </w:p>
    <w:p w14:paraId="37C85CFD" w14:textId="77777777" w:rsidR="00D02287" w:rsidRPr="006C1F2C" w:rsidRDefault="00D02287" w:rsidP="005171BE">
      <w:pPr>
        <w:keepNext/>
        <w:widowControl w:val="0"/>
        <w:suppressAutoHyphens/>
        <w:ind w:left="567" w:hanging="567"/>
        <w:rPr>
          <w:sz w:val="22"/>
          <w:szCs w:val="22"/>
        </w:rPr>
      </w:pPr>
      <w:r w:rsidRPr="006C1F2C">
        <w:rPr>
          <w:b/>
          <w:sz w:val="22"/>
          <w:szCs w:val="22"/>
        </w:rPr>
        <w:t>9.</w:t>
      </w:r>
      <w:r w:rsidRPr="006C1F2C">
        <w:rPr>
          <w:b/>
          <w:sz w:val="22"/>
          <w:szCs w:val="22"/>
        </w:rPr>
        <w:tab/>
        <w:t>DATO FOR FØRSTE MARKEDSFØRINGSTILLATELSE / SISTE FORNYELSE</w:t>
      </w:r>
    </w:p>
    <w:p w14:paraId="37C85CFE" w14:textId="77777777" w:rsidR="009963BC" w:rsidRPr="006C1F2C" w:rsidRDefault="009963BC" w:rsidP="005171BE">
      <w:pPr>
        <w:keepNext/>
        <w:widowControl w:val="0"/>
        <w:suppressAutoHyphens/>
        <w:ind w:left="567" w:hanging="567"/>
        <w:rPr>
          <w:spacing w:val="-2"/>
          <w:sz w:val="22"/>
          <w:szCs w:val="22"/>
        </w:rPr>
      </w:pPr>
    </w:p>
    <w:p w14:paraId="37C85CFF" w14:textId="77777777" w:rsidR="009963BC" w:rsidRPr="006C1F2C" w:rsidRDefault="002D4E52" w:rsidP="005171BE">
      <w:pPr>
        <w:keepNext/>
        <w:widowControl w:val="0"/>
        <w:suppressAutoHyphens/>
        <w:ind w:left="567" w:hanging="567"/>
        <w:rPr>
          <w:spacing w:val="-2"/>
          <w:sz w:val="22"/>
          <w:szCs w:val="22"/>
        </w:rPr>
      </w:pPr>
      <w:r w:rsidRPr="006C1F2C">
        <w:rPr>
          <w:spacing w:val="-2"/>
          <w:sz w:val="22"/>
          <w:szCs w:val="22"/>
        </w:rPr>
        <w:t xml:space="preserve">Dato for første markedsføringstillatelse: </w:t>
      </w:r>
      <w:r w:rsidR="00FD7BC1" w:rsidRPr="006C1F2C">
        <w:rPr>
          <w:spacing w:val="-2"/>
          <w:sz w:val="22"/>
          <w:szCs w:val="22"/>
        </w:rPr>
        <w:t>12</w:t>
      </w:r>
      <w:r w:rsidR="00932590" w:rsidRPr="006C1F2C">
        <w:rPr>
          <w:spacing w:val="-2"/>
          <w:sz w:val="22"/>
          <w:szCs w:val="22"/>
        </w:rPr>
        <w:t xml:space="preserve"> mai </w:t>
      </w:r>
      <w:r w:rsidR="00FD7BC1" w:rsidRPr="006C1F2C">
        <w:rPr>
          <w:spacing w:val="-2"/>
          <w:sz w:val="22"/>
          <w:szCs w:val="22"/>
        </w:rPr>
        <w:t>1998</w:t>
      </w:r>
    </w:p>
    <w:p w14:paraId="37C85D00" w14:textId="77777777" w:rsidR="00FD7BC1" w:rsidRPr="006C1F2C" w:rsidRDefault="00FD7BC1" w:rsidP="005171BE">
      <w:pPr>
        <w:widowControl w:val="0"/>
        <w:suppressAutoHyphens/>
        <w:rPr>
          <w:color w:val="000000"/>
          <w:sz w:val="22"/>
          <w:szCs w:val="22"/>
        </w:rPr>
      </w:pPr>
      <w:r w:rsidRPr="006C1F2C">
        <w:rPr>
          <w:color w:val="000000"/>
          <w:sz w:val="22"/>
          <w:szCs w:val="22"/>
        </w:rPr>
        <w:t xml:space="preserve">Dato for siste fornyelse: </w:t>
      </w:r>
      <w:r w:rsidR="00476206" w:rsidRPr="006C1F2C">
        <w:rPr>
          <w:color w:val="000000"/>
          <w:sz w:val="22"/>
          <w:szCs w:val="22"/>
        </w:rPr>
        <w:t>20</w:t>
      </w:r>
      <w:r w:rsidR="00932590" w:rsidRPr="006C1F2C">
        <w:rPr>
          <w:color w:val="000000"/>
          <w:sz w:val="22"/>
          <w:szCs w:val="22"/>
        </w:rPr>
        <w:t xml:space="preserve"> mai </w:t>
      </w:r>
      <w:r w:rsidRPr="006C1F2C">
        <w:rPr>
          <w:color w:val="000000"/>
          <w:sz w:val="22"/>
          <w:szCs w:val="22"/>
        </w:rPr>
        <w:t>200</w:t>
      </w:r>
      <w:r w:rsidR="003D2877" w:rsidRPr="006C1F2C">
        <w:rPr>
          <w:color w:val="000000"/>
          <w:sz w:val="22"/>
          <w:szCs w:val="22"/>
        </w:rPr>
        <w:t>8</w:t>
      </w:r>
    </w:p>
    <w:p w14:paraId="37C85D01" w14:textId="77777777" w:rsidR="009963BC" w:rsidRPr="006C1F2C" w:rsidRDefault="009963BC" w:rsidP="005171BE">
      <w:pPr>
        <w:widowControl w:val="0"/>
        <w:suppressAutoHyphens/>
        <w:ind w:left="567" w:hanging="567"/>
        <w:rPr>
          <w:spacing w:val="-2"/>
          <w:sz w:val="22"/>
          <w:szCs w:val="22"/>
        </w:rPr>
      </w:pPr>
    </w:p>
    <w:p w14:paraId="37C85D02" w14:textId="77777777" w:rsidR="009963BC" w:rsidRPr="006C1F2C" w:rsidRDefault="009963BC" w:rsidP="005171BE">
      <w:pPr>
        <w:widowControl w:val="0"/>
        <w:suppressAutoHyphens/>
        <w:ind w:left="567" w:hanging="567"/>
        <w:rPr>
          <w:spacing w:val="-2"/>
          <w:sz w:val="22"/>
          <w:szCs w:val="22"/>
        </w:rPr>
      </w:pPr>
    </w:p>
    <w:p w14:paraId="37C85D03" w14:textId="77777777" w:rsidR="00D02287" w:rsidRPr="006C1F2C" w:rsidRDefault="00D02287" w:rsidP="005171BE">
      <w:pPr>
        <w:keepNext/>
        <w:widowControl w:val="0"/>
        <w:suppressAutoHyphens/>
        <w:ind w:left="567" w:hanging="567"/>
        <w:rPr>
          <w:sz w:val="22"/>
          <w:szCs w:val="22"/>
        </w:rPr>
      </w:pPr>
      <w:r w:rsidRPr="006C1F2C">
        <w:rPr>
          <w:b/>
          <w:sz w:val="22"/>
          <w:szCs w:val="22"/>
        </w:rPr>
        <w:t>10.</w:t>
      </w:r>
      <w:r w:rsidRPr="006C1F2C">
        <w:rPr>
          <w:b/>
          <w:sz w:val="22"/>
          <w:szCs w:val="22"/>
        </w:rPr>
        <w:tab/>
        <w:t>OPPDATERINGSDATO</w:t>
      </w:r>
    </w:p>
    <w:p w14:paraId="37C85D04" w14:textId="77777777" w:rsidR="00D02287" w:rsidRPr="006C1F2C" w:rsidRDefault="00D02287" w:rsidP="005171BE">
      <w:pPr>
        <w:keepNext/>
        <w:widowControl w:val="0"/>
        <w:rPr>
          <w:sz w:val="22"/>
          <w:szCs w:val="22"/>
        </w:rPr>
      </w:pPr>
    </w:p>
    <w:p w14:paraId="37C85D05" w14:textId="77777777" w:rsidR="007113D2" w:rsidRPr="006C1F2C" w:rsidRDefault="007113D2" w:rsidP="005171BE">
      <w:pPr>
        <w:keepNext/>
        <w:widowControl w:val="0"/>
        <w:rPr>
          <w:sz w:val="22"/>
          <w:szCs w:val="22"/>
        </w:rPr>
      </w:pPr>
    </w:p>
    <w:p w14:paraId="37C85D06" w14:textId="79F3B6E1" w:rsidR="00315E63" w:rsidRPr="006C1F2C" w:rsidRDefault="00315E63" w:rsidP="005171BE">
      <w:pPr>
        <w:widowControl w:val="0"/>
        <w:rPr>
          <w:noProof/>
          <w:sz w:val="22"/>
          <w:szCs w:val="22"/>
        </w:rPr>
      </w:pPr>
      <w:r w:rsidRPr="006C1F2C">
        <w:rPr>
          <w:sz w:val="22"/>
          <w:szCs w:val="22"/>
        </w:rPr>
        <w:t xml:space="preserve">Detaljert informasjon om dette </w:t>
      </w:r>
      <w:r w:rsidR="00932590" w:rsidRPr="006C1F2C">
        <w:rPr>
          <w:sz w:val="22"/>
          <w:szCs w:val="22"/>
        </w:rPr>
        <w:t>legemidlet</w:t>
      </w:r>
      <w:r w:rsidRPr="006C1F2C">
        <w:rPr>
          <w:sz w:val="22"/>
          <w:szCs w:val="22"/>
        </w:rPr>
        <w:t xml:space="preserve"> er tilgjengelig på nettstedet til Det europeiske legemiddelkontoret (</w:t>
      </w:r>
      <w:r w:rsidR="00256876" w:rsidRPr="006C1F2C">
        <w:rPr>
          <w:sz w:val="22"/>
          <w:szCs w:val="22"/>
        </w:rPr>
        <w:t>t</w:t>
      </w:r>
      <w:r w:rsidR="00932590" w:rsidRPr="006C1F2C">
        <w:rPr>
          <w:sz w:val="22"/>
          <w:szCs w:val="22"/>
        </w:rPr>
        <w:t xml:space="preserve">he </w:t>
      </w:r>
      <w:r w:rsidRPr="006C1F2C">
        <w:rPr>
          <w:sz w:val="22"/>
          <w:szCs w:val="22"/>
        </w:rPr>
        <w:t xml:space="preserve">European Medicines Agency) </w:t>
      </w:r>
      <w:r w:rsidR="006854FE">
        <w:fldChar w:fldCharType="begin"/>
      </w:r>
      <w:r w:rsidR="006854FE">
        <w:instrText>HYPERLINK "http://www.ema.europa.eu"</w:instrText>
      </w:r>
      <w:r w:rsidR="006854FE">
        <w:fldChar w:fldCharType="separate"/>
      </w:r>
      <w:r w:rsidR="006854FE" w:rsidRPr="006C1F2C">
        <w:rPr>
          <w:rStyle w:val="Hyperlink"/>
          <w:noProof/>
          <w:sz w:val="22"/>
          <w:szCs w:val="22"/>
        </w:rPr>
        <w:t>http://www.ema.europa.eu</w:t>
      </w:r>
      <w:r w:rsidR="006854FE">
        <w:fldChar w:fldCharType="end"/>
      </w:r>
    </w:p>
    <w:p w14:paraId="37C85D07" w14:textId="77777777" w:rsidR="006854FE" w:rsidRPr="006C1F2C" w:rsidRDefault="006854FE" w:rsidP="005171BE">
      <w:pPr>
        <w:widowControl w:val="0"/>
        <w:rPr>
          <w:sz w:val="22"/>
          <w:szCs w:val="22"/>
        </w:rPr>
      </w:pPr>
    </w:p>
    <w:p w14:paraId="37C85D08" w14:textId="77777777" w:rsidR="00E45AAA" w:rsidRPr="006C1F2C" w:rsidRDefault="00F10A25" w:rsidP="00F20BC9">
      <w:pPr>
        <w:keepNext/>
        <w:widowControl w:val="0"/>
        <w:suppressAutoHyphens/>
        <w:rPr>
          <w:color w:val="000000"/>
          <w:sz w:val="22"/>
          <w:szCs w:val="22"/>
        </w:rPr>
      </w:pPr>
      <w:r w:rsidRPr="006C1F2C">
        <w:rPr>
          <w:sz w:val="22"/>
          <w:szCs w:val="22"/>
        </w:rPr>
        <w:br w:type="page"/>
      </w:r>
    </w:p>
    <w:p w14:paraId="37C85D09" w14:textId="77777777" w:rsidR="00E45AAA" w:rsidRPr="006C1F2C" w:rsidRDefault="00E45AAA" w:rsidP="005171BE">
      <w:pPr>
        <w:widowControl w:val="0"/>
        <w:suppressAutoHyphens/>
        <w:rPr>
          <w:color w:val="000000"/>
          <w:sz w:val="22"/>
          <w:szCs w:val="22"/>
        </w:rPr>
      </w:pPr>
    </w:p>
    <w:p w14:paraId="37C85D0A" w14:textId="77777777" w:rsidR="00E45AAA" w:rsidRPr="006C1F2C" w:rsidRDefault="00E45AAA" w:rsidP="005171BE">
      <w:pPr>
        <w:widowControl w:val="0"/>
        <w:suppressAutoHyphens/>
        <w:rPr>
          <w:color w:val="000000"/>
          <w:sz w:val="22"/>
          <w:szCs w:val="22"/>
        </w:rPr>
      </w:pPr>
    </w:p>
    <w:p w14:paraId="37C85D0B" w14:textId="77777777" w:rsidR="00E45AAA" w:rsidRPr="006C1F2C" w:rsidRDefault="00E45AAA" w:rsidP="005171BE">
      <w:pPr>
        <w:widowControl w:val="0"/>
        <w:suppressAutoHyphens/>
        <w:rPr>
          <w:color w:val="000000"/>
          <w:sz w:val="22"/>
          <w:szCs w:val="22"/>
        </w:rPr>
      </w:pPr>
    </w:p>
    <w:p w14:paraId="37C85D0C" w14:textId="77777777" w:rsidR="00E45AAA" w:rsidRPr="006C1F2C" w:rsidRDefault="00E45AAA" w:rsidP="005171BE">
      <w:pPr>
        <w:widowControl w:val="0"/>
        <w:suppressAutoHyphens/>
        <w:rPr>
          <w:color w:val="000000"/>
          <w:sz w:val="22"/>
          <w:szCs w:val="22"/>
        </w:rPr>
      </w:pPr>
    </w:p>
    <w:p w14:paraId="37C85D0D" w14:textId="77777777" w:rsidR="00E45AAA" w:rsidRPr="006C1F2C" w:rsidRDefault="00E45AAA" w:rsidP="005171BE">
      <w:pPr>
        <w:widowControl w:val="0"/>
        <w:suppressAutoHyphens/>
        <w:rPr>
          <w:color w:val="000000"/>
          <w:sz w:val="22"/>
          <w:szCs w:val="22"/>
        </w:rPr>
      </w:pPr>
    </w:p>
    <w:p w14:paraId="37C85D0E" w14:textId="77777777" w:rsidR="00E45AAA" w:rsidRPr="006C1F2C" w:rsidRDefault="00E45AAA" w:rsidP="005171BE">
      <w:pPr>
        <w:widowControl w:val="0"/>
        <w:suppressAutoHyphens/>
        <w:rPr>
          <w:color w:val="000000"/>
          <w:sz w:val="22"/>
          <w:szCs w:val="22"/>
        </w:rPr>
      </w:pPr>
    </w:p>
    <w:p w14:paraId="37C85D0F" w14:textId="77777777" w:rsidR="00E45AAA" w:rsidRPr="006C1F2C" w:rsidRDefault="00E45AAA" w:rsidP="005171BE">
      <w:pPr>
        <w:widowControl w:val="0"/>
        <w:suppressAutoHyphens/>
        <w:rPr>
          <w:color w:val="000000"/>
          <w:sz w:val="22"/>
          <w:szCs w:val="22"/>
        </w:rPr>
      </w:pPr>
    </w:p>
    <w:p w14:paraId="37C85D10" w14:textId="77777777" w:rsidR="00E45AAA" w:rsidRPr="006C1F2C" w:rsidRDefault="00E45AAA" w:rsidP="005171BE">
      <w:pPr>
        <w:widowControl w:val="0"/>
        <w:suppressAutoHyphens/>
        <w:rPr>
          <w:color w:val="000000"/>
          <w:sz w:val="22"/>
          <w:szCs w:val="22"/>
        </w:rPr>
      </w:pPr>
    </w:p>
    <w:p w14:paraId="37C85D11" w14:textId="77777777" w:rsidR="00E45AAA" w:rsidRPr="006C1F2C" w:rsidRDefault="00E45AAA" w:rsidP="005171BE">
      <w:pPr>
        <w:widowControl w:val="0"/>
        <w:suppressAutoHyphens/>
        <w:rPr>
          <w:color w:val="000000"/>
          <w:sz w:val="22"/>
          <w:szCs w:val="22"/>
        </w:rPr>
      </w:pPr>
    </w:p>
    <w:p w14:paraId="37C85D12" w14:textId="77777777" w:rsidR="006773C8" w:rsidRPr="006C1F2C" w:rsidRDefault="006773C8" w:rsidP="005171BE">
      <w:pPr>
        <w:widowControl w:val="0"/>
        <w:suppressAutoHyphens/>
        <w:rPr>
          <w:color w:val="000000"/>
          <w:sz w:val="22"/>
          <w:szCs w:val="22"/>
        </w:rPr>
      </w:pPr>
    </w:p>
    <w:p w14:paraId="37C85D13" w14:textId="77777777" w:rsidR="006773C8" w:rsidRPr="006C1F2C" w:rsidRDefault="006773C8" w:rsidP="005171BE">
      <w:pPr>
        <w:widowControl w:val="0"/>
        <w:suppressAutoHyphens/>
        <w:rPr>
          <w:color w:val="000000"/>
          <w:sz w:val="22"/>
          <w:szCs w:val="22"/>
        </w:rPr>
      </w:pPr>
    </w:p>
    <w:p w14:paraId="37C85D14" w14:textId="77777777" w:rsidR="006773C8" w:rsidRPr="006C1F2C" w:rsidRDefault="006773C8" w:rsidP="005171BE">
      <w:pPr>
        <w:widowControl w:val="0"/>
        <w:suppressAutoHyphens/>
        <w:rPr>
          <w:color w:val="000000"/>
          <w:sz w:val="22"/>
          <w:szCs w:val="22"/>
        </w:rPr>
      </w:pPr>
    </w:p>
    <w:p w14:paraId="37C85D15" w14:textId="77777777" w:rsidR="006773C8" w:rsidRPr="006C1F2C" w:rsidRDefault="006773C8" w:rsidP="005171BE">
      <w:pPr>
        <w:widowControl w:val="0"/>
        <w:suppressAutoHyphens/>
        <w:rPr>
          <w:color w:val="000000"/>
          <w:sz w:val="22"/>
          <w:szCs w:val="22"/>
        </w:rPr>
      </w:pPr>
    </w:p>
    <w:p w14:paraId="37C85D16" w14:textId="77777777" w:rsidR="006773C8" w:rsidRPr="006C1F2C" w:rsidRDefault="006773C8" w:rsidP="005171BE">
      <w:pPr>
        <w:widowControl w:val="0"/>
        <w:suppressAutoHyphens/>
        <w:rPr>
          <w:color w:val="000000"/>
          <w:sz w:val="22"/>
          <w:szCs w:val="22"/>
        </w:rPr>
      </w:pPr>
    </w:p>
    <w:p w14:paraId="37C85D17" w14:textId="77777777" w:rsidR="006773C8" w:rsidRPr="006C1F2C" w:rsidRDefault="006773C8" w:rsidP="005171BE">
      <w:pPr>
        <w:widowControl w:val="0"/>
        <w:suppressAutoHyphens/>
        <w:rPr>
          <w:color w:val="000000"/>
          <w:sz w:val="22"/>
          <w:szCs w:val="22"/>
        </w:rPr>
      </w:pPr>
    </w:p>
    <w:p w14:paraId="37C85D18" w14:textId="77777777" w:rsidR="00C02FAE" w:rsidRPr="006C1F2C" w:rsidRDefault="00C02FAE" w:rsidP="005171BE">
      <w:pPr>
        <w:widowControl w:val="0"/>
        <w:suppressAutoHyphens/>
        <w:rPr>
          <w:color w:val="000000"/>
          <w:sz w:val="22"/>
          <w:szCs w:val="22"/>
        </w:rPr>
      </w:pPr>
    </w:p>
    <w:p w14:paraId="37C85D19" w14:textId="77777777" w:rsidR="00C02FAE" w:rsidRPr="006C1F2C" w:rsidRDefault="00C02FAE" w:rsidP="005171BE">
      <w:pPr>
        <w:widowControl w:val="0"/>
        <w:suppressAutoHyphens/>
        <w:rPr>
          <w:color w:val="000000"/>
          <w:sz w:val="22"/>
          <w:szCs w:val="22"/>
        </w:rPr>
      </w:pPr>
    </w:p>
    <w:p w14:paraId="37C85D1A" w14:textId="77777777" w:rsidR="00C02FAE" w:rsidRPr="006C1F2C" w:rsidRDefault="00C02FAE" w:rsidP="005171BE">
      <w:pPr>
        <w:widowControl w:val="0"/>
        <w:suppressAutoHyphens/>
        <w:rPr>
          <w:color w:val="000000"/>
          <w:sz w:val="22"/>
          <w:szCs w:val="22"/>
        </w:rPr>
      </w:pPr>
    </w:p>
    <w:p w14:paraId="37C85D1B" w14:textId="77777777" w:rsidR="00C02FAE" w:rsidRPr="006C1F2C" w:rsidRDefault="00C02FAE" w:rsidP="005171BE">
      <w:pPr>
        <w:widowControl w:val="0"/>
        <w:suppressAutoHyphens/>
        <w:rPr>
          <w:color w:val="000000"/>
          <w:sz w:val="22"/>
          <w:szCs w:val="22"/>
        </w:rPr>
      </w:pPr>
    </w:p>
    <w:p w14:paraId="37C85D1C" w14:textId="77777777" w:rsidR="00C02FAE" w:rsidRPr="006C1F2C" w:rsidRDefault="00C02FAE" w:rsidP="005171BE">
      <w:pPr>
        <w:widowControl w:val="0"/>
        <w:suppressAutoHyphens/>
        <w:rPr>
          <w:color w:val="000000"/>
          <w:sz w:val="22"/>
          <w:szCs w:val="22"/>
        </w:rPr>
      </w:pPr>
    </w:p>
    <w:p w14:paraId="37C85D1D" w14:textId="77777777" w:rsidR="00C02FAE" w:rsidRPr="006C1F2C" w:rsidRDefault="00C02FAE" w:rsidP="005171BE">
      <w:pPr>
        <w:widowControl w:val="0"/>
        <w:suppressAutoHyphens/>
        <w:rPr>
          <w:color w:val="000000"/>
          <w:sz w:val="22"/>
          <w:szCs w:val="22"/>
        </w:rPr>
      </w:pPr>
    </w:p>
    <w:p w14:paraId="37C85D1E" w14:textId="77777777" w:rsidR="00C02FAE" w:rsidRPr="006C1F2C" w:rsidRDefault="00C02FAE" w:rsidP="005171BE">
      <w:pPr>
        <w:widowControl w:val="0"/>
        <w:suppressAutoHyphens/>
        <w:rPr>
          <w:color w:val="000000"/>
          <w:sz w:val="22"/>
          <w:szCs w:val="22"/>
        </w:rPr>
      </w:pPr>
    </w:p>
    <w:p w14:paraId="37C85D1F" w14:textId="77777777" w:rsidR="000E5CF3" w:rsidRPr="006C1F2C" w:rsidRDefault="000E5CF3" w:rsidP="005171BE">
      <w:pPr>
        <w:widowControl w:val="0"/>
        <w:suppressAutoHyphens/>
        <w:rPr>
          <w:color w:val="000000"/>
          <w:sz w:val="22"/>
          <w:szCs w:val="22"/>
        </w:rPr>
      </w:pPr>
    </w:p>
    <w:p w14:paraId="37C85D20" w14:textId="77777777" w:rsidR="00E45AAA" w:rsidRPr="006C1F2C" w:rsidRDefault="00E45AAA" w:rsidP="005171BE">
      <w:pPr>
        <w:widowControl w:val="0"/>
        <w:suppressAutoHyphens/>
        <w:jc w:val="center"/>
        <w:rPr>
          <w:b/>
          <w:color w:val="000000"/>
          <w:sz w:val="22"/>
          <w:szCs w:val="22"/>
        </w:rPr>
      </w:pPr>
      <w:r w:rsidRPr="006C1F2C">
        <w:rPr>
          <w:b/>
          <w:color w:val="000000"/>
          <w:sz w:val="22"/>
          <w:szCs w:val="22"/>
        </w:rPr>
        <w:t>VEDLEGG II</w:t>
      </w:r>
    </w:p>
    <w:p w14:paraId="37C85D21" w14:textId="77777777" w:rsidR="00E45AAA" w:rsidRPr="006C1F2C" w:rsidRDefault="00E45AAA" w:rsidP="005171BE">
      <w:pPr>
        <w:widowControl w:val="0"/>
        <w:suppressAutoHyphens/>
        <w:rPr>
          <w:color w:val="000000"/>
          <w:sz w:val="22"/>
          <w:szCs w:val="22"/>
        </w:rPr>
      </w:pPr>
    </w:p>
    <w:p w14:paraId="37C85D22" w14:textId="77777777" w:rsidR="005C4E98" w:rsidRPr="006C1F2C" w:rsidRDefault="005C4E98" w:rsidP="005171BE">
      <w:pPr>
        <w:widowControl w:val="0"/>
        <w:ind w:left="1701" w:right="1416" w:hanging="567"/>
        <w:rPr>
          <w:b/>
          <w:sz w:val="22"/>
          <w:szCs w:val="22"/>
        </w:rPr>
      </w:pPr>
      <w:r w:rsidRPr="006C1F2C">
        <w:rPr>
          <w:b/>
          <w:sz w:val="22"/>
          <w:szCs w:val="22"/>
        </w:rPr>
        <w:t>A.</w:t>
      </w:r>
      <w:r w:rsidRPr="006C1F2C">
        <w:rPr>
          <w:b/>
          <w:sz w:val="22"/>
          <w:szCs w:val="22"/>
        </w:rPr>
        <w:tab/>
        <w:t>TILVIRKERE ANSVARLIG FOR BATCH RELEASE</w:t>
      </w:r>
    </w:p>
    <w:p w14:paraId="37C85D23" w14:textId="77777777" w:rsidR="005C4E98" w:rsidRPr="006C1F2C" w:rsidRDefault="005C4E98" w:rsidP="005171BE">
      <w:pPr>
        <w:widowControl w:val="0"/>
        <w:suppressAutoHyphens/>
        <w:rPr>
          <w:color w:val="000000"/>
          <w:sz w:val="22"/>
          <w:szCs w:val="22"/>
        </w:rPr>
      </w:pPr>
    </w:p>
    <w:p w14:paraId="37C85D24" w14:textId="77777777" w:rsidR="005C4E98" w:rsidRPr="006C1F2C" w:rsidRDefault="005C4E98" w:rsidP="005171BE">
      <w:pPr>
        <w:widowControl w:val="0"/>
        <w:ind w:left="1701" w:right="1416" w:hanging="567"/>
        <w:rPr>
          <w:b/>
          <w:sz w:val="22"/>
          <w:szCs w:val="22"/>
        </w:rPr>
      </w:pPr>
      <w:r w:rsidRPr="006C1F2C">
        <w:rPr>
          <w:b/>
          <w:sz w:val="22"/>
          <w:szCs w:val="22"/>
        </w:rPr>
        <w:t>B.</w:t>
      </w:r>
      <w:r w:rsidRPr="006C1F2C">
        <w:rPr>
          <w:b/>
          <w:sz w:val="22"/>
          <w:szCs w:val="22"/>
        </w:rPr>
        <w:tab/>
        <w:t>VILKÅR ELLER RESTRIKSJONER VEDRØRENDE LEVERANSE OG BRUK</w:t>
      </w:r>
    </w:p>
    <w:p w14:paraId="37C85D25" w14:textId="77777777" w:rsidR="005C4E98" w:rsidRPr="006C1F2C" w:rsidRDefault="005C4E98" w:rsidP="005171BE">
      <w:pPr>
        <w:widowControl w:val="0"/>
        <w:suppressAutoHyphens/>
        <w:rPr>
          <w:color w:val="000000"/>
          <w:sz w:val="22"/>
          <w:szCs w:val="22"/>
        </w:rPr>
      </w:pPr>
    </w:p>
    <w:p w14:paraId="37C85D26" w14:textId="77777777" w:rsidR="005C4E98" w:rsidRPr="006C1F2C" w:rsidRDefault="005C4E98" w:rsidP="005171BE">
      <w:pPr>
        <w:widowControl w:val="0"/>
        <w:ind w:left="1701" w:right="1416" w:hanging="567"/>
        <w:rPr>
          <w:b/>
          <w:sz w:val="22"/>
          <w:szCs w:val="22"/>
        </w:rPr>
      </w:pPr>
      <w:r w:rsidRPr="006C1F2C">
        <w:rPr>
          <w:b/>
          <w:sz w:val="22"/>
          <w:szCs w:val="22"/>
        </w:rPr>
        <w:t>C.</w:t>
      </w:r>
      <w:r w:rsidRPr="006C1F2C">
        <w:rPr>
          <w:b/>
          <w:sz w:val="22"/>
          <w:szCs w:val="22"/>
        </w:rPr>
        <w:tab/>
        <w:t>ANDRE VILKÅR OG KRAV TIL MARKEDSFØRINGSTILLATELSEN</w:t>
      </w:r>
    </w:p>
    <w:p w14:paraId="37C85D27" w14:textId="77777777" w:rsidR="00E45AAA" w:rsidRPr="006C1F2C" w:rsidRDefault="00E45AAA" w:rsidP="005171BE">
      <w:pPr>
        <w:widowControl w:val="0"/>
        <w:rPr>
          <w:color w:val="000000"/>
          <w:sz w:val="22"/>
          <w:szCs w:val="22"/>
        </w:rPr>
      </w:pPr>
    </w:p>
    <w:p w14:paraId="37C85D28" w14:textId="77777777" w:rsidR="00207EBB" w:rsidRPr="006C1F2C" w:rsidRDefault="00207EBB" w:rsidP="005171BE">
      <w:pPr>
        <w:widowControl w:val="0"/>
        <w:ind w:left="1701" w:right="1416" w:hanging="567"/>
        <w:rPr>
          <w:b/>
          <w:sz w:val="22"/>
          <w:szCs w:val="22"/>
        </w:rPr>
      </w:pPr>
      <w:r w:rsidRPr="006C1F2C">
        <w:rPr>
          <w:b/>
          <w:sz w:val="22"/>
          <w:szCs w:val="22"/>
        </w:rPr>
        <w:t>D.</w:t>
      </w:r>
      <w:r w:rsidRPr="006C1F2C">
        <w:rPr>
          <w:b/>
          <w:sz w:val="22"/>
          <w:szCs w:val="22"/>
        </w:rPr>
        <w:tab/>
        <w:t>VILKÅR ELLER RESTRIKSJONER VEDRØRENDE SIKKER OG EFFEKTIV BRUK AV LEGEMIDLET</w:t>
      </w:r>
    </w:p>
    <w:p w14:paraId="37C85D29" w14:textId="77777777" w:rsidR="00D02287" w:rsidRPr="006C1F2C" w:rsidRDefault="00E45AAA" w:rsidP="00737B66">
      <w:pPr>
        <w:widowControl w:val="0"/>
        <w:ind w:left="567" w:hanging="567"/>
        <w:outlineLvl w:val="0"/>
        <w:rPr>
          <w:b/>
          <w:color w:val="000000"/>
          <w:sz w:val="22"/>
          <w:szCs w:val="22"/>
        </w:rPr>
      </w:pPr>
      <w:r w:rsidRPr="006C1F2C">
        <w:rPr>
          <w:b/>
          <w:color w:val="000000"/>
          <w:sz w:val="22"/>
          <w:szCs w:val="22"/>
        </w:rPr>
        <w:br w:type="page"/>
      </w:r>
      <w:r w:rsidR="00E661D8" w:rsidRPr="006C1F2C">
        <w:rPr>
          <w:b/>
          <w:color w:val="000000"/>
          <w:sz w:val="22"/>
          <w:szCs w:val="22"/>
        </w:rPr>
        <w:t>A.</w:t>
      </w:r>
      <w:r w:rsidR="00E661D8" w:rsidRPr="006C1F2C">
        <w:rPr>
          <w:b/>
          <w:color w:val="000000"/>
          <w:sz w:val="22"/>
          <w:szCs w:val="22"/>
        </w:rPr>
        <w:tab/>
      </w:r>
      <w:r w:rsidR="00963EE6" w:rsidRPr="006C1F2C">
        <w:rPr>
          <w:b/>
          <w:sz w:val="22"/>
          <w:szCs w:val="22"/>
        </w:rPr>
        <w:t>TILVIRKERE ANSVARLIG FOR BATCH RELEASE</w:t>
      </w:r>
    </w:p>
    <w:p w14:paraId="37C85D2A" w14:textId="77777777" w:rsidR="00D02287" w:rsidRPr="006C1F2C" w:rsidRDefault="00D02287" w:rsidP="005171BE">
      <w:pPr>
        <w:widowControl w:val="0"/>
        <w:rPr>
          <w:color w:val="000000"/>
          <w:sz w:val="22"/>
          <w:szCs w:val="22"/>
        </w:rPr>
      </w:pPr>
    </w:p>
    <w:p w14:paraId="37C85D2B" w14:textId="77777777" w:rsidR="00D02287" w:rsidRPr="006C1F2C" w:rsidRDefault="00D02287" w:rsidP="005171BE">
      <w:pPr>
        <w:widowControl w:val="0"/>
        <w:rPr>
          <w:color w:val="000000"/>
          <w:sz w:val="22"/>
          <w:szCs w:val="22"/>
          <w:u w:val="single"/>
        </w:rPr>
      </w:pPr>
      <w:r w:rsidRPr="006C1F2C">
        <w:rPr>
          <w:color w:val="000000"/>
          <w:sz w:val="22"/>
          <w:szCs w:val="22"/>
          <w:u w:val="single"/>
        </w:rPr>
        <w:t>Navn og adresse til tilvirkere ansvarlig for batch release</w:t>
      </w:r>
    </w:p>
    <w:p w14:paraId="37C85D2C" w14:textId="77777777" w:rsidR="00D02287" w:rsidRPr="006C1F2C" w:rsidRDefault="00D02287" w:rsidP="005171BE">
      <w:pPr>
        <w:widowControl w:val="0"/>
        <w:rPr>
          <w:color w:val="000000"/>
          <w:sz w:val="22"/>
          <w:szCs w:val="22"/>
        </w:rPr>
      </w:pPr>
    </w:p>
    <w:p w14:paraId="37C85D2D" w14:textId="77777777" w:rsidR="00D02287" w:rsidRPr="006C1F2C" w:rsidRDefault="00D02287" w:rsidP="005171BE">
      <w:pPr>
        <w:widowControl w:val="0"/>
        <w:rPr>
          <w:color w:val="000000"/>
          <w:sz w:val="22"/>
          <w:szCs w:val="22"/>
        </w:rPr>
      </w:pPr>
      <w:r w:rsidRPr="006C1F2C">
        <w:rPr>
          <w:b/>
          <w:color w:val="000000"/>
          <w:sz w:val="22"/>
          <w:szCs w:val="22"/>
        </w:rPr>
        <w:t>Kapsel, hard</w:t>
      </w:r>
    </w:p>
    <w:p w14:paraId="37C85D2E" w14:textId="77777777" w:rsidR="00D02287" w:rsidRPr="006C1F2C" w:rsidRDefault="00D02287" w:rsidP="005171BE">
      <w:pPr>
        <w:widowControl w:val="0"/>
        <w:rPr>
          <w:color w:val="000000"/>
          <w:sz w:val="22"/>
          <w:szCs w:val="22"/>
        </w:rPr>
      </w:pPr>
      <w:r w:rsidRPr="006C1F2C">
        <w:rPr>
          <w:color w:val="000000"/>
          <w:sz w:val="22"/>
          <w:szCs w:val="22"/>
        </w:rPr>
        <w:t>Novartis Farmacéutica, S.A.</w:t>
      </w:r>
    </w:p>
    <w:p w14:paraId="45139608" w14:textId="77777777" w:rsidR="00E71DDF" w:rsidRPr="00277E35" w:rsidRDefault="00E71DDF" w:rsidP="005171BE">
      <w:pPr>
        <w:widowControl w:val="0"/>
        <w:rPr>
          <w:color w:val="000000"/>
          <w:sz w:val="22"/>
          <w:szCs w:val="22"/>
        </w:rPr>
      </w:pPr>
      <w:r w:rsidRPr="00277E35">
        <w:rPr>
          <w:color w:val="000000"/>
          <w:sz w:val="22"/>
          <w:szCs w:val="22"/>
        </w:rPr>
        <w:t>Gran Via de les Corts Catalanes, 764</w:t>
      </w:r>
    </w:p>
    <w:p w14:paraId="1B6F7D8F" w14:textId="77777777" w:rsidR="00E71DDF" w:rsidRPr="00277E35" w:rsidRDefault="00E71DDF" w:rsidP="005171BE">
      <w:pPr>
        <w:widowControl w:val="0"/>
        <w:rPr>
          <w:color w:val="000000"/>
          <w:sz w:val="22"/>
          <w:szCs w:val="22"/>
        </w:rPr>
      </w:pPr>
      <w:r w:rsidRPr="00277E35">
        <w:rPr>
          <w:color w:val="000000"/>
          <w:sz w:val="22"/>
          <w:szCs w:val="22"/>
        </w:rPr>
        <w:t>08013 Barcelona</w:t>
      </w:r>
    </w:p>
    <w:p w14:paraId="37C85D31" w14:textId="77777777" w:rsidR="00D02287" w:rsidRPr="00277E35" w:rsidRDefault="00D02287" w:rsidP="005171BE">
      <w:pPr>
        <w:widowControl w:val="0"/>
        <w:rPr>
          <w:color w:val="000000"/>
          <w:sz w:val="22"/>
          <w:szCs w:val="22"/>
        </w:rPr>
      </w:pPr>
      <w:r w:rsidRPr="00277E35">
        <w:rPr>
          <w:color w:val="000000"/>
          <w:sz w:val="22"/>
          <w:szCs w:val="22"/>
        </w:rPr>
        <w:t>Spania</w:t>
      </w:r>
    </w:p>
    <w:p w14:paraId="37C85D32" w14:textId="77777777" w:rsidR="00D02287" w:rsidRPr="00277E35" w:rsidRDefault="00D02287" w:rsidP="005171BE">
      <w:pPr>
        <w:widowControl w:val="0"/>
        <w:rPr>
          <w:color w:val="000000"/>
          <w:sz w:val="22"/>
          <w:szCs w:val="22"/>
        </w:rPr>
      </w:pPr>
    </w:p>
    <w:p w14:paraId="7EFCA490" w14:textId="77777777" w:rsidR="004227C5" w:rsidRPr="00A605BA" w:rsidRDefault="004227C5" w:rsidP="004227C5">
      <w:pPr>
        <w:keepNext/>
        <w:rPr>
          <w:rFonts w:eastAsia="Aptos"/>
          <w:sz w:val="22"/>
          <w:szCs w:val="22"/>
          <w:lang w:val="de-AT" w:eastAsia="de-CH"/>
        </w:rPr>
      </w:pPr>
      <w:bookmarkStart w:id="3" w:name="_Hlk172709141"/>
      <w:r w:rsidRPr="00A605BA">
        <w:rPr>
          <w:rFonts w:eastAsia="Aptos"/>
          <w:sz w:val="22"/>
          <w:szCs w:val="22"/>
          <w:lang w:val="de-AT" w:eastAsia="de-CH"/>
        </w:rPr>
        <w:t>Novartis Pharma GmbH</w:t>
      </w:r>
    </w:p>
    <w:p w14:paraId="3D42237F" w14:textId="77777777" w:rsidR="004227C5" w:rsidRPr="00A605BA" w:rsidRDefault="004227C5" w:rsidP="004227C5">
      <w:pPr>
        <w:keepNext/>
        <w:rPr>
          <w:rFonts w:eastAsia="Aptos"/>
          <w:sz w:val="22"/>
          <w:szCs w:val="22"/>
          <w:lang w:val="de-AT" w:eastAsia="de-CH"/>
        </w:rPr>
      </w:pPr>
      <w:r w:rsidRPr="00A605BA">
        <w:rPr>
          <w:rFonts w:eastAsia="Aptos"/>
          <w:sz w:val="22"/>
          <w:szCs w:val="22"/>
          <w:lang w:val="de-AT" w:eastAsia="de-CH"/>
        </w:rPr>
        <w:t>Sophie-Germain-Strasse 10</w:t>
      </w:r>
    </w:p>
    <w:p w14:paraId="2D588A4B" w14:textId="77777777" w:rsidR="004227C5" w:rsidRPr="002C58F0" w:rsidRDefault="004227C5" w:rsidP="004227C5">
      <w:pPr>
        <w:keepNext/>
        <w:rPr>
          <w:rFonts w:eastAsia="Aptos"/>
          <w:sz w:val="22"/>
          <w:szCs w:val="22"/>
          <w:lang w:eastAsia="de-CH"/>
        </w:rPr>
      </w:pPr>
      <w:r w:rsidRPr="002C58F0">
        <w:rPr>
          <w:rFonts w:eastAsia="Aptos"/>
          <w:sz w:val="22"/>
          <w:szCs w:val="22"/>
          <w:lang w:eastAsia="de-CH"/>
        </w:rPr>
        <w:t>90443 Nürnberg</w:t>
      </w:r>
    </w:p>
    <w:p w14:paraId="38BE19D7" w14:textId="77777777" w:rsidR="004227C5" w:rsidRDefault="004227C5" w:rsidP="004227C5">
      <w:pPr>
        <w:widowControl w:val="0"/>
        <w:rPr>
          <w:sz w:val="22"/>
          <w:szCs w:val="22"/>
          <w:lang w:val="de-CH"/>
        </w:rPr>
      </w:pPr>
      <w:r w:rsidRPr="00363342">
        <w:rPr>
          <w:sz w:val="22"/>
          <w:szCs w:val="22"/>
          <w:lang w:val="de-CH"/>
        </w:rPr>
        <w:t>Tyskland</w:t>
      </w:r>
      <w:bookmarkEnd w:id="3"/>
    </w:p>
    <w:p w14:paraId="40E5C567" w14:textId="77777777" w:rsidR="00E910F7" w:rsidRPr="006C1F2C" w:rsidRDefault="00E910F7" w:rsidP="005171BE">
      <w:pPr>
        <w:widowControl w:val="0"/>
        <w:rPr>
          <w:color w:val="000000"/>
          <w:sz w:val="22"/>
          <w:szCs w:val="22"/>
        </w:rPr>
      </w:pPr>
    </w:p>
    <w:p w14:paraId="37C85D33" w14:textId="77777777" w:rsidR="00D02287" w:rsidRPr="006C1F2C" w:rsidRDefault="00D02287" w:rsidP="005171BE">
      <w:pPr>
        <w:widowControl w:val="0"/>
        <w:rPr>
          <w:color w:val="000000"/>
          <w:sz w:val="22"/>
          <w:szCs w:val="22"/>
        </w:rPr>
      </w:pPr>
      <w:r w:rsidRPr="006C1F2C">
        <w:rPr>
          <w:b/>
          <w:color w:val="000000"/>
          <w:sz w:val="22"/>
          <w:szCs w:val="22"/>
        </w:rPr>
        <w:t>Mikstur, oppløsning</w:t>
      </w:r>
    </w:p>
    <w:p w14:paraId="37C85D39" w14:textId="77777777" w:rsidR="00E047EE" w:rsidRPr="00277E35" w:rsidRDefault="00E047EE" w:rsidP="005171BE">
      <w:pPr>
        <w:widowControl w:val="0"/>
        <w:rPr>
          <w:color w:val="000000"/>
          <w:sz w:val="22"/>
          <w:szCs w:val="22"/>
        </w:rPr>
      </w:pPr>
      <w:r w:rsidRPr="00277E35">
        <w:rPr>
          <w:color w:val="000000"/>
          <w:sz w:val="22"/>
          <w:szCs w:val="22"/>
        </w:rPr>
        <w:t>Novartis Farmacéutica, S.A.</w:t>
      </w:r>
    </w:p>
    <w:p w14:paraId="00782BD0" w14:textId="77777777" w:rsidR="00E71DDF" w:rsidRPr="00277E35" w:rsidRDefault="00E71DDF" w:rsidP="005171BE">
      <w:pPr>
        <w:widowControl w:val="0"/>
        <w:rPr>
          <w:color w:val="000000"/>
          <w:sz w:val="22"/>
          <w:szCs w:val="22"/>
        </w:rPr>
      </w:pPr>
      <w:r w:rsidRPr="00277E35">
        <w:rPr>
          <w:color w:val="000000"/>
          <w:sz w:val="22"/>
          <w:szCs w:val="22"/>
        </w:rPr>
        <w:t>Gran Via de les Corts Catalanes, 764</w:t>
      </w:r>
    </w:p>
    <w:p w14:paraId="1D356B9C" w14:textId="77777777" w:rsidR="00E71DDF" w:rsidRPr="00277E35" w:rsidRDefault="00E71DDF" w:rsidP="005171BE">
      <w:pPr>
        <w:widowControl w:val="0"/>
        <w:rPr>
          <w:color w:val="000000"/>
          <w:sz w:val="22"/>
          <w:szCs w:val="22"/>
        </w:rPr>
      </w:pPr>
      <w:r w:rsidRPr="00277E35">
        <w:rPr>
          <w:color w:val="000000"/>
          <w:sz w:val="22"/>
          <w:szCs w:val="22"/>
        </w:rPr>
        <w:t>08013 Barcelona</w:t>
      </w:r>
    </w:p>
    <w:p w14:paraId="37C85D3C" w14:textId="77777777" w:rsidR="00E047EE" w:rsidRPr="00277E35" w:rsidRDefault="00E047EE" w:rsidP="005171BE">
      <w:pPr>
        <w:widowControl w:val="0"/>
        <w:rPr>
          <w:color w:val="000000"/>
          <w:sz w:val="22"/>
          <w:szCs w:val="22"/>
        </w:rPr>
      </w:pPr>
      <w:r w:rsidRPr="00277E35">
        <w:rPr>
          <w:color w:val="000000"/>
          <w:sz w:val="22"/>
          <w:szCs w:val="22"/>
        </w:rPr>
        <w:t>Spania</w:t>
      </w:r>
    </w:p>
    <w:p w14:paraId="37C85D3D" w14:textId="77777777" w:rsidR="00E047EE" w:rsidRPr="00277E35" w:rsidRDefault="00E047EE" w:rsidP="005171BE">
      <w:pPr>
        <w:widowControl w:val="0"/>
        <w:rPr>
          <w:color w:val="000000"/>
          <w:sz w:val="22"/>
          <w:szCs w:val="22"/>
        </w:rPr>
      </w:pPr>
    </w:p>
    <w:p w14:paraId="1C042013" w14:textId="77777777" w:rsidR="004227C5" w:rsidRPr="00A605BA" w:rsidRDefault="004227C5" w:rsidP="004227C5">
      <w:pPr>
        <w:keepNext/>
        <w:rPr>
          <w:rFonts w:eastAsia="Aptos"/>
          <w:sz w:val="22"/>
          <w:szCs w:val="22"/>
          <w:lang w:val="de-AT" w:eastAsia="de-CH"/>
        </w:rPr>
      </w:pPr>
      <w:r w:rsidRPr="00A605BA">
        <w:rPr>
          <w:rFonts w:eastAsia="Aptos"/>
          <w:sz w:val="22"/>
          <w:szCs w:val="22"/>
          <w:lang w:val="de-AT" w:eastAsia="de-CH"/>
        </w:rPr>
        <w:t>Novartis Pharma GmbH</w:t>
      </w:r>
    </w:p>
    <w:p w14:paraId="654F2F4C" w14:textId="77777777" w:rsidR="004227C5" w:rsidRPr="00A605BA" w:rsidRDefault="004227C5" w:rsidP="004227C5">
      <w:pPr>
        <w:keepNext/>
        <w:rPr>
          <w:rFonts w:eastAsia="Aptos"/>
          <w:sz w:val="22"/>
          <w:szCs w:val="22"/>
          <w:lang w:val="de-AT" w:eastAsia="de-CH"/>
        </w:rPr>
      </w:pPr>
      <w:r w:rsidRPr="00A605BA">
        <w:rPr>
          <w:rFonts w:eastAsia="Aptos"/>
          <w:sz w:val="22"/>
          <w:szCs w:val="22"/>
          <w:lang w:val="de-AT" w:eastAsia="de-CH"/>
        </w:rPr>
        <w:t>Sophie-Germain-Strasse 10</w:t>
      </w:r>
    </w:p>
    <w:p w14:paraId="29D671DE" w14:textId="77777777" w:rsidR="004227C5" w:rsidRPr="002C58F0" w:rsidRDefault="004227C5" w:rsidP="004227C5">
      <w:pPr>
        <w:keepNext/>
        <w:rPr>
          <w:rFonts w:eastAsia="Aptos"/>
          <w:sz w:val="22"/>
          <w:szCs w:val="22"/>
          <w:lang w:eastAsia="de-CH"/>
        </w:rPr>
      </w:pPr>
      <w:r w:rsidRPr="002C58F0">
        <w:rPr>
          <w:rFonts w:eastAsia="Aptos"/>
          <w:sz w:val="22"/>
          <w:szCs w:val="22"/>
          <w:lang w:eastAsia="de-CH"/>
        </w:rPr>
        <w:t>90443 Nürnberg</w:t>
      </w:r>
    </w:p>
    <w:p w14:paraId="22DB23C6" w14:textId="77777777" w:rsidR="004227C5" w:rsidRDefault="004227C5" w:rsidP="004227C5">
      <w:pPr>
        <w:widowControl w:val="0"/>
        <w:rPr>
          <w:sz w:val="22"/>
          <w:szCs w:val="22"/>
          <w:lang w:val="de-CH"/>
        </w:rPr>
      </w:pPr>
      <w:r w:rsidRPr="00363342">
        <w:rPr>
          <w:sz w:val="22"/>
          <w:szCs w:val="22"/>
          <w:lang w:val="de-CH"/>
        </w:rPr>
        <w:t>Tyskland</w:t>
      </w:r>
    </w:p>
    <w:p w14:paraId="413B9142" w14:textId="77777777" w:rsidR="00E910F7" w:rsidRPr="00277E35" w:rsidRDefault="00E910F7" w:rsidP="005171BE">
      <w:pPr>
        <w:widowControl w:val="0"/>
        <w:rPr>
          <w:color w:val="000000"/>
          <w:sz w:val="22"/>
          <w:szCs w:val="22"/>
        </w:rPr>
      </w:pPr>
    </w:p>
    <w:p w14:paraId="37C85D3E" w14:textId="77777777" w:rsidR="00D02287" w:rsidRPr="00277E35" w:rsidRDefault="00D02287" w:rsidP="005171BE">
      <w:pPr>
        <w:widowControl w:val="0"/>
        <w:rPr>
          <w:b/>
          <w:color w:val="000000"/>
          <w:sz w:val="22"/>
          <w:szCs w:val="22"/>
        </w:rPr>
      </w:pPr>
      <w:r w:rsidRPr="00277E35">
        <w:rPr>
          <w:b/>
          <w:color w:val="000000"/>
          <w:sz w:val="22"/>
          <w:szCs w:val="22"/>
        </w:rPr>
        <w:t>Depotplaster</w:t>
      </w:r>
    </w:p>
    <w:p w14:paraId="37C85D44" w14:textId="77777777" w:rsidR="00E047EE" w:rsidRPr="00277E35" w:rsidRDefault="00E047EE" w:rsidP="005171BE">
      <w:pPr>
        <w:widowControl w:val="0"/>
        <w:rPr>
          <w:color w:val="000000"/>
          <w:sz w:val="22"/>
          <w:szCs w:val="22"/>
        </w:rPr>
      </w:pPr>
      <w:r w:rsidRPr="00277E35">
        <w:rPr>
          <w:color w:val="000000"/>
          <w:sz w:val="22"/>
          <w:szCs w:val="22"/>
        </w:rPr>
        <w:t>Novartis Farmacéutica, S.A.</w:t>
      </w:r>
    </w:p>
    <w:p w14:paraId="402CB330" w14:textId="77777777" w:rsidR="00E71DDF" w:rsidRPr="00277E35" w:rsidRDefault="00E71DDF" w:rsidP="005171BE">
      <w:pPr>
        <w:widowControl w:val="0"/>
        <w:rPr>
          <w:color w:val="000000"/>
          <w:sz w:val="22"/>
          <w:szCs w:val="22"/>
        </w:rPr>
      </w:pPr>
      <w:r w:rsidRPr="00277E35">
        <w:rPr>
          <w:color w:val="000000"/>
          <w:sz w:val="22"/>
          <w:szCs w:val="22"/>
        </w:rPr>
        <w:t>Gran Via de les Corts Catalanes, 764</w:t>
      </w:r>
    </w:p>
    <w:p w14:paraId="0DE304A5" w14:textId="77777777" w:rsidR="00E71DDF" w:rsidRPr="00277E35" w:rsidRDefault="00E71DDF" w:rsidP="005171BE">
      <w:pPr>
        <w:widowControl w:val="0"/>
        <w:rPr>
          <w:color w:val="000000"/>
          <w:sz w:val="22"/>
          <w:szCs w:val="22"/>
        </w:rPr>
      </w:pPr>
      <w:r w:rsidRPr="00277E35">
        <w:rPr>
          <w:color w:val="000000"/>
          <w:sz w:val="22"/>
          <w:szCs w:val="22"/>
        </w:rPr>
        <w:t>08013 Barcelona</w:t>
      </w:r>
    </w:p>
    <w:p w14:paraId="37C85D47" w14:textId="77777777" w:rsidR="00E047EE" w:rsidRPr="00277E35" w:rsidRDefault="00E047EE" w:rsidP="005171BE">
      <w:pPr>
        <w:widowControl w:val="0"/>
        <w:rPr>
          <w:color w:val="000000"/>
          <w:sz w:val="22"/>
          <w:szCs w:val="22"/>
        </w:rPr>
      </w:pPr>
      <w:r w:rsidRPr="00277E35">
        <w:rPr>
          <w:color w:val="000000"/>
          <w:sz w:val="22"/>
          <w:szCs w:val="22"/>
        </w:rPr>
        <w:t>Spania</w:t>
      </w:r>
    </w:p>
    <w:p w14:paraId="37C85D48" w14:textId="77777777" w:rsidR="00E047EE" w:rsidRPr="00277E35" w:rsidRDefault="00E047EE" w:rsidP="005171BE">
      <w:pPr>
        <w:widowControl w:val="0"/>
        <w:rPr>
          <w:color w:val="000000"/>
          <w:sz w:val="22"/>
          <w:szCs w:val="22"/>
        </w:rPr>
      </w:pPr>
    </w:p>
    <w:p w14:paraId="737401CE" w14:textId="77777777" w:rsidR="004227C5" w:rsidRPr="00A605BA" w:rsidRDefault="004227C5" w:rsidP="004227C5">
      <w:pPr>
        <w:keepNext/>
        <w:rPr>
          <w:rFonts w:eastAsia="Aptos"/>
          <w:sz w:val="22"/>
          <w:szCs w:val="22"/>
          <w:lang w:val="de-AT" w:eastAsia="de-CH"/>
        </w:rPr>
      </w:pPr>
      <w:r w:rsidRPr="00A605BA">
        <w:rPr>
          <w:rFonts w:eastAsia="Aptos"/>
          <w:sz w:val="22"/>
          <w:szCs w:val="22"/>
          <w:lang w:val="de-AT" w:eastAsia="de-CH"/>
        </w:rPr>
        <w:t>Novartis Pharma GmbH</w:t>
      </w:r>
    </w:p>
    <w:p w14:paraId="44763897" w14:textId="77777777" w:rsidR="004227C5" w:rsidRPr="00A605BA" w:rsidRDefault="004227C5" w:rsidP="004227C5">
      <w:pPr>
        <w:keepNext/>
        <w:rPr>
          <w:rFonts w:eastAsia="Aptos"/>
          <w:sz w:val="22"/>
          <w:szCs w:val="22"/>
          <w:lang w:val="de-AT" w:eastAsia="de-CH"/>
        </w:rPr>
      </w:pPr>
      <w:r w:rsidRPr="00A605BA">
        <w:rPr>
          <w:rFonts w:eastAsia="Aptos"/>
          <w:sz w:val="22"/>
          <w:szCs w:val="22"/>
          <w:lang w:val="de-AT" w:eastAsia="de-CH"/>
        </w:rPr>
        <w:t>Sophie-Germain-Strasse 10</w:t>
      </w:r>
    </w:p>
    <w:p w14:paraId="0665E355" w14:textId="77777777" w:rsidR="004227C5" w:rsidRPr="002C58F0" w:rsidRDefault="004227C5" w:rsidP="004227C5">
      <w:pPr>
        <w:keepNext/>
        <w:rPr>
          <w:rFonts w:eastAsia="Aptos"/>
          <w:sz w:val="22"/>
          <w:szCs w:val="22"/>
          <w:lang w:eastAsia="de-CH"/>
        </w:rPr>
      </w:pPr>
      <w:r w:rsidRPr="002C58F0">
        <w:rPr>
          <w:rFonts w:eastAsia="Aptos"/>
          <w:sz w:val="22"/>
          <w:szCs w:val="22"/>
          <w:lang w:eastAsia="de-CH"/>
        </w:rPr>
        <w:t>90443 Nürnberg</w:t>
      </w:r>
    </w:p>
    <w:p w14:paraId="0DCEEBA1" w14:textId="77777777" w:rsidR="004227C5" w:rsidRDefault="004227C5" w:rsidP="004227C5">
      <w:pPr>
        <w:widowControl w:val="0"/>
        <w:rPr>
          <w:sz w:val="22"/>
          <w:szCs w:val="22"/>
          <w:lang w:val="de-CH"/>
        </w:rPr>
      </w:pPr>
      <w:r w:rsidRPr="00363342">
        <w:rPr>
          <w:sz w:val="22"/>
          <w:szCs w:val="22"/>
          <w:lang w:val="de-CH"/>
        </w:rPr>
        <w:t>Tyskland</w:t>
      </w:r>
    </w:p>
    <w:p w14:paraId="3D4FD3A5" w14:textId="77777777" w:rsidR="00E910F7" w:rsidRPr="00277E35" w:rsidRDefault="00E910F7" w:rsidP="005171BE">
      <w:pPr>
        <w:widowControl w:val="0"/>
        <w:rPr>
          <w:color w:val="000000"/>
          <w:sz w:val="22"/>
          <w:szCs w:val="22"/>
        </w:rPr>
      </w:pPr>
    </w:p>
    <w:p w14:paraId="37C85D49" w14:textId="77777777" w:rsidR="00D02287" w:rsidRPr="00277E35" w:rsidRDefault="0052095E" w:rsidP="005171BE">
      <w:pPr>
        <w:widowControl w:val="0"/>
        <w:rPr>
          <w:color w:val="000000"/>
          <w:sz w:val="22"/>
          <w:szCs w:val="22"/>
        </w:rPr>
      </w:pPr>
      <w:r w:rsidRPr="00277E35">
        <w:rPr>
          <w:color w:val="000000"/>
          <w:sz w:val="22"/>
          <w:szCs w:val="22"/>
        </w:rPr>
        <w:t>I pakningsvedlegget skal det stå navn og adresse til tilvirkeren som er ansvarlig for batch release for gjeldende batch</w:t>
      </w:r>
      <w:r w:rsidR="001D58AE" w:rsidRPr="00277E35">
        <w:rPr>
          <w:color w:val="000000"/>
          <w:sz w:val="22"/>
          <w:szCs w:val="22"/>
        </w:rPr>
        <w:t>.</w:t>
      </w:r>
    </w:p>
    <w:p w14:paraId="37C85D4A" w14:textId="77777777" w:rsidR="0052095E" w:rsidRPr="00277E35" w:rsidRDefault="0052095E" w:rsidP="005171BE">
      <w:pPr>
        <w:widowControl w:val="0"/>
        <w:rPr>
          <w:color w:val="000000"/>
          <w:sz w:val="22"/>
          <w:szCs w:val="22"/>
        </w:rPr>
      </w:pPr>
    </w:p>
    <w:p w14:paraId="37C85D4B" w14:textId="77777777" w:rsidR="00D02287" w:rsidRPr="00277E35" w:rsidRDefault="00D02287" w:rsidP="005171BE">
      <w:pPr>
        <w:widowControl w:val="0"/>
        <w:rPr>
          <w:color w:val="000000"/>
          <w:sz w:val="22"/>
          <w:szCs w:val="22"/>
        </w:rPr>
      </w:pPr>
    </w:p>
    <w:p w14:paraId="37C85D4C" w14:textId="77777777" w:rsidR="00D02287" w:rsidRPr="006C1F2C" w:rsidRDefault="00E661D8" w:rsidP="004227C5">
      <w:pPr>
        <w:keepNext/>
        <w:widowControl w:val="0"/>
        <w:ind w:left="567" w:hanging="567"/>
        <w:outlineLvl w:val="0"/>
        <w:rPr>
          <w:b/>
          <w:color w:val="000000"/>
          <w:sz w:val="22"/>
          <w:szCs w:val="22"/>
        </w:rPr>
      </w:pPr>
      <w:r w:rsidRPr="006C1F2C">
        <w:rPr>
          <w:b/>
          <w:color w:val="000000"/>
          <w:sz w:val="22"/>
          <w:szCs w:val="22"/>
        </w:rPr>
        <w:t>B.</w:t>
      </w:r>
      <w:r w:rsidRPr="006C1F2C">
        <w:rPr>
          <w:b/>
          <w:color w:val="000000"/>
          <w:sz w:val="22"/>
          <w:szCs w:val="22"/>
        </w:rPr>
        <w:tab/>
      </w:r>
      <w:r w:rsidR="00963EE6" w:rsidRPr="006C1F2C">
        <w:rPr>
          <w:b/>
          <w:sz w:val="22"/>
          <w:szCs w:val="22"/>
        </w:rPr>
        <w:t>VILKÅR ELLER RESTRIKSJONER VEDRØRENDE LEVERANSE OG BRUK</w:t>
      </w:r>
    </w:p>
    <w:p w14:paraId="37C85D4D" w14:textId="77777777" w:rsidR="00D02287" w:rsidRPr="006C1F2C" w:rsidRDefault="00D02287" w:rsidP="004227C5">
      <w:pPr>
        <w:keepNext/>
        <w:widowControl w:val="0"/>
        <w:rPr>
          <w:color w:val="000000"/>
          <w:sz w:val="22"/>
          <w:szCs w:val="22"/>
        </w:rPr>
      </w:pPr>
    </w:p>
    <w:p w14:paraId="37C85D4E" w14:textId="77777777" w:rsidR="00963EE6" w:rsidRPr="006C1F2C" w:rsidRDefault="00963EE6" w:rsidP="005171BE">
      <w:pPr>
        <w:widowControl w:val="0"/>
        <w:rPr>
          <w:snapToGrid w:val="0"/>
          <w:sz w:val="22"/>
          <w:szCs w:val="22"/>
        </w:rPr>
      </w:pPr>
      <w:r w:rsidRPr="006C1F2C">
        <w:rPr>
          <w:sz w:val="22"/>
          <w:szCs w:val="22"/>
        </w:rPr>
        <w:t>Legemiddel underlagt begrenset forskrivning (s</w:t>
      </w:r>
      <w:r w:rsidRPr="006C1F2C">
        <w:rPr>
          <w:snapToGrid w:val="0"/>
          <w:sz w:val="22"/>
          <w:szCs w:val="22"/>
        </w:rPr>
        <w:t>e Vedlegg I, Preparatomtale, pkt.</w:t>
      </w:r>
      <w:r w:rsidR="009F38BF" w:rsidRPr="006C1F2C">
        <w:rPr>
          <w:snapToGrid w:val="0"/>
          <w:sz w:val="22"/>
          <w:szCs w:val="22"/>
        </w:rPr>
        <w:t> </w:t>
      </w:r>
      <w:r w:rsidRPr="006C1F2C">
        <w:rPr>
          <w:snapToGrid w:val="0"/>
          <w:sz w:val="22"/>
          <w:szCs w:val="22"/>
        </w:rPr>
        <w:t>4.2.).</w:t>
      </w:r>
    </w:p>
    <w:p w14:paraId="37C85D4F" w14:textId="77777777" w:rsidR="00D02287" w:rsidRPr="006C1F2C" w:rsidRDefault="00D02287" w:rsidP="005171BE">
      <w:pPr>
        <w:widowControl w:val="0"/>
        <w:rPr>
          <w:color w:val="000000"/>
          <w:sz w:val="22"/>
          <w:szCs w:val="22"/>
        </w:rPr>
      </w:pPr>
    </w:p>
    <w:p w14:paraId="37C85D50" w14:textId="77777777" w:rsidR="00D02287" w:rsidRPr="006C1F2C" w:rsidRDefault="00D02287" w:rsidP="005171BE">
      <w:pPr>
        <w:widowControl w:val="0"/>
        <w:rPr>
          <w:color w:val="000000"/>
          <w:sz w:val="22"/>
          <w:szCs w:val="22"/>
        </w:rPr>
      </w:pPr>
    </w:p>
    <w:p w14:paraId="37C85D51" w14:textId="77777777" w:rsidR="00D02287" w:rsidRPr="006C1F2C" w:rsidRDefault="00963EE6" w:rsidP="00737B66">
      <w:pPr>
        <w:widowControl w:val="0"/>
        <w:ind w:left="567" w:hanging="567"/>
        <w:outlineLvl w:val="0"/>
        <w:rPr>
          <w:b/>
          <w:sz w:val="22"/>
          <w:szCs w:val="22"/>
        </w:rPr>
      </w:pPr>
      <w:r w:rsidRPr="006C1F2C">
        <w:rPr>
          <w:b/>
          <w:color w:val="000000"/>
          <w:sz w:val="22"/>
          <w:szCs w:val="22"/>
        </w:rPr>
        <w:t>C.</w:t>
      </w:r>
      <w:r w:rsidRPr="006C1F2C">
        <w:rPr>
          <w:b/>
          <w:color w:val="000000"/>
          <w:sz w:val="22"/>
          <w:szCs w:val="22"/>
        </w:rPr>
        <w:tab/>
      </w:r>
      <w:r w:rsidRPr="006C1F2C">
        <w:rPr>
          <w:b/>
          <w:sz w:val="22"/>
          <w:szCs w:val="22"/>
        </w:rPr>
        <w:t>ANDRE VILKÅR OG KRAV TIL MARKEDSFØRINGSTILLATELSEN</w:t>
      </w:r>
    </w:p>
    <w:p w14:paraId="37C85D52" w14:textId="77777777" w:rsidR="00A30371" w:rsidRPr="006C1F2C" w:rsidRDefault="00A30371" w:rsidP="005171BE">
      <w:pPr>
        <w:keepNext/>
        <w:widowControl w:val="0"/>
        <w:rPr>
          <w:color w:val="000000"/>
          <w:sz w:val="22"/>
          <w:szCs w:val="22"/>
        </w:rPr>
      </w:pPr>
    </w:p>
    <w:p w14:paraId="37C85D53" w14:textId="7ABF780A" w:rsidR="00A30371" w:rsidRPr="006C1F2C" w:rsidRDefault="00A30371" w:rsidP="005171BE">
      <w:pPr>
        <w:widowControl w:val="0"/>
        <w:numPr>
          <w:ilvl w:val="0"/>
          <w:numId w:val="47"/>
        </w:numPr>
        <w:suppressLineNumbers/>
        <w:tabs>
          <w:tab w:val="clear" w:pos="720"/>
          <w:tab w:val="num" w:pos="567"/>
        </w:tabs>
        <w:ind w:left="567" w:right="-1" w:hanging="567"/>
        <w:rPr>
          <w:b/>
          <w:sz w:val="22"/>
          <w:szCs w:val="22"/>
        </w:rPr>
      </w:pPr>
      <w:r w:rsidRPr="006C1F2C">
        <w:rPr>
          <w:b/>
          <w:sz w:val="22"/>
          <w:szCs w:val="22"/>
        </w:rPr>
        <w:t>Periodiske sikkerhetsoppdateringsrapporter (PSUR</w:t>
      </w:r>
      <w:r w:rsidR="00256876" w:rsidRPr="006C1F2C">
        <w:rPr>
          <w:b/>
          <w:sz w:val="22"/>
          <w:szCs w:val="22"/>
        </w:rPr>
        <w:t>-er</w:t>
      </w:r>
      <w:r w:rsidRPr="006C1F2C">
        <w:rPr>
          <w:b/>
          <w:sz w:val="22"/>
          <w:szCs w:val="22"/>
        </w:rPr>
        <w:t>)</w:t>
      </w:r>
    </w:p>
    <w:p w14:paraId="37C85D54" w14:textId="77777777" w:rsidR="003818A5" w:rsidRPr="006C1F2C" w:rsidRDefault="003818A5" w:rsidP="005171BE">
      <w:pPr>
        <w:keepNext/>
        <w:widowControl w:val="0"/>
        <w:rPr>
          <w:color w:val="000000"/>
          <w:sz w:val="22"/>
          <w:szCs w:val="22"/>
        </w:rPr>
      </w:pPr>
    </w:p>
    <w:p w14:paraId="37C85D55" w14:textId="15BBC10A" w:rsidR="00A30371" w:rsidRPr="006C1F2C" w:rsidRDefault="003818A5" w:rsidP="005171BE">
      <w:pPr>
        <w:widowControl w:val="0"/>
        <w:rPr>
          <w:sz w:val="22"/>
          <w:szCs w:val="22"/>
        </w:rPr>
      </w:pPr>
      <w:r w:rsidRPr="006C1F2C">
        <w:rPr>
          <w:color w:val="000000"/>
          <w:sz w:val="22"/>
          <w:szCs w:val="22"/>
        </w:rPr>
        <w:t>Kravene for innsendelse av</w:t>
      </w:r>
      <w:r w:rsidR="00A30371" w:rsidRPr="006C1F2C">
        <w:rPr>
          <w:sz w:val="22"/>
          <w:szCs w:val="22"/>
        </w:rPr>
        <w:t xml:space="preserve"> periodiske sikkerhetsoppdateringsrapporter </w:t>
      </w:r>
      <w:r w:rsidR="00256876" w:rsidRPr="006C1F2C">
        <w:rPr>
          <w:sz w:val="22"/>
          <w:szCs w:val="22"/>
        </w:rPr>
        <w:t xml:space="preserve">(PSUR-er) </w:t>
      </w:r>
      <w:r w:rsidR="00A30371" w:rsidRPr="006C1F2C">
        <w:rPr>
          <w:sz w:val="22"/>
          <w:szCs w:val="22"/>
        </w:rPr>
        <w:t xml:space="preserve">for dette legemidlet </w:t>
      </w:r>
      <w:r w:rsidRPr="006C1F2C">
        <w:rPr>
          <w:sz w:val="22"/>
          <w:szCs w:val="22"/>
        </w:rPr>
        <w:t>er angitt</w:t>
      </w:r>
      <w:r w:rsidR="00A30371" w:rsidRPr="006C1F2C">
        <w:rPr>
          <w:sz w:val="22"/>
          <w:szCs w:val="22"/>
        </w:rPr>
        <w:t xml:space="preserve"> i EURD-listen (European Union Reference Date list) som gjort rede for i Artikkel 107c(7) av direktiv 2001/83/EF og </w:t>
      </w:r>
      <w:r w:rsidRPr="006C1F2C">
        <w:rPr>
          <w:sz w:val="22"/>
          <w:szCs w:val="22"/>
        </w:rPr>
        <w:t xml:space="preserve">i enhver oppdatering av EURD-listen som </w:t>
      </w:r>
      <w:r w:rsidR="00A30371" w:rsidRPr="006C1F2C">
        <w:rPr>
          <w:sz w:val="22"/>
          <w:szCs w:val="22"/>
        </w:rPr>
        <w:t>publiser</w:t>
      </w:r>
      <w:r w:rsidRPr="006C1F2C">
        <w:rPr>
          <w:sz w:val="22"/>
          <w:szCs w:val="22"/>
        </w:rPr>
        <w:t>es</w:t>
      </w:r>
      <w:r w:rsidR="00A30371" w:rsidRPr="006C1F2C">
        <w:rPr>
          <w:sz w:val="22"/>
          <w:szCs w:val="22"/>
        </w:rPr>
        <w:t xml:space="preserve"> på nettstedet til Det europeiske legemiddelkontor (</w:t>
      </w:r>
      <w:r w:rsidR="00620211" w:rsidRPr="006C1F2C">
        <w:rPr>
          <w:sz w:val="22"/>
          <w:szCs w:val="22"/>
        </w:rPr>
        <w:t>t</w:t>
      </w:r>
      <w:r w:rsidR="00A30371" w:rsidRPr="006C1F2C">
        <w:rPr>
          <w:sz w:val="22"/>
          <w:szCs w:val="22"/>
        </w:rPr>
        <w:t>he European Medicines Agency).</w:t>
      </w:r>
    </w:p>
    <w:p w14:paraId="37C85D56" w14:textId="77777777" w:rsidR="00A30371" w:rsidRPr="006C1F2C" w:rsidRDefault="00A30371" w:rsidP="005171BE">
      <w:pPr>
        <w:widowControl w:val="0"/>
        <w:rPr>
          <w:sz w:val="22"/>
          <w:szCs w:val="22"/>
        </w:rPr>
      </w:pPr>
    </w:p>
    <w:p w14:paraId="37C85D57" w14:textId="77777777" w:rsidR="00CE73FB" w:rsidRPr="006C1F2C" w:rsidRDefault="00CE73FB" w:rsidP="005171BE">
      <w:pPr>
        <w:widowControl w:val="0"/>
        <w:rPr>
          <w:sz w:val="22"/>
          <w:szCs w:val="22"/>
        </w:rPr>
      </w:pPr>
    </w:p>
    <w:p w14:paraId="37C85D58" w14:textId="77777777" w:rsidR="00207EBB" w:rsidRPr="006C1F2C" w:rsidRDefault="00A30371" w:rsidP="00737B66">
      <w:pPr>
        <w:keepNext/>
        <w:keepLines/>
        <w:widowControl w:val="0"/>
        <w:suppressLineNumbers/>
        <w:ind w:left="567" w:hanging="567"/>
        <w:outlineLvl w:val="0"/>
        <w:rPr>
          <w:b/>
          <w:bCs/>
          <w:color w:val="000000"/>
          <w:sz w:val="22"/>
          <w:szCs w:val="22"/>
        </w:rPr>
      </w:pPr>
      <w:r w:rsidRPr="006C1F2C">
        <w:rPr>
          <w:b/>
          <w:bCs/>
          <w:color w:val="000000"/>
          <w:sz w:val="22"/>
          <w:szCs w:val="22"/>
        </w:rPr>
        <w:t>D.</w:t>
      </w:r>
      <w:r w:rsidRPr="006C1F2C">
        <w:rPr>
          <w:b/>
          <w:bCs/>
          <w:color w:val="000000"/>
          <w:sz w:val="22"/>
          <w:szCs w:val="22"/>
        </w:rPr>
        <w:tab/>
        <w:t>VILKÅR ELLER RESTRIKSJONER VEDRØRENDE SIKKER OG EFFEKTIV BRUK AV LEGEMIDLET</w:t>
      </w:r>
    </w:p>
    <w:p w14:paraId="37C85D59" w14:textId="77777777" w:rsidR="00A30371" w:rsidRPr="006C1F2C" w:rsidRDefault="00A30371" w:rsidP="005171BE">
      <w:pPr>
        <w:keepNext/>
        <w:widowControl w:val="0"/>
        <w:suppressLineNumbers/>
        <w:ind w:left="567" w:hanging="567"/>
        <w:rPr>
          <w:bCs/>
          <w:color w:val="000000"/>
          <w:sz w:val="22"/>
          <w:szCs w:val="22"/>
        </w:rPr>
      </w:pPr>
    </w:p>
    <w:p w14:paraId="37C85D5A" w14:textId="77777777" w:rsidR="003B38ED" w:rsidRPr="006C1F2C" w:rsidRDefault="00A30371" w:rsidP="005171BE">
      <w:pPr>
        <w:keepNext/>
        <w:widowControl w:val="0"/>
        <w:numPr>
          <w:ilvl w:val="0"/>
          <w:numId w:val="47"/>
        </w:numPr>
        <w:suppressLineNumbers/>
        <w:tabs>
          <w:tab w:val="left" w:pos="567"/>
        </w:tabs>
        <w:ind w:right="-1" w:hanging="720"/>
        <w:rPr>
          <w:b/>
          <w:color w:val="000000"/>
          <w:sz w:val="22"/>
          <w:szCs w:val="22"/>
        </w:rPr>
      </w:pPr>
      <w:r w:rsidRPr="006C1F2C">
        <w:rPr>
          <w:b/>
          <w:iCs/>
          <w:noProof/>
          <w:color w:val="000000"/>
          <w:sz w:val="22"/>
          <w:szCs w:val="22"/>
        </w:rPr>
        <w:t>Risikohåndteringsplan (RMP)</w:t>
      </w:r>
    </w:p>
    <w:p w14:paraId="37C85D5B" w14:textId="77777777" w:rsidR="009C77D8" w:rsidRPr="006C1F2C" w:rsidRDefault="009C77D8" w:rsidP="005171BE">
      <w:pPr>
        <w:keepNext/>
        <w:widowControl w:val="0"/>
        <w:rPr>
          <w:color w:val="000000"/>
          <w:sz w:val="22"/>
          <w:szCs w:val="22"/>
        </w:rPr>
      </w:pPr>
    </w:p>
    <w:p w14:paraId="37C85D5C" w14:textId="77777777" w:rsidR="00963EE6" w:rsidRPr="006C1F2C" w:rsidRDefault="00963EE6" w:rsidP="005171BE">
      <w:pPr>
        <w:widowControl w:val="0"/>
        <w:rPr>
          <w:color w:val="000000"/>
          <w:sz w:val="22"/>
          <w:szCs w:val="22"/>
        </w:rPr>
      </w:pPr>
      <w:r w:rsidRPr="006C1F2C">
        <w:rPr>
          <w:color w:val="000000"/>
          <w:sz w:val="22"/>
          <w:szCs w:val="22"/>
        </w:rPr>
        <w:t xml:space="preserve">Innehaver av markedsføringstillatelsen skal gjennomføre </w:t>
      </w:r>
      <w:r w:rsidR="00A30371" w:rsidRPr="006C1F2C">
        <w:rPr>
          <w:color w:val="000000"/>
          <w:sz w:val="22"/>
          <w:szCs w:val="22"/>
        </w:rPr>
        <w:t xml:space="preserve">de nødvendige </w:t>
      </w:r>
      <w:r w:rsidRPr="006C1F2C">
        <w:rPr>
          <w:color w:val="000000"/>
          <w:sz w:val="22"/>
          <w:szCs w:val="22"/>
        </w:rPr>
        <w:t>aktiviteter</w:t>
      </w:r>
      <w:r w:rsidR="00A30371" w:rsidRPr="006C1F2C">
        <w:rPr>
          <w:color w:val="000000"/>
          <w:sz w:val="22"/>
          <w:szCs w:val="22"/>
        </w:rPr>
        <w:t xml:space="preserve"> og intervensjoner</w:t>
      </w:r>
      <w:r w:rsidRPr="006C1F2C">
        <w:rPr>
          <w:color w:val="000000"/>
          <w:sz w:val="22"/>
          <w:szCs w:val="22"/>
        </w:rPr>
        <w:t xml:space="preserve"> vedrørende legemiddelovervåkning spesifisert i godkjent RMP</w:t>
      </w:r>
      <w:r w:rsidRPr="006C1F2C">
        <w:rPr>
          <w:noProof/>
          <w:color w:val="000000"/>
          <w:sz w:val="22"/>
          <w:szCs w:val="22"/>
        </w:rPr>
        <w:t xml:space="preserve"> </w:t>
      </w:r>
      <w:r w:rsidRPr="006C1F2C">
        <w:rPr>
          <w:color w:val="000000"/>
          <w:sz w:val="22"/>
          <w:szCs w:val="22"/>
        </w:rPr>
        <w:t xml:space="preserve">presentert i Modul 1.8.2 i markedsføringstillatelsen samt enhver </w:t>
      </w:r>
      <w:r w:rsidR="00207EBB" w:rsidRPr="006C1F2C">
        <w:rPr>
          <w:color w:val="000000"/>
          <w:sz w:val="22"/>
          <w:szCs w:val="22"/>
        </w:rPr>
        <w:t xml:space="preserve">godkjent påfølgende </w:t>
      </w:r>
      <w:r w:rsidRPr="006C1F2C">
        <w:rPr>
          <w:color w:val="000000"/>
          <w:sz w:val="22"/>
          <w:szCs w:val="22"/>
        </w:rPr>
        <w:t>oppdatering av RMP.</w:t>
      </w:r>
    </w:p>
    <w:p w14:paraId="37C85D5D" w14:textId="77777777" w:rsidR="00963EE6" w:rsidRPr="006C1F2C" w:rsidRDefault="00963EE6" w:rsidP="005171BE">
      <w:pPr>
        <w:keepNext/>
        <w:widowControl w:val="0"/>
        <w:rPr>
          <w:noProof/>
          <w:color w:val="000000"/>
          <w:sz w:val="22"/>
          <w:szCs w:val="22"/>
        </w:rPr>
      </w:pPr>
    </w:p>
    <w:p w14:paraId="37C85D5E" w14:textId="77777777" w:rsidR="00963EE6" w:rsidRPr="006C1F2C" w:rsidRDefault="00A30371" w:rsidP="005171BE">
      <w:pPr>
        <w:keepNext/>
        <w:widowControl w:val="0"/>
        <w:rPr>
          <w:iCs/>
          <w:noProof/>
          <w:color w:val="000000"/>
          <w:sz w:val="22"/>
          <w:szCs w:val="22"/>
        </w:rPr>
      </w:pPr>
      <w:r w:rsidRPr="006C1F2C">
        <w:rPr>
          <w:color w:val="000000"/>
          <w:sz w:val="22"/>
          <w:szCs w:val="22"/>
        </w:rPr>
        <w:t>E</w:t>
      </w:r>
      <w:r w:rsidR="00963EE6" w:rsidRPr="006C1F2C">
        <w:rPr>
          <w:color w:val="000000"/>
          <w:sz w:val="22"/>
          <w:szCs w:val="22"/>
        </w:rPr>
        <w:t>n oppdatert RMP sendes inn:</w:t>
      </w:r>
    </w:p>
    <w:p w14:paraId="37C85D5F" w14:textId="5EE9544E" w:rsidR="00963EE6" w:rsidRPr="006C1F2C" w:rsidRDefault="00963EE6" w:rsidP="005171BE">
      <w:pPr>
        <w:keepNext/>
        <w:widowControl w:val="0"/>
        <w:numPr>
          <w:ilvl w:val="0"/>
          <w:numId w:val="41"/>
        </w:numPr>
        <w:tabs>
          <w:tab w:val="clear" w:pos="720"/>
        </w:tabs>
        <w:ind w:left="567" w:hanging="567"/>
        <w:rPr>
          <w:iCs/>
          <w:noProof/>
          <w:color w:val="000000"/>
          <w:sz w:val="22"/>
          <w:szCs w:val="22"/>
        </w:rPr>
      </w:pPr>
      <w:r w:rsidRPr="006C1F2C">
        <w:rPr>
          <w:iCs/>
          <w:noProof/>
          <w:color w:val="000000"/>
          <w:sz w:val="22"/>
          <w:szCs w:val="22"/>
        </w:rPr>
        <w:t xml:space="preserve">på forespørsel fra </w:t>
      </w:r>
      <w:r w:rsidRPr="006C1F2C">
        <w:rPr>
          <w:rFonts w:eastAsia="SimSun"/>
          <w:color w:val="000000"/>
          <w:sz w:val="22"/>
          <w:szCs w:val="22"/>
          <w:lang w:eastAsia="zh-CN"/>
        </w:rPr>
        <w:t xml:space="preserve">Det europeiske legemiddelkontoret </w:t>
      </w:r>
      <w:r w:rsidRPr="006C1F2C">
        <w:rPr>
          <w:color w:val="000000"/>
          <w:sz w:val="22"/>
          <w:szCs w:val="22"/>
        </w:rPr>
        <w:t>(</w:t>
      </w:r>
      <w:r w:rsidR="003A5129" w:rsidRPr="006C1F2C">
        <w:rPr>
          <w:color w:val="000000"/>
          <w:sz w:val="22"/>
          <w:szCs w:val="22"/>
        </w:rPr>
        <w:t>t</w:t>
      </w:r>
      <w:r w:rsidRPr="006C1F2C">
        <w:rPr>
          <w:color w:val="000000"/>
          <w:sz w:val="22"/>
          <w:szCs w:val="22"/>
        </w:rPr>
        <w:t>he European Medicines Agency)</w:t>
      </w:r>
      <w:r w:rsidR="00CE73FB" w:rsidRPr="006C1F2C">
        <w:rPr>
          <w:rFonts w:eastAsia="SimSun"/>
          <w:color w:val="000000"/>
          <w:sz w:val="22"/>
          <w:szCs w:val="22"/>
          <w:lang w:eastAsia="zh-CN"/>
        </w:rPr>
        <w:t>;</w:t>
      </w:r>
    </w:p>
    <w:p w14:paraId="37C85D60" w14:textId="77777777" w:rsidR="00A30371" w:rsidRPr="006C1F2C" w:rsidRDefault="00A30371" w:rsidP="005171BE">
      <w:pPr>
        <w:widowControl w:val="0"/>
        <w:numPr>
          <w:ilvl w:val="0"/>
          <w:numId w:val="41"/>
        </w:numPr>
        <w:tabs>
          <w:tab w:val="clear" w:pos="720"/>
        </w:tabs>
        <w:ind w:left="567" w:right="-1" w:hanging="567"/>
        <w:rPr>
          <w:iCs/>
          <w:noProof/>
          <w:color w:val="000000"/>
          <w:sz w:val="22"/>
          <w:szCs w:val="22"/>
        </w:rPr>
      </w:pPr>
      <w:r w:rsidRPr="006C1F2C">
        <w:rPr>
          <w:iCs/>
          <w:noProof/>
          <w:color w:val="000000"/>
          <w:sz w:val="22"/>
          <w:szCs w:val="22"/>
        </w:rPr>
        <w:t>når risikohåndteringssystemet er modifisert, spesielt som resultat av at det fremkommer ny informasjon som kan lede til en betydelig endring i nytte/risiko profilen eller som resultat av at en viktig milepel (legemiddelovervåkning eller risikominimering) er nådd.</w:t>
      </w:r>
    </w:p>
    <w:p w14:paraId="37C85D61" w14:textId="77777777" w:rsidR="00207EBB" w:rsidRPr="006C1F2C" w:rsidRDefault="00207EBB" w:rsidP="005171BE">
      <w:pPr>
        <w:widowControl w:val="0"/>
        <w:ind w:right="-1"/>
        <w:rPr>
          <w:iCs/>
          <w:noProof/>
          <w:color w:val="000000"/>
          <w:sz w:val="22"/>
          <w:szCs w:val="22"/>
          <w:u w:val="single"/>
        </w:rPr>
      </w:pPr>
    </w:p>
    <w:p w14:paraId="37C85D62" w14:textId="77777777" w:rsidR="00207EBB" w:rsidRPr="006C1F2C" w:rsidRDefault="00207EBB" w:rsidP="005171BE">
      <w:pPr>
        <w:keepNext/>
        <w:widowControl w:val="0"/>
        <w:numPr>
          <w:ilvl w:val="0"/>
          <w:numId w:val="41"/>
        </w:numPr>
        <w:tabs>
          <w:tab w:val="clear" w:pos="720"/>
        </w:tabs>
        <w:ind w:left="567" w:hanging="567"/>
        <w:rPr>
          <w:b/>
          <w:iCs/>
          <w:noProof/>
          <w:color w:val="000000"/>
          <w:sz w:val="22"/>
          <w:szCs w:val="22"/>
        </w:rPr>
      </w:pPr>
      <w:r w:rsidRPr="006C1F2C">
        <w:rPr>
          <w:b/>
          <w:iCs/>
          <w:noProof/>
          <w:color w:val="000000"/>
          <w:sz w:val="22"/>
          <w:szCs w:val="22"/>
        </w:rPr>
        <w:t>Andre risikominimeringsaktiviteter</w:t>
      </w:r>
    </w:p>
    <w:p w14:paraId="37C85D63" w14:textId="77777777" w:rsidR="009C77D8" w:rsidRPr="006C1F2C" w:rsidRDefault="009C77D8" w:rsidP="005171BE">
      <w:pPr>
        <w:pStyle w:val="BodytextAgency"/>
        <w:keepNext/>
        <w:widowControl w:val="0"/>
        <w:spacing w:after="0" w:line="240" w:lineRule="auto"/>
        <w:rPr>
          <w:rFonts w:ascii="Times New Roman" w:hAnsi="Times New Roman" w:cs="Times New Roman"/>
          <w:color w:val="000000"/>
          <w:sz w:val="22"/>
          <w:szCs w:val="22"/>
          <w:lang w:val="nb-NO"/>
        </w:rPr>
      </w:pPr>
    </w:p>
    <w:p w14:paraId="37C85D64" w14:textId="77777777" w:rsidR="00DF137E" w:rsidRPr="006C1F2C" w:rsidRDefault="00DF137E" w:rsidP="005171BE">
      <w:pPr>
        <w:pStyle w:val="BodytextAgency"/>
        <w:widowControl w:val="0"/>
        <w:spacing w:after="0" w:line="240" w:lineRule="auto"/>
        <w:rPr>
          <w:rFonts w:ascii="Times New Roman" w:hAnsi="Times New Roman" w:cs="Times New Roman"/>
          <w:color w:val="000000"/>
          <w:sz w:val="22"/>
          <w:szCs w:val="22"/>
          <w:lang w:val="nb-NO"/>
        </w:rPr>
      </w:pPr>
      <w:r w:rsidRPr="006C1F2C">
        <w:rPr>
          <w:rFonts w:ascii="Times New Roman" w:hAnsi="Times New Roman" w:cs="Times New Roman"/>
          <w:color w:val="000000"/>
          <w:sz w:val="22"/>
          <w:szCs w:val="22"/>
          <w:lang w:val="nb-NO"/>
        </w:rPr>
        <w:t>Fø</w:t>
      </w:r>
      <w:r w:rsidR="00FA4FAD" w:rsidRPr="006C1F2C">
        <w:rPr>
          <w:rFonts w:ascii="Times New Roman" w:hAnsi="Times New Roman" w:cs="Times New Roman"/>
          <w:color w:val="000000"/>
          <w:sz w:val="22"/>
          <w:szCs w:val="22"/>
          <w:lang w:val="nb-NO"/>
        </w:rPr>
        <w:t xml:space="preserve">r lansering </w:t>
      </w:r>
      <w:r w:rsidRPr="006C1F2C">
        <w:rPr>
          <w:rFonts w:ascii="Times New Roman" w:hAnsi="Times New Roman" w:cs="Times New Roman"/>
          <w:color w:val="000000"/>
          <w:sz w:val="22"/>
          <w:szCs w:val="22"/>
          <w:lang w:val="nb-NO"/>
        </w:rPr>
        <w:t xml:space="preserve">skal innehaver av markedsføringstillatelsen (MT-innehaveren) </w:t>
      </w:r>
      <w:r w:rsidR="00FA4FAD" w:rsidRPr="006C1F2C">
        <w:rPr>
          <w:rFonts w:ascii="Times New Roman" w:hAnsi="Times New Roman" w:cs="Times New Roman"/>
          <w:color w:val="000000"/>
          <w:sz w:val="22"/>
          <w:szCs w:val="22"/>
          <w:lang w:val="nb-NO"/>
        </w:rPr>
        <w:t xml:space="preserve">i hvert medlemsland </w:t>
      </w:r>
      <w:r w:rsidR="00080449" w:rsidRPr="006C1F2C">
        <w:rPr>
          <w:rFonts w:ascii="Times New Roman" w:hAnsi="Times New Roman" w:cs="Times New Roman"/>
          <w:color w:val="000000"/>
          <w:sz w:val="22"/>
          <w:szCs w:val="22"/>
          <w:lang w:val="nb-NO"/>
        </w:rPr>
        <w:t>komme til enighet med det</w:t>
      </w:r>
      <w:r w:rsidRPr="006C1F2C">
        <w:rPr>
          <w:rFonts w:ascii="Times New Roman" w:hAnsi="Times New Roman" w:cs="Times New Roman"/>
          <w:color w:val="000000"/>
          <w:sz w:val="22"/>
          <w:szCs w:val="22"/>
          <w:lang w:val="nb-NO"/>
        </w:rPr>
        <w:t xml:space="preserve"> </w:t>
      </w:r>
      <w:r w:rsidR="00080449" w:rsidRPr="006C1F2C">
        <w:rPr>
          <w:rFonts w:ascii="Times New Roman" w:hAnsi="Times New Roman" w:cs="Times New Roman"/>
          <w:color w:val="000000"/>
          <w:sz w:val="22"/>
          <w:szCs w:val="22"/>
          <w:lang w:val="nb-NO"/>
        </w:rPr>
        <w:t>nasjonale legemiddelkontoret</w:t>
      </w:r>
      <w:r w:rsidRPr="006C1F2C">
        <w:rPr>
          <w:rFonts w:ascii="Times New Roman" w:hAnsi="Times New Roman" w:cs="Times New Roman"/>
          <w:color w:val="000000"/>
          <w:sz w:val="22"/>
          <w:szCs w:val="22"/>
          <w:lang w:val="nb-NO"/>
        </w:rPr>
        <w:t xml:space="preserve"> vedrørende det endelige opplæringsmaterialet.</w:t>
      </w:r>
    </w:p>
    <w:p w14:paraId="37C85D65" w14:textId="77777777" w:rsidR="00DF137E" w:rsidRPr="006C1F2C" w:rsidRDefault="00DF137E" w:rsidP="005171BE">
      <w:pPr>
        <w:pStyle w:val="BodytextAgency"/>
        <w:widowControl w:val="0"/>
        <w:spacing w:after="0" w:line="240" w:lineRule="auto"/>
        <w:rPr>
          <w:rFonts w:ascii="Times New Roman" w:hAnsi="Times New Roman" w:cs="Times New Roman"/>
          <w:color w:val="000000"/>
          <w:sz w:val="22"/>
          <w:szCs w:val="22"/>
          <w:lang w:val="nb-NO"/>
        </w:rPr>
      </w:pPr>
    </w:p>
    <w:p w14:paraId="37C85D66" w14:textId="77777777" w:rsidR="00DF137E" w:rsidRPr="006C1F2C" w:rsidRDefault="00DF137E" w:rsidP="005171BE">
      <w:pPr>
        <w:pStyle w:val="BodytextAgency"/>
        <w:widowControl w:val="0"/>
        <w:spacing w:after="0" w:line="240" w:lineRule="auto"/>
        <w:rPr>
          <w:rFonts w:ascii="Times New Roman" w:hAnsi="Times New Roman" w:cs="Times New Roman"/>
          <w:color w:val="000000"/>
          <w:sz w:val="22"/>
          <w:szCs w:val="22"/>
          <w:lang w:val="nb-NO"/>
        </w:rPr>
      </w:pPr>
      <w:r w:rsidRPr="006C1F2C">
        <w:rPr>
          <w:rFonts w:ascii="Times New Roman" w:hAnsi="Times New Roman" w:cs="Times New Roman"/>
          <w:color w:val="000000"/>
          <w:sz w:val="22"/>
          <w:szCs w:val="22"/>
          <w:lang w:val="nb-NO"/>
        </w:rPr>
        <w:t>MT-innehaveren skal forsikre seg om, etter diskusjon og enighet med de</w:t>
      </w:r>
      <w:r w:rsidR="00080449" w:rsidRPr="006C1F2C">
        <w:rPr>
          <w:rFonts w:ascii="Times New Roman" w:hAnsi="Times New Roman" w:cs="Times New Roman"/>
          <w:color w:val="000000"/>
          <w:sz w:val="22"/>
          <w:szCs w:val="22"/>
          <w:lang w:val="nb-NO"/>
        </w:rPr>
        <w:t>t</w:t>
      </w:r>
      <w:r w:rsidRPr="006C1F2C">
        <w:rPr>
          <w:rFonts w:ascii="Times New Roman" w:hAnsi="Times New Roman" w:cs="Times New Roman"/>
          <w:color w:val="000000"/>
          <w:sz w:val="22"/>
          <w:szCs w:val="22"/>
          <w:lang w:val="nb-NO"/>
        </w:rPr>
        <w:t xml:space="preserve"> nasj</w:t>
      </w:r>
      <w:r w:rsidR="00080449" w:rsidRPr="006C1F2C">
        <w:rPr>
          <w:rFonts w:ascii="Times New Roman" w:hAnsi="Times New Roman" w:cs="Times New Roman"/>
          <w:color w:val="000000"/>
          <w:sz w:val="22"/>
          <w:szCs w:val="22"/>
          <w:lang w:val="nb-NO"/>
        </w:rPr>
        <w:t>onale legemiddelkontoret</w:t>
      </w:r>
      <w:r w:rsidRPr="006C1F2C">
        <w:rPr>
          <w:rFonts w:ascii="Times New Roman" w:hAnsi="Times New Roman" w:cs="Times New Roman"/>
          <w:color w:val="000000"/>
          <w:sz w:val="22"/>
          <w:szCs w:val="22"/>
          <w:lang w:val="nb-NO"/>
        </w:rPr>
        <w:t xml:space="preserve"> i hvert medlemsland hvor Exelon </w:t>
      </w:r>
      <w:r w:rsidR="00743D09" w:rsidRPr="006C1F2C">
        <w:rPr>
          <w:rFonts w:ascii="Times New Roman" w:hAnsi="Times New Roman" w:cs="Times New Roman"/>
          <w:color w:val="000000"/>
          <w:sz w:val="22"/>
          <w:szCs w:val="22"/>
          <w:lang w:val="nb-NO"/>
        </w:rPr>
        <w:t xml:space="preserve">plaster </w:t>
      </w:r>
      <w:r w:rsidRPr="006C1F2C">
        <w:rPr>
          <w:rFonts w:ascii="Times New Roman" w:hAnsi="Times New Roman" w:cs="Times New Roman"/>
          <w:color w:val="000000"/>
          <w:sz w:val="22"/>
          <w:szCs w:val="22"/>
          <w:lang w:val="nb-NO"/>
        </w:rPr>
        <w:t xml:space="preserve">er markedsført, </w:t>
      </w:r>
      <w:r w:rsidR="00080449" w:rsidRPr="006C1F2C">
        <w:rPr>
          <w:rFonts w:ascii="Times New Roman" w:hAnsi="Times New Roman" w:cs="Times New Roman"/>
          <w:color w:val="000000"/>
          <w:sz w:val="22"/>
          <w:szCs w:val="22"/>
          <w:lang w:val="nb-NO"/>
        </w:rPr>
        <w:t xml:space="preserve">at </w:t>
      </w:r>
      <w:r w:rsidRPr="006C1F2C">
        <w:rPr>
          <w:rFonts w:ascii="Times New Roman" w:hAnsi="Times New Roman" w:cs="Times New Roman"/>
          <w:color w:val="000000"/>
          <w:sz w:val="22"/>
          <w:szCs w:val="22"/>
          <w:lang w:val="nb-NO"/>
        </w:rPr>
        <w:t xml:space="preserve">alle leger som </w:t>
      </w:r>
      <w:r w:rsidR="00FA4FAD" w:rsidRPr="006C1F2C">
        <w:rPr>
          <w:rFonts w:ascii="Times New Roman" w:hAnsi="Times New Roman" w:cs="Times New Roman"/>
          <w:color w:val="000000"/>
          <w:sz w:val="22"/>
          <w:szCs w:val="22"/>
          <w:lang w:val="nb-NO"/>
        </w:rPr>
        <w:t>forventes å forskrive Exelon</w:t>
      </w:r>
      <w:r w:rsidR="00743D09" w:rsidRPr="006C1F2C">
        <w:rPr>
          <w:rFonts w:ascii="Times New Roman" w:hAnsi="Times New Roman" w:cs="Times New Roman"/>
          <w:color w:val="000000"/>
          <w:sz w:val="22"/>
          <w:szCs w:val="22"/>
          <w:lang w:val="nb-NO"/>
        </w:rPr>
        <w:t xml:space="preserve"> plaster mottar</w:t>
      </w:r>
      <w:r w:rsidRPr="006C1F2C">
        <w:rPr>
          <w:rFonts w:ascii="Times New Roman" w:hAnsi="Times New Roman" w:cs="Times New Roman"/>
          <w:color w:val="000000"/>
          <w:sz w:val="22"/>
          <w:szCs w:val="22"/>
          <w:lang w:val="nb-NO"/>
        </w:rPr>
        <w:t xml:space="preserve"> en informasjonspakke som inneholder følgende elementer:</w:t>
      </w:r>
    </w:p>
    <w:p w14:paraId="37C85D67" w14:textId="77777777" w:rsidR="00DF137E" w:rsidRPr="006C1F2C" w:rsidRDefault="00DF137E" w:rsidP="005171BE">
      <w:pPr>
        <w:pStyle w:val="BodytextAgency"/>
        <w:widowControl w:val="0"/>
        <w:numPr>
          <w:ilvl w:val="0"/>
          <w:numId w:val="53"/>
        </w:numPr>
        <w:spacing w:after="0" w:line="240" w:lineRule="auto"/>
        <w:ind w:left="567" w:hanging="567"/>
        <w:rPr>
          <w:rFonts w:ascii="Times New Roman" w:hAnsi="Times New Roman" w:cs="Times New Roman"/>
          <w:color w:val="000000"/>
          <w:sz w:val="22"/>
          <w:szCs w:val="22"/>
          <w:lang w:val="nb-NO"/>
        </w:rPr>
      </w:pPr>
      <w:r w:rsidRPr="006C1F2C">
        <w:rPr>
          <w:rFonts w:ascii="Times New Roman" w:hAnsi="Times New Roman" w:cs="Times New Roman"/>
          <w:color w:val="000000"/>
          <w:sz w:val="22"/>
          <w:szCs w:val="22"/>
          <w:lang w:val="nb-NO"/>
        </w:rPr>
        <w:t>Preparatomtalen</w:t>
      </w:r>
    </w:p>
    <w:p w14:paraId="37C85D68" w14:textId="77777777" w:rsidR="00DF137E" w:rsidRPr="006C1F2C" w:rsidRDefault="00DF137E" w:rsidP="005171BE">
      <w:pPr>
        <w:pStyle w:val="BodytextAgency"/>
        <w:widowControl w:val="0"/>
        <w:numPr>
          <w:ilvl w:val="0"/>
          <w:numId w:val="53"/>
        </w:numPr>
        <w:spacing w:after="0" w:line="240" w:lineRule="auto"/>
        <w:ind w:left="567" w:hanging="567"/>
        <w:rPr>
          <w:rFonts w:ascii="Times New Roman" w:hAnsi="Times New Roman" w:cs="Times New Roman"/>
          <w:color w:val="000000"/>
          <w:sz w:val="22"/>
          <w:szCs w:val="22"/>
          <w:lang w:val="nb-NO"/>
        </w:rPr>
      </w:pPr>
      <w:r w:rsidRPr="006C1F2C">
        <w:rPr>
          <w:rFonts w:ascii="Times New Roman" w:hAnsi="Times New Roman" w:cs="Times New Roman"/>
          <w:color w:val="000000"/>
          <w:sz w:val="22"/>
          <w:szCs w:val="22"/>
          <w:lang w:val="nb-NO"/>
        </w:rPr>
        <w:t>Påminnelseskort til pasienten</w:t>
      </w:r>
    </w:p>
    <w:p w14:paraId="37C85D69" w14:textId="77777777" w:rsidR="00DF137E" w:rsidRPr="006C1F2C" w:rsidRDefault="00DF137E" w:rsidP="005171BE">
      <w:pPr>
        <w:pStyle w:val="BodytextAgency"/>
        <w:widowControl w:val="0"/>
        <w:numPr>
          <w:ilvl w:val="0"/>
          <w:numId w:val="53"/>
        </w:numPr>
        <w:spacing w:after="0" w:line="240" w:lineRule="auto"/>
        <w:ind w:left="567" w:hanging="567"/>
        <w:rPr>
          <w:rFonts w:ascii="Times New Roman" w:hAnsi="Times New Roman" w:cs="Times New Roman"/>
          <w:color w:val="000000"/>
          <w:sz w:val="22"/>
          <w:szCs w:val="22"/>
          <w:lang w:val="nb-NO"/>
        </w:rPr>
      </w:pPr>
      <w:r w:rsidRPr="006C1F2C">
        <w:rPr>
          <w:rFonts w:ascii="Times New Roman" w:hAnsi="Times New Roman" w:cs="Times New Roman"/>
          <w:color w:val="000000"/>
          <w:sz w:val="22"/>
          <w:szCs w:val="22"/>
          <w:lang w:val="nb-NO"/>
        </w:rPr>
        <w:t>Instruksjoner for å gi påminnelseskortet til pasienter og omsorgspersoner</w:t>
      </w:r>
    </w:p>
    <w:p w14:paraId="37C85D6A" w14:textId="77777777" w:rsidR="00D31F30" w:rsidRPr="006C1F2C" w:rsidRDefault="00D31F30" w:rsidP="005171BE">
      <w:pPr>
        <w:pStyle w:val="Default"/>
        <w:widowControl w:val="0"/>
        <w:rPr>
          <w:sz w:val="22"/>
          <w:szCs w:val="22"/>
          <w:lang w:val="nb-NO"/>
        </w:rPr>
      </w:pPr>
    </w:p>
    <w:p w14:paraId="37C85D6B" w14:textId="77777777" w:rsidR="00DF137E" w:rsidRPr="006C1F2C" w:rsidRDefault="00DF137E" w:rsidP="005171BE">
      <w:pPr>
        <w:pStyle w:val="Default"/>
        <w:widowControl w:val="0"/>
        <w:rPr>
          <w:sz w:val="22"/>
          <w:szCs w:val="22"/>
          <w:lang w:val="nb-NO"/>
        </w:rPr>
      </w:pPr>
      <w:r w:rsidRPr="006C1F2C">
        <w:rPr>
          <w:sz w:val="22"/>
          <w:szCs w:val="22"/>
          <w:lang w:val="nb-NO"/>
        </w:rPr>
        <w:t>Påminnelseskortet til pasienter skal inneholde følgende nøkkelbudskap:</w:t>
      </w:r>
    </w:p>
    <w:p w14:paraId="37C85D6C" w14:textId="77777777" w:rsidR="00DF137E" w:rsidRPr="006C1F2C" w:rsidRDefault="00D31F30" w:rsidP="005171BE">
      <w:pPr>
        <w:pStyle w:val="Default"/>
        <w:widowControl w:val="0"/>
        <w:numPr>
          <w:ilvl w:val="0"/>
          <w:numId w:val="54"/>
        </w:numPr>
        <w:ind w:left="567" w:hanging="567"/>
        <w:rPr>
          <w:sz w:val="22"/>
          <w:szCs w:val="22"/>
          <w:lang w:val="nb-NO"/>
        </w:rPr>
      </w:pPr>
      <w:r w:rsidRPr="006C1F2C">
        <w:rPr>
          <w:sz w:val="22"/>
          <w:szCs w:val="22"/>
          <w:lang w:val="nb-NO"/>
        </w:rPr>
        <w:t>Ta av det forrige plasteret før ETT nytt plaster settes på.</w:t>
      </w:r>
    </w:p>
    <w:p w14:paraId="37C85D6D" w14:textId="77777777" w:rsidR="00D31F30" w:rsidRPr="006C1F2C" w:rsidRDefault="00D31F30" w:rsidP="005171BE">
      <w:pPr>
        <w:pStyle w:val="Default"/>
        <w:widowControl w:val="0"/>
        <w:numPr>
          <w:ilvl w:val="0"/>
          <w:numId w:val="54"/>
        </w:numPr>
        <w:ind w:left="567" w:hanging="567"/>
        <w:rPr>
          <w:sz w:val="22"/>
          <w:szCs w:val="22"/>
          <w:lang w:val="nb-NO"/>
        </w:rPr>
      </w:pPr>
      <w:r w:rsidRPr="006C1F2C">
        <w:rPr>
          <w:sz w:val="22"/>
          <w:szCs w:val="22"/>
          <w:lang w:val="nb-NO"/>
        </w:rPr>
        <w:t>Kun ett plaster per dag.</w:t>
      </w:r>
    </w:p>
    <w:p w14:paraId="37C85D6E" w14:textId="77777777" w:rsidR="00D31F30" w:rsidRPr="006C1F2C" w:rsidRDefault="00D31F30" w:rsidP="005171BE">
      <w:pPr>
        <w:pStyle w:val="Default"/>
        <w:widowControl w:val="0"/>
        <w:numPr>
          <w:ilvl w:val="0"/>
          <w:numId w:val="54"/>
        </w:numPr>
        <w:ind w:left="567" w:hanging="567"/>
        <w:rPr>
          <w:sz w:val="22"/>
          <w:szCs w:val="22"/>
          <w:lang w:val="nb-NO"/>
        </w:rPr>
      </w:pPr>
      <w:r w:rsidRPr="006C1F2C">
        <w:rPr>
          <w:sz w:val="22"/>
          <w:szCs w:val="22"/>
          <w:lang w:val="nb-NO"/>
        </w:rPr>
        <w:t>Ikke klipp plasteret i biter.</w:t>
      </w:r>
    </w:p>
    <w:p w14:paraId="37C85D6F" w14:textId="77777777" w:rsidR="00D31F30" w:rsidRPr="006C1F2C" w:rsidRDefault="008130EE" w:rsidP="005171BE">
      <w:pPr>
        <w:pStyle w:val="Default"/>
        <w:widowControl w:val="0"/>
        <w:numPr>
          <w:ilvl w:val="0"/>
          <w:numId w:val="54"/>
        </w:numPr>
        <w:ind w:left="567" w:hanging="567"/>
        <w:rPr>
          <w:sz w:val="22"/>
          <w:szCs w:val="22"/>
          <w:lang w:val="nb-NO"/>
        </w:rPr>
      </w:pPr>
      <w:r w:rsidRPr="006C1F2C">
        <w:rPr>
          <w:sz w:val="22"/>
          <w:szCs w:val="22"/>
          <w:lang w:val="nb-NO"/>
        </w:rPr>
        <w:t>Press</w:t>
      </w:r>
      <w:r w:rsidR="00D31F30" w:rsidRPr="006C1F2C">
        <w:rPr>
          <w:sz w:val="22"/>
          <w:szCs w:val="22"/>
          <w:lang w:val="nb-NO"/>
        </w:rPr>
        <w:t xml:space="preserve"> plasteret hardt ned med håndflaten i minst 30 sekunder.</w:t>
      </w:r>
    </w:p>
    <w:p w14:paraId="37C85D70" w14:textId="77777777" w:rsidR="00DF137E" w:rsidRPr="006C1F2C" w:rsidRDefault="00D31F30" w:rsidP="005171BE">
      <w:pPr>
        <w:pStyle w:val="Default"/>
        <w:widowControl w:val="0"/>
        <w:numPr>
          <w:ilvl w:val="0"/>
          <w:numId w:val="54"/>
        </w:numPr>
        <w:ind w:left="567" w:hanging="567"/>
        <w:rPr>
          <w:sz w:val="22"/>
          <w:szCs w:val="22"/>
          <w:lang w:val="nb-NO"/>
        </w:rPr>
      </w:pPr>
      <w:r w:rsidRPr="006C1F2C">
        <w:rPr>
          <w:sz w:val="22"/>
          <w:szCs w:val="22"/>
          <w:lang w:val="nb-NO"/>
        </w:rPr>
        <w:t xml:space="preserve">Hvordan </w:t>
      </w:r>
      <w:r w:rsidR="008130EE" w:rsidRPr="006C1F2C">
        <w:rPr>
          <w:sz w:val="22"/>
          <w:szCs w:val="22"/>
          <w:lang w:val="nb-NO"/>
        </w:rPr>
        <w:t xml:space="preserve">bruke </w:t>
      </w:r>
      <w:r w:rsidRPr="006C1F2C">
        <w:rPr>
          <w:sz w:val="22"/>
          <w:szCs w:val="22"/>
          <w:lang w:val="nb-NO"/>
        </w:rPr>
        <w:t xml:space="preserve">påminnelseskortet for å </w:t>
      </w:r>
      <w:r w:rsidR="008130EE" w:rsidRPr="006C1F2C">
        <w:rPr>
          <w:sz w:val="22"/>
          <w:szCs w:val="22"/>
          <w:lang w:val="nb-NO"/>
        </w:rPr>
        <w:t>holde rede på</w:t>
      </w:r>
      <w:r w:rsidRPr="006C1F2C">
        <w:rPr>
          <w:sz w:val="22"/>
          <w:szCs w:val="22"/>
          <w:lang w:val="nb-NO"/>
        </w:rPr>
        <w:t xml:space="preserve"> påsetning og fjerning av plasteret.</w:t>
      </w:r>
    </w:p>
    <w:p w14:paraId="37C85D71" w14:textId="77777777" w:rsidR="000B79D4" w:rsidRPr="006C1F2C" w:rsidRDefault="000B79D4" w:rsidP="005171BE">
      <w:pPr>
        <w:widowControl w:val="0"/>
        <w:suppressAutoHyphens/>
        <w:rPr>
          <w:color w:val="000000"/>
          <w:sz w:val="22"/>
          <w:szCs w:val="22"/>
        </w:rPr>
      </w:pPr>
    </w:p>
    <w:p w14:paraId="37C85D72" w14:textId="77777777" w:rsidR="00027BB7" w:rsidRPr="006C1F2C" w:rsidRDefault="00C026C7" w:rsidP="005171BE">
      <w:pPr>
        <w:widowControl w:val="0"/>
        <w:rPr>
          <w:color w:val="000000"/>
          <w:sz w:val="22"/>
          <w:szCs w:val="22"/>
        </w:rPr>
      </w:pPr>
      <w:r w:rsidRPr="006C1F2C">
        <w:rPr>
          <w:b/>
          <w:color w:val="000000"/>
          <w:sz w:val="22"/>
          <w:szCs w:val="22"/>
        </w:rPr>
        <w:br w:type="page"/>
      </w:r>
    </w:p>
    <w:p w14:paraId="37C85D73" w14:textId="77777777" w:rsidR="00027BB7" w:rsidRPr="006C1F2C" w:rsidRDefault="00027BB7" w:rsidP="005171BE">
      <w:pPr>
        <w:widowControl w:val="0"/>
        <w:rPr>
          <w:color w:val="000000"/>
          <w:sz w:val="22"/>
          <w:szCs w:val="22"/>
        </w:rPr>
      </w:pPr>
    </w:p>
    <w:p w14:paraId="37C85D74" w14:textId="77777777" w:rsidR="00027BB7" w:rsidRPr="006C1F2C" w:rsidRDefault="00027BB7" w:rsidP="005171BE">
      <w:pPr>
        <w:widowControl w:val="0"/>
        <w:suppressAutoHyphens/>
        <w:rPr>
          <w:color w:val="000000"/>
          <w:sz w:val="22"/>
          <w:szCs w:val="22"/>
        </w:rPr>
      </w:pPr>
    </w:p>
    <w:p w14:paraId="37C85D75" w14:textId="77777777" w:rsidR="00027BB7" w:rsidRPr="006C1F2C" w:rsidRDefault="00027BB7" w:rsidP="005171BE">
      <w:pPr>
        <w:widowControl w:val="0"/>
        <w:suppressAutoHyphens/>
        <w:rPr>
          <w:color w:val="000000"/>
          <w:sz w:val="22"/>
          <w:szCs w:val="22"/>
        </w:rPr>
      </w:pPr>
    </w:p>
    <w:p w14:paraId="37C85D76" w14:textId="77777777" w:rsidR="00027BB7" w:rsidRPr="006C1F2C" w:rsidRDefault="00027BB7" w:rsidP="005171BE">
      <w:pPr>
        <w:widowControl w:val="0"/>
        <w:suppressAutoHyphens/>
        <w:rPr>
          <w:color w:val="000000"/>
          <w:sz w:val="22"/>
          <w:szCs w:val="22"/>
        </w:rPr>
      </w:pPr>
    </w:p>
    <w:p w14:paraId="37C85D77" w14:textId="77777777" w:rsidR="00027BB7" w:rsidRPr="006C1F2C" w:rsidRDefault="00027BB7" w:rsidP="005171BE">
      <w:pPr>
        <w:widowControl w:val="0"/>
        <w:suppressAutoHyphens/>
        <w:rPr>
          <w:color w:val="000000"/>
          <w:sz w:val="22"/>
          <w:szCs w:val="22"/>
        </w:rPr>
      </w:pPr>
    </w:p>
    <w:p w14:paraId="37C85D78" w14:textId="77777777" w:rsidR="00027BB7" w:rsidRPr="006C1F2C" w:rsidRDefault="00027BB7" w:rsidP="005171BE">
      <w:pPr>
        <w:widowControl w:val="0"/>
        <w:suppressAutoHyphens/>
        <w:rPr>
          <w:color w:val="000000"/>
          <w:sz w:val="22"/>
          <w:szCs w:val="22"/>
        </w:rPr>
      </w:pPr>
    </w:p>
    <w:p w14:paraId="37C85D79" w14:textId="77777777" w:rsidR="00027BB7" w:rsidRPr="006C1F2C" w:rsidRDefault="00027BB7" w:rsidP="005171BE">
      <w:pPr>
        <w:widowControl w:val="0"/>
        <w:suppressAutoHyphens/>
        <w:rPr>
          <w:color w:val="000000"/>
          <w:sz w:val="22"/>
          <w:szCs w:val="22"/>
        </w:rPr>
      </w:pPr>
    </w:p>
    <w:p w14:paraId="37C85D7A" w14:textId="77777777" w:rsidR="00027BB7" w:rsidRPr="006C1F2C" w:rsidRDefault="00027BB7" w:rsidP="005171BE">
      <w:pPr>
        <w:widowControl w:val="0"/>
        <w:suppressAutoHyphens/>
        <w:rPr>
          <w:color w:val="000000"/>
          <w:sz w:val="22"/>
          <w:szCs w:val="22"/>
        </w:rPr>
      </w:pPr>
    </w:p>
    <w:p w14:paraId="37C85D7B" w14:textId="77777777" w:rsidR="00027BB7" w:rsidRPr="006C1F2C" w:rsidRDefault="00027BB7" w:rsidP="005171BE">
      <w:pPr>
        <w:widowControl w:val="0"/>
        <w:suppressAutoHyphens/>
        <w:rPr>
          <w:color w:val="000000"/>
          <w:sz w:val="22"/>
          <w:szCs w:val="22"/>
        </w:rPr>
      </w:pPr>
    </w:p>
    <w:p w14:paraId="37C85D7C" w14:textId="77777777" w:rsidR="00027BB7" w:rsidRPr="006C1F2C" w:rsidRDefault="00027BB7" w:rsidP="005171BE">
      <w:pPr>
        <w:widowControl w:val="0"/>
        <w:suppressAutoHyphens/>
        <w:rPr>
          <w:color w:val="000000"/>
          <w:sz w:val="22"/>
          <w:szCs w:val="22"/>
        </w:rPr>
      </w:pPr>
    </w:p>
    <w:p w14:paraId="37C85D7D" w14:textId="77777777" w:rsidR="00027BB7" w:rsidRPr="006C1F2C" w:rsidRDefault="00027BB7" w:rsidP="005171BE">
      <w:pPr>
        <w:widowControl w:val="0"/>
        <w:suppressAutoHyphens/>
        <w:rPr>
          <w:color w:val="000000"/>
          <w:sz w:val="22"/>
          <w:szCs w:val="22"/>
        </w:rPr>
      </w:pPr>
    </w:p>
    <w:p w14:paraId="37C85D7E" w14:textId="77777777" w:rsidR="00027BB7" w:rsidRPr="006C1F2C" w:rsidRDefault="00027BB7" w:rsidP="005171BE">
      <w:pPr>
        <w:widowControl w:val="0"/>
        <w:suppressAutoHyphens/>
        <w:rPr>
          <w:color w:val="000000"/>
          <w:sz w:val="22"/>
          <w:szCs w:val="22"/>
        </w:rPr>
      </w:pPr>
    </w:p>
    <w:p w14:paraId="37C85D7F" w14:textId="77777777" w:rsidR="00027BB7" w:rsidRPr="006C1F2C" w:rsidRDefault="00027BB7" w:rsidP="005171BE">
      <w:pPr>
        <w:widowControl w:val="0"/>
        <w:suppressAutoHyphens/>
        <w:rPr>
          <w:color w:val="000000"/>
          <w:sz w:val="22"/>
          <w:szCs w:val="22"/>
        </w:rPr>
      </w:pPr>
    </w:p>
    <w:p w14:paraId="37C85D80" w14:textId="77777777" w:rsidR="00027BB7" w:rsidRPr="006C1F2C" w:rsidRDefault="00027BB7" w:rsidP="005171BE">
      <w:pPr>
        <w:widowControl w:val="0"/>
        <w:suppressAutoHyphens/>
        <w:rPr>
          <w:color w:val="000000"/>
          <w:sz w:val="22"/>
          <w:szCs w:val="22"/>
        </w:rPr>
      </w:pPr>
    </w:p>
    <w:p w14:paraId="37C85D81" w14:textId="77777777" w:rsidR="00027BB7" w:rsidRPr="006C1F2C" w:rsidRDefault="00027BB7" w:rsidP="005171BE">
      <w:pPr>
        <w:widowControl w:val="0"/>
        <w:suppressAutoHyphens/>
        <w:rPr>
          <w:color w:val="000000"/>
          <w:sz w:val="22"/>
          <w:szCs w:val="22"/>
        </w:rPr>
      </w:pPr>
    </w:p>
    <w:p w14:paraId="37C85D82" w14:textId="77777777" w:rsidR="00027BB7" w:rsidRPr="006C1F2C" w:rsidRDefault="00027BB7" w:rsidP="005171BE">
      <w:pPr>
        <w:widowControl w:val="0"/>
        <w:suppressAutoHyphens/>
        <w:rPr>
          <w:color w:val="000000"/>
          <w:sz w:val="22"/>
          <w:szCs w:val="22"/>
        </w:rPr>
      </w:pPr>
    </w:p>
    <w:p w14:paraId="37C85D83" w14:textId="77777777" w:rsidR="00027BB7" w:rsidRPr="006C1F2C" w:rsidRDefault="00027BB7" w:rsidP="005171BE">
      <w:pPr>
        <w:widowControl w:val="0"/>
        <w:suppressAutoHyphens/>
        <w:rPr>
          <w:color w:val="000000"/>
          <w:sz w:val="22"/>
          <w:szCs w:val="22"/>
        </w:rPr>
      </w:pPr>
    </w:p>
    <w:p w14:paraId="37C85D84" w14:textId="77777777" w:rsidR="00027BB7" w:rsidRPr="006C1F2C" w:rsidRDefault="00027BB7" w:rsidP="005171BE">
      <w:pPr>
        <w:widowControl w:val="0"/>
        <w:suppressAutoHyphens/>
        <w:rPr>
          <w:color w:val="000000"/>
          <w:sz w:val="22"/>
          <w:szCs w:val="22"/>
        </w:rPr>
      </w:pPr>
    </w:p>
    <w:p w14:paraId="37C85D85" w14:textId="77777777" w:rsidR="00027BB7" w:rsidRPr="006C1F2C" w:rsidRDefault="00027BB7" w:rsidP="005171BE">
      <w:pPr>
        <w:widowControl w:val="0"/>
        <w:suppressAutoHyphens/>
        <w:rPr>
          <w:color w:val="000000"/>
          <w:sz w:val="22"/>
          <w:szCs w:val="22"/>
        </w:rPr>
      </w:pPr>
    </w:p>
    <w:p w14:paraId="37C85D86" w14:textId="77777777" w:rsidR="00027BB7" w:rsidRPr="006C1F2C" w:rsidRDefault="00027BB7" w:rsidP="005171BE">
      <w:pPr>
        <w:widowControl w:val="0"/>
        <w:suppressAutoHyphens/>
        <w:rPr>
          <w:color w:val="000000"/>
          <w:sz w:val="22"/>
          <w:szCs w:val="22"/>
        </w:rPr>
      </w:pPr>
    </w:p>
    <w:p w14:paraId="37C85D87" w14:textId="77777777" w:rsidR="00027BB7" w:rsidRPr="006C1F2C" w:rsidRDefault="00027BB7" w:rsidP="005171BE">
      <w:pPr>
        <w:widowControl w:val="0"/>
        <w:suppressAutoHyphens/>
        <w:rPr>
          <w:color w:val="000000"/>
          <w:sz w:val="22"/>
          <w:szCs w:val="22"/>
        </w:rPr>
      </w:pPr>
    </w:p>
    <w:p w14:paraId="37C85D88" w14:textId="77777777" w:rsidR="00027BB7" w:rsidRPr="006C1F2C" w:rsidRDefault="00027BB7" w:rsidP="005171BE">
      <w:pPr>
        <w:widowControl w:val="0"/>
        <w:suppressAutoHyphens/>
        <w:rPr>
          <w:color w:val="000000"/>
          <w:sz w:val="22"/>
          <w:szCs w:val="22"/>
        </w:rPr>
      </w:pPr>
    </w:p>
    <w:p w14:paraId="37C85D89" w14:textId="77777777" w:rsidR="000E5CF3" w:rsidRPr="006C1F2C" w:rsidRDefault="000E5CF3" w:rsidP="005171BE">
      <w:pPr>
        <w:widowControl w:val="0"/>
        <w:suppressAutoHyphens/>
        <w:rPr>
          <w:color w:val="000000"/>
          <w:sz w:val="22"/>
          <w:szCs w:val="22"/>
        </w:rPr>
      </w:pPr>
    </w:p>
    <w:p w14:paraId="37C85D8A" w14:textId="77777777" w:rsidR="00027BB7" w:rsidRPr="006C1F2C" w:rsidRDefault="00027BB7" w:rsidP="005171BE">
      <w:pPr>
        <w:widowControl w:val="0"/>
        <w:suppressAutoHyphens/>
        <w:jc w:val="center"/>
        <w:rPr>
          <w:b/>
          <w:color w:val="000000"/>
          <w:sz w:val="22"/>
          <w:szCs w:val="22"/>
        </w:rPr>
      </w:pPr>
      <w:r w:rsidRPr="006C1F2C">
        <w:rPr>
          <w:b/>
          <w:color w:val="000000"/>
          <w:sz w:val="22"/>
          <w:szCs w:val="22"/>
        </w:rPr>
        <w:t>VEDLEGG III</w:t>
      </w:r>
    </w:p>
    <w:p w14:paraId="37C85D8B" w14:textId="77777777" w:rsidR="00027BB7" w:rsidRPr="006C1F2C" w:rsidRDefault="00027BB7" w:rsidP="005171BE">
      <w:pPr>
        <w:widowControl w:val="0"/>
        <w:suppressAutoHyphens/>
        <w:jc w:val="center"/>
        <w:rPr>
          <w:color w:val="000000"/>
          <w:sz w:val="22"/>
          <w:szCs w:val="22"/>
        </w:rPr>
      </w:pPr>
    </w:p>
    <w:p w14:paraId="37C85D8C" w14:textId="77777777" w:rsidR="00027BB7" w:rsidRPr="006C1F2C" w:rsidRDefault="00027BB7" w:rsidP="005171BE">
      <w:pPr>
        <w:widowControl w:val="0"/>
        <w:suppressAutoHyphens/>
        <w:jc w:val="center"/>
        <w:rPr>
          <w:b/>
          <w:color w:val="000000"/>
          <w:sz w:val="22"/>
          <w:szCs w:val="22"/>
        </w:rPr>
      </w:pPr>
      <w:r w:rsidRPr="006C1F2C">
        <w:rPr>
          <w:b/>
          <w:color w:val="000000"/>
          <w:sz w:val="22"/>
          <w:szCs w:val="22"/>
        </w:rPr>
        <w:t>MERKING OG PAKNINGSVEDLEGG</w:t>
      </w:r>
    </w:p>
    <w:p w14:paraId="37C85D8D" w14:textId="77777777" w:rsidR="00027BB7" w:rsidRPr="006C1F2C" w:rsidRDefault="00027BB7" w:rsidP="005171BE">
      <w:pPr>
        <w:widowControl w:val="0"/>
        <w:suppressAutoHyphens/>
        <w:rPr>
          <w:color w:val="000000"/>
          <w:sz w:val="22"/>
          <w:szCs w:val="22"/>
        </w:rPr>
      </w:pPr>
      <w:r w:rsidRPr="006C1F2C">
        <w:rPr>
          <w:color w:val="000000"/>
          <w:sz w:val="22"/>
          <w:szCs w:val="22"/>
        </w:rPr>
        <w:br w:type="page"/>
      </w:r>
    </w:p>
    <w:p w14:paraId="37C85D8E" w14:textId="77777777" w:rsidR="00027BB7" w:rsidRPr="006C1F2C" w:rsidRDefault="00027BB7" w:rsidP="005171BE">
      <w:pPr>
        <w:widowControl w:val="0"/>
        <w:suppressAutoHyphens/>
        <w:rPr>
          <w:color w:val="000000"/>
          <w:sz w:val="22"/>
          <w:szCs w:val="22"/>
        </w:rPr>
      </w:pPr>
    </w:p>
    <w:p w14:paraId="37C85D8F" w14:textId="77777777" w:rsidR="00027BB7" w:rsidRPr="006C1F2C" w:rsidRDefault="00027BB7" w:rsidP="005171BE">
      <w:pPr>
        <w:widowControl w:val="0"/>
        <w:suppressAutoHyphens/>
        <w:rPr>
          <w:color w:val="000000"/>
          <w:sz w:val="22"/>
          <w:szCs w:val="22"/>
        </w:rPr>
      </w:pPr>
    </w:p>
    <w:p w14:paraId="37C85D90" w14:textId="77777777" w:rsidR="00027BB7" w:rsidRPr="006C1F2C" w:rsidRDefault="00027BB7" w:rsidP="005171BE">
      <w:pPr>
        <w:widowControl w:val="0"/>
        <w:suppressAutoHyphens/>
        <w:rPr>
          <w:color w:val="000000"/>
          <w:sz w:val="22"/>
          <w:szCs w:val="22"/>
        </w:rPr>
      </w:pPr>
    </w:p>
    <w:p w14:paraId="37C85D91" w14:textId="77777777" w:rsidR="00027BB7" w:rsidRPr="006C1F2C" w:rsidRDefault="00027BB7" w:rsidP="005171BE">
      <w:pPr>
        <w:widowControl w:val="0"/>
        <w:suppressAutoHyphens/>
        <w:rPr>
          <w:color w:val="000000"/>
          <w:sz w:val="22"/>
          <w:szCs w:val="22"/>
        </w:rPr>
      </w:pPr>
    </w:p>
    <w:p w14:paraId="37C85D92" w14:textId="77777777" w:rsidR="00027BB7" w:rsidRPr="006C1F2C" w:rsidRDefault="00027BB7" w:rsidP="005171BE">
      <w:pPr>
        <w:widowControl w:val="0"/>
        <w:suppressAutoHyphens/>
        <w:rPr>
          <w:color w:val="000000"/>
          <w:sz w:val="22"/>
          <w:szCs w:val="22"/>
        </w:rPr>
      </w:pPr>
    </w:p>
    <w:p w14:paraId="37C85D93" w14:textId="77777777" w:rsidR="00027BB7" w:rsidRPr="006C1F2C" w:rsidRDefault="00027BB7" w:rsidP="005171BE">
      <w:pPr>
        <w:widowControl w:val="0"/>
        <w:suppressAutoHyphens/>
        <w:rPr>
          <w:color w:val="000000"/>
          <w:sz w:val="22"/>
          <w:szCs w:val="22"/>
        </w:rPr>
      </w:pPr>
    </w:p>
    <w:p w14:paraId="37C85D94" w14:textId="77777777" w:rsidR="00027BB7" w:rsidRPr="006C1F2C" w:rsidRDefault="00027BB7" w:rsidP="005171BE">
      <w:pPr>
        <w:widowControl w:val="0"/>
        <w:suppressAutoHyphens/>
        <w:rPr>
          <w:color w:val="000000"/>
          <w:sz w:val="22"/>
          <w:szCs w:val="22"/>
        </w:rPr>
      </w:pPr>
    </w:p>
    <w:p w14:paraId="37C85D95" w14:textId="77777777" w:rsidR="00027BB7" w:rsidRPr="006C1F2C" w:rsidRDefault="00027BB7" w:rsidP="005171BE">
      <w:pPr>
        <w:widowControl w:val="0"/>
        <w:suppressAutoHyphens/>
        <w:rPr>
          <w:color w:val="000000"/>
          <w:sz w:val="22"/>
          <w:szCs w:val="22"/>
        </w:rPr>
      </w:pPr>
    </w:p>
    <w:p w14:paraId="37C85D96" w14:textId="77777777" w:rsidR="00027BB7" w:rsidRPr="006C1F2C" w:rsidRDefault="00027BB7" w:rsidP="005171BE">
      <w:pPr>
        <w:widowControl w:val="0"/>
        <w:suppressAutoHyphens/>
        <w:rPr>
          <w:color w:val="000000"/>
          <w:sz w:val="22"/>
          <w:szCs w:val="22"/>
        </w:rPr>
      </w:pPr>
    </w:p>
    <w:p w14:paraId="37C85D97" w14:textId="77777777" w:rsidR="00027BB7" w:rsidRPr="006C1F2C" w:rsidRDefault="00027BB7" w:rsidP="005171BE">
      <w:pPr>
        <w:widowControl w:val="0"/>
        <w:suppressAutoHyphens/>
        <w:rPr>
          <w:color w:val="000000"/>
          <w:sz w:val="22"/>
          <w:szCs w:val="22"/>
        </w:rPr>
      </w:pPr>
    </w:p>
    <w:p w14:paraId="37C85D98" w14:textId="77777777" w:rsidR="00027BB7" w:rsidRPr="006C1F2C" w:rsidRDefault="00027BB7" w:rsidP="005171BE">
      <w:pPr>
        <w:widowControl w:val="0"/>
        <w:suppressAutoHyphens/>
        <w:rPr>
          <w:color w:val="000000"/>
          <w:sz w:val="22"/>
          <w:szCs w:val="22"/>
        </w:rPr>
      </w:pPr>
    </w:p>
    <w:p w14:paraId="37C85D99" w14:textId="77777777" w:rsidR="00027BB7" w:rsidRPr="006C1F2C" w:rsidRDefault="00027BB7" w:rsidP="005171BE">
      <w:pPr>
        <w:widowControl w:val="0"/>
        <w:suppressAutoHyphens/>
        <w:rPr>
          <w:color w:val="000000"/>
          <w:sz w:val="22"/>
          <w:szCs w:val="22"/>
        </w:rPr>
      </w:pPr>
    </w:p>
    <w:p w14:paraId="37C85D9A" w14:textId="77777777" w:rsidR="00027BB7" w:rsidRPr="006C1F2C" w:rsidRDefault="00027BB7" w:rsidP="005171BE">
      <w:pPr>
        <w:widowControl w:val="0"/>
        <w:suppressAutoHyphens/>
        <w:rPr>
          <w:color w:val="000000"/>
          <w:sz w:val="22"/>
          <w:szCs w:val="22"/>
        </w:rPr>
      </w:pPr>
    </w:p>
    <w:p w14:paraId="37C85D9B" w14:textId="77777777" w:rsidR="00027BB7" w:rsidRPr="006C1F2C" w:rsidRDefault="00027BB7" w:rsidP="005171BE">
      <w:pPr>
        <w:widowControl w:val="0"/>
        <w:suppressAutoHyphens/>
        <w:rPr>
          <w:color w:val="000000"/>
          <w:sz w:val="22"/>
          <w:szCs w:val="22"/>
        </w:rPr>
      </w:pPr>
    </w:p>
    <w:p w14:paraId="37C85D9C" w14:textId="77777777" w:rsidR="00027BB7" w:rsidRPr="006C1F2C" w:rsidRDefault="00027BB7" w:rsidP="005171BE">
      <w:pPr>
        <w:widowControl w:val="0"/>
        <w:suppressAutoHyphens/>
        <w:rPr>
          <w:color w:val="000000"/>
          <w:sz w:val="22"/>
          <w:szCs w:val="22"/>
        </w:rPr>
      </w:pPr>
    </w:p>
    <w:p w14:paraId="37C85D9D" w14:textId="77777777" w:rsidR="00027BB7" w:rsidRPr="006C1F2C" w:rsidRDefault="00027BB7" w:rsidP="005171BE">
      <w:pPr>
        <w:widowControl w:val="0"/>
        <w:suppressAutoHyphens/>
        <w:rPr>
          <w:color w:val="000000"/>
          <w:sz w:val="22"/>
          <w:szCs w:val="22"/>
        </w:rPr>
      </w:pPr>
    </w:p>
    <w:p w14:paraId="37C85D9E" w14:textId="77777777" w:rsidR="00027BB7" w:rsidRPr="006C1F2C" w:rsidRDefault="00027BB7" w:rsidP="005171BE">
      <w:pPr>
        <w:widowControl w:val="0"/>
        <w:suppressAutoHyphens/>
        <w:rPr>
          <w:color w:val="000000"/>
          <w:sz w:val="22"/>
          <w:szCs w:val="22"/>
        </w:rPr>
      </w:pPr>
    </w:p>
    <w:p w14:paraId="37C85D9F" w14:textId="77777777" w:rsidR="00027BB7" w:rsidRPr="006C1F2C" w:rsidRDefault="00027BB7" w:rsidP="005171BE">
      <w:pPr>
        <w:widowControl w:val="0"/>
        <w:suppressAutoHyphens/>
        <w:rPr>
          <w:color w:val="000000"/>
          <w:sz w:val="22"/>
          <w:szCs w:val="22"/>
        </w:rPr>
      </w:pPr>
    </w:p>
    <w:p w14:paraId="37C85DA0" w14:textId="77777777" w:rsidR="00027BB7" w:rsidRPr="006C1F2C" w:rsidRDefault="00027BB7" w:rsidP="005171BE">
      <w:pPr>
        <w:widowControl w:val="0"/>
        <w:suppressAutoHyphens/>
        <w:rPr>
          <w:color w:val="000000"/>
          <w:sz w:val="22"/>
          <w:szCs w:val="22"/>
        </w:rPr>
      </w:pPr>
    </w:p>
    <w:p w14:paraId="37C85DA1" w14:textId="77777777" w:rsidR="00027BB7" w:rsidRPr="006C1F2C" w:rsidRDefault="00027BB7" w:rsidP="005171BE">
      <w:pPr>
        <w:widowControl w:val="0"/>
        <w:suppressAutoHyphens/>
        <w:rPr>
          <w:color w:val="000000"/>
          <w:sz w:val="22"/>
          <w:szCs w:val="22"/>
        </w:rPr>
      </w:pPr>
    </w:p>
    <w:p w14:paraId="37C85DA2" w14:textId="77777777" w:rsidR="00027BB7" w:rsidRPr="006C1F2C" w:rsidRDefault="00027BB7" w:rsidP="005171BE">
      <w:pPr>
        <w:widowControl w:val="0"/>
        <w:suppressAutoHyphens/>
        <w:rPr>
          <w:color w:val="000000"/>
          <w:sz w:val="22"/>
          <w:szCs w:val="22"/>
        </w:rPr>
      </w:pPr>
    </w:p>
    <w:p w14:paraId="37C85DA3" w14:textId="77777777" w:rsidR="00027BB7" w:rsidRPr="006C1F2C" w:rsidRDefault="00027BB7" w:rsidP="005171BE">
      <w:pPr>
        <w:widowControl w:val="0"/>
        <w:suppressAutoHyphens/>
        <w:rPr>
          <w:color w:val="000000"/>
          <w:sz w:val="22"/>
          <w:szCs w:val="22"/>
        </w:rPr>
      </w:pPr>
    </w:p>
    <w:p w14:paraId="37C85DA4" w14:textId="77777777" w:rsidR="000E5CF3" w:rsidRPr="006C1F2C" w:rsidRDefault="000E5CF3" w:rsidP="005171BE">
      <w:pPr>
        <w:widowControl w:val="0"/>
        <w:suppressAutoHyphens/>
        <w:rPr>
          <w:color w:val="000000"/>
          <w:sz w:val="22"/>
          <w:szCs w:val="22"/>
        </w:rPr>
      </w:pPr>
    </w:p>
    <w:p w14:paraId="37C85DA5" w14:textId="77777777" w:rsidR="00027BB7" w:rsidRPr="006C1F2C" w:rsidRDefault="00027BB7" w:rsidP="00737B66">
      <w:pPr>
        <w:widowControl w:val="0"/>
        <w:suppressAutoHyphens/>
        <w:jc w:val="center"/>
        <w:outlineLvl w:val="0"/>
        <w:rPr>
          <w:b/>
          <w:color w:val="000000"/>
          <w:sz w:val="22"/>
          <w:szCs w:val="22"/>
        </w:rPr>
      </w:pPr>
      <w:r w:rsidRPr="006C1F2C">
        <w:rPr>
          <w:b/>
          <w:color w:val="000000"/>
          <w:sz w:val="22"/>
          <w:szCs w:val="22"/>
        </w:rPr>
        <w:t>A. MERKING</w:t>
      </w:r>
    </w:p>
    <w:p w14:paraId="37C85DA6" w14:textId="77777777" w:rsidR="00027BB7" w:rsidRPr="006C1F2C" w:rsidRDefault="00027BB7" w:rsidP="005171BE">
      <w:pPr>
        <w:widowControl w:val="0"/>
        <w:shd w:val="clear" w:color="auto" w:fill="FFFFFF"/>
        <w:rPr>
          <w:color w:val="000000"/>
          <w:sz w:val="22"/>
          <w:szCs w:val="22"/>
        </w:rPr>
      </w:pPr>
      <w:r w:rsidRPr="006C1F2C">
        <w:rPr>
          <w:color w:val="000000"/>
          <w:sz w:val="22"/>
          <w:szCs w:val="22"/>
        </w:rPr>
        <w:br w:type="page"/>
      </w:r>
    </w:p>
    <w:p w14:paraId="37C85DA7" w14:textId="77777777" w:rsidR="000E5CF3" w:rsidRPr="006C1F2C" w:rsidRDefault="000E5CF3" w:rsidP="005171BE">
      <w:pPr>
        <w:widowControl w:val="0"/>
        <w:shd w:val="clear" w:color="auto" w:fill="FFFFFF"/>
        <w:rPr>
          <w:color w:val="000000"/>
          <w:sz w:val="22"/>
          <w:szCs w:val="22"/>
        </w:rPr>
      </w:pPr>
    </w:p>
    <w:p w14:paraId="37C85DA8" w14:textId="38540C9A"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5DA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5DAA" w14:textId="77777777" w:rsidR="00507793" w:rsidRPr="006C1F2C" w:rsidRDefault="00507793" w:rsidP="005171BE">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SJAKTEL</w:t>
      </w:r>
    </w:p>
    <w:p w14:paraId="37C85DAB" w14:textId="77777777" w:rsidR="00027BB7" w:rsidRPr="006C1F2C" w:rsidRDefault="00027BB7" w:rsidP="005171BE">
      <w:pPr>
        <w:widowControl w:val="0"/>
        <w:suppressAutoHyphens/>
        <w:rPr>
          <w:color w:val="000000"/>
          <w:sz w:val="22"/>
          <w:szCs w:val="22"/>
        </w:rPr>
      </w:pPr>
    </w:p>
    <w:p w14:paraId="37C85DAC" w14:textId="77777777" w:rsidR="00AA442B" w:rsidRPr="006C1F2C" w:rsidRDefault="00AA442B" w:rsidP="005171BE">
      <w:pPr>
        <w:widowControl w:val="0"/>
        <w:suppressAutoHyphens/>
        <w:rPr>
          <w:color w:val="000000"/>
          <w:sz w:val="22"/>
          <w:szCs w:val="22"/>
        </w:rPr>
      </w:pPr>
    </w:p>
    <w:p w14:paraId="37C85DA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5DAE" w14:textId="77777777" w:rsidR="00027BB7" w:rsidRPr="006C1F2C" w:rsidRDefault="00027BB7" w:rsidP="005171BE">
      <w:pPr>
        <w:widowControl w:val="0"/>
        <w:suppressAutoHyphens/>
        <w:rPr>
          <w:color w:val="000000"/>
          <w:sz w:val="22"/>
          <w:szCs w:val="22"/>
        </w:rPr>
      </w:pPr>
    </w:p>
    <w:p w14:paraId="37C85DAF"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1,5</w:t>
      </w:r>
      <w:r w:rsidR="009A2163" w:rsidRPr="006C1F2C">
        <w:rPr>
          <w:color w:val="000000"/>
          <w:sz w:val="22"/>
          <w:szCs w:val="22"/>
        </w:rPr>
        <w:t> mg</w:t>
      </w:r>
      <w:r w:rsidR="00027BB7" w:rsidRPr="006C1F2C">
        <w:rPr>
          <w:color w:val="000000"/>
          <w:sz w:val="22"/>
          <w:szCs w:val="22"/>
        </w:rPr>
        <w:t xml:space="preserve"> harde kapsler</w:t>
      </w:r>
    </w:p>
    <w:p w14:paraId="37C85DB0" w14:textId="77777777" w:rsidR="00027BB7" w:rsidRPr="006C1F2C" w:rsidRDefault="00AF043A" w:rsidP="005171BE">
      <w:pPr>
        <w:widowControl w:val="0"/>
        <w:suppressAutoHyphens/>
        <w:rPr>
          <w:color w:val="000000"/>
          <w:sz w:val="22"/>
          <w:szCs w:val="22"/>
        </w:rPr>
      </w:pPr>
      <w:r w:rsidRPr="006C1F2C">
        <w:rPr>
          <w:color w:val="000000"/>
          <w:sz w:val="22"/>
          <w:szCs w:val="22"/>
        </w:rPr>
        <w:t>r</w:t>
      </w:r>
      <w:r w:rsidR="00027BB7" w:rsidRPr="006C1F2C">
        <w:rPr>
          <w:color w:val="000000"/>
          <w:sz w:val="22"/>
          <w:szCs w:val="22"/>
        </w:rPr>
        <w:t>ivastigmin</w:t>
      </w:r>
    </w:p>
    <w:p w14:paraId="37C85DB1" w14:textId="77777777" w:rsidR="00027BB7" w:rsidRPr="006C1F2C" w:rsidRDefault="00027BB7" w:rsidP="005171BE">
      <w:pPr>
        <w:widowControl w:val="0"/>
        <w:suppressAutoHyphens/>
        <w:rPr>
          <w:color w:val="000000"/>
          <w:sz w:val="22"/>
          <w:szCs w:val="22"/>
        </w:rPr>
      </w:pPr>
    </w:p>
    <w:p w14:paraId="37C85DB2" w14:textId="77777777" w:rsidR="00AA442B" w:rsidRPr="006C1F2C" w:rsidRDefault="00AA442B" w:rsidP="005171BE">
      <w:pPr>
        <w:widowControl w:val="0"/>
        <w:suppressAutoHyphens/>
        <w:rPr>
          <w:color w:val="000000"/>
          <w:sz w:val="22"/>
          <w:szCs w:val="22"/>
        </w:rPr>
      </w:pPr>
    </w:p>
    <w:p w14:paraId="37C85DB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5DB4" w14:textId="77777777" w:rsidR="00027BB7" w:rsidRPr="006C1F2C" w:rsidRDefault="00027BB7" w:rsidP="005171BE">
      <w:pPr>
        <w:widowControl w:val="0"/>
        <w:suppressAutoHyphens/>
        <w:rPr>
          <w:color w:val="000000"/>
          <w:sz w:val="22"/>
          <w:szCs w:val="22"/>
        </w:rPr>
      </w:pPr>
    </w:p>
    <w:p w14:paraId="37C85DB5" w14:textId="77777777" w:rsidR="00027BB7" w:rsidRPr="006C1F2C" w:rsidRDefault="00027BB7" w:rsidP="005171BE">
      <w:pPr>
        <w:widowControl w:val="0"/>
        <w:suppressAutoHyphens/>
        <w:rPr>
          <w:color w:val="000000"/>
          <w:sz w:val="22"/>
          <w:szCs w:val="22"/>
        </w:rPr>
      </w:pPr>
      <w:r w:rsidRPr="006C1F2C">
        <w:rPr>
          <w:color w:val="000000"/>
          <w:sz w:val="22"/>
          <w:szCs w:val="22"/>
        </w:rPr>
        <w:t>1</w:t>
      </w:r>
      <w:r w:rsidR="003E5473" w:rsidRPr="006C1F2C">
        <w:rPr>
          <w:color w:val="000000"/>
          <w:sz w:val="22"/>
          <w:szCs w:val="22"/>
        </w:rPr>
        <w:t> </w:t>
      </w:r>
      <w:r w:rsidRPr="006C1F2C">
        <w:rPr>
          <w:color w:val="000000"/>
          <w:sz w:val="22"/>
          <w:szCs w:val="22"/>
        </w:rPr>
        <w:t>kapsel inneholder 1,5</w:t>
      </w:r>
      <w:r w:rsidR="009A2163" w:rsidRPr="006C1F2C">
        <w:rPr>
          <w:color w:val="000000"/>
          <w:sz w:val="22"/>
          <w:szCs w:val="22"/>
        </w:rPr>
        <w:t> mg</w:t>
      </w:r>
      <w:r w:rsidRPr="006C1F2C">
        <w:rPr>
          <w:color w:val="000000"/>
          <w:sz w:val="22"/>
          <w:szCs w:val="22"/>
        </w:rPr>
        <w:t xml:space="preserve"> rivastigmi</w:t>
      </w:r>
      <w:r w:rsidR="006B7D6B" w:rsidRPr="006C1F2C">
        <w:rPr>
          <w:color w:val="000000"/>
          <w:sz w:val="22"/>
          <w:szCs w:val="22"/>
        </w:rPr>
        <w:t>n</w:t>
      </w:r>
      <w:r w:rsidRPr="006C1F2C">
        <w:rPr>
          <w:color w:val="000000"/>
          <w:sz w:val="22"/>
          <w:szCs w:val="22"/>
        </w:rPr>
        <w:t xml:space="preserve"> som rivastigminhydrogentartrat</w:t>
      </w:r>
      <w:r w:rsidR="00640054" w:rsidRPr="006C1F2C">
        <w:rPr>
          <w:color w:val="000000"/>
          <w:sz w:val="22"/>
          <w:szCs w:val="22"/>
        </w:rPr>
        <w:t>.</w:t>
      </w:r>
    </w:p>
    <w:p w14:paraId="37C85DB6" w14:textId="77777777" w:rsidR="00027BB7" w:rsidRPr="006C1F2C" w:rsidRDefault="00027BB7" w:rsidP="005171BE">
      <w:pPr>
        <w:widowControl w:val="0"/>
        <w:suppressAutoHyphens/>
        <w:rPr>
          <w:color w:val="000000"/>
          <w:sz w:val="22"/>
          <w:szCs w:val="22"/>
        </w:rPr>
      </w:pPr>
    </w:p>
    <w:p w14:paraId="37C85DB7" w14:textId="77777777" w:rsidR="00AA442B" w:rsidRPr="006C1F2C" w:rsidRDefault="00AA442B" w:rsidP="005171BE">
      <w:pPr>
        <w:widowControl w:val="0"/>
        <w:suppressAutoHyphens/>
        <w:rPr>
          <w:color w:val="000000"/>
          <w:sz w:val="22"/>
          <w:szCs w:val="22"/>
        </w:rPr>
      </w:pPr>
    </w:p>
    <w:p w14:paraId="37C85DB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5DB9" w14:textId="77777777" w:rsidR="00027BB7" w:rsidRPr="006C1F2C" w:rsidRDefault="00027BB7" w:rsidP="005171BE">
      <w:pPr>
        <w:widowControl w:val="0"/>
        <w:suppressAutoHyphens/>
        <w:rPr>
          <w:color w:val="000000"/>
          <w:sz w:val="22"/>
          <w:szCs w:val="22"/>
        </w:rPr>
      </w:pPr>
    </w:p>
    <w:p w14:paraId="37C85DBA" w14:textId="77777777" w:rsidR="00AA442B" w:rsidRPr="006C1F2C" w:rsidRDefault="00AA442B" w:rsidP="005171BE">
      <w:pPr>
        <w:widowControl w:val="0"/>
        <w:suppressAutoHyphens/>
        <w:rPr>
          <w:color w:val="000000"/>
          <w:sz w:val="22"/>
          <w:szCs w:val="22"/>
        </w:rPr>
      </w:pPr>
    </w:p>
    <w:p w14:paraId="37C85DB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5DBC" w14:textId="77777777" w:rsidR="009C77D8" w:rsidRPr="006C1F2C" w:rsidRDefault="009C77D8" w:rsidP="005171BE">
      <w:pPr>
        <w:widowControl w:val="0"/>
        <w:suppressAutoHyphens/>
        <w:rPr>
          <w:color w:val="000000"/>
          <w:sz w:val="22"/>
          <w:szCs w:val="22"/>
        </w:rPr>
      </w:pPr>
    </w:p>
    <w:p w14:paraId="37C85DBD" w14:textId="77777777" w:rsidR="00027BB7" w:rsidRPr="006C1F2C" w:rsidRDefault="00027BB7" w:rsidP="005171BE">
      <w:pPr>
        <w:widowControl w:val="0"/>
        <w:suppressAutoHyphens/>
        <w:rPr>
          <w:color w:val="000000"/>
          <w:sz w:val="22"/>
          <w:szCs w:val="22"/>
        </w:rPr>
      </w:pPr>
      <w:r w:rsidRPr="006C1F2C">
        <w:rPr>
          <w:color w:val="000000"/>
          <w:sz w:val="22"/>
          <w:szCs w:val="22"/>
        </w:rPr>
        <w:t>28</w:t>
      </w:r>
      <w:r w:rsidR="00AA442B" w:rsidRPr="006C1F2C">
        <w:rPr>
          <w:color w:val="000000"/>
          <w:sz w:val="22"/>
          <w:szCs w:val="22"/>
        </w:rPr>
        <w:t> </w:t>
      </w:r>
      <w:r w:rsidRPr="006C1F2C">
        <w:rPr>
          <w:color w:val="000000"/>
          <w:sz w:val="22"/>
          <w:szCs w:val="22"/>
        </w:rPr>
        <w:t>harde kapsler</w:t>
      </w:r>
    </w:p>
    <w:p w14:paraId="37C85DBE" w14:textId="77777777" w:rsidR="00027BB7"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56 harde kapsler</w:t>
      </w:r>
    </w:p>
    <w:p w14:paraId="37C85DBF" w14:textId="77777777" w:rsidR="00AA442B"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112 harde kapsler</w:t>
      </w:r>
    </w:p>
    <w:p w14:paraId="37C85DC0" w14:textId="77777777" w:rsidR="00AA442B" w:rsidRPr="006C1F2C" w:rsidRDefault="00AA442B" w:rsidP="005171BE">
      <w:pPr>
        <w:widowControl w:val="0"/>
        <w:suppressAutoHyphens/>
        <w:rPr>
          <w:color w:val="000000"/>
          <w:sz w:val="22"/>
          <w:szCs w:val="22"/>
        </w:rPr>
      </w:pPr>
    </w:p>
    <w:p w14:paraId="37C85DC1" w14:textId="77777777" w:rsidR="00AA442B" w:rsidRPr="006C1F2C" w:rsidRDefault="00AA442B" w:rsidP="005171BE">
      <w:pPr>
        <w:widowControl w:val="0"/>
        <w:suppressAutoHyphens/>
        <w:rPr>
          <w:color w:val="000000"/>
          <w:sz w:val="22"/>
          <w:szCs w:val="22"/>
        </w:rPr>
      </w:pPr>
    </w:p>
    <w:p w14:paraId="37C85DC2" w14:textId="0B7448BD"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3A5129" w:rsidRPr="006C1F2C">
        <w:rPr>
          <w:b/>
          <w:color w:val="000000"/>
          <w:sz w:val="22"/>
          <w:szCs w:val="22"/>
        </w:rPr>
        <w:t>-</w:t>
      </w:r>
      <w:r w:rsidRPr="006C1F2C">
        <w:rPr>
          <w:b/>
          <w:color w:val="000000"/>
          <w:sz w:val="22"/>
          <w:szCs w:val="22"/>
        </w:rPr>
        <w:t>VEI(ER)</w:t>
      </w:r>
    </w:p>
    <w:p w14:paraId="37C85DC3" w14:textId="77777777" w:rsidR="00027BB7" w:rsidRPr="006C1F2C" w:rsidRDefault="00027BB7" w:rsidP="005171BE">
      <w:pPr>
        <w:widowControl w:val="0"/>
        <w:suppressAutoHyphens/>
        <w:rPr>
          <w:color w:val="000000"/>
          <w:sz w:val="22"/>
          <w:szCs w:val="22"/>
        </w:rPr>
      </w:pPr>
    </w:p>
    <w:p w14:paraId="37C85DC4" w14:textId="77777777" w:rsidR="00F46261" w:rsidRPr="006C1F2C" w:rsidRDefault="00F46261" w:rsidP="005171BE">
      <w:pPr>
        <w:widowControl w:val="0"/>
        <w:suppressAutoHyphens/>
        <w:rPr>
          <w:color w:val="000000"/>
          <w:sz w:val="22"/>
          <w:szCs w:val="22"/>
        </w:rPr>
      </w:pPr>
      <w:r w:rsidRPr="006C1F2C">
        <w:rPr>
          <w:color w:val="000000"/>
          <w:sz w:val="22"/>
          <w:szCs w:val="22"/>
        </w:rPr>
        <w:t>Les pakningsvedlegget før bruk.</w:t>
      </w:r>
    </w:p>
    <w:p w14:paraId="37C85DC5" w14:textId="77777777" w:rsidR="00596CE3" w:rsidRPr="006C1F2C" w:rsidRDefault="00027BB7" w:rsidP="005171BE">
      <w:pPr>
        <w:widowControl w:val="0"/>
        <w:suppressAutoHyphens/>
        <w:rPr>
          <w:color w:val="000000"/>
          <w:sz w:val="22"/>
          <w:szCs w:val="22"/>
        </w:rPr>
      </w:pPr>
      <w:r w:rsidRPr="006C1F2C">
        <w:rPr>
          <w:color w:val="000000"/>
          <w:sz w:val="22"/>
          <w:szCs w:val="22"/>
        </w:rPr>
        <w:t>Oral bruk</w:t>
      </w:r>
    </w:p>
    <w:p w14:paraId="37C85DC6" w14:textId="77777777" w:rsidR="00027BB7" w:rsidRPr="006C1F2C" w:rsidRDefault="00027BB7" w:rsidP="005171BE">
      <w:pPr>
        <w:widowControl w:val="0"/>
        <w:suppressAutoHyphens/>
        <w:rPr>
          <w:color w:val="000000"/>
          <w:sz w:val="22"/>
          <w:szCs w:val="22"/>
        </w:rPr>
      </w:pPr>
    </w:p>
    <w:p w14:paraId="37C85DC7" w14:textId="77777777" w:rsidR="00AA442B" w:rsidRPr="006C1F2C" w:rsidRDefault="00AA442B" w:rsidP="005171BE">
      <w:pPr>
        <w:widowControl w:val="0"/>
        <w:suppressAutoHyphens/>
        <w:rPr>
          <w:color w:val="000000"/>
          <w:sz w:val="22"/>
          <w:szCs w:val="22"/>
        </w:rPr>
      </w:pPr>
    </w:p>
    <w:p w14:paraId="37C85DC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5DC9" w14:textId="77777777" w:rsidR="00027BB7" w:rsidRPr="006C1F2C" w:rsidRDefault="00027BB7" w:rsidP="005171BE">
      <w:pPr>
        <w:widowControl w:val="0"/>
        <w:suppressAutoHyphens/>
        <w:rPr>
          <w:color w:val="000000"/>
          <w:sz w:val="22"/>
          <w:szCs w:val="22"/>
        </w:rPr>
      </w:pPr>
    </w:p>
    <w:p w14:paraId="37C85DCA" w14:textId="77777777" w:rsidR="00027BB7" w:rsidRPr="006C1F2C" w:rsidRDefault="00027BB7" w:rsidP="005171BE">
      <w:pPr>
        <w:widowControl w:val="0"/>
        <w:suppressAutoHyphens/>
        <w:rPr>
          <w:color w:val="000000"/>
          <w:sz w:val="22"/>
          <w:szCs w:val="22"/>
        </w:rPr>
      </w:pPr>
      <w:r w:rsidRPr="006C1F2C">
        <w:rPr>
          <w:color w:val="000000"/>
          <w:sz w:val="22"/>
          <w:szCs w:val="22"/>
        </w:rPr>
        <w:t>Oppbevares utilgjengelig for barn.</w:t>
      </w:r>
    </w:p>
    <w:p w14:paraId="37C85DCB" w14:textId="77777777" w:rsidR="00027BB7" w:rsidRPr="006C1F2C" w:rsidRDefault="00027BB7" w:rsidP="005171BE">
      <w:pPr>
        <w:widowControl w:val="0"/>
        <w:suppressAutoHyphens/>
        <w:rPr>
          <w:color w:val="000000"/>
          <w:sz w:val="22"/>
          <w:szCs w:val="22"/>
        </w:rPr>
      </w:pPr>
    </w:p>
    <w:p w14:paraId="37C85DCC" w14:textId="77777777" w:rsidR="00AA442B" w:rsidRPr="006C1F2C" w:rsidRDefault="00AA442B" w:rsidP="005171BE">
      <w:pPr>
        <w:widowControl w:val="0"/>
        <w:suppressAutoHyphens/>
        <w:rPr>
          <w:color w:val="000000"/>
          <w:sz w:val="22"/>
          <w:szCs w:val="22"/>
        </w:rPr>
      </w:pPr>
    </w:p>
    <w:p w14:paraId="37C85DC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5DCE" w14:textId="77777777" w:rsidR="00027BB7" w:rsidRPr="006C1F2C" w:rsidRDefault="00027BB7" w:rsidP="005171BE">
      <w:pPr>
        <w:widowControl w:val="0"/>
        <w:suppressAutoHyphens/>
        <w:rPr>
          <w:color w:val="000000"/>
          <w:sz w:val="22"/>
          <w:szCs w:val="22"/>
        </w:rPr>
      </w:pPr>
    </w:p>
    <w:p w14:paraId="37C85DCF" w14:textId="77777777" w:rsidR="00027BB7" w:rsidRPr="006C1F2C" w:rsidRDefault="00027BB7" w:rsidP="005171BE">
      <w:pPr>
        <w:widowControl w:val="0"/>
        <w:suppressAutoHyphens/>
        <w:rPr>
          <w:color w:val="000000"/>
          <w:sz w:val="22"/>
          <w:szCs w:val="22"/>
        </w:rPr>
      </w:pPr>
      <w:r w:rsidRPr="006C1F2C">
        <w:rPr>
          <w:color w:val="000000"/>
          <w:sz w:val="22"/>
          <w:szCs w:val="22"/>
        </w:rPr>
        <w:t>Svelges hele. Må ikke knuses eller åpnes</w:t>
      </w:r>
      <w:r w:rsidR="009865AC" w:rsidRPr="006C1F2C">
        <w:rPr>
          <w:color w:val="000000"/>
          <w:sz w:val="22"/>
          <w:szCs w:val="22"/>
        </w:rPr>
        <w:t>.</w:t>
      </w:r>
    </w:p>
    <w:p w14:paraId="37C85DD0" w14:textId="77777777" w:rsidR="00027BB7" w:rsidRPr="006C1F2C" w:rsidRDefault="00027BB7" w:rsidP="005171BE">
      <w:pPr>
        <w:widowControl w:val="0"/>
        <w:suppressAutoHyphens/>
        <w:rPr>
          <w:color w:val="000000"/>
          <w:sz w:val="22"/>
          <w:szCs w:val="22"/>
        </w:rPr>
      </w:pPr>
    </w:p>
    <w:p w14:paraId="37C85DD1" w14:textId="77777777" w:rsidR="00AA442B" w:rsidRPr="006C1F2C" w:rsidRDefault="00AA442B" w:rsidP="005171BE">
      <w:pPr>
        <w:widowControl w:val="0"/>
        <w:suppressAutoHyphens/>
        <w:rPr>
          <w:color w:val="000000"/>
          <w:sz w:val="22"/>
          <w:szCs w:val="22"/>
        </w:rPr>
      </w:pPr>
    </w:p>
    <w:p w14:paraId="37C85DD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5DD3" w14:textId="77777777" w:rsidR="00027BB7" w:rsidRPr="006C1F2C" w:rsidRDefault="00027BB7" w:rsidP="005171BE">
      <w:pPr>
        <w:widowControl w:val="0"/>
        <w:suppressAutoHyphens/>
        <w:rPr>
          <w:color w:val="000000"/>
          <w:sz w:val="22"/>
          <w:szCs w:val="22"/>
        </w:rPr>
      </w:pPr>
    </w:p>
    <w:p w14:paraId="37C85DD4" w14:textId="77777777" w:rsidR="00027BB7" w:rsidRPr="006C1F2C" w:rsidRDefault="009C77D8" w:rsidP="005171BE">
      <w:pPr>
        <w:widowControl w:val="0"/>
        <w:suppressAutoHyphens/>
        <w:rPr>
          <w:color w:val="000000"/>
          <w:sz w:val="22"/>
          <w:szCs w:val="22"/>
        </w:rPr>
      </w:pPr>
      <w:r w:rsidRPr="006C1F2C">
        <w:rPr>
          <w:color w:val="000000"/>
          <w:sz w:val="22"/>
          <w:szCs w:val="22"/>
        </w:rPr>
        <w:t>EXP</w:t>
      </w:r>
    </w:p>
    <w:p w14:paraId="37C85DD5" w14:textId="77777777" w:rsidR="00027BB7" w:rsidRPr="006C1F2C" w:rsidRDefault="00027BB7" w:rsidP="005171BE">
      <w:pPr>
        <w:widowControl w:val="0"/>
        <w:suppressAutoHyphens/>
        <w:rPr>
          <w:color w:val="000000"/>
          <w:sz w:val="22"/>
          <w:szCs w:val="22"/>
        </w:rPr>
      </w:pPr>
    </w:p>
    <w:p w14:paraId="37C85DD6" w14:textId="77777777" w:rsidR="00AA442B" w:rsidRPr="006C1F2C" w:rsidRDefault="00AA442B" w:rsidP="005171BE">
      <w:pPr>
        <w:widowControl w:val="0"/>
        <w:suppressAutoHyphens/>
        <w:rPr>
          <w:color w:val="000000"/>
          <w:sz w:val="22"/>
          <w:szCs w:val="22"/>
        </w:rPr>
      </w:pPr>
    </w:p>
    <w:p w14:paraId="37C85DD7"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5DD8" w14:textId="77777777" w:rsidR="00027BB7" w:rsidRPr="006C1F2C" w:rsidRDefault="00027BB7" w:rsidP="005171BE">
      <w:pPr>
        <w:keepNext/>
        <w:widowControl w:val="0"/>
        <w:suppressAutoHyphens/>
        <w:rPr>
          <w:color w:val="000000"/>
          <w:sz w:val="22"/>
          <w:szCs w:val="22"/>
        </w:rPr>
      </w:pPr>
    </w:p>
    <w:p w14:paraId="37C85DD9" w14:textId="77777777" w:rsidR="00027BB7" w:rsidRPr="006C1F2C" w:rsidRDefault="009865AC" w:rsidP="005171BE">
      <w:pPr>
        <w:keepNext/>
        <w:widowControl w:val="0"/>
        <w:suppressAutoHyphens/>
        <w:rPr>
          <w:color w:val="000000"/>
          <w:sz w:val="22"/>
          <w:szCs w:val="22"/>
        </w:rPr>
      </w:pPr>
      <w:r w:rsidRPr="006C1F2C">
        <w:rPr>
          <w:color w:val="000000"/>
          <w:sz w:val="22"/>
          <w:szCs w:val="22"/>
        </w:rPr>
        <w:t xml:space="preserve">Oppbevares ved høyst </w:t>
      </w:r>
      <w:r w:rsidR="00027BB7" w:rsidRPr="006C1F2C">
        <w:rPr>
          <w:color w:val="000000"/>
          <w:sz w:val="22"/>
          <w:szCs w:val="22"/>
        </w:rPr>
        <w:t>30°C</w:t>
      </w:r>
      <w:r w:rsidRPr="006C1F2C">
        <w:rPr>
          <w:color w:val="000000"/>
          <w:sz w:val="22"/>
          <w:szCs w:val="22"/>
        </w:rPr>
        <w:t>.</w:t>
      </w:r>
    </w:p>
    <w:p w14:paraId="37C85DDA" w14:textId="77777777" w:rsidR="00027BB7" w:rsidRPr="006C1F2C" w:rsidRDefault="00027BB7" w:rsidP="005171BE">
      <w:pPr>
        <w:widowControl w:val="0"/>
        <w:suppressAutoHyphens/>
        <w:rPr>
          <w:color w:val="000000"/>
          <w:sz w:val="22"/>
          <w:szCs w:val="22"/>
        </w:rPr>
      </w:pPr>
    </w:p>
    <w:p w14:paraId="37C85DDB" w14:textId="77777777" w:rsidR="00AA442B" w:rsidRPr="006C1F2C" w:rsidRDefault="00AA442B" w:rsidP="005171BE">
      <w:pPr>
        <w:widowControl w:val="0"/>
        <w:suppressAutoHyphens/>
        <w:rPr>
          <w:color w:val="000000"/>
          <w:sz w:val="22"/>
          <w:szCs w:val="22"/>
        </w:rPr>
      </w:pPr>
    </w:p>
    <w:p w14:paraId="37C85DDC" w14:textId="77777777" w:rsidR="00507793" w:rsidRPr="006C1F2C" w:rsidRDefault="00507793" w:rsidP="005171BE">
      <w:pPr>
        <w:keepNext/>
        <w:keepLines/>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5DDD" w14:textId="77777777" w:rsidR="00027BB7" w:rsidRPr="006C1F2C" w:rsidRDefault="00027BB7" w:rsidP="005171BE">
      <w:pPr>
        <w:widowControl w:val="0"/>
        <w:suppressAutoHyphens/>
        <w:rPr>
          <w:color w:val="000000"/>
          <w:sz w:val="22"/>
          <w:szCs w:val="22"/>
        </w:rPr>
      </w:pPr>
    </w:p>
    <w:p w14:paraId="37C85DDE" w14:textId="77777777" w:rsidR="00027BB7" w:rsidRPr="006C1F2C" w:rsidRDefault="00027BB7" w:rsidP="005171BE">
      <w:pPr>
        <w:widowControl w:val="0"/>
        <w:suppressAutoHyphens/>
        <w:rPr>
          <w:color w:val="000000"/>
          <w:sz w:val="22"/>
          <w:szCs w:val="22"/>
        </w:rPr>
      </w:pPr>
    </w:p>
    <w:p w14:paraId="37C85DD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5DE0" w14:textId="77777777" w:rsidR="00027BB7" w:rsidRPr="006C1F2C" w:rsidRDefault="00027BB7" w:rsidP="005171BE">
      <w:pPr>
        <w:widowControl w:val="0"/>
        <w:suppressAutoHyphens/>
        <w:rPr>
          <w:color w:val="000000"/>
          <w:sz w:val="22"/>
          <w:szCs w:val="22"/>
        </w:rPr>
      </w:pPr>
    </w:p>
    <w:p w14:paraId="37C85DE1"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5DE2"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5DE3"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5DE4"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5DE5"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5DE6" w14:textId="77777777" w:rsidR="00027BB7" w:rsidRPr="006C1F2C" w:rsidRDefault="00027BB7" w:rsidP="005171BE">
      <w:pPr>
        <w:widowControl w:val="0"/>
        <w:suppressAutoHyphens/>
        <w:rPr>
          <w:color w:val="000000"/>
          <w:sz w:val="22"/>
          <w:szCs w:val="22"/>
        </w:rPr>
      </w:pPr>
    </w:p>
    <w:p w14:paraId="37C85DE7" w14:textId="77777777" w:rsidR="00AA442B" w:rsidRPr="006C1F2C" w:rsidRDefault="00AA442B" w:rsidP="005171BE">
      <w:pPr>
        <w:widowControl w:val="0"/>
        <w:suppressAutoHyphens/>
        <w:rPr>
          <w:color w:val="000000"/>
          <w:sz w:val="22"/>
          <w:szCs w:val="22"/>
        </w:rPr>
      </w:pPr>
    </w:p>
    <w:p w14:paraId="37C85DE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5DE9" w14:textId="77777777" w:rsidR="00027BB7" w:rsidRPr="006C1F2C" w:rsidRDefault="00027BB7" w:rsidP="005171BE">
      <w:pPr>
        <w:widowControl w:val="0"/>
        <w:suppressAutoHyphens/>
        <w:rPr>
          <w:color w:val="000000"/>
          <w:sz w:val="22"/>
          <w:szCs w:val="22"/>
        </w:rPr>
      </w:pPr>
    </w:p>
    <w:p w14:paraId="37C85DEA" w14:textId="77777777" w:rsidR="00AA442B" w:rsidRPr="006C1F2C" w:rsidRDefault="00027BB7" w:rsidP="005171BE">
      <w:pPr>
        <w:widowControl w:val="0"/>
        <w:tabs>
          <w:tab w:val="left" w:pos="2268"/>
        </w:tabs>
        <w:suppressAutoHyphens/>
        <w:rPr>
          <w:color w:val="000000"/>
          <w:sz w:val="22"/>
          <w:szCs w:val="22"/>
          <w:shd w:val="clear" w:color="auto" w:fill="D9D9D9"/>
        </w:rPr>
      </w:pPr>
      <w:r w:rsidRPr="006C1F2C">
        <w:rPr>
          <w:color w:val="000000"/>
          <w:sz w:val="22"/>
          <w:szCs w:val="22"/>
        </w:rPr>
        <w:t>EU/1/98/066/001</w:t>
      </w:r>
      <w:r w:rsidR="00AA442B" w:rsidRPr="006C1F2C">
        <w:rPr>
          <w:color w:val="000000"/>
          <w:sz w:val="22"/>
          <w:szCs w:val="22"/>
        </w:rPr>
        <w:tab/>
      </w:r>
      <w:r w:rsidR="00AA442B" w:rsidRPr="006C1F2C">
        <w:rPr>
          <w:color w:val="000000"/>
          <w:sz w:val="22"/>
          <w:szCs w:val="22"/>
          <w:shd w:val="clear" w:color="auto" w:fill="D9D9D9"/>
        </w:rPr>
        <w:t>28 harde kapsler</w:t>
      </w:r>
    </w:p>
    <w:p w14:paraId="37C85DEB" w14:textId="77777777" w:rsidR="00AA442B"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EU/1/98/066/002</w:t>
      </w:r>
      <w:r w:rsidRPr="006C1F2C">
        <w:rPr>
          <w:color w:val="000000"/>
          <w:sz w:val="22"/>
          <w:szCs w:val="22"/>
          <w:shd w:val="clear" w:color="auto" w:fill="D9D9D9"/>
        </w:rPr>
        <w:tab/>
        <w:t>56 harde kapsler</w:t>
      </w:r>
    </w:p>
    <w:p w14:paraId="37C85DEC" w14:textId="77777777" w:rsidR="00027BB7"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EU/1/98/066/003</w:t>
      </w:r>
      <w:r w:rsidRPr="006C1F2C">
        <w:rPr>
          <w:color w:val="000000"/>
          <w:sz w:val="22"/>
          <w:szCs w:val="22"/>
          <w:shd w:val="clear" w:color="auto" w:fill="D9D9D9"/>
        </w:rPr>
        <w:tab/>
        <w:t>112 harde kapsler</w:t>
      </w:r>
    </w:p>
    <w:p w14:paraId="37C85DED" w14:textId="77777777" w:rsidR="00027BB7" w:rsidRPr="006C1F2C" w:rsidRDefault="00027BB7" w:rsidP="005171BE">
      <w:pPr>
        <w:widowControl w:val="0"/>
        <w:rPr>
          <w:color w:val="000000"/>
          <w:sz w:val="22"/>
          <w:szCs w:val="22"/>
        </w:rPr>
      </w:pPr>
    </w:p>
    <w:p w14:paraId="37C85DEE" w14:textId="77777777" w:rsidR="00AA442B" w:rsidRPr="006C1F2C" w:rsidRDefault="00AA442B" w:rsidP="005171BE">
      <w:pPr>
        <w:widowControl w:val="0"/>
        <w:rPr>
          <w:color w:val="000000"/>
          <w:sz w:val="22"/>
          <w:szCs w:val="22"/>
        </w:rPr>
      </w:pPr>
    </w:p>
    <w:p w14:paraId="37C85DE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5DF0" w14:textId="77777777" w:rsidR="00027BB7" w:rsidRPr="006C1F2C" w:rsidRDefault="00027BB7" w:rsidP="005171BE">
      <w:pPr>
        <w:widowControl w:val="0"/>
        <w:rPr>
          <w:color w:val="000000"/>
          <w:sz w:val="22"/>
          <w:szCs w:val="22"/>
        </w:rPr>
      </w:pPr>
    </w:p>
    <w:p w14:paraId="37C85DF1" w14:textId="77777777" w:rsidR="00027BB7" w:rsidRPr="006C1F2C" w:rsidRDefault="00027BB7" w:rsidP="005171BE">
      <w:pPr>
        <w:widowControl w:val="0"/>
        <w:rPr>
          <w:color w:val="000000"/>
          <w:sz w:val="22"/>
          <w:szCs w:val="22"/>
        </w:rPr>
      </w:pPr>
      <w:r w:rsidRPr="006C1F2C">
        <w:rPr>
          <w:color w:val="000000"/>
          <w:sz w:val="22"/>
          <w:szCs w:val="22"/>
        </w:rPr>
        <w:t>Lot</w:t>
      </w:r>
    </w:p>
    <w:p w14:paraId="37C85DF2" w14:textId="77777777" w:rsidR="00027BB7" w:rsidRPr="006C1F2C" w:rsidRDefault="00027BB7" w:rsidP="005171BE">
      <w:pPr>
        <w:widowControl w:val="0"/>
        <w:rPr>
          <w:color w:val="000000"/>
          <w:sz w:val="22"/>
          <w:szCs w:val="22"/>
        </w:rPr>
      </w:pPr>
    </w:p>
    <w:p w14:paraId="37C85DF3" w14:textId="77777777" w:rsidR="00AA442B" w:rsidRPr="006C1F2C" w:rsidRDefault="00AA442B" w:rsidP="005171BE">
      <w:pPr>
        <w:widowControl w:val="0"/>
        <w:rPr>
          <w:color w:val="000000"/>
          <w:sz w:val="22"/>
          <w:szCs w:val="22"/>
        </w:rPr>
      </w:pPr>
    </w:p>
    <w:p w14:paraId="37C85DF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5DF5" w14:textId="77777777" w:rsidR="00027BB7" w:rsidRPr="006C1F2C" w:rsidRDefault="00027BB7" w:rsidP="005171BE">
      <w:pPr>
        <w:widowControl w:val="0"/>
        <w:rPr>
          <w:color w:val="000000"/>
          <w:sz w:val="22"/>
          <w:szCs w:val="22"/>
        </w:rPr>
      </w:pPr>
    </w:p>
    <w:p w14:paraId="37C85DF6" w14:textId="77777777" w:rsidR="00AA442B" w:rsidRPr="006C1F2C" w:rsidRDefault="00AA442B" w:rsidP="005171BE">
      <w:pPr>
        <w:widowControl w:val="0"/>
        <w:rPr>
          <w:color w:val="000000"/>
          <w:sz w:val="22"/>
          <w:szCs w:val="22"/>
        </w:rPr>
      </w:pPr>
    </w:p>
    <w:p w14:paraId="37C85DF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5DF8" w14:textId="77777777" w:rsidR="00FD1196" w:rsidRPr="006C1F2C" w:rsidRDefault="00FD1196" w:rsidP="005171BE">
      <w:pPr>
        <w:widowControl w:val="0"/>
        <w:suppressAutoHyphens/>
        <w:rPr>
          <w:color w:val="000000"/>
          <w:sz w:val="22"/>
          <w:szCs w:val="22"/>
        </w:rPr>
      </w:pPr>
    </w:p>
    <w:p w14:paraId="37C85DF9" w14:textId="77777777" w:rsidR="00FD1196" w:rsidRPr="006C1F2C" w:rsidRDefault="00FD1196" w:rsidP="005171BE">
      <w:pPr>
        <w:widowControl w:val="0"/>
        <w:rPr>
          <w:color w:val="000000"/>
          <w:sz w:val="22"/>
          <w:szCs w:val="22"/>
        </w:rPr>
      </w:pPr>
    </w:p>
    <w:p w14:paraId="37C85DFA" w14:textId="77777777" w:rsidR="00FD1196" w:rsidRPr="006C1F2C" w:rsidRDefault="00FD1196"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5DFB" w14:textId="77777777" w:rsidR="00FD1196" w:rsidRPr="006C1F2C" w:rsidRDefault="00FD1196" w:rsidP="005171BE">
      <w:pPr>
        <w:widowControl w:val="0"/>
        <w:rPr>
          <w:color w:val="000000"/>
          <w:sz w:val="22"/>
          <w:szCs w:val="22"/>
        </w:rPr>
      </w:pPr>
    </w:p>
    <w:p w14:paraId="37C85DFC" w14:textId="77777777" w:rsidR="00110CF7" w:rsidRPr="006C1F2C" w:rsidRDefault="00FD1196" w:rsidP="005171BE">
      <w:pPr>
        <w:widowControl w:val="0"/>
        <w:rPr>
          <w:b/>
          <w:sz w:val="22"/>
          <w:u w:val="single"/>
        </w:rPr>
      </w:pPr>
      <w:r w:rsidRPr="006C1F2C">
        <w:rPr>
          <w:color w:val="000000"/>
          <w:sz w:val="22"/>
          <w:szCs w:val="22"/>
        </w:rPr>
        <w:t>Exelon 1,5 mg</w:t>
      </w:r>
    </w:p>
    <w:p w14:paraId="37C85DFD" w14:textId="77777777" w:rsidR="00110CF7" w:rsidRPr="006C1F2C" w:rsidRDefault="00110CF7" w:rsidP="005171BE">
      <w:pPr>
        <w:widowControl w:val="0"/>
        <w:rPr>
          <w:sz w:val="22"/>
        </w:rPr>
      </w:pPr>
    </w:p>
    <w:p w14:paraId="37C85DFE" w14:textId="77777777" w:rsidR="00110CF7" w:rsidRPr="006C1F2C" w:rsidRDefault="00110CF7" w:rsidP="005171BE">
      <w:pPr>
        <w:widowControl w:val="0"/>
        <w:rPr>
          <w:sz w:val="22"/>
        </w:rPr>
      </w:pPr>
    </w:p>
    <w:p w14:paraId="37C85DFF" w14:textId="77777777" w:rsidR="00110CF7" w:rsidRPr="006C1F2C" w:rsidRDefault="00110CF7"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rPr>
      </w:pPr>
      <w:r w:rsidRPr="006C1F2C">
        <w:rPr>
          <w:b/>
          <w:noProof/>
          <w:sz w:val="22"/>
        </w:rPr>
        <w:t>17.</w:t>
      </w:r>
      <w:r w:rsidRPr="006C1F2C">
        <w:rPr>
          <w:b/>
          <w:noProof/>
          <w:sz w:val="22"/>
        </w:rPr>
        <w:tab/>
        <w:t>SIKKERHETSANORDNING (UNIK IDENTITET) – TODIMENSJONAL STREKKODE</w:t>
      </w:r>
    </w:p>
    <w:p w14:paraId="37C85E00" w14:textId="77777777" w:rsidR="00110CF7" w:rsidRPr="006C1F2C" w:rsidRDefault="00110CF7" w:rsidP="005171BE">
      <w:pPr>
        <w:keepNext/>
        <w:widowControl w:val="0"/>
        <w:rPr>
          <w:noProof/>
          <w:sz w:val="22"/>
        </w:rPr>
      </w:pPr>
    </w:p>
    <w:p w14:paraId="37C85E01" w14:textId="77777777" w:rsidR="00110CF7" w:rsidRPr="006C1F2C" w:rsidRDefault="00110CF7"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5E02" w14:textId="77777777" w:rsidR="00110CF7" w:rsidRPr="006C1F2C" w:rsidRDefault="00110CF7" w:rsidP="005171BE">
      <w:pPr>
        <w:widowControl w:val="0"/>
        <w:rPr>
          <w:noProof/>
          <w:sz w:val="22"/>
        </w:rPr>
      </w:pPr>
    </w:p>
    <w:p w14:paraId="37C85E03" w14:textId="77777777" w:rsidR="00110CF7" w:rsidRPr="006C1F2C" w:rsidRDefault="00110CF7" w:rsidP="005171BE">
      <w:pPr>
        <w:widowControl w:val="0"/>
        <w:rPr>
          <w:noProof/>
          <w:sz w:val="22"/>
        </w:rPr>
      </w:pPr>
    </w:p>
    <w:p w14:paraId="37C85E04" w14:textId="77777777" w:rsidR="00110CF7" w:rsidRPr="006C1F2C" w:rsidRDefault="00110CF7" w:rsidP="005171BE">
      <w:pPr>
        <w:widowControl w:val="0"/>
        <w:pBdr>
          <w:top w:val="single" w:sz="4" w:space="1" w:color="auto"/>
          <w:left w:val="single" w:sz="4" w:space="4" w:color="auto"/>
          <w:bottom w:val="single" w:sz="4" w:space="0" w:color="auto"/>
          <w:right w:val="single" w:sz="4" w:space="4" w:color="auto"/>
        </w:pBdr>
        <w:ind w:left="567" w:hanging="567"/>
        <w:rPr>
          <w:i/>
          <w:noProof/>
          <w:sz w:val="22"/>
        </w:rPr>
      </w:pPr>
      <w:r w:rsidRPr="006C1F2C">
        <w:rPr>
          <w:b/>
          <w:noProof/>
          <w:sz w:val="22"/>
        </w:rPr>
        <w:t>18.</w:t>
      </w:r>
      <w:r w:rsidRPr="006C1F2C">
        <w:rPr>
          <w:b/>
          <w:noProof/>
          <w:sz w:val="22"/>
        </w:rPr>
        <w:tab/>
        <w:t>SIKKERHETSANORDNING (UNIK IDENTITET) – I ET FORMAT LESBART FOR MENNESKER</w:t>
      </w:r>
    </w:p>
    <w:p w14:paraId="37C85E05" w14:textId="77777777" w:rsidR="00110CF7" w:rsidRPr="006C1F2C" w:rsidRDefault="00110CF7" w:rsidP="005171BE">
      <w:pPr>
        <w:widowControl w:val="0"/>
        <w:rPr>
          <w:sz w:val="22"/>
          <w:szCs w:val="22"/>
        </w:rPr>
      </w:pPr>
    </w:p>
    <w:p w14:paraId="37C85E06" w14:textId="07173781" w:rsidR="00110CF7" w:rsidRPr="006C1F2C" w:rsidRDefault="00110CF7" w:rsidP="005171BE">
      <w:pPr>
        <w:widowControl w:val="0"/>
        <w:rPr>
          <w:sz w:val="22"/>
          <w:szCs w:val="22"/>
        </w:rPr>
      </w:pPr>
      <w:r w:rsidRPr="006C1F2C">
        <w:rPr>
          <w:sz w:val="22"/>
          <w:szCs w:val="22"/>
        </w:rPr>
        <w:t>PC</w:t>
      </w:r>
    </w:p>
    <w:p w14:paraId="37C85E07" w14:textId="20B91639" w:rsidR="00110CF7" w:rsidRPr="006C1F2C" w:rsidRDefault="00110CF7" w:rsidP="005171BE">
      <w:pPr>
        <w:widowControl w:val="0"/>
        <w:rPr>
          <w:sz w:val="22"/>
          <w:szCs w:val="22"/>
        </w:rPr>
      </w:pPr>
      <w:r w:rsidRPr="006C1F2C">
        <w:rPr>
          <w:sz w:val="22"/>
          <w:szCs w:val="22"/>
        </w:rPr>
        <w:t>SN</w:t>
      </w:r>
    </w:p>
    <w:p w14:paraId="37C85E08" w14:textId="779651AF" w:rsidR="00110CF7" w:rsidRPr="006C1F2C" w:rsidRDefault="00110CF7" w:rsidP="005171BE">
      <w:pPr>
        <w:widowControl w:val="0"/>
        <w:rPr>
          <w:sz w:val="22"/>
          <w:szCs w:val="22"/>
        </w:rPr>
      </w:pPr>
      <w:r w:rsidRPr="006C1F2C">
        <w:rPr>
          <w:sz w:val="22"/>
          <w:szCs w:val="22"/>
        </w:rPr>
        <w:t>NN</w:t>
      </w:r>
    </w:p>
    <w:p w14:paraId="37C85E09" w14:textId="77777777" w:rsidR="00FD1196" w:rsidRPr="006C1F2C" w:rsidRDefault="00FD1196" w:rsidP="005171BE">
      <w:pPr>
        <w:widowControl w:val="0"/>
        <w:rPr>
          <w:color w:val="000000"/>
          <w:sz w:val="22"/>
          <w:szCs w:val="22"/>
        </w:rPr>
      </w:pPr>
    </w:p>
    <w:p w14:paraId="37C85E0A" w14:textId="77777777" w:rsidR="00027BB7" w:rsidRPr="006C1F2C" w:rsidRDefault="00027BB7" w:rsidP="005171BE">
      <w:pPr>
        <w:widowControl w:val="0"/>
        <w:rPr>
          <w:color w:val="000000"/>
          <w:szCs w:val="22"/>
        </w:rPr>
      </w:pPr>
      <w:r w:rsidRPr="006C1F2C">
        <w:rPr>
          <w:b/>
          <w:color w:val="000000"/>
          <w:sz w:val="22"/>
          <w:szCs w:val="22"/>
          <w:u w:val="single"/>
        </w:rPr>
        <w:br w:type="page"/>
      </w:r>
    </w:p>
    <w:p w14:paraId="37C85E0B" w14:textId="77777777" w:rsidR="000E5CF3" w:rsidRPr="006C1F2C" w:rsidRDefault="000E5CF3" w:rsidP="005171BE">
      <w:pPr>
        <w:widowControl w:val="0"/>
        <w:rPr>
          <w:color w:val="000000"/>
          <w:sz w:val="22"/>
          <w:szCs w:val="22"/>
        </w:rPr>
      </w:pPr>
    </w:p>
    <w:p w14:paraId="37C85E0C" w14:textId="5CC8A3A1"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 xml:space="preserve">MINSTEKRAV TIL OPPLYSNINGER SOM SKAL ANGIS PÅ </w:t>
      </w:r>
      <w:r w:rsidR="003A5129" w:rsidRPr="006C1F2C">
        <w:rPr>
          <w:b/>
          <w:color w:val="000000"/>
          <w:sz w:val="22"/>
          <w:szCs w:val="22"/>
        </w:rPr>
        <w:t>BLISTER ELLER STRIP</w:t>
      </w:r>
    </w:p>
    <w:p w14:paraId="37C85E0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p>
    <w:p w14:paraId="37C85E0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BLISTER</w:t>
      </w:r>
    </w:p>
    <w:p w14:paraId="37C85E0F" w14:textId="77777777" w:rsidR="00027BB7" w:rsidRPr="006C1F2C" w:rsidRDefault="00027BB7" w:rsidP="005171BE">
      <w:pPr>
        <w:widowControl w:val="0"/>
        <w:rPr>
          <w:color w:val="000000"/>
          <w:sz w:val="22"/>
          <w:szCs w:val="22"/>
        </w:rPr>
      </w:pPr>
    </w:p>
    <w:p w14:paraId="37C85E10" w14:textId="77777777" w:rsidR="00027BB7" w:rsidRPr="006C1F2C" w:rsidRDefault="00027BB7" w:rsidP="005171BE">
      <w:pPr>
        <w:widowControl w:val="0"/>
        <w:rPr>
          <w:color w:val="000000"/>
          <w:sz w:val="22"/>
          <w:szCs w:val="22"/>
        </w:rPr>
      </w:pPr>
    </w:p>
    <w:p w14:paraId="37C85E1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5E12" w14:textId="77777777" w:rsidR="00027BB7" w:rsidRPr="006C1F2C" w:rsidRDefault="00027BB7" w:rsidP="005171BE">
      <w:pPr>
        <w:widowControl w:val="0"/>
        <w:suppressAutoHyphens/>
        <w:rPr>
          <w:color w:val="000000"/>
          <w:sz w:val="22"/>
          <w:szCs w:val="22"/>
        </w:rPr>
      </w:pPr>
    </w:p>
    <w:p w14:paraId="37C85E13"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1,5</w:t>
      </w:r>
      <w:r w:rsidR="009A2163" w:rsidRPr="006C1F2C">
        <w:rPr>
          <w:color w:val="000000"/>
          <w:sz w:val="22"/>
          <w:szCs w:val="22"/>
        </w:rPr>
        <w:t> mg</w:t>
      </w:r>
      <w:r w:rsidR="00027BB7" w:rsidRPr="006C1F2C">
        <w:rPr>
          <w:color w:val="000000"/>
          <w:sz w:val="22"/>
          <w:szCs w:val="22"/>
        </w:rPr>
        <w:t xml:space="preserve"> harde kapsler</w:t>
      </w:r>
    </w:p>
    <w:p w14:paraId="37C85E14" w14:textId="77777777" w:rsidR="00975EC8" w:rsidRPr="006C1F2C" w:rsidRDefault="007F3390" w:rsidP="005171BE">
      <w:pPr>
        <w:widowControl w:val="0"/>
        <w:suppressAutoHyphens/>
        <w:rPr>
          <w:color w:val="000000"/>
          <w:sz w:val="22"/>
          <w:szCs w:val="22"/>
        </w:rPr>
      </w:pPr>
      <w:r w:rsidRPr="006C1F2C">
        <w:rPr>
          <w:color w:val="000000"/>
          <w:sz w:val="22"/>
          <w:szCs w:val="22"/>
        </w:rPr>
        <w:t>r</w:t>
      </w:r>
      <w:r w:rsidR="00975EC8" w:rsidRPr="006C1F2C">
        <w:rPr>
          <w:color w:val="000000"/>
          <w:sz w:val="22"/>
          <w:szCs w:val="22"/>
        </w:rPr>
        <w:t>ivastigmin</w:t>
      </w:r>
    </w:p>
    <w:p w14:paraId="37C85E15" w14:textId="77777777" w:rsidR="00027BB7" w:rsidRPr="006C1F2C" w:rsidRDefault="00027BB7" w:rsidP="005171BE">
      <w:pPr>
        <w:widowControl w:val="0"/>
        <w:suppressAutoHyphens/>
        <w:rPr>
          <w:color w:val="000000"/>
          <w:sz w:val="22"/>
          <w:szCs w:val="22"/>
        </w:rPr>
      </w:pPr>
    </w:p>
    <w:p w14:paraId="37C85E16" w14:textId="77777777" w:rsidR="00AA442B" w:rsidRPr="006C1F2C" w:rsidRDefault="00AA442B" w:rsidP="005171BE">
      <w:pPr>
        <w:widowControl w:val="0"/>
        <w:suppressAutoHyphens/>
        <w:rPr>
          <w:color w:val="000000"/>
          <w:sz w:val="22"/>
          <w:szCs w:val="22"/>
        </w:rPr>
      </w:pPr>
    </w:p>
    <w:p w14:paraId="37C85E1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NAVN PÅ INNEHAVEREN AV MARKEDSFØRINGSTILLATELSEN</w:t>
      </w:r>
    </w:p>
    <w:p w14:paraId="37C85E18" w14:textId="77777777" w:rsidR="00027BB7" w:rsidRPr="006C1F2C" w:rsidRDefault="00027BB7" w:rsidP="005171BE">
      <w:pPr>
        <w:widowControl w:val="0"/>
        <w:suppressAutoHyphens/>
        <w:rPr>
          <w:color w:val="000000"/>
          <w:sz w:val="22"/>
          <w:szCs w:val="22"/>
        </w:rPr>
      </w:pPr>
    </w:p>
    <w:p w14:paraId="37C85E19" w14:textId="77777777" w:rsidR="00027BB7" w:rsidRPr="006C1F2C" w:rsidRDefault="00027BB7" w:rsidP="005171BE">
      <w:pPr>
        <w:widowControl w:val="0"/>
        <w:suppressAutoHyphens/>
        <w:rPr>
          <w:color w:val="000000"/>
          <w:sz w:val="22"/>
          <w:szCs w:val="22"/>
        </w:rPr>
      </w:pPr>
      <w:r w:rsidRPr="006C1F2C">
        <w:rPr>
          <w:color w:val="000000"/>
          <w:sz w:val="22"/>
          <w:szCs w:val="22"/>
        </w:rPr>
        <w:t>Novartis Europharm Limited</w:t>
      </w:r>
    </w:p>
    <w:p w14:paraId="37C85E1A" w14:textId="77777777" w:rsidR="00027BB7" w:rsidRPr="006C1F2C" w:rsidRDefault="00027BB7" w:rsidP="005171BE">
      <w:pPr>
        <w:widowControl w:val="0"/>
        <w:suppressAutoHyphens/>
        <w:rPr>
          <w:color w:val="000000"/>
          <w:sz w:val="22"/>
          <w:szCs w:val="22"/>
        </w:rPr>
      </w:pPr>
    </w:p>
    <w:p w14:paraId="37C85E1B" w14:textId="77777777" w:rsidR="00AA442B" w:rsidRPr="006C1F2C" w:rsidRDefault="00AA442B" w:rsidP="005171BE">
      <w:pPr>
        <w:widowControl w:val="0"/>
        <w:suppressAutoHyphens/>
        <w:rPr>
          <w:color w:val="000000"/>
          <w:sz w:val="22"/>
          <w:szCs w:val="22"/>
        </w:rPr>
      </w:pPr>
    </w:p>
    <w:p w14:paraId="37C85E1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UTLØPSDATO</w:t>
      </w:r>
    </w:p>
    <w:p w14:paraId="37C85E1D" w14:textId="77777777" w:rsidR="00027BB7" w:rsidRPr="006C1F2C" w:rsidRDefault="00027BB7" w:rsidP="005171BE">
      <w:pPr>
        <w:widowControl w:val="0"/>
        <w:suppressAutoHyphens/>
        <w:jc w:val="both"/>
        <w:rPr>
          <w:color w:val="000000"/>
          <w:sz w:val="22"/>
          <w:szCs w:val="22"/>
        </w:rPr>
      </w:pPr>
    </w:p>
    <w:p w14:paraId="37C85E1E" w14:textId="77777777" w:rsidR="00027BB7" w:rsidRPr="006C1F2C" w:rsidRDefault="00027BB7" w:rsidP="005171BE">
      <w:pPr>
        <w:widowControl w:val="0"/>
        <w:suppressAutoHyphens/>
        <w:jc w:val="both"/>
        <w:rPr>
          <w:color w:val="000000"/>
          <w:sz w:val="22"/>
          <w:szCs w:val="22"/>
        </w:rPr>
      </w:pPr>
      <w:r w:rsidRPr="006C1F2C">
        <w:rPr>
          <w:color w:val="000000"/>
          <w:sz w:val="22"/>
          <w:szCs w:val="22"/>
        </w:rPr>
        <w:t>EXP</w:t>
      </w:r>
    </w:p>
    <w:p w14:paraId="37C85E1F" w14:textId="77777777" w:rsidR="00027BB7" w:rsidRPr="006C1F2C" w:rsidRDefault="00027BB7" w:rsidP="005171BE">
      <w:pPr>
        <w:widowControl w:val="0"/>
        <w:suppressAutoHyphens/>
        <w:jc w:val="both"/>
        <w:rPr>
          <w:color w:val="000000"/>
          <w:sz w:val="22"/>
          <w:szCs w:val="22"/>
        </w:rPr>
      </w:pPr>
    </w:p>
    <w:p w14:paraId="37C85E20" w14:textId="77777777" w:rsidR="00AA442B" w:rsidRPr="006C1F2C" w:rsidRDefault="00AA442B" w:rsidP="005171BE">
      <w:pPr>
        <w:widowControl w:val="0"/>
        <w:suppressAutoHyphens/>
        <w:jc w:val="both"/>
        <w:rPr>
          <w:color w:val="000000"/>
          <w:sz w:val="22"/>
          <w:szCs w:val="22"/>
        </w:rPr>
      </w:pPr>
    </w:p>
    <w:p w14:paraId="37C85E2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PRODUKSJONSNUMMER</w:t>
      </w:r>
    </w:p>
    <w:p w14:paraId="37C85E22" w14:textId="77777777" w:rsidR="00027BB7" w:rsidRPr="006C1F2C" w:rsidRDefault="00027BB7" w:rsidP="005171BE">
      <w:pPr>
        <w:widowControl w:val="0"/>
        <w:suppressAutoHyphens/>
        <w:jc w:val="both"/>
        <w:rPr>
          <w:color w:val="000000"/>
          <w:sz w:val="22"/>
          <w:szCs w:val="22"/>
        </w:rPr>
      </w:pPr>
    </w:p>
    <w:p w14:paraId="37C85E23" w14:textId="77777777" w:rsidR="00027BB7" w:rsidRPr="006C1F2C" w:rsidRDefault="00027BB7" w:rsidP="005171BE">
      <w:pPr>
        <w:widowControl w:val="0"/>
        <w:suppressAutoHyphens/>
        <w:jc w:val="both"/>
        <w:rPr>
          <w:color w:val="000000"/>
          <w:sz w:val="22"/>
          <w:szCs w:val="22"/>
        </w:rPr>
      </w:pPr>
      <w:r w:rsidRPr="006C1F2C">
        <w:rPr>
          <w:color w:val="000000"/>
          <w:sz w:val="22"/>
          <w:szCs w:val="22"/>
        </w:rPr>
        <w:t>Lot</w:t>
      </w:r>
    </w:p>
    <w:p w14:paraId="37C85E24" w14:textId="77777777" w:rsidR="00027BB7" w:rsidRPr="006C1F2C" w:rsidRDefault="00027BB7" w:rsidP="005171BE">
      <w:pPr>
        <w:widowControl w:val="0"/>
        <w:suppressAutoHyphens/>
        <w:jc w:val="both"/>
        <w:rPr>
          <w:color w:val="000000"/>
          <w:sz w:val="22"/>
          <w:szCs w:val="22"/>
        </w:rPr>
      </w:pPr>
    </w:p>
    <w:p w14:paraId="37C85E25" w14:textId="77777777" w:rsidR="00AA442B" w:rsidRPr="006C1F2C" w:rsidRDefault="00AA442B" w:rsidP="005171BE">
      <w:pPr>
        <w:widowControl w:val="0"/>
        <w:suppressAutoHyphens/>
        <w:jc w:val="both"/>
        <w:rPr>
          <w:color w:val="000000"/>
          <w:sz w:val="22"/>
          <w:szCs w:val="22"/>
        </w:rPr>
      </w:pPr>
    </w:p>
    <w:p w14:paraId="37C85E26" w14:textId="77777777" w:rsidR="00027BB7" w:rsidRPr="006C1F2C" w:rsidRDefault="00027BB7" w:rsidP="005171BE">
      <w:pPr>
        <w:widowControl w:val="0"/>
        <w:pBdr>
          <w:top w:val="single" w:sz="4" w:space="1" w:color="auto"/>
          <w:left w:val="single" w:sz="4" w:space="4" w:color="auto"/>
          <w:bottom w:val="single" w:sz="4" w:space="1" w:color="auto"/>
          <w:right w:val="single" w:sz="4" w:space="4" w:color="auto"/>
        </w:pBdr>
        <w:suppressAutoHyphens/>
        <w:ind w:left="567" w:hanging="567"/>
        <w:jc w:val="both"/>
        <w:rPr>
          <w:b/>
          <w:color w:val="000000"/>
          <w:sz w:val="22"/>
          <w:szCs w:val="22"/>
        </w:rPr>
      </w:pPr>
      <w:r w:rsidRPr="006C1F2C">
        <w:rPr>
          <w:b/>
          <w:color w:val="000000"/>
          <w:sz w:val="22"/>
          <w:szCs w:val="22"/>
        </w:rPr>
        <w:t>5.</w:t>
      </w:r>
      <w:r w:rsidRPr="006C1F2C">
        <w:rPr>
          <w:b/>
          <w:color w:val="000000"/>
          <w:sz w:val="22"/>
          <w:szCs w:val="22"/>
        </w:rPr>
        <w:tab/>
        <w:t>ANNET</w:t>
      </w:r>
    </w:p>
    <w:p w14:paraId="37C85E27" w14:textId="77777777" w:rsidR="00027BB7" w:rsidRPr="006C1F2C" w:rsidRDefault="00027BB7" w:rsidP="005171BE">
      <w:pPr>
        <w:widowControl w:val="0"/>
        <w:ind w:left="567" w:hanging="567"/>
        <w:rPr>
          <w:color w:val="000000"/>
          <w:sz w:val="22"/>
          <w:szCs w:val="22"/>
        </w:rPr>
      </w:pPr>
    </w:p>
    <w:p w14:paraId="37C85E28" w14:textId="77777777" w:rsidR="00027BB7" w:rsidRPr="006C1F2C" w:rsidRDefault="00027BB7" w:rsidP="005171BE">
      <w:pPr>
        <w:widowControl w:val="0"/>
        <w:suppressAutoHyphens/>
        <w:jc w:val="both"/>
        <w:rPr>
          <w:color w:val="000000"/>
          <w:sz w:val="22"/>
          <w:szCs w:val="22"/>
        </w:rPr>
      </w:pPr>
      <w:r w:rsidRPr="006C1F2C">
        <w:rPr>
          <w:color w:val="000000"/>
          <w:sz w:val="22"/>
          <w:szCs w:val="22"/>
        </w:rPr>
        <w:t>Mandag</w:t>
      </w:r>
    </w:p>
    <w:p w14:paraId="37C85E29" w14:textId="77777777" w:rsidR="00027BB7" w:rsidRPr="006C1F2C" w:rsidRDefault="00027BB7" w:rsidP="005171BE">
      <w:pPr>
        <w:widowControl w:val="0"/>
        <w:suppressAutoHyphens/>
        <w:jc w:val="both"/>
        <w:rPr>
          <w:color w:val="000000"/>
          <w:sz w:val="22"/>
          <w:szCs w:val="22"/>
        </w:rPr>
      </w:pPr>
      <w:r w:rsidRPr="006C1F2C">
        <w:rPr>
          <w:color w:val="000000"/>
          <w:sz w:val="22"/>
          <w:szCs w:val="22"/>
        </w:rPr>
        <w:t>Tirsdag</w:t>
      </w:r>
    </w:p>
    <w:p w14:paraId="37C85E2A" w14:textId="77777777" w:rsidR="00027BB7" w:rsidRPr="006C1F2C" w:rsidRDefault="00027BB7" w:rsidP="005171BE">
      <w:pPr>
        <w:widowControl w:val="0"/>
        <w:suppressAutoHyphens/>
        <w:jc w:val="both"/>
        <w:rPr>
          <w:color w:val="000000"/>
          <w:sz w:val="22"/>
          <w:szCs w:val="22"/>
        </w:rPr>
      </w:pPr>
      <w:r w:rsidRPr="006C1F2C">
        <w:rPr>
          <w:color w:val="000000"/>
          <w:sz w:val="22"/>
          <w:szCs w:val="22"/>
        </w:rPr>
        <w:t>Onsdag</w:t>
      </w:r>
    </w:p>
    <w:p w14:paraId="37C85E2B" w14:textId="77777777" w:rsidR="00027BB7" w:rsidRPr="006C1F2C" w:rsidRDefault="00027BB7" w:rsidP="005171BE">
      <w:pPr>
        <w:widowControl w:val="0"/>
        <w:suppressAutoHyphens/>
        <w:jc w:val="both"/>
        <w:rPr>
          <w:color w:val="000000"/>
          <w:sz w:val="22"/>
          <w:szCs w:val="22"/>
        </w:rPr>
      </w:pPr>
      <w:r w:rsidRPr="006C1F2C">
        <w:rPr>
          <w:color w:val="000000"/>
          <w:sz w:val="22"/>
          <w:szCs w:val="22"/>
        </w:rPr>
        <w:t>Torsdag</w:t>
      </w:r>
    </w:p>
    <w:p w14:paraId="37C85E2C" w14:textId="77777777" w:rsidR="00027BB7" w:rsidRPr="006C1F2C" w:rsidRDefault="00027BB7" w:rsidP="005171BE">
      <w:pPr>
        <w:widowControl w:val="0"/>
        <w:suppressAutoHyphens/>
        <w:jc w:val="both"/>
        <w:rPr>
          <w:color w:val="000000"/>
          <w:sz w:val="22"/>
          <w:szCs w:val="22"/>
        </w:rPr>
      </w:pPr>
      <w:r w:rsidRPr="006C1F2C">
        <w:rPr>
          <w:color w:val="000000"/>
          <w:sz w:val="22"/>
          <w:szCs w:val="22"/>
        </w:rPr>
        <w:t>Fredag</w:t>
      </w:r>
    </w:p>
    <w:p w14:paraId="37C85E2D" w14:textId="77777777" w:rsidR="00027BB7" w:rsidRPr="006C1F2C" w:rsidRDefault="00027BB7" w:rsidP="005171BE">
      <w:pPr>
        <w:widowControl w:val="0"/>
        <w:suppressAutoHyphens/>
        <w:jc w:val="both"/>
        <w:rPr>
          <w:color w:val="000000"/>
          <w:sz w:val="22"/>
          <w:szCs w:val="22"/>
        </w:rPr>
      </w:pPr>
      <w:r w:rsidRPr="006C1F2C">
        <w:rPr>
          <w:color w:val="000000"/>
          <w:sz w:val="22"/>
          <w:szCs w:val="22"/>
        </w:rPr>
        <w:t>Lørdag</w:t>
      </w:r>
    </w:p>
    <w:p w14:paraId="37C85E2E" w14:textId="77777777" w:rsidR="00027BB7" w:rsidRPr="006C1F2C" w:rsidRDefault="00027BB7" w:rsidP="005171BE">
      <w:pPr>
        <w:widowControl w:val="0"/>
        <w:suppressAutoHyphens/>
        <w:jc w:val="both"/>
        <w:rPr>
          <w:color w:val="000000"/>
          <w:sz w:val="22"/>
          <w:szCs w:val="22"/>
        </w:rPr>
      </w:pPr>
      <w:r w:rsidRPr="006C1F2C">
        <w:rPr>
          <w:color w:val="000000"/>
          <w:sz w:val="22"/>
          <w:szCs w:val="22"/>
        </w:rPr>
        <w:t>Søndag</w:t>
      </w:r>
    </w:p>
    <w:p w14:paraId="37C85E2F" w14:textId="77777777" w:rsidR="00027BB7" w:rsidRPr="006C1F2C" w:rsidRDefault="00027BB7" w:rsidP="005171BE">
      <w:pPr>
        <w:widowControl w:val="0"/>
        <w:suppressAutoHyphens/>
        <w:jc w:val="both"/>
        <w:rPr>
          <w:color w:val="000000"/>
          <w:sz w:val="22"/>
          <w:szCs w:val="22"/>
        </w:rPr>
      </w:pPr>
    </w:p>
    <w:p w14:paraId="37C85E30" w14:textId="77777777" w:rsidR="00027BB7" w:rsidRPr="006C1F2C" w:rsidRDefault="00027BB7" w:rsidP="005171BE">
      <w:pPr>
        <w:widowControl w:val="0"/>
        <w:suppressAutoHyphens/>
        <w:jc w:val="both"/>
        <w:rPr>
          <w:color w:val="000000"/>
          <w:sz w:val="22"/>
          <w:szCs w:val="22"/>
        </w:rPr>
      </w:pPr>
      <w:r w:rsidRPr="006C1F2C">
        <w:rPr>
          <w:color w:val="000000"/>
          <w:sz w:val="22"/>
          <w:szCs w:val="22"/>
        </w:rPr>
        <w:br w:type="page"/>
      </w:r>
    </w:p>
    <w:p w14:paraId="37C85E91" w14:textId="77777777" w:rsidR="000E5CF3" w:rsidRPr="006C1F2C" w:rsidRDefault="000E5CF3" w:rsidP="00F20BC9">
      <w:pPr>
        <w:widowControl w:val="0"/>
        <w:suppressAutoHyphens/>
        <w:jc w:val="both"/>
        <w:rPr>
          <w:color w:val="000000"/>
          <w:sz w:val="22"/>
          <w:szCs w:val="22"/>
        </w:rPr>
      </w:pPr>
    </w:p>
    <w:p w14:paraId="37C85E92" w14:textId="4EE285FC"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5E9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5E9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r w:rsidRPr="006C1F2C">
        <w:rPr>
          <w:b/>
          <w:color w:val="000000"/>
          <w:sz w:val="22"/>
          <w:szCs w:val="22"/>
        </w:rPr>
        <w:t>SJAKTEL</w:t>
      </w:r>
    </w:p>
    <w:p w14:paraId="37C85E95" w14:textId="77777777" w:rsidR="00027BB7" w:rsidRPr="006C1F2C" w:rsidRDefault="00027BB7" w:rsidP="005171BE">
      <w:pPr>
        <w:widowControl w:val="0"/>
        <w:suppressAutoHyphens/>
        <w:rPr>
          <w:color w:val="000000"/>
          <w:sz w:val="22"/>
          <w:szCs w:val="22"/>
        </w:rPr>
      </w:pPr>
    </w:p>
    <w:p w14:paraId="37C85E96" w14:textId="77777777" w:rsidR="00AA442B" w:rsidRPr="006C1F2C" w:rsidRDefault="00AA442B" w:rsidP="005171BE">
      <w:pPr>
        <w:widowControl w:val="0"/>
        <w:suppressAutoHyphens/>
        <w:rPr>
          <w:color w:val="000000"/>
          <w:sz w:val="22"/>
          <w:szCs w:val="22"/>
        </w:rPr>
      </w:pPr>
    </w:p>
    <w:p w14:paraId="37C85E9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5E98" w14:textId="77777777" w:rsidR="00027BB7" w:rsidRPr="006C1F2C" w:rsidRDefault="00027BB7" w:rsidP="005171BE">
      <w:pPr>
        <w:widowControl w:val="0"/>
        <w:suppressAutoHyphens/>
        <w:rPr>
          <w:color w:val="000000"/>
          <w:sz w:val="22"/>
          <w:szCs w:val="22"/>
        </w:rPr>
      </w:pPr>
    </w:p>
    <w:p w14:paraId="37C85E99"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3</w:t>
      </w:r>
      <w:r w:rsidR="002D00CC" w:rsidRPr="006C1F2C">
        <w:rPr>
          <w:color w:val="000000"/>
          <w:sz w:val="22"/>
          <w:szCs w:val="22"/>
        </w:rPr>
        <w:t>,0</w:t>
      </w:r>
      <w:r w:rsidR="009A2163" w:rsidRPr="006C1F2C">
        <w:rPr>
          <w:color w:val="000000"/>
          <w:sz w:val="22"/>
          <w:szCs w:val="22"/>
        </w:rPr>
        <w:t> mg</w:t>
      </w:r>
      <w:r w:rsidR="00027BB7" w:rsidRPr="006C1F2C">
        <w:rPr>
          <w:color w:val="000000"/>
          <w:sz w:val="22"/>
          <w:szCs w:val="22"/>
        </w:rPr>
        <w:t xml:space="preserve"> harde kapsler</w:t>
      </w:r>
    </w:p>
    <w:p w14:paraId="37C85E9A" w14:textId="77777777" w:rsidR="00027BB7" w:rsidRPr="006C1F2C" w:rsidRDefault="00536655" w:rsidP="005171BE">
      <w:pPr>
        <w:widowControl w:val="0"/>
        <w:suppressAutoHyphens/>
        <w:rPr>
          <w:color w:val="000000"/>
          <w:sz w:val="22"/>
          <w:szCs w:val="22"/>
        </w:rPr>
      </w:pPr>
      <w:r w:rsidRPr="006C1F2C">
        <w:rPr>
          <w:color w:val="000000"/>
          <w:sz w:val="22"/>
          <w:szCs w:val="22"/>
        </w:rPr>
        <w:t>r</w:t>
      </w:r>
      <w:r w:rsidR="00027BB7" w:rsidRPr="006C1F2C">
        <w:rPr>
          <w:color w:val="000000"/>
          <w:sz w:val="22"/>
          <w:szCs w:val="22"/>
        </w:rPr>
        <w:t>ivastigmin</w:t>
      </w:r>
    </w:p>
    <w:p w14:paraId="37C85E9B" w14:textId="77777777" w:rsidR="00027BB7" w:rsidRPr="006C1F2C" w:rsidRDefault="00027BB7" w:rsidP="005171BE">
      <w:pPr>
        <w:widowControl w:val="0"/>
        <w:suppressAutoHyphens/>
        <w:rPr>
          <w:color w:val="000000"/>
          <w:sz w:val="22"/>
          <w:szCs w:val="22"/>
        </w:rPr>
      </w:pPr>
    </w:p>
    <w:p w14:paraId="37C85E9C" w14:textId="77777777" w:rsidR="00AA442B" w:rsidRPr="006C1F2C" w:rsidRDefault="00AA442B" w:rsidP="005171BE">
      <w:pPr>
        <w:widowControl w:val="0"/>
        <w:suppressAutoHyphens/>
        <w:rPr>
          <w:color w:val="000000"/>
          <w:sz w:val="22"/>
          <w:szCs w:val="22"/>
        </w:rPr>
      </w:pPr>
    </w:p>
    <w:p w14:paraId="37C85E9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 xml:space="preserve">DEKLARASJON AV VIRKESTOFF(ER) </w:t>
      </w:r>
    </w:p>
    <w:p w14:paraId="37C85E9E" w14:textId="77777777" w:rsidR="00027BB7" w:rsidRPr="006C1F2C" w:rsidRDefault="00027BB7" w:rsidP="005171BE">
      <w:pPr>
        <w:widowControl w:val="0"/>
        <w:suppressAutoHyphens/>
        <w:rPr>
          <w:color w:val="000000"/>
          <w:sz w:val="22"/>
          <w:szCs w:val="22"/>
        </w:rPr>
      </w:pPr>
    </w:p>
    <w:p w14:paraId="37C85E9F" w14:textId="77777777" w:rsidR="00027BB7" w:rsidRPr="006C1F2C" w:rsidRDefault="00027BB7" w:rsidP="005171BE">
      <w:pPr>
        <w:widowControl w:val="0"/>
        <w:suppressAutoHyphens/>
        <w:rPr>
          <w:color w:val="000000"/>
          <w:sz w:val="22"/>
          <w:szCs w:val="22"/>
        </w:rPr>
      </w:pPr>
      <w:r w:rsidRPr="006C1F2C">
        <w:rPr>
          <w:color w:val="000000"/>
          <w:sz w:val="22"/>
          <w:szCs w:val="22"/>
        </w:rPr>
        <w:t>1</w:t>
      </w:r>
      <w:r w:rsidR="003E5473" w:rsidRPr="006C1F2C">
        <w:rPr>
          <w:color w:val="000000"/>
          <w:sz w:val="22"/>
          <w:szCs w:val="22"/>
        </w:rPr>
        <w:t> </w:t>
      </w:r>
      <w:r w:rsidRPr="006C1F2C">
        <w:rPr>
          <w:color w:val="000000"/>
          <w:sz w:val="22"/>
          <w:szCs w:val="22"/>
        </w:rPr>
        <w:t>kapsel inneholder 3</w:t>
      </w:r>
      <w:r w:rsidR="002D00CC" w:rsidRPr="006C1F2C">
        <w:rPr>
          <w:color w:val="000000"/>
          <w:sz w:val="22"/>
          <w:szCs w:val="22"/>
        </w:rPr>
        <w:t>,0</w:t>
      </w:r>
      <w:r w:rsidR="009A2163" w:rsidRPr="006C1F2C">
        <w:rPr>
          <w:color w:val="000000"/>
          <w:sz w:val="22"/>
          <w:szCs w:val="22"/>
        </w:rPr>
        <w:t> mg</w:t>
      </w:r>
      <w:r w:rsidRPr="006C1F2C">
        <w:rPr>
          <w:color w:val="000000"/>
          <w:sz w:val="22"/>
          <w:szCs w:val="22"/>
        </w:rPr>
        <w:t xml:space="preserve"> rivastigmin som rivastigminhydrogentartrat</w:t>
      </w:r>
      <w:r w:rsidR="002A231B" w:rsidRPr="006C1F2C">
        <w:rPr>
          <w:color w:val="000000"/>
          <w:sz w:val="22"/>
          <w:szCs w:val="22"/>
        </w:rPr>
        <w:t>.</w:t>
      </w:r>
    </w:p>
    <w:p w14:paraId="37C85EA0" w14:textId="77777777" w:rsidR="00027BB7" w:rsidRPr="006C1F2C" w:rsidRDefault="00027BB7" w:rsidP="005171BE">
      <w:pPr>
        <w:widowControl w:val="0"/>
        <w:suppressAutoHyphens/>
        <w:rPr>
          <w:color w:val="000000"/>
          <w:sz w:val="22"/>
          <w:szCs w:val="22"/>
        </w:rPr>
      </w:pPr>
    </w:p>
    <w:p w14:paraId="37C85EA1" w14:textId="77777777" w:rsidR="00AA442B" w:rsidRPr="006C1F2C" w:rsidRDefault="00AA442B" w:rsidP="005171BE">
      <w:pPr>
        <w:widowControl w:val="0"/>
        <w:suppressAutoHyphens/>
        <w:rPr>
          <w:color w:val="000000"/>
          <w:sz w:val="22"/>
          <w:szCs w:val="22"/>
        </w:rPr>
      </w:pPr>
    </w:p>
    <w:p w14:paraId="37C85EA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5EA3" w14:textId="77777777" w:rsidR="00027BB7" w:rsidRPr="006C1F2C" w:rsidRDefault="00027BB7" w:rsidP="005171BE">
      <w:pPr>
        <w:widowControl w:val="0"/>
        <w:suppressAutoHyphens/>
        <w:rPr>
          <w:color w:val="000000"/>
          <w:sz w:val="22"/>
          <w:szCs w:val="22"/>
        </w:rPr>
      </w:pPr>
    </w:p>
    <w:p w14:paraId="37C85EA4" w14:textId="77777777" w:rsidR="00AA442B" w:rsidRPr="006C1F2C" w:rsidRDefault="00AA442B" w:rsidP="005171BE">
      <w:pPr>
        <w:widowControl w:val="0"/>
        <w:suppressAutoHyphens/>
        <w:rPr>
          <w:color w:val="000000"/>
          <w:sz w:val="22"/>
          <w:szCs w:val="22"/>
        </w:rPr>
      </w:pPr>
    </w:p>
    <w:p w14:paraId="37C85EA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5EA6" w14:textId="77777777" w:rsidR="00E47718" w:rsidRPr="006C1F2C" w:rsidRDefault="00E47718" w:rsidP="005171BE">
      <w:pPr>
        <w:widowControl w:val="0"/>
        <w:suppressAutoHyphens/>
        <w:rPr>
          <w:color w:val="000000"/>
          <w:sz w:val="22"/>
          <w:szCs w:val="22"/>
        </w:rPr>
      </w:pPr>
    </w:p>
    <w:p w14:paraId="37C85EA7" w14:textId="77777777" w:rsidR="00027BB7" w:rsidRPr="006C1F2C" w:rsidRDefault="00027BB7" w:rsidP="005171BE">
      <w:pPr>
        <w:widowControl w:val="0"/>
        <w:suppressAutoHyphens/>
        <w:rPr>
          <w:color w:val="000000"/>
          <w:sz w:val="22"/>
          <w:szCs w:val="22"/>
        </w:rPr>
      </w:pPr>
      <w:r w:rsidRPr="006C1F2C">
        <w:rPr>
          <w:color w:val="000000"/>
          <w:sz w:val="22"/>
          <w:szCs w:val="22"/>
        </w:rPr>
        <w:t>28</w:t>
      </w:r>
      <w:r w:rsidR="00AA442B" w:rsidRPr="006C1F2C">
        <w:rPr>
          <w:color w:val="000000"/>
          <w:sz w:val="22"/>
          <w:szCs w:val="22"/>
        </w:rPr>
        <w:t> </w:t>
      </w:r>
      <w:r w:rsidRPr="006C1F2C">
        <w:rPr>
          <w:color w:val="000000"/>
          <w:sz w:val="22"/>
          <w:szCs w:val="22"/>
        </w:rPr>
        <w:t>harde kapsler</w:t>
      </w:r>
    </w:p>
    <w:p w14:paraId="37C85EA8" w14:textId="77777777" w:rsidR="00AA442B"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56 harde kapsler</w:t>
      </w:r>
    </w:p>
    <w:p w14:paraId="37C85EA9" w14:textId="77777777" w:rsidR="00AA442B"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112 harde kapsler</w:t>
      </w:r>
    </w:p>
    <w:p w14:paraId="37C85EAA" w14:textId="77777777" w:rsidR="00027BB7" w:rsidRPr="006C1F2C" w:rsidRDefault="00027BB7" w:rsidP="005171BE">
      <w:pPr>
        <w:widowControl w:val="0"/>
        <w:suppressAutoHyphens/>
        <w:rPr>
          <w:color w:val="000000"/>
          <w:sz w:val="22"/>
          <w:szCs w:val="22"/>
        </w:rPr>
      </w:pPr>
    </w:p>
    <w:p w14:paraId="37C85EAB" w14:textId="77777777" w:rsidR="00AA442B" w:rsidRPr="006C1F2C" w:rsidRDefault="00AA442B" w:rsidP="005171BE">
      <w:pPr>
        <w:widowControl w:val="0"/>
        <w:suppressAutoHyphens/>
        <w:rPr>
          <w:color w:val="000000"/>
          <w:sz w:val="22"/>
          <w:szCs w:val="22"/>
        </w:rPr>
      </w:pPr>
    </w:p>
    <w:p w14:paraId="37C85EAC" w14:textId="633AF2E1"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3A5129" w:rsidRPr="006C1F2C">
        <w:rPr>
          <w:b/>
          <w:color w:val="000000"/>
          <w:sz w:val="22"/>
          <w:szCs w:val="22"/>
        </w:rPr>
        <w:t>-</w:t>
      </w:r>
      <w:r w:rsidRPr="006C1F2C">
        <w:rPr>
          <w:b/>
          <w:color w:val="000000"/>
          <w:sz w:val="22"/>
          <w:szCs w:val="22"/>
        </w:rPr>
        <w:t>VEI(ER)</w:t>
      </w:r>
    </w:p>
    <w:p w14:paraId="37C85EAD" w14:textId="77777777" w:rsidR="00027BB7" w:rsidRPr="006C1F2C" w:rsidRDefault="00027BB7" w:rsidP="005171BE">
      <w:pPr>
        <w:widowControl w:val="0"/>
        <w:suppressAutoHyphens/>
        <w:rPr>
          <w:color w:val="000000"/>
          <w:sz w:val="22"/>
          <w:szCs w:val="22"/>
        </w:rPr>
      </w:pPr>
    </w:p>
    <w:p w14:paraId="37C85EAE" w14:textId="77777777" w:rsidR="00536655" w:rsidRPr="006C1F2C" w:rsidRDefault="00536655" w:rsidP="005171BE">
      <w:pPr>
        <w:widowControl w:val="0"/>
        <w:suppressAutoHyphens/>
        <w:rPr>
          <w:color w:val="000000"/>
          <w:sz w:val="22"/>
          <w:szCs w:val="22"/>
        </w:rPr>
      </w:pPr>
      <w:r w:rsidRPr="006C1F2C">
        <w:rPr>
          <w:color w:val="000000"/>
          <w:sz w:val="22"/>
          <w:szCs w:val="22"/>
        </w:rPr>
        <w:t>Les pakningsvedlegget før bruk.</w:t>
      </w:r>
    </w:p>
    <w:p w14:paraId="37C85EAF" w14:textId="77777777" w:rsidR="00027BB7" w:rsidRPr="006C1F2C" w:rsidRDefault="00027BB7" w:rsidP="005171BE">
      <w:pPr>
        <w:widowControl w:val="0"/>
        <w:suppressAutoHyphens/>
        <w:rPr>
          <w:color w:val="000000"/>
          <w:sz w:val="22"/>
          <w:szCs w:val="22"/>
        </w:rPr>
      </w:pPr>
      <w:r w:rsidRPr="006C1F2C">
        <w:rPr>
          <w:color w:val="000000"/>
          <w:sz w:val="22"/>
          <w:szCs w:val="22"/>
        </w:rPr>
        <w:t>Oral bruk</w:t>
      </w:r>
    </w:p>
    <w:p w14:paraId="37C85EB0" w14:textId="77777777" w:rsidR="00027BB7" w:rsidRPr="006C1F2C" w:rsidRDefault="00027BB7" w:rsidP="005171BE">
      <w:pPr>
        <w:widowControl w:val="0"/>
        <w:suppressAutoHyphens/>
        <w:rPr>
          <w:color w:val="000000"/>
          <w:sz w:val="22"/>
          <w:szCs w:val="22"/>
        </w:rPr>
      </w:pPr>
    </w:p>
    <w:p w14:paraId="37C85EB1" w14:textId="77777777" w:rsidR="00AA442B" w:rsidRPr="006C1F2C" w:rsidRDefault="00AA442B" w:rsidP="005171BE">
      <w:pPr>
        <w:widowControl w:val="0"/>
        <w:suppressAutoHyphens/>
        <w:rPr>
          <w:color w:val="000000"/>
          <w:sz w:val="22"/>
          <w:szCs w:val="22"/>
        </w:rPr>
      </w:pPr>
    </w:p>
    <w:p w14:paraId="37C85EB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5EB3" w14:textId="77777777" w:rsidR="00027BB7" w:rsidRPr="006C1F2C" w:rsidRDefault="00027BB7" w:rsidP="005171BE">
      <w:pPr>
        <w:widowControl w:val="0"/>
        <w:suppressAutoHyphens/>
        <w:rPr>
          <w:color w:val="000000"/>
          <w:sz w:val="22"/>
          <w:szCs w:val="22"/>
        </w:rPr>
      </w:pPr>
    </w:p>
    <w:p w14:paraId="37C85EB4" w14:textId="77777777" w:rsidR="00027BB7" w:rsidRPr="006C1F2C" w:rsidRDefault="00027BB7" w:rsidP="005171BE">
      <w:pPr>
        <w:widowControl w:val="0"/>
        <w:suppressAutoHyphens/>
        <w:rPr>
          <w:color w:val="000000"/>
          <w:sz w:val="22"/>
          <w:szCs w:val="22"/>
        </w:rPr>
      </w:pPr>
      <w:r w:rsidRPr="006C1F2C">
        <w:rPr>
          <w:color w:val="000000"/>
          <w:sz w:val="22"/>
          <w:szCs w:val="22"/>
        </w:rPr>
        <w:t>Oppbevares utilgjengelig for barn.</w:t>
      </w:r>
    </w:p>
    <w:p w14:paraId="37C85EB5" w14:textId="77777777" w:rsidR="00027BB7" w:rsidRPr="006C1F2C" w:rsidRDefault="00027BB7" w:rsidP="005171BE">
      <w:pPr>
        <w:widowControl w:val="0"/>
        <w:suppressAutoHyphens/>
        <w:rPr>
          <w:color w:val="000000"/>
          <w:sz w:val="22"/>
          <w:szCs w:val="22"/>
        </w:rPr>
      </w:pPr>
    </w:p>
    <w:p w14:paraId="37C85EB6" w14:textId="77777777" w:rsidR="00AA442B" w:rsidRPr="006C1F2C" w:rsidRDefault="00AA442B" w:rsidP="005171BE">
      <w:pPr>
        <w:widowControl w:val="0"/>
        <w:suppressAutoHyphens/>
        <w:rPr>
          <w:color w:val="000000"/>
          <w:sz w:val="22"/>
          <w:szCs w:val="22"/>
        </w:rPr>
      </w:pPr>
    </w:p>
    <w:p w14:paraId="37C85EB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5EB8" w14:textId="77777777" w:rsidR="00027BB7" w:rsidRPr="006C1F2C" w:rsidRDefault="00027BB7" w:rsidP="005171BE">
      <w:pPr>
        <w:widowControl w:val="0"/>
        <w:suppressAutoHyphens/>
        <w:rPr>
          <w:color w:val="000000"/>
          <w:sz w:val="22"/>
          <w:szCs w:val="22"/>
        </w:rPr>
      </w:pPr>
    </w:p>
    <w:p w14:paraId="37C85EB9" w14:textId="77777777" w:rsidR="00027BB7" w:rsidRPr="006C1F2C" w:rsidRDefault="00027BB7" w:rsidP="005171BE">
      <w:pPr>
        <w:widowControl w:val="0"/>
        <w:suppressAutoHyphens/>
        <w:rPr>
          <w:color w:val="000000"/>
          <w:sz w:val="22"/>
          <w:szCs w:val="22"/>
        </w:rPr>
      </w:pPr>
      <w:r w:rsidRPr="006C1F2C">
        <w:rPr>
          <w:color w:val="000000"/>
          <w:sz w:val="22"/>
          <w:szCs w:val="22"/>
        </w:rPr>
        <w:t>Svelges hele. Må ikke knuses eller åpnes</w:t>
      </w:r>
      <w:r w:rsidR="002A231B" w:rsidRPr="006C1F2C">
        <w:rPr>
          <w:color w:val="000000"/>
          <w:sz w:val="22"/>
          <w:szCs w:val="22"/>
        </w:rPr>
        <w:t>.</w:t>
      </w:r>
    </w:p>
    <w:p w14:paraId="37C85EBA" w14:textId="77777777" w:rsidR="00027BB7" w:rsidRPr="006C1F2C" w:rsidRDefault="00027BB7" w:rsidP="005171BE">
      <w:pPr>
        <w:widowControl w:val="0"/>
        <w:suppressAutoHyphens/>
        <w:rPr>
          <w:color w:val="000000"/>
          <w:sz w:val="22"/>
          <w:szCs w:val="22"/>
        </w:rPr>
      </w:pPr>
    </w:p>
    <w:p w14:paraId="37C85EBB" w14:textId="77777777" w:rsidR="00AA442B" w:rsidRPr="006C1F2C" w:rsidRDefault="00AA442B" w:rsidP="005171BE">
      <w:pPr>
        <w:widowControl w:val="0"/>
        <w:suppressAutoHyphens/>
        <w:rPr>
          <w:color w:val="000000"/>
          <w:sz w:val="22"/>
          <w:szCs w:val="22"/>
        </w:rPr>
      </w:pPr>
    </w:p>
    <w:p w14:paraId="37C85EB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5EBD" w14:textId="77777777" w:rsidR="00027BB7" w:rsidRPr="006C1F2C" w:rsidRDefault="00027BB7" w:rsidP="005171BE">
      <w:pPr>
        <w:widowControl w:val="0"/>
        <w:suppressAutoHyphens/>
        <w:rPr>
          <w:color w:val="000000"/>
          <w:sz w:val="22"/>
          <w:szCs w:val="22"/>
        </w:rPr>
      </w:pPr>
    </w:p>
    <w:p w14:paraId="37C85EBE" w14:textId="77777777" w:rsidR="00027BB7" w:rsidRPr="006C1F2C" w:rsidRDefault="00E47718" w:rsidP="005171BE">
      <w:pPr>
        <w:widowControl w:val="0"/>
        <w:suppressAutoHyphens/>
        <w:rPr>
          <w:color w:val="000000"/>
          <w:sz w:val="22"/>
          <w:szCs w:val="22"/>
        </w:rPr>
      </w:pPr>
      <w:r w:rsidRPr="006C1F2C">
        <w:rPr>
          <w:color w:val="000000"/>
          <w:sz w:val="22"/>
          <w:szCs w:val="22"/>
        </w:rPr>
        <w:t>EXP</w:t>
      </w:r>
    </w:p>
    <w:p w14:paraId="37C85EBF" w14:textId="77777777" w:rsidR="00AA442B" w:rsidRPr="006C1F2C" w:rsidRDefault="00AA442B" w:rsidP="005171BE">
      <w:pPr>
        <w:widowControl w:val="0"/>
        <w:suppressAutoHyphens/>
        <w:rPr>
          <w:color w:val="000000"/>
          <w:sz w:val="22"/>
          <w:szCs w:val="22"/>
        </w:rPr>
      </w:pPr>
    </w:p>
    <w:p w14:paraId="37C85EC0" w14:textId="77777777" w:rsidR="00DA2A02" w:rsidRPr="006C1F2C" w:rsidRDefault="00DA2A02" w:rsidP="005171BE">
      <w:pPr>
        <w:widowControl w:val="0"/>
        <w:suppressAutoHyphens/>
        <w:rPr>
          <w:color w:val="000000"/>
          <w:sz w:val="22"/>
          <w:szCs w:val="22"/>
        </w:rPr>
      </w:pPr>
    </w:p>
    <w:p w14:paraId="37C85EC1"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5EC2" w14:textId="77777777" w:rsidR="00027BB7" w:rsidRPr="006C1F2C" w:rsidRDefault="00027BB7" w:rsidP="005171BE">
      <w:pPr>
        <w:keepNext/>
        <w:widowControl w:val="0"/>
        <w:suppressAutoHyphens/>
        <w:rPr>
          <w:color w:val="000000"/>
          <w:sz w:val="22"/>
          <w:szCs w:val="22"/>
        </w:rPr>
      </w:pPr>
    </w:p>
    <w:p w14:paraId="37C85EC3" w14:textId="77777777" w:rsidR="00027BB7" w:rsidRPr="006C1F2C" w:rsidRDefault="002A231B" w:rsidP="005171BE">
      <w:pPr>
        <w:keepNext/>
        <w:widowControl w:val="0"/>
        <w:suppressAutoHyphens/>
        <w:rPr>
          <w:color w:val="000000"/>
          <w:sz w:val="22"/>
          <w:szCs w:val="22"/>
        </w:rPr>
      </w:pPr>
      <w:r w:rsidRPr="006C1F2C">
        <w:rPr>
          <w:color w:val="000000"/>
          <w:sz w:val="22"/>
          <w:szCs w:val="22"/>
        </w:rPr>
        <w:t>O</w:t>
      </w:r>
      <w:r w:rsidR="00027BB7" w:rsidRPr="006C1F2C">
        <w:rPr>
          <w:color w:val="000000"/>
          <w:sz w:val="22"/>
          <w:szCs w:val="22"/>
        </w:rPr>
        <w:t xml:space="preserve">ppbevares </w:t>
      </w:r>
      <w:r w:rsidRPr="006C1F2C">
        <w:rPr>
          <w:color w:val="000000"/>
          <w:sz w:val="22"/>
          <w:szCs w:val="22"/>
        </w:rPr>
        <w:t xml:space="preserve">ved høyst </w:t>
      </w:r>
      <w:r w:rsidR="00027BB7" w:rsidRPr="006C1F2C">
        <w:rPr>
          <w:color w:val="000000"/>
          <w:sz w:val="22"/>
          <w:szCs w:val="22"/>
        </w:rPr>
        <w:t>30°C</w:t>
      </w:r>
      <w:r w:rsidR="00DA2A02" w:rsidRPr="006C1F2C">
        <w:rPr>
          <w:color w:val="000000"/>
          <w:sz w:val="22"/>
          <w:szCs w:val="22"/>
        </w:rPr>
        <w:t>.</w:t>
      </w:r>
    </w:p>
    <w:p w14:paraId="37C85EC4" w14:textId="77777777" w:rsidR="00027BB7" w:rsidRPr="006C1F2C" w:rsidRDefault="00027BB7" w:rsidP="005171BE">
      <w:pPr>
        <w:widowControl w:val="0"/>
        <w:suppressAutoHyphens/>
        <w:rPr>
          <w:color w:val="000000"/>
          <w:sz w:val="22"/>
          <w:szCs w:val="22"/>
        </w:rPr>
      </w:pPr>
    </w:p>
    <w:p w14:paraId="37C85EC5" w14:textId="77777777" w:rsidR="00AA442B" w:rsidRPr="006C1F2C" w:rsidRDefault="00AA442B" w:rsidP="005171BE">
      <w:pPr>
        <w:widowControl w:val="0"/>
        <w:suppressAutoHyphens/>
        <w:rPr>
          <w:color w:val="000000"/>
          <w:sz w:val="22"/>
          <w:szCs w:val="22"/>
        </w:rPr>
      </w:pPr>
    </w:p>
    <w:p w14:paraId="37C85EC6" w14:textId="77777777" w:rsidR="00507793" w:rsidRPr="006C1F2C" w:rsidRDefault="00507793" w:rsidP="005171BE">
      <w:pPr>
        <w:keepNext/>
        <w:keepLines/>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5EC7" w14:textId="77777777" w:rsidR="00027BB7" w:rsidRPr="006C1F2C" w:rsidRDefault="00027BB7" w:rsidP="005171BE">
      <w:pPr>
        <w:widowControl w:val="0"/>
        <w:suppressAutoHyphens/>
        <w:rPr>
          <w:color w:val="000000"/>
          <w:sz w:val="22"/>
          <w:szCs w:val="22"/>
        </w:rPr>
      </w:pPr>
    </w:p>
    <w:p w14:paraId="37C85EC8" w14:textId="77777777" w:rsidR="00027BB7" w:rsidRPr="006C1F2C" w:rsidRDefault="00027BB7" w:rsidP="005171BE">
      <w:pPr>
        <w:widowControl w:val="0"/>
        <w:suppressAutoHyphens/>
        <w:rPr>
          <w:color w:val="000000"/>
          <w:sz w:val="22"/>
          <w:szCs w:val="22"/>
        </w:rPr>
      </w:pPr>
    </w:p>
    <w:p w14:paraId="37C85EC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5ECA" w14:textId="77777777" w:rsidR="00027BB7" w:rsidRPr="006C1F2C" w:rsidRDefault="00027BB7" w:rsidP="005171BE">
      <w:pPr>
        <w:widowControl w:val="0"/>
        <w:suppressAutoHyphens/>
        <w:rPr>
          <w:color w:val="000000"/>
          <w:sz w:val="22"/>
          <w:szCs w:val="22"/>
        </w:rPr>
      </w:pPr>
    </w:p>
    <w:p w14:paraId="37C85ECB"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5ECC"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5ECD"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5ECE"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5ECF"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5ED0" w14:textId="77777777" w:rsidR="00027BB7" w:rsidRPr="006C1F2C" w:rsidRDefault="00027BB7" w:rsidP="005171BE">
      <w:pPr>
        <w:widowControl w:val="0"/>
        <w:suppressAutoHyphens/>
        <w:rPr>
          <w:color w:val="000000"/>
          <w:sz w:val="22"/>
          <w:szCs w:val="22"/>
        </w:rPr>
      </w:pPr>
    </w:p>
    <w:p w14:paraId="37C85ED1" w14:textId="77777777" w:rsidR="00AA442B" w:rsidRPr="006C1F2C" w:rsidRDefault="00AA442B" w:rsidP="005171BE">
      <w:pPr>
        <w:widowControl w:val="0"/>
        <w:suppressAutoHyphens/>
        <w:rPr>
          <w:color w:val="000000"/>
          <w:sz w:val="22"/>
          <w:szCs w:val="22"/>
        </w:rPr>
      </w:pPr>
    </w:p>
    <w:p w14:paraId="37C85ED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5ED3" w14:textId="77777777" w:rsidR="00027BB7" w:rsidRPr="006C1F2C" w:rsidRDefault="00027BB7" w:rsidP="005171BE">
      <w:pPr>
        <w:widowControl w:val="0"/>
        <w:suppressAutoHyphens/>
        <w:rPr>
          <w:color w:val="000000"/>
          <w:sz w:val="22"/>
          <w:szCs w:val="22"/>
        </w:rPr>
      </w:pPr>
    </w:p>
    <w:p w14:paraId="37C85ED4" w14:textId="77777777" w:rsidR="00AA442B" w:rsidRPr="006C1F2C" w:rsidRDefault="00027BB7" w:rsidP="005171BE">
      <w:pPr>
        <w:widowControl w:val="0"/>
        <w:tabs>
          <w:tab w:val="left" w:pos="2268"/>
        </w:tabs>
        <w:suppressAutoHyphens/>
        <w:rPr>
          <w:color w:val="000000"/>
          <w:sz w:val="22"/>
          <w:szCs w:val="22"/>
          <w:shd w:val="clear" w:color="auto" w:fill="D9D9D9"/>
        </w:rPr>
      </w:pPr>
      <w:r w:rsidRPr="006C1F2C">
        <w:rPr>
          <w:color w:val="000000"/>
          <w:sz w:val="22"/>
          <w:szCs w:val="22"/>
        </w:rPr>
        <w:t>EU/1/98/066/004</w:t>
      </w:r>
      <w:r w:rsidR="00AA442B" w:rsidRPr="006C1F2C">
        <w:rPr>
          <w:color w:val="000000"/>
          <w:sz w:val="22"/>
          <w:szCs w:val="22"/>
        </w:rPr>
        <w:tab/>
      </w:r>
      <w:r w:rsidR="00AA442B" w:rsidRPr="006C1F2C">
        <w:rPr>
          <w:color w:val="000000"/>
          <w:sz w:val="22"/>
          <w:szCs w:val="22"/>
          <w:shd w:val="clear" w:color="auto" w:fill="D9D9D9"/>
        </w:rPr>
        <w:t>28 harde kapsler</w:t>
      </w:r>
    </w:p>
    <w:p w14:paraId="37C85ED5" w14:textId="77777777" w:rsidR="00AA442B"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EU/1/98/066/005</w:t>
      </w:r>
      <w:r w:rsidRPr="006C1F2C">
        <w:rPr>
          <w:color w:val="000000"/>
          <w:sz w:val="22"/>
          <w:szCs w:val="22"/>
          <w:shd w:val="clear" w:color="auto" w:fill="D9D9D9"/>
        </w:rPr>
        <w:tab/>
        <w:t>56 harde kapsler</w:t>
      </w:r>
    </w:p>
    <w:p w14:paraId="37C85ED6" w14:textId="77777777" w:rsidR="00AA442B"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EU/1/98/066/006</w:t>
      </w:r>
      <w:r w:rsidRPr="006C1F2C">
        <w:rPr>
          <w:color w:val="000000"/>
          <w:sz w:val="22"/>
          <w:szCs w:val="22"/>
          <w:shd w:val="clear" w:color="auto" w:fill="D9D9D9"/>
        </w:rPr>
        <w:tab/>
        <w:t>112 harde kapsler</w:t>
      </w:r>
    </w:p>
    <w:p w14:paraId="37C85ED7" w14:textId="77777777" w:rsidR="00027BB7" w:rsidRPr="006C1F2C" w:rsidRDefault="00027BB7" w:rsidP="005171BE">
      <w:pPr>
        <w:widowControl w:val="0"/>
        <w:suppressAutoHyphens/>
        <w:rPr>
          <w:color w:val="000000"/>
          <w:sz w:val="22"/>
          <w:szCs w:val="22"/>
        </w:rPr>
      </w:pPr>
    </w:p>
    <w:p w14:paraId="37C85ED8" w14:textId="77777777" w:rsidR="00027BB7" w:rsidRPr="006C1F2C" w:rsidRDefault="00027BB7" w:rsidP="005171BE">
      <w:pPr>
        <w:widowControl w:val="0"/>
        <w:rPr>
          <w:color w:val="000000"/>
          <w:sz w:val="22"/>
          <w:szCs w:val="22"/>
        </w:rPr>
      </w:pPr>
    </w:p>
    <w:p w14:paraId="37C85ED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5EDA" w14:textId="77777777" w:rsidR="00027BB7" w:rsidRPr="006C1F2C" w:rsidRDefault="00027BB7" w:rsidP="005171BE">
      <w:pPr>
        <w:widowControl w:val="0"/>
        <w:rPr>
          <w:color w:val="000000"/>
          <w:sz w:val="22"/>
          <w:szCs w:val="22"/>
        </w:rPr>
      </w:pPr>
    </w:p>
    <w:p w14:paraId="37C85EDB" w14:textId="77777777" w:rsidR="00027BB7" w:rsidRPr="006C1F2C" w:rsidRDefault="00027BB7" w:rsidP="005171BE">
      <w:pPr>
        <w:widowControl w:val="0"/>
        <w:rPr>
          <w:color w:val="000000"/>
          <w:sz w:val="22"/>
          <w:szCs w:val="22"/>
        </w:rPr>
      </w:pPr>
      <w:r w:rsidRPr="006C1F2C">
        <w:rPr>
          <w:color w:val="000000"/>
          <w:sz w:val="22"/>
          <w:szCs w:val="22"/>
        </w:rPr>
        <w:t>Lot</w:t>
      </w:r>
    </w:p>
    <w:p w14:paraId="37C85EDC" w14:textId="77777777" w:rsidR="00027BB7" w:rsidRPr="006C1F2C" w:rsidRDefault="00027BB7" w:rsidP="005171BE">
      <w:pPr>
        <w:widowControl w:val="0"/>
        <w:rPr>
          <w:color w:val="000000"/>
          <w:sz w:val="22"/>
          <w:szCs w:val="22"/>
        </w:rPr>
      </w:pPr>
    </w:p>
    <w:p w14:paraId="37C85EDD" w14:textId="77777777" w:rsidR="00AA442B" w:rsidRPr="006C1F2C" w:rsidRDefault="00AA442B" w:rsidP="005171BE">
      <w:pPr>
        <w:widowControl w:val="0"/>
        <w:rPr>
          <w:color w:val="000000"/>
          <w:sz w:val="22"/>
          <w:szCs w:val="22"/>
        </w:rPr>
      </w:pPr>
    </w:p>
    <w:p w14:paraId="37C85ED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5EDF" w14:textId="77777777" w:rsidR="00027BB7" w:rsidRPr="006C1F2C" w:rsidRDefault="00027BB7" w:rsidP="005171BE">
      <w:pPr>
        <w:widowControl w:val="0"/>
        <w:rPr>
          <w:color w:val="000000"/>
          <w:sz w:val="22"/>
          <w:szCs w:val="22"/>
        </w:rPr>
      </w:pPr>
    </w:p>
    <w:p w14:paraId="37C85EE0" w14:textId="77777777" w:rsidR="00AA442B" w:rsidRPr="006C1F2C" w:rsidRDefault="00AA442B" w:rsidP="005171BE">
      <w:pPr>
        <w:widowControl w:val="0"/>
        <w:rPr>
          <w:color w:val="000000"/>
          <w:sz w:val="22"/>
          <w:szCs w:val="22"/>
        </w:rPr>
      </w:pPr>
    </w:p>
    <w:p w14:paraId="37C85EE1" w14:textId="77777777" w:rsidR="00507793" w:rsidRPr="006C1F2C" w:rsidRDefault="00507793" w:rsidP="005171BE">
      <w:pPr>
        <w:widowControl w:val="0"/>
        <w:numPr>
          <w:ilvl w:val="0"/>
          <w:numId w:val="3"/>
        </w:numPr>
        <w:pBdr>
          <w:top w:val="single" w:sz="4" w:space="1" w:color="auto"/>
          <w:left w:val="single" w:sz="4" w:space="4" w:color="auto"/>
          <w:bottom w:val="single" w:sz="4" w:space="1" w:color="auto"/>
          <w:right w:val="single" w:sz="4" w:space="4" w:color="auto"/>
        </w:pBdr>
        <w:tabs>
          <w:tab w:val="clear" w:pos="360"/>
        </w:tabs>
        <w:ind w:left="567" w:hanging="567"/>
        <w:rPr>
          <w:b/>
          <w:color w:val="000000"/>
          <w:sz w:val="22"/>
          <w:szCs w:val="22"/>
        </w:rPr>
      </w:pPr>
      <w:r w:rsidRPr="006C1F2C">
        <w:rPr>
          <w:b/>
          <w:color w:val="000000"/>
          <w:sz w:val="22"/>
          <w:szCs w:val="22"/>
        </w:rPr>
        <w:t>BRUKSANVISNING</w:t>
      </w:r>
    </w:p>
    <w:p w14:paraId="37C85EE2" w14:textId="77777777" w:rsidR="001A65E2" w:rsidRPr="006C1F2C" w:rsidRDefault="001A65E2" w:rsidP="005171BE">
      <w:pPr>
        <w:widowControl w:val="0"/>
        <w:suppressAutoHyphens/>
        <w:rPr>
          <w:color w:val="000000"/>
          <w:sz w:val="22"/>
          <w:szCs w:val="22"/>
        </w:rPr>
      </w:pPr>
    </w:p>
    <w:p w14:paraId="37C85EE3" w14:textId="77777777" w:rsidR="001A65E2" w:rsidRPr="006C1F2C" w:rsidRDefault="001A65E2" w:rsidP="005171BE">
      <w:pPr>
        <w:widowControl w:val="0"/>
        <w:rPr>
          <w:color w:val="000000"/>
          <w:sz w:val="22"/>
          <w:szCs w:val="22"/>
        </w:rPr>
      </w:pPr>
    </w:p>
    <w:p w14:paraId="37C85EE4" w14:textId="77777777" w:rsidR="00507793" w:rsidRPr="006C1F2C" w:rsidRDefault="00507793" w:rsidP="005171BE">
      <w:pPr>
        <w:widowControl w:val="0"/>
        <w:numPr>
          <w:ilvl w:val="0"/>
          <w:numId w:val="3"/>
        </w:numPr>
        <w:pBdr>
          <w:top w:val="single" w:sz="4" w:space="1" w:color="auto"/>
          <w:left w:val="single" w:sz="4" w:space="4" w:color="auto"/>
          <w:bottom w:val="single" w:sz="4" w:space="1" w:color="auto"/>
          <w:right w:val="single" w:sz="4" w:space="4" w:color="auto"/>
        </w:pBdr>
        <w:tabs>
          <w:tab w:val="clear" w:pos="360"/>
        </w:tabs>
        <w:ind w:left="567" w:hanging="567"/>
        <w:rPr>
          <w:b/>
          <w:color w:val="000000"/>
          <w:sz w:val="22"/>
          <w:szCs w:val="22"/>
        </w:rPr>
      </w:pPr>
      <w:r w:rsidRPr="006C1F2C">
        <w:rPr>
          <w:b/>
          <w:color w:val="000000"/>
          <w:sz w:val="22"/>
          <w:szCs w:val="22"/>
        </w:rPr>
        <w:t>INFORMASJON PÅ BLINDESKRIFT</w:t>
      </w:r>
    </w:p>
    <w:p w14:paraId="37C85EE5" w14:textId="77777777" w:rsidR="001A65E2" w:rsidRPr="006C1F2C" w:rsidRDefault="001A65E2" w:rsidP="005171BE">
      <w:pPr>
        <w:widowControl w:val="0"/>
        <w:suppressAutoHyphens/>
        <w:rPr>
          <w:color w:val="000000"/>
          <w:sz w:val="22"/>
          <w:szCs w:val="22"/>
        </w:rPr>
      </w:pPr>
    </w:p>
    <w:p w14:paraId="37C85EE6" w14:textId="77777777" w:rsidR="00E47718" w:rsidRPr="006C1F2C" w:rsidRDefault="001A65E2" w:rsidP="005171BE">
      <w:pPr>
        <w:widowControl w:val="0"/>
        <w:rPr>
          <w:sz w:val="22"/>
        </w:rPr>
      </w:pPr>
      <w:r w:rsidRPr="006C1F2C">
        <w:rPr>
          <w:color w:val="000000"/>
          <w:sz w:val="22"/>
          <w:szCs w:val="22"/>
        </w:rPr>
        <w:t>Exelon 3,0</w:t>
      </w:r>
      <w:r w:rsidR="005872C3" w:rsidRPr="006C1F2C">
        <w:rPr>
          <w:color w:val="000000"/>
          <w:sz w:val="22"/>
          <w:szCs w:val="22"/>
        </w:rPr>
        <w:t> </w:t>
      </w:r>
      <w:r w:rsidRPr="006C1F2C">
        <w:rPr>
          <w:color w:val="000000"/>
          <w:sz w:val="22"/>
          <w:szCs w:val="22"/>
        </w:rPr>
        <w:t>mg</w:t>
      </w:r>
    </w:p>
    <w:p w14:paraId="37C85EE7" w14:textId="77777777" w:rsidR="00E47718" w:rsidRPr="006C1F2C" w:rsidRDefault="00E47718" w:rsidP="005171BE">
      <w:pPr>
        <w:widowControl w:val="0"/>
        <w:rPr>
          <w:sz w:val="22"/>
        </w:rPr>
      </w:pPr>
    </w:p>
    <w:p w14:paraId="37C85EE8" w14:textId="77777777" w:rsidR="00E47718" w:rsidRPr="006C1F2C" w:rsidRDefault="00E47718"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rPr>
      </w:pPr>
      <w:r w:rsidRPr="006C1F2C">
        <w:rPr>
          <w:b/>
          <w:noProof/>
          <w:sz w:val="22"/>
        </w:rPr>
        <w:t>17.</w:t>
      </w:r>
      <w:r w:rsidRPr="006C1F2C">
        <w:rPr>
          <w:b/>
          <w:noProof/>
          <w:sz w:val="22"/>
        </w:rPr>
        <w:tab/>
        <w:t>SIKKERHETSANORDNING (UNIK IDENTITET) – TODIMENSJONAL STREKKODE</w:t>
      </w:r>
    </w:p>
    <w:p w14:paraId="37C85EE9" w14:textId="77777777" w:rsidR="00E47718" w:rsidRPr="006C1F2C" w:rsidRDefault="00E47718" w:rsidP="005171BE">
      <w:pPr>
        <w:keepNext/>
        <w:widowControl w:val="0"/>
        <w:rPr>
          <w:noProof/>
          <w:sz w:val="22"/>
        </w:rPr>
      </w:pPr>
    </w:p>
    <w:p w14:paraId="37C85EEA" w14:textId="77777777" w:rsidR="00E47718" w:rsidRPr="006C1F2C" w:rsidRDefault="00E47718"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5EEB" w14:textId="77777777" w:rsidR="00E47718" w:rsidRPr="006C1F2C" w:rsidRDefault="00E47718" w:rsidP="005171BE">
      <w:pPr>
        <w:widowControl w:val="0"/>
        <w:rPr>
          <w:noProof/>
          <w:sz w:val="22"/>
        </w:rPr>
      </w:pPr>
    </w:p>
    <w:p w14:paraId="37C85EEC" w14:textId="77777777" w:rsidR="00E47718" w:rsidRPr="006C1F2C" w:rsidRDefault="00E47718" w:rsidP="005171BE">
      <w:pPr>
        <w:widowControl w:val="0"/>
        <w:rPr>
          <w:noProof/>
          <w:sz w:val="22"/>
        </w:rPr>
      </w:pPr>
    </w:p>
    <w:p w14:paraId="37C85EED" w14:textId="77777777" w:rsidR="00E47718" w:rsidRPr="006C1F2C" w:rsidRDefault="00E47718" w:rsidP="005171BE">
      <w:pPr>
        <w:widowControl w:val="0"/>
        <w:pBdr>
          <w:top w:val="single" w:sz="4" w:space="1" w:color="auto"/>
          <w:left w:val="single" w:sz="4" w:space="4" w:color="auto"/>
          <w:bottom w:val="single" w:sz="4" w:space="0" w:color="auto"/>
          <w:right w:val="single" w:sz="4" w:space="4" w:color="auto"/>
        </w:pBdr>
        <w:ind w:left="567" w:hanging="567"/>
        <w:rPr>
          <w:i/>
          <w:noProof/>
          <w:sz w:val="22"/>
        </w:rPr>
      </w:pPr>
      <w:r w:rsidRPr="006C1F2C">
        <w:rPr>
          <w:b/>
          <w:noProof/>
          <w:sz w:val="22"/>
        </w:rPr>
        <w:t>18.</w:t>
      </w:r>
      <w:r w:rsidRPr="006C1F2C">
        <w:rPr>
          <w:b/>
          <w:noProof/>
          <w:sz w:val="22"/>
        </w:rPr>
        <w:tab/>
        <w:t>SIKKERHETSANORDNING (UNIK IDENTITET) – I ET FORMAT LESBART FOR MENNESKER</w:t>
      </w:r>
    </w:p>
    <w:p w14:paraId="37C85EEE" w14:textId="77777777" w:rsidR="00E47718" w:rsidRPr="006C1F2C" w:rsidRDefault="00E47718" w:rsidP="005171BE">
      <w:pPr>
        <w:widowControl w:val="0"/>
        <w:rPr>
          <w:sz w:val="22"/>
          <w:szCs w:val="22"/>
        </w:rPr>
      </w:pPr>
    </w:p>
    <w:p w14:paraId="37C85EEF" w14:textId="678495E0" w:rsidR="00E47718" w:rsidRPr="006C1F2C" w:rsidRDefault="00E47718" w:rsidP="005171BE">
      <w:pPr>
        <w:widowControl w:val="0"/>
        <w:rPr>
          <w:sz w:val="22"/>
          <w:szCs w:val="22"/>
        </w:rPr>
      </w:pPr>
      <w:r w:rsidRPr="006C1F2C">
        <w:rPr>
          <w:sz w:val="22"/>
          <w:szCs w:val="22"/>
        </w:rPr>
        <w:t>PC</w:t>
      </w:r>
    </w:p>
    <w:p w14:paraId="37C85EF0" w14:textId="6476A10B" w:rsidR="00E47718" w:rsidRPr="006C1F2C" w:rsidRDefault="00E47718" w:rsidP="005171BE">
      <w:pPr>
        <w:widowControl w:val="0"/>
        <w:rPr>
          <w:sz w:val="22"/>
          <w:szCs w:val="22"/>
        </w:rPr>
      </w:pPr>
      <w:r w:rsidRPr="006C1F2C">
        <w:rPr>
          <w:sz w:val="22"/>
          <w:szCs w:val="22"/>
        </w:rPr>
        <w:t>SN</w:t>
      </w:r>
    </w:p>
    <w:p w14:paraId="37C85EF1" w14:textId="360D07B3" w:rsidR="00E47718" w:rsidRPr="006C1F2C" w:rsidRDefault="00E47718" w:rsidP="005171BE">
      <w:pPr>
        <w:widowControl w:val="0"/>
        <w:rPr>
          <w:sz w:val="22"/>
          <w:szCs w:val="22"/>
        </w:rPr>
      </w:pPr>
      <w:r w:rsidRPr="006C1F2C">
        <w:rPr>
          <w:sz w:val="22"/>
          <w:szCs w:val="22"/>
        </w:rPr>
        <w:t>NN</w:t>
      </w:r>
    </w:p>
    <w:p w14:paraId="37C85EF2" w14:textId="77777777" w:rsidR="00DA2A02" w:rsidRPr="006C1F2C" w:rsidRDefault="00DA2A02" w:rsidP="005171BE">
      <w:pPr>
        <w:widowControl w:val="0"/>
        <w:suppressAutoHyphens/>
        <w:rPr>
          <w:color w:val="000000"/>
          <w:sz w:val="22"/>
          <w:szCs w:val="22"/>
        </w:rPr>
      </w:pPr>
    </w:p>
    <w:p w14:paraId="37C85EF3" w14:textId="77777777" w:rsidR="00027BB7" w:rsidRPr="006C1F2C" w:rsidRDefault="00027BB7" w:rsidP="005171BE">
      <w:pPr>
        <w:widowControl w:val="0"/>
        <w:suppressAutoHyphens/>
        <w:rPr>
          <w:color w:val="000000"/>
          <w:sz w:val="22"/>
          <w:szCs w:val="22"/>
        </w:rPr>
      </w:pPr>
      <w:r w:rsidRPr="006C1F2C">
        <w:rPr>
          <w:color w:val="000000"/>
          <w:sz w:val="22"/>
          <w:szCs w:val="22"/>
          <w:u w:val="single"/>
        </w:rPr>
        <w:br w:type="page"/>
      </w:r>
    </w:p>
    <w:p w14:paraId="37C85EF4" w14:textId="77777777" w:rsidR="000E5CF3" w:rsidRPr="006C1F2C" w:rsidRDefault="000E5CF3" w:rsidP="005171BE">
      <w:pPr>
        <w:widowControl w:val="0"/>
        <w:rPr>
          <w:color w:val="000000"/>
          <w:sz w:val="22"/>
          <w:szCs w:val="22"/>
        </w:rPr>
      </w:pPr>
    </w:p>
    <w:p w14:paraId="37C85EF5" w14:textId="2CED3CAA"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 xml:space="preserve">MINSTEKRAV TIL OPPLYSNINGER SOM SKAL ANGIS PÅ </w:t>
      </w:r>
      <w:r w:rsidR="003A5129" w:rsidRPr="006C1F2C">
        <w:rPr>
          <w:b/>
          <w:color w:val="000000"/>
          <w:sz w:val="22"/>
          <w:szCs w:val="22"/>
        </w:rPr>
        <w:t>BLISTER ELLER STRIP</w:t>
      </w:r>
    </w:p>
    <w:p w14:paraId="37C85EF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p>
    <w:p w14:paraId="37C85EF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BLISTER</w:t>
      </w:r>
    </w:p>
    <w:p w14:paraId="37C85EF8" w14:textId="77777777" w:rsidR="00027BB7" w:rsidRPr="006C1F2C" w:rsidRDefault="00027BB7" w:rsidP="005171BE">
      <w:pPr>
        <w:widowControl w:val="0"/>
        <w:rPr>
          <w:color w:val="000000"/>
          <w:sz w:val="22"/>
          <w:szCs w:val="22"/>
        </w:rPr>
      </w:pPr>
    </w:p>
    <w:p w14:paraId="37C85EF9" w14:textId="77777777" w:rsidR="00027BB7" w:rsidRPr="006C1F2C" w:rsidRDefault="00027BB7" w:rsidP="005171BE">
      <w:pPr>
        <w:widowControl w:val="0"/>
        <w:rPr>
          <w:color w:val="000000"/>
          <w:sz w:val="22"/>
          <w:szCs w:val="22"/>
        </w:rPr>
      </w:pPr>
    </w:p>
    <w:p w14:paraId="37C85EF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5EFB" w14:textId="77777777" w:rsidR="00027BB7" w:rsidRPr="006C1F2C" w:rsidRDefault="00027BB7" w:rsidP="005171BE">
      <w:pPr>
        <w:widowControl w:val="0"/>
        <w:suppressAutoHyphens/>
        <w:rPr>
          <w:color w:val="000000"/>
          <w:sz w:val="22"/>
          <w:szCs w:val="22"/>
        </w:rPr>
      </w:pPr>
    </w:p>
    <w:p w14:paraId="37C85EFC"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3</w:t>
      </w:r>
      <w:r w:rsidR="002D00CC" w:rsidRPr="006C1F2C">
        <w:rPr>
          <w:color w:val="000000"/>
          <w:sz w:val="22"/>
          <w:szCs w:val="22"/>
        </w:rPr>
        <w:t>,0</w:t>
      </w:r>
      <w:r w:rsidR="009A2163" w:rsidRPr="006C1F2C">
        <w:rPr>
          <w:color w:val="000000"/>
          <w:sz w:val="22"/>
          <w:szCs w:val="22"/>
        </w:rPr>
        <w:t> mg</w:t>
      </w:r>
      <w:r w:rsidR="00027BB7" w:rsidRPr="006C1F2C">
        <w:rPr>
          <w:color w:val="000000"/>
          <w:sz w:val="22"/>
          <w:szCs w:val="22"/>
        </w:rPr>
        <w:t xml:space="preserve"> harde kapsler</w:t>
      </w:r>
    </w:p>
    <w:p w14:paraId="37C85EFD" w14:textId="77777777" w:rsidR="00975EC8" w:rsidRPr="006C1F2C" w:rsidRDefault="00536655" w:rsidP="005171BE">
      <w:pPr>
        <w:widowControl w:val="0"/>
        <w:suppressAutoHyphens/>
        <w:rPr>
          <w:color w:val="000000"/>
          <w:sz w:val="22"/>
          <w:szCs w:val="22"/>
        </w:rPr>
      </w:pPr>
      <w:r w:rsidRPr="006C1F2C">
        <w:rPr>
          <w:color w:val="000000"/>
          <w:sz w:val="22"/>
          <w:szCs w:val="22"/>
        </w:rPr>
        <w:t>r</w:t>
      </w:r>
      <w:r w:rsidR="00975EC8" w:rsidRPr="006C1F2C">
        <w:rPr>
          <w:color w:val="000000"/>
          <w:sz w:val="22"/>
          <w:szCs w:val="22"/>
        </w:rPr>
        <w:t>ivastigmin</w:t>
      </w:r>
    </w:p>
    <w:p w14:paraId="37C85EFE" w14:textId="77777777" w:rsidR="00027BB7" w:rsidRPr="006C1F2C" w:rsidRDefault="00027BB7" w:rsidP="005171BE">
      <w:pPr>
        <w:widowControl w:val="0"/>
        <w:suppressAutoHyphens/>
        <w:rPr>
          <w:color w:val="000000"/>
          <w:sz w:val="22"/>
          <w:szCs w:val="22"/>
        </w:rPr>
      </w:pPr>
    </w:p>
    <w:p w14:paraId="37C85EFF" w14:textId="77777777" w:rsidR="00AA442B" w:rsidRPr="006C1F2C" w:rsidRDefault="00AA442B" w:rsidP="005171BE">
      <w:pPr>
        <w:widowControl w:val="0"/>
        <w:suppressAutoHyphens/>
        <w:rPr>
          <w:color w:val="000000"/>
          <w:sz w:val="22"/>
          <w:szCs w:val="22"/>
        </w:rPr>
      </w:pPr>
    </w:p>
    <w:p w14:paraId="37C85F0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NAVN PÅ INNEHAVEREN AV MARKEDSFØRINGSTILLATELSEN</w:t>
      </w:r>
    </w:p>
    <w:p w14:paraId="37C85F01" w14:textId="77777777" w:rsidR="00027BB7" w:rsidRPr="006C1F2C" w:rsidRDefault="00027BB7" w:rsidP="005171BE">
      <w:pPr>
        <w:widowControl w:val="0"/>
        <w:suppressAutoHyphens/>
        <w:rPr>
          <w:color w:val="000000"/>
          <w:sz w:val="22"/>
          <w:szCs w:val="22"/>
        </w:rPr>
      </w:pPr>
    </w:p>
    <w:p w14:paraId="37C85F02" w14:textId="77777777" w:rsidR="00027BB7" w:rsidRPr="006C1F2C" w:rsidRDefault="00027BB7" w:rsidP="005171BE">
      <w:pPr>
        <w:widowControl w:val="0"/>
        <w:suppressAutoHyphens/>
        <w:rPr>
          <w:color w:val="000000"/>
          <w:sz w:val="22"/>
          <w:szCs w:val="22"/>
        </w:rPr>
      </w:pPr>
      <w:r w:rsidRPr="006C1F2C">
        <w:rPr>
          <w:color w:val="000000"/>
          <w:sz w:val="22"/>
          <w:szCs w:val="22"/>
        </w:rPr>
        <w:t>Novartis Europharm Limited</w:t>
      </w:r>
    </w:p>
    <w:p w14:paraId="37C85F03" w14:textId="77777777" w:rsidR="00027BB7" w:rsidRPr="006C1F2C" w:rsidRDefault="00027BB7" w:rsidP="005171BE">
      <w:pPr>
        <w:widowControl w:val="0"/>
        <w:suppressAutoHyphens/>
        <w:rPr>
          <w:color w:val="000000"/>
          <w:sz w:val="22"/>
          <w:szCs w:val="22"/>
        </w:rPr>
      </w:pPr>
    </w:p>
    <w:p w14:paraId="37C85F04" w14:textId="77777777" w:rsidR="00AA442B" w:rsidRPr="006C1F2C" w:rsidRDefault="00AA442B" w:rsidP="005171BE">
      <w:pPr>
        <w:widowControl w:val="0"/>
        <w:suppressAutoHyphens/>
        <w:rPr>
          <w:color w:val="000000"/>
          <w:sz w:val="22"/>
          <w:szCs w:val="22"/>
        </w:rPr>
      </w:pPr>
    </w:p>
    <w:p w14:paraId="37C85F0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UTLØPSDATO</w:t>
      </w:r>
    </w:p>
    <w:p w14:paraId="37C85F06" w14:textId="77777777" w:rsidR="00027BB7" w:rsidRPr="006C1F2C" w:rsidRDefault="00027BB7" w:rsidP="005171BE">
      <w:pPr>
        <w:widowControl w:val="0"/>
        <w:suppressAutoHyphens/>
        <w:jc w:val="both"/>
        <w:rPr>
          <w:color w:val="000000"/>
          <w:sz w:val="22"/>
          <w:szCs w:val="22"/>
        </w:rPr>
      </w:pPr>
    </w:p>
    <w:p w14:paraId="37C85F07" w14:textId="77777777" w:rsidR="00027BB7" w:rsidRPr="006C1F2C" w:rsidRDefault="00027BB7" w:rsidP="005171BE">
      <w:pPr>
        <w:widowControl w:val="0"/>
        <w:suppressAutoHyphens/>
        <w:jc w:val="both"/>
        <w:rPr>
          <w:color w:val="000000"/>
          <w:sz w:val="22"/>
          <w:szCs w:val="22"/>
        </w:rPr>
      </w:pPr>
      <w:r w:rsidRPr="006C1F2C">
        <w:rPr>
          <w:color w:val="000000"/>
          <w:sz w:val="22"/>
          <w:szCs w:val="22"/>
        </w:rPr>
        <w:t>EXP</w:t>
      </w:r>
    </w:p>
    <w:p w14:paraId="37C85F08" w14:textId="77777777" w:rsidR="00027BB7" w:rsidRPr="006C1F2C" w:rsidRDefault="00027BB7" w:rsidP="005171BE">
      <w:pPr>
        <w:widowControl w:val="0"/>
        <w:suppressAutoHyphens/>
        <w:jc w:val="both"/>
        <w:rPr>
          <w:color w:val="000000"/>
          <w:sz w:val="22"/>
          <w:szCs w:val="22"/>
        </w:rPr>
      </w:pPr>
    </w:p>
    <w:p w14:paraId="37C85F09" w14:textId="77777777" w:rsidR="00AA442B" w:rsidRPr="006C1F2C" w:rsidRDefault="00AA442B" w:rsidP="005171BE">
      <w:pPr>
        <w:widowControl w:val="0"/>
        <w:suppressAutoHyphens/>
        <w:jc w:val="both"/>
        <w:rPr>
          <w:color w:val="000000"/>
          <w:sz w:val="22"/>
          <w:szCs w:val="22"/>
        </w:rPr>
      </w:pPr>
    </w:p>
    <w:p w14:paraId="37C85F0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PRODUKSJONSNUMMER</w:t>
      </w:r>
    </w:p>
    <w:p w14:paraId="37C85F0B" w14:textId="77777777" w:rsidR="00027BB7" w:rsidRPr="006C1F2C" w:rsidRDefault="00027BB7" w:rsidP="005171BE">
      <w:pPr>
        <w:widowControl w:val="0"/>
        <w:suppressAutoHyphens/>
        <w:jc w:val="both"/>
        <w:rPr>
          <w:color w:val="000000"/>
          <w:sz w:val="22"/>
          <w:szCs w:val="22"/>
        </w:rPr>
      </w:pPr>
    </w:p>
    <w:p w14:paraId="37C85F0C" w14:textId="77777777" w:rsidR="00027BB7" w:rsidRPr="006C1F2C" w:rsidRDefault="00027BB7" w:rsidP="005171BE">
      <w:pPr>
        <w:widowControl w:val="0"/>
        <w:suppressAutoHyphens/>
        <w:jc w:val="both"/>
        <w:rPr>
          <w:color w:val="000000"/>
          <w:sz w:val="22"/>
          <w:szCs w:val="22"/>
        </w:rPr>
      </w:pPr>
      <w:r w:rsidRPr="006C1F2C">
        <w:rPr>
          <w:color w:val="000000"/>
          <w:sz w:val="22"/>
          <w:szCs w:val="22"/>
        </w:rPr>
        <w:t>Lot</w:t>
      </w:r>
    </w:p>
    <w:p w14:paraId="37C85F0D" w14:textId="77777777" w:rsidR="00027BB7" w:rsidRPr="006C1F2C" w:rsidRDefault="00027BB7" w:rsidP="005171BE">
      <w:pPr>
        <w:widowControl w:val="0"/>
        <w:suppressAutoHyphens/>
        <w:jc w:val="both"/>
        <w:rPr>
          <w:color w:val="000000"/>
          <w:sz w:val="22"/>
          <w:szCs w:val="22"/>
        </w:rPr>
      </w:pPr>
    </w:p>
    <w:p w14:paraId="37C85F0E" w14:textId="77777777" w:rsidR="00AA442B" w:rsidRPr="006C1F2C" w:rsidRDefault="00AA442B" w:rsidP="005171BE">
      <w:pPr>
        <w:widowControl w:val="0"/>
        <w:suppressAutoHyphens/>
        <w:jc w:val="both"/>
        <w:rPr>
          <w:color w:val="000000"/>
          <w:sz w:val="22"/>
          <w:szCs w:val="22"/>
        </w:rPr>
      </w:pPr>
    </w:p>
    <w:p w14:paraId="37C85F0F" w14:textId="77777777" w:rsidR="00027BB7" w:rsidRPr="006C1F2C" w:rsidRDefault="00027BB7" w:rsidP="005171BE">
      <w:pPr>
        <w:widowControl w:val="0"/>
        <w:pBdr>
          <w:top w:val="single" w:sz="4" w:space="1" w:color="auto"/>
          <w:left w:val="single" w:sz="4" w:space="4" w:color="auto"/>
          <w:bottom w:val="single" w:sz="4" w:space="0" w:color="auto"/>
          <w:right w:val="single" w:sz="4" w:space="4" w:color="auto"/>
        </w:pBdr>
        <w:suppressAutoHyphens/>
        <w:ind w:left="567" w:hanging="567"/>
        <w:jc w:val="both"/>
        <w:rPr>
          <w:b/>
          <w:color w:val="000000"/>
          <w:sz w:val="22"/>
          <w:szCs w:val="22"/>
        </w:rPr>
      </w:pPr>
      <w:r w:rsidRPr="006C1F2C">
        <w:rPr>
          <w:b/>
          <w:color w:val="000000"/>
          <w:sz w:val="22"/>
          <w:szCs w:val="22"/>
        </w:rPr>
        <w:t>5.</w:t>
      </w:r>
      <w:r w:rsidRPr="006C1F2C">
        <w:rPr>
          <w:b/>
          <w:color w:val="000000"/>
          <w:sz w:val="22"/>
          <w:szCs w:val="22"/>
        </w:rPr>
        <w:tab/>
        <w:t>ANNET</w:t>
      </w:r>
    </w:p>
    <w:p w14:paraId="37C85F10" w14:textId="77777777" w:rsidR="00027BB7" w:rsidRPr="006C1F2C" w:rsidRDefault="00027BB7" w:rsidP="005171BE">
      <w:pPr>
        <w:widowControl w:val="0"/>
        <w:suppressAutoHyphens/>
        <w:jc w:val="both"/>
        <w:rPr>
          <w:color w:val="000000"/>
          <w:sz w:val="22"/>
          <w:szCs w:val="22"/>
        </w:rPr>
      </w:pPr>
    </w:p>
    <w:p w14:paraId="37C85F11" w14:textId="77777777" w:rsidR="00027BB7" w:rsidRPr="006C1F2C" w:rsidRDefault="00027BB7" w:rsidP="005171BE">
      <w:pPr>
        <w:widowControl w:val="0"/>
        <w:suppressAutoHyphens/>
        <w:jc w:val="both"/>
        <w:rPr>
          <w:color w:val="000000"/>
          <w:sz w:val="22"/>
          <w:szCs w:val="22"/>
        </w:rPr>
      </w:pPr>
      <w:r w:rsidRPr="006C1F2C">
        <w:rPr>
          <w:color w:val="000000"/>
          <w:sz w:val="22"/>
          <w:szCs w:val="22"/>
        </w:rPr>
        <w:t>Mandag</w:t>
      </w:r>
    </w:p>
    <w:p w14:paraId="37C85F12" w14:textId="77777777" w:rsidR="00027BB7" w:rsidRPr="006C1F2C" w:rsidRDefault="00027BB7" w:rsidP="005171BE">
      <w:pPr>
        <w:widowControl w:val="0"/>
        <w:suppressAutoHyphens/>
        <w:jc w:val="both"/>
        <w:rPr>
          <w:color w:val="000000"/>
          <w:sz w:val="22"/>
          <w:szCs w:val="22"/>
        </w:rPr>
      </w:pPr>
      <w:r w:rsidRPr="006C1F2C">
        <w:rPr>
          <w:color w:val="000000"/>
          <w:sz w:val="22"/>
          <w:szCs w:val="22"/>
        </w:rPr>
        <w:t>Tirsdag</w:t>
      </w:r>
    </w:p>
    <w:p w14:paraId="37C85F13" w14:textId="77777777" w:rsidR="00027BB7" w:rsidRPr="006C1F2C" w:rsidRDefault="00027BB7" w:rsidP="005171BE">
      <w:pPr>
        <w:widowControl w:val="0"/>
        <w:suppressAutoHyphens/>
        <w:jc w:val="both"/>
        <w:rPr>
          <w:color w:val="000000"/>
          <w:sz w:val="22"/>
          <w:szCs w:val="22"/>
        </w:rPr>
      </w:pPr>
      <w:r w:rsidRPr="006C1F2C">
        <w:rPr>
          <w:color w:val="000000"/>
          <w:sz w:val="22"/>
          <w:szCs w:val="22"/>
        </w:rPr>
        <w:t>Onsdag</w:t>
      </w:r>
    </w:p>
    <w:p w14:paraId="37C85F14" w14:textId="77777777" w:rsidR="00027BB7" w:rsidRPr="006C1F2C" w:rsidRDefault="00027BB7" w:rsidP="005171BE">
      <w:pPr>
        <w:widowControl w:val="0"/>
        <w:suppressAutoHyphens/>
        <w:jc w:val="both"/>
        <w:rPr>
          <w:color w:val="000000"/>
          <w:sz w:val="22"/>
          <w:szCs w:val="22"/>
        </w:rPr>
      </w:pPr>
      <w:r w:rsidRPr="006C1F2C">
        <w:rPr>
          <w:color w:val="000000"/>
          <w:sz w:val="22"/>
          <w:szCs w:val="22"/>
        </w:rPr>
        <w:t>Torsdag</w:t>
      </w:r>
    </w:p>
    <w:p w14:paraId="37C85F15" w14:textId="77777777" w:rsidR="00027BB7" w:rsidRPr="006C1F2C" w:rsidRDefault="00027BB7" w:rsidP="005171BE">
      <w:pPr>
        <w:widowControl w:val="0"/>
        <w:suppressAutoHyphens/>
        <w:jc w:val="both"/>
        <w:rPr>
          <w:color w:val="000000"/>
          <w:sz w:val="22"/>
          <w:szCs w:val="22"/>
        </w:rPr>
      </w:pPr>
      <w:r w:rsidRPr="006C1F2C">
        <w:rPr>
          <w:color w:val="000000"/>
          <w:sz w:val="22"/>
          <w:szCs w:val="22"/>
        </w:rPr>
        <w:t>Fredag</w:t>
      </w:r>
    </w:p>
    <w:p w14:paraId="37C85F16" w14:textId="77777777" w:rsidR="00027BB7" w:rsidRPr="006C1F2C" w:rsidRDefault="00027BB7" w:rsidP="005171BE">
      <w:pPr>
        <w:widowControl w:val="0"/>
        <w:suppressAutoHyphens/>
        <w:jc w:val="both"/>
        <w:rPr>
          <w:color w:val="000000"/>
          <w:sz w:val="22"/>
          <w:szCs w:val="22"/>
        </w:rPr>
      </w:pPr>
      <w:r w:rsidRPr="006C1F2C">
        <w:rPr>
          <w:color w:val="000000"/>
          <w:sz w:val="22"/>
          <w:szCs w:val="22"/>
        </w:rPr>
        <w:t>Lørdag</w:t>
      </w:r>
    </w:p>
    <w:p w14:paraId="37C85F17" w14:textId="77777777" w:rsidR="00027BB7" w:rsidRPr="006C1F2C" w:rsidRDefault="00027BB7" w:rsidP="005171BE">
      <w:pPr>
        <w:widowControl w:val="0"/>
        <w:suppressAutoHyphens/>
        <w:jc w:val="both"/>
        <w:rPr>
          <w:color w:val="000000"/>
          <w:sz w:val="22"/>
          <w:szCs w:val="22"/>
        </w:rPr>
      </w:pPr>
      <w:r w:rsidRPr="006C1F2C">
        <w:rPr>
          <w:color w:val="000000"/>
          <w:sz w:val="22"/>
          <w:szCs w:val="22"/>
        </w:rPr>
        <w:t>Søndag</w:t>
      </w:r>
    </w:p>
    <w:p w14:paraId="37C85F18" w14:textId="77777777" w:rsidR="00027BB7" w:rsidRPr="006C1F2C" w:rsidRDefault="00027BB7" w:rsidP="005171BE">
      <w:pPr>
        <w:widowControl w:val="0"/>
        <w:suppressAutoHyphens/>
        <w:jc w:val="both"/>
        <w:rPr>
          <w:color w:val="000000"/>
          <w:sz w:val="22"/>
          <w:szCs w:val="22"/>
        </w:rPr>
      </w:pPr>
    </w:p>
    <w:p w14:paraId="37C85F19" w14:textId="77777777" w:rsidR="00027BB7" w:rsidRPr="006C1F2C" w:rsidRDefault="00027BB7" w:rsidP="005171BE">
      <w:pPr>
        <w:widowControl w:val="0"/>
        <w:suppressAutoHyphens/>
        <w:jc w:val="both"/>
        <w:rPr>
          <w:color w:val="000000"/>
          <w:sz w:val="22"/>
          <w:szCs w:val="22"/>
        </w:rPr>
      </w:pPr>
      <w:r w:rsidRPr="006C1F2C">
        <w:rPr>
          <w:color w:val="000000"/>
          <w:sz w:val="22"/>
          <w:szCs w:val="22"/>
        </w:rPr>
        <w:br w:type="page"/>
      </w:r>
    </w:p>
    <w:p w14:paraId="37C85F79" w14:textId="77777777" w:rsidR="000E5CF3" w:rsidRPr="006C1F2C" w:rsidRDefault="000E5CF3" w:rsidP="005171BE">
      <w:pPr>
        <w:widowControl w:val="0"/>
        <w:shd w:val="clear" w:color="auto" w:fill="FFFFFF"/>
        <w:rPr>
          <w:color w:val="000000"/>
          <w:sz w:val="22"/>
          <w:szCs w:val="22"/>
        </w:rPr>
      </w:pPr>
    </w:p>
    <w:p w14:paraId="37C85F7A" w14:textId="7E8E7FB1"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5F7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5F7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r w:rsidRPr="006C1F2C">
        <w:rPr>
          <w:b/>
          <w:color w:val="000000"/>
          <w:sz w:val="22"/>
          <w:szCs w:val="22"/>
        </w:rPr>
        <w:t>SJAKTEL</w:t>
      </w:r>
    </w:p>
    <w:p w14:paraId="37C85F7D" w14:textId="77777777" w:rsidR="00027BB7" w:rsidRPr="006C1F2C" w:rsidRDefault="00027BB7" w:rsidP="005171BE">
      <w:pPr>
        <w:widowControl w:val="0"/>
        <w:suppressAutoHyphens/>
        <w:rPr>
          <w:color w:val="000000"/>
          <w:sz w:val="22"/>
          <w:szCs w:val="22"/>
        </w:rPr>
      </w:pPr>
    </w:p>
    <w:p w14:paraId="37C85F7E" w14:textId="77777777" w:rsidR="00AA442B" w:rsidRPr="006C1F2C" w:rsidRDefault="00AA442B" w:rsidP="005171BE">
      <w:pPr>
        <w:widowControl w:val="0"/>
        <w:suppressAutoHyphens/>
        <w:rPr>
          <w:color w:val="000000"/>
          <w:sz w:val="22"/>
          <w:szCs w:val="22"/>
        </w:rPr>
      </w:pPr>
    </w:p>
    <w:p w14:paraId="37C85F7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5F80" w14:textId="77777777" w:rsidR="00027BB7" w:rsidRPr="006C1F2C" w:rsidRDefault="00027BB7" w:rsidP="005171BE">
      <w:pPr>
        <w:widowControl w:val="0"/>
        <w:ind w:left="567" w:hanging="567"/>
        <w:rPr>
          <w:color w:val="000000"/>
          <w:sz w:val="22"/>
          <w:szCs w:val="22"/>
        </w:rPr>
      </w:pPr>
    </w:p>
    <w:p w14:paraId="37C85F81"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4,5</w:t>
      </w:r>
      <w:r w:rsidR="009A2163" w:rsidRPr="006C1F2C">
        <w:rPr>
          <w:color w:val="000000"/>
          <w:sz w:val="22"/>
          <w:szCs w:val="22"/>
        </w:rPr>
        <w:t> mg</w:t>
      </w:r>
      <w:r w:rsidR="00027BB7" w:rsidRPr="006C1F2C">
        <w:rPr>
          <w:color w:val="000000"/>
          <w:sz w:val="22"/>
          <w:szCs w:val="22"/>
        </w:rPr>
        <w:t xml:space="preserve"> harde kapsler</w:t>
      </w:r>
    </w:p>
    <w:p w14:paraId="37C85F82" w14:textId="77777777" w:rsidR="00027BB7" w:rsidRPr="006C1F2C" w:rsidRDefault="00536655" w:rsidP="005171BE">
      <w:pPr>
        <w:widowControl w:val="0"/>
        <w:suppressAutoHyphens/>
        <w:rPr>
          <w:color w:val="000000"/>
          <w:sz w:val="22"/>
          <w:szCs w:val="22"/>
        </w:rPr>
      </w:pPr>
      <w:r w:rsidRPr="006C1F2C">
        <w:rPr>
          <w:color w:val="000000"/>
          <w:sz w:val="22"/>
          <w:szCs w:val="22"/>
        </w:rPr>
        <w:t>r</w:t>
      </w:r>
      <w:r w:rsidR="00027BB7" w:rsidRPr="006C1F2C">
        <w:rPr>
          <w:color w:val="000000"/>
          <w:sz w:val="22"/>
          <w:szCs w:val="22"/>
        </w:rPr>
        <w:t>ivastigmin</w:t>
      </w:r>
    </w:p>
    <w:p w14:paraId="37C85F83" w14:textId="77777777" w:rsidR="00027BB7" w:rsidRPr="006C1F2C" w:rsidRDefault="00027BB7" w:rsidP="005171BE">
      <w:pPr>
        <w:widowControl w:val="0"/>
        <w:suppressAutoHyphens/>
        <w:rPr>
          <w:color w:val="000000"/>
          <w:sz w:val="22"/>
          <w:szCs w:val="22"/>
        </w:rPr>
      </w:pPr>
    </w:p>
    <w:p w14:paraId="37C85F84" w14:textId="77777777" w:rsidR="00AA442B" w:rsidRPr="006C1F2C" w:rsidRDefault="00AA442B" w:rsidP="005171BE">
      <w:pPr>
        <w:widowControl w:val="0"/>
        <w:suppressAutoHyphens/>
        <w:rPr>
          <w:color w:val="000000"/>
          <w:sz w:val="22"/>
          <w:szCs w:val="22"/>
        </w:rPr>
      </w:pPr>
    </w:p>
    <w:p w14:paraId="37C85F8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 xml:space="preserve">DEKLARASJON AV VIRKESTOFF(ER) </w:t>
      </w:r>
    </w:p>
    <w:p w14:paraId="37C85F86" w14:textId="77777777" w:rsidR="00027BB7" w:rsidRPr="006C1F2C" w:rsidRDefault="00027BB7" w:rsidP="005171BE">
      <w:pPr>
        <w:widowControl w:val="0"/>
        <w:suppressAutoHyphens/>
        <w:rPr>
          <w:color w:val="000000"/>
          <w:sz w:val="22"/>
          <w:szCs w:val="22"/>
        </w:rPr>
      </w:pPr>
    </w:p>
    <w:p w14:paraId="37C85F87" w14:textId="77777777" w:rsidR="00027BB7" w:rsidRPr="006C1F2C" w:rsidRDefault="00027BB7" w:rsidP="005171BE">
      <w:pPr>
        <w:widowControl w:val="0"/>
        <w:suppressAutoHyphens/>
        <w:rPr>
          <w:color w:val="000000"/>
          <w:sz w:val="22"/>
          <w:szCs w:val="22"/>
        </w:rPr>
      </w:pPr>
      <w:r w:rsidRPr="006C1F2C">
        <w:rPr>
          <w:color w:val="000000"/>
          <w:sz w:val="22"/>
          <w:szCs w:val="22"/>
        </w:rPr>
        <w:t>1</w:t>
      </w:r>
      <w:r w:rsidR="003E5473" w:rsidRPr="006C1F2C">
        <w:rPr>
          <w:color w:val="000000"/>
          <w:sz w:val="22"/>
          <w:szCs w:val="22"/>
        </w:rPr>
        <w:t> </w:t>
      </w:r>
      <w:r w:rsidRPr="006C1F2C">
        <w:rPr>
          <w:color w:val="000000"/>
          <w:sz w:val="22"/>
          <w:szCs w:val="22"/>
        </w:rPr>
        <w:t>kapsel inneholder 4,5</w:t>
      </w:r>
      <w:r w:rsidR="009A2163" w:rsidRPr="006C1F2C">
        <w:rPr>
          <w:color w:val="000000"/>
          <w:sz w:val="22"/>
          <w:szCs w:val="22"/>
        </w:rPr>
        <w:t> mg</w:t>
      </w:r>
      <w:r w:rsidRPr="006C1F2C">
        <w:rPr>
          <w:color w:val="000000"/>
          <w:sz w:val="22"/>
          <w:szCs w:val="22"/>
        </w:rPr>
        <w:t xml:space="preserve"> rivastigmin som rivastigminhydrogentartrat</w:t>
      </w:r>
      <w:r w:rsidR="005C690B" w:rsidRPr="006C1F2C">
        <w:rPr>
          <w:color w:val="000000"/>
          <w:sz w:val="22"/>
          <w:szCs w:val="22"/>
        </w:rPr>
        <w:t>.</w:t>
      </w:r>
    </w:p>
    <w:p w14:paraId="37C85F88" w14:textId="77777777" w:rsidR="00027BB7" w:rsidRPr="006C1F2C" w:rsidRDefault="00027BB7" w:rsidP="005171BE">
      <w:pPr>
        <w:widowControl w:val="0"/>
        <w:suppressAutoHyphens/>
        <w:rPr>
          <w:color w:val="000000"/>
          <w:sz w:val="22"/>
          <w:szCs w:val="22"/>
        </w:rPr>
      </w:pPr>
    </w:p>
    <w:p w14:paraId="37C85F89" w14:textId="77777777" w:rsidR="00AA442B" w:rsidRPr="006C1F2C" w:rsidRDefault="00AA442B" w:rsidP="005171BE">
      <w:pPr>
        <w:widowControl w:val="0"/>
        <w:suppressAutoHyphens/>
        <w:rPr>
          <w:color w:val="000000"/>
          <w:sz w:val="22"/>
          <w:szCs w:val="22"/>
        </w:rPr>
      </w:pPr>
    </w:p>
    <w:p w14:paraId="37C85F8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5F8B" w14:textId="77777777" w:rsidR="00027BB7" w:rsidRPr="006C1F2C" w:rsidRDefault="00027BB7" w:rsidP="005171BE">
      <w:pPr>
        <w:widowControl w:val="0"/>
        <w:suppressAutoHyphens/>
        <w:rPr>
          <w:color w:val="000000"/>
          <w:sz w:val="22"/>
          <w:szCs w:val="22"/>
        </w:rPr>
      </w:pPr>
    </w:p>
    <w:p w14:paraId="37C85F8C" w14:textId="77777777" w:rsidR="00AA442B" w:rsidRPr="006C1F2C" w:rsidRDefault="00AA442B" w:rsidP="005171BE">
      <w:pPr>
        <w:widowControl w:val="0"/>
        <w:suppressAutoHyphens/>
        <w:rPr>
          <w:color w:val="000000"/>
          <w:sz w:val="22"/>
          <w:szCs w:val="22"/>
        </w:rPr>
      </w:pPr>
    </w:p>
    <w:p w14:paraId="37C85F8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5F8E" w14:textId="77777777" w:rsidR="00242F26" w:rsidRPr="006C1F2C" w:rsidRDefault="00242F26" w:rsidP="005171BE">
      <w:pPr>
        <w:widowControl w:val="0"/>
        <w:suppressAutoHyphens/>
        <w:rPr>
          <w:color w:val="000000"/>
          <w:sz w:val="22"/>
          <w:szCs w:val="22"/>
        </w:rPr>
      </w:pPr>
    </w:p>
    <w:p w14:paraId="37C85F8F" w14:textId="77777777" w:rsidR="00027BB7" w:rsidRPr="006C1F2C" w:rsidRDefault="00027BB7" w:rsidP="005171BE">
      <w:pPr>
        <w:widowControl w:val="0"/>
        <w:suppressAutoHyphens/>
        <w:rPr>
          <w:color w:val="000000"/>
          <w:sz w:val="22"/>
          <w:szCs w:val="22"/>
        </w:rPr>
      </w:pPr>
      <w:r w:rsidRPr="006C1F2C">
        <w:rPr>
          <w:color w:val="000000"/>
          <w:sz w:val="22"/>
          <w:szCs w:val="22"/>
        </w:rPr>
        <w:t>28</w:t>
      </w:r>
      <w:r w:rsidR="008C42BE" w:rsidRPr="006C1F2C">
        <w:rPr>
          <w:color w:val="000000"/>
          <w:sz w:val="22"/>
          <w:szCs w:val="22"/>
        </w:rPr>
        <w:t> </w:t>
      </w:r>
      <w:r w:rsidRPr="006C1F2C">
        <w:rPr>
          <w:color w:val="000000"/>
          <w:sz w:val="22"/>
          <w:szCs w:val="22"/>
        </w:rPr>
        <w:t>harde kapsler</w:t>
      </w:r>
    </w:p>
    <w:p w14:paraId="37C85F90" w14:textId="77777777" w:rsidR="00AA442B"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56 harde kapsler</w:t>
      </w:r>
    </w:p>
    <w:p w14:paraId="37C85F91" w14:textId="77777777" w:rsidR="00AA442B"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112 harde kapsler</w:t>
      </w:r>
    </w:p>
    <w:p w14:paraId="37C85F92" w14:textId="77777777" w:rsidR="00027BB7" w:rsidRPr="006C1F2C" w:rsidRDefault="00027BB7" w:rsidP="005171BE">
      <w:pPr>
        <w:widowControl w:val="0"/>
        <w:suppressAutoHyphens/>
        <w:rPr>
          <w:color w:val="000000"/>
          <w:sz w:val="22"/>
          <w:szCs w:val="22"/>
        </w:rPr>
      </w:pPr>
    </w:p>
    <w:p w14:paraId="37C85F93" w14:textId="77777777" w:rsidR="00AA442B" w:rsidRPr="006C1F2C" w:rsidRDefault="00AA442B" w:rsidP="005171BE">
      <w:pPr>
        <w:widowControl w:val="0"/>
        <w:suppressAutoHyphens/>
        <w:rPr>
          <w:color w:val="000000"/>
          <w:sz w:val="22"/>
          <w:szCs w:val="22"/>
        </w:rPr>
      </w:pPr>
    </w:p>
    <w:p w14:paraId="37C85F94" w14:textId="3BC5AA1A"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AC452E" w:rsidRPr="006C1F2C">
        <w:rPr>
          <w:b/>
          <w:color w:val="000000"/>
          <w:sz w:val="22"/>
          <w:szCs w:val="22"/>
        </w:rPr>
        <w:t>-</w:t>
      </w:r>
      <w:r w:rsidRPr="006C1F2C">
        <w:rPr>
          <w:b/>
          <w:color w:val="000000"/>
          <w:sz w:val="22"/>
          <w:szCs w:val="22"/>
        </w:rPr>
        <w:t>VEI(ER)</w:t>
      </w:r>
    </w:p>
    <w:p w14:paraId="37C85F95" w14:textId="77777777" w:rsidR="00027BB7" w:rsidRPr="006C1F2C" w:rsidRDefault="00027BB7" w:rsidP="005171BE">
      <w:pPr>
        <w:widowControl w:val="0"/>
        <w:suppressAutoHyphens/>
        <w:rPr>
          <w:color w:val="000000"/>
          <w:sz w:val="22"/>
          <w:szCs w:val="22"/>
        </w:rPr>
      </w:pPr>
    </w:p>
    <w:p w14:paraId="37C85F96" w14:textId="77777777" w:rsidR="00536655" w:rsidRPr="006C1F2C" w:rsidRDefault="00536655" w:rsidP="005171BE">
      <w:pPr>
        <w:widowControl w:val="0"/>
        <w:suppressAutoHyphens/>
        <w:rPr>
          <w:color w:val="000000"/>
          <w:sz w:val="22"/>
          <w:szCs w:val="22"/>
        </w:rPr>
      </w:pPr>
      <w:r w:rsidRPr="006C1F2C">
        <w:rPr>
          <w:color w:val="000000"/>
          <w:sz w:val="22"/>
          <w:szCs w:val="22"/>
        </w:rPr>
        <w:t>Les pakningsvedlegget før bruk.</w:t>
      </w:r>
    </w:p>
    <w:p w14:paraId="37C85F97" w14:textId="77777777" w:rsidR="00027BB7" w:rsidRPr="006C1F2C" w:rsidRDefault="00027BB7" w:rsidP="005171BE">
      <w:pPr>
        <w:widowControl w:val="0"/>
        <w:suppressAutoHyphens/>
        <w:rPr>
          <w:color w:val="000000"/>
          <w:sz w:val="22"/>
          <w:szCs w:val="22"/>
        </w:rPr>
      </w:pPr>
      <w:r w:rsidRPr="006C1F2C">
        <w:rPr>
          <w:color w:val="000000"/>
          <w:sz w:val="22"/>
          <w:szCs w:val="22"/>
        </w:rPr>
        <w:t>Oral bruk</w:t>
      </w:r>
    </w:p>
    <w:p w14:paraId="37C85F98" w14:textId="77777777" w:rsidR="00027BB7" w:rsidRPr="006C1F2C" w:rsidRDefault="00027BB7" w:rsidP="005171BE">
      <w:pPr>
        <w:widowControl w:val="0"/>
        <w:suppressAutoHyphens/>
        <w:rPr>
          <w:color w:val="000000"/>
          <w:sz w:val="22"/>
          <w:szCs w:val="22"/>
        </w:rPr>
      </w:pPr>
    </w:p>
    <w:p w14:paraId="37C85F99" w14:textId="77777777" w:rsidR="00AA442B" w:rsidRPr="006C1F2C" w:rsidRDefault="00AA442B" w:rsidP="005171BE">
      <w:pPr>
        <w:widowControl w:val="0"/>
        <w:suppressAutoHyphens/>
        <w:rPr>
          <w:color w:val="000000"/>
          <w:sz w:val="22"/>
          <w:szCs w:val="22"/>
        </w:rPr>
      </w:pPr>
    </w:p>
    <w:p w14:paraId="37C85F9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5F9B" w14:textId="77777777" w:rsidR="00027BB7" w:rsidRPr="006C1F2C" w:rsidRDefault="00027BB7" w:rsidP="005171BE">
      <w:pPr>
        <w:widowControl w:val="0"/>
        <w:suppressAutoHyphens/>
        <w:rPr>
          <w:color w:val="000000"/>
          <w:sz w:val="22"/>
          <w:szCs w:val="22"/>
        </w:rPr>
      </w:pPr>
    </w:p>
    <w:p w14:paraId="37C85F9C" w14:textId="77777777" w:rsidR="00027BB7" w:rsidRPr="006C1F2C" w:rsidRDefault="00027BB7" w:rsidP="005171BE">
      <w:pPr>
        <w:widowControl w:val="0"/>
        <w:suppressAutoHyphens/>
        <w:rPr>
          <w:color w:val="000000"/>
          <w:sz w:val="22"/>
          <w:szCs w:val="22"/>
        </w:rPr>
      </w:pPr>
      <w:r w:rsidRPr="006C1F2C">
        <w:rPr>
          <w:color w:val="000000"/>
          <w:sz w:val="22"/>
          <w:szCs w:val="22"/>
        </w:rPr>
        <w:t>Oppbevares utilgjengelig for barn.</w:t>
      </w:r>
    </w:p>
    <w:p w14:paraId="37C85F9D" w14:textId="77777777" w:rsidR="00027BB7" w:rsidRPr="006C1F2C" w:rsidRDefault="00027BB7" w:rsidP="005171BE">
      <w:pPr>
        <w:widowControl w:val="0"/>
        <w:suppressAutoHyphens/>
        <w:rPr>
          <w:color w:val="000000"/>
          <w:sz w:val="22"/>
          <w:szCs w:val="22"/>
        </w:rPr>
      </w:pPr>
    </w:p>
    <w:p w14:paraId="37C85F9E" w14:textId="77777777" w:rsidR="00AA442B" w:rsidRPr="006C1F2C" w:rsidRDefault="00AA442B" w:rsidP="005171BE">
      <w:pPr>
        <w:widowControl w:val="0"/>
        <w:suppressAutoHyphens/>
        <w:rPr>
          <w:color w:val="000000"/>
          <w:sz w:val="22"/>
          <w:szCs w:val="22"/>
        </w:rPr>
      </w:pPr>
    </w:p>
    <w:p w14:paraId="37C85F9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5FA0" w14:textId="77777777" w:rsidR="00027BB7" w:rsidRPr="006C1F2C" w:rsidRDefault="00027BB7" w:rsidP="005171BE">
      <w:pPr>
        <w:widowControl w:val="0"/>
        <w:suppressAutoHyphens/>
        <w:rPr>
          <w:color w:val="000000"/>
          <w:sz w:val="22"/>
          <w:szCs w:val="22"/>
        </w:rPr>
      </w:pPr>
    </w:p>
    <w:p w14:paraId="37C85FA1" w14:textId="77777777" w:rsidR="00027BB7" w:rsidRPr="006C1F2C" w:rsidRDefault="00027BB7" w:rsidP="005171BE">
      <w:pPr>
        <w:widowControl w:val="0"/>
        <w:suppressAutoHyphens/>
        <w:rPr>
          <w:color w:val="000000"/>
          <w:sz w:val="22"/>
          <w:szCs w:val="22"/>
        </w:rPr>
      </w:pPr>
      <w:r w:rsidRPr="006C1F2C">
        <w:rPr>
          <w:color w:val="000000"/>
          <w:sz w:val="22"/>
          <w:szCs w:val="22"/>
        </w:rPr>
        <w:t>Svelges hele. Må ikke knuses eller åpnes</w:t>
      </w:r>
      <w:r w:rsidR="0026314A" w:rsidRPr="006C1F2C">
        <w:rPr>
          <w:color w:val="000000"/>
          <w:sz w:val="22"/>
          <w:szCs w:val="22"/>
        </w:rPr>
        <w:t>.</w:t>
      </w:r>
    </w:p>
    <w:p w14:paraId="37C85FA2" w14:textId="77777777" w:rsidR="00027BB7" w:rsidRPr="006C1F2C" w:rsidRDefault="00027BB7" w:rsidP="005171BE">
      <w:pPr>
        <w:widowControl w:val="0"/>
        <w:suppressAutoHyphens/>
        <w:rPr>
          <w:color w:val="000000"/>
          <w:sz w:val="22"/>
          <w:szCs w:val="22"/>
        </w:rPr>
      </w:pPr>
    </w:p>
    <w:p w14:paraId="37C85FA3" w14:textId="77777777" w:rsidR="00AA442B" w:rsidRPr="006C1F2C" w:rsidRDefault="00AA442B" w:rsidP="005171BE">
      <w:pPr>
        <w:widowControl w:val="0"/>
        <w:suppressAutoHyphens/>
        <w:rPr>
          <w:color w:val="000000"/>
          <w:sz w:val="22"/>
          <w:szCs w:val="22"/>
        </w:rPr>
      </w:pPr>
    </w:p>
    <w:p w14:paraId="37C85FA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5FA5" w14:textId="77777777" w:rsidR="00027BB7" w:rsidRPr="006C1F2C" w:rsidRDefault="00027BB7" w:rsidP="005171BE">
      <w:pPr>
        <w:widowControl w:val="0"/>
        <w:suppressAutoHyphens/>
        <w:rPr>
          <w:color w:val="000000"/>
          <w:sz w:val="22"/>
          <w:szCs w:val="22"/>
        </w:rPr>
      </w:pPr>
    </w:p>
    <w:p w14:paraId="37C85FA6" w14:textId="77777777" w:rsidR="00027BB7" w:rsidRPr="006C1F2C" w:rsidRDefault="00242F26" w:rsidP="005171BE">
      <w:pPr>
        <w:widowControl w:val="0"/>
        <w:suppressAutoHyphens/>
        <w:rPr>
          <w:color w:val="000000"/>
          <w:sz w:val="22"/>
          <w:szCs w:val="22"/>
        </w:rPr>
      </w:pPr>
      <w:r w:rsidRPr="006C1F2C">
        <w:rPr>
          <w:color w:val="000000"/>
          <w:sz w:val="22"/>
          <w:szCs w:val="22"/>
        </w:rPr>
        <w:t>EXP</w:t>
      </w:r>
    </w:p>
    <w:p w14:paraId="37C85FA7" w14:textId="77777777" w:rsidR="0026314A" w:rsidRPr="006C1F2C" w:rsidRDefault="0026314A" w:rsidP="005171BE">
      <w:pPr>
        <w:widowControl w:val="0"/>
        <w:suppressAutoHyphens/>
        <w:rPr>
          <w:color w:val="000000"/>
          <w:sz w:val="22"/>
          <w:szCs w:val="22"/>
        </w:rPr>
      </w:pPr>
    </w:p>
    <w:p w14:paraId="37C85FA8" w14:textId="77777777" w:rsidR="00AA442B" w:rsidRPr="006C1F2C" w:rsidRDefault="00AA442B" w:rsidP="005171BE">
      <w:pPr>
        <w:widowControl w:val="0"/>
        <w:suppressAutoHyphens/>
        <w:rPr>
          <w:color w:val="000000"/>
          <w:sz w:val="22"/>
          <w:szCs w:val="22"/>
        </w:rPr>
      </w:pPr>
    </w:p>
    <w:p w14:paraId="37C85FA9"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5FAA" w14:textId="77777777" w:rsidR="00027BB7" w:rsidRPr="006C1F2C" w:rsidRDefault="00027BB7" w:rsidP="005171BE">
      <w:pPr>
        <w:keepNext/>
        <w:widowControl w:val="0"/>
        <w:ind w:left="567" w:hanging="567"/>
        <w:rPr>
          <w:color w:val="000000"/>
          <w:sz w:val="22"/>
          <w:szCs w:val="22"/>
        </w:rPr>
      </w:pPr>
    </w:p>
    <w:p w14:paraId="37C85FAB" w14:textId="77777777" w:rsidR="00027BB7" w:rsidRPr="006C1F2C" w:rsidRDefault="0026314A" w:rsidP="005171BE">
      <w:pPr>
        <w:keepNext/>
        <w:widowControl w:val="0"/>
        <w:suppressAutoHyphens/>
        <w:rPr>
          <w:color w:val="000000"/>
          <w:sz w:val="22"/>
          <w:szCs w:val="22"/>
        </w:rPr>
      </w:pPr>
      <w:r w:rsidRPr="006C1F2C">
        <w:rPr>
          <w:color w:val="000000"/>
          <w:sz w:val="22"/>
          <w:szCs w:val="22"/>
        </w:rPr>
        <w:t>O</w:t>
      </w:r>
      <w:r w:rsidR="00027BB7" w:rsidRPr="006C1F2C">
        <w:rPr>
          <w:color w:val="000000"/>
          <w:sz w:val="22"/>
          <w:szCs w:val="22"/>
        </w:rPr>
        <w:t xml:space="preserve">ppbevares </w:t>
      </w:r>
      <w:r w:rsidRPr="006C1F2C">
        <w:rPr>
          <w:color w:val="000000"/>
          <w:sz w:val="22"/>
          <w:szCs w:val="22"/>
        </w:rPr>
        <w:t xml:space="preserve">ved høyst </w:t>
      </w:r>
      <w:r w:rsidR="00027BB7" w:rsidRPr="006C1F2C">
        <w:rPr>
          <w:color w:val="000000"/>
          <w:sz w:val="22"/>
          <w:szCs w:val="22"/>
        </w:rPr>
        <w:t>30°C</w:t>
      </w:r>
      <w:r w:rsidR="00DA2A02" w:rsidRPr="006C1F2C">
        <w:rPr>
          <w:color w:val="000000"/>
          <w:sz w:val="22"/>
          <w:szCs w:val="22"/>
        </w:rPr>
        <w:t>.</w:t>
      </w:r>
    </w:p>
    <w:p w14:paraId="37C85FAC" w14:textId="77777777" w:rsidR="00027BB7" w:rsidRPr="006C1F2C" w:rsidRDefault="00027BB7" w:rsidP="005171BE">
      <w:pPr>
        <w:widowControl w:val="0"/>
        <w:suppressAutoHyphens/>
        <w:rPr>
          <w:color w:val="000000"/>
          <w:sz w:val="22"/>
          <w:szCs w:val="22"/>
        </w:rPr>
      </w:pPr>
    </w:p>
    <w:p w14:paraId="37C85FAD" w14:textId="77777777" w:rsidR="00AA442B" w:rsidRPr="006C1F2C" w:rsidRDefault="00AA442B" w:rsidP="005171BE">
      <w:pPr>
        <w:widowControl w:val="0"/>
        <w:suppressAutoHyphens/>
        <w:rPr>
          <w:color w:val="000000"/>
          <w:sz w:val="22"/>
          <w:szCs w:val="22"/>
        </w:rPr>
      </w:pPr>
    </w:p>
    <w:p w14:paraId="37C85FAE" w14:textId="77777777" w:rsidR="00507793" w:rsidRPr="006C1F2C" w:rsidRDefault="00507793" w:rsidP="005171BE">
      <w:pPr>
        <w:keepNext/>
        <w:keepLines/>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5FAF" w14:textId="77777777" w:rsidR="00027BB7" w:rsidRPr="006C1F2C" w:rsidRDefault="00027BB7" w:rsidP="005171BE">
      <w:pPr>
        <w:widowControl w:val="0"/>
        <w:suppressAutoHyphens/>
        <w:rPr>
          <w:color w:val="000000"/>
          <w:sz w:val="22"/>
          <w:szCs w:val="22"/>
        </w:rPr>
      </w:pPr>
    </w:p>
    <w:p w14:paraId="37C85FB0" w14:textId="77777777" w:rsidR="00027BB7" w:rsidRPr="006C1F2C" w:rsidRDefault="00027BB7" w:rsidP="005171BE">
      <w:pPr>
        <w:widowControl w:val="0"/>
        <w:suppressAutoHyphens/>
        <w:rPr>
          <w:color w:val="000000"/>
          <w:sz w:val="22"/>
          <w:szCs w:val="22"/>
        </w:rPr>
      </w:pPr>
    </w:p>
    <w:p w14:paraId="37C85FB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5FB2" w14:textId="77777777" w:rsidR="00027BB7" w:rsidRPr="006C1F2C" w:rsidRDefault="00027BB7" w:rsidP="005171BE">
      <w:pPr>
        <w:widowControl w:val="0"/>
        <w:suppressAutoHyphens/>
        <w:rPr>
          <w:color w:val="000000"/>
          <w:sz w:val="22"/>
          <w:szCs w:val="22"/>
        </w:rPr>
      </w:pPr>
    </w:p>
    <w:p w14:paraId="37C85FB3"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5FB4"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5FB5"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5FB6"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5FB7"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5FB8" w14:textId="77777777" w:rsidR="00027BB7" w:rsidRPr="006C1F2C" w:rsidRDefault="00027BB7" w:rsidP="005171BE">
      <w:pPr>
        <w:widowControl w:val="0"/>
        <w:suppressAutoHyphens/>
        <w:rPr>
          <w:color w:val="000000"/>
          <w:sz w:val="22"/>
          <w:szCs w:val="22"/>
        </w:rPr>
      </w:pPr>
    </w:p>
    <w:p w14:paraId="37C85FB9" w14:textId="77777777" w:rsidR="00AA442B" w:rsidRPr="006C1F2C" w:rsidRDefault="00AA442B" w:rsidP="005171BE">
      <w:pPr>
        <w:widowControl w:val="0"/>
        <w:suppressAutoHyphens/>
        <w:rPr>
          <w:color w:val="000000"/>
          <w:sz w:val="22"/>
          <w:szCs w:val="22"/>
        </w:rPr>
      </w:pPr>
    </w:p>
    <w:p w14:paraId="37C85FB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5FBB" w14:textId="77777777" w:rsidR="00027BB7" w:rsidRPr="006C1F2C" w:rsidRDefault="00027BB7" w:rsidP="005171BE">
      <w:pPr>
        <w:widowControl w:val="0"/>
        <w:suppressAutoHyphens/>
        <w:rPr>
          <w:color w:val="000000"/>
          <w:sz w:val="22"/>
          <w:szCs w:val="22"/>
        </w:rPr>
      </w:pPr>
    </w:p>
    <w:p w14:paraId="37C85FBC" w14:textId="77777777" w:rsidR="00AA442B" w:rsidRPr="006C1F2C" w:rsidRDefault="00027BB7" w:rsidP="005171BE">
      <w:pPr>
        <w:widowControl w:val="0"/>
        <w:tabs>
          <w:tab w:val="left" w:pos="2268"/>
        </w:tabs>
        <w:suppressAutoHyphens/>
        <w:rPr>
          <w:color w:val="000000"/>
          <w:sz w:val="22"/>
          <w:szCs w:val="22"/>
          <w:shd w:val="clear" w:color="auto" w:fill="D9D9D9"/>
        </w:rPr>
      </w:pPr>
      <w:r w:rsidRPr="006C1F2C">
        <w:rPr>
          <w:color w:val="000000"/>
          <w:sz w:val="22"/>
          <w:szCs w:val="22"/>
        </w:rPr>
        <w:t>EU/1/98/066/007</w:t>
      </w:r>
      <w:r w:rsidR="00AA442B" w:rsidRPr="006C1F2C">
        <w:rPr>
          <w:color w:val="000000"/>
          <w:sz w:val="22"/>
          <w:szCs w:val="22"/>
        </w:rPr>
        <w:tab/>
      </w:r>
      <w:r w:rsidR="00AA442B" w:rsidRPr="006C1F2C">
        <w:rPr>
          <w:color w:val="000000"/>
          <w:sz w:val="22"/>
          <w:szCs w:val="22"/>
          <w:shd w:val="clear" w:color="auto" w:fill="D9D9D9"/>
        </w:rPr>
        <w:t>28 harde kapsler</w:t>
      </w:r>
    </w:p>
    <w:p w14:paraId="37C85FBD" w14:textId="77777777" w:rsidR="00AA442B"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EU/1/98/066/008</w:t>
      </w:r>
      <w:r w:rsidRPr="006C1F2C">
        <w:rPr>
          <w:color w:val="000000"/>
          <w:sz w:val="22"/>
          <w:szCs w:val="22"/>
          <w:shd w:val="clear" w:color="auto" w:fill="D9D9D9"/>
        </w:rPr>
        <w:tab/>
        <w:t>56 harde kapsler</w:t>
      </w:r>
    </w:p>
    <w:p w14:paraId="37C85FBE" w14:textId="77777777" w:rsidR="00AA442B"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EU/1/98/066/009</w:t>
      </w:r>
      <w:r w:rsidRPr="006C1F2C">
        <w:rPr>
          <w:color w:val="000000"/>
          <w:sz w:val="22"/>
          <w:szCs w:val="22"/>
          <w:shd w:val="clear" w:color="auto" w:fill="D9D9D9"/>
        </w:rPr>
        <w:tab/>
        <w:t>112 harde kapsler</w:t>
      </w:r>
    </w:p>
    <w:p w14:paraId="37C85FBF" w14:textId="77777777" w:rsidR="00027BB7" w:rsidRPr="006C1F2C" w:rsidRDefault="00027BB7" w:rsidP="005171BE">
      <w:pPr>
        <w:widowControl w:val="0"/>
        <w:suppressAutoHyphens/>
        <w:rPr>
          <w:color w:val="000000"/>
          <w:sz w:val="22"/>
          <w:szCs w:val="22"/>
        </w:rPr>
      </w:pPr>
    </w:p>
    <w:p w14:paraId="37C85FC0" w14:textId="77777777" w:rsidR="00027BB7" w:rsidRPr="006C1F2C" w:rsidRDefault="00027BB7" w:rsidP="005171BE">
      <w:pPr>
        <w:widowControl w:val="0"/>
        <w:rPr>
          <w:color w:val="000000"/>
          <w:sz w:val="22"/>
          <w:szCs w:val="22"/>
        </w:rPr>
      </w:pPr>
    </w:p>
    <w:p w14:paraId="37C85FC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5FC2" w14:textId="77777777" w:rsidR="00027BB7" w:rsidRPr="006C1F2C" w:rsidRDefault="00027BB7" w:rsidP="005171BE">
      <w:pPr>
        <w:widowControl w:val="0"/>
        <w:rPr>
          <w:color w:val="000000"/>
          <w:sz w:val="22"/>
          <w:szCs w:val="22"/>
        </w:rPr>
      </w:pPr>
    </w:p>
    <w:p w14:paraId="37C85FC3" w14:textId="77777777" w:rsidR="00027BB7" w:rsidRPr="006C1F2C" w:rsidRDefault="00027BB7" w:rsidP="005171BE">
      <w:pPr>
        <w:widowControl w:val="0"/>
        <w:rPr>
          <w:color w:val="000000"/>
          <w:sz w:val="22"/>
          <w:szCs w:val="22"/>
        </w:rPr>
      </w:pPr>
      <w:r w:rsidRPr="006C1F2C">
        <w:rPr>
          <w:color w:val="000000"/>
          <w:sz w:val="22"/>
          <w:szCs w:val="22"/>
        </w:rPr>
        <w:t>Lot</w:t>
      </w:r>
    </w:p>
    <w:p w14:paraId="37C85FC4" w14:textId="77777777" w:rsidR="00027BB7" w:rsidRPr="006C1F2C" w:rsidRDefault="00027BB7" w:rsidP="005171BE">
      <w:pPr>
        <w:widowControl w:val="0"/>
        <w:rPr>
          <w:color w:val="000000"/>
          <w:sz w:val="22"/>
          <w:szCs w:val="22"/>
        </w:rPr>
      </w:pPr>
    </w:p>
    <w:p w14:paraId="37C85FC5" w14:textId="77777777" w:rsidR="00AA442B" w:rsidRPr="006C1F2C" w:rsidRDefault="00AA442B" w:rsidP="005171BE">
      <w:pPr>
        <w:widowControl w:val="0"/>
        <w:rPr>
          <w:color w:val="000000"/>
          <w:sz w:val="22"/>
          <w:szCs w:val="22"/>
        </w:rPr>
      </w:pPr>
    </w:p>
    <w:p w14:paraId="37C85FC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5FC7" w14:textId="77777777" w:rsidR="00027BB7" w:rsidRPr="006C1F2C" w:rsidRDefault="00027BB7" w:rsidP="005171BE">
      <w:pPr>
        <w:widowControl w:val="0"/>
        <w:rPr>
          <w:color w:val="000000"/>
          <w:sz w:val="22"/>
          <w:szCs w:val="22"/>
        </w:rPr>
      </w:pPr>
    </w:p>
    <w:p w14:paraId="37C85FC8" w14:textId="77777777" w:rsidR="00AA442B" w:rsidRPr="006C1F2C" w:rsidRDefault="00AA442B" w:rsidP="005171BE">
      <w:pPr>
        <w:widowControl w:val="0"/>
        <w:rPr>
          <w:color w:val="000000"/>
          <w:sz w:val="22"/>
          <w:szCs w:val="22"/>
        </w:rPr>
      </w:pPr>
    </w:p>
    <w:p w14:paraId="37C85FC9" w14:textId="77777777" w:rsidR="00507793" w:rsidRPr="006C1F2C" w:rsidRDefault="00507793" w:rsidP="005171BE">
      <w:pPr>
        <w:widowControl w:val="0"/>
        <w:numPr>
          <w:ilvl w:val="0"/>
          <w:numId w:val="4"/>
        </w:numPr>
        <w:pBdr>
          <w:top w:val="single" w:sz="4" w:space="1" w:color="auto"/>
          <w:left w:val="single" w:sz="4" w:space="4" w:color="auto"/>
          <w:bottom w:val="single" w:sz="4" w:space="1" w:color="auto"/>
          <w:right w:val="single" w:sz="4" w:space="4" w:color="auto"/>
        </w:pBdr>
        <w:tabs>
          <w:tab w:val="clear" w:pos="360"/>
        </w:tabs>
        <w:ind w:left="567" w:hanging="567"/>
        <w:rPr>
          <w:b/>
          <w:color w:val="000000"/>
          <w:sz w:val="22"/>
          <w:szCs w:val="22"/>
        </w:rPr>
      </w:pPr>
      <w:r w:rsidRPr="006C1F2C">
        <w:rPr>
          <w:b/>
          <w:color w:val="000000"/>
          <w:sz w:val="22"/>
          <w:szCs w:val="22"/>
        </w:rPr>
        <w:t>BRUKSANVISNING</w:t>
      </w:r>
    </w:p>
    <w:p w14:paraId="37C85FCA" w14:textId="77777777" w:rsidR="00FA4466" w:rsidRPr="006C1F2C" w:rsidRDefault="00FA4466" w:rsidP="005171BE">
      <w:pPr>
        <w:widowControl w:val="0"/>
        <w:rPr>
          <w:color w:val="000000"/>
          <w:sz w:val="22"/>
          <w:szCs w:val="22"/>
        </w:rPr>
      </w:pPr>
    </w:p>
    <w:p w14:paraId="37C85FCB" w14:textId="77777777" w:rsidR="00FA4466" w:rsidRPr="006C1F2C" w:rsidRDefault="00FA4466" w:rsidP="005171BE">
      <w:pPr>
        <w:widowControl w:val="0"/>
        <w:rPr>
          <w:color w:val="000000"/>
          <w:sz w:val="22"/>
          <w:szCs w:val="22"/>
        </w:rPr>
      </w:pPr>
    </w:p>
    <w:p w14:paraId="37C85FCC" w14:textId="77777777" w:rsidR="00507793" w:rsidRPr="006C1F2C" w:rsidRDefault="00507793" w:rsidP="005171BE">
      <w:pPr>
        <w:widowControl w:val="0"/>
        <w:numPr>
          <w:ilvl w:val="0"/>
          <w:numId w:val="4"/>
        </w:numPr>
        <w:pBdr>
          <w:top w:val="single" w:sz="4" w:space="1" w:color="auto"/>
          <w:left w:val="single" w:sz="4" w:space="4" w:color="auto"/>
          <w:bottom w:val="single" w:sz="4" w:space="1" w:color="auto"/>
          <w:right w:val="single" w:sz="4" w:space="4" w:color="auto"/>
        </w:pBdr>
        <w:tabs>
          <w:tab w:val="clear" w:pos="360"/>
        </w:tabs>
        <w:ind w:left="567" w:hanging="567"/>
        <w:rPr>
          <w:b/>
          <w:color w:val="000000"/>
          <w:sz w:val="22"/>
          <w:szCs w:val="22"/>
        </w:rPr>
      </w:pPr>
      <w:r w:rsidRPr="006C1F2C">
        <w:rPr>
          <w:b/>
          <w:color w:val="000000"/>
          <w:sz w:val="22"/>
          <w:szCs w:val="22"/>
        </w:rPr>
        <w:t>INFORMASJON PÅ BLINDESKRIFT</w:t>
      </w:r>
    </w:p>
    <w:p w14:paraId="37C85FCD" w14:textId="77777777" w:rsidR="00FA4466" w:rsidRPr="006C1F2C" w:rsidRDefault="00FA4466" w:rsidP="005171BE">
      <w:pPr>
        <w:widowControl w:val="0"/>
        <w:suppressAutoHyphens/>
        <w:rPr>
          <w:color w:val="000000"/>
          <w:sz w:val="22"/>
          <w:szCs w:val="22"/>
        </w:rPr>
      </w:pPr>
    </w:p>
    <w:p w14:paraId="37C85FCE" w14:textId="77777777" w:rsidR="00242F26" w:rsidRPr="006C1F2C" w:rsidRDefault="00FA4466" w:rsidP="005171BE">
      <w:pPr>
        <w:widowControl w:val="0"/>
        <w:rPr>
          <w:color w:val="000000"/>
          <w:sz w:val="22"/>
          <w:szCs w:val="22"/>
        </w:rPr>
      </w:pPr>
      <w:r w:rsidRPr="006C1F2C">
        <w:rPr>
          <w:color w:val="000000"/>
          <w:sz w:val="22"/>
          <w:szCs w:val="22"/>
        </w:rPr>
        <w:t>Exelon 4,5</w:t>
      </w:r>
      <w:r w:rsidR="005872C3" w:rsidRPr="006C1F2C">
        <w:rPr>
          <w:color w:val="000000"/>
          <w:sz w:val="22"/>
          <w:szCs w:val="22"/>
        </w:rPr>
        <w:t> </w:t>
      </w:r>
      <w:r w:rsidRPr="006C1F2C">
        <w:rPr>
          <w:color w:val="000000"/>
          <w:sz w:val="22"/>
          <w:szCs w:val="22"/>
        </w:rPr>
        <w:t>mg</w:t>
      </w:r>
    </w:p>
    <w:p w14:paraId="37C85FCF" w14:textId="77777777" w:rsidR="00242F26" w:rsidRPr="006C1F2C" w:rsidRDefault="00242F26" w:rsidP="005171BE">
      <w:pPr>
        <w:widowControl w:val="0"/>
        <w:rPr>
          <w:color w:val="000000"/>
          <w:sz w:val="22"/>
          <w:szCs w:val="22"/>
        </w:rPr>
      </w:pPr>
    </w:p>
    <w:p w14:paraId="37C85FD0" w14:textId="77777777" w:rsidR="00242F26" w:rsidRPr="006C1F2C" w:rsidRDefault="00242F26" w:rsidP="005171BE">
      <w:pPr>
        <w:widowControl w:val="0"/>
        <w:rPr>
          <w:sz w:val="22"/>
          <w:szCs w:val="22"/>
        </w:rPr>
      </w:pPr>
    </w:p>
    <w:p w14:paraId="37C85FD1" w14:textId="77777777" w:rsidR="00242F26" w:rsidRPr="006C1F2C" w:rsidRDefault="00242F26"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5FD2" w14:textId="77777777" w:rsidR="00242F26" w:rsidRPr="006C1F2C" w:rsidRDefault="00242F26" w:rsidP="005171BE">
      <w:pPr>
        <w:keepNext/>
        <w:widowControl w:val="0"/>
        <w:rPr>
          <w:noProof/>
          <w:sz w:val="22"/>
          <w:szCs w:val="22"/>
        </w:rPr>
      </w:pPr>
    </w:p>
    <w:p w14:paraId="37C85FD3" w14:textId="77777777" w:rsidR="00242F26" w:rsidRPr="006C1F2C" w:rsidRDefault="00242F26"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5FD4" w14:textId="77777777" w:rsidR="00242F26" w:rsidRPr="006C1F2C" w:rsidRDefault="00242F26" w:rsidP="005171BE">
      <w:pPr>
        <w:widowControl w:val="0"/>
        <w:rPr>
          <w:noProof/>
          <w:sz w:val="22"/>
          <w:szCs w:val="22"/>
        </w:rPr>
      </w:pPr>
    </w:p>
    <w:p w14:paraId="37C85FD5" w14:textId="77777777" w:rsidR="00242F26" w:rsidRPr="006C1F2C" w:rsidRDefault="00242F26" w:rsidP="005171BE">
      <w:pPr>
        <w:widowControl w:val="0"/>
        <w:rPr>
          <w:noProof/>
          <w:sz w:val="22"/>
          <w:szCs w:val="22"/>
        </w:rPr>
      </w:pPr>
    </w:p>
    <w:p w14:paraId="37C85FD6" w14:textId="77777777" w:rsidR="00242F26" w:rsidRPr="006C1F2C" w:rsidRDefault="00242F26"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5FD7" w14:textId="77777777" w:rsidR="00242F26" w:rsidRPr="006C1F2C" w:rsidRDefault="00242F26" w:rsidP="005171BE">
      <w:pPr>
        <w:widowControl w:val="0"/>
        <w:rPr>
          <w:sz w:val="22"/>
          <w:szCs w:val="22"/>
        </w:rPr>
      </w:pPr>
    </w:p>
    <w:p w14:paraId="37C85FD8" w14:textId="291B8A94" w:rsidR="00242F26" w:rsidRPr="006C1F2C" w:rsidRDefault="00242F26" w:rsidP="005171BE">
      <w:pPr>
        <w:widowControl w:val="0"/>
        <w:rPr>
          <w:sz w:val="22"/>
          <w:szCs w:val="22"/>
        </w:rPr>
      </w:pPr>
      <w:r w:rsidRPr="006C1F2C">
        <w:rPr>
          <w:sz w:val="22"/>
          <w:szCs w:val="22"/>
        </w:rPr>
        <w:t>PC</w:t>
      </w:r>
    </w:p>
    <w:p w14:paraId="37C85FD9" w14:textId="20A00F28" w:rsidR="00242F26" w:rsidRPr="006C1F2C" w:rsidRDefault="00242F26" w:rsidP="005171BE">
      <w:pPr>
        <w:widowControl w:val="0"/>
        <w:rPr>
          <w:sz w:val="22"/>
          <w:szCs w:val="22"/>
        </w:rPr>
      </w:pPr>
      <w:r w:rsidRPr="006C1F2C">
        <w:rPr>
          <w:sz w:val="22"/>
          <w:szCs w:val="22"/>
        </w:rPr>
        <w:t>SN</w:t>
      </w:r>
    </w:p>
    <w:p w14:paraId="37C85FDA" w14:textId="37723EA2" w:rsidR="00242F26" w:rsidRPr="006C1F2C" w:rsidRDefault="00242F26" w:rsidP="005171BE">
      <w:pPr>
        <w:widowControl w:val="0"/>
        <w:rPr>
          <w:sz w:val="22"/>
          <w:szCs w:val="22"/>
        </w:rPr>
      </w:pPr>
      <w:r w:rsidRPr="006C1F2C">
        <w:rPr>
          <w:sz w:val="22"/>
          <w:szCs w:val="22"/>
        </w:rPr>
        <w:t>NN</w:t>
      </w:r>
    </w:p>
    <w:p w14:paraId="37C85FDB" w14:textId="77777777" w:rsidR="00DA2A02" w:rsidRPr="006C1F2C" w:rsidRDefault="00DA2A02" w:rsidP="005171BE">
      <w:pPr>
        <w:widowControl w:val="0"/>
        <w:suppressAutoHyphens/>
        <w:rPr>
          <w:color w:val="000000"/>
          <w:sz w:val="22"/>
          <w:szCs w:val="22"/>
        </w:rPr>
      </w:pPr>
    </w:p>
    <w:p w14:paraId="37C85FDC" w14:textId="77777777" w:rsidR="00027BB7" w:rsidRPr="006C1F2C" w:rsidRDefault="00027BB7" w:rsidP="005171BE">
      <w:pPr>
        <w:widowControl w:val="0"/>
        <w:suppressAutoHyphens/>
        <w:rPr>
          <w:color w:val="000000"/>
          <w:sz w:val="22"/>
          <w:szCs w:val="22"/>
        </w:rPr>
      </w:pPr>
      <w:r w:rsidRPr="006C1F2C">
        <w:rPr>
          <w:b/>
          <w:color w:val="000000"/>
          <w:sz w:val="22"/>
          <w:szCs w:val="22"/>
          <w:u w:val="single"/>
        </w:rPr>
        <w:br w:type="page"/>
      </w:r>
    </w:p>
    <w:p w14:paraId="37C85FDD" w14:textId="77777777" w:rsidR="000E5CF3" w:rsidRPr="006C1F2C" w:rsidRDefault="000E5CF3" w:rsidP="005171BE">
      <w:pPr>
        <w:widowControl w:val="0"/>
        <w:rPr>
          <w:color w:val="000000"/>
          <w:sz w:val="22"/>
          <w:szCs w:val="22"/>
        </w:rPr>
      </w:pPr>
    </w:p>
    <w:p w14:paraId="37C85FDE" w14:textId="34D9A32C"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 xml:space="preserve">MINSTEKRAV TIL OPPLYSNINGER SOM SKAL ANGIS PÅ </w:t>
      </w:r>
      <w:r w:rsidR="00AC452E" w:rsidRPr="006C1F2C">
        <w:rPr>
          <w:b/>
          <w:color w:val="000000"/>
          <w:sz w:val="22"/>
          <w:szCs w:val="22"/>
        </w:rPr>
        <w:t>BLISTER ELLER STRIP</w:t>
      </w:r>
    </w:p>
    <w:p w14:paraId="37C85FD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p>
    <w:p w14:paraId="37C85FE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BLISTER</w:t>
      </w:r>
    </w:p>
    <w:p w14:paraId="37C85FE1" w14:textId="77777777" w:rsidR="00027BB7" w:rsidRPr="006C1F2C" w:rsidRDefault="00027BB7" w:rsidP="005171BE">
      <w:pPr>
        <w:widowControl w:val="0"/>
        <w:rPr>
          <w:color w:val="000000"/>
          <w:sz w:val="22"/>
          <w:szCs w:val="22"/>
        </w:rPr>
      </w:pPr>
    </w:p>
    <w:p w14:paraId="37C85FE2" w14:textId="77777777" w:rsidR="00027BB7" w:rsidRPr="006C1F2C" w:rsidRDefault="00027BB7" w:rsidP="005171BE">
      <w:pPr>
        <w:widowControl w:val="0"/>
        <w:rPr>
          <w:color w:val="000000"/>
          <w:sz w:val="22"/>
          <w:szCs w:val="22"/>
        </w:rPr>
      </w:pPr>
    </w:p>
    <w:p w14:paraId="37C85FE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5FE4" w14:textId="77777777" w:rsidR="00027BB7" w:rsidRPr="006C1F2C" w:rsidRDefault="00027BB7" w:rsidP="005171BE">
      <w:pPr>
        <w:widowControl w:val="0"/>
        <w:suppressAutoHyphens/>
        <w:rPr>
          <w:color w:val="000000"/>
          <w:sz w:val="22"/>
          <w:szCs w:val="22"/>
        </w:rPr>
      </w:pPr>
    </w:p>
    <w:p w14:paraId="37C85FE5"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4,5</w:t>
      </w:r>
      <w:r w:rsidR="009A2163" w:rsidRPr="006C1F2C">
        <w:rPr>
          <w:color w:val="000000"/>
          <w:sz w:val="22"/>
          <w:szCs w:val="22"/>
        </w:rPr>
        <w:t> mg</w:t>
      </w:r>
      <w:r w:rsidR="00027BB7" w:rsidRPr="006C1F2C">
        <w:rPr>
          <w:color w:val="000000"/>
          <w:sz w:val="22"/>
          <w:szCs w:val="22"/>
        </w:rPr>
        <w:t xml:space="preserve"> harde kapsler</w:t>
      </w:r>
    </w:p>
    <w:p w14:paraId="37C85FE6" w14:textId="77777777" w:rsidR="00975EC8" w:rsidRPr="006C1F2C" w:rsidRDefault="00536655" w:rsidP="005171BE">
      <w:pPr>
        <w:widowControl w:val="0"/>
        <w:suppressAutoHyphens/>
        <w:rPr>
          <w:color w:val="000000"/>
          <w:sz w:val="22"/>
          <w:szCs w:val="22"/>
        </w:rPr>
      </w:pPr>
      <w:r w:rsidRPr="006C1F2C">
        <w:rPr>
          <w:color w:val="000000"/>
          <w:sz w:val="22"/>
          <w:szCs w:val="22"/>
        </w:rPr>
        <w:t>r</w:t>
      </w:r>
      <w:r w:rsidR="00975EC8" w:rsidRPr="006C1F2C">
        <w:rPr>
          <w:color w:val="000000"/>
          <w:sz w:val="22"/>
          <w:szCs w:val="22"/>
        </w:rPr>
        <w:t>ivastigmin</w:t>
      </w:r>
    </w:p>
    <w:p w14:paraId="37C85FE7" w14:textId="77777777" w:rsidR="00027BB7" w:rsidRPr="006C1F2C" w:rsidRDefault="00027BB7" w:rsidP="005171BE">
      <w:pPr>
        <w:widowControl w:val="0"/>
        <w:suppressAutoHyphens/>
        <w:rPr>
          <w:color w:val="000000"/>
          <w:sz w:val="22"/>
          <w:szCs w:val="22"/>
        </w:rPr>
      </w:pPr>
    </w:p>
    <w:p w14:paraId="37C85FE8" w14:textId="77777777" w:rsidR="00AA442B" w:rsidRPr="006C1F2C" w:rsidRDefault="00AA442B" w:rsidP="005171BE">
      <w:pPr>
        <w:widowControl w:val="0"/>
        <w:suppressAutoHyphens/>
        <w:rPr>
          <w:color w:val="000000"/>
          <w:sz w:val="22"/>
          <w:szCs w:val="22"/>
        </w:rPr>
      </w:pPr>
    </w:p>
    <w:p w14:paraId="37C85FE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NAVN PÅ INNEHAVEREN AV MARKEDSFØRINGSTILLATELSEN</w:t>
      </w:r>
    </w:p>
    <w:p w14:paraId="37C85FEA" w14:textId="77777777" w:rsidR="00027BB7" w:rsidRPr="006C1F2C" w:rsidRDefault="00027BB7" w:rsidP="005171BE">
      <w:pPr>
        <w:widowControl w:val="0"/>
        <w:suppressAutoHyphens/>
        <w:rPr>
          <w:color w:val="000000"/>
          <w:sz w:val="22"/>
          <w:szCs w:val="22"/>
        </w:rPr>
      </w:pPr>
    </w:p>
    <w:p w14:paraId="37C85FEB" w14:textId="77777777" w:rsidR="00027BB7" w:rsidRPr="006C1F2C" w:rsidRDefault="00027BB7" w:rsidP="005171BE">
      <w:pPr>
        <w:widowControl w:val="0"/>
        <w:suppressAutoHyphens/>
        <w:rPr>
          <w:color w:val="000000"/>
          <w:sz w:val="22"/>
          <w:szCs w:val="22"/>
        </w:rPr>
      </w:pPr>
      <w:r w:rsidRPr="006C1F2C">
        <w:rPr>
          <w:color w:val="000000"/>
          <w:sz w:val="22"/>
          <w:szCs w:val="22"/>
        </w:rPr>
        <w:t>Novartis Europharm Limited</w:t>
      </w:r>
    </w:p>
    <w:p w14:paraId="37C85FEC" w14:textId="77777777" w:rsidR="00027BB7" w:rsidRPr="006C1F2C" w:rsidRDefault="00027BB7" w:rsidP="005171BE">
      <w:pPr>
        <w:widowControl w:val="0"/>
        <w:suppressAutoHyphens/>
        <w:rPr>
          <w:color w:val="000000"/>
          <w:sz w:val="22"/>
          <w:szCs w:val="22"/>
        </w:rPr>
      </w:pPr>
    </w:p>
    <w:p w14:paraId="37C85FED" w14:textId="77777777" w:rsidR="00AA442B" w:rsidRPr="006C1F2C" w:rsidRDefault="00AA442B" w:rsidP="005171BE">
      <w:pPr>
        <w:widowControl w:val="0"/>
        <w:suppressAutoHyphens/>
        <w:rPr>
          <w:color w:val="000000"/>
          <w:sz w:val="22"/>
          <w:szCs w:val="22"/>
        </w:rPr>
      </w:pPr>
    </w:p>
    <w:p w14:paraId="37C85FE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UTLØPSDATO</w:t>
      </w:r>
    </w:p>
    <w:p w14:paraId="37C85FEF" w14:textId="77777777" w:rsidR="00027BB7" w:rsidRPr="006C1F2C" w:rsidRDefault="00027BB7" w:rsidP="005171BE">
      <w:pPr>
        <w:widowControl w:val="0"/>
        <w:suppressAutoHyphens/>
        <w:jc w:val="both"/>
        <w:rPr>
          <w:color w:val="000000"/>
          <w:sz w:val="22"/>
          <w:szCs w:val="22"/>
        </w:rPr>
      </w:pPr>
    </w:p>
    <w:p w14:paraId="37C85FF0" w14:textId="77777777" w:rsidR="00027BB7" w:rsidRPr="006C1F2C" w:rsidRDefault="00027BB7" w:rsidP="005171BE">
      <w:pPr>
        <w:widowControl w:val="0"/>
        <w:suppressAutoHyphens/>
        <w:jc w:val="both"/>
        <w:rPr>
          <w:color w:val="000000"/>
          <w:sz w:val="22"/>
          <w:szCs w:val="22"/>
        </w:rPr>
      </w:pPr>
      <w:r w:rsidRPr="006C1F2C">
        <w:rPr>
          <w:color w:val="000000"/>
          <w:sz w:val="22"/>
          <w:szCs w:val="22"/>
        </w:rPr>
        <w:t>EXP</w:t>
      </w:r>
    </w:p>
    <w:p w14:paraId="37C85FF1" w14:textId="77777777" w:rsidR="00027BB7" w:rsidRPr="006C1F2C" w:rsidRDefault="00027BB7" w:rsidP="005171BE">
      <w:pPr>
        <w:widowControl w:val="0"/>
        <w:suppressAutoHyphens/>
        <w:jc w:val="both"/>
        <w:rPr>
          <w:color w:val="000000"/>
          <w:sz w:val="22"/>
          <w:szCs w:val="22"/>
        </w:rPr>
      </w:pPr>
    </w:p>
    <w:p w14:paraId="37C85FF2" w14:textId="77777777" w:rsidR="00AA442B" w:rsidRPr="006C1F2C" w:rsidRDefault="00AA442B" w:rsidP="005171BE">
      <w:pPr>
        <w:widowControl w:val="0"/>
        <w:suppressAutoHyphens/>
        <w:jc w:val="both"/>
        <w:rPr>
          <w:color w:val="000000"/>
          <w:sz w:val="22"/>
          <w:szCs w:val="22"/>
        </w:rPr>
      </w:pPr>
    </w:p>
    <w:p w14:paraId="37C85FF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PRODUKSJONSNUMMER</w:t>
      </w:r>
    </w:p>
    <w:p w14:paraId="37C85FF4" w14:textId="77777777" w:rsidR="00027BB7" w:rsidRPr="006C1F2C" w:rsidRDefault="00027BB7" w:rsidP="005171BE">
      <w:pPr>
        <w:widowControl w:val="0"/>
        <w:suppressAutoHyphens/>
        <w:jc w:val="both"/>
        <w:rPr>
          <w:color w:val="000000"/>
          <w:sz w:val="22"/>
          <w:szCs w:val="22"/>
        </w:rPr>
      </w:pPr>
    </w:p>
    <w:p w14:paraId="37C85FF5" w14:textId="77777777" w:rsidR="00027BB7" w:rsidRPr="006C1F2C" w:rsidRDefault="00DA2A02" w:rsidP="005171BE">
      <w:pPr>
        <w:widowControl w:val="0"/>
        <w:suppressAutoHyphens/>
        <w:jc w:val="both"/>
        <w:rPr>
          <w:color w:val="000000"/>
          <w:sz w:val="22"/>
          <w:szCs w:val="22"/>
        </w:rPr>
      </w:pPr>
      <w:r w:rsidRPr="006C1F2C">
        <w:rPr>
          <w:color w:val="000000"/>
          <w:sz w:val="22"/>
          <w:szCs w:val="22"/>
        </w:rPr>
        <w:t>Lot</w:t>
      </w:r>
    </w:p>
    <w:p w14:paraId="37C85FF6" w14:textId="77777777" w:rsidR="00027BB7" w:rsidRPr="006C1F2C" w:rsidRDefault="00027BB7" w:rsidP="005171BE">
      <w:pPr>
        <w:widowControl w:val="0"/>
        <w:suppressAutoHyphens/>
        <w:jc w:val="both"/>
        <w:rPr>
          <w:color w:val="000000"/>
          <w:sz w:val="22"/>
          <w:szCs w:val="22"/>
        </w:rPr>
      </w:pPr>
    </w:p>
    <w:p w14:paraId="37C85FF7" w14:textId="77777777" w:rsidR="00AA442B" w:rsidRPr="006C1F2C" w:rsidRDefault="00AA442B" w:rsidP="005171BE">
      <w:pPr>
        <w:widowControl w:val="0"/>
        <w:suppressAutoHyphens/>
        <w:jc w:val="both"/>
        <w:rPr>
          <w:color w:val="000000"/>
          <w:sz w:val="22"/>
          <w:szCs w:val="22"/>
        </w:rPr>
      </w:pPr>
    </w:p>
    <w:p w14:paraId="37C85FF8" w14:textId="77777777" w:rsidR="00027BB7" w:rsidRPr="006C1F2C" w:rsidRDefault="00027BB7" w:rsidP="005171BE">
      <w:pPr>
        <w:widowControl w:val="0"/>
        <w:pBdr>
          <w:top w:val="single" w:sz="4" w:space="1" w:color="auto"/>
          <w:left w:val="single" w:sz="4" w:space="4" w:color="auto"/>
          <w:bottom w:val="single" w:sz="4" w:space="1" w:color="auto"/>
          <w:right w:val="single" w:sz="4" w:space="4" w:color="auto"/>
        </w:pBdr>
        <w:suppressAutoHyphens/>
        <w:ind w:left="567" w:hanging="567"/>
        <w:jc w:val="both"/>
        <w:rPr>
          <w:b/>
          <w:color w:val="000000"/>
          <w:sz w:val="22"/>
          <w:szCs w:val="22"/>
        </w:rPr>
      </w:pPr>
      <w:r w:rsidRPr="006C1F2C">
        <w:rPr>
          <w:b/>
          <w:color w:val="000000"/>
          <w:sz w:val="22"/>
          <w:szCs w:val="22"/>
        </w:rPr>
        <w:t>5.</w:t>
      </w:r>
      <w:r w:rsidRPr="006C1F2C">
        <w:rPr>
          <w:b/>
          <w:color w:val="000000"/>
          <w:sz w:val="22"/>
          <w:szCs w:val="22"/>
        </w:rPr>
        <w:tab/>
        <w:t>ANNET</w:t>
      </w:r>
    </w:p>
    <w:p w14:paraId="37C85FF9" w14:textId="77777777" w:rsidR="00027BB7" w:rsidRPr="006C1F2C" w:rsidRDefault="00027BB7" w:rsidP="005171BE">
      <w:pPr>
        <w:widowControl w:val="0"/>
        <w:suppressAutoHyphens/>
        <w:jc w:val="both"/>
        <w:rPr>
          <w:color w:val="000000"/>
          <w:sz w:val="22"/>
          <w:szCs w:val="22"/>
        </w:rPr>
      </w:pPr>
    </w:p>
    <w:p w14:paraId="37C85FFA" w14:textId="77777777" w:rsidR="00027BB7" w:rsidRPr="006C1F2C" w:rsidRDefault="00027BB7" w:rsidP="005171BE">
      <w:pPr>
        <w:widowControl w:val="0"/>
        <w:suppressAutoHyphens/>
        <w:jc w:val="both"/>
        <w:rPr>
          <w:color w:val="000000"/>
          <w:sz w:val="22"/>
          <w:szCs w:val="22"/>
        </w:rPr>
      </w:pPr>
      <w:r w:rsidRPr="006C1F2C">
        <w:rPr>
          <w:color w:val="000000"/>
          <w:sz w:val="22"/>
          <w:szCs w:val="22"/>
        </w:rPr>
        <w:t>Mandag</w:t>
      </w:r>
    </w:p>
    <w:p w14:paraId="37C85FFB" w14:textId="77777777" w:rsidR="00027BB7" w:rsidRPr="006C1F2C" w:rsidRDefault="00027BB7" w:rsidP="005171BE">
      <w:pPr>
        <w:widowControl w:val="0"/>
        <w:suppressAutoHyphens/>
        <w:jc w:val="both"/>
        <w:rPr>
          <w:color w:val="000000"/>
          <w:sz w:val="22"/>
          <w:szCs w:val="22"/>
        </w:rPr>
      </w:pPr>
      <w:r w:rsidRPr="006C1F2C">
        <w:rPr>
          <w:color w:val="000000"/>
          <w:sz w:val="22"/>
          <w:szCs w:val="22"/>
        </w:rPr>
        <w:t>Tirsdag</w:t>
      </w:r>
    </w:p>
    <w:p w14:paraId="37C85FFC" w14:textId="77777777" w:rsidR="00027BB7" w:rsidRPr="006C1F2C" w:rsidRDefault="00027BB7" w:rsidP="005171BE">
      <w:pPr>
        <w:widowControl w:val="0"/>
        <w:suppressAutoHyphens/>
        <w:jc w:val="both"/>
        <w:rPr>
          <w:color w:val="000000"/>
          <w:sz w:val="22"/>
          <w:szCs w:val="22"/>
        </w:rPr>
      </w:pPr>
      <w:r w:rsidRPr="006C1F2C">
        <w:rPr>
          <w:color w:val="000000"/>
          <w:sz w:val="22"/>
          <w:szCs w:val="22"/>
        </w:rPr>
        <w:t>Onsdag</w:t>
      </w:r>
    </w:p>
    <w:p w14:paraId="37C85FFD" w14:textId="77777777" w:rsidR="00027BB7" w:rsidRPr="006C1F2C" w:rsidRDefault="00027BB7" w:rsidP="005171BE">
      <w:pPr>
        <w:widowControl w:val="0"/>
        <w:suppressAutoHyphens/>
        <w:jc w:val="both"/>
        <w:rPr>
          <w:color w:val="000000"/>
          <w:sz w:val="22"/>
          <w:szCs w:val="22"/>
        </w:rPr>
      </w:pPr>
      <w:r w:rsidRPr="006C1F2C">
        <w:rPr>
          <w:color w:val="000000"/>
          <w:sz w:val="22"/>
          <w:szCs w:val="22"/>
        </w:rPr>
        <w:t>Torsdag</w:t>
      </w:r>
    </w:p>
    <w:p w14:paraId="37C85FFE" w14:textId="77777777" w:rsidR="00027BB7" w:rsidRPr="006C1F2C" w:rsidRDefault="00027BB7" w:rsidP="005171BE">
      <w:pPr>
        <w:widowControl w:val="0"/>
        <w:suppressAutoHyphens/>
        <w:jc w:val="both"/>
        <w:rPr>
          <w:color w:val="000000"/>
          <w:sz w:val="22"/>
          <w:szCs w:val="22"/>
        </w:rPr>
      </w:pPr>
      <w:r w:rsidRPr="006C1F2C">
        <w:rPr>
          <w:color w:val="000000"/>
          <w:sz w:val="22"/>
          <w:szCs w:val="22"/>
        </w:rPr>
        <w:t>Fredag</w:t>
      </w:r>
    </w:p>
    <w:p w14:paraId="37C85FFF" w14:textId="77777777" w:rsidR="00027BB7" w:rsidRPr="006C1F2C" w:rsidRDefault="00027BB7" w:rsidP="005171BE">
      <w:pPr>
        <w:widowControl w:val="0"/>
        <w:suppressAutoHyphens/>
        <w:jc w:val="both"/>
        <w:rPr>
          <w:color w:val="000000"/>
          <w:sz w:val="22"/>
          <w:szCs w:val="22"/>
        </w:rPr>
      </w:pPr>
      <w:r w:rsidRPr="006C1F2C">
        <w:rPr>
          <w:color w:val="000000"/>
          <w:sz w:val="22"/>
          <w:szCs w:val="22"/>
        </w:rPr>
        <w:t>Lørdag</w:t>
      </w:r>
    </w:p>
    <w:p w14:paraId="37C86000" w14:textId="77777777" w:rsidR="00027BB7" w:rsidRPr="006C1F2C" w:rsidRDefault="00027BB7" w:rsidP="005171BE">
      <w:pPr>
        <w:widowControl w:val="0"/>
        <w:suppressAutoHyphens/>
        <w:jc w:val="both"/>
        <w:rPr>
          <w:color w:val="000000"/>
          <w:sz w:val="22"/>
          <w:szCs w:val="22"/>
        </w:rPr>
      </w:pPr>
      <w:r w:rsidRPr="006C1F2C">
        <w:rPr>
          <w:color w:val="000000"/>
          <w:sz w:val="22"/>
          <w:szCs w:val="22"/>
        </w:rPr>
        <w:t>Søndag</w:t>
      </w:r>
    </w:p>
    <w:p w14:paraId="37C86001" w14:textId="77777777" w:rsidR="00027BB7" w:rsidRPr="006C1F2C" w:rsidRDefault="00027BB7" w:rsidP="005171BE">
      <w:pPr>
        <w:widowControl w:val="0"/>
        <w:suppressAutoHyphens/>
        <w:jc w:val="both"/>
        <w:rPr>
          <w:color w:val="000000"/>
          <w:sz w:val="22"/>
          <w:szCs w:val="22"/>
        </w:rPr>
      </w:pPr>
    </w:p>
    <w:p w14:paraId="37C86002" w14:textId="77777777" w:rsidR="00027BB7" w:rsidRPr="006C1F2C" w:rsidRDefault="00027BB7" w:rsidP="005171BE">
      <w:pPr>
        <w:widowControl w:val="0"/>
        <w:suppressAutoHyphens/>
        <w:jc w:val="both"/>
        <w:rPr>
          <w:color w:val="000000"/>
          <w:sz w:val="22"/>
          <w:szCs w:val="22"/>
        </w:rPr>
      </w:pPr>
      <w:r w:rsidRPr="006C1F2C">
        <w:rPr>
          <w:color w:val="000000"/>
          <w:sz w:val="22"/>
          <w:szCs w:val="22"/>
        </w:rPr>
        <w:br w:type="page"/>
      </w:r>
    </w:p>
    <w:p w14:paraId="37C86062" w14:textId="77777777" w:rsidR="000E5CF3" w:rsidRPr="006C1F2C" w:rsidRDefault="000E5CF3" w:rsidP="005171BE">
      <w:pPr>
        <w:widowControl w:val="0"/>
        <w:shd w:val="clear" w:color="auto" w:fill="FFFFFF"/>
        <w:rPr>
          <w:color w:val="000000"/>
          <w:sz w:val="22"/>
          <w:szCs w:val="22"/>
        </w:rPr>
      </w:pPr>
    </w:p>
    <w:p w14:paraId="37C86063" w14:textId="43DAB98A"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06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06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r w:rsidRPr="006C1F2C">
        <w:rPr>
          <w:b/>
          <w:color w:val="000000"/>
          <w:sz w:val="22"/>
          <w:szCs w:val="22"/>
        </w:rPr>
        <w:t>SJAKTEL</w:t>
      </w:r>
    </w:p>
    <w:p w14:paraId="37C86066" w14:textId="77777777" w:rsidR="00027BB7" w:rsidRPr="006C1F2C" w:rsidRDefault="00027BB7" w:rsidP="005171BE">
      <w:pPr>
        <w:widowControl w:val="0"/>
        <w:suppressAutoHyphens/>
        <w:rPr>
          <w:color w:val="000000"/>
          <w:sz w:val="22"/>
          <w:szCs w:val="22"/>
        </w:rPr>
      </w:pPr>
    </w:p>
    <w:p w14:paraId="37C86067" w14:textId="77777777" w:rsidR="00AA442B" w:rsidRPr="006C1F2C" w:rsidRDefault="00AA442B" w:rsidP="005171BE">
      <w:pPr>
        <w:widowControl w:val="0"/>
        <w:suppressAutoHyphens/>
        <w:rPr>
          <w:color w:val="000000"/>
          <w:sz w:val="22"/>
          <w:szCs w:val="22"/>
        </w:rPr>
      </w:pPr>
    </w:p>
    <w:p w14:paraId="37C8606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069" w14:textId="77777777" w:rsidR="00027BB7" w:rsidRPr="006C1F2C" w:rsidRDefault="00027BB7" w:rsidP="005171BE">
      <w:pPr>
        <w:widowControl w:val="0"/>
        <w:suppressAutoHyphens/>
        <w:rPr>
          <w:color w:val="000000"/>
          <w:sz w:val="22"/>
          <w:szCs w:val="22"/>
        </w:rPr>
      </w:pPr>
    </w:p>
    <w:p w14:paraId="37C8606A"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6</w:t>
      </w:r>
      <w:r w:rsidR="002D00CC" w:rsidRPr="006C1F2C">
        <w:rPr>
          <w:color w:val="000000"/>
          <w:sz w:val="22"/>
          <w:szCs w:val="22"/>
        </w:rPr>
        <w:t>,0</w:t>
      </w:r>
      <w:r w:rsidR="009A2163" w:rsidRPr="006C1F2C">
        <w:rPr>
          <w:color w:val="000000"/>
          <w:sz w:val="22"/>
          <w:szCs w:val="22"/>
        </w:rPr>
        <w:t> mg</w:t>
      </w:r>
      <w:r w:rsidR="00027BB7" w:rsidRPr="006C1F2C">
        <w:rPr>
          <w:color w:val="000000"/>
          <w:sz w:val="22"/>
          <w:szCs w:val="22"/>
        </w:rPr>
        <w:t xml:space="preserve"> harde kapsler</w:t>
      </w:r>
    </w:p>
    <w:p w14:paraId="37C8606B" w14:textId="77777777" w:rsidR="00027BB7" w:rsidRPr="006C1F2C" w:rsidRDefault="0017385B" w:rsidP="005171BE">
      <w:pPr>
        <w:widowControl w:val="0"/>
        <w:suppressAutoHyphens/>
        <w:rPr>
          <w:color w:val="000000"/>
          <w:sz w:val="22"/>
          <w:szCs w:val="22"/>
        </w:rPr>
      </w:pPr>
      <w:r w:rsidRPr="006C1F2C">
        <w:rPr>
          <w:color w:val="000000"/>
          <w:sz w:val="22"/>
          <w:szCs w:val="22"/>
        </w:rPr>
        <w:t>r</w:t>
      </w:r>
      <w:r w:rsidR="00027BB7" w:rsidRPr="006C1F2C">
        <w:rPr>
          <w:color w:val="000000"/>
          <w:sz w:val="22"/>
          <w:szCs w:val="22"/>
        </w:rPr>
        <w:t>ivastigmin</w:t>
      </w:r>
    </w:p>
    <w:p w14:paraId="37C8606C" w14:textId="77777777" w:rsidR="00027BB7" w:rsidRPr="006C1F2C" w:rsidRDefault="00027BB7" w:rsidP="005171BE">
      <w:pPr>
        <w:widowControl w:val="0"/>
        <w:suppressAutoHyphens/>
        <w:rPr>
          <w:color w:val="000000"/>
          <w:sz w:val="22"/>
          <w:szCs w:val="22"/>
        </w:rPr>
      </w:pPr>
    </w:p>
    <w:p w14:paraId="37C8606D" w14:textId="77777777" w:rsidR="00AA442B" w:rsidRPr="006C1F2C" w:rsidRDefault="00AA442B" w:rsidP="005171BE">
      <w:pPr>
        <w:widowControl w:val="0"/>
        <w:suppressAutoHyphens/>
        <w:rPr>
          <w:color w:val="000000"/>
          <w:sz w:val="22"/>
          <w:szCs w:val="22"/>
        </w:rPr>
      </w:pPr>
    </w:p>
    <w:p w14:paraId="37C8606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 xml:space="preserve">DEKLARASJON AV VIRKESTOFF(ER) </w:t>
      </w:r>
    </w:p>
    <w:p w14:paraId="37C8606F" w14:textId="77777777" w:rsidR="00027BB7" w:rsidRPr="006C1F2C" w:rsidRDefault="00027BB7" w:rsidP="005171BE">
      <w:pPr>
        <w:widowControl w:val="0"/>
        <w:suppressAutoHyphens/>
        <w:rPr>
          <w:color w:val="000000"/>
          <w:sz w:val="22"/>
          <w:szCs w:val="22"/>
        </w:rPr>
      </w:pPr>
    </w:p>
    <w:p w14:paraId="37C86070" w14:textId="77777777" w:rsidR="00027BB7" w:rsidRPr="006C1F2C" w:rsidRDefault="00027BB7" w:rsidP="005171BE">
      <w:pPr>
        <w:widowControl w:val="0"/>
        <w:suppressAutoHyphens/>
        <w:rPr>
          <w:color w:val="000000"/>
          <w:sz w:val="22"/>
          <w:szCs w:val="22"/>
        </w:rPr>
      </w:pPr>
      <w:r w:rsidRPr="006C1F2C">
        <w:rPr>
          <w:color w:val="000000"/>
          <w:sz w:val="22"/>
          <w:szCs w:val="22"/>
        </w:rPr>
        <w:t>1</w:t>
      </w:r>
      <w:r w:rsidR="003E5473" w:rsidRPr="006C1F2C">
        <w:rPr>
          <w:color w:val="000000"/>
          <w:sz w:val="22"/>
          <w:szCs w:val="22"/>
        </w:rPr>
        <w:t> </w:t>
      </w:r>
      <w:r w:rsidRPr="006C1F2C">
        <w:rPr>
          <w:color w:val="000000"/>
          <w:sz w:val="22"/>
          <w:szCs w:val="22"/>
        </w:rPr>
        <w:t>kapsel inneholder 6</w:t>
      </w:r>
      <w:r w:rsidR="002D00CC" w:rsidRPr="006C1F2C">
        <w:rPr>
          <w:color w:val="000000"/>
          <w:sz w:val="22"/>
          <w:szCs w:val="22"/>
        </w:rPr>
        <w:t>,0</w:t>
      </w:r>
      <w:r w:rsidR="009A2163" w:rsidRPr="006C1F2C">
        <w:rPr>
          <w:color w:val="000000"/>
          <w:sz w:val="22"/>
          <w:szCs w:val="22"/>
        </w:rPr>
        <w:t> mg</w:t>
      </w:r>
      <w:r w:rsidRPr="006C1F2C">
        <w:rPr>
          <w:color w:val="000000"/>
          <w:sz w:val="22"/>
          <w:szCs w:val="22"/>
        </w:rPr>
        <w:t xml:space="preserve"> rivastigmin som rivastigminhydrogentartrat</w:t>
      </w:r>
      <w:r w:rsidR="00145BA8" w:rsidRPr="006C1F2C">
        <w:rPr>
          <w:color w:val="000000"/>
          <w:sz w:val="22"/>
          <w:szCs w:val="22"/>
        </w:rPr>
        <w:t>.</w:t>
      </w:r>
    </w:p>
    <w:p w14:paraId="37C86071" w14:textId="77777777" w:rsidR="00027BB7" w:rsidRPr="006C1F2C" w:rsidRDefault="00027BB7" w:rsidP="005171BE">
      <w:pPr>
        <w:widowControl w:val="0"/>
        <w:suppressAutoHyphens/>
        <w:rPr>
          <w:color w:val="000000"/>
          <w:sz w:val="22"/>
          <w:szCs w:val="22"/>
        </w:rPr>
      </w:pPr>
    </w:p>
    <w:p w14:paraId="37C86072" w14:textId="77777777" w:rsidR="00AA442B" w:rsidRPr="006C1F2C" w:rsidRDefault="00AA442B" w:rsidP="005171BE">
      <w:pPr>
        <w:widowControl w:val="0"/>
        <w:suppressAutoHyphens/>
        <w:rPr>
          <w:color w:val="000000"/>
          <w:sz w:val="22"/>
          <w:szCs w:val="22"/>
        </w:rPr>
      </w:pPr>
    </w:p>
    <w:p w14:paraId="37C8607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074" w14:textId="77777777" w:rsidR="00027BB7" w:rsidRPr="006C1F2C" w:rsidRDefault="00027BB7" w:rsidP="005171BE">
      <w:pPr>
        <w:widowControl w:val="0"/>
        <w:suppressAutoHyphens/>
        <w:rPr>
          <w:color w:val="000000"/>
          <w:sz w:val="22"/>
          <w:szCs w:val="22"/>
        </w:rPr>
      </w:pPr>
    </w:p>
    <w:p w14:paraId="37C86075" w14:textId="77777777" w:rsidR="00AA442B" w:rsidRPr="006C1F2C" w:rsidRDefault="00AA442B" w:rsidP="005171BE">
      <w:pPr>
        <w:widowControl w:val="0"/>
        <w:suppressAutoHyphens/>
        <w:rPr>
          <w:color w:val="000000"/>
          <w:sz w:val="22"/>
          <w:szCs w:val="22"/>
        </w:rPr>
      </w:pPr>
    </w:p>
    <w:p w14:paraId="37C8607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077" w14:textId="77777777" w:rsidR="00027BB7" w:rsidRPr="006C1F2C" w:rsidRDefault="00027BB7" w:rsidP="005171BE">
      <w:pPr>
        <w:widowControl w:val="0"/>
        <w:suppressAutoHyphens/>
        <w:rPr>
          <w:color w:val="000000"/>
          <w:sz w:val="22"/>
          <w:szCs w:val="22"/>
        </w:rPr>
      </w:pPr>
    </w:p>
    <w:p w14:paraId="37C86078" w14:textId="77777777" w:rsidR="00027BB7" w:rsidRPr="006C1F2C" w:rsidRDefault="00027BB7" w:rsidP="005171BE">
      <w:pPr>
        <w:widowControl w:val="0"/>
        <w:suppressAutoHyphens/>
        <w:rPr>
          <w:color w:val="000000"/>
          <w:sz w:val="22"/>
          <w:szCs w:val="22"/>
        </w:rPr>
      </w:pPr>
      <w:r w:rsidRPr="006C1F2C">
        <w:rPr>
          <w:color w:val="000000"/>
          <w:sz w:val="22"/>
          <w:szCs w:val="22"/>
        </w:rPr>
        <w:t>28</w:t>
      </w:r>
      <w:r w:rsidR="00AA442B" w:rsidRPr="006C1F2C">
        <w:rPr>
          <w:color w:val="000000"/>
          <w:sz w:val="22"/>
          <w:szCs w:val="22"/>
        </w:rPr>
        <w:t> </w:t>
      </w:r>
      <w:r w:rsidRPr="006C1F2C">
        <w:rPr>
          <w:color w:val="000000"/>
          <w:sz w:val="22"/>
          <w:szCs w:val="22"/>
        </w:rPr>
        <w:t>harde kapsler</w:t>
      </w:r>
    </w:p>
    <w:p w14:paraId="37C86079" w14:textId="77777777" w:rsidR="00AA442B"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56 harde kapsler</w:t>
      </w:r>
    </w:p>
    <w:p w14:paraId="37C8607A" w14:textId="77777777" w:rsidR="00AA442B" w:rsidRPr="006C1F2C" w:rsidRDefault="00AA442B" w:rsidP="005171BE">
      <w:pPr>
        <w:widowControl w:val="0"/>
        <w:suppressAutoHyphens/>
        <w:rPr>
          <w:color w:val="000000"/>
          <w:sz w:val="22"/>
          <w:szCs w:val="22"/>
          <w:shd w:val="clear" w:color="auto" w:fill="D9D9D9"/>
        </w:rPr>
      </w:pPr>
      <w:r w:rsidRPr="006C1F2C">
        <w:rPr>
          <w:color w:val="000000"/>
          <w:sz w:val="22"/>
          <w:szCs w:val="22"/>
          <w:shd w:val="clear" w:color="auto" w:fill="D9D9D9"/>
        </w:rPr>
        <w:t>112 harde kapsler</w:t>
      </w:r>
    </w:p>
    <w:p w14:paraId="37C8607B" w14:textId="77777777" w:rsidR="00027BB7" w:rsidRPr="006C1F2C" w:rsidRDefault="00027BB7" w:rsidP="005171BE">
      <w:pPr>
        <w:widowControl w:val="0"/>
        <w:suppressAutoHyphens/>
        <w:rPr>
          <w:color w:val="000000"/>
          <w:sz w:val="22"/>
          <w:szCs w:val="22"/>
        </w:rPr>
      </w:pPr>
    </w:p>
    <w:p w14:paraId="37C8607C" w14:textId="77777777" w:rsidR="00AA442B" w:rsidRPr="006C1F2C" w:rsidRDefault="00AA442B" w:rsidP="005171BE">
      <w:pPr>
        <w:widowControl w:val="0"/>
        <w:suppressAutoHyphens/>
        <w:rPr>
          <w:color w:val="000000"/>
          <w:sz w:val="22"/>
          <w:szCs w:val="22"/>
        </w:rPr>
      </w:pPr>
    </w:p>
    <w:p w14:paraId="37C8607D" w14:textId="390CC13E"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AC452E" w:rsidRPr="006C1F2C">
        <w:rPr>
          <w:b/>
          <w:color w:val="000000"/>
          <w:sz w:val="22"/>
          <w:szCs w:val="22"/>
        </w:rPr>
        <w:t>-</w:t>
      </w:r>
      <w:r w:rsidRPr="006C1F2C">
        <w:rPr>
          <w:b/>
          <w:color w:val="000000"/>
          <w:sz w:val="22"/>
          <w:szCs w:val="22"/>
        </w:rPr>
        <w:t>VEI(ER)</w:t>
      </w:r>
    </w:p>
    <w:p w14:paraId="37C8607E" w14:textId="77777777" w:rsidR="00027BB7" w:rsidRPr="006C1F2C" w:rsidRDefault="00027BB7" w:rsidP="005171BE">
      <w:pPr>
        <w:widowControl w:val="0"/>
        <w:suppressAutoHyphens/>
        <w:rPr>
          <w:color w:val="000000"/>
          <w:sz w:val="22"/>
          <w:szCs w:val="22"/>
        </w:rPr>
      </w:pPr>
    </w:p>
    <w:p w14:paraId="37C8607F" w14:textId="77777777" w:rsidR="0017385B" w:rsidRPr="006C1F2C" w:rsidRDefault="0017385B" w:rsidP="005171BE">
      <w:pPr>
        <w:widowControl w:val="0"/>
        <w:suppressAutoHyphens/>
        <w:rPr>
          <w:color w:val="000000"/>
          <w:sz w:val="22"/>
          <w:szCs w:val="22"/>
        </w:rPr>
      </w:pPr>
      <w:r w:rsidRPr="006C1F2C">
        <w:rPr>
          <w:color w:val="000000"/>
          <w:sz w:val="22"/>
          <w:szCs w:val="22"/>
        </w:rPr>
        <w:t>Les pakningsvedlegget før bruk.</w:t>
      </w:r>
    </w:p>
    <w:p w14:paraId="37C86080" w14:textId="77777777" w:rsidR="00027BB7" w:rsidRPr="006C1F2C" w:rsidRDefault="00027BB7" w:rsidP="005171BE">
      <w:pPr>
        <w:widowControl w:val="0"/>
        <w:suppressAutoHyphens/>
        <w:rPr>
          <w:color w:val="000000"/>
          <w:sz w:val="22"/>
          <w:szCs w:val="22"/>
        </w:rPr>
      </w:pPr>
      <w:r w:rsidRPr="006C1F2C">
        <w:rPr>
          <w:color w:val="000000"/>
          <w:sz w:val="22"/>
          <w:szCs w:val="22"/>
        </w:rPr>
        <w:t>Oral bruk</w:t>
      </w:r>
    </w:p>
    <w:p w14:paraId="37C86081" w14:textId="77777777" w:rsidR="00027BB7" w:rsidRPr="006C1F2C" w:rsidRDefault="00027BB7" w:rsidP="005171BE">
      <w:pPr>
        <w:widowControl w:val="0"/>
        <w:suppressAutoHyphens/>
        <w:rPr>
          <w:color w:val="000000"/>
          <w:sz w:val="22"/>
          <w:szCs w:val="22"/>
        </w:rPr>
      </w:pPr>
    </w:p>
    <w:p w14:paraId="37C86082" w14:textId="77777777" w:rsidR="00AA442B" w:rsidRPr="006C1F2C" w:rsidRDefault="00AA442B" w:rsidP="005171BE">
      <w:pPr>
        <w:widowControl w:val="0"/>
        <w:suppressAutoHyphens/>
        <w:rPr>
          <w:color w:val="000000"/>
          <w:sz w:val="22"/>
          <w:szCs w:val="22"/>
        </w:rPr>
      </w:pPr>
    </w:p>
    <w:p w14:paraId="37C8608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084" w14:textId="77777777" w:rsidR="00027BB7" w:rsidRPr="006C1F2C" w:rsidRDefault="00027BB7" w:rsidP="005171BE">
      <w:pPr>
        <w:widowControl w:val="0"/>
        <w:suppressAutoHyphens/>
        <w:rPr>
          <w:color w:val="000000"/>
          <w:sz w:val="22"/>
          <w:szCs w:val="22"/>
        </w:rPr>
      </w:pPr>
    </w:p>
    <w:p w14:paraId="37C86085" w14:textId="77777777" w:rsidR="00027BB7" w:rsidRPr="006C1F2C" w:rsidRDefault="00027BB7" w:rsidP="005171BE">
      <w:pPr>
        <w:widowControl w:val="0"/>
        <w:suppressAutoHyphens/>
        <w:rPr>
          <w:color w:val="000000"/>
          <w:sz w:val="22"/>
          <w:szCs w:val="22"/>
        </w:rPr>
      </w:pPr>
      <w:r w:rsidRPr="006C1F2C">
        <w:rPr>
          <w:color w:val="000000"/>
          <w:sz w:val="22"/>
          <w:szCs w:val="22"/>
        </w:rPr>
        <w:t>Oppbevares utilgjengelig for barn.</w:t>
      </w:r>
    </w:p>
    <w:p w14:paraId="37C86086" w14:textId="77777777" w:rsidR="00027BB7" w:rsidRPr="006C1F2C" w:rsidRDefault="00027BB7" w:rsidP="005171BE">
      <w:pPr>
        <w:widowControl w:val="0"/>
        <w:suppressAutoHyphens/>
        <w:rPr>
          <w:color w:val="000000"/>
          <w:sz w:val="22"/>
          <w:szCs w:val="22"/>
        </w:rPr>
      </w:pPr>
    </w:p>
    <w:p w14:paraId="37C86087" w14:textId="77777777" w:rsidR="00AA442B" w:rsidRPr="006C1F2C" w:rsidRDefault="00AA442B" w:rsidP="005171BE">
      <w:pPr>
        <w:widowControl w:val="0"/>
        <w:suppressAutoHyphens/>
        <w:rPr>
          <w:color w:val="000000"/>
          <w:sz w:val="22"/>
          <w:szCs w:val="22"/>
        </w:rPr>
      </w:pPr>
    </w:p>
    <w:p w14:paraId="37C8608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089" w14:textId="77777777" w:rsidR="00027BB7" w:rsidRPr="006C1F2C" w:rsidRDefault="00027BB7" w:rsidP="005171BE">
      <w:pPr>
        <w:widowControl w:val="0"/>
        <w:suppressAutoHyphens/>
        <w:rPr>
          <w:color w:val="000000"/>
          <w:sz w:val="22"/>
          <w:szCs w:val="22"/>
        </w:rPr>
      </w:pPr>
    </w:p>
    <w:p w14:paraId="37C8608A" w14:textId="77777777" w:rsidR="00027BB7" w:rsidRPr="006C1F2C" w:rsidRDefault="00027BB7" w:rsidP="005171BE">
      <w:pPr>
        <w:widowControl w:val="0"/>
        <w:suppressAutoHyphens/>
        <w:rPr>
          <w:color w:val="000000"/>
          <w:sz w:val="22"/>
          <w:szCs w:val="22"/>
        </w:rPr>
      </w:pPr>
      <w:r w:rsidRPr="006C1F2C">
        <w:rPr>
          <w:color w:val="000000"/>
          <w:sz w:val="22"/>
          <w:szCs w:val="22"/>
        </w:rPr>
        <w:t>Svelges hele. Må ikke knuses eller åpnes</w:t>
      </w:r>
      <w:r w:rsidR="00576D82" w:rsidRPr="006C1F2C">
        <w:rPr>
          <w:color w:val="000000"/>
          <w:sz w:val="22"/>
          <w:szCs w:val="22"/>
        </w:rPr>
        <w:t>.</w:t>
      </w:r>
    </w:p>
    <w:p w14:paraId="37C8608B" w14:textId="77777777" w:rsidR="00027BB7" w:rsidRPr="006C1F2C" w:rsidRDefault="00027BB7" w:rsidP="005171BE">
      <w:pPr>
        <w:widowControl w:val="0"/>
        <w:suppressAutoHyphens/>
        <w:rPr>
          <w:color w:val="000000"/>
          <w:sz w:val="22"/>
          <w:szCs w:val="22"/>
        </w:rPr>
      </w:pPr>
    </w:p>
    <w:p w14:paraId="37C8608C" w14:textId="77777777" w:rsidR="00AA442B" w:rsidRPr="006C1F2C" w:rsidRDefault="00AA442B" w:rsidP="005171BE">
      <w:pPr>
        <w:widowControl w:val="0"/>
        <w:suppressAutoHyphens/>
        <w:rPr>
          <w:color w:val="000000"/>
          <w:sz w:val="22"/>
          <w:szCs w:val="22"/>
        </w:rPr>
      </w:pPr>
    </w:p>
    <w:p w14:paraId="37C8608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08E" w14:textId="77777777" w:rsidR="00027BB7" w:rsidRPr="006C1F2C" w:rsidRDefault="00027BB7" w:rsidP="005171BE">
      <w:pPr>
        <w:widowControl w:val="0"/>
        <w:suppressAutoHyphens/>
        <w:rPr>
          <w:color w:val="000000"/>
          <w:sz w:val="22"/>
          <w:szCs w:val="22"/>
        </w:rPr>
      </w:pPr>
    </w:p>
    <w:p w14:paraId="37C8608F" w14:textId="77777777" w:rsidR="00027BB7" w:rsidRPr="006C1F2C" w:rsidRDefault="005432AC" w:rsidP="005171BE">
      <w:pPr>
        <w:widowControl w:val="0"/>
        <w:suppressAutoHyphens/>
        <w:rPr>
          <w:color w:val="000000"/>
          <w:sz w:val="22"/>
          <w:szCs w:val="22"/>
        </w:rPr>
      </w:pPr>
      <w:r w:rsidRPr="006C1F2C">
        <w:rPr>
          <w:color w:val="000000"/>
          <w:sz w:val="22"/>
          <w:szCs w:val="22"/>
        </w:rPr>
        <w:t>EXP</w:t>
      </w:r>
    </w:p>
    <w:p w14:paraId="37C86090" w14:textId="77777777" w:rsidR="00027BB7" w:rsidRPr="006C1F2C" w:rsidRDefault="00027BB7" w:rsidP="005171BE">
      <w:pPr>
        <w:widowControl w:val="0"/>
        <w:suppressAutoHyphens/>
        <w:rPr>
          <w:color w:val="000000"/>
          <w:sz w:val="22"/>
          <w:szCs w:val="22"/>
        </w:rPr>
      </w:pPr>
    </w:p>
    <w:p w14:paraId="37C86091" w14:textId="77777777" w:rsidR="00AA442B" w:rsidRPr="006C1F2C" w:rsidRDefault="00AA442B" w:rsidP="005171BE">
      <w:pPr>
        <w:widowControl w:val="0"/>
        <w:suppressAutoHyphens/>
        <w:rPr>
          <w:color w:val="000000"/>
          <w:sz w:val="22"/>
          <w:szCs w:val="22"/>
        </w:rPr>
      </w:pPr>
    </w:p>
    <w:p w14:paraId="37C86092"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093" w14:textId="77777777" w:rsidR="00027BB7" w:rsidRPr="006C1F2C" w:rsidRDefault="00027BB7" w:rsidP="005171BE">
      <w:pPr>
        <w:keepNext/>
        <w:widowControl w:val="0"/>
        <w:suppressAutoHyphens/>
        <w:rPr>
          <w:color w:val="000000"/>
          <w:sz w:val="22"/>
          <w:szCs w:val="22"/>
        </w:rPr>
      </w:pPr>
    </w:p>
    <w:p w14:paraId="37C86094" w14:textId="77777777" w:rsidR="00027BB7" w:rsidRPr="006C1F2C" w:rsidRDefault="00576D82" w:rsidP="005171BE">
      <w:pPr>
        <w:keepNext/>
        <w:widowControl w:val="0"/>
        <w:suppressAutoHyphens/>
        <w:rPr>
          <w:color w:val="000000"/>
          <w:sz w:val="22"/>
          <w:szCs w:val="22"/>
        </w:rPr>
      </w:pPr>
      <w:r w:rsidRPr="006C1F2C">
        <w:rPr>
          <w:color w:val="000000"/>
          <w:sz w:val="22"/>
          <w:szCs w:val="22"/>
        </w:rPr>
        <w:t>O</w:t>
      </w:r>
      <w:r w:rsidR="00027BB7" w:rsidRPr="006C1F2C">
        <w:rPr>
          <w:color w:val="000000"/>
          <w:sz w:val="22"/>
          <w:szCs w:val="22"/>
        </w:rPr>
        <w:t xml:space="preserve">ppbevares </w:t>
      </w:r>
      <w:r w:rsidRPr="006C1F2C">
        <w:rPr>
          <w:color w:val="000000"/>
          <w:sz w:val="22"/>
          <w:szCs w:val="22"/>
        </w:rPr>
        <w:t xml:space="preserve">ved høyst </w:t>
      </w:r>
      <w:r w:rsidR="00027BB7" w:rsidRPr="006C1F2C">
        <w:rPr>
          <w:color w:val="000000"/>
          <w:sz w:val="22"/>
          <w:szCs w:val="22"/>
        </w:rPr>
        <w:t>30°C</w:t>
      </w:r>
      <w:r w:rsidR="00DA2A02" w:rsidRPr="006C1F2C">
        <w:rPr>
          <w:color w:val="000000"/>
          <w:sz w:val="22"/>
          <w:szCs w:val="22"/>
        </w:rPr>
        <w:t>.</w:t>
      </w:r>
    </w:p>
    <w:p w14:paraId="37C86095" w14:textId="77777777" w:rsidR="00027BB7" w:rsidRPr="006C1F2C" w:rsidRDefault="00027BB7" w:rsidP="005171BE">
      <w:pPr>
        <w:widowControl w:val="0"/>
        <w:suppressAutoHyphens/>
        <w:rPr>
          <w:color w:val="000000"/>
          <w:sz w:val="22"/>
          <w:szCs w:val="22"/>
        </w:rPr>
      </w:pPr>
    </w:p>
    <w:p w14:paraId="37C86096" w14:textId="77777777" w:rsidR="00027BB7" w:rsidRPr="006C1F2C" w:rsidRDefault="00027BB7" w:rsidP="005171BE">
      <w:pPr>
        <w:widowControl w:val="0"/>
        <w:suppressAutoHyphens/>
        <w:rPr>
          <w:color w:val="000000"/>
          <w:sz w:val="22"/>
          <w:szCs w:val="22"/>
        </w:rPr>
      </w:pPr>
    </w:p>
    <w:p w14:paraId="37C86097" w14:textId="77777777" w:rsidR="00507793" w:rsidRPr="006C1F2C" w:rsidRDefault="00507793" w:rsidP="005171BE">
      <w:pPr>
        <w:keepNext/>
        <w:keepLines/>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098" w14:textId="77777777" w:rsidR="00027BB7" w:rsidRPr="006C1F2C" w:rsidRDefault="00027BB7" w:rsidP="005171BE">
      <w:pPr>
        <w:widowControl w:val="0"/>
        <w:suppressAutoHyphens/>
        <w:rPr>
          <w:color w:val="000000"/>
          <w:sz w:val="22"/>
          <w:szCs w:val="22"/>
        </w:rPr>
      </w:pPr>
    </w:p>
    <w:p w14:paraId="37C86099" w14:textId="77777777" w:rsidR="00027BB7" w:rsidRPr="006C1F2C" w:rsidRDefault="00027BB7" w:rsidP="005171BE">
      <w:pPr>
        <w:widowControl w:val="0"/>
        <w:suppressAutoHyphens/>
        <w:rPr>
          <w:color w:val="000000"/>
          <w:sz w:val="22"/>
          <w:szCs w:val="22"/>
        </w:rPr>
      </w:pPr>
    </w:p>
    <w:p w14:paraId="37C8609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09B" w14:textId="77777777" w:rsidR="00027BB7" w:rsidRPr="006C1F2C" w:rsidRDefault="00027BB7" w:rsidP="005171BE">
      <w:pPr>
        <w:widowControl w:val="0"/>
        <w:suppressAutoHyphens/>
        <w:rPr>
          <w:color w:val="000000"/>
          <w:sz w:val="22"/>
          <w:szCs w:val="22"/>
        </w:rPr>
      </w:pPr>
    </w:p>
    <w:p w14:paraId="37C8609C"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09D"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09E"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09F"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0A0"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0A1" w14:textId="77777777" w:rsidR="00027BB7" w:rsidRPr="006C1F2C" w:rsidRDefault="00027BB7" w:rsidP="005171BE">
      <w:pPr>
        <w:widowControl w:val="0"/>
        <w:suppressAutoHyphens/>
        <w:rPr>
          <w:color w:val="000000"/>
          <w:sz w:val="22"/>
          <w:szCs w:val="22"/>
        </w:rPr>
      </w:pPr>
    </w:p>
    <w:p w14:paraId="37C860A2" w14:textId="77777777" w:rsidR="00AA442B" w:rsidRPr="006C1F2C" w:rsidRDefault="00AA442B" w:rsidP="005171BE">
      <w:pPr>
        <w:widowControl w:val="0"/>
        <w:suppressAutoHyphens/>
        <w:rPr>
          <w:color w:val="000000"/>
          <w:sz w:val="22"/>
          <w:szCs w:val="22"/>
        </w:rPr>
      </w:pPr>
    </w:p>
    <w:p w14:paraId="37C860A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0A4" w14:textId="77777777" w:rsidR="00027BB7" w:rsidRPr="006C1F2C" w:rsidRDefault="00027BB7" w:rsidP="005171BE">
      <w:pPr>
        <w:widowControl w:val="0"/>
        <w:suppressAutoHyphens/>
        <w:rPr>
          <w:color w:val="000000"/>
          <w:sz w:val="22"/>
          <w:szCs w:val="22"/>
        </w:rPr>
      </w:pPr>
    </w:p>
    <w:p w14:paraId="37C860A5" w14:textId="77777777" w:rsidR="00AA442B" w:rsidRPr="006C1F2C" w:rsidRDefault="00027BB7" w:rsidP="005171BE">
      <w:pPr>
        <w:widowControl w:val="0"/>
        <w:tabs>
          <w:tab w:val="left" w:pos="2268"/>
        </w:tabs>
        <w:suppressAutoHyphens/>
        <w:rPr>
          <w:color w:val="000000"/>
          <w:sz w:val="22"/>
          <w:szCs w:val="22"/>
          <w:shd w:val="clear" w:color="auto" w:fill="D9D9D9"/>
        </w:rPr>
      </w:pPr>
      <w:r w:rsidRPr="006C1F2C">
        <w:rPr>
          <w:color w:val="000000"/>
          <w:sz w:val="22"/>
          <w:szCs w:val="22"/>
        </w:rPr>
        <w:t>EU/1/98/066/010</w:t>
      </w:r>
      <w:r w:rsidR="00AA442B" w:rsidRPr="006C1F2C">
        <w:rPr>
          <w:color w:val="000000"/>
          <w:sz w:val="22"/>
          <w:szCs w:val="22"/>
        </w:rPr>
        <w:tab/>
      </w:r>
      <w:r w:rsidR="00AA442B" w:rsidRPr="006C1F2C">
        <w:rPr>
          <w:color w:val="000000"/>
          <w:sz w:val="22"/>
          <w:szCs w:val="22"/>
          <w:shd w:val="clear" w:color="auto" w:fill="D9D9D9"/>
        </w:rPr>
        <w:t>28 harde kapsler</w:t>
      </w:r>
    </w:p>
    <w:p w14:paraId="37C860A6" w14:textId="77777777" w:rsidR="00AA442B"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EU/1/98/066/011</w:t>
      </w:r>
      <w:r w:rsidRPr="006C1F2C">
        <w:rPr>
          <w:color w:val="000000"/>
          <w:sz w:val="22"/>
          <w:szCs w:val="22"/>
          <w:shd w:val="clear" w:color="auto" w:fill="D9D9D9"/>
        </w:rPr>
        <w:tab/>
        <w:t>56 harde kapsler</w:t>
      </w:r>
    </w:p>
    <w:p w14:paraId="37C860A7" w14:textId="77777777" w:rsidR="00AA442B" w:rsidRPr="006C1F2C" w:rsidRDefault="00AA442B"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EU/1/98/066/012</w:t>
      </w:r>
      <w:r w:rsidRPr="006C1F2C">
        <w:rPr>
          <w:color w:val="000000"/>
          <w:sz w:val="22"/>
          <w:szCs w:val="22"/>
          <w:shd w:val="clear" w:color="auto" w:fill="D9D9D9"/>
        </w:rPr>
        <w:tab/>
        <w:t>112 harde kapsler</w:t>
      </w:r>
    </w:p>
    <w:p w14:paraId="37C860A8" w14:textId="77777777" w:rsidR="00027BB7" w:rsidRPr="006C1F2C" w:rsidRDefault="00027BB7" w:rsidP="005171BE">
      <w:pPr>
        <w:widowControl w:val="0"/>
        <w:suppressAutoHyphens/>
        <w:rPr>
          <w:color w:val="000000"/>
          <w:sz w:val="22"/>
          <w:szCs w:val="22"/>
        </w:rPr>
      </w:pPr>
    </w:p>
    <w:p w14:paraId="37C860A9" w14:textId="77777777" w:rsidR="00027BB7" w:rsidRPr="006C1F2C" w:rsidRDefault="00027BB7" w:rsidP="005171BE">
      <w:pPr>
        <w:widowControl w:val="0"/>
        <w:rPr>
          <w:color w:val="000000"/>
          <w:sz w:val="22"/>
          <w:szCs w:val="22"/>
        </w:rPr>
      </w:pPr>
    </w:p>
    <w:p w14:paraId="37C860A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0AB" w14:textId="77777777" w:rsidR="00027BB7" w:rsidRPr="006C1F2C" w:rsidRDefault="00027BB7" w:rsidP="005171BE">
      <w:pPr>
        <w:widowControl w:val="0"/>
        <w:rPr>
          <w:color w:val="000000"/>
          <w:sz w:val="22"/>
          <w:szCs w:val="22"/>
        </w:rPr>
      </w:pPr>
    </w:p>
    <w:p w14:paraId="37C860AC" w14:textId="77777777" w:rsidR="00027BB7" w:rsidRPr="006C1F2C" w:rsidRDefault="00027BB7" w:rsidP="005171BE">
      <w:pPr>
        <w:widowControl w:val="0"/>
        <w:rPr>
          <w:color w:val="000000"/>
          <w:sz w:val="22"/>
          <w:szCs w:val="22"/>
        </w:rPr>
      </w:pPr>
      <w:r w:rsidRPr="006C1F2C">
        <w:rPr>
          <w:color w:val="000000"/>
          <w:sz w:val="22"/>
          <w:szCs w:val="22"/>
        </w:rPr>
        <w:t>Lot</w:t>
      </w:r>
    </w:p>
    <w:p w14:paraId="37C860AD" w14:textId="77777777" w:rsidR="00AA442B" w:rsidRPr="006C1F2C" w:rsidRDefault="00AA442B" w:rsidP="005171BE">
      <w:pPr>
        <w:widowControl w:val="0"/>
        <w:rPr>
          <w:color w:val="000000"/>
          <w:sz w:val="22"/>
          <w:szCs w:val="22"/>
        </w:rPr>
      </w:pPr>
    </w:p>
    <w:p w14:paraId="37C860AE" w14:textId="77777777" w:rsidR="00DA2A02" w:rsidRPr="006C1F2C" w:rsidRDefault="00DA2A02" w:rsidP="005171BE">
      <w:pPr>
        <w:widowControl w:val="0"/>
        <w:rPr>
          <w:color w:val="000000"/>
          <w:sz w:val="22"/>
          <w:szCs w:val="22"/>
        </w:rPr>
      </w:pPr>
    </w:p>
    <w:p w14:paraId="37C860A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0B0" w14:textId="77777777" w:rsidR="00027BB7" w:rsidRPr="006C1F2C" w:rsidRDefault="00027BB7" w:rsidP="005171BE">
      <w:pPr>
        <w:widowControl w:val="0"/>
        <w:rPr>
          <w:color w:val="000000"/>
          <w:sz w:val="22"/>
          <w:szCs w:val="22"/>
        </w:rPr>
      </w:pPr>
    </w:p>
    <w:p w14:paraId="37C860B1" w14:textId="77777777" w:rsidR="00AA442B" w:rsidRPr="006C1F2C" w:rsidRDefault="00AA442B" w:rsidP="005171BE">
      <w:pPr>
        <w:widowControl w:val="0"/>
        <w:rPr>
          <w:color w:val="000000"/>
          <w:sz w:val="22"/>
          <w:szCs w:val="22"/>
        </w:rPr>
      </w:pPr>
    </w:p>
    <w:p w14:paraId="37C860B2" w14:textId="77777777" w:rsidR="00507793" w:rsidRPr="006C1F2C" w:rsidRDefault="00507793" w:rsidP="005171BE">
      <w:pPr>
        <w:widowControl w:val="0"/>
        <w:numPr>
          <w:ilvl w:val="0"/>
          <w:numId w:val="5"/>
        </w:numPr>
        <w:pBdr>
          <w:top w:val="single" w:sz="4" w:space="1" w:color="auto"/>
          <w:left w:val="single" w:sz="4" w:space="4" w:color="auto"/>
          <w:bottom w:val="single" w:sz="4" w:space="1" w:color="auto"/>
          <w:right w:val="single" w:sz="4" w:space="4" w:color="auto"/>
        </w:pBdr>
        <w:tabs>
          <w:tab w:val="clear" w:pos="360"/>
        </w:tabs>
        <w:ind w:left="567" w:hanging="567"/>
        <w:rPr>
          <w:b/>
          <w:color w:val="000000"/>
          <w:sz w:val="22"/>
          <w:szCs w:val="22"/>
        </w:rPr>
      </w:pPr>
      <w:r w:rsidRPr="006C1F2C">
        <w:rPr>
          <w:b/>
          <w:color w:val="000000"/>
          <w:sz w:val="22"/>
          <w:szCs w:val="22"/>
        </w:rPr>
        <w:t>BRUKSANVISNING</w:t>
      </w:r>
    </w:p>
    <w:p w14:paraId="37C860B3" w14:textId="77777777" w:rsidR="00576D82" w:rsidRPr="006C1F2C" w:rsidRDefault="00576D82" w:rsidP="005171BE">
      <w:pPr>
        <w:widowControl w:val="0"/>
        <w:rPr>
          <w:color w:val="000000"/>
          <w:sz w:val="22"/>
          <w:szCs w:val="22"/>
        </w:rPr>
      </w:pPr>
    </w:p>
    <w:p w14:paraId="37C860B4" w14:textId="77777777" w:rsidR="00576D82" w:rsidRPr="006C1F2C" w:rsidRDefault="00576D82" w:rsidP="005171BE">
      <w:pPr>
        <w:widowControl w:val="0"/>
        <w:rPr>
          <w:color w:val="000000"/>
          <w:sz w:val="22"/>
          <w:szCs w:val="22"/>
        </w:rPr>
      </w:pPr>
    </w:p>
    <w:p w14:paraId="37C860B5" w14:textId="77777777" w:rsidR="00507793" w:rsidRPr="006C1F2C" w:rsidRDefault="00507793" w:rsidP="005171BE">
      <w:pPr>
        <w:widowControl w:val="0"/>
        <w:numPr>
          <w:ilvl w:val="0"/>
          <w:numId w:val="5"/>
        </w:numPr>
        <w:pBdr>
          <w:top w:val="single" w:sz="4" w:space="1" w:color="auto"/>
          <w:left w:val="single" w:sz="4" w:space="4" w:color="auto"/>
          <w:bottom w:val="single" w:sz="4" w:space="1" w:color="auto"/>
          <w:right w:val="single" w:sz="4" w:space="4" w:color="auto"/>
        </w:pBdr>
        <w:tabs>
          <w:tab w:val="clear" w:pos="360"/>
        </w:tabs>
        <w:ind w:left="567" w:hanging="567"/>
        <w:rPr>
          <w:b/>
          <w:color w:val="000000"/>
          <w:sz w:val="22"/>
          <w:szCs w:val="22"/>
        </w:rPr>
      </w:pPr>
      <w:r w:rsidRPr="006C1F2C">
        <w:rPr>
          <w:b/>
          <w:color w:val="000000"/>
          <w:sz w:val="22"/>
          <w:szCs w:val="22"/>
        </w:rPr>
        <w:t>INFORMASJON PÅ BLINDESKRIFT</w:t>
      </w:r>
    </w:p>
    <w:p w14:paraId="37C860B6" w14:textId="77777777" w:rsidR="005872C3" w:rsidRPr="006C1F2C" w:rsidRDefault="005872C3" w:rsidP="005171BE">
      <w:pPr>
        <w:widowControl w:val="0"/>
        <w:suppressAutoHyphens/>
        <w:rPr>
          <w:color w:val="000000"/>
          <w:sz w:val="22"/>
          <w:szCs w:val="22"/>
        </w:rPr>
      </w:pPr>
    </w:p>
    <w:p w14:paraId="37C860B7" w14:textId="77777777" w:rsidR="006902F2" w:rsidRPr="006C1F2C" w:rsidRDefault="005872C3" w:rsidP="005171BE">
      <w:pPr>
        <w:widowControl w:val="0"/>
        <w:suppressAutoHyphens/>
        <w:rPr>
          <w:color w:val="000000"/>
          <w:sz w:val="22"/>
          <w:szCs w:val="22"/>
        </w:rPr>
      </w:pPr>
      <w:r w:rsidRPr="006C1F2C">
        <w:rPr>
          <w:color w:val="000000"/>
          <w:sz w:val="22"/>
          <w:szCs w:val="22"/>
        </w:rPr>
        <w:t>Exelon 6,0 mg</w:t>
      </w:r>
    </w:p>
    <w:p w14:paraId="37C860B8" w14:textId="77777777" w:rsidR="005432AC" w:rsidRPr="006C1F2C" w:rsidRDefault="005432AC" w:rsidP="005171BE">
      <w:pPr>
        <w:widowControl w:val="0"/>
        <w:rPr>
          <w:color w:val="000000"/>
          <w:sz w:val="22"/>
          <w:szCs w:val="22"/>
        </w:rPr>
      </w:pPr>
    </w:p>
    <w:p w14:paraId="37C860B9" w14:textId="77777777" w:rsidR="005432AC" w:rsidRPr="006C1F2C" w:rsidRDefault="005432AC" w:rsidP="005171BE">
      <w:pPr>
        <w:widowControl w:val="0"/>
        <w:rPr>
          <w:sz w:val="22"/>
          <w:szCs w:val="22"/>
        </w:rPr>
      </w:pPr>
    </w:p>
    <w:p w14:paraId="37C860BA" w14:textId="77777777" w:rsidR="005432AC" w:rsidRPr="006C1F2C" w:rsidRDefault="005432AC"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0BB" w14:textId="77777777" w:rsidR="005432AC" w:rsidRPr="006C1F2C" w:rsidRDefault="005432AC" w:rsidP="005171BE">
      <w:pPr>
        <w:keepNext/>
        <w:widowControl w:val="0"/>
        <w:rPr>
          <w:noProof/>
          <w:sz w:val="22"/>
          <w:szCs w:val="22"/>
        </w:rPr>
      </w:pPr>
    </w:p>
    <w:p w14:paraId="37C860BC" w14:textId="77777777" w:rsidR="005432AC" w:rsidRPr="006C1F2C" w:rsidRDefault="005432AC"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60BD" w14:textId="77777777" w:rsidR="005432AC" w:rsidRPr="006C1F2C" w:rsidRDefault="005432AC" w:rsidP="005171BE">
      <w:pPr>
        <w:widowControl w:val="0"/>
        <w:rPr>
          <w:noProof/>
          <w:sz w:val="22"/>
          <w:szCs w:val="22"/>
        </w:rPr>
      </w:pPr>
    </w:p>
    <w:p w14:paraId="37C860BE" w14:textId="77777777" w:rsidR="005432AC" w:rsidRPr="006C1F2C" w:rsidRDefault="005432AC" w:rsidP="005171BE">
      <w:pPr>
        <w:widowControl w:val="0"/>
        <w:rPr>
          <w:noProof/>
          <w:sz w:val="22"/>
          <w:szCs w:val="22"/>
        </w:rPr>
      </w:pPr>
    </w:p>
    <w:p w14:paraId="37C860BF" w14:textId="77777777" w:rsidR="005432AC" w:rsidRPr="006C1F2C" w:rsidRDefault="005432AC"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0C0" w14:textId="77777777" w:rsidR="005432AC" w:rsidRPr="006C1F2C" w:rsidRDefault="005432AC" w:rsidP="005171BE">
      <w:pPr>
        <w:widowControl w:val="0"/>
        <w:rPr>
          <w:sz w:val="22"/>
          <w:szCs w:val="22"/>
        </w:rPr>
      </w:pPr>
    </w:p>
    <w:p w14:paraId="37C860C1" w14:textId="395E46C2" w:rsidR="005432AC" w:rsidRPr="006C1F2C" w:rsidRDefault="005432AC" w:rsidP="005171BE">
      <w:pPr>
        <w:widowControl w:val="0"/>
        <w:rPr>
          <w:sz w:val="22"/>
          <w:szCs w:val="22"/>
        </w:rPr>
      </w:pPr>
      <w:r w:rsidRPr="006C1F2C">
        <w:rPr>
          <w:sz w:val="22"/>
          <w:szCs w:val="22"/>
        </w:rPr>
        <w:t>PC</w:t>
      </w:r>
    </w:p>
    <w:p w14:paraId="37C860C2" w14:textId="70CD5525" w:rsidR="005432AC" w:rsidRPr="006C1F2C" w:rsidRDefault="005432AC" w:rsidP="005171BE">
      <w:pPr>
        <w:widowControl w:val="0"/>
        <w:rPr>
          <w:sz w:val="22"/>
          <w:szCs w:val="22"/>
        </w:rPr>
      </w:pPr>
      <w:r w:rsidRPr="006C1F2C">
        <w:rPr>
          <w:sz w:val="22"/>
          <w:szCs w:val="22"/>
        </w:rPr>
        <w:t>SN</w:t>
      </w:r>
    </w:p>
    <w:p w14:paraId="37C860C3" w14:textId="10485006" w:rsidR="005432AC" w:rsidRPr="006C1F2C" w:rsidRDefault="005432AC" w:rsidP="005171BE">
      <w:pPr>
        <w:widowControl w:val="0"/>
        <w:rPr>
          <w:sz w:val="22"/>
          <w:szCs w:val="22"/>
        </w:rPr>
      </w:pPr>
      <w:r w:rsidRPr="006C1F2C">
        <w:rPr>
          <w:sz w:val="22"/>
          <w:szCs w:val="22"/>
        </w:rPr>
        <w:t>NN</w:t>
      </w:r>
    </w:p>
    <w:p w14:paraId="37C860C4" w14:textId="77777777" w:rsidR="00027BB7" w:rsidRPr="006C1F2C" w:rsidRDefault="00027BB7" w:rsidP="005171BE">
      <w:pPr>
        <w:widowControl w:val="0"/>
        <w:suppressAutoHyphens/>
        <w:rPr>
          <w:color w:val="000000"/>
          <w:sz w:val="22"/>
          <w:szCs w:val="22"/>
        </w:rPr>
      </w:pPr>
      <w:r w:rsidRPr="006C1F2C">
        <w:rPr>
          <w:color w:val="000000"/>
          <w:sz w:val="22"/>
          <w:szCs w:val="22"/>
          <w:u w:val="single"/>
        </w:rPr>
        <w:br w:type="page"/>
      </w:r>
    </w:p>
    <w:p w14:paraId="37C860C5" w14:textId="77777777" w:rsidR="000E5CF3" w:rsidRPr="006C1F2C" w:rsidRDefault="000E5CF3" w:rsidP="005171BE">
      <w:pPr>
        <w:widowControl w:val="0"/>
        <w:rPr>
          <w:color w:val="000000"/>
          <w:sz w:val="22"/>
          <w:szCs w:val="22"/>
        </w:rPr>
      </w:pPr>
    </w:p>
    <w:p w14:paraId="37C860C6" w14:textId="4132B91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 xml:space="preserve">MINSTEKRAV TIL OPPLYSNINGER SOM SKAL ANGIS PÅ </w:t>
      </w:r>
      <w:r w:rsidR="00AC452E" w:rsidRPr="006C1F2C">
        <w:rPr>
          <w:b/>
          <w:color w:val="000000"/>
          <w:sz w:val="22"/>
          <w:szCs w:val="22"/>
        </w:rPr>
        <w:t>BLISTER ELLER STRIP</w:t>
      </w:r>
    </w:p>
    <w:p w14:paraId="37C860C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p>
    <w:p w14:paraId="37C860C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b/>
          <w:color w:val="000000"/>
          <w:sz w:val="22"/>
          <w:szCs w:val="22"/>
        </w:rPr>
      </w:pPr>
      <w:r w:rsidRPr="006C1F2C">
        <w:rPr>
          <w:b/>
          <w:color w:val="000000"/>
          <w:sz w:val="22"/>
          <w:szCs w:val="22"/>
        </w:rPr>
        <w:t>BLISTER</w:t>
      </w:r>
    </w:p>
    <w:p w14:paraId="37C860C9" w14:textId="77777777" w:rsidR="00027BB7" w:rsidRPr="006C1F2C" w:rsidRDefault="00027BB7" w:rsidP="005171BE">
      <w:pPr>
        <w:widowControl w:val="0"/>
        <w:rPr>
          <w:color w:val="000000"/>
          <w:sz w:val="22"/>
          <w:szCs w:val="22"/>
        </w:rPr>
      </w:pPr>
    </w:p>
    <w:p w14:paraId="37C860CA" w14:textId="77777777" w:rsidR="00027BB7" w:rsidRPr="006C1F2C" w:rsidRDefault="00027BB7" w:rsidP="005171BE">
      <w:pPr>
        <w:widowControl w:val="0"/>
        <w:rPr>
          <w:color w:val="000000"/>
          <w:sz w:val="22"/>
          <w:szCs w:val="22"/>
        </w:rPr>
      </w:pPr>
    </w:p>
    <w:p w14:paraId="37C860C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0CC" w14:textId="77777777" w:rsidR="00027BB7" w:rsidRPr="006C1F2C" w:rsidRDefault="00027BB7" w:rsidP="005171BE">
      <w:pPr>
        <w:widowControl w:val="0"/>
        <w:suppressAutoHyphens/>
        <w:rPr>
          <w:color w:val="000000"/>
          <w:sz w:val="22"/>
          <w:szCs w:val="22"/>
        </w:rPr>
      </w:pPr>
    </w:p>
    <w:p w14:paraId="37C860CD" w14:textId="77777777" w:rsidR="00027BB7" w:rsidRPr="006C1F2C" w:rsidRDefault="002D4E52" w:rsidP="005171BE">
      <w:pPr>
        <w:widowControl w:val="0"/>
        <w:suppressAutoHyphens/>
        <w:rPr>
          <w:color w:val="000000"/>
          <w:sz w:val="22"/>
          <w:szCs w:val="22"/>
        </w:rPr>
      </w:pPr>
      <w:r w:rsidRPr="006C1F2C">
        <w:rPr>
          <w:color w:val="000000"/>
          <w:sz w:val="22"/>
          <w:szCs w:val="22"/>
        </w:rPr>
        <w:t xml:space="preserve">Exelon </w:t>
      </w:r>
      <w:r w:rsidR="00027BB7" w:rsidRPr="006C1F2C">
        <w:rPr>
          <w:color w:val="000000"/>
          <w:sz w:val="22"/>
          <w:szCs w:val="22"/>
        </w:rPr>
        <w:t>6</w:t>
      </w:r>
      <w:r w:rsidR="002D00CC" w:rsidRPr="006C1F2C">
        <w:rPr>
          <w:color w:val="000000"/>
          <w:sz w:val="22"/>
          <w:szCs w:val="22"/>
        </w:rPr>
        <w:t>,0</w:t>
      </w:r>
      <w:r w:rsidR="009A2163" w:rsidRPr="006C1F2C">
        <w:rPr>
          <w:color w:val="000000"/>
          <w:sz w:val="22"/>
          <w:szCs w:val="22"/>
        </w:rPr>
        <w:t> mg</w:t>
      </w:r>
      <w:r w:rsidR="00027BB7" w:rsidRPr="006C1F2C">
        <w:rPr>
          <w:color w:val="000000"/>
          <w:sz w:val="22"/>
          <w:szCs w:val="22"/>
        </w:rPr>
        <w:t xml:space="preserve"> harde kapsler</w:t>
      </w:r>
    </w:p>
    <w:p w14:paraId="37C860CE" w14:textId="77777777" w:rsidR="00975EC8" w:rsidRPr="006C1F2C" w:rsidRDefault="0017385B" w:rsidP="005171BE">
      <w:pPr>
        <w:widowControl w:val="0"/>
        <w:suppressAutoHyphens/>
        <w:rPr>
          <w:color w:val="000000"/>
          <w:sz w:val="22"/>
          <w:szCs w:val="22"/>
        </w:rPr>
      </w:pPr>
      <w:r w:rsidRPr="006C1F2C">
        <w:rPr>
          <w:color w:val="000000"/>
          <w:sz w:val="22"/>
          <w:szCs w:val="22"/>
        </w:rPr>
        <w:t>r</w:t>
      </w:r>
      <w:r w:rsidR="00975EC8" w:rsidRPr="006C1F2C">
        <w:rPr>
          <w:color w:val="000000"/>
          <w:sz w:val="22"/>
          <w:szCs w:val="22"/>
        </w:rPr>
        <w:t>ivastigmin</w:t>
      </w:r>
    </w:p>
    <w:p w14:paraId="37C860CF" w14:textId="77777777" w:rsidR="00027BB7" w:rsidRPr="006C1F2C" w:rsidRDefault="00027BB7" w:rsidP="005171BE">
      <w:pPr>
        <w:widowControl w:val="0"/>
        <w:suppressAutoHyphens/>
        <w:rPr>
          <w:color w:val="000000"/>
          <w:sz w:val="22"/>
          <w:szCs w:val="22"/>
        </w:rPr>
      </w:pPr>
    </w:p>
    <w:p w14:paraId="37C860D0" w14:textId="77777777" w:rsidR="00AA442B" w:rsidRPr="006C1F2C" w:rsidRDefault="00AA442B" w:rsidP="005171BE">
      <w:pPr>
        <w:widowControl w:val="0"/>
        <w:suppressAutoHyphens/>
        <w:rPr>
          <w:color w:val="000000"/>
          <w:sz w:val="22"/>
          <w:szCs w:val="22"/>
        </w:rPr>
      </w:pPr>
    </w:p>
    <w:p w14:paraId="37C860D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NAVN PÅ INNEHAVEREN AV MARKEDSFØRINGSTILLATELSEN</w:t>
      </w:r>
    </w:p>
    <w:p w14:paraId="37C860D2" w14:textId="77777777" w:rsidR="00027BB7" w:rsidRPr="006C1F2C" w:rsidRDefault="00027BB7" w:rsidP="005171BE">
      <w:pPr>
        <w:widowControl w:val="0"/>
        <w:suppressAutoHyphens/>
        <w:rPr>
          <w:color w:val="000000"/>
          <w:sz w:val="22"/>
          <w:szCs w:val="22"/>
        </w:rPr>
      </w:pPr>
    </w:p>
    <w:p w14:paraId="37C860D3" w14:textId="77777777" w:rsidR="00027BB7" w:rsidRPr="006C1F2C" w:rsidRDefault="00027BB7" w:rsidP="005171BE">
      <w:pPr>
        <w:widowControl w:val="0"/>
        <w:suppressAutoHyphens/>
        <w:rPr>
          <w:color w:val="000000"/>
          <w:sz w:val="22"/>
          <w:szCs w:val="22"/>
        </w:rPr>
      </w:pPr>
      <w:r w:rsidRPr="006C1F2C">
        <w:rPr>
          <w:color w:val="000000"/>
          <w:sz w:val="22"/>
          <w:szCs w:val="22"/>
        </w:rPr>
        <w:t>Novartis Europharm Limited</w:t>
      </w:r>
    </w:p>
    <w:p w14:paraId="37C860D4" w14:textId="77777777" w:rsidR="00027BB7" w:rsidRPr="006C1F2C" w:rsidRDefault="00027BB7" w:rsidP="005171BE">
      <w:pPr>
        <w:widowControl w:val="0"/>
        <w:suppressAutoHyphens/>
        <w:rPr>
          <w:color w:val="000000"/>
          <w:sz w:val="22"/>
          <w:szCs w:val="22"/>
        </w:rPr>
      </w:pPr>
    </w:p>
    <w:p w14:paraId="37C860D5" w14:textId="77777777" w:rsidR="00AA442B" w:rsidRPr="006C1F2C" w:rsidRDefault="00AA442B" w:rsidP="005171BE">
      <w:pPr>
        <w:widowControl w:val="0"/>
        <w:suppressAutoHyphens/>
        <w:rPr>
          <w:color w:val="000000"/>
          <w:sz w:val="22"/>
          <w:szCs w:val="22"/>
        </w:rPr>
      </w:pPr>
    </w:p>
    <w:p w14:paraId="37C860D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UTLØPSDATO</w:t>
      </w:r>
    </w:p>
    <w:p w14:paraId="37C860D7" w14:textId="77777777" w:rsidR="00027BB7" w:rsidRPr="006C1F2C" w:rsidRDefault="00027BB7" w:rsidP="005171BE">
      <w:pPr>
        <w:widowControl w:val="0"/>
        <w:suppressAutoHyphens/>
        <w:jc w:val="both"/>
        <w:rPr>
          <w:color w:val="000000"/>
          <w:sz w:val="22"/>
          <w:szCs w:val="22"/>
        </w:rPr>
      </w:pPr>
    </w:p>
    <w:p w14:paraId="37C860D8" w14:textId="77777777" w:rsidR="00027BB7" w:rsidRPr="006C1F2C" w:rsidRDefault="00027BB7" w:rsidP="005171BE">
      <w:pPr>
        <w:widowControl w:val="0"/>
        <w:suppressAutoHyphens/>
        <w:jc w:val="both"/>
        <w:rPr>
          <w:color w:val="000000"/>
          <w:sz w:val="22"/>
          <w:szCs w:val="22"/>
        </w:rPr>
      </w:pPr>
      <w:r w:rsidRPr="006C1F2C">
        <w:rPr>
          <w:color w:val="000000"/>
          <w:sz w:val="22"/>
          <w:szCs w:val="22"/>
        </w:rPr>
        <w:t>EXP</w:t>
      </w:r>
    </w:p>
    <w:p w14:paraId="37C860D9" w14:textId="77777777" w:rsidR="00027BB7" w:rsidRPr="006C1F2C" w:rsidRDefault="00027BB7" w:rsidP="005171BE">
      <w:pPr>
        <w:widowControl w:val="0"/>
        <w:suppressAutoHyphens/>
        <w:jc w:val="both"/>
        <w:rPr>
          <w:color w:val="000000"/>
          <w:sz w:val="22"/>
          <w:szCs w:val="22"/>
        </w:rPr>
      </w:pPr>
    </w:p>
    <w:p w14:paraId="37C860DA" w14:textId="77777777" w:rsidR="00AA442B" w:rsidRPr="006C1F2C" w:rsidRDefault="00AA442B" w:rsidP="005171BE">
      <w:pPr>
        <w:widowControl w:val="0"/>
        <w:suppressAutoHyphens/>
        <w:jc w:val="both"/>
        <w:rPr>
          <w:color w:val="000000"/>
          <w:sz w:val="22"/>
          <w:szCs w:val="22"/>
        </w:rPr>
      </w:pPr>
    </w:p>
    <w:p w14:paraId="37C860D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PRODUKSJONSNUMMER</w:t>
      </w:r>
    </w:p>
    <w:p w14:paraId="37C860DC" w14:textId="77777777" w:rsidR="00027BB7" w:rsidRPr="006C1F2C" w:rsidRDefault="00027BB7" w:rsidP="005171BE">
      <w:pPr>
        <w:widowControl w:val="0"/>
        <w:suppressAutoHyphens/>
        <w:jc w:val="both"/>
        <w:rPr>
          <w:color w:val="000000"/>
          <w:sz w:val="22"/>
          <w:szCs w:val="22"/>
        </w:rPr>
      </w:pPr>
    </w:p>
    <w:p w14:paraId="37C860DD" w14:textId="77777777" w:rsidR="00027BB7" w:rsidRPr="006C1F2C" w:rsidRDefault="00027BB7" w:rsidP="005171BE">
      <w:pPr>
        <w:widowControl w:val="0"/>
        <w:suppressAutoHyphens/>
        <w:jc w:val="both"/>
        <w:rPr>
          <w:color w:val="000000"/>
          <w:sz w:val="22"/>
          <w:szCs w:val="22"/>
        </w:rPr>
      </w:pPr>
      <w:r w:rsidRPr="006C1F2C">
        <w:rPr>
          <w:color w:val="000000"/>
          <w:sz w:val="22"/>
          <w:szCs w:val="22"/>
        </w:rPr>
        <w:t>Lot</w:t>
      </w:r>
    </w:p>
    <w:p w14:paraId="37C860DE" w14:textId="77777777" w:rsidR="00027BB7" w:rsidRPr="006C1F2C" w:rsidRDefault="00027BB7" w:rsidP="005171BE">
      <w:pPr>
        <w:widowControl w:val="0"/>
        <w:suppressAutoHyphens/>
        <w:jc w:val="both"/>
        <w:rPr>
          <w:color w:val="000000"/>
          <w:sz w:val="22"/>
          <w:szCs w:val="22"/>
        </w:rPr>
      </w:pPr>
    </w:p>
    <w:p w14:paraId="37C860DF" w14:textId="77777777" w:rsidR="00AA442B" w:rsidRPr="006C1F2C" w:rsidRDefault="00AA442B" w:rsidP="005171BE">
      <w:pPr>
        <w:widowControl w:val="0"/>
        <w:suppressAutoHyphens/>
        <w:jc w:val="both"/>
        <w:rPr>
          <w:color w:val="000000"/>
          <w:sz w:val="22"/>
          <w:szCs w:val="22"/>
        </w:rPr>
      </w:pPr>
    </w:p>
    <w:p w14:paraId="37C860E0" w14:textId="77777777" w:rsidR="00027BB7" w:rsidRPr="006C1F2C" w:rsidRDefault="00027BB7"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ANNET</w:t>
      </w:r>
    </w:p>
    <w:p w14:paraId="37C860E1" w14:textId="77777777" w:rsidR="00027BB7" w:rsidRPr="006C1F2C" w:rsidRDefault="00027BB7" w:rsidP="005171BE">
      <w:pPr>
        <w:widowControl w:val="0"/>
        <w:suppressAutoHyphens/>
        <w:jc w:val="both"/>
        <w:rPr>
          <w:color w:val="000000"/>
          <w:sz w:val="22"/>
          <w:szCs w:val="22"/>
        </w:rPr>
      </w:pPr>
    </w:p>
    <w:p w14:paraId="37C860E2" w14:textId="77777777" w:rsidR="00027BB7" w:rsidRPr="006C1F2C" w:rsidRDefault="00027BB7" w:rsidP="005171BE">
      <w:pPr>
        <w:widowControl w:val="0"/>
        <w:suppressAutoHyphens/>
        <w:jc w:val="both"/>
        <w:rPr>
          <w:color w:val="000000"/>
          <w:sz w:val="22"/>
          <w:szCs w:val="22"/>
        </w:rPr>
      </w:pPr>
      <w:r w:rsidRPr="006C1F2C">
        <w:rPr>
          <w:color w:val="000000"/>
          <w:sz w:val="22"/>
          <w:szCs w:val="22"/>
        </w:rPr>
        <w:t>Mandag</w:t>
      </w:r>
    </w:p>
    <w:p w14:paraId="37C860E3" w14:textId="77777777" w:rsidR="00027BB7" w:rsidRPr="006C1F2C" w:rsidRDefault="00027BB7" w:rsidP="005171BE">
      <w:pPr>
        <w:widowControl w:val="0"/>
        <w:suppressAutoHyphens/>
        <w:jc w:val="both"/>
        <w:rPr>
          <w:color w:val="000000"/>
          <w:sz w:val="22"/>
          <w:szCs w:val="22"/>
        </w:rPr>
      </w:pPr>
      <w:r w:rsidRPr="006C1F2C">
        <w:rPr>
          <w:color w:val="000000"/>
          <w:sz w:val="22"/>
          <w:szCs w:val="22"/>
        </w:rPr>
        <w:t>Tirsdag</w:t>
      </w:r>
    </w:p>
    <w:p w14:paraId="37C860E4" w14:textId="77777777" w:rsidR="00027BB7" w:rsidRPr="006C1F2C" w:rsidRDefault="00027BB7" w:rsidP="005171BE">
      <w:pPr>
        <w:widowControl w:val="0"/>
        <w:suppressAutoHyphens/>
        <w:jc w:val="both"/>
        <w:rPr>
          <w:color w:val="000000"/>
          <w:sz w:val="22"/>
          <w:szCs w:val="22"/>
        </w:rPr>
      </w:pPr>
      <w:r w:rsidRPr="006C1F2C">
        <w:rPr>
          <w:color w:val="000000"/>
          <w:sz w:val="22"/>
          <w:szCs w:val="22"/>
        </w:rPr>
        <w:t>Onsdag</w:t>
      </w:r>
    </w:p>
    <w:p w14:paraId="37C860E5" w14:textId="77777777" w:rsidR="00027BB7" w:rsidRPr="006C1F2C" w:rsidRDefault="00027BB7" w:rsidP="005171BE">
      <w:pPr>
        <w:widowControl w:val="0"/>
        <w:suppressAutoHyphens/>
        <w:jc w:val="both"/>
        <w:rPr>
          <w:color w:val="000000"/>
          <w:sz w:val="22"/>
          <w:szCs w:val="22"/>
        </w:rPr>
      </w:pPr>
      <w:r w:rsidRPr="006C1F2C">
        <w:rPr>
          <w:color w:val="000000"/>
          <w:sz w:val="22"/>
          <w:szCs w:val="22"/>
        </w:rPr>
        <w:t>Torsdag</w:t>
      </w:r>
    </w:p>
    <w:p w14:paraId="37C860E6" w14:textId="77777777" w:rsidR="00027BB7" w:rsidRPr="006C1F2C" w:rsidRDefault="00027BB7" w:rsidP="005171BE">
      <w:pPr>
        <w:widowControl w:val="0"/>
        <w:suppressAutoHyphens/>
        <w:jc w:val="both"/>
        <w:rPr>
          <w:color w:val="000000"/>
          <w:sz w:val="22"/>
          <w:szCs w:val="22"/>
        </w:rPr>
      </w:pPr>
      <w:r w:rsidRPr="006C1F2C">
        <w:rPr>
          <w:color w:val="000000"/>
          <w:sz w:val="22"/>
          <w:szCs w:val="22"/>
        </w:rPr>
        <w:t>Fredag</w:t>
      </w:r>
    </w:p>
    <w:p w14:paraId="37C860E7" w14:textId="77777777" w:rsidR="00027BB7" w:rsidRPr="006C1F2C" w:rsidRDefault="00027BB7" w:rsidP="005171BE">
      <w:pPr>
        <w:widowControl w:val="0"/>
        <w:suppressAutoHyphens/>
        <w:jc w:val="both"/>
        <w:rPr>
          <w:color w:val="000000"/>
          <w:sz w:val="22"/>
          <w:szCs w:val="22"/>
        </w:rPr>
      </w:pPr>
      <w:r w:rsidRPr="006C1F2C">
        <w:rPr>
          <w:color w:val="000000"/>
          <w:sz w:val="22"/>
          <w:szCs w:val="22"/>
        </w:rPr>
        <w:t>Lørdag</w:t>
      </w:r>
    </w:p>
    <w:p w14:paraId="37C860E8" w14:textId="77777777" w:rsidR="00027BB7" w:rsidRPr="006C1F2C" w:rsidRDefault="00027BB7" w:rsidP="005171BE">
      <w:pPr>
        <w:widowControl w:val="0"/>
        <w:suppressAutoHyphens/>
        <w:jc w:val="both"/>
        <w:rPr>
          <w:color w:val="000000"/>
          <w:sz w:val="22"/>
          <w:szCs w:val="22"/>
        </w:rPr>
      </w:pPr>
      <w:r w:rsidRPr="006C1F2C">
        <w:rPr>
          <w:color w:val="000000"/>
          <w:sz w:val="22"/>
          <w:szCs w:val="22"/>
        </w:rPr>
        <w:t>Søndag</w:t>
      </w:r>
    </w:p>
    <w:p w14:paraId="37C860E9" w14:textId="77777777" w:rsidR="00027BB7" w:rsidRPr="006C1F2C" w:rsidRDefault="00027BB7" w:rsidP="005171BE">
      <w:pPr>
        <w:widowControl w:val="0"/>
        <w:suppressAutoHyphens/>
        <w:jc w:val="both"/>
        <w:rPr>
          <w:color w:val="000000"/>
          <w:sz w:val="22"/>
          <w:szCs w:val="22"/>
        </w:rPr>
      </w:pPr>
    </w:p>
    <w:p w14:paraId="37C860EA" w14:textId="77777777" w:rsidR="00027BB7" w:rsidRPr="006C1F2C" w:rsidRDefault="00027BB7" w:rsidP="005171BE">
      <w:pPr>
        <w:widowControl w:val="0"/>
        <w:suppressAutoHyphens/>
        <w:jc w:val="both"/>
        <w:rPr>
          <w:color w:val="000000"/>
          <w:sz w:val="22"/>
          <w:szCs w:val="22"/>
        </w:rPr>
      </w:pPr>
      <w:r w:rsidRPr="006C1F2C">
        <w:rPr>
          <w:color w:val="000000"/>
          <w:sz w:val="22"/>
          <w:szCs w:val="22"/>
        </w:rPr>
        <w:br w:type="page"/>
      </w:r>
    </w:p>
    <w:p w14:paraId="37C8614B" w14:textId="77777777" w:rsidR="000E5CF3" w:rsidRPr="006C1F2C" w:rsidRDefault="000E5CF3" w:rsidP="005171BE">
      <w:pPr>
        <w:widowControl w:val="0"/>
        <w:shd w:val="clear" w:color="auto" w:fill="FFFFFF"/>
        <w:rPr>
          <w:color w:val="000000"/>
          <w:sz w:val="22"/>
          <w:szCs w:val="22"/>
        </w:rPr>
      </w:pPr>
    </w:p>
    <w:p w14:paraId="37C8614C" w14:textId="1C362170"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 OG INDRE EMBALLASJE</w:t>
      </w:r>
    </w:p>
    <w:p w14:paraId="37C8614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14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rPr>
          <w:color w:val="000000"/>
          <w:sz w:val="22"/>
          <w:szCs w:val="22"/>
        </w:rPr>
      </w:pPr>
      <w:r w:rsidRPr="006C1F2C">
        <w:rPr>
          <w:b/>
          <w:color w:val="000000"/>
          <w:sz w:val="22"/>
          <w:szCs w:val="22"/>
        </w:rPr>
        <w:t>SJAKTEL OG FLASKEETIKETT</w:t>
      </w:r>
    </w:p>
    <w:p w14:paraId="37C8614F" w14:textId="77777777" w:rsidR="00D3131D" w:rsidRPr="006C1F2C" w:rsidRDefault="00D3131D" w:rsidP="005171BE">
      <w:pPr>
        <w:widowControl w:val="0"/>
        <w:suppressAutoHyphens/>
        <w:rPr>
          <w:color w:val="000000"/>
          <w:sz w:val="22"/>
          <w:szCs w:val="22"/>
        </w:rPr>
      </w:pPr>
    </w:p>
    <w:p w14:paraId="37C86150" w14:textId="77777777" w:rsidR="008C42BE" w:rsidRPr="006C1F2C" w:rsidRDefault="008C42BE" w:rsidP="005171BE">
      <w:pPr>
        <w:widowControl w:val="0"/>
        <w:suppressAutoHyphens/>
        <w:rPr>
          <w:color w:val="000000"/>
          <w:sz w:val="22"/>
          <w:szCs w:val="22"/>
        </w:rPr>
      </w:pPr>
    </w:p>
    <w:p w14:paraId="37C8615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152" w14:textId="77777777" w:rsidR="00D3131D" w:rsidRPr="006C1F2C" w:rsidRDefault="00D3131D" w:rsidP="005171BE">
      <w:pPr>
        <w:widowControl w:val="0"/>
        <w:suppressAutoHyphens/>
        <w:rPr>
          <w:color w:val="000000"/>
          <w:sz w:val="22"/>
          <w:szCs w:val="22"/>
        </w:rPr>
      </w:pPr>
    </w:p>
    <w:p w14:paraId="37C86153" w14:textId="77777777" w:rsidR="00D3131D" w:rsidRPr="006C1F2C" w:rsidRDefault="002D4E52" w:rsidP="005171BE">
      <w:pPr>
        <w:widowControl w:val="0"/>
        <w:suppressAutoHyphens/>
        <w:rPr>
          <w:color w:val="000000"/>
          <w:sz w:val="22"/>
          <w:szCs w:val="22"/>
        </w:rPr>
      </w:pPr>
      <w:r w:rsidRPr="006C1F2C">
        <w:rPr>
          <w:color w:val="000000"/>
          <w:sz w:val="22"/>
          <w:szCs w:val="22"/>
        </w:rPr>
        <w:t xml:space="preserve">Exelon </w:t>
      </w:r>
      <w:r w:rsidR="00D3131D" w:rsidRPr="006C1F2C">
        <w:rPr>
          <w:color w:val="000000"/>
          <w:sz w:val="22"/>
          <w:szCs w:val="22"/>
        </w:rPr>
        <w:t>2</w:t>
      </w:r>
      <w:r w:rsidR="009A2163" w:rsidRPr="006C1F2C">
        <w:rPr>
          <w:color w:val="000000"/>
          <w:sz w:val="22"/>
          <w:szCs w:val="22"/>
        </w:rPr>
        <w:t> mg</w:t>
      </w:r>
      <w:r w:rsidR="00D3131D" w:rsidRPr="006C1F2C">
        <w:rPr>
          <w:color w:val="000000"/>
          <w:sz w:val="22"/>
          <w:szCs w:val="22"/>
        </w:rPr>
        <w:t>/ml mikstur</w:t>
      </w:r>
      <w:r w:rsidR="00814825" w:rsidRPr="006C1F2C">
        <w:rPr>
          <w:color w:val="000000"/>
          <w:sz w:val="22"/>
          <w:szCs w:val="22"/>
        </w:rPr>
        <w:t>, oppløsning</w:t>
      </w:r>
    </w:p>
    <w:p w14:paraId="37C86154" w14:textId="77777777" w:rsidR="00D3131D" w:rsidRPr="006C1F2C" w:rsidRDefault="0017385B" w:rsidP="005171BE">
      <w:pPr>
        <w:widowControl w:val="0"/>
        <w:suppressAutoHyphens/>
        <w:rPr>
          <w:color w:val="000000"/>
          <w:sz w:val="22"/>
          <w:szCs w:val="22"/>
        </w:rPr>
      </w:pPr>
      <w:r w:rsidRPr="006C1F2C">
        <w:rPr>
          <w:color w:val="000000"/>
          <w:sz w:val="22"/>
          <w:szCs w:val="22"/>
        </w:rPr>
        <w:t>r</w:t>
      </w:r>
      <w:r w:rsidR="00D3131D" w:rsidRPr="006C1F2C">
        <w:rPr>
          <w:color w:val="000000"/>
          <w:sz w:val="22"/>
          <w:szCs w:val="22"/>
        </w:rPr>
        <w:t>ivastigmin</w:t>
      </w:r>
    </w:p>
    <w:p w14:paraId="37C86155" w14:textId="77777777" w:rsidR="00D3131D" w:rsidRPr="006C1F2C" w:rsidRDefault="00D3131D" w:rsidP="005171BE">
      <w:pPr>
        <w:widowControl w:val="0"/>
        <w:suppressAutoHyphens/>
        <w:rPr>
          <w:color w:val="000000"/>
          <w:sz w:val="22"/>
          <w:szCs w:val="22"/>
        </w:rPr>
      </w:pPr>
    </w:p>
    <w:p w14:paraId="37C86156" w14:textId="77777777" w:rsidR="008C42BE" w:rsidRPr="006C1F2C" w:rsidRDefault="008C42BE" w:rsidP="005171BE">
      <w:pPr>
        <w:widowControl w:val="0"/>
        <w:suppressAutoHyphens/>
        <w:rPr>
          <w:color w:val="000000"/>
          <w:sz w:val="22"/>
          <w:szCs w:val="22"/>
        </w:rPr>
      </w:pPr>
    </w:p>
    <w:p w14:paraId="37C8615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 xml:space="preserve">DEKLARASJON AV VIRKESTOFF(ER) </w:t>
      </w:r>
    </w:p>
    <w:p w14:paraId="37C86158" w14:textId="77777777" w:rsidR="00D3131D" w:rsidRPr="006C1F2C" w:rsidRDefault="00D3131D" w:rsidP="005171BE">
      <w:pPr>
        <w:widowControl w:val="0"/>
        <w:suppressAutoHyphens/>
        <w:rPr>
          <w:color w:val="000000"/>
          <w:sz w:val="22"/>
          <w:szCs w:val="22"/>
        </w:rPr>
      </w:pPr>
    </w:p>
    <w:p w14:paraId="37C86159" w14:textId="77777777" w:rsidR="0033328B" w:rsidRPr="006C1F2C" w:rsidRDefault="00D3131D" w:rsidP="005171BE">
      <w:pPr>
        <w:widowControl w:val="0"/>
        <w:suppressAutoHyphens/>
        <w:rPr>
          <w:color w:val="000000"/>
          <w:sz w:val="22"/>
          <w:szCs w:val="22"/>
        </w:rPr>
      </w:pPr>
      <w:r w:rsidRPr="006C1F2C">
        <w:rPr>
          <w:color w:val="000000"/>
          <w:sz w:val="22"/>
          <w:szCs w:val="22"/>
        </w:rPr>
        <w:t>1</w:t>
      </w:r>
      <w:r w:rsidR="009A2163" w:rsidRPr="006C1F2C">
        <w:rPr>
          <w:color w:val="000000"/>
          <w:sz w:val="22"/>
          <w:szCs w:val="22"/>
        </w:rPr>
        <w:t> ml</w:t>
      </w:r>
      <w:r w:rsidRPr="006C1F2C">
        <w:rPr>
          <w:color w:val="000000"/>
          <w:sz w:val="22"/>
          <w:szCs w:val="22"/>
        </w:rPr>
        <w:t xml:space="preserve"> inneholder 2</w:t>
      </w:r>
      <w:r w:rsidR="009A2163" w:rsidRPr="006C1F2C">
        <w:rPr>
          <w:color w:val="000000"/>
          <w:sz w:val="22"/>
          <w:szCs w:val="22"/>
        </w:rPr>
        <w:t> mg</w:t>
      </w:r>
      <w:r w:rsidRPr="006C1F2C">
        <w:rPr>
          <w:color w:val="000000"/>
          <w:sz w:val="22"/>
          <w:szCs w:val="22"/>
        </w:rPr>
        <w:t xml:space="preserve"> rivastigmin som rivastigminhydrogentartrat</w:t>
      </w:r>
      <w:r w:rsidR="00FC4454" w:rsidRPr="006C1F2C">
        <w:rPr>
          <w:color w:val="000000"/>
          <w:sz w:val="22"/>
          <w:szCs w:val="22"/>
        </w:rPr>
        <w:t>.</w:t>
      </w:r>
    </w:p>
    <w:p w14:paraId="37C8615A" w14:textId="77777777" w:rsidR="00D3131D" w:rsidRPr="006C1F2C" w:rsidRDefault="00D3131D" w:rsidP="005171BE">
      <w:pPr>
        <w:widowControl w:val="0"/>
        <w:suppressAutoHyphens/>
        <w:rPr>
          <w:color w:val="000000"/>
          <w:sz w:val="22"/>
          <w:szCs w:val="22"/>
        </w:rPr>
      </w:pPr>
    </w:p>
    <w:p w14:paraId="37C8615B" w14:textId="77777777" w:rsidR="008C42BE" w:rsidRPr="006C1F2C" w:rsidRDefault="008C42BE" w:rsidP="005171BE">
      <w:pPr>
        <w:widowControl w:val="0"/>
        <w:suppressAutoHyphens/>
        <w:rPr>
          <w:color w:val="000000"/>
          <w:sz w:val="22"/>
          <w:szCs w:val="22"/>
        </w:rPr>
      </w:pPr>
    </w:p>
    <w:p w14:paraId="37C8615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15D" w14:textId="77777777" w:rsidR="00D3131D" w:rsidRPr="006C1F2C" w:rsidRDefault="00D3131D" w:rsidP="005171BE">
      <w:pPr>
        <w:widowControl w:val="0"/>
        <w:suppressAutoHyphens/>
        <w:rPr>
          <w:color w:val="000000"/>
          <w:sz w:val="22"/>
          <w:szCs w:val="22"/>
        </w:rPr>
      </w:pPr>
    </w:p>
    <w:p w14:paraId="37C8615E" w14:textId="003767F8" w:rsidR="00D3131D" w:rsidRPr="006C1F2C" w:rsidRDefault="00D3131D" w:rsidP="005171BE">
      <w:pPr>
        <w:widowControl w:val="0"/>
        <w:suppressAutoHyphens/>
        <w:rPr>
          <w:color w:val="000000"/>
          <w:sz w:val="22"/>
          <w:szCs w:val="22"/>
        </w:rPr>
      </w:pPr>
      <w:r w:rsidRPr="006C1F2C">
        <w:rPr>
          <w:color w:val="000000"/>
          <w:sz w:val="22"/>
          <w:szCs w:val="22"/>
        </w:rPr>
        <w:t>Inneholder også: Natriumbenzoat</w:t>
      </w:r>
      <w:r w:rsidR="00D12F4D" w:rsidRPr="006C1F2C">
        <w:rPr>
          <w:color w:val="000000"/>
          <w:sz w:val="22"/>
          <w:szCs w:val="22"/>
        </w:rPr>
        <w:t xml:space="preserve"> (E211)</w:t>
      </w:r>
      <w:r w:rsidRPr="006C1F2C">
        <w:rPr>
          <w:color w:val="000000"/>
          <w:sz w:val="22"/>
          <w:szCs w:val="22"/>
        </w:rPr>
        <w:t>, sitronsyre, natriumsitrat, kinolingult (E104) og renset vann.</w:t>
      </w:r>
    </w:p>
    <w:p w14:paraId="37C8615F" w14:textId="77777777" w:rsidR="00D3131D" w:rsidRPr="006C1F2C" w:rsidRDefault="00D3131D" w:rsidP="005171BE">
      <w:pPr>
        <w:widowControl w:val="0"/>
        <w:suppressAutoHyphens/>
        <w:rPr>
          <w:color w:val="000000"/>
          <w:sz w:val="22"/>
          <w:szCs w:val="22"/>
        </w:rPr>
      </w:pPr>
    </w:p>
    <w:p w14:paraId="37C86160" w14:textId="77777777" w:rsidR="008C42BE" w:rsidRPr="006C1F2C" w:rsidRDefault="008C42BE" w:rsidP="005171BE">
      <w:pPr>
        <w:widowControl w:val="0"/>
        <w:suppressAutoHyphens/>
        <w:rPr>
          <w:color w:val="000000"/>
          <w:sz w:val="22"/>
          <w:szCs w:val="22"/>
        </w:rPr>
      </w:pPr>
    </w:p>
    <w:p w14:paraId="37C8616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162" w14:textId="77777777" w:rsidR="00D3131D" w:rsidRPr="006C1F2C" w:rsidRDefault="00D3131D" w:rsidP="005171BE">
      <w:pPr>
        <w:widowControl w:val="0"/>
        <w:suppressAutoHyphens/>
        <w:rPr>
          <w:color w:val="000000"/>
          <w:sz w:val="22"/>
          <w:szCs w:val="22"/>
        </w:rPr>
      </w:pPr>
    </w:p>
    <w:p w14:paraId="37C86163" w14:textId="77777777" w:rsidR="00595660" w:rsidRPr="006C1F2C" w:rsidRDefault="00595660" w:rsidP="005171BE">
      <w:pPr>
        <w:widowControl w:val="0"/>
        <w:suppressAutoHyphens/>
        <w:rPr>
          <w:color w:val="000000"/>
          <w:sz w:val="22"/>
          <w:szCs w:val="22"/>
        </w:rPr>
      </w:pPr>
      <w:r w:rsidRPr="006C1F2C">
        <w:rPr>
          <w:color w:val="000000"/>
          <w:sz w:val="22"/>
          <w:szCs w:val="22"/>
          <w:shd w:val="clear" w:color="auto" w:fill="D9D9D9"/>
        </w:rPr>
        <w:t>Mikstur, oppløsning</w:t>
      </w:r>
    </w:p>
    <w:p w14:paraId="37C86164" w14:textId="77777777" w:rsidR="005432AC" w:rsidRPr="006C1F2C" w:rsidRDefault="005432AC" w:rsidP="005171BE">
      <w:pPr>
        <w:widowControl w:val="0"/>
        <w:suppressAutoHyphens/>
        <w:rPr>
          <w:color w:val="000000"/>
          <w:sz w:val="22"/>
          <w:szCs w:val="22"/>
        </w:rPr>
      </w:pPr>
    </w:p>
    <w:p w14:paraId="37C86165" w14:textId="77777777" w:rsidR="00D3131D" w:rsidRPr="006C1F2C" w:rsidRDefault="00D3131D" w:rsidP="005171BE">
      <w:pPr>
        <w:widowControl w:val="0"/>
        <w:suppressAutoHyphens/>
        <w:rPr>
          <w:color w:val="000000"/>
          <w:sz w:val="22"/>
          <w:szCs w:val="22"/>
        </w:rPr>
      </w:pPr>
      <w:r w:rsidRPr="006C1F2C">
        <w:rPr>
          <w:color w:val="000000"/>
          <w:sz w:val="22"/>
          <w:szCs w:val="22"/>
        </w:rPr>
        <w:t>50</w:t>
      </w:r>
      <w:r w:rsidR="008C42BE" w:rsidRPr="006C1F2C">
        <w:rPr>
          <w:color w:val="000000"/>
          <w:sz w:val="22"/>
          <w:szCs w:val="22"/>
        </w:rPr>
        <w:t> </w:t>
      </w:r>
      <w:r w:rsidRPr="006C1F2C">
        <w:rPr>
          <w:color w:val="000000"/>
          <w:sz w:val="22"/>
          <w:szCs w:val="22"/>
        </w:rPr>
        <w:t>ml</w:t>
      </w:r>
    </w:p>
    <w:p w14:paraId="37C86166" w14:textId="77777777" w:rsidR="00D3131D" w:rsidRPr="006C1F2C" w:rsidRDefault="008C42BE" w:rsidP="005171BE">
      <w:pPr>
        <w:widowControl w:val="0"/>
        <w:suppressAutoHyphens/>
        <w:rPr>
          <w:color w:val="000000"/>
          <w:sz w:val="22"/>
          <w:szCs w:val="22"/>
          <w:shd w:val="clear" w:color="auto" w:fill="D9D9D9"/>
        </w:rPr>
      </w:pPr>
      <w:r w:rsidRPr="006C1F2C">
        <w:rPr>
          <w:color w:val="000000"/>
          <w:sz w:val="22"/>
          <w:szCs w:val="22"/>
          <w:shd w:val="clear" w:color="auto" w:fill="D9D9D9"/>
        </w:rPr>
        <w:t>120 ml</w:t>
      </w:r>
    </w:p>
    <w:p w14:paraId="37C86167" w14:textId="77777777" w:rsidR="008C42BE" w:rsidRPr="006C1F2C" w:rsidRDefault="008C42BE" w:rsidP="005171BE">
      <w:pPr>
        <w:widowControl w:val="0"/>
        <w:suppressAutoHyphens/>
        <w:rPr>
          <w:color w:val="000000"/>
          <w:sz w:val="22"/>
          <w:szCs w:val="22"/>
        </w:rPr>
      </w:pPr>
    </w:p>
    <w:p w14:paraId="37C86168" w14:textId="77777777" w:rsidR="008C42BE" w:rsidRPr="006C1F2C" w:rsidRDefault="008C42BE" w:rsidP="005171BE">
      <w:pPr>
        <w:widowControl w:val="0"/>
        <w:suppressAutoHyphens/>
        <w:rPr>
          <w:color w:val="000000"/>
          <w:sz w:val="22"/>
          <w:szCs w:val="22"/>
        </w:rPr>
      </w:pPr>
    </w:p>
    <w:p w14:paraId="37C86169" w14:textId="63AD75B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AC452E" w:rsidRPr="006C1F2C">
        <w:rPr>
          <w:b/>
          <w:color w:val="000000"/>
          <w:sz w:val="22"/>
          <w:szCs w:val="22"/>
        </w:rPr>
        <w:t>-</w:t>
      </w:r>
      <w:r w:rsidRPr="006C1F2C">
        <w:rPr>
          <w:b/>
          <w:color w:val="000000"/>
          <w:sz w:val="22"/>
          <w:szCs w:val="22"/>
        </w:rPr>
        <w:t>VEI(ER)</w:t>
      </w:r>
    </w:p>
    <w:p w14:paraId="37C8616A" w14:textId="77777777" w:rsidR="00D3131D" w:rsidRPr="006C1F2C" w:rsidRDefault="00D3131D" w:rsidP="005171BE">
      <w:pPr>
        <w:widowControl w:val="0"/>
        <w:suppressAutoHyphens/>
        <w:rPr>
          <w:color w:val="000000"/>
          <w:sz w:val="22"/>
          <w:szCs w:val="22"/>
        </w:rPr>
      </w:pPr>
    </w:p>
    <w:p w14:paraId="37C8616B" w14:textId="77777777" w:rsidR="0017385B" w:rsidRPr="006C1F2C" w:rsidRDefault="0017385B" w:rsidP="005171BE">
      <w:pPr>
        <w:widowControl w:val="0"/>
        <w:suppressAutoHyphens/>
        <w:rPr>
          <w:color w:val="000000"/>
          <w:sz w:val="22"/>
          <w:szCs w:val="22"/>
        </w:rPr>
      </w:pPr>
      <w:r w:rsidRPr="006C1F2C">
        <w:rPr>
          <w:color w:val="000000"/>
          <w:sz w:val="22"/>
          <w:szCs w:val="22"/>
        </w:rPr>
        <w:t>Les pakningsvedlegget før bruk.</w:t>
      </w:r>
    </w:p>
    <w:p w14:paraId="37C8616C" w14:textId="77777777" w:rsidR="00D3131D" w:rsidRPr="006C1F2C" w:rsidRDefault="00D3131D" w:rsidP="005171BE">
      <w:pPr>
        <w:widowControl w:val="0"/>
        <w:suppressAutoHyphens/>
        <w:rPr>
          <w:color w:val="000000"/>
          <w:sz w:val="22"/>
          <w:szCs w:val="22"/>
        </w:rPr>
      </w:pPr>
      <w:r w:rsidRPr="006C1F2C">
        <w:rPr>
          <w:color w:val="000000"/>
          <w:sz w:val="22"/>
          <w:szCs w:val="22"/>
        </w:rPr>
        <w:t>Oral bruk</w:t>
      </w:r>
    </w:p>
    <w:p w14:paraId="37C8616D" w14:textId="77777777" w:rsidR="00D3131D" w:rsidRPr="006C1F2C" w:rsidRDefault="00D3131D" w:rsidP="005171BE">
      <w:pPr>
        <w:widowControl w:val="0"/>
        <w:suppressAutoHyphens/>
        <w:rPr>
          <w:color w:val="000000"/>
          <w:sz w:val="22"/>
          <w:szCs w:val="22"/>
        </w:rPr>
      </w:pPr>
    </w:p>
    <w:p w14:paraId="37C8616E" w14:textId="77777777" w:rsidR="008C42BE" w:rsidRPr="006C1F2C" w:rsidRDefault="008C42BE" w:rsidP="005171BE">
      <w:pPr>
        <w:widowControl w:val="0"/>
        <w:suppressAutoHyphens/>
        <w:rPr>
          <w:color w:val="000000"/>
          <w:sz w:val="22"/>
          <w:szCs w:val="22"/>
        </w:rPr>
      </w:pPr>
    </w:p>
    <w:p w14:paraId="37C8616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170" w14:textId="77777777" w:rsidR="00D3131D" w:rsidRPr="006C1F2C" w:rsidRDefault="00D3131D" w:rsidP="005171BE">
      <w:pPr>
        <w:widowControl w:val="0"/>
        <w:suppressAutoHyphens/>
        <w:rPr>
          <w:color w:val="000000"/>
          <w:sz w:val="22"/>
          <w:szCs w:val="22"/>
        </w:rPr>
      </w:pPr>
    </w:p>
    <w:p w14:paraId="37C86171" w14:textId="77777777" w:rsidR="00D3131D" w:rsidRPr="006C1F2C" w:rsidRDefault="00D3131D" w:rsidP="005171BE">
      <w:pPr>
        <w:widowControl w:val="0"/>
        <w:suppressAutoHyphens/>
        <w:rPr>
          <w:color w:val="000000"/>
          <w:sz w:val="22"/>
          <w:szCs w:val="22"/>
        </w:rPr>
      </w:pPr>
      <w:r w:rsidRPr="006C1F2C">
        <w:rPr>
          <w:color w:val="000000"/>
          <w:sz w:val="22"/>
          <w:szCs w:val="22"/>
        </w:rPr>
        <w:t>Oppbevares utilgjengelig for barn.</w:t>
      </w:r>
    </w:p>
    <w:p w14:paraId="37C86172" w14:textId="77777777" w:rsidR="00D3131D" w:rsidRPr="006C1F2C" w:rsidRDefault="00D3131D" w:rsidP="005171BE">
      <w:pPr>
        <w:widowControl w:val="0"/>
        <w:suppressAutoHyphens/>
        <w:rPr>
          <w:color w:val="000000"/>
          <w:sz w:val="22"/>
          <w:szCs w:val="22"/>
        </w:rPr>
      </w:pPr>
    </w:p>
    <w:p w14:paraId="37C86173" w14:textId="77777777" w:rsidR="008C42BE" w:rsidRPr="006C1F2C" w:rsidRDefault="008C42BE" w:rsidP="005171BE">
      <w:pPr>
        <w:widowControl w:val="0"/>
        <w:ind w:left="567" w:hanging="567"/>
        <w:rPr>
          <w:color w:val="000000"/>
          <w:sz w:val="22"/>
          <w:szCs w:val="22"/>
        </w:rPr>
      </w:pPr>
    </w:p>
    <w:p w14:paraId="37C8617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175" w14:textId="77777777" w:rsidR="00D3131D" w:rsidRPr="006C1F2C" w:rsidRDefault="00D3131D" w:rsidP="005171BE">
      <w:pPr>
        <w:widowControl w:val="0"/>
        <w:suppressAutoHyphens/>
        <w:rPr>
          <w:color w:val="000000"/>
          <w:sz w:val="22"/>
          <w:szCs w:val="22"/>
        </w:rPr>
      </w:pPr>
    </w:p>
    <w:p w14:paraId="37C86176" w14:textId="77777777" w:rsidR="008C42BE" w:rsidRPr="006C1F2C" w:rsidRDefault="008C42BE" w:rsidP="005171BE">
      <w:pPr>
        <w:widowControl w:val="0"/>
        <w:suppressAutoHyphens/>
        <w:rPr>
          <w:color w:val="000000"/>
          <w:sz w:val="22"/>
          <w:szCs w:val="22"/>
        </w:rPr>
      </w:pPr>
    </w:p>
    <w:p w14:paraId="37C8617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178" w14:textId="77777777" w:rsidR="00D3131D" w:rsidRPr="006C1F2C" w:rsidRDefault="00D3131D" w:rsidP="005171BE">
      <w:pPr>
        <w:widowControl w:val="0"/>
        <w:suppressAutoHyphens/>
        <w:rPr>
          <w:color w:val="000000"/>
          <w:sz w:val="22"/>
          <w:szCs w:val="22"/>
        </w:rPr>
      </w:pPr>
    </w:p>
    <w:p w14:paraId="37C86179" w14:textId="77777777" w:rsidR="00D3131D" w:rsidRPr="006C1F2C" w:rsidRDefault="005432AC" w:rsidP="005171BE">
      <w:pPr>
        <w:widowControl w:val="0"/>
        <w:suppressAutoHyphens/>
        <w:rPr>
          <w:color w:val="000000"/>
          <w:sz w:val="22"/>
          <w:szCs w:val="22"/>
        </w:rPr>
      </w:pPr>
      <w:r w:rsidRPr="006C1F2C">
        <w:rPr>
          <w:color w:val="000000"/>
          <w:sz w:val="22"/>
          <w:szCs w:val="22"/>
        </w:rPr>
        <w:t>EXP</w:t>
      </w:r>
    </w:p>
    <w:p w14:paraId="37C8617A" w14:textId="77777777" w:rsidR="00DE2B60" w:rsidRPr="006C1F2C" w:rsidRDefault="00EF3B4D" w:rsidP="005171BE">
      <w:pPr>
        <w:widowControl w:val="0"/>
        <w:suppressAutoHyphens/>
        <w:rPr>
          <w:color w:val="000000"/>
          <w:sz w:val="22"/>
          <w:szCs w:val="22"/>
        </w:rPr>
      </w:pPr>
      <w:r w:rsidRPr="006C1F2C">
        <w:rPr>
          <w:color w:val="000000"/>
          <w:sz w:val="22"/>
          <w:szCs w:val="22"/>
        </w:rPr>
        <w:t>Exelon mikstur, oppløsning skal brukes innen 1 måned etter at flasken er åpnet.</w:t>
      </w:r>
    </w:p>
    <w:p w14:paraId="37C8617B" w14:textId="77777777" w:rsidR="00D3131D" w:rsidRPr="006C1F2C" w:rsidRDefault="00D3131D" w:rsidP="005171BE">
      <w:pPr>
        <w:widowControl w:val="0"/>
        <w:suppressAutoHyphens/>
        <w:rPr>
          <w:color w:val="000000"/>
          <w:sz w:val="22"/>
          <w:szCs w:val="22"/>
        </w:rPr>
      </w:pPr>
    </w:p>
    <w:p w14:paraId="37C8617C" w14:textId="77777777" w:rsidR="008C42BE" w:rsidRPr="006C1F2C" w:rsidRDefault="008C42BE" w:rsidP="005171BE">
      <w:pPr>
        <w:widowControl w:val="0"/>
        <w:suppressAutoHyphens/>
        <w:rPr>
          <w:color w:val="000000"/>
          <w:sz w:val="22"/>
          <w:szCs w:val="22"/>
        </w:rPr>
      </w:pPr>
    </w:p>
    <w:p w14:paraId="37C8617D"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17E" w14:textId="77777777" w:rsidR="00D3131D" w:rsidRPr="006C1F2C" w:rsidRDefault="00D3131D" w:rsidP="005171BE">
      <w:pPr>
        <w:keepNext/>
        <w:widowControl w:val="0"/>
        <w:suppressAutoHyphens/>
        <w:rPr>
          <w:color w:val="000000"/>
          <w:sz w:val="22"/>
          <w:szCs w:val="22"/>
        </w:rPr>
      </w:pPr>
    </w:p>
    <w:p w14:paraId="37C8617F" w14:textId="77777777" w:rsidR="00D3131D" w:rsidRPr="006C1F2C" w:rsidRDefault="00A812AC" w:rsidP="005171BE">
      <w:pPr>
        <w:keepNext/>
        <w:widowControl w:val="0"/>
        <w:suppressAutoHyphens/>
        <w:rPr>
          <w:color w:val="000000"/>
          <w:sz w:val="22"/>
          <w:szCs w:val="22"/>
        </w:rPr>
      </w:pPr>
      <w:r w:rsidRPr="006C1F2C">
        <w:rPr>
          <w:color w:val="000000"/>
          <w:sz w:val="22"/>
          <w:szCs w:val="22"/>
        </w:rPr>
        <w:t>O</w:t>
      </w:r>
      <w:r w:rsidR="00D3131D" w:rsidRPr="006C1F2C">
        <w:rPr>
          <w:color w:val="000000"/>
          <w:sz w:val="22"/>
          <w:szCs w:val="22"/>
        </w:rPr>
        <w:t xml:space="preserve">ppbevares </w:t>
      </w:r>
      <w:r w:rsidRPr="006C1F2C">
        <w:rPr>
          <w:color w:val="000000"/>
          <w:sz w:val="22"/>
          <w:szCs w:val="22"/>
        </w:rPr>
        <w:t xml:space="preserve">ved høyst </w:t>
      </w:r>
      <w:r w:rsidR="00D3131D" w:rsidRPr="006C1F2C">
        <w:rPr>
          <w:color w:val="000000"/>
          <w:sz w:val="22"/>
          <w:szCs w:val="22"/>
        </w:rPr>
        <w:t>30°C. Må ikke oppbevares i kjøleskap eller fryses.</w:t>
      </w:r>
    </w:p>
    <w:p w14:paraId="37C86180" w14:textId="77777777" w:rsidR="00D3131D" w:rsidRPr="006C1F2C" w:rsidRDefault="00D3131D" w:rsidP="005171BE">
      <w:pPr>
        <w:widowControl w:val="0"/>
        <w:suppressAutoHyphens/>
        <w:rPr>
          <w:color w:val="000000"/>
          <w:sz w:val="22"/>
          <w:szCs w:val="22"/>
        </w:rPr>
      </w:pPr>
      <w:r w:rsidRPr="006C1F2C">
        <w:rPr>
          <w:color w:val="000000"/>
          <w:sz w:val="22"/>
          <w:szCs w:val="22"/>
        </w:rPr>
        <w:t>Oppbevares stående.</w:t>
      </w:r>
    </w:p>
    <w:p w14:paraId="37C86181" w14:textId="77777777" w:rsidR="00D3131D" w:rsidRPr="006C1F2C" w:rsidRDefault="00D3131D" w:rsidP="005171BE">
      <w:pPr>
        <w:widowControl w:val="0"/>
        <w:suppressAutoHyphens/>
        <w:rPr>
          <w:color w:val="000000"/>
          <w:sz w:val="22"/>
          <w:szCs w:val="22"/>
        </w:rPr>
      </w:pPr>
    </w:p>
    <w:p w14:paraId="37C86182" w14:textId="77777777" w:rsidR="008C42BE" w:rsidRPr="006C1F2C" w:rsidRDefault="008C42BE" w:rsidP="005171BE">
      <w:pPr>
        <w:widowControl w:val="0"/>
        <w:suppressAutoHyphens/>
        <w:rPr>
          <w:color w:val="000000"/>
          <w:sz w:val="22"/>
          <w:szCs w:val="22"/>
        </w:rPr>
      </w:pPr>
    </w:p>
    <w:p w14:paraId="37C8618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184" w14:textId="77777777" w:rsidR="00D3131D" w:rsidRPr="006C1F2C" w:rsidRDefault="00D3131D" w:rsidP="005171BE">
      <w:pPr>
        <w:widowControl w:val="0"/>
        <w:suppressAutoHyphens/>
        <w:rPr>
          <w:color w:val="000000"/>
          <w:sz w:val="22"/>
          <w:szCs w:val="22"/>
        </w:rPr>
      </w:pPr>
    </w:p>
    <w:p w14:paraId="37C86185" w14:textId="77777777" w:rsidR="00D3131D" w:rsidRPr="006C1F2C" w:rsidRDefault="00D3131D" w:rsidP="005171BE">
      <w:pPr>
        <w:widowControl w:val="0"/>
        <w:suppressAutoHyphens/>
        <w:rPr>
          <w:color w:val="000000"/>
          <w:sz w:val="22"/>
          <w:szCs w:val="22"/>
        </w:rPr>
      </w:pPr>
    </w:p>
    <w:p w14:paraId="37C8618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187" w14:textId="77777777" w:rsidR="00D3131D" w:rsidRPr="006C1F2C" w:rsidRDefault="00D3131D" w:rsidP="005171BE">
      <w:pPr>
        <w:widowControl w:val="0"/>
        <w:suppressAutoHyphens/>
        <w:rPr>
          <w:color w:val="000000"/>
          <w:sz w:val="22"/>
          <w:szCs w:val="22"/>
        </w:rPr>
      </w:pPr>
    </w:p>
    <w:p w14:paraId="37C86188"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189"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18A"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18B"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18C"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18D" w14:textId="77777777" w:rsidR="00D3131D" w:rsidRPr="006C1F2C" w:rsidRDefault="00D3131D" w:rsidP="005171BE">
      <w:pPr>
        <w:widowControl w:val="0"/>
        <w:suppressAutoHyphens/>
        <w:rPr>
          <w:color w:val="000000"/>
          <w:sz w:val="22"/>
          <w:szCs w:val="22"/>
        </w:rPr>
      </w:pPr>
    </w:p>
    <w:p w14:paraId="37C8618E" w14:textId="77777777" w:rsidR="008C42BE" w:rsidRPr="006C1F2C" w:rsidRDefault="008C42BE" w:rsidP="005171BE">
      <w:pPr>
        <w:widowControl w:val="0"/>
        <w:suppressAutoHyphens/>
        <w:rPr>
          <w:color w:val="000000"/>
          <w:sz w:val="22"/>
          <w:szCs w:val="22"/>
        </w:rPr>
      </w:pPr>
    </w:p>
    <w:p w14:paraId="37C8618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190" w14:textId="77777777" w:rsidR="00D3131D" w:rsidRPr="006C1F2C" w:rsidRDefault="00D3131D" w:rsidP="005171BE">
      <w:pPr>
        <w:widowControl w:val="0"/>
        <w:suppressAutoHyphens/>
        <w:rPr>
          <w:color w:val="000000"/>
          <w:sz w:val="22"/>
          <w:szCs w:val="22"/>
        </w:rPr>
      </w:pPr>
    </w:p>
    <w:p w14:paraId="37C86191" w14:textId="77777777" w:rsidR="008C42BE" w:rsidRPr="006C1F2C" w:rsidRDefault="00D3131D" w:rsidP="005171BE">
      <w:pPr>
        <w:widowControl w:val="0"/>
        <w:tabs>
          <w:tab w:val="left" w:pos="2268"/>
        </w:tabs>
        <w:suppressAutoHyphens/>
        <w:rPr>
          <w:color w:val="000000"/>
          <w:sz w:val="22"/>
          <w:szCs w:val="22"/>
          <w:shd w:val="clear" w:color="auto" w:fill="D9D9D9"/>
        </w:rPr>
      </w:pPr>
      <w:r w:rsidRPr="006C1F2C">
        <w:rPr>
          <w:color w:val="000000"/>
          <w:spacing w:val="-2"/>
          <w:sz w:val="22"/>
          <w:szCs w:val="22"/>
        </w:rPr>
        <w:t>EU/1/98/066/</w:t>
      </w:r>
      <w:r w:rsidR="00DA1855" w:rsidRPr="006C1F2C">
        <w:rPr>
          <w:color w:val="000000"/>
          <w:spacing w:val="-2"/>
          <w:sz w:val="22"/>
          <w:szCs w:val="22"/>
        </w:rPr>
        <w:t>018</w:t>
      </w:r>
      <w:r w:rsidR="008C42BE" w:rsidRPr="006C1F2C">
        <w:rPr>
          <w:color w:val="000000"/>
          <w:spacing w:val="-2"/>
          <w:sz w:val="22"/>
          <w:szCs w:val="22"/>
        </w:rPr>
        <w:tab/>
      </w:r>
      <w:r w:rsidR="008C42BE" w:rsidRPr="006C1F2C">
        <w:rPr>
          <w:color w:val="000000"/>
          <w:sz w:val="22"/>
          <w:szCs w:val="22"/>
          <w:shd w:val="clear" w:color="auto" w:fill="D9D9D9"/>
        </w:rPr>
        <w:t>50 ml</w:t>
      </w:r>
    </w:p>
    <w:p w14:paraId="37C86192" w14:textId="77777777" w:rsidR="008C42BE" w:rsidRPr="006C1F2C" w:rsidRDefault="008C42BE" w:rsidP="005171BE">
      <w:pPr>
        <w:widowControl w:val="0"/>
        <w:tabs>
          <w:tab w:val="left" w:pos="2268"/>
        </w:tabs>
        <w:suppressAutoHyphens/>
        <w:rPr>
          <w:color w:val="000000"/>
          <w:sz w:val="22"/>
          <w:szCs w:val="22"/>
          <w:shd w:val="clear" w:color="auto" w:fill="D9D9D9"/>
        </w:rPr>
      </w:pPr>
      <w:r w:rsidRPr="006C1F2C">
        <w:rPr>
          <w:color w:val="000000"/>
          <w:sz w:val="22"/>
          <w:szCs w:val="22"/>
          <w:shd w:val="clear" w:color="auto" w:fill="D9D9D9"/>
        </w:rPr>
        <w:t>EU/1/98/066/013</w:t>
      </w:r>
      <w:r w:rsidRPr="006C1F2C">
        <w:rPr>
          <w:color w:val="000000"/>
          <w:sz w:val="22"/>
          <w:szCs w:val="22"/>
          <w:shd w:val="clear" w:color="auto" w:fill="D9D9D9"/>
        </w:rPr>
        <w:tab/>
        <w:t>120 ml</w:t>
      </w:r>
    </w:p>
    <w:p w14:paraId="37C86193" w14:textId="77777777" w:rsidR="00D3131D" w:rsidRPr="006C1F2C" w:rsidRDefault="00D3131D" w:rsidP="005171BE">
      <w:pPr>
        <w:widowControl w:val="0"/>
        <w:rPr>
          <w:color w:val="000000"/>
          <w:sz w:val="22"/>
          <w:szCs w:val="22"/>
        </w:rPr>
      </w:pPr>
    </w:p>
    <w:p w14:paraId="37C86194" w14:textId="77777777" w:rsidR="008C42BE" w:rsidRPr="006C1F2C" w:rsidRDefault="008C42BE" w:rsidP="005171BE">
      <w:pPr>
        <w:widowControl w:val="0"/>
        <w:rPr>
          <w:color w:val="000000"/>
          <w:sz w:val="22"/>
          <w:szCs w:val="22"/>
        </w:rPr>
      </w:pPr>
    </w:p>
    <w:p w14:paraId="37C8619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196" w14:textId="77777777" w:rsidR="00D3131D" w:rsidRPr="006C1F2C" w:rsidRDefault="00D3131D" w:rsidP="005171BE">
      <w:pPr>
        <w:widowControl w:val="0"/>
        <w:rPr>
          <w:color w:val="000000"/>
          <w:sz w:val="22"/>
          <w:szCs w:val="22"/>
        </w:rPr>
      </w:pPr>
    </w:p>
    <w:p w14:paraId="37C86197" w14:textId="77777777" w:rsidR="00D3131D" w:rsidRPr="006C1F2C" w:rsidRDefault="00D3131D" w:rsidP="005171BE">
      <w:pPr>
        <w:widowControl w:val="0"/>
        <w:rPr>
          <w:color w:val="000000"/>
          <w:sz w:val="22"/>
          <w:szCs w:val="22"/>
        </w:rPr>
      </w:pPr>
      <w:r w:rsidRPr="006C1F2C">
        <w:rPr>
          <w:color w:val="000000"/>
          <w:sz w:val="22"/>
          <w:szCs w:val="22"/>
        </w:rPr>
        <w:t>Lot</w:t>
      </w:r>
    </w:p>
    <w:p w14:paraId="37C86198" w14:textId="77777777" w:rsidR="00D3131D" w:rsidRPr="006C1F2C" w:rsidRDefault="00D3131D" w:rsidP="005171BE">
      <w:pPr>
        <w:widowControl w:val="0"/>
        <w:rPr>
          <w:color w:val="000000"/>
          <w:sz w:val="22"/>
          <w:szCs w:val="22"/>
        </w:rPr>
      </w:pPr>
    </w:p>
    <w:p w14:paraId="37C86199" w14:textId="77777777" w:rsidR="008C42BE" w:rsidRPr="006C1F2C" w:rsidRDefault="008C42BE" w:rsidP="005171BE">
      <w:pPr>
        <w:widowControl w:val="0"/>
        <w:rPr>
          <w:color w:val="000000"/>
          <w:sz w:val="22"/>
          <w:szCs w:val="22"/>
        </w:rPr>
      </w:pPr>
    </w:p>
    <w:p w14:paraId="37C8619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19B" w14:textId="77777777" w:rsidR="00D3131D" w:rsidRPr="006C1F2C" w:rsidRDefault="00D3131D" w:rsidP="005171BE">
      <w:pPr>
        <w:widowControl w:val="0"/>
        <w:rPr>
          <w:color w:val="000000"/>
          <w:sz w:val="22"/>
          <w:szCs w:val="22"/>
        </w:rPr>
      </w:pPr>
    </w:p>
    <w:p w14:paraId="37C8619C" w14:textId="77777777" w:rsidR="008C42BE" w:rsidRPr="006C1F2C" w:rsidRDefault="008C42BE" w:rsidP="005171BE">
      <w:pPr>
        <w:widowControl w:val="0"/>
        <w:rPr>
          <w:color w:val="000000"/>
          <w:sz w:val="22"/>
          <w:szCs w:val="22"/>
        </w:rPr>
      </w:pPr>
    </w:p>
    <w:p w14:paraId="37C8619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19E" w14:textId="77777777" w:rsidR="008A2407" w:rsidRPr="006C1F2C" w:rsidRDefault="008A2407" w:rsidP="005171BE">
      <w:pPr>
        <w:widowControl w:val="0"/>
        <w:suppressAutoHyphens/>
        <w:rPr>
          <w:color w:val="000000"/>
          <w:sz w:val="22"/>
          <w:szCs w:val="22"/>
        </w:rPr>
      </w:pPr>
    </w:p>
    <w:p w14:paraId="37C8619F" w14:textId="77777777" w:rsidR="008A2407" w:rsidRPr="006C1F2C" w:rsidRDefault="008A2407" w:rsidP="005171BE">
      <w:pPr>
        <w:widowControl w:val="0"/>
        <w:rPr>
          <w:color w:val="000000"/>
          <w:sz w:val="22"/>
          <w:szCs w:val="22"/>
        </w:rPr>
      </w:pPr>
    </w:p>
    <w:p w14:paraId="37C861A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16.</w:t>
      </w:r>
      <w:r w:rsidRPr="006C1F2C">
        <w:rPr>
          <w:b/>
          <w:color w:val="000000"/>
          <w:sz w:val="22"/>
          <w:szCs w:val="22"/>
        </w:rPr>
        <w:tab/>
        <w:t>INFORMASJON PÅ BLINDESKRIFT</w:t>
      </w:r>
    </w:p>
    <w:p w14:paraId="37C861A1" w14:textId="77777777" w:rsidR="008A2407" w:rsidRPr="006C1F2C" w:rsidRDefault="008A2407" w:rsidP="005171BE">
      <w:pPr>
        <w:widowControl w:val="0"/>
        <w:suppressAutoHyphens/>
        <w:rPr>
          <w:color w:val="000000"/>
          <w:sz w:val="22"/>
          <w:szCs w:val="22"/>
          <w:u w:val="single"/>
        </w:rPr>
      </w:pPr>
    </w:p>
    <w:p w14:paraId="37C861A2" w14:textId="77777777" w:rsidR="008A2407" w:rsidRPr="00277E35" w:rsidRDefault="008A2407" w:rsidP="005171BE">
      <w:pPr>
        <w:widowControl w:val="0"/>
        <w:rPr>
          <w:color w:val="000000"/>
          <w:sz w:val="22"/>
          <w:szCs w:val="22"/>
        </w:rPr>
      </w:pPr>
      <w:r w:rsidRPr="00277E35">
        <w:rPr>
          <w:color w:val="000000"/>
          <w:sz w:val="22"/>
          <w:szCs w:val="22"/>
        </w:rPr>
        <w:t xml:space="preserve">Exelon 2 mg/ml </w:t>
      </w:r>
      <w:r w:rsidRPr="00277E35">
        <w:rPr>
          <w:color w:val="000000"/>
          <w:sz w:val="22"/>
          <w:szCs w:val="22"/>
          <w:shd w:val="clear" w:color="auto" w:fill="D9D9D9"/>
        </w:rPr>
        <w:t>[kun sjaktel]</w:t>
      </w:r>
    </w:p>
    <w:p w14:paraId="37C861A3" w14:textId="77777777" w:rsidR="005432AC" w:rsidRPr="006C1F2C" w:rsidRDefault="005432AC" w:rsidP="005171BE">
      <w:pPr>
        <w:widowControl w:val="0"/>
        <w:rPr>
          <w:color w:val="000000"/>
          <w:sz w:val="22"/>
          <w:szCs w:val="22"/>
        </w:rPr>
      </w:pPr>
    </w:p>
    <w:p w14:paraId="37C861A4" w14:textId="77777777" w:rsidR="005432AC" w:rsidRPr="006C1F2C" w:rsidRDefault="005432AC" w:rsidP="005171BE">
      <w:pPr>
        <w:widowControl w:val="0"/>
        <w:rPr>
          <w:sz w:val="22"/>
          <w:szCs w:val="22"/>
        </w:rPr>
      </w:pPr>
    </w:p>
    <w:p w14:paraId="37C861A5" w14:textId="77777777" w:rsidR="005432AC" w:rsidRPr="006C1F2C" w:rsidRDefault="005432AC"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1A6" w14:textId="77777777" w:rsidR="005432AC" w:rsidRPr="006C1F2C" w:rsidRDefault="005432AC" w:rsidP="005171BE">
      <w:pPr>
        <w:keepNext/>
        <w:widowControl w:val="0"/>
        <w:rPr>
          <w:noProof/>
          <w:sz w:val="22"/>
          <w:szCs w:val="22"/>
        </w:rPr>
      </w:pPr>
    </w:p>
    <w:p w14:paraId="37C861A7" w14:textId="77777777" w:rsidR="005432AC" w:rsidRPr="006C1F2C" w:rsidRDefault="005432AC" w:rsidP="005171BE">
      <w:pPr>
        <w:widowControl w:val="0"/>
        <w:rPr>
          <w:noProof/>
          <w:sz w:val="22"/>
          <w:szCs w:val="22"/>
          <w:shd w:val="pct15" w:color="auto" w:fill="auto"/>
        </w:rPr>
      </w:pPr>
      <w:r w:rsidRPr="006C1F2C">
        <w:rPr>
          <w:noProof/>
          <w:sz w:val="22"/>
          <w:szCs w:val="22"/>
          <w:shd w:val="pct15" w:color="auto" w:fill="auto"/>
        </w:rPr>
        <w:t xml:space="preserve">Todimensjonal strekkode, inkludert unik identitet </w:t>
      </w:r>
      <w:r w:rsidRPr="00277E35">
        <w:rPr>
          <w:color w:val="000000"/>
          <w:sz w:val="22"/>
          <w:szCs w:val="22"/>
          <w:shd w:val="clear" w:color="auto" w:fill="D9D9D9"/>
        </w:rPr>
        <w:t>[kun sjaktel]</w:t>
      </w:r>
    </w:p>
    <w:p w14:paraId="37C861A8" w14:textId="77777777" w:rsidR="005432AC" w:rsidRPr="006C1F2C" w:rsidRDefault="005432AC" w:rsidP="005171BE">
      <w:pPr>
        <w:widowControl w:val="0"/>
        <w:rPr>
          <w:noProof/>
          <w:sz w:val="22"/>
          <w:szCs w:val="22"/>
        </w:rPr>
      </w:pPr>
    </w:p>
    <w:p w14:paraId="37C861A9" w14:textId="77777777" w:rsidR="005432AC" w:rsidRPr="006C1F2C" w:rsidRDefault="005432AC" w:rsidP="005171BE">
      <w:pPr>
        <w:widowControl w:val="0"/>
        <w:rPr>
          <w:noProof/>
          <w:sz w:val="22"/>
          <w:szCs w:val="22"/>
        </w:rPr>
      </w:pPr>
    </w:p>
    <w:p w14:paraId="37C861AA" w14:textId="77777777" w:rsidR="005432AC" w:rsidRPr="006C1F2C" w:rsidRDefault="005432AC"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1AB" w14:textId="77777777" w:rsidR="005432AC" w:rsidRPr="006C1F2C" w:rsidRDefault="005432AC" w:rsidP="005171BE">
      <w:pPr>
        <w:widowControl w:val="0"/>
        <w:rPr>
          <w:sz w:val="22"/>
          <w:szCs w:val="22"/>
        </w:rPr>
      </w:pPr>
    </w:p>
    <w:p w14:paraId="37C861AC" w14:textId="1089D7E2" w:rsidR="005432AC" w:rsidRPr="006C1F2C" w:rsidRDefault="005432AC" w:rsidP="005171BE">
      <w:pPr>
        <w:widowControl w:val="0"/>
        <w:rPr>
          <w:sz w:val="22"/>
          <w:szCs w:val="22"/>
        </w:rPr>
      </w:pPr>
      <w:r w:rsidRPr="006C1F2C">
        <w:rPr>
          <w:sz w:val="22"/>
          <w:szCs w:val="22"/>
        </w:rPr>
        <w:t xml:space="preserve">PC </w:t>
      </w:r>
      <w:r w:rsidRPr="00277E35">
        <w:rPr>
          <w:color w:val="000000"/>
          <w:sz w:val="22"/>
          <w:szCs w:val="22"/>
          <w:shd w:val="clear" w:color="auto" w:fill="D9D9D9"/>
        </w:rPr>
        <w:t>[kun sjaktel]</w:t>
      </w:r>
    </w:p>
    <w:p w14:paraId="37C861AD" w14:textId="132BA9E2" w:rsidR="005432AC" w:rsidRPr="006C1F2C" w:rsidRDefault="005432AC" w:rsidP="005171BE">
      <w:pPr>
        <w:widowControl w:val="0"/>
        <w:rPr>
          <w:sz w:val="22"/>
          <w:szCs w:val="22"/>
        </w:rPr>
      </w:pPr>
      <w:r w:rsidRPr="006C1F2C">
        <w:rPr>
          <w:sz w:val="22"/>
          <w:szCs w:val="22"/>
        </w:rPr>
        <w:t xml:space="preserve">SN </w:t>
      </w:r>
      <w:r w:rsidRPr="00277E35">
        <w:rPr>
          <w:color w:val="000000"/>
          <w:sz w:val="22"/>
          <w:szCs w:val="22"/>
          <w:shd w:val="clear" w:color="auto" w:fill="D9D9D9"/>
        </w:rPr>
        <w:t>[kun sjaktel]</w:t>
      </w:r>
    </w:p>
    <w:p w14:paraId="37C861AE" w14:textId="0D210019" w:rsidR="005432AC" w:rsidRPr="006C1F2C" w:rsidRDefault="005432AC" w:rsidP="005171BE">
      <w:pPr>
        <w:widowControl w:val="0"/>
        <w:rPr>
          <w:sz w:val="22"/>
          <w:szCs w:val="22"/>
        </w:rPr>
      </w:pPr>
      <w:r w:rsidRPr="006C1F2C">
        <w:rPr>
          <w:sz w:val="22"/>
          <w:szCs w:val="22"/>
        </w:rPr>
        <w:t xml:space="preserve">NN </w:t>
      </w:r>
      <w:r w:rsidRPr="00277E35">
        <w:rPr>
          <w:color w:val="000000"/>
          <w:sz w:val="22"/>
          <w:szCs w:val="22"/>
          <w:shd w:val="clear" w:color="auto" w:fill="D9D9D9"/>
        </w:rPr>
        <w:t>[kun sjaktel]</w:t>
      </w:r>
    </w:p>
    <w:p w14:paraId="37C861AF" w14:textId="77777777" w:rsidR="00D02287" w:rsidRPr="00277E35" w:rsidRDefault="00F10A25" w:rsidP="005171BE">
      <w:pPr>
        <w:widowControl w:val="0"/>
        <w:shd w:val="clear" w:color="auto" w:fill="FFFFFF"/>
        <w:rPr>
          <w:color w:val="000000"/>
          <w:sz w:val="22"/>
          <w:szCs w:val="22"/>
        </w:rPr>
      </w:pPr>
      <w:r w:rsidRPr="00277E35">
        <w:rPr>
          <w:b/>
          <w:color w:val="000000"/>
          <w:sz w:val="22"/>
          <w:szCs w:val="22"/>
          <w:u w:val="single"/>
        </w:rPr>
        <w:br w:type="page"/>
      </w:r>
    </w:p>
    <w:p w14:paraId="37C861B0" w14:textId="77777777" w:rsidR="000E5CF3" w:rsidRPr="006C1F2C" w:rsidRDefault="000E5CF3" w:rsidP="005171BE">
      <w:pPr>
        <w:widowControl w:val="0"/>
        <w:shd w:val="clear" w:color="auto" w:fill="FFFFFF"/>
        <w:rPr>
          <w:color w:val="000000"/>
          <w:sz w:val="22"/>
          <w:szCs w:val="22"/>
        </w:rPr>
      </w:pPr>
    </w:p>
    <w:p w14:paraId="37C861B1" w14:textId="460D6D03"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1B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1B3"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ESKE FOR ENHETSPAKNING</w:t>
      </w:r>
    </w:p>
    <w:p w14:paraId="37C861B4" w14:textId="77777777" w:rsidR="00D02287" w:rsidRPr="006C1F2C" w:rsidRDefault="00D02287" w:rsidP="005171BE">
      <w:pPr>
        <w:widowControl w:val="0"/>
        <w:suppressAutoHyphens/>
        <w:rPr>
          <w:color w:val="000000"/>
          <w:sz w:val="22"/>
          <w:szCs w:val="22"/>
        </w:rPr>
      </w:pPr>
    </w:p>
    <w:p w14:paraId="37C861B5" w14:textId="77777777" w:rsidR="00D02287" w:rsidRPr="006C1F2C" w:rsidRDefault="00D02287" w:rsidP="005171BE">
      <w:pPr>
        <w:widowControl w:val="0"/>
        <w:suppressAutoHyphens/>
        <w:rPr>
          <w:color w:val="000000"/>
          <w:sz w:val="22"/>
          <w:szCs w:val="22"/>
        </w:rPr>
      </w:pPr>
    </w:p>
    <w:p w14:paraId="37C861B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1B7" w14:textId="77777777" w:rsidR="00D02287" w:rsidRPr="006C1F2C" w:rsidRDefault="00D02287" w:rsidP="005171BE">
      <w:pPr>
        <w:widowControl w:val="0"/>
        <w:suppressAutoHyphens/>
        <w:rPr>
          <w:color w:val="000000"/>
          <w:sz w:val="22"/>
          <w:szCs w:val="22"/>
        </w:rPr>
      </w:pPr>
    </w:p>
    <w:p w14:paraId="37C861B8" w14:textId="77777777" w:rsidR="00D02287" w:rsidRPr="006C1F2C" w:rsidRDefault="00D02287" w:rsidP="005171BE">
      <w:pPr>
        <w:widowControl w:val="0"/>
        <w:suppressAutoHyphens/>
        <w:rPr>
          <w:color w:val="000000"/>
          <w:sz w:val="22"/>
          <w:szCs w:val="22"/>
        </w:rPr>
      </w:pPr>
      <w:r w:rsidRPr="006C1F2C">
        <w:rPr>
          <w:color w:val="000000"/>
          <w:sz w:val="22"/>
          <w:szCs w:val="22"/>
        </w:rPr>
        <w:t>Exelon 4,6 mg/24 timer depotplaster</w:t>
      </w:r>
    </w:p>
    <w:p w14:paraId="37C861B9" w14:textId="77777777" w:rsidR="00D02287" w:rsidRPr="006C1F2C" w:rsidRDefault="00D02287" w:rsidP="005171BE">
      <w:pPr>
        <w:widowControl w:val="0"/>
        <w:suppressAutoHyphens/>
        <w:rPr>
          <w:color w:val="000000"/>
          <w:sz w:val="22"/>
          <w:szCs w:val="22"/>
        </w:rPr>
      </w:pPr>
      <w:r w:rsidRPr="006C1F2C">
        <w:rPr>
          <w:color w:val="000000"/>
          <w:sz w:val="22"/>
          <w:szCs w:val="22"/>
        </w:rPr>
        <w:t>rivastigmin</w:t>
      </w:r>
    </w:p>
    <w:p w14:paraId="37C861BA" w14:textId="77777777" w:rsidR="00D02287" w:rsidRPr="006C1F2C" w:rsidRDefault="00D02287" w:rsidP="005171BE">
      <w:pPr>
        <w:widowControl w:val="0"/>
        <w:suppressAutoHyphens/>
        <w:rPr>
          <w:color w:val="000000"/>
          <w:sz w:val="22"/>
          <w:szCs w:val="22"/>
        </w:rPr>
      </w:pPr>
    </w:p>
    <w:p w14:paraId="37C861BB" w14:textId="77777777" w:rsidR="00D02287" w:rsidRPr="006C1F2C" w:rsidRDefault="00D02287" w:rsidP="005171BE">
      <w:pPr>
        <w:widowControl w:val="0"/>
        <w:suppressAutoHyphens/>
        <w:rPr>
          <w:color w:val="000000"/>
          <w:sz w:val="22"/>
          <w:szCs w:val="22"/>
        </w:rPr>
      </w:pPr>
    </w:p>
    <w:p w14:paraId="37C861B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1BD" w14:textId="77777777" w:rsidR="00D02287" w:rsidRPr="006C1F2C" w:rsidRDefault="00D02287" w:rsidP="005171BE">
      <w:pPr>
        <w:widowControl w:val="0"/>
        <w:suppressAutoHyphens/>
        <w:rPr>
          <w:color w:val="000000"/>
          <w:sz w:val="22"/>
          <w:szCs w:val="22"/>
        </w:rPr>
      </w:pPr>
    </w:p>
    <w:p w14:paraId="37C861BE" w14:textId="77777777" w:rsidR="00D02287" w:rsidRPr="006C1F2C" w:rsidRDefault="00D02287" w:rsidP="005171BE">
      <w:pPr>
        <w:widowControl w:val="0"/>
        <w:suppressAutoHyphens/>
        <w:rPr>
          <w:color w:val="000000"/>
          <w:sz w:val="22"/>
          <w:szCs w:val="22"/>
        </w:rPr>
      </w:pPr>
      <w:r w:rsidRPr="006C1F2C">
        <w:rPr>
          <w:color w:val="000000"/>
          <w:sz w:val="22"/>
          <w:szCs w:val="22"/>
        </w:rPr>
        <w:t>1 depotplaster på 5 cm</w:t>
      </w:r>
      <w:r w:rsidRPr="006C1F2C">
        <w:rPr>
          <w:color w:val="000000"/>
          <w:sz w:val="22"/>
          <w:szCs w:val="22"/>
          <w:vertAlign w:val="superscript"/>
        </w:rPr>
        <w:t>2</w:t>
      </w:r>
      <w:r w:rsidRPr="006C1F2C">
        <w:rPr>
          <w:color w:val="000000"/>
          <w:sz w:val="22"/>
          <w:szCs w:val="22"/>
        </w:rPr>
        <w:t xml:space="preserve"> inneholder 9 mg rivastigmin og frigir 4,6 mg/24 timer.</w:t>
      </w:r>
    </w:p>
    <w:p w14:paraId="37C861BF" w14:textId="77777777" w:rsidR="00D02287" w:rsidRPr="006C1F2C" w:rsidRDefault="00D02287" w:rsidP="005171BE">
      <w:pPr>
        <w:widowControl w:val="0"/>
        <w:suppressAutoHyphens/>
        <w:rPr>
          <w:color w:val="000000"/>
          <w:sz w:val="22"/>
          <w:szCs w:val="22"/>
        </w:rPr>
      </w:pPr>
    </w:p>
    <w:p w14:paraId="37C861C0" w14:textId="77777777" w:rsidR="00D02287" w:rsidRPr="006C1F2C" w:rsidRDefault="00D02287" w:rsidP="005171BE">
      <w:pPr>
        <w:widowControl w:val="0"/>
        <w:suppressAutoHyphens/>
        <w:rPr>
          <w:color w:val="000000"/>
          <w:sz w:val="22"/>
          <w:szCs w:val="22"/>
        </w:rPr>
      </w:pPr>
    </w:p>
    <w:p w14:paraId="37C861C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1C2" w14:textId="77777777" w:rsidR="00D02287" w:rsidRPr="006C1F2C" w:rsidRDefault="00D02287" w:rsidP="005171BE">
      <w:pPr>
        <w:widowControl w:val="0"/>
        <w:suppressAutoHyphens/>
        <w:rPr>
          <w:color w:val="000000"/>
          <w:sz w:val="22"/>
          <w:szCs w:val="22"/>
        </w:rPr>
      </w:pPr>
    </w:p>
    <w:p w14:paraId="37C861C3" w14:textId="77777777" w:rsidR="00D02287" w:rsidRPr="006C1F2C" w:rsidRDefault="00D02287"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1C4" w14:textId="77777777" w:rsidR="00D02287" w:rsidRPr="006C1F2C" w:rsidRDefault="00D02287" w:rsidP="005171BE">
      <w:pPr>
        <w:widowControl w:val="0"/>
        <w:suppressAutoHyphens/>
        <w:rPr>
          <w:color w:val="000000"/>
          <w:sz w:val="22"/>
          <w:szCs w:val="22"/>
        </w:rPr>
      </w:pPr>
    </w:p>
    <w:p w14:paraId="37C861C5" w14:textId="77777777" w:rsidR="00D02287" w:rsidRPr="006C1F2C" w:rsidRDefault="00D02287" w:rsidP="005171BE">
      <w:pPr>
        <w:widowControl w:val="0"/>
        <w:suppressAutoHyphens/>
        <w:rPr>
          <w:color w:val="000000"/>
          <w:sz w:val="22"/>
          <w:szCs w:val="22"/>
        </w:rPr>
      </w:pPr>
    </w:p>
    <w:p w14:paraId="37C861C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1C7" w14:textId="77777777" w:rsidR="00D02287" w:rsidRPr="006C1F2C" w:rsidRDefault="00D02287" w:rsidP="005171BE">
      <w:pPr>
        <w:widowControl w:val="0"/>
        <w:suppressAutoHyphens/>
        <w:rPr>
          <w:color w:val="000000"/>
          <w:sz w:val="22"/>
          <w:szCs w:val="22"/>
        </w:rPr>
      </w:pPr>
    </w:p>
    <w:p w14:paraId="37C861C8" w14:textId="77777777" w:rsidR="00D02287" w:rsidRPr="006C1F2C" w:rsidRDefault="00D02287" w:rsidP="005171BE">
      <w:pPr>
        <w:widowControl w:val="0"/>
        <w:suppressAutoHyphens/>
        <w:rPr>
          <w:color w:val="000000"/>
          <w:sz w:val="22"/>
          <w:szCs w:val="22"/>
        </w:rPr>
      </w:pPr>
      <w:r w:rsidRPr="006C1F2C">
        <w:rPr>
          <w:color w:val="000000"/>
          <w:sz w:val="22"/>
          <w:szCs w:val="22"/>
        </w:rPr>
        <w:t>7 depotplastre</w:t>
      </w:r>
    </w:p>
    <w:p w14:paraId="37C861C9" w14:textId="77777777" w:rsidR="008B711C" w:rsidRPr="006C1F2C" w:rsidRDefault="00D02287" w:rsidP="005171BE">
      <w:pPr>
        <w:widowControl w:val="0"/>
        <w:suppressAutoHyphens/>
        <w:rPr>
          <w:color w:val="000000"/>
          <w:sz w:val="22"/>
          <w:szCs w:val="22"/>
          <w:shd w:val="clear" w:color="auto" w:fill="D9D9D9"/>
        </w:rPr>
      </w:pPr>
      <w:r w:rsidRPr="006C1F2C">
        <w:rPr>
          <w:color w:val="000000"/>
          <w:sz w:val="22"/>
          <w:szCs w:val="22"/>
          <w:shd w:val="clear" w:color="auto" w:fill="D9D9D9"/>
        </w:rPr>
        <w:t>30 depotplastre</w:t>
      </w:r>
    </w:p>
    <w:p w14:paraId="37C861CA" w14:textId="77777777" w:rsidR="00D02287" w:rsidRPr="006C1F2C" w:rsidRDefault="008B711C" w:rsidP="005171BE">
      <w:pPr>
        <w:widowControl w:val="0"/>
        <w:suppressAutoHyphens/>
        <w:rPr>
          <w:color w:val="000000"/>
          <w:sz w:val="22"/>
          <w:szCs w:val="22"/>
          <w:shd w:val="clear" w:color="auto" w:fill="D9D9D9"/>
        </w:rPr>
      </w:pPr>
      <w:r w:rsidRPr="006C1F2C">
        <w:rPr>
          <w:color w:val="000000"/>
          <w:sz w:val="22"/>
          <w:szCs w:val="22"/>
          <w:shd w:val="clear" w:color="auto" w:fill="D9D9D9"/>
        </w:rPr>
        <w:t>42 depotplastre</w:t>
      </w:r>
    </w:p>
    <w:p w14:paraId="37C861CB" w14:textId="77777777" w:rsidR="00D02287" w:rsidRPr="006C1F2C" w:rsidRDefault="00D02287" w:rsidP="005171BE">
      <w:pPr>
        <w:widowControl w:val="0"/>
        <w:suppressAutoHyphens/>
        <w:rPr>
          <w:color w:val="000000"/>
          <w:sz w:val="22"/>
          <w:szCs w:val="22"/>
        </w:rPr>
      </w:pPr>
    </w:p>
    <w:p w14:paraId="37C861CC" w14:textId="77777777" w:rsidR="00D02287" w:rsidRPr="006C1F2C" w:rsidRDefault="00D02287" w:rsidP="005171BE">
      <w:pPr>
        <w:widowControl w:val="0"/>
        <w:suppressAutoHyphens/>
        <w:rPr>
          <w:color w:val="000000"/>
          <w:sz w:val="22"/>
          <w:szCs w:val="22"/>
        </w:rPr>
      </w:pPr>
    </w:p>
    <w:p w14:paraId="37C861CD" w14:textId="0C1BF332"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C624D7" w:rsidRPr="006C1F2C">
        <w:rPr>
          <w:b/>
          <w:color w:val="000000"/>
          <w:sz w:val="22"/>
          <w:szCs w:val="22"/>
        </w:rPr>
        <w:t>-</w:t>
      </w:r>
      <w:r w:rsidRPr="006C1F2C">
        <w:rPr>
          <w:b/>
          <w:color w:val="000000"/>
          <w:sz w:val="22"/>
          <w:szCs w:val="22"/>
        </w:rPr>
        <w:t>VEI(ER)</w:t>
      </w:r>
    </w:p>
    <w:p w14:paraId="37C861CE" w14:textId="77777777" w:rsidR="00D02287" w:rsidRPr="006C1F2C" w:rsidRDefault="00D02287" w:rsidP="005171BE">
      <w:pPr>
        <w:widowControl w:val="0"/>
        <w:suppressAutoHyphens/>
        <w:rPr>
          <w:color w:val="000000"/>
          <w:sz w:val="22"/>
          <w:szCs w:val="22"/>
        </w:rPr>
      </w:pPr>
    </w:p>
    <w:p w14:paraId="37C861CF" w14:textId="77777777" w:rsidR="0017385B" w:rsidRPr="006C1F2C" w:rsidRDefault="0017385B" w:rsidP="005171BE">
      <w:pPr>
        <w:widowControl w:val="0"/>
        <w:suppressAutoHyphens/>
        <w:rPr>
          <w:color w:val="000000"/>
          <w:sz w:val="22"/>
          <w:szCs w:val="22"/>
        </w:rPr>
      </w:pPr>
      <w:r w:rsidRPr="006C1F2C">
        <w:rPr>
          <w:color w:val="000000"/>
          <w:sz w:val="22"/>
          <w:szCs w:val="22"/>
        </w:rPr>
        <w:t>Les pakningsvedlegget før bruk.</w:t>
      </w:r>
    </w:p>
    <w:p w14:paraId="37C861D0" w14:textId="77777777" w:rsidR="00D02287" w:rsidRPr="006C1F2C" w:rsidRDefault="00D02287" w:rsidP="005171BE">
      <w:pPr>
        <w:widowControl w:val="0"/>
        <w:suppressAutoHyphens/>
        <w:rPr>
          <w:color w:val="000000"/>
          <w:sz w:val="22"/>
          <w:szCs w:val="22"/>
        </w:rPr>
      </w:pPr>
      <w:r w:rsidRPr="006C1F2C">
        <w:rPr>
          <w:color w:val="000000"/>
          <w:sz w:val="22"/>
          <w:szCs w:val="22"/>
        </w:rPr>
        <w:t>Transdermal bruk</w:t>
      </w:r>
    </w:p>
    <w:p w14:paraId="37C861D1" w14:textId="77777777" w:rsidR="00D02287" w:rsidRPr="006C1F2C" w:rsidRDefault="00D02287" w:rsidP="005171BE">
      <w:pPr>
        <w:widowControl w:val="0"/>
        <w:suppressAutoHyphens/>
        <w:rPr>
          <w:color w:val="000000"/>
          <w:sz w:val="22"/>
          <w:szCs w:val="22"/>
        </w:rPr>
      </w:pPr>
    </w:p>
    <w:p w14:paraId="37C861D2" w14:textId="77777777" w:rsidR="00D02287" w:rsidRPr="006C1F2C" w:rsidRDefault="00D02287" w:rsidP="005171BE">
      <w:pPr>
        <w:widowControl w:val="0"/>
        <w:suppressAutoHyphens/>
        <w:rPr>
          <w:color w:val="000000"/>
          <w:sz w:val="22"/>
          <w:szCs w:val="22"/>
        </w:rPr>
      </w:pPr>
    </w:p>
    <w:p w14:paraId="37C861D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1D4" w14:textId="77777777" w:rsidR="00D02287" w:rsidRPr="006C1F2C" w:rsidRDefault="00D02287" w:rsidP="005171BE">
      <w:pPr>
        <w:widowControl w:val="0"/>
        <w:suppressAutoHyphens/>
        <w:rPr>
          <w:color w:val="000000"/>
          <w:sz w:val="22"/>
          <w:szCs w:val="22"/>
        </w:rPr>
      </w:pPr>
    </w:p>
    <w:p w14:paraId="37C861D5" w14:textId="77777777" w:rsidR="00D02287" w:rsidRPr="006C1F2C" w:rsidRDefault="00D02287" w:rsidP="005171BE">
      <w:pPr>
        <w:widowControl w:val="0"/>
        <w:suppressAutoHyphens/>
        <w:rPr>
          <w:color w:val="000000"/>
          <w:sz w:val="22"/>
          <w:szCs w:val="22"/>
        </w:rPr>
      </w:pPr>
      <w:r w:rsidRPr="006C1F2C">
        <w:rPr>
          <w:color w:val="000000"/>
          <w:sz w:val="22"/>
          <w:szCs w:val="22"/>
        </w:rPr>
        <w:t>Oppbevares utilgjengelig for barn.</w:t>
      </w:r>
    </w:p>
    <w:p w14:paraId="37C861D6" w14:textId="77777777" w:rsidR="00D02287" w:rsidRPr="006C1F2C" w:rsidRDefault="00D02287" w:rsidP="005171BE">
      <w:pPr>
        <w:widowControl w:val="0"/>
        <w:suppressAutoHyphens/>
        <w:rPr>
          <w:color w:val="000000"/>
          <w:sz w:val="22"/>
          <w:szCs w:val="22"/>
        </w:rPr>
      </w:pPr>
    </w:p>
    <w:p w14:paraId="37C861D7" w14:textId="77777777" w:rsidR="00D02287" w:rsidRPr="006C1F2C" w:rsidRDefault="00D02287" w:rsidP="005171BE">
      <w:pPr>
        <w:widowControl w:val="0"/>
        <w:suppressAutoHyphens/>
        <w:rPr>
          <w:color w:val="000000"/>
          <w:sz w:val="22"/>
          <w:szCs w:val="22"/>
        </w:rPr>
      </w:pPr>
    </w:p>
    <w:p w14:paraId="37C861D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1D9" w14:textId="77777777" w:rsidR="00D02287" w:rsidRPr="006C1F2C" w:rsidRDefault="00D02287" w:rsidP="005171BE">
      <w:pPr>
        <w:widowControl w:val="0"/>
        <w:suppressAutoHyphens/>
        <w:rPr>
          <w:color w:val="000000"/>
          <w:sz w:val="22"/>
          <w:szCs w:val="22"/>
        </w:rPr>
      </w:pPr>
    </w:p>
    <w:p w14:paraId="37C861DA" w14:textId="77777777" w:rsidR="00D02287" w:rsidRPr="006C1F2C" w:rsidRDefault="00D02287" w:rsidP="005171BE">
      <w:pPr>
        <w:widowControl w:val="0"/>
        <w:suppressAutoHyphens/>
        <w:rPr>
          <w:color w:val="000000"/>
          <w:sz w:val="22"/>
          <w:szCs w:val="22"/>
        </w:rPr>
      </w:pPr>
    </w:p>
    <w:p w14:paraId="37C861D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1DC" w14:textId="77777777" w:rsidR="00D02287" w:rsidRPr="006C1F2C" w:rsidRDefault="00D02287" w:rsidP="005171BE">
      <w:pPr>
        <w:widowControl w:val="0"/>
        <w:suppressAutoHyphens/>
        <w:rPr>
          <w:color w:val="000000"/>
          <w:sz w:val="22"/>
          <w:szCs w:val="22"/>
        </w:rPr>
      </w:pPr>
    </w:p>
    <w:p w14:paraId="37C861DD" w14:textId="77777777" w:rsidR="00D02287" w:rsidRPr="006C1F2C" w:rsidRDefault="00F35503" w:rsidP="005171BE">
      <w:pPr>
        <w:widowControl w:val="0"/>
        <w:suppressAutoHyphens/>
        <w:rPr>
          <w:color w:val="000000"/>
          <w:sz w:val="22"/>
          <w:szCs w:val="22"/>
        </w:rPr>
      </w:pPr>
      <w:r w:rsidRPr="006C1F2C">
        <w:rPr>
          <w:color w:val="000000"/>
          <w:sz w:val="22"/>
          <w:szCs w:val="22"/>
        </w:rPr>
        <w:t>EXP</w:t>
      </w:r>
    </w:p>
    <w:p w14:paraId="37C861DE" w14:textId="77777777" w:rsidR="00D02287" w:rsidRPr="006C1F2C" w:rsidRDefault="00D02287" w:rsidP="005171BE">
      <w:pPr>
        <w:widowControl w:val="0"/>
        <w:suppressAutoHyphens/>
        <w:rPr>
          <w:color w:val="000000"/>
          <w:sz w:val="22"/>
          <w:szCs w:val="22"/>
        </w:rPr>
      </w:pPr>
    </w:p>
    <w:p w14:paraId="37C861DF" w14:textId="77777777" w:rsidR="00D02287" w:rsidRPr="006C1F2C" w:rsidRDefault="00D02287" w:rsidP="005171BE">
      <w:pPr>
        <w:widowControl w:val="0"/>
        <w:suppressAutoHyphens/>
        <w:rPr>
          <w:color w:val="000000"/>
          <w:sz w:val="22"/>
          <w:szCs w:val="22"/>
        </w:rPr>
      </w:pPr>
    </w:p>
    <w:p w14:paraId="37C861E0"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1E1" w14:textId="77777777" w:rsidR="00D02287" w:rsidRPr="006C1F2C" w:rsidRDefault="00D02287" w:rsidP="005171BE">
      <w:pPr>
        <w:keepNext/>
        <w:widowControl w:val="0"/>
        <w:suppressAutoHyphens/>
        <w:rPr>
          <w:color w:val="000000"/>
          <w:sz w:val="22"/>
          <w:szCs w:val="22"/>
        </w:rPr>
      </w:pPr>
    </w:p>
    <w:p w14:paraId="37C861E2" w14:textId="77777777" w:rsidR="00D02287" w:rsidRPr="006C1F2C" w:rsidRDefault="00D02287" w:rsidP="005171BE">
      <w:pPr>
        <w:keepNext/>
        <w:widowControl w:val="0"/>
        <w:suppressAutoHyphens/>
        <w:rPr>
          <w:color w:val="000000"/>
          <w:sz w:val="22"/>
          <w:szCs w:val="22"/>
        </w:rPr>
      </w:pPr>
      <w:r w:rsidRPr="006C1F2C">
        <w:rPr>
          <w:color w:val="000000"/>
          <w:sz w:val="22"/>
          <w:szCs w:val="22"/>
        </w:rPr>
        <w:t>Oppbevares ved høyst 25°C.</w:t>
      </w:r>
    </w:p>
    <w:p w14:paraId="37C861E3" w14:textId="77777777" w:rsidR="00D02287" w:rsidRPr="006C1F2C" w:rsidRDefault="00D02287" w:rsidP="005171BE">
      <w:pPr>
        <w:widowControl w:val="0"/>
        <w:suppressAutoHyphens/>
        <w:rPr>
          <w:color w:val="000000"/>
          <w:sz w:val="22"/>
          <w:szCs w:val="22"/>
        </w:rPr>
      </w:pPr>
      <w:r w:rsidRPr="006C1F2C">
        <w:rPr>
          <w:color w:val="000000"/>
          <w:sz w:val="22"/>
          <w:szCs w:val="22"/>
        </w:rPr>
        <w:t>Oppbevar plasteret i posen til det skal brukes.</w:t>
      </w:r>
    </w:p>
    <w:p w14:paraId="37C861E4" w14:textId="77777777" w:rsidR="00D02287" w:rsidRPr="006C1F2C" w:rsidRDefault="00D02287" w:rsidP="005171BE">
      <w:pPr>
        <w:widowControl w:val="0"/>
        <w:suppressAutoHyphens/>
        <w:rPr>
          <w:color w:val="000000"/>
          <w:sz w:val="22"/>
          <w:szCs w:val="22"/>
        </w:rPr>
      </w:pPr>
    </w:p>
    <w:p w14:paraId="37C861E5" w14:textId="77777777" w:rsidR="00D02287" w:rsidRPr="006C1F2C" w:rsidRDefault="00D02287" w:rsidP="005171BE">
      <w:pPr>
        <w:widowControl w:val="0"/>
        <w:suppressAutoHyphens/>
        <w:rPr>
          <w:color w:val="000000"/>
          <w:sz w:val="22"/>
          <w:szCs w:val="22"/>
        </w:rPr>
      </w:pPr>
    </w:p>
    <w:p w14:paraId="37C861E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1E7" w14:textId="77777777" w:rsidR="00D02287" w:rsidRPr="006C1F2C" w:rsidRDefault="00D02287" w:rsidP="005171BE">
      <w:pPr>
        <w:widowControl w:val="0"/>
        <w:suppressAutoHyphens/>
        <w:rPr>
          <w:color w:val="000000"/>
          <w:sz w:val="22"/>
          <w:szCs w:val="22"/>
        </w:rPr>
      </w:pPr>
    </w:p>
    <w:p w14:paraId="37C861E8" w14:textId="77777777" w:rsidR="00D02287" w:rsidRPr="006C1F2C" w:rsidRDefault="00D02287" w:rsidP="005171BE">
      <w:pPr>
        <w:widowControl w:val="0"/>
        <w:suppressAutoHyphens/>
        <w:rPr>
          <w:color w:val="000000"/>
          <w:sz w:val="22"/>
          <w:szCs w:val="22"/>
        </w:rPr>
      </w:pPr>
    </w:p>
    <w:p w14:paraId="37C861E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1EA" w14:textId="77777777" w:rsidR="00D02287" w:rsidRPr="006C1F2C" w:rsidRDefault="00D02287" w:rsidP="005171BE">
      <w:pPr>
        <w:widowControl w:val="0"/>
        <w:suppressAutoHyphens/>
        <w:rPr>
          <w:color w:val="000000"/>
          <w:sz w:val="22"/>
          <w:szCs w:val="22"/>
        </w:rPr>
      </w:pPr>
    </w:p>
    <w:p w14:paraId="37C861EB"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1EC"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1ED"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1EE"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1EF"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1F0" w14:textId="77777777" w:rsidR="00D02287" w:rsidRPr="006C1F2C" w:rsidRDefault="00D02287" w:rsidP="005171BE">
      <w:pPr>
        <w:widowControl w:val="0"/>
        <w:suppressAutoHyphens/>
        <w:rPr>
          <w:color w:val="000000"/>
          <w:sz w:val="22"/>
          <w:szCs w:val="22"/>
        </w:rPr>
      </w:pPr>
    </w:p>
    <w:p w14:paraId="37C861F1" w14:textId="77777777" w:rsidR="00D02287" w:rsidRPr="006C1F2C" w:rsidRDefault="00D02287" w:rsidP="005171BE">
      <w:pPr>
        <w:widowControl w:val="0"/>
        <w:suppressAutoHyphens/>
        <w:rPr>
          <w:color w:val="000000"/>
          <w:sz w:val="22"/>
          <w:szCs w:val="22"/>
        </w:rPr>
      </w:pPr>
    </w:p>
    <w:p w14:paraId="37C861F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1F3" w14:textId="77777777" w:rsidR="00D02287" w:rsidRPr="006C1F2C" w:rsidRDefault="00D02287" w:rsidP="005171BE">
      <w:pPr>
        <w:widowControl w:val="0"/>
        <w:suppressAutoHyphens/>
        <w:rPr>
          <w:color w:val="000000"/>
          <w:sz w:val="22"/>
          <w:szCs w:val="22"/>
        </w:rPr>
      </w:pPr>
    </w:p>
    <w:p w14:paraId="37C861F4" w14:textId="77777777" w:rsidR="00D02287" w:rsidRPr="006C1F2C" w:rsidRDefault="009963BC" w:rsidP="005171BE">
      <w:pPr>
        <w:widowControl w:val="0"/>
        <w:suppressAutoHyphens/>
        <w:rPr>
          <w:color w:val="000000"/>
          <w:sz w:val="22"/>
          <w:szCs w:val="22"/>
          <w:shd w:val="clear" w:color="auto" w:fill="D9D9D9"/>
        </w:rPr>
      </w:pPr>
      <w:r w:rsidRPr="006C1F2C">
        <w:rPr>
          <w:sz w:val="22"/>
          <w:szCs w:val="22"/>
        </w:rPr>
        <w:t>EU/1/98/066/019</w:t>
      </w:r>
      <w:r w:rsidR="00D02287" w:rsidRPr="006C1F2C">
        <w:rPr>
          <w:color w:val="000000"/>
          <w:sz w:val="22"/>
          <w:szCs w:val="22"/>
        </w:rPr>
        <w:tab/>
      </w:r>
      <w:r w:rsidR="00D02287" w:rsidRPr="006C1F2C">
        <w:rPr>
          <w:color w:val="000000"/>
          <w:sz w:val="22"/>
          <w:szCs w:val="22"/>
          <w:shd w:val="clear" w:color="auto" w:fill="D9D9D9"/>
        </w:rPr>
        <w:t>7 depotplastre</w:t>
      </w:r>
      <w:r w:rsidR="000227A9" w:rsidRPr="006C1F2C">
        <w:rPr>
          <w:color w:val="000000"/>
          <w:sz w:val="22"/>
          <w:szCs w:val="22"/>
          <w:shd w:val="clear" w:color="auto" w:fill="D9D9D9"/>
        </w:rPr>
        <w:t xml:space="preserve"> (pose: papir/PET/alu/PAN)</w:t>
      </w:r>
    </w:p>
    <w:p w14:paraId="37C861F5" w14:textId="77777777" w:rsidR="00D02287" w:rsidRPr="006C1F2C" w:rsidRDefault="009963BC" w:rsidP="005171BE">
      <w:pPr>
        <w:widowControl w:val="0"/>
        <w:suppressAutoHyphens/>
        <w:rPr>
          <w:color w:val="000000"/>
          <w:sz w:val="22"/>
          <w:szCs w:val="22"/>
          <w:shd w:val="clear" w:color="auto" w:fill="D9D9D9"/>
        </w:rPr>
      </w:pPr>
      <w:r w:rsidRPr="006C1F2C">
        <w:rPr>
          <w:sz w:val="22"/>
          <w:szCs w:val="22"/>
          <w:shd w:val="clear" w:color="auto" w:fill="D9D9D9"/>
        </w:rPr>
        <w:t>EU/1/98/066/020</w:t>
      </w:r>
      <w:r w:rsidR="00D02287" w:rsidRPr="006C1F2C">
        <w:rPr>
          <w:color w:val="000000"/>
          <w:sz w:val="22"/>
          <w:szCs w:val="22"/>
          <w:shd w:val="clear" w:color="auto" w:fill="D9D9D9"/>
        </w:rPr>
        <w:tab/>
        <w:t>30 depotplastre</w:t>
      </w:r>
      <w:r w:rsidR="000227A9" w:rsidRPr="006C1F2C">
        <w:rPr>
          <w:color w:val="000000"/>
          <w:sz w:val="22"/>
          <w:szCs w:val="22"/>
          <w:shd w:val="clear" w:color="auto" w:fill="D9D9D9"/>
        </w:rPr>
        <w:t xml:space="preserve"> (pose: papir/PET/alu/PAN)</w:t>
      </w:r>
    </w:p>
    <w:p w14:paraId="37C861F6" w14:textId="77777777" w:rsidR="008B711C" w:rsidRPr="006C1F2C" w:rsidRDefault="008B711C" w:rsidP="005171BE">
      <w:pPr>
        <w:widowControl w:val="0"/>
        <w:rPr>
          <w:color w:val="000000"/>
          <w:sz w:val="22"/>
          <w:szCs w:val="22"/>
          <w:shd w:val="clear" w:color="auto" w:fill="D9D9D9"/>
        </w:rPr>
      </w:pPr>
      <w:r w:rsidRPr="006C1F2C">
        <w:rPr>
          <w:color w:val="000000"/>
          <w:sz w:val="22"/>
          <w:szCs w:val="22"/>
          <w:shd w:val="clear" w:color="auto" w:fill="D9D9D9"/>
        </w:rPr>
        <w:t>EU/1/98/066/031</w:t>
      </w:r>
      <w:r w:rsidRPr="006C1F2C">
        <w:rPr>
          <w:color w:val="000000"/>
          <w:sz w:val="22"/>
          <w:szCs w:val="22"/>
          <w:shd w:val="clear" w:color="auto" w:fill="D9D9D9"/>
        </w:rPr>
        <w:tab/>
        <w:t>42 depotplastre</w:t>
      </w:r>
      <w:r w:rsidR="000227A9" w:rsidRPr="006C1F2C">
        <w:rPr>
          <w:color w:val="000000"/>
          <w:sz w:val="22"/>
          <w:szCs w:val="22"/>
          <w:shd w:val="clear" w:color="auto" w:fill="D9D9D9"/>
        </w:rPr>
        <w:t xml:space="preserve"> (pose: papir/PET/alu/PAN)</w:t>
      </w:r>
    </w:p>
    <w:p w14:paraId="37C861F7" w14:textId="77777777" w:rsidR="000227A9" w:rsidRPr="006C1F2C" w:rsidRDefault="000227A9" w:rsidP="005171BE">
      <w:pPr>
        <w:widowControl w:val="0"/>
        <w:rPr>
          <w:color w:val="000000"/>
          <w:sz w:val="22"/>
          <w:szCs w:val="22"/>
          <w:shd w:val="clear" w:color="auto" w:fill="D9D9D9"/>
        </w:rPr>
      </w:pPr>
      <w:r w:rsidRPr="006C1F2C">
        <w:rPr>
          <w:sz w:val="22"/>
          <w:szCs w:val="22"/>
          <w:shd w:val="clear" w:color="auto" w:fill="D9D9D9"/>
        </w:rPr>
        <w:t>EU/1/98/066/035</w:t>
      </w:r>
      <w:r w:rsidRPr="006C1F2C">
        <w:rPr>
          <w:color w:val="000000"/>
          <w:sz w:val="22"/>
          <w:szCs w:val="22"/>
          <w:shd w:val="clear" w:color="auto" w:fill="D9D9D9"/>
        </w:rPr>
        <w:tab/>
        <w:t>7 depotplastre (pose: papir/PET/PE/alu/PA)</w:t>
      </w:r>
    </w:p>
    <w:p w14:paraId="37C861F8" w14:textId="77777777" w:rsidR="000227A9" w:rsidRPr="006C1F2C" w:rsidRDefault="000227A9" w:rsidP="005171BE">
      <w:pPr>
        <w:widowControl w:val="0"/>
        <w:rPr>
          <w:color w:val="000000"/>
          <w:sz w:val="22"/>
          <w:szCs w:val="22"/>
          <w:shd w:val="clear" w:color="auto" w:fill="D9D9D9"/>
        </w:rPr>
      </w:pPr>
      <w:r w:rsidRPr="006C1F2C">
        <w:rPr>
          <w:sz w:val="22"/>
          <w:szCs w:val="22"/>
          <w:shd w:val="clear" w:color="auto" w:fill="D9D9D9"/>
        </w:rPr>
        <w:t>EU/1/98/066/036</w:t>
      </w:r>
      <w:r w:rsidRPr="006C1F2C">
        <w:rPr>
          <w:color w:val="000000"/>
          <w:sz w:val="22"/>
          <w:szCs w:val="22"/>
          <w:shd w:val="clear" w:color="auto" w:fill="D9D9D9"/>
        </w:rPr>
        <w:tab/>
        <w:t>30 depotplastre (pose: papir/PET/PE/alu/PA)</w:t>
      </w:r>
    </w:p>
    <w:p w14:paraId="37C861F9" w14:textId="77777777" w:rsidR="000227A9" w:rsidRPr="006C1F2C" w:rsidRDefault="000227A9" w:rsidP="005171BE">
      <w:pPr>
        <w:widowControl w:val="0"/>
        <w:rPr>
          <w:color w:val="000000"/>
          <w:sz w:val="22"/>
          <w:szCs w:val="22"/>
          <w:shd w:val="clear" w:color="auto" w:fill="D9D9D9"/>
        </w:rPr>
      </w:pPr>
      <w:r w:rsidRPr="006C1F2C">
        <w:rPr>
          <w:sz w:val="22"/>
          <w:szCs w:val="22"/>
          <w:shd w:val="clear" w:color="auto" w:fill="D9D9D9"/>
        </w:rPr>
        <w:t>EU/1/98/066/0</w:t>
      </w:r>
      <w:r w:rsidR="00CD0E57" w:rsidRPr="006C1F2C">
        <w:rPr>
          <w:sz w:val="22"/>
          <w:szCs w:val="22"/>
          <w:shd w:val="clear" w:color="auto" w:fill="D9D9D9"/>
        </w:rPr>
        <w:t>4</w:t>
      </w:r>
      <w:r w:rsidRPr="006C1F2C">
        <w:rPr>
          <w:sz w:val="22"/>
          <w:szCs w:val="22"/>
          <w:shd w:val="clear" w:color="auto" w:fill="D9D9D9"/>
        </w:rPr>
        <w:t>7</w:t>
      </w:r>
      <w:r w:rsidRPr="006C1F2C">
        <w:rPr>
          <w:color w:val="000000"/>
          <w:sz w:val="22"/>
          <w:szCs w:val="22"/>
          <w:shd w:val="clear" w:color="auto" w:fill="D9D9D9"/>
        </w:rPr>
        <w:tab/>
        <w:t>42 depotplastre (pose: papir/PET/PE/alu/PA)</w:t>
      </w:r>
    </w:p>
    <w:p w14:paraId="37C861FA" w14:textId="77777777" w:rsidR="00D02287" w:rsidRPr="006C1F2C" w:rsidRDefault="00D02287" w:rsidP="005171BE">
      <w:pPr>
        <w:widowControl w:val="0"/>
        <w:rPr>
          <w:color w:val="000000"/>
          <w:sz w:val="22"/>
          <w:szCs w:val="22"/>
        </w:rPr>
      </w:pPr>
    </w:p>
    <w:p w14:paraId="37C861FB" w14:textId="77777777" w:rsidR="00D02287" w:rsidRPr="006C1F2C" w:rsidRDefault="00D02287" w:rsidP="005171BE">
      <w:pPr>
        <w:widowControl w:val="0"/>
        <w:rPr>
          <w:color w:val="000000"/>
          <w:sz w:val="22"/>
          <w:szCs w:val="22"/>
        </w:rPr>
      </w:pPr>
    </w:p>
    <w:p w14:paraId="37C861F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1FD" w14:textId="77777777" w:rsidR="00D02287" w:rsidRPr="006C1F2C" w:rsidRDefault="00D02287" w:rsidP="005171BE">
      <w:pPr>
        <w:widowControl w:val="0"/>
        <w:rPr>
          <w:color w:val="000000"/>
          <w:sz w:val="22"/>
          <w:szCs w:val="22"/>
        </w:rPr>
      </w:pPr>
    </w:p>
    <w:p w14:paraId="37C861FE" w14:textId="77777777" w:rsidR="00D02287" w:rsidRPr="006C1F2C" w:rsidRDefault="00D02287" w:rsidP="005171BE">
      <w:pPr>
        <w:widowControl w:val="0"/>
        <w:rPr>
          <w:color w:val="000000"/>
          <w:sz w:val="22"/>
          <w:szCs w:val="22"/>
        </w:rPr>
      </w:pPr>
      <w:r w:rsidRPr="006C1F2C">
        <w:rPr>
          <w:color w:val="000000"/>
          <w:sz w:val="22"/>
          <w:szCs w:val="22"/>
        </w:rPr>
        <w:t>Lot</w:t>
      </w:r>
    </w:p>
    <w:p w14:paraId="37C861FF" w14:textId="77777777" w:rsidR="00D02287" w:rsidRPr="006C1F2C" w:rsidRDefault="00D02287" w:rsidP="005171BE">
      <w:pPr>
        <w:widowControl w:val="0"/>
        <w:rPr>
          <w:color w:val="000000"/>
          <w:sz w:val="22"/>
          <w:szCs w:val="22"/>
        </w:rPr>
      </w:pPr>
    </w:p>
    <w:p w14:paraId="37C86200" w14:textId="77777777" w:rsidR="00D02287" w:rsidRPr="006C1F2C" w:rsidRDefault="00D02287" w:rsidP="005171BE">
      <w:pPr>
        <w:widowControl w:val="0"/>
        <w:rPr>
          <w:color w:val="000000"/>
          <w:sz w:val="22"/>
          <w:szCs w:val="22"/>
        </w:rPr>
      </w:pPr>
    </w:p>
    <w:p w14:paraId="37C8620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202" w14:textId="77777777" w:rsidR="00D02287" w:rsidRPr="006C1F2C" w:rsidRDefault="00D02287" w:rsidP="005171BE">
      <w:pPr>
        <w:widowControl w:val="0"/>
        <w:rPr>
          <w:color w:val="000000"/>
          <w:sz w:val="22"/>
          <w:szCs w:val="22"/>
        </w:rPr>
      </w:pPr>
    </w:p>
    <w:p w14:paraId="37C86203" w14:textId="77777777" w:rsidR="00D02287" w:rsidRPr="006C1F2C" w:rsidRDefault="00D02287" w:rsidP="005171BE">
      <w:pPr>
        <w:widowControl w:val="0"/>
        <w:rPr>
          <w:color w:val="000000"/>
          <w:sz w:val="22"/>
          <w:szCs w:val="22"/>
        </w:rPr>
      </w:pPr>
    </w:p>
    <w:p w14:paraId="37C8620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205" w14:textId="77777777" w:rsidR="00D02287" w:rsidRPr="006C1F2C" w:rsidRDefault="00D02287" w:rsidP="005171BE">
      <w:pPr>
        <w:widowControl w:val="0"/>
        <w:suppressAutoHyphens/>
        <w:rPr>
          <w:color w:val="000000"/>
          <w:sz w:val="22"/>
          <w:szCs w:val="22"/>
        </w:rPr>
      </w:pPr>
    </w:p>
    <w:p w14:paraId="37C86206" w14:textId="77777777" w:rsidR="00D02287" w:rsidRPr="006C1F2C" w:rsidRDefault="00D02287" w:rsidP="005171BE">
      <w:pPr>
        <w:widowControl w:val="0"/>
        <w:rPr>
          <w:color w:val="000000"/>
          <w:sz w:val="22"/>
          <w:szCs w:val="22"/>
        </w:rPr>
      </w:pPr>
    </w:p>
    <w:p w14:paraId="37C86207" w14:textId="77777777" w:rsidR="00D02287" w:rsidRPr="006C1F2C" w:rsidRDefault="00D02287"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208" w14:textId="77777777" w:rsidR="00D02287" w:rsidRPr="006C1F2C" w:rsidRDefault="00D02287" w:rsidP="005171BE">
      <w:pPr>
        <w:widowControl w:val="0"/>
        <w:rPr>
          <w:sz w:val="22"/>
          <w:szCs w:val="22"/>
        </w:rPr>
      </w:pPr>
    </w:p>
    <w:p w14:paraId="37C86209" w14:textId="77777777" w:rsidR="00D02287" w:rsidRPr="006C1F2C" w:rsidRDefault="00D02287" w:rsidP="005171BE">
      <w:pPr>
        <w:widowControl w:val="0"/>
        <w:rPr>
          <w:sz w:val="22"/>
          <w:szCs w:val="22"/>
        </w:rPr>
      </w:pPr>
      <w:r w:rsidRPr="006C1F2C">
        <w:rPr>
          <w:sz w:val="22"/>
          <w:szCs w:val="22"/>
        </w:rPr>
        <w:t>Exelon 4,6 mg/24 h</w:t>
      </w:r>
    </w:p>
    <w:p w14:paraId="37C8620A" w14:textId="77777777" w:rsidR="00F35503" w:rsidRPr="006C1F2C" w:rsidRDefault="00F35503" w:rsidP="005171BE">
      <w:pPr>
        <w:widowControl w:val="0"/>
        <w:rPr>
          <w:color w:val="000000"/>
          <w:sz w:val="22"/>
          <w:szCs w:val="22"/>
        </w:rPr>
      </w:pPr>
    </w:p>
    <w:p w14:paraId="37C8620B" w14:textId="77777777" w:rsidR="00F35503" w:rsidRPr="006C1F2C" w:rsidRDefault="00F35503" w:rsidP="005171BE">
      <w:pPr>
        <w:widowControl w:val="0"/>
        <w:rPr>
          <w:sz w:val="22"/>
          <w:szCs w:val="22"/>
        </w:rPr>
      </w:pPr>
    </w:p>
    <w:p w14:paraId="37C8620C" w14:textId="77777777" w:rsidR="00F35503" w:rsidRPr="006C1F2C" w:rsidRDefault="00F35503"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20D" w14:textId="77777777" w:rsidR="00F35503" w:rsidRPr="006C1F2C" w:rsidRDefault="00F35503" w:rsidP="005171BE">
      <w:pPr>
        <w:keepNext/>
        <w:widowControl w:val="0"/>
        <w:rPr>
          <w:noProof/>
          <w:sz w:val="22"/>
          <w:szCs w:val="22"/>
        </w:rPr>
      </w:pPr>
    </w:p>
    <w:p w14:paraId="37C8620E" w14:textId="77777777" w:rsidR="00F35503" w:rsidRPr="006C1F2C" w:rsidRDefault="00F35503"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620F" w14:textId="77777777" w:rsidR="00F35503" w:rsidRPr="006C1F2C" w:rsidRDefault="00F35503" w:rsidP="005171BE">
      <w:pPr>
        <w:widowControl w:val="0"/>
        <w:rPr>
          <w:noProof/>
          <w:sz w:val="22"/>
          <w:szCs w:val="22"/>
        </w:rPr>
      </w:pPr>
    </w:p>
    <w:p w14:paraId="37C86210" w14:textId="77777777" w:rsidR="00F35503" w:rsidRPr="006C1F2C" w:rsidRDefault="00F35503" w:rsidP="005171BE">
      <w:pPr>
        <w:widowControl w:val="0"/>
        <w:rPr>
          <w:noProof/>
          <w:sz w:val="22"/>
          <w:szCs w:val="22"/>
        </w:rPr>
      </w:pPr>
    </w:p>
    <w:p w14:paraId="37C86211" w14:textId="77777777" w:rsidR="00F35503" w:rsidRPr="006C1F2C" w:rsidRDefault="00F35503"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212" w14:textId="77777777" w:rsidR="00F35503" w:rsidRPr="006C1F2C" w:rsidRDefault="00F35503" w:rsidP="005171BE">
      <w:pPr>
        <w:widowControl w:val="0"/>
        <w:rPr>
          <w:sz w:val="22"/>
          <w:szCs w:val="22"/>
        </w:rPr>
      </w:pPr>
    </w:p>
    <w:p w14:paraId="37C86213" w14:textId="274D763E" w:rsidR="00F35503" w:rsidRPr="006C1F2C" w:rsidRDefault="00F35503" w:rsidP="005171BE">
      <w:pPr>
        <w:widowControl w:val="0"/>
        <w:rPr>
          <w:sz w:val="22"/>
          <w:szCs w:val="22"/>
        </w:rPr>
      </w:pPr>
      <w:r w:rsidRPr="006C1F2C">
        <w:rPr>
          <w:sz w:val="22"/>
          <w:szCs w:val="22"/>
        </w:rPr>
        <w:t>PC</w:t>
      </w:r>
    </w:p>
    <w:p w14:paraId="37C86214" w14:textId="61BE0163" w:rsidR="00F35503" w:rsidRPr="006C1F2C" w:rsidRDefault="00F35503" w:rsidP="005171BE">
      <w:pPr>
        <w:widowControl w:val="0"/>
        <w:rPr>
          <w:sz w:val="22"/>
          <w:szCs w:val="22"/>
        </w:rPr>
      </w:pPr>
      <w:r w:rsidRPr="006C1F2C">
        <w:rPr>
          <w:sz w:val="22"/>
          <w:szCs w:val="22"/>
        </w:rPr>
        <w:t>SN</w:t>
      </w:r>
    </w:p>
    <w:p w14:paraId="37C86215" w14:textId="51481D23" w:rsidR="00F35503" w:rsidRPr="006C1F2C" w:rsidRDefault="00F35503" w:rsidP="005171BE">
      <w:pPr>
        <w:widowControl w:val="0"/>
        <w:rPr>
          <w:sz w:val="22"/>
          <w:szCs w:val="22"/>
        </w:rPr>
      </w:pPr>
      <w:r w:rsidRPr="006C1F2C">
        <w:rPr>
          <w:sz w:val="22"/>
          <w:szCs w:val="22"/>
        </w:rPr>
        <w:t>NN</w:t>
      </w:r>
    </w:p>
    <w:p w14:paraId="37C86216" w14:textId="77777777" w:rsidR="00D02287" w:rsidRPr="006C1F2C" w:rsidRDefault="00D02287" w:rsidP="005171BE">
      <w:pPr>
        <w:widowControl w:val="0"/>
        <w:shd w:val="clear" w:color="auto" w:fill="FFFFFF"/>
        <w:rPr>
          <w:color w:val="000000"/>
          <w:sz w:val="22"/>
          <w:szCs w:val="22"/>
        </w:rPr>
      </w:pPr>
      <w:r w:rsidRPr="006C1F2C">
        <w:rPr>
          <w:b/>
          <w:color w:val="000000"/>
          <w:sz w:val="22"/>
          <w:szCs w:val="22"/>
          <w:u w:val="single"/>
        </w:rPr>
        <w:br w:type="page"/>
      </w:r>
    </w:p>
    <w:p w14:paraId="37C86217" w14:textId="77777777" w:rsidR="000E5CF3" w:rsidRPr="006C1F2C" w:rsidRDefault="000E5CF3" w:rsidP="005171BE">
      <w:pPr>
        <w:widowControl w:val="0"/>
        <w:shd w:val="clear" w:color="auto" w:fill="FFFFFF"/>
        <w:rPr>
          <w:color w:val="000000"/>
          <w:sz w:val="22"/>
          <w:szCs w:val="22"/>
        </w:rPr>
      </w:pPr>
    </w:p>
    <w:p w14:paraId="37C86218" w14:textId="5692B050"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21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21A"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INTERMEDIATESKE FOR MULTIPAKNING (UTEN ”BLUE BOX”)</w:t>
      </w:r>
    </w:p>
    <w:p w14:paraId="37C8621B" w14:textId="77777777" w:rsidR="00D02287" w:rsidRPr="006C1F2C" w:rsidRDefault="00D02287" w:rsidP="005171BE">
      <w:pPr>
        <w:widowControl w:val="0"/>
        <w:suppressAutoHyphens/>
        <w:rPr>
          <w:color w:val="000000"/>
          <w:sz w:val="22"/>
          <w:szCs w:val="22"/>
        </w:rPr>
      </w:pPr>
    </w:p>
    <w:p w14:paraId="37C8621C" w14:textId="77777777" w:rsidR="00D02287" w:rsidRPr="006C1F2C" w:rsidRDefault="00D02287" w:rsidP="005171BE">
      <w:pPr>
        <w:widowControl w:val="0"/>
        <w:suppressAutoHyphens/>
        <w:rPr>
          <w:color w:val="000000"/>
          <w:sz w:val="22"/>
          <w:szCs w:val="22"/>
        </w:rPr>
      </w:pPr>
    </w:p>
    <w:p w14:paraId="37C8621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21E" w14:textId="77777777" w:rsidR="00D02287" w:rsidRPr="006C1F2C" w:rsidRDefault="00D02287" w:rsidP="005171BE">
      <w:pPr>
        <w:widowControl w:val="0"/>
        <w:suppressAutoHyphens/>
        <w:rPr>
          <w:color w:val="000000"/>
          <w:sz w:val="22"/>
          <w:szCs w:val="22"/>
        </w:rPr>
      </w:pPr>
    </w:p>
    <w:p w14:paraId="37C8621F" w14:textId="77777777" w:rsidR="00D02287" w:rsidRPr="006C1F2C" w:rsidRDefault="00D02287" w:rsidP="005171BE">
      <w:pPr>
        <w:widowControl w:val="0"/>
        <w:suppressAutoHyphens/>
        <w:rPr>
          <w:color w:val="000000"/>
          <w:sz w:val="22"/>
          <w:szCs w:val="22"/>
        </w:rPr>
      </w:pPr>
      <w:r w:rsidRPr="006C1F2C">
        <w:rPr>
          <w:color w:val="000000"/>
          <w:sz w:val="22"/>
          <w:szCs w:val="22"/>
        </w:rPr>
        <w:t>Exelon 4,6 mg/24 timer depotplaster</w:t>
      </w:r>
    </w:p>
    <w:p w14:paraId="37C86220" w14:textId="77777777" w:rsidR="00D02287" w:rsidRPr="006C1F2C" w:rsidRDefault="00D02287" w:rsidP="005171BE">
      <w:pPr>
        <w:widowControl w:val="0"/>
        <w:suppressAutoHyphens/>
        <w:rPr>
          <w:color w:val="000000"/>
          <w:sz w:val="22"/>
          <w:szCs w:val="22"/>
        </w:rPr>
      </w:pPr>
      <w:r w:rsidRPr="006C1F2C">
        <w:rPr>
          <w:color w:val="000000"/>
          <w:sz w:val="22"/>
          <w:szCs w:val="22"/>
        </w:rPr>
        <w:t>rivastigmin</w:t>
      </w:r>
    </w:p>
    <w:p w14:paraId="37C86221" w14:textId="77777777" w:rsidR="00D02287" w:rsidRPr="006C1F2C" w:rsidRDefault="00D02287" w:rsidP="005171BE">
      <w:pPr>
        <w:widowControl w:val="0"/>
        <w:suppressAutoHyphens/>
        <w:rPr>
          <w:color w:val="000000"/>
          <w:sz w:val="22"/>
          <w:szCs w:val="22"/>
        </w:rPr>
      </w:pPr>
    </w:p>
    <w:p w14:paraId="37C86222" w14:textId="77777777" w:rsidR="00D02287" w:rsidRPr="006C1F2C" w:rsidRDefault="00D02287" w:rsidP="005171BE">
      <w:pPr>
        <w:widowControl w:val="0"/>
        <w:suppressAutoHyphens/>
        <w:rPr>
          <w:color w:val="000000"/>
          <w:sz w:val="22"/>
          <w:szCs w:val="22"/>
        </w:rPr>
      </w:pPr>
    </w:p>
    <w:p w14:paraId="37C8622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224" w14:textId="77777777" w:rsidR="00D02287" w:rsidRPr="006C1F2C" w:rsidRDefault="00D02287" w:rsidP="005171BE">
      <w:pPr>
        <w:widowControl w:val="0"/>
        <w:suppressAutoHyphens/>
        <w:rPr>
          <w:color w:val="000000"/>
          <w:sz w:val="22"/>
          <w:szCs w:val="22"/>
        </w:rPr>
      </w:pPr>
    </w:p>
    <w:p w14:paraId="37C86225" w14:textId="77777777" w:rsidR="00D02287" w:rsidRPr="006C1F2C" w:rsidRDefault="00D02287" w:rsidP="005171BE">
      <w:pPr>
        <w:widowControl w:val="0"/>
        <w:suppressAutoHyphens/>
        <w:rPr>
          <w:color w:val="000000"/>
          <w:sz w:val="22"/>
          <w:szCs w:val="22"/>
        </w:rPr>
      </w:pPr>
      <w:r w:rsidRPr="006C1F2C">
        <w:rPr>
          <w:color w:val="000000"/>
          <w:sz w:val="22"/>
          <w:szCs w:val="22"/>
        </w:rPr>
        <w:t>1 depotplaster på 5 cm</w:t>
      </w:r>
      <w:r w:rsidRPr="006C1F2C">
        <w:rPr>
          <w:color w:val="000000"/>
          <w:sz w:val="22"/>
          <w:szCs w:val="22"/>
          <w:vertAlign w:val="superscript"/>
        </w:rPr>
        <w:t>2</w:t>
      </w:r>
      <w:r w:rsidRPr="006C1F2C">
        <w:rPr>
          <w:color w:val="000000"/>
          <w:sz w:val="22"/>
          <w:szCs w:val="22"/>
        </w:rPr>
        <w:t xml:space="preserve"> inneholder 9 mg rivastigmin og frigir 4,6 mg/24 timer.</w:t>
      </w:r>
    </w:p>
    <w:p w14:paraId="37C86226" w14:textId="77777777" w:rsidR="00D02287" w:rsidRPr="006C1F2C" w:rsidRDefault="00D02287" w:rsidP="005171BE">
      <w:pPr>
        <w:widowControl w:val="0"/>
        <w:suppressAutoHyphens/>
        <w:rPr>
          <w:color w:val="000000"/>
          <w:sz w:val="22"/>
          <w:szCs w:val="22"/>
        </w:rPr>
      </w:pPr>
    </w:p>
    <w:p w14:paraId="37C86227" w14:textId="77777777" w:rsidR="00D02287" w:rsidRPr="006C1F2C" w:rsidRDefault="00D02287" w:rsidP="005171BE">
      <w:pPr>
        <w:widowControl w:val="0"/>
        <w:suppressAutoHyphens/>
        <w:rPr>
          <w:color w:val="000000"/>
          <w:sz w:val="22"/>
          <w:szCs w:val="22"/>
        </w:rPr>
      </w:pPr>
    </w:p>
    <w:p w14:paraId="37C8622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229" w14:textId="77777777" w:rsidR="00D02287" w:rsidRPr="006C1F2C" w:rsidRDefault="00D02287" w:rsidP="005171BE">
      <w:pPr>
        <w:widowControl w:val="0"/>
        <w:suppressAutoHyphens/>
        <w:rPr>
          <w:color w:val="000000"/>
          <w:sz w:val="22"/>
          <w:szCs w:val="22"/>
        </w:rPr>
      </w:pPr>
    </w:p>
    <w:p w14:paraId="37C8622A" w14:textId="77777777" w:rsidR="00D02287" w:rsidRPr="006C1F2C" w:rsidRDefault="00D02287"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22B" w14:textId="77777777" w:rsidR="00D02287" w:rsidRPr="006C1F2C" w:rsidRDefault="00D02287" w:rsidP="005171BE">
      <w:pPr>
        <w:widowControl w:val="0"/>
        <w:suppressAutoHyphens/>
        <w:rPr>
          <w:color w:val="000000"/>
          <w:sz w:val="22"/>
          <w:szCs w:val="22"/>
        </w:rPr>
      </w:pPr>
    </w:p>
    <w:p w14:paraId="37C8622C" w14:textId="77777777" w:rsidR="00D02287" w:rsidRPr="006C1F2C" w:rsidRDefault="00D02287" w:rsidP="005171BE">
      <w:pPr>
        <w:widowControl w:val="0"/>
        <w:suppressAutoHyphens/>
        <w:rPr>
          <w:color w:val="000000"/>
          <w:sz w:val="22"/>
          <w:szCs w:val="22"/>
        </w:rPr>
      </w:pPr>
    </w:p>
    <w:p w14:paraId="37C8622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22E" w14:textId="77777777" w:rsidR="00D02287" w:rsidRPr="006C1F2C" w:rsidRDefault="00D02287" w:rsidP="005171BE">
      <w:pPr>
        <w:widowControl w:val="0"/>
        <w:suppressAutoHyphens/>
        <w:rPr>
          <w:color w:val="000000"/>
          <w:sz w:val="22"/>
          <w:szCs w:val="22"/>
        </w:rPr>
      </w:pPr>
    </w:p>
    <w:p w14:paraId="37C8622F" w14:textId="77777777" w:rsidR="00D02287" w:rsidRPr="006C1F2C" w:rsidRDefault="00D02287" w:rsidP="005171BE">
      <w:pPr>
        <w:widowControl w:val="0"/>
        <w:suppressAutoHyphens/>
        <w:rPr>
          <w:color w:val="000000"/>
          <w:sz w:val="22"/>
          <w:szCs w:val="22"/>
        </w:rPr>
      </w:pPr>
      <w:r w:rsidRPr="006C1F2C">
        <w:rPr>
          <w:color w:val="000000"/>
          <w:sz w:val="22"/>
          <w:szCs w:val="22"/>
        </w:rPr>
        <w:t>30 depotplastre</w:t>
      </w:r>
      <w:r w:rsidR="002C3872" w:rsidRPr="006C1F2C">
        <w:rPr>
          <w:color w:val="000000"/>
          <w:sz w:val="22"/>
          <w:szCs w:val="22"/>
        </w:rPr>
        <w:t>. Del av multipakning. Skal ikke selges separat.</w:t>
      </w:r>
    </w:p>
    <w:p w14:paraId="37C86230" w14:textId="77777777" w:rsidR="00F44140" w:rsidRPr="006C1F2C" w:rsidRDefault="00F44140" w:rsidP="005171BE">
      <w:pPr>
        <w:widowControl w:val="0"/>
        <w:suppressAutoHyphens/>
        <w:rPr>
          <w:color w:val="000000"/>
          <w:sz w:val="22"/>
          <w:szCs w:val="22"/>
          <w:shd w:val="clear" w:color="auto" w:fill="D9D9D9"/>
        </w:rPr>
      </w:pPr>
      <w:r w:rsidRPr="006C1F2C">
        <w:rPr>
          <w:color w:val="000000"/>
          <w:sz w:val="22"/>
          <w:szCs w:val="22"/>
          <w:shd w:val="clear" w:color="auto" w:fill="D9D9D9"/>
        </w:rPr>
        <w:t>42 depotplastre. Del av multipakning. Skal ikke selges separat.</w:t>
      </w:r>
    </w:p>
    <w:p w14:paraId="37C86231" w14:textId="77777777" w:rsidR="00D02287" w:rsidRPr="006C1F2C" w:rsidRDefault="00D02287" w:rsidP="005171BE">
      <w:pPr>
        <w:widowControl w:val="0"/>
        <w:suppressAutoHyphens/>
        <w:rPr>
          <w:color w:val="000000"/>
          <w:sz w:val="22"/>
          <w:szCs w:val="22"/>
        </w:rPr>
      </w:pPr>
    </w:p>
    <w:p w14:paraId="37C86232" w14:textId="77777777" w:rsidR="00D02287" w:rsidRPr="006C1F2C" w:rsidRDefault="00D02287" w:rsidP="005171BE">
      <w:pPr>
        <w:widowControl w:val="0"/>
        <w:suppressAutoHyphens/>
        <w:rPr>
          <w:color w:val="000000"/>
          <w:sz w:val="22"/>
          <w:szCs w:val="22"/>
        </w:rPr>
      </w:pPr>
    </w:p>
    <w:p w14:paraId="37C86233" w14:textId="5482DCC8"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C624D7" w:rsidRPr="006C1F2C">
        <w:rPr>
          <w:b/>
          <w:color w:val="000000"/>
          <w:sz w:val="22"/>
          <w:szCs w:val="22"/>
        </w:rPr>
        <w:t>-</w:t>
      </w:r>
      <w:r w:rsidRPr="006C1F2C">
        <w:rPr>
          <w:b/>
          <w:color w:val="000000"/>
          <w:sz w:val="22"/>
          <w:szCs w:val="22"/>
        </w:rPr>
        <w:t>VEI(ER)</w:t>
      </w:r>
    </w:p>
    <w:p w14:paraId="37C86234" w14:textId="77777777" w:rsidR="00D02287" w:rsidRPr="006C1F2C" w:rsidRDefault="00D02287" w:rsidP="005171BE">
      <w:pPr>
        <w:widowControl w:val="0"/>
        <w:suppressAutoHyphens/>
        <w:rPr>
          <w:color w:val="000000"/>
          <w:sz w:val="22"/>
          <w:szCs w:val="22"/>
        </w:rPr>
      </w:pPr>
    </w:p>
    <w:p w14:paraId="37C86235" w14:textId="77777777" w:rsidR="002C3872" w:rsidRPr="006C1F2C" w:rsidRDefault="002C3872" w:rsidP="005171BE">
      <w:pPr>
        <w:widowControl w:val="0"/>
        <w:suppressAutoHyphens/>
        <w:rPr>
          <w:color w:val="000000"/>
          <w:sz w:val="22"/>
          <w:szCs w:val="22"/>
        </w:rPr>
      </w:pPr>
      <w:r w:rsidRPr="006C1F2C">
        <w:rPr>
          <w:color w:val="000000"/>
          <w:sz w:val="22"/>
          <w:szCs w:val="22"/>
        </w:rPr>
        <w:t>Les pakningsvedlegget før bruk.</w:t>
      </w:r>
    </w:p>
    <w:p w14:paraId="37C86236" w14:textId="77777777" w:rsidR="00D02287" w:rsidRPr="006C1F2C" w:rsidRDefault="00D02287" w:rsidP="005171BE">
      <w:pPr>
        <w:widowControl w:val="0"/>
        <w:suppressAutoHyphens/>
        <w:rPr>
          <w:color w:val="000000"/>
          <w:sz w:val="22"/>
          <w:szCs w:val="22"/>
        </w:rPr>
      </w:pPr>
      <w:r w:rsidRPr="006C1F2C">
        <w:rPr>
          <w:color w:val="000000"/>
          <w:sz w:val="22"/>
          <w:szCs w:val="22"/>
        </w:rPr>
        <w:t>Transdermal bruk</w:t>
      </w:r>
    </w:p>
    <w:p w14:paraId="37C86237" w14:textId="77777777" w:rsidR="00D02287" w:rsidRPr="006C1F2C" w:rsidRDefault="00D02287" w:rsidP="005171BE">
      <w:pPr>
        <w:widowControl w:val="0"/>
        <w:suppressAutoHyphens/>
        <w:rPr>
          <w:color w:val="000000"/>
          <w:sz w:val="22"/>
          <w:szCs w:val="22"/>
        </w:rPr>
      </w:pPr>
    </w:p>
    <w:p w14:paraId="37C86238" w14:textId="77777777" w:rsidR="00D02287" w:rsidRPr="006C1F2C" w:rsidRDefault="00D02287" w:rsidP="005171BE">
      <w:pPr>
        <w:widowControl w:val="0"/>
        <w:suppressAutoHyphens/>
        <w:rPr>
          <w:color w:val="000000"/>
          <w:sz w:val="22"/>
          <w:szCs w:val="22"/>
        </w:rPr>
      </w:pPr>
    </w:p>
    <w:p w14:paraId="37C8623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23A" w14:textId="77777777" w:rsidR="00D02287" w:rsidRPr="006C1F2C" w:rsidRDefault="00D02287" w:rsidP="005171BE">
      <w:pPr>
        <w:widowControl w:val="0"/>
        <w:suppressAutoHyphens/>
        <w:rPr>
          <w:color w:val="000000"/>
          <w:sz w:val="22"/>
          <w:szCs w:val="22"/>
        </w:rPr>
      </w:pPr>
    </w:p>
    <w:p w14:paraId="37C8623B" w14:textId="77777777" w:rsidR="00D02287" w:rsidRPr="006C1F2C" w:rsidRDefault="00D02287" w:rsidP="005171BE">
      <w:pPr>
        <w:widowControl w:val="0"/>
        <w:suppressAutoHyphens/>
        <w:rPr>
          <w:color w:val="000000"/>
          <w:sz w:val="22"/>
          <w:szCs w:val="22"/>
        </w:rPr>
      </w:pPr>
      <w:r w:rsidRPr="006C1F2C">
        <w:rPr>
          <w:color w:val="000000"/>
          <w:sz w:val="22"/>
          <w:szCs w:val="22"/>
        </w:rPr>
        <w:t>Oppbevares utilgjengelig for barn.</w:t>
      </w:r>
    </w:p>
    <w:p w14:paraId="37C8623C" w14:textId="77777777" w:rsidR="00D02287" w:rsidRPr="006C1F2C" w:rsidRDefault="00D02287" w:rsidP="005171BE">
      <w:pPr>
        <w:widowControl w:val="0"/>
        <w:suppressAutoHyphens/>
        <w:rPr>
          <w:color w:val="000000"/>
          <w:sz w:val="22"/>
          <w:szCs w:val="22"/>
        </w:rPr>
      </w:pPr>
    </w:p>
    <w:p w14:paraId="37C8623D" w14:textId="77777777" w:rsidR="00D02287" w:rsidRPr="006C1F2C" w:rsidRDefault="00D02287" w:rsidP="005171BE">
      <w:pPr>
        <w:widowControl w:val="0"/>
        <w:suppressAutoHyphens/>
        <w:rPr>
          <w:color w:val="000000"/>
          <w:sz w:val="22"/>
          <w:szCs w:val="22"/>
        </w:rPr>
      </w:pPr>
    </w:p>
    <w:p w14:paraId="37C8623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23F" w14:textId="77777777" w:rsidR="00D02287" w:rsidRPr="006C1F2C" w:rsidRDefault="00D02287" w:rsidP="005171BE">
      <w:pPr>
        <w:widowControl w:val="0"/>
        <w:suppressAutoHyphens/>
        <w:rPr>
          <w:color w:val="000000"/>
          <w:sz w:val="22"/>
          <w:szCs w:val="22"/>
        </w:rPr>
      </w:pPr>
    </w:p>
    <w:p w14:paraId="37C86240" w14:textId="77777777" w:rsidR="00D02287" w:rsidRPr="006C1F2C" w:rsidRDefault="00D02287" w:rsidP="005171BE">
      <w:pPr>
        <w:widowControl w:val="0"/>
        <w:suppressAutoHyphens/>
        <w:rPr>
          <w:color w:val="000000"/>
          <w:sz w:val="22"/>
          <w:szCs w:val="22"/>
        </w:rPr>
      </w:pPr>
    </w:p>
    <w:p w14:paraId="37C8624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242" w14:textId="77777777" w:rsidR="00D02287" w:rsidRPr="006C1F2C" w:rsidRDefault="00D02287" w:rsidP="005171BE">
      <w:pPr>
        <w:widowControl w:val="0"/>
        <w:suppressAutoHyphens/>
        <w:rPr>
          <w:color w:val="000000"/>
          <w:sz w:val="22"/>
          <w:szCs w:val="22"/>
        </w:rPr>
      </w:pPr>
    </w:p>
    <w:p w14:paraId="37C86243" w14:textId="77777777" w:rsidR="00D02287" w:rsidRPr="006C1F2C" w:rsidRDefault="00394B16" w:rsidP="005171BE">
      <w:pPr>
        <w:widowControl w:val="0"/>
        <w:suppressAutoHyphens/>
        <w:rPr>
          <w:color w:val="000000"/>
          <w:sz w:val="22"/>
          <w:szCs w:val="22"/>
        </w:rPr>
      </w:pPr>
      <w:r w:rsidRPr="006C1F2C">
        <w:rPr>
          <w:color w:val="000000"/>
          <w:sz w:val="22"/>
          <w:szCs w:val="22"/>
        </w:rPr>
        <w:t>EXP</w:t>
      </w:r>
    </w:p>
    <w:p w14:paraId="37C86244" w14:textId="77777777" w:rsidR="00D02287" w:rsidRPr="006C1F2C" w:rsidRDefault="00D02287" w:rsidP="005171BE">
      <w:pPr>
        <w:widowControl w:val="0"/>
        <w:suppressAutoHyphens/>
        <w:rPr>
          <w:color w:val="000000"/>
          <w:sz w:val="22"/>
          <w:szCs w:val="22"/>
        </w:rPr>
      </w:pPr>
    </w:p>
    <w:p w14:paraId="37C86245" w14:textId="77777777" w:rsidR="00D02287" w:rsidRPr="006C1F2C" w:rsidRDefault="00D02287" w:rsidP="005171BE">
      <w:pPr>
        <w:widowControl w:val="0"/>
        <w:suppressAutoHyphens/>
        <w:rPr>
          <w:color w:val="000000"/>
          <w:sz w:val="22"/>
          <w:szCs w:val="22"/>
        </w:rPr>
      </w:pPr>
    </w:p>
    <w:p w14:paraId="37C86246"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247" w14:textId="77777777" w:rsidR="00D02287" w:rsidRPr="006C1F2C" w:rsidRDefault="00D02287" w:rsidP="005171BE">
      <w:pPr>
        <w:keepNext/>
        <w:widowControl w:val="0"/>
        <w:suppressAutoHyphens/>
        <w:rPr>
          <w:color w:val="000000"/>
          <w:sz w:val="22"/>
          <w:szCs w:val="22"/>
        </w:rPr>
      </w:pPr>
    </w:p>
    <w:p w14:paraId="37C86248" w14:textId="77777777" w:rsidR="00D02287" w:rsidRPr="006C1F2C" w:rsidRDefault="00D02287" w:rsidP="005171BE">
      <w:pPr>
        <w:keepNext/>
        <w:widowControl w:val="0"/>
        <w:suppressAutoHyphens/>
        <w:rPr>
          <w:color w:val="000000"/>
          <w:sz w:val="22"/>
          <w:szCs w:val="22"/>
        </w:rPr>
      </w:pPr>
      <w:r w:rsidRPr="006C1F2C">
        <w:rPr>
          <w:color w:val="000000"/>
          <w:sz w:val="22"/>
          <w:szCs w:val="22"/>
        </w:rPr>
        <w:t>Oppbevares ved høyst 25°C.</w:t>
      </w:r>
    </w:p>
    <w:p w14:paraId="37C86249" w14:textId="77777777" w:rsidR="00D02287" w:rsidRPr="006C1F2C" w:rsidRDefault="00D02287" w:rsidP="005171BE">
      <w:pPr>
        <w:widowControl w:val="0"/>
        <w:suppressAutoHyphens/>
        <w:rPr>
          <w:color w:val="000000"/>
          <w:sz w:val="22"/>
          <w:szCs w:val="22"/>
        </w:rPr>
      </w:pPr>
      <w:r w:rsidRPr="006C1F2C">
        <w:rPr>
          <w:color w:val="000000"/>
          <w:sz w:val="22"/>
          <w:szCs w:val="22"/>
        </w:rPr>
        <w:t>Oppbevar plasteret i posen til det skal brukes.</w:t>
      </w:r>
    </w:p>
    <w:p w14:paraId="37C8624A" w14:textId="77777777" w:rsidR="00D02287" w:rsidRPr="006C1F2C" w:rsidRDefault="00D02287" w:rsidP="005171BE">
      <w:pPr>
        <w:widowControl w:val="0"/>
        <w:suppressAutoHyphens/>
        <w:rPr>
          <w:color w:val="000000"/>
          <w:sz w:val="22"/>
          <w:szCs w:val="22"/>
        </w:rPr>
      </w:pPr>
    </w:p>
    <w:p w14:paraId="37C8624B" w14:textId="77777777" w:rsidR="00D02287" w:rsidRPr="006C1F2C" w:rsidRDefault="00D02287" w:rsidP="005171BE">
      <w:pPr>
        <w:widowControl w:val="0"/>
        <w:suppressAutoHyphens/>
        <w:rPr>
          <w:color w:val="000000"/>
          <w:sz w:val="22"/>
          <w:szCs w:val="22"/>
        </w:rPr>
      </w:pPr>
    </w:p>
    <w:p w14:paraId="37C8624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24D" w14:textId="77777777" w:rsidR="00D02287" w:rsidRPr="006C1F2C" w:rsidRDefault="00D02287" w:rsidP="005171BE">
      <w:pPr>
        <w:widowControl w:val="0"/>
        <w:suppressAutoHyphens/>
        <w:rPr>
          <w:color w:val="000000"/>
          <w:sz w:val="22"/>
          <w:szCs w:val="22"/>
        </w:rPr>
      </w:pPr>
    </w:p>
    <w:p w14:paraId="37C8624E" w14:textId="77777777" w:rsidR="00D02287" w:rsidRPr="006C1F2C" w:rsidRDefault="00D02287" w:rsidP="005171BE">
      <w:pPr>
        <w:widowControl w:val="0"/>
        <w:ind w:left="567" w:hanging="567"/>
        <w:rPr>
          <w:color w:val="000000"/>
          <w:sz w:val="22"/>
          <w:szCs w:val="22"/>
        </w:rPr>
      </w:pPr>
    </w:p>
    <w:p w14:paraId="37C8624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250" w14:textId="77777777" w:rsidR="00D02287" w:rsidRPr="006C1F2C" w:rsidRDefault="00D02287" w:rsidP="005171BE">
      <w:pPr>
        <w:widowControl w:val="0"/>
        <w:suppressAutoHyphens/>
        <w:rPr>
          <w:color w:val="000000"/>
          <w:sz w:val="22"/>
          <w:szCs w:val="22"/>
        </w:rPr>
      </w:pPr>
    </w:p>
    <w:p w14:paraId="37C86251"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252"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253"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254"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255"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256" w14:textId="77777777" w:rsidR="00D02287" w:rsidRPr="006C1F2C" w:rsidRDefault="00D02287" w:rsidP="005171BE">
      <w:pPr>
        <w:widowControl w:val="0"/>
        <w:suppressAutoHyphens/>
        <w:rPr>
          <w:color w:val="000000"/>
          <w:sz w:val="22"/>
          <w:szCs w:val="22"/>
        </w:rPr>
      </w:pPr>
    </w:p>
    <w:p w14:paraId="37C86257" w14:textId="77777777" w:rsidR="00D02287" w:rsidRPr="006C1F2C" w:rsidRDefault="00D02287" w:rsidP="005171BE">
      <w:pPr>
        <w:widowControl w:val="0"/>
        <w:suppressAutoHyphens/>
        <w:rPr>
          <w:color w:val="000000"/>
          <w:sz w:val="22"/>
          <w:szCs w:val="22"/>
        </w:rPr>
      </w:pPr>
    </w:p>
    <w:p w14:paraId="37C8625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259" w14:textId="77777777" w:rsidR="00D02287" w:rsidRPr="006C1F2C" w:rsidRDefault="00D02287" w:rsidP="005171BE">
      <w:pPr>
        <w:widowControl w:val="0"/>
        <w:suppressAutoHyphens/>
        <w:rPr>
          <w:color w:val="000000"/>
          <w:sz w:val="22"/>
          <w:szCs w:val="22"/>
        </w:rPr>
      </w:pPr>
    </w:p>
    <w:p w14:paraId="37C8625A" w14:textId="77777777" w:rsidR="00D02287" w:rsidRPr="006C1F2C" w:rsidRDefault="009963BC" w:rsidP="005171BE">
      <w:pPr>
        <w:widowControl w:val="0"/>
        <w:suppressAutoHyphens/>
        <w:rPr>
          <w:color w:val="000000"/>
          <w:sz w:val="22"/>
          <w:szCs w:val="22"/>
          <w:shd w:val="clear" w:color="auto" w:fill="D9D9D9"/>
        </w:rPr>
      </w:pPr>
      <w:r w:rsidRPr="006C1F2C">
        <w:rPr>
          <w:sz w:val="22"/>
          <w:szCs w:val="22"/>
        </w:rPr>
        <w:t>EU/1/98/066/021</w:t>
      </w:r>
      <w:r w:rsidR="00D02287" w:rsidRPr="006C1F2C">
        <w:rPr>
          <w:color w:val="000000"/>
          <w:sz w:val="22"/>
          <w:szCs w:val="22"/>
        </w:rPr>
        <w:tab/>
      </w:r>
      <w:r w:rsidR="00D02287" w:rsidRPr="006C1F2C">
        <w:rPr>
          <w:color w:val="000000"/>
          <w:sz w:val="22"/>
          <w:szCs w:val="22"/>
          <w:shd w:val="clear" w:color="auto" w:fill="D9D9D9"/>
        </w:rPr>
        <w:t>60 depotplastre</w:t>
      </w:r>
      <w:r w:rsidR="00CF0D8F" w:rsidRPr="006C1F2C">
        <w:rPr>
          <w:color w:val="000000"/>
          <w:sz w:val="22"/>
          <w:szCs w:val="22"/>
          <w:shd w:val="clear" w:color="auto" w:fill="D9D9D9"/>
        </w:rPr>
        <w:t xml:space="preserve"> (pose: papir/PET/alu/PAN)</w:t>
      </w:r>
    </w:p>
    <w:p w14:paraId="37C8625B" w14:textId="77777777" w:rsidR="00D02287" w:rsidRPr="006C1F2C" w:rsidRDefault="009963BC" w:rsidP="005171BE">
      <w:pPr>
        <w:widowControl w:val="0"/>
        <w:suppressAutoHyphens/>
        <w:rPr>
          <w:color w:val="000000"/>
          <w:sz w:val="22"/>
          <w:szCs w:val="22"/>
          <w:shd w:val="clear" w:color="auto" w:fill="D9D9D9"/>
        </w:rPr>
      </w:pPr>
      <w:r w:rsidRPr="006C1F2C">
        <w:rPr>
          <w:sz w:val="22"/>
          <w:szCs w:val="22"/>
          <w:shd w:val="clear" w:color="auto" w:fill="D9D9D9"/>
        </w:rPr>
        <w:t>EU/1/98/066/022</w:t>
      </w:r>
      <w:r w:rsidR="00D02287" w:rsidRPr="006C1F2C">
        <w:rPr>
          <w:color w:val="000000"/>
          <w:sz w:val="22"/>
          <w:szCs w:val="22"/>
          <w:shd w:val="clear" w:color="auto" w:fill="D9D9D9"/>
        </w:rPr>
        <w:tab/>
        <w:t>90 depotplastre</w:t>
      </w:r>
      <w:r w:rsidR="00CF0D8F" w:rsidRPr="006C1F2C">
        <w:rPr>
          <w:color w:val="000000"/>
          <w:sz w:val="22"/>
          <w:szCs w:val="22"/>
          <w:shd w:val="clear" w:color="auto" w:fill="D9D9D9"/>
        </w:rPr>
        <w:t xml:space="preserve"> (pose: papir/PET/alu/PAN)</w:t>
      </w:r>
    </w:p>
    <w:p w14:paraId="37C8625C" w14:textId="77777777" w:rsidR="00016563" w:rsidRPr="006C1F2C" w:rsidRDefault="00016563" w:rsidP="005171BE">
      <w:pPr>
        <w:widowControl w:val="0"/>
        <w:suppressAutoHyphens/>
        <w:rPr>
          <w:color w:val="000000"/>
          <w:sz w:val="22"/>
          <w:szCs w:val="22"/>
          <w:shd w:val="clear" w:color="auto" w:fill="D9D9D9"/>
        </w:rPr>
      </w:pPr>
      <w:r w:rsidRPr="006C1F2C">
        <w:rPr>
          <w:color w:val="000000"/>
          <w:sz w:val="22"/>
          <w:szCs w:val="22"/>
          <w:shd w:val="clear" w:color="auto" w:fill="D9D9D9"/>
        </w:rPr>
        <w:t>EU/1/98/066/032</w:t>
      </w:r>
      <w:r w:rsidRPr="006C1F2C">
        <w:rPr>
          <w:color w:val="000000"/>
          <w:sz w:val="22"/>
          <w:szCs w:val="22"/>
          <w:shd w:val="clear" w:color="auto" w:fill="D9D9D9"/>
        </w:rPr>
        <w:tab/>
        <w:t>84 depotplastre</w:t>
      </w:r>
      <w:r w:rsidR="00CF0D8F" w:rsidRPr="006C1F2C">
        <w:rPr>
          <w:color w:val="000000"/>
          <w:sz w:val="22"/>
          <w:szCs w:val="22"/>
          <w:shd w:val="clear" w:color="auto" w:fill="D9D9D9"/>
        </w:rPr>
        <w:t xml:space="preserve"> (pose: papir/PET/alu/PAN)</w:t>
      </w:r>
    </w:p>
    <w:p w14:paraId="37C8625D" w14:textId="77777777" w:rsidR="00CF0D8F" w:rsidRPr="006C1F2C" w:rsidRDefault="00CF0D8F" w:rsidP="005171BE">
      <w:pPr>
        <w:widowControl w:val="0"/>
        <w:rPr>
          <w:color w:val="000000"/>
          <w:sz w:val="22"/>
          <w:szCs w:val="22"/>
          <w:shd w:val="clear" w:color="auto" w:fill="D9D9D9"/>
        </w:rPr>
      </w:pPr>
      <w:r w:rsidRPr="006C1F2C">
        <w:rPr>
          <w:sz w:val="22"/>
          <w:szCs w:val="22"/>
          <w:shd w:val="clear" w:color="auto" w:fill="D9D9D9"/>
        </w:rPr>
        <w:t>EU/1/98/066/03</w:t>
      </w:r>
      <w:r w:rsidR="00CD0E57" w:rsidRPr="006C1F2C">
        <w:rPr>
          <w:sz w:val="22"/>
          <w:szCs w:val="22"/>
          <w:shd w:val="clear" w:color="auto" w:fill="D9D9D9"/>
        </w:rPr>
        <w:t>7</w:t>
      </w:r>
      <w:r w:rsidRPr="006C1F2C">
        <w:rPr>
          <w:color w:val="000000"/>
          <w:sz w:val="22"/>
          <w:szCs w:val="22"/>
          <w:shd w:val="clear" w:color="auto" w:fill="D9D9D9"/>
        </w:rPr>
        <w:tab/>
        <w:t>60 depotplastre (pose: papir/PET/PE/alu/PA)</w:t>
      </w:r>
    </w:p>
    <w:p w14:paraId="37C8625E" w14:textId="77777777" w:rsidR="00CF0D8F" w:rsidRPr="006C1F2C" w:rsidRDefault="00CF0D8F" w:rsidP="005171BE">
      <w:pPr>
        <w:widowControl w:val="0"/>
        <w:suppressAutoHyphens/>
        <w:rPr>
          <w:color w:val="000000"/>
          <w:sz w:val="22"/>
          <w:szCs w:val="22"/>
        </w:rPr>
      </w:pPr>
      <w:r w:rsidRPr="006C1F2C">
        <w:rPr>
          <w:sz w:val="22"/>
          <w:szCs w:val="22"/>
          <w:shd w:val="clear" w:color="auto" w:fill="D9D9D9"/>
        </w:rPr>
        <w:t>EU/1/98/066/0</w:t>
      </w:r>
      <w:r w:rsidR="00CD0E57" w:rsidRPr="006C1F2C">
        <w:rPr>
          <w:sz w:val="22"/>
          <w:szCs w:val="22"/>
          <w:shd w:val="clear" w:color="auto" w:fill="D9D9D9"/>
        </w:rPr>
        <w:t>38</w:t>
      </w:r>
      <w:r w:rsidRPr="006C1F2C">
        <w:rPr>
          <w:color w:val="000000"/>
          <w:sz w:val="22"/>
          <w:szCs w:val="22"/>
          <w:shd w:val="clear" w:color="auto" w:fill="D9D9D9"/>
        </w:rPr>
        <w:tab/>
        <w:t>90 depotplastre (pose: papir/PET/PE/alu/PA)</w:t>
      </w:r>
    </w:p>
    <w:p w14:paraId="37C8625F" w14:textId="77777777" w:rsidR="00CD0E57" w:rsidRPr="006C1F2C" w:rsidRDefault="00CD0E57" w:rsidP="005171BE">
      <w:pPr>
        <w:widowControl w:val="0"/>
        <w:rPr>
          <w:color w:val="000000"/>
          <w:sz w:val="22"/>
          <w:szCs w:val="22"/>
          <w:shd w:val="clear" w:color="auto" w:fill="D9D9D9"/>
        </w:rPr>
      </w:pPr>
      <w:r w:rsidRPr="006C1F2C">
        <w:rPr>
          <w:sz w:val="22"/>
          <w:szCs w:val="22"/>
          <w:shd w:val="clear" w:color="auto" w:fill="D9D9D9"/>
        </w:rPr>
        <w:t>EU/1/98/066/048</w:t>
      </w:r>
      <w:r w:rsidRPr="006C1F2C">
        <w:rPr>
          <w:color w:val="000000"/>
          <w:sz w:val="22"/>
          <w:szCs w:val="22"/>
          <w:shd w:val="clear" w:color="auto" w:fill="D9D9D9"/>
        </w:rPr>
        <w:tab/>
        <w:t>84 depotplastre (pose: papir/PET/PE/alu/PA)</w:t>
      </w:r>
    </w:p>
    <w:p w14:paraId="37C86260" w14:textId="77777777" w:rsidR="00D02287" w:rsidRPr="006C1F2C" w:rsidRDefault="00D02287" w:rsidP="005171BE">
      <w:pPr>
        <w:widowControl w:val="0"/>
        <w:rPr>
          <w:color w:val="000000"/>
          <w:sz w:val="22"/>
          <w:szCs w:val="22"/>
        </w:rPr>
      </w:pPr>
    </w:p>
    <w:p w14:paraId="37C86261" w14:textId="77777777" w:rsidR="00D02287" w:rsidRPr="006C1F2C" w:rsidRDefault="00D02287" w:rsidP="005171BE">
      <w:pPr>
        <w:widowControl w:val="0"/>
        <w:rPr>
          <w:color w:val="000000"/>
          <w:sz w:val="22"/>
          <w:szCs w:val="22"/>
        </w:rPr>
      </w:pPr>
    </w:p>
    <w:p w14:paraId="37C8626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263" w14:textId="77777777" w:rsidR="00D02287" w:rsidRPr="006C1F2C" w:rsidRDefault="00D02287" w:rsidP="005171BE">
      <w:pPr>
        <w:widowControl w:val="0"/>
        <w:rPr>
          <w:color w:val="000000"/>
          <w:sz w:val="22"/>
          <w:szCs w:val="22"/>
        </w:rPr>
      </w:pPr>
    </w:p>
    <w:p w14:paraId="37C86264" w14:textId="77777777" w:rsidR="00D02287" w:rsidRPr="006C1F2C" w:rsidRDefault="00D02287" w:rsidP="005171BE">
      <w:pPr>
        <w:widowControl w:val="0"/>
        <w:rPr>
          <w:color w:val="000000"/>
          <w:sz w:val="22"/>
          <w:szCs w:val="22"/>
        </w:rPr>
      </w:pPr>
      <w:r w:rsidRPr="006C1F2C">
        <w:rPr>
          <w:color w:val="000000"/>
          <w:sz w:val="22"/>
          <w:szCs w:val="22"/>
        </w:rPr>
        <w:t>Lot</w:t>
      </w:r>
    </w:p>
    <w:p w14:paraId="37C86265" w14:textId="77777777" w:rsidR="00D02287" w:rsidRPr="006C1F2C" w:rsidRDefault="00D02287" w:rsidP="005171BE">
      <w:pPr>
        <w:widowControl w:val="0"/>
        <w:rPr>
          <w:color w:val="000000"/>
          <w:sz w:val="22"/>
          <w:szCs w:val="22"/>
        </w:rPr>
      </w:pPr>
    </w:p>
    <w:p w14:paraId="37C86266" w14:textId="77777777" w:rsidR="00D02287" w:rsidRPr="006C1F2C" w:rsidRDefault="00D02287" w:rsidP="005171BE">
      <w:pPr>
        <w:widowControl w:val="0"/>
        <w:rPr>
          <w:color w:val="000000"/>
          <w:sz w:val="22"/>
          <w:szCs w:val="22"/>
        </w:rPr>
      </w:pPr>
    </w:p>
    <w:p w14:paraId="37C8626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268" w14:textId="77777777" w:rsidR="00D02287" w:rsidRPr="006C1F2C" w:rsidRDefault="00D02287" w:rsidP="005171BE">
      <w:pPr>
        <w:widowControl w:val="0"/>
        <w:ind w:left="567" w:hanging="567"/>
        <w:rPr>
          <w:color w:val="000000"/>
          <w:sz w:val="22"/>
          <w:szCs w:val="22"/>
        </w:rPr>
      </w:pPr>
    </w:p>
    <w:p w14:paraId="37C86269" w14:textId="77777777" w:rsidR="00D02287" w:rsidRPr="006C1F2C" w:rsidRDefault="00D02287" w:rsidP="005171BE">
      <w:pPr>
        <w:widowControl w:val="0"/>
        <w:rPr>
          <w:color w:val="000000"/>
          <w:sz w:val="22"/>
          <w:szCs w:val="22"/>
        </w:rPr>
      </w:pPr>
    </w:p>
    <w:p w14:paraId="37C8626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26B" w14:textId="77777777" w:rsidR="00D02287" w:rsidRPr="006C1F2C" w:rsidRDefault="00D02287" w:rsidP="005171BE">
      <w:pPr>
        <w:widowControl w:val="0"/>
        <w:suppressAutoHyphens/>
        <w:rPr>
          <w:color w:val="000000"/>
          <w:sz w:val="22"/>
          <w:szCs w:val="22"/>
        </w:rPr>
      </w:pPr>
    </w:p>
    <w:p w14:paraId="37C8626C" w14:textId="77777777" w:rsidR="00D02287" w:rsidRPr="006C1F2C" w:rsidRDefault="00D02287" w:rsidP="005171BE">
      <w:pPr>
        <w:widowControl w:val="0"/>
        <w:rPr>
          <w:color w:val="000000"/>
          <w:sz w:val="22"/>
          <w:szCs w:val="22"/>
        </w:rPr>
      </w:pPr>
    </w:p>
    <w:p w14:paraId="37C8626D" w14:textId="77777777" w:rsidR="00D02287" w:rsidRPr="006C1F2C" w:rsidRDefault="00D02287"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26E" w14:textId="77777777" w:rsidR="00D02287" w:rsidRPr="006C1F2C" w:rsidRDefault="00D02287" w:rsidP="005171BE">
      <w:pPr>
        <w:widowControl w:val="0"/>
        <w:rPr>
          <w:sz w:val="22"/>
          <w:szCs w:val="22"/>
        </w:rPr>
      </w:pPr>
    </w:p>
    <w:p w14:paraId="37C8626F" w14:textId="77777777" w:rsidR="00D02287" w:rsidRPr="006C1F2C" w:rsidRDefault="00D02287" w:rsidP="005171BE">
      <w:pPr>
        <w:widowControl w:val="0"/>
        <w:rPr>
          <w:sz w:val="22"/>
          <w:szCs w:val="22"/>
        </w:rPr>
      </w:pPr>
      <w:r w:rsidRPr="006C1F2C">
        <w:rPr>
          <w:sz w:val="22"/>
          <w:szCs w:val="22"/>
        </w:rPr>
        <w:t>Exelon 4,6 mg/24 h</w:t>
      </w:r>
    </w:p>
    <w:p w14:paraId="37C86270" w14:textId="77777777" w:rsidR="00F35503" w:rsidRPr="006C1F2C" w:rsidRDefault="00F35503" w:rsidP="005171BE">
      <w:pPr>
        <w:widowControl w:val="0"/>
        <w:rPr>
          <w:noProof/>
          <w:sz w:val="22"/>
          <w:szCs w:val="22"/>
          <w:shd w:val="clear" w:color="auto" w:fill="CCCCCC"/>
        </w:rPr>
      </w:pPr>
    </w:p>
    <w:p w14:paraId="37C86271" w14:textId="77777777" w:rsidR="00F35503" w:rsidRPr="006C1F2C" w:rsidRDefault="00F35503" w:rsidP="005171BE">
      <w:pPr>
        <w:widowControl w:val="0"/>
        <w:rPr>
          <w:noProof/>
          <w:sz w:val="22"/>
          <w:szCs w:val="22"/>
          <w:shd w:val="clear" w:color="auto" w:fill="CCCCCC"/>
        </w:rPr>
      </w:pPr>
    </w:p>
    <w:p w14:paraId="37C86272" w14:textId="3B5CB7D4" w:rsidR="00F35503" w:rsidRPr="006C1F2C" w:rsidRDefault="00F35503" w:rsidP="005171BE">
      <w:pPr>
        <w:widowControl w:val="0"/>
        <w:pBdr>
          <w:top w:val="single" w:sz="4" w:space="1" w:color="auto"/>
          <w:left w:val="single" w:sz="4" w:space="4" w:color="auto"/>
          <w:bottom w:val="single" w:sz="4" w:space="0" w:color="auto"/>
          <w:right w:val="single" w:sz="4" w:space="4" w:color="auto"/>
        </w:pBdr>
        <w:ind w:left="567" w:hanging="567"/>
        <w:rPr>
          <w:i/>
          <w:noProof/>
          <w:sz w:val="22"/>
        </w:rPr>
      </w:pPr>
      <w:r w:rsidRPr="006C1F2C">
        <w:rPr>
          <w:b/>
          <w:noProof/>
          <w:sz w:val="22"/>
        </w:rPr>
        <w:t>17.</w:t>
      </w:r>
      <w:r w:rsidRPr="006C1F2C">
        <w:rPr>
          <w:b/>
          <w:noProof/>
          <w:sz w:val="22"/>
        </w:rPr>
        <w:tab/>
      </w:r>
      <w:r w:rsidR="009943A6" w:rsidRPr="006C1F2C">
        <w:rPr>
          <w:b/>
          <w:noProof/>
          <w:sz w:val="22"/>
          <w:szCs w:val="22"/>
        </w:rPr>
        <w:t>SIKKERHETSANORDNING (UNIK IDENTITET) – TODIMENSJONAL STREKKODE</w:t>
      </w:r>
      <w:r w:rsidR="009943A6" w:rsidRPr="006C1F2C" w:rsidDel="009943A6">
        <w:rPr>
          <w:b/>
          <w:noProof/>
          <w:sz w:val="22"/>
        </w:rPr>
        <w:t xml:space="preserve"> </w:t>
      </w:r>
    </w:p>
    <w:p w14:paraId="37C86273" w14:textId="77777777" w:rsidR="00F35503" w:rsidRPr="006C1F2C" w:rsidRDefault="00F35503" w:rsidP="005171BE">
      <w:pPr>
        <w:widowControl w:val="0"/>
        <w:rPr>
          <w:noProof/>
          <w:sz w:val="22"/>
          <w:szCs w:val="22"/>
          <w:shd w:val="clear" w:color="auto" w:fill="CCCCCC"/>
        </w:rPr>
      </w:pPr>
    </w:p>
    <w:p w14:paraId="37C86274" w14:textId="77777777" w:rsidR="00F35503" w:rsidRPr="006C1F2C" w:rsidRDefault="00F35503" w:rsidP="005171BE">
      <w:pPr>
        <w:widowControl w:val="0"/>
        <w:rPr>
          <w:noProof/>
          <w:sz w:val="22"/>
          <w:szCs w:val="22"/>
        </w:rPr>
      </w:pPr>
    </w:p>
    <w:p w14:paraId="37C86275" w14:textId="6F050B51" w:rsidR="00F35503" w:rsidRPr="006C1F2C" w:rsidRDefault="00F35503"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rPr>
      </w:pPr>
      <w:r w:rsidRPr="006C1F2C">
        <w:rPr>
          <w:b/>
          <w:noProof/>
          <w:sz w:val="22"/>
        </w:rPr>
        <w:t>18.</w:t>
      </w:r>
      <w:r w:rsidRPr="006C1F2C">
        <w:rPr>
          <w:b/>
          <w:noProof/>
          <w:sz w:val="22"/>
        </w:rPr>
        <w:tab/>
      </w:r>
      <w:r w:rsidR="009943A6" w:rsidRPr="006C1F2C">
        <w:rPr>
          <w:b/>
          <w:sz w:val="22"/>
          <w:szCs w:val="22"/>
        </w:rPr>
        <w:t>SIKKERHETSANORDNING (UNIK IDENTITET) – I ET FORMAT LESBART FOR MENNESKER</w:t>
      </w:r>
    </w:p>
    <w:p w14:paraId="37C86276" w14:textId="77777777" w:rsidR="00F35503" w:rsidRPr="006C1F2C" w:rsidRDefault="00F35503" w:rsidP="005171BE">
      <w:pPr>
        <w:keepNext/>
        <w:widowControl w:val="0"/>
        <w:rPr>
          <w:noProof/>
          <w:sz w:val="22"/>
          <w:szCs w:val="22"/>
        </w:rPr>
      </w:pPr>
    </w:p>
    <w:p w14:paraId="37C86277" w14:textId="77777777" w:rsidR="00D02287" w:rsidRPr="006C1F2C" w:rsidRDefault="00D02287" w:rsidP="005171BE">
      <w:pPr>
        <w:pStyle w:val="Titlepage"/>
        <w:widowControl w:val="0"/>
        <w:spacing w:before="0"/>
        <w:jc w:val="left"/>
        <w:rPr>
          <w:color w:val="000000"/>
          <w:sz w:val="22"/>
          <w:szCs w:val="22"/>
          <w:lang w:val="nb-NO"/>
        </w:rPr>
      </w:pPr>
      <w:r w:rsidRPr="006C1F2C">
        <w:rPr>
          <w:b/>
          <w:color w:val="000000"/>
          <w:sz w:val="22"/>
          <w:szCs w:val="22"/>
          <w:u w:val="single"/>
          <w:lang w:val="nb-NO"/>
        </w:rPr>
        <w:br w:type="page"/>
      </w:r>
    </w:p>
    <w:p w14:paraId="37C86278" w14:textId="77777777" w:rsidR="000E5CF3" w:rsidRPr="006C1F2C" w:rsidRDefault="000E5CF3" w:rsidP="005171BE">
      <w:pPr>
        <w:widowControl w:val="0"/>
        <w:shd w:val="clear" w:color="auto" w:fill="FFFFFF"/>
        <w:rPr>
          <w:color w:val="000000"/>
          <w:sz w:val="22"/>
          <w:szCs w:val="22"/>
        </w:rPr>
      </w:pPr>
    </w:p>
    <w:p w14:paraId="37C86279" w14:textId="2F901152"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27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27B"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YTTERPAKNING FOR MULTIPAKNING (MED ”BLUE BOX”)</w:t>
      </w:r>
    </w:p>
    <w:p w14:paraId="37C8627C" w14:textId="77777777" w:rsidR="00D02287" w:rsidRPr="006C1F2C" w:rsidRDefault="00D02287" w:rsidP="005171BE">
      <w:pPr>
        <w:widowControl w:val="0"/>
        <w:suppressAutoHyphens/>
        <w:rPr>
          <w:color w:val="000000"/>
          <w:sz w:val="22"/>
          <w:szCs w:val="22"/>
        </w:rPr>
      </w:pPr>
    </w:p>
    <w:p w14:paraId="37C8627D" w14:textId="77777777" w:rsidR="00D02287" w:rsidRPr="006C1F2C" w:rsidRDefault="00D02287" w:rsidP="005171BE">
      <w:pPr>
        <w:widowControl w:val="0"/>
        <w:suppressAutoHyphens/>
        <w:rPr>
          <w:color w:val="000000"/>
          <w:sz w:val="22"/>
          <w:szCs w:val="22"/>
        </w:rPr>
      </w:pPr>
    </w:p>
    <w:p w14:paraId="37C8627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27F" w14:textId="77777777" w:rsidR="00D02287" w:rsidRPr="006C1F2C" w:rsidRDefault="00D02287" w:rsidP="005171BE">
      <w:pPr>
        <w:widowControl w:val="0"/>
        <w:suppressAutoHyphens/>
        <w:rPr>
          <w:color w:val="000000"/>
          <w:sz w:val="22"/>
          <w:szCs w:val="22"/>
        </w:rPr>
      </w:pPr>
    </w:p>
    <w:p w14:paraId="37C86280" w14:textId="77777777" w:rsidR="00D02287" w:rsidRPr="006C1F2C" w:rsidRDefault="00D02287" w:rsidP="005171BE">
      <w:pPr>
        <w:widowControl w:val="0"/>
        <w:suppressAutoHyphens/>
        <w:rPr>
          <w:color w:val="000000"/>
          <w:sz w:val="22"/>
          <w:szCs w:val="22"/>
        </w:rPr>
      </w:pPr>
      <w:r w:rsidRPr="006C1F2C">
        <w:rPr>
          <w:color w:val="000000"/>
          <w:sz w:val="22"/>
          <w:szCs w:val="22"/>
        </w:rPr>
        <w:t>Exelon 4,6 mg/24 timer depotplaster</w:t>
      </w:r>
    </w:p>
    <w:p w14:paraId="37C86281" w14:textId="77777777" w:rsidR="00D02287" w:rsidRPr="006C1F2C" w:rsidRDefault="00D02287" w:rsidP="005171BE">
      <w:pPr>
        <w:widowControl w:val="0"/>
        <w:suppressAutoHyphens/>
        <w:rPr>
          <w:color w:val="000000"/>
          <w:sz w:val="22"/>
          <w:szCs w:val="22"/>
        </w:rPr>
      </w:pPr>
      <w:r w:rsidRPr="006C1F2C">
        <w:rPr>
          <w:color w:val="000000"/>
          <w:sz w:val="22"/>
          <w:szCs w:val="22"/>
        </w:rPr>
        <w:t>rivastigmin</w:t>
      </w:r>
    </w:p>
    <w:p w14:paraId="37C86282" w14:textId="77777777" w:rsidR="00D02287" w:rsidRPr="006C1F2C" w:rsidRDefault="00D02287" w:rsidP="005171BE">
      <w:pPr>
        <w:widowControl w:val="0"/>
        <w:suppressAutoHyphens/>
        <w:rPr>
          <w:color w:val="000000"/>
          <w:sz w:val="22"/>
          <w:szCs w:val="22"/>
        </w:rPr>
      </w:pPr>
    </w:p>
    <w:p w14:paraId="37C86283" w14:textId="77777777" w:rsidR="00D02287" w:rsidRPr="006C1F2C" w:rsidRDefault="00D02287" w:rsidP="005171BE">
      <w:pPr>
        <w:widowControl w:val="0"/>
        <w:suppressAutoHyphens/>
        <w:rPr>
          <w:color w:val="000000"/>
          <w:sz w:val="22"/>
          <w:szCs w:val="22"/>
        </w:rPr>
      </w:pPr>
    </w:p>
    <w:p w14:paraId="37C8628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285" w14:textId="77777777" w:rsidR="00D02287" w:rsidRPr="006C1F2C" w:rsidRDefault="00D02287" w:rsidP="005171BE">
      <w:pPr>
        <w:widowControl w:val="0"/>
        <w:suppressAutoHyphens/>
        <w:rPr>
          <w:color w:val="000000"/>
          <w:sz w:val="22"/>
          <w:szCs w:val="22"/>
        </w:rPr>
      </w:pPr>
    </w:p>
    <w:p w14:paraId="37C86286" w14:textId="77777777" w:rsidR="00D02287" w:rsidRPr="006C1F2C" w:rsidRDefault="00D02287" w:rsidP="005171BE">
      <w:pPr>
        <w:widowControl w:val="0"/>
        <w:suppressAutoHyphens/>
        <w:rPr>
          <w:color w:val="000000"/>
          <w:sz w:val="22"/>
          <w:szCs w:val="22"/>
        </w:rPr>
      </w:pPr>
      <w:r w:rsidRPr="006C1F2C">
        <w:rPr>
          <w:color w:val="000000"/>
          <w:sz w:val="22"/>
          <w:szCs w:val="22"/>
        </w:rPr>
        <w:t>1 depotplaster på 5 cm</w:t>
      </w:r>
      <w:r w:rsidRPr="006C1F2C">
        <w:rPr>
          <w:color w:val="000000"/>
          <w:sz w:val="22"/>
          <w:szCs w:val="22"/>
          <w:vertAlign w:val="superscript"/>
        </w:rPr>
        <w:t>2</w:t>
      </w:r>
      <w:r w:rsidRPr="006C1F2C">
        <w:rPr>
          <w:color w:val="000000"/>
          <w:sz w:val="22"/>
          <w:szCs w:val="22"/>
        </w:rPr>
        <w:t xml:space="preserve"> inneholder 9 mg rivastigmin og frigir 4,6 mg/24 timer.</w:t>
      </w:r>
    </w:p>
    <w:p w14:paraId="37C86287" w14:textId="77777777" w:rsidR="00D02287" w:rsidRPr="006C1F2C" w:rsidRDefault="00D02287" w:rsidP="005171BE">
      <w:pPr>
        <w:widowControl w:val="0"/>
        <w:suppressAutoHyphens/>
        <w:rPr>
          <w:color w:val="000000"/>
          <w:sz w:val="22"/>
          <w:szCs w:val="22"/>
        </w:rPr>
      </w:pPr>
    </w:p>
    <w:p w14:paraId="37C86288" w14:textId="77777777" w:rsidR="00D02287" w:rsidRPr="006C1F2C" w:rsidRDefault="00D02287" w:rsidP="005171BE">
      <w:pPr>
        <w:widowControl w:val="0"/>
        <w:suppressAutoHyphens/>
        <w:rPr>
          <w:color w:val="000000"/>
          <w:sz w:val="22"/>
          <w:szCs w:val="22"/>
        </w:rPr>
      </w:pPr>
    </w:p>
    <w:p w14:paraId="37C8628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28A" w14:textId="77777777" w:rsidR="00D02287" w:rsidRPr="006C1F2C" w:rsidRDefault="00D02287" w:rsidP="005171BE">
      <w:pPr>
        <w:widowControl w:val="0"/>
        <w:suppressAutoHyphens/>
        <w:rPr>
          <w:color w:val="000000"/>
          <w:sz w:val="22"/>
          <w:szCs w:val="22"/>
        </w:rPr>
      </w:pPr>
    </w:p>
    <w:p w14:paraId="37C8628B" w14:textId="77777777" w:rsidR="00D02287" w:rsidRPr="006C1F2C" w:rsidRDefault="00D02287"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28C" w14:textId="77777777" w:rsidR="00D02287" w:rsidRPr="006C1F2C" w:rsidRDefault="00D02287" w:rsidP="005171BE">
      <w:pPr>
        <w:widowControl w:val="0"/>
        <w:suppressAutoHyphens/>
        <w:rPr>
          <w:color w:val="000000"/>
          <w:sz w:val="22"/>
          <w:szCs w:val="22"/>
        </w:rPr>
      </w:pPr>
    </w:p>
    <w:p w14:paraId="37C8628D" w14:textId="77777777" w:rsidR="00D02287" w:rsidRPr="006C1F2C" w:rsidRDefault="00D02287" w:rsidP="005171BE">
      <w:pPr>
        <w:widowControl w:val="0"/>
        <w:suppressAutoHyphens/>
        <w:rPr>
          <w:color w:val="000000"/>
          <w:sz w:val="22"/>
          <w:szCs w:val="22"/>
        </w:rPr>
      </w:pPr>
    </w:p>
    <w:p w14:paraId="37C8628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28F" w14:textId="77777777" w:rsidR="00D02287" w:rsidRPr="006C1F2C" w:rsidRDefault="00D02287" w:rsidP="005171BE">
      <w:pPr>
        <w:widowControl w:val="0"/>
        <w:suppressAutoHyphens/>
        <w:rPr>
          <w:color w:val="000000"/>
          <w:sz w:val="22"/>
          <w:szCs w:val="22"/>
        </w:rPr>
      </w:pPr>
    </w:p>
    <w:p w14:paraId="37C86290" w14:textId="77777777" w:rsidR="00D02287" w:rsidRPr="006C1F2C" w:rsidRDefault="0019638C" w:rsidP="005171BE">
      <w:pPr>
        <w:widowControl w:val="0"/>
        <w:suppressAutoHyphens/>
        <w:rPr>
          <w:color w:val="000000"/>
          <w:sz w:val="22"/>
          <w:szCs w:val="22"/>
          <w:shd w:val="clear" w:color="auto" w:fill="D9D9D9"/>
        </w:rPr>
      </w:pPr>
      <w:r w:rsidRPr="006C1F2C">
        <w:rPr>
          <w:color w:val="000000"/>
          <w:sz w:val="22"/>
          <w:szCs w:val="22"/>
        </w:rPr>
        <w:t>M</w:t>
      </w:r>
      <w:r w:rsidR="00D02287" w:rsidRPr="006C1F2C">
        <w:rPr>
          <w:color w:val="000000"/>
          <w:sz w:val="22"/>
          <w:szCs w:val="22"/>
        </w:rPr>
        <w:t>ultipakning</w:t>
      </w:r>
      <w:r w:rsidR="002C3872" w:rsidRPr="006C1F2C">
        <w:rPr>
          <w:color w:val="000000"/>
          <w:sz w:val="22"/>
          <w:szCs w:val="22"/>
        </w:rPr>
        <w:t>: 60 (</w:t>
      </w:r>
      <w:r w:rsidR="00D02287" w:rsidRPr="006C1F2C">
        <w:rPr>
          <w:color w:val="000000"/>
          <w:sz w:val="22"/>
          <w:szCs w:val="22"/>
        </w:rPr>
        <w:t>2 esker á 30</w:t>
      </w:r>
      <w:r w:rsidR="008C08FD" w:rsidRPr="006C1F2C">
        <w:rPr>
          <w:color w:val="000000"/>
          <w:sz w:val="22"/>
          <w:szCs w:val="22"/>
        </w:rPr>
        <w:t>) depotplast</w:t>
      </w:r>
      <w:r w:rsidR="002C3872" w:rsidRPr="006C1F2C">
        <w:rPr>
          <w:color w:val="000000"/>
          <w:sz w:val="22"/>
          <w:szCs w:val="22"/>
        </w:rPr>
        <w:t>re</w:t>
      </w:r>
      <w:r w:rsidR="00D02287" w:rsidRPr="006C1F2C">
        <w:rPr>
          <w:color w:val="000000"/>
          <w:sz w:val="22"/>
          <w:szCs w:val="22"/>
        </w:rPr>
        <w:t>.</w:t>
      </w:r>
    </w:p>
    <w:p w14:paraId="37C86291" w14:textId="77777777" w:rsidR="00D02287" w:rsidRPr="006C1F2C" w:rsidRDefault="0019638C" w:rsidP="005171BE">
      <w:pPr>
        <w:widowControl w:val="0"/>
        <w:suppressAutoHyphens/>
        <w:rPr>
          <w:color w:val="000000"/>
          <w:sz w:val="22"/>
          <w:szCs w:val="22"/>
          <w:shd w:val="clear" w:color="auto" w:fill="D9D9D9"/>
        </w:rPr>
      </w:pPr>
      <w:r w:rsidRPr="006C1F2C">
        <w:rPr>
          <w:color w:val="000000"/>
          <w:sz w:val="22"/>
          <w:szCs w:val="22"/>
          <w:shd w:val="clear" w:color="auto" w:fill="D9D9D9"/>
        </w:rPr>
        <w:t>M</w:t>
      </w:r>
      <w:r w:rsidR="00D02287" w:rsidRPr="006C1F2C">
        <w:rPr>
          <w:color w:val="000000"/>
          <w:sz w:val="22"/>
          <w:szCs w:val="22"/>
          <w:shd w:val="clear" w:color="auto" w:fill="D9D9D9"/>
        </w:rPr>
        <w:t>ultipakning</w:t>
      </w:r>
      <w:r w:rsidR="002C3872" w:rsidRPr="006C1F2C">
        <w:rPr>
          <w:color w:val="000000"/>
          <w:sz w:val="22"/>
          <w:szCs w:val="22"/>
          <w:shd w:val="clear" w:color="auto" w:fill="D9D9D9"/>
        </w:rPr>
        <w:t>: 90</w:t>
      </w:r>
      <w:r w:rsidR="00D02287" w:rsidRPr="006C1F2C">
        <w:rPr>
          <w:color w:val="000000"/>
          <w:sz w:val="22"/>
          <w:szCs w:val="22"/>
          <w:shd w:val="clear" w:color="auto" w:fill="D9D9D9"/>
        </w:rPr>
        <w:t xml:space="preserve"> </w:t>
      </w:r>
      <w:r w:rsidR="002C3872" w:rsidRPr="006C1F2C">
        <w:rPr>
          <w:color w:val="000000"/>
          <w:sz w:val="22"/>
          <w:szCs w:val="22"/>
          <w:shd w:val="clear" w:color="auto" w:fill="D9D9D9"/>
        </w:rPr>
        <w:t>(</w:t>
      </w:r>
      <w:r w:rsidR="00D02287" w:rsidRPr="006C1F2C">
        <w:rPr>
          <w:color w:val="000000"/>
          <w:sz w:val="22"/>
          <w:szCs w:val="22"/>
          <w:shd w:val="clear" w:color="auto" w:fill="D9D9D9"/>
        </w:rPr>
        <w:t>3 esker á 30</w:t>
      </w:r>
      <w:r w:rsidR="008C08FD" w:rsidRPr="006C1F2C">
        <w:rPr>
          <w:color w:val="000000"/>
          <w:sz w:val="22"/>
          <w:szCs w:val="22"/>
          <w:shd w:val="clear" w:color="auto" w:fill="D9D9D9"/>
        </w:rPr>
        <w:t>) depotplast</w:t>
      </w:r>
      <w:r w:rsidR="002C3872" w:rsidRPr="006C1F2C">
        <w:rPr>
          <w:color w:val="000000"/>
          <w:sz w:val="22"/>
          <w:szCs w:val="22"/>
          <w:shd w:val="clear" w:color="auto" w:fill="D9D9D9"/>
        </w:rPr>
        <w:t>re</w:t>
      </w:r>
      <w:r w:rsidR="00D02287" w:rsidRPr="006C1F2C">
        <w:rPr>
          <w:color w:val="000000"/>
          <w:sz w:val="22"/>
          <w:szCs w:val="22"/>
          <w:shd w:val="clear" w:color="auto" w:fill="D9D9D9"/>
        </w:rPr>
        <w:t>.</w:t>
      </w:r>
    </w:p>
    <w:p w14:paraId="37C86292" w14:textId="77777777" w:rsidR="006109F4" w:rsidRPr="006C1F2C" w:rsidRDefault="006109F4" w:rsidP="005171BE">
      <w:pPr>
        <w:widowControl w:val="0"/>
        <w:suppressAutoHyphens/>
        <w:rPr>
          <w:color w:val="000000"/>
          <w:sz w:val="22"/>
          <w:szCs w:val="22"/>
          <w:shd w:val="clear" w:color="auto" w:fill="D9D9D9"/>
        </w:rPr>
      </w:pPr>
      <w:r w:rsidRPr="006C1F2C">
        <w:rPr>
          <w:color w:val="000000"/>
          <w:sz w:val="22"/>
          <w:szCs w:val="22"/>
          <w:shd w:val="clear" w:color="auto" w:fill="D9D9D9"/>
        </w:rPr>
        <w:t>Multipakning: 84 (2 esker á 42) depotplastre.</w:t>
      </w:r>
    </w:p>
    <w:p w14:paraId="37C86293" w14:textId="77777777" w:rsidR="00D02287" w:rsidRPr="006C1F2C" w:rsidRDefault="00D02287" w:rsidP="005171BE">
      <w:pPr>
        <w:widowControl w:val="0"/>
        <w:suppressAutoHyphens/>
        <w:rPr>
          <w:color w:val="000000"/>
          <w:sz w:val="22"/>
          <w:szCs w:val="22"/>
        </w:rPr>
      </w:pPr>
    </w:p>
    <w:p w14:paraId="37C86294" w14:textId="77777777" w:rsidR="00D02287" w:rsidRPr="006C1F2C" w:rsidRDefault="00D02287" w:rsidP="005171BE">
      <w:pPr>
        <w:widowControl w:val="0"/>
        <w:suppressAutoHyphens/>
        <w:rPr>
          <w:color w:val="000000"/>
          <w:sz w:val="22"/>
          <w:szCs w:val="22"/>
        </w:rPr>
      </w:pPr>
    </w:p>
    <w:p w14:paraId="37C86295" w14:textId="44F54A09"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C624D7" w:rsidRPr="006C1F2C">
        <w:rPr>
          <w:b/>
          <w:color w:val="000000"/>
          <w:sz w:val="22"/>
          <w:szCs w:val="22"/>
        </w:rPr>
        <w:t>-</w:t>
      </w:r>
      <w:r w:rsidRPr="006C1F2C">
        <w:rPr>
          <w:b/>
          <w:color w:val="000000"/>
          <w:sz w:val="22"/>
          <w:szCs w:val="22"/>
        </w:rPr>
        <w:t>VEI(ER)</w:t>
      </w:r>
    </w:p>
    <w:p w14:paraId="37C86296" w14:textId="77777777" w:rsidR="00D02287" w:rsidRPr="006C1F2C" w:rsidRDefault="00D02287" w:rsidP="005171BE">
      <w:pPr>
        <w:widowControl w:val="0"/>
        <w:suppressAutoHyphens/>
        <w:rPr>
          <w:color w:val="000000"/>
          <w:sz w:val="22"/>
          <w:szCs w:val="22"/>
        </w:rPr>
      </w:pPr>
    </w:p>
    <w:p w14:paraId="37C86297" w14:textId="77777777" w:rsidR="002C3872" w:rsidRPr="006C1F2C" w:rsidRDefault="002C3872" w:rsidP="005171BE">
      <w:pPr>
        <w:widowControl w:val="0"/>
        <w:suppressAutoHyphens/>
        <w:rPr>
          <w:color w:val="000000"/>
          <w:sz w:val="22"/>
          <w:szCs w:val="22"/>
        </w:rPr>
      </w:pPr>
      <w:r w:rsidRPr="006C1F2C">
        <w:rPr>
          <w:color w:val="000000"/>
          <w:sz w:val="22"/>
          <w:szCs w:val="22"/>
        </w:rPr>
        <w:t>Les pakningsvedlegget før bruk.</w:t>
      </w:r>
    </w:p>
    <w:p w14:paraId="37C86298" w14:textId="77777777" w:rsidR="00D02287" w:rsidRPr="006C1F2C" w:rsidRDefault="00D02287" w:rsidP="005171BE">
      <w:pPr>
        <w:widowControl w:val="0"/>
        <w:suppressAutoHyphens/>
        <w:rPr>
          <w:color w:val="000000"/>
          <w:sz w:val="22"/>
          <w:szCs w:val="22"/>
        </w:rPr>
      </w:pPr>
      <w:r w:rsidRPr="006C1F2C">
        <w:rPr>
          <w:color w:val="000000"/>
          <w:sz w:val="22"/>
          <w:szCs w:val="22"/>
        </w:rPr>
        <w:t>Transdermal bruk</w:t>
      </w:r>
    </w:p>
    <w:p w14:paraId="37C86299" w14:textId="77777777" w:rsidR="00D02287" w:rsidRPr="006C1F2C" w:rsidRDefault="00D02287" w:rsidP="005171BE">
      <w:pPr>
        <w:widowControl w:val="0"/>
        <w:suppressAutoHyphens/>
        <w:rPr>
          <w:color w:val="000000"/>
          <w:sz w:val="22"/>
          <w:szCs w:val="22"/>
        </w:rPr>
      </w:pPr>
    </w:p>
    <w:p w14:paraId="37C8629A" w14:textId="77777777" w:rsidR="00D02287" w:rsidRPr="006C1F2C" w:rsidRDefault="00D02287" w:rsidP="005171BE">
      <w:pPr>
        <w:widowControl w:val="0"/>
        <w:suppressAutoHyphens/>
        <w:rPr>
          <w:color w:val="000000"/>
          <w:sz w:val="22"/>
          <w:szCs w:val="22"/>
        </w:rPr>
      </w:pPr>
    </w:p>
    <w:p w14:paraId="37C8629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29C" w14:textId="77777777" w:rsidR="00D02287" w:rsidRPr="006C1F2C" w:rsidRDefault="00D02287" w:rsidP="005171BE">
      <w:pPr>
        <w:widowControl w:val="0"/>
        <w:suppressAutoHyphens/>
        <w:rPr>
          <w:color w:val="000000"/>
          <w:sz w:val="22"/>
          <w:szCs w:val="22"/>
        </w:rPr>
      </w:pPr>
    </w:p>
    <w:p w14:paraId="37C8629D" w14:textId="77777777" w:rsidR="00D02287" w:rsidRPr="006C1F2C" w:rsidRDefault="00D02287" w:rsidP="005171BE">
      <w:pPr>
        <w:widowControl w:val="0"/>
        <w:suppressAutoHyphens/>
        <w:rPr>
          <w:color w:val="000000"/>
          <w:sz w:val="22"/>
          <w:szCs w:val="22"/>
        </w:rPr>
      </w:pPr>
      <w:r w:rsidRPr="006C1F2C">
        <w:rPr>
          <w:color w:val="000000"/>
          <w:sz w:val="22"/>
          <w:szCs w:val="22"/>
        </w:rPr>
        <w:t>Oppbevares utilgjengelig for barn.</w:t>
      </w:r>
    </w:p>
    <w:p w14:paraId="37C8629E" w14:textId="77777777" w:rsidR="00D02287" w:rsidRPr="006C1F2C" w:rsidRDefault="00D02287" w:rsidP="005171BE">
      <w:pPr>
        <w:widowControl w:val="0"/>
        <w:suppressAutoHyphens/>
        <w:rPr>
          <w:color w:val="000000"/>
          <w:sz w:val="22"/>
          <w:szCs w:val="22"/>
        </w:rPr>
      </w:pPr>
    </w:p>
    <w:p w14:paraId="37C8629F" w14:textId="77777777" w:rsidR="00D02287" w:rsidRPr="006C1F2C" w:rsidRDefault="00D02287" w:rsidP="005171BE">
      <w:pPr>
        <w:widowControl w:val="0"/>
        <w:suppressAutoHyphens/>
        <w:rPr>
          <w:color w:val="000000"/>
          <w:sz w:val="22"/>
          <w:szCs w:val="22"/>
        </w:rPr>
      </w:pPr>
    </w:p>
    <w:p w14:paraId="37C862A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2A1" w14:textId="77777777" w:rsidR="00D02287" w:rsidRPr="006C1F2C" w:rsidRDefault="00D02287" w:rsidP="005171BE">
      <w:pPr>
        <w:widowControl w:val="0"/>
        <w:suppressAutoHyphens/>
        <w:rPr>
          <w:color w:val="000000"/>
          <w:sz w:val="22"/>
          <w:szCs w:val="22"/>
        </w:rPr>
      </w:pPr>
    </w:p>
    <w:p w14:paraId="37C862A2" w14:textId="77777777" w:rsidR="00D02287" w:rsidRPr="006C1F2C" w:rsidRDefault="00D02287" w:rsidP="005171BE">
      <w:pPr>
        <w:widowControl w:val="0"/>
        <w:suppressAutoHyphens/>
        <w:rPr>
          <w:color w:val="000000"/>
          <w:sz w:val="22"/>
          <w:szCs w:val="22"/>
        </w:rPr>
      </w:pPr>
    </w:p>
    <w:p w14:paraId="37C862A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2A4" w14:textId="77777777" w:rsidR="00D02287" w:rsidRPr="006C1F2C" w:rsidRDefault="00D02287" w:rsidP="005171BE">
      <w:pPr>
        <w:widowControl w:val="0"/>
        <w:suppressAutoHyphens/>
        <w:rPr>
          <w:color w:val="000000"/>
          <w:sz w:val="22"/>
          <w:szCs w:val="22"/>
        </w:rPr>
      </w:pPr>
    </w:p>
    <w:p w14:paraId="37C862A5" w14:textId="77777777" w:rsidR="00D02287" w:rsidRPr="006C1F2C" w:rsidRDefault="00394B16" w:rsidP="005171BE">
      <w:pPr>
        <w:widowControl w:val="0"/>
        <w:suppressAutoHyphens/>
        <w:rPr>
          <w:color w:val="000000"/>
          <w:sz w:val="22"/>
          <w:szCs w:val="22"/>
        </w:rPr>
      </w:pPr>
      <w:r w:rsidRPr="006C1F2C">
        <w:rPr>
          <w:color w:val="000000"/>
          <w:sz w:val="22"/>
          <w:szCs w:val="22"/>
        </w:rPr>
        <w:t>EXP</w:t>
      </w:r>
    </w:p>
    <w:p w14:paraId="37C862A6" w14:textId="77777777" w:rsidR="00D02287" w:rsidRPr="006C1F2C" w:rsidRDefault="00D02287" w:rsidP="005171BE">
      <w:pPr>
        <w:widowControl w:val="0"/>
        <w:suppressAutoHyphens/>
        <w:rPr>
          <w:color w:val="000000"/>
          <w:sz w:val="22"/>
          <w:szCs w:val="22"/>
        </w:rPr>
      </w:pPr>
    </w:p>
    <w:p w14:paraId="37C862A7" w14:textId="77777777" w:rsidR="00D02287" w:rsidRPr="006C1F2C" w:rsidRDefault="00D02287" w:rsidP="005171BE">
      <w:pPr>
        <w:widowControl w:val="0"/>
        <w:suppressAutoHyphens/>
        <w:rPr>
          <w:color w:val="000000"/>
          <w:sz w:val="22"/>
          <w:szCs w:val="22"/>
        </w:rPr>
      </w:pPr>
    </w:p>
    <w:p w14:paraId="37C862A8"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2A9" w14:textId="77777777" w:rsidR="00D02287" w:rsidRPr="006C1F2C" w:rsidRDefault="00D02287" w:rsidP="005171BE">
      <w:pPr>
        <w:keepNext/>
        <w:widowControl w:val="0"/>
        <w:suppressAutoHyphens/>
        <w:rPr>
          <w:color w:val="000000"/>
          <w:sz w:val="22"/>
          <w:szCs w:val="22"/>
        </w:rPr>
      </w:pPr>
    </w:p>
    <w:p w14:paraId="37C862AA" w14:textId="77777777" w:rsidR="00D02287" w:rsidRPr="006C1F2C" w:rsidRDefault="00D02287" w:rsidP="005171BE">
      <w:pPr>
        <w:keepNext/>
        <w:widowControl w:val="0"/>
        <w:suppressAutoHyphens/>
        <w:rPr>
          <w:color w:val="000000"/>
          <w:sz w:val="22"/>
          <w:szCs w:val="22"/>
        </w:rPr>
      </w:pPr>
      <w:r w:rsidRPr="006C1F2C">
        <w:rPr>
          <w:color w:val="000000"/>
          <w:sz w:val="22"/>
          <w:szCs w:val="22"/>
        </w:rPr>
        <w:t>Oppbevares ved høyst 25°C.</w:t>
      </w:r>
    </w:p>
    <w:p w14:paraId="37C862AB" w14:textId="77777777" w:rsidR="00D02287" w:rsidRPr="006C1F2C" w:rsidRDefault="00D02287" w:rsidP="005171BE">
      <w:pPr>
        <w:widowControl w:val="0"/>
        <w:suppressAutoHyphens/>
        <w:rPr>
          <w:color w:val="000000"/>
          <w:sz w:val="22"/>
          <w:szCs w:val="22"/>
        </w:rPr>
      </w:pPr>
      <w:r w:rsidRPr="006C1F2C">
        <w:rPr>
          <w:color w:val="000000"/>
          <w:sz w:val="22"/>
          <w:szCs w:val="22"/>
        </w:rPr>
        <w:t>Oppbevar plasteret i posen til det skal brukes.</w:t>
      </w:r>
    </w:p>
    <w:p w14:paraId="37C862AC" w14:textId="77777777" w:rsidR="00D02287" w:rsidRPr="006C1F2C" w:rsidRDefault="00D02287" w:rsidP="005171BE">
      <w:pPr>
        <w:widowControl w:val="0"/>
        <w:suppressAutoHyphens/>
        <w:rPr>
          <w:color w:val="000000"/>
          <w:sz w:val="22"/>
          <w:szCs w:val="22"/>
        </w:rPr>
      </w:pPr>
    </w:p>
    <w:p w14:paraId="37C862AD" w14:textId="77777777" w:rsidR="00D02287" w:rsidRPr="006C1F2C" w:rsidRDefault="00D02287" w:rsidP="005171BE">
      <w:pPr>
        <w:widowControl w:val="0"/>
        <w:suppressAutoHyphens/>
        <w:rPr>
          <w:color w:val="000000"/>
          <w:sz w:val="22"/>
          <w:szCs w:val="22"/>
        </w:rPr>
      </w:pPr>
    </w:p>
    <w:p w14:paraId="37C862A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2AF" w14:textId="77777777" w:rsidR="00D02287" w:rsidRPr="006C1F2C" w:rsidRDefault="00D02287" w:rsidP="005171BE">
      <w:pPr>
        <w:widowControl w:val="0"/>
        <w:suppressAutoHyphens/>
        <w:rPr>
          <w:color w:val="000000"/>
          <w:sz w:val="22"/>
          <w:szCs w:val="22"/>
        </w:rPr>
      </w:pPr>
    </w:p>
    <w:p w14:paraId="37C862B0" w14:textId="77777777" w:rsidR="00D02287" w:rsidRPr="006C1F2C" w:rsidRDefault="00D02287" w:rsidP="005171BE">
      <w:pPr>
        <w:widowControl w:val="0"/>
        <w:suppressAutoHyphens/>
        <w:rPr>
          <w:color w:val="000000"/>
          <w:sz w:val="22"/>
          <w:szCs w:val="22"/>
        </w:rPr>
      </w:pPr>
    </w:p>
    <w:p w14:paraId="37C862B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2B2" w14:textId="77777777" w:rsidR="00D02287" w:rsidRPr="006C1F2C" w:rsidRDefault="00D02287" w:rsidP="005171BE">
      <w:pPr>
        <w:widowControl w:val="0"/>
        <w:suppressAutoHyphens/>
        <w:rPr>
          <w:color w:val="000000"/>
          <w:sz w:val="22"/>
          <w:szCs w:val="22"/>
        </w:rPr>
      </w:pPr>
    </w:p>
    <w:p w14:paraId="37C862B3"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2B4"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2B5"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2B6"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2B7"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2B8" w14:textId="77777777" w:rsidR="00D02287" w:rsidRPr="006C1F2C" w:rsidRDefault="00D02287" w:rsidP="005171BE">
      <w:pPr>
        <w:widowControl w:val="0"/>
        <w:suppressAutoHyphens/>
        <w:rPr>
          <w:color w:val="000000"/>
          <w:sz w:val="22"/>
          <w:szCs w:val="22"/>
        </w:rPr>
      </w:pPr>
    </w:p>
    <w:p w14:paraId="37C862B9" w14:textId="77777777" w:rsidR="00D02287" w:rsidRPr="006C1F2C" w:rsidRDefault="00D02287" w:rsidP="005171BE">
      <w:pPr>
        <w:widowControl w:val="0"/>
        <w:suppressAutoHyphens/>
        <w:rPr>
          <w:color w:val="000000"/>
          <w:sz w:val="22"/>
          <w:szCs w:val="22"/>
        </w:rPr>
      </w:pPr>
    </w:p>
    <w:p w14:paraId="37C862B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2BB" w14:textId="77777777" w:rsidR="00D02287" w:rsidRPr="006C1F2C" w:rsidRDefault="00D02287" w:rsidP="005171BE">
      <w:pPr>
        <w:widowControl w:val="0"/>
        <w:suppressAutoHyphens/>
        <w:rPr>
          <w:color w:val="000000"/>
          <w:sz w:val="22"/>
          <w:szCs w:val="22"/>
        </w:rPr>
      </w:pPr>
    </w:p>
    <w:p w14:paraId="37C862BC" w14:textId="77777777" w:rsidR="00D02287" w:rsidRPr="006C1F2C" w:rsidRDefault="009963BC" w:rsidP="005171BE">
      <w:pPr>
        <w:widowControl w:val="0"/>
        <w:suppressAutoHyphens/>
        <w:rPr>
          <w:color w:val="000000"/>
          <w:sz w:val="22"/>
          <w:szCs w:val="22"/>
          <w:shd w:val="clear" w:color="auto" w:fill="D9D9D9"/>
        </w:rPr>
      </w:pPr>
      <w:r w:rsidRPr="006C1F2C">
        <w:rPr>
          <w:sz w:val="22"/>
          <w:szCs w:val="22"/>
        </w:rPr>
        <w:t>EU/1/98/066/021</w:t>
      </w:r>
      <w:r w:rsidR="00D02287" w:rsidRPr="006C1F2C">
        <w:rPr>
          <w:color w:val="000000"/>
          <w:sz w:val="22"/>
          <w:szCs w:val="22"/>
        </w:rPr>
        <w:tab/>
      </w:r>
      <w:r w:rsidR="00D02287" w:rsidRPr="006C1F2C">
        <w:rPr>
          <w:color w:val="000000"/>
          <w:sz w:val="22"/>
          <w:szCs w:val="22"/>
          <w:shd w:val="clear" w:color="auto" w:fill="D9D9D9"/>
        </w:rPr>
        <w:t>60 depotplastre</w:t>
      </w:r>
      <w:r w:rsidR="0033694B" w:rsidRPr="006C1F2C">
        <w:rPr>
          <w:color w:val="000000"/>
          <w:sz w:val="22"/>
          <w:szCs w:val="22"/>
          <w:shd w:val="clear" w:color="auto" w:fill="D9D9D9"/>
        </w:rPr>
        <w:t xml:space="preserve"> (pose: papir/PET/alu/PAN)</w:t>
      </w:r>
    </w:p>
    <w:p w14:paraId="37C862BD" w14:textId="77777777" w:rsidR="00D02287" w:rsidRPr="006C1F2C" w:rsidRDefault="009963BC" w:rsidP="005171BE">
      <w:pPr>
        <w:widowControl w:val="0"/>
        <w:suppressAutoHyphens/>
        <w:rPr>
          <w:color w:val="000000"/>
          <w:sz w:val="22"/>
          <w:szCs w:val="22"/>
          <w:shd w:val="clear" w:color="auto" w:fill="D9D9D9"/>
        </w:rPr>
      </w:pPr>
      <w:r w:rsidRPr="006C1F2C">
        <w:rPr>
          <w:sz w:val="22"/>
          <w:szCs w:val="22"/>
          <w:shd w:val="clear" w:color="auto" w:fill="D9D9D9"/>
        </w:rPr>
        <w:t>EU/1/98/066/022</w:t>
      </w:r>
      <w:r w:rsidR="00D02287" w:rsidRPr="006C1F2C">
        <w:rPr>
          <w:color w:val="000000"/>
          <w:sz w:val="22"/>
          <w:szCs w:val="22"/>
          <w:shd w:val="clear" w:color="auto" w:fill="D9D9D9"/>
        </w:rPr>
        <w:tab/>
        <w:t>90 depotplastre</w:t>
      </w:r>
      <w:r w:rsidR="0033694B" w:rsidRPr="006C1F2C">
        <w:rPr>
          <w:color w:val="000000"/>
          <w:sz w:val="22"/>
          <w:szCs w:val="22"/>
          <w:shd w:val="clear" w:color="auto" w:fill="D9D9D9"/>
        </w:rPr>
        <w:t xml:space="preserve"> (pose: papir/PET/alu/PAN)</w:t>
      </w:r>
    </w:p>
    <w:p w14:paraId="37C862BE" w14:textId="77777777" w:rsidR="006109F4" w:rsidRPr="006C1F2C" w:rsidRDefault="006109F4" w:rsidP="005171BE">
      <w:pPr>
        <w:widowControl w:val="0"/>
        <w:suppressAutoHyphens/>
        <w:rPr>
          <w:color w:val="000000"/>
          <w:sz w:val="22"/>
          <w:szCs w:val="22"/>
        </w:rPr>
      </w:pPr>
      <w:r w:rsidRPr="006C1F2C">
        <w:rPr>
          <w:color w:val="000000"/>
          <w:sz w:val="22"/>
          <w:szCs w:val="22"/>
          <w:shd w:val="clear" w:color="auto" w:fill="D9D9D9"/>
        </w:rPr>
        <w:t>EU/1/98/066/032</w:t>
      </w:r>
      <w:r w:rsidRPr="006C1F2C">
        <w:rPr>
          <w:color w:val="000000"/>
          <w:sz w:val="22"/>
          <w:szCs w:val="22"/>
          <w:shd w:val="clear" w:color="auto" w:fill="D9D9D9"/>
        </w:rPr>
        <w:tab/>
        <w:t>84 depotplastre</w:t>
      </w:r>
      <w:r w:rsidR="0033694B" w:rsidRPr="006C1F2C">
        <w:rPr>
          <w:color w:val="000000"/>
          <w:sz w:val="22"/>
          <w:szCs w:val="22"/>
          <w:shd w:val="clear" w:color="auto" w:fill="D9D9D9"/>
        </w:rPr>
        <w:t xml:space="preserve"> (pose: papir/PET/alu/PAN)</w:t>
      </w:r>
    </w:p>
    <w:p w14:paraId="37C862BF" w14:textId="77777777" w:rsidR="0033694B" w:rsidRPr="006C1F2C" w:rsidRDefault="0033694B" w:rsidP="005171BE">
      <w:pPr>
        <w:widowControl w:val="0"/>
        <w:rPr>
          <w:color w:val="000000"/>
          <w:sz w:val="22"/>
          <w:szCs w:val="22"/>
          <w:shd w:val="clear" w:color="auto" w:fill="D9D9D9"/>
        </w:rPr>
      </w:pPr>
      <w:r w:rsidRPr="006C1F2C">
        <w:rPr>
          <w:sz w:val="22"/>
          <w:szCs w:val="22"/>
          <w:shd w:val="clear" w:color="auto" w:fill="D9D9D9"/>
        </w:rPr>
        <w:t>EU/1/98/066/03</w:t>
      </w:r>
      <w:r w:rsidR="00CD0E57" w:rsidRPr="006C1F2C">
        <w:rPr>
          <w:sz w:val="22"/>
          <w:szCs w:val="22"/>
          <w:shd w:val="clear" w:color="auto" w:fill="D9D9D9"/>
        </w:rPr>
        <w:t>7</w:t>
      </w:r>
      <w:r w:rsidRPr="006C1F2C">
        <w:rPr>
          <w:color w:val="000000"/>
          <w:sz w:val="22"/>
          <w:szCs w:val="22"/>
          <w:shd w:val="clear" w:color="auto" w:fill="D9D9D9"/>
        </w:rPr>
        <w:tab/>
        <w:t>60 depotplastre (pose: papir/PET/PE/alu/PA)</w:t>
      </w:r>
    </w:p>
    <w:p w14:paraId="37C862C0" w14:textId="77777777" w:rsidR="00D02287" w:rsidRPr="006C1F2C" w:rsidRDefault="0033694B" w:rsidP="005171BE">
      <w:pPr>
        <w:widowControl w:val="0"/>
        <w:rPr>
          <w:color w:val="000000"/>
          <w:sz w:val="22"/>
          <w:szCs w:val="22"/>
          <w:shd w:val="clear" w:color="auto" w:fill="D9D9D9"/>
        </w:rPr>
      </w:pPr>
      <w:r w:rsidRPr="006C1F2C">
        <w:rPr>
          <w:sz w:val="22"/>
          <w:szCs w:val="22"/>
          <w:shd w:val="clear" w:color="auto" w:fill="D9D9D9"/>
        </w:rPr>
        <w:t>EU/1/98/066/0</w:t>
      </w:r>
      <w:r w:rsidR="00CD0E57" w:rsidRPr="006C1F2C">
        <w:rPr>
          <w:sz w:val="22"/>
          <w:szCs w:val="22"/>
          <w:shd w:val="clear" w:color="auto" w:fill="D9D9D9"/>
        </w:rPr>
        <w:t>38</w:t>
      </w:r>
      <w:r w:rsidRPr="006C1F2C">
        <w:rPr>
          <w:color w:val="000000"/>
          <w:sz w:val="22"/>
          <w:szCs w:val="22"/>
          <w:shd w:val="clear" w:color="auto" w:fill="D9D9D9"/>
        </w:rPr>
        <w:tab/>
        <w:t>90 depotplastre (pose: papir/PET/PE/alu/PA)</w:t>
      </w:r>
    </w:p>
    <w:p w14:paraId="37C862C1" w14:textId="77777777" w:rsidR="00CD0E57" w:rsidRPr="006C1F2C" w:rsidRDefault="00CD0E57" w:rsidP="005171BE">
      <w:pPr>
        <w:widowControl w:val="0"/>
        <w:rPr>
          <w:color w:val="000000"/>
          <w:sz w:val="22"/>
          <w:szCs w:val="22"/>
          <w:shd w:val="clear" w:color="auto" w:fill="D9D9D9"/>
        </w:rPr>
      </w:pPr>
      <w:r w:rsidRPr="006C1F2C">
        <w:rPr>
          <w:sz w:val="22"/>
          <w:szCs w:val="22"/>
          <w:shd w:val="clear" w:color="auto" w:fill="D9D9D9"/>
        </w:rPr>
        <w:t>EU/1/98/066/048</w:t>
      </w:r>
      <w:r w:rsidRPr="006C1F2C">
        <w:rPr>
          <w:color w:val="000000"/>
          <w:sz w:val="22"/>
          <w:szCs w:val="22"/>
          <w:shd w:val="clear" w:color="auto" w:fill="D9D9D9"/>
        </w:rPr>
        <w:tab/>
        <w:t>84 depotplastre (pose: papir/PET/PE/alu/PA)</w:t>
      </w:r>
    </w:p>
    <w:p w14:paraId="37C862C2" w14:textId="77777777" w:rsidR="0033694B" w:rsidRPr="006C1F2C" w:rsidRDefault="0033694B" w:rsidP="005171BE">
      <w:pPr>
        <w:widowControl w:val="0"/>
        <w:rPr>
          <w:color w:val="000000"/>
          <w:sz w:val="22"/>
          <w:szCs w:val="22"/>
        </w:rPr>
      </w:pPr>
    </w:p>
    <w:p w14:paraId="37C862C3" w14:textId="77777777" w:rsidR="00D02287" w:rsidRPr="006C1F2C" w:rsidRDefault="00D02287" w:rsidP="005171BE">
      <w:pPr>
        <w:widowControl w:val="0"/>
        <w:rPr>
          <w:color w:val="000000"/>
          <w:sz w:val="22"/>
          <w:szCs w:val="22"/>
        </w:rPr>
      </w:pPr>
    </w:p>
    <w:p w14:paraId="37C862C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2C5" w14:textId="77777777" w:rsidR="00D02287" w:rsidRPr="006C1F2C" w:rsidRDefault="00D02287" w:rsidP="005171BE">
      <w:pPr>
        <w:widowControl w:val="0"/>
        <w:rPr>
          <w:color w:val="000000"/>
          <w:sz w:val="22"/>
          <w:szCs w:val="22"/>
        </w:rPr>
      </w:pPr>
    </w:p>
    <w:p w14:paraId="37C862C6" w14:textId="77777777" w:rsidR="00D02287" w:rsidRPr="006C1F2C" w:rsidRDefault="00D02287" w:rsidP="005171BE">
      <w:pPr>
        <w:widowControl w:val="0"/>
        <w:rPr>
          <w:color w:val="000000"/>
          <w:sz w:val="22"/>
          <w:szCs w:val="22"/>
        </w:rPr>
      </w:pPr>
      <w:r w:rsidRPr="006C1F2C">
        <w:rPr>
          <w:color w:val="000000"/>
          <w:sz w:val="22"/>
          <w:szCs w:val="22"/>
        </w:rPr>
        <w:t>Lot</w:t>
      </w:r>
    </w:p>
    <w:p w14:paraId="37C862C7" w14:textId="77777777" w:rsidR="00D02287" w:rsidRPr="006C1F2C" w:rsidRDefault="00D02287" w:rsidP="005171BE">
      <w:pPr>
        <w:widowControl w:val="0"/>
        <w:rPr>
          <w:color w:val="000000"/>
          <w:sz w:val="22"/>
          <w:szCs w:val="22"/>
        </w:rPr>
      </w:pPr>
    </w:p>
    <w:p w14:paraId="37C862C8" w14:textId="77777777" w:rsidR="00D02287" w:rsidRPr="006C1F2C" w:rsidRDefault="00D02287" w:rsidP="005171BE">
      <w:pPr>
        <w:widowControl w:val="0"/>
        <w:rPr>
          <w:color w:val="000000"/>
          <w:sz w:val="22"/>
          <w:szCs w:val="22"/>
        </w:rPr>
      </w:pPr>
    </w:p>
    <w:p w14:paraId="37C862C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2CA" w14:textId="77777777" w:rsidR="00D02287" w:rsidRPr="006C1F2C" w:rsidRDefault="00D02287" w:rsidP="005171BE">
      <w:pPr>
        <w:widowControl w:val="0"/>
        <w:rPr>
          <w:color w:val="000000"/>
          <w:sz w:val="22"/>
          <w:szCs w:val="22"/>
        </w:rPr>
      </w:pPr>
    </w:p>
    <w:p w14:paraId="37C862CB" w14:textId="77777777" w:rsidR="00D02287" w:rsidRPr="006C1F2C" w:rsidRDefault="00D02287" w:rsidP="005171BE">
      <w:pPr>
        <w:widowControl w:val="0"/>
        <w:rPr>
          <w:color w:val="000000"/>
          <w:sz w:val="22"/>
          <w:szCs w:val="22"/>
        </w:rPr>
      </w:pPr>
    </w:p>
    <w:p w14:paraId="37C862C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2CD" w14:textId="77777777" w:rsidR="00D02287" w:rsidRPr="006C1F2C" w:rsidRDefault="00D02287" w:rsidP="005171BE">
      <w:pPr>
        <w:widowControl w:val="0"/>
        <w:suppressAutoHyphens/>
        <w:rPr>
          <w:color w:val="000000"/>
          <w:sz w:val="22"/>
          <w:szCs w:val="22"/>
        </w:rPr>
      </w:pPr>
    </w:p>
    <w:p w14:paraId="37C862CE" w14:textId="77777777" w:rsidR="00D02287" w:rsidRPr="006C1F2C" w:rsidRDefault="00D02287" w:rsidP="005171BE">
      <w:pPr>
        <w:widowControl w:val="0"/>
        <w:rPr>
          <w:color w:val="000000"/>
          <w:sz w:val="22"/>
          <w:szCs w:val="22"/>
        </w:rPr>
      </w:pPr>
    </w:p>
    <w:p w14:paraId="37C862CF" w14:textId="77777777" w:rsidR="00D02287" w:rsidRPr="006C1F2C" w:rsidRDefault="00D02287"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2D0" w14:textId="77777777" w:rsidR="00D02287" w:rsidRPr="006C1F2C" w:rsidRDefault="00D02287" w:rsidP="005171BE">
      <w:pPr>
        <w:widowControl w:val="0"/>
        <w:rPr>
          <w:sz w:val="22"/>
          <w:szCs w:val="22"/>
        </w:rPr>
      </w:pPr>
    </w:p>
    <w:p w14:paraId="37C862D1" w14:textId="77777777" w:rsidR="00D02287" w:rsidRPr="006C1F2C" w:rsidRDefault="00D02287" w:rsidP="005171BE">
      <w:pPr>
        <w:widowControl w:val="0"/>
        <w:rPr>
          <w:sz w:val="22"/>
          <w:szCs w:val="22"/>
        </w:rPr>
      </w:pPr>
      <w:r w:rsidRPr="006C1F2C">
        <w:rPr>
          <w:sz w:val="22"/>
          <w:szCs w:val="22"/>
        </w:rPr>
        <w:t>Exelon 4,6 mg/24 h</w:t>
      </w:r>
    </w:p>
    <w:p w14:paraId="37C862D2" w14:textId="77777777" w:rsidR="00394B16" w:rsidRPr="006C1F2C" w:rsidRDefault="00394B16" w:rsidP="005171BE">
      <w:pPr>
        <w:widowControl w:val="0"/>
        <w:rPr>
          <w:color w:val="000000"/>
          <w:sz w:val="22"/>
          <w:szCs w:val="22"/>
        </w:rPr>
      </w:pPr>
    </w:p>
    <w:p w14:paraId="37C862D3" w14:textId="77777777" w:rsidR="00394B16" w:rsidRPr="006C1F2C" w:rsidRDefault="00394B16" w:rsidP="005171BE">
      <w:pPr>
        <w:widowControl w:val="0"/>
        <w:rPr>
          <w:sz w:val="22"/>
          <w:szCs w:val="22"/>
        </w:rPr>
      </w:pPr>
    </w:p>
    <w:p w14:paraId="37C862D4" w14:textId="77777777" w:rsidR="00394B16" w:rsidRPr="006C1F2C" w:rsidRDefault="00394B16"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2D5" w14:textId="77777777" w:rsidR="00394B16" w:rsidRPr="006C1F2C" w:rsidRDefault="00394B16" w:rsidP="005171BE">
      <w:pPr>
        <w:keepNext/>
        <w:widowControl w:val="0"/>
        <w:rPr>
          <w:noProof/>
          <w:sz w:val="22"/>
          <w:szCs w:val="22"/>
        </w:rPr>
      </w:pPr>
    </w:p>
    <w:p w14:paraId="37C862D6" w14:textId="77777777" w:rsidR="00394B16" w:rsidRPr="006C1F2C" w:rsidRDefault="00394B16"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62D7" w14:textId="77777777" w:rsidR="00394B16" w:rsidRPr="006C1F2C" w:rsidRDefault="00394B16" w:rsidP="005171BE">
      <w:pPr>
        <w:widowControl w:val="0"/>
        <w:rPr>
          <w:noProof/>
          <w:sz w:val="22"/>
          <w:szCs w:val="22"/>
        </w:rPr>
      </w:pPr>
    </w:p>
    <w:p w14:paraId="37C862D8" w14:textId="77777777" w:rsidR="00394B16" w:rsidRPr="006C1F2C" w:rsidRDefault="00394B16" w:rsidP="005171BE">
      <w:pPr>
        <w:widowControl w:val="0"/>
        <w:rPr>
          <w:noProof/>
          <w:sz w:val="22"/>
          <w:szCs w:val="22"/>
        </w:rPr>
      </w:pPr>
    </w:p>
    <w:p w14:paraId="37C862D9" w14:textId="77777777" w:rsidR="00394B16" w:rsidRPr="006C1F2C" w:rsidRDefault="00394B16"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2DA" w14:textId="77777777" w:rsidR="00394B16" w:rsidRPr="006C1F2C" w:rsidRDefault="00394B16" w:rsidP="005171BE">
      <w:pPr>
        <w:widowControl w:val="0"/>
        <w:rPr>
          <w:sz w:val="22"/>
          <w:szCs w:val="22"/>
        </w:rPr>
      </w:pPr>
    </w:p>
    <w:p w14:paraId="37C862DB" w14:textId="11260D8B" w:rsidR="00394B16" w:rsidRPr="006C1F2C" w:rsidRDefault="00394B16" w:rsidP="005171BE">
      <w:pPr>
        <w:widowControl w:val="0"/>
        <w:rPr>
          <w:sz w:val="22"/>
          <w:szCs w:val="22"/>
        </w:rPr>
      </w:pPr>
      <w:r w:rsidRPr="006C1F2C">
        <w:rPr>
          <w:sz w:val="22"/>
          <w:szCs w:val="22"/>
        </w:rPr>
        <w:t>PC</w:t>
      </w:r>
    </w:p>
    <w:p w14:paraId="6AA9038D" w14:textId="7BE251E7" w:rsidR="00C624D7" w:rsidRPr="006C1F2C" w:rsidRDefault="00394B16" w:rsidP="005171BE">
      <w:pPr>
        <w:widowControl w:val="0"/>
        <w:rPr>
          <w:sz w:val="22"/>
          <w:szCs w:val="22"/>
        </w:rPr>
      </w:pPr>
      <w:r w:rsidRPr="006C1F2C">
        <w:rPr>
          <w:sz w:val="22"/>
          <w:szCs w:val="22"/>
        </w:rPr>
        <w:t>SN</w:t>
      </w:r>
    </w:p>
    <w:p w14:paraId="37C862DD" w14:textId="346D04E7" w:rsidR="00394B16" w:rsidRPr="006C1F2C" w:rsidRDefault="00394B16" w:rsidP="005171BE">
      <w:pPr>
        <w:widowControl w:val="0"/>
        <w:rPr>
          <w:sz w:val="22"/>
          <w:szCs w:val="22"/>
        </w:rPr>
      </w:pPr>
      <w:r w:rsidRPr="006C1F2C">
        <w:rPr>
          <w:sz w:val="22"/>
          <w:szCs w:val="22"/>
        </w:rPr>
        <w:t>NN</w:t>
      </w:r>
    </w:p>
    <w:p w14:paraId="37C862DE" w14:textId="77777777" w:rsidR="00D02287" w:rsidRPr="006C1F2C" w:rsidRDefault="00D02287" w:rsidP="005171BE">
      <w:pPr>
        <w:pStyle w:val="Titlepage"/>
        <w:widowControl w:val="0"/>
        <w:spacing w:before="0"/>
        <w:jc w:val="left"/>
        <w:rPr>
          <w:color w:val="000000"/>
          <w:sz w:val="22"/>
          <w:szCs w:val="22"/>
          <w:lang w:val="nb-NO"/>
        </w:rPr>
      </w:pPr>
      <w:r w:rsidRPr="006C1F2C">
        <w:rPr>
          <w:color w:val="000000"/>
          <w:sz w:val="22"/>
          <w:szCs w:val="22"/>
          <w:lang w:val="nb-NO"/>
        </w:rPr>
        <w:br w:type="page"/>
      </w:r>
    </w:p>
    <w:p w14:paraId="37C862DF" w14:textId="77777777" w:rsidR="000E5CF3" w:rsidRPr="006C1F2C" w:rsidRDefault="000E5CF3" w:rsidP="005171BE">
      <w:pPr>
        <w:widowControl w:val="0"/>
        <w:shd w:val="clear" w:color="auto" w:fill="FFFFFF"/>
        <w:rPr>
          <w:sz w:val="22"/>
          <w:szCs w:val="22"/>
        </w:rPr>
      </w:pPr>
    </w:p>
    <w:p w14:paraId="37C862E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sz w:val="22"/>
          <w:szCs w:val="22"/>
        </w:rPr>
        <w:t>MINSTEKRAV TIL OPPLYSNINGER SOM SKAL ANGIS PÅ SMÅ INDRE EMBALLASJER</w:t>
      </w:r>
    </w:p>
    <w:p w14:paraId="37C862E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2E2"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POSE</w:t>
      </w:r>
    </w:p>
    <w:p w14:paraId="37C862E3" w14:textId="77777777" w:rsidR="00D02287" w:rsidRPr="006C1F2C" w:rsidRDefault="00D02287" w:rsidP="005171BE">
      <w:pPr>
        <w:widowControl w:val="0"/>
        <w:suppressAutoHyphens/>
        <w:rPr>
          <w:color w:val="000000"/>
          <w:sz w:val="22"/>
          <w:szCs w:val="22"/>
        </w:rPr>
      </w:pPr>
    </w:p>
    <w:p w14:paraId="37C862E4" w14:textId="77777777" w:rsidR="00D02287" w:rsidRPr="006C1F2C" w:rsidRDefault="00D02287" w:rsidP="005171BE">
      <w:pPr>
        <w:widowControl w:val="0"/>
        <w:suppressAutoHyphens/>
        <w:rPr>
          <w:color w:val="000000"/>
          <w:sz w:val="22"/>
          <w:szCs w:val="22"/>
        </w:rPr>
      </w:pPr>
    </w:p>
    <w:p w14:paraId="37C862E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 OG ADMINISTRASJONSVEI</w:t>
      </w:r>
    </w:p>
    <w:p w14:paraId="37C862E6" w14:textId="77777777" w:rsidR="00D02287" w:rsidRPr="006C1F2C" w:rsidRDefault="00D02287" w:rsidP="005171BE">
      <w:pPr>
        <w:widowControl w:val="0"/>
        <w:suppressAutoHyphens/>
        <w:rPr>
          <w:color w:val="000000"/>
          <w:sz w:val="22"/>
          <w:szCs w:val="22"/>
        </w:rPr>
      </w:pPr>
    </w:p>
    <w:p w14:paraId="37C862E7" w14:textId="77777777" w:rsidR="00D02287" w:rsidRPr="006C1F2C" w:rsidRDefault="00D02287" w:rsidP="005171BE">
      <w:pPr>
        <w:widowControl w:val="0"/>
        <w:suppressAutoHyphens/>
        <w:rPr>
          <w:color w:val="000000"/>
          <w:sz w:val="22"/>
          <w:szCs w:val="22"/>
        </w:rPr>
      </w:pPr>
      <w:r w:rsidRPr="006C1F2C">
        <w:rPr>
          <w:color w:val="000000"/>
          <w:sz w:val="22"/>
          <w:szCs w:val="22"/>
        </w:rPr>
        <w:t>Exelon 4,6 mg/24 timer depotplaster</w:t>
      </w:r>
    </w:p>
    <w:p w14:paraId="37C862E8" w14:textId="77777777" w:rsidR="00D02287" w:rsidRPr="006C1F2C" w:rsidRDefault="00D02287" w:rsidP="005171BE">
      <w:pPr>
        <w:widowControl w:val="0"/>
        <w:suppressAutoHyphens/>
        <w:rPr>
          <w:color w:val="000000"/>
          <w:sz w:val="22"/>
          <w:szCs w:val="22"/>
        </w:rPr>
      </w:pPr>
      <w:r w:rsidRPr="006C1F2C">
        <w:rPr>
          <w:color w:val="000000"/>
          <w:sz w:val="22"/>
          <w:szCs w:val="22"/>
        </w:rPr>
        <w:t>rivastigmin</w:t>
      </w:r>
    </w:p>
    <w:p w14:paraId="37C862E9" w14:textId="77777777" w:rsidR="00D02287" w:rsidRPr="006C1F2C" w:rsidRDefault="00D02287" w:rsidP="005171BE">
      <w:pPr>
        <w:widowControl w:val="0"/>
        <w:suppressAutoHyphens/>
        <w:rPr>
          <w:color w:val="000000"/>
          <w:sz w:val="22"/>
          <w:szCs w:val="22"/>
        </w:rPr>
      </w:pPr>
    </w:p>
    <w:p w14:paraId="37C862EA" w14:textId="77777777" w:rsidR="00D02287" w:rsidRPr="006C1F2C" w:rsidRDefault="00D02287" w:rsidP="005171BE">
      <w:pPr>
        <w:widowControl w:val="0"/>
        <w:suppressAutoHyphens/>
        <w:rPr>
          <w:color w:val="000000"/>
          <w:sz w:val="22"/>
          <w:szCs w:val="22"/>
        </w:rPr>
      </w:pPr>
    </w:p>
    <w:p w14:paraId="37C862E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2.</w:t>
      </w:r>
      <w:r w:rsidRPr="006C1F2C">
        <w:rPr>
          <w:b/>
          <w:sz w:val="22"/>
          <w:szCs w:val="22"/>
        </w:rPr>
        <w:tab/>
        <w:t>ADMINISTRASJONSMÅTE</w:t>
      </w:r>
    </w:p>
    <w:p w14:paraId="37C862EC" w14:textId="77777777" w:rsidR="00D02287" w:rsidRPr="006C1F2C" w:rsidRDefault="00D02287" w:rsidP="005171BE">
      <w:pPr>
        <w:widowControl w:val="0"/>
        <w:suppressAutoHyphens/>
        <w:jc w:val="both"/>
        <w:rPr>
          <w:sz w:val="22"/>
          <w:szCs w:val="22"/>
        </w:rPr>
      </w:pPr>
    </w:p>
    <w:p w14:paraId="37C862ED" w14:textId="77777777" w:rsidR="002C3872" w:rsidRPr="006C1F2C" w:rsidRDefault="002C3872" w:rsidP="005171BE">
      <w:pPr>
        <w:widowControl w:val="0"/>
        <w:suppressAutoHyphens/>
        <w:jc w:val="both"/>
        <w:rPr>
          <w:sz w:val="22"/>
          <w:szCs w:val="22"/>
        </w:rPr>
      </w:pPr>
      <w:r w:rsidRPr="006C1F2C">
        <w:rPr>
          <w:sz w:val="22"/>
          <w:szCs w:val="22"/>
        </w:rPr>
        <w:t>Les pakningsvedlegget før bruk.</w:t>
      </w:r>
    </w:p>
    <w:p w14:paraId="37C862EE" w14:textId="77777777" w:rsidR="00D02287" w:rsidRPr="006C1F2C" w:rsidRDefault="00D02287" w:rsidP="005171BE">
      <w:pPr>
        <w:widowControl w:val="0"/>
        <w:suppressAutoHyphens/>
        <w:jc w:val="both"/>
        <w:rPr>
          <w:sz w:val="22"/>
          <w:szCs w:val="22"/>
        </w:rPr>
      </w:pPr>
      <w:r w:rsidRPr="006C1F2C">
        <w:rPr>
          <w:sz w:val="22"/>
          <w:szCs w:val="22"/>
        </w:rPr>
        <w:t>Transdermal bruk</w:t>
      </w:r>
    </w:p>
    <w:p w14:paraId="37C862EF" w14:textId="77777777" w:rsidR="00D02287" w:rsidRPr="006C1F2C" w:rsidRDefault="00D02287" w:rsidP="005171BE">
      <w:pPr>
        <w:widowControl w:val="0"/>
        <w:suppressAutoHyphens/>
        <w:jc w:val="both"/>
        <w:rPr>
          <w:sz w:val="22"/>
          <w:szCs w:val="22"/>
        </w:rPr>
      </w:pPr>
    </w:p>
    <w:p w14:paraId="37C862F0" w14:textId="77777777" w:rsidR="00D02287" w:rsidRPr="006C1F2C" w:rsidRDefault="00D02287" w:rsidP="005171BE">
      <w:pPr>
        <w:widowControl w:val="0"/>
        <w:suppressAutoHyphens/>
        <w:jc w:val="both"/>
        <w:rPr>
          <w:sz w:val="22"/>
          <w:szCs w:val="22"/>
        </w:rPr>
      </w:pPr>
    </w:p>
    <w:p w14:paraId="37C862F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3.</w:t>
      </w:r>
      <w:r w:rsidRPr="006C1F2C">
        <w:rPr>
          <w:b/>
          <w:sz w:val="22"/>
          <w:szCs w:val="22"/>
        </w:rPr>
        <w:tab/>
        <w:t>UTLØPSDATO</w:t>
      </w:r>
    </w:p>
    <w:p w14:paraId="37C862F2" w14:textId="77777777" w:rsidR="00D02287" w:rsidRPr="006C1F2C" w:rsidRDefault="00D02287" w:rsidP="005171BE">
      <w:pPr>
        <w:widowControl w:val="0"/>
        <w:suppressAutoHyphens/>
        <w:ind w:left="567" w:hanging="567"/>
        <w:rPr>
          <w:sz w:val="22"/>
          <w:szCs w:val="22"/>
        </w:rPr>
      </w:pPr>
    </w:p>
    <w:p w14:paraId="37C862F3" w14:textId="77777777" w:rsidR="00D02287" w:rsidRPr="006C1F2C" w:rsidRDefault="00D02287" w:rsidP="005171BE">
      <w:pPr>
        <w:widowControl w:val="0"/>
        <w:suppressAutoHyphens/>
        <w:ind w:left="567" w:hanging="567"/>
        <w:rPr>
          <w:sz w:val="22"/>
          <w:szCs w:val="22"/>
        </w:rPr>
      </w:pPr>
      <w:r w:rsidRPr="006C1F2C">
        <w:rPr>
          <w:sz w:val="22"/>
          <w:szCs w:val="22"/>
        </w:rPr>
        <w:t>EXP</w:t>
      </w:r>
    </w:p>
    <w:p w14:paraId="37C862F4" w14:textId="77777777" w:rsidR="00D02287" w:rsidRPr="006C1F2C" w:rsidRDefault="00D02287" w:rsidP="005171BE">
      <w:pPr>
        <w:widowControl w:val="0"/>
        <w:suppressAutoHyphens/>
        <w:ind w:left="567" w:hanging="567"/>
        <w:rPr>
          <w:sz w:val="22"/>
          <w:szCs w:val="22"/>
        </w:rPr>
      </w:pPr>
    </w:p>
    <w:p w14:paraId="37C862F5" w14:textId="77777777" w:rsidR="00D02287" w:rsidRPr="006C1F2C" w:rsidRDefault="00D02287" w:rsidP="005171BE">
      <w:pPr>
        <w:widowControl w:val="0"/>
        <w:suppressAutoHyphens/>
        <w:ind w:left="567" w:hanging="567"/>
        <w:rPr>
          <w:sz w:val="22"/>
          <w:szCs w:val="22"/>
        </w:rPr>
      </w:pPr>
    </w:p>
    <w:p w14:paraId="37C862F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4.</w:t>
      </w:r>
      <w:r w:rsidRPr="006C1F2C">
        <w:rPr>
          <w:b/>
          <w:sz w:val="22"/>
          <w:szCs w:val="22"/>
        </w:rPr>
        <w:tab/>
        <w:t>PRODUKSJONSNUMMER</w:t>
      </w:r>
    </w:p>
    <w:p w14:paraId="37C862F7" w14:textId="77777777" w:rsidR="00D02287" w:rsidRPr="006C1F2C" w:rsidRDefault="00D02287" w:rsidP="005171BE">
      <w:pPr>
        <w:widowControl w:val="0"/>
        <w:suppressAutoHyphens/>
        <w:jc w:val="both"/>
        <w:rPr>
          <w:sz w:val="22"/>
          <w:szCs w:val="22"/>
        </w:rPr>
      </w:pPr>
    </w:p>
    <w:p w14:paraId="37C862F8" w14:textId="77777777" w:rsidR="00D02287" w:rsidRPr="006C1F2C" w:rsidRDefault="00D02287" w:rsidP="005171BE">
      <w:pPr>
        <w:widowControl w:val="0"/>
        <w:suppressAutoHyphens/>
        <w:jc w:val="both"/>
        <w:rPr>
          <w:sz w:val="22"/>
          <w:szCs w:val="22"/>
        </w:rPr>
      </w:pPr>
      <w:r w:rsidRPr="006C1F2C">
        <w:rPr>
          <w:sz w:val="22"/>
          <w:szCs w:val="22"/>
        </w:rPr>
        <w:t>Lot</w:t>
      </w:r>
    </w:p>
    <w:p w14:paraId="37C862F9" w14:textId="77777777" w:rsidR="00D02287" w:rsidRPr="006C1F2C" w:rsidRDefault="00D02287" w:rsidP="005171BE">
      <w:pPr>
        <w:widowControl w:val="0"/>
        <w:suppressAutoHyphens/>
        <w:jc w:val="both"/>
        <w:rPr>
          <w:sz w:val="22"/>
          <w:szCs w:val="22"/>
        </w:rPr>
      </w:pPr>
    </w:p>
    <w:p w14:paraId="37C862FA" w14:textId="77777777" w:rsidR="00D02287" w:rsidRPr="006C1F2C" w:rsidRDefault="00D02287" w:rsidP="005171BE">
      <w:pPr>
        <w:widowControl w:val="0"/>
        <w:suppressAutoHyphens/>
        <w:jc w:val="both"/>
        <w:rPr>
          <w:sz w:val="22"/>
          <w:szCs w:val="22"/>
        </w:rPr>
      </w:pPr>
    </w:p>
    <w:p w14:paraId="37C862F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5.</w:t>
      </w:r>
      <w:r w:rsidRPr="006C1F2C">
        <w:rPr>
          <w:b/>
          <w:sz w:val="22"/>
          <w:szCs w:val="22"/>
        </w:rPr>
        <w:tab/>
        <w:t>INNHOLD ANGITT ETTER VEKT, VOLUM ELLER ANTALL DOSER</w:t>
      </w:r>
    </w:p>
    <w:p w14:paraId="37C862FC" w14:textId="77777777" w:rsidR="00D02287" w:rsidRPr="006C1F2C" w:rsidRDefault="00D02287" w:rsidP="005171BE">
      <w:pPr>
        <w:widowControl w:val="0"/>
        <w:suppressAutoHyphens/>
        <w:jc w:val="both"/>
        <w:rPr>
          <w:sz w:val="22"/>
          <w:szCs w:val="22"/>
        </w:rPr>
      </w:pPr>
    </w:p>
    <w:p w14:paraId="37C862FD" w14:textId="77777777" w:rsidR="00D02287" w:rsidRPr="006C1F2C" w:rsidRDefault="00D02287" w:rsidP="005171BE">
      <w:pPr>
        <w:widowControl w:val="0"/>
        <w:suppressAutoHyphens/>
        <w:jc w:val="both"/>
        <w:rPr>
          <w:sz w:val="22"/>
          <w:szCs w:val="22"/>
        </w:rPr>
      </w:pPr>
      <w:r w:rsidRPr="006C1F2C">
        <w:rPr>
          <w:sz w:val="22"/>
          <w:szCs w:val="22"/>
        </w:rPr>
        <w:t>1 depotplaster pr. pose</w:t>
      </w:r>
    </w:p>
    <w:p w14:paraId="37C862FE" w14:textId="77777777" w:rsidR="00D02287" w:rsidRPr="006C1F2C" w:rsidRDefault="00D02287" w:rsidP="005171BE">
      <w:pPr>
        <w:widowControl w:val="0"/>
        <w:suppressAutoHyphens/>
        <w:jc w:val="both"/>
        <w:rPr>
          <w:sz w:val="22"/>
          <w:szCs w:val="22"/>
        </w:rPr>
      </w:pPr>
    </w:p>
    <w:p w14:paraId="37C862FF" w14:textId="77777777" w:rsidR="00D02287" w:rsidRPr="006C1F2C" w:rsidRDefault="00D02287" w:rsidP="005171BE">
      <w:pPr>
        <w:widowControl w:val="0"/>
        <w:suppressAutoHyphens/>
        <w:jc w:val="both"/>
        <w:rPr>
          <w:sz w:val="22"/>
          <w:szCs w:val="22"/>
        </w:rPr>
      </w:pPr>
    </w:p>
    <w:p w14:paraId="37C86300" w14:textId="77777777" w:rsidR="00D02287" w:rsidRPr="006C1F2C" w:rsidRDefault="00D02287"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ANNET</w:t>
      </w:r>
    </w:p>
    <w:p w14:paraId="37C86301" w14:textId="77777777" w:rsidR="00D02287" w:rsidRPr="006C1F2C" w:rsidRDefault="00D02287" w:rsidP="005171BE">
      <w:pPr>
        <w:widowControl w:val="0"/>
        <w:suppressAutoHyphens/>
        <w:jc w:val="both"/>
        <w:rPr>
          <w:sz w:val="22"/>
          <w:szCs w:val="22"/>
        </w:rPr>
      </w:pPr>
    </w:p>
    <w:p w14:paraId="37C86302" w14:textId="77777777" w:rsidR="002C3872" w:rsidRPr="006C1F2C" w:rsidRDefault="002C3872" w:rsidP="005171BE">
      <w:pPr>
        <w:widowControl w:val="0"/>
        <w:suppressAutoHyphens/>
        <w:rPr>
          <w:sz w:val="22"/>
          <w:szCs w:val="22"/>
        </w:rPr>
      </w:pPr>
      <w:r w:rsidRPr="006C1F2C">
        <w:rPr>
          <w:sz w:val="22"/>
          <w:szCs w:val="22"/>
        </w:rPr>
        <w:t>Påfør ett plaster hver dag. Ta av det forrige plasteret før ETT nytt plaster settes på.</w:t>
      </w:r>
    </w:p>
    <w:p w14:paraId="37C86303" w14:textId="77777777" w:rsidR="00D02287" w:rsidRPr="006C1F2C" w:rsidRDefault="00D02287" w:rsidP="005171BE">
      <w:pPr>
        <w:widowControl w:val="0"/>
        <w:suppressAutoHyphens/>
        <w:jc w:val="both"/>
        <w:rPr>
          <w:sz w:val="22"/>
          <w:szCs w:val="22"/>
        </w:rPr>
      </w:pPr>
    </w:p>
    <w:p w14:paraId="37C86304" w14:textId="77777777" w:rsidR="005C0690" w:rsidRPr="006C1F2C" w:rsidRDefault="0080020E" w:rsidP="005171BE">
      <w:pPr>
        <w:widowControl w:val="0"/>
        <w:shd w:val="clear" w:color="auto" w:fill="FFFFFF"/>
        <w:rPr>
          <w:color w:val="000000"/>
          <w:sz w:val="22"/>
          <w:szCs w:val="22"/>
        </w:rPr>
      </w:pPr>
      <w:r w:rsidRPr="006C1F2C">
        <w:rPr>
          <w:color w:val="000000"/>
          <w:sz w:val="22"/>
          <w:szCs w:val="22"/>
        </w:rPr>
        <w:br w:type="page"/>
      </w:r>
    </w:p>
    <w:p w14:paraId="37C86305" w14:textId="77777777" w:rsidR="000E5CF3" w:rsidRPr="006C1F2C" w:rsidRDefault="000E5CF3" w:rsidP="005171BE">
      <w:pPr>
        <w:widowControl w:val="0"/>
        <w:shd w:val="clear" w:color="auto" w:fill="FFFFFF"/>
        <w:rPr>
          <w:color w:val="000000"/>
          <w:sz w:val="22"/>
          <w:szCs w:val="22"/>
        </w:rPr>
      </w:pPr>
    </w:p>
    <w:p w14:paraId="37C86306" w14:textId="5561E0AB"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30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308"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ESKE FOR ENHETSPAKNING</w:t>
      </w:r>
    </w:p>
    <w:p w14:paraId="37C86309" w14:textId="77777777" w:rsidR="005C0690" w:rsidRPr="006C1F2C" w:rsidRDefault="005C0690" w:rsidP="005171BE">
      <w:pPr>
        <w:widowControl w:val="0"/>
        <w:suppressAutoHyphens/>
        <w:rPr>
          <w:color w:val="000000"/>
          <w:sz w:val="22"/>
          <w:szCs w:val="22"/>
        </w:rPr>
      </w:pPr>
    </w:p>
    <w:p w14:paraId="37C8630A" w14:textId="77777777" w:rsidR="005C0690" w:rsidRPr="006C1F2C" w:rsidRDefault="005C0690" w:rsidP="005171BE">
      <w:pPr>
        <w:widowControl w:val="0"/>
        <w:suppressAutoHyphens/>
        <w:rPr>
          <w:color w:val="000000"/>
          <w:sz w:val="22"/>
          <w:szCs w:val="22"/>
        </w:rPr>
      </w:pPr>
    </w:p>
    <w:p w14:paraId="37C8630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30C" w14:textId="77777777" w:rsidR="005C0690" w:rsidRPr="006C1F2C" w:rsidRDefault="005C0690" w:rsidP="005171BE">
      <w:pPr>
        <w:widowControl w:val="0"/>
        <w:suppressAutoHyphens/>
        <w:rPr>
          <w:color w:val="000000"/>
          <w:sz w:val="22"/>
          <w:szCs w:val="22"/>
        </w:rPr>
      </w:pPr>
    </w:p>
    <w:p w14:paraId="37C8630D" w14:textId="77777777" w:rsidR="005C0690" w:rsidRPr="006C1F2C" w:rsidRDefault="005C0690" w:rsidP="005171BE">
      <w:pPr>
        <w:widowControl w:val="0"/>
        <w:suppressAutoHyphens/>
        <w:rPr>
          <w:color w:val="000000"/>
          <w:sz w:val="22"/>
          <w:szCs w:val="22"/>
        </w:rPr>
      </w:pPr>
      <w:r w:rsidRPr="006C1F2C">
        <w:rPr>
          <w:color w:val="000000"/>
          <w:sz w:val="22"/>
          <w:szCs w:val="22"/>
        </w:rPr>
        <w:t>Exelon 9,5 mg/24 timer depotplaster</w:t>
      </w:r>
    </w:p>
    <w:p w14:paraId="37C8630E" w14:textId="77777777" w:rsidR="005C0690" w:rsidRPr="006C1F2C" w:rsidRDefault="005C0690" w:rsidP="005171BE">
      <w:pPr>
        <w:widowControl w:val="0"/>
        <w:suppressAutoHyphens/>
        <w:rPr>
          <w:color w:val="000000"/>
          <w:sz w:val="22"/>
          <w:szCs w:val="22"/>
        </w:rPr>
      </w:pPr>
      <w:r w:rsidRPr="006C1F2C">
        <w:rPr>
          <w:color w:val="000000"/>
          <w:sz w:val="22"/>
          <w:szCs w:val="22"/>
        </w:rPr>
        <w:t>rivastigmin</w:t>
      </w:r>
    </w:p>
    <w:p w14:paraId="37C8630F" w14:textId="77777777" w:rsidR="005C0690" w:rsidRPr="006C1F2C" w:rsidRDefault="005C0690" w:rsidP="005171BE">
      <w:pPr>
        <w:widowControl w:val="0"/>
        <w:suppressAutoHyphens/>
        <w:rPr>
          <w:color w:val="000000"/>
          <w:sz w:val="22"/>
          <w:szCs w:val="22"/>
        </w:rPr>
      </w:pPr>
    </w:p>
    <w:p w14:paraId="37C86310" w14:textId="77777777" w:rsidR="005C0690" w:rsidRPr="006C1F2C" w:rsidRDefault="005C0690" w:rsidP="005171BE">
      <w:pPr>
        <w:widowControl w:val="0"/>
        <w:suppressAutoHyphens/>
        <w:rPr>
          <w:color w:val="000000"/>
          <w:sz w:val="22"/>
          <w:szCs w:val="22"/>
        </w:rPr>
      </w:pPr>
    </w:p>
    <w:p w14:paraId="37C8631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312" w14:textId="77777777" w:rsidR="005C0690" w:rsidRPr="006C1F2C" w:rsidRDefault="005C0690" w:rsidP="005171BE">
      <w:pPr>
        <w:widowControl w:val="0"/>
        <w:suppressAutoHyphens/>
        <w:rPr>
          <w:color w:val="000000"/>
          <w:sz w:val="22"/>
          <w:szCs w:val="22"/>
        </w:rPr>
      </w:pPr>
    </w:p>
    <w:p w14:paraId="37C86313" w14:textId="77777777" w:rsidR="005C0690" w:rsidRPr="006C1F2C" w:rsidRDefault="005C0690" w:rsidP="005171BE">
      <w:pPr>
        <w:widowControl w:val="0"/>
        <w:suppressAutoHyphens/>
        <w:rPr>
          <w:color w:val="000000"/>
          <w:sz w:val="22"/>
          <w:szCs w:val="22"/>
        </w:rPr>
      </w:pPr>
      <w:r w:rsidRPr="006C1F2C">
        <w:rPr>
          <w:color w:val="000000"/>
          <w:sz w:val="22"/>
          <w:szCs w:val="22"/>
        </w:rPr>
        <w:t>1 depotplaster på 10 cm</w:t>
      </w:r>
      <w:r w:rsidRPr="006C1F2C">
        <w:rPr>
          <w:color w:val="000000"/>
          <w:sz w:val="22"/>
          <w:szCs w:val="22"/>
          <w:vertAlign w:val="superscript"/>
        </w:rPr>
        <w:t>2</w:t>
      </w:r>
      <w:r w:rsidRPr="006C1F2C">
        <w:rPr>
          <w:color w:val="000000"/>
          <w:sz w:val="22"/>
          <w:szCs w:val="22"/>
        </w:rPr>
        <w:t xml:space="preserve"> inneholder 18 mg rivastigmin og frigir 9,5 mg/24 timer.</w:t>
      </w:r>
    </w:p>
    <w:p w14:paraId="37C86314" w14:textId="77777777" w:rsidR="005C0690" w:rsidRPr="006C1F2C" w:rsidRDefault="005C0690" w:rsidP="005171BE">
      <w:pPr>
        <w:widowControl w:val="0"/>
        <w:suppressAutoHyphens/>
        <w:rPr>
          <w:color w:val="000000"/>
          <w:sz w:val="22"/>
          <w:szCs w:val="22"/>
        </w:rPr>
      </w:pPr>
    </w:p>
    <w:p w14:paraId="37C86315" w14:textId="77777777" w:rsidR="005C0690" w:rsidRPr="006C1F2C" w:rsidRDefault="005C0690" w:rsidP="005171BE">
      <w:pPr>
        <w:widowControl w:val="0"/>
        <w:suppressAutoHyphens/>
        <w:rPr>
          <w:color w:val="000000"/>
          <w:sz w:val="22"/>
          <w:szCs w:val="22"/>
        </w:rPr>
      </w:pPr>
    </w:p>
    <w:p w14:paraId="37C8631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317" w14:textId="77777777" w:rsidR="005C0690" w:rsidRPr="006C1F2C" w:rsidRDefault="005C0690" w:rsidP="005171BE">
      <w:pPr>
        <w:widowControl w:val="0"/>
        <w:suppressAutoHyphens/>
        <w:rPr>
          <w:color w:val="000000"/>
          <w:sz w:val="22"/>
          <w:szCs w:val="22"/>
        </w:rPr>
      </w:pPr>
    </w:p>
    <w:p w14:paraId="37C86318" w14:textId="77777777" w:rsidR="005C0690" w:rsidRPr="006C1F2C" w:rsidRDefault="005C0690"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319" w14:textId="77777777" w:rsidR="005C0690" w:rsidRPr="006C1F2C" w:rsidRDefault="005C0690" w:rsidP="005171BE">
      <w:pPr>
        <w:widowControl w:val="0"/>
        <w:suppressAutoHyphens/>
        <w:rPr>
          <w:color w:val="000000"/>
          <w:sz w:val="22"/>
          <w:szCs w:val="22"/>
        </w:rPr>
      </w:pPr>
    </w:p>
    <w:p w14:paraId="37C8631A" w14:textId="77777777" w:rsidR="005C0690" w:rsidRPr="006C1F2C" w:rsidRDefault="005C0690" w:rsidP="005171BE">
      <w:pPr>
        <w:widowControl w:val="0"/>
        <w:suppressAutoHyphens/>
        <w:rPr>
          <w:color w:val="000000"/>
          <w:sz w:val="22"/>
          <w:szCs w:val="22"/>
        </w:rPr>
      </w:pPr>
    </w:p>
    <w:p w14:paraId="37C8631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31C" w14:textId="77777777" w:rsidR="005C0690" w:rsidRPr="006C1F2C" w:rsidRDefault="005C0690" w:rsidP="005171BE">
      <w:pPr>
        <w:widowControl w:val="0"/>
        <w:suppressAutoHyphens/>
        <w:rPr>
          <w:color w:val="000000"/>
          <w:sz w:val="22"/>
          <w:szCs w:val="22"/>
        </w:rPr>
      </w:pPr>
    </w:p>
    <w:p w14:paraId="37C8631D" w14:textId="77777777" w:rsidR="005C0690" w:rsidRPr="006C1F2C" w:rsidRDefault="005C0690" w:rsidP="005171BE">
      <w:pPr>
        <w:widowControl w:val="0"/>
        <w:suppressAutoHyphens/>
        <w:rPr>
          <w:color w:val="000000"/>
          <w:sz w:val="22"/>
          <w:szCs w:val="22"/>
        </w:rPr>
      </w:pPr>
      <w:r w:rsidRPr="006C1F2C">
        <w:rPr>
          <w:color w:val="000000"/>
          <w:sz w:val="22"/>
          <w:szCs w:val="22"/>
        </w:rPr>
        <w:t>7 depotplastre</w:t>
      </w:r>
    </w:p>
    <w:p w14:paraId="37C8631E" w14:textId="77777777" w:rsidR="005C0690" w:rsidRPr="006C1F2C" w:rsidRDefault="005C0690" w:rsidP="005171BE">
      <w:pPr>
        <w:widowControl w:val="0"/>
        <w:suppressAutoHyphens/>
        <w:rPr>
          <w:color w:val="000000"/>
          <w:sz w:val="22"/>
          <w:szCs w:val="22"/>
          <w:shd w:val="clear" w:color="auto" w:fill="D9D9D9"/>
        </w:rPr>
      </w:pPr>
      <w:r w:rsidRPr="006C1F2C">
        <w:rPr>
          <w:color w:val="000000"/>
          <w:sz w:val="22"/>
          <w:szCs w:val="22"/>
          <w:shd w:val="clear" w:color="auto" w:fill="D9D9D9"/>
        </w:rPr>
        <w:t>30 depotplastre</w:t>
      </w:r>
    </w:p>
    <w:p w14:paraId="37C8631F" w14:textId="77777777" w:rsidR="00DD6FCE" w:rsidRPr="006C1F2C" w:rsidRDefault="00DD6FCE" w:rsidP="005171BE">
      <w:pPr>
        <w:widowControl w:val="0"/>
        <w:suppressAutoHyphens/>
        <w:rPr>
          <w:color w:val="000000"/>
          <w:sz w:val="22"/>
          <w:szCs w:val="22"/>
          <w:shd w:val="clear" w:color="auto" w:fill="D9D9D9"/>
        </w:rPr>
      </w:pPr>
      <w:r w:rsidRPr="006C1F2C">
        <w:rPr>
          <w:color w:val="000000"/>
          <w:sz w:val="22"/>
          <w:szCs w:val="22"/>
          <w:shd w:val="clear" w:color="auto" w:fill="D9D9D9"/>
        </w:rPr>
        <w:t>42 depotplastre</w:t>
      </w:r>
    </w:p>
    <w:p w14:paraId="37C86320" w14:textId="77777777" w:rsidR="005C0690" w:rsidRPr="006C1F2C" w:rsidRDefault="005C0690" w:rsidP="005171BE">
      <w:pPr>
        <w:widowControl w:val="0"/>
        <w:suppressAutoHyphens/>
        <w:rPr>
          <w:color w:val="000000"/>
          <w:sz w:val="22"/>
          <w:szCs w:val="22"/>
        </w:rPr>
      </w:pPr>
    </w:p>
    <w:p w14:paraId="37C86321" w14:textId="77777777" w:rsidR="005C0690" w:rsidRPr="006C1F2C" w:rsidRDefault="005C0690" w:rsidP="005171BE">
      <w:pPr>
        <w:widowControl w:val="0"/>
        <w:suppressAutoHyphens/>
        <w:rPr>
          <w:color w:val="000000"/>
          <w:sz w:val="22"/>
          <w:szCs w:val="22"/>
        </w:rPr>
      </w:pPr>
    </w:p>
    <w:p w14:paraId="37C86322" w14:textId="26F4D64A"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771B9C" w:rsidRPr="006C1F2C">
        <w:rPr>
          <w:b/>
          <w:color w:val="000000"/>
          <w:sz w:val="22"/>
          <w:szCs w:val="22"/>
        </w:rPr>
        <w:t>-</w:t>
      </w:r>
      <w:r w:rsidRPr="006C1F2C">
        <w:rPr>
          <w:b/>
          <w:color w:val="000000"/>
          <w:sz w:val="22"/>
          <w:szCs w:val="22"/>
        </w:rPr>
        <w:t>VEI(ER)</w:t>
      </w:r>
    </w:p>
    <w:p w14:paraId="37C86323" w14:textId="77777777" w:rsidR="005C0690" w:rsidRPr="006C1F2C" w:rsidRDefault="005C0690" w:rsidP="005171BE">
      <w:pPr>
        <w:widowControl w:val="0"/>
        <w:suppressAutoHyphens/>
        <w:rPr>
          <w:color w:val="000000"/>
          <w:sz w:val="22"/>
          <w:szCs w:val="22"/>
        </w:rPr>
      </w:pPr>
    </w:p>
    <w:p w14:paraId="37C86324" w14:textId="77777777" w:rsidR="002C3872" w:rsidRPr="006C1F2C" w:rsidRDefault="002C3872" w:rsidP="005171BE">
      <w:pPr>
        <w:widowControl w:val="0"/>
        <w:suppressAutoHyphens/>
        <w:rPr>
          <w:color w:val="000000"/>
          <w:sz w:val="22"/>
          <w:szCs w:val="22"/>
        </w:rPr>
      </w:pPr>
      <w:r w:rsidRPr="006C1F2C">
        <w:rPr>
          <w:color w:val="000000"/>
          <w:sz w:val="22"/>
          <w:szCs w:val="22"/>
        </w:rPr>
        <w:t>Les pakningsvedlegget før bruk.</w:t>
      </w:r>
    </w:p>
    <w:p w14:paraId="37C86325" w14:textId="77777777" w:rsidR="005C0690" w:rsidRPr="006C1F2C" w:rsidRDefault="005C0690" w:rsidP="005171BE">
      <w:pPr>
        <w:widowControl w:val="0"/>
        <w:suppressAutoHyphens/>
        <w:rPr>
          <w:color w:val="000000"/>
          <w:sz w:val="22"/>
          <w:szCs w:val="22"/>
        </w:rPr>
      </w:pPr>
      <w:r w:rsidRPr="006C1F2C">
        <w:rPr>
          <w:color w:val="000000"/>
          <w:sz w:val="22"/>
          <w:szCs w:val="22"/>
        </w:rPr>
        <w:t>Transdermal bruk</w:t>
      </w:r>
    </w:p>
    <w:p w14:paraId="37C86326" w14:textId="77777777" w:rsidR="005C0690" w:rsidRPr="006C1F2C" w:rsidRDefault="005C0690" w:rsidP="005171BE">
      <w:pPr>
        <w:widowControl w:val="0"/>
        <w:suppressAutoHyphens/>
        <w:rPr>
          <w:color w:val="000000"/>
          <w:sz w:val="22"/>
          <w:szCs w:val="22"/>
        </w:rPr>
      </w:pPr>
    </w:p>
    <w:p w14:paraId="37C86327" w14:textId="77777777" w:rsidR="005C0690" w:rsidRPr="006C1F2C" w:rsidRDefault="005C0690" w:rsidP="005171BE">
      <w:pPr>
        <w:widowControl w:val="0"/>
        <w:suppressAutoHyphens/>
        <w:rPr>
          <w:color w:val="000000"/>
          <w:sz w:val="22"/>
          <w:szCs w:val="22"/>
        </w:rPr>
      </w:pPr>
    </w:p>
    <w:p w14:paraId="37C8632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329" w14:textId="77777777" w:rsidR="005C0690" w:rsidRPr="006C1F2C" w:rsidRDefault="005C0690" w:rsidP="005171BE">
      <w:pPr>
        <w:widowControl w:val="0"/>
        <w:suppressAutoHyphens/>
        <w:rPr>
          <w:color w:val="000000"/>
          <w:sz w:val="22"/>
          <w:szCs w:val="22"/>
        </w:rPr>
      </w:pPr>
    </w:p>
    <w:p w14:paraId="37C8632A" w14:textId="77777777" w:rsidR="005C0690" w:rsidRPr="006C1F2C" w:rsidRDefault="005C0690" w:rsidP="005171BE">
      <w:pPr>
        <w:widowControl w:val="0"/>
        <w:suppressAutoHyphens/>
        <w:rPr>
          <w:color w:val="000000"/>
          <w:sz w:val="22"/>
          <w:szCs w:val="22"/>
        </w:rPr>
      </w:pPr>
      <w:r w:rsidRPr="006C1F2C">
        <w:rPr>
          <w:color w:val="000000"/>
          <w:sz w:val="22"/>
          <w:szCs w:val="22"/>
        </w:rPr>
        <w:t>Oppbevares utilgjengelig for barn.</w:t>
      </w:r>
    </w:p>
    <w:p w14:paraId="37C8632B" w14:textId="77777777" w:rsidR="005C0690" w:rsidRPr="006C1F2C" w:rsidRDefault="005C0690" w:rsidP="005171BE">
      <w:pPr>
        <w:widowControl w:val="0"/>
        <w:suppressAutoHyphens/>
        <w:rPr>
          <w:color w:val="000000"/>
          <w:sz w:val="22"/>
          <w:szCs w:val="22"/>
        </w:rPr>
      </w:pPr>
    </w:p>
    <w:p w14:paraId="37C8632C" w14:textId="77777777" w:rsidR="005C0690" w:rsidRPr="006C1F2C" w:rsidRDefault="005C0690" w:rsidP="005171BE">
      <w:pPr>
        <w:widowControl w:val="0"/>
        <w:suppressAutoHyphens/>
        <w:rPr>
          <w:color w:val="000000"/>
          <w:sz w:val="22"/>
          <w:szCs w:val="22"/>
        </w:rPr>
      </w:pPr>
    </w:p>
    <w:p w14:paraId="37C8632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32E" w14:textId="77777777" w:rsidR="005C0690" w:rsidRPr="006C1F2C" w:rsidRDefault="005C0690" w:rsidP="005171BE">
      <w:pPr>
        <w:widowControl w:val="0"/>
        <w:suppressAutoHyphens/>
        <w:rPr>
          <w:color w:val="000000"/>
          <w:sz w:val="22"/>
          <w:szCs w:val="22"/>
        </w:rPr>
      </w:pPr>
    </w:p>
    <w:p w14:paraId="37C8632F" w14:textId="77777777" w:rsidR="005C0690" w:rsidRPr="006C1F2C" w:rsidRDefault="005C0690" w:rsidP="005171BE">
      <w:pPr>
        <w:widowControl w:val="0"/>
        <w:suppressAutoHyphens/>
        <w:rPr>
          <w:color w:val="000000"/>
          <w:sz w:val="22"/>
          <w:szCs w:val="22"/>
        </w:rPr>
      </w:pPr>
    </w:p>
    <w:p w14:paraId="37C8633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331" w14:textId="77777777" w:rsidR="005C0690" w:rsidRPr="006C1F2C" w:rsidRDefault="005C0690" w:rsidP="005171BE">
      <w:pPr>
        <w:widowControl w:val="0"/>
        <w:suppressAutoHyphens/>
        <w:rPr>
          <w:color w:val="000000"/>
          <w:sz w:val="22"/>
          <w:szCs w:val="22"/>
        </w:rPr>
      </w:pPr>
    </w:p>
    <w:p w14:paraId="37C86332" w14:textId="77777777" w:rsidR="005C0690" w:rsidRPr="006C1F2C" w:rsidRDefault="00394B16" w:rsidP="005171BE">
      <w:pPr>
        <w:widowControl w:val="0"/>
        <w:suppressAutoHyphens/>
        <w:rPr>
          <w:color w:val="000000"/>
          <w:sz w:val="22"/>
          <w:szCs w:val="22"/>
        </w:rPr>
      </w:pPr>
      <w:r w:rsidRPr="006C1F2C">
        <w:rPr>
          <w:color w:val="000000"/>
          <w:sz w:val="22"/>
          <w:szCs w:val="22"/>
        </w:rPr>
        <w:t>EXP</w:t>
      </w:r>
    </w:p>
    <w:p w14:paraId="37C86333" w14:textId="77777777" w:rsidR="005C0690" w:rsidRPr="006C1F2C" w:rsidRDefault="005C0690" w:rsidP="005171BE">
      <w:pPr>
        <w:widowControl w:val="0"/>
        <w:suppressAutoHyphens/>
        <w:rPr>
          <w:color w:val="000000"/>
          <w:sz w:val="22"/>
          <w:szCs w:val="22"/>
        </w:rPr>
      </w:pPr>
    </w:p>
    <w:p w14:paraId="37C86334" w14:textId="77777777" w:rsidR="005C0690" w:rsidRPr="006C1F2C" w:rsidRDefault="005C0690" w:rsidP="005171BE">
      <w:pPr>
        <w:widowControl w:val="0"/>
        <w:suppressAutoHyphens/>
        <w:rPr>
          <w:color w:val="000000"/>
          <w:sz w:val="22"/>
          <w:szCs w:val="22"/>
        </w:rPr>
      </w:pPr>
    </w:p>
    <w:p w14:paraId="37C86335"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336" w14:textId="77777777" w:rsidR="005C0690" w:rsidRPr="006C1F2C" w:rsidRDefault="005C0690" w:rsidP="005171BE">
      <w:pPr>
        <w:keepNext/>
        <w:widowControl w:val="0"/>
        <w:suppressAutoHyphens/>
        <w:rPr>
          <w:color w:val="000000"/>
          <w:sz w:val="22"/>
          <w:szCs w:val="22"/>
        </w:rPr>
      </w:pPr>
    </w:p>
    <w:p w14:paraId="37C86337" w14:textId="77777777" w:rsidR="005C0690" w:rsidRPr="006C1F2C" w:rsidRDefault="005C0690" w:rsidP="005171BE">
      <w:pPr>
        <w:keepNext/>
        <w:widowControl w:val="0"/>
        <w:suppressAutoHyphens/>
        <w:rPr>
          <w:color w:val="000000"/>
          <w:sz w:val="22"/>
          <w:szCs w:val="22"/>
        </w:rPr>
      </w:pPr>
      <w:r w:rsidRPr="006C1F2C">
        <w:rPr>
          <w:color w:val="000000"/>
          <w:sz w:val="22"/>
          <w:szCs w:val="22"/>
        </w:rPr>
        <w:t>Oppbevares ved høyst 25°C.</w:t>
      </w:r>
    </w:p>
    <w:p w14:paraId="37C86338" w14:textId="77777777" w:rsidR="005C0690" w:rsidRPr="006C1F2C" w:rsidRDefault="005C0690" w:rsidP="005171BE">
      <w:pPr>
        <w:widowControl w:val="0"/>
        <w:suppressAutoHyphens/>
        <w:rPr>
          <w:color w:val="000000"/>
          <w:sz w:val="22"/>
          <w:szCs w:val="22"/>
        </w:rPr>
      </w:pPr>
      <w:r w:rsidRPr="006C1F2C">
        <w:rPr>
          <w:color w:val="000000"/>
          <w:sz w:val="22"/>
          <w:szCs w:val="22"/>
        </w:rPr>
        <w:t>Oppbevar plasteret i posen til det skal brukes.</w:t>
      </w:r>
    </w:p>
    <w:p w14:paraId="37C86339" w14:textId="77777777" w:rsidR="005C0690" w:rsidRPr="006C1F2C" w:rsidRDefault="005C0690" w:rsidP="005171BE">
      <w:pPr>
        <w:widowControl w:val="0"/>
        <w:suppressAutoHyphens/>
        <w:rPr>
          <w:color w:val="000000"/>
          <w:sz w:val="22"/>
          <w:szCs w:val="22"/>
        </w:rPr>
      </w:pPr>
    </w:p>
    <w:p w14:paraId="37C8633A" w14:textId="77777777" w:rsidR="005C0690" w:rsidRPr="006C1F2C" w:rsidRDefault="005C0690" w:rsidP="005171BE">
      <w:pPr>
        <w:widowControl w:val="0"/>
        <w:suppressAutoHyphens/>
        <w:rPr>
          <w:color w:val="000000"/>
          <w:sz w:val="22"/>
          <w:szCs w:val="22"/>
        </w:rPr>
      </w:pPr>
    </w:p>
    <w:p w14:paraId="37C8633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33C" w14:textId="77777777" w:rsidR="005C0690" w:rsidRPr="006C1F2C" w:rsidRDefault="005C0690" w:rsidP="005171BE">
      <w:pPr>
        <w:widowControl w:val="0"/>
        <w:suppressAutoHyphens/>
        <w:rPr>
          <w:color w:val="000000"/>
          <w:sz w:val="22"/>
          <w:szCs w:val="22"/>
        </w:rPr>
      </w:pPr>
    </w:p>
    <w:p w14:paraId="37C8633D" w14:textId="77777777" w:rsidR="005C0690" w:rsidRPr="006C1F2C" w:rsidRDefault="005C0690" w:rsidP="005171BE">
      <w:pPr>
        <w:widowControl w:val="0"/>
        <w:suppressAutoHyphens/>
        <w:rPr>
          <w:color w:val="000000"/>
          <w:sz w:val="22"/>
          <w:szCs w:val="22"/>
        </w:rPr>
      </w:pPr>
    </w:p>
    <w:p w14:paraId="37C8633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33F" w14:textId="77777777" w:rsidR="005C0690" w:rsidRPr="006C1F2C" w:rsidRDefault="005C0690" w:rsidP="005171BE">
      <w:pPr>
        <w:widowControl w:val="0"/>
        <w:suppressAutoHyphens/>
        <w:rPr>
          <w:color w:val="000000"/>
          <w:sz w:val="22"/>
          <w:szCs w:val="22"/>
        </w:rPr>
      </w:pPr>
    </w:p>
    <w:p w14:paraId="37C86340"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341"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342"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343"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344"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345" w14:textId="77777777" w:rsidR="005C0690" w:rsidRPr="006C1F2C" w:rsidRDefault="005C0690" w:rsidP="005171BE">
      <w:pPr>
        <w:widowControl w:val="0"/>
        <w:suppressAutoHyphens/>
        <w:rPr>
          <w:color w:val="000000"/>
          <w:sz w:val="22"/>
          <w:szCs w:val="22"/>
        </w:rPr>
      </w:pPr>
    </w:p>
    <w:p w14:paraId="37C86346" w14:textId="77777777" w:rsidR="005C0690" w:rsidRPr="006C1F2C" w:rsidRDefault="005C0690" w:rsidP="005171BE">
      <w:pPr>
        <w:widowControl w:val="0"/>
        <w:suppressAutoHyphens/>
        <w:rPr>
          <w:color w:val="000000"/>
          <w:sz w:val="22"/>
          <w:szCs w:val="22"/>
        </w:rPr>
      </w:pPr>
    </w:p>
    <w:p w14:paraId="37C8634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348" w14:textId="77777777" w:rsidR="005C0690" w:rsidRPr="006C1F2C" w:rsidRDefault="005C0690" w:rsidP="005171BE">
      <w:pPr>
        <w:widowControl w:val="0"/>
        <w:suppressAutoHyphens/>
        <w:rPr>
          <w:color w:val="000000"/>
          <w:sz w:val="22"/>
          <w:szCs w:val="22"/>
        </w:rPr>
      </w:pPr>
    </w:p>
    <w:p w14:paraId="37C86349" w14:textId="77777777" w:rsidR="005C0690" w:rsidRPr="006C1F2C" w:rsidRDefault="00DD42CB" w:rsidP="005171BE">
      <w:pPr>
        <w:widowControl w:val="0"/>
        <w:suppressAutoHyphens/>
        <w:rPr>
          <w:color w:val="000000"/>
          <w:sz w:val="22"/>
          <w:szCs w:val="22"/>
          <w:shd w:val="clear" w:color="auto" w:fill="D9D9D9"/>
        </w:rPr>
      </w:pPr>
      <w:r w:rsidRPr="006C1F2C">
        <w:rPr>
          <w:sz w:val="22"/>
          <w:szCs w:val="22"/>
        </w:rPr>
        <w:t>EU/1/98/066/023</w:t>
      </w:r>
      <w:r w:rsidR="005C0690" w:rsidRPr="006C1F2C">
        <w:rPr>
          <w:color w:val="000000"/>
          <w:sz w:val="22"/>
          <w:szCs w:val="22"/>
        </w:rPr>
        <w:tab/>
      </w:r>
      <w:r w:rsidR="005C0690" w:rsidRPr="006C1F2C">
        <w:rPr>
          <w:color w:val="000000"/>
          <w:sz w:val="22"/>
          <w:szCs w:val="22"/>
          <w:shd w:val="clear" w:color="auto" w:fill="D9D9D9"/>
        </w:rPr>
        <w:t>7 depotplastre</w:t>
      </w:r>
      <w:r w:rsidR="005F1780" w:rsidRPr="006C1F2C">
        <w:rPr>
          <w:color w:val="000000"/>
          <w:sz w:val="22"/>
          <w:szCs w:val="22"/>
          <w:shd w:val="clear" w:color="auto" w:fill="D9D9D9"/>
        </w:rPr>
        <w:t xml:space="preserve"> (pose: papir/PET/alu/PAN)</w:t>
      </w:r>
    </w:p>
    <w:p w14:paraId="37C8634A" w14:textId="77777777" w:rsidR="005C0690" w:rsidRPr="006C1F2C" w:rsidRDefault="00DD42CB" w:rsidP="005171BE">
      <w:pPr>
        <w:widowControl w:val="0"/>
        <w:suppressAutoHyphens/>
        <w:rPr>
          <w:color w:val="000000"/>
          <w:sz w:val="22"/>
          <w:szCs w:val="22"/>
          <w:shd w:val="clear" w:color="auto" w:fill="D9D9D9"/>
        </w:rPr>
      </w:pPr>
      <w:r w:rsidRPr="006C1F2C">
        <w:rPr>
          <w:sz w:val="22"/>
          <w:szCs w:val="22"/>
          <w:shd w:val="clear" w:color="auto" w:fill="D9D9D9"/>
        </w:rPr>
        <w:t>EU/1/98/066/024</w:t>
      </w:r>
      <w:r w:rsidR="005C0690" w:rsidRPr="006C1F2C">
        <w:rPr>
          <w:color w:val="000000"/>
          <w:sz w:val="22"/>
          <w:szCs w:val="22"/>
          <w:shd w:val="clear" w:color="auto" w:fill="D9D9D9"/>
        </w:rPr>
        <w:tab/>
        <w:t>30 depotplastre</w:t>
      </w:r>
      <w:r w:rsidR="005F1780" w:rsidRPr="006C1F2C">
        <w:rPr>
          <w:color w:val="000000"/>
          <w:sz w:val="22"/>
          <w:szCs w:val="22"/>
          <w:shd w:val="clear" w:color="auto" w:fill="D9D9D9"/>
        </w:rPr>
        <w:t xml:space="preserve"> (pose: papir/PET/alu/PAN)</w:t>
      </w:r>
    </w:p>
    <w:p w14:paraId="37C8634B" w14:textId="77777777" w:rsidR="00DD6FCE" w:rsidRPr="006C1F2C" w:rsidRDefault="00DD6FCE" w:rsidP="005171BE">
      <w:pPr>
        <w:widowControl w:val="0"/>
        <w:suppressAutoHyphens/>
        <w:rPr>
          <w:color w:val="000000"/>
          <w:sz w:val="22"/>
          <w:szCs w:val="22"/>
          <w:shd w:val="clear" w:color="auto" w:fill="D9D9D9"/>
        </w:rPr>
      </w:pPr>
      <w:r w:rsidRPr="006C1F2C">
        <w:rPr>
          <w:color w:val="000000"/>
          <w:sz w:val="22"/>
          <w:szCs w:val="22"/>
          <w:shd w:val="clear" w:color="auto" w:fill="D9D9D9"/>
        </w:rPr>
        <w:t>EU/1/98/066/033</w:t>
      </w:r>
      <w:r w:rsidRPr="006C1F2C">
        <w:rPr>
          <w:color w:val="000000"/>
          <w:sz w:val="22"/>
          <w:szCs w:val="22"/>
          <w:shd w:val="clear" w:color="auto" w:fill="D9D9D9"/>
        </w:rPr>
        <w:tab/>
        <w:t>42 depotplastre</w:t>
      </w:r>
      <w:r w:rsidR="005F1780" w:rsidRPr="006C1F2C">
        <w:rPr>
          <w:color w:val="000000"/>
          <w:sz w:val="22"/>
          <w:szCs w:val="22"/>
          <w:shd w:val="clear" w:color="auto" w:fill="D9D9D9"/>
        </w:rPr>
        <w:t xml:space="preserve"> (pose: papir/PET/alu/PAN)</w:t>
      </w:r>
    </w:p>
    <w:p w14:paraId="37C8634C" w14:textId="77777777" w:rsidR="005F1780" w:rsidRPr="006C1F2C" w:rsidRDefault="005F1780" w:rsidP="005171BE">
      <w:pPr>
        <w:widowControl w:val="0"/>
        <w:rPr>
          <w:color w:val="000000"/>
          <w:sz w:val="22"/>
          <w:szCs w:val="22"/>
          <w:shd w:val="clear" w:color="auto" w:fill="D9D9D9"/>
        </w:rPr>
      </w:pPr>
      <w:r w:rsidRPr="006C1F2C">
        <w:rPr>
          <w:sz w:val="22"/>
          <w:szCs w:val="22"/>
          <w:shd w:val="clear" w:color="auto" w:fill="D9D9D9"/>
        </w:rPr>
        <w:t>EU/1/98/066/0</w:t>
      </w:r>
      <w:r w:rsidR="00CD0E57" w:rsidRPr="006C1F2C">
        <w:rPr>
          <w:sz w:val="22"/>
          <w:szCs w:val="22"/>
          <w:shd w:val="clear" w:color="auto" w:fill="D9D9D9"/>
        </w:rPr>
        <w:t>39</w:t>
      </w:r>
      <w:r w:rsidRPr="006C1F2C">
        <w:rPr>
          <w:color w:val="000000"/>
          <w:sz w:val="22"/>
          <w:szCs w:val="22"/>
          <w:shd w:val="clear" w:color="auto" w:fill="D9D9D9"/>
        </w:rPr>
        <w:tab/>
        <w:t>7 depotplastre (pose: papir/PET/PE/alu/PA)</w:t>
      </w:r>
    </w:p>
    <w:p w14:paraId="37C8634D" w14:textId="77777777" w:rsidR="005F1780" w:rsidRPr="006C1F2C" w:rsidRDefault="005F1780" w:rsidP="005171BE">
      <w:pPr>
        <w:widowControl w:val="0"/>
        <w:rPr>
          <w:color w:val="000000"/>
          <w:sz w:val="22"/>
          <w:szCs w:val="22"/>
          <w:shd w:val="clear" w:color="auto" w:fill="D9D9D9"/>
        </w:rPr>
      </w:pPr>
      <w:r w:rsidRPr="006C1F2C">
        <w:rPr>
          <w:sz w:val="22"/>
          <w:szCs w:val="22"/>
          <w:shd w:val="clear" w:color="auto" w:fill="D9D9D9"/>
        </w:rPr>
        <w:t>EU/1/98/066/04</w:t>
      </w:r>
      <w:r w:rsidR="00CD0E57" w:rsidRPr="006C1F2C">
        <w:rPr>
          <w:sz w:val="22"/>
          <w:szCs w:val="22"/>
          <w:shd w:val="clear" w:color="auto" w:fill="D9D9D9"/>
        </w:rPr>
        <w:t>0</w:t>
      </w:r>
      <w:r w:rsidRPr="006C1F2C">
        <w:rPr>
          <w:color w:val="000000"/>
          <w:sz w:val="22"/>
          <w:szCs w:val="22"/>
          <w:shd w:val="clear" w:color="auto" w:fill="D9D9D9"/>
        </w:rPr>
        <w:tab/>
        <w:t>30 depotplastre (pose: papir/PET/PE/alu/PA)</w:t>
      </w:r>
    </w:p>
    <w:p w14:paraId="37C8634E" w14:textId="77777777" w:rsidR="005C0690" w:rsidRPr="006C1F2C" w:rsidRDefault="005F1780" w:rsidP="005171BE">
      <w:pPr>
        <w:widowControl w:val="0"/>
        <w:rPr>
          <w:color w:val="000000"/>
          <w:sz w:val="22"/>
          <w:szCs w:val="22"/>
          <w:shd w:val="clear" w:color="auto" w:fill="D9D9D9"/>
        </w:rPr>
      </w:pPr>
      <w:r w:rsidRPr="006C1F2C">
        <w:rPr>
          <w:sz w:val="22"/>
          <w:szCs w:val="22"/>
          <w:shd w:val="clear" w:color="auto" w:fill="D9D9D9"/>
        </w:rPr>
        <w:t>EU/1/98/066/04</w:t>
      </w:r>
      <w:r w:rsidR="00CD0E57" w:rsidRPr="006C1F2C">
        <w:rPr>
          <w:sz w:val="22"/>
          <w:szCs w:val="22"/>
          <w:shd w:val="clear" w:color="auto" w:fill="D9D9D9"/>
        </w:rPr>
        <w:t>9</w:t>
      </w:r>
      <w:r w:rsidRPr="006C1F2C">
        <w:rPr>
          <w:color w:val="000000"/>
          <w:sz w:val="22"/>
          <w:szCs w:val="22"/>
          <w:shd w:val="clear" w:color="auto" w:fill="D9D9D9"/>
        </w:rPr>
        <w:tab/>
        <w:t>42 depotplastre (pose: papir/PET/PE/alu/PA)</w:t>
      </w:r>
    </w:p>
    <w:p w14:paraId="37C8634F" w14:textId="77777777" w:rsidR="005F1780" w:rsidRPr="006C1F2C" w:rsidRDefault="005F1780" w:rsidP="005171BE">
      <w:pPr>
        <w:widowControl w:val="0"/>
        <w:rPr>
          <w:color w:val="000000"/>
          <w:sz w:val="22"/>
          <w:szCs w:val="22"/>
        </w:rPr>
      </w:pPr>
    </w:p>
    <w:p w14:paraId="37C86350" w14:textId="77777777" w:rsidR="005C0690" w:rsidRPr="006C1F2C" w:rsidRDefault="005C0690" w:rsidP="005171BE">
      <w:pPr>
        <w:widowControl w:val="0"/>
        <w:rPr>
          <w:color w:val="000000"/>
          <w:sz w:val="22"/>
          <w:szCs w:val="22"/>
        </w:rPr>
      </w:pPr>
    </w:p>
    <w:p w14:paraId="37C8635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352" w14:textId="77777777" w:rsidR="005C0690" w:rsidRPr="006C1F2C" w:rsidRDefault="005C0690" w:rsidP="005171BE">
      <w:pPr>
        <w:widowControl w:val="0"/>
        <w:rPr>
          <w:color w:val="000000"/>
          <w:sz w:val="22"/>
          <w:szCs w:val="22"/>
        </w:rPr>
      </w:pPr>
    </w:p>
    <w:p w14:paraId="37C86353" w14:textId="77777777" w:rsidR="005C0690" w:rsidRPr="006C1F2C" w:rsidRDefault="005C0690" w:rsidP="005171BE">
      <w:pPr>
        <w:widowControl w:val="0"/>
        <w:rPr>
          <w:color w:val="000000"/>
          <w:sz w:val="22"/>
          <w:szCs w:val="22"/>
        </w:rPr>
      </w:pPr>
      <w:r w:rsidRPr="006C1F2C">
        <w:rPr>
          <w:color w:val="000000"/>
          <w:sz w:val="22"/>
          <w:szCs w:val="22"/>
        </w:rPr>
        <w:t>Lot</w:t>
      </w:r>
    </w:p>
    <w:p w14:paraId="37C86354" w14:textId="77777777" w:rsidR="005C0690" w:rsidRPr="006C1F2C" w:rsidRDefault="005C0690" w:rsidP="005171BE">
      <w:pPr>
        <w:widowControl w:val="0"/>
        <w:rPr>
          <w:color w:val="000000"/>
          <w:sz w:val="22"/>
          <w:szCs w:val="22"/>
        </w:rPr>
      </w:pPr>
    </w:p>
    <w:p w14:paraId="37C86355" w14:textId="77777777" w:rsidR="005C0690" w:rsidRPr="006C1F2C" w:rsidRDefault="005C0690" w:rsidP="005171BE">
      <w:pPr>
        <w:widowControl w:val="0"/>
        <w:rPr>
          <w:color w:val="000000"/>
          <w:sz w:val="22"/>
          <w:szCs w:val="22"/>
        </w:rPr>
      </w:pPr>
    </w:p>
    <w:p w14:paraId="37C8635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357" w14:textId="77777777" w:rsidR="005C0690" w:rsidRPr="006C1F2C" w:rsidRDefault="005C0690" w:rsidP="005171BE">
      <w:pPr>
        <w:widowControl w:val="0"/>
        <w:rPr>
          <w:color w:val="000000"/>
          <w:sz w:val="22"/>
          <w:szCs w:val="22"/>
        </w:rPr>
      </w:pPr>
    </w:p>
    <w:p w14:paraId="37C86358" w14:textId="77777777" w:rsidR="005C0690" w:rsidRPr="006C1F2C" w:rsidRDefault="005C0690" w:rsidP="005171BE">
      <w:pPr>
        <w:widowControl w:val="0"/>
        <w:rPr>
          <w:color w:val="000000"/>
          <w:sz w:val="22"/>
          <w:szCs w:val="22"/>
        </w:rPr>
      </w:pPr>
    </w:p>
    <w:p w14:paraId="37C8635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35A" w14:textId="77777777" w:rsidR="005C0690" w:rsidRPr="006C1F2C" w:rsidRDefault="005C0690" w:rsidP="005171BE">
      <w:pPr>
        <w:widowControl w:val="0"/>
        <w:suppressAutoHyphens/>
        <w:rPr>
          <w:color w:val="000000"/>
          <w:sz w:val="22"/>
          <w:szCs w:val="22"/>
        </w:rPr>
      </w:pPr>
    </w:p>
    <w:p w14:paraId="37C8635B" w14:textId="77777777" w:rsidR="005C0690" w:rsidRPr="006C1F2C" w:rsidRDefault="005C0690" w:rsidP="005171BE">
      <w:pPr>
        <w:widowControl w:val="0"/>
        <w:rPr>
          <w:color w:val="000000"/>
          <w:sz w:val="22"/>
          <w:szCs w:val="22"/>
        </w:rPr>
      </w:pPr>
    </w:p>
    <w:p w14:paraId="37C8635C" w14:textId="77777777" w:rsidR="005C0690" w:rsidRPr="006C1F2C" w:rsidRDefault="005C0690"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35D" w14:textId="77777777" w:rsidR="005C0690" w:rsidRPr="006C1F2C" w:rsidRDefault="005C0690" w:rsidP="005171BE">
      <w:pPr>
        <w:widowControl w:val="0"/>
        <w:rPr>
          <w:sz w:val="22"/>
          <w:szCs w:val="22"/>
        </w:rPr>
      </w:pPr>
    </w:p>
    <w:p w14:paraId="37C8635E" w14:textId="77777777" w:rsidR="005C0690" w:rsidRPr="006C1F2C" w:rsidRDefault="005C0690" w:rsidP="005171BE">
      <w:pPr>
        <w:widowControl w:val="0"/>
        <w:rPr>
          <w:sz w:val="22"/>
          <w:szCs w:val="22"/>
        </w:rPr>
      </w:pPr>
      <w:r w:rsidRPr="006C1F2C">
        <w:rPr>
          <w:sz w:val="22"/>
          <w:szCs w:val="22"/>
        </w:rPr>
        <w:t>Exelon 9,5 mg/24 h</w:t>
      </w:r>
    </w:p>
    <w:p w14:paraId="37C8635F" w14:textId="77777777" w:rsidR="00394B16" w:rsidRPr="006C1F2C" w:rsidRDefault="00394B16" w:rsidP="005171BE">
      <w:pPr>
        <w:widowControl w:val="0"/>
        <w:rPr>
          <w:color w:val="000000"/>
          <w:sz w:val="22"/>
          <w:szCs w:val="22"/>
        </w:rPr>
      </w:pPr>
    </w:p>
    <w:p w14:paraId="37C86360" w14:textId="77777777" w:rsidR="00394B16" w:rsidRPr="006C1F2C" w:rsidRDefault="00394B16" w:rsidP="005171BE">
      <w:pPr>
        <w:widowControl w:val="0"/>
        <w:rPr>
          <w:sz w:val="22"/>
          <w:szCs w:val="22"/>
        </w:rPr>
      </w:pPr>
    </w:p>
    <w:p w14:paraId="37C86361" w14:textId="77777777" w:rsidR="00394B16" w:rsidRPr="006C1F2C" w:rsidRDefault="00394B16"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362" w14:textId="77777777" w:rsidR="00394B16" w:rsidRPr="006C1F2C" w:rsidRDefault="00394B16" w:rsidP="005171BE">
      <w:pPr>
        <w:keepNext/>
        <w:widowControl w:val="0"/>
        <w:rPr>
          <w:noProof/>
          <w:sz w:val="22"/>
          <w:szCs w:val="22"/>
        </w:rPr>
      </w:pPr>
    </w:p>
    <w:p w14:paraId="37C86363" w14:textId="77777777" w:rsidR="00394B16" w:rsidRPr="006C1F2C" w:rsidRDefault="00394B16"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6364" w14:textId="77777777" w:rsidR="00394B16" w:rsidRPr="006C1F2C" w:rsidRDefault="00394B16" w:rsidP="005171BE">
      <w:pPr>
        <w:widowControl w:val="0"/>
        <w:rPr>
          <w:noProof/>
          <w:sz w:val="22"/>
          <w:szCs w:val="22"/>
        </w:rPr>
      </w:pPr>
    </w:p>
    <w:p w14:paraId="37C86365" w14:textId="77777777" w:rsidR="00394B16" w:rsidRPr="006C1F2C" w:rsidRDefault="00394B16" w:rsidP="005171BE">
      <w:pPr>
        <w:widowControl w:val="0"/>
        <w:rPr>
          <w:noProof/>
          <w:sz w:val="22"/>
          <w:szCs w:val="22"/>
        </w:rPr>
      </w:pPr>
    </w:p>
    <w:p w14:paraId="37C86366" w14:textId="77777777" w:rsidR="00394B16" w:rsidRPr="006C1F2C" w:rsidRDefault="00394B16"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367" w14:textId="77777777" w:rsidR="00394B16" w:rsidRPr="006C1F2C" w:rsidRDefault="00394B16" w:rsidP="005171BE">
      <w:pPr>
        <w:widowControl w:val="0"/>
        <w:rPr>
          <w:sz w:val="22"/>
          <w:szCs w:val="22"/>
        </w:rPr>
      </w:pPr>
    </w:p>
    <w:p w14:paraId="37C86368" w14:textId="19CDAA61" w:rsidR="00394B16" w:rsidRPr="006C1F2C" w:rsidRDefault="00394B16" w:rsidP="005171BE">
      <w:pPr>
        <w:widowControl w:val="0"/>
        <w:rPr>
          <w:sz w:val="22"/>
          <w:szCs w:val="22"/>
        </w:rPr>
      </w:pPr>
      <w:r w:rsidRPr="006C1F2C">
        <w:rPr>
          <w:sz w:val="22"/>
          <w:szCs w:val="22"/>
        </w:rPr>
        <w:t>PC</w:t>
      </w:r>
    </w:p>
    <w:p w14:paraId="37C86369" w14:textId="020E0862" w:rsidR="00394B16" w:rsidRPr="006C1F2C" w:rsidRDefault="00394B16" w:rsidP="005171BE">
      <w:pPr>
        <w:widowControl w:val="0"/>
        <w:rPr>
          <w:sz w:val="22"/>
          <w:szCs w:val="22"/>
        </w:rPr>
      </w:pPr>
      <w:r w:rsidRPr="006C1F2C">
        <w:rPr>
          <w:sz w:val="22"/>
          <w:szCs w:val="22"/>
        </w:rPr>
        <w:t>SN</w:t>
      </w:r>
    </w:p>
    <w:p w14:paraId="37C8636A" w14:textId="6F645377" w:rsidR="00394B16" w:rsidRPr="006C1F2C" w:rsidRDefault="00394B16" w:rsidP="005171BE">
      <w:pPr>
        <w:widowControl w:val="0"/>
        <w:rPr>
          <w:sz w:val="22"/>
          <w:szCs w:val="22"/>
        </w:rPr>
      </w:pPr>
      <w:r w:rsidRPr="006C1F2C">
        <w:rPr>
          <w:sz w:val="22"/>
          <w:szCs w:val="22"/>
        </w:rPr>
        <w:t>NN</w:t>
      </w:r>
    </w:p>
    <w:p w14:paraId="37C8636B" w14:textId="77777777" w:rsidR="005C0690" w:rsidRPr="006C1F2C" w:rsidRDefault="005C0690" w:rsidP="005171BE">
      <w:pPr>
        <w:widowControl w:val="0"/>
        <w:rPr>
          <w:color w:val="000000"/>
          <w:szCs w:val="22"/>
        </w:rPr>
      </w:pPr>
      <w:r w:rsidRPr="006C1F2C">
        <w:rPr>
          <w:b/>
          <w:color w:val="000000"/>
          <w:sz w:val="22"/>
          <w:szCs w:val="22"/>
          <w:u w:val="single"/>
        </w:rPr>
        <w:br w:type="page"/>
      </w:r>
    </w:p>
    <w:p w14:paraId="37C8636C" w14:textId="77777777" w:rsidR="000E5CF3" w:rsidRPr="006C1F2C" w:rsidRDefault="000E5CF3" w:rsidP="005171BE">
      <w:pPr>
        <w:widowControl w:val="0"/>
        <w:shd w:val="clear" w:color="auto" w:fill="FFFFFF"/>
        <w:rPr>
          <w:color w:val="000000"/>
          <w:sz w:val="22"/>
          <w:szCs w:val="22"/>
        </w:rPr>
      </w:pPr>
    </w:p>
    <w:p w14:paraId="37C8636D" w14:textId="76E30174"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36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36F"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INTERMEDIATESKE FOR MULTIPAKNING (UTEN ”BLUE BOX”)</w:t>
      </w:r>
    </w:p>
    <w:p w14:paraId="37C86370" w14:textId="77777777" w:rsidR="005C0690" w:rsidRPr="006C1F2C" w:rsidRDefault="005C0690" w:rsidP="005171BE">
      <w:pPr>
        <w:widowControl w:val="0"/>
        <w:suppressAutoHyphens/>
        <w:rPr>
          <w:color w:val="000000"/>
          <w:sz w:val="22"/>
          <w:szCs w:val="22"/>
        </w:rPr>
      </w:pPr>
    </w:p>
    <w:p w14:paraId="37C86371" w14:textId="77777777" w:rsidR="005C0690" w:rsidRPr="006C1F2C" w:rsidRDefault="005C0690" w:rsidP="005171BE">
      <w:pPr>
        <w:widowControl w:val="0"/>
        <w:suppressAutoHyphens/>
        <w:rPr>
          <w:color w:val="000000"/>
          <w:sz w:val="22"/>
          <w:szCs w:val="22"/>
        </w:rPr>
      </w:pPr>
    </w:p>
    <w:p w14:paraId="37C8637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373" w14:textId="77777777" w:rsidR="005C0690" w:rsidRPr="006C1F2C" w:rsidRDefault="005C0690" w:rsidP="005171BE">
      <w:pPr>
        <w:widowControl w:val="0"/>
        <w:suppressAutoHyphens/>
        <w:rPr>
          <w:color w:val="000000"/>
          <w:sz w:val="22"/>
          <w:szCs w:val="22"/>
        </w:rPr>
      </w:pPr>
    </w:p>
    <w:p w14:paraId="37C86374" w14:textId="77777777" w:rsidR="005C0690" w:rsidRPr="006C1F2C" w:rsidRDefault="005C0690" w:rsidP="005171BE">
      <w:pPr>
        <w:widowControl w:val="0"/>
        <w:suppressAutoHyphens/>
        <w:rPr>
          <w:color w:val="000000"/>
          <w:sz w:val="22"/>
          <w:szCs w:val="22"/>
        </w:rPr>
      </w:pPr>
      <w:r w:rsidRPr="006C1F2C">
        <w:rPr>
          <w:color w:val="000000"/>
          <w:sz w:val="22"/>
          <w:szCs w:val="22"/>
        </w:rPr>
        <w:t>Exelon 9,5 mg/24 timer depotplaster</w:t>
      </w:r>
    </w:p>
    <w:p w14:paraId="37C86375" w14:textId="77777777" w:rsidR="005C0690" w:rsidRPr="006C1F2C" w:rsidRDefault="005C0690" w:rsidP="005171BE">
      <w:pPr>
        <w:widowControl w:val="0"/>
        <w:suppressAutoHyphens/>
        <w:rPr>
          <w:color w:val="000000"/>
          <w:sz w:val="22"/>
          <w:szCs w:val="22"/>
        </w:rPr>
      </w:pPr>
      <w:r w:rsidRPr="006C1F2C">
        <w:rPr>
          <w:color w:val="000000"/>
          <w:sz w:val="22"/>
          <w:szCs w:val="22"/>
        </w:rPr>
        <w:t>rivastigmin</w:t>
      </w:r>
    </w:p>
    <w:p w14:paraId="37C86376" w14:textId="77777777" w:rsidR="005C0690" w:rsidRPr="006C1F2C" w:rsidRDefault="005C0690" w:rsidP="005171BE">
      <w:pPr>
        <w:widowControl w:val="0"/>
        <w:suppressAutoHyphens/>
        <w:rPr>
          <w:color w:val="000000"/>
          <w:sz w:val="22"/>
          <w:szCs w:val="22"/>
        </w:rPr>
      </w:pPr>
    </w:p>
    <w:p w14:paraId="37C86377" w14:textId="77777777" w:rsidR="005C0690" w:rsidRPr="006C1F2C" w:rsidRDefault="005C0690" w:rsidP="005171BE">
      <w:pPr>
        <w:widowControl w:val="0"/>
        <w:suppressAutoHyphens/>
        <w:rPr>
          <w:color w:val="000000"/>
          <w:sz w:val="22"/>
          <w:szCs w:val="22"/>
        </w:rPr>
      </w:pPr>
    </w:p>
    <w:p w14:paraId="37C8637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379" w14:textId="77777777" w:rsidR="005C0690" w:rsidRPr="006C1F2C" w:rsidRDefault="005C0690" w:rsidP="005171BE">
      <w:pPr>
        <w:widowControl w:val="0"/>
        <w:suppressAutoHyphens/>
        <w:rPr>
          <w:color w:val="000000"/>
          <w:sz w:val="22"/>
          <w:szCs w:val="22"/>
        </w:rPr>
      </w:pPr>
    </w:p>
    <w:p w14:paraId="37C8637A" w14:textId="77777777" w:rsidR="005C0690" w:rsidRPr="006C1F2C" w:rsidRDefault="005C0690" w:rsidP="005171BE">
      <w:pPr>
        <w:widowControl w:val="0"/>
        <w:suppressAutoHyphens/>
        <w:rPr>
          <w:color w:val="000000"/>
          <w:sz w:val="22"/>
          <w:szCs w:val="22"/>
        </w:rPr>
      </w:pPr>
      <w:r w:rsidRPr="006C1F2C">
        <w:rPr>
          <w:color w:val="000000"/>
          <w:sz w:val="22"/>
          <w:szCs w:val="22"/>
        </w:rPr>
        <w:t>1 depotplaster på 10 cm</w:t>
      </w:r>
      <w:r w:rsidRPr="006C1F2C">
        <w:rPr>
          <w:color w:val="000000"/>
          <w:sz w:val="22"/>
          <w:szCs w:val="22"/>
          <w:vertAlign w:val="superscript"/>
        </w:rPr>
        <w:t>2</w:t>
      </w:r>
      <w:r w:rsidRPr="006C1F2C">
        <w:rPr>
          <w:color w:val="000000"/>
          <w:sz w:val="22"/>
          <w:szCs w:val="22"/>
        </w:rPr>
        <w:t xml:space="preserve"> inneholder 18 mg rivastigmin og frigir 9,5 mg/24 timer.</w:t>
      </w:r>
    </w:p>
    <w:p w14:paraId="37C8637B" w14:textId="77777777" w:rsidR="005C0690" w:rsidRPr="006C1F2C" w:rsidRDefault="005C0690" w:rsidP="005171BE">
      <w:pPr>
        <w:widowControl w:val="0"/>
        <w:suppressAutoHyphens/>
        <w:rPr>
          <w:color w:val="000000"/>
          <w:sz w:val="22"/>
          <w:szCs w:val="22"/>
        </w:rPr>
      </w:pPr>
    </w:p>
    <w:p w14:paraId="37C8637C" w14:textId="77777777" w:rsidR="005C0690" w:rsidRPr="006C1F2C" w:rsidRDefault="005C0690" w:rsidP="005171BE">
      <w:pPr>
        <w:widowControl w:val="0"/>
        <w:suppressAutoHyphens/>
        <w:rPr>
          <w:color w:val="000000"/>
          <w:sz w:val="22"/>
          <w:szCs w:val="22"/>
        </w:rPr>
      </w:pPr>
    </w:p>
    <w:p w14:paraId="37C8637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37E" w14:textId="77777777" w:rsidR="005C0690" w:rsidRPr="006C1F2C" w:rsidRDefault="005C0690" w:rsidP="005171BE">
      <w:pPr>
        <w:widowControl w:val="0"/>
        <w:suppressAutoHyphens/>
        <w:rPr>
          <w:color w:val="000000"/>
          <w:sz w:val="22"/>
          <w:szCs w:val="22"/>
        </w:rPr>
      </w:pPr>
    </w:p>
    <w:p w14:paraId="37C8637F" w14:textId="77777777" w:rsidR="005C0690" w:rsidRPr="006C1F2C" w:rsidRDefault="005C0690"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380" w14:textId="77777777" w:rsidR="005C0690" w:rsidRPr="006C1F2C" w:rsidRDefault="005C0690" w:rsidP="005171BE">
      <w:pPr>
        <w:widowControl w:val="0"/>
        <w:suppressAutoHyphens/>
        <w:rPr>
          <w:color w:val="000000"/>
          <w:sz w:val="22"/>
          <w:szCs w:val="22"/>
        </w:rPr>
      </w:pPr>
    </w:p>
    <w:p w14:paraId="37C86381" w14:textId="77777777" w:rsidR="005C0690" w:rsidRPr="006C1F2C" w:rsidRDefault="005C0690" w:rsidP="005171BE">
      <w:pPr>
        <w:widowControl w:val="0"/>
        <w:suppressAutoHyphens/>
        <w:rPr>
          <w:color w:val="000000"/>
          <w:sz w:val="22"/>
          <w:szCs w:val="22"/>
        </w:rPr>
      </w:pPr>
    </w:p>
    <w:p w14:paraId="37C8638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383" w14:textId="77777777" w:rsidR="005C0690" w:rsidRPr="006C1F2C" w:rsidRDefault="005C0690" w:rsidP="005171BE">
      <w:pPr>
        <w:widowControl w:val="0"/>
        <w:suppressAutoHyphens/>
        <w:rPr>
          <w:color w:val="000000"/>
          <w:sz w:val="22"/>
          <w:szCs w:val="22"/>
        </w:rPr>
      </w:pPr>
    </w:p>
    <w:p w14:paraId="37C86384" w14:textId="77777777" w:rsidR="005C0690" w:rsidRPr="006C1F2C" w:rsidRDefault="005C0690" w:rsidP="005171BE">
      <w:pPr>
        <w:widowControl w:val="0"/>
        <w:suppressAutoHyphens/>
        <w:rPr>
          <w:color w:val="000000"/>
          <w:sz w:val="22"/>
          <w:szCs w:val="22"/>
        </w:rPr>
      </w:pPr>
      <w:r w:rsidRPr="006C1F2C">
        <w:rPr>
          <w:color w:val="000000"/>
          <w:sz w:val="22"/>
          <w:szCs w:val="22"/>
        </w:rPr>
        <w:t>30 depotplastre</w:t>
      </w:r>
      <w:r w:rsidR="008C08FD" w:rsidRPr="006C1F2C">
        <w:rPr>
          <w:color w:val="000000"/>
          <w:sz w:val="22"/>
          <w:szCs w:val="22"/>
        </w:rPr>
        <w:t>. Del av multipakning. Skal ikke selges separat.</w:t>
      </w:r>
    </w:p>
    <w:p w14:paraId="37C86385" w14:textId="77777777" w:rsidR="007A7B30" w:rsidRPr="006C1F2C" w:rsidRDefault="007A7B30" w:rsidP="005171BE">
      <w:pPr>
        <w:widowControl w:val="0"/>
        <w:suppressAutoHyphens/>
        <w:rPr>
          <w:color w:val="000000"/>
          <w:sz w:val="22"/>
          <w:szCs w:val="22"/>
          <w:shd w:val="clear" w:color="auto" w:fill="D9D9D9"/>
        </w:rPr>
      </w:pPr>
      <w:r w:rsidRPr="006C1F2C">
        <w:rPr>
          <w:color w:val="000000"/>
          <w:sz w:val="22"/>
          <w:szCs w:val="22"/>
          <w:shd w:val="clear" w:color="auto" w:fill="D9D9D9"/>
        </w:rPr>
        <w:t>42 depotplastre. Del av multipakning. Skal ikke selges separat.</w:t>
      </w:r>
    </w:p>
    <w:p w14:paraId="37C86386" w14:textId="77777777" w:rsidR="005C0690" w:rsidRPr="006C1F2C" w:rsidRDefault="005C0690" w:rsidP="005171BE">
      <w:pPr>
        <w:widowControl w:val="0"/>
        <w:suppressAutoHyphens/>
        <w:rPr>
          <w:color w:val="000000"/>
          <w:sz w:val="22"/>
          <w:szCs w:val="22"/>
        </w:rPr>
      </w:pPr>
    </w:p>
    <w:p w14:paraId="37C86387" w14:textId="77777777" w:rsidR="005C0690" w:rsidRPr="006C1F2C" w:rsidRDefault="005C0690" w:rsidP="005171BE">
      <w:pPr>
        <w:widowControl w:val="0"/>
        <w:suppressAutoHyphens/>
        <w:rPr>
          <w:color w:val="000000"/>
          <w:sz w:val="22"/>
          <w:szCs w:val="22"/>
        </w:rPr>
      </w:pPr>
    </w:p>
    <w:p w14:paraId="37C86388" w14:textId="7DBBAE68"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771B9C" w:rsidRPr="006C1F2C">
        <w:rPr>
          <w:b/>
          <w:color w:val="000000"/>
          <w:sz w:val="22"/>
          <w:szCs w:val="22"/>
        </w:rPr>
        <w:t>-</w:t>
      </w:r>
      <w:r w:rsidRPr="006C1F2C">
        <w:rPr>
          <w:b/>
          <w:color w:val="000000"/>
          <w:sz w:val="22"/>
          <w:szCs w:val="22"/>
        </w:rPr>
        <w:t>VEI(ER)</w:t>
      </w:r>
    </w:p>
    <w:p w14:paraId="37C86389" w14:textId="77777777" w:rsidR="005C0690" w:rsidRPr="006C1F2C" w:rsidRDefault="005C0690" w:rsidP="005171BE">
      <w:pPr>
        <w:widowControl w:val="0"/>
        <w:suppressAutoHyphens/>
        <w:rPr>
          <w:color w:val="000000"/>
          <w:sz w:val="22"/>
          <w:szCs w:val="22"/>
        </w:rPr>
      </w:pPr>
    </w:p>
    <w:p w14:paraId="37C8638A" w14:textId="77777777" w:rsidR="008C08FD" w:rsidRPr="006C1F2C" w:rsidRDefault="008C08FD" w:rsidP="005171BE">
      <w:pPr>
        <w:widowControl w:val="0"/>
        <w:suppressAutoHyphens/>
        <w:rPr>
          <w:color w:val="000000"/>
          <w:sz w:val="22"/>
          <w:szCs w:val="22"/>
        </w:rPr>
      </w:pPr>
      <w:r w:rsidRPr="006C1F2C">
        <w:rPr>
          <w:color w:val="000000"/>
          <w:sz w:val="22"/>
          <w:szCs w:val="22"/>
        </w:rPr>
        <w:t>Les pakningsvedlegget før bruk.</w:t>
      </w:r>
    </w:p>
    <w:p w14:paraId="37C8638B" w14:textId="77777777" w:rsidR="005C0690" w:rsidRPr="006C1F2C" w:rsidRDefault="005C0690" w:rsidP="005171BE">
      <w:pPr>
        <w:widowControl w:val="0"/>
        <w:suppressAutoHyphens/>
        <w:rPr>
          <w:color w:val="000000"/>
          <w:sz w:val="22"/>
          <w:szCs w:val="22"/>
        </w:rPr>
      </w:pPr>
      <w:r w:rsidRPr="006C1F2C">
        <w:rPr>
          <w:color w:val="000000"/>
          <w:sz w:val="22"/>
          <w:szCs w:val="22"/>
        </w:rPr>
        <w:t>Transdermal bruk</w:t>
      </w:r>
    </w:p>
    <w:p w14:paraId="37C8638C" w14:textId="77777777" w:rsidR="005C0690" w:rsidRPr="006C1F2C" w:rsidRDefault="005C0690" w:rsidP="005171BE">
      <w:pPr>
        <w:widowControl w:val="0"/>
        <w:suppressAutoHyphens/>
        <w:rPr>
          <w:color w:val="000000"/>
          <w:sz w:val="22"/>
          <w:szCs w:val="22"/>
        </w:rPr>
      </w:pPr>
    </w:p>
    <w:p w14:paraId="37C8638D" w14:textId="77777777" w:rsidR="005C0690" w:rsidRPr="006C1F2C" w:rsidRDefault="005C0690" w:rsidP="005171BE">
      <w:pPr>
        <w:widowControl w:val="0"/>
        <w:suppressAutoHyphens/>
        <w:rPr>
          <w:color w:val="000000"/>
          <w:sz w:val="22"/>
          <w:szCs w:val="22"/>
        </w:rPr>
      </w:pPr>
    </w:p>
    <w:p w14:paraId="37C8638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38F" w14:textId="77777777" w:rsidR="005C0690" w:rsidRPr="006C1F2C" w:rsidRDefault="005C0690" w:rsidP="005171BE">
      <w:pPr>
        <w:widowControl w:val="0"/>
        <w:suppressAutoHyphens/>
        <w:rPr>
          <w:color w:val="000000"/>
          <w:sz w:val="22"/>
          <w:szCs w:val="22"/>
        </w:rPr>
      </w:pPr>
    </w:p>
    <w:p w14:paraId="37C86390" w14:textId="77777777" w:rsidR="005C0690" w:rsidRPr="006C1F2C" w:rsidRDefault="005C0690" w:rsidP="005171BE">
      <w:pPr>
        <w:widowControl w:val="0"/>
        <w:suppressAutoHyphens/>
        <w:rPr>
          <w:color w:val="000000"/>
          <w:sz w:val="22"/>
          <w:szCs w:val="22"/>
        </w:rPr>
      </w:pPr>
      <w:r w:rsidRPr="006C1F2C">
        <w:rPr>
          <w:color w:val="000000"/>
          <w:sz w:val="22"/>
          <w:szCs w:val="22"/>
        </w:rPr>
        <w:t>Oppbevares utilgjengelig for barn.</w:t>
      </w:r>
    </w:p>
    <w:p w14:paraId="37C86391" w14:textId="77777777" w:rsidR="005C0690" w:rsidRPr="006C1F2C" w:rsidRDefault="005C0690" w:rsidP="005171BE">
      <w:pPr>
        <w:widowControl w:val="0"/>
        <w:suppressAutoHyphens/>
        <w:rPr>
          <w:color w:val="000000"/>
          <w:sz w:val="22"/>
          <w:szCs w:val="22"/>
        </w:rPr>
      </w:pPr>
    </w:p>
    <w:p w14:paraId="37C86392" w14:textId="77777777" w:rsidR="005C0690" w:rsidRPr="006C1F2C" w:rsidRDefault="005C0690" w:rsidP="005171BE">
      <w:pPr>
        <w:widowControl w:val="0"/>
        <w:suppressAutoHyphens/>
        <w:rPr>
          <w:color w:val="000000"/>
          <w:sz w:val="22"/>
          <w:szCs w:val="22"/>
        </w:rPr>
      </w:pPr>
    </w:p>
    <w:p w14:paraId="37C8639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394" w14:textId="77777777" w:rsidR="005C0690" w:rsidRPr="006C1F2C" w:rsidRDefault="005C0690" w:rsidP="005171BE">
      <w:pPr>
        <w:widowControl w:val="0"/>
        <w:suppressAutoHyphens/>
        <w:rPr>
          <w:color w:val="000000"/>
          <w:sz w:val="22"/>
          <w:szCs w:val="22"/>
        </w:rPr>
      </w:pPr>
    </w:p>
    <w:p w14:paraId="37C86395" w14:textId="77777777" w:rsidR="005C0690" w:rsidRPr="006C1F2C" w:rsidRDefault="005C0690" w:rsidP="005171BE">
      <w:pPr>
        <w:widowControl w:val="0"/>
        <w:suppressAutoHyphens/>
        <w:rPr>
          <w:color w:val="000000"/>
          <w:sz w:val="22"/>
          <w:szCs w:val="22"/>
        </w:rPr>
      </w:pPr>
    </w:p>
    <w:p w14:paraId="37C8639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397" w14:textId="77777777" w:rsidR="005C0690" w:rsidRPr="006C1F2C" w:rsidRDefault="005C0690" w:rsidP="005171BE">
      <w:pPr>
        <w:widowControl w:val="0"/>
        <w:suppressAutoHyphens/>
        <w:rPr>
          <w:color w:val="000000"/>
          <w:sz w:val="22"/>
          <w:szCs w:val="22"/>
        </w:rPr>
      </w:pPr>
    </w:p>
    <w:p w14:paraId="37C86398" w14:textId="77777777" w:rsidR="005C0690" w:rsidRPr="006C1F2C" w:rsidRDefault="00394B16" w:rsidP="005171BE">
      <w:pPr>
        <w:widowControl w:val="0"/>
        <w:suppressAutoHyphens/>
        <w:rPr>
          <w:color w:val="000000"/>
          <w:sz w:val="22"/>
          <w:szCs w:val="22"/>
        </w:rPr>
      </w:pPr>
      <w:r w:rsidRPr="006C1F2C">
        <w:rPr>
          <w:color w:val="000000"/>
          <w:sz w:val="22"/>
          <w:szCs w:val="22"/>
        </w:rPr>
        <w:t>EXP</w:t>
      </w:r>
    </w:p>
    <w:p w14:paraId="37C86399" w14:textId="77777777" w:rsidR="005C0690" w:rsidRPr="006C1F2C" w:rsidRDefault="005C0690" w:rsidP="005171BE">
      <w:pPr>
        <w:widowControl w:val="0"/>
        <w:suppressAutoHyphens/>
        <w:rPr>
          <w:color w:val="000000"/>
          <w:sz w:val="22"/>
          <w:szCs w:val="22"/>
        </w:rPr>
      </w:pPr>
    </w:p>
    <w:p w14:paraId="37C8639A" w14:textId="77777777" w:rsidR="005C0690" w:rsidRPr="006C1F2C" w:rsidRDefault="005C0690" w:rsidP="005171BE">
      <w:pPr>
        <w:widowControl w:val="0"/>
        <w:suppressAutoHyphens/>
        <w:rPr>
          <w:color w:val="000000"/>
          <w:sz w:val="22"/>
          <w:szCs w:val="22"/>
        </w:rPr>
      </w:pPr>
    </w:p>
    <w:p w14:paraId="37C8639B"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39C" w14:textId="77777777" w:rsidR="005C0690" w:rsidRPr="006C1F2C" w:rsidRDefault="005C0690" w:rsidP="005171BE">
      <w:pPr>
        <w:keepNext/>
        <w:widowControl w:val="0"/>
        <w:suppressAutoHyphens/>
        <w:rPr>
          <w:color w:val="000000"/>
          <w:sz w:val="22"/>
          <w:szCs w:val="22"/>
        </w:rPr>
      </w:pPr>
    </w:p>
    <w:p w14:paraId="37C8639D" w14:textId="77777777" w:rsidR="005C0690" w:rsidRPr="006C1F2C" w:rsidRDefault="005C0690" w:rsidP="005171BE">
      <w:pPr>
        <w:keepNext/>
        <w:widowControl w:val="0"/>
        <w:suppressAutoHyphens/>
        <w:rPr>
          <w:color w:val="000000"/>
          <w:sz w:val="22"/>
          <w:szCs w:val="22"/>
        </w:rPr>
      </w:pPr>
      <w:r w:rsidRPr="006C1F2C">
        <w:rPr>
          <w:color w:val="000000"/>
          <w:sz w:val="22"/>
          <w:szCs w:val="22"/>
        </w:rPr>
        <w:t>Oppbevares ved høyst 25°C.</w:t>
      </w:r>
    </w:p>
    <w:p w14:paraId="37C8639E" w14:textId="77777777" w:rsidR="005C0690" w:rsidRPr="006C1F2C" w:rsidRDefault="005C0690" w:rsidP="005171BE">
      <w:pPr>
        <w:widowControl w:val="0"/>
        <w:suppressAutoHyphens/>
        <w:rPr>
          <w:color w:val="000000"/>
          <w:sz w:val="22"/>
          <w:szCs w:val="22"/>
        </w:rPr>
      </w:pPr>
      <w:r w:rsidRPr="006C1F2C">
        <w:rPr>
          <w:color w:val="000000"/>
          <w:sz w:val="22"/>
          <w:szCs w:val="22"/>
        </w:rPr>
        <w:t>Oppbevar plasteret i posen til det skal brukes.</w:t>
      </w:r>
    </w:p>
    <w:p w14:paraId="37C8639F" w14:textId="77777777" w:rsidR="005C0690" w:rsidRPr="006C1F2C" w:rsidRDefault="005C0690" w:rsidP="005171BE">
      <w:pPr>
        <w:widowControl w:val="0"/>
        <w:suppressAutoHyphens/>
        <w:rPr>
          <w:color w:val="000000"/>
          <w:sz w:val="22"/>
          <w:szCs w:val="22"/>
        </w:rPr>
      </w:pPr>
    </w:p>
    <w:p w14:paraId="37C863A0" w14:textId="77777777" w:rsidR="005C0690" w:rsidRPr="006C1F2C" w:rsidRDefault="005C0690" w:rsidP="005171BE">
      <w:pPr>
        <w:widowControl w:val="0"/>
        <w:suppressAutoHyphens/>
        <w:rPr>
          <w:color w:val="000000"/>
          <w:sz w:val="22"/>
          <w:szCs w:val="22"/>
        </w:rPr>
      </w:pPr>
    </w:p>
    <w:p w14:paraId="37C863A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3A2" w14:textId="77777777" w:rsidR="005C0690" w:rsidRPr="006C1F2C" w:rsidRDefault="005C0690" w:rsidP="005171BE">
      <w:pPr>
        <w:widowControl w:val="0"/>
        <w:suppressAutoHyphens/>
        <w:rPr>
          <w:color w:val="000000"/>
          <w:sz w:val="22"/>
          <w:szCs w:val="22"/>
        </w:rPr>
      </w:pPr>
    </w:p>
    <w:p w14:paraId="37C863A3" w14:textId="77777777" w:rsidR="005C0690" w:rsidRPr="006C1F2C" w:rsidRDefault="005C0690" w:rsidP="005171BE">
      <w:pPr>
        <w:widowControl w:val="0"/>
        <w:suppressAutoHyphens/>
        <w:rPr>
          <w:color w:val="000000"/>
          <w:sz w:val="22"/>
          <w:szCs w:val="22"/>
        </w:rPr>
      </w:pPr>
    </w:p>
    <w:p w14:paraId="37C863A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3A5" w14:textId="77777777" w:rsidR="005C0690" w:rsidRPr="006C1F2C" w:rsidRDefault="005C0690" w:rsidP="005171BE">
      <w:pPr>
        <w:widowControl w:val="0"/>
        <w:suppressAutoHyphens/>
        <w:rPr>
          <w:color w:val="000000"/>
          <w:sz w:val="22"/>
          <w:szCs w:val="22"/>
        </w:rPr>
      </w:pPr>
    </w:p>
    <w:p w14:paraId="37C863A6"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3A7"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3A8"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3A9"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3AA"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3AB" w14:textId="77777777" w:rsidR="005C0690" w:rsidRPr="006C1F2C" w:rsidRDefault="005C0690" w:rsidP="005171BE">
      <w:pPr>
        <w:widowControl w:val="0"/>
        <w:suppressAutoHyphens/>
        <w:rPr>
          <w:color w:val="000000"/>
          <w:sz w:val="22"/>
          <w:szCs w:val="22"/>
        </w:rPr>
      </w:pPr>
    </w:p>
    <w:p w14:paraId="37C863AC" w14:textId="77777777" w:rsidR="005C0690" w:rsidRPr="006C1F2C" w:rsidRDefault="005C0690" w:rsidP="005171BE">
      <w:pPr>
        <w:widowControl w:val="0"/>
        <w:suppressAutoHyphens/>
        <w:rPr>
          <w:color w:val="000000"/>
          <w:sz w:val="22"/>
          <w:szCs w:val="22"/>
        </w:rPr>
      </w:pPr>
    </w:p>
    <w:p w14:paraId="37C863A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3AE" w14:textId="77777777" w:rsidR="005C0690" w:rsidRPr="006C1F2C" w:rsidRDefault="005C0690" w:rsidP="005171BE">
      <w:pPr>
        <w:widowControl w:val="0"/>
        <w:suppressAutoHyphens/>
        <w:rPr>
          <w:color w:val="000000"/>
          <w:sz w:val="22"/>
          <w:szCs w:val="22"/>
        </w:rPr>
      </w:pPr>
    </w:p>
    <w:p w14:paraId="37C863AF" w14:textId="77777777" w:rsidR="005C0690" w:rsidRPr="006C1F2C" w:rsidRDefault="00DD42CB" w:rsidP="005171BE">
      <w:pPr>
        <w:widowControl w:val="0"/>
        <w:suppressAutoHyphens/>
        <w:rPr>
          <w:color w:val="000000"/>
          <w:sz w:val="22"/>
          <w:szCs w:val="22"/>
          <w:shd w:val="clear" w:color="auto" w:fill="D9D9D9"/>
        </w:rPr>
      </w:pPr>
      <w:r w:rsidRPr="006C1F2C">
        <w:rPr>
          <w:sz w:val="22"/>
          <w:szCs w:val="22"/>
        </w:rPr>
        <w:t>EU/1/98/066/025</w:t>
      </w:r>
      <w:r w:rsidR="005C0690" w:rsidRPr="006C1F2C">
        <w:rPr>
          <w:color w:val="000000"/>
          <w:sz w:val="22"/>
          <w:szCs w:val="22"/>
        </w:rPr>
        <w:tab/>
      </w:r>
      <w:r w:rsidR="005C0690" w:rsidRPr="006C1F2C">
        <w:rPr>
          <w:color w:val="000000"/>
          <w:sz w:val="22"/>
          <w:szCs w:val="22"/>
          <w:shd w:val="clear" w:color="auto" w:fill="D9D9D9"/>
        </w:rPr>
        <w:t>60 depotplastre</w:t>
      </w:r>
      <w:r w:rsidR="001949BE" w:rsidRPr="006C1F2C">
        <w:rPr>
          <w:color w:val="000000"/>
          <w:sz w:val="22"/>
          <w:szCs w:val="22"/>
          <w:shd w:val="clear" w:color="auto" w:fill="D9D9D9"/>
        </w:rPr>
        <w:t xml:space="preserve"> (pose: papir/PET/alu/PAN)</w:t>
      </w:r>
    </w:p>
    <w:p w14:paraId="37C863B0" w14:textId="77777777" w:rsidR="005C0690" w:rsidRPr="006C1F2C" w:rsidRDefault="00DD42CB" w:rsidP="005171BE">
      <w:pPr>
        <w:widowControl w:val="0"/>
        <w:suppressAutoHyphens/>
        <w:rPr>
          <w:color w:val="000000"/>
          <w:sz w:val="22"/>
          <w:szCs w:val="22"/>
          <w:shd w:val="clear" w:color="auto" w:fill="D9D9D9"/>
        </w:rPr>
      </w:pPr>
      <w:r w:rsidRPr="006C1F2C">
        <w:rPr>
          <w:sz w:val="22"/>
          <w:szCs w:val="22"/>
          <w:shd w:val="clear" w:color="auto" w:fill="D9D9D9"/>
        </w:rPr>
        <w:t>EU/1/98/066/026</w:t>
      </w:r>
      <w:r w:rsidR="005C0690" w:rsidRPr="006C1F2C">
        <w:rPr>
          <w:color w:val="000000"/>
          <w:sz w:val="22"/>
          <w:szCs w:val="22"/>
          <w:shd w:val="clear" w:color="auto" w:fill="D9D9D9"/>
        </w:rPr>
        <w:tab/>
        <w:t>90 depotplastre</w:t>
      </w:r>
      <w:r w:rsidR="001949BE" w:rsidRPr="006C1F2C">
        <w:rPr>
          <w:color w:val="000000"/>
          <w:sz w:val="22"/>
          <w:szCs w:val="22"/>
          <w:shd w:val="clear" w:color="auto" w:fill="D9D9D9"/>
        </w:rPr>
        <w:t xml:space="preserve"> (pose: papir/PET/alu/PAN)</w:t>
      </w:r>
    </w:p>
    <w:p w14:paraId="37C863B1" w14:textId="77777777" w:rsidR="007A7B30" w:rsidRPr="006C1F2C" w:rsidRDefault="007A7B30" w:rsidP="005171BE">
      <w:pPr>
        <w:widowControl w:val="0"/>
        <w:suppressAutoHyphens/>
        <w:rPr>
          <w:color w:val="000000"/>
          <w:sz w:val="22"/>
          <w:szCs w:val="22"/>
        </w:rPr>
      </w:pPr>
      <w:r w:rsidRPr="006C1F2C">
        <w:rPr>
          <w:color w:val="000000"/>
          <w:sz w:val="22"/>
          <w:szCs w:val="22"/>
          <w:shd w:val="clear" w:color="auto" w:fill="D9D9D9"/>
        </w:rPr>
        <w:t>EU/1/98/066/034</w:t>
      </w:r>
      <w:r w:rsidRPr="006C1F2C">
        <w:rPr>
          <w:color w:val="000000"/>
          <w:sz w:val="22"/>
          <w:szCs w:val="22"/>
          <w:shd w:val="clear" w:color="auto" w:fill="D9D9D9"/>
        </w:rPr>
        <w:tab/>
        <w:t>84 depotplastre</w:t>
      </w:r>
      <w:r w:rsidR="001949BE" w:rsidRPr="006C1F2C">
        <w:rPr>
          <w:color w:val="000000"/>
          <w:sz w:val="22"/>
          <w:szCs w:val="22"/>
          <w:shd w:val="clear" w:color="auto" w:fill="D9D9D9"/>
        </w:rPr>
        <w:t xml:space="preserve"> (pose: papir/PET/alu/PAN)</w:t>
      </w:r>
    </w:p>
    <w:p w14:paraId="37C863B2" w14:textId="77777777" w:rsidR="001949BE" w:rsidRPr="006C1F2C" w:rsidRDefault="001949BE" w:rsidP="005171BE">
      <w:pPr>
        <w:widowControl w:val="0"/>
        <w:rPr>
          <w:color w:val="000000"/>
          <w:sz w:val="22"/>
          <w:szCs w:val="22"/>
          <w:shd w:val="clear" w:color="auto" w:fill="D9D9D9"/>
        </w:rPr>
      </w:pPr>
      <w:r w:rsidRPr="006C1F2C">
        <w:rPr>
          <w:sz w:val="22"/>
          <w:szCs w:val="22"/>
          <w:shd w:val="clear" w:color="auto" w:fill="D9D9D9"/>
        </w:rPr>
        <w:t>EU/1/98/066/04</w:t>
      </w:r>
      <w:r w:rsidR="00CD0E57" w:rsidRPr="006C1F2C">
        <w:rPr>
          <w:sz w:val="22"/>
          <w:szCs w:val="22"/>
          <w:shd w:val="clear" w:color="auto" w:fill="D9D9D9"/>
        </w:rPr>
        <w:t>1</w:t>
      </w:r>
      <w:r w:rsidRPr="006C1F2C">
        <w:rPr>
          <w:color w:val="000000"/>
          <w:sz w:val="22"/>
          <w:szCs w:val="22"/>
          <w:shd w:val="clear" w:color="auto" w:fill="D9D9D9"/>
        </w:rPr>
        <w:tab/>
        <w:t>60 depotplastre (pose: papir/PET/PE/alu/PA)</w:t>
      </w:r>
    </w:p>
    <w:p w14:paraId="37C863B3" w14:textId="77777777" w:rsidR="001949BE" w:rsidRPr="006C1F2C" w:rsidRDefault="001949BE" w:rsidP="005171BE">
      <w:pPr>
        <w:widowControl w:val="0"/>
        <w:rPr>
          <w:color w:val="000000"/>
          <w:sz w:val="22"/>
          <w:szCs w:val="22"/>
        </w:rPr>
      </w:pPr>
      <w:r w:rsidRPr="006C1F2C">
        <w:rPr>
          <w:sz w:val="22"/>
          <w:szCs w:val="22"/>
          <w:shd w:val="clear" w:color="auto" w:fill="D9D9D9"/>
        </w:rPr>
        <w:t>EU/1/98/066/04</w:t>
      </w:r>
      <w:r w:rsidR="00CD0E57" w:rsidRPr="006C1F2C">
        <w:rPr>
          <w:sz w:val="22"/>
          <w:szCs w:val="22"/>
          <w:shd w:val="clear" w:color="auto" w:fill="D9D9D9"/>
        </w:rPr>
        <w:t>2</w:t>
      </w:r>
      <w:r w:rsidRPr="006C1F2C">
        <w:rPr>
          <w:color w:val="000000"/>
          <w:sz w:val="22"/>
          <w:szCs w:val="22"/>
          <w:shd w:val="clear" w:color="auto" w:fill="D9D9D9"/>
        </w:rPr>
        <w:tab/>
        <w:t>90 depotplastre (pose: papir/PET/PE/alu/PA)</w:t>
      </w:r>
    </w:p>
    <w:p w14:paraId="37C863B4" w14:textId="77777777" w:rsidR="00CD0E57" w:rsidRPr="006C1F2C" w:rsidRDefault="00CD0E57" w:rsidP="005171BE">
      <w:pPr>
        <w:widowControl w:val="0"/>
        <w:rPr>
          <w:color w:val="000000"/>
          <w:sz w:val="22"/>
          <w:szCs w:val="22"/>
          <w:shd w:val="clear" w:color="auto" w:fill="D9D9D9"/>
        </w:rPr>
      </w:pPr>
      <w:r w:rsidRPr="006C1F2C">
        <w:rPr>
          <w:sz w:val="22"/>
          <w:szCs w:val="22"/>
          <w:shd w:val="clear" w:color="auto" w:fill="D9D9D9"/>
        </w:rPr>
        <w:t>EU/1/98/066/050</w:t>
      </w:r>
      <w:r w:rsidRPr="006C1F2C">
        <w:rPr>
          <w:color w:val="000000"/>
          <w:sz w:val="22"/>
          <w:szCs w:val="22"/>
          <w:shd w:val="clear" w:color="auto" w:fill="D9D9D9"/>
        </w:rPr>
        <w:tab/>
        <w:t>84 depotplastre (pose: papir/PET/PE/alu/PA)</w:t>
      </w:r>
    </w:p>
    <w:p w14:paraId="37C863B5" w14:textId="77777777" w:rsidR="001949BE" w:rsidRPr="006C1F2C" w:rsidRDefault="001949BE" w:rsidP="005171BE">
      <w:pPr>
        <w:widowControl w:val="0"/>
        <w:rPr>
          <w:color w:val="000000"/>
          <w:sz w:val="22"/>
          <w:szCs w:val="22"/>
        </w:rPr>
      </w:pPr>
    </w:p>
    <w:p w14:paraId="37C863B6" w14:textId="77777777" w:rsidR="005C0690" w:rsidRPr="006C1F2C" w:rsidRDefault="005C0690" w:rsidP="005171BE">
      <w:pPr>
        <w:widowControl w:val="0"/>
        <w:rPr>
          <w:color w:val="000000"/>
          <w:sz w:val="22"/>
          <w:szCs w:val="22"/>
        </w:rPr>
      </w:pPr>
    </w:p>
    <w:p w14:paraId="37C863B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3B8" w14:textId="77777777" w:rsidR="005C0690" w:rsidRPr="006C1F2C" w:rsidRDefault="005C0690" w:rsidP="005171BE">
      <w:pPr>
        <w:widowControl w:val="0"/>
        <w:rPr>
          <w:color w:val="000000"/>
          <w:sz w:val="22"/>
          <w:szCs w:val="22"/>
        </w:rPr>
      </w:pPr>
    </w:p>
    <w:p w14:paraId="37C863B9" w14:textId="77777777" w:rsidR="005C0690" w:rsidRPr="006C1F2C" w:rsidRDefault="005C0690" w:rsidP="005171BE">
      <w:pPr>
        <w:widowControl w:val="0"/>
        <w:rPr>
          <w:color w:val="000000"/>
          <w:sz w:val="22"/>
          <w:szCs w:val="22"/>
        </w:rPr>
      </w:pPr>
      <w:r w:rsidRPr="006C1F2C">
        <w:rPr>
          <w:color w:val="000000"/>
          <w:sz w:val="22"/>
          <w:szCs w:val="22"/>
        </w:rPr>
        <w:t>Lot</w:t>
      </w:r>
    </w:p>
    <w:p w14:paraId="37C863BA" w14:textId="77777777" w:rsidR="005C0690" w:rsidRPr="006C1F2C" w:rsidRDefault="005C0690" w:rsidP="005171BE">
      <w:pPr>
        <w:widowControl w:val="0"/>
        <w:rPr>
          <w:color w:val="000000"/>
          <w:sz w:val="22"/>
          <w:szCs w:val="22"/>
        </w:rPr>
      </w:pPr>
    </w:p>
    <w:p w14:paraId="37C863BB" w14:textId="77777777" w:rsidR="005C0690" w:rsidRPr="006C1F2C" w:rsidRDefault="005C0690" w:rsidP="005171BE">
      <w:pPr>
        <w:widowControl w:val="0"/>
        <w:rPr>
          <w:color w:val="000000"/>
          <w:sz w:val="22"/>
          <w:szCs w:val="22"/>
        </w:rPr>
      </w:pPr>
    </w:p>
    <w:p w14:paraId="37C863B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3BD" w14:textId="77777777" w:rsidR="005C0690" w:rsidRPr="006C1F2C" w:rsidRDefault="005C0690" w:rsidP="005171BE">
      <w:pPr>
        <w:widowControl w:val="0"/>
        <w:rPr>
          <w:color w:val="000000"/>
          <w:sz w:val="22"/>
          <w:szCs w:val="22"/>
        </w:rPr>
      </w:pPr>
    </w:p>
    <w:p w14:paraId="37C863BE" w14:textId="77777777" w:rsidR="005C0690" w:rsidRPr="006C1F2C" w:rsidRDefault="005C0690" w:rsidP="005171BE">
      <w:pPr>
        <w:widowControl w:val="0"/>
        <w:rPr>
          <w:color w:val="000000"/>
          <w:sz w:val="22"/>
          <w:szCs w:val="22"/>
        </w:rPr>
      </w:pPr>
    </w:p>
    <w:p w14:paraId="37C863B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3C0" w14:textId="77777777" w:rsidR="005C0690" w:rsidRPr="006C1F2C" w:rsidRDefault="005C0690" w:rsidP="005171BE">
      <w:pPr>
        <w:widowControl w:val="0"/>
        <w:suppressAutoHyphens/>
        <w:rPr>
          <w:color w:val="000000"/>
          <w:sz w:val="22"/>
          <w:szCs w:val="22"/>
        </w:rPr>
      </w:pPr>
    </w:p>
    <w:p w14:paraId="37C863C1" w14:textId="77777777" w:rsidR="005C0690" w:rsidRPr="006C1F2C" w:rsidRDefault="005C0690" w:rsidP="005171BE">
      <w:pPr>
        <w:widowControl w:val="0"/>
        <w:rPr>
          <w:color w:val="000000"/>
          <w:sz w:val="22"/>
          <w:szCs w:val="22"/>
        </w:rPr>
      </w:pPr>
    </w:p>
    <w:p w14:paraId="37C863C2" w14:textId="77777777" w:rsidR="005C0690" w:rsidRPr="006C1F2C" w:rsidRDefault="005C0690"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3C3" w14:textId="77777777" w:rsidR="005C0690" w:rsidRPr="006C1F2C" w:rsidRDefault="005C0690" w:rsidP="005171BE">
      <w:pPr>
        <w:widowControl w:val="0"/>
        <w:rPr>
          <w:sz w:val="22"/>
          <w:szCs w:val="22"/>
        </w:rPr>
      </w:pPr>
    </w:p>
    <w:p w14:paraId="37C863C4" w14:textId="77777777" w:rsidR="005C0690" w:rsidRPr="006C1F2C" w:rsidRDefault="005C0690" w:rsidP="005171BE">
      <w:pPr>
        <w:widowControl w:val="0"/>
        <w:rPr>
          <w:sz w:val="22"/>
          <w:szCs w:val="22"/>
        </w:rPr>
      </w:pPr>
      <w:r w:rsidRPr="006C1F2C">
        <w:rPr>
          <w:sz w:val="22"/>
          <w:szCs w:val="22"/>
        </w:rPr>
        <w:t>Exelon 9,5 mg/24 h</w:t>
      </w:r>
    </w:p>
    <w:p w14:paraId="37C863C5" w14:textId="77777777" w:rsidR="00394B16" w:rsidRPr="006C1F2C" w:rsidRDefault="00394B16" w:rsidP="005171BE">
      <w:pPr>
        <w:widowControl w:val="0"/>
        <w:rPr>
          <w:color w:val="000000"/>
          <w:sz w:val="22"/>
          <w:szCs w:val="22"/>
        </w:rPr>
      </w:pPr>
    </w:p>
    <w:p w14:paraId="37C863C6" w14:textId="77777777" w:rsidR="00394B16" w:rsidRPr="006C1F2C" w:rsidRDefault="00394B16" w:rsidP="005171BE">
      <w:pPr>
        <w:widowControl w:val="0"/>
        <w:rPr>
          <w:sz w:val="22"/>
          <w:szCs w:val="22"/>
        </w:rPr>
      </w:pPr>
    </w:p>
    <w:p w14:paraId="37C863C7" w14:textId="77777777" w:rsidR="00394B16" w:rsidRPr="006C1F2C" w:rsidRDefault="00394B16" w:rsidP="005171BE">
      <w:pPr>
        <w:keepNext/>
        <w:widowControl w:val="0"/>
        <w:pBdr>
          <w:top w:val="single" w:sz="4" w:space="1" w:color="auto"/>
          <w:left w:val="single" w:sz="4" w:space="3"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3C8" w14:textId="77777777" w:rsidR="00394B16" w:rsidRPr="006C1F2C" w:rsidRDefault="00394B16" w:rsidP="005171BE">
      <w:pPr>
        <w:widowControl w:val="0"/>
        <w:rPr>
          <w:noProof/>
          <w:sz w:val="22"/>
          <w:szCs w:val="22"/>
        </w:rPr>
      </w:pPr>
    </w:p>
    <w:p w14:paraId="37C863C9" w14:textId="77777777" w:rsidR="00394B16" w:rsidRPr="006C1F2C" w:rsidRDefault="00394B16" w:rsidP="005171BE">
      <w:pPr>
        <w:widowControl w:val="0"/>
        <w:rPr>
          <w:noProof/>
          <w:sz w:val="22"/>
          <w:szCs w:val="22"/>
        </w:rPr>
      </w:pPr>
    </w:p>
    <w:p w14:paraId="37C863CA" w14:textId="77777777" w:rsidR="00394B16" w:rsidRPr="006C1F2C" w:rsidRDefault="00394B16"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3CB" w14:textId="77777777" w:rsidR="00394B16" w:rsidRPr="006C1F2C" w:rsidRDefault="00394B16" w:rsidP="005171BE">
      <w:pPr>
        <w:widowControl w:val="0"/>
        <w:rPr>
          <w:sz w:val="22"/>
          <w:szCs w:val="22"/>
        </w:rPr>
      </w:pPr>
    </w:p>
    <w:p w14:paraId="37C863CC" w14:textId="77777777" w:rsidR="005C0690" w:rsidRPr="006C1F2C" w:rsidRDefault="005C0690" w:rsidP="005171BE">
      <w:pPr>
        <w:pStyle w:val="Titlepage"/>
        <w:widowControl w:val="0"/>
        <w:spacing w:before="0"/>
        <w:jc w:val="left"/>
        <w:rPr>
          <w:color w:val="000000"/>
          <w:sz w:val="22"/>
          <w:szCs w:val="22"/>
          <w:lang w:val="nb-NO"/>
        </w:rPr>
      </w:pPr>
      <w:r w:rsidRPr="006C1F2C">
        <w:rPr>
          <w:b/>
          <w:color w:val="000000"/>
          <w:sz w:val="22"/>
          <w:szCs w:val="22"/>
          <w:u w:val="single"/>
          <w:lang w:val="nb-NO"/>
        </w:rPr>
        <w:br w:type="page"/>
      </w:r>
    </w:p>
    <w:p w14:paraId="37C863CD" w14:textId="77777777" w:rsidR="000E5CF3" w:rsidRPr="006C1F2C" w:rsidRDefault="000E5CF3" w:rsidP="005171BE">
      <w:pPr>
        <w:widowControl w:val="0"/>
        <w:shd w:val="clear" w:color="auto" w:fill="FFFFFF"/>
        <w:rPr>
          <w:color w:val="000000"/>
          <w:sz w:val="22"/>
          <w:szCs w:val="22"/>
        </w:rPr>
      </w:pPr>
    </w:p>
    <w:p w14:paraId="37C863CE" w14:textId="241EC1F2"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3C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3D0"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YTTERPAKNING FOR MULTIPAKNING (MED ”BLUE BOX”)</w:t>
      </w:r>
    </w:p>
    <w:p w14:paraId="37C863D1" w14:textId="77777777" w:rsidR="005C0690" w:rsidRPr="006C1F2C" w:rsidRDefault="005C0690" w:rsidP="005171BE">
      <w:pPr>
        <w:widowControl w:val="0"/>
        <w:suppressAutoHyphens/>
        <w:rPr>
          <w:color w:val="000000"/>
          <w:sz w:val="22"/>
          <w:szCs w:val="22"/>
        </w:rPr>
      </w:pPr>
    </w:p>
    <w:p w14:paraId="37C863D2" w14:textId="77777777" w:rsidR="005C0690" w:rsidRPr="006C1F2C" w:rsidRDefault="005C0690" w:rsidP="005171BE">
      <w:pPr>
        <w:widowControl w:val="0"/>
        <w:suppressAutoHyphens/>
        <w:rPr>
          <w:color w:val="000000"/>
          <w:sz w:val="22"/>
          <w:szCs w:val="22"/>
        </w:rPr>
      </w:pPr>
    </w:p>
    <w:p w14:paraId="37C863D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3D4" w14:textId="77777777" w:rsidR="005C0690" w:rsidRPr="006C1F2C" w:rsidRDefault="005C0690" w:rsidP="005171BE">
      <w:pPr>
        <w:widowControl w:val="0"/>
        <w:suppressAutoHyphens/>
        <w:rPr>
          <w:color w:val="000000"/>
          <w:sz w:val="22"/>
          <w:szCs w:val="22"/>
        </w:rPr>
      </w:pPr>
    </w:p>
    <w:p w14:paraId="37C863D5" w14:textId="77777777" w:rsidR="005C0690" w:rsidRPr="006C1F2C" w:rsidRDefault="005C0690" w:rsidP="005171BE">
      <w:pPr>
        <w:widowControl w:val="0"/>
        <w:suppressAutoHyphens/>
        <w:rPr>
          <w:color w:val="000000"/>
          <w:sz w:val="22"/>
          <w:szCs w:val="22"/>
        </w:rPr>
      </w:pPr>
      <w:r w:rsidRPr="006C1F2C">
        <w:rPr>
          <w:color w:val="000000"/>
          <w:sz w:val="22"/>
          <w:szCs w:val="22"/>
        </w:rPr>
        <w:t>Exelon 9,5 mg/24 timer depotplaster</w:t>
      </w:r>
    </w:p>
    <w:p w14:paraId="37C863D6" w14:textId="77777777" w:rsidR="005C0690" w:rsidRPr="006C1F2C" w:rsidRDefault="005C0690" w:rsidP="005171BE">
      <w:pPr>
        <w:widowControl w:val="0"/>
        <w:suppressAutoHyphens/>
        <w:rPr>
          <w:color w:val="000000"/>
          <w:sz w:val="22"/>
          <w:szCs w:val="22"/>
        </w:rPr>
      </w:pPr>
      <w:r w:rsidRPr="006C1F2C">
        <w:rPr>
          <w:color w:val="000000"/>
          <w:sz w:val="22"/>
          <w:szCs w:val="22"/>
        </w:rPr>
        <w:t>rivastigmin</w:t>
      </w:r>
    </w:p>
    <w:p w14:paraId="37C863D7" w14:textId="77777777" w:rsidR="005C0690" w:rsidRPr="006C1F2C" w:rsidRDefault="005C0690" w:rsidP="005171BE">
      <w:pPr>
        <w:widowControl w:val="0"/>
        <w:suppressAutoHyphens/>
        <w:rPr>
          <w:color w:val="000000"/>
          <w:sz w:val="22"/>
          <w:szCs w:val="22"/>
        </w:rPr>
      </w:pPr>
    </w:p>
    <w:p w14:paraId="37C863D8" w14:textId="77777777" w:rsidR="005C0690" w:rsidRPr="006C1F2C" w:rsidRDefault="005C0690" w:rsidP="005171BE">
      <w:pPr>
        <w:widowControl w:val="0"/>
        <w:suppressAutoHyphens/>
        <w:rPr>
          <w:color w:val="000000"/>
          <w:sz w:val="22"/>
          <w:szCs w:val="22"/>
        </w:rPr>
      </w:pPr>
    </w:p>
    <w:p w14:paraId="37C863D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3DA" w14:textId="77777777" w:rsidR="005C0690" w:rsidRPr="006C1F2C" w:rsidRDefault="005C0690" w:rsidP="005171BE">
      <w:pPr>
        <w:widowControl w:val="0"/>
        <w:suppressAutoHyphens/>
        <w:rPr>
          <w:color w:val="000000"/>
          <w:sz w:val="22"/>
          <w:szCs w:val="22"/>
        </w:rPr>
      </w:pPr>
    </w:p>
    <w:p w14:paraId="37C863DB" w14:textId="77777777" w:rsidR="005C0690" w:rsidRPr="006C1F2C" w:rsidRDefault="005C0690" w:rsidP="005171BE">
      <w:pPr>
        <w:widowControl w:val="0"/>
        <w:suppressAutoHyphens/>
        <w:rPr>
          <w:color w:val="000000"/>
          <w:sz w:val="22"/>
          <w:szCs w:val="22"/>
        </w:rPr>
      </w:pPr>
      <w:r w:rsidRPr="006C1F2C">
        <w:rPr>
          <w:color w:val="000000"/>
          <w:sz w:val="22"/>
          <w:szCs w:val="22"/>
        </w:rPr>
        <w:t>1 depotplaster på 10 cm</w:t>
      </w:r>
      <w:r w:rsidRPr="006C1F2C">
        <w:rPr>
          <w:color w:val="000000"/>
          <w:sz w:val="22"/>
          <w:szCs w:val="22"/>
          <w:vertAlign w:val="superscript"/>
        </w:rPr>
        <w:t>2</w:t>
      </w:r>
      <w:r w:rsidRPr="006C1F2C">
        <w:rPr>
          <w:color w:val="000000"/>
          <w:sz w:val="22"/>
          <w:szCs w:val="22"/>
        </w:rPr>
        <w:t xml:space="preserve"> inneholder 18 mg rivastigmin og frigir 9,5 mg/24 timer.</w:t>
      </w:r>
    </w:p>
    <w:p w14:paraId="37C863DC" w14:textId="77777777" w:rsidR="005C0690" w:rsidRPr="006C1F2C" w:rsidRDefault="005C0690" w:rsidP="005171BE">
      <w:pPr>
        <w:widowControl w:val="0"/>
        <w:suppressAutoHyphens/>
        <w:rPr>
          <w:color w:val="000000"/>
          <w:sz w:val="22"/>
          <w:szCs w:val="22"/>
        </w:rPr>
      </w:pPr>
    </w:p>
    <w:p w14:paraId="37C863DD" w14:textId="77777777" w:rsidR="005C0690" w:rsidRPr="006C1F2C" w:rsidRDefault="005C0690" w:rsidP="005171BE">
      <w:pPr>
        <w:widowControl w:val="0"/>
        <w:suppressAutoHyphens/>
        <w:rPr>
          <w:color w:val="000000"/>
          <w:sz w:val="22"/>
          <w:szCs w:val="22"/>
        </w:rPr>
      </w:pPr>
    </w:p>
    <w:p w14:paraId="37C863D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3DF" w14:textId="77777777" w:rsidR="005C0690" w:rsidRPr="006C1F2C" w:rsidRDefault="005C0690" w:rsidP="005171BE">
      <w:pPr>
        <w:widowControl w:val="0"/>
        <w:suppressAutoHyphens/>
        <w:rPr>
          <w:color w:val="000000"/>
          <w:sz w:val="22"/>
          <w:szCs w:val="22"/>
        </w:rPr>
      </w:pPr>
    </w:p>
    <w:p w14:paraId="37C863E0" w14:textId="77777777" w:rsidR="005C0690" w:rsidRPr="006C1F2C" w:rsidRDefault="005C0690"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3E1" w14:textId="77777777" w:rsidR="005C0690" w:rsidRPr="006C1F2C" w:rsidRDefault="005C0690" w:rsidP="005171BE">
      <w:pPr>
        <w:widowControl w:val="0"/>
        <w:suppressAutoHyphens/>
        <w:rPr>
          <w:color w:val="000000"/>
          <w:sz w:val="22"/>
          <w:szCs w:val="22"/>
        </w:rPr>
      </w:pPr>
    </w:p>
    <w:p w14:paraId="37C863E2" w14:textId="77777777" w:rsidR="005C0690" w:rsidRPr="006C1F2C" w:rsidRDefault="005C0690" w:rsidP="005171BE">
      <w:pPr>
        <w:widowControl w:val="0"/>
        <w:suppressAutoHyphens/>
        <w:rPr>
          <w:color w:val="000000"/>
          <w:sz w:val="22"/>
          <w:szCs w:val="22"/>
        </w:rPr>
      </w:pPr>
    </w:p>
    <w:p w14:paraId="37C863E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3E4" w14:textId="77777777" w:rsidR="005C0690" w:rsidRPr="006C1F2C" w:rsidRDefault="005C0690" w:rsidP="005171BE">
      <w:pPr>
        <w:widowControl w:val="0"/>
        <w:suppressAutoHyphens/>
        <w:rPr>
          <w:color w:val="000000"/>
          <w:sz w:val="22"/>
          <w:szCs w:val="22"/>
        </w:rPr>
      </w:pPr>
    </w:p>
    <w:p w14:paraId="37C863E5" w14:textId="77777777" w:rsidR="005C0690" w:rsidRPr="006C1F2C" w:rsidRDefault="0019638C" w:rsidP="005171BE">
      <w:pPr>
        <w:widowControl w:val="0"/>
        <w:suppressAutoHyphens/>
        <w:rPr>
          <w:color w:val="000000"/>
          <w:sz w:val="22"/>
          <w:szCs w:val="22"/>
          <w:shd w:val="clear" w:color="auto" w:fill="D9D9D9"/>
        </w:rPr>
      </w:pPr>
      <w:r w:rsidRPr="006C1F2C">
        <w:rPr>
          <w:color w:val="000000"/>
          <w:sz w:val="22"/>
          <w:szCs w:val="22"/>
        </w:rPr>
        <w:t>M</w:t>
      </w:r>
      <w:r w:rsidR="005C0690" w:rsidRPr="006C1F2C">
        <w:rPr>
          <w:color w:val="000000"/>
          <w:sz w:val="22"/>
          <w:szCs w:val="22"/>
        </w:rPr>
        <w:t>ultipakning</w:t>
      </w:r>
      <w:r w:rsidR="008C08FD" w:rsidRPr="006C1F2C">
        <w:rPr>
          <w:color w:val="000000"/>
          <w:sz w:val="22"/>
          <w:szCs w:val="22"/>
        </w:rPr>
        <w:t>: 60 (</w:t>
      </w:r>
      <w:r w:rsidR="005C0690" w:rsidRPr="006C1F2C">
        <w:rPr>
          <w:color w:val="000000"/>
          <w:sz w:val="22"/>
          <w:szCs w:val="22"/>
        </w:rPr>
        <w:t>2 esker á 30</w:t>
      </w:r>
      <w:r w:rsidR="008C08FD" w:rsidRPr="006C1F2C">
        <w:rPr>
          <w:color w:val="000000"/>
          <w:sz w:val="22"/>
          <w:szCs w:val="22"/>
        </w:rPr>
        <w:t>) depotplastre</w:t>
      </w:r>
      <w:r w:rsidR="005C0690" w:rsidRPr="006C1F2C">
        <w:rPr>
          <w:color w:val="000000"/>
          <w:sz w:val="22"/>
          <w:szCs w:val="22"/>
        </w:rPr>
        <w:t>.</w:t>
      </w:r>
    </w:p>
    <w:p w14:paraId="37C863E6" w14:textId="77777777" w:rsidR="005C0690" w:rsidRPr="006C1F2C" w:rsidRDefault="0019638C" w:rsidP="005171BE">
      <w:pPr>
        <w:widowControl w:val="0"/>
        <w:suppressAutoHyphens/>
        <w:rPr>
          <w:color w:val="000000"/>
          <w:sz w:val="22"/>
          <w:szCs w:val="22"/>
          <w:shd w:val="clear" w:color="auto" w:fill="D9D9D9"/>
        </w:rPr>
      </w:pPr>
      <w:r w:rsidRPr="006C1F2C">
        <w:rPr>
          <w:color w:val="000000"/>
          <w:sz w:val="22"/>
          <w:szCs w:val="22"/>
          <w:shd w:val="clear" w:color="auto" w:fill="D9D9D9"/>
        </w:rPr>
        <w:t>M</w:t>
      </w:r>
      <w:r w:rsidR="005C0690" w:rsidRPr="006C1F2C">
        <w:rPr>
          <w:color w:val="000000"/>
          <w:sz w:val="22"/>
          <w:szCs w:val="22"/>
          <w:shd w:val="clear" w:color="auto" w:fill="D9D9D9"/>
        </w:rPr>
        <w:t>ultipakning</w:t>
      </w:r>
      <w:r w:rsidR="008C08FD" w:rsidRPr="006C1F2C">
        <w:rPr>
          <w:color w:val="000000"/>
          <w:sz w:val="22"/>
          <w:szCs w:val="22"/>
          <w:shd w:val="clear" w:color="auto" w:fill="D9D9D9"/>
        </w:rPr>
        <w:t>: 90 (</w:t>
      </w:r>
      <w:r w:rsidR="005C0690" w:rsidRPr="006C1F2C">
        <w:rPr>
          <w:color w:val="000000"/>
          <w:sz w:val="22"/>
          <w:szCs w:val="22"/>
          <w:shd w:val="clear" w:color="auto" w:fill="D9D9D9"/>
        </w:rPr>
        <w:t>3 esker á 30</w:t>
      </w:r>
      <w:r w:rsidR="008C08FD" w:rsidRPr="006C1F2C">
        <w:rPr>
          <w:color w:val="000000"/>
          <w:sz w:val="22"/>
          <w:szCs w:val="22"/>
          <w:shd w:val="clear" w:color="auto" w:fill="D9D9D9"/>
        </w:rPr>
        <w:t>) depotplastre</w:t>
      </w:r>
      <w:r w:rsidR="005C0690" w:rsidRPr="006C1F2C">
        <w:rPr>
          <w:color w:val="000000"/>
          <w:sz w:val="22"/>
          <w:szCs w:val="22"/>
          <w:shd w:val="clear" w:color="auto" w:fill="D9D9D9"/>
        </w:rPr>
        <w:t>.</w:t>
      </w:r>
    </w:p>
    <w:p w14:paraId="37C863E7" w14:textId="77777777" w:rsidR="00350E21" w:rsidRPr="006C1F2C" w:rsidRDefault="00350E21" w:rsidP="005171BE">
      <w:pPr>
        <w:widowControl w:val="0"/>
        <w:suppressAutoHyphens/>
        <w:rPr>
          <w:color w:val="000000"/>
          <w:sz w:val="22"/>
          <w:szCs w:val="22"/>
          <w:shd w:val="clear" w:color="auto" w:fill="D9D9D9"/>
        </w:rPr>
      </w:pPr>
      <w:r w:rsidRPr="006C1F2C">
        <w:rPr>
          <w:color w:val="000000"/>
          <w:sz w:val="22"/>
          <w:szCs w:val="22"/>
          <w:shd w:val="clear" w:color="auto" w:fill="D9D9D9"/>
        </w:rPr>
        <w:t>Multipakning: 84 (2 esker á 42) depotplastre.</w:t>
      </w:r>
    </w:p>
    <w:p w14:paraId="37C863E8" w14:textId="77777777" w:rsidR="005C0690" w:rsidRPr="006C1F2C" w:rsidRDefault="005C0690" w:rsidP="005171BE">
      <w:pPr>
        <w:widowControl w:val="0"/>
        <w:suppressAutoHyphens/>
        <w:rPr>
          <w:color w:val="000000"/>
          <w:sz w:val="22"/>
          <w:szCs w:val="22"/>
        </w:rPr>
      </w:pPr>
    </w:p>
    <w:p w14:paraId="37C863E9" w14:textId="77777777" w:rsidR="005C0690" w:rsidRPr="006C1F2C" w:rsidRDefault="005C0690" w:rsidP="005171BE">
      <w:pPr>
        <w:widowControl w:val="0"/>
        <w:suppressAutoHyphens/>
        <w:rPr>
          <w:color w:val="000000"/>
          <w:sz w:val="22"/>
          <w:szCs w:val="22"/>
        </w:rPr>
      </w:pPr>
    </w:p>
    <w:p w14:paraId="37C863EA" w14:textId="4B03259F"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771B9C" w:rsidRPr="006C1F2C">
        <w:rPr>
          <w:b/>
          <w:color w:val="000000"/>
          <w:sz w:val="22"/>
          <w:szCs w:val="22"/>
        </w:rPr>
        <w:t>-</w:t>
      </w:r>
      <w:r w:rsidRPr="006C1F2C">
        <w:rPr>
          <w:b/>
          <w:color w:val="000000"/>
          <w:sz w:val="22"/>
          <w:szCs w:val="22"/>
        </w:rPr>
        <w:t>VEI(ER)</w:t>
      </w:r>
    </w:p>
    <w:p w14:paraId="37C863EB" w14:textId="77777777" w:rsidR="005C0690" w:rsidRPr="006C1F2C" w:rsidRDefault="005C0690" w:rsidP="005171BE">
      <w:pPr>
        <w:widowControl w:val="0"/>
        <w:suppressAutoHyphens/>
        <w:rPr>
          <w:color w:val="000000"/>
          <w:sz w:val="22"/>
          <w:szCs w:val="22"/>
        </w:rPr>
      </w:pPr>
    </w:p>
    <w:p w14:paraId="37C863EC" w14:textId="77777777" w:rsidR="008C08FD" w:rsidRPr="006C1F2C" w:rsidRDefault="008C08FD" w:rsidP="005171BE">
      <w:pPr>
        <w:widowControl w:val="0"/>
        <w:suppressAutoHyphens/>
        <w:rPr>
          <w:color w:val="000000"/>
          <w:sz w:val="22"/>
          <w:szCs w:val="22"/>
        </w:rPr>
      </w:pPr>
      <w:r w:rsidRPr="006C1F2C">
        <w:rPr>
          <w:color w:val="000000"/>
          <w:sz w:val="22"/>
          <w:szCs w:val="22"/>
        </w:rPr>
        <w:t>Les pakningsvedlegget før bruk.</w:t>
      </w:r>
    </w:p>
    <w:p w14:paraId="37C863ED" w14:textId="77777777" w:rsidR="005C0690" w:rsidRPr="006C1F2C" w:rsidRDefault="005C0690" w:rsidP="005171BE">
      <w:pPr>
        <w:widowControl w:val="0"/>
        <w:suppressAutoHyphens/>
        <w:rPr>
          <w:color w:val="000000"/>
          <w:sz w:val="22"/>
          <w:szCs w:val="22"/>
        </w:rPr>
      </w:pPr>
      <w:r w:rsidRPr="006C1F2C">
        <w:rPr>
          <w:color w:val="000000"/>
          <w:sz w:val="22"/>
          <w:szCs w:val="22"/>
        </w:rPr>
        <w:t>Transdermal bruk</w:t>
      </w:r>
    </w:p>
    <w:p w14:paraId="37C863EE" w14:textId="77777777" w:rsidR="005C0690" w:rsidRPr="006C1F2C" w:rsidRDefault="005C0690" w:rsidP="005171BE">
      <w:pPr>
        <w:widowControl w:val="0"/>
        <w:suppressAutoHyphens/>
        <w:rPr>
          <w:color w:val="000000"/>
          <w:sz w:val="22"/>
          <w:szCs w:val="22"/>
        </w:rPr>
      </w:pPr>
    </w:p>
    <w:p w14:paraId="37C863EF" w14:textId="77777777" w:rsidR="005C0690" w:rsidRPr="006C1F2C" w:rsidRDefault="005C0690" w:rsidP="005171BE">
      <w:pPr>
        <w:widowControl w:val="0"/>
        <w:suppressAutoHyphens/>
        <w:rPr>
          <w:color w:val="000000"/>
          <w:sz w:val="22"/>
          <w:szCs w:val="22"/>
        </w:rPr>
      </w:pPr>
    </w:p>
    <w:p w14:paraId="37C863F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3F1" w14:textId="77777777" w:rsidR="005C0690" w:rsidRPr="006C1F2C" w:rsidRDefault="005C0690" w:rsidP="005171BE">
      <w:pPr>
        <w:widowControl w:val="0"/>
        <w:suppressAutoHyphens/>
        <w:rPr>
          <w:color w:val="000000"/>
          <w:sz w:val="22"/>
          <w:szCs w:val="22"/>
        </w:rPr>
      </w:pPr>
    </w:p>
    <w:p w14:paraId="37C863F2" w14:textId="77777777" w:rsidR="005C0690" w:rsidRPr="006C1F2C" w:rsidRDefault="005C0690" w:rsidP="005171BE">
      <w:pPr>
        <w:widowControl w:val="0"/>
        <w:suppressAutoHyphens/>
        <w:rPr>
          <w:color w:val="000000"/>
          <w:sz w:val="22"/>
          <w:szCs w:val="22"/>
        </w:rPr>
      </w:pPr>
      <w:r w:rsidRPr="006C1F2C">
        <w:rPr>
          <w:color w:val="000000"/>
          <w:sz w:val="22"/>
          <w:szCs w:val="22"/>
        </w:rPr>
        <w:t>Oppbevares utilgjengelig for barn.</w:t>
      </w:r>
    </w:p>
    <w:p w14:paraId="37C863F3" w14:textId="77777777" w:rsidR="005C0690" w:rsidRPr="006C1F2C" w:rsidRDefault="005C0690" w:rsidP="005171BE">
      <w:pPr>
        <w:widowControl w:val="0"/>
        <w:suppressAutoHyphens/>
        <w:rPr>
          <w:color w:val="000000"/>
          <w:sz w:val="22"/>
          <w:szCs w:val="22"/>
        </w:rPr>
      </w:pPr>
    </w:p>
    <w:p w14:paraId="37C863F4" w14:textId="77777777" w:rsidR="005C0690" w:rsidRPr="006C1F2C" w:rsidRDefault="005C0690" w:rsidP="005171BE">
      <w:pPr>
        <w:widowControl w:val="0"/>
        <w:suppressAutoHyphens/>
        <w:rPr>
          <w:color w:val="000000"/>
          <w:sz w:val="22"/>
          <w:szCs w:val="22"/>
        </w:rPr>
      </w:pPr>
    </w:p>
    <w:p w14:paraId="37C863F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3F6" w14:textId="77777777" w:rsidR="005C0690" w:rsidRPr="006C1F2C" w:rsidRDefault="005C0690" w:rsidP="005171BE">
      <w:pPr>
        <w:widowControl w:val="0"/>
        <w:suppressAutoHyphens/>
        <w:rPr>
          <w:color w:val="000000"/>
          <w:sz w:val="22"/>
          <w:szCs w:val="22"/>
        </w:rPr>
      </w:pPr>
    </w:p>
    <w:p w14:paraId="37C863F7" w14:textId="77777777" w:rsidR="005C0690" w:rsidRPr="006C1F2C" w:rsidRDefault="005C0690" w:rsidP="005171BE">
      <w:pPr>
        <w:widowControl w:val="0"/>
        <w:suppressAutoHyphens/>
        <w:rPr>
          <w:color w:val="000000"/>
          <w:sz w:val="22"/>
          <w:szCs w:val="22"/>
        </w:rPr>
      </w:pPr>
    </w:p>
    <w:p w14:paraId="37C863F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3F9" w14:textId="77777777" w:rsidR="005C0690" w:rsidRPr="006C1F2C" w:rsidRDefault="005C0690" w:rsidP="005171BE">
      <w:pPr>
        <w:widowControl w:val="0"/>
        <w:suppressAutoHyphens/>
        <w:rPr>
          <w:color w:val="000000"/>
          <w:sz w:val="22"/>
          <w:szCs w:val="22"/>
        </w:rPr>
      </w:pPr>
    </w:p>
    <w:p w14:paraId="37C863FA" w14:textId="77777777" w:rsidR="005C0690" w:rsidRPr="006C1F2C" w:rsidRDefault="00C53D20" w:rsidP="005171BE">
      <w:pPr>
        <w:widowControl w:val="0"/>
        <w:suppressAutoHyphens/>
        <w:rPr>
          <w:color w:val="000000"/>
          <w:sz w:val="22"/>
          <w:szCs w:val="22"/>
        </w:rPr>
      </w:pPr>
      <w:r w:rsidRPr="006C1F2C">
        <w:rPr>
          <w:color w:val="000000"/>
          <w:sz w:val="22"/>
          <w:szCs w:val="22"/>
        </w:rPr>
        <w:t>EXP</w:t>
      </w:r>
    </w:p>
    <w:p w14:paraId="37C863FB" w14:textId="77777777" w:rsidR="005C0690" w:rsidRPr="006C1F2C" w:rsidRDefault="005C0690" w:rsidP="005171BE">
      <w:pPr>
        <w:widowControl w:val="0"/>
        <w:suppressAutoHyphens/>
        <w:rPr>
          <w:color w:val="000000"/>
          <w:sz w:val="22"/>
          <w:szCs w:val="22"/>
        </w:rPr>
      </w:pPr>
    </w:p>
    <w:p w14:paraId="37C863FC" w14:textId="77777777" w:rsidR="005C0690" w:rsidRPr="006C1F2C" w:rsidRDefault="005C0690" w:rsidP="005171BE">
      <w:pPr>
        <w:widowControl w:val="0"/>
        <w:suppressAutoHyphens/>
        <w:rPr>
          <w:color w:val="000000"/>
          <w:sz w:val="22"/>
          <w:szCs w:val="22"/>
        </w:rPr>
      </w:pPr>
    </w:p>
    <w:p w14:paraId="37C863FD"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3FE" w14:textId="77777777" w:rsidR="005C0690" w:rsidRPr="006C1F2C" w:rsidRDefault="005C0690" w:rsidP="005171BE">
      <w:pPr>
        <w:keepNext/>
        <w:widowControl w:val="0"/>
        <w:suppressAutoHyphens/>
        <w:rPr>
          <w:color w:val="000000"/>
          <w:sz w:val="22"/>
          <w:szCs w:val="22"/>
        </w:rPr>
      </w:pPr>
    </w:p>
    <w:p w14:paraId="37C863FF" w14:textId="77777777" w:rsidR="005C0690" w:rsidRPr="006C1F2C" w:rsidRDefault="005C0690" w:rsidP="005171BE">
      <w:pPr>
        <w:keepNext/>
        <w:widowControl w:val="0"/>
        <w:suppressAutoHyphens/>
        <w:rPr>
          <w:color w:val="000000"/>
          <w:sz w:val="22"/>
          <w:szCs w:val="22"/>
        </w:rPr>
      </w:pPr>
      <w:r w:rsidRPr="006C1F2C">
        <w:rPr>
          <w:color w:val="000000"/>
          <w:sz w:val="22"/>
          <w:szCs w:val="22"/>
        </w:rPr>
        <w:t>Oppbevares ved høyst 25°C.</w:t>
      </w:r>
    </w:p>
    <w:p w14:paraId="37C86400" w14:textId="77777777" w:rsidR="005C0690" w:rsidRPr="006C1F2C" w:rsidRDefault="005C0690" w:rsidP="005171BE">
      <w:pPr>
        <w:widowControl w:val="0"/>
        <w:suppressAutoHyphens/>
        <w:rPr>
          <w:color w:val="000000"/>
          <w:sz w:val="22"/>
          <w:szCs w:val="22"/>
        </w:rPr>
      </w:pPr>
      <w:r w:rsidRPr="006C1F2C">
        <w:rPr>
          <w:color w:val="000000"/>
          <w:sz w:val="22"/>
          <w:szCs w:val="22"/>
        </w:rPr>
        <w:t>Oppbevar plasteret i posen til det skal brukes.</w:t>
      </w:r>
    </w:p>
    <w:p w14:paraId="37C86401" w14:textId="77777777" w:rsidR="005C0690" w:rsidRPr="006C1F2C" w:rsidRDefault="005C0690" w:rsidP="005171BE">
      <w:pPr>
        <w:widowControl w:val="0"/>
        <w:suppressAutoHyphens/>
        <w:rPr>
          <w:color w:val="000000"/>
          <w:sz w:val="22"/>
          <w:szCs w:val="22"/>
        </w:rPr>
      </w:pPr>
    </w:p>
    <w:p w14:paraId="37C86402" w14:textId="77777777" w:rsidR="005C0690" w:rsidRPr="006C1F2C" w:rsidRDefault="005C0690" w:rsidP="005171BE">
      <w:pPr>
        <w:widowControl w:val="0"/>
        <w:suppressAutoHyphens/>
        <w:rPr>
          <w:color w:val="000000"/>
          <w:sz w:val="22"/>
          <w:szCs w:val="22"/>
        </w:rPr>
      </w:pPr>
    </w:p>
    <w:p w14:paraId="37C8640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404" w14:textId="77777777" w:rsidR="005C0690" w:rsidRPr="006C1F2C" w:rsidRDefault="005C0690" w:rsidP="005171BE">
      <w:pPr>
        <w:widowControl w:val="0"/>
        <w:suppressAutoHyphens/>
        <w:rPr>
          <w:color w:val="000000"/>
          <w:sz w:val="22"/>
          <w:szCs w:val="22"/>
        </w:rPr>
      </w:pPr>
    </w:p>
    <w:p w14:paraId="37C86405" w14:textId="77777777" w:rsidR="005C0690" w:rsidRPr="006C1F2C" w:rsidRDefault="005C0690" w:rsidP="005171BE">
      <w:pPr>
        <w:widowControl w:val="0"/>
        <w:suppressAutoHyphens/>
        <w:rPr>
          <w:color w:val="000000"/>
          <w:sz w:val="22"/>
          <w:szCs w:val="22"/>
        </w:rPr>
      </w:pPr>
    </w:p>
    <w:p w14:paraId="37C8640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407" w14:textId="77777777" w:rsidR="005C0690" w:rsidRPr="006C1F2C" w:rsidRDefault="005C0690" w:rsidP="005171BE">
      <w:pPr>
        <w:widowControl w:val="0"/>
        <w:suppressAutoHyphens/>
        <w:rPr>
          <w:color w:val="000000"/>
          <w:sz w:val="22"/>
          <w:szCs w:val="22"/>
        </w:rPr>
      </w:pPr>
    </w:p>
    <w:p w14:paraId="37C86408"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409"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40A"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40B"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40C"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40D" w14:textId="77777777" w:rsidR="005C0690" w:rsidRPr="006C1F2C" w:rsidRDefault="005C0690" w:rsidP="005171BE">
      <w:pPr>
        <w:widowControl w:val="0"/>
        <w:suppressAutoHyphens/>
        <w:rPr>
          <w:color w:val="000000"/>
          <w:sz w:val="22"/>
          <w:szCs w:val="22"/>
        </w:rPr>
      </w:pPr>
    </w:p>
    <w:p w14:paraId="37C8640E" w14:textId="77777777" w:rsidR="005C0690" w:rsidRPr="006C1F2C" w:rsidRDefault="005C0690" w:rsidP="005171BE">
      <w:pPr>
        <w:widowControl w:val="0"/>
        <w:suppressAutoHyphens/>
        <w:rPr>
          <w:color w:val="000000"/>
          <w:sz w:val="22"/>
          <w:szCs w:val="22"/>
        </w:rPr>
      </w:pPr>
    </w:p>
    <w:p w14:paraId="37C8640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410" w14:textId="77777777" w:rsidR="005C0690" w:rsidRPr="006C1F2C" w:rsidRDefault="005C0690" w:rsidP="005171BE">
      <w:pPr>
        <w:widowControl w:val="0"/>
        <w:suppressAutoHyphens/>
        <w:rPr>
          <w:color w:val="000000"/>
          <w:sz w:val="22"/>
          <w:szCs w:val="22"/>
        </w:rPr>
      </w:pPr>
    </w:p>
    <w:p w14:paraId="37C86411" w14:textId="77777777" w:rsidR="001949BE" w:rsidRPr="006C1F2C" w:rsidRDefault="001949BE" w:rsidP="005171BE">
      <w:pPr>
        <w:widowControl w:val="0"/>
        <w:suppressAutoHyphens/>
        <w:rPr>
          <w:color w:val="000000"/>
          <w:sz w:val="22"/>
          <w:szCs w:val="22"/>
          <w:shd w:val="clear" w:color="auto" w:fill="D9D9D9"/>
        </w:rPr>
      </w:pPr>
      <w:r w:rsidRPr="006C1F2C">
        <w:rPr>
          <w:sz w:val="22"/>
          <w:szCs w:val="22"/>
        </w:rPr>
        <w:t>EU/1/98/066/025</w:t>
      </w:r>
      <w:r w:rsidRPr="006C1F2C">
        <w:rPr>
          <w:color w:val="000000"/>
          <w:sz w:val="22"/>
          <w:szCs w:val="22"/>
        </w:rPr>
        <w:tab/>
      </w:r>
      <w:r w:rsidRPr="006C1F2C">
        <w:rPr>
          <w:color w:val="000000"/>
          <w:sz w:val="22"/>
          <w:szCs w:val="22"/>
          <w:shd w:val="clear" w:color="auto" w:fill="D9D9D9"/>
        </w:rPr>
        <w:t>60 depotplastre (pose: papir/PET/alu/PAN)</w:t>
      </w:r>
    </w:p>
    <w:p w14:paraId="37C86412" w14:textId="77777777" w:rsidR="001949BE" w:rsidRPr="006C1F2C" w:rsidRDefault="001949BE" w:rsidP="005171BE">
      <w:pPr>
        <w:widowControl w:val="0"/>
        <w:suppressAutoHyphens/>
        <w:rPr>
          <w:color w:val="000000"/>
          <w:sz w:val="22"/>
          <w:szCs w:val="22"/>
          <w:shd w:val="clear" w:color="auto" w:fill="D9D9D9"/>
        </w:rPr>
      </w:pPr>
      <w:r w:rsidRPr="006C1F2C">
        <w:rPr>
          <w:sz w:val="22"/>
          <w:szCs w:val="22"/>
          <w:shd w:val="clear" w:color="auto" w:fill="D9D9D9"/>
        </w:rPr>
        <w:t>EU/1/98/066/026</w:t>
      </w:r>
      <w:r w:rsidRPr="006C1F2C">
        <w:rPr>
          <w:color w:val="000000"/>
          <w:sz w:val="22"/>
          <w:szCs w:val="22"/>
          <w:shd w:val="clear" w:color="auto" w:fill="D9D9D9"/>
        </w:rPr>
        <w:tab/>
        <w:t>90 depotplastre (pose: papir/PET/alu/PAN)</w:t>
      </w:r>
    </w:p>
    <w:p w14:paraId="37C86413" w14:textId="77777777" w:rsidR="001949BE" w:rsidRPr="006C1F2C" w:rsidRDefault="001949BE" w:rsidP="005171BE">
      <w:pPr>
        <w:widowControl w:val="0"/>
        <w:suppressAutoHyphens/>
        <w:rPr>
          <w:color w:val="000000"/>
          <w:sz w:val="22"/>
          <w:szCs w:val="22"/>
        </w:rPr>
      </w:pPr>
      <w:r w:rsidRPr="006C1F2C">
        <w:rPr>
          <w:color w:val="000000"/>
          <w:sz w:val="22"/>
          <w:szCs w:val="22"/>
          <w:shd w:val="clear" w:color="auto" w:fill="D9D9D9"/>
        </w:rPr>
        <w:t>EU/1/98/066/034</w:t>
      </w:r>
      <w:r w:rsidRPr="006C1F2C">
        <w:rPr>
          <w:color w:val="000000"/>
          <w:sz w:val="22"/>
          <w:szCs w:val="22"/>
          <w:shd w:val="clear" w:color="auto" w:fill="D9D9D9"/>
        </w:rPr>
        <w:tab/>
        <w:t>84 depotplastre (pose: papir/PET/alu/PAN)</w:t>
      </w:r>
    </w:p>
    <w:p w14:paraId="37C86414" w14:textId="77777777" w:rsidR="001949BE" w:rsidRPr="006C1F2C" w:rsidRDefault="001949BE" w:rsidP="005171BE">
      <w:pPr>
        <w:widowControl w:val="0"/>
        <w:rPr>
          <w:color w:val="000000"/>
          <w:sz w:val="22"/>
          <w:szCs w:val="22"/>
          <w:shd w:val="clear" w:color="auto" w:fill="D9D9D9"/>
        </w:rPr>
      </w:pPr>
      <w:r w:rsidRPr="006C1F2C">
        <w:rPr>
          <w:sz w:val="22"/>
          <w:szCs w:val="22"/>
          <w:shd w:val="clear" w:color="auto" w:fill="D9D9D9"/>
        </w:rPr>
        <w:t>EU/1/98/066/04</w:t>
      </w:r>
      <w:r w:rsidR="00CD0E57" w:rsidRPr="006C1F2C">
        <w:rPr>
          <w:sz w:val="22"/>
          <w:szCs w:val="22"/>
          <w:shd w:val="clear" w:color="auto" w:fill="D9D9D9"/>
        </w:rPr>
        <w:t>1</w:t>
      </w:r>
      <w:r w:rsidRPr="006C1F2C">
        <w:rPr>
          <w:color w:val="000000"/>
          <w:sz w:val="22"/>
          <w:szCs w:val="22"/>
          <w:shd w:val="clear" w:color="auto" w:fill="D9D9D9"/>
        </w:rPr>
        <w:tab/>
        <w:t>60 depotplastre (pose: papir/PET/PE/alu/PA)</w:t>
      </w:r>
    </w:p>
    <w:p w14:paraId="37C86415" w14:textId="77777777" w:rsidR="001949BE" w:rsidRPr="006C1F2C" w:rsidRDefault="001949BE" w:rsidP="005171BE">
      <w:pPr>
        <w:widowControl w:val="0"/>
        <w:rPr>
          <w:color w:val="000000"/>
          <w:sz w:val="22"/>
          <w:szCs w:val="22"/>
        </w:rPr>
      </w:pPr>
      <w:r w:rsidRPr="006C1F2C">
        <w:rPr>
          <w:sz w:val="22"/>
          <w:szCs w:val="22"/>
          <w:shd w:val="clear" w:color="auto" w:fill="D9D9D9"/>
        </w:rPr>
        <w:t>EU/1/98/066/04</w:t>
      </w:r>
      <w:r w:rsidR="00CD0E57" w:rsidRPr="006C1F2C">
        <w:rPr>
          <w:sz w:val="22"/>
          <w:szCs w:val="22"/>
          <w:shd w:val="clear" w:color="auto" w:fill="D9D9D9"/>
        </w:rPr>
        <w:t>2</w:t>
      </w:r>
      <w:r w:rsidRPr="006C1F2C">
        <w:rPr>
          <w:color w:val="000000"/>
          <w:sz w:val="22"/>
          <w:szCs w:val="22"/>
          <w:shd w:val="clear" w:color="auto" w:fill="D9D9D9"/>
        </w:rPr>
        <w:tab/>
        <w:t>90 depotplastre (pose: papir/PET/PE/alu/PA)</w:t>
      </w:r>
    </w:p>
    <w:p w14:paraId="37C86416" w14:textId="77777777" w:rsidR="00CD0E57" w:rsidRPr="006C1F2C" w:rsidRDefault="00CD0E57" w:rsidP="005171BE">
      <w:pPr>
        <w:widowControl w:val="0"/>
        <w:rPr>
          <w:color w:val="000000"/>
          <w:sz w:val="22"/>
          <w:szCs w:val="22"/>
          <w:shd w:val="clear" w:color="auto" w:fill="D9D9D9"/>
        </w:rPr>
      </w:pPr>
      <w:r w:rsidRPr="006C1F2C">
        <w:rPr>
          <w:sz w:val="22"/>
          <w:szCs w:val="22"/>
          <w:shd w:val="clear" w:color="auto" w:fill="D9D9D9"/>
        </w:rPr>
        <w:t>EU/1/98/066/050</w:t>
      </w:r>
      <w:r w:rsidRPr="006C1F2C">
        <w:rPr>
          <w:color w:val="000000"/>
          <w:sz w:val="22"/>
          <w:szCs w:val="22"/>
          <w:shd w:val="clear" w:color="auto" w:fill="D9D9D9"/>
        </w:rPr>
        <w:tab/>
        <w:t>84 depotplastre (pose: papir/PET/PE/alu/PA)</w:t>
      </w:r>
    </w:p>
    <w:p w14:paraId="37C86417" w14:textId="77777777" w:rsidR="005C0690" w:rsidRPr="006C1F2C" w:rsidRDefault="005C0690" w:rsidP="005171BE">
      <w:pPr>
        <w:widowControl w:val="0"/>
        <w:rPr>
          <w:color w:val="000000"/>
          <w:sz w:val="22"/>
          <w:szCs w:val="22"/>
        </w:rPr>
      </w:pPr>
    </w:p>
    <w:p w14:paraId="37C86418" w14:textId="77777777" w:rsidR="005C0690" w:rsidRPr="006C1F2C" w:rsidRDefault="005C0690" w:rsidP="005171BE">
      <w:pPr>
        <w:widowControl w:val="0"/>
        <w:rPr>
          <w:color w:val="000000"/>
          <w:sz w:val="22"/>
          <w:szCs w:val="22"/>
        </w:rPr>
      </w:pPr>
    </w:p>
    <w:p w14:paraId="37C86419"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41A" w14:textId="77777777" w:rsidR="005C0690" w:rsidRPr="006C1F2C" w:rsidRDefault="005C0690" w:rsidP="005171BE">
      <w:pPr>
        <w:widowControl w:val="0"/>
        <w:rPr>
          <w:color w:val="000000"/>
          <w:sz w:val="22"/>
          <w:szCs w:val="22"/>
        </w:rPr>
      </w:pPr>
    </w:p>
    <w:p w14:paraId="37C8641B" w14:textId="77777777" w:rsidR="005C0690" w:rsidRPr="006C1F2C" w:rsidRDefault="005C0690" w:rsidP="005171BE">
      <w:pPr>
        <w:widowControl w:val="0"/>
        <w:rPr>
          <w:color w:val="000000"/>
          <w:sz w:val="22"/>
          <w:szCs w:val="22"/>
        </w:rPr>
      </w:pPr>
      <w:r w:rsidRPr="006C1F2C">
        <w:rPr>
          <w:color w:val="000000"/>
          <w:sz w:val="22"/>
          <w:szCs w:val="22"/>
        </w:rPr>
        <w:t>Lot</w:t>
      </w:r>
    </w:p>
    <w:p w14:paraId="37C8641C" w14:textId="77777777" w:rsidR="005C0690" w:rsidRPr="006C1F2C" w:rsidRDefault="005C0690" w:rsidP="005171BE">
      <w:pPr>
        <w:widowControl w:val="0"/>
        <w:rPr>
          <w:color w:val="000000"/>
          <w:sz w:val="22"/>
          <w:szCs w:val="22"/>
        </w:rPr>
      </w:pPr>
    </w:p>
    <w:p w14:paraId="37C8641D" w14:textId="77777777" w:rsidR="005C0690" w:rsidRPr="006C1F2C" w:rsidRDefault="005C0690" w:rsidP="005171BE">
      <w:pPr>
        <w:widowControl w:val="0"/>
        <w:rPr>
          <w:color w:val="000000"/>
          <w:sz w:val="22"/>
          <w:szCs w:val="22"/>
        </w:rPr>
      </w:pPr>
    </w:p>
    <w:p w14:paraId="37C8641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41F" w14:textId="77777777" w:rsidR="005C0690" w:rsidRPr="006C1F2C" w:rsidRDefault="005C0690" w:rsidP="005171BE">
      <w:pPr>
        <w:widowControl w:val="0"/>
        <w:rPr>
          <w:color w:val="000000"/>
          <w:sz w:val="22"/>
          <w:szCs w:val="22"/>
        </w:rPr>
      </w:pPr>
    </w:p>
    <w:p w14:paraId="37C86420" w14:textId="77777777" w:rsidR="005C0690" w:rsidRPr="006C1F2C" w:rsidRDefault="005C0690" w:rsidP="005171BE">
      <w:pPr>
        <w:widowControl w:val="0"/>
        <w:rPr>
          <w:color w:val="000000"/>
          <w:sz w:val="22"/>
          <w:szCs w:val="22"/>
        </w:rPr>
      </w:pPr>
    </w:p>
    <w:p w14:paraId="37C8642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422" w14:textId="77777777" w:rsidR="005C0690" w:rsidRPr="006C1F2C" w:rsidRDefault="005C0690" w:rsidP="005171BE">
      <w:pPr>
        <w:widowControl w:val="0"/>
        <w:suppressAutoHyphens/>
        <w:rPr>
          <w:color w:val="000000"/>
          <w:sz w:val="22"/>
          <w:szCs w:val="22"/>
        </w:rPr>
      </w:pPr>
    </w:p>
    <w:p w14:paraId="37C86423" w14:textId="77777777" w:rsidR="005C0690" w:rsidRPr="006C1F2C" w:rsidRDefault="005C0690" w:rsidP="005171BE">
      <w:pPr>
        <w:widowControl w:val="0"/>
        <w:rPr>
          <w:color w:val="000000"/>
          <w:sz w:val="22"/>
          <w:szCs w:val="22"/>
        </w:rPr>
      </w:pPr>
    </w:p>
    <w:p w14:paraId="37C86424" w14:textId="77777777" w:rsidR="005C0690" w:rsidRPr="006C1F2C" w:rsidRDefault="005C0690"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425" w14:textId="77777777" w:rsidR="005C0690" w:rsidRPr="006C1F2C" w:rsidRDefault="005C0690" w:rsidP="005171BE">
      <w:pPr>
        <w:widowControl w:val="0"/>
        <w:rPr>
          <w:sz w:val="22"/>
          <w:szCs w:val="22"/>
        </w:rPr>
      </w:pPr>
    </w:p>
    <w:p w14:paraId="37C86426" w14:textId="77777777" w:rsidR="005C0690" w:rsidRPr="006C1F2C" w:rsidRDefault="005C0690" w:rsidP="005171BE">
      <w:pPr>
        <w:widowControl w:val="0"/>
        <w:rPr>
          <w:sz w:val="22"/>
          <w:szCs w:val="22"/>
        </w:rPr>
      </w:pPr>
      <w:r w:rsidRPr="006C1F2C">
        <w:rPr>
          <w:sz w:val="22"/>
          <w:szCs w:val="22"/>
        </w:rPr>
        <w:t>Exelon 9,5 mg/24 h</w:t>
      </w:r>
    </w:p>
    <w:p w14:paraId="37C86427" w14:textId="77777777" w:rsidR="00C53D20" w:rsidRPr="006C1F2C" w:rsidRDefault="00C53D20" w:rsidP="005171BE">
      <w:pPr>
        <w:widowControl w:val="0"/>
        <w:rPr>
          <w:color w:val="000000"/>
          <w:sz w:val="22"/>
          <w:szCs w:val="22"/>
        </w:rPr>
      </w:pPr>
    </w:p>
    <w:p w14:paraId="37C86428" w14:textId="77777777" w:rsidR="00C53D20" w:rsidRPr="006C1F2C" w:rsidRDefault="00C53D20" w:rsidP="005171BE">
      <w:pPr>
        <w:widowControl w:val="0"/>
        <w:rPr>
          <w:sz w:val="22"/>
          <w:szCs w:val="22"/>
        </w:rPr>
      </w:pPr>
    </w:p>
    <w:p w14:paraId="37C86429" w14:textId="77777777" w:rsidR="00C53D20" w:rsidRPr="006C1F2C" w:rsidRDefault="00C53D20"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42A" w14:textId="77777777" w:rsidR="00C53D20" w:rsidRPr="006C1F2C" w:rsidRDefault="00C53D20" w:rsidP="005171BE">
      <w:pPr>
        <w:keepNext/>
        <w:widowControl w:val="0"/>
        <w:rPr>
          <w:noProof/>
          <w:sz w:val="22"/>
          <w:szCs w:val="22"/>
        </w:rPr>
      </w:pPr>
    </w:p>
    <w:p w14:paraId="37C8642B" w14:textId="77777777" w:rsidR="00C53D20" w:rsidRPr="006C1F2C" w:rsidRDefault="00C53D20"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642C" w14:textId="77777777" w:rsidR="00C53D20" w:rsidRPr="006C1F2C" w:rsidRDefault="00C53D20" w:rsidP="005171BE">
      <w:pPr>
        <w:widowControl w:val="0"/>
        <w:rPr>
          <w:noProof/>
          <w:sz w:val="22"/>
          <w:szCs w:val="22"/>
        </w:rPr>
      </w:pPr>
    </w:p>
    <w:p w14:paraId="37C8642D" w14:textId="77777777" w:rsidR="00C53D20" w:rsidRPr="006C1F2C" w:rsidRDefault="00C53D20" w:rsidP="005171BE">
      <w:pPr>
        <w:widowControl w:val="0"/>
        <w:rPr>
          <w:noProof/>
          <w:sz w:val="22"/>
          <w:szCs w:val="22"/>
        </w:rPr>
      </w:pPr>
    </w:p>
    <w:p w14:paraId="37C8642E" w14:textId="77777777" w:rsidR="00C53D20" w:rsidRPr="006C1F2C" w:rsidRDefault="00C53D20"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42F" w14:textId="77777777" w:rsidR="00C53D20" w:rsidRPr="006C1F2C" w:rsidRDefault="00C53D20" w:rsidP="005171BE">
      <w:pPr>
        <w:widowControl w:val="0"/>
        <w:rPr>
          <w:sz w:val="22"/>
          <w:szCs w:val="22"/>
        </w:rPr>
      </w:pPr>
    </w:p>
    <w:p w14:paraId="37C86430" w14:textId="52C73441" w:rsidR="00C53D20" w:rsidRPr="006C1F2C" w:rsidRDefault="00C53D20" w:rsidP="005171BE">
      <w:pPr>
        <w:widowControl w:val="0"/>
        <w:rPr>
          <w:sz w:val="22"/>
          <w:szCs w:val="22"/>
        </w:rPr>
      </w:pPr>
      <w:r w:rsidRPr="006C1F2C">
        <w:rPr>
          <w:sz w:val="22"/>
          <w:szCs w:val="22"/>
        </w:rPr>
        <w:t>PC</w:t>
      </w:r>
    </w:p>
    <w:p w14:paraId="37C86431" w14:textId="3F2C863E" w:rsidR="00C53D20" w:rsidRPr="006C1F2C" w:rsidRDefault="00C53D20" w:rsidP="005171BE">
      <w:pPr>
        <w:widowControl w:val="0"/>
        <w:rPr>
          <w:sz w:val="22"/>
          <w:szCs w:val="22"/>
        </w:rPr>
      </w:pPr>
      <w:r w:rsidRPr="006C1F2C">
        <w:rPr>
          <w:sz w:val="22"/>
          <w:szCs w:val="22"/>
        </w:rPr>
        <w:t>SN</w:t>
      </w:r>
    </w:p>
    <w:p w14:paraId="37C86432" w14:textId="2A26D031" w:rsidR="00C53D20" w:rsidRPr="006C1F2C" w:rsidRDefault="00C53D20" w:rsidP="005171BE">
      <w:pPr>
        <w:widowControl w:val="0"/>
        <w:rPr>
          <w:sz w:val="22"/>
          <w:szCs w:val="22"/>
        </w:rPr>
      </w:pPr>
      <w:r w:rsidRPr="006C1F2C">
        <w:rPr>
          <w:sz w:val="22"/>
          <w:szCs w:val="22"/>
        </w:rPr>
        <w:t>NN</w:t>
      </w:r>
    </w:p>
    <w:p w14:paraId="37C86433" w14:textId="77777777" w:rsidR="005C0690" w:rsidRPr="006C1F2C" w:rsidRDefault="005C0690" w:rsidP="005171BE">
      <w:pPr>
        <w:pStyle w:val="Titlepage"/>
        <w:widowControl w:val="0"/>
        <w:spacing w:before="0"/>
        <w:jc w:val="left"/>
        <w:rPr>
          <w:color w:val="000000"/>
          <w:sz w:val="22"/>
          <w:szCs w:val="22"/>
          <w:lang w:val="nb-NO"/>
        </w:rPr>
      </w:pPr>
      <w:r w:rsidRPr="006C1F2C">
        <w:rPr>
          <w:color w:val="000000"/>
          <w:sz w:val="22"/>
          <w:szCs w:val="22"/>
          <w:lang w:val="nb-NO"/>
        </w:rPr>
        <w:br w:type="page"/>
      </w:r>
    </w:p>
    <w:p w14:paraId="37C86434" w14:textId="77777777" w:rsidR="000E5CF3" w:rsidRPr="006C1F2C" w:rsidRDefault="000E5CF3" w:rsidP="005171BE">
      <w:pPr>
        <w:widowControl w:val="0"/>
        <w:shd w:val="clear" w:color="auto" w:fill="FFFFFF"/>
        <w:rPr>
          <w:sz w:val="22"/>
          <w:szCs w:val="22"/>
        </w:rPr>
      </w:pPr>
    </w:p>
    <w:p w14:paraId="37C8643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sz w:val="22"/>
          <w:szCs w:val="22"/>
        </w:rPr>
        <w:t>MINSTEKRAV TIL OPPLYSNINGER SOM SKAL ANGIS PÅ SMÅ INDRE EMBALLASJER</w:t>
      </w:r>
    </w:p>
    <w:p w14:paraId="37C8643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437"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POSE</w:t>
      </w:r>
    </w:p>
    <w:p w14:paraId="37C86438" w14:textId="77777777" w:rsidR="005C0690" w:rsidRPr="006C1F2C" w:rsidRDefault="005C0690" w:rsidP="005171BE">
      <w:pPr>
        <w:widowControl w:val="0"/>
        <w:suppressAutoHyphens/>
        <w:rPr>
          <w:color w:val="000000"/>
          <w:sz w:val="22"/>
          <w:szCs w:val="22"/>
        </w:rPr>
      </w:pPr>
    </w:p>
    <w:p w14:paraId="37C86439" w14:textId="77777777" w:rsidR="005C0690" w:rsidRPr="006C1F2C" w:rsidRDefault="005C0690" w:rsidP="005171BE">
      <w:pPr>
        <w:widowControl w:val="0"/>
        <w:suppressAutoHyphens/>
        <w:rPr>
          <w:color w:val="000000"/>
          <w:sz w:val="22"/>
          <w:szCs w:val="22"/>
        </w:rPr>
      </w:pPr>
    </w:p>
    <w:p w14:paraId="37C8643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 OG ADMINISTRASJONSVEI</w:t>
      </w:r>
    </w:p>
    <w:p w14:paraId="37C8643B" w14:textId="77777777" w:rsidR="005C0690" w:rsidRPr="006C1F2C" w:rsidRDefault="005C0690" w:rsidP="005171BE">
      <w:pPr>
        <w:widowControl w:val="0"/>
        <w:suppressAutoHyphens/>
        <w:rPr>
          <w:color w:val="000000"/>
          <w:sz w:val="22"/>
          <w:szCs w:val="22"/>
        </w:rPr>
      </w:pPr>
    </w:p>
    <w:p w14:paraId="37C8643C" w14:textId="77777777" w:rsidR="005C0690" w:rsidRPr="006C1F2C" w:rsidRDefault="005C0690" w:rsidP="005171BE">
      <w:pPr>
        <w:widowControl w:val="0"/>
        <w:suppressAutoHyphens/>
        <w:rPr>
          <w:color w:val="000000"/>
          <w:sz w:val="22"/>
          <w:szCs w:val="22"/>
        </w:rPr>
      </w:pPr>
      <w:r w:rsidRPr="006C1F2C">
        <w:rPr>
          <w:color w:val="000000"/>
          <w:sz w:val="22"/>
          <w:szCs w:val="22"/>
        </w:rPr>
        <w:t>Exelon 9,5 mg/24 timer depotplaster</w:t>
      </w:r>
    </w:p>
    <w:p w14:paraId="37C8643D" w14:textId="77777777" w:rsidR="005C0690" w:rsidRPr="006C1F2C" w:rsidRDefault="005C0690" w:rsidP="005171BE">
      <w:pPr>
        <w:widowControl w:val="0"/>
        <w:suppressAutoHyphens/>
        <w:rPr>
          <w:color w:val="000000"/>
          <w:sz w:val="22"/>
          <w:szCs w:val="22"/>
        </w:rPr>
      </w:pPr>
      <w:r w:rsidRPr="006C1F2C">
        <w:rPr>
          <w:color w:val="000000"/>
          <w:sz w:val="22"/>
          <w:szCs w:val="22"/>
        </w:rPr>
        <w:t>rivastigmin</w:t>
      </w:r>
    </w:p>
    <w:p w14:paraId="37C8643E" w14:textId="77777777" w:rsidR="005C0690" w:rsidRPr="006C1F2C" w:rsidRDefault="005C0690" w:rsidP="005171BE">
      <w:pPr>
        <w:widowControl w:val="0"/>
        <w:suppressAutoHyphens/>
        <w:rPr>
          <w:color w:val="000000"/>
          <w:sz w:val="22"/>
          <w:szCs w:val="22"/>
        </w:rPr>
      </w:pPr>
    </w:p>
    <w:p w14:paraId="37C8643F" w14:textId="77777777" w:rsidR="005C0690" w:rsidRPr="006C1F2C" w:rsidRDefault="005C0690" w:rsidP="005171BE">
      <w:pPr>
        <w:widowControl w:val="0"/>
        <w:suppressAutoHyphens/>
        <w:rPr>
          <w:color w:val="000000"/>
          <w:sz w:val="22"/>
          <w:szCs w:val="22"/>
        </w:rPr>
      </w:pPr>
    </w:p>
    <w:p w14:paraId="37C8644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2.</w:t>
      </w:r>
      <w:r w:rsidRPr="006C1F2C">
        <w:rPr>
          <w:b/>
          <w:sz w:val="22"/>
          <w:szCs w:val="22"/>
        </w:rPr>
        <w:tab/>
        <w:t>ADMINISTRASJONSMÅTE</w:t>
      </w:r>
    </w:p>
    <w:p w14:paraId="37C86441" w14:textId="77777777" w:rsidR="005C0690" w:rsidRPr="006C1F2C" w:rsidRDefault="005C0690" w:rsidP="005171BE">
      <w:pPr>
        <w:widowControl w:val="0"/>
        <w:suppressAutoHyphens/>
        <w:jc w:val="both"/>
        <w:rPr>
          <w:sz w:val="22"/>
          <w:szCs w:val="22"/>
        </w:rPr>
      </w:pPr>
    </w:p>
    <w:p w14:paraId="37C86442" w14:textId="77777777" w:rsidR="008C08FD" w:rsidRPr="006C1F2C" w:rsidRDefault="008C08FD" w:rsidP="005171BE">
      <w:pPr>
        <w:widowControl w:val="0"/>
        <w:suppressAutoHyphens/>
        <w:jc w:val="both"/>
        <w:rPr>
          <w:sz w:val="22"/>
          <w:szCs w:val="22"/>
        </w:rPr>
      </w:pPr>
      <w:r w:rsidRPr="006C1F2C">
        <w:rPr>
          <w:sz w:val="22"/>
          <w:szCs w:val="22"/>
        </w:rPr>
        <w:t>Les pakningsvedlegget før bruk.</w:t>
      </w:r>
    </w:p>
    <w:p w14:paraId="37C86443" w14:textId="77777777" w:rsidR="005C0690" w:rsidRPr="006C1F2C" w:rsidRDefault="005C0690" w:rsidP="005171BE">
      <w:pPr>
        <w:widowControl w:val="0"/>
        <w:suppressAutoHyphens/>
        <w:jc w:val="both"/>
        <w:rPr>
          <w:sz w:val="22"/>
          <w:szCs w:val="22"/>
        </w:rPr>
      </w:pPr>
      <w:r w:rsidRPr="006C1F2C">
        <w:rPr>
          <w:sz w:val="22"/>
          <w:szCs w:val="22"/>
        </w:rPr>
        <w:t>Transdermal bruk</w:t>
      </w:r>
    </w:p>
    <w:p w14:paraId="37C86444" w14:textId="77777777" w:rsidR="005C0690" w:rsidRPr="006C1F2C" w:rsidRDefault="005C0690" w:rsidP="005171BE">
      <w:pPr>
        <w:widowControl w:val="0"/>
        <w:suppressAutoHyphens/>
        <w:jc w:val="both"/>
        <w:rPr>
          <w:sz w:val="22"/>
          <w:szCs w:val="22"/>
        </w:rPr>
      </w:pPr>
    </w:p>
    <w:p w14:paraId="37C86445" w14:textId="77777777" w:rsidR="005C0690" w:rsidRPr="006C1F2C" w:rsidRDefault="005C0690" w:rsidP="005171BE">
      <w:pPr>
        <w:widowControl w:val="0"/>
        <w:suppressAutoHyphens/>
        <w:jc w:val="both"/>
        <w:rPr>
          <w:sz w:val="22"/>
          <w:szCs w:val="22"/>
        </w:rPr>
      </w:pPr>
    </w:p>
    <w:p w14:paraId="37C8644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3.</w:t>
      </w:r>
      <w:r w:rsidRPr="006C1F2C">
        <w:rPr>
          <w:b/>
          <w:sz w:val="22"/>
          <w:szCs w:val="22"/>
        </w:rPr>
        <w:tab/>
        <w:t>UTLØPSDATO</w:t>
      </w:r>
    </w:p>
    <w:p w14:paraId="37C86447" w14:textId="77777777" w:rsidR="005C0690" w:rsidRPr="006C1F2C" w:rsidRDefault="005C0690" w:rsidP="005171BE">
      <w:pPr>
        <w:widowControl w:val="0"/>
        <w:suppressAutoHyphens/>
        <w:ind w:left="567" w:hanging="567"/>
        <w:rPr>
          <w:sz w:val="22"/>
          <w:szCs w:val="22"/>
        </w:rPr>
      </w:pPr>
    </w:p>
    <w:p w14:paraId="37C86448" w14:textId="77777777" w:rsidR="005C0690" w:rsidRPr="006C1F2C" w:rsidRDefault="005C0690" w:rsidP="005171BE">
      <w:pPr>
        <w:widowControl w:val="0"/>
        <w:suppressAutoHyphens/>
        <w:ind w:left="567" w:hanging="567"/>
        <w:rPr>
          <w:sz w:val="22"/>
          <w:szCs w:val="22"/>
        </w:rPr>
      </w:pPr>
      <w:r w:rsidRPr="006C1F2C">
        <w:rPr>
          <w:sz w:val="22"/>
          <w:szCs w:val="22"/>
        </w:rPr>
        <w:t>EXP</w:t>
      </w:r>
    </w:p>
    <w:p w14:paraId="37C86449" w14:textId="77777777" w:rsidR="005C0690" w:rsidRPr="006C1F2C" w:rsidRDefault="005C0690" w:rsidP="005171BE">
      <w:pPr>
        <w:widowControl w:val="0"/>
        <w:suppressAutoHyphens/>
        <w:ind w:left="567" w:hanging="567"/>
        <w:rPr>
          <w:sz w:val="22"/>
          <w:szCs w:val="22"/>
        </w:rPr>
      </w:pPr>
    </w:p>
    <w:p w14:paraId="37C8644A" w14:textId="77777777" w:rsidR="005C0690" w:rsidRPr="006C1F2C" w:rsidRDefault="005C0690" w:rsidP="005171BE">
      <w:pPr>
        <w:widowControl w:val="0"/>
        <w:suppressAutoHyphens/>
        <w:ind w:left="567" w:hanging="567"/>
        <w:rPr>
          <w:sz w:val="22"/>
          <w:szCs w:val="22"/>
        </w:rPr>
      </w:pPr>
    </w:p>
    <w:p w14:paraId="37C8644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4.</w:t>
      </w:r>
      <w:r w:rsidRPr="006C1F2C">
        <w:rPr>
          <w:b/>
          <w:sz w:val="22"/>
          <w:szCs w:val="22"/>
        </w:rPr>
        <w:tab/>
        <w:t>PRODUKSJONSNUMMER</w:t>
      </w:r>
    </w:p>
    <w:p w14:paraId="37C8644C" w14:textId="77777777" w:rsidR="005C0690" w:rsidRPr="006C1F2C" w:rsidRDefault="005C0690" w:rsidP="005171BE">
      <w:pPr>
        <w:widowControl w:val="0"/>
        <w:suppressAutoHyphens/>
        <w:jc w:val="both"/>
        <w:rPr>
          <w:sz w:val="22"/>
          <w:szCs w:val="22"/>
        </w:rPr>
      </w:pPr>
    </w:p>
    <w:p w14:paraId="37C8644D" w14:textId="77777777" w:rsidR="005C0690" w:rsidRPr="006C1F2C" w:rsidRDefault="005C0690" w:rsidP="005171BE">
      <w:pPr>
        <w:widowControl w:val="0"/>
        <w:suppressAutoHyphens/>
        <w:jc w:val="both"/>
        <w:rPr>
          <w:sz w:val="22"/>
          <w:szCs w:val="22"/>
        </w:rPr>
      </w:pPr>
      <w:r w:rsidRPr="006C1F2C">
        <w:rPr>
          <w:sz w:val="22"/>
          <w:szCs w:val="22"/>
        </w:rPr>
        <w:t>Lot</w:t>
      </w:r>
    </w:p>
    <w:p w14:paraId="37C8644E" w14:textId="77777777" w:rsidR="005C0690" w:rsidRPr="006C1F2C" w:rsidRDefault="005C0690" w:rsidP="005171BE">
      <w:pPr>
        <w:widowControl w:val="0"/>
        <w:suppressAutoHyphens/>
        <w:jc w:val="both"/>
        <w:rPr>
          <w:sz w:val="22"/>
          <w:szCs w:val="22"/>
        </w:rPr>
      </w:pPr>
    </w:p>
    <w:p w14:paraId="37C8644F" w14:textId="77777777" w:rsidR="005C0690" w:rsidRPr="006C1F2C" w:rsidRDefault="005C0690" w:rsidP="005171BE">
      <w:pPr>
        <w:widowControl w:val="0"/>
        <w:suppressAutoHyphens/>
        <w:jc w:val="both"/>
        <w:rPr>
          <w:sz w:val="22"/>
          <w:szCs w:val="22"/>
        </w:rPr>
      </w:pPr>
    </w:p>
    <w:p w14:paraId="37C8645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5.</w:t>
      </w:r>
      <w:r w:rsidRPr="006C1F2C">
        <w:rPr>
          <w:b/>
          <w:sz w:val="22"/>
          <w:szCs w:val="22"/>
        </w:rPr>
        <w:tab/>
        <w:t>INNHOLD ANGITT ETTER VEKT, VOLUM ELLER ANTALL DOSER</w:t>
      </w:r>
    </w:p>
    <w:p w14:paraId="37C86451" w14:textId="77777777" w:rsidR="005C0690" w:rsidRPr="006C1F2C" w:rsidRDefault="005C0690" w:rsidP="005171BE">
      <w:pPr>
        <w:widowControl w:val="0"/>
        <w:suppressAutoHyphens/>
        <w:jc w:val="both"/>
        <w:rPr>
          <w:sz w:val="22"/>
          <w:szCs w:val="22"/>
        </w:rPr>
      </w:pPr>
    </w:p>
    <w:p w14:paraId="37C86452" w14:textId="77777777" w:rsidR="005C0690" w:rsidRPr="006C1F2C" w:rsidRDefault="005C0690" w:rsidP="005171BE">
      <w:pPr>
        <w:widowControl w:val="0"/>
        <w:suppressAutoHyphens/>
        <w:jc w:val="both"/>
        <w:rPr>
          <w:sz w:val="22"/>
          <w:szCs w:val="22"/>
        </w:rPr>
      </w:pPr>
      <w:r w:rsidRPr="006C1F2C">
        <w:rPr>
          <w:sz w:val="22"/>
          <w:szCs w:val="22"/>
        </w:rPr>
        <w:t>1 depotplaster pr. pose</w:t>
      </w:r>
    </w:p>
    <w:p w14:paraId="37C86453" w14:textId="77777777" w:rsidR="005C0690" w:rsidRPr="006C1F2C" w:rsidRDefault="005C0690" w:rsidP="005171BE">
      <w:pPr>
        <w:widowControl w:val="0"/>
        <w:suppressAutoHyphens/>
        <w:jc w:val="both"/>
        <w:rPr>
          <w:sz w:val="22"/>
          <w:szCs w:val="22"/>
        </w:rPr>
      </w:pPr>
    </w:p>
    <w:p w14:paraId="37C86454" w14:textId="77777777" w:rsidR="005C0690" w:rsidRPr="006C1F2C" w:rsidRDefault="005C0690" w:rsidP="005171BE">
      <w:pPr>
        <w:widowControl w:val="0"/>
        <w:suppressAutoHyphens/>
        <w:jc w:val="both"/>
        <w:rPr>
          <w:sz w:val="22"/>
          <w:szCs w:val="22"/>
        </w:rPr>
      </w:pPr>
    </w:p>
    <w:p w14:paraId="37C86455" w14:textId="77777777" w:rsidR="005C0690" w:rsidRPr="006C1F2C" w:rsidRDefault="005C0690" w:rsidP="005171BE">
      <w:pPr>
        <w:widowControl w:val="0"/>
        <w:pBdr>
          <w:top w:val="single" w:sz="4" w:space="1" w:color="auto"/>
          <w:left w:val="single" w:sz="4" w:space="4" w:color="auto"/>
          <w:bottom w:val="single" w:sz="4" w:space="1" w:color="auto"/>
          <w:right w:val="single" w:sz="4" w:space="4" w:color="auto"/>
        </w:pBdr>
        <w:suppressAutoHyphens/>
        <w:ind w:left="567" w:hanging="567"/>
        <w:jc w:val="both"/>
        <w:rPr>
          <w:sz w:val="22"/>
          <w:szCs w:val="22"/>
        </w:rPr>
      </w:pPr>
      <w:r w:rsidRPr="006C1F2C">
        <w:rPr>
          <w:b/>
          <w:sz w:val="22"/>
          <w:szCs w:val="22"/>
        </w:rPr>
        <w:t>6.</w:t>
      </w:r>
      <w:r w:rsidRPr="006C1F2C">
        <w:rPr>
          <w:b/>
          <w:sz w:val="22"/>
          <w:szCs w:val="22"/>
        </w:rPr>
        <w:tab/>
        <w:t>ANNET</w:t>
      </w:r>
    </w:p>
    <w:p w14:paraId="37C86456" w14:textId="77777777" w:rsidR="005C0690" w:rsidRPr="006C1F2C" w:rsidRDefault="005C0690" w:rsidP="005171BE">
      <w:pPr>
        <w:widowControl w:val="0"/>
        <w:suppressAutoHyphens/>
        <w:jc w:val="both"/>
        <w:rPr>
          <w:sz w:val="22"/>
          <w:szCs w:val="22"/>
        </w:rPr>
      </w:pPr>
    </w:p>
    <w:p w14:paraId="37C86457" w14:textId="77777777" w:rsidR="008C08FD" w:rsidRPr="006C1F2C" w:rsidRDefault="008C08FD" w:rsidP="005171BE">
      <w:pPr>
        <w:widowControl w:val="0"/>
        <w:suppressAutoHyphens/>
        <w:rPr>
          <w:sz w:val="22"/>
          <w:szCs w:val="22"/>
        </w:rPr>
      </w:pPr>
      <w:r w:rsidRPr="006C1F2C">
        <w:rPr>
          <w:sz w:val="22"/>
          <w:szCs w:val="22"/>
        </w:rPr>
        <w:t>Påfør ett plaster hver dag. Ta av det forrige plasteret før ETT nytt plaster settes på.</w:t>
      </w:r>
    </w:p>
    <w:p w14:paraId="37C86458" w14:textId="77777777" w:rsidR="005C0690" w:rsidRPr="006C1F2C" w:rsidRDefault="005C0690" w:rsidP="005171BE">
      <w:pPr>
        <w:widowControl w:val="0"/>
        <w:suppressAutoHyphens/>
        <w:jc w:val="both"/>
        <w:rPr>
          <w:sz w:val="22"/>
          <w:szCs w:val="22"/>
        </w:rPr>
      </w:pPr>
    </w:p>
    <w:p w14:paraId="37C86459" w14:textId="77777777" w:rsidR="00B8240A" w:rsidRPr="00277E35" w:rsidRDefault="005C0690" w:rsidP="005171BE">
      <w:pPr>
        <w:widowControl w:val="0"/>
        <w:shd w:val="clear" w:color="auto" w:fill="FFFFFF"/>
        <w:rPr>
          <w:color w:val="000000"/>
          <w:sz w:val="22"/>
          <w:szCs w:val="22"/>
        </w:rPr>
      </w:pPr>
      <w:r w:rsidRPr="006C1F2C">
        <w:rPr>
          <w:color w:val="000000"/>
          <w:sz w:val="22"/>
          <w:szCs w:val="22"/>
        </w:rPr>
        <w:br w:type="page"/>
      </w:r>
    </w:p>
    <w:p w14:paraId="37C8645A" w14:textId="77777777" w:rsidR="000E5CF3" w:rsidRPr="006C1F2C" w:rsidRDefault="000E5CF3" w:rsidP="005171BE">
      <w:pPr>
        <w:widowControl w:val="0"/>
        <w:shd w:val="clear" w:color="auto" w:fill="FFFFFF"/>
        <w:rPr>
          <w:color w:val="000000"/>
          <w:sz w:val="22"/>
          <w:szCs w:val="22"/>
        </w:rPr>
      </w:pPr>
    </w:p>
    <w:p w14:paraId="37C8645B" w14:textId="2E0DAF35"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45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45D"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ESKE FOR ENHETSPAKNING</w:t>
      </w:r>
    </w:p>
    <w:p w14:paraId="37C8645E" w14:textId="77777777" w:rsidR="00B8240A" w:rsidRPr="006C1F2C" w:rsidRDefault="00B8240A" w:rsidP="005171BE">
      <w:pPr>
        <w:widowControl w:val="0"/>
        <w:suppressAutoHyphens/>
        <w:rPr>
          <w:color w:val="000000"/>
          <w:sz w:val="22"/>
          <w:szCs w:val="22"/>
        </w:rPr>
      </w:pPr>
    </w:p>
    <w:p w14:paraId="37C8645F" w14:textId="77777777" w:rsidR="00B8240A" w:rsidRPr="006C1F2C" w:rsidRDefault="00B8240A" w:rsidP="005171BE">
      <w:pPr>
        <w:widowControl w:val="0"/>
        <w:suppressAutoHyphens/>
        <w:rPr>
          <w:color w:val="000000"/>
          <w:sz w:val="22"/>
          <w:szCs w:val="22"/>
        </w:rPr>
      </w:pPr>
    </w:p>
    <w:p w14:paraId="37C8646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461" w14:textId="77777777" w:rsidR="00B8240A" w:rsidRPr="006C1F2C" w:rsidRDefault="00B8240A" w:rsidP="005171BE">
      <w:pPr>
        <w:widowControl w:val="0"/>
        <w:suppressAutoHyphens/>
        <w:rPr>
          <w:color w:val="000000"/>
          <w:sz w:val="22"/>
          <w:szCs w:val="22"/>
        </w:rPr>
      </w:pPr>
    </w:p>
    <w:p w14:paraId="37C86462" w14:textId="77777777" w:rsidR="00B8240A" w:rsidRPr="006C1F2C" w:rsidRDefault="00B8240A" w:rsidP="005171BE">
      <w:pPr>
        <w:widowControl w:val="0"/>
        <w:suppressAutoHyphens/>
        <w:rPr>
          <w:color w:val="000000"/>
          <w:sz w:val="22"/>
          <w:szCs w:val="22"/>
        </w:rPr>
      </w:pPr>
      <w:r w:rsidRPr="006C1F2C">
        <w:rPr>
          <w:color w:val="000000"/>
          <w:sz w:val="22"/>
          <w:szCs w:val="22"/>
        </w:rPr>
        <w:t xml:space="preserve">Exelon </w:t>
      </w:r>
      <w:r w:rsidR="00930BC9" w:rsidRPr="006C1F2C">
        <w:rPr>
          <w:color w:val="000000"/>
          <w:sz w:val="22"/>
          <w:szCs w:val="22"/>
        </w:rPr>
        <w:t>13,3</w:t>
      </w:r>
      <w:r w:rsidRPr="006C1F2C">
        <w:rPr>
          <w:color w:val="000000"/>
          <w:sz w:val="22"/>
          <w:szCs w:val="22"/>
        </w:rPr>
        <w:t> mg/24 timer depotplaster</w:t>
      </w:r>
    </w:p>
    <w:p w14:paraId="37C86463" w14:textId="77777777" w:rsidR="00B8240A" w:rsidRPr="006C1F2C" w:rsidRDefault="00B8240A" w:rsidP="005171BE">
      <w:pPr>
        <w:widowControl w:val="0"/>
        <w:suppressAutoHyphens/>
        <w:rPr>
          <w:color w:val="000000"/>
          <w:sz w:val="22"/>
          <w:szCs w:val="22"/>
        </w:rPr>
      </w:pPr>
      <w:r w:rsidRPr="006C1F2C">
        <w:rPr>
          <w:color w:val="000000"/>
          <w:sz w:val="22"/>
          <w:szCs w:val="22"/>
        </w:rPr>
        <w:t>rivastigmin</w:t>
      </w:r>
    </w:p>
    <w:p w14:paraId="37C86464" w14:textId="77777777" w:rsidR="00B8240A" w:rsidRPr="006C1F2C" w:rsidRDefault="00B8240A" w:rsidP="005171BE">
      <w:pPr>
        <w:widowControl w:val="0"/>
        <w:suppressAutoHyphens/>
        <w:rPr>
          <w:color w:val="000000"/>
          <w:sz w:val="22"/>
          <w:szCs w:val="22"/>
        </w:rPr>
      </w:pPr>
    </w:p>
    <w:p w14:paraId="37C86465" w14:textId="77777777" w:rsidR="00B8240A" w:rsidRPr="006C1F2C" w:rsidRDefault="00B8240A" w:rsidP="005171BE">
      <w:pPr>
        <w:widowControl w:val="0"/>
        <w:suppressAutoHyphens/>
        <w:rPr>
          <w:color w:val="000000"/>
          <w:sz w:val="22"/>
          <w:szCs w:val="22"/>
        </w:rPr>
      </w:pPr>
    </w:p>
    <w:p w14:paraId="37C8646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467" w14:textId="77777777" w:rsidR="00B8240A" w:rsidRPr="006C1F2C" w:rsidRDefault="00B8240A" w:rsidP="005171BE">
      <w:pPr>
        <w:widowControl w:val="0"/>
        <w:suppressAutoHyphens/>
        <w:rPr>
          <w:color w:val="000000"/>
          <w:sz w:val="22"/>
          <w:szCs w:val="22"/>
        </w:rPr>
      </w:pPr>
    </w:p>
    <w:p w14:paraId="37C86468" w14:textId="77777777" w:rsidR="00B8240A" w:rsidRPr="006C1F2C" w:rsidRDefault="00B8240A" w:rsidP="005171BE">
      <w:pPr>
        <w:widowControl w:val="0"/>
        <w:suppressAutoHyphens/>
        <w:rPr>
          <w:color w:val="000000"/>
          <w:sz w:val="22"/>
          <w:szCs w:val="22"/>
        </w:rPr>
      </w:pPr>
      <w:r w:rsidRPr="006C1F2C">
        <w:rPr>
          <w:color w:val="000000"/>
          <w:sz w:val="22"/>
          <w:szCs w:val="22"/>
        </w:rPr>
        <w:t xml:space="preserve">1 depotplaster på </w:t>
      </w:r>
      <w:r w:rsidR="00930BC9" w:rsidRPr="006C1F2C">
        <w:rPr>
          <w:color w:val="000000"/>
          <w:sz w:val="22"/>
          <w:szCs w:val="22"/>
        </w:rPr>
        <w:t>1</w:t>
      </w:r>
      <w:r w:rsidRPr="006C1F2C">
        <w:rPr>
          <w:color w:val="000000"/>
          <w:sz w:val="22"/>
          <w:szCs w:val="22"/>
        </w:rPr>
        <w:t>5 cm</w:t>
      </w:r>
      <w:r w:rsidRPr="006C1F2C">
        <w:rPr>
          <w:color w:val="000000"/>
          <w:sz w:val="22"/>
          <w:szCs w:val="22"/>
          <w:vertAlign w:val="superscript"/>
        </w:rPr>
        <w:t>2</w:t>
      </w:r>
      <w:r w:rsidRPr="006C1F2C">
        <w:rPr>
          <w:color w:val="000000"/>
          <w:sz w:val="22"/>
          <w:szCs w:val="22"/>
        </w:rPr>
        <w:t xml:space="preserve"> inneholder </w:t>
      </w:r>
      <w:r w:rsidR="00930BC9" w:rsidRPr="006C1F2C">
        <w:rPr>
          <w:color w:val="000000"/>
          <w:sz w:val="22"/>
          <w:szCs w:val="22"/>
        </w:rPr>
        <w:t>27</w:t>
      </w:r>
      <w:r w:rsidRPr="006C1F2C">
        <w:rPr>
          <w:color w:val="000000"/>
          <w:sz w:val="22"/>
          <w:szCs w:val="22"/>
        </w:rPr>
        <w:t xml:space="preserve"> mg rivastigmin og frigir </w:t>
      </w:r>
      <w:r w:rsidR="00930BC9" w:rsidRPr="006C1F2C">
        <w:rPr>
          <w:color w:val="000000"/>
          <w:sz w:val="22"/>
          <w:szCs w:val="22"/>
        </w:rPr>
        <w:t>13,3</w:t>
      </w:r>
      <w:r w:rsidRPr="006C1F2C">
        <w:rPr>
          <w:color w:val="000000"/>
          <w:sz w:val="22"/>
          <w:szCs w:val="22"/>
        </w:rPr>
        <w:t> mg/24 timer.</w:t>
      </w:r>
    </w:p>
    <w:p w14:paraId="37C86469" w14:textId="77777777" w:rsidR="00B8240A" w:rsidRPr="006C1F2C" w:rsidRDefault="00B8240A" w:rsidP="005171BE">
      <w:pPr>
        <w:widowControl w:val="0"/>
        <w:suppressAutoHyphens/>
        <w:rPr>
          <w:color w:val="000000"/>
          <w:sz w:val="22"/>
          <w:szCs w:val="22"/>
        </w:rPr>
      </w:pPr>
    </w:p>
    <w:p w14:paraId="37C8646A" w14:textId="77777777" w:rsidR="00B8240A" w:rsidRPr="006C1F2C" w:rsidRDefault="00B8240A" w:rsidP="005171BE">
      <w:pPr>
        <w:widowControl w:val="0"/>
        <w:suppressAutoHyphens/>
        <w:rPr>
          <w:color w:val="000000"/>
          <w:sz w:val="22"/>
          <w:szCs w:val="22"/>
        </w:rPr>
      </w:pPr>
    </w:p>
    <w:p w14:paraId="37C8646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46C" w14:textId="77777777" w:rsidR="00B8240A" w:rsidRPr="006C1F2C" w:rsidRDefault="00B8240A" w:rsidP="005171BE">
      <w:pPr>
        <w:widowControl w:val="0"/>
        <w:suppressAutoHyphens/>
        <w:rPr>
          <w:color w:val="000000"/>
          <w:sz w:val="22"/>
          <w:szCs w:val="22"/>
        </w:rPr>
      </w:pPr>
    </w:p>
    <w:p w14:paraId="37C8646D" w14:textId="77777777" w:rsidR="00B8240A" w:rsidRPr="006C1F2C" w:rsidRDefault="00B8240A"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46E" w14:textId="77777777" w:rsidR="00B8240A" w:rsidRPr="006C1F2C" w:rsidRDefault="00B8240A" w:rsidP="005171BE">
      <w:pPr>
        <w:widowControl w:val="0"/>
        <w:suppressAutoHyphens/>
        <w:rPr>
          <w:color w:val="000000"/>
          <w:sz w:val="22"/>
          <w:szCs w:val="22"/>
        </w:rPr>
      </w:pPr>
    </w:p>
    <w:p w14:paraId="37C8646F" w14:textId="77777777" w:rsidR="00B8240A" w:rsidRPr="006C1F2C" w:rsidRDefault="00B8240A" w:rsidP="005171BE">
      <w:pPr>
        <w:widowControl w:val="0"/>
        <w:suppressAutoHyphens/>
        <w:rPr>
          <w:color w:val="000000"/>
          <w:sz w:val="22"/>
          <w:szCs w:val="22"/>
        </w:rPr>
      </w:pPr>
    </w:p>
    <w:p w14:paraId="37C8647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471" w14:textId="77777777" w:rsidR="00B8240A" w:rsidRPr="006C1F2C" w:rsidRDefault="00B8240A" w:rsidP="005171BE">
      <w:pPr>
        <w:widowControl w:val="0"/>
        <w:suppressAutoHyphens/>
        <w:rPr>
          <w:color w:val="000000"/>
          <w:sz w:val="22"/>
          <w:szCs w:val="22"/>
        </w:rPr>
      </w:pPr>
    </w:p>
    <w:p w14:paraId="37C86472" w14:textId="77777777" w:rsidR="00B8240A" w:rsidRPr="006C1F2C" w:rsidRDefault="00B8240A" w:rsidP="005171BE">
      <w:pPr>
        <w:widowControl w:val="0"/>
        <w:suppressAutoHyphens/>
        <w:rPr>
          <w:color w:val="000000"/>
          <w:sz w:val="22"/>
          <w:szCs w:val="22"/>
        </w:rPr>
      </w:pPr>
      <w:r w:rsidRPr="006C1F2C">
        <w:rPr>
          <w:color w:val="000000"/>
          <w:sz w:val="22"/>
          <w:szCs w:val="22"/>
        </w:rPr>
        <w:t>7 depotplastre</w:t>
      </w:r>
    </w:p>
    <w:p w14:paraId="37C86473" w14:textId="77777777" w:rsidR="00B8240A" w:rsidRPr="006C1F2C" w:rsidRDefault="00B8240A" w:rsidP="005171BE">
      <w:pPr>
        <w:widowControl w:val="0"/>
        <w:suppressAutoHyphens/>
        <w:rPr>
          <w:color w:val="000000"/>
          <w:sz w:val="22"/>
          <w:szCs w:val="22"/>
          <w:shd w:val="clear" w:color="auto" w:fill="D9D9D9"/>
        </w:rPr>
      </w:pPr>
      <w:r w:rsidRPr="006C1F2C">
        <w:rPr>
          <w:color w:val="000000"/>
          <w:sz w:val="22"/>
          <w:szCs w:val="22"/>
          <w:shd w:val="clear" w:color="auto" w:fill="D9D9D9"/>
        </w:rPr>
        <w:t>30 depotplastre</w:t>
      </w:r>
    </w:p>
    <w:p w14:paraId="37C86474" w14:textId="77777777" w:rsidR="00B8240A" w:rsidRPr="006C1F2C" w:rsidRDefault="00B8240A" w:rsidP="005171BE">
      <w:pPr>
        <w:widowControl w:val="0"/>
        <w:suppressAutoHyphens/>
        <w:rPr>
          <w:color w:val="000000"/>
          <w:sz w:val="22"/>
          <w:szCs w:val="22"/>
        </w:rPr>
      </w:pPr>
    </w:p>
    <w:p w14:paraId="37C86475" w14:textId="77777777" w:rsidR="00B8240A" w:rsidRPr="006C1F2C" w:rsidRDefault="00B8240A" w:rsidP="005171BE">
      <w:pPr>
        <w:widowControl w:val="0"/>
        <w:suppressAutoHyphens/>
        <w:rPr>
          <w:color w:val="000000"/>
          <w:sz w:val="22"/>
          <w:szCs w:val="22"/>
        </w:rPr>
      </w:pPr>
    </w:p>
    <w:p w14:paraId="37C86476" w14:textId="5E076210"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771B9C" w:rsidRPr="006C1F2C">
        <w:rPr>
          <w:b/>
          <w:color w:val="000000"/>
          <w:sz w:val="22"/>
          <w:szCs w:val="22"/>
        </w:rPr>
        <w:t>-</w:t>
      </w:r>
      <w:r w:rsidRPr="006C1F2C">
        <w:rPr>
          <w:b/>
          <w:color w:val="000000"/>
          <w:sz w:val="22"/>
          <w:szCs w:val="22"/>
        </w:rPr>
        <w:t>VEI(ER)</w:t>
      </w:r>
    </w:p>
    <w:p w14:paraId="37C86477" w14:textId="77777777" w:rsidR="00B8240A" w:rsidRPr="006C1F2C" w:rsidRDefault="00B8240A" w:rsidP="005171BE">
      <w:pPr>
        <w:widowControl w:val="0"/>
        <w:suppressAutoHyphens/>
        <w:rPr>
          <w:color w:val="000000"/>
          <w:sz w:val="22"/>
          <w:szCs w:val="22"/>
        </w:rPr>
      </w:pPr>
    </w:p>
    <w:p w14:paraId="37C86478" w14:textId="77777777" w:rsidR="00565F88" w:rsidRPr="006C1F2C" w:rsidRDefault="00565F88" w:rsidP="005171BE">
      <w:pPr>
        <w:widowControl w:val="0"/>
        <w:suppressAutoHyphens/>
        <w:rPr>
          <w:color w:val="000000"/>
          <w:sz w:val="22"/>
          <w:szCs w:val="22"/>
        </w:rPr>
      </w:pPr>
      <w:r w:rsidRPr="006C1F2C">
        <w:rPr>
          <w:color w:val="000000"/>
          <w:sz w:val="22"/>
          <w:szCs w:val="22"/>
        </w:rPr>
        <w:t>Les pakningsvedlegget før bruk.</w:t>
      </w:r>
    </w:p>
    <w:p w14:paraId="37C86479" w14:textId="77777777" w:rsidR="00B8240A" w:rsidRPr="006C1F2C" w:rsidRDefault="00B8240A" w:rsidP="005171BE">
      <w:pPr>
        <w:widowControl w:val="0"/>
        <w:suppressAutoHyphens/>
        <w:rPr>
          <w:color w:val="000000"/>
          <w:sz w:val="22"/>
          <w:szCs w:val="22"/>
        </w:rPr>
      </w:pPr>
      <w:r w:rsidRPr="006C1F2C">
        <w:rPr>
          <w:color w:val="000000"/>
          <w:sz w:val="22"/>
          <w:szCs w:val="22"/>
        </w:rPr>
        <w:t>Transdermal bruk</w:t>
      </w:r>
    </w:p>
    <w:p w14:paraId="37C8647A" w14:textId="77777777" w:rsidR="00B8240A" w:rsidRPr="006C1F2C" w:rsidRDefault="00B8240A" w:rsidP="005171BE">
      <w:pPr>
        <w:widowControl w:val="0"/>
        <w:suppressAutoHyphens/>
        <w:rPr>
          <w:color w:val="000000"/>
          <w:sz w:val="22"/>
          <w:szCs w:val="22"/>
        </w:rPr>
      </w:pPr>
    </w:p>
    <w:p w14:paraId="37C8647B" w14:textId="77777777" w:rsidR="00B8240A" w:rsidRPr="006C1F2C" w:rsidRDefault="00B8240A" w:rsidP="005171BE">
      <w:pPr>
        <w:widowControl w:val="0"/>
        <w:suppressAutoHyphens/>
        <w:rPr>
          <w:color w:val="000000"/>
          <w:sz w:val="22"/>
          <w:szCs w:val="22"/>
        </w:rPr>
      </w:pPr>
    </w:p>
    <w:p w14:paraId="37C8647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47D" w14:textId="77777777" w:rsidR="00B8240A" w:rsidRPr="006C1F2C" w:rsidRDefault="00B8240A" w:rsidP="005171BE">
      <w:pPr>
        <w:widowControl w:val="0"/>
        <w:suppressAutoHyphens/>
        <w:rPr>
          <w:color w:val="000000"/>
          <w:sz w:val="22"/>
          <w:szCs w:val="22"/>
        </w:rPr>
      </w:pPr>
    </w:p>
    <w:p w14:paraId="37C8647E" w14:textId="77777777" w:rsidR="00B8240A" w:rsidRPr="006C1F2C" w:rsidRDefault="00B8240A" w:rsidP="005171BE">
      <w:pPr>
        <w:widowControl w:val="0"/>
        <w:suppressAutoHyphens/>
        <w:rPr>
          <w:color w:val="000000"/>
          <w:sz w:val="22"/>
          <w:szCs w:val="22"/>
        </w:rPr>
      </w:pPr>
      <w:r w:rsidRPr="006C1F2C">
        <w:rPr>
          <w:color w:val="000000"/>
          <w:sz w:val="22"/>
          <w:szCs w:val="22"/>
        </w:rPr>
        <w:t>Oppbevares utilgjengelig for barn.</w:t>
      </w:r>
    </w:p>
    <w:p w14:paraId="37C8647F" w14:textId="77777777" w:rsidR="00B8240A" w:rsidRPr="006C1F2C" w:rsidRDefault="00B8240A" w:rsidP="005171BE">
      <w:pPr>
        <w:widowControl w:val="0"/>
        <w:suppressAutoHyphens/>
        <w:rPr>
          <w:color w:val="000000"/>
          <w:sz w:val="22"/>
          <w:szCs w:val="22"/>
        </w:rPr>
      </w:pPr>
    </w:p>
    <w:p w14:paraId="37C86480" w14:textId="77777777" w:rsidR="00B8240A" w:rsidRPr="006C1F2C" w:rsidRDefault="00B8240A" w:rsidP="005171BE">
      <w:pPr>
        <w:widowControl w:val="0"/>
        <w:suppressAutoHyphens/>
        <w:rPr>
          <w:color w:val="000000"/>
          <w:sz w:val="22"/>
          <w:szCs w:val="22"/>
        </w:rPr>
      </w:pPr>
    </w:p>
    <w:p w14:paraId="37C8648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482" w14:textId="77777777" w:rsidR="00B8240A" w:rsidRPr="006C1F2C" w:rsidRDefault="00B8240A" w:rsidP="005171BE">
      <w:pPr>
        <w:widowControl w:val="0"/>
        <w:suppressAutoHyphens/>
        <w:rPr>
          <w:color w:val="000000"/>
          <w:sz w:val="22"/>
          <w:szCs w:val="22"/>
        </w:rPr>
      </w:pPr>
    </w:p>
    <w:p w14:paraId="37C86483" w14:textId="77777777" w:rsidR="00B8240A" w:rsidRPr="006C1F2C" w:rsidRDefault="00B8240A" w:rsidP="005171BE">
      <w:pPr>
        <w:widowControl w:val="0"/>
        <w:suppressAutoHyphens/>
        <w:rPr>
          <w:color w:val="000000"/>
          <w:sz w:val="22"/>
          <w:szCs w:val="22"/>
        </w:rPr>
      </w:pPr>
    </w:p>
    <w:p w14:paraId="37C8648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485" w14:textId="77777777" w:rsidR="00B8240A" w:rsidRPr="006C1F2C" w:rsidRDefault="00B8240A" w:rsidP="005171BE">
      <w:pPr>
        <w:widowControl w:val="0"/>
        <w:suppressAutoHyphens/>
        <w:rPr>
          <w:color w:val="000000"/>
          <w:sz w:val="22"/>
          <w:szCs w:val="22"/>
        </w:rPr>
      </w:pPr>
    </w:p>
    <w:p w14:paraId="37C86486" w14:textId="77777777" w:rsidR="00B8240A" w:rsidRPr="006C1F2C" w:rsidRDefault="00C53D20" w:rsidP="005171BE">
      <w:pPr>
        <w:widowControl w:val="0"/>
        <w:suppressAutoHyphens/>
        <w:rPr>
          <w:color w:val="000000"/>
          <w:sz w:val="22"/>
          <w:szCs w:val="22"/>
        </w:rPr>
      </w:pPr>
      <w:r w:rsidRPr="006C1F2C">
        <w:rPr>
          <w:color w:val="000000"/>
          <w:sz w:val="22"/>
          <w:szCs w:val="22"/>
        </w:rPr>
        <w:t>EXP</w:t>
      </w:r>
    </w:p>
    <w:p w14:paraId="37C86487" w14:textId="77777777" w:rsidR="00B8240A" w:rsidRPr="006C1F2C" w:rsidRDefault="00B8240A" w:rsidP="005171BE">
      <w:pPr>
        <w:widowControl w:val="0"/>
        <w:suppressAutoHyphens/>
        <w:rPr>
          <w:color w:val="000000"/>
          <w:sz w:val="22"/>
          <w:szCs w:val="22"/>
        </w:rPr>
      </w:pPr>
    </w:p>
    <w:p w14:paraId="37C86488" w14:textId="77777777" w:rsidR="00B8240A" w:rsidRPr="006C1F2C" w:rsidRDefault="00B8240A" w:rsidP="005171BE">
      <w:pPr>
        <w:widowControl w:val="0"/>
        <w:suppressAutoHyphens/>
        <w:rPr>
          <w:color w:val="000000"/>
          <w:sz w:val="22"/>
          <w:szCs w:val="22"/>
        </w:rPr>
      </w:pPr>
    </w:p>
    <w:p w14:paraId="37C86489"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48A" w14:textId="77777777" w:rsidR="00B8240A" w:rsidRPr="006C1F2C" w:rsidRDefault="00B8240A" w:rsidP="005171BE">
      <w:pPr>
        <w:keepNext/>
        <w:widowControl w:val="0"/>
        <w:suppressAutoHyphens/>
        <w:rPr>
          <w:color w:val="000000"/>
          <w:sz w:val="22"/>
          <w:szCs w:val="22"/>
        </w:rPr>
      </w:pPr>
    </w:p>
    <w:p w14:paraId="37C8648B" w14:textId="77777777" w:rsidR="00B8240A" w:rsidRPr="006C1F2C" w:rsidRDefault="00B8240A" w:rsidP="005171BE">
      <w:pPr>
        <w:keepNext/>
        <w:widowControl w:val="0"/>
        <w:suppressAutoHyphens/>
        <w:rPr>
          <w:color w:val="000000"/>
          <w:sz w:val="22"/>
          <w:szCs w:val="22"/>
        </w:rPr>
      </w:pPr>
      <w:r w:rsidRPr="006C1F2C">
        <w:rPr>
          <w:color w:val="000000"/>
          <w:sz w:val="22"/>
          <w:szCs w:val="22"/>
        </w:rPr>
        <w:t>Oppbevares ved høyst 25°C.</w:t>
      </w:r>
    </w:p>
    <w:p w14:paraId="37C8648C" w14:textId="77777777" w:rsidR="00B8240A" w:rsidRPr="006C1F2C" w:rsidRDefault="00B8240A" w:rsidP="005171BE">
      <w:pPr>
        <w:widowControl w:val="0"/>
        <w:suppressAutoHyphens/>
        <w:rPr>
          <w:color w:val="000000"/>
          <w:sz w:val="22"/>
          <w:szCs w:val="22"/>
        </w:rPr>
      </w:pPr>
      <w:r w:rsidRPr="006C1F2C">
        <w:rPr>
          <w:color w:val="000000"/>
          <w:sz w:val="22"/>
          <w:szCs w:val="22"/>
        </w:rPr>
        <w:t>Oppbevar plasteret i posen til det skal brukes.</w:t>
      </w:r>
    </w:p>
    <w:p w14:paraId="37C8648D" w14:textId="77777777" w:rsidR="00B8240A" w:rsidRPr="006C1F2C" w:rsidRDefault="00B8240A" w:rsidP="005171BE">
      <w:pPr>
        <w:widowControl w:val="0"/>
        <w:suppressAutoHyphens/>
        <w:rPr>
          <w:color w:val="000000"/>
          <w:sz w:val="22"/>
          <w:szCs w:val="22"/>
        </w:rPr>
      </w:pPr>
    </w:p>
    <w:p w14:paraId="37C8648E" w14:textId="77777777" w:rsidR="00B8240A" w:rsidRPr="006C1F2C" w:rsidRDefault="00B8240A" w:rsidP="005171BE">
      <w:pPr>
        <w:widowControl w:val="0"/>
        <w:suppressAutoHyphens/>
        <w:rPr>
          <w:color w:val="000000"/>
          <w:sz w:val="22"/>
          <w:szCs w:val="22"/>
        </w:rPr>
      </w:pPr>
    </w:p>
    <w:p w14:paraId="37C8648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490" w14:textId="77777777" w:rsidR="00B8240A" w:rsidRPr="006C1F2C" w:rsidRDefault="00B8240A" w:rsidP="005171BE">
      <w:pPr>
        <w:widowControl w:val="0"/>
        <w:suppressAutoHyphens/>
        <w:rPr>
          <w:color w:val="000000"/>
          <w:sz w:val="22"/>
          <w:szCs w:val="22"/>
        </w:rPr>
      </w:pPr>
    </w:p>
    <w:p w14:paraId="37C86491" w14:textId="77777777" w:rsidR="00B8240A" w:rsidRPr="006C1F2C" w:rsidRDefault="00B8240A" w:rsidP="005171BE">
      <w:pPr>
        <w:widowControl w:val="0"/>
        <w:suppressAutoHyphens/>
        <w:rPr>
          <w:color w:val="000000"/>
          <w:sz w:val="22"/>
          <w:szCs w:val="22"/>
        </w:rPr>
      </w:pPr>
    </w:p>
    <w:p w14:paraId="37C8649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493" w14:textId="77777777" w:rsidR="00B8240A" w:rsidRPr="006C1F2C" w:rsidRDefault="00B8240A" w:rsidP="005171BE">
      <w:pPr>
        <w:widowControl w:val="0"/>
        <w:suppressAutoHyphens/>
        <w:rPr>
          <w:color w:val="000000"/>
          <w:sz w:val="22"/>
          <w:szCs w:val="22"/>
        </w:rPr>
      </w:pPr>
    </w:p>
    <w:p w14:paraId="37C86494"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495"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496"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497"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498"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499" w14:textId="77777777" w:rsidR="00B8240A" w:rsidRPr="006C1F2C" w:rsidRDefault="00B8240A" w:rsidP="005171BE">
      <w:pPr>
        <w:widowControl w:val="0"/>
        <w:suppressAutoHyphens/>
        <w:rPr>
          <w:color w:val="000000"/>
          <w:sz w:val="22"/>
          <w:szCs w:val="22"/>
        </w:rPr>
      </w:pPr>
    </w:p>
    <w:p w14:paraId="37C8649A" w14:textId="77777777" w:rsidR="00B8240A" w:rsidRPr="006C1F2C" w:rsidRDefault="00B8240A" w:rsidP="005171BE">
      <w:pPr>
        <w:widowControl w:val="0"/>
        <w:suppressAutoHyphens/>
        <w:rPr>
          <w:color w:val="000000"/>
          <w:sz w:val="22"/>
          <w:szCs w:val="22"/>
        </w:rPr>
      </w:pPr>
    </w:p>
    <w:p w14:paraId="37C8649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49C" w14:textId="77777777" w:rsidR="00B8240A" w:rsidRPr="006C1F2C" w:rsidRDefault="00B8240A" w:rsidP="005171BE">
      <w:pPr>
        <w:widowControl w:val="0"/>
        <w:suppressAutoHyphens/>
        <w:rPr>
          <w:color w:val="000000"/>
          <w:sz w:val="22"/>
          <w:szCs w:val="22"/>
        </w:rPr>
      </w:pPr>
    </w:p>
    <w:p w14:paraId="37C8649D" w14:textId="77777777" w:rsidR="00B8240A" w:rsidRPr="006C1F2C" w:rsidRDefault="00B8240A" w:rsidP="005171BE">
      <w:pPr>
        <w:widowControl w:val="0"/>
        <w:suppressAutoHyphens/>
        <w:rPr>
          <w:color w:val="000000"/>
          <w:sz w:val="22"/>
          <w:szCs w:val="22"/>
          <w:shd w:val="clear" w:color="auto" w:fill="D9D9D9"/>
        </w:rPr>
      </w:pPr>
      <w:r w:rsidRPr="006C1F2C">
        <w:rPr>
          <w:sz w:val="22"/>
          <w:szCs w:val="22"/>
        </w:rPr>
        <w:t>EU/1/98/066/0</w:t>
      </w:r>
      <w:r w:rsidR="0052095E" w:rsidRPr="006C1F2C">
        <w:rPr>
          <w:sz w:val="22"/>
          <w:szCs w:val="22"/>
        </w:rPr>
        <w:t>27</w:t>
      </w:r>
      <w:r w:rsidRPr="006C1F2C">
        <w:rPr>
          <w:color w:val="000000"/>
          <w:sz w:val="22"/>
          <w:szCs w:val="22"/>
        </w:rPr>
        <w:tab/>
      </w:r>
      <w:r w:rsidRPr="006C1F2C">
        <w:rPr>
          <w:color w:val="000000"/>
          <w:sz w:val="22"/>
          <w:szCs w:val="22"/>
          <w:shd w:val="clear" w:color="auto" w:fill="D9D9D9"/>
        </w:rPr>
        <w:t>7 depotplastre</w:t>
      </w:r>
      <w:r w:rsidR="001949BE" w:rsidRPr="006C1F2C">
        <w:rPr>
          <w:color w:val="000000"/>
          <w:sz w:val="22"/>
          <w:szCs w:val="22"/>
          <w:shd w:val="clear" w:color="auto" w:fill="D9D9D9"/>
        </w:rPr>
        <w:t xml:space="preserve"> (pose: papir/PET/alu/PAN)</w:t>
      </w:r>
    </w:p>
    <w:p w14:paraId="37C8649E" w14:textId="77777777" w:rsidR="00B8240A" w:rsidRPr="006C1F2C" w:rsidRDefault="00B8240A" w:rsidP="005171BE">
      <w:pPr>
        <w:widowControl w:val="0"/>
        <w:suppressAutoHyphens/>
        <w:rPr>
          <w:color w:val="000000"/>
          <w:sz w:val="22"/>
          <w:szCs w:val="22"/>
          <w:shd w:val="clear" w:color="auto" w:fill="D9D9D9"/>
        </w:rPr>
      </w:pPr>
      <w:r w:rsidRPr="006C1F2C">
        <w:rPr>
          <w:sz w:val="22"/>
          <w:szCs w:val="22"/>
          <w:shd w:val="clear" w:color="auto" w:fill="D9D9D9"/>
        </w:rPr>
        <w:t>EU/1/98/066/0</w:t>
      </w:r>
      <w:r w:rsidR="0052095E" w:rsidRPr="006C1F2C">
        <w:rPr>
          <w:sz w:val="22"/>
          <w:szCs w:val="22"/>
          <w:shd w:val="clear" w:color="auto" w:fill="D9D9D9"/>
        </w:rPr>
        <w:t>28</w:t>
      </w:r>
      <w:r w:rsidRPr="006C1F2C">
        <w:rPr>
          <w:color w:val="000000"/>
          <w:sz w:val="22"/>
          <w:szCs w:val="22"/>
          <w:shd w:val="clear" w:color="auto" w:fill="D9D9D9"/>
        </w:rPr>
        <w:tab/>
        <w:t>30 depotplastre</w:t>
      </w:r>
      <w:r w:rsidR="001949BE" w:rsidRPr="006C1F2C">
        <w:rPr>
          <w:color w:val="000000"/>
          <w:sz w:val="22"/>
          <w:szCs w:val="22"/>
          <w:shd w:val="clear" w:color="auto" w:fill="D9D9D9"/>
        </w:rPr>
        <w:t>(pose: papir/PET/alu/PAN)</w:t>
      </w:r>
    </w:p>
    <w:p w14:paraId="37C8649F" w14:textId="77777777" w:rsidR="001949BE" w:rsidRPr="006C1F2C" w:rsidRDefault="001949BE" w:rsidP="005171BE">
      <w:pPr>
        <w:widowControl w:val="0"/>
        <w:rPr>
          <w:color w:val="000000"/>
          <w:sz w:val="22"/>
          <w:szCs w:val="22"/>
          <w:shd w:val="clear" w:color="auto" w:fill="D9D9D9"/>
        </w:rPr>
      </w:pPr>
      <w:r w:rsidRPr="006C1F2C">
        <w:rPr>
          <w:sz w:val="22"/>
          <w:szCs w:val="22"/>
          <w:shd w:val="clear" w:color="auto" w:fill="D9D9D9"/>
        </w:rPr>
        <w:t>EU/1/98/066/04</w:t>
      </w:r>
      <w:r w:rsidR="00CD0E57" w:rsidRPr="006C1F2C">
        <w:rPr>
          <w:sz w:val="22"/>
          <w:szCs w:val="22"/>
          <w:shd w:val="clear" w:color="auto" w:fill="D9D9D9"/>
        </w:rPr>
        <w:t>3</w:t>
      </w:r>
      <w:r w:rsidRPr="006C1F2C">
        <w:rPr>
          <w:color w:val="000000"/>
          <w:sz w:val="22"/>
          <w:szCs w:val="22"/>
          <w:shd w:val="clear" w:color="auto" w:fill="D9D9D9"/>
        </w:rPr>
        <w:tab/>
        <w:t>7 depotplastre (pose: papir/PET/PE/alu/PA)</w:t>
      </w:r>
    </w:p>
    <w:p w14:paraId="37C864A0" w14:textId="77777777" w:rsidR="00B8240A" w:rsidRPr="006C1F2C" w:rsidRDefault="001949BE" w:rsidP="005171BE">
      <w:pPr>
        <w:widowControl w:val="0"/>
        <w:rPr>
          <w:color w:val="000000"/>
          <w:sz w:val="22"/>
          <w:szCs w:val="22"/>
        </w:rPr>
      </w:pPr>
      <w:r w:rsidRPr="006C1F2C">
        <w:rPr>
          <w:sz w:val="22"/>
          <w:szCs w:val="22"/>
          <w:shd w:val="clear" w:color="auto" w:fill="D9D9D9"/>
        </w:rPr>
        <w:t>EU/1/98/066/04</w:t>
      </w:r>
      <w:r w:rsidR="00CD0E57" w:rsidRPr="006C1F2C">
        <w:rPr>
          <w:sz w:val="22"/>
          <w:szCs w:val="22"/>
          <w:shd w:val="clear" w:color="auto" w:fill="D9D9D9"/>
        </w:rPr>
        <w:t>4</w:t>
      </w:r>
      <w:r w:rsidRPr="006C1F2C">
        <w:rPr>
          <w:color w:val="000000"/>
          <w:sz w:val="22"/>
          <w:szCs w:val="22"/>
          <w:shd w:val="clear" w:color="auto" w:fill="D9D9D9"/>
        </w:rPr>
        <w:tab/>
        <w:t>30 depotplastre (pose: papir/PET/PE/alu/PA)</w:t>
      </w:r>
    </w:p>
    <w:p w14:paraId="37C864A1" w14:textId="77777777" w:rsidR="001949BE" w:rsidRPr="006C1F2C" w:rsidRDefault="001949BE" w:rsidP="005171BE">
      <w:pPr>
        <w:widowControl w:val="0"/>
        <w:rPr>
          <w:color w:val="000000"/>
          <w:sz w:val="22"/>
          <w:szCs w:val="22"/>
        </w:rPr>
      </w:pPr>
    </w:p>
    <w:p w14:paraId="37C864A2" w14:textId="77777777" w:rsidR="00B8240A" w:rsidRPr="006C1F2C" w:rsidRDefault="00B8240A" w:rsidP="005171BE">
      <w:pPr>
        <w:widowControl w:val="0"/>
        <w:rPr>
          <w:color w:val="000000"/>
          <w:sz w:val="22"/>
          <w:szCs w:val="22"/>
        </w:rPr>
      </w:pPr>
    </w:p>
    <w:p w14:paraId="37C864A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4A4" w14:textId="77777777" w:rsidR="00B8240A" w:rsidRPr="006C1F2C" w:rsidRDefault="00B8240A" w:rsidP="005171BE">
      <w:pPr>
        <w:widowControl w:val="0"/>
        <w:rPr>
          <w:color w:val="000000"/>
          <w:sz w:val="22"/>
          <w:szCs w:val="22"/>
        </w:rPr>
      </w:pPr>
    </w:p>
    <w:p w14:paraId="37C864A5" w14:textId="77777777" w:rsidR="00B8240A" w:rsidRPr="006C1F2C" w:rsidRDefault="00B8240A" w:rsidP="005171BE">
      <w:pPr>
        <w:widowControl w:val="0"/>
        <w:rPr>
          <w:color w:val="000000"/>
          <w:sz w:val="22"/>
          <w:szCs w:val="22"/>
        </w:rPr>
      </w:pPr>
      <w:r w:rsidRPr="006C1F2C">
        <w:rPr>
          <w:color w:val="000000"/>
          <w:sz w:val="22"/>
          <w:szCs w:val="22"/>
        </w:rPr>
        <w:t>Lot</w:t>
      </w:r>
    </w:p>
    <w:p w14:paraId="37C864A6" w14:textId="77777777" w:rsidR="00B8240A" w:rsidRPr="006C1F2C" w:rsidRDefault="00B8240A" w:rsidP="005171BE">
      <w:pPr>
        <w:widowControl w:val="0"/>
        <w:rPr>
          <w:color w:val="000000"/>
          <w:sz w:val="22"/>
          <w:szCs w:val="22"/>
        </w:rPr>
      </w:pPr>
    </w:p>
    <w:p w14:paraId="37C864A7" w14:textId="77777777" w:rsidR="00B8240A" w:rsidRPr="006C1F2C" w:rsidRDefault="00B8240A" w:rsidP="005171BE">
      <w:pPr>
        <w:widowControl w:val="0"/>
        <w:rPr>
          <w:color w:val="000000"/>
          <w:sz w:val="22"/>
          <w:szCs w:val="22"/>
        </w:rPr>
      </w:pPr>
    </w:p>
    <w:p w14:paraId="37C864A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4A9" w14:textId="77777777" w:rsidR="00B8240A" w:rsidRPr="006C1F2C" w:rsidRDefault="00B8240A" w:rsidP="005171BE">
      <w:pPr>
        <w:widowControl w:val="0"/>
        <w:rPr>
          <w:color w:val="000000"/>
          <w:sz w:val="22"/>
          <w:szCs w:val="22"/>
        </w:rPr>
      </w:pPr>
    </w:p>
    <w:p w14:paraId="37C864AA" w14:textId="77777777" w:rsidR="00B8240A" w:rsidRPr="006C1F2C" w:rsidRDefault="00B8240A" w:rsidP="005171BE">
      <w:pPr>
        <w:widowControl w:val="0"/>
        <w:rPr>
          <w:color w:val="000000"/>
          <w:sz w:val="22"/>
          <w:szCs w:val="22"/>
        </w:rPr>
      </w:pPr>
    </w:p>
    <w:p w14:paraId="37C864A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4AC" w14:textId="77777777" w:rsidR="00B8240A" w:rsidRPr="006C1F2C" w:rsidRDefault="00B8240A" w:rsidP="005171BE">
      <w:pPr>
        <w:widowControl w:val="0"/>
        <w:suppressAutoHyphens/>
        <w:rPr>
          <w:color w:val="000000"/>
          <w:sz w:val="22"/>
          <w:szCs w:val="22"/>
        </w:rPr>
      </w:pPr>
    </w:p>
    <w:p w14:paraId="37C864AD" w14:textId="77777777" w:rsidR="00B8240A" w:rsidRPr="006C1F2C" w:rsidRDefault="00B8240A" w:rsidP="005171BE">
      <w:pPr>
        <w:widowControl w:val="0"/>
        <w:rPr>
          <w:color w:val="000000"/>
          <w:sz w:val="22"/>
          <w:szCs w:val="22"/>
        </w:rPr>
      </w:pPr>
    </w:p>
    <w:p w14:paraId="37C864AE" w14:textId="77777777" w:rsidR="00B8240A" w:rsidRPr="006C1F2C" w:rsidRDefault="00B8240A"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4AF" w14:textId="77777777" w:rsidR="00B8240A" w:rsidRPr="006C1F2C" w:rsidRDefault="00B8240A" w:rsidP="005171BE">
      <w:pPr>
        <w:widowControl w:val="0"/>
        <w:rPr>
          <w:sz w:val="22"/>
          <w:szCs w:val="22"/>
        </w:rPr>
      </w:pPr>
    </w:p>
    <w:p w14:paraId="37C864B0" w14:textId="77777777" w:rsidR="00B8240A" w:rsidRPr="006C1F2C" w:rsidRDefault="00B8240A" w:rsidP="005171BE">
      <w:pPr>
        <w:widowControl w:val="0"/>
        <w:rPr>
          <w:sz w:val="22"/>
          <w:szCs w:val="22"/>
        </w:rPr>
      </w:pPr>
      <w:r w:rsidRPr="006C1F2C">
        <w:rPr>
          <w:sz w:val="22"/>
          <w:szCs w:val="22"/>
        </w:rPr>
        <w:t xml:space="preserve">Exelon </w:t>
      </w:r>
      <w:r w:rsidR="00930BC9" w:rsidRPr="006C1F2C">
        <w:rPr>
          <w:sz w:val="22"/>
          <w:szCs w:val="22"/>
        </w:rPr>
        <w:t>13,3</w:t>
      </w:r>
      <w:r w:rsidRPr="006C1F2C">
        <w:rPr>
          <w:sz w:val="22"/>
          <w:szCs w:val="22"/>
        </w:rPr>
        <w:t> mg/24 h</w:t>
      </w:r>
    </w:p>
    <w:p w14:paraId="37C864B1" w14:textId="77777777" w:rsidR="00C53D20" w:rsidRPr="006C1F2C" w:rsidRDefault="00C53D20" w:rsidP="005171BE">
      <w:pPr>
        <w:widowControl w:val="0"/>
        <w:rPr>
          <w:color w:val="000000"/>
          <w:sz w:val="22"/>
          <w:szCs w:val="22"/>
        </w:rPr>
      </w:pPr>
    </w:p>
    <w:p w14:paraId="37C864B2" w14:textId="77777777" w:rsidR="00C53D20" w:rsidRPr="006C1F2C" w:rsidRDefault="00C53D20" w:rsidP="005171BE">
      <w:pPr>
        <w:widowControl w:val="0"/>
        <w:rPr>
          <w:sz w:val="22"/>
          <w:szCs w:val="22"/>
        </w:rPr>
      </w:pPr>
    </w:p>
    <w:p w14:paraId="37C864B3" w14:textId="77777777" w:rsidR="00C53D20" w:rsidRPr="006C1F2C" w:rsidRDefault="00C53D20"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4B4" w14:textId="77777777" w:rsidR="00C53D20" w:rsidRPr="006C1F2C" w:rsidRDefault="00C53D20" w:rsidP="005171BE">
      <w:pPr>
        <w:keepNext/>
        <w:widowControl w:val="0"/>
        <w:rPr>
          <w:noProof/>
          <w:sz w:val="22"/>
          <w:szCs w:val="22"/>
        </w:rPr>
      </w:pPr>
    </w:p>
    <w:p w14:paraId="37C864B5" w14:textId="77777777" w:rsidR="00C53D20" w:rsidRPr="006C1F2C" w:rsidRDefault="00C53D20"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64B6" w14:textId="77777777" w:rsidR="00C53D20" w:rsidRPr="006C1F2C" w:rsidRDefault="00C53D20" w:rsidP="005171BE">
      <w:pPr>
        <w:widowControl w:val="0"/>
        <w:rPr>
          <w:noProof/>
          <w:sz w:val="22"/>
          <w:szCs w:val="22"/>
        </w:rPr>
      </w:pPr>
    </w:p>
    <w:p w14:paraId="37C864B7" w14:textId="77777777" w:rsidR="00C53D20" w:rsidRPr="006C1F2C" w:rsidRDefault="00C53D20" w:rsidP="005171BE">
      <w:pPr>
        <w:widowControl w:val="0"/>
        <w:rPr>
          <w:noProof/>
          <w:sz w:val="22"/>
          <w:szCs w:val="22"/>
        </w:rPr>
      </w:pPr>
    </w:p>
    <w:p w14:paraId="37C864B8" w14:textId="77777777" w:rsidR="00C53D20" w:rsidRPr="006C1F2C" w:rsidRDefault="00C53D20"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4B9" w14:textId="77777777" w:rsidR="00C53D20" w:rsidRPr="006C1F2C" w:rsidRDefault="00C53D20" w:rsidP="005171BE">
      <w:pPr>
        <w:widowControl w:val="0"/>
        <w:rPr>
          <w:sz w:val="22"/>
          <w:szCs w:val="22"/>
        </w:rPr>
      </w:pPr>
    </w:p>
    <w:p w14:paraId="37C864BA" w14:textId="5C49E989" w:rsidR="00C53D20" w:rsidRPr="006C1F2C" w:rsidRDefault="00C53D20" w:rsidP="005171BE">
      <w:pPr>
        <w:widowControl w:val="0"/>
        <w:rPr>
          <w:sz w:val="22"/>
          <w:szCs w:val="22"/>
        </w:rPr>
      </w:pPr>
      <w:r w:rsidRPr="006C1F2C">
        <w:rPr>
          <w:sz w:val="22"/>
          <w:szCs w:val="22"/>
        </w:rPr>
        <w:t>PC</w:t>
      </w:r>
    </w:p>
    <w:p w14:paraId="37C864BB" w14:textId="1A9111ED" w:rsidR="00C53D20" w:rsidRPr="006C1F2C" w:rsidRDefault="00C53D20" w:rsidP="005171BE">
      <w:pPr>
        <w:widowControl w:val="0"/>
        <w:rPr>
          <w:sz w:val="22"/>
          <w:szCs w:val="22"/>
        </w:rPr>
      </w:pPr>
      <w:r w:rsidRPr="006C1F2C">
        <w:rPr>
          <w:sz w:val="22"/>
          <w:szCs w:val="22"/>
        </w:rPr>
        <w:t>SN</w:t>
      </w:r>
    </w:p>
    <w:p w14:paraId="37C864BC" w14:textId="4A696CD1" w:rsidR="00C53D20" w:rsidRPr="006C1F2C" w:rsidRDefault="00C53D20" w:rsidP="005171BE">
      <w:pPr>
        <w:widowControl w:val="0"/>
        <w:rPr>
          <w:sz w:val="22"/>
          <w:szCs w:val="22"/>
        </w:rPr>
      </w:pPr>
      <w:r w:rsidRPr="006C1F2C">
        <w:rPr>
          <w:sz w:val="22"/>
          <w:szCs w:val="22"/>
        </w:rPr>
        <w:t>NN</w:t>
      </w:r>
    </w:p>
    <w:p w14:paraId="37C864BD" w14:textId="77777777" w:rsidR="00B8240A" w:rsidRPr="006C1F2C" w:rsidRDefault="00B8240A" w:rsidP="005171BE">
      <w:pPr>
        <w:widowControl w:val="0"/>
        <w:shd w:val="clear" w:color="auto" w:fill="FFFFFF"/>
        <w:rPr>
          <w:color w:val="000000"/>
          <w:sz w:val="22"/>
          <w:szCs w:val="22"/>
        </w:rPr>
      </w:pPr>
      <w:r w:rsidRPr="006C1F2C">
        <w:rPr>
          <w:b/>
          <w:color w:val="000000"/>
          <w:sz w:val="22"/>
          <w:szCs w:val="22"/>
          <w:u w:val="single"/>
        </w:rPr>
        <w:br w:type="page"/>
      </w:r>
    </w:p>
    <w:p w14:paraId="37C864BE" w14:textId="77777777" w:rsidR="000E5CF3" w:rsidRPr="006C1F2C" w:rsidRDefault="000E5CF3" w:rsidP="005171BE">
      <w:pPr>
        <w:widowControl w:val="0"/>
        <w:shd w:val="clear" w:color="auto" w:fill="FFFFFF"/>
        <w:rPr>
          <w:color w:val="000000"/>
          <w:sz w:val="22"/>
          <w:szCs w:val="22"/>
        </w:rPr>
      </w:pPr>
    </w:p>
    <w:p w14:paraId="37C864BF" w14:textId="49805ED9"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4C0"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4C1"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INTERMEDIATESKE FOR MULTIPAKNING (UTEN ”BLUE BOX”)</w:t>
      </w:r>
    </w:p>
    <w:p w14:paraId="37C864C2" w14:textId="77777777" w:rsidR="00B8240A" w:rsidRPr="006C1F2C" w:rsidRDefault="00B8240A" w:rsidP="005171BE">
      <w:pPr>
        <w:widowControl w:val="0"/>
        <w:suppressAutoHyphens/>
        <w:rPr>
          <w:color w:val="000000"/>
          <w:sz w:val="22"/>
          <w:szCs w:val="22"/>
        </w:rPr>
      </w:pPr>
    </w:p>
    <w:p w14:paraId="37C864C3" w14:textId="77777777" w:rsidR="00B8240A" w:rsidRPr="006C1F2C" w:rsidRDefault="00B8240A" w:rsidP="005171BE">
      <w:pPr>
        <w:widowControl w:val="0"/>
        <w:suppressAutoHyphens/>
        <w:rPr>
          <w:color w:val="000000"/>
          <w:sz w:val="22"/>
          <w:szCs w:val="22"/>
        </w:rPr>
      </w:pPr>
    </w:p>
    <w:p w14:paraId="37C864C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4C5" w14:textId="77777777" w:rsidR="00B8240A" w:rsidRPr="006C1F2C" w:rsidRDefault="00B8240A" w:rsidP="005171BE">
      <w:pPr>
        <w:widowControl w:val="0"/>
        <w:suppressAutoHyphens/>
        <w:rPr>
          <w:color w:val="000000"/>
          <w:sz w:val="22"/>
          <w:szCs w:val="22"/>
        </w:rPr>
      </w:pPr>
    </w:p>
    <w:p w14:paraId="37C864C6" w14:textId="77777777" w:rsidR="00B8240A" w:rsidRPr="006C1F2C" w:rsidRDefault="00B8240A" w:rsidP="005171BE">
      <w:pPr>
        <w:widowControl w:val="0"/>
        <w:suppressAutoHyphens/>
        <w:rPr>
          <w:color w:val="000000"/>
          <w:sz w:val="22"/>
          <w:szCs w:val="22"/>
        </w:rPr>
      </w:pPr>
      <w:r w:rsidRPr="006C1F2C">
        <w:rPr>
          <w:color w:val="000000"/>
          <w:sz w:val="22"/>
          <w:szCs w:val="22"/>
        </w:rPr>
        <w:t xml:space="preserve">Exelon </w:t>
      </w:r>
      <w:r w:rsidR="008449E4" w:rsidRPr="006C1F2C">
        <w:rPr>
          <w:color w:val="000000"/>
          <w:sz w:val="22"/>
          <w:szCs w:val="22"/>
        </w:rPr>
        <w:t>13,3</w:t>
      </w:r>
      <w:r w:rsidRPr="006C1F2C">
        <w:rPr>
          <w:color w:val="000000"/>
          <w:sz w:val="22"/>
          <w:szCs w:val="22"/>
        </w:rPr>
        <w:t> mg/24 timer depotplaster</w:t>
      </w:r>
    </w:p>
    <w:p w14:paraId="37C864C7" w14:textId="77777777" w:rsidR="00B8240A" w:rsidRPr="006C1F2C" w:rsidRDefault="00B8240A" w:rsidP="005171BE">
      <w:pPr>
        <w:widowControl w:val="0"/>
        <w:suppressAutoHyphens/>
        <w:rPr>
          <w:color w:val="000000"/>
          <w:sz w:val="22"/>
          <w:szCs w:val="22"/>
        </w:rPr>
      </w:pPr>
      <w:r w:rsidRPr="006C1F2C">
        <w:rPr>
          <w:color w:val="000000"/>
          <w:sz w:val="22"/>
          <w:szCs w:val="22"/>
        </w:rPr>
        <w:t>rivastigmin</w:t>
      </w:r>
    </w:p>
    <w:p w14:paraId="37C864C8" w14:textId="77777777" w:rsidR="00B8240A" w:rsidRPr="006C1F2C" w:rsidRDefault="00B8240A" w:rsidP="005171BE">
      <w:pPr>
        <w:widowControl w:val="0"/>
        <w:suppressAutoHyphens/>
        <w:rPr>
          <w:color w:val="000000"/>
          <w:sz w:val="22"/>
          <w:szCs w:val="22"/>
        </w:rPr>
      </w:pPr>
    </w:p>
    <w:p w14:paraId="37C864C9" w14:textId="77777777" w:rsidR="00B8240A" w:rsidRPr="006C1F2C" w:rsidRDefault="00B8240A" w:rsidP="005171BE">
      <w:pPr>
        <w:widowControl w:val="0"/>
        <w:suppressAutoHyphens/>
        <w:rPr>
          <w:color w:val="000000"/>
          <w:sz w:val="22"/>
          <w:szCs w:val="22"/>
        </w:rPr>
      </w:pPr>
    </w:p>
    <w:p w14:paraId="37C864C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4CB" w14:textId="77777777" w:rsidR="00B8240A" w:rsidRPr="006C1F2C" w:rsidRDefault="00B8240A" w:rsidP="005171BE">
      <w:pPr>
        <w:widowControl w:val="0"/>
        <w:suppressAutoHyphens/>
        <w:rPr>
          <w:color w:val="000000"/>
          <w:sz w:val="22"/>
          <w:szCs w:val="22"/>
        </w:rPr>
      </w:pPr>
    </w:p>
    <w:p w14:paraId="37C864CC" w14:textId="77777777" w:rsidR="00B8240A" w:rsidRPr="006C1F2C" w:rsidRDefault="00B8240A" w:rsidP="005171BE">
      <w:pPr>
        <w:widowControl w:val="0"/>
        <w:suppressAutoHyphens/>
        <w:rPr>
          <w:color w:val="000000"/>
          <w:sz w:val="22"/>
          <w:szCs w:val="22"/>
        </w:rPr>
      </w:pPr>
      <w:r w:rsidRPr="006C1F2C">
        <w:rPr>
          <w:color w:val="000000"/>
          <w:sz w:val="22"/>
          <w:szCs w:val="22"/>
        </w:rPr>
        <w:t xml:space="preserve">1 depotplaster på </w:t>
      </w:r>
      <w:r w:rsidR="008449E4" w:rsidRPr="006C1F2C">
        <w:rPr>
          <w:color w:val="000000"/>
          <w:sz w:val="22"/>
          <w:szCs w:val="22"/>
        </w:rPr>
        <w:t>1</w:t>
      </w:r>
      <w:r w:rsidRPr="006C1F2C">
        <w:rPr>
          <w:color w:val="000000"/>
          <w:sz w:val="22"/>
          <w:szCs w:val="22"/>
        </w:rPr>
        <w:t>5 cm</w:t>
      </w:r>
      <w:r w:rsidRPr="006C1F2C">
        <w:rPr>
          <w:color w:val="000000"/>
          <w:sz w:val="22"/>
          <w:szCs w:val="22"/>
          <w:vertAlign w:val="superscript"/>
        </w:rPr>
        <w:t>2</w:t>
      </w:r>
      <w:r w:rsidRPr="006C1F2C">
        <w:rPr>
          <w:color w:val="000000"/>
          <w:sz w:val="22"/>
          <w:szCs w:val="22"/>
        </w:rPr>
        <w:t xml:space="preserve"> inneholder </w:t>
      </w:r>
      <w:r w:rsidR="008449E4" w:rsidRPr="006C1F2C">
        <w:rPr>
          <w:color w:val="000000"/>
          <w:sz w:val="22"/>
          <w:szCs w:val="22"/>
        </w:rPr>
        <w:t>27</w:t>
      </w:r>
      <w:r w:rsidRPr="006C1F2C">
        <w:rPr>
          <w:color w:val="000000"/>
          <w:sz w:val="22"/>
          <w:szCs w:val="22"/>
        </w:rPr>
        <w:t xml:space="preserve"> mg rivastigmin og frigir </w:t>
      </w:r>
      <w:r w:rsidR="008449E4" w:rsidRPr="006C1F2C">
        <w:rPr>
          <w:color w:val="000000"/>
          <w:sz w:val="22"/>
          <w:szCs w:val="22"/>
        </w:rPr>
        <w:t>13,3</w:t>
      </w:r>
      <w:r w:rsidRPr="006C1F2C">
        <w:rPr>
          <w:color w:val="000000"/>
          <w:sz w:val="22"/>
          <w:szCs w:val="22"/>
        </w:rPr>
        <w:t> mg/24 timer.</w:t>
      </w:r>
    </w:p>
    <w:p w14:paraId="37C864CD" w14:textId="77777777" w:rsidR="00B8240A" w:rsidRPr="006C1F2C" w:rsidRDefault="00B8240A" w:rsidP="005171BE">
      <w:pPr>
        <w:widowControl w:val="0"/>
        <w:suppressAutoHyphens/>
        <w:rPr>
          <w:color w:val="000000"/>
          <w:sz w:val="22"/>
          <w:szCs w:val="22"/>
        </w:rPr>
      </w:pPr>
    </w:p>
    <w:p w14:paraId="37C864CE" w14:textId="77777777" w:rsidR="00B8240A" w:rsidRPr="006C1F2C" w:rsidRDefault="00B8240A" w:rsidP="005171BE">
      <w:pPr>
        <w:widowControl w:val="0"/>
        <w:suppressAutoHyphens/>
        <w:rPr>
          <w:color w:val="000000"/>
          <w:sz w:val="22"/>
          <w:szCs w:val="22"/>
        </w:rPr>
      </w:pPr>
    </w:p>
    <w:p w14:paraId="37C864C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4D0" w14:textId="77777777" w:rsidR="00B8240A" w:rsidRPr="006C1F2C" w:rsidRDefault="00B8240A" w:rsidP="005171BE">
      <w:pPr>
        <w:widowControl w:val="0"/>
        <w:suppressAutoHyphens/>
        <w:rPr>
          <w:color w:val="000000"/>
          <w:sz w:val="22"/>
          <w:szCs w:val="22"/>
        </w:rPr>
      </w:pPr>
    </w:p>
    <w:p w14:paraId="37C864D1" w14:textId="77777777" w:rsidR="00B8240A" w:rsidRPr="006C1F2C" w:rsidRDefault="00B8240A"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4D2" w14:textId="77777777" w:rsidR="00B8240A" w:rsidRPr="006C1F2C" w:rsidRDefault="00B8240A" w:rsidP="005171BE">
      <w:pPr>
        <w:widowControl w:val="0"/>
        <w:suppressAutoHyphens/>
        <w:rPr>
          <w:color w:val="000000"/>
          <w:sz w:val="22"/>
          <w:szCs w:val="22"/>
        </w:rPr>
      </w:pPr>
    </w:p>
    <w:p w14:paraId="37C864D3" w14:textId="77777777" w:rsidR="00B8240A" w:rsidRPr="006C1F2C" w:rsidRDefault="00B8240A" w:rsidP="005171BE">
      <w:pPr>
        <w:widowControl w:val="0"/>
        <w:suppressAutoHyphens/>
        <w:rPr>
          <w:color w:val="000000"/>
          <w:sz w:val="22"/>
          <w:szCs w:val="22"/>
        </w:rPr>
      </w:pPr>
    </w:p>
    <w:p w14:paraId="37C864D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4D5" w14:textId="77777777" w:rsidR="00B8240A" w:rsidRPr="006C1F2C" w:rsidRDefault="00B8240A" w:rsidP="005171BE">
      <w:pPr>
        <w:widowControl w:val="0"/>
        <w:suppressAutoHyphens/>
        <w:rPr>
          <w:color w:val="000000"/>
          <w:sz w:val="22"/>
          <w:szCs w:val="22"/>
        </w:rPr>
      </w:pPr>
    </w:p>
    <w:p w14:paraId="37C864D6" w14:textId="77777777" w:rsidR="00B8240A" w:rsidRPr="006C1F2C" w:rsidRDefault="00B8240A" w:rsidP="005171BE">
      <w:pPr>
        <w:widowControl w:val="0"/>
        <w:suppressAutoHyphens/>
        <w:rPr>
          <w:color w:val="000000"/>
          <w:sz w:val="22"/>
          <w:szCs w:val="22"/>
        </w:rPr>
      </w:pPr>
      <w:r w:rsidRPr="006C1F2C">
        <w:rPr>
          <w:color w:val="000000"/>
          <w:sz w:val="22"/>
          <w:szCs w:val="22"/>
        </w:rPr>
        <w:t>30 depotplastre</w:t>
      </w:r>
      <w:r w:rsidR="001660BA" w:rsidRPr="006C1F2C">
        <w:rPr>
          <w:color w:val="000000"/>
          <w:sz w:val="22"/>
          <w:szCs w:val="22"/>
        </w:rPr>
        <w:t xml:space="preserve">. Del av multipakning. </w:t>
      </w:r>
      <w:r w:rsidR="00A853D5" w:rsidRPr="006C1F2C">
        <w:rPr>
          <w:color w:val="000000"/>
          <w:sz w:val="22"/>
          <w:szCs w:val="22"/>
        </w:rPr>
        <w:t>Skal ikke selges separat.</w:t>
      </w:r>
    </w:p>
    <w:p w14:paraId="37C864D7" w14:textId="77777777" w:rsidR="00B8240A" w:rsidRPr="006C1F2C" w:rsidRDefault="00B8240A" w:rsidP="005171BE">
      <w:pPr>
        <w:widowControl w:val="0"/>
        <w:suppressAutoHyphens/>
        <w:rPr>
          <w:color w:val="000000"/>
          <w:sz w:val="22"/>
          <w:szCs w:val="22"/>
        </w:rPr>
      </w:pPr>
    </w:p>
    <w:p w14:paraId="37C864D8" w14:textId="77777777" w:rsidR="008449E4" w:rsidRPr="006C1F2C" w:rsidRDefault="008449E4" w:rsidP="005171BE">
      <w:pPr>
        <w:widowControl w:val="0"/>
        <w:suppressAutoHyphens/>
        <w:rPr>
          <w:color w:val="000000"/>
          <w:sz w:val="22"/>
          <w:szCs w:val="22"/>
        </w:rPr>
      </w:pPr>
    </w:p>
    <w:p w14:paraId="37C864D9" w14:textId="5CC38B43"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771B9C" w:rsidRPr="006C1F2C">
        <w:rPr>
          <w:b/>
          <w:color w:val="000000"/>
          <w:sz w:val="22"/>
          <w:szCs w:val="22"/>
        </w:rPr>
        <w:t>-</w:t>
      </w:r>
      <w:r w:rsidRPr="006C1F2C">
        <w:rPr>
          <w:b/>
          <w:color w:val="000000"/>
          <w:sz w:val="22"/>
          <w:szCs w:val="22"/>
        </w:rPr>
        <w:t>VEI(ER)</w:t>
      </w:r>
    </w:p>
    <w:p w14:paraId="37C864DA" w14:textId="77777777" w:rsidR="00B8240A" w:rsidRPr="006C1F2C" w:rsidRDefault="00B8240A" w:rsidP="005171BE">
      <w:pPr>
        <w:widowControl w:val="0"/>
        <w:suppressAutoHyphens/>
        <w:rPr>
          <w:color w:val="000000"/>
          <w:sz w:val="22"/>
          <w:szCs w:val="22"/>
        </w:rPr>
      </w:pPr>
    </w:p>
    <w:p w14:paraId="37C864DB" w14:textId="77777777" w:rsidR="00EA4890" w:rsidRPr="006C1F2C" w:rsidRDefault="00EA4890" w:rsidP="005171BE">
      <w:pPr>
        <w:widowControl w:val="0"/>
        <w:suppressAutoHyphens/>
        <w:rPr>
          <w:color w:val="000000"/>
          <w:sz w:val="22"/>
          <w:szCs w:val="22"/>
        </w:rPr>
      </w:pPr>
      <w:r w:rsidRPr="006C1F2C">
        <w:rPr>
          <w:color w:val="000000"/>
          <w:sz w:val="22"/>
          <w:szCs w:val="22"/>
        </w:rPr>
        <w:t>Les pakningsvedlegget før bruk.</w:t>
      </w:r>
    </w:p>
    <w:p w14:paraId="37C864DC" w14:textId="77777777" w:rsidR="00B8240A" w:rsidRPr="006C1F2C" w:rsidRDefault="00B8240A" w:rsidP="005171BE">
      <w:pPr>
        <w:widowControl w:val="0"/>
        <w:suppressAutoHyphens/>
        <w:rPr>
          <w:color w:val="000000"/>
          <w:sz w:val="22"/>
          <w:szCs w:val="22"/>
        </w:rPr>
      </w:pPr>
      <w:r w:rsidRPr="006C1F2C">
        <w:rPr>
          <w:color w:val="000000"/>
          <w:sz w:val="22"/>
          <w:szCs w:val="22"/>
        </w:rPr>
        <w:t>Transdermal bruk</w:t>
      </w:r>
    </w:p>
    <w:p w14:paraId="37C864DD" w14:textId="77777777" w:rsidR="00B8240A" w:rsidRPr="006C1F2C" w:rsidRDefault="00B8240A" w:rsidP="005171BE">
      <w:pPr>
        <w:widowControl w:val="0"/>
        <w:suppressAutoHyphens/>
        <w:rPr>
          <w:color w:val="000000"/>
          <w:sz w:val="22"/>
          <w:szCs w:val="22"/>
        </w:rPr>
      </w:pPr>
    </w:p>
    <w:p w14:paraId="37C864DE" w14:textId="77777777" w:rsidR="00B8240A" w:rsidRPr="006C1F2C" w:rsidRDefault="00B8240A" w:rsidP="005171BE">
      <w:pPr>
        <w:widowControl w:val="0"/>
        <w:suppressAutoHyphens/>
        <w:rPr>
          <w:color w:val="000000"/>
          <w:sz w:val="22"/>
          <w:szCs w:val="22"/>
        </w:rPr>
      </w:pPr>
    </w:p>
    <w:p w14:paraId="37C864DF"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4E0" w14:textId="77777777" w:rsidR="00B8240A" w:rsidRPr="006C1F2C" w:rsidRDefault="00B8240A" w:rsidP="005171BE">
      <w:pPr>
        <w:widowControl w:val="0"/>
        <w:suppressAutoHyphens/>
        <w:rPr>
          <w:color w:val="000000"/>
          <w:sz w:val="22"/>
          <w:szCs w:val="22"/>
        </w:rPr>
      </w:pPr>
    </w:p>
    <w:p w14:paraId="37C864E1" w14:textId="77777777" w:rsidR="00B8240A" w:rsidRPr="006C1F2C" w:rsidRDefault="00B8240A" w:rsidP="005171BE">
      <w:pPr>
        <w:widowControl w:val="0"/>
        <w:suppressAutoHyphens/>
        <w:rPr>
          <w:color w:val="000000"/>
          <w:sz w:val="22"/>
          <w:szCs w:val="22"/>
        </w:rPr>
      </w:pPr>
      <w:r w:rsidRPr="006C1F2C">
        <w:rPr>
          <w:color w:val="000000"/>
          <w:sz w:val="22"/>
          <w:szCs w:val="22"/>
        </w:rPr>
        <w:t>Oppbevares utilgjengelig for barn.</w:t>
      </w:r>
    </w:p>
    <w:p w14:paraId="37C864E2" w14:textId="77777777" w:rsidR="00B8240A" w:rsidRPr="006C1F2C" w:rsidRDefault="00B8240A" w:rsidP="005171BE">
      <w:pPr>
        <w:widowControl w:val="0"/>
        <w:suppressAutoHyphens/>
        <w:rPr>
          <w:color w:val="000000"/>
          <w:sz w:val="22"/>
          <w:szCs w:val="22"/>
        </w:rPr>
      </w:pPr>
    </w:p>
    <w:p w14:paraId="37C864E3" w14:textId="77777777" w:rsidR="00B8240A" w:rsidRPr="006C1F2C" w:rsidRDefault="00B8240A" w:rsidP="005171BE">
      <w:pPr>
        <w:widowControl w:val="0"/>
        <w:suppressAutoHyphens/>
        <w:rPr>
          <w:color w:val="000000"/>
          <w:sz w:val="22"/>
          <w:szCs w:val="22"/>
        </w:rPr>
      </w:pPr>
    </w:p>
    <w:p w14:paraId="37C864E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4E5" w14:textId="77777777" w:rsidR="00B8240A" w:rsidRPr="006C1F2C" w:rsidRDefault="00B8240A" w:rsidP="005171BE">
      <w:pPr>
        <w:widowControl w:val="0"/>
        <w:suppressAutoHyphens/>
        <w:rPr>
          <w:color w:val="000000"/>
          <w:sz w:val="22"/>
          <w:szCs w:val="22"/>
        </w:rPr>
      </w:pPr>
    </w:p>
    <w:p w14:paraId="37C864E6" w14:textId="77777777" w:rsidR="00B8240A" w:rsidRPr="006C1F2C" w:rsidRDefault="00B8240A" w:rsidP="005171BE">
      <w:pPr>
        <w:widowControl w:val="0"/>
        <w:suppressAutoHyphens/>
        <w:rPr>
          <w:color w:val="000000"/>
          <w:sz w:val="22"/>
          <w:szCs w:val="22"/>
        </w:rPr>
      </w:pPr>
    </w:p>
    <w:p w14:paraId="37C864E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4E8" w14:textId="77777777" w:rsidR="00B8240A" w:rsidRPr="006C1F2C" w:rsidRDefault="00B8240A" w:rsidP="005171BE">
      <w:pPr>
        <w:widowControl w:val="0"/>
        <w:suppressAutoHyphens/>
        <w:rPr>
          <w:color w:val="000000"/>
          <w:sz w:val="22"/>
          <w:szCs w:val="22"/>
        </w:rPr>
      </w:pPr>
    </w:p>
    <w:p w14:paraId="37C864E9" w14:textId="77777777" w:rsidR="00B8240A" w:rsidRPr="006C1F2C" w:rsidRDefault="00C53D20" w:rsidP="005171BE">
      <w:pPr>
        <w:widowControl w:val="0"/>
        <w:suppressAutoHyphens/>
        <w:rPr>
          <w:color w:val="000000"/>
          <w:sz w:val="22"/>
          <w:szCs w:val="22"/>
        </w:rPr>
      </w:pPr>
      <w:r w:rsidRPr="006C1F2C">
        <w:rPr>
          <w:color w:val="000000"/>
          <w:sz w:val="22"/>
          <w:szCs w:val="22"/>
        </w:rPr>
        <w:t>EXP</w:t>
      </w:r>
    </w:p>
    <w:p w14:paraId="37C864EA" w14:textId="77777777" w:rsidR="00B8240A" w:rsidRPr="006C1F2C" w:rsidRDefault="00B8240A" w:rsidP="005171BE">
      <w:pPr>
        <w:widowControl w:val="0"/>
        <w:suppressAutoHyphens/>
        <w:rPr>
          <w:color w:val="000000"/>
          <w:sz w:val="22"/>
          <w:szCs w:val="22"/>
        </w:rPr>
      </w:pPr>
    </w:p>
    <w:p w14:paraId="37C864EB" w14:textId="77777777" w:rsidR="00B8240A" w:rsidRPr="006C1F2C" w:rsidRDefault="00B8240A" w:rsidP="005171BE">
      <w:pPr>
        <w:widowControl w:val="0"/>
        <w:suppressAutoHyphens/>
        <w:rPr>
          <w:color w:val="000000"/>
          <w:sz w:val="22"/>
          <w:szCs w:val="22"/>
        </w:rPr>
      </w:pPr>
    </w:p>
    <w:p w14:paraId="37C864EC"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4ED" w14:textId="77777777" w:rsidR="00B8240A" w:rsidRPr="006C1F2C" w:rsidRDefault="00B8240A" w:rsidP="005171BE">
      <w:pPr>
        <w:keepNext/>
        <w:widowControl w:val="0"/>
        <w:suppressAutoHyphens/>
        <w:rPr>
          <w:color w:val="000000"/>
          <w:sz w:val="22"/>
          <w:szCs w:val="22"/>
        </w:rPr>
      </w:pPr>
    </w:p>
    <w:p w14:paraId="37C864EE" w14:textId="77777777" w:rsidR="00B8240A" w:rsidRPr="006C1F2C" w:rsidRDefault="00B8240A" w:rsidP="005171BE">
      <w:pPr>
        <w:keepNext/>
        <w:widowControl w:val="0"/>
        <w:suppressAutoHyphens/>
        <w:rPr>
          <w:color w:val="000000"/>
          <w:sz w:val="22"/>
          <w:szCs w:val="22"/>
        </w:rPr>
      </w:pPr>
      <w:r w:rsidRPr="006C1F2C">
        <w:rPr>
          <w:color w:val="000000"/>
          <w:sz w:val="22"/>
          <w:szCs w:val="22"/>
        </w:rPr>
        <w:t>Oppbevares ved høyst 25°C.</w:t>
      </w:r>
    </w:p>
    <w:p w14:paraId="37C864EF" w14:textId="77777777" w:rsidR="00B8240A" w:rsidRPr="006C1F2C" w:rsidRDefault="00B8240A" w:rsidP="005171BE">
      <w:pPr>
        <w:widowControl w:val="0"/>
        <w:suppressAutoHyphens/>
        <w:rPr>
          <w:color w:val="000000"/>
          <w:sz w:val="22"/>
          <w:szCs w:val="22"/>
        </w:rPr>
      </w:pPr>
      <w:r w:rsidRPr="006C1F2C">
        <w:rPr>
          <w:color w:val="000000"/>
          <w:sz w:val="22"/>
          <w:szCs w:val="22"/>
        </w:rPr>
        <w:t>Oppbevar plasteret i posen til det skal brukes.</w:t>
      </w:r>
    </w:p>
    <w:p w14:paraId="37C864F0" w14:textId="77777777" w:rsidR="00B8240A" w:rsidRPr="006C1F2C" w:rsidRDefault="00B8240A" w:rsidP="005171BE">
      <w:pPr>
        <w:widowControl w:val="0"/>
        <w:suppressAutoHyphens/>
        <w:rPr>
          <w:color w:val="000000"/>
          <w:sz w:val="22"/>
          <w:szCs w:val="22"/>
        </w:rPr>
      </w:pPr>
    </w:p>
    <w:p w14:paraId="37C864F1" w14:textId="77777777" w:rsidR="00B8240A" w:rsidRPr="006C1F2C" w:rsidRDefault="00B8240A" w:rsidP="005171BE">
      <w:pPr>
        <w:widowControl w:val="0"/>
        <w:suppressAutoHyphens/>
        <w:rPr>
          <w:color w:val="000000"/>
          <w:sz w:val="22"/>
          <w:szCs w:val="22"/>
        </w:rPr>
      </w:pPr>
    </w:p>
    <w:p w14:paraId="37C864F2" w14:textId="77777777" w:rsidR="00507793" w:rsidRPr="006C1F2C" w:rsidRDefault="00507793" w:rsidP="005171BE">
      <w:pPr>
        <w:keepNext/>
        <w:keepLines/>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4F3" w14:textId="77777777" w:rsidR="00B8240A" w:rsidRPr="006C1F2C" w:rsidRDefault="00B8240A" w:rsidP="005171BE">
      <w:pPr>
        <w:widowControl w:val="0"/>
        <w:suppressAutoHyphens/>
        <w:rPr>
          <w:color w:val="000000"/>
          <w:sz w:val="22"/>
          <w:szCs w:val="22"/>
        </w:rPr>
      </w:pPr>
    </w:p>
    <w:p w14:paraId="37C864F4" w14:textId="77777777" w:rsidR="00B8240A" w:rsidRPr="006C1F2C" w:rsidRDefault="00B8240A" w:rsidP="005171BE">
      <w:pPr>
        <w:widowControl w:val="0"/>
        <w:ind w:left="567" w:hanging="567"/>
        <w:rPr>
          <w:color w:val="000000"/>
          <w:sz w:val="22"/>
          <w:szCs w:val="22"/>
        </w:rPr>
      </w:pPr>
    </w:p>
    <w:p w14:paraId="37C864F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4F6" w14:textId="77777777" w:rsidR="00B8240A" w:rsidRPr="006C1F2C" w:rsidRDefault="00B8240A" w:rsidP="005171BE">
      <w:pPr>
        <w:widowControl w:val="0"/>
        <w:suppressAutoHyphens/>
        <w:rPr>
          <w:color w:val="000000"/>
          <w:sz w:val="22"/>
          <w:szCs w:val="22"/>
        </w:rPr>
      </w:pPr>
    </w:p>
    <w:p w14:paraId="37C864F7"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4F8"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4F9"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4FA"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4FB"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4FC" w14:textId="77777777" w:rsidR="00B8240A" w:rsidRPr="006C1F2C" w:rsidRDefault="00B8240A" w:rsidP="005171BE">
      <w:pPr>
        <w:widowControl w:val="0"/>
        <w:suppressAutoHyphens/>
        <w:rPr>
          <w:color w:val="000000"/>
          <w:sz w:val="22"/>
          <w:szCs w:val="22"/>
        </w:rPr>
      </w:pPr>
    </w:p>
    <w:p w14:paraId="37C864FD" w14:textId="77777777" w:rsidR="00B8240A" w:rsidRPr="006C1F2C" w:rsidRDefault="00B8240A" w:rsidP="005171BE">
      <w:pPr>
        <w:widowControl w:val="0"/>
        <w:suppressAutoHyphens/>
        <w:rPr>
          <w:color w:val="000000"/>
          <w:sz w:val="22"/>
          <w:szCs w:val="22"/>
        </w:rPr>
      </w:pPr>
    </w:p>
    <w:p w14:paraId="37C864F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4FF" w14:textId="77777777" w:rsidR="00B8240A" w:rsidRPr="006C1F2C" w:rsidRDefault="00B8240A" w:rsidP="005171BE">
      <w:pPr>
        <w:widowControl w:val="0"/>
        <w:suppressAutoHyphens/>
        <w:rPr>
          <w:color w:val="000000"/>
          <w:sz w:val="22"/>
          <w:szCs w:val="22"/>
        </w:rPr>
      </w:pPr>
    </w:p>
    <w:p w14:paraId="37C86500" w14:textId="77777777" w:rsidR="00B8240A" w:rsidRPr="006C1F2C" w:rsidRDefault="00B8240A" w:rsidP="005171BE">
      <w:pPr>
        <w:widowControl w:val="0"/>
        <w:suppressAutoHyphens/>
        <w:rPr>
          <w:color w:val="000000"/>
          <w:sz w:val="22"/>
          <w:szCs w:val="22"/>
          <w:shd w:val="clear" w:color="auto" w:fill="D9D9D9"/>
        </w:rPr>
      </w:pPr>
      <w:r w:rsidRPr="006C1F2C">
        <w:rPr>
          <w:sz w:val="22"/>
          <w:szCs w:val="22"/>
        </w:rPr>
        <w:t>EU/1/98/066/0</w:t>
      </w:r>
      <w:r w:rsidR="0052095E" w:rsidRPr="006C1F2C">
        <w:rPr>
          <w:sz w:val="22"/>
          <w:szCs w:val="22"/>
        </w:rPr>
        <w:t>29</w:t>
      </w:r>
      <w:r w:rsidRPr="006C1F2C">
        <w:rPr>
          <w:color w:val="000000"/>
          <w:sz w:val="22"/>
          <w:szCs w:val="22"/>
        </w:rPr>
        <w:tab/>
      </w:r>
      <w:r w:rsidRPr="006C1F2C">
        <w:rPr>
          <w:color w:val="000000"/>
          <w:sz w:val="22"/>
          <w:szCs w:val="22"/>
          <w:shd w:val="clear" w:color="auto" w:fill="D9D9D9"/>
        </w:rPr>
        <w:t>60 depotplastre</w:t>
      </w:r>
      <w:r w:rsidR="00BD0EC5" w:rsidRPr="006C1F2C">
        <w:rPr>
          <w:color w:val="000000"/>
          <w:sz w:val="22"/>
          <w:szCs w:val="22"/>
          <w:shd w:val="clear" w:color="auto" w:fill="D9D9D9"/>
        </w:rPr>
        <w:t xml:space="preserve"> (pose: papir/PET/alu/PAN)</w:t>
      </w:r>
    </w:p>
    <w:p w14:paraId="37C86501" w14:textId="77777777" w:rsidR="00B8240A" w:rsidRPr="006C1F2C" w:rsidRDefault="00B8240A" w:rsidP="005171BE">
      <w:pPr>
        <w:widowControl w:val="0"/>
        <w:suppressAutoHyphens/>
        <w:rPr>
          <w:color w:val="000000"/>
          <w:sz w:val="22"/>
          <w:szCs w:val="22"/>
        </w:rPr>
      </w:pPr>
      <w:r w:rsidRPr="006C1F2C">
        <w:rPr>
          <w:sz w:val="22"/>
          <w:szCs w:val="22"/>
          <w:shd w:val="clear" w:color="auto" w:fill="D9D9D9"/>
        </w:rPr>
        <w:t>EU/1/98/066/0</w:t>
      </w:r>
      <w:r w:rsidR="0052095E" w:rsidRPr="006C1F2C">
        <w:rPr>
          <w:sz w:val="22"/>
          <w:szCs w:val="22"/>
          <w:shd w:val="clear" w:color="auto" w:fill="D9D9D9"/>
        </w:rPr>
        <w:t>30</w:t>
      </w:r>
      <w:r w:rsidRPr="006C1F2C">
        <w:rPr>
          <w:color w:val="000000"/>
          <w:sz w:val="22"/>
          <w:szCs w:val="22"/>
          <w:shd w:val="clear" w:color="auto" w:fill="D9D9D9"/>
        </w:rPr>
        <w:tab/>
        <w:t>90 depotplastre</w:t>
      </w:r>
      <w:r w:rsidR="00BD0EC5" w:rsidRPr="006C1F2C">
        <w:rPr>
          <w:color w:val="000000"/>
          <w:sz w:val="22"/>
          <w:szCs w:val="22"/>
          <w:shd w:val="clear" w:color="auto" w:fill="D9D9D9"/>
        </w:rPr>
        <w:t xml:space="preserve"> (pose: papir/PET/alu/PAN)</w:t>
      </w:r>
    </w:p>
    <w:p w14:paraId="37C86502" w14:textId="77777777" w:rsidR="00BD0EC5" w:rsidRPr="006C1F2C" w:rsidRDefault="00BD0EC5" w:rsidP="005171BE">
      <w:pPr>
        <w:widowControl w:val="0"/>
        <w:rPr>
          <w:color w:val="000000"/>
          <w:sz w:val="22"/>
          <w:szCs w:val="22"/>
          <w:shd w:val="clear" w:color="auto" w:fill="D9D9D9"/>
        </w:rPr>
      </w:pPr>
      <w:r w:rsidRPr="006C1F2C">
        <w:rPr>
          <w:sz w:val="22"/>
          <w:szCs w:val="22"/>
          <w:shd w:val="clear" w:color="auto" w:fill="D9D9D9"/>
        </w:rPr>
        <w:t>EU/1/98/066/04</w:t>
      </w:r>
      <w:r w:rsidR="00CD0E57" w:rsidRPr="006C1F2C">
        <w:rPr>
          <w:sz w:val="22"/>
          <w:szCs w:val="22"/>
          <w:shd w:val="clear" w:color="auto" w:fill="D9D9D9"/>
        </w:rPr>
        <w:t>5</w:t>
      </w:r>
      <w:r w:rsidRPr="006C1F2C">
        <w:rPr>
          <w:color w:val="000000"/>
          <w:sz w:val="22"/>
          <w:szCs w:val="22"/>
          <w:shd w:val="clear" w:color="auto" w:fill="D9D9D9"/>
        </w:rPr>
        <w:tab/>
        <w:t>60 depotplastre (pose: papir/PET/PE/alu/PA)</w:t>
      </w:r>
    </w:p>
    <w:p w14:paraId="37C86503" w14:textId="77777777" w:rsidR="00BD0EC5" w:rsidRPr="006C1F2C" w:rsidRDefault="00BD0EC5" w:rsidP="005171BE">
      <w:pPr>
        <w:widowControl w:val="0"/>
        <w:rPr>
          <w:color w:val="000000"/>
          <w:sz w:val="22"/>
          <w:szCs w:val="22"/>
        </w:rPr>
      </w:pPr>
      <w:r w:rsidRPr="006C1F2C">
        <w:rPr>
          <w:sz w:val="22"/>
          <w:szCs w:val="22"/>
          <w:shd w:val="clear" w:color="auto" w:fill="D9D9D9"/>
        </w:rPr>
        <w:t>EU/1/98/066/0</w:t>
      </w:r>
      <w:r w:rsidR="00CD0E57" w:rsidRPr="006C1F2C">
        <w:rPr>
          <w:sz w:val="22"/>
          <w:szCs w:val="22"/>
          <w:shd w:val="clear" w:color="auto" w:fill="D9D9D9"/>
        </w:rPr>
        <w:t>46</w:t>
      </w:r>
      <w:r w:rsidRPr="006C1F2C">
        <w:rPr>
          <w:color w:val="000000"/>
          <w:sz w:val="22"/>
          <w:szCs w:val="22"/>
          <w:shd w:val="clear" w:color="auto" w:fill="D9D9D9"/>
        </w:rPr>
        <w:tab/>
        <w:t>90 depotplastre (pose: papir/PET/PE/alu/PA)</w:t>
      </w:r>
    </w:p>
    <w:p w14:paraId="37C86504" w14:textId="77777777" w:rsidR="00BD0EC5" w:rsidRPr="006C1F2C" w:rsidRDefault="00BD0EC5" w:rsidP="005171BE">
      <w:pPr>
        <w:widowControl w:val="0"/>
        <w:rPr>
          <w:color w:val="000000"/>
          <w:sz w:val="22"/>
          <w:szCs w:val="22"/>
        </w:rPr>
      </w:pPr>
    </w:p>
    <w:p w14:paraId="37C86505" w14:textId="77777777" w:rsidR="00B8240A" w:rsidRPr="006C1F2C" w:rsidRDefault="00B8240A" w:rsidP="005171BE">
      <w:pPr>
        <w:widowControl w:val="0"/>
        <w:rPr>
          <w:color w:val="000000"/>
          <w:sz w:val="22"/>
          <w:szCs w:val="22"/>
        </w:rPr>
      </w:pPr>
    </w:p>
    <w:p w14:paraId="37C8650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507" w14:textId="77777777" w:rsidR="00B8240A" w:rsidRPr="006C1F2C" w:rsidRDefault="00B8240A" w:rsidP="005171BE">
      <w:pPr>
        <w:widowControl w:val="0"/>
        <w:rPr>
          <w:color w:val="000000"/>
          <w:sz w:val="22"/>
          <w:szCs w:val="22"/>
        </w:rPr>
      </w:pPr>
    </w:p>
    <w:p w14:paraId="37C86508" w14:textId="77777777" w:rsidR="00B8240A" w:rsidRPr="006C1F2C" w:rsidRDefault="00B8240A" w:rsidP="005171BE">
      <w:pPr>
        <w:widowControl w:val="0"/>
        <w:rPr>
          <w:color w:val="000000"/>
          <w:sz w:val="22"/>
          <w:szCs w:val="22"/>
        </w:rPr>
      </w:pPr>
      <w:r w:rsidRPr="006C1F2C">
        <w:rPr>
          <w:color w:val="000000"/>
          <w:sz w:val="22"/>
          <w:szCs w:val="22"/>
        </w:rPr>
        <w:t>Lot</w:t>
      </w:r>
    </w:p>
    <w:p w14:paraId="37C86509" w14:textId="77777777" w:rsidR="00B8240A" w:rsidRPr="006C1F2C" w:rsidRDefault="00B8240A" w:rsidP="005171BE">
      <w:pPr>
        <w:widowControl w:val="0"/>
        <w:rPr>
          <w:color w:val="000000"/>
          <w:sz w:val="22"/>
          <w:szCs w:val="22"/>
        </w:rPr>
      </w:pPr>
    </w:p>
    <w:p w14:paraId="37C8650A" w14:textId="77777777" w:rsidR="00B8240A" w:rsidRPr="006C1F2C" w:rsidRDefault="00B8240A" w:rsidP="005171BE">
      <w:pPr>
        <w:widowControl w:val="0"/>
        <w:rPr>
          <w:color w:val="000000"/>
          <w:sz w:val="22"/>
          <w:szCs w:val="22"/>
        </w:rPr>
      </w:pPr>
    </w:p>
    <w:p w14:paraId="37C8650B"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50C" w14:textId="77777777" w:rsidR="00B8240A" w:rsidRPr="006C1F2C" w:rsidRDefault="00B8240A" w:rsidP="005171BE">
      <w:pPr>
        <w:widowControl w:val="0"/>
        <w:ind w:left="567" w:hanging="567"/>
        <w:rPr>
          <w:color w:val="000000"/>
          <w:sz w:val="22"/>
          <w:szCs w:val="22"/>
        </w:rPr>
      </w:pPr>
    </w:p>
    <w:p w14:paraId="37C8650D" w14:textId="77777777" w:rsidR="00B8240A" w:rsidRPr="006C1F2C" w:rsidRDefault="00B8240A" w:rsidP="005171BE">
      <w:pPr>
        <w:widowControl w:val="0"/>
        <w:rPr>
          <w:color w:val="000000"/>
          <w:sz w:val="22"/>
          <w:szCs w:val="22"/>
        </w:rPr>
      </w:pPr>
    </w:p>
    <w:p w14:paraId="37C8650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50F" w14:textId="77777777" w:rsidR="00B8240A" w:rsidRPr="006C1F2C" w:rsidRDefault="00B8240A" w:rsidP="005171BE">
      <w:pPr>
        <w:widowControl w:val="0"/>
        <w:suppressAutoHyphens/>
        <w:rPr>
          <w:color w:val="000000"/>
          <w:sz w:val="22"/>
          <w:szCs w:val="22"/>
        </w:rPr>
      </w:pPr>
    </w:p>
    <w:p w14:paraId="37C86510" w14:textId="77777777" w:rsidR="00B8240A" w:rsidRPr="006C1F2C" w:rsidRDefault="00B8240A" w:rsidP="005171BE">
      <w:pPr>
        <w:widowControl w:val="0"/>
        <w:rPr>
          <w:color w:val="000000"/>
          <w:sz w:val="22"/>
          <w:szCs w:val="22"/>
        </w:rPr>
      </w:pPr>
    </w:p>
    <w:p w14:paraId="37C86511" w14:textId="77777777" w:rsidR="00B8240A" w:rsidRPr="006C1F2C" w:rsidRDefault="00B8240A"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512" w14:textId="77777777" w:rsidR="00B8240A" w:rsidRPr="006C1F2C" w:rsidRDefault="00B8240A" w:rsidP="005171BE">
      <w:pPr>
        <w:widowControl w:val="0"/>
        <w:rPr>
          <w:sz w:val="22"/>
          <w:szCs w:val="22"/>
        </w:rPr>
      </w:pPr>
    </w:p>
    <w:p w14:paraId="37C86513" w14:textId="77777777" w:rsidR="00B8240A" w:rsidRPr="006C1F2C" w:rsidRDefault="00B8240A" w:rsidP="005171BE">
      <w:pPr>
        <w:widowControl w:val="0"/>
        <w:rPr>
          <w:sz w:val="22"/>
          <w:szCs w:val="22"/>
        </w:rPr>
      </w:pPr>
      <w:r w:rsidRPr="006C1F2C">
        <w:rPr>
          <w:sz w:val="22"/>
          <w:szCs w:val="22"/>
        </w:rPr>
        <w:t xml:space="preserve">Exelon </w:t>
      </w:r>
      <w:r w:rsidR="003731C0" w:rsidRPr="006C1F2C">
        <w:rPr>
          <w:sz w:val="22"/>
          <w:szCs w:val="22"/>
        </w:rPr>
        <w:t>13,3</w:t>
      </w:r>
      <w:r w:rsidRPr="006C1F2C">
        <w:rPr>
          <w:sz w:val="22"/>
          <w:szCs w:val="22"/>
        </w:rPr>
        <w:t> mg/24 h</w:t>
      </w:r>
    </w:p>
    <w:p w14:paraId="37C86514" w14:textId="77777777" w:rsidR="00C53D20" w:rsidRPr="006C1F2C" w:rsidRDefault="00C53D20" w:rsidP="005171BE">
      <w:pPr>
        <w:widowControl w:val="0"/>
        <w:rPr>
          <w:color w:val="000000"/>
          <w:sz w:val="22"/>
          <w:szCs w:val="22"/>
        </w:rPr>
      </w:pPr>
    </w:p>
    <w:p w14:paraId="37C86515" w14:textId="77777777" w:rsidR="00C53D20" w:rsidRPr="006C1F2C" w:rsidRDefault="00C53D20" w:rsidP="005171BE">
      <w:pPr>
        <w:widowControl w:val="0"/>
        <w:rPr>
          <w:sz w:val="22"/>
          <w:szCs w:val="22"/>
        </w:rPr>
      </w:pPr>
    </w:p>
    <w:p w14:paraId="37C86516" w14:textId="77777777" w:rsidR="00C53D20" w:rsidRPr="006C1F2C" w:rsidRDefault="00C53D20"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517" w14:textId="77777777" w:rsidR="00C53D20" w:rsidRPr="006C1F2C" w:rsidRDefault="00C53D20" w:rsidP="005171BE">
      <w:pPr>
        <w:widowControl w:val="0"/>
        <w:rPr>
          <w:noProof/>
          <w:sz w:val="22"/>
          <w:szCs w:val="22"/>
        </w:rPr>
      </w:pPr>
    </w:p>
    <w:p w14:paraId="37C86518" w14:textId="77777777" w:rsidR="00C53D20" w:rsidRPr="006C1F2C" w:rsidRDefault="00C53D20" w:rsidP="005171BE">
      <w:pPr>
        <w:widowControl w:val="0"/>
        <w:rPr>
          <w:noProof/>
          <w:sz w:val="22"/>
          <w:szCs w:val="22"/>
        </w:rPr>
      </w:pPr>
    </w:p>
    <w:p w14:paraId="37C86519" w14:textId="77777777" w:rsidR="00C53D20" w:rsidRPr="006C1F2C" w:rsidRDefault="00C53D20"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51A" w14:textId="77777777" w:rsidR="00C53D20" w:rsidRPr="006C1F2C" w:rsidRDefault="00C53D20" w:rsidP="005171BE">
      <w:pPr>
        <w:widowControl w:val="0"/>
        <w:rPr>
          <w:sz w:val="22"/>
          <w:szCs w:val="22"/>
        </w:rPr>
      </w:pPr>
    </w:p>
    <w:p w14:paraId="37C8651B" w14:textId="77777777" w:rsidR="00B8240A" w:rsidRPr="006C1F2C" w:rsidRDefault="00B8240A" w:rsidP="005171BE">
      <w:pPr>
        <w:pStyle w:val="Titlepage"/>
        <w:widowControl w:val="0"/>
        <w:spacing w:before="0"/>
        <w:jc w:val="left"/>
        <w:rPr>
          <w:color w:val="000000"/>
          <w:sz w:val="22"/>
          <w:szCs w:val="22"/>
          <w:lang w:val="nb-NO"/>
        </w:rPr>
      </w:pPr>
      <w:r w:rsidRPr="006C1F2C">
        <w:rPr>
          <w:b/>
          <w:color w:val="000000"/>
          <w:sz w:val="22"/>
          <w:szCs w:val="22"/>
          <w:u w:val="single"/>
          <w:lang w:val="nb-NO"/>
        </w:rPr>
        <w:br w:type="page"/>
      </w:r>
    </w:p>
    <w:p w14:paraId="37C8651C" w14:textId="77777777" w:rsidR="000E5CF3" w:rsidRPr="006C1F2C" w:rsidRDefault="000E5CF3" w:rsidP="005171BE">
      <w:pPr>
        <w:widowControl w:val="0"/>
        <w:shd w:val="clear" w:color="auto" w:fill="FFFFFF"/>
        <w:rPr>
          <w:color w:val="000000"/>
          <w:sz w:val="22"/>
          <w:szCs w:val="22"/>
        </w:rPr>
      </w:pPr>
    </w:p>
    <w:p w14:paraId="37C8651D" w14:textId="54C280C6"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color w:val="000000"/>
          <w:sz w:val="22"/>
          <w:szCs w:val="22"/>
        </w:rPr>
        <w:t>OPPLYSNINGER SOM SKAL ANGIS PÅ YTRE EMBALLASJE</w:t>
      </w:r>
    </w:p>
    <w:p w14:paraId="37C8651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51F"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YTTERPAKNING FOR MULTIPAKNING (MED ”BLUE BOX”)</w:t>
      </w:r>
    </w:p>
    <w:p w14:paraId="37C86520" w14:textId="77777777" w:rsidR="00B8240A" w:rsidRPr="006C1F2C" w:rsidRDefault="00B8240A" w:rsidP="005171BE">
      <w:pPr>
        <w:widowControl w:val="0"/>
        <w:suppressAutoHyphens/>
        <w:rPr>
          <w:color w:val="000000"/>
          <w:sz w:val="22"/>
          <w:szCs w:val="22"/>
        </w:rPr>
      </w:pPr>
    </w:p>
    <w:p w14:paraId="37C86521" w14:textId="77777777" w:rsidR="00B8240A" w:rsidRPr="006C1F2C" w:rsidRDefault="00B8240A" w:rsidP="005171BE">
      <w:pPr>
        <w:widowControl w:val="0"/>
        <w:suppressAutoHyphens/>
        <w:rPr>
          <w:color w:val="000000"/>
          <w:sz w:val="22"/>
          <w:szCs w:val="22"/>
        </w:rPr>
      </w:pPr>
    </w:p>
    <w:p w14:paraId="37C8652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w:t>
      </w:r>
    </w:p>
    <w:p w14:paraId="37C86523" w14:textId="77777777" w:rsidR="00B8240A" w:rsidRPr="006C1F2C" w:rsidRDefault="00B8240A" w:rsidP="005171BE">
      <w:pPr>
        <w:widowControl w:val="0"/>
        <w:suppressAutoHyphens/>
        <w:rPr>
          <w:color w:val="000000"/>
          <w:sz w:val="22"/>
          <w:szCs w:val="22"/>
        </w:rPr>
      </w:pPr>
    </w:p>
    <w:p w14:paraId="37C86524" w14:textId="77777777" w:rsidR="00B8240A" w:rsidRPr="006C1F2C" w:rsidRDefault="00B8240A" w:rsidP="005171BE">
      <w:pPr>
        <w:widowControl w:val="0"/>
        <w:suppressAutoHyphens/>
        <w:rPr>
          <w:color w:val="000000"/>
          <w:sz w:val="22"/>
          <w:szCs w:val="22"/>
        </w:rPr>
      </w:pPr>
      <w:r w:rsidRPr="006C1F2C">
        <w:rPr>
          <w:color w:val="000000"/>
          <w:sz w:val="22"/>
          <w:szCs w:val="22"/>
        </w:rPr>
        <w:t xml:space="preserve">Exelon </w:t>
      </w:r>
      <w:r w:rsidR="003731C0" w:rsidRPr="006C1F2C">
        <w:rPr>
          <w:color w:val="000000"/>
          <w:sz w:val="22"/>
          <w:szCs w:val="22"/>
        </w:rPr>
        <w:t>13,3</w:t>
      </w:r>
      <w:r w:rsidRPr="006C1F2C">
        <w:rPr>
          <w:color w:val="000000"/>
          <w:sz w:val="22"/>
          <w:szCs w:val="22"/>
        </w:rPr>
        <w:t> mg/24 timer depotplaster</w:t>
      </w:r>
    </w:p>
    <w:p w14:paraId="37C86525" w14:textId="77777777" w:rsidR="00B8240A" w:rsidRPr="006C1F2C" w:rsidRDefault="00B8240A" w:rsidP="005171BE">
      <w:pPr>
        <w:widowControl w:val="0"/>
        <w:suppressAutoHyphens/>
        <w:rPr>
          <w:color w:val="000000"/>
          <w:sz w:val="22"/>
          <w:szCs w:val="22"/>
        </w:rPr>
      </w:pPr>
      <w:r w:rsidRPr="006C1F2C">
        <w:rPr>
          <w:color w:val="000000"/>
          <w:sz w:val="22"/>
          <w:szCs w:val="22"/>
        </w:rPr>
        <w:t>rivastigmin</w:t>
      </w:r>
    </w:p>
    <w:p w14:paraId="37C86526" w14:textId="77777777" w:rsidR="00B8240A" w:rsidRPr="006C1F2C" w:rsidRDefault="00B8240A" w:rsidP="005171BE">
      <w:pPr>
        <w:widowControl w:val="0"/>
        <w:suppressAutoHyphens/>
        <w:rPr>
          <w:color w:val="000000"/>
          <w:sz w:val="22"/>
          <w:szCs w:val="22"/>
        </w:rPr>
      </w:pPr>
    </w:p>
    <w:p w14:paraId="37C86527" w14:textId="77777777" w:rsidR="00B8240A" w:rsidRPr="006C1F2C" w:rsidRDefault="00B8240A" w:rsidP="005171BE">
      <w:pPr>
        <w:widowControl w:val="0"/>
        <w:suppressAutoHyphens/>
        <w:rPr>
          <w:color w:val="000000"/>
          <w:sz w:val="22"/>
          <w:szCs w:val="22"/>
        </w:rPr>
      </w:pPr>
    </w:p>
    <w:p w14:paraId="37C86528"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2.</w:t>
      </w:r>
      <w:r w:rsidRPr="006C1F2C">
        <w:rPr>
          <w:b/>
          <w:color w:val="000000"/>
          <w:sz w:val="22"/>
          <w:szCs w:val="22"/>
        </w:rPr>
        <w:tab/>
        <w:t>DEKLARASJON AV VIRKESTOFF(ER)</w:t>
      </w:r>
    </w:p>
    <w:p w14:paraId="37C86529" w14:textId="77777777" w:rsidR="00B8240A" w:rsidRPr="006C1F2C" w:rsidRDefault="00B8240A" w:rsidP="005171BE">
      <w:pPr>
        <w:widowControl w:val="0"/>
        <w:suppressAutoHyphens/>
        <w:rPr>
          <w:color w:val="000000"/>
          <w:sz w:val="22"/>
          <w:szCs w:val="22"/>
        </w:rPr>
      </w:pPr>
    </w:p>
    <w:p w14:paraId="37C8652A" w14:textId="77777777" w:rsidR="00B8240A" w:rsidRPr="006C1F2C" w:rsidRDefault="00B8240A" w:rsidP="005171BE">
      <w:pPr>
        <w:widowControl w:val="0"/>
        <w:suppressAutoHyphens/>
        <w:rPr>
          <w:color w:val="000000"/>
          <w:sz w:val="22"/>
          <w:szCs w:val="22"/>
        </w:rPr>
      </w:pPr>
      <w:r w:rsidRPr="006C1F2C">
        <w:rPr>
          <w:color w:val="000000"/>
          <w:sz w:val="22"/>
          <w:szCs w:val="22"/>
        </w:rPr>
        <w:t xml:space="preserve">1 depotplaster på </w:t>
      </w:r>
      <w:r w:rsidR="003731C0" w:rsidRPr="006C1F2C">
        <w:rPr>
          <w:color w:val="000000"/>
          <w:sz w:val="22"/>
          <w:szCs w:val="22"/>
        </w:rPr>
        <w:t>1</w:t>
      </w:r>
      <w:r w:rsidRPr="006C1F2C">
        <w:rPr>
          <w:color w:val="000000"/>
          <w:sz w:val="22"/>
          <w:szCs w:val="22"/>
        </w:rPr>
        <w:t>5 cm</w:t>
      </w:r>
      <w:r w:rsidRPr="006C1F2C">
        <w:rPr>
          <w:color w:val="000000"/>
          <w:sz w:val="22"/>
          <w:szCs w:val="22"/>
          <w:vertAlign w:val="superscript"/>
        </w:rPr>
        <w:t>2</w:t>
      </w:r>
      <w:r w:rsidRPr="006C1F2C">
        <w:rPr>
          <w:color w:val="000000"/>
          <w:sz w:val="22"/>
          <w:szCs w:val="22"/>
        </w:rPr>
        <w:t xml:space="preserve"> inneholder </w:t>
      </w:r>
      <w:r w:rsidR="003731C0" w:rsidRPr="006C1F2C">
        <w:rPr>
          <w:color w:val="000000"/>
          <w:sz w:val="22"/>
          <w:szCs w:val="22"/>
        </w:rPr>
        <w:t>27</w:t>
      </w:r>
      <w:r w:rsidRPr="006C1F2C">
        <w:rPr>
          <w:color w:val="000000"/>
          <w:sz w:val="22"/>
          <w:szCs w:val="22"/>
        </w:rPr>
        <w:t xml:space="preserve"> mg rivastigmin og frigir </w:t>
      </w:r>
      <w:r w:rsidR="003731C0" w:rsidRPr="006C1F2C">
        <w:rPr>
          <w:color w:val="000000"/>
          <w:sz w:val="22"/>
          <w:szCs w:val="22"/>
        </w:rPr>
        <w:t>13,3</w:t>
      </w:r>
      <w:r w:rsidRPr="006C1F2C">
        <w:rPr>
          <w:color w:val="000000"/>
          <w:sz w:val="22"/>
          <w:szCs w:val="22"/>
        </w:rPr>
        <w:t> mg/24 timer.</w:t>
      </w:r>
    </w:p>
    <w:p w14:paraId="37C8652B" w14:textId="77777777" w:rsidR="00B8240A" w:rsidRPr="006C1F2C" w:rsidRDefault="00B8240A" w:rsidP="005171BE">
      <w:pPr>
        <w:widowControl w:val="0"/>
        <w:suppressAutoHyphens/>
        <w:rPr>
          <w:color w:val="000000"/>
          <w:sz w:val="22"/>
          <w:szCs w:val="22"/>
        </w:rPr>
      </w:pPr>
    </w:p>
    <w:p w14:paraId="37C8652C" w14:textId="77777777" w:rsidR="00B8240A" w:rsidRPr="006C1F2C" w:rsidRDefault="00B8240A" w:rsidP="005171BE">
      <w:pPr>
        <w:widowControl w:val="0"/>
        <w:suppressAutoHyphens/>
        <w:rPr>
          <w:color w:val="000000"/>
          <w:sz w:val="22"/>
          <w:szCs w:val="22"/>
        </w:rPr>
      </w:pPr>
    </w:p>
    <w:p w14:paraId="37C8652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3.</w:t>
      </w:r>
      <w:r w:rsidRPr="006C1F2C">
        <w:rPr>
          <w:b/>
          <w:color w:val="000000"/>
          <w:sz w:val="22"/>
          <w:szCs w:val="22"/>
        </w:rPr>
        <w:tab/>
        <w:t>LISTE OVER HJELPESTOFFER</w:t>
      </w:r>
    </w:p>
    <w:p w14:paraId="37C8652E" w14:textId="77777777" w:rsidR="00B8240A" w:rsidRPr="006C1F2C" w:rsidRDefault="00B8240A" w:rsidP="005171BE">
      <w:pPr>
        <w:widowControl w:val="0"/>
        <w:suppressAutoHyphens/>
        <w:rPr>
          <w:color w:val="000000"/>
          <w:sz w:val="22"/>
          <w:szCs w:val="22"/>
        </w:rPr>
      </w:pPr>
    </w:p>
    <w:p w14:paraId="37C8652F" w14:textId="77777777" w:rsidR="00B8240A" w:rsidRPr="006C1F2C" w:rsidRDefault="00B8240A" w:rsidP="005171BE">
      <w:pPr>
        <w:widowControl w:val="0"/>
        <w:suppressAutoHyphens/>
        <w:rPr>
          <w:color w:val="000000"/>
          <w:sz w:val="22"/>
          <w:szCs w:val="22"/>
        </w:rPr>
      </w:pPr>
      <w:r w:rsidRPr="006C1F2C">
        <w:rPr>
          <w:color w:val="000000"/>
          <w:sz w:val="22"/>
          <w:szCs w:val="22"/>
        </w:rPr>
        <w:t>Inneholder også: polyetylentereftalatfilm, lakkert, alfatokoferol, poly(butylmetakrylat, metylmetakrylat), akrylkopolymer, silikonolje, dimetikon, polyesterfilm dekket med fluoropolymer.</w:t>
      </w:r>
    </w:p>
    <w:p w14:paraId="37C86530" w14:textId="77777777" w:rsidR="00B8240A" w:rsidRPr="006C1F2C" w:rsidRDefault="00B8240A" w:rsidP="005171BE">
      <w:pPr>
        <w:widowControl w:val="0"/>
        <w:suppressAutoHyphens/>
        <w:rPr>
          <w:color w:val="000000"/>
          <w:sz w:val="22"/>
          <w:szCs w:val="22"/>
        </w:rPr>
      </w:pPr>
    </w:p>
    <w:p w14:paraId="37C86531" w14:textId="77777777" w:rsidR="00B8240A" w:rsidRPr="006C1F2C" w:rsidRDefault="00B8240A" w:rsidP="005171BE">
      <w:pPr>
        <w:widowControl w:val="0"/>
        <w:suppressAutoHyphens/>
        <w:rPr>
          <w:color w:val="000000"/>
          <w:sz w:val="22"/>
          <w:szCs w:val="22"/>
        </w:rPr>
      </w:pPr>
    </w:p>
    <w:p w14:paraId="37C8653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4.</w:t>
      </w:r>
      <w:r w:rsidRPr="006C1F2C">
        <w:rPr>
          <w:b/>
          <w:color w:val="000000"/>
          <w:sz w:val="22"/>
          <w:szCs w:val="22"/>
        </w:rPr>
        <w:tab/>
        <w:t>LEGEMIDDELFORM OG INNHOLD (PAKNINGSSTØRRELSE)</w:t>
      </w:r>
    </w:p>
    <w:p w14:paraId="37C86533" w14:textId="77777777" w:rsidR="00B8240A" w:rsidRPr="006C1F2C" w:rsidRDefault="00B8240A" w:rsidP="005171BE">
      <w:pPr>
        <w:widowControl w:val="0"/>
        <w:suppressAutoHyphens/>
        <w:rPr>
          <w:color w:val="000000"/>
          <w:sz w:val="22"/>
          <w:szCs w:val="22"/>
        </w:rPr>
      </w:pPr>
    </w:p>
    <w:p w14:paraId="37C86534" w14:textId="77777777" w:rsidR="00B8240A" w:rsidRPr="006C1F2C" w:rsidRDefault="00B8240A" w:rsidP="005171BE">
      <w:pPr>
        <w:widowControl w:val="0"/>
        <w:suppressAutoHyphens/>
        <w:rPr>
          <w:color w:val="000000"/>
          <w:sz w:val="22"/>
          <w:szCs w:val="22"/>
          <w:shd w:val="clear" w:color="auto" w:fill="D9D9D9"/>
        </w:rPr>
      </w:pPr>
      <w:r w:rsidRPr="006C1F2C">
        <w:rPr>
          <w:color w:val="000000"/>
          <w:sz w:val="22"/>
          <w:szCs w:val="22"/>
        </w:rPr>
        <w:t>Multipakning</w:t>
      </w:r>
      <w:r w:rsidR="003731C0" w:rsidRPr="006C1F2C">
        <w:rPr>
          <w:color w:val="000000"/>
          <w:sz w:val="22"/>
          <w:szCs w:val="22"/>
        </w:rPr>
        <w:t>: 60 (</w:t>
      </w:r>
      <w:r w:rsidRPr="006C1F2C">
        <w:rPr>
          <w:color w:val="000000"/>
          <w:sz w:val="22"/>
          <w:szCs w:val="22"/>
        </w:rPr>
        <w:t>2 esker á 30</w:t>
      </w:r>
      <w:r w:rsidR="003731C0" w:rsidRPr="006C1F2C">
        <w:rPr>
          <w:color w:val="000000"/>
          <w:sz w:val="22"/>
          <w:szCs w:val="22"/>
        </w:rPr>
        <w:t>) depotplastre</w:t>
      </w:r>
      <w:r w:rsidRPr="006C1F2C">
        <w:rPr>
          <w:color w:val="000000"/>
          <w:sz w:val="22"/>
          <w:szCs w:val="22"/>
        </w:rPr>
        <w:t>.</w:t>
      </w:r>
    </w:p>
    <w:p w14:paraId="37C86535" w14:textId="77777777" w:rsidR="00B8240A" w:rsidRPr="006C1F2C" w:rsidRDefault="00B8240A" w:rsidP="005171BE">
      <w:pPr>
        <w:widowControl w:val="0"/>
        <w:suppressAutoHyphens/>
        <w:rPr>
          <w:color w:val="000000"/>
          <w:sz w:val="22"/>
          <w:szCs w:val="22"/>
          <w:shd w:val="clear" w:color="auto" w:fill="D9D9D9"/>
        </w:rPr>
      </w:pPr>
      <w:r w:rsidRPr="006C1F2C">
        <w:rPr>
          <w:color w:val="000000"/>
          <w:sz w:val="22"/>
          <w:szCs w:val="22"/>
          <w:shd w:val="clear" w:color="auto" w:fill="D9D9D9"/>
        </w:rPr>
        <w:t>Multipakning</w:t>
      </w:r>
      <w:r w:rsidR="003731C0" w:rsidRPr="006C1F2C">
        <w:rPr>
          <w:color w:val="000000"/>
          <w:sz w:val="22"/>
          <w:szCs w:val="22"/>
          <w:shd w:val="clear" w:color="auto" w:fill="D9D9D9"/>
        </w:rPr>
        <w:t>: 90</w:t>
      </w:r>
      <w:r w:rsidRPr="006C1F2C">
        <w:rPr>
          <w:color w:val="000000"/>
          <w:sz w:val="22"/>
          <w:szCs w:val="22"/>
          <w:shd w:val="clear" w:color="auto" w:fill="D9D9D9"/>
        </w:rPr>
        <w:t xml:space="preserve"> </w:t>
      </w:r>
      <w:r w:rsidR="003731C0" w:rsidRPr="006C1F2C">
        <w:rPr>
          <w:color w:val="000000"/>
          <w:sz w:val="22"/>
          <w:szCs w:val="22"/>
          <w:shd w:val="clear" w:color="auto" w:fill="D9D9D9"/>
        </w:rPr>
        <w:t>(</w:t>
      </w:r>
      <w:r w:rsidRPr="006C1F2C">
        <w:rPr>
          <w:color w:val="000000"/>
          <w:sz w:val="22"/>
          <w:szCs w:val="22"/>
          <w:shd w:val="clear" w:color="auto" w:fill="D9D9D9"/>
        </w:rPr>
        <w:t>3 esker á 30 </w:t>
      </w:r>
      <w:r w:rsidR="003731C0" w:rsidRPr="006C1F2C">
        <w:rPr>
          <w:color w:val="000000"/>
          <w:sz w:val="22"/>
          <w:szCs w:val="22"/>
          <w:shd w:val="clear" w:color="auto" w:fill="D9D9D9"/>
        </w:rPr>
        <w:t>) depotplastre</w:t>
      </w:r>
      <w:r w:rsidRPr="006C1F2C">
        <w:rPr>
          <w:color w:val="000000"/>
          <w:sz w:val="22"/>
          <w:szCs w:val="22"/>
          <w:shd w:val="clear" w:color="auto" w:fill="D9D9D9"/>
        </w:rPr>
        <w:t>.</w:t>
      </w:r>
    </w:p>
    <w:p w14:paraId="37C86536" w14:textId="77777777" w:rsidR="00B8240A" w:rsidRPr="006C1F2C" w:rsidRDefault="00B8240A" w:rsidP="005171BE">
      <w:pPr>
        <w:widowControl w:val="0"/>
        <w:suppressAutoHyphens/>
        <w:rPr>
          <w:color w:val="000000"/>
          <w:sz w:val="22"/>
          <w:szCs w:val="22"/>
        </w:rPr>
      </w:pPr>
    </w:p>
    <w:p w14:paraId="37C86537" w14:textId="77777777" w:rsidR="00B8240A" w:rsidRPr="006C1F2C" w:rsidRDefault="00B8240A" w:rsidP="005171BE">
      <w:pPr>
        <w:widowControl w:val="0"/>
        <w:suppressAutoHyphens/>
        <w:rPr>
          <w:color w:val="000000"/>
          <w:sz w:val="22"/>
          <w:szCs w:val="22"/>
        </w:rPr>
      </w:pPr>
    </w:p>
    <w:p w14:paraId="37C86538" w14:textId="44D31A4D"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5.</w:t>
      </w:r>
      <w:r w:rsidRPr="006C1F2C">
        <w:rPr>
          <w:b/>
          <w:color w:val="000000"/>
          <w:sz w:val="22"/>
          <w:szCs w:val="22"/>
        </w:rPr>
        <w:tab/>
        <w:t xml:space="preserve">ADMINISTRASJONSMÅTE OG </w:t>
      </w:r>
      <w:r w:rsidR="00771B9C" w:rsidRPr="006C1F2C">
        <w:rPr>
          <w:b/>
          <w:color w:val="000000"/>
          <w:sz w:val="22"/>
          <w:szCs w:val="22"/>
        </w:rPr>
        <w:t>-</w:t>
      </w:r>
      <w:r w:rsidRPr="006C1F2C">
        <w:rPr>
          <w:b/>
          <w:color w:val="000000"/>
          <w:sz w:val="22"/>
          <w:szCs w:val="22"/>
        </w:rPr>
        <w:t>VEI(ER)</w:t>
      </w:r>
    </w:p>
    <w:p w14:paraId="37C86539" w14:textId="77777777" w:rsidR="00B8240A" w:rsidRPr="006C1F2C" w:rsidRDefault="00B8240A" w:rsidP="005171BE">
      <w:pPr>
        <w:widowControl w:val="0"/>
        <w:suppressAutoHyphens/>
        <w:rPr>
          <w:color w:val="000000"/>
          <w:sz w:val="22"/>
          <w:szCs w:val="22"/>
        </w:rPr>
      </w:pPr>
    </w:p>
    <w:p w14:paraId="37C8653A" w14:textId="77777777" w:rsidR="002A2AB7" w:rsidRPr="006C1F2C" w:rsidRDefault="002A2AB7" w:rsidP="005171BE">
      <w:pPr>
        <w:widowControl w:val="0"/>
        <w:suppressAutoHyphens/>
        <w:rPr>
          <w:color w:val="000000"/>
          <w:sz w:val="22"/>
          <w:szCs w:val="22"/>
        </w:rPr>
      </w:pPr>
      <w:r w:rsidRPr="006C1F2C">
        <w:rPr>
          <w:color w:val="000000"/>
          <w:sz w:val="22"/>
          <w:szCs w:val="22"/>
        </w:rPr>
        <w:t>Les pakningsvedlegget før bruk.</w:t>
      </w:r>
    </w:p>
    <w:p w14:paraId="37C8653B" w14:textId="77777777" w:rsidR="00B8240A" w:rsidRPr="006C1F2C" w:rsidRDefault="00B8240A" w:rsidP="005171BE">
      <w:pPr>
        <w:widowControl w:val="0"/>
        <w:suppressAutoHyphens/>
        <w:rPr>
          <w:color w:val="000000"/>
          <w:sz w:val="22"/>
          <w:szCs w:val="22"/>
        </w:rPr>
      </w:pPr>
      <w:r w:rsidRPr="006C1F2C">
        <w:rPr>
          <w:color w:val="000000"/>
          <w:sz w:val="22"/>
          <w:szCs w:val="22"/>
        </w:rPr>
        <w:t>Transdermal bruk</w:t>
      </w:r>
    </w:p>
    <w:p w14:paraId="37C8653C" w14:textId="77777777" w:rsidR="00B8240A" w:rsidRPr="006C1F2C" w:rsidRDefault="00B8240A" w:rsidP="005171BE">
      <w:pPr>
        <w:widowControl w:val="0"/>
        <w:suppressAutoHyphens/>
        <w:rPr>
          <w:color w:val="000000"/>
          <w:sz w:val="22"/>
          <w:szCs w:val="22"/>
        </w:rPr>
      </w:pPr>
    </w:p>
    <w:p w14:paraId="37C8653D" w14:textId="77777777" w:rsidR="00B8240A" w:rsidRPr="006C1F2C" w:rsidRDefault="00B8240A" w:rsidP="005171BE">
      <w:pPr>
        <w:widowControl w:val="0"/>
        <w:suppressAutoHyphens/>
        <w:rPr>
          <w:color w:val="000000"/>
          <w:sz w:val="22"/>
          <w:szCs w:val="22"/>
        </w:rPr>
      </w:pPr>
    </w:p>
    <w:p w14:paraId="37C8653E"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ADVARSEL OM AT LEGEMIDLET SKAL OPPBEVARES UTILGJENGELIG FOR BARN</w:t>
      </w:r>
    </w:p>
    <w:p w14:paraId="37C8653F" w14:textId="77777777" w:rsidR="00B8240A" w:rsidRPr="006C1F2C" w:rsidRDefault="00B8240A" w:rsidP="005171BE">
      <w:pPr>
        <w:widowControl w:val="0"/>
        <w:suppressAutoHyphens/>
        <w:rPr>
          <w:color w:val="000000"/>
          <w:sz w:val="22"/>
          <w:szCs w:val="22"/>
        </w:rPr>
      </w:pPr>
    </w:p>
    <w:p w14:paraId="37C86540" w14:textId="77777777" w:rsidR="00B8240A" w:rsidRPr="006C1F2C" w:rsidRDefault="00B8240A" w:rsidP="005171BE">
      <w:pPr>
        <w:widowControl w:val="0"/>
        <w:suppressAutoHyphens/>
        <w:rPr>
          <w:color w:val="000000"/>
          <w:sz w:val="22"/>
          <w:szCs w:val="22"/>
        </w:rPr>
      </w:pPr>
      <w:r w:rsidRPr="006C1F2C">
        <w:rPr>
          <w:color w:val="000000"/>
          <w:sz w:val="22"/>
          <w:szCs w:val="22"/>
        </w:rPr>
        <w:t>Oppbevares utilgjengelig for barn.</w:t>
      </w:r>
    </w:p>
    <w:p w14:paraId="37C86541" w14:textId="77777777" w:rsidR="00B8240A" w:rsidRPr="006C1F2C" w:rsidRDefault="00B8240A" w:rsidP="005171BE">
      <w:pPr>
        <w:widowControl w:val="0"/>
        <w:suppressAutoHyphens/>
        <w:rPr>
          <w:color w:val="000000"/>
          <w:sz w:val="22"/>
          <w:szCs w:val="22"/>
        </w:rPr>
      </w:pPr>
    </w:p>
    <w:p w14:paraId="37C86542" w14:textId="77777777" w:rsidR="00B8240A" w:rsidRPr="006C1F2C" w:rsidRDefault="00B8240A" w:rsidP="005171BE">
      <w:pPr>
        <w:widowControl w:val="0"/>
        <w:suppressAutoHyphens/>
        <w:rPr>
          <w:color w:val="000000"/>
          <w:sz w:val="22"/>
          <w:szCs w:val="22"/>
        </w:rPr>
      </w:pPr>
    </w:p>
    <w:p w14:paraId="37C86543"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7.</w:t>
      </w:r>
      <w:r w:rsidRPr="006C1F2C">
        <w:rPr>
          <w:b/>
          <w:color w:val="000000"/>
          <w:sz w:val="22"/>
          <w:szCs w:val="22"/>
        </w:rPr>
        <w:tab/>
        <w:t>EVENTUELLE ANDRE SPESIELLE ADVARSLER</w:t>
      </w:r>
    </w:p>
    <w:p w14:paraId="37C86544" w14:textId="77777777" w:rsidR="00B8240A" w:rsidRPr="006C1F2C" w:rsidRDefault="00B8240A" w:rsidP="005171BE">
      <w:pPr>
        <w:widowControl w:val="0"/>
        <w:suppressAutoHyphens/>
        <w:rPr>
          <w:color w:val="000000"/>
          <w:sz w:val="22"/>
          <w:szCs w:val="22"/>
        </w:rPr>
      </w:pPr>
    </w:p>
    <w:p w14:paraId="37C86545" w14:textId="77777777" w:rsidR="00B8240A" w:rsidRPr="006C1F2C" w:rsidRDefault="00B8240A" w:rsidP="005171BE">
      <w:pPr>
        <w:widowControl w:val="0"/>
        <w:suppressAutoHyphens/>
        <w:rPr>
          <w:color w:val="000000"/>
          <w:sz w:val="22"/>
          <w:szCs w:val="22"/>
        </w:rPr>
      </w:pPr>
    </w:p>
    <w:p w14:paraId="37C8654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8.</w:t>
      </w:r>
      <w:r w:rsidRPr="006C1F2C">
        <w:rPr>
          <w:b/>
          <w:color w:val="000000"/>
          <w:sz w:val="22"/>
          <w:szCs w:val="22"/>
        </w:rPr>
        <w:tab/>
        <w:t>UTLØPSDATO</w:t>
      </w:r>
    </w:p>
    <w:p w14:paraId="37C86547" w14:textId="77777777" w:rsidR="00B8240A" w:rsidRPr="006C1F2C" w:rsidRDefault="00B8240A" w:rsidP="005171BE">
      <w:pPr>
        <w:widowControl w:val="0"/>
        <w:suppressAutoHyphens/>
        <w:rPr>
          <w:color w:val="000000"/>
          <w:sz w:val="22"/>
          <w:szCs w:val="22"/>
        </w:rPr>
      </w:pPr>
    </w:p>
    <w:p w14:paraId="37C86548" w14:textId="77777777" w:rsidR="00B8240A" w:rsidRPr="006C1F2C" w:rsidRDefault="00C53D20" w:rsidP="005171BE">
      <w:pPr>
        <w:widowControl w:val="0"/>
        <w:suppressAutoHyphens/>
        <w:rPr>
          <w:color w:val="000000"/>
          <w:sz w:val="22"/>
          <w:szCs w:val="22"/>
        </w:rPr>
      </w:pPr>
      <w:r w:rsidRPr="006C1F2C">
        <w:rPr>
          <w:color w:val="000000"/>
          <w:sz w:val="22"/>
          <w:szCs w:val="22"/>
        </w:rPr>
        <w:t>EXP</w:t>
      </w:r>
    </w:p>
    <w:p w14:paraId="37C86549" w14:textId="77777777" w:rsidR="00B8240A" w:rsidRPr="006C1F2C" w:rsidRDefault="00B8240A" w:rsidP="005171BE">
      <w:pPr>
        <w:widowControl w:val="0"/>
        <w:suppressAutoHyphens/>
        <w:rPr>
          <w:color w:val="000000"/>
          <w:sz w:val="22"/>
          <w:szCs w:val="22"/>
        </w:rPr>
      </w:pPr>
    </w:p>
    <w:p w14:paraId="37C8654A" w14:textId="77777777" w:rsidR="00B8240A" w:rsidRPr="006C1F2C" w:rsidRDefault="00B8240A" w:rsidP="005171BE">
      <w:pPr>
        <w:widowControl w:val="0"/>
        <w:suppressAutoHyphens/>
        <w:rPr>
          <w:color w:val="000000"/>
          <w:sz w:val="22"/>
          <w:szCs w:val="22"/>
        </w:rPr>
      </w:pPr>
    </w:p>
    <w:p w14:paraId="37C8654B" w14:textId="77777777" w:rsidR="00507793" w:rsidRPr="006C1F2C" w:rsidRDefault="00507793" w:rsidP="005171BE">
      <w:pPr>
        <w:keepNext/>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9.</w:t>
      </w:r>
      <w:r w:rsidRPr="006C1F2C">
        <w:rPr>
          <w:b/>
          <w:color w:val="000000"/>
          <w:sz w:val="22"/>
          <w:szCs w:val="22"/>
        </w:rPr>
        <w:tab/>
        <w:t>OPPBEVARINGSBETINGELSER</w:t>
      </w:r>
    </w:p>
    <w:p w14:paraId="37C8654C" w14:textId="77777777" w:rsidR="00B8240A" w:rsidRPr="006C1F2C" w:rsidRDefault="00B8240A" w:rsidP="005171BE">
      <w:pPr>
        <w:keepNext/>
        <w:widowControl w:val="0"/>
        <w:suppressAutoHyphens/>
        <w:rPr>
          <w:color w:val="000000"/>
          <w:sz w:val="22"/>
          <w:szCs w:val="22"/>
        </w:rPr>
      </w:pPr>
    </w:p>
    <w:p w14:paraId="37C8654D" w14:textId="77777777" w:rsidR="00B8240A" w:rsidRPr="006C1F2C" w:rsidRDefault="00B8240A" w:rsidP="005171BE">
      <w:pPr>
        <w:keepNext/>
        <w:widowControl w:val="0"/>
        <w:suppressAutoHyphens/>
        <w:rPr>
          <w:color w:val="000000"/>
          <w:sz w:val="22"/>
          <w:szCs w:val="22"/>
        </w:rPr>
      </w:pPr>
      <w:r w:rsidRPr="006C1F2C">
        <w:rPr>
          <w:color w:val="000000"/>
          <w:sz w:val="22"/>
          <w:szCs w:val="22"/>
        </w:rPr>
        <w:t>Oppbevares ved høyst 25°C.</w:t>
      </w:r>
    </w:p>
    <w:p w14:paraId="37C8654E" w14:textId="77777777" w:rsidR="00B8240A" w:rsidRPr="006C1F2C" w:rsidRDefault="00B8240A" w:rsidP="005171BE">
      <w:pPr>
        <w:widowControl w:val="0"/>
        <w:suppressAutoHyphens/>
        <w:rPr>
          <w:color w:val="000000"/>
          <w:sz w:val="22"/>
          <w:szCs w:val="22"/>
        </w:rPr>
      </w:pPr>
      <w:r w:rsidRPr="006C1F2C">
        <w:rPr>
          <w:color w:val="000000"/>
          <w:sz w:val="22"/>
          <w:szCs w:val="22"/>
        </w:rPr>
        <w:t>Oppbevar plasteret i posen til det skal brukes.</w:t>
      </w:r>
    </w:p>
    <w:p w14:paraId="37C8654F" w14:textId="77777777" w:rsidR="00B8240A" w:rsidRPr="006C1F2C" w:rsidRDefault="00B8240A" w:rsidP="005171BE">
      <w:pPr>
        <w:widowControl w:val="0"/>
        <w:suppressAutoHyphens/>
        <w:rPr>
          <w:color w:val="000000"/>
          <w:sz w:val="22"/>
          <w:szCs w:val="22"/>
        </w:rPr>
      </w:pPr>
    </w:p>
    <w:p w14:paraId="37C86550" w14:textId="77777777" w:rsidR="00B8240A" w:rsidRPr="006C1F2C" w:rsidRDefault="00B8240A" w:rsidP="005171BE">
      <w:pPr>
        <w:widowControl w:val="0"/>
        <w:suppressAutoHyphens/>
        <w:rPr>
          <w:color w:val="000000"/>
          <w:sz w:val="22"/>
          <w:szCs w:val="22"/>
        </w:rPr>
      </w:pPr>
    </w:p>
    <w:p w14:paraId="37C8655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10.</w:t>
      </w:r>
      <w:r w:rsidRPr="006C1F2C">
        <w:rPr>
          <w:b/>
          <w:color w:val="000000"/>
          <w:sz w:val="22"/>
          <w:szCs w:val="22"/>
        </w:rPr>
        <w:tab/>
        <w:t>EVENTUELLE SPESIELLE FORHOLDSREGLER VED DESTRUKSJON AV UBRUKTE LEGEMIDLER ELLER AVFALL</w:t>
      </w:r>
    </w:p>
    <w:p w14:paraId="37C86552" w14:textId="77777777" w:rsidR="00B8240A" w:rsidRPr="006C1F2C" w:rsidRDefault="00B8240A" w:rsidP="005171BE">
      <w:pPr>
        <w:widowControl w:val="0"/>
        <w:suppressAutoHyphens/>
        <w:rPr>
          <w:color w:val="000000"/>
          <w:sz w:val="22"/>
          <w:szCs w:val="22"/>
        </w:rPr>
      </w:pPr>
    </w:p>
    <w:p w14:paraId="37C86553" w14:textId="77777777" w:rsidR="00B8240A" w:rsidRPr="006C1F2C" w:rsidRDefault="00B8240A" w:rsidP="005171BE">
      <w:pPr>
        <w:widowControl w:val="0"/>
        <w:suppressAutoHyphens/>
        <w:rPr>
          <w:color w:val="000000"/>
          <w:sz w:val="22"/>
          <w:szCs w:val="22"/>
        </w:rPr>
      </w:pPr>
    </w:p>
    <w:p w14:paraId="37C86554"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11.</w:t>
      </w:r>
      <w:r w:rsidRPr="006C1F2C">
        <w:rPr>
          <w:b/>
          <w:color w:val="000000"/>
          <w:sz w:val="22"/>
          <w:szCs w:val="22"/>
        </w:rPr>
        <w:tab/>
        <w:t>NAVN OG ADRESSE PÅ INNEHAVEREN AV MARKEDSFØRINGSTILLATELSEN</w:t>
      </w:r>
    </w:p>
    <w:p w14:paraId="37C86555" w14:textId="77777777" w:rsidR="00B8240A" w:rsidRPr="006C1F2C" w:rsidRDefault="00B8240A" w:rsidP="005171BE">
      <w:pPr>
        <w:widowControl w:val="0"/>
        <w:suppressAutoHyphens/>
        <w:rPr>
          <w:color w:val="000000"/>
          <w:sz w:val="22"/>
          <w:szCs w:val="22"/>
        </w:rPr>
      </w:pPr>
    </w:p>
    <w:p w14:paraId="37C86556" w14:textId="77777777" w:rsidR="00234496" w:rsidRPr="004E303E" w:rsidRDefault="00234496" w:rsidP="005171BE">
      <w:pPr>
        <w:keepNext/>
        <w:widowControl w:val="0"/>
        <w:suppressAutoHyphens/>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Europharm</w:t>
      </w:r>
      <w:proofErr w:type="spellEnd"/>
      <w:r w:rsidRPr="004E303E">
        <w:rPr>
          <w:color w:val="000000"/>
          <w:sz w:val="22"/>
          <w:szCs w:val="22"/>
          <w:lang w:val="en-US"/>
        </w:rPr>
        <w:t xml:space="preserve"> Limited</w:t>
      </w:r>
    </w:p>
    <w:p w14:paraId="37C86557"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558"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559" w14:textId="77777777" w:rsidR="00903CCF" w:rsidRPr="006C1F2C" w:rsidRDefault="00903CCF" w:rsidP="005171BE">
      <w:pPr>
        <w:keepNext/>
        <w:widowControl w:val="0"/>
        <w:rPr>
          <w:color w:val="000000"/>
          <w:sz w:val="22"/>
          <w:szCs w:val="22"/>
        </w:rPr>
      </w:pPr>
      <w:r w:rsidRPr="006C1F2C">
        <w:rPr>
          <w:color w:val="000000"/>
          <w:sz w:val="22"/>
          <w:szCs w:val="22"/>
        </w:rPr>
        <w:t>Dublin 4</w:t>
      </w:r>
    </w:p>
    <w:p w14:paraId="37C8655A" w14:textId="77777777" w:rsidR="00234496" w:rsidRPr="006C1F2C" w:rsidRDefault="00903CCF" w:rsidP="005171BE">
      <w:pPr>
        <w:widowControl w:val="0"/>
        <w:suppressAutoHyphens/>
        <w:rPr>
          <w:color w:val="000000"/>
          <w:sz w:val="22"/>
          <w:szCs w:val="22"/>
        </w:rPr>
      </w:pPr>
      <w:r w:rsidRPr="006C1F2C">
        <w:rPr>
          <w:color w:val="000000"/>
          <w:sz w:val="22"/>
          <w:szCs w:val="22"/>
        </w:rPr>
        <w:t>Irland</w:t>
      </w:r>
    </w:p>
    <w:p w14:paraId="37C8655B" w14:textId="77777777" w:rsidR="00B8240A" w:rsidRPr="006C1F2C" w:rsidRDefault="00B8240A" w:rsidP="005171BE">
      <w:pPr>
        <w:widowControl w:val="0"/>
        <w:suppressAutoHyphens/>
        <w:rPr>
          <w:color w:val="000000"/>
          <w:sz w:val="22"/>
          <w:szCs w:val="22"/>
        </w:rPr>
      </w:pPr>
    </w:p>
    <w:p w14:paraId="37C8655C" w14:textId="77777777" w:rsidR="00B8240A" w:rsidRPr="006C1F2C" w:rsidRDefault="00B8240A" w:rsidP="005171BE">
      <w:pPr>
        <w:widowControl w:val="0"/>
        <w:suppressAutoHyphens/>
        <w:rPr>
          <w:color w:val="000000"/>
          <w:sz w:val="22"/>
          <w:szCs w:val="22"/>
        </w:rPr>
      </w:pPr>
    </w:p>
    <w:p w14:paraId="37C8655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12.</w:t>
      </w:r>
      <w:r w:rsidRPr="006C1F2C">
        <w:rPr>
          <w:b/>
          <w:color w:val="000000"/>
          <w:sz w:val="22"/>
          <w:szCs w:val="22"/>
        </w:rPr>
        <w:tab/>
        <w:t>MARKEDSFØRINGSTILLATELSESNUMMER (NUMRE)</w:t>
      </w:r>
    </w:p>
    <w:p w14:paraId="37C8655E" w14:textId="77777777" w:rsidR="00B8240A" w:rsidRPr="006C1F2C" w:rsidRDefault="00B8240A" w:rsidP="005171BE">
      <w:pPr>
        <w:widowControl w:val="0"/>
        <w:suppressAutoHyphens/>
        <w:rPr>
          <w:color w:val="000000"/>
          <w:sz w:val="22"/>
          <w:szCs w:val="22"/>
        </w:rPr>
      </w:pPr>
    </w:p>
    <w:p w14:paraId="37C8655F" w14:textId="77777777" w:rsidR="00B8240A" w:rsidRPr="006C1F2C" w:rsidRDefault="00B8240A" w:rsidP="005171BE">
      <w:pPr>
        <w:widowControl w:val="0"/>
        <w:suppressAutoHyphens/>
        <w:rPr>
          <w:color w:val="000000"/>
          <w:sz w:val="22"/>
          <w:szCs w:val="22"/>
          <w:shd w:val="clear" w:color="auto" w:fill="D9D9D9"/>
        </w:rPr>
      </w:pPr>
      <w:r w:rsidRPr="006C1F2C">
        <w:rPr>
          <w:sz w:val="22"/>
          <w:szCs w:val="22"/>
        </w:rPr>
        <w:t>EU/1/98/066/0</w:t>
      </w:r>
      <w:r w:rsidR="0052095E" w:rsidRPr="006C1F2C">
        <w:rPr>
          <w:sz w:val="22"/>
          <w:szCs w:val="22"/>
        </w:rPr>
        <w:t>2</w:t>
      </w:r>
      <w:r w:rsidR="003E2547" w:rsidRPr="006C1F2C">
        <w:rPr>
          <w:sz w:val="22"/>
          <w:szCs w:val="22"/>
        </w:rPr>
        <w:t>9</w:t>
      </w:r>
      <w:r w:rsidRPr="006C1F2C">
        <w:rPr>
          <w:color w:val="000000"/>
          <w:sz w:val="22"/>
          <w:szCs w:val="22"/>
        </w:rPr>
        <w:tab/>
      </w:r>
      <w:r w:rsidRPr="006C1F2C">
        <w:rPr>
          <w:color w:val="000000"/>
          <w:sz w:val="22"/>
          <w:szCs w:val="22"/>
          <w:shd w:val="clear" w:color="auto" w:fill="D9D9D9"/>
        </w:rPr>
        <w:t>60 depotplastre</w:t>
      </w:r>
      <w:r w:rsidR="00BD0EC5" w:rsidRPr="006C1F2C">
        <w:rPr>
          <w:color w:val="000000"/>
          <w:sz w:val="22"/>
          <w:szCs w:val="22"/>
          <w:shd w:val="clear" w:color="auto" w:fill="D9D9D9"/>
        </w:rPr>
        <w:t xml:space="preserve"> (pose: papir/PET/alu/PAN)</w:t>
      </w:r>
    </w:p>
    <w:p w14:paraId="37C86560" w14:textId="77777777" w:rsidR="00B8240A" w:rsidRPr="006C1F2C" w:rsidRDefault="00B8240A" w:rsidP="005171BE">
      <w:pPr>
        <w:widowControl w:val="0"/>
        <w:suppressAutoHyphens/>
        <w:rPr>
          <w:color w:val="000000"/>
          <w:sz w:val="22"/>
          <w:szCs w:val="22"/>
        </w:rPr>
      </w:pPr>
      <w:r w:rsidRPr="006C1F2C">
        <w:rPr>
          <w:sz w:val="22"/>
          <w:szCs w:val="22"/>
          <w:shd w:val="clear" w:color="auto" w:fill="D9D9D9"/>
        </w:rPr>
        <w:t>EU/1/98/066/0</w:t>
      </w:r>
      <w:r w:rsidR="003E2547" w:rsidRPr="006C1F2C">
        <w:rPr>
          <w:sz w:val="22"/>
          <w:szCs w:val="22"/>
          <w:shd w:val="clear" w:color="auto" w:fill="D9D9D9"/>
        </w:rPr>
        <w:t>30</w:t>
      </w:r>
      <w:r w:rsidRPr="006C1F2C">
        <w:rPr>
          <w:color w:val="000000"/>
          <w:sz w:val="22"/>
          <w:szCs w:val="22"/>
          <w:shd w:val="clear" w:color="auto" w:fill="D9D9D9"/>
        </w:rPr>
        <w:tab/>
        <w:t>90 depotplastre</w:t>
      </w:r>
      <w:r w:rsidR="00BD0EC5" w:rsidRPr="006C1F2C">
        <w:rPr>
          <w:color w:val="000000"/>
          <w:sz w:val="22"/>
          <w:szCs w:val="22"/>
          <w:shd w:val="clear" w:color="auto" w:fill="D9D9D9"/>
        </w:rPr>
        <w:t xml:space="preserve"> (pose: papir/PET/alu/PAN)</w:t>
      </w:r>
    </w:p>
    <w:p w14:paraId="37C86561" w14:textId="77777777" w:rsidR="00BD0EC5" w:rsidRPr="006C1F2C" w:rsidRDefault="00BD0EC5" w:rsidP="005171BE">
      <w:pPr>
        <w:widowControl w:val="0"/>
        <w:rPr>
          <w:color w:val="000000"/>
          <w:sz w:val="22"/>
          <w:szCs w:val="22"/>
          <w:shd w:val="clear" w:color="auto" w:fill="D9D9D9"/>
        </w:rPr>
      </w:pPr>
      <w:r w:rsidRPr="006C1F2C">
        <w:rPr>
          <w:sz w:val="22"/>
          <w:szCs w:val="22"/>
          <w:shd w:val="clear" w:color="auto" w:fill="D9D9D9"/>
        </w:rPr>
        <w:t>EU/1/98/066/04</w:t>
      </w:r>
      <w:r w:rsidR="00CD0E57" w:rsidRPr="006C1F2C">
        <w:rPr>
          <w:sz w:val="22"/>
          <w:szCs w:val="22"/>
          <w:shd w:val="clear" w:color="auto" w:fill="D9D9D9"/>
        </w:rPr>
        <w:t>5</w:t>
      </w:r>
      <w:r w:rsidRPr="006C1F2C">
        <w:rPr>
          <w:color w:val="000000"/>
          <w:sz w:val="22"/>
          <w:szCs w:val="22"/>
          <w:shd w:val="clear" w:color="auto" w:fill="D9D9D9"/>
        </w:rPr>
        <w:tab/>
        <w:t>60 depotplastre (pose: papir/PET/PE/alu/PA)</w:t>
      </w:r>
    </w:p>
    <w:p w14:paraId="37C86562" w14:textId="77777777" w:rsidR="00BD0EC5" w:rsidRPr="006C1F2C" w:rsidRDefault="00BD0EC5" w:rsidP="005171BE">
      <w:pPr>
        <w:widowControl w:val="0"/>
        <w:rPr>
          <w:color w:val="000000"/>
          <w:sz w:val="22"/>
          <w:szCs w:val="22"/>
        </w:rPr>
      </w:pPr>
      <w:r w:rsidRPr="006C1F2C">
        <w:rPr>
          <w:sz w:val="22"/>
          <w:szCs w:val="22"/>
          <w:shd w:val="clear" w:color="auto" w:fill="D9D9D9"/>
        </w:rPr>
        <w:t>EU/1/98/066/0</w:t>
      </w:r>
      <w:r w:rsidR="00CD0E57" w:rsidRPr="006C1F2C">
        <w:rPr>
          <w:sz w:val="22"/>
          <w:szCs w:val="22"/>
          <w:shd w:val="clear" w:color="auto" w:fill="D9D9D9"/>
        </w:rPr>
        <w:t>46</w:t>
      </w:r>
      <w:r w:rsidRPr="006C1F2C">
        <w:rPr>
          <w:color w:val="000000"/>
          <w:sz w:val="22"/>
          <w:szCs w:val="22"/>
          <w:shd w:val="clear" w:color="auto" w:fill="D9D9D9"/>
        </w:rPr>
        <w:tab/>
        <w:t>90 depotplastre (pose: papir/PET/PE/alu/PA)</w:t>
      </w:r>
    </w:p>
    <w:p w14:paraId="37C86563" w14:textId="77777777" w:rsidR="00BD0EC5" w:rsidRPr="006C1F2C" w:rsidRDefault="00BD0EC5" w:rsidP="005171BE">
      <w:pPr>
        <w:widowControl w:val="0"/>
        <w:rPr>
          <w:color w:val="000000"/>
          <w:sz w:val="22"/>
          <w:szCs w:val="22"/>
        </w:rPr>
      </w:pPr>
    </w:p>
    <w:p w14:paraId="37C86564" w14:textId="77777777" w:rsidR="00B8240A" w:rsidRPr="006C1F2C" w:rsidRDefault="00B8240A" w:rsidP="005171BE">
      <w:pPr>
        <w:widowControl w:val="0"/>
        <w:rPr>
          <w:color w:val="000000"/>
          <w:sz w:val="22"/>
          <w:szCs w:val="22"/>
        </w:rPr>
      </w:pPr>
    </w:p>
    <w:p w14:paraId="37C86565"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13.</w:t>
      </w:r>
      <w:r w:rsidRPr="006C1F2C">
        <w:rPr>
          <w:b/>
          <w:color w:val="000000"/>
          <w:sz w:val="22"/>
          <w:szCs w:val="22"/>
        </w:rPr>
        <w:tab/>
        <w:t>PRODUKSJONSNUMMER</w:t>
      </w:r>
    </w:p>
    <w:p w14:paraId="37C86566" w14:textId="77777777" w:rsidR="00B8240A" w:rsidRPr="006C1F2C" w:rsidRDefault="00B8240A" w:rsidP="005171BE">
      <w:pPr>
        <w:widowControl w:val="0"/>
        <w:rPr>
          <w:color w:val="000000"/>
          <w:sz w:val="22"/>
          <w:szCs w:val="22"/>
        </w:rPr>
      </w:pPr>
    </w:p>
    <w:p w14:paraId="37C86567" w14:textId="77777777" w:rsidR="00B8240A" w:rsidRPr="006C1F2C" w:rsidRDefault="00B8240A" w:rsidP="005171BE">
      <w:pPr>
        <w:widowControl w:val="0"/>
        <w:rPr>
          <w:color w:val="000000"/>
          <w:sz w:val="22"/>
          <w:szCs w:val="22"/>
        </w:rPr>
      </w:pPr>
      <w:r w:rsidRPr="006C1F2C">
        <w:rPr>
          <w:color w:val="000000"/>
          <w:sz w:val="22"/>
          <w:szCs w:val="22"/>
        </w:rPr>
        <w:t>Lot</w:t>
      </w:r>
    </w:p>
    <w:p w14:paraId="37C86568" w14:textId="77777777" w:rsidR="00B8240A" w:rsidRPr="006C1F2C" w:rsidRDefault="00B8240A" w:rsidP="005171BE">
      <w:pPr>
        <w:widowControl w:val="0"/>
        <w:rPr>
          <w:color w:val="000000"/>
          <w:sz w:val="22"/>
          <w:szCs w:val="22"/>
        </w:rPr>
      </w:pPr>
    </w:p>
    <w:p w14:paraId="37C86569" w14:textId="77777777" w:rsidR="00B8240A" w:rsidRPr="006C1F2C" w:rsidRDefault="00B8240A" w:rsidP="005171BE">
      <w:pPr>
        <w:widowControl w:val="0"/>
        <w:rPr>
          <w:color w:val="000000"/>
          <w:sz w:val="22"/>
          <w:szCs w:val="22"/>
        </w:rPr>
      </w:pPr>
    </w:p>
    <w:p w14:paraId="37C8656A"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14.</w:t>
      </w:r>
      <w:r w:rsidRPr="006C1F2C">
        <w:rPr>
          <w:b/>
          <w:color w:val="000000"/>
          <w:sz w:val="22"/>
          <w:szCs w:val="22"/>
        </w:rPr>
        <w:tab/>
        <w:t>GENERELL KLASSIFIKASJON FOR UTLEVERING</w:t>
      </w:r>
    </w:p>
    <w:p w14:paraId="37C8656B" w14:textId="77777777" w:rsidR="00B8240A" w:rsidRPr="006C1F2C" w:rsidRDefault="00B8240A" w:rsidP="005171BE">
      <w:pPr>
        <w:widowControl w:val="0"/>
        <w:rPr>
          <w:color w:val="000000"/>
          <w:sz w:val="22"/>
          <w:szCs w:val="22"/>
        </w:rPr>
      </w:pPr>
    </w:p>
    <w:p w14:paraId="37C8656C" w14:textId="77777777" w:rsidR="00B8240A" w:rsidRPr="006C1F2C" w:rsidRDefault="00B8240A" w:rsidP="005171BE">
      <w:pPr>
        <w:widowControl w:val="0"/>
        <w:rPr>
          <w:color w:val="000000"/>
          <w:sz w:val="22"/>
          <w:szCs w:val="22"/>
        </w:rPr>
      </w:pPr>
    </w:p>
    <w:p w14:paraId="37C8656D"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15.</w:t>
      </w:r>
      <w:r w:rsidRPr="006C1F2C">
        <w:rPr>
          <w:b/>
          <w:color w:val="000000"/>
          <w:sz w:val="22"/>
          <w:szCs w:val="22"/>
        </w:rPr>
        <w:tab/>
        <w:t>BRUKSANVISNING</w:t>
      </w:r>
    </w:p>
    <w:p w14:paraId="37C8656E" w14:textId="77777777" w:rsidR="00B8240A" w:rsidRPr="006C1F2C" w:rsidRDefault="00B8240A" w:rsidP="005171BE">
      <w:pPr>
        <w:widowControl w:val="0"/>
        <w:suppressAutoHyphens/>
        <w:rPr>
          <w:color w:val="000000"/>
          <w:sz w:val="22"/>
          <w:szCs w:val="22"/>
        </w:rPr>
      </w:pPr>
    </w:p>
    <w:p w14:paraId="37C8656F" w14:textId="77777777" w:rsidR="00B8240A" w:rsidRPr="006C1F2C" w:rsidRDefault="00B8240A" w:rsidP="005171BE">
      <w:pPr>
        <w:widowControl w:val="0"/>
        <w:rPr>
          <w:color w:val="000000"/>
          <w:sz w:val="22"/>
          <w:szCs w:val="22"/>
        </w:rPr>
      </w:pPr>
    </w:p>
    <w:p w14:paraId="37C86570" w14:textId="77777777" w:rsidR="00B8240A" w:rsidRPr="006C1F2C" w:rsidRDefault="00B8240A" w:rsidP="005171BE">
      <w:pPr>
        <w:widowControl w:val="0"/>
        <w:pBdr>
          <w:top w:val="single" w:sz="4" w:space="1" w:color="auto"/>
          <w:left w:val="single" w:sz="4" w:space="4" w:color="auto"/>
          <w:bottom w:val="single" w:sz="4" w:space="1" w:color="auto"/>
          <w:right w:val="single" w:sz="4" w:space="4" w:color="auto"/>
        </w:pBdr>
        <w:ind w:left="540" w:hanging="540"/>
        <w:rPr>
          <w:color w:val="000000"/>
          <w:sz w:val="22"/>
          <w:szCs w:val="22"/>
        </w:rPr>
      </w:pPr>
      <w:r w:rsidRPr="006C1F2C">
        <w:rPr>
          <w:b/>
          <w:color w:val="000000"/>
          <w:sz w:val="22"/>
          <w:szCs w:val="22"/>
        </w:rPr>
        <w:t>16.</w:t>
      </w:r>
      <w:r w:rsidRPr="006C1F2C">
        <w:rPr>
          <w:b/>
          <w:color w:val="000000"/>
          <w:sz w:val="22"/>
          <w:szCs w:val="22"/>
        </w:rPr>
        <w:tab/>
        <w:t>INFORMASJON PÅ BLINDESKRIFT</w:t>
      </w:r>
    </w:p>
    <w:p w14:paraId="37C86571" w14:textId="77777777" w:rsidR="00B8240A" w:rsidRPr="006C1F2C" w:rsidRDefault="00B8240A" w:rsidP="005171BE">
      <w:pPr>
        <w:widowControl w:val="0"/>
        <w:rPr>
          <w:sz w:val="22"/>
          <w:szCs w:val="22"/>
        </w:rPr>
      </w:pPr>
    </w:p>
    <w:p w14:paraId="37C86572" w14:textId="77777777" w:rsidR="00B8240A" w:rsidRPr="006C1F2C" w:rsidRDefault="00B8240A" w:rsidP="005171BE">
      <w:pPr>
        <w:widowControl w:val="0"/>
        <w:rPr>
          <w:sz w:val="22"/>
          <w:szCs w:val="22"/>
        </w:rPr>
      </w:pPr>
      <w:r w:rsidRPr="006C1F2C">
        <w:rPr>
          <w:sz w:val="22"/>
          <w:szCs w:val="22"/>
        </w:rPr>
        <w:t xml:space="preserve">Exelon </w:t>
      </w:r>
      <w:r w:rsidR="002A2AB7" w:rsidRPr="006C1F2C">
        <w:rPr>
          <w:sz w:val="22"/>
          <w:szCs w:val="22"/>
        </w:rPr>
        <w:t>13,3</w:t>
      </w:r>
      <w:r w:rsidRPr="006C1F2C">
        <w:rPr>
          <w:sz w:val="22"/>
          <w:szCs w:val="22"/>
        </w:rPr>
        <w:t> mg/24 h</w:t>
      </w:r>
    </w:p>
    <w:p w14:paraId="37C86573" w14:textId="77777777" w:rsidR="00C53D20" w:rsidRPr="006C1F2C" w:rsidRDefault="00C53D20" w:rsidP="005171BE">
      <w:pPr>
        <w:widowControl w:val="0"/>
        <w:rPr>
          <w:color w:val="000000"/>
          <w:sz w:val="22"/>
          <w:szCs w:val="22"/>
        </w:rPr>
      </w:pPr>
    </w:p>
    <w:p w14:paraId="37C86574" w14:textId="77777777" w:rsidR="00C53D20" w:rsidRPr="006C1F2C" w:rsidRDefault="00C53D20" w:rsidP="005171BE">
      <w:pPr>
        <w:widowControl w:val="0"/>
        <w:rPr>
          <w:sz w:val="22"/>
          <w:szCs w:val="22"/>
        </w:rPr>
      </w:pPr>
    </w:p>
    <w:p w14:paraId="37C86575" w14:textId="77777777" w:rsidR="00C53D20" w:rsidRPr="006C1F2C" w:rsidRDefault="00C53D20" w:rsidP="005171BE">
      <w:pPr>
        <w:keepNext/>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17.</w:t>
      </w:r>
      <w:r w:rsidRPr="006C1F2C">
        <w:rPr>
          <w:b/>
          <w:noProof/>
          <w:sz w:val="22"/>
          <w:szCs w:val="22"/>
        </w:rPr>
        <w:tab/>
        <w:t>SIKKERHETSANORDNING (UNIK IDENTITET) – TODIMENSJONAL STREKKODE</w:t>
      </w:r>
    </w:p>
    <w:p w14:paraId="37C86576" w14:textId="77777777" w:rsidR="00C53D20" w:rsidRPr="006C1F2C" w:rsidRDefault="00C53D20" w:rsidP="005171BE">
      <w:pPr>
        <w:keepNext/>
        <w:widowControl w:val="0"/>
        <w:rPr>
          <w:noProof/>
          <w:sz w:val="22"/>
          <w:szCs w:val="22"/>
        </w:rPr>
      </w:pPr>
    </w:p>
    <w:p w14:paraId="37C86577" w14:textId="77777777" w:rsidR="00C53D20" w:rsidRPr="006C1F2C" w:rsidRDefault="00C53D20" w:rsidP="005171BE">
      <w:pPr>
        <w:widowControl w:val="0"/>
        <w:rPr>
          <w:noProof/>
          <w:sz w:val="22"/>
          <w:szCs w:val="22"/>
          <w:shd w:val="pct15" w:color="auto" w:fill="auto"/>
        </w:rPr>
      </w:pPr>
      <w:r w:rsidRPr="006C1F2C">
        <w:rPr>
          <w:noProof/>
          <w:sz w:val="22"/>
          <w:szCs w:val="22"/>
          <w:shd w:val="pct15" w:color="auto" w:fill="auto"/>
        </w:rPr>
        <w:t>Todimensjonal strekkode, inkludert unik identitet.</w:t>
      </w:r>
    </w:p>
    <w:p w14:paraId="37C86578" w14:textId="77777777" w:rsidR="00C53D20" w:rsidRPr="006C1F2C" w:rsidRDefault="00C53D20" w:rsidP="005171BE">
      <w:pPr>
        <w:widowControl w:val="0"/>
        <w:rPr>
          <w:noProof/>
          <w:sz w:val="22"/>
          <w:szCs w:val="22"/>
        </w:rPr>
      </w:pPr>
    </w:p>
    <w:p w14:paraId="37C86579" w14:textId="77777777" w:rsidR="00C53D20" w:rsidRPr="006C1F2C" w:rsidRDefault="00C53D20" w:rsidP="005171BE">
      <w:pPr>
        <w:widowControl w:val="0"/>
        <w:rPr>
          <w:noProof/>
          <w:sz w:val="22"/>
          <w:szCs w:val="22"/>
        </w:rPr>
      </w:pPr>
    </w:p>
    <w:p w14:paraId="37C8657A" w14:textId="77777777" w:rsidR="00C53D20" w:rsidRPr="006C1F2C" w:rsidRDefault="00C53D20" w:rsidP="005171BE">
      <w:pPr>
        <w:widowControl w:val="0"/>
        <w:pBdr>
          <w:top w:val="single" w:sz="4" w:space="1" w:color="auto"/>
          <w:left w:val="single" w:sz="4" w:space="4" w:color="auto"/>
          <w:bottom w:val="single" w:sz="4" w:space="0" w:color="auto"/>
          <w:right w:val="single" w:sz="4" w:space="4" w:color="auto"/>
        </w:pBdr>
        <w:ind w:left="567" w:hanging="567"/>
        <w:rPr>
          <w:i/>
          <w:noProof/>
          <w:sz w:val="22"/>
          <w:szCs w:val="22"/>
        </w:rPr>
      </w:pPr>
      <w:r w:rsidRPr="006C1F2C">
        <w:rPr>
          <w:b/>
          <w:noProof/>
          <w:sz w:val="22"/>
          <w:szCs w:val="22"/>
        </w:rPr>
        <w:t>18.</w:t>
      </w:r>
      <w:r w:rsidRPr="006C1F2C">
        <w:rPr>
          <w:b/>
          <w:noProof/>
          <w:sz w:val="22"/>
          <w:szCs w:val="22"/>
        </w:rPr>
        <w:tab/>
        <w:t>SIKKERHETSANORDNING (UNIK IDENTITET) – I ET FORMAT LESBART FOR MENNESKER</w:t>
      </w:r>
    </w:p>
    <w:p w14:paraId="37C8657B" w14:textId="77777777" w:rsidR="00C53D20" w:rsidRPr="006C1F2C" w:rsidRDefault="00C53D20" w:rsidP="005171BE">
      <w:pPr>
        <w:widowControl w:val="0"/>
        <w:rPr>
          <w:sz w:val="22"/>
          <w:szCs w:val="22"/>
        </w:rPr>
      </w:pPr>
    </w:p>
    <w:p w14:paraId="37C8657C" w14:textId="71A4C4CD" w:rsidR="00C53D20" w:rsidRPr="006C1F2C" w:rsidRDefault="00C53D20" w:rsidP="005171BE">
      <w:pPr>
        <w:widowControl w:val="0"/>
        <w:rPr>
          <w:sz w:val="22"/>
          <w:szCs w:val="22"/>
        </w:rPr>
      </w:pPr>
      <w:r w:rsidRPr="006C1F2C">
        <w:rPr>
          <w:sz w:val="22"/>
          <w:szCs w:val="22"/>
        </w:rPr>
        <w:t>PC</w:t>
      </w:r>
    </w:p>
    <w:p w14:paraId="37C8657D" w14:textId="591EDB97" w:rsidR="00C53D20" w:rsidRPr="006C1F2C" w:rsidRDefault="00C53D20" w:rsidP="005171BE">
      <w:pPr>
        <w:widowControl w:val="0"/>
        <w:rPr>
          <w:sz w:val="22"/>
          <w:szCs w:val="22"/>
        </w:rPr>
      </w:pPr>
      <w:r w:rsidRPr="006C1F2C">
        <w:rPr>
          <w:sz w:val="22"/>
          <w:szCs w:val="22"/>
        </w:rPr>
        <w:t>SN</w:t>
      </w:r>
    </w:p>
    <w:p w14:paraId="37C8657E" w14:textId="0FDB1816" w:rsidR="00C53D20" w:rsidRPr="006C1F2C" w:rsidRDefault="00C53D20" w:rsidP="005171BE">
      <w:pPr>
        <w:widowControl w:val="0"/>
        <w:rPr>
          <w:sz w:val="22"/>
          <w:szCs w:val="22"/>
        </w:rPr>
      </w:pPr>
      <w:r w:rsidRPr="006C1F2C">
        <w:rPr>
          <w:sz w:val="22"/>
          <w:szCs w:val="22"/>
        </w:rPr>
        <w:t>NN</w:t>
      </w:r>
    </w:p>
    <w:p w14:paraId="37C8657F" w14:textId="77777777" w:rsidR="00B8240A" w:rsidRPr="006C1F2C" w:rsidRDefault="00B8240A" w:rsidP="005171BE">
      <w:pPr>
        <w:pStyle w:val="Titlepage"/>
        <w:widowControl w:val="0"/>
        <w:spacing w:before="0"/>
        <w:jc w:val="left"/>
        <w:rPr>
          <w:color w:val="000000"/>
          <w:sz w:val="22"/>
          <w:szCs w:val="22"/>
          <w:lang w:val="nb-NO"/>
        </w:rPr>
      </w:pPr>
      <w:r w:rsidRPr="006C1F2C">
        <w:rPr>
          <w:color w:val="000000"/>
          <w:sz w:val="22"/>
          <w:szCs w:val="22"/>
          <w:lang w:val="nb-NO"/>
        </w:rPr>
        <w:br w:type="page"/>
      </w:r>
    </w:p>
    <w:p w14:paraId="37C86580" w14:textId="77777777" w:rsidR="000E5CF3" w:rsidRPr="006C1F2C" w:rsidRDefault="000E5CF3" w:rsidP="005171BE">
      <w:pPr>
        <w:widowControl w:val="0"/>
        <w:shd w:val="clear" w:color="auto" w:fill="FFFFFF"/>
        <w:rPr>
          <w:sz w:val="22"/>
          <w:szCs w:val="22"/>
        </w:rPr>
      </w:pPr>
    </w:p>
    <w:p w14:paraId="37C86581"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b/>
          <w:color w:val="000000"/>
          <w:sz w:val="22"/>
          <w:szCs w:val="22"/>
        </w:rPr>
      </w:pPr>
      <w:r w:rsidRPr="006C1F2C">
        <w:rPr>
          <w:b/>
          <w:sz w:val="22"/>
          <w:szCs w:val="22"/>
        </w:rPr>
        <w:t>MINSTEKRAV TIL OPPLYSNINGER SOM SKAL ANGIS PÅ SMÅ INDRE EMBALLASJER</w:t>
      </w:r>
    </w:p>
    <w:p w14:paraId="37C8658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shd w:val="clear" w:color="auto" w:fill="FFFFFF"/>
        <w:rPr>
          <w:color w:val="000000"/>
          <w:sz w:val="22"/>
          <w:szCs w:val="22"/>
        </w:rPr>
      </w:pPr>
    </w:p>
    <w:p w14:paraId="37C86583" w14:textId="77777777" w:rsidR="00507793" w:rsidRPr="006C1F2C" w:rsidRDefault="00507793" w:rsidP="001E5B7C">
      <w:pPr>
        <w:pBdr>
          <w:top w:val="single" w:sz="4" w:space="1" w:color="auto"/>
          <w:left w:val="single" w:sz="4" w:space="4" w:color="auto"/>
          <w:bottom w:val="single" w:sz="4" w:space="1" w:color="auto"/>
          <w:right w:val="single" w:sz="4" w:space="4" w:color="auto"/>
        </w:pBdr>
        <w:rPr>
          <w:b/>
          <w:bCs/>
          <w:sz w:val="22"/>
          <w:szCs w:val="22"/>
        </w:rPr>
      </w:pPr>
      <w:r w:rsidRPr="006C1F2C">
        <w:rPr>
          <w:b/>
          <w:bCs/>
          <w:sz w:val="22"/>
          <w:szCs w:val="22"/>
        </w:rPr>
        <w:t>POSE</w:t>
      </w:r>
    </w:p>
    <w:p w14:paraId="37C86584" w14:textId="77777777" w:rsidR="00B8240A" w:rsidRPr="006C1F2C" w:rsidRDefault="00B8240A" w:rsidP="005171BE">
      <w:pPr>
        <w:widowControl w:val="0"/>
        <w:suppressAutoHyphens/>
        <w:rPr>
          <w:color w:val="000000"/>
          <w:sz w:val="22"/>
          <w:szCs w:val="22"/>
        </w:rPr>
      </w:pPr>
    </w:p>
    <w:p w14:paraId="37C86585" w14:textId="77777777" w:rsidR="00B8240A" w:rsidRPr="006C1F2C" w:rsidRDefault="00B8240A" w:rsidP="005171BE">
      <w:pPr>
        <w:widowControl w:val="0"/>
        <w:suppressAutoHyphens/>
        <w:rPr>
          <w:color w:val="000000"/>
          <w:sz w:val="22"/>
          <w:szCs w:val="22"/>
        </w:rPr>
      </w:pPr>
    </w:p>
    <w:p w14:paraId="37C86586"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1.</w:t>
      </w:r>
      <w:r w:rsidRPr="006C1F2C">
        <w:rPr>
          <w:b/>
          <w:color w:val="000000"/>
          <w:sz w:val="22"/>
          <w:szCs w:val="22"/>
        </w:rPr>
        <w:tab/>
        <w:t>LEGEMIDLETS NAVN OG ADMINISTRASJONSVEI</w:t>
      </w:r>
    </w:p>
    <w:p w14:paraId="37C86587" w14:textId="77777777" w:rsidR="00B8240A" w:rsidRPr="006C1F2C" w:rsidRDefault="00B8240A" w:rsidP="005171BE">
      <w:pPr>
        <w:widowControl w:val="0"/>
        <w:suppressAutoHyphens/>
        <w:rPr>
          <w:color w:val="000000"/>
          <w:sz w:val="22"/>
          <w:szCs w:val="22"/>
        </w:rPr>
      </w:pPr>
    </w:p>
    <w:p w14:paraId="37C86588" w14:textId="77777777" w:rsidR="00B8240A" w:rsidRPr="006C1F2C" w:rsidRDefault="00B8240A" w:rsidP="005171BE">
      <w:pPr>
        <w:widowControl w:val="0"/>
        <w:suppressAutoHyphens/>
        <w:rPr>
          <w:color w:val="000000"/>
          <w:sz w:val="22"/>
          <w:szCs w:val="22"/>
        </w:rPr>
      </w:pPr>
      <w:r w:rsidRPr="006C1F2C">
        <w:rPr>
          <w:color w:val="000000"/>
          <w:sz w:val="22"/>
          <w:szCs w:val="22"/>
        </w:rPr>
        <w:t xml:space="preserve">Exelon </w:t>
      </w:r>
      <w:r w:rsidR="006A3F48" w:rsidRPr="006C1F2C">
        <w:rPr>
          <w:color w:val="000000"/>
          <w:sz w:val="22"/>
          <w:szCs w:val="22"/>
        </w:rPr>
        <w:t>13,3</w:t>
      </w:r>
      <w:r w:rsidRPr="006C1F2C">
        <w:rPr>
          <w:color w:val="000000"/>
          <w:sz w:val="22"/>
          <w:szCs w:val="22"/>
        </w:rPr>
        <w:t> mg/24 timer depotplaster</w:t>
      </w:r>
    </w:p>
    <w:p w14:paraId="37C86589" w14:textId="77777777" w:rsidR="00B8240A" w:rsidRPr="006C1F2C" w:rsidRDefault="00B8240A" w:rsidP="005171BE">
      <w:pPr>
        <w:widowControl w:val="0"/>
        <w:suppressAutoHyphens/>
        <w:rPr>
          <w:color w:val="000000"/>
          <w:sz w:val="22"/>
          <w:szCs w:val="22"/>
        </w:rPr>
      </w:pPr>
      <w:r w:rsidRPr="006C1F2C">
        <w:rPr>
          <w:color w:val="000000"/>
          <w:sz w:val="22"/>
          <w:szCs w:val="22"/>
        </w:rPr>
        <w:t>rivastigmin</w:t>
      </w:r>
    </w:p>
    <w:p w14:paraId="37C8658A" w14:textId="77777777" w:rsidR="00B8240A" w:rsidRPr="006C1F2C" w:rsidRDefault="00B8240A" w:rsidP="005171BE">
      <w:pPr>
        <w:widowControl w:val="0"/>
        <w:suppressAutoHyphens/>
        <w:rPr>
          <w:color w:val="000000"/>
          <w:sz w:val="22"/>
          <w:szCs w:val="22"/>
        </w:rPr>
      </w:pPr>
    </w:p>
    <w:p w14:paraId="37C8658B" w14:textId="77777777" w:rsidR="00B8240A" w:rsidRPr="006C1F2C" w:rsidRDefault="00B8240A" w:rsidP="005171BE">
      <w:pPr>
        <w:widowControl w:val="0"/>
        <w:suppressAutoHyphens/>
        <w:rPr>
          <w:color w:val="000000"/>
          <w:sz w:val="22"/>
          <w:szCs w:val="22"/>
        </w:rPr>
      </w:pPr>
    </w:p>
    <w:p w14:paraId="37C8658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2.</w:t>
      </w:r>
      <w:r w:rsidRPr="006C1F2C">
        <w:rPr>
          <w:b/>
          <w:sz w:val="22"/>
          <w:szCs w:val="22"/>
        </w:rPr>
        <w:tab/>
        <w:t>ADMINISTRASJONSMÅTE</w:t>
      </w:r>
    </w:p>
    <w:p w14:paraId="37C8658D" w14:textId="77777777" w:rsidR="00B8240A" w:rsidRPr="006C1F2C" w:rsidRDefault="00B8240A" w:rsidP="005171BE">
      <w:pPr>
        <w:widowControl w:val="0"/>
        <w:suppressAutoHyphens/>
        <w:jc w:val="both"/>
        <w:rPr>
          <w:sz w:val="22"/>
          <w:szCs w:val="22"/>
        </w:rPr>
      </w:pPr>
    </w:p>
    <w:p w14:paraId="37C8658E" w14:textId="77777777" w:rsidR="006A3F48" w:rsidRPr="006C1F2C" w:rsidRDefault="006A3F48" w:rsidP="005171BE">
      <w:pPr>
        <w:widowControl w:val="0"/>
        <w:suppressAutoHyphens/>
        <w:jc w:val="both"/>
        <w:rPr>
          <w:sz w:val="22"/>
          <w:szCs w:val="22"/>
        </w:rPr>
      </w:pPr>
      <w:r w:rsidRPr="006C1F2C">
        <w:rPr>
          <w:sz w:val="22"/>
          <w:szCs w:val="22"/>
        </w:rPr>
        <w:t>Les pakningsvedlegget før bruk.</w:t>
      </w:r>
    </w:p>
    <w:p w14:paraId="37C8658F" w14:textId="77777777" w:rsidR="00B8240A" w:rsidRPr="006C1F2C" w:rsidRDefault="00B8240A" w:rsidP="005171BE">
      <w:pPr>
        <w:widowControl w:val="0"/>
        <w:suppressAutoHyphens/>
        <w:jc w:val="both"/>
        <w:rPr>
          <w:sz w:val="22"/>
          <w:szCs w:val="22"/>
        </w:rPr>
      </w:pPr>
      <w:r w:rsidRPr="006C1F2C">
        <w:rPr>
          <w:sz w:val="22"/>
          <w:szCs w:val="22"/>
        </w:rPr>
        <w:t>Transdermal bruk</w:t>
      </w:r>
    </w:p>
    <w:p w14:paraId="37C86590" w14:textId="77777777" w:rsidR="00B8240A" w:rsidRPr="006C1F2C" w:rsidRDefault="00B8240A" w:rsidP="005171BE">
      <w:pPr>
        <w:widowControl w:val="0"/>
        <w:suppressAutoHyphens/>
        <w:jc w:val="both"/>
        <w:rPr>
          <w:sz w:val="22"/>
          <w:szCs w:val="22"/>
        </w:rPr>
      </w:pPr>
    </w:p>
    <w:p w14:paraId="37C86591" w14:textId="77777777" w:rsidR="00B8240A" w:rsidRPr="006C1F2C" w:rsidRDefault="00B8240A" w:rsidP="005171BE">
      <w:pPr>
        <w:widowControl w:val="0"/>
        <w:suppressAutoHyphens/>
        <w:jc w:val="both"/>
        <w:rPr>
          <w:sz w:val="22"/>
          <w:szCs w:val="22"/>
        </w:rPr>
      </w:pPr>
    </w:p>
    <w:p w14:paraId="37C86592"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3.</w:t>
      </w:r>
      <w:r w:rsidRPr="006C1F2C">
        <w:rPr>
          <w:b/>
          <w:sz w:val="22"/>
          <w:szCs w:val="22"/>
        </w:rPr>
        <w:tab/>
        <w:t>UTLØPSDATO</w:t>
      </w:r>
    </w:p>
    <w:p w14:paraId="37C86593" w14:textId="77777777" w:rsidR="00B8240A" w:rsidRPr="006C1F2C" w:rsidRDefault="00B8240A" w:rsidP="005171BE">
      <w:pPr>
        <w:widowControl w:val="0"/>
        <w:suppressAutoHyphens/>
        <w:ind w:left="567" w:hanging="567"/>
        <w:rPr>
          <w:sz w:val="22"/>
          <w:szCs w:val="22"/>
        </w:rPr>
      </w:pPr>
    </w:p>
    <w:p w14:paraId="37C86594" w14:textId="77777777" w:rsidR="00B8240A" w:rsidRPr="006C1F2C" w:rsidRDefault="00B8240A" w:rsidP="005171BE">
      <w:pPr>
        <w:widowControl w:val="0"/>
        <w:suppressAutoHyphens/>
        <w:ind w:left="567" w:hanging="567"/>
        <w:rPr>
          <w:sz w:val="22"/>
          <w:szCs w:val="22"/>
        </w:rPr>
      </w:pPr>
      <w:r w:rsidRPr="006C1F2C">
        <w:rPr>
          <w:sz w:val="22"/>
          <w:szCs w:val="22"/>
        </w:rPr>
        <w:t>EXP</w:t>
      </w:r>
    </w:p>
    <w:p w14:paraId="37C86595" w14:textId="77777777" w:rsidR="00B8240A" w:rsidRPr="006C1F2C" w:rsidRDefault="00B8240A" w:rsidP="005171BE">
      <w:pPr>
        <w:widowControl w:val="0"/>
        <w:suppressAutoHyphens/>
        <w:ind w:left="567" w:hanging="567"/>
        <w:rPr>
          <w:sz w:val="22"/>
          <w:szCs w:val="22"/>
        </w:rPr>
      </w:pPr>
    </w:p>
    <w:p w14:paraId="37C86596" w14:textId="77777777" w:rsidR="00B8240A" w:rsidRPr="006C1F2C" w:rsidRDefault="00B8240A" w:rsidP="005171BE">
      <w:pPr>
        <w:widowControl w:val="0"/>
        <w:suppressAutoHyphens/>
        <w:ind w:left="567" w:hanging="567"/>
        <w:rPr>
          <w:sz w:val="22"/>
          <w:szCs w:val="22"/>
        </w:rPr>
      </w:pPr>
    </w:p>
    <w:p w14:paraId="37C86597"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4.</w:t>
      </w:r>
      <w:r w:rsidRPr="006C1F2C">
        <w:rPr>
          <w:b/>
          <w:sz w:val="22"/>
          <w:szCs w:val="22"/>
        </w:rPr>
        <w:tab/>
        <w:t>PRODUKSJONSNUMMER</w:t>
      </w:r>
    </w:p>
    <w:p w14:paraId="37C86598" w14:textId="77777777" w:rsidR="00B8240A" w:rsidRPr="006C1F2C" w:rsidRDefault="00B8240A" w:rsidP="005171BE">
      <w:pPr>
        <w:widowControl w:val="0"/>
        <w:suppressAutoHyphens/>
        <w:jc w:val="both"/>
        <w:rPr>
          <w:sz w:val="22"/>
          <w:szCs w:val="22"/>
        </w:rPr>
      </w:pPr>
    </w:p>
    <w:p w14:paraId="37C86599" w14:textId="77777777" w:rsidR="00B8240A" w:rsidRPr="006C1F2C" w:rsidRDefault="00B8240A" w:rsidP="005171BE">
      <w:pPr>
        <w:widowControl w:val="0"/>
        <w:suppressAutoHyphens/>
        <w:jc w:val="both"/>
        <w:rPr>
          <w:sz w:val="22"/>
          <w:szCs w:val="22"/>
        </w:rPr>
      </w:pPr>
      <w:r w:rsidRPr="006C1F2C">
        <w:rPr>
          <w:sz w:val="22"/>
          <w:szCs w:val="22"/>
        </w:rPr>
        <w:t>Lot</w:t>
      </w:r>
    </w:p>
    <w:p w14:paraId="37C8659A" w14:textId="77777777" w:rsidR="00B8240A" w:rsidRPr="006C1F2C" w:rsidRDefault="00B8240A" w:rsidP="005171BE">
      <w:pPr>
        <w:widowControl w:val="0"/>
        <w:suppressAutoHyphens/>
        <w:jc w:val="both"/>
        <w:rPr>
          <w:sz w:val="22"/>
          <w:szCs w:val="22"/>
        </w:rPr>
      </w:pPr>
    </w:p>
    <w:p w14:paraId="37C8659B" w14:textId="77777777" w:rsidR="00B8240A" w:rsidRPr="006C1F2C" w:rsidRDefault="00B8240A" w:rsidP="005171BE">
      <w:pPr>
        <w:widowControl w:val="0"/>
        <w:suppressAutoHyphens/>
        <w:jc w:val="both"/>
        <w:rPr>
          <w:sz w:val="22"/>
          <w:szCs w:val="22"/>
        </w:rPr>
      </w:pPr>
    </w:p>
    <w:p w14:paraId="37C8659C" w14:textId="77777777" w:rsidR="00507793" w:rsidRPr="006C1F2C" w:rsidRDefault="00507793" w:rsidP="005171BE">
      <w:pPr>
        <w:widowControl w:val="0"/>
        <w:pBdr>
          <w:top w:val="single" w:sz="4" w:space="1" w:color="auto"/>
          <w:left w:val="single" w:sz="4" w:space="4" w:color="auto"/>
          <w:bottom w:val="single" w:sz="4" w:space="1" w:color="auto"/>
          <w:right w:val="single" w:sz="4" w:space="4" w:color="auto"/>
        </w:pBdr>
        <w:ind w:left="567" w:hanging="567"/>
        <w:rPr>
          <w:b/>
          <w:sz w:val="22"/>
          <w:szCs w:val="22"/>
        </w:rPr>
      </w:pPr>
      <w:r w:rsidRPr="006C1F2C">
        <w:rPr>
          <w:b/>
          <w:sz w:val="22"/>
          <w:szCs w:val="22"/>
        </w:rPr>
        <w:t>5.</w:t>
      </w:r>
      <w:r w:rsidRPr="006C1F2C">
        <w:rPr>
          <w:b/>
          <w:sz w:val="22"/>
          <w:szCs w:val="22"/>
        </w:rPr>
        <w:tab/>
        <w:t>INNHOLD ANGITT ETTER VEKT, VOLUM ELLER ANTALL DOSER</w:t>
      </w:r>
    </w:p>
    <w:p w14:paraId="37C8659D" w14:textId="77777777" w:rsidR="00B8240A" w:rsidRPr="006C1F2C" w:rsidRDefault="00B8240A" w:rsidP="005171BE">
      <w:pPr>
        <w:widowControl w:val="0"/>
        <w:suppressAutoHyphens/>
        <w:jc w:val="both"/>
        <w:rPr>
          <w:sz w:val="22"/>
          <w:szCs w:val="22"/>
        </w:rPr>
      </w:pPr>
    </w:p>
    <w:p w14:paraId="37C8659E" w14:textId="77777777" w:rsidR="00B8240A" w:rsidRPr="006C1F2C" w:rsidRDefault="00B8240A" w:rsidP="005171BE">
      <w:pPr>
        <w:widowControl w:val="0"/>
        <w:suppressAutoHyphens/>
        <w:jc w:val="both"/>
        <w:rPr>
          <w:sz w:val="22"/>
          <w:szCs w:val="22"/>
        </w:rPr>
      </w:pPr>
      <w:r w:rsidRPr="006C1F2C">
        <w:rPr>
          <w:sz w:val="22"/>
          <w:szCs w:val="22"/>
        </w:rPr>
        <w:t>1 depotplaster pr. pose</w:t>
      </w:r>
    </w:p>
    <w:p w14:paraId="37C8659F" w14:textId="77777777" w:rsidR="00B8240A" w:rsidRPr="006C1F2C" w:rsidRDefault="00B8240A" w:rsidP="005171BE">
      <w:pPr>
        <w:widowControl w:val="0"/>
        <w:suppressAutoHyphens/>
        <w:jc w:val="both"/>
        <w:rPr>
          <w:sz w:val="22"/>
          <w:szCs w:val="22"/>
        </w:rPr>
      </w:pPr>
    </w:p>
    <w:p w14:paraId="37C865A0" w14:textId="77777777" w:rsidR="00B8240A" w:rsidRPr="006C1F2C" w:rsidRDefault="00B8240A" w:rsidP="005171BE">
      <w:pPr>
        <w:widowControl w:val="0"/>
        <w:suppressAutoHyphens/>
        <w:jc w:val="both"/>
        <w:rPr>
          <w:sz w:val="22"/>
          <w:szCs w:val="22"/>
        </w:rPr>
      </w:pPr>
    </w:p>
    <w:p w14:paraId="37C865A1" w14:textId="77777777" w:rsidR="00B8240A" w:rsidRPr="006C1F2C" w:rsidRDefault="00B8240A" w:rsidP="005171BE">
      <w:pPr>
        <w:widowControl w:val="0"/>
        <w:pBdr>
          <w:top w:val="single" w:sz="4" w:space="1" w:color="auto"/>
          <w:left w:val="single" w:sz="4" w:space="4" w:color="auto"/>
          <w:bottom w:val="single" w:sz="4" w:space="1" w:color="auto"/>
          <w:right w:val="single" w:sz="4" w:space="4" w:color="auto"/>
        </w:pBdr>
        <w:ind w:left="567" w:hanging="567"/>
        <w:rPr>
          <w:b/>
          <w:color w:val="000000"/>
          <w:sz w:val="22"/>
          <w:szCs w:val="22"/>
        </w:rPr>
      </w:pPr>
      <w:r w:rsidRPr="006C1F2C">
        <w:rPr>
          <w:b/>
          <w:color w:val="000000"/>
          <w:sz w:val="22"/>
          <w:szCs w:val="22"/>
        </w:rPr>
        <w:t>6.</w:t>
      </w:r>
      <w:r w:rsidRPr="006C1F2C">
        <w:rPr>
          <w:b/>
          <w:color w:val="000000"/>
          <w:sz w:val="22"/>
          <w:szCs w:val="22"/>
        </w:rPr>
        <w:tab/>
        <w:t>ANNET</w:t>
      </w:r>
    </w:p>
    <w:p w14:paraId="37C865A2" w14:textId="77777777" w:rsidR="00B8240A" w:rsidRPr="006C1F2C" w:rsidRDefault="00B8240A" w:rsidP="005171BE">
      <w:pPr>
        <w:widowControl w:val="0"/>
        <w:suppressAutoHyphens/>
        <w:jc w:val="both"/>
        <w:rPr>
          <w:sz w:val="22"/>
          <w:szCs w:val="22"/>
        </w:rPr>
      </w:pPr>
    </w:p>
    <w:p w14:paraId="37C865A3" w14:textId="77777777" w:rsidR="001660BA" w:rsidRPr="006C1F2C" w:rsidRDefault="00D31F30" w:rsidP="005171BE">
      <w:pPr>
        <w:widowControl w:val="0"/>
        <w:suppressAutoHyphens/>
        <w:rPr>
          <w:sz w:val="22"/>
          <w:szCs w:val="22"/>
        </w:rPr>
      </w:pPr>
      <w:r w:rsidRPr="006C1F2C">
        <w:rPr>
          <w:sz w:val="22"/>
          <w:szCs w:val="22"/>
        </w:rPr>
        <w:t>Påfør ett plaster hver dag. Ta av det forrige plasteret før ETT nytt plaster settes på.</w:t>
      </w:r>
    </w:p>
    <w:p w14:paraId="37C865A4" w14:textId="77777777" w:rsidR="006A3F48" w:rsidRPr="006C1F2C" w:rsidRDefault="006A3F48" w:rsidP="005171BE">
      <w:pPr>
        <w:widowControl w:val="0"/>
        <w:suppressAutoHyphens/>
        <w:jc w:val="both"/>
        <w:rPr>
          <w:sz w:val="22"/>
          <w:szCs w:val="22"/>
        </w:rPr>
      </w:pPr>
    </w:p>
    <w:p w14:paraId="37C865A5" w14:textId="77777777" w:rsidR="005C0690" w:rsidRPr="006C1F2C" w:rsidRDefault="00B8240A" w:rsidP="005171BE">
      <w:pPr>
        <w:widowControl w:val="0"/>
        <w:shd w:val="clear" w:color="auto" w:fill="FFFFFF"/>
        <w:rPr>
          <w:color w:val="000000"/>
          <w:sz w:val="22"/>
          <w:szCs w:val="22"/>
        </w:rPr>
      </w:pPr>
      <w:r w:rsidRPr="006C1F2C">
        <w:rPr>
          <w:color w:val="000000"/>
          <w:sz w:val="22"/>
          <w:szCs w:val="22"/>
        </w:rPr>
        <w:br w:type="page"/>
      </w:r>
    </w:p>
    <w:p w14:paraId="37C865A6" w14:textId="77777777" w:rsidR="00027BB7" w:rsidRPr="006C1F2C" w:rsidRDefault="00027BB7" w:rsidP="005171BE">
      <w:pPr>
        <w:pStyle w:val="Titlepage"/>
        <w:widowControl w:val="0"/>
        <w:spacing w:before="0"/>
        <w:jc w:val="left"/>
        <w:rPr>
          <w:color w:val="000000"/>
          <w:sz w:val="22"/>
          <w:szCs w:val="22"/>
          <w:lang w:val="nb-NO"/>
        </w:rPr>
      </w:pPr>
    </w:p>
    <w:p w14:paraId="37C865A7" w14:textId="77777777" w:rsidR="00027BB7" w:rsidRPr="006C1F2C" w:rsidRDefault="00027BB7" w:rsidP="005171BE">
      <w:pPr>
        <w:pStyle w:val="Titlepage"/>
        <w:widowControl w:val="0"/>
        <w:spacing w:before="0"/>
        <w:jc w:val="left"/>
        <w:rPr>
          <w:color w:val="000000"/>
          <w:sz w:val="22"/>
          <w:szCs w:val="22"/>
          <w:lang w:val="nb-NO"/>
        </w:rPr>
      </w:pPr>
    </w:p>
    <w:p w14:paraId="37C865A8" w14:textId="77777777" w:rsidR="00027BB7" w:rsidRPr="006C1F2C" w:rsidRDefault="00027BB7" w:rsidP="005171BE">
      <w:pPr>
        <w:pStyle w:val="Titlepage"/>
        <w:widowControl w:val="0"/>
        <w:spacing w:before="0"/>
        <w:jc w:val="left"/>
        <w:rPr>
          <w:color w:val="000000"/>
          <w:sz w:val="22"/>
          <w:szCs w:val="22"/>
          <w:lang w:val="nb-NO"/>
        </w:rPr>
      </w:pPr>
    </w:p>
    <w:p w14:paraId="37C865A9" w14:textId="77777777" w:rsidR="00027BB7" w:rsidRPr="006C1F2C" w:rsidRDefault="00027BB7" w:rsidP="005171BE">
      <w:pPr>
        <w:pStyle w:val="Titlepage"/>
        <w:widowControl w:val="0"/>
        <w:spacing w:before="0"/>
        <w:jc w:val="left"/>
        <w:rPr>
          <w:color w:val="000000"/>
          <w:sz w:val="22"/>
          <w:szCs w:val="22"/>
          <w:lang w:val="nb-NO"/>
        </w:rPr>
      </w:pPr>
    </w:p>
    <w:p w14:paraId="37C865AA" w14:textId="77777777" w:rsidR="00027BB7" w:rsidRPr="006C1F2C" w:rsidRDefault="00027BB7" w:rsidP="005171BE">
      <w:pPr>
        <w:pStyle w:val="Titlepage"/>
        <w:widowControl w:val="0"/>
        <w:spacing w:before="0"/>
        <w:jc w:val="left"/>
        <w:rPr>
          <w:color w:val="000000"/>
          <w:sz w:val="22"/>
          <w:szCs w:val="22"/>
          <w:lang w:val="nb-NO"/>
        </w:rPr>
      </w:pPr>
    </w:p>
    <w:p w14:paraId="37C865AB" w14:textId="77777777" w:rsidR="00027BB7" w:rsidRPr="006C1F2C" w:rsidRDefault="00027BB7" w:rsidP="005171BE">
      <w:pPr>
        <w:pStyle w:val="Titlepage"/>
        <w:widowControl w:val="0"/>
        <w:spacing w:before="0"/>
        <w:jc w:val="left"/>
        <w:rPr>
          <w:color w:val="000000"/>
          <w:sz w:val="22"/>
          <w:szCs w:val="22"/>
          <w:lang w:val="nb-NO"/>
        </w:rPr>
      </w:pPr>
    </w:p>
    <w:p w14:paraId="37C865AC" w14:textId="77777777" w:rsidR="00027BB7" w:rsidRPr="006C1F2C" w:rsidRDefault="00027BB7" w:rsidP="005171BE">
      <w:pPr>
        <w:pStyle w:val="Titlepage"/>
        <w:widowControl w:val="0"/>
        <w:spacing w:before="0"/>
        <w:jc w:val="left"/>
        <w:rPr>
          <w:color w:val="000000"/>
          <w:sz w:val="22"/>
          <w:szCs w:val="22"/>
          <w:lang w:val="nb-NO"/>
        </w:rPr>
      </w:pPr>
    </w:p>
    <w:p w14:paraId="37C865AD" w14:textId="77777777" w:rsidR="00027BB7" w:rsidRPr="006C1F2C" w:rsidRDefault="00027BB7" w:rsidP="005171BE">
      <w:pPr>
        <w:pStyle w:val="Titlepage"/>
        <w:widowControl w:val="0"/>
        <w:spacing w:before="0"/>
        <w:jc w:val="left"/>
        <w:rPr>
          <w:color w:val="000000"/>
          <w:sz w:val="22"/>
          <w:szCs w:val="22"/>
          <w:lang w:val="nb-NO"/>
        </w:rPr>
      </w:pPr>
    </w:p>
    <w:p w14:paraId="37C865AE" w14:textId="77777777" w:rsidR="00027BB7" w:rsidRPr="006C1F2C" w:rsidRDefault="00027BB7" w:rsidP="005171BE">
      <w:pPr>
        <w:pStyle w:val="Titlepage"/>
        <w:widowControl w:val="0"/>
        <w:spacing w:before="0"/>
        <w:jc w:val="left"/>
        <w:rPr>
          <w:color w:val="000000"/>
          <w:sz w:val="22"/>
          <w:szCs w:val="22"/>
          <w:lang w:val="nb-NO"/>
        </w:rPr>
      </w:pPr>
    </w:p>
    <w:p w14:paraId="37C865AF" w14:textId="77777777" w:rsidR="00027BB7" w:rsidRPr="006C1F2C" w:rsidRDefault="00027BB7" w:rsidP="005171BE">
      <w:pPr>
        <w:pStyle w:val="Titlepage"/>
        <w:widowControl w:val="0"/>
        <w:spacing w:before="0"/>
        <w:jc w:val="left"/>
        <w:rPr>
          <w:color w:val="000000"/>
          <w:sz w:val="22"/>
          <w:szCs w:val="22"/>
          <w:lang w:val="nb-NO"/>
        </w:rPr>
      </w:pPr>
    </w:p>
    <w:p w14:paraId="37C865B0" w14:textId="77777777" w:rsidR="00027BB7" w:rsidRPr="006C1F2C" w:rsidRDefault="00027BB7" w:rsidP="005171BE">
      <w:pPr>
        <w:pStyle w:val="Titlepage"/>
        <w:widowControl w:val="0"/>
        <w:spacing w:before="0"/>
        <w:jc w:val="left"/>
        <w:rPr>
          <w:color w:val="000000"/>
          <w:sz w:val="22"/>
          <w:szCs w:val="22"/>
          <w:lang w:val="nb-NO"/>
        </w:rPr>
      </w:pPr>
    </w:p>
    <w:p w14:paraId="37C865B1" w14:textId="77777777" w:rsidR="00027BB7" w:rsidRPr="006C1F2C" w:rsidRDefault="00027BB7" w:rsidP="005171BE">
      <w:pPr>
        <w:pStyle w:val="Titlepage"/>
        <w:widowControl w:val="0"/>
        <w:spacing w:before="0"/>
        <w:jc w:val="left"/>
        <w:rPr>
          <w:color w:val="000000"/>
          <w:sz w:val="22"/>
          <w:szCs w:val="22"/>
          <w:lang w:val="nb-NO"/>
        </w:rPr>
      </w:pPr>
    </w:p>
    <w:p w14:paraId="37C865B2" w14:textId="77777777" w:rsidR="00027BB7" w:rsidRPr="006C1F2C" w:rsidRDefault="00027BB7" w:rsidP="005171BE">
      <w:pPr>
        <w:pStyle w:val="Titlepage"/>
        <w:widowControl w:val="0"/>
        <w:spacing w:before="0"/>
        <w:jc w:val="left"/>
        <w:rPr>
          <w:color w:val="000000"/>
          <w:sz w:val="22"/>
          <w:szCs w:val="22"/>
          <w:lang w:val="nb-NO"/>
        </w:rPr>
      </w:pPr>
    </w:p>
    <w:p w14:paraId="37C865B3" w14:textId="77777777" w:rsidR="00027BB7" w:rsidRPr="006C1F2C" w:rsidRDefault="00027BB7" w:rsidP="005171BE">
      <w:pPr>
        <w:pStyle w:val="Titlepage"/>
        <w:widowControl w:val="0"/>
        <w:spacing w:before="0"/>
        <w:jc w:val="left"/>
        <w:rPr>
          <w:color w:val="000000"/>
          <w:sz w:val="22"/>
          <w:szCs w:val="22"/>
          <w:lang w:val="nb-NO"/>
        </w:rPr>
      </w:pPr>
    </w:p>
    <w:p w14:paraId="37C865B4" w14:textId="77777777" w:rsidR="00027BB7" w:rsidRPr="006C1F2C" w:rsidRDefault="00027BB7" w:rsidP="005171BE">
      <w:pPr>
        <w:pStyle w:val="Titlepage"/>
        <w:widowControl w:val="0"/>
        <w:spacing w:before="0"/>
        <w:jc w:val="left"/>
        <w:rPr>
          <w:color w:val="000000"/>
          <w:sz w:val="22"/>
          <w:szCs w:val="22"/>
          <w:lang w:val="nb-NO"/>
        </w:rPr>
      </w:pPr>
    </w:p>
    <w:p w14:paraId="37C865B5" w14:textId="77777777" w:rsidR="00027BB7" w:rsidRPr="006C1F2C" w:rsidRDefault="00027BB7" w:rsidP="005171BE">
      <w:pPr>
        <w:pStyle w:val="Titlepage"/>
        <w:widowControl w:val="0"/>
        <w:spacing w:before="0"/>
        <w:jc w:val="left"/>
        <w:rPr>
          <w:color w:val="000000"/>
          <w:sz w:val="22"/>
          <w:szCs w:val="22"/>
          <w:lang w:val="nb-NO"/>
        </w:rPr>
      </w:pPr>
    </w:p>
    <w:p w14:paraId="37C865B6" w14:textId="77777777" w:rsidR="00027BB7" w:rsidRPr="006C1F2C" w:rsidRDefault="00027BB7" w:rsidP="005171BE">
      <w:pPr>
        <w:pStyle w:val="Titlepage"/>
        <w:widowControl w:val="0"/>
        <w:spacing w:before="0"/>
        <w:jc w:val="left"/>
        <w:rPr>
          <w:color w:val="000000"/>
          <w:sz w:val="22"/>
          <w:szCs w:val="22"/>
          <w:lang w:val="nb-NO"/>
        </w:rPr>
      </w:pPr>
    </w:p>
    <w:p w14:paraId="37C865B7" w14:textId="77777777" w:rsidR="00027BB7" w:rsidRPr="006C1F2C" w:rsidRDefault="00027BB7" w:rsidP="005171BE">
      <w:pPr>
        <w:pStyle w:val="Titlepage"/>
        <w:widowControl w:val="0"/>
        <w:spacing w:before="0"/>
        <w:jc w:val="left"/>
        <w:rPr>
          <w:color w:val="000000"/>
          <w:sz w:val="22"/>
          <w:szCs w:val="22"/>
          <w:lang w:val="nb-NO"/>
        </w:rPr>
      </w:pPr>
    </w:p>
    <w:p w14:paraId="37C865B8" w14:textId="77777777" w:rsidR="00027BB7" w:rsidRPr="006C1F2C" w:rsidRDefault="00027BB7" w:rsidP="005171BE">
      <w:pPr>
        <w:pStyle w:val="Titlepage"/>
        <w:widowControl w:val="0"/>
        <w:spacing w:before="0"/>
        <w:jc w:val="left"/>
        <w:rPr>
          <w:color w:val="000000"/>
          <w:sz w:val="22"/>
          <w:szCs w:val="22"/>
          <w:lang w:val="nb-NO"/>
        </w:rPr>
      </w:pPr>
    </w:p>
    <w:p w14:paraId="37C865B9" w14:textId="77777777" w:rsidR="00027BB7" w:rsidRPr="006C1F2C" w:rsidRDefault="00027BB7" w:rsidP="005171BE">
      <w:pPr>
        <w:pStyle w:val="Titlepage"/>
        <w:widowControl w:val="0"/>
        <w:spacing w:before="0"/>
        <w:jc w:val="left"/>
        <w:rPr>
          <w:color w:val="000000"/>
          <w:sz w:val="22"/>
          <w:szCs w:val="22"/>
          <w:lang w:val="nb-NO"/>
        </w:rPr>
      </w:pPr>
    </w:p>
    <w:p w14:paraId="37C865BA" w14:textId="77777777" w:rsidR="00027BB7" w:rsidRPr="006C1F2C" w:rsidRDefault="00027BB7" w:rsidP="005171BE">
      <w:pPr>
        <w:pStyle w:val="Titlepage"/>
        <w:widowControl w:val="0"/>
        <w:spacing w:before="0"/>
        <w:jc w:val="left"/>
        <w:rPr>
          <w:color w:val="000000"/>
          <w:sz w:val="22"/>
          <w:szCs w:val="22"/>
          <w:lang w:val="nb-NO"/>
        </w:rPr>
      </w:pPr>
    </w:p>
    <w:p w14:paraId="37C865BB" w14:textId="77777777" w:rsidR="00027BB7" w:rsidRPr="006C1F2C" w:rsidRDefault="00027BB7" w:rsidP="005171BE">
      <w:pPr>
        <w:pStyle w:val="Titlepage"/>
        <w:widowControl w:val="0"/>
        <w:spacing w:before="0"/>
        <w:jc w:val="left"/>
        <w:rPr>
          <w:color w:val="000000"/>
          <w:sz w:val="22"/>
          <w:szCs w:val="22"/>
          <w:lang w:val="nb-NO"/>
        </w:rPr>
      </w:pPr>
    </w:p>
    <w:p w14:paraId="37C865BC" w14:textId="77777777" w:rsidR="000E5CF3" w:rsidRPr="006C1F2C" w:rsidRDefault="000E5CF3" w:rsidP="005171BE">
      <w:pPr>
        <w:pStyle w:val="Titlepage"/>
        <w:widowControl w:val="0"/>
        <w:spacing w:before="0"/>
        <w:jc w:val="left"/>
        <w:rPr>
          <w:color w:val="000000"/>
          <w:sz w:val="22"/>
          <w:szCs w:val="22"/>
          <w:lang w:val="nb-NO"/>
        </w:rPr>
      </w:pPr>
    </w:p>
    <w:p w14:paraId="37C865BD" w14:textId="77777777" w:rsidR="00027BB7" w:rsidRPr="006C1F2C" w:rsidRDefault="00027BB7" w:rsidP="00737B66">
      <w:pPr>
        <w:pStyle w:val="Titlepage"/>
        <w:widowControl w:val="0"/>
        <w:spacing w:before="0"/>
        <w:jc w:val="center"/>
        <w:outlineLvl w:val="0"/>
        <w:rPr>
          <w:b/>
          <w:color w:val="000000"/>
          <w:sz w:val="22"/>
          <w:szCs w:val="22"/>
          <w:lang w:val="nb-NO"/>
        </w:rPr>
      </w:pPr>
      <w:r w:rsidRPr="006C1F2C">
        <w:rPr>
          <w:b/>
          <w:color w:val="000000"/>
          <w:sz w:val="22"/>
          <w:szCs w:val="22"/>
          <w:lang w:val="nb-NO"/>
        </w:rPr>
        <w:t>B. PAKNINGSVEDLEGG</w:t>
      </w:r>
    </w:p>
    <w:p w14:paraId="37C865BE" w14:textId="77777777" w:rsidR="00027BB7" w:rsidRPr="006C1F2C" w:rsidRDefault="00027BB7" w:rsidP="005171BE">
      <w:pPr>
        <w:widowControl w:val="0"/>
        <w:jc w:val="center"/>
        <w:rPr>
          <w:b/>
          <w:color w:val="000000"/>
          <w:sz w:val="22"/>
          <w:szCs w:val="22"/>
        </w:rPr>
      </w:pPr>
      <w:r w:rsidRPr="006C1F2C">
        <w:rPr>
          <w:b/>
          <w:color w:val="000000"/>
          <w:sz w:val="22"/>
          <w:szCs w:val="22"/>
        </w:rPr>
        <w:br w:type="page"/>
      </w:r>
      <w:r w:rsidR="00A82401" w:rsidRPr="006C1F2C">
        <w:rPr>
          <w:b/>
          <w:color w:val="000000"/>
          <w:sz w:val="22"/>
          <w:szCs w:val="22"/>
        </w:rPr>
        <w:t>Pakningsvedlegg: Informasjon til brukeren</w:t>
      </w:r>
    </w:p>
    <w:p w14:paraId="37C865BF" w14:textId="77777777" w:rsidR="00F56919" w:rsidRPr="006C1F2C" w:rsidRDefault="00F56919" w:rsidP="005171BE">
      <w:pPr>
        <w:widowControl w:val="0"/>
        <w:jc w:val="center"/>
        <w:rPr>
          <w:color w:val="000000"/>
          <w:sz w:val="22"/>
          <w:szCs w:val="22"/>
        </w:rPr>
      </w:pPr>
    </w:p>
    <w:p w14:paraId="37C865C0" w14:textId="77777777" w:rsidR="00F56919" w:rsidRPr="006C1F2C" w:rsidRDefault="00207743" w:rsidP="005171BE">
      <w:pPr>
        <w:widowControl w:val="0"/>
        <w:jc w:val="center"/>
        <w:rPr>
          <w:b/>
          <w:color w:val="000000"/>
          <w:sz w:val="22"/>
          <w:szCs w:val="22"/>
        </w:rPr>
      </w:pPr>
      <w:r w:rsidRPr="006C1F2C">
        <w:rPr>
          <w:b/>
          <w:color w:val="000000"/>
          <w:sz w:val="22"/>
          <w:szCs w:val="22"/>
        </w:rPr>
        <w:t xml:space="preserve">Exelon </w:t>
      </w:r>
      <w:r w:rsidR="00F56919" w:rsidRPr="006C1F2C">
        <w:rPr>
          <w:b/>
          <w:color w:val="000000"/>
          <w:sz w:val="22"/>
          <w:szCs w:val="22"/>
        </w:rPr>
        <w:t>1,5 mg harde kapsler</w:t>
      </w:r>
    </w:p>
    <w:p w14:paraId="37C865C1" w14:textId="77777777" w:rsidR="005B2A0D" w:rsidRPr="006C1F2C" w:rsidRDefault="00207743" w:rsidP="005171BE">
      <w:pPr>
        <w:widowControl w:val="0"/>
        <w:jc w:val="center"/>
        <w:rPr>
          <w:b/>
          <w:color w:val="000000"/>
          <w:sz w:val="22"/>
          <w:szCs w:val="22"/>
        </w:rPr>
      </w:pPr>
      <w:r w:rsidRPr="006C1F2C">
        <w:rPr>
          <w:b/>
          <w:color w:val="000000"/>
          <w:sz w:val="22"/>
          <w:szCs w:val="22"/>
        </w:rPr>
        <w:t xml:space="preserve">Exelon </w:t>
      </w:r>
      <w:r w:rsidR="005B2A0D" w:rsidRPr="006C1F2C">
        <w:rPr>
          <w:b/>
          <w:color w:val="000000"/>
          <w:sz w:val="22"/>
          <w:szCs w:val="22"/>
        </w:rPr>
        <w:t>3,0 mg harde kapsler</w:t>
      </w:r>
    </w:p>
    <w:p w14:paraId="37C865C2" w14:textId="77777777" w:rsidR="005B2A0D" w:rsidRPr="006C1F2C" w:rsidRDefault="00207743" w:rsidP="005171BE">
      <w:pPr>
        <w:widowControl w:val="0"/>
        <w:jc w:val="center"/>
        <w:rPr>
          <w:b/>
          <w:color w:val="000000"/>
          <w:sz w:val="22"/>
          <w:szCs w:val="22"/>
        </w:rPr>
      </w:pPr>
      <w:r w:rsidRPr="006C1F2C">
        <w:rPr>
          <w:b/>
          <w:color w:val="000000"/>
          <w:sz w:val="22"/>
          <w:szCs w:val="22"/>
        </w:rPr>
        <w:t xml:space="preserve">Exelon </w:t>
      </w:r>
      <w:r w:rsidR="005B2A0D" w:rsidRPr="006C1F2C">
        <w:rPr>
          <w:b/>
          <w:color w:val="000000"/>
          <w:sz w:val="22"/>
          <w:szCs w:val="22"/>
        </w:rPr>
        <w:t>4,5 mg harde kapsler</w:t>
      </w:r>
    </w:p>
    <w:p w14:paraId="37C865C3" w14:textId="77777777" w:rsidR="005B2A0D" w:rsidRPr="006C1F2C" w:rsidRDefault="00207743" w:rsidP="005171BE">
      <w:pPr>
        <w:widowControl w:val="0"/>
        <w:jc w:val="center"/>
        <w:rPr>
          <w:color w:val="000000"/>
          <w:sz w:val="22"/>
          <w:szCs w:val="22"/>
        </w:rPr>
      </w:pPr>
      <w:r w:rsidRPr="006C1F2C">
        <w:rPr>
          <w:b/>
          <w:color w:val="000000"/>
          <w:sz w:val="22"/>
          <w:szCs w:val="22"/>
        </w:rPr>
        <w:t xml:space="preserve">Exelon </w:t>
      </w:r>
      <w:r w:rsidR="005B2A0D" w:rsidRPr="006C1F2C">
        <w:rPr>
          <w:b/>
          <w:color w:val="000000"/>
          <w:sz w:val="22"/>
          <w:szCs w:val="22"/>
        </w:rPr>
        <w:t>6,0 mg harde kapsler</w:t>
      </w:r>
    </w:p>
    <w:p w14:paraId="37C865C4" w14:textId="77777777" w:rsidR="00027BB7" w:rsidRPr="006C1F2C" w:rsidRDefault="001A6D7E" w:rsidP="005171BE">
      <w:pPr>
        <w:widowControl w:val="0"/>
        <w:jc w:val="center"/>
        <w:rPr>
          <w:color w:val="000000"/>
          <w:sz w:val="22"/>
          <w:szCs w:val="22"/>
        </w:rPr>
      </w:pPr>
      <w:r w:rsidRPr="006C1F2C">
        <w:rPr>
          <w:color w:val="000000"/>
          <w:sz w:val="22"/>
          <w:szCs w:val="22"/>
        </w:rPr>
        <w:t>rivastigmin</w:t>
      </w:r>
    </w:p>
    <w:p w14:paraId="37C865C5" w14:textId="77777777" w:rsidR="00D14610" w:rsidRPr="006C1F2C" w:rsidRDefault="00D14610" w:rsidP="005171BE">
      <w:pPr>
        <w:widowControl w:val="0"/>
        <w:rPr>
          <w:color w:val="000000"/>
          <w:sz w:val="22"/>
          <w:szCs w:val="22"/>
        </w:rPr>
      </w:pPr>
    </w:p>
    <w:p w14:paraId="37C865C6" w14:textId="77777777" w:rsidR="00027BB7" w:rsidRPr="006C1F2C" w:rsidRDefault="00027BB7" w:rsidP="005171BE">
      <w:pPr>
        <w:keepNext/>
        <w:widowControl w:val="0"/>
        <w:rPr>
          <w:color w:val="000000"/>
          <w:sz w:val="22"/>
          <w:szCs w:val="22"/>
        </w:rPr>
      </w:pPr>
      <w:r w:rsidRPr="006C1F2C">
        <w:rPr>
          <w:b/>
          <w:color w:val="000000"/>
          <w:sz w:val="22"/>
          <w:szCs w:val="22"/>
        </w:rPr>
        <w:t xml:space="preserve">Les nøye gjennom dette pakningsvedlegget før du begynner å bruke </w:t>
      </w:r>
      <w:r w:rsidR="00A82401" w:rsidRPr="006C1F2C">
        <w:rPr>
          <w:b/>
          <w:color w:val="000000"/>
          <w:sz w:val="22"/>
          <w:szCs w:val="22"/>
        </w:rPr>
        <w:t xml:space="preserve">dette </w:t>
      </w:r>
      <w:r w:rsidR="00F56919" w:rsidRPr="006C1F2C">
        <w:rPr>
          <w:b/>
          <w:color w:val="000000"/>
          <w:sz w:val="22"/>
          <w:szCs w:val="22"/>
        </w:rPr>
        <w:t>legemidlet</w:t>
      </w:r>
      <w:r w:rsidRPr="006C1F2C">
        <w:rPr>
          <w:b/>
          <w:color w:val="000000"/>
          <w:sz w:val="22"/>
          <w:szCs w:val="22"/>
        </w:rPr>
        <w:t>.</w:t>
      </w:r>
      <w:r w:rsidR="00A82401" w:rsidRPr="006C1F2C">
        <w:rPr>
          <w:b/>
          <w:color w:val="000000"/>
          <w:sz w:val="22"/>
          <w:szCs w:val="22"/>
        </w:rPr>
        <w:t xml:space="preserve"> Det inneholder informasjon som er viktig for deg.</w:t>
      </w:r>
    </w:p>
    <w:p w14:paraId="37C865C7" w14:textId="77777777" w:rsidR="00027BB7" w:rsidRPr="006C1F2C" w:rsidRDefault="00027BB7" w:rsidP="005171BE">
      <w:pPr>
        <w:widowControl w:val="0"/>
        <w:numPr>
          <w:ilvl w:val="0"/>
          <w:numId w:val="8"/>
        </w:numPr>
        <w:tabs>
          <w:tab w:val="clear" w:pos="720"/>
        </w:tabs>
        <w:ind w:left="567" w:hanging="567"/>
        <w:rPr>
          <w:color w:val="000000"/>
          <w:sz w:val="22"/>
          <w:szCs w:val="22"/>
        </w:rPr>
      </w:pPr>
      <w:r w:rsidRPr="006C1F2C">
        <w:rPr>
          <w:color w:val="000000"/>
          <w:sz w:val="22"/>
          <w:szCs w:val="22"/>
        </w:rPr>
        <w:t>Ta vare på dette pakningsvedlegget. Du kan få behov for å lese det igjen.</w:t>
      </w:r>
    </w:p>
    <w:p w14:paraId="37C865C8" w14:textId="6994FEA3" w:rsidR="00F56919" w:rsidRPr="006C1F2C" w:rsidRDefault="005B3080" w:rsidP="005171BE">
      <w:pPr>
        <w:widowControl w:val="0"/>
        <w:numPr>
          <w:ilvl w:val="0"/>
          <w:numId w:val="8"/>
        </w:numPr>
        <w:tabs>
          <w:tab w:val="clear" w:pos="720"/>
        </w:tabs>
        <w:ind w:left="567" w:hanging="567"/>
        <w:rPr>
          <w:color w:val="000000"/>
          <w:sz w:val="22"/>
          <w:szCs w:val="22"/>
        </w:rPr>
      </w:pPr>
      <w:r w:rsidRPr="006C1F2C">
        <w:rPr>
          <w:color w:val="000000"/>
          <w:sz w:val="22"/>
          <w:szCs w:val="22"/>
        </w:rPr>
        <w:t>Spør</w:t>
      </w:r>
      <w:r w:rsidR="00F56919" w:rsidRPr="006C1F2C">
        <w:rPr>
          <w:color w:val="000000"/>
          <w:sz w:val="22"/>
          <w:szCs w:val="22"/>
        </w:rPr>
        <w:t xml:space="preserve"> lege</w:t>
      </w:r>
      <w:r w:rsidR="00A82401" w:rsidRPr="006C1F2C">
        <w:rPr>
          <w:color w:val="000000"/>
          <w:sz w:val="22"/>
          <w:szCs w:val="22"/>
        </w:rPr>
        <w:t>,</w:t>
      </w:r>
      <w:r w:rsidR="00F56919" w:rsidRPr="006C1F2C">
        <w:rPr>
          <w:color w:val="000000"/>
          <w:sz w:val="22"/>
          <w:szCs w:val="22"/>
        </w:rPr>
        <w:t xml:space="preserve"> apotek</w:t>
      </w:r>
      <w:r w:rsidR="00A82401" w:rsidRPr="006C1F2C">
        <w:rPr>
          <w:color w:val="000000"/>
          <w:sz w:val="22"/>
          <w:szCs w:val="22"/>
        </w:rPr>
        <w:t xml:space="preserve"> eller sykepleier</w:t>
      </w:r>
      <w:r w:rsidRPr="006C1F2C">
        <w:rPr>
          <w:color w:val="000000"/>
          <w:sz w:val="22"/>
          <w:szCs w:val="22"/>
        </w:rPr>
        <w:t xml:space="preserve"> hvis du har flere spørsmål eller trenger mer informasjon</w:t>
      </w:r>
      <w:r w:rsidR="00F56919" w:rsidRPr="006C1F2C">
        <w:rPr>
          <w:color w:val="000000"/>
          <w:sz w:val="22"/>
          <w:szCs w:val="22"/>
        </w:rPr>
        <w:t>.</w:t>
      </w:r>
    </w:p>
    <w:p w14:paraId="37C865C9" w14:textId="77777777" w:rsidR="00027BB7" w:rsidRPr="006C1F2C" w:rsidRDefault="00027BB7" w:rsidP="005171BE">
      <w:pPr>
        <w:widowControl w:val="0"/>
        <w:numPr>
          <w:ilvl w:val="0"/>
          <w:numId w:val="8"/>
        </w:numPr>
        <w:tabs>
          <w:tab w:val="clear" w:pos="720"/>
        </w:tabs>
        <w:ind w:left="567" w:hanging="567"/>
        <w:rPr>
          <w:color w:val="000000"/>
          <w:sz w:val="22"/>
          <w:szCs w:val="22"/>
        </w:rPr>
      </w:pPr>
      <w:r w:rsidRPr="006C1F2C">
        <w:rPr>
          <w:color w:val="000000"/>
          <w:sz w:val="22"/>
          <w:szCs w:val="22"/>
        </w:rPr>
        <w:t xml:space="preserve">Dette legemidlet er skrevet ut </w:t>
      </w:r>
      <w:r w:rsidR="00A82401" w:rsidRPr="006C1F2C">
        <w:rPr>
          <w:color w:val="000000"/>
          <w:sz w:val="22"/>
          <w:szCs w:val="22"/>
        </w:rPr>
        <w:t xml:space="preserve">kun </w:t>
      </w:r>
      <w:r w:rsidRPr="006C1F2C">
        <w:rPr>
          <w:color w:val="000000"/>
          <w:sz w:val="22"/>
          <w:szCs w:val="22"/>
        </w:rPr>
        <w:t>til deg</w:t>
      </w:r>
      <w:r w:rsidR="00F56919" w:rsidRPr="006C1F2C">
        <w:rPr>
          <w:color w:val="000000"/>
          <w:sz w:val="22"/>
          <w:szCs w:val="22"/>
        </w:rPr>
        <w:t>. I</w:t>
      </w:r>
      <w:r w:rsidRPr="006C1F2C">
        <w:rPr>
          <w:color w:val="000000"/>
          <w:sz w:val="22"/>
          <w:szCs w:val="22"/>
        </w:rPr>
        <w:t xml:space="preserve">kke </w:t>
      </w:r>
      <w:r w:rsidR="00F56919" w:rsidRPr="006C1F2C">
        <w:rPr>
          <w:color w:val="000000"/>
          <w:sz w:val="22"/>
          <w:szCs w:val="22"/>
        </w:rPr>
        <w:t xml:space="preserve">gi det </w:t>
      </w:r>
      <w:r w:rsidRPr="006C1F2C">
        <w:rPr>
          <w:color w:val="000000"/>
          <w:sz w:val="22"/>
          <w:szCs w:val="22"/>
        </w:rPr>
        <w:t>videre til andre.</w:t>
      </w:r>
      <w:r w:rsidR="00F56919" w:rsidRPr="006C1F2C">
        <w:rPr>
          <w:color w:val="000000"/>
          <w:sz w:val="22"/>
          <w:szCs w:val="22"/>
        </w:rPr>
        <w:t xml:space="preserve"> Det kan skade dem, selv om de har symptomer</w:t>
      </w:r>
      <w:r w:rsidR="00A82401" w:rsidRPr="006C1F2C">
        <w:rPr>
          <w:color w:val="000000"/>
          <w:sz w:val="22"/>
          <w:szCs w:val="22"/>
        </w:rPr>
        <w:t xml:space="preserve"> på sykdom</w:t>
      </w:r>
      <w:r w:rsidR="00F56919" w:rsidRPr="006C1F2C">
        <w:rPr>
          <w:color w:val="000000"/>
          <w:sz w:val="22"/>
          <w:szCs w:val="22"/>
        </w:rPr>
        <w:t xml:space="preserve"> som ligner dine.</w:t>
      </w:r>
    </w:p>
    <w:p w14:paraId="37C865CA" w14:textId="77777777" w:rsidR="00027BB7" w:rsidRPr="006C1F2C" w:rsidRDefault="00784E8C" w:rsidP="005171BE">
      <w:pPr>
        <w:widowControl w:val="0"/>
        <w:numPr>
          <w:ilvl w:val="0"/>
          <w:numId w:val="8"/>
        </w:numPr>
        <w:tabs>
          <w:tab w:val="clear" w:pos="720"/>
        </w:tabs>
        <w:ind w:left="567" w:hanging="567"/>
        <w:rPr>
          <w:color w:val="000000"/>
          <w:sz w:val="22"/>
          <w:szCs w:val="22"/>
        </w:rPr>
      </w:pPr>
      <w:r w:rsidRPr="006C1F2C">
        <w:rPr>
          <w:color w:val="000000"/>
          <w:sz w:val="22"/>
          <w:szCs w:val="22"/>
        </w:rPr>
        <w:t>K</w:t>
      </w:r>
      <w:r w:rsidR="00027BB7" w:rsidRPr="006C1F2C">
        <w:rPr>
          <w:color w:val="000000"/>
          <w:sz w:val="22"/>
          <w:szCs w:val="22"/>
        </w:rPr>
        <w:t>ontakt lege</w:t>
      </w:r>
      <w:r w:rsidR="00A82401" w:rsidRPr="006C1F2C">
        <w:rPr>
          <w:color w:val="000000"/>
          <w:sz w:val="22"/>
          <w:szCs w:val="22"/>
        </w:rPr>
        <w:t>,</w:t>
      </w:r>
      <w:r w:rsidR="00027BB7" w:rsidRPr="006C1F2C">
        <w:rPr>
          <w:color w:val="000000"/>
          <w:sz w:val="22"/>
          <w:szCs w:val="22"/>
        </w:rPr>
        <w:t xml:space="preserve"> apotek</w:t>
      </w:r>
      <w:r w:rsidR="00A82401" w:rsidRPr="006C1F2C">
        <w:rPr>
          <w:color w:val="000000"/>
          <w:sz w:val="22"/>
          <w:szCs w:val="22"/>
        </w:rPr>
        <w:t xml:space="preserve"> eller sykepleier</w:t>
      </w:r>
      <w:r w:rsidRPr="006C1F2C">
        <w:rPr>
          <w:color w:val="000000"/>
          <w:sz w:val="22"/>
          <w:szCs w:val="22"/>
        </w:rPr>
        <w:t xml:space="preserve"> dersom </w:t>
      </w:r>
      <w:r w:rsidR="00A82401" w:rsidRPr="006C1F2C">
        <w:rPr>
          <w:color w:val="000000"/>
          <w:sz w:val="22"/>
          <w:szCs w:val="22"/>
        </w:rPr>
        <w:t>du opplever</w:t>
      </w:r>
      <w:r w:rsidRPr="006C1F2C">
        <w:rPr>
          <w:color w:val="000000"/>
          <w:sz w:val="22"/>
          <w:szCs w:val="22"/>
        </w:rPr>
        <w:t xml:space="preserve"> bivirkninge</w:t>
      </w:r>
      <w:r w:rsidR="00A82401" w:rsidRPr="006C1F2C">
        <w:rPr>
          <w:color w:val="000000"/>
          <w:sz w:val="22"/>
          <w:szCs w:val="22"/>
        </w:rPr>
        <w:t>r,</w:t>
      </w:r>
      <w:r w:rsidRPr="006C1F2C">
        <w:rPr>
          <w:color w:val="000000"/>
          <w:sz w:val="22"/>
          <w:szCs w:val="22"/>
        </w:rPr>
        <w:t xml:space="preserve"> </w:t>
      </w:r>
      <w:r w:rsidR="00A82401" w:rsidRPr="006C1F2C">
        <w:rPr>
          <w:color w:val="000000"/>
          <w:sz w:val="22"/>
          <w:szCs w:val="22"/>
        </w:rPr>
        <w:t>inkludert mulige</w:t>
      </w:r>
      <w:r w:rsidRPr="006C1F2C">
        <w:rPr>
          <w:color w:val="000000"/>
          <w:sz w:val="22"/>
          <w:szCs w:val="22"/>
        </w:rPr>
        <w:t xml:space="preserve"> bivirkninger som ikke er nevnt i dette pakningsvedlegget</w:t>
      </w:r>
      <w:r w:rsidR="00027BB7" w:rsidRPr="006C1F2C">
        <w:rPr>
          <w:color w:val="000000"/>
          <w:sz w:val="22"/>
          <w:szCs w:val="22"/>
        </w:rPr>
        <w:t>.</w:t>
      </w:r>
      <w:r w:rsidR="00AE2940" w:rsidRPr="006C1F2C">
        <w:rPr>
          <w:color w:val="000000"/>
          <w:sz w:val="22"/>
          <w:szCs w:val="22"/>
        </w:rPr>
        <w:t xml:space="preserve"> Se avsnitt</w:t>
      </w:r>
      <w:r w:rsidR="001723ED" w:rsidRPr="006C1F2C">
        <w:rPr>
          <w:color w:val="000000"/>
          <w:sz w:val="22"/>
          <w:szCs w:val="22"/>
        </w:rPr>
        <w:t> </w:t>
      </w:r>
      <w:r w:rsidR="00AE2940" w:rsidRPr="006C1F2C">
        <w:rPr>
          <w:color w:val="000000"/>
          <w:sz w:val="22"/>
          <w:szCs w:val="22"/>
        </w:rPr>
        <w:t>4.</w:t>
      </w:r>
    </w:p>
    <w:p w14:paraId="37C865CB" w14:textId="77777777" w:rsidR="00027BB7" w:rsidRPr="006C1F2C" w:rsidRDefault="00027BB7" w:rsidP="005171BE">
      <w:pPr>
        <w:widowControl w:val="0"/>
        <w:rPr>
          <w:color w:val="000000"/>
          <w:sz w:val="22"/>
          <w:szCs w:val="22"/>
        </w:rPr>
      </w:pPr>
    </w:p>
    <w:p w14:paraId="37C865CC" w14:textId="77777777" w:rsidR="00B372F9" w:rsidRPr="006C1F2C" w:rsidRDefault="00027BB7" w:rsidP="005171BE">
      <w:pPr>
        <w:keepNext/>
        <w:widowControl w:val="0"/>
        <w:rPr>
          <w:b/>
          <w:color w:val="000000"/>
          <w:sz w:val="22"/>
          <w:szCs w:val="22"/>
        </w:rPr>
      </w:pPr>
      <w:r w:rsidRPr="006C1F2C">
        <w:rPr>
          <w:b/>
          <w:color w:val="000000"/>
          <w:sz w:val="22"/>
          <w:szCs w:val="22"/>
        </w:rPr>
        <w:t>I dette pakningsvedlegget finner du informasjon om</w:t>
      </w:r>
    </w:p>
    <w:p w14:paraId="37C865CD" w14:textId="77777777" w:rsidR="00027BB7" w:rsidRPr="006C1F2C" w:rsidRDefault="00027BB7" w:rsidP="005171BE">
      <w:pPr>
        <w:keepNext/>
        <w:widowControl w:val="0"/>
        <w:rPr>
          <w:color w:val="000000"/>
          <w:sz w:val="22"/>
          <w:szCs w:val="22"/>
        </w:rPr>
      </w:pPr>
    </w:p>
    <w:p w14:paraId="37C865CE" w14:textId="77777777" w:rsidR="00027BB7" w:rsidRPr="006C1F2C" w:rsidRDefault="00027BB7" w:rsidP="005171BE">
      <w:pPr>
        <w:widowControl w:val="0"/>
        <w:ind w:left="567" w:hanging="567"/>
        <w:rPr>
          <w:color w:val="000000"/>
          <w:sz w:val="22"/>
          <w:szCs w:val="22"/>
        </w:rPr>
      </w:pPr>
      <w:r w:rsidRPr="006C1F2C">
        <w:rPr>
          <w:color w:val="000000"/>
          <w:sz w:val="22"/>
          <w:szCs w:val="22"/>
        </w:rPr>
        <w:t>1.</w:t>
      </w:r>
      <w:r w:rsidRPr="006C1F2C">
        <w:rPr>
          <w:color w:val="000000"/>
          <w:sz w:val="22"/>
          <w:szCs w:val="22"/>
        </w:rPr>
        <w:tab/>
        <w:t xml:space="preserve">Hva </w:t>
      </w:r>
      <w:r w:rsidR="00D73301" w:rsidRPr="006C1F2C">
        <w:rPr>
          <w:color w:val="000000"/>
          <w:sz w:val="22"/>
          <w:szCs w:val="22"/>
        </w:rPr>
        <w:t>E</w:t>
      </w:r>
      <w:bookmarkStart w:id="4" w:name="OLE_LINK2"/>
      <w:r w:rsidR="00D73301" w:rsidRPr="006C1F2C">
        <w:rPr>
          <w:color w:val="000000"/>
          <w:sz w:val="22"/>
          <w:szCs w:val="22"/>
        </w:rPr>
        <w:t>xelon</w:t>
      </w:r>
      <w:bookmarkEnd w:id="4"/>
      <w:r w:rsidR="00D73301" w:rsidRPr="006C1F2C">
        <w:rPr>
          <w:color w:val="000000"/>
          <w:sz w:val="22"/>
          <w:szCs w:val="22"/>
        </w:rPr>
        <w:t xml:space="preserve"> </w:t>
      </w:r>
      <w:r w:rsidRPr="006C1F2C">
        <w:rPr>
          <w:color w:val="000000"/>
          <w:sz w:val="22"/>
          <w:szCs w:val="22"/>
        </w:rPr>
        <w:t>er og hva det brukes mot</w:t>
      </w:r>
    </w:p>
    <w:p w14:paraId="37C865CF" w14:textId="77777777" w:rsidR="00027BB7" w:rsidRPr="006C1F2C" w:rsidRDefault="00027BB7" w:rsidP="005171BE">
      <w:pPr>
        <w:widowControl w:val="0"/>
        <w:ind w:left="567" w:hanging="567"/>
        <w:rPr>
          <w:color w:val="000000"/>
          <w:sz w:val="22"/>
          <w:szCs w:val="22"/>
        </w:rPr>
      </w:pPr>
      <w:r w:rsidRPr="006C1F2C">
        <w:rPr>
          <w:color w:val="000000"/>
          <w:sz w:val="22"/>
          <w:szCs w:val="22"/>
        </w:rPr>
        <w:t>2.</w:t>
      </w:r>
      <w:r w:rsidRPr="006C1F2C">
        <w:rPr>
          <w:color w:val="000000"/>
          <w:sz w:val="22"/>
          <w:szCs w:val="22"/>
        </w:rPr>
        <w:tab/>
        <w:t xml:space="preserve">Hva du må </w:t>
      </w:r>
      <w:r w:rsidR="00A82401" w:rsidRPr="006C1F2C">
        <w:rPr>
          <w:color w:val="000000"/>
          <w:sz w:val="22"/>
          <w:szCs w:val="22"/>
        </w:rPr>
        <w:t>vite</w:t>
      </w:r>
      <w:r w:rsidRPr="006C1F2C">
        <w:rPr>
          <w:color w:val="000000"/>
          <w:sz w:val="22"/>
          <w:szCs w:val="22"/>
        </w:rPr>
        <w:t xml:space="preserve"> før du bruker E</w:t>
      </w:r>
      <w:r w:rsidR="00D73301" w:rsidRPr="006C1F2C">
        <w:rPr>
          <w:color w:val="000000"/>
          <w:sz w:val="22"/>
          <w:szCs w:val="22"/>
        </w:rPr>
        <w:t>xelon</w:t>
      </w:r>
    </w:p>
    <w:p w14:paraId="37C865D0" w14:textId="77777777" w:rsidR="00027BB7" w:rsidRPr="006C1F2C" w:rsidRDefault="00027BB7" w:rsidP="005171BE">
      <w:pPr>
        <w:widowControl w:val="0"/>
        <w:ind w:left="567" w:hanging="567"/>
        <w:rPr>
          <w:color w:val="000000"/>
          <w:sz w:val="22"/>
          <w:szCs w:val="22"/>
        </w:rPr>
      </w:pPr>
      <w:r w:rsidRPr="006C1F2C">
        <w:rPr>
          <w:color w:val="000000"/>
          <w:sz w:val="22"/>
          <w:szCs w:val="22"/>
        </w:rPr>
        <w:t>3.</w:t>
      </w:r>
      <w:r w:rsidRPr="006C1F2C">
        <w:rPr>
          <w:color w:val="000000"/>
          <w:sz w:val="22"/>
          <w:szCs w:val="22"/>
        </w:rPr>
        <w:tab/>
        <w:t>Hvordan du bruker E</w:t>
      </w:r>
      <w:r w:rsidR="00D73301" w:rsidRPr="006C1F2C">
        <w:rPr>
          <w:color w:val="000000"/>
          <w:sz w:val="22"/>
          <w:szCs w:val="22"/>
        </w:rPr>
        <w:t>xelon</w:t>
      </w:r>
    </w:p>
    <w:p w14:paraId="37C865D1" w14:textId="77777777" w:rsidR="00027BB7" w:rsidRPr="006C1F2C" w:rsidRDefault="00027BB7" w:rsidP="005171BE">
      <w:pPr>
        <w:widowControl w:val="0"/>
        <w:ind w:left="567" w:hanging="567"/>
        <w:rPr>
          <w:color w:val="000000"/>
          <w:sz w:val="22"/>
          <w:szCs w:val="22"/>
        </w:rPr>
      </w:pPr>
      <w:r w:rsidRPr="006C1F2C">
        <w:rPr>
          <w:color w:val="000000"/>
          <w:sz w:val="22"/>
          <w:szCs w:val="22"/>
        </w:rPr>
        <w:t>4.</w:t>
      </w:r>
      <w:r w:rsidRPr="006C1F2C">
        <w:rPr>
          <w:color w:val="000000"/>
          <w:sz w:val="22"/>
          <w:szCs w:val="22"/>
        </w:rPr>
        <w:tab/>
        <w:t>Mulige bivirkninger</w:t>
      </w:r>
    </w:p>
    <w:p w14:paraId="37C865D2" w14:textId="77777777" w:rsidR="00027BB7" w:rsidRPr="006C1F2C" w:rsidRDefault="00027BB7" w:rsidP="005171BE">
      <w:pPr>
        <w:widowControl w:val="0"/>
        <w:ind w:left="567" w:hanging="567"/>
        <w:rPr>
          <w:color w:val="000000"/>
          <w:sz w:val="22"/>
          <w:szCs w:val="22"/>
        </w:rPr>
      </w:pPr>
      <w:r w:rsidRPr="006C1F2C">
        <w:rPr>
          <w:color w:val="000000"/>
          <w:sz w:val="22"/>
          <w:szCs w:val="22"/>
        </w:rPr>
        <w:t>5.</w:t>
      </w:r>
      <w:r w:rsidRPr="006C1F2C">
        <w:rPr>
          <w:color w:val="000000"/>
          <w:sz w:val="22"/>
          <w:szCs w:val="22"/>
        </w:rPr>
        <w:tab/>
      </w:r>
      <w:r w:rsidR="00444FA2" w:rsidRPr="006C1F2C">
        <w:rPr>
          <w:color w:val="000000"/>
          <w:sz w:val="22"/>
          <w:szCs w:val="22"/>
        </w:rPr>
        <w:t xml:space="preserve">Hvordan du oppbevarer </w:t>
      </w:r>
      <w:r w:rsidRPr="006C1F2C">
        <w:rPr>
          <w:color w:val="000000"/>
          <w:sz w:val="22"/>
          <w:szCs w:val="22"/>
        </w:rPr>
        <w:t>E</w:t>
      </w:r>
      <w:r w:rsidR="00D73301" w:rsidRPr="006C1F2C">
        <w:rPr>
          <w:color w:val="000000"/>
          <w:sz w:val="22"/>
          <w:szCs w:val="22"/>
        </w:rPr>
        <w:t>xelon</w:t>
      </w:r>
    </w:p>
    <w:p w14:paraId="37C865D3" w14:textId="77777777" w:rsidR="00027BB7" w:rsidRPr="006C1F2C" w:rsidRDefault="00027BB7" w:rsidP="005171BE">
      <w:pPr>
        <w:widowControl w:val="0"/>
        <w:ind w:left="567" w:hanging="567"/>
        <w:rPr>
          <w:color w:val="000000"/>
          <w:sz w:val="22"/>
          <w:szCs w:val="22"/>
        </w:rPr>
      </w:pPr>
      <w:r w:rsidRPr="006C1F2C">
        <w:rPr>
          <w:color w:val="000000"/>
          <w:sz w:val="22"/>
          <w:szCs w:val="22"/>
        </w:rPr>
        <w:t>6.</w:t>
      </w:r>
      <w:r w:rsidRPr="006C1F2C">
        <w:rPr>
          <w:color w:val="000000"/>
          <w:sz w:val="22"/>
          <w:szCs w:val="22"/>
        </w:rPr>
        <w:tab/>
      </w:r>
      <w:r w:rsidR="00A82401" w:rsidRPr="006C1F2C">
        <w:rPr>
          <w:color w:val="000000"/>
          <w:sz w:val="22"/>
          <w:szCs w:val="22"/>
        </w:rPr>
        <w:t xml:space="preserve">Innholdet i pakningen </w:t>
      </w:r>
      <w:r w:rsidR="00AE2940" w:rsidRPr="006C1F2C">
        <w:rPr>
          <w:color w:val="000000"/>
          <w:sz w:val="22"/>
          <w:szCs w:val="22"/>
        </w:rPr>
        <w:t>og</w:t>
      </w:r>
      <w:r w:rsidR="00A82401" w:rsidRPr="006C1F2C">
        <w:rPr>
          <w:color w:val="000000"/>
          <w:sz w:val="22"/>
          <w:szCs w:val="22"/>
        </w:rPr>
        <w:t xml:space="preserve"> y</w:t>
      </w:r>
      <w:r w:rsidRPr="006C1F2C">
        <w:rPr>
          <w:color w:val="000000"/>
          <w:sz w:val="22"/>
          <w:szCs w:val="22"/>
        </w:rPr>
        <w:t>tterligere informasjon</w:t>
      </w:r>
    </w:p>
    <w:p w14:paraId="37C865D4" w14:textId="77777777" w:rsidR="00027BB7" w:rsidRPr="006C1F2C" w:rsidRDefault="00027BB7" w:rsidP="005171BE">
      <w:pPr>
        <w:widowControl w:val="0"/>
        <w:rPr>
          <w:color w:val="000000"/>
          <w:sz w:val="22"/>
          <w:szCs w:val="22"/>
        </w:rPr>
      </w:pPr>
    </w:p>
    <w:p w14:paraId="37C865D5" w14:textId="77777777" w:rsidR="00027BB7" w:rsidRPr="006C1F2C" w:rsidRDefault="00027BB7" w:rsidP="005171BE">
      <w:pPr>
        <w:widowControl w:val="0"/>
        <w:suppressAutoHyphens/>
        <w:rPr>
          <w:color w:val="000000"/>
          <w:sz w:val="22"/>
          <w:szCs w:val="22"/>
        </w:rPr>
      </w:pPr>
    </w:p>
    <w:p w14:paraId="37C865D6" w14:textId="77777777" w:rsidR="00027BB7" w:rsidRPr="006C1F2C" w:rsidRDefault="00027BB7" w:rsidP="005171BE">
      <w:pPr>
        <w:keepNext/>
        <w:widowControl w:val="0"/>
        <w:suppressAutoHyphens/>
        <w:ind w:left="567" w:hanging="567"/>
        <w:rPr>
          <w:color w:val="000000"/>
          <w:sz w:val="22"/>
          <w:szCs w:val="22"/>
        </w:rPr>
      </w:pPr>
      <w:r w:rsidRPr="006C1F2C">
        <w:rPr>
          <w:b/>
          <w:color w:val="000000"/>
          <w:sz w:val="22"/>
          <w:szCs w:val="22"/>
        </w:rPr>
        <w:t>1.</w:t>
      </w:r>
      <w:r w:rsidRPr="006C1F2C">
        <w:rPr>
          <w:b/>
          <w:color w:val="000000"/>
          <w:sz w:val="22"/>
          <w:szCs w:val="22"/>
        </w:rPr>
        <w:tab/>
      </w:r>
      <w:r w:rsidR="00A82401" w:rsidRPr="006C1F2C">
        <w:rPr>
          <w:b/>
          <w:color w:val="000000"/>
          <w:sz w:val="22"/>
          <w:szCs w:val="22"/>
        </w:rPr>
        <w:t>Hva Exelon er og hva det brukes mot</w:t>
      </w:r>
    </w:p>
    <w:p w14:paraId="37C865D7" w14:textId="77777777" w:rsidR="00027BB7" w:rsidRPr="006C1F2C" w:rsidRDefault="00027BB7" w:rsidP="005171BE">
      <w:pPr>
        <w:keepNext/>
        <w:widowControl w:val="0"/>
        <w:rPr>
          <w:color w:val="000000"/>
          <w:sz w:val="22"/>
          <w:szCs w:val="22"/>
        </w:rPr>
      </w:pPr>
    </w:p>
    <w:p w14:paraId="37C865D8" w14:textId="77777777" w:rsidR="00540C72" w:rsidRPr="006C1F2C" w:rsidRDefault="00540C72" w:rsidP="005171BE">
      <w:pPr>
        <w:widowControl w:val="0"/>
        <w:rPr>
          <w:sz w:val="22"/>
          <w:szCs w:val="22"/>
        </w:rPr>
      </w:pPr>
      <w:r w:rsidRPr="006C1F2C">
        <w:rPr>
          <w:sz w:val="22"/>
          <w:szCs w:val="22"/>
        </w:rPr>
        <w:t>Virkestoffet i Exelon er rivastigmin.</w:t>
      </w:r>
    </w:p>
    <w:p w14:paraId="37C865D9" w14:textId="77777777" w:rsidR="00540C72" w:rsidRPr="006C1F2C" w:rsidRDefault="00540C72" w:rsidP="005171BE">
      <w:pPr>
        <w:widowControl w:val="0"/>
        <w:rPr>
          <w:color w:val="000000"/>
          <w:sz w:val="22"/>
          <w:szCs w:val="22"/>
        </w:rPr>
      </w:pPr>
    </w:p>
    <w:p w14:paraId="37C865DA" w14:textId="77777777" w:rsidR="00027BB7" w:rsidRPr="006C1F2C" w:rsidRDefault="00540C72" w:rsidP="005171BE">
      <w:pPr>
        <w:widowControl w:val="0"/>
        <w:rPr>
          <w:color w:val="000000"/>
          <w:sz w:val="22"/>
          <w:szCs w:val="22"/>
        </w:rPr>
      </w:pPr>
      <w:r w:rsidRPr="006C1F2C">
        <w:rPr>
          <w:color w:val="000000"/>
          <w:sz w:val="22"/>
          <w:szCs w:val="22"/>
        </w:rPr>
        <w:t>Rivastigmin</w:t>
      </w:r>
      <w:r w:rsidR="00027BB7" w:rsidRPr="006C1F2C">
        <w:rPr>
          <w:color w:val="000000"/>
          <w:sz w:val="22"/>
          <w:szCs w:val="22"/>
        </w:rPr>
        <w:t xml:space="preserve"> tilhører en gruppe legemidler som kalles kolinesterase</w:t>
      </w:r>
      <w:r w:rsidR="00207743" w:rsidRPr="006C1F2C">
        <w:rPr>
          <w:color w:val="000000"/>
          <w:sz w:val="22"/>
          <w:szCs w:val="22"/>
        </w:rPr>
        <w:t>hemmere</w:t>
      </w:r>
      <w:r w:rsidR="00027BB7" w:rsidRPr="006C1F2C">
        <w:rPr>
          <w:color w:val="000000"/>
          <w:sz w:val="22"/>
          <w:szCs w:val="22"/>
        </w:rPr>
        <w:t>.</w:t>
      </w:r>
      <w:r w:rsidR="00660E19" w:rsidRPr="006C1F2C">
        <w:rPr>
          <w:color w:val="000000"/>
          <w:sz w:val="22"/>
          <w:szCs w:val="22"/>
        </w:rPr>
        <w:t xml:space="preserve"> </w:t>
      </w:r>
      <w:r w:rsidR="009C20C8" w:rsidRPr="006C1F2C">
        <w:rPr>
          <w:color w:val="000000"/>
          <w:sz w:val="22"/>
          <w:szCs w:val="22"/>
        </w:rPr>
        <w:t xml:space="preserve">Hos pasienter med Alzheimers demens eller demens på grunn av Parkinsons sykdom dør visse nerveceller i hjernen. Dette fører til lave nivåer av nevrotransmitteren acetylkolin (en substans som tillater nerveceller å kommunisere med hverandre). Rivastigmin jobber med å blokkere enzymene som bryter ned acetylkolin: acetylkolinesterase og butyrylkolinesterase. Ved å blokkere disse enzymene </w:t>
      </w:r>
      <w:r w:rsidR="00A67929" w:rsidRPr="006C1F2C">
        <w:rPr>
          <w:color w:val="000000"/>
          <w:sz w:val="22"/>
          <w:szCs w:val="22"/>
        </w:rPr>
        <w:t>øker Exelon nivået av</w:t>
      </w:r>
      <w:r w:rsidR="009C20C8" w:rsidRPr="006C1F2C">
        <w:rPr>
          <w:color w:val="000000"/>
          <w:sz w:val="22"/>
          <w:szCs w:val="22"/>
        </w:rPr>
        <w:t xml:space="preserve"> acetylkolin i hjernen, og hjelper til med å redusere symptomene på Alzheimers sykdom og demens forbundet med Parkinsons sykdom.</w:t>
      </w:r>
    </w:p>
    <w:p w14:paraId="37C865DB" w14:textId="77777777" w:rsidR="009C20C8" w:rsidRPr="006C1F2C" w:rsidRDefault="009C20C8" w:rsidP="005171BE">
      <w:pPr>
        <w:widowControl w:val="0"/>
        <w:rPr>
          <w:color w:val="000000"/>
          <w:sz w:val="22"/>
          <w:szCs w:val="22"/>
        </w:rPr>
      </w:pPr>
    </w:p>
    <w:p w14:paraId="37C865DC" w14:textId="77777777" w:rsidR="00027BB7" w:rsidRPr="006C1F2C" w:rsidRDefault="009C20C8" w:rsidP="005171BE">
      <w:pPr>
        <w:widowControl w:val="0"/>
        <w:rPr>
          <w:color w:val="000000"/>
          <w:sz w:val="22"/>
          <w:szCs w:val="22"/>
        </w:rPr>
      </w:pPr>
      <w:r w:rsidRPr="006C1F2C">
        <w:rPr>
          <w:color w:val="000000"/>
          <w:sz w:val="22"/>
          <w:szCs w:val="22"/>
        </w:rPr>
        <w:t xml:space="preserve">Exelon </w:t>
      </w:r>
      <w:r w:rsidR="00250DA3" w:rsidRPr="006C1F2C">
        <w:rPr>
          <w:color w:val="000000"/>
          <w:sz w:val="22"/>
          <w:szCs w:val="22"/>
        </w:rPr>
        <w:t xml:space="preserve">brukes til behandling av voksne pasienter med mild til moderat Alzheimers demens som er en progressiv hjernesykdom som gradvis rammer hukommelsen, intellektuell </w:t>
      </w:r>
      <w:r w:rsidR="00AB7B55" w:rsidRPr="006C1F2C">
        <w:rPr>
          <w:color w:val="000000"/>
          <w:sz w:val="22"/>
          <w:szCs w:val="22"/>
        </w:rPr>
        <w:t>evne og oppførsel. Kapslene og miksturen kan også</w:t>
      </w:r>
      <w:r w:rsidR="00540C72" w:rsidRPr="006C1F2C">
        <w:rPr>
          <w:color w:val="000000"/>
          <w:sz w:val="22"/>
          <w:szCs w:val="22"/>
        </w:rPr>
        <w:t xml:space="preserve"> </w:t>
      </w:r>
      <w:r w:rsidR="006340B7" w:rsidRPr="006C1F2C">
        <w:rPr>
          <w:color w:val="000000"/>
          <w:sz w:val="22"/>
          <w:szCs w:val="22"/>
        </w:rPr>
        <w:t>brukes</w:t>
      </w:r>
      <w:r w:rsidR="00540C72" w:rsidRPr="006C1F2C">
        <w:rPr>
          <w:color w:val="000000"/>
          <w:sz w:val="22"/>
          <w:szCs w:val="22"/>
        </w:rPr>
        <w:t xml:space="preserve"> </w:t>
      </w:r>
      <w:r w:rsidR="006340B7" w:rsidRPr="006C1F2C">
        <w:rPr>
          <w:color w:val="000000"/>
          <w:sz w:val="22"/>
          <w:szCs w:val="22"/>
        </w:rPr>
        <w:t xml:space="preserve">ved behandling av demens hos </w:t>
      </w:r>
      <w:r w:rsidR="00A82401" w:rsidRPr="006C1F2C">
        <w:rPr>
          <w:color w:val="000000"/>
          <w:sz w:val="22"/>
          <w:szCs w:val="22"/>
        </w:rPr>
        <w:t xml:space="preserve">voksne </w:t>
      </w:r>
      <w:r w:rsidR="006340B7" w:rsidRPr="006C1F2C">
        <w:rPr>
          <w:color w:val="000000"/>
          <w:sz w:val="22"/>
          <w:szCs w:val="22"/>
        </w:rPr>
        <w:t>pasienter med Parkinsons sykdom.</w:t>
      </w:r>
    </w:p>
    <w:p w14:paraId="37C865DD" w14:textId="77777777" w:rsidR="00027BB7" w:rsidRPr="006C1F2C" w:rsidRDefault="00027BB7" w:rsidP="005171BE">
      <w:pPr>
        <w:widowControl w:val="0"/>
        <w:suppressAutoHyphens/>
        <w:rPr>
          <w:color w:val="000000"/>
          <w:sz w:val="22"/>
          <w:szCs w:val="22"/>
        </w:rPr>
      </w:pPr>
    </w:p>
    <w:p w14:paraId="37C865DE" w14:textId="77777777" w:rsidR="00027BB7" w:rsidRPr="006C1F2C" w:rsidRDefault="00027BB7" w:rsidP="005171BE">
      <w:pPr>
        <w:widowControl w:val="0"/>
        <w:suppressAutoHyphens/>
        <w:rPr>
          <w:color w:val="000000"/>
          <w:sz w:val="22"/>
          <w:szCs w:val="22"/>
        </w:rPr>
      </w:pPr>
    </w:p>
    <w:p w14:paraId="37C865DF" w14:textId="77777777" w:rsidR="00027BB7" w:rsidRPr="006C1F2C" w:rsidRDefault="00027BB7" w:rsidP="005171BE">
      <w:pPr>
        <w:keepNext/>
        <w:widowControl w:val="0"/>
        <w:suppressAutoHyphens/>
        <w:ind w:left="567" w:hanging="567"/>
        <w:rPr>
          <w:b/>
          <w:color w:val="000000"/>
          <w:sz w:val="22"/>
          <w:szCs w:val="22"/>
        </w:rPr>
      </w:pPr>
      <w:r w:rsidRPr="006C1F2C">
        <w:rPr>
          <w:b/>
          <w:color w:val="000000"/>
          <w:sz w:val="22"/>
          <w:szCs w:val="22"/>
        </w:rPr>
        <w:t>2.</w:t>
      </w:r>
      <w:r w:rsidRPr="006C1F2C">
        <w:rPr>
          <w:b/>
          <w:color w:val="000000"/>
          <w:sz w:val="22"/>
          <w:szCs w:val="22"/>
        </w:rPr>
        <w:tab/>
      </w:r>
      <w:r w:rsidR="00A82401" w:rsidRPr="006C1F2C">
        <w:rPr>
          <w:b/>
          <w:color w:val="000000"/>
          <w:sz w:val="22"/>
          <w:szCs w:val="22"/>
        </w:rPr>
        <w:t>Hva du må vite før du bruker Exelon</w:t>
      </w:r>
    </w:p>
    <w:p w14:paraId="37C865E0" w14:textId="77777777" w:rsidR="00027BB7" w:rsidRPr="006C1F2C" w:rsidRDefault="00027BB7" w:rsidP="005171BE">
      <w:pPr>
        <w:pStyle w:val="Footer"/>
        <w:keepNext/>
        <w:widowControl w:val="0"/>
        <w:tabs>
          <w:tab w:val="clear" w:pos="4536"/>
          <w:tab w:val="clear" w:pos="9072"/>
        </w:tabs>
        <w:rPr>
          <w:color w:val="000000"/>
          <w:sz w:val="22"/>
          <w:szCs w:val="22"/>
        </w:rPr>
      </w:pPr>
    </w:p>
    <w:p w14:paraId="37C865E1" w14:textId="77777777" w:rsidR="00027BB7" w:rsidRPr="006C1F2C" w:rsidRDefault="00027BB7" w:rsidP="005171BE">
      <w:pPr>
        <w:keepNext/>
        <w:widowControl w:val="0"/>
        <w:suppressAutoHyphens/>
        <w:rPr>
          <w:color w:val="000000"/>
          <w:sz w:val="22"/>
          <w:szCs w:val="22"/>
        </w:rPr>
      </w:pPr>
      <w:r w:rsidRPr="006C1F2C">
        <w:rPr>
          <w:b/>
          <w:color w:val="000000"/>
          <w:sz w:val="22"/>
          <w:szCs w:val="22"/>
        </w:rPr>
        <w:t>Bruk ikke E</w:t>
      </w:r>
      <w:r w:rsidR="00D73301" w:rsidRPr="006C1F2C">
        <w:rPr>
          <w:b/>
          <w:color w:val="000000"/>
          <w:sz w:val="22"/>
          <w:szCs w:val="22"/>
        </w:rPr>
        <w:t>xelon</w:t>
      </w:r>
    </w:p>
    <w:p w14:paraId="37C865E2" w14:textId="77777777" w:rsidR="00E33FBF" w:rsidRPr="006C1F2C" w:rsidRDefault="00A82401"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 xml:space="preserve">dersom </w:t>
      </w:r>
      <w:r w:rsidR="00027BB7" w:rsidRPr="006C1F2C">
        <w:rPr>
          <w:color w:val="000000"/>
          <w:sz w:val="22"/>
          <w:szCs w:val="22"/>
        </w:rPr>
        <w:t xml:space="preserve">du er </w:t>
      </w:r>
      <w:r w:rsidR="00813AD6" w:rsidRPr="006C1F2C">
        <w:rPr>
          <w:color w:val="000000"/>
          <w:sz w:val="22"/>
          <w:szCs w:val="22"/>
        </w:rPr>
        <w:t xml:space="preserve">allergisk </w:t>
      </w:r>
      <w:r w:rsidR="00027BB7" w:rsidRPr="006C1F2C">
        <w:rPr>
          <w:color w:val="000000"/>
          <w:sz w:val="22"/>
          <w:szCs w:val="22"/>
        </w:rPr>
        <w:t xml:space="preserve">overfor rivastigmin </w:t>
      </w:r>
      <w:r w:rsidR="00E33FBF" w:rsidRPr="006C1F2C">
        <w:rPr>
          <w:sz w:val="22"/>
          <w:szCs w:val="22"/>
        </w:rPr>
        <w:t xml:space="preserve">(virkestoffet i Exelon) </w:t>
      </w:r>
      <w:r w:rsidR="00027BB7" w:rsidRPr="006C1F2C">
        <w:rPr>
          <w:color w:val="000000"/>
          <w:sz w:val="22"/>
          <w:szCs w:val="22"/>
        </w:rPr>
        <w:t xml:space="preserve">eller </w:t>
      </w:r>
      <w:r w:rsidRPr="006C1F2C">
        <w:rPr>
          <w:color w:val="000000"/>
          <w:sz w:val="22"/>
          <w:szCs w:val="22"/>
        </w:rPr>
        <w:t xml:space="preserve">noen </w:t>
      </w:r>
      <w:r w:rsidR="00027BB7" w:rsidRPr="006C1F2C">
        <w:rPr>
          <w:color w:val="000000"/>
          <w:sz w:val="22"/>
          <w:szCs w:val="22"/>
        </w:rPr>
        <w:t xml:space="preserve">av de andre innholdsstoffene i </w:t>
      </w:r>
      <w:r w:rsidRPr="006C1F2C">
        <w:rPr>
          <w:color w:val="000000"/>
          <w:sz w:val="22"/>
          <w:szCs w:val="22"/>
        </w:rPr>
        <w:t>dette legemidlet (listet opp i avsnitt</w:t>
      </w:r>
      <w:r w:rsidR="00807859" w:rsidRPr="006C1F2C">
        <w:rPr>
          <w:color w:val="000000"/>
          <w:sz w:val="22"/>
          <w:szCs w:val="22"/>
        </w:rPr>
        <w:t> </w:t>
      </w:r>
      <w:r w:rsidRPr="006C1F2C">
        <w:rPr>
          <w:color w:val="000000"/>
          <w:sz w:val="22"/>
          <w:szCs w:val="22"/>
        </w:rPr>
        <w:t>6)</w:t>
      </w:r>
      <w:r w:rsidR="00027BB7" w:rsidRPr="006C1F2C">
        <w:rPr>
          <w:color w:val="000000"/>
          <w:sz w:val="22"/>
          <w:szCs w:val="22"/>
        </w:rPr>
        <w:t>.</w:t>
      </w:r>
    </w:p>
    <w:p w14:paraId="37C865E3" w14:textId="77777777" w:rsidR="005D4C67" w:rsidRPr="006C1F2C" w:rsidRDefault="00A82401" w:rsidP="005171BE">
      <w:pPr>
        <w:pStyle w:val="BodyTextIndent"/>
        <w:widowControl w:val="0"/>
        <w:numPr>
          <w:ilvl w:val="0"/>
          <w:numId w:val="7"/>
        </w:numPr>
        <w:tabs>
          <w:tab w:val="clear" w:pos="720"/>
        </w:tabs>
        <w:ind w:left="567" w:hanging="567"/>
      </w:pPr>
      <w:r w:rsidRPr="006C1F2C">
        <w:rPr>
          <w:color w:val="000000"/>
          <w:sz w:val="22"/>
          <w:szCs w:val="22"/>
        </w:rPr>
        <w:t xml:space="preserve">dersom </w:t>
      </w:r>
      <w:r w:rsidR="005D4C67" w:rsidRPr="006C1F2C">
        <w:rPr>
          <w:color w:val="000000"/>
          <w:sz w:val="22"/>
          <w:szCs w:val="22"/>
        </w:rPr>
        <w:t xml:space="preserve">du får en hudreaksjon som sprer seg utover størrelsen på plasteret, hvis </w:t>
      </w:r>
      <w:r w:rsidR="00474140" w:rsidRPr="006C1F2C">
        <w:rPr>
          <w:color w:val="000000"/>
          <w:sz w:val="22"/>
          <w:szCs w:val="22"/>
        </w:rPr>
        <w:t>de</w:t>
      </w:r>
      <w:r w:rsidR="00691921" w:rsidRPr="006C1F2C">
        <w:rPr>
          <w:color w:val="000000"/>
          <w:sz w:val="22"/>
          <w:szCs w:val="22"/>
        </w:rPr>
        <w:t xml:space="preserve">t er en mer intens </w:t>
      </w:r>
      <w:r w:rsidR="00474140" w:rsidRPr="006C1F2C">
        <w:rPr>
          <w:color w:val="000000"/>
          <w:sz w:val="22"/>
          <w:szCs w:val="22"/>
        </w:rPr>
        <w:t xml:space="preserve">lokal reaksjon (som f.eks. blemmer, økt betennelse i huden, hevelse) </w:t>
      </w:r>
      <w:r w:rsidR="00065A83" w:rsidRPr="006C1F2C">
        <w:rPr>
          <w:color w:val="000000"/>
          <w:sz w:val="22"/>
          <w:szCs w:val="22"/>
        </w:rPr>
        <w:t>eller</w:t>
      </w:r>
      <w:r w:rsidR="00474140" w:rsidRPr="006C1F2C">
        <w:rPr>
          <w:color w:val="000000"/>
          <w:sz w:val="22"/>
          <w:szCs w:val="22"/>
        </w:rPr>
        <w:t xml:space="preserve"> hvis det ikke blir bedre i løpet av 48 timer etter at du har fjernet depotplaster.</w:t>
      </w:r>
    </w:p>
    <w:p w14:paraId="37C865E4" w14:textId="77777777" w:rsidR="00E33FBF" w:rsidRPr="006C1F2C" w:rsidRDefault="00E33FBF" w:rsidP="005171BE">
      <w:pPr>
        <w:widowControl w:val="0"/>
        <w:suppressAutoHyphens/>
        <w:ind w:left="567" w:hanging="567"/>
        <w:rPr>
          <w:sz w:val="22"/>
          <w:szCs w:val="22"/>
        </w:rPr>
      </w:pPr>
      <w:r w:rsidRPr="006C1F2C">
        <w:rPr>
          <w:sz w:val="22"/>
          <w:szCs w:val="22"/>
        </w:rPr>
        <w:t>Dersom noe av dette gjelder deg må</w:t>
      </w:r>
      <w:r w:rsidR="00D84687" w:rsidRPr="006C1F2C">
        <w:rPr>
          <w:sz w:val="22"/>
          <w:szCs w:val="22"/>
        </w:rPr>
        <w:t xml:space="preserve"> du informere legen din, og ikke bruk</w:t>
      </w:r>
      <w:r w:rsidR="003B0A50" w:rsidRPr="006C1F2C">
        <w:rPr>
          <w:sz w:val="22"/>
          <w:szCs w:val="22"/>
        </w:rPr>
        <w:t xml:space="preserve"> Exelon</w:t>
      </w:r>
      <w:r w:rsidRPr="006C1F2C">
        <w:rPr>
          <w:sz w:val="22"/>
          <w:szCs w:val="22"/>
        </w:rPr>
        <w:t>.</w:t>
      </w:r>
    </w:p>
    <w:p w14:paraId="37C865E5" w14:textId="77777777" w:rsidR="00E33FBF" w:rsidRPr="006C1F2C" w:rsidRDefault="00E33FBF" w:rsidP="005171BE">
      <w:pPr>
        <w:widowControl w:val="0"/>
        <w:suppressAutoHyphens/>
        <w:rPr>
          <w:color w:val="000000"/>
          <w:sz w:val="22"/>
          <w:szCs w:val="22"/>
        </w:rPr>
      </w:pPr>
    </w:p>
    <w:p w14:paraId="37C865E6" w14:textId="77777777" w:rsidR="00027BB7" w:rsidRPr="006C1F2C" w:rsidRDefault="00A82401" w:rsidP="005171BE">
      <w:pPr>
        <w:keepNext/>
        <w:widowControl w:val="0"/>
        <w:suppressAutoHyphens/>
        <w:rPr>
          <w:b/>
          <w:color w:val="000000"/>
          <w:sz w:val="22"/>
          <w:szCs w:val="22"/>
        </w:rPr>
      </w:pPr>
      <w:r w:rsidRPr="006C1F2C">
        <w:rPr>
          <w:b/>
          <w:color w:val="000000"/>
          <w:sz w:val="22"/>
          <w:szCs w:val="22"/>
        </w:rPr>
        <w:t>Advarsler og forsiktighetsregler</w:t>
      </w:r>
    </w:p>
    <w:p w14:paraId="37C865E7" w14:textId="13F9A303" w:rsidR="00A82401" w:rsidRPr="006C1F2C" w:rsidRDefault="009814F5" w:rsidP="005171BE">
      <w:pPr>
        <w:keepNext/>
        <w:widowControl w:val="0"/>
        <w:suppressAutoHyphens/>
        <w:rPr>
          <w:color w:val="000000"/>
          <w:sz w:val="22"/>
          <w:szCs w:val="22"/>
        </w:rPr>
      </w:pPr>
      <w:r w:rsidRPr="006C1F2C">
        <w:rPr>
          <w:color w:val="000000"/>
          <w:sz w:val="22"/>
          <w:szCs w:val="22"/>
        </w:rPr>
        <w:t>Snakk</w:t>
      </w:r>
      <w:r w:rsidR="00A82401" w:rsidRPr="006C1F2C">
        <w:rPr>
          <w:color w:val="000000"/>
          <w:sz w:val="22"/>
          <w:szCs w:val="22"/>
        </w:rPr>
        <w:t xml:space="preserve"> med lege før du bruker Exelon:</w:t>
      </w:r>
    </w:p>
    <w:p w14:paraId="37C865E8" w14:textId="3AA55669" w:rsidR="00DA5899" w:rsidRPr="006C1F2C" w:rsidRDefault="00DA5899" w:rsidP="005171BE">
      <w:pPr>
        <w:pStyle w:val="BodyTextIndent"/>
        <w:widowControl w:val="0"/>
        <w:numPr>
          <w:ilvl w:val="0"/>
          <w:numId w:val="7"/>
        </w:numPr>
        <w:tabs>
          <w:tab w:val="clear" w:pos="720"/>
        </w:tabs>
        <w:ind w:left="567" w:hanging="567"/>
        <w:rPr>
          <w:color w:val="000000"/>
          <w:sz w:val="22"/>
          <w:szCs w:val="22"/>
        </w:rPr>
      </w:pPr>
      <w:r w:rsidRPr="006C1F2C">
        <w:rPr>
          <w:sz w:val="22"/>
          <w:szCs w:val="22"/>
        </w:rPr>
        <w:t>dersom du har eller har hatt</w:t>
      </w:r>
      <w:r w:rsidR="00027BB7" w:rsidRPr="006C1F2C">
        <w:rPr>
          <w:color w:val="000000"/>
          <w:sz w:val="22"/>
          <w:szCs w:val="22"/>
        </w:rPr>
        <w:t xml:space="preserve"> </w:t>
      </w:r>
      <w:r w:rsidR="00D15A2C" w:rsidRPr="006C1F2C">
        <w:rPr>
          <w:color w:val="000000"/>
          <w:sz w:val="22"/>
          <w:szCs w:val="22"/>
        </w:rPr>
        <w:t xml:space="preserve">en hjertetilstand som </w:t>
      </w:r>
      <w:r w:rsidR="00027BB7" w:rsidRPr="006C1F2C">
        <w:rPr>
          <w:color w:val="000000"/>
          <w:sz w:val="22"/>
          <w:szCs w:val="22"/>
        </w:rPr>
        <w:t>uregelmessig</w:t>
      </w:r>
      <w:r w:rsidR="00B124B8" w:rsidRPr="006C1F2C">
        <w:rPr>
          <w:color w:val="000000"/>
          <w:sz w:val="22"/>
          <w:szCs w:val="22"/>
        </w:rPr>
        <w:t xml:space="preserve"> eller langsom</w:t>
      </w:r>
      <w:r w:rsidR="00027BB7" w:rsidRPr="006C1F2C">
        <w:rPr>
          <w:color w:val="000000"/>
          <w:sz w:val="22"/>
          <w:szCs w:val="22"/>
        </w:rPr>
        <w:t xml:space="preserve"> hjerterytme</w:t>
      </w:r>
      <w:r w:rsidR="00D15A2C" w:rsidRPr="006C1F2C">
        <w:rPr>
          <w:color w:val="000000"/>
          <w:sz w:val="22"/>
          <w:szCs w:val="22"/>
        </w:rPr>
        <w:t>, QTc</w:t>
      </w:r>
      <w:r w:rsidR="00D15A2C" w:rsidRPr="006C1F2C">
        <w:rPr>
          <w:color w:val="000000"/>
          <w:sz w:val="22"/>
          <w:szCs w:val="22"/>
        </w:rPr>
        <w:noBreakHyphen/>
        <w:t>forlengelse, QTc</w:t>
      </w:r>
      <w:r w:rsidR="00D15A2C" w:rsidRPr="006C1F2C">
        <w:rPr>
          <w:color w:val="000000"/>
          <w:sz w:val="22"/>
          <w:szCs w:val="22"/>
        </w:rPr>
        <w:noBreakHyphen/>
        <w:t>forlengelse i familien, torsade de pointes eller har et lavt nivå av kalium eller magnesium i blodet</w:t>
      </w:r>
      <w:r w:rsidR="001E6EC7" w:rsidRPr="006C1F2C">
        <w:rPr>
          <w:color w:val="000000"/>
          <w:sz w:val="22"/>
          <w:szCs w:val="22"/>
        </w:rPr>
        <w:t>.</w:t>
      </w:r>
    </w:p>
    <w:p w14:paraId="37C865E9" w14:textId="77777777" w:rsidR="00545FBA" w:rsidRPr="006C1F2C" w:rsidRDefault="00DA5899"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dersom du har eller har hatt</w:t>
      </w:r>
      <w:r w:rsidR="00027BB7" w:rsidRPr="006C1F2C">
        <w:rPr>
          <w:color w:val="000000"/>
          <w:sz w:val="22"/>
          <w:szCs w:val="22"/>
        </w:rPr>
        <w:t xml:space="preserve"> aktivt magesår</w:t>
      </w:r>
      <w:r w:rsidR="001E6EC7" w:rsidRPr="006C1F2C">
        <w:rPr>
          <w:color w:val="000000"/>
          <w:sz w:val="22"/>
          <w:szCs w:val="22"/>
        </w:rPr>
        <w:t>.</w:t>
      </w:r>
    </w:p>
    <w:p w14:paraId="37C865EA" w14:textId="77777777" w:rsidR="00545FBA" w:rsidRPr="006C1F2C" w:rsidRDefault="00545FBA" w:rsidP="005171BE">
      <w:pPr>
        <w:pStyle w:val="BodyTextIndent"/>
        <w:widowControl w:val="0"/>
        <w:numPr>
          <w:ilvl w:val="0"/>
          <w:numId w:val="7"/>
        </w:numPr>
        <w:tabs>
          <w:tab w:val="clear" w:pos="720"/>
        </w:tabs>
        <w:ind w:left="567" w:hanging="567"/>
        <w:rPr>
          <w:color w:val="000000"/>
          <w:sz w:val="22"/>
          <w:szCs w:val="22"/>
        </w:rPr>
      </w:pPr>
      <w:r w:rsidRPr="006C1F2C">
        <w:rPr>
          <w:sz w:val="22"/>
          <w:szCs w:val="22"/>
        </w:rPr>
        <w:t>dersom du har eller har hatt vannlatingsbesvær</w:t>
      </w:r>
      <w:r w:rsidR="001E6EC7" w:rsidRPr="006C1F2C">
        <w:rPr>
          <w:sz w:val="22"/>
          <w:szCs w:val="22"/>
        </w:rPr>
        <w:t>.</w:t>
      </w:r>
    </w:p>
    <w:p w14:paraId="37C865EB" w14:textId="77777777" w:rsidR="001E6EC7" w:rsidRPr="006C1F2C" w:rsidRDefault="001E6EC7" w:rsidP="005171BE">
      <w:pPr>
        <w:widowControl w:val="0"/>
        <w:numPr>
          <w:ilvl w:val="0"/>
          <w:numId w:val="7"/>
        </w:numPr>
        <w:tabs>
          <w:tab w:val="clear" w:pos="720"/>
          <w:tab w:val="num" w:pos="567"/>
        </w:tabs>
        <w:suppressAutoHyphens/>
        <w:ind w:hanging="720"/>
        <w:rPr>
          <w:sz w:val="22"/>
          <w:szCs w:val="22"/>
        </w:rPr>
      </w:pPr>
      <w:r w:rsidRPr="006C1F2C">
        <w:rPr>
          <w:sz w:val="22"/>
          <w:szCs w:val="22"/>
        </w:rPr>
        <w:t>dersom du har eller har hatt krampeanfall.</w:t>
      </w:r>
    </w:p>
    <w:p w14:paraId="37C865EC" w14:textId="77777777" w:rsidR="00027BB7" w:rsidRPr="006C1F2C" w:rsidRDefault="00545FBA"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 xml:space="preserve">dersom du har eller har hatt </w:t>
      </w:r>
      <w:r w:rsidR="00027BB7" w:rsidRPr="006C1F2C">
        <w:rPr>
          <w:color w:val="000000"/>
          <w:sz w:val="22"/>
          <w:szCs w:val="22"/>
        </w:rPr>
        <w:t>astma eller alvorlig luftveissykdom</w:t>
      </w:r>
    </w:p>
    <w:p w14:paraId="37C865ED" w14:textId="77777777" w:rsidR="00545FBA" w:rsidRPr="006C1F2C" w:rsidRDefault="00545FBA"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dersom du har eller har hatt nedsatt nyrefunksjon.</w:t>
      </w:r>
    </w:p>
    <w:p w14:paraId="37C865EE" w14:textId="77777777" w:rsidR="00DA5899" w:rsidRPr="006C1F2C" w:rsidRDefault="00545FBA" w:rsidP="005171BE">
      <w:pPr>
        <w:pStyle w:val="BodyTextIndent"/>
        <w:widowControl w:val="0"/>
        <w:numPr>
          <w:ilvl w:val="0"/>
          <w:numId w:val="7"/>
        </w:numPr>
        <w:tabs>
          <w:tab w:val="clear" w:pos="720"/>
        </w:tabs>
        <w:ind w:left="567" w:hanging="567"/>
        <w:rPr>
          <w:color w:val="000000"/>
          <w:sz w:val="22"/>
          <w:szCs w:val="22"/>
        </w:rPr>
      </w:pPr>
      <w:r w:rsidRPr="006C1F2C">
        <w:rPr>
          <w:sz w:val="22"/>
          <w:szCs w:val="22"/>
        </w:rPr>
        <w:t>dersom du har eller har hatt nedsatt leverfunksjon.</w:t>
      </w:r>
    </w:p>
    <w:p w14:paraId="37C865EF" w14:textId="77777777" w:rsidR="00545FBA" w:rsidRPr="006C1F2C" w:rsidRDefault="00545FBA" w:rsidP="005171BE">
      <w:pPr>
        <w:widowControl w:val="0"/>
        <w:numPr>
          <w:ilvl w:val="0"/>
          <w:numId w:val="7"/>
        </w:numPr>
        <w:tabs>
          <w:tab w:val="clear" w:pos="720"/>
          <w:tab w:val="num" w:pos="567"/>
        </w:tabs>
        <w:suppressAutoHyphens/>
        <w:ind w:hanging="720"/>
        <w:rPr>
          <w:sz w:val="22"/>
          <w:szCs w:val="22"/>
        </w:rPr>
      </w:pPr>
      <w:r w:rsidRPr="006C1F2C">
        <w:rPr>
          <w:sz w:val="22"/>
          <w:szCs w:val="22"/>
        </w:rPr>
        <w:t>dersom du har skjelvinger.</w:t>
      </w:r>
    </w:p>
    <w:p w14:paraId="37C865F0" w14:textId="77777777" w:rsidR="00207743" w:rsidRPr="006C1F2C" w:rsidRDefault="00545FBA"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dersom</w:t>
      </w:r>
      <w:r w:rsidR="00207743" w:rsidRPr="006C1F2C">
        <w:rPr>
          <w:color w:val="000000"/>
          <w:sz w:val="22"/>
          <w:szCs w:val="22"/>
        </w:rPr>
        <w:t xml:space="preserve"> du har lav kroppsvekt</w:t>
      </w:r>
      <w:r w:rsidR="00D84CCF" w:rsidRPr="006C1F2C">
        <w:rPr>
          <w:color w:val="000000"/>
          <w:sz w:val="22"/>
          <w:szCs w:val="22"/>
        </w:rPr>
        <w:t>.</w:t>
      </w:r>
    </w:p>
    <w:p w14:paraId="37C865F1" w14:textId="77777777" w:rsidR="00207743" w:rsidRPr="006C1F2C" w:rsidRDefault="00545FBA" w:rsidP="005171BE">
      <w:pPr>
        <w:pStyle w:val="BodyTextIndent"/>
        <w:keepNext/>
        <w:widowControl w:val="0"/>
        <w:numPr>
          <w:ilvl w:val="0"/>
          <w:numId w:val="7"/>
        </w:numPr>
        <w:tabs>
          <w:tab w:val="clear" w:pos="720"/>
        </w:tabs>
        <w:ind w:left="567" w:hanging="567"/>
        <w:rPr>
          <w:color w:val="000000"/>
          <w:sz w:val="22"/>
          <w:szCs w:val="22"/>
        </w:rPr>
      </w:pPr>
      <w:r w:rsidRPr="006C1F2C">
        <w:rPr>
          <w:color w:val="000000"/>
          <w:sz w:val="22"/>
          <w:szCs w:val="22"/>
        </w:rPr>
        <w:t xml:space="preserve">dersom du </w:t>
      </w:r>
      <w:r w:rsidR="00D80289" w:rsidRPr="006C1F2C">
        <w:rPr>
          <w:color w:val="000000"/>
          <w:sz w:val="22"/>
          <w:szCs w:val="22"/>
        </w:rPr>
        <w:t xml:space="preserve">har </w:t>
      </w:r>
      <w:r w:rsidRPr="006C1F2C">
        <w:rPr>
          <w:color w:val="000000"/>
          <w:sz w:val="22"/>
          <w:szCs w:val="22"/>
        </w:rPr>
        <w:t>reaksjoner i mage-tarmsystemet so</w:t>
      </w:r>
      <w:r w:rsidR="001E6EC7" w:rsidRPr="006C1F2C">
        <w:rPr>
          <w:color w:val="000000"/>
          <w:sz w:val="22"/>
          <w:szCs w:val="22"/>
        </w:rPr>
        <w:t>m sykdomsfølelse (kvalme)</w:t>
      </w:r>
      <w:r w:rsidR="00F56E27" w:rsidRPr="006C1F2C">
        <w:rPr>
          <w:color w:val="000000"/>
          <w:sz w:val="22"/>
          <w:szCs w:val="22"/>
        </w:rPr>
        <w:t>,</w:t>
      </w:r>
      <w:r w:rsidR="00181C51" w:rsidRPr="006C1F2C">
        <w:rPr>
          <w:color w:val="000000"/>
          <w:sz w:val="22"/>
          <w:szCs w:val="22"/>
        </w:rPr>
        <w:t xml:space="preserve"> </w:t>
      </w:r>
      <w:r w:rsidR="001E6EC7" w:rsidRPr="006C1F2C">
        <w:rPr>
          <w:color w:val="000000"/>
          <w:sz w:val="22"/>
          <w:szCs w:val="22"/>
        </w:rPr>
        <w:t>brekninger</w:t>
      </w:r>
      <w:r w:rsidRPr="006C1F2C">
        <w:rPr>
          <w:color w:val="000000"/>
          <w:sz w:val="22"/>
          <w:szCs w:val="22"/>
        </w:rPr>
        <w:t xml:space="preserve"> (oppkast)</w:t>
      </w:r>
      <w:r w:rsidR="008736F1" w:rsidRPr="006C1F2C">
        <w:rPr>
          <w:color w:val="000000"/>
          <w:sz w:val="22"/>
          <w:szCs w:val="22"/>
        </w:rPr>
        <w:t xml:space="preserve"> og diare. Ved vedvarende brekninger og diare kan du bli dehydrert (for stort væsketap)</w:t>
      </w:r>
      <w:r w:rsidR="001E6EC7" w:rsidRPr="006C1F2C">
        <w:rPr>
          <w:color w:val="000000"/>
          <w:sz w:val="22"/>
          <w:szCs w:val="22"/>
        </w:rPr>
        <w:t>.</w:t>
      </w:r>
    </w:p>
    <w:p w14:paraId="37C865F2" w14:textId="77777777" w:rsidR="00207743" w:rsidRPr="006C1F2C" w:rsidRDefault="00207743" w:rsidP="005171BE">
      <w:pPr>
        <w:pStyle w:val="BodyTextIndent"/>
        <w:widowControl w:val="0"/>
        <w:ind w:left="0"/>
        <w:rPr>
          <w:color w:val="000000"/>
          <w:sz w:val="22"/>
          <w:szCs w:val="22"/>
        </w:rPr>
      </w:pPr>
      <w:r w:rsidRPr="006C1F2C">
        <w:rPr>
          <w:color w:val="000000"/>
          <w:sz w:val="22"/>
          <w:szCs w:val="22"/>
        </w:rPr>
        <w:t>Dersom noe av d</w:t>
      </w:r>
      <w:r w:rsidR="0043269A" w:rsidRPr="006C1F2C">
        <w:rPr>
          <w:color w:val="000000"/>
          <w:sz w:val="22"/>
          <w:szCs w:val="22"/>
        </w:rPr>
        <w:t>ette</w:t>
      </w:r>
      <w:r w:rsidRPr="006C1F2C">
        <w:rPr>
          <w:color w:val="000000"/>
          <w:sz w:val="22"/>
          <w:szCs w:val="22"/>
        </w:rPr>
        <w:t xml:space="preserve"> gjelder for deg</w:t>
      </w:r>
      <w:r w:rsidR="00CC0299" w:rsidRPr="006C1F2C">
        <w:rPr>
          <w:color w:val="000000"/>
          <w:sz w:val="22"/>
          <w:szCs w:val="22"/>
        </w:rPr>
        <w:t xml:space="preserve"> kan det hende at legen din vil følge deg opp mer nøye mens du bruker dette legemidlet.</w:t>
      </w:r>
    </w:p>
    <w:p w14:paraId="37C865F3" w14:textId="77777777" w:rsidR="00CC0299" w:rsidRPr="006C1F2C" w:rsidRDefault="00CC0299" w:rsidP="005171BE">
      <w:pPr>
        <w:pStyle w:val="BodyTextIndent"/>
        <w:widowControl w:val="0"/>
        <w:ind w:left="0"/>
        <w:rPr>
          <w:color w:val="000000"/>
          <w:sz w:val="22"/>
          <w:szCs w:val="22"/>
        </w:rPr>
      </w:pPr>
    </w:p>
    <w:p w14:paraId="37C865F4" w14:textId="77777777" w:rsidR="00545FBA" w:rsidRPr="006C1F2C" w:rsidRDefault="00545FBA" w:rsidP="005171BE">
      <w:pPr>
        <w:pStyle w:val="BodyTextIndent"/>
        <w:widowControl w:val="0"/>
        <w:ind w:left="0"/>
        <w:rPr>
          <w:color w:val="000000"/>
          <w:sz w:val="22"/>
          <w:szCs w:val="22"/>
        </w:rPr>
      </w:pPr>
      <w:r w:rsidRPr="006C1F2C">
        <w:rPr>
          <w:color w:val="000000"/>
          <w:sz w:val="22"/>
          <w:szCs w:val="22"/>
        </w:rPr>
        <w:t xml:space="preserve">Dersom </w:t>
      </w:r>
      <w:r w:rsidR="00F86BAA" w:rsidRPr="006C1F2C">
        <w:rPr>
          <w:color w:val="000000"/>
          <w:sz w:val="22"/>
          <w:szCs w:val="22"/>
        </w:rPr>
        <w:t xml:space="preserve">det har gått mer enn 3 dager siden sist </w:t>
      </w:r>
      <w:r w:rsidRPr="006C1F2C">
        <w:rPr>
          <w:color w:val="000000"/>
          <w:sz w:val="22"/>
          <w:szCs w:val="22"/>
        </w:rPr>
        <w:t xml:space="preserve">du </w:t>
      </w:r>
      <w:r w:rsidR="00F86BAA" w:rsidRPr="006C1F2C">
        <w:rPr>
          <w:color w:val="000000"/>
          <w:sz w:val="22"/>
          <w:szCs w:val="22"/>
        </w:rPr>
        <w:t>tok</w:t>
      </w:r>
      <w:r w:rsidRPr="006C1F2C">
        <w:rPr>
          <w:color w:val="000000"/>
          <w:sz w:val="22"/>
          <w:szCs w:val="22"/>
        </w:rPr>
        <w:t xml:space="preserve"> Exelon, skal du ikke ta neste dose før du har snakket med legen din.</w:t>
      </w:r>
    </w:p>
    <w:p w14:paraId="37C865F5" w14:textId="77777777" w:rsidR="00545FBA" w:rsidRPr="006C1F2C" w:rsidRDefault="00545FBA" w:rsidP="005171BE">
      <w:pPr>
        <w:pStyle w:val="BodyTextIndent"/>
        <w:widowControl w:val="0"/>
        <w:ind w:left="0"/>
        <w:rPr>
          <w:color w:val="000000"/>
          <w:sz w:val="22"/>
          <w:szCs w:val="22"/>
        </w:rPr>
      </w:pPr>
    </w:p>
    <w:p w14:paraId="37C865F6" w14:textId="77777777" w:rsidR="00A82401" w:rsidRPr="006C1F2C" w:rsidRDefault="00A82401" w:rsidP="005171BE">
      <w:pPr>
        <w:keepNext/>
        <w:widowControl w:val="0"/>
        <w:suppressAutoHyphens/>
        <w:rPr>
          <w:b/>
          <w:sz w:val="22"/>
          <w:szCs w:val="22"/>
        </w:rPr>
      </w:pPr>
      <w:r w:rsidRPr="006C1F2C">
        <w:rPr>
          <w:b/>
          <w:sz w:val="22"/>
          <w:szCs w:val="22"/>
        </w:rPr>
        <w:t>Barn og ungdom</w:t>
      </w:r>
    </w:p>
    <w:p w14:paraId="37C865F7" w14:textId="77777777" w:rsidR="0043130B" w:rsidRPr="006C1F2C" w:rsidRDefault="000E08EA" w:rsidP="005171BE">
      <w:pPr>
        <w:widowControl w:val="0"/>
        <w:autoSpaceDE w:val="0"/>
        <w:autoSpaceDN w:val="0"/>
        <w:adjustRightInd w:val="0"/>
        <w:rPr>
          <w:i/>
          <w:noProof/>
          <w:color w:val="000000"/>
          <w:sz w:val="22"/>
          <w:szCs w:val="22"/>
        </w:rPr>
      </w:pPr>
      <w:r w:rsidRPr="006C1F2C">
        <w:rPr>
          <w:sz w:val="22"/>
          <w:szCs w:val="22"/>
        </w:rPr>
        <w:t>Det er ikke relevant å bruke Exelon i den pediatriske populasjonen for behandling av Alzheimers sykdom.</w:t>
      </w:r>
    </w:p>
    <w:p w14:paraId="37C865F8" w14:textId="77777777" w:rsidR="00027BB7" w:rsidRPr="006C1F2C" w:rsidRDefault="00027BB7" w:rsidP="005171BE">
      <w:pPr>
        <w:widowControl w:val="0"/>
        <w:rPr>
          <w:color w:val="000000"/>
          <w:sz w:val="22"/>
          <w:szCs w:val="22"/>
        </w:rPr>
      </w:pPr>
    </w:p>
    <w:p w14:paraId="37C865F9" w14:textId="77777777" w:rsidR="00813AD6" w:rsidRPr="006C1F2C" w:rsidRDefault="002D3807" w:rsidP="005171BE">
      <w:pPr>
        <w:keepNext/>
        <w:widowControl w:val="0"/>
        <w:suppressAutoHyphens/>
        <w:rPr>
          <w:b/>
          <w:color w:val="000000"/>
          <w:sz w:val="22"/>
          <w:szCs w:val="22"/>
        </w:rPr>
      </w:pPr>
      <w:r w:rsidRPr="006C1F2C">
        <w:rPr>
          <w:b/>
          <w:color w:val="000000"/>
          <w:sz w:val="22"/>
          <w:szCs w:val="22"/>
        </w:rPr>
        <w:t>A</w:t>
      </w:r>
      <w:r w:rsidR="00813AD6" w:rsidRPr="006C1F2C">
        <w:rPr>
          <w:b/>
          <w:color w:val="000000"/>
          <w:sz w:val="22"/>
          <w:szCs w:val="22"/>
        </w:rPr>
        <w:t xml:space="preserve">ndre legemidler </w:t>
      </w:r>
      <w:r w:rsidRPr="006C1F2C">
        <w:rPr>
          <w:b/>
          <w:color w:val="000000"/>
          <w:sz w:val="22"/>
          <w:szCs w:val="22"/>
        </w:rPr>
        <w:t>og</w:t>
      </w:r>
      <w:r w:rsidR="00813AD6" w:rsidRPr="006C1F2C">
        <w:rPr>
          <w:b/>
          <w:bCs/>
          <w:color w:val="000000"/>
          <w:sz w:val="22"/>
          <w:szCs w:val="22"/>
        </w:rPr>
        <w:t xml:space="preserve"> E</w:t>
      </w:r>
      <w:r w:rsidR="008B3E17" w:rsidRPr="006C1F2C">
        <w:rPr>
          <w:b/>
          <w:bCs/>
          <w:color w:val="000000"/>
          <w:sz w:val="22"/>
          <w:szCs w:val="22"/>
        </w:rPr>
        <w:t>xelon</w:t>
      </w:r>
    </w:p>
    <w:p w14:paraId="37C865FA" w14:textId="7BF0D4D4" w:rsidR="00813AD6" w:rsidRPr="006C1F2C" w:rsidRDefault="009814F5" w:rsidP="005171BE">
      <w:pPr>
        <w:widowControl w:val="0"/>
        <w:rPr>
          <w:color w:val="000000"/>
          <w:sz w:val="22"/>
          <w:szCs w:val="22"/>
        </w:rPr>
      </w:pPr>
      <w:r w:rsidRPr="006C1F2C">
        <w:rPr>
          <w:color w:val="000000"/>
          <w:sz w:val="22"/>
          <w:szCs w:val="22"/>
        </w:rPr>
        <w:t>Snakk</w:t>
      </w:r>
      <w:r w:rsidR="00813AD6" w:rsidRPr="006C1F2C">
        <w:rPr>
          <w:color w:val="000000"/>
          <w:sz w:val="22"/>
          <w:szCs w:val="22"/>
        </w:rPr>
        <w:t xml:space="preserve"> med lege eller apotek dersom du bruker</w:t>
      </w:r>
      <w:r w:rsidR="002D3807" w:rsidRPr="006C1F2C">
        <w:rPr>
          <w:color w:val="000000"/>
          <w:sz w:val="22"/>
          <w:szCs w:val="22"/>
        </w:rPr>
        <w:t>,</w:t>
      </w:r>
      <w:r w:rsidR="00813AD6" w:rsidRPr="006C1F2C">
        <w:rPr>
          <w:color w:val="000000"/>
          <w:sz w:val="22"/>
          <w:szCs w:val="22"/>
        </w:rPr>
        <w:t xml:space="preserve"> nylig har brukt </w:t>
      </w:r>
      <w:r w:rsidR="002D3807" w:rsidRPr="006C1F2C">
        <w:rPr>
          <w:color w:val="000000"/>
          <w:sz w:val="22"/>
          <w:szCs w:val="22"/>
        </w:rPr>
        <w:t xml:space="preserve">eller planlegger å bruke </w:t>
      </w:r>
      <w:r w:rsidR="00813AD6" w:rsidRPr="006C1F2C">
        <w:rPr>
          <w:color w:val="000000"/>
          <w:sz w:val="22"/>
          <w:szCs w:val="22"/>
        </w:rPr>
        <w:t>andre legemidler.</w:t>
      </w:r>
    </w:p>
    <w:p w14:paraId="37C865FB" w14:textId="77777777" w:rsidR="00813AD6" w:rsidRPr="006C1F2C" w:rsidRDefault="00813AD6" w:rsidP="005171BE">
      <w:pPr>
        <w:widowControl w:val="0"/>
        <w:rPr>
          <w:color w:val="000000"/>
          <w:sz w:val="22"/>
          <w:szCs w:val="22"/>
        </w:rPr>
      </w:pPr>
    </w:p>
    <w:p w14:paraId="37C865FC" w14:textId="77777777" w:rsidR="003176F7" w:rsidRPr="006C1F2C" w:rsidRDefault="003176F7" w:rsidP="005171BE">
      <w:pPr>
        <w:widowControl w:val="0"/>
        <w:rPr>
          <w:color w:val="000000"/>
          <w:sz w:val="22"/>
          <w:szCs w:val="22"/>
        </w:rPr>
      </w:pPr>
      <w:r w:rsidRPr="006C1F2C">
        <w:rPr>
          <w:color w:val="000000"/>
          <w:sz w:val="22"/>
          <w:szCs w:val="22"/>
        </w:rPr>
        <w:t>Exelon bør ikke gis samtidig med andre legemidler med lignende effekt som Exelon. Exelon kan reagere med antikolinergika (legemidler som brukes til å lindre magekramper eller –spasmer, behandle Parkinsons sykdom eller forhindre reisesyke).</w:t>
      </w:r>
    </w:p>
    <w:p w14:paraId="37C865FD" w14:textId="77777777" w:rsidR="003176F7" w:rsidRPr="006C1F2C" w:rsidRDefault="003176F7" w:rsidP="005171BE">
      <w:pPr>
        <w:widowControl w:val="0"/>
        <w:rPr>
          <w:color w:val="000000"/>
          <w:sz w:val="22"/>
          <w:szCs w:val="22"/>
        </w:rPr>
      </w:pPr>
    </w:p>
    <w:p w14:paraId="37C865FE" w14:textId="77777777" w:rsidR="005D08B8" w:rsidRPr="006C1F2C" w:rsidRDefault="005D08B8" w:rsidP="005171BE">
      <w:pPr>
        <w:widowControl w:val="0"/>
        <w:rPr>
          <w:color w:val="000000"/>
          <w:sz w:val="22"/>
          <w:szCs w:val="22"/>
        </w:rPr>
      </w:pPr>
      <w:r w:rsidRPr="006C1F2C">
        <w:rPr>
          <w:color w:val="000000"/>
          <w:sz w:val="22"/>
          <w:szCs w:val="22"/>
        </w:rPr>
        <w:t>Exelon bør ikke gis samtidig med metoklopramid (et legemiddel brukt til å lindre eller forhindre kvalme og oppkast). Å ta disse to legemidlene s</w:t>
      </w:r>
      <w:r w:rsidR="00D95234" w:rsidRPr="006C1F2C">
        <w:rPr>
          <w:color w:val="000000"/>
          <w:sz w:val="22"/>
          <w:szCs w:val="22"/>
        </w:rPr>
        <w:t>ammen kan gi problemer som stivhet i</w:t>
      </w:r>
      <w:r w:rsidRPr="006C1F2C">
        <w:rPr>
          <w:color w:val="000000"/>
          <w:sz w:val="22"/>
          <w:szCs w:val="22"/>
        </w:rPr>
        <w:t xml:space="preserve"> armer og bein og skjelving i hendene.</w:t>
      </w:r>
    </w:p>
    <w:p w14:paraId="37C865FF" w14:textId="77777777" w:rsidR="005D08B8" w:rsidRPr="006C1F2C" w:rsidRDefault="005D08B8" w:rsidP="005171BE">
      <w:pPr>
        <w:widowControl w:val="0"/>
        <w:rPr>
          <w:color w:val="000000"/>
          <w:sz w:val="22"/>
          <w:szCs w:val="22"/>
        </w:rPr>
      </w:pPr>
    </w:p>
    <w:p w14:paraId="37C86600" w14:textId="77777777" w:rsidR="00813AD6" w:rsidRPr="006C1F2C" w:rsidRDefault="00813AD6" w:rsidP="005171BE">
      <w:pPr>
        <w:widowControl w:val="0"/>
        <w:rPr>
          <w:color w:val="000000"/>
          <w:sz w:val="22"/>
          <w:szCs w:val="22"/>
        </w:rPr>
      </w:pPr>
      <w:r w:rsidRPr="006C1F2C">
        <w:rPr>
          <w:color w:val="000000"/>
          <w:sz w:val="22"/>
          <w:szCs w:val="22"/>
        </w:rPr>
        <w:t>Dersom du må opereres mens du bruker E</w:t>
      </w:r>
      <w:r w:rsidR="008B3E17" w:rsidRPr="006C1F2C">
        <w:rPr>
          <w:color w:val="000000"/>
          <w:sz w:val="22"/>
          <w:szCs w:val="22"/>
        </w:rPr>
        <w:t>xelon</w:t>
      </w:r>
      <w:r w:rsidRPr="006C1F2C">
        <w:rPr>
          <w:color w:val="000000"/>
          <w:sz w:val="22"/>
          <w:szCs w:val="22"/>
        </w:rPr>
        <w:t xml:space="preserve">, </w:t>
      </w:r>
      <w:r w:rsidR="003176F7" w:rsidRPr="006C1F2C">
        <w:rPr>
          <w:color w:val="000000"/>
          <w:sz w:val="22"/>
          <w:szCs w:val="22"/>
        </w:rPr>
        <w:t>fortell det til</w:t>
      </w:r>
      <w:r w:rsidRPr="006C1F2C">
        <w:rPr>
          <w:color w:val="000000"/>
          <w:sz w:val="22"/>
          <w:szCs w:val="22"/>
        </w:rPr>
        <w:t xml:space="preserve"> legen </w:t>
      </w:r>
      <w:r w:rsidR="003176F7" w:rsidRPr="006C1F2C">
        <w:rPr>
          <w:color w:val="000000"/>
          <w:sz w:val="22"/>
          <w:szCs w:val="22"/>
        </w:rPr>
        <w:t xml:space="preserve">din </w:t>
      </w:r>
      <w:r w:rsidRPr="006C1F2C">
        <w:rPr>
          <w:color w:val="000000"/>
          <w:sz w:val="22"/>
          <w:szCs w:val="22"/>
        </w:rPr>
        <w:t>før du får bedøvelsesmidler siden E</w:t>
      </w:r>
      <w:r w:rsidR="008B3E17" w:rsidRPr="006C1F2C">
        <w:rPr>
          <w:color w:val="000000"/>
          <w:sz w:val="22"/>
          <w:szCs w:val="22"/>
        </w:rPr>
        <w:t>xelon</w:t>
      </w:r>
      <w:r w:rsidRPr="006C1F2C">
        <w:rPr>
          <w:color w:val="000000"/>
          <w:sz w:val="22"/>
          <w:szCs w:val="22"/>
        </w:rPr>
        <w:t xml:space="preserve"> kan forsterke effekten av visse muskelavslappende legemidler som gis under bedøvelse.</w:t>
      </w:r>
    </w:p>
    <w:p w14:paraId="37C86601" w14:textId="77777777" w:rsidR="00813AD6" w:rsidRPr="006C1F2C" w:rsidRDefault="00813AD6" w:rsidP="005171BE">
      <w:pPr>
        <w:widowControl w:val="0"/>
        <w:rPr>
          <w:color w:val="000000"/>
          <w:sz w:val="22"/>
          <w:szCs w:val="22"/>
        </w:rPr>
      </w:pPr>
    </w:p>
    <w:p w14:paraId="37C86602" w14:textId="5B5D5E48" w:rsidR="005D08B8" w:rsidRPr="006C1F2C" w:rsidRDefault="005D08B8" w:rsidP="005171BE">
      <w:pPr>
        <w:widowControl w:val="0"/>
        <w:rPr>
          <w:color w:val="000000"/>
          <w:sz w:val="22"/>
          <w:szCs w:val="22"/>
        </w:rPr>
      </w:pPr>
      <w:r w:rsidRPr="006C1F2C">
        <w:rPr>
          <w:color w:val="000000"/>
          <w:sz w:val="22"/>
          <w:szCs w:val="22"/>
        </w:rPr>
        <w:t xml:space="preserve">Vær </w:t>
      </w:r>
      <w:r w:rsidR="000139A5" w:rsidRPr="006C1F2C">
        <w:rPr>
          <w:color w:val="000000"/>
          <w:sz w:val="22"/>
          <w:szCs w:val="22"/>
        </w:rPr>
        <w:t>oppmerksom</w:t>
      </w:r>
      <w:r w:rsidRPr="006C1F2C">
        <w:rPr>
          <w:color w:val="000000"/>
          <w:sz w:val="22"/>
          <w:szCs w:val="22"/>
        </w:rPr>
        <w:t xml:space="preserve"> dersom Exelon tas sammen med betablokkere (legemidler som atenolol som brukes til å behandle høyt blodtrykk, angina og andre hjertelidelser). Å ta disse legemidlene sammen kan gi problemer som nedsatt hjertefrekvens (bradykardi) som kan føre til besvimelse eller tap av bevissthet.</w:t>
      </w:r>
    </w:p>
    <w:p w14:paraId="27F6E160" w14:textId="3DD12257" w:rsidR="00D15A2C" w:rsidRPr="006C1F2C" w:rsidRDefault="00D15A2C" w:rsidP="005171BE">
      <w:pPr>
        <w:widowControl w:val="0"/>
        <w:rPr>
          <w:color w:val="000000"/>
          <w:sz w:val="22"/>
          <w:szCs w:val="22"/>
        </w:rPr>
      </w:pPr>
    </w:p>
    <w:p w14:paraId="1B1F3056" w14:textId="04237376" w:rsidR="00D15A2C" w:rsidRPr="006C1F2C" w:rsidRDefault="00D15A2C" w:rsidP="005171BE">
      <w:pPr>
        <w:widowControl w:val="0"/>
        <w:rPr>
          <w:color w:val="000000"/>
          <w:sz w:val="22"/>
          <w:szCs w:val="22"/>
        </w:rPr>
      </w:pPr>
      <w:r w:rsidRPr="006C1F2C">
        <w:rPr>
          <w:color w:val="000000"/>
          <w:sz w:val="22"/>
          <w:szCs w:val="22"/>
        </w:rPr>
        <w:t>Vær oppmerksom dersom Exelon tas sammen med andre legemidler som kan påvirke hjerterytmen eller hjertets elektriske system (QT</w:t>
      </w:r>
      <w:r w:rsidRPr="006C1F2C">
        <w:rPr>
          <w:color w:val="000000"/>
          <w:sz w:val="22"/>
          <w:szCs w:val="22"/>
        </w:rPr>
        <w:noBreakHyphen/>
        <w:t>forlengelse).</w:t>
      </w:r>
    </w:p>
    <w:p w14:paraId="37C86603" w14:textId="77777777" w:rsidR="005D08B8" w:rsidRPr="006C1F2C" w:rsidRDefault="005D08B8" w:rsidP="005171BE">
      <w:pPr>
        <w:widowControl w:val="0"/>
        <w:rPr>
          <w:color w:val="000000"/>
          <w:sz w:val="22"/>
          <w:szCs w:val="22"/>
        </w:rPr>
      </w:pPr>
    </w:p>
    <w:p w14:paraId="37C86604" w14:textId="77777777" w:rsidR="00027BB7" w:rsidRPr="006C1F2C" w:rsidRDefault="00027BB7" w:rsidP="005171BE">
      <w:pPr>
        <w:keepNext/>
        <w:widowControl w:val="0"/>
        <w:rPr>
          <w:color w:val="000000"/>
          <w:sz w:val="22"/>
          <w:szCs w:val="22"/>
        </w:rPr>
      </w:pPr>
      <w:r w:rsidRPr="006C1F2C">
        <w:rPr>
          <w:b/>
          <w:color w:val="000000"/>
          <w:sz w:val="22"/>
          <w:szCs w:val="22"/>
        </w:rPr>
        <w:t>Graviditet</w:t>
      </w:r>
      <w:r w:rsidR="002D3807" w:rsidRPr="006C1F2C">
        <w:rPr>
          <w:b/>
          <w:color w:val="000000"/>
          <w:sz w:val="22"/>
          <w:szCs w:val="22"/>
        </w:rPr>
        <w:t>,</w:t>
      </w:r>
      <w:r w:rsidR="006A298A" w:rsidRPr="006C1F2C">
        <w:rPr>
          <w:b/>
          <w:color w:val="000000"/>
          <w:sz w:val="22"/>
          <w:szCs w:val="22"/>
        </w:rPr>
        <w:t xml:space="preserve"> amming</w:t>
      </w:r>
      <w:r w:rsidR="002D3807" w:rsidRPr="006C1F2C">
        <w:rPr>
          <w:b/>
          <w:color w:val="000000"/>
          <w:sz w:val="22"/>
          <w:szCs w:val="22"/>
        </w:rPr>
        <w:t xml:space="preserve"> og fertilitet</w:t>
      </w:r>
    </w:p>
    <w:p w14:paraId="37C86605" w14:textId="6121B86F" w:rsidR="002D3807" w:rsidRPr="006C1F2C" w:rsidRDefault="009814F5" w:rsidP="005171BE">
      <w:pPr>
        <w:widowControl w:val="0"/>
        <w:rPr>
          <w:color w:val="000000"/>
          <w:sz w:val="22"/>
          <w:szCs w:val="22"/>
        </w:rPr>
      </w:pPr>
      <w:r w:rsidRPr="006C1F2C">
        <w:rPr>
          <w:color w:val="000000"/>
          <w:sz w:val="22"/>
          <w:szCs w:val="22"/>
        </w:rPr>
        <w:t>Snakk</w:t>
      </w:r>
      <w:r w:rsidR="002D3807" w:rsidRPr="006C1F2C">
        <w:rPr>
          <w:color w:val="000000"/>
          <w:sz w:val="22"/>
          <w:szCs w:val="22"/>
        </w:rPr>
        <w:t xml:space="preserve"> med lege eller apotek før du tar dette legemidlet dersom du er gravid eller ammer, tror </w:t>
      </w:r>
      <w:r w:rsidR="00635C7C" w:rsidRPr="006C1F2C">
        <w:rPr>
          <w:color w:val="000000"/>
          <w:sz w:val="22"/>
          <w:szCs w:val="22"/>
        </w:rPr>
        <w:t xml:space="preserve">at </w:t>
      </w:r>
      <w:r w:rsidR="002D3807" w:rsidRPr="006C1F2C">
        <w:rPr>
          <w:color w:val="000000"/>
          <w:sz w:val="22"/>
          <w:szCs w:val="22"/>
        </w:rPr>
        <w:t>du kan være gravid eller planlegger å bli gravid.</w:t>
      </w:r>
    </w:p>
    <w:p w14:paraId="37C86606" w14:textId="77777777" w:rsidR="002D3807" w:rsidRPr="006C1F2C" w:rsidRDefault="002D3807" w:rsidP="005171BE">
      <w:pPr>
        <w:widowControl w:val="0"/>
        <w:rPr>
          <w:color w:val="000000"/>
          <w:sz w:val="22"/>
          <w:szCs w:val="22"/>
        </w:rPr>
      </w:pPr>
    </w:p>
    <w:p w14:paraId="37C86607" w14:textId="77777777" w:rsidR="003176F7" w:rsidRPr="006C1F2C" w:rsidRDefault="002D3807" w:rsidP="005171BE">
      <w:pPr>
        <w:widowControl w:val="0"/>
        <w:rPr>
          <w:color w:val="000000"/>
          <w:sz w:val="22"/>
          <w:szCs w:val="22"/>
        </w:rPr>
      </w:pPr>
      <w:r w:rsidRPr="006C1F2C">
        <w:rPr>
          <w:sz w:val="22"/>
          <w:szCs w:val="22"/>
        </w:rPr>
        <w:t>Dersom du er gravid må fordelene ved bruk av Exelon vurderes opp mot mulige effekter på ditt ufødte barn.</w:t>
      </w:r>
      <w:r w:rsidR="00027BB7" w:rsidRPr="006C1F2C">
        <w:rPr>
          <w:color w:val="000000"/>
          <w:sz w:val="22"/>
          <w:szCs w:val="22"/>
        </w:rPr>
        <w:t xml:space="preserve"> E</w:t>
      </w:r>
      <w:r w:rsidR="008B3E17" w:rsidRPr="006C1F2C">
        <w:rPr>
          <w:color w:val="000000"/>
          <w:sz w:val="22"/>
          <w:szCs w:val="22"/>
        </w:rPr>
        <w:t>xelon</w:t>
      </w:r>
      <w:r w:rsidRPr="006C1F2C">
        <w:rPr>
          <w:color w:val="000000"/>
          <w:sz w:val="22"/>
          <w:szCs w:val="22"/>
        </w:rPr>
        <w:t xml:space="preserve"> skal ikke brukes</w:t>
      </w:r>
      <w:r w:rsidR="00027BB7" w:rsidRPr="006C1F2C">
        <w:rPr>
          <w:color w:val="000000"/>
          <w:sz w:val="22"/>
          <w:szCs w:val="22"/>
        </w:rPr>
        <w:t xml:space="preserve"> under graviditet </w:t>
      </w:r>
      <w:r w:rsidRPr="006C1F2C">
        <w:rPr>
          <w:color w:val="000000"/>
          <w:sz w:val="22"/>
          <w:szCs w:val="22"/>
        </w:rPr>
        <w:t>uten at</w:t>
      </w:r>
      <w:r w:rsidR="00027BB7" w:rsidRPr="006C1F2C">
        <w:rPr>
          <w:color w:val="000000"/>
          <w:sz w:val="22"/>
          <w:szCs w:val="22"/>
        </w:rPr>
        <w:t xml:space="preserve"> det er </w:t>
      </w:r>
      <w:r w:rsidRPr="006C1F2C">
        <w:rPr>
          <w:color w:val="000000"/>
          <w:sz w:val="22"/>
          <w:szCs w:val="22"/>
        </w:rPr>
        <w:t xml:space="preserve">helt </w:t>
      </w:r>
      <w:r w:rsidR="00027BB7" w:rsidRPr="006C1F2C">
        <w:rPr>
          <w:color w:val="000000"/>
          <w:sz w:val="22"/>
          <w:szCs w:val="22"/>
        </w:rPr>
        <w:t>nødvendig.</w:t>
      </w:r>
    </w:p>
    <w:p w14:paraId="37C86608" w14:textId="77777777" w:rsidR="002D3807" w:rsidRPr="006C1F2C" w:rsidRDefault="002D3807" w:rsidP="005171BE">
      <w:pPr>
        <w:widowControl w:val="0"/>
        <w:rPr>
          <w:color w:val="000000"/>
          <w:sz w:val="22"/>
          <w:szCs w:val="22"/>
        </w:rPr>
      </w:pPr>
    </w:p>
    <w:p w14:paraId="37C86609" w14:textId="77777777" w:rsidR="00B558B9" w:rsidRPr="006C1F2C" w:rsidRDefault="003176F7" w:rsidP="005171BE">
      <w:pPr>
        <w:widowControl w:val="0"/>
        <w:rPr>
          <w:color w:val="000000"/>
          <w:sz w:val="22"/>
          <w:szCs w:val="22"/>
        </w:rPr>
      </w:pPr>
      <w:r w:rsidRPr="006C1F2C">
        <w:rPr>
          <w:color w:val="000000"/>
          <w:sz w:val="22"/>
          <w:szCs w:val="22"/>
        </w:rPr>
        <w:t xml:space="preserve">Du </w:t>
      </w:r>
      <w:r w:rsidR="00027BB7" w:rsidRPr="006C1F2C">
        <w:rPr>
          <w:color w:val="000000"/>
          <w:sz w:val="22"/>
          <w:szCs w:val="22"/>
        </w:rPr>
        <w:t>bør ikke amme</w:t>
      </w:r>
      <w:r w:rsidRPr="006C1F2C">
        <w:rPr>
          <w:color w:val="000000"/>
          <w:sz w:val="22"/>
          <w:szCs w:val="22"/>
        </w:rPr>
        <w:t xml:space="preserve"> under</w:t>
      </w:r>
      <w:r w:rsidR="00640EEB" w:rsidRPr="006C1F2C">
        <w:rPr>
          <w:color w:val="000000"/>
          <w:sz w:val="22"/>
          <w:szCs w:val="22"/>
        </w:rPr>
        <w:t xml:space="preserve"> </w:t>
      </w:r>
      <w:r w:rsidRPr="006C1F2C">
        <w:rPr>
          <w:color w:val="000000"/>
          <w:sz w:val="22"/>
          <w:szCs w:val="22"/>
        </w:rPr>
        <w:t>behandling med Exelon</w:t>
      </w:r>
      <w:r w:rsidR="00027BB7" w:rsidRPr="006C1F2C">
        <w:rPr>
          <w:color w:val="000000"/>
          <w:sz w:val="22"/>
          <w:szCs w:val="22"/>
        </w:rPr>
        <w:t>.</w:t>
      </w:r>
    </w:p>
    <w:p w14:paraId="37C8660A" w14:textId="77777777" w:rsidR="00027BB7" w:rsidRPr="006C1F2C" w:rsidRDefault="00027BB7" w:rsidP="005171BE">
      <w:pPr>
        <w:widowControl w:val="0"/>
        <w:rPr>
          <w:color w:val="000000"/>
          <w:sz w:val="22"/>
          <w:szCs w:val="22"/>
        </w:rPr>
      </w:pPr>
    </w:p>
    <w:p w14:paraId="37C8660B" w14:textId="77777777" w:rsidR="00027BB7" w:rsidRPr="006C1F2C" w:rsidRDefault="00C2127C" w:rsidP="005171BE">
      <w:pPr>
        <w:keepNext/>
        <w:widowControl w:val="0"/>
        <w:rPr>
          <w:b/>
          <w:color w:val="000000"/>
          <w:sz w:val="22"/>
          <w:szCs w:val="22"/>
        </w:rPr>
      </w:pPr>
      <w:r w:rsidRPr="006C1F2C">
        <w:rPr>
          <w:b/>
          <w:color w:val="000000"/>
          <w:sz w:val="22"/>
          <w:szCs w:val="22"/>
        </w:rPr>
        <w:t xml:space="preserve">Kjøring </w:t>
      </w:r>
      <w:r w:rsidR="00027BB7" w:rsidRPr="006C1F2C">
        <w:rPr>
          <w:b/>
          <w:color w:val="000000"/>
          <w:sz w:val="22"/>
          <w:szCs w:val="22"/>
        </w:rPr>
        <w:t>og bruk av maskiner</w:t>
      </w:r>
    </w:p>
    <w:p w14:paraId="37C8660C" w14:textId="77777777" w:rsidR="00027BB7" w:rsidRPr="006C1F2C" w:rsidRDefault="00654BD1" w:rsidP="005171BE">
      <w:pPr>
        <w:widowControl w:val="0"/>
        <w:rPr>
          <w:color w:val="000000"/>
          <w:sz w:val="22"/>
          <w:szCs w:val="22"/>
        </w:rPr>
      </w:pPr>
      <w:r w:rsidRPr="006C1F2C">
        <w:rPr>
          <w:sz w:val="22"/>
          <w:szCs w:val="22"/>
        </w:rPr>
        <w:t>Legen din vil fortelle deg om sykdommen din tillater at du trygt kan kjøre bil eller bruke maskiner.</w:t>
      </w:r>
      <w:r w:rsidR="00027BB7" w:rsidRPr="006C1F2C">
        <w:rPr>
          <w:color w:val="000000"/>
          <w:sz w:val="22"/>
          <w:szCs w:val="22"/>
        </w:rPr>
        <w:t xml:space="preserve"> E</w:t>
      </w:r>
      <w:r w:rsidR="008B3E17" w:rsidRPr="006C1F2C">
        <w:rPr>
          <w:color w:val="000000"/>
          <w:sz w:val="22"/>
          <w:szCs w:val="22"/>
        </w:rPr>
        <w:t>xelon</w:t>
      </w:r>
      <w:r w:rsidR="00027BB7" w:rsidRPr="006C1F2C">
        <w:rPr>
          <w:color w:val="000000"/>
          <w:sz w:val="22"/>
          <w:szCs w:val="22"/>
        </w:rPr>
        <w:t xml:space="preserve"> kan gi svimmelhet og søvnighet, særlig ved behandlingsstart eller ved en doseøkning. Dersom du </w:t>
      </w:r>
      <w:r w:rsidRPr="006C1F2C">
        <w:rPr>
          <w:color w:val="000000"/>
          <w:sz w:val="22"/>
          <w:szCs w:val="22"/>
        </w:rPr>
        <w:t>føler deg svimmel eller søvnig</w:t>
      </w:r>
      <w:r w:rsidR="00027BB7" w:rsidRPr="006C1F2C">
        <w:rPr>
          <w:color w:val="000000"/>
          <w:sz w:val="22"/>
          <w:szCs w:val="22"/>
        </w:rPr>
        <w:t>, bør du ikke kjøre</w:t>
      </w:r>
      <w:r w:rsidRPr="006C1F2C">
        <w:rPr>
          <w:color w:val="000000"/>
          <w:sz w:val="22"/>
          <w:szCs w:val="22"/>
        </w:rPr>
        <w:t>,</w:t>
      </w:r>
      <w:r w:rsidR="00027BB7" w:rsidRPr="006C1F2C">
        <w:rPr>
          <w:color w:val="000000"/>
          <w:sz w:val="22"/>
          <w:szCs w:val="22"/>
        </w:rPr>
        <w:t xml:space="preserve"> bruke maskiner</w:t>
      </w:r>
      <w:r w:rsidRPr="006C1F2C">
        <w:rPr>
          <w:sz w:val="22"/>
          <w:szCs w:val="22"/>
        </w:rPr>
        <w:t xml:space="preserve"> eller utføre andre oppmerksomhetskrevende oppgaver</w:t>
      </w:r>
      <w:r w:rsidR="00027BB7" w:rsidRPr="006C1F2C">
        <w:rPr>
          <w:color w:val="000000"/>
          <w:sz w:val="22"/>
          <w:szCs w:val="22"/>
        </w:rPr>
        <w:t>.</w:t>
      </w:r>
    </w:p>
    <w:p w14:paraId="37C8660D" w14:textId="77777777" w:rsidR="00027BB7" w:rsidRPr="006C1F2C" w:rsidRDefault="00027BB7" w:rsidP="005171BE">
      <w:pPr>
        <w:widowControl w:val="0"/>
        <w:suppressAutoHyphens/>
        <w:rPr>
          <w:color w:val="000000"/>
          <w:sz w:val="22"/>
          <w:szCs w:val="22"/>
        </w:rPr>
      </w:pPr>
    </w:p>
    <w:p w14:paraId="37C8660E" w14:textId="77777777" w:rsidR="00027BB7" w:rsidRPr="006C1F2C" w:rsidRDefault="00027BB7" w:rsidP="005171BE">
      <w:pPr>
        <w:widowControl w:val="0"/>
        <w:suppressAutoHyphens/>
        <w:rPr>
          <w:color w:val="000000"/>
          <w:sz w:val="22"/>
          <w:szCs w:val="22"/>
        </w:rPr>
      </w:pPr>
    </w:p>
    <w:p w14:paraId="37C8660F" w14:textId="77777777" w:rsidR="00027BB7" w:rsidRPr="006C1F2C" w:rsidRDefault="00027BB7" w:rsidP="005171BE">
      <w:pPr>
        <w:keepNext/>
        <w:widowControl w:val="0"/>
        <w:suppressAutoHyphens/>
        <w:ind w:left="567" w:hanging="567"/>
        <w:rPr>
          <w:b/>
          <w:color w:val="000000"/>
          <w:sz w:val="22"/>
          <w:szCs w:val="22"/>
        </w:rPr>
      </w:pPr>
      <w:r w:rsidRPr="006C1F2C">
        <w:rPr>
          <w:b/>
          <w:color w:val="000000"/>
          <w:sz w:val="22"/>
          <w:szCs w:val="22"/>
        </w:rPr>
        <w:t>3.</w:t>
      </w:r>
      <w:r w:rsidRPr="006C1F2C">
        <w:rPr>
          <w:b/>
          <w:color w:val="000000"/>
          <w:sz w:val="22"/>
          <w:szCs w:val="22"/>
        </w:rPr>
        <w:tab/>
      </w:r>
      <w:r w:rsidR="00E20E3B" w:rsidRPr="006C1F2C">
        <w:rPr>
          <w:b/>
          <w:color w:val="000000"/>
          <w:sz w:val="22"/>
          <w:szCs w:val="22"/>
        </w:rPr>
        <w:t>Hvordan du bruker Exelon</w:t>
      </w:r>
    </w:p>
    <w:p w14:paraId="37C86610" w14:textId="77777777" w:rsidR="00027BB7" w:rsidRPr="006C1F2C" w:rsidRDefault="00027BB7" w:rsidP="005171BE">
      <w:pPr>
        <w:keepNext/>
        <w:widowControl w:val="0"/>
        <w:rPr>
          <w:color w:val="000000"/>
          <w:sz w:val="22"/>
          <w:szCs w:val="22"/>
        </w:rPr>
      </w:pPr>
    </w:p>
    <w:p w14:paraId="37C86611" w14:textId="25B2262B" w:rsidR="00C2127C" w:rsidRPr="006C1F2C" w:rsidRDefault="00C2127C" w:rsidP="005171BE">
      <w:pPr>
        <w:widowControl w:val="0"/>
        <w:rPr>
          <w:color w:val="000000"/>
          <w:sz w:val="22"/>
          <w:szCs w:val="22"/>
        </w:rPr>
      </w:pPr>
      <w:r w:rsidRPr="006C1F2C">
        <w:rPr>
          <w:color w:val="000000"/>
          <w:sz w:val="22"/>
          <w:szCs w:val="22"/>
        </w:rPr>
        <w:t xml:space="preserve">Bruk alltid </w:t>
      </w:r>
      <w:r w:rsidR="00E20E3B" w:rsidRPr="006C1F2C">
        <w:rPr>
          <w:color w:val="000000"/>
          <w:sz w:val="22"/>
          <w:szCs w:val="22"/>
        </w:rPr>
        <w:t xml:space="preserve">dette legemidlet nøyaktig </w:t>
      </w:r>
      <w:r w:rsidR="005D08B8" w:rsidRPr="006C1F2C">
        <w:rPr>
          <w:color w:val="000000"/>
          <w:sz w:val="22"/>
          <w:szCs w:val="22"/>
        </w:rPr>
        <w:t>slik</w:t>
      </w:r>
      <w:r w:rsidR="00493CB9" w:rsidRPr="006C1F2C">
        <w:rPr>
          <w:color w:val="000000"/>
          <w:sz w:val="22"/>
          <w:szCs w:val="22"/>
        </w:rPr>
        <w:t xml:space="preserve"> </w:t>
      </w:r>
      <w:r w:rsidRPr="006C1F2C">
        <w:rPr>
          <w:color w:val="000000"/>
          <w:sz w:val="22"/>
          <w:szCs w:val="22"/>
        </w:rPr>
        <w:t>lege</w:t>
      </w:r>
      <w:r w:rsidR="009E73BF" w:rsidRPr="006C1F2C">
        <w:rPr>
          <w:color w:val="000000"/>
          <w:sz w:val="22"/>
          <w:szCs w:val="22"/>
        </w:rPr>
        <w:t xml:space="preserve">n </w:t>
      </w:r>
      <w:r w:rsidRPr="006C1F2C">
        <w:rPr>
          <w:color w:val="000000"/>
          <w:sz w:val="22"/>
          <w:szCs w:val="22"/>
        </w:rPr>
        <w:t xml:space="preserve">har fortalt deg. </w:t>
      </w:r>
      <w:r w:rsidR="009E73BF" w:rsidRPr="006C1F2C">
        <w:rPr>
          <w:color w:val="000000"/>
          <w:sz w:val="22"/>
          <w:szCs w:val="22"/>
        </w:rPr>
        <w:t>Kontakt</w:t>
      </w:r>
      <w:r w:rsidR="00E20E3B" w:rsidRPr="006C1F2C">
        <w:rPr>
          <w:color w:val="000000"/>
          <w:sz w:val="22"/>
          <w:szCs w:val="22"/>
        </w:rPr>
        <w:t xml:space="preserve"> </w:t>
      </w:r>
      <w:r w:rsidRPr="006C1F2C">
        <w:rPr>
          <w:color w:val="000000"/>
          <w:sz w:val="22"/>
          <w:szCs w:val="22"/>
        </w:rPr>
        <w:t>lege</w:t>
      </w:r>
      <w:r w:rsidR="00493CB9" w:rsidRPr="006C1F2C">
        <w:rPr>
          <w:color w:val="000000"/>
          <w:sz w:val="22"/>
          <w:szCs w:val="22"/>
        </w:rPr>
        <w:t xml:space="preserve">, </w:t>
      </w:r>
      <w:r w:rsidR="00CF35CA" w:rsidRPr="006C1F2C">
        <w:rPr>
          <w:color w:val="000000"/>
          <w:sz w:val="22"/>
          <w:szCs w:val="22"/>
        </w:rPr>
        <w:t xml:space="preserve">apotek </w:t>
      </w:r>
      <w:r w:rsidR="00493CB9" w:rsidRPr="006C1F2C">
        <w:rPr>
          <w:color w:val="000000"/>
          <w:sz w:val="22"/>
          <w:szCs w:val="22"/>
        </w:rPr>
        <w:t xml:space="preserve">eller sykepleier </w:t>
      </w:r>
      <w:r w:rsidR="00CF35CA" w:rsidRPr="006C1F2C">
        <w:rPr>
          <w:color w:val="000000"/>
          <w:sz w:val="22"/>
          <w:szCs w:val="22"/>
        </w:rPr>
        <w:t>hvis du er usikker.</w:t>
      </w:r>
    </w:p>
    <w:p w14:paraId="37C86612" w14:textId="77777777" w:rsidR="00C2127C" w:rsidRPr="006C1F2C" w:rsidRDefault="00C2127C" w:rsidP="005171BE">
      <w:pPr>
        <w:widowControl w:val="0"/>
        <w:rPr>
          <w:color w:val="000000"/>
          <w:sz w:val="22"/>
          <w:szCs w:val="22"/>
        </w:rPr>
      </w:pPr>
    </w:p>
    <w:p w14:paraId="37C86613" w14:textId="77777777" w:rsidR="00E712F9" w:rsidRPr="006C1F2C" w:rsidRDefault="00E712F9" w:rsidP="005171BE">
      <w:pPr>
        <w:keepNext/>
        <w:widowControl w:val="0"/>
        <w:suppressAutoHyphens/>
        <w:rPr>
          <w:b/>
          <w:sz w:val="22"/>
          <w:szCs w:val="22"/>
        </w:rPr>
      </w:pPr>
      <w:r w:rsidRPr="006C1F2C">
        <w:rPr>
          <w:b/>
          <w:sz w:val="22"/>
          <w:szCs w:val="22"/>
        </w:rPr>
        <w:t>Hvordan starte behandlingen</w:t>
      </w:r>
    </w:p>
    <w:p w14:paraId="37C86614" w14:textId="77777777" w:rsidR="00E712F9" w:rsidRPr="006C1F2C" w:rsidRDefault="00E712F9" w:rsidP="005171BE">
      <w:pPr>
        <w:widowControl w:val="0"/>
        <w:suppressAutoHyphens/>
        <w:rPr>
          <w:sz w:val="22"/>
          <w:szCs w:val="22"/>
        </w:rPr>
      </w:pPr>
      <w:r w:rsidRPr="006C1F2C">
        <w:rPr>
          <w:sz w:val="22"/>
          <w:szCs w:val="22"/>
        </w:rPr>
        <w:t xml:space="preserve">Legen din vil fortelle deg hvilken dose Exelon </w:t>
      </w:r>
      <w:r w:rsidR="00303A0C" w:rsidRPr="006C1F2C">
        <w:rPr>
          <w:sz w:val="22"/>
          <w:szCs w:val="22"/>
        </w:rPr>
        <w:t>du skal h</w:t>
      </w:r>
      <w:r w:rsidRPr="006C1F2C">
        <w:rPr>
          <w:sz w:val="22"/>
          <w:szCs w:val="22"/>
        </w:rPr>
        <w:t>a.</w:t>
      </w:r>
    </w:p>
    <w:p w14:paraId="37C86615" w14:textId="77777777" w:rsidR="00E712F9" w:rsidRPr="006C1F2C" w:rsidRDefault="00E712F9" w:rsidP="005171BE">
      <w:pPr>
        <w:widowControl w:val="0"/>
        <w:numPr>
          <w:ilvl w:val="0"/>
          <w:numId w:val="16"/>
        </w:numPr>
        <w:tabs>
          <w:tab w:val="clear" w:pos="720"/>
        </w:tabs>
        <w:ind w:left="567" w:hanging="567"/>
        <w:rPr>
          <w:color w:val="000000"/>
          <w:sz w:val="22"/>
          <w:szCs w:val="22"/>
        </w:rPr>
      </w:pPr>
      <w:r w:rsidRPr="006C1F2C">
        <w:rPr>
          <w:sz w:val="22"/>
          <w:szCs w:val="22"/>
        </w:rPr>
        <w:t>Behandlingen starter vanligvis med en lav dose.</w:t>
      </w:r>
    </w:p>
    <w:p w14:paraId="37C86616" w14:textId="77777777" w:rsidR="00E712F9" w:rsidRPr="006C1F2C" w:rsidRDefault="00E712F9" w:rsidP="005171BE">
      <w:pPr>
        <w:widowControl w:val="0"/>
        <w:numPr>
          <w:ilvl w:val="0"/>
          <w:numId w:val="16"/>
        </w:numPr>
        <w:tabs>
          <w:tab w:val="clear" w:pos="720"/>
        </w:tabs>
        <w:ind w:left="567" w:hanging="567"/>
        <w:rPr>
          <w:color w:val="000000"/>
          <w:sz w:val="22"/>
          <w:szCs w:val="22"/>
        </w:rPr>
      </w:pPr>
      <w:r w:rsidRPr="006C1F2C">
        <w:rPr>
          <w:sz w:val="22"/>
          <w:szCs w:val="22"/>
        </w:rPr>
        <w:t xml:space="preserve">Legen din vil </w:t>
      </w:r>
      <w:r w:rsidR="00303A0C" w:rsidRPr="006C1F2C">
        <w:rPr>
          <w:sz w:val="22"/>
          <w:szCs w:val="22"/>
        </w:rPr>
        <w:t>gradvis</w:t>
      </w:r>
      <w:r w:rsidRPr="006C1F2C">
        <w:rPr>
          <w:sz w:val="22"/>
          <w:szCs w:val="22"/>
        </w:rPr>
        <w:t xml:space="preserve"> øke dosen av</w:t>
      </w:r>
      <w:r w:rsidR="00303A0C" w:rsidRPr="006C1F2C">
        <w:rPr>
          <w:sz w:val="22"/>
          <w:szCs w:val="22"/>
        </w:rPr>
        <w:t>hengig av hvordan du reagerer</w:t>
      </w:r>
      <w:r w:rsidRPr="006C1F2C">
        <w:rPr>
          <w:sz w:val="22"/>
          <w:szCs w:val="22"/>
        </w:rPr>
        <w:t xml:space="preserve"> på behandlingen.</w:t>
      </w:r>
    </w:p>
    <w:p w14:paraId="37C86617" w14:textId="77777777" w:rsidR="00E712F9" w:rsidRPr="006C1F2C" w:rsidRDefault="00303A0C" w:rsidP="005171BE">
      <w:pPr>
        <w:widowControl w:val="0"/>
        <w:numPr>
          <w:ilvl w:val="0"/>
          <w:numId w:val="16"/>
        </w:numPr>
        <w:tabs>
          <w:tab w:val="clear" w:pos="720"/>
        </w:tabs>
        <w:ind w:left="567" w:hanging="567"/>
        <w:rPr>
          <w:color w:val="000000"/>
          <w:sz w:val="22"/>
          <w:szCs w:val="22"/>
        </w:rPr>
      </w:pPr>
      <w:r w:rsidRPr="006C1F2C">
        <w:rPr>
          <w:sz w:val="22"/>
          <w:szCs w:val="22"/>
        </w:rPr>
        <w:t>Den høyeste dosen som bør gis</w:t>
      </w:r>
      <w:r w:rsidR="00E712F9" w:rsidRPr="006C1F2C">
        <w:rPr>
          <w:sz w:val="22"/>
          <w:szCs w:val="22"/>
        </w:rPr>
        <w:t xml:space="preserve"> er 6,0 mg to ganger daglig.</w:t>
      </w:r>
    </w:p>
    <w:p w14:paraId="37C86618" w14:textId="77777777" w:rsidR="00E712F9" w:rsidRPr="006C1F2C" w:rsidRDefault="00E712F9" w:rsidP="005171BE">
      <w:pPr>
        <w:widowControl w:val="0"/>
        <w:rPr>
          <w:sz w:val="22"/>
          <w:szCs w:val="22"/>
        </w:rPr>
      </w:pPr>
    </w:p>
    <w:p w14:paraId="37C86619" w14:textId="77777777" w:rsidR="00E712F9" w:rsidRPr="006C1F2C" w:rsidRDefault="00E712F9" w:rsidP="005171BE">
      <w:pPr>
        <w:widowControl w:val="0"/>
        <w:rPr>
          <w:sz w:val="22"/>
          <w:szCs w:val="22"/>
        </w:rPr>
      </w:pPr>
      <w:r w:rsidRPr="006C1F2C">
        <w:rPr>
          <w:sz w:val="22"/>
          <w:szCs w:val="22"/>
        </w:rPr>
        <w:t xml:space="preserve">Legen din vil jevnlig </w:t>
      </w:r>
      <w:r w:rsidR="00CE7285" w:rsidRPr="006C1F2C">
        <w:rPr>
          <w:sz w:val="22"/>
          <w:szCs w:val="22"/>
        </w:rPr>
        <w:t>vurdere</w:t>
      </w:r>
      <w:r w:rsidRPr="006C1F2C">
        <w:rPr>
          <w:sz w:val="22"/>
          <w:szCs w:val="22"/>
        </w:rPr>
        <w:t xml:space="preserve"> om legemidlet </w:t>
      </w:r>
      <w:r w:rsidR="002B1694" w:rsidRPr="006C1F2C">
        <w:rPr>
          <w:sz w:val="22"/>
          <w:szCs w:val="22"/>
        </w:rPr>
        <w:t xml:space="preserve">er effektivt for deg. Legen din vil også </w:t>
      </w:r>
      <w:r w:rsidR="00303A0C" w:rsidRPr="006C1F2C">
        <w:rPr>
          <w:sz w:val="22"/>
          <w:szCs w:val="22"/>
        </w:rPr>
        <w:t>følge med på vekten din mens du bruker</w:t>
      </w:r>
      <w:r w:rsidR="002B1694" w:rsidRPr="006C1F2C">
        <w:rPr>
          <w:sz w:val="22"/>
          <w:szCs w:val="22"/>
        </w:rPr>
        <w:t xml:space="preserve"> dette legemidlet.</w:t>
      </w:r>
    </w:p>
    <w:p w14:paraId="37C8661A" w14:textId="77777777" w:rsidR="002B1694" w:rsidRPr="006C1F2C" w:rsidRDefault="002B1694" w:rsidP="005171BE">
      <w:pPr>
        <w:widowControl w:val="0"/>
        <w:rPr>
          <w:sz w:val="22"/>
          <w:szCs w:val="22"/>
        </w:rPr>
      </w:pPr>
    </w:p>
    <w:p w14:paraId="37C8661B" w14:textId="77777777" w:rsidR="002B1694" w:rsidRPr="006C1F2C" w:rsidRDefault="002B1694" w:rsidP="005171BE">
      <w:pPr>
        <w:widowControl w:val="0"/>
        <w:suppressAutoHyphens/>
        <w:rPr>
          <w:color w:val="000000"/>
          <w:sz w:val="22"/>
          <w:szCs w:val="22"/>
        </w:rPr>
      </w:pPr>
      <w:r w:rsidRPr="006C1F2C">
        <w:rPr>
          <w:color w:val="000000"/>
          <w:sz w:val="22"/>
          <w:szCs w:val="22"/>
        </w:rPr>
        <w:t xml:space="preserve">Dersom </w:t>
      </w:r>
      <w:r w:rsidR="00F86BAA" w:rsidRPr="006C1F2C">
        <w:rPr>
          <w:color w:val="000000"/>
          <w:sz w:val="22"/>
          <w:szCs w:val="22"/>
        </w:rPr>
        <w:t xml:space="preserve">det har gått mer enn 3 dager siden sist </w:t>
      </w:r>
      <w:r w:rsidRPr="006C1F2C">
        <w:rPr>
          <w:color w:val="000000"/>
          <w:sz w:val="22"/>
          <w:szCs w:val="22"/>
        </w:rPr>
        <w:t xml:space="preserve">du </w:t>
      </w:r>
      <w:r w:rsidR="00F86BAA" w:rsidRPr="006C1F2C">
        <w:rPr>
          <w:color w:val="000000"/>
          <w:sz w:val="22"/>
          <w:szCs w:val="22"/>
        </w:rPr>
        <w:t>tok</w:t>
      </w:r>
      <w:r w:rsidRPr="006C1F2C">
        <w:rPr>
          <w:color w:val="000000"/>
          <w:sz w:val="22"/>
          <w:szCs w:val="22"/>
        </w:rPr>
        <w:t xml:space="preserve"> Exelon</w:t>
      </w:r>
      <w:r w:rsidR="00F86BAA" w:rsidRPr="006C1F2C">
        <w:rPr>
          <w:color w:val="000000"/>
          <w:sz w:val="22"/>
          <w:szCs w:val="22"/>
        </w:rPr>
        <w:t>,</w:t>
      </w:r>
      <w:r w:rsidRPr="006C1F2C">
        <w:rPr>
          <w:color w:val="000000"/>
          <w:sz w:val="22"/>
          <w:szCs w:val="22"/>
        </w:rPr>
        <w:t xml:space="preserve"> skal du ikke ta neste dose før du har snakket med legen din.</w:t>
      </w:r>
    </w:p>
    <w:p w14:paraId="37C8661C" w14:textId="77777777" w:rsidR="00027BB7" w:rsidRPr="006C1F2C" w:rsidRDefault="00027BB7" w:rsidP="005171BE">
      <w:pPr>
        <w:widowControl w:val="0"/>
        <w:suppressAutoHyphens/>
        <w:rPr>
          <w:color w:val="000000"/>
          <w:sz w:val="22"/>
          <w:szCs w:val="22"/>
        </w:rPr>
      </w:pPr>
    </w:p>
    <w:p w14:paraId="37C8661D" w14:textId="77777777" w:rsidR="002B1694" w:rsidRPr="006C1F2C" w:rsidRDefault="002B1694" w:rsidP="005171BE">
      <w:pPr>
        <w:keepNext/>
        <w:widowControl w:val="0"/>
        <w:suppressAutoHyphens/>
        <w:rPr>
          <w:b/>
          <w:color w:val="000000"/>
          <w:sz w:val="22"/>
          <w:szCs w:val="22"/>
        </w:rPr>
      </w:pPr>
      <w:r w:rsidRPr="006C1F2C">
        <w:rPr>
          <w:b/>
          <w:color w:val="000000"/>
          <w:sz w:val="22"/>
          <w:szCs w:val="22"/>
        </w:rPr>
        <w:t>Ta dette legemidlet</w:t>
      </w:r>
    </w:p>
    <w:p w14:paraId="37C8661E" w14:textId="77777777" w:rsidR="002B1694" w:rsidRPr="006C1F2C" w:rsidRDefault="002B1694" w:rsidP="005171BE">
      <w:pPr>
        <w:widowControl w:val="0"/>
        <w:numPr>
          <w:ilvl w:val="0"/>
          <w:numId w:val="21"/>
        </w:numPr>
        <w:suppressAutoHyphens/>
        <w:ind w:left="567" w:hanging="567"/>
        <w:rPr>
          <w:color w:val="000000"/>
          <w:sz w:val="22"/>
          <w:szCs w:val="22"/>
        </w:rPr>
      </w:pPr>
      <w:r w:rsidRPr="006C1F2C">
        <w:rPr>
          <w:color w:val="000000"/>
          <w:sz w:val="22"/>
          <w:szCs w:val="22"/>
        </w:rPr>
        <w:t>Fortell omsorgspersonen din at du bruker Exelon.</w:t>
      </w:r>
    </w:p>
    <w:p w14:paraId="37C8661F" w14:textId="77777777" w:rsidR="002B1694" w:rsidRPr="006C1F2C" w:rsidRDefault="002B1694" w:rsidP="005171BE">
      <w:pPr>
        <w:widowControl w:val="0"/>
        <w:numPr>
          <w:ilvl w:val="0"/>
          <w:numId w:val="21"/>
        </w:numPr>
        <w:suppressAutoHyphens/>
        <w:ind w:left="567" w:hanging="567"/>
        <w:rPr>
          <w:color w:val="000000"/>
          <w:sz w:val="22"/>
          <w:szCs w:val="22"/>
        </w:rPr>
      </w:pPr>
      <w:r w:rsidRPr="006C1F2C">
        <w:rPr>
          <w:color w:val="000000"/>
          <w:sz w:val="22"/>
          <w:szCs w:val="22"/>
        </w:rPr>
        <w:t>For å få nytte av legemidlet, må du ta det hver dag.</w:t>
      </w:r>
    </w:p>
    <w:p w14:paraId="37C86620" w14:textId="77777777" w:rsidR="0033328B" w:rsidRPr="006C1F2C" w:rsidRDefault="000A6944" w:rsidP="005171BE">
      <w:pPr>
        <w:widowControl w:val="0"/>
        <w:numPr>
          <w:ilvl w:val="0"/>
          <w:numId w:val="21"/>
        </w:numPr>
        <w:suppressAutoHyphens/>
        <w:ind w:left="567" w:hanging="567"/>
        <w:rPr>
          <w:color w:val="000000"/>
          <w:sz w:val="22"/>
          <w:szCs w:val="22"/>
        </w:rPr>
      </w:pPr>
      <w:r w:rsidRPr="006C1F2C">
        <w:rPr>
          <w:color w:val="000000"/>
          <w:sz w:val="22"/>
          <w:szCs w:val="22"/>
        </w:rPr>
        <w:t xml:space="preserve">Ta </w:t>
      </w:r>
      <w:r w:rsidR="00027BB7" w:rsidRPr="006C1F2C">
        <w:rPr>
          <w:color w:val="000000"/>
          <w:sz w:val="22"/>
          <w:szCs w:val="22"/>
        </w:rPr>
        <w:t>E</w:t>
      </w:r>
      <w:r w:rsidR="008B3E17" w:rsidRPr="006C1F2C">
        <w:rPr>
          <w:color w:val="000000"/>
          <w:sz w:val="22"/>
          <w:szCs w:val="22"/>
        </w:rPr>
        <w:t>xelon</w:t>
      </w:r>
      <w:r w:rsidR="00027BB7" w:rsidRPr="006C1F2C">
        <w:rPr>
          <w:color w:val="000000"/>
          <w:sz w:val="22"/>
          <w:szCs w:val="22"/>
        </w:rPr>
        <w:t xml:space="preserve"> to ganger daglig</w:t>
      </w:r>
      <w:r w:rsidR="002B1694" w:rsidRPr="006C1F2C">
        <w:rPr>
          <w:color w:val="000000"/>
          <w:sz w:val="22"/>
          <w:szCs w:val="22"/>
        </w:rPr>
        <w:t xml:space="preserve">, </w:t>
      </w:r>
      <w:r w:rsidR="00CC0299" w:rsidRPr="006C1F2C">
        <w:rPr>
          <w:color w:val="000000"/>
          <w:sz w:val="22"/>
          <w:szCs w:val="22"/>
        </w:rPr>
        <w:t>om morgenen og om kvelden</w:t>
      </w:r>
      <w:r w:rsidR="002B1694" w:rsidRPr="006C1F2C">
        <w:rPr>
          <w:color w:val="000000"/>
          <w:sz w:val="22"/>
          <w:szCs w:val="22"/>
        </w:rPr>
        <w:t>, sammen med mat</w:t>
      </w:r>
      <w:r w:rsidR="00027BB7" w:rsidRPr="006C1F2C">
        <w:rPr>
          <w:color w:val="000000"/>
          <w:sz w:val="22"/>
          <w:szCs w:val="22"/>
        </w:rPr>
        <w:t>.</w:t>
      </w:r>
    </w:p>
    <w:p w14:paraId="37C86621" w14:textId="77777777" w:rsidR="002B1694" w:rsidRPr="006C1F2C" w:rsidRDefault="002B1694" w:rsidP="005171BE">
      <w:pPr>
        <w:widowControl w:val="0"/>
        <w:numPr>
          <w:ilvl w:val="0"/>
          <w:numId w:val="21"/>
        </w:numPr>
        <w:ind w:left="567" w:hanging="567"/>
        <w:rPr>
          <w:color w:val="000000"/>
          <w:sz w:val="22"/>
          <w:szCs w:val="22"/>
        </w:rPr>
      </w:pPr>
      <w:r w:rsidRPr="006C1F2C">
        <w:rPr>
          <w:color w:val="000000"/>
          <w:sz w:val="22"/>
          <w:szCs w:val="22"/>
        </w:rPr>
        <w:t>Kapslene skal svelges hele med drikke.</w:t>
      </w:r>
    </w:p>
    <w:p w14:paraId="37C86622" w14:textId="77777777" w:rsidR="002B1694" w:rsidRPr="006C1F2C" w:rsidRDefault="002B1694" w:rsidP="005171BE">
      <w:pPr>
        <w:widowControl w:val="0"/>
        <w:numPr>
          <w:ilvl w:val="0"/>
          <w:numId w:val="21"/>
        </w:numPr>
        <w:ind w:left="567" w:hanging="567"/>
        <w:rPr>
          <w:color w:val="000000"/>
          <w:sz w:val="22"/>
          <w:szCs w:val="22"/>
        </w:rPr>
      </w:pPr>
      <w:r w:rsidRPr="006C1F2C">
        <w:rPr>
          <w:color w:val="000000"/>
          <w:sz w:val="22"/>
          <w:szCs w:val="22"/>
        </w:rPr>
        <w:t>Kapslene må ikke åpnes eller knuses.</w:t>
      </w:r>
    </w:p>
    <w:p w14:paraId="37C86623" w14:textId="77777777" w:rsidR="00027BB7" w:rsidRPr="006C1F2C" w:rsidRDefault="00027BB7" w:rsidP="005171BE">
      <w:pPr>
        <w:widowControl w:val="0"/>
      </w:pPr>
    </w:p>
    <w:p w14:paraId="37C86624" w14:textId="77777777" w:rsidR="00027BB7" w:rsidRPr="006C1F2C" w:rsidRDefault="00027BB7" w:rsidP="005171BE">
      <w:pPr>
        <w:keepNext/>
        <w:widowControl w:val="0"/>
        <w:rPr>
          <w:b/>
          <w:color w:val="000000"/>
          <w:sz w:val="22"/>
          <w:szCs w:val="22"/>
        </w:rPr>
      </w:pPr>
      <w:r w:rsidRPr="006C1F2C">
        <w:rPr>
          <w:b/>
          <w:color w:val="000000"/>
          <w:sz w:val="22"/>
          <w:szCs w:val="22"/>
        </w:rPr>
        <w:t>Dersom du tar for mye av E</w:t>
      </w:r>
      <w:r w:rsidR="008B3E17" w:rsidRPr="006C1F2C">
        <w:rPr>
          <w:b/>
          <w:color w:val="000000"/>
          <w:sz w:val="22"/>
          <w:szCs w:val="22"/>
        </w:rPr>
        <w:t>xelon</w:t>
      </w:r>
    </w:p>
    <w:p w14:paraId="37C86625" w14:textId="3E6EFAF7" w:rsidR="00027BB7" w:rsidRPr="006C1F2C" w:rsidRDefault="009814F5" w:rsidP="005171BE">
      <w:pPr>
        <w:widowControl w:val="0"/>
        <w:rPr>
          <w:color w:val="000000"/>
          <w:sz w:val="22"/>
          <w:szCs w:val="22"/>
        </w:rPr>
      </w:pPr>
      <w:r w:rsidRPr="006C1F2C">
        <w:rPr>
          <w:color w:val="000000"/>
          <w:sz w:val="22"/>
          <w:szCs w:val="22"/>
        </w:rPr>
        <w:t>Snakk</w:t>
      </w:r>
      <w:r w:rsidR="00027BB7" w:rsidRPr="006C1F2C">
        <w:rPr>
          <w:color w:val="000000"/>
          <w:sz w:val="22"/>
          <w:szCs w:val="22"/>
        </w:rPr>
        <w:t xml:space="preserve"> med legen din hvis du ved et uhell har fått i deg mer E</w:t>
      </w:r>
      <w:r w:rsidR="008B3E17" w:rsidRPr="006C1F2C">
        <w:rPr>
          <w:color w:val="000000"/>
          <w:sz w:val="22"/>
          <w:szCs w:val="22"/>
        </w:rPr>
        <w:t>xelon</w:t>
      </w:r>
      <w:r w:rsidR="00027BB7" w:rsidRPr="006C1F2C">
        <w:rPr>
          <w:color w:val="000000"/>
          <w:sz w:val="22"/>
          <w:szCs w:val="22"/>
        </w:rPr>
        <w:t xml:space="preserve"> enn du skal. Det kan hende du trenger medisinsk behandling. Enkelte personer som ved et uhell har tatt for mye E</w:t>
      </w:r>
      <w:r w:rsidR="008B3E17" w:rsidRPr="006C1F2C">
        <w:rPr>
          <w:color w:val="000000"/>
          <w:sz w:val="22"/>
          <w:szCs w:val="22"/>
        </w:rPr>
        <w:t>xelon</w:t>
      </w:r>
      <w:r w:rsidR="00027BB7" w:rsidRPr="006C1F2C">
        <w:rPr>
          <w:color w:val="000000"/>
          <w:sz w:val="22"/>
          <w:szCs w:val="22"/>
        </w:rPr>
        <w:t xml:space="preserve"> har opplevd kvalme, brekninger, diaré, høyt blodtrykk og hallusinasjoner.</w:t>
      </w:r>
      <w:r w:rsidR="00D14610" w:rsidRPr="006C1F2C">
        <w:rPr>
          <w:color w:val="000000"/>
          <w:sz w:val="22"/>
          <w:szCs w:val="22"/>
        </w:rPr>
        <w:t xml:space="preserve"> </w:t>
      </w:r>
      <w:r w:rsidR="00027BB7" w:rsidRPr="006C1F2C">
        <w:rPr>
          <w:color w:val="000000"/>
          <w:sz w:val="22"/>
          <w:szCs w:val="22"/>
        </w:rPr>
        <w:t>Langsom hjerterytme og besvimelse kan også forekomme.</w:t>
      </w:r>
    </w:p>
    <w:p w14:paraId="37C86626" w14:textId="77777777" w:rsidR="00027BB7" w:rsidRPr="006C1F2C" w:rsidRDefault="00027BB7" w:rsidP="005171BE">
      <w:pPr>
        <w:widowControl w:val="0"/>
        <w:rPr>
          <w:color w:val="000000"/>
          <w:sz w:val="22"/>
          <w:szCs w:val="22"/>
        </w:rPr>
      </w:pPr>
    </w:p>
    <w:p w14:paraId="37C86627" w14:textId="77777777" w:rsidR="00027BB7" w:rsidRPr="006C1F2C" w:rsidRDefault="00027BB7" w:rsidP="005171BE">
      <w:pPr>
        <w:keepNext/>
        <w:widowControl w:val="0"/>
        <w:rPr>
          <w:b/>
          <w:color w:val="000000"/>
          <w:sz w:val="22"/>
          <w:szCs w:val="22"/>
        </w:rPr>
      </w:pPr>
      <w:r w:rsidRPr="006C1F2C">
        <w:rPr>
          <w:b/>
          <w:color w:val="000000"/>
          <w:sz w:val="22"/>
          <w:szCs w:val="22"/>
        </w:rPr>
        <w:t>Dersom du har glemt å ta E</w:t>
      </w:r>
      <w:r w:rsidR="008B3E17" w:rsidRPr="006C1F2C">
        <w:rPr>
          <w:b/>
          <w:color w:val="000000"/>
          <w:sz w:val="22"/>
          <w:szCs w:val="22"/>
        </w:rPr>
        <w:t>xelon</w:t>
      </w:r>
    </w:p>
    <w:p w14:paraId="37C86628" w14:textId="202B6862" w:rsidR="00027BB7" w:rsidRPr="006C1F2C" w:rsidRDefault="00027BB7" w:rsidP="005171BE">
      <w:pPr>
        <w:widowControl w:val="0"/>
        <w:rPr>
          <w:color w:val="000000"/>
          <w:sz w:val="22"/>
          <w:szCs w:val="22"/>
        </w:rPr>
      </w:pPr>
      <w:r w:rsidRPr="006C1F2C">
        <w:rPr>
          <w:color w:val="000000"/>
          <w:sz w:val="22"/>
          <w:szCs w:val="22"/>
        </w:rPr>
        <w:t>Hvis du kommer på at du har glemt å ta dosen din med E</w:t>
      </w:r>
      <w:r w:rsidR="008B3E17" w:rsidRPr="006C1F2C">
        <w:rPr>
          <w:color w:val="000000"/>
          <w:sz w:val="22"/>
          <w:szCs w:val="22"/>
        </w:rPr>
        <w:t>xelon</w:t>
      </w:r>
      <w:r w:rsidRPr="006C1F2C">
        <w:rPr>
          <w:color w:val="000000"/>
          <w:sz w:val="22"/>
          <w:szCs w:val="22"/>
        </w:rPr>
        <w:t>, skal du vente og ta den neste dosen til vanlig tid.</w:t>
      </w:r>
      <w:r w:rsidR="005C09C1" w:rsidRPr="006C1F2C">
        <w:rPr>
          <w:color w:val="000000"/>
          <w:sz w:val="22"/>
          <w:szCs w:val="22"/>
        </w:rPr>
        <w:t xml:space="preserve"> Du </w:t>
      </w:r>
      <w:r w:rsidR="009814F5" w:rsidRPr="006C1F2C">
        <w:rPr>
          <w:color w:val="000000"/>
          <w:sz w:val="22"/>
          <w:szCs w:val="22"/>
        </w:rPr>
        <w:t>skal</w:t>
      </w:r>
      <w:r w:rsidR="005C09C1" w:rsidRPr="006C1F2C">
        <w:rPr>
          <w:color w:val="000000"/>
          <w:sz w:val="22"/>
          <w:szCs w:val="22"/>
        </w:rPr>
        <w:t xml:space="preserve"> ikke ta dobbel dose som erstatning for en glemt dose.</w:t>
      </w:r>
    </w:p>
    <w:p w14:paraId="37C86629" w14:textId="77777777" w:rsidR="00E20E3B" w:rsidRPr="006C1F2C" w:rsidRDefault="00E20E3B" w:rsidP="005171BE">
      <w:pPr>
        <w:widowControl w:val="0"/>
        <w:rPr>
          <w:color w:val="000000"/>
          <w:sz w:val="22"/>
          <w:szCs w:val="22"/>
        </w:rPr>
      </w:pPr>
    </w:p>
    <w:p w14:paraId="37C8662A" w14:textId="77777777" w:rsidR="00E20E3B" w:rsidRPr="006C1F2C" w:rsidRDefault="00E20E3B" w:rsidP="005171BE">
      <w:pPr>
        <w:widowControl w:val="0"/>
        <w:rPr>
          <w:color w:val="000000"/>
          <w:sz w:val="22"/>
          <w:szCs w:val="22"/>
        </w:rPr>
      </w:pPr>
      <w:r w:rsidRPr="006C1F2C">
        <w:rPr>
          <w:color w:val="000000"/>
          <w:sz w:val="22"/>
          <w:szCs w:val="22"/>
        </w:rPr>
        <w:t>Spør lege eller apotek dersom du har noen spørsmål om bruken av dette legemidlet.</w:t>
      </w:r>
    </w:p>
    <w:p w14:paraId="37C8662B" w14:textId="77777777" w:rsidR="00027BB7" w:rsidRPr="006C1F2C" w:rsidRDefault="00027BB7" w:rsidP="005171BE">
      <w:pPr>
        <w:widowControl w:val="0"/>
        <w:rPr>
          <w:color w:val="000000"/>
          <w:sz w:val="22"/>
          <w:szCs w:val="22"/>
        </w:rPr>
      </w:pPr>
    </w:p>
    <w:p w14:paraId="37C8662C" w14:textId="77777777" w:rsidR="00027BB7" w:rsidRPr="006C1F2C" w:rsidRDefault="00027BB7" w:rsidP="005171BE">
      <w:pPr>
        <w:widowControl w:val="0"/>
        <w:suppressAutoHyphens/>
        <w:rPr>
          <w:color w:val="000000"/>
          <w:sz w:val="22"/>
          <w:szCs w:val="22"/>
        </w:rPr>
      </w:pPr>
    </w:p>
    <w:p w14:paraId="37C8662D" w14:textId="77777777" w:rsidR="0033328B" w:rsidRPr="006C1F2C" w:rsidRDefault="00027BB7" w:rsidP="005171BE">
      <w:pPr>
        <w:keepNext/>
        <w:widowControl w:val="0"/>
        <w:suppressAutoHyphens/>
        <w:ind w:left="567" w:hanging="567"/>
        <w:rPr>
          <w:b/>
          <w:color w:val="000000"/>
          <w:sz w:val="22"/>
          <w:szCs w:val="22"/>
        </w:rPr>
      </w:pPr>
      <w:r w:rsidRPr="006C1F2C">
        <w:rPr>
          <w:b/>
          <w:color w:val="000000"/>
          <w:sz w:val="22"/>
          <w:szCs w:val="22"/>
        </w:rPr>
        <w:t>4.</w:t>
      </w:r>
      <w:r w:rsidRPr="006C1F2C">
        <w:rPr>
          <w:b/>
          <w:color w:val="000000"/>
          <w:sz w:val="22"/>
          <w:szCs w:val="22"/>
        </w:rPr>
        <w:tab/>
      </w:r>
      <w:r w:rsidR="00E20E3B" w:rsidRPr="006C1F2C">
        <w:rPr>
          <w:b/>
          <w:color w:val="000000"/>
          <w:sz w:val="22"/>
          <w:szCs w:val="22"/>
        </w:rPr>
        <w:t>Mulige bivirkninger</w:t>
      </w:r>
    </w:p>
    <w:p w14:paraId="37C8662E" w14:textId="77777777" w:rsidR="00027BB7" w:rsidRPr="006C1F2C" w:rsidRDefault="00027BB7" w:rsidP="005171BE">
      <w:pPr>
        <w:keepNext/>
        <w:widowControl w:val="0"/>
        <w:suppressAutoHyphens/>
        <w:rPr>
          <w:color w:val="000000"/>
          <w:sz w:val="22"/>
          <w:szCs w:val="22"/>
        </w:rPr>
      </w:pPr>
    </w:p>
    <w:p w14:paraId="37C8662F" w14:textId="77777777" w:rsidR="00027BB7" w:rsidRPr="006C1F2C" w:rsidRDefault="00027BB7" w:rsidP="005171BE">
      <w:pPr>
        <w:widowControl w:val="0"/>
        <w:suppressAutoHyphens/>
        <w:rPr>
          <w:color w:val="000000"/>
          <w:sz w:val="22"/>
          <w:szCs w:val="22"/>
        </w:rPr>
      </w:pPr>
      <w:r w:rsidRPr="006C1F2C">
        <w:rPr>
          <w:color w:val="000000"/>
          <w:sz w:val="22"/>
          <w:szCs w:val="22"/>
        </w:rPr>
        <w:t xml:space="preserve">Som alle legemidler kan </w:t>
      </w:r>
      <w:r w:rsidR="00E20E3B" w:rsidRPr="006C1F2C">
        <w:rPr>
          <w:color w:val="000000"/>
          <w:sz w:val="22"/>
          <w:szCs w:val="22"/>
        </w:rPr>
        <w:t xml:space="preserve">dette legemidlet </w:t>
      </w:r>
      <w:r w:rsidR="00163983" w:rsidRPr="006C1F2C">
        <w:rPr>
          <w:color w:val="000000"/>
          <w:sz w:val="22"/>
          <w:szCs w:val="22"/>
        </w:rPr>
        <w:t xml:space="preserve">forårsake </w:t>
      </w:r>
      <w:r w:rsidRPr="006C1F2C">
        <w:rPr>
          <w:color w:val="000000"/>
          <w:sz w:val="22"/>
          <w:szCs w:val="22"/>
        </w:rPr>
        <w:t>bivirkninger</w:t>
      </w:r>
      <w:r w:rsidR="00163983" w:rsidRPr="006C1F2C">
        <w:rPr>
          <w:color w:val="000000"/>
          <w:sz w:val="22"/>
          <w:szCs w:val="22"/>
        </w:rPr>
        <w:t>, men ikke alle får det</w:t>
      </w:r>
      <w:r w:rsidRPr="006C1F2C">
        <w:rPr>
          <w:color w:val="000000"/>
          <w:sz w:val="22"/>
          <w:szCs w:val="22"/>
        </w:rPr>
        <w:t>.</w:t>
      </w:r>
    </w:p>
    <w:p w14:paraId="37C86630" w14:textId="77777777" w:rsidR="00027BB7" w:rsidRPr="006C1F2C" w:rsidRDefault="00027BB7" w:rsidP="005171BE">
      <w:pPr>
        <w:widowControl w:val="0"/>
        <w:suppressAutoHyphens/>
        <w:rPr>
          <w:color w:val="000000"/>
          <w:sz w:val="22"/>
          <w:szCs w:val="22"/>
        </w:rPr>
      </w:pPr>
    </w:p>
    <w:p w14:paraId="37C86631" w14:textId="77777777" w:rsidR="00B91856" w:rsidRPr="006C1F2C" w:rsidRDefault="00027BB7" w:rsidP="005171BE">
      <w:pPr>
        <w:widowControl w:val="0"/>
        <w:rPr>
          <w:color w:val="000000"/>
          <w:sz w:val="22"/>
          <w:szCs w:val="22"/>
        </w:rPr>
      </w:pPr>
      <w:r w:rsidRPr="006C1F2C">
        <w:rPr>
          <w:color w:val="000000"/>
          <w:sz w:val="22"/>
          <w:szCs w:val="22"/>
        </w:rPr>
        <w:t xml:space="preserve">Bivirkninger er vanligst i forbindelse med behandlingsstart eller når dosen økes. Bivirkningene vil </w:t>
      </w:r>
      <w:r w:rsidR="00CE7285" w:rsidRPr="006C1F2C">
        <w:rPr>
          <w:color w:val="000000"/>
          <w:sz w:val="22"/>
          <w:szCs w:val="22"/>
        </w:rPr>
        <w:t>vanligvis</w:t>
      </w:r>
      <w:r w:rsidRPr="006C1F2C">
        <w:rPr>
          <w:color w:val="000000"/>
          <w:sz w:val="22"/>
          <w:szCs w:val="22"/>
        </w:rPr>
        <w:t xml:space="preserve"> forsvinne</w:t>
      </w:r>
      <w:r w:rsidR="00CE7285" w:rsidRPr="006C1F2C">
        <w:rPr>
          <w:color w:val="000000"/>
          <w:sz w:val="22"/>
          <w:szCs w:val="22"/>
        </w:rPr>
        <w:t xml:space="preserve"> gradvis</w:t>
      </w:r>
      <w:r w:rsidRPr="006C1F2C">
        <w:rPr>
          <w:color w:val="000000"/>
          <w:sz w:val="22"/>
          <w:szCs w:val="22"/>
        </w:rPr>
        <w:t>, trolig fordi kroppen din blir vant til legemidlet.</w:t>
      </w:r>
    </w:p>
    <w:p w14:paraId="37C86632" w14:textId="77777777" w:rsidR="00B91856" w:rsidRPr="006C1F2C" w:rsidRDefault="00B91856" w:rsidP="005171BE">
      <w:pPr>
        <w:widowControl w:val="0"/>
        <w:rPr>
          <w:color w:val="000000"/>
          <w:sz w:val="22"/>
          <w:szCs w:val="22"/>
        </w:rPr>
      </w:pPr>
    </w:p>
    <w:p w14:paraId="37C86633" w14:textId="77777777" w:rsidR="00B91856" w:rsidRPr="006C1F2C" w:rsidRDefault="0067063B" w:rsidP="005171BE">
      <w:pPr>
        <w:keepNext/>
        <w:widowControl w:val="0"/>
        <w:rPr>
          <w:color w:val="000000"/>
          <w:sz w:val="22"/>
          <w:szCs w:val="22"/>
        </w:rPr>
      </w:pPr>
      <w:r w:rsidRPr="006C1F2C">
        <w:rPr>
          <w:b/>
          <w:color w:val="000000"/>
          <w:sz w:val="22"/>
          <w:szCs w:val="22"/>
        </w:rPr>
        <w:t>Svært vanlige</w:t>
      </w:r>
      <w:r w:rsidR="000B708A" w:rsidRPr="006C1F2C">
        <w:rPr>
          <w:color w:val="000000"/>
          <w:sz w:val="22"/>
          <w:szCs w:val="22"/>
        </w:rPr>
        <w:t xml:space="preserve"> </w:t>
      </w:r>
      <w:r w:rsidR="008073D5" w:rsidRPr="006C1F2C">
        <w:rPr>
          <w:color w:val="000000"/>
          <w:sz w:val="22"/>
          <w:szCs w:val="22"/>
        </w:rPr>
        <w:t>(kan forekomme hos mer enn 1 av 10 personer)</w:t>
      </w:r>
    </w:p>
    <w:p w14:paraId="37C86635" w14:textId="77777777" w:rsidR="00F42100" w:rsidRPr="006C1F2C" w:rsidRDefault="00B91856" w:rsidP="005171BE">
      <w:pPr>
        <w:widowControl w:val="0"/>
        <w:numPr>
          <w:ilvl w:val="0"/>
          <w:numId w:val="22"/>
        </w:numPr>
        <w:ind w:left="567" w:hanging="567"/>
        <w:rPr>
          <w:color w:val="000000"/>
          <w:sz w:val="22"/>
          <w:szCs w:val="22"/>
        </w:rPr>
      </w:pPr>
      <w:r w:rsidRPr="006C1F2C">
        <w:rPr>
          <w:color w:val="000000"/>
          <w:sz w:val="22"/>
          <w:szCs w:val="22"/>
        </w:rPr>
        <w:t>S</w:t>
      </w:r>
      <w:r w:rsidR="0067063B" w:rsidRPr="006C1F2C">
        <w:rPr>
          <w:color w:val="000000"/>
          <w:sz w:val="22"/>
          <w:szCs w:val="22"/>
        </w:rPr>
        <w:t>vimmelhet</w:t>
      </w:r>
    </w:p>
    <w:p w14:paraId="37C86636" w14:textId="77777777" w:rsidR="00F42100" w:rsidRPr="006C1F2C" w:rsidRDefault="00F42100" w:rsidP="005171BE">
      <w:pPr>
        <w:widowControl w:val="0"/>
        <w:numPr>
          <w:ilvl w:val="0"/>
          <w:numId w:val="22"/>
        </w:numPr>
        <w:ind w:left="567" w:hanging="567"/>
        <w:rPr>
          <w:color w:val="000000"/>
          <w:sz w:val="22"/>
          <w:szCs w:val="22"/>
        </w:rPr>
      </w:pPr>
      <w:r w:rsidRPr="006C1F2C">
        <w:rPr>
          <w:color w:val="000000"/>
          <w:sz w:val="22"/>
          <w:szCs w:val="22"/>
        </w:rPr>
        <w:t>Nedsatt appetitt</w:t>
      </w:r>
    </w:p>
    <w:p w14:paraId="37C86637" w14:textId="77777777" w:rsidR="00CC0299" w:rsidRPr="006C1F2C" w:rsidRDefault="00F42100" w:rsidP="005171BE">
      <w:pPr>
        <w:widowControl w:val="0"/>
        <w:numPr>
          <w:ilvl w:val="0"/>
          <w:numId w:val="22"/>
        </w:numPr>
        <w:ind w:left="567" w:hanging="567"/>
        <w:rPr>
          <w:color w:val="000000"/>
          <w:sz w:val="22"/>
          <w:szCs w:val="22"/>
        </w:rPr>
      </w:pPr>
      <w:r w:rsidRPr="006C1F2C">
        <w:rPr>
          <w:color w:val="000000"/>
          <w:sz w:val="22"/>
          <w:szCs w:val="22"/>
        </w:rPr>
        <w:t>Mageproblemer slik som kvalme eller</w:t>
      </w:r>
      <w:r w:rsidR="00027BB7" w:rsidRPr="006C1F2C">
        <w:rPr>
          <w:color w:val="000000"/>
          <w:sz w:val="22"/>
          <w:szCs w:val="22"/>
        </w:rPr>
        <w:t xml:space="preserve"> </w:t>
      </w:r>
      <w:r w:rsidR="00AF0C46" w:rsidRPr="006C1F2C">
        <w:rPr>
          <w:color w:val="000000"/>
          <w:sz w:val="22"/>
          <w:szCs w:val="22"/>
        </w:rPr>
        <w:t>brekninger, dia</w:t>
      </w:r>
      <w:r w:rsidRPr="006C1F2C">
        <w:rPr>
          <w:color w:val="000000"/>
          <w:sz w:val="22"/>
          <w:szCs w:val="22"/>
        </w:rPr>
        <w:t>r</w:t>
      </w:r>
      <w:r w:rsidR="00A816F2" w:rsidRPr="006C1F2C">
        <w:rPr>
          <w:color w:val="000000"/>
          <w:sz w:val="22"/>
          <w:szCs w:val="22"/>
        </w:rPr>
        <w:t>é</w:t>
      </w:r>
    </w:p>
    <w:p w14:paraId="37C86638" w14:textId="77777777" w:rsidR="00080532" w:rsidRPr="006C1F2C" w:rsidRDefault="00080532" w:rsidP="005171BE">
      <w:pPr>
        <w:widowControl w:val="0"/>
        <w:rPr>
          <w:color w:val="000000"/>
          <w:sz w:val="22"/>
          <w:szCs w:val="22"/>
        </w:rPr>
      </w:pPr>
    </w:p>
    <w:p w14:paraId="098C81C0" w14:textId="6E5A4BA9" w:rsidR="002C58F0" w:rsidRPr="006C1F2C" w:rsidRDefault="00CC0299" w:rsidP="005171BE">
      <w:pPr>
        <w:keepNext/>
        <w:widowControl w:val="0"/>
        <w:rPr>
          <w:color w:val="000000"/>
          <w:sz w:val="22"/>
          <w:szCs w:val="22"/>
        </w:rPr>
      </w:pPr>
      <w:r w:rsidRPr="006C1F2C">
        <w:rPr>
          <w:b/>
          <w:color w:val="000000"/>
          <w:sz w:val="22"/>
          <w:szCs w:val="22"/>
        </w:rPr>
        <w:t>Vanlige</w:t>
      </w:r>
      <w:r w:rsidR="008073D5" w:rsidRPr="006C1F2C">
        <w:rPr>
          <w:color w:val="000000"/>
          <w:sz w:val="22"/>
          <w:szCs w:val="22"/>
        </w:rPr>
        <w:t xml:space="preserve"> (kan forekomme hos opptil 1 av 10 personer)</w:t>
      </w:r>
    </w:p>
    <w:p w14:paraId="116BCFC2" w14:textId="39A95DAE" w:rsidR="002C58F0" w:rsidRDefault="002C58F0" w:rsidP="005171BE">
      <w:pPr>
        <w:widowControl w:val="0"/>
        <w:numPr>
          <w:ilvl w:val="0"/>
          <w:numId w:val="23"/>
        </w:numPr>
        <w:ind w:left="567" w:hanging="567"/>
        <w:rPr>
          <w:color w:val="000000"/>
          <w:sz w:val="22"/>
          <w:szCs w:val="22"/>
        </w:rPr>
      </w:pPr>
      <w:r>
        <w:rPr>
          <w:color w:val="000000"/>
          <w:sz w:val="22"/>
          <w:szCs w:val="22"/>
        </w:rPr>
        <w:t>Angst</w:t>
      </w:r>
    </w:p>
    <w:p w14:paraId="37C8663A" w14:textId="5E3AD0DE" w:rsidR="00080532" w:rsidRPr="006C1F2C" w:rsidRDefault="00080532" w:rsidP="005171BE">
      <w:pPr>
        <w:widowControl w:val="0"/>
        <w:numPr>
          <w:ilvl w:val="0"/>
          <w:numId w:val="23"/>
        </w:numPr>
        <w:ind w:left="567" w:hanging="567"/>
        <w:rPr>
          <w:color w:val="000000"/>
          <w:sz w:val="22"/>
          <w:szCs w:val="22"/>
        </w:rPr>
      </w:pPr>
      <w:r w:rsidRPr="006C1F2C">
        <w:rPr>
          <w:color w:val="000000"/>
          <w:sz w:val="22"/>
          <w:szCs w:val="22"/>
        </w:rPr>
        <w:t>Svetting</w:t>
      </w:r>
    </w:p>
    <w:p w14:paraId="37C8663B" w14:textId="77777777" w:rsidR="00080532" w:rsidRPr="006C1F2C" w:rsidRDefault="00080532" w:rsidP="005171BE">
      <w:pPr>
        <w:widowControl w:val="0"/>
        <w:numPr>
          <w:ilvl w:val="0"/>
          <w:numId w:val="23"/>
        </w:numPr>
        <w:ind w:left="567" w:hanging="567"/>
        <w:rPr>
          <w:color w:val="000000"/>
          <w:sz w:val="22"/>
          <w:szCs w:val="22"/>
        </w:rPr>
      </w:pPr>
      <w:r w:rsidRPr="006C1F2C">
        <w:rPr>
          <w:color w:val="000000"/>
          <w:sz w:val="22"/>
          <w:szCs w:val="22"/>
        </w:rPr>
        <w:t>Hodepine</w:t>
      </w:r>
    </w:p>
    <w:p w14:paraId="37C8663C" w14:textId="77777777" w:rsidR="00080532" w:rsidRPr="006C1F2C" w:rsidRDefault="00080532" w:rsidP="005171BE">
      <w:pPr>
        <w:widowControl w:val="0"/>
        <w:numPr>
          <w:ilvl w:val="0"/>
          <w:numId w:val="23"/>
        </w:numPr>
        <w:ind w:left="567" w:hanging="567"/>
        <w:rPr>
          <w:color w:val="000000"/>
          <w:sz w:val="22"/>
          <w:szCs w:val="22"/>
        </w:rPr>
      </w:pPr>
      <w:r w:rsidRPr="006C1F2C">
        <w:rPr>
          <w:color w:val="000000"/>
          <w:sz w:val="22"/>
          <w:szCs w:val="22"/>
        </w:rPr>
        <w:t>Halsbrann</w:t>
      </w:r>
    </w:p>
    <w:p w14:paraId="37C8663D" w14:textId="77777777" w:rsidR="00080532" w:rsidRPr="006C1F2C" w:rsidRDefault="00080532" w:rsidP="005171BE">
      <w:pPr>
        <w:widowControl w:val="0"/>
        <w:numPr>
          <w:ilvl w:val="0"/>
          <w:numId w:val="23"/>
        </w:numPr>
        <w:ind w:left="567" w:hanging="567"/>
        <w:rPr>
          <w:color w:val="000000"/>
          <w:sz w:val="22"/>
          <w:szCs w:val="22"/>
        </w:rPr>
      </w:pPr>
      <w:r w:rsidRPr="006C1F2C">
        <w:rPr>
          <w:color w:val="000000"/>
          <w:sz w:val="22"/>
          <w:szCs w:val="22"/>
        </w:rPr>
        <w:t>Vekttap</w:t>
      </w:r>
    </w:p>
    <w:p w14:paraId="37C8663E" w14:textId="6F1D79A4" w:rsidR="00080532" w:rsidRPr="006C1F2C" w:rsidRDefault="00080532" w:rsidP="005171BE">
      <w:pPr>
        <w:widowControl w:val="0"/>
        <w:numPr>
          <w:ilvl w:val="0"/>
          <w:numId w:val="23"/>
        </w:numPr>
        <w:ind w:left="567" w:hanging="567"/>
        <w:rPr>
          <w:color w:val="000000"/>
          <w:sz w:val="22"/>
          <w:szCs w:val="22"/>
        </w:rPr>
      </w:pPr>
      <w:r w:rsidRPr="006C1F2C">
        <w:rPr>
          <w:color w:val="000000"/>
          <w:sz w:val="22"/>
          <w:szCs w:val="22"/>
        </w:rPr>
        <w:t>Magesmerte</w:t>
      </w:r>
      <w:r w:rsidR="003F04F8">
        <w:rPr>
          <w:color w:val="000000"/>
          <w:sz w:val="22"/>
          <w:szCs w:val="22"/>
        </w:rPr>
        <w:t>r</w:t>
      </w:r>
    </w:p>
    <w:p w14:paraId="37C8663F" w14:textId="44F40484" w:rsidR="00080532" w:rsidRPr="006C1F2C" w:rsidRDefault="00A816F2" w:rsidP="005171BE">
      <w:pPr>
        <w:widowControl w:val="0"/>
        <w:numPr>
          <w:ilvl w:val="0"/>
          <w:numId w:val="23"/>
        </w:numPr>
        <w:ind w:left="567" w:hanging="567"/>
        <w:rPr>
          <w:color w:val="000000"/>
          <w:sz w:val="22"/>
          <w:szCs w:val="22"/>
        </w:rPr>
      </w:pPr>
      <w:r w:rsidRPr="006C1F2C">
        <w:rPr>
          <w:color w:val="000000"/>
          <w:sz w:val="22"/>
          <w:szCs w:val="22"/>
        </w:rPr>
        <w:t>Agitasjon</w:t>
      </w:r>
    </w:p>
    <w:p w14:paraId="37C86640" w14:textId="77777777" w:rsidR="00080532" w:rsidRPr="006C1F2C" w:rsidRDefault="00080532" w:rsidP="005171BE">
      <w:pPr>
        <w:widowControl w:val="0"/>
        <w:numPr>
          <w:ilvl w:val="0"/>
          <w:numId w:val="23"/>
        </w:numPr>
        <w:ind w:left="567" w:hanging="567"/>
        <w:rPr>
          <w:color w:val="000000"/>
          <w:sz w:val="22"/>
          <w:szCs w:val="22"/>
        </w:rPr>
      </w:pPr>
      <w:r w:rsidRPr="006C1F2C">
        <w:rPr>
          <w:color w:val="000000"/>
          <w:sz w:val="22"/>
          <w:szCs w:val="22"/>
        </w:rPr>
        <w:t>Følelse av trøtthet eller svakhet</w:t>
      </w:r>
    </w:p>
    <w:p w14:paraId="37C86641" w14:textId="77777777" w:rsidR="00080532" w:rsidRPr="006C1F2C" w:rsidRDefault="00080532" w:rsidP="005171BE">
      <w:pPr>
        <w:widowControl w:val="0"/>
        <w:numPr>
          <w:ilvl w:val="0"/>
          <w:numId w:val="23"/>
        </w:numPr>
        <w:ind w:left="567" w:hanging="567"/>
        <w:rPr>
          <w:color w:val="000000"/>
          <w:sz w:val="22"/>
          <w:szCs w:val="22"/>
        </w:rPr>
      </w:pPr>
      <w:r w:rsidRPr="006C1F2C">
        <w:rPr>
          <w:color w:val="000000"/>
          <w:sz w:val="22"/>
          <w:szCs w:val="22"/>
        </w:rPr>
        <w:t>Generell følelse av uvelhet</w:t>
      </w:r>
    </w:p>
    <w:p w14:paraId="37C86642" w14:textId="77777777" w:rsidR="00967905" w:rsidRPr="006C1F2C" w:rsidRDefault="00080532" w:rsidP="005171BE">
      <w:pPr>
        <w:widowControl w:val="0"/>
        <w:numPr>
          <w:ilvl w:val="0"/>
          <w:numId w:val="23"/>
        </w:numPr>
        <w:ind w:left="567" w:hanging="567"/>
        <w:rPr>
          <w:color w:val="000000"/>
          <w:sz w:val="22"/>
          <w:szCs w:val="22"/>
        </w:rPr>
      </w:pPr>
      <w:r w:rsidRPr="006C1F2C">
        <w:rPr>
          <w:color w:val="000000"/>
          <w:sz w:val="22"/>
          <w:szCs w:val="22"/>
        </w:rPr>
        <w:t xml:space="preserve">Skjelving eller </w:t>
      </w:r>
      <w:r w:rsidR="00967905" w:rsidRPr="006C1F2C">
        <w:rPr>
          <w:color w:val="000000"/>
          <w:sz w:val="22"/>
          <w:szCs w:val="22"/>
        </w:rPr>
        <w:t>følelse av forvirring</w:t>
      </w:r>
    </w:p>
    <w:p w14:paraId="37C86643" w14:textId="77777777" w:rsidR="00D17B6B" w:rsidRPr="006C1F2C" w:rsidRDefault="00D17B6B" w:rsidP="005171BE">
      <w:pPr>
        <w:widowControl w:val="0"/>
        <w:numPr>
          <w:ilvl w:val="0"/>
          <w:numId w:val="23"/>
        </w:numPr>
        <w:ind w:left="567" w:hanging="567"/>
        <w:rPr>
          <w:color w:val="000000"/>
          <w:sz w:val="22"/>
          <w:szCs w:val="22"/>
        </w:rPr>
      </w:pPr>
      <w:r w:rsidRPr="006C1F2C">
        <w:rPr>
          <w:color w:val="000000"/>
          <w:sz w:val="22"/>
          <w:szCs w:val="22"/>
        </w:rPr>
        <w:t>Nedsatt appetitt</w:t>
      </w:r>
    </w:p>
    <w:p w14:paraId="37C86644" w14:textId="77777777" w:rsidR="00B124B8" w:rsidRDefault="00B124B8" w:rsidP="005171BE">
      <w:pPr>
        <w:widowControl w:val="0"/>
        <w:numPr>
          <w:ilvl w:val="0"/>
          <w:numId w:val="23"/>
        </w:numPr>
        <w:ind w:left="567" w:hanging="567"/>
        <w:rPr>
          <w:color w:val="000000"/>
          <w:sz w:val="22"/>
          <w:szCs w:val="22"/>
        </w:rPr>
      </w:pPr>
      <w:r w:rsidRPr="006C1F2C">
        <w:rPr>
          <w:color w:val="000000"/>
          <w:sz w:val="22"/>
          <w:szCs w:val="22"/>
        </w:rPr>
        <w:t>Mareritt</w:t>
      </w:r>
    </w:p>
    <w:p w14:paraId="07F9E17D" w14:textId="447C82FF" w:rsidR="00370B2D" w:rsidRPr="006C1F2C" w:rsidRDefault="00370B2D" w:rsidP="005171BE">
      <w:pPr>
        <w:widowControl w:val="0"/>
        <w:numPr>
          <w:ilvl w:val="0"/>
          <w:numId w:val="23"/>
        </w:numPr>
        <w:ind w:left="567" w:hanging="567"/>
        <w:rPr>
          <w:color w:val="000000"/>
          <w:sz w:val="22"/>
          <w:szCs w:val="22"/>
        </w:rPr>
      </w:pPr>
      <w:r>
        <w:rPr>
          <w:color w:val="000000"/>
          <w:sz w:val="22"/>
          <w:szCs w:val="22"/>
        </w:rPr>
        <w:t>Søvnighet</w:t>
      </w:r>
    </w:p>
    <w:p w14:paraId="37C86645" w14:textId="77777777" w:rsidR="00CC0299" w:rsidRPr="006C1F2C" w:rsidRDefault="00CC0299" w:rsidP="005171BE">
      <w:pPr>
        <w:widowControl w:val="0"/>
        <w:rPr>
          <w:color w:val="000000"/>
          <w:sz w:val="22"/>
          <w:szCs w:val="22"/>
        </w:rPr>
      </w:pPr>
    </w:p>
    <w:p w14:paraId="37C86646" w14:textId="77777777" w:rsidR="00967905" w:rsidRPr="006C1F2C" w:rsidRDefault="00967905" w:rsidP="005171BE">
      <w:pPr>
        <w:keepNext/>
        <w:widowControl w:val="0"/>
        <w:rPr>
          <w:color w:val="000000"/>
          <w:sz w:val="22"/>
          <w:szCs w:val="22"/>
        </w:rPr>
      </w:pPr>
      <w:r w:rsidRPr="006C1F2C">
        <w:rPr>
          <w:b/>
          <w:color w:val="000000"/>
          <w:sz w:val="22"/>
          <w:szCs w:val="22"/>
        </w:rPr>
        <w:t>M</w:t>
      </w:r>
      <w:r w:rsidR="00D84CCF" w:rsidRPr="006C1F2C">
        <w:rPr>
          <w:b/>
          <w:color w:val="000000"/>
          <w:sz w:val="22"/>
          <w:szCs w:val="22"/>
        </w:rPr>
        <w:t>indre vanlig</w:t>
      </w:r>
      <w:r w:rsidR="00282681" w:rsidRPr="006C1F2C">
        <w:rPr>
          <w:b/>
          <w:color w:val="000000"/>
          <w:sz w:val="22"/>
          <w:szCs w:val="22"/>
        </w:rPr>
        <w:t>e</w:t>
      </w:r>
      <w:r w:rsidR="008073D5" w:rsidRPr="006C1F2C">
        <w:rPr>
          <w:color w:val="000000"/>
          <w:sz w:val="22"/>
          <w:szCs w:val="22"/>
        </w:rPr>
        <w:t xml:space="preserve"> (kan forekomme hos opptil 1 av 100 personer)</w:t>
      </w:r>
    </w:p>
    <w:p w14:paraId="37C86647" w14:textId="77777777" w:rsidR="00A1035F" w:rsidRPr="006C1F2C" w:rsidRDefault="00A1035F" w:rsidP="005171BE">
      <w:pPr>
        <w:widowControl w:val="0"/>
        <w:numPr>
          <w:ilvl w:val="0"/>
          <w:numId w:val="24"/>
        </w:numPr>
        <w:ind w:left="567" w:hanging="567"/>
        <w:rPr>
          <w:color w:val="000000"/>
          <w:sz w:val="22"/>
          <w:szCs w:val="22"/>
        </w:rPr>
      </w:pPr>
      <w:r w:rsidRPr="006C1F2C">
        <w:rPr>
          <w:color w:val="000000"/>
          <w:sz w:val="22"/>
          <w:szCs w:val="22"/>
        </w:rPr>
        <w:t>D</w:t>
      </w:r>
      <w:r w:rsidR="00027BB7" w:rsidRPr="006C1F2C">
        <w:rPr>
          <w:color w:val="000000"/>
          <w:sz w:val="22"/>
          <w:szCs w:val="22"/>
        </w:rPr>
        <w:t>epresjon</w:t>
      </w:r>
    </w:p>
    <w:p w14:paraId="37C86648" w14:textId="77777777" w:rsidR="00A1035F" w:rsidRPr="006C1F2C" w:rsidRDefault="00A1035F" w:rsidP="005171BE">
      <w:pPr>
        <w:widowControl w:val="0"/>
        <w:numPr>
          <w:ilvl w:val="0"/>
          <w:numId w:val="24"/>
        </w:numPr>
        <w:ind w:left="567" w:hanging="567"/>
        <w:rPr>
          <w:color w:val="000000"/>
          <w:sz w:val="22"/>
          <w:szCs w:val="22"/>
        </w:rPr>
      </w:pPr>
      <w:r w:rsidRPr="006C1F2C">
        <w:rPr>
          <w:color w:val="000000"/>
          <w:sz w:val="22"/>
          <w:szCs w:val="22"/>
        </w:rPr>
        <w:t>S</w:t>
      </w:r>
      <w:r w:rsidR="00027BB7" w:rsidRPr="006C1F2C">
        <w:rPr>
          <w:color w:val="000000"/>
          <w:sz w:val="22"/>
          <w:szCs w:val="22"/>
        </w:rPr>
        <w:t>øvnvansker</w:t>
      </w:r>
    </w:p>
    <w:p w14:paraId="37C86649" w14:textId="77777777" w:rsidR="00A1035F" w:rsidRPr="006C1F2C" w:rsidRDefault="00A1035F" w:rsidP="005171BE">
      <w:pPr>
        <w:widowControl w:val="0"/>
        <w:numPr>
          <w:ilvl w:val="0"/>
          <w:numId w:val="24"/>
        </w:numPr>
        <w:ind w:left="567" w:hanging="567"/>
        <w:rPr>
          <w:color w:val="000000"/>
          <w:sz w:val="22"/>
          <w:szCs w:val="22"/>
        </w:rPr>
      </w:pPr>
      <w:r w:rsidRPr="006C1F2C">
        <w:rPr>
          <w:color w:val="000000"/>
          <w:sz w:val="22"/>
          <w:szCs w:val="22"/>
        </w:rPr>
        <w:t>Besvimelser eller fallulykker</w:t>
      </w:r>
    </w:p>
    <w:p w14:paraId="37C8664A" w14:textId="77777777" w:rsidR="00A1035F" w:rsidRPr="006C1F2C" w:rsidRDefault="00A1035F" w:rsidP="005171BE">
      <w:pPr>
        <w:widowControl w:val="0"/>
        <w:numPr>
          <w:ilvl w:val="0"/>
          <w:numId w:val="24"/>
        </w:numPr>
        <w:ind w:left="567" w:hanging="567"/>
        <w:rPr>
          <w:color w:val="000000"/>
          <w:sz w:val="22"/>
          <w:szCs w:val="22"/>
        </w:rPr>
      </w:pPr>
      <w:r w:rsidRPr="006C1F2C">
        <w:rPr>
          <w:color w:val="000000"/>
          <w:sz w:val="22"/>
          <w:szCs w:val="22"/>
        </w:rPr>
        <w:t>E</w:t>
      </w:r>
      <w:r w:rsidR="00A27499" w:rsidRPr="006C1F2C">
        <w:rPr>
          <w:color w:val="000000"/>
          <w:sz w:val="22"/>
          <w:szCs w:val="22"/>
        </w:rPr>
        <w:t>ndringer i leverfunksjon</w:t>
      </w:r>
    </w:p>
    <w:p w14:paraId="37C8664B" w14:textId="77777777" w:rsidR="00027BB7" w:rsidRPr="006C1F2C" w:rsidRDefault="00027BB7" w:rsidP="005171BE">
      <w:pPr>
        <w:widowControl w:val="0"/>
        <w:rPr>
          <w:color w:val="000000"/>
          <w:sz w:val="22"/>
          <w:szCs w:val="22"/>
        </w:rPr>
      </w:pPr>
    </w:p>
    <w:p w14:paraId="37C8664C" w14:textId="77777777" w:rsidR="00A1035F" w:rsidRPr="006C1F2C" w:rsidRDefault="00A1035F" w:rsidP="005171BE">
      <w:pPr>
        <w:keepNext/>
        <w:widowControl w:val="0"/>
        <w:rPr>
          <w:color w:val="000000"/>
          <w:sz w:val="22"/>
          <w:szCs w:val="22"/>
        </w:rPr>
      </w:pPr>
      <w:r w:rsidRPr="006C1F2C">
        <w:rPr>
          <w:b/>
          <w:color w:val="000000"/>
          <w:sz w:val="22"/>
          <w:szCs w:val="22"/>
        </w:rPr>
        <w:t>S</w:t>
      </w:r>
      <w:r w:rsidR="00027BB7" w:rsidRPr="006C1F2C">
        <w:rPr>
          <w:b/>
          <w:color w:val="000000"/>
          <w:sz w:val="22"/>
          <w:szCs w:val="22"/>
        </w:rPr>
        <w:t>jeldne</w:t>
      </w:r>
      <w:r w:rsidR="008073D5" w:rsidRPr="006C1F2C">
        <w:rPr>
          <w:color w:val="000000"/>
          <w:sz w:val="22"/>
          <w:szCs w:val="22"/>
        </w:rPr>
        <w:t xml:space="preserve"> (kan forekomme hos opptil 1 av 1000 personer)</w:t>
      </w:r>
    </w:p>
    <w:p w14:paraId="37C8664D" w14:textId="77777777" w:rsidR="007C30D2" w:rsidRPr="006C1F2C" w:rsidRDefault="007C30D2" w:rsidP="005171BE">
      <w:pPr>
        <w:widowControl w:val="0"/>
        <w:numPr>
          <w:ilvl w:val="0"/>
          <w:numId w:val="25"/>
        </w:numPr>
        <w:ind w:left="567" w:hanging="567"/>
        <w:rPr>
          <w:color w:val="000000"/>
          <w:sz w:val="22"/>
          <w:szCs w:val="22"/>
        </w:rPr>
      </w:pPr>
      <w:r w:rsidRPr="006C1F2C">
        <w:rPr>
          <w:color w:val="000000"/>
          <w:sz w:val="22"/>
          <w:szCs w:val="22"/>
        </w:rPr>
        <w:t>B</w:t>
      </w:r>
      <w:r w:rsidR="00027BB7" w:rsidRPr="006C1F2C">
        <w:rPr>
          <w:color w:val="000000"/>
          <w:sz w:val="22"/>
          <w:szCs w:val="22"/>
        </w:rPr>
        <w:t>rystsmerter</w:t>
      </w:r>
    </w:p>
    <w:p w14:paraId="37C8664E" w14:textId="77777777" w:rsidR="007C30D2" w:rsidRPr="006C1F2C" w:rsidRDefault="007C30D2" w:rsidP="005171BE">
      <w:pPr>
        <w:widowControl w:val="0"/>
        <w:numPr>
          <w:ilvl w:val="0"/>
          <w:numId w:val="25"/>
        </w:numPr>
        <w:ind w:left="567" w:hanging="567"/>
        <w:rPr>
          <w:color w:val="000000"/>
          <w:sz w:val="22"/>
          <w:szCs w:val="22"/>
        </w:rPr>
      </w:pPr>
      <w:r w:rsidRPr="006C1F2C">
        <w:rPr>
          <w:color w:val="000000"/>
          <w:sz w:val="22"/>
          <w:szCs w:val="22"/>
        </w:rPr>
        <w:t>Utslett, kløe</w:t>
      </w:r>
    </w:p>
    <w:p w14:paraId="37C8664F" w14:textId="77777777" w:rsidR="007C30D2" w:rsidRPr="006C1F2C" w:rsidRDefault="007C30D2" w:rsidP="005171BE">
      <w:pPr>
        <w:widowControl w:val="0"/>
        <w:numPr>
          <w:ilvl w:val="0"/>
          <w:numId w:val="25"/>
        </w:numPr>
        <w:ind w:left="567" w:hanging="567"/>
        <w:rPr>
          <w:color w:val="000000"/>
          <w:sz w:val="22"/>
          <w:szCs w:val="22"/>
        </w:rPr>
      </w:pPr>
      <w:r w:rsidRPr="006C1F2C">
        <w:rPr>
          <w:color w:val="000000"/>
          <w:sz w:val="22"/>
          <w:szCs w:val="22"/>
        </w:rPr>
        <w:t>Krampeanfall</w:t>
      </w:r>
    </w:p>
    <w:p w14:paraId="37C86650" w14:textId="77777777" w:rsidR="007C30D2" w:rsidRPr="006C1F2C" w:rsidRDefault="007C30D2" w:rsidP="005171BE">
      <w:pPr>
        <w:widowControl w:val="0"/>
        <w:numPr>
          <w:ilvl w:val="0"/>
          <w:numId w:val="25"/>
        </w:numPr>
        <w:ind w:left="567" w:hanging="567"/>
        <w:rPr>
          <w:color w:val="000000"/>
          <w:sz w:val="22"/>
          <w:szCs w:val="22"/>
        </w:rPr>
      </w:pPr>
      <w:r w:rsidRPr="006C1F2C">
        <w:rPr>
          <w:color w:val="000000"/>
          <w:sz w:val="22"/>
          <w:szCs w:val="22"/>
        </w:rPr>
        <w:t>Magesår eller sår på tarmen</w:t>
      </w:r>
    </w:p>
    <w:p w14:paraId="37C86651" w14:textId="77777777" w:rsidR="00496095" w:rsidRPr="006C1F2C" w:rsidRDefault="00496095" w:rsidP="005171BE">
      <w:pPr>
        <w:widowControl w:val="0"/>
        <w:rPr>
          <w:color w:val="000000"/>
          <w:sz w:val="22"/>
          <w:szCs w:val="22"/>
        </w:rPr>
      </w:pPr>
    </w:p>
    <w:p w14:paraId="37C86652" w14:textId="77777777" w:rsidR="007C30D2" w:rsidRPr="006C1F2C" w:rsidRDefault="007C30D2" w:rsidP="005171BE">
      <w:pPr>
        <w:keepNext/>
        <w:widowControl w:val="0"/>
        <w:rPr>
          <w:color w:val="000000"/>
          <w:sz w:val="22"/>
          <w:szCs w:val="22"/>
        </w:rPr>
      </w:pPr>
      <w:r w:rsidRPr="006C1F2C">
        <w:rPr>
          <w:b/>
          <w:color w:val="000000"/>
          <w:sz w:val="22"/>
          <w:szCs w:val="22"/>
        </w:rPr>
        <w:t>S</w:t>
      </w:r>
      <w:r w:rsidR="00027BB7" w:rsidRPr="006C1F2C">
        <w:rPr>
          <w:b/>
          <w:color w:val="000000"/>
          <w:sz w:val="22"/>
          <w:szCs w:val="22"/>
        </w:rPr>
        <w:t>vært sjeldne</w:t>
      </w:r>
      <w:r w:rsidR="008073D5" w:rsidRPr="006C1F2C">
        <w:rPr>
          <w:color w:val="000000"/>
          <w:sz w:val="22"/>
          <w:szCs w:val="22"/>
        </w:rPr>
        <w:t xml:space="preserve"> (kan forekomme hos opptil 1 av 10</w:t>
      </w:r>
      <w:r w:rsidR="00E64679" w:rsidRPr="006C1F2C">
        <w:rPr>
          <w:color w:val="000000"/>
          <w:sz w:val="22"/>
          <w:szCs w:val="22"/>
        </w:rPr>
        <w:t> </w:t>
      </w:r>
      <w:r w:rsidR="008073D5" w:rsidRPr="006C1F2C">
        <w:rPr>
          <w:color w:val="000000"/>
          <w:sz w:val="22"/>
          <w:szCs w:val="22"/>
        </w:rPr>
        <w:t>000 personer)</w:t>
      </w:r>
    </w:p>
    <w:p w14:paraId="37C86653" w14:textId="77777777" w:rsidR="001151A4" w:rsidRPr="006C1F2C" w:rsidRDefault="001151A4" w:rsidP="005171BE">
      <w:pPr>
        <w:widowControl w:val="0"/>
        <w:numPr>
          <w:ilvl w:val="0"/>
          <w:numId w:val="26"/>
        </w:numPr>
        <w:ind w:left="567" w:hanging="567"/>
        <w:rPr>
          <w:color w:val="000000"/>
          <w:sz w:val="22"/>
          <w:szCs w:val="22"/>
        </w:rPr>
      </w:pPr>
      <w:r w:rsidRPr="006C1F2C">
        <w:rPr>
          <w:color w:val="000000"/>
          <w:sz w:val="22"/>
          <w:szCs w:val="22"/>
        </w:rPr>
        <w:t>Høyt blodtrykk</w:t>
      </w:r>
    </w:p>
    <w:p w14:paraId="37C86654" w14:textId="77777777" w:rsidR="001151A4" w:rsidRPr="006C1F2C" w:rsidRDefault="001151A4" w:rsidP="005171BE">
      <w:pPr>
        <w:widowControl w:val="0"/>
        <w:numPr>
          <w:ilvl w:val="0"/>
          <w:numId w:val="26"/>
        </w:numPr>
        <w:ind w:left="567" w:hanging="567"/>
        <w:rPr>
          <w:color w:val="000000"/>
          <w:sz w:val="22"/>
          <w:szCs w:val="22"/>
        </w:rPr>
      </w:pPr>
      <w:r w:rsidRPr="006C1F2C">
        <w:rPr>
          <w:color w:val="000000"/>
          <w:sz w:val="22"/>
          <w:szCs w:val="22"/>
        </w:rPr>
        <w:t>Urinveisinfeksjon</w:t>
      </w:r>
    </w:p>
    <w:p w14:paraId="37C86655" w14:textId="77777777" w:rsidR="001151A4" w:rsidRPr="006C1F2C" w:rsidRDefault="001151A4" w:rsidP="005171BE">
      <w:pPr>
        <w:widowControl w:val="0"/>
        <w:numPr>
          <w:ilvl w:val="0"/>
          <w:numId w:val="26"/>
        </w:numPr>
        <w:ind w:left="567" w:hanging="567"/>
        <w:rPr>
          <w:color w:val="000000"/>
          <w:sz w:val="22"/>
          <w:szCs w:val="22"/>
        </w:rPr>
      </w:pPr>
      <w:r w:rsidRPr="006C1F2C">
        <w:rPr>
          <w:color w:val="000000"/>
          <w:sz w:val="22"/>
          <w:szCs w:val="22"/>
        </w:rPr>
        <w:t>Se ting som ikke er der (hallusinasjoner)</w:t>
      </w:r>
    </w:p>
    <w:p w14:paraId="37C86656" w14:textId="77777777" w:rsidR="001151A4" w:rsidRPr="006C1F2C" w:rsidRDefault="001151A4" w:rsidP="005171BE">
      <w:pPr>
        <w:widowControl w:val="0"/>
        <w:numPr>
          <w:ilvl w:val="0"/>
          <w:numId w:val="26"/>
        </w:numPr>
        <w:ind w:left="567" w:hanging="567"/>
        <w:rPr>
          <w:color w:val="000000"/>
          <w:sz w:val="22"/>
          <w:szCs w:val="22"/>
        </w:rPr>
      </w:pPr>
      <w:r w:rsidRPr="006C1F2C">
        <w:rPr>
          <w:color w:val="000000"/>
          <w:sz w:val="22"/>
          <w:szCs w:val="22"/>
        </w:rPr>
        <w:t>Problemer med hjerterytmen slik som rask eller langsom hjerterytme</w:t>
      </w:r>
    </w:p>
    <w:p w14:paraId="37C86657" w14:textId="066D4160" w:rsidR="001151A4" w:rsidRPr="006C1F2C" w:rsidRDefault="001151A4" w:rsidP="005171BE">
      <w:pPr>
        <w:widowControl w:val="0"/>
        <w:numPr>
          <w:ilvl w:val="0"/>
          <w:numId w:val="26"/>
        </w:numPr>
        <w:ind w:left="567" w:hanging="567"/>
        <w:rPr>
          <w:color w:val="000000"/>
          <w:sz w:val="22"/>
          <w:szCs w:val="22"/>
        </w:rPr>
      </w:pPr>
      <w:r w:rsidRPr="006C1F2C">
        <w:rPr>
          <w:color w:val="000000"/>
          <w:sz w:val="22"/>
          <w:szCs w:val="22"/>
        </w:rPr>
        <w:t>Blødning i tarmen – vises som blod i avføringen eller i forbindelse med brekninger</w:t>
      </w:r>
    </w:p>
    <w:p w14:paraId="37C86658" w14:textId="77777777" w:rsidR="00CA2B31" w:rsidRPr="006C1F2C" w:rsidRDefault="00FB2D89" w:rsidP="005171BE">
      <w:pPr>
        <w:widowControl w:val="0"/>
        <w:numPr>
          <w:ilvl w:val="0"/>
          <w:numId w:val="26"/>
        </w:numPr>
        <w:ind w:left="567" w:hanging="567"/>
        <w:rPr>
          <w:color w:val="000000"/>
          <w:sz w:val="22"/>
          <w:szCs w:val="22"/>
        </w:rPr>
      </w:pPr>
      <w:r w:rsidRPr="006C1F2C">
        <w:rPr>
          <w:color w:val="000000"/>
          <w:sz w:val="22"/>
          <w:szCs w:val="22"/>
        </w:rPr>
        <w:t>B</w:t>
      </w:r>
      <w:r w:rsidR="001151A4" w:rsidRPr="006C1F2C">
        <w:rPr>
          <w:color w:val="000000"/>
          <w:sz w:val="22"/>
          <w:szCs w:val="22"/>
        </w:rPr>
        <w:t xml:space="preserve">etennelse i bukspyttkjertelen – </w:t>
      </w:r>
      <w:r w:rsidR="00D75965" w:rsidRPr="006C1F2C">
        <w:rPr>
          <w:color w:val="000000"/>
          <w:sz w:val="22"/>
          <w:szCs w:val="22"/>
        </w:rPr>
        <w:t>symptomer</w:t>
      </w:r>
      <w:r w:rsidR="001151A4" w:rsidRPr="006C1F2C">
        <w:rPr>
          <w:color w:val="000000"/>
          <w:sz w:val="22"/>
          <w:szCs w:val="22"/>
        </w:rPr>
        <w:t xml:space="preserve"> </w:t>
      </w:r>
      <w:r w:rsidR="00CA2B31" w:rsidRPr="006C1F2C">
        <w:rPr>
          <w:color w:val="000000"/>
          <w:sz w:val="22"/>
          <w:szCs w:val="22"/>
        </w:rPr>
        <w:t>i</w:t>
      </w:r>
      <w:r w:rsidR="00AF0C46" w:rsidRPr="006C1F2C">
        <w:rPr>
          <w:color w:val="000000"/>
          <w:sz w:val="22"/>
          <w:szCs w:val="22"/>
        </w:rPr>
        <w:t>nkluderer kraftige smerter øver</w:t>
      </w:r>
      <w:r w:rsidR="00CA2B31" w:rsidRPr="006C1F2C">
        <w:rPr>
          <w:color w:val="000000"/>
          <w:sz w:val="22"/>
          <w:szCs w:val="22"/>
        </w:rPr>
        <w:t>s</w:t>
      </w:r>
      <w:r w:rsidR="00AF0C46" w:rsidRPr="006C1F2C">
        <w:rPr>
          <w:color w:val="000000"/>
          <w:sz w:val="22"/>
          <w:szCs w:val="22"/>
        </w:rPr>
        <w:t>t</w:t>
      </w:r>
      <w:r w:rsidR="00CA2B31" w:rsidRPr="006C1F2C">
        <w:rPr>
          <w:color w:val="000000"/>
          <w:sz w:val="22"/>
          <w:szCs w:val="22"/>
        </w:rPr>
        <w:t xml:space="preserve"> i magen, ofte med sykdomsfølelse (kvalme) eller brekninger</w:t>
      </w:r>
      <w:r w:rsidRPr="006C1F2C">
        <w:rPr>
          <w:color w:val="000000"/>
          <w:sz w:val="22"/>
          <w:szCs w:val="22"/>
        </w:rPr>
        <w:t xml:space="preserve"> (oppkast)</w:t>
      </w:r>
    </w:p>
    <w:p w14:paraId="37C86659" w14:textId="77777777" w:rsidR="00CA2B31" w:rsidRPr="006C1F2C" w:rsidRDefault="00CA2B31" w:rsidP="005171BE">
      <w:pPr>
        <w:widowControl w:val="0"/>
        <w:numPr>
          <w:ilvl w:val="0"/>
          <w:numId w:val="26"/>
        </w:numPr>
        <w:ind w:left="567" w:hanging="567"/>
        <w:rPr>
          <w:color w:val="000000"/>
          <w:sz w:val="22"/>
          <w:szCs w:val="22"/>
        </w:rPr>
      </w:pPr>
      <w:r w:rsidRPr="006C1F2C">
        <w:rPr>
          <w:color w:val="000000"/>
          <w:sz w:val="22"/>
          <w:szCs w:val="22"/>
        </w:rPr>
        <w:t>Symptomene på Parkinsons sykdom blir v</w:t>
      </w:r>
      <w:r w:rsidR="00FB2D89" w:rsidRPr="006C1F2C">
        <w:rPr>
          <w:color w:val="000000"/>
          <w:sz w:val="22"/>
          <w:szCs w:val="22"/>
        </w:rPr>
        <w:t>e</w:t>
      </w:r>
      <w:r w:rsidRPr="006C1F2C">
        <w:rPr>
          <w:color w:val="000000"/>
          <w:sz w:val="22"/>
          <w:szCs w:val="22"/>
        </w:rPr>
        <w:t>rre eller utvikling av lignende symptomer – slik som muskelstivhet, vanskeligheter med å utføre bevegelser</w:t>
      </w:r>
    </w:p>
    <w:p w14:paraId="37C8665A" w14:textId="77777777" w:rsidR="00CA2B31" w:rsidRPr="006C1F2C" w:rsidRDefault="00CA2B31" w:rsidP="005171BE">
      <w:pPr>
        <w:widowControl w:val="0"/>
        <w:rPr>
          <w:color w:val="000000"/>
          <w:sz w:val="22"/>
          <w:szCs w:val="22"/>
        </w:rPr>
      </w:pPr>
    </w:p>
    <w:p w14:paraId="37C8665B" w14:textId="77777777" w:rsidR="00CA2B31" w:rsidRPr="006C1F2C" w:rsidRDefault="00496095" w:rsidP="005171BE">
      <w:pPr>
        <w:keepNext/>
        <w:widowControl w:val="0"/>
        <w:rPr>
          <w:color w:val="000000"/>
          <w:sz w:val="22"/>
          <w:szCs w:val="22"/>
        </w:rPr>
      </w:pPr>
      <w:r w:rsidRPr="006C1F2C">
        <w:rPr>
          <w:b/>
          <w:color w:val="000000"/>
          <w:sz w:val="22"/>
          <w:szCs w:val="22"/>
        </w:rPr>
        <w:t>Ikke kjent</w:t>
      </w:r>
      <w:r w:rsidR="008073D5" w:rsidRPr="006C1F2C">
        <w:rPr>
          <w:color w:val="000000"/>
          <w:sz w:val="22"/>
          <w:szCs w:val="22"/>
        </w:rPr>
        <w:t xml:space="preserve"> (hyppighet kan ikke anslås ut</w:t>
      </w:r>
      <w:r w:rsidR="0002186F" w:rsidRPr="006C1F2C">
        <w:rPr>
          <w:color w:val="000000"/>
          <w:sz w:val="22"/>
          <w:szCs w:val="22"/>
        </w:rPr>
        <w:t>i</w:t>
      </w:r>
      <w:r w:rsidR="008073D5" w:rsidRPr="006C1F2C">
        <w:rPr>
          <w:color w:val="000000"/>
          <w:sz w:val="22"/>
          <w:szCs w:val="22"/>
        </w:rPr>
        <w:t>fra tilgjengelige data)</w:t>
      </w:r>
    </w:p>
    <w:p w14:paraId="37C8665C" w14:textId="77777777" w:rsidR="00946F35" w:rsidRPr="006C1F2C" w:rsidRDefault="00CA2B31" w:rsidP="005171BE">
      <w:pPr>
        <w:widowControl w:val="0"/>
        <w:numPr>
          <w:ilvl w:val="0"/>
          <w:numId w:val="27"/>
        </w:numPr>
        <w:ind w:left="567" w:hanging="567"/>
        <w:rPr>
          <w:color w:val="000000"/>
          <w:sz w:val="22"/>
          <w:szCs w:val="22"/>
        </w:rPr>
      </w:pPr>
      <w:r w:rsidRPr="006C1F2C">
        <w:rPr>
          <w:color w:val="000000"/>
          <w:sz w:val="22"/>
          <w:szCs w:val="22"/>
        </w:rPr>
        <w:t>K</w:t>
      </w:r>
      <w:r w:rsidR="00496095" w:rsidRPr="006C1F2C">
        <w:rPr>
          <w:color w:val="000000"/>
          <w:sz w:val="22"/>
          <w:szCs w:val="22"/>
        </w:rPr>
        <w:t xml:space="preserve">raftige brekninger som kan medføre skader i </w:t>
      </w:r>
      <w:r w:rsidR="00AF0C46" w:rsidRPr="006C1F2C">
        <w:rPr>
          <w:color w:val="000000"/>
          <w:sz w:val="22"/>
          <w:szCs w:val="22"/>
        </w:rPr>
        <w:t>spise</w:t>
      </w:r>
      <w:r w:rsidR="00496095" w:rsidRPr="006C1F2C">
        <w:rPr>
          <w:color w:val="000000"/>
          <w:sz w:val="22"/>
          <w:szCs w:val="22"/>
        </w:rPr>
        <w:t>røret</w:t>
      </w:r>
      <w:r w:rsidRPr="006C1F2C">
        <w:rPr>
          <w:color w:val="000000"/>
          <w:sz w:val="22"/>
          <w:szCs w:val="22"/>
        </w:rPr>
        <w:t xml:space="preserve"> (øsofagus)</w:t>
      </w:r>
    </w:p>
    <w:p w14:paraId="37C8665D" w14:textId="77777777" w:rsidR="00946F35" w:rsidRPr="006C1F2C" w:rsidRDefault="00946F35" w:rsidP="005171BE">
      <w:pPr>
        <w:widowControl w:val="0"/>
        <w:numPr>
          <w:ilvl w:val="0"/>
          <w:numId w:val="27"/>
        </w:numPr>
        <w:ind w:left="567" w:hanging="567"/>
        <w:rPr>
          <w:color w:val="000000"/>
          <w:sz w:val="22"/>
          <w:szCs w:val="22"/>
        </w:rPr>
      </w:pPr>
      <w:r w:rsidRPr="006C1F2C">
        <w:rPr>
          <w:color w:val="000000"/>
          <w:sz w:val="22"/>
          <w:szCs w:val="22"/>
        </w:rPr>
        <w:t>Dehydrering (for stort væsketap)</w:t>
      </w:r>
    </w:p>
    <w:p w14:paraId="37C8665E" w14:textId="77777777" w:rsidR="00946F35" w:rsidRPr="006C1F2C" w:rsidRDefault="00946F35" w:rsidP="005171BE">
      <w:pPr>
        <w:widowControl w:val="0"/>
        <w:numPr>
          <w:ilvl w:val="0"/>
          <w:numId w:val="27"/>
        </w:numPr>
        <w:ind w:left="567" w:hanging="567"/>
        <w:rPr>
          <w:color w:val="000000"/>
          <w:sz w:val="22"/>
          <w:szCs w:val="22"/>
        </w:rPr>
      </w:pPr>
      <w:r w:rsidRPr="006C1F2C">
        <w:rPr>
          <w:color w:val="000000"/>
          <w:sz w:val="22"/>
          <w:szCs w:val="22"/>
        </w:rPr>
        <w:t>Leverforstyrrelser (gul hud, gulfarging av det hvite i øyet, unormal mørk urin eller uforklarlig kvalme, brekninger, tretthet og nedsatt appettitt)</w:t>
      </w:r>
    </w:p>
    <w:p w14:paraId="37C8665F" w14:textId="77777777" w:rsidR="00946F35" w:rsidRPr="006C1F2C" w:rsidRDefault="00946F35" w:rsidP="005171BE">
      <w:pPr>
        <w:widowControl w:val="0"/>
        <w:numPr>
          <w:ilvl w:val="0"/>
          <w:numId w:val="27"/>
        </w:numPr>
        <w:ind w:left="567" w:hanging="567"/>
        <w:rPr>
          <w:color w:val="000000"/>
          <w:sz w:val="22"/>
          <w:szCs w:val="22"/>
        </w:rPr>
      </w:pPr>
      <w:r w:rsidRPr="006C1F2C">
        <w:rPr>
          <w:color w:val="000000"/>
          <w:sz w:val="22"/>
          <w:szCs w:val="22"/>
        </w:rPr>
        <w:t>Aggresjon</w:t>
      </w:r>
      <w:r w:rsidR="008579DD" w:rsidRPr="006C1F2C">
        <w:rPr>
          <w:color w:val="000000"/>
          <w:sz w:val="22"/>
          <w:szCs w:val="22"/>
        </w:rPr>
        <w:t>, følelse av r</w:t>
      </w:r>
      <w:r w:rsidRPr="006C1F2C">
        <w:rPr>
          <w:color w:val="000000"/>
          <w:sz w:val="22"/>
          <w:szCs w:val="22"/>
        </w:rPr>
        <w:t>astløshet</w:t>
      </w:r>
    </w:p>
    <w:p w14:paraId="37C86660" w14:textId="77777777" w:rsidR="00946F35" w:rsidRPr="006C1F2C" w:rsidRDefault="00946F35" w:rsidP="005171BE">
      <w:pPr>
        <w:widowControl w:val="0"/>
        <w:numPr>
          <w:ilvl w:val="0"/>
          <w:numId w:val="27"/>
        </w:numPr>
        <w:ind w:left="567" w:hanging="567"/>
        <w:rPr>
          <w:color w:val="000000"/>
          <w:sz w:val="22"/>
          <w:szCs w:val="22"/>
        </w:rPr>
      </w:pPr>
      <w:r w:rsidRPr="006C1F2C">
        <w:rPr>
          <w:color w:val="000000"/>
          <w:sz w:val="22"/>
          <w:szCs w:val="22"/>
        </w:rPr>
        <w:t>Uregelmessig hjerterytme</w:t>
      </w:r>
    </w:p>
    <w:p w14:paraId="55288DAC" w14:textId="51E73350" w:rsidR="00335EBE" w:rsidRPr="006C1F2C" w:rsidRDefault="00335EBE" w:rsidP="005171BE">
      <w:pPr>
        <w:widowControl w:val="0"/>
        <w:numPr>
          <w:ilvl w:val="0"/>
          <w:numId w:val="27"/>
        </w:numPr>
        <w:ind w:left="567" w:hanging="567"/>
        <w:rPr>
          <w:color w:val="000000"/>
          <w:sz w:val="22"/>
          <w:szCs w:val="22"/>
        </w:rPr>
      </w:pPr>
      <w:r w:rsidRPr="006C1F2C">
        <w:rPr>
          <w:color w:val="000000"/>
          <w:sz w:val="22"/>
          <w:szCs w:val="22"/>
        </w:rPr>
        <w:t>Pisa-syndrom (</w:t>
      </w:r>
      <w:r w:rsidR="00C46720" w:rsidRPr="006C1F2C">
        <w:rPr>
          <w:color w:val="000000"/>
          <w:sz w:val="22"/>
          <w:szCs w:val="22"/>
        </w:rPr>
        <w:t>en tilstand som innebærer ufrivillig muskelsammentrekning med unormal bøyning av kroppen og hodet til en side)</w:t>
      </w:r>
    </w:p>
    <w:p w14:paraId="37C86661" w14:textId="77777777" w:rsidR="00496095" w:rsidRPr="006C1F2C" w:rsidRDefault="00496095" w:rsidP="005171BE">
      <w:pPr>
        <w:widowControl w:val="0"/>
        <w:rPr>
          <w:color w:val="000000"/>
          <w:sz w:val="22"/>
          <w:szCs w:val="22"/>
        </w:rPr>
      </w:pPr>
    </w:p>
    <w:p w14:paraId="37C86662" w14:textId="77777777" w:rsidR="00C45D68" w:rsidRPr="006C1F2C" w:rsidRDefault="00496095" w:rsidP="005171BE">
      <w:pPr>
        <w:keepNext/>
        <w:widowControl w:val="0"/>
        <w:rPr>
          <w:b/>
          <w:color w:val="000000"/>
          <w:sz w:val="22"/>
          <w:szCs w:val="22"/>
        </w:rPr>
      </w:pPr>
      <w:r w:rsidRPr="006C1F2C">
        <w:rPr>
          <w:b/>
          <w:color w:val="000000"/>
          <w:sz w:val="22"/>
          <w:szCs w:val="22"/>
        </w:rPr>
        <w:t xml:space="preserve">Pasienter med demens </w:t>
      </w:r>
      <w:r w:rsidR="00C45D68" w:rsidRPr="006C1F2C">
        <w:rPr>
          <w:b/>
          <w:color w:val="000000"/>
          <w:sz w:val="22"/>
          <w:szCs w:val="22"/>
        </w:rPr>
        <w:t>og</w:t>
      </w:r>
      <w:r w:rsidRPr="006C1F2C">
        <w:rPr>
          <w:b/>
          <w:color w:val="000000"/>
          <w:sz w:val="22"/>
          <w:szCs w:val="22"/>
        </w:rPr>
        <w:t xml:space="preserve"> Parkinsons sykdom</w:t>
      </w:r>
    </w:p>
    <w:p w14:paraId="37C86663" w14:textId="77777777" w:rsidR="00C45D68" w:rsidRPr="006C1F2C" w:rsidRDefault="00C45D68" w:rsidP="005171BE">
      <w:pPr>
        <w:widowControl w:val="0"/>
        <w:rPr>
          <w:color w:val="000000"/>
          <w:sz w:val="22"/>
          <w:szCs w:val="22"/>
        </w:rPr>
      </w:pPr>
      <w:r w:rsidRPr="006C1F2C">
        <w:rPr>
          <w:color w:val="000000"/>
          <w:sz w:val="22"/>
          <w:szCs w:val="22"/>
        </w:rPr>
        <w:t>Disse pasientene får noen bivirkninger oftere. De</w:t>
      </w:r>
      <w:r w:rsidR="00496095" w:rsidRPr="006C1F2C">
        <w:rPr>
          <w:color w:val="000000"/>
          <w:sz w:val="22"/>
          <w:szCs w:val="22"/>
        </w:rPr>
        <w:t xml:space="preserve"> får også noen andre bivirkninger:</w:t>
      </w:r>
    </w:p>
    <w:p w14:paraId="37C86664" w14:textId="77777777" w:rsidR="00C45D68" w:rsidRPr="006C1F2C" w:rsidRDefault="00C45D68" w:rsidP="005171BE">
      <w:pPr>
        <w:widowControl w:val="0"/>
        <w:rPr>
          <w:color w:val="000000"/>
          <w:sz w:val="22"/>
          <w:szCs w:val="22"/>
        </w:rPr>
      </w:pPr>
    </w:p>
    <w:p w14:paraId="37C86665" w14:textId="77777777" w:rsidR="00C45D68" w:rsidRPr="006C1F2C" w:rsidRDefault="00C45D68" w:rsidP="005171BE">
      <w:pPr>
        <w:keepNext/>
        <w:widowControl w:val="0"/>
        <w:rPr>
          <w:color w:val="000000"/>
          <w:sz w:val="22"/>
          <w:szCs w:val="22"/>
        </w:rPr>
      </w:pPr>
      <w:r w:rsidRPr="006C1F2C">
        <w:rPr>
          <w:b/>
          <w:color w:val="000000"/>
          <w:sz w:val="22"/>
          <w:szCs w:val="22"/>
        </w:rPr>
        <w:t>Svært vanlige</w:t>
      </w:r>
      <w:r w:rsidR="000B708A" w:rsidRPr="006C1F2C">
        <w:rPr>
          <w:color w:val="000000"/>
          <w:sz w:val="22"/>
          <w:szCs w:val="22"/>
        </w:rPr>
        <w:t xml:space="preserve"> (kan forekomme hos mer enn 1 av 10 personer)</w:t>
      </w:r>
    </w:p>
    <w:p w14:paraId="37C86666" w14:textId="77777777" w:rsidR="00C45D68" w:rsidRPr="006C1F2C" w:rsidRDefault="00C45D68" w:rsidP="005171BE">
      <w:pPr>
        <w:widowControl w:val="0"/>
        <w:numPr>
          <w:ilvl w:val="0"/>
          <w:numId w:val="27"/>
        </w:numPr>
        <w:ind w:left="567" w:hanging="567"/>
        <w:rPr>
          <w:color w:val="000000"/>
          <w:sz w:val="22"/>
          <w:szCs w:val="22"/>
        </w:rPr>
      </w:pPr>
      <w:r w:rsidRPr="006C1F2C">
        <w:rPr>
          <w:color w:val="000000"/>
          <w:sz w:val="22"/>
          <w:szCs w:val="22"/>
        </w:rPr>
        <w:t>S</w:t>
      </w:r>
      <w:r w:rsidR="00496095" w:rsidRPr="006C1F2C">
        <w:rPr>
          <w:color w:val="000000"/>
          <w:sz w:val="22"/>
          <w:szCs w:val="22"/>
        </w:rPr>
        <w:t>kjelving</w:t>
      </w:r>
    </w:p>
    <w:p w14:paraId="37C86668" w14:textId="7AD2D226" w:rsidR="00E33DBF" w:rsidRPr="006C1F2C" w:rsidRDefault="00A11971" w:rsidP="005171BE">
      <w:pPr>
        <w:widowControl w:val="0"/>
        <w:numPr>
          <w:ilvl w:val="0"/>
          <w:numId w:val="27"/>
        </w:numPr>
        <w:ind w:left="567" w:hanging="567"/>
        <w:rPr>
          <w:color w:val="000000"/>
          <w:sz w:val="22"/>
          <w:szCs w:val="22"/>
        </w:rPr>
      </w:pPr>
      <w:r w:rsidRPr="006C1F2C">
        <w:rPr>
          <w:color w:val="000000"/>
          <w:sz w:val="22"/>
          <w:szCs w:val="22"/>
        </w:rPr>
        <w:t>Fallu</w:t>
      </w:r>
      <w:r>
        <w:rPr>
          <w:color w:val="000000"/>
          <w:sz w:val="22"/>
          <w:szCs w:val="22"/>
        </w:rPr>
        <w:t>lykker</w:t>
      </w:r>
    </w:p>
    <w:p w14:paraId="37C86669" w14:textId="77777777" w:rsidR="00C45D68" w:rsidRPr="006C1F2C" w:rsidRDefault="00C45D68" w:rsidP="005171BE">
      <w:pPr>
        <w:widowControl w:val="0"/>
        <w:rPr>
          <w:color w:val="000000"/>
          <w:sz w:val="22"/>
          <w:szCs w:val="22"/>
        </w:rPr>
      </w:pPr>
    </w:p>
    <w:p w14:paraId="37C8666A" w14:textId="77777777" w:rsidR="00C45D68" w:rsidRPr="006C1F2C" w:rsidRDefault="00C45D68" w:rsidP="005171BE">
      <w:pPr>
        <w:keepNext/>
        <w:widowControl w:val="0"/>
        <w:rPr>
          <w:color w:val="000000"/>
          <w:sz w:val="22"/>
          <w:szCs w:val="22"/>
        </w:rPr>
      </w:pPr>
      <w:r w:rsidRPr="006C1F2C">
        <w:rPr>
          <w:b/>
          <w:color w:val="000000"/>
          <w:sz w:val="22"/>
          <w:szCs w:val="22"/>
        </w:rPr>
        <w:t>Vanlige</w:t>
      </w:r>
      <w:r w:rsidR="000B708A" w:rsidRPr="006C1F2C">
        <w:rPr>
          <w:color w:val="000000"/>
          <w:sz w:val="22"/>
          <w:szCs w:val="22"/>
        </w:rPr>
        <w:t xml:space="preserve"> (kan forekomme hos opptil 1 av 10 personer)</w:t>
      </w:r>
    </w:p>
    <w:p w14:paraId="37C8666B" w14:textId="77777777" w:rsidR="00C45D68" w:rsidRPr="006C1F2C" w:rsidRDefault="00C45D68" w:rsidP="005171BE">
      <w:pPr>
        <w:widowControl w:val="0"/>
        <w:numPr>
          <w:ilvl w:val="0"/>
          <w:numId w:val="27"/>
        </w:numPr>
        <w:ind w:left="567" w:hanging="567"/>
        <w:rPr>
          <w:color w:val="000000"/>
          <w:sz w:val="22"/>
          <w:szCs w:val="22"/>
        </w:rPr>
      </w:pPr>
      <w:r w:rsidRPr="006C1F2C">
        <w:rPr>
          <w:color w:val="000000"/>
          <w:sz w:val="22"/>
          <w:szCs w:val="22"/>
        </w:rPr>
        <w:t>Angst</w:t>
      </w:r>
    </w:p>
    <w:p w14:paraId="37C8666C" w14:textId="77777777" w:rsidR="00C45D68" w:rsidRPr="006C1F2C" w:rsidRDefault="00C45D68" w:rsidP="005171BE">
      <w:pPr>
        <w:widowControl w:val="0"/>
        <w:numPr>
          <w:ilvl w:val="0"/>
          <w:numId w:val="27"/>
        </w:numPr>
        <w:ind w:left="567" w:hanging="567"/>
        <w:rPr>
          <w:color w:val="000000"/>
          <w:sz w:val="22"/>
          <w:szCs w:val="22"/>
        </w:rPr>
      </w:pPr>
      <w:r w:rsidRPr="006C1F2C">
        <w:rPr>
          <w:color w:val="000000"/>
          <w:sz w:val="22"/>
          <w:szCs w:val="22"/>
        </w:rPr>
        <w:t>Rastløshet</w:t>
      </w:r>
    </w:p>
    <w:p w14:paraId="37C8666D" w14:textId="77777777" w:rsidR="00C45D68" w:rsidRPr="006C1F2C" w:rsidRDefault="00C45D68" w:rsidP="005171BE">
      <w:pPr>
        <w:widowControl w:val="0"/>
        <w:numPr>
          <w:ilvl w:val="0"/>
          <w:numId w:val="27"/>
        </w:numPr>
        <w:ind w:left="567" w:hanging="567"/>
        <w:rPr>
          <w:color w:val="000000"/>
          <w:sz w:val="22"/>
          <w:szCs w:val="22"/>
        </w:rPr>
      </w:pPr>
      <w:r w:rsidRPr="006C1F2C">
        <w:rPr>
          <w:color w:val="000000"/>
          <w:sz w:val="22"/>
          <w:szCs w:val="22"/>
        </w:rPr>
        <w:t xml:space="preserve">Langsom </w:t>
      </w:r>
      <w:r w:rsidR="00E33DBF" w:rsidRPr="006C1F2C">
        <w:rPr>
          <w:color w:val="000000"/>
          <w:sz w:val="22"/>
          <w:szCs w:val="22"/>
        </w:rPr>
        <w:t xml:space="preserve">og rask </w:t>
      </w:r>
      <w:r w:rsidRPr="006C1F2C">
        <w:rPr>
          <w:color w:val="000000"/>
          <w:sz w:val="22"/>
          <w:szCs w:val="22"/>
        </w:rPr>
        <w:t>hjerterytme</w:t>
      </w:r>
    </w:p>
    <w:p w14:paraId="37C8666E" w14:textId="77777777" w:rsidR="00C45D68" w:rsidRPr="006C1F2C" w:rsidRDefault="00C45D68" w:rsidP="005171BE">
      <w:pPr>
        <w:widowControl w:val="0"/>
        <w:numPr>
          <w:ilvl w:val="0"/>
          <w:numId w:val="27"/>
        </w:numPr>
        <w:ind w:left="567" w:hanging="567"/>
        <w:rPr>
          <w:color w:val="000000"/>
          <w:sz w:val="22"/>
          <w:szCs w:val="22"/>
        </w:rPr>
      </w:pPr>
      <w:r w:rsidRPr="006C1F2C">
        <w:rPr>
          <w:color w:val="000000"/>
          <w:sz w:val="22"/>
          <w:szCs w:val="22"/>
        </w:rPr>
        <w:t>Vanskeligheter med å sove</w:t>
      </w:r>
    </w:p>
    <w:p w14:paraId="37C8666F" w14:textId="77777777" w:rsidR="00C45D68" w:rsidRPr="006C1F2C" w:rsidRDefault="00C45D68" w:rsidP="005171BE">
      <w:pPr>
        <w:widowControl w:val="0"/>
        <w:numPr>
          <w:ilvl w:val="0"/>
          <w:numId w:val="27"/>
        </w:numPr>
        <w:ind w:left="567" w:hanging="567"/>
        <w:rPr>
          <w:color w:val="000000"/>
          <w:sz w:val="22"/>
          <w:szCs w:val="22"/>
        </w:rPr>
      </w:pPr>
      <w:r w:rsidRPr="006C1F2C">
        <w:rPr>
          <w:color w:val="000000"/>
          <w:sz w:val="22"/>
          <w:szCs w:val="22"/>
        </w:rPr>
        <w:t>For mye spytt og dehydrering</w:t>
      </w:r>
    </w:p>
    <w:p w14:paraId="37C86670" w14:textId="77777777" w:rsidR="00C45D68" w:rsidRPr="006C1F2C" w:rsidRDefault="00C45D68" w:rsidP="005171BE">
      <w:pPr>
        <w:widowControl w:val="0"/>
        <w:numPr>
          <w:ilvl w:val="0"/>
          <w:numId w:val="27"/>
        </w:numPr>
        <w:ind w:left="567" w:hanging="567"/>
        <w:rPr>
          <w:color w:val="000000"/>
          <w:sz w:val="22"/>
          <w:szCs w:val="22"/>
        </w:rPr>
      </w:pPr>
      <w:r w:rsidRPr="006C1F2C">
        <w:rPr>
          <w:color w:val="000000"/>
          <w:sz w:val="22"/>
          <w:szCs w:val="22"/>
        </w:rPr>
        <w:t>Unormalt langsomme eller ukontrollerte bevegelser</w:t>
      </w:r>
    </w:p>
    <w:p w14:paraId="37C86671" w14:textId="77777777" w:rsidR="00C45D68" w:rsidRDefault="00C45D68" w:rsidP="005171BE">
      <w:pPr>
        <w:widowControl w:val="0"/>
        <w:numPr>
          <w:ilvl w:val="0"/>
          <w:numId w:val="26"/>
        </w:numPr>
        <w:ind w:left="567" w:hanging="567"/>
        <w:rPr>
          <w:color w:val="000000"/>
          <w:sz w:val="22"/>
          <w:szCs w:val="22"/>
        </w:rPr>
      </w:pPr>
      <w:r w:rsidRPr="006C1F2C">
        <w:rPr>
          <w:color w:val="000000"/>
          <w:sz w:val="22"/>
          <w:szCs w:val="22"/>
        </w:rPr>
        <w:t>Symptom</w:t>
      </w:r>
      <w:r w:rsidR="00FB2D89" w:rsidRPr="006C1F2C">
        <w:rPr>
          <w:color w:val="000000"/>
          <w:sz w:val="22"/>
          <w:szCs w:val="22"/>
        </w:rPr>
        <w:t>ene på Parkinsons sykdom blir ve</w:t>
      </w:r>
      <w:r w:rsidRPr="006C1F2C">
        <w:rPr>
          <w:color w:val="000000"/>
          <w:sz w:val="22"/>
          <w:szCs w:val="22"/>
        </w:rPr>
        <w:t>rre eller utvikling av lignende symptomer – slik som muskelstivhet, vanskeligheter med å utføre bevegelser</w:t>
      </w:r>
      <w:r w:rsidR="00E33DBF" w:rsidRPr="006C1F2C">
        <w:rPr>
          <w:color w:val="000000"/>
          <w:sz w:val="22"/>
          <w:szCs w:val="22"/>
        </w:rPr>
        <w:t xml:space="preserve"> og muskelsvakhet</w:t>
      </w:r>
    </w:p>
    <w:p w14:paraId="38B0F5D6" w14:textId="3D95A587" w:rsidR="0066581B" w:rsidRDefault="0066581B" w:rsidP="005171BE">
      <w:pPr>
        <w:widowControl w:val="0"/>
        <w:numPr>
          <w:ilvl w:val="0"/>
          <w:numId w:val="26"/>
        </w:numPr>
        <w:ind w:left="567" w:hanging="567"/>
        <w:rPr>
          <w:color w:val="000000"/>
          <w:sz w:val="22"/>
          <w:szCs w:val="22"/>
        </w:rPr>
      </w:pPr>
      <w:r w:rsidRPr="006C1F2C">
        <w:rPr>
          <w:color w:val="000000"/>
          <w:sz w:val="22"/>
          <w:szCs w:val="22"/>
        </w:rPr>
        <w:t>Se ting som ikke er der (hallusinasjoner)</w:t>
      </w:r>
    </w:p>
    <w:p w14:paraId="4F9DA25E" w14:textId="203AE664" w:rsidR="0066581B" w:rsidRDefault="0066581B" w:rsidP="005171BE">
      <w:pPr>
        <w:widowControl w:val="0"/>
        <w:numPr>
          <w:ilvl w:val="0"/>
          <w:numId w:val="26"/>
        </w:numPr>
        <w:ind w:left="567" w:hanging="567"/>
        <w:rPr>
          <w:color w:val="000000"/>
          <w:sz w:val="22"/>
          <w:szCs w:val="22"/>
        </w:rPr>
      </w:pPr>
      <w:r w:rsidRPr="006C1F2C">
        <w:rPr>
          <w:color w:val="000000"/>
          <w:sz w:val="22"/>
          <w:szCs w:val="22"/>
        </w:rPr>
        <w:t>Depresjon</w:t>
      </w:r>
    </w:p>
    <w:p w14:paraId="051EBFB0" w14:textId="4E62C189" w:rsidR="0066581B" w:rsidRPr="006C1F2C" w:rsidRDefault="0066581B" w:rsidP="005171BE">
      <w:pPr>
        <w:widowControl w:val="0"/>
        <w:numPr>
          <w:ilvl w:val="0"/>
          <w:numId w:val="26"/>
        </w:numPr>
        <w:ind w:left="567" w:hanging="567"/>
        <w:rPr>
          <w:color w:val="000000"/>
          <w:sz w:val="22"/>
          <w:szCs w:val="22"/>
        </w:rPr>
      </w:pPr>
      <w:r w:rsidRPr="006C1F2C">
        <w:rPr>
          <w:sz w:val="22"/>
          <w:szCs w:val="22"/>
        </w:rPr>
        <w:t>Høyt blodtrykk</w:t>
      </w:r>
    </w:p>
    <w:p w14:paraId="37C86672" w14:textId="77777777" w:rsidR="00C45D68" w:rsidRPr="006C1F2C" w:rsidRDefault="00C45D68" w:rsidP="005171BE">
      <w:pPr>
        <w:widowControl w:val="0"/>
        <w:rPr>
          <w:b/>
          <w:color w:val="000000"/>
          <w:sz w:val="22"/>
          <w:szCs w:val="22"/>
        </w:rPr>
      </w:pPr>
    </w:p>
    <w:p w14:paraId="37C86673" w14:textId="77777777" w:rsidR="00C45D68" w:rsidRPr="006C1F2C" w:rsidRDefault="00C45D68" w:rsidP="005171BE">
      <w:pPr>
        <w:keepNext/>
        <w:widowControl w:val="0"/>
        <w:rPr>
          <w:color w:val="000000"/>
          <w:sz w:val="22"/>
          <w:szCs w:val="22"/>
        </w:rPr>
      </w:pPr>
      <w:r w:rsidRPr="006C1F2C">
        <w:rPr>
          <w:b/>
          <w:color w:val="000000"/>
          <w:sz w:val="22"/>
          <w:szCs w:val="22"/>
        </w:rPr>
        <w:t>Mindre vanlige</w:t>
      </w:r>
      <w:r w:rsidR="000B708A" w:rsidRPr="006C1F2C">
        <w:rPr>
          <w:color w:val="000000"/>
          <w:sz w:val="22"/>
          <w:szCs w:val="22"/>
        </w:rPr>
        <w:t xml:space="preserve"> (kan forekomme hos opptil 1 av 100 personer)</w:t>
      </w:r>
    </w:p>
    <w:p w14:paraId="3ADD4ED5" w14:textId="0B8D7259" w:rsidR="00C46720" w:rsidRDefault="00C45D68" w:rsidP="00C46720">
      <w:pPr>
        <w:widowControl w:val="0"/>
        <w:numPr>
          <w:ilvl w:val="0"/>
          <w:numId w:val="26"/>
        </w:numPr>
        <w:ind w:left="567" w:hanging="567"/>
        <w:rPr>
          <w:color w:val="000000"/>
          <w:sz w:val="22"/>
          <w:szCs w:val="22"/>
        </w:rPr>
      </w:pPr>
      <w:r w:rsidRPr="006C1F2C">
        <w:rPr>
          <w:color w:val="000000"/>
          <w:sz w:val="22"/>
          <w:szCs w:val="22"/>
        </w:rPr>
        <w:t>Uregelmessig hjerterytme og dårlig kontroll på bevegelser</w:t>
      </w:r>
    </w:p>
    <w:p w14:paraId="4C25C881" w14:textId="273BF24D" w:rsidR="0066581B" w:rsidRPr="006C1F2C" w:rsidRDefault="0066581B" w:rsidP="00C46720">
      <w:pPr>
        <w:widowControl w:val="0"/>
        <w:numPr>
          <w:ilvl w:val="0"/>
          <w:numId w:val="26"/>
        </w:numPr>
        <w:ind w:left="567" w:hanging="567"/>
        <w:rPr>
          <w:color w:val="000000"/>
          <w:sz w:val="22"/>
          <w:szCs w:val="22"/>
        </w:rPr>
      </w:pPr>
      <w:r>
        <w:rPr>
          <w:color w:val="000000"/>
          <w:sz w:val="22"/>
          <w:szCs w:val="22"/>
        </w:rPr>
        <w:t>Lavt blodtrykk</w:t>
      </w:r>
    </w:p>
    <w:p w14:paraId="7E1810CA" w14:textId="77777777" w:rsidR="00C46720" w:rsidRPr="00277E35" w:rsidRDefault="00C46720" w:rsidP="00277E35">
      <w:pPr>
        <w:widowControl w:val="0"/>
        <w:rPr>
          <w:bCs/>
          <w:color w:val="000000"/>
          <w:sz w:val="22"/>
          <w:szCs w:val="22"/>
        </w:rPr>
      </w:pPr>
    </w:p>
    <w:p w14:paraId="049F536F" w14:textId="34A2DCA7" w:rsidR="00C46720" w:rsidRPr="006C1F2C" w:rsidRDefault="00C46720" w:rsidP="00C46720">
      <w:pPr>
        <w:keepNext/>
        <w:widowControl w:val="0"/>
        <w:rPr>
          <w:color w:val="000000"/>
          <w:sz w:val="22"/>
          <w:szCs w:val="22"/>
        </w:rPr>
      </w:pPr>
      <w:r w:rsidRPr="006C1F2C">
        <w:rPr>
          <w:b/>
          <w:color w:val="000000"/>
          <w:sz w:val="22"/>
          <w:szCs w:val="22"/>
        </w:rPr>
        <w:t>Ikke kjent</w:t>
      </w:r>
      <w:r w:rsidRPr="006C1F2C">
        <w:rPr>
          <w:color w:val="000000"/>
          <w:sz w:val="22"/>
          <w:szCs w:val="22"/>
        </w:rPr>
        <w:t xml:space="preserve"> (hyppighet kan ikke anslås utifra tilgjengelige data)</w:t>
      </w:r>
    </w:p>
    <w:p w14:paraId="6F507860" w14:textId="53310BF1" w:rsidR="00C46720" w:rsidRDefault="00C46720" w:rsidP="00C46720">
      <w:pPr>
        <w:widowControl w:val="0"/>
        <w:numPr>
          <w:ilvl w:val="0"/>
          <w:numId w:val="26"/>
        </w:numPr>
        <w:ind w:left="567" w:hanging="567"/>
        <w:rPr>
          <w:color w:val="000000"/>
          <w:sz w:val="22"/>
          <w:szCs w:val="22"/>
        </w:rPr>
      </w:pPr>
      <w:r w:rsidRPr="006C1F2C">
        <w:rPr>
          <w:color w:val="000000"/>
          <w:sz w:val="22"/>
          <w:szCs w:val="22"/>
        </w:rPr>
        <w:t>Pisa-syndrom (en tilstand som innebærer ufrivillig muskelsammentrekning med unormal bøyning av kroppen og hodet til en side)</w:t>
      </w:r>
    </w:p>
    <w:p w14:paraId="6D7DB20B" w14:textId="44438B38" w:rsidR="0066581B" w:rsidRPr="006C1F2C" w:rsidRDefault="004177AF" w:rsidP="00C46720">
      <w:pPr>
        <w:widowControl w:val="0"/>
        <w:numPr>
          <w:ilvl w:val="0"/>
          <w:numId w:val="26"/>
        </w:numPr>
        <w:ind w:left="567" w:hanging="567"/>
        <w:rPr>
          <w:color w:val="000000"/>
          <w:sz w:val="22"/>
          <w:szCs w:val="22"/>
        </w:rPr>
      </w:pPr>
      <w:r w:rsidRPr="004177AF">
        <w:rPr>
          <w:color w:val="000000"/>
          <w:sz w:val="22"/>
          <w:szCs w:val="22"/>
        </w:rPr>
        <w:t>Hudutslett</w:t>
      </w:r>
    </w:p>
    <w:p w14:paraId="37C86675" w14:textId="77777777" w:rsidR="00C45D68" w:rsidRPr="006C1F2C" w:rsidRDefault="00C45D68" w:rsidP="005171BE">
      <w:pPr>
        <w:widowControl w:val="0"/>
        <w:rPr>
          <w:color w:val="000000"/>
          <w:sz w:val="22"/>
          <w:szCs w:val="22"/>
        </w:rPr>
      </w:pPr>
    </w:p>
    <w:p w14:paraId="37C86676" w14:textId="77777777" w:rsidR="00FB3B87" w:rsidRPr="006C1F2C" w:rsidRDefault="00FB3B87" w:rsidP="005171BE">
      <w:pPr>
        <w:keepNext/>
        <w:widowControl w:val="0"/>
        <w:rPr>
          <w:b/>
          <w:color w:val="000000"/>
          <w:sz w:val="22"/>
          <w:szCs w:val="22"/>
        </w:rPr>
      </w:pPr>
      <w:r w:rsidRPr="006C1F2C">
        <w:rPr>
          <w:b/>
          <w:color w:val="000000"/>
          <w:sz w:val="22"/>
          <w:szCs w:val="22"/>
        </w:rPr>
        <w:t>Andre bivirkninger som er sett med Exelon depotplaster og som kan oppstå med harde kapsler:</w:t>
      </w:r>
    </w:p>
    <w:p w14:paraId="37C86677" w14:textId="77777777" w:rsidR="00FB3B87" w:rsidRPr="006C1F2C" w:rsidRDefault="00FB3B87" w:rsidP="005171BE">
      <w:pPr>
        <w:keepNext/>
        <w:widowControl w:val="0"/>
        <w:rPr>
          <w:color w:val="000000"/>
          <w:sz w:val="22"/>
          <w:szCs w:val="22"/>
        </w:rPr>
      </w:pPr>
    </w:p>
    <w:p w14:paraId="37C86678" w14:textId="77777777" w:rsidR="00FB3B87" w:rsidRPr="006C1F2C" w:rsidRDefault="00FB3B87" w:rsidP="005171BE">
      <w:pPr>
        <w:keepNext/>
        <w:widowControl w:val="0"/>
        <w:rPr>
          <w:color w:val="000000"/>
          <w:sz w:val="22"/>
          <w:szCs w:val="22"/>
        </w:rPr>
      </w:pPr>
      <w:r w:rsidRPr="006C1F2C">
        <w:rPr>
          <w:b/>
          <w:color w:val="000000"/>
          <w:sz w:val="22"/>
          <w:szCs w:val="22"/>
        </w:rPr>
        <w:t>Vanlige</w:t>
      </w:r>
      <w:r w:rsidR="000B708A" w:rsidRPr="006C1F2C">
        <w:rPr>
          <w:color w:val="000000"/>
          <w:sz w:val="22"/>
          <w:szCs w:val="22"/>
        </w:rPr>
        <w:t xml:space="preserve"> (kan forekomme hos opptil 1 av 10 personer)</w:t>
      </w:r>
    </w:p>
    <w:p w14:paraId="37C86679" w14:textId="77777777" w:rsidR="00FB3B87" w:rsidRPr="006C1F2C" w:rsidRDefault="00FB3B87" w:rsidP="005171BE">
      <w:pPr>
        <w:widowControl w:val="0"/>
        <w:numPr>
          <w:ilvl w:val="0"/>
          <w:numId w:val="26"/>
        </w:numPr>
        <w:ind w:left="567" w:hanging="567"/>
        <w:rPr>
          <w:color w:val="000000"/>
          <w:sz w:val="22"/>
          <w:szCs w:val="22"/>
        </w:rPr>
      </w:pPr>
      <w:r w:rsidRPr="006C1F2C">
        <w:rPr>
          <w:color w:val="000000"/>
          <w:sz w:val="22"/>
          <w:szCs w:val="22"/>
        </w:rPr>
        <w:t>Feber</w:t>
      </w:r>
    </w:p>
    <w:p w14:paraId="37C8667A" w14:textId="77777777" w:rsidR="00267D10" w:rsidRPr="006C1F2C" w:rsidRDefault="00FB3B87" w:rsidP="005171BE">
      <w:pPr>
        <w:widowControl w:val="0"/>
        <w:numPr>
          <w:ilvl w:val="0"/>
          <w:numId w:val="26"/>
        </w:numPr>
        <w:ind w:left="567" w:hanging="567"/>
        <w:rPr>
          <w:color w:val="000000"/>
          <w:sz w:val="22"/>
          <w:szCs w:val="22"/>
        </w:rPr>
      </w:pPr>
      <w:r w:rsidRPr="006C1F2C">
        <w:rPr>
          <w:color w:val="000000"/>
          <w:sz w:val="22"/>
          <w:szCs w:val="22"/>
        </w:rPr>
        <w:t>Alvorlig forvirring</w:t>
      </w:r>
    </w:p>
    <w:p w14:paraId="37C8667B" w14:textId="77777777" w:rsidR="00E20E3B" w:rsidRPr="006C1F2C" w:rsidRDefault="00E20E3B" w:rsidP="005171BE">
      <w:pPr>
        <w:widowControl w:val="0"/>
        <w:numPr>
          <w:ilvl w:val="0"/>
          <w:numId w:val="26"/>
        </w:numPr>
        <w:ind w:left="567" w:hanging="567"/>
        <w:rPr>
          <w:color w:val="000000"/>
          <w:sz w:val="22"/>
          <w:szCs w:val="22"/>
        </w:rPr>
      </w:pPr>
      <w:r w:rsidRPr="006C1F2C">
        <w:rPr>
          <w:sz w:val="22"/>
          <w:szCs w:val="22"/>
        </w:rPr>
        <w:t>Urininkontinens (vansker med å holde igjen urinen tilstrekkelig)</w:t>
      </w:r>
    </w:p>
    <w:p w14:paraId="37C8667C" w14:textId="77777777" w:rsidR="00E20E3B" w:rsidRPr="006C1F2C" w:rsidRDefault="00E20E3B" w:rsidP="005171BE">
      <w:pPr>
        <w:widowControl w:val="0"/>
        <w:rPr>
          <w:sz w:val="22"/>
          <w:szCs w:val="22"/>
        </w:rPr>
      </w:pPr>
    </w:p>
    <w:p w14:paraId="37C8667D" w14:textId="77777777" w:rsidR="00E20E3B" w:rsidRPr="006C1F2C" w:rsidRDefault="00E20E3B" w:rsidP="005171BE">
      <w:pPr>
        <w:keepNext/>
        <w:widowControl w:val="0"/>
        <w:rPr>
          <w:sz w:val="22"/>
          <w:szCs w:val="22"/>
        </w:rPr>
      </w:pPr>
      <w:r w:rsidRPr="006C1F2C">
        <w:rPr>
          <w:b/>
          <w:sz w:val="22"/>
          <w:szCs w:val="22"/>
        </w:rPr>
        <w:t>Mindre vanlige</w:t>
      </w:r>
      <w:r w:rsidR="000B708A" w:rsidRPr="006C1F2C">
        <w:rPr>
          <w:sz w:val="22"/>
          <w:szCs w:val="22"/>
        </w:rPr>
        <w:t xml:space="preserve"> </w:t>
      </w:r>
      <w:r w:rsidR="000B708A" w:rsidRPr="006C1F2C">
        <w:rPr>
          <w:color w:val="000000"/>
          <w:sz w:val="22"/>
          <w:szCs w:val="22"/>
        </w:rPr>
        <w:t>(kan forekomme hos opptil 1 av 100 personer)</w:t>
      </w:r>
    </w:p>
    <w:p w14:paraId="37C8667E" w14:textId="77777777" w:rsidR="00E20E3B" w:rsidRPr="006C1F2C" w:rsidRDefault="00E20E3B" w:rsidP="005171BE">
      <w:pPr>
        <w:widowControl w:val="0"/>
        <w:numPr>
          <w:ilvl w:val="0"/>
          <w:numId w:val="26"/>
        </w:numPr>
        <w:ind w:left="567" w:hanging="567"/>
        <w:rPr>
          <w:sz w:val="22"/>
          <w:szCs w:val="22"/>
        </w:rPr>
      </w:pPr>
      <w:r w:rsidRPr="006C1F2C">
        <w:rPr>
          <w:sz w:val="22"/>
          <w:szCs w:val="22"/>
        </w:rPr>
        <w:t>Hyperaktivitet (høyt aktivitetsnivå, rastløshet)</w:t>
      </w:r>
    </w:p>
    <w:p w14:paraId="37C8667F" w14:textId="77777777" w:rsidR="00E20E3B" w:rsidRPr="006C1F2C" w:rsidRDefault="00E20E3B" w:rsidP="005171BE">
      <w:pPr>
        <w:widowControl w:val="0"/>
        <w:rPr>
          <w:sz w:val="22"/>
          <w:szCs w:val="22"/>
        </w:rPr>
      </w:pPr>
    </w:p>
    <w:p w14:paraId="37C86680" w14:textId="77777777" w:rsidR="00E20E3B" w:rsidRPr="006C1F2C" w:rsidRDefault="00E20E3B" w:rsidP="005171BE">
      <w:pPr>
        <w:keepNext/>
        <w:widowControl w:val="0"/>
        <w:rPr>
          <w:sz w:val="22"/>
          <w:szCs w:val="22"/>
        </w:rPr>
      </w:pPr>
      <w:r w:rsidRPr="006C1F2C">
        <w:rPr>
          <w:b/>
          <w:sz w:val="22"/>
          <w:szCs w:val="22"/>
        </w:rPr>
        <w:t>Ikke kjent</w:t>
      </w:r>
      <w:r w:rsidR="000B708A" w:rsidRPr="006C1F2C">
        <w:rPr>
          <w:color w:val="000000"/>
          <w:sz w:val="22"/>
          <w:szCs w:val="22"/>
        </w:rPr>
        <w:t xml:space="preserve"> (hyppighet kan ikke anslås ut</w:t>
      </w:r>
      <w:r w:rsidR="0002186F" w:rsidRPr="006C1F2C">
        <w:rPr>
          <w:color w:val="000000"/>
          <w:sz w:val="22"/>
          <w:szCs w:val="22"/>
        </w:rPr>
        <w:t>i</w:t>
      </w:r>
      <w:r w:rsidR="000B708A" w:rsidRPr="006C1F2C">
        <w:rPr>
          <w:color w:val="000000"/>
          <w:sz w:val="22"/>
          <w:szCs w:val="22"/>
        </w:rPr>
        <w:t>fra tilgjengelige data)</w:t>
      </w:r>
    </w:p>
    <w:p w14:paraId="37C86681" w14:textId="77777777" w:rsidR="00E20E3B" w:rsidRPr="006C1F2C" w:rsidRDefault="00E20E3B" w:rsidP="005171BE">
      <w:pPr>
        <w:widowControl w:val="0"/>
        <w:numPr>
          <w:ilvl w:val="0"/>
          <w:numId w:val="26"/>
        </w:numPr>
        <w:ind w:left="567" w:hanging="567"/>
        <w:rPr>
          <w:sz w:val="22"/>
          <w:szCs w:val="22"/>
        </w:rPr>
      </w:pPr>
      <w:r w:rsidRPr="006C1F2C">
        <w:rPr>
          <w:sz w:val="22"/>
          <w:szCs w:val="22"/>
        </w:rPr>
        <w:t>Allergiske reaksjoner på applikasjonsstedet, slik som blemmer eller hudinflammasjon</w:t>
      </w:r>
    </w:p>
    <w:p w14:paraId="37C86682" w14:textId="77777777" w:rsidR="000442F2" w:rsidRPr="006C1F2C" w:rsidRDefault="00BE5B10" w:rsidP="005171BE">
      <w:pPr>
        <w:widowControl w:val="0"/>
        <w:rPr>
          <w:color w:val="000000"/>
          <w:sz w:val="22"/>
          <w:szCs w:val="22"/>
        </w:rPr>
      </w:pPr>
      <w:r w:rsidRPr="006C1F2C">
        <w:rPr>
          <w:color w:val="000000"/>
          <w:sz w:val="22"/>
          <w:szCs w:val="22"/>
        </w:rPr>
        <w:t>Kontakt legen din d</w:t>
      </w:r>
      <w:r w:rsidR="00FB3B87" w:rsidRPr="006C1F2C">
        <w:rPr>
          <w:color w:val="000000"/>
          <w:sz w:val="22"/>
          <w:szCs w:val="22"/>
        </w:rPr>
        <w:t>ersom du får noen av disse bivirkningene</w:t>
      </w:r>
      <w:r w:rsidRPr="006C1F2C">
        <w:rPr>
          <w:color w:val="000000"/>
          <w:sz w:val="22"/>
          <w:szCs w:val="22"/>
        </w:rPr>
        <w:t>, da du kan h</w:t>
      </w:r>
      <w:r w:rsidR="00AF0C46" w:rsidRPr="006C1F2C">
        <w:rPr>
          <w:color w:val="000000"/>
          <w:sz w:val="22"/>
          <w:szCs w:val="22"/>
        </w:rPr>
        <w:t>a behov for medisinsk hjelp</w:t>
      </w:r>
      <w:r w:rsidRPr="006C1F2C">
        <w:rPr>
          <w:color w:val="000000"/>
          <w:sz w:val="22"/>
          <w:szCs w:val="22"/>
        </w:rPr>
        <w:t>.</w:t>
      </w:r>
    </w:p>
    <w:p w14:paraId="37C86683" w14:textId="77777777" w:rsidR="00027BB7" w:rsidRPr="006C1F2C" w:rsidRDefault="00027BB7" w:rsidP="005171BE">
      <w:pPr>
        <w:widowControl w:val="0"/>
        <w:rPr>
          <w:color w:val="000000"/>
          <w:sz w:val="22"/>
          <w:szCs w:val="22"/>
        </w:rPr>
      </w:pPr>
    </w:p>
    <w:p w14:paraId="37C86684" w14:textId="77777777" w:rsidR="00C2294E" w:rsidRPr="006C1F2C" w:rsidRDefault="00C2294E" w:rsidP="005171BE">
      <w:pPr>
        <w:keepNext/>
        <w:widowControl w:val="0"/>
        <w:numPr>
          <w:ilvl w:val="12"/>
          <w:numId w:val="0"/>
        </w:numPr>
        <w:tabs>
          <w:tab w:val="left" w:pos="567"/>
        </w:tabs>
        <w:spacing w:line="260" w:lineRule="exact"/>
        <w:rPr>
          <w:sz w:val="22"/>
          <w:szCs w:val="22"/>
        </w:rPr>
      </w:pPr>
      <w:r w:rsidRPr="006C1F2C">
        <w:rPr>
          <w:rFonts w:eastAsia="SimSun"/>
          <w:b/>
          <w:noProof/>
          <w:sz w:val="22"/>
          <w:szCs w:val="22"/>
        </w:rPr>
        <w:t>Melding av bivirkninger</w:t>
      </w:r>
    </w:p>
    <w:p w14:paraId="37C86685" w14:textId="395DAA53" w:rsidR="00C2294E" w:rsidRPr="006C1F2C" w:rsidRDefault="00C2294E" w:rsidP="005171BE">
      <w:pPr>
        <w:widowControl w:val="0"/>
        <w:rPr>
          <w:color w:val="000000"/>
          <w:sz w:val="22"/>
          <w:szCs w:val="22"/>
        </w:rPr>
      </w:pPr>
      <w:r w:rsidRPr="006C1F2C">
        <w:rPr>
          <w:sz w:val="22"/>
          <w:szCs w:val="22"/>
        </w:rPr>
        <w:t>Kontakt lege, apotek eller sykepleier dersom du opplever bivirkninger</w:t>
      </w:r>
      <w:r w:rsidR="00F5047D" w:rsidRPr="006C1F2C">
        <w:rPr>
          <w:sz w:val="22"/>
          <w:szCs w:val="22"/>
        </w:rPr>
        <w:t>. Dette gjelder også</w:t>
      </w:r>
      <w:r w:rsidRPr="006C1F2C">
        <w:rPr>
          <w:sz w:val="22"/>
          <w:szCs w:val="22"/>
        </w:rPr>
        <w:t xml:space="preserve"> bivirkninger som ikke er nevnt i pakningsvedlegget. Du kan også melde fra om bivirkninger direkte via </w:t>
      </w:r>
      <w:r w:rsidRPr="006C1F2C">
        <w:rPr>
          <w:sz w:val="22"/>
          <w:szCs w:val="22"/>
          <w:shd w:val="pct15" w:color="auto" w:fill="auto"/>
        </w:rPr>
        <w:t xml:space="preserve">det nasjonale meldesystemet som beskrevet i </w:t>
      </w:r>
      <w:r>
        <w:fldChar w:fldCharType="begin"/>
      </w:r>
      <w:r>
        <w:instrText>HYPERLINK "https://www.ema.europa.eu/en/documents/template-form/qrd-appendix-v-adverse-drug-reaction-reporting-details_en.docx"</w:instrText>
      </w:r>
      <w:r>
        <w:fldChar w:fldCharType="separate"/>
      </w:r>
      <w:r w:rsidRPr="006C1F2C">
        <w:rPr>
          <w:rStyle w:val="Hyperlink"/>
          <w:sz w:val="22"/>
          <w:szCs w:val="22"/>
          <w:shd w:val="pct15" w:color="auto" w:fill="auto"/>
        </w:rPr>
        <w:t>Appendix V</w:t>
      </w:r>
      <w:r>
        <w:fldChar w:fldCharType="end"/>
      </w:r>
      <w:r w:rsidRPr="006C1F2C">
        <w:rPr>
          <w:sz w:val="22"/>
          <w:szCs w:val="22"/>
        </w:rPr>
        <w:t>. Ved å melde fra om bivirkninger bidrar du med informasjon om sikkerheten ved bruk av dette legemidlet.</w:t>
      </w:r>
    </w:p>
    <w:p w14:paraId="37C86686" w14:textId="77777777" w:rsidR="00C2294E" w:rsidRPr="006C1F2C" w:rsidRDefault="00C2294E" w:rsidP="005171BE">
      <w:pPr>
        <w:widowControl w:val="0"/>
        <w:rPr>
          <w:color w:val="000000"/>
          <w:sz w:val="22"/>
          <w:szCs w:val="22"/>
        </w:rPr>
      </w:pPr>
    </w:p>
    <w:p w14:paraId="37C86687" w14:textId="77777777" w:rsidR="00027BB7" w:rsidRPr="006C1F2C" w:rsidRDefault="00027BB7" w:rsidP="005171BE">
      <w:pPr>
        <w:widowControl w:val="0"/>
        <w:rPr>
          <w:color w:val="000000"/>
          <w:sz w:val="22"/>
          <w:szCs w:val="22"/>
        </w:rPr>
      </w:pPr>
    </w:p>
    <w:p w14:paraId="37C86688" w14:textId="77777777" w:rsidR="00EF32C5" w:rsidRPr="006C1F2C" w:rsidRDefault="00027BB7" w:rsidP="005171BE">
      <w:pPr>
        <w:keepNext/>
        <w:widowControl w:val="0"/>
        <w:suppressAutoHyphens/>
        <w:rPr>
          <w:sz w:val="22"/>
          <w:szCs w:val="22"/>
        </w:rPr>
      </w:pPr>
      <w:r w:rsidRPr="006C1F2C">
        <w:rPr>
          <w:b/>
          <w:color w:val="000000"/>
          <w:sz w:val="22"/>
          <w:szCs w:val="22"/>
        </w:rPr>
        <w:t>5.</w:t>
      </w:r>
      <w:r w:rsidRPr="006C1F2C">
        <w:rPr>
          <w:b/>
          <w:color w:val="000000"/>
          <w:sz w:val="22"/>
          <w:szCs w:val="22"/>
        </w:rPr>
        <w:tab/>
      </w:r>
      <w:r w:rsidR="00EF32C5" w:rsidRPr="006C1F2C">
        <w:rPr>
          <w:b/>
          <w:color w:val="000000"/>
          <w:sz w:val="22"/>
          <w:szCs w:val="22"/>
        </w:rPr>
        <w:t>Hvordan du oppbevarer Exelon</w:t>
      </w:r>
    </w:p>
    <w:p w14:paraId="37C86689" w14:textId="77777777" w:rsidR="00027BB7" w:rsidRPr="006C1F2C" w:rsidRDefault="00027BB7" w:rsidP="005171BE">
      <w:pPr>
        <w:keepNext/>
        <w:widowControl w:val="0"/>
        <w:rPr>
          <w:sz w:val="22"/>
          <w:szCs w:val="22"/>
        </w:rPr>
      </w:pPr>
    </w:p>
    <w:p w14:paraId="37C8668A" w14:textId="77777777" w:rsidR="00AF44D5" w:rsidRPr="006C1F2C" w:rsidRDefault="00AF44D5" w:rsidP="005171BE">
      <w:pPr>
        <w:widowControl w:val="0"/>
        <w:numPr>
          <w:ilvl w:val="0"/>
          <w:numId w:val="26"/>
        </w:numPr>
        <w:ind w:left="567" w:hanging="567"/>
        <w:rPr>
          <w:sz w:val="22"/>
          <w:szCs w:val="22"/>
        </w:rPr>
      </w:pPr>
      <w:r w:rsidRPr="006C1F2C">
        <w:rPr>
          <w:sz w:val="22"/>
          <w:szCs w:val="22"/>
        </w:rPr>
        <w:t>Oppbevares utilgjengelig for barn.</w:t>
      </w:r>
    </w:p>
    <w:p w14:paraId="37C8668B" w14:textId="1DACE5E8" w:rsidR="00AF44D5" w:rsidRPr="006C1F2C" w:rsidRDefault="00AF44D5" w:rsidP="005171BE">
      <w:pPr>
        <w:widowControl w:val="0"/>
        <w:numPr>
          <w:ilvl w:val="0"/>
          <w:numId w:val="26"/>
        </w:numPr>
        <w:ind w:left="567" w:hanging="567"/>
        <w:rPr>
          <w:sz w:val="22"/>
          <w:szCs w:val="22"/>
        </w:rPr>
      </w:pPr>
      <w:r w:rsidRPr="006C1F2C">
        <w:rPr>
          <w:sz w:val="22"/>
          <w:szCs w:val="22"/>
        </w:rPr>
        <w:t xml:space="preserve">Bruk ikke </w:t>
      </w:r>
      <w:r w:rsidR="00EF32C5" w:rsidRPr="006C1F2C">
        <w:rPr>
          <w:sz w:val="22"/>
          <w:szCs w:val="22"/>
        </w:rPr>
        <w:t xml:space="preserve">dette legemidlet </w:t>
      </w:r>
      <w:r w:rsidRPr="006C1F2C">
        <w:rPr>
          <w:sz w:val="22"/>
          <w:szCs w:val="22"/>
        </w:rPr>
        <w:t>etter utløpsdatoen som er angitt på esken</w:t>
      </w:r>
      <w:r w:rsidR="009B6FFA" w:rsidRPr="006C1F2C">
        <w:rPr>
          <w:sz w:val="22"/>
          <w:szCs w:val="22"/>
        </w:rPr>
        <w:t xml:space="preserve"> etter </w:t>
      </w:r>
      <w:r w:rsidR="00EA4506" w:rsidRPr="006C1F2C">
        <w:rPr>
          <w:sz w:val="22"/>
          <w:szCs w:val="22"/>
        </w:rPr>
        <w:t>EXP</w:t>
      </w:r>
      <w:r w:rsidRPr="006C1F2C">
        <w:rPr>
          <w:sz w:val="22"/>
          <w:szCs w:val="22"/>
        </w:rPr>
        <w:t xml:space="preserve">. Utløpsdatoen </w:t>
      </w:r>
      <w:r w:rsidR="00F5047D" w:rsidRPr="006C1F2C">
        <w:rPr>
          <w:sz w:val="22"/>
          <w:szCs w:val="22"/>
        </w:rPr>
        <w:t>er</w:t>
      </w:r>
      <w:r w:rsidRPr="006C1F2C">
        <w:rPr>
          <w:sz w:val="22"/>
          <w:szCs w:val="22"/>
        </w:rPr>
        <w:t xml:space="preserve"> den siste dagen i den </w:t>
      </w:r>
      <w:r w:rsidR="00F5047D" w:rsidRPr="006C1F2C">
        <w:rPr>
          <w:sz w:val="22"/>
          <w:szCs w:val="22"/>
        </w:rPr>
        <w:t xml:space="preserve">angitte </w:t>
      </w:r>
      <w:r w:rsidRPr="006C1F2C">
        <w:rPr>
          <w:sz w:val="22"/>
          <w:szCs w:val="22"/>
        </w:rPr>
        <w:t>måneden.</w:t>
      </w:r>
    </w:p>
    <w:p w14:paraId="37C8668C" w14:textId="77777777" w:rsidR="00AF44D5" w:rsidRPr="006C1F2C" w:rsidRDefault="00AF44D5" w:rsidP="005171BE">
      <w:pPr>
        <w:widowControl w:val="0"/>
        <w:numPr>
          <w:ilvl w:val="0"/>
          <w:numId w:val="26"/>
        </w:numPr>
        <w:ind w:left="567" w:hanging="567"/>
        <w:rPr>
          <w:sz w:val="22"/>
          <w:szCs w:val="22"/>
        </w:rPr>
      </w:pPr>
      <w:r w:rsidRPr="006C1F2C">
        <w:rPr>
          <w:sz w:val="22"/>
          <w:szCs w:val="22"/>
        </w:rPr>
        <w:t>Oppbevares ved høyst 30°C.</w:t>
      </w:r>
    </w:p>
    <w:p w14:paraId="37C8668D" w14:textId="0CFCC263" w:rsidR="006773C8" w:rsidRPr="006C1F2C" w:rsidRDefault="00EF32C5" w:rsidP="005171BE">
      <w:pPr>
        <w:widowControl w:val="0"/>
        <w:numPr>
          <w:ilvl w:val="0"/>
          <w:numId w:val="26"/>
        </w:numPr>
        <w:ind w:left="567" w:hanging="567"/>
        <w:rPr>
          <w:sz w:val="22"/>
          <w:szCs w:val="22"/>
        </w:rPr>
      </w:pPr>
      <w:r w:rsidRPr="006C1F2C">
        <w:rPr>
          <w:sz w:val="22"/>
          <w:szCs w:val="22"/>
        </w:rPr>
        <w:t>Legemidler skal ikke kastes i avløpsvann eller sammen med husholdningsavfall. Spør på apoteket hvordan</w:t>
      </w:r>
      <w:r w:rsidR="001675EB" w:rsidRPr="006C1F2C">
        <w:rPr>
          <w:sz w:val="22"/>
          <w:szCs w:val="22"/>
        </w:rPr>
        <w:t xml:space="preserve"> du skal kaste</w:t>
      </w:r>
      <w:r w:rsidRPr="006C1F2C">
        <w:rPr>
          <w:sz w:val="22"/>
          <w:szCs w:val="22"/>
        </w:rPr>
        <w:t xml:space="preserve"> legemidler som du ikke </w:t>
      </w:r>
      <w:r w:rsidR="002C5041" w:rsidRPr="006C1F2C">
        <w:rPr>
          <w:sz w:val="22"/>
          <w:szCs w:val="22"/>
        </w:rPr>
        <w:t xml:space="preserve">lenger </w:t>
      </w:r>
      <w:r w:rsidRPr="006C1F2C">
        <w:rPr>
          <w:sz w:val="22"/>
          <w:szCs w:val="22"/>
        </w:rPr>
        <w:t>bruker. Disse tiltakene bidrar til å beskytte miljøet.</w:t>
      </w:r>
    </w:p>
    <w:p w14:paraId="37C8668E" w14:textId="77777777" w:rsidR="00EF32C5" w:rsidRPr="006C1F2C" w:rsidRDefault="00EF32C5" w:rsidP="005171BE">
      <w:pPr>
        <w:widowControl w:val="0"/>
        <w:suppressAutoHyphens/>
        <w:rPr>
          <w:color w:val="000000"/>
          <w:sz w:val="22"/>
          <w:szCs w:val="22"/>
        </w:rPr>
      </w:pPr>
    </w:p>
    <w:p w14:paraId="37C8668F" w14:textId="77777777" w:rsidR="006773C8" w:rsidRPr="006C1F2C" w:rsidRDefault="006773C8" w:rsidP="005171BE">
      <w:pPr>
        <w:widowControl w:val="0"/>
        <w:suppressAutoHyphens/>
        <w:rPr>
          <w:color w:val="000000"/>
          <w:sz w:val="22"/>
          <w:szCs w:val="22"/>
        </w:rPr>
      </w:pPr>
    </w:p>
    <w:p w14:paraId="37C86690" w14:textId="77777777" w:rsidR="00027BB7" w:rsidRPr="006C1F2C" w:rsidRDefault="00027BB7" w:rsidP="005171BE">
      <w:pPr>
        <w:keepNext/>
        <w:widowControl w:val="0"/>
        <w:suppressAutoHyphens/>
        <w:ind w:left="567" w:hanging="567"/>
        <w:rPr>
          <w:b/>
          <w:color w:val="000000"/>
          <w:sz w:val="22"/>
          <w:szCs w:val="22"/>
        </w:rPr>
      </w:pPr>
      <w:r w:rsidRPr="006C1F2C">
        <w:rPr>
          <w:b/>
          <w:color w:val="000000"/>
          <w:sz w:val="22"/>
          <w:szCs w:val="22"/>
        </w:rPr>
        <w:t>6.</w:t>
      </w:r>
      <w:r w:rsidRPr="006C1F2C">
        <w:rPr>
          <w:b/>
          <w:color w:val="000000"/>
          <w:sz w:val="22"/>
          <w:szCs w:val="22"/>
        </w:rPr>
        <w:tab/>
      </w:r>
      <w:r w:rsidR="00EF32C5" w:rsidRPr="006C1F2C">
        <w:rPr>
          <w:b/>
          <w:color w:val="000000"/>
          <w:sz w:val="22"/>
          <w:szCs w:val="22"/>
        </w:rPr>
        <w:t xml:space="preserve">Innholdet i pakningen </w:t>
      </w:r>
      <w:r w:rsidR="00CD22D2" w:rsidRPr="006C1F2C">
        <w:rPr>
          <w:b/>
          <w:color w:val="000000"/>
          <w:sz w:val="22"/>
          <w:szCs w:val="22"/>
        </w:rPr>
        <w:t>og</w:t>
      </w:r>
      <w:r w:rsidR="00EF32C5" w:rsidRPr="006C1F2C">
        <w:rPr>
          <w:b/>
          <w:color w:val="000000"/>
          <w:sz w:val="22"/>
          <w:szCs w:val="22"/>
        </w:rPr>
        <w:t xml:space="preserve"> ytterligere informasjon</w:t>
      </w:r>
    </w:p>
    <w:p w14:paraId="37C86691" w14:textId="77777777" w:rsidR="00027BB7" w:rsidRPr="006C1F2C" w:rsidRDefault="00027BB7" w:rsidP="005171BE">
      <w:pPr>
        <w:keepNext/>
        <w:widowControl w:val="0"/>
        <w:rPr>
          <w:color w:val="000000"/>
          <w:sz w:val="22"/>
          <w:szCs w:val="22"/>
        </w:rPr>
      </w:pPr>
    </w:p>
    <w:p w14:paraId="37C86692" w14:textId="77777777" w:rsidR="00FD7785" w:rsidRPr="006C1F2C" w:rsidRDefault="00AF44D5" w:rsidP="005171BE">
      <w:pPr>
        <w:keepNext/>
        <w:widowControl w:val="0"/>
        <w:rPr>
          <w:b/>
          <w:color w:val="000000"/>
          <w:sz w:val="22"/>
          <w:szCs w:val="22"/>
        </w:rPr>
      </w:pPr>
      <w:r w:rsidRPr="006C1F2C">
        <w:rPr>
          <w:b/>
          <w:color w:val="000000"/>
          <w:sz w:val="22"/>
          <w:szCs w:val="22"/>
        </w:rPr>
        <w:t xml:space="preserve">Sammensetning av </w:t>
      </w:r>
      <w:r w:rsidR="00FD7785" w:rsidRPr="006C1F2C">
        <w:rPr>
          <w:b/>
          <w:color w:val="000000"/>
          <w:sz w:val="22"/>
          <w:szCs w:val="22"/>
        </w:rPr>
        <w:t>E</w:t>
      </w:r>
      <w:r w:rsidR="008B3E17" w:rsidRPr="006C1F2C">
        <w:rPr>
          <w:b/>
          <w:color w:val="000000"/>
          <w:sz w:val="22"/>
          <w:szCs w:val="22"/>
        </w:rPr>
        <w:t>xelon</w:t>
      </w:r>
    </w:p>
    <w:p w14:paraId="37C86693" w14:textId="77777777" w:rsidR="00FD7785" w:rsidRPr="006C1F2C" w:rsidRDefault="00FD7785" w:rsidP="005171BE">
      <w:pPr>
        <w:widowControl w:val="0"/>
        <w:numPr>
          <w:ilvl w:val="0"/>
          <w:numId w:val="6"/>
        </w:numPr>
        <w:tabs>
          <w:tab w:val="clear" w:pos="720"/>
        </w:tabs>
        <w:ind w:left="567" w:hanging="567"/>
        <w:rPr>
          <w:color w:val="000000"/>
          <w:sz w:val="22"/>
          <w:szCs w:val="22"/>
        </w:rPr>
      </w:pPr>
      <w:r w:rsidRPr="006C1F2C">
        <w:rPr>
          <w:color w:val="000000"/>
          <w:sz w:val="22"/>
          <w:szCs w:val="22"/>
        </w:rPr>
        <w:t>Virkestoff er rivastigminhydrogentartrat.</w:t>
      </w:r>
    </w:p>
    <w:p w14:paraId="37C86694" w14:textId="77777777" w:rsidR="00FD7785" w:rsidRPr="006C1F2C" w:rsidRDefault="00A50580" w:rsidP="005171BE">
      <w:pPr>
        <w:widowControl w:val="0"/>
        <w:numPr>
          <w:ilvl w:val="0"/>
          <w:numId w:val="7"/>
        </w:numPr>
        <w:tabs>
          <w:tab w:val="clear" w:pos="720"/>
        </w:tabs>
        <w:ind w:left="567" w:hanging="567"/>
        <w:rPr>
          <w:color w:val="000000"/>
          <w:sz w:val="22"/>
          <w:szCs w:val="22"/>
        </w:rPr>
      </w:pPr>
      <w:r w:rsidRPr="006C1F2C">
        <w:rPr>
          <w:color w:val="000000"/>
          <w:sz w:val="22"/>
          <w:szCs w:val="22"/>
        </w:rPr>
        <w:t xml:space="preserve">Andre innholdsstoffer </w:t>
      </w:r>
      <w:r w:rsidR="00FD7785" w:rsidRPr="006C1F2C">
        <w:rPr>
          <w:color w:val="000000"/>
          <w:sz w:val="22"/>
          <w:szCs w:val="22"/>
        </w:rPr>
        <w:t xml:space="preserve">er </w:t>
      </w:r>
      <w:r w:rsidR="00B67528" w:rsidRPr="006C1F2C">
        <w:rPr>
          <w:color w:val="000000"/>
          <w:sz w:val="22"/>
          <w:szCs w:val="22"/>
        </w:rPr>
        <w:t>hypromellose</w:t>
      </w:r>
      <w:r w:rsidR="00FD7785" w:rsidRPr="006C1F2C">
        <w:rPr>
          <w:color w:val="000000"/>
          <w:sz w:val="22"/>
          <w:szCs w:val="22"/>
        </w:rPr>
        <w:t xml:space="preserve">, magnesiumstearat, mikrokrystallinsk cellulose, </w:t>
      </w:r>
      <w:r w:rsidR="00AB5B46" w:rsidRPr="006C1F2C">
        <w:rPr>
          <w:color w:val="000000"/>
          <w:sz w:val="22"/>
          <w:szCs w:val="22"/>
        </w:rPr>
        <w:t xml:space="preserve">vannfri </w:t>
      </w:r>
      <w:r w:rsidR="00FD7785" w:rsidRPr="006C1F2C">
        <w:rPr>
          <w:color w:val="000000"/>
          <w:sz w:val="22"/>
          <w:szCs w:val="22"/>
        </w:rPr>
        <w:t>kolloidal silika, gelatin, gult jernoksid (E172), rødt jernoksid (E172)</w:t>
      </w:r>
      <w:r w:rsidR="001C261B" w:rsidRPr="006C1F2C">
        <w:rPr>
          <w:color w:val="000000"/>
          <w:sz w:val="22"/>
          <w:szCs w:val="22"/>
        </w:rPr>
        <w:t>,</w:t>
      </w:r>
      <w:r w:rsidR="00FD7785" w:rsidRPr="006C1F2C">
        <w:rPr>
          <w:color w:val="000000"/>
          <w:sz w:val="22"/>
          <w:szCs w:val="22"/>
        </w:rPr>
        <w:t xml:space="preserve"> titandioksid (E171)</w:t>
      </w:r>
      <w:r w:rsidR="001C261B" w:rsidRPr="006C1F2C">
        <w:rPr>
          <w:color w:val="000000"/>
          <w:sz w:val="22"/>
          <w:szCs w:val="22"/>
        </w:rPr>
        <w:t xml:space="preserve"> og skjellakk</w:t>
      </w:r>
      <w:r w:rsidR="00FD7785" w:rsidRPr="006C1F2C">
        <w:rPr>
          <w:color w:val="000000"/>
          <w:sz w:val="22"/>
          <w:szCs w:val="22"/>
        </w:rPr>
        <w:t>.</w:t>
      </w:r>
    </w:p>
    <w:p w14:paraId="37C86695" w14:textId="77777777" w:rsidR="00FD7785" w:rsidRPr="006C1F2C" w:rsidRDefault="00FD7785" w:rsidP="005171BE">
      <w:pPr>
        <w:widowControl w:val="0"/>
        <w:suppressAutoHyphens/>
        <w:rPr>
          <w:color w:val="000000"/>
          <w:sz w:val="22"/>
          <w:szCs w:val="22"/>
        </w:rPr>
      </w:pPr>
    </w:p>
    <w:p w14:paraId="37C86696" w14:textId="77777777" w:rsidR="005A4DF3" w:rsidRPr="006C1F2C" w:rsidRDefault="005A4DF3" w:rsidP="005171BE">
      <w:pPr>
        <w:widowControl w:val="0"/>
        <w:rPr>
          <w:color w:val="000000"/>
          <w:sz w:val="22"/>
          <w:szCs w:val="22"/>
        </w:rPr>
      </w:pPr>
      <w:r w:rsidRPr="006C1F2C">
        <w:rPr>
          <w:color w:val="000000"/>
          <w:sz w:val="22"/>
          <w:szCs w:val="22"/>
        </w:rPr>
        <w:t>Hver E</w:t>
      </w:r>
      <w:r w:rsidR="008B3E17" w:rsidRPr="006C1F2C">
        <w:rPr>
          <w:color w:val="000000"/>
          <w:sz w:val="22"/>
          <w:szCs w:val="22"/>
        </w:rPr>
        <w:t>xelon</w:t>
      </w:r>
      <w:r w:rsidRPr="006C1F2C">
        <w:rPr>
          <w:color w:val="000000"/>
          <w:sz w:val="22"/>
          <w:szCs w:val="22"/>
        </w:rPr>
        <w:t xml:space="preserve"> 1,5 mg kapsel inneholder 1,5 mg rivastigmin.</w:t>
      </w:r>
    </w:p>
    <w:p w14:paraId="37C86697" w14:textId="77777777" w:rsidR="005A4DF3" w:rsidRPr="006C1F2C" w:rsidRDefault="005A4DF3" w:rsidP="005171BE">
      <w:pPr>
        <w:widowControl w:val="0"/>
        <w:rPr>
          <w:color w:val="000000"/>
          <w:sz w:val="22"/>
          <w:szCs w:val="22"/>
        </w:rPr>
      </w:pPr>
      <w:r w:rsidRPr="006C1F2C">
        <w:rPr>
          <w:color w:val="000000"/>
          <w:sz w:val="22"/>
          <w:szCs w:val="22"/>
        </w:rPr>
        <w:t>Hver E</w:t>
      </w:r>
      <w:r w:rsidR="008B3E17" w:rsidRPr="006C1F2C">
        <w:rPr>
          <w:color w:val="000000"/>
          <w:sz w:val="22"/>
          <w:szCs w:val="22"/>
        </w:rPr>
        <w:t>xelon</w:t>
      </w:r>
      <w:r w:rsidRPr="006C1F2C">
        <w:rPr>
          <w:color w:val="000000"/>
          <w:sz w:val="22"/>
          <w:szCs w:val="22"/>
        </w:rPr>
        <w:t xml:space="preserve"> 3,0 mg kapsel inneholder 3,0 mg rivastigmin.</w:t>
      </w:r>
    </w:p>
    <w:p w14:paraId="37C86698" w14:textId="77777777" w:rsidR="005A4DF3" w:rsidRPr="006C1F2C" w:rsidRDefault="005A4DF3" w:rsidP="005171BE">
      <w:pPr>
        <w:widowControl w:val="0"/>
        <w:rPr>
          <w:color w:val="000000"/>
          <w:sz w:val="22"/>
          <w:szCs w:val="22"/>
        </w:rPr>
      </w:pPr>
      <w:r w:rsidRPr="006C1F2C">
        <w:rPr>
          <w:color w:val="000000"/>
          <w:sz w:val="22"/>
          <w:szCs w:val="22"/>
        </w:rPr>
        <w:t>Hver E</w:t>
      </w:r>
      <w:r w:rsidR="008B3E17" w:rsidRPr="006C1F2C">
        <w:rPr>
          <w:color w:val="000000"/>
          <w:sz w:val="22"/>
          <w:szCs w:val="22"/>
        </w:rPr>
        <w:t>xelon</w:t>
      </w:r>
      <w:r w:rsidRPr="006C1F2C">
        <w:rPr>
          <w:color w:val="000000"/>
          <w:sz w:val="22"/>
          <w:szCs w:val="22"/>
        </w:rPr>
        <w:t xml:space="preserve"> 4,5 mg kapsel inneholder 4,5 mg rivastigmin.</w:t>
      </w:r>
    </w:p>
    <w:p w14:paraId="37C86699" w14:textId="77777777" w:rsidR="005A4DF3" w:rsidRPr="006C1F2C" w:rsidRDefault="005A4DF3" w:rsidP="005171BE">
      <w:pPr>
        <w:widowControl w:val="0"/>
        <w:rPr>
          <w:color w:val="000000"/>
          <w:sz w:val="22"/>
          <w:szCs w:val="22"/>
        </w:rPr>
      </w:pPr>
      <w:r w:rsidRPr="006C1F2C">
        <w:rPr>
          <w:color w:val="000000"/>
          <w:sz w:val="22"/>
          <w:szCs w:val="22"/>
        </w:rPr>
        <w:t>Hver E</w:t>
      </w:r>
      <w:r w:rsidR="008B3E17" w:rsidRPr="006C1F2C">
        <w:rPr>
          <w:color w:val="000000"/>
          <w:sz w:val="22"/>
          <w:szCs w:val="22"/>
        </w:rPr>
        <w:t>xelon</w:t>
      </w:r>
      <w:r w:rsidRPr="006C1F2C">
        <w:rPr>
          <w:color w:val="000000"/>
          <w:sz w:val="22"/>
          <w:szCs w:val="22"/>
        </w:rPr>
        <w:t xml:space="preserve"> 6,0 mg kapsel inneholder 6,0 mg rivastigmin.</w:t>
      </w:r>
    </w:p>
    <w:p w14:paraId="37C8669A" w14:textId="77777777" w:rsidR="005A4DF3" w:rsidRPr="006C1F2C" w:rsidRDefault="005A4DF3" w:rsidP="005171BE">
      <w:pPr>
        <w:widowControl w:val="0"/>
        <w:rPr>
          <w:color w:val="000000"/>
          <w:sz w:val="22"/>
          <w:szCs w:val="22"/>
        </w:rPr>
      </w:pPr>
    </w:p>
    <w:p w14:paraId="37C8669B" w14:textId="77777777" w:rsidR="00AF44D5" w:rsidRPr="006C1F2C" w:rsidRDefault="00AF44D5" w:rsidP="005171BE">
      <w:pPr>
        <w:keepNext/>
        <w:widowControl w:val="0"/>
        <w:rPr>
          <w:b/>
          <w:color w:val="000000"/>
          <w:sz w:val="22"/>
          <w:szCs w:val="22"/>
        </w:rPr>
      </w:pPr>
      <w:r w:rsidRPr="006C1F2C">
        <w:rPr>
          <w:b/>
          <w:color w:val="000000"/>
          <w:sz w:val="22"/>
          <w:szCs w:val="22"/>
        </w:rPr>
        <w:t>Hvordan E</w:t>
      </w:r>
      <w:r w:rsidR="008B3E17" w:rsidRPr="006C1F2C">
        <w:rPr>
          <w:b/>
          <w:color w:val="000000"/>
          <w:sz w:val="22"/>
          <w:szCs w:val="22"/>
        </w:rPr>
        <w:t>xelon</w:t>
      </w:r>
      <w:r w:rsidRPr="006C1F2C">
        <w:rPr>
          <w:b/>
          <w:color w:val="000000"/>
          <w:sz w:val="22"/>
          <w:szCs w:val="22"/>
        </w:rPr>
        <w:t xml:space="preserve"> ser ut og innholdet i pakningen</w:t>
      </w:r>
    </w:p>
    <w:p w14:paraId="37C8669C" w14:textId="77777777" w:rsidR="00AF44D5" w:rsidRPr="006C1F2C" w:rsidRDefault="003E330A" w:rsidP="005171BE">
      <w:pPr>
        <w:widowControl w:val="0"/>
        <w:ind w:left="567" w:hanging="567"/>
        <w:rPr>
          <w:color w:val="000000"/>
          <w:sz w:val="22"/>
          <w:szCs w:val="22"/>
        </w:rPr>
      </w:pPr>
      <w:bookmarkStart w:id="5" w:name="OLE_LINK1"/>
      <w:r w:rsidRPr="006C1F2C">
        <w:rPr>
          <w:color w:val="000000"/>
          <w:sz w:val="22"/>
          <w:szCs w:val="22"/>
        </w:rPr>
        <w:t>-</w:t>
      </w:r>
      <w:r w:rsidRPr="006C1F2C">
        <w:rPr>
          <w:color w:val="000000"/>
          <w:sz w:val="22"/>
          <w:szCs w:val="22"/>
        </w:rPr>
        <w:tab/>
      </w:r>
      <w:r w:rsidR="00FD7785" w:rsidRPr="006C1F2C">
        <w:rPr>
          <w:color w:val="000000"/>
          <w:sz w:val="22"/>
          <w:szCs w:val="22"/>
        </w:rPr>
        <w:t>E</w:t>
      </w:r>
      <w:r w:rsidR="008B3E17" w:rsidRPr="006C1F2C">
        <w:rPr>
          <w:color w:val="000000"/>
          <w:sz w:val="22"/>
          <w:szCs w:val="22"/>
        </w:rPr>
        <w:t>xelon</w:t>
      </w:r>
      <w:r w:rsidR="00FD7785" w:rsidRPr="006C1F2C">
        <w:rPr>
          <w:color w:val="000000"/>
          <w:sz w:val="22"/>
          <w:szCs w:val="22"/>
        </w:rPr>
        <w:t xml:space="preserve"> </w:t>
      </w:r>
      <w:r w:rsidR="00AF44D5" w:rsidRPr="006C1F2C">
        <w:rPr>
          <w:color w:val="000000"/>
          <w:sz w:val="22"/>
          <w:szCs w:val="22"/>
        </w:rPr>
        <w:t xml:space="preserve">1,5 mg </w:t>
      </w:r>
      <w:r w:rsidR="00FD7785" w:rsidRPr="006C1F2C">
        <w:rPr>
          <w:color w:val="000000"/>
          <w:sz w:val="22"/>
          <w:szCs w:val="22"/>
        </w:rPr>
        <w:t>harde kapsler, som inneholder et gråhvitt til svakt gult pulver, har en gul topp</w:t>
      </w:r>
      <w:r w:rsidRPr="006C1F2C">
        <w:rPr>
          <w:color w:val="000000"/>
          <w:sz w:val="22"/>
          <w:szCs w:val="22"/>
        </w:rPr>
        <w:t xml:space="preserve"> </w:t>
      </w:r>
      <w:r w:rsidR="00FD7785" w:rsidRPr="006C1F2C">
        <w:rPr>
          <w:color w:val="000000"/>
          <w:sz w:val="22"/>
          <w:szCs w:val="22"/>
        </w:rPr>
        <w:t>og en gul bunn. Bunnen er merket ”EXE</w:t>
      </w:r>
      <w:r w:rsidR="00AF44D5" w:rsidRPr="006C1F2C">
        <w:rPr>
          <w:color w:val="000000"/>
          <w:sz w:val="22"/>
          <w:szCs w:val="22"/>
        </w:rPr>
        <w:t>LON 1,5 mg” med rød trykkfarge.</w:t>
      </w:r>
      <w:bookmarkEnd w:id="5"/>
    </w:p>
    <w:p w14:paraId="37C8669D" w14:textId="77777777" w:rsidR="00F71C4D" w:rsidRPr="006C1F2C" w:rsidRDefault="003E330A" w:rsidP="005171BE">
      <w:pPr>
        <w:widowControl w:val="0"/>
        <w:ind w:left="567" w:hanging="567"/>
        <w:rPr>
          <w:color w:val="000000"/>
          <w:sz w:val="22"/>
          <w:szCs w:val="22"/>
        </w:rPr>
      </w:pPr>
      <w:r w:rsidRPr="006C1F2C">
        <w:rPr>
          <w:color w:val="000000"/>
          <w:sz w:val="22"/>
          <w:szCs w:val="22"/>
        </w:rPr>
        <w:t>-</w:t>
      </w:r>
      <w:r w:rsidRPr="006C1F2C">
        <w:rPr>
          <w:color w:val="000000"/>
          <w:sz w:val="22"/>
          <w:szCs w:val="22"/>
        </w:rPr>
        <w:tab/>
      </w:r>
      <w:r w:rsidR="00F71C4D" w:rsidRPr="006C1F2C">
        <w:rPr>
          <w:color w:val="000000"/>
          <w:sz w:val="22"/>
          <w:szCs w:val="22"/>
        </w:rPr>
        <w:t>E</w:t>
      </w:r>
      <w:r w:rsidR="008B3E17" w:rsidRPr="006C1F2C">
        <w:rPr>
          <w:color w:val="000000"/>
          <w:sz w:val="22"/>
          <w:szCs w:val="22"/>
        </w:rPr>
        <w:t>xelon</w:t>
      </w:r>
      <w:r w:rsidR="00F71C4D" w:rsidRPr="006C1F2C">
        <w:rPr>
          <w:color w:val="000000"/>
          <w:sz w:val="22"/>
          <w:szCs w:val="22"/>
        </w:rPr>
        <w:t xml:space="preserve"> 3,0 mg harde kapsler, som inneholder et gråhvitt til svakt gult pulver, har en </w:t>
      </w:r>
      <w:r w:rsidR="00491CE2" w:rsidRPr="006C1F2C">
        <w:rPr>
          <w:color w:val="000000"/>
          <w:sz w:val="22"/>
          <w:szCs w:val="22"/>
        </w:rPr>
        <w:t>oransje</w:t>
      </w:r>
      <w:r w:rsidR="00F71C4D" w:rsidRPr="006C1F2C">
        <w:rPr>
          <w:color w:val="000000"/>
          <w:sz w:val="22"/>
          <w:szCs w:val="22"/>
        </w:rPr>
        <w:t xml:space="preserve"> topp og en </w:t>
      </w:r>
      <w:r w:rsidR="00491CE2" w:rsidRPr="006C1F2C">
        <w:rPr>
          <w:color w:val="000000"/>
          <w:sz w:val="22"/>
          <w:szCs w:val="22"/>
        </w:rPr>
        <w:t>oransje</w:t>
      </w:r>
      <w:r w:rsidR="00F71C4D" w:rsidRPr="006C1F2C">
        <w:rPr>
          <w:color w:val="000000"/>
          <w:sz w:val="22"/>
          <w:szCs w:val="22"/>
        </w:rPr>
        <w:t xml:space="preserve"> bunn. Bunnen er merket ”EXE</w:t>
      </w:r>
      <w:r w:rsidR="00491CE2" w:rsidRPr="006C1F2C">
        <w:rPr>
          <w:color w:val="000000"/>
          <w:sz w:val="22"/>
          <w:szCs w:val="22"/>
        </w:rPr>
        <w:t>LON 3</w:t>
      </w:r>
      <w:r w:rsidR="00F71C4D" w:rsidRPr="006C1F2C">
        <w:rPr>
          <w:color w:val="000000"/>
          <w:sz w:val="22"/>
          <w:szCs w:val="22"/>
        </w:rPr>
        <w:t> mg” med rød trykkfarge.</w:t>
      </w:r>
    </w:p>
    <w:p w14:paraId="37C8669E" w14:textId="77777777" w:rsidR="00F71C4D" w:rsidRPr="006C1F2C" w:rsidRDefault="003E330A" w:rsidP="005171BE">
      <w:pPr>
        <w:widowControl w:val="0"/>
        <w:ind w:left="567" w:hanging="567"/>
        <w:rPr>
          <w:color w:val="000000"/>
          <w:sz w:val="22"/>
          <w:szCs w:val="22"/>
        </w:rPr>
      </w:pPr>
      <w:r w:rsidRPr="006C1F2C">
        <w:rPr>
          <w:color w:val="000000"/>
          <w:sz w:val="22"/>
          <w:szCs w:val="22"/>
        </w:rPr>
        <w:t>-</w:t>
      </w:r>
      <w:r w:rsidRPr="006C1F2C">
        <w:rPr>
          <w:color w:val="000000"/>
          <w:sz w:val="22"/>
          <w:szCs w:val="22"/>
        </w:rPr>
        <w:tab/>
      </w:r>
      <w:r w:rsidR="00F71C4D" w:rsidRPr="006C1F2C">
        <w:rPr>
          <w:color w:val="000000"/>
          <w:sz w:val="22"/>
          <w:szCs w:val="22"/>
        </w:rPr>
        <w:t>E</w:t>
      </w:r>
      <w:r w:rsidR="008B3E17" w:rsidRPr="006C1F2C">
        <w:rPr>
          <w:color w:val="000000"/>
          <w:sz w:val="22"/>
          <w:szCs w:val="22"/>
        </w:rPr>
        <w:t>xelon</w:t>
      </w:r>
      <w:r w:rsidR="00F71C4D" w:rsidRPr="006C1F2C">
        <w:rPr>
          <w:color w:val="000000"/>
          <w:sz w:val="22"/>
          <w:szCs w:val="22"/>
        </w:rPr>
        <w:t xml:space="preserve"> 4,5 mg harde kapsler, som inneholder et gråhvitt t</w:t>
      </w:r>
      <w:r w:rsidR="00491CE2" w:rsidRPr="006C1F2C">
        <w:rPr>
          <w:color w:val="000000"/>
          <w:sz w:val="22"/>
          <w:szCs w:val="22"/>
        </w:rPr>
        <w:t>il svakt gult pulver, har en rød topp og en rød</w:t>
      </w:r>
      <w:r w:rsidR="00F71C4D" w:rsidRPr="006C1F2C">
        <w:rPr>
          <w:color w:val="000000"/>
          <w:sz w:val="22"/>
          <w:szCs w:val="22"/>
        </w:rPr>
        <w:t xml:space="preserve"> bunn. Bunnen er merket ”EXELON </w:t>
      </w:r>
      <w:r w:rsidR="00491CE2" w:rsidRPr="006C1F2C">
        <w:rPr>
          <w:color w:val="000000"/>
          <w:sz w:val="22"/>
          <w:szCs w:val="22"/>
        </w:rPr>
        <w:t>4,5 mg” med hvit</w:t>
      </w:r>
      <w:r w:rsidR="00F71C4D" w:rsidRPr="006C1F2C">
        <w:rPr>
          <w:color w:val="000000"/>
          <w:sz w:val="22"/>
          <w:szCs w:val="22"/>
        </w:rPr>
        <w:t xml:space="preserve"> trykkfarge.</w:t>
      </w:r>
    </w:p>
    <w:p w14:paraId="37C8669F" w14:textId="77777777" w:rsidR="00F71C4D" w:rsidRPr="006C1F2C" w:rsidRDefault="003E330A" w:rsidP="005171BE">
      <w:pPr>
        <w:widowControl w:val="0"/>
        <w:ind w:left="567" w:hanging="567"/>
        <w:rPr>
          <w:color w:val="000000"/>
          <w:sz w:val="22"/>
          <w:szCs w:val="22"/>
        </w:rPr>
      </w:pPr>
      <w:r w:rsidRPr="006C1F2C">
        <w:rPr>
          <w:color w:val="000000"/>
          <w:sz w:val="22"/>
          <w:szCs w:val="22"/>
        </w:rPr>
        <w:t>-</w:t>
      </w:r>
      <w:r w:rsidRPr="006C1F2C">
        <w:rPr>
          <w:color w:val="000000"/>
          <w:sz w:val="22"/>
          <w:szCs w:val="22"/>
        </w:rPr>
        <w:tab/>
      </w:r>
      <w:r w:rsidR="00F71C4D" w:rsidRPr="006C1F2C">
        <w:rPr>
          <w:color w:val="000000"/>
          <w:sz w:val="22"/>
          <w:szCs w:val="22"/>
        </w:rPr>
        <w:t>E</w:t>
      </w:r>
      <w:r w:rsidR="008B3E17" w:rsidRPr="006C1F2C">
        <w:rPr>
          <w:color w:val="000000"/>
          <w:sz w:val="22"/>
          <w:szCs w:val="22"/>
        </w:rPr>
        <w:t>xelon</w:t>
      </w:r>
      <w:r w:rsidR="00F71C4D" w:rsidRPr="006C1F2C">
        <w:rPr>
          <w:color w:val="000000"/>
          <w:sz w:val="22"/>
          <w:szCs w:val="22"/>
        </w:rPr>
        <w:t xml:space="preserve"> 6,0 mg harde kapsler, som inneholder et gråhvitt t</w:t>
      </w:r>
      <w:r w:rsidR="00491CE2" w:rsidRPr="006C1F2C">
        <w:rPr>
          <w:color w:val="000000"/>
          <w:sz w:val="22"/>
          <w:szCs w:val="22"/>
        </w:rPr>
        <w:t>il svakt gult pulver, har en rød topp og en oransje</w:t>
      </w:r>
      <w:r w:rsidR="00F71C4D" w:rsidRPr="006C1F2C">
        <w:rPr>
          <w:color w:val="000000"/>
          <w:sz w:val="22"/>
          <w:szCs w:val="22"/>
        </w:rPr>
        <w:t xml:space="preserve"> bunn. Bunnen er merket ”EXELON </w:t>
      </w:r>
      <w:r w:rsidR="00491CE2" w:rsidRPr="006C1F2C">
        <w:rPr>
          <w:color w:val="000000"/>
          <w:sz w:val="22"/>
          <w:szCs w:val="22"/>
        </w:rPr>
        <w:t>6</w:t>
      </w:r>
      <w:r w:rsidR="00F71C4D" w:rsidRPr="006C1F2C">
        <w:rPr>
          <w:color w:val="000000"/>
          <w:sz w:val="22"/>
          <w:szCs w:val="22"/>
        </w:rPr>
        <w:t> mg” med rød trykkfarge.</w:t>
      </w:r>
    </w:p>
    <w:p w14:paraId="37C866A0" w14:textId="4228EF4C" w:rsidR="00FD7785" w:rsidRPr="006C1F2C" w:rsidRDefault="00AF44D5" w:rsidP="005171BE">
      <w:pPr>
        <w:widowControl w:val="0"/>
        <w:rPr>
          <w:color w:val="000000"/>
          <w:sz w:val="22"/>
          <w:szCs w:val="22"/>
        </w:rPr>
      </w:pPr>
      <w:r w:rsidRPr="006C1F2C">
        <w:rPr>
          <w:color w:val="000000"/>
          <w:sz w:val="22"/>
          <w:szCs w:val="22"/>
        </w:rPr>
        <w:t xml:space="preserve">De </w:t>
      </w:r>
      <w:r w:rsidR="00FD7785" w:rsidRPr="006C1F2C">
        <w:rPr>
          <w:color w:val="000000"/>
          <w:sz w:val="22"/>
          <w:szCs w:val="22"/>
        </w:rPr>
        <w:t>er pakket i blisterbrett tilgjengelig i tre ulike pakningsstørrelser (28, 56 eller 112 kapsler), men alle pakningsstørrelsene trenger ikke være markedsført i alle land.</w:t>
      </w:r>
    </w:p>
    <w:p w14:paraId="37C866A1" w14:textId="77777777" w:rsidR="00FD7785" w:rsidRPr="006C1F2C" w:rsidRDefault="00FD7785" w:rsidP="005171BE">
      <w:pPr>
        <w:widowControl w:val="0"/>
        <w:rPr>
          <w:color w:val="000000"/>
          <w:sz w:val="22"/>
          <w:szCs w:val="22"/>
        </w:rPr>
      </w:pPr>
    </w:p>
    <w:p w14:paraId="37C866A2" w14:textId="77777777" w:rsidR="00FD7785" w:rsidRPr="006C1F2C" w:rsidRDefault="00FD7785" w:rsidP="001E5B7C">
      <w:pPr>
        <w:keepNext/>
        <w:rPr>
          <w:b/>
          <w:bCs/>
          <w:sz w:val="22"/>
          <w:szCs w:val="22"/>
        </w:rPr>
      </w:pPr>
      <w:r w:rsidRPr="006C1F2C">
        <w:rPr>
          <w:b/>
          <w:bCs/>
          <w:sz w:val="22"/>
          <w:szCs w:val="22"/>
        </w:rPr>
        <w:t>Innehav</w:t>
      </w:r>
      <w:r w:rsidR="00AF44D5" w:rsidRPr="006C1F2C">
        <w:rPr>
          <w:b/>
          <w:bCs/>
          <w:sz w:val="22"/>
          <w:szCs w:val="22"/>
        </w:rPr>
        <w:t>er av markedsføringstillatelsen</w:t>
      </w:r>
    </w:p>
    <w:p w14:paraId="37C866A3" w14:textId="77777777" w:rsidR="00234496" w:rsidRPr="006C1F2C" w:rsidRDefault="00234496" w:rsidP="005171BE">
      <w:pPr>
        <w:keepNext/>
        <w:widowControl w:val="0"/>
        <w:suppressAutoHyphens/>
        <w:rPr>
          <w:color w:val="000000"/>
          <w:sz w:val="22"/>
          <w:szCs w:val="22"/>
        </w:rPr>
      </w:pPr>
      <w:r w:rsidRPr="006C1F2C">
        <w:rPr>
          <w:color w:val="000000"/>
          <w:sz w:val="22"/>
          <w:szCs w:val="22"/>
        </w:rPr>
        <w:t>Novartis Europharm Limited</w:t>
      </w:r>
    </w:p>
    <w:p w14:paraId="37C866A4"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6A5"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6A6"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Dublin 4</w:t>
      </w:r>
    </w:p>
    <w:p w14:paraId="37C866A7" w14:textId="77777777" w:rsidR="00234496" w:rsidRPr="004E303E" w:rsidRDefault="00903CCF" w:rsidP="005171BE">
      <w:pPr>
        <w:widowControl w:val="0"/>
        <w:suppressAutoHyphens/>
        <w:rPr>
          <w:color w:val="000000"/>
          <w:sz w:val="22"/>
          <w:szCs w:val="22"/>
          <w:lang w:val="en-US"/>
        </w:rPr>
      </w:pPr>
      <w:r w:rsidRPr="004E303E">
        <w:rPr>
          <w:color w:val="000000"/>
          <w:sz w:val="22"/>
          <w:szCs w:val="22"/>
          <w:lang w:val="en-US"/>
        </w:rPr>
        <w:t>Irland</w:t>
      </w:r>
    </w:p>
    <w:p w14:paraId="37C866A8" w14:textId="77777777" w:rsidR="00FD7785" w:rsidRPr="004E303E" w:rsidRDefault="00FD7785" w:rsidP="005171BE">
      <w:pPr>
        <w:widowControl w:val="0"/>
        <w:rPr>
          <w:color w:val="000000"/>
          <w:sz w:val="22"/>
          <w:szCs w:val="22"/>
          <w:lang w:val="en-US"/>
        </w:rPr>
      </w:pPr>
    </w:p>
    <w:p w14:paraId="37C866A9" w14:textId="77777777" w:rsidR="00FD7785" w:rsidRPr="004E303E" w:rsidRDefault="00AF44D5" w:rsidP="001E5B7C">
      <w:pPr>
        <w:keepNext/>
        <w:rPr>
          <w:b/>
          <w:bCs/>
          <w:sz w:val="22"/>
          <w:szCs w:val="22"/>
          <w:lang w:val="en-US"/>
        </w:rPr>
      </w:pPr>
      <w:proofErr w:type="spellStart"/>
      <w:r w:rsidRPr="004E303E">
        <w:rPr>
          <w:b/>
          <w:bCs/>
          <w:sz w:val="22"/>
          <w:szCs w:val="22"/>
          <w:lang w:val="en-US"/>
        </w:rPr>
        <w:t>Tilvirker</w:t>
      </w:r>
      <w:proofErr w:type="spellEnd"/>
    </w:p>
    <w:p w14:paraId="37C866AA" w14:textId="77777777" w:rsidR="00FD7785" w:rsidRPr="004E303E" w:rsidRDefault="00FD7785" w:rsidP="005171BE">
      <w:pPr>
        <w:keepNext/>
        <w:widowControl w:val="0"/>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Farmacéutica</w:t>
      </w:r>
      <w:proofErr w:type="spellEnd"/>
      <w:r w:rsidRPr="004E303E">
        <w:rPr>
          <w:color w:val="000000"/>
          <w:sz w:val="22"/>
          <w:szCs w:val="22"/>
          <w:lang w:val="en-US"/>
        </w:rPr>
        <w:t xml:space="preserve"> S.A.</w:t>
      </w:r>
    </w:p>
    <w:p w14:paraId="33199F13" w14:textId="77777777" w:rsidR="00E71DDF" w:rsidRPr="004E303E" w:rsidRDefault="00E71DDF" w:rsidP="005171BE">
      <w:pPr>
        <w:keepNext/>
        <w:widowControl w:val="0"/>
        <w:rPr>
          <w:color w:val="000000"/>
          <w:sz w:val="22"/>
          <w:szCs w:val="22"/>
          <w:lang w:val="en-US"/>
        </w:rPr>
      </w:pPr>
      <w:r w:rsidRPr="004E303E">
        <w:rPr>
          <w:color w:val="000000"/>
          <w:sz w:val="22"/>
          <w:szCs w:val="22"/>
          <w:lang w:val="en-US"/>
        </w:rPr>
        <w:t xml:space="preserve">Gran Via de les Corts </w:t>
      </w:r>
      <w:proofErr w:type="spellStart"/>
      <w:r w:rsidRPr="004E303E">
        <w:rPr>
          <w:color w:val="000000"/>
          <w:sz w:val="22"/>
          <w:szCs w:val="22"/>
          <w:lang w:val="en-US"/>
        </w:rPr>
        <w:t>Catalanes</w:t>
      </w:r>
      <w:proofErr w:type="spellEnd"/>
      <w:r w:rsidRPr="004E303E">
        <w:rPr>
          <w:color w:val="000000"/>
          <w:sz w:val="22"/>
          <w:szCs w:val="22"/>
          <w:lang w:val="en-US"/>
        </w:rPr>
        <w:t>, 764</w:t>
      </w:r>
    </w:p>
    <w:p w14:paraId="78F858D1" w14:textId="77777777" w:rsidR="00E71DDF" w:rsidRPr="004E303E" w:rsidRDefault="00E71DDF" w:rsidP="005171BE">
      <w:pPr>
        <w:keepNext/>
        <w:widowControl w:val="0"/>
        <w:rPr>
          <w:color w:val="000000"/>
          <w:sz w:val="22"/>
          <w:szCs w:val="22"/>
          <w:lang w:val="en-US"/>
        </w:rPr>
      </w:pPr>
      <w:r w:rsidRPr="004E303E">
        <w:rPr>
          <w:color w:val="000000"/>
          <w:sz w:val="22"/>
          <w:szCs w:val="22"/>
          <w:lang w:val="en-US"/>
        </w:rPr>
        <w:t>08013 Barcelona</w:t>
      </w:r>
    </w:p>
    <w:p w14:paraId="37C866AD" w14:textId="77777777" w:rsidR="00FD7785" w:rsidRPr="004E303E" w:rsidRDefault="00FD7785" w:rsidP="005171BE">
      <w:pPr>
        <w:widowControl w:val="0"/>
        <w:rPr>
          <w:color w:val="000000"/>
          <w:sz w:val="22"/>
          <w:szCs w:val="22"/>
          <w:lang w:val="en-US"/>
        </w:rPr>
      </w:pPr>
      <w:r w:rsidRPr="004E303E">
        <w:rPr>
          <w:color w:val="000000"/>
          <w:sz w:val="22"/>
          <w:szCs w:val="22"/>
          <w:lang w:val="en-US"/>
        </w:rPr>
        <w:t>Spania</w:t>
      </w:r>
    </w:p>
    <w:p w14:paraId="37C866AE" w14:textId="77777777" w:rsidR="00FD7785" w:rsidRPr="004E303E" w:rsidRDefault="00FD7785" w:rsidP="005171BE">
      <w:pPr>
        <w:widowControl w:val="0"/>
        <w:suppressAutoHyphens/>
        <w:rPr>
          <w:color w:val="000000"/>
          <w:sz w:val="22"/>
          <w:szCs w:val="22"/>
          <w:lang w:val="en-US"/>
        </w:rPr>
      </w:pPr>
    </w:p>
    <w:p w14:paraId="105F2626" w14:textId="77777777" w:rsidR="004227C5" w:rsidRPr="00A605BA" w:rsidRDefault="004227C5" w:rsidP="004227C5">
      <w:pPr>
        <w:keepNext/>
        <w:rPr>
          <w:rFonts w:eastAsia="Aptos"/>
          <w:sz w:val="22"/>
          <w:szCs w:val="22"/>
          <w:shd w:val="pct15" w:color="auto" w:fill="auto"/>
          <w:lang w:val="de-AT" w:eastAsia="de-CH"/>
        </w:rPr>
      </w:pPr>
      <w:bookmarkStart w:id="6" w:name="_Hlk172709174"/>
      <w:r w:rsidRPr="00A605BA">
        <w:rPr>
          <w:rFonts w:eastAsia="Aptos"/>
          <w:sz w:val="22"/>
          <w:szCs w:val="22"/>
          <w:shd w:val="pct15" w:color="auto" w:fill="auto"/>
          <w:lang w:val="de-AT" w:eastAsia="de-CH"/>
        </w:rPr>
        <w:t>Novartis Pharma GmbH</w:t>
      </w:r>
    </w:p>
    <w:p w14:paraId="2D474B7C" w14:textId="77777777" w:rsidR="004227C5" w:rsidRPr="00A605BA" w:rsidRDefault="004227C5" w:rsidP="004227C5">
      <w:pPr>
        <w:keepNext/>
        <w:rPr>
          <w:rFonts w:eastAsia="Aptos"/>
          <w:sz w:val="22"/>
          <w:szCs w:val="22"/>
          <w:shd w:val="pct15" w:color="auto" w:fill="auto"/>
          <w:lang w:val="de-AT" w:eastAsia="de-CH"/>
        </w:rPr>
      </w:pPr>
      <w:r w:rsidRPr="00A605BA">
        <w:rPr>
          <w:rFonts w:eastAsia="Aptos"/>
          <w:sz w:val="22"/>
          <w:szCs w:val="22"/>
          <w:shd w:val="pct15" w:color="auto" w:fill="auto"/>
          <w:lang w:val="de-AT" w:eastAsia="de-CH"/>
        </w:rPr>
        <w:t>Sophie-Germain-Strasse 10</w:t>
      </w:r>
    </w:p>
    <w:p w14:paraId="2327990F" w14:textId="77777777" w:rsidR="004227C5" w:rsidRPr="002C58F0" w:rsidRDefault="004227C5" w:rsidP="004227C5">
      <w:pPr>
        <w:keepNext/>
        <w:rPr>
          <w:rFonts w:eastAsia="Aptos"/>
          <w:sz w:val="22"/>
          <w:szCs w:val="22"/>
          <w:shd w:val="pct15" w:color="auto" w:fill="auto"/>
          <w:lang w:eastAsia="de-CH"/>
        </w:rPr>
      </w:pPr>
      <w:r w:rsidRPr="002C58F0">
        <w:rPr>
          <w:rFonts w:eastAsia="Aptos"/>
          <w:sz w:val="22"/>
          <w:szCs w:val="22"/>
          <w:shd w:val="pct15" w:color="auto" w:fill="auto"/>
          <w:lang w:eastAsia="de-CH"/>
        </w:rPr>
        <w:t>90443 Nürnberg</w:t>
      </w:r>
    </w:p>
    <w:p w14:paraId="41279317" w14:textId="77777777" w:rsidR="004227C5" w:rsidRDefault="004227C5" w:rsidP="004227C5">
      <w:pPr>
        <w:widowControl w:val="0"/>
        <w:rPr>
          <w:sz w:val="22"/>
          <w:szCs w:val="22"/>
          <w:shd w:val="pct15" w:color="auto" w:fill="auto"/>
          <w:lang w:val="de-CH"/>
        </w:rPr>
      </w:pPr>
      <w:r w:rsidRPr="000E3ADA">
        <w:rPr>
          <w:sz w:val="22"/>
          <w:szCs w:val="22"/>
          <w:shd w:val="pct15" w:color="auto" w:fill="auto"/>
          <w:lang w:val="de-CH"/>
        </w:rPr>
        <w:t>Tyskland</w:t>
      </w:r>
      <w:bookmarkEnd w:id="6"/>
    </w:p>
    <w:p w14:paraId="28AB211D" w14:textId="77777777" w:rsidR="00E910F7" w:rsidRPr="006C1F2C" w:rsidRDefault="00E910F7" w:rsidP="005171BE">
      <w:pPr>
        <w:widowControl w:val="0"/>
        <w:rPr>
          <w:color w:val="000000"/>
          <w:sz w:val="22"/>
          <w:szCs w:val="22"/>
        </w:rPr>
      </w:pPr>
    </w:p>
    <w:p w14:paraId="3834A872" w14:textId="77777777" w:rsidR="00207C3C" w:rsidRPr="006C1F2C" w:rsidRDefault="00207C3C" w:rsidP="005171BE">
      <w:pPr>
        <w:keepNext/>
        <w:widowControl w:val="0"/>
        <w:numPr>
          <w:ilvl w:val="12"/>
          <w:numId w:val="0"/>
        </w:numPr>
        <w:rPr>
          <w:szCs w:val="22"/>
        </w:rPr>
      </w:pPr>
      <w:r w:rsidRPr="006C1F2C">
        <w:rPr>
          <w:sz w:val="22"/>
          <w:szCs w:val="22"/>
        </w:rPr>
        <w:t>Ta kontakt med den lokale representanten for innehaveren av markedsføringstillatelsen for ytterligere informasjon om dette legemidlet</w:t>
      </w:r>
      <w:r w:rsidRPr="006C1F2C">
        <w:rPr>
          <w:szCs w:val="22"/>
        </w:rPr>
        <w:t>:</w:t>
      </w:r>
    </w:p>
    <w:p w14:paraId="37C866B0" w14:textId="77777777" w:rsidR="00D64A50" w:rsidRPr="006C1F2C" w:rsidRDefault="00D64A50" w:rsidP="005171BE">
      <w:pPr>
        <w:keepNext/>
        <w:widowControl w:val="0"/>
        <w:numPr>
          <w:ilvl w:val="12"/>
          <w:numId w:val="0"/>
        </w:numPr>
        <w:rPr>
          <w:noProof/>
          <w:sz w:val="22"/>
          <w:szCs w:val="22"/>
        </w:rPr>
      </w:pPr>
    </w:p>
    <w:tbl>
      <w:tblPr>
        <w:tblW w:w="9360" w:type="dxa"/>
        <w:tblInd w:w="-34" w:type="dxa"/>
        <w:tblLayout w:type="fixed"/>
        <w:tblLook w:val="04A0" w:firstRow="1" w:lastRow="0" w:firstColumn="1" w:lastColumn="0" w:noHBand="0" w:noVBand="1"/>
      </w:tblPr>
      <w:tblGrid>
        <w:gridCol w:w="4680"/>
        <w:gridCol w:w="4680"/>
      </w:tblGrid>
      <w:tr w:rsidR="00D64A50" w:rsidRPr="006C1F2C" w14:paraId="37C866B9" w14:textId="77777777" w:rsidTr="0074769F">
        <w:trPr>
          <w:cantSplit/>
        </w:trPr>
        <w:tc>
          <w:tcPr>
            <w:tcW w:w="4678" w:type="dxa"/>
          </w:tcPr>
          <w:p w14:paraId="37C866B1" w14:textId="77777777" w:rsidR="00D64A50" w:rsidRPr="00277E35" w:rsidRDefault="00D64A50" w:rsidP="005171BE">
            <w:pPr>
              <w:widowControl w:val="0"/>
              <w:tabs>
                <w:tab w:val="left" w:pos="567"/>
              </w:tabs>
              <w:rPr>
                <w:b/>
                <w:sz w:val="22"/>
                <w:szCs w:val="22"/>
              </w:rPr>
            </w:pPr>
            <w:r w:rsidRPr="00277E35">
              <w:rPr>
                <w:b/>
                <w:sz w:val="22"/>
                <w:szCs w:val="22"/>
              </w:rPr>
              <w:t>België/Belgique/Belgien</w:t>
            </w:r>
          </w:p>
          <w:p w14:paraId="37C866B2" w14:textId="77777777" w:rsidR="00D64A50" w:rsidRPr="00277E35" w:rsidRDefault="00D64A50" w:rsidP="005171BE">
            <w:pPr>
              <w:widowControl w:val="0"/>
              <w:tabs>
                <w:tab w:val="left" w:pos="567"/>
              </w:tabs>
              <w:rPr>
                <w:sz w:val="22"/>
                <w:szCs w:val="22"/>
              </w:rPr>
            </w:pPr>
            <w:r w:rsidRPr="00277E35">
              <w:rPr>
                <w:sz w:val="22"/>
                <w:szCs w:val="22"/>
              </w:rPr>
              <w:t>Novartis Pharma N.V.</w:t>
            </w:r>
          </w:p>
          <w:p w14:paraId="37C866B3" w14:textId="77777777" w:rsidR="00D64A50" w:rsidRPr="00277E35" w:rsidRDefault="00D64A50" w:rsidP="005171BE">
            <w:pPr>
              <w:widowControl w:val="0"/>
              <w:tabs>
                <w:tab w:val="left" w:pos="567"/>
              </w:tabs>
              <w:rPr>
                <w:sz w:val="22"/>
                <w:szCs w:val="22"/>
              </w:rPr>
            </w:pPr>
            <w:r w:rsidRPr="00277E35">
              <w:rPr>
                <w:sz w:val="22"/>
                <w:szCs w:val="22"/>
              </w:rPr>
              <w:t>Tél/Tel: +32 2 246 16 11</w:t>
            </w:r>
          </w:p>
          <w:p w14:paraId="37C866B4" w14:textId="77777777" w:rsidR="00D64A50" w:rsidRPr="00277E35" w:rsidRDefault="00D64A50" w:rsidP="005171BE">
            <w:pPr>
              <w:widowControl w:val="0"/>
              <w:tabs>
                <w:tab w:val="left" w:pos="567"/>
              </w:tabs>
              <w:ind w:right="34"/>
              <w:rPr>
                <w:sz w:val="22"/>
                <w:szCs w:val="22"/>
              </w:rPr>
            </w:pPr>
          </w:p>
        </w:tc>
        <w:tc>
          <w:tcPr>
            <w:tcW w:w="4678" w:type="dxa"/>
          </w:tcPr>
          <w:p w14:paraId="37C866B5" w14:textId="77777777" w:rsidR="00D64A50" w:rsidRPr="004E303E" w:rsidRDefault="00D64A50" w:rsidP="005171BE">
            <w:pPr>
              <w:widowControl w:val="0"/>
              <w:tabs>
                <w:tab w:val="left" w:pos="567"/>
              </w:tabs>
              <w:rPr>
                <w:b/>
                <w:sz w:val="22"/>
                <w:szCs w:val="22"/>
                <w:lang w:val="en-US"/>
              </w:rPr>
            </w:pPr>
            <w:r w:rsidRPr="004E303E">
              <w:rPr>
                <w:b/>
                <w:sz w:val="22"/>
                <w:szCs w:val="22"/>
                <w:lang w:val="en-US"/>
              </w:rPr>
              <w:t>Lietuva</w:t>
            </w:r>
          </w:p>
          <w:p w14:paraId="37C866B6" w14:textId="77777777" w:rsidR="00D64A50" w:rsidRPr="004E303E" w:rsidRDefault="00E15324" w:rsidP="005171BE">
            <w:pPr>
              <w:widowControl w:val="0"/>
              <w:tabs>
                <w:tab w:val="left" w:pos="567"/>
              </w:tabs>
              <w:ind w:right="-449"/>
              <w:rPr>
                <w:sz w:val="22"/>
                <w:szCs w:val="22"/>
                <w:lang w:val="en-US"/>
              </w:rPr>
            </w:pPr>
            <w:r w:rsidRPr="004E303E">
              <w:rPr>
                <w:sz w:val="22"/>
                <w:szCs w:val="22"/>
                <w:lang w:val="en-US"/>
              </w:rPr>
              <w:t xml:space="preserve">SIA Novartis Baltics Lietuvos </w:t>
            </w:r>
            <w:proofErr w:type="spellStart"/>
            <w:r w:rsidRPr="004E303E">
              <w:rPr>
                <w:sz w:val="22"/>
                <w:szCs w:val="22"/>
                <w:lang w:val="en-US"/>
              </w:rPr>
              <w:t>filialas</w:t>
            </w:r>
            <w:proofErr w:type="spellEnd"/>
          </w:p>
          <w:p w14:paraId="37C866B7" w14:textId="77777777" w:rsidR="00D64A50" w:rsidRPr="00277E35" w:rsidRDefault="00D64A50" w:rsidP="005171BE">
            <w:pPr>
              <w:widowControl w:val="0"/>
              <w:tabs>
                <w:tab w:val="left" w:pos="567"/>
              </w:tabs>
              <w:ind w:right="-449"/>
              <w:rPr>
                <w:sz w:val="22"/>
                <w:szCs w:val="22"/>
              </w:rPr>
            </w:pPr>
            <w:r w:rsidRPr="00277E35">
              <w:rPr>
                <w:sz w:val="22"/>
                <w:szCs w:val="22"/>
              </w:rPr>
              <w:t>Tel: +370 5 269 16 50</w:t>
            </w:r>
          </w:p>
          <w:p w14:paraId="37C866B8" w14:textId="77777777" w:rsidR="00D64A50" w:rsidRPr="00277E35" w:rsidRDefault="00D64A50" w:rsidP="005171BE">
            <w:pPr>
              <w:widowControl w:val="0"/>
              <w:tabs>
                <w:tab w:val="left" w:pos="567"/>
              </w:tabs>
              <w:rPr>
                <w:sz w:val="22"/>
                <w:szCs w:val="22"/>
              </w:rPr>
            </w:pPr>
          </w:p>
        </w:tc>
      </w:tr>
      <w:tr w:rsidR="00D64A50" w:rsidRPr="00396F65" w14:paraId="37C866C2" w14:textId="77777777" w:rsidTr="0074769F">
        <w:trPr>
          <w:cantSplit/>
        </w:trPr>
        <w:tc>
          <w:tcPr>
            <w:tcW w:w="4678" w:type="dxa"/>
          </w:tcPr>
          <w:p w14:paraId="37C866BA" w14:textId="77777777" w:rsidR="00D64A50" w:rsidRPr="004E303E" w:rsidRDefault="00D64A50" w:rsidP="005171BE">
            <w:pPr>
              <w:widowControl w:val="0"/>
              <w:tabs>
                <w:tab w:val="left" w:pos="567"/>
              </w:tabs>
              <w:rPr>
                <w:b/>
                <w:sz w:val="22"/>
                <w:szCs w:val="22"/>
                <w:lang w:val="en-US"/>
              </w:rPr>
            </w:pPr>
            <w:r w:rsidRPr="00277E35">
              <w:rPr>
                <w:b/>
                <w:sz w:val="22"/>
                <w:szCs w:val="22"/>
              </w:rPr>
              <w:t>България</w:t>
            </w:r>
          </w:p>
          <w:p w14:paraId="37C866BB" w14:textId="77777777" w:rsidR="00D64A50" w:rsidRPr="004E303E" w:rsidRDefault="00D64A50" w:rsidP="005171BE">
            <w:pPr>
              <w:widowControl w:val="0"/>
              <w:tabs>
                <w:tab w:val="left" w:pos="567"/>
              </w:tabs>
              <w:rPr>
                <w:sz w:val="22"/>
                <w:szCs w:val="22"/>
                <w:lang w:val="en-US"/>
              </w:rPr>
            </w:pPr>
            <w:r w:rsidRPr="004E303E">
              <w:rPr>
                <w:sz w:val="22"/>
                <w:szCs w:val="22"/>
                <w:lang w:val="en-US"/>
              </w:rPr>
              <w:t xml:space="preserve">Novartis </w:t>
            </w:r>
            <w:r w:rsidR="00EA4506" w:rsidRPr="004E303E">
              <w:rPr>
                <w:sz w:val="22"/>
                <w:szCs w:val="22"/>
                <w:lang w:val="en-US"/>
              </w:rPr>
              <w:t>Bulgaria EOOD</w:t>
            </w:r>
          </w:p>
          <w:p w14:paraId="37C866BC" w14:textId="77777777" w:rsidR="00D64A50" w:rsidRPr="004E303E" w:rsidRDefault="00D64A50" w:rsidP="005171BE">
            <w:pPr>
              <w:widowControl w:val="0"/>
              <w:tabs>
                <w:tab w:val="left" w:pos="567"/>
              </w:tabs>
              <w:rPr>
                <w:sz w:val="22"/>
                <w:szCs w:val="22"/>
                <w:lang w:val="en-US"/>
              </w:rPr>
            </w:pPr>
            <w:r w:rsidRPr="00277E35">
              <w:rPr>
                <w:sz w:val="22"/>
                <w:szCs w:val="22"/>
              </w:rPr>
              <w:t>Тел</w:t>
            </w:r>
            <w:r w:rsidRPr="004E303E">
              <w:rPr>
                <w:sz w:val="22"/>
                <w:szCs w:val="22"/>
                <w:lang w:val="en-US"/>
              </w:rPr>
              <w:t>: +359 2 489 98 28</w:t>
            </w:r>
          </w:p>
          <w:p w14:paraId="37C866BD" w14:textId="77777777" w:rsidR="00D64A50" w:rsidRPr="004E303E" w:rsidRDefault="00D64A50" w:rsidP="005171BE">
            <w:pPr>
              <w:widowControl w:val="0"/>
              <w:tabs>
                <w:tab w:val="left" w:pos="567"/>
              </w:tabs>
              <w:rPr>
                <w:b/>
                <w:sz w:val="22"/>
                <w:szCs w:val="22"/>
                <w:lang w:val="en-US"/>
              </w:rPr>
            </w:pPr>
          </w:p>
        </w:tc>
        <w:tc>
          <w:tcPr>
            <w:tcW w:w="4678" w:type="dxa"/>
          </w:tcPr>
          <w:p w14:paraId="37C866BE" w14:textId="77777777" w:rsidR="00D64A50" w:rsidRPr="004E303E" w:rsidRDefault="00D64A50" w:rsidP="005171BE">
            <w:pPr>
              <w:widowControl w:val="0"/>
              <w:tabs>
                <w:tab w:val="left" w:pos="567"/>
              </w:tabs>
              <w:rPr>
                <w:b/>
                <w:sz w:val="22"/>
                <w:szCs w:val="22"/>
                <w:lang w:val="en-US"/>
              </w:rPr>
            </w:pPr>
            <w:r w:rsidRPr="004E303E">
              <w:rPr>
                <w:b/>
                <w:sz w:val="22"/>
                <w:szCs w:val="22"/>
                <w:lang w:val="en-US"/>
              </w:rPr>
              <w:t>Luxembourg/Luxemburg</w:t>
            </w:r>
          </w:p>
          <w:p w14:paraId="37C866BF"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N.V.</w:t>
            </w:r>
          </w:p>
          <w:p w14:paraId="37C866C0" w14:textId="77777777" w:rsidR="00D64A50" w:rsidRPr="004E303E" w:rsidRDefault="00D64A50" w:rsidP="005171BE">
            <w:pPr>
              <w:widowControl w:val="0"/>
              <w:tabs>
                <w:tab w:val="left" w:pos="567"/>
              </w:tabs>
              <w:rPr>
                <w:sz w:val="22"/>
                <w:szCs w:val="22"/>
                <w:lang w:val="en-US"/>
              </w:rPr>
            </w:pPr>
            <w:proofErr w:type="spellStart"/>
            <w:r w:rsidRPr="004E303E">
              <w:rPr>
                <w:sz w:val="22"/>
                <w:szCs w:val="22"/>
                <w:lang w:val="en-US"/>
              </w:rPr>
              <w:t>Tél</w:t>
            </w:r>
            <w:proofErr w:type="spellEnd"/>
            <w:r w:rsidRPr="004E303E">
              <w:rPr>
                <w:sz w:val="22"/>
                <w:szCs w:val="22"/>
                <w:lang w:val="en-US"/>
              </w:rPr>
              <w:t>/Tel: +32 2 246 16 11</w:t>
            </w:r>
          </w:p>
          <w:p w14:paraId="37C866C1" w14:textId="77777777" w:rsidR="00D64A50" w:rsidRPr="004E303E" w:rsidRDefault="00D64A50" w:rsidP="005171BE">
            <w:pPr>
              <w:widowControl w:val="0"/>
              <w:tabs>
                <w:tab w:val="left" w:pos="-720"/>
                <w:tab w:val="left" w:pos="567"/>
              </w:tabs>
              <w:suppressAutoHyphens/>
              <w:rPr>
                <w:sz w:val="22"/>
                <w:szCs w:val="22"/>
                <w:lang w:val="en-US"/>
              </w:rPr>
            </w:pPr>
          </w:p>
        </w:tc>
      </w:tr>
      <w:tr w:rsidR="00D64A50" w:rsidRPr="006C1F2C" w14:paraId="37C866CA" w14:textId="77777777" w:rsidTr="0074769F">
        <w:trPr>
          <w:cantSplit/>
        </w:trPr>
        <w:tc>
          <w:tcPr>
            <w:tcW w:w="4678" w:type="dxa"/>
          </w:tcPr>
          <w:p w14:paraId="37C866C3" w14:textId="77777777" w:rsidR="00D64A50" w:rsidRPr="00277E35" w:rsidRDefault="00D64A50" w:rsidP="005171BE">
            <w:pPr>
              <w:widowControl w:val="0"/>
              <w:tabs>
                <w:tab w:val="left" w:pos="-720"/>
                <w:tab w:val="left" w:pos="567"/>
              </w:tabs>
              <w:suppressAutoHyphens/>
              <w:rPr>
                <w:b/>
                <w:sz w:val="22"/>
                <w:szCs w:val="22"/>
              </w:rPr>
            </w:pPr>
            <w:r w:rsidRPr="00277E35">
              <w:rPr>
                <w:b/>
                <w:sz w:val="22"/>
                <w:szCs w:val="22"/>
              </w:rPr>
              <w:t>Česká republika</w:t>
            </w:r>
          </w:p>
          <w:p w14:paraId="37C866C4"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Novartis s.r.o.</w:t>
            </w:r>
          </w:p>
          <w:p w14:paraId="37C866C5" w14:textId="77777777" w:rsidR="00D64A50" w:rsidRPr="00277E35" w:rsidRDefault="00D64A50" w:rsidP="005171BE">
            <w:pPr>
              <w:widowControl w:val="0"/>
              <w:tabs>
                <w:tab w:val="left" w:pos="567"/>
              </w:tabs>
              <w:rPr>
                <w:sz w:val="22"/>
                <w:szCs w:val="22"/>
              </w:rPr>
            </w:pPr>
            <w:r w:rsidRPr="00277E35">
              <w:rPr>
                <w:sz w:val="22"/>
                <w:szCs w:val="22"/>
              </w:rPr>
              <w:t>Tel: +420 225 775 111</w:t>
            </w:r>
          </w:p>
          <w:p w14:paraId="37C866C6"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6C7" w14:textId="77777777" w:rsidR="00D64A50" w:rsidRPr="00277E35" w:rsidRDefault="00D64A50" w:rsidP="005171BE">
            <w:pPr>
              <w:widowControl w:val="0"/>
              <w:tabs>
                <w:tab w:val="left" w:pos="567"/>
              </w:tabs>
              <w:rPr>
                <w:b/>
                <w:sz w:val="22"/>
                <w:szCs w:val="22"/>
              </w:rPr>
            </w:pPr>
            <w:r w:rsidRPr="00277E35">
              <w:rPr>
                <w:b/>
                <w:sz w:val="22"/>
                <w:szCs w:val="22"/>
              </w:rPr>
              <w:t>Magyarország</w:t>
            </w:r>
          </w:p>
          <w:p w14:paraId="37C866C8" w14:textId="77777777" w:rsidR="00D64A50" w:rsidRPr="00277E35" w:rsidRDefault="00D64A50" w:rsidP="005171BE">
            <w:pPr>
              <w:widowControl w:val="0"/>
              <w:tabs>
                <w:tab w:val="left" w:pos="567"/>
              </w:tabs>
              <w:rPr>
                <w:sz w:val="22"/>
                <w:szCs w:val="22"/>
              </w:rPr>
            </w:pPr>
            <w:r w:rsidRPr="00277E35">
              <w:rPr>
                <w:sz w:val="22"/>
                <w:szCs w:val="22"/>
              </w:rPr>
              <w:t>Novartis Hungária Kft.</w:t>
            </w:r>
          </w:p>
          <w:p w14:paraId="37C866C9"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+36 1 457 65 00</w:t>
            </w:r>
          </w:p>
        </w:tc>
      </w:tr>
      <w:tr w:rsidR="00D64A50" w:rsidRPr="006C1F2C" w14:paraId="37C866D2" w14:textId="77777777" w:rsidTr="0074769F">
        <w:trPr>
          <w:cantSplit/>
        </w:trPr>
        <w:tc>
          <w:tcPr>
            <w:tcW w:w="4678" w:type="dxa"/>
          </w:tcPr>
          <w:p w14:paraId="37C866CB" w14:textId="77777777" w:rsidR="00D64A50" w:rsidRPr="004E303E" w:rsidRDefault="00D64A50" w:rsidP="005171BE">
            <w:pPr>
              <w:widowControl w:val="0"/>
              <w:tabs>
                <w:tab w:val="left" w:pos="567"/>
              </w:tabs>
              <w:rPr>
                <w:b/>
                <w:sz w:val="22"/>
                <w:szCs w:val="22"/>
                <w:lang w:val="en-US"/>
              </w:rPr>
            </w:pPr>
            <w:r w:rsidRPr="004E303E">
              <w:rPr>
                <w:b/>
                <w:sz w:val="22"/>
                <w:szCs w:val="22"/>
                <w:lang w:val="en-US"/>
              </w:rPr>
              <w:t>Danmark</w:t>
            </w:r>
          </w:p>
          <w:p w14:paraId="37C866CC"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Healthcare A/S</w:t>
            </w:r>
          </w:p>
          <w:p w14:paraId="37C866CD" w14:textId="77777777" w:rsidR="00D64A50" w:rsidRPr="004E303E" w:rsidRDefault="00D64A50" w:rsidP="005171BE">
            <w:pPr>
              <w:widowControl w:val="0"/>
              <w:tabs>
                <w:tab w:val="left" w:pos="567"/>
              </w:tabs>
              <w:rPr>
                <w:sz w:val="22"/>
                <w:szCs w:val="22"/>
                <w:lang w:val="en-US"/>
              </w:rPr>
            </w:pPr>
            <w:proofErr w:type="spellStart"/>
            <w:r w:rsidRPr="004E303E">
              <w:rPr>
                <w:sz w:val="22"/>
                <w:szCs w:val="22"/>
                <w:lang w:val="en-US"/>
              </w:rPr>
              <w:t>Tlf</w:t>
            </w:r>
            <w:proofErr w:type="spellEnd"/>
            <w:r w:rsidRPr="004E303E">
              <w:rPr>
                <w:sz w:val="22"/>
                <w:szCs w:val="22"/>
                <w:lang w:val="en-US"/>
              </w:rPr>
              <w:t>: +45 39 16 84 00</w:t>
            </w:r>
          </w:p>
          <w:p w14:paraId="37C866CE" w14:textId="77777777" w:rsidR="00D64A50" w:rsidRPr="004E303E" w:rsidRDefault="00D64A50" w:rsidP="005171BE">
            <w:pPr>
              <w:widowControl w:val="0"/>
              <w:tabs>
                <w:tab w:val="left" w:pos="-720"/>
                <w:tab w:val="left" w:pos="567"/>
              </w:tabs>
              <w:suppressAutoHyphens/>
              <w:rPr>
                <w:sz w:val="22"/>
                <w:szCs w:val="22"/>
                <w:lang w:val="en-US"/>
              </w:rPr>
            </w:pPr>
          </w:p>
        </w:tc>
        <w:tc>
          <w:tcPr>
            <w:tcW w:w="4678" w:type="dxa"/>
            <w:hideMark/>
          </w:tcPr>
          <w:p w14:paraId="37C866CF"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Malta</w:t>
            </w:r>
          </w:p>
          <w:p w14:paraId="37C866D0" w14:textId="77777777" w:rsidR="00D64A50" w:rsidRPr="00277E35" w:rsidRDefault="00D64A50" w:rsidP="005171BE">
            <w:pPr>
              <w:widowControl w:val="0"/>
              <w:tabs>
                <w:tab w:val="left" w:pos="567"/>
              </w:tabs>
              <w:rPr>
                <w:sz w:val="22"/>
                <w:szCs w:val="22"/>
              </w:rPr>
            </w:pPr>
            <w:r w:rsidRPr="00277E35">
              <w:rPr>
                <w:sz w:val="22"/>
                <w:szCs w:val="22"/>
              </w:rPr>
              <w:t>Novartis Pharma Services Inc.</w:t>
            </w:r>
          </w:p>
          <w:p w14:paraId="37C866D1" w14:textId="77777777" w:rsidR="00D64A50" w:rsidRPr="00277E35" w:rsidRDefault="00D64A50" w:rsidP="005171BE">
            <w:pPr>
              <w:widowControl w:val="0"/>
              <w:tabs>
                <w:tab w:val="left" w:pos="567"/>
              </w:tabs>
              <w:rPr>
                <w:sz w:val="22"/>
                <w:szCs w:val="22"/>
              </w:rPr>
            </w:pPr>
            <w:r w:rsidRPr="00277E35">
              <w:rPr>
                <w:sz w:val="22"/>
                <w:szCs w:val="22"/>
              </w:rPr>
              <w:t>Tel: +356 2122 2872</w:t>
            </w:r>
          </w:p>
        </w:tc>
      </w:tr>
      <w:tr w:rsidR="00D64A50" w:rsidRPr="006C1F2C" w14:paraId="37C866DA" w14:textId="77777777" w:rsidTr="0074769F">
        <w:trPr>
          <w:cantSplit/>
        </w:trPr>
        <w:tc>
          <w:tcPr>
            <w:tcW w:w="4678" w:type="dxa"/>
          </w:tcPr>
          <w:p w14:paraId="37C866D3" w14:textId="77777777" w:rsidR="00D64A50" w:rsidRPr="00277E35" w:rsidRDefault="00D64A50" w:rsidP="005171BE">
            <w:pPr>
              <w:widowControl w:val="0"/>
              <w:tabs>
                <w:tab w:val="left" w:pos="567"/>
              </w:tabs>
              <w:rPr>
                <w:b/>
                <w:sz w:val="22"/>
                <w:szCs w:val="22"/>
              </w:rPr>
            </w:pPr>
            <w:r w:rsidRPr="00277E35">
              <w:rPr>
                <w:b/>
                <w:sz w:val="22"/>
                <w:szCs w:val="22"/>
              </w:rPr>
              <w:t>Deutschland</w:t>
            </w:r>
          </w:p>
          <w:p w14:paraId="37C866D4" w14:textId="77777777" w:rsidR="00D64A50" w:rsidRPr="00277E35" w:rsidRDefault="00D64A50" w:rsidP="005171BE">
            <w:pPr>
              <w:widowControl w:val="0"/>
              <w:tabs>
                <w:tab w:val="left" w:pos="567"/>
              </w:tabs>
              <w:rPr>
                <w:i/>
                <w:sz w:val="22"/>
                <w:szCs w:val="22"/>
              </w:rPr>
            </w:pPr>
            <w:r w:rsidRPr="00277E35">
              <w:rPr>
                <w:sz w:val="22"/>
                <w:szCs w:val="22"/>
              </w:rPr>
              <w:t>Novartis Pharma GmbH</w:t>
            </w:r>
          </w:p>
          <w:p w14:paraId="37C866D5" w14:textId="77777777" w:rsidR="00D64A50" w:rsidRPr="00277E35" w:rsidRDefault="00D64A50" w:rsidP="005171BE">
            <w:pPr>
              <w:widowControl w:val="0"/>
              <w:tabs>
                <w:tab w:val="left" w:pos="567"/>
              </w:tabs>
              <w:rPr>
                <w:sz w:val="22"/>
                <w:szCs w:val="22"/>
              </w:rPr>
            </w:pPr>
            <w:r w:rsidRPr="00277E35">
              <w:rPr>
                <w:sz w:val="22"/>
                <w:szCs w:val="22"/>
              </w:rPr>
              <w:t>Tel: +49 911 273 0</w:t>
            </w:r>
          </w:p>
          <w:p w14:paraId="37C866D6"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6D7" w14:textId="77777777" w:rsidR="00D64A50" w:rsidRPr="00277E35" w:rsidRDefault="00D64A50" w:rsidP="005171BE">
            <w:pPr>
              <w:widowControl w:val="0"/>
              <w:tabs>
                <w:tab w:val="left" w:pos="567"/>
              </w:tabs>
              <w:suppressAutoHyphens/>
              <w:rPr>
                <w:b/>
                <w:sz w:val="22"/>
                <w:szCs w:val="22"/>
              </w:rPr>
            </w:pPr>
            <w:r w:rsidRPr="00277E35">
              <w:rPr>
                <w:b/>
                <w:sz w:val="22"/>
                <w:szCs w:val="22"/>
              </w:rPr>
              <w:t>Nederland</w:t>
            </w:r>
          </w:p>
          <w:p w14:paraId="37C866D8" w14:textId="77777777" w:rsidR="00D64A50" w:rsidRPr="00277E35" w:rsidRDefault="00D64A50" w:rsidP="005171BE">
            <w:pPr>
              <w:widowControl w:val="0"/>
              <w:tabs>
                <w:tab w:val="left" w:pos="567"/>
              </w:tabs>
              <w:rPr>
                <w:iCs/>
                <w:sz w:val="22"/>
                <w:szCs w:val="22"/>
              </w:rPr>
            </w:pPr>
            <w:r w:rsidRPr="00277E35">
              <w:rPr>
                <w:iCs/>
                <w:sz w:val="22"/>
                <w:szCs w:val="22"/>
              </w:rPr>
              <w:t>Novartis Pharma B.V.</w:t>
            </w:r>
          </w:p>
          <w:p w14:paraId="37C866D9" w14:textId="77777777" w:rsidR="00D64A50" w:rsidRPr="00277E35" w:rsidRDefault="00D64A50" w:rsidP="005171BE">
            <w:pPr>
              <w:widowControl w:val="0"/>
              <w:tabs>
                <w:tab w:val="left" w:pos="567"/>
              </w:tabs>
              <w:rPr>
                <w:sz w:val="22"/>
                <w:szCs w:val="22"/>
              </w:rPr>
            </w:pPr>
            <w:r w:rsidRPr="00277E35">
              <w:rPr>
                <w:sz w:val="22"/>
                <w:szCs w:val="22"/>
              </w:rPr>
              <w:t xml:space="preserve">Tel: +31 </w:t>
            </w:r>
            <w:r w:rsidR="00E047EE" w:rsidRPr="00277E35">
              <w:rPr>
                <w:sz w:val="22"/>
                <w:szCs w:val="22"/>
              </w:rPr>
              <w:t>88 04 52</w:t>
            </w:r>
            <w:r w:rsidRPr="00277E35">
              <w:rPr>
                <w:sz w:val="22"/>
                <w:szCs w:val="22"/>
              </w:rPr>
              <w:t xml:space="preserve"> 111</w:t>
            </w:r>
          </w:p>
        </w:tc>
      </w:tr>
      <w:tr w:rsidR="00D64A50" w:rsidRPr="006C1F2C" w14:paraId="37C866E2" w14:textId="77777777" w:rsidTr="0074769F">
        <w:trPr>
          <w:cantSplit/>
        </w:trPr>
        <w:tc>
          <w:tcPr>
            <w:tcW w:w="4678" w:type="dxa"/>
          </w:tcPr>
          <w:p w14:paraId="37C866DB" w14:textId="77777777" w:rsidR="00D64A50" w:rsidRPr="00277E35" w:rsidRDefault="00D64A50" w:rsidP="005171BE">
            <w:pPr>
              <w:widowControl w:val="0"/>
              <w:tabs>
                <w:tab w:val="left" w:pos="-720"/>
                <w:tab w:val="left" w:pos="567"/>
              </w:tabs>
              <w:suppressAutoHyphens/>
              <w:rPr>
                <w:b/>
                <w:bCs/>
                <w:sz w:val="22"/>
                <w:szCs w:val="22"/>
              </w:rPr>
            </w:pPr>
            <w:r w:rsidRPr="00277E35">
              <w:rPr>
                <w:b/>
                <w:bCs/>
                <w:sz w:val="22"/>
                <w:szCs w:val="22"/>
              </w:rPr>
              <w:t>Eesti</w:t>
            </w:r>
          </w:p>
          <w:p w14:paraId="37C866DC" w14:textId="77777777" w:rsidR="00D64A50" w:rsidRPr="00277E35" w:rsidRDefault="00E15324" w:rsidP="005171BE">
            <w:pPr>
              <w:widowControl w:val="0"/>
              <w:tabs>
                <w:tab w:val="left" w:pos="-720"/>
                <w:tab w:val="left" w:pos="567"/>
              </w:tabs>
              <w:suppressAutoHyphens/>
              <w:rPr>
                <w:sz w:val="22"/>
                <w:szCs w:val="22"/>
              </w:rPr>
            </w:pPr>
            <w:r w:rsidRPr="00277E35">
              <w:rPr>
                <w:sz w:val="22"/>
                <w:szCs w:val="22"/>
              </w:rPr>
              <w:t>SIA Novartis Baltics Eesti filiaal</w:t>
            </w:r>
          </w:p>
          <w:p w14:paraId="37C866DD"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 xml:space="preserve">Tel: +372 </w:t>
            </w:r>
            <w:r w:rsidRPr="006C1F2C">
              <w:rPr>
                <w:sz w:val="22"/>
                <w:szCs w:val="22"/>
              </w:rPr>
              <w:t>66 30 810</w:t>
            </w:r>
          </w:p>
          <w:p w14:paraId="37C866DE"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6DF" w14:textId="77777777" w:rsidR="00D64A50" w:rsidRPr="006C1F2C" w:rsidRDefault="00D64A50" w:rsidP="005171BE">
            <w:pPr>
              <w:widowControl w:val="0"/>
              <w:tabs>
                <w:tab w:val="left" w:pos="567"/>
              </w:tabs>
              <w:rPr>
                <w:b/>
                <w:sz w:val="22"/>
                <w:szCs w:val="22"/>
              </w:rPr>
            </w:pPr>
            <w:r w:rsidRPr="006C1F2C">
              <w:rPr>
                <w:b/>
                <w:sz w:val="22"/>
                <w:szCs w:val="22"/>
              </w:rPr>
              <w:t>Norge</w:t>
            </w:r>
          </w:p>
          <w:p w14:paraId="37C866E0" w14:textId="77777777" w:rsidR="00D64A50" w:rsidRPr="006C1F2C" w:rsidRDefault="00D64A50" w:rsidP="005171BE">
            <w:pPr>
              <w:widowControl w:val="0"/>
              <w:tabs>
                <w:tab w:val="left" w:pos="567"/>
              </w:tabs>
              <w:rPr>
                <w:sz w:val="22"/>
                <w:szCs w:val="22"/>
              </w:rPr>
            </w:pPr>
            <w:r w:rsidRPr="006C1F2C">
              <w:rPr>
                <w:sz w:val="22"/>
                <w:szCs w:val="22"/>
              </w:rPr>
              <w:t>Novartis Norge AS</w:t>
            </w:r>
          </w:p>
          <w:p w14:paraId="37C866E1" w14:textId="77777777" w:rsidR="00D64A50" w:rsidRPr="00277E35" w:rsidRDefault="00D64A50" w:rsidP="005171BE">
            <w:pPr>
              <w:widowControl w:val="0"/>
              <w:tabs>
                <w:tab w:val="left" w:pos="-720"/>
                <w:tab w:val="left" w:pos="567"/>
              </w:tabs>
              <w:suppressAutoHyphens/>
              <w:rPr>
                <w:sz w:val="22"/>
                <w:szCs w:val="22"/>
              </w:rPr>
            </w:pPr>
            <w:r w:rsidRPr="006C1F2C">
              <w:rPr>
                <w:sz w:val="22"/>
                <w:szCs w:val="22"/>
              </w:rPr>
              <w:t>Tlf: +47 23 05 20 00</w:t>
            </w:r>
          </w:p>
        </w:tc>
      </w:tr>
      <w:tr w:rsidR="00D64A50" w:rsidRPr="00396F65" w14:paraId="37C866EA" w14:textId="77777777" w:rsidTr="0074769F">
        <w:trPr>
          <w:cantSplit/>
        </w:trPr>
        <w:tc>
          <w:tcPr>
            <w:tcW w:w="4678" w:type="dxa"/>
          </w:tcPr>
          <w:p w14:paraId="37C866E3" w14:textId="77777777" w:rsidR="00D64A50" w:rsidRPr="00277E35" w:rsidRDefault="00D64A50" w:rsidP="005171BE">
            <w:pPr>
              <w:widowControl w:val="0"/>
              <w:tabs>
                <w:tab w:val="left" w:pos="567"/>
              </w:tabs>
              <w:rPr>
                <w:b/>
                <w:sz w:val="22"/>
                <w:szCs w:val="22"/>
              </w:rPr>
            </w:pPr>
            <w:r w:rsidRPr="00277E35">
              <w:rPr>
                <w:b/>
                <w:sz w:val="22"/>
                <w:szCs w:val="22"/>
              </w:rPr>
              <w:t>Ελλάδα</w:t>
            </w:r>
          </w:p>
          <w:p w14:paraId="37C866E4" w14:textId="77777777" w:rsidR="00D64A50" w:rsidRPr="00277E35" w:rsidRDefault="00D64A50" w:rsidP="005171BE">
            <w:pPr>
              <w:widowControl w:val="0"/>
              <w:tabs>
                <w:tab w:val="left" w:pos="567"/>
              </w:tabs>
              <w:rPr>
                <w:sz w:val="22"/>
                <w:szCs w:val="22"/>
              </w:rPr>
            </w:pPr>
            <w:r w:rsidRPr="00277E35">
              <w:rPr>
                <w:sz w:val="22"/>
                <w:szCs w:val="22"/>
              </w:rPr>
              <w:t>Novartis (Hellas) A.E.B.E.</w:t>
            </w:r>
          </w:p>
          <w:p w14:paraId="37C866E5" w14:textId="77777777" w:rsidR="00D64A50" w:rsidRPr="00277E35" w:rsidRDefault="00D64A50" w:rsidP="005171BE">
            <w:pPr>
              <w:widowControl w:val="0"/>
              <w:tabs>
                <w:tab w:val="left" w:pos="567"/>
              </w:tabs>
              <w:rPr>
                <w:sz w:val="22"/>
                <w:szCs w:val="22"/>
              </w:rPr>
            </w:pPr>
            <w:r w:rsidRPr="00277E35">
              <w:rPr>
                <w:sz w:val="22"/>
                <w:szCs w:val="22"/>
              </w:rPr>
              <w:t>Τηλ: +30 210 281 17 12</w:t>
            </w:r>
          </w:p>
          <w:p w14:paraId="37C866E6"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6E7" w14:textId="77777777" w:rsidR="00D64A50" w:rsidRPr="004E303E" w:rsidRDefault="00D64A50" w:rsidP="005171BE">
            <w:pPr>
              <w:widowControl w:val="0"/>
              <w:tabs>
                <w:tab w:val="left" w:pos="567"/>
              </w:tabs>
              <w:rPr>
                <w:b/>
                <w:sz w:val="22"/>
                <w:szCs w:val="22"/>
                <w:lang w:val="en-US"/>
              </w:rPr>
            </w:pPr>
            <w:r w:rsidRPr="004E303E">
              <w:rPr>
                <w:b/>
                <w:sz w:val="22"/>
                <w:szCs w:val="22"/>
                <w:lang w:val="en-US"/>
              </w:rPr>
              <w:t>Österreich</w:t>
            </w:r>
          </w:p>
          <w:p w14:paraId="37C866E8" w14:textId="77777777" w:rsidR="00D64A50" w:rsidRPr="004E303E" w:rsidRDefault="00D64A50" w:rsidP="005171BE">
            <w:pPr>
              <w:widowControl w:val="0"/>
              <w:tabs>
                <w:tab w:val="left" w:pos="567"/>
              </w:tabs>
              <w:rPr>
                <w:i/>
                <w:sz w:val="22"/>
                <w:szCs w:val="22"/>
                <w:lang w:val="en-US"/>
              </w:rPr>
            </w:pPr>
            <w:r w:rsidRPr="004E303E">
              <w:rPr>
                <w:sz w:val="22"/>
                <w:szCs w:val="22"/>
                <w:lang w:val="en-US"/>
              </w:rPr>
              <w:t>Novartis Pharma GmbH</w:t>
            </w:r>
          </w:p>
          <w:p w14:paraId="37C866E9" w14:textId="77777777" w:rsidR="00D64A50" w:rsidRPr="004E303E" w:rsidRDefault="00D64A50" w:rsidP="005171BE">
            <w:pPr>
              <w:widowControl w:val="0"/>
              <w:tabs>
                <w:tab w:val="left" w:pos="567"/>
              </w:tabs>
              <w:rPr>
                <w:sz w:val="22"/>
                <w:szCs w:val="22"/>
                <w:lang w:val="en-US"/>
              </w:rPr>
            </w:pPr>
            <w:r w:rsidRPr="004E303E">
              <w:rPr>
                <w:sz w:val="22"/>
                <w:szCs w:val="22"/>
                <w:lang w:val="en-US"/>
              </w:rPr>
              <w:t>Tel: +43 1 86 6570</w:t>
            </w:r>
          </w:p>
        </w:tc>
      </w:tr>
      <w:tr w:rsidR="00D64A50" w:rsidRPr="006C1F2C" w14:paraId="37C866F2" w14:textId="77777777" w:rsidTr="0074769F">
        <w:trPr>
          <w:cantSplit/>
        </w:trPr>
        <w:tc>
          <w:tcPr>
            <w:tcW w:w="4678" w:type="dxa"/>
          </w:tcPr>
          <w:p w14:paraId="37C866EB" w14:textId="77777777" w:rsidR="00D64A50" w:rsidRPr="004E303E" w:rsidRDefault="00D64A50" w:rsidP="005171BE">
            <w:pPr>
              <w:widowControl w:val="0"/>
              <w:tabs>
                <w:tab w:val="left" w:pos="-720"/>
                <w:tab w:val="left" w:pos="567"/>
                <w:tab w:val="left" w:pos="4536"/>
              </w:tabs>
              <w:suppressAutoHyphens/>
              <w:rPr>
                <w:b/>
                <w:sz w:val="22"/>
                <w:szCs w:val="22"/>
                <w:lang w:val="en-US"/>
              </w:rPr>
            </w:pPr>
            <w:r w:rsidRPr="004E303E">
              <w:rPr>
                <w:b/>
                <w:sz w:val="22"/>
                <w:szCs w:val="22"/>
                <w:lang w:val="en-US"/>
              </w:rPr>
              <w:t>España</w:t>
            </w:r>
          </w:p>
          <w:p w14:paraId="37C866EC" w14:textId="77777777" w:rsidR="00D64A50" w:rsidRPr="004E303E" w:rsidRDefault="00D64A50" w:rsidP="005171BE">
            <w:pPr>
              <w:widowControl w:val="0"/>
              <w:tabs>
                <w:tab w:val="left" w:pos="567"/>
              </w:tabs>
              <w:rPr>
                <w:sz w:val="22"/>
                <w:szCs w:val="22"/>
                <w:lang w:val="en-US"/>
              </w:rPr>
            </w:pPr>
            <w:r w:rsidRPr="004E303E">
              <w:rPr>
                <w:sz w:val="22"/>
                <w:szCs w:val="22"/>
                <w:lang w:val="en-US"/>
              </w:rPr>
              <w:t xml:space="preserve">Novartis </w:t>
            </w:r>
            <w:proofErr w:type="spellStart"/>
            <w:r w:rsidRPr="004E303E">
              <w:rPr>
                <w:sz w:val="22"/>
                <w:szCs w:val="22"/>
                <w:lang w:val="en-US"/>
              </w:rPr>
              <w:t>Farmacéutica</w:t>
            </w:r>
            <w:proofErr w:type="spellEnd"/>
            <w:r w:rsidRPr="004E303E">
              <w:rPr>
                <w:sz w:val="22"/>
                <w:szCs w:val="22"/>
                <w:lang w:val="en-US"/>
              </w:rPr>
              <w:t>, S.A.</w:t>
            </w:r>
          </w:p>
          <w:p w14:paraId="37C866ED" w14:textId="77777777" w:rsidR="00D64A50" w:rsidRPr="00277E35" w:rsidRDefault="00D64A50" w:rsidP="005171BE">
            <w:pPr>
              <w:widowControl w:val="0"/>
              <w:tabs>
                <w:tab w:val="left" w:pos="567"/>
              </w:tabs>
              <w:rPr>
                <w:sz w:val="22"/>
                <w:szCs w:val="22"/>
              </w:rPr>
            </w:pPr>
            <w:r w:rsidRPr="00277E35">
              <w:rPr>
                <w:sz w:val="22"/>
                <w:szCs w:val="22"/>
              </w:rPr>
              <w:t>Tel: +34 93 306 42 00</w:t>
            </w:r>
          </w:p>
          <w:p w14:paraId="37C866EE"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6EF" w14:textId="77777777" w:rsidR="00D64A50" w:rsidRPr="00277E35" w:rsidRDefault="00D64A50" w:rsidP="005171BE">
            <w:pPr>
              <w:widowControl w:val="0"/>
              <w:tabs>
                <w:tab w:val="left" w:pos="-720"/>
                <w:tab w:val="left" w:pos="567"/>
                <w:tab w:val="left" w:pos="4536"/>
              </w:tabs>
              <w:suppressAutoHyphens/>
              <w:rPr>
                <w:b/>
                <w:bCs/>
                <w:iCs/>
                <w:sz w:val="22"/>
                <w:szCs w:val="22"/>
              </w:rPr>
            </w:pPr>
            <w:r w:rsidRPr="00277E35">
              <w:rPr>
                <w:b/>
                <w:bCs/>
                <w:iCs/>
                <w:sz w:val="22"/>
                <w:szCs w:val="22"/>
              </w:rPr>
              <w:t>Polska</w:t>
            </w:r>
          </w:p>
          <w:p w14:paraId="37C866F0" w14:textId="77777777" w:rsidR="00D64A50" w:rsidRPr="00277E35" w:rsidRDefault="00D64A50" w:rsidP="005171BE">
            <w:pPr>
              <w:widowControl w:val="0"/>
              <w:tabs>
                <w:tab w:val="left" w:pos="567"/>
              </w:tabs>
              <w:rPr>
                <w:sz w:val="22"/>
                <w:szCs w:val="22"/>
              </w:rPr>
            </w:pPr>
            <w:r w:rsidRPr="00277E35">
              <w:rPr>
                <w:sz w:val="22"/>
                <w:szCs w:val="22"/>
              </w:rPr>
              <w:t>Novartis Poland Sp. z o.o.</w:t>
            </w:r>
          </w:p>
          <w:p w14:paraId="37C866F1" w14:textId="77777777" w:rsidR="00D64A50" w:rsidRPr="00277E35" w:rsidRDefault="00D64A50" w:rsidP="005171BE">
            <w:pPr>
              <w:widowControl w:val="0"/>
              <w:tabs>
                <w:tab w:val="left" w:pos="567"/>
              </w:tabs>
              <w:rPr>
                <w:sz w:val="22"/>
                <w:szCs w:val="22"/>
              </w:rPr>
            </w:pPr>
            <w:r w:rsidRPr="00277E35">
              <w:rPr>
                <w:sz w:val="22"/>
                <w:szCs w:val="22"/>
              </w:rPr>
              <w:t>Tel.: +48 22 375 4888</w:t>
            </w:r>
          </w:p>
        </w:tc>
      </w:tr>
      <w:tr w:rsidR="00D64A50" w:rsidRPr="006C1F2C" w14:paraId="37C866FA" w14:textId="77777777" w:rsidTr="0074769F">
        <w:trPr>
          <w:cantSplit/>
        </w:trPr>
        <w:tc>
          <w:tcPr>
            <w:tcW w:w="4678" w:type="dxa"/>
          </w:tcPr>
          <w:p w14:paraId="37C866F3" w14:textId="77777777" w:rsidR="00D64A50" w:rsidRPr="004E303E" w:rsidRDefault="00D64A50" w:rsidP="005171BE">
            <w:pPr>
              <w:widowControl w:val="0"/>
              <w:tabs>
                <w:tab w:val="left" w:pos="-720"/>
                <w:tab w:val="left" w:pos="567"/>
                <w:tab w:val="left" w:pos="4536"/>
              </w:tabs>
              <w:suppressAutoHyphens/>
              <w:rPr>
                <w:b/>
                <w:sz w:val="22"/>
                <w:szCs w:val="22"/>
                <w:lang w:val="en-US"/>
              </w:rPr>
            </w:pPr>
            <w:r w:rsidRPr="004E303E">
              <w:rPr>
                <w:b/>
                <w:sz w:val="22"/>
                <w:szCs w:val="22"/>
                <w:lang w:val="en-US"/>
              </w:rPr>
              <w:t>France</w:t>
            </w:r>
          </w:p>
          <w:p w14:paraId="37C866F4"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S.A.S.</w:t>
            </w:r>
          </w:p>
          <w:p w14:paraId="37C866F5" w14:textId="77777777" w:rsidR="00D64A50" w:rsidRPr="00277E35" w:rsidRDefault="00D64A50" w:rsidP="005171BE">
            <w:pPr>
              <w:widowControl w:val="0"/>
              <w:tabs>
                <w:tab w:val="left" w:pos="567"/>
              </w:tabs>
              <w:rPr>
                <w:sz w:val="22"/>
                <w:szCs w:val="22"/>
              </w:rPr>
            </w:pPr>
            <w:r w:rsidRPr="00277E35">
              <w:rPr>
                <w:sz w:val="22"/>
                <w:szCs w:val="22"/>
              </w:rPr>
              <w:t>Tél: +33 1 55 47 66 00</w:t>
            </w:r>
          </w:p>
          <w:p w14:paraId="37C866F6" w14:textId="77777777" w:rsidR="00D64A50" w:rsidRPr="00277E35" w:rsidRDefault="00D64A50" w:rsidP="005171BE">
            <w:pPr>
              <w:widowControl w:val="0"/>
              <w:tabs>
                <w:tab w:val="left" w:pos="567"/>
              </w:tabs>
              <w:rPr>
                <w:b/>
                <w:sz w:val="22"/>
                <w:szCs w:val="22"/>
              </w:rPr>
            </w:pPr>
          </w:p>
        </w:tc>
        <w:tc>
          <w:tcPr>
            <w:tcW w:w="4678" w:type="dxa"/>
            <w:hideMark/>
          </w:tcPr>
          <w:p w14:paraId="37C866F7" w14:textId="77777777" w:rsidR="00D64A50" w:rsidRPr="004E303E" w:rsidRDefault="00D64A50" w:rsidP="005171BE">
            <w:pPr>
              <w:widowControl w:val="0"/>
              <w:tabs>
                <w:tab w:val="left" w:pos="567"/>
              </w:tabs>
              <w:rPr>
                <w:b/>
                <w:sz w:val="22"/>
                <w:szCs w:val="22"/>
                <w:lang w:val="en-US"/>
              </w:rPr>
            </w:pPr>
            <w:r w:rsidRPr="004E303E">
              <w:rPr>
                <w:b/>
                <w:sz w:val="22"/>
                <w:szCs w:val="22"/>
                <w:lang w:val="en-US"/>
              </w:rPr>
              <w:t>Portugal</w:t>
            </w:r>
          </w:p>
          <w:p w14:paraId="37C866F8" w14:textId="77777777" w:rsidR="00D64A50" w:rsidRPr="004E303E" w:rsidRDefault="00D64A50" w:rsidP="005171BE">
            <w:pPr>
              <w:widowControl w:val="0"/>
              <w:rPr>
                <w:sz w:val="22"/>
                <w:szCs w:val="22"/>
                <w:lang w:val="en-US"/>
              </w:rPr>
            </w:pPr>
            <w:r w:rsidRPr="004E303E">
              <w:rPr>
                <w:sz w:val="22"/>
                <w:szCs w:val="22"/>
                <w:lang w:val="en-US"/>
              </w:rPr>
              <w:t xml:space="preserve">Novartis Farma - </w:t>
            </w:r>
            <w:proofErr w:type="spellStart"/>
            <w:r w:rsidRPr="004E303E">
              <w:rPr>
                <w:sz w:val="22"/>
                <w:szCs w:val="22"/>
                <w:lang w:val="en-US"/>
              </w:rPr>
              <w:t>Produtos</w:t>
            </w:r>
            <w:proofErr w:type="spellEnd"/>
            <w:r w:rsidRPr="004E303E">
              <w:rPr>
                <w:sz w:val="22"/>
                <w:szCs w:val="22"/>
                <w:lang w:val="en-US"/>
              </w:rPr>
              <w:t xml:space="preserve"> </w:t>
            </w:r>
            <w:proofErr w:type="spellStart"/>
            <w:r w:rsidRPr="004E303E">
              <w:rPr>
                <w:sz w:val="22"/>
                <w:szCs w:val="22"/>
                <w:lang w:val="en-US"/>
              </w:rPr>
              <w:t>Farmacêuticos</w:t>
            </w:r>
            <w:proofErr w:type="spellEnd"/>
            <w:r w:rsidRPr="004E303E">
              <w:rPr>
                <w:sz w:val="22"/>
                <w:szCs w:val="22"/>
                <w:lang w:val="en-US"/>
              </w:rPr>
              <w:t>, S.A.</w:t>
            </w:r>
          </w:p>
          <w:p w14:paraId="37C866F9"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+351 21 000 8600</w:t>
            </w:r>
          </w:p>
        </w:tc>
      </w:tr>
      <w:tr w:rsidR="00D64A50" w:rsidRPr="006C1F2C" w14:paraId="37C86702" w14:textId="77777777" w:rsidTr="0074769F">
        <w:trPr>
          <w:cantSplit/>
        </w:trPr>
        <w:tc>
          <w:tcPr>
            <w:tcW w:w="4678" w:type="dxa"/>
          </w:tcPr>
          <w:p w14:paraId="37C866FB" w14:textId="77777777" w:rsidR="00D64A50" w:rsidRPr="006C1F2C" w:rsidRDefault="00D64A50" w:rsidP="005171BE">
            <w:pPr>
              <w:widowControl w:val="0"/>
              <w:tabs>
                <w:tab w:val="left" w:pos="567"/>
              </w:tabs>
              <w:rPr>
                <w:rFonts w:eastAsia="PMingLiU"/>
                <w:b/>
                <w:sz w:val="22"/>
                <w:szCs w:val="22"/>
              </w:rPr>
            </w:pPr>
            <w:r w:rsidRPr="006C1F2C">
              <w:rPr>
                <w:rFonts w:eastAsia="PMingLiU"/>
                <w:b/>
                <w:sz w:val="22"/>
                <w:szCs w:val="22"/>
              </w:rPr>
              <w:t>Hrvatska</w:t>
            </w:r>
          </w:p>
          <w:p w14:paraId="37C866FC" w14:textId="77777777" w:rsidR="00D64A50" w:rsidRPr="006C1F2C" w:rsidRDefault="00D64A50" w:rsidP="005171BE">
            <w:pPr>
              <w:widowControl w:val="0"/>
              <w:tabs>
                <w:tab w:val="left" w:pos="567"/>
              </w:tabs>
              <w:rPr>
                <w:sz w:val="22"/>
                <w:szCs w:val="22"/>
              </w:rPr>
            </w:pPr>
            <w:r w:rsidRPr="006C1F2C">
              <w:rPr>
                <w:sz w:val="22"/>
                <w:szCs w:val="22"/>
              </w:rPr>
              <w:t>Novartis Hrvatska d.o.o.</w:t>
            </w:r>
          </w:p>
          <w:p w14:paraId="37C866FD" w14:textId="77777777" w:rsidR="00D64A50" w:rsidRPr="00277E35" w:rsidRDefault="00D64A50" w:rsidP="005171BE">
            <w:pPr>
              <w:widowControl w:val="0"/>
              <w:tabs>
                <w:tab w:val="left" w:pos="567"/>
              </w:tabs>
              <w:rPr>
                <w:sz w:val="22"/>
                <w:szCs w:val="22"/>
              </w:rPr>
            </w:pPr>
            <w:r w:rsidRPr="006C1F2C">
              <w:rPr>
                <w:sz w:val="22"/>
                <w:szCs w:val="22"/>
              </w:rPr>
              <w:t>Tel. +385 1 6274 220</w:t>
            </w:r>
          </w:p>
          <w:p w14:paraId="37C866FE" w14:textId="77777777" w:rsidR="00D64A50" w:rsidRPr="00277E35" w:rsidRDefault="00D64A50" w:rsidP="005171BE">
            <w:pPr>
              <w:widowControl w:val="0"/>
              <w:tabs>
                <w:tab w:val="left" w:pos="-720"/>
                <w:tab w:val="left" w:pos="567"/>
                <w:tab w:val="left" w:pos="4536"/>
              </w:tabs>
              <w:suppressAutoHyphens/>
              <w:rPr>
                <w:b/>
                <w:sz w:val="22"/>
                <w:szCs w:val="22"/>
              </w:rPr>
            </w:pPr>
          </w:p>
        </w:tc>
        <w:tc>
          <w:tcPr>
            <w:tcW w:w="4678" w:type="dxa"/>
            <w:hideMark/>
          </w:tcPr>
          <w:p w14:paraId="37C866FF" w14:textId="77777777" w:rsidR="00D64A50" w:rsidRPr="004E303E" w:rsidRDefault="00D64A50" w:rsidP="005171BE">
            <w:pPr>
              <w:widowControl w:val="0"/>
              <w:tabs>
                <w:tab w:val="left" w:pos="567"/>
              </w:tabs>
              <w:autoSpaceDE w:val="0"/>
              <w:autoSpaceDN w:val="0"/>
              <w:adjustRightInd w:val="0"/>
              <w:rPr>
                <w:b/>
                <w:bCs/>
                <w:sz w:val="22"/>
                <w:szCs w:val="22"/>
                <w:lang w:val="en-US"/>
              </w:rPr>
            </w:pPr>
            <w:proofErr w:type="spellStart"/>
            <w:r w:rsidRPr="004E303E">
              <w:rPr>
                <w:b/>
                <w:bCs/>
                <w:sz w:val="22"/>
                <w:szCs w:val="22"/>
                <w:lang w:val="en-US"/>
              </w:rPr>
              <w:t>România</w:t>
            </w:r>
            <w:proofErr w:type="spellEnd"/>
          </w:p>
          <w:p w14:paraId="37C86700" w14:textId="77777777" w:rsidR="00D64A50" w:rsidRPr="004E303E" w:rsidRDefault="00D64A50" w:rsidP="005171BE">
            <w:pPr>
              <w:widowControl w:val="0"/>
              <w:tabs>
                <w:tab w:val="left" w:pos="567"/>
              </w:tabs>
              <w:autoSpaceDE w:val="0"/>
              <w:autoSpaceDN w:val="0"/>
              <w:adjustRightInd w:val="0"/>
              <w:rPr>
                <w:sz w:val="22"/>
                <w:szCs w:val="22"/>
                <w:lang w:val="en-US"/>
              </w:rPr>
            </w:pPr>
            <w:r w:rsidRPr="004E303E">
              <w:rPr>
                <w:sz w:val="22"/>
                <w:szCs w:val="22"/>
                <w:lang w:val="en-US"/>
              </w:rPr>
              <w:t>Novartis Pharma Services Romania SRL</w:t>
            </w:r>
          </w:p>
          <w:p w14:paraId="37C86701"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+40 21 31299 01</w:t>
            </w:r>
          </w:p>
        </w:tc>
      </w:tr>
      <w:tr w:rsidR="00D64A50" w:rsidRPr="006C1F2C" w14:paraId="37C8670A" w14:textId="77777777" w:rsidTr="0074769F">
        <w:trPr>
          <w:cantSplit/>
        </w:trPr>
        <w:tc>
          <w:tcPr>
            <w:tcW w:w="4678" w:type="dxa"/>
          </w:tcPr>
          <w:p w14:paraId="37C86703" w14:textId="77777777" w:rsidR="00D64A50" w:rsidRPr="004E303E" w:rsidRDefault="00D64A50" w:rsidP="005171BE">
            <w:pPr>
              <w:widowControl w:val="0"/>
              <w:tabs>
                <w:tab w:val="left" w:pos="567"/>
              </w:tabs>
              <w:rPr>
                <w:b/>
                <w:sz w:val="22"/>
                <w:szCs w:val="22"/>
                <w:lang w:val="en-US"/>
              </w:rPr>
            </w:pPr>
            <w:r w:rsidRPr="004E303E">
              <w:rPr>
                <w:b/>
                <w:sz w:val="22"/>
                <w:szCs w:val="22"/>
                <w:lang w:val="en-US"/>
              </w:rPr>
              <w:t>Ireland</w:t>
            </w:r>
          </w:p>
          <w:p w14:paraId="37C86704"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Ireland Limited</w:t>
            </w:r>
          </w:p>
          <w:p w14:paraId="37C86705" w14:textId="77777777" w:rsidR="00D64A50" w:rsidRPr="004E303E" w:rsidRDefault="00D64A50" w:rsidP="005171BE">
            <w:pPr>
              <w:widowControl w:val="0"/>
              <w:tabs>
                <w:tab w:val="left" w:pos="567"/>
              </w:tabs>
              <w:rPr>
                <w:sz w:val="22"/>
                <w:szCs w:val="22"/>
                <w:lang w:val="en-US"/>
              </w:rPr>
            </w:pPr>
            <w:r w:rsidRPr="004E303E">
              <w:rPr>
                <w:sz w:val="22"/>
                <w:szCs w:val="22"/>
                <w:lang w:val="en-US"/>
              </w:rPr>
              <w:t>Tel: +353 1 260 12 55</w:t>
            </w:r>
          </w:p>
          <w:p w14:paraId="37C86706" w14:textId="77777777" w:rsidR="00D64A50" w:rsidRPr="004E303E" w:rsidRDefault="00D64A50" w:rsidP="005171BE">
            <w:pPr>
              <w:widowControl w:val="0"/>
              <w:tabs>
                <w:tab w:val="left" w:pos="567"/>
              </w:tabs>
              <w:rPr>
                <w:b/>
                <w:sz w:val="22"/>
                <w:szCs w:val="22"/>
                <w:lang w:val="en-US"/>
              </w:rPr>
            </w:pPr>
          </w:p>
        </w:tc>
        <w:tc>
          <w:tcPr>
            <w:tcW w:w="4678" w:type="dxa"/>
            <w:hideMark/>
          </w:tcPr>
          <w:p w14:paraId="37C86707" w14:textId="77777777" w:rsidR="00D64A50" w:rsidRPr="00277E35" w:rsidRDefault="00D64A50" w:rsidP="005171BE">
            <w:pPr>
              <w:widowControl w:val="0"/>
              <w:tabs>
                <w:tab w:val="left" w:pos="567"/>
              </w:tabs>
              <w:rPr>
                <w:b/>
                <w:sz w:val="22"/>
                <w:szCs w:val="22"/>
              </w:rPr>
            </w:pPr>
            <w:r w:rsidRPr="00277E35">
              <w:rPr>
                <w:b/>
                <w:sz w:val="22"/>
                <w:szCs w:val="22"/>
              </w:rPr>
              <w:t>Slovenija</w:t>
            </w:r>
          </w:p>
          <w:p w14:paraId="37C86708" w14:textId="77777777" w:rsidR="00D64A50" w:rsidRPr="00277E35" w:rsidRDefault="00D64A50" w:rsidP="005171BE">
            <w:pPr>
              <w:widowControl w:val="0"/>
              <w:tabs>
                <w:tab w:val="left" w:pos="567"/>
              </w:tabs>
              <w:rPr>
                <w:sz w:val="22"/>
                <w:szCs w:val="22"/>
              </w:rPr>
            </w:pPr>
            <w:r w:rsidRPr="00277E35">
              <w:rPr>
                <w:sz w:val="22"/>
                <w:szCs w:val="22"/>
              </w:rPr>
              <w:t>Novartis Pharma Services Inc.</w:t>
            </w:r>
          </w:p>
          <w:p w14:paraId="37C86709" w14:textId="77777777" w:rsidR="00D64A50" w:rsidRPr="00277E35" w:rsidRDefault="00D64A50" w:rsidP="005171BE">
            <w:pPr>
              <w:widowControl w:val="0"/>
              <w:tabs>
                <w:tab w:val="left" w:pos="567"/>
              </w:tabs>
              <w:rPr>
                <w:sz w:val="22"/>
                <w:szCs w:val="22"/>
              </w:rPr>
            </w:pPr>
            <w:r w:rsidRPr="00277E35">
              <w:rPr>
                <w:sz w:val="22"/>
                <w:szCs w:val="22"/>
              </w:rPr>
              <w:t>Tel: +386 1 300 75 50</w:t>
            </w:r>
          </w:p>
        </w:tc>
      </w:tr>
      <w:tr w:rsidR="00D64A50" w:rsidRPr="006C1F2C" w14:paraId="37C86713" w14:textId="77777777" w:rsidTr="0074769F">
        <w:trPr>
          <w:cantSplit/>
        </w:trPr>
        <w:tc>
          <w:tcPr>
            <w:tcW w:w="4678" w:type="dxa"/>
          </w:tcPr>
          <w:p w14:paraId="37C8670B" w14:textId="77777777" w:rsidR="00D64A50" w:rsidRPr="00277E35" w:rsidRDefault="00D64A50" w:rsidP="005171BE">
            <w:pPr>
              <w:widowControl w:val="0"/>
              <w:tabs>
                <w:tab w:val="left" w:pos="567"/>
              </w:tabs>
              <w:rPr>
                <w:b/>
                <w:sz w:val="22"/>
                <w:szCs w:val="22"/>
              </w:rPr>
            </w:pPr>
            <w:r w:rsidRPr="00277E35">
              <w:rPr>
                <w:b/>
                <w:sz w:val="22"/>
                <w:szCs w:val="22"/>
              </w:rPr>
              <w:t>Ísland</w:t>
            </w:r>
          </w:p>
          <w:p w14:paraId="37C8670C" w14:textId="77777777" w:rsidR="00D64A50" w:rsidRPr="00277E35" w:rsidRDefault="00D64A50" w:rsidP="005171BE">
            <w:pPr>
              <w:widowControl w:val="0"/>
              <w:tabs>
                <w:tab w:val="left" w:pos="567"/>
              </w:tabs>
              <w:rPr>
                <w:sz w:val="22"/>
                <w:szCs w:val="22"/>
              </w:rPr>
            </w:pPr>
            <w:r w:rsidRPr="00277E35">
              <w:rPr>
                <w:sz w:val="22"/>
                <w:szCs w:val="22"/>
              </w:rPr>
              <w:t>Vistor hf.</w:t>
            </w:r>
          </w:p>
          <w:p w14:paraId="37C8670D" w14:textId="77777777" w:rsidR="00D64A50" w:rsidRPr="00277E35" w:rsidRDefault="00D64A50" w:rsidP="005171BE">
            <w:pPr>
              <w:widowControl w:val="0"/>
              <w:tabs>
                <w:tab w:val="left" w:pos="-720"/>
                <w:tab w:val="left" w:pos="567"/>
              </w:tabs>
              <w:suppressAutoHyphens/>
              <w:rPr>
                <w:sz w:val="22"/>
                <w:szCs w:val="22"/>
              </w:rPr>
            </w:pPr>
            <w:r w:rsidRPr="006C1F2C">
              <w:rPr>
                <w:noProof/>
                <w:sz w:val="22"/>
                <w:szCs w:val="22"/>
              </w:rPr>
              <w:t>Sími</w:t>
            </w:r>
            <w:r w:rsidRPr="00277E35">
              <w:rPr>
                <w:sz w:val="22"/>
                <w:szCs w:val="22"/>
              </w:rPr>
              <w:t>: +354 535 7000</w:t>
            </w:r>
          </w:p>
          <w:p w14:paraId="37C8670E" w14:textId="77777777" w:rsidR="00D64A50" w:rsidRPr="00277E35" w:rsidRDefault="00D64A50" w:rsidP="005171BE">
            <w:pPr>
              <w:widowControl w:val="0"/>
              <w:tabs>
                <w:tab w:val="left" w:pos="567"/>
              </w:tabs>
              <w:rPr>
                <w:sz w:val="22"/>
                <w:szCs w:val="22"/>
              </w:rPr>
            </w:pPr>
          </w:p>
        </w:tc>
        <w:tc>
          <w:tcPr>
            <w:tcW w:w="4678" w:type="dxa"/>
          </w:tcPr>
          <w:p w14:paraId="37C8670F" w14:textId="77777777" w:rsidR="00D64A50" w:rsidRPr="00277E35" w:rsidRDefault="00D64A50" w:rsidP="005171BE">
            <w:pPr>
              <w:widowControl w:val="0"/>
              <w:tabs>
                <w:tab w:val="left" w:pos="-720"/>
                <w:tab w:val="left" w:pos="567"/>
              </w:tabs>
              <w:suppressAutoHyphens/>
              <w:rPr>
                <w:b/>
                <w:sz w:val="22"/>
                <w:szCs w:val="22"/>
              </w:rPr>
            </w:pPr>
            <w:r w:rsidRPr="00277E35">
              <w:rPr>
                <w:b/>
                <w:sz w:val="22"/>
                <w:szCs w:val="22"/>
              </w:rPr>
              <w:t>Slovenská republika</w:t>
            </w:r>
          </w:p>
          <w:p w14:paraId="37C86710" w14:textId="77777777" w:rsidR="00D64A50" w:rsidRPr="00277E35" w:rsidRDefault="00D64A50" w:rsidP="005171BE">
            <w:pPr>
              <w:widowControl w:val="0"/>
              <w:tabs>
                <w:tab w:val="left" w:pos="567"/>
              </w:tabs>
              <w:rPr>
                <w:i/>
                <w:sz w:val="22"/>
                <w:szCs w:val="22"/>
              </w:rPr>
            </w:pPr>
            <w:r w:rsidRPr="00277E35">
              <w:rPr>
                <w:sz w:val="22"/>
                <w:szCs w:val="22"/>
              </w:rPr>
              <w:t>Novartis Slovakia s.r.o.</w:t>
            </w:r>
          </w:p>
          <w:p w14:paraId="37C86711" w14:textId="77777777" w:rsidR="00D64A50" w:rsidRPr="00277E35" w:rsidRDefault="00D64A50" w:rsidP="005171BE">
            <w:pPr>
              <w:widowControl w:val="0"/>
              <w:tabs>
                <w:tab w:val="left" w:pos="567"/>
              </w:tabs>
              <w:rPr>
                <w:sz w:val="22"/>
                <w:szCs w:val="22"/>
              </w:rPr>
            </w:pPr>
            <w:r w:rsidRPr="00277E35">
              <w:rPr>
                <w:sz w:val="22"/>
                <w:szCs w:val="22"/>
              </w:rPr>
              <w:t>Tel: +421 2 5542 5439</w:t>
            </w:r>
          </w:p>
          <w:p w14:paraId="37C86712" w14:textId="77777777" w:rsidR="00D64A50" w:rsidRPr="00277E35" w:rsidRDefault="00D64A50" w:rsidP="005171BE">
            <w:pPr>
              <w:widowControl w:val="0"/>
              <w:tabs>
                <w:tab w:val="left" w:pos="-720"/>
                <w:tab w:val="left" w:pos="567"/>
              </w:tabs>
              <w:suppressAutoHyphens/>
              <w:rPr>
                <w:sz w:val="22"/>
                <w:szCs w:val="22"/>
              </w:rPr>
            </w:pPr>
          </w:p>
        </w:tc>
      </w:tr>
      <w:tr w:rsidR="00D64A50" w:rsidRPr="006C1F2C" w14:paraId="37C8671B" w14:textId="77777777" w:rsidTr="0074769F">
        <w:trPr>
          <w:cantSplit/>
        </w:trPr>
        <w:tc>
          <w:tcPr>
            <w:tcW w:w="4678" w:type="dxa"/>
            <w:hideMark/>
          </w:tcPr>
          <w:p w14:paraId="37C86714" w14:textId="77777777" w:rsidR="00D64A50" w:rsidRPr="00277E35" w:rsidRDefault="00D64A50" w:rsidP="005171BE">
            <w:pPr>
              <w:widowControl w:val="0"/>
              <w:tabs>
                <w:tab w:val="left" w:pos="567"/>
              </w:tabs>
              <w:rPr>
                <w:b/>
                <w:sz w:val="22"/>
                <w:szCs w:val="22"/>
              </w:rPr>
            </w:pPr>
            <w:r w:rsidRPr="00277E35">
              <w:rPr>
                <w:b/>
                <w:sz w:val="22"/>
                <w:szCs w:val="22"/>
              </w:rPr>
              <w:t>Italia</w:t>
            </w:r>
          </w:p>
          <w:p w14:paraId="37C86715" w14:textId="77777777" w:rsidR="00D64A50" w:rsidRPr="00277E35" w:rsidRDefault="00D64A50" w:rsidP="005171BE">
            <w:pPr>
              <w:widowControl w:val="0"/>
              <w:tabs>
                <w:tab w:val="left" w:pos="567"/>
              </w:tabs>
              <w:rPr>
                <w:sz w:val="22"/>
                <w:szCs w:val="22"/>
              </w:rPr>
            </w:pPr>
            <w:r w:rsidRPr="00277E35">
              <w:rPr>
                <w:sz w:val="22"/>
                <w:szCs w:val="22"/>
              </w:rPr>
              <w:t>Novartis Farma S.p.A.</w:t>
            </w:r>
          </w:p>
          <w:p w14:paraId="37C86716" w14:textId="77777777" w:rsidR="00D64A50" w:rsidRPr="00277E35" w:rsidRDefault="00D64A50" w:rsidP="005171BE">
            <w:pPr>
              <w:widowControl w:val="0"/>
              <w:tabs>
                <w:tab w:val="left" w:pos="567"/>
              </w:tabs>
              <w:rPr>
                <w:b/>
                <w:sz w:val="22"/>
                <w:szCs w:val="22"/>
              </w:rPr>
            </w:pPr>
            <w:r w:rsidRPr="00277E35">
              <w:rPr>
                <w:sz w:val="22"/>
                <w:szCs w:val="22"/>
              </w:rPr>
              <w:t>Tel: +39 02 96 54 1</w:t>
            </w:r>
          </w:p>
        </w:tc>
        <w:tc>
          <w:tcPr>
            <w:tcW w:w="4678" w:type="dxa"/>
          </w:tcPr>
          <w:p w14:paraId="37C86717"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Suomi/Finland</w:t>
            </w:r>
          </w:p>
          <w:p w14:paraId="37C86718" w14:textId="77777777" w:rsidR="00D64A50" w:rsidRPr="00277E35" w:rsidRDefault="00D64A50" w:rsidP="005171BE">
            <w:pPr>
              <w:widowControl w:val="0"/>
              <w:tabs>
                <w:tab w:val="left" w:pos="567"/>
              </w:tabs>
              <w:rPr>
                <w:sz w:val="22"/>
                <w:szCs w:val="22"/>
              </w:rPr>
            </w:pPr>
            <w:r w:rsidRPr="00277E35">
              <w:rPr>
                <w:sz w:val="22"/>
                <w:szCs w:val="22"/>
              </w:rPr>
              <w:t>Novartis Finland Oy</w:t>
            </w:r>
          </w:p>
          <w:p w14:paraId="37C86719" w14:textId="77777777" w:rsidR="00D64A50" w:rsidRPr="00277E35" w:rsidRDefault="00D64A50" w:rsidP="005171BE">
            <w:pPr>
              <w:widowControl w:val="0"/>
              <w:tabs>
                <w:tab w:val="left" w:pos="567"/>
              </w:tabs>
              <w:rPr>
                <w:sz w:val="22"/>
                <w:szCs w:val="22"/>
              </w:rPr>
            </w:pPr>
            <w:r w:rsidRPr="00277E35">
              <w:rPr>
                <w:sz w:val="22"/>
                <w:szCs w:val="22"/>
              </w:rPr>
              <w:t xml:space="preserve">Puh/Tel: +358 </w:t>
            </w:r>
            <w:r w:rsidRPr="00277E35">
              <w:rPr>
                <w:sz w:val="22"/>
                <w:szCs w:val="22"/>
                <w:lang w:bidi="he-IL"/>
              </w:rPr>
              <w:t>(0)10 6133 200</w:t>
            </w:r>
          </w:p>
          <w:p w14:paraId="37C8671A" w14:textId="77777777" w:rsidR="00D64A50" w:rsidRPr="00277E35" w:rsidRDefault="00D64A50" w:rsidP="005171BE">
            <w:pPr>
              <w:widowControl w:val="0"/>
              <w:tabs>
                <w:tab w:val="left" w:pos="-720"/>
                <w:tab w:val="left" w:pos="567"/>
              </w:tabs>
              <w:suppressAutoHyphens/>
              <w:rPr>
                <w:sz w:val="22"/>
                <w:szCs w:val="22"/>
              </w:rPr>
            </w:pPr>
          </w:p>
        </w:tc>
      </w:tr>
      <w:tr w:rsidR="00D64A50" w:rsidRPr="006C1F2C" w14:paraId="37C86724" w14:textId="77777777" w:rsidTr="0074769F">
        <w:trPr>
          <w:cantSplit/>
        </w:trPr>
        <w:tc>
          <w:tcPr>
            <w:tcW w:w="4678" w:type="dxa"/>
          </w:tcPr>
          <w:p w14:paraId="37C8671C" w14:textId="77777777" w:rsidR="00D64A50" w:rsidRPr="004E303E" w:rsidRDefault="00D64A50" w:rsidP="005171BE">
            <w:pPr>
              <w:widowControl w:val="0"/>
              <w:tabs>
                <w:tab w:val="left" w:pos="567"/>
              </w:tabs>
              <w:rPr>
                <w:b/>
                <w:sz w:val="22"/>
                <w:szCs w:val="22"/>
                <w:lang w:val="en-US"/>
              </w:rPr>
            </w:pPr>
            <w:r w:rsidRPr="00277E35">
              <w:rPr>
                <w:b/>
                <w:sz w:val="22"/>
                <w:szCs w:val="22"/>
              </w:rPr>
              <w:t>Κύπρος</w:t>
            </w:r>
          </w:p>
          <w:p w14:paraId="37C8671D"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Services Inc.</w:t>
            </w:r>
          </w:p>
          <w:p w14:paraId="37C8671E"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Τηλ: +357 22 690 690</w:t>
            </w:r>
          </w:p>
          <w:p w14:paraId="37C8671F" w14:textId="77777777" w:rsidR="00D64A50" w:rsidRPr="00277E35" w:rsidRDefault="00D64A50" w:rsidP="005171BE">
            <w:pPr>
              <w:widowControl w:val="0"/>
              <w:tabs>
                <w:tab w:val="left" w:pos="567"/>
              </w:tabs>
              <w:rPr>
                <w:b/>
                <w:sz w:val="22"/>
                <w:szCs w:val="22"/>
              </w:rPr>
            </w:pPr>
          </w:p>
        </w:tc>
        <w:tc>
          <w:tcPr>
            <w:tcW w:w="4678" w:type="dxa"/>
          </w:tcPr>
          <w:p w14:paraId="37C86720"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Sverige</w:t>
            </w:r>
          </w:p>
          <w:p w14:paraId="37C86721" w14:textId="77777777" w:rsidR="00D64A50" w:rsidRPr="00277E35" w:rsidRDefault="00D64A50" w:rsidP="005171BE">
            <w:pPr>
              <w:widowControl w:val="0"/>
              <w:tabs>
                <w:tab w:val="left" w:pos="567"/>
              </w:tabs>
              <w:rPr>
                <w:sz w:val="22"/>
                <w:szCs w:val="22"/>
              </w:rPr>
            </w:pPr>
            <w:r w:rsidRPr="00277E35">
              <w:rPr>
                <w:sz w:val="22"/>
                <w:szCs w:val="22"/>
              </w:rPr>
              <w:t>Novartis Sverige AB</w:t>
            </w:r>
          </w:p>
          <w:p w14:paraId="37C86722" w14:textId="77777777" w:rsidR="00D64A50" w:rsidRPr="00277E35" w:rsidRDefault="00D64A50" w:rsidP="005171BE">
            <w:pPr>
              <w:widowControl w:val="0"/>
              <w:tabs>
                <w:tab w:val="left" w:pos="567"/>
              </w:tabs>
              <w:rPr>
                <w:sz w:val="22"/>
                <w:szCs w:val="22"/>
              </w:rPr>
            </w:pPr>
            <w:r w:rsidRPr="00277E35">
              <w:rPr>
                <w:sz w:val="22"/>
                <w:szCs w:val="22"/>
              </w:rPr>
              <w:t>Tel: +46 8 732 32 00</w:t>
            </w:r>
          </w:p>
          <w:p w14:paraId="37C86723" w14:textId="77777777" w:rsidR="00D64A50" w:rsidRPr="00277E35" w:rsidRDefault="00D64A50" w:rsidP="005171BE">
            <w:pPr>
              <w:widowControl w:val="0"/>
              <w:tabs>
                <w:tab w:val="left" w:pos="-720"/>
                <w:tab w:val="left" w:pos="567"/>
                <w:tab w:val="left" w:pos="4536"/>
              </w:tabs>
              <w:suppressAutoHyphens/>
              <w:rPr>
                <w:sz w:val="22"/>
                <w:szCs w:val="22"/>
              </w:rPr>
            </w:pPr>
          </w:p>
        </w:tc>
      </w:tr>
      <w:tr w:rsidR="00D64A50" w:rsidRPr="006C1F2C" w14:paraId="37C8672D" w14:textId="77777777" w:rsidTr="0074769F">
        <w:trPr>
          <w:cantSplit/>
        </w:trPr>
        <w:tc>
          <w:tcPr>
            <w:tcW w:w="4678" w:type="dxa"/>
          </w:tcPr>
          <w:p w14:paraId="37C86725" w14:textId="77777777" w:rsidR="00D64A50" w:rsidRPr="00277E35" w:rsidRDefault="00D64A50" w:rsidP="005171BE">
            <w:pPr>
              <w:widowControl w:val="0"/>
              <w:tabs>
                <w:tab w:val="left" w:pos="567"/>
              </w:tabs>
              <w:rPr>
                <w:b/>
                <w:sz w:val="22"/>
                <w:szCs w:val="22"/>
              </w:rPr>
            </w:pPr>
            <w:r w:rsidRPr="00277E35">
              <w:rPr>
                <w:b/>
                <w:sz w:val="22"/>
                <w:szCs w:val="22"/>
              </w:rPr>
              <w:t>Latvija</w:t>
            </w:r>
          </w:p>
          <w:p w14:paraId="37C86726" w14:textId="77777777" w:rsidR="00D64A50" w:rsidRPr="00277E35" w:rsidRDefault="00EA4506" w:rsidP="005171BE">
            <w:pPr>
              <w:widowControl w:val="0"/>
              <w:tabs>
                <w:tab w:val="left" w:pos="567"/>
              </w:tabs>
              <w:rPr>
                <w:sz w:val="22"/>
                <w:szCs w:val="22"/>
              </w:rPr>
            </w:pPr>
            <w:r w:rsidRPr="00277E35">
              <w:rPr>
                <w:sz w:val="22"/>
                <w:szCs w:val="22"/>
              </w:rPr>
              <w:t>SIA Novartis Baltics</w:t>
            </w:r>
          </w:p>
          <w:p w14:paraId="37C86727"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+371 67 887 070</w:t>
            </w:r>
          </w:p>
          <w:p w14:paraId="37C86728" w14:textId="77777777" w:rsidR="00D64A50" w:rsidRPr="00277E35" w:rsidRDefault="00D64A50" w:rsidP="005171BE">
            <w:pPr>
              <w:widowControl w:val="0"/>
              <w:tabs>
                <w:tab w:val="left" w:pos="-720"/>
                <w:tab w:val="left" w:pos="567"/>
              </w:tabs>
              <w:suppressAutoHyphens/>
              <w:rPr>
                <w:sz w:val="22"/>
                <w:szCs w:val="22"/>
              </w:rPr>
            </w:pPr>
          </w:p>
        </w:tc>
        <w:tc>
          <w:tcPr>
            <w:tcW w:w="4678" w:type="dxa"/>
          </w:tcPr>
          <w:p w14:paraId="37C8672C" w14:textId="77777777" w:rsidR="00D64A50" w:rsidRPr="00277E35" w:rsidRDefault="00D64A50" w:rsidP="004227C5">
            <w:pPr>
              <w:widowControl w:val="0"/>
              <w:tabs>
                <w:tab w:val="left" w:pos="-720"/>
                <w:tab w:val="left" w:pos="567"/>
              </w:tabs>
              <w:suppressAutoHyphens/>
              <w:rPr>
                <w:sz w:val="22"/>
                <w:szCs w:val="22"/>
              </w:rPr>
            </w:pPr>
          </w:p>
        </w:tc>
      </w:tr>
    </w:tbl>
    <w:p w14:paraId="37C8672E" w14:textId="77777777" w:rsidR="00D64A50" w:rsidRPr="00277E35" w:rsidRDefault="00D64A50" w:rsidP="005171BE">
      <w:pPr>
        <w:widowControl w:val="0"/>
        <w:numPr>
          <w:ilvl w:val="12"/>
          <w:numId w:val="0"/>
        </w:numPr>
        <w:ind w:right="-2"/>
        <w:rPr>
          <w:noProof/>
          <w:sz w:val="22"/>
          <w:szCs w:val="22"/>
        </w:rPr>
      </w:pPr>
    </w:p>
    <w:p w14:paraId="37C8672F" w14:textId="77777777" w:rsidR="00D64A50" w:rsidRPr="00277E35" w:rsidRDefault="00D64A50" w:rsidP="005171BE">
      <w:pPr>
        <w:pStyle w:val="Header"/>
        <w:widowControl w:val="0"/>
        <w:spacing w:before="0"/>
        <w:rPr>
          <w:rFonts w:ascii="Times New Roman" w:hAnsi="Times New Roman"/>
          <w:color w:val="000000"/>
          <w:sz w:val="22"/>
          <w:szCs w:val="22"/>
          <w:lang w:val="nb-NO"/>
        </w:rPr>
      </w:pPr>
    </w:p>
    <w:p w14:paraId="37C86730" w14:textId="77777777" w:rsidR="0033328B" w:rsidRPr="006C1F2C" w:rsidRDefault="00027BB7" w:rsidP="005171BE">
      <w:pPr>
        <w:pStyle w:val="Titlepage"/>
        <w:widowControl w:val="0"/>
        <w:suppressAutoHyphens/>
        <w:spacing w:before="0"/>
        <w:rPr>
          <w:b/>
          <w:color w:val="000000"/>
          <w:sz w:val="22"/>
          <w:szCs w:val="22"/>
          <w:lang w:val="nb-NO"/>
        </w:rPr>
      </w:pPr>
      <w:r w:rsidRPr="006C1F2C">
        <w:rPr>
          <w:b/>
          <w:color w:val="000000"/>
          <w:sz w:val="22"/>
          <w:szCs w:val="22"/>
          <w:lang w:val="nb-NO"/>
        </w:rPr>
        <w:t xml:space="preserve">Dette pakningsvedlegget ble sist </w:t>
      </w:r>
      <w:r w:rsidR="00FB6EFB" w:rsidRPr="006C1F2C">
        <w:rPr>
          <w:b/>
          <w:color w:val="000000"/>
          <w:sz w:val="22"/>
          <w:szCs w:val="22"/>
          <w:lang w:val="nb-NO"/>
        </w:rPr>
        <w:t>oppdatert</w:t>
      </w:r>
    </w:p>
    <w:p w14:paraId="37C86731" w14:textId="77777777" w:rsidR="006D0A4D" w:rsidRPr="006C1F2C" w:rsidRDefault="006D0A4D" w:rsidP="005171BE">
      <w:pPr>
        <w:pStyle w:val="Titlepage"/>
        <w:widowControl w:val="0"/>
        <w:suppressAutoHyphens/>
        <w:spacing w:before="0"/>
        <w:jc w:val="left"/>
        <w:rPr>
          <w:bCs/>
          <w:color w:val="000000"/>
          <w:sz w:val="22"/>
          <w:szCs w:val="22"/>
          <w:lang w:val="nb-NO"/>
        </w:rPr>
      </w:pPr>
    </w:p>
    <w:p w14:paraId="37C86732" w14:textId="77777777" w:rsidR="00FB6EFB" w:rsidRPr="006C1F2C" w:rsidRDefault="00FB6EFB" w:rsidP="005171BE">
      <w:pPr>
        <w:pStyle w:val="Titlepage"/>
        <w:keepNext/>
        <w:widowControl w:val="0"/>
        <w:suppressAutoHyphens/>
        <w:spacing w:before="0"/>
        <w:jc w:val="left"/>
        <w:rPr>
          <w:b/>
          <w:bCs/>
          <w:color w:val="000000"/>
          <w:sz w:val="22"/>
          <w:szCs w:val="22"/>
          <w:lang w:val="nb-NO"/>
        </w:rPr>
      </w:pPr>
      <w:r w:rsidRPr="006C1F2C">
        <w:rPr>
          <w:b/>
          <w:bCs/>
          <w:color w:val="000000"/>
          <w:sz w:val="22"/>
          <w:szCs w:val="22"/>
          <w:lang w:val="nb-NO"/>
        </w:rPr>
        <w:t>Andre informasjonskilder</w:t>
      </w:r>
    </w:p>
    <w:p w14:paraId="37C86734" w14:textId="04D50860" w:rsidR="004D593B" w:rsidRPr="006C1F2C" w:rsidRDefault="00DA3A7A" w:rsidP="005171BE">
      <w:pPr>
        <w:pStyle w:val="Titlepage"/>
        <w:widowControl w:val="0"/>
        <w:suppressAutoHyphens/>
        <w:spacing w:before="0"/>
        <w:jc w:val="left"/>
        <w:rPr>
          <w:sz w:val="22"/>
          <w:szCs w:val="22"/>
          <w:lang w:val="nb-NO"/>
        </w:rPr>
      </w:pPr>
      <w:r w:rsidRPr="006C1F2C">
        <w:rPr>
          <w:sz w:val="22"/>
          <w:szCs w:val="22"/>
          <w:lang w:val="nb-NO"/>
        </w:rPr>
        <w:t xml:space="preserve">Detaljert informasjon om dette legemidlet er tilgjengelig på nettstedet til Det europeiske legemiddelkontoret (the European Medicines Agency): </w:t>
      </w:r>
      <w:r w:rsidR="00737B66">
        <w:fldChar w:fldCharType="begin"/>
      </w:r>
      <w:r w:rsidR="00737B66">
        <w:instrText>HYPERLINK "http://www.ema.europa.eu"</w:instrText>
      </w:r>
      <w:r w:rsidR="00737B66">
        <w:fldChar w:fldCharType="separate"/>
      </w:r>
      <w:r w:rsidR="00737B66" w:rsidRPr="006C1F2C">
        <w:rPr>
          <w:noProof/>
          <w:color w:val="0000FF"/>
          <w:sz w:val="22"/>
          <w:szCs w:val="22"/>
          <w:u w:val="single"/>
          <w:lang w:val="nb-NO"/>
        </w:rPr>
        <w:t>http://www.ema.europa.eu</w:t>
      </w:r>
      <w:r w:rsidR="00737B66">
        <w:fldChar w:fldCharType="end"/>
      </w:r>
      <w:r w:rsidRPr="006C1F2C">
        <w:rPr>
          <w:noProof/>
          <w:color w:val="0000FF"/>
          <w:sz w:val="22"/>
          <w:szCs w:val="22"/>
          <w:lang w:val="nb-NO"/>
        </w:rPr>
        <w:t xml:space="preserve">, </w:t>
      </w:r>
      <w:r w:rsidRPr="006C1F2C">
        <w:rPr>
          <w:noProof/>
          <w:sz w:val="22"/>
          <w:szCs w:val="22"/>
          <w:lang w:val="nb-NO"/>
        </w:rPr>
        <w:t xml:space="preserve">og på nettstedet til </w:t>
      </w:r>
      <w:hyperlink r:id="rId11" w:history="1">
        <w:r w:rsidRPr="006C1F2C">
          <w:rPr>
            <w:rStyle w:val="Hyperlink"/>
            <w:noProof/>
            <w:sz w:val="22"/>
            <w:szCs w:val="22"/>
            <w:lang w:val="nb-NO"/>
          </w:rPr>
          <w:t>www.felleskatalogen.no</w:t>
        </w:r>
      </w:hyperlink>
      <w:r w:rsidRPr="006C1F2C">
        <w:rPr>
          <w:noProof/>
          <w:color w:val="0000FF"/>
          <w:sz w:val="22"/>
          <w:szCs w:val="22"/>
          <w:lang w:val="nb-NO"/>
        </w:rPr>
        <w:t>.</w:t>
      </w:r>
    </w:p>
    <w:p w14:paraId="37C86735" w14:textId="77777777" w:rsidR="00D868FD" w:rsidRPr="006C1F2C" w:rsidRDefault="00027BB7" w:rsidP="005171BE">
      <w:pPr>
        <w:widowControl w:val="0"/>
        <w:jc w:val="center"/>
        <w:rPr>
          <w:b/>
          <w:color w:val="000000"/>
          <w:sz w:val="22"/>
          <w:szCs w:val="22"/>
        </w:rPr>
      </w:pPr>
      <w:r w:rsidRPr="006C1F2C">
        <w:rPr>
          <w:b/>
          <w:color w:val="000000"/>
          <w:szCs w:val="22"/>
        </w:rPr>
        <w:br w:type="page"/>
      </w:r>
      <w:r w:rsidR="008E4C1F" w:rsidRPr="006C1F2C">
        <w:rPr>
          <w:b/>
          <w:color w:val="000000"/>
          <w:sz w:val="22"/>
          <w:szCs w:val="22"/>
        </w:rPr>
        <w:t>Pakningsvedlegg: Informasjon til brukeren</w:t>
      </w:r>
    </w:p>
    <w:p w14:paraId="37C86736" w14:textId="77777777" w:rsidR="004E17C1" w:rsidRPr="006C1F2C" w:rsidRDefault="004E17C1" w:rsidP="005171BE">
      <w:pPr>
        <w:widowControl w:val="0"/>
        <w:jc w:val="center"/>
        <w:rPr>
          <w:color w:val="000000"/>
          <w:sz w:val="22"/>
          <w:szCs w:val="22"/>
        </w:rPr>
      </w:pPr>
    </w:p>
    <w:p w14:paraId="37C86737" w14:textId="77777777" w:rsidR="004E17C1" w:rsidRPr="006C1F2C" w:rsidRDefault="0043130B" w:rsidP="005171BE">
      <w:pPr>
        <w:widowControl w:val="0"/>
        <w:jc w:val="center"/>
        <w:rPr>
          <w:b/>
          <w:color w:val="000000"/>
          <w:sz w:val="22"/>
          <w:szCs w:val="22"/>
        </w:rPr>
      </w:pPr>
      <w:r w:rsidRPr="006C1F2C">
        <w:rPr>
          <w:b/>
          <w:color w:val="000000"/>
          <w:sz w:val="22"/>
          <w:szCs w:val="22"/>
        </w:rPr>
        <w:t xml:space="preserve">Exelon </w:t>
      </w:r>
      <w:r w:rsidR="004E17C1" w:rsidRPr="006C1F2C">
        <w:rPr>
          <w:b/>
          <w:color w:val="000000"/>
          <w:sz w:val="22"/>
          <w:szCs w:val="22"/>
        </w:rPr>
        <w:t>2 mg/ml mikstur</w:t>
      </w:r>
      <w:r w:rsidR="0070536C" w:rsidRPr="006C1F2C">
        <w:rPr>
          <w:b/>
          <w:color w:val="000000"/>
          <w:sz w:val="22"/>
          <w:szCs w:val="22"/>
        </w:rPr>
        <w:t>, oppløsning</w:t>
      </w:r>
    </w:p>
    <w:p w14:paraId="37C86738" w14:textId="77777777" w:rsidR="00D14610" w:rsidRPr="006C1F2C" w:rsidRDefault="002F1628" w:rsidP="005171BE">
      <w:pPr>
        <w:widowControl w:val="0"/>
        <w:jc w:val="center"/>
        <w:rPr>
          <w:color w:val="000000"/>
          <w:sz w:val="22"/>
          <w:szCs w:val="22"/>
        </w:rPr>
      </w:pPr>
      <w:r w:rsidRPr="006C1F2C">
        <w:rPr>
          <w:color w:val="000000"/>
          <w:sz w:val="22"/>
          <w:szCs w:val="22"/>
        </w:rPr>
        <w:t>rivastigmin</w:t>
      </w:r>
    </w:p>
    <w:p w14:paraId="37C86739" w14:textId="77777777" w:rsidR="002F1628" w:rsidRPr="006C1F2C" w:rsidRDefault="002F1628" w:rsidP="005171BE">
      <w:pPr>
        <w:widowControl w:val="0"/>
        <w:rPr>
          <w:color w:val="000000"/>
          <w:sz w:val="22"/>
          <w:szCs w:val="22"/>
        </w:rPr>
      </w:pPr>
    </w:p>
    <w:p w14:paraId="37C8673A" w14:textId="77777777" w:rsidR="00944129" w:rsidRPr="006C1F2C" w:rsidRDefault="00944129" w:rsidP="005171BE">
      <w:pPr>
        <w:keepNext/>
        <w:widowControl w:val="0"/>
        <w:rPr>
          <w:color w:val="000000"/>
          <w:sz w:val="22"/>
          <w:szCs w:val="22"/>
        </w:rPr>
      </w:pPr>
      <w:r w:rsidRPr="006C1F2C">
        <w:rPr>
          <w:b/>
          <w:color w:val="000000"/>
          <w:sz w:val="22"/>
          <w:szCs w:val="22"/>
        </w:rPr>
        <w:t>Les nøye gjennom dette pakningsvedlegget før du begynner å bruke dette legemidlet. Det inneholder informasjon som er viktig for deg.</w:t>
      </w:r>
    </w:p>
    <w:p w14:paraId="37C8673B" w14:textId="77777777" w:rsidR="00944129" w:rsidRPr="006C1F2C" w:rsidRDefault="00944129" w:rsidP="005171BE">
      <w:pPr>
        <w:widowControl w:val="0"/>
        <w:numPr>
          <w:ilvl w:val="0"/>
          <w:numId w:val="8"/>
        </w:numPr>
        <w:tabs>
          <w:tab w:val="clear" w:pos="720"/>
        </w:tabs>
        <w:ind w:left="567" w:hanging="567"/>
        <w:rPr>
          <w:color w:val="000000"/>
          <w:sz w:val="22"/>
          <w:szCs w:val="22"/>
        </w:rPr>
      </w:pPr>
      <w:r w:rsidRPr="006C1F2C">
        <w:rPr>
          <w:color w:val="000000"/>
          <w:sz w:val="22"/>
          <w:szCs w:val="22"/>
        </w:rPr>
        <w:t>Ta vare på dette pakningsvedlegget. Du kan få behov for å lese det igjen.</w:t>
      </w:r>
    </w:p>
    <w:p w14:paraId="37C8673C" w14:textId="3818B9E0" w:rsidR="00944129" w:rsidRPr="006C1F2C" w:rsidRDefault="001745B1" w:rsidP="005171BE">
      <w:pPr>
        <w:widowControl w:val="0"/>
        <w:numPr>
          <w:ilvl w:val="0"/>
          <w:numId w:val="8"/>
        </w:numPr>
        <w:tabs>
          <w:tab w:val="clear" w:pos="720"/>
        </w:tabs>
        <w:ind w:left="567" w:hanging="567"/>
        <w:rPr>
          <w:color w:val="000000"/>
          <w:sz w:val="22"/>
          <w:szCs w:val="22"/>
        </w:rPr>
      </w:pPr>
      <w:r w:rsidRPr="006C1F2C">
        <w:rPr>
          <w:color w:val="000000"/>
          <w:sz w:val="22"/>
          <w:szCs w:val="22"/>
        </w:rPr>
        <w:t>Spør</w:t>
      </w:r>
      <w:r w:rsidR="00944129" w:rsidRPr="006C1F2C">
        <w:rPr>
          <w:color w:val="000000"/>
          <w:sz w:val="22"/>
          <w:szCs w:val="22"/>
        </w:rPr>
        <w:t xml:space="preserve"> lege, apotek eller sykepleier</w:t>
      </w:r>
      <w:r w:rsidRPr="006C1F2C">
        <w:rPr>
          <w:color w:val="000000"/>
          <w:sz w:val="22"/>
          <w:szCs w:val="22"/>
        </w:rPr>
        <w:t xml:space="preserve"> hvis du har flere spørsmål eller trenger mer informasjon</w:t>
      </w:r>
      <w:r w:rsidR="00944129" w:rsidRPr="006C1F2C">
        <w:rPr>
          <w:color w:val="000000"/>
          <w:sz w:val="22"/>
          <w:szCs w:val="22"/>
        </w:rPr>
        <w:t>.</w:t>
      </w:r>
    </w:p>
    <w:p w14:paraId="37C8673D" w14:textId="77777777" w:rsidR="00944129" w:rsidRPr="006C1F2C" w:rsidRDefault="00944129" w:rsidP="005171BE">
      <w:pPr>
        <w:widowControl w:val="0"/>
        <w:numPr>
          <w:ilvl w:val="0"/>
          <w:numId w:val="8"/>
        </w:numPr>
        <w:tabs>
          <w:tab w:val="clear" w:pos="720"/>
        </w:tabs>
        <w:ind w:left="567" w:hanging="567"/>
        <w:rPr>
          <w:color w:val="000000"/>
          <w:sz w:val="22"/>
          <w:szCs w:val="22"/>
        </w:rPr>
      </w:pPr>
      <w:r w:rsidRPr="006C1F2C">
        <w:rPr>
          <w:color w:val="000000"/>
          <w:sz w:val="22"/>
          <w:szCs w:val="22"/>
        </w:rPr>
        <w:t>Dette legemidlet er skrevet ut kun til deg. Ikke gi det videre til andre. Det kan skade dem, selv om de har symptomer på sykdom som ligner dine.</w:t>
      </w:r>
    </w:p>
    <w:p w14:paraId="37C8673E" w14:textId="77777777" w:rsidR="00944129" w:rsidRPr="006C1F2C" w:rsidRDefault="00944129" w:rsidP="005171BE">
      <w:pPr>
        <w:widowControl w:val="0"/>
        <w:numPr>
          <w:ilvl w:val="0"/>
          <w:numId w:val="8"/>
        </w:numPr>
        <w:tabs>
          <w:tab w:val="clear" w:pos="720"/>
        </w:tabs>
        <w:ind w:left="567" w:hanging="567"/>
        <w:rPr>
          <w:color w:val="000000"/>
          <w:sz w:val="22"/>
          <w:szCs w:val="22"/>
        </w:rPr>
      </w:pPr>
      <w:r w:rsidRPr="006C1F2C">
        <w:rPr>
          <w:color w:val="000000"/>
          <w:sz w:val="22"/>
          <w:szCs w:val="22"/>
        </w:rPr>
        <w:t>Kontakt lege, apotek eller sykepleier dersom du opplever bivirkninger, inkludert mulige bivirkninger som ikke er nevnt i dette pakningsvedlegget.</w:t>
      </w:r>
      <w:r w:rsidR="007D0189" w:rsidRPr="006C1F2C">
        <w:rPr>
          <w:color w:val="000000"/>
          <w:sz w:val="22"/>
          <w:szCs w:val="22"/>
        </w:rPr>
        <w:t xml:space="preserve"> Se avsnitt</w:t>
      </w:r>
      <w:r w:rsidR="001723ED" w:rsidRPr="006C1F2C">
        <w:rPr>
          <w:color w:val="000000"/>
          <w:sz w:val="22"/>
          <w:szCs w:val="22"/>
        </w:rPr>
        <w:t> </w:t>
      </w:r>
      <w:r w:rsidR="007D0189" w:rsidRPr="006C1F2C">
        <w:rPr>
          <w:color w:val="000000"/>
          <w:sz w:val="22"/>
          <w:szCs w:val="22"/>
        </w:rPr>
        <w:t>4.</w:t>
      </w:r>
    </w:p>
    <w:p w14:paraId="37C8673F" w14:textId="77777777" w:rsidR="00944129" w:rsidRPr="006C1F2C" w:rsidRDefault="00944129" w:rsidP="005171BE">
      <w:pPr>
        <w:widowControl w:val="0"/>
        <w:rPr>
          <w:color w:val="000000"/>
          <w:sz w:val="22"/>
          <w:szCs w:val="22"/>
        </w:rPr>
      </w:pPr>
    </w:p>
    <w:p w14:paraId="37C86740" w14:textId="77777777" w:rsidR="00944129" w:rsidRPr="006C1F2C" w:rsidRDefault="00944129" w:rsidP="005171BE">
      <w:pPr>
        <w:keepNext/>
        <w:widowControl w:val="0"/>
        <w:rPr>
          <w:b/>
          <w:color w:val="000000"/>
          <w:sz w:val="22"/>
          <w:szCs w:val="22"/>
        </w:rPr>
      </w:pPr>
      <w:r w:rsidRPr="006C1F2C">
        <w:rPr>
          <w:b/>
          <w:color w:val="000000"/>
          <w:sz w:val="22"/>
          <w:szCs w:val="22"/>
        </w:rPr>
        <w:t>I dette pakningsvedlegget finner du informasjon om</w:t>
      </w:r>
    </w:p>
    <w:p w14:paraId="37C86741" w14:textId="77777777" w:rsidR="00944129" w:rsidRPr="006C1F2C" w:rsidRDefault="00944129" w:rsidP="005171BE">
      <w:pPr>
        <w:keepNext/>
        <w:widowControl w:val="0"/>
        <w:rPr>
          <w:color w:val="000000"/>
          <w:sz w:val="22"/>
          <w:szCs w:val="22"/>
        </w:rPr>
      </w:pPr>
    </w:p>
    <w:p w14:paraId="37C86742" w14:textId="77777777" w:rsidR="00944129" w:rsidRPr="006C1F2C" w:rsidRDefault="00944129" w:rsidP="005171BE">
      <w:pPr>
        <w:widowControl w:val="0"/>
        <w:ind w:left="567" w:hanging="567"/>
        <w:rPr>
          <w:color w:val="000000"/>
          <w:sz w:val="22"/>
          <w:szCs w:val="22"/>
        </w:rPr>
      </w:pPr>
      <w:r w:rsidRPr="006C1F2C">
        <w:rPr>
          <w:color w:val="000000"/>
          <w:sz w:val="22"/>
          <w:szCs w:val="22"/>
        </w:rPr>
        <w:t>1.</w:t>
      </w:r>
      <w:r w:rsidRPr="006C1F2C">
        <w:rPr>
          <w:color w:val="000000"/>
          <w:sz w:val="22"/>
          <w:szCs w:val="22"/>
        </w:rPr>
        <w:tab/>
        <w:t>Hva Exelon er og hva det brukes mot</w:t>
      </w:r>
    </w:p>
    <w:p w14:paraId="37C86743" w14:textId="77777777" w:rsidR="00944129" w:rsidRPr="006C1F2C" w:rsidRDefault="00944129" w:rsidP="005171BE">
      <w:pPr>
        <w:widowControl w:val="0"/>
        <w:ind w:left="567" w:hanging="567"/>
        <w:rPr>
          <w:color w:val="000000"/>
          <w:sz w:val="22"/>
          <w:szCs w:val="22"/>
        </w:rPr>
      </w:pPr>
      <w:r w:rsidRPr="006C1F2C">
        <w:rPr>
          <w:color w:val="000000"/>
          <w:sz w:val="22"/>
          <w:szCs w:val="22"/>
        </w:rPr>
        <w:t>2.</w:t>
      </w:r>
      <w:r w:rsidRPr="006C1F2C">
        <w:rPr>
          <w:color w:val="000000"/>
          <w:sz w:val="22"/>
          <w:szCs w:val="22"/>
        </w:rPr>
        <w:tab/>
        <w:t>Hva du må vite før du bruker Exelon</w:t>
      </w:r>
    </w:p>
    <w:p w14:paraId="37C86744" w14:textId="77777777" w:rsidR="00944129" w:rsidRPr="006C1F2C" w:rsidRDefault="00944129" w:rsidP="005171BE">
      <w:pPr>
        <w:widowControl w:val="0"/>
        <w:ind w:left="567" w:hanging="567"/>
        <w:rPr>
          <w:color w:val="000000"/>
          <w:sz w:val="22"/>
          <w:szCs w:val="22"/>
        </w:rPr>
      </w:pPr>
      <w:r w:rsidRPr="006C1F2C">
        <w:rPr>
          <w:color w:val="000000"/>
          <w:sz w:val="22"/>
          <w:szCs w:val="22"/>
        </w:rPr>
        <w:t>3.</w:t>
      </w:r>
      <w:r w:rsidRPr="006C1F2C">
        <w:rPr>
          <w:color w:val="000000"/>
          <w:sz w:val="22"/>
          <w:szCs w:val="22"/>
        </w:rPr>
        <w:tab/>
        <w:t>Hvordan du bruker Exelon</w:t>
      </w:r>
    </w:p>
    <w:p w14:paraId="37C86745" w14:textId="77777777" w:rsidR="00944129" w:rsidRPr="006C1F2C" w:rsidRDefault="00944129" w:rsidP="005171BE">
      <w:pPr>
        <w:widowControl w:val="0"/>
        <w:ind w:left="567" w:hanging="567"/>
        <w:rPr>
          <w:color w:val="000000"/>
          <w:sz w:val="22"/>
          <w:szCs w:val="22"/>
        </w:rPr>
      </w:pPr>
      <w:r w:rsidRPr="006C1F2C">
        <w:rPr>
          <w:color w:val="000000"/>
          <w:sz w:val="22"/>
          <w:szCs w:val="22"/>
        </w:rPr>
        <w:t>4.</w:t>
      </w:r>
      <w:r w:rsidRPr="006C1F2C">
        <w:rPr>
          <w:color w:val="000000"/>
          <w:sz w:val="22"/>
          <w:szCs w:val="22"/>
        </w:rPr>
        <w:tab/>
        <w:t>Mulige bivirkninger</w:t>
      </w:r>
    </w:p>
    <w:p w14:paraId="37C86746" w14:textId="77777777" w:rsidR="00944129" w:rsidRPr="006C1F2C" w:rsidRDefault="00944129" w:rsidP="005171BE">
      <w:pPr>
        <w:widowControl w:val="0"/>
        <w:ind w:left="567" w:hanging="567"/>
        <w:rPr>
          <w:color w:val="000000"/>
          <w:sz w:val="22"/>
          <w:szCs w:val="22"/>
        </w:rPr>
      </w:pPr>
      <w:r w:rsidRPr="006C1F2C">
        <w:rPr>
          <w:color w:val="000000"/>
          <w:sz w:val="22"/>
          <w:szCs w:val="22"/>
        </w:rPr>
        <w:t>5.</w:t>
      </w:r>
      <w:r w:rsidRPr="006C1F2C">
        <w:rPr>
          <w:color w:val="000000"/>
          <w:sz w:val="22"/>
          <w:szCs w:val="22"/>
        </w:rPr>
        <w:tab/>
        <w:t>Hvordan du oppbevarer Exelon</w:t>
      </w:r>
    </w:p>
    <w:p w14:paraId="37C86747" w14:textId="77777777" w:rsidR="00944129" w:rsidRPr="006C1F2C" w:rsidRDefault="00944129" w:rsidP="005171BE">
      <w:pPr>
        <w:widowControl w:val="0"/>
        <w:ind w:left="567" w:hanging="567"/>
        <w:rPr>
          <w:color w:val="000000"/>
          <w:sz w:val="22"/>
          <w:szCs w:val="22"/>
        </w:rPr>
      </w:pPr>
      <w:r w:rsidRPr="006C1F2C">
        <w:rPr>
          <w:color w:val="000000"/>
          <w:sz w:val="22"/>
          <w:szCs w:val="22"/>
        </w:rPr>
        <w:t>6.</w:t>
      </w:r>
      <w:r w:rsidRPr="006C1F2C">
        <w:rPr>
          <w:color w:val="000000"/>
          <w:sz w:val="22"/>
          <w:szCs w:val="22"/>
        </w:rPr>
        <w:tab/>
        <w:t xml:space="preserve">Innholdet i pakningen </w:t>
      </w:r>
      <w:r w:rsidR="007D0189" w:rsidRPr="006C1F2C">
        <w:rPr>
          <w:color w:val="000000"/>
          <w:sz w:val="22"/>
          <w:szCs w:val="22"/>
        </w:rPr>
        <w:t>og</w:t>
      </w:r>
      <w:r w:rsidRPr="006C1F2C">
        <w:rPr>
          <w:color w:val="000000"/>
          <w:sz w:val="22"/>
          <w:szCs w:val="22"/>
        </w:rPr>
        <w:t xml:space="preserve"> ytterligere informasjon</w:t>
      </w:r>
    </w:p>
    <w:p w14:paraId="37C86748" w14:textId="77777777" w:rsidR="00944129" w:rsidRPr="006C1F2C" w:rsidRDefault="00944129" w:rsidP="005171BE">
      <w:pPr>
        <w:widowControl w:val="0"/>
        <w:rPr>
          <w:color w:val="000000"/>
          <w:sz w:val="22"/>
          <w:szCs w:val="22"/>
        </w:rPr>
      </w:pPr>
    </w:p>
    <w:p w14:paraId="37C86749" w14:textId="77777777" w:rsidR="00944129" w:rsidRPr="006C1F2C" w:rsidRDefault="00944129" w:rsidP="005171BE">
      <w:pPr>
        <w:widowControl w:val="0"/>
        <w:suppressAutoHyphens/>
        <w:rPr>
          <w:color w:val="000000"/>
          <w:sz w:val="22"/>
          <w:szCs w:val="22"/>
        </w:rPr>
      </w:pPr>
    </w:p>
    <w:p w14:paraId="37C8674A" w14:textId="77777777" w:rsidR="00944129" w:rsidRPr="006C1F2C" w:rsidRDefault="00944129" w:rsidP="005171BE">
      <w:pPr>
        <w:keepNext/>
        <w:widowControl w:val="0"/>
        <w:suppressAutoHyphens/>
        <w:ind w:left="567" w:hanging="567"/>
        <w:rPr>
          <w:color w:val="000000"/>
          <w:sz w:val="22"/>
          <w:szCs w:val="22"/>
        </w:rPr>
      </w:pPr>
      <w:r w:rsidRPr="006C1F2C">
        <w:rPr>
          <w:b/>
          <w:color w:val="000000"/>
          <w:sz w:val="22"/>
          <w:szCs w:val="22"/>
        </w:rPr>
        <w:t>1.</w:t>
      </w:r>
      <w:r w:rsidRPr="006C1F2C">
        <w:rPr>
          <w:b/>
          <w:color w:val="000000"/>
          <w:sz w:val="22"/>
          <w:szCs w:val="22"/>
        </w:rPr>
        <w:tab/>
        <w:t>Hva Exelon er og hva det brukes mot</w:t>
      </w:r>
    </w:p>
    <w:p w14:paraId="37C8674B" w14:textId="77777777" w:rsidR="00944129" w:rsidRPr="006C1F2C" w:rsidRDefault="00944129" w:rsidP="005171BE">
      <w:pPr>
        <w:keepNext/>
        <w:widowControl w:val="0"/>
        <w:rPr>
          <w:color w:val="000000"/>
          <w:sz w:val="22"/>
          <w:szCs w:val="22"/>
        </w:rPr>
      </w:pPr>
    </w:p>
    <w:p w14:paraId="37C8674C" w14:textId="77777777" w:rsidR="00944129" w:rsidRPr="006C1F2C" w:rsidRDefault="00944129" w:rsidP="005171BE">
      <w:pPr>
        <w:widowControl w:val="0"/>
        <w:rPr>
          <w:sz w:val="22"/>
          <w:szCs w:val="22"/>
        </w:rPr>
      </w:pPr>
      <w:r w:rsidRPr="006C1F2C">
        <w:rPr>
          <w:sz w:val="22"/>
          <w:szCs w:val="22"/>
        </w:rPr>
        <w:t>Virkestoffet i Exelon er rivastigmin.</w:t>
      </w:r>
    </w:p>
    <w:p w14:paraId="37C8674D" w14:textId="77777777" w:rsidR="00944129" w:rsidRPr="006C1F2C" w:rsidRDefault="00944129" w:rsidP="005171BE">
      <w:pPr>
        <w:widowControl w:val="0"/>
        <w:rPr>
          <w:color w:val="000000"/>
          <w:sz w:val="22"/>
          <w:szCs w:val="22"/>
        </w:rPr>
      </w:pPr>
    </w:p>
    <w:p w14:paraId="37C8674E" w14:textId="77777777" w:rsidR="00944129" w:rsidRPr="006C1F2C" w:rsidRDefault="00944129" w:rsidP="005171BE">
      <w:pPr>
        <w:widowControl w:val="0"/>
        <w:rPr>
          <w:color w:val="000000"/>
          <w:sz w:val="22"/>
          <w:szCs w:val="22"/>
        </w:rPr>
      </w:pPr>
      <w:r w:rsidRPr="006C1F2C">
        <w:rPr>
          <w:color w:val="000000"/>
          <w:sz w:val="22"/>
          <w:szCs w:val="22"/>
        </w:rPr>
        <w:t>Rivastigmin tilhører en gruppe legemidler som kalles kolinesterasehemmere. Hos pasienter med Alzheimers demens eller demens på grunn av Parkinsons sykdom dør visse nerveceller i hjernen. Dette fører til lave nivåer av nevrotransmitteren acetylkolin (en substans som tillater nerveceller å kommunisere med hverandre). Rivastigmin jobber med å blokkere enzymene som bryter ned acetylkolin: acetylkolinesterase og butyrylkolinesterase. Ved å blokkere disse enzymene øker Exelon nivået av acetylkolin i hjernen, og hjelper til med å redusere symptomene på Alzheimers sykdom og demens forbundet med Parkinsons sykdom.</w:t>
      </w:r>
    </w:p>
    <w:p w14:paraId="37C8674F" w14:textId="77777777" w:rsidR="00944129" w:rsidRPr="006C1F2C" w:rsidRDefault="00944129" w:rsidP="005171BE">
      <w:pPr>
        <w:widowControl w:val="0"/>
        <w:rPr>
          <w:color w:val="000000"/>
          <w:sz w:val="22"/>
          <w:szCs w:val="22"/>
        </w:rPr>
      </w:pPr>
    </w:p>
    <w:p w14:paraId="37C86750" w14:textId="77777777" w:rsidR="00944129" w:rsidRPr="006C1F2C" w:rsidRDefault="00944129" w:rsidP="005171BE">
      <w:pPr>
        <w:widowControl w:val="0"/>
        <w:rPr>
          <w:color w:val="000000"/>
          <w:sz w:val="22"/>
          <w:szCs w:val="22"/>
        </w:rPr>
      </w:pPr>
      <w:r w:rsidRPr="006C1F2C">
        <w:rPr>
          <w:color w:val="000000"/>
          <w:sz w:val="22"/>
          <w:szCs w:val="22"/>
        </w:rPr>
        <w:t>Exelon brukes til behandling av voksne pasienter med mild til moderat Alzheimers demens som er en progressiv hjernesykdom som gradvis rammer hukommelsen, intellektuell evne og oppførsel. Kapslene og miksturen kan også brukes ved behandling av demens hos voksne pasienter med Parkinsons sykdom.</w:t>
      </w:r>
    </w:p>
    <w:p w14:paraId="37C86751" w14:textId="77777777" w:rsidR="00944129" w:rsidRPr="006C1F2C" w:rsidRDefault="00944129" w:rsidP="005171BE">
      <w:pPr>
        <w:widowControl w:val="0"/>
        <w:suppressAutoHyphens/>
        <w:rPr>
          <w:color w:val="000000"/>
          <w:sz w:val="22"/>
          <w:szCs w:val="22"/>
        </w:rPr>
      </w:pPr>
    </w:p>
    <w:p w14:paraId="37C86752" w14:textId="77777777" w:rsidR="00944129" w:rsidRPr="006C1F2C" w:rsidRDefault="00944129" w:rsidP="005171BE">
      <w:pPr>
        <w:widowControl w:val="0"/>
        <w:suppressAutoHyphens/>
        <w:rPr>
          <w:color w:val="000000"/>
          <w:sz w:val="22"/>
          <w:szCs w:val="22"/>
        </w:rPr>
      </w:pPr>
    </w:p>
    <w:p w14:paraId="37C86753" w14:textId="77777777" w:rsidR="00944129" w:rsidRPr="006C1F2C" w:rsidRDefault="00944129" w:rsidP="005171BE">
      <w:pPr>
        <w:keepNext/>
        <w:widowControl w:val="0"/>
        <w:suppressAutoHyphens/>
        <w:ind w:left="567" w:hanging="567"/>
        <w:rPr>
          <w:b/>
          <w:color w:val="000000"/>
          <w:sz w:val="22"/>
          <w:szCs w:val="22"/>
        </w:rPr>
      </w:pPr>
      <w:r w:rsidRPr="006C1F2C">
        <w:rPr>
          <w:b/>
          <w:color w:val="000000"/>
          <w:sz w:val="22"/>
          <w:szCs w:val="22"/>
        </w:rPr>
        <w:t>2.</w:t>
      </w:r>
      <w:r w:rsidRPr="006C1F2C">
        <w:rPr>
          <w:b/>
          <w:color w:val="000000"/>
          <w:sz w:val="22"/>
          <w:szCs w:val="22"/>
        </w:rPr>
        <w:tab/>
        <w:t>Hva du må vite før du bruker Exelon</w:t>
      </w:r>
    </w:p>
    <w:p w14:paraId="37C86754" w14:textId="77777777" w:rsidR="00944129" w:rsidRPr="006C1F2C" w:rsidRDefault="00944129" w:rsidP="005171BE">
      <w:pPr>
        <w:pStyle w:val="Footer"/>
        <w:keepNext/>
        <w:widowControl w:val="0"/>
        <w:tabs>
          <w:tab w:val="clear" w:pos="4536"/>
          <w:tab w:val="clear" w:pos="9072"/>
        </w:tabs>
        <w:rPr>
          <w:color w:val="000000"/>
          <w:sz w:val="22"/>
          <w:szCs w:val="22"/>
        </w:rPr>
      </w:pPr>
    </w:p>
    <w:p w14:paraId="37C86755" w14:textId="77777777" w:rsidR="00944129" w:rsidRPr="006C1F2C" w:rsidRDefault="00944129" w:rsidP="005171BE">
      <w:pPr>
        <w:keepNext/>
        <w:widowControl w:val="0"/>
        <w:suppressAutoHyphens/>
        <w:rPr>
          <w:color w:val="000000"/>
          <w:sz w:val="22"/>
          <w:szCs w:val="22"/>
        </w:rPr>
      </w:pPr>
      <w:r w:rsidRPr="006C1F2C">
        <w:rPr>
          <w:b/>
          <w:color w:val="000000"/>
          <w:sz w:val="22"/>
          <w:szCs w:val="22"/>
        </w:rPr>
        <w:t>Bruk ikke Exelon</w:t>
      </w:r>
    </w:p>
    <w:p w14:paraId="37C86756" w14:textId="77777777"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 xml:space="preserve">dersom du er allergisk overfor rivastigmin </w:t>
      </w:r>
      <w:r w:rsidRPr="006C1F2C">
        <w:rPr>
          <w:sz w:val="22"/>
          <w:szCs w:val="22"/>
        </w:rPr>
        <w:t xml:space="preserve">(virkestoffet i Exelon) </w:t>
      </w:r>
      <w:r w:rsidRPr="006C1F2C">
        <w:rPr>
          <w:color w:val="000000"/>
          <w:sz w:val="22"/>
          <w:szCs w:val="22"/>
        </w:rPr>
        <w:t>eller noen av de andre innholdsstoffene i dette legemidlet (listet opp i avsnitt 6).</w:t>
      </w:r>
    </w:p>
    <w:p w14:paraId="37C86757" w14:textId="77777777" w:rsidR="00944129" w:rsidRPr="006C1F2C" w:rsidRDefault="00944129" w:rsidP="005171BE">
      <w:pPr>
        <w:pStyle w:val="BodyTextIndent"/>
        <w:widowControl w:val="0"/>
        <w:numPr>
          <w:ilvl w:val="0"/>
          <w:numId w:val="7"/>
        </w:numPr>
        <w:tabs>
          <w:tab w:val="clear" w:pos="720"/>
        </w:tabs>
        <w:ind w:left="567" w:hanging="567"/>
      </w:pPr>
      <w:r w:rsidRPr="006C1F2C">
        <w:rPr>
          <w:color w:val="000000"/>
          <w:sz w:val="22"/>
          <w:szCs w:val="22"/>
        </w:rPr>
        <w:t>dersom du får en hudreaksjon som sprer seg utover størrelsen på plasteret, hvis det er en mer intens lokal reaksjon (som f.eks. blemmer, økt betennelse i huden, hevelse) eller hvis det ikke blir bedre i løpet av 48 timer etter at du har fjernet depotplaster.</w:t>
      </w:r>
    </w:p>
    <w:p w14:paraId="37C86758" w14:textId="77777777" w:rsidR="00944129" w:rsidRPr="006C1F2C" w:rsidRDefault="00944129" w:rsidP="005171BE">
      <w:pPr>
        <w:widowControl w:val="0"/>
        <w:suppressAutoHyphens/>
        <w:ind w:left="567" w:hanging="567"/>
        <w:rPr>
          <w:sz w:val="22"/>
          <w:szCs w:val="22"/>
        </w:rPr>
      </w:pPr>
      <w:r w:rsidRPr="006C1F2C">
        <w:rPr>
          <w:sz w:val="22"/>
          <w:szCs w:val="22"/>
        </w:rPr>
        <w:t>Dersom noe av dette gjelder deg må du informere legen din, og ikke bruk Exelon.</w:t>
      </w:r>
    </w:p>
    <w:p w14:paraId="37C86759" w14:textId="77777777" w:rsidR="00944129" w:rsidRPr="006C1F2C" w:rsidRDefault="00944129" w:rsidP="005171BE">
      <w:pPr>
        <w:widowControl w:val="0"/>
        <w:suppressAutoHyphens/>
        <w:rPr>
          <w:color w:val="000000"/>
          <w:sz w:val="22"/>
          <w:szCs w:val="22"/>
        </w:rPr>
      </w:pPr>
    </w:p>
    <w:p w14:paraId="37C8675A" w14:textId="77777777" w:rsidR="00944129" w:rsidRPr="006C1F2C" w:rsidRDefault="00944129" w:rsidP="005171BE">
      <w:pPr>
        <w:keepNext/>
        <w:widowControl w:val="0"/>
        <w:suppressAutoHyphens/>
        <w:rPr>
          <w:b/>
          <w:color w:val="000000"/>
          <w:sz w:val="22"/>
          <w:szCs w:val="22"/>
        </w:rPr>
      </w:pPr>
      <w:r w:rsidRPr="006C1F2C">
        <w:rPr>
          <w:b/>
          <w:color w:val="000000"/>
          <w:sz w:val="22"/>
          <w:szCs w:val="22"/>
        </w:rPr>
        <w:t>Advarsler og forsiktighetsregler</w:t>
      </w:r>
    </w:p>
    <w:p w14:paraId="37C8675B" w14:textId="279F9E31" w:rsidR="00944129" w:rsidRPr="006C1F2C" w:rsidRDefault="006D4C5D" w:rsidP="005171BE">
      <w:pPr>
        <w:keepNext/>
        <w:widowControl w:val="0"/>
        <w:suppressAutoHyphens/>
        <w:rPr>
          <w:color w:val="000000"/>
          <w:sz w:val="22"/>
          <w:szCs w:val="22"/>
        </w:rPr>
      </w:pPr>
      <w:r w:rsidRPr="006C1F2C">
        <w:rPr>
          <w:color w:val="000000"/>
          <w:sz w:val="22"/>
          <w:szCs w:val="22"/>
        </w:rPr>
        <w:t>Snakk</w:t>
      </w:r>
      <w:r w:rsidR="00944129" w:rsidRPr="006C1F2C">
        <w:rPr>
          <w:color w:val="000000"/>
          <w:sz w:val="22"/>
          <w:szCs w:val="22"/>
        </w:rPr>
        <w:t xml:space="preserve"> med lege før du bruker Exelon:</w:t>
      </w:r>
    </w:p>
    <w:p w14:paraId="37C8675C" w14:textId="77056CF4"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sz w:val="22"/>
          <w:szCs w:val="22"/>
        </w:rPr>
        <w:t>dersom du har eller har hatt</w:t>
      </w:r>
      <w:r w:rsidRPr="006C1F2C">
        <w:rPr>
          <w:color w:val="000000"/>
          <w:sz w:val="22"/>
          <w:szCs w:val="22"/>
        </w:rPr>
        <w:t xml:space="preserve"> </w:t>
      </w:r>
      <w:r w:rsidR="00D15A2C" w:rsidRPr="006C1F2C">
        <w:rPr>
          <w:color w:val="000000"/>
          <w:sz w:val="22"/>
          <w:szCs w:val="22"/>
        </w:rPr>
        <w:t xml:space="preserve">en hjertetilstand som </w:t>
      </w:r>
      <w:r w:rsidRPr="006C1F2C">
        <w:rPr>
          <w:color w:val="000000"/>
          <w:sz w:val="22"/>
          <w:szCs w:val="22"/>
        </w:rPr>
        <w:t xml:space="preserve">uregelmessig </w:t>
      </w:r>
      <w:r w:rsidR="00AB6350" w:rsidRPr="006C1F2C">
        <w:rPr>
          <w:color w:val="000000"/>
          <w:sz w:val="22"/>
          <w:szCs w:val="22"/>
        </w:rPr>
        <w:t xml:space="preserve">eller langsom </w:t>
      </w:r>
      <w:r w:rsidRPr="006C1F2C">
        <w:rPr>
          <w:color w:val="000000"/>
          <w:sz w:val="22"/>
          <w:szCs w:val="22"/>
        </w:rPr>
        <w:t>hjerterytme</w:t>
      </w:r>
      <w:r w:rsidR="00D15A2C" w:rsidRPr="006C1F2C">
        <w:rPr>
          <w:color w:val="000000"/>
          <w:sz w:val="22"/>
          <w:szCs w:val="22"/>
        </w:rPr>
        <w:t>, QTc</w:t>
      </w:r>
      <w:r w:rsidR="00D15A2C" w:rsidRPr="006C1F2C">
        <w:rPr>
          <w:color w:val="000000"/>
          <w:sz w:val="22"/>
          <w:szCs w:val="22"/>
        </w:rPr>
        <w:noBreakHyphen/>
        <w:t>forlengelse, QTc</w:t>
      </w:r>
      <w:r w:rsidR="00D15A2C" w:rsidRPr="006C1F2C">
        <w:rPr>
          <w:color w:val="000000"/>
          <w:sz w:val="22"/>
          <w:szCs w:val="22"/>
        </w:rPr>
        <w:noBreakHyphen/>
        <w:t>forlengelse i familien, torsade de pointes eller har et lavt nivå av kalium eller magnesium i blodet</w:t>
      </w:r>
      <w:r w:rsidRPr="006C1F2C">
        <w:rPr>
          <w:color w:val="000000"/>
          <w:sz w:val="22"/>
          <w:szCs w:val="22"/>
        </w:rPr>
        <w:t>.</w:t>
      </w:r>
    </w:p>
    <w:p w14:paraId="37C8675D" w14:textId="77777777"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dersom du har eller har hatt aktivt magesår.</w:t>
      </w:r>
    </w:p>
    <w:p w14:paraId="37C8675E" w14:textId="77777777"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sz w:val="22"/>
          <w:szCs w:val="22"/>
        </w:rPr>
        <w:t>dersom du har eller har hatt vannlatingsbesvær.</w:t>
      </w:r>
    </w:p>
    <w:p w14:paraId="37C8675F" w14:textId="77777777" w:rsidR="00944129" w:rsidRPr="006C1F2C" w:rsidRDefault="00944129" w:rsidP="005171BE">
      <w:pPr>
        <w:widowControl w:val="0"/>
        <w:numPr>
          <w:ilvl w:val="0"/>
          <w:numId w:val="7"/>
        </w:numPr>
        <w:tabs>
          <w:tab w:val="clear" w:pos="720"/>
          <w:tab w:val="num" w:pos="567"/>
        </w:tabs>
        <w:suppressAutoHyphens/>
        <w:ind w:hanging="720"/>
        <w:rPr>
          <w:sz w:val="22"/>
          <w:szCs w:val="22"/>
        </w:rPr>
      </w:pPr>
      <w:r w:rsidRPr="006C1F2C">
        <w:rPr>
          <w:sz w:val="22"/>
          <w:szCs w:val="22"/>
        </w:rPr>
        <w:t>dersom du har eller har hatt krampeanfall.</w:t>
      </w:r>
    </w:p>
    <w:p w14:paraId="37C86760" w14:textId="77777777"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dersom du har eller har hatt astma eller alvorlig luftveissykdom</w:t>
      </w:r>
    </w:p>
    <w:p w14:paraId="37C86761" w14:textId="77777777"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dersom du har eller har hatt nedsatt nyrefunksjon.</w:t>
      </w:r>
    </w:p>
    <w:p w14:paraId="37C86762" w14:textId="77777777"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sz w:val="22"/>
          <w:szCs w:val="22"/>
        </w:rPr>
        <w:t>dersom du har eller har hatt nedsatt leverfunksjon.</w:t>
      </w:r>
    </w:p>
    <w:p w14:paraId="37C86763" w14:textId="77777777" w:rsidR="00944129" w:rsidRPr="006C1F2C" w:rsidRDefault="00944129" w:rsidP="005171BE">
      <w:pPr>
        <w:widowControl w:val="0"/>
        <w:numPr>
          <w:ilvl w:val="0"/>
          <w:numId w:val="7"/>
        </w:numPr>
        <w:tabs>
          <w:tab w:val="clear" w:pos="720"/>
          <w:tab w:val="num" w:pos="567"/>
        </w:tabs>
        <w:suppressAutoHyphens/>
        <w:ind w:hanging="720"/>
        <w:rPr>
          <w:sz w:val="22"/>
          <w:szCs w:val="22"/>
        </w:rPr>
      </w:pPr>
      <w:r w:rsidRPr="006C1F2C">
        <w:rPr>
          <w:sz w:val="22"/>
          <w:szCs w:val="22"/>
        </w:rPr>
        <w:t>dersom du har skjelvinger.</w:t>
      </w:r>
    </w:p>
    <w:p w14:paraId="37C86764" w14:textId="77777777" w:rsidR="00944129" w:rsidRPr="006C1F2C" w:rsidRDefault="00944129" w:rsidP="005171BE">
      <w:pPr>
        <w:pStyle w:val="BodyTextIndent"/>
        <w:widowControl w:val="0"/>
        <w:numPr>
          <w:ilvl w:val="0"/>
          <w:numId w:val="7"/>
        </w:numPr>
        <w:tabs>
          <w:tab w:val="clear" w:pos="720"/>
        </w:tabs>
        <w:ind w:left="567" w:hanging="567"/>
        <w:rPr>
          <w:color w:val="000000"/>
          <w:sz w:val="22"/>
          <w:szCs w:val="22"/>
        </w:rPr>
      </w:pPr>
      <w:r w:rsidRPr="006C1F2C">
        <w:rPr>
          <w:color w:val="000000"/>
          <w:sz w:val="22"/>
          <w:szCs w:val="22"/>
        </w:rPr>
        <w:t>dersom du har lav kroppsvekt.</w:t>
      </w:r>
    </w:p>
    <w:p w14:paraId="37C86765" w14:textId="77777777" w:rsidR="00944129" w:rsidRPr="006C1F2C" w:rsidRDefault="00944129" w:rsidP="005171BE">
      <w:pPr>
        <w:pStyle w:val="BodyTextIndent"/>
        <w:keepNext/>
        <w:widowControl w:val="0"/>
        <w:numPr>
          <w:ilvl w:val="0"/>
          <w:numId w:val="7"/>
        </w:numPr>
        <w:tabs>
          <w:tab w:val="clear" w:pos="720"/>
        </w:tabs>
        <w:ind w:left="567" w:hanging="567"/>
        <w:rPr>
          <w:color w:val="000000"/>
          <w:sz w:val="22"/>
          <w:szCs w:val="22"/>
        </w:rPr>
      </w:pPr>
      <w:r w:rsidRPr="006C1F2C">
        <w:rPr>
          <w:color w:val="000000"/>
          <w:sz w:val="22"/>
          <w:szCs w:val="22"/>
        </w:rPr>
        <w:t>dersom du har reaksjoner i mage-tarmsystemet som sykdomsfølelse (kvalme), brekninger (oppkast) og diare. Ved vedvarende brekninger og diare kan du bli dehydrert (for stort væsketap).</w:t>
      </w:r>
    </w:p>
    <w:p w14:paraId="37C86766" w14:textId="77777777" w:rsidR="00944129" w:rsidRPr="006C1F2C" w:rsidRDefault="00944129" w:rsidP="005171BE">
      <w:pPr>
        <w:pStyle w:val="BodyTextIndent"/>
        <w:widowControl w:val="0"/>
        <w:ind w:left="0"/>
        <w:rPr>
          <w:color w:val="000000"/>
          <w:sz w:val="22"/>
          <w:szCs w:val="22"/>
        </w:rPr>
      </w:pPr>
      <w:r w:rsidRPr="006C1F2C">
        <w:rPr>
          <w:color w:val="000000"/>
          <w:sz w:val="22"/>
          <w:szCs w:val="22"/>
        </w:rPr>
        <w:t>Dersom noe av dette gjelder for deg kan det hende at legen din vil følge deg opp mer nøye mens du bruker dette legemidlet.</w:t>
      </w:r>
    </w:p>
    <w:p w14:paraId="37C86767" w14:textId="77777777" w:rsidR="00944129" w:rsidRPr="006C1F2C" w:rsidRDefault="00944129" w:rsidP="005171BE">
      <w:pPr>
        <w:pStyle w:val="BodyTextIndent"/>
        <w:widowControl w:val="0"/>
        <w:ind w:left="0"/>
        <w:rPr>
          <w:color w:val="000000"/>
          <w:sz w:val="22"/>
          <w:szCs w:val="22"/>
        </w:rPr>
      </w:pPr>
    </w:p>
    <w:p w14:paraId="37C86768" w14:textId="77777777" w:rsidR="00944129" w:rsidRPr="006C1F2C" w:rsidRDefault="00944129" w:rsidP="005171BE">
      <w:pPr>
        <w:pStyle w:val="BodyTextIndent"/>
        <w:widowControl w:val="0"/>
        <w:ind w:left="0"/>
        <w:rPr>
          <w:color w:val="000000"/>
          <w:sz w:val="22"/>
          <w:szCs w:val="22"/>
        </w:rPr>
      </w:pPr>
      <w:r w:rsidRPr="006C1F2C">
        <w:rPr>
          <w:color w:val="000000"/>
          <w:sz w:val="22"/>
          <w:szCs w:val="22"/>
        </w:rPr>
        <w:t xml:space="preserve">Dersom </w:t>
      </w:r>
      <w:r w:rsidR="00890DC1" w:rsidRPr="006C1F2C">
        <w:rPr>
          <w:color w:val="000000"/>
          <w:sz w:val="22"/>
          <w:szCs w:val="22"/>
        </w:rPr>
        <w:t xml:space="preserve">det har gått mer enn 3 dager siden sist </w:t>
      </w:r>
      <w:r w:rsidRPr="006C1F2C">
        <w:rPr>
          <w:color w:val="000000"/>
          <w:sz w:val="22"/>
          <w:szCs w:val="22"/>
        </w:rPr>
        <w:t>du t</w:t>
      </w:r>
      <w:r w:rsidR="00890DC1" w:rsidRPr="006C1F2C">
        <w:rPr>
          <w:color w:val="000000"/>
          <w:sz w:val="22"/>
          <w:szCs w:val="22"/>
        </w:rPr>
        <w:t>ok</w:t>
      </w:r>
      <w:r w:rsidRPr="006C1F2C">
        <w:rPr>
          <w:color w:val="000000"/>
          <w:sz w:val="22"/>
          <w:szCs w:val="22"/>
        </w:rPr>
        <w:t xml:space="preserve"> Exelon, skal du ikke ta neste dose før du har snakket med legen din.</w:t>
      </w:r>
    </w:p>
    <w:p w14:paraId="37C86769" w14:textId="77777777" w:rsidR="00944129" w:rsidRPr="006C1F2C" w:rsidRDefault="00944129" w:rsidP="005171BE">
      <w:pPr>
        <w:pStyle w:val="BodyTextIndent"/>
        <w:widowControl w:val="0"/>
        <w:ind w:left="0"/>
        <w:rPr>
          <w:color w:val="000000"/>
          <w:sz w:val="22"/>
          <w:szCs w:val="22"/>
        </w:rPr>
      </w:pPr>
    </w:p>
    <w:p w14:paraId="37C8676A" w14:textId="77777777" w:rsidR="00944129" w:rsidRPr="006C1F2C" w:rsidRDefault="00944129" w:rsidP="005171BE">
      <w:pPr>
        <w:keepNext/>
        <w:widowControl w:val="0"/>
        <w:suppressAutoHyphens/>
        <w:rPr>
          <w:b/>
          <w:sz w:val="22"/>
          <w:szCs w:val="22"/>
        </w:rPr>
      </w:pPr>
      <w:r w:rsidRPr="006C1F2C">
        <w:rPr>
          <w:b/>
          <w:sz w:val="22"/>
          <w:szCs w:val="22"/>
        </w:rPr>
        <w:t>Barn og ungdom</w:t>
      </w:r>
    </w:p>
    <w:p w14:paraId="37C8676B" w14:textId="77777777" w:rsidR="00944129" w:rsidRPr="006C1F2C" w:rsidRDefault="00944129" w:rsidP="005171BE">
      <w:pPr>
        <w:widowControl w:val="0"/>
        <w:autoSpaceDE w:val="0"/>
        <w:autoSpaceDN w:val="0"/>
        <w:adjustRightInd w:val="0"/>
        <w:rPr>
          <w:i/>
          <w:noProof/>
          <w:color w:val="000000"/>
          <w:sz w:val="22"/>
          <w:szCs w:val="22"/>
        </w:rPr>
      </w:pPr>
      <w:r w:rsidRPr="006C1F2C">
        <w:rPr>
          <w:sz w:val="22"/>
          <w:szCs w:val="22"/>
        </w:rPr>
        <w:t>Det er ikke relevant å bruke Exelon i den pediatriske populasjonen for behandling av Alzheimers sykdom.</w:t>
      </w:r>
    </w:p>
    <w:p w14:paraId="37C8676C" w14:textId="77777777" w:rsidR="00944129" w:rsidRPr="006C1F2C" w:rsidRDefault="00944129" w:rsidP="005171BE">
      <w:pPr>
        <w:widowControl w:val="0"/>
        <w:rPr>
          <w:color w:val="000000"/>
          <w:sz w:val="22"/>
          <w:szCs w:val="22"/>
        </w:rPr>
      </w:pPr>
    </w:p>
    <w:p w14:paraId="37C8676D" w14:textId="77777777" w:rsidR="00944129" w:rsidRPr="006C1F2C" w:rsidRDefault="00944129" w:rsidP="005171BE">
      <w:pPr>
        <w:keepNext/>
        <w:widowControl w:val="0"/>
        <w:suppressAutoHyphens/>
        <w:rPr>
          <w:b/>
          <w:color w:val="000000"/>
          <w:sz w:val="22"/>
          <w:szCs w:val="22"/>
        </w:rPr>
      </w:pPr>
      <w:r w:rsidRPr="006C1F2C">
        <w:rPr>
          <w:b/>
          <w:color w:val="000000"/>
          <w:sz w:val="22"/>
          <w:szCs w:val="22"/>
        </w:rPr>
        <w:t>Andre legemidler og</w:t>
      </w:r>
      <w:r w:rsidRPr="006C1F2C">
        <w:rPr>
          <w:b/>
          <w:bCs/>
          <w:color w:val="000000"/>
          <w:sz w:val="22"/>
          <w:szCs w:val="22"/>
        </w:rPr>
        <w:t xml:space="preserve"> Exelon</w:t>
      </w:r>
    </w:p>
    <w:p w14:paraId="37C8676E" w14:textId="31849325" w:rsidR="00944129" w:rsidRPr="006C1F2C" w:rsidRDefault="006D4C5D" w:rsidP="005171BE">
      <w:pPr>
        <w:widowControl w:val="0"/>
        <w:rPr>
          <w:color w:val="000000"/>
          <w:sz w:val="22"/>
          <w:szCs w:val="22"/>
        </w:rPr>
      </w:pPr>
      <w:r w:rsidRPr="006C1F2C">
        <w:rPr>
          <w:color w:val="000000"/>
          <w:sz w:val="22"/>
          <w:szCs w:val="22"/>
        </w:rPr>
        <w:t>Snakk</w:t>
      </w:r>
      <w:r w:rsidR="00944129" w:rsidRPr="006C1F2C">
        <w:rPr>
          <w:color w:val="000000"/>
          <w:sz w:val="22"/>
          <w:szCs w:val="22"/>
        </w:rPr>
        <w:t xml:space="preserve"> med lege eller apotek dersom du bruker, nylig har brukt eller planlegger å bruke andre legemidler.</w:t>
      </w:r>
    </w:p>
    <w:p w14:paraId="37C8676F" w14:textId="77777777" w:rsidR="00944129" w:rsidRPr="006C1F2C" w:rsidRDefault="00944129" w:rsidP="005171BE">
      <w:pPr>
        <w:widowControl w:val="0"/>
        <w:rPr>
          <w:color w:val="000000"/>
          <w:sz w:val="22"/>
          <w:szCs w:val="22"/>
        </w:rPr>
      </w:pPr>
    </w:p>
    <w:p w14:paraId="37C86770" w14:textId="77777777" w:rsidR="00944129" w:rsidRPr="006C1F2C" w:rsidRDefault="00944129" w:rsidP="005171BE">
      <w:pPr>
        <w:widowControl w:val="0"/>
        <w:rPr>
          <w:color w:val="000000"/>
          <w:sz w:val="22"/>
          <w:szCs w:val="22"/>
        </w:rPr>
      </w:pPr>
      <w:r w:rsidRPr="006C1F2C">
        <w:rPr>
          <w:color w:val="000000"/>
          <w:sz w:val="22"/>
          <w:szCs w:val="22"/>
        </w:rPr>
        <w:t>Exelon bør ikke gis samtidig med andre legemidler med lignende effekt som Exelon. Exelon kan reagere med antikolinergika (legemidler som brukes til å lindre magekramper eller –spasmer, behandle Parkinsons sykdom eller forhindre reisesyke).</w:t>
      </w:r>
    </w:p>
    <w:p w14:paraId="37C86771" w14:textId="77777777" w:rsidR="007D0189" w:rsidRPr="006C1F2C" w:rsidRDefault="007D0189" w:rsidP="005171BE">
      <w:pPr>
        <w:widowControl w:val="0"/>
        <w:rPr>
          <w:color w:val="000000"/>
          <w:sz w:val="22"/>
          <w:szCs w:val="22"/>
        </w:rPr>
      </w:pPr>
    </w:p>
    <w:p w14:paraId="37C86772" w14:textId="77777777" w:rsidR="007D0189" w:rsidRPr="006C1F2C" w:rsidRDefault="007D0189" w:rsidP="005171BE">
      <w:pPr>
        <w:widowControl w:val="0"/>
        <w:rPr>
          <w:color w:val="000000"/>
          <w:sz w:val="22"/>
          <w:szCs w:val="22"/>
        </w:rPr>
      </w:pPr>
      <w:r w:rsidRPr="006C1F2C">
        <w:rPr>
          <w:color w:val="000000"/>
          <w:sz w:val="22"/>
          <w:szCs w:val="22"/>
        </w:rPr>
        <w:t>Exelon bør ikke gis samtidig med metoklopramid (et legemiddel brukt til å lindre eller forhindre kvalme og oppkast). Å ta disse to legemidlene sammen kan gi problemer som stivhet i armer og bein og skjelving i hendene.</w:t>
      </w:r>
    </w:p>
    <w:p w14:paraId="37C86773" w14:textId="77777777" w:rsidR="00944129" w:rsidRPr="006C1F2C" w:rsidRDefault="00944129" w:rsidP="005171BE">
      <w:pPr>
        <w:widowControl w:val="0"/>
        <w:rPr>
          <w:color w:val="000000"/>
          <w:sz w:val="22"/>
          <w:szCs w:val="22"/>
        </w:rPr>
      </w:pPr>
    </w:p>
    <w:p w14:paraId="37C86774" w14:textId="77777777" w:rsidR="00944129" w:rsidRPr="006C1F2C" w:rsidRDefault="00944129" w:rsidP="005171BE">
      <w:pPr>
        <w:widowControl w:val="0"/>
        <w:rPr>
          <w:color w:val="000000"/>
          <w:sz w:val="22"/>
          <w:szCs w:val="22"/>
        </w:rPr>
      </w:pPr>
      <w:r w:rsidRPr="006C1F2C">
        <w:rPr>
          <w:color w:val="000000"/>
          <w:sz w:val="22"/>
          <w:szCs w:val="22"/>
        </w:rPr>
        <w:t>Dersom du må opereres mens du bruker Exelon, fortell det til legen din før du får bedøvelsesmidler siden Exelon kan forsterke effekten av visse muskelavslappende legemidler som gis under bedøvelse.</w:t>
      </w:r>
    </w:p>
    <w:p w14:paraId="37C86775" w14:textId="77777777" w:rsidR="007D0189" w:rsidRPr="006C1F2C" w:rsidRDefault="007D0189" w:rsidP="005171BE">
      <w:pPr>
        <w:widowControl w:val="0"/>
        <w:rPr>
          <w:color w:val="000000"/>
          <w:sz w:val="22"/>
          <w:szCs w:val="22"/>
        </w:rPr>
      </w:pPr>
    </w:p>
    <w:p w14:paraId="37C86776" w14:textId="77777777" w:rsidR="007D0189" w:rsidRPr="006C1F2C" w:rsidRDefault="007D0189" w:rsidP="005171BE">
      <w:pPr>
        <w:widowControl w:val="0"/>
        <w:rPr>
          <w:color w:val="000000"/>
          <w:sz w:val="22"/>
          <w:szCs w:val="22"/>
        </w:rPr>
      </w:pPr>
      <w:r w:rsidRPr="006C1F2C">
        <w:rPr>
          <w:color w:val="000000"/>
          <w:sz w:val="22"/>
          <w:szCs w:val="22"/>
        </w:rPr>
        <w:t>Vær oppmerksom dersom Exelon tas sammen med betablokkere (legemidler som atenolol som brukes til å behandle høyt blodtrykk, angina og andre hjertelidelser). Å ta disse legemidlene sammen kan gi problemer som nedsatt hjertefrekvens (bradykardi) som kan føre til besvimelse eller tap av bevissthet.</w:t>
      </w:r>
    </w:p>
    <w:p w14:paraId="6D70F89B" w14:textId="77777777" w:rsidR="00D15A2C" w:rsidRPr="006C1F2C" w:rsidRDefault="00D15A2C" w:rsidP="00D15A2C">
      <w:pPr>
        <w:widowControl w:val="0"/>
        <w:rPr>
          <w:color w:val="000000"/>
          <w:sz w:val="22"/>
          <w:szCs w:val="22"/>
        </w:rPr>
      </w:pPr>
    </w:p>
    <w:p w14:paraId="37C86777" w14:textId="7C0A0E5F" w:rsidR="00944129" w:rsidRPr="006C1F2C" w:rsidRDefault="00D15A2C" w:rsidP="00D15A2C">
      <w:pPr>
        <w:widowControl w:val="0"/>
        <w:rPr>
          <w:color w:val="000000"/>
          <w:sz w:val="22"/>
          <w:szCs w:val="22"/>
        </w:rPr>
      </w:pPr>
      <w:r w:rsidRPr="006C1F2C">
        <w:rPr>
          <w:color w:val="000000"/>
          <w:sz w:val="22"/>
          <w:szCs w:val="22"/>
        </w:rPr>
        <w:t>Vær oppmerksom dersom Exelon tas sammen med andre legemidler som kan påvirke hjerterytmen eller hjertets elektriske system (QT</w:t>
      </w:r>
      <w:r w:rsidRPr="006C1F2C">
        <w:rPr>
          <w:color w:val="000000"/>
          <w:sz w:val="22"/>
          <w:szCs w:val="22"/>
        </w:rPr>
        <w:noBreakHyphen/>
        <w:t>forlengelse).</w:t>
      </w:r>
    </w:p>
    <w:p w14:paraId="28D65557" w14:textId="77777777" w:rsidR="00D15A2C" w:rsidRPr="006C1F2C" w:rsidRDefault="00D15A2C" w:rsidP="00D15A2C">
      <w:pPr>
        <w:widowControl w:val="0"/>
        <w:rPr>
          <w:color w:val="000000"/>
          <w:sz w:val="22"/>
          <w:szCs w:val="22"/>
        </w:rPr>
      </w:pPr>
    </w:p>
    <w:p w14:paraId="37C86778" w14:textId="77777777" w:rsidR="00944129" w:rsidRPr="006C1F2C" w:rsidRDefault="00944129" w:rsidP="005171BE">
      <w:pPr>
        <w:keepNext/>
        <w:widowControl w:val="0"/>
        <w:rPr>
          <w:color w:val="000000"/>
          <w:sz w:val="22"/>
          <w:szCs w:val="22"/>
        </w:rPr>
      </w:pPr>
      <w:r w:rsidRPr="006C1F2C">
        <w:rPr>
          <w:b/>
          <w:color w:val="000000"/>
          <w:sz w:val="22"/>
          <w:szCs w:val="22"/>
        </w:rPr>
        <w:t>Graviditet, amming og fertilitet</w:t>
      </w:r>
    </w:p>
    <w:p w14:paraId="37C86779" w14:textId="460DC802" w:rsidR="00944129" w:rsidRPr="006C1F2C" w:rsidRDefault="006D4C5D" w:rsidP="005171BE">
      <w:pPr>
        <w:widowControl w:val="0"/>
        <w:rPr>
          <w:color w:val="000000"/>
          <w:sz w:val="22"/>
          <w:szCs w:val="22"/>
        </w:rPr>
      </w:pPr>
      <w:r w:rsidRPr="006C1F2C">
        <w:rPr>
          <w:color w:val="000000"/>
          <w:sz w:val="22"/>
          <w:szCs w:val="22"/>
        </w:rPr>
        <w:t>Snakk</w:t>
      </w:r>
      <w:r w:rsidR="00944129" w:rsidRPr="006C1F2C">
        <w:rPr>
          <w:color w:val="000000"/>
          <w:sz w:val="22"/>
          <w:szCs w:val="22"/>
        </w:rPr>
        <w:t xml:space="preserve"> med lege eller apotek før du tar dette legemidlet dersom du er gravid eller ammer, tror </w:t>
      </w:r>
      <w:r w:rsidR="007D0189" w:rsidRPr="006C1F2C">
        <w:rPr>
          <w:color w:val="000000"/>
          <w:sz w:val="22"/>
          <w:szCs w:val="22"/>
        </w:rPr>
        <w:t xml:space="preserve">at </w:t>
      </w:r>
      <w:r w:rsidR="00944129" w:rsidRPr="006C1F2C">
        <w:rPr>
          <w:color w:val="000000"/>
          <w:sz w:val="22"/>
          <w:szCs w:val="22"/>
        </w:rPr>
        <w:t>du kan være gravid eller planlegger å bli gravid.</w:t>
      </w:r>
    </w:p>
    <w:p w14:paraId="37C8677A" w14:textId="77777777" w:rsidR="00944129" w:rsidRPr="006C1F2C" w:rsidRDefault="00944129" w:rsidP="005171BE">
      <w:pPr>
        <w:widowControl w:val="0"/>
        <w:rPr>
          <w:color w:val="000000"/>
          <w:sz w:val="22"/>
          <w:szCs w:val="22"/>
        </w:rPr>
      </w:pPr>
    </w:p>
    <w:p w14:paraId="37C8677B" w14:textId="77777777" w:rsidR="00944129" w:rsidRPr="006C1F2C" w:rsidRDefault="00944129" w:rsidP="005171BE">
      <w:pPr>
        <w:widowControl w:val="0"/>
        <w:rPr>
          <w:color w:val="000000"/>
          <w:sz w:val="22"/>
          <w:szCs w:val="22"/>
        </w:rPr>
      </w:pPr>
      <w:r w:rsidRPr="006C1F2C">
        <w:rPr>
          <w:sz w:val="22"/>
          <w:szCs w:val="22"/>
        </w:rPr>
        <w:t>Dersom du er gravid må fordelene ved bruk av Exelon vurderes opp mot mulige effekter på ditt ufødte barn.</w:t>
      </w:r>
      <w:r w:rsidRPr="006C1F2C">
        <w:rPr>
          <w:color w:val="000000"/>
          <w:sz w:val="22"/>
          <w:szCs w:val="22"/>
        </w:rPr>
        <w:t xml:space="preserve"> Exelon skal ikke brukes under graviditet uten at det er helt nødvendig.</w:t>
      </w:r>
    </w:p>
    <w:p w14:paraId="37C8677C" w14:textId="77777777" w:rsidR="00944129" w:rsidRPr="006C1F2C" w:rsidRDefault="00944129" w:rsidP="005171BE">
      <w:pPr>
        <w:widowControl w:val="0"/>
        <w:rPr>
          <w:color w:val="000000"/>
          <w:sz w:val="22"/>
          <w:szCs w:val="22"/>
        </w:rPr>
      </w:pPr>
    </w:p>
    <w:p w14:paraId="37C8677D" w14:textId="77777777" w:rsidR="00944129" w:rsidRPr="006C1F2C" w:rsidRDefault="00944129" w:rsidP="005171BE">
      <w:pPr>
        <w:widowControl w:val="0"/>
        <w:rPr>
          <w:color w:val="000000"/>
          <w:sz w:val="22"/>
          <w:szCs w:val="22"/>
        </w:rPr>
      </w:pPr>
      <w:r w:rsidRPr="006C1F2C">
        <w:rPr>
          <w:color w:val="000000"/>
          <w:sz w:val="22"/>
          <w:szCs w:val="22"/>
        </w:rPr>
        <w:t>Du bør ikke amme under behandling med Exelon.</w:t>
      </w:r>
    </w:p>
    <w:p w14:paraId="37C8677E" w14:textId="77777777" w:rsidR="00944129" w:rsidRPr="006C1F2C" w:rsidRDefault="00944129" w:rsidP="005171BE">
      <w:pPr>
        <w:widowControl w:val="0"/>
        <w:rPr>
          <w:color w:val="000000"/>
          <w:sz w:val="22"/>
          <w:szCs w:val="22"/>
        </w:rPr>
      </w:pPr>
    </w:p>
    <w:p w14:paraId="37C8677F" w14:textId="77777777" w:rsidR="00944129" w:rsidRPr="006C1F2C" w:rsidRDefault="00944129" w:rsidP="005171BE">
      <w:pPr>
        <w:keepNext/>
        <w:widowControl w:val="0"/>
        <w:rPr>
          <w:b/>
          <w:color w:val="000000"/>
          <w:sz w:val="22"/>
          <w:szCs w:val="22"/>
        </w:rPr>
      </w:pPr>
      <w:r w:rsidRPr="006C1F2C">
        <w:rPr>
          <w:b/>
          <w:color w:val="000000"/>
          <w:sz w:val="22"/>
          <w:szCs w:val="22"/>
        </w:rPr>
        <w:t>Kjøring og bruk av maskiner</w:t>
      </w:r>
    </w:p>
    <w:p w14:paraId="37C86780" w14:textId="77777777" w:rsidR="00944129" w:rsidRPr="006C1F2C" w:rsidRDefault="00944129" w:rsidP="005171BE">
      <w:pPr>
        <w:widowControl w:val="0"/>
        <w:rPr>
          <w:color w:val="000000"/>
          <w:sz w:val="22"/>
          <w:szCs w:val="22"/>
        </w:rPr>
      </w:pPr>
      <w:r w:rsidRPr="006C1F2C">
        <w:rPr>
          <w:sz w:val="22"/>
          <w:szCs w:val="22"/>
        </w:rPr>
        <w:t>Legen din vil fortelle deg om sykdommen din tillater at du trygt kan kjøre bil eller bruke maskiner.</w:t>
      </w:r>
      <w:r w:rsidRPr="006C1F2C">
        <w:rPr>
          <w:color w:val="000000"/>
          <w:sz w:val="22"/>
          <w:szCs w:val="22"/>
        </w:rPr>
        <w:t xml:space="preserve"> Exelon kan gi svimmelhet og søvnighet, særlig ved behandlingsstart eller ved en doseøkning. Dersom du føler deg svimmel eller søvnig, bør du ikke kjøre, bruke maskiner</w:t>
      </w:r>
      <w:r w:rsidRPr="006C1F2C">
        <w:rPr>
          <w:sz w:val="22"/>
          <w:szCs w:val="22"/>
        </w:rPr>
        <w:t xml:space="preserve"> eller utføre andre oppmerksomhetskrevende oppgaver</w:t>
      </w:r>
      <w:r w:rsidRPr="006C1F2C">
        <w:rPr>
          <w:color w:val="000000"/>
          <w:sz w:val="22"/>
          <w:szCs w:val="22"/>
        </w:rPr>
        <w:t>.</w:t>
      </w:r>
    </w:p>
    <w:p w14:paraId="37C86781" w14:textId="77777777" w:rsidR="00D868FD" w:rsidRPr="006C1F2C" w:rsidRDefault="00D868FD" w:rsidP="005171BE">
      <w:pPr>
        <w:widowControl w:val="0"/>
        <w:rPr>
          <w:color w:val="000000"/>
          <w:sz w:val="22"/>
          <w:szCs w:val="22"/>
        </w:rPr>
      </w:pPr>
    </w:p>
    <w:p w14:paraId="37C86782" w14:textId="7B948DAA" w:rsidR="004A04B7" w:rsidRPr="006C1F2C" w:rsidRDefault="004A04B7" w:rsidP="005171BE">
      <w:pPr>
        <w:keepNext/>
        <w:widowControl w:val="0"/>
        <w:rPr>
          <w:b/>
          <w:color w:val="000000"/>
          <w:sz w:val="22"/>
          <w:szCs w:val="22"/>
        </w:rPr>
      </w:pPr>
      <w:r w:rsidRPr="006C1F2C">
        <w:rPr>
          <w:b/>
          <w:color w:val="000000"/>
          <w:sz w:val="22"/>
          <w:szCs w:val="22"/>
        </w:rPr>
        <w:t>E</w:t>
      </w:r>
      <w:r w:rsidR="008B3E17" w:rsidRPr="006C1F2C">
        <w:rPr>
          <w:b/>
          <w:color w:val="000000"/>
          <w:sz w:val="22"/>
          <w:szCs w:val="22"/>
        </w:rPr>
        <w:t>xelon</w:t>
      </w:r>
      <w:r w:rsidR="00C86301" w:rsidRPr="006C1F2C">
        <w:rPr>
          <w:b/>
          <w:color w:val="000000"/>
          <w:sz w:val="22"/>
          <w:szCs w:val="22"/>
        </w:rPr>
        <w:t xml:space="preserve"> inneholder natriumbenzoat</w:t>
      </w:r>
      <w:r w:rsidR="00804560" w:rsidRPr="006C1F2C">
        <w:rPr>
          <w:b/>
          <w:color w:val="000000"/>
          <w:sz w:val="22"/>
          <w:szCs w:val="22"/>
        </w:rPr>
        <w:t xml:space="preserve"> </w:t>
      </w:r>
      <w:r w:rsidR="00D12F4D" w:rsidRPr="006C1F2C">
        <w:rPr>
          <w:b/>
          <w:color w:val="000000"/>
          <w:sz w:val="22"/>
          <w:szCs w:val="22"/>
        </w:rPr>
        <w:t xml:space="preserve">(E211) </w:t>
      </w:r>
      <w:r w:rsidR="00804560" w:rsidRPr="006C1F2C">
        <w:rPr>
          <w:b/>
          <w:color w:val="000000"/>
          <w:sz w:val="22"/>
          <w:szCs w:val="22"/>
        </w:rPr>
        <w:t>og natrium</w:t>
      </w:r>
    </w:p>
    <w:p w14:paraId="06BAE867" w14:textId="30CD80D1" w:rsidR="00804560" w:rsidRPr="006C1F2C" w:rsidRDefault="004A04B7" w:rsidP="005171BE">
      <w:pPr>
        <w:pStyle w:val="BodyTextIndent"/>
        <w:widowControl w:val="0"/>
        <w:ind w:left="0"/>
        <w:rPr>
          <w:color w:val="000000"/>
          <w:sz w:val="22"/>
          <w:szCs w:val="22"/>
        </w:rPr>
      </w:pPr>
      <w:r w:rsidRPr="006C1F2C">
        <w:rPr>
          <w:color w:val="000000"/>
          <w:sz w:val="22"/>
          <w:szCs w:val="22"/>
        </w:rPr>
        <w:t xml:space="preserve">Et av hjelpestoffene i </w:t>
      </w:r>
      <w:r w:rsidR="0043130B" w:rsidRPr="006C1F2C">
        <w:rPr>
          <w:color w:val="000000"/>
          <w:sz w:val="22"/>
          <w:szCs w:val="22"/>
        </w:rPr>
        <w:t xml:space="preserve">Exelon </w:t>
      </w:r>
      <w:r w:rsidRPr="006C1F2C">
        <w:rPr>
          <w:color w:val="000000"/>
          <w:sz w:val="22"/>
          <w:szCs w:val="22"/>
        </w:rPr>
        <w:t>mikstur er natriumbenzoat</w:t>
      </w:r>
      <w:r w:rsidR="00D12F4D" w:rsidRPr="006C1F2C">
        <w:rPr>
          <w:color w:val="000000"/>
          <w:sz w:val="22"/>
          <w:szCs w:val="22"/>
        </w:rPr>
        <w:t xml:space="preserve"> (E211)</w:t>
      </w:r>
      <w:r w:rsidRPr="006C1F2C">
        <w:rPr>
          <w:color w:val="000000"/>
          <w:sz w:val="22"/>
          <w:szCs w:val="22"/>
        </w:rPr>
        <w:t>. Benzosyre er mildt irriterende for hud, øyne og slimhinner.</w:t>
      </w:r>
      <w:r w:rsidR="007830DD" w:rsidRPr="006C1F2C">
        <w:rPr>
          <w:color w:val="000000"/>
          <w:sz w:val="22"/>
          <w:szCs w:val="22"/>
        </w:rPr>
        <w:t xml:space="preserve"> </w:t>
      </w:r>
      <w:r w:rsidR="00804560" w:rsidRPr="006C1F2C">
        <w:rPr>
          <w:color w:val="000000"/>
          <w:sz w:val="22"/>
          <w:szCs w:val="22"/>
        </w:rPr>
        <w:t>Dette legemidlet inneholder 3 mg natriumbenzoat</w:t>
      </w:r>
      <w:r w:rsidR="00D12F4D" w:rsidRPr="006C1F2C">
        <w:rPr>
          <w:color w:val="000000"/>
          <w:sz w:val="22"/>
          <w:szCs w:val="22"/>
        </w:rPr>
        <w:t xml:space="preserve"> (E211)</w:t>
      </w:r>
      <w:r w:rsidR="00804560" w:rsidRPr="006C1F2C">
        <w:rPr>
          <w:color w:val="000000"/>
          <w:sz w:val="22"/>
          <w:szCs w:val="22"/>
        </w:rPr>
        <w:t xml:space="preserve"> i </w:t>
      </w:r>
      <w:r w:rsidR="007206D2" w:rsidRPr="006C1F2C">
        <w:rPr>
          <w:color w:val="000000"/>
          <w:sz w:val="22"/>
          <w:szCs w:val="22"/>
        </w:rPr>
        <w:t xml:space="preserve">hver </w:t>
      </w:r>
      <w:r w:rsidR="004165B2" w:rsidRPr="006C1F2C">
        <w:rPr>
          <w:color w:val="000000"/>
          <w:sz w:val="22"/>
          <w:szCs w:val="22"/>
        </w:rPr>
        <w:t xml:space="preserve">3 ml </w:t>
      </w:r>
      <w:r w:rsidR="00804560" w:rsidRPr="006C1F2C">
        <w:rPr>
          <w:color w:val="000000"/>
          <w:sz w:val="22"/>
          <w:szCs w:val="22"/>
        </w:rPr>
        <w:t>mikstur.</w:t>
      </w:r>
    </w:p>
    <w:p w14:paraId="37C86785" w14:textId="31045CF4" w:rsidR="00D868FD" w:rsidRPr="006C1F2C" w:rsidRDefault="00D868FD" w:rsidP="005171BE">
      <w:pPr>
        <w:widowControl w:val="0"/>
        <w:suppressAutoHyphens/>
        <w:rPr>
          <w:color w:val="000000"/>
          <w:sz w:val="22"/>
          <w:szCs w:val="22"/>
        </w:rPr>
      </w:pPr>
    </w:p>
    <w:p w14:paraId="46B7224A" w14:textId="335DD2D3" w:rsidR="00884DE3" w:rsidRPr="006C1F2C" w:rsidRDefault="00884DE3" w:rsidP="005171BE">
      <w:pPr>
        <w:widowControl w:val="0"/>
        <w:suppressAutoHyphens/>
        <w:rPr>
          <w:color w:val="000000"/>
          <w:sz w:val="22"/>
          <w:szCs w:val="22"/>
        </w:rPr>
      </w:pPr>
      <w:r w:rsidRPr="006C1F2C">
        <w:rPr>
          <w:sz w:val="22"/>
          <w:szCs w:val="22"/>
        </w:rPr>
        <w:t>Dette legemidlet inneholder mindre enn 1 mmol natrium (23 mg) i hver ml, og er så godt som “natriumfritt”.</w:t>
      </w:r>
    </w:p>
    <w:p w14:paraId="0C7DF2C6" w14:textId="04ECAF55" w:rsidR="00884DE3" w:rsidRPr="006C1F2C" w:rsidRDefault="00884DE3" w:rsidP="005171BE">
      <w:pPr>
        <w:widowControl w:val="0"/>
        <w:suppressAutoHyphens/>
        <w:rPr>
          <w:color w:val="000000"/>
          <w:sz w:val="22"/>
          <w:szCs w:val="22"/>
        </w:rPr>
      </w:pPr>
    </w:p>
    <w:p w14:paraId="070F072E" w14:textId="77777777" w:rsidR="00884DE3" w:rsidRPr="006C1F2C" w:rsidRDefault="00884DE3" w:rsidP="005171BE">
      <w:pPr>
        <w:widowControl w:val="0"/>
        <w:suppressAutoHyphens/>
        <w:rPr>
          <w:color w:val="000000"/>
          <w:sz w:val="22"/>
          <w:szCs w:val="22"/>
        </w:rPr>
      </w:pPr>
    </w:p>
    <w:p w14:paraId="37C86786" w14:textId="77777777" w:rsidR="00D868FD" w:rsidRPr="006C1F2C" w:rsidRDefault="00D868FD" w:rsidP="005171BE">
      <w:pPr>
        <w:keepNext/>
        <w:widowControl w:val="0"/>
        <w:suppressAutoHyphens/>
        <w:ind w:left="567" w:hanging="567"/>
        <w:rPr>
          <w:b/>
          <w:color w:val="000000"/>
          <w:sz w:val="22"/>
          <w:szCs w:val="22"/>
        </w:rPr>
      </w:pPr>
      <w:r w:rsidRPr="006C1F2C">
        <w:rPr>
          <w:b/>
          <w:color w:val="000000"/>
          <w:sz w:val="22"/>
          <w:szCs w:val="22"/>
        </w:rPr>
        <w:t>3.</w:t>
      </w:r>
      <w:r w:rsidRPr="006C1F2C">
        <w:rPr>
          <w:b/>
          <w:color w:val="000000"/>
          <w:sz w:val="22"/>
          <w:szCs w:val="22"/>
        </w:rPr>
        <w:tab/>
      </w:r>
      <w:r w:rsidR="00AD611A" w:rsidRPr="006C1F2C">
        <w:rPr>
          <w:b/>
          <w:color w:val="000000"/>
          <w:sz w:val="22"/>
          <w:szCs w:val="22"/>
        </w:rPr>
        <w:t>Hvordan du bruker Exelon</w:t>
      </w:r>
    </w:p>
    <w:p w14:paraId="37C86787" w14:textId="77777777" w:rsidR="00D868FD" w:rsidRPr="006C1F2C" w:rsidRDefault="00D868FD" w:rsidP="005171BE">
      <w:pPr>
        <w:keepNext/>
        <w:widowControl w:val="0"/>
        <w:rPr>
          <w:color w:val="000000"/>
          <w:sz w:val="22"/>
          <w:szCs w:val="22"/>
        </w:rPr>
      </w:pPr>
    </w:p>
    <w:p w14:paraId="37C86788" w14:textId="51F91972" w:rsidR="00D02F22" w:rsidRPr="006C1F2C" w:rsidRDefault="00D02F22" w:rsidP="005171BE">
      <w:pPr>
        <w:widowControl w:val="0"/>
        <w:rPr>
          <w:color w:val="000000"/>
          <w:sz w:val="22"/>
          <w:szCs w:val="22"/>
        </w:rPr>
      </w:pPr>
      <w:r w:rsidRPr="006C1F2C">
        <w:rPr>
          <w:color w:val="000000"/>
          <w:sz w:val="22"/>
          <w:szCs w:val="22"/>
        </w:rPr>
        <w:t xml:space="preserve">Bruk alltid </w:t>
      </w:r>
      <w:r w:rsidR="00AD611A" w:rsidRPr="006C1F2C">
        <w:rPr>
          <w:color w:val="000000"/>
          <w:sz w:val="22"/>
          <w:szCs w:val="22"/>
        </w:rPr>
        <w:t xml:space="preserve">dette legemidlet nøyaktig </w:t>
      </w:r>
      <w:r w:rsidR="007D0189" w:rsidRPr="006C1F2C">
        <w:rPr>
          <w:color w:val="000000"/>
          <w:sz w:val="22"/>
          <w:szCs w:val="22"/>
        </w:rPr>
        <w:t>slik</w:t>
      </w:r>
      <w:r w:rsidR="00AD611A" w:rsidRPr="006C1F2C">
        <w:rPr>
          <w:color w:val="000000"/>
          <w:sz w:val="22"/>
          <w:szCs w:val="22"/>
        </w:rPr>
        <w:t xml:space="preserve"> </w:t>
      </w:r>
      <w:r w:rsidRPr="006C1F2C">
        <w:rPr>
          <w:color w:val="000000"/>
          <w:sz w:val="22"/>
          <w:szCs w:val="22"/>
        </w:rPr>
        <w:t>lege</w:t>
      </w:r>
      <w:r w:rsidR="007D0189" w:rsidRPr="006C1F2C">
        <w:rPr>
          <w:color w:val="000000"/>
          <w:sz w:val="22"/>
          <w:szCs w:val="22"/>
        </w:rPr>
        <w:t xml:space="preserve">n </w:t>
      </w:r>
      <w:r w:rsidRPr="006C1F2C">
        <w:rPr>
          <w:color w:val="000000"/>
          <w:sz w:val="22"/>
          <w:szCs w:val="22"/>
        </w:rPr>
        <w:t xml:space="preserve">har fortalt deg. </w:t>
      </w:r>
      <w:r w:rsidR="007D0189" w:rsidRPr="006C1F2C">
        <w:rPr>
          <w:color w:val="000000"/>
          <w:sz w:val="22"/>
          <w:szCs w:val="22"/>
        </w:rPr>
        <w:t>Kontakt</w:t>
      </w:r>
      <w:r w:rsidRPr="006C1F2C">
        <w:rPr>
          <w:color w:val="000000"/>
          <w:sz w:val="22"/>
          <w:szCs w:val="22"/>
        </w:rPr>
        <w:t xml:space="preserve"> lege</w:t>
      </w:r>
      <w:r w:rsidR="00AD611A" w:rsidRPr="006C1F2C">
        <w:rPr>
          <w:color w:val="000000"/>
          <w:sz w:val="22"/>
          <w:szCs w:val="22"/>
        </w:rPr>
        <w:t>,</w:t>
      </w:r>
      <w:r w:rsidRPr="006C1F2C">
        <w:rPr>
          <w:color w:val="000000"/>
          <w:sz w:val="22"/>
          <w:szCs w:val="22"/>
        </w:rPr>
        <w:t xml:space="preserve"> apotek</w:t>
      </w:r>
      <w:r w:rsidR="00AD611A" w:rsidRPr="006C1F2C">
        <w:rPr>
          <w:color w:val="000000"/>
          <w:sz w:val="22"/>
          <w:szCs w:val="22"/>
        </w:rPr>
        <w:t xml:space="preserve"> eller sykepleier</w:t>
      </w:r>
      <w:r w:rsidRPr="006C1F2C">
        <w:rPr>
          <w:color w:val="000000"/>
          <w:sz w:val="22"/>
          <w:szCs w:val="22"/>
        </w:rPr>
        <w:t xml:space="preserve"> hvis du er usikker.</w:t>
      </w:r>
    </w:p>
    <w:p w14:paraId="37C86789" w14:textId="77777777" w:rsidR="00BB4A72" w:rsidRPr="006C1F2C" w:rsidRDefault="00BB4A72" w:rsidP="005171BE">
      <w:pPr>
        <w:widowControl w:val="0"/>
        <w:suppressAutoHyphens/>
        <w:rPr>
          <w:sz w:val="22"/>
          <w:szCs w:val="22"/>
        </w:rPr>
      </w:pPr>
    </w:p>
    <w:p w14:paraId="37C8678A" w14:textId="77777777" w:rsidR="00BB4A72" w:rsidRPr="006C1F2C" w:rsidRDefault="00BB4A72" w:rsidP="005171BE">
      <w:pPr>
        <w:keepNext/>
        <w:widowControl w:val="0"/>
        <w:suppressAutoHyphens/>
        <w:rPr>
          <w:b/>
          <w:sz w:val="22"/>
          <w:szCs w:val="22"/>
        </w:rPr>
      </w:pPr>
      <w:r w:rsidRPr="006C1F2C">
        <w:rPr>
          <w:b/>
          <w:sz w:val="22"/>
          <w:szCs w:val="22"/>
        </w:rPr>
        <w:t>Hvordan starte behandlingen</w:t>
      </w:r>
    </w:p>
    <w:p w14:paraId="37C8678B" w14:textId="77777777" w:rsidR="00BB4A72" w:rsidRPr="006C1F2C" w:rsidRDefault="00BB4A72" w:rsidP="005171BE">
      <w:pPr>
        <w:widowControl w:val="0"/>
        <w:suppressAutoHyphens/>
        <w:rPr>
          <w:sz w:val="22"/>
          <w:szCs w:val="22"/>
        </w:rPr>
      </w:pPr>
      <w:r w:rsidRPr="006C1F2C">
        <w:rPr>
          <w:sz w:val="22"/>
          <w:szCs w:val="22"/>
        </w:rPr>
        <w:t>Legen din vil fortelle deg hvilken dose Exelon du skal ha.</w:t>
      </w:r>
    </w:p>
    <w:p w14:paraId="37C8678C" w14:textId="77777777" w:rsidR="00BB4A72" w:rsidRPr="006C1F2C" w:rsidRDefault="00BB4A72" w:rsidP="005171BE">
      <w:pPr>
        <w:widowControl w:val="0"/>
        <w:numPr>
          <w:ilvl w:val="0"/>
          <w:numId w:val="16"/>
        </w:numPr>
        <w:tabs>
          <w:tab w:val="clear" w:pos="720"/>
          <w:tab w:val="num" w:pos="0"/>
          <w:tab w:val="left" w:pos="567"/>
        </w:tabs>
        <w:ind w:left="567" w:hanging="567"/>
        <w:rPr>
          <w:color w:val="000000"/>
          <w:sz w:val="22"/>
          <w:szCs w:val="22"/>
        </w:rPr>
      </w:pPr>
      <w:r w:rsidRPr="006C1F2C">
        <w:rPr>
          <w:sz w:val="22"/>
          <w:szCs w:val="22"/>
        </w:rPr>
        <w:t>Behandlingen starter vanligvis med en lav dose.</w:t>
      </w:r>
    </w:p>
    <w:p w14:paraId="37C8678D" w14:textId="77777777" w:rsidR="00BB4A72" w:rsidRPr="006C1F2C" w:rsidRDefault="00BB4A72" w:rsidP="005171BE">
      <w:pPr>
        <w:widowControl w:val="0"/>
        <w:numPr>
          <w:ilvl w:val="0"/>
          <w:numId w:val="16"/>
        </w:numPr>
        <w:tabs>
          <w:tab w:val="clear" w:pos="720"/>
          <w:tab w:val="num" w:pos="0"/>
          <w:tab w:val="left" w:pos="567"/>
        </w:tabs>
        <w:ind w:left="567" w:hanging="567"/>
        <w:rPr>
          <w:color w:val="000000"/>
          <w:sz w:val="22"/>
          <w:szCs w:val="22"/>
        </w:rPr>
      </w:pPr>
      <w:r w:rsidRPr="006C1F2C">
        <w:rPr>
          <w:sz w:val="22"/>
          <w:szCs w:val="22"/>
        </w:rPr>
        <w:t>Legen din vil gradvis øke dosen avhengig av hvordan du reagerer på behandlingen.</w:t>
      </w:r>
    </w:p>
    <w:p w14:paraId="37C8678E" w14:textId="77777777" w:rsidR="00BB4A72" w:rsidRPr="006C1F2C" w:rsidRDefault="00BB4A72" w:rsidP="005171BE">
      <w:pPr>
        <w:widowControl w:val="0"/>
        <w:numPr>
          <w:ilvl w:val="0"/>
          <w:numId w:val="16"/>
        </w:numPr>
        <w:tabs>
          <w:tab w:val="clear" w:pos="720"/>
          <w:tab w:val="num" w:pos="0"/>
          <w:tab w:val="left" w:pos="567"/>
        </w:tabs>
        <w:ind w:left="567" w:hanging="567"/>
        <w:rPr>
          <w:color w:val="000000"/>
          <w:sz w:val="22"/>
          <w:szCs w:val="22"/>
        </w:rPr>
      </w:pPr>
      <w:r w:rsidRPr="006C1F2C">
        <w:rPr>
          <w:sz w:val="22"/>
          <w:szCs w:val="22"/>
        </w:rPr>
        <w:t>Den høyeste dosen som bør gis er 6,0 mg to ganger daglig.</w:t>
      </w:r>
    </w:p>
    <w:p w14:paraId="37C8678F" w14:textId="77777777" w:rsidR="00BB4A72" w:rsidRPr="006C1F2C" w:rsidRDefault="00BB4A72" w:rsidP="005171BE">
      <w:pPr>
        <w:widowControl w:val="0"/>
        <w:rPr>
          <w:sz w:val="22"/>
          <w:szCs w:val="22"/>
        </w:rPr>
      </w:pPr>
    </w:p>
    <w:p w14:paraId="37C86790" w14:textId="77777777" w:rsidR="00BB4A72" w:rsidRPr="006C1F2C" w:rsidRDefault="00BB4A72" w:rsidP="005171BE">
      <w:pPr>
        <w:widowControl w:val="0"/>
        <w:rPr>
          <w:sz w:val="22"/>
          <w:szCs w:val="22"/>
        </w:rPr>
      </w:pPr>
      <w:r w:rsidRPr="006C1F2C">
        <w:rPr>
          <w:sz w:val="22"/>
          <w:szCs w:val="22"/>
        </w:rPr>
        <w:t>Legen din vil jevnlig vurdere om legemidlet er effektivt for deg. Legen din vil også følge med på vekten din mens du bruker dette legemidlet.</w:t>
      </w:r>
    </w:p>
    <w:p w14:paraId="37C86791" w14:textId="77777777" w:rsidR="00BB4A72" w:rsidRPr="006C1F2C" w:rsidRDefault="00BB4A72" w:rsidP="005171BE">
      <w:pPr>
        <w:widowControl w:val="0"/>
        <w:rPr>
          <w:sz w:val="22"/>
          <w:szCs w:val="22"/>
        </w:rPr>
      </w:pPr>
    </w:p>
    <w:p w14:paraId="37C86792" w14:textId="77777777" w:rsidR="00BB4A72" w:rsidRPr="006C1F2C" w:rsidRDefault="00BB4A72" w:rsidP="005171BE">
      <w:pPr>
        <w:widowControl w:val="0"/>
        <w:suppressAutoHyphens/>
        <w:rPr>
          <w:color w:val="000000"/>
          <w:sz w:val="22"/>
          <w:szCs w:val="22"/>
        </w:rPr>
      </w:pPr>
      <w:r w:rsidRPr="006C1F2C">
        <w:rPr>
          <w:color w:val="000000"/>
          <w:sz w:val="22"/>
          <w:szCs w:val="22"/>
        </w:rPr>
        <w:t xml:space="preserve">Dersom </w:t>
      </w:r>
      <w:r w:rsidR="00890DC1" w:rsidRPr="006C1F2C">
        <w:rPr>
          <w:color w:val="000000"/>
          <w:sz w:val="22"/>
          <w:szCs w:val="22"/>
        </w:rPr>
        <w:t xml:space="preserve">det har gått mer enn 3 dager siden sist </w:t>
      </w:r>
      <w:r w:rsidRPr="006C1F2C">
        <w:rPr>
          <w:color w:val="000000"/>
          <w:sz w:val="22"/>
          <w:szCs w:val="22"/>
        </w:rPr>
        <w:t xml:space="preserve">du </w:t>
      </w:r>
      <w:r w:rsidR="00890DC1" w:rsidRPr="006C1F2C">
        <w:rPr>
          <w:color w:val="000000"/>
          <w:sz w:val="22"/>
          <w:szCs w:val="22"/>
        </w:rPr>
        <w:t>tok</w:t>
      </w:r>
      <w:r w:rsidRPr="006C1F2C">
        <w:rPr>
          <w:color w:val="000000"/>
          <w:sz w:val="22"/>
          <w:szCs w:val="22"/>
        </w:rPr>
        <w:t xml:space="preserve"> Exelon</w:t>
      </w:r>
      <w:r w:rsidR="00890DC1" w:rsidRPr="006C1F2C">
        <w:rPr>
          <w:color w:val="000000"/>
          <w:sz w:val="22"/>
          <w:szCs w:val="22"/>
        </w:rPr>
        <w:t>,</w:t>
      </w:r>
      <w:r w:rsidRPr="006C1F2C">
        <w:rPr>
          <w:color w:val="000000"/>
          <w:sz w:val="22"/>
          <w:szCs w:val="22"/>
        </w:rPr>
        <w:t xml:space="preserve"> skal du ikke ta neste dose før du har snakket med legen din.</w:t>
      </w:r>
    </w:p>
    <w:p w14:paraId="37C86793" w14:textId="77777777" w:rsidR="00BB4A72" w:rsidRPr="006C1F2C" w:rsidRDefault="00BB4A72" w:rsidP="005171BE">
      <w:pPr>
        <w:widowControl w:val="0"/>
        <w:suppressAutoHyphens/>
        <w:rPr>
          <w:color w:val="000000"/>
          <w:sz w:val="22"/>
          <w:szCs w:val="22"/>
        </w:rPr>
      </w:pPr>
    </w:p>
    <w:p w14:paraId="37C86794" w14:textId="77777777" w:rsidR="00BB4A72" w:rsidRPr="006C1F2C" w:rsidRDefault="00BB4A72" w:rsidP="005171BE">
      <w:pPr>
        <w:keepNext/>
        <w:widowControl w:val="0"/>
        <w:suppressAutoHyphens/>
        <w:rPr>
          <w:b/>
          <w:color w:val="000000"/>
          <w:sz w:val="22"/>
          <w:szCs w:val="22"/>
        </w:rPr>
      </w:pPr>
      <w:r w:rsidRPr="006C1F2C">
        <w:rPr>
          <w:b/>
          <w:color w:val="000000"/>
          <w:sz w:val="22"/>
          <w:szCs w:val="22"/>
        </w:rPr>
        <w:t>Ta dette legemidlet</w:t>
      </w:r>
    </w:p>
    <w:p w14:paraId="37C86795" w14:textId="77777777" w:rsidR="00BB4A72" w:rsidRPr="006C1F2C" w:rsidRDefault="00BB4A72" w:rsidP="005171BE">
      <w:pPr>
        <w:widowControl w:val="0"/>
        <w:numPr>
          <w:ilvl w:val="0"/>
          <w:numId w:val="21"/>
        </w:numPr>
        <w:suppressAutoHyphens/>
        <w:ind w:left="567" w:hanging="567"/>
        <w:rPr>
          <w:color w:val="000000"/>
          <w:sz w:val="22"/>
          <w:szCs w:val="22"/>
        </w:rPr>
      </w:pPr>
      <w:r w:rsidRPr="006C1F2C">
        <w:rPr>
          <w:color w:val="000000"/>
          <w:sz w:val="22"/>
          <w:szCs w:val="22"/>
        </w:rPr>
        <w:t>Fortell omsorgspersonen din at du bruker Exelon.</w:t>
      </w:r>
    </w:p>
    <w:p w14:paraId="37C86796" w14:textId="77777777" w:rsidR="00BB4A72" w:rsidRPr="006C1F2C" w:rsidRDefault="00BB4A72" w:rsidP="005171BE">
      <w:pPr>
        <w:widowControl w:val="0"/>
        <w:numPr>
          <w:ilvl w:val="0"/>
          <w:numId w:val="21"/>
        </w:numPr>
        <w:suppressAutoHyphens/>
        <w:ind w:left="567" w:hanging="567"/>
        <w:rPr>
          <w:color w:val="000000"/>
          <w:sz w:val="22"/>
          <w:szCs w:val="22"/>
        </w:rPr>
      </w:pPr>
      <w:r w:rsidRPr="006C1F2C">
        <w:rPr>
          <w:color w:val="000000"/>
          <w:sz w:val="22"/>
          <w:szCs w:val="22"/>
        </w:rPr>
        <w:t>For å få nytte av legemidlet, må du ta det hver dag.</w:t>
      </w:r>
    </w:p>
    <w:p w14:paraId="37C86797" w14:textId="77777777" w:rsidR="00BB4A72" w:rsidRPr="006C1F2C" w:rsidRDefault="00BB4A72" w:rsidP="005171BE">
      <w:pPr>
        <w:widowControl w:val="0"/>
        <w:numPr>
          <w:ilvl w:val="0"/>
          <w:numId w:val="21"/>
        </w:numPr>
        <w:suppressAutoHyphens/>
        <w:ind w:left="567" w:hanging="567"/>
        <w:rPr>
          <w:color w:val="000000"/>
          <w:sz w:val="22"/>
          <w:szCs w:val="22"/>
        </w:rPr>
      </w:pPr>
      <w:r w:rsidRPr="006C1F2C">
        <w:rPr>
          <w:color w:val="000000"/>
          <w:sz w:val="22"/>
          <w:szCs w:val="22"/>
        </w:rPr>
        <w:t>Ta Exelon to ganger daglig, om morgenen og om kvelden, sammen med mat.</w:t>
      </w:r>
    </w:p>
    <w:p w14:paraId="37C86798" w14:textId="77777777" w:rsidR="00BB4A72" w:rsidRPr="006C1F2C" w:rsidRDefault="00BB4A72" w:rsidP="005171BE">
      <w:pPr>
        <w:widowControl w:val="0"/>
        <w:suppressAutoHyphens/>
        <w:rPr>
          <w:color w:val="000000"/>
          <w:sz w:val="22"/>
          <w:szCs w:val="22"/>
        </w:rPr>
      </w:pPr>
    </w:p>
    <w:p w14:paraId="37C86799" w14:textId="77777777" w:rsidR="00BB4A72" w:rsidRPr="006C1F2C" w:rsidRDefault="00BB4A72" w:rsidP="005171BE">
      <w:pPr>
        <w:keepNext/>
        <w:widowControl w:val="0"/>
        <w:suppressAutoHyphens/>
        <w:rPr>
          <w:b/>
          <w:color w:val="000000"/>
          <w:sz w:val="22"/>
          <w:szCs w:val="22"/>
        </w:rPr>
      </w:pPr>
      <w:r w:rsidRPr="006C1F2C">
        <w:rPr>
          <w:b/>
          <w:color w:val="000000"/>
          <w:sz w:val="22"/>
          <w:szCs w:val="22"/>
        </w:rPr>
        <w:t>Hvordan du bruker dette legemidlet</w:t>
      </w:r>
    </w:p>
    <w:p w14:paraId="37C8679A" w14:textId="77777777" w:rsidR="00BB4A72" w:rsidRPr="006C1F2C" w:rsidRDefault="00BB4A72" w:rsidP="005171BE">
      <w:pPr>
        <w:keepNext/>
        <w:widowControl w:val="0"/>
        <w:rPr>
          <w:color w:val="000000"/>
          <w:sz w:val="22"/>
          <w:szCs w:val="22"/>
        </w:rPr>
      </w:pPr>
    </w:p>
    <w:tbl>
      <w:tblPr>
        <w:tblW w:w="0" w:type="auto"/>
        <w:tblLook w:val="01E0" w:firstRow="1" w:lastRow="1" w:firstColumn="1" w:lastColumn="1" w:noHBand="0" w:noVBand="0"/>
      </w:tblPr>
      <w:tblGrid>
        <w:gridCol w:w="3299"/>
        <w:gridCol w:w="5785"/>
      </w:tblGrid>
      <w:tr w:rsidR="00BB4A72" w:rsidRPr="006C1F2C" w14:paraId="37C8679F" w14:textId="77777777" w:rsidTr="00DB398F">
        <w:tc>
          <w:tcPr>
            <w:tcW w:w="3348" w:type="dxa"/>
          </w:tcPr>
          <w:p w14:paraId="37C8679B" w14:textId="77777777" w:rsidR="00BB4A72" w:rsidRPr="00277E35" w:rsidRDefault="00956B7A" w:rsidP="005171BE">
            <w:pPr>
              <w:pStyle w:val="Header"/>
              <w:widowControl w:val="0"/>
              <w:rPr>
                <w:rFonts w:ascii="Times New Roman" w:hAnsi="Times New Roman"/>
                <w:sz w:val="22"/>
                <w:szCs w:val="22"/>
                <w:lang w:val="nb-NO" w:eastAsia="en-US"/>
              </w:rPr>
            </w:pPr>
            <w:r w:rsidRPr="00277E35">
              <w:rPr>
                <w:rFonts w:ascii="Times New Roman" w:hAnsi="Times New Roman"/>
                <w:noProof/>
                <w:sz w:val="22"/>
                <w:szCs w:val="22"/>
                <w:lang w:val="nb-NO" w:eastAsia="en-US"/>
              </w:rPr>
              <w:drawing>
                <wp:inline distT="0" distB="0" distL="0" distR="0" wp14:anchorId="37C86A7D" wp14:editId="10CDBFB6">
                  <wp:extent cx="1323975" cy="1676400"/>
                  <wp:effectExtent l="0" t="0" r="0" b="0"/>
                  <wp:docPr id="1" name="Picture 1" descr="Figura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Figura 1"/>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323975" cy="1676400"/>
                          </a:xfrm>
                          <a:prstGeom prst="rect">
                            <a:avLst/>
                          </a:prstGeom>
                          <a:noFill/>
                          <a:ln>
                            <a:noFill/>
                          </a:ln>
                        </pic:spPr>
                      </pic:pic>
                    </a:graphicData>
                  </a:graphic>
                </wp:inline>
              </w:drawing>
            </w:r>
          </w:p>
        </w:tc>
        <w:tc>
          <w:tcPr>
            <w:tcW w:w="5938" w:type="dxa"/>
          </w:tcPr>
          <w:p w14:paraId="37C8679C" w14:textId="77777777" w:rsidR="00BB4A72" w:rsidRPr="00277E35" w:rsidRDefault="00BB4A72" w:rsidP="005171BE">
            <w:pPr>
              <w:widowControl w:val="0"/>
              <w:ind w:left="567" w:hanging="567"/>
              <w:rPr>
                <w:sz w:val="22"/>
                <w:szCs w:val="22"/>
              </w:rPr>
            </w:pPr>
            <w:r w:rsidRPr="00277E35">
              <w:rPr>
                <w:sz w:val="22"/>
                <w:szCs w:val="22"/>
              </w:rPr>
              <w:t>1</w:t>
            </w:r>
            <w:r w:rsidRPr="00277E35">
              <w:rPr>
                <w:szCs w:val="22"/>
              </w:rPr>
              <w:t>.</w:t>
            </w:r>
            <w:r w:rsidRPr="00277E35">
              <w:rPr>
                <w:szCs w:val="22"/>
              </w:rPr>
              <w:tab/>
            </w:r>
            <w:r w:rsidRPr="00277E35">
              <w:rPr>
                <w:sz w:val="22"/>
                <w:szCs w:val="22"/>
              </w:rPr>
              <w:t>Klargjøre flasken og sprøyten</w:t>
            </w:r>
          </w:p>
          <w:p w14:paraId="37C8679D" w14:textId="77777777" w:rsidR="00BB4A72" w:rsidRPr="00277E35" w:rsidRDefault="00BB4A72" w:rsidP="005171BE">
            <w:pPr>
              <w:widowControl w:val="0"/>
              <w:numPr>
                <w:ilvl w:val="0"/>
                <w:numId w:val="29"/>
              </w:numPr>
              <w:tabs>
                <w:tab w:val="left" w:pos="567"/>
              </w:tabs>
              <w:spacing w:line="-260" w:lineRule="auto"/>
              <w:rPr>
                <w:sz w:val="22"/>
                <w:szCs w:val="22"/>
              </w:rPr>
            </w:pPr>
            <w:r w:rsidRPr="006C1F2C">
              <w:rPr>
                <w:sz w:val="22"/>
                <w:szCs w:val="22"/>
              </w:rPr>
              <w:t>Ta sprøyten ut av beskyttelseshylsen.</w:t>
            </w:r>
          </w:p>
          <w:p w14:paraId="37C8679E" w14:textId="77777777" w:rsidR="00BB4A72" w:rsidRPr="00277E35" w:rsidRDefault="00BB4A72" w:rsidP="005171BE">
            <w:pPr>
              <w:widowControl w:val="0"/>
              <w:numPr>
                <w:ilvl w:val="0"/>
                <w:numId w:val="29"/>
              </w:numPr>
              <w:tabs>
                <w:tab w:val="left" w:pos="567"/>
              </w:tabs>
              <w:spacing w:line="-260" w:lineRule="auto"/>
              <w:rPr>
                <w:szCs w:val="22"/>
              </w:rPr>
            </w:pPr>
            <w:r w:rsidRPr="006C1F2C">
              <w:rPr>
                <w:sz w:val="22"/>
                <w:szCs w:val="22"/>
              </w:rPr>
              <w:t>Trykk korken med barnesikring ned og vri rundt for å åpne flasken.</w:t>
            </w:r>
          </w:p>
        </w:tc>
      </w:tr>
      <w:tr w:rsidR="00BB4A72" w:rsidRPr="006C1F2C" w14:paraId="37C867A4" w14:textId="77777777" w:rsidTr="00DB398F">
        <w:tc>
          <w:tcPr>
            <w:tcW w:w="3348" w:type="dxa"/>
          </w:tcPr>
          <w:p w14:paraId="37C867A0" w14:textId="77777777" w:rsidR="00BB4A72" w:rsidRPr="00277E35" w:rsidRDefault="00956B7A" w:rsidP="005171BE">
            <w:pPr>
              <w:pStyle w:val="Header"/>
              <w:widowControl w:val="0"/>
              <w:rPr>
                <w:rFonts w:ascii="Times New Roman" w:hAnsi="Times New Roman"/>
                <w:sz w:val="22"/>
                <w:szCs w:val="22"/>
                <w:lang w:val="nb-NO" w:eastAsia="en-US"/>
              </w:rPr>
            </w:pPr>
            <w:r w:rsidRPr="00277E35">
              <w:rPr>
                <w:rFonts w:ascii="Times New Roman" w:hAnsi="Times New Roman"/>
                <w:noProof/>
                <w:sz w:val="22"/>
                <w:szCs w:val="22"/>
                <w:lang w:val="nb-NO" w:eastAsia="en-US"/>
              </w:rPr>
              <w:drawing>
                <wp:inline distT="0" distB="0" distL="0" distR="0" wp14:anchorId="37C86A7F" wp14:editId="4DB0C04A">
                  <wp:extent cx="1371600" cy="1676400"/>
                  <wp:effectExtent l="0" t="0" r="0" b="0"/>
                  <wp:docPr id="2" name="Picture 2" descr="Figur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Figure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371600" cy="1676400"/>
                          </a:xfrm>
                          <a:prstGeom prst="rect">
                            <a:avLst/>
                          </a:prstGeom>
                          <a:noFill/>
                          <a:ln>
                            <a:noFill/>
                          </a:ln>
                        </pic:spPr>
                      </pic:pic>
                    </a:graphicData>
                  </a:graphic>
                </wp:inline>
              </w:drawing>
            </w:r>
          </w:p>
        </w:tc>
        <w:tc>
          <w:tcPr>
            <w:tcW w:w="5938" w:type="dxa"/>
          </w:tcPr>
          <w:p w14:paraId="37C867A1" w14:textId="77777777" w:rsidR="00BB4A72" w:rsidRPr="00277E35" w:rsidRDefault="00BB4A72" w:rsidP="005171BE">
            <w:pPr>
              <w:widowControl w:val="0"/>
              <w:ind w:left="612" w:hanging="612"/>
              <w:rPr>
                <w:sz w:val="22"/>
                <w:szCs w:val="22"/>
              </w:rPr>
            </w:pPr>
            <w:r w:rsidRPr="00277E35">
              <w:rPr>
                <w:sz w:val="22"/>
                <w:szCs w:val="22"/>
              </w:rPr>
              <w:t>2.</w:t>
            </w:r>
            <w:r w:rsidRPr="00277E35">
              <w:rPr>
                <w:sz w:val="22"/>
                <w:szCs w:val="22"/>
              </w:rPr>
              <w:tab/>
              <w:t>Festing av sprøyten til flasken</w:t>
            </w:r>
          </w:p>
          <w:p w14:paraId="37C867A2" w14:textId="77777777" w:rsidR="00BB4A72" w:rsidRPr="006C1F2C" w:rsidRDefault="00BB4A72" w:rsidP="005171BE">
            <w:pPr>
              <w:widowControl w:val="0"/>
              <w:numPr>
                <w:ilvl w:val="0"/>
                <w:numId w:val="29"/>
              </w:numPr>
              <w:tabs>
                <w:tab w:val="left" w:pos="567"/>
              </w:tabs>
              <w:spacing w:line="-260" w:lineRule="auto"/>
              <w:rPr>
                <w:sz w:val="22"/>
                <w:szCs w:val="22"/>
              </w:rPr>
            </w:pPr>
            <w:r w:rsidRPr="006C1F2C">
              <w:rPr>
                <w:sz w:val="22"/>
                <w:szCs w:val="22"/>
              </w:rPr>
              <w:t>Sett sprøytespissen ned i hullet i den hvite proppen.</w:t>
            </w:r>
          </w:p>
          <w:p w14:paraId="37C867A3" w14:textId="77777777" w:rsidR="00BB4A72" w:rsidRPr="00277E35" w:rsidRDefault="00BB4A72" w:rsidP="005171BE">
            <w:pPr>
              <w:pStyle w:val="Header"/>
              <w:widowControl w:val="0"/>
              <w:rPr>
                <w:rFonts w:ascii="Times New Roman" w:hAnsi="Times New Roman"/>
                <w:sz w:val="22"/>
                <w:szCs w:val="22"/>
                <w:lang w:val="nb-NO" w:eastAsia="en-US"/>
              </w:rPr>
            </w:pPr>
          </w:p>
        </w:tc>
      </w:tr>
      <w:tr w:rsidR="00BB4A72" w:rsidRPr="006C1F2C" w14:paraId="37C867A8" w14:textId="77777777" w:rsidTr="00DB398F">
        <w:tc>
          <w:tcPr>
            <w:tcW w:w="3348" w:type="dxa"/>
          </w:tcPr>
          <w:p w14:paraId="37C867A5" w14:textId="77777777" w:rsidR="00BB4A72" w:rsidRPr="00277E35" w:rsidRDefault="00956B7A" w:rsidP="005171BE">
            <w:pPr>
              <w:pStyle w:val="Header"/>
              <w:widowControl w:val="0"/>
              <w:rPr>
                <w:rFonts w:ascii="Times New Roman" w:hAnsi="Times New Roman"/>
                <w:sz w:val="22"/>
                <w:szCs w:val="22"/>
                <w:lang w:val="nb-NO" w:eastAsia="en-US"/>
              </w:rPr>
            </w:pPr>
            <w:r w:rsidRPr="00277E35">
              <w:rPr>
                <w:rFonts w:ascii="Times New Roman" w:hAnsi="Times New Roman"/>
                <w:noProof/>
                <w:sz w:val="22"/>
                <w:szCs w:val="22"/>
                <w:lang w:val="nb-NO" w:eastAsia="en-US"/>
              </w:rPr>
              <w:drawing>
                <wp:inline distT="0" distB="0" distL="0" distR="0" wp14:anchorId="37C86A81" wp14:editId="3A7FA384">
                  <wp:extent cx="1390650" cy="1657350"/>
                  <wp:effectExtent l="0" t="0" r="0" b="0"/>
                  <wp:docPr id="3" name="Picture 3" descr="Figur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Figure3"/>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390650" cy="1657350"/>
                          </a:xfrm>
                          <a:prstGeom prst="rect">
                            <a:avLst/>
                          </a:prstGeom>
                          <a:noFill/>
                          <a:ln>
                            <a:noFill/>
                          </a:ln>
                        </pic:spPr>
                      </pic:pic>
                    </a:graphicData>
                  </a:graphic>
                </wp:inline>
              </w:drawing>
            </w:r>
          </w:p>
        </w:tc>
        <w:tc>
          <w:tcPr>
            <w:tcW w:w="5938" w:type="dxa"/>
          </w:tcPr>
          <w:p w14:paraId="37C867A6" w14:textId="77777777" w:rsidR="00BB4A72" w:rsidRPr="00277E35" w:rsidRDefault="00BB4A72" w:rsidP="005171BE">
            <w:pPr>
              <w:widowControl w:val="0"/>
              <w:ind w:left="567" w:hanging="567"/>
              <w:rPr>
                <w:sz w:val="22"/>
                <w:szCs w:val="22"/>
              </w:rPr>
            </w:pPr>
            <w:r w:rsidRPr="00277E35">
              <w:rPr>
                <w:sz w:val="22"/>
                <w:szCs w:val="22"/>
              </w:rPr>
              <w:t>3.</w:t>
            </w:r>
            <w:r w:rsidRPr="00277E35">
              <w:rPr>
                <w:sz w:val="22"/>
                <w:szCs w:val="22"/>
              </w:rPr>
              <w:tab/>
              <w:t>Fylle sprøyten</w:t>
            </w:r>
          </w:p>
          <w:p w14:paraId="37C867A7"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Trekk stempelet oppover inntil det når riktig merke for dosen som legen din har forskrevet.</w:t>
            </w:r>
          </w:p>
        </w:tc>
      </w:tr>
      <w:tr w:rsidR="00BB4A72" w:rsidRPr="006C1F2C" w14:paraId="37C867AF" w14:textId="77777777" w:rsidTr="00DB398F">
        <w:tc>
          <w:tcPr>
            <w:tcW w:w="3348" w:type="dxa"/>
          </w:tcPr>
          <w:p w14:paraId="37C867A9" w14:textId="77777777" w:rsidR="00BB4A72" w:rsidRPr="00277E35" w:rsidRDefault="00956B7A" w:rsidP="005171BE">
            <w:pPr>
              <w:pStyle w:val="Header"/>
              <w:widowControl w:val="0"/>
              <w:rPr>
                <w:rFonts w:ascii="Times New Roman" w:hAnsi="Times New Roman"/>
                <w:sz w:val="22"/>
                <w:szCs w:val="22"/>
                <w:lang w:val="nb-NO" w:eastAsia="en-US"/>
              </w:rPr>
            </w:pPr>
            <w:r w:rsidRPr="00277E35">
              <w:rPr>
                <w:rFonts w:ascii="Times New Roman" w:hAnsi="Times New Roman"/>
                <w:noProof/>
                <w:sz w:val="22"/>
                <w:szCs w:val="22"/>
                <w:lang w:val="nb-NO" w:eastAsia="en-US"/>
              </w:rPr>
              <w:drawing>
                <wp:inline distT="0" distB="0" distL="0" distR="0" wp14:anchorId="37C86A83" wp14:editId="174B3010">
                  <wp:extent cx="1390650" cy="1666875"/>
                  <wp:effectExtent l="0" t="0" r="0" b="0"/>
                  <wp:docPr id="4" name="Picture 4" descr="Figure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Figure4"/>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390650" cy="1666875"/>
                          </a:xfrm>
                          <a:prstGeom prst="rect">
                            <a:avLst/>
                          </a:prstGeom>
                          <a:noFill/>
                          <a:ln>
                            <a:noFill/>
                          </a:ln>
                        </pic:spPr>
                      </pic:pic>
                    </a:graphicData>
                  </a:graphic>
                </wp:inline>
              </w:drawing>
            </w:r>
          </w:p>
        </w:tc>
        <w:tc>
          <w:tcPr>
            <w:tcW w:w="5938" w:type="dxa"/>
          </w:tcPr>
          <w:p w14:paraId="37C867AA" w14:textId="77777777" w:rsidR="00BB4A72" w:rsidRPr="00277E35" w:rsidRDefault="00BB4A72" w:rsidP="005171BE">
            <w:pPr>
              <w:widowControl w:val="0"/>
              <w:ind w:left="567" w:hanging="567"/>
              <w:rPr>
                <w:sz w:val="22"/>
                <w:szCs w:val="22"/>
              </w:rPr>
            </w:pPr>
            <w:r w:rsidRPr="00277E35">
              <w:rPr>
                <w:sz w:val="22"/>
                <w:szCs w:val="22"/>
              </w:rPr>
              <w:t>4.</w:t>
            </w:r>
            <w:r w:rsidRPr="00277E35">
              <w:rPr>
                <w:sz w:val="22"/>
                <w:szCs w:val="22"/>
              </w:rPr>
              <w:tab/>
              <w:t>Fjern bobler</w:t>
            </w:r>
          </w:p>
          <w:p w14:paraId="37C867AB"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Press ned og trekk opp stempelet noen få ganger for å unngå eventuelle store bobler.</w:t>
            </w:r>
          </w:p>
          <w:p w14:paraId="37C867AC"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Noen få ørsmå bobler er uten betydning og vil ikke på noen måte påvirke dosen din.</w:t>
            </w:r>
          </w:p>
          <w:p w14:paraId="37C867AD"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Sjekk at dosen fremdeles er riktig.</w:t>
            </w:r>
          </w:p>
          <w:p w14:paraId="37C867AE"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Fjern deretter sprøyten fra flasken.</w:t>
            </w:r>
          </w:p>
        </w:tc>
      </w:tr>
      <w:tr w:rsidR="00BB4A72" w:rsidRPr="006C1F2C" w14:paraId="37C867B4" w14:textId="77777777" w:rsidTr="00DB398F">
        <w:tc>
          <w:tcPr>
            <w:tcW w:w="3348" w:type="dxa"/>
          </w:tcPr>
          <w:p w14:paraId="37C867B0" w14:textId="77777777" w:rsidR="00BB4A72" w:rsidRPr="00277E35" w:rsidRDefault="00956B7A" w:rsidP="005171BE">
            <w:pPr>
              <w:pStyle w:val="Header"/>
              <w:widowControl w:val="0"/>
              <w:rPr>
                <w:rFonts w:ascii="Times New Roman" w:hAnsi="Times New Roman"/>
                <w:sz w:val="22"/>
                <w:szCs w:val="22"/>
                <w:lang w:val="nb-NO" w:eastAsia="en-US"/>
              </w:rPr>
            </w:pPr>
            <w:r w:rsidRPr="00277E35">
              <w:rPr>
                <w:rFonts w:ascii="Times New Roman" w:hAnsi="Times New Roman"/>
                <w:noProof/>
                <w:sz w:val="22"/>
                <w:szCs w:val="22"/>
                <w:lang w:val="nb-NO" w:eastAsia="en-US"/>
              </w:rPr>
              <w:drawing>
                <wp:inline distT="0" distB="0" distL="0" distR="0" wp14:anchorId="37C86A85" wp14:editId="3381D813">
                  <wp:extent cx="1390650" cy="1657350"/>
                  <wp:effectExtent l="0" t="0" r="0" b="0"/>
                  <wp:docPr id="5" name="Picture 5" descr="Figure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Figure5"/>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390650" cy="1657350"/>
                          </a:xfrm>
                          <a:prstGeom prst="rect">
                            <a:avLst/>
                          </a:prstGeom>
                          <a:noFill/>
                          <a:ln>
                            <a:noFill/>
                          </a:ln>
                        </pic:spPr>
                      </pic:pic>
                    </a:graphicData>
                  </a:graphic>
                </wp:inline>
              </w:drawing>
            </w:r>
          </w:p>
        </w:tc>
        <w:tc>
          <w:tcPr>
            <w:tcW w:w="5938" w:type="dxa"/>
          </w:tcPr>
          <w:p w14:paraId="37C867B1" w14:textId="77777777" w:rsidR="00BB4A72" w:rsidRPr="00277E35" w:rsidRDefault="00BB4A72" w:rsidP="005171BE">
            <w:pPr>
              <w:widowControl w:val="0"/>
              <w:ind w:left="567" w:hanging="567"/>
              <w:rPr>
                <w:sz w:val="22"/>
                <w:szCs w:val="22"/>
              </w:rPr>
            </w:pPr>
            <w:r w:rsidRPr="00277E35">
              <w:rPr>
                <w:sz w:val="22"/>
                <w:szCs w:val="22"/>
              </w:rPr>
              <w:t>5.</w:t>
            </w:r>
            <w:r w:rsidRPr="00277E35">
              <w:rPr>
                <w:sz w:val="22"/>
                <w:szCs w:val="22"/>
              </w:rPr>
              <w:tab/>
              <w:t>Ta medisinen din</w:t>
            </w:r>
          </w:p>
          <w:p w14:paraId="37C867B2"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Svelg medisinen din direkte fra sprøyten.</w:t>
            </w:r>
          </w:p>
          <w:p w14:paraId="37C867B3"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Du kan også blande medisinen din med vann i et lite glass. Rør rundt og drikk hele blandingen.</w:t>
            </w:r>
          </w:p>
        </w:tc>
      </w:tr>
      <w:tr w:rsidR="00BB4A72" w:rsidRPr="006C1F2C" w14:paraId="37C867BA" w14:textId="77777777" w:rsidTr="00DB398F">
        <w:tc>
          <w:tcPr>
            <w:tcW w:w="3348" w:type="dxa"/>
          </w:tcPr>
          <w:p w14:paraId="37C867B5" w14:textId="77777777" w:rsidR="00BB4A72" w:rsidRPr="00277E35" w:rsidRDefault="00956B7A" w:rsidP="005171BE">
            <w:pPr>
              <w:pStyle w:val="Header"/>
              <w:widowControl w:val="0"/>
              <w:rPr>
                <w:rFonts w:ascii="Times New Roman" w:hAnsi="Times New Roman"/>
                <w:sz w:val="22"/>
                <w:szCs w:val="22"/>
                <w:lang w:val="nb-NO" w:eastAsia="en-US"/>
              </w:rPr>
            </w:pPr>
            <w:r w:rsidRPr="00277E35">
              <w:rPr>
                <w:rFonts w:ascii="Times New Roman" w:hAnsi="Times New Roman"/>
                <w:noProof/>
                <w:sz w:val="22"/>
                <w:szCs w:val="22"/>
                <w:lang w:val="nb-NO" w:eastAsia="en-US"/>
              </w:rPr>
              <w:drawing>
                <wp:inline distT="0" distB="0" distL="0" distR="0" wp14:anchorId="37C86A87" wp14:editId="07AA8375">
                  <wp:extent cx="1352550" cy="1676400"/>
                  <wp:effectExtent l="0" t="0" r="0" b="0"/>
                  <wp:docPr id="6" name="Picture 6" descr="Figure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Figure6"/>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352550" cy="1676400"/>
                          </a:xfrm>
                          <a:prstGeom prst="rect">
                            <a:avLst/>
                          </a:prstGeom>
                          <a:noFill/>
                          <a:ln>
                            <a:noFill/>
                          </a:ln>
                        </pic:spPr>
                      </pic:pic>
                    </a:graphicData>
                  </a:graphic>
                </wp:inline>
              </w:drawing>
            </w:r>
          </w:p>
        </w:tc>
        <w:tc>
          <w:tcPr>
            <w:tcW w:w="5938" w:type="dxa"/>
          </w:tcPr>
          <w:p w14:paraId="37C867B6" w14:textId="77777777" w:rsidR="00BB4A72" w:rsidRPr="006C1F2C" w:rsidRDefault="00BB4A72" w:rsidP="005171BE">
            <w:pPr>
              <w:widowControl w:val="0"/>
              <w:ind w:left="567" w:hanging="567"/>
              <w:rPr>
                <w:sz w:val="22"/>
                <w:szCs w:val="22"/>
              </w:rPr>
            </w:pPr>
            <w:r w:rsidRPr="00277E35">
              <w:rPr>
                <w:sz w:val="22"/>
                <w:szCs w:val="22"/>
              </w:rPr>
              <w:t>6.</w:t>
            </w:r>
            <w:r w:rsidRPr="00277E35">
              <w:rPr>
                <w:sz w:val="22"/>
                <w:szCs w:val="22"/>
              </w:rPr>
              <w:tab/>
              <w:t>Etter bruk av sprøyten</w:t>
            </w:r>
          </w:p>
          <w:p w14:paraId="37C867B7" w14:textId="77777777" w:rsidR="00BB4A72" w:rsidRPr="006C1F2C" w:rsidRDefault="00BB4A72" w:rsidP="005171BE">
            <w:pPr>
              <w:widowControl w:val="0"/>
              <w:numPr>
                <w:ilvl w:val="0"/>
                <w:numId w:val="29"/>
              </w:numPr>
              <w:tabs>
                <w:tab w:val="left" w:pos="567"/>
              </w:tabs>
              <w:spacing w:line="-260" w:lineRule="auto"/>
              <w:rPr>
                <w:sz w:val="22"/>
                <w:szCs w:val="22"/>
              </w:rPr>
            </w:pPr>
            <w:r w:rsidRPr="00277E35">
              <w:rPr>
                <w:sz w:val="22"/>
                <w:szCs w:val="22"/>
              </w:rPr>
              <w:t>Tørk av yttersiden av sprøyten med et rent papir.</w:t>
            </w:r>
          </w:p>
          <w:p w14:paraId="37C867B8" w14:textId="77777777" w:rsidR="00BB4A72" w:rsidRPr="00277E35" w:rsidRDefault="00BB4A72" w:rsidP="005171BE">
            <w:pPr>
              <w:widowControl w:val="0"/>
              <w:numPr>
                <w:ilvl w:val="0"/>
                <w:numId w:val="29"/>
              </w:numPr>
              <w:tabs>
                <w:tab w:val="left" w:pos="567"/>
              </w:tabs>
              <w:spacing w:line="-260" w:lineRule="auto"/>
              <w:rPr>
                <w:sz w:val="22"/>
                <w:szCs w:val="22"/>
              </w:rPr>
            </w:pPr>
            <w:r w:rsidRPr="006C1F2C">
              <w:rPr>
                <w:sz w:val="22"/>
                <w:szCs w:val="22"/>
              </w:rPr>
              <w:t>Legg deretter sprøyten tilbake i beskyttelseshetten sin</w:t>
            </w:r>
            <w:r w:rsidRPr="00277E35">
              <w:rPr>
                <w:sz w:val="22"/>
                <w:szCs w:val="22"/>
              </w:rPr>
              <w:t>.</w:t>
            </w:r>
          </w:p>
          <w:p w14:paraId="37C867B9" w14:textId="77777777" w:rsidR="00BB4A72" w:rsidRPr="00277E35" w:rsidRDefault="00BB4A72" w:rsidP="005171BE">
            <w:pPr>
              <w:widowControl w:val="0"/>
              <w:numPr>
                <w:ilvl w:val="0"/>
                <w:numId w:val="29"/>
              </w:numPr>
              <w:tabs>
                <w:tab w:val="left" w:pos="567"/>
              </w:tabs>
              <w:spacing w:line="-260" w:lineRule="auto"/>
              <w:rPr>
                <w:sz w:val="22"/>
                <w:szCs w:val="22"/>
              </w:rPr>
            </w:pPr>
            <w:r w:rsidRPr="00277E35">
              <w:rPr>
                <w:sz w:val="22"/>
                <w:szCs w:val="22"/>
              </w:rPr>
              <w:t>Sett den barnesikre korken tilbake på flasken for å lukke den.</w:t>
            </w:r>
          </w:p>
        </w:tc>
      </w:tr>
    </w:tbl>
    <w:p w14:paraId="37C867BB" w14:textId="77777777" w:rsidR="00046BDD" w:rsidRPr="00277E35" w:rsidRDefault="00046BDD" w:rsidP="005171BE">
      <w:pPr>
        <w:widowControl w:val="0"/>
        <w:rPr>
          <w:color w:val="000000"/>
          <w:sz w:val="22"/>
          <w:szCs w:val="22"/>
        </w:rPr>
      </w:pPr>
    </w:p>
    <w:p w14:paraId="37C867BC" w14:textId="77777777" w:rsidR="00E65D4A" w:rsidRPr="006C1F2C" w:rsidRDefault="00E65D4A" w:rsidP="005171BE">
      <w:pPr>
        <w:keepNext/>
        <w:widowControl w:val="0"/>
        <w:rPr>
          <w:b/>
          <w:color w:val="000000"/>
          <w:sz w:val="22"/>
          <w:szCs w:val="22"/>
        </w:rPr>
      </w:pPr>
      <w:r w:rsidRPr="006C1F2C">
        <w:rPr>
          <w:b/>
          <w:color w:val="000000"/>
          <w:sz w:val="22"/>
          <w:szCs w:val="22"/>
        </w:rPr>
        <w:t>Dersom du tar for mye av Exelon</w:t>
      </w:r>
    </w:p>
    <w:p w14:paraId="37C867BD" w14:textId="5C520E24" w:rsidR="00E65D4A" w:rsidRPr="006C1F2C" w:rsidRDefault="006D4C5D" w:rsidP="005171BE">
      <w:pPr>
        <w:widowControl w:val="0"/>
        <w:rPr>
          <w:color w:val="000000"/>
          <w:sz w:val="22"/>
          <w:szCs w:val="22"/>
        </w:rPr>
      </w:pPr>
      <w:r w:rsidRPr="006C1F2C">
        <w:rPr>
          <w:color w:val="000000"/>
          <w:sz w:val="22"/>
          <w:szCs w:val="22"/>
        </w:rPr>
        <w:t>Snakk</w:t>
      </w:r>
      <w:r w:rsidR="00E65D4A" w:rsidRPr="006C1F2C">
        <w:rPr>
          <w:color w:val="000000"/>
          <w:sz w:val="22"/>
          <w:szCs w:val="22"/>
        </w:rPr>
        <w:t xml:space="preserve"> med legen din hvis du ved et uhell har fått i deg mer Exelon enn du skal. Det kan hende du trenger medisinsk behandling. Enkelte personer som ved et uhell har tatt for mye Exelon har opplevd kvalme, brekninger, diaré, høyt blodtrykk og hallusinasjoner.</w:t>
      </w:r>
      <w:r w:rsidR="00223BF5" w:rsidRPr="006C1F2C">
        <w:rPr>
          <w:color w:val="000000"/>
          <w:sz w:val="22"/>
          <w:szCs w:val="22"/>
        </w:rPr>
        <w:t xml:space="preserve"> </w:t>
      </w:r>
      <w:r w:rsidR="00E65D4A" w:rsidRPr="006C1F2C">
        <w:rPr>
          <w:color w:val="000000"/>
          <w:sz w:val="22"/>
          <w:szCs w:val="22"/>
        </w:rPr>
        <w:t>Langsom hjerterytme og besvimelse kan også forekomme.</w:t>
      </w:r>
    </w:p>
    <w:p w14:paraId="37C867BE" w14:textId="77777777" w:rsidR="00E65D4A" w:rsidRPr="006C1F2C" w:rsidRDefault="00E65D4A" w:rsidP="005171BE">
      <w:pPr>
        <w:widowControl w:val="0"/>
        <w:rPr>
          <w:color w:val="000000"/>
          <w:sz w:val="22"/>
          <w:szCs w:val="22"/>
        </w:rPr>
      </w:pPr>
    </w:p>
    <w:p w14:paraId="37C867BF" w14:textId="77777777" w:rsidR="00E65D4A" w:rsidRPr="006C1F2C" w:rsidRDefault="00E65D4A" w:rsidP="005171BE">
      <w:pPr>
        <w:keepNext/>
        <w:widowControl w:val="0"/>
        <w:rPr>
          <w:b/>
          <w:color w:val="000000"/>
          <w:sz w:val="22"/>
          <w:szCs w:val="22"/>
        </w:rPr>
      </w:pPr>
      <w:r w:rsidRPr="006C1F2C">
        <w:rPr>
          <w:b/>
          <w:color w:val="000000"/>
          <w:sz w:val="22"/>
          <w:szCs w:val="22"/>
        </w:rPr>
        <w:t>Dersom du har glemt å ta Exelon</w:t>
      </w:r>
    </w:p>
    <w:p w14:paraId="37C867C0" w14:textId="780673A2" w:rsidR="00E65D4A" w:rsidRPr="006C1F2C" w:rsidRDefault="00E65D4A" w:rsidP="005171BE">
      <w:pPr>
        <w:widowControl w:val="0"/>
        <w:rPr>
          <w:color w:val="000000"/>
          <w:sz w:val="22"/>
          <w:szCs w:val="22"/>
        </w:rPr>
      </w:pPr>
      <w:r w:rsidRPr="006C1F2C">
        <w:rPr>
          <w:color w:val="000000"/>
          <w:sz w:val="22"/>
          <w:szCs w:val="22"/>
        </w:rPr>
        <w:t xml:space="preserve">Hvis du kommer på at du har glemt å ta dosen din med Exelon, skal du vente og ta den neste dosen til vanlig tid. Du </w:t>
      </w:r>
      <w:r w:rsidR="006D4C5D" w:rsidRPr="006C1F2C">
        <w:rPr>
          <w:color w:val="000000"/>
          <w:sz w:val="22"/>
          <w:szCs w:val="22"/>
        </w:rPr>
        <w:t>skal</w:t>
      </w:r>
      <w:r w:rsidRPr="006C1F2C">
        <w:rPr>
          <w:color w:val="000000"/>
          <w:sz w:val="22"/>
          <w:szCs w:val="22"/>
        </w:rPr>
        <w:t xml:space="preserve"> ikke ta dobbel dose som erstatning for en glemt dose.</w:t>
      </w:r>
    </w:p>
    <w:p w14:paraId="37C867C1" w14:textId="77777777" w:rsidR="00E65D4A" w:rsidRPr="006C1F2C" w:rsidRDefault="00E65D4A" w:rsidP="005171BE">
      <w:pPr>
        <w:widowControl w:val="0"/>
        <w:rPr>
          <w:color w:val="000000"/>
          <w:sz w:val="22"/>
          <w:szCs w:val="22"/>
        </w:rPr>
      </w:pPr>
    </w:p>
    <w:p w14:paraId="37C867C2" w14:textId="77777777" w:rsidR="00AD611A" w:rsidRPr="006C1F2C" w:rsidRDefault="00AD611A" w:rsidP="005171BE">
      <w:pPr>
        <w:widowControl w:val="0"/>
        <w:rPr>
          <w:color w:val="000000"/>
          <w:sz w:val="22"/>
          <w:szCs w:val="22"/>
        </w:rPr>
      </w:pPr>
      <w:r w:rsidRPr="006C1F2C">
        <w:rPr>
          <w:color w:val="000000"/>
          <w:sz w:val="22"/>
          <w:szCs w:val="22"/>
        </w:rPr>
        <w:t>Spør lege eller apotek dersom du har noen spørsmål om bruken av dette legemidlet.</w:t>
      </w:r>
    </w:p>
    <w:p w14:paraId="37C867C3" w14:textId="77777777" w:rsidR="00E65D4A" w:rsidRPr="006C1F2C" w:rsidRDefault="00E65D4A" w:rsidP="005171BE">
      <w:pPr>
        <w:widowControl w:val="0"/>
        <w:suppressAutoHyphens/>
        <w:rPr>
          <w:color w:val="000000"/>
          <w:sz w:val="22"/>
          <w:szCs w:val="22"/>
        </w:rPr>
      </w:pPr>
    </w:p>
    <w:p w14:paraId="37C867C4" w14:textId="77777777" w:rsidR="00AD611A" w:rsidRPr="006C1F2C" w:rsidRDefault="00AD611A" w:rsidP="005171BE">
      <w:pPr>
        <w:widowControl w:val="0"/>
        <w:suppressAutoHyphens/>
        <w:rPr>
          <w:color w:val="000000"/>
          <w:sz w:val="22"/>
          <w:szCs w:val="22"/>
        </w:rPr>
      </w:pPr>
    </w:p>
    <w:p w14:paraId="37C867C5" w14:textId="77777777" w:rsidR="00E66CD8" w:rsidRPr="006C1F2C" w:rsidRDefault="00E66CD8" w:rsidP="005171BE">
      <w:pPr>
        <w:keepNext/>
        <w:widowControl w:val="0"/>
        <w:suppressAutoHyphens/>
        <w:ind w:left="567" w:hanging="567"/>
        <w:rPr>
          <w:b/>
          <w:color w:val="000000"/>
          <w:sz w:val="22"/>
          <w:szCs w:val="22"/>
        </w:rPr>
      </w:pPr>
      <w:r w:rsidRPr="006C1F2C">
        <w:rPr>
          <w:b/>
          <w:color w:val="000000"/>
          <w:sz w:val="22"/>
          <w:szCs w:val="22"/>
        </w:rPr>
        <w:t>4.</w:t>
      </w:r>
      <w:r w:rsidRPr="006C1F2C">
        <w:rPr>
          <w:b/>
          <w:color w:val="000000"/>
          <w:sz w:val="22"/>
          <w:szCs w:val="22"/>
        </w:rPr>
        <w:tab/>
      </w:r>
      <w:r w:rsidR="00AD611A" w:rsidRPr="006C1F2C">
        <w:rPr>
          <w:b/>
          <w:color w:val="000000"/>
          <w:sz w:val="22"/>
          <w:szCs w:val="22"/>
        </w:rPr>
        <w:t>Mulige bivirkninger</w:t>
      </w:r>
    </w:p>
    <w:p w14:paraId="37C867C6" w14:textId="77777777" w:rsidR="00E66CD8" w:rsidRPr="006C1F2C" w:rsidRDefault="00E66CD8" w:rsidP="005171BE">
      <w:pPr>
        <w:keepNext/>
        <w:widowControl w:val="0"/>
        <w:suppressAutoHyphens/>
        <w:rPr>
          <w:color w:val="000000"/>
          <w:sz w:val="22"/>
          <w:szCs w:val="22"/>
        </w:rPr>
      </w:pPr>
    </w:p>
    <w:p w14:paraId="37C867C7" w14:textId="77777777" w:rsidR="00E66CD8" w:rsidRPr="006C1F2C" w:rsidRDefault="00E66CD8" w:rsidP="005171BE">
      <w:pPr>
        <w:widowControl w:val="0"/>
        <w:suppressAutoHyphens/>
        <w:rPr>
          <w:color w:val="000000"/>
          <w:sz w:val="22"/>
          <w:szCs w:val="22"/>
        </w:rPr>
      </w:pPr>
      <w:r w:rsidRPr="006C1F2C">
        <w:rPr>
          <w:color w:val="000000"/>
          <w:sz w:val="22"/>
          <w:szCs w:val="22"/>
        </w:rPr>
        <w:t xml:space="preserve">Som alle legemidler kan </w:t>
      </w:r>
      <w:r w:rsidR="00AD611A" w:rsidRPr="006C1F2C">
        <w:rPr>
          <w:color w:val="000000"/>
          <w:sz w:val="22"/>
          <w:szCs w:val="22"/>
        </w:rPr>
        <w:t>dette legemidlet</w:t>
      </w:r>
      <w:r w:rsidRPr="006C1F2C">
        <w:rPr>
          <w:color w:val="000000"/>
          <w:sz w:val="22"/>
          <w:szCs w:val="22"/>
        </w:rPr>
        <w:t xml:space="preserve"> forårsake bivirkninger, men ikke alle får det.</w:t>
      </w:r>
    </w:p>
    <w:p w14:paraId="37C867C8" w14:textId="77777777" w:rsidR="00E66CD8" w:rsidRPr="006C1F2C" w:rsidRDefault="00E66CD8" w:rsidP="005171BE">
      <w:pPr>
        <w:widowControl w:val="0"/>
        <w:suppressAutoHyphens/>
        <w:rPr>
          <w:color w:val="000000"/>
          <w:sz w:val="22"/>
          <w:szCs w:val="22"/>
        </w:rPr>
      </w:pPr>
    </w:p>
    <w:p w14:paraId="37C867C9" w14:textId="77777777" w:rsidR="00E66CD8" w:rsidRPr="006C1F2C" w:rsidRDefault="00E66CD8" w:rsidP="005171BE">
      <w:pPr>
        <w:widowControl w:val="0"/>
        <w:rPr>
          <w:color w:val="000000"/>
          <w:sz w:val="22"/>
          <w:szCs w:val="22"/>
        </w:rPr>
      </w:pPr>
      <w:r w:rsidRPr="006C1F2C">
        <w:rPr>
          <w:color w:val="000000"/>
          <w:sz w:val="22"/>
          <w:szCs w:val="22"/>
        </w:rPr>
        <w:t>Bivirkninger er vanligst i forbindelse med behandlingsstart eller når dosen økes. Bivirkningene vil vanligvis forsvinne gradvis, trolig fordi kroppen din blir vant til legemidlet.</w:t>
      </w:r>
    </w:p>
    <w:p w14:paraId="37C867CA" w14:textId="77777777" w:rsidR="00E66CD8" w:rsidRPr="006C1F2C" w:rsidRDefault="00E66CD8" w:rsidP="005171BE">
      <w:pPr>
        <w:widowControl w:val="0"/>
        <w:rPr>
          <w:color w:val="000000"/>
          <w:sz w:val="22"/>
          <w:szCs w:val="22"/>
        </w:rPr>
      </w:pPr>
    </w:p>
    <w:p w14:paraId="37C867CB" w14:textId="77777777" w:rsidR="00E66CD8" w:rsidRPr="006C1F2C" w:rsidRDefault="00E66CD8" w:rsidP="005171BE">
      <w:pPr>
        <w:keepNext/>
        <w:widowControl w:val="0"/>
        <w:rPr>
          <w:color w:val="000000"/>
          <w:sz w:val="22"/>
          <w:szCs w:val="22"/>
        </w:rPr>
      </w:pPr>
      <w:r w:rsidRPr="006C1F2C">
        <w:rPr>
          <w:b/>
          <w:color w:val="000000"/>
          <w:sz w:val="22"/>
          <w:szCs w:val="22"/>
        </w:rPr>
        <w:t>Svært vanlige</w:t>
      </w:r>
      <w:r w:rsidR="00AD611A" w:rsidRPr="006C1F2C">
        <w:rPr>
          <w:color w:val="000000"/>
          <w:sz w:val="22"/>
          <w:szCs w:val="22"/>
        </w:rPr>
        <w:t xml:space="preserve"> (kan forekomme hos mer enn 1 av 10 personer)</w:t>
      </w:r>
    </w:p>
    <w:p w14:paraId="37C867CD" w14:textId="77777777" w:rsidR="00E66CD8" w:rsidRPr="006C1F2C" w:rsidRDefault="00E66CD8" w:rsidP="005171BE">
      <w:pPr>
        <w:widowControl w:val="0"/>
        <w:numPr>
          <w:ilvl w:val="0"/>
          <w:numId w:val="22"/>
        </w:numPr>
        <w:ind w:left="567" w:hanging="567"/>
        <w:rPr>
          <w:color w:val="000000"/>
          <w:sz w:val="22"/>
          <w:szCs w:val="22"/>
        </w:rPr>
      </w:pPr>
      <w:r w:rsidRPr="006C1F2C">
        <w:rPr>
          <w:color w:val="000000"/>
          <w:sz w:val="22"/>
          <w:szCs w:val="22"/>
        </w:rPr>
        <w:t>Svimmelhet</w:t>
      </w:r>
    </w:p>
    <w:p w14:paraId="37C867CE" w14:textId="77777777" w:rsidR="00E66CD8" w:rsidRPr="006C1F2C" w:rsidRDefault="00E66CD8" w:rsidP="005171BE">
      <w:pPr>
        <w:widowControl w:val="0"/>
        <w:numPr>
          <w:ilvl w:val="0"/>
          <w:numId w:val="22"/>
        </w:numPr>
        <w:ind w:left="567" w:hanging="567"/>
        <w:rPr>
          <w:color w:val="000000"/>
          <w:sz w:val="22"/>
          <w:szCs w:val="22"/>
        </w:rPr>
      </w:pPr>
      <w:r w:rsidRPr="006C1F2C">
        <w:rPr>
          <w:color w:val="000000"/>
          <w:sz w:val="22"/>
          <w:szCs w:val="22"/>
        </w:rPr>
        <w:t>Nedsatt appetitt</w:t>
      </w:r>
    </w:p>
    <w:p w14:paraId="37C867CF" w14:textId="77777777" w:rsidR="00E66CD8" w:rsidRPr="006C1F2C" w:rsidRDefault="00E66CD8" w:rsidP="005171BE">
      <w:pPr>
        <w:widowControl w:val="0"/>
        <w:numPr>
          <w:ilvl w:val="0"/>
          <w:numId w:val="22"/>
        </w:numPr>
        <w:ind w:left="567" w:hanging="567"/>
        <w:rPr>
          <w:color w:val="000000"/>
          <w:sz w:val="22"/>
          <w:szCs w:val="22"/>
        </w:rPr>
      </w:pPr>
      <w:r w:rsidRPr="006C1F2C">
        <w:rPr>
          <w:color w:val="000000"/>
          <w:sz w:val="22"/>
          <w:szCs w:val="22"/>
        </w:rPr>
        <w:t>Mageproblemer slik som kvalme eller brekninger, diaré</w:t>
      </w:r>
    </w:p>
    <w:p w14:paraId="37C867D0" w14:textId="77777777" w:rsidR="00E66CD8" w:rsidRPr="006C1F2C" w:rsidRDefault="00E66CD8" w:rsidP="005171BE">
      <w:pPr>
        <w:widowControl w:val="0"/>
        <w:rPr>
          <w:color w:val="000000"/>
          <w:sz w:val="22"/>
          <w:szCs w:val="22"/>
        </w:rPr>
      </w:pPr>
    </w:p>
    <w:p w14:paraId="37C867D1" w14:textId="77777777" w:rsidR="00E66CD8" w:rsidRPr="006C1F2C" w:rsidRDefault="00E66CD8" w:rsidP="005171BE">
      <w:pPr>
        <w:keepNext/>
        <w:widowControl w:val="0"/>
        <w:rPr>
          <w:color w:val="000000"/>
          <w:sz w:val="22"/>
          <w:szCs w:val="22"/>
        </w:rPr>
      </w:pPr>
      <w:r w:rsidRPr="006C1F2C">
        <w:rPr>
          <w:b/>
          <w:color w:val="000000"/>
          <w:sz w:val="22"/>
          <w:szCs w:val="22"/>
        </w:rPr>
        <w:t>Vanlige</w:t>
      </w:r>
      <w:r w:rsidR="00AD611A" w:rsidRPr="006C1F2C">
        <w:rPr>
          <w:color w:val="000000"/>
          <w:sz w:val="22"/>
          <w:szCs w:val="22"/>
        </w:rPr>
        <w:t xml:space="preserve"> (kan forekomme hos opptil 1 av 10 personer)</w:t>
      </w:r>
    </w:p>
    <w:p w14:paraId="13276A07" w14:textId="40396B8D" w:rsidR="00311247" w:rsidRDefault="00311247" w:rsidP="005171BE">
      <w:pPr>
        <w:widowControl w:val="0"/>
        <w:numPr>
          <w:ilvl w:val="0"/>
          <w:numId w:val="23"/>
        </w:numPr>
        <w:ind w:left="567" w:hanging="567"/>
        <w:rPr>
          <w:color w:val="000000"/>
          <w:sz w:val="22"/>
          <w:szCs w:val="22"/>
        </w:rPr>
      </w:pPr>
      <w:r w:rsidRPr="006C1F2C">
        <w:rPr>
          <w:color w:val="000000"/>
          <w:sz w:val="22"/>
          <w:szCs w:val="22"/>
        </w:rPr>
        <w:t>Angst</w:t>
      </w:r>
    </w:p>
    <w:p w14:paraId="37C867D2" w14:textId="503B6F3D"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Svetting</w:t>
      </w:r>
    </w:p>
    <w:p w14:paraId="37C867D3" w14:textId="77777777"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Hodepine</w:t>
      </w:r>
    </w:p>
    <w:p w14:paraId="37C867D4" w14:textId="77777777"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Halsbrann</w:t>
      </w:r>
    </w:p>
    <w:p w14:paraId="37C867D5" w14:textId="77777777"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Vekttap</w:t>
      </w:r>
    </w:p>
    <w:p w14:paraId="37C867D6" w14:textId="2A3392FF"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Magesmerte</w:t>
      </w:r>
      <w:r w:rsidR="003F04F8">
        <w:rPr>
          <w:color w:val="000000"/>
          <w:sz w:val="22"/>
          <w:szCs w:val="22"/>
        </w:rPr>
        <w:t>r</w:t>
      </w:r>
    </w:p>
    <w:p w14:paraId="37C867D7" w14:textId="799C778F"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Agitasjon</w:t>
      </w:r>
    </w:p>
    <w:p w14:paraId="37C867D8" w14:textId="77777777"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Følelse av trøtthet eller svakhet</w:t>
      </w:r>
    </w:p>
    <w:p w14:paraId="37C867D9" w14:textId="77777777" w:rsidR="00E66CD8" w:rsidRPr="006C1F2C" w:rsidRDefault="00E66CD8" w:rsidP="005171BE">
      <w:pPr>
        <w:widowControl w:val="0"/>
        <w:numPr>
          <w:ilvl w:val="0"/>
          <w:numId w:val="23"/>
        </w:numPr>
        <w:ind w:left="567" w:hanging="567"/>
        <w:rPr>
          <w:color w:val="000000"/>
          <w:sz w:val="22"/>
          <w:szCs w:val="22"/>
        </w:rPr>
      </w:pPr>
      <w:r w:rsidRPr="006C1F2C">
        <w:rPr>
          <w:color w:val="000000"/>
          <w:sz w:val="22"/>
          <w:szCs w:val="22"/>
        </w:rPr>
        <w:t>Generell følelse av uvelhet</w:t>
      </w:r>
    </w:p>
    <w:p w14:paraId="37C867DA" w14:textId="77777777" w:rsidR="00B81384" w:rsidRPr="006C1F2C" w:rsidRDefault="00E66CD8" w:rsidP="005171BE">
      <w:pPr>
        <w:widowControl w:val="0"/>
        <w:numPr>
          <w:ilvl w:val="0"/>
          <w:numId w:val="23"/>
        </w:numPr>
        <w:ind w:left="567" w:hanging="567"/>
        <w:rPr>
          <w:color w:val="000000"/>
          <w:sz w:val="22"/>
          <w:szCs w:val="22"/>
        </w:rPr>
      </w:pPr>
      <w:r w:rsidRPr="006C1F2C">
        <w:rPr>
          <w:color w:val="000000"/>
          <w:sz w:val="22"/>
          <w:szCs w:val="22"/>
        </w:rPr>
        <w:t>Skjelving eller følelse av forvirring</w:t>
      </w:r>
    </w:p>
    <w:p w14:paraId="37C867DB" w14:textId="77777777" w:rsidR="00890DC1" w:rsidRPr="006C1F2C" w:rsidRDefault="00890DC1" w:rsidP="005171BE">
      <w:pPr>
        <w:widowControl w:val="0"/>
        <w:numPr>
          <w:ilvl w:val="0"/>
          <w:numId w:val="23"/>
        </w:numPr>
        <w:ind w:left="567" w:hanging="567"/>
        <w:rPr>
          <w:color w:val="000000"/>
          <w:sz w:val="22"/>
          <w:szCs w:val="22"/>
        </w:rPr>
      </w:pPr>
      <w:r w:rsidRPr="006C1F2C">
        <w:rPr>
          <w:color w:val="000000"/>
          <w:sz w:val="22"/>
          <w:szCs w:val="22"/>
        </w:rPr>
        <w:t>Nedsatt appetitt</w:t>
      </w:r>
    </w:p>
    <w:p w14:paraId="37C867DC" w14:textId="77777777" w:rsidR="00AB6350" w:rsidRDefault="00AB6350" w:rsidP="005171BE">
      <w:pPr>
        <w:widowControl w:val="0"/>
        <w:numPr>
          <w:ilvl w:val="0"/>
          <w:numId w:val="23"/>
        </w:numPr>
        <w:ind w:left="567" w:hanging="567"/>
        <w:rPr>
          <w:color w:val="000000"/>
          <w:sz w:val="22"/>
          <w:szCs w:val="22"/>
        </w:rPr>
      </w:pPr>
      <w:r w:rsidRPr="006C1F2C">
        <w:rPr>
          <w:color w:val="000000"/>
          <w:sz w:val="22"/>
          <w:szCs w:val="22"/>
        </w:rPr>
        <w:t>Mareritt</w:t>
      </w:r>
    </w:p>
    <w:p w14:paraId="53F03BEB" w14:textId="111D47E5" w:rsidR="004177AF" w:rsidRPr="006C1F2C" w:rsidRDefault="004177AF" w:rsidP="005171BE">
      <w:pPr>
        <w:widowControl w:val="0"/>
        <w:numPr>
          <w:ilvl w:val="0"/>
          <w:numId w:val="23"/>
        </w:numPr>
        <w:ind w:left="567" w:hanging="567"/>
        <w:rPr>
          <w:color w:val="000000"/>
          <w:sz w:val="22"/>
          <w:szCs w:val="22"/>
        </w:rPr>
      </w:pPr>
      <w:r>
        <w:rPr>
          <w:color w:val="000000"/>
          <w:sz w:val="22"/>
          <w:szCs w:val="22"/>
        </w:rPr>
        <w:t>Søvnighet</w:t>
      </w:r>
    </w:p>
    <w:p w14:paraId="37C867DD" w14:textId="77777777" w:rsidR="00E66CD8" w:rsidRPr="006C1F2C" w:rsidRDefault="00E66CD8" w:rsidP="005171BE">
      <w:pPr>
        <w:widowControl w:val="0"/>
        <w:rPr>
          <w:color w:val="000000"/>
          <w:sz w:val="22"/>
          <w:szCs w:val="22"/>
        </w:rPr>
      </w:pPr>
    </w:p>
    <w:p w14:paraId="37C867DE" w14:textId="77777777" w:rsidR="00E66CD8" w:rsidRPr="006C1F2C" w:rsidRDefault="00E66CD8" w:rsidP="005171BE">
      <w:pPr>
        <w:keepNext/>
        <w:widowControl w:val="0"/>
        <w:rPr>
          <w:color w:val="000000"/>
          <w:sz w:val="22"/>
          <w:szCs w:val="22"/>
        </w:rPr>
      </w:pPr>
      <w:r w:rsidRPr="006C1F2C">
        <w:rPr>
          <w:b/>
          <w:color w:val="000000"/>
          <w:sz w:val="22"/>
          <w:szCs w:val="22"/>
        </w:rPr>
        <w:t>Mindre vanlige</w:t>
      </w:r>
      <w:r w:rsidR="00AD611A" w:rsidRPr="006C1F2C">
        <w:rPr>
          <w:color w:val="000000"/>
          <w:sz w:val="22"/>
          <w:szCs w:val="22"/>
        </w:rPr>
        <w:t xml:space="preserve"> (kan forekomme hos opptil 1 av 100 personer)</w:t>
      </w:r>
    </w:p>
    <w:p w14:paraId="37C867DF" w14:textId="77777777" w:rsidR="00E66CD8" w:rsidRPr="006C1F2C" w:rsidRDefault="00E66CD8" w:rsidP="005171BE">
      <w:pPr>
        <w:widowControl w:val="0"/>
        <w:numPr>
          <w:ilvl w:val="0"/>
          <w:numId w:val="24"/>
        </w:numPr>
        <w:ind w:left="567" w:hanging="567"/>
        <w:rPr>
          <w:color w:val="000000"/>
          <w:sz w:val="22"/>
          <w:szCs w:val="22"/>
        </w:rPr>
      </w:pPr>
      <w:r w:rsidRPr="006C1F2C">
        <w:rPr>
          <w:color w:val="000000"/>
          <w:sz w:val="22"/>
          <w:szCs w:val="22"/>
        </w:rPr>
        <w:t>Depresjon</w:t>
      </w:r>
    </w:p>
    <w:p w14:paraId="37C867E0" w14:textId="77777777" w:rsidR="00E66CD8" w:rsidRPr="006C1F2C" w:rsidRDefault="00E66CD8" w:rsidP="005171BE">
      <w:pPr>
        <w:widowControl w:val="0"/>
        <w:numPr>
          <w:ilvl w:val="0"/>
          <w:numId w:val="24"/>
        </w:numPr>
        <w:ind w:left="567" w:hanging="567"/>
        <w:rPr>
          <w:color w:val="000000"/>
          <w:sz w:val="22"/>
          <w:szCs w:val="22"/>
        </w:rPr>
      </w:pPr>
      <w:r w:rsidRPr="006C1F2C">
        <w:rPr>
          <w:color w:val="000000"/>
          <w:sz w:val="22"/>
          <w:szCs w:val="22"/>
        </w:rPr>
        <w:t>Søvnvansker</w:t>
      </w:r>
    </w:p>
    <w:p w14:paraId="37C867E1" w14:textId="153AF8B1" w:rsidR="00E66CD8" w:rsidRPr="006C1F2C" w:rsidRDefault="00E66CD8" w:rsidP="005171BE">
      <w:pPr>
        <w:widowControl w:val="0"/>
        <w:numPr>
          <w:ilvl w:val="0"/>
          <w:numId w:val="24"/>
        </w:numPr>
        <w:ind w:left="567" w:hanging="567"/>
        <w:rPr>
          <w:color w:val="000000"/>
          <w:sz w:val="22"/>
          <w:szCs w:val="22"/>
        </w:rPr>
      </w:pPr>
      <w:r w:rsidRPr="006C1F2C">
        <w:rPr>
          <w:color w:val="000000"/>
          <w:sz w:val="22"/>
          <w:szCs w:val="22"/>
        </w:rPr>
        <w:t>Besvimelser eller fallulykker</w:t>
      </w:r>
    </w:p>
    <w:p w14:paraId="37C867E2" w14:textId="77777777" w:rsidR="00E66CD8" w:rsidRPr="006C1F2C" w:rsidRDefault="00E66CD8" w:rsidP="005171BE">
      <w:pPr>
        <w:widowControl w:val="0"/>
        <w:numPr>
          <w:ilvl w:val="0"/>
          <w:numId w:val="24"/>
        </w:numPr>
        <w:ind w:left="567" w:hanging="567"/>
        <w:rPr>
          <w:color w:val="000000"/>
          <w:sz w:val="22"/>
          <w:szCs w:val="22"/>
        </w:rPr>
      </w:pPr>
      <w:r w:rsidRPr="006C1F2C">
        <w:rPr>
          <w:color w:val="000000"/>
          <w:sz w:val="22"/>
          <w:szCs w:val="22"/>
        </w:rPr>
        <w:t>Endringer i leverfunksjon</w:t>
      </w:r>
    </w:p>
    <w:p w14:paraId="37C867E3" w14:textId="77777777" w:rsidR="00E66CD8" w:rsidRPr="006C1F2C" w:rsidRDefault="00E66CD8" w:rsidP="005171BE">
      <w:pPr>
        <w:widowControl w:val="0"/>
        <w:rPr>
          <w:color w:val="000000"/>
          <w:sz w:val="22"/>
          <w:szCs w:val="22"/>
        </w:rPr>
      </w:pPr>
    </w:p>
    <w:p w14:paraId="37C867E4" w14:textId="77777777" w:rsidR="00E66CD8" w:rsidRPr="006C1F2C" w:rsidRDefault="00E66CD8" w:rsidP="005171BE">
      <w:pPr>
        <w:keepNext/>
        <w:widowControl w:val="0"/>
        <w:rPr>
          <w:color w:val="000000"/>
          <w:sz w:val="22"/>
          <w:szCs w:val="22"/>
        </w:rPr>
      </w:pPr>
      <w:r w:rsidRPr="006C1F2C">
        <w:rPr>
          <w:b/>
          <w:color w:val="000000"/>
          <w:sz w:val="22"/>
          <w:szCs w:val="22"/>
        </w:rPr>
        <w:t>Sjeldne</w:t>
      </w:r>
      <w:r w:rsidR="00AD611A" w:rsidRPr="006C1F2C">
        <w:rPr>
          <w:b/>
          <w:color w:val="000000"/>
          <w:sz w:val="22"/>
          <w:szCs w:val="22"/>
        </w:rPr>
        <w:t xml:space="preserve"> </w:t>
      </w:r>
      <w:r w:rsidR="00AD611A" w:rsidRPr="006C1F2C">
        <w:rPr>
          <w:color w:val="000000"/>
          <w:sz w:val="22"/>
          <w:szCs w:val="22"/>
        </w:rPr>
        <w:t>(kan forekomme hos opptil 1 av 1000 personer)</w:t>
      </w:r>
    </w:p>
    <w:p w14:paraId="37C867E5" w14:textId="77777777" w:rsidR="00E66CD8" w:rsidRPr="006C1F2C" w:rsidRDefault="00E66CD8" w:rsidP="005171BE">
      <w:pPr>
        <w:widowControl w:val="0"/>
        <w:numPr>
          <w:ilvl w:val="0"/>
          <w:numId w:val="25"/>
        </w:numPr>
        <w:ind w:left="567" w:hanging="567"/>
        <w:rPr>
          <w:color w:val="000000"/>
          <w:sz w:val="22"/>
          <w:szCs w:val="22"/>
        </w:rPr>
      </w:pPr>
      <w:r w:rsidRPr="006C1F2C">
        <w:rPr>
          <w:color w:val="000000"/>
          <w:sz w:val="22"/>
          <w:szCs w:val="22"/>
        </w:rPr>
        <w:t>Brystsmerter</w:t>
      </w:r>
    </w:p>
    <w:p w14:paraId="37C867E6" w14:textId="77777777" w:rsidR="00E66CD8" w:rsidRPr="006C1F2C" w:rsidRDefault="00E66CD8" w:rsidP="005171BE">
      <w:pPr>
        <w:widowControl w:val="0"/>
        <w:numPr>
          <w:ilvl w:val="0"/>
          <w:numId w:val="25"/>
        </w:numPr>
        <w:ind w:left="567" w:hanging="567"/>
        <w:rPr>
          <w:color w:val="000000"/>
          <w:sz w:val="22"/>
          <w:szCs w:val="22"/>
        </w:rPr>
      </w:pPr>
      <w:r w:rsidRPr="006C1F2C">
        <w:rPr>
          <w:color w:val="000000"/>
          <w:sz w:val="22"/>
          <w:szCs w:val="22"/>
        </w:rPr>
        <w:t>Utslett, kløe</w:t>
      </w:r>
    </w:p>
    <w:p w14:paraId="37C867E7" w14:textId="77777777" w:rsidR="00E66CD8" w:rsidRPr="006C1F2C" w:rsidRDefault="00E66CD8" w:rsidP="005171BE">
      <w:pPr>
        <w:widowControl w:val="0"/>
        <w:numPr>
          <w:ilvl w:val="0"/>
          <w:numId w:val="25"/>
        </w:numPr>
        <w:ind w:left="567" w:hanging="567"/>
        <w:rPr>
          <w:color w:val="000000"/>
          <w:sz w:val="22"/>
          <w:szCs w:val="22"/>
        </w:rPr>
      </w:pPr>
      <w:r w:rsidRPr="006C1F2C">
        <w:rPr>
          <w:color w:val="000000"/>
          <w:sz w:val="22"/>
          <w:szCs w:val="22"/>
        </w:rPr>
        <w:t>Krampeanfall</w:t>
      </w:r>
    </w:p>
    <w:p w14:paraId="37C867E8" w14:textId="77777777" w:rsidR="00E66CD8" w:rsidRPr="006C1F2C" w:rsidRDefault="00E66CD8" w:rsidP="005171BE">
      <w:pPr>
        <w:widowControl w:val="0"/>
        <w:numPr>
          <w:ilvl w:val="0"/>
          <w:numId w:val="25"/>
        </w:numPr>
        <w:ind w:left="567" w:hanging="567"/>
        <w:rPr>
          <w:color w:val="000000"/>
          <w:sz w:val="22"/>
          <w:szCs w:val="22"/>
        </w:rPr>
      </w:pPr>
      <w:r w:rsidRPr="006C1F2C">
        <w:rPr>
          <w:color w:val="000000"/>
          <w:sz w:val="22"/>
          <w:szCs w:val="22"/>
        </w:rPr>
        <w:t>Magesår eller sår på tarmen</w:t>
      </w:r>
    </w:p>
    <w:p w14:paraId="37C867E9" w14:textId="77777777" w:rsidR="00E66CD8" w:rsidRPr="006C1F2C" w:rsidRDefault="00E66CD8" w:rsidP="005171BE">
      <w:pPr>
        <w:widowControl w:val="0"/>
        <w:rPr>
          <w:color w:val="000000"/>
          <w:sz w:val="22"/>
          <w:szCs w:val="22"/>
        </w:rPr>
      </w:pPr>
    </w:p>
    <w:p w14:paraId="37C867EA" w14:textId="77777777" w:rsidR="00E66CD8" w:rsidRPr="006C1F2C" w:rsidRDefault="00E66CD8" w:rsidP="005171BE">
      <w:pPr>
        <w:keepNext/>
        <w:widowControl w:val="0"/>
        <w:rPr>
          <w:color w:val="000000"/>
          <w:sz w:val="22"/>
          <w:szCs w:val="22"/>
        </w:rPr>
      </w:pPr>
      <w:r w:rsidRPr="006C1F2C">
        <w:rPr>
          <w:b/>
          <w:color w:val="000000"/>
          <w:sz w:val="22"/>
          <w:szCs w:val="22"/>
        </w:rPr>
        <w:t>Svært sjeldne</w:t>
      </w:r>
      <w:r w:rsidR="00AD611A" w:rsidRPr="006C1F2C">
        <w:rPr>
          <w:b/>
          <w:color w:val="000000"/>
          <w:sz w:val="22"/>
          <w:szCs w:val="22"/>
        </w:rPr>
        <w:t xml:space="preserve"> </w:t>
      </w:r>
      <w:r w:rsidR="00AD611A" w:rsidRPr="006C1F2C">
        <w:rPr>
          <w:color w:val="000000"/>
          <w:sz w:val="22"/>
          <w:szCs w:val="22"/>
        </w:rPr>
        <w:t>(kan forekomme hos opptil 1 av 10 000 personer)</w:t>
      </w:r>
    </w:p>
    <w:p w14:paraId="37C867EB"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Høyt blodtrykk</w:t>
      </w:r>
    </w:p>
    <w:p w14:paraId="37C867EC"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Urinveisinfeksjon</w:t>
      </w:r>
    </w:p>
    <w:p w14:paraId="37C867ED"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Se ting som ikke er der (hallusinasjoner)</w:t>
      </w:r>
    </w:p>
    <w:p w14:paraId="37C867EE"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Problemer med hjerterytmen slik som rask eller langsom hjerterytme</w:t>
      </w:r>
    </w:p>
    <w:p w14:paraId="37C867EF" w14:textId="2871B035"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Blødning i tarmen – vises som blod i avføringen eller i forbindelse med brekninger</w:t>
      </w:r>
    </w:p>
    <w:p w14:paraId="37C867F0"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Betennelse i bukspyttkjertelen – symptomer inkluderer kraftige smerter øverst i magen, ofte med sykdomsfølelse (kvalme) eller brekninger (oppkast)</w:t>
      </w:r>
    </w:p>
    <w:p w14:paraId="37C867F1"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Symptomene på Parkinsons sykdom blir verre eller utvikling av lignende symptomer – slik som muskelstivhet, vanskeligheter med å utføre bevegelser</w:t>
      </w:r>
    </w:p>
    <w:p w14:paraId="37C867F2" w14:textId="77777777" w:rsidR="00E66CD8" w:rsidRPr="006C1F2C" w:rsidRDefault="00E66CD8" w:rsidP="005171BE">
      <w:pPr>
        <w:widowControl w:val="0"/>
        <w:rPr>
          <w:color w:val="000000"/>
          <w:sz w:val="22"/>
          <w:szCs w:val="22"/>
        </w:rPr>
      </w:pPr>
    </w:p>
    <w:p w14:paraId="37C867F3" w14:textId="77777777" w:rsidR="00E66CD8" w:rsidRPr="006C1F2C" w:rsidRDefault="00E66CD8" w:rsidP="005171BE">
      <w:pPr>
        <w:keepNext/>
        <w:widowControl w:val="0"/>
        <w:rPr>
          <w:color w:val="000000"/>
          <w:sz w:val="22"/>
          <w:szCs w:val="22"/>
        </w:rPr>
      </w:pPr>
      <w:r w:rsidRPr="006C1F2C">
        <w:rPr>
          <w:b/>
          <w:color w:val="000000"/>
          <w:sz w:val="22"/>
          <w:szCs w:val="22"/>
        </w:rPr>
        <w:t>Ikke kjent</w:t>
      </w:r>
      <w:r w:rsidR="00AD611A" w:rsidRPr="006C1F2C">
        <w:rPr>
          <w:b/>
          <w:color w:val="000000"/>
          <w:sz w:val="22"/>
          <w:szCs w:val="22"/>
        </w:rPr>
        <w:t xml:space="preserve"> </w:t>
      </w:r>
      <w:r w:rsidR="00AD611A" w:rsidRPr="006C1F2C">
        <w:rPr>
          <w:color w:val="000000"/>
          <w:sz w:val="22"/>
          <w:szCs w:val="22"/>
        </w:rPr>
        <w:t>(hyppighet kan ikke anslås utifra tilgjengelige data)</w:t>
      </w:r>
    </w:p>
    <w:p w14:paraId="37C867F4"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Kraftige brekninger som kan medføre skader i spiserøret (øsofagus)</w:t>
      </w:r>
    </w:p>
    <w:p w14:paraId="37C867F5"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Dehydrering (for stort væsketap)</w:t>
      </w:r>
    </w:p>
    <w:p w14:paraId="37C867F6"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Leverforstyrrelser (gul hud, gulfarging av det hvite i øyet, unormal mørk urin eller uforklarlig kvalme, brekninger, tretthet og nedsatt appettitt)</w:t>
      </w:r>
    </w:p>
    <w:p w14:paraId="37C867F7"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Aggresjon, følelse av rastløshet</w:t>
      </w:r>
    </w:p>
    <w:p w14:paraId="37C867F8"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Uregelmessig hjerterytme</w:t>
      </w:r>
    </w:p>
    <w:p w14:paraId="71CFC91F" w14:textId="24671A2F" w:rsidR="00F46706" w:rsidRPr="006C1F2C" w:rsidRDefault="00F46706" w:rsidP="00F46706">
      <w:pPr>
        <w:widowControl w:val="0"/>
        <w:numPr>
          <w:ilvl w:val="0"/>
          <w:numId w:val="27"/>
        </w:numPr>
        <w:ind w:left="567" w:hanging="567"/>
        <w:rPr>
          <w:color w:val="000000"/>
          <w:sz w:val="22"/>
          <w:szCs w:val="22"/>
        </w:rPr>
      </w:pPr>
      <w:r w:rsidRPr="006C1F2C">
        <w:rPr>
          <w:color w:val="000000"/>
          <w:sz w:val="22"/>
          <w:szCs w:val="22"/>
        </w:rPr>
        <w:t>Pisa-syndrom (en tilstand som innebærer ufrivillig muskelsammentrekning med unormal bøyning av kroppen og hodet til en side)</w:t>
      </w:r>
    </w:p>
    <w:p w14:paraId="37C867F9" w14:textId="77777777" w:rsidR="00E66CD8" w:rsidRPr="006C1F2C" w:rsidRDefault="00E66CD8" w:rsidP="005171BE">
      <w:pPr>
        <w:widowControl w:val="0"/>
        <w:rPr>
          <w:color w:val="000000"/>
          <w:sz w:val="22"/>
          <w:szCs w:val="22"/>
        </w:rPr>
      </w:pPr>
    </w:p>
    <w:p w14:paraId="37C867FA" w14:textId="77777777" w:rsidR="00E66CD8" w:rsidRPr="006C1F2C" w:rsidRDefault="00E66CD8" w:rsidP="005171BE">
      <w:pPr>
        <w:keepNext/>
        <w:widowControl w:val="0"/>
        <w:rPr>
          <w:b/>
          <w:color w:val="000000"/>
          <w:sz w:val="22"/>
          <w:szCs w:val="22"/>
        </w:rPr>
      </w:pPr>
      <w:r w:rsidRPr="006C1F2C">
        <w:rPr>
          <w:b/>
          <w:color w:val="000000"/>
          <w:sz w:val="22"/>
          <w:szCs w:val="22"/>
        </w:rPr>
        <w:t>Pasienter med demens og Parkinsons sykdom</w:t>
      </w:r>
    </w:p>
    <w:p w14:paraId="37C867FB" w14:textId="77777777" w:rsidR="00E66CD8" w:rsidRPr="006C1F2C" w:rsidRDefault="00E66CD8" w:rsidP="005171BE">
      <w:pPr>
        <w:widowControl w:val="0"/>
        <w:rPr>
          <w:color w:val="000000"/>
          <w:sz w:val="22"/>
          <w:szCs w:val="22"/>
        </w:rPr>
      </w:pPr>
      <w:r w:rsidRPr="006C1F2C">
        <w:rPr>
          <w:color w:val="000000"/>
          <w:sz w:val="22"/>
          <w:szCs w:val="22"/>
        </w:rPr>
        <w:t>Disse pasientene får noen bivirkninger oftere. De får også noen andre bivirkninger:</w:t>
      </w:r>
    </w:p>
    <w:p w14:paraId="37C867FC" w14:textId="77777777" w:rsidR="00E66CD8" w:rsidRPr="006C1F2C" w:rsidRDefault="00E66CD8" w:rsidP="005171BE">
      <w:pPr>
        <w:widowControl w:val="0"/>
        <w:rPr>
          <w:color w:val="000000"/>
          <w:sz w:val="22"/>
          <w:szCs w:val="22"/>
        </w:rPr>
      </w:pPr>
    </w:p>
    <w:p w14:paraId="37C867FD" w14:textId="77777777" w:rsidR="00E66CD8" w:rsidRPr="006C1F2C" w:rsidRDefault="00E66CD8" w:rsidP="005171BE">
      <w:pPr>
        <w:keepNext/>
        <w:widowControl w:val="0"/>
        <w:rPr>
          <w:color w:val="000000"/>
          <w:sz w:val="22"/>
          <w:szCs w:val="22"/>
        </w:rPr>
      </w:pPr>
      <w:r w:rsidRPr="006C1F2C">
        <w:rPr>
          <w:b/>
          <w:color w:val="000000"/>
          <w:sz w:val="22"/>
          <w:szCs w:val="22"/>
        </w:rPr>
        <w:t>Svært vanlige</w:t>
      </w:r>
      <w:r w:rsidR="00AD611A" w:rsidRPr="006C1F2C">
        <w:rPr>
          <w:color w:val="000000"/>
          <w:sz w:val="22"/>
          <w:szCs w:val="22"/>
        </w:rPr>
        <w:t xml:space="preserve"> (kan forekomme hos mer enn 1 av 10 personer)</w:t>
      </w:r>
    </w:p>
    <w:p w14:paraId="37C867FE" w14:textId="77777777" w:rsidR="000527C9" w:rsidRPr="006C1F2C" w:rsidRDefault="00E66CD8" w:rsidP="005171BE">
      <w:pPr>
        <w:widowControl w:val="0"/>
        <w:numPr>
          <w:ilvl w:val="0"/>
          <w:numId w:val="27"/>
        </w:numPr>
        <w:ind w:left="567" w:hanging="567"/>
        <w:rPr>
          <w:color w:val="000000"/>
          <w:sz w:val="22"/>
          <w:szCs w:val="22"/>
        </w:rPr>
      </w:pPr>
      <w:r w:rsidRPr="006C1F2C">
        <w:rPr>
          <w:color w:val="000000"/>
          <w:sz w:val="22"/>
          <w:szCs w:val="22"/>
        </w:rPr>
        <w:t>Skjelving</w:t>
      </w:r>
    </w:p>
    <w:p w14:paraId="37C86800" w14:textId="410D693F" w:rsidR="00E66CD8" w:rsidRPr="006C1F2C" w:rsidRDefault="00A11971" w:rsidP="005171BE">
      <w:pPr>
        <w:widowControl w:val="0"/>
        <w:numPr>
          <w:ilvl w:val="0"/>
          <w:numId w:val="27"/>
        </w:numPr>
        <w:ind w:left="567" w:hanging="567"/>
        <w:rPr>
          <w:color w:val="000000"/>
          <w:sz w:val="22"/>
          <w:szCs w:val="22"/>
        </w:rPr>
      </w:pPr>
      <w:r w:rsidRPr="006C1F2C">
        <w:rPr>
          <w:color w:val="000000"/>
          <w:sz w:val="22"/>
          <w:szCs w:val="22"/>
        </w:rPr>
        <w:t>Fallu</w:t>
      </w:r>
      <w:r>
        <w:rPr>
          <w:color w:val="000000"/>
          <w:sz w:val="22"/>
          <w:szCs w:val="22"/>
        </w:rPr>
        <w:t>lykker</w:t>
      </w:r>
    </w:p>
    <w:p w14:paraId="37C86801" w14:textId="77777777" w:rsidR="00E66CD8" w:rsidRPr="006C1F2C" w:rsidRDefault="00E66CD8" w:rsidP="005171BE">
      <w:pPr>
        <w:widowControl w:val="0"/>
        <w:rPr>
          <w:color w:val="000000"/>
          <w:sz w:val="22"/>
          <w:szCs w:val="22"/>
        </w:rPr>
      </w:pPr>
    </w:p>
    <w:p w14:paraId="37C86802" w14:textId="77777777" w:rsidR="00E66CD8" w:rsidRPr="006C1F2C" w:rsidRDefault="00E66CD8" w:rsidP="005171BE">
      <w:pPr>
        <w:keepNext/>
        <w:widowControl w:val="0"/>
        <w:rPr>
          <w:color w:val="000000"/>
          <w:sz w:val="22"/>
          <w:szCs w:val="22"/>
        </w:rPr>
      </w:pPr>
      <w:r w:rsidRPr="006C1F2C">
        <w:rPr>
          <w:b/>
          <w:color w:val="000000"/>
          <w:sz w:val="22"/>
          <w:szCs w:val="22"/>
        </w:rPr>
        <w:t>Vanlige</w:t>
      </w:r>
      <w:r w:rsidR="00AD611A" w:rsidRPr="006C1F2C">
        <w:rPr>
          <w:color w:val="000000"/>
          <w:sz w:val="22"/>
          <w:szCs w:val="22"/>
        </w:rPr>
        <w:t xml:space="preserve"> (kan forekomme hos opptil 1 av 10 personer)</w:t>
      </w:r>
    </w:p>
    <w:p w14:paraId="37C86803"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Angst</w:t>
      </w:r>
    </w:p>
    <w:p w14:paraId="37C86804"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Rastløshet</w:t>
      </w:r>
    </w:p>
    <w:p w14:paraId="37C86805"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 xml:space="preserve">Langsom </w:t>
      </w:r>
      <w:r w:rsidR="000527C9" w:rsidRPr="006C1F2C">
        <w:rPr>
          <w:color w:val="000000"/>
          <w:sz w:val="22"/>
          <w:szCs w:val="22"/>
        </w:rPr>
        <w:t xml:space="preserve">og rask </w:t>
      </w:r>
      <w:r w:rsidRPr="006C1F2C">
        <w:rPr>
          <w:color w:val="000000"/>
          <w:sz w:val="22"/>
          <w:szCs w:val="22"/>
        </w:rPr>
        <w:t>hjerterytme</w:t>
      </w:r>
    </w:p>
    <w:p w14:paraId="37C86806"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Vanskeligheter med å sove</w:t>
      </w:r>
    </w:p>
    <w:p w14:paraId="37C86807"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For mye spytt og dehydrering</w:t>
      </w:r>
    </w:p>
    <w:p w14:paraId="37C86808" w14:textId="77777777" w:rsidR="00E66CD8" w:rsidRPr="006C1F2C" w:rsidRDefault="00E66CD8" w:rsidP="005171BE">
      <w:pPr>
        <w:widowControl w:val="0"/>
        <w:numPr>
          <w:ilvl w:val="0"/>
          <w:numId w:val="27"/>
        </w:numPr>
        <w:ind w:left="567" w:hanging="567"/>
        <w:rPr>
          <w:color w:val="000000"/>
          <w:sz w:val="22"/>
          <w:szCs w:val="22"/>
        </w:rPr>
      </w:pPr>
      <w:r w:rsidRPr="006C1F2C">
        <w:rPr>
          <w:color w:val="000000"/>
          <w:sz w:val="22"/>
          <w:szCs w:val="22"/>
        </w:rPr>
        <w:t>Unormalt langsomme eller ukontrollerte bevegelser</w:t>
      </w:r>
    </w:p>
    <w:p w14:paraId="37C86809" w14:textId="77777777" w:rsidR="00E66CD8" w:rsidRDefault="00E66CD8" w:rsidP="005171BE">
      <w:pPr>
        <w:widowControl w:val="0"/>
        <w:numPr>
          <w:ilvl w:val="0"/>
          <w:numId w:val="26"/>
        </w:numPr>
        <w:ind w:left="567" w:hanging="567"/>
        <w:rPr>
          <w:color w:val="000000"/>
          <w:sz w:val="22"/>
          <w:szCs w:val="22"/>
        </w:rPr>
      </w:pPr>
      <w:r w:rsidRPr="006C1F2C">
        <w:rPr>
          <w:color w:val="000000"/>
          <w:sz w:val="22"/>
          <w:szCs w:val="22"/>
        </w:rPr>
        <w:t>Symptomene på Parkinsons sykdom blir verre eller utvikling av lignende symptomer – slik som muskelstivhet, vanskeligheter med å utføre bevegelser</w:t>
      </w:r>
      <w:r w:rsidR="000527C9" w:rsidRPr="006C1F2C">
        <w:rPr>
          <w:color w:val="000000"/>
          <w:sz w:val="22"/>
          <w:szCs w:val="22"/>
        </w:rPr>
        <w:t xml:space="preserve"> og muskelsvakhet</w:t>
      </w:r>
    </w:p>
    <w:p w14:paraId="47181546" w14:textId="66F1C8DD" w:rsidR="004177AF" w:rsidRDefault="004177AF" w:rsidP="005171BE">
      <w:pPr>
        <w:widowControl w:val="0"/>
        <w:numPr>
          <w:ilvl w:val="0"/>
          <w:numId w:val="26"/>
        </w:numPr>
        <w:ind w:left="567" w:hanging="567"/>
        <w:rPr>
          <w:color w:val="000000"/>
          <w:sz w:val="22"/>
          <w:szCs w:val="22"/>
        </w:rPr>
      </w:pPr>
      <w:r w:rsidRPr="006C1F2C">
        <w:rPr>
          <w:color w:val="000000"/>
          <w:sz w:val="22"/>
          <w:szCs w:val="22"/>
        </w:rPr>
        <w:t>Se ting som ikke er der (hallusinasjoner)</w:t>
      </w:r>
    </w:p>
    <w:p w14:paraId="01ECF02F" w14:textId="375A43F1" w:rsidR="004177AF" w:rsidRDefault="004177AF" w:rsidP="005171BE">
      <w:pPr>
        <w:widowControl w:val="0"/>
        <w:numPr>
          <w:ilvl w:val="0"/>
          <w:numId w:val="26"/>
        </w:numPr>
        <w:ind w:left="567" w:hanging="567"/>
        <w:rPr>
          <w:color w:val="000000"/>
          <w:sz w:val="22"/>
          <w:szCs w:val="22"/>
        </w:rPr>
      </w:pPr>
      <w:r>
        <w:rPr>
          <w:color w:val="000000"/>
          <w:sz w:val="22"/>
          <w:szCs w:val="22"/>
        </w:rPr>
        <w:t>Depresjon</w:t>
      </w:r>
    </w:p>
    <w:p w14:paraId="247F8CD4" w14:textId="3FA0590A" w:rsidR="004177AF" w:rsidRPr="006C1F2C" w:rsidRDefault="004177AF" w:rsidP="005171BE">
      <w:pPr>
        <w:widowControl w:val="0"/>
        <w:numPr>
          <w:ilvl w:val="0"/>
          <w:numId w:val="26"/>
        </w:numPr>
        <w:ind w:left="567" w:hanging="567"/>
        <w:rPr>
          <w:color w:val="000000"/>
          <w:sz w:val="22"/>
          <w:szCs w:val="22"/>
        </w:rPr>
      </w:pPr>
      <w:r>
        <w:rPr>
          <w:color w:val="000000"/>
          <w:sz w:val="22"/>
          <w:szCs w:val="22"/>
        </w:rPr>
        <w:t>Høyt blodtrykk</w:t>
      </w:r>
    </w:p>
    <w:p w14:paraId="37C8680A" w14:textId="77777777" w:rsidR="00E66CD8" w:rsidRPr="006C1F2C" w:rsidRDefault="00E66CD8" w:rsidP="005171BE">
      <w:pPr>
        <w:widowControl w:val="0"/>
        <w:rPr>
          <w:color w:val="000000"/>
          <w:sz w:val="22"/>
          <w:szCs w:val="22"/>
        </w:rPr>
      </w:pPr>
    </w:p>
    <w:p w14:paraId="37C8680B" w14:textId="77777777" w:rsidR="00E66CD8" w:rsidRPr="006C1F2C" w:rsidRDefault="00E66CD8" w:rsidP="005171BE">
      <w:pPr>
        <w:keepNext/>
        <w:widowControl w:val="0"/>
        <w:rPr>
          <w:color w:val="000000"/>
          <w:sz w:val="22"/>
          <w:szCs w:val="22"/>
        </w:rPr>
      </w:pPr>
      <w:r w:rsidRPr="006C1F2C">
        <w:rPr>
          <w:b/>
          <w:color w:val="000000"/>
          <w:sz w:val="22"/>
          <w:szCs w:val="22"/>
        </w:rPr>
        <w:t>Mindre vanlige</w:t>
      </w:r>
      <w:r w:rsidR="00AD611A" w:rsidRPr="006C1F2C">
        <w:rPr>
          <w:color w:val="000000"/>
          <w:sz w:val="22"/>
          <w:szCs w:val="22"/>
        </w:rPr>
        <w:t xml:space="preserve"> (kan forekomme hos opptil 1 av 100 personer)</w:t>
      </w:r>
    </w:p>
    <w:p w14:paraId="52743BC7" w14:textId="4CDF44AD" w:rsidR="00F46706" w:rsidRDefault="00E66CD8" w:rsidP="00F46706">
      <w:pPr>
        <w:widowControl w:val="0"/>
        <w:numPr>
          <w:ilvl w:val="0"/>
          <w:numId w:val="26"/>
        </w:numPr>
        <w:ind w:left="567" w:hanging="567"/>
        <w:rPr>
          <w:color w:val="000000"/>
          <w:sz w:val="22"/>
          <w:szCs w:val="22"/>
        </w:rPr>
      </w:pPr>
      <w:r w:rsidRPr="006C1F2C">
        <w:rPr>
          <w:color w:val="000000"/>
          <w:sz w:val="22"/>
          <w:szCs w:val="22"/>
        </w:rPr>
        <w:t>Uregelmessig hjerterytme og dårlig kontroll på bevegelser</w:t>
      </w:r>
    </w:p>
    <w:p w14:paraId="4058E1AF" w14:textId="60491C17" w:rsidR="004177AF" w:rsidRPr="006C1F2C" w:rsidRDefault="004177AF" w:rsidP="00F46706">
      <w:pPr>
        <w:widowControl w:val="0"/>
        <w:numPr>
          <w:ilvl w:val="0"/>
          <w:numId w:val="26"/>
        </w:numPr>
        <w:ind w:left="567" w:hanging="567"/>
        <w:rPr>
          <w:color w:val="000000"/>
          <w:sz w:val="22"/>
          <w:szCs w:val="22"/>
        </w:rPr>
      </w:pPr>
      <w:r>
        <w:rPr>
          <w:color w:val="000000"/>
          <w:sz w:val="22"/>
          <w:szCs w:val="22"/>
        </w:rPr>
        <w:t>Lavt blodtrykk</w:t>
      </w:r>
    </w:p>
    <w:p w14:paraId="1FA5F050" w14:textId="77777777" w:rsidR="00F46706" w:rsidRPr="00277E35" w:rsidRDefault="00F46706" w:rsidP="00277E35">
      <w:pPr>
        <w:widowControl w:val="0"/>
        <w:rPr>
          <w:bCs/>
          <w:color w:val="000000"/>
          <w:sz w:val="22"/>
          <w:szCs w:val="22"/>
        </w:rPr>
      </w:pPr>
    </w:p>
    <w:p w14:paraId="69A19537" w14:textId="788B6477" w:rsidR="00F46706" w:rsidRPr="006C1F2C" w:rsidRDefault="00F46706" w:rsidP="00F46706">
      <w:pPr>
        <w:keepNext/>
        <w:widowControl w:val="0"/>
        <w:rPr>
          <w:color w:val="000000"/>
          <w:sz w:val="22"/>
          <w:szCs w:val="22"/>
        </w:rPr>
      </w:pPr>
      <w:r w:rsidRPr="006C1F2C">
        <w:rPr>
          <w:b/>
          <w:color w:val="000000"/>
          <w:sz w:val="22"/>
          <w:szCs w:val="22"/>
        </w:rPr>
        <w:t xml:space="preserve">Ikke kjent </w:t>
      </w:r>
      <w:r w:rsidRPr="006C1F2C">
        <w:rPr>
          <w:color w:val="000000"/>
          <w:sz w:val="22"/>
          <w:szCs w:val="22"/>
        </w:rPr>
        <w:t>(hyppighet kan ikke anslås utifra tilgjengelige data)</w:t>
      </w:r>
    </w:p>
    <w:p w14:paraId="76E65358" w14:textId="5D339FF6" w:rsidR="00F46706" w:rsidRDefault="00F46706" w:rsidP="00F46706">
      <w:pPr>
        <w:widowControl w:val="0"/>
        <w:numPr>
          <w:ilvl w:val="0"/>
          <w:numId w:val="26"/>
        </w:numPr>
        <w:ind w:left="567" w:hanging="567"/>
        <w:rPr>
          <w:color w:val="000000"/>
          <w:sz w:val="22"/>
          <w:szCs w:val="22"/>
        </w:rPr>
      </w:pPr>
      <w:r w:rsidRPr="006C1F2C">
        <w:rPr>
          <w:color w:val="000000"/>
          <w:sz w:val="22"/>
          <w:szCs w:val="22"/>
        </w:rPr>
        <w:t>Pisa-syndrom (en tilstand som innebærer ufrivillig muskelsammentrekning med unormal bøyning av kroppen og hodet til en side)</w:t>
      </w:r>
    </w:p>
    <w:p w14:paraId="196E5E4A" w14:textId="2A002E07" w:rsidR="004177AF" w:rsidRPr="006C1F2C" w:rsidRDefault="004177AF" w:rsidP="00F46706">
      <w:pPr>
        <w:widowControl w:val="0"/>
        <w:numPr>
          <w:ilvl w:val="0"/>
          <w:numId w:val="26"/>
        </w:numPr>
        <w:ind w:left="567" w:hanging="567"/>
        <w:rPr>
          <w:color w:val="000000"/>
          <w:sz w:val="22"/>
          <w:szCs w:val="22"/>
        </w:rPr>
      </w:pPr>
      <w:r>
        <w:rPr>
          <w:color w:val="000000"/>
          <w:sz w:val="22"/>
          <w:szCs w:val="22"/>
        </w:rPr>
        <w:t>Hudutslett</w:t>
      </w:r>
    </w:p>
    <w:p w14:paraId="37C8680D" w14:textId="77777777" w:rsidR="00E66CD8" w:rsidRPr="006C1F2C" w:rsidRDefault="00E66CD8" w:rsidP="005171BE">
      <w:pPr>
        <w:widowControl w:val="0"/>
        <w:rPr>
          <w:color w:val="000000"/>
          <w:sz w:val="22"/>
          <w:szCs w:val="22"/>
        </w:rPr>
      </w:pPr>
    </w:p>
    <w:p w14:paraId="37C8680E" w14:textId="77777777" w:rsidR="00E66CD8" w:rsidRPr="006C1F2C" w:rsidRDefault="00E66CD8" w:rsidP="005171BE">
      <w:pPr>
        <w:keepNext/>
        <w:widowControl w:val="0"/>
        <w:rPr>
          <w:b/>
          <w:color w:val="000000"/>
          <w:sz w:val="22"/>
          <w:szCs w:val="22"/>
        </w:rPr>
      </w:pPr>
      <w:r w:rsidRPr="006C1F2C">
        <w:rPr>
          <w:b/>
          <w:color w:val="000000"/>
          <w:sz w:val="22"/>
          <w:szCs w:val="22"/>
        </w:rPr>
        <w:t xml:space="preserve">Andre bivirkninger som er sett med Exelon depotplaster og som kan oppstå med </w:t>
      </w:r>
      <w:r w:rsidR="00CF20E4" w:rsidRPr="006C1F2C">
        <w:rPr>
          <w:b/>
          <w:color w:val="000000"/>
          <w:sz w:val="22"/>
          <w:szCs w:val="22"/>
        </w:rPr>
        <w:t>mikstur</w:t>
      </w:r>
      <w:r w:rsidRPr="006C1F2C">
        <w:rPr>
          <w:b/>
          <w:color w:val="000000"/>
          <w:sz w:val="22"/>
          <w:szCs w:val="22"/>
        </w:rPr>
        <w:t>:</w:t>
      </w:r>
    </w:p>
    <w:p w14:paraId="37C8680F" w14:textId="77777777" w:rsidR="00E66CD8" w:rsidRPr="006C1F2C" w:rsidRDefault="00E66CD8" w:rsidP="005171BE">
      <w:pPr>
        <w:keepNext/>
        <w:widowControl w:val="0"/>
        <w:rPr>
          <w:b/>
          <w:color w:val="000000"/>
          <w:sz w:val="22"/>
          <w:szCs w:val="22"/>
        </w:rPr>
      </w:pPr>
    </w:p>
    <w:p w14:paraId="37C86810" w14:textId="77777777" w:rsidR="00E66CD8" w:rsidRPr="006C1F2C" w:rsidRDefault="00E66CD8" w:rsidP="005171BE">
      <w:pPr>
        <w:keepNext/>
        <w:widowControl w:val="0"/>
        <w:rPr>
          <w:color w:val="000000"/>
          <w:sz w:val="22"/>
          <w:szCs w:val="22"/>
        </w:rPr>
      </w:pPr>
      <w:r w:rsidRPr="006C1F2C">
        <w:rPr>
          <w:b/>
          <w:color w:val="000000"/>
          <w:sz w:val="22"/>
          <w:szCs w:val="22"/>
        </w:rPr>
        <w:t>Vanlige</w:t>
      </w:r>
      <w:r w:rsidR="00AD611A" w:rsidRPr="006C1F2C">
        <w:rPr>
          <w:color w:val="000000"/>
          <w:sz w:val="22"/>
          <w:szCs w:val="22"/>
        </w:rPr>
        <w:t xml:space="preserve"> (kan forekomme hos opptil 1 av 10 personer)</w:t>
      </w:r>
    </w:p>
    <w:p w14:paraId="37C86811"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Feber</w:t>
      </w:r>
    </w:p>
    <w:p w14:paraId="37C86812" w14:textId="77777777" w:rsidR="00E66CD8" w:rsidRPr="006C1F2C" w:rsidRDefault="00E66CD8" w:rsidP="005171BE">
      <w:pPr>
        <w:widowControl w:val="0"/>
        <w:numPr>
          <w:ilvl w:val="0"/>
          <w:numId w:val="26"/>
        </w:numPr>
        <w:ind w:left="567" w:hanging="567"/>
        <w:rPr>
          <w:color w:val="000000"/>
          <w:sz w:val="22"/>
          <w:szCs w:val="22"/>
        </w:rPr>
      </w:pPr>
      <w:r w:rsidRPr="006C1F2C">
        <w:rPr>
          <w:color w:val="000000"/>
          <w:sz w:val="22"/>
          <w:szCs w:val="22"/>
        </w:rPr>
        <w:t>Alvorlig forvirring</w:t>
      </w:r>
    </w:p>
    <w:p w14:paraId="37C86813" w14:textId="77777777" w:rsidR="00AD611A" w:rsidRPr="006C1F2C" w:rsidRDefault="00AD611A" w:rsidP="005171BE">
      <w:pPr>
        <w:widowControl w:val="0"/>
        <w:numPr>
          <w:ilvl w:val="0"/>
          <w:numId w:val="26"/>
        </w:numPr>
        <w:ind w:left="567" w:hanging="567"/>
        <w:rPr>
          <w:color w:val="000000"/>
          <w:sz w:val="22"/>
          <w:szCs w:val="22"/>
        </w:rPr>
      </w:pPr>
      <w:r w:rsidRPr="006C1F2C">
        <w:rPr>
          <w:color w:val="000000"/>
          <w:sz w:val="22"/>
          <w:szCs w:val="22"/>
        </w:rPr>
        <w:t>Urininkontinens (vansker med å holde igjen urinen tilstrekkelig)</w:t>
      </w:r>
    </w:p>
    <w:p w14:paraId="37C86814" w14:textId="77777777" w:rsidR="00AD611A" w:rsidRPr="006C1F2C" w:rsidRDefault="00AD611A" w:rsidP="005171BE">
      <w:pPr>
        <w:widowControl w:val="0"/>
        <w:rPr>
          <w:sz w:val="22"/>
          <w:szCs w:val="22"/>
        </w:rPr>
      </w:pPr>
    </w:p>
    <w:p w14:paraId="37C86815" w14:textId="77777777" w:rsidR="00AD611A" w:rsidRPr="006C1F2C" w:rsidRDefault="00AD611A" w:rsidP="005171BE">
      <w:pPr>
        <w:keepNext/>
        <w:widowControl w:val="0"/>
        <w:rPr>
          <w:sz w:val="22"/>
          <w:szCs w:val="22"/>
        </w:rPr>
      </w:pPr>
      <w:r w:rsidRPr="006C1F2C">
        <w:rPr>
          <w:b/>
          <w:sz w:val="22"/>
          <w:szCs w:val="22"/>
        </w:rPr>
        <w:t>Mindre vanlige</w:t>
      </w:r>
      <w:r w:rsidRPr="006C1F2C">
        <w:rPr>
          <w:sz w:val="22"/>
          <w:szCs w:val="22"/>
        </w:rPr>
        <w:t xml:space="preserve"> </w:t>
      </w:r>
      <w:r w:rsidRPr="006C1F2C">
        <w:rPr>
          <w:color w:val="000000"/>
          <w:sz w:val="22"/>
          <w:szCs w:val="22"/>
        </w:rPr>
        <w:t>(kan forekomme hos opptil 1 av 100 personer)</w:t>
      </w:r>
    </w:p>
    <w:p w14:paraId="37C86816" w14:textId="77777777" w:rsidR="00AD611A" w:rsidRPr="006C1F2C" w:rsidRDefault="00AD611A" w:rsidP="005171BE">
      <w:pPr>
        <w:widowControl w:val="0"/>
        <w:numPr>
          <w:ilvl w:val="0"/>
          <w:numId w:val="26"/>
        </w:numPr>
        <w:ind w:left="567" w:hanging="567"/>
        <w:rPr>
          <w:sz w:val="22"/>
          <w:szCs w:val="22"/>
        </w:rPr>
      </w:pPr>
      <w:r w:rsidRPr="006C1F2C">
        <w:rPr>
          <w:sz w:val="22"/>
          <w:szCs w:val="22"/>
        </w:rPr>
        <w:t>Hyperaktivitet (høyt aktivitetsnivå, rastløshet)</w:t>
      </w:r>
    </w:p>
    <w:p w14:paraId="37C86817" w14:textId="77777777" w:rsidR="00AD611A" w:rsidRPr="006C1F2C" w:rsidRDefault="00AD611A" w:rsidP="005171BE">
      <w:pPr>
        <w:widowControl w:val="0"/>
        <w:rPr>
          <w:sz w:val="22"/>
          <w:szCs w:val="22"/>
        </w:rPr>
      </w:pPr>
    </w:p>
    <w:p w14:paraId="37C86818" w14:textId="77777777" w:rsidR="00AD611A" w:rsidRPr="006C1F2C" w:rsidRDefault="00AD611A" w:rsidP="005171BE">
      <w:pPr>
        <w:keepNext/>
        <w:widowControl w:val="0"/>
        <w:rPr>
          <w:sz w:val="22"/>
          <w:szCs w:val="22"/>
        </w:rPr>
      </w:pPr>
      <w:r w:rsidRPr="006C1F2C">
        <w:rPr>
          <w:b/>
          <w:sz w:val="22"/>
          <w:szCs w:val="22"/>
        </w:rPr>
        <w:t>Ikke kjent</w:t>
      </w:r>
      <w:r w:rsidRPr="006C1F2C">
        <w:rPr>
          <w:color w:val="000000"/>
          <w:sz w:val="22"/>
          <w:szCs w:val="22"/>
        </w:rPr>
        <w:t xml:space="preserve"> (hyppighet kan ikke anslås utifra tilgjengelige data)</w:t>
      </w:r>
    </w:p>
    <w:p w14:paraId="37C86819" w14:textId="77777777" w:rsidR="00AD611A" w:rsidRPr="006C1F2C" w:rsidRDefault="00AD611A" w:rsidP="005171BE">
      <w:pPr>
        <w:widowControl w:val="0"/>
        <w:numPr>
          <w:ilvl w:val="0"/>
          <w:numId w:val="26"/>
        </w:numPr>
        <w:ind w:left="567" w:hanging="567"/>
        <w:rPr>
          <w:sz w:val="22"/>
          <w:szCs w:val="22"/>
        </w:rPr>
      </w:pPr>
      <w:r w:rsidRPr="006C1F2C">
        <w:rPr>
          <w:sz w:val="22"/>
          <w:szCs w:val="22"/>
        </w:rPr>
        <w:t>Allergiske reaksjoner på applikasjonsstedet, slik som blemmer eller hudinflammasjon</w:t>
      </w:r>
    </w:p>
    <w:p w14:paraId="37C8681A" w14:textId="77777777" w:rsidR="00E66CD8" w:rsidRPr="006C1F2C" w:rsidRDefault="00E66CD8" w:rsidP="005171BE">
      <w:pPr>
        <w:widowControl w:val="0"/>
        <w:rPr>
          <w:color w:val="000000"/>
          <w:sz w:val="22"/>
          <w:szCs w:val="22"/>
        </w:rPr>
      </w:pPr>
      <w:r w:rsidRPr="006C1F2C">
        <w:rPr>
          <w:color w:val="000000"/>
          <w:sz w:val="22"/>
          <w:szCs w:val="22"/>
        </w:rPr>
        <w:t>Kontakt legen din dersom du får noen av disse bivirkningene, da du kan ha behov for medisinsk hjelp.</w:t>
      </w:r>
    </w:p>
    <w:p w14:paraId="37C8681B" w14:textId="77777777" w:rsidR="00E66CD8" w:rsidRPr="006C1F2C" w:rsidRDefault="00E66CD8" w:rsidP="005171BE">
      <w:pPr>
        <w:widowControl w:val="0"/>
        <w:rPr>
          <w:color w:val="000000"/>
          <w:sz w:val="22"/>
          <w:szCs w:val="22"/>
        </w:rPr>
      </w:pPr>
    </w:p>
    <w:p w14:paraId="37C8681C" w14:textId="77777777" w:rsidR="007D0189" w:rsidRPr="006C1F2C" w:rsidRDefault="007D0189" w:rsidP="005171BE">
      <w:pPr>
        <w:keepNext/>
        <w:widowControl w:val="0"/>
        <w:numPr>
          <w:ilvl w:val="12"/>
          <w:numId w:val="0"/>
        </w:numPr>
        <w:tabs>
          <w:tab w:val="left" w:pos="567"/>
        </w:tabs>
        <w:spacing w:line="260" w:lineRule="exact"/>
        <w:rPr>
          <w:sz w:val="22"/>
          <w:szCs w:val="22"/>
        </w:rPr>
      </w:pPr>
      <w:r w:rsidRPr="006C1F2C">
        <w:rPr>
          <w:rFonts w:eastAsia="SimSun"/>
          <w:b/>
          <w:noProof/>
          <w:sz w:val="22"/>
          <w:szCs w:val="22"/>
        </w:rPr>
        <w:t>Melding av bivirkninger</w:t>
      </w:r>
    </w:p>
    <w:p w14:paraId="37C8681D" w14:textId="79028112" w:rsidR="007D0189" w:rsidRPr="006C1F2C" w:rsidRDefault="007D0189" w:rsidP="005171BE">
      <w:pPr>
        <w:widowControl w:val="0"/>
        <w:rPr>
          <w:color w:val="000000"/>
          <w:sz w:val="22"/>
          <w:szCs w:val="22"/>
        </w:rPr>
      </w:pPr>
      <w:r w:rsidRPr="006C1F2C">
        <w:rPr>
          <w:sz w:val="22"/>
          <w:szCs w:val="22"/>
        </w:rPr>
        <w:t>Kontakt lege, apotek eller sykepleier dersom du opplever bivirkninger</w:t>
      </w:r>
      <w:r w:rsidR="00B93087" w:rsidRPr="006C1F2C">
        <w:rPr>
          <w:sz w:val="22"/>
          <w:szCs w:val="22"/>
        </w:rPr>
        <w:t>. Dette gjelder også</w:t>
      </w:r>
      <w:r w:rsidRPr="006C1F2C">
        <w:rPr>
          <w:sz w:val="22"/>
          <w:szCs w:val="22"/>
        </w:rPr>
        <w:t xml:space="preserve"> bivirkninger som ikke er nevnt i pakningsvedlegget. Du kan også melde fra om bivirkninger direkte via </w:t>
      </w:r>
      <w:r w:rsidRPr="006C1F2C">
        <w:rPr>
          <w:sz w:val="22"/>
          <w:szCs w:val="22"/>
          <w:shd w:val="pct15" w:color="auto" w:fill="auto"/>
        </w:rPr>
        <w:t xml:space="preserve">det nasjonale meldesystemet som beskrevet i </w:t>
      </w:r>
      <w:r>
        <w:fldChar w:fldCharType="begin"/>
      </w:r>
      <w:r>
        <w:instrText>HYPERLINK "https://www.ema.europa.eu/en/documents/template-form/qrd-appendix-v-adverse-drug-reaction-reporting-details_en.docx"</w:instrText>
      </w:r>
      <w:r>
        <w:fldChar w:fldCharType="separate"/>
      </w:r>
      <w:r w:rsidRPr="006C1F2C">
        <w:rPr>
          <w:rStyle w:val="Hyperlink"/>
          <w:sz w:val="22"/>
          <w:szCs w:val="22"/>
          <w:shd w:val="pct15" w:color="auto" w:fill="auto"/>
        </w:rPr>
        <w:t>Appendix V</w:t>
      </w:r>
      <w:r>
        <w:fldChar w:fldCharType="end"/>
      </w:r>
      <w:r w:rsidRPr="006C1F2C">
        <w:rPr>
          <w:sz w:val="22"/>
          <w:szCs w:val="22"/>
        </w:rPr>
        <w:t>. Ved å melde fra om bivirkninger bidrar du med informasjon om sikkerheten ved bruk av dette legemidlet.</w:t>
      </w:r>
    </w:p>
    <w:p w14:paraId="37C8681E" w14:textId="77777777" w:rsidR="00E66CD8" w:rsidRPr="006C1F2C" w:rsidRDefault="00E66CD8" w:rsidP="005171BE">
      <w:pPr>
        <w:widowControl w:val="0"/>
        <w:rPr>
          <w:color w:val="000000"/>
          <w:sz w:val="22"/>
          <w:szCs w:val="22"/>
        </w:rPr>
      </w:pPr>
    </w:p>
    <w:p w14:paraId="37C8681F" w14:textId="77777777" w:rsidR="00E66CD8" w:rsidRPr="006C1F2C" w:rsidRDefault="00E66CD8" w:rsidP="005171BE">
      <w:pPr>
        <w:widowControl w:val="0"/>
        <w:rPr>
          <w:color w:val="000000"/>
          <w:sz w:val="22"/>
          <w:szCs w:val="22"/>
        </w:rPr>
      </w:pPr>
    </w:p>
    <w:p w14:paraId="37C86820" w14:textId="77777777" w:rsidR="00D868FD" w:rsidRPr="006C1F2C" w:rsidRDefault="00D868FD" w:rsidP="005171BE">
      <w:pPr>
        <w:keepNext/>
        <w:widowControl w:val="0"/>
        <w:suppressAutoHyphens/>
        <w:ind w:left="567" w:hanging="567"/>
        <w:rPr>
          <w:b/>
          <w:color w:val="000000"/>
          <w:sz w:val="22"/>
          <w:szCs w:val="22"/>
        </w:rPr>
      </w:pPr>
      <w:r w:rsidRPr="006C1F2C">
        <w:rPr>
          <w:b/>
          <w:color w:val="000000"/>
          <w:sz w:val="22"/>
          <w:szCs w:val="22"/>
        </w:rPr>
        <w:t>5.</w:t>
      </w:r>
      <w:r w:rsidRPr="006C1F2C">
        <w:rPr>
          <w:b/>
          <w:color w:val="000000"/>
          <w:sz w:val="22"/>
          <w:szCs w:val="22"/>
        </w:rPr>
        <w:tab/>
      </w:r>
      <w:r w:rsidR="00EF1706" w:rsidRPr="006C1F2C">
        <w:rPr>
          <w:b/>
          <w:color w:val="000000"/>
          <w:sz w:val="22"/>
          <w:szCs w:val="22"/>
        </w:rPr>
        <w:t>Hvordan du oppbevarer Exelon</w:t>
      </w:r>
    </w:p>
    <w:p w14:paraId="37C86821" w14:textId="77777777" w:rsidR="00D868FD" w:rsidRPr="006C1F2C" w:rsidRDefault="00D868FD" w:rsidP="005171BE">
      <w:pPr>
        <w:keepNext/>
        <w:widowControl w:val="0"/>
        <w:rPr>
          <w:color w:val="000000"/>
          <w:sz w:val="22"/>
          <w:szCs w:val="22"/>
        </w:rPr>
      </w:pPr>
    </w:p>
    <w:p w14:paraId="37C86822" w14:textId="77777777" w:rsidR="0070536C" w:rsidRPr="006C1F2C" w:rsidRDefault="0070536C" w:rsidP="005171BE">
      <w:pPr>
        <w:widowControl w:val="0"/>
        <w:numPr>
          <w:ilvl w:val="0"/>
          <w:numId w:val="26"/>
        </w:numPr>
        <w:suppressAutoHyphens/>
        <w:ind w:hanging="720"/>
        <w:rPr>
          <w:color w:val="000000"/>
          <w:sz w:val="22"/>
          <w:szCs w:val="22"/>
        </w:rPr>
      </w:pPr>
      <w:r w:rsidRPr="006C1F2C">
        <w:rPr>
          <w:color w:val="000000"/>
          <w:sz w:val="22"/>
          <w:szCs w:val="22"/>
        </w:rPr>
        <w:t>Oppbevares utilgjengelig for barn.</w:t>
      </w:r>
    </w:p>
    <w:p w14:paraId="37C86823" w14:textId="4BC536DA" w:rsidR="00D868FD" w:rsidRPr="006C1F2C" w:rsidRDefault="00D868FD" w:rsidP="005171BE">
      <w:pPr>
        <w:widowControl w:val="0"/>
        <w:numPr>
          <w:ilvl w:val="0"/>
          <w:numId w:val="26"/>
        </w:numPr>
        <w:ind w:hanging="720"/>
        <w:rPr>
          <w:color w:val="000000"/>
          <w:sz w:val="22"/>
          <w:szCs w:val="22"/>
        </w:rPr>
      </w:pPr>
      <w:r w:rsidRPr="006C1F2C">
        <w:rPr>
          <w:color w:val="000000"/>
          <w:sz w:val="22"/>
          <w:szCs w:val="22"/>
        </w:rPr>
        <w:t xml:space="preserve">Bruk ikke </w:t>
      </w:r>
      <w:r w:rsidR="00EF1706" w:rsidRPr="006C1F2C">
        <w:rPr>
          <w:color w:val="000000"/>
          <w:sz w:val="22"/>
          <w:szCs w:val="22"/>
        </w:rPr>
        <w:t>dette legemidlet</w:t>
      </w:r>
      <w:r w:rsidRPr="006C1F2C">
        <w:rPr>
          <w:color w:val="000000"/>
          <w:sz w:val="22"/>
          <w:szCs w:val="22"/>
        </w:rPr>
        <w:t xml:space="preserve"> etter utløpsdatoen som er angitt på </w:t>
      </w:r>
      <w:r w:rsidR="0070536C" w:rsidRPr="006C1F2C">
        <w:rPr>
          <w:color w:val="000000"/>
          <w:sz w:val="22"/>
          <w:szCs w:val="22"/>
        </w:rPr>
        <w:t xml:space="preserve">esken </w:t>
      </w:r>
      <w:r w:rsidR="00EF1706" w:rsidRPr="006C1F2C">
        <w:rPr>
          <w:color w:val="000000"/>
          <w:sz w:val="22"/>
          <w:szCs w:val="22"/>
        </w:rPr>
        <w:t xml:space="preserve">etter </w:t>
      </w:r>
      <w:r w:rsidR="00FF6D95" w:rsidRPr="006C1F2C">
        <w:rPr>
          <w:color w:val="000000"/>
          <w:sz w:val="22"/>
          <w:szCs w:val="22"/>
        </w:rPr>
        <w:t>EXP</w:t>
      </w:r>
      <w:r w:rsidR="00EF1706" w:rsidRPr="006C1F2C">
        <w:rPr>
          <w:color w:val="000000"/>
          <w:sz w:val="22"/>
          <w:szCs w:val="22"/>
        </w:rPr>
        <w:t xml:space="preserve">. </w:t>
      </w:r>
      <w:r w:rsidR="0070536C" w:rsidRPr="006C1F2C">
        <w:rPr>
          <w:color w:val="000000"/>
          <w:sz w:val="22"/>
          <w:szCs w:val="22"/>
        </w:rPr>
        <w:t xml:space="preserve">Utløpsdatoen </w:t>
      </w:r>
      <w:r w:rsidR="00180C12" w:rsidRPr="006C1F2C">
        <w:rPr>
          <w:color w:val="000000"/>
          <w:sz w:val="22"/>
          <w:szCs w:val="22"/>
        </w:rPr>
        <w:t>er</w:t>
      </w:r>
      <w:r w:rsidR="0070536C" w:rsidRPr="006C1F2C">
        <w:rPr>
          <w:color w:val="000000"/>
          <w:sz w:val="22"/>
          <w:szCs w:val="22"/>
        </w:rPr>
        <w:t xml:space="preserve"> den siste dagen i den </w:t>
      </w:r>
      <w:r w:rsidR="00180C12" w:rsidRPr="006C1F2C">
        <w:rPr>
          <w:color w:val="000000"/>
          <w:sz w:val="22"/>
          <w:szCs w:val="22"/>
        </w:rPr>
        <w:t xml:space="preserve">angitte </w:t>
      </w:r>
      <w:r w:rsidR="0070536C" w:rsidRPr="006C1F2C">
        <w:rPr>
          <w:color w:val="000000"/>
          <w:sz w:val="22"/>
          <w:szCs w:val="22"/>
        </w:rPr>
        <w:t>måneden.</w:t>
      </w:r>
    </w:p>
    <w:p w14:paraId="37C86824" w14:textId="77777777" w:rsidR="00D868FD" w:rsidRPr="006C1F2C" w:rsidRDefault="0070536C" w:rsidP="005171BE">
      <w:pPr>
        <w:widowControl w:val="0"/>
        <w:numPr>
          <w:ilvl w:val="0"/>
          <w:numId w:val="26"/>
        </w:numPr>
        <w:ind w:hanging="720"/>
        <w:rPr>
          <w:color w:val="000000"/>
          <w:sz w:val="22"/>
          <w:szCs w:val="22"/>
        </w:rPr>
      </w:pPr>
      <w:r w:rsidRPr="006C1F2C">
        <w:rPr>
          <w:color w:val="000000"/>
          <w:sz w:val="22"/>
          <w:szCs w:val="22"/>
        </w:rPr>
        <w:t>O</w:t>
      </w:r>
      <w:r w:rsidR="00D868FD" w:rsidRPr="006C1F2C">
        <w:rPr>
          <w:color w:val="000000"/>
          <w:sz w:val="22"/>
          <w:szCs w:val="22"/>
        </w:rPr>
        <w:t xml:space="preserve">ppbevares </w:t>
      </w:r>
      <w:r w:rsidRPr="006C1F2C">
        <w:rPr>
          <w:color w:val="000000"/>
          <w:sz w:val="22"/>
          <w:szCs w:val="22"/>
        </w:rPr>
        <w:t xml:space="preserve">ved høyst </w:t>
      </w:r>
      <w:r w:rsidR="00D868FD" w:rsidRPr="006C1F2C">
        <w:rPr>
          <w:color w:val="000000"/>
          <w:sz w:val="22"/>
          <w:szCs w:val="22"/>
        </w:rPr>
        <w:t>30</w:t>
      </w:r>
      <w:r w:rsidR="00D868FD" w:rsidRPr="006C1F2C">
        <w:rPr>
          <w:color w:val="000000"/>
          <w:sz w:val="22"/>
          <w:szCs w:val="22"/>
        </w:rPr>
        <w:sym w:font="Symbol" w:char="F0B0"/>
      </w:r>
      <w:r w:rsidR="00D868FD" w:rsidRPr="006C1F2C">
        <w:rPr>
          <w:color w:val="000000"/>
          <w:sz w:val="22"/>
          <w:szCs w:val="22"/>
        </w:rPr>
        <w:t>C. Må ikke oppbevares i kjøleskap eller fryses.</w:t>
      </w:r>
    </w:p>
    <w:p w14:paraId="37C86825" w14:textId="77777777" w:rsidR="0033328B" w:rsidRPr="006C1F2C" w:rsidRDefault="00D868FD" w:rsidP="005171BE">
      <w:pPr>
        <w:widowControl w:val="0"/>
        <w:numPr>
          <w:ilvl w:val="0"/>
          <w:numId w:val="26"/>
        </w:numPr>
        <w:suppressAutoHyphens/>
        <w:ind w:hanging="720"/>
        <w:rPr>
          <w:color w:val="000000"/>
          <w:sz w:val="22"/>
          <w:szCs w:val="22"/>
        </w:rPr>
      </w:pPr>
      <w:r w:rsidRPr="006C1F2C">
        <w:rPr>
          <w:color w:val="000000"/>
          <w:sz w:val="22"/>
          <w:szCs w:val="22"/>
        </w:rPr>
        <w:t>Skal oppbevares stående.</w:t>
      </w:r>
    </w:p>
    <w:p w14:paraId="37C86826" w14:textId="77777777" w:rsidR="00EF1706" w:rsidRPr="006C1F2C" w:rsidRDefault="0043130B" w:rsidP="005171BE">
      <w:pPr>
        <w:widowControl w:val="0"/>
        <w:numPr>
          <w:ilvl w:val="0"/>
          <w:numId w:val="26"/>
        </w:numPr>
        <w:suppressAutoHyphens/>
        <w:ind w:hanging="720"/>
        <w:rPr>
          <w:color w:val="000000"/>
          <w:sz w:val="22"/>
          <w:szCs w:val="22"/>
        </w:rPr>
      </w:pPr>
      <w:r w:rsidRPr="006C1F2C">
        <w:rPr>
          <w:color w:val="000000"/>
          <w:sz w:val="22"/>
          <w:szCs w:val="22"/>
        </w:rPr>
        <w:t xml:space="preserve">Exelon </w:t>
      </w:r>
      <w:r w:rsidR="00D868FD" w:rsidRPr="006C1F2C">
        <w:rPr>
          <w:color w:val="000000"/>
          <w:sz w:val="22"/>
          <w:szCs w:val="22"/>
        </w:rPr>
        <w:t>mikstur, oppløsning skal anvendes innen 1</w:t>
      </w:r>
      <w:r w:rsidR="003E5473" w:rsidRPr="006C1F2C">
        <w:rPr>
          <w:color w:val="000000"/>
          <w:sz w:val="22"/>
          <w:szCs w:val="22"/>
        </w:rPr>
        <w:t> </w:t>
      </w:r>
      <w:r w:rsidR="00D868FD" w:rsidRPr="006C1F2C">
        <w:rPr>
          <w:color w:val="000000"/>
          <w:sz w:val="22"/>
          <w:szCs w:val="22"/>
        </w:rPr>
        <w:t>måned etter at flasken er åpnet.</w:t>
      </w:r>
    </w:p>
    <w:p w14:paraId="37C86827" w14:textId="67D6297A" w:rsidR="00EF1706" w:rsidRPr="006C1F2C" w:rsidRDefault="00EF1706" w:rsidP="005171BE">
      <w:pPr>
        <w:widowControl w:val="0"/>
        <w:numPr>
          <w:ilvl w:val="0"/>
          <w:numId w:val="26"/>
        </w:numPr>
        <w:ind w:left="709" w:hanging="709"/>
        <w:rPr>
          <w:sz w:val="22"/>
          <w:szCs w:val="22"/>
        </w:rPr>
      </w:pPr>
      <w:r w:rsidRPr="006C1F2C">
        <w:rPr>
          <w:sz w:val="22"/>
          <w:szCs w:val="22"/>
        </w:rPr>
        <w:t xml:space="preserve">Legemidler skal ikke kastes i avløpsvann eller sammen med husholdningsavfall. Spør på apoteket hvordan </w:t>
      </w:r>
      <w:r w:rsidR="00E20F62" w:rsidRPr="006C1F2C">
        <w:rPr>
          <w:sz w:val="22"/>
          <w:szCs w:val="22"/>
        </w:rPr>
        <w:t xml:space="preserve">du skal kaste </w:t>
      </w:r>
      <w:r w:rsidRPr="006C1F2C">
        <w:rPr>
          <w:sz w:val="22"/>
          <w:szCs w:val="22"/>
        </w:rPr>
        <w:t>legemidler som du ikke lenger bruker. Disse tiltakene bidrar til å beskytte miljøet.</w:t>
      </w:r>
    </w:p>
    <w:p w14:paraId="37C86828" w14:textId="77777777" w:rsidR="006773C8" w:rsidRPr="006C1F2C" w:rsidRDefault="006773C8" w:rsidP="005171BE">
      <w:pPr>
        <w:widowControl w:val="0"/>
        <w:suppressAutoHyphens/>
        <w:rPr>
          <w:color w:val="000000"/>
          <w:sz w:val="22"/>
          <w:szCs w:val="22"/>
        </w:rPr>
      </w:pPr>
    </w:p>
    <w:p w14:paraId="37C86829" w14:textId="77777777" w:rsidR="006773C8" w:rsidRPr="006C1F2C" w:rsidRDefault="006773C8" w:rsidP="005171BE">
      <w:pPr>
        <w:widowControl w:val="0"/>
        <w:suppressAutoHyphens/>
        <w:rPr>
          <w:color w:val="000000"/>
          <w:sz w:val="22"/>
          <w:szCs w:val="22"/>
        </w:rPr>
      </w:pPr>
    </w:p>
    <w:p w14:paraId="37C8682A" w14:textId="77777777" w:rsidR="00D868FD" w:rsidRPr="006C1F2C" w:rsidRDefault="00D868FD" w:rsidP="005171BE">
      <w:pPr>
        <w:keepNext/>
        <w:widowControl w:val="0"/>
        <w:suppressAutoHyphens/>
        <w:ind w:left="567" w:hanging="567"/>
        <w:rPr>
          <w:b/>
          <w:color w:val="000000"/>
          <w:sz w:val="22"/>
          <w:szCs w:val="22"/>
        </w:rPr>
      </w:pPr>
      <w:r w:rsidRPr="006C1F2C">
        <w:rPr>
          <w:b/>
          <w:color w:val="000000"/>
          <w:sz w:val="22"/>
          <w:szCs w:val="22"/>
        </w:rPr>
        <w:t>6.</w:t>
      </w:r>
      <w:r w:rsidRPr="006C1F2C">
        <w:rPr>
          <w:b/>
          <w:color w:val="000000"/>
          <w:sz w:val="22"/>
          <w:szCs w:val="22"/>
        </w:rPr>
        <w:tab/>
      </w:r>
      <w:r w:rsidR="00EF1706" w:rsidRPr="006C1F2C">
        <w:rPr>
          <w:b/>
          <w:color w:val="000000"/>
          <w:sz w:val="22"/>
          <w:szCs w:val="22"/>
        </w:rPr>
        <w:t xml:space="preserve">Innholdet i pakningen </w:t>
      </w:r>
      <w:r w:rsidR="007D0189" w:rsidRPr="006C1F2C">
        <w:rPr>
          <w:b/>
          <w:color w:val="000000"/>
          <w:sz w:val="22"/>
          <w:szCs w:val="22"/>
        </w:rPr>
        <w:t>og</w:t>
      </w:r>
      <w:r w:rsidR="00EF1706" w:rsidRPr="006C1F2C">
        <w:rPr>
          <w:b/>
          <w:color w:val="000000"/>
          <w:sz w:val="22"/>
          <w:szCs w:val="22"/>
        </w:rPr>
        <w:t xml:space="preserve"> ytterligere informasjon</w:t>
      </w:r>
    </w:p>
    <w:p w14:paraId="37C8682B" w14:textId="77777777" w:rsidR="00D868FD" w:rsidRPr="006C1F2C" w:rsidRDefault="00D868FD" w:rsidP="005171BE">
      <w:pPr>
        <w:keepNext/>
        <w:widowControl w:val="0"/>
        <w:rPr>
          <w:color w:val="000000"/>
          <w:sz w:val="22"/>
          <w:szCs w:val="22"/>
        </w:rPr>
      </w:pPr>
    </w:p>
    <w:p w14:paraId="37C8682C" w14:textId="77777777" w:rsidR="00613CA3" w:rsidRPr="006C1F2C" w:rsidRDefault="00974635" w:rsidP="005171BE">
      <w:pPr>
        <w:keepNext/>
        <w:widowControl w:val="0"/>
        <w:rPr>
          <w:color w:val="000000"/>
          <w:sz w:val="22"/>
          <w:szCs w:val="22"/>
        </w:rPr>
      </w:pPr>
      <w:r w:rsidRPr="006C1F2C">
        <w:rPr>
          <w:b/>
          <w:color w:val="000000"/>
          <w:sz w:val="22"/>
          <w:szCs w:val="22"/>
        </w:rPr>
        <w:t xml:space="preserve">Sammensetning av </w:t>
      </w:r>
      <w:r w:rsidR="00613CA3" w:rsidRPr="006C1F2C">
        <w:rPr>
          <w:b/>
          <w:color w:val="000000"/>
          <w:sz w:val="22"/>
          <w:szCs w:val="22"/>
        </w:rPr>
        <w:t>E</w:t>
      </w:r>
      <w:r w:rsidR="008B3E17" w:rsidRPr="006C1F2C">
        <w:rPr>
          <w:b/>
          <w:color w:val="000000"/>
          <w:sz w:val="22"/>
          <w:szCs w:val="22"/>
        </w:rPr>
        <w:t>xelon</w:t>
      </w:r>
    </w:p>
    <w:p w14:paraId="37C8682D" w14:textId="77777777" w:rsidR="00613CA3" w:rsidRPr="006C1F2C" w:rsidRDefault="00613CA3" w:rsidP="005171BE">
      <w:pPr>
        <w:widowControl w:val="0"/>
        <w:numPr>
          <w:ilvl w:val="0"/>
          <w:numId w:val="9"/>
        </w:numPr>
        <w:tabs>
          <w:tab w:val="clear" w:pos="720"/>
        </w:tabs>
        <w:ind w:left="567" w:hanging="567"/>
        <w:rPr>
          <w:color w:val="000000"/>
          <w:sz w:val="22"/>
          <w:szCs w:val="22"/>
        </w:rPr>
      </w:pPr>
      <w:r w:rsidRPr="006C1F2C">
        <w:rPr>
          <w:color w:val="000000"/>
          <w:sz w:val="22"/>
          <w:szCs w:val="22"/>
        </w:rPr>
        <w:t>Virkestoff</w:t>
      </w:r>
      <w:r w:rsidR="00974635" w:rsidRPr="006C1F2C">
        <w:rPr>
          <w:color w:val="000000"/>
          <w:sz w:val="22"/>
          <w:szCs w:val="22"/>
        </w:rPr>
        <w:t xml:space="preserve"> </w:t>
      </w:r>
      <w:r w:rsidRPr="006C1F2C">
        <w:rPr>
          <w:color w:val="000000"/>
          <w:sz w:val="22"/>
          <w:szCs w:val="22"/>
        </w:rPr>
        <w:t>er rivastigminhydrogentartrat. En ml inneholder rivastigminhydrogentartrat tilsvarende rivastigmin base 2,0 mg.</w:t>
      </w:r>
    </w:p>
    <w:p w14:paraId="37C8682E" w14:textId="7A2158F2" w:rsidR="00613CA3" w:rsidRPr="006C1F2C" w:rsidRDefault="00223BF5" w:rsidP="005171BE">
      <w:pPr>
        <w:widowControl w:val="0"/>
        <w:numPr>
          <w:ilvl w:val="0"/>
          <w:numId w:val="9"/>
        </w:numPr>
        <w:tabs>
          <w:tab w:val="clear" w:pos="720"/>
        </w:tabs>
        <w:ind w:left="567" w:hanging="567"/>
        <w:rPr>
          <w:color w:val="000000"/>
          <w:sz w:val="22"/>
          <w:szCs w:val="22"/>
        </w:rPr>
      </w:pPr>
      <w:r w:rsidRPr="006C1F2C">
        <w:rPr>
          <w:color w:val="000000"/>
          <w:sz w:val="22"/>
          <w:szCs w:val="22"/>
        </w:rPr>
        <w:t>Andre innholdsstoffer</w:t>
      </w:r>
      <w:r w:rsidR="00974635" w:rsidRPr="006C1F2C">
        <w:rPr>
          <w:color w:val="000000"/>
          <w:sz w:val="22"/>
          <w:szCs w:val="22"/>
        </w:rPr>
        <w:t xml:space="preserve"> </w:t>
      </w:r>
      <w:r w:rsidR="00613CA3" w:rsidRPr="006C1F2C">
        <w:rPr>
          <w:color w:val="000000"/>
          <w:sz w:val="22"/>
          <w:szCs w:val="22"/>
        </w:rPr>
        <w:t>er natriumbenzoat</w:t>
      </w:r>
      <w:r w:rsidR="00D12F4D" w:rsidRPr="006C1F2C">
        <w:rPr>
          <w:color w:val="000000"/>
          <w:sz w:val="22"/>
          <w:szCs w:val="22"/>
        </w:rPr>
        <w:t xml:space="preserve"> (E211)</w:t>
      </w:r>
      <w:r w:rsidR="00613CA3" w:rsidRPr="006C1F2C">
        <w:rPr>
          <w:color w:val="000000"/>
          <w:sz w:val="22"/>
          <w:szCs w:val="22"/>
        </w:rPr>
        <w:t>, sitronsyre, natriumsitrat, kinolingult (E104) og renset vann.</w:t>
      </w:r>
    </w:p>
    <w:p w14:paraId="37C8682F" w14:textId="77777777" w:rsidR="00613CA3" w:rsidRPr="006C1F2C" w:rsidRDefault="00613CA3" w:rsidP="005171BE">
      <w:pPr>
        <w:widowControl w:val="0"/>
        <w:suppressAutoHyphens/>
        <w:rPr>
          <w:color w:val="000000"/>
          <w:sz w:val="22"/>
          <w:szCs w:val="22"/>
        </w:rPr>
      </w:pPr>
    </w:p>
    <w:p w14:paraId="37C86830" w14:textId="77777777" w:rsidR="00974635" w:rsidRPr="006C1F2C" w:rsidRDefault="00974635" w:rsidP="005171BE">
      <w:pPr>
        <w:keepNext/>
        <w:widowControl w:val="0"/>
        <w:suppressAutoHyphens/>
        <w:rPr>
          <w:b/>
          <w:color w:val="000000"/>
          <w:sz w:val="22"/>
          <w:szCs w:val="22"/>
        </w:rPr>
      </w:pPr>
      <w:r w:rsidRPr="006C1F2C">
        <w:rPr>
          <w:b/>
          <w:color w:val="000000"/>
          <w:sz w:val="22"/>
          <w:szCs w:val="22"/>
        </w:rPr>
        <w:t>Hvordan E</w:t>
      </w:r>
      <w:r w:rsidR="008B3E17" w:rsidRPr="006C1F2C">
        <w:rPr>
          <w:b/>
          <w:color w:val="000000"/>
          <w:sz w:val="22"/>
          <w:szCs w:val="22"/>
        </w:rPr>
        <w:t>xelon</w:t>
      </w:r>
      <w:r w:rsidRPr="006C1F2C">
        <w:rPr>
          <w:b/>
          <w:color w:val="000000"/>
          <w:sz w:val="22"/>
          <w:szCs w:val="22"/>
        </w:rPr>
        <w:t xml:space="preserve"> ser ut og innholdet i pakningen</w:t>
      </w:r>
    </w:p>
    <w:p w14:paraId="37C86831" w14:textId="77777777" w:rsidR="00A93E56" w:rsidRPr="006C1F2C" w:rsidRDefault="0043130B" w:rsidP="005171BE">
      <w:pPr>
        <w:pStyle w:val="BodyTextIndent"/>
        <w:widowControl w:val="0"/>
        <w:ind w:left="0"/>
        <w:rPr>
          <w:color w:val="000000"/>
          <w:sz w:val="22"/>
          <w:szCs w:val="22"/>
        </w:rPr>
      </w:pPr>
      <w:r w:rsidRPr="006C1F2C">
        <w:rPr>
          <w:color w:val="000000"/>
          <w:sz w:val="22"/>
          <w:szCs w:val="22"/>
        </w:rPr>
        <w:t xml:space="preserve">Exelon </w:t>
      </w:r>
      <w:r w:rsidR="00A93E56" w:rsidRPr="006C1F2C">
        <w:rPr>
          <w:color w:val="000000"/>
          <w:sz w:val="22"/>
          <w:szCs w:val="22"/>
        </w:rPr>
        <w:t xml:space="preserve">mikstur leveres som 50 ml eller 120 ml klar, gul </w:t>
      </w:r>
      <w:r w:rsidR="0006679D" w:rsidRPr="006C1F2C">
        <w:rPr>
          <w:color w:val="000000"/>
          <w:sz w:val="22"/>
          <w:szCs w:val="22"/>
        </w:rPr>
        <w:t>opp</w:t>
      </w:r>
      <w:r w:rsidR="00A93E56" w:rsidRPr="006C1F2C">
        <w:rPr>
          <w:color w:val="000000"/>
          <w:sz w:val="22"/>
          <w:szCs w:val="22"/>
        </w:rPr>
        <w:t xml:space="preserve">løsning (2,0 mg/ml base) i </w:t>
      </w:r>
      <w:r w:rsidR="006A6FF6" w:rsidRPr="006C1F2C">
        <w:rPr>
          <w:color w:val="000000"/>
          <w:sz w:val="22"/>
          <w:szCs w:val="22"/>
        </w:rPr>
        <w:t xml:space="preserve">en </w:t>
      </w:r>
      <w:r w:rsidR="00A93E56" w:rsidRPr="006C1F2C">
        <w:rPr>
          <w:color w:val="000000"/>
          <w:sz w:val="22"/>
          <w:szCs w:val="22"/>
        </w:rPr>
        <w:t>amber glassflaske med kork med barnesikring</w:t>
      </w:r>
      <w:r w:rsidR="00AC4DB3" w:rsidRPr="006C1F2C">
        <w:rPr>
          <w:color w:val="000000"/>
          <w:sz w:val="22"/>
          <w:szCs w:val="22"/>
        </w:rPr>
        <w:t xml:space="preserve"> og fôring av skumgummi</w:t>
      </w:r>
      <w:r w:rsidR="00A93E56" w:rsidRPr="006C1F2C">
        <w:rPr>
          <w:color w:val="000000"/>
          <w:sz w:val="22"/>
          <w:szCs w:val="22"/>
        </w:rPr>
        <w:t>. Flasken inneholder et rør som sitter fast i en selvregulerende propp. Miksturen er pakket sammen med en oral doseringssprøyte i et plastrør.</w:t>
      </w:r>
    </w:p>
    <w:p w14:paraId="37C86832" w14:textId="77777777" w:rsidR="00A93E56" w:rsidRPr="006C1F2C" w:rsidRDefault="00A93E56" w:rsidP="001E5B7C">
      <w:pPr>
        <w:rPr>
          <w:sz w:val="22"/>
          <w:szCs w:val="22"/>
        </w:rPr>
      </w:pPr>
    </w:p>
    <w:p w14:paraId="37C86833" w14:textId="77777777" w:rsidR="00613CA3" w:rsidRPr="006C1F2C" w:rsidRDefault="00613CA3" w:rsidP="001E5B7C">
      <w:pPr>
        <w:pStyle w:val="paragraph"/>
        <w:keepNext/>
        <w:spacing w:before="0"/>
        <w:jc w:val="left"/>
        <w:rPr>
          <w:b/>
          <w:bCs/>
          <w:sz w:val="22"/>
          <w:szCs w:val="22"/>
          <w:lang w:val="nb-NO"/>
        </w:rPr>
      </w:pPr>
      <w:r w:rsidRPr="006C1F2C">
        <w:rPr>
          <w:b/>
          <w:bCs/>
          <w:sz w:val="22"/>
          <w:szCs w:val="22"/>
          <w:lang w:val="nb-NO"/>
        </w:rPr>
        <w:t>Innehav</w:t>
      </w:r>
      <w:r w:rsidR="00B45096" w:rsidRPr="006C1F2C">
        <w:rPr>
          <w:b/>
          <w:bCs/>
          <w:sz w:val="22"/>
          <w:szCs w:val="22"/>
          <w:lang w:val="nb-NO"/>
        </w:rPr>
        <w:t>er av markedsføringstillatelsen</w:t>
      </w:r>
    </w:p>
    <w:p w14:paraId="37C86834" w14:textId="77777777" w:rsidR="00234496" w:rsidRPr="006C1F2C" w:rsidRDefault="00234496" w:rsidP="005171BE">
      <w:pPr>
        <w:keepNext/>
        <w:widowControl w:val="0"/>
        <w:suppressAutoHyphens/>
        <w:rPr>
          <w:color w:val="000000"/>
          <w:sz w:val="22"/>
          <w:szCs w:val="22"/>
        </w:rPr>
      </w:pPr>
      <w:r w:rsidRPr="006C1F2C">
        <w:rPr>
          <w:color w:val="000000"/>
          <w:sz w:val="22"/>
          <w:szCs w:val="22"/>
        </w:rPr>
        <w:t>Novartis Europharm Limited</w:t>
      </w:r>
    </w:p>
    <w:p w14:paraId="37C86835"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836"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837"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Dublin 4</w:t>
      </w:r>
    </w:p>
    <w:p w14:paraId="37C86838" w14:textId="77777777" w:rsidR="00234496" w:rsidRPr="004E303E" w:rsidRDefault="00903CCF" w:rsidP="005171BE">
      <w:pPr>
        <w:widowControl w:val="0"/>
        <w:suppressAutoHyphens/>
        <w:rPr>
          <w:color w:val="000000"/>
          <w:sz w:val="22"/>
          <w:szCs w:val="22"/>
          <w:lang w:val="en-US"/>
        </w:rPr>
      </w:pPr>
      <w:r w:rsidRPr="004E303E">
        <w:rPr>
          <w:color w:val="000000"/>
          <w:sz w:val="22"/>
          <w:szCs w:val="22"/>
          <w:lang w:val="en-US"/>
        </w:rPr>
        <w:t>Irland</w:t>
      </w:r>
    </w:p>
    <w:p w14:paraId="37C86839" w14:textId="77777777" w:rsidR="00613CA3" w:rsidRPr="004E303E" w:rsidRDefault="00613CA3" w:rsidP="005171BE">
      <w:pPr>
        <w:pStyle w:val="Text"/>
        <w:widowControl w:val="0"/>
        <w:spacing w:before="0"/>
        <w:jc w:val="left"/>
        <w:rPr>
          <w:color w:val="000000"/>
          <w:sz w:val="22"/>
          <w:szCs w:val="22"/>
          <w:lang w:val="en-US"/>
        </w:rPr>
      </w:pPr>
    </w:p>
    <w:p w14:paraId="37C8683A" w14:textId="77777777" w:rsidR="00613CA3" w:rsidRPr="004E303E" w:rsidRDefault="00B45096" w:rsidP="001E5B7C">
      <w:pPr>
        <w:keepNext/>
        <w:rPr>
          <w:b/>
          <w:bCs/>
          <w:sz w:val="22"/>
          <w:szCs w:val="22"/>
          <w:lang w:val="en-US"/>
        </w:rPr>
      </w:pPr>
      <w:proofErr w:type="spellStart"/>
      <w:r w:rsidRPr="004E303E">
        <w:rPr>
          <w:b/>
          <w:bCs/>
          <w:sz w:val="22"/>
          <w:szCs w:val="22"/>
          <w:lang w:val="en-US"/>
        </w:rPr>
        <w:t>Tilvirker</w:t>
      </w:r>
      <w:proofErr w:type="spellEnd"/>
    </w:p>
    <w:p w14:paraId="37C86840" w14:textId="77777777" w:rsidR="00E047EE" w:rsidRPr="004E303E" w:rsidRDefault="00E047EE" w:rsidP="005171BE">
      <w:pPr>
        <w:keepNext/>
        <w:widowControl w:val="0"/>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Farmacéutica</w:t>
      </w:r>
      <w:proofErr w:type="spellEnd"/>
      <w:r w:rsidRPr="004E303E">
        <w:rPr>
          <w:color w:val="000000"/>
          <w:sz w:val="22"/>
          <w:szCs w:val="22"/>
          <w:lang w:val="en-US"/>
        </w:rPr>
        <w:t>, S.A.</w:t>
      </w:r>
    </w:p>
    <w:p w14:paraId="35CB17EC" w14:textId="77777777" w:rsidR="00E71DDF" w:rsidRPr="004E303E" w:rsidRDefault="00E71DDF" w:rsidP="005171BE">
      <w:pPr>
        <w:keepNext/>
        <w:widowControl w:val="0"/>
        <w:rPr>
          <w:color w:val="000000"/>
          <w:sz w:val="22"/>
          <w:szCs w:val="22"/>
          <w:lang w:val="en-US"/>
        </w:rPr>
      </w:pPr>
      <w:r w:rsidRPr="004E303E">
        <w:rPr>
          <w:color w:val="000000"/>
          <w:sz w:val="22"/>
          <w:szCs w:val="22"/>
          <w:lang w:val="en-US"/>
        </w:rPr>
        <w:t xml:space="preserve">Gran Via de les Corts </w:t>
      </w:r>
      <w:proofErr w:type="spellStart"/>
      <w:r w:rsidRPr="004E303E">
        <w:rPr>
          <w:color w:val="000000"/>
          <w:sz w:val="22"/>
          <w:szCs w:val="22"/>
          <w:lang w:val="en-US"/>
        </w:rPr>
        <w:t>Catalanes</w:t>
      </w:r>
      <w:proofErr w:type="spellEnd"/>
      <w:r w:rsidRPr="004E303E">
        <w:rPr>
          <w:color w:val="000000"/>
          <w:sz w:val="22"/>
          <w:szCs w:val="22"/>
          <w:lang w:val="en-US"/>
        </w:rPr>
        <w:t>, 764</w:t>
      </w:r>
    </w:p>
    <w:p w14:paraId="4B619917" w14:textId="77777777" w:rsidR="00E71DDF" w:rsidRPr="004E303E" w:rsidRDefault="00E71DDF" w:rsidP="005171BE">
      <w:pPr>
        <w:keepNext/>
        <w:widowControl w:val="0"/>
        <w:rPr>
          <w:color w:val="000000"/>
          <w:sz w:val="22"/>
          <w:szCs w:val="22"/>
          <w:lang w:val="en-US"/>
        </w:rPr>
      </w:pPr>
      <w:r w:rsidRPr="004E303E">
        <w:rPr>
          <w:color w:val="000000"/>
          <w:sz w:val="22"/>
          <w:szCs w:val="22"/>
          <w:lang w:val="en-US"/>
        </w:rPr>
        <w:t>08013 Barcelona</w:t>
      </w:r>
    </w:p>
    <w:p w14:paraId="37C86843" w14:textId="77777777" w:rsidR="00E047EE" w:rsidRPr="004E303E" w:rsidRDefault="00E047EE" w:rsidP="005171BE">
      <w:pPr>
        <w:widowControl w:val="0"/>
        <w:rPr>
          <w:color w:val="000000"/>
          <w:sz w:val="22"/>
          <w:szCs w:val="22"/>
          <w:lang w:val="en-US"/>
        </w:rPr>
      </w:pPr>
      <w:r w:rsidRPr="004E303E">
        <w:rPr>
          <w:color w:val="000000"/>
          <w:sz w:val="22"/>
          <w:szCs w:val="22"/>
          <w:lang w:val="en-US"/>
        </w:rPr>
        <w:t>Spania</w:t>
      </w:r>
    </w:p>
    <w:p w14:paraId="37C86844" w14:textId="77777777" w:rsidR="00E047EE" w:rsidRPr="004E303E" w:rsidRDefault="00E047EE" w:rsidP="005171BE">
      <w:pPr>
        <w:widowControl w:val="0"/>
        <w:suppressAutoHyphens/>
        <w:rPr>
          <w:color w:val="000000"/>
          <w:sz w:val="22"/>
          <w:szCs w:val="22"/>
          <w:lang w:val="en-US"/>
        </w:rPr>
      </w:pPr>
    </w:p>
    <w:p w14:paraId="091D7EE7" w14:textId="77777777" w:rsidR="004227C5" w:rsidRPr="00A605BA" w:rsidRDefault="004227C5" w:rsidP="004227C5">
      <w:pPr>
        <w:keepNext/>
        <w:rPr>
          <w:rFonts w:eastAsia="Aptos"/>
          <w:sz w:val="22"/>
          <w:szCs w:val="22"/>
          <w:shd w:val="pct15" w:color="auto" w:fill="auto"/>
          <w:lang w:val="de-AT" w:eastAsia="de-CH"/>
        </w:rPr>
      </w:pPr>
      <w:r w:rsidRPr="00A605BA">
        <w:rPr>
          <w:rFonts w:eastAsia="Aptos"/>
          <w:sz w:val="22"/>
          <w:szCs w:val="22"/>
          <w:shd w:val="pct15" w:color="auto" w:fill="auto"/>
          <w:lang w:val="de-AT" w:eastAsia="de-CH"/>
        </w:rPr>
        <w:t>Novartis Pharma GmbH</w:t>
      </w:r>
    </w:p>
    <w:p w14:paraId="4B9A24E1" w14:textId="77777777" w:rsidR="004227C5" w:rsidRPr="00A605BA" w:rsidRDefault="004227C5" w:rsidP="004227C5">
      <w:pPr>
        <w:keepNext/>
        <w:rPr>
          <w:rFonts w:eastAsia="Aptos"/>
          <w:sz w:val="22"/>
          <w:szCs w:val="22"/>
          <w:shd w:val="pct15" w:color="auto" w:fill="auto"/>
          <w:lang w:val="de-AT" w:eastAsia="de-CH"/>
        </w:rPr>
      </w:pPr>
      <w:r w:rsidRPr="00A605BA">
        <w:rPr>
          <w:rFonts w:eastAsia="Aptos"/>
          <w:sz w:val="22"/>
          <w:szCs w:val="22"/>
          <w:shd w:val="pct15" w:color="auto" w:fill="auto"/>
          <w:lang w:val="de-AT" w:eastAsia="de-CH"/>
        </w:rPr>
        <w:t>Sophie-Germain-Strasse 10</w:t>
      </w:r>
    </w:p>
    <w:p w14:paraId="7385B815" w14:textId="77777777" w:rsidR="004227C5" w:rsidRPr="002C58F0" w:rsidRDefault="004227C5" w:rsidP="004227C5">
      <w:pPr>
        <w:keepNext/>
        <w:rPr>
          <w:rFonts w:eastAsia="Aptos"/>
          <w:sz w:val="22"/>
          <w:szCs w:val="22"/>
          <w:shd w:val="pct15" w:color="auto" w:fill="auto"/>
          <w:lang w:eastAsia="de-CH"/>
        </w:rPr>
      </w:pPr>
      <w:r w:rsidRPr="002C58F0">
        <w:rPr>
          <w:rFonts w:eastAsia="Aptos"/>
          <w:sz w:val="22"/>
          <w:szCs w:val="22"/>
          <w:shd w:val="pct15" w:color="auto" w:fill="auto"/>
          <w:lang w:eastAsia="de-CH"/>
        </w:rPr>
        <w:t>90443 Nürnberg</w:t>
      </w:r>
    </w:p>
    <w:p w14:paraId="6BF3F07E" w14:textId="77777777" w:rsidR="004227C5" w:rsidRDefault="004227C5" w:rsidP="004227C5">
      <w:pPr>
        <w:widowControl w:val="0"/>
        <w:rPr>
          <w:sz w:val="22"/>
          <w:szCs w:val="22"/>
          <w:shd w:val="pct15" w:color="auto" w:fill="auto"/>
          <w:lang w:val="de-CH"/>
        </w:rPr>
      </w:pPr>
      <w:r w:rsidRPr="000E3ADA">
        <w:rPr>
          <w:sz w:val="22"/>
          <w:szCs w:val="22"/>
          <w:shd w:val="pct15" w:color="auto" w:fill="auto"/>
          <w:lang w:val="de-CH"/>
        </w:rPr>
        <w:t>Tyskland</w:t>
      </w:r>
    </w:p>
    <w:p w14:paraId="08166B52" w14:textId="77777777" w:rsidR="00E910F7" w:rsidRPr="006C1F2C" w:rsidRDefault="00E910F7" w:rsidP="005171BE">
      <w:pPr>
        <w:widowControl w:val="0"/>
        <w:rPr>
          <w:color w:val="000000"/>
          <w:sz w:val="22"/>
          <w:szCs w:val="22"/>
        </w:rPr>
      </w:pPr>
    </w:p>
    <w:p w14:paraId="37C86845" w14:textId="05E7E1C8" w:rsidR="00D868FD" w:rsidRPr="006C1F2C" w:rsidRDefault="00BF595C" w:rsidP="005171BE">
      <w:pPr>
        <w:keepNext/>
        <w:widowControl w:val="0"/>
        <w:rPr>
          <w:color w:val="000000"/>
          <w:sz w:val="22"/>
          <w:szCs w:val="22"/>
        </w:rPr>
      </w:pPr>
      <w:r w:rsidRPr="006C1F2C">
        <w:rPr>
          <w:sz w:val="22"/>
          <w:szCs w:val="22"/>
        </w:rPr>
        <w:t>Ta kontakt med den lokale representanten for innehaveren av markedsføringstillatelsen for ytterligere informasjon om dette legemidlet</w:t>
      </w:r>
      <w:r w:rsidR="007D0189" w:rsidRPr="006C1F2C">
        <w:rPr>
          <w:color w:val="000000"/>
          <w:sz w:val="22"/>
          <w:szCs w:val="22"/>
        </w:rPr>
        <w:t>:</w:t>
      </w:r>
    </w:p>
    <w:p w14:paraId="37C86846" w14:textId="77777777" w:rsidR="00D64A50" w:rsidRPr="006C1F2C" w:rsidRDefault="00D64A50" w:rsidP="005171BE">
      <w:pPr>
        <w:keepNext/>
        <w:widowControl w:val="0"/>
        <w:numPr>
          <w:ilvl w:val="12"/>
          <w:numId w:val="0"/>
        </w:numPr>
        <w:rPr>
          <w:noProof/>
          <w:sz w:val="22"/>
          <w:szCs w:val="22"/>
        </w:rPr>
      </w:pPr>
    </w:p>
    <w:tbl>
      <w:tblPr>
        <w:tblW w:w="9360" w:type="dxa"/>
        <w:tblInd w:w="-34" w:type="dxa"/>
        <w:tblLayout w:type="fixed"/>
        <w:tblLook w:val="04A0" w:firstRow="1" w:lastRow="0" w:firstColumn="1" w:lastColumn="0" w:noHBand="0" w:noVBand="1"/>
      </w:tblPr>
      <w:tblGrid>
        <w:gridCol w:w="4680"/>
        <w:gridCol w:w="4680"/>
      </w:tblGrid>
      <w:tr w:rsidR="00D64A50" w:rsidRPr="006C1F2C" w14:paraId="37C8684F" w14:textId="77777777" w:rsidTr="0074769F">
        <w:trPr>
          <w:cantSplit/>
        </w:trPr>
        <w:tc>
          <w:tcPr>
            <w:tcW w:w="4678" w:type="dxa"/>
          </w:tcPr>
          <w:p w14:paraId="37C86847" w14:textId="77777777" w:rsidR="00D64A50" w:rsidRPr="00277E35" w:rsidRDefault="00D64A50" w:rsidP="005171BE">
            <w:pPr>
              <w:widowControl w:val="0"/>
              <w:tabs>
                <w:tab w:val="left" w:pos="567"/>
              </w:tabs>
              <w:rPr>
                <w:b/>
                <w:sz w:val="22"/>
                <w:szCs w:val="22"/>
              </w:rPr>
            </w:pPr>
            <w:r w:rsidRPr="00277E35">
              <w:rPr>
                <w:b/>
                <w:sz w:val="22"/>
                <w:szCs w:val="22"/>
              </w:rPr>
              <w:t>België/Belgique/Belgien</w:t>
            </w:r>
          </w:p>
          <w:p w14:paraId="37C86848" w14:textId="77777777" w:rsidR="00D64A50" w:rsidRPr="00277E35" w:rsidRDefault="00D64A50" w:rsidP="005171BE">
            <w:pPr>
              <w:widowControl w:val="0"/>
              <w:tabs>
                <w:tab w:val="left" w:pos="567"/>
              </w:tabs>
              <w:rPr>
                <w:sz w:val="22"/>
                <w:szCs w:val="22"/>
              </w:rPr>
            </w:pPr>
            <w:r w:rsidRPr="00277E35">
              <w:rPr>
                <w:sz w:val="22"/>
                <w:szCs w:val="22"/>
              </w:rPr>
              <w:t>Novartis Pharma N.V.</w:t>
            </w:r>
          </w:p>
          <w:p w14:paraId="37C86849" w14:textId="77777777" w:rsidR="00D64A50" w:rsidRPr="00277E35" w:rsidRDefault="00D64A50" w:rsidP="005171BE">
            <w:pPr>
              <w:widowControl w:val="0"/>
              <w:tabs>
                <w:tab w:val="left" w:pos="567"/>
              </w:tabs>
              <w:rPr>
                <w:sz w:val="22"/>
                <w:szCs w:val="22"/>
              </w:rPr>
            </w:pPr>
            <w:r w:rsidRPr="00277E35">
              <w:rPr>
                <w:sz w:val="22"/>
                <w:szCs w:val="22"/>
              </w:rPr>
              <w:t>Tél/Tel: +32 2 246 16 11</w:t>
            </w:r>
          </w:p>
          <w:p w14:paraId="37C8684A" w14:textId="77777777" w:rsidR="00D64A50" w:rsidRPr="00277E35" w:rsidRDefault="00D64A50" w:rsidP="005171BE">
            <w:pPr>
              <w:widowControl w:val="0"/>
              <w:tabs>
                <w:tab w:val="left" w:pos="567"/>
              </w:tabs>
              <w:ind w:right="34"/>
              <w:rPr>
                <w:sz w:val="22"/>
                <w:szCs w:val="22"/>
              </w:rPr>
            </w:pPr>
          </w:p>
        </w:tc>
        <w:tc>
          <w:tcPr>
            <w:tcW w:w="4678" w:type="dxa"/>
          </w:tcPr>
          <w:p w14:paraId="37C8684B" w14:textId="77777777" w:rsidR="00D64A50" w:rsidRPr="004E303E" w:rsidRDefault="00D64A50" w:rsidP="005171BE">
            <w:pPr>
              <w:widowControl w:val="0"/>
              <w:tabs>
                <w:tab w:val="left" w:pos="567"/>
              </w:tabs>
              <w:rPr>
                <w:b/>
                <w:sz w:val="22"/>
                <w:szCs w:val="22"/>
                <w:lang w:val="en-US"/>
              </w:rPr>
            </w:pPr>
            <w:r w:rsidRPr="004E303E">
              <w:rPr>
                <w:b/>
                <w:sz w:val="22"/>
                <w:szCs w:val="22"/>
                <w:lang w:val="en-US"/>
              </w:rPr>
              <w:t>Lietuva</w:t>
            </w:r>
          </w:p>
          <w:p w14:paraId="37C8684C" w14:textId="77777777" w:rsidR="00D64A50" w:rsidRPr="004E303E" w:rsidRDefault="00E15324" w:rsidP="005171BE">
            <w:pPr>
              <w:widowControl w:val="0"/>
              <w:tabs>
                <w:tab w:val="left" w:pos="567"/>
              </w:tabs>
              <w:ind w:right="-449"/>
              <w:rPr>
                <w:sz w:val="22"/>
                <w:szCs w:val="22"/>
                <w:lang w:val="en-US"/>
              </w:rPr>
            </w:pPr>
            <w:r w:rsidRPr="004E303E">
              <w:rPr>
                <w:sz w:val="22"/>
                <w:szCs w:val="22"/>
                <w:lang w:val="en-US"/>
              </w:rPr>
              <w:t xml:space="preserve">SIA Novartis Baltics Lietuvos </w:t>
            </w:r>
            <w:proofErr w:type="spellStart"/>
            <w:r w:rsidRPr="004E303E">
              <w:rPr>
                <w:sz w:val="22"/>
                <w:szCs w:val="22"/>
                <w:lang w:val="en-US"/>
              </w:rPr>
              <w:t>filialas</w:t>
            </w:r>
            <w:proofErr w:type="spellEnd"/>
          </w:p>
          <w:p w14:paraId="37C8684D" w14:textId="77777777" w:rsidR="00D64A50" w:rsidRPr="00277E35" w:rsidRDefault="00D64A50" w:rsidP="005171BE">
            <w:pPr>
              <w:widowControl w:val="0"/>
              <w:tabs>
                <w:tab w:val="left" w:pos="567"/>
              </w:tabs>
              <w:ind w:right="-449"/>
              <w:rPr>
                <w:sz w:val="22"/>
                <w:szCs w:val="22"/>
              </w:rPr>
            </w:pPr>
            <w:r w:rsidRPr="00277E35">
              <w:rPr>
                <w:sz w:val="22"/>
                <w:szCs w:val="22"/>
              </w:rPr>
              <w:t>Tel: +370 5 269 16 50</w:t>
            </w:r>
          </w:p>
          <w:p w14:paraId="37C8684E" w14:textId="77777777" w:rsidR="00D64A50" w:rsidRPr="00277E35" w:rsidRDefault="00D64A50" w:rsidP="005171BE">
            <w:pPr>
              <w:widowControl w:val="0"/>
              <w:tabs>
                <w:tab w:val="left" w:pos="567"/>
              </w:tabs>
              <w:rPr>
                <w:sz w:val="22"/>
                <w:szCs w:val="22"/>
              </w:rPr>
            </w:pPr>
          </w:p>
        </w:tc>
      </w:tr>
      <w:tr w:rsidR="00D64A50" w:rsidRPr="00396F65" w14:paraId="37C86858" w14:textId="77777777" w:rsidTr="0074769F">
        <w:trPr>
          <w:cantSplit/>
        </w:trPr>
        <w:tc>
          <w:tcPr>
            <w:tcW w:w="4678" w:type="dxa"/>
          </w:tcPr>
          <w:p w14:paraId="37C86850" w14:textId="77777777" w:rsidR="00D64A50" w:rsidRPr="004E303E" w:rsidRDefault="00D64A50" w:rsidP="005171BE">
            <w:pPr>
              <w:widowControl w:val="0"/>
              <w:tabs>
                <w:tab w:val="left" w:pos="567"/>
              </w:tabs>
              <w:rPr>
                <w:b/>
                <w:sz w:val="22"/>
                <w:szCs w:val="22"/>
                <w:lang w:val="en-US"/>
              </w:rPr>
            </w:pPr>
            <w:r w:rsidRPr="00277E35">
              <w:rPr>
                <w:b/>
                <w:sz w:val="22"/>
                <w:szCs w:val="22"/>
              </w:rPr>
              <w:t>България</w:t>
            </w:r>
          </w:p>
          <w:p w14:paraId="37C86851" w14:textId="77777777" w:rsidR="004D593B" w:rsidRPr="004E303E" w:rsidRDefault="00C86301" w:rsidP="005171BE">
            <w:pPr>
              <w:widowControl w:val="0"/>
              <w:tabs>
                <w:tab w:val="left" w:pos="567"/>
              </w:tabs>
              <w:rPr>
                <w:sz w:val="22"/>
                <w:szCs w:val="22"/>
                <w:lang w:val="en-US"/>
              </w:rPr>
            </w:pPr>
            <w:r w:rsidRPr="004E303E">
              <w:rPr>
                <w:sz w:val="22"/>
                <w:szCs w:val="22"/>
                <w:lang w:val="en-US"/>
              </w:rPr>
              <w:t>Novartis Bulgaria EOOD</w:t>
            </w:r>
          </w:p>
          <w:p w14:paraId="37C86852" w14:textId="77777777" w:rsidR="00D64A50" w:rsidRPr="004E303E" w:rsidRDefault="00D64A50" w:rsidP="005171BE">
            <w:pPr>
              <w:widowControl w:val="0"/>
              <w:tabs>
                <w:tab w:val="left" w:pos="567"/>
              </w:tabs>
              <w:rPr>
                <w:sz w:val="22"/>
                <w:szCs w:val="22"/>
                <w:lang w:val="en-US"/>
              </w:rPr>
            </w:pPr>
            <w:r w:rsidRPr="00277E35">
              <w:rPr>
                <w:sz w:val="22"/>
                <w:szCs w:val="22"/>
              </w:rPr>
              <w:t>Тел</w:t>
            </w:r>
            <w:r w:rsidRPr="004E303E">
              <w:rPr>
                <w:sz w:val="22"/>
                <w:szCs w:val="22"/>
                <w:lang w:val="en-US"/>
              </w:rPr>
              <w:t>: +359 2 489 98 28</w:t>
            </w:r>
          </w:p>
          <w:p w14:paraId="37C86853" w14:textId="77777777" w:rsidR="00D64A50" w:rsidRPr="004E303E" w:rsidRDefault="00D64A50" w:rsidP="005171BE">
            <w:pPr>
              <w:widowControl w:val="0"/>
              <w:tabs>
                <w:tab w:val="left" w:pos="567"/>
              </w:tabs>
              <w:rPr>
                <w:b/>
                <w:sz w:val="22"/>
                <w:szCs w:val="22"/>
                <w:lang w:val="en-US"/>
              </w:rPr>
            </w:pPr>
          </w:p>
        </w:tc>
        <w:tc>
          <w:tcPr>
            <w:tcW w:w="4678" w:type="dxa"/>
          </w:tcPr>
          <w:p w14:paraId="37C86854" w14:textId="77777777" w:rsidR="00D64A50" w:rsidRPr="004E303E" w:rsidRDefault="00D64A50" w:rsidP="005171BE">
            <w:pPr>
              <w:widowControl w:val="0"/>
              <w:tabs>
                <w:tab w:val="left" w:pos="567"/>
              </w:tabs>
              <w:rPr>
                <w:b/>
                <w:sz w:val="22"/>
                <w:szCs w:val="22"/>
                <w:lang w:val="en-US"/>
              </w:rPr>
            </w:pPr>
            <w:r w:rsidRPr="004E303E">
              <w:rPr>
                <w:b/>
                <w:sz w:val="22"/>
                <w:szCs w:val="22"/>
                <w:lang w:val="en-US"/>
              </w:rPr>
              <w:t>Luxembourg/Luxemburg</w:t>
            </w:r>
          </w:p>
          <w:p w14:paraId="37C86855"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N.V.</w:t>
            </w:r>
          </w:p>
          <w:p w14:paraId="37C86856" w14:textId="77777777" w:rsidR="00D64A50" w:rsidRPr="004E303E" w:rsidRDefault="00D64A50" w:rsidP="005171BE">
            <w:pPr>
              <w:widowControl w:val="0"/>
              <w:tabs>
                <w:tab w:val="left" w:pos="567"/>
              </w:tabs>
              <w:rPr>
                <w:sz w:val="22"/>
                <w:szCs w:val="22"/>
                <w:lang w:val="en-US"/>
              </w:rPr>
            </w:pPr>
            <w:proofErr w:type="spellStart"/>
            <w:r w:rsidRPr="004E303E">
              <w:rPr>
                <w:sz w:val="22"/>
                <w:szCs w:val="22"/>
                <w:lang w:val="en-US"/>
              </w:rPr>
              <w:t>Tél</w:t>
            </w:r>
            <w:proofErr w:type="spellEnd"/>
            <w:r w:rsidRPr="004E303E">
              <w:rPr>
                <w:sz w:val="22"/>
                <w:szCs w:val="22"/>
                <w:lang w:val="en-US"/>
              </w:rPr>
              <w:t>/Tel: +32 2 246 16 11</w:t>
            </w:r>
          </w:p>
          <w:p w14:paraId="37C86857" w14:textId="77777777" w:rsidR="00D64A50" w:rsidRPr="004E303E" w:rsidRDefault="00D64A50" w:rsidP="005171BE">
            <w:pPr>
              <w:widowControl w:val="0"/>
              <w:tabs>
                <w:tab w:val="left" w:pos="-720"/>
                <w:tab w:val="left" w:pos="567"/>
              </w:tabs>
              <w:suppressAutoHyphens/>
              <w:rPr>
                <w:sz w:val="22"/>
                <w:szCs w:val="22"/>
                <w:lang w:val="en-US"/>
              </w:rPr>
            </w:pPr>
          </w:p>
        </w:tc>
      </w:tr>
      <w:tr w:rsidR="00D64A50" w:rsidRPr="006C1F2C" w14:paraId="37C86860" w14:textId="77777777" w:rsidTr="0074769F">
        <w:trPr>
          <w:cantSplit/>
        </w:trPr>
        <w:tc>
          <w:tcPr>
            <w:tcW w:w="4678" w:type="dxa"/>
          </w:tcPr>
          <w:p w14:paraId="37C86859" w14:textId="77777777" w:rsidR="00D64A50" w:rsidRPr="00277E35" w:rsidRDefault="00D64A50" w:rsidP="005171BE">
            <w:pPr>
              <w:widowControl w:val="0"/>
              <w:tabs>
                <w:tab w:val="left" w:pos="-720"/>
                <w:tab w:val="left" w:pos="567"/>
              </w:tabs>
              <w:suppressAutoHyphens/>
              <w:rPr>
                <w:b/>
                <w:sz w:val="22"/>
                <w:szCs w:val="22"/>
              </w:rPr>
            </w:pPr>
            <w:r w:rsidRPr="00277E35">
              <w:rPr>
                <w:b/>
                <w:sz w:val="22"/>
                <w:szCs w:val="22"/>
              </w:rPr>
              <w:t>Česká republika</w:t>
            </w:r>
          </w:p>
          <w:p w14:paraId="37C8685A"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Novartis s.r.o.</w:t>
            </w:r>
          </w:p>
          <w:p w14:paraId="37C8685B" w14:textId="77777777" w:rsidR="00D64A50" w:rsidRPr="00277E35" w:rsidRDefault="00D64A50" w:rsidP="005171BE">
            <w:pPr>
              <w:widowControl w:val="0"/>
              <w:tabs>
                <w:tab w:val="left" w:pos="567"/>
              </w:tabs>
              <w:rPr>
                <w:sz w:val="22"/>
                <w:szCs w:val="22"/>
              </w:rPr>
            </w:pPr>
            <w:r w:rsidRPr="00277E35">
              <w:rPr>
                <w:sz w:val="22"/>
                <w:szCs w:val="22"/>
              </w:rPr>
              <w:t>Tel: +420 225 775 111</w:t>
            </w:r>
          </w:p>
          <w:p w14:paraId="37C8685C"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85D" w14:textId="77777777" w:rsidR="00D64A50" w:rsidRPr="00277E35" w:rsidRDefault="00D64A50" w:rsidP="005171BE">
            <w:pPr>
              <w:widowControl w:val="0"/>
              <w:tabs>
                <w:tab w:val="left" w:pos="567"/>
              </w:tabs>
              <w:rPr>
                <w:b/>
                <w:sz w:val="22"/>
                <w:szCs w:val="22"/>
              </w:rPr>
            </w:pPr>
            <w:r w:rsidRPr="00277E35">
              <w:rPr>
                <w:b/>
                <w:sz w:val="22"/>
                <w:szCs w:val="22"/>
              </w:rPr>
              <w:t>Magyarország</w:t>
            </w:r>
          </w:p>
          <w:p w14:paraId="37C8685E" w14:textId="77777777" w:rsidR="00D64A50" w:rsidRPr="00277E35" w:rsidRDefault="00D64A50" w:rsidP="005171BE">
            <w:pPr>
              <w:widowControl w:val="0"/>
              <w:tabs>
                <w:tab w:val="left" w:pos="567"/>
              </w:tabs>
              <w:rPr>
                <w:sz w:val="22"/>
                <w:szCs w:val="22"/>
              </w:rPr>
            </w:pPr>
            <w:r w:rsidRPr="00277E35">
              <w:rPr>
                <w:sz w:val="22"/>
                <w:szCs w:val="22"/>
              </w:rPr>
              <w:t>Novartis Hungária Kft.</w:t>
            </w:r>
          </w:p>
          <w:p w14:paraId="37C8685F"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+36 1 457 65 00</w:t>
            </w:r>
          </w:p>
        </w:tc>
      </w:tr>
      <w:tr w:rsidR="00D64A50" w:rsidRPr="006C1F2C" w14:paraId="37C86868" w14:textId="77777777" w:rsidTr="0074769F">
        <w:trPr>
          <w:cantSplit/>
        </w:trPr>
        <w:tc>
          <w:tcPr>
            <w:tcW w:w="4678" w:type="dxa"/>
          </w:tcPr>
          <w:p w14:paraId="37C86861" w14:textId="77777777" w:rsidR="00D64A50" w:rsidRPr="004E303E" w:rsidRDefault="00D64A50" w:rsidP="005171BE">
            <w:pPr>
              <w:widowControl w:val="0"/>
              <w:tabs>
                <w:tab w:val="left" w:pos="567"/>
              </w:tabs>
              <w:rPr>
                <w:b/>
                <w:sz w:val="22"/>
                <w:szCs w:val="22"/>
                <w:lang w:val="en-US"/>
              </w:rPr>
            </w:pPr>
            <w:r w:rsidRPr="004E303E">
              <w:rPr>
                <w:b/>
                <w:sz w:val="22"/>
                <w:szCs w:val="22"/>
                <w:lang w:val="en-US"/>
              </w:rPr>
              <w:t>Danmark</w:t>
            </w:r>
          </w:p>
          <w:p w14:paraId="37C86862"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Healthcare A/S</w:t>
            </w:r>
          </w:p>
          <w:p w14:paraId="37C86863" w14:textId="77777777" w:rsidR="00D64A50" w:rsidRPr="004E303E" w:rsidRDefault="00D64A50" w:rsidP="005171BE">
            <w:pPr>
              <w:widowControl w:val="0"/>
              <w:tabs>
                <w:tab w:val="left" w:pos="567"/>
              </w:tabs>
              <w:rPr>
                <w:sz w:val="22"/>
                <w:szCs w:val="22"/>
                <w:lang w:val="en-US"/>
              </w:rPr>
            </w:pPr>
            <w:proofErr w:type="spellStart"/>
            <w:r w:rsidRPr="004E303E">
              <w:rPr>
                <w:sz w:val="22"/>
                <w:szCs w:val="22"/>
                <w:lang w:val="en-US"/>
              </w:rPr>
              <w:t>Tlf</w:t>
            </w:r>
            <w:proofErr w:type="spellEnd"/>
            <w:r w:rsidRPr="004E303E">
              <w:rPr>
                <w:sz w:val="22"/>
                <w:szCs w:val="22"/>
                <w:lang w:val="en-US"/>
              </w:rPr>
              <w:t>: +45 39 16 84 00</w:t>
            </w:r>
          </w:p>
          <w:p w14:paraId="37C86864" w14:textId="77777777" w:rsidR="00D64A50" w:rsidRPr="004E303E" w:rsidRDefault="00D64A50" w:rsidP="005171BE">
            <w:pPr>
              <w:widowControl w:val="0"/>
              <w:tabs>
                <w:tab w:val="left" w:pos="-720"/>
                <w:tab w:val="left" w:pos="567"/>
              </w:tabs>
              <w:suppressAutoHyphens/>
              <w:rPr>
                <w:sz w:val="22"/>
                <w:szCs w:val="22"/>
                <w:lang w:val="en-US"/>
              </w:rPr>
            </w:pPr>
          </w:p>
        </w:tc>
        <w:tc>
          <w:tcPr>
            <w:tcW w:w="4678" w:type="dxa"/>
            <w:hideMark/>
          </w:tcPr>
          <w:p w14:paraId="37C86865"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Malta</w:t>
            </w:r>
          </w:p>
          <w:p w14:paraId="37C86866" w14:textId="77777777" w:rsidR="00D64A50" w:rsidRPr="00277E35" w:rsidRDefault="00D64A50" w:rsidP="005171BE">
            <w:pPr>
              <w:widowControl w:val="0"/>
              <w:tabs>
                <w:tab w:val="left" w:pos="567"/>
              </w:tabs>
              <w:rPr>
                <w:sz w:val="22"/>
                <w:szCs w:val="22"/>
              </w:rPr>
            </w:pPr>
            <w:r w:rsidRPr="00277E35">
              <w:rPr>
                <w:sz w:val="22"/>
                <w:szCs w:val="22"/>
              </w:rPr>
              <w:t>Novartis Pharma Services Inc.</w:t>
            </w:r>
          </w:p>
          <w:p w14:paraId="37C86867" w14:textId="77777777" w:rsidR="00D64A50" w:rsidRPr="00277E35" w:rsidRDefault="00D64A50" w:rsidP="005171BE">
            <w:pPr>
              <w:widowControl w:val="0"/>
              <w:tabs>
                <w:tab w:val="left" w:pos="567"/>
              </w:tabs>
              <w:rPr>
                <w:sz w:val="22"/>
                <w:szCs w:val="22"/>
              </w:rPr>
            </w:pPr>
            <w:r w:rsidRPr="00277E35">
              <w:rPr>
                <w:sz w:val="22"/>
                <w:szCs w:val="22"/>
              </w:rPr>
              <w:t>Tel: +356 2122 2872</w:t>
            </w:r>
          </w:p>
        </w:tc>
      </w:tr>
      <w:tr w:rsidR="00D64A50" w:rsidRPr="006C1F2C" w14:paraId="37C86870" w14:textId="77777777" w:rsidTr="0074769F">
        <w:trPr>
          <w:cantSplit/>
        </w:trPr>
        <w:tc>
          <w:tcPr>
            <w:tcW w:w="4678" w:type="dxa"/>
          </w:tcPr>
          <w:p w14:paraId="37C86869" w14:textId="77777777" w:rsidR="00D64A50" w:rsidRPr="00277E35" w:rsidRDefault="00D64A50" w:rsidP="005171BE">
            <w:pPr>
              <w:widowControl w:val="0"/>
              <w:tabs>
                <w:tab w:val="left" w:pos="567"/>
              </w:tabs>
              <w:rPr>
                <w:b/>
                <w:sz w:val="22"/>
                <w:szCs w:val="22"/>
              </w:rPr>
            </w:pPr>
            <w:r w:rsidRPr="00277E35">
              <w:rPr>
                <w:b/>
                <w:sz w:val="22"/>
                <w:szCs w:val="22"/>
              </w:rPr>
              <w:t>Deutschland</w:t>
            </w:r>
          </w:p>
          <w:p w14:paraId="37C8686A" w14:textId="77777777" w:rsidR="00D64A50" w:rsidRPr="00277E35" w:rsidRDefault="00D64A50" w:rsidP="005171BE">
            <w:pPr>
              <w:widowControl w:val="0"/>
              <w:tabs>
                <w:tab w:val="left" w:pos="567"/>
              </w:tabs>
              <w:rPr>
                <w:i/>
                <w:sz w:val="22"/>
                <w:szCs w:val="22"/>
              </w:rPr>
            </w:pPr>
            <w:r w:rsidRPr="00277E35">
              <w:rPr>
                <w:sz w:val="22"/>
                <w:szCs w:val="22"/>
              </w:rPr>
              <w:t>Novartis Pharma GmbH</w:t>
            </w:r>
          </w:p>
          <w:p w14:paraId="37C8686B" w14:textId="77777777" w:rsidR="00D64A50" w:rsidRPr="00277E35" w:rsidRDefault="00D64A50" w:rsidP="005171BE">
            <w:pPr>
              <w:widowControl w:val="0"/>
              <w:tabs>
                <w:tab w:val="left" w:pos="567"/>
              </w:tabs>
              <w:rPr>
                <w:sz w:val="22"/>
                <w:szCs w:val="22"/>
              </w:rPr>
            </w:pPr>
            <w:r w:rsidRPr="00277E35">
              <w:rPr>
                <w:sz w:val="22"/>
                <w:szCs w:val="22"/>
              </w:rPr>
              <w:t>Tel: +49 911 273 0</w:t>
            </w:r>
          </w:p>
          <w:p w14:paraId="37C8686C"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86D" w14:textId="77777777" w:rsidR="00D64A50" w:rsidRPr="00277E35" w:rsidRDefault="00D64A50" w:rsidP="005171BE">
            <w:pPr>
              <w:widowControl w:val="0"/>
              <w:tabs>
                <w:tab w:val="left" w:pos="567"/>
              </w:tabs>
              <w:suppressAutoHyphens/>
              <w:rPr>
                <w:b/>
                <w:sz w:val="22"/>
                <w:szCs w:val="22"/>
              </w:rPr>
            </w:pPr>
            <w:r w:rsidRPr="00277E35">
              <w:rPr>
                <w:b/>
                <w:sz w:val="22"/>
                <w:szCs w:val="22"/>
              </w:rPr>
              <w:t>Nederland</w:t>
            </w:r>
          </w:p>
          <w:p w14:paraId="37C8686E" w14:textId="77777777" w:rsidR="00D64A50" w:rsidRPr="00277E35" w:rsidRDefault="00D64A50" w:rsidP="005171BE">
            <w:pPr>
              <w:widowControl w:val="0"/>
              <w:tabs>
                <w:tab w:val="left" w:pos="567"/>
              </w:tabs>
              <w:rPr>
                <w:iCs/>
                <w:sz w:val="22"/>
                <w:szCs w:val="22"/>
              </w:rPr>
            </w:pPr>
            <w:r w:rsidRPr="00277E35">
              <w:rPr>
                <w:iCs/>
                <w:sz w:val="22"/>
                <w:szCs w:val="22"/>
              </w:rPr>
              <w:t>Novartis Pharma B.V.</w:t>
            </w:r>
          </w:p>
          <w:p w14:paraId="37C8686F" w14:textId="77777777" w:rsidR="00D64A50" w:rsidRPr="00277E35" w:rsidRDefault="00D64A50" w:rsidP="005171BE">
            <w:pPr>
              <w:widowControl w:val="0"/>
              <w:tabs>
                <w:tab w:val="left" w:pos="567"/>
              </w:tabs>
              <w:rPr>
                <w:sz w:val="22"/>
                <w:szCs w:val="22"/>
              </w:rPr>
            </w:pPr>
            <w:r w:rsidRPr="00277E35">
              <w:rPr>
                <w:sz w:val="22"/>
                <w:szCs w:val="22"/>
              </w:rPr>
              <w:t xml:space="preserve">Tel: +31 </w:t>
            </w:r>
            <w:r w:rsidR="00E047EE" w:rsidRPr="00277E35">
              <w:rPr>
                <w:sz w:val="22"/>
                <w:szCs w:val="22"/>
              </w:rPr>
              <w:t>88 04 52</w:t>
            </w:r>
            <w:r w:rsidRPr="00277E35">
              <w:rPr>
                <w:sz w:val="22"/>
                <w:szCs w:val="22"/>
              </w:rPr>
              <w:t xml:space="preserve"> 111</w:t>
            </w:r>
          </w:p>
        </w:tc>
      </w:tr>
      <w:tr w:rsidR="00D64A50" w:rsidRPr="006C1F2C" w14:paraId="37C86878" w14:textId="77777777" w:rsidTr="0074769F">
        <w:trPr>
          <w:cantSplit/>
        </w:trPr>
        <w:tc>
          <w:tcPr>
            <w:tcW w:w="4678" w:type="dxa"/>
          </w:tcPr>
          <w:p w14:paraId="37C86871" w14:textId="77777777" w:rsidR="00D64A50" w:rsidRPr="00277E35" w:rsidRDefault="00D64A50" w:rsidP="005171BE">
            <w:pPr>
              <w:widowControl w:val="0"/>
              <w:tabs>
                <w:tab w:val="left" w:pos="-720"/>
                <w:tab w:val="left" w:pos="567"/>
              </w:tabs>
              <w:suppressAutoHyphens/>
              <w:rPr>
                <w:b/>
                <w:bCs/>
                <w:sz w:val="22"/>
                <w:szCs w:val="22"/>
              </w:rPr>
            </w:pPr>
            <w:r w:rsidRPr="00277E35">
              <w:rPr>
                <w:b/>
                <w:bCs/>
                <w:sz w:val="22"/>
                <w:szCs w:val="22"/>
              </w:rPr>
              <w:t>Eesti</w:t>
            </w:r>
          </w:p>
          <w:p w14:paraId="37C86872" w14:textId="77777777" w:rsidR="00D64A50" w:rsidRPr="00277E35" w:rsidRDefault="00E15324" w:rsidP="005171BE">
            <w:pPr>
              <w:widowControl w:val="0"/>
              <w:tabs>
                <w:tab w:val="left" w:pos="-720"/>
                <w:tab w:val="left" w:pos="567"/>
              </w:tabs>
              <w:suppressAutoHyphens/>
              <w:rPr>
                <w:sz w:val="22"/>
                <w:szCs w:val="22"/>
              </w:rPr>
            </w:pPr>
            <w:r w:rsidRPr="00277E35">
              <w:rPr>
                <w:sz w:val="22"/>
                <w:szCs w:val="22"/>
              </w:rPr>
              <w:t>SIA Novartis Baltics Eesti filiaal</w:t>
            </w:r>
          </w:p>
          <w:p w14:paraId="37C86873"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 xml:space="preserve">Tel: +372 </w:t>
            </w:r>
            <w:r w:rsidRPr="006C1F2C">
              <w:rPr>
                <w:sz w:val="22"/>
                <w:szCs w:val="22"/>
              </w:rPr>
              <w:t>66 30 810</w:t>
            </w:r>
          </w:p>
          <w:p w14:paraId="37C86874"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875" w14:textId="77777777" w:rsidR="00D64A50" w:rsidRPr="006C1F2C" w:rsidRDefault="00D64A50" w:rsidP="005171BE">
            <w:pPr>
              <w:widowControl w:val="0"/>
              <w:tabs>
                <w:tab w:val="left" w:pos="567"/>
              </w:tabs>
              <w:rPr>
                <w:b/>
                <w:sz w:val="22"/>
                <w:szCs w:val="22"/>
              </w:rPr>
            </w:pPr>
            <w:r w:rsidRPr="006C1F2C">
              <w:rPr>
                <w:b/>
                <w:sz w:val="22"/>
                <w:szCs w:val="22"/>
              </w:rPr>
              <w:t>Norge</w:t>
            </w:r>
          </w:p>
          <w:p w14:paraId="37C86876" w14:textId="77777777" w:rsidR="00D64A50" w:rsidRPr="006C1F2C" w:rsidRDefault="00D64A50" w:rsidP="005171BE">
            <w:pPr>
              <w:widowControl w:val="0"/>
              <w:tabs>
                <w:tab w:val="left" w:pos="567"/>
              </w:tabs>
              <w:rPr>
                <w:sz w:val="22"/>
                <w:szCs w:val="22"/>
              </w:rPr>
            </w:pPr>
            <w:r w:rsidRPr="006C1F2C">
              <w:rPr>
                <w:sz w:val="22"/>
                <w:szCs w:val="22"/>
              </w:rPr>
              <w:t>Novartis Norge AS</w:t>
            </w:r>
          </w:p>
          <w:p w14:paraId="37C86877" w14:textId="77777777" w:rsidR="00D64A50" w:rsidRPr="00277E35" w:rsidRDefault="00D64A50" w:rsidP="005171BE">
            <w:pPr>
              <w:widowControl w:val="0"/>
              <w:tabs>
                <w:tab w:val="left" w:pos="-720"/>
                <w:tab w:val="left" w:pos="567"/>
              </w:tabs>
              <w:suppressAutoHyphens/>
              <w:rPr>
                <w:sz w:val="22"/>
                <w:szCs w:val="22"/>
              </w:rPr>
            </w:pPr>
            <w:r w:rsidRPr="006C1F2C">
              <w:rPr>
                <w:sz w:val="22"/>
                <w:szCs w:val="22"/>
              </w:rPr>
              <w:t>Tlf: +47 23 05 20 00</w:t>
            </w:r>
          </w:p>
        </w:tc>
      </w:tr>
      <w:tr w:rsidR="00D64A50" w:rsidRPr="00396F65" w14:paraId="37C86880" w14:textId="77777777" w:rsidTr="0074769F">
        <w:trPr>
          <w:cantSplit/>
        </w:trPr>
        <w:tc>
          <w:tcPr>
            <w:tcW w:w="4678" w:type="dxa"/>
          </w:tcPr>
          <w:p w14:paraId="37C86879" w14:textId="77777777" w:rsidR="00D64A50" w:rsidRPr="00277E35" w:rsidRDefault="00D64A50" w:rsidP="005171BE">
            <w:pPr>
              <w:widowControl w:val="0"/>
              <w:tabs>
                <w:tab w:val="left" w:pos="567"/>
              </w:tabs>
              <w:rPr>
                <w:b/>
                <w:sz w:val="22"/>
                <w:szCs w:val="22"/>
              </w:rPr>
            </w:pPr>
            <w:r w:rsidRPr="00277E35">
              <w:rPr>
                <w:b/>
                <w:sz w:val="22"/>
                <w:szCs w:val="22"/>
              </w:rPr>
              <w:t>Ελλάδα</w:t>
            </w:r>
          </w:p>
          <w:p w14:paraId="37C8687A" w14:textId="77777777" w:rsidR="00D64A50" w:rsidRPr="00277E35" w:rsidRDefault="00D64A50" w:rsidP="005171BE">
            <w:pPr>
              <w:widowControl w:val="0"/>
              <w:tabs>
                <w:tab w:val="left" w:pos="567"/>
              </w:tabs>
              <w:rPr>
                <w:sz w:val="22"/>
                <w:szCs w:val="22"/>
              </w:rPr>
            </w:pPr>
            <w:r w:rsidRPr="00277E35">
              <w:rPr>
                <w:sz w:val="22"/>
                <w:szCs w:val="22"/>
              </w:rPr>
              <w:t>Novartis (Hellas) A.E.B.E.</w:t>
            </w:r>
          </w:p>
          <w:p w14:paraId="37C8687B" w14:textId="77777777" w:rsidR="00D64A50" w:rsidRPr="00277E35" w:rsidRDefault="00D64A50" w:rsidP="005171BE">
            <w:pPr>
              <w:widowControl w:val="0"/>
              <w:tabs>
                <w:tab w:val="left" w:pos="567"/>
              </w:tabs>
              <w:rPr>
                <w:sz w:val="22"/>
                <w:szCs w:val="22"/>
              </w:rPr>
            </w:pPr>
            <w:r w:rsidRPr="00277E35">
              <w:rPr>
                <w:sz w:val="22"/>
                <w:szCs w:val="22"/>
              </w:rPr>
              <w:t>Τηλ: +30 210 281 17 12</w:t>
            </w:r>
          </w:p>
          <w:p w14:paraId="37C8687C"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87D" w14:textId="77777777" w:rsidR="00D64A50" w:rsidRPr="004E303E" w:rsidRDefault="00D64A50" w:rsidP="005171BE">
            <w:pPr>
              <w:widowControl w:val="0"/>
              <w:tabs>
                <w:tab w:val="left" w:pos="567"/>
              </w:tabs>
              <w:rPr>
                <w:b/>
                <w:sz w:val="22"/>
                <w:szCs w:val="22"/>
                <w:lang w:val="en-US"/>
              </w:rPr>
            </w:pPr>
            <w:r w:rsidRPr="004E303E">
              <w:rPr>
                <w:b/>
                <w:sz w:val="22"/>
                <w:szCs w:val="22"/>
                <w:lang w:val="en-US"/>
              </w:rPr>
              <w:t>Österreich</w:t>
            </w:r>
          </w:p>
          <w:p w14:paraId="37C8687E" w14:textId="77777777" w:rsidR="00D64A50" w:rsidRPr="004E303E" w:rsidRDefault="00D64A50" w:rsidP="005171BE">
            <w:pPr>
              <w:widowControl w:val="0"/>
              <w:tabs>
                <w:tab w:val="left" w:pos="567"/>
              </w:tabs>
              <w:rPr>
                <w:i/>
                <w:sz w:val="22"/>
                <w:szCs w:val="22"/>
                <w:lang w:val="en-US"/>
              </w:rPr>
            </w:pPr>
            <w:r w:rsidRPr="004E303E">
              <w:rPr>
                <w:sz w:val="22"/>
                <w:szCs w:val="22"/>
                <w:lang w:val="en-US"/>
              </w:rPr>
              <w:t>Novartis Pharma GmbH</w:t>
            </w:r>
          </w:p>
          <w:p w14:paraId="37C8687F" w14:textId="77777777" w:rsidR="00D64A50" w:rsidRPr="004E303E" w:rsidRDefault="00D64A50" w:rsidP="005171BE">
            <w:pPr>
              <w:widowControl w:val="0"/>
              <w:tabs>
                <w:tab w:val="left" w:pos="567"/>
              </w:tabs>
              <w:rPr>
                <w:sz w:val="22"/>
                <w:szCs w:val="22"/>
                <w:lang w:val="en-US"/>
              </w:rPr>
            </w:pPr>
            <w:r w:rsidRPr="004E303E">
              <w:rPr>
                <w:sz w:val="22"/>
                <w:szCs w:val="22"/>
                <w:lang w:val="en-US"/>
              </w:rPr>
              <w:t>Tel: +43 1 86 6570</w:t>
            </w:r>
          </w:p>
        </w:tc>
      </w:tr>
      <w:tr w:rsidR="00D64A50" w:rsidRPr="006C1F2C" w14:paraId="37C86888" w14:textId="77777777" w:rsidTr="0074769F">
        <w:trPr>
          <w:cantSplit/>
        </w:trPr>
        <w:tc>
          <w:tcPr>
            <w:tcW w:w="4678" w:type="dxa"/>
          </w:tcPr>
          <w:p w14:paraId="37C86881" w14:textId="77777777" w:rsidR="00D64A50" w:rsidRPr="004E303E" w:rsidRDefault="00D64A50" w:rsidP="005171BE">
            <w:pPr>
              <w:widowControl w:val="0"/>
              <w:tabs>
                <w:tab w:val="left" w:pos="-720"/>
                <w:tab w:val="left" w:pos="567"/>
                <w:tab w:val="left" w:pos="4536"/>
              </w:tabs>
              <w:suppressAutoHyphens/>
              <w:rPr>
                <w:b/>
                <w:sz w:val="22"/>
                <w:szCs w:val="22"/>
                <w:lang w:val="en-US"/>
              </w:rPr>
            </w:pPr>
            <w:r w:rsidRPr="004E303E">
              <w:rPr>
                <w:b/>
                <w:sz w:val="22"/>
                <w:szCs w:val="22"/>
                <w:lang w:val="en-US"/>
              </w:rPr>
              <w:t>España</w:t>
            </w:r>
          </w:p>
          <w:p w14:paraId="37C86882" w14:textId="77777777" w:rsidR="00D64A50" w:rsidRPr="004E303E" w:rsidRDefault="00D64A50" w:rsidP="005171BE">
            <w:pPr>
              <w:widowControl w:val="0"/>
              <w:tabs>
                <w:tab w:val="left" w:pos="567"/>
              </w:tabs>
              <w:rPr>
                <w:sz w:val="22"/>
                <w:szCs w:val="22"/>
                <w:lang w:val="en-US"/>
              </w:rPr>
            </w:pPr>
            <w:r w:rsidRPr="004E303E">
              <w:rPr>
                <w:sz w:val="22"/>
                <w:szCs w:val="22"/>
                <w:lang w:val="en-US"/>
              </w:rPr>
              <w:t xml:space="preserve">Novartis </w:t>
            </w:r>
            <w:proofErr w:type="spellStart"/>
            <w:r w:rsidRPr="004E303E">
              <w:rPr>
                <w:sz w:val="22"/>
                <w:szCs w:val="22"/>
                <w:lang w:val="en-US"/>
              </w:rPr>
              <w:t>Farmacéutica</w:t>
            </w:r>
            <w:proofErr w:type="spellEnd"/>
            <w:r w:rsidRPr="004E303E">
              <w:rPr>
                <w:sz w:val="22"/>
                <w:szCs w:val="22"/>
                <w:lang w:val="en-US"/>
              </w:rPr>
              <w:t>, S.A.</w:t>
            </w:r>
          </w:p>
          <w:p w14:paraId="37C86883" w14:textId="77777777" w:rsidR="00D64A50" w:rsidRPr="00277E35" w:rsidRDefault="00D64A50" w:rsidP="005171BE">
            <w:pPr>
              <w:widowControl w:val="0"/>
              <w:tabs>
                <w:tab w:val="left" w:pos="567"/>
              </w:tabs>
              <w:rPr>
                <w:sz w:val="22"/>
                <w:szCs w:val="22"/>
              </w:rPr>
            </w:pPr>
            <w:r w:rsidRPr="00277E35">
              <w:rPr>
                <w:sz w:val="22"/>
                <w:szCs w:val="22"/>
              </w:rPr>
              <w:t>Tel: +34 93 306 42 00</w:t>
            </w:r>
          </w:p>
          <w:p w14:paraId="37C86884"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885" w14:textId="77777777" w:rsidR="00D64A50" w:rsidRPr="00277E35" w:rsidRDefault="00D64A50" w:rsidP="005171BE">
            <w:pPr>
              <w:widowControl w:val="0"/>
              <w:tabs>
                <w:tab w:val="left" w:pos="-720"/>
                <w:tab w:val="left" w:pos="567"/>
                <w:tab w:val="left" w:pos="4536"/>
              </w:tabs>
              <w:suppressAutoHyphens/>
              <w:rPr>
                <w:b/>
                <w:bCs/>
                <w:iCs/>
                <w:sz w:val="22"/>
                <w:szCs w:val="22"/>
              </w:rPr>
            </w:pPr>
            <w:r w:rsidRPr="00277E35">
              <w:rPr>
                <w:b/>
                <w:bCs/>
                <w:iCs/>
                <w:sz w:val="22"/>
                <w:szCs w:val="22"/>
              </w:rPr>
              <w:t>Polska</w:t>
            </w:r>
          </w:p>
          <w:p w14:paraId="37C86886" w14:textId="77777777" w:rsidR="00D64A50" w:rsidRPr="00277E35" w:rsidRDefault="00D64A50" w:rsidP="005171BE">
            <w:pPr>
              <w:widowControl w:val="0"/>
              <w:tabs>
                <w:tab w:val="left" w:pos="567"/>
              </w:tabs>
              <w:rPr>
                <w:sz w:val="22"/>
                <w:szCs w:val="22"/>
              </w:rPr>
            </w:pPr>
            <w:r w:rsidRPr="00277E35">
              <w:rPr>
                <w:sz w:val="22"/>
                <w:szCs w:val="22"/>
              </w:rPr>
              <w:t>Novartis Poland Sp. z o.o.</w:t>
            </w:r>
          </w:p>
          <w:p w14:paraId="37C86887" w14:textId="77777777" w:rsidR="00D64A50" w:rsidRPr="00277E35" w:rsidRDefault="00D64A50" w:rsidP="005171BE">
            <w:pPr>
              <w:widowControl w:val="0"/>
              <w:tabs>
                <w:tab w:val="left" w:pos="567"/>
              </w:tabs>
              <w:rPr>
                <w:sz w:val="22"/>
                <w:szCs w:val="22"/>
              </w:rPr>
            </w:pPr>
            <w:r w:rsidRPr="00277E35">
              <w:rPr>
                <w:sz w:val="22"/>
                <w:szCs w:val="22"/>
              </w:rPr>
              <w:t>Tel.: +48 22 375 4888</w:t>
            </w:r>
          </w:p>
        </w:tc>
      </w:tr>
      <w:tr w:rsidR="00D64A50" w:rsidRPr="006C1F2C" w14:paraId="37C86890" w14:textId="77777777" w:rsidTr="0074769F">
        <w:trPr>
          <w:cantSplit/>
        </w:trPr>
        <w:tc>
          <w:tcPr>
            <w:tcW w:w="4678" w:type="dxa"/>
          </w:tcPr>
          <w:p w14:paraId="37C86889" w14:textId="77777777" w:rsidR="00D64A50" w:rsidRPr="004E303E" w:rsidRDefault="00D64A50" w:rsidP="005171BE">
            <w:pPr>
              <w:widowControl w:val="0"/>
              <w:tabs>
                <w:tab w:val="left" w:pos="-720"/>
                <w:tab w:val="left" w:pos="567"/>
                <w:tab w:val="left" w:pos="4536"/>
              </w:tabs>
              <w:suppressAutoHyphens/>
              <w:rPr>
                <w:b/>
                <w:sz w:val="22"/>
                <w:szCs w:val="22"/>
                <w:lang w:val="en-US"/>
              </w:rPr>
            </w:pPr>
            <w:r w:rsidRPr="004E303E">
              <w:rPr>
                <w:b/>
                <w:sz w:val="22"/>
                <w:szCs w:val="22"/>
                <w:lang w:val="en-US"/>
              </w:rPr>
              <w:t>France</w:t>
            </w:r>
          </w:p>
          <w:p w14:paraId="37C8688A"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S.A.S.</w:t>
            </w:r>
          </w:p>
          <w:p w14:paraId="37C8688B" w14:textId="77777777" w:rsidR="00D64A50" w:rsidRPr="00277E35" w:rsidRDefault="00D64A50" w:rsidP="005171BE">
            <w:pPr>
              <w:widowControl w:val="0"/>
              <w:tabs>
                <w:tab w:val="left" w:pos="567"/>
              </w:tabs>
              <w:rPr>
                <w:sz w:val="22"/>
                <w:szCs w:val="22"/>
              </w:rPr>
            </w:pPr>
            <w:r w:rsidRPr="00277E35">
              <w:rPr>
                <w:sz w:val="22"/>
                <w:szCs w:val="22"/>
              </w:rPr>
              <w:t>Tél: +33 1 55 47 66 00</w:t>
            </w:r>
          </w:p>
          <w:p w14:paraId="37C8688C" w14:textId="77777777" w:rsidR="00D64A50" w:rsidRPr="00277E35" w:rsidRDefault="00D64A50" w:rsidP="005171BE">
            <w:pPr>
              <w:widowControl w:val="0"/>
              <w:tabs>
                <w:tab w:val="left" w:pos="567"/>
              </w:tabs>
              <w:rPr>
                <w:b/>
                <w:sz w:val="22"/>
                <w:szCs w:val="22"/>
              </w:rPr>
            </w:pPr>
          </w:p>
        </w:tc>
        <w:tc>
          <w:tcPr>
            <w:tcW w:w="4678" w:type="dxa"/>
            <w:hideMark/>
          </w:tcPr>
          <w:p w14:paraId="37C8688D" w14:textId="77777777" w:rsidR="00D64A50" w:rsidRPr="004E303E" w:rsidRDefault="00D64A50" w:rsidP="005171BE">
            <w:pPr>
              <w:widowControl w:val="0"/>
              <w:tabs>
                <w:tab w:val="left" w:pos="567"/>
              </w:tabs>
              <w:rPr>
                <w:b/>
                <w:sz w:val="22"/>
                <w:szCs w:val="22"/>
                <w:lang w:val="en-US"/>
              </w:rPr>
            </w:pPr>
            <w:r w:rsidRPr="004E303E">
              <w:rPr>
                <w:b/>
                <w:sz w:val="22"/>
                <w:szCs w:val="22"/>
                <w:lang w:val="en-US"/>
              </w:rPr>
              <w:t>Portugal</w:t>
            </w:r>
          </w:p>
          <w:p w14:paraId="37C8688E" w14:textId="77777777" w:rsidR="00D64A50" w:rsidRPr="004E303E" w:rsidRDefault="00D64A50" w:rsidP="005171BE">
            <w:pPr>
              <w:widowControl w:val="0"/>
              <w:rPr>
                <w:sz w:val="22"/>
                <w:szCs w:val="22"/>
                <w:lang w:val="en-US"/>
              </w:rPr>
            </w:pPr>
            <w:r w:rsidRPr="004E303E">
              <w:rPr>
                <w:sz w:val="22"/>
                <w:szCs w:val="22"/>
                <w:lang w:val="en-US"/>
              </w:rPr>
              <w:t xml:space="preserve">Novartis Farma - </w:t>
            </w:r>
            <w:proofErr w:type="spellStart"/>
            <w:r w:rsidRPr="004E303E">
              <w:rPr>
                <w:sz w:val="22"/>
                <w:szCs w:val="22"/>
                <w:lang w:val="en-US"/>
              </w:rPr>
              <w:t>Produtos</w:t>
            </w:r>
            <w:proofErr w:type="spellEnd"/>
            <w:r w:rsidRPr="004E303E">
              <w:rPr>
                <w:sz w:val="22"/>
                <w:szCs w:val="22"/>
                <w:lang w:val="en-US"/>
              </w:rPr>
              <w:t xml:space="preserve"> </w:t>
            </w:r>
            <w:proofErr w:type="spellStart"/>
            <w:r w:rsidRPr="004E303E">
              <w:rPr>
                <w:sz w:val="22"/>
                <w:szCs w:val="22"/>
                <w:lang w:val="en-US"/>
              </w:rPr>
              <w:t>Farmacêuticos</w:t>
            </w:r>
            <w:proofErr w:type="spellEnd"/>
            <w:r w:rsidRPr="004E303E">
              <w:rPr>
                <w:sz w:val="22"/>
                <w:szCs w:val="22"/>
                <w:lang w:val="en-US"/>
              </w:rPr>
              <w:t>, S.A.</w:t>
            </w:r>
          </w:p>
          <w:p w14:paraId="37C8688F"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+351 21 000 8600</w:t>
            </w:r>
          </w:p>
        </w:tc>
      </w:tr>
      <w:tr w:rsidR="00D64A50" w:rsidRPr="006C1F2C" w14:paraId="37C86898" w14:textId="77777777" w:rsidTr="0074769F">
        <w:trPr>
          <w:cantSplit/>
        </w:trPr>
        <w:tc>
          <w:tcPr>
            <w:tcW w:w="4678" w:type="dxa"/>
          </w:tcPr>
          <w:p w14:paraId="37C86891" w14:textId="77777777" w:rsidR="00D64A50" w:rsidRPr="006C1F2C" w:rsidRDefault="00D64A50" w:rsidP="005171BE">
            <w:pPr>
              <w:widowControl w:val="0"/>
              <w:tabs>
                <w:tab w:val="left" w:pos="567"/>
              </w:tabs>
              <w:rPr>
                <w:rFonts w:eastAsia="PMingLiU"/>
                <w:b/>
                <w:sz w:val="22"/>
                <w:szCs w:val="22"/>
              </w:rPr>
            </w:pPr>
            <w:r w:rsidRPr="006C1F2C">
              <w:rPr>
                <w:rFonts w:eastAsia="PMingLiU"/>
                <w:b/>
                <w:sz w:val="22"/>
                <w:szCs w:val="22"/>
              </w:rPr>
              <w:t>Hrvatska</w:t>
            </w:r>
          </w:p>
          <w:p w14:paraId="37C86892" w14:textId="77777777" w:rsidR="00D64A50" w:rsidRPr="006C1F2C" w:rsidRDefault="00D64A50" w:rsidP="005171BE">
            <w:pPr>
              <w:widowControl w:val="0"/>
              <w:tabs>
                <w:tab w:val="left" w:pos="567"/>
              </w:tabs>
              <w:rPr>
                <w:sz w:val="22"/>
                <w:szCs w:val="22"/>
              </w:rPr>
            </w:pPr>
            <w:r w:rsidRPr="006C1F2C">
              <w:rPr>
                <w:sz w:val="22"/>
                <w:szCs w:val="22"/>
              </w:rPr>
              <w:t>Novartis Hrvatska d.o.o.</w:t>
            </w:r>
          </w:p>
          <w:p w14:paraId="37C86893" w14:textId="77777777" w:rsidR="00D64A50" w:rsidRPr="00277E35" w:rsidRDefault="00D64A50" w:rsidP="005171BE">
            <w:pPr>
              <w:widowControl w:val="0"/>
              <w:tabs>
                <w:tab w:val="left" w:pos="567"/>
              </w:tabs>
              <w:rPr>
                <w:sz w:val="22"/>
                <w:szCs w:val="22"/>
              </w:rPr>
            </w:pPr>
            <w:r w:rsidRPr="006C1F2C">
              <w:rPr>
                <w:sz w:val="22"/>
                <w:szCs w:val="22"/>
              </w:rPr>
              <w:t>Tel. +385 1 6274 220</w:t>
            </w:r>
          </w:p>
          <w:p w14:paraId="37C86894" w14:textId="77777777" w:rsidR="00D64A50" w:rsidRPr="00277E35" w:rsidRDefault="00D64A50" w:rsidP="005171BE">
            <w:pPr>
              <w:widowControl w:val="0"/>
              <w:tabs>
                <w:tab w:val="left" w:pos="-720"/>
                <w:tab w:val="left" w:pos="567"/>
                <w:tab w:val="left" w:pos="4536"/>
              </w:tabs>
              <w:suppressAutoHyphens/>
              <w:rPr>
                <w:b/>
                <w:sz w:val="22"/>
                <w:szCs w:val="22"/>
              </w:rPr>
            </w:pPr>
          </w:p>
        </w:tc>
        <w:tc>
          <w:tcPr>
            <w:tcW w:w="4678" w:type="dxa"/>
            <w:hideMark/>
          </w:tcPr>
          <w:p w14:paraId="37C86895" w14:textId="77777777" w:rsidR="00D64A50" w:rsidRPr="004E303E" w:rsidRDefault="00D64A50" w:rsidP="005171BE">
            <w:pPr>
              <w:widowControl w:val="0"/>
              <w:tabs>
                <w:tab w:val="left" w:pos="567"/>
              </w:tabs>
              <w:autoSpaceDE w:val="0"/>
              <w:autoSpaceDN w:val="0"/>
              <w:adjustRightInd w:val="0"/>
              <w:rPr>
                <w:b/>
                <w:bCs/>
                <w:sz w:val="22"/>
                <w:szCs w:val="22"/>
                <w:lang w:val="en-US"/>
              </w:rPr>
            </w:pPr>
            <w:proofErr w:type="spellStart"/>
            <w:r w:rsidRPr="004E303E">
              <w:rPr>
                <w:b/>
                <w:bCs/>
                <w:sz w:val="22"/>
                <w:szCs w:val="22"/>
                <w:lang w:val="en-US"/>
              </w:rPr>
              <w:t>România</w:t>
            </w:r>
            <w:proofErr w:type="spellEnd"/>
          </w:p>
          <w:p w14:paraId="37C86896" w14:textId="77777777" w:rsidR="00D64A50" w:rsidRPr="004E303E" w:rsidRDefault="00D64A50" w:rsidP="005171BE">
            <w:pPr>
              <w:widowControl w:val="0"/>
              <w:tabs>
                <w:tab w:val="left" w:pos="567"/>
              </w:tabs>
              <w:autoSpaceDE w:val="0"/>
              <w:autoSpaceDN w:val="0"/>
              <w:adjustRightInd w:val="0"/>
              <w:rPr>
                <w:sz w:val="22"/>
                <w:szCs w:val="22"/>
                <w:lang w:val="en-US"/>
              </w:rPr>
            </w:pPr>
            <w:r w:rsidRPr="004E303E">
              <w:rPr>
                <w:sz w:val="22"/>
                <w:szCs w:val="22"/>
                <w:lang w:val="en-US"/>
              </w:rPr>
              <w:t>Novartis Pharma Services Romania SRL</w:t>
            </w:r>
          </w:p>
          <w:p w14:paraId="37C86897"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+40 21 31299 01</w:t>
            </w:r>
          </w:p>
        </w:tc>
      </w:tr>
      <w:tr w:rsidR="00D64A50" w:rsidRPr="006C1F2C" w14:paraId="37C868A0" w14:textId="77777777" w:rsidTr="0074769F">
        <w:trPr>
          <w:cantSplit/>
        </w:trPr>
        <w:tc>
          <w:tcPr>
            <w:tcW w:w="4678" w:type="dxa"/>
          </w:tcPr>
          <w:p w14:paraId="37C86899" w14:textId="77777777" w:rsidR="00D64A50" w:rsidRPr="004E303E" w:rsidRDefault="00D64A50" w:rsidP="005171BE">
            <w:pPr>
              <w:widowControl w:val="0"/>
              <w:tabs>
                <w:tab w:val="left" w:pos="567"/>
              </w:tabs>
              <w:rPr>
                <w:b/>
                <w:sz w:val="22"/>
                <w:szCs w:val="22"/>
                <w:lang w:val="en-US"/>
              </w:rPr>
            </w:pPr>
            <w:r w:rsidRPr="004E303E">
              <w:rPr>
                <w:b/>
                <w:sz w:val="22"/>
                <w:szCs w:val="22"/>
                <w:lang w:val="en-US"/>
              </w:rPr>
              <w:t>Ireland</w:t>
            </w:r>
          </w:p>
          <w:p w14:paraId="37C8689A"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Ireland Limited</w:t>
            </w:r>
          </w:p>
          <w:p w14:paraId="37C8689B" w14:textId="77777777" w:rsidR="00D64A50" w:rsidRPr="004E303E" w:rsidRDefault="00D64A50" w:rsidP="005171BE">
            <w:pPr>
              <w:widowControl w:val="0"/>
              <w:tabs>
                <w:tab w:val="left" w:pos="567"/>
              </w:tabs>
              <w:rPr>
                <w:sz w:val="22"/>
                <w:szCs w:val="22"/>
                <w:lang w:val="en-US"/>
              </w:rPr>
            </w:pPr>
            <w:r w:rsidRPr="004E303E">
              <w:rPr>
                <w:sz w:val="22"/>
                <w:szCs w:val="22"/>
                <w:lang w:val="en-US"/>
              </w:rPr>
              <w:t>Tel: +353 1 260 12 55</w:t>
            </w:r>
          </w:p>
          <w:p w14:paraId="37C8689C" w14:textId="77777777" w:rsidR="00D64A50" w:rsidRPr="004E303E" w:rsidRDefault="00D64A50" w:rsidP="005171BE">
            <w:pPr>
              <w:widowControl w:val="0"/>
              <w:tabs>
                <w:tab w:val="left" w:pos="567"/>
              </w:tabs>
              <w:rPr>
                <w:b/>
                <w:sz w:val="22"/>
                <w:szCs w:val="22"/>
                <w:lang w:val="en-US"/>
              </w:rPr>
            </w:pPr>
          </w:p>
        </w:tc>
        <w:tc>
          <w:tcPr>
            <w:tcW w:w="4678" w:type="dxa"/>
            <w:hideMark/>
          </w:tcPr>
          <w:p w14:paraId="37C8689D" w14:textId="77777777" w:rsidR="00D64A50" w:rsidRPr="00277E35" w:rsidRDefault="00D64A50" w:rsidP="005171BE">
            <w:pPr>
              <w:widowControl w:val="0"/>
              <w:tabs>
                <w:tab w:val="left" w:pos="567"/>
              </w:tabs>
              <w:rPr>
                <w:b/>
                <w:sz w:val="22"/>
                <w:szCs w:val="22"/>
              </w:rPr>
            </w:pPr>
            <w:r w:rsidRPr="00277E35">
              <w:rPr>
                <w:b/>
                <w:sz w:val="22"/>
                <w:szCs w:val="22"/>
              </w:rPr>
              <w:t>Slovenija</w:t>
            </w:r>
          </w:p>
          <w:p w14:paraId="37C8689E" w14:textId="77777777" w:rsidR="00D64A50" w:rsidRPr="00277E35" w:rsidRDefault="00D64A50" w:rsidP="005171BE">
            <w:pPr>
              <w:widowControl w:val="0"/>
              <w:tabs>
                <w:tab w:val="left" w:pos="567"/>
              </w:tabs>
              <w:rPr>
                <w:sz w:val="22"/>
                <w:szCs w:val="22"/>
              </w:rPr>
            </w:pPr>
            <w:r w:rsidRPr="00277E35">
              <w:rPr>
                <w:sz w:val="22"/>
                <w:szCs w:val="22"/>
              </w:rPr>
              <w:t>Novartis Pharma Services Inc.</w:t>
            </w:r>
          </w:p>
          <w:p w14:paraId="37C8689F" w14:textId="77777777" w:rsidR="00D64A50" w:rsidRPr="00277E35" w:rsidRDefault="00D64A50" w:rsidP="005171BE">
            <w:pPr>
              <w:widowControl w:val="0"/>
              <w:tabs>
                <w:tab w:val="left" w:pos="567"/>
              </w:tabs>
              <w:rPr>
                <w:sz w:val="22"/>
                <w:szCs w:val="22"/>
              </w:rPr>
            </w:pPr>
            <w:r w:rsidRPr="00277E35">
              <w:rPr>
                <w:sz w:val="22"/>
                <w:szCs w:val="22"/>
              </w:rPr>
              <w:t>Tel: +386 1 300 75 50</w:t>
            </w:r>
          </w:p>
        </w:tc>
      </w:tr>
      <w:tr w:rsidR="00D64A50" w:rsidRPr="006C1F2C" w14:paraId="37C868A9" w14:textId="77777777" w:rsidTr="0074769F">
        <w:trPr>
          <w:cantSplit/>
        </w:trPr>
        <w:tc>
          <w:tcPr>
            <w:tcW w:w="4678" w:type="dxa"/>
          </w:tcPr>
          <w:p w14:paraId="37C868A1" w14:textId="77777777" w:rsidR="00D64A50" w:rsidRPr="00277E35" w:rsidRDefault="00D64A50" w:rsidP="005171BE">
            <w:pPr>
              <w:widowControl w:val="0"/>
              <w:tabs>
                <w:tab w:val="left" w:pos="567"/>
              </w:tabs>
              <w:rPr>
                <w:b/>
                <w:sz w:val="22"/>
                <w:szCs w:val="22"/>
              </w:rPr>
            </w:pPr>
            <w:r w:rsidRPr="00277E35">
              <w:rPr>
                <w:b/>
                <w:sz w:val="22"/>
                <w:szCs w:val="22"/>
              </w:rPr>
              <w:t>Ísland</w:t>
            </w:r>
          </w:p>
          <w:p w14:paraId="37C868A2" w14:textId="77777777" w:rsidR="00D64A50" w:rsidRPr="00277E35" w:rsidRDefault="00D64A50" w:rsidP="005171BE">
            <w:pPr>
              <w:widowControl w:val="0"/>
              <w:tabs>
                <w:tab w:val="left" w:pos="567"/>
              </w:tabs>
              <w:rPr>
                <w:sz w:val="22"/>
                <w:szCs w:val="22"/>
              </w:rPr>
            </w:pPr>
            <w:r w:rsidRPr="00277E35">
              <w:rPr>
                <w:sz w:val="22"/>
                <w:szCs w:val="22"/>
              </w:rPr>
              <w:t>Vistor hf.</w:t>
            </w:r>
          </w:p>
          <w:p w14:paraId="37C868A3" w14:textId="77777777" w:rsidR="00D64A50" w:rsidRPr="00277E35" w:rsidRDefault="00D64A50" w:rsidP="005171BE">
            <w:pPr>
              <w:widowControl w:val="0"/>
              <w:tabs>
                <w:tab w:val="left" w:pos="-720"/>
                <w:tab w:val="left" w:pos="567"/>
              </w:tabs>
              <w:suppressAutoHyphens/>
              <w:rPr>
                <w:sz w:val="22"/>
                <w:szCs w:val="22"/>
              </w:rPr>
            </w:pPr>
            <w:r w:rsidRPr="006C1F2C">
              <w:rPr>
                <w:noProof/>
                <w:sz w:val="22"/>
                <w:szCs w:val="22"/>
              </w:rPr>
              <w:t>Sími</w:t>
            </w:r>
            <w:r w:rsidRPr="00277E35">
              <w:rPr>
                <w:sz w:val="22"/>
                <w:szCs w:val="22"/>
              </w:rPr>
              <w:t>: +354 535 7000</w:t>
            </w:r>
          </w:p>
          <w:p w14:paraId="37C868A4" w14:textId="77777777" w:rsidR="00D64A50" w:rsidRPr="00277E35" w:rsidRDefault="00D64A50" w:rsidP="005171BE">
            <w:pPr>
              <w:widowControl w:val="0"/>
              <w:tabs>
                <w:tab w:val="left" w:pos="567"/>
              </w:tabs>
              <w:rPr>
                <w:sz w:val="22"/>
                <w:szCs w:val="22"/>
              </w:rPr>
            </w:pPr>
          </w:p>
        </w:tc>
        <w:tc>
          <w:tcPr>
            <w:tcW w:w="4678" w:type="dxa"/>
          </w:tcPr>
          <w:p w14:paraId="37C868A5" w14:textId="77777777" w:rsidR="00D64A50" w:rsidRPr="00277E35" w:rsidRDefault="00D64A50" w:rsidP="005171BE">
            <w:pPr>
              <w:widowControl w:val="0"/>
              <w:tabs>
                <w:tab w:val="left" w:pos="-720"/>
                <w:tab w:val="left" w:pos="567"/>
              </w:tabs>
              <w:suppressAutoHyphens/>
              <w:rPr>
                <w:b/>
                <w:sz w:val="22"/>
                <w:szCs w:val="22"/>
              </w:rPr>
            </w:pPr>
            <w:r w:rsidRPr="00277E35">
              <w:rPr>
                <w:b/>
                <w:sz w:val="22"/>
                <w:szCs w:val="22"/>
              </w:rPr>
              <w:t>Slovenská republika</w:t>
            </w:r>
          </w:p>
          <w:p w14:paraId="37C868A6" w14:textId="77777777" w:rsidR="00D64A50" w:rsidRPr="00277E35" w:rsidRDefault="00D64A50" w:rsidP="005171BE">
            <w:pPr>
              <w:widowControl w:val="0"/>
              <w:tabs>
                <w:tab w:val="left" w:pos="567"/>
              </w:tabs>
              <w:rPr>
                <w:i/>
                <w:sz w:val="22"/>
                <w:szCs w:val="22"/>
              </w:rPr>
            </w:pPr>
            <w:r w:rsidRPr="00277E35">
              <w:rPr>
                <w:sz w:val="22"/>
                <w:szCs w:val="22"/>
              </w:rPr>
              <w:t>Novartis Slovakia s.r.o.</w:t>
            </w:r>
          </w:p>
          <w:p w14:paraId="37C868A7" w14:textId="77777777" w:rsidR="00D64A50" w:rsidRPr="00277E35" w:rsidRDefault="00D64A50" w:rsidP="005171BE">
            <w:pPr>
              <w:widowControl w:val="0"/>
              <w:tabs>
                <w:tab w:val="left" w:pos="567"/>
              </w:tabs>
              <w:rPr>
                <w:sz w:val="22"/>
                <w:szCs w:val="22"/>
              </w:rPr>
            </w:pPr>
            <w:r w:rsidRPr="00277E35">
              <w:rPr>
                <w:sz w:val="22"/>
                <w:szCs w:val="22"/>
              </w:rPr>
              <w:t>Tel: +421 2 5542 5439</w:t>
            </w:r>
          </w:p>
          <w:p w14:paraId="37C868A8" w14:textId="77777777" w:rsidR="00D64A50" w:rsidRPr="00277E35" w:rsidRDefault="00D64A50" w:rsidP="005171BE">
            <w:pPr>
              <w:widowControl w:val="0"/>
              <w:tabs>
                <w:tab w:val="left" w:pos="-720"/>
                <w:tab w:val="left" w:pos="567"/>
              </w:tabs>
              <w:suppressAutoHyphens/>
              <w:rPr>
                <w:sz w:val="22"/>
                <w:szCs w:val="22"/>
              </w:rPr>
            </w:pPr>
          </w:p>
        </w:tc>
      </w:tr>
      <w:tr w:rsidR="00D64A50" w:rsidRPr="006C1F2C" w14:paraId="37C868B1" w14:textId="77777777" w:rsidTr="0074769F">
        <w:trPr>
          <w:cantSplit/>
        </w:trPr>
        <w:tc>
          <w:tcPr>
            <w:tcW w:w="4678" w:type="dxa"/>
            <w:hideMark/>
          </w:tcPr>
          <w:p w14:paraId="37C868AA" w14:textId="77777777" w:rsidR="00D64A50" w:rsidRPr="00277E35" w:rsidRDefault="00D64A50" w:rsidP="005171BE">
            <w:pPr>
              <w:widowControl w:val="0"/>
              <w:tabs>
                <w:tab w:val="left" w:pos="567"/>
              </w:tabs>
              <w:rPr>
                <w:b/>
                <w:sz w:val="22"/>
                <w:szCs w:val="22"/>
              </w:rPr>
            </w:pPr>
            <w:r w:rsidRPr="00277E35">
              <w:rPr>
                <w:b/>
                <w:sz w:val="22"/>
                <w:szCs w:val="22"/>
              </w:rPr>
              <w:t>Italia</w:t>
            </w:r>
          </w:p>
          <w:p w14:paraId="37C868AB" w14:textId="77777777" w:rsidR="00D64A50" w:rsidRPr="00277E35" w:rsidRDefault="00D64A50" w:rsidP="005171BE">
            <w:pPr>
              <w:widowControl w:val="0"/>
              <w:tabs>
                <w:tab w:val="left" w:pos="567"/>
              </w:tabs>
              <w:rPr>
                <w:sz w:val="22"/>
                <w:szCs w:val="22"/>
              </w:rPr>
            </w:pPr>
            <w:r w:rsidRPr="00277E35">
              <w:rPr>
                <w:sz w:val="22"/>
                <w:szCs w:val="22"/>
              </w:rPr>
              <w:t>Novartis Farma S.p.A.</w:t>
            </w:r>
          </w:p>
          <w:p w14:paraId="37C868AC" w14:textId="77777777" w:rsidR="00D64A50" w:rsidRPr="00277E35" w:rsidRDefault="00D64A50" w:rsidP="005171BE">
            <w:pPr>
              <w:widowControl w:val="0"/>
              <w:tabs>
                <w:tab w:val="left" w:pos="567"/>
              </w:tabs>
              <w:rPr>
                <w:b/>
                <w:sz w:val="22"/>
                <w:szCs w:val="22"/>
              </w:rPr>
            </w:pPr>
            <w:r w:rsidRPr="00277E35">
              <w:rPr>
                <w:sz w:val="22"/>
                <w:szCs w:val="22"/>
              </w:rPr>
              <w:t>Tel: +39 02 96 54 1</w:t>
            </w:r>
          </w:p>
        </w:tc>
        <w:tc>
          <w:tcPr>
            <w:tcW w:w="4678" w:type="dxa"/>
          </w:tcPr>
          <w:p w14:paraId="37C868AD"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Suomi/Finland</w:t>
            </w:r>
          </w:p>
          <w:p w14:paraId="37C868AE" w14:textId="77777777" w:rsidR="00D64A50" w:rsidRPr="00277E35" w:rsidRDefault="00D64A50" w:rsidP="005171BE">
            <w:pPr>
              <w:widowControl w:val="0"/>
              <w:tabs>
                <w:tab w:val="left" w:pos="567"/>
              </w:tabs>
              <w:rPr>
                <w:sz w:val="22"/>
                <w:szCs w:val="22"/>
              </w:rPr>
            </w:pPr>
            <w:r w:rsidRPr="00277E35">
              <w:rPr>
                <w:sz w:val="22"/>
                <w:szCs w:val="22"/>
              </w:rPr>
              <w:t>Novartis Finland Oy</w:t>
            </w:r>
          </w:p>
          <w:p w14:paraId="37C868AF" w14:textId="77777777" w:rsidR="00D64A50" w:rsidRPr="00277E35" w:rsidRDefault="00D64A50" w:rsidP="005171BE">
            <w:pPr>
              <w:widowControl w:val="0"/>
              <w:tabs>
                <w:tab w:val="left" w:pos="567"/>
              </w:tabs>
              <w:rPr>
                <w:sz w:val="22"/>
                <w:szCs w:val="22"/>
              </w:rPr>
            </w:pPr>
            <w:r w:rsidRPr="00277E35">
              <w:rPr>
                <w:sz w:val="22"/>
                <w:szCs w:val="22"/>
              </w:rPr>
              <w:t xml:space="preserve">Puh/Tel: +358 </w:t>
            </w:r>
            <w:r w:rsidRPr="00277E35">
              <w:rPr>
                <w:sz w:val="22"/>
                <w:szCs w:val="22"/>
                <w:lang w:bidi="he-IL"/>
              </w:rPr>
              <w:t>(0)10 6133 200</w:t>
            </w:r>
          </w:p>
          <w:p w14:paraId="37C868B0" w14:textId="77777777" w:rsidR="00D64A50" w:rsidRPr="00277E35" w:rsidRDefault="00D64A50" w:rsidP="005171BE">
            <w:pPr>
              <w:widowControl w:val="0"/>
              <w:tabs>
                <w:tab w:val="left" w:pos="-720"/>
                <w:tab w:val="left" w:pos="567"/>
              </w:tabs>
              <w:suppressAutoHyphens/>
              <w:rPr>
                <w:sz w:val="22"/>
                <w:szCs w:val="22"/>
              </w:rPr>
            </w:pPr>
          </w:p>
        </w:tc>
      </w:tr>
      <w:tr w:rsidR="00D64A50" w:rsidRPr="006C1F2C" w14:paraId="37C868BA" w14:textId="77777777" w:rsidTr="0074769F">
        <w:trPr>
          <w:cantSplit/>
        </w:trPr>
        <w:tc>
          <w:tcPr>
            <w:tcW w:w="4678" w:type="dxa"/>
          </w:tcPr>
          <w:p w14:paraId="37C868B2" w14:textId="77777777" w:rsidR="00D64A50" w:rsidRPr="004E303E" w:rsidRDefault="00D64A50" w:rsidP="005171BE">
            <w:pPr>
              <w:widowControl w:val="0"/>
              <w:tabs>
                <w:tab w:val="left" w:pos="567"/>
              </w:tabs>
              <w:rPr>
                <w:b/>
                <w:sz w:val="22"/>
                <w:szCs w:val="22"/>
                <w:lang w:val="en-US"/>
              </w:rPr>
            </w:pPr>
            <w:r w:rsidRPr="00277E35">
              <w:rPr>
                <w:b/>
                <w:sz w:val="22"/>
                <w:szCs w:val="22"/>
              </w:rPr>
              <w:t>Κύπρος</w:t>
            </w:r>
          </w:p>
          <w:p w14:paraId="37C868B3"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Services Inc.</w:t>
            </w:r>
          </w:p>
          <w:p w14:paraId="37C868B4"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Τηλ: +357 22 690 690</w:t>
            </w:r>
          </w:p>
          <w:p w14:paraId="37C868B5" w14:textId="77777777" w:rsidR="00D64A50" w:rsidRPr="00277E35" w:rsidRDefault="00D64A50" w:rsidP="005171BE">
            <w:pPr>
              <w:widowControl w:val="0"/>
              <w:tabs>
                <w:tab w:val="left" w:pos="567"/>
              </w:tabs>
              <w:rPr>
                <w:b/>
                <w:sz w:val="22"/>
                <w:szCs w:val="22"/>
              </w:rPr>
            </w:pPr>
          </w:p>
        </w:tc>
        <w:tc>
          <w:tcPr>
            <w:tcW w:w="4678" w:type="dxa"/>
          </w:tcPr>
          <w:p w14:paraId="37C868B6"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Sverige</w:t>
            </w:r>
          </w:p>
          <w:p w14:paraId="37C868B7" w14:textId="77777777" w:rsidR="00D64A50" w:rsidRPr="00277E35" w:rsidRDefault="00D64A50" w:rsidP="005171BE">
            <w:pPr>
              <w:widowControl w:val="0"/>
              <w:tabs>
                <w:tab w:val="left" w:pos="567"/>
              </w:tabs>
              <w:rPr>
                <w:sz w:val="22"/>
                <w:szCs w:val="22"/>
              </w:rPr>
            </w:pPr>
            <w:r w:rsidRPr="00277E35">
              <w:rPr>
                <w:sz w:val="22"/>
                <w:szCs w:val="22"/>
              </w:rPr>
              <w:t>Novartis Sverige AB</w:t>
            </w:r>
          </w:p>
          <w:p w14:paraId="37C868B8" w14:textId="77777777" w:rsidR="00D64A50" w:rsidRPr="00277E35" w:rsidRDefault="00D64A50" w:rsidP="005171BE">
            <w:pPr>
              <w:widowControl w:val="0"/>
              <w:tabs>
                <w:tab w:val="left" w:pos="567"/>
              </w:tabs>
              <w:rPr>
                <w:sz w:val="22"/>
                <w:szCs w:val="22"/>
              </w:rPr>
            </w:pPr>
            <w:r w:rsidRPr="00277E35">
              <w:rPr>
                <w:sz w:val="22"/>
                <w:szCs w:val="22"/>
              </w:rPr>
              <w:t>Tel: +46 8 732 32 00</w:t>
            </w:r>
          </w:p>
          <w:p w14:paraId="37C868B9" w14:textId="77777777" w:rsidR="00D64A50" w:rsidRPr="00277E35" w:rsidRDefault="00D64A50" w:rsidP="005171BE">
            <w:pPr>
              <w:widowControl w:val="0"/>
              <w:tabs>
                <w:tab w:val="left" w:pos="-720"/>
                <w:tab w:val="left" w:pos="567"/>
                <w:tab w:val="left" w:pos="4536"/>
              </w:tabs>
              <w:suppressAutoHyphens/>
              <w:rPr>
                <w:sz w:val="22"/>
                <w:szCs w:val="22"/>
              </w:rPr>
            </w:pPr>
          </w:p>
        </w:tc>
      </w:tr>
      <w:tr w:rsidR="00D64A50" w:rsidRPr="006C1F2C" w14:paraId="37C868C3" w14:textId="77777777" w:rsidTr="0074769F">
        <w:trPr>
          <w:cantSplit/>
        </w:trPr>
        <w:tc>
          <w:tcPr>
            <w:tcW w:w="4678" w:type="dxa"/>
          </w:tcPr>
          <w:p w14:paraId="37C868BB" w14:textId="77777777" w:rsidR="00D64A50" w:rsidRPr="00277E35" w:rsidRDefault="00D64A50" w:rsidP="005171BE">
            <w:pPr>
              <w:widowControl w:val="0"/>
              <w:tabs>
                <w:tab w:val="left" w:pos="567"/>
              </w:tabs>
              <w:rPr>
                <w:b/>
                <w:sz w:val="22"/>
                <w:szCs w:val="22"/>
              </w:rPr>
            </w:pPr>
            <w:r w:rsidRPr="00277E35">
              <w:rPr>
                <w:b/>
                <w:sz w:val="22"/>
                <w:szCs w:val="22"/>
              </w:rPr>
              <w:t>Latvija</w:t>
            </w:r>
          </w:p>
          <w:p w14:paraId="37C868BC" w14:textId="77777777" w:rsidR="00D64A50" w:rsidRPr="00277E35" w:rsidRDefault="00C86301" w:rsidP="005171BE">
            <w:pPr>
              <w:widowControl w:val="0"/>
              <w:tabs>
                <w:tab w:val="left" w:pos="567"/>
              </w:tabs>
              <w:rPr>
                <w:sz w:val="22"/>
                <w:szCs w:val="22"/>
              </w:rPr>
            </w:pPr>
            <w:r w:rsidRPr="00277E35">
              <w:rPr>
                <w:sz w:val="22"/>
                <w:szCs w:val="22"/>
              </w:rPr>
              <w:t>SIA Novartis Baltics</w:t>
            </w:r>
          </w:p>
          <w:p w14:paraId="37C868BD"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+371 67 887 070</w:t>
            </w:r>
          </w:p>
          <w:p w14:paraId="37C868BE" w14:textId="77777777" w:rsidR="00D64A50" w:rsidRPr="00277E35" w:rsidRDefault="00D64A50" w:rsidP="005171BE">
            <w:pPr>
              <w:widowControl w:val="0"/>
              <w:tabs>
                <w:tab w:val="left" w:pos="-720"/>
                <w:tab w:val="left" w:pos="567"/>
              </w:tabs>
              <w:suppressAutoHyphens/>
              <w:rPr>
                <w:sz w:val="22"/>
                <w:szCs w:val="22"/>
              </w:rPr>
            </w:pPr>
          </w:p>
        </w:tc>
        <w:tc>
          <w:tcPr>
            <w:tcW w:w="4678" w:type="dxa"/>
          </w:tcPr>
          <w:p w14:paraId="37C868C2" w14:textId="77777777" w:rsidR="00D64A50" w:rsidRPr="00277E35" w:rsidRDefault="00D64A50" w:rsidP="004227C5">
            <w:pPr>
              <w:widowControl w:val="0"/>
              <w:tabs>
                <w:tab w:val="left" w:pos="-720"/>
                <w:tab w:val="left" w:pos="567"/>
              </w:tabs>
              <w:suppressAutoHyphens/>
              <w:rPr>
                <w:sz w:val="22"/>
                <w:szCs w:val="22"/>
              </w:rPr>
            </w:pPr>
          </w:p>
        </w:tc>
      </w:tr>
    </w:tbl>
    <w:p w14:paraId="37C868C4" w14:textId="77777777" w:rsidR="00D64A50" w:rsidRPr="00277E35" w:rsidRDefault="00D64A50" w:rsidP="005171BE">
      <w:pPr>
        <w:widowControl w:val="0"/>
        <w:numPr>
          <w:ilvl w:val="12"/>
          <w:numId w:val="0"/>
        </w:numPr>
        <w:ind w:right="-2"/>
        <w:rPr>
          <w:noProof/>
          <w:sz w:val="22"/>
          <w:szCs w:val="22"/>
        </w:rPr>
      </w:pPr>
    </w:p>
    <w:p w14:paraId="37C868C5" w14:textId="77777777" w:rsidR="00D64A50" w:rsidRPr="00277E35" w:rsidRDefault="00D64A50" w:rsidP="005171BE">
      <w:pPr>
        <w:pStyle w:val="Header"/>
        <w:widowControl w:val="0"/>
        <w:spacing w:before="0"/>
        <w:rPr>
          <w:rFonts w:ascii="Times New Roman" w:hAnsi="Times New Roman"/>
          <w:color w:val="000000"/>
          <w:sz w:val="22"/>
          <w:szCs w:val="22"/>
          <w:lang w:val="nb-NO"/>
        </w:rPr>
      </w:pPr>
    </w:p>
    <w:p w14:paraId="37C868C6" w14:textId="77777777" w:rsidR="0033328B" w:rsidRPr="006C1F2C" w:rsidRDefault="00D868FD" w:rsidP="005171BE">
      <w:pPr>
        <w:pStyle w:val="Titlepage"/>
        <w:widowControl w:val="0"/>
        <w:suppressAutoHyphens/>
        <w:spacing w:before="0"/>
        <w:jc w:val="left"/>
        <w:rPr>
          <w:b/>
          <w:color w:val="000000"/>
          <w:sz w:val="22"/>
          <w:szCs w:val="22"/>
          <w:lang w:val="nb-NO"/>
        </w:rPr>
      </w:pPr>
      <w:r w:rsidRPr="006C1F2C">
        <w:rPr>
          <w:b/>
          <w:color w:val="000000"/>
          <w:sz w:val="22"/>
          <w:szCs w:val="22"/>
          <w:lang w:val="nb-NO"/>
        </w:rPr>
        <w:t xml:space="preserve">Dette pakningsvedlegget ble sist </w:t>
      </w:r>
      <w:r w:rsidR="00EF1706" w:rsidRPr="006C1F2C">
        <w:rPr>
          <w:b/>
          <w:color w:val="000000"/>
          <w:sz w:val="22"/>
          <w:szCs w:val="22"/>
          <w:lang w:val="nb-NO"/>
        </w:rPr>
        <w:t>oppdatert</w:t>
      </w:r>
    </w:p>
    <w:p w14:paraId="37C868C7" w14:textId="77777777" w:rsidR="00223BF5" w:rsidRPr="006C1F2C" w:rsidRDefault="00223BF5" w:rsidP="005171BE">
      <w:pPr>
        <w:pStyle w:val="Titlepage"/>
        <w:widowControl w:val="0"/>
        <w:suppressAutoHyphens/>
        <w:spacing w:before="0"/>
        <w:jc w:val="left"/>
        <w:rPr>
          <w:color w:val="000000"/>
          <w:sz w:val="22"/>
          <w:szCs w:val="22"/>
          <w:lang w:val="nb-NO"/>
        </w:rPr>
      </w:pPr>
    </w:p>
    <w:p w14:paraId="37C868C8" w14:textId="77777777" w:rsidR="00EF1706" w:rsidRPr="006C1F2C" w:rsidRDefault="00EF1706" w:rsidP="005171BE">
      <w:pPr>
        <w:pStyle w:val="Titlepage"/>
        <w:keepNext/>
        <w:widowControl w:val="0"/>
        <w:suppressAutoHyphens/>
        <w:spacing w:before="0"/>
        <w:jc w:val="left"/>
        <w:rPr>
          <w:b/>
          <w:color w:val="000000"/>
          <w:sz w:val="22"/>
          <w:szCs w:val="22"/>
          <w:lang w:val="nb-NO"/>
        </w:rPr>
      </w:pPr>
      <w:r w:rsidRPr="006C1F2C">
        <w:rPr>
          <w:b/>
          <w:color w:val="000000"/>
          <w:sz w:val="22"/>
          <w:szCs w:val="22"/>
          <w:lang w:val="nb-NO"/>
        </w:rPr>
        <w:t>Andre informasjonskilder</w:t>
      </w:r>
    </w:p>
    <w:p w14:paraId="37C868C9" w14:textId="3BACC060" w:rsidR="00223BF5" w:rsidRPr="006C1F2C" w:rsidRDefault="00786623" w:rsidP="005171BE">
      <w:pPr>
        <w:pStyle w:val="Titlepage"/>
        <w:widowControl w:val="0"/>
        <w:suppressAutoHyphens/>
        <w:spacing w:before="0"/>
        <w:jc w:val="left"/>
        <w:rPr>
          <w:color w:val="000000"/>
          <w:sz w:val="22"/>
          <w:szCs w:val="22"/>
          <w:lang w:val="nb-NO"/>
        </w:rPr>
      </w:pPr>
      <w:r w:rsidRPr="006C1F2C">
        <w:rPr>
          <w:sz w:val="22"/>
          <w:szCs w:val="22"/>
          <w:lang w:val="nb-NO"/>
        </w:rPr>
        <w:t xml:space="preserve">Detaljert informasjon om dette legemidlet er tilgjengelig på nettstedet til Det europeiske legemiddelkontoret (the European Medicines Agency): </w:t>
      </w:r>
      <w:r w:rsidR="00737B66">
        <w:fldChar w:fldCharType="begin"/>
      </w:r>
      <w:r w:rsidR="00737B66">
        <w:instrText>HYPERLINK "http://www.ema.europa.eu"</w:instrText>
      </w:r>
      <w:r w:rsidR="00737B66">
        <w:fldChar w:fldCharType="separate"/>
      </w:r>
      <w:r w:rsidR="00737B66" w:rsidRPr="006C1F2C">
        <w:rPr>
          <w:noProof/>
          <w:color w:val="0000FF"/>
          <w:sz w:val="22"/>
          <w:szCs w:val="22"/>
          <w:u w:val="single"/>
          <w:lang w:val="nb-NO"/>
        </w:rPr>
        <w:t>http://www.ema.europa.eu</w:t>
      </w:r>
      <w:r w:rsidR="00737B66">
        <w:fldChar w:fldCharType="end"/>
      </w:r>
      <w:r w:rsidRPr="006C1F2C">
        <w:rPr>
          <w:noProof/>
          <w:color w:val="0000FF"/>
          <w:sz w:val="22"/>
          <w:szCs w:val="22"/>
          <w:lang w:val="nb-NO"/>
        </w:rPr>
        <w:t xml:space="preserve">, </w:t>
      </w:r>
      <w:r w:rsidRPr="006C1F2C">
        <w:rPr>
          <w:noProof/>
          <w:sz w:val="22"/>
          <w:szCs w:val="22"/>
          <w:lang w:val="nb-NO"/>
        </w:rPr>
        <w:t xml:space="preserve">og på nettstedet til </w:t>
      </w:r>
      <w:hyperlink r:id="rId18" w:history="1">
        <w:r w:rsidRPr="006C1F2C">
          <w:rPr>
            <w:rStyle w:val="Hyperlink"/>
            <w:noProof/>
            <w:sz w:val="22"/>
            <w:szCs w:val="22"/>
            <w:lang w:val="nb-NO"/>
          </w:rPr>
          <w:t>www.felleskatalogen.no</w:t>
        </w:r>
      </w:hyperlink>
      <w:r w:rsidRPr="006C1F2C">
        <w:rPr>
          <w:noProof/>
          <w:color w:val="0000FF"/>
          <w:sz w:val="22"/>
          <w:szCs w:val="22"/>
          <w:lang w:val="nb-NO"/>
        </w:rPr>
        <w:t>.</w:t>
      </w:r>
    </w:p>
    <w:p w14:paraId="37C868CA" w14:textId="77777777" w:rsidR="004D593B" w:rsidRPr="006C1F2C" w:rsidRDefault="004D593B" w:rsidP="005171BE">
      <w:pPr>
        <w:pStyle w:val="Titlepage"/>
        <w:widowControl w:val="0"/>
        <w:suppressAutoHyphens/>
        <w:spacing w:before="0"/>
        <w:jc w:val="left"/>
        <w:rPr>
          <w:color w:val="000000"/>
          <w:sz w:val="22"/>
          <w:szCs w:val="22"/>
          <w:lang w:val="nb-NO"/>
        </w:rPr>
      </w:pPr>
    </w:p>
    <w:p w14:paraId="37C868CB" w14:textId="77777777" w:rsidR="00D02287" w:rsidRPr="006C1F2C" w:rsidRDefault="00B20711" w:rsidP="005171BE">
      <w:pPr>
        <w:widowControl w:val="0"/>
        <w:jc w:val="center"/>
        <w:rPr>
          <w:b/>
          <w:sz w:val="22"/>
          <w:szCs w:val="22"/>
        </w:rPr>
      </w:pPr>
      <w:r w:rsidRPr="006C1F2C">
        <w:br w:type="page"/>
      </w:r>
      <w:r w:rsidR="00CA7364" w:rsidRPr="006C1F2C">
        <w:rPr>
          <w:b/>
          <w:sz w:val="22"/>
          <w:szCs w:val="22"/>
        </w:rPr>
        <w:t>Pakningsvedlegg: Informasjon til brukeren</w:t>
      </w:r>
    </w:p>
    <w:p w14:paraId="37C868CC" w14:textId="77777777" w:rsidR="00D02287" w:rsidRPr="006C1F2C" w:rsidRDefault="00D02287" w:rsidP="005171BE">
      <w:pPr>
        <w:widowControl w:val="0"/>
        <w:jc w:val="center"/>
        <w:rPr>
          <w:sz w:val="22"/>
          <w:szCs w:val="22"/>
        </w:rPr>
      </w:pPr>
    </w:p>
    <w:p w14:paraId="37C868CD" w14:textId="77777777" w:rsidR="00D02287" w:rsidRPr="006C1F2C" w:rsidRDefault="00D02287" w:rsidP="005171BE">
      <w:pPr>
        <w:widowControl w:val="0"/>
        <w:jc w:val="center"/>
        <w:rPr>
          <w:b/>
          <w:bCs/>
          <w:sz w:val="22"/>
          <w:szCs w:val="22"/>
        </w:rPr>
      </w:pPr>
      <w:r w:rsidRPr="006C1F2C">
        <w:rPr>
          <w:b/>
          <w:bCs/>
          <w:sz w:val="22"/>
          <w:szCs w:val="22"/>
        </w:rPr>
        <w:t>Exelon 4,6 mg/24 timer depotplaster</w:t>
      </w:r>
    </w:p>
    <w:p w14:paraId="37C868CE" w14:textId="77777777" w:rsidR="00D02287" w:rsidRPr="006C1F2C" w:rsidRDefault="00D02287" w:rsidP="005171BE">
      <w:pPr>
        <w:widowControl w:val="0"/>
        <w:jc w:val="center"/>
        <w:rPr>
          <w:b/>
          <w:bCs/>
          <w:sz w:val="22"/>
          <w:szCs w:val="22"/>
        </w:rPr>
      </w:pPr>
      <w:r w:rsidRPr="006C1F2C">
        <w:rPr>
          <w:b/>
          <w:bCs/>
          <w:sz w:val="22"/>
          <w:szCs w:val="22"/>
        </w:rPr>
        <w:t>Exelon 9,5 mg/24 timer depotplaster</w:t>
      </w:r>
    </w:p>
    <w:p w14:paraId="37C868CF" w14:textId="77777777" w:rsidR="0008331C" w:rsidRPr="006C1F2C" w:rsidRDefault="0008331C" w:rsidP="005171BE">
      <w:pPr>
        <w:widowControl w:val="0"/>
        <w:jc w:val="center"/>
        <w:rPr>
          <w:b/>
          <w:bCs/>
          <w:sz w:val="22"/>
          <w:szCs w:val="22"/>
        </w:rPr>
      </w:pPr>
      <w:r w:rsidRPr="006C1F2C">
        <w:rPr>
          <w:b/>
          <w:bCs/>
          <w:sz w:val="22"/>
          <w:szCs w:val="22"/>
        </w:rPr>
        <w:t>Exelon 13,3 mg/24 timer depotplaster</w:t>
      </w:r>
    </w:p>
    <w:p w14:paraId="37C868D0" w14:textId="77777777" w:rsidR="00D02287" w:rsidRPr="006C1F2C" w:rsidRDefault="00D02287" w:rsidP="005171BE">
      <w:pPr>
        <w:widowControl w:val="0"/>
        <w:jc w:val="center"/>
        <w:rPr>
          <w:sz w:val="22"/>
          <w:szCs w:val="22"/>
        </w:rPr>
      </w:pPr>
      <w:r w:rsidRPr="006C1F2C">
        <w:rPr>
          <w:sz w:val="22"/>
          <w:szCs w:val="22"/>
        </w:rPr>
        <w:t>rivastigmin</w:t>
      </w:r>
    </w:p>
    <w:p w14:paraId="37C868D1" w14:textId="77777777" w:rsidR="00ED0B36" w:rsidRPr="006C1F2C" w:rsidRDefault="00ED0B36" w:rsidP="005171BE">
      <w:pPr>
        <w:widowControl w:val="0"/>
        <w:rPr>
          <w:sz w:val="22"/>
          <w:szCs w:val="22"/>
        </w:rPr>
      </w:pPr>
    </w:p>
    <w:p w14:paraId="37C868D2" w14:textId="77777777" w:rsidR="00D02287" w:rsidRPr="006C1F2C" w:rsidRDefault="00D02287" w:rsidP="005171BE">
      <w:pPr>
        <w:keepNext/>
        <w:widowControl w:val="0"/>
        <w:rPr>
          <w:sz w:val="22"/>
          <w:szCs w:val="22"/>
        </w:rPr>
      </w:pPr>
      <w:r w:rsidRPr="006C1F2C">
        <w:rPr>
          <w:b/>
          <w:sz w:val="22"/>
          <w:szCs w:val="22"/>
        </w:rPr>
        <w:t>Les nøye gjennom dette pakningsvedlegget før du begynner å bruke</w:t>
      </w:r>
      <w:r w:rsidR="003926F5" w:rsidRPr="006C1F2C">
        <w:rPr>
          <w:b/>
          <w:sz w:val="22"/>
          <w:szCs w:val="22"/>
        </w:rPr>
        <w:t xml:space="preserve"> dette</w:t>
      </w:r>
      <w:r w:rsidRPr="006C1F2C">
        <w:rPr>
          <w:b/>
          <w:sz w:val="22"/>
          <w:szCs w:val="22"/>
        </w:rPr>
        <w:t xml:space="preserve"> legemidlet.</w:t>
      </w:r>
      <w:r w:rsidR="00FC6817" w:rsidRPr="006C1F2C">
        <w:rPr>
          <w:b/>
          <w:sz w:val="22"/>
          <w:szCs w:val="22"/>
        </w:rPr>
        <w:t xml:space="preserve"> Det inneholder informasjon som er viktig for deg.</w:t>
      </w:r>
    </w:p>
    <w:p w14:paraId="37C868D3" w14:textId="77777777" w:rsidR="00D02287" w:rsidRPr="006C1F2C" w:rsidRDefault="00D02287" w:rsidP="005171BE">
      <w:pPr>
        <w:widowControl w:val="0"/>
        <w:numPr>
          <w:ilvl w:val="0"/>
          <w:numId w:val="2"/>
        </w:numPr>
        <w:ind w:left="567" w:right="-2" w:hanging="567"/>
        <w:rPr>
          <w:sz w:val="22"/>
          <w:szCs w:val="22"/>
        </w:rPr>
      </w:pPr>
      <w:r w:rsidRPr="006C1F2C">
        <w:rPr>
          <w:sz w:val="22"/>
          <w:szCs w:val="22"/>
        </w:rPr>
        <w:t>Ta vare på dette pakningsvedlegget. Du kan få behov for å lese det igjen.</w:t>
      </w:r>
    </w:p>
    <w:p w14:paraId="37C868D4" w14:textId="40DA2283" w:rsidR="00D02287" w:rsidRPr="006C1F2C" w:rsidRDefault="00405DC7" w:rsidP="005171BE">
      <w:pPr>
        <w:widowControl w:val="0"/>
        <w:numPr>
          <w:ilvl w:val="0"/>
          <w:numId w:val="2"/>
        </w:numPr>
        <w:ind w:left="567" w:right="-2" w:hanging="567"/>
        <w:rPr>
          <w:sz w:val="22"/>
          <w:szCs w:val="22"/>
        </w:rPr>
      </w:pPr>
      <w:r w:rsidRPr="006C1F2C">
        <w:rPr>
          <w:sz w:val="22"/>
          <w:szCs w:val="22"/>
        </w:rPr>
        <w:t>Spør</w:t>
      </w:r>
      <w:r w:rsidR="00D02287" w:rsidRPr="006C1F2C">
        <w:rPr>
          <w:sz w:val="22"/>
          <w:szCs w:val="22"/>
        </w:rPr>
        <w:t xml:space="preserve"> lege</w:t>
      </w:r>
      <w:r w:rsidR="00CA7364" w:rsidRPr="006C1F2C">
        <w:rPr>
          <w:sz w:val="22"/>
          <w:szCs w:val="22"/>
        </w:rPr>
        <w:t>,</w:t>
      </w:r>
      <w:r w:rsidR="00D02287" w:rsidRPr="006C1F2C">
        <w:rPr>
          <w:sz w:val="22"/>
          <w:szCs w:val="22"/>
        </w:rPr>
        <w:t xml:space="preserve"> apotek</w:t>
      </w:r>
      <w:r w:rsidR="00CA7364" w:rsidRPr="006C1F2C">
        <w:rPr>
          <w:sz w:val="22"/>
          <w:szCs w:val="22"/>
        </w:rPr>
        <w:t xml:space="preserve"> eller sykepleier</w:t>
      </w:r>
      <w:r w:rsidRPr="006C1F2C">
        <w:rPr>
          <w:sz w:val="22"/>
          <w:szCs w:val="22"/>
        </w:rPr>
        <w:t xml:space="preserve"> hvis du har flere spørsmål eller trenger mer informasjon</w:t>
      </w:r>
      <w:r w:rsidR="00D02287" w:rsidRPr="006C1F2C">
        <w:rPr>
          <w:sz w:val="22"/>
          <w:szCs w:val="22"/>
        </w:rPr>
        <w:t>.</w:t>
      </w:r>
    </w:p>
    <w:p w14:paraId="37C868D5" w14:textId="77777777" w:rsidR="00D02287" w:rsidRPr="006C1F2C" w:rsidRDefault="00D02287" w:rsidP="005171BE">
      <w:pPr>
        <w:widowControl w:val="0"/>
        <w:numPr>
          <w:ilvl w:val="0"/>
          <w:numId w:val="2"/>
        </w:numPr>
        <w:ind w:left="567" w:right="-2" w:hanging="567"/>
        <w:rPr>
          <w:sz w:val="22"/>
          <w:szCs w:val="22"/>
        </w:rPr>
      </w:pPr>
      <w:r w:rsidRPr="006C1F2C">
        <w:rPr>
          <w:sz w:val="22"/>
          <w:szCs w:val="22"/>
        </w:rPr>
        <w:t>Dette legemidlet er skrevet ut</w:t>
      </w:r>
      <w:r w:rsidR="00FC6817" w:rsidRPr="006C1F2C">
        <w:rPr>
          <w:sz w:val="22"/>
          <w:szCs w:val="22"/>
        </w:rPr>
        <w:t xml:space="preserve"> kun</w:t>
      </w:r>
      <w:r w:rsidRPr="006C1F2C">
        <w:rPr>
          <w:sz w:val="22"/>
          <w:szCs w:val="22"/>
        </w:rPr>
        <w:t xml:space="preserve"> til deg. Ikke gi det videre til andre. Det kan skade dem, selv om de har symptomer</w:t>
      </w:r>
      <w:r w:rsidR="00FC6817" w:rsidRPr="006C1F2C">
        <w:rPr>
          <w:sz w:val="22"/>
          <w:szCs w:val="22"/>
        </w:rPr>
        <w:t xml:space="preserve"> på sykdom</w:t>
      </w:r>
      <w:r w:rsidRPr="006C1F2C">
        <w:rPr>
          <w:sz w:val="22"/>
          <w:szCs w:val="22"/>
        </w:rPr>
        <w:t xml:space="preserve"> som ligner dine.</w:t>
      </w:r>
    </w:p>
    <w:p w14:paraId="37C868D6" w14:textId="77777777" w:rsidR="00D02287" w:rsidRPr="006C1F2C" w:rsidRDefault="00D02287" w:rsidP="005171BE">
      <w:pPr>
        <w:widowControl w:val="0"/>
        <w:numPr>
          <w:ilvl w:val="0"/>
          <w:numId w:val="2"/>
        </w:numPr>
        <w:ind w:left="567" w:right="-2" w:hanging="567"/>
        <w:rPr>
          <w:sz w:val="22"/>
          <w:szCs w:val="22"/>
        </w:rPr>
      </w:pPr>
      <w:r w:rsidRPr="006C1F2C">
        <w:rPr>
          <w:sz w:val="22"/>
          <w:szCs w:val="22"/>
        </w:rPr>
        <w:t>Kontakt lege</w:t>
      </w:r>
      <w:r w:rsidR="006827A3" w:rsidRPr="006C1F2C">
        <w:rPr>
          <w:sz w:val="22"/>
          <w:szCs w:val="22"/>
        </w:rPr>
        <w:t xml:space="preserve">, </w:t>
      </w:r>
      <w:r w:rsidRPr="006C1F2C">
        <w:rPr>
          <w:sz w:val="22"/>
          <w:szCs w:val="22"/>
        </w:rPr>
        <w:t xml:space="preserve">apotek </w:t>
      </w:r>
      <w:r w:rsidR="006827A3" w:rsidRPr="006C1F2C">
        <w:rPr>
          <w:sz w:val="22"/>
          <w:szCs w:val="22"/>
        </w:rPr>
        <w:t xml:space="preserve">eller sykepleier </w:t>
      </w:r>
      <w:r w:rsidRPr="006C1F2C">
        <w:rPr>
          <w:sz w:val="22"/>
          <w:szCs w:val="22"/>
        </w:rPr>
        <w:t xml:space="preserve">dersom </w:t>
      </w:r>
      <w:r w:rsidR="00FC6817" w:rsidRPr="006C1F2C">
        <w:rPr>
          <w:sz w:val="22"/>
          <w:szCs w:val="22"/>
        </w:rPr>
        <w:t>du opplever bivirkninger</w:t>
      </w:r>
      <w:r w:rsidR="00260538" w:rsidRPr="006C1F2C">
        <w:rPr>
          <w:sz w:val="22"/>
          <w:szCs w:val="22"/>
        </w:rPr>
        <w:t>,</w:t>
      </w:r>
      <w:r w:rsidR="00FC6817" w:rsidRPr="006C1F2C">
        <w:rPr>
          <w:sz w:val="22"/>
          <w:szCs w:val="22"/>
        </w:rPr>
        <w:t xml:space="preserve"> inkludert mulige </w:t>
      </w:r>
      <w:r w:rsidRPr="006C1F2C">
        <w:rPr>
          <w:sz w:val="22"/>
          <w:szCs w:val="22"/>
        </w:rPr>
        <w:t>bivirkninger som ikke er nevnt i dette pakningsvedlegget.</w:t>
      </w:r>
      <w:r w:rsidR="007D0189" w:rsidRPr="006C1F2C">
        <w:rPr>
          <w:sz w:val="22"/>
          <w:szCs w:val="22"/>
        </w:rPr>
        <w:t xml:space="preserve"> Se avsnitt</w:t>
      </w:r>
      <w:r w:rsidR="001723ED" w:rsidRPr="006C1F2C">
        <w:rPr>
          <w:sz w:val="22"/>
          <w:szCs w:val="22"/>
        </w:rPr>
        <w:t> </w:t>
      </w:r>
      <w:r w:rsidR="007D0189" w:rsidRPr="006C1F2C">
        <w:rPr>
          <w:sz w:val="22"/>
          <w:szCs w:val="22"/>
        </w:rPr>
        <w:t>4.</w:t>
      </w:r>
    </w:p>
    <w:p w14:paraId="37C868D7" w14:textId="77777777" w:rsidR="00D02287" w:rsidRPr="006C1F2C" w:rsidRDefault="00D02287" w:rsidP="005171BE">
      <w:pPr>
        <w:widowControl w:val="0"/>
        <w:numPr>
          <w:ilvl w:val="12"/>
          <w:numId w:val="0"/>
        </w:numPr>
        <w:ind w:right="-2"/>
        <w:rPr>
          <w:sz w:val="22"/>
          <w:szCs w:val="22"/>
        </w:rPr>
      </w:pPr>
    </w:p>
    <w:p w14:paraId="37C868D8" w14:textId="77777777" w:rsidR="009F59B6" w:rsidRPr="006C1F2C" w:rsidRDefault="00D02287" w:rsidP="005171BE">
      <w:pPr>
        <w:keepNext/>
        <w:widowControl w:val="0"/>
        <w:rPr>
          <w:b/>
          <w:sz w:val="22"/>
          <w:szCs w:val="22"/>
        </w:rPr>
      </w:pPr>
      <w:r w:rsidRPr="006C1F2C">
        <w:rPr>
          <w:b/>
          <w:sz w:val="22"/>
          <w:szCs w:val="22"/>
        </w:rPr>
        <w:t>I dette pakningsvedlegget finner du informasjon om</w:t>
      </w:r>
    </w:p>
    <w:p w14:paraId="37C868D9" w14:textId="77777777" w:rsidR="00D02287" w:rsidRPr="006C1F2C" w:rsidRDefault="00D02287" w:rsidP="005171BE">
      <w:pPr>
        <w:keepNext/>
        <w:widowControl w:val="0"/>
        <w:rPr>
          <w:sz w:val="22"/>
          <w:szCs w:val="22"/>
        </w:rPr>
      </w:pPr>
    </w:p>
    <w:p w14:paraId="37C868DA" w14:textId="77777777" w:rsidR="00D02287" w:rsidRPr="006C1F2C" w:rsidRDefault="00D02287" w:rsidP="005171BE">
      <w:pPr>
        <w:widowControl w:val="0"/>
        <w:ind w:left="567" w:right="-29" w:hanging="567"/>
        <w:rPr>
          <w:sz w:val="22"/>
          <w:szCs w:val="22"/>
        </w:rPr>
      </w:pPr>
      <w:r w:rsidRPr="006C1F2C">
        <w:rPr>
          <w:sz w:val="22"/>
          <w:szCs w:val="22"/>
        </w:rPr>
        <w:t>1.</w:t>
      </w:r>
      <w:r w:rsidRPr="006C1F2C">
        <w:rPr>
          <w:sz w:val="22"/>
          <w:szCs w:val="22"/>
        </w:rPr>
        <w:tab/>
        <w:t>Hva Exelon er og hva det brukes mot</w:t>
      </w:r>
    </w:p>
    <w:p w14:paraId="37C868DB" w14:textId="77777777" w:rsidR="00D02287" w:rsidRPr="006C1F2C" w:rsidRDefault="00D02287" w:rsidP="005171BE">
      <w:pPr>
        <w:widowControl w:val="0"/>
        <w:ind w:left="567" w:right="-29" w:hanging="567"/>
        <w:rPr>
          <w:sz w:val="22"/>
          <w:szCs w:val="22"/>
        </w:rPr>
      </w:pPr>
      <w:r w:rsidRPr="006C1F2C">
        <w:rPr>
          <w:sz w:val="22"/>
          <w:szCs w:val="22"/>
        </w:rPr>
        <w:t>2.</w:t>
      </w:r>
      <w:r w:rsidRPr="006C1F2C">
        <w:rPr>
          <w:sz w:val="22"/>
          <w:szCs w:val="22"/>
        </w:rPr>
        <w:tab/>
        <w:t xml:space="preserve">Hva du må </w:t>
      </w:r>
      <w:r w:rsidR="00081F1C" w:rsidRPr="006C1F2C">
        <w:rPr>
          <w:sz w:val="22"/>
          <w:szCs w:val="22"/>
        </w:rPr>
        <w:t>vite</w:t>
      </w:r>
      <w:r w:rsidRPr="006C1F2C">
        <w:rPr>
          <w:sz w:val="22"/>
          <w:szCs w:val="22"/>
        </w:rPr>
        <w:t xml:space="preserve"> før du bruker Exelon</w:t>
      </w:r>
    </w:p>
    <w:p w14:paraId="37C868DC" w14:textId="77777777" w:rsidR="00D02287" w:rsidRPr="006C1F2C" w:rsidRDefault="00D02287" w:rsidP="005171BE">
      <w:pPr>
        <w:widowControl w:val="0"/>
        <w:ind w:left="567" w:right="-29" w:hanging="567"/>
        <w:rPr>
          <w:sz w:val="22"/>
          <w:szCs w:val="22"/>
        </w:rPr>
      </w:pPr>
      <w:r w:rsidRPr="006C1F2C">
        <w:rPr>
          <w:sz w:val="22"/>
          <w:szCs w:val="22"/>
        </w:rPr>
        <w:t>3.</w:t>
      </w:r>
      <w:r w:rsidRPr="006C1F2C">
        <w:rPr>
          <w:sz w:val="22"/>
          <w:szCs w:val="22"/>
        </w:rPr>
        <w:tab/>
        <w:t>Hvordan du bruker Exelon</w:t>
      </w:r>
    </w:p>
    <w:p w14:paraId="37C868DD" w14:textId="77777777" w:rsidR="00D02287" w:rsidRPr="006C1F2C" w:rsidRDefault="00D02287" w:rsidP="005171BE">
      <w:pPr>
        <w:widowControl w:val="0"/>
        <w:ind w:left="567" w:right="-29" w:hanging="567"/>
        <w:rPr>
          <w:sz w:val="22"/>
          <w:szCs w:val="22"/>
        </w:rPr>
      </w:pPr>
      <w:r w:rsidRPr="006C1F2C">
        <w:rPr>
          <w:sz w:val="22"/>
          <w:szCs w:val="22"/>
        </w:rPr>
        <w:t>4.</w:t>
      </w:r>
      <w:r w:rsidRPr="006C1F2C">
        <w:rPr>
          <w:sz w:val="22"/>
          <w:szCs w:val="22"/>
        </w:rPr>
        <w:tab/>
        <w:t>Mulige bivirkninger</w:t>
      </w:r>
    </w:p>
    <w:p w14:paraId="37C868DE" w14:textId="77777777" w:rsidR="00D02287" w:rsidRPr="006C1F2C" w:rsidRDefault="00D02287" w:rsidP="005171BE">
      <w:pPr>
        <w:widowControl w:val="0"/>
        <w:ind w:left="567" w:right="-29" w:hanging="567"/>
        <w:rPr>
          <w:sz w:val="22"/>
          <w:szCs w:val="22"/>
        </w:rPr>
      </w:pPr>
      <w:r w:rsidRPr="006C1F2C">
        <w:rPr>
          <w:sz w:val="22"/>
          <w:szCs w:val="22"/>
        </w:rPr>
        <w:t>5.</w:t>
      </w:r>
      <w:r w:rsidRPr="006C1F2C">
        <w:rPr>
          <w:sz w:val="22"/>
          <w:szCs w:val="22"/>
        </w:rPr>
        <w:tab/>
        <w:t>Hvordan du oppbevarer Exelon</w:t>
      </w:r>
    </w:p>
    <w:p w14:paraId="37C868DF" w14:textId="77777777" w:rsidR="00D02287" w:rsidRPr="006C1F2C" w:rsidRDefault="00D02287" w:rsidP="005171BE">
      <w:pPr>
        <w:widowControl w:val="0"/>
        <w:ind w:left="567" w:right="-29" w:hanging="567"/>
        <w:rPr>
          <w:sz w:val="22"/>
          <w:szCs w:val="22"/>
        </w:rPr>
      </w:pPr>
      <w:r w:rsidRPr="006C1F2C">
        <w:rPr>
          <w:sz w:val="22"/>
          <w:szCs w:val="22"/>
        </w:rPr>
        <w:t>6.</w:t>
      </w:r>
      <w:r w:rsidRPr="006C1F2C">
        <w:rPr>
          <w:sz w:val="22"/>
          <w:szCs w:val="22"/>
        </w:rPr>
        <w:tab/>
      </w:r>
      <w:r w:rsidR="00081F1C" w:rsidRPr="006C1F2C">
        <w:rPr>
          <w:sz w:val="22"/>
          <w:szCs w:val="22"/>
        </w:rPr>
        <w:t xml:space="preserve">Innholdet i pakningen </w:t>
      </w:r>
      <w:r w:rsidR="007D0189" w:rsidRPr="006C1F2C">
        <w:rPr>
          <w:sz w:val="22"/>
          <w:szCs w:val="22"/>
        </w:rPr>
        <w:t>og</w:t>
      </w:r>
      <w:r w:rsidR="00081F1C" w:rsidRPr="006C1F2C">
        <w:rPr>
          <w:sz w:val="22"/>
          <w:szCs w:val="22"/>
        </w:rPr>
        <w:t xml:space="preserve"> y</w:t>
      </w:r>
      <w:r w:rsidRPr="006C1F2C">
        <w:rPr>
          <w:sz w:val="22"/>
          <w:szCs w:val="22"/>
        </w:rPr>
        <w:t>tterligere informasjon</w:t>
      </w:r>
    </w:p>
    <w:p w14:paraId="37C868E0" w14:textId="77777777" w:rsidR="00D02287" w:rsidRPr="006C1F2C" w:rsidRDefault="00D02287" w:rsidP="005171BE">
      <w:pPr>
        <w:widowControl w:val="0"/>
        <w:ind w:left="567" w:right="-29" w:hanging="567"/>
        <w:rPr>
          <w:sz w:val="22"/>
          <w:szCs w:val="22"/>
        </w:rPr>
      </w:pPr>
    </w:p>
    <w:p w14:paraId="37C868E1" w14:textId="77777777" w:rsidR="00D02287" w:rsidRPr="006C1F2C" w:rsidRDefault="00D02287" w:rsidP="005171BE">
      <w:pPr>
        <w:widowControl w:val="0"/>
        <w:suppressAutoHyphens/>
        <w:rPr>
          <w:sz w:val="22"/>
          <w:szCs w:val="22"/>
        </w:rPr>
      </w:pPr>
    </w:p>
    <w:p w14:paraId="37C868E2" w14:textId="77777777" w:rsidR="00D02287" w:rsidRPr="006C1F2C" w:rsidRDefault="00D02287" w:rsidP="005171BE">
      <w:pPr>
        <w:keepNext/>
        <w:widowControl w:val="0"/>
        <w:suppressAutoHyphens/>
        <w:ind w:left="567" w:hanging="567"/>
        <w:rPr>
          <w:sz w:val="22"/>
          <w:szCs w:val="22"/>
        </w:rPr>
      </w:pPr>
      <w:r w:rsidRPr="006C1F2C">
        <w:rPr>
          <w:b/>
          <w:sz w:val="22"/>
          <w:szCs w:val="22"/>
        </w:rPr>
        <w:t>1.</w:t>
      </w:r>
      <w:r w:rsidRPr="006C1F2C">
        <w:rPr>
          <w:b/>
          <w:sz w:val="22"/>
          <w:szCs w:val="22"/>
        </w:rPr>
        <w:tab/>
      </w:r>
      <w:r w:rsidR="00081F1C" w:rsidRPr="006C1F2C">
        <w:rPr>
          <w:b/>
          <w:sz w:val="22"/>
          <w:szCs w:val="22"/>
        </w:rPr>
        <w:t>Hva Exelon er og hva det brukes mot</w:t>
      </w:r>
    </w:p>
    <w:p w14:paraId="37C868E3" w14:textId="77777777" w:rsidR="00D02287" w:rsidRPr="006C1F2C" w:rsidRDefault="00D02287" w:rsidP="005171BE">
      <w:pPr>
        <w:keepNext/>
        <w:widowControl w:val="0"/>
        <w:rPr>
          <w:sz w:val="22"/>
          <w:szCs w:val="22"/>
        </w:rPr>
      </w:pPr>
    </w:p>
    <w:p w14:paraId="37C868E4" w14:textId="77777777" w:rsidR="00081F1C" w:rsidRPr="006C1F2C" w:rsidRDefault="00081F1C" w:rsidP="005171BE">
      <w:pPr>
        <w:keepNext/>
        <w:widowControl w:val="0"/>
        <w:rPr>
          <w:sz w:val="22"/>
          <w:szCs w:val="22"/>
        </w:rPr>
      </w:pPr>
      <w:r w:rsidRPr="006C1F2C">
        <w:rPr>
          <w:sz w:val="22"/>
          <w:szCs w:val="22"/>
        </w:rPr>
        <w:t>Virkestoffet i Exelon er rivastigmin.</w:t>
      </w:r>
    </w:p>
    <w:p w14:paraId="37C868E5" w14:textId="77777777" w:rsidR="00081F1C" w:rsidRPr="006C1F2C" w:rsidRDefault="00081F1C" w:rsidP="005171BE">
      <w:pPr>
        <w:widowControl w:val="0"/>
        <w:rPr>
          <w:sz w:val="22"/>
          <w:szCs w:val="22"/>
        </w:rPr>
      </w:pPr>
    </w:p>
    <w:p w14:paraId="37C868E6" w14:textId="77777777" w:rsidR="00C054B9" w:rsidRPr="006C1F2C" w:rsidRDefault="00D02287" w:rsidP="005171BE">
      <w:pPr>
        <w:widowControl w:val="0"/>
        <w:rPr>
          <w:color w:val="000000"/>
          <w:sz w:val="22"/>
          <w:szCs w:val="22"/>
        </w:rPr>
      </w:pPr>
      <w:r w:rsidRPr="006C1F2C">
        <w:rPr>
          <w:sz w:val="22"/>
          <w:szCs w:val="22"/>
        </w:rPr>
        <w:t xml:space="preserve">Rivastigmin tilhører en </w:t>
      </w:r>
      <w:r w:rsidRPr="006C1F2C">
        <w:rPr>
          <w:color w:val="000000"/>
          <w:sz w:val="22"/>
          <w:szCs w:val="22"/>
        </w:rPr>
        <w:t>gruppe legemidler som kalles kolinesterasehemmere.</w:t>
      </w:r>
      <w:r w:rsidR="00C054B9" w:rsidRPr="006C1F2C">
        <w:rPr>
          <w:color w:val="000000"/>
          <w:sz w:val="22"/>
          <w:szCs w:val="22"/>
        </w:rPr>
        <w:t xml:space="preserve"> Hos pasienter med Alzheimers demens dør visse nerveceller i hjernen. Dette fører til lave nivåer av nevrotransmitteren acetylkolin (en substans som tillater nerveceller å kommunisere med hverandre). Rivastigmin jobber med å blokkere enzymene som bryter ned acetylkolin: acetylkolinesterase og butyrylkolinesterase. Ved å blokkere disse enzymene </w:t>
      </w:r>
      <w:r w:rsidR="00B27BFF" w:rsidRPr="006C1F2C">
        <w:rPr>
          <w:color w:val="000000"/>
          <w:sz w:val="22"/>
          <w:szCs w:val="22"/>
        </w:rPr>
        <w:t xml:space="preserve">øker </w:t>
      </w:r>
      <w:r w:rsidR="00C054B9" w:rsidRPr="006C1F2C">
        <w:rPr>
          <w:color w:val="000000"/>
          <w:sz w:val="22"/>
          <w:szCs w:val="22"/>
        </w:rPr>
        <w:t xml:space="preserve">Exelon </w:t>
      </w:r>
      <w:r w:rsidR="00B27BFF" w:rsidRPr="006C1F2C">
        <w:rPr>
          <w:color w:val="000000"/>
          <w:sz w:val="22"/>
          <w:szCs w:val="22"/>
        </w:rPr>
        <w:t xml:space="preserve">nivået av </w:t>
      </w:r>
      <w:r w:rsidR="00C054B9" w:rsidRPr="006C1F2C">
        <w:rPr>
          <w:color w:val="000000"/>
          <w:sz w:val="22"/>
          <w:szCs w:val="22"/>
        </w:rPr>
        <w:t>acetylkolin i hjernen, og hjelper til med å redusere symptomene på Alzheimers sykdom.</w:t>
      </w:r>
    </w:p>
    <w:p w14:paraId="37C868E7" w14:textId="77777777" w:rsidR="00E33DBF" w:rsidRPr="006C1F2C" w:rsidRDefault="00E33DBF" w:rsidP="005171BE">
      <w:pPr>
        <w:widowControl w:val="0"/>
        <w:rPr>
          <w:color w:val="000000"/>
          <w:sz w:val="22"/>
          <w:szCs w:val="22"/>
        </w:rPr>
      </w:pPr>
    </w:p>
    <w:p w14:paraId="37C868E8" w14:textId="77777777" w:rsidR="00C054B9" w:rsidRPr="006C1F2C" w:rsidRDefault="00D02287" w:rsidP="005171BE">
      <w:pPr>
        <w:widowControl w:val="0"/>
        <w:rPr>
          <w:color w:val="000000"/>
          <w:sz w:val="22"/>
          <w:szCs w:val="22"/>
        </w:rPr>
      </w:pPr>
      <w:r w:rsidRPr="006C1F2C">
        <w:rPr>
          <w:color w:val="000000"/>
          <w:sz w:val="22"/>
          <w:szCs w:val="22"/>
        </w:rPr>
        <w:t>Exe</w:t>
      </w:r>
      <w:r w:rsidR="00FE1FD3" w:rsidRPr="006C1F2C">
        <w:rPr>
          <w:color w:val="000000"/>
          <w:sz w:val="22"/>
          <w:szCs w:val="22"/>
        </w:rPr>
        <w:t>l</w:t>
      </w:r>
      <w:r w:rsidRPr="006C1F2C">
        <w:rPr>
          <w:color w:val="000000"/>
          <w:sz w:val="22"/>
          <w:szCs w:val="22"/>
        </w:rPr>
        <w:t>on brukes ved behandling av</w:t>
      </w:r>
      <w:r w:rsidR="00C054B9" w:rsidRPr="006C1F2C">
        <w:rPr>
          <w:color w:val="000000"/>
          <w:sz w:val="22"/>
          <w:szCs w:val="22"/>
        </w:rPr>
        <w:t xml:space="preserve"> voksne pasienter med mild til moderat Alzheimers demens som er en progressiv hjernesykdom som gradvis rammer hukommelsen, intellektuell evne og oppførsel. </w:t>
      </w:r>
    </w:p>
    <w:p w14:paraId="37C868E9" w14:textId="77777777" w:rsidR="00D02287" w:rsidRPr="006C1F2C" w:rsidRDefault="00D02287" w:rsidP="005171BE">
      <w:pPr>
        <w:widowControl w:val="0"/>
        <w:suppressAutoHyphens/>
        <w:rPr>
          <w:sz w:val="22"/>
          <w:szCs w:val="22"/>
        </w:rPr>
      </w:pPr>
    </w:p>
    <w:p w14:paraId="37C868EA" w14:textId="77777777" w:rsidR="00D02287" w:rsidRPr="006C1F2C" w:rsidRDefault="00D02287" w:rsidP="005171BE">
      <w:pPr>
        <w:widowControl w:val="0"/>
        <w:suppressAutoHyphens/>
        <w:rPr>
          <w:sz w:val="22"/>
          <w:szCs w:val="22"/>
        </w:rPr>
      </w:pPr>
    </w:p>
    <w:p w14:paraId="37C868EB" w14:textId="77777777" w:rsidR="00D02287" w:rsidRPr="006C1F2C" w:rsidRDefault="00D02287" w:rsidP="005171BE">
      <w:pPr>
        <w:keepNext/>
        <w:widowControl w:val="0"/>
        <w:suppressAutoHyphens/>
        <w:ind w:left="567" w:hanging="567"/>
        <w:rPr>
          <w:sz w:val="22"/>
          <w:szCs w:val="22"/>
        </w:rPr>
      </w:pPr>
      <w:r w:rsidRPr="006C1F2C">
        <w:rPr>
          <w:b/>
          <w:sz w:val="22"/>
          <w:szCs w:val="22"/>
        </w:rPr>
        <w:t>2.</w:t>
      </w:r>
      <w:r w:rsidRPr="006C1F2C">
        <w:rPr>
          <w:b/>
          <w:sz w:val="22"/>
          <w:szCs w:val="22"/>
        </w:rPr>
        <w:tab/>
      </w:r>
      <w:r w:rsidR="009774B7" w:rsidRPr="006C1F2C">
        <w:rPr>
          <w:b/>
          <w:sz w:val="22"/>
          <w:szCs w:val="22"/>
        </w:rPr>
        <w:t>Hva du må vite før du bruker Exelon</w:t>
      </w:r>
    </w:p>
    <w:p w14:paraId="37C868EC" w14:textId="77777777" w:rsidR="00D02287" w:rsidRPr="006C1F2C" w:rsidRDefault="00D02287" w:rsidP="005171BE">
      <w:pPr>
        <w:keepNext/>
        <w:widowControl w:val="0"/>
        <w:rPr>
          <w:sz w:val="22"/>
          <w:szCs w:val="22"/>
        </w:rPr>
      </w:pPr>
    </w:p>
    <w:p w14:paraId="37C868ED" w14:textId="77777777" w:rsidR="00D02287" w:rsidRPr="006C1F2C" w:rsidRDefault="00D02287" w:rsidP="005171BE">
      <w:pPr>
        <w:keepNext/>
        <w:widowControl w:val="0"/>
        <w:suppressAutoHyphens/>
        <w:ind w:left="426" w:hanging="426"/>
        <w:rPr>
          <w:sz w:val="22"/>
          <w:szCs w:val="22"/>
        </w:rPr>
      </w:pPr>
      <w:r w:rsidRPr="006C1F2C">
        <w:rPr>
          <w:b/>
          <w:sz w:val="22"/>
          <w:szCs w:val="22"/>
        </w:rPr>
        <w:t>Bruk ikke Exelon</w:t>
      </w:r>
    </w:p>
    <w:p w14:paraId="37C868EE" w14:textId="77777777" w:rsidR="00D02287" w:rsidRPr="006C1F2C" w:rsidRDefault="00D02287" w:rsidP="005171BE">
      <w:pPr>
        <w:widowControl w:val="0"/>
        <w:ind w:left="567" w:hanging="567"/>
        <w:rPr>
          <w:sz w:val="22"/>
          <w:szCs w:val="22"/>
        </w:rPr>
      </w:pPr>
      <w:r w:rsidRPr="006C1F2C">
        <w:rPr>
          <w:sz w:val="22"/>
          <w:szCs w:val="22"/>
        </w:rPr>
        <w:t>-</w:t>
      </w:r>
      <w:r w:rsidRPr="006C1F2C">
        <w:rPr>
          <w:sz w:val="22"/>
          <w:szCs w:val="22"/>
        </w:rPr>
        <w:tab/>
        <w:t xml:space="preserve">hvis du er allergisk overfor rivastigmin (virkestoffet i Exelon) eller </w:t>
      </w:r>
      <w:r w:rsidR="009774B7" w:rsidRPr="006C1F2C">
        <w:rPr>
          <w:sz w:val="22"/>
          <w:szCs w:val="22"/>
        </w:rPr>
        <w:t xml:space="preserve">noen </w:t>
      </w:r>
      <w:r w:rsidRPr="006C1F2C">
        <w:rPr>
          <w:sz w:val="22"/>
          <w:szCs w:val="22"/>
        </w:rPr>
        <w:t xml:space="preserve">av de andre innholdsstoffene </w:t>
      </w:r>
      <w:r w:rsidR="001C090A" w:rsidRPr="006C1F2C">
        <w:rPr>
          <w:sz w:val="22"/>
          <w:szCs w:val="22"/>
        </w:rPr>
        <w:t xml:space="preserve">i </w:t>
      </w:r>
      <w:r w:rsidR="009774B7" w:rsidRPr="006C1F2C">
        <w:rPr>
          <w:sz w:val="22"/>
          <w:szCs w:val="22"/>
        </w:rPr>
        <w:t>dette legemidlet (listet opp i avsnitt</w:t>
      </w:r>
      <w:r w:rsidRPr="006C1F2C">
        <w:rPr>
          <w:sz w:val="22"/>
          <w:szCs w:val="22"/>
        </w:rPr>
        <w:t xml:space="preserve"> 6</w:t>
      </w:r>
      <w:r w:rsidR="009774B7" w:rsidRPr="006C1F2C">
        <w:rPr>
          <w:sz w:val="22"/>
          <w:szCs w:val="22"/>
        </w:rPr>
        <w:t>)</w:t>
      </w:r>
      <w:r w:rsidRPr="006C1F2C">
        <w:rPr>
          <w:sz w:val="22"/>
          <w:szCs w:val="22"/>
        </w:rPr>
        <w:t>.</w:t>
      </w:r>
    </w:p>
    <w:p w14:paraId="37C868EF" w14:textId="77777777"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hvis du noen gang har fått en allergisk reaksjon av et legemiddel av lignende type</w:t>
      </w:r>
      <w:r w:rsidR="00F32895" w:rsidRPr="006C1F2C">
        <w:rPr>
          <w:sz w:val="22"/>
          <w:szCs w:val="22"/>
        </w:rPr>
        <w:t xml:space="preserve"> (karbamat derivater)</w:t>
      </w:r>
      <w:r w:rsidRPr="006C1F2C">
        <w:rPr>
          <w:sz w:val="22"/>
          <w:szCs w:val="22"/>
        </w:rPr>
        <w:t>.</w:t>
      </w:r>
    </w:p>
    <w:p w14:paraId="37C868F0" w14:textId="77777777" w:rsidR="00474140" w:rsidRPr="006C1F2C" w:rsidRDefault="00474140" w:rsidP="005171BE">
      <w:pPr>
        <w:pStyle w:val="BodyTextIndent"/>
        <w:widowControl w:val="0"/>
        <w:numPr>
          <w:ilvl w:val="0"/>
          <w:numId w:val="7"/>
        </w:numPr>
        <w:tabs>
          <w:tab w:val="clear" w:pos="720"/>
        </w:tabs>
        <w:suppressAutoHyphens/>
        <w:ind w:left="567" w:hanging="567"/>
        <w:rPr>
          <w:sz w:val="22"/>
          <w:szCs w:val="22"/>
        </w:rPr>
      </w:pPr>
      <w:r w:rsidRPr="006C1F2C">
        <w:rPr>
          <w:color w:val="000000"/>
          <w:sz w:val="22"/>
          <w:szCs w:val="22"/>
        </w:rPr>
        <w:t xml:space="preserve">hvis du får en hudreaksjon som sprer seg utover størrelsen på plasteret, </w:t>
      </w:r>
      <w:r w:rsidR="00691921" w:rsidRPr="006C1F2C">
        <w:rPr>
          <w:color w:val="000000"/>
          <w:sz w:val="22"/>
          <w:szCs w:val="22"/>
        </w:rPr>
        <w:t xml:space="preserve">hvis det er en mer intens lokal reaksjon </w:t>
      </w:r>
      <w:r w:rsidRPr="006C1F2C">
        <w:rPr>
          <w:color w:val="000000"/>
          <w:sz w:val="22"/>
          <w:szCs w:val="22"/>
        </w:rPr>
        <w:t xml:space="preserve">(som f.eks. blemmer, økt betennelse i huden, hevelse) </w:t>
      </w:r>
      <w:r w:rsidR="00065A83" w:rsidRPr="006C1F2C">
        <w:rPr>
          <w:color w:val="000000"/>
          <w:sz w:val="22"/>
          <w:szCs w:val="22"/>
        </w:rPr>
        <w:t>eller</w:t>
      </w:r>
      <w:r w:rsidRPr="006C1F2C">
        <w:rPr>
          <w:color w:val="000000"/>
          <w:sz w:val="22"/>
          <w:szCs w:val="22"/>
        </w:rPr>
        <w:t xml:space="preserve"> hvis det ikke blir bedre i løpet av 48 timer etter at du har fjernet depotplaster.</w:t>
      </w:r>
    </w:p>
    <w:p w14:paraId="37C868F1" w14:textId="77777777" w:rsidR="00D02287" w:rsidRPr="006C1F2C" w:rsidRDefault="00D02287" w:rsidP="005171BE">
      <w:pPr>
        <w:widowControl w:val="0"/>
        <w:suppressAutoHyphens/>
        <w:ind w:left="567" w:hanging="567"/>
        <w:rPr>
          <w:sz w:val="22"/>
          <w:szCs w:val="22"/>
        </w:rPr>
      </w:pPr>
      <w:r w:rsidRPr="006C1F2C">
        <w:rPr>
          <w:sz w:val="22"/>
          <w:szCs w:val="22"/>
        </w:rPr>
        <w:t>Dersom noe av dette gjelder deg må du informere legen din, og du må ikke bruke Exelon depotplastre.</w:t>
      </w:r>
    </w:p>
    <w:p w14:paraId="37C868F2" w14:textId="77777777" w:rsidR="00D02287" w:rsidRPr="006C1F2C" w:rsidRDefault="00D02287" w:rsidP="005171BE">
      <w:pPr>
        <w:widowControl w:val="0"/>
        <w:suppressAutoHyphens/>
        <w:ind w:left="567" w:hanging="567"/>
        <w:rPr>
          <w:sz w:val="22"/>
          <w:szCs w:val="22"/>
        </w:rPr>
      </w:pPr>
    </w:p>
    <w:p w14:paraId="37C868F3" w14:textId="77777777" w:rsidR="000551B7" w:rsidRPr="006C1F2C" w:rsidRDefault="000551B7" w:rsidP="005171BE">
      <w:pPr>
        <w:keepNext/>
        <w:widowControl w:val="0"/>
        <w:suppressAutoHyphens/>
        <w:ind w:left="567" w:hanging="567"/>
        <w:rPr>
          <w:b/>
          <w:sz w:val="22"/>
          <w:szCs w:val="22"/>
        </w:rPr>
      </w:pPr>
      <w:r w:rsidRPr="006C1F2C">
        <w:rPr>
          <w:b/>
          <w:sz w:val="22"/>
          <w:szCs w:val="22"/>
        </w:rPr>
        <w:t>Advarsler og</w:t>
      </w:r>
      <w:r w:rsidR="00D02287" w:rsidRPr="006C1F2C">
        <w:rPr>
          <w:b/>
          <w:sz w:val="22"/>
          <w:szCs w:val="22"/>
        </w:rPr>
        <w:t xml:space="preserve"> forsiktighet</w:t>
      </w:r>
      <w:r w:rsidRPr="006C1F2C">
        <w:rPr>
          <w:b/>
          <w:sz w:val="22"/>
          <w:szCs w:val="22"/>
        </w:rPr>
        <w:t>sregeler</w:t>
      </w:r>
    </w:p>
    <w:p w14:paraId="37C868F4" w14:textId="0B6AC326" w:rsidR="00D02287" w:rsidRPr="006C1F2C" w:rsidRDefault="00405DC7" w:rsidP="005171BE">
      <w:pPr>
        <w:keepNext/>
        <w:widowControl w:val="0"/>
        <w:suppressAutoHyphens/>
        <w:ind w:left="567" w:hanging="567"/>
        <w:rPr>
          <w:sz w:val="22"/>
          <w:szCs w:val="22"/>
        </w:rPr>
      </w:pPr>
      <w:r w:rsidRPr="006C1F2C">
        <w:rPr>
          <w:sz w:val="22"/>
          <w:szCs w:val="22"/>
        </w:rPr>
        <w:t>Snakk</w:t>
      </w:r>
      <w:r w:rsidR="000551B7" w:rsidRPr="006C1F2C">
        <w:rPr>
          <w:sz w:val="22"/>
          <w:szCs w:val="22"/>
        </w:rPr>
        <w:t xml:space="preserve"> med lege før du bruker Exelon:</w:t>
      </w:r>
    </w:p>
    <w:p w14:paraId="37C868F5" w14:textId="763A3398"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 xml:space="preserve">dersom du har eller har hatt </w:t>
      </w:r>
      <w:r w:rsidR="00D15A2C" w:rsidRPr="006C1F2C">
        <w:rPr>
          <w:sz w:val="22"/>
          <w:szCs w:val="22"/>
        </w:rPr>
        <w:t xml:space="preserve">en hjertetilstand som </w:t>
      </w:r>
      <w:r w:rsidRPr="006C1F2C">
        <w:rPr>
          <w:sz w:val="22"/>
          <w:szCs w:val="22"/>
        </w:rPr>
        <w:t>uregelmessig</w:t>
      </w:r>
      <w:r w:rsidR="00B124B8" w:rsidRPr="006C1F2C">
        <w:rPr>
          <w:sz w:val="22"/>
          <w:szCs w:val="22"/>
        </w:rPr>
        <w:t xml:space="preserve"> eller langsom</w:t>
      </w:r>
      <w:r w:rsidRPr="006C1F2C">
        <w:rPr>
          <w:sz w:val="22"/>
          <w:szCs w:val="22"/>
        </w:rPr>
        <w:t xml:space="preserve"> hjerterytme</w:t>
      </w:r>
      <w:r w:rsidR="00D15A2C" w:rsidRPr="006C1F2C">
        <w:rPr>
          <w:sz w:val="22"/>
          <w:szCs w:val="22"/>
        </w:rPr>
        <w:t xml:space="preserve">, </w:t>
      </w:r>
      <w:r w:rsidR="00D15A2C" w:rsidRPr="006C1F2C">
        <w:rPr>
          <w:color w:val="000000"/>
          <w:sz w:val="22"/>
          <w:szCs w:val="22"/>
        </w:rPr>
        <w:t>QTc</w:t>
      </w:r>
      <w:r w:rsidR="00D15A2C" w:rsidRPr="006C1F2C">
        <w:rPr>
          <w:color w:val="000000"/>
          <w:sz w:val="22"/>
          <w:szCs w:val="22"/>
        </w:rPr>
        <w:noBreakHyphen/>
        <w:t>forlengelse, QTc</w:t>
      </w:r>
      <w:r w:rsidR="00D15A2C" w:rsidRPr="006C1F2C">
        <w:rPr>
          <w:color w:val="000000"/>
          <w:sz w:val="22"/>
          <w:szCs w:val="22"/>
        </w:rPr>
        <w:noBreakHyphen/>
        <w:t>forlengelse i familien, torsade de pointes eller har et lavt nivå av kalium eller magnesium i blodet</w:t>
      </w:r>
      <w:r w:rsidRPr="006C1F2C">
        <w:rPr>
          <w:sz w:val="22"/>
          <w:szCs w:val="22"/>
        </w:rPr>
        <w:t>.</w:t>
      </w:r>
    </w:p>
    <w:p w14:paraId="37C868F6" w14:textId="77777777"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 xml:space="preserve">dersom du har eller har hatt </w:t>
      </w:r>
      <w:r w:rsidR="001C090A" w:rsidRPr="006C1F2C">
        <w:rPr>
          <w:sz w:val="22"/>
          <w:szCs w:val="22"/>
        </w:rPr>
        <w:t xml:space="preserve">aktivt </w:t>
      </w:r>
      <w:r w:rsidRPr="006C1F2C">
        <w:rPr>
          <w:sz w:val="22"/>
          <w:szCs w:val="22"/>
        </w:rPr>
        <w:t>magesår.</w:t>
      </w:r>
    </w:p>
    <w:p w14:paraId="37C868F7" w14:textId="77777777"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dersom du har eller har hatt vannlatingsbesvær.</w:t>
      </w:r>
    </w:p>
    <w:p w14:paraId="37C868F8" w14:textId="77777777"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dersom du har eller har hatt krampeanfall.</w:t>
      </w:r>
    </w:p>
    <w:p w14:paraId="37C868F9" w14:textId="77777777"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dersom du har eller har hatt astma eller alvorlig luftveissykdom.</w:t>
      </w:r>
    </w:p>
    <w:p w14:paraId="37C868FA" w14:textId="77777777"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dersom du har skjelvinger.</w:t>
      </w:r>
    </w:p>
    <w:p w14:paraId="37C868FB" w14:textId="77777777" w:rsidR="00D02287" w:rsidRPr="006C1F2C" w:rsidRDefault="00D02287" w:rsidP="005171BE">
      <w:pPr>
        <w:widowControl w:val="0"/>
        <w:suppressAutoHyphens/>
        <w:ind w:left="567" w:hanging="567"/>
        <w:rPr>
          <w:sz w:val="22"/>
          <w:szCs w:val="22"/>
        </w:rPr>
      </w:pPr>
      <w:r w:rsidRPr="006C1F2C">
        <w:rPr>
          <w:sz w:val="22"/>
          <w:szCs w:val="22"/>
        </w:rPr>
        <w:t>-</w:t>
      </w:r>
      <w:r w:rsidRPr="006C1F2C">
        <w:rPr>
          <w:sz w:val="22"/>
          <w:szCs w:val="22"/>
        </w:rPr>
        <w:tab/>
        <w:t>dersom du har lav kroppsvekt.</w:t>
      </w:r>
    </w:p>
    <w:p w14:paraId="37C868FC" w14:textId="77777777" w:rsidR="00355B4C" w:rsidRPr="006C1F2C" w:rsidRDefault="00355B4C" w:rsidP="005171BE">
      <w:pPr>
        <w:widowControl w:val="0"/>
        <w:suppressAutoHyphens/>
        <w:ind w:left="567" w:hanging="567"/>
        <w:rPr>
          <w:sz w:val="22"/>
          <w:szCs w:val="22"/>
        </w:rPr>
      </w:pPr>
      <w:r w:rsidRPr="006C1F2C">
        <w:rPr>
          <w:sz w:val="22"/>
          <w:szCs w:val="22"/>
        </w:rPr>
        <w:t>-</w:t>
      </w:r>
      <w:r w:rsidRPr="006C1F2C">
        <w:rPr>
          <w:sz w:val="22"/>
          <w:szCs w:val="22"/>
        </w:rPr>
        <w:tab/>
        <w:t xml:space="preserve">dersom du </w:t>
      </w:r>
      <w:r w:rsidR="004E7E39" w:rsidRPr="006C1F2C">
        <w:rPr>
          <w:sz w:val="22"/>
          <w:szCs w:val="22"/>
        </w:rPr>
        <w:t>har</w:t>
      </w:r>
      <w:r w:rsidRPr="006C1F2C">
        <w:rPr>
          <w:sz w:val="22"/>
          <w:szCs w:val="22"/>
        </w:rPr>
        <w:t xml:space="preserve"> reaksjoner i mage-tarmsystemet som sykdomsfølelse (kvalme)</w:t>
      </w:r>
      <w:r w:rsidR="00F56E27" w:rsidRPr="006C1F2C">
        <w:rPr>
          <w:sz w:val="22"/>
          <w:szCs w:val="22"/>
        </w:rPr>
        <w:t>,</w:t>
      </w:r>
      <w:r w:rsidRPr="006C1F2C">
        <w:rPr>
          <w:sz w:val="22"/>
          <w:szCs w:val="22"/>
        </w:rPr>
        <w:t xml:space="preserve"> brekninger (oppkast) og diare. Ved vedvarende brekninger og diare kan du bli dehydrert (for stort væsketap).</w:t>
      </w:r>
    </w:p>
    <w:p w14:paraId="37C868FD" w14:textId="77777777" w:rsidR="00D02287" w:rsidRPr="006C1F2C" w:rsidRDefault="00D02287" w:rsidP="005171BE">
      <w:pPr>
        <w:keepNext/>
        <w:widowControl w:val="0"/>
        <w:suppressAutoHyphens/>
        <w:ind w:left="567" w:hanging="567"/>
        <w:rPr>
          <w:sz w:val="22"/>
          <w:szCs w:val="22"/>
        </w:rPr>
      </w:pPr>
      <w:r w:rsidRPr="006C1F2C">
        <w:rPr>
          <w:sz w:val="22"/>
          <w:szCs w:val="22"/>
        </w:rPr>
        <w:t>-</w:t>
      </w:r>
      <w:r w:rsidRPr="006C1F2C">
        <w:rPr>
          <w:sz w:val="22"/>
          <w:szCs w:val="22"/>
        </w:rPr>
        <w:tab/>
        <w:t>dersom du har nedsatt leverfunksjon.</w:t>
      </w:r>
    </w:p>
    <w:p w14:paraId="37C868FE" w14:textId="77777777" w:rsidR="00D02287" w:rsidRPr="006C1F2C" w:rsidRDefault="00D02287" w:rsidP="005171BE">
      <w:pPr>
        <w:widowControl w:val="0"/>
        <w:suppressAutoHyphens/>
        <w:rPr>
          <w:sz w:val="22"/>
          <w:szCs w:val="22"/>
        </w:rPr>
      </w:pPr>
      <w:r w:rsidRPr="006C1F2C">
        <w:rPr>
          <w:sz w:val="22"/>
          <w:szCs w:val="22"/>
        </w:rPr>
        <w:t>Dersom noe av dette gjelder deg kan det hende legen din vil følge deg tettere opp mens du bruker dette legemidlet.</w:t>
      </w:r>
    </w:p>
    <w:p w14:paraId="37C868FF" w14:textId="77777777" w:rsidR="00D02287" w:rsidRPr="006C1F2C" w:rsidRDefault="00D02287" w:rsidP="005171BE">
      <w:pPr>
        <w:widowControl w:val="0"/>
        <w:suppressAutoHyphens/>
        <w:ind w:left="567" w:hanging="567"/>
        <w:rPr>
          <w:sz w:val="22"/>
          <w:szCs w:val="22"/>
        </w:rPr>
      </w:pPr>
    </w:p>
    <w:p w14:paraId="37C86900" w14:textId="77777777" w:rsidR="00D02287" w:rsidRPr="006C1F2C" w:rsidRDefault="00D02287" w:rsidP="005171BE">
      <w:pPr>
        <w:widowControl w:val="0"/>
        <w:suppressAutoHyphens/>
        <w:rPr>
          <w:color w:val="000000"/>
          <w:sz w:val="22"/>
          <w:szCs w:val="22"/>
        </w:rPr>
      </w:pPr>
      <w:r w:rsidRPr="006C1F2C">
        <w:rPr>
          <w:color w:val="000000"/>
          <w:sz w:val="22"/>
          <w:szCs w:val="22"/>
        </w:rPr>
        <w:t xml:space="preserve">Dersom </w:t>
      </w:r>
      <w:r w:rsidR="00F86BAA" w:rsidRPr="006C1F2C">
        <w:rPr>
          <w:color w:val="000000"/>
          <w:sz w:val="22"/>
          <w:szCs w:val="22"/>
        </w:rPr>
        <w:t xml:space="preserve">det har gått mer enn 3 dager siden sist </w:t>
      </w:r>
      <w:r w:rsidRPr="006C1F2C">
        <w:rPr>
          <w:color w:val="000000"/>
          <w:sz w:val="22"/>
          <w:szCs w:val="22"/>
        </w:rPr>
        <w:t>du brukt</w:t>
      </w:r>
      <w:r w:rsidR="00F86BAA" w:rsidRPr="006C1F2C">
        <w:rPr>
          <w:color w:val="000000"/>
          <w:sz w:val="22"/>
          <w:szCs w:val="22"/>
        </w:rPr>
        <w:t>e</w:t>
      </w:r>
      <w:r w:rsidRPr="006C1F2C">
        <w:rPr>
          <w:color w:val="000000"/>
          <w:sz w:val="22"/>
          <w:szCs w:val="22"/>
        </w:rPr>
        <w:t xml:space="preserve"> et plaster</w:t>
      </w:r>
      <w:r w:rsidR="00F86BAA" w:rsidRPr="006C1F2C">
        <w:rPr>
          <w:color w:val="000000"/>
          <w:sz w:val="22"/>
          <w:szCs w:val="22"/>
        </w:rPr>
        <w:t>,</w:t>
      </w:r>
      <w:r w:rsidRPr="006C1F2C">
        <w:rPr>
          <w:color w:val="000000"/>
          <w:sz w:val="22"/>
          <w:szCs w:val="22"/>
        </w:rPr>
        <w:t xml:space="preserve"> må du ikke sette på det neste plasteret før du har snakket med legen din.</w:t>
      </w:r>
    </w:p>
    <w:p w14:paraId="37C86901" w14:textId="77777777" w:rsidR="00D02287" w:rsidRPr="006C1F2C" w:rsidRDefault="00D02287" w:rsidP="005171BE">
      <w:pPr>
        <w:widowControl w:val="0"/>
        <w:suppressAutoHyphens/>
        <w:rPr>
          <w:color w:val="000000"/>
          <w:sz w:val="22"/>
          <w:szCs w:val="22"/>
        </w:rPr>
      </w:pPr>
    </w:p>
    <w:p w14:paraId="37C86902" w14:textId="77777777" w:rsidR="000551B7" w:rsidRPr="006C1F2C" w:rsidRDefault="00734B4A" w:rsidP="005171BE">
      <w:pPr>
        <w:keepNext/>
        <w:widowControl w:val="0"/>
        <w:suppressAutoHyphens/>
        <w:rPr>
          <w:b/>
          <w:sz w:val="22"/>
          <w:szCs w:val="22"/>
        </w:rPr>
      </w:pPr>
      <w:r w:rsidRPr="006C1F2C">
        <w:rPr>
          <w:b/>
          <w:sz w:val="22"/>
          <w:szCs w:val="22"/>
        </w:rPr>
        <w:t>B</w:t>
      </w:r>
      <w:r w:rsidR="000551B7" w:rsidRPr="006C1F2C">
        <w:rPr>
          <w:b/>
          <w:sz w:val="22"/>
          <w:szCs w:val="22"/>
        </w:rPr>
        <w:t>arn og ungdom</w:t>
      </w:r>
    </w:p>
    <w:p w14:paraId="37C86903" w14:textId="77777777" w:rsidR="00D02287" w:rsidRPr="006C1F2C" w:rsidRDefault="00734B4A" w:rsidP="005171BE">
      <w:pPr>
        <w:widowControl w:val="0"/>
        <w:suppressAutoHyphens/>
        <w:rPr>
          <w:sz w:val="22"/>
          <w:szCs w:val="22"/>
        </w:rPr>
      </w:pPr>
      <w:r w:rsidRPr="006C1F2C">
        <w:rPr>
          <w:sz w:val="22"/>
          <w:szCs w:val="22"/>
        </w:rPr>
        <w:t>Det er ikke relevant å bruke Exelon i den pediatriske populasjonen for behandling av Alzheimers sykdom</w:t>
      </w:r>
      <w:r w:rsidR="00D02287" w:rsidRPr="006C1F2C">
        <w:rPr>
          <w:sz w:val="22"/>
          <w:szCs w:val="22"/>
        </w:rPr>
        <w:t>.</w:t>
      </w:r>
    </w:p>
    <w:p w14:paraId="37C86904" w14:textId="77777777" w:rsidR="00D02287" w:rsidRPr="006C1F2C" w:rsidRDefault="00D02287" w:rsidP="005171BE">
      <w:pPr>
        <w:widowControl w:val="0"/>
        <w:suppressAutoHyphens/>
        <w:rPr>
          <w:sz w:val="22"/>
          <w:szCs w:val="22"/>
        </w:rPr>
      </w:pPr>
    </w:p>
    <w:p w14:paraId="37C86905" w14:textId="77777777" w:rsidR="00D02287" w:rsidRPr="006C1F2C" w:rsidRDefault="00595326" w:rsidP="005171BE">
      <w:pPr>
        <w:keepNext/>
        <w:widowControl w:val="0"/>
        <w:suppressAutoHyphens/>
        <w:rPr>
          <w:sz w:val="22"/>
          <w:szCs w:val="22"/>
        </w:rPr>
      </w:pPr>
      <w:r w:rsidRPr="006C1F2C">
        <w:rPr>
          <w:b/>
          <w:sz w:val="22"/>
          <w:szCs w:val="22"/>
        </w:rPr>
        <w:t>A</w:t>
      </w:r>
      <w:r w:rsidR="00D02287" w:rsidRPr="006C1F2C">
        <w:rPr>
          <w:b/>
          <w:sz w:val="22"/>
          <w:szCs w:val="22"/>
        </w:rPr>
        <w:t xml:space="preserve">ndre legemidler </w:t>
      </w:r>
      <w:r w:rsidRPr="006C1F2C">
        <w:rPr>
          <w:b/>
          <w:sz w:val="22"/>
          <w:szCs w:val="22"/>
        </w:rPr>
        <w:t>og</w:t>
      </w:r>
      <w:r w:rsidR="00D02287" w:rsidRPr="006C1F2C">
        <w:rPr>
          <w:b/>
          <w:sz w:val="22"/>
          <w:szCs w:val="22"/>
        </w:rPr>
        <w:t xml:space="preserve"> Exelon</w:t>
      </w:r>
    </w:p>
    <w:p w14:paraId="37C86906" w14:textId="19CD4E31" w:rsidR="00D02287" w:rsidRPr="006C1F2C" w:rsidRDefault="00AA083E" w:rsidP="005171BE">
      <w:pPr>
        <w:widowControl w:val="0"/>
        <w:suppressAutoHyphens/>
        <w:rPr>
          <w:sz w:val="22"/>
          <w:szCs w:val="22"/>
        </w:rPr>
      </w:pPr>
      <w:r w:rsidRPr="006C1F2C">
        <w:rPr>
          <w:sz w:val="22"/>
          <w:szCs w:val="22"/>
        </w:rPr>
        <w:t>Snakk</w:t>
      </w:r>
      <w:r w:rsidR="00D02287" w:rsidRPr="006C1F2C">
        <w:rPr>
          <w:sz w:val="22"/>
          <w:szCs w:val="22"/>
        </w:rPr>
        <w:t xml:space="preserve"> med lege eller apotek dersom du bruker</w:t>
      </w:r>
      <w:r w:rsidR="005051FC" w:rsidRPr="006C1F2C">
        <w:rPr>
          <w:sz w:val="22"/>
          <w:szCs w:val="22"/>
        </w:rPr>
        <w:t xml:space="preserve">, </w:t>
      </w:r>
      <w:r w:rsidR="00D02287" w:rsidRPr="006C1F2C">
        <w:rPr>
          <w:sz w:val="22"/>
          <w:szCs w:val="22"/>
        </w:rPr>
        <w:t xml:space="preserve">nylig har brukt </w:t>
      </w:r>
      <w:r w:rsidR="005051FC" w:rsidRPr="006C1F2C">
        <w:rPr>
          <w:sz w:val="22"/>
          <w:szCs w:val="22"/>
        </w:rPr>
        <w:t xml:space="preserve">eller planlegger å bruke </w:t>
      </w:r>
      <w:r w:rsidR="00D02287" w:rsidRPr="006C1F2C">
        <w:rPr>
          <w:sz w:val="22"/>
          <w:szCs w:val="22"/>
        </w:rPr>
        <w:t>andre legemidler.</w:t>
      </w:r>
    </w:p>
    <w:p w14:paraId="37C86907" w14:textId="77777777" w:rsidR="00D02287" w:rsidRPr="006C1F2C" w:rsidRDefault="00D02287" w:rsidP="005171BE">
      <w:pPr>
        <w:widowControl w:val="0"/>
        <w:rPr>
          <w:color w:val="000000"/>
          <w:sz w:val="22"/>
          <w:szCs w:val="22"/>
        </w:rPr>
      </w:pPr>
    </w:p>
    <w:p w14:paraId="37C86908" w14:textId="77777777" w:rsidR="00D02287" w:rsidRPr="006C1F2C" w:rsidRDefault="00D02287" w:rsidP="005171BE">
      <w:pPr>
        <w:widowControl w:val="0"/>
        <w:rPr>
          <w:color w:val="000000"/>
          <w:sz w:val="22"/>
          <w:szCs w:val="22"/>
        </w:rPr>
      </w:pPr>
      <w:r w:rsidRPr="006C1F2C">
        <w:rPr>
          <w:color w:val="000000"/>
          <w:sz w:val="22"/>
          <w:szCs w:val="22"/>
        </w:rPr>
        <w:t>Exelon kan reagere med antikolinergika</w:t>
      </w:r>
      <w:r w:rsidR="00A90A78" w:rsidRPr="006C1F2C">
        <w:rPr>
          <w:color w:val="000000"/>
          <w:sz w:val="22"/>
          <w:szCs w:val="22"/>
        </w:rPr>
        <w:t>,</w:t>
      </w:r>
      <w:r w:rsidRPr="006C1F2C">
        <w:rPr>
          <w:color w:val="000000"/>
          <w:sz w:val="22"/>
          <w:szCs w:val="22"/>
        </w:rPr>
        <w:t xml:space="preserve"> </w:t>
      </w:r>
      <w:r w:rsidR="00407BF0" w:rsidRPr="006C1F2C">
        <w:rPr>
          <w:color w:val="000000"/>
          <w:sz w:val="22"/>
          <w:szCs w:val="22"/>
        </w:rPr>
        <w:t xml:space="preserve">blant annet </w:t>
      </w:r>
      <w:r w:rsidRPr="006C1F2C">
        <w:rPr>
          <w:color w:val="000000"/>
          <w:sz w:val="22"/>
          <w:szCs w:val="22"/>
        </w:rPr>
        <w:t>legemidler som brukes til å lindre magekramper eller –spasmer</w:t>
      </w:r>
      <w:r w:rsidR="00734B4A" w:rsidRPr="006C1F2C">
        <w:rPr>
          <w:color w:val="000000"/>
          <w:sz w:val="22"/>
          <w:szCs w:val="22"/>
        </w:rPr>
        <w:t xml:space="preserve"> (f.eks. dicyklomin)</w:t>
      </w:r>
      <w:r w:rsidRPr="006C1F2C">
        <w:rPr>
          <w:color w:val="000000"/>
          <w:sz w:val="22"/>
          <w:szCs w:val="22"/>
        </w:rPr>
        <w:t xml:space="preserve">, behandle Parkinsons sykdom </w:t>
      </w:r>
      <w:r w:rsidR="00734B4A" w:rsidRPr="006C1F2C">
        <w:rPr>
          <w:color w:val="000000"/>
          <w:sz w:val="22"/>
          <w:szCs w:val="22"/>
        </w:rPr>
        <w:t xml:space="preserve">(f.eks. amantadin) </w:t>
      </w:r>
      <w:r w:rsidRPr="006C1F2C">
        <w:rPr>
          <w:color w:val="000000"/>
          <w:sz w:val="22"/>
          <w:szCs w:val="22"/>
        </w:rPr>
        <w:t>eller forhindre reisesyke</w:t>
      </w:r>
      <w:r w:rsidR="00734B4A" w:rsidRPr="006C1F2C">
        <w:rPr>
          <w:color w:val="000000"/>
          <w:sz w:val="22"/>
          <w:szCs w:val="22"/>
        </w:rPr>
        <w:t xml:space="preserve"> (f.eks. difenhydramin, skopolamin eller meklizin</w:t>
      </w:r>
      <w:r w:rsidRPr="006C1F2C">
        <w:rPr>
          <w:color w:val="000000"/>
          <w:sz w:val="22"/>
          <w:szCs w:val="22"/>
        </w:rPr>
        <w:t>).</w:t>
      </w:r>
    </w:p>
    <w:p w14:paraId="37C86909" w14:textId="77777777" w:rsidR="007D0189" w:rsidRPr="006C1F2C" w:rsidRDefault="007D0189" w:rsidP="005171BE">
      <w:pPr>
        <w:widowControl w:val="0"/>
        <w:rPr>
          <w:color w:val="000000"/>
          <w:sz w:val="22"/>
          <w:szCs w:val="22"/>
        </w:rPr>
      </w:pPr>
    </w:p>
    <w:p w14:paraId="37C8690A" w14:textId="77777777" w:rsidR="007D0189" w:rsidRPr="006C1F2C" w:rsidRDefault="007D0189" w:rsidP="005171BE">
      <w:pPr>
        <w:widowControl w:val="0"/>
        <w:rPr>
          <w:color w:val="000000"/>
          <w:sz w:val="22"/>
          <w:szCs w:val="22"/>
        </w:rPr>
      </w:pPr>
      <w:r w:rsidRPr="006C1F2C">
        <w:rPr>
          <w:color w:val="000000"/>
          <w:sz w:val="22"/>
          <w:szCs w:val="22"/>
        </w:rPr>
        <w:t>Exelon</w:t>
      </w:r>
      <w:r w:rsidR="002F5CFE" w:rsidRPr="006C1F2C">
        <w:rPr>
          <w:color w:val="000000"/>
          <w:sz w:val="22"/>
          <w:szCs w:val="22"/>
        </w:rPr>
        <w:t xml:space="preserve"> depotplaster</w:t>
      </w:r>
      <w:r w:rsidRPr="006C1F2C">
        <w:rPr>
          <w:color w:val="000000"/>
          <w:sz w:val="22"/>
          <w:szCs w:val="22"/>
        </w:rPr>
        <w:t xml:space="preserve"> bør ikke gis samtidig med metoklopramid (et legemiddel brukt til å lindre eller forhindre kvalme og oppkast). Å ta disse to legemidlene sammen kan gi problemer som stivhet i armer og bein og skjelving i hendene.</w:t>
      </w:r>
    </w:p>
    <w:p w14:paraId="37C8690B" w14:textId="77777777" w:rsidR="00D02287" w:rsidRPr="006C1F2C" w:rsidRDefault="00D02287" w:rsidP="005171BE">
      <w:pPr>
        <w:widowControl w:val="0"/>
        <w:rPr>
          <w:color w:val="000000"/>
          <w:sz w:val="22"/>
          <w:szCs w:val="22"/>
        </w:rPr>
      </w:pPr>
    </w:p>
    <w:p w14:paraId="37C8690C" w14:textId="77777777" w:rsidR="00D02287" w:rsidRPr="006C1F2C" w:rsidRDefault="00D02287" w:rsidP="005171BE">
      <w:pPr>
        <w:widowControl w:val="0"/>
        <w:rPr>
          <w:color w:val="000000"/>
          <w:sz w:val="22"/>
          <w:szCs w:val="22"/>
        </w:rPr>
      </w:pPr>
      <w:r w:rsidRPr="006C1F2C">
        <w:rPr>
          <w:color w:val="000000"/>
          <w:sz w:val="22"/>
          <w:szCs w:val="22"/>
        </w:rPr>
        <w:t>Dersom du må opereres mens du bruker Exelon depotplastre, må du informere legen din om at du bruker dem, fordi de kan forsterke effekten av visse muskelavslappende legemidler som brukes under bedøvelse.</w:t>
      </w:r>
    </w:p>
    <w:p w14:paraId="37C8690D" w14:textId="77777777" w:rsidR="007D0189" w:rsidRPr="006C1F2C" w:rsidRDefault="007D0189" w:rsidP="005171BE">
      <w:pPr>
        <w:widowControl w:val="0"/>
        <w:rPr>
          <w:color w:val="000000"/>
          <w:sz w:val="22"/>
          <w:szCs w:val="22"/>
        </w:rPr>
      </w:pPr>
    </w:p>
    <w:p w14:paraId="37C8690E" w14:textId="77777777" w:rsidR="007D0189" w:rsidRPr="006C1F2C" w:rsidRDefault="007D0189" w:rsidP="005171BE">
      <w:pPr>
        <w:widowControl w:val="0"/>
        <w:rPr>
          <w:color w:val="000000"/>
          <w:sz w:val="22"/>
          <w:szCs w:val="22"/>
        </w:rPr>
      </w:pPr>
      <w:r w:rsidRPr="006C1F2C">
        <w:rPr>
          <w:color w:val="000000"/>
          <w:sz w:val="22"/>
          <w:szCs w:val="22"/>
        </w:rPr>
        <w:t xml:space="preserve">Vær oppmerksom dersom Exelon </w:t>
      </w:r>
      <w:r w:rsidR="002F5CFE" w:rsidRPr="006C1F2C">
        <w:rPr>
          <w:color w:val="000000"/>
          <w:sz w:val="22"/>
          <w:szCs w:val="22"/>
        </w:rPr>
        <w:t xml:space="preserve">depotplaster </w:t>
      </w:r>
      <w:r w:rsidRPr="006C1F2C">
        <w:rPr>
          <w:color w:val="000000"/>
          <w:sz w:val="22"/>
          <w:szCs w:val="22"/>
        </w:rPr>
        <w:t>tas sammen med betablokkere (legemidler som atenolol som brukes til å behandle høyt blodtrykk, angina og andre hjertelidelser). Å ta disse legemidlene sammen kan gi problemer som nedsatt hjertefrekvens (bradykardi) som kan føre til besvimelse eller tap av bevissthet.</w:t>
      </w:r>
    </w:p>
    <w:p w14:paraId="1D115111" w14:textId="77777777" w:rsidR="00D15A2C" w:rsidRPr="006C1F2C" w:rsidRDefault="00D15A2C" w:rsidP="00D15A2C">
      <w:pPr>
        <w:widowControl w:val="0"/>
        <w:rPr>
          <w:color w:val="000000"/>
          <w:sz w:val="22"/>
          <w:szCs w:val="22"/>
        </w:rPr>
      </w:pPr>
    </w:p>
    <w:p w14:paraId="3C5FCC59" w14:textId="77777777" w:rsidR="00D15A2C" w:rsidRPr="006C1F2C" w:rsidRDefault="00D15A2C" w:rsidP="00D15A2C">
      <w:pPr>
        <w:widowControl w:val="0"/>
        <w:rPr>
          <w:color w:val="000000"/>
          <w:sz w:val="22"/>
          <w:szCs w:val="22"/>
        </w:rPr>
      </w:pPr>
      <w:r w:rsidRPr="006C1F2C">
        <w:rPr>
          <w:color w:val="000000"/>
          <w:sz w:val="22"/>
          <w:szCs w:val="22"/>
        </w:rPr>
        <w:t>Vær oppmerksom dersom Exelon tas sammen med andre legemidler som kan påvirke hjerterytmen eller hjertets elektriske system (QT</w:t>
      </w:r>
      <w:r w:rsidRPr="006C1F2C">
        <w:rPr>
          <w:color w:val="000000"/>
          <w:sz w:val="22"/>
          <w:szCs w:val="22"/>
        </w:rPr>
        <w:noBreakHyphen/>
        <w:t>forlengelse).</w:t>
      </w:r>
    </w:p>
    <w:p w14:paraId="37C8690F" w14:textId="77777777" w:rsidR="00D02287" w:rsidRPr="006C1F2C" w:rsidRDefault="00D02287" w:rsidP="005171BE">
      <w:pPr>
        <w:widowControl w:val="0"/>
        <w:rPr>
          <w:sz w:val="22"/>
          <w:szCs w:val="22"/>
        </w:rPr>
      </w:pPr>
    </w:p>
    <w:p w14:paraId="37C86910" w14:textId="77777777" w:rsidR="00D02287" w:rsidRPr="006C1F2C" w:rsidRDefault="00D02287" w:rsidP="005171BE">
      <w:pPr>
        <w:keepNext/>
        <w:widowControl w:val="0"/>
        <w:rPr>
          <w:sz w:val="22"/>
          <w:szCs w:val="22"/>
        </w:rPr>
      </w:pPr>
      <w:r w:rsidRPr="006C1F2C">
        <w:rPr>
          <w:b/>
          <w:sz w:val="22"/>
          <w:szCs w:val="22"/>
        </w:rPr>
        <w:t>Graviditet</w:t>
      </w:r>
      <w:r w:rsidR="007E4426" w:rsidRPr="006C1F2C">
        <w:rPr>
          <w:b/>
          <w:sz w:val="22"/>
          <w:szCs w:val="22"/>
        </w:rPr>
        <w:t xml:space="preserve">, </w:t>
      </w:r>
      <w:r w:rsidRPr="006C1F2C">
        <w:rPr>
          <w:b/>
          <w:sz w:val="22"/>
          <w:szCs w:val="22"/>
        </w:rPr>
        <w:t>amming</w:t>
      </w:r>
      <w:r w:rsidR="007E4426" w:rsidRPr="006C1F2C">
        <w:rPr>
          <w:b/>
          <w:sz w:val="22"/>
          <w:szCs w:val="22"/>
        </w:rPr>
        <w:t xml:space="preserve"> og fertilitet</w:t>
      </w:r>
    </w:p>
    <w:p w14:paraId="37C86911" w14:textId="743D68EB" w:rsidR="00EF7226" w:rsidRPr="006C1F2C" w:rsidRDefault="00AA083E" w:rsidP="005171BE">
      <w:pPr>
        <w:widowControl w:val="0"/>
        <w:suppressAutoHyphens/>
        <w:rPr>
          <w:sz w:val="22"/>
          <w:szCs w:val="22"/>
        </w:rPr>
      </w:pPr>
      <w:r w:rsidRPr="006C1F2C">
        <w:rPr>
          <w:sz w:val="22"/>
          <w:szCs w:val="22"/>
        </w:rPr>
        <w:t>Snakk</w:t>
      </w:r>
      <w:r w:rsidR="00485A65" w:rsidRPr="006C1F2C">
        <w:rPr>
          <w:sz w:val="22"/>
          <w:szCs w:val="22"/>
        </w:rPr>
        <w:t xml:space="preserve"> med lege eller apotek før du tar dette legemidlet </w:t>
      </w:r>
      <w:r w:rsidR="00D02287" w:rsidRPr="006C1F2C">
        <w:rPr>
          <w:sz w:val="22"/>
          <w:szCs w:val="22"/>
        </w:rPr>
        <w:t>dersom du er gravid</w:t>
      </w:r>
      <w:r w:rsidR="00EF7226" w:rsidRPr="006C1F2C">
        <w:rPr>
          <w:sz w:val="22"/>
          <w:szCs w:val="22"/>
        </w:rPr>
        <w:t xml:space="preserve"> eller ammer, tror at du kan være gravid</w:t>
      </w:r>
      <w:r w:rsidR="00D02287" w:rsidRPr="006C1F2C">
        <w:rPr>
          <w:sz w:val="22"/>
          <w:szCs w:val="22"/>
        </w:rPr>
        <w:t xml:space="preserve"> eller planlegger å bli gravid.</w:t>
      </w:r>
    </w:p>
    <w:p w14:paraId="37C86912" w14:textId="77777777" w:rsidR="00EF7226" w:rsidRPr="006C1F2C" w:rsidRDefault="00EF7226" w:rsidP="005171BE">
      <w:pPr>
        <w:widowControl w:val="0"/>
        <w:suppressAutoHyphens/>
        <w:rPr>
          <w:sz w:val="22"/>
          <w:szCs w:val="22"/>
        </w:rPr>
      </w:pPr>
    </w:p>
    <w:p w14:paraId="37C86913" w14:textId="77777777" w:rsidR="00D02287" w:rsidRPr="006C1F2C" w:rsidRDefault="00D02287" w:rsidP="005171BE">
      <w:pPr>
        <w:widowControl w:val="0"/>
        <w:suppressAutoHyphens/>
        <w:rPr>
          <w:sz w:val="22"/>
          <w:szCs w:val="22"/>
        </w:rPr>
      </w:pPr>
      <w:r w:rsidRPr="006C1F2C">
        <w:rPr>
          <w:sz w:val="22"/>
          <w:szCs w:val="22"/>
        </w:rPr>
        <w:t>Dersom du er gravid må fordelene ved bruk av Exelon vurderes opp mot mulige effekter på ditt ufødte barn.</w:t>
      </w:r>
      <w:r w:rsidR="008623D5" w:rsidRPr="006C1F2C">
        <w:rPr>
          <w:sz w:val="22"/>
          <w:szCs w:val="22"/>
        </w:rPr>
        <w:t xml:space="preserve"> Exelon skal ikke brukes un</w:t>
      </w:r>
      <w:r w:rsidR="00D467AE" w:rsidRPr="006C1F2C">
        <w:rPr>
          <w:sz w:val="22"/>
          <w:szCs w:val="22"/>
        </w:rPr>
        <w:t>der</w:t>
      </w:r>
      <w:r w:rsidR="000B6D20" w:rsidRPr="006C1F2C">
        <w:rPr>
          <w:sz w:val="22"/>
          <w:szCs w:val="22"/>
        </w:rPr>
        <w:t xml:space="preserve"> graviditet uten at det er helt</w:t>
      </w:r>
      <w:r w:rsidR="00D467AE" w:rsidRPr="006C1F2C">
        <w:rPr>
          <w:sz w:val="22"/>
          <w:szCs w:val="22"/>
        </w:rPr>
        <w:t xml:space="preserve"> </w:t>
      </w:r>
      <w:r w:rsidR="008623D5" w:rsidRPr="006C1F2C">
        <w:rPr>
          <w:sz w:val="22"/>
          <w:szCs w:val="22"/>
        </w:rPr>
        <w:t>nødvendig.</w:t>
      </w:r>
    </w:p>
    <w:p w14:paraId="37C86914" w14:textId="77777777" w:rsidR="00D02287" w:rsidRPr="006C1F2C" w:rsidRDefault="00D02287" w:rsidP="005171BE">
      <w:pPr>
        <w:widowControl w:val="0"/>
        <w:suppressAutoHyphens/>
        <w:rPr>
          <w:sz w:val="22"/>
          <w:szCs w:val="22"/>
        </w:rPr>
      </w:pPr>
    </w:p>
    <w:p w14:paraId="37C86915" w14:textId="77777777" w:rsidR="00D02287" w:rsidRPr="006C1F2C" w:rsidRDefault="00D02287" w:rsidP="005171BE">
      <w:pPr>
        <w:widowControl w:val="0"/>
        <w:suppressAutoHyphens/>
        <w:rPr>
          <w:sz w:val="22"/>
          <w:szCs w:val="22"/>
        </w:rPr>
      </w:pPr>
      <w:r w:rsidRPr="006C1F2C">
        <w:rPr>
          <w:sz w:val="22"/>
          <w:szCs w:val="22"/>
        </w:rPr>
        <w:t>Du må ikke amme mens du bruker Exelon depotplastre.</w:t>
      </w:r>
    </w:p>
    <w:p w14:paraId="37C86916" w14:textId="77777777" w:rsidR="00D02287" w:rsidRPr="006C1F2C" w:rsidRDefault="00D02287" w:rsidP="005171BE">
      <w:pPr>
        <w:widowControl w:val="0"/>
        <w:rPr>
          <w:sz w:val="22"/>
          <w:szCs w:val="22"/>
        </w:rPr>
      </w:pPr>
    </w:p>
    <w:p w14:paraId="37C86917" w14:textId="77777777" w:rsidR="00D02287" w:rsidRPr="006C1F2C" w:rsidRDefault="00D02287" w:rsidP="005171BE">
      <w:pPr>
        <w:keepNext/>
        <w:widowControl w:val="0"/>
        <w:rPr>
          <w:b/>
          <w:sz w:val="22"/>
          <w:szCs w:val="22"/>
        </w:rPr>
      </w:pPr>
      <w:r w:rsidRPr="006C1F2C">
        <w:rPr>
          <w:b/>
          <w:sz w:val="22"/>
          <w:szCs w:val="22"/>
        </w:rPr>
        <w:t>Kjøring og bruk av maskiner</w:t>
      </w:r>
    </w:p>
    <w:p w14:paraId="37C86918" w14:textId="77777777" w:rsidR="00D02287" w:rsidRPr="006C1F2C" w:rsidRDefault="00D02287" w:rsidP="005171BE">
      <w:pPr>
        <w:widowControl w:val="0"/>
        <w:suppressAutoHyphens/>
        <w:rPr>
          <w:sz w:val="22"/>
          <w:szCs w:val="22"/>
        </w:rPr>
      </w:pPr>
      <w:r w:rsidRPr="006C1F2C">
        <w:rPr>
          <w:sz w:val="22"/>
          <w:szCs w:val="22"/>
        </w:rPr>
        <w:t>Legen din vil fortelle deg om sykdommen din tillater at du trygt kan kjøre bil eller bruke maskiner. Exelon depotplastre kan forårsake besvimelse eller kraftig forvirring. Du må ikke kjøre, bruke maskiner eller utføre andre oppmerksomhetskrevende oppgaver dersom du føler deg svimmel eller forvirret.</w:t>
      </w:r>
    </w:p>
    <w:p w14:paraId="37C86919" w14:textId="77777777" w:rsidR="00D02287" w:rsidRPr="006C1F2C" w:rsidRDefault="00D02287" w:rsidP="005171BE">
      <w:pPr>
        <w:widowControl w:val="0"/>
        <w:suppressAutoHyphens/>
        <w:rPr>
          <w:sz w:val="22"/>
          <w:szCs w:val="22"/>
        </w:rPr>
      </w:pPr>
    </w:p>
    <w:p w14:paraId="37C8691A" w14:textId="77777777" w:rsidR="00D02287" w:rsidRPr="006C1F2C" w:rsidRDefault="00D02287" w:rsidP="005171BE">
      <w:pPr>
        <w:widowControl w:val="0"/>
        <w:suppressAutoHyphens/>
        <w:rPr>
          <w:sz w:val="22"/>
          <w:szCs w:val="22"/>
        </w:rPr>
      </w:pPr>
    </w:p>
    <w:p w14:paraId="37C8691B" w14:textId="77777777" w:rsidR="00D02287" w:rsidRPr="006C1F2C" w:rsidRDefault="00D02287" w:rsidP="005171BE">
      <w:pPr>
        <w:keepNext/>
        <w:widowControl w:val="0"/>
        <w:suppressAutoHyphens/>
        <w:ind w:left="567" w:hanging="567"/>
        <w:rPr>
          <w:sz w:val="22"/>
          <w:szCs w:val="22"/>
        </w:rPr>
      </w:pPr>
      <w:r w:rsidRPr="006C1F2C">
        <w:rPr>
          <w:b/>
          <w:sz w:val="22"/>
          <w:szCs w:val="22"/>
        </w:rPr>
        <w:t>3.</w:t>
      </w:r>
      <w:r w:rsidRPr="006C1F2C">
        <w:rPr>
          <w:b/>
          <w:sz w:val="22"/>
          <w:szCs w:val="22"/>
        </w:rPr>
        <w:tab/>
      </w:r>
      <w:r w:rsidR="00FD2FA4" w:rsidRPr="006C1F2C">
        <w:rPr>
          <w:b/>
          <w:sz w:val="22"/>
          <w:szCs w:val="22"/>
        </w:rPr>
        <w:t>Hvordan du bruker Exelon</w:t>
      </w:r>
    </w:p>
    <w:p w14:paraId="37C8691C" w14:textId="77777777" w:rsidR="00D02287" w:rsidRPr="006C1F2C" w:rsidRDefault="00D02287" w:rsidP="005171BE">
      <w:pPr>
        <w:keepNext/>
        <w:widowControl w:val="0"/>
        <w:rPr>
          <w:sz w:val="22"/>
          <w:szCs w:val="22"/>
        </w:rPr>
      </w:pPr>
    </w:p>
    <w:p w14:paraId="37C8691D" w14:textId="51DE8978" w:rsidR="00D02287" w:rsidRPr="006C1F2C" w:rsidRDefault="00D02287" w:rsidP="005171BE">
      <w:pPr>
        <w:widowControl w:val="0"/>
        <w:suppressAutoHyphens/>
        <w:rPr>
          <w:sz w:val="22"/>
          <w:szCs w:val="22"/>
        </w:rPr>
      </w:pPr>
      <w:r w:rsidRPr="006C1F2C">
        <w:rPr>
          <w:sz w:val="22"/>
          <w:szCs w:val="22"/>
        </w:rPr>
        <w:t xml:space="preserve">Bruk alltid </w:t>
      </w:r>
      <w:r w:rsidR="00A90A78" w:rsidRPr="006C1F2C">
        <w:rPr>
          <w:sz w:val="22"/>
          <w:szCs w:val="22"/>
        </w:rPr>
        <w:t>Exelon depotplastre</w:t>
      </w:r>
      <w:r w:rsidR="009975E0" w:rsidRPr="006C1F2C">
        <w:rPr>
          <w:sz w:val="22"/>
          <w:szCs w:val="22"/>
        </w:rPr>
        <w:t xml:space="preserve"> nøyaktig </w:t>
      </w:r>
      <w:r w:rsidR="007D0189" w:rsidRPr="006C1F2C">
        <w:rPr>
          <w:sz w:val="22"/>
          <w:szCs w:val="22"/>
        </w:rPr>
        <w:t>slik</w:t>
      </w:r>
      <w:r w:rsidR="009975E0" w:rsidRPr="006C1F2C">
        <w:rPr>
          <w:sz w:val="22"/>
          <w:szCs w:val="22"/>
        </w:rPr>
        <w:t xml:space="preserve"> </w:t>
      </w:r>
      <w:r w:rsidRPr="006C1F2C">
        <w:rPr>
          <w:sz w:val="22"/>
          <w:szCs w:val="22"/>
        </w:rPr>
        <w:t xml:space="preserve">legen har fortalt deg. </w:t>
      </w:r>
      <w:r w:rsidR="007D0189" w:rsidRPr="006C1F2C">
        <w:rPr>
          <w:sz w:val="22"/>
          <w:szCs w:val="22"/>
        </w:rPr>
        <w:t>Kontakt</w:t>
      </w:r>
      <w:r w:rsidRPr="006C1F2C">
        <w:rPr>
          <w:sz w:val="22"/>
          <w:szCs w:val="22"/>
        </w:rPr>
        <w:t xml:space="preserve"> lege</w:t>
      </w:r>
      <w:r w:rsidR="0002097B" w:rsidRPr="006C1F2C">
        <w:rPr>
          <w:sz w:val="22"/>
          <w:szCs w:val="22"/>
        </w:rPr>
        <w:t xml:space="preserve">, </w:t>
      </w:r>
      <w:r w:rsidRPr="006C1F2C">
        <w:rPr>
          <w:sz w:val="22"/>
          <w:szCs w:val="22"/>
        </w:rPr>
        <w:t>apotek</w:t>
      </w:r>
      <w:r w:rsidR="0002097B" w:rsidRPr="006C1F2C">
        <w:rPr>
          <w:sz w:val="22"/>
          <w:szCs w:val="22"/>
        </w:rPr>
        <w:t xml:space="preserve"> eller sykepleier</w:t>
      </w:r>
      <w:r w:rsidRPr="006C1F2C">
        <w:rPr>
          <w:sz w:val="22"/>
          <w:szCs w:val="22"/>
        </w:rPr>
        <w:t xml:space="preserve"> hvis du er usikker.</w:t>
      </w:r>
    </w:p>
    <w:p w14:paraId="37C8691E" w14:textId="77777777" w:rsidR="00D02287" w:rsidRPr="006C1F2C" w:rsidRDefault="00D02287" w:rsidP="005171BE">
      <w:pPr>
        <w:widowControl w:val="0"/>
        <w:suppressAutoHyphens/>
        <w:rPr>
          <w:sz w:val="22"/>
          <w:szCs w:val="22"/>
        </w:rPr>
      </w:pPr>
    </w:p>
    <w:p w14:paraId="37C8691F" w14:textId="77777777" w:rsidR="003C45F3" w:rsidRPr="006C1F2C" w:rsidRDefault="00D02287" w:rsidP="005171BE">
      <w:pPr>
        <w:keepNext/>
        <w:widowControl w:val="0"/>
        <w:suppressAutoHyphens/>
        <w:rPr>
          <w:b/>
          <w:bCs/>
          <w:sz w:val="22"/>
          <w:szCs w:val="22"/>
        </w:rPr>
      </w:pPr>
      <w:r w:rsidRPr="006C1F2C">
        <w:rPr>
          <w:b/>
          <w:bCs/>
          <w:sz w:val="22"/>
          <w:szCs w:val="22"/>
        </w:rPr>
        <w:t>VIKTIG:</w:t>
      </w:r>
    </w:p>
    <w:p w14:paraId="37C86920" w14:textId="77777777" w:rsidR="003C45F3" w:rsidRPr="006C1F2C" w:rsidRDefault="003C45F3" w:rsidP="005171BE">
      <w:pPr>
        <w:widowControl w:val="0"/>
        <w:numPr>
          <w:ilvl w:val="0"/>
          <w:numId w:val="48"/>
        </w:numPr>
        <w:suppressAutoHyphens/>
        <w:ind w:left="567" w:hanging="567"/>
        <w:rPr>
          <w:b/>
          <w:bCs/>
          <w:sz w:val="22"/>
          <w:szCs w:val="22"/>
        </w:rPr>
      </w:pPr>
      <w:r w:rsidRPr="006C1F2C">
        <w:rPr>
          <w:b/>
          <w:bCs/>
          <w:sz w:val="22"/>
          <w:szCs w:val="22"/>
        </w:rPr>
        <w:t>Fjern gårsdagens plaster før ETT nytt plaster settes på.</w:t>
      </w:r>
    </w:p>
    <w:p w14:paraId="37C86921" w14:textId="77777777" w:rsidR="00EC1BF4" w:rsidRPr="006C1F2C" w:rsidRDefault="00EC1BF4" w:rsidP="005171BE">
      <w:pPr>
        <w:widowControl w:val="0"/>
        <w:numPr>
          <w:ilvl w:val="0"/>
          <w:numId w:val="48"/>
        </w:numPr>
        <w:suppressAutoHyphens/>
        <w:ind w:left="567" w:hanging="567"/>
        <w:rPr>
          <w:b/>
          <w:bCs/>
          <w:sz w:val="22"/>
          <w:szCs w:val="22"/>
        </w:rPr>
      </w:pPr>
      <w:r w:rsidRPr="006C1F2C">
        <w:rPr>
          <w:b/>
          <w:bCs/>
          <w:sz w:val="22"/>
          <w:szCs w:val="22"/>
        </w:rPr>
        <w:t>Kun ett plaster hver dag.</w:t>
      </w:r>
    </w:p>
    <w:p w14:paraId="37C86922" w14:textId="77777777" w:rsidR="003C45F3" w:rsidRPr="006C1F2C" w:rsidRDefault="003C45F3" w:rsidP="005171BE">
      <w:pPr>
        <w:widowControl w:val="0"/>
        <w:numPr>
          <w:ilvl w:val="0"/>
          <w:numId w:val="48"/>
        </w:numPr>
        <w:suppressAutoHyphens/>
        <w:ind w:left="567" w:hanging="567"/>
        <w:rPr>
          <w:b/>
          <w:bCs/>
          <w:sz w:val="22"/>
          <w:szCs w:val="22"/>
        </w:rPr>
      </w:pPr>
      <w:r w:rsidRPr="006C1F2C">
        <w:rPr>
          <w:b/>
          <w:bCs/>
          <w:sz w:val="22"/>
          <w:szCs w:val="22"/>
        </w:rPr>
        <w:t>Ikke klipp plasteret i biter.</w:t>
      </w:r>
    </w:p>
    <w:p w14:paraId="37C86923" w14:textId="77777777" w:rsidR="002C5D93" w:rsidRPr="006C1F2C" w:rsidRDefault="002C5D93" w:rsidP="005171BE">
      <w:pPr>
        <w:pStyle w:val="Default"/>
        <w:widowControl w:val="0"/>
        <w:numPr>
          <w:ilvl w:val="0"/>
          <w:numId w:val="48"/>
        </w:numPr>
        <w:ind w:left="567" w:hanging="567"/>
        <w:rPr>
          <w:b/>
          <w:sz w:val="22"/>
          <w:szCs w:val="22"/>
          <w:lang w:val="nb-NO"/>
        </w:rPr>
      </w:pPr>
      <w:r w:rsidRPr="006C1F2C">
        <w:rPr>
          <w:b/>
          <w:sz w:val="22"/>
          <w:szCs w:val="22"/>
          <w:lang w:val="nb-NO"/>
        </w:rPr>
        <w:t>Press plasteret hardt ned med håndflaten i minst 30 sekunder.</w:t>
      </w:r>
    </w:p>
    <w:p w14:paraId="37C86924" w14:textId="77777777" w:rsidR="00D02287" w:rsidRPr="006C1F2C" w:rsidRDefault="00D02287" w:rsidP="005171BE">
      <w:pPr>
        <w:widowControl w:val="0"/>
        <w:suppressAutoHyphens/>
        <w:rPr>
          <w:sz w:val="22"/>
          <w:szCs w:val="22"/>
        </w:rPr>
      </w:pPr>
    </w:p>
    <w:p w14:paraId="37C86925" w14:textId="77777777" w:rsidR="00D02287" w:rsidRPr="006C1F2C" w:rsidRDefault="00D02287" w:rsidP="005171BE">
      <w:pPr>
        <w:keepNext/>
        <w:widowControl w:val="0"/>
        <w:suppressAutoHyphens/>
        <w:rPr>
          <w:b/>
          <w:sz w:val="22"/>
          <w:szCs w:val="22"/>
        </w:rPr>
      </w:pPr>
      <w:r w:rsidRPr="006C1F2C">
        <w:rPr>
          <w:b/>
          <w:sz w:val="22"/>
          <w:szCs w:val="22"/>
        </w:rPr>
        <w:t>Hvordan starte behandlingen</w:t>
      </w:r>
    </w:p>
    <w:p w14:paraId="37C86926" w14:textId="77777777" w:rsidR="00D02287" w:rsidRPr="006C1F2C" w:rsidRDefault="00D02287" w:rsidP="005171BE">
      <w:pPr>
        <w:widowControl w:val="0"/>
        <w:suppressAutoHyphens/>
        <w:rPr>
          <w:sz w:val="22"/>
          <w:szCs w:val="22"/>
        </w:rPr>
      </w:pPr>
      <w:r w:rsidRPr="006C1F2C">
        <w:rPr>
          <w:sz w:val="22"/>
          <w:szCs w:val="22"/>
        </w:rPr>
        <w:t>Legen din vil fortelle deg hvilket Exelon depotplaster som er best for deg.</w:t>
      </w:r>
    </w:p>
    <w:p w14:paraId="37C86927" w14:textId="77777777" w:rsidR="00D02287" w:rsidRPr="006C1F2C" w:rsidRDefault="00D02287" w:rsidP="005171BE">
      <w:pPr>
        <w:widowControl w:val="0"/>
        <w:numPr>
          <w:ilvl w:val="0"/>
          <w:numId w:val="18"/>
        </w:numPr>
        <w:tabs>
          <w:tab w:val="clear" w:pos="357"/>
        </w:tabs>
        <w:ind w:left="540" w:hanging="540"/>
        <w:rPr>
          <w:sz w:val="22"/>
          <w:szCs w:val="22"/>
        </w:rPr>
      </w:pPr>
      <w:r w:rsidRPr="006C1F2C">
        <w:rPr>
          <w:sz w:val="22"/>
          <w:szCs w:val="22"/>
        </w:rPr>
        <w:t>Behandlingen starter vanligvis med Exelon 4,6 mg/24 timer.</w:t>
      </w:r>
    </w:p>
    <w:p w14:paraId="37C86928" w14:textId="77777777" w:rsidR="00D02287" w:rsidRPr="006C1F2C" w:rsidRDefault="00D02287" w:rsidP="005171BE">
      <w:pPr>
        <w:widowControl w:val="0"/>
        <w:numPr>
          <w:ilvl w:val="0"/>
          <w:numId w:val="18"/>
        </w:numPr>
        <w:tabs>
          <w:tab w:val="clear" w:pos="357"/>
        </w:tabs>
        <w:ind w:left="540" w:hanging="540"/>
        <w:rPr>
          <w:sz w:val="22"/>
          <w:szCs w:val="22"/>
        </w:rPr>
      </w:pPr>
      <w:r w:rsidRPr="006C1F2C">
        <w:rPr>
          <w:sz w:val="22"/>
          <w:szCs w:val="22"/>
        </w:rPr>
        <w:t xml:space="preserve">Den </w:t>
      </w:r>
      <w:r w:rsidR="00E109DF" w:rsidRPr="006C1F2C">
        <w:rPr>
          <w:sz w:val="22"/>
          <w:szCs w:val="22"/>
        </w:rPr>
        <w:t xml:space="preserve">anbefalte </w:t>
      </w:r>
      <w:r w:rsidRPr="006C1F2C">
        <w:rPr>
          <w:sz w:val="22"/>
          <w:szCs w:val="22"/>
        </w:rPr>
        <w:t>døgndosen er Exelon 9,5 mg/24 timer.</w:t>
      </w:r>
      <w:r w:rsidR="00E0203A" w:rsidRPr="006C1F2C">
        <w:rPr>
          <w:sz w:val="22"/>
          <w:szCs w:val="22"/>
        </w:rPr>
        <w:t xml:space="preserve"> Dersom dosen tolereres</w:t>
      </w:r>
      <w:r w:rsidR="00407BF0" w:rsidRPr="006C1F2C">
        <w:rPr>
          <w:sz w:val="22"/>
          <w:szCs w:val="22"/>
        </w:rPr>
        <w:t xml:space="preserve"> godt</w:t>
      </w:r>
      <w:r w:rsidR="00E0203A" w:rsidRPr="006C1F2C">
        <w:rPr>
          <w:sz w:val="22"/>
          <w:szCs w:val="22"/>
        </w:rPr>
        <w:t xml:space="preserve"> kan behandlende lege vurdere å øke dosen til 13,3 mg/24 timer.</w:t>
      </w:r>
    </w:p>
    <w:p w14:paraId="37C86929" w14:textId="77777777" w:rsidR="00D02287" w:rsidRPr="006C1F2C" w:rsidRDefault="00D02287" w:rsidP="005171BE">
      <w:pPr>
        <w:widowControl w:val="0"/>
        <w:numPr>
          <w:ilvl w:val="0"/>
          <w:numId w:val="18"/>
        </w:numPr>
        <w:tabs>
          <w:tab w:val="clear" w:pos="357"/>
        </w:tabs>
        <w:ind w:left="540" w:hanging="540"/>
        <w:rPr>
          <w:sz w:val="22"/>
          <w:szCs w:val="22"/>
        </w:rPr>
      </w:pPr>
      <w:r w:rsidRPr="006C1F2C">
        <w:rPr>
          <w:sz w:val="22"/>
          <w:szCs w:val="22"/>
        </w:rPr>
        <w:t xml:space="preserve">Benytt kun ett </w:t>
      </w:r>
      <w:r w:rsidR="001C090A" w:rsidRPr="006C1F2C">
        <w:rPr>
          <w:sz w:val="22"/>
          <w:szCs w:val="22"/>
        </w:rPr>
        <w:t xml:space="preserve">Exelon </w:t>
      </w:r>
      <w:r w:rsidRPr="006C1F2C">
        <w:rPr>
          <w:sz w:val="22"/>
          <w:szCs w:val="22"/>
        </w:rPr>
        <w:t>depotplaster om gangen</w:t>
      </w:r>
      <w:r w:rsidR="001C090A" w:rsidRPr="006C1F2C">
        <w:rPr>
          <w:sz w:val="22"/>
          <w:szCs w:val="22"/>
        </w:rPr>
        <w:t xml:space="preserve"> og erstatt</w:t>
      </w:r>
      <w:r w:rsidRPr="006C1F2C">
        <w:rPr>
          <w:sz w:val="22"/>
          <w:szCs w:val="22"/>
        </w:rPr>
        <w:t xml:space="preserve"> </w:t>
      </w:r>
      <w:r w:rsidR="001C090A" w:rsidRPr="006C1F2C">
        <w:rPr>
          <w:sz w:val="22"/>
          <w:szCs w:val="22"/>
        </w:rPr>
        <w:t>d</w:t>
      </w:r>
      <w:r w:rsidRPr="006C1F2C">
        <w:rPr>
          <w:sz w:val="22"/>
          <w:szCs w:val="22"/>
        </w:rPr>
        <w:t xml:space="preserve">epotplasteret </w:t>
      </w:r>
      <w:r w:rsidR="001C090A" w:rsidRPr="006C1F2C">
        <w:rPr>
          <w:sz w:val="22"/>
          <w:szCs w:val="22"/>
        </w:rPr>
        <w:t xml:space="preserve">med </w:t>
      </w:r>
      <w:r w:rsidRPr="006C1F2C">
        <w:rPr>
          <w:sz w:val="22"/>
          <w:szCs w:val="22"/>
        </w:rPr>
        <w:t>et nytt etter 24 timer.</w:t>
      </w:r>
    </w:p>
    <w:p w14:paraId="37C8692A" w14:textId="77777777" w:rsidR="00D02287" w:rsidRPr="006C1F2C" w:rsidRDefault="00D02287" w:rsidP="005171BE">
      <w:pPr>
        <w:widowControl w:val="0"/>
        <w:rPr>
          <w:sz w:val="22"/>
          <w:szCs w:val="22"/>
        </w:rPr>
      </w:pPr>
      <w:r w:rsidRPr="006C1F2C">
        <w:rPr>
          <w:sz w:val="22"/>
          <w:szCs w:val="22"/>
        </w:rPr>
        <w:t>Legen din kan tilpasse dosen i løpet av behandlingen i henhold til dine individuelle behov.</w:t>
      </w:r>
    </w:p>
    <w:p w14:paraId="37C8692B" w14:textId="77777777" w:rsidR="00D02287" w:rsidRPr="006C1F2C" w:rsidRDefault="00D02287" w:rsidP="005171BE">
      <w:pPr>
        <w:widowControl w:val="0"/>
        <w:rPr>
          <w:sz w:val="22"/>
          <w:szCs w:val="22"/>
        </w:rPr>
      </w:pPr>
    </w:p>
    <w:p w14:paraId="37C8692C" w14:textId="2C819ACD" w:rsidR="00D02287" w:rsidRPr="006C1F2C" w:rsidRDefault="00D02287" w:rsidP="005171BE">
      <w:pPr>
        <w:widowControl w:val="0"/>
        <w:suppressAutoHyphens/>
        <w:rPr>
          <w:sz w:val="22"/>
          <w:szCs w:val="22"/>
        </w:rPr>
      </w:pPr>
      <w:r w:rsidRPr="006C1F2C">
        <w:rPr>
          <w:color w:val="000000"/>
          <w:sz w:val="22"/>
          <w:szCs w:val="22"/>
        </w:rPr>
        <w:t xml:space="preserve">Dersom </w:t>
      </w:r>
      <w:r w:rsidR="00F271E3" w:rsidRPr="006C1F2C">
        <w:rPr>
          <w:color w:val="000000"/>
          <w:sz w:val="22"/>
          <w:szCs w:val="22"/>
        </w:rPr>
        <w:t xml:space="preserve">det har gått mer enn 3 dager siden sist </w:t>
      </w:r>
      <w:r w:rsidRPr="006C1F2C">
        <w:rPr>
          <w:color w:val="000000"/>
          <w:sz w:val="22"/>
          <w:szCs w:val="22"/>
        </w:rPr>
        <w:t>du brukt</w:t>
      </w:r>
      <w:r w:rsidR="00F271E3" w:rsidRPr="006C1F2C">
        <w:rPr>
          <w:color w:val="000000"/>
          <w:sz w:val="22"/>
          <w:szCs w:val="22"/>
        </w:rPr>
        <w:t>e</w:t>
      </w:r>
      <w:r w:rsidRPr="006C1F2C">
        <w:rPr>
          <w:color w:val="000000"/>
          <w:sz w:val="22"/>
          <w:szCs w:val="22"/>
        </w:rPr>
        <w:t xml:space="preserve"> et plaster</w:t>
      </w:r>
      <w:r w:rsidR="00F271E3" w:rsidRPr="006C1F2C">
        <w:rPr>
          <w:color w:val="000000"/>
          <w:sz w:val="22"/>
          <w:szCs w:val="22"/>
        </w:rPr>
        <w:t>,</w:t>
      </w:r>
      <w:r w:rsidRPr="006C1F2C">
        <w:rPr>
          <w:color w:val="000000"/>
          <w:sz w:val="22"/>
          <w:szCs w:val="22"/>
        </w:rPr>
        <w:t xml:space="preserve"> skal du </w:t>
      </w:r>
      <w:r w:rsidR="001C090A" w:rsidRPr="006C1F2C">
        <w:rPr>
          <w:color w:val="000000"/>
          <w:sz w:val="22"/>
          <w:szCs w:val="22"/>
        </w:rPr>
        <w:t xml:space="preserve">ikke sette på det neste før du har </w:t>
      </w:r>
      <w:r w:rsidRPr="006C1F2C">
        <w:rPr>
          <w:color w:val="000000"/>
          <w:sz w:val="22"/>
          <w:szCs w:val="22"/>
        </w:rPr>
        <w:t>snakke</w:t>
      </w:r>
      <w:r w:rsidR="001C090A" w:rsidRPr="006C1F2C">
        <w:rPr>
          <w:color w:val="000000"/>
          <w:sz w:val="22"/>
          <w:szCs w:val="22"/>
        </w:rPr>
        <w:t>t</w:t>
      </w:r>
      <w:r w:rsidRPr="006C1F2C">
        <w:rPr>
          <w:color w:val="000000"/>
          <w:sz w:val="22"/>
          <w:szCs w:val="22"/>
        </w:rPr>
        <w:t xml:space="preserve"> med legen din.</w:t>
      </w:r>
      <w:r w:rsidR="00E40F94" w:rsidRPr="006C1F2C">
        <w:rPr>
          <w:color w:val="000000"/>
          <w:sz w:val="22"/>
          <w:szCs w:val="22"/>
        </w:rPr>
        <w:t xml:space="preserve"> Behandlingen med depotplasteret kan fortsette ved samme dose dersom behandlingen ikke avbrytes i mer enn tre dager. Ellers vil legen din starte behandlingen på nytt, med Exelo</w:t>
      </w:r>
      <w:r w:rsidR="00383601" w:rsidRPr="006C1F2C">
        <w:rPr>
          <w:color w:val="000000"/>
          <w:sz w:val="22"/>
          <w:szCs w:val="22"/>
        </w:rPr>
        <w:t>n</w:t>
      </w:r>
      <w:r w:rsidR="00E40F94" w:rsidRPr="006C1F2C">
        <w:rPr>
          <w:color w:val="000000"/>
          <w:sz w:val="22"/>
          <w:szCs w:val="22"/>
        </w:rPr>
        <w:t xml:space="preserve"> 4,6</w:t>
      </w:r>
      <w:r w:rsidR="00E40F94" w:rsidRPr="006C1F2C">
        <w:rPr>
          <w:sz w:val="22"/>
          <w:szCs w:val="22"/>
        </w:rPr>
        <w:t> mg/24 timer.</w:t>
      </w:r>
    </w:p>
    <w:p w14:paraId="37C8692D" w14:textId="77777777" w:rsidR="00E40F94" w:rsidRPr="006C1F2C" w:rsidRDefault="00E40F94" w:rsidP="005171BE">
      <w:pPr>
        <w:widowControl w:val="0"/>
        <w:suppressAutoHyphens/>
        <w:rPr>
          <w:sz w:val="22"/>
          <w:szCs w:val="22"/>
        </w:rPr>
      </w:pPr>
    </w:p>
    <w:p w14:paraId="37C8692E" w14:textId="77777777" w:rsidR="00EE3D7E" w:rsidRPr="006C1F2C" w:rsidRDefault="00E40F94" w:rsidP="005171BE">
      <w:pPr>
        <w:widowControl w:val="0"/>
        <w:suppressAutoHyphens/>
        <w:rPr>
          <w:color w:val="000000"/>
          <w:sz w:val="22"/>
          <w:szCs w:val="22"/>
        </w:rPr>
      </w:pPr>
      <w:r w:rsidRPr="006C1F2C">
        <w:rPr>
          <w:sz w:val="22"/>
          <w:szCs w:val="22"/>
        </w:rPr>
        <w:t>Exelon kan brukes sammen med mat, drikke og alkohol.</w:t>
      </w:r>
    </w:p>
    <w:p w14:paraId="37C8692F" w14:textId="77777777" w:rsidR="00EE3D7E" w:rsidRPr="006C1F2C" w:rsidRDefault="00EE3D7E" w:rsidP="005171BE">
      <w:pPr>
        <w:widowControl w:val="0"/>
        <w:suppressAutoHyphens/>
        <w:rPr>
          <w:sz w:val="22"/>
          <w:szCs w:val="22"/>
        </w:rPr>
      </w:pPr>
    </w:p>
    <w:p w14:paraId="37C86930" w14:textId="77777777" w:rsidR="00FD5683" w:rsidRPr="006C1F2C" w:rsidRDefault="00D02287" w:rsidP="005171BE">
      <w:pPr>
        <w:keepNext/>
        <w:widowControl w:val="0"/>
        <w:rPr>
          <w:b/>
          <w:sz w:val="22"/>
          <w:szCs w:val="22"/>
        </w:rPr>
      </w:pPr>
      <w:r w:rsidRPr="006C1F2C">
        <w:rPr>
          <w:b/>
          <w:sz w:val="22"/>
          <w:szCs w:val="22"/>
        </w:rPr>
        <w:t>Hvor du påfører Exelon depotplastre</w:t>
      </w:r>
    </w:p>
    <w:p w14:paraId="37C86931" w14:textId="77777777" w:rsidR="00A55F69" w:rsidRPr="006C1F2C" w:rsidRDefault="00A55F69" w:rsidP="005171BE">
      <w:pPr>
        <w:widowControl w:val="0"/>
        <w:numPr>
          <w:ilvl w:val="0"/>
          <w:numId w:val="50"/>
        </w:numPr>
        <w:tabs>
          <w:tab w:val="left" w:pos="-7088"/>
          <w:tab w:val="left" w:pos="-6804"/>
        </w:tabs>
        <w:ind w:left="567" w:hanging="567"/>
        <w:rPr>
          <w:bCs/>
          <w:sz w:val="22"/>
          <w:szCs w:val="22"/>
        </w:rPr>
      </w:pPr>
      <w:r w:rsidRPr="006C1F2C">
        <w:rPr>
          <w:bCs/>
          <w:sz w:val="22"/>
          <w:szCs w:val="22"/>
        </w:rPr>
        <w:t xml:space="preserve">Før du </w:t>
      </w:r>
      <w:r w:rsidR="0046658A" w:rsidRPr="006C1F2C">
        <w:rPr>
          <w:bCs/>
          <w:sz w:val="22"/>
          <w:szCs w:val="22"/>
        </w:rPr>
        <w:t>påfører</w:t>
      </w:r>
      <w:r w:rsidRPr="006C1F2C">
        <w:rPr>
          <w:bCs/>
          <w:sz w:val="22"/>
          <w:szCs w:val="22"/>
        </w:rPr>
        <w:t xml:space="preserve"> et plaster</w:t>
      </w:r>
      <w:r w:rsidR="0046658A" w:rsidRPr="006C1F2C">
        <w:rPr>
          <w:bCs/>
          <w:sz w:val="22"/>
          <w:szCs w:val="22"/>
        </w:rPr>
        <w:t xml:space="preserve"> må du forsikre deg om at </w:t>
      </w:r>
      <w:r w:rsidRPr="006C1F2C">
        <w:rPr>
          <w:bCs/>
          <w:sz w:val="22"/>
          <w:szCs w:val="22"/>
        </w:rPr>
        <w:t>huden din er</w:t>
      </w:r>
      <w:r w:rsidR="00E40F94" w:rsidRPr="006C1F2C">
        <w:rPr>
          <w:bCs/>
          <w:sz w:val="22"/>
          <w:szCs w:val="22"/>
        </w:rPr>
        <w:t xml:space="preserve"> </w:t>
      </w:r>
      <w:r w:rsidRPr="006C1F2C">
        <w:rPr>
          <w:bCs/>
          <w:sz w:val="22"/>
          <w:szCs w:val="22"/>
        </w:rPr>
        <w:t xml:space="preserve">ren, tørr og </w:t>
      </w:r>
      <w:r w:rsidR="0046658A" w:rsidRPr="006C1F2C">
        <w:rPr>
          <w:bCs/>
          <w:sz w:val="22"/>
          <w:szCs w:val="22"/>
        </w:rPr>
        <w:t>hårløs</w:t>
      </w:r>
      <w:r w:rsidR="000A47D1" w:rsidRPr="006C1F2C">
        <w:rPr>
          <w:bCs/>
          <w:sz w:val="22"/>
          <w:szCs w:val="22"/>
        </w:rPr>
        <w:t xml:space="preserve">, </w:t>
      </w:r>
      <w:r w:rsidR="0046658A" w:rsidRPr="006C1F2C">
        <w:rPr>
          <w:bCs/>
          <w:sz w:val="22"/>
          <w:szCs w:val="22"/>
        </w:rPr>
        <w:t>fri for</w:t>
      </w:r>
      <w:r w:rsidRPr="006C1F2C">
        <w:rPr>
          <w:bCs/>
          <w:sz w:val="22"/>
          <w:szCs w:val="22"/>
        </w:rPr>
        <w:t xml:space="preserve"> pudder, olje, fuktighetskrem eller lotion som kan </w:t>
      </w:r>
      <w:r w:rsidR="0046658A" w:rsidRPr="006C1F2C">
        <w:rPr>
          <w:bCs/>
          <w:sz w:val="22"/>
          <w:szCs w:val="22"/>
        </w:rPr>
        <w:t>for</w:t>
      </w:r>
      <w:r w:rsidRPr="006C1F2C">
        <w:rPr>
          <w:bCs/>
          <w:sz w:val="22"/>
          <w:szCs w:val="22"/>
        </w:rPr>
        <w:t xml:space="preserve">hindre </w:t>
      </w:r>
      <w:r w:rsidR="0046658A" w:rsidRPr="006C1F2C">
        <w:rPr>
          <w:bCs/>
          <w:sz w:val="22"/>
          <w:szCs w:val="22"/>
        </w:rPr>
        <w:t xml:space="preserve">at </w:t>
      </w:r>
      <w:r w:rsidRPr="006C1F2C">
        <w:rPr>
          <w:bCs/>
          <w:sz w:val="22"/>
          <w:szCs w:val="22"/>
        </w:rPr>
        <w:t>plasteret feste</w:t>
      </w:r>
      <w:r w:rsidR="0046658A" w:rsidRPr="006C1F2C">
        <w:rPr>
          <w:bCs/>
          <w:sz w:val="22"/>
          <w:szCs w:val="22"/>
        </w:rPr>
        <w:t xml:space="preserve">r seg </w:t>
      </w:r>
      <w:r w:rsidR="001C2794" w:rsidRPr="006C1F2C">
        <w:rPr>
          <w:bCs/>
          <w:sz w:val="22"/>
          <w:szCs w:val="22"/>
        </w:rPr>
        <w:t xml:space="preserve">ordentlig på </w:t>
      </w:r>
      <w:r w:rsidR="0046658A" w:rsidRPr="006C1F2C">
        <w:rPr>
          <w:bCs/>
          <w:sz w:val="22"/>
          <w:szCs w:val="22"/>
        </w:rPr>
        <w:t>huden din</w:t>
      </w:r>
      <w:r w:rsidR="00E40F94" w:rsidRPr="006C1F2C">
        <w:rPr>
          <w:bCs/>
          <w:sz w:val="22"/>
          <w:szCs w:val="22"/>
        </w:rPr>
        <w:t xml:space="preserve">, </w:t>
      </w:r>
      <w:r w:rsidR="001C2794" w:rsidRPr="006C1F2C">
        <w:rPr>
          <w:bCs/>
          <w:sz w:val="22"/>
          <w:szCs w:val="22"/>
        </w:rPr>
        <w:t>u</w:t>
      </w:r>
      <w:r w:rsidRPr="006C1F2C">
        <w:rPr>
          <w:bCs/>
          <w:sz w:val="22"/>
          <w:szCs w:val="22"/>
        </w:rPr>
        <w:t xml:space="preserve">ten </w:t>
      </w:r>
      <w:r w:rsidR="0046658A" w:rsidRPr="006C1F2C">
        <w:rPr>
          <w:bCs/>
          <w:sz w:val="22"/>
          <w:szCs w:val="22"/>
        </w:rPr>
        <w:t>sår</w:t>
      </w:r>
      <w:r w:rsidRPr="006C1F2C">
        <w:rPr>
          <w:bCs/>
          <w:sz w:val="22"/>
          <w:szCs w:val="22"/>
        </w:rPr>
        <w:t>, utslett og/eller irritasjon.</w:t>
      </w:r>
    </w:p>
    <w:p w14:paraId="37C86932" w14:textId="77777777" w:rsidR="00A55F69" w:rsidRPr="006C1F2C" w:rsidRDefault="0009473B" w:rsidP="005171BE">
      <w:pPr>
        <w:widowControl w:val="0"/>
        <w:numPr>
          <w:ilvl w:val="0"/>
          <w:numId w:val="50"/>
        </w:numPr>
        <w:tabs>
          <w:tab w:val="left" w:pos="-6804"/>
          <w:tab w:val="left" w:pos="0"/>
        </w:tabs>
        <w:ind w:left="567" w:hanging="567"/>
        <w:rPr>
          <w:bCs/>
          <w:sz w:val="22"/>
          <w:szCs w:val="22"/>
        </w:rPr>
      </w:pPr>
      <w:r w:rsidRPr="006C1F2C">
        <w:rPr>
          <w:b/>
          <w:bCs/>
          <w:sz w:val="22"/>
          <w:szCs w:val="22"/>
        </w:rPr>
        <w:t>Fjern forsiktig brukte plastre før du setter på et nytt.</w:t>
      </w:r>
      <w:r w:rsidRPr="006C1F2C">
        <w:rPr>
          <w:bCs/>
          <w:sz w:val="22"/>
          <w:szCs w:val="22"/>
        </w:rPr>
        <w:t xml:space="preserve"> Dersom du har flere plastre på samtidig kan du </w:t>
      </w:r>
      <w:r w:rsidR="001C2794" w:rsidRPr="006C1F2C">
        <w:rPr>
          <w:bCs/>
          <w:sz w:val="22"/>
          <w:szCs w:val="22"/>
        </w:rPr>
        <w:t>få</w:t>
      </w:r>
      <w:r w:rsidRPr="006C1F2C">
        <w:rPr>
          <w:bCs/>
          <w:sz w:val="22"/>
          <w:szCs w:val="22"/>
        </w:rPr>
        <w:t xml:space="preserve"> </w:t>
      </w:r>
      <w:r w:rsidR="001C2794" w:rsidRPr="006C1F2C">
        <w:rPr>
          <w:bCs/>
          <w:sz w:val="22"/>
          <w:szCs w:val="22"/>
        </w:rPr>
        <w:t>en</w:t>
      </w:r>
      <w:r w:rsidRPr="006C1F2C">
        <w:rPr>
          <w:bCs/>
          <w:sz w:val="22"/>
          <w:szCs w:val="22"/>
        </w:rPr>
        <w:t xml:space="preserve"> for høy mengde legemiddel som muligens kan være farlig.</w:t>
      </w:r>
    </w:p>
    <w:p w14:paraId="37C86933" w14:textId="77777777" w:rsidR="001C090A" w:rsidRPr="006C1F2C" w:rsidRDefault="001C090A" w:rsidP="005171BE">
      <w:pPr>
        <w:widowControl w:val="0"/>
        <w:numPr>
          <w:ilvl w:val="0"/>
          <w:numId w:val="50"/>
        </w:numPr>
        <w:tabs>
          <w:tab w:val="left" w:pos="-6804"/>
        </w:tabs>
        <w:ind w:left="567" w:hanging="567"/>
        <w:rPr>
          <w:sz w:val="22"/>
          <w:szCs w:val="22"/>
        </w:rPr>
      </w:pPr>
      <w:r w:rsidRPr="006C1F2C">
        <w:rPr>
          <w:sz w:val="22"/>
          <w:szCs w:val="22"/>
        </w:rPr>
        <w:t xml:space="preserve">Fest </w:t>
      </w:r>
      <w:r w:rsidRPr="006C1F2C">
        <w:rPr>
          <w:b/>
          <w:bCs/>
          <w:sz w:val="22"/>
          <w:szCs w:val="22"/>
        </w:rPr>
        <w:t xml:space="preserve">kun </w:t>
      </w:r>
      <w:r w:rsidR="00E40F94" w:rsidRPr="006C1F2C">
        <w:rPr>
          <w:b/>
          <w:bCs/>
          <w:sz w:val="22"/>
          <w:szCs w:val="22"/>
        </w:rPr>
        <w:t>ETT</w:t>
      </w:r>
      <w:r w:rsidRPr="006C1F2C">
        <w:rPr>
          <w:sz w:val="22"/>
          <w:szCs w:val="22"/>
        </w:rPr>
        <w:t xml:space="preserve"> plaster daglig på </w:t>
      </w:r>
      <w:r w:rsidR="00E40F94" w:rsidRPr="006C1F2C">
        <w:rPr>
          <w:b/>
          <w:bCs/>
          <w:sz w:val="22"/>
          <w:szCs w:val="22"/>
        </w:rPr>
        <w:t>KUN ETT</w:t>
      </w:r>
      <w:r w:rsidRPr="006C1F2C">
        <w:rPr>
          <w:sz w:val="22"/>
          <w:szCs w:val="22"/>
        </w:rPr>
        <w:t xml:space="preserve"> av </w:t>
      </w:r>
      <w:r w:rsidR="00E40F94" w:rsidRPr="006C1F2C">
        <w:rPr>
          <w:sz w:val="22"/>
          <w:szCs w:val="22"/>
        </w:rPr>
        <w:t>mulige</w:t>
      </w:r>
      <w:r w:rsidRPr="006C1F2C">
        <w:rPr>
          <w:sz w:val="22"/>
          <w:szCs w:val="22"/>
        </w:rPr>
        <w:t xml:space="preserve"> steder</w:t>
      </w:r>
      <w:r w:rsidR="001F1869" w:rsidRPr="006C1F2C">
        <w:rPr>
          <w:sz w:val="22"/>
          <w:szCs w:val="22"/>
        </w:rPr>
        <w:t>, vist i det følgende diagrammet:</w:t>
      </w:r>
    </w:p>
    <w:p w14:paraId="37C86934" w14:textId="77777777" w:rsidR="001F1869" w:rsidRPr="006C1F2C" w:rsidRDefault="001F1869" w:rsidP="005171BE">
      <w:pPr>
        <w:widowControl w:val="0"/>
        <w:numPr>
          <w:ilvl w:val="0"/>
          <w:numId w:val="31"/>
        </w:numPr>
        <w:tabs>
          <w:tab w:val="left" w:pos="1134"/>
        </w:tabs>
        <w:ind w:left="1134" w:hanging="567"/>
        <w:rPr>
          <w:sz w:val="22"/>
          <w:szCs w:val="22"/>
        </w:rPr>
      </w:pPr>
      <w:r w:rsidRPr="006C1F2C">
        <w:rPr>
          <w:sz w:val="22"/>
          <w:szCs w:val="22"/>
        </w:rPr>
        <w:t xml:space="preserve">venstre overarm </w:t>
      </w:r>
      <w:r w:rsidRPr="006C1F2C">
        <w:rPr>
          <w:b/>
          <w:sz w:val="22"/>
          <w:szCs w:val="22"/>
        </w:rPr>
        <w:t>eller</w:t>
      </w:r>
      <w:r w:rsidRPr="006C1F2C">
        <w:rPr>
          <w:sz w:val="22"/>
          <w:szCs w:val="22"/>
        </w:rPr>
        <w:t xml:space="preserve"> høyre </w:t>
      </w:r>
      <w:r w:rsidR="006D57E8" w:rsidRPr="006C1F2C">
        <w:rPr>
          <w:sz w:val="22"/>
          <w:szCs w:val="22"/>
        </w:rPr>
        <w:t>over</w:t>
      </w:r>
      <w:r w:rsidRPr="006C1F2C">
        <w:rPr>
          <w:sz w:val="22"/>
          <w:szCs w:val="22"/>
        </w:rPr>
        <w:t>arm</w:t>
      </w:r>
    </w:p>
    <w:p w14:paraId="37C86935" w14:textId="77777777" w:rsidR="001C090A" w:rsidRPr="006C1F2C" w:rsidRDefault="001F1869" w:rsidP="005171BE">
      <w:pPr>
        <w:widowControl w:val="0"/>
        <w:numPr>
          <w:ilvl w:val="0"/>
          <w:numId w:val="31"/>
        </w:numPr>
        <w:tabs>
          <w:tab w:val="left" w:pos="1134"/>
        </w:tabs>
        <w:ind w:left="1134" w:hanging="567"/>
        <w:rPr>
          <w:sz w:val="22"/>
          <w:szCs w:val="22"/>
        </w:rPr>
      </w:pPr>
      <w:r w:rsidRPr="006C1F2C">
        <w:rPr>
          <w:sz w:val="22"/>
          <w:szCs w:val="22"/>
        </w:rPr>
        <w:t xml:space="preserve">venstre øvre brystkasse </w:t>
      </w:r>
      <w:r w:rsidRPr="006C1F2C">
        <w:rPr>
          <w:b/>
          <w:sz w:val="22"/>
          <w:szCs w:val="22"/>
        </w:rPr>
        <w:t>eller</w:t>
      </w:r>
      <w:r w:rsidRPr="006C1F2C">
        <w:rPr>
          <w:sz w:val="22"/>
          <w:szCs w:val="22"/>
        </w:rPr>
        <w:t xml:space="preserve"> høyre øvre brystkasse </w:t>
      </w:r>
      <w:r w:rsidRPr="006C1F2C">
        <w:rPr>
          <w:b/>
          <w:sz w:val="22"/>
          <w:szCs w:val="22"/>
        </w:rPr>
        <w:t>(unngå brystene)</w:t>
      </w:r>
    </w:p>
    <w:p w14:paraId="37C86936" w14:textId="77777777" w:rsidR="001C090A" w:rsidRPr="006C1F2C" w:rsidRDefault="001F1869" w:rsidP="005171BE">
      <w:pPr>
        <w:widowControl w:val="0"/>
        <w:numPr>
          <w:ilvl w:val="0"/>
          <w:numId w:val="31"/>
        </w:numPr>
        <w:tabs>
          <w:tab w:val="left" w:pos="1134"/>
        </w:tabs>
        <w:ind w:left="1134" w:hanging="567"/>
        <w:rPr>
          <w:b/>
          <w:sz w:val="22"/>
          <w:szCs w:val="22"/>
        </w:rPr>
      </w:pPr>
      <w:r w:rsidRPr="006C1F2C">
        <w:rPr>
          <w:sz w:val="22"/>
          <w:szCs w:val="22"/>
        </w:rPr>
        <w:t xml:space="preserve">venstre øvre rygg </w:t>
      </w:r>
      <w:r w:rsidRPr="006C1F2C">
        <w:rPr>
          <w:b/>
          <w:sz w:val="22"/>
          <w:szCs w:val="22"/>
        </w:rPr>
        <w:t>eller</w:t>
      </w:r>
      <w:r w:rsidRPr="006C1F2C">
        <w:rPr>
          <w:sz w:val="22"/>
          <w:szCs w:val="22"/>
        </w:rPr>
        <w:t xml:space="preserve"> høyre øvre rygg</w:t>
      </w:r>
    </w:p>
    <w:p w14:paraId="37C86937" w14:textId="77777777" w:rsidR="001C090A" w:rsidRPr="006C1F2C" w:rsidRDefault="001F1869" w:rsidP="005171BE">
      <w:pPr>
        <w:widowControl w:val="0"/>
        <w:numPr>
          <w:ilvl w:val="0"/>
          <w:numId w:val="31"/>
        </w:numPr>
        <w:tabs>
          <w:tab w:val="left" w:pos="1134"/>
        </w:tabs>
        <w:ind w:left="1134" w:hanging="567"/>
        <w:rPr>
          <w:sz w:val="22"/>
          <w:szCs w:val="22"/>
        </w:rPr>
      </w:pPr>
      <w:r w:rsidRPr="006C1F2C">
        <w:rPr>
          <w:sz w:val="22"/>
          <w:szCs w:val="22"/>
        </w:rPr>
        <w:t xml:space="preserve">venstre nedre rygg </w:t>
      </w:r>
      <w:r w:rsidRPr="006C1F2C">
        <w:rPr>
          <w:b/>
          <w:sz w:val="22"/>
          <w:szCs w:val="22"/>
        </w:rPr>
        <w:t>eller</w:t>
      </w:r>
      <w:r w:rsidRPr="006C1F2C">
        <w:rPr>
          <w:sz w:val="22"/>
          <w:szCs w:val="22"/>
        </w:rPr>
        <w:t xml:space="preserve"> høyre nedre rygg</w:t>
      </w:r>
    </w:p>
    <w:p w14:paraId="37C86938" w14:textId="77777777" w:rsidR="000A47D1" w:rsidRPr="006C1F2C" w:rsidRDefault="000A47D1" w:rsidP="005171BE">
      <w:pPr>
        <w:widowControl w:val="0"/>
        <w:tabs>
          <w:tab w:val="left" w:pos="1134"/>
        </w:tabs>
        <w:rPr>
          <w:sz w:val="22"/>
          <w:szCs w:val="22"/>
        </w:rPr>
      </w:pPr>
    </w:p>
    <w:tbl>
      <w:tblPr>
        <w:tblW w:w="0" w:type="auto"/>
        <w:tblInd w:w="108" w:type="dxa"/>
        <w:tblLook w:val="04A0" w:firstRow="1" w:lastRow="0" w:firstColumn="1" w:lastColumn="0" w:noHBand="0" w:noVBand="1"/>
      </w:tblPr>
      <w:tblGrid>
        <w:gridCol w:w="8818"/>
      </w:tblGrid>
      <w:tr w:rsidR="00407BF0" w:rsidRPr="006C1F2C" w14:paraId="37C8693A" w14:textId="77777777" w:rsidTr="00F3221A">
        <w:trPr>
          <w:trHeight w:val="703"/>
        </w:trPr>
        <w:tc>
          <w:tcPr>
            <w:tcW w:w="8818" w:type="dxa"/>
            <w:tcBorders>
              <w:top w:val="single" w:sz="4" w:space="0" w:color="auto"/>
              <w:left w:val="single" w:sz="4" w:space="0" w:color="auto"/>
              <w:bottom w:val="single" w:sz="4" w:space="0" w:color="auto"/>
              <w:right w:val="single" w:sz="4" w:space="0" w:color="auto"/>
            </w:tcBorders>
          </w:tcPr>
          <w:p w14:paraId="37C86939" w14:textId="77777777" w:rsidR="00407BF0" w:rsidRPr="006C1F2C" w:rsidRDefault="00C94FF3" w:rsidP="005171BE">
            <w:pPr>
              <w:keepNext/>
              <w:widowControl w:val="0"/>
              <w:rPr>
                <w:b/>
                <w:color w:val="000000"/>
                <w:sz w:val="22"/>
                <w:szCs w:val="22"/>
              </w:rPr>
            </w:pPr>
            <w:r w:rsidRPr="006C1F2C">
              <w:rPr>
                <w:b/>
                <w:color w:val="000000"/>
                <w:sz w:val="22"/>
                <w:szCs w:val="22"/>
              </w:rPr>
              <w:t>Hver 24. time skal</w:t>
            </w:r>
            <w:r w:rsidR="00407BF0" w:rsidRPr="006C1F2C">
              <w:rPr>
                <w:b/>
                <w:color w:val="000000"/>
                <w:sz w:val="22"/>
                <w:szCs w:val="22"/>
              </w:rPr>
              <w:t xml:space="preserve"> det forrige plasteret </w:t>
            </w:r>
            <w:r w:rsidRPr="006C1F2C">
              <w:rPr>
                <w:b/>
                <w:color w:val="000000"/>
                <w:sz w:val="22"/>
                <w:szCs w:val="22"/>
              </w:rPr>
              <w:t>tas av</w:t>
            </w:r>
            <w:r w:rsidR="00407BF0" w:rsidRPr="006C1F2C">
              <w:rPr>
                <w:b/>
                <w:color w:val="000000"/>
                <w:sz w:val="22"/>
                <w:szCs w:val="22"/>
              </w:rPr>
              <w:t xml:space="preserve"> før ETT nytt settes på KUN ETT av de følgende mulige stedene:</w:t>
            </w:r>
          </w:p>
        </w:tc>
      </w:tr>
    </w:tbl>
    <w:p w14:paraId="10D150DD" w14:textId="48484FCD" w:rsidR="00DC1A2E" w:rsidRPr="00F3221A" w:rsidRDefault="00DC1A2E" w:rsidP="00F3221A">
      <w:pPr>
        <w:keepNext/>
        <w:widowControl w:val="0"/>
        <w:rPr>
          <w:color w:val="000000"/>
          <w:szCs w:val="22"/>
        </w:rPr>
      </w:pPr>
    </w:p>
    <w:p w14:paraId="3FC13CF8" w14:textId="4E122F88" w:rsidR="00FA2F73" w:rsidRDefault="007E2DD8" w:rsidP="005171BE">
      <w:pPr>
        <w:widowControl w:val="0"/>
        <w:rPr>
          <w:sz w:val="22"/>
          <w:szCs w:val="22"/>
        </w:rPr>
      </w:pPr>
      <w:r w:rsidRPr="001A41CB">
        <w:rPr>
          <w:noProof/>
          <w:color w:val="000000"/>
          <w:szCs w:val="22"/>
          <w:lang w:val="en-US"/>
        </w:rPr>
        <mc:AlternateContent>
          <mc:Choice Requires="wps">
            <w:drawing>
              <wp:anchor distT="45720" distB="45720" distL="114300" distR="114300" simplePos="0" relativeHeight="251674112" behindDoc="0" locked="0" layoutInCell="1" allowOverlap="1" wp14:anchorId="320CAB47" wp14:editId="12602805">
                <wp:simplePos x="0" y="0"/>
                <wp:positionH relativeFrom="column">
                  <wp:posOffset>1111250</wp:posOffset>
                </wp:positionH>
                <wp:positionV relativeFrom="paragraph">
                  <wp:posOffset>972820</wp:posOffset>
                </wp:positionV>
                <wp:extent cx="714375" cy="269875"/>
                <wp:effectExtent l="0" t="0" r="0" b="0"/>
                <wp:wrapNone/>
                <wp:docPr id="108664482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14375" cy="269875"/>
                        </a:xfrm>
                        <a:prstGeom prst="rect">
                          <a:avLst/>
                        </a:prstGeom>
                        <a:noFill/>
                        <a:ln w="9525">
                          <a:noFill/>
                          <a:miter lim="800000"/>
                          <a:headEnd/>
                          <a:tailEnd/>
                        </a:ln>
                      </wps:spPr>
                      <wps:txbx>
                        <w:txbxContent>
                          <w:p w14:paraId="21F922D1" w14:textId="32A623EC" w:rsidR="00DC1A2E" w:rsidRPr="003B27FB" w:rsidRDefault="009F0309" w:rsidP="007E2DD8">
                            <w:pPr>
                              <w:shd w:val="clear" w:color="auto" w:fill="FFFFFF" w:themeFill="background1"/>
                              <w:rPr>
                                <w:b/>
                                <w:bCs/>
                              </w:rPr>
                            </w:pPr>
                            <w:r>
                              <w:rPr>
                                <w:b/>
                                <w:bCs/>
                              </w:rPr>
                              <w:t>ELLE</w:t>
                            </w:r>
                            <w:r w:rsidR="00DC1A2E">
                              <w:rPr>
                                <w:b/>
                                <w:bCs/>
                              </w:rPr>
                              <w:t>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20CAB47" id="_x0000_t202" coordsize="21600,21600" o:spt="202" path="m,l,21600r21600,l21600,xe">
                <v:stroke joinstyle="miter"/>
                <v:path gradientshapeok="t" o:connecttype="rect"/>
              </v:shapetype>
              <v:shape id="Text Box 2" o:spid="_x0000_s1026" type="#_x0000_t202" style="position:absolute;margin-left:87.5pt;margin-top:76.6pt;width:56.25pt;height:21.25pt;z-index:2516741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AUis9wEAAMwDAAAOAAAAZHJzL2Uyb0RvYy54bWysU8tu2zAQvBfoPxC817JdO7YFy0GaNEWB&#10;9AEk/QCaoiyiJJdd0pbcr++SchyjvQXVgdjVksOd2eH6ureGHRQGDa7ik9GYM+Uk1NrtKv7j6f7d&#10;krMQhauFAacqflSBX2/evll3vlRTaMHUChmBuFB2vuJtjL4siiBbZUUYgVeOig2gFZFS3BU1io7Q&#10;rSmm4/FV0QHWHkGqEOjv3VDkm4zfNErGb00TVGSm4tRbzCvmdZvWYrMW5Q6Fb7U8tSFe0YUV2tGl&#10;Z6g7EQXbo/4HymqJEKCJIwm2gKbRUmUOxGYy/ovNYyu8ylxInODPMoX/Byu/Hh79d2Sx/wA9DTCT&#10;CP4B5M/AHNy2wu3UDSJ0rRI1XTxJkhWdD+XpaJI6lCGBbLsvUNOQxT5CBuobtEkV4skInQZwPIuu&#10;+sgk/VxMZu8Xc84klaZXqyXF6QZRPh/2GOInBZaloOJIM83g4vAQ4rD1eUu6y8G9NibP1TjWVXw1&#10;n87zgYuK1ZFsZ7St+HKcvsEIieNHV+fDUWgzxNSLcSfSiefAOPbbnjYm8luoj0QfYbAXPQcKWsDf&#10;nHVkrYqHX3uBijPz2ZGEq8lslryYk9l8MaUELyvby4pwkqAqHjkbwtuY/TtwvSGpG51leOnk1CtZ&#10;Jgt5snfy5GWed708ws0fAAAA//8DAFBLAwQUAAYACAAAACEA7XUYXt4AAAALAQAADwAAAGRycy9k&#10;b3ducmV2LnhtbEyPQU/DMAyF70j8h8hI3FhCIXQrTScE4gpiwKTdssZrKxqnarK1/HvMCW5+9tPz&#10;98r17HtxwjF2gQxcLxQIpDq4jhoDH+/PV0sQMVlytg+EBr4xwro6Pytt4cJEb3japEZwCMXCGmhT&#10;GgopY92it3ERBiS+HcLobWI5NtKNduJw38tMqTvpbUf8obUDPrZYf22O3sDny2G3vVWvzZPXwxRm&#10;JcmvpDGXF/PDPYiEc/ozwy8+o0PFTPtwJBdFzzrX3CXxoG8yEOzIlrkGsefNSucgq1L+71D9AAAA&#10;//8DAFBLAQItABQABgAIAAAAIQC2gziS/gAAAOEBAAATAAAAAAAAAAAAAAAAAAAAAABbQ29udGVu&#10;dF9UeXBlc10ueG1sUEsBAi0AFAAGAAgAAAAhADj9If/WAAAAlAEAAAsAAAAAAAAAAAAAAAAALwEA&#10;AF9yZWxzLy5yZWxzUEsBAi0AFAAGAAgAAAAhAPQBSKz3AQAAzAMAAA4AAAAAAAAAAAAAAAAALgIA&#10;AGRycy9lMm9Eb2MueG1sUEsBAi0AFAAGAAgAAAAhAO11GF7eAAAACwEAAA8AAAAAAAAAAAAAAAAA&#10;UQQAAGRycy9kb3ducmV2LnhtbFBLBQYAAAAABAAEAPMAAABcBQAAAAA=&#10;" filled="f" stroked="f">
                <v:textbox>
                  <w:txbxContent>
                    <w:p w14:paraId="21F922D1" w14:textId="32A623EC" w:rsidR="00DC1A2E" w:rsidRPr="003B27FB" w:rsidRDefault="009F0309" w:rsidP="007E2DD8">
                      <w:pPr>
                        <w:shd w:val="clear" w:color="auto" w:fill="FFFFFF" w:themeFill="background1"/>
                        <w:rPr>
                          <w:b/>
                          <w:bCs/>
                        </w:rPr>
                      </w:pPr>
                      <w:r>
                        <w:rPr>
                          <w:b/>
                          <w:bCs/>
                        </w:rPr>
                        <w:t>ELLE</w:t>
                      </w:r>
                      <w:r w:rsidR="00DC1A2E">
                        <w:rPr>
                          <w:b/>
                          <w:bCs/>
                        </w:rPr>
                        <w:t>R</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64896" behindDoc="0" locked="0" layoutInCell="1" allowOverlap="1" wp14:anchorId="020CAFCD" wp14:editId="0B76A29B">
                <wp:simplePos x="0" y="0"/>
                <wp:positionH relativeFrom="column">
                  <wp:posOffset>3026659</wp:posOffset>
                </wp:positionH>
                <wp:positionV relativeFrom="paragraph">
                  <wp:posOffset>-150716</wp:posOffset>
                </wp:positionV>
                <wp:extent cx="2562225" cy="333375"/>
                <wp:effectExtent l="0" t="0" r="9525" b="9525"/>
                <wp:wrapNone/>
                <wp:docPr id="111726394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562225" cy="333375"/>
                        </a:xfrm>
                        <a:prstGeom prst="rect">
                          <a:avLst/>
                        </a:prstGeom>
                        <a:solidFill>
                          <a:srgbClr val="FFFFFF"/>
                        </a:solidFill>
                        <a:ln w="9525">
                          <a:noFill/>
                          <a:miter lim="800000"/>
                          <a:headEnd/>
                          <a:tailEnd/>
                        </a:ln>
                      </wps:spPr>
                      <wps:txbx>
                        <w:txbxContent>
                          <w:p w14:paraId="568C169A" w14:textId="5DD9041D" w:rsidR="00DC1A2E" w:rsidRPr="009F0309" w:rsidRDefault="009F0309" w:rsidP="00DC1A2E">
                            <w:pPr>
                              <w:rPr>
                                <w:b/>
                                <w:bCs/>
                              </w:rPr>
                            </w:pPr>
                            <w:r>
                              <w:rPr>
                                <w:b/>
                                <w:bCs/>
                              </w:rPr>
                              <w:t>Venstre</w:t>
                            </w:r>
                            <w:r w:rsidRPr="003B27FB">
                              <w:rPr>
                                <w:b/>
                                <w:bCs/>
                              </w:rPr>
                              <w:t xml:space="preserve"> </w:t>
                            </w:r>
                            <w:r>
                              <w:rPr>
                                <w:b/>
                                <w:bCs/>
                              </w:rPr>
                              <w:t>elle</w:t>
                            </w:r>
                            <w:r w:rsidRPr="003B27FB">
                              <w:rPr>
                                <w:b/>
                                <w:bCs/>
                              </w:rPr>
                              <w:t xml:space="preserve">r </w:t>
                            </w:r>
                            <w:r>
                              <w:rPr>
                                <w:b/>
                                <w:bCs/>
                              </w:rPr>
                              <w:t>høyre</w:t>
                            </w:r>
                            <w:r w:rsidR="00DC1A2E" w:rsidRPr="009F0309">
                              <w:rPr>
                                <w:b/>
                                <w:bCs/>
                              </w:rPr>
                              <w:t xml:space="preserve"> side </w:t>
                            </w:r>
                            <w:r>
                              <w:rPr>
                                <w:b/>
                                <w:bCs/>
                              </w:rPr>
                              <w:t>av</w:t>
                            </w:r>
                            <w:r w:rsidR="00DC1A2E" w:rsidRPr="009F0309">
                              <w:rPr>
                                <w:b/>
                                <w:bCs/>
                              </w:rPr>
                              <w:t xml:space="preserve"> </w:t>
                            </w:r>
                            <w:r>
                              <w:rPr>
                                <w:b/>
                                <w:bCs/>
                              </w:rPr>
                              <w:t>brystet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20CAFCD" id="_x0000_s1027" type="#_x0000_t202" style="position:absolute;margin-left:238.3pt;margin-top:-11.85pt;width:201.75pt;height:26.25pt;z-index:2516648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yuDpDgIAAP0DAAAOAAAAZHJzL2Uyb0RvYy54bWysU9tu2zAMfR+wfxD0vjjxkl6MOEWXLsOA&#10;7gJ0+wBZlmNhsqhRSuzu60vJbpptb8P0IJAidUQeHq1vhs6wo0KvwZZ8MZtzpqyEWtt9yb9/2725&#10;4swHYWthwKqSPyrPbzavX617V6gcWjC1QkYg1he9K3kbgiuyzMtWdcLPwClLwQawE4Fc3Gc1ip7Q&#10;O5Pl8/lF1gPWDkEq7+n0bgzyTcJvGiXDl6bxKjBTcqotpB3TXsU926xFsUfhWi2nMsQ/VNEJbenR&#10;E9SdCIIdUP8F1WmJ4KEJMwldBk2jpUo9UDeL+R/dPLTCqdQLkePdiSb//2Dl5+OD+4osDO9goAGm&#10;Jry7B/nDMwvbVti9ukWEvlWipocXkbKsd76YrkaqfeEjSNV/gpqGLA4BEtDQYBdZoT4ZodMAHk+k&#10;qyEwSYf56iLP8xVnkmJvaV2u0hOieL7t0IcPCjoWjZIjDTWhi+O9D7EaUTynxMc8GF3vtDHJwX21&#10;NciOggSwS2tC/y3NWNaX/HpFdcRbFuL9pI1OBxKo0V3Jr+ZxjZKJbLy3dUoJQpvRpkqMneiJjIzc&#10;hKEamK4n7iJbFdSPxBfCqEf6P2S0gL8460mLJfc/DwIVZ+ajJc6vF8tlFG9ylqvLnBw8j1TnEWEl&#10;QZU8cDaa25AEPzZ2S7NpdKLtpZKpZNJYYnP6D1HE537Kevm1mycAAAD//wMAUEsDBBQABgAIAAAA&#10;IQC1ooMQ3wAAAAoBAAAPAAAAZHJzL2Rvd25yZXYueG1sTI/RToNAEEXfTfyHzZj4YtqlWAEpQ6Mm&#10;Gl9b+wELOwVSdpaw20L/3vXJPk7uyb1niu1senGh0XWWEVbLCARxbXXHDcLh53ORgXBesVa9ZUK4&#10;koNteX9XqFzbiXd02ftGhBJ2uUJovR9yKV3dklFuaQfikB3taJQP59hIPaoplJtexlGUSKM6Dgut&#10;Guijpfq0PxuE4/f09PI6VV/+kO7Wybvq0speER8f5rcNCE+z/4fhTz+oQxmcKntm7USPsE6TJKAI&#10;i/g5BRGILItWICqEOMtAloW8faH8BQAA//8DAFBLAQItABQABgAIAAAAIQC2gziS/gAAAOEBAAAT&#10;AAAAAAAAAAAAAAAAAAAAAABbQ29udGVudF9UeXBlc10ueG1sUEsBAi0AFAAGAAgAAAAhADj9If/W&#10;AAAAlAEAAAsAAAAAAAAAAAAAAAAALwEAAF9yZWxzLy5yZWxzUEsBAi0AFAAGAAgAAAAhABrK4OkO&#10;AgAA/QMAAA4AAAAAAAAAAAAAAAAALgIAAGRycy9lMm9Eb2MueG1sUEsBAi0AFAAGAAgAAAAhALWi&#10;gxDfAAAACgEAAA8AAAAAAAAAAAAAAAAAaAQAAGRycy9kb3ducmV2LnhtbFBLBQYAAAAABAAEAPMA&#10;AAB0BQAAAAA=&#10;" stroked="f">
                <v:textbox>
                  <w:txbxContent>
                    <w:p w14:paraId="568C169A" w14:textId="5DD9041D" w:rsidR="00DC1A2E" w:rsidRPr="009F0309" w:rsidRDefault="009F0309" w:rsidP="00DC1A2E">
                      <w:pPr>
                        <w:rPr>
                          <w:b/>
                          <w:bCs/>
                        </w:rPr>
                      </w:pPr>
                      <w:r>
                        <w:rPr>
                          <w:b/>
                          <w:bCs/>
                        </w:rPr>
                        <w:t>Venstre</w:t>
                      </w:r>
                      <w:r w:rsidRPr="003B27FB">
                        <w:rPr>
                          <w:b/>
                          <w:bCs/>
                        </w:rPr>
                        <w:t xml:space="preserve"> </w:t>
                      </w:r>
                      <w:r>
                        <w:rPr>
                          <w:b/>
                          <w:bCs/>
                        </w:rPr>
                        <w:t>elle</w:t>
                      </w:r>
                      <w:r w:rsidRPr="003B27FB">
                        <w:rPr>
                          <w:b/>
                          <w:bCs/>
                        </w:rPr>
                        <w:t xml:space="preserve">r </w:t>
                      </w:r>
                      <w:r>
                        <w:rPr>
                          <w:b/>
                          <w:bCs/>
                        </w:rPr>
                        <w:t>høyre</w:t>
                      </w:r>
                      <w:r w:rsidR="00DC1A2E" w:rsidRPr="009F0309">
                        <w:rPr>
                          <w:b/>
                          <w:bCs/>
                        </w:rPr>
                        <w:t xml:space="preserve"> side </w:t>
                      </w:r>
                      <w:r>
                        <w:rPr>
                          <w:b/>
                          <w:bCs/>
                        </w:rPr>
                        <w:t>av</w:t>
                      </w:r>
                      <w:r w:rsidR="00DC1A2E" w:rsidRPr="009F0309">
                        <w:rPr>
                          <w:b/>
                          <w:bCs/>
                        </w:rPr>
                        <w:t xml:space="preserve"> </w:t>
                      </w:r>
                      <w:r>
                        <w:rPr>
                          <w:b/>
                          <w:bCs/>
                        </w:rPr>
                        <w:t>brystet</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63872" behindDoc="0" locked="0" layoutInCell="1" allowOverlap="1" wp14:anchorId="770FB5CB" wp14:editId="5E48EE7C">
                <wp:simplePos x="0" y="0"/>
                <wp:positionH relativeFrom="margin">
                  <wp:posOffset>252398</wp:posOffset>
                </wp:positionH>
                <wp:positionV relativeFrom="paragraph">
                  <wp:posOffset>-152593</wp:posOffset>
                </wp:positionV>
                <wp:extent cx="2263775" cy="333375"/>
                <wp:effectExtent l="0" t="0" r="3175" b="9525"/>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63775" cy="333375"/>
                        </a:xfrm>
                        <a:prstGeom prst="rect">
                          <a:avLst/>
                        </a:prstGeom>
                        <a:solidFill>
                          <a:srgbClr val="FFFFFF"/>
                        </a:solidFill>
                        <a:ln w="9525">
                          <a:noFill/>
                          <a:miter lim="800000"/>
                          <a:headEnd/>
                          <a:tailEnd/>
                        </a:ln>
                      </wps:spPr>
                      <wps:txbx>
                        <w:txbxContent>
                          <w:p w14:paraId="19FFA8E5" w14:textId="41EC52CD" w:rsidR="00DC1A2E" w:rsidRPr="003B27FB" w:rsidRDefault="009F0309" w:rsidP="00DC1A2E">
                            <w:pPr>
                              <w:rPr>
                                <w:b/>
                                <w:bCs/>
                              </w:rPr>
                            </w:pPr>
                            <w:r>
                              <w:rPr>
                                <w:b/>
                                <w:bCs/>
                              </w:rPr>
                              <w:t>Venstre</w:t>
                            </w:r>
                            <w:r w:rsidR="00DC1A2E" w:rsidRPr="003B27FB">
                              <w:rPr>
                                <w:b/>
                                <w:bCs/>
                              </w:rPr>
                              <w:t xml:space="preserve"> </w:t>
                            </w:r>
                            <w:r>
                              <w:rPr>
                                <w:b/>
                                <w:bCs/>
                              </w:rPr>
                              <w:t>elle</w:t>
                            </w:r>
                            <w:r w:rsidR="00DC1A2E" w:rsidRPr="003B27FB">
                              <w:rPr>
                                <w:b/>
                                <w:bCs/>
                              </w:rPr>
                              <w:t xml:space="preserve">r </w:t>
                            </w:r>
                            <w:r>
                              <w:rPr>
                                <w:b/>
                                <w:bCs/>
                              </w:rPr>
                              <w:t>høyre</w:t>
                            </w:r>
                            <w:r w:rsidR="00DC1A2E" w:rsidRPr="003B27FB">
                              <w:rPr>
                                <w:b/>
                                <w:bCs/>
                              </w:rPr>
                              <w:t xml:space="preserve"> </w:t>
                            </w:r>
                            <w:r>
                              <w:rPr>
                                <w:b/>
                                <w:bCs/>
                              </w:rPr>
                              <w:t>over</w:t>
                            </w:r>
                            <w:r w:rsidR="00DC1A2E" w:rsidRPr="003B27FB">
                              <w:rPr>
                                <w:b/>
                                <w:bCs/>
                              </w:rPr>
                              <w:t>arm</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70FB5CB" id="_x0000_s1028" type="#_x0000_t202" style="position:absolute;margin-left:19.85pt;margin-top:-12pt;width:178.25pt;height:26.25pt;z-index:25166387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2DJYDwIAAP0DAAAOAAAAZHJzL2Uyb0RvYy54bWysU9tu2zAMfR+wfxD0vjhJk6Y14hRdugwD&#10;ugvQ7QNkWY6FyaJGKbGzrx8lu2m2vQ3Tg0CK1BF5eLS+61vDjgq9Blvw2WTKmbISKm33Bf/2dffm&#10;hjMfhK2EAasKflKe321ev1p3LldzaMBUChmBWJ93ruBNCC7PMi8b1Qo/AacsBWvAVgRycZ9VKDpC&#10;b002n06vsw6wcghSeU+nD0OQbxJ+XSsZPte1V4GZglNtIe2Y9jLu2WYt8j0K12g5liH+oYpWaEuP&#10;nqEeRBDsgPovqFZLBA91mEhoM6hrLVXqgbqZTf/o5qkRTqVeiBzvzjT5/wcrPx2f3BdkoX8LPQ0w&#10;NeHdI8jvnlnYNsLu1T0idI0SFT08i5RlnfP5eDVS7XMfQcruI1Q0ZHEIkID6GtvICvXJCJ0GcDqT&#10;rvrAJB3O59dXq9WSM0mxK1pkxydE/nzboQ/vFbQsGgVHGmpCF8dHH4bU55T4mAejq502Jjm4L7cG&#10;2VGQAHZpjei/pRnLuoLfLufLhGwh3k/aaHUggRrdFvxmGtcgmcjGO1ullCC0GWwq2tiRnsjIwE3o&#10;y57pilqNdyNbJVQn4gth0CP9HzIawJ+cdaTFgvsfB4GKM/PBEue3s8Uiijc5i+VqTg5eRsrLiLCS&#10;oAoeOBvMbUiCj3RYuKfZ1DrR9lLJWDJpLBE//oco4ks/Zb382s0vAAAA//8DAFBLAwQUAAYACAAA&#10;ACEAPHMfuN8AAAAJAQAADwAAAGRycy9kb3ducmV2LnhtbEyP0U6DQBBF3038h82Y+GLaRdpCQZZG&#10;TTS+tvYDBnYKRHaXsNtC/97xyT5O5uTec4vdbHpxodF3zip4XkYgyNZOd7ZRcPz+WGxB+IBWY+8s&#10;KbiSh115f1dgrt1k93Q5hEZwiPU5KmhDGHIpfd2SQb90A1n+ndxoMPA5NlKPOHG46WUcRYk02Flu&#10;aHGg95bqn8PZKDh9TU+bbKo+wzHdr5M37NLKXZV6fJhfX0AEmsM/DH/6rA4lO1XubLUXvYJVljKp&#10;YBGveRMDqyyJQVQK4u0GZFnI2wXlLwAAAP//AwBQSwECLQAUAAYACAAAACEAtoM4kv4AAADhAQAA&#10;EwAAAAAAAAAAAAAAAAAAAAAAW0NvbnRlbnRfVHlwZXNdLnhtbFBLAQItABQABgAIAAAAIQA4/SH/&#10;1gAAAJQBAAALAAAAAAAAAAAAAAAAAC8BAABfcmVscy8ucmVsc1BLAQItABQABgAIAAAAIQAe2DJY&#10;DwIAAP0DAAAOAAAAAAAAAAAAAAAAAC4CAABkcnMvZTJvRG9jLnhtbFBLAQItABQABgAIAAAAIQA8&#10;cx+43wAAAAkBAAAPAAAAAAAAAAAAAAAAAGkEAABkcnMvZG93bnJldi54bWxQSwUGAAAAAAQABADz&#10;AAAAdQUAAAAA&#10;" stroked="f">
                <v:textbox>
                  <w:txbxContent>
                    <w:p w14:paraId="19FFA8E5" w14:textId="41EC52CD" w:rsidR="00DC1A2E" w:rsidRPr="003B27FB" w:rsidRDefault="009F0309" w:rsidP="00DC1A2E">
                      <w:pPr>
                        <w:rPr>
                          <w:b/>
                          <w:bCs/>
                        </w:rPr>
                      </w:pPr>
                      <w:r>
                        <w:rPr>
                          <w:b/>
                          <w:bCs/>
                        </w:rPr>
                        <w:t>Venstre</w:t>
                      </w:r>
                      <w:r w:rsidR="00DC1A2E" w:rsidRPr="003B27FB">
                        <w:rPr>
                          <w:b/>
                          <w:bCs/>
                        </w:rPr>
                        <w:t xml:space="preserve"> </w:t>
                      </w:r>
                      <w:r>
                        <w:rPr>
                          <w:b/>
                          <w:bCs/>
                        </w:rPr>
                        <w:t>elle</w:t>
                      </w:r>
                      <w:r w:rsidR="00DC1A2E" w:rsidRPr="003B27FB">
                        <w:rPr>
                          <w:b/>
                          <w:bCs/>
                        </w:rPr>
                        <w:t xml:space="preserve">r </w:t>
                      </w:r>
                      <w:r>
                        <w:rPr>
                          <w:b/>
                          <w:bCs/>
                        </w:rPr>
                        <w:t>høyre</w:t>
                      </w:r>
                      <w:r w:rsidR="00DC1A2E" w:rsidRPr="003B27FB">
                        <w:rPr>
                          <w:b/>
                          <w:bCs/>
                        </w:rPr>
                        <w:t xml:space="preserve"> </w:t>
                      </w:r>
                      <w:r>
                        <w:rPr>
                          <w:b/>
                          <w:bCs/>
                        </w:rPr>
                        <w:t>over</w:t>
                      </w:r>
                      <w:r w:rsidR="00DC1A2E" w:rsidRPr="003B27FB">
                        <w:rPr>
                          <w:b/>
                          <w:bCs/>
                        </w:rPr>
                        <w:t>arm</w:t>
                      </w:r>
                    </w:p>
                  </w:txbxContent>
                </v:textbox>
                <w10:wrap anchorx="margin"/>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71040" behindDoc="0" locked="0" layoutInCell="1" allowOverlap="1" wp14:anchorId="45E70376" wp14:editId="34BE65F4">
                <wp:simplePos x="0" y="0"/>
                <wp:positionH relativeFrom="column">
                  <wp:posOffset>2944440</wp:posOffset>
                </wp:positionH>
                <wp:positionV relativeFrom="paragraph">
                  <wp:posOffset>3377841</wp:posOffset>
                </wp:positionV>
                <wp:extent cx="2762250" cy="333375"/>
                <wp:effectExtent l="0" t="0" r="0" b="9525"/>
                <wp:wrapNone/>
                <wp:docPr id="200775855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62250" cy="333375"/>
                        </a:xfrm>
                        <a:prstGeom prst="rect">
                          <a:avLst/>
                        </a:prstGeom>
                        <a:solidFill>
                          <a:srgbClr val="FFFFFF"/>
                        </a:solidFill>
                        <a:ln w="9525">
                          <a:noFill/>
                          <a:miter lim="800000"/>
                          <a:headEnd/>
                          <a:tailEnd/>
                        </a:ln>
                      </wps:spPr>
                      <wps:txbx>
                        <w:txbxContent>
                          <w:p w14:paraId="7A9AFC23" w14:textId="067AD78E" w:rsidR="00DC1A2E" w:rsidRPr="003B27FB" w:rsidRDefault="009F0309" w:rsidP="00DC1A2E">
                            <w:pPr>
                              <w:rPr>
                                <w:b/>
                                <w:bCs/>
                              </w:rPr>
                            </w:pPr>
                            <w:r>
                              <w:rPr>
                                <w:b/>
                                <w:bCs/>
                              </w:rPr>
                              <w:t>Venstre</w:t>
                            </w:r>
                            <w:r w:rsidRPr="003B27FB">
                              <w:rPr>
                                <w:b/>
                                <w:bCs/>
                              </w:rPr>
                              <w:t xml:space="preserve"> </w:t>
                            </w:r>
                            <w:r>
                              <w:rPr>
                                <w:b/>
                                <w:bCs/>
                              </w:rPr>
                              <w:t>elle</w:t>
                            </w:r>
                            <w:r w:rsidRPr="003B27FB">
                              <w:rPr>
                                <w:b/>
                                <w:bCs/>
                              </w:rPr>
                              <w:t xml:space="preserve">r </w:t>
                            </w:r>
                            <w:r>
                              <w:rPr>
                                <w:b/>
                                <w:bCs/>
                              </w:rPr>
                              <w:t>høyre</w:t>
                            </w:r>
                            <w:r w:rsidR="00DC1A2E" w:rsidRPr="003B27FB">
                              <w:rPr>
                                <w:b/>
                                <w:bCs/>
                              </w:rPr>
                              <w:t xml:space="preserve"> </w:t>
                            </w:r>
                            <w:r>
                              <w:rPr>
                                <w:b/>
                                <w:bCs/>
                              </w:rPr>
                              <w:t>nedre</w:t>
                            </w:r>
                            <w:r w:rsidR="00DC1A2E" w:rsidRPr="003B27FB">
                              <w:rPr>
                                <w:b/>
                                <w:bCs/>
                              </w:rPr>
                              <w:t xml:space="preserve"> </w:t>
                            </w:r>
                            <w:r>
                              <w:rPr>
                                <w:b/>
                                <w:bCs/>
                              </w:rPr>
                              <w:t>del av ryggen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5E70376" id="_x0000_s1029" type="#_x0000_t202" style="position:absolute;margin-left:231.85pt;margin-top:265.95pt;width:217.5pt;height:26.25pt;z-index:2516710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La7bEAIAAP0DAAAOAAAAZHJzL2Uyb0RvYy54bWysU9tu2zAMfR+wfxD0vjjxkqY14hRdugwD&#10;ugvQ7QMUWY6FyaJGKbGzry8lu2m2vQ3Tg0CK1BF5eLS67VvDjgq9Blvy2WTKmbISKm33Jf/+bfvm&#10;mjMfhK2EAatKflKe365fv1p1rlA5NGAqhYxArC86V/ImBFdkmZeNaoWfgFOWgjVgKwK5uM8qFB2h&#10;tybLp9OrrAOsHIJU3tPp/RDk64Rf10qGL3XtVWCm5FRbSDumfRf3bL0SxR6Fa7QcyxD/UEUrtKVH&#10;z1D3Igh2QP0XVKslgoc6TCS0GdS1lir1QN3Mpn9089gIp1IvRI53Z5r8/4OVn4+P7iuy0L+DngaY&#10;mvDuAeQPzyxsGmH36g4RukaJih6eRcqyzvlivBqp9oWPILvuE1Q0ZHEIkID6GtvICvXJCJ0GcDqT&#10;rvrAJB3my6s8X1BIUuwtreUiPSGK59sOffigoGXRKDnSUBO6OD74EKsRxXNKfMyD0dVWG5Mc3O82&#10;BtlRkAC2aY3ov6UZy7qS3yzyRUK2EO8nbbQ6kECNbkt+PY1rkExk472tUkoQ2gw2VWLsSE9kZOAm&#10;9Lue6Yq6i3cjWzuoTsQXwqBH+j9kNIC/OOtIiyX3Pw8CFWfmoyXOb2bzeRRvcuaLZU4OXkZ2lxFh&#10;JUGVPHA2mJuQBB/psHBHs6l1ou2lkrFk0lhic/wPUcSXfsp6+bXrJwAAAP//AwBQSwMEFAAGAAgA&#10;AAAhAOLgTlbfAAAACwEAAA8AAABkcnMvZG93bnJldi54bWxMj8tOwzAQRfdI/IM1SGwQdUrTvIhT&#10;ARKIbUs/wImnSUQ8jmK3Sf+eYQXLuXN050y5W+wgLjj53pGC9SoCgdQ401Or4Pj1/piB8EGT0YMj&#10;VHBFD7vq9qbUhXEz7fFyCK3gEvKFVtCFMBZS+qZDq/3KjUi8O7nJ6sDj1Eoz6ZnL7SCfoiiRVvfE&#10;Fzo94luHzffhbBWcPueHbT7XH+GY7uPkVfdp7a5K3d8tL88gAi7hD4ZffVaHip1qdybjxaAgTjYp&#10;owq2m3UOgokszzipOcniGGRVyv8/VD8AAAD//wMAUEsBAi0AFAAGAAgAAAAhALaDOJL+AAAA4QEA&#10;ABMAAAAAAAAAAAAAAAAAAAAAAFtDb250ZW50X1R5cGVzXS54bWxQSwECLQAUAAYACAAAACEAOP0h&#10;/9YAAACUAQAACwAAAAAAAAAAAAAAAAAvAQAAX3JlbHMvLnJlbHNQSwECLQAUAAYACAAAACEAgS2u&#10;2xACAAD9AwAADgAAAAAAAAAAAAAAAAAuAgAAZHJzL2Uyb0RvYy54bWxQSwECLQAUAAYACAAAACEA&#10;4uBOVt8AAAALAQAADwAAAAAAAAAAAAAAAABqBAAAZHJzL2Rvd25yZXYueG1sUEsFBgAAAAAEAAQA&#10;8wAAAHYFAAAAAA==&#10;" stroked="f">
                <v:textbox>
                  <w:txbxContent>
                    <w:p w14:paraId="7A9AFC23" w14:textId="067AD78E" w:rsidR="00DC1A2E" w:rsidRPr="003B27FB" w:rsidRDefault="009F0309" w:rsidP="00DC1A2E">
                      <w:pPr>
                        <w:rPr>
                          <w:b/>
                          <w:bCs/>
                        </w:rPr>
                      </w:pPr>
                      <w:r>
                        <w:rPr>
                          <w:b/>
                          <w:bCs/>
                        </w:rPr>
                        <w:t>Venstre</w:t>
                      </w:r>
                      <w:r w:rsidRPr="003B27FB">
                        <w:rPr>
                          <w:b/>
                          <w:bCs/>
                        </w:rPr>
                        <w:t xml:space="preserve"> </w:t>
                      </w:r>
                      <w:r>
                        <w:rPr>
                          <w:b/>
                          <w:bCs/>
                        </w:rPr>
                        <w:t>elle</w:t>
                      </w:r>
                      <w:r w:rsidRPr="003B27FB">
                        <w:rPr>
                          <w:b/>
                          <w:bCs/>
                        </w:rPr>
                        <w:t xml:space="preserve">r </w:t>
                      </w:r>
                      <w:r>
                        <w:rPr>
                          <w:b/>
                          <w:bCs/>
                        </w:rPr>
                        <w:t>høyre</w:t>
                      </w:r>
                      <w:r w:rsidR="00DC1A2E" w:rsidRPr="003B27FB">
                        <w:rPr>
                          <w:b/>
                          <w:bCs/>
                        </w:rPr>
                        <w:t xml:space="preserve"> </w:t>
                      </w:r>
                      <w:r>
                        <w:rPr>
                          <w:b/>
                          <w:bCs/>
                        </w:rPr>
                        <w:t>nedre</w:t>
                      </w:r>
                      <w:r w:rsidR="00DC1A2E" w:rsidRPr="003B27FB">
                        <w:rPr>
                          <w:b/>
                          <w:bCs/>
                        </w:rPr>
                        <w:t xml:space="preserve"> </w:t>
                      </w:r>
                      <w:r>
                        <w:rPr>
                          <w:b/>
                          <w:bCs/>
                        </w:rPr>
                        <w:t>del av ryggen</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70016" behindDoc="0" locked="0" layoutInCell="1" allowOverlap="1" wp14:anchorId="2C6ED8C0" wp14:editId="2AB65CDC">
                <wp:simplePos x="0" y="0"/>
                <wp:positionH relativeFrom="margin">
                  <wp:posOffset>23688</wp:posOffset>
                </wp:positionH>
                <wp:positionV relativeFrom="paragraph">
                  <wp:posOffset>3377620</wp:posOffset>
                </wp:positionV>
                <wp:extent cx="2686050" cy="333375"/>
                <wp:effectExtent l="0" t="0" r="0" b="9525"/>
                <wp:wrapNone/>
                <wp:docPr id="201522534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86050" cy="333375"/>
                        </a:xfrm>
                        <a:prstGeom prst="rect">
                          <a:avLst/>
                        </a:prstGeom>
                        <a:solidFill>
                          <a:srgbClr val="FFFFFF"/>
                        </a:solidFill>
                        <a:ln w="9525">
                          <a:noFill/>
                          <a:miter lim="800000"/>
                          <a:headEnd/>
                          <a:tailEnd/>
                        </a:ln>
                      </wps:spPr>
                      <wps:txbx>
                        <w:txbxContent>
                          <w:p w14:paraId="5878B9DC" w14:textId="31034A93" w:rsidR="00DC1A2E" w:rsidRPr="003B27FB" w:rsidRDefault="009F0309" w:rsidP="00DC1A2E">
                            <w:pPr>
                              <w:rPr>
                                <w:b/>
                                <w:bCs/>
                              </w:rPr>
                            </w:pPr>
                            <w:r>
                              <w:rPr>
                                <w:b/>
                                <w:bCs/>
                              </w:rPr>
                              <w:t>Venstre</w:t>
                            </w:r>
                            <w:r w:rsidRPr="003B27FB">
                              <w:rPr>
                                <w:b/>
                                <w:bCs/>
                              </w:rPr>
                              <w:t xml:space="preserve"> </w:t>
                            </w:r>
                            <w:r>
                              <w:rPr>
                                <w:b/>
                                <w:bCs/>
                              </w:rPr>
                              <w:t>elle</w:t>
                            </w:r>
                            <w:r w:rsidRPr="003B27FB">
                              <w:rPr>
                                <w:b/>
                                <w:bCs/>
                              </w:rPr>
                              <w:t xml:space="preserve">r </w:t>
                            </w:r>
                            <w:r>
                              <w:rPr>
                                <w:b/>
                                <w:bCs/>
                              </w:rPr>
                              <w:t>høyre</w:t>
                            </w:r>
                            <w:r w:rsidR="00DC1A2E" w:rsidRPr="003B27FB">
                              <w:rPr>
                                <w:b/>
                                <w:bCs/>
                              </w:rPr>
                              <w:t xml:space="preserve"> </w:t>
                            </w:r>
                            <w:r>
                              <w:rPr>
                                <w:b/>
                                <w:bCs/>
                              </w:rPr>
                              <w:t>øvre</w:t>
                            </w:r>
                            <w:r w:rsidR="00DC1A2E" w:rsidRPr="003B27FB">
                              <w:rPr>
                                <w:b/>
                                <w:bCs/>
                              </w:rPr>
                              <w:t xml:space="preserve"> </w:t>
                            </w:r>
                            <w:r>
                              <w:rPr>
                                <w:b/>
                                <w:bCs/>
                              </w:rPr>
                              <w:t>del av ryggen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C6ED8C0" id="_x0000_s1030" type="#_x0000_t202" style="position:absolute;margin-left:1.85pt;margin-top:265.95pt;width:211.5pt;height:26.25pt;z-index:25167001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fIRCEAIAAP0DAAAOAAAAZHJzL2Uyb0RvYy54bWysU9tu2zAMfR+wfxD0vtjJkjQ14hRdugwD&#10;ugvQ7QMUWY6FyaJGKbG7ry8lu2m2vQ3Tg0CK1BF5eLS+6VvDTgq9Blvy6STnTFkJlbaHkn//tnuz&#10;4swHYSthwKqSPyrPbzavX607V6gZNGAqhYxArC86V/ImBFdkmZeNaoWfgFOWgjVgKwK5eMgqFB2h&#10;tyab5fky6wArhyCV93R6NwT5JuHXtZLhS117FZgpOdUW0o5p38c926xFcUDhGi3HMsQ/VNEKbenR&#10;M9SdCIIdUf8F1WqJ4KEOEwltBnWtpUo9UDfT/I9uHhrhVOqFyPHuTJP/f7Dy8+nBfUUW+nfQ0wBT&#10;E97dg/zhmYVtI+xB3SJC1yhR0cPTSFnWOV+MVyPVvvARZN99goqGLI4BElBfYxtZoT4ZodMAHs+k&#10;qz4wSYez5WqZLygkKfaW1tUiPSGK59sOffigoGXRKDnSUBO6ON37EKsRxXNKfMyD0dVOG5McPOy3&#10;BtlJkAB2aY3ov6UZy7qSXy9mi4RsId5P2mh1IIEa3ZZ8lcc1SCay8d5WKSUIbQabKjF2pCcyMnAT&#10;+n3PdFXyebwb2dpD9Uh8IQx6pP9DRgP4i7OOtFhy//MoUHFmPlri/Ho6n0fxJme+uJqRg5eR/WVE&#10;WElQJQ+cDeY2JMFHOizc0mxqnWh7qWQsmTSW2Bz/QxTxpZ+yXn7t5gkAAP//AwBQSwMEFAAGAAgA&#10;AAAhAEoYjzfeAAAACQEAAA8AAABkcnMvZG93bnJldi54bWxMj8FuwjAQRO+V+g/WIvVSFQcICaRx&#10;UFupVa9QPsCJlyQiXkexIeHvuz2V486MZt/ku8l24oqDbx0pWMwjEEiVMy3VCo4/ny8bED5oMrpz&#10;hApu6GFXPD7kOjNupD1eD6EWXEI+0wqaEPpMSl81aLWfux6JvZMbrA58DrU0gx653HZyGUWJtLol&#10;/tDoHj8arM6Hi1Vw+h6f19ux/ArHdB8n77pNS3dT6mk2vb2CCDiF/zD84TM6FMxUugsZLzoFq5SD&#10;CtarxRYE+/EyYaVkZRPHIItc3i8ofgEAAP//AwBQSwECLQAUAAYACAAAACEAtoM4kv4AAADhAQAA&#10;EwAAAAAAAAAAAAAAAAAAAAAAW0NvbnRlbnRfVHlwZXNdLnhtbFBLAQItABQABgAIAAAAIQA4/SH/&#10;1gAAAJQBAAALAAAAAAAAAAAAAAAAAC8BAABfcmVscy8ucmVsc1BLAQItABQABgAIAAAAIQBQfIRC&#10;EAIAAP0DAAAOAAAAAAAAAAAAAAAAAC4CAABkcnMvZTJvRG9jLnhtbFBLAQItABQABgAIAAAAIQBK&#10;GI833gAAAAkBAAAPAAAAAAAAAAAAAAAAAGoEAABkcnMvZG93bnJldi54bWxQSwUGAAAAAAQABADz&#10;AAAAdQUAAAAA&#10;" stroked="f">
                <v:textbox>
                  <w:txbxContent>
                    <w:p w14:paraId="5878B9DC" w14:textId="31034A93" w:rsidR="00DC1A2E" w:rsidRPr="003B27FB" w:rsidRDefault="009F0309" w:rsidP="00DC1A2E">
                      <w:pPr>
                        <w:rPr>
                          <w:b/>
                          <w:bCs/>
                        </w:rPr>
                      </w:pPr>
                      <w:r>
                        <w:rPr>
                          <w:b/>
                          <w:bCs/>
                        </w:rPr>
                        <w:t>Venstre</w:t>
                      </w:r>
                      <w:r w:rsidRPr="003B27FB">
                        <w:rPr>
                          <w:b/>
                          <w:bCs/>
                        </w:rPr>
                        <w:t xml:space="preserve"> </w:t>
                      </w:r>
                      <w:r>
                        <w:rPr>
                          <w:b/>
                          <w:bCs/>
                        </w:rPr>
                        <w:t>elle</w:t>
                      </w:r>
                      <w:r w:rsidRPr="003B27FB">
                        <w:rPr>
                          <w:b/>
                          <w:bCs/>
                        </w:rPr>
                        <w:t xml:space="preserve">r </w:t>
                      </w:r>
                      <w:r>
                        <w:rPr>
                          <w:b/>
                          <w:bCs/>
                        </w:rPr>
                        <w:t>høyre</w:t>
                      </w:r>
                      <w:r w:rsidR="00DC1A2E" w:rsidRPr="003B27FB">
                        <w:rPr>
                          <w:b/>
                          <w:bCs/>
                        </w:rPr>
                        <w:t xml:space="preserve"> </w:t>
                      </w:r>
                      <w:r>
                        <w:rPr>
                          <w:b/>
                          <w:bCs/>
                        </w:rPr>
                        <w:t>øvre</w:t>
                      </w:r>
                      <w:r w:rsidR="00DC1A2E" w:rsidRPr="003B27FB">
                        <w:rPr>
                          <w:b/>
                          <w:bCs/>
                        </w:rPr>
                        <w:t xml:space="preserve"> </w:t>
                      </w:r>
                      <w:r>
                        <w:rPr>
                          <w:b/>
                          <w:bCs/>
                        </w:rPr>
                        <w:t>del av ryggen</w:t>
                      </w:r>
                    </w:p>
                  </w:txbxContent>
                </v:textbox>
                <w10:wrap anchorx="margin"/>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75136" behindDoc="0" locked="0" layoutInCell="1" allowOverlap="1" wp14:anchorId="29251345" wp14:editId="161B8ED2">
                <wp:simplePos x="0" y="0"/>
                <wp:positionH relativeFrom="column">
                  <wp:posOffset>3973030</wp:posOffset>
                </wp:positionH>
                <wp:positionV relativeFrom="paragraph">
                  <wp:posOffset>976299</wp:posOffset>
                </wp:positionV>
                <wp:extent cx="723900" cy="269875"/>
                <wp:effectExtent l="0" t="0" r="0" b="0"/>
                <wp:wrapNone/>
                <wp:docPr id="80905528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900" cy="269875"/>
                        </a:xfrm>
                        <a:prstGeom prst="rect">
                          <a:avLst/>
                        </a:prstGeom>
                        <a:noFill/>
                        <a:ln w="9525">
                          <a:noFill/>
                          <a:miter lim="800000"/>
                          <a:headEnd/>
                          <a:tailEnd/>
                        </a:ln>
                      </wps:spPr>
                      <wps:txbx>
                        <w:txbxContent>
                          <w:p w14:paraId="7F7EB6B1" w14:textId="3846B459" w:rsidR="00DC1A2E" w:rsidRPr="003B27FB" w:rsidRDefault="009F0309" w:rsidP="007E2DD8">
                            <w:pPr>
                              <w:shd w:val="clear" w:color="auto" w:fill="FFFFFF" w:themeFill="background1"/>
                              <w:rPr>
                                <w:b/>
                                <w:bCs/>
                              </w:rPr>
                            </w:pPr>
                            <w:r>
                              <w:rPr>
                                <w:b/>
                                <w:bCs/>
                              </w:rPr>
                              <w:t>ELLE</w:t>
                            </w:r>
                            <w:r w:rsidR="00DC1A2E">
                              <w:rPr>
                                <w:b/>
                                <w:bCs/>
                              </w:rPr>
                              <w:t>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9251345" id="_x0000_s1031" type="#_x0000_t202" style="position:absolute;margin-left:312.85pt;margin-top:76.85pt;width:57pt;height:21.25pt;z-index:2516751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jzAS+wEAANMDAAAOAAAAZHJzL2Uyb0RvYy54bWysU11v2yAUfZ+0/4B4X+x4SZNYIVXXrtOk&#10;7kNq9wMIxjEacBmQ2Nmv3wWnabS9VfMD4nLNufece1hfD0aTg/RBgWV0OikpkVZAo+yO0R9P9++W&#10;lITIbcM1WMnoUQZ6vXn7Zt27WlbQgW6kJwhiQ907RrsYXV0UQXTS8DABJy0mW/CGRwz9rmg87xHd&#10;6KIqy6uiB984D0KGgKd3Y5JuMn7bShG/tW2QkWhGsbeYV5/XbVqLzZrXO89dp8SpDf6KLgxXFoue&#10;oe545GTv1T9QRgkPAdo4EWAKaFslZOaAbKblX2weO+5k5oLiBHeWKfw/WPH18Oi+exKHDzDgADOJ&#10;4B5A/AzEwm3H7U7eeA99J3mDhadJsqJ3oT5dTVKHOiSQbf8FGhwy30fIQEPrTVIFeRJExwEcz6LL&#10;IRKBh4vq/arEjMBUdbVaLua5Aq+fLzsf4icJhqQNox5nmsH54SHE1Ayvn39JtSzcK63zXLUlPaOr&#10;eTXPFy4yRkW0nVaG0WWZvtEIieNH2+TLkSs97rGAtifSiefIOA7bgaiG0dxv0mALzRFV8DC6DF8F&#10;bjrwvynp0WGMhl977iUl+rNFJVfT2SxZMgez+aLCwF9mtpcZbgVCMRopGbe3Mdt4pHyDircqq/HS&#10;yalldE4W6eTyZM3LOP/18hY3fwAAAP//AwBQSwMEFAAGAAgAAAAhAF8x8CHeAAAACwEAAA8AAABk&#10;cnMvZG93bnJldi54bWxMj0FPwzAMhe9I/IfISNxYQke7tTSdEIgraAMmccsar61onKrJ1vLvMSe4&#10;Pfs9PX8uN7PrxRnH0HnScLtQIJBqbztqNLy/Pd+sQYRoyJreE2r4xgCb6vKiNIX1E23xvIuN4BIK&#10;hdHQxjgUUoa6RWfCwg9I7B396EzkcWykHc3E5a6XiVKZdKYjvtCaAR9brL92J6fh4+X4ub9Tr82T&#10;S4fJz0qSy6XW11fzwz2IiHP8C8MvPqNDxUwHfyIbRK8hS9IVR9lIlyw4sVrmLA68ybMEZFXK/z9U&#10;PwAAAP//AwBQSwECLQAUAAYACAAAACEAtoM4kv4AAADhAQAAEwAAAAAAAAAAAAAAAAAAAAAAW0Nv&#10;bnRlbnRfVHlwZXNdLnhtbFBLAQItABQABgAIAAAAIQA4/SH/1gAAAJQBAAALAAAAAAAAAAAAAAAA&#10;AC8BAABfcmVscy8ucmVsc1BLAQItABQABgAIAAAAIQBBjzAS+wEAANMDAAAOAAAAAAAAAAAAAAAA&#10;AC4CAABkcnMvZTJvRG9jLnhtbFBLAQItABQABgAIAAAAIQBfMfAh3gAAAAsBAAAPAAAAAAAAAAAA&#10;AAAAAFUEAABkcnMvZG93bnJldi54bWxQSwUGAAAAAAQABADzAAAAYAUAAAAA&#10;" filled="f" stroked="f">
                <v:textbox>
                  <w:txbxContent>
                    <w:p w14:paraId="7F7EB6B1" w14:textId="3846B459" w:rsidR="00DC1A2E" w:rsidRPr="003B27FB" w:rsidRDefault="009F0309" w:rsidP="007E2DD8">
                      <w:pPr>
                        <w:shd w:val="clear" w:color="auto" w:fill="FFFFFF" w:themeFill="background1"/>
                        <w:rPr>
                          <w:b/>
                          <w:bCs/>
                        </w:rPr>
                      </w:pPr>
                      <w:r>
                        <w:rPr>
                          <w:b/>
                          <w:bCs/>
                        </w:rPr>
                        <w:t>ELLE</w:t>
                      </w:r>
                      <w:r w:rsidR="00DC1A2E">
                        <w:rPr>
                          <w:b/>
                          <w:bCs/>
                        </w:rPr>
                        <w:t>R</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66944" behindDoc="0" locked="0" layoutInCell="1" allowOverlap="1" wp14:anchorId="5F86A98C" wp14:editId="139BA7B4">
                <wp:simplePos x="0" y="0"/>
                <wp:positionH relativeFrom="column">
                  <wp:posOffset>2968294</wp:posOffset>
                </wp:positionH>
                <wp:positionV relativeFrom="paragraph">
                  <wp:posOffset>346820</wp:posOffset>
                </wp:positionV>
                <wp:extent cx="600075" cy="333375"/>
                <wp:effectExtent l="0" t="0" r="0" b="0"/>
                <wp:wrapNone/>
                <wp:docPr id="19685495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075" cy="333375"/>
                        </a:xfrm>
                        <a:prstGeom prst="rect">
                          <a:avLst/>
                        </a:prstGeom>
                        <a:noFill/>
                        <a:ln w="9525">
                          <a:noFill/>
                          <a:miter lim="800000"/>
                          <a:headEnd/>
                          <a:tailEnd/>
                        </a:ln>
                      </wps:spPr>
                      <wps:txbx>
                        <w:txbxContent>
                          <w:p w14:paraId="5D287099" w14:textId="43349828" w:rsidR="00DC1A2E" w:rsidRPr="003B27FB" w:rsidRDefault="00DC1A2E" w:rsidP="007E2DD8">
                            <w:pPr>
                              <w:shd w:val="clear" w:color="auto" w:fill="FFFFFF" w:themeFill="background1"/>
                              <w:rPr>
                                <w:b/>
                                <w:bCs/>
                              </w:rPr>
                            </w:pPr>
                            <w:r>
                              <w:rPr>
                                <w:b/>
                                <w:bCs/>
                              </w:rPr>
                              <w:t>F</w:t>
                            </w:r>
                            <w:r w:rsidR="009F0309">
                              <w:rPr>
                                <w:b/>
                                <w:bCs/>
                              </w:rPr>
                              <w:t>oran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F86A98C" id="_x0000_s1032" type="#_x0000_t202" style="position:absolute;margin-left:233.7pt;margin-top:27.3pt;width:47.25pt;height:26.25pt;z-index:2516669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bNTQ+QEAANMDAAAOAAAAZHJzL2Uyb0RvYy54bWysU9uO2yAQfa/Uf0C8N3bSZC9WnNV2t1tV&#10;2l6kbT+AYByjAkMHEjv9+g7Ym43at6p+QIMHzsw5c1jfDNawg8KgwdV8Pis5U05Co92u5t+/Pby5&#10;4ixE4RphwKmaH1XgN5vXr9a9r9QCOjCNQkYgLlS9r3kXo6+KIshOWRFm4JWjZAtoRaQt7ooGRU/o&#10;1hSLsrwoesDGI0gVAv29H5N8k/HbVsn4pW2DiszUnHqLecW8btNabNai2qHwnZZTG+IfurBCOyp6&#10;groXUbA96r+grJYIAdo4k2ALaFstVeZAbOblH2yeOuFV5kLiBH+SKfw/WPn58OS/IovDOxhogJlE&#10;8I8gfwTm4K4TbqduEaHvlGio8DxJVvQ+VNPVJHWoQgLZ9p+goSGLfYQMNLRokyrEkxE6DeB4El0N&#10;kUn6eVGW5eWKM0mpt/RRnCqI6vmyxxA/KLAsBTVHmmkGF4fHEMejz0dSLQcP2pg8V+NYX/Pr1WKV&#10;L5xlrI5kO6Ntza+ofjkZIXF875p8OQptxph6MW4inXiOjOOwHZhuiEDqN2mwheZIKiCMLqNXQUEH&#10;+IuznhxW8/BzL1BxZj46UvJ6vlwmS+bNcnW5oA2eZ7bnGeEkQdU8cjaGdzHbeKR8S4q3Oqvx0snU&#10;Mjkn6zm5PFnzfJ9PvbzFzW8AAAD//wMAUEsDBBQABgAIAAAAIQB8ZEGl3gAAAAoBAAAPAAAAZHJz&#10;L2Rvd25yZXYueG1sTI/LTsMwEEX3SP0Ha5DYUTsoSWmIU1UgtlSUh8TOjadJRDyOYrcJf890BcvR&#10;Pbr3TLmZXS/OOIbOk4ZkqUAg1d521Gh4f3u+vQcRoiFrek+o4QcDbKrFVWkK6yd6xfM+NoJLKBRG&#10;QxvjUEgZ6hadCUs/IHF29KMzkc+xkXY0E5e7Xt4plUtnOuKF1gz42GL9vT85DR8vx6/PVO2aJ5cN&#10;k5+VJLeWWt9cz9sHEBHn+AfDRZ/VoWKngz+RDaLXkOarlFENWZqDYCDLkzWIA5NqlYCsSvn/heoX&#10;AAD//wMAUEsBAi0AFAAGAAgAAAAhALaDOJL+AAAA4QEAABMAAAAAAAAAAAAAAAAAAAAAAFtDb250&#10;ZW50X1R5cGVzXS54bWxQSwECLQAUAAYACAAAACEAOP0h/9YAAACUAQAACwAAAAAAAAAAAAAAAAAv&#10;AQAAX3JlbHMvLnJlbHNQSwECLQAUAAYACAAAACEAbmzU0PkBAADTAwAADgAAAAAAAAAAAAAAAAAu&#10;AgAAZHJzL2Uyb0RvYy54bWxQSwECLQAUAAYACAAAACEAfGRBpd4AAAAKAQAADwAAAAAAAAAAAAAA&#10;AABTBAAAZHJzL2Rvd25yZXYueG1sUEsFBgAAAAAEAAQA8wAAAF4FAAAAAA==&#10;" filled="f" stroked="f">
                <v:textbox>
                  <w:txbxContent>
                    <w:p w14:paraId="5D287099" w14:textId="43349828" w:rsidR="00DC1A2E" w:rsidRPr="003B27FB" w:rsidRDefault="00DC1A2E" w:rsidP="007E2DD8">
                      <w:pPr>
                        <w:shd w:val="clear" w:color="auto" w:fill="FFFFFF" w:themeFill="background1"/>
                        <w:rPr>
                          <w:b/>
                          <w:bCs/>
                        </w:rPr>
                      </w:pPr>
                      <w:r>
                        <w:rPr>
                          <w:b/>
                          <w:bCs/>
                        </w:rPr>
                        <w:t>F</w:t>
                      </w:r>
                      <w:r w:rsidR="009F0309">
                        <w:rPr>
                          <w:b/>
                          <w:bCs/>
                        </w:rPr>
                        <w:t>oran</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65920" behindDoc="0" locked="0" layoutInCell="1" allowOverlap="1" wp14:anchorId="075BCD88" wp14:editId="24B35013">
                <wp:simplePos x="0" y="0"/>
                <wp:positionH relativeFrom="column">
                  <wp:posOffset>37768</wp:posOffset>
                </wp:positionH>
                <wp:positionV relativeFrom="paragraph">
                  <wp:posOffset>394528</wp:posOffset>
                </wp:positionV>
                <wp:extent cx="603885" cy="270344"/>
                <wp:effectExtent l="0" t="0" r="5715" b="0"/>
                <wp:wrapNone/>
                <wp:docPr id="51739105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3885" cy="270344"/>
                        </a:xfrm>
                        <a:prstGeom prst="rect">
                          <a:avLst/>
                        </a:prstGeom>
                        <a:solidFill>
                          <a:srgbClr val="FFFFFF"/>
                        </a:solidFill>
                        <a:ln w="9525">
                          <a:noFill/>
                          <a:miter lim="800000"/>
                          <a:headEnd/>
                          <a:tailEnd/>
                        </a:ln>
                      </wps:spPr>
                      <wps:txbx>
                        <w:txbxContent>
                          <w:p w14:paraId="68977CF7" w14:textId="5978E28E" w:rsidR="00DC1A2E" w:rsidRPr="003B27FB" w:rsidRDefault="00DC1A2E" w:rsidP="00DC1A2E">
                            <w:pPr>
                              <w:rPr>
                                <w:b/>
                                <w:bCs/>
                              </w:rPr>
                            </w:pPr>
                            <w:r>
                              <w:rPr>
                                <w:b/>
                                <w:bCs/>
                              </w:rPr>
                              <w:t>Side</w:t>
                            </w:r>
                            <w:r w:rsidR="009F0309">
                              <w:rPr>
                                <w:b/>
                                <w:bCs/>
                              </w:rPr>
                              <w:t>n</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75BCD88" id="_x0000_s1033" type="#_x0000_t202" style="position:absolute;margin-left:2.95pt;margin-top:31.05pt;width:47.55pt;height:21.3pt;z-index:2516659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ZhQEgIAAPwDAAAOAAAAZHJzL2Uyb0RvYy54bWysU9tu2zAMfR+wfxD0vthJkzY14hRdugwD&#10;ugvQ7QNkWY6FyaJGKbGzrx+luGm2vQ3Tg0CK1BF5eLS6GzrDDgq9Blvy6STnTFkJtba7kn/7un2z&#10;5MwHYWthwKqSH5Xnd+vXr1a9K9QMWjC1QkYg1he9K3kbgiuyzMtWdcJPwClLwQawE4Fc3GU1ip7Q&#10;O5PN8vw66wFrhyCV93T6cArydcJvGiXD56bxKjBTcqotpB3TXsU9W69EsUPhWi3HMsQ/VNEJbenR&#10;M9SDCILtUf8F1WmJ4KEJEwldBk2jpUo9UDfT/I9unlrhVOqFyPHuTJP/f7Dy0+HJfUEWhrcw0ABT&#10;E949gvzumYVNK+xO3SNC3ypR08PTSFnWO1+MVyPVvvARpOo/Qk1DFvsACWhosIusUJ+M0GkAxzPp&#10;aghM0uF1frVcLjiTFJrd5FfzeXpBFM+XHfrwXkHHolFypJkmcHF49CEWI4rnlPiWB6PrrTYmObir&#10;NgbZQdD8t2mN6L+lGcv6kt8uZouEbCHeT9LodCB9Gt2VfJnHdVJMJOOdrVNKENqcbKrE2JGdSMiJ&#10;mjBUA9N1yW/i3UhWBfWR6EI4yZG+Dxkt4E/OepJiyf2PvUDFmflgifLb6XwetZuc+eJmRg5eRqrL&#10;iLCSoEoeODuZm5D0HumwcE+jaXSi7aWSsWSSWGJz/A5Rw5d+ynr5tOtfAAAA//8DAFBLAwQUAAYA&#10;CAAAACEA4ZdUAdwAAAAIAQAADwAAAGRycy9kb3ducmV2LnhtbEyPzW6DMBCE75X6DtZW6qVqDFEC&#10;DcFEbaVWvebnARa8ARS8RtgJ5O1rTu1tRzOa/SbfTaYTNxpca1lBvIhAEFdWt1wrOB2/Xt9AOI+s&#10;sbNMCu7kYFc8PuSYaTvynm4HX4tQwi5DBY33fSalqxoy6Ba2Jw7e2Q4GfZBDLfWAYyg3nVxGUSIN&#10;thw+NNjTZ0PV5XA1Cs4/48t6M5bf/pTuV8kHtmlp70o9P03vWxCeJv8Xhhk/oEMRmEp7Ze1Ep2C9&#10;CUEFyTIGMdtRHKaV87FKQRa5/D+g+AUAAP//AwBQSwECLQAUAAYACAAAACEAtoM4kv4AAADhAQAA&#10;EwAAAAAAAAAAAAAAAAAAAAAAW0NvbnRlbnRfVHlwZXNdLnhtbFBLAQItABQABgAIAAAAIQA4/SH/&#10;1gAAAJQBAAALAAAAAAAAAAAAAAAAAC8BAABfcmVscy8ucmVsc1BLAQItABQABgAIAAAAIQBqLZhQ&#10;EgIAAPwDAAAOAAAAAAAAAAAAAAAAAC4CAABkcnMvZTJvRG9jLnhtbFBLAQItABQABgAIAAAAIQDh&#10;l1QB3AAAAAgBAAAPAAAAAAAAAAAAAAAAAGwEAABkcnMvZG93bnJldi54bWxQSwUGAAAAAAQABADz&#10;AAAAdQUAAAAA&#10;" stroked="f">
                <v:textbox>
                  <w:txbxContent>
                    <w:p w14:paraId="68977CF7" w14:textId="5978E28E" w:rsidR="00DC1A2E" w:rsidRPr="003B27FB" w:rsidRDefault="00DC1A2E" w:rsidP="00DC1A2E">
                      <w:pPr>
                        <w:rPr>
                          <w:b/>
                          <w:bCs/>
                        </w:rPr>
                      </w:pPr>
                      <w:r>
                        <w:rPr>
                          <w:b/>
                          <w:bCs/>
                        </w:rPr>
                        <w:t>Side</w:t>
                      </w:r>
                      <w:r w:rsidR="009F0309">
                        <w:rPr>
                          <w:b/>
                          <w:bCs/>
                        </w:rPr>
                        <w:t>n</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72064" behindDoc="0" locked="0" layoutInCell="1" allowOverlap="1" wp14:anchorId="001D23A7" wp14:editId="3D3DE2DA">
                <wp:simplePos x="0" y="0"/>
                <wp:positionH relativeFrom="column">
                  <wp:posOffset>993223</wp:posOffset>
                </wp:positionH>
                <wp:positionV relativeFrom="paragraph">
                  <wp:posOffset>2586273</wp:posOffset>
                </wp:positionV>
                <wp:extent cx="723900" cy="269875"/>
                <wp:effectExtent l="0" t="0" r="0" b="0"/>
                <wp:wrapNone/>
                <wp:docPr id="118812314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900" cy="269875"/>
                        </a:xfrm>
                        <a:prstGeom prst="rect">
                          <a:avLst/>
                        </a:prstGeom>
                        <a:noFill/>
                        <a:ln w="9525">
                          <a:noFill/>
                          <a:miter lim="800000"/>
                          <a:headEnd/>
                          <a:tailEnd/>
                        </a:ln>
                      </wps:spPr>
                      <wps:txbx>
                        <w:txbxContent>
                          <w:p w14:paraId="48D3619D" w14:textId="7B6327B7" w:rsidR="00DC1A2E" w:rsidRPr="003B27FB" w:rsidRDefault="009F0309" w:rsidP="007E2DD8">
                            <w:pPr>
                              <w:shd w:val="clear" w:color="auto" w:fill="FFFFFF" w:themeFill="background1"/>
                              <w:rPr>
                                <w:b/>
                                <w:bCs/>
                              </w:rPr>
                            </w:pPr>
                            <w:r>
                              <w:rPr>
                                <w:b/>
                                <w:bCs/>
                              </w:rPr>
                              <w:t>ELLE</w:t>
                            </w:r>
                            <w:r w:rsidR="00DC1A2E">
                              <w:rPr>
                                <w:b/>
                                <w:bCs/>
                              </w:rPr>
                              <w:t>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01D23A7" id="_x0000_s1034" type="#_x0000_t202" style="position:absolute;margin-left:78.2pt;margin-top:203.65pt;width:57pt;height:21.25pt;z-index:2516720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TLdV+wEAANMDAAAOAAAAZHJzL2Uyb0RvYy54bWysU11v2yAUfZ+0/4B4X+x4SZNYcaquXadJ&#10;3YfU7gdgjGM04DIgsbNfvwt202h7q+YHBFzfc+8597C9HrQiR+G8BFPR+SynRBgOjTT7iv54un+3&#10;psQHZhqmwIiKnoSn17u3b7a9LUUBHahGOIIgxpe9rWgXgi2zzPNOaOZnYIXBYAtOs4BHt88ax3pE&#10;1yor8vwq68E11gEX3uPt3Riku4TftoKHb23rRSCqothbSKtLax3XbLdl5d4x20k+tcFe0YVm0mDR&#10;M9QdC4wcnPwHSkvuwEMbZhx0Bm0ruUgckM08/4vNY8esSFxQHG/PMvn/B8u/Hh/td0fC8AEGHGAi&#10;4e0D8J+eGLjtmNmLG+eg7wRrsPA8Spb11pdTapTalz6C1P0XaHDI7BAgAQ2t01EV5EkQHQdwOosu&#10;hkA4Xq6K95scIxxDxdVmvVqmCqx8TrbOh08CNImbijqcaQJnxwcfYjOsfP4l1jJwL5VKc1WG9BXd&#10;LItlSriIaBnQdkrqiq7z+I1GiBw/miYlBybVuMcCykykI8+RcRjqgcgGAWJu1KCG5oQqOBhdhq8C&#10;Nx2435T06LCK+l8H5gQl6rNBJTfzxSJaMh0Wy1WBB3cZqS8jzHCEqmigZNzehmTjkfINKt7KpMZL&#10;J1PL6Jwk0uTyaM3Lc/rr5S3u/gAAAP//AwBQSwMEFAAGAAgAAAAhAFhQiLzdAAAACwEAAA8AAABk&#10;cnMvZG93bnJldi54bWxMj0tPwzAQhO9I/AdrkbjRNSV9hTgVAnEFUR4SNzfeJhHxOordJvx7lhMc&#10;Z/bT7EyxnXynTjTENrCB65kGRVwF13Jt4O318WoNKibLznaBycA3RdiW52eFzV0Y+YVOu1QrCeGY&#10;WwNNSn2OGKuGvI2z0BPL7RAGb5PIoUY32FHCfYdzrZfobcvyobE93TdUfe2O3sD70+HzI9PP9YNf&#10;9GOYNLLfoDGXF9PdLahEU/qD4be+VIdSOu3DkV1UnejFMhPUQKZXN6CEmK+0OHtxss0asCzw/4by&#10;BwAA//8DAFBLAQItABQABgAIAAAAIQC2gziS/gAAAOEBAAATAAAAAAAAAAAAAAAAAAAAAABbQ29u&#10;dGVudF9UeXBlc10ueG1sUEsBAi0AFAAGAAgAAAAhADj9If/WAAAAlAEAAAsAAAAAAAAAAAAAAAAA&#10;LwEAAF9yZWxzLy5yZWxzUEsBAi0AFAAGAAgAAAAhAM1Mt1X7AQAA0wMAAA4AAAAAAAAAAAAAAAAA&#10;LgIAAGRycy9lMm9Eb2MueG1sUEsBAi0AFAAGAAgAAAAhAFhQiLzdAAAACwEAAA8AAAAAAAAAAAAA&#10;AAAAVQQAAGRycy9kb3ducmV2LnhtbFBLBQYAAAAABAAEAPMAAABfBQAAAAA=&#10;" filled="f" stroked="f">
                <v:textbox>
                  <w:txbxContent>
                    <w:p w14:paraId="48D3619D" w14:textId="7B6327B7" w:rsidR="00DC1A2E" w:rsidRPr="003B27FB" w:rsidRDefault="009F0309" w:rsidP="007E2DD8">
                      <w:pPr>
                        <w:shd w:val="clear" w:color="auto" w:fill="FFFFFF" w:themeFill="background1"/>
                        <w:rPr>
                          <w:b/>
                          <w:bCs/>
                        </w:rPr>
                      </w:pPr>
                      <w:r>
                        <w:rPr>
                          <w:b/>
                          <w:bCs/>
                        </w:rPr>
                        <w:t>ELLE</w:t>
                      </w:r>
                      <w:r w:rsidR="00DC1A2E">
                        <w:rPr>
                          <w:b/>
                          <w:bCs/>
                        </w:rPr>
                        <w:t>R</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73088" behindDoc="0" locked="0" layoutInCell="1" allowOverlap="1" wp14:anchorId="397823A6" wp14:editId="41297593">
                <wp:simplePos x="0" y="0"/>
                <wp:positionH relativeFrom="column">
                  <wp:posOffset>4016044</wp:posOffset>
                </wp:positionH>
                <wp:positionV relativeFrom="paragraph">
                  <wp:posOffset>2599027</wp:posOffset>
                </wp:positionV>
                <wp:extent cx="733425" cy="269875"/>
                <wp:effectExtent l="0" t="0" r="0" b="0"/>
                <wp:wrapNone/>
                <wp:docPr id="81783222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33425" cy="269875"/>
                        </a:xfrm>
                        <a:prstGeom prst="rect">
                          <a:avLst/>
                        </a:prstGeom>
                        <a:noFill/>
                        <a:ln w="9525">
                          <a:noFill/>
                          <a:miter lim="800000"/>
                          <a:headEnd/>
                          <a:tailEnd/>
                        </a:ln>
                      </wps:spPr>
                      <wps:txbx>
                        <w:txbxContent>
                          <w:p w14:paraId="48DE67BA" w14:textId="0E40F621" w:rsidR="00DC1A2E" w:rsidRPr="003B27FB" w:rsidRDefault="009F0309" w:rsidP="007E2DD8">
                            <w:pPr>
                              <w:shd w:val="clear" w:color="auto" w:fill="FFFFFF" w:themeFill="background1"/>
                              <w:rPr>
                                <w:b/>
                                <w:bCs/>
                              </w:rPr>
                            </w:pPr>
                            <w:r>
                              <w:rPr>
                                <w:b/>
                                <w:bCs/>
                              </w:rPr>
                              <w:t>ELLE</w:t>
                            </w:r>
                            <w:r w:rsidR="00DC1A2E">
                              <w:rPr>
                                <w:b/>
                                <w:bCs/>
                              </w:rPr>
                              <w:t>R</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97823A6" id="_x0000_s1035" type="#_x0000_t202" style="position:absolute;margin-left:316.2pt;margin-top:204.65pt;width:57.75pt;height:21.25pt;z-index:2516730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z1Mx+wEAANMDAAAOAAAAZHJzL2Uyb0RvYy54bWysU8tu2zAQvBfoPxC817IdO7YFy0GaNEWB&#10;9AGk/QCaoiyiJJdd0pbcr++SchwjvRXVgeByxdmd2eH6preGHRQGDa7ik9GYM+Uk1NrtKv7j+8O7&#10;JWchClcLA05V/KgCv9m8fbPufKmm0IKpFTICcaHsfMXbGH1ZFEG2yoowAq8cJRtAKyKFuCtqFB2h&#10;W1NMx+ProgOsPYJUIdDp/ZDkm4zfNErGr00TVGSm4tRbzCvmdZvWYrMW5Q6Fb7U8tSH+oQsrtKOi&#10;Z6h7EQXbo/4LymqJEKCJIwm2gKbRUmUOxGYyfsXmqRVeZS4kTvBnmcL/g5VfDk/+G7LYv4eeBphJ&#10;BP8I8mdgDu5a4XbqFhG6VomaCk+SZEXnQ3m6mqQOZUgg2+4z1DRksY+QgfoGbVKFeDJCpwEcz6Kr&#10;PjJJh4urq9l0zpmk1PR6tVzMcwVRPl/2GOJHBZalTcWRZprBxeExxNSMKJ9/SbUcPGhj8lyNY13F&#10;V3OCf5WxOpLtjLYVX47TNxghcfzg6nw5Cm2GPRUw7kQ68RwYx37bM10TfrqbNNhCfSQVEAaX0aug&#10;TQv4m7OOHFbx8GsvUHFmPjlScjWZzZIlczCbL6YU4GVme5kRThJUxSNnw/YuZhsPxG5J8UZnNV46&#10;ObVMzskinVyerHkZ579e3uLmDwAAAP//AwBQSwMEFAAGAAgAAAAhAHv5EfLgAAAACwEAAA8AAABk&#10;cnMvZG93bnJldi54bWxMj01PwzAMhu9I/IfISNxYsq37aGk6TSCuILaBxC1rvLZa41RNtpZ/jznB&#10;0faj18+bb0bXiiv2ofGkYTpRIJBKbxuqNBz2Lw9rECEasqb1hBq+McCmuL3JTWb9QO943cVKcAiF&#10;zGioY+wyKUNZozNh4jskvp1870zksa+k7c3A4a6VM6WW0pmG+ENtOnyqsTzvLk7Dx+vp6zNRb9Wz&#10;W3SDH5Ukl0qt7+/G7SOIiGP8g+FXn9WhYKejv5ANotWwnM8SRjUkKp2DYGKVrFIQR94spmuQRS7/&#10;dyh+AAAA//8DAFBLAQItABQABgAIAAAAIQC2gziS/gAAAOEBAAATAAAAAAAAAAAAAAAAAAAAAABb&#10;Q29udGVudF9UeXBlc10ueG1sUEsBAi0AFAAGAAgAAAAhADj9If/WAAAAlAEAAAsAAAAAAAAAAAAA&#10;AAAALwEAAF9yZWxzLy5yZWxzUEsBAi0AFAAGAAgAAAAhALnPUzH7AQAA0wMAAA4AAAAAAAAAAAAA&#10;AAAALgIAAGRycy9lMm9Eb2MueG1sUEsBAi0AFAAGAAgAAAAhAHv5EfLgAAAACwEAAA8AAAAAAAAA&#10;AAAAAAAAVQQAAGRycy9kb3ducmV2LnhtbFBLBQYAAAAABAAEAPMAAABiBQAAAAA=&#10;" filled="f" stroked="f">
                <v:textbox>
                  <w:txbxContent>
                    <w:p w14:paraId="48DE67BA" w14:textId="0E40F621" w:rsidR="00DC1A2E" w:rsidRPr="003B27FB" w:rsidRDefault="009F0309" w:rsidP="007E2DD8">
                      <w:pPr>
                        <w:shd w:val="clear" w:color="auto" w:fill="FFFFFF" w:themeFill="background1"/>
                        <w:rPr>
                          <w:b/>
                          <w:bCs/>
                        </w:rPr>
                      </w:pPr>
                      <w:r>
                        <w:rPr>
                          <w:b/>
                          <w:bCs/>
                        </w:rPr>
                        <w:t>ELLE</w:t>
                      </w:r>
                      <w:r w:rsidR="00DC1A2E">
                        <w:rPr>
                          <w:b/>
                          <w:bCs/>
                        </w:rPr>
                        <w:t>R</w:t>
                      </w:r>
                    </w:p>
                  </w:txbxContent>
                </v:textbox>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67968" behindDoc="0" locked="0" layoutInCell="1" allowOverlap="1" wp14:anchorId="6B4A0F7E" wp14:editId="7DAC8C37">
                <wp:simplePos x="0" y="0"/>
                <wp:positionH relativeFrom="margin">
                  <wp:posOffset>23385</wp:posOffset>
                </wp:positionH>
                <wp:positionV relativeFrom="paragraph">
                  <wp:posOffset>2034540</wp:posOffset>
                </wp:positionV>
                <wp:extent cx="502653" cy="333955"/>
                <wp:effectExtent l="0" t="0" r="0" b="9525"/>
                <wp:wrapNone/>
                <wp:docPr id="30262978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2653" cy="333955"/>
                        </a:xfrm>
                        <a:prstGeom prst="rect">
                          <a:avLst/>
                        </a:prstGeom>
                        <a:solidFill>
                          <a:srgbClr val="FFFFFF"/>
                        </a:solidFill>
                        <a:ln w="9525">
                          <a:noFill/>
                          <a:miter lim="800000"/>
                          <a:headEnd/>
                          <a:tailEnd/>
                        </a:ln>
                      </wps:spPr>
                      <wps:txbx>
                        <w:txbxContent>
                          <w:p w14:paraId="3E103F8C" w14:textId="140459DA" w:rsidR="00DC1A2E" w:rsidRPr="003B27FB" w:rsidRDefault="00DC1A2E" w:rsidP="00DC1A2E">
                            <w:pPr>
                              <w:rPr>
                                <w:b/>
                                <w:bCs/>
                              </w:rPr>
                            </w:pPr>
                            <w:r>
                              <w:rPr>
                                <w:b/>
                                <w:bCs/>
                              </w:rPr>
                              <w:t>Ba</w:t>
                            </w:r>
                            <w:r w:rsidR="009F0309">
                              <w:rPr>
                                <w:b/>
                                <w:bCs/>
                              </w:rPr>
                              <w:t>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B4A0F7E" id="_x0000_s1036" type="#_x0000_t202" style="position:absolute;margin-left:1.85pt;margin-top:160.2pt;width:39.6pt;height:26.3pt;z-index:25166796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JufEEQIAAP0DAAAOAAAAZHJzL2Uyb0RvYy54bWysU9uO2yAQfa/Uf0C8N3Yu3m6sOKtttqkq&#10;bS/Sth+AAceomKFAYm+/fgfszabtW1Ue0AwzHGbOHDY3Q6fJSTqvwFR0PsspkYaDUOZQ0e/f9m+u&#10;KfGBGcE0GFnRR+npzfb1q01vS7mAFrSQjiCI8WVvK9qGYMss87yVHfMzsNJgsAHXsYCuO2TCsR7R&#10;O50t8vwq68EJ64BL7/H0bgzSbcJvGsnDl6bxMhBdUawtpN2lvY57tt2w8uCYbRWfymD/UEXHlMFH&#10;z1B3LDBydOovqE5xBx6aMOPQZdA0isvUA3Yzz//o5qFlVqZekBxvzzT5/wfLP58e7FdHwvAOBhxg&#10;asLbe+A/PDGwa5k5yFvnoG8lE/jwPFKW9daX09VItS99BKn7TyBwyOwYIAENjesiK9gnQXQcwOOZ&#10;dDkEwvGwyBdXxZISjqHlcrkuivQCK58vW+fDBwkdiUZFHc40gbPTvQ+xGFY+p8S3PGgl9krr5LhD&#10;vdOOnBjOf5/WhP5bmjakr+i6WBQJ2UC8n6TRqYD61Kqr6HUe16iYSMZ7I1JKYEqPNlaizcROJGSk&#10;Jgz1QJRA6tLlyFYN4hH5cjDqEf8PGi24X5T0qMWK+p9H5iQl+qNBztfz1SqKNzmr4u0CHXcZqS8j&#10;zHCEqmigZDR3IQk+8mHgFmfTqMTbSyVTzaixROf0H6KIL/2U9fJrt08AAAD//wMAUEsDBBQABgAI&#10;AAAAIQC/vrv73QAAAAgBAAAPAAAAZHJzL2Rvd25yZXYueG1sTI/BTsMwEETvSPyDtUhcELVJS9Om&#10;cSpAAnFt6Qds4m0SNV5Hsdukf497gtNqd0azb/LtZDtxocG3jjW8zBQI4sqZlmsNh5/P5xUIH5AN&#10;do5Jw5U8bIv7uxwz40be0WUfahFD2GeooQmhz6T0VUMW/cz1xFE7usFiiOtQSzPgGMNtJxOlltJi&#10;y/FDgz19NFSd9mer4fg9Pr2ux/IrHNLdYvmObVq6q9aPD9PbBkSgKfyZ4YYf0aGITKU7s/Gi0zBP&#10;ozGORC1ARH2VrEGUt/tcgSxy+b9A8QsAAP//AwBQSwECLQAUAAYACAAAACEAtoM4kv4AAADhAQAA&#10;EwAAAAAAAAAAAAAAAAAAAAAAW0NvbnRlbnRfVHlwZXNdLnhtbFBLAQItABQABgAIAAAAIQA4/SH/&#10;1gAAAJQBAAALAAAAAAAAAAAAAAAAAC8BAABfcmVscy8ucmVsc1BLAQItABQABgAIAAAAIQBtJufE&#10;EQIAAP0DAAAOAAAAAAAAAAAAAAAAAC4CAABkcnMvZTJvRG9jLnhtbFBLAQItABQABgAIAAAAIQC/&#10;vrv73QAAAAgBAAAPAAAAAAAAAAAAAAAAAGsEAABkcnMvZG93bnJldi54bWxQSwUGAAAAAAQABADz&#10;AAAAdQUAAAAA&#10;" stroked="f">
                <v:textbox>
                  <w:txbxContent>
                    <w:p w14:paraId="3E103F8C" w14:textId="140459DA" w:rsidR="00DC1A2E" w:rsidRPr="003B27FB" w:rsidRDefault="00DC1A2E" w:rsidP="00DC1A2E">
                      <w:pPr>
                        <w:rPr>
                          <w:b/>
                          <w:bCs/>
                        </w:rPr>
                      </w:pPr>
                      <w:r>
                        <w:rPr>
                          <w:b/>
                          <w:bCs/>
                        </w:rPr>
                        <w:t>Ba</w:t>
                      </w:r>
                      <w:r w:rsidR="009F0309">
                        <w:rPr>
                          <w:b/>
                          <w:bCs/>
                        </w:rPr>
                        <w:t>k</w:t>
                      </w:r>
                    </w:p>
                  </w:txbxContent>
                </v:textbox>
                <w10:wrap anchorx="margin"/>
              </v:shape>
            </w:pict>
          </mc:Fallback>
        </mc:AlternateContent>
      </w:r>
      <w:r w:rsidR="00FA2F73" w:rsidRPr="001A41CB">
        <w:rPr>
          <w:noProof/>
          <w:color w:val="000000"/>
          <w:szCs w:val="22"/>
          <w:lang w:val="en-US"/>
        </w:rPr>
        <mc:AlternateContent>
          <mc:Choice Requires="wps">
            <w:drawing>
              <wp:anchor distT="45720" distB="45720" distL="114300" distR="114300" simplePos="0" relativeHeight="251668992" behindDoc="0" locked="0" layoutInCell="1" allowOverlap="1" wp14:anchorId="49916D28" wp14:editId="0A30A770">
                <wp:simplePos x="0" y="0"/>
                <wp:positionH relativeFrom="column">
                  <wp:posOffset>3000706</wp:posOffset>
                </wp:positionH>
                <wp:positionV relativeFrom="paragraph">
                  <wp:posOffset>1974739</wp:posOffset>
                </wp:positionV>
                <wp:extent cx="518695" cy="333375"/>
                <wp:effectExtent l="0" t="0" r="0" b="9525"/>
                <wp:wrapNone/>
                <wp:docPr id="22286805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8695" cy="333375"/>
                        </a:xfrm>
                        <a:prstGeom prst="rect">
                          <a:avLst/>
                        </a:prstGeom>
                        <a:solidFill>
                          <a:srgbClr val="FFFFFF"/>
                        </a:solidFill>
                        <a:ln w="9525">
                          <a:noFill/>
                          <a:miter lim="800000"/>
                          <a:headEnd/>
                          <a:tailEnd/>
                        </a:ln>
                      </wps:spPr>
                      <wps:txbx>
                        <w:txbxContent>
                          <w:p w14:paraId="36A9BA24" w14:textId="4A041969" w:rsidR="00DC1A2E" w:rsidRPr="003B27FB" w:rsidRDefault="00DC1A2E" w:rsidP="00DC1A2E">
                            <w:pPr>
                              <w:rPr>
                                <w:b/>
                                <w:bCs/>
                              </w:rPr>
                            </w:pPr>
                            <w:r>
                              <w:rPr>
                                <w:b/>
                                <w:bCs/>
                              </w:rPr>
                              <w:t>Ba</w:t>
                            </w:r>
                            <w:r w:rsidR="009F0309">
                              <w:rPr>
                                <w:b/>
                                <w:bCs/>
                              </w:rPr>
                              <w:t>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9916D28" id="_x0000_s1037" type="#_x0000_t202" style="position:absolute;margin-left:236.3pt;margin-top:155.5pt;width:40.85pt;height:26.25pt;z-index:2516689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3RXcEAIAAP0DAAAOAAAAZHJzL2Uyb0RvYy54bWysk99v2yAQx98n7X9AvC9OsqRNrDhVly7T&#10;pO6H1O0PwBjHaJhjB4nd/fU9sJtm29s0HhDHwZe7zx2bm7417KTQa7AFn02mnCkrodL2UPDv3/Zv&#10;Vpz5IGwlDFhV8Efl+c329atN53I1hwZMpZCRiPV55wrehODyLPOyUa3wE3DKkrMGbEUgEw9ZhaIj&#10;9dZk8+n0KusAK4cglfe0ezc4+Tbp17WS4UtdexWYKTjFFtKMaS7jnG03Ij+gcI2WYxjiH6Johbb0&#10;6FnqTgTBjqj/kmq1RPBQh4mENoO61lKlHCib2fSPbB4a4VTKheB4d8bk/5+s/Hx6cF+Rhf4d9FTA&#10;lIR39yB/eGZh1wh7ULeI0DVKVPTwLCLLOufz8WpE7XMfRcruE1RUZHEMkIT6GttIhfJkpE4FeDxD&#10;V31gkjaXs9XVesmZJNdbGtfL9ILIny879OGDgpbFRcGRaprExenehxiMyJ+PxLc8GF3ttTHJwEO5&#10;M8hOguq/T2NU/+2Ysawr+Ho5XyZlC/F+ao1WB+pPo9uCr6ZxDB0TYby3VToShDbDmiIxdqQTgQxo&#10;Ql/2TFeELrGLtEqoHokXwtCP9H9o0QD+4qyjXiy4/3kUqDgzHy0xX88Wi9i8yVgsr+dk4KWnvPQI&#10;K0mq4IGzYbkLqeEjDwu3VJtaJ24vkYwxU48lnON/iE18aadTL792+wQAAP//AwBQSwMEFAAGAAgA&#10;AAAhACvsPQrfAAAACwEAAA8AAABkcnMvZG93bnJldi54bWxMj91Og0AQRu9NfIfNmHhj7EL5s5Sl&#10;URONt619gAWmQGRnCbst9O0dr+zlzJx8c75it5hBXHByvSUF4SoAgVTbpqdWwfH74/kFhPOaGj1Y&#10;QgVXdLAr7+8KnTd2pj1eDr4VHEIu1wo678dcSld3aLRb2RGJbyc7Ge15nFrZTHrmcDPIdRCk0uie&#10;+EOnR3zvsP45nI2C09f8lGzm6tMfs32cvuk+q+xVqceH5XULwuPi/2H402d1KNmpsmdqnBgUxNk6&#10;ZVRBFIZciokkiSMQFW/SKAFZFvK2Q/kLAAD//wMAUEsBAi0AFAAGAAgAAAAhALaDOJL+AAAA4QEA&#10;ABMAAAAAAAAAAAAAAAAAAAAAAFtDb250ZW50X1R5cGVzXS54bWxQSwECLQAUAAYACAAAACEAOP0h&#10;/9YAAACUAQAACwAAAAAAAAAAAAAAAAAvAQAAX3JlbHMvLnJlbHNQSwECLQAUAAYACAAAACEAqN0V&#10;3BACAAD9AwAADgAAAAAAAAAAAAAAAAAuAgAAZHJzL2Uyb0RvYy54bWxQSwECLQAUAAYACAAAACEA&#10;K+w9Ct8AAAALAQAADwAAAAAAAAAAAAAAAABqBAAAZHJzL2Rvd25yZXYueG1sUEsFBgAAAAAEAAQA&#10;8wAAAHYFAAAAAA==&#10;" stroked="f">
                <v:textbox>
                  <w:txbxContent>
                    <w:p w14:paraId="36A9BA24" w14:textId="4A041969" w:rsidR="00DC1A2E" w:rsidRPr="003B27FB" w:rsidRDefault="00DC1A2E" w:rsidP="00DC1A2E">
                      <w:pPr>
                        <w:rPr>
                          <w:b/>
                          <w:bCs/>
                        </w:rPr>
                      </w:pPr>
                      <w:r>
                        <w:rPr>
                          <w:b/>
                          <w:bCs/>
                        </w:rPr>
                        <w:t>Ba</w:t>
                      </w:r>
                      <w:r w:rsidR="009F0309">
                        <w:rPr>
                          <w:b/>
                          <w:bCs/>
                        </w:rPr>
                        <w:t>k</w:t>
                      </w:r>
                    </w:p>
                  </w:txbxContent>
                </v:textbox>
              </v:shape>
            </w:pict>
          </mc:Fallback>
        </mc:AlternateContent>
      </w:r>
      <w:r w:rsidR="00FA2F73" w:rsidRPr="00B05C5A">
        <w:rPr>
          <w:noProof/>
          <w:color w:val="000000"/>
        </w:rPr>
        <w:drawing>
          <wp:inline distT="0" distB="0" distL="0" distR="0" wp14:anchorId="56900F97" wp14:editId="6FB3048C">
            <wp:extent cx="5685183" cy="3594094"/>
            <wp:effectExtent l="0" t="0" r="0" b="5715"/>
            <wp:docPr id="1497324826" name="Picture 1" descr="A diagram of a person's bod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7324826" name="Picture 1" descr="A diagram of a person's body&#10;&#10;AI-generated content may be incorrect."/>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5685183" cy="3594094"/>
                    </a:xfrm>
                    <a:prstGeom prst="rect">
                      <a:avLst/>
                    </a:prstGeom>
                    <a:noFill/>
                    <a:ln>
                      <a:noFill/>
                    </a:ln>
                  </pic:spPr>
                </pic:pic>
              </a:graphicData>
            </a:graphic>
          </wp:inline>
        </w:drawing>
      </w:r>
    </w:p>
    <w:p w14:paraId="251BD93E" w14:textId="77777777" w:rsidR="00FA2F73" w:rsidRDefault="00FA2F73" w:rsidP="005171BE">
      <w:pPr>
        <w:widowControl w:val="0"/>
        <w:rPr>
          <w:sz w:val="22"/>
          <w:szCs w:val="22"/>
        </w:rPr>
      </w:pPr>
    </w:p>
    <w:p w14:paraId="37C8693D" w14:textId="21751E65" w:rsidR="00D02287" w:rsidRPr="006C1F2C" w:rsidRDefault="00D02287" w:rsidP="005171BE">
      <w:pPr>
        <w:widowControl w:val="0"/>
        <w:rPr>
          <w:sz w:val="22"/>
          <w:szCs w:val="22"/>
        </w:rPr>
      </w:pPr>
      <w:r w:rsidRPr="006C1F2C">
        <w:rPr>
          <w:sz w:val="22"/>
          <w:szCs w:val="22"/>
        </w:rPr>
        <w:t xml:space="preserve">Når du bytter plasteret må du </w:t>
      </w:r>
      <w:r w:rsidR="004A69E9" w:rsidRPr="006C1F2C">
        <w:rPr>
          <w:sz w:val="22"/>
          <w:szCs w:val="22"/>
        </w:rPr>
        <w:t>fjerne gårsdagens</w:t>
      </w:r>
      <w:r w:rsidR="00C55FC9" w:rsidRPr="006C1F2C">
        <w:rPr>
          <w:sz w:val="22"/>
          <w:szCs w:val="22"/>
        </w:rPr>
        <w:t xml:space="preserve"> plaster, før du </w:t>
      </w:r>
      <w:r w:rsidRPr="006C1F2C">
        <w:rPr>
          <w:sz w:val="22"/>
          <w:szCs w:val="22"/>
        </w:rPr>
        <w:t>påføre</w:t>
      </w:r>
      <w:r w:rsidR="00C55FC9" w:rsidRPr="006C1F2C">
        <w:rPr>
          <w:sz w:val="22"/>
          <w:szCs w:val="22"/>
        </w:rPr>
        <w:t>r</w:t>
      </w:r>
      <w:r w:rsidRPr="006C1F2C">
        <w:rPr>
          <w:sz w:val="22"/>
          <w:szCs w:val="22"/>
        </w:rPr>
        <w:t xml:space="preserve"> det nye plasteret på et nytt sted på huden hver gang (</w:t>
      </w:r>
      <w:r w:rsidR="00FE1FD3" w:rsidRPr="006C1F2C">
        <w:rPr>
          <w:sz w:val="22"/>
          <w:szCs w:val="22"/>
        </w:rPr>
        <w:t>for eksempel</w:t>
      </w:r>
      <w:r w:rsidRPr="006C1F2C">
        <w:rPr>
          <w:sz w:val="22"/>
          <w:szCs w:val="22"/>
        </w:rPr>
        <w:t xml:space="preserve"> på høyre side av kroppen en dag, og på venstre side den neste dagen, på øvre del av kroppen en dag og på nedre del den neste dagen). Du må ikke påføre et nytt plaster på </w:t>
      </w:r>
      <w:r w:rsidR="00C55FC9" w:rsidRPr="006C1F2C">
        <w:rPr>
          <w:sz w:val="22"/>
          <w:szCs w:val="22"/>
        </w:rPr>
        <w:t xml:space="preserve">det </w:t>
      </w:r>
      <w:r w:rsidRPr="006C1F2C">
        <w:rPr>
          <w:sz w:val="22"/>
          <w:szCs w:val="22"/>
        </w:rPr>
        <w:t>samme hudområde</w:t>
      </w:r>
      <w:r w:rsidR="00C55FC9" w:rsidRPr="006C1F2C">
        <w:rPr>
          <w:sz w:val="22"/>
          <w:szCs w:val="22"/>
        </w:rPr>
        <w:t>t</w:t>
      </w:r>
      <w:r w:rsidRPr="006C1F2C">
        <w:rPr>
          <w:sz w:val="22"/>
          <w:szCs w:val="22"/>
        </w:rPr>
        <w:t xml:space="preserve"> før det har gått 14 dager.</w:t>
      </w:r>
    </w:p>
    <w:p w14:paraId="37C8693E" w14:textId="77777777" w:rsidR="00D02287" w:rsidRPr="006C1F2C" w:rsidRDefault="00D02287" w:rsidP="005171BE">
      <w:pPr>
        <w:widowControl w:val="0"/>
        <w:rPr>
          <w:sz w:val="22"/>
          <w:szCs w:val="22"/>
        </w:rPr>
      </w:pPr>
    </w:p>
    <w:p w14:paraId="37C8693F" w14:textId="77777777" w:rsidR="00D02287" w:rsidRPr="006C1F2C" w:rsidRDefault="00D02287" w:rsidP="005171BE">
      <w:pPr>
        <w:keepNext/>
        <w:widowControl w:val="0"/>
        <w:rPr>
          <w:b/>
          <w:sz w:val="22"/>
          <w:szCs w:val="22"/>
        </w:rPr>
      </w:pPr>
      <w:r w:rsidRPr="006C1F2C">
        <w:rPr>
          <w:b/>
          <w:sz w:val="22"/>
          <w:szCs w:val="22"/>
        </w:rPr>
        <w:t>Hvordan du påfører Exelon depotplastre</w:t>
      </w:r>
    </w:p>
    <w:p w14:paraId="37C86940" w14:textId="77777777" w:rsidR="00D02287" w:rsidRPr="006C1F2C" w:rsidRDefault="00D02287" w:rsidP="005171BE">
      <w:pPr>
        <w:widowControl w:val="0"/>
        <w:rPr>
          <w:sz w:val="22"/>
          <w:szCs w:val="22"/>
        </w:rPr>
      </w:pPr>
      <w:r w:rsidRPr="006C1F2C">
        <w:rPr>
          <w:sz w:val="22"/>
          <w:szCs w:val="22"/>
        </w:rPr>
        <w:t>Exelon plastre er tynne, gjennomsiktig plastre av plast som festes på huden. Hvert plaster er forseglet i en pose som beskytter det til du skal sette det på. Du må ikke åpne posen eller ta ut et plaster før du skal sette det på.</w:t>
      </w:r>
    </w:p>
    <w:p w14:paraId="37C86941" w14:textId="77777777" w:rsidR="00C55FC9" w:rsidRPr="00277E35" w:rsidRDefault="00C55FC9" w:rsidP="005171BE">
      <w:pPr>
        <w:widowControl w:val="0"/>
        <w:rPr>
          <w:color w:val="000000"/>
          <w:szCs w:val="22"/>
        </w:rPr>
      </w:pPr>
    </w:p>
    <w:tbl>
      <w:tblPr>
        <w:tblW w:w="8658" w:type="dxa"/>
        <w:tblLayout w:type="fixed"/>
        <w:tblLook w:val="0000" w:firstRow="0" w:lastRow="0" w:firstColumn="0" w:lastColumn="0" w:noHBand="0" w:noVBand="0"/>
      </w:tblPr>
      <w:tblGrid>
        <w:gridCol w:w="6048"/>
        <w:gridCol w:w="2610"/>
      </w:tblGrid>
      <w:tr w:rsidR="00C55FC9" w:rsidRPr="006C1F2C" w14:paraId="37C86947" w14:textId="77777777" w:rsidTr="00C55FC9">
        <w:trPr>
          <w:trHeight w:val="2243"/>
        </w:trPr>
        <w:tc>
          <w:tcPr>
            <w:tcW w:w="6048" w:type="dxa"/>
            <w:tcBorders>
              <w:right w:val="single" w:sz="4" w:space="0" w:color="auto"/>
            </w:tcBorders>
          </w:tcPr>
          <w:p w14:paraId="37C86942" w14:textId="77777777" w:rsidR="00C55FC9" w:rsidRPr="006C1F2C" w:rsidRDefault="00C55FC9" w:rsidP="005171BE">
            <w:pPr>
              <w:widowControl w:val="0"/>
              <w:rPr>
                <w:sz w:val="22"/>
                <w:szCs w:val="22"/>
                <w:lang w:bidi="th-TH"/>
              </w:rPr>
            </w:pPr>
            <w:r w:rsidRPr="006C1F2C">
              <w:rPr>
                <w:sz w:val="22"/>
                <w:szCs w:val="22"/>
                <w:lang w:bidi="th-TH"/>
              </w:rPr>
              <w:t>Fjern forsiktig plasteret før du tar på et nytt.</w:t>
            </w:r>
          </w:p>
          <w:p w14:paraId="37C86943" w14:textId="77777777" w:rsidR="00C55FC9" w:rsidRPr="006C1F2C" w:rsidRDefault="00C55FC9" w:rsidP="005171BE">
            <w:pPr>
              <w:widowControl w:val="0"/>
              <w:rPr>
                <w:sz w:val="22"/>
                <w:szCs w:val="22"/>
                <w:lang w:bidi="th-TH"/>
              </w:rPr>
            </w:pPr>
          </w:p>
          <w:p w14:paraId="37C86944" w14:textId="77777777" w:rsidR="00C55FC9" w:rsidRPr="006C1F2C" w:rsidRDefault="00C55FC9" w:rsidP="005171BE">
            <w:pPr>
              <w:widowControl w:val="0"/>
              <w:rPr>
                <w:sz w:val="22"/>
                <w:szCs w:val="22"/>
                <w:lang w:bidi="th-TH"/>
              </w:rPr>
            </w:pPr>
          </w:p>
          <w:p w14:paraId="37C86945" w14:textId="77777777" w:rsidR="00C55FC9" w:rsidRPr="006C1F2C" w:rsidRDefault="00C55FC9" w:rsidP="005171BE">
            <w:pPr>
              <w:widowControl w:val="0"/>
              <w:rPr>
                <w:color w:val="000000"/>
                <w:szCs w:val="22"/>
              </w:rPr>
            </w:pPr>
            <w:r w:rsidRPr="006C1F2C">
              <w:rPr>
                <w:sz w:val="22"/>
                <w:szCs w:val="22"/>
                <w:lang w:bidi="th-TH"/>
              </w:rPr>
              <w:t>For pasi</w:t>
            </w:r>
            <w:r w:rsidR="0077609B" w:rsidRPr="006C1F2C">
              <w:rPr>
                <w:sz w:val="22"/>
                <w:szCs w:val="22"/>
                <w:lang w:bidi="th-TH"/>
              </w:rPr>
              <w:t>enter som starter behandlingen f</w:t>
            </w:r>
            <w:r w:rsidRPr="006C1F2C">
              <w:rPr>
                <w:sz w:val="22"/>
                <w:szCs w:val="22"/>
                <w:lang w:bidi="th-TH"/>
              </w:rPr>
              <w:t>or første gang og for pasienter som starter behandling med Exelon på nytt etter behandlingsavbrudd</w:t>
            </w:r>
            <w:r w:rsidR="004A69E9" w:rsidRPr="006C1F2C">
              <w:rPr>
                <w:sz w:val="22"/>
                <w:szCs w:val="22"/>
                <w:lang w:bidi="th-TH"/>
              </w:rPr>
              <w:t>, vennligst begynn med neste bilde</w:t>
            </w:r>
            <w:r w:rsidRPr="006C1F2C">
              <w:rPr>
                <w:sz w:val="22"/>
                <w:szCs w:val="22"/>
                <w:lang w:bidi="th-TH"/>
              </w:rPr>
              <w:t>.</w:t>
            </w:r>
          </w:p>
        </w:tc>
        <w:tc>
          <w:tcPr>
            <w:tcW w:w="2610" w:type="dxa"/>
            <w:tcBorders>
              <w:top w:val="single" w:sz="4" w:space="0" w:color="auto"/>
              <w:left w:val="single" w:sz="4" w:space="0" w:color="auto"/>
              <w:bottom w:val="single" w:sz="4" w:space="0" w:color="auto"/>
              <w:right w:val="single" w:sz="4" w:space="0" w:color="auto"/>
            </w:tcBorders>
          </w:tcPr>
          <w:p w14:paraId="37C86946" w14:textId="77777777" w:rsidR="00C55FC9" w:rsidRPr="006C1F2C" w:rsidRDefault="00956B7A" w:rsidP="005171BE">
            <w:pPr>
              <w:widowControl w:val="0"/>
              <w:rPr>
                <w:color w:val="000000"/>
              </w:rPr>
            </w:pPr>
            <w:r w:rsidRPr="00277E35">
              <w:rPr>
                <w:noProof/>
              </w:rPr>
              <w:drawing>
                <wp:inline distT="0" distB="0" distL="0" distR="0" wp14:anchorId="37C86A9D" wp14:editId="37C86A9E">
                  <wp:extent cx="1581150" cy="13716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1581150" cy="1371600"/>
                          </a:xfrm>
                          <a:prstGeom prst="rect">
                            <a:avLst/>
                          </a:prstGeom>
                          <a:noFill/>
                          <a:ln>
                            <a:noFill/>
                          </a:ln>
                          <a:effectLst/>
                        </pic:spPr>
                      </pic:pic>
                    </a:graphicData>
                  </a:graphic>
                </wp:inline>
              </w:drawing>
            </w:r>
          </w:p>
        </w:tc>
      </w:tr>
    </w:tbl>
    <w:p w14:paraId="37C86948" w14:textId="77777777" w:rsidR="00D02287" w:rsidRPr="006C1F2C" w:rsidRDefault="00D02287" w:rsidP="005171BE">
      <w:pPr>
        <w:widowControl w:val="0"/>
        <w:rPr>
          <w:sz w:val="22"/>
          <w:szCs w:val="22"/>
        </w:rPr>
      </w:pPr>
    </w:p>
    <w:tbl>
      <w:tblPr>
        <w:tblW w:w="8658" w:type="dxa"/>
        <w:tblLayout w:type="fixed"/>
        <w:tblLook w:val="0000" w:firstRow="0" w:lastRow="0" w:firstColumn="0" w:lastColumn="0" w:noHBand="0" w:noVBand="0"/>
      </w:tblPr>
      <w:tblGrid>
        <w:gridCol w:w="6048"/>
        <w:gridCol w:w="2610"/>
      </w:tblGrid>
      <w:tr w:rsidR="00D02287" w:rsidRPr="006C1F2C" w14:paraId="37C8694D" w14:textId="77777777">
        <w:tc>
          <w:tcPr>
            <w:tcW w:w="6048" w:type="dxa"/>
            <w:tcBorders>
              <w:right w:val="single" w:sz="4" w:space="0" w:color="auto"/>
            </w:tcBorders>
          </w:tcPr>
          <w:p w14:paraId="37C86949" w14:textId="77777777" w:rsidR="00D02287" w:rsidRPr="006C1F2C" w:rsidRDefault="00D02287" w:rsidP="005171BE">
            <w:pPr>
              <w:widowControl w:val="0"/>
              <w:ind w:left="567" w:hanging="567"/>
              <w:rPr>
                <w:sz w:val="22"/>
                <w:szCs w:val="22"/>
              </w:rPr>
            </w:pPr>
            <w:r w:rsidRPr="006C1F2C">
              <w:rPr>
                <w:sz w:val="22"/>
                <w:szCs w:val="22"/>
              </w:rPr>
              <w:t>-</w:t>
            </w:r>
            <w:r w:rsidRPr="006C1F2C">
              <w:rPr>
                <w:sz w:val="22"/>
                <w:szCs w:val="22"/>
              </w:rPr>
              <w:tab/>
              <w:t>Hvert plaster er forseglet i en separat, beskyttende pose.</w:t>
            </w:r>
          </w:p>
          <w:p w14:paraId="37C8694A" w14:textId="77777777" w:rsidR="00D02287" w:rsidRPr="006C1F2C" w:rsidRDefault="00D02287" w:rsidP="005171BE">
            <w:pPr>
              <w:widowControl w:val="0"/>
              <w:ind w:left="567" w:right="72"/>
              <w:rPr>
                <w:sz w:val="22"/>
                <w:szCs w:val="22"/>
              </w:rPr>
            </w:pPr>
            <w:r w:rsidRPr="006C1F2C">
              <w:rPr>
                <w:sz w:val="22"/>
                <w:szCs w:val="22"/>
              </w:rPr>
              <w:t>Du skal kun åpne posen når du er klar til å påføre plasteret.</w:t>
            </w:r>
          </w:p>
          <w:p w14:paraId="37C8694B" w14:textId="77777777" w:rsidR="00D02287" w:rsidRPr="006C1F2C" w:rsidRDefault="00D02287" w:rsidP="005171BE">
            <w:pPr>
              <w:widowControl w:val="0"/>
              <w:ind w:left="567" w:right="72"/>
              <w:rPr>
                <w:sz w:val="22"/>
                <w:szCs w:val="22"/>
              </w:rPr>
            </w:pPr>
            <w:r w:rsidRPr="006C1F2C">
              <w:rPr>
                <w:sz w:val="22"/>
                <w:szCs w:val="22"/>
              </w:rPr>
              <w:t>Klipp opp posen langs den stiplede linjen med en saks og ta plasteret ut av posen.</w:t>
            </w:r>
          </w:p>
        </w:tc>
        <w:tc>
          <w:tcPr>
            <w:tcW w:w="2610" w:type="dxa"/>
            <w:tcBorders>
              <w:top w:val="single" w:sz="4" w:space="0" w:color="auto"/>
              <w:left w:val="single" w:sz="4" w:space="0" w:color="auto"/>
              <w:bottom w:val="single" w:sz="4" w:space="0" w:color="auto"/>
              <w:right w:val="single" w:sz="4" w:space="0" w:color="auto"/>
            </w:tcBorders>
          </w:tcPr>
          <w:p w14:paraId="37C8694C" w14:textId="77777777" w:rsidR="00D02287" w:rsidRPr="00277E35" w:rsidRDefault="00956B7A" w:rsidP="005171BE">
            <w:pPr>
              <w:widowControl w:val="0"/>
              <w:rPr>
                <w:sz w:val="22"/>
                <w:szCs w:val="22"/>
              </w:rPr>
            </w:pPr>
            <w:r w:rsidRPr="00277E35">
              <w:rPr>
                <w:noProof/>
              </w:rPr>
              <w:drawing>
                <wp:inline distT="0" distB="0" distL="0" distR="0" wp14:anchorId="37C86A9F" wp14:editId="37C86AA0">
                  <wp:extent cx="1524000" cy="104775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37C8694E" w14:textId="77777777" w:rsidR="00D02287" w:rsidRPr="006C1F2C" w:rsidRDefault="00D02287" w:rsidP="005171BE">
      <w:pPr>
        <w:widowControl w:val="0"/>
        <w:rPr>
          <w:sz w:val="22"/>
          <w:szCs w:val="22"/>
        </w:rPr>
      </w:pPr>
    </w:p>
    <w:tbl>
      <w:tblPr>
        <w:tblW w:w="0" w:type="auto"/>
        <w:tblLayout w:type="fixed"/>
        <w:tblLook w:val="0000" w:firstRow="0" w:lastRow="0" w:firstColumn="0" w:lastColumn="0" w:noHBand="0" w:noVBand="0"/>
      </w:tblPr>
      <w:tblGrid>
        <w:gridCol w:w="6048"/>
        <w:gridCol w:w="2610"/>
      </w:tblGrid>
      <w:tr w:rsidR="00D02287" w:rsidRPr="006C1F2C" w14:paraId="37C86953" w14:textId="77777777">
        <w:tc>
          <w:tcPr>
            <w:tcW w:w="6048" w:type="dxa"/>
          </w:tcPr>
          <w:p w14:paraId="37C8694F" w14:textId="77777777" w:rsidR="00D02287" w:rsidRPr="006C1F2C" w:rsidRDefault="00D02287" w:rsidP="005171BE">
            <w:pPr>
              <w:widowControl w:val="0"/>
              <w:ind w:left="567" w:hanging="567"/>
              <w:rPr>
                <w:sz w:val="22"/>
                <w:szCs w:val="22"/>
              </w:rPr>
            </w:pPr>
            <w:r w:rsidRPr="006C1F2C">
              <w:rPr>
                <w:sz w:val="22"/>
                <w:szCs w:val="22"/>
              </w:rPr>
              <w:br w:type="page"/>
              <w:t>-</w:t>
            </w:r>
            <w:r w:rsidRPr="006C1F2C">
              <w:rPr>
                <w:sz w:val="22"/>
                <w:szCs w:val="22"/>
              </w:rPr>
              <w:tab/>
              <w:t>Den klebrige siden av plasteret er dekket av et beskyttende lag.</w:t>
            </w:r>
          </w:p>
          <w:p w14:paraId="37C86950" w14:textId="77777777" w:rsidR="00D02287" w:rsidRPr="006C1F2C" w:rsidRDefault="00D02287" w:rsidP="005171BE">
            <w:pPr>
              <w:widowControl w:val="0"/>
              <w:ind w:left="567" w:right="72"/>
              <w:rPr>
                <w:sz w:val="22"/>
                <w:szCs w:val="22"/>
              </w:rPr>
            </w:pPr>
            <w:r w:rsidRPr="006C1F2C">
              <w:rPr>
                <w:sz w:val="22"/>
                <w:szCs w:val="22"/>
              </w:rPr>
              <w:t>Riv av den ene siden av det beskyttende laget, og rør ikke den klebrige delen av plasteret med fingrene.</w:t>
            </w:r>
          </w:p>
        </w:tc>
        <w:tc>
          <w:tcPr>
            <w:tcW w:w="2610" w:type="dxa"/>
            <w:tcBorders>
              <w:top w:val="single" w:sz="4" w:space="0" w:color="auto"/>
              <w:left w:val="single" w:sz="4" w:space="0" w:color="auto"/>
              <w:bottom w:val="single" w:sz="4" w:space="0" w:color="auto"/>
              <w:right w:val="single" w:sz="4" w:space="0" w:color="auto"/>
            </w:tcBorders>
          </w:tcPr>
          <w:p w14:paraId="37C86951" w14:textId="77777777" w:rsidR="00D02287" w:rsidRPr="00277E35" w:rsidRDefault="00956B7A" w:rsidP="005171BE">
            <w:pPr>
              <w:widowControl w:val="0"/>
              <w:rPr>
                <w:sz w:val="22"/>
                <w:szCs w:val="22"/>
              </w:rPr>
            </w:pPr>
            <w:r w:rsidRPr="00277E35">
              <w:rPr>
                <w:noProof/>
              </w:rPr>
              <w:drawing>
                <wp:inline distT="0" distB="0" distL="0" distR="0" wp14:anchorId="37C86AA1" wp14:editId="37C86AA2">
                  <wp:extent cx="1524000" cy="1047750"/>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p w14:paraId="37C86952" w14:textId="77777777" w:rsidR="00D02287" w:rsidRPr="00277E35" w:rsidRDefault="00D02287" w:rsidP="005171BE">
            <w:pPr>
              <w:widowControl w:val="0"/>
              <w:ind w:firstLine="720"/>
              <w:rPr>
                <w:sz w:val="22"/>
                <w:szCs w:val="22"/>
              </w:rPr>
            </w:pPr>
          </w:p>
        </w:tc>
      </w:tr>
    </w:tbl>
    <w:p w14:paraId="37C86954" w14:textId="77777777" w:rsidR="00D02287" w:rsidRPr="006C1F2C" w:rsidRDefault="00D02287" w:rsidP="005171BE">
      <w:pPr>
        <w:widowControl w:val="0"/>
        <w:rPr>
          <w:sz w:val="22"/>
          <w:szCs w:val="22"/>
        </w:rPr>
      </w:pPr>
    </w:p>
    <w:tbl>
      <w:tblPr>
        <w:tblW w:w="0" w:type="auto"/>
        <w:tblLayout w:type="fixed"/>
        <w:tblLook w:val="0000" w:firstRow="0" w:lastRow="0" w:firstColumn="0" w:lastColumn="0" w:noHBand="0" w:noVBand="0"/>
      </w:tblPr>
      <w:tblGrid>
        <w:gridCol w:w="6048"/>
        <w:gridCol w:w="2610"/>
      </w:tblGrid>
      <w:tr w:rsidR="00D02287" w:rsidRPr="006C1F2C" w14:paraId="37C86957" w14:textId="77777777">
        <w:tc>
          <w:tcPr>
            <w:tcW w:w="6048" w:type="dxa"/>
          </w:tcPr>
          <w:p w14:paraId="37C86955" w14:textId="77777777" w:rsidR="00D02287" w:rsidRPr="006C1F2C" w:rsidRDefault="00D02287" w:rsidP="005171BE">
            <w:pPr>
              <w:widowControl w:val="0"/>
              <w:ind w:left="567" w:hanging="567"/>
              <w:rPr>
                <w:sz w:val="22"/>
                <w:szCs w:val="22"/>
              </w:rPr>
            </w:pPr>
            <w:r w:rsidRPr="006C1F2C">
              <w:rPr>
                <w:sz w:val="22"/>
                <w:szCs w:val="22"/>
              </w:rPr>
              <w:t>-</w:t>
            </w:r>
            <w:r w:rsidRPr="006C1F2C">
              <w:rPr>
                <w:sz w:val="22"/>
                <w:szCs w:val="22"/>
              </w:rPr>
              <w:tab/>
              <w:t>Fest den klebrige siden av plasteret på øvre eller nedre del av ryggen, overa</w:t>
            </w:r>
            <w:r w:rsidR="005C4B81" w:rsidRPr="006C1F2C">
              <w:rPr>
                <w:sz w:val="22"/>
                <w:szCs w:val="22"/>
              </w:rPr>
              <w:t>r</w:t>
            </w:r>
            <w:r w:rsidRPr="006C1F2C">
              <w:rPr>
                <w:sz w:val="22"/>
                <w:szCs w:val="22"/>
              </w:rPr>
              <w:t>men eller brystkassen, og riv deretter av den andre siden av det beskyttende laget.</w:t>
            </w:r>
          </w:p>
        </w:tc>
        <w:tc>
          <w:tcPr>
            <w:tcW w:w="2610" w:type="dxa"/>
            <w:tcBorders>
              <w:top w:val="single" w:sz="4" w:space="0" w:color="auto"/>
              <w:left w:val="single" w:sz="4" w:space="0" w:color="auto"/>
              <w:bottom w:val="single" w:sz="4" w:space="0" w:color="auto"/>
              <w:right w:val="single" w:sz="4" w:space="0" w:color="auto"/>
            </w:tcBorders>
          </w:tcPr>
          <w:p w14:paraId="37C86956" w14:textId="77777777" w:rsidR="00D02287" w:rsidRPr="006C1F2C" w:rsidRDefault="00956B7A" w:rsidP="005171BE">
            <w:pPr>
              <w:widowControl w:val="0"/>
              <w:rPr>
                <w:sz w:val="22"/>
                <w:szCs w:val="22"/>
              </w:rPr>
            </w:pPr>
            <w:r w:rsidRPr="00277E35">
              <w:rPr>
                <w:noProof/>
              </w:rPr>
              <w:drawing>
                <wp:inline distT="0" distB="0" distL="0" distR="0" wp14:anchorId="37C86AA3" wp14:editId="37C86AA4">
                  <wp:extent cx="1524000" cy="1143000"/>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524000" cy="1143000"/>
                          </a:xfrm>
                          <a:prstGeom prst="rect">
                            <a:avLst/>
                          </a:prstGeom>
                          <a:noFill/>
                          <a:ln>
                            <a:noFill/>
                          </a:ln>
                        </pic:spPr>
                      </pic:pic>
                    </a:graphicData>
                  </a:graphic>
                </wp:inline>
              </w:drawing>
            </w:r>
          </w:p>
        </w:tc>
      </w:tr>
    </w:tbl>
    <w:p w14:paraId="37C86958" w14:textId="77777777" w:rsidR="00D02287" w:rsidRPr="006C1F2C" w:rsidRDefault="00D02287" w:rsidP="005171BE">
      <w:pPr>
        <w:widowControl w:val="0"/>
        <w:rPr>
          <w:sz w:val="22"/>
          <w:szCs w:val="22"/>
        </w:rPr>
      </w:pPr>
    </w:p>
    <w:tbl>
      <w:tblPr>
        <w:tblW w:w="0" w:type="auto"/>
        <w:tblLayout w:type="fixed"/>
        <w:tblLook w:val="0000" w:firstRow="0" w:lastRow="0" w:firstColumn="0" w:lastColumn="0" w:noHBand="0" w:noVBand="0"/>
      </w:tblPr>
      <w:tblGrid>
        <w:gridCol w:w="6048"/>
        <w:gridCol w:w="2610"/>
      </w:tblGrid>
      <w:tr w:rsidR="00D02287" w:rsidRPr="006C1F2C" w14:paraId="37C8695D" w14:textId="77777777">
        <w:tc>
          <w:tcPr>
            <w:tcW w:w="6048" w:type="dxa"/>
          </w:tcPr>
          <w:p w14:paraId="37C86959" w14:textId="77777777" w:rsidR="00D02287" w:rsidRPr="006C1F2C" w:rsidRDefault="00D02287" w:rsidP="005171BE">
            <w:pPr>
              <w:widowControl w:val="0"/>
              <w:ind w:left="567" w:hanging="567"/>
              <w:rPr>
                <w:sz w:val="22"/>
                <w:szCs w:val="22"/>
              </w:rPr>
            </w:pPr>
            <w:r w:rsidRPr="006C1F2C">
              <w:rPr>
                <w:sz w:val="22"/>
                <w:szCs w:val="22"/>
              </w:rPr>
              <w:t>-</w:t>
            </w:r>
            <w:r w:rsidRPr="006C1F2C">
              <w:rPr>
                <w:sz w:val="22"/>
                <w:szCs w:val="22"/>
              </w:rPr>
              <w:tab/>
              <w:t xml:space="preserve">Trykk deretter plasteret godt på plass </w:t>
            </w:r>
            <w:r w:rsidR="00E704C6" w:rsidRPr="006C1F2C">
              <w:rPr>
                <w:sz w:val="22"/>
                <w:szCs w:val="22"/>
              </w:rPr>
              <w:t xml:space="preserve">i minst 30 sekunder ved bruk av </w:t>
            </w:r>
            <w:r w:rsidRPr="006C1F2C">
              <w:rPr>
                <w:sz w:val="22"/>
                <w:szCs w:val="22"/>
              </w:rPr>
              <w:t>hånd</w:t>
            </w:r>
            <w:r w:rsidR="00E704C6" w:rsidRPr="006C1F2C">
              <w:rPr>
                <w:sz w:val="22"/>
                <w:szCs w:val="22"/>
              </w:rPr>
              <w:t>flaten</w:t>
            </w:r>
            <w:r w:rsidRPr="006C1F2C">
              <w:rPr>
                <w:sz w:val="22"/>
                <w:szCs w:val="22"/>
              </w:rPr>
              <w:t xml:space="preserve"> for å forsikre deg om at kantene er godt festet.</w:t>
            </w:r>
          </w:p>
          <w:p w14:paraId="37C8695A" w14:textId="77777777" w:rsidR="00E704C6" w:rsidRPr="006C1F2C" w:rsidRDefault="00E704C6" w:rsidP="005171BE">
            <w:pPr>
              <w:widowControl w:val="0"/>
              <w:ind w:left="567" w:hanging="567"/>
              <w:rPr>
                <w:sz w:val="22"/>
                <w:szCs w:val="22"/>
              </w:rPr>
            </w:pPr>
          </w:p>
          <w:p w14:paraId="37C8695B" w14:textId="77777777" w:rsidR="00E704C6" w:rsidRPr="006C1F2C" w:rsidRDefault="00E704C6" w:rsidP="005171BE">
            <w:pPr>
              <w:widowControl w:val="0"/>
              <w:rPr>
                <w:sz w:val="22"/>
                <w:szCs w:val="22"/>
              </w:rPr>
            </w:pPr>
            <w:r w:rsidRPr="006C1F2C">
              <w:rPr>
                <w:sz w:val="22"/>
                <w:szCs w:val="22"/>
              </w:rPr>
              <w:t xml:space="preserve">Dersom det </w:t>
            </w:r>
            <w:r w:rsidR="005B447A" w:rsidRPr="006C1F2C">
              <w:rPr>
                <w:sz w:val="22"/>
                <w:szCs w:val="22"/>
              </w:rPr>
              <w:t xml:space="preserve">er til </w:t>
            </w:r>
            <w:r w:rsidRPr="006C1F2C">
              <w:rPr>
                <w:sz w:val="22"/>
                <w:szCs w:val="22"/>
              </w:rPr>
              <w:t xml:space="preserve">hjelp kan du </w:t>
            </w:r>
            <w:r w:rsidR="005B447A" w:rsidRPr="006C1F2C">
              <w:rPr>
                <w:sz w:val="22"/>
                <w:szCs w:val="22"/>
              </w:rPr>
              <w:t xml:space="preserve">for eksempel </w:t>
            </w:r>
            <w:r w:rsidRPr="006C1F2C">
              <w:rPr>
                <w:sz w:val="22"/>
                <w:szCs w:val="22"/>
              </w:rPr>
              <w:t>skrive ukedag på plasteret med en tynn kulepenn</w:t>
            </w:r>
            <w:r w:rsidR="005B447A" w:rsidRPr="006C1F2C">
              <w:rPr>
                <w:sz w:val="22"/>
                <w:szCs w:val="22"/>
              </w:rPr>
              <w:t>.</w:t>
            </w:r>
          </w:p>
        </w:tc>
        <w:tc>
          <w:tcPr>
            <w:tcW w:w="2610" w:type="dxa"/>
            <w:tcBorders>
              <w:top w:val="single" w:sz="4" w:space="0" w:color="auto"/>
              <w:left w:val="single" w:sz="4" w:space="0" w:color="auto"/>
              <w:bottom w:val="single" w:sz="4" w:space="0" w:color="auto"/>
              <w:right w:val="single" w:sz="4" w:space="0" w:color="auto"/>
            </w:tcBorders>
          </w:tcPr>
          <w:p w14:paraId="37C8695C" w14:textId="77777777" w:rsidR="00D02287" w:rsidRPr="00277E35" w:rsidRDefault="00956B7A" w:rsidP="005171BE">
            <w:pPr>
              <w:widowControl w:val="0"/>
              <w:rPr>
                <w:sz w:val="22"/>
                <w:szCs w:val="22"/>
              </w:rPr>
            </w:pPr>
            <w:r w:rsidRPr="00277E35">
              <w:rPr>
                <w:noProof/>
              </w:rPr>
              <w:drawing>
                <wp:inline distT="0" distB="0" distL="0" distR="0" wp14:anchorId="37C86AA5" wp14:editId="37C86AA6">
                  <wp:extent cx="1524000" cy="1047750"/>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524000" cy="1047750"/>
                          </a:xfrm>
                          <a:prstGeom prst="rect">
                            <a:avLst/>
                          </a:prstGeom>
                          <a:noFill/>
                          <a:ln>
                            <a:noFill/>
                          </a:ln>
                        </pic:spPr>
                      </pic:pic>
                    </a:graphicData>
                  </a:graphic>
                </wp:inline>
              </w:drawing>
            </w:r>
          </w:p>
        </w:tc>
      </w:tr>
    </w:tbl>
    <w:p w14:paraId="37C8695E" w14:textId="77777777" w:rsidR="00D02287" w:rsidRPr="006C1F2C" w:rsidRDefault="00D02287" w:rsidP="005171BE">
      <w:pPr>
        <w:widowControl w:val="0"/>
        <w:rPr>
          <w:sz w:val="22"/>
          <w:szCs w:val="22"/>
        </w:rPr>
      </w:pPr>
    </w:p>
    <w:p w14:paraId="37C8695F" w14:textId="77777777" w:rsidR="00D02287" w:rsidRPr="006C1F2C" w:rsidRDefault="00D02287" w:rsidP="005171BE">
      <w:pPr>
        <w:widowControl w:val="0"/>
        <w:rPr>
          <w:sz w:val="22"/>
          <w:szCs w:val="22"/>
        </w:rPr>
      </w:pPr>
      <w:r w:rsidRPr="006C1F2C">
        <w:rPr>
          <w:sz w:val="22"/>
          <w:szCs w:val="22"/>
        </w:rPr>
        <w:t>Plasteret skal brukes kontinuerlig til det er på tide å erstatte det med et nytt. Det kan hende du ønsker å eksperimentere med ulike steder når du setter på et nytt plaster, for å finne de områdene som passer best for deg og hvor ikke trange klær vil gni av plasteret.</w:t>
      </w:r>
    </w:p>
    <w:p w14:paraId="37C86960" w14:textId="77777777" w:rsidR="00D02287" w:rsidRPr="006C1F2C" w:rsidRDefault="00D02287" w:rsidP="005171BE">
      <w:pPr>
        <w:widowControl w:val="0"/>
        <w:rPr>
          <w:sz w:val="22"/>
          <w:szCs w:val="22"/>
        </w:rPr>
      </w:pPr>
    </w:p>
    <w:p w14:paraId="37C86961" w14:textId="77777777" w:rsidR="00D02287" w:rsidRPr="006C1F2C" w:rsidRDefault="00D02287" w:rsidP="005171BE">
      <w:pPr>
        <w:keepNext/>
        <w:widowControl w:val="0"/>
        <w:rPr>
          <w:b/>
          <w:sz w:val="22"/>
          <w:szCs w:val="22"/>
        </w:rPr>
      </w:pPr>
      <w:r w:rsidRPr="006C1F2C">
        <w:rPr>
          <w:b/>
          <w:sz w:val="22"/>
          <w:szCs w:val="22"/>
        </w:rPr>
        <w:t>Hvordan du fjerner Exelon depotplastre</w:t>
      </w:r>
    </w:p>
    <w:p w14:paraId="37C86962" w14:textId="77777777" w:rsidR="00D02287" w:rsidRPr="006C1F2C" w:rsidRDefault="00D02287" w:rsidP="005171BE">
      <w:pPr>
        <w:widowControl w:val="0"/>
        <w:rPr>
          <w:sz w:val="22"/>
          <w:szCs w:val="22"/>
        </w:rPr>
      </w:pPr>
      <w:r w:rsidRPr="006C1F2C">
        <w:rPr>
          <w:sz w:val="22"/>
          <w:szCs w:val="22"/>
        </w:rPr>
        <w:t xml:space="preserve">Dra forsiktig i en kant av plasteret for å fjerne det </w:t>
      </w:r>
      <w:r w:rsidR="00E704C6" w:rsidRPr="006C1F2C">
        <w:rPr>
          <w:sz w:val="22"/>
          <w:szCs w:val="22"/>
        </w:rPr>
        <w:t>sakte</w:t>
      </w:r>
      <w:r w:rsidRPr="006C1F2C">
        <w:rPr>
          <w:sz w:val="22"/>
          <w:szCs w:val="22"/>
        </w:rPr>
        <w:t xml:space="preserve"> fra huden.</w:t>
      </w:r>
      <w:r w:rsidR="00E704C6" w:rsidRPr="006C1F2C">
        <w:rPr>
          <w:sz w:val="22"/>
          <w:szCs w:val="22"/>
        </w:rPr>
        <w:t xml:space="preserve"> Dersom limrester sitter igjen på huden , skyll hudområdet forsiktig med varmt vann og mild såpe eller bruk babyolje til å fjerne dem. Alkohol eller andre flytende oppløsninger (neglelakkfjerner eller andre løsemidler) bør ikke brukes.</w:t>
      </w:r>
    </w:p>
    <w:p w14:paraId="37C86963" w14:textId="77777777" w:rsidR="00E704C6" w:rsidRPr="006C1F2C" w:rsidRDefault="00E704C6" w:rsidP="005171BE">
      <w:pPr>
        <w:widowControl w:val="0"/>
        <w:rPr>
          <w:sz w:val="22"/>
          <w:szCs w:val="22"/>
        </w:rPr>
      </w:pPr>
    </w:p>
    <w:p w14:paraId="37C86964" w14:textId="77777777" w:rsidR="00E704C6" w:rsidRPr="006C1F2C" w:rsidRDefault="00E704C6" w:rsidP="005171BE">
      <w:pPr>
        <w:widowControl w:val="0"/>
        <w:rPr>
          <w:sz w:val="22"/>
          <w:szCs w:val="22"/>
        </w:rPr>
      </w:pPr>
      <w:r w:rsidRPr="006C1F2C">
        <w:rPr>
          <w:sz w:val="22"/>
          <w:szCs w:val="22"/>
        </w:rPr>
        <w:t xml:space="preserve">Du bør vaske hendene med såpe og vann etter fjerning av plasteret. </w:t>
      </w:r>
      <w:r w:rsidR="00100F3A" w:rsidRPr="006C1F2C">
        <w:rPr>
          <w:sz w:val="22"/>
          <w:szCs w:val="22"/>
        </w:rPr>
        <w:t xml:space="preserve">Ved kontakt med øynene eller dersom øynene blir røde etter håndtering av plasteret, rens umiddelbart med </w:t>
      </w:r>
      <w:r w:rsidR="008A593F" w:rsidRPr="006C1F2C">
        <w:rPr>
          <w:sz w:val="22"/>
          <w:szCs w:val="22"/>
        </w:rPr>
        <w:t xml:space="preserve">rikelig </w:t>
      </w:r>
      <w:r w:rsidR="00100F3A" w:rsidRPr="006C1F2C">
        <w:rPr>
          <w:sz w:val="22"/>
          <w:szCs w:val="22"/>
        </w:rPr>
        <w:t>vann og søk medisinske råd dersom symptomene ikke opphører.</w:t>
      </w:r>
    </w:p>
    <w:p w14:paraId="37C86965" w14:textId="77777777" w:rsidR="00D02287" w:rsidRPr="006C1F2C" w:rsidRDefault="00D02287" w:rsidP="005171BE">
      <w:pPr>
        <w:widowControl w:val="0"/>
        <w:rPr>
          <w:sz w:val="22"/>
          <w:szCs w:val="22"/>
        </w:rPr>
      </w:pPr>
    </w:p>
    <w:p w14:paraId="37C86966" w14:textId="77777777" w:rsidR="00D02287" w:rsidRPr="006C1F2C" w:rsidRDefault="00D02287" w:rsidP="005171BE">
      <w:pPr>
        <w:keepNext/>
        <w:widowControl w:val="0"/>
        <w:rPr>
          <w:b/>
          <w:sz w:val="22"/>
          <w:szCs w:val="22"/>
        </w:rPr>
      </w:pPr>
      <w:r w:rsidRPr="006C1F2C">
        <w:rPr>
          <w:b/>
          <w:sz w:val="22"/>
          <w:szCs w:val="22"/>
        </w:rPr>
        <w:t>Kan du bruke Exelon depotplastre mens du bader, svømmer eller soler deg?</w:t>
      </w:r>
    </w:p>
    <w:p w14:paraId="37C86967" w14:textId="77777777" w:rsidR="00D02287" w:rsidRPr="00277E35" w:rsidRDefault="00D02287" w:rsidP="005171BE">
      <w:pPr>
        <w:widowControl w:val="0"/>
        <w:numPr>
          <w:ilvl w:val="0"/>
          <w:numId w:val="19"/>
        </w:numPr>
        <w:tabs>
          <w:tab w:val="clear" w:pos="2160"/>
        </w:tabs>
        <w:ind w:left="567" w:hanging="567"/>
        <w:rPr>
          <w:sz w:val="22"/>
          <w:szCs w:val="22"/>
        </w:rPr>
      </w:pPr>
      <w:r w:rsidRPr="006C1F2C">
        <w:rPr>
          <w:sz w:val="22"/>
          <w:szCs w:val="22"/>
        </w:rPr>
        <w:t>Bading, svømming eller dusjing skal ikke påvirke plasteret. Sørg for at plasteret ikke løsner under disse aktivitetene.</w:t>
      </w:r>
    </w:p>
    <w:p w14:paraId="37C86968" w14:textId="77777777" w:rsidR="00D02287" w:rsidRPr="006C1F2C" w:rsidRDefault="00D02287" w:rsidP="005171BE">
      <w:pPr>
        <w:widowControl w:val="0"/>
        <w:numPr>
          <w:ilvl w:val="0"/>
          <w:numId w:val="19"/>
        </w:numPr>
        <w:tabs>
          <w:tab w:val="clear" w:pos="2160"/>
        </w:tabs>
        <w:ind w:left="567" w:hanging="567"/>
        <w:rPr>
          <w:sz w:val="22"/>
          <w:szCs w:val="22"/>
        </w:rPr>
      </w:pPr>
      <w:r w:rsidRPr="006C1F2C">
        <w:rPr>
          <w:sz w:val="22"/>
          <w:szCs w:val="22"/>
        </w:rPr>
        <w:t>Plasteret må ikke utsettes for eksterne varmekilder (</w:t>
      </w:r>
      <w:r w:rsidR="00FE1FD3" w:rsidRPr="006C1F2C">
        <w:rPr>
          <w:sz w:val="22"/>
          <w:szCs w:val="22"/>
        </w:rPr>
        <w:t>for eksempel</w:t>
      </w:r>
      <w:r w:rsidRPr="006C1F2C">
        <w:rPr>
          <w:sz w:val="22"/>
          <w:szCs w:val="22"/>
        </w:rPr>
        <w:t xml:space="preserve"> overdrevet soling, badstu, solarium) over lengre tid.</w:t>
      </w:r>
    </w:p>
    <w:p w14:paraId="37C86969" w14:textId="77777777" w:rsidR="00D02287" w:rsidRPr="006C1F2C" w:rsidRDefault="00D02287" w:rsidP="005171BE">
      <w:pPr>
        <w:widowControl w:val="0"/>
        <w:rPr>
          <w:sz w:val="22"/>
          <w:szCs w:val="22"/>
        </w:rPr>
      </w:pPr>
    </w:p>
    <w:p w14:paraId="37C8696A" w14:textId="77777777" w:rsidR="00D02287" w:rsidRPr="006C1F2C" w:rsidRDefault="00D02287" w:rsidP="005171BE">
      <w:pPr>
        <w:keepNext/>
        <w:widowControl w:val="0"/>
        <w:rPr>
          <w:b/>
          <w:sz w:val="22"/>
          <w:szCs w:val="22"/>
        </w:rPr>
      </w:pPr>
      <w:r w:rsidRPr="006C1F2C">
        <w:rPr>
          <w:b/>
          <w:sz w:val="22"/>
          <w:szCs w:val="22"/>
        </w:rPr>
        <w:t>Hva gjør du dersom et plaster faller av?</w:t>
      </w:r>
    </w:p>
    <w:p w14:paraId="37C8696B" w14:textId="77777777" w:rsidR="00D02287" w:rsidRPr="006C1F2C" w:rsidRDefault="00D02287" w:rsidP="005171BE">
      <w:pPr>
        <w:widowControl w:val="0"/>
        <w:rPr>
          <w:sz w:val="22"/>
          <w:szCs w:val="22"/>
        </w:rPr>
      </w:pPr>
      <w:r w:rsidRPr="006C1F2C">
        <w:rPr>
          <w:sz w:val="22"/>
          <w:szCs w:val="22"/>
        </w:rPr>
        <w:t>Dersom et plaster faller av påfører du et nytt plaster resten av dagen, og erstatter det deretter til samme tid som vanlig den påfølgende dagen.</w:t>
      </w:r>
    </w:p>
    <w:p w14:paraId="37C8696C" w14:textId="77777777" w:rsidR="00D02287" w:rsidRPr="006C1F2C" w:rsidRDefault="00D02287" w:rsidP="005171BE">
      <w:pPr>
        <w:widowControl w:val="0"/>
        <w:rPr>
          <w:sz w:val="22"/>
          <w:szCs w:val="22"/>
        </w:rPr>
      </w:pPr>
    </w:p>
    <w:p w14:paraId="37C8696D" w14:textId="77777777" w:rsidR="00D02287" w:rsidRPr="006C1F2C" w:rsidRDefault="00D02287" w:rsidP="005171BE">
      <w:pPr>
        <w:keepNext/>
        <w:widowControl w:val="0"/>
        <w:rPr>
          <w:b/>
          <w:sz w:val="22"/>
          <w:szCs w:val="22"/>
        </w:rPr>
      </w:pPr>
      <w:r w:rsidRPr="006C1F2C">
        <w:rPr>
          <w:b/>
          <w:sz w:val="22"/>
          <w:szCs w:val="22"/>
        </w:rPr>
        <w:t>Når og hvor lenge skal Exelon depotplastre brukes?</w:t>
      </w:r>
    </w:p>
    <w:p w14:paraId="37C8696E" w14:textId="77777777" w:rsidR="00D02287" w:rsidRPr="006C1F2C" w:rsidRDefault="00D02287" w:rsidP="005171BE">
      <w:pPr>
        <w:widowControl w:val="0"/>
        <w:numPr>
          <w:ilvl w:val="0"/>
          <w:numId w:val="32"/>
        </w:numPr>
        <w:ind w:left="567" w:hanging="567"/>
        <w:rPr>
          <w:sz w:val="22"/>
          <w:szCs w:val="22"/>
        </w:rPr>
      </w:pPr>
      <w:r w:rsidRPr="006C1F2C">
        <w:rPr>
          <w:sz w:val="22"/>
          <w:szCs w:val="22"/>
        </w:rPr>
        <w:t>For å ha nytte av behandlingen må du påføre et nytt plaster hver dag, fortrinnsvis til samme tid.</w:t>
      </w:r>
    </w:p>
    <w:p w14:paraId="37C8696F" w14:textId="77777777" w:rsidR="001F1869" w:rsidRPr="006C1F2C" w:rsidRDefault="001F1869" w:rsidP="005171BE">
      <w:pPr>
        <w:widowControl w:val="0"/>
        <w:numPr>
          <w:ilvl w:val="0"/>
          <w:numId w:val="18"/>
        </w:numPr>
        <w:tabs>
          <w:tab w:val="clear" w:pos="357"/>
        </w:tabs>
        <w:ind w:left="567" w:hanging="567"/>
        <w:rPr>
          <w:sz w:val="22"/>
          <w:szCs w:val="22"/>
        </w:rPr>
      </w:pPr>
      <w:r w:rsidRPr="006C1F2C">
        <w:rPr>
          <w:sz w:val="22"/>
          <w:szCs w:val="22"/>
        </w:rPr>
        <w:t>Benytt kun ett Exelon depotplaster om gangen og erstatt depotplasteret med et nytt etter 24 timer.</w:t>
      </w:r>
    </w:p>
    <w:p w14:paraId="37C86970" w14:textId="77777777" w:rsidR="00D02287" w:rsidRPr="006C1F2C" w:rsidRDefault="00D02287" w:rsidP="005171BE">
      <w:pPr>
        <w:widowControl w:val="0"/>
        <w:rPr>
          <w:sz w:val="22"/>
          <w:szCs w:val="22"/>
        </w:rPr>
      </w:pPr>
    </w:p>
    <w:p w14:paraId="37C86971" w14:textId="77777777" w:rsidR="00D02287" w:rsidRPr="006C1F2C" w:rsidRDefault="00D02287" w:rsidP="005171BE">
      <w:pPr>
        <w:keepNext/>
        <w:widowControl w:val="0"/>
        <w:rPr>
          <w:b/>
          <w:sz w:val="22"/>
          <w:szCs w:val="22"/>
        </w:rPr>
      </w:pPr>
      <w:r w:rsidRPr="006C1F2C">
        <w:rPr>
          <w:b/>
          <w:sz w:val="22"/>
          <w:szCs w:val="22"/>
        </w:rPr>
        <w:t>Dersom du tar for mye av Exelon</w:t>
      </w:r>
    </w:p>
    <w:p w14:paraId="37C86972" w14:textId="77777777" w:rsidR="00D02287" w:rsidRPr="006C1F2C" w:rsidRDefault="00D02287" w:rsidP="005171BE">
      <w:pPr>
        <w:widowControl w:val="0"/>
        <w:rPr>
          <w:sz w:val="22"/>
          <w:szCs w:val="22"/>
        </w:rPr>
      </w:pPr>
      <w:r w:rsidRPr="006C1F2C">
        <w:rPr>
          <w:sz w:val="22"/>
          <w:szCs w:val="22"/>
        </w:rPr>
        <w:t>Dersom du ved et uhell påfører mer enn ett plaster må du fjerne plastrene fra huden din, og deretter informere legen din om at du ved et uhell har påført mer enn ett plaster. Du kan trenge medisinsk oppfølging. Noen mennesker som har tatt for mye Exelon har opplevd kvalme, oppkast, diaré, høyt blodtrykk og hallusinasjoner. Sakte hjerterytme og besvimelse kan også forekomme.</w:t>
      </w:r>
    </w:p>
    <w:p w14:paraId="37C86973" w14:textId="77777777" w:rsidR="00D02287" w:rsidRPr="006C1F2C" w:rsidRDefault="00D02287" w:rsidP="005171BE">
      <w:pPr>
        <w:widowControl w:val="0"/>
        <w:rPr>
          <w:sz w:val="22"/>
          <w:szCs w:val="22"/>
        </w:rPr>
      </w:pPr>
    </w:p>
    <w:p w14:paraId="37C86974" w14:textId="77777777" w:rsidR="00D02287" w:rsidRPr="006C1F2C" w:rsidRDefault="00D02287" w:rsidP="005171BE">
      <w:pPr>
        <w:keepNext/>
        <w:widowControl w:val="0"/>
        <w:rPr>
          <w:b/>
          <w:sz w:val="22"/>
          <w:szCs w:val="22"/>
        </w:rPr>
      </w:pPr>
      <w:r w:rsidRPr="006C1F2C">
        <w:rPr>
          <w:b/>
          <w:sz w:val="22"/>
          <w:szCs w:val="22"/>
        </w:rPr>
        <w:t>Dersom du har glemt å ta Exelon</w:t>
      </w:r>
    </w:p>
    <w:p w14:paraId="37C86975" w14:textId="510CFA2C" w:rsidR="00D02287" w:rsidRPr="006C1F2C" w:rsidRDefault="00D02287" w:rsidP="005171BE">
      <w:pPr>
        <w:widowControl w:val="0"/>
        <w:rPr>
          <w:sz w:val="22"/>
          <w:szCs w:val="22"/>
        </w:rPr>
      </w:pPr>
      <w:r w:rsidRPr="006C1F2C">
        <w:rPr>
          <w:sz w:val="22"/>
          <w:szCs w:val="22"/>
        </w:rPr>
        <w:t xml:space="preserve">Dersom du finner ut at du har glemt å sette på et plaster, må du sette på et nytt umiddelbart. Du kan påføre det neste plasteret til samme tid neste dag. Du </w:t>
      </w:r>
      <w:r w:rsidR="00AA083E" w:rsidRPr="006C1F2C">
        <w:rPr>
          <w:sz w:val="22"/>
          <w:szCs w:val="22"/>
        </w:rPr>
        <w:t>skal</w:t>
      </w:r>
      <w:r w:rsidRPr="006C1F2C">
        <w:rPr>
          <w:sz w:val="22"/>
          <w:szCs w:val="22"/>
        </w:rPr>
        <w:t xml:space="preserve"> ikke sette på to plastre som erstatning for et glemt plaster.</w:t>
      </w:r>
    </w:p>
    <w:p w14:paraId="37C86976" w14:textId="77777777" w:rsidR="00D02287" w:rsidRPr="006C1F2C" w:rsidRDefault="00D02287" w:rsidP="005171BE">
      <w:pPr>
        <w:widowControl w:val="0"/>
        <w:rPr>
          <w:sz w:val="22"/>
          <w:szCs w:val="22"/>
        </w:rPr>
      </w:pPr>
    </w:p>
    <w:p w14:paraId="37C86977" w14:textId="77777777" w:rsidR="00D02287" w:rsidRPr="006C1F2C" w:rsidRDefault="00D02287" w:rsidP="005171BE">
      <w:pPr>
        <w:keepNext/>
        <w:widowControl w:val="0"/>
        <w:rPr>
          <w:b/>
          <w:sz w:val="22"/>
          <w:szCs w:val="22"/>
        </w:rPr>
      </w:pPr>
      <w:r w:rsidRPr="006C1F2C">
        <w:rPr>
          <w:b/>
          <w:sz w:val="22"/>
          <w:szCs w:val="22"/>
        </w:rPr>
        <w:t>Dersom du avbryter behandling med Exelon</w:t>
      </w:r>
    </w:p>
    <w:p w14:paraId="37C86978" w14:textId="77777777" w:rsidR="00D02287" w:rsidRPr="006C1F2C" w:rsidRDefault="00D02287" w:rsidP="005171BE">
      <w:pPr>
        <w:widowControl w:val="0"/>
        <w:suppressAutoHyphens/>
        <w:rPr>
          <w:sz w:val="22"/>
          <w:szCs w:val="22"/>
        </w:rPr>
      </w:pPr>
      <w:r w:rsidRPr="006C1F2C">
        <w:rPr>
          <w:sz w:val="22"/>
          <w:szCs w:val="22"/>
        </w:rPr>
        <w:t>Informer lege eller apotek dersom du avbryter behandlingen.</w:t>
      </w:r>
    </w:p>
    <w:p w14:paraId="37C86979" w14:textId="77777777" w:rsidR="00D02287" w:rsidRPr="006C1F2C" w:rsidRDefault="00D02287" w:rsidP="005171BE">
      <w:pPr>
        <w:widowControl w:val="0"/>
        <w:suppressAutoHyphens/>
        <w:rPr>
          <w:sz w:val="22"/>
          <w:szCs w:val="22"/>
        </w:rPr>
      </w:pPr>
    </w:p>
    <w:p w14:paraId="37C8697A" w14:textId="77777777" w:rsidR="00D02287" w:rsidRPr="006C1F2C" w:rsidRDefault="00D02287" w:rsidP="005171BE">
      <w:pPr>
        <w:widowControl w:val="0"/>
        <w:suppressAutoHyphens/>
        <w:rPr>
          <w:sz w:val="22"/>
          <w:szCs w:val="22"/>
        </w:rPr>
      </w:pPr>
      <w:r w:rsidRPr="006C1F2C">
        <w:rPr>
          <w:sz w:val="22"/>
          <w:szCs w:val="22"/>
        </w:rPr>
        <w:t>Spør lege eller apotek dersom du har noen spørsmål om bruken av dette legemidlet.</w:t>
      </w:r>
    </w:p>
    <w:p w14:paraId="37C8697B" w14:textId="77777777" w:rsidR="00D02287" w:rsidRPr="006C1F2C" w:rsidRDefault="00D02287" w:rsidP="005171BE">
      <w:pPr>
        <w:widowControl w:val="0"/>
        <w:suppressAutoHyphens/>
        <w:rPr>
          <w:sz w:val="22"/>
          <w:szCs w:val="22"/>
        </w:rPr>
      </w:pPr>
    </w:p>
    <w:p w14:paraId="37C8697C" w14:textId="77777777" w:rsidR="00D02287" w:rsidRPr="006C1F2C" w:rsidRDefault="00D02287" w:rsidP="005171BE">
      <w:pPr>
        <w:widowControl w:val="0"/>
        <w:suppressAutoHyphens/>
        <w:rPr>
          <w:sz w:val="22"/>
          <w:szCs w:val="22"/>
        </w:rPr>
      </w:pPr>
    </w:p>
    <w:p w14:paraId="37C8697D" w14:textId="77777777" w:rsidR="00D02287" w:rsidRPr="006C1F2C" w:rsidRDefault="00D02287" w:rsidP="005171BE">
      <w:pPr>
        <w:keepNext/>
        <w:widowControl w:val="0"/>
        <w:suppressAutoHyphens/>
        <w:ind w:left="567" w:hanging="567"/>
        <w:rPr>
          <w:sz w:val="22"/>
          <w:szCs w:val="22"/>
        </w:rPr>
      </w:pPr>
      <w:r w:rsidRPr="006C1F2C">
        <w:rPr>
          <w:b/>
          <w:sz w:val="22"/>
          <w:szCs w:val="22"/>
        </w:rPr>
        <w:t>4.</w:t>
      </w:r>
      <w:r w:rsidRPr="006C1F2C">
        <w:rPr>
          <w:b/>
          <w:sz w:val="22"/>
          <w:szCs w:val="22"/>
        </w:rPr>
        <w:tab/>
        <w:t>M</w:t>
      </w:r>
      <w:r w:rsidR="008412D0" w:rsidRPr="006C1F2C">
        <w:rPr>
          <w:b/>
          <w:sz w:val="22"/>
          <w:szCs w:val="22"/>
        </w:rPr>
        <w:t>ulige bivirkninger</w:t>
      </w:r>
    </w:p>
    <w:p w14:paraId="37C8697E" w14:textId="77777777" w:rsidR="00D02287" w:rsidRPr="006C1F2C" w:rsidRDefault="00D02287" w:rsidP="005171BE">
      <w:pPr>
        <w:keepNext/>
        <w:widowControl w:val="0"/>
        <w:suppressAutoHyphens/>
        <w:rPr>
          <w:sz w:val="22"/>
          <w:szCs w:val="22"/>
        </w:rPr>
      </w:pPr>
    </w:p>
    <w:p w14:paraId="37C8697F" w14:textId="77777777" w:rsidR="00D02287" w:rsidRPr="006C1F2C" w:rsidRDefault="00D02287" w:rsidP="005171BE">
      <w:pPr>
        <w:widowControl w:val="0"/>
        <w:suppressAutoHyphens/>
        <w:rPr>
          <w:sz w:val="22"/>
          <w:szCs w:val="22"/>
        </w:rPr>
      </w:pPr>
      <w:r w:rsidRPr="006C1F2C">
        <w:rPr>
          <w:sz w:val="22"/>
          <w:szCs w:val="22"/>
        </w:rPr>
        <w:t>Som alle legemidler kan Exelon depotplastre forårsake bivirkninger, men ikke alle får det.</w:t>
      </w:r>
    </w:p>
    <w:p w14:paraId="37C86980" w14:textId="77777777" w:rsidR="00D02287" w:rsidRPr="006C1F2C" w:rsidRDefault="00D02287" w:rsidP="005171BE">
      <w:pPr>
        <w:widowControl w:val="0"/>
        <w:rPr>
          <w:sz w:val="22"/>
          <w:szCs w:val="22"/>
        </w:rPr>
      </w:pPr>
    </w:p>
    <w:p w14:paraId="37C86981" w14:textId="77777777" w:rsidR="00034BB2" w:rsidRPr="006C1F2C" w:rsidRDefault="00034BB2" w:rsidP="005171BE">
      <w:pPr>
        <w:widowControl w:val="0"/>
        <w:rPr>
          <w:color w:val="000000"/>
          <w:sz w:val="22"/>
          <w:szCs w:val="22"/>
        </w:rPr>
      </w:pPr>
      <w:r w:rsidRPr="006C1F2C">
        <w:rPr>
          <w:color w:val="000000"/>
          <w:sz w:val="22"/>
          <w:szCs w:val="22"/>
        </w:rPr>
        <w:t>Bivirkninger er vanligst i forbindelse med behandlingsstart eller når dosen økes. Bivirkningene vil vanligvis forsvinne gradvis, trolig fordi kroppen din blir vant til legemidlet.</w:t>
      </w:r>
    </w:p>
    <w:p w14:paraId="37C86982" w14:textId="77777777" w:rsidR="004D0800" w:rsidRPr="006C1F2C" w:rsidRDefault="004D0800" w:rsidP="005171BE">
      <w:pPr>
        <w:widowControl w:val="0"/>
        <w:rPr>
          <w:color w:val="000000"/>
          <w:sz w:val="22"/>
          <w:szCs w:val="22"/>
        </w:rPr>
      </w:pPr>
    </w:p>
    <w:p w14:paraId="37C86983" w14:textId="77777777" w:rsidR="002A0C01" w:rsidRPr="006C1F2C" w:rsidRDefault="002A0C01" w:rsidP="005171BE">
      <w:pPr>
        <w:widowControl w:val="0"/>
        <w:rPr>
          <w:b/>
          <w:color w:val="000000"/>
          <w:sz w:val="22"/>
          <w:szCs w:val="22"/>
        </w:rPr>
      </w:pPr>
      <w:r w:rsidRPr="006C1F2C">
        <w:rPr>
          <w:b/>
          <w:color w:val="000000"/>
          <w:sz w:val="22"/>
          <w:szCs w:val="22"/>
        </w:rPr>
        <w:t>Ta av depotplasteret og fortell det til legen umiddelbart dersom du opplever noen av følgende bivirkninger som kan være alvorlige:</w:t>
      </w:r>
    </w:p>
    <w:p w14:paraId="37C86984" w14:textId="77777777" w:rsidR="005D77FB" w:rsidRPr="006C1F2C" w:rsidRDefault="005D77FB" w:rsidP="005171BE">
      <w:pPr>
        <w:widowControl w:val="0"/>
        <w:rPr>
          <w:color w:val="000000"/>
          <w:sz w:val="22"/>
          <w:szCs w:val="22"/>
        </w:rPr>
      </w:pPr>
    </w:p>
    <w:p w14:paraId="37C86985" w14:textId="77777777" w:rsidR="005D77FB" w:rsidRPr="006C1F2C" w:rsidRDefault="005D77FB" w:rsidP="005171BE">
      <w:pPr>
        <w:keepNext/>
        <w:widowControl w:val="0"/>
        <w:rPr>
          <w:color w:val="000000"/>
          <w:sz w:val="22"/>
          <w:szCs w:val="22"/>
        </w:rPr>
      </w:pPr>
      <w:r w:rsidRPr="006C1F2C">
        <w:rPr>
          <w:b/>
          <w:color w:val="000000"/>
          <w:sz w:val="22"/>
          <w:szCs w:val="22"/>
        </w:rPr>
        <w:t>Vanlige</w:t>
      </w:r>
      <w:r w:rsidR="0077609B" w:rsidRPr="006C1F2C">
        <w:rPr>
          <w:color w:val="000000"/>
          <w:sz w:val="22"/>
          <w:szCs w:val="22"/>
        </w:rPr>
        <w:t xml:space="preserve"> (kan forekomme hos opptil 1 av 10 personer)</w:t>
      </w:r>
    </w:p>
    <w:p w14:paraId="37C86986" w14:textId="77777777" w:rsidR="005D77FB" w:rsidRPr="006C1F2C" w:rsidRDefault="005D77FB" w:rsidP="005171BE">
      <w:pPr>
        <w:widowControl w:val="0"/>
        <w:numPr>
          <w:ilvl w:val="0"/>
          <w:numId w:val="43"/>
        </w:numPr>
        <w:ind w:left="567" w:hanging="567"/>
        <w:rPr>
          <w:color w:val="000000"/>
          <w:sz w:val="22"/>
          <w:szCs w:val="22"/>
        </w:rPr>
      </w:pPr>
      <w:r w:rsidRPr="006C1F2C">
        <w:rPr>
          <w:color w:val="000000"/>
          <w:sz w:val="22"/>
          <w:szCs w:val="22"/>
        </w:rPr>
        <w:t>Tap av appetitt</w:t>
      </w:r>
    </w:p>
    <w:p w14:paraId="37C86987" w14:textId="77777777" w:rsidR="005D77FB" w:rsidRPr="006C1F2C" w:rsidRDefault="005D77FB" w:rsidP="005171BE">
      <w:pPr>
        <w:widowControl w:val="0"/>
        <w:numPr>
          <w:ilvl w:val="0"/>
          <w:numId w:val="43"/>
        </w:numPr>
        <w:ind w:left="567" w:hanging="567"/>
        <w:rPr>
          <w:color w:val="000000"/>
          <w:sz w:val="22"/>
          <w:szCs w:val="22"/>
        </w:rPr>
      </w:pPr>
      <w:r w:rsidRPr="006C1F2C">
        <w:rPr>
          <w:color w:val="000000"/>
          <w:sz w:val="22"/>
          <w:szCs w:val="22"/>
        </w:rPr>
        <w:t>Følelse av svimmelhet</w:t>
      </w:r>
    </w:p>
    <w:p w14:paraId="37C86988" w14:textId="6419FA31" w:rsidR="00D44B4D" w:rsidRPr="006C1F2C" w:rsidRDefault="00D44B4D" w:rsidP="005171BE">
      <w:pPr>
        <w:widowControl w:val="0"/>
        <w:numPr>
          <w:ilvl w:val="0"/>
          <w:numId w:val="43"/>
        </w:numPr>
        <w:ind w:left="567" w:hanging="567"/>
        <w:rPr>
          <w:sz w:val="22"/>
          <w:szCs w:val="22"/>
        </w:rPr>
      </w:pPr>
      <w:r w:rsidRPr="006C1F2C">
        <w:rPr>
          <w:sz w:val="22"/>
          <w:szCs w:val="22"/>
        </w:rPr>
        <w:t>Agitasjon</w:t>
      </w:r>
    </w:p>
    <w:p w14:paraId="66BE946E" w14:textId="77777777" w:rsidR="00D5241A" w:rsidRDefault="005D77FB" w:rsidP="00D5241A">
      <w:pPr>
        <w:widowControl w:val="0"/>
        <w:numPr>
          <w:ilvl w:val="0"/>
          <w:numId w:val="43"/>
        </w:numPr>
        <w:ind w:left="567" w:hanging="567"/>
        <w:rPr>
          <w:sz w:val="22"/>
          <w:szCs w:val="22"/>
        </w:rPr>
      </w:pPr>
      <w:r w:rsidRPr="006C1F2C">
        <w:rPr>
          <w:sz w:val="22"/>
          <w:szCs w:val="22"/>
        </w:rPr>
        <w:t>Urininkontinens (vansker med å holde igjen urinen tilstrekkelig)</w:t>
      </w:r>
    </w:p>
    <w:p w14:paraId="4CB1B049" w14:textId="35EC4981" w:rsidR="00D5241A" w:rsidRPr="00D5241A" w:rsidRDefault="00D5241A" w:rsidP="00D5241A">
      <w:pPr>
        <w:widowControl w:val="0"/>
        <w:numPr>
          <w:ilvl w:val="0"/>
          <w:numId w:val="43"/>
        </w:numPr>
        <w:ind w:left="567" w:hanging="567"/>
        <w:rPr>
          <w:sz w:val="22"/>
          <w:szCs w:val="22"/>
        </w:rPr>
      </w:pPr>
      <w:r w:rsidRPr="00D5241A">
        <w:rPr>
          <w:color w:val="000000"/>
          <w:sz w:val="22"/>
          <w:szCs w:val="22"/>
        </w:rPr>
        <w:t>Urinveisinfeksjon</w:t>
      </w:r>
    </w:p>
    <w:p w14:paraId="377F7404" w14:textId="6D5E044E" w:rsidR="00D5241A" w:rsidRDefault="00D5241A" w:rsidP="005171BE">
      <w:pPr>
        <w:widowControl w:val="0"/>
        <w:numPr>
          <w:ilvl w:val="0"/>
          <w:numId w:val="43"/>
        </w:numPr>
        <w:ind w:left="567" w:hanging="567"/>
        <w:rPr>
          <w:sz w:val="22"/>
          <w:szCs w:val="22"/>
        </w:rPr>
      </w:pPr>
      <w:r>
        <w:rPr>
          <w:sz w:val="22"/>
          <w:szCs w:val="22"/>
        </w:rPr>
        <w:t>Angst</w:t>
      </w:r>
    </w:p>
    <w:p w14:paraId="465ED1EF" w14:textId="21FF9DAB" w:rsidR="00D5241A" w:rsidRDefault="00D5241A" w:rsidP="005171BE">
      <w:pPr>
        <w:widowControl w:val="0"/>
        <w:numPr>
          <w:ilvl w:val="0"/>
          <w:numId w:val="43"/>
        </w:numPr>
        <w:ind w:left="567" w:hanging="567"/>
        <w:rPr>
          <w:sz w:val="22"/>
          <w:szCs w:val="22"/>
        </w:rPr>
      </w:pPr>
      <w:r>
        <w:rPr>
          <w:sz w:val="22"/>
          <w:szCs w:val="22"/>
        </w:rPr>
        <w:t>Depresjon</w:t>
      </w:r>
    </w:p>
    <w:p w14:paraId="3F7225EE" w14:textId="3438395F" w:rsidR="00D5241A" w:rsidRDefault="00D5241A" w:rsidP="005171BE">
      <w:pPr>
        <w:widowControl w:val="0"/>
        <w:numPr>
          <w:ilvl w:val="0"/>
          <w:numId w:val="43"/>
        </w:numPr>
        <w:ind w:left="567" w:hanging="567"/>
        <w:rPr>
          <w:sz w:val="22"/>
          <w:szCs w:val="22"/>
        </w:rPr>
      </w:pPr>
      <w:r>
        <w:rPr>
          <w:sz w:val="22"/>
          <w:szCs w:val="22"/>
        </w:rPr>
        <w:t>Forvirring</w:t>
      </w:r>
    </w:p>
    <w:p w14:paraId="21D1372C" w14:textId="747BE939" w:rsidR="00D5241A" w:rsidRDefault="00D5241A" w:rsidP="005171BE">
      <w:pPr>
        <w:widowControl w:val="0"/>
        <w:numPr>
          <w:ilvl w:val="0"/>
          <w:numId w:val="43"/>
        </w:numPr>
        <w:ind w:left="567" w:hanging="567"/>
        <w:rPr>
          <w:sz w:val="22"/>
          <w:szCs w:val="22"/>
        </w:rPr>
      </w:pPr>
      <w:r>
        <w:rPr>
          <w:sz w:val="22"/>
          <w:szCs w:val="22"/>
        </w:rPr>
        <w:t>Hodepine</w:t>
      </w:r>
    </w:p>
    <w:p w14:paraId="6B87A0C6" w14:textId="743DCB08" w:rsidR="00D5241A" w:rsidRDefault="00D5241A" w:rsidP="005171BE">
      <w:pPr>
        <w:widowControl w:val="0"/>
        <w:numPr>
          <w:ilvl w:val="0"/>
          <w:numId w:val="43"/>
        </w:numPr>
        <w:ind w:left="567" w:hanging="567"/>
        <w:rPr>
          <w:sz w:val="22"/>
          <w:szCs w:val="22"/>
        </w:rPr>
      </w:pPr>
      <w:r>
        <w:rPr>
          <w:sz w:val="22"/>
          <w:szCs w:val="22"/>
        </w:rPr>
        <w:t>Besvimelse</w:t>
      </w:r>
    </w:p>
    <w:p w14:paraId="09F4BD15" w14:textId="32FFBCF7" w:rsidR="00D5241A" w:rsidRPr="00F3221A" w:rsidRDefault="00D5241A" w:rsidP="005171BE">
      <w:pPr>
        <w:widowControl w:val="0"/>
        <w:numPr>
          <w:ilvl w:val="0"/>
          <w:numId w:val="43"/>
        </w:numPr>
        <w:ind w:left="567" w:hanging="567"/>
        <w:rPr>
          <w:sz w:val="22"/>
          <w:szCs w:val="22"/>
        </w:rPr>
      </w:pPr>
      <w:r w:rsidRPr="006C1F2C">
        <w:rPr>
          <w:color w:val="000000"/>
          <w:sz w:val="22"/>
          <w:szCs w:val="22"/>
        </w:rPr>
        <w:t>Mageproblemer slik som kvalme eller brekninger, diaré</w:t>
      </w:r>
    </w:p>
    <w:p w14:paraId="170CDD93" w14:textId="7DD1D55E" w:rsidR="00D5241A" w:rsidRPr="00F3221A" w:rsidRDefault="003F04F8" w:rsidP="005171BE">
      <w:pPr>
        <w:widowControl w:val="0"/>
        <w:numPr>
          <w:ilvl w:val="0"/>
          <w:numId w:val="43"/>
        </w:numPr>
        <w:ind w:left="567" w:hanging="567"/>
        <w:rPr>
          <w:sz w:val="22"/>
          <w:szCs w:val="22"/>
        </w:rPr>
      </w:pPr>
      <w:r w:rsidRPr="006C1F2C">
        <w:rPr>
          <w:color w:val="000000"/>
          <w:sz w:val="22"/>
          <w:szCs w:val="22"/>
        </w:rPr>
        <w:t>Halsbrann</w:t>
      </w:r>
    </w:p>
    <w:p w14:paraId="38C313E2" w14:textId="57BF7CF0" w:rsidR="003F04F8" w:rsidRPr="00F3221A" w:rsidRDefault="003F04F8" w:rsidP="005171BE">
      <w:pPr>
        <w:widowControl w:val="0"/>
        <w:numPr>
          <w:ilvl w:val="0"/>
          <w:numId w:val="43"/>
        </w:numPr>
        <w:ind w:left="567" w:hanging="567"/>
        <w:rPr>
          <w:sz w:val="22"/>
          <w:szCs w:val="22"/>
        </w:rPr>
      </w:pPr>
      <w:r w:rsidRPr="006C1F2C">
        <w:rPr>
          <w:color w:val="000000"/>
          <w:sz w:val="22"/>
          <w:szCs w:val="22"/>
        </w:rPr>
        <w:t>Magesmerte</w:t>
      </w:r>
      <w:r>
        <w:rPr>
          <w:color w:val="000000"/>
          <w:sz w:val="22"/>
          <w:szCs w:val="22"/>
        </w:rPr>
        <w:t>r</w:t>
      </w:r>
    </w:p>
    <w:p w14:paraId="08EF9A4C" w14:textId="442B1815" w:rsidR="003F04F8" w:rsidRPr="00F3221A" w:rsidRDefault="003F04F8" w:rsidP="005171BE">
      <w:pPr>
        <w:widowControl w:val="0"/>
        <w:numPr>
          <w:ilvl w:val="0"/>
          <w:numId w:val="43"/>
        </w:numPr>
        <w:ind w:left="567" w:hanging="567"/>
        <w:rPr>
          <w:sz w:val="22"/>
          <w:szCs w:val="22"/>
        </w:rPr>
      </w:pPr>
      <w:r>
        <w:rPr>
          <w:color w:val="000000"/>
          <w:sz w:val="22"/>
          <w:szCs w:val="22"/>
        </w:rPr>
        <w:t>Utslett</w:t>
      </w:r>
    </w:p>
    <w:p w14:paraId="1A8A19C2" w14:textId="51D8DFA7" w:rsidR="003F04F8" w:rsidRDefault="003F04F8" w:rsidP="005171BE">
      <w:pPr>
        <w:widowControl w:val="0"/>
        <w:numPr>
          <w:ilvl w:val="0"/>
          <w:numId w:val="43"/>
        </w:numPr>
        <w:ind w:left="567" w:hanging="567"/>
        <w:rPr>
          <w:sz w:val="22"/>
          <w:szCs w:val="22"/>
        </w:rPr>
      </w:pPr>
      <w:r w:rsidRPr="006C1F2C">
        <w:rPr>
          <w:sz w:val="22"/>
          <w:szCs w:val="22"/>
        </w:rPr>
        <w:t>Allergiske reaksjoner på applikasjonsstedet, slik som blemmer eller hudinflammasjon</w:t>
      </w:r>
    </w:p>
    <w:p w14:paraId="07B10D04" w14:textId="77B6E6C8" w:rsidR="003F04F8" w:rsidRPr="00F3221A" w:rsidRDefault="003F04F8" w:rsidP="005171BE">
      <w:pPr>
        <w:widowControl w:val="0"/>
        <w:numPr>
          <w:ilvl w:val="0"/>
          <w:numId w:val="43"/>
        </w:numPr>
        <w:ind w:left="567" w:hanging="567"/>
        <w:rPr>
          <w:sz w:val="22"/>
          <w:szCs w:val="22"/>
        </w:rPr>
      </w:pPr>
      <w:r w:rsidRPr="006C1F2C">
        <w:rPr>
          <w:color w:val="000000"/>
          <w:sz w:val="22"/>
          <w:szCs w:val="22"/>
        </w:rPr>
        <w:t>Følelse av trøtthet eller svakhet</w:t>
      </w:r>
    </w:p>
    <w:p w14:paraId="7E78673F" w14:textId="12D41FEB" w:rsidR="003F04F8" w:rsidRPr="00F3221A" w:rsidRDefault="003F04F8" w:rsidP="005171BE">
      <w:pPr>
        <w:widowControl w:val="0"/>
        <w:numPr>
          <w:ilvl w:val="0"/>
          <w:numId w:val="43"/>
        </w:numPr>
        <w:ind w:left="567" w:hanging="567"/>
        <w:rPr>
          <w:sz w:val="22"/>
          <w:szCs w:val="22"/>
        </w:rPr>
      </w:pPr>
      <w:r w:rsidRPr="006C1F2C">
        <w:rPr>
          <w:color w:val="000000"/>
          <w:sz w:val="22"/>
          <w:szCs w:val="22"/>
        </w:rPr>
        <w:t>Vekttap</w:t>
      </w:r>
    </w:p>
    <w:p w14:paraId="588B1E98" w14:textId="475147F9" w:rsidR="003F04F8" w:rsidRPr="006C1F2C" w:rsidRDefault="003F04F8" w:rsidP="005171BE">
      <w:pPr>
        <w:widowControl w:val="0"/>
        <w:numPr>
          <w:ilvl w:val="0"/>
          <w:numId w:val="43"/>
        </w:numPr>
        <w:ind w:left="567" w:hanging="567"/>
        <w:rPr>
          <w:sz w:val="22"/>
          <w:szCs w:val="22"/>
        </w:rPr>
      </w:pPr>
      <w:r>
        <w:rPr>
          <w:color w:val="000000"/>
          <w:sz w:val="22"/>
          <w:szCs w:val="22"/>
        </w:rPr>
        <w:t>Feber</w:t>
      </w:r>
    </w:p>
    <w:p w14:paraId="37C8698A" w14:textId="77777777" w:rsidR="00D02287" w:rsidRPr="006C1F2C" w:rsidRDefault="00D02287" w:rsidP="005171BE">
      <w:pPr>
        <w:widowControl w:val="0"/>
        <w:rPr>
          <w:sz w:val="22"/>
          <w:szCs w:val="22"/>
        </w:rPr>
      </w:pPr>
    </w:p>
    <w:p w14:paraId="37C8698B" w14:textId="77777777" w:rsidR="002A0C01" w:rsidRPr="006C1F2C" w:rsidRDefault="002A0C01" w:rsidP="005171BE">
      <w:pPr>
        <w:keepNext/>
        <w:widowControl w:val="0"/>
        <w:rPr>
          <w:color w:val="000000"/>
          <w:sz w:val="22"/>
          <w:szCs w:val="22"/>
        </w:rPr>
      </w:pPr>
      <w:r w:rsidRPr="006C1F2C">
        <w:rPr>
          <w:b/>
          <w:sz w:val="22"/>
          <w:szCs w:val="22"/>
        </w:rPr>
        <w:t>Mindre vanlige</w:t>
      </w:r>
      <w:r w:rsidR="0077609B" w:rsidRPr="006C1F2C">
        <w:rPr>
          <w:sz w:val="22"/>
          <w:szCs w:val="22"/>
        </w:rPr>
        <w:t xml:space="preserve"> </w:t>
      </w:r>
      <w:r w:rsidR="0077609B" w:rsidRPr="006C1F2C">
        <w:rPr>
          <w:color w:val="000000"/>
          <w:sz w:val="22"/>
          <w:szCs w:val="22"/>
        </w:rPr>
        <w:t>(kan forekomme hos opptil 1 av 100 personer)</w:t>
      </w:r>
    </w:p>
    <w:p w14:paraId="37C8698C" w14:textId="77777777" w:rsidR="002A0C01" w:rsidRPr="006C1F2C" w:rsidRDefault="002A0C01" w:rsidP="005171BE">
      <w:pPr>
        <w:widowControl w:val="0"/>
        <w:numPr>
          <w:ilvl w:val="0"/>
          <w:numId w:val="33"/>
        </w:numPr>
        <w:ind w:left="567" w:hanging="567"/>
        <w:rPr>
          <w:sz w:val="22"/>
          <w:szCs w:val="22"/>
        </w:rPr>
      </w:pPr>
      <w:r w:rsidRPr="006C1F2C">
        <w:rPr>
          <w:sz w:val="22"/>
          <w:szCs w:val="22"/>
        </w:rPr>
        <w:t>Problemer med hjerterytmen slik som langsom hjerterytme</w:t>
      </w:r>
    </w:p>
    <w:p w14:paraId="37C8698E" w14:textId="77777777" w:rsidR="002A0C01" w:rsidRPr="006C1F2C" w:rsidRDefault="002A0C01" w:rsidP="005171BE">
      <w:pPr>
        <w:widowControl w:val="0"/>
        <w:numPr>
          <w:ilvl w:val="0"/>
          <w:numId w:val="33"/>
        </w:numPr>
        <w:ind w:left="567" w:hanging="567"/>
        <w:rPr>
          <w:sz w:val="22"/>
          <w:szCs w:val="22"/>
        </w:rPr>
      </w:pPr>
      <w:r w:rsidRPr="006C1F2C">
        <w:rPr>
          <w:sz w:val="22"/>
          <w:szCs w:val="22"/>
        </w:rPr>
        <w:t>Magesår</w:t>
      </w:r>
    </w:p>
    <w:p w14:paraId="37C8698F" w14:textId="77777777" w:rsidR="005D77FB" w:rsidRPr="006C1F2C" w:rsidRDefault="005D77FB" w:rsidP="005171BE">
      <w:pPr>
        <w:widowControl w:val="0"/>
        <w:numPr>
          <w:ilvl w:val="0"/>
          <w:numId w:val="33"/>
        </w:numPr>
        <w:ind w:left="567" w:hanging="567"/>
        <w:rPr>
          <w:sz w:val="22"/>
          <w:szCs w:val="22"/>
        </w:rPr>
      </w:pPr>
      <w:r w:rsidRPr="006C1F2C">
        <w:rPr>
          <w:sz w:val="22"/>
          <w:szCs w:val="22"/>
        </w:rPr>
        <w:t>Dehydrering (</w:t>
      </w:r>
      <w:r w:rsidR="00D44B4D" w:rsidRPr="006C1F2C">
        <w:rPr>
          <w:color w:val="000000"/>
          <w:sz w:val="22"/>
          <w:szCs w:val="22"/>
        </w:rPr>
        <w:t>for stort væsketap)</w:t>
      </w:r>
    </w:p>
    <w:p w14:paraId="37C86990" w14:textId="77777777" w:rsidR="005D77FB" w:rsidRPr="006C1F2C" w:rsidRDefault="005D77FB" w:rsidP="005171BE">
      <w:pPr>
        <w:widowControl w:val="0"/>
        <w:numPr>
          <w:ilvl w:val="0"/>
          <w:numId w:val="33"/>
        </w:numPr>
        <w:ind w:left="567" w:hanging="567"/>
        <w:rPr>
          <w:sz w:val="22"/>
          <w:szCs w:val="22"/>
        </w:rPr>
      </w:pPr>
      <w:r w:rsidRPr="006C1F2C">
        <w:rPr>
          <w:sz w:val="22"/>
          <w:szCs w:val="22"/>
        </w:rPr>
        <w:t>Hyperaktivitet (høyt aktivitetsnivå, rastløshet)</w:t>
      </w:r>
    </w:p>
    <w:p w14:paraId="37C86991" w14:textId="77777777" w:rsidR="005D77FB" w:rsidRPr="006C1F2C" w:rsidRDefault="005D77FB" w:rsidP="005171BE">
      <w:pPr>
        <w:widowControl w:val="0"/>
        <w:numPr>
          <w:ilvl w:val="0"/>
          <w:numId w:val="33"/>
        </w:numPr>
        <w:ind w:left="567" w:hanging="567"/>
        <w:rPr>
          <w:sz w:val="22"/>
          <w:szCs w:val="22"/>
        </w:rPr>
      </w:pPr>
      <w:r w:rsidRPr="006C1F2C">
        <w:rPr>
          <w:sz w:val="22"/>
          <w:szCs w:val="22"/>
        </w:rPr>
        <w:t>Aggresjon</w:t>
      </w:r>
    </w:p>
    <w:p w14:paraId="37C86992" w14:textId="77777777" w:rsidR="002A0C01" w:rsidRPr="006C1F2C" w:rsidRDefault="002A0C01" w:rsidP="005171BE">
      <w:pPr>
        <w:widowControl w:val="0"/>
        <w:rPr>
          <w:sz w:val="22"/>
          <w:szCs w:val="22"/>
        </w:rPr>
      </w:pPr>
    </w:p>
    <w:p w14:paraId="37C86993" w14:textId="77777777" w:rsidR="005D77FB" w:rsidRPr="006C1F2C" w:rsidRDefault="00143435" w:rsidP="005171BE">
      <w:pPr>
        <w:keepNext/>
        <w:widowControl w:val="0"/>
        <w:rPr>
          <w:color w:val="000000"/>
          <w:sz w:val="22"/>
          <w:szCs w:val="22"/>
        </w:rPr>
      </w:pPr>
      <w:r w:rsidRPr="006C1F2C">
        <w:rPr>
          <w:b/>
          <w:sz w:val="22"/>
          <w:szCs w:val="22"/>
        </w:rPr>
        <w:t>S</w:t>
      </w:r>
      <w:r w:rsidR="005D77FB" w:rsidRPr="006C1F2C">
        <w:rPr>
          <w:b/>
          <w:sz w:val="22"/>
          <w:szCs w:val="22"/>
        </w:rPr>
        <w:t>jeldne</w:t>
      </w:r>
      <w:r w:rsidR="0077609B" w:rsidRPr="006C1F2C">
        <w:rPr>
          <w:sz w:val="22"/>
          <w:szCs w:val="22"/>
        </w:rPr>
        <w:t xml:space="preserve"> </w:t>
      </w:r>
      <w:r w:rsidR="0077609B" w:rsidRPr="006C1F2C">
        <w:rPr>
          <w:color w:val="000000"/>
          <w:sz w:val="22"/>
          <w:szCs w:val="22"/>
        </w:rPr>
        <w:t>(kan forekomme hos opptil 1 av 1000 personer)</w:t>
      </w:r>
    </w:p>
    <w:p w14:paraId="37C86994" w14:textId="77777777" w:rsidR="005D77FB" w:rsidRPr="006C1F2C" w:rsidRDefault="005D77FB" w:rsidP="005171BE">
      <w:pPr>
        <w:widowControl w:val="0"/>
        <w:numPr>
          <w:ilvl w:val="0"/>
          <w:numId w:val="33"/>
        </w:numPr>
        <w:ind w:left="567" w:hanging="567"/>
        <w:rPr>
          <w:sz w:val="22"/>
          <w:szCs w:val="22"/>
        </w:rPr>
      </w:pPr>
      <w:r w:rsidRPr="006C1F2C">
        <w:rPr>
          <w:sz w:val="22"/>
          <w:szCs w:val="22"/>
        </w:rPr>
        <w:t>Fall</w:t>
      </w:r>
    </w:p>
    <w:p w14:paraId="37C86995" w14:textId="77777777" w:rsidR="005D77FB" w:rsidRPr="006C1F2C" w:rsidRDefault="005D77FB" w:rsidP="005171BE">
      <w:pPr>
        <w:widowControl w:val="0"/>
        <w:rPr>
          <w:sz w:val="22"/>
          <w:szCs w:val="22"/>
        </w:rPr>
      </w:pPr>
    </w:p>
    <w:p w14:paraId="37C86996" w14:textId="77777777" w:rsidR="002A0C01" w:rsidRPr="006C1F2C" w:rsidRDefault="002A0C01" w:rsidP="005171BE">
      <w:pPr>
        <w:keepNext/>
        <w:widowControl w:val="0"/>
        <w:rPr>
          <w:color w:val="000000"/>
          <w:sz w:val="22"/>
          <w:szCs w:val="22"/>
        </w:rPr>
      </w:pPr>
      <w:r w:rsidRPr="006C1F2C">
        <w:rPr>
          <w:b/>
          <w:sz w:val="22"/>
          <w:szCs w:val="22"/>
        </w:rPr>
        <w:t>Svært sjeldne</w:t>
      </w:r>
      <w:r w:rsidR="0077609B" w:rsidRPr="006C1F2C">
        <w:rPr>
          <w:b/>
          <w:sz w:val="22"/>
          <w:szCs w:val="22"/>
        </w:rPr>
        <w:t xml:space="preserve"> </w:t>
      </w:r>
      <w:r w:rsidR="0077609B" w:rsidRPr="006C1F2C">
        <w:rPr>
          <w:color w:val="000000"/>
          <w:sz w:val="22"/>
          <w:szCs w:val="22"/>
        </w:rPr>
        <w:t>(kan forekomme hos opptil 1 av 10</w:t>
      </w:r>
      <w:r w:rsidR="000A47D1" w:rsidRPr="006C1F2C">
        <w:rPr>
          <w:color w:val="000000"/>
          <w:sz w:val="22"/>
          <w:szCs w:val="22"/>
        </w:rPr>
        <w:t> </w:t>
      </w:r>
      <w:r w:rsidR="0077609B" w:rsidRPr="006C1F2C">
        <w:rPr>
          <w:color w:val="000000"/>
          <w:sz w:val="22"/>
          <w:szCs w:val="22"/>
        </w:rPr>
        <w:t>000 personer)</w:t>
      </w:r>
    </w:p>
    <w:p w14:paraId="37C86998" w14:textId="2FF6A8DC" w:rsidR="002A0C01" w:rsidRPr="003F04F8" w:rsidRDefault="002A0C01" w:rsidP="003F04F8">
      <w:pPr>
        <w:widowControl w:val="0"/>
        <w:numPr>
          <w:ilvl w:val="0"/>
          <w:numId w:val="33"/>
        </w:numPr>
        <w:ind w:left="567" w:hanging="567"/>
        <w:rPr>
          <w:sz w:val="22"/>
          <w:szCs w:val="22"/>
        </w:rPr>
      </w:pPr>
      <w:r w:rsidRPr="003F04F8">
        <w:rPr>
          <w:sz w:val="22"/>
          <w:szCs w:val="22"/>
        </w:rPr>
        <w:t>Stive armer eller ben</w:t>
      </w:r>
      <w:r w:rsidR="003F04F8" w:rsidRPr="003F04F8">
        <w:rPr>
          <w:sz w:val="22"/>
          <w:szCs w:val="22"/>
        </w:rPr>
        <w:t xml:space="preserve"> og </w:t>
      </w:r>
      <w:r w:rsidR="003F04F8">
        <w:rPr>
          <w:sz w:val="22"/>
          <w:szCs w:val="22"/>
        </w:rPr>
        <w:t>s</w:t>
      </w:r>
      <w:r w:rsidR="00034BB2" w:rsidRPr="003F04F8">
        <w:rPr>
          <w:sz w:val="22"/>
          <w:szCs w:val="22"/>
        </w:rPr>
        <w:t>kjelv</w:t>
      </w:r>
      <w:r w:rsidRPr="003F04F8">
        <w:rPr>
          <w:sz w:val="22"/>
          <w:szCs w:val="22"/>
        </w:rPr>
        <w:t>ende hender</w:t>
      </w:r>
    </w:p>
    <w:p w14:paraId="37C86999" w14:textId="77777777" w:rsidR="00E33DBF" w:rsidRPr="006C1F2C" w:rsidRDefault="00E33DBF" w:rsidP="005171BE">
      <w:pPr>
        <w:widowControl w:val="0"/>
        <w:rPr>
          <w:sz w:val="22"/>
          <w:szCs w:val="22"/>
        </w:rPr>
      </w:pPr>
    </w:p>
    <w:p w14:paraId="37C8699A" w14:textId="77777777" w:rsidR="0077609B" w:rsidRPr="006C1F2C" w:rsidRDefault="0077609B" w:rsidP="005171BE">
      <w:pPr>
        <w:keepNext/>
        <w:widowControl w:val="0"/>
        <w:rPr>
          <w:sz w:val="22"/>
          <w:szCs w:val="22"/>
        </w:rPr>
      </w:pPr>
      <w:r w:rsidRPr="006C1F2C">
        <w:rPr>
          <w:b/>
          <w:sz w:val="22"/>
          <w:szCs w:val="22"/>
        </w:rPr>
        <w:t>Ikke kjent</w:t>
      </w:r>
      <w:r w:rsidRPr="006C1F2C">
        <w:rPr>
          <w:sz w:val="22"/>
          <w:szCs w:val="22"/>
        </w:rPr>
        <w:t xml:space="preserve"> (hyppighet kan ikke anslås ut</w:t>
      </w:r>
      <w:r w:rsidR="00AD4181" w:rsidRPr="006C1F2C">
        <w:rPr>
          <w:sz w:val="22"/>
          <w:szCs w:val="22"/>
        </w:rPr>
        <w:t>i</w:t>
      </w:r>
      <w:r w:rsidRPr="006C1F2C">
        <w:rPr>
          <w:sz w:val="22"/>
          <w:szCs w:val="22"/>
        </w:rPr>
        <w:t>fra tilgjengelige data)</w:t>
      </w:r>
    </w:p>
    <w:p w14:paraId="37C8699C" w14:textId="77777777" w:rsidR="002A0C01" w:rsidRPr="006C1F2C" w:rsidRDefault="002A0C01" w:rsidP="005171BE">
      <w:pPr>
        <w:widowControl w:val="0"/>
        <w:numPr>
          <w:ilvl w:val="0"/>
          <w:numId w:val="34"/>
        </w:numPr>
        <w:ind w:left="567" w:hanging="567"/>
        <w:rPr>
          <w:sz w:val="22"/>
          <w:szCs w:val="22"/>
        </w:rPr>
      </w:pPr>
      <w:r w:rsidRPr="006C1F2C">
        <w:rPr>
          <w:sz w:val="22"/>
          <w:szCs w:val="22"/>
        </w:rPr>
        <w:t>Forverr</w:t>
      </w:r>
      <w:r w:rsidR="00B35A86" w:rsidRPr="006C1F2C">
        <w:rPr>
          <w:sz w:val="22"/>
          <w:szCs w:val="22"/>
        </w:rPr>
        <w:t>ing</w:t>
      </w:r>
      <w:r w:rsidRPr="006C1F2C">
        <w:rPr>
          <w:sz w:val="22"/>
          <w:szCs w:val="22"/>
        </w:rPr>
        <w:t xml:space="preserve"> av symptomer på Parkinsons sykdom – slik som skjelving, stivhet og </w:t>
      </w:r>
      <w:r w:rsidR="00982A83" w:rsidRPr="006C1F2C">
        <w:rPr>
          <w:sz w:val="22"/>
          <w:szCs w:val="22"/>
        </w:rPr>
        <w:t>subbing</w:t>
      </w:r>
    </w:p>
    <w:p w14:paraId="37C8699D" w14:textId="77777777" w:rsidR="002A0C01" w:rsidRPr="006C1F2C" w:rsidRDefault="00982A83" w:rsidP="005171BE">
      <w:pPr>
        <w:widowControl w:val="0"/>
        <w:numPr>
          <w:ilvl w:val="0"/>
          <w:numId w:val="34"/>
        </w:numPr>
        <w:ind w:left="567" w:hanging="567"/>
        <w:rPr>
          <w:sz w:val="22"/>
          <w:szCs w:val="22"/>
        </w:rPr>
      </w:pPr>
      <w:r w:rsidRPr="006C1F2C">
        <w:rPr>
          <w:color w:val="000000"/>
          <w:sz w:val="22"/>
          <w:szCs w:val="22"/>
        </w:rPr>
        <w:t xml:space="preserve">Betennelse i bukspyttkjertelen – </w:t>
      </w:r>
      <w:r w:rsidR="00B35A86" w:rsidRPr="006C1F2C">
        <w:rPr>
          <w:color w:val="000000"/>
          <w:sz w:val="22"/>
          <w:szCs w:val="22"/>
        </w:rPr>
        <w:t xml:space="preserve">symptomer </w:t>
      </w:r>
      <w:r w:rsidRPr="006C1F2C">
        <w:rPr>
          <w:color w:val="000000"/>
          <w:sz w:val="22"/>
          <w:szCs w:val="22"/>
        </w:rPr>
        <w:t>inkluderer kraftige smerter øverst i magen, ofte med sykdomsfølelse (kvalme) eller brekninger</w:t>
      </w:r>
      <w:r w:rsidR="00034BB2" w:rsidRPr="006C1F2C">
        <w:rPr>
          <w:color w:val="000000"/>
          <w:sz w:val="22"/>
          <w:szCs w:val="22"/>
        </w:rPr>
        <w:t xml:space="preserve"> (oppkast)</w:t>
      </w:r>
    </w:p>
    <w:p w14:paraId="37C8699E" w14:textId="77777777" w:rsidR="00982A83" w:rsidRPr="006C1F2C" w:rsidRDefault="00982A83" w:rsidP="005171BE">
      <w:pPr>
        <w:widowControl w:val="0"/>
        <w:numPr>
          <w:ilvl w:val="0"/>
          <w:numId w:val="34"/>
        </w:numPr>
        <w:ind w:left="567" w:hanging="567"/>
        <w:rPr>
          <w:sz w:val="22"/>
          <w:szCs w:val="22"/>
        </w:rPr>
      </w:pPr>
      <w:r w:rsidRPr="006C1F2C">
        <w:rPr>
          <w:color w:val="000000"/>
          <w:sz w:val="22"/>
          <w:szCs w:val="22"/>
        </w:rPr>
        <w:t>Rask eller uregelmessig hjerterytme</w:t>
      </w:r>
    </w:p>
    <w:p w14:paraId="37C8699F" w14:textId="77777777" w:rsidR="00982A83" w:rsidRPr="006C1F2C" w:rsidRDefault="00982A83" w:rsidP="005171BE">
      <w:pPr>
        <w:widowControl w:val="0"/>
        <w:numPr>
          <w:ilvl w:val="0"/>
          <w:numId w:val="34"/>
        </w:numPr>
        <w:ind w:left="567" w:hanging="567"/>
        <w:rPr>
          <w:sz w:val="22"/>
          <w:szCs w:val="22"/>
        </w:rPr>
      </w:pPr>
      <w:r w:rsidRPr="006C1F2C">
        <w:rPr>
          <w:color w:val="000000"/>
          <w:sz w:val="22"/>
          <w:szCs w:val="22"/>
        </w:rPr>
        <w:t>Høyt blodtrykk</w:t>
      </w:r>
    </w:p>
    <w:p w14:paraId="37C869A0" w14:textId="77777777" w:rsidR="00982A83" w:rsidRPr="006C1F2C" w:rsidRDefault="00982A83" w:rsidP="005171BE">
      <w:pPr>
        <w:widowControl w:val="0"/>
        <w:numPr>
          <w:ilvl w:val="0"/>
          <w:numId w:val="34"/>
        </w:numPr>
        <w:ind w:left="567" w:hanging="567"/>
        <w:rPr>
          <w:sz w:val="22"/>
          <w:szCs w:val="22"/>
        </w:rPr>
      </w:pPr>
      <w:r w:rsidRPr="006C1F2C">
        <w:rPr>
          <w:color w:val="000000"/>
          <w:sz w:val="22"/>
          <w:szCs w:val="22"/>
        </w:rPr>
        <w:t>Krampeanfall</w:t>
      </w:r>
    </w:p>
    <w:p w14:paraId="37C869A1" w14:textId="77777777" w:rsidR="00B35A86" w:rsidRPr="006C1F2C" w:rsidRDefault="00B35A86" w:rsidP="005171BE">
      <w:pPr>
        <w:widowControl w:val="0"/>
        <w:numPr>
          <w:ilvl w:val="0"/>
          <w:numId w:val="27"/>
        </w:numPr>
        <w:ind w:left="567" w:hanging="567"/>
        <w:rPr>
          <w:color w:val="000000"/>
          <w:sz w:val="22"/>
          <w:szCs w:val="22"/>
        </w:rPr>
      </w:pPr>
      <w:r w:rsidRPr="006C1F2C">
        <w:rPr>
          <w:color w:val="000000"/>
          <w:sz w:val="22"/>
          <w:szCs w:val="22"/>
        </w:rPr>
        <w:t>Leverforstyrrelser (gul hud, gulfarging av det hvite i øyet, unormal mørk urin eller uforklarlig kvalme, brekninger, tretthet og nedsatt appetitt)</w:t>
      </w:r>
    </w:p>
    <w:p w14:paraId="37C869A2" w14:textId="77777777" w:rsidR="00B51C3A" w:rsidRPr="006C1F2C" w:rsidRDefault="00B51C3A" w:rsidP="005171BE">
      <w:pPr>
        <w:widowControl w:val="0"/>
        <w:numPr>
          <w:ilvl w:val="0"/>
          <w:numId w:val="27"/>
        </w:numPr>
        <w:ind w:left="567" w:hanging="567"/>
        <w:rPr>
          <w:sz w:val="22"/>
          <w:szCs w:val="22"/>
        </w:rPr>
      </w:pPr>
      <w:r w:rsidRPr="006C1F2C">
        <w:rPr>
          <w:sz w:val="22"/>
          <w:szCs w:val="22"/>
        </w:rPr>
        <w:t>Endringer i tester som viser hvor godt leveren din fungerer</w:t>
      </w:r>
    </w:p>
    <w:p w14:paraId="37C869A3" w14:textId="77777777" w:rsidR="00B35A86" w:rsidRPr="006C1F2C" w:rsidRDefault="00D44B4D" w:rsidP="005171BE">
      <w:pPr>
        <w:keepNext/>
        <w:widowControl w:val="0"/>
        <w:numPr>
          <w:ilvl w:val="0"/>
          <w:numId w:val="27"/>
        </w:numPr>
        <w:ind w:left="567" w:hanging="567"/>
        <w:rPr>
          <w:color w:val="000000"/>
          <w:sz w:val="22"/>
          <w:szCs w:val="22"/>
        </w:rPr>
      </w:pPr>
      <w:r w:rsidRPr="006C1F2C">
        <w:rPr>
          <w:color w:val="000000"/>
          <w:sz w:val="22"/>
          <w:szCs w:val="22"/>
        </w:rPr>
        <w:t>F</w:t>
      </w:r>
      <w:r w:rsidR="00D75965" w:rsidRPr="006C1F2C">
        <w:rPr>
          <w:color w:val="000000"/>
          <w:sz w:val="22"/>
          <w:szCs w:val="22"/>
        </w:rPr>
        <w:t>ølelse av r</w:t>
      </w:r>
      <w:r w:rsidR="00B35A86" w:rsidRPr="006C1F2C">
        <w:rPr>
          <w:color w:val="000000"/>
          <w:sz w:val="22"/>
          <w:szCs w:val="22"/>
        </w:rPr>
        <w:t>astløshet</w:t>
      </w:r>
    </w:p>
    <w:p w14:paraId="37C869A4" w14:textId="77777777" w:rsidR="00B124B8" w:rsidRPr="006C1F2C" w:rsidRDefault="00B124B8" w:rsidP="005171BE">
      <w:pPr>
        <w:keepNext/>
        <w:widowControl w:val="0"/>
        <w:numPr>
          <w:ilvl w:val="0"/>
          <w:numId w:val="27"/>
        </w:numPr>
        <w:ind w:left="567" w:hanging="567"/>
        <w:rPr>
          <w:color w:val="000000"/>
          <w:sz w:val="22"/>
          <w:szCs w:val="22"/>
        </w:rPr>
      </w:pPr>
      <w:r w:rsidRPr="006C1F2C">
        <w:rPr>
          <w:color w:val="000000"/>
          <w:sz w:val="22"/>
          <w:szCs w:val="22"/>
        </w:rPr>
        <w:t>Mareritt</w:t>
      </w:r>
    </w:p>
    <w:p w14:paraId="040707D0" w14:textId="283522D6" w:rsidR="005631BC" w:rsidRDefault="005631BC" w:rsidP="005171BE">
      <w:pPr>
        <w:keepNext/>
        <w:widowControl w:val="0"/>
        <w:numPr>
          <w:ilvl w:val="0"/>
          <w:numId w:val="27"/>
        </w:numPr>
        <w:ind w:left="567" w:hanging="567"/>
        <w:rPr>
          <w:color w:val="000000"/>
          <w:sz w:val="22"/>
          <w:szCs w:val="22"/>
        </w:rPr>
      </w:pPr>
      <w:r w:rsidRPr="006C1F2C">
        <w:rPr>
          <w:color w:val="000000"/>
          <w:sz w:val="22"/>
          <w:szCs w:val="22"/>
        </w:rPr>
        <w:t>Pisa-syndrom (en tilstand som innebærer ufrivillig muskelsammentrekning med unormal bøyning av kroppen og hodet til en side)</w:t>
      </w:r>
    </w:p>
    <w:p w14:paraId="6E31B86A" w14:textId="1E513E38" w:rsidR="003F04F8" w:rsidRDefault="003F04F8" w:rsidP="005171BE">
      <w:pPr>
        <w:keepNext/>
        <w:widowControl w:val="0"/>
        <w:numPr>
          <w:ilvl w:val="0"/>
          <w:numId w:val="27"/>
        </w:numPr>
        <w:ind w:left="567" w:hanging="567"/>
        <w:rPr>
          <w:color w:val="000000"/>
          <w:sz w:val="22"/>
          <w:szCs w:val="22"/>
        </w:rPr>
      </w:pPr>
      <w:r w:rsidRPr="006C1F2C">
        <w:rPr>
          <w:color w:val="000000"/>
          <w:sz w:val="22"/>
          <w:szCs w:val="22"/>
        </w:rPr>
        <w:t>Se ting som ikke er der (hallusinasjoner)</w:t>
      </w:r>
    </w:p>
    <w:p w14:paraId="33364305" w14:textId="40B786B1" w:rsidR="003F04F8" w:rsidRDefault="003F04F8" w:rsidP="005171BE">
      <w:pPr>
        <w:keepNext/>
        <w:widowControl w:val="0"/>
        <w:numPr>
          <w:ilvl w:val="0"/>
          <w:numId w:val="27"/>
        </w:numPr>
        <w:ind w:left="567" w:hanging="567"/>
        <w:rPr>
          <w:color w:val="000000"/>
          <w:sz w:val="22"/>
          <w:szCs w:val="22"/>
        </w:rPr>
      </w:pPr>
      <w:r w:rsidRPr="006C1F2C">
        <w:rPr>
          <w:color w:val="000000"/>
          <w:sz w:val="22"/>
          <w:szCs w:val="22"/>
        </w:rPr>
        <w:t>Skjelving</w:t>
      </w:r>
    </w:p>
    <w:p w14:paraId="53BFF462" w14:textId="18F25970" w:rsidR="003F04F8" w:rsidRDefault="003F04F8" w:rsidP="005171BE">
      <w:pPr>
        <w:keepNext/>
        <w:widowControl w:val="0"/>
        <w:numPr>
          <w:ilvl w:val="0"/>
          <w:numId w:val="27"/>
        </w:numPr>
        <w:ind w:left="567" w:hanging="567"/>
        <w:rPr>
          <w:color w:val="000000"/>
          <w:sz w:val="22"/>
          <w:szCs w:val="22"/>
        </w:rPr>
      </w:pPr>
      <w:r>
        <w:rPr>
          <w:color w:val="000000"/>
          <w:sz w:val="22"/>
          <w:szCs w:val="22"/>
        </w:rPr>
        <w:t>Søvnighet</w:t>
      </w:r>
    </w:p>
    <w:p w14:paraId="21723D51" w14:textId="394708DA" w:rsidR="003F04F8" w:rsidRDefault="003F04F8" w:rsidP="005171BE">
      <w:pPr>
        <w:keepNext/>
        <w:widowControl w:val="0"/>
        <w:numPr>
          <w:ilvl w:val="0"/>
          <w:numId w:val="27"/>
        </w:numPr>
        <w:ind w:left="567" w:hanging="567"/>
        <w:rPr>
          <w:color w:val="000000"/>
          <w:sz w:val="22"/>
          <w:szCs w:val="22"/>
        </w:rPr>
      </w:pPr>
      <w:r>
        <w:rPr>
          <w:color w:val="000000"/>
          <w:sz w:val="22"/>
          <w:szCs w:val="22"/>
        </w:rPr>
        <w:t>Utslett, kløe</w:t>
      </w:r>
    </w:p>
    <w:p w14:paraId="5F96E3BF" w14:textId="3FFA0CC0" w:rsidR="003F04F8" w:rsidRDefault="00396F65" w:rsidP="005171BE">
      <w:pPr>
        <w:keepNext/>
        <w:widowControl w:val="0"/>
        <w:numPr>
          <w:ilvl w:val="0"/>
          <w:numId w:val="27"/>
        </w:numPr>
        <w:ind w:left="567" w:hanging="567"/>
        <w:rPr>
          <w:color w:val="000000"/>
          <w:sz w:val="22"/>
          <w:szCs w:val="22"/>
        </w:rPr>
      </w:pPr>
      <w:r>
        <w:rPr>
          <w:color w:val="000000"/>
          <w:sz w:val="22"/>
          <w:szCs w:val="22"/>
        </w:rPr>
        <w:t>H</w:t>
      </w:r>
      <w:r w:rsidR="000D148C">
        <w:rPr>
          <w:color w:val="000000"/>
          <w:sz w:val="22"/>
          <w:szCs w:val="22"/>
        </w:rPr>
        <w:t>ud</w:t>
      </w:r>
      <w:r>
        <w:rPr>
          <w:color w:val="000000"/>
          <w:sz w:val="22"/>
          <w:szCs w:val="22"/>
        </w:rPr>
        <w:t>rødhet</w:t>
      </w:r>
    </w:p>
    <w:p w14:paraId="668AB3A0" w14:textId="14F032EE" w:rsidR="000D148C" w:rsidRPr="006C1F2C" w:rsidRDefault="000D148C" w:rsidP="005171BE">
      <w:pPr>
        <w:keepNext/>
        <w:widowControl w:val="0"/>
        <w:numPr>
          <w:ilvl w:val="0"/>
          <w:numId w:val="27"/>
        </w:numPr>
        <w:ind w:left="567" w:hanging="567"/>
        <w:rPr>
          <w:color w:val="000000"/>
          <w:sz w:val="22"/>
          <w:szCs w:val="22"/>
        </w:rPr>
      </w:pPr>
      <w:r>
        <w:rPr>
          <w:color w:val="000000"/>
          <w:sz w:val="22"/>
          <w:szCs w:val="22"/>
        </w:rPr>
        <w:t>Blemmer</w:t>
      </w:r>
    </w:p>
    <w:p w14:paraId="091793BB" w14:textId="77777777" w:rsidR="005631BC" w:rsidRPr="006C1F2C" w:rsidRDefault="005631BC" w:rsidP="005171BE">
      <w:pPr>
        <w:widowControl w:val="0"/>
        <w:rPr>
          <w:sz w:val="22"/>
          <w:szCs w:val="22"/>
        </w:rPr>
      </w:pPr>
    </w:p>
    <w:p w14:paraId="37C869A5" w14:textId="4B57F9D1" w:rsidR="00982A83" w:rsidRPr="006C1F2C" w:rsidRDefault="00982A83" w:rsidP="005171BE">
      <w:pPr>
        <w:widowControl w:val="0"/>
        <w:rPr>
          <w:sz w:val="22"/>
          <w:szCs w:val="22"/>
        </w:rPr>
      </w:pPr>
      <w:r w:rsidRPr="006C1F2C">
        <w:rPr>
          <w:sz w:val="22"/>
          <w:szCs w:val="22"/>
        </w:rPr>
        <w:t>Fjern plasteret og informer legen din umiddelbart dersom du opplever noen av bivirkningene over.</w:t>
      </w:r>
    </w:p>
    <w:p w14:paraId="37C869A6" w14:textId="77777777" w:rsidR="00982A83" w:rsidRPr="006C1F2C" w:rsidRDefault="00982A83" w:rsidP="005171BE">
      <w:pPr>
        <w:widowControl w:val="0"/>
        <w:rPr>
          <w:sz w:val="22"/>
          <w:szCs w:val="22"/>
        </w:rPr>
      </w:pPr>
    </w:p>
    <w:p w14:paraId="37C869A7" w14:textId="77777777" w:rsidR="00982A83" w:rsidRPr="006C1F2C" w:rsidRDefault="000D1F6C" w:rsidP="005171BE">
      <w:pPr>
        <w:keepNext/>
        <w:widowControl w:val="0"/>
        <w:rPr>
          <w:b/>
          <w:sz w:val="22"/>
          <w:szCs w:val="22"/>
        </w:rPr>
      </w:pPr>
      <w:r w:rsidRPr="006C1F2C">
        <w:rPr>
          <w:b/>
          <w:sz w:val="22"/>
          <w:szCs w:val="22"/>
        </w:rPr>
        <w:t>Andre</w:t>
      </w:r>
      <w:r w:rsidR="00982A83" w:rsidRPr="006C1F2C">
        <w:rPr>
          <w:b/>
          <w:sz w:val="22"/>
          <w:szCs w:val="22"/>
        </w:rPr>
        <w:t xml:space="preserve"> bivirkninger som er sett med Exelon kapsler eller mikstur og som kan oppstå med depotplasteret er:</w:t>
      </w:r>
    </w:p>
    <w:p w14:paraId="37C869A8" w14:textId="77777777" w:rsidR="00982A83" w:rsidRPr="006C1F2C" w:rsidRDefault="00982A83" w:rsidP="005171BE">
      <w:pPr>
        <w:keepNext/>
        <w:widowControl w:val="0"/>
        <w:rPr>
          <w:sz w:val="22"/>
          <w:szCs w:val="22"/>
        </w:rPr>
      </w:pPr>
    </w:p>
    <w:p w14:paraId="37C869A9" w14:textId="77777777" w:rsidR="00982A83" w:rsidRPr="006C1F2C" w:rsidRDefault="00982A83" w:rsidP="005171BE">
      <w:pPr>
        <w:keepNext/>
        <w:widowControl w:val="0"/>
        <w:rPr>
          <w:color w:val="000000"/>
          <w:sz w:val="22"/>
          <w:szCs w:val="22"/>
        </w:rPr>
      </w:pPr>
      <w:r w:rsidRPr="006C1F2C">
        <w:rPr>
          <w:b/>
          <w:sz w:val="22"/>
          <w:szCs w:val="22"/>
        </w:rPr>
        <w:t>Vanlige</w:t>
      </w:r>
      <w:r w:rsidR="0077609B" w:rsidRPr="006C1F2C">
        <w:rPr>
          <w:sz w:val="22"/>
          <w:szCs w:val="22"/>
        </w:rPr>
        <w:t xml:space="preserve"> </w:t>
      </w:r>
      <w:r w:rsidR="0077609B" w:rsidRPr="006C1F2C">
        <w:rPr>
          <w:color w:val="000000"/>
          <w:sz w:val="22"/>
          <w:szCs w:val="22"/>
        </w:rPr>
        <w:t>(kan forekomme hos opptil 1 av 10 personer)</w:t>
      </w:r>
    </w:p>
    <w:p w14:paraId="37C869AA" w14:textId="77777777" w:rsidR="00C179DA" w:rsidRPr="006C1F2C" w:rsidRDefault="00C179DA" w:rsidP="005171BE">
      <w:pPr>
        <w:widowControl w:val="0"/>
        <w:numPr>
          <w:ilvl w:val="0"/>
          <w:numId w:val="35"/>
        </w:numPr>
        <w:ind w:left="567" w:hanging="567"/>
        <w:rPr>
          <w:sz w:val="22"/>
          <w:szCs w:val="22"/>
        </w:rPr>
      </w:pPr>
      <w:r w:rsidRPr="006C1F2C">
        <w:rPr>
          <w:sz w:val="22"/>
          <w:szCs w:val="22"/>
        </w:rPr>
        <w:t>For mye spytt</w:t>
      </w:r>
    </w:p>
    <w:p w14:paraId="37C869AC" w14:textId="77777777" w:rsidR="00C179DA" w:rsidRPr="006C1F2C" w:rsidRDefault="00C179DA" w:rsidP="005171BE">
      <w:pPr>
        <w:widowControl w:val="0"/>
        <w:numPr>
          <w:ilvl w:val="0"/>
          <w:numId w:val="35"/>
        </w:numPr>
        <w:ind w:left="567" w:hanging="567"/>
        <w:rPr>
          <w:sz w:val="22"/>
          <w:szCs w:val="22"/>
        </w:rPr>
      </w:pPr>
      <w:r w:rsidRPr="006C1F2C">
        <w:rPr>
          <w:sz w:val="22"/>
          <w:szCs w:val="22"/>
        </w:rPr>
        <w:t>Følelse av rastløshet</w:t>
      </w:r>
    </w:p>
    <w:p w14:paraId="37C869AD" w14:textId="77777777" w:rsidR="00982A83" w:rsidRPr="006C1F2C" w:rsidRDefault="00982A83" w:rsidP="005171BE">
      <w:pPr>
        <w:widowControl w:val="0"/>
        <w:numPr>
          <w:ilvl w:val="0"/>
          <w:numId w:val="35"/>
        </w:numPr>
        <w:ind w:left="567" w:hanging="567"/>
        <w:rPr>
          <w:sz w:val="22"/>
          <w:szCs w:val="22"/>
        </w:rPr>
      </w:pPr>
      <w:r w:rsidRPr="006C1F2C">
        <w:rPr>
          <w:sz w:val="22"/>
          <w:szCs w:val="22"/>
        </w:rPr>
        <w:t>Generell følelse av uvelhet</w:t>
      </w:r>
    </w:p>
    <w:p w14:paraId="37C869AE" w14:textId="003F9706" w:rsidR="00982A83" w:rsidRPr="006C1F2C" w:rsidRDefault="00982A83" w:rsidP="005171BE">
      <w:pPr>
        <w:widowControl w:val="0"/>
        <w:numPr>
          <w:ilvl w:val="0"/>
          <w:numId w:val="35"/>
        </w:numPr>
        <w:ind w:left="567" w:hanging="567"/>
        <w:rPr>
          <w:sz w:val="22"/>
          <w:szCs w:val="22"/>
        </w:rPr>
      </w:pPr>
      <w:r w:rsidRPr="006C1F2C">
        <w:rPr>
          <w:sz w:val="22"/>
          <w:szCs w:val="22"/>
        </w:rPr>
        <w:t>Skjelving</w:t>
      </w:r>
    </w:p>
    <w:p w14:paraId="37C869AF" w14:textId="77777777" w:rsidR="00982A83" w:rsidRPr="006C1F2C" w:rsidRDefault="00982A83" w:rsidP="005171BE">
      <w:pPr>
        <w:widowControl w:val="0"/>
        <w:numPr>
          <w:ilvl w:val="0"/>
          <w:numId w:val="35"/>
        </w:numPr>
        <w:ind w:left="567" w:hanging="567"/>
        <w:rPr>
          <w:sz w:val="22"/>
          <w:szCs w:val="22"/>
        </w:rPr>
      </w:pPr>
      <w:r w:rsidRPr="006C1F2C">
        <w:rPr>
          <w:sz w:val="22"/>
          <w:szCs w:val="22"/>
        </w:rPr>
        <w:t>Økt svetting</w:t>
      </w:r>
    </w:p>
    <w:p w14:paraId="37C869B0" w14:textId="77777777" w:rsidR="00982A83" w:rsidRPr="006C1F2C" w:rsidRDefault="00982A83" w:rsidP="005171BE">
      <w:pPr>
        <w:widowControl w:val="0"/>
        <w:rPr>
          <w:sz w:val="22"/>
          <w:szCs w:val="22"/>
        </w:rPr>
      </w:pPr>
    </w:p>
    <w:p w14:paraId="37C869B1" w14:textId="77777777" w:rsidR="00982A83" w:rsidRPr="006C1F2C" w:rsidRDefault="00982A83" w:rsidP="005171BE">
      <w:pPr>
        <w:keepNext/>
        <w:widowControl w:val="0"/>
        <w:rPr>
          <w:color w:val="000000"/>
          <w:sz w:val="22"/>
          <w:szCs w:val="22"/>
        </w:rPr>
      </w:pPr>
      <w:r w:rsidRPr="006C1F2C">
        <w:rPr>
          <w:b/>
          <w:sz w:val="22"/>
          <w:szCs w:val="22"/>
        </w:rPr>
        <w:t>Mindre vanlige</w:t>
      </w:r>
      <w:r w:rsidR="0077609B" w:rsidRPr="006C1F2C">
        <w:rPr>
          <w:sz w:val="22"/>
          <w:szCs w:val="22"/>
        </w:rPr>
        <w:t xml:space="preserve"> </w:t>
      </w:r>
      <w:r w:rsidR="0077609B" w:rsidRPr="006C1F2C">
        <w:rPr>
          <w:color w:val="000000"/>
          <w:sz w:val="22"/>
          <w:szCs w:val="22"/>
        </w:rPr>
        <w:t>(kan forekomme hos opptil 1 av 100 personer)</w:t>
      </w:r>
    </w:p>
    <w:p w14:paraId="37C869B2" w14:textId="77777777" w:rsidR="00C179DA" w:rsidRPr="006C1F2C" w:rsidRDefault="00C179DA" w:rsidP="005171BE">
      <w:pPr>
        <w:widowControl w:val="0"/>
        <w:numPr>
          <w:ilvl w:val="0"/>
          <w:numId w:val="36"/>
        </w:numPr>
        <w:ind w:left="567" w:hanging="567"/>
        <w:rPr>
          <w:sz w:val="22"/>
          <w:szCs w:val="22"/>
        </w:rPr>
      </w:pPr>
      <w:r w:rsidRPr="006C1F2C">
        <w:rPr>
          <w:sz w:val="22"/>
          <w:szCs w:val="22"/>
        </w:rPr>
        <w:t>Ujevn hjertefrekvens (f.eks. hurtig hjertefrekvens)</w:t>
      </w:r>
    </w:p>
    <w:p w14:paraId="37C869B3" w14:textId="77777777" w:rsidR="00982A83" w:rsidRPr="006C1F2C" w:rsidRDefault="00982A83" w:rsidP="005171BE">
      <w:pPr>
        <w:widowControl w:val="0"/>
        <w:numPr>
          <w:ilvl w:val="0"/>
          <w:numId w:val="36"/>
        </w:numPr>
        <w:ind w:left="567" w:hanging="567"/>
        <w:rPr>
          <w:sz w:val="22"/>
          <w:szCs w:val="22"/>
        </w:rPr>
      </w:pPr>
      <w:r w:rsidRPr="006C1F2C">
        <w:rPr>
          <w:sz w:val="22"/>
          <w:szCs w:val="22"/>
        </w:rPr>
        <w:t>Søvnvansker</w:t>
      </w:r>
    </w:p>
    <w:p w14:paraId="37C869B4" w14:textId="75C5B1BA" w:rsidR="00982A83" w:rsidRPr="006C1F2C" w:rsidRDefault="00982A83" w:rsidP="005171BE">
      <w:pPr>
        <w:widowControl w:val="0"/>
        <w:numPr>
          <w:ilvl w:val="0"/>
          <w:numId w:val="36"/>
        </w:numPr>
        <w:ind w:left="567" w:hanging="567"/>
        <w:rPr>
          <w:sz w:val="22"/>
          <w:szCs w:val="22"/>
        </w:rPr>
      </w:pPr>
      <w:r w:rsidRPr="006C1F2C">
        <w:rPr>
          <w:sz w:val="22"/>
          <w:szCs w:val="22"/>
        </w:rPr>
        <w:t>Fallulykker</w:t>
      </w:r>
    </w:p>
    <w:p w14:paraId="37C869B5" w14:textId="77777777" w:rsidR="00982A83" w:rsidRPr="006C1F2C" w:rsidRDefault="00982A83" w:rsidP="005171BE">
      <w:pPr>
        <w:widowControl w:val="0"/>
        <w:rPr>
          <w:sz w:val="22"/>
          <w:szCs w:val="22"/>
        </w:rPr>
      </w:pPr>
    </w:p>
    <w:p w14:paraId="37C869B6" w14:textId="77777777" w:rsidR="00982A83" w:rsidRPr="006C1F2C" w:rsidRDefault="00982A83" w:rsidP="005171BE">
      <w:pPr>
        <w:keepNext/>
        <w:widowControl w:val="0"/>
        <w:rPr>
          <w:color w:val="000000"/>
          <w:sz w:val="22"/>
          <w:szCs w:val="22"/>
        </w:rPr>
      </w:pPr>
      <w:r w:rsidRPr="006C1F2C">
        <w:rPr>
          <w:b/>
          <w:sz w:val="22"/>
          <w:szCs w:val="22"/>
        </w:rPr>
        <w:t>Sjeldne</w:t>
      </w:r>
      <w:r w:rsidR="0077609B" w:rsidRPr="006C1F2C">
        <w:rPr>
          <w:sz w:val="22"/>
          <w:szCs w:val="22"/>
        </w:rPr>
        <w:t xml:space="preserve"> </w:t>
      </w:r>
      <w:r w:rsidR="0077609B" w:rsidRPr="006C1F2C">
        <w:rPr>
          <w:color w:val="000000"/>
          <w:sz w:val="22"/>
          <w:szCs w:val="22"/>
        </w:rPr>
        <w:t>(kan forekomme hos opptil 1 av 1000 personer)</w:t>
      </w:r>
    </w:p>
    <w:p w14:paraId="37C869B7" w14:textId="77777777" w:rsidR="00982A83" w:rsidRPr="006C1F2C" w:rsidRDefault="00982A83" w:rsidP="005171BE">
      <w:pPr>
        <w:widowControl w:val="0"/>
        <w:numPr>
          <w:ilvl w:val="0"/>
          <w:numId w:val="37"/>
        </w:numPr>
        <w:ind w:left="567" w:hanging="567"/>
        <w:rPr>
          <w:sz w:val="22"/>
          <w:szCs w:val="22"/>
        </w:rPr>
      </w:pPr>
      <w:r w:rsidRPr="006C1F2C">
        <w:rPr>
          <w:sz w:val="22"/>
          <w:szCs w:val="22"/>
        </w:rPr>
        <w:t>Krampeanfall</w:t>
      </w:r>
    </w:p>
    <w:p w14:paraId="37C869B8" w14:textId="77777777" w:rsidR="00982A83" w:rsidRPr="006C1F2C" w:rsidRDefault="00982A83" w:rsidP="005171BE">
      <w:pPr>
        <w:widowControl w:val="0"/>
        <w:numPr>
          <w:ilvl w:val="0"/>
          <w:numId w:val="37"/>
        </w:numPr>
        <w:ind w:left="567" w:hanging="567"/>
        <w:rPr>
          <w:sz w:val="22"/>
          <w:szCs w:val="22"/>
        </w:rPr>
      </w:pPr>
      <w:r w:rsidRPr="006C1F2C">
        <w:rPr>
          <w:sz w:val="22"/>
          <w:szCs w:val="22"/>
        </w:rPr>
        <w:t>Sår i tarmen</w:t>
      </w:r>
    </w:p>
    <w:p w14:paraId="37C869B9" w14:textId="77777777" w:rsidR="00982A83" w:rsidRPr="006C1F2C" w:rsidRDefault="00982A83" w:rsidP="005171BE">
      <w:pPr>
        <w:widowControl w:val="0"/>
        <w:numPr>
          <w:ilvl w:val="0"/>
          <w:numId w:val="37"/>
        </w:numPr>
        <w:ind w:left="567" w:hanging="567"/>
        <w:rPr>
          <w:sz w:val="22"/>
          <w:szCs w:val="22"/>
        </w:rPr>
      </w:pPr>
      <w:r w:rsidRPr="006C1F2C">
        <w:rPr>
          <w:sz w:val="22"/>
          <w:szCs w:val="22"/>
        </w:rPr>
        <w:t>Brystsmerter - sannsynligvis forårsaket av hjertekrampe</w:t>
      </w:r>
    </w:p>
    <w:p w14:paraId="37C869BA" w14:textId="77777777" w:rsidR="00982A83" w:rsidRPr="006C1F2C" w:rsidRDefault="00982A83" w:rsidP="005171BE">
      <w:pPr>
        <w:widowControl w:val="0"/>
        <w:rPr>
          <w:sz w:val="22"/>
          <w:szCs w:val="22"/>
        </w:rPr>
      </w:pPr>
    </w:p>
    <w:p w14:paraId="37C869BB" w14:textId="77777777" w:rsidR="00982A83" w:rsidRPr="006C1F2C" w:rsidRDefault="00982A83" w:rsidP="005171BE">
      <w:pPr>
        <w:keepNext/>
        <w:widowControl w:val="0"/>
        <w:rPr>
          <w:color w:val="000000"/>
          <w:sz w:val="22"/>
          <w:szCs w:val="22"/>
        </w:rPr>
      </w:pPr>
      <w:r w:rsidRPr="006C1F2C">
        <w:rPr>
          <w:b/>
          <w:sz w:val="22"/>
          <w:szCs w:val="22"/>
        </w:rPr>
        <w:t>Svært sjeldne</w:t>
      </w:r>
      <w:r w:rsidR="0077609B" w:rsidRPr="006C1F2C">
        <w:rPr>
          <w:sz w:val="22"/>
          <w:szCs w:val="22"/>
        </w:rPr>
        <w:t xml:space="preserve"> </w:t>
      </w:r>
      <w:r w:rsidR="0077609B" w:rsidRPr="006C1F2C">
        <w:rPr>
          <w:color w:val="000000"/>
          <w:sz w:val="22"/>
          <w:szCs w:val="22"/>
        </w:rPr>
        <w:t>(kan forekomme hos opptil 1 av 10</w:t>
      </w:r>
      <w:r w:rsidR="00D922D8" w:rsidRPr="006C1F2C">
        <w:rPr>
          <w:color w:val="000000"/>
          <w:sz w:val="22"/>
          <w:szCs w:val="22"/>
        </w:rPr>
        <w:t> 000</w:t>
      </w:r>
      <w:r w:rsidR="0077609B" w:rsidRPr="006C1F2C">
        <w:rPr>
          <w:color w:val="000000"/>
          <w:sz w:val="22"/>
          <w:szCs w:val="22"/>
        </w:rPr>
        <w:t> personer)</w:t>
      </w:r>
    </w:p>
    <w:p w14:paraId="37C869BC" w14:textId="77777777" w:rsidR="00717F9D" w:rsidRPr="006C1F2C" w:rsidRDefault="00717F9D" w:rsidP="005171BE">
      <w:pPr>
        <w:widowControl w:val="0"/>
        <w:numPr>
          <w:ilvl w:val="0"/>
          <w:numId w:val="38"/>
        </w:numPr>
        <w:ind w:left="567" w:hanging="567"/>
        <w:rPr>
          <w:sz w:val="22"/>
          <w:szCs w:val="22"/>
        </w:rPr>
      </w:pPr>
      <w:r w:rsidRPr="006C1F2C">
        <w:rPr>
          <w:sz w:val="22"/>
          <w:szCs w:val="22"/>
        </w:rPr>
        <w:t>Høyt blodtrykk</w:t>
      </w:r>
    </w:p>
    <w:p w14:paraId="37C869BD" w14:textId="77777777" w:rsidR="002D6751" w:rsidRPr="006C1F2C" w:rsidRDefault="00F56E27" w:rsidP="005171BE">
      <w:pPr>
        <w:widowControl w:val="0"/>
        <w:numPr>
          <w:ilvl w:val="0"/>
          <w:numId w:val="38"/>
        </w:numPr>
        <w:ind w:left="567" w:hanging="567"/>
        <w:rPr>
          <w:sz w:val="22"/>
          <w:szCs w:val="22"/>
        </w:rPr>
      </w:pPr>
      <w:r w:rsidRPr="006C1F2C">
        <w:rPr>
          <w:sz w:val="22"/>
          <w:szCs w:val="22"/>
        </w:rPr>
        <w:t>B</w:t>
      </w:r>
      <w:r w:rsidR="002D6751" w:rsidRPr="006C1F2C">
        <w:rPr>
          <w:sz w:val="22"/>
          <w:szCs w:val="22"/>
        </w:rPr>
        <w:t xml:space="preserve">etennelse i bukspyttkjertelen – symptomer kan være </w:t>
      </w:r>
      <w:r w:rsidR="00717F9D" w:rsidRPr="006C1F2C">
        <w:rPr>
          <w:sz w:val="22"/>
          <w:szCs w:val="22"/>
        </w:rPr>
        <w:t>kraftige smerter øverst i magen, ofte kom</w:t>
      </w:r>
      <w:r w:rsidR="002D6751" w:rsidRPr="006C1F2C">
        <w:rPr>
          <w:sz w:val="22"/>
          <w:szCs w:val="22"/>
        </w:rPr>
        <w:t>binert med sykdomsfølelse (kvalme) eller brekninger (oppkast)</w:t>
      </w:r>
    </w:p>
    <w:p w14:paraId="37C869BE" w14:textId="5DF8D46F" w:rsidR="00C32DAB" w:rsidRPr="006C1F2C" w:rsidRDefault="00C32DAB" w:rsidP="005171BE">
      <w:pPr>
        <w:widowControl w:val="0"/>
        <w:numPr>
          <w:ilvl w:val="0"/>
          <w:numId w:val="38"/>
        </w:numPr>
        <w:ind w:left="567" w:hanging="567"/>
        <w:rPr>
          <w:sz w:val="22"/>
          <w:szCs w:val="22"/>
        </w:rPr>
      </w:pPr>
      <w:r w:rsidRPr="006C1F2C">
        <w:rPr>
          <w:sz w:val="22"/>
          <w:szCs w:val="22"/>
        </w:rPr>
        <w:t>B</w:t>
      </w:r>
      <w:r w:rsidR="000D1F6C" w:rsidRPr="006C1F2C">
        <w:rPr>
          <w:sz w:val="22"/>
          <w:szCs w:val="22"/>
        </w:rPr>
        <w:t>lødninger i</w:t>
      </w:r>
      <w:r w:rsidRPr="006C1F2C">
        <w:rPr>
          <w:sz w:val="22"/>
          <w:szCs w:val="22"/>
        </w:rPr>
        <w:t xml:space="preserve"> tarm – vises ved blodig avføring eller oppkast</w:t>
      </w:r>
    </w:p>
    <w:p w14:paraId="37C869BF" w14:textId="77777777" w:rsidR="00C32DAB" w:rsidRPr="006C1F2C" w:rsidRDefault="00C32DAB" w:rsidP="005171BE">
      <w:pPr>
        <w:widowControl w:val="0"/>
        <w:numPr>
          <w:ilvl w:val="0"/>
          <w:numId w:val="38"/>
        </w:numPr>
        <w:ind w:left="567" w:hanging="567"/>
        <w:rPr>
          <w:sz w:val="22"/>
          <w:szCs w:val="22"/>
        </w:rPr>
      </w:pPr>
      <w:r w:rsidRPr="006C1F2C">
        <w:rPr>
          <w:sz w:val="22"/>
          <w:szCs w:val="22"/>
        </w:rPr>
        <w:t>Se ting som egentlig ikke er der (</w:t>
      </w:r>
      <w:r w:rsidR="00982A83" w:rsidRPr="006C1F2C">
        <w:rPr>
          <w:sz w:val="22"/>
          <w:szCs w:val="22"/>
        </w:rPr>
        <w:t>hallusinasjoner</w:t>
      </w:r>
      <w:r w:rsidRPr="006C1F2C">
        <w:rPr>
          <w:sz w:val="22"/>
          <w:szCs w:val="22"/>
        </w:rPr>
        <w:t>)</w:t>
      </w:r>
    </w:p>
    <w:p w14:paraId="37C869C0" w14:textId="752CE3D7" w:rsidR="00C32DAB" w:rsidRPr="006C1F2C" w:rsidRDefault="00BB6FEC" w:rsidP="005171BE">
      <w:pPr>
        <w:widowControl w:val="0"/>
        <w:numPr>
          <w:ilvl w:val="0"/>
          <w:numId w:val="38"/>
        </w:numPr>
        <w:ind w:left="567" w:hanging="567"/>
        <w:rPr>
          <w:color w:val="000000"/>
          <w:sz w:val="22"/>
          <w:szCs w:val="22"/>
        </w:rPr>
      </w:pPr>
      <w:r w:rsidRPr="006C1F2C">
        <w:rPr>
          <w:color w:val="000000"/>
          <w:sz w:val="22"/>
          <w:szCs w:val="22"/>
        </w:rPr>
        <w:t>Noen menne</w:t>
      </w:r>
      <w:r w:rsidR="00383601" w:rsidRPr="006C1F2C">
        <w:rPr>
          <w:color w:val="000000"/>
          <w:sz w:val="22"/>
          <w:szCs w:val="22"/>
        </w:rPr>
        <w:t>s</w:t>
      </w:r>
      <w:r w:rsidRPr="006C1F2C">
        <w:rPr>
          <w:color w:val="000000"/>
          <w:sz w:val="22"/>
          <w:szCs w:val="22"/>
        </w:rPr>
        <w:t>ker har fått kraftige brekninger som har gitt</w:t>
      </w:r>
      <w:r w:rsidR="00C32DAB" w:rsidRPr="006C1F2C">
        <w:rPr>
          <w:color w:val="000000"/>
          <w:sz w:val="22"/>
          <w:szCs w:val="22"/>
        </w:rPr>
        <w:t xml:space="preserve"> skader i </w:t>
      </w:r>
      <w:r w:rsidR="000D1F6C" w:rsidRPr="006C1F2C">
        <w:rPr>
          <w:color w:val="000000"/>
          <w:sz w:val="22"/>
          <w:szCs w:val="22"/>
        </w:rPr>
        <w:t>spise</w:t>
      </w:r>
      <w:r w:rsidR="00C32DAB" w:rsidRPr="006C1F2C">
        <w:rPr>
          <w:color w:val="000000"/>
          <w:sz w:val="22"/>
          <w:szCs w:val="22"/>
        </w:rPr>
        <w:t>røret (øsofagus).</w:t>
      </w:r>
    </w:p>
    <w:p w14:paraId="37C869C1" w14:textId="77777777" w:rsidR="00D02287" w:rsidRPr="006C1F2C" w:rsidRDefault="00D02287" w:rsidP="005171BE">
      <w:pPr>
        <w:widowControl w:val="0"/>
        <w:rPr>
          <w:sz w:val="22"/>
          <w:szCs w:val="22"/>
        </w:rPr>
      </w:pPr>
    </w:p>
    <w:p w14:paraId="37C869C2" w14:textId="77777777" w:rsidR="005D6057" w:rsidRPr="006C1F2C" w:rsidRDefault="005D6057" w:rsidP="005171BE">
      <w:pPr>
        <w:keepNext/>
        <w:widowControl w:val="0"/>
        <w:numPr>
          <w:ilvl w:val="12"/>
          <w:numId w:val="0"/>
        </w:numPr>
        <w:tabs>
          <w:tab w:val="left" w:pos="567"/>
        </w:tabs>
        <w:spacing w:line="260" w:lineRule="exact"/>
        <w:rPr>
          <w:sz w:val="22"/>
          <w:szCs w:val="22"/>
        </w:rPr>
      </w:pPr>
      <w:r w:rsidRPr="006C1F2C">
        <w:rPr>
          <w:rFonts w:eastAsia="SimSun"/>
          <w:b/>
          <w:noProof/>
          <w:sz w:val="22"/>
          <w:szCs w:val="22"/>
        </w:rPr>
        <w:t>Melding av bivirkninger</w:t>
      </w:r>
    </w:p>
    <w:p w14:paraId="37C869C3" w14:textId="45D7DF4F" w:rsidR="005D6057" w:rsidRPr="006C1F2C" w:rsidRDefault="005D6057" w:rsidP="005171BE">
      <w:pPr>
        <w:widowControl w:val="0"/>
        <w:rPr>
          <w:color w:val="000000"/>
          <w:sz w:val="22"/>
          <w:szCs w:val="22"/>
        </w:rPr>
      </w:pPr>
      <w:r w:rsidRPr="006C1F2C">
        <w:rPr>
          <w:sz w:val="22"/>
          <w:szCs w:val="22"/>
        </w:rPr>
        <w:t>Kontakt lege, apotek eller sykepleier dersom du opplever bivirkninger</w:t>
      </w:r>
      <w:r w:rsidR="00AA083E" w:rsidRPr="006C1F2C">
        <w:rPr>
          <w:sz w:val="22"/>
          <w:szCs w:val="22"/>
        </w:rPr>
        <w:t>. Dette gjelder også</w:t>
      </w:r>
      <w:r w:rsidRPr="006C1F2C">
        <w:rPr>
          <w:sz w:val="22"/>
          <w:szCs w:val="22"/>
        </w:rPr>
        <w:t xml:space="preserve"> bivirkninger som ikke er nevnt i pakningsvedlegget. Du kan også melde fra om bivirkninger direkte via </w:t>
      </w:r>
      <w:r w:rsidRPr="006C1F2C">
        <w:rPr>
          <w:sz w:val="22"/>
          <w:szCs w:val="22"/>
          <w:shd w:val="pct15" w:color="auto" w:fill="auto"/>
        </w:rPr>
        <w:t xml:space="preserve">det nasjonale meldesystemet som beskrevet i </w:t>
      </w:r>
      <w:r>
        <w:fldChar w:fldCharType="begin"/>
      </w:r>
      <w:r>
        <w:instrText>HYPERLINK "https://www.ema.europa.eu/en/documents/template-form/qrd-appendix-v-adverse-drug-reaction-reporting-details_en.docx"</w:instrText>
      </w:r>
      <w:r>
        <w:fldChar w:fldCharType="separate"/>
      </w:r>
      <w:r w:rsidRPr="006C1F2C">
        <w:rPr>
          <w:rStyle w:val="Hyperlink"/>
          <w:sz w:val="22"/>
          <w:szCs w:val="22"/>
          <w:shd w:val="pct15" w:color="auto" w:fill="auto"/>
        </w:rPr>
        <w:t>Appendix V</w:t>
      </w:r>
      <w:r>
        <w:fldChar w:fldCharType="end"/>
      </w:r>
      <w:r w:rsidRPr="006C1F2C">
        <w:rPr>
          <w:sz w:val="22"/>
          <w:szCs w:val="22"/>
        </w:rPr>
        <w:t>. Ved å melde fra om bivirkninger bidrar du med informasjon om sikkerheten ved bruk av dette legemidlet.</w:t>
      </w:r>
    </w:p>
    <w:p w14:paraId="37C869C4" w14:textId="77777777" w:rsidR="00D02287" w:rsidRPr="006C1F2C" w:rsidRDefault="00D02287" w:rsidP="005171BE">
      <w:pPr>
        <w:widowControl w:val="0"/>
        <w:rPr>
          <w:sz w:val="22"/>
          <w:szCs w:val="22"/>
        </w:rPr>
      </w:pPr>
    </w:p>
    <w:p w14:paraId="37C869C5" w14:textId="77777777" w:rsidR="00D02287" w:rsidRPr="00277E35" w:rsidRDefault="00D02287" w:rsidP="005171BE">
      <w:pPr>
        <w:widowControl w:val="0"/>
        <w:suppressAutoHyphens/>
        <w:ind w:left="567" w:hanging="567"/>
        <w:rPr>
          <w:sz w:val="22"/>
          <w:szCs w:val="22"/>
        </w:rPr>
      </w:pPr>
    </w:p>
    <w:p w14:paraId="37C869C6" w14:textId="77777777" w:rsidR="00D02287" w:rsidRPr="00277E35" w:rsidRDefault="00D02287" w:rsidP="005171BE">
      <w:pPr>
        <w:keepNext/>
        <w:widowControl w:val="0"/>
        <w:suppressAutoHyphens/>
        <w:ind w:left="567" w:hanging="567"/>
        <w:rPr>
          <w:sz w:val="22"/>
          <w:szCs w:val="22"/>
        </w:rPr>
      </w:pPr>
      <w:r w:rsidRPr="00277E35">
        <w:rPr>
          <w:b/>
          <w:sz w:val="22"/>
          <w:szCs w:val="22"/>
        </w:rPr>
        <w:t>5.</w:t>
      </w:r>
      <w:r w:rsidRPr="00277E35">
        <w:rPr>
          <w:b/>
          <w:sz w:val="22"/>
          <w:szCs w:val="22"/>
        </w:rPr>
        <w:tab/>
        <w:t>H</w:t>
      </w:r>
      <w:r w:rsidR="00660F83" w:rsidRPr="00277E35">
        <w:rPr>
          <w:b/>
          <w:sz w:val="22"/>
          <w:szCs w:val="22"/>
        </w:rPr>
        <w:t>vordan du oppbevarer Exelon</w:t>
      </w:r>
    </w:p>
    <w:p w14:paraId="37C869C7" w14:textId="77777777" w:rsidR="00D02287" w:rsidRPr="00277E35" w:rsidRDefault="00D02287" w:rsidP="005171BE">
      <w:pPr>
        <w:keepNext/>
        <w:widowControl w:val="0"/>
        <w:rPr>
          <w:sz w:val="22"/>
          <w:szCs w:val="22"/>
        </w:rPr>
      </w:pPr>
    </w:p>
    <w:p w14:paraId="37C869C8" w14:textId="77777777" w:rsidR="00BB6FEC" w:rsidRPr="006C1F2C" w:rsidRDefault="00D02287" w:rsidP="005171BE">
      <w:pPr>
        <w:widowControl w:val="0"/>
        <w:numPr>
          <w:ilvl w:val="0"/>
          <w:numId w:val="27"/>
        </w:numPr>
        <w:ind w:left="567" w:hanging="567"/>
        <w:rPr>
          <w:color w:val="000000"/>
          <w:sz w:val="22"/>
          <w:szCs w:val="22"/>
        </w:rPr>
      </w:pPr>
      <w:r w:rsidRPr="006C1F2C">
        <w:rPr>
          <w:sz w:val="22"/>
          <w:szCs w:val="22"/>
        </w:rPr>
        <w:t>Oppbevares utilgjengelig for barn.</w:t>
      </w:r>
    </w:p>
    <w:p w14:paraId="37C869C9" w14:textId="455DCEC1" w:rsidR="00BB6FEC" w:rsidRPr="006C1F2C" w:rsidRDefault="00D02287" w:rsidP="005171BE">
      <w:pPr>
        <w:widowControl w:val="0"/>
        <w:numPr>
          <w:ilvl w:val="0"/>
          <w:numId w:val="27"/>
        </w:numPr>
        <w:ind w:left="567" w:hanging="567"/>
        <w:rPr>
          <w:sz w:val="22"/>
          <w:szCs w:val="22"/>
        </w:rPr>
      </w:pPr>
      <w:r w:rsidRPr="006C1F2C">
        <w:rPr>
          <w:noProof/>
          <w:sz w:val="22"/>
          <w:szCs w:val="22"/>
        </w:rPr>
        <w:t xml:space="preserve">Bruk ikke </w:t>
      </w:r>
      <w:r w:rsidR="00DB3E7F" w:rsidRPr="006C1F2C">
        <w:rPr>
          <w:noProof/>
          <w:sz w:val="22"/>
          <w:szCs w:val="22"/>
        </w:rPr>
        <w:t xml:space="preserve">dette legemidlet </w:t>
      </w:r>
      <w:r w:rsidRPr="006C1F2C">
        <w:rPr>
          <w:noProof/>
          <w:sz w:val="22"/>
          <w:szCs w:val="22"/>
        </w:rPr>
        <w:t>etter utløpsdatoen som er angitt på esken og posen</w:t>
      </w:r>
      <w:r w:rsidR="00D922D8" w:rsidRPr="006C1F2C">
        <w:rPr>
          <w:noProof/>
          <w:sz w:val="22"/>
          <w:szCs w:val="22"/>
        </w:rPr>
        <w:t xml:space="preserve"> etter EXP</w:t>
      </w:r>
      <w:r w:rsidRPr="006C1F2C">
        <w:rPr>
          <w:noProof/>
          <w:sz w:val="22"/>
          <w:szCs w:val="22"/>
        </w:rPr>
        <w:t xml:space="preserve">. </w:t>
      </w:r>
      <w:r w:rsidRPr="006C1F2C">
        <w:rPr>
          <w:sz w:val="22"/>
          <w:szCs w:val="22"/>
        </w:rPr>
        <w:t xml:space="preserve">Utløpsdatoen </w:t>
      </w:r>
      <w:r w:rsidR="007B0013" w:rsidRPr="006C1F2C">
        <w:rPr>
          <w:sz w:val="22"/>
          <w:szCs w:val="22"/>
        </w:rPr>
        <w:t>er</w:t>
      </w:r>
      <w:r w:rsidRPr="006C1F2C">
        <w:rPr>
          <w:sz w:val="22"/>
          <w:szCs w:val="22"/>
        </w:rPr>
        <w:t xml:space="preserve"> den siste dagen i den </w:t>
      </w:r>
      <w:r w:rsidR="007B0013" w:rsidRPr="006C1F2C">
        <w:rPr>
          <w:sz w:val="22"/>
          <w:szCs w:val="22"/>
        </w:rPr>
        <w:t xml:space="preserve">angitte </w:t>
      </w:r>
      <w:r w:rsidRPr="006C1F2C">
        <w:rPr>
          <w:sz w:val="22"/>
          <w:szCs w:val="22"/>
        </w:rPr>
        <w:t>måneden.</w:t>
      </w:r>
    </w:p>
    <w:p w14:paraId="37C869CA" w14:textId="77777777" w:rsidR="00BB6FEC" w:rsidRPr="006C1F2C" w:rsidRDefault="00D02287" w:rsidP="005171BE">
      <w:pPr>
        <w:widowControl w:val="0"/>
        <w:numPr>
          <w:ilvl w:val="0"/>
          <w:numId w:val="27"/>
        </w:numPr>
        <w:ind w:left="567" w:hanging="567"/>
        <w:rPr>
          <w:sz w:val="22"/>
          <w:szCs w:val="22"/>
        </w:rPr>
      </w:pPr>
      <w:r w:rsidRPr="006C1F2C">
        <w:rPr>
          <w:sz w:val="22"/>
          <w:szCs w:val="22"/>
        </w:rPr>
        <w:t>Oppbevares ved høyst 25°C.</w:t>
      </w:r>
    </w:p>
    <w:p w14:paraId="37C869CB" w14:textId="77777777" w:rsidR="00BB6FEC" w:rsidRPr="006C1F2C" w:rsidRDefault="00D02287" w:rsidP="005171BE">
      <w:pPr>
        <w:widowControl w:val="0"/>
        <w:numPr>
          <w:ilvl w:val="0"/>
          <w:numId w:val="27"/>
        </w:numPr>
        <w:ind w:left="567" w:hanging="567"/>
        <w:rPr>
          <w:sz w:val="22"/>
          <w:szCs w:val="22"/>
        </w:rPr>
      </w:pPr>
      <w:r w:rsidRPr="006C1F2C">
        <w:rPr>
          <w:sz w:val="22"/>
          <w:szCs w:val="22"/>
        </w:rPr>
        <w:t>Oppbevar depotplasteret i posen til du skal bruke det.</w:t>
      </w:r>
    </w:p>
    <w:p w14:paraId="37C869CC" w14:textId="77777777" w:rsidR="00D02287" w:rsidRPr="006C1F2C" w:rsidRDefault="00D02287" w:rsidP="005171BE">
      <w:pPr>
        <w:widowControl w:val="0"/>
        <w:numPr>
          <w:ilvl w:val="0"/>
          <w:numId w:val="27"/>
        </w:numPr>
        <w:ind w:left="567" w:hanging="567"/>
        <w:rPr>
          <w:noProof/>
          <w:sz w:val="22"/>
          <w:szCs w:val="22"/>
        </w:rPr>
      </w:pPr>
      <w:r w:rsidRPr="006C1F2C">
        <w:rPr>
          <w:noProof/>
          <w:sz w:val="22"/>
          <w:szCs w:val="22"/>
        </w:rPr>
        <w:t>Bruk ikke plastre som er ødelagte eller har synlige tegn på forringelse.</w:t>
      </w:r>
    </w:p>
    <w:p w14:paraId="37C869CD" w14:textId="1ACC2B5E" w:rsidR="00D922D8" w:rsidRPr="006C1F2C" w:rsidRDefault="00D922D8" w:rsidP="005171BE">
      <w:pPr>
        <w:widowControl w:val="0"/>
        <w:numPr>
          <w:ilvl w:val="0"/>
          <w:numId w:val="27"/>
        </w:numPr>
        <w:suppressAutoHyphens/>
        <w:ind w:left="567" w:hanging="567"/>
        <w:rPr>
          <w:sz w:val="22"/>
          <w:szCs w:val="22"/>
        </w:rPr>
      </w:pPr>
      <w:r w:rsidRPr="006C1F2C">
        <w:rPr>
          <w:sz w:val="22"/>
          <w:szCs w:val="22"/>
        </w:rPr>
        <w:t xml:space="preserve">Etter at et plaster er fjernet bretter du det én gang med den klebrige siden inn og presser plasteret sammen. Legg det brukte plasteret tilbake i den opprinnelige posen og kast det slik at ikke barn kan få tak i det. Du må ikke røre øynene med fingrene. Vask hendene med såpe og vann etter at du har fjernet plasteret. </w:t>
      </w:r>
      <w:r w:rsidR="00373FC6" w:rsidRPr="006C1F2C">
        <w:rPr>
          <w:noProof/>
          <w:sz w:val="22"/>
          <w:szCs w:val="22"/>
        </w:rPr>
        <w:t>Legemidler skal ikke kastes i avløpsvann eller sammen med husholdningsavfall. Spør på apoteket hvordan du skal kaste legemidler som du ikke lenger bruker. Disse tiltakene bidrar til å beskytte miljøet.</w:t>
      </w:r>
    </w:p>
    <w:p w14:paraId="37C869CE" w14:textId="77777777" w:rsidR="00D02287" w:rsidRPr="006C1F2C" w:rsidRDefault="00D02287" w:rsidP="005171BE">
      <w:pPr>
        <w:widowControl w:val="0"/>
        <w:rPr>
          <w:sz w:val="22"/>
          <w:szCs w:val="22"/>
        </w:rPr>
      </w:pPr>
    </w:p>
    <w:p w14:paraId="37C869CF" w14:textId="77777777" w:rsidR="00D02287" w:rsidRPr="006C1F2C" w:rsidRDefault="00D02287" w:rsidP="005171BE">
      <w:pPr>
        <w:widowControl w:val="0"/>
        <w:rPr>
          <w:sz w:val="22"/>
          <w:szCs w:val="22"/>
        </w:rPr>
      </w:pPr>
    </w:p>
    <w:p w14:paraId="37C869D0" w14:textId="77777777" w:rsidR="00D02287" w:rsidRPr="006C1F2C" w:rsidRDefault="00D02287" w:rsidP="005171BE">
      <w:pPr>
        <w:keepNext/>
        <w:widowControl w:val="0"/>
        <w:suppressAutoHyphens/>
        <w:ind w:left="567" w:hanging="567"/>
        <w:rPr>
          <w:sz w:val="22"/>
          <w:szCs w:val="22"/>
        </w:rPr>
      </w:pPr>
      <w:r w:rsidRPr="006C1F2C">
        <w:rPr>
          <w:b/>
          <w:sz w:val="22"/>
          <w:szCs w:val="22"/>
        </w:rPr>
        <w:t>6.</w:t>
      </w:r>
      <w:r w:rsidRPr="006C1F2C">
        <w:rPr>
          <w:b/>
          <w:sz w:val="22"/>
          <w:szCs w:val="22"/>
        </w:rPr>
        <w:tab/>
      </w:r>
      <w:r w:rsidR="00660F83" w:rsidRPr="006C1F2C">
        <w:rPr>
          <w:b/>
          <w:sz w:val="22"/>
          <w:szCs w:val="22"/>
        </w:rPr>
        <w:t xml:space="preserve">Innholdet i pakningen </w:t>
      </w:r>
      <w:r w:rsidR="005D6057" w:rsidRPr="006C1F2C">
        <w:rPr>
          <w:b/>
          <w:sz w:val="22"/>
          <w:szCs w:val="22"/>
        </w:rPr>
        <w:t>og</w:t>
      </w:r>
      <w:r w:rsidR="00660F83" w:rsidRPr="006C1F2C">
        <w:rPr>
          <w:b/>
          <w:sz w:val="22"/>
          <w:szCs w:val="22"/>
        </w:rPr>
        <w:t xml:space="preserve"> ytterligere informasjon</w:t>
      </w:r>
    </w:p>
    <w:p w14:paraId="37C869D1" w14:textId="77777777" w:rsidR="00D02287" w:rsidRPr="006C1F2C" w:rsidRDefault="00D02287" w:rsidP="005171BE">
      <w:pPr>
        <w:keepNext/>
        <w:widowControl w:val="0"/>
        <w:rPr>
          <w:sz w:val="22"/>
          <w:szCs w:val="22"/>
        </w:rPr>
      </w:pPr>
    </w:p>
    <w:p w14:paraId="37C869D2" w14:textId="77777777" w:rsidR="00D02287" w:rsidRPr="006C1F2C" w:rsidRDefault="00D02287" w:rsidP="005171BE">
      <w:pPr>
        <w:keepNext/>
        <w:widowControl w:val="0"/>
        <w:rPr>
          <w:b/>
          <w:sz w:val="22"/>
          <w:szCs w:val="22"/>
        </w:rPr>
      </w:pPr>
      <w:r w:rsidRPr="006C1F2C">
        <w:rPr>
          <w:b/>
          <w:sz w:val="22"/>
          <w:szCs w:val="22"/>
        </w:rPr>
        <w:t>Sammensetning av Exelon</w:t>
      </w:r>
    </w:p>
    <w:p w14:paraId="37C869D3" w14:textId="77777777" w:rsidR="00D02287" w:rsidRPr="006C1F2C" w:rsidRDefault="00D02287" w:rsidP="005171BE">
      <w:pPr>
        <w:widowControl w:val="0"/>
        <w:ind w:left="540" w:hanging="540"/>
        <w:rPr>
          <w:i/>
          <w:iCs/>
          <w:sz w:val="22"/>
          <w:szCs w:val="22"/>
        </w:rPr>
      </w:pPr>
      <w:r w:rsidRPr="006C1F2C">
        <w:rPr>
          <w:sz w:val="22"/>
          <w:szCs w:val="22"/>
        </w:rPr>
        <w:t>-</w:t>
      </w:r>
      <w:r w:rsidRPr="006C1F2C">
        <w:rPr>
          <w:sz w:val="22"/>
          <w:szCs w:val="22"/>
        </w:rPr>
        <w:tab/>
        <w:t>Virkestoff er rivastigmin.</w:t>
      </w:r>
    </w:p>
    <w:p w14:paraId="37C869D4" w14:textId="77777777" w:rsidR="00D02287" w:rsidRPr="006C1F2C" w:rsidRDefault="00D02287" w:rsidP="005171BE">
      <w:pPr>
        <w:widowControl w:val="0"/>
        <w:ind w:left="1134" w:hanging="567"/>
        <w:rPr>
          <w:sz w:val="22"/>
          <w:szCs w:val="22"/>
        </w:rPr>
      </w:pPr>
      <w:r w:rsidRPr="006C1F2C">
        <w:rPr>
          <w:sz w:val="22"/>
          <w:szCs w:val="22"/>
        </w:rPr>
        <w:t>-</w:t>
      </w:r>
      <w:r w:rsidRPr="006C1F2C">
        <w:rPr>
          <w:sz w:val="22"/>
          <w:szCs w:val="22"/>
        </w:rPr>
        <w:tab/>
        <w:t>Exelon 4,6 mg/24 timer depotplastre: Hvert plaster frigir 4,6 mg rivastigmin pr. 24 timer, er 5 cm</w:t>
      </w:r>
      <w:r w:rsidRPr="006C1F2C">
        <w:rPr>
          <w:sz w:val="22"/>
          <w:szCs w:val="22"/>
          <w:vertAlign w:val="superscript"/>
        </w:rPr>
        <w:t>2</w:t>
      </w:r>
      <w:r w:rsidRPr="006C1F2C">
        <w:rPr>
          <w:sz w:val="22"/>
          <w:szCs w:val="22"/>
        </w:rPr>
        <w:t xml:space="preserve"> og inneholder 9 mg rivastigmin.</w:t>
      </w:r>
    </w:p>
    <w:p w14:paraId="37C869D5" w14:textId="77777777" w:rsidR="0061140B" w:rsidRPr="006C1F2C" w:rsidRDefault="00D02287" w:rsidP="005171BE">
      <w:pPr>
        <w:widowControl w:val="0"/>
        <w:ind w:left="1134" w:hanging="567"/>
        <w:rPr>
          <w:sz w:val="22"/>
          <w:szCs w:val="22"/>
        </w:rPr>
      </w:pPr>
      <w:r w:rsidRPr="006C1F2C">
        <w:rPr>
          <w:sz w:val="22"/>
          <w:szCs w:val="22"/>
        </w:rPr>
        <w:t>-</w:t>
      </w:r>
      <w:r w:rsidRPr="006C1F2C">
        <w:rPr>
          <w:sz w:val="22"/>
          <w:szCs w:val="22"/>
        </w:rPr>
        <w:tab/>
        <w:t>Exelon 9,5 mg/24 timer depotplastre: Hvert plaster frigir 9,5 mg rivastigmin pr. 24 timer, er 10 cm</w:t>
      </w:r>
      <w:r w:rsidRPr="006C1F2C">
        <w:rPr>
          <w:sz w:val="22"/>
          <w:szCs w:val="22"/>
          <w:vertAlign w:val="superscript"/>
        </w:rPr>
        <w:t>2</w:t>
      </w:r>
      <w:r w:rsidRPr="006C1F2C">
        <w:rPr>
          <w:sz w:val="22"/>
          <w:szCs w:val="22"/>
        </w:rPr>
        <w:t xml:space="preserve"> og inneholder 18 mg rivastigmin.</w:t>
      </w:r>
    </w:p>
    <w:p w14:paraId="37C869D6" w14:textId="77777777" w:rsidR="0061140B" w:rsidRPr="006C1F2C" w:rsidRDefault="0061140B" w:rsidP="005171BE">
      <w:pPr>
        <w:widowControl w:val="0"/>
        <w:ind w:left="1134" w:hanging="567"/>
        <w:rPr>
          <w:sz w:val="22"/>
          <w:szCs w:val="22"/>
        </w:rPr>
      </w:pPr>
      <w:r w:rsidRPr="006C1F2C">
        <w:rPr>
          <w:sz w:val="22"/>
          <w:szCs w:val="22"/>
        </w:rPr>
        <w:t>-</w:t>
      </w:r>
      <w:r w:rsidRPr="006C1F2C">
        <w:rPr>
          <w:sz w:val="22"/>
          <w:szCs w:val="22"/>
        </w:rPr>
        <w:tab/>
        <w:t>Exelon 13,3 mg/24 timer depotplastre: Hvert plaster frigir 13,3 mg rivastigmin pr. 24 timer, er 15 cm</w:t>
      </w:r>
      <w:r w:rsidRPr="006C1F2C">
        <w:rPr>
          <w:sz w:val="22"/>
          <w:szCs w:val="22"/>
          <w:vertAlign w:val="superscript"/>
        </w:rPr>
        <w:t>2</w:t>
      </w:r>
      <w:r w:rsidRPr="006C1F2C">
        <w:rPr>
          <w:sz w:val="22"/>
          <w:szCs w:val="22"/>
        </w:rPr>
        <w:t xml:space="preserve"> og inneholder 27 mg rivastigmin.</w:t>
      </w:r>
    </w:p>
    <w:p w14:paraId="37C869D7" w14:textId="77777777" w:rsidR="00D02287" w:rsidRPr="006C1F2C" w:rsidRDefault="00D02287" w:rsidP="005171BE">
      <w:pPr>
        <w:widowControl w:val="0"/>
        <w:rPr>
          <w:sz w:val="22"/>
          <w:szCs w:val="22"/>
        </w:rPr>
      </w:pPr>
    </w:p>
    <w:p w14:paraId="37C869D8" w14:textId="77777777" w:rsidR="00D02287" w:rsidRPr="006C1F2C" w:rsidRDefault="00D02287" w:rsidP="005171BE">
      <w:pPr>
        <w:widowControl w:val="0"/>
        <w:ind w:left="567" w:hanging="567"/>
        <w:rPr>
          <w:sz w:val="22"/>
          <w:szCs w:val="22"/>
        </w:rPr>
      </w:pPr>
      <w:r w:rsidRPr="006C1F2C">
        <w:rPr>
          <w:sz w:val="22"/>
          <w:szCs w:val="22"/>
        </w:rPr>
        <w:t>-</w:t>
      </w:r>
      <w:r w:rsidRPr="006C1F2C">
        <w:rPr>
          <w:sz w:val="22"/>
          <w:szCs w:val="22"/>
        </w:rPr>
        <w:tab/>
      </w:r>
      <w:r w:rsidR="00C24661" w:rsidRPr="006C1F2C">
        <w:rPr>
          <w:sz w:val="22"/>
          <w:szCs w:val="22"/>
        </w:rPr>
        <w:t xml:space="preserve">Andre innholdsstoffer </w:t>
      </w:r>
      <w:r w:rsidRPr="006C1F2C">
        <w:rPr>
          <w:sz w:val="22"/>
          <w:szCs w:val="22"/>
        </w:rPr>
        <w:t>er: polyetylentereftalatfilm, lakkert, alfatokoferol, poly(butylmetakrylat, metylmetakrylat), akrylkopolymer, silikonolje, dimetikon, polyesterfilm dekket med fluoropolymer.</w:t>
      </w:r>
    </w:p>
    <w:p w14:paraId="37C869D9" w14:textId="77777777" w:rsidR="00D02287" w:rsidRPr="006C1F2C" w:rsidRDefault="00D02287" w:rsidP="005171BE">
      <w:pPr>
        <w:widowControl w:val="0"/>
        <w:rPr>
          <w:sz w:val="22"/>
          <w:szCs w:val="22"/>
        </w:rPr>
      </w:pPr>
    </w:p>
    <w:p w14:paraId="37C869DA" w14:textId="77777777" w:rsidR="00D02287" w:rsidRPr="006C1F2C" w:rsidRDefault="00D02287" w:rsidP="005171BE">
      <w:pPr>
        <w:keepNext/>
        <w:widowControl w:val="0"/>
        <w:rPr>
          <w:b/>
          <w:sz w:val="22"/>
          <w:szCs w:val="22"/>
        </w:rPr>
      </w:pPr>
      <w:r w:rsidRPr="006C1F2C">
        <w:rPr>
          <w:b/>
          <w:sz w:val="22"/>
          <w:szCs w:val="22"/>
        </w:rPr>
        <w:t>Hvordan Exelon ser ut og innholdet i pakningen</w:t>
      </w:r>
    </w:p>
    <w:p w14:paraId="37C869DB" w14:textId="77777777" w:rsidR="00D02287" w:rsidRPr="006C1F2C" w:rsidRDefault="00D02287" w:rsidP="005171BE">
      <w:pPr>
        <w:widowControl w:val="0"/>
        <w:rPr>
          <w:sz w:val="22"/>
          <w:szCs w:val="22"/>
        </w:rPr>
      </w:pPr>
      <w:r w:rsidRPr="006C1F2C">
        <w:rPr>
          <w:sz w:val="22"/>
          <w:szCs w:val="22"/>
        </w:rPr>
        <w:t>Hvert depotplaster er et tynt plaster som består av tre lag. Ytterlaget er beige og merket med en av følgende:</w:t>
      </w:r>
    </w:p>
    <w:p w14:paraId="37C869DC" w14:textId="77777777" w:rsidR="00D02287" w:rsidRPr="006C1F2C" w:rsidRDefault="00D02287" w:rsidP="005171BE">
      <w:pPr>
        <w:widowControl w:val="0"/>
        <w:numPr>
          <w:ilvl w:val="0"/>
          <w:numId w:val="20"/>
        </w:numPr>
        <w:tabs>
          <w:tab w:val="clear" w:pos="417"/>
        </w:tabs>
        <w:ind w:left="567" w:hanging="567"/>
        <w:rPr>
          <w:sz w:val="22"/>
          <w:szCs w:val="22"/>
        </w:rPr>
      </w:pPr>
      <w:r w:rsidRPr="006C1F2C">
        <w:rPr>
          <w:sz w:val="22"/>
          <w:szCs w:val="22"/>
        </w:rPr>
        <w:t>”Exelon”, ”</w:t>
      </w:r>
      <w:r w:rsidRPr="006C1F2C">
        <w:rPr>
          <w:color w:val="000000"/>
          <w:spacing w:val="-2"/>
          <w:sz w:val="22"/>
          <w:szCs w:val="22"/>
        </w:rPr>
        <w:t>4</w:t>
      </w:r>
      <w:r w:rsidR="005B3317" w:rsidRPr="006C1F2C">
        <w:rPr>
          <w:color w:val="000000"/>
          <w:spacing w:val="-2"/>
          <w:sz w:val="22"/>
          <w:szCs w:val="22"/>
        </w:rPr>
        <w:t>.</w:t>
      </w:r>
      <w:r w:rsidRPr="006C1F2C">
        <w:rPr>
          <w:color w:val="000000"/>
          <w:spacing w:val="-2"/>
          <w:sz w:val="22"/>
          <w:szCs w:val="22"/>
        </w:rPr>
        <w:t>6 mg/24 h</w:t>
      </w:r>
      <w:r w:rsidRPr="006C1F2C">
        <w:rPr>
          <w:sz w:val="22"/>
          <w:szCs w:val="22"/>
        </w:rPr>
        <w:t>” og ”AMCX”,</w:t>
      </w:r>
    </w:p>
    <w:p w14:paraId="37C869DD" w14:textId="77777777" w:rsidR="00D02287" w:rsidRPr="006C1F2C" w:rsidRDefault="00D02287" w:rsidP="005171BE">
      <w:pPr>
        <w:widowControl w:val="0"/>
        <w:numPr>
          <w:ilvl w:val="0"/>
          <w:numId w:val="20"/>
        </w:numPr>
        <w:tabs>
          <w:tab w:val="clear" w:pos="417"/>
        </w:tabs>
        <w:ind w:left="567" w:hanging="567"/>
        <w:rPr>
          <w:sz w:val="22"/>
          <w:szCs w:val="22"/>
        </w:rPr>
      </w:pPr>
      <w:r w:rsidRPr="006C1F2C">
        <w:rPr>
          <w:sz w:val="22"/>
          <w:szCs w:val="22"/>
        </w:rPr>
        <w:t>”Exelon”, ”</w:t>
      </w:r>
      <w:r w:rsidRPr="006C1F2C">
        <w:rPr>
          <w:color w:val="000000"/>
          <w:spacing w:val="-2"/>
          <w:sz w:val="22"/>
          <w:szCs w:val="22"/>
        </w:rPr>
        <w:t>9</w:t>
      </w:r>
      <w:r w:rsidR="005B3317" w:rsidRPr="006C1F2C">
        <w:rPr>
          <w:color w:val="000000"/>
          <w:spacing w:val="-2"/>
          <w:sz w:val="22"/>
          <w:szCs w:val="22"/>
        </w:rPr>
        <w:t>.</w:t>
      </w:r>
      <w:r w:rsidRPr="006C1F2C">
        <w:rPr>
          <w:color w:val="000000"/>
          <w:spacing w:val="-2"/>
          <w:sz w:val="22"/>
          <w:szCs w:val="22"/>
        </w:rPr>
        <w:t>5 mg/24 h</w:t>
      </w:r>
      <w:r w:rsidRPr="006C1F2C">
        <w:rPr>
          <w:sz w:val="22"/>
          <w:szCs w:val="22"/>
        </w:rPr>
        <w:t>” og ”BHDI”</w:t>
      </w:r>
      <w:r w:rsidR="00EC26CF" w:rsidRPr="006C1F2C">
        <w:rPr>
          <w:sz w:val="22"/>
          <w:szCs w:val="22"/>
        </w:rPr>
        <w:t>,</w:t>
      </w:r>
    </w:p>
    <w:p w14:paraId="37C869DE" w14:textId="77777777" w:rsidR="00EC26CF" w:rsidRPr="006C1F2C" w:rsidRDefault="00EC26CF" w:rsidP="005171BE">
      <w:pPr>
        <w:widowControl w:val="0"/>
        <w:numPr>
          <w:ilvl w:val="0"/>
          <w:numId w:val="20"/>
        </w:numPr>
        <w:tabs>
          <w:tab w:val="clear" w:pos="417"/>
        </w:tabs>
        <w:ind w:left="567" w:hanging="567"/>
        <w:rPr>
          <w:sz w:val="22"/>
          <w:szCs w:val="22"/>
        </w:rPr>
      </w:pPr>
      <w:r w:rsidRPr="006C1F2C">
        <w:rPr>
          <w:sz w:val="22"/>
          <w:szCs w:val="22"/>
        </w:rPr>
        <w:t>”Exelon”, ”</w:t>
      </w:r>
      <w:r w:rsidRPr="006C1F2C">
        <w:rPr>
          <w:color w:val="000000"/>
          <w:spacing w:val="-2"/>
          <w:sz w:val="22"/>
          <w:szCs w:val="22"/>
        </w:rPr>
        <w:t>13</w:t>
      </w:r>
      <w:r w:rsidR="001A72C4" w:rsidRPr="006C1F2C">
        <w:rPr>
          <w:color w:val="000000"/>
          <w:spacing w:val="-2"/>
          <w:sz w:val="22"/>
          <w:szCs w:val="22"/>
        </w:rPr>
        <w:t>.</w:t>
      </w:r>
      <w:r w:rsidRPr="006C1F2C">
        <w:rPr>
          <w:color w:val="000000"/>
          <w:spacing w:val="-2"/>
          <w:sz w:val="22"/>
          <w:szCs w:val="22"/>
        </w:rPr>
        <w:t>3 mg/24 h</w:t>
      </w:r>
      <w:r w:rsidRPr="006C1F2C">
        <w:rPr>
          <w:sz w:val="22"/>
          <w:szCs w:val="22"/>
        </w:rPr>
        <w:t>” og ”CNFU”.</w:t>
      </w:r>
    </w:p>
    <w:p w14:paraId="37C869DF" w14:textId="77777777" w:rsidR="00D02287" w:rsidRPr="006C1F2C" w:rsidRDefault="00D02287" w:rsidP="005171BE">
      <w:pPr>
        <w:widowControl w:val="0"/>
        <w:rPr>
          <w:sz w:val="22"/>
          <w:szCs w:val="22"/>
        </w:rPr>
      </w:pPr>
    </w:p>
    <w:p w14:paraId="37C869E0" w14:textId="77777777" w:rsidR="00262A4F" w:rsidRPr="006C1F2C" w:rsidRDefault="00D02287" w:rsidP="005171BE">
      <w:pPr>
        <w:widowControl w:val="0"/>
        <w:rPr>
          <w:sz w:val="22"/>
          <w:szCs w:val="22"/>
        </w:rPr>
      </w:pPr>
      <w:r w:rsidRPr="006C1F2C">
        <w:rPr>
          <w:sz w:val="22"/>
          <w:szCs w:val="22"/>
        </w:rPr>
        <w:t>Ett depotplaster er forseglet i en pose.</w:t>
      </w:r>
    </w:p>
    <w:p w14:paraId="37C869E1" w14:textId="77777777" w:rsidR="00262A4F" w:rsidRPr="006C1F2C" w:rsidRDefault="00262A4F" w:rsidP="005171BE">
      <w:pPr>
        <w:widowControl w:val="0"/>
        <w:numPr>
          <w:ilvl w:val="12"/>
          <w:numId w:val="0"/>
        </w:numPr>
        <w:rPr>
          <w:color w:val="000000"/>
          <w:sz w:val="22"/>
          <w:szCs w:val="22"/>
        </w:rPr>
      </w:pPr>
      <w:r w:rsidRPr="006C1F2C">
        <w:rPr>
          <w:color w:val="000000"/>
          <w:sz w:val="22"/>
          <w:szCs w:val="22"/>
        </w:rPr>
        <w:t>Exelon 4,6 mg/24 t</w:t>
      </w:r>
      <w:r w:rsidR="003612AD" w:rsidRPr="006C1F2C">
        <w:rPr>
          <w:color w:val="000000"/>
          <w:sz w:val="22"/>
          <w:szCs w:val="22"/>
        </w:rPr>
        <w:t>imer depot</w:t>
      </w:r>
      <w:r w:rsidRPr="006C1F2C">
        <w:rPr>
          <w:color w:val="000000"/>
          <w:sz w:val="22"/>
          <w:szCs w:val="22"/>
        </w:rPr>
        <w:t>plastre og Exelon 9,5 mg/24 t</w:t>
      </w:r>
      <w:r w:rsidR="003612AD" w:rsidRPr="006C1F2C">
        <w:rPr>
          <w:color w:val="000000"/>
          <w:sz w:val="22"/>
          <w:szCs w:val="22"/>
        </w:rPr>
        <w:t>imer</w:t>
      </w:r>
      <w:r w:rsidRPr="006C1F2C">
        <w:rPr>
          <w:color w:val="000000"/>
          <w:sz w:val="22"/>
          <w:szCs w:val="22"/>
        </w:rPr>
        <w:t xml:space="preserve"> </w:t>
      </w:r>
      <w:r w:rsidR="003612AD" w:rsidRPr="006C1F2C">
        <w:rPr>
          <w:color w:val="000000"/>
          <w:sz w:val="22"/>
          <w:szCs w:val="22"/>
        </w:rPr>
        <w:t xml:space="preserve">depotplastre </w:t>
      </w:r>
      <w:r w:rsidRPr="006C1F2C">
        <w:rPr>
          <w:color w:val="000000"/>
          <w:sz w:val="22"/>
          <w:szCs w:val="22"/>
        </w:rPr>
        <w:t>er tilgjengelig</w:t>
      </w:r>
      <w:r w:rsidR="003612AD" w:rsidRPr="006C1F2C">
        <w:rPr>
          <w:color w:val="000000"/>
          <w:sz w:val="22"/>
          <w:szCs w:val="22"/>
        </w:rPr>
        <w:t>e</w:t>
      </w:r>
      <w:r w:rsidRPr="006C1F2C">
        <w:rPr>
          <w:color w:val="000000"/>
          <w:sz w:val="22"/>
          <w:szCs w:val="22"/>
        </w:rPr>
        <w:t xml:space="preserve"> i pakninger med 7, 30 eller 42 poser og i </w:t>
      </w:r>
      <w:r w:rsidRPr="006C1F2C">
        <w:rPr>
          <w:sz w:val="22"/>
          <w:szCs w:val="22"/>
        </w:rPr>
        <w:t xml:space="preserve">multipakninger med </w:t>
      </w:r>
      <w:r w:rsidRPr="006C1F2C">
        <w:rPr>
          <w:color w:val="000000"/>
          <w:sz w:val="22"/>
          <w:szCs w:val="22"/>
        </w:rPr>
        <w:t>60, 84</w:t>
      </w:r>
      <w:r w:rsidR="003612AD" w:rsidRPr="006C1F2C">
        <w:rPr>
          <w:color w:val="000000"/>
          <w:sz w:val="22"/>
          <w:szCs w:val="22"/>
        </w:rPr>
        <w:t xml:space="preserve"> eller</w:t>
      </w:r>
      <w:r w:rsidRPr="006C1F2C">
        <w:rPr>
          <w:color w:val="000000"/>
          <w:sz w:val="22"/>
          <w:szCs w:val="22"/>
        </w:rPr>
        <w:t xml:space="preserve"> 90 </w:t>
      </w:r>
      <w:r w:rsidR="003612AD" w:rsidRPr="006C1F2C">
        <w:rPr>
          <w:color w:val="000000"/>
          <w:sz w:val="22"/>
          <w:szCs w:val="22"/>
        </w:rPr>
        <w:t>poser</w:t>
      </w:r>
      <w:r w:rsidRPr="006C1F2C">
        <w:rPr>
          <w:color w:val="000000"/>
          <w:sz w:val="22"/>
          <w:szCs w:val="22"/>
        </w:rPr>
        <w:t>.</w:t>
      </w:r>
    </w:p>
    <w:p w14:paraId="37C869E2" w14:textId="77777777" w:rsidR="00262A4F" w:rsidRPr="006C1F2C" w:rsidRDefault="00262A4F" w:rsidP="005171BE">
      <w:pPr>
        <w:widowControl w:val="0"/>
        <w:rPr>
          <w:sz w:val="22"/>
          <w:szCs w:val="22"/>
        </w:rPr>
      </w:pPr>
      <w:r w:rsidRPr="006C1F2C">
        <w:rPr>
          <w:color w:val="000000"/>
          <w:sz w:val="22"/>
          <w:szCs w:val="22"/>
        </w:rPr>
        <w:t>Exelon 13,3 mg/24 t</w:t>
      </w:r>
      <w:r w:rsidR="003612AD" w:rsidRPr="006C1F2C">
        <w:rPr>
          <w:color w:val="000000"/>
          <w:sz w:val="22"/>
          <w:szCs w:val="22"/>
        </w:rPr>
        <w:t>imer</w:t>
      </w:r>
      <w:r w:rsidRPr="006C1F2C">
        <w:rPr>
          <w:color w:val="000000"/>
          <w:sz w:val="22"/>
          <w:szCs w:val="22"/>
        </w:rPr>
        <w:t xml:space="preserve"> </w:t>
      </w:r>
      <w:r w:rsidR="003612AD" w:rsidRPr="006C1F2C">
        <w:rPr>
          <w:color w:val="000000"/>
          <w:sz w:val="22"/>
          <w:szCs w:val="22"/>
        </w:rPr>
        <w:t>depotplastre</w:t>
      </w:r>
      <w:r w:rsidR="00D02287" w:rsidRPr="006C1F2C">
        <w:rPr>
          <w:sz w:val="22"/>
          <w:szCs w:val="22"/>
        </w:rPr>
        <w:t xml:space="preserve"> er tilgjengelige i pakninger med 7 eller 30 poser og i multipakninger med 60 eller 90</w:t>
      </w:r>
      <w:r w:rsidR="000A47D1" w:rsidRPr="006C1F2C">
        <w:rPr>
          <w:sz w:val="22"/>
          <w:szCs w:val="22"/>
        </w:rPr>
        <w:t> </w:t>
      </w:r>
      <w:r w:rsidR="00D02287" w:rsidRPr="006C1F2C">
        <w:rPr>
          <w:sz w:val="22"/>
          <w:szCs w:val="22"/>
        </w:rPr>
        <w:t>poser.</w:t>
      </w:r>
    </w:p>
    <w:p w14:paraId="37C869E3" w14:textId="77777777" w:rsidR="00D02287" w:rsidRPr="006C1F2C" w:rsidRDefault="00D02287" w:rsidP="005171BE">
      <w:pPr>
        <w:widowControl w:val="0"/>
        <w:rPr>
          <w:sz w:val="22"/>
          <w:szCs w:val="22"/>
        </w:rPr>
      </w:pPr>
      <w:r w:rsidRPr="006C1F2C">
        <w:rPr>
          <w:sz w:val="22"/>
          <w:szCs w:val="22"/>
        </w:rPr>
        <w:t>Ikke alle pakningsstørrelser vil nødvendigvis bli markedsført i ditt land.</w:t>
      </w:r>
    </w:p>
    <w:p w14:paraId="37C869E4" w14:textId="77777777" w:rsidR="00D02287" w:rsidRPr="006C1F2C" w:rsidRDefault="00D02287" w:rsidP="005171BE">
      <w:pPr>
        <w:widowControl w:val="0"/>
        <w:rPr>
          <w:sz w:val="22"/>
          <w:szCs w:val="22"/>
        </w:rPr>
      </w:pPr>
    </w:p>
    <w:p w14:paraId="37C869E5" w14:textId="77777777" w:rsidR="00D02287" w:rsidRPr="006C1F2C" w:rsidRDefault="00D02287" w:rsidP="005171BE">
      <w:pPr>
        <w:keepNext/>
        <w:widowControl w:val="0"/>
        <w:rPr>
          <w:b/>
          <w:sz w:val="22"/>
          <w:szCs w:val="22"/>
        </w:rPr>
      </w:pPr>
      <w:r w:rsidRPr="006C1F2C">
        <w:rPr>
          <w:b/>
          <w:sz w:val="22"/>
          <w:szCs w:val="22"/>
        </w:rPr>
        <w:t>Innehaver av markedsføringstillatelsen</w:t>
      </w:r>
    </w:p>
    <w:p w14:paraId="37C869E6" w14:textId="77777777" w:rsidR="00234496" w:rsidRPr="006C1F2C" w:rsidRDefault="00234496" w:rsidP="005171BE">
      <w:pPr>
        <w:keepNext/>
        <w:widowControl w:val="0"/>
        <w:suppressAutoHyphens/>
        <w:rPr>
          <w:color w:val="000000"/>
          <w:sz w:val="22"/>
          <w:szCs w:val="22"/>
        </w:rPr>
      </w:pPr>
      <w:r w:rsidRPr="006C1F2C">
        <w:rPr>
          <w:color w:val="000000"/>
          <w:sz w:val="22"/>
          <w:szCs w:val="22"/>
        </w:rPr>
        <w:t>Novartis Europharm Limited</w:t>
      </w:r>
    </w:p>
    <w:p w14:paraId="37C869E7"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Vista Building</w:t>
      </w:r>
    </w:p>
    <w:p w14:paraId="37C869E8"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Elm Park, Merrion Road</w:t>
      </w:r>
    </w:p>
    <w:p w14:paraId="37C869E9" w14:textId="77777777" w:rsidR="00903CCF" w:rsidRPr="004E303E" w:rsidRDefault="00903CCF" w:rsidP="005171BE">
      <w:pPr>
        <w:keepNext/>
        <w:widowControl w:val="0"/>
        <w:rPr>
          <w:color w:val="000000"/>
          <w:sz w:val="22"/>
          <w:szCs w:val="22"/>
          <w:lang w:val="en-US"/>
        </w:rPr>
      </w:pPr>
      <w:r w:rsidRPr="004E303E">
        <w:rPr>
          <w:color w:val="000000"/>
          <w:sz w:val="22"/>
          <w:szCs w:val="22"/>
          <w:lang w:val="en-US"/>
        </w:rPr>
        <w:t>Dublin 4</w:t>
      </w:r>
    </w:p>
    <w:p w14:paraId="37C869EA" w14:textId="77777777" w:rsidR="00234496" w:rsidRPr="004E303E" w:rsidRDefault="00903CCF" w:rsidP="005171BE">
      <w:pPr>
        <w:widowControl w:val="0"/>
        <w:suppressAutoHyphens/>
        <w:rPr>
          <w:color w:val="000000"/>
          <w:sz w:val="22"/>
          <w:szCs w:val="22"/>
          <w:lang w:val="en-US"/>
        </w:rPr>
      </w:pPr>
      <w:r w:rsidRPr="004E303E">
        <w:rPr>
          <w:color w:val="000000"/>
          <w:sz w:val="22"/>
          <w:szCs w:val="22"/>
          <w:lang w:val="en-US"/>
        </w:rPr>
        <w:t>Irland</w:t>
      </w:r>
    </w:p>
    <w:p w14:paraId="37C869EB" w14:textId="77777777" w:rsidR="00D02287" w:rsidRPr="004E303E" w:rsidRDefault="00D02287" w:rsidP="005171BE">
      <w:pPr>
        <w:widowControl w:val="0"/>
        <w:rPr>
          <w:sz w:val="22"/>
          <w:szCs w:val="22"/>
          <w:lang w:val="en-US"/>
        </w:rPr>
      </w:pPr>
    </w:p>
    <w:p w14:paraId="37C869EC" w14:textId="77777777" w:rsidR="00D02287" w:rsidRPr="004E303E" w:rsidRDefault="00D02287" w:rsidP="005171BE">
      <w:pPr>
        <w:keepNext/>
        <w:widowControl w:val="0"/>
        <w:rPr>
          <w:b/>
          <w:sz w:val="22"/>
          <w:szCs w:val="22"/>
          <w:lang w:val="en-US"/>
        </w:rPr>
      </w:pPr>
      <w:proofErr w:type="spellStart"/>
      <w:r w:rsidRPr="004E303E">
        <w:rPr>
          <w:b/>
          <w:sz w:val="22"/>
          <w:szCs w:val="22"/>
          <w:lang w:val="en-US"/>
        </w:rPr>
        <w:t>Tilvirker</w:t>
      </w:r>
      <w:proofErr w:type="spellEnd"/>
    </w:p>
    <w:p w14:paraId="37C869F2" w14:textId="77777777" w:rsidR="00E047EE" w:rsidRPr="004E303E" w:rsidRDefault="00E047EE" w:rsidP="005171BE">
      <w:pPr>
        <w:keepNext/>
        <w:widowControl w:val="0"/>
        <w:rPr>
          <w:color w:val="000000"/>
          <w:sz w:val="22"/>
          <w:szCs w:val="22"/>
          <w:lang w:val="en-US"/>
        </w:rPr>
      </w:pPr>
      <w:r w:rsidRPr="004E303E">
        <w:rPr>
          <w:color w:val="000000"/>
          <w:sz w:val="22"/>
          <w:szCs w:val="22"/>
          <w:lang w:val="en-US"/>
        </w:rPr>
        <w:t xml:space="preserve">Novartis </w:t>
      </w:r>
      <w:proofErr w:type="spellStart"/>
      <w:r w:rsidRPr="004E303E">
        <w:rPr>
          <w:color w:val="000000"/>
          <w:sz w:val="22"/>
          <w:szCs w:val="22"/>
          <w:lang w:val="en-US"/>
        </w:rPr>
        <w:t>Farmacéutica</w:t>
      </w:r>
      <w:proofErr w:type="spellEnd"/>
      <w:r w:rsidRPr="004E303E">
        <w:rPr>
          <w:color w:val="000000"/>
          <w:sz w:val="22"/>
          <w:szCs w:val="22"/>
          <w:lang w:val="en-US"/>
        </w:rPr>
        <w:t>, S.A.</w:t>
      </w:r>
    </w:p>
    <w:p w14:paraId="41F500D7" w14:textId="77777777" w:rsidR="00E71DDF" w:rsidRPr="004E303E" w:rsidRDefault="00E71DDF" w:rsidP="005171BE">
      <w:pPr>
        <w:keepNext/>
        <w:widowControl w:val="0"/>
        <w:rPr>
          <w:color w:val="000000"/>
          <w:sz w:val="22"/>
          <w:szCs w:val="22"/>
          <w:lang w:val="en-US"/>
        </w:rPr>
      </w:pPr>
      <w:r w:rsidRPr="004E303E">
        <w:rPr>
          <w:color w:val="000000"/>
          <w:sz w:val="22"/>
          <w:szCs w:val="22"/>
          <w:lang w:val="en-US"/>
        </w:rPr>
        <w:t xml:space="preserve">Gran Via de les Corts </w:t>
      </w:r>
      <w:proofErr w:type="spellStart"/>
      <w:r w:rsidRPr="004E303E">
        <w:rPr>
          <w:color w:val="000000"/>
          <w:sz w:val="22"/>
          <w:szCs w:val="22"/>
          <w:lang w:val="en-US"/>
        </w:rPr>
        <w:t>Catalanes</w:t>
      </w:r>
      <w:proofErr w:type="spellEnd"/>
      <w:r w:rsidRPr="004E303E">
        <w:rPr>
          <w:color w:val="000000"/>
          <w:sz w:val="22"/>
          <w:szCs w:val="22"/>
          <w:lang w:val="en-US"/>
        </w:rPr>
        <w:t>, 764</w:t>
      </w:r>
    </w:p>
    <w:p w14:paraId="6F2DFE63" w14:textId="77777777" w:rsidR="00E71DDF" w:rsidRPr="004E303E" w:rsidRDefault="00E71DDF" w:rsidP="005171BE">
      <w:pPr>
        <w:keepNext/>
        <w:widowControl w:val="0"/>
        <w:rPr>
          <w:color w:val="000000"/>
          <w:sz w:val="22"/>
          <w:szCs w:val="22"/>
          <w:lang w:val="en-US"/>
        </w:rPr>
      </w:pPr>
      <w:r w:rsidRPr="004E303E">
        <w:rPr>
          <w:color w:val="000000"/>
          <w:sz w:val="22"/>
          <w:szCs w:val="22"/>
          <w:lang w:val="en-US"/>
        </w:rPr>
        <w:t>08013 Barcelona</w:t>
      </w:r>
    </w:p>
    <w:p w14:paraId="37C869F5" w14:textId="77777777" w:rsidR="00E047EE" w:rsidRPr="004E303E" w:rsidRDefault="00E047EE" w:rsidP="005171BE">
      <w:pPr>
        <w:widowControl w:val="0"/>
        <w:rPr>
          <w:color w:val="000000"/>
          <w:sz w:val="22"/>
          <w:szCs w:val="22"/>
          <w:lang w:val="en-US"/>
        </w:rPr>
      </w:pPr>
      <w:r w:rsidRPr="004E303E">
        <w:rPr>
          <w:color w:val="000000"/>
          <w:sz w:val="22"/>
          <w:szCs w:val="22"/>
          <w:lang w:val="en-US"/>
        </w:rPr>
        <w:t>Spania</w:t>
      </w:r>
    </w:p>
    <w:p w14:paraId="37C869F6" w14:textId="77777777" w:rsidR="00E047EE" w:rsidRPr="004E303E" w:rsidRDefault="00E047EE" w:rsidP="005171BE">
      <w:pPr>
        <w:widowControl w:val="0"/>
        <w:rPr>
          <w:sz w:val="22"/>
          <w:szCs w:val="22"/>
          <w:lang w:val="en-US"/>
        </w:rPr>
      </w:pPr>
    </w:p>
    <w:p w14:paraId="1832B576" w14:textId="77777777" w:rsidR="004227C5" w:rsidRPr="00A605BA" w:rsidRDefault="004227C5" w:rsidP="004227C5">
      <w:pPr>
        <w:keepNext/>
        <w:rPr>
          <w:rFonts w:eastAsia="Aptos"/>
          <w:sz w:val="22"/>
          <w:szCs w:val="22"/>
          <w:shd w:val="pct15" w:color="auto" w:fill="auto"/>
          <w:lang w:val="de-AT" w:eastAsia="de-CH"/>
        </w:rPr>
      </w:pPr>
      <w:r w:rsidRPr="00A605BA">
        <w:rPr>
          <w:rFonts w:eastAsia="Aptos"/>
          <w:sz w:val="22"/>
          <w:szCs w:val="22"/>
          <w:shd w:val="pct15" w:color="auto" w:fill="auto"/>
          <w:lang w:val="de-AT" w:eastAsia="de-CH"/>
        </w:rPr>
        <w:t>Novartis Pharma GmbH</w:t>
      </w:r>
    </w:p>
    <w:p w14:paraId="6C683493" w14:textId="77777777" w:rsidR="004227C5" w:rsidRPr="00A605BA" w:rsidRDefault="004227C5" w:rsidP="004227C5">
      <w:pPr>
        <w:keepNext/>
        <w:rPr>
          <w:rFonts w:eastAsia="Aptos"/>
          <w:sz w:val="22"/>
          <w:szCs w:val="22"/>
          <w:shd w:val="pct15" w:color="auto" w:fill="auto"/>
          <w:lang w:val="de-AT" w:eastAsia="de-CH"/>
        </w:rPr>
      </w:pPr>
      <w:r w:rsidRPr="00A605BA">
        <w:rPr>
          <w:rFonts w:eastAsia="Aptos"/>
          <w:sz w:val="22"/>
          <w:szCs w:val="22"/>
          <w:shd w:val="pct15" w:color="auto" w:fill="auto"/>
          <w:lang w:val="de-AT" w:eastAsia="de-CH"/>
        </w:rPr>
        <w:t>Sophie-Germain-Strasse 10</w:t>
      </w:r>
    </w:p>
    <w:p w14:paraId="74B5DAE5" w14:textId="77777777" w:rsidR="004227C5" w:rsidRPr="002C58F0" w:rsidRDefault="004227C5" w:rsidP="004227C5">
      <w:pPr>
        <w:keepNext/>
        <w:rPr>
          <w:rFonts w:eastAsia="Aptos"/>
          <w:sz w:val="22"/>
          <w:szCs w:val="22"/>
          <w:shd w:val="pct15" w:color="auto" w:fill="auto"/>
          <w:lang w:eastAsia="de-CH"/>
        </w:rPr>
      </w:pPr>
      <w:r w:rsidRPr="002C58F0">
        <w:rPr>
          <w:rFonts w:eastAsia="Aptos"/>
          <w:sz w:val="22"/>
          <w:szCs w:val="22"/>
          <w:shd w:val="pct15" w:color="auto" w:fill="auto"/>
          <w:lang w:eastAsia="de-CH"/>
        </w:rPr>
        <w:t>90443 Nürnberg</w:t>
      </w:r>
    </w:p>
    <w:p w14:paraId="7F9B67D1" w14:textId="77777777" w:rsidR="004227C5" w:rsidRDefault="004227C5" w:rsidP="004227C5">
      <w:pPr>
        <w:widowControl w:val="0"/>
        <w:rPr>
          <w:sz w:val="22"/>
          <w:szCs w:val="22"/>
          <w:shd w:val="pct15" w:color="auto" w:fill="auto"/>
          <w:lang w:val="de-CH"/>
        </w:rPr>
      </w:pPr>
      <w:r w:rsidRPr="000E3ADA">
        <w:rPr>
          <w:sz w:val="22"/>
          <w:szCs w:val="22"/>
          <w:shd w:val="pct15" w:color="auto" w:fill="auto"/>
          <w:lang w:val="de-CH"/>
        </w:rPr>
        <w:t>Tyskland</w:t>
      </w:r>
    </w:p>
    <w:p w14:paraId="2CE4C93B" w14:textId="77777777" w:rsidR="00E910F7" w:rsidRPr="00277E35" w:rsidRDefault="00E910F7" w:rsidP="005171BE">
      <w:pPr>
        <w:widowControl w:val="0"/>
        <w:rPr>
          <w:color w:val="000000"/>
          <w:sz w:val="22"/>
          <w:szCs w:val="22"/>
        </w:rPr>
      </w:pPr>
    </w:p>
    <w:p w14:paraId="37C869F7" w14:textId="18CE34FE" w:rsidR="00D02287" w:rsidRPr="006C1F2C" w:rsidRDefault="00BD0B43" w:rsidP="005171BE">
      <w:pPr>
        <w:keepNext/>
        <w:widowControl w:val="0"/>
        <w:rPr>
          <w:sz w:val="22"/>
          <w:szCs w:val="22"/>
        </w:rPr>
      </w:pPr>
      <w:r w:rsidRPr="006C1F2C">
        <w:rPr>
          <w:sz w:val="22"/>
          <w:szCs w:val="22"/>
        </w:rPr>
        <w:t>Ta kontakt med den lokale representanten for innehaveren av markedsføringstillatelsen for ytterligere informasjon om dette legemidlet:</w:t>
      </w:r>
    </w:p>
    <w:p w14:paraId="37C869F8" w14:textId="77777777" w:rsidR="00D64A50" w:rsidRPr="006C1F2C" w:rsidRDefault="00D64A50" w:rsidP="005171BE">
      <w:pPr>
        <w:keepNext/>
        <w:widowControl w:val="0"/>
        <w:numPr>
          <w:ilvl w:val="12"/>
          <w:numId w:val="0"/>
        </w:numPr>
        <w:rPr>
          <w:noProof/>
          <w:sz w:val="22"/>
          <w:szCs w:val="22"/>
        </w:rPr>
      </w:pPr>
    </w:p>
    <w:tbl>
      <w:tblPr>
        <w:tblW w:w="9360" w:type="dxa"/>
        <w:tblInd w:w="-34" w:type="dxa"/>
        <w:tblLayout w:type="fixed"/>
        <w:tblLook w:val="04A0" w:firstRow="1" w:lastRow="0" w:firstColumn="1" w:lastColumn="0" w:noHBand="0" w:noVBand="1"/>
      </w:tblPr>
      <w:tblGrid>
        <w:gridCol w:w="4680"/>
        <w:gridCol w:w="4680"/>
      </w:tblGrid>
      <w:tr w:rsidR="00D64A50" w:rsidRPr="006C1F2C" w14:paraId="37C86A01" w14:textId="77777777" w:rsidTr="00903CCF">
        <w:trPr>
          <w:cantSplit/>
        </w:trPr>
        <w:tc>
          <w:tcPr>
            <w:tcW w:w="4678" w:type="dxa"/>
          </w:tcPr>
          <w:p w14:paraId="37C869F9" w14:textId="77777777" w:rsidR="00D64A50" w:rsidRPr="00277E35" w:rsidRDefault="00D64A50" w:rsidP="005171BE">
            <w:pPr>
              <w:widowControl w:val="0"/>
              <w:tabs>
                <w:tab w:val="left" w:pos="567"/>
              </w:tabs>
              <w:rPr>
                <w:b/>
                <w:sz w:val="22"/>
                <w:szCs w:val="22"/>
              </w:rPr>
            </w:pPr>
            <w:r w:rsidRPr="00277E35">
              <w:rPr>
                <w:b/>
                <w:sz w:val="22"/>
                <w:szCs w:val="22"/>
              </w:rPr>
              <w:t>België/Belgique/Belgien</w:t>
            </w:r>
          </w:p>
          <w:p w14:paraId="37C869FA" w14:textId="77777777" w:rsidR="00D64A50" w:rsidRPr="00277E35" w:rsidRDefault="00D64A50" w:rsidP="005171BE">
            <w:pPr>
              <w:widowControl w:val="0"/>
              <w:tabs>
                <w:tab w:val="left" w:pos="567"/>
              </w:tabs>
              <w:rPr>
                <w:sz w:val="22"/>
                <w:szCs w:val="22"/>
              </w:rPr>
            </w:pPr>
            <w:r w:rsidRPr="00277E35">
              <w:rPr>
                <w:sz w:val="22"/>
                <w:szCs w:val="22"/>
              </w:rPr>
              <w:t>Novartis Pharma N.V.</w:t>
            </w:r>
          </w:p>
          <w:p w14:paraId="37C869FB" w14:textId="77777777" w:rsidR="00D64A50" w:rsidRPr="00277E35" w:rsidRDefault="00D64A50" w:rsidP="005171BE">
            <w:pPr>
              <w:widowControl w:val="0"/>
              <w:tabs>
                <w:tab w:val="left" w:pos="567"/>
              </w:tabs>
              <w:rPr>
                <w:sz w:val="22"/>
                <w:szCs w:val="22"/>
              </w:rPr>
            </w:pPr>
            <w:r w:rsidRPr="00277E35">
              <w:rPr>
                <w:sz w:val="22"/>
                <w:szCs w:val="22"/>
              </w:rPr>
              <w:t>Tél/Tel: +32 2 246 16 11</w:t>
            </w:r>
          </w:p>
          <w:p w14:paraId="37C869FC" w14:textId="77777777" w:rsidR="00D64A50" w:rsidRPr="00277E35" w:rsidRDefault="00D64A50" w:rsidP="005171BE">
            <w:pPr>
              <w:widowControl w:val="0"/>
              <w:tabs>
                <w:tab w:val="left" w:pos="567"/>
              </w:tabs>
              <w:ind w:right="34"/>
              <w:rPr>
                <w:sz w:val="22"/>
                <w:szCs w:val="22"/>
              </w:rPr>
            </w:pPr>
          </w:p>
        </w:tc>
        <w:tc>
          <w:tcPr>
            <w:tcW w:w="4678" w:type="dxa"/>
          </w:tcPr>
          <w:p w14:paraId="37C869FD" w14:textId="77777777" w:rsidR="00D64A50" w:rsidRPr="004E303E" w:rsidRDefault="00D64A50" w:rsidP="005171BE">
            <w:pPr>
              <w:widowControl w:val="0"/>
              <w:tabs>
                <w:tab w:val="left" w:pos="567"/>
              </w:tabs>
              <w:rPr>
                <w:b/>
                <w:sz w:val="22"/>
                <w:szCs w:val="22"/>
                <w:lang w:val="en-US"/>
              </w:rPr>
            </w:pPr>
            <w:r w:rsidRPr="004E303E">
              <w:rPr>
                <w:b/>
                <w:sz w:val="22"/>
                <w:szCs w:val="22"/>
                <w:lang w:val="en-US"/>
              </w:rPr>
              <w:t>Lietuva</w:t>
            </w:r>
          </w:p>
          <w:p w14:paraId="37C869FE" w14:textId="77777777" w:rsidR="00D64A50" w:rsidRPr="004E303E" w:rsidRDefault="00E15324" w:rsidP="005171BE">
            <w:pPr>
              <w:widowControl w:val="0"/>
              <w:tabs>
                <w:tab w:val="left" w:pos="567"/>
              </w:tabs>
              <w:ind w:right="-449"/>
              <w:rPr>
                <w:sz w:val="22"/>
                <w:szCs w:val="22"/>
                <w:lang w:val="en-US"/>
              </w:rPr>
            </w:pPr>
            <w:r w:rsidRPr="004E303E">
              <w:rPr>
                <w:sz w:val="22"/>
                <w:szCs w:val="22"/>
                <w:lang w:val="en-US"/>
              </w:rPr>
              <w:t xml:space="preserve">SIA Novartis Baltics Lietuvos </w:t>
            </w:r>
            <w:proofErr w:type="spellStart"/>
            <w:r w:rsidRPr="004E303E">
              <w:rPr>
                <w:sz w:val="22"/>
                <w:szCs w:val="22"/>
                <w:lang w:val="en-US"/>
              </w:rPr>
              <w:t>filialas</w:t>
            </w:r>
            <w:proofErr w:type="spellEnd"/>
          </w:p>
          <w:p w14:paraId="37C869FF" w14:textId="77777777" w:rsidR="00D64A50" w:rsidRPr="00277E35" w:rsidRDefault="00D64A50" w:rsidP="005171BE">
            <w:pPr>
              <w:widowControl w:val="0"/>
              <w:tabs>
                <w:tab w:val="left" w:pos="567"/>
              </w:tabs>
              <w:ind w:right="-449"/>
              <w:rPr>
                <w:sz w:val="22"/>
                <w:szCs w:val="22"/>
              </w:rPr>
            </w:pPr>
            <w:r w:rsidRPr="00277E35">
              <w:rPr>
                <w:sz w:val="22"/>
                <w:szCs w:val="22"/>
              </w:rPr>
              <w:t>Tel: +370 5 269 16 50</w:t>
            </w:r>
          </w:p>
          <w:p w14:paraId="37C86A00" w14:textId="77777777" w:rsidR="00D64A50" w:rsidRPr="00277E35" w:rsidRDefault="00D64A50" w:rsidP="005171BE">
            <w:pPr>
              <w:widowControl w:val="0"/>
              <w:tabs>
                <w:tab w:val="left" w:pos="567"/>
              </w:tabs>
              <w:rPr>
                <w:sz w:val="22"/>
                <w:szCs w:val="22"/>
              </w:rPr>
            </w:pPr>
          </w:p>
        </w:tc>
      </w:tr>
      <w:tr w:rsidR="00D64A50" w:rsidRPr="00396F65" w14:paraId="37C86A0A" w14:textId="77777777" w:rsidTr="00903CCF">
        <w:trPr>
          <w:cantSplit/>
        </w:trPr>
        <w:tc>
          <w:tcPr>
            <w:tcW w:w="4678" w:type="dxa"/>
          </w:tcPr>
          <w:p w14:paraId="37C86A02" w14:textId="77777777" w:rsidR="00D64A50" w:rsidRPr="004E303E" w:rsidRDefault="00D64A50" w:rsidP="005171BE">
            <w:pPr>
              <w:widowControl w:val="0"/>
              <w:tabs>
                <w:tab w:val="left" w:pos="567"/>
              </w:tabs>
              <w:rPr>
                <w:b/>
                <w:sz w:val="22"/>
                <w:szCs w:val="22"/>
                <w:lang w:val="en-US"/>
              </w:rPr>
            </w:pPr>
            <w:r w:rsidRPr="00277E35">
              <w:rPr>
                <w:b/>
                <w:sz w:val="22"/>
                <w:szCs w:val="22"/>
              </w:rPr>
              <w:t>България</w:t>
            </w:r>
          </w:p>
          <w:p w14:paraId="37C86A03" w14:textId="77777777" w:rsidR="00D64A50" w:rsidRPr="004E303E" w:rsidRDefault="00394068" w:rsidP="005171BE">
            <w:pPr>
              <w:widowControl w:val="0"/>
              <w:tabs>
                <w:tab w:val="left" w:pos="567"/>
              </w:tabs>
              <w:rPr>
                <w:sz w:val="22"/>
                <w:szCs w:val="22"/>
                <w:lang w:val="en-US"/>
              </w:rPr>
            </w:pPr>
            <w:r w:rsidRPr="004E303E">
              <w:rPr>
                <w:sz w:val="22"/>
                <w:szCs w:val="22"/>
                <w:lang w:val="en-US"/>
              </w:rPr>
              <w:t>Novartis Bulgaria EOOD</w:t>
            </w:r>
          </w:p>
          <w:p w14:paraId="37C86A04" w14:textId="77777777" w:rsidR="00D64A50" w:rsidRPr="004E303E" w:rsidRDefault="00D64A50" w:rsidP="005171BE">
            <w:pPr>
              <w:widowControl w:val="0"/>
              <w:tabs>
                <w:tab w:val="left" w:pos="567"/>
              </w:tabs>
              <w:rPr>
                <w:sz w:val="22"/>
                <w:szCs w:val="22"/>
                <w:lang w:val="en-US"/>
              </w:rPr>
            </w:pPr>
            <w:r w:rsidRPr="00277E35">
              <w:rPr>
                <w:sz w:val="22"/>
                <w:szCs w:val="22"/>
              </w:rPr>
              <w:t>Тел</w:t>
            </w:r>
            <w:r w:rsidRPr="004E303E">
              <w:rPr>
                <w:sz w:val="22"/>
                <w:szCs w:val="22"/>
                <w:lang w:val="en-US"/>
              </w:rPr>
              <w:t>: +359 2 489 98 28</w:t>
            </w:r>
          </w:p>
          <w:p w14:paraId="37C86A05" w14:textId="77777777" w:rsidR="00D64A50" w:rsidRPr="004E303E" w:rsidRDefault="00D64A50" w:rsidP="005171BE">
            <w:pPr>
              <w:widowControl w:val="0"/>
              <w:tabs>
                <w:tab w:val="left" w:pos="567"/>
              </w:tabs>
              <w:rPr>
                <w:b/>
                <w:sz w:val="22"/>
                <w:szCs w:val="22"/>
                <w:lang w:val="en-US"/>
              </w:rPr>
            </w:pPr>
          </w:p>
        </w:tc>
        <w:tc>
          <w:tcPr>
            <w:tcW w:w="4678" w:type="dxa"/>
          </w:tcPr>
          <w:p w14:paraId="37C86A06" w14:textId="77777777" w:rsidR="00D64A50" w:rsidRPr="004E303E" w:rsidRDefault="00D64A50" w:rsidP="005171BE">
            <w:pPr>
              <w:widowControl w:val="0"/>
              <w:tabs>
                <w:tab w:val="left" w:pos="567"/>
              </w:tabs>
              <w:rPr>
                <w:b/>
                <w:sz w:val="22"/>
                <w:szCs w:val="22"/>
                <w:lang w:val="en-US"/>
              </w:rPr>
            </w:pPr>
            <w:r w:rsidRPr="004E303E">
              <w:rPr>
                <w:b/>
                <w:sz w:val="22"/>
                <w:szCs w:val="22"/>
                <w:lang w:val="en-US"/>
              </w:rPr>
              <w:t>Luxembourg/Luxemburg</w:t>
            </w:r>
          </w:p>
          <w:p w14:paraId="37C86A07"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N.V.</w:t>
            </w:r>
          </w:p>
          <w:p w14:paraId="37C86A08" w14:textId="77777777" w:rsidR="00D64A50" w:rsidRPr="004E303E" w:rsidRDefault="00D64A50" w:rsidP="005171BE">
            <w:pPr>
              <w:widowControl w:val="0"/>
              <w:tabs>
                <w:tab w:val="left" w:pos="567"/>
              </w:tabs>
              <w:rPr>
                <w:sz w:val="22"/>
                <w:szCs w:val="22"/>
                <w:lang w:val="en-US"/>
              </w:rPr>
            </w:pPr>
            <w:proofErr w:type="spellStart"/>
            <w:r w:rsidRPr="004E303E">
              <w:rPr>
                <w:sz w:val="22"/>
                <w:szCs w:val="22"/>
                <w:lang w:val="en-US"/>
              </w:rPr>
              <w:t>Tél</w:t>
            </w:r>
            <w:proofErr w:type="spellEnd"/>
            <w:r w:rsidRPr="004E303E">
              <w:rPr>
                <w:sz w:val="22"/>
                <w:szCs w:val="22"/>
                <w:lang w:val="en-US"/>
              </w:rPr>
              <w:t>/Tel: +32 2 246 16 11</w:t>
            </w:r>
          </w:p>
          <w:p w14:paraId="37C86A09" w14:textId="77777777" w:rsidR="00D64A50" w:rsidRPr="004E303E" w:rsidRDefault="00D64A50" w:rsidP="005171BE">
            <w:pPr>
              <w:widowControl w:val="0"/>
              <w:tabs>
                <w:tab w:val="left" w:pos="-720"/>
                <w:tab w:val="left" w:pos="567"/>
              </w:tabs>
              <w:suppressAutoHyphens/>
              <w:rPr>
                <w:sz w:val="22"/>
                <w:szCs w:val="22"/>
                <w:lang w:val="en-US"/>
              </w:rPr>
            </w:pPr>
          </w:p>
        </w:tc>
      </w:tr>
      <w:tr w:rsidR="00D64A50" w:rsidRPr="006C1F2C" w14:paraId="37C86A12" w14:textId="77777777" w:rsidTr="00903CCF">
        <w:trPr>
          <w:cantSplit/>
        </w:trPr>
        <w:tc>
          <w:tcPr>
            <w:tcW w:w="4678" w:type="dxa"/>
          </w:tcPr>
          <w:p w14:paraId="37C86A0B" w14:textId="77777777" w:rsidR="00D64A50" w:rsidRPr="00277E35" w:rsidRDefault="00D64A50" w:rsidP="005171BE">
            <w:pPr>
              <w:widowControl w:val="0"/>
              <w:tabs>
                <w:tab w:val="left" w:pos="-720"/>
                <w:tab w:val="left" w:pos="567"/>
              </w:tabs>
              <w:suppressAutoHyphens/>
              <w:rPr>
                <w:b/>
                <w:sz w:val="22"/>
                <w:szCs w:val="22"/>
              </w:rPr>
            </w:pPr>
            <w:r w:rsidRPr="00277E35">
              <w:rPr>
                <w:b/>
                <w:sz w:val="22"/>
                <w:szCs w:val="22"/>
              </w:rPr>
              <w:t>Česká republika</w:t>
            </w:r>
          </w:p>
          <w:p w14:paraId="37C86A0C"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Novartis s.r.o.</w:t>
            </w:r>
          </w:p>
          <w:p w14:paraId="37C86A0D" w14:textId="77777777" w:rsidR="00D64A50" w:rsidRPr="00277E35" w:rsidRDefault="00D64A50" w:rsidP="005171BE">
            <w:pPr>
              <w:widowControl w:val="0"/>
              <w:tabs>
                <w:tab w:val="left" w:pos="567"/>
              </w:tabs>
              <w:rPr>
                <w:sz w:val="22"/>
                <w:szCs w:val="22"/>
              </w:rPr>
            </w:pPr>
            <w:r w:rsidRPr="00277E35">
              <w:rPr>
                <w:sz w:val="22"/>
                <w:szCs w:val="22"/>
              </w:rPr>
              <w:t>Tel: +420 225 775 111</w:t>
            </w:r>
          </w:p>
          <w:p w14:paraId="37C86A0E"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A0F" w14:textId="77777777" w:rsidR="00D64A50" w:rsidRPr="00277E35" w:rsidRDefault="00D64A50" w:rsidP="005171BE">
            <w:pPr>
              <w:widowControl w:val="0"/>
              <w:tabs>
                <w:tab w:val="left" w:pos="567"/>
              </w:tabs>
              <w:rPr>
                <w:b/>
                <w:sz w:val="22"/>
                <w:szCs w:val="22"/>
              </w:rPr>
            </w:pPr>
            <w:r w:rsidRPr="00277E35">
              <w:rPr>
                <w:b/>
                <w:sz w:val="22"/>
                <w:szCs w:val="22"/>
              </w:rPr>
              <w:t>Magyarország</w:t>
            </w:r>
          </w:p>
          <w:p w14:paraId="37C86A10" w14:textId="77777777" w:rsidR="00D64A50" w:rsidRPr="00277E35" w:rsidRDefault="00D64A50" w:rsidP="005171BE">
            <w:pPr>
              <w:widowControl w:val="0"/>
              <w:tabs>
                <w:tab w:val="left" w:pos="567"/>
              </w:tabs>
              <w:rPr>
                <w:sz w:val="22"/>
                <w:szCs w:val="22"/>
              </w:rPr>
            </w:pPr>
            <w:r w:rsidRPr="00277E35">
              <w:rPr>
                <w:sz w:val="22"/>
                <w:szCs w:val="22"/>
              </w:rPr>
              <w:t>Novartis Hungária Kft.</w:t>
            </w:r>
          </w:p>
          <w:p w14:paraId="37C86A11"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+36 1 457 65 00</w:t>
            </w:r>
          </w:p>
        </w:tc>
      </w:tr>
      <w:tr w:rsidR="00D64A50" w:rsidRPr="006C1F2C" w14:paraId="37C86A1A" w14:textId="77777777" w:rsidTr="00903CCF">
        <w:trPr>
          <w:cantSplit/>
        </w:trPr>
        <w:tc>
          <w:tcPr>
            <w:tcW w:w="4678" w:type="dxa"/>
          </w:tcPr>
          <w:p w14:paraId="37C86A13" w14:textId="77777777" w:rsidR="00D64A50" w:rsidRPr="004E303E" w:rsidRDefault="00D64A50" w:rsidP="005171BE">
            <w:pPr>
              <w:widowControl w:val="0"/>
              <w:tabs>
                <w:tab w:val="left" w:pos="567"/>
              </w:tabs>
              <w:rPr>
                <w:b/>
                <w:sz w:val="22"/>
                <w:szCs w:val="22"/>
                <w:lang w:val="en-US"/>
              </w:rPr>
            </w:pPr>
            <w:r w:rsidRPr="004E303E">
              <w:rPr>
                <w:b/>
                <w:sz w:val="22"/>
                <w:szCs w:val="22"/>
                <w:lang w:val="en-US"/>
              </w:rPr>
              <w:t>Danmark</w:t>
            </w:r>
          </w:p>
          <w:p w14:paraId="37C86A14"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Healthcare A/S</w:t>
            </w:r>
          </w:p>
          <w:p w14:paraId="37C86A15" w14:textId="77777777" w:rsidR="00D64A50" w:rsidRPr="004E303E" w:rsidRDefault="00D64A50" w:rsidP="005171BE">
            <w:pPr>
              <w:widowControl w:val="0"/>
              <w:tabs>
                <w:tab w:val="left" w:pos="567"/>
              </w:tabs>
              <w:rPr>
                <w:sz w:val="22"/>
                <w:szCs w:val="22"/>
                <w:lang w:val="en-US"/>
              </w:rPr>
            </w:pPr>
            <w:proofErr w:type="spellStart"/>
            <w:r w:rsidRPr="004E303E">
              <w:rPr>
                <w:sz w:val="22"/>
                <w:szCs w:val="22"/>
                <w:lang w:val="en-US"/>
              </w:rPr>
              <w:t>Tlf</w:t>
            </w:r>
            <w:proofErr w:type="spellEnd"/>
            <w:r w:rsidRPr="004E303E">
              <w:rPr>
                <w:sz w:val="22"/>
                <w:szCs w:val="22"/>
                <w:lang w:val="en-US"/>
              </w:rPr>
              <w:t>: +45 39 16 84 00</w:t>
            </w:r>
          </w:p>
          <w:p w14:paraId="37C86A16" w14:textId="77777777" w:rsidR="00D64A50" w:rsidRPr="004E303E" w:rsidRDefault="00D64A50" w:rsidP="005171BE">
            <w:pPr>
              <w:widowControl w:val="0"/>
              <w:tabs>
                <w:tab w:val="left" w:pos="-720"/>
                <w:tab w:val="left" w:pos="567"/>
              </w:tabs>
              <w:suppressAutoHyphens/>
              <w:rPr>
                <w:sz w:val="22"/>
                <w:szCs w:val="22"/>
                <w:lang w:val="en-US"/>
              </w:rPr>
            </w:pPr>
          </w:p>
        </w:tc>
        <w:tc>
          <w:tcPr>
            <w:tcW w:w="4678" w:type="dxa"/>
            <w:hideMark/>
          </w:tcPr>
          <w:p w14:paraId="37C86A17"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Malta</w:t>
            </w:r>
          </w:p>
          <w:p w14:paraId="37C86A18" w14:textId="77777777" w:rsidR="00D64A50" w:rsidRPr="00277E35" w:rsidRDefault="00D64A50" w:rsidP="005171BE">
            <w:pPr>
              <w:widowControl w:val="0"/>
              <w:tabs>
                <w:tab w:val="left" w:pos="567"/>
              </w:tabs>
              <w:rPr>
                <w:sz w:val="22"/>
                <w:szCs w:val="22"/>
              </w:rPr>
            </w:pPr>
            <w:r w:rsidRPr="00277E35">
              <w:rPr>
                <w:sz w:val="22"/>
                <w:szCs w:val="22"/>
              </w:rPr>
              <w:t>Novartis Pharma Services Inc.</w:t>
            </w:r>
          </w:p>
          <w:p w14:paraId="37C86A19" w14:textId="77777777" w:rsidR="00D64A50" w:rsidRPr="00277E35" w:rsidRDefault="00D64A50" w:rsidP="005171BE">
            <w:pPr>
              <w:widowControl w:val="0"/>
              <w:tabs>
                <w:tab w:val="left" w:pos="567"/>
              </w:tabs>
              <w:rPr>
                <w:sz w:val="22"/>
                <w:szCs w:val="22"/>
              </w:rPr>
            </w:pPr>
            <w:r w:rsidRPr="00277E35">
              <w:rPr>
                <w:sz w:val="22"/>
                <w:szCs w:val="22"/>
              </w:rPr>
              <w:t>Tel: +356 2122 2872</w:t>
            </w:r>
          </w:p>
        </w:tc>
      </w:tr>
      <w:tr w:rsidR="00D64A50" w:rsidRPr="006C1F2C" w14:paraId="37C86A22" w14:textId="77777777" w:rsidTr="00903CCF">
        <w:trPr>
          <w:cantSplit/>
        </w:trPr>
        <w:tc>
          <w:tcPr>
            <w:tcW w:w="4678" w:type="dxa"/>
          </w:tcPr>
          <w:p w14:paraId="37C86A1B" w14:textId="77777777" w:rsidR="00D64A50" w:rsidRPr="00277E35" w:rsidRDefault="00D64A50" w:rsidP="005171BE">
            <w:pPr>
              <w:widowControl w:val="0"/>
              <w:tabs>
                <w:tab w:val="left" w:pos="567"/>
              </w:tabs>
              <w:rPr>
                <w:b/>
                <w:sz w:val="22"/>
                <w:szCs w:val="22"/>
              </w:rPr>
            </w:pPr>
            <w:r w:rsidRPr="00277E35">
              <w:rPr>
                <w:b/>
                <w:sz w:val="22"/>
                <w:szCs w:val="22"/>
              </w:rPr>
              <w:t>Deutschland</w:t>
            </w:r>
          </w:p>
          <w:p w14:paraId="37C86A1C" w14:textId="77777777" w:rsidR="00D64A50" w:rsidRPr="00277E35" w:rsidRDefault="00D64A50" w:rsidP="005171BE">
            <w:pPr>
              <w:widowControl w:val="0"/>
              <w:tabs>
                <w:tab w:val="left" w:pos="567"/>
              </w:tabs>
              <w:rPr>
                <w:i/>
                <w:sz w:val="22"/>
                <w:szCs w:val="22"/>
              </w:rPr>
            </w:pPr>
            <w:r w:rsidRPr="00277E35">
              <w:rPr>
                <w:sz w:val="22"/>
                <w:szCs w:val="22"/>
              </w:rPr>
              <w:t>Novartis Pharma GmbH</w:t>
            </w:r>
          </w:p>
          <w:p w14:paraId="37C86A1D" w14:textId="77777777" w:rsidR="00D64A50" w:rsidRPr="00277E35" w:rsidRDefault="00D64A50" w:rsidP="005171BE">
            <w:pPr>
              <w:widowControl w:val="0"/>
              <w:tabs>
                <w:tab w:val="left" w:pos="567"/>
              </w:tabs>
              <w:rPr>
                <w:sz w:val="22"/>
                <w:szCs w:val="22"/>
              </w:rPr>
            </w:pPr>
            <w:r w:rsidRPr="00277E35">
              <w:rPr>
                <w:sz w:val="22"/>
                <w:szCs w:val="22"/>
              </w:rPr>
              <w:t>Tel: +49 911 273 0</w:t>
            </w:r>
          </w:p>
          <w:p w14:paraId="37C86A1E"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A1F" w14:textId="77777777" w:rsidR="00D64A50" w:rsidRPr="00277E35" w:rsidRDefault="00D64A50" w:rsidP="005171BE">
            <w:pPr>
              <w:widowControl w:val="0"/>
              <w:tabs>
                <w:tab w:val="left" w:pos="567"/>
              </w:tabs>
              <w:suppressAutoHyphens/>
              <w:rPr>
                <w:b/>
                <w:sz w:val="22"/>
                <w:szCs w:val="22"/>
              </w:rPr>
            </w:pPr>
            <w:r w:rsidRPr="00277E35">
              <w:rPr>
                <w:b/>
                <w:sz w:val="22"/>
                <w:szCs w:val="22"/>
              </w:rPr>
              <w:t>Nederland</w:t>
            </w:r>
          </w:p>
          <w:p w14:paraId="37C86A20" w14:textId="77777777" w:rsidR="00D64A50" w:rsidRPr="00277E35" w:rsidRDefault="00D64A50" w:rsidP="005171BE">
            <w:pPr>
              <w:widowControl w:val="0"/>
              <w:tabs>
                <w:tab w:val="left" w:pos="567"/>
              </w:tabs>
              <w:rPr>
                <w:iCs/>
                <w:sz w:val="22"/>
                <w:szCs w:val="22"/>
              </w:rPr>
            </w:pPr>
            <w:r w:rsidRPr="00277E35">
              <w:rPr>
                <w:iCs/>
                <w:sz w:val="22"/>
                <w:szCs w:val="22"/>
              </w:rPr>
              <w:t>Novartis Pharma B.V.</w:t>
            </w:r>
          </w:p>
          <w:p w14:paraId="37C86A21" w14:textId="77777777" w:rsidR="00D64A50" w:rsidRPr="00277E35" w:rsidRDefault="00D64A50" w:rsidP="005171BE">
            <w:pPr>
              <w:widowControl w:val="0"/>
              <w:tabs>
                <w:tab w:val="left" w:pos="567"/>
              </w:tabs>
              <w:rPr>
                <w:sz w:val="22"/>
                <w:szCs w:val="22"/>
              </w:rPr>
            </w:pPr>
            <w:r w:rsidRPr="00277E35">
              <w:rPr>
                <w:sz w:val="22"/>
                <w:szCs w:val="22"/>
              </w:rPr>
              <w:t xml:space="preserve">Tel: +31 </w:t>
            </w:r>
            <w:r w:rsidR="00E047EE" w:rsidRPr="00277E35">
              <w:rPr>
                <w:sz w:val="22"/>
                <w:szCs w:val="22"/>
              </w:rPr>
              <w:t>88 04 52</w:t>
            </w:r>
            <w:r w:rsidRPr="00277E35">
              <w:rPr>
                <w:sz w:val="22"/>
                <w:szCs w:val="22"/>
              </w:rPr>
              <w:t xml:space="preserve"> 111</w:t>
            </w:r>
          </w:p>
        </w:tc>
      </w:tr>
      <w:tr w:rsidR="00D64A50" w:rsidRPr="006C1F2C" w14:paraId="37C86A2A" w14:textId="77777777" w:rsidTr="00903CCF">
        <w:trPr>
          <w:cantSplit/>
        </w:trPr>
        <w:tc>
          <w:tcPr>
            <w:tcW w:w="4678" w:type="dxa"/>
          </w:tcPr>
          <w:p w14:paraId="37C86A23" w14:textId="77777777" w:rsidR="00D64A50" w:rsidRPr="00277E35" w:rsidRDefault="00D64A50" w:rsidP="005171BE">
            <w:pPr>
              <w:widowControl w:val="0"/>
              <w:tabs>
                <w:tab w:val="left" w:pos="-720"/>
                <w:tab w:val="left" w:pos="567"/>
              </w:tabs>
              <w:suppressAutoHyphens/>
              <w:rPr>
                <w:b/>
                <w:bCs/>
                <w:sz w:val="22"/>
                <w:szCs w:val="22"/>
              </w:rPr>
            </w:pPr>
            <w:r w:rsidRPr="00277E35">
              <w:rPr>
                <w:b/>
                <w:bCs/>
                <w:sz w:val="22"/>
                <w:szCs w:val="22"/>
              </w:rPr>
              <w:t>Eesti</w:t>
            </w:r>
          </w:p>
          <w:p w14:paraId="37C86A24" w14:textId="77777777" w:rsidR="00D64A50" w:rsidRPr="00277E35" w:rsidRDefault="00E15324" w:rsidP="005171BE">
            <w:pPr>
              <w:widowControl w:val="0"/>
              <w:tabs>
                <w:tab w:val="left" w:pos="-720"/>
                <w:tab w:val="left" w:pos="567"/>
              </w:tabs>
              <w:suppressAutoHyphens/>
              <w:rPr>
                <w:sz w:val="22"/>
                <w:szCs w:val="22"/>
              </w:rPr>
            </w:pPr>
            <w:r w:rsidRPr="00277E35">
              <w:rPr>
                <w:sz w:val="22"/>
                <w:szCs w:val="22"/>
              </w:rPr>
              <w:t>SIA Novartis Baltics Eesti filiaal</w:t>
            </w:r>
          </w:p>
          <w:p w14:paraId="37C86A25"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 xml:space="preserve">Tel: +372 </w:t>
            </w:r>
            <w:r w:rsidRPr="006C1F2C">
              <w:rPr>
                <w:sz w:val="22"/>
                <w:szCs w:val="22"/>
              </w:rPr>
              <w:t>66 30 810</w:t>
            </w:r>
          </w:p>
          <w:p w14:paraId="37C86A26"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A27" w14:textId="77777777" w:rsidR="00D64A50" w:rsidRPr="006C1F2C" w:rsidRDefault="00D64A50" w:rsidP="005171BE">
            <w:pPr>
              <w:widowControl w:val="0"/>
              <w:tabs>
                <w:tab w:val="left" w:pos="567"/>
              </w:tabs>
              <w:rPr>
                <w:b/>
                <w:sz w:val="22"/>
                <w:szCs w:val="22"/>
              </w:rPr>
            </w:pPr>
            <w:r w:rsidRPr="006C1F2C">
              <w:rPr>
                <w:b/>
                <w:sz w:val="22"/>
                <w:szCs w:val="22"/>
              </w:rPr>
              <w:t>Norge</w:t>
            </w:r>
          </w:p>
          <w:p w14:paraId="37C86A28" w14:textId="77777777" w:rsidR="00D64A50" w:rsidRPr="006C1F2C" w:rsidRDefault="00D64A50" w:rsidP="005171BE">
            <w:pPr>
              <w:widowControl w:val="0"/>
              <w:tabs>
                <w:tab w:val="left" w:pos="567"/>
              </w:tabs>
              <w:rPr>
                <w:sz w:val="22"/>
                <w:szCs w:val="22"/>
              </w:rPr>
            </w:pPr>
            <w:r w:rsidRPr="006C1F2C">
              <w:rPr>
                <w:sz w:val="22"/>
                <w:szCs w:val="22"/>
              </w:rPr>
              <w:t>Novartis Norge AS</w:t>
            </w:r>
          </w:p>
          <w:p w14:paraId="37C86A29" w14:textId="77777777" w:rsidR="00D64A50" w:rsidRPr="00277E35" w:rsidRDefault="00D64A50" w:rsidP="005171BE">
            <w:pPr>
              <w:widowControl w:val="0"/>
              <w:tabs>
                <w:tab w:val="left" w:pos="-720"/>
                <w:tab w:val="left" w:pos="567"/>
              </w:tabs>
              <w:suppressAutoHyphens/>
              <w:rPr>
                <w:sz w:val="22"/>
                <w:szCs w:val="22"/>
              </w:rPr>
            </w:pPr>
            <w:r w:rsidRPr="006C1F2C">
              <w:rPr>
                <w:sz w:val="22"/>
                <w:szCs w:val="22"/>
              </w:rPr>
              <w:t>Tlf: +47 23 05 20 00</w:t>
            </w:r>
          </w:p>
        </w:tc>
      </w:tr>
      <w:tr w:rsidR="00D64A50" w:rsidRPr="00396F65" w14:paraId="37C86A32" w14:textId="77777777" w:rsidTr="00903CCF">
        <w:trPr>
          <w:cantSplit/>
        </w:trPr>
        <w:tc>
          <w:tcPr>
            <w:tcW w:w="4678" w:type="dxa"/>
          </w:tcPr>
          <w:p w14:paraId="37C86A2B" w14:textId="77777777" w:rsidR="00D64A50" w:rsidRPr="00277E35" w:rsidRDefault="00D64A50" w:rsidP="005171BE">
            <w:pPr>
              <w:widowControl w:val="0"/>
              <w:tabs>
                <w:tab w:val="left" w:pos="567"/>
              </w:tabs>
              <w:rPr>
                <w:b/>
                <w:sz w:val="22"/>
                <w:szCs w:val="22"/>
              </w:rPr>
            </w:pPr>
            <w:r w:rsidRPr="00277E35">
              <w:rPr>
                <w:b/>
                <w:sz w:val="22"/>
                <w:szCs w:val="22"/>
              </w:rPr>
              <w:t>Ελλάδα</w:t>
            </w:r>
          </w:p>
          <w:p w14:paraId="37C86A2C" w14:textId="77777777" w:rsidR="00D64A50" w:rsidRPr="00277E35" w:rsidRDefault="00D64A50" w:rsidP="005171BE">
            <w:pPr>
              <w:widowControl w:val="0"/>
              <w:tabs>
                <w:tab w:val="left" w:pos="567"/>
              </w:tabs>
              <w:rPr>
                <w:sz w:val="22"/>
                <w:szCs w:val="22"/>
              </w:rPr>
            </w:pPr>
            <w:r w:rsidRPr="00277E35">
              <w:rPr>
                <w:sz w:val="22"/>
                <w:szCs w:val="22"/>
              </w:rPr>
              <w:t>Novartis (Hellas) A.E.B.E.</w:t>
            </w:r>
          </w:p>
          <w:p w14:paraId="37C86A2D" w14:textId="77777777" w:rsidR="00D64A50" w:rsidRPr="00277E35" w:rsidRDefault="00D64A50" w:rsidP="005171BE">
            <w:pPr>
              <w:widowControl w:val="0"/>
              <w:tabs>
                <w:tab w:val="left" w:pos="567"/>
              </w:tabs>
              <w:rPr>
                <w:sz w:val="22"/>
                <w:szCs w:val="22"/>
              </w:rPr>
            </w:pPr>
            <w:r w:rsidRPr="00277E35">
              <w:rPr>
                <w:sz w:val="22"/>
                <w:szCs w:val="22"/>
              </w:rPr>
              <w:t>Τηλ: +30 210 281 17 12</w:t>
            </w:r>
          </w:p>
          <w:p w14:paraId="37C86A2E"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A2F" w14:textId="77777777" w:rsidR="00D64A50" w:rsidRPr="004E303E" w:rsidRDefault="00D64A50" w:rsidP="005171BE">
            <w:pPr>
              <w:widowControl w:val="0"/>
              <w:tabs>
                <w:tab w:val="left" w:pos="567"/>
              </w:tabs>
              <w:rPr>
                <w:b/>
                <w:sz w:val="22"/>
                <w:szCs w:val="22"/>
                <w:lang w:val="en-US"/>
              </w:rPr>
            </w:pPr>
            <w:r w:rsidRPr="004E303E">
              <w:rPr>
                <w:b/>
                <w:sz w:val="22"/>
                <w:szCs w:val="22"/>
                <w:lang w:val="en-US"/>
              </w:rPr>
              <w:t>Österreich</w:t>
            </w:r>
          </w:p>
          <w:p w14:paraId="37C86A30" w14:textId="77777777" w:rsidR="00D64A50" w:rsidRPr="004E303E" w:rsidRDefault="00D64A50" w:rsidP="005171BE">
            <w:pPr>
              <w:widowControl w:val="0"/>
              <w:tabs>
                <w:tab w:val="left" w:pos="567"/>
              </w:tabs>
              <w:rPr>
                <w:i/>
                <w:sz w:val="22"/>
                <w:szCs w:val="22"/>
                <w:lang w:val="en-US"/>
              </w:rPr>
            </w:pPr>
            <w:r w:rsidRPr="004E303E">
              <w:rPr>
                <w:sz w:val="22"/>
                <w:szCs w:val="22"/>
                <w:lang w:val="en-US"/>
              </w:rPr>
              <w:t>Novartis Pharma GmbH</w:t>
            </w:r>
          </w:p>
          <w:p w14:paraId="37C86A31" w14:textId="77777777" w:rsidR="00D64A50" w:rsidRPr="004E303E" w:rsidRDefault="00D64A50" w:rsidP="005171BE">
            <w:pPr>
              <w:widowControl w:val="0"/>
              <w:tabs>
                <w:tab w:val="left" w:pos="567"/>
              </w:tabs>
              <w:rPr>
                <w:sz w:val="22"/>
                <w:szCs w:val="22"/>
                <w:lang w:val="en-US"/>
              </w:rPr>
            </w:pPr>
            <w:r w:rsidRPr="004E303E">
              <w:rPr>
                <w:sz w:val="22"/>
                <w:szCs w:val="22"/>
                <w:lang w:val="en-US"/>
              </w:rPr>
              <w:t>Tel: +43 1 86 6570</w:t>
            </w:r>
          </w:p>
        </w:tc>
      </w:tr>
      <w:tr w:rsidR="00D64A50" w:rsidRPr="006C1F2C" w14:paraId="37C86A3A" w14:textId="77777777" w:rsidTr="00903CCF">
        <w:trPr>
          <w:cantSplit/>
        </w:trPr>
        <w:tc>
          <w:tcPr>
            <w:tcW w:w="4678" w:type="dxa"/>
          </w:tcPr>
          <w:p w14:paraId="37C86A33" w14:textId="77777777" w:rsidR="00D64A50" w:rsidRPr="004E303E" w:rsidRDefault="00D64A50" w:rsidP="005171BE">
            <w:pPr>
              <w:widowControl w:val="0"/>
              <w:tabs>
                <w:tab w:val="left" w:pos="-720"/>
                <w:tab w:val="left" w:pos="567"/>
                <w:tab w:val="left" w:pos="4536"/>
              </w:tabs>
              <w:suppressAutoHyphens/>
              <w:rPr>
                <w:b/>
                <w:sz w:val="22"/>
                <w:szCs w:val="22"/>
                <w:lang w:val="en-US"/>
              </w:rPr>
            </w:pPr>
            <w:r w:rsidRPr="004E303E">
              <w:rPr>
                <w:b/>
                <w:sz w:val="22"/>
                <w:szCs w:val="22"/>
                <w:lang w:val="en-US"/>
              </w:rPr>
              <w:t>España</w:t>
            </w:r>
          </w:p>
          <w:p w14:paraId="37C86A34" w14:textId="77777777" w:rsidR="00D64A50" w:rsidRPr="004E303E" w:rsidRDefault="00D64A50" w:rsidP="005171BE">
            <w:pPr>
              <w:widowControl w:val="0"/>
              <w:tabs>
                <w:tab w:val="left" w:pos="567"/>
              </w:tabs>
              <w:rPr>
                <w:sz w:val="22"/>
                <w:szCs w:val="22"/>
                <w:lang w:val="en-US"/>
              </w:rPr>
            </w:pPr>
            <w:r w:rsidRPr="004E303E">
              <w:rPr>
                <w:sz w:val="22"/>
                <w:szCs w:val="22"/>
                <w:lang w:val="en-US"/>
              </w:rPr>
              <w:t xml:space="preserve">Novartis </w:t>
            </w:r>
            <w:proofErr w:type="spellStart"/>
            <w:r w:rsidRPr="004E303E">
              <w:rPr>
                <w:sz w:val="22"/>
                <w:szCs w:val="22"/>
                <w:lang w:val="en-US"/>
              </w:rPr>
              <w:t>Farmacéutica</w:t>
            </w:r>
            <w:proofErr w:type="spellEnd"/>
            <w:r w:rsidRPr="004E303E">
              <w:rPr>
                <w:sz w:val="22"/>
                <w:szCs w:val="22"/>
                <w:lang w:val="en-US"/>
              </w:rPr>
              <w:t>, S.A.</w:t>
            </w:r>
          </w:p>
          <w:p w14:paraId="37C86A35" w14:textId="77777777" w:rsidR="00D64A50" w:rsidRPr="00277E35" w:rsidRDefault="00D64A50" w:rsidP="005171BE">
            <w:pPr>
              <w:widowControl w:val="0"/>
              <w:tabs>
                <w:tab w:val="left" w:pos="567"/>
              </w:tabs>
              <w:rPr>
                <w:sz w:val="22"/>
                <w:szCs w:val="22"/>
              </w:rPr>
            </w:pPr>
            <w:r w:rsidRPr="00277E35">
              <w:rPr>
                <w:sz w:val="22"/>
                <w:szCs w:val="22"/>
              </w:rPr>
              <w:t>Tel: +34 93 306 42 00</w:t>
            </w:r>
          </w:p>
          <w:p w14:paraId="37C86A36" w14:textId="77777777" w:rsidR="00D64A50" w:rsidRPr="00277E35" w:rsidRDefault="00D64A50" w:rsidP="005171BE">
            <w:pPr>
              <w:widowControl w:val="0"/>
              <w:tabs>
                <w:tab w:val="left" w:pos="-720"/>
                <w:tab w:val="left" w:pos="567"/>
              </w:tabs>
              <w:suppressAutoHyphens/>
              <w:rPr>
                <w:sz w:val="22"/>
                <w:szCs w:val="22"/>
              </w:rPr>
            </w:pPr>
          </w:p>
        </w:tc>
        <w:tc>
          <w:tcPr>
            <w:tcW w:w="4678" w:type="dxa"/>
            <w:hideMark/>
          </w:tcPr>
          <w:p w14:paraId="37C86A37" w14:textId="77777777" w:rsidR="00D64A50" w:rsidRPr="00277E35" w:rsidRDefault="00D64A50" w:rsidP="005171BE">
            <w:pPr>
              <w:widowControl w:val="0"/>
              <w:tabs>
                <w:tab w:val="left" w:pos="-720"/>
                <w:tab w:val="left" w:pos="567"/>
                <w:tab w:val="left" w:pos="4536"/>
              </w:tabs>
              <w:suppressAutoHyphens/>
              <w:rPr>
                <w:b/>
                <w:bCs/>
                <w:iCs/>
                <w:sz w:val="22"/>
                <w:szCs w:val="22"/>
              </w:rPr>
            </w:pPr>
            <w:r w:rsidRPr="00277E35">
              <w:rPr>
                <w:b/>
                <w:bCs/>
                <w:iCs/>
                <w:sz w:val="22"/>
                <w:szCs w:val="22"/>
              </w:rPr>
              <w:t>Polska</w:t>
            </w:r>
          </w:p>
          <w:p w14:paraId="37C86A38" w14:textId="77777777" w:rsidR="00D64A50" w:rsidRPr="00277E35" w:rsidRDefault="00D64A50" w:rsidP="005171BE">
            <w:pPr>
              <w:widowControl w:val="0"/>
              <w:tabs>
                <w:tab w:val="left" w:pos="567"/>
              </w:tabs>
              <w:rPr>
                <w:sz w:val="22"/>
                <w:szCs w:val="22"/>
              </w:rPr>
            </w:pPr>
            <w:r w:rsidRPr="00277E35">
              <w:rPr>
                <w:sz w:val="22"/>
                <w:szCs w:val="22"/>
              </w:rPr>
              <w:t>Novartis Poland Sp. z o.o.</w:t>
            </w:r>
          </w:p>
          <w:p w14:paraId="37C86A39" w14:textId="77777777" w:rsidR="00D64A50" w:rsidRPr="00277E35" w:rsidRDefault="00D64A50" w:rsidP="005171BE">
            <w:pPr>
              <w:widowControl w:val="0"/>
              <w:tabs>
                <w:tab w:val="left" w:pos="567"/>
              </w:tabs>
              <w:rPr>
                <w:sz w:val="22"/>
                <w:szCs w:val="22"/>
              </w:rPr>
            </w:pPr>
            <w:r w:rsidRPr="00277E35">
              <w:rPr>
                <w:sz w:val="22"/>
                <w:szCs w:val="22"/>
              </w:rPr>
              <w:t>Tel.: +48 22 375 4888</w:t>
            </w:r>
          </w:p>
        </w:tc>
      </w:tr>
      <w:tr w:rsidR="00D64A50" w:rsidRPr="006C1F2C" w14:paraId="37C86A42" w14:textId="77777777" w:rsidTr="00903CCF">
        <w:trPr>
          <w:cantSplit/>
        </w:trPr>
        <w:tc>
          <w:tcPr>
            <w:tcW w:w="4678" w:type="dxa"/>
          </w:tcPr>
          <w:p w14:paraId="37C86A3B" w14:textId="77777777" w:rsidR="00D64A50" w:rsidRPr="004E303E" w:rsidRDefault="00D64A50" w:rsidP="005171BE">
            <w:pPr>
              <w:widowControl w:val="0"/>
              <w:tabs>
                <w:tab w:val="left" w:pos="-720"/>
                <w:tab w:val="left" w:pos="567"/>
                <w:tab w:val="left" w:pos="4536"/>
              </w:tabs>
              <w:suppressAutoHyphens/>
              <w:rPr>
                <w:b/>
                <w:sz w:val="22"/>
                <w:szCs w:val="22"/>
                <w:lang w:val="en-US"/>
              </w:rPr>
            </w:pPr>
            <w:r w:rsidRPr="004E303E">
              <w:rPr>
                <w:b/>
                <w:sz w:val="22"/>
                <w:szCs w:val="22"/>
                <w:lang w:val="en-US"/>
              </w:rPr>
              <w:t>France</w:t>
            </w:r>
          </w:p>
          <w:p w14:paraId="37C86A3C"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S.A.S.</w:t>
            </w:r>
          </w:p>
          <w:p w14:paraId="37C86A3D" w14:textId="77777777" w:rsidR="00D64A50" w:rsidRPr="00277E35" w:rsidRDefault="00D64A50" w:rsidP="005171BE">
            <w:pPr>
              <w:widowControl w:val="0"/>
              <w:tabs>
                <w:tab w:val="left" w:pos="567"/>
              </w:tabs>
              <w:rPr>
                <w:sz w:val="22"/>
                <w:szCs w:val="22"/>
              </w:rPr>
            </w:pPr>
            <w:r w:rsidRPr="00277E35">
              <w:rPr>
                <w:sz w:val="22"/>
                <w:szCs w:val="22"/>
              </w:rPr>
              <w:t>Tél: +33 1 55 47 66 00</w:t>
            </w:r>
          </w:p>
          <w:p w14:paraId="37C86A3E" w14:textId="77777777" w:rsidR="00D64A50" w:rsidRPr="00277E35" w:rsidRDefault="00D64A50" w:rsidP="005171BE">
            <w:pPr>
              <w:widowControl w:val="0"/>
              <w:tabs>
                <w:tab w:val="left" w:pos="567"/>
              </w:tabs>
              <w:rPr>
                <w:b/>
                <w:sz w:val="22"/>
                <w:szCs w:val="22"/>
              </w:rPr>
            </w:pPr>
          </w:p>
        </w:tc>
        <w:tc>
          <w:tcPr>
            <w:tcW w:w="4678" w:type="dxa"/>
            <w:hideMark/>
          </w:tcPr>
          <w:p w14:paraId="37C86A3F" w14:textId="77777777" w:rsidR="00D64A50" w:rsidRPr="004E303E" w:rsidRDefault="00D64A50" w:rsidP="005171BE">
            <w:pPr>
              <w:widowControl w:val="0"/>
              <w:tabs>
                <w:tab w:val="left" w:pos="567"/>
              </w:tabs>
              <w:rPr>
                <w:b/>
                <w:sz w:val="22"/>
                <w:szCs w:val="22"/>
                <w:lang w:val="en-US"/>
              </w:rPr>
            </w:pPr>
            <w:r w:rsidRPr="004E303E">
              <w:rPr>
                <w:b/>
                <w:sz w:val="22"/>
                <w:szCs w:val="22"/>
                <w:lang w:val="en-US"/>
              </w:rPr>
              <w:t>Portugal</w:t>
            </w:r>
          </w:p>
          <w:p w14:paraId="37C86A40" w14:textId="77777777" w:rsidR="00D64A50" w:rsidRPr="004E303E" w:rsidRDefault="00D64A50" w:rsidP="005171BE">
            <w:pPr>
              <w:widowControl w:val="0"/>
              <w:rPr>
                <w:sz w:val="22"/>
                <w:szCs w:val="22"/>
                <w:lang w:val="en-US"/>
              </w:rPr>
            </w:pPr>
            <w:r w:rsidRPr="004E303E">
              <w:rPr>
                <w:sz w:val="22"/>
                <w:szCs w:val="22"/>
                <w:lang w:val="en-US"/>
              </w:rPr>
              <w:t xml:space="preserve">Novartis Farma - </w:t>
            </w:r>
            <w:proofErr w:type="spellStart"/>
            <w:r w:rsidRPr="004E303E">
              <w:rPr>
                <w:sz w:val="22"/>
                <w:szCs w:val="22"/>
                <w:lang w:val="en-US"/>
              </w:rPr>
              <w:t>Produtos</w:t>
            </w:r>
            <w:proofErr w:type="spellEnd"/>
            <w:r w:rsidRPr="004E303E">
              <w:rPr>
                <w:sz w:val="22"/>
                <w:szCs w:val="22"/>
                <w:lang w:val="en-US"/>
              </w:rPr>
              <w:t xml:space="preserve"> </w:t>
            </w:r>
            <w:proofErr w:type="spellStart"/>
            <w:r w:rsidRPr="004E303E">
              <w:rPr>
                <w:sz w:val="22"/>
                <w:szCs w:val="22"/>
                <w:lang w:val="en-US"/>
              </w:rPr>
              <w:t>Farmacêuticos</w:t>
            </w:r>
            <w:proofErr w:type="spellEnd"/>
            <w:r w:rsidRPr="004E303E">
              <w:rPr>
                <w:sz w:val="22"/>
                <w:szCs w:val="22"/>
                <w:lang w:val="en-US"/>
              </w:rPr>
              <w:t>, S.A.</w:t>
            </w:r>
          </w:p>
          <w:p w14:paraId="37C86A41"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+351 21 000 8600</w:t>
            </w:r>
          </w:p>
        </w:tc>
      </w:tr>
      <w:tr w:rsidR="00D64A50" w:rsidRPr="006C1F2C" w14:paraId="37C86A4A" w14:textId="77777777" w:rsidTr="00903CCF">
        <w:trPr>
          <w:cantSplit/>
        </w:trPr>
        <w:tc>
          <w:tcPr>
            <w:tcW w:w="4678" w:type="dxa"/>
          </w:tcPr>
          <w:p w14:paraId="37C86A43" w14:textId="77777777" w:rsidR="00D64A50" w:rsidRPr="006C1F2C" w:rsidRDefault="00D64A50" w:rsidP="005171BE">
            <w:pPr>
              <w:widowControl w:val="0"/>
              <w:tabs>
                <w:tab w:val="left" w:pos="567"/>
              </w:tabs>
              <w:rPr>
                <w:rFonts w:eastAsia="PMingLiU"/>
                <w:b/>
                <w:sz w:val="22"/>
                <w:szCs w:val="22"/>
              </w:rPr>
            </w:pPr>
            <w:r w:rsidRPr="006C1F2C">
              <w:rPr>
                <w:rFonts w:eastAsia="PMingLiU"/>
                <w:b/>
                <w:sz w:val="22"/>
                <w:szCs w:val="22"/>
              </w:rPr>
              <w:t>Hrvatska</w:t>
            </w:r>
          </w:p>
          <w:p w14:paraId="37C86A44" w14:textId="77777777" w:rsidR="00D64A50" w:rsidRPr="006C1F2C" w:rsidRDefault="00D64A50" w:rsidP="005171BE">
            <w:pPr>
              <w:widowControl w:val="0"/>
              <w:tabs>
                <w:tab w:val="left" w:pos="567"/>
              </w:tabs>
              <w:rPr>
                <w:sz w:val="22"/>
                <w:szCs w:val="22"/>
              </w:rPr>
            </w:pPr>
            <w:r w:rsidRPr="006C1F2C">
              <w:rPr>
                <w:sz w:val="22"/>
                <w:szCs w:val="22"/>
              </w:rPr>
              <w:t>Novartis Hrvatska d.o.o.</w:t>
            </w:r>
          </w:p>
          <w:p w14:paraId="37C86A45" w14:textId="77777777" w:rsidR="00D64A50" w:rsidRPr="00277E35" w:rsidRDefault="00D64A50" w:rsidP="005171BE">
            <w:pPr>
              <w:widowControl w:val="0"/>
              <w:tabs>
                <w:tab w:val="left" w:pos="567"/>
              </w:tabs>
              <w:rPr>
                <w:sz w:val="22"/>
                <w:szCs w:val="22"/>
              </w:rPr>
            </w:pPr>
            <w:r w:rsidRPr="006C1F2C">
              <w:rPr>
                <w:sz w:val="22"/>
                <w:szCs w:val="22"/>
              </w:rPr>
              <w:t>Tel. +385 1 6274 220</w:t>
            </w:r>
          </w:p>
          <w:p w14:paraId="37C86A46" w14:textId="77777777" w:rsidR="00D64A50" w:rsidRPr="00277E35" w:rsidRDefault="00D64A50" w:rsidP="005171BE">
            <w:pPr>
              <w:widowControl w:val="0"/>
              <w:tabs>
                <w:tab w:val="left" w:pos="-720"/>
                <w:tab w:val="left" w:pos="567"/>
                <w:tab w:val="left" w:pos="4536"/>
              </w:tabs>
              <w:suppressAutoHyphens/>
              <w:rPr>
                <w:b/>
                <w:sz w:val="22"/>
                <w:szCs w:val="22"/>
              </w:rPr>
            </w:pPr>
          </w:p>
        </w:tc>
        <w:tc>
          <w:tcPr>
            <w:tcW w:w="4678" w:type="dxa"/>
            <w:hideMark/>
          </w:tcPr>
          <w:p w14:paraId="37C86A47" w14:textId="77777777" w:rsidR="00D64A50" w:rsidRPr="004E303E" w:rsidRDefault="00D64A50" w:rsidP="005171BE">
            <w:pPr>
              <w:widowControl w:val="0"/>
              <w:tabs>
                <w:tab w:val="left" w:pos="567"/>
              </w:tabs>
              <w:autoSpaceDE w:val="0"/>
              <w:autoSpaceDN w:val="0"/>
              <w:adjustRightInd w:val="0"/>
              <w:rPr>
                <w:b/>
                <w:bCs/>
                <w:sz w:val="22"/>
                <w:szCs w:val="22"/>
                <w:lang w:val="en-US"/>
              </w:rPr>
            </w:pPr>
            <w:proofErr w:type="spellStart"/>
            <w:r w:rsidRPr="004E303E">
              <w:rPr>
                <w:b/>
                <w:bCs/>
                <w:sz w:val="22"/>
                <w:szCs w:val="22"/>
                <w:lang w:val="en-US"/>
              </w:rPr>
              <w:t>România</w:t>
            </w:r>
            <w:proofErr w:type="spellEnd"/>
          </w:p>
          <w:p w14:paraId="37C86A48" w14:textId="77777777" w:rsidR="00D64A50" w:rsidRPr="004E303E" w:rsidRDefault="00D64A50" w:rsidP="005171BE">
            <w:pPr>
              <w:widowControl w:val="0"/>
              <w:tabs>
                <w:tab w:val="left" w:pos="567"/>
              </w:tabs>
              <w:autoSpaceDE w:val="0"/>
              <w:autoSpaceDN w:val="0"/>
              <w:adjustRightInd w:val="0"/>
              <w:rPr>
                <w:sz w:val="22"/>
                <w:szCs w:val="22"/>
                <w:lang w:val="en-US"/>
              </w:rPr>
            </w:pPr>
            <w:r w:rsidRPr="004E303E">
              <w:rPr>
                <w:sz w:val="22"/>
                <w:szCs w:val="22"/>
                <w:lang w:val="en-US"/>
              </w:rPr>
              <w:t>Novartis Pharma Services Romania SRL</w:t>
            </w:r>
          </w:p>
          <w:p w14:paraId="37C86A49"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+40 21 31299 01</w:t>
            </w:r>
          </w:p>
        </w:tc>
      </w:tr>
      <w:tr w:rsidR="00D64A50" w:rsidRPr="006C1F2C" w14:paraId="37C86A52" w14:textId="77777777" w:rsidTr="00903CCF">
        <w:trPr>
          <w:cantSplit/>
        </w:trPr>
        <w:tc>
          <w:tcPr>
            <w:tcW w:w="4678" w:type="dxa"/>
          </w:tcPr>
          <w:p w14:paraId="37C86A4B" w14:textId="77777777" w:rsidR="00D64A50" w:rsidRPr="004E303E" w:rsidRDefault="00D64A50" w:rsidP="005171BE">
            <w:pPr>
              <w:widowControl w:val="0"/>
              <w:tabs>
                <w:tab w:val="left" w:pos="567"/>
              </w:tabs>
              <w:rPr>
                <w:b/>
                <w:sz w:val="22"/>
                <w:szCs w:val="22"/>
                <w:lang w:val="en-US"/>
              </w:rPr>
            </w:pPr>
            <w:r w:rsidRPr="004E303E">
              <w:rPr>
                <w:b/>
                <w:sz w:val="22"/>
                <w:szCs w:val="22"/>
                <w:lang w:val="en-US"/>
              </w:rPr>
              <w:t>Ireland</w:t>
            </w:r>
          </w:p>
          <w:p w14:paraId="37C86A4C"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Ireland Limited</w:t>
            </w:r>
          </w:p>
          <w:p w14:paraId="37C86A4D" w14:textId="77777777" w:rsidR="00D64A50" w:rsidRPr="004E303E" w:rsidRDefault="00D64A50" w:rsidP="005171BE">
            <w:pPr>
              <w:widowControl w:val="0"/>
              <w:tabs>
                <w:tab w:val="left" w:pos="567"/>
              </w:tabs>
              <w:rPr>
                <w:sz w:val="22"/>
                <w:szCs w:val="22"/>
                <w:lang w:val="en-US"/>
              </w:rPr>
            </w:pPr>
            <w:r w:rsidRPr="004E303E">
              <w:rPr>
                <w:sz w:val="22"/>
                <w:szCs w:val="22"/>
                <w:lang w:val="en-US"/>
              </w:rPr>
              <w:t>Tel: +353 1 260 12 55</w:t>
            </w:r>
          </w:p>
          <w:p w14:paraId="37C86A4E" w14:textId="77777777" w:rsidR="00D64A50" w:rsidRPr="004E303E" w:rsidRDefault="00D64A50" w:rsidP="005171BE">
            <w:pPr>
              <w:widowControl w:val="0"/>
              <w:tabs>
                <w:tab w:val="left" w:pos="567"/>
              </w:tabs>
              <w:rPr>
                <w:b/>
                <w:sz w:val="22"/>
                <w:szCs w:val="22"/>
                <w:lang w:val="en-US"/>
              </w:rPr>
            </w:pPr>
          </w:p>
        </w:tc>
        <w:tc>
          <w:tcPr>
            <w:tcW w:w="4678" w:type="dxa"/>
            <w:hideMark/>
          </w:tcPr>
          <w:p w14:paraId="37C86A4F" w14:textId="77777777" w:rsidR="00D64A50" w:rsidRPr="00277E35" w:rsidRDefault="00D64A50" w:rsidP="005171BE">
            <w:pPr>
              <w:widowControl w:val="0"/>
              <w:tabs>
                <w:tab w:val="left" w:pos="567"/>
              </w:tabs>
              <w:rPr>
                <w:b/>
                <w:sz w:val="22"/>
                <w:szCs w:val="22"/>
              </w:rPr>
            </w:pPr>
            <w:r w:rsidRPr="00277E35">
              <w:rPr>
                <w:b/>
                <w:sz w:val="22"/>
                <w:szCs w:val="22"/>
              </w:rPr>
              <w:t>Slovenija</w:t>
            </w:r>
          </w:p>
          <w:p w14:paraId="37C86A50" w14:textId="77777777" w:rsidR="00D64A50" w:rsidRPr="00277E35" w:rsidRDefault="00D64A50" w:rsidP="005171BE">
            <w:pPr>
              <w:widowControl w:val="0"/>
              <w:tabs>
                <w:tab w:val="left" w:pos="567"/>
              </w:tabs>
              <w:rPr>
                <w:sz w:val="22"/>
                <w:szCs w:val="22"/>
              </w:rPr>
            </w:pPr>
            <w:r w:rsidRPr="00277E35">
              <w:rPr>
                <w:sz w:val="22"/>
                <w:szCs w:val="22"/>
              </w:rPr>
              <w:t>Novartis Pharma Services Inc.</w:t>
            </w:r>
          </w:p>
          <w:p w14:paraId="37C86A51" w14:textId="77777777" w:rsidR="00D64A50" w:rsidRPr="00277E35" w:rsidRDefault="00D64A50" w:rsidP="005171BE">
            <w:pPr>
              <w:widowControl w:val="0"/>
              <w:tabs>
                <w:tab w:val="left" w:pos="567"/>
              </w:tabs>
              <w:rPr>
                <w:sz w:val="22"/>
                <w:szCs w:val="22"/>
              </w:rPr>
            </w:pPr>
            <w:r w:rsidRPr="00277E35">
              <w:rPr>
                <w:sz w:val="22"/>
                <w:szCs w:val="22"/>
              </w:rPr>
              <w:t>Tel: +386 1 300 75 50</w:t>
            </w:r>
          </w:p>
        </w:tc>
      </w:tr>
      <w:tr w:rsidR="00D64A50" w:rsidRPr="006C1F2C" w14:paraId="37C86A5B" w14:textId="77777777" w:rsidTr="00903CCF">
        <w:trPr>
          <w:cantSplit/>
        </w:trPr>
        <w:tc>
          <w:tcPr>
            <w:tcW w:w="4678" w:type="dxa"/>
          </w:tcPr>
          <w:p w14:paraId="37C86A53" w14:textId="77777777" w:rsidR="00D64A50" w:rsidRPr="00277E35" w:rsidRDefault="00D64A50" w:rsidP="005171BE">
            <w:pPr>
              <w:widowControl w:val="0"/>
              <w:tabs>
                <w:tab w:val="left" w:pos="567"/>
              </w:tabs>
              <w:rPr>
                <w:b/>
                <w:sz w:val="22"/>
                <w:szCs w:val="22"/>
              </w:rPr>
            </w:pPr>
            <w:r w:rsidRPr="00277E35">
              <w:rPr>
                <w:b/>
                <w:sz w:val="22"/>
                <w:szCs w:val="22"/>
              </w:rPr>
              <w:t>Ísland</w:t>
            </w:r>
          </w:p>
          <w:p w14:paraId="37C86A54" w14:textId="77777777" w:rsidR="00D64A50" w:rsidRPr="00277E35" w:rsidRDefault="00D64A50" w:rsidP="005171BE">
            <w:pPr>
              <w:widowControl w:val="0"/>
              <w:tabs>
                <w:tab w:val="left" w:pos="567"/>
              </w:tabs>
              <w:rPr>
                <w:sz w:val="22"/>
                <w:szCs w:val="22"/>
              </w:rPr>
            </w:pPr>
            <w:r w:rsidRPr="00277E35">
              <w:rPr>
                <w:sz w:val="22"/>
                <w:szCs w:val="22"/>
              </w:rPr>
              <w:t>Vistor hf.</w:t>
            </w:r>
          </w:p>
          <w:p w14:paraId="37C86A55" w14:textId="77777777" w:rsidR="00D64A50" w:rsidRPr="00277E35" w:rsidRDefault="00D64A50" w:rsidP="005171BE">
            <w:pPr>
              <w:widowControl w:val="0"/>
              <w:tabs>
                <w:tab w:val="left" w:pos="-720"/>
                <w:tab w:val="left" w:pos="567"/>
              </w:tabs>
              <w:suppressAutoHyphens/>
              <w:rPr>
                <w:sz w:val="22"/>
                <w:szCs w:val="22"/>
              </w:rPr>
            </w:pPr>
            <w:r w:rsidRPr="006C1F2C">
              <w:rPr>
                <w:noProof/>
                <w:sz w:val="22"/>
                <w:szCs w:val="22"/>
              </w:rPr>
              <w:t>Sími</w:t>
            </w:r>
            <w:r w:rsidRPr="00277E35">
              <w:rPr>
                <w:sz w:val="22"/>
                <w:szCs w:val="22"/>
              </w:rPr>
              <w:t>: +354 535 7000</w:t>
            </w:r>
          </w:p>
          <w:p w14:paraId="37C86A56" w14:textId="77777777" w:rsidR="00D64A50" w:rsidRPr="00277E35" w:rsidRDefault="00D64A50" w:rsidP="005171BE">
            <w:pPr>
              <w:widowControl w:val="0"/>
              <w:tabs>
                <w:tab w:val="left" w:pos="567"/>
              </w:tabs>
              <w:rPr>
                <w:sz w:val="22"/>
                <w:szCs w:val="22"/>
              </w:rPr>
            </w:pPr>
          </w:p>
        </w:tc>
        <w:tc>
          <w:tcPr>
            <w:tcW w:w="4678" w:type="dxa"/>
          </w:tcPr>
          <w:p w14:paraId="37C86A57" w14:textId="77777777" w:rsidR="00D64A50" w:rsidRPr="00277E35" w:rsidRDefault="00D64A50" w:rsidP="005171BE">
            <w:pPr>
              <w:widowControl w:val="0"/>
              <w:tabs>
                <w:tab w:val="left" w:pos="-720"/>
                <w:tab w:val="left" w:pos="567"/>
              </w:tabs>
              <w:suppressAutoHyphens/>
              <w:rPr>
                <w:b/>
                <w:sz w:val="22"/>
                <w:szCs w:val="22"/>
              </w:rPr>
            </w:pPr>
            <w:r w:rsidRPr="00277E35">
              <w:rPr>
                <w:b/>
                <w:sz w:val="22"/>
                <w:szCs w:val="22"/>
              </w:rPr>
              <w:t>Slovenská republika</w:t>
            </w:r>
          </w:p>
          <w:p w14:paraId="37C86A58" w14:textId="77777777" w:rsidR="00D64A50" w:rsidRPr="00277E35" w:rsidRDefault="00D64A50" w:rsidP="005171BE">
            <w:pPr>
              <w:widowControl w:val="0"/>
              <w:tabs>
                <w:tab w:val="left" w:pos="567"/>
              </w:tabs>
              <w:rPr>
                <w:i/>
                <w:sz w:val="22"/>
                <w:szCs w:val="22"/>
              </w:rPr>
            </w:pPr>
            <w:r w:rsidRPr="00277E35">
              <w:rPr>
                <w:sz w:val="22"/>
                <w:szCs w:val="22"/>
              </w:rPr>
              <w:t>Novartis Slovakia s.r.o.</w:t>
            </w:r>
          </w:p>
          <w:p w14:paraId="37C86A59" w14:textId="77777777" w:rsidR="00D64A50" w:rsidRPr="00277E35" w:rsidRDefault="00D64A50" w:rsidP="005171BE">
            <w:pPr>
              <w:widowControl w:val="0"/>
              <w:tabs>
                <w:tab w:val="left" w:pos="567"/>
              </w:tabs>
              <w:rPr>
                <w:sz w:val="22"/>
                <w:szCs w:val="22"/>
              </w:rPr>
            </w:pPr>
            <w:r w:rsidRPr="00277E35">
              <w:rPr>
                <w:sz w:val="22"/>
                <w:szCs w:val="22"/>
              </w:rPr>
              <w:t>Tel: +421 2 5542 5439</w:t>
            </w:r>
          </w:p>
          <w:p w14:paraId="37C86A5A" w14:textId="77777777" w:rsidR="00D64A50" w:rsidRPr="00277E35" w:rsidRDefault="00D64A50" w:rsidP="005171BE">
            <w:pPr>
              <w:widowControl w:val="0"/>
              <w:tabs>
                <w:tab w:val="left" w:pos="-720"/>
                <w:tab w:val="left" w:pos="567"/>
              </w:tabs>
              <w:suppressAutoHyphens/>
              <w:rPr>
                <w:sz w:val="22"/>
                <w:szCs w:val="22"/>
              </w:rPr>
            </w:pPr>
          </w:p>
        </w:tc>
      </w:tr>
      <w:tr w:rsidR="00D64A50" w:rsidRPr="006C1F2C" w14:paraId="37C86A63" w14:textId="77777777" w:rsidTr="00903CCF">
        <w:trPr>
          <w:cantSplit/>
        </w:trPr>
        <w:tc>
          <w:tcPr>
            <w:tcW w:w="4678" w:type="dxa"/>
            <w:hideMark/>
          </w:tcPr>
          <w:p w14:paraId="37C86A5C" w14:textId="77777777" w:rsidR="00D64A50" w:rsidRPr="00277E35" w:rsidRDefault="00D64A50" w:rsidP="005171BE">
            <w:pPr>
              <w:widowControl w:val="0"/>
              <w:tabs>
                <w:tab w:val="left" w:pos="567"/>
              </w:tabs>
              <w:rPr>
                <w:b/>
                <w:sz w:val="22"/>
                <w:szCs w:val="22"/>
              </w:rPr>
            </w:pPr>
            <w:r w:rsidRPr="00277E35">
              <w:rPr>
                <w:b/>
                <w:sz w:val="22"/>
                <w:szCs w:val="22"/>
              </w:rPr>
              <w:t>Italia</w:t>
            </w:r>
          </w:p>
          <w:p w14:paraId="37C86A5D" w14:textId="77777777" w:rsidR="00D64A50" w:rsidRPr="00277E35" w:rsidRDefault="00D64A50" w:rsidP="005171BE">
            <w:pPr>
              <w:widowControl w:val="0"/>
              <w:tabs>
                <w:tab w:val="left" w:pos="567"/>
              </w:tabs>
              <w:rPr>
                <w:sz w:val="22"/>
                <w:szCs w:val="22"/>
              </w:rPr>
            </w:pPr>
            <w:r w:rsidRPr="00277E35">
              <w:rPr>
                <w:sz w:val="22"/>
                <w:szCs w:val="22"/>
              </w:rPr>
              <w:t>Novartis Farma S.p.A.</w:t>
            </w:r>
          </w:p>
          <w:p w14:paraId="37C86A5E" w14:textId="77777777" w:rsidR="00D64A50" w:rsidRPr="00277E35" w:rsidRDefault="00D64A50" w:rsidP="005171BE">
            <w:pPr>
              <w:widowControl w:val="0"/>
              <w:tabs>
                <w:tab w:val="left" w:pos="567"/>
              </w:tabs>
              <w:rPr>
                <w:b/>
                <w:sz w:val="22"/>
                <w:szCs w:val="22"/>
              </w:rPr>
            </w:pPr>
            <w:r w:rsidRPr="00277E35">
              <w:rPr>
                <w:sz w:val="22"/>
                <w:szCs w:val="22"/>
              </w:rPr>
              <w:t>Tel: +39 02 96 54 1</w:t>
            </w:r>
          </w:p>
        </w:tc>
        <w:tc>
          <w:tcPr>
            <w:tcW w:w="4678" w:type="dxa"/>
          </w:tcPr>
          <w:p w14:paraId="37C86A5F"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Suomi/Finland</w:t>
            </w:r>
          </w:p>
          <w:p w14:paraId="37C86A60" w14:textId="77777777" w:rsidR="00D64A50" w:rsidRPr="00277E35" w:rsidRDefault="00D64A50" w:rsidP="005171BE">
            <w:pPr>
              <w:widowControl w:val="0"/>
              <w:tabs>
                <w:tab w:val="left" w:pos="567"/>
              </w:tabs>
              <w:rPr>
                <w:sz w:val="22"/>
                <w:szCs w:val="22"/>
              </w:rPr>
            </w:pPr>
            <w:r w:rsidRPr="00277E35">
              <w:rPr>
                <w:sz w:val="22"/>
                <w:szCs w:val="22"/>
              </w:rPr>
              <w:t>Novartis Finland Oy</w:t>
            </w:r>
          </w:p>
          <w:p w14:paraId="37C86A61" w14:textId="77777777" w:rsidR="00D64A50" w:rsidRPr="00277E35" w:rsidRDefault="00D64A50" w:rsidP="005171BE">
            <w:pPr>
              <w:widowControl w:val="0"/>
              <w:tabs>
                <w:tab w:val="left" w:pos="567"/>
              </w:tabs>
              <w:rPr>
                <w:sz w:val="22"/>
                <w:szCs w:val="22"/>
              </w:rPr>
            </w:pPr>
            <w:r w:rsidRPr="00277E35">
              <w:rPr>
                <w:sz w:val="22"/>
                <w:szCs w:val="22"/>
              </w:rPr>
              <w:t xml:space="preserve">Puh/Tel: +358 </w:t>
            </w:r>
            <w:r w:rsidRPr="00277E35">
              <w:rPr>
                <w:sz w:val="22"/>
                <w:szCs w:val="22"/>
                <w:lang w:bidi="he-IL"/>
              </w:rPr>
              <w:t>(0)10 6133 200</w:t>
            </w:r>
          </w:p>
          <w:p w14:paraId="37C86A62" w14:textId="77777777" w:rsidR="00D64A50" w:rsidRPr="00277E35" w:rsidRDefault="00D64A50" w:rsidP="005171BE">
            <w:pPr>
              <w:widowControl w:val="0"/>
              <w:tabs>
                <w:tab w:val="left" w:pos="-720"/>
                <w:tab w:val="left" w:pos="567"/>
              </w:tabs>
              <w:suppressAutoHyphens/>
              <w:rPr>
                <w:sz w:val="22"/>
                <w:szCs w:val="22"/>
              </w:rPr>
            </w:pPr>
          </w:p>
        </w:tc>
      </w:tr>
      <w:tr w:rsidR="00D64A50" w:rsidRPr="006C1F2C" w14:paraId="37C86A6C" w14:textId="77777777" w:rsidTr="00903CCF">
        <w:trPr>
          <w:cantSplit/>
        </w:trPr>
        <w:tc>
          <w:tcPr>
            <w:tcW w:w="4678" w:type="dxa"/>
          </w:tcPr>
          <w:p w14:paraId="37C86A64" w14:textId="77777777" w:rsidR="00D64A50" w:rsidRPr="004E303E" w:rsidRDefault="00D64A50" w:rsidP="005171BE">
            <w:pPr>
              <w:widowControl w:val="0"/>
              <w:tabs>
                <w:tab w:val="left" w:pos="567"/>
              </w:tabs>
              <w:rPr>
                <w:b/>
                <w:sz w:val="22"/>
                <w:szCs w:val="22"/>
                <w:lang w:val="en-US"/>
              </w:rPr>
            </w:pPr>
            <w:r w:rsidRPr="00277E35">
              <w:rPr>
                <w:b/>
                <w:sz w:val="22"/>
                <w:szCs w:val="22"/>
              </w:rPr>
              <w:t>Κύπρος</w:t>
            </w:r>
          </w:p>
          <w:p w14:paraId="37C86A65" w14:textId="77777777" w:rsidR="00D64A50" w:rsidRPr="004E303E" w:rsidRDefault="00D64A50" w:rsidP="005171BE">
            <w:pPr>
              <w:widowControl w:val="0"/>
              <w:tabs>
                <w:tab w:val="left" w:pos="567"/>
              </w:tabs>
              <w:rPr>
                <w:sz w:val="22"/>
                <w:szCs w:val="22"/>
                <w:lang w:val="en-US"/>
              </w:rPr>
            </w:pPr>
            <w:r w:rsidRPr="004E303E">
              <w:rPr>
                <w:sz w:val="22"/>
                <w:szCs w:val="22"/>
                <w:lang w:val="en-US"/>
              </w:rPr>
              <w:t>Novartis Pharma Services Inc.</w:t>
            </w:r>
          </w:p>
          <w:p w14:paraId="37C86A66"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Τηλ: +357 22 690 690</w:t>
            </w:r>
          </w:p>
          <w:p w14:paraId="37C86A67" w14:textId="77777777" w:rsidR="00D64A50" w:rsidRPr="00277E35" w:rsidRDefault="00D64A50" w:rsidP="005171BE">
            <w:pPr>
              <w:widowControl w:val="0"/>
              <w:tabs>
                <w:tab w:val="left" w:pos="567"/>
              </w:tabs>
              <w:rPr>
                <w:b/>
                <w:sz w:val="22"/>
                <w:szCs w:val="22"/>
              </w:rPr>
            </w:pPr>
          </w:p>
        </w:tc>
        <w:tc>
          <w:tcPr>
            <w:tcW w:w="4678" w:type="dxa"/>
          </w:tcPr>
          <w:p w14:paraId="37C86A68" w14:textId="77777777" w:rsidR="00D64A50" w:rsidRPr="00277E35" w:rsidRDefault="00D64A50" w:rsidP="005171BE">
            <w:pPr>
              <w:widowControl w:val="0"/>
              <w:tabs>
                <w:tab w:val="left" w:pos="-720"/>
                <w:tab w:val="left" w:pos="567"/>
                <w:tab w:val="left" w:pos="4536"/>
              </w:tabs>
              <w:suppressAutoHyphens/>
              <w:rPr>
                <w:b/>
                <w:sz w:val="22"/>
                <w:szCs w:val="22"/>
              </w:rPr>
            </w:pPr>
            <w:r w:rsidRPr="00277E35">
              <w:rPr>
                <w:b/>
                <w:sz w:val="22"/>
                <w:szCs w:val="22"/>
              </w:rPr>
              <w:t>Sverige</w:t>
            </w:r>
          </w:p>
          <w:p w14:paraId="37C86A69" w14:textId="77777777" w:rsidR="00D64A50" w:rsidRPr="00277E35" w:rsidRDefault="00D64A50" w:rsidP="005171BE">
            <w:pPr>
              <w:widowControl w:val="0"/>
              <w:tabs>
                <w:tab w:val="left" w:pos="567"/>
              </w:tabs>
              <w:rPr>
                <w:sz w:val="22"/>
                <w:szCs w:val="22"/>
              </w:rPr>
            </w:pPr>
            <w:r w:rsidRPr="00277E35">
              <w:rPr>
                <w:sz w:val="22"/>
                <w:szCs w:val="22"/>
              </w:rPr>
              <w:t>Novartis Sverige AB</w:t>
            </w:r>
          </w:p>
          <w:p w14:paraId="37C86A6A" w14:textId="77777777" w:rsidR="00D64A50" w:rsidRPr="00277E35" w:rsidRDefault="00D64A50" w:rsidP="005171BE">
            <w:pPr>
              <w:widowControl w:val="0"/>
              <w:tabs>
                <w:tab w:val="left" w:pos="567"/>
              </w:tabs>
              <w:rPr>
                <w:sz w:val="22"/>
                <w:szCs w:val="22"/>
              </w:rPr>
            </w:pPr>
            <w:r w:rsidRPr="00277E35">
              <w:rPr>
                <w:sz w:val="22"/>
                <w:szCs w:val="22"/>
              </w:rPr>
              <w:t>Tel: +46 8 732 32 00</w:t>
            </w:r>
          </w:p>
          <w:p w14:paraId="37C86A6B" w14:textId="77777777" w:rsidR="00D64A50" w:rsidRPr="00277E35" w:rsidRDefault="00D64A50" w:rsidP="005171BE">
            <w:pPr>
              <w:widowControl w:val="0"/>
              <w:tabs>
                <w:tab w:val="left" w:pos="-720"/>
                <w:tab w:val="left" w:pos="567"/>
                <w:tab w:val="left" w:pos="4536"/>
              </w:tabs>
              <w:suppressAutoHyphens/>
              <w:rPr>
                <w:sz w:val="22"/>
                <w:szCs w:val="22"/>
              </w:rPr>
            </w:pPr>
          </w:p>
        </w:tc>
      </w:tr>
      <w:tr w:rsidR="00D64A50" w:rsidRPr="006C1F2C" w14:paraId="37C86A75" w14:textId="77777777" w:rsidTr="00903CCF">
        <w:trPr>
          <w:cantSplit/>
        </w:trPr>
        <w:tc>
          <w:tcPr>
            <w:tcW w:w="4678" w:type="dxa"/>
          </w:tcPr>
          <w:p w14:paraId="37C86A6D" w14:textId="77777777" w:rsidR="00D64A50" w:rsidRPr="00277E35" w:rsidRDefault="00D64A50" w:rsidP="005171BE">
            <w:pPr>
              <w:widowControl w:val="0"/>
              <w:tabs>
                <w:tab w:val="left" w:pos="567"/>
              </w:tabs>
              <w:rPr>
                <w:b/>
                <w:sz w:val="22"/>
                <w:szCs w:val="22"/>
              </w:rPr>
            </w:pPr>
            <w:r w:rsidRPr="00277E35">
              <w:rPr>
                <w:b/>
                <w:sz w:val="22"/>
                <w:szCs w:val="22"/>
              </w:rPr>
              <w:t>Latvija</w:t>
            </w:r>
          </w:p>
          <w:p w14:paraId="37C86A6E" w14:textId="77777777" w:rsidR="009F38BF" w:rsidRPr="00277E35" w:rsidRDefault="00394068" w:rsidP="005171BE">
            <w:pPr>
              <w:widowControl w:val="0"/>
              <w:tabs>
                <w:tab w:val="left" w:pos="-720"/>
                <w:tab w:val="left" w:pos="567"/>
              </w:tabs>
              <w:suppressAutoHyphens/>
              <w:rPr>
                <w:sz w:val="22"/>
                <w:szCs w:val="22"/>
              </w:rPr>
            </w:pPr>
            <w:r w:rsidRPr="00277E35">
              <w:rPr>
                <w:sz w:val="22"/>
                <w:szCs w:val="22"/>
              </w:rPr>
              <w:t>SIA Novartis Baltics</w:t>
            </w:r>
          </w:p>
          <w:p w14:paraId="37C86A6F" w14:textId="77777777" w:rsidR="00D64A50" w:rsidRPr="00277E35" w:rsidRDefault="00D64A50" w:rsidP="005171BE">
            <w:pPr>
              <w:widowControl w:val="0"/>
              <w:tabs>
                <w:tab w:val="left" w:pos="-720"/>
                <w:tab w:val="left" w:pos="567"/>
              </w:tabs>
              <w:suppressAutoHyphens/>
              <w:rPr>
                <w:sz w:val="22"/>
                <w:szCs w:val="22"/>
              </w:rPr>
            </w:pPr>
            <w:r w:rsidRPr="00277E35">
              <w:rPr>
                <w:sz w:val="22"/>
                <w:szCs w:val="22"/>
              </w:rPr>
              <w:t>Tel: +371 67 887 070</w:t>
            </w:r>
          </w:p>
          <w:p w14:paraId="37C86A70" w14:textId="77777777" w:rsidR="00D64A50" w:rsidRPr="00277E35" w:rsidRDefault="00D64A50" w:rsidP="005171BE">
            <w:pPr>
              <w:widowControl w:val="0"/>
              <w:tabs>
                <w:tab w:val="left" w:pos="-720"/>
                <w:tab w:val="left" w:pos="567"/>
              </w:tabs>
              <w:suppressAutoHyphens/>
              <w:rPr>
                <w:sz w:val="22"/>
                <w:szCs w:val="22"/>
              </w:rPr>
            </w:pPr>
          </w:p>
        </w:tc>
        <w:tc>
          <w:tcPr>
            <w:tcW w:w="4678" w:type="dxa"/>
          </w:tcPr>
          <w:p w14:paraId="37C86A74" w14:textId="77777777" w:rsidR="00D64A50" w:rsidRPr="00277E35" w:rsidRDefault="00D64A50" w:rsidP="004227C5">
            <w:pPr>
              <w:widowControl w:val="0"/>
              <w:tabs>
                <w:tab w:val="left" w:pos="-720"/>
                <w:tab w:val="left" w:pos="567"/>
              </w:tabs>
              <w:suppressAutoHyphens/>
              <w:rPr>
                <w:sz w:val="22"/>
                <w:szCs w:val="22"/>
              </w:rPr>
            </w:pPr>
          </w:p>
        </w:tc>
      </w:tr>
    </w:tbl>
    <w:p w14:paraId="37C86A76" w14:textId="77777777" w:rsidR="00D64A50" w:rsidRPr="00277E35" w:rsidRDefault="00D64A50" w:rsidP="005171BE">
      <w:pPr>
        <w:widowControl w:val="0"/>
        <w:numPr>
          <w:ilvl w:val="12"/>
          <w:numId w:val="0"/>
        </w:numPr>
        <w:ind w:right="-2"/>
        <w:rPr>
          <w:noProof/>
          <w:sz w:val="22"/>
          <w:szCs w:val="22"/>
        </w:rPr>
      </w:pPr>
    </w:p>
    <w:p w14:paraId="37C86A77" w14:textId="77777777" w:rsidR="00D02287" w:rsidRPr="006C1F2C" w:rsidRDefault="00D02287" w:rsidP="005171BE">
      <w:pPr>
        <w:widowControl w:val="0"/>
        <w:suppressAutoHyphens/>
        <w:rPr>
          <w:color w:val="000000"/>
          <w:sz w:val="22"/>
          <w:szCs w:val="22"/>
        </w:rPr>
      </w:pPr>
    </w:p>
    <w:p w14:paraId="37C86A78" w14:textId="77777777" w:rsidR="006408E6" w:rsidRPr="006C1F2C" w:rsidRDefault="00D02287" w:rsidP="005171BE">
      <w:pPr>
        <w:widowControl w:val="0"/>
        <w:suppressAutoHyphens/>
        <w:rPr>
          <w:b/>
          <w:color w:val="000000"/>
          <w:sz w:val="22"/>
          <w:szCs w:val="22"/>
        </w:rPr>
      </w:pPr>
      <w:r w:rsidRPr="006C1F2C">
        <w:rPr>
          <w:b/>
          <w:color w:val="000000"/>
          <w:sz w:val="22"/>
          <w:szCs w:val="22"/>
        </w:rPr>
        <w:t xml:space="preserve">Dette pakningsvedlegget ble sist </w:t>
      </w:r>
      <w:r w:rsidR="0022053E" w:rsidRPr="006C1F2C">
        <w:rPr>
          <w:b/>
          <w:color w:val="000000"/>
          <w:sz w:val="22"/>
          <w:szCs w:val="22"/>
        </w:rPr>
        <w:t>oppdatert</w:t>
      </w:r>
    </w:p>
    <w:p w14:paraId="37C86A79" w14:textId="77777777" w:rsidR="00CD343E" w:rsidRPr="006C1F2C" w:rsidRDefault="00CD343E" w:rsidP="005171BE">
      <w:pPr>
        <w:widowControl w:val="0"/>
        <w:suppressAutoHyphens/>
        <w:rPr>
          <w:bCs/>
          <w:color w:val="000000"/>
          <w:sz w:val="22"/>
          <w:szCs w:val="22"/>
        </w:rPr>
      </w:pPr>
    </w:p>
    <w:p w14:paraId="37C86A7A" w14:textId="77777777" w:rsidR="0022053E" w:rsidRPr="006C1F2C" w:rsidRDefault="0022053E" w:rsidP="005171BE">
      <w:pPr>
        <w:keepNext/>
        <w:widowControl w:val="0"/>
        <w:suppressAutoHyphens/>
        <w:rPr>
          <w:b/>
          <w:bCs/>
          <w:color w:val="000000"/>
          <w:sz w:val="22"/>
          <w:szCs w:val="22"/>
        </w:rPr>
      </w:pPr>
      <w:r w:rsidRPr="006C1F2C">
        <w:rPr>
          <w:b/>
          <w:bCs/>
          <w:color w:val="000000"/>
          <w:sz w:val="22"/>
          <w:szCs w:val="22"/>
        </w:rPr>
        <w:t>Andre informasjonskilder</w:t>
      </w:r>
    </w:p>
    <w:p w14:paraId="37C86A7B" w14:textId="054C808C" w:rsidR="00425DC9" w:rsidRPr="006C1F2C" w:rsidRDefault="00C330AF" w:rsidP="005171BE">
      <w:pPr>
        <w:widowControl w:val="0"/>
        <w:suppressAutoHyphens/>
        <w:rPr>
          <w:noProof/>
          <w:color w:val="0000FF"/>
          <w:sz w:val="22"/>
          <w:szCs w:val="22"/>
        </w:rPr>
      </w:pPr>
      <w:r w:rsidRPr="006C1F2C">
        <w:rPr>
          <w:sz w:val="22"/>
          <w:szCs w:val="22"/>
        </w:rPr>
        <w:t xml:space="preserve">Detaljert informasjon om dette legemidlet er tilgjengelig på nettstedet til Det europeiske legemiddelkontoret (the European Medicines Agency): </w:t>
      </w:r>
      <w:hyperlink r:id="rId25" w:history="1">
        <w:r w:rsidR="00737B66" w:rsidRPr="006C1F2C">
          <w:rPr>
            <w:noProof/>
            <w:color w:val="0000FF"/>
            <w:sz w:val="22"/>
            <w:szCs w:val="22"/>
            <w:u w:val="single"/>
          </w:rPr>
          <w:t>http://www.ema.europa.eu</w:t>
        </w:r>
      </w:hyperlink>
      <w:r w:rsidRPr="006C1F2C">
        <w:rPr>
          <w:noProof/>
          <w:color w:val="0000FF"/>
          <w:sz w:val="22"/>
          <w:szCs w:val="22"/>
        </w:rPr>
        <w:t xml:space="preserve">, </w:t>
      </w:r>
      <w:r w:rsidRPr="006C1F2C">
        <w:rPr>
          <w:noProof/>
          <w:sz w:val="22"/>
          <w:szCs w:val="22"/>
        </w:rPr>
        <w:t xml:space="preserve">og på nettstedet til </w:t>
      </w:r>
      <w:hyperlink r:id="rId26" w:history="1">
        <w:r w:rsidRPr="006C1F2C">
          <w:rPr>
            <w:rStyle w:val="Hyperlink"/>
            <w:noProof/>
            <w:sz w:val="22"/>
            <w:szCs w:val="22"/>
          </w:rPr>
          <w:t>www.felleskatalogen.no</w:t>
        </w:r>
      </w:hyperlink>
      <w:r w:rsidRPr="006C1F2C">
        <w:rPr>
          <w:noProof/>
          <w:color w:val="0000FF"/>
          <w:sz w:val="22"/>
          <w:szCs w:val="22"/>
        </w:rPr>
        <w:t>.</w:t>
      </w:r>
    </w:p>
    <w:sectPr w:rsidR="00425DC9" w:rsidRPr="006C1F2C" w:rsidSect="00A24C00">
      <w:footerReference w:type="even" r:id="rId27"/>
      <w:footerReference w:type="default" r:id="rId28"/>
      <w:pgSz w:w="11920" w:h="16840" w:code="9"/>
      <w:pgMar w:top="1134" w:right="1418" w:bottom="1134" w:left="1418" w:header="737" w:footer="737"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34FE71" w14:textId="77777777" w:rsidR="004B3951" w:rsidRDefault="004B3951">
      <w:r>
        <w:separator/>
      </w:r>
    </w:p>
  </w:endnote>
  <w:endnote w:type="continuationSeparator" w:id="0">
    <w:p w14:paraId="0E368278" w14:textId="77777777" w:rsidR="004B3951" w:rsidRDefault="004B395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ont257">
    <w:altName w:val="Times New Roman"/>
    <w:panose1 w:val="00000000000000000000"/>
    <w:charset w:val="00"/>
    <w:family w:val="auto"/>
    <w:notTrueType/>
    <w:pitch w:val="default"/>
    <w:sig w:usb0="00000000" w:usb1="00100010" w:usb2="00000000" w:usb3="00000000" w:csb0="0000FFFF"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abon">
    <w:panose1 w:val="02020602060200020203"/>
    <w:charset w:val="00"/>
    <w:family w:val="roman"/>
    <w:pitch w:val="variable"/>
    <w:sig w:usb0="00000287" w:usb1="00000000" w:usb2="00000000" w:usb3="00000000" w:csb0="0000009F" w:csb1="00000000"/>
  </w:font>
  <w:font w:name="CG Times (W1)">
    <w:altName w:val="Times New Roman"/>
    <w:panose1 w:val="00000000000000000000"/>
    <w:charset w:val="00"/>
    <w:family w:val="roman"/>
    <w:notTrueType/>
    <w:pitch w:val="variable"/>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C86AAB" w14:textId="77777777" w:rsidR="004B3951" w:rsidRDefault="004B3951" w:rsidP="00A24C00">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37C86AAC" w14:textId="77777777" w:rsidR="004B3951" w:rsidRDefault="004B395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C86AAD" w14:textId="29881C7C" w:rsidR="004B3951" w:rsidRPr="00A24C00" w:rsidRDefault="004B3951" w:rsidP="00A24C00">
    <w:pPr>
      <w:pStyle w:val="Footer"/>
      <w:framePr w:wrap="around" w:vAnchor="text" w:hAnchor="margin" w:xAlign="center" w:y="1"/>
      <w:rPr>
        <w:rStyle w:val="PageNumber"/>
        <w:rFonts w:ascii="Arial" w:hAnsi="Arial" w:cs="Arial"/>
        <w:sz w:val="16"/>
        <w:szCs w:val="16"/>
      </w:rPr>
    </w:pPr>
    <w:r w:rsidRPr="00A24C00">
      <w:rPr>
        <w:rStyle w:val="PageNumber"/>
        <w:rFonts w:ascii="Arial" w:hAnsi="Arial" w:cs="Arial"/>
        <w:sz w:val="16"/>
        <w:szCs w:val="16"/>
      </w:rPr>
      <w:fldChar w:fldCharType="begin"/>
    </w:r>
    <w:r w:rsidRPr="00A24C00">
      <w:rPr>
        <w:rStyle w:val="PageNumber"/>
        <w:rFonts w:ascii="Arial" w:hAnsi="Arial" w:cs="Arial"/>
        <w:sz w:val="16"/>
        <w:szCs w:val="16"/>
      </w:rPr>
      <w:instrText xml:space="preserve">PAGE  </w:instrText>
    </w:r>
    <w:r w:rsidRPr="00A24C00">
      <w:rPr>
        <w:rStyle w:val="PageNumber"/>
        <w:rFonts w:ascii="Arial" w:hAnsi="Arial" w:cs="Arial"/>
        <w:sz w:val="16"/>
        <w:szCs w:val="16"/>
      </w:rPr>
      <w:fldChar w:fldCharType="separate"/>
    </w:r>
    <w:r w:rsidR="003C1B4C">
      <w:rPr>
        <w:rStyle w:val="PageNumber"/>
        <w:rFonts w:ascii="Arial" w:hAnsi="Arial" w:cs="Arial"/>
        <w:noProof/>
        <w:sz w:val="16"/>
        <w:szCs w:val="16"/>
      </w:rPr>
      <w:t>10</w:t>
    </w:r>
    <w:r w:rsidR="003C1B4C">
      <w:rPr>
        <w:rStyle w:val="PageNumber"/>
        <w:rFonts w:ascii="Arial" w:hAnsi="Arial" w:cs="Arial"/>
        <w:noProof/>
        <w:sz w:val="16"/>
        <w:szCs w:val="16"/>
      </w:rPr>
      <w:t>3</w:t>
    </w:r>
    <w:r w:rsidRPr="00A24C00">
      <w:rPr>
        <w:rStyle w:val="PageNumber"/>
        <w:rFonts w:ascii="Arial" w:hAnsi="Arial" w:cs="Arial"/>
        <w:sz w:val="16"/>
        <w:szCs w:val="16"/>
      </w:rPr>
      <w:fldChar w:fldCharType="end"/>
    </w:r>
  </w:p>
  <w:p w14:paraId="37C86AAE" w14:textId="77777777" w:rsidR="004B3951" w:rsidRPr="00EE3827" w:rsidRDefault="004B3951">
    <w:pPr>
      <w:pStyle w:val="Footer"/>
      <w:ind w:right="360"/>
      <w:jc w:val="center"/>
      <w:rPr>
        <w:rFonts w:ascii="Arial" w:hAnsi="Arial" w:cs="Arial"/>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D8EB116" w14:textId="77777777" w:rsidR="004B3951" w:rsidRDefault="004B3951">
      <w:r>
        <w:separator/>
      </w:r>
    </w:p>
  </w:footnote>
  <w:footnote w:type="continuationSeparator" w:id="0">
    <w:p w14:paraId="24B96A79" w14:textId="77777777" w:rsidR="004B3951" w:rsidRDefault="004B3951">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1CB6809"/>
    <w:multiLevelType w:val="hybridMultilevel"/>
    <w:tmpl w:val="FA369BD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3D23347"/>
    <w:multiLevelType w:val="hybridMultilevel"/>
    <w:tmpl w:val="E6B2E2E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5EE29E4"/>
    <w:multiLevelType w:val="hybridMultilevel"/>
    <w:tmpl w:val="8E921A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7380E09"/>
    <w:multiLevelType w:val="hybridMultilevel"/>
    <w:tmpl w:val="880E23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81B347C"/>
    <w:multiLevelType w:val="hybridMultilevel"/>
    <w:tmpl w:val="776CCA0A"/>
    <w:lvl w:ilvl="0" w:tplc="4D3C79DA">
      <w:start w:val="1"/>
      <w:numFmt w:val="bullet"/>
      <w:lvlText w:val=""/>
      <w:lvlJc w:val="left"/>
      <w:pPr>
        <w:ind w:left="720" w:hanging="360"/>
      </w:pPr>
      <w:rPr>
        <w:rFonts w:ascii="Symbol" w:hAnsi="Symbol" w:cs="Courier New" w:hint="default"/>
        <w:u w:val="none" w:color="0000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08B95AF2"/>
    <w:multiLevelType w:val="singleLevel"/>
    <w:tmpl w:val="7FA0B2C0"/>
    <w:lvl w:ilvl="0">
      <w:numFmt w:val="bullet"/>
      <w:lvlText w:val="-"/>
      <w:lvlJc w:val="left"/>
      <w:pPr>
        <w:tabs>
          <w:tab w:val="num" w:pos="720"/>
        </w:tabs>
        <w:ind w:left="720" w:hanging="360"/>
      </w:pPr>
      <w:rPr>
        <w:rFonts w:hint="default"/>
        <w:sz w:val="20"/>
      </w:rPr>
    </w:lvl>
  </w:abstractNum>
  <w:abstractNum w:abstractNumId="7" w15:restartNumberingAfterBreak="0">
    <w:nsid w:val="08D17530"/>
    <w:multiLevelType w:val="hybridMultilevel"/>
    <w:tmpl w:val="EF8A3682"/>
    <w:lvl w:ilvl="0" w:tplc="A78079E4">
      <w:start w:val="2"/>
      <w:numFmt w:val="bullet"/>
      <w:lvlText w:val="-"/>
      <w:lvlJc w:val="left"/>
      <w:pPr>
        <w:ind w:left="360" w:hanging="360"/>
      </w:pPr>
      <w:rPr>
        <w:rFonts w:ascii="font257" w:hAnsi="font257" w:hint="default"/>
        <w:u w:val="none" w:color="000000"/>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 w15:restartNumberingAfterBreak="0">
    <w:nsid w:val="08F97416"/>
    <w:multiLevelType w:val="hybridMultilevel"/>
    <w:tmpl w:val="5E6843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095068E4"/>
    <w:multiLevelType w:val="singleLevel"/>
    <w:tmpl w:val="7FA0B2C0"/>
    <w:lvl w:ilvl="0">
      <w:numFmt w:val="bullet"/>
      <w:lvlText w:val="-"/>
      <w:lvlJc w:val="left"/>
      <w:pPr>
        <w:tabs>
          <w:tab w:val="num" w:pos="720"/>
        </w:tabs>
        <w:ind w:left="720" w:hanging="360"/>
      </w:pPr>
      <w:rPr>
        <w:rFonts w:hint="default"/>
        <w:sz w:val="20"/>
      </w:rPr>
    </w:lvl>
  </w:abstractNum>
  <w:abstractNum w:abstractNumId="10" w15:restartNumberingAfterBreak="0">
    <w:nsid w:val="09AC4CA7"/>
    <w:multiLevelType w:val="hybridMultilevel"/>
    <w:tmpl w:val="EA8EE750"/>
    <w:lvl w:ilvl="0" w:tplc="54DAB8A4">
      <w:start w:val="1"/>
      <w:numFmt w:val="bullet"/>
      <w:lvlText w:val="-"/>
      <w:lvlJc w:val="left"/>
      <w:pPr>
        <w:tabs>
          <w:tab w:val="num" w:pos="360"/>
        </w:tabs>
        <w:ind w:left="360" w:hanging="360"/>
      </w:pPr>
      <w:rPr>
        <w:rFonts w:ascii="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0F184535"/>
    <w:multiLevelType w:val="singleLevel"/>
    <w:tmpl w:val="0809000F"/>
    <w:lvl w:ilvl="0">
      <w:start w:val="15"/>
      <w:numFmt w:val="decimal"/>
      <w:lvlText w:val="%1."/>
      <w:lvlJc w:val="left"/>
      <w:pPr>
        <w:tabs>
          <w:tab w:val="num" w:pos="360"/>
        </w:tabs>
        <w:ind w:left="360" w:hanging="360"/>
      </w:pPr>
      <w:rPr>
        <w:rFonts w:hint="default"/>
      </w:rPr>
    </w:lvl>
  </w:abstractNum>
  <w:abstractNum w:abstractNumId="13" w15:restartNumberingAfterBreak="0">
    <w:nsid w:val="13501E89"/>
    <w:multiLevelType w:val="singleLevel"/>
    <w:tmpl w:val="0809000F"/>
    <w:lvl w:ilvl="0">
      <w:start w:val="15"/>
      <w:numFmt w:val="decimal"/>
      <w:lvlText w:val="%1."/>
      <w:lvlJc w:val="left"/>
      <w:pPr>
        <w:tabs>
          <w:tab w:val="num" w:pos="360"/>
        </w:tabs>
        <w:ind w:left="360" w:hanging="360"/>
      </w:pPr>
      <w:rPr>
        <w:rFonts w:hint="default"/>
      </w:rPr>
    </w:lvl>
  </w:abstractNum>
  <w:abstractNum w:abstractNumId="14" w15:restartNumberingAfterBreak="0">
    <w:nsid w:val="183D2229"/>
    <w:multiLevelType w:val="hybridMultilevel"/>
    <w:tmpl w:val="71F40578"/>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A0150D5"/>
    <w:multiLevelType w:val="hybridMultilevel"/>
    <w:tmpl w:val="97EA6D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1D5455F1"/>
    <w:multiLevelType w:val="hybridMultilevel"/>
    <w:tmpl w:val="A5927474"/>
    <w:lvl w:ilvl="0" w:tplc="5388DF00">
      <w:start w:val="1"/>
      <w:numFmt w:val="upperLetter"/>
      <w:lvlText w:val="%1."/>
      <w:lvlJc w:val="left"/>
      <w:pPr>
        <w:tabs>
          <w:tab w:val="num" w:pos="930"/>
        </w:tabs>
        <w:ind w:left="930" w:hanging="570"/>
      </w:pPr>
      <w:rPr>
        <w:rFonts w:hint="default"/>
      </w:rPr>
    </w:lvl>
    <w:lvl w:ilvl="1" w:tplc="04090001">
      <w:start w:val="1"/>
      <w:numFmt w:val="bullet"/>
      <w:lvlText w:val=""/>
      <w:lvlJc w:val="left"/>
      <w:pPr>
        <w:tabs>
          <w:tab w:val="num" w:pos="1440"/>
        </w:tabs>
        <w:ind w:left="1440" w:hanging="360"/>
      </w:pPr>
      <w:rPr>
        <w:rFonts w:ascii="Symbol" w:hAnsi="Symbol"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7" w15:restartNumberingAfterBreak="0">
    <w:nsid w:val="202D0C26"/>
    <w:multiLevelType w:val="hybridMultilevel"/>
    <w:tmpl w:val="F2E82D88"/>
    <w:lvl w:ilvl="0" w:tplc="04140001">
      <w:start w:val="1"/>
      <w:numFmt w:val="bullet"/>
      <w:lvlText w:val=""/>
      <w:lvlJc w:val="left"/>
      <w:pPr>
        <w:ind w:left="360" w:hanging="360"/>
      </w:pPr>
      <w:rPr>
        <w:rFonts w:ascii="Symbol" w:hAnsi="Symbol" w:hint="default"/>
      </w:rPr>
    </w:lvl>
    <w:lvl w:ilvl="1" w:tplc="04140003" w:tentative="1">
      <w:start w:val="1"/>
      <w:numFmt w:val="bullet"/>
      <w:lvlText w:val="o"/>
      <w:lvlJc w:val="left"/>
      <w:pPr>
        <w:ind w:left="1080" w:hanging="360"/>
      </w:pPr>
      <w:rPr>
        <w:rFonts w:ascii="Courier New" w:hAnsi="Courier New" w:cs="Courier New" w:hint="default"/>
      </w:rPr>
    </w:lvl>
    <w:lvl w:ilvl="2" w:tplc="04140005" w:tentative="1">
      <w:start w:val="1"/>
      <w:numFmt w:val="bullet"/>
      <w:lvlText w:val=""/>
      <w:lvlJc w:val="left"/>
      <w:pPr>
        <w:ind w:left="1800" w:hanging="360"/>
      </w:pPr>
      <w:rPr>
        <w:rFonts w:ascii="Wingdings" w:hAnsi="Wingdings" w:hint="default"/>
      </w:rPr>
    </w:lvl>
    <w:lvl w:ilvl="3" w:tplc="04140001" w:tentative="1">
      <w:start w:val="1"/>
      <w:numFmt w:val="bullet"/>
      <w:lvlText w:val=""/>
      <w:lvlJc w:val="left"/>
      <w:pPr>
        <w:ind w:left="2520" w:hanging="360"/>
      </w:pPr>
      <w:rPr>
        <w:rFonts w:ascii="Symbol" w:hAnsi="Symbol" w:hint="default"/>
      </w:rPr>
    </w:lvl>
    <w:lvl w:ilvl="4" w:tplc="04140003" w:tentative="1">
      <w:start w:val="1"/>
      <w:numFmt w:val="bullet"/>
      <w:lvlText w:val="o"/>
      <w:lvlJc w:val="left"/>
      <w:pPr>
        <w:ind w:left="3240" w:hanging="360"/>
      </w:pPr>
      <w:rPr>
        <w:rFonts w:ascii="Courier New" w:hAnsi="Courier New" w:cs="Courier New" w:hint="default"/>
      </w:rPr>
    </w:lvl>
    <w:lvl w:ilvl="5" w:tplc="04140005" w:tentative="1">
      <w:start w:val="1"/>
      <w:numFmt w:val="bullet"/>
      <w:lvlText w:val=""/>
      <w:lvlJc w:val="left"/>
      <w:pPr>
        <w:ind w:left="3960" w:hanging="360"/>
      </w:pPr>
      <w:rPr>
        <w:rFonts w:ascii="Wingdings" w:hAnsi="Wingdings" w:hint="default"/>
      </w:rPr>
    </w:lvl>
    <w:lvl w:ilvl="6" w:tplc="04140001" w:tentative="1">
      <w:start w:val="1"/>
      <w:numFmt w:val="bullet"/>
      <w:lvlText w:val=""/>
      <w:lvlJc w:val="left"/>
      <w:pPr>
        <w:ind w:left="4680" w:hanging="360"/>
      </w:pPr>
      <w:rPr>
        <w:rFonts w:ascii="Symbol" w:hAnsi="Symbol" w:hint="default"/>
      </w:rPr>
    </w:lvl>
    <w:lvl w:ilvl="7" w:tplc="04140003" w:tentative="1">
      <w:start w:val="1"/>
      <w:numFmt w:val="bullet"/>
      <w:lvlText w:val="o"/>
      <w:lvlJc w:val="left"/>
      <w:pPr>
        <w:ind w:left="5400" w:hanging="360"/>
      </w:pPr>
      <w:rPr>
        <w:rFonts w:ascii="Courier New" w:hAnsi="Courier New" w:cs="Courier New" w:hint="default"/>
      </w:rPr>
    </w:lvl>
    <w:lvl w:ilvl="8" w:tplc="04140005" w:tentative="1">
      <w:start w:val="1"/>
      <w:numFmt w:val="bullet"/>
      <w:lvlText w:val=""/>
      <w:lvlJc w:val="left"/>
      <w:pPr>
        <w:ind w:left="6120" w:hanging="360"/>
      </w:pPr>
      <w:rPr>
        <w:rFonts w:ascii="Wingdings" w:hAnsi="Wingdings" w:hint="default"/>
      </w:rPr>
    </w:lvl>
  </w:abstractNum>
  <w:abstractNum w:abstractNumId="18" w15:restartNumberingAfterBreak="0">
    <w:nsid w:val="254B754A"/>
    <w:multiLevelType w:val="hybridMultilevel"/>
    <w:tmpl w:val="D38C53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5FA2DBE"/>
    <w:multiLevelType w:val="hybridMultilevel"/>
    <w:tmpl w:val="1FD8240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5FB46F6"/>
    <w:multiLevelType w:val="hybridMultilevel"/>
    <w:tmpl w:val="2378291C"/>
    <w:lvl w:ilvl="0" w:tplc="FFFFFFFF">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27EC4B41"/>
    <w:multiLevelType w:val="hybridMultilevel"/>
    <w:tmpl w:val="30D0E1C2"/>
    <w:lvl w:ilvl="0" w:tplc="07F496F8">
      <w:start w:val="50"/>
      <w:numFmt w:val="bullet"/>
      <w:lvlText w:val="•"/>
      <w:lvlJc w:val="left"/>
      <w:pPr>
        <w:ind w:left="720" w:hanging="360"/>
      </w:pPr>
      <w:rPr>
        <w:rFonts w:ascii="Times New Roman" w:eastAsia="SimSu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2A926BC7"/>
    <w:multiLevelType w:val="hybridMultilevel"/>
    <w:tmpl w:val="1D50F6B4"/>
    <w:lvl w:ilvl="0" w:tplc="04090001">
      <w:start w:val="1"/>
      <w:numFmt w:val="bullet"/>
      <w:lvlText w:val=""/>
      <w:lvlJc w:val="left"/>
      <w:pPr>
        <w:ind w:left="758" w:hanging="360"/>
      </w:pPr>
      <w:rPr>
        <w:rFonts w:ascii="Symbol" w:hAnsi="Symbol" w:hint="default"/>
      </w:rPr>
    </w:lvl>
    <w:lvl w:ilvl="1" w:tplc="04090003" w:tentative="1">
      <w:start w:val="1"/>
      <w:numFmt w:val="bullet"/>
      <w:lvlText w:val="o"/>
      <w:lvlJc w:val="left"/>
      <w:pPr>
        <w:ind w:left="1478" w:hanging="360"/>
      </w:pPr>
      <w:rPr>
        <w:rFonts w:ascii="Courier New" w:hAnsi="Courier New" w:cs="Courier New" w:hint="default"/>
      </w:rPr>
    </w:lvl>
    <w:lvl w:ilvl="2" w:tplc="04090005" w:tentative="1">
      <w:start w:val="1"/>
      <w:numFmt w:val="bullet"/>
      <w:lvlText w:val=""/>
      <w:lvlJc w:val="left"/>
      <w:pPr>
        <w:ind w:left="2198" w:hanging="360"/>
      </w:pPr>
      <w:rPr>
        <w:rFonts w:ascii="Wingdings" w:hAnsi="Wingdings" w:hint="default"/>
      </w:rPr>
    </w:lvl>
    <w:lvl w:ilvl="3" w:tplc="04090001" w:tentative="1">
      <w:start w:val="1"/>
      <w:numFmt w:val="bullet"/>
      <w:lvlText w:val=""/>
      <w:lvlJc w:val="left"/>
      <w:pPr>
        <w:ind w:left="2918" w:hanging="360"/>
      </w:pPr>
      <w:rPr>
        <w:rFonts w:ascii="Symbol" w:hAnsi="Symbol" w:hint="default"/>
      </w:rPr>
    </w:lvl>
    <w:lvl w:ilvl="4" w:tplc="04090003" w:tentative="1">
      <w:start w:val="1"/>
      <w:numFmt w:val="bullet"/>
      <w:lvlText w:val="o"/>
      <w:lvlJc w:val="left"/>
      <w:pPr>
        <w:ind w:left="3638" w:hanging="360"/>
      </w:pPr>
      <w:rPr>
        <w:rFonts w:ascii="Courier New" w:hAnsi="Courier New" w:cs="Courier New" w:hint="default"/>
      </w:rPr>
    </w:lvl>
    <w:lvl w:ilvl="5" w:tplc="04090005" w:tentative="1">
      <w:start w:val="1"/>
      <w:numFmt w:val="bullet"/>
      <w:lvlText w:val=""/>
      <w:lvlJc w:val="left"/>
      <w:pPr>
        <w:ind w:left="4358" w:hanging="360"/>
      </w:pPr>
      <w:rPr>
        <w:rFonts w:ascii="Wingdings" w:hAnsi="Wingdings" w:hint="default"/>
      </w:rPr>
    </w:lvl>
    <w:lvl w:ilvl="6" w:tplc="04090001" w:tentative="1">
      <w:start w:val="1"/>
      <w:numFmt w:val="bullet"/>
      <w:lvlText w:val=""/>
      <w:lvlJc w:val="left"/>
      <w:pPr>
        <w:ind w:left="5078" w:hanging="360"/>
      </w:pPr>
      <w:rPr>
        <w:rFonts w:ascii="Symbol" w:hAnsi="Symbol" w:hint="default"/>
      </w:rPr>
    </w:lvl>
    <w:lvl w:ilvl="7" w:tplc="04090003" w:tentative="1">
      <w:start w:val="1"/>
      <w:numFmt w:val="bullet"/>
      <w:lvlText w:val="o"/>
      <w:lvlJc w:val="left"/>
      <w:pPr>
        <w:ind w:left="5798" w:hanging="360"/>
      </w:pPr>
      <w:rPr>
        <w:rFonts w:ascii="Courier New" w:hAnsi="Courier New" w:cs="Courier New" w:hint="default"/>
      </w:rPr>
    </w:lvl>
    <w:lvl w:ilvl="8" w:tplc="04090005" w:tentative="1">
      <w:start w:val="1"/>
      <w:numFmt w:val="bullet"/>
      <w:lvlText w:val=""/>
      <w:lvlJc w:val="left"/>
      <w:pPr>
        <w:ind w:left="6518" w:hanging="360"/>
      </w:pPr>
      <w:rPr>
        <w:rFonts w:ascii="Wingdings" w:hAnsi="Wingdings" w:hint="default"/>
      </w:rPr>
    </w:lvl>
  </w:abstractNum>
  <w:abstractNum w:abstractNumId="23" w15:restartNumberingAfterBreak="0">
    <w:nsid w:val="2B592076"/>
    <w:multiLevelType w:val="hybridMultilevel"/>
    <w:tmpl w:val="14A8D3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2B9F1D1D"/>
    <w:multiLevelType w:val="hybridMultilevel"/>
    <w:tmpl w:val="89700454"/>
    <w:lvl w:ilvl="0" w:tplc="B9BE58DC">
      <w:start w:val="1"/>
      <w:numFmt w:val="bullet"/>
      <w:lvlText w:val=""/>
      <w:lvlJc w:val="left"/>
      <w:pPr>
        <w:tabs>
          <w:tab w:val="num" w:pos="357"/>
        </w:tabs>
        <w:ind w:left="357" w:hanging="35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2E3A30D6"/>
    <w:multiLevelType w:val="hybridMultilevel"/>
    <w:tmpl w:val="7AEE862C"/>
    <w:lvl w:ilvl="0" w:tplc="FFFFFFFF">
      <w:start w:val="21"/>
      <w:numFmt w:val="bullet"/>
      <w:lvlText w:val="-"/>
      <w:lvlJc w:val="left"/>
      <w:pPr>
        <w:tabs>
          <w:tab w:val="num" w:pos="417"/>
        </w:tabs>
        <w:ind w:left="417" w:hanging="360"/>
      </w:pPr>
      <w:rPr>
        <w:rFonts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6" w15:restartNumberingAfterBreak="0">
    <w:nsid w:val="2F2C76EB"/>
    <w:multiLevelType w:val="singleLevel"/>
    <w:tmpl w:val="7FA0B2C0"/>
    <w:lvl w:ilvl="0">
      <w:numFmt w:val="bullet"/>
      <w:lvlText w:val="-"/>
      <w:lvlJc w:val="left"/>
      <w:pPr>
        <w:tabs>
          <w:tab w:val="num" w:pos="720"/>
        </w:tabs>
        <w:ind w:left="720" w:hanging="360"/>
      </w:pPr>
      <w:rPr>
        <w:rFonts w:hint="default"/>
        <w:sz w:val="20"/>
      </w:rPr>
    </w:lvl>
  </w:abstractNum>
  <w:abstractNum w:abstractNumId="27" w15:restartNumberingAfterBreak="0">
    <w:nsid w:val="2F5516AA"/>
    <w:multiLevelType w:val="hybridMultilevel"/>
    <w:tmpl w:val="A5645CEC"/>
    <w:lvl w:ilvl="0" w:tplc="FFFFFFFF">
      <w:start w:val="1"/>
      <w:numFmt w:val="bullet"/>
      <w:lvlText w:val="-"/>
      <w:lvlJc w:val="left"/>
      <w:pPr>
        <w:ind w:left="720"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3442188F"/>
    <w:multiLevelType w:val="hybridMultilevel"/>
    <w:tmpl w:val="55E6EDB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38491A36"/>
    <w:multiLevelType w:val="singleLevel"/>
    <w:tmpl w:val="7FA0B2C0"/>
    <w:lvl w:ilvl="0">
      <w:numFmt w:val="bullet"/>
      <w:lvlText w:val="-"/>
      <w:lvlJc w:val="left"/>
      <w:pPr>
        <w:tabs>
          <w:tab w:val="num" w:pos="720"/>
        </w:tabs>
        <w:ind w:left="720" w:hanging="360"/>
      </w:pPr>
      <w:rPr>
        <w:rFonts w:hint="default"/>
        <w:sz w:val="20"/>
      </w:rPr>
    </w:lvl>
  </w:abstractNum>
  <w:abstractNum w:abstractNumId="30" w15:restartNumberingAfterBreak="0">
    <w:nsid w:val="39D724F1"/>
    <w:multiLevelType w:val="hybridMultilevel"/>
    <w:tmpl w:val="C61482C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23360F9"/>
    <w:multiLevelType w:val="hybridMultilevel"/>
    <w:tmpl w:val="F2C4FCD0"/>
    <w:lvl w:ilvl="0" w:tplc="04090001">
      <w:start w:val="1"/>
      <w:numFmt w:val="bullet"/>
      <w:lvlText w:val=""/>
      <w:lvlJc w:val="left"/>
      <w:pPr>
        <w:ind w:left="885" w:hanging="360"/>
      </w:pPr>
      <w:rPr>
        <w:rFonts w:ascii="Symbol" w:hAnsi="Symbol" w:hint="default"/>
      </w:rPr>
    </w:lvl>
    <w:lvl w:ilvl="1" w:tplc="04090003" w:tentative="1">
      <w:start w:val="1"/>
      <w:numFmt w:val="bullet"/>
      <w:lvlText w:val="o"/>
      <w:lvlJc w:val="left"/>
      <w:pPr>
        <w:ind w:left="1605" w:hanging="360"/>
      </w:pPr>
      <w:rPr>
        <w:rFonts w:ascii="Courier New" w:hAnsi="Courier New" w:cs="Courier New" w:hint="default"/>
      </w:rPr>
    </w:lvl>
    <w:lvl w:ilvl="2" w:tplc="04090005" w:tentative="1">
      <w:start w:val="1"/>
      <w:numFmt w:val="bullet"/>
      <w:lvlText w:val=""/>
      <w:lvlJc w:val="left"/>
      <w:pPr>
        <w:ind w:left="2325" w:hanging="360"/>
      </w:pPr>
      <w:rPr>
        <w:rFonts w:ascii="Wingdings" w:hAnsi="Wingdings" w:hint="default"/>
      </w:rPr>
    </w:lvl>
    <w:lvl w:ilvl="3" w:tplc="04090001" w:tentative="1">
      <w:start w:val="1"/>
      <w:numFmt w:val="bullet"/>
      <w:lvlText w:val=""/>
      <w:lvlJc w:val="left"/>
      <w:pPr>
        <w:ind w:left="3045" w:hanging="360"/>
      </w:pPr>
      <w:rPr>
        <w:rFonts w:ascii="Symbol" w:hAnsi="Symbol" w:hint="default"/>
      </w:rPr>
    </w:lvl>
    <w:lvl w:ilvl="4" w:tplc="04090003" w:tentative="1">
      <w:start w:val="1"/>
      <w:numFmt w:val="bullet"/>
      <w:lvlText w:val="o"/>
      <w:lvlJc w:val="left"/>
      <w:pPr>
        <w:ind w:left="3765" w:hanging="360"/>
      </w:pPr>
      <w:rPr>
        <w:rFonts w:ascii="Courier New" w:hAnsi="Courier New" w:cs="Courier New" w:hint="default"/>
      </w:rPr>
    </w:lvl>
    <w:lvl w:ilvl="5" w:tplc="04090005" w:tentative="1">
      <w:start w:val="1"/>
      <w:numFmt w:val="bullet"/>
      <w:lvlText w:val=""/>
      <w:lvlJc w:val="left"/>
      <w:pPr>
        <w:ind w:left="4485" w:hanging="360"/>
      </w:pPr>
      <w:rPr>
        <w:rFonts w:ascii="Wingdings" w:hAnsi="Wingdings" w:hint="default"/>
      </w:rPr>
    </w:lvl>
    <w:lvl w:ilvl="6" w:tplc="04090001" w:tentative="1">
      <w:start w:val="1"/>
      <w:numFmt w:val="bullet"/>
      <w:lvlText w:val=""/>
      <w:lvlJc w:val="left"/>
      <w:pPr>
        <w:ind w:left="5205" w:hanging="360"/>
      </w:pPr>
      <w:rPr>
        <w:rFonts w:ascii="Symbol" w:hAnsi="Symbol" w:hint="default"/>
      </w:rPr>
    </w:lvl>
    <w:lvl w:ilvl="7" w:tplc="04090003" w:tentative="1">
      <w:start w:val="1"/>
      <w:numFmt w:val="bullet"/>
      <w:lvlText w:val="o"/>
      <w:lvlJc w:val="left"/>
      <w:pPr>
        <w:ind w:left="5925" w:hanging="360"/>
      </w:pPr>
      <w:rPr>
        <w:rFonts w:ascii="Courier New" w:hAnsi="Courier New" w:cs="Courier New" w:hint="default"/>
      </w:rPr>
    </w:lvl>
    <w:lvl w:ilvl="8" w:tplc="04090005" w:tentative="1">
      <w:start w:val="1"/>
      <w:numFmt w:val="bullet"/>
      <w:lvlText w:val=""/>
      <w:lvlJc w:val="left"/>
      <w:pPr>
        <w:ind w:left="6645" w:hanging="360"/>
      </w:pPr>
      <w:rPr>
        <w:rFonts w:ascii="Wingdings" w:hAnsi="Wingdings" w:hint="default"/>
      </w:rPr>
    </w:lvl>
  </w:abstractNum>
  <w:abstractNum w:abstractNumId="32" w15:restartNumberingAfterBreak="0">
    <w:nsid w:val="49FF0BD2"/>
    <w:multiLevelType w:val="hybridMultilevel"/>
    <w:tmpl w:val="5CB2A442"/>
    <w:lvl w:ilvl="0" w:tplc="04090001">
      <w:start w:val="1"/>
      <w:numFmt w:val="bullet"/>
      <w:lvlText w:val=""/>
      <w:lvlJc w:val="left"/>
      <w:pPr>
        <w:ind w:left="1287" w:hanging="360"/>
      </w:pPr>
      <w:rPr>
        <w:rFonts w:ascii="Symbol" w:hAnsi="Symbol" w:hint="default"/>
      </w:rPr>
    </w:lvl>
    <w:lvl w:ilvl="1" w:tplc="04090003" w:tentative="1">
      <w:start w:val="1"/>
      <w:numFmt w:val="bullet"/>
      <w:lvlText w:val="o"/>
      <w:lvlJc w:val="left"/>
      <w:pPr>
        <w:ind w:left="2007" w:hanging="360"/>
      </w:pPr>
      <w:rPr>
        <w:rFonts w:ascii="Courier New" w:hAnsi="Courier New" w:cs="Courier New" w:hint="default"/>
      </w:rPr>
    </w:lvl>
    <w:lvl w:ilvl="2" w:tplc="04090005" w:tentative="1">
      <w:start w:val="1"/>
      <w:numFmt w:val="bullet"/>
      <w:lvlText w:val=""/>
      <w:lvlJc w:val="left"/>
      <w:pPr>
        <w:ind w:left="2727" w:hanging="360"/>
      </w:pPr>
      <w:rPr>
        <w:rFonts w:ascii="Wingdings" w:hAnsi="Wingdings" w:hint="default"/>
      </w:rPr>
    </w:lvl>
    <w:lvl w:ilvl="3" w:tplc="04090001" w:tentative="1">
      <w:start w:val="1"/>
      <w:numFmt w:val="bullet"/>
      <w:lvlText w:val=""/>
      <w:lvlJc w:val="left"/>
      <w:pPr>
        <w:ind w:left="3447" w:hanging="360"/>
      </w:pPr>
      <w:rPr>
        <w:rFonts w:ascii="Symbol" w:hAnsi="Symbol" w:hint="default"/>
      </w:rPr>
    </w:lvl>
    <w:lvl w:ilvl="4" w:tplc="04090003" w:tentative="1">
      <w:start w:val="1"/>
      <w:numFmt w:val="bullet"/>
      <w:lvlText w:val="o"/>
      <w:lvlJc w:val="left"/>
      <w:pPr>
        <w:ind w:left="4167" w:hanging="360"/>
      </w:pPr>
      <w:rPr>
        <w:rFonts w:ascii="Courier New" w:hAnsi="Courier New" w:cs="Courier New" w:hint="default"/>
      </w:rPr>
    </w:lvl>
    <w:lvl w:ilvl="5" w:tplc="04090005" w:tentative="1">
      <w:start w:val="1"/>
      <w:numFmt w:val="bullet"/>
      <w:lvlText w:val=""/>
      <w:lvlJc w:val="left"/>
      <w:pPr>
        <w:ind w:left="4887" w:hanging="360"/>
      </w:pPr>
      <w:rPr>
        <w:rFonts w:ascii="Wingdings" w:hAnsi="Wingdings" w:hint="default"/>
      </w:rPr>
    </w:lvl>
    <w:lvl w:ilvl="6" w:tplc="04090001" w:tentative="1">
      <w:start w:val="1"/>
      <w:numFmt w:val="bullet"/>
      <w:lvlText w:val=""/>
      <w:lvlJc w:val="left"/>
      <w:pPr>
        <w:ind w:left="5607" w:hanging="360"/>
      </w:pPr>
      <w:rPr>
        <w:rFonts w:ascii="Symbol" w:hAnsi="Symbol" w:hint="default"/>
      </w:rPr>
    </w:lvl>
    <w:lvl w:ilvl="7" w:tplc="04090003" w:tentative="1">
      <w:start w:val="1"/>
      <w:numFmt w:val="bullet"/>
      <w:lvlText w:val="o"/>
      <w:lvlJc w:val="left"/>
      <w:pPr>
        <w:ind w:left="6327" w:hanging="360"/>
      </w:pPr>
      <w:rPr>
        <w:rFonts w:ascii="Courier New" w:hAnsi="Courier New" w:cs="Courier New" w:hint="default"/>
      </w:rPr>
    </w:lvl>
    <w:lvl w:ilvl="8" w:tplc="04090005" w:tentative="1">
      <w:start w:val="1"/>
      <w:numFmt w:val="bullet"/>
      <w:lvlText w:val=""/>
      <w:lvlJc w:val="left"/>
      <w:pPr>
        <w:ind w:left="7047" w:hanging="360"/>
      </w:pPr>
      <w:rPr>
        <w:rFonts w:ascii="Wingdings" w:hAnsi="Wingdings" w:hint="default"/>
      </w:rPr>
    </w:lvl>
  </w:abstractNum>
  <w:abstractNum w:abstractNumId="33" w15:restartNumberingAfterBreak="0">
    <w:nsid w:val="4B816A17"/>
    <w:multiLevelType w:val="hybridMultilevel"/>
    <w:tmpl w:val="6BECC17A"/>
    <w:lvl w:ilvl="0" w:tplc="54DAB8A4">
      <w:start w:val="1"/>
      <w:numFmt w:val="bullet"/>
      <w:lvlText w:val="-"/>
      <w:lvlJc w:val="left"/>
      <w:pPr>
        <w:tabs>
          <w:tab w:val="num" w:pos="360"/>
        </w:tabs>
        <w:ind w:left="360" w:hanging="360"/>
      </w:pPr>
      <w:rPr>
        <w:rFonts w:ascii="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4E70702E"/>
    <w:multiLevelType w:val="hybridMultilevel"/>
    <w:tmpl w:val="B89E01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4F261A42"/>
    <w:multiLevelType w:val="hybridMultilevel"/>
    <w:tmpl w:val="1302742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513E6B2E"/>
    <w:multiLevelType w:val="hybridMultilevel"/>
    <w:tmpl w:val="CCB6EB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518D4987"/>
    <w:multiLevelType w:val="hybridMultilevel"/>
    <w:tmpl w:val="24AADD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54B3242C"/>
    <w:multiLevelType w:val="hybridMultilevel"/>
    <w:tmpl w:val="5C94214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9" w15:restartNumberingAfterBreak="0">
    <w:nsid w:val="55863543"/>
    <w:multiLevelType w:val="hybridMultilevel"/>
    <w:tmpl w:val="0EEAA934"/>
    <w:lvl w:ilvl="0" w:tplc="04090001">
      <w:start w:val="1"/>
      <w:numFmt w:val="bullet"/>
      <w:lvlText w:val=""/>
      <w:lvlJc w:val="left"/>
      <w:pPr>
        <w:tabs>
          <w:tab w:val="num" w:pos="360"/>
        </w:tabs>
        <w:ind w:left="360" w:hanging="360"/>
      </w:pPr>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40" w15:restartNumberingAfterBreak="0">
    <w:nsid w:val="5751780E"/>
    <w:multiLevelType w:val="singleLevel"/>
    <w:tmpl w:val="0809000F"/>
    <w:lvl w:ilvl="0">
      <w:start w:val="15"/>
      <w:numFmt w:val="decimal"/>
      <w:lvlText w:val="%1."/>
      <w:lvlJc w:val="left"/>
      <w:pPr>
        <w:tabs>
          <w:tab w:val="num" w:pos="360"/>
        </w:tabs>
        <w:ind w:left="360" w:hanging="360"/>
      </w:pPr>
      <w:rPr>
        <w:rFonts w:hint="default"/>
      </w:rPr>
    </w:lvl>
  </w:abstractNum>
  <w:abstractNum w:abstractNumId="41" w15:restartNumberingAfterBreak="0">
    <w:nsid w:val="59BE23BF"/>
    <w:multiLevelType w:val="hybridMultilevel"/>
    <w:tmpl w:val="17A8D9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5AD44316"/>
    <w:multiLevelType w:val="hybridMultilevel"/>
    <w:tmpl w:val="6D6663C0"/>
    <w:lvl w:ilvl="0" w:tplc="09A0BEBA">
      <w:start w:val="50"/>
      <w:numFmt w:val="bullet"/>
      <w:lvlText w:val="•"/>
      <w:lvlJc w:val="left"/>
      <w:pPr>
        <w:ind w:left="720" w:hanging="360"/>
      </w:pPr>
      <w:rPr>
        <w:rFonts w:ascii="Times New Roman" w:eastAsia="SimSu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61FA11B7"/>
    <w:multiLevelType w:val="hybridMultilevel"/>
    <w:tmpl w:val="924619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65524073"/>
    <w:multiLevelType w:val="hybridMultilevel"/>
    <w:tmpl w:val="7A0CB364"/>
    <w:lvl w:ilvl="0" w:tplc="BBE28248">
      <w:start w:val="1"/>
      <w:numFmt w:val="bullet"/>
      <w:lvlText w:val=""/>
      <w:lvlJc w:val="left"/>
      <w:pPr>
        <w:tabs>
          <w:tab w:val="num" w:pos="567"/>
        </w:tabs>
        <w:ind w:left="357" w:hanging="35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5" w15:restartNumberingAfterBreak="0">
    <w:nsid w:val="6C2C1D95"/>
    <w:multiLevelType w:val="hybridMultilevel"/>
    <w:tmpl w:val="06400B30"/>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6DD43BF2"/>
    <w:multiLevelType w:val="hybridMultilevel"/>
    <w:tmpl w:val="CFE8B7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6E370BDC"/>
    <w:multiLevelType w:val="hybridMultilevel"/>
    <w:tmpl w:val="71EE5024"/>
    <w:lvl w:ilvl="0" w:tplc="54DAB8A4">
      <w:start w:val="1"/>
      <w:numFmt w:val="bullet"/>
      <w:lvlText w:val="-"/>
      <w:lvlJc w:val="left"/>
      <w:pPr>
        <w:tabs>
          <w:tab w:val="num" w:pos="360"/>
        </w:tabs>
        <w:ind w:left="360" w:hanging="360"/>
      </w:pPr>
      <w:rPr>
        <w:rFonts w:ascii="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9337D0"/>
    <w:multiLevelType w:val="hybridMultilevel"/>
    <w:tmpl w:val="A08CC33A"/>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49" w15:restartNumberingAfterBreak="0">
    <w:nsid w:val="6FEA3499"/>
    <w:multiLevelType w:val="hybridMultilevel"/>
    <w:tmpl w:val="135E41C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704A1B88"/>
    <w:multiLevelType w:val="hybridMultilevel"/>
    <w:tmpl w:val="CE400F48"/>
    <w:lvl w:ilvl="0" w:tplc="1816508C">
      <w:start w:val="1"/>
      <w:numFmt w:val="bullet"/>
      <w:lvlText w:val=""/>
      <w:lvlJc w:val="left"/>
      <w:pPr>
        <w:tabs>
          <w:tab w:val="num" w:pos="2160"/>
        </w:tabs>
        <w:ind w:left="2160" w:hanging="360"/>
      </w:pPr>
      <w:rPr>
        <w:rFonts w:ascii="Symbol" w:hAnsi="Symbol" w:hint="default"/>
        <w:b w:val="0"/>
        <w:i w:val="0"/>
        <w:color w:val="000000"/>
        <w:sz w:val="22"/>
        <w:szCs w:val="22"/>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1" w15:restartNumberingAfterBreak="0">
    <w:nsid w:val="71EB20E0"/>
    <w:multiLevelType w:val="hybridMultilevel"/>
    <w:tmpl w:val="C33A2692"/>
    <w:lvl w:ilvl="0" w:tplc="04823A60">
      <w:start w:val="1"/>
      <w:numFmt w:val="upperLetter"/>
      <w:lvlText w:val="%1."/>
      <w:lvlJc w:val="left"/>
      <w:pPr>
        <w:tabs>
          <w:tab w:val="num" w:pos="1689"/>
        </w:tabs>
        <w:ind w:left="1689" w:hanging="555"/>
      </w:pPr>
      <w:rPr>
        <w:rFonts w:hint="default"/>
      </w:rPr>
    </w:lvl>
    <w:lvl w:ilvl="1" w:tplc="04090019" w:tentative="1">
      <w:start w:val="1"/>
      <w:numFmt w:val="lowerLetter"/>
      <w:lvlText w:val="%2."/>
      <w:lvlJc w:val="left"/>
      <w:pPr>
        <w:tabs>
          <w:tab w:val="num" w:pos="2214"/>
        </w:tabs>
        <w:ind w:left="2214" w:hanging="360"/>
      </w:pPr>
    </w:lvl>
    <w:lvl w:ilvl="2" w:tplc="0409001B" w:tentative="1">
      <w:start w:val="1"/>
      <w:numFmt w:val="lowerRoman"/>
      <w:lvlText w:val="%3."/>
      <w:lvlJc w:val="right"/>
      <w:pPr>
        <w:tabs>
          <w:tab w:val="num" w:pos="2934"/>
        </w:tabs>
        <w:ind w:left="2934" w:hanging="180"/>
      </w:pPr>
    </w:lvl>
    <w:lvl w:ilvl="3" w:tplc="0409000F" w:tentative="1">
      <w:start w:val="1"/>
      <w:numFmt w:val="decimal"/>
      <w:lvlText w:val="%4."/>
      <w:lvlJc w:val="left"/>
      <w:pPr>
        <w:tabs>
          <w:tab w:val="num" w:pos="3654"/>
        </w:tabs>
        <w:ind w:left="3654" w:hanging="360"/>
      </w:pPr>
    </w:lvl>
    <w:lvl w:ilvl="4" w:tplc="04090019" w:tentative="1">
      <w:start w:val="1"/>
      <w:numFmt w:val="lowerLetter"/>
      <w:lvlText w:val="%5."/>
      <w:lvlJc w:val="left"/>
      <w:pPr>
        <w:tabs>
          <w:tab w:val="num" w:pos="4374"/>
        </w:tabs>
        <w:ind w:left="4374" w:hanging="360"/>
      </w:pPr>
    </w:lvl>
    <w:lvl w:ilvl="5" w:tplc="0409001B" w:tentative="1">
      <w:start w:val="1"/>
      <w:numFmt w:val="lowerRoman"/>
      <w:lvlText w:val="%6."/>
      <w:lvlJc w:val="right"/>
      <w:pPr>
        <w:tabs>
          <w:tab w:val="num" w:pos="5094"/>
        </w:tabs>
        <w:ind w:left="5094" w:hanging="180"/>
      </w:pPr>
    </w:lvl>
    <w:lvl w:ilvl="6" w:tplc="0409000F" w:tentative="1">
      <w:start w:val="1"/>
      <w:numFmt w:val="decimal"/>
      <w:lvlText w:val="%7."/>
      <w:lvlJc w:val="left"/>
      <w:pPr>
        <w:tabs>
          <w:tab w:val="num" w:pos="5814"/>
        </w:tabs>
        <w:ind w:left="5814" w:hanging="360"/>
      </w:pPr>
    </w:lvl>
    <w:lvl w:ilvl="7" w:tplc="04090019" w:tentative="1">
      <w:start w:val="1"/>
      <w:numFmt w:val="lowerLetter"/>
      <w:lvlText w:val="%8."/>
      <w:lvlJc w:val="left"/>
      <w:pPr>
        <w:tabs>
          <w:tab w:val="num" w:pos="6534"/>
        </w:tabs>
        <w:ind w:left="6534" w:hanging="360"/>
      </w:pPr>
    </w:lvl>
    <w:lvl w:ilvl="8" w:tplc="0409001B" w:tentative="1">
      <w:start w:val="1"/>
      <w:numFmt w:val="lowerRoman"/>
      <w:lvlText w:val="%9."/>
      <w:lvlJc w:val="right"/>
      <w:pPr>
        <w:tabs>
          <w:tab w:val="num" w:pos="7254"/>
        </w:tabs>
        <w:ind w:left="7254" w:hanging="180"/>
      </w:pPr>
    </w:lvl>
  </w:abstractNum>
  <w:abstractNum w:abstractNumId="52" w15:restartNumberingAfterBreak="0">
    <w:nsid w:val="735C628D"/>
    <w:multiLevelType w:val="hybridMultilevel"/>
    <w:tmpl w:val="1E1A3368"/>
    <w:lvl w:ilvl="0" w:tplc="04090001">
      <w:start w:val="1"/>
      <w:numFmt w:val="bullet"/>
      <w:lvlText w:val=""/>
      <w:lvlJc w:val="left"/>
      <w:pPr>
        <w:tabs>
          <w:tab w:val="num" w:pos="360"/>
        </w:tabs>
        <w:ind w:left="360" w:hanging="360"/>
      </w:pPr>
      <w:rPr>
        <w:rFonts w:ascii="Symbol" w:hAnsi="Symbol" w:hint="default"/>
      </w:r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3" w15:restartNumberingAfterBreak="0">
    <w:nsid w:val="78440FCD"/>
    <w:multiLevelType w:val="hybridMultilevel"/>
    <w:tmpl w:val="FB406D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79A04DFF"/>
    <w:multiLevelType w:val="hybridMultilevel"/>
    <w:tmpl w:val="0C1041C0"/>
    <w:lvl w:ilvl="0" w:tplc="54DAB8A4">
      <w:start w:val="1"/>
      <w:numFmt w:val="bullet"/>
      <w:lvlText w:val="-"/>
      <w:lvlJc w:val="left"/>
      <w:pPr>
        <w:tabs>
          <w:tab w:val="num" w:pos="360"/>
        </w:tabs>
        <w:ind w:left="360" w:hanging="360"/>
      </w:pPr>
      <w:rPr>
        <w:rFonts w:ascii="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5" w15:restartNumberingAfterBreak="0">
    <w:nsid w:val="7BD02BA5"/>
    <w:multiLevelType w:val="singleLevel"/>
    <w:tmpl w:val="7FA0B2C0"/>
    <w:lvl w:ilvl="0">
      <w:numFmt w:val="bullet"/>
      <w:lvlText w:val="-"/>
      <w:lvlJc w:val="left"/>
      <w:pPr>
        <w:tabs>
          <w:tab w:val="num" w:pos="720"/>
        </w:tabs>
        <w:ind w:left="720" w:hanging="360"/>
      </w:pPr>
      <w:rPr>
        <w:rFonts w:hint="default"/>
        <w:sz w:val="20"/>
      </w:rPr>
    </w:lvl>
  </w:abstractNum>
  <w:num w:numId="1" w16cid:durableId="1470441677">
    <w:abstractNumId w:val="55"/>
  </w:num>
  <w:num w:numId="2" w16cid:durableId="398098176">
    <w:abstractNumId w:val="0"/>
    <w:lvlOverride w:ilvl="0">
      <w:lvl w:ilvl="0">
        <w:numFmt w:val="bullet"/>
        <w:lvlText w:val="-"/>
        <w:legacy w:legacy="1" w:legacySpace="0" w:legacyIndent="360"/>
        <w:lvlJc w:val="left"/>
        <w:pPr>
          <w:ind w:left="360" w:hanging="360"/>
        </w:pPr>
      </w:lvl>
    </w:lvlOverride>
  </w:num>
  <w:num w:numId="3" w16cid:durableId="1281496361">
    <w:abstractNumId w:val="12"/>
  </w:num>
  <w:num w:numId="4" w16cid:durableId="763263830">
    <w:abstractNumId w:val="40"/>
  </w:num>
  <w:num w:numId="5" w16cid:durableId="1507204834">
    <w:abstractNumId w:val="13"/>
  </w:num>
  <w:num w:numId="6" w16cid:durableId="502207409">
    <w:abstractNumId w:val="6"/>
  </w:num>
  <w:num w:numId="7" w16cid:durableId="1558860834">
    <w:abstractNumId w:val="29"/>
  </w:num>
  <w:num w:numId="8" w16cid:durableId="133328748">
    <w:abstractNumId w:val="26"/>
  </w:num>
  <w:num w:numId="9" w16cid:durableId="343216849">
    <w:abstractNumId w:val="9"/>
  </w:num>
  <w:num w:numId="10" w16cid:durableId="271204490">
    <w:abstractNumId w:val="10"/>
  </w:num>
  <w:num w:numId="11" w16cid:durableId="2077781142">
    <w:abstractNumId w:val="33"/>
  </w:num>
  <w:num w:numId="12" w16cid:durableId="1491143001">
    <w:abstractNumId w:val="54"/>
  </w:num>
  <w:num w:numId="13" w16cid:durableId="1928147957">
    <w:abstractNumId w:val="47"/>
  </w:num>
  <w:num w:numId="14" w16cid:durableId="1111121850">
    <w:abstractNumId w:val="51"/>
  </w:num>
  <w:num w:numId="15" w16cid:durableId="727262265">
    <w:abstractNumId w:val="16"/>
  </w:num>
  <w:num w:numId="16" w16cid:durableId="309792376">
    <w:abstractNumId w:val="45"/>
  </w:num>
  <w:num w:numId="17" w16cid:durableId="1937396963">
    <w:abstractNumId w:val="44"/>
  </w:num>
  <w:num w:numId="18" w16cid:durableId="188448313">
    <w:abstractNumId w:val="24"/>
  </w:num>
  <w:num w:numId="19" w16cid:durableId="1624071672">
    <w:abstractNumId w:val="50"/>
  </w:num>
  <w:num w:numId="20" w16cid:durableId="246548048">
    <w:abstractNumId w:val="25"/>
  </w:num>
  <w:num w:numId="21" w16cid:durableId="424158737">
    <w:abstractNumId w:val="49"/>
  </w:num>
  <w:num w:numId="22" w16cid:durableId="144393644">
    <w:abstractNumId w:val="34"/>
  </w:num>
  <w:num w:numId="23" w16cid:durableId="1332610249">
    <w:abstractNumId w:val="2"/>
  </w:num>
  <w:num w:numId="24" w16cid:durableId="506408660">
    <w:abstractNumId w:val="8"/>
  </w:num>
  <w:num w:numId="25" w16cid:durableId="324287537">
    <w:abstractNumId w:val="19"/>
  </w:num>
  <w:num w:numId="26" w16cid:durableId="1338073197">
    <w:abstractNumId w:val="36"/>
  </w:num>
  <w:num w:numId="27" w16cid:durableId="1239363324">
    <w:abstractNumId w:val="4"/>
  </w:num>
  <w:num w:numId="28" w16cid:durableId="495531477">
    <w:abstractNumId w:val="37"/>
  </w:num>
  <w:num w:numId="29" w16cid:durableId="444159909">
    <w:abstractNumId w:val="38"/>
  </w:num>
  <w:num w:numId="30" w16cid:durableId="1368682334">
    <w:abstractNumId w:val="35"/>
  </w:num>
  <w:num w:numId="31" w16cid:durableId="569925008">
    <w:abstractNumId w:val="7"/>
  </w:num>
  <w:num w:numId="32" w16cid:durableId="2047870453">
    <w:abstractNumId w:val="1"/>
  </w:num>
  <w:num w:numId="33" w16cid:durableId="1439175024">
    <w:abstractNumId w:val="28"/>
  </w:num>
  <w:num w:numId="34" w16cid:durableId="1771924860">
    <w:abstractNumId w:val="43"/>
  </w:num>
  <w:num w:numId="35" w16cid:durableId="787814417">
    <w:abstractNumId w:val="53"/>
  </w:num>
  <w:num w:numId="36" w16cid:durableId="1077828547">
    <w:abstractNumId w:val="46"/>
  </w:num>
  <w:num w:numId="37" w16cid:durableId="260993786">
    <w:abstractNumId w:val="41"/>
  </w:num>
  <w:num w:numId="38" w16cid:durableId="268709451">
    <w:abstractNumId w:val="3"/>
  </w:num>
  <w:num w:numId="39" w16cid:durableId="1968465590">
    <w:abstractNumId w:val="18"/>
  </w:num>
  <w:num w:numId="40" w16cid:durableId="284391541">
    <w:abstractNumId w:val="30"/>
  </w:num>
  <w:num w:numId="41" w16cid:durableId="909580104">
    <w:abstractNumId w:val="11"/>
  </w:num>
  <w:num w:numId="42" w16cid:durableId="476266112">
    <w:abstractNumId w:val="17"/>
  </w:num>
  <w:num w:numId="43" w16cid:durableId="141240210">
    <w:abstractNumId w:val="20"/>
  </w:num>
  <w:num w:numId="44" w16cid:durableId="96482547">
    <w:abstractNumId w:val="27"/>
  </w:num>
  <w:num w:numId="45" w16cid:durableId="1219171130">
    <w:abstractNumId w:val="5"/>
  </w:num>
  <w:num w:numId="46" w16cid:durableId="912276007">
    <w:abstractNumId w:val="15"/>
  </w:num>
  <w:num w:numId="47" w16cid:durableId="110436574">
    <w:abstractNumId w:val="48"/>
  </w:num>
  <w:num w:numId="48" w16cid:durableId="725184368">
    <w:abstractNumId w:val="22"/>
  </w:num>
  <w:num w:numId="49" w16cid:durableId="1906253776">
    <w:abstractNumId w:val="32"/>
  </w:num>
  <w:num w:numId="50" w16cid:durableId="1642419969">
    <w:abstractNumId w:val="14"/>
  </w:num>
  <w:num w:numId="51" w16cid:durableId="1566144510">
    <w:abstractNumId w:val="52"/>
  </w:num>
  <w:num w:numId="52" w16cid:durableId="136118980">
    <w:abstractNumId w:val="39"/>
  </w:num>
  <w:num w:numId="53" w16cid:durableId="1201748805">
    <w:abstractNumId w:val="31"/>
  </w:num>
  <w:num w:numId="54" w16cid:durableId="115025782">
    <w:abstractNumId w:val="23"/>
  </w:num>
  <w:num w:numId="55" w16cid:durableId="1987273090">
    <w:abstractNumId w:val="21"/>
  </w:num>
  <w:num w:numId="56" w16cid:durableId="1789155734">
    <w:abstractNumId w:val="42"/>
  </w:num>
  <w:numIdMacAtCleanup w:val="5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printFractionalCharacterWidth/>
  <w:embedSystemFonts/>
  <w:activeWritingStyle w:appName="MSWord" w:lang="nb-NO" w:vendorID="64" w:dllVersion="6" w:nlCheck="1" w:checkStyle="0"/>
  <w:activeWritingStyle w:appName="MSWord" w:lang="en-US" w:vendorID="64" w:dllVersion="6" w:nlCheck="1" w:checkStyle="1"/>
  <w:activeWritingStyle w:appName="MSWord" w:lang="de-CH" w:vendorID="64" w:dllVersion="6" w:nlCheck="1" w:checkStyle="0"/>
  <w:activeWritingStyle w:appName="MSWord" w:lang="de-DE" w:vendorID="64" w:dllVersion="6" w:nlCheck="1" w:checkStyle="0"/>
  <w:activeWritingStyle w:appName="MSWord" w:lang="es-ES" w:vendorID="64" w:dllVersion="6" w:nlCheck="1" w:checkStyle="0"/>
  <w:activeWritingStyle w:appName="MSWord" w:lang="fr-BE" w:vendorID="64" w:dllVersion="6" w:nlCheck="1" w:checkStyle="0"/>
  <w:activeWritingStyle w:appName="MSWord" w:lang="fr-FR" w:vendorID="64" w:dllVersion="6" w:nlCheck="1" w:checkStyle="0"/>
  <w:activeWritingStyle w:appName="MSWord" w:lang="de-AT" w:vendorID="64" w:dllVersion="6" w:nlCheck="1" w:checkStyle="0"/>
  <w:activeWritingStyle w:appName="MSWord" w:lang="it-IT" w:vendorID="64" w:dllVersion="6" w:nlCheck="1" w:checkStyle="0"/>
  <w:activeWritingStyle w:appName="MSWord" w:lang="fr-CH" w:vendorID="64" w:dllVersion="6" w:nlCheck="1" w:checkStyle="0"/>
  <w:activeWritingStyle w:appName="MSWord" w:lang="pt-BR" w:vendorID="64" w:dllVersion="6" w:nlCheck="1" w:checkStyle="0"/>
  <w:activeWritingStyle w:appName="MSWord" w:lang="da-DK" w:vendorID="64" w:dllVersion="6" w:nlCheck="1" w:checkStyle="0"/>
  <w:activeWritingStyle w:appName="MSWord" w:lang="en-GB" w:vendorID="64" w:dllVersion="6" w:nlCheck="1" w:checkStyle="1"/>
  <w:activeWritingStyle w:appName="MSWord" w:lang="pt-PT" w:vendorID="64" w:dllVersion="6" w:nlCheck="1" w:checkStyle="0"/>
  <w:activeWritingStyle w:appName="MSWord" w:lang="fi-FI" w:vendorID="64" w:dllVersion="6" w:nlCheck="1" w:checkStyle="0"/>
  <w:activeWritingStyle w:appName="MSWord" w:lang="nl-NL" w:vendorID="64" w:dllVersion="6" w:nlCheck="1" w:checkStyle="0"/>
  <w:activeWritingStyle w:appName="MSWord" w:lang="fr-CH" w:vendorID="64" w:dllVersion="0" w:nlCheck="1" w:checkStyle="0"/>
  <w:activeWritingStyle w:appName="MSWord" w:lang="nb-NO" w:vendorID="64" w:dllVersion="0" w:nlCheck="1" w:checkStyle="0"/>
  <w:activeWritingStyle w:appName="MSWord" w:lang="en-GB" w:vendorID="64" w:dllVersion="0" w:nlCheck="1" w:checkStyle="0"/>
  <w:activeWritingStyle w:appName="MSWord" w:lang="fr-FR" w:vendorID="64" w:dllVersion="0" w:nlCheck="1" w:checkStyle="0"/>
  <w:activeWritingStyle w:appName="MSWord" w:lang="en-US" w:vendorID="64" w:dllVersion="0" w:nlCheck="1" w:checkStyle="0"/>
  <w:activeWritingStyle w:appName="MSWord" w:lang="de-CH" w:vendorID="64" w:dllVersion="0" w:nlCheck="1" w:checkStyle="0"/>
  <w:activeWritingStyle w:appName="MSWord" w:lang="sv-SE" w:vendorID="64" w:dllVersion="0" w:nlCheck="1" w:checkStyle="0"/>
  <w:activeWritingStyle w:appName="MSWord" w:lang="pt-PT" w:vendorID="64" w:dllVersion="0" w:nlCheck="1" w:checkStyle="0"/>
  <w:activeWritingStyle w:appName="MSWord" w:lang="pt-BR" w:vendorID="64" w:dllVersion="0" w:nlCheck="1" w:checkStyle="0"/>
  <w:activeWritingStyle w:appName="MSWord" w:lang="fi-FI" w:vendorID="64" w:dllVersion="0" w:nlCheck="1" w:checkStyle="0"/>
  <w:activeWritingStyle w:appName="MSWord" w:lang="es-ES" w:vendorID="64" w:dllVersion="0" w:nlCheck="1" w:checkStyle="0"/>
  <w:activeWritingStyle w:appName="MSWord" w:lang="fr-BE" w:vendorID="64" w:dllVersion="0" w:nlCheck="1" w:checkStyle="0"/>
  <w:activeWritingStyle w:appName="MSWord" w:lang="hu-HU" w:vendorID="64" w:dllVersion="0" w:nlCheck="1" w:checkStyle="0"/>
  <w:activeWritingStyle w:appName="MSWord" w:lang="de-DE" w:vendorID="64" w:dllVersion="0" w:nlCheck="1" w:checkStyle="0"/>
  <w:activeWritingStyle w:appName="MSWord" w:lang="nl-NL" w:vendorID="64" w:dllVersion="0" w:nlCheck="1" w:checkStyle="0"/>
  <w:activeWritingStyle w:appName="MSWord" w:lang="de-AT" w:vendorID="64" w:dllVersion="0" w:nlCheck="1" w:checkStyle="0"/>
  <w:activeWritingStyle w:appName="MSWord" w:lang="pl-PL" w:vendorID="64" w:dllVersion="0" w:nlCheck="1" w:checkStyle="0"/>
  <w:activeWritingStyle w:appName="MSWord" w:lang="it-IT" w:vendorID="64" w:dllVersion="0" w:nlCheck="1" w:checkStyle="0"/>
  <w:activeWritingStyle w:appName="MSWord" w:lang="da-DK" w:vendorID="64" w:dllVersion="0" w:nlCheck="1" w:checkStyle="0"/>
  <w:activeWritingStyle w:appName="MSWord" w:lang="nb-NO" w:vendorID="666" w:dllVersion="513" w:checkStyle="1"/>
  <w:activeWritingStyle w:appName="MSWord" w:lang="pt-PT" w:vendorID="13" w:dllVersion="513" w:checkStyle="1"/>
  <w:activeWritingStyle w:appName="MSWord" w:lang="it-IT" w:vendorID="3" w:dllVersion="517" w:checkStyle="1"/>
  <w:activeWritingStyle w:appName="MSWord" w:lang="nb-NO" w:vendorID="22" w:dllVersion="513" w:checkStyle="1"/>
  <w:activeWritingStyle w:appName="MSWord" w:lang="sv-SE" w:vendorID="22" w:dllVersion="513" w:checkStyle="1"/>
  <w:activeWritingStyle w:appName="MSWord" w:lang="fi-FI" w:vendorID="22" w:dllVersion="513" w:checkStyle="1"/>
  <w:activeWritingStyle w:appName="MSWord" w:lang="hu-HU" w:vendorID="7" w:dllVersion="513" w:checkStyle="1"/>
  <w:activeWritingStyle w:appName="MSWord" w:lang="da-DK" w:vendorID="22" w:dllVersion="513" w:checkStyle="1"/>
  <w:activeWritingStyle w:appName="MSWord" w:lang="nl-NL" w:vendorID="1" w:dllVersion="512" w:checkStyle="1"/>
  <w:activeWritingStyle w:appName="MSWord" w:lang="pl-PL" w:vendorID="12" w:dllVersion="512" w:checkStyle="1"/>
  <w:activeWritingStyle w:appName="MSWord" w:lang="it-CH" w:vendorID="3" w:dllVersion="517" w:checkStyle="1"/>
  <w:activeWritingStyle w:appName="MSWord" w:lang="pt-BR" w:vendorID="1" w:dllVersion="513" w:checkStyle="1"/>
  <w:activeWritingStyle w:appName="MSWord" w:lang="pt-BR" w:vendorID="13" w:dllVersion="513" w:checkStyle="1"/>
  <w:activeWritingStyle w:appName="MSWord" w:lang="pt-PT" w:vendorID="75" w:dllVersion="513" w:checkStyle="1"/>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oNotHyphenateCaps/>
  <w:displayHorizontalDrawingGridEvery w:val="0"/>
  <w:displayVerticalDrawingGridEvery w:val="0"/>
  <w:doNotUseMarginsForDrawingGridOrigin/>
  <w:doNotShadeFormData/>
  <w:noPunctuationKerning/>
  <w:characterSpacingControl w:val="doNotCompress"/>
  <w:hdrShapeDefaults>
    <o:shapedefaults v:ext="edit" spidmax="110593"/>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27BB7"/>
    <w:rsid w:val="0000079D"/>
    <w:rsid w:val="00001E50"/>
    <w:rsid w:val="000024D9"/>
    <w:rsid w:val="00002DE9"/>
    <w:rsid w:val="000041C0"/>
    <w:rsid w:val="00004497"/>
    <w:rsid w:val="00004D34"/>
    <w:rsid w:val="00005B3D"/>
    <w:rsid w:val="000062B8"/>
    <w:rsid w:val="00006E61"/>
    <w:rsid w:val="0000791C"/>
    <w:rsid w:val="000104BC"/>
    <w:rsid w:val="000110A6"/>
    <w:rsid w:val="0001143D"/>
    <w:rsid w:val="00012AD1"/>
    <w:rsid w:val="000139A5"/>
    <w:rsid w:val="000140B1"/>
    <w:rsid w:val="00016563"/>
    <w:rsid w:val="00016DAA"/>
    <w:rsid w:val="00017E3E"/>
    <w:rsid w:val="000204B7"/>
    <w:rsid w:val="0002097B"/>
    <w:rsid w:val="000210D4"/>
    <w:rsid w:val="0002186F"/>
    <w:rsid w:val="00021966"/>
    <w:rsid w:val="00021C15"/>
    <w:rsid w:val="00022340"/>
    <w:rsid w:val="000225FF"/>
    <w:rsid w:val="000227A9"/>
    <w:rsid w:val="000236F4"/>
    <w:rsid w:val="00024AD3"/>
    <w:rsid w:val="00024BF1"/>
    <w:rsid w:val="00025625"/>
    <w:rsid w:val="000262A1"/>
    <w:rsid w:val="00027BB7"/>
    <w:rsid w:val="0003033E"/>
    <w:rsid w:val="00030963"/>
    <w:rsid w:val="00030F5F"/>
    <w:rsid w:val="00031345"/>
    <w:rsid w:val="00031877"/>
    <w:rsid w:val="00031B9E"/>
    <w:rsid w:val="000332BA"/>
    <w:rsid w:val="000338F6"/>
    <w:rsid w:val="00034AD1"/>
    <w:rsid w:val="00034BB2"/>
    <w:rsid w:val="00035B00"/>
    <w:rsid w:val="00035FE1"/>
    <w:rsid w:val="00037D78"/>
    <w:rsid w:val="0004217C"/>
    <w:rsid w:val="00043649"/>
    <w:rsid w:val="000442F2"/>
    <w:rsid w:val="00046BDD"/>
    <w:rsid w:val="00047C45"/>
    <w:rsid w:val="00051F95"/>
    <w:rsid w:val="000527C9"/>
    <w:rsid w:val="000551B7"/>
    <w:rsid w:val="00057FF6"/>
    <w:rsid w:val="000609D9"/>
    <w:rsid w:val="0006106D"/>
    <w:rsid w:val="00061144"/>
    <w:rsid w:val="00062D93"/>
    <w:rsid w:val="00063767"/>
    <w:rsid w:val="00064300"/>
    <w:rsid w:val="000649CD"/>
    <w:rsid w:val="00065A83"/>
    <w:rsid w:val="0006679D"/>
    <w:rsid w:val="00067172"/>
    <w:rsid w:val="00071EE6"/>
    <w:rsid w:val="0007284B"/>
    <w:rsid w:val="00073072"/>
    <w:rsid w:val="00073249"/>
    <w:rsid w:val="0007429A"/>
    <w:rsid w:val="0007597F"/>
    <w:rsid w:val="00076CE3"/>
    <w:rsid w:val="000772B3"/>
    <w:rsid w:val="000774EA"/>
    <w:rsid w:val="00080449"/>
    <w:rsid w:val="00080532"/>
    <w:rsid w:val="000813CB"/>
    <w:rsid w:val="0008176D"/>
    <w:rsid w:val="00081D86"/>
    <w:rsid w:val="00081F1C"/>
    <w:rsid w:val="000824BF"/>
    <w:rsid w:val="0008311D"/>
    <w:rsid w:val="0008329D"/>
    <w:rsid w:val="0008331C"/>
    <w:rsid w:val="00083A3B"/>
    <w:rsid w:val="000850B5"/>
    <w:rsid w:val="0008584B"/>
    <w:rsid w:val="00085A86"/>
    <w:rsid w:val="00085C8E"/>
    <w:rsid w:val="0008690E"/>
    <w:rsid w:val="00086C2F"/>
    <w:rsid w:val="00086CE4"/>
    <w:rsid w:val="000870EE"/>
    <w:rsid w:val="0008721D"/>
    <w:rsid w:val="0008774C"/>
    <w:rsid w:val="00090369"/>
    <w:rsid w:val="00090D4C"/>
    <w:rsid w:val="00092CA2"/>
    <w:rsid w:val="00093CF0"/>
    <w:rsid w:val="0009461E"/>
    <w:rsid w:val="0009473B"/>
    <w:rsid w:val="000953F8"/>
    <w:rsid w:val="00095EFB"/>
    <w:rsid w:val="000A18CC"/>
    <w:rsid w:val="000A24DF"/>
    <w:rsid w:val="000A285A"/>
    <w:rsid w:val="000A3F51"/>
    <w:rsid w:val="000A40D2"/>
    <w:rsid w:val="000A43AA"/>
    <w:rsid w:val="000A47D1"/>
    <w:rsid w:val="000A4AAA"/>
    <w:rsid w:val="000A5B5A"/>
    <w:rsid w:val="000A681E"/>
    <w:rsid w:val="000A6944"/>
    <w:rsid w:val="000A704B"/>
    <w:rsid w:val="000B0ABB"/>
    <w:rsid w:val="000B0D13"/>
    <w:rsid w:val="000B123C"/>
    <w:rsid w:val="000B2654"/>
    <w:rsid w:val="000B26F7"/>
    <w:rsid w:val="000B4B8C"/>
    <w:rsid w:val="000B5A99"/>
    <w:rsid w:val="000B5BC7"/>
    <w:rsid w:val="000B6335"/>
    <w:rsid w:val="000B6D20"/>
    <w:rsid w:val="000B708A"/>
    <w:rsid w:val="000B79D4"/>
    <w:rsid w:val="000B7E4F"/>
    <w:rsid w:val="000C1C7C"/>
    <w:rsid w:val="000C3D60"/>
    <w:rsid w:val="000C4416"/>
    <w:rsid w:val="000C523B"/>
    <w:rsid w:val="000C5765"/>
    <w:rsid w:val="000C5F64"/>
    <w:rsid w:val="000C6FAF"/>
    <w:rsid w:val="000C764E"/>
    <w:rsid w:val="000C7F55"/>
    <w:rsid w:val="000D0743"/>
    <w:rsid w:val="000D148C"/>
    <w:rsid w:val="000D14C1"/>
    <w:rsid w:val="000D1F6C"/>
    <w:rsid w:val="000D2A0B"/>
    <w:rsid w:val="000D3450"/>
    <w:rsid w:val="000D3A0D"/>
    <w:rsid w:val="000D49CD"/>
    <w:rsid w:val="000D49DE"/>
    <w:rsid w:val="000D4AEB"/>
    <w:rsid w:val="000D6023"/>
    <w:rsid w:val="000D7442"/>
    <w:rsid w:val="000D7CDA"/>
    <w:rsid w:val="000D7ECF"/>
    <w:rsid w:val="000E08EA"/>
    <w:rsid w:val="000E0C95"/>
    <w:rsid w:val="000E2201"/>
    <w:rsid w:val="000E300E"/>
    <w:rsid w:val="000E315C"/>
    <w:rsid w:val="000E3C0C"/>
    <w:rsid w:val="000E4F0C"/>
    <w:rsid w:val="000E50D9"/>
    <w:rsid w:val="000E5CF3"/>
    <w:rsid w:val="000E64B8"/>
    <w:rsid w:val="000F00EC"/>
    <w:rsid w:val="000F072A"/>
    <w:rsid w:val="000F0D2F"/>
    <w:rsid w:val="000F1082"/>
    <w:rsid w:val="000F11AB"/>
    <w:rsid w:val="000F1937"/>
    <w:rsid w:val="000F1F72"/>
    <w:rsid w:val="000F2EB7"/>
    <w:rsid w:val="000F3FB1"/>
    <w:rsid w:val="000F403A"/>
    <w:rsid w:val="000F4C3E"/>
    <w:rsid w:val="000F5900"/>
    <w:rsid w:val="000F63CB"/>
    <w:rsid w:val="0010009A"/>
    <w:rsid w:val="00100B5B"/>
    <w:rsid w:val="00100F3A"/>
    <w:rsid w:val="001020FD"/>
    <w:rsid w:val="00102350"/>
    <w:rsid w:val="00102408"/>
    <w:rsid w:val="0010292F"/>
    <w:rsid w:val="00102CCD"/>
    <w:rsid w:val="001030E9"/>
    <w:rsid w:val="00103F2E"/>
    <w:rsid w:val="0010443C"/>
    <w:rsid w:val="00105289"/>
    <w:rsid w:val="00105C83"/>
    <w:rsid w:val="00106F77"/>
    <w:rsid w:val="00110CF7"/>
    <w:rsid w:val="00110EB1"/>
    <w:rsid w:val="00112F8C"/>
    <w:rsid w:val="00113AFE"/>
    <w:rsid w:val="001151A4"/>
    <w:rsid w:val="00115698"/>
    <w:rsid w:val="00115F54"/>
    <w:rsid w:val="001165D1"/>
    <w:rsid w:val="00116AD1"/>
    <w:rsid w:val="0012352A"/>
    <w:rsid w:val="00125FBF"/>
    <w:rsid w:val="00126C56"/>
    <w:rsid w:val="001278F4"/>
    <w:rsid w:val="001302B7"/>
    <w:rsid w:val="00130B4A"/>
    <w:rsid w:val="00130D5F"/>
    <w:rsid w:val="00134AD8"/>
    <w:rsid w:val="0013581B"/>
    <w:rsid w:val="0013696A"/>
    <w:rsid w:val="00137506"/>
    <w:rsid w:val="00140B09"/>
    <w:rsid w:val="0014139D"/>
    <w:rsid w:val="00141813"/>
    <w:rsid w:val="00142A8B"/>
    <w:rsid w:val="00143435"/>
    <w:rsid w:val="00145BA8"/>
    <w:rsid w:val="0014640C"/>
    <w:rsid w:val="001504AC"/>
    <w:rsid w:val="0015196E"/>
    <w:rsid w:val="00151B7F"/>
    <w:rsid w:val="00151BC7"/>
    <w:rsid w:val="00153FEC"/>
    <w:rsid w:val="001540A5"/>
    <w:rsid w:val="001541F5"/>
    <w:rsid w:val="00154A1E"/>
    <w:rsid w:val="00154CD9"/>
    <w:rsid w:val="0015508A"/>
    <w:rsid w:val="00155797"/>
    <w:rsid w:val="001559EB"/>
    <w:rsid w:val="001605F2"/>
    <w:rsid w:val="00160BC7"/>
    <w:rsid w:val="00162F22"/>
    <w:rsid w:val="00163983"/>
    <w:rsid w:val="0016405A"/>
    <w:rsid w:val="0016420D"/>
    <w:rsid w:val="001660BA"/>
    <w:rsid w:val="00166659"/>
    <w:rsid w:val="001675EB"/>
    <w:rsid w:val="0016782F"/>
    <w:rsid w:val="00167B13"/>
    <w:rsid w:val="00167E39"/>
    <w:rsid w:val="001707C2"/>
    <w:rsid w:val="00172035"/>
    <w:rsid w:val="001723ED"/>
    <w:rsid w:val="0017385B"/>
    <w:rsid w:val="001744BF"/>
    <w:rsid w:val="001745B1"/>
    <w:rsid w:val="00174FF4"/>
    <w:rsid w:val="00175B73"/>
    <w:rsid w:val="00175BE7"/>
    <w:rsid w:val="001763D3"/>
    <w:rsid w:val="00180C12"/>
    <w:rsid w:val="00181065"/>
    <w:rsid w:val="001815A1"/>
    <w:rsid w:val="001818C6"/>
    <w:rsid w:val="00181C51"/>
    <w:rsid w:val="00182C57"/>
    <w:rsid w:val="0018306F"/>
    <w:rsid w:val="0018462F"/>
    <w:rsid w:val="001848D6"/>
    <w:rsid w:val="0018672E"/>
    <w:rsid w:val="00187204"/>
    <w:rsid w:val="001875C0"/>
    <w:rsid w:val="00190D81"/>
    <w:rsid w:val="00193573"/>
    <w:rsid w:val="001949BE"/>
    <w:rsid w:val="00195AAC"/>
    <w:rsid w:val="0019638C"/>
    <w:rsid w:val="001A002F"/>
    <w:rsid w:val="001A31E5"/>
    <w:rsid w:val="001A3270"/>
    <w:rsid w:val="001A5136"/>
    <w:rsid w:val="001A57B7"/>
    <w:rsid w:val="001A57D0"/>
    <w:rsid w:val="001A65E2"/>
    <w:rsid w:val="001A6B16"/>
    <w:rsid w:val="001A6D7E"/>
    <w:rsid w:val="001A72C4"/>
    <w:rsid w:val="001A7D7F"/>
    <w:rsid w:val="001A7DE7"/>
    <w:rsid w:val="001B06EA"/>
    <w:rsid w:val="001B1852"/>
    <w:rsid w:val="001B2CDE"/>
    <w:rsid w:val="001B2EA6"/>
    <w:rsid w:val="001B4817"/>
    <w:rsid w:val="001B59F6"/>
    <w:rsid w:val="001B5F79"/>
    <w:rsid w:val="001B6FE8"/>
    <w:rsid w:val="001C03BD"/>
    <w:rsid w:val="001C090A"/>
    <w:rsid w:val="001C0FAC"/>
    <w:rsid w:val="001C261B"/>
    <w:rsid w:val="001C2794"/>
    <w:rsid w:val="001C3163"/>
    <w:rsid w:val="001C374D"/>
    <w:rsid w:val="001C37B4"/>
    <w:rsid w:val="001C37B9"/>
    <w:rsid w:val="001C3CC1"/>
    <w:rsid w:val="001C51D5"/>
    <w:rsid w:val="001D0CF3"/>
    <w:rsid w:val="001D153D"/>
    <w:rsid w:val="001D2423"/>
    <w:rsid w:val="001D31A1"/>
    <w:rsid w:val="001D58AE"/>
    <w:rsid w:val="001D688B"/>
    <w:rsid w:val="001D7000"/>
    <w:rsid w:val="001D728E"/>
    <w:rsid w:val="001D737E"/>
    <w:rsid w:val="001E0965"/>
    <w:rsid w:val="001E1322"/>
    <w:rsid w:val="001E3A32"/>
    <w:rsid w:val="001E3C70"/>
    <w:rsid w:val="001E57D1"/>
    <w:rsid w:val="001E5B7C"/>
    <w:rsid w:val="001E5F52"/>
    <w:rsid w:val="001E66DA"/>
    <w:rsid w:val="001E6DCB"/>
    <w:rsid w:val="001E6EC7"/>
    <w:rsid w:val="001E7908"/>
    <w:rsid w:val="001F1869"/>
    <w:rsid w:val="001F244A"/>
    <w:rsid w:val="001F54E4"/>
    <w:rsid w:val="001F664D"/>
    <w:rsid w:val="002000EF"/>
    <w:rsid w:val="0020018F"/>
    <w:rsid w:val="002002CF"/>
    <w:rsid w:val="00200E7A"/>
    <w:rsid w:val="00203C9A"/>
    <w:rsid w:val="00203D25"/>
    <w:rsid w:val="00204D57"/>
    <w:rsid w:val="00205742"/>
    <w:rsid w:val="002058BC"/>
    <w:rsid w:val="002063D8"/>
    <w:rsid w:val="00207483"/>
    <w:rsid w:val="00207743"/>
    <w:rsid w:val="00207B74"/>
    <w:rsid w:val="00207C3C"/>
    <w:rsid w:val="00207EBB"/>
    <w:rsid w:val="00210BAB"/>
    <w:rsid w:val="00210DA3"/>
    <w:rsid w:val="002123A9"/>
    <w:rsid w:val="00212569"/>
    <w:rsid w:val="002125A1"/>
    <w:rsid w:val="002145C1"/>
    <w:rsid w:val="00214733"/>
    <w:rsid w:val="002150B3"/>
    <w:rsid w:val="002168E9"/>
    <w:rsid w:val="0021697D"/>
    <w:rsid w:val="00217188"/>
    <w:rsid w:val="00217314"/>
    <w:rsid w:val="00217318"/>
    <w:rsid w:val="0022053E"/>
    <w:rsid w:val="002208B1"/>
    <w:rsid w:val="002218F3"/>
    <w:rsid w:val="00222172"/>
    <w:rsid w:val="0022285B"/>
    <w:rsid w:val="00223377"/>
    <w:rsid w:val="0022362D"/>
    <w:rsid w:val="00223BF5"/>
    <w:rsid w:val="00224CEF"/>
    <w:rsid w:val="0022513A"/>
    <w:rsid w:val="002252CF"/>
    <w:rsid w:val="00231FAB"/>
    <w:rsid w:val="0023290B"/>
    <w:rsid w:val="00233506"/>
    <w:rsid w:val="00233A15"/>
    <w:rsid w:val="00234496"/>
    <w:rsid w:val="00235259"/>
    <w:rsid w:val="002375B4"/>
    <w:rsid w:val="00241F9A"/>
    <w:rsid w:val="00242215"/>
    <w:rsid w:val="00242DD0"/>
    <w:rsid w:val="00242F26"/>
    <w:rsid w:val="00243F3A"/>
    <w:rsid w:val="00245524"/>
    <w:rsid w:val="0024669D"/>
    <w:rsid w:val="00246F71"/>
    <w:rsid w:val="0024771E"/>
    <w:rsid w:val="00247730"/>
    <w:rsid w:val="002477D1"/>
    <w:rsid w:val="00247A5C"/>
    <w:rsid w:val="00250A1A"/>
    <w:rsid w:val="00250DA3"/>
    <w:rsid w:val="002520FA"/>
    <w:rsid w:val="0025481E"/>
    <w:rsid w:val="0025541C"/>
    <w:rsid w:val="002558AC"/>
    <w:rsid w:val="00256876"/>
    <w:rsid w:val="00256900"/>
    <w:rsid w:val="00256AF5"/>
    <w:rsid w:val="00256BF5"/>
    <w:rsid w:val="00257020"/>
    <w:rsid w:val="0025726C"/>
    <w:rsid w:val="00257C5D"/>
    <w:rsid w:val="00257CDC"/>
    <w:rsid w:val="002604E3"/>
    <w:rsid w:val="00260538"/>
    <w:rsid w:val="00260C61"/>
    <w:rsid w:val="00261227"/>
    <w:rsid w:val="002616EA"/>
    <w:rsid w:val="00262A4F"/>
    <w:rsid w:val="00262A51"/>
    <w:rsid w:val="00262F69"/>
    <w:rsid w:val="0026314A"/>
    <w:rsid w:val="0026335C"/>
    <w:rsid w:val="002635A6"/>
    <w:rsid w:val="00264572"/>
    <w:rsid w:val="0026743D"/>
    <w:rsid w:val="00267BB1"/>
    <w:rsid w:val="00267D10"/>
    <w:rsid w:val="0027018C"/>
    <w:rsid w:val="00272449"/>
    <w:rsid w:val="00274619"/>
    <w:rsid w:val="0027478B"/>
    <w:rsid w:val="00274871"/>
    <w:rsid w:val="00275E70"/>
    <w:rsid w:val="00275F81"/>
    <w:rsid w:val="002779DF"/>
    <w:rsid w:val="00277E35"/>
    <w:rsid w:val="002810D7"/>
    <w:rsid w:val="00282681"/>
    <w:rsid w:val="00282B73"/>
    <w:rsid w:val="00283023"/>
    <w:rsid w:val="0028514D"/>
    <w:rsid w:val="00285899"/>
    <w:rsid w:val="00285E1D"/>
    <w:rsid w:val="00287F1B"/>
    <w:rsid w:val="0029579A"/>
    <w:rsid w:val="00296212"/>
    <w:rsid w:val="00296B9C"/>
    <w:rsid w:val="00297026"/>
    <w:rsid w:val="002A0C01"/>
    <w:rsid w:val="002A0D81"/>
    <w:rsid w:val="002A231B"/>
    <w:rsid w:val="002A2AB7"/>
    <w:rsid w:val="002A2EF2"/>
    <w:rsid w:val="002A3A82"/>
    <w:rsid w:val="002A4941"/>
    <w:rsid w:val="002A5895"/>
    <w:rsid w:val="002A728F"/>
    <w:rsid w:val="002A7B8A"/>
    <w:rsid w:val="002A7FC9"/>
    <w:rsid w:val="002B1185"/>
    <w:rsid w:val="002B1694"/>
    <w:rsid w:val="002B32EF"/>
    <w:rsid w:val="002B3616"/>
    <w:rsid w:val="002B4AFB"/>
    <w:rsid w:val="002B50D1"/>
    <w:rsid w:val="002B5F11"/>
    <w:rsid w:val="002B62B3"/>
    <w:rsid w:val="002B6479"/>
    <w:rsid w:val="002B6C0D"/>
    <w:rsid w:val="002B70DC"/>
    <w:rsid w:val="002B7510"/>
    <w:rsid w:val="002B7FCE"/>
    <w:rsid w:val="002C05BE"/>
    <w:rsid w:val="002C16D3"/>
    <w:rsid w:val="002C1F9A"/>
    <w:rsid w:val="002C3872"/>
    <w:rsid w:val="002C3C74"/>
    <w:rsid w:val="002C5041"/>
    <w:rsid w:val="002C58F0"/>
    <w:rsid w:val="002C5D93"/>
    <w:rsid w:val="002C64C8"/>
    <w:rsid w:val="002C6500"/>
    <w:rsid w:val="002C653D"/>
    <w:rsid w:val="002C7ACF"/>
    <w:rsid w:val="002D00CC"/>
    <w:rsid w:val="002D1015"/>
    <w:rsid w:val="002D168F"/>
    <w:rsid w:val="002D1748"/>
    <w:rsid w:val="002D222D"/>
    <w:rsid w:val="002D3807"/>
    <w:rsid w:val="002D3C99"/>
    <w:rsid w:val="002D4E52"/>
    <w:rsid w:val="002D6751"/>
    <w:rsid w:val="002D7236"/>
    <w:rsid w:val="002D760B"/>
    <w:rsid w:val="002D7BBD"/>
    <w:rsid w:val="002D7F8D"/>
    <w:rsid w:val="002E180F"/>
    <w:rsid w:val="002E1FBE"/>
    <w:rsid w:val="002E2468"/>
    <w:rsid w:val="002E24C1"/>
    <w:rsid w:val="002E2ED3"/>
    <w:rsid w:val="002E3588"/>
    <w:rsid w:val="002E46DC"/>
    <w:rsid w:val="002E5168"/>
    <w:rsid w:val="002E5C61"/>
    <w:rsid w:val="002E6153"/>
    <w:rsid w:val="002E6F31"/>
    <w:rsid w:val="002F0316"/>
    <w:rsid w:val="002F1628"/>
    <w:rsid w:val="002F168F"/>
    <w:rsid w:val="002F18D0"/>
    <w:rsid w:val="002F2304"/>
    <w:rsid w:val="002F2A2F"/>
    <w:rsid w:val="002F2FDB"/>
    <w:rsid w:val="002F37B9"/>
    <w:rsid w:val="002F3B1B"/>
    <w:rsid w:val="002F403E"/>
    <w:rsid w:val="002F5158"/>
    <w:rsid w:val="002F58B7"/>
    <w:rsid w:val="002F5CFE"/>
    <w:rsid w:val="002F5E8F"/>
    <w:rsid w:val="00300D02"/>
    <w:rsid w:val="00301114"/>
    <w:rsid w:val="00301236"/>
    <w:rsid w:val="00301406"/>
    <w:rsid w:val="00301500"/>
    <w:rsid w:val="00301896"/>
    <w:rsid w:val="00301B87"/>
    <w:rsid w:val="00301F4F"/>
    <w:rsid w:val="003023C1"/>
    <w:rsid w:val="003035FF"/>
    <w:rsid w:val="00303A0C"/>
    <w:rsid w:val="00304F08"/>
    <w:rsid w:val="00306D30"/>
    <w:rsid w:val="00306E45"/>
    <w:rsid w:val="00307DAD"/>
    <w:rsid w:val="0031113F"/>
    <w:rsid w:val="00311247"/>
    <w:rsid w:val="00311933"/>
    <w:rsid w:val="00311B88"/>
    <w:rsid w:val="00311CC7"/>
    <w:rsid w:val="00312931"/>
    <w:rsid w:val="00315447"/>
    <w:rsid w:val="00315E63"/>
    <w:rsid w:val="00315F61"/>
    <w:rsid w:val="003164C3"/>
    <w:rsid w:val="00316623"/>
    <w:rsid w:val="00316CEC"/>
    <w:rsid w:val="003176F7"/>
    <w:rsid w:val="00320DDA"/>
    <w:rsid w:val="00322B7B"/>
    <w:rsid w:val="003268C9"/>
    <w:rsid w:val="00327CA3"/>
    <w:rsid w:val="003309A1"/>
    <w:rsid w:val="003314CA"/>
    <w:rsid w:val="00332041"/>
    <w:rsid w:val="0033276E"/>
    <w:rsid w:val="00332A92"/>
    <w:rsid w:val="00332E0D"/>
    <w:rsid w:val="00333059"/>
    <w:rsid w:val="0033328B"/>
    <w:rsid w:val="00333735"/>
    <w:rsid w:val="00333BDF"/>
    <w:rsid w:val="00335EBE"/>
    <w:rsid w:val="0033694B"/>
    <w:rsid w:val="00341281"/>
    <w:rsid w:val="00342064"/>
    <w:rsid w:val="00342E1A"/>
    <w:rsid w:val="00342E55"/>
    <w:rsid w:val="003430B7"/>
    <w:rsid w:val="00345395"/>
    <w:rsid w:val="003453A7"/>
    <w:rsid w:val="00345899"/>
    <w:rsid w:val="00346CB9"/>
    <w:rsid w:val="00346F6C"/>
    <w:rsid w:val="00347E41"/>
    <w:rsid w:val="003502F0"/>
    <w:rsid w:val="00350C2B"/>
    <w:rsid w:val="00350E21"/>
    <w:rsid w:val="0035109C"/>
    <w:rsid w:val="003553A2"/>
    <w:rsid w:val="00355913"/>
    <w:rsid w:val="00355B4C"/>
    <w:rsid w:val="0035643D"/>
    <w:rsid w:val="00357407"/>
    <w:rsid w:val="003612AD"/>
    <w:rsid w:val="00363D1B"/>
    <w:rsid w:val="00364022"/>
    <w:rsid w:val="00364753"/>
    <w:rsid w:val="00364C78"/>
    <w:rsid w:val="00364F52"/>
    <w:rsid w:val="003666AA"/>
    <w:rsid w:val="00370A75"/>
    <w:rsid w:val="00370B2D"/>
    <w:rsid w:val="00371501"/>
    <w:rsid w:val="00372F9E"/>
    <w:rsid w:val="003731C0"/>
    <w:rsid w:val="0037328D"/>
    <w:rsid w:val="00373FC6"/>
    <w:rsid w:val="00375D37"/>
    <w:rsid w:val="003761BE"/>
    <w:rsid w:val="00380B2A"/>
    <w:rsid w:val="00381675"/>
    <w:rsid w:val="003818A5"/>
    <w:rsid w:val="003834C5"/>
    <w:rsid w:val="00383601"/>
    <w:rsid w:val="003839E4"/>
    <w:rsid w:val="0038631F"/>
    <w:rsid w:val="00386A68"/>
    <w:rsid w:val="00386AE6"/>
    <w:rsid w:val="00387FAC"/>
    <w:rsid w:val="00390814"/>
    <w:rsid w:val="00392229"/>
    <w:rsid w:val="00392301"/>
    <w:rsid w:val="003926F5"/>
    <w:rsid w:val="00392C27"/>
    <w:rsid w:val="00394068"/>
    <w:rsid w:val="00394B16"/>
    <w:rsid w:val="0039527C"/>
    <w:rsid w:val="0039533C"/>
    <w:rsid w:val="00396F65"/>
    <w:rsid w:val="00397185"/>
    <w:rsid w:val="003971DA"/>
    <w:rsid w:val="003A2765"/>
    <w:rsid w:val="003A3239"/>
    <w:rsid w:val="003A5129"/>
    <w:rsid w:val="003A63D0"/>
    <w:rsid w:val="003A6FE1"/>
    <w:rsid w:val="003A76BD"/>
    <w:rsid w:val="003B0786"/>
    <w:rsid w:val="003B0A50"/>
    <w:rsid w:val="003B0F5B"/>
    <w:rsid w:val="003B38ED"/>
    <w:rsid w:val="003B4994"/>
    <w:rsid w:val="003B5852"/>
    <w:rsid w:val="003B58CF"/>
    <w:rsid w:val="003B7F60"/>
    <w:rsid w:val="003C0E3D"/>
    <w:rsid w:val="003C105F"/>
    <w:rsid w:val="003C13B2"/>
    <w:rsid w:val="003C1B4C"/>
    <w:rsid w:val="003C42E6"/>
    <w:rsid w:val="003C45F3"/>
    <w:rsid w:val="003C4F7D"/>
    <w:rsid w:val="003C5354"/>
    <w:rsid w:val="003C6C8B"/>
    <w:rsid w:val="003D2877"/>
    <w:rsid w:val="003D31B7"/>
    <w:rsid w:val="003D375A"/>
    <w:rsid w:val="003D5814"/>
    <w:rsid w:val="003D644C"/>
    <w:rsid w:val="003D67E9"/>
    <w:rsid w:val="003D6A43"/>
    <w:rsid w:val="003D7352"/>
    <w:rsid w:val="003D7977"/>
    <w:rsid w:val="003E0265"/>
    <w:rsid w:val="003E2547"/>
    <w:rsid w:val="003E2701"/>
    <w:rsid w:val="003E330A"/>
    <w:rsid w:val="003E5473"/>
    <w:rsid w:val="003E57CC"/>
    <w:rsid w:val="003E5A6A"/>
    <w:rsid w:val="003E5C5F"/>
    <w:rsid w:val="003E736D"/>
    <w:rsid w:val="003F04F8"/>
    <w:rsid w:val="003F05CA"/>
    <w:rsid w:val="003F14D4"/>
    <w:rsid w:val="003F18D8"/>
    <w:rsid w:val="003F1C5D"/>
    <w:rsid w:val="003F21D9"/>
    <w:rsid w:val="003F232A"/>
    <w:rsid w:val="003F2768"/>
    <w:rsid w:val="003F297D"/>
    <w:rsid w:val="003F3581"/>
    <w:rsid w:val="003F4239"/>
    <w:rsid w:val="003F43C8"/>
    <w:rsid w:val="003F64A4"/>
    <w:rsid w:val="003F7ED0"/>
    <w:rsid w:val="00403AB7"/>
    <w:rsid w:val="00404806"/>
    <w:rsid w:val="00404BCF"/>
    <w:rsid w:val="004053EE"/>
    <w:rsid w:val="00405AB5"/>
    <w:rsid w:val="00405DC7"/>
    <w:rsid w:val="00406B79"/>
    <w:rsid w:val="00407BDB"/>
    <w:rsid w:val="00407BF0"/>
    <w:rsid w:val="00410280"/>
    <w:rsid w:val="004117A6"/>
    <w:rsid w:val="00411F69"/>
    <w:rsid w:val="0041200B"/>
    <w:rsid w:val="004148CC"/>
    <w:rsid w:val="0041635F"/>
    <w:rsid w:val="00416538"/>
    <w:rsid w:val="004165B2"/>
    <w:rsid w:val="00416921"/>
    <w:rsid w:val="004177AF"/>
    <w:rsid w:val="00417F45"/>
    <w:rsid w:val="004209D7"/>
    <w:rsid w:val="0042120B"/>
    <w:rsid w:val="00422072"/>
    <w:rsid w:val="0042267B"/>
    <w:rsid w:val="004227C5"/>
    <w:rsid w:val="004228D3"/>
    <w:rsid w:val="004236DC"/>
    <w:rsid w:val="004240FC"/>
    <w:rsid w:val="00425DC9"/>
    <w:rsid w:val="004277C1"/>
    <w:rsid w:val="004311D7"/>
    <w:rsid w:val="00431275"/>
    <w:rsid w:val="0043130B"/>
    <w:rsid w:val="0043164F"/>
    <w:rsid w:val="00431808"/>
    <w:rsid w:val="0043269A"/>
    <w:rsid w:val="00433654"/>
    <w:rsid w:val="00433D80"/>
    <w:rsid w:val="00435FC1"/>
    <w:rsid w:val="00437358"/>
    <w:rsid w:val="00437E45"/>
    <w:rsid w:val="004416B7"/>
    <w:rsid w:val="00441708"/>
    <w:rsid w:val="004419B1"/>
    <w:rsid w:val="00442810"/>
    <w:rsid w:val="00442BFC"/>
    <w:rsid w:val="00443096"/>
    <w:rsid w:val="00444350"/>
    <w:rsid w:val="00444E83"/>
    <w:rsid w:val="00444FA2"/>
    <w:rsid w:val="00444FAB"/>
    <w:rsid w:val="0044591F"/>
    <w:rsid w:val="00445BE9"/>
    <w:rsid w:val="00446870"/>
    <w:rsid w:val="00446C89"/>
    <w:rsid w:val="00450DB1"/>
    <w:rsid w:val="00451574"/>
    <w:rsid w:val="00451DA1"/>
    <w:rsid w:val="004522A4"/>
    <w:rsid w:val="00452300"/>
    <w:rsid w:val="00455C5E"/>
    <w:rsid w:val="00460CDB"/>
    <w:rsid w:val="004613B8"/>
    <w:rsid w:val="00461A54"/>
    <w:rsid w:val="00462CC5"/>
    <w:rsid w:val="00464805"/>
    <w:rsid w:val="00464FE0"/>
    <w:rsid w:val="0046658A"/>
    <w:rsid w:val="00466649"/>
    <w:rsid w:val="00466E6B"/>
    <w:rsid w:val="00470447"/>
    <w:rsid w:val="00471C0E"/>
    <w:rsid w:val="004728E2"/>
    <w:rsid w:val="00472ACE"/>
    <w:rsid w:val="00474140"/>
    <w:rsid w:val="00475A75"/>
    <w:rsid w:val="00476206"/>
    <w:rsid w:val="0047694D"/>
    <w:rsid w:val="00476DF6"/>
    <w:rsid w:val="00477215"/>
    <w:rsid w:val="00477496"/>
    <w:rsid w:val="00477A13"/>
    <w:rsid w:val="00477CB3"/>
    <w:rsid w:val="00480422"/>
    <w:rsid w:val="0048044E"/>
    <w:rsid w:val="00481168"/>
    <w:rsid w:val="00482661"/>
    <w:rsid w:val="004846CA"/>
    <w:rsid w:val="00484836"/>
    <w:rsid w:val="00484964"/>
    <w:rsid w:val="00485A65"/>
    <w:rsid w:val="00486F97"/>
    <w:rsid w:val="00487D8B"/>
    <w:rsid w:val="00491305"/>
    <w:rsid w:val="00491CE2"/>
    <w:rsid w:val="00492C1A"/>
    <w:rsid w:val="00493C5E"/>
    <w:rsid w:val="00493CB9"/>
    <w:rsid w:val="00493D97"/>
    <w:rsid w:val="004952ED"/>
    <w:rsid w:val="00496095"/>
    <w:rsid w:val="004978ED"/>
    <w:rsid w:val="004A04B7"/>
    <w:rsid w:val="004A0CA2"/>
    <w:rsid w:val="004A1366"/>
    <w:rsid w:val="004A1DD8"/>
    <w:rsid w:val="004A25C5"/>
    <w:rsid w:val="004A2DA9"/>
    <w:rsid w:val="004A2EF4"/>
    <w:rsid w:val="004A39F3"/>
    <w:rsid w:val="004A3C91"/>
    <w:rsid w:val="004A69E9"/>
    <w:rsid w:val="004A72F7"/>
    <w:rsid w:val="004A74D6"/>
    <w:rsid w:val="004A7935"/>
    <w:rsid w:val="004B15FC"/>
    <w:rsid w:val="004B28D3"/>
    <w:rsid w:val="004B30E7"/>
    <w:rsid w:val="004B3951"/>
    <w:rsid w:val="004B3D06"/>
    <w:rsid w:val="004B59F5"/>
    <w:rsid w:val="004B5B1A"/>
    <w:rsid w:val="004B6E6D"/>
    <w:rsid w:val="004C2819"/>
    <w:rsid w:val="004C4CE0"/>
    <w:rsid w:val="004C6B0A"/>
    <w:rsid w:val="004C6E81"/>
    <w:rsid w:val="004C729D"/>
    <w:rsid w:val="004C7693"/>
    <w:rsid w:val="004C7A20"/>
    <w:rsid w:val="004D0800"/>
    <w:rsid w:val="004D386C"/>
    <w:rsid w:val="004D4C15"/>
    <w:rsid w:val="004D5822"/>
    <w:rsid w:val="004D593B"/>
    <w:rsid w:val="004D6970"/>
    <w:rsid w:val="004D6B79"/>
    <w:rsid w:val="004D6F69"/>
    <w:rsid w:val="004E0425"/>
    <w:rsid w:val="004E17C1"/>
    <w:rsid w:val="004E2643"/>
    <w:rsid w:val="004E303E"/>
    <w:rsid w:val="004E7065"/>
    <w:rsid w:val="004E7E39"/>
    <w:rsid w:val="004F1522"/>
    <w:rsid w:val="004F210D"/>
    <w:rsid w:val="004F27F3"/>
    <w:rsid w:val="004F33F8"/>
    <w:rsid w:val="004F5035"/>
    <w:rsid w:val="004F7DB3"/>
    <w:rsid w:val="00501233"/>
    <w:rsid w:val="005022E0"/>
    <w:rsid w:val="00503FD0"/>
    <w:rsid w:val="0050430C"/>
    <w:rsid w:val="005048C0"/>
    <w:rsid w:val="005051FC"/>
    <w:rsid w:val="005058FC"/>
    <w:rsid w:val="00505C1C"/>
    <w:rsid w:val="00506177"/>
    <w:rsid w:val="00506647"/>
    <w:rsid w:val="00507793"/>
    <w:rsid w:val="005101E3"/>
    <w:rsid w:val="0051023F"/>
    <w:rsid w:val="005129FB"/>
    <w:rsid w:val="005149E9"/>
    <w:rsid w:val="0051533A"/>
    <w:rsid w:val="005158DC"/>
    <w:rsid w:val="0051697A"/>
    <w:rsid w:val="005171BE"/>
    <w:rsid w:val="005175CB"/>
    <w:rsid w:val="00517E64"/>
    <w:rsid w:val="005204B3"/>
    <w:rsid w:val="0052095E"/>
    <w:rsid w:val="0052133F"/>
    <w:rsid w:val="005227ED"/>
    <w:rsid w:val="00524154"/>
    <w:rsid w:val="0052489A"/>
    <w:rsid w:val="00525EEA"/>
    <w:rsid w:val="00526EC9"/>
    <w:rsid w:val="00530181"/>
    <w:rsid w:val="005304CF"/>
    <w:rsid w:val="00530995"/>
    <w:rsid w:val="00531261"/>
    <w:rsid w:val="0053394C"/>
    <w:rsid w:val="0053440A"/>
    <w:rsid w:val="00535399"/>
    <w:rsid w:val="00535E49"/>
    <w:rsid w:val="00536655"/>
    <w:rsid w:val="005367BC"/>
    <w:rsid w:val="00536A20"/>
    <w:rsid w:val="00536E66"/>
    <w:rsid w:val="00540C72"/>
    <w:rsid w:val="00541FD8"/>
    <w:rsid w:val="005432AC"/>
    <w:rsid w:val="0054344D"/>
    <w:rsid w:val="00543524"/>
    <w:rsid w:val="00543590"/>
    <w:rsid w:val="0054374B"/>
    <w:rsid w:val="00543A14"/>
    <w:rsid w:val="0054411E"/>
    <w:rsid w:val="0054558F"/>
    <w:rsid w:val="0054570D"/>
    <w:rsid w:val="00545FBA"/>
    <w:rsid w:val="005463A3"/>
    <w:rsid w:val="005465D5"/>
    <w:rsid w:val="005468AD"/>
    <w:rsid w:val="00546E1D"/>
    <w:rsid w:val="00546EBA"/>
    <w:rsid w:val="00547EDF"/>
    <w:rsid w:val="00550AD1"/>
    <w:rsid w:val="005514F5"/>
    <w:rsid w:val="00551506"/>
    <w:rsid w:val="00551912"/>
    <w:rsid w:val="00552190"/>
    <w:rsid w:val="0055284C"/>
    <w:rsid w:val="00553013"/>
    <w:rsid w:val="00553567"/>
    <w:rsid w:val="0055582C"/>
    <w:rsid w:val="00557570"/>
    <w:rsid w:val="00560E24"/>
    <w:rsid w:val="0056153D"/>
    <w:rsid w:val="00561D3A"/>
    <w:rsid w:val="0056229C"/>
    <w:rsid w:val="00562733"/>
    <w:rsid w:val="005628D9"/>
    <w:rsid w:val="00562F64"/>
    <w:rsid w:val="005631BC"/>
    <w:rsid w:val="00565F88"/>
    <w:rsid w:val="005673C2"/>
    <w:rsid w:val="00567896"/>
    <w:rsid w:val="00567C2E"/>
    <w:rsid w:val="005704BC"/>
    <w:rsid w:val="005727B4"/>
    <w:rsid w:val="00572D38"/>
    <w:rsid w:val="005769F8"/>
    <w:rsid w:val="00576D82"/>
    <w:rsid w:val="00580398"/>
    <w:rsid w:val="00581BD2"/>
    <w:rsid w:val="005820B8"/>
    <w:rsid w:val="00582773"/>
    <w:rsid w:val="00582CE2"/>
    <w:rsid w:val="00583471"/>
    <w:rsid w:val="005872C3"/>
    <w:rsid w:val="00587D0E"/>
    <w:rsid w:val="005911DF"/>
    <w:rsid w:val="0059158C"/>
    <w:rsid w:val="005916A2"/>
    <w:rsid w:val="00591CF7"/>
    <w:rsid w:val="00593565"/>
    <w:rsid w:val="005938EC"/>
    <w:rsid w:val="00595326"/>
    <w:rsid w:val="00595660"/>
    <w:rsid w:val="00595F9F"/>
    <w:rsid w:val="0059684C"/>
    <w:rsid w:val="00596CE3"/>
    <w:rsid w:val="005A3816"/>
    <w:rsid w:val="005A4DF3"/>
    <w:rsid w:val="005A5F43"/>
    <w:rsid w:val="005A7348"/>
    <w:rsid w:val="005A7633"/>
    <w:rsid w:val="005A7BDE"/>
    <w:rsid w:val="005B2A0D"/>
    <w:rsid w:val="005B3080"/>
    <w:rsid w:val="005B3317"/>
    <w:rsid w:val="005B3D69"/>
    <w:rsid w:val="005B447A"/>
    <w:rsid w:val="005B4797"/>
    <w:rsid w:val="005B5530"/>
    <w:rsid w:val="005B5A77"/>
    <w:rsid w:val="005B64C6"/>
    <w:rsid w:val="005B6B9D"/>
    <w:rsid w:val="005C0690"/>
    <w:rsid w:val="005C09C1"/>
    <w:rsid w:val="005C0ABC"/>
    <w:rsid w:val="005C0FD9"/>
    <w:rsid w:val="005C1474"/>
    <w:rsid w:val="005C22A4"/>
    <w:rsid w:val="005C25C2"/>
    <w:rsid w:val="005C38C1"/>
    <w:rsid w:val="005C4B81"/>
    <w:rsid w:val="005C4E98"/>
    <w:rsid w:val="005C516B"/>
    <w:rsid w:val="005C6346"/>
    <w:rsid w:val="005C690B"/>
    <w:rsid w:val="005C6EFC"/>
    <w:rsid w:val="005D08B8"/>
    <w:rsid w:val="005D1231"/>
    <w:rsid w:val="005D1569"/>
    <w:rsid w:val="005D1BDE"/>
    <w:rsid w:val="005D2612"/>
    <w:rsid w:val="005D4C67"/>
    <w:rsid w:val="005D5DB6"/>
    <w:rsid w:val="005D6057"/>
    <w:rsid w:val="005D6074"/>
    <w:rsid w:val="005D6223"/>
    <w:rsid w:val="005D6DAA"/>
    <w:rsid w:val="005D75B1"/>
    <w:rsid w:val="005D77FB"/>
    <w:rsid w:val="005E1188"/>
    <w:rsid w:val="005E1521"/>
    <w:rsid w:val="005E2921"/>
    <w:rsid w:val="005E332C"/>
    <w:rsid w:val="005E57ED"/>
    <w:rsid w:val="005E7E38"/>
    <w:rsid w:val="005F0C01"/>
    <w:rsid w:val="005F1780"/>
    <w:rsid w:val="005F205C"/>
    <w:rsid w:val="005F338B"/>
    <w:rsid w:val="005F4AB9"/>
    <w:rsid w:val="005F5C92"/>
    <w:rsid w:val="005F622C"/>
    <w:rsid w:val="005F6CC3"/>
    <w:rsid w:val="00603389"/>
    <w:rsid w:val="00603B69"/>
    <w:rsid w:val="00605148"/>
    <w:rsid w:val="00605FA7"/>
    <w:rsid w:val="00606977"/>
    <w:rsid w:val="0060752E"/>
    <w:rsid w:val="006107EC"/>
    <w:rsid w:val="006109F4"/>
    <w:rsid w:val="0061123F"/>
    <w:rsid w:val="0061140B"/>
    <w:rsid w:val="00611607"/>
    <w:rsid w:val="00612B42"/>
    <w:rsid w:val="006130C2"/>
    <w:rsid w:val="00613A50"/>
    <w:rsid w:val="00613CA3"/>
    <w:rsid w:val="00613E57"/>
    <w:rsid w:val="0061417F"/>
    <w:rsid w:val="006141B9"/>
    <w:rsid w:val="00615E99"/>
    <w:rsid w:val="00616DD1"/>
    <w:rsid w:val="00616F62"/>
    <w:rsid w:val="006171CA"/>
    <w:rsid w:val="00620211"/>
    <w:rsid w:val="006208FD"/>
    <w:rsid w:val="00621110"/>
    <w:rsid w:val="0062166A"/>
    <w:rsid w:val="006229DD"/>
    <w:rsid w:val="00623334"/>
    <w:rsid w:val="006238CB"/>
    <w:rsid w:val="00623C1A"/>
    <w:rsid w:val="00624A56"/>
    <w:rsid w:val="006258A0"/>
    <w:rsid w:val="0062718E"/>
    <w:rsid w:val="00627753"/>
    <w:rsid w:val="006304DD"/>
    <w:rsid w:val="006306EA"/>
    <w:rsid w:val="00630885"/>
    <w:rsid w:val="00633AEF"/>
    <w:rsid w:val="006340B7"/>
    <w:rsid w:val="006341DE"/>
    <w:rsid w:val="006357EA"/>
    <w:rsid w:val="00635C7C"/>
    <w:rsid w:val="00637277"/>
    <w:rsid w:val="00637461"/>
    <w:rsid w:val="00637672"/>
    <w:rsid w:val="00640054"/>
    <w:rsid w:val="006408E6"/>
    <w:rsid w:val="00640A25"/>
    <w:rsid w:val="00640EEB"/>
    <w:rsid w:val="006419C4"/>
    <w:rsid w:val="00641B4C"/>
    <w:rsid w:val="00641F48"/>
    <w:rsid w:val="006430CB"/>
    <w:rsid w:val="0064331E"/>
    <w:rsid w:val="00643C38"/>
    <w:rsid w:val="0064406B"/>
    <w:rsid w:val="00644AB1"/>
    <w:rsid w:val="00646370"/>
    <w:rsid w:val="006471AE"/>
    <w:rsid w:val="00647466"/>
    <w:rsid w:val="006504AB"/>
    <w:rsid w:val="006515AD"/>
    <w:rsid w:val="006530D4"/>
    <w:rsid w:val="0065340C"/>
    <w:rsid w:val="006537F1"/>
    <w:rsid w:val="006538C8"/>
    <w:rsid w:val="00653C1D"/>
    <w:rsid w:val="00653F2D"/>
    <w:rsid w:val="0065407D"/>
    <w:rsid w:val="006542B4"/>
    <w:rsid w:val="00654BD1"/>
    <w:rsid w:val="00655264"/>
    <w:rsid w:val="00656182"/>
    <w:rsid w:val="00656224"/>
    <w:rsid w:val="006568D4"/>
    <w:rsid w:val="00657D0D"/>
    <w:rsid w:val="006600B4"/>
    <w:rsid w:val="00660214"/>
    <w:rsid w:val="00660E19"/>
    <w:rsid w:val="00660F83"/>
    <w:rsid w:val="00662CE6"/>
    <w:rsid w:val="00664541"/>
    <w:rsid w:val="0066488A"/>
    <w:rsid w:val="0066581B"/>
    <w:rsid w:val="0066711C"/>
    <w:rsid w:val="00667244"/>
    <w:rsid w:val="00667484"/>
    <w:rsid w:val="0067063B"/>
    <w:rsid w:val="006718AA"/>
    <w:rsid w:val="00671AE9"/>
    <w:rsid w:val="00672DA9"/>
    <w:rsid w:val="0067454A"/>
    <w:rsid w:val="006762AE"/>
    <w:rsid w:val="006764BF"/>
    <w:rsid w:val="006773C8"/>
    <w:rsid w:val="00681400"/>
    <w:rsid w:val="0068210E"/>
    <w:rsid w:val="006827A3"/>
    <w:rsid w:val="00683A80"/>
    <w:rsid w:val="006852B0"/>
    <w:rsid w:val="006854FE"/>
    <w:rsid w:val="00687095"/>
    <w:rsid w:val="006878F3"/>
    <w:rsid w:val="006902F2"/>
    <w:rsid w:val="0069140F"/>
    <w:rsid w:val="00691921"/>
    <w:rsid w:val="0069383F"/>
    <w:rsid w:val="00694AC4"/>
    <w:rsid w:val="00696A55"/>
    <w:rsid w:val="006A298A"/>
    <w:rsid w:val="006A2B04"/>
    <w:rsid w:val="006A3F48"/>
    <w:rsid w:val="006A42BB"/>
    <w:rsid w:val="006A50B7"/>
    <w:rsid w:val="006A5F5D"/>
    <w:rsid w:val="006A6374"/>
    <w:rsid w:val="006A6FF6"/>
    <w:rsid w:val="006A7B14"/>
    <w:rsid w:val="006A7D80"/>
    <w:rsid w:val="006A7E5C"/>
    <w:rsid w:val="006B03EE"/>
    <w:rsid w:val="006B145D"/>
    <w:rsid w:val="006B155C"/>
    <w:rsid w:val="006B7441"/>
    <w:rsid w:val="006B7D6B"/>
    <w:rsid w:val="006C0ADB"/>
    <w:rsid w:val="006C0E45"/>
    <w:rsid w:val="006C1E2C"/>
    <w:rsid w:val="006C1F2C"/>
    <w:rsid w:val="006C29C1"/>
    <w:rsid w:val="006C2ED4"/>
    <w:rsid w:val="006C3B3D"/>
    <w:rsid w:val="006C5508"/>
    <w:rsid w:val="006D0278"/>
    <w:rsid w:val="006D07BA"/>
    <w:rsid w:val="006D0A4D"/>
    <w:rsid w:val="006D0FFF"/>
    <w:rsid w:val="006D106B"/>
    <w:rsid w:val="006D27D3"/>
    <w:rsid w:val="006D2F50"/>
    <w:rsid w:val="006D333E"/>
    <w:rsid w:val="006D3BFC"/>
    <w:rsid w:val="006D3E8B"/>
    <w:rsid w:val="006D428D"/>
    <w:rsid w:val="006D49E4"/>
    <w:rsid w:val="006D4C5D"/>
    <w:rsid w:val="006D55F8"/>
    <w:rsid w:val="006D57E8"/>
    <w:rsid w:val="006D5950"/>
    <w:rsid w:val="006D6150"/>
    <w:rsid w:val="006D736A"/>
    <w:rsid w:val="006E06FF"/>
    <w:rsid w:val="006E0818"/>
    <w:rsid w:val="006E235A"/>
    <w:rsid w:val="006E2AF3"/>
    <w:rsid w:val="006E3CFB"/>
    <w:rsid w:val="006E4AEA"/>
    <w:rsid w:val="006E75BE"/>
    <w:rsid w:val="006F0169"/>
    <w:rsid w:val="006F088A"/>
    <w:rsid w:val="006F0A1D"/>
    <w:rsid w:val="006F2383"/>
    <w:rsid w:val="006F2995"/>
    <w:rsid w:val="006F3390"/>
    <w:rsid w:val="006F34FB"/>
    <w:rsid w:val="006F3BAB"/>
    <w:rsid w:val="006F4814"/>
    <w:rsid w:val="006F71C1"/>
    <w:rsid w:val="006F7239"/>
    <w:rsid w:val="006F7475"/>
    <w:rsid w:val="006F7561"/>
    <w:rsid w:val="007004BB"/>
    <w:rsid w:val="00701414"/>
    <w:rsid w:val="00702228"/>
    <w:rsid w:val="00703C8B"/>
    <w:rsid w:val="0070536C"/>
    <w:rsid w:val="00705A3A"/>
    <w:rsid w:val="007062CE"/>
    <w:rsid w:val="00706FBB"/>
    <w:rsid w:val="0070704F"/>
    <w:rsid w:val="00707CCE"/>
    <w:rsid w:val="00707E2E"/>
    <w:rsid w:val="007113D2"/>
    <w:rsid w:val="00711F18"/>
    <w:rsid w:val="0071266A"/>
    <w:rsid w:val="00715CCD"/>
    <w:rsid w:val="00717D81"/>
    <w:rsid w:val="00717F9D"/>
    <w:rsid w:val="007206D2"/>
    <w:rsid w:val="00721ADE"/>
    <w:rsid w:val="00721E14"/>
    <w:rsid w:val="00721F35"/>
    <w:rsid w:val="0072217B"/>
    <w:rsid w:val="0072286C"/>
    <w:rsid w:val="00722C0F"/>
    <w:rsid w:val="00722E02"/>
    <w:rsid w:val="00725594"/>
    <w:rsid w:val="0072647A"/>
    <w:rsid w:val="00726B54"/>
    <w:rsid w:val="007279B4"/>
    <w:rsid w:val="00732273"/>
    <w:rsid w:val="00733D04"/>
    <w:rsid w:val="00734B4A"/>
    <w:rsid w:val="00735702"/>
    <w:rsid w:val="00735F51"/>
    <w:rsid w:val="00736477"/>
    <w:rsid w:val="00736966"/>
    <w:rsid w:val="00737B66"/>
    <w:rsid w:val="00740D04"/>
    <w:rsid w:val="007417E3"/>
    <w:rsid w:val="00741948"/>
    <w:rsid w:val="00743616"/>
    <w:rsid w:val="007437B0"/>
    <w:rsid w:val="00743D09"/>
    <w:rsid w:val="00745038"/>
    <w:rsid w:val="00745DE2"/>
    <w:rsid w:val="007467B9"/>
    <w:rsid w:val="0074769F"/>
    <w:rsid w:val="007516B6"/>
    <w:rsid w:val="00751D88"/>
    <w:rsid w:val="00753264"/>
    <w:rsid w:val="00756199"/>
    <w:rsid w:val="007623CD"/>
    <w:rsid w:val="007623D5"/>
    <w:rsid w:val="00763F93"/>
    <w:rsid w:val="00764433"/>
    <w:rsid w:val="00764D18"/>
    <w:rsid w:val="00766053"/>
    <w:rsid w:val="00766835"/>
    <w:rsid w:val="00770745"/>
    <w:rsid w:val="00770E68"/>
    <w:rsid w:val="00771822"/>
    <w:rsid w:val="00771B9C"/>
    <w:rsid w:val="00771CBD"/>
    <w:rsid w:val="007730F7"/>
    <w:rsid w:val="00776069"/>
    <w:rsid w:val="0077609B"/>
    <w:rsid w:val="0077786C"/>
    <w:rsid w:val="00780410"/>
    <w:rsid w:val="00781169"/>
    <w:rsid w:val="007830DD"/>
    <w:rsid w:val="00783B20"/>
    <w:rsid w:val="00784E8C"/>
    <w:rsid w:val="0078659A"/>
    <w:rsid w:val="00786623"/>
    <w:rsid w:val="00786A60"/>
    <w:rsid w:val="00786D8C"/>
    <w:rsid w:val="0078766C"/>
    <w:rsid w:val="007913B5"/>
    <w:rsid w:val="007919EA"/>
    <w:rsid w:val="00791BD1"/>
    <w:rsid w:val="00792358"/>
    <w:rsid w:val="007938B3"/>
    <w:rsid w:val="00794401"/>
    <w:rsid w:val="00795479"/>
    <w:rsid w:val="007956B3"/>
    <w:rsid w:val="007956C4"/>
    <w:rsid w:val="00795F76"/>
    <w:rsid w:val="007A08DE"/>
    <w:rsid w:val="007A2B54"/>
    <w:rsid w:val="007A3CA7"/>
    <w:rsid w:val="007A44C2"/>
    <w:rsid w:val="007A504B"/>
    <w:rsid w:val="007A5119"/>
    <w:rsid w:val="007A66BC"/>
    <w:rsid w:val="007A6A24"/>
    <w:rsid w:val="007A7648"/>
    <w:rsid w:val="007A7969"/>
    <w:rsid w:val="007A7B30"/>
    <w:rsid w:val="007A7EE0"/>
    <w:rsid w:val="007B0013"/>
    <w:rsid w:val="007B0258"/>
    <w:rsid w:val="007B0758"/>
    <w:rsid w:val="007B087C"/>
    <w:rsid w:val="007B25A8"/>
    <w:rsid w:val="007B2C15"/>
    <w:rsid w:val="007B324C"/>
    <w:rsid w:val="007B32E2"/>
    <w:rsid w:val="007B407C"/>
    <w:rsid w:val="007B5F4D"/>
    <w:rsid w:val="007B63B3"/>
    <w:rsid w:val="007B66B6"/>
    <w:rsid w:val="007B6A4D"/>
    <w:rsid w:val="007C30D2"/>
    <w:rsid w:val="007C4201"/>
    <w:rsid w:val="007C476D"/>
    <w:rsid w:val="007C52AF"/>
    <w:rsid w:val="007C647F"/>
    <w:rsid w:val="007C68E9"/>
    <w:rsid w:val="007C7381"/>
    <w:rsid w:val="007C78C0"/>
    <w:rsid w:val="007C7B19"/>
    <w:rsid w:val="007C7CD5"/>
    <w:rsid w:val="007D0189"/>
    <w:rsid w:val="007D02D9"/>
    <w:rsid w:val="007D19CB"/>
    <w:rsid w:val="007D2B9F"/>
    <w:rsid w:val="007D2EF2"/>
    <w:rsid w:val="007D5296"/>
    <w:rsid w:val="007D5DA5"/>
    <w:rsid w:val="007E06C2"/>
    <w:rsid w:val="007E1289"/>
    <w:rsid w:val="007E26AD"/>
    <w:rsid w:val="007E2DD8"/>
    <w:rsid w:val="007E33B4"/>
    <w:rsid w:val="007E4426"/>
    <w:rsid w:val="007E60DD"/>
    <w:rsid w:val="007E78BA"/>
    <w:rsid w:val="007F071D"/>
    <w:rsid w:val="007F128E"/>
    <w:rsid w:val="007F3390"/>
    <w:rsid w:val="007F5D78"/>
    <w:rsid w:val="007F6D14"/>
    <w:rsid w:val="007F7F0A"/>
    <w:rsid w:val="0080020E"/>
    <w:rsid w:val="00800E2A"/>
    <w:rsid w:val="008031E2"/>
    <w:rsid w:val="00803E5B"/>
    <w:rsid w:val="00803F83"/>
    <w:rsid w:val="00804560"/>
    <w:rsid w:val="008073D5"/>
    <w:rsid w:val="008073EC"/>
    <w:rsid w:val="00807859"/>
    <w:rsid w:val="0081015E"/>
    <w:rsid w:val="008130EE"/>
    <w:rsid w:val="00813AD6"/>
    <w:rsid w:val="008145E3"/>
    <w:rsid w:val="00814825"/>
    <w:rsid w:val="0081557E"/>
    <w:rsid w:val="00815731"/>
    <w:rsid w:val="0081593A"/>
    <w:rsid w:val="008163C6"/>
    <w:rsid w:val="008200C1"/>
    <w:rsid w:val="008201DA"/>
    <w:rsid w:val="00820467"/>
    <w:rsid w:val="00820C9C"/>
    <w:rsid w:val="00821003"/>
    <w:rsid w:val="008216A7"/>
    <w:rsid w:val="00821E40"/>
    <w:rsid w:val="008221D8"/>
    <w:rsid w:val="0082291E"/>
    <w:rsid w:val="00822AC0"/>
    <w:rsid w:val="00823A17"/>
    <w:rsid w:val="008244A0"/>
    <w:rsid w:val="00826EFA"/>
    <w:rsid w:val="00827647"/>
    <w:rsid w:val="008300A8"/>
    <w:rsid w:val="008301D3"/>
    <w:rsid w:val="00830C06"/>
    <w:rsid w:val="00830DD0"/>
    <w:rsid w:val="00832A2C"/>
    <w:rsid w:val="00833E94"/>
    <w:rsid w:val="00834338"/>
    <w:rsid w:val="00835C05"/>
    <w:rsid w:val="008369D4"/>
    <w:rsid w:val="0084010F"/>
    <w:rsid w:val="00840237"/>
    <w:rsid w:val="008412D0"/>
    <w:rsid w:val="00841A1A"/>
    <w:rsid w:val="00841F6A"/>
    <w:rsid w:val="008424A7"/>
    <w:rsid w:val="008443B0"/>
    <w:rsid w:val="008449E4"/>
    <w:rsid w:val="00845B2F"/>
    <w:rsid w:val="00847EB0"/>
    <w:rsid w:val="00850A35"/>
    <w:rsid w:val="00850A82"/>
    <w:rsid w:val="00852468"/>
    <w:rsid w:val="00853845"/>
    <w:rsid w:val="00854DFE"/>
    <w:rsid w:val="00856244"/>
    <w:rsid w:val="00856D3D"/>
    <w:rsid w:val="008570F6"/>
    <w:rsid w:val="008579DD"/>
    <w:rsid w:val="008606D7"/>
    <w:rsid w:val="00861ED6"/>
    <w:rsid w:val="008623D5"/>
    <w:rsid w:val="0086266E"/>
    <w:rsid w:val="00862F69"/>
    <w:rsid w:val="00863A63"/>
    <w:rsid w:val="00864199"/>
    <w:rsid w:val="0086660C"/>
    <w:rsid w:val="0087123D"/>
    <w:rsid w:val="0087152D"/>
    <w:rsid w:val="00872653"/>
    <w:rsid w:val="00873027"/>
    <w:rsid w:val="008736F1"/>
    <w:rsid w:val="0087482C"/>
    <w:rsid w:val="008753EB"/>
    <w:rsid w:val="00877773"/>
    <w:rsid w:val="008813E1"/>
    <w:rsid w:val="00881EAA"/>
    <w:rsid w:val="00882332"/>
    <w:rsid w:val="00882B77"/>
    <w:rsid w:val="00882E4C"/>
    <w:rsid w:val="008838CD"/>
    <w:rsid w:val="008849FF"/>
    <w:rsid w:val="00884DE3"/>
    <w:rsid w:val="00885B96"/>
    <w:rsid w:val="00885E9A"/>
    <w:rsid w:val="00886135"/>
    <w:rsid w:val="00886540"/>
    <w:rsid w:val="008866E2"/>
    <w:rsid w:val="00890457"/>
    <w:rsid w:val="00890C10"/>
    <w:rsid w:val="00890DC1"/>
    <w:rsid w:val="00890DDF"/>
    <w:rsid w:val="00892842"/>
    <w:rsid w:val="008949B3"/>
    <w:rsid w:val="00894A11"/>
    <w:rsid w:val="00897286"/>
    <w:rsid w:val="008A0E8C"/>
    <w:rsid w:val="008A2407"/>
    <w:rsid w:val="008A255B"/>
    <w:rsid w:val="008A3E11"/>
    <w:rsid w:val="008A4B23"/>
    <w:rsid w:val="008A593F"/>
    <w:rsid w:val="008A6E62"/>
    <w:rsid w:val="008A7D0E"/>
    <w:rsid w:val="008B05C5"/>
    <w:rsid w:val="008B06C3"/>
    <w:rsid w:val="008B130B"/>
    <w:rsid w:val="008B182B"/>
    <w:rsid w:val="008B3219"/>
    <w:rsid w:val="008B3E17"/>
    <w:rsid w:val="008B40EE"/>
    <w:rsid w:val="008B519C"/>
    <w:rsid w:val="008B711C"/>
    <w:rsid w:val="008B7163"/>
    <w:rsid w:val="008C08FD"/>
    <w:rsid w:val="008C42BE"/>
    <w:rsid w:val="008C5C11"/>
    <w:rsid w:val="008C666C"/>
    <w:rsid w:val="008C68AE"/>
    <w:rsid w:val="008D0E0D"/>
    <w:rsid w:val="008D15E3"/>
    <w:rsid w:val="008D38E2"/>
    <w:rsid w:val="008D4292"/>
    <w:rsid w:val="008D5EC6"/>
    <w:rsid w:val="008E089B"/>
    <w:rsid w:val="008E0FD4"/>
    <w:rsid w:val="008E1165"/>
    <w:rsid w:val="008E250A"/>
    <w:rsid w:val="008E4C1F"/>
    <w:rsid w:val="008E55C8"/>
    <w:rsid w:val="008E7552"/>
    <w:rsid w:val="008E7EC8"/>
    <w:rsid w:val="008F0587"/>
    <w:rsid w:val="008F39CE"/>
    <w:rsid w:val="008F4D1D"/>
    <w:rsid w:val="008F61C3"/>
    <w:rsid w:val="00900202"/>
    <w:rsid w:val="009007E0"/>
    <w:rsid w:val="00902573"/>
    <w:rsid w:val="00903CCF"/>
    <w:rsid w:val="00904428"/>
    <w:rsid w:val="009049CD"/>
    <w:rsid w:val="0090663F"/>
    <w:rsid w:val="00906C3A"/>
    <w:rsid w:val="0090716F"/>
    <w:rsid w:val="009100C6"/>
    <w:rsid w:val="009101DA"/>
    <w:rsid w:val="0091144B"/>
    <w:rsid w:val="0091236D"/>
    <w:rsid w:val="009128A0"/>
    <w:rsid w:val="0091308C"/>
    <w:rsid w:val="00913517"/>
    <w:rsid w:val="009155D4"/>
    <w:rsid w:val="00915A85"/>
    <w:rsid w:val="009162AB"/>
    <w:rsid w:val="00916DBF"/>
    <w:rsid w:val="00917355"/>
    <w:rsid w:val="00917E32"/>
    <w:rsid w:val="0092025A"/>
    <w:rsid w:val="0092080A"/>
    <w:rsid w:val="009239F1"/>
    <w:rsid w:val="00923C22"/>
    <w:rsid w:val="0092455A"/>
    <w:rsid w:val="00927A1E"/>
    <w:rsid w:val="00927ACD"/>
    <w:rsid w:val="00927B30"/>
    <w:rsid w:val="00927EE9"/>
    <w:rsid w:val="00930B0D"/>
    <w:rsid w:val="00930BC9"/>
    <w:rsid w:val="00932590"/>
    <w:rsid w:val="00932B15"/>
    <w:rsid w:val="00932C0D"/>
    <w:rsid w:val="0093367C"/>
    <w:rsid w:val="00933735"/>
    <w:rsid w:val="00933E7D"/>
    <w:rsid w:val="0093406F"/>
    <w:rsid w:val="00934171"/>
    <w:rsid w:val="0093422D"/>
    <w:rsid w:val="00934B9A"/>
    <w:rsid w:val="00935823"/>
    <w:rsid w:val="00937E97"/>
    <w:rsid w:val="00940F13"/>
    <w:rsid w:val="00942084"/>
    <w:rsid w:val="00943CD0"/>
    <w:rsid w:val="00944129"/>
    <w:rsid w:val="00945023"/>
    <w:rsid w:val="00946403"/>
    <w:rsid w:val="00946F35"/>
    <w:rsid w:val="00947BB8"/>
    <w:rsid w:val="009505A6"/>
    <w:rsid w:val="0095098A"/>
    <w:rsid w:val="00951387"/>
    <w:rsid w:val="00951D0F"/>
    <w:rsid w:val="00955582"/>
    <w:rsid w:val="00955B04"/>
    <w:rsid w:val="00956B7A"/>
    <w:rsid w:val="009576F4"/>
    <w:rsid w:val="00957CE1"/>
    <w:rsid w:val="009606E8"/>
    <w:rsid w:val="0096312B"/>
    <w:rsid w:val="00963BC7"/>
    <w:rsid w:val="00963EE6"/>
    <w:rsid w:val="009642F2"/>
    <w:rsid w:val="00964A01"/>
    <w:rsid w:val="0096700F"/>
    <w:rsid w:val="00967905"/>
    <w:rsid w:val="00967DA1"/>
    <w:rsid w:val="009700F4"/>
    <w:rsid w:val="009724BA"/>
    <w:rsid w:val="00972931"/>
    <w:rsid w:val="009732AE"/>
    <w:rsid w:val="009733E7"/>
    <w:rsid w:val="00974635"/>
    <w:rsid w:val="00974C6B"/>
    <w:rsid w:val="00975ABA"/>
    <w:rsid w:val="00975EC8"/>
    <w:rsid w:val="009774B7"/>
    <w:rsid w:val="00977C8E"/>
    <w:rsid w:val="00980134"/>
    <w:rsid w:val="00980340"/>
    <w:rsid w:val="00980EB8"/>
    <w:rsid w:val="009814F5"/>
    <w:rsid w:val="009817C2"/>
    <w:rsid w:val="00981CB2"/>
    <w:rsid w:val="009822E0"/>
    <w:rsid w:val="00982A83"/>
    <w:rsid w:val="009847B9"/>
    <w:rsid w:val="009857E1"/>
    <w:rsid w:val="0098600B"/>
    <w:rsid w:val="009860E1"/>
    <w:rsid w:val="009865AC"/>
    <w:rsid w:val="00987746"/>
    <w:rsid w:val="00987856"/>
    <w:rsid w:val="00990831"/>
    <w:rsid w:val="00991193"/>
    <w:rsid w:val="0099124B"/>
    <w:rsid w:val="00991922"/>
    <w:rsid w:val="00991AFE"/>
    <w:rsid w:val="00991B12"/>
    <w:rsid w:val="00991CF6"/>
    <w:rsid w:val="00992A0A"/>
    <w:rsid w:val="00993BD9"/>
    <w:rsid w:val="009943A6"/>
    <w:rsid w:val="00994B3B"/>
    <w:rsid w:val="00994C2F"/>
    <w:rsid w:val="009963BC"/>
    <w:rsid w:val="009965C2"/>
    <w:rsid w:val="009975E0"/>
    <w:rsid w:val="009979CC"/>
    <w:rsid w:val="00997F00"/>
    <w:rsid w:val="009A04BA"/>
    <w:rsid w:val="009A0ED4"/>
    <w:rsid w:val="009A2163"/>
    <w:rsid w:val="009A4558"/>
    <w:rsid w:val="009A618B"/>
    <w:rsid w:val="009A63FB"/>
    <w:rsid w:val="009A7321"/>
    <w:rsid w:val="009B2B48"/>
    <w:rsid w:val="009B34E3"/>
    <w:rsid w:val="009B4128"/>
    <w:rsid w:val="009B47EB"/>
    <w:rsid w:val="009B493A"/>
    <w:rsid w:val="009B6904"/>
    <w:rsid w:val="009B6BEB"/>
    <w:rsid w:val="009B6FFA"/>
    <w:rsid w:val="009B7ADF"/>
    <w:rsid w:val="009C20C8"/>
    <w:rsid w:val="009C2509"/>
    <w:rsid w:val="009C3D7B"/>
    <w:rsid w:val="009C488C"/>
    <w:rsid w:val="009C4957"/>
    <w:rsid w:val="009C5BCB"/>
    <w:rsid w:val="009C77D8"/>
    <w:rsid w:val="009D015A"/>
    <w:rsid w:val="009D48B2"/>
    <w:rsid w:val="009D5172"/>
    <w:rsid w:val="009D5A69"/>
    <w:rsid w:val="009D64CA"/>
    <w:rsid w:val="009E507F"/>
    <w:rsid w:val="009E5377"/>
    <w:rsid w:val="009E59F0"/>
    <w:rsid w:val="009E6295"/>
    <w:rsid w:val="009E6BB2"/>
    <w:rsid w:val="009E73BF"/>
    <w:rsid w:val="009E75C1"/>
    <w:rsid w:val="009F0309"/>
    <w:rsid w:val="009F0550"/>
    <w:rsid w:val="009F10B4"/>
    <w:rsid w:val="009F2A8D"/>
    <w:rsid w:val="009F336F"/>
    <w:rsid w:val="009F3623"/>
    <w:rsid w:val="009F38BF"/>
    <w:rsid w:val="009F3900"/>
    <w:rsid w:val="009F4096"/>
    <w:rsid w:val="009F5815"/>
    <w:rsid w:val="009F59B6"/>
    <w:rsid w:val="009F724C"/>
    <w:rsid w:val="009F7411"/>
    <w:rsid w:val="00A00994"/>
    <w:rsid w:val="00A022D8"/>
    <w:rsid w:val="00A027E7"/>
    <w:rsid w:val="00A032DB"/>
    <w:rsid w:val="00A0347B"/>
    <w:rsid w:val="00A03BCA"/>
    <w:rsid w:val="00A04647"/>
    <w:rsid w:val="00A048C3"/>
    <w:rsid w:val="00A059E1"/>
    <w:rsid w:val="00A05ECA"/>
    <w:rsid w:val="00A06CA4"/>
    <w:rsid w:val="00A06D3F"/>
    <w:rsid w:val="00A1035F"/>
    <w:rsid w:val="00A1109D"/>
    <w:rsid w:val="00A11971"/>
    <w:rsid w:val="00A11BF5"/>
    <w:rsid w:val="00A1239F"/>
    <w:rsid w:val="00A12A1B"/>
    <w:rsid w:val="00A13026"/>
    <w:rsid w:val="00A13875"/>
    <w:rsid w:val="00A1493C"/>
    <w:rsid w:val="00A15588"/>
    <w:rsid w:val="00A20A1F"/>
    <w:rsid w:val="00A215C3"/>
    <w:rsid w:val="00A23328"/>
    <w:rsid w:val="00A238E4"/>
    <w:rsid w:val="00A23F39"/>
    <w:rsid w:val="00A2431A"/>
    <w:rsid w:val="00A24C00"/>
    <w:rsid w:val="00A27258"/>
    <w:rsid w:val="00A27499"/>
    <w:rsid w:val="00A30371"/>
    <w:rsid w:val="00A30FBC"/>
    <w:rsid w:val="00A32384"/>
    <w:rsid w:val="00A347AC"/>
    <w:rsid w:val="00A35F7B"/>
    <w:rsid w:val="00A375F2"/>
    <w:rsid w:val="00A40370"/>
    <w:rsid w:val="00A408AB"/>
    <w:rsid w:val="00A41C92"/>
    <w:rsid w:val="00A42E7E"/>
    <w:rsid w:val="00A43BF1"/>
    <w:rsid w:val="00A44F60"/>
    <w:rsid w:val="00A45527"/>
    <w:rsid w:val="00A461EB"/>
    <w:rsid w:val="00A466C7"/>
    <w:rsid w:val="00A475DA"/>
    <w:rsid w:val="00A4784C"/>
    <w:rsid w:val="00A479A0"/>
    <w:rsid w:val="00A50580"/>
    <w:rsid w:val="00A5151B"/>
    <w:rsid w:val="00A552D3"/>
    <w:rsid w:val="00A5543F"/>
    <w:rsid w:val="00A55765"/>
    <w:rsid w:val="00A55F69"/>
    <w:rsid w:val="00A57CA6"/>
    <w:rsid w:val="00A6108B"/>
    <w:rsid w:val="00A62471"/>
    <w:rsid w:val="00A62EAA"/>
    <w:rsid w:val="00A630B2"/>
    <w:rsid w:val="00A65273"/>
    <w:rsid w:val="00A67929"/>
    <w:rsid w:val="00A67E3F"/>
    <w:rsid w:val="00A708A9"/>
    <w:rsid w:val="00A71DC9"/>
    <w:rsid w:val="00A71F92"/>
    <w:rsid w:val="00A72B3B"/>
    <w:rsid w:val="00A73F6A"/>
    <w:rsid w:val="00A73F99"/>
    <w:rsid w:val="00A73FB4"/>
    <w:rsid w:val="00A754D4"/>
    <w:rsid w:val="00A80F5F"/>
    <w:rsid w:val="00A80F74"/>
    <w:rsid w:val="00A812AC"/>
    <w:rsid w:val="00A816F2"/>
    <w:rsid w:val="00A82401"/>
    <w:rsid w:val="00A84454"/>
    <w:rsid w:val="00A84E80"/>
    <w:rsid w:val="00A853D5"/>
    <w:rsid w:val="00A87772"/>
    <w:rsid w:val="00A87F4A"/>
    <w:rsid w:val="00A908EB"/>
    <w:rsid w:val="00A90A78"/>
    <w:rsid w:val="00A91E3E"/>
    <w:rsid w:val="00A9209B"/>
    <w:rsid w:val="00A923CB"/>
    <w:rsid w:val="00A93E56"/>
    <w:rsid w:val="00A947C0"/>
    <w:rsid w:val="00A94D77"/>
    <w:rsid w:val="00AA083E"/>
    <w:rsid w:val="00AA11DB"/>
    <w:rsid w:val="00AA1C74"/>
    <w:rsid w:val="00AA366C"/>
    <w:rsid w:val="00AA3B12"/>
    <w:rsid w:val="00AA442B"/>
    <w:rsid w:val="00AA61CA"/>
    <w:rsid w:val="00AB100F"/>
    <w:rsid w:val="00AB1E73"/>
    <w:rsid w:val="00AB1F18"/>
    <w:rsid w:val="00AB4869"/>
    <w:rsid w:val="00AB5B46"/>
    <w:rsid w:val="00AB5D74"/>
    <w:rsid w:val="00AB5EDF"/>
    <w:rsid w:val="00AB6350"/>
    <w:rsid w:val="00AB660B"/>
    <w:rsid w:val="00AB7343"/>
    <w:rsid w:val="00AB7B55"/>
    <w:rsid w:val="00AB7C54"/>
    <w:rsid w:val="00AC0120"/>
    <w:rsid w:val="00AC0701"/>
    <w:rsid w:val="00AC2925"/>
    <w:rsid w:val="00AC2ABE"/>
    <w:rsid w:val="00AC314A"/>
    <w:rsid w:val="00AC32B7"/>
    <w:rsid w:val="00AC3B2F"/>
    <w:rsid w:val="00AC40C1"/>
    <w:rsid w:val="00AC452E"/>
    <w:rsid w:val="00AC4DB3"/>
    <w:rsid w:val="00AC51C0"/>
    <w:rsid w:val="00AC64F4"/>
    <w:rsid w:val="00AC7057"/>
    <w:rsid w:val="00AD15B0"/>
    <w:rsid w:val="00AD1D61"/>
    <w:rsid w:val="00AD4181"/>
    <w:rsid w:val="00AD4ECE"/>
    <w:rsid w:val="00AD5546"/>
    <w:rsid w:val="00AD611A"/>
    <w:rsid w:val="00AE002A"/>
    <w:rsid w:val="00AE0AC0"/>
    <w:rsid w:val="00AE1442"/>
    <w:rsid w:val="00AE2940"/>
    <w:rsid w:val="00AE2FDF"/>
    <w:rsid w:val="00AE3378"/>
    <w:rsid w:val="00AE3A30"/>
    <w:rsid w:val="00AE3A97"/>
    <w:rsid w:val="00AE51D0"/>
    <w:rsid w:val="00AE559B"/>
    <w:rsid w:val="00AF0162"/>
    <w:rsid w:val="00AF043A"/>
    <w:rsid w:val="00AF0C46"/>
    <w:rsid w:val="00AF3B76"/>
    <w:rsid w:val="00AF3EB9"/>
    <w:rsid w:val="00AF41E0"/>
    <w:rsid w:val="00AF44D5"/>
    <w:rsid w:val="00AF6C44"/>
    <w:rsid w:val="00AF7245"/>
    <w:rsid w:val="00AF7D0B"/>
    <w:rsid w:val="00B00040"/>
    <w:rsid w:val="00B03188"/>
    <w:rsid w:val="00B032B0"/>
    <w:rsid w:val="00B039EC"/>
    <w:rsid w:val="00B04503"/>
    <w:rsid w:val="00B05112"/>
    <w:rsid w:val="00B06CE0"/>
    <w:rsid w:val="00B06F87"/>
    <w:rsid w:val="00B07269"/>
    <w:rsid w:val="00B1052F"/>
    <w:rsid w:val="00B11657"/>
    <w:rsid w:val="00B12194"/>
    <w:rsid w:val="00B124B8"/>
    <w:rsid w:val="00B12ED5"/>
    <w:rsid w:val="00B132BA"/>
    <w:rsid w:val="00B137ED"/>
    <w:rsid w:val="00B145B0"/>
    <w:rsid w:val="00B148B1"/>
    <w:rsid w:val="00B1683E"/>
    <w:rsid w:val="00B17269"/>
    <w:rsid w:val="00B204B4"/>
    <w:rsid w:val="00B20711"/>
    <w:rsid w:val="00B20A4D"/>
    <w:rsid w:val="00B20E90"/>
    <w:rsid w:val="00B20F31"/>
    <w:rsid w:val="00B2175F"/>
    <w:rsid w:val="00B235A1"/>
    <w:rsid w:val="00B240C1"/>
    <w:rsid w:val="00B26436"/>
    <w:rsid w:val="00B27BFF"/>
    <w:rsid w:val="00B315DE"/>
    <w:rsid w:val="00B33A6C"/>
    <w:rsid w:val="00B33ADB"/>
    <w:rsid w:val="00B33D6F"/>
    <w:rsid w:val="00B349AE"/>
    <w:rsid w:val="00B34ECE"/>
    <w:rsid w:val="00B34EF4"/>
    <w:rsid w:val="00B35407"/>
    <w:rsid w:val="00B35769"/>
    <w:rsid w:val="00B35A86"/>
    <w:rsid w:val="00B35FF4"/>
    <w:rsid w:val="00B3707B"/>
    <w:rsid w:val="00B372F9"/>
    <w:rsid w:val="00B42EE5"/>
    <w:rsid w:val="00B45096"/>
    <w:rsid w:val="00B47753"/>
    <w:rsid w:val="00B5097A"/>
    <w:rsid w:val="00B517B6"/>
    <w:rsid w:val="00B51C1B"/>
    <w:rsid w:val="00B51C3A"/>
    <w:rsid w:val="00B52821"/>
    <w:rsid w:val="00B52CD4"/>
    <w:rsid w:val="00B52F50"/>
    <w:rsid w:val="00B53252"/>
    <w:rsid w:val="00B53902"/>
    <w:rsid w:val="00B53D99"/>
    <w:rsid w:val="00B54161"/>
    <w:rsid w:val="00B549C3"/>
    <w:rsid w:val="00B54CCC"/>
    <w:rsid w:val="00B558B9"/>
    <w:rsid w:val="00B55DAA"/>
    <w:rsid w:val="00B56A7E"/>
    <w:rsid w:val="00B5753D"/>
    <w:rsid w:val="00B57B8F"/>
    <w:rsid w:val="00B614C4"/>
    <w:rsid w:val="00B62060"/>
    <w:rsid w:val="00B623D6"/>
    <w:rsid w:val="00B636E4"/>
    <w:rsid w:val="00B646EF"/>
    <w:rsid w:val="00B64EC2"/>
    <w:rsid w:val="00B661A9"/>
    <w:rsid w:val="00B665D1"/>
    <w:rsid w:val="00B6685D"/>
    <w:rsid w:val="00B67528"/>
    <w:rsid w:val="00B705A9"/>
    <w:rsid w:val="00B70728"/>
    <w:rsid w:val="00B70D92"/>
    <w:rsid w:val="00B71563"/>
    <w:rsid w:val="00B71770"/>
    <w:rsid w:val="00B72346"/>
    <w:rsid w:val="00B73A30"/>
    <w:rsid w:val="00B7428A"/>
    <w:rsid w:val="00B746E0"/>
    <w:rsid w:val="00B757FB"/>
    <w:rsid w:val="00B7636B"/>
    <w:rsid w:val="00B77BBB"/>
    <w:rsid w:val="00B77EB4"/>
    <w:rsid w:val="00B80B11"/>
    <w:rsid w:val="00B81384"/>
    <w:rsid w:val="00B813E3"/>
    <w:rsid w:val="00B816DE"/>
    <w:rsid w:val="00B8172A"/>
    <w:rsid w:val="00B8240A"/>
    <w:rsid w:val="00B826A0"/>
    <w:rsid w:val="00B83032"/>
    <w:rsid w:val="00B8480A"/>
    <w:rsid w:val="00B84A5F"/>
    <w:rsid w:val="00B84E5B"/>
    <w:rsid w:val="00B85F22"/>
    <w:rsid w:val="00B86ABE"/>
    <w:rsid w:val="00B90985"/>
    <w:rsid w:val="00B909C3"/>
    <w:rsid w:val="00B91856"/>
    <w:rsid w:val="00B93087"/>
    <w:rsid w:val="00B945DF"/>
    <w:rsid w:val="00B95296"/>
    <w:rsid w:val="00B9544A"/>
    <w:rsid w:val="00B957D9"/>
    <w:rsid w:val="00B9699A"/>
    <w:rsid w:val="00B978FE"/>
    <w:rsid w:val="00BA0F6D"/>
    <w:rsid w:val="00BA1C91"/>
    <w:rsid w:val="00BA1CB9"/>
    <w:rsid w:val="00BA1CFB"/>
    <w:rsid w:val="00BA26AB"/>
    <w:rsid w:val="00BA28BC"/>
    <w:rsid w:val="00BA2E05"/>
    <w:rsid w:val="00BA311A"/>
    <w:rsid w:val="00BA4012"/>
    <w:rsid w:val="00BA420B"/>
    <w:rsid w:val="00BA501F"/>
    <w:rsid w:val="00BA561A"/>
    <w:rsid w:val="00BA636B"/>
    <w:rsid w:val="00BA6B20"/>
    <w:rsid w:val="00BA6B87"/>
    <w:rsid w:val="00BA7042"/>
    <w:rsid w:val="00BB2606"/>
    <w:rsid w:val="00BB2D86"/>
    <w:rsid w:val="00BB3AE8"/>
    <w:rsid w:val="00BB3DE1"/>
    <w:rsid w:val="00BB43B8"/>
    <w:rsid w:val="00BB4904"/>
    <w:rsid w:val="00BB4A72"/>
    <w:rsid w:val="00BB4E79"/>
    <w:rsid w:val="00BB4EA8"/>
    <w:rsid w:val="00BB5D5D"/>
    <w:rsid w:val="00BB6171"/>
    <w:rsid w:val="00BB6FEC"/>
    <w:rsid w:val="00BB71B3"/>
    <w:rsid w:val="00BB7B29"/>
    <w:rsid w:val="00BC25A3"/>
    <w:rsid w:val="00BC262D"/>
    <w:rsid w:val="00BC3C59"/>
    <w:rsid w:val="00BC4A6C"/>
    <w:rsid w:val="00BC654C"/>
    <w:rsid w:val="00BC795B"/>
    <w:rsid w:val="00BD05C5"/>
    <w:rsid w:val="00BD0B43"/>
    <w:rsid w:val="00BD0EC5"/>
    <w:rsid w:val="00BD16BF"/>
    <w:rsid w:val="00BD2051"/>
    <w:rsid w:val="00BD5537"/>
    <w:rsid w:val="00BD58A9"/>
    <w:rsid w:val="00BD670E"/>
    <w:rsid w:val="00BD7310"/>
    <w:rsid w:val="00BE0239"/>
    <w:rsid w:val="00BE086B"/>
    <w:rsid w:val="00BE1405"/>
    <w:rsid w:val="00BE3302"/>
    <w:rsid w:val="00BE3B5E"/>
    <w:rsid w:val="00BE49DE"/>
    <w:rsid w:val="00BE5AA6"/>
    <w:rsid w:val="00BE5B10"/>
    <w:rsid w:val="00BF0311"/>
    <w:rsid w:val="00BF42EA"/>
    <w:rsid w:val="00BF595C"/>
    <w:rsid w:val="00C026C7"/>
    <w:rsid w:val="00C02B24"/>
    <w:rsid w:val="00C02B3D"/>
    <w:rsid w:val="00C02FAE"/>
    <w:rsid w:val="00C04485"/>
    <w:rsid w:val="00C04563"/>
    <w:rsid w:val="00C054B9"/>
    <w:rsid w:val="00C05515"/>
    <w:rsid w:val="00C064AF"/>
    <w:rsid w:val="00C06A3B"/>
    <w:rsid w:val="00C06CDC"/>
    <w:rsid w:val="00C075E6"/>
    <w:rsid w:val="00C1043F"/>
    <w:rsid w:val="00C1064C"/>
    <w:rsid w:val="00C11BF4"/>
    <w:rsid w:val="00C11FD5"/>
    <w:rsid w:val="00C12028"/>
    <w:rsid w:val="00C12872"/>
    <w:rsid w:val="00C12B15"/>
    <w:rsid w:val="00C13DD0"/>
    <w:rsid w:val="00C1529B"/>
    <w:rsid w:val="00C15F31"/>
    <w:rsid w:val="00C16A4C"/>
    <w:rsid w:val="00C179DA"/>
    <w:rsid w:val="00C17D3B"/>
    <w:rsid w:val="00C20864"/>
    <w:rsid w:val="00C20B7B"/>
    <w:rsid w:val="00C2127C"/>
    <w:rsid w:val="00C22422"/>
    <w:rsid w:val="00C2294E"/>
    <w:rsid w:val="00C23123"/>
    <w:rsid w:val="00C23788"/>
    <w:rsid w:val="00C24661"/>
    <w:rsid w:val="00C27221"/>
    <w:rsid w:val="00C27C89"/>
    <w:rsid w:val="00C30A8D"/>
    <w:rsid w:val="00C3122A"/>
    <w:rsid w:val="00C322FF"/>
    <w:rsid w:val="00C32DAB"/>
    <w:rsid w:val="00C330AF"/>
    <w:rsid w:val="00C330E3"/>
    <w:rsid w:val="00C40D6E"/>
    <w:rsid w:val="00C418E1"/>
    <w:rsid w:val="00C427B5"/>
    <w:rsid w:val="00C45D68"/>
    <w:rsid w:val="00C46720"/>
    <w:rsid w:val="00C469F4"/>
    <w:rsid w:val="00C46EA2"/>
    <w:rsid w:val="00C50D30"/>
    <w:rsid w:val="00C51C1C"/>
    <w:rsid w:val="00C52097"/>
    <w:rsid w:val="00C52746"/>
    <w:rsid w:val="00C52E58"/>
    <w:rsid w:val="00C536D0"/>
    <w:rsid w:val="00C53D20"/>
    <w:rsid w:val="00C55FC9"/>
    <w:rsid w:val="00C56270"/>
    <w:rsid w:val="00C6018D"/>
    <w:rsid w:val="00C61E5D"/>
    <w:rsid w:val="00C624D7"/>
    <w:rsid w:val="00C63D98"/>
    <w:rsid w:val="00C64F46"/>
    <w:rsid w:val="00C6554A"/>
    <w:rsid w:val="00C6590A"/>
    <w:rsid w:val="00C66814"/>
    <w:rsid w:val="00C70F30"/>
    <w:rsid w:val="00C719B2"/>
    <w:rsid w:val="00C723C3"/>
    <w:rsid w:val="00C73276"/>
    <w:rsid w:val="00C73595"/>
    <w:rsid w:val="00C73A53"/>
    <w:rsid w:val="00C766DB"/>
    <w:rsid w:val="00C76854"/>
    <w:rsid w:val="00C76FA8"/>
    <w:rsid w:val="00C779A6"/>
    <w:rsid w:val="00C80E25"/>
    <w:rsid w:val="00C815A5"/>
    <w:rsid w:val="00C817DB"/>
    <w:rsid w:val="00C83DFC"/>
    <w:rsid w:val="00C85462"/>
    <w:rsid w:val="00C86301"/>
    <w:rsid w:val="00C90343"/>
    <w:rsid w:val="00C9479A"/>
    <w:rsid w:val="00C94FF3"/>
    <w:rsid w:val="00CA041C"/>
    <w:rsid w:val="00CA199A"/>
    <w:rsid w:val="00CA2732"/>
    <w:rsid w:val="00CA2763"/>
    <w:rsid w:val="00CA29CE"/>
    <w:rsid w:val="00CA2B31"/>
    <w:rsid w:val="00CA2E9A"/>
    <w:rsid w:val="00CA383D"/>
    <w:rsid w:val="00CA3CBE"/>
    <w:rsid w:val="00CA4D5F"/>
    <w:rsid w:val="00CA7364"/>
    <w:rsid w:val="00CA764E"/>
    <w:rsid w:val="00CA7E16"/>
    <w:rsid w:val="00CB147F"/>
    <w:rsid w:val="00CB165C"/>
    <w:rsid w:val="00CB1C19"/>
    <w:rsid w:val="00CB1E29"/>
    <w:rsid w:val="00CB2347"/>
    <w:rsid w:val="00CB2393"/>
    <w:rsid w:val="00CB562B"/>
    <w:rsid w:val="00CB6607"/>
    <w:rsid w:val="00CC0299"/>
    <w:rsid w:val="00CC0457"/>
    <w:rsid w:val="00CC27F3"/>
    <w:rsid w:val="00CC500D"/>
    <w:rsid w:val="00CC5D1D"/>
    <w:rsid w:val="00CC6E47"/>
    <w:rsid w:val="00CC7520"/>
    <w:rsid w:val="00CC752B"/>
    <w:rsid w:val="00CC7D06"/>
    <w:rsid w:val="00CD0E57"/>
    <w:rsid w:val="00CD22D2"/>
    <w:rsid w:val="00CD343E"/>
    <w:rsid w:val="00CD4371"/>
    <w:rsid w:val="00CD5B28"/>
    <w:rsid w:val="00CD5BAD"/>
    <w:rsid w:val="00CD5C94"/>
    <w:rsid w:val="00CD654D"/>
    <w:rsid w:val="00CD6848"/>
    <w:rsid w:val="00CD78D3"/>
    <w:rsid w:val="00CD7A9F"/>
    <w:rsid w:val="00CE01B1"/>
    <w:rsid w:val="00CE227F"/>
    <w:rsid w:val="00CE279B"/>
    <w:rsid w:val="00CE2ACF"/>
    <w:rsid w:val="00CE33A6"/>
    <w:rsid w:val="00CE3795"/>
    <w:rsid w:val="00CE4544"/>
    <w:rsid w:val="00CE51B9"/>
    <w:rsid w:val="00CE5E0D"/>
    <w:rsid w:val="00CE7285"/>
    <w:rsid w:val="00CE73FB"/>
    <w:rsid w:val="00CE795E"/>
    <w:rsid w:val="00CF0D8F"/>
    <w:rsid w:val="00CF111C"/>
    <w:rsid w:val="00CF20E4"/>
    <w:rsid w:val="00CF3194"/>
    <w:rsid w:val="00CF35CA"/>
    <w:rsid w:val="00CF5B45"/>
    <w:rsid w:val="00CF5F62"/>
    <w:rsid w:val="00CF61AB"/>
    <w:rsid w:val="00CF700A"/>
    <w:rsid w:val="00D00034"/>
    <w:rsid w:val="00D00C09"/>
    <w:rsid w:val="00D01C1E"/>
    <w:rsid w:val="00D02287"/>
    <w:rsid w:val="00D02F22"/>
    <w:rsid w:val="00D052AF"/>
    <w:rsid w:val="00D058D9"/>
    <w:rsid w:val="00D05BE2"/>
    <w:rsid w:val="00D070F8"/>
    <w:rsid w:val="00D110DD"/>
    <w:rsid w:val="00D129C2"/>
    <w:rsid w:val="00D12F4D"/>
    <w:rsid w:val="00D134D9"/>
    <w:rsid w:val="00D14610"/>
    <w:rsid w:val="00D15A2C"/>
    <w:rsid w:val="00D16D1F"/>
    <w:rsid w:val="00D17B6B"/>
    <w:rsid w:val="00D17E27"/>
    <w:rsid w:val="00D2123E"/>
    <w:rsid w:val="00D21D33"/>
    <w:rsid w:val="00D2356B"/>
    <w:rsid w:val="00D23A4C"/>
    <w:rsid w:val="00D243E9"/>
    <w:rsid w:val="00D26AE3"/>
    <w:rsid w:val="00D27329"/>
    <w:rsid w:val="00D274C2"/>
    <w:rsid w:val="00D27645"/>
    <w:rsid w:val="00D27EE1"/>
    <w:rsid w:val="00D3106A"/>
    <w:rsid w:val="00D3129E"/>
    <w:rsid w:val="00D3131D"/>
    <w:rsid w:val="00D31C51"/>
    <w:rsid w:val="00D31F30"/>
    <w:rsid w:val="00D3259D"/>
    <w:rsid w:val="00D34F03"/>
    <w:rsid w:val="00D34FD5"/>
    <w:rsid w:val="00D353B6"/>
    <w:rsid w:val="00D354B7"/>
    <w:rsid w:val="00D355AF"/>
    <w:rsid w:val="00D35672"/>
    <w:rsid w:val="00D35862"/>
    <w:rsid w:val="00D3607D"/>
    <w:rsid w:val="00D3649E"/>
    <w:rsid w:val="00D36B56"/>
    <w:rsid w:val="00D37A71"/>
    <w:rsid w:val="00D40468"/>
    <w:rsid w:val="00D419A7"/>
    <w:rsid w:val="00D42502"/>
    <w:rsid w:val="00D42679"/>
    <w:rsid w:val="00D42FDD"/>
    <w:rsid w:val="00D44693"/>
    <w:rsid w:val="00D44B4D"/>
    <w:rsid w:val="00D46201"/>
    <w:rsid w:val="00D467AE"/>
    <w:rsid w:val="00D46A80"/>
    <w:rsid w:val="00D4751B"/>
    <w:rsid w:val="00D5057F"/>
    <w:rsid w:val="00D5212B"/>
    <w:rsid w:val="00D5241A"/>
    <w:rsid w:val="00D527EC"/>
    <w:rsid w:val="00D52A07"/>
    <w:rsid w:val="00D52EF3"/>
    <w:rsid w:val="00D5675C"/>
    <w:rsid w:val="00D60626"/>
    <w:rsid w:val="00D61782"/>
    <w:rsid w:val="00D61C7C"/>
    <w:rsid w:val="00D62126"/>
    <w:rsid w:val="00D6293B"/>
    <w:rsid w:val="00D638E1"/>
    <w:rsid w:val="00D64A50"/>
    <w:rsid w:val="00D64F1F"/>
    <w:rsid w:val="00D6560E"/>
    <w:rsid w:val="00D66872"/>
    <w:rsid w:val="00D66B82"/>
    <w:rsid w:val="00D671CC"/>
    <w:rsid w:val="00D672D9"/>
    <w:rsid w:val="00D67D10"/>
    <w:rsid w:val="00D70C9C"/>
    <w:rsid w:val="00D71ACC"/>
    <w:rsid w:val="00D72C2A"/>
    <w:rsid w:val="00D73301"/>
    <w:rsid w:val="00D735E1"/>
    <w:rsid w:val="00D74402"/>
    <w:rsid w:val="00D758ED"/>
    <w:rsid w:val="00D75965"/>
    <w:rsid w:val="00D75F4A"/>
    <w:rsid w:val="00D80289"/>
    <w:rsid w:val="00D80E88"/>
    <w:rsid w:val="00D812D6"/>
    <w:rsid w:val="00D81D79"/>
    <w:rsid w:val="00D82C80"/>
    <w:rsid w:val="00D837D3"/>
    <w:rsid w:val="00D83D91"/>
    <w:rsid w:val="00D84687"/>
    <w:rsid w:val="00D84CCF"/>
    <w:rsid w:val="00D85D0D"/>
    <w:rsid w:val="00D85E69"/>
    <w:rsid w:val="00D868FD"/>
    <w:rsid w:val="00D90176"/>
    <w:rsid w:val="00D9063F"/>
    <w:rsid w:val="00D906F0"/>
    <w:rsid w:val="00D922D8"/>
    <w:rsid w:val="00D9253D"/>
    <w:rsid w:val="00D9486C"/>
    <w:rsid w:val="00D9500B"/>
    <w:rsid w:val="00D95234"/>
    <w:rsid w:val="00D95442"/>
    <w:rsid w:val="00D96E5B"/>
    <w:rsid w:val="00DA1855"/>
    <w:rsid w:val="00DA1CF5"/>
    <w:rsid w:val="00DA20FB"/>
    <w:rsid w:val="00DA2A02"/>
    <w:rsid w:val="00DA3311"/>
    <w:rsid w:val="00DA396F"/>
    <w:rsid w:val="00DA3A7A"/>
    <w:rsid w:val="00DA3E8F"/>
    <w:rsid w:val="00DA5230"/>
    <w:rsid w:val="00DA5899"/>
    <w:rsid w:val="00DA626E"/>
    <w:rsid w:val="00DA7217"/>
    <w:rsid w:val="00DA7FE1"/>
    <w:rsid w:val="00DB1EC6"/>
    <w:rsid w:val="00DB251A"/>
    <w:rsid w:val="00DB2641"/>
    <w:rsid w:val="00DB2FDB"/>
    <w:rsid w:val="00DB398F"/>
    <w:rsid w:val="00DB3E7F"/>
    <w:rsid w:val="00DB3EAA"/>
    <w:rsid w:val="00DB5980"/>
    <w:rsid w:val="00DB6125"/>
    <w:rsid w:val="00DB6321"/>
    <w:rsid w:val="00DB7EB9"/>
    <w:rsid w:val="00DC0814"/>
    <w:rsid w:val="00DC1A2E"/>
    <w:rsid w:val="00DC2F36"/>
    <w:rsid w:val="00DC6A30"/>
    <w:rsid w:val="00DC7451"/>
    <w:rsid w:val="00DC778F"/>
    <w:rsid w:val="00DC77CD"/>
    <w:rsid w:val="00DD27C6"/>
    <w:rsid w:val="00DD32CF"/>
    <w:rsid w:val="00DD3F38"/>
    <w:rsid w:val="00DD4025"/>
    <w:rsid w:val="00DD40EE"/>
    <w:rsid w:val="00DD42CB"/>
    <w:rsid w:val="00DD5034"/>
    <w:rsid w:val="00DD6FCE"/>
    <w:rsid w:val="00DE25DF"/>
    <w:rsid w:val="00DE2B60"/>
    <w:rsid w:val="00DE4098"/>
    <w:rsid w:val="00DF0124"/>
    <w:rsid w:val="00DF0F8F"/>
    <w:rsid w:val="00DF137E"/>
    <w:rsid w:val="00DF2405"/>
    <w:rsid w:val="00DF31F2"/>
    <w:rsid w:val="00DF342C"/>
    <w:rsid w:val="00DF4EA7"/>
    <w:rsid w:val="00DF5AC5"/>
    <w:rsid w:val="00DF7E38"/>
    <w:rsid w:val="00E0114D"/>
    <w:rsid w:val="00E01FE7"/>
    <w:rsid w:val="00E0203A"/>
    <w:rsid w:val="00E02292"/>
    <w:rsid w:val="00E047EE"/>
    <w:rsid w:val="00E07A7E"/>
    <w:rsid w:val="00E109DF"/>
    <w:rsid w:val="00E11C9E"/>
    <w:rsid w:val="00E11FAC"/>
    <w:rsid w:val="00E12932"/>
    <w:rsid w:val="00E144AE"/>
    <w:rsid w:val="00E150FC"/>
    <w:rsid w:val="00E15324"/>
    <w:rsid w:val="00E17D17"/>
    <w:rsid w:val="00E20B0A"/>
    <w:rsid w:val="00E20E3B"/>
    <w:rsid w:val="00E20F62"/>
    <w:rsid w:val="00E224AB"/>
    <w:rsid w:val="00E2260E"/>
    <w:rsid w:val="00E235D5"/>
    <w:rsid w:val="00E23BA9"/>
    <w:rsid w:val="00E23EB8"/>
    <w:rsid w:val="00E25C4A"/>
    <w:rsid w:val="00E27470"/>
    <w:rsid w:val="00E3165E"/>
    <w:rsid w:val="00E3386B"/>
    <w:rsid w:val="00E33DBF"/>
    <w:rsid w:val="00E33FBF"/>
    <w:rsid w:val="00E3786B"/>
    <w:rsid w:val="00E40F94"/>
    <w:rsid w:val="00E42F41"/>
    <w:rsid w:val="00E43CD2"/>
    <w:rsid w:val="00E43D34"/>
    <w:rsid w:val="00E444F8"/>
    <w:rsid w:val="00E44C16"/>
    <w:rsid w:val="00E44EC6"/>
    <w:rsid w:val="00E450CC"/>
    <w:rsid w:val="00E45AAA"/>
    <w:rsid w:val="00E46630"/>
    <w:rsid w:val="00E46FD0"/>
    <w:rsid w:val="00E47718"/>
    <w:rsid w:val="00E47B29"/>
    <w:rsid w:val="00E50066"/>
    <w:rsid w:val="00E50A7D"/>
    <w:rsid w:val="00E50C1F"/>
    <w:rsid w:val="00E51F3D"/>
    <w:rsid w:val="00E5267D"/>
    <w:rsid w:val="00E52BE1"/>
    <w:rsid w:val="00E52FDE"/>
    <w:rsid w:val="00E60442"/>
    <w:rsid w:val="00E63619"/>
    <w:rsid w:val="00E63A8A"/>
    <w:rsid w:val="00E63B30"/>
    <w:rsid w:val="00E64679"/>
    <w:rsid w:val="00E65D4A"/>
    <w:rsid w:val="00E661D8"/>
    <w:rsid w:val="00E66CD8"/>
    <w:rsid w:val="00E676E8"/>
    <w:rsid w:val="00E67F09"/>
    <w:rsid w:val="00E704C6"/>
    <w:rsid w:val="00E70B59"/>
    <w:rsid w:val="00E712F9"/>
    <w:rsid w:val="00E713F1"/>
    <w:rsid w:val="00E71DDF"/>
    <w:rsid w:val="00E72A79"/>
    <w:rsid w:val="00E72D3B"/>
    <w:rsid w:val="00E73B92"/>
    <w:rsid w:val="00E7409E"/>
    <w:rsid w:val="00E7414C"/>
    <w:rsid w:val="00E776B4"/>
    <w:rsid w:val="00E77719"/>
    <w:rsid w:val="00E77D9E"/>
    <w:rsid w:val="00E83426"/>
    <w:rsid w:val="00E841CD"/>
    <w:rsid w:val="00E84562"/>
    <w:rsid w:val="00E85A55"/>
    <w:rsid w:val="00E86296"/>
    <w:rsid w:val="00E865E0"/>
    <w:rsid w:val="00E8682B"/>
    <w:rsid w:val="00E86E3E"/>
    <w:rsid w:val="00E90579"/>
    <w:rsid w:val="00E910F7"/>
    <w:rsid w:val="00E92842"/>
    <w:rsid w:val="00E92901"/>
    <w:rsid w:val="00E9358E"/>
    <w:rsid w:val="00E93B20"/>
    <w:rsid w:val="00E94EAC"/>
    <w:rsid w:val="00E96581"/>
    <w:rsid w:val="00E96AFF"/>
    <w:rsid w:val="00E96F02"/>
    <w:rsid w:val="00EA0E14"/>
    <w:rsid w:val="00EA1FD5"/>
    <w:rsid w:val="00EA3DCE"/>
    <w:rsid w:val="00EA4506"/>
    <w:rsid w:val="00EA4890"/>
    <w:rsid w:val="00EA5A8A"/>
    <w:rsid w:val="00EA5DFF"/>
    <w:rsid w:val="00EA68AF"/>
    <w:rsid w:val="00EB063C"/>
    <w:rsid w:val="00EB06C3"/>
    <w:rsid w:val="00EB0E5D"/>
    <w:rsid w:val="00EB0E7E"/>
    <w:rsid w:val="00EB0EA7"/>
    <w:rsid w:val="00EB0ED9"/>
    <w:rsid w:val="00EB110F"/>
    <w:rsid w:val="00EB15BD"/>
    <w:rsid w:val="00EB1C2F"/>
    <w:rsid w:val="00EB40D3"/>
    <w:rsid w:val="00EB4755"/>
    <w:rsid w:val="00EB5C80"/>
    <w:rsid w:val="00EB5D66"/>
    <w:rsid w:val="00EB68CB"/>
    <w:rsid w:val="00EB7298"/>
    <w:rsid w:val="00EC03B4"/>
    <w:rsid w:val="00EC1BF4"/>
    <w:rsid w:val="00EC26CF"/>
    <w:rsid w:val="00EC2739"/>
    <w:rsid w:val="00EC2E26"/>
    <w:rsid w:val="00EC358C"/>
    <w:rsid w:val="00EC4B07"/>
    <w:rsid w:val="00EC6036"/>
    <w:rsid w:val="00EC6103"/>
    <w:rsid w:val="00ED0B36"/>
    <w:rsid w:val="00ED1B37"/>
    <w:rsid w:val="00ED6F8D"/>
    <w:rsid w:val="00ED7338"/>
    <w:rsid w:val="00EE028A"/>
    <w:rsid w:val="00EE0628"/>
    <w:rsid w:val="00EE0ABE"/>
    <w:rsid w:val="00EE1449"/>
    <w:rsid w:val="00EE22FA"/>
    <w:rsid w:val="00EE23B1"/>
    <w:rsid w:val="00EE274A"/>
    <w:rsid w:val="00EE2D83"/>
    <w:rsid w:val="00EE2E08"/>
    <w:rsid w:val="00EE3146"/>
    <w:rsid w:val="00EE3827"/>
    <w:rsid w:val="00EE3C46"/>
    <w:rsid w:val="00EE3D7E"/>
    <w:rsid w:val="00EE51F0"/>
    <w:rsid w:val="00EE7E05"/>
    <w:rsid w:val="00EF0731"/>
    <w:rsid w:val="00EF1608"/>
    <w:rsid w:val="00EF1706"/>
    <w:rsid w:val="00EF32C5"/>
    <w:rsid w:val="00EF37FF"/>
    <w:rsid w:val="00EF3B4D"/>
    <w:rsid w:val="00EF3F47"/>
    <w:rsid w:val="00EF4769"/>
    <w:rsid w:val="00EF55FC"/>
    <w:rsid w:val="00EF5647"/>
    <w:rsid w:val="00EF6E0C"/>
    <w:rsid w:val="00EF7226"/>
    <w:rsid w:val="00EF737E"/>
    <w:rsid w:val="00F00730"/>
    <w:rsid w:val="00F01F2C"/>
    <w:rsid w:val="00F029A9"/>
    <w:rsid w:val="00F03E42"/>
    <w:rsid w:val="00F04777"/>
    <w:rsid w:val="00F058E7"/>
    <w:rsid w:val="00F07775"/>
    <w:rsid w:val="00F07F61"/>
    <w:rsid w:val="00F10A25"/>
    <w:rsid w:val="00F11CFD"/>
    <w:rsid w:val="00F11F7E"/>
    <w:rsid w:val="00F1233F"/>
    <w:rsid w:val="00F136E6"/>
    <w:rsid w:val="00F13ABE"/>
    <w:rsid w:val="00F150FC"/>
    <w:rsid w:val="00F1588C"/>
    <w:rsid w:val="00F1597E"/>
    <w:rsid w:val="00F15AB9"/>
    <w:rsid w:val="00F17DEB"/>
    <w:rsid w:val="00F17F39"/>
    <w:rsid w:val="00F20091"/>
    <w:rsid w:val="00F20BC9"/>
    <w:rsid w:val="00F22345"/>
    <w:rsid w:val="00F22885"/>
    <w:rsid w:val="00F249E2"/>
    <w:rsid w:val="00F25B10"/>
    <w:rsid w:val="00F271E3"/>
    <w:rsid w:val="00F30072"/>
    <w:rsid w:val="00F31E55"/>
    <w:rsid w:val="00F3221A"/>
    <w:rsid w:val="00F32895"/>
    <w:rsid w:val="00F3340B"/>
    <w:rsid w:val="00F336B8"/>
    <w:rsid w:val="00F33B45"/>
    <w:rsid w:val="00F33F58"/>
    <w:rsid w:val="00F3432C"/>
    <w:rsid w:val="00F346FD"/>
    <w:rsid w:val="00F35503"/>
    <w:rsid w:val="00F40989"/>
    <w:rsid w:val="00F40BAB"/>
    <w:rsid w:val="00F42100"/>
    <w:rsid w:val="00F44140"/>
    <w:rsid w:val="00F44BD5"/>
    <w:rsid w:val="00F4500E"/>
    <w:rsid w:val="00F457A9"/>
    <w:rsid w:val="00F45EFB"/>
    <w:rsid w:val="00F46261"/>
    <w:rsid w:val="00F46706"/>
    <w:rsid w:val="00F46828"/>
    <w:rsid w:val="00F46D3F"/>
    <w:rsid w:val="00F47A08"/>
    <w:rsid w:val="00F47F24"/>
    <w:rsid w:val="00F5047D"/>
    <w:rsid w:val="00F50C65"/>
    <w:rsid w:val="00F51DD1"/>
    <w:rsid w:val="00F528FD"/>
    <w:rsid w:val="00F56919"/>
    <w:rsid w:val="00F56E27"/>
    <w:rsid w:val="00F61CB0"/>
    <w:rsid w:val="00F6262A"/>
    <w:rsid w:val="00F62E35"/>
    <w:rsid w:val="00F643FC"/>
    <w:rsid w:val="00F6456D"/>
    <w:rsid w:val="00F646DF"/>
    <w:rsid w:val="00F65620"/>
    <w:rsid w:val="00F66BC2"/>
    <w:rsid w:val="00F67144"/>
    <w:rsid w:val="00F679E0"/>
    <w:rsid w:val="00F70157"/>
    <w:rsid w:val="00F70D2B"/>
    <w:rsid w:val="00F714C6"/>
    <w:rsid w:val="00F71635"/>
    <w:rsid w:val="00F71C4D"/>
    <w:rsid w:val="00F72244"/>
    <w:rsid w:val="00F730A7"/>
    <w:rsid w:val="00F730F9"/>
    <w:rsid w:val="00F7443F"/>
    <w:rsid w:val="00F74AE8"/>
    <w:rsid w:val="00F74CF1"/>
    <w:rsid w:val="00F76A01"/>
    <w:rsid w:val="00F774EC"/>
    <w:rsid w:val="00F819D7"/>
    <w:rsid w:val="00F821EA"/>
    <w:rsid w:val="00F83246"/>
    <w:rsid w:val="00F84CAC"/>
    <w:rsid w:val="00F84FE4"/>
    <w:rsid w:val="00F86BAA"/>
    <w:rsid w:val="00F87C7A"/>
    <w:rsid w:val="00F93233"/>
    <w:rsid w:val="00F93759"/>
    <w:rsid w:val="00F94905"/>
    <w:rsid w:val="00F94BD8"/>
    <w:rsid w:val="00F94D1E"/>
    <w:rsid w:val="00F9546F"/>
    <w:rsid w:val="00F958B8"/>
    <w:rsid w:val="00F95D48"/>
    <w:rsid w:val="00F95F87"/>
    <w:rsid w:val="00F97510"/>
    <w:rsid w:val="00F978D5"/>
    <w:rsid w:val="00FA0E92"/>
    <w:rsid w:val="00FA2F73"/>
    <w:rsid w:val="00FA3BFE"/>
    <w:rsid w:val="00FA4466"/>
    <w:rsid w:val="00FA4FAD"/>
    <w:rsid w:val="00FA6785"/>
    <w:rsid w:val="00FA7EBD"/>
    <w:rsid w:val="00FB0991"/>
    <w:rsid w:val="00FB110B"/>
    <w:rsid w:val="00FB2D89"/>
    <w:rsid w:val="00FB309D"/>
    <w:rsid w:val="00FB30CC"/>
    <w:rsid w:val="00FB30D8"/>
    <w:rsid w:val="00FB3327"/>
    <w:rsid w:val="00FB3B87"/>
    <w:rsid w:val="00FB4717"/>
    <w:rsid w:val="00FB6DBD"/>
    <w:rsid w:val="00FB6EFB"/>
    <w:rsid w:val="00FB75F5"/>
    <w:rsid w:val="00FC02DE"/>
    <w:rsid w:val="00FC0610"/>
    <w:rsid w:val="00FC0880"/>
    <w:rsid w:val="00FC0912"/>
    <w:rsid w:val="00FC15ED"/>
    <w:rsid w:val="00FC17F5"/>
    <w:rsid w:val="00FC1E10"/>
    <w:rsid w:val="00FC2F4F"/>
    <w:rsid w:val="00FC3B95"/>
    <w:rsid w:val="00FC3E7C"/>
    <w:rsid w:val="00FC4454"/>
    <w:rsid w:val="00FC6196"/>
    <w:rsid w:val="00FC6817"/>
    <w:rsid w:val="00FD0D33"/>
    <w:rsid w:val="00FD1196"/>
    <w:rsid w:val="00FD2AC7"/>
    <w:rsid w:val="00FD2FA4"/>
    <w:rsid w:val="00FD36A8"/>
    <w:rsid w:val="00FD4286"/>
    <w:rsid w:val="00FD5683"/>
    <w:rsid w:val="00FD5889"/>
    <w:rsid w:val="00FD61F2"/>
    <w:rsid w:val="00FD7448"/>
    <w:rsid w:val="00FD7785"/>
    <w:rsid w:val="00FD7BC1"/>
    <w:rsid w:val="00FE1FD3"/>
    <w:rsid w:val="00FE54DA"/>
    <w:rsid w:val="00FE55AB"/>
    <w:rsid w:val="00FE7299"/>
    <w:rsid w:val="00FE78A4"/>
    <w:rsid w:val="00FF123C"/>
    <w:rsid w:val="00FF359B"/>
    <w:rsid w:val="00FF5691"/>
    <w:rsid w:val="00FF6D9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10593"/>
    <o:shapelayout v:ext="edit">
      <o:idmap v:ext="edit" data="1"/>
    </o:shapelayout>
  </w:shapeDefaults>
  <w:decimalSymbol w:val="."/>
  <w:listSeparator w:val=","/>
  <w14:docId w14:val="37C85235"/>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qFormat="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46706"/>
    <w:rPr>
      <w:sz w:val="24"/>
      <w:lang w:val="nb-NO"/>
    </w:rPr>
  </w:style>
  <w:style w:type="paragraph" w:styleId="Heading1">
    <w:name w:val="heading 1"/>
    <w:basedOn w:val="Normal"/>
    <w:next w:val="Normal"/>
    <w:qFormat/>
    <w:pPr>
      <w:keepNext/>
      <w:jc w:val="center"/>
      <w:outlineLvl w:val="0"/>
    </w:pPr>
  </w:style>
  <w:style w:type="paragraph" w:styleId="Heading2">
    <w:name w:val="heading 2"/>
    <w:basedOn w:val="Normal"/>
    <w:next w:val="Normal"/>
    <w:qFormat/>
    <w:pPr>
      <w:keepNext/>
      <w:outlineLvl w:val="1"/>
    </w:pPr>
    <w:rPr>
      <w:b/>
    </w:rPr>
  </w:style>
  <w:style w:type="paragraph" w:styleId="Heading3">
    <w:name w:val="heading 3"/>
    <w:basedOn w:val="Normal"/>
    <w:next w:val="Normal"/>
    <w:qFormat/>
    <w:pPr>
      <w:keepNext/>
      <w:ind w:left="993"/>
      <w:outlineLvl w:val="2"/>
    </w:pPr>
    <w:rPr>
      <w:b/>
      <w:i/>
      <w:sz w:val="22"/>
    </w:rPr>
  </w:style>
  <w:style w:type="paragraph" w:styleId="Heading4">
    <w:name w:val="heading 4"/>
    <w:basedOn w:val="Normal"/>
    <w:next w:val="Normal"/>
    <w:qFormat/>
    <w:pPr>
      <w:keepNext/>
      <w:outlineLvl w:val="3"/>
    </w:pPr>
    <w:rPr>
      <w:b/>
      <w:sz w:val="22"/>
    </w:rPr>
  </w:style>
  <w:style w:type="paragraph" w:styleId="Heading5">
    <w:name w:val="heading 5"/>
    <w:basedOn w:val="Normal"/>
    <w:next w:val="Normal"/>
    <w:qFormat/>
    <w:pPr>
      <w:keepNext/>
      <w:ind w:left="567"/>
      <w:outlineLvl w:val="4"/>
    </w:pPr>
    <w:rPr>
      <w:sz w:val="22"/>
    </w:rPr>
  </w:style>
  <w:style w:type="paragraph" w:styleId="Heading6">
    <w:name w:val="heading 6"/>
    <w:basedOn w:val="Normal"/>
    <w:next w:val="Normal"/>
    <w:qFormat/>
    <w:rsid w:val="002252CF"/>
    <w:pPr>
      <w:spacing w:before="240" w:after="60"/>
      <w:outlineLvl w:val="5"/>
    </w:pPr>
    <w:rPr>
      <w:b/>
      <w:bCs/>
      <w:sz w:val="22"/>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itlepage">
    <w:name w:val="Titlepage"/>
    <w:basedOn w:val="paragraph"/>
  </w:style>
  <w:style w:type="paragraph" w:customStyle="1" w:styleId="paragraph">
    <w:name w:val="paragraph"/>
    <w:basedOn w:val="Normal"/>
    <w:pPr>
      <w:spacing w:before="120"/>
      <w:jc w:val="both"/>
    </w:pPr>
    <w:rPr>
      <w:lang w:val="en-US"/>
    </w:rPr>
  </w:style>
  <w:style w:type="paragraph" w:styleId="Header">
    <w:name w:val="header"/>
    <w:basedOn w:val="paragraph"/>
    <w:link w:val="HeaderChar"/>
    <w:pPr>
      <w:tabs>
        <w:tab w:val="center" w:pos="4540"/>
        <w:tab w:val="right" w:pos="9080"/>
      </w:tabs>
    </w:pPr>
    <w:rPr>
      <w:rFonts w:ascii="Arial" w:hAnsi="Arial"/>
      <w:sz w:val="20"/>
      <w:lang w:val="x-none" w:eastAsia="x-none"/>
    </w:rPr>
  </w:style>
  <w:style w:type="paragraph" w:styleId="Footer">
    <w:name w:val="footer"/>
    <w:basedOn w:val="Normal"/>
    <w:link w:val="FooterChar"/>
    <w:uiPriority w:val="99"/>
    <w:pPr>
      <w:tabs>
        <w:tab w:val="center" w:pos="4536"/>
        <w:tab w:val="right" w:pos="9072"/>
      </w:tabs>
    </w:pPr>
  </w:style>
  <w:style w:type="paragraph" w:styleId="List2">
    <w:name w:val="List 2"/>
    <w:basedOn w:val="Normal"/>
    <w:pPr>
      <w:ind w:left="566" w:hanging="283"/>
    </w:pPr>
    <w:rPr>
      <w:lang w:val="en-GB"/>
    </w:rPr>
  </w:style>
  <w:style w:type="paragraph" w:styleId="List3">
    <w:name w:val="List 3"/>
    <w:basedOn w:val="Normal"/>
    <w:pPr>
      <w:ind w:left="849" w:hanging="283"/>
    </w:pPr>
    <w:rPr>
      <w:lang w:val="en-GB"/>
    </w:rPr>
  </w:style>
  <w:style w:type="paragraph" w:styleId="BodyText">
    <w:name w:val="Body Text"/>
    <w:basedOn w:val="Normal"/>
    <w:pPr>
      <w:spacing w:after="120"/>
    </w:pPr>
    <w:rPr>
      <w:lang w:val="en-GB"/>
    </w:rPr>
  </w:style>
  <w:style w:type="paragraph" w:styleId="List4">
    <w:name w:val="List 4"/>
    <w:basedOn w:val="Normal"/>
    <w:pPr>
      <w:ind w:left="1132" w:hanging="283"/>
    </w:pPr>
    <w:rPr>
      <w:lang w:val="en-GB"/>
    </w:rPr>
  </w:style>
  <w:style w:type="paragraph" w:styleId="ListContinue4">
    <w:name w:val="List Continue 4"/>
    <w:basedOn w:val="Normal"/>
    <w:pPr>
      <w:spacing w:after="120"/>
      <w:ind w:left="1132"/>
    </w:pPr>
    <w:rPr>
      <w:lang w:val="en-GB"/>
    </w:rPr>
  </w:style>
  <w:style w:type="paragraph" w:styleId="BodyTextIndent">
    <w:name w:val="Body Text Indent"/>
    <w:basedOn w:val="Normal"/>
    <w:pPr>
      <w:ind w:left="993"/>
    </w:pPr>
  </w:style>
  <w:style w:type="character" w:styleId="PageNumber">
    <w:name w:val="page number"/>
    <w:basedOn w:val="DefaultParagraphFont"/>
  </w:style>
  <w:style w:type="paragraph" w:styleId="BodyTextIndent2">
    <w:name w:val="Body Text Indent 2"/>
    <w:basedOn w:val="Normal"/>
    <w:pPr>
      <w:ind w:left="993"/>
    </w:pPr>
    <w:rPr>
      <w:sz w:val="22"/>
    </w:rPr>
  </w:style>
  <w:style w:type="paragraph" w:customStyle="1" w:styleId="Text">
    <w:name w:val="Text"/>
    <w:basedOn w:val="Normal"/>
    <w:link w:val="TextChar1"/>
    <w:pPr>
      <w:spacing w:before="120"/>
      <w:jc w:val="both"/>
    </w:pPr>
    <w:rPr>
      <w:lang w:val="en-GB"/>
    </w:rPr>
  </w:style>
  <w:style w:type="paragraph" w:styleId="BodyText2">
    <w:name w:val="Body Text 2"/>
    <w:basedOn w:val="Normal"/>
    <w:pPr>
      <w:suppressAutoHyphens/>
    </w:pPr>
    <w:rPr>
      <w:sz w:val="22"/>
    </w:rPr>
  </w:style>
  <w:style w:type="paragraph" w:styleId="Title">
    <w:name w:val="Title"/>
    <w:basedOn w:val="Normal"/>
    <w:qFormat/>
    <w:pPr>
      <w:jc w:val="center"/>
    </w:pPr>
    <w:rPr>
      <w:b/>
      <w:sz w:val="22"/>
    </w:rPr>
  </w:style>
  <w:style w:type="paragraph" w:styleId="BalloonText">
    <w:name w:val="Balloon Text"/>
    <w:basedOn w:val="Normal"/>
    <w:semiHidden/>
    <w:rsid w:val="00464805"/>
    <w:rPr>
      <w:rFonts w:ascii="Tahoma" w:hAnsi="Tahoma" w:cs="Tahoma"/>
      <w:sz w:val="16"/>
      <w:szCs w:val="16"/>
    </w:rPr>
  </w:style>
  <w:style w:type="character" w:styleId="CommentReference">
    <w:name w:val="annotation reference"/>
    <w:uiPriority w:val="99"/>
    <w:semiHidden/>
    <w:rsid w:val="004A2EF4"/>
    <w:rPr>
      <w:sz w:val="16"/>
      <w:szCs w:val="16"/>
    </w:rPr>
  </w:style>
  <w:style w:type="paragraph" w:styleId="CommentText">
    <w:name w:val="annotation text"/>
    <w:aliases w:val="Comment Text Char1 Char,Comment Text Char Char Char,Comment Text Char1,Annotationtext,comment text"/>
    <w:basedOn w:val="Normal"/>
    <w:link w:val="CommentTextChar"/>
    <w:qFormat/>
    <w:rsid w:val="004A2EF4"/>
    <w:rPr>
      <w:sz w:val="20"/>
      <w:lang w:eastAsia="x-none"/>
    </w:rPr>
  </w:style>
  <w:style w:type="paragraph" w:styleId="CommentSubject">
    <w:name w:val="annotation subject"/>
    <w:basedOn w:val="CommentText"/>
    <w:next w:val="CommentText"/>
    <w:semiHidden/>
    <w:rsid w:val="004A2EF4"/>
    <w:rPr>
      <w:b/>
      <w:bCs/>
    </w:rPr>
  </w:style>
  <w:style w:type="table" w:styleId="TableGrid">
    <w:name w:val="Table Grid"/>
    <w:basedOn w:val="TableNormal"/>
    <w:rsid w:val="00CD5BAD"/>
    <w:pPr>
      <w:tabs>
        <w:tab w:val="left" w:pos="567"/>
      </w:tabs>
      <w:spacing w:line="-26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egnCharTegnCharTegn">
    <w:name w:val="Tegn Char Tegn Char Tegn"/>
    <w:basedOn w:val="Normal"/>
    <w:rsid w:val="00E43D34"/>
    <w:pPr>
      <w:spacing w:after="160" w:line="240" w:lineRule="exact"/>
    </w:pPr>
    <w:rPr>
      <w:rFonts w:ascii="Verdana" w:hAnsi="Verdana" w:cs="Verdana"/>
      <w:sz w:val="20"/>
      <w:lang w:val="en-GB"/>
    </w:rPr>
  </w:style>
  <w:style w:type="character" w:customStyle="1" w:styleId="TextChar1">
    <w:name w:val="Text Char1"/>
    <w:link w:val="Text"/>
    <w:rsid w:val="002252CF"/>
    <w:rPr>
      <w:sz w:val="24"/>
      <w:lang w:val="en-GB" w:eastAsia="en-US" w:bidi="ar-SA"/>
    </w:rPr>
  </w:style>
  <w:style w:type="paragraph" w:customStyle="1" w:styleId="BodyText21">
    <w:name w:val="Body Text 21"/>
    <w:basedOn w:val="Normal"/>
    <w:rsid w:val="0018306F"/>
    <w:pPr>
      <w:tabs>
        <w:tab w:val="left" w:pos="567"/>
      </w:tabs>
      <w:spacing w:line="-260" w:lineRule="auto"/>
      <w:ind w:left="567"/>
      <w:jc w:val="both"/>
    </w:pPr>
    <w:rPr>
      <w:sz w:val="22"/>
      <w:lang w:val="en-GB"/>
    </w:rPr>
  </w:style>
  <w:style w:type="paragraph" w:customStyle="1" w:styleId="Table">
    <w:name w:val="Table"/>
    <w:basedOn w:val="Normal"/>
    <w:link w:val="TableChar"/>
    <w:rsid w:val="0018306F"/>
    <w:pPr>
      <w:keepLines/>
      <w:tabs>
        <w:tab w:val="left" w:pos="284"/>
      </w:tabs>
      <w:spacing w:before="40" w:after="20"/>
    </w:pPr>
    <w:rPr>
      <w:rFonts w:ascii="Arial" w:hAnsi="Arial"/>
      <w:sz w:val="22"/>
      <w:lang w:val="en-US"/>
    </w:rPr>
  </w:style>
  <w:style w:type="character" w:customStyle="1" w:styleId="TableChar">
    <w:name w:val="Table Char"/>
    <w:link w:val="Table"/>
    <w:rsid w:val="0018306F"/>
    <w:rPr>
      <w:rFonts w:ascii="Arial" w:hAnsi="Arial"/>
      <w:sz w:val="22"/>
      <w:lang w:val="en-US" w:eastAsia="en-US" w:bidi="ar-SA"/>
    </w:rPr>
  </w:style>
  <w:style w:type="paragraph" w:customStyle="1" w:styleId="Authors">
    <w:name w:val="Authors"/>
    <w:basedOn w:val="Normal"/>
    <w:rsid w:val="00AA1C74"/>
    <w:pPr>
      <w:keepNext/>
      <w:spacing w:before="240"/>
    </w:pPr>
    <w:rPr>
      <w:rFonts w:ascii="Arial" w:hAnsi="Arial"/>
      <w:sz w:val="22"/>
      <w:lang w:val="en-GB"/>
    </w:rPr>
  </w:style>
  <w:style w:type="character" w:styleId="Hyperlink">
    <w:name w:val="Hyperlink"/>
    <w:uiPriority w:val="99"/>
    <w:rsid w:val="00493D97"/>
    <w:rPr>
      <w:color w:val="0000FF"/>
      <w:u w:val="single"/>
    </w:rPr>
  </w:style>
  <w:style w:type="paragraph" w:customStyle="1" w:styleId="TegnCharTegn1">
    <w:name w:val="Tegn Char Tegn1"/>
    <w:basedOn w:val="Normal"/>
    <w:rsid w:val="00FA0E92"/>
    <w:pPr>
      <w:spacing w:after="160" w:line="240" w:lineRule="exact"/>
    </w:pPr>
    <w:rPr>
      <w:rFonts w:ascii="Tahoma" w:eastAsia="MS Mincho" w:hAnsi="Tahoma"/>
      <w:sz w:val="20"/>
      <w:lang w:val="en-US"/>
    </w:rPr>
  </w:style>
  <w:style w:type="character" w:customStyle="1" w:styleId="TextChar">
    <w:name w:val="Text Char"/>
    <w:rsid w:val="007437B0"/>
    <w:rPr>
      <w:rFonts w:ascii="Sabon" w:hAnsi="Sabon"/>
      <w:sz w:val="22"/>
      <w:lang w:val="en-GB"/>
    </w:rPr>
  </w:style>
  <w:style w:type="character" w:customStyle="1" w:styleId="HeaderChar">
    <w:name w:val="Header Char"/>
    <w:link w:val="Header"/>
    <w:rsid w:val="00046BDD"/>
    <w:rPr>
      <w:rFonts w:ascii="Arial" w:hAnsi="Arial"/>
    </w:rPr>
  </w:style>
  <w:style w:type="paragraph" w:styleId="Revision">
    <w:name w:val="Revision"/>
    <w:hidden/>
    <w:uiPriority w:val="99"/>
    <w:semiHidden/>
    <w:rsid w:val="001E6EC7"/>
    <w:rPr>
      <w:sz w:val="24"/>
      <w:lang w:val="nb-NO"/>
    </w:rPr>
  </w:style>
  <w:style w:type="character" w:styleId="FootnoteReference">
    <w:name w:val="footnote reference"/>
    <w:semiHidden/>
    <w:rsid w:val="00DD27C6"/>
    <w:rPr>
      <w:vertAlign w:val="superscript"/>
    </w:rPr>
  </w:style>
  <w:style w:type="character" w:customStyle="1" w:styleId="CommentTextChar">
    <w:name w:val="Comment Text Char"/>
    <w:aliases w:val="Comment Text Char1 Char Char,Comment Text Char Char Char Char,Comment Text Char1 Char1,Annotationtext Char,comment text Char"/>
    <w:link w:val="CommentText"/>
    <w:rsid w:val="00DD27C6"/>
    <w:rPr>
      <w:lang w:val="nb-NO"/>
    </w:rPr>
  </w:style>
  <w:style w:type="paragraph" w:customStyle="1" w:styleId="Legend">
    <w:name w:val="Legend"/>
    <w:basedOn w:val="Table"/>
    <w:rsid w:val="002A5895"/>
    <w:rPr>
      <w:rFonts w:eastAsia="MS Mincho"/>
      <w:sz w:val="20"/>
      <w:szCs w:val="24"/>
      <w:lang w:eastAsia="ja-JP"/>
    </w:rPr>
  </w:style>
  <w:style w:type="paragraph" w:customStyle="1" w:styleId="AddressTL">
    <w:name w:val="AddressTL"/>
    <w:basedOn w:val="Normal"/>
    <w:next w:val="Normal"/>
    <w:rsid w:val="00E64679"/>
    <w:pPr>
      <w:framePr w:w="4820" w:hSpace="181" w:wrap="notBeside" w:vAnchor="text" w:hAnchor="margin" w:y="1"/>
      <w:spacing w:after="720"/>
    </w:pPr>
    <w:rPr>
      <w:rFonts w:ascii="CG Times (W1)" w:hAnsi="CG Times (W1)"/>
      <w:noProof/>
      <w:lang w:val="en-GB"/>
    </w:rPr>
  </w:style>
  <w:style w:type="paragraph" w:customStyle="1" w:styleId="Default">
    <w:name w:val="Default"/>
    <w:rsid w:val="00DF137E"/>
    <w:pPr>
      <w:autoSpaceDE w:val="0"/>
      <w:autoSpaceDN w:val="0"/>
      <w:adjustRightInd w:val="0"/>
    </w:pPr>
    <w:rPr>
      <w:color w:val="000000"/>
      <w:sz w:val="24"/>
      <w:szCs w:val="24"/>
    </w:rPr>
  </w:style>
  <w:style w:type="paragraph" w:customStyle="1" w:styleId="BodytextAgency">
    <w:name w:val="Body text (Agency)"/>
    <w:basedOn w:val="Normal"/>
    <w:link w:val="BodytextAgencyChar"/>
    <w:qFormat/>
    <w:rsid w:val="00DF137E"/>
    <w:pPr>
      <w:spacing w:after="140" w:line="280" w:lineRule="atLeast"/>
    </w:pPr>
    <w:rPr>
      <w:rFonts w:ascii="Verdana" w:eastAsia="Verdana" w:hAnsi="Verdana" w:cs="Verdana"/>
      <w:sz w:val="18"/>
      <w:szCs w:val="18"/>
      <w:lang w:val="en-GB" w:eastAsia="en-GB"/>
    </w:rPr>
  </w:style>
  <w:style w:type="character" w:customStyle="1" w:styleId="BodytextAgencyChar">
    <w:name w:val="Body text (Agency) Char"/>
    <w:link w:val="BodytextAgency"/>
    <w:qFormat/>
    <w:rsid w:val="00DF137E"/>
    <w:rPr>
      <w:rFonts w:ascii="Verdana" w:eastAsia="Verdana" w:hAnsi="Verdana" w:cs="Verdana"/>
      <w:sz w:val="18"/>
      <w:szCs w:val="18"/>
      <w:lang w:val="en-GB" w:eastAsia="en-GB"/>
    </w:rPr>
  </w:style>
  <w:style w:type="paragraph" w:styleId="ListParagraph">
    <w:name w:val="List Paragraph"/>
    <w:basedOn w:val="Normal"/>
    <w:uiPriority w:val="34"/>
    <w:qFormat/>
    <w:rsid w:val="00EF1706"/>
    <w:pPr>
      <w:ind w:left="720"/>
    </w:pPr>
  </w:style>
  <w:style w:type="character" w:styleId="FollowedHyperlink">
    <w:name w:val="FollowedHyperlink"/>
    <w:uiPriority w:val="99"/>
    <w:semiHidden/>
    <w:unhideWhenUsed/>
    <w:rsid w:val="00CD22D2"/>
    <w:rPr>
      <w:color w:val="800080"/>
      <w:u w:val="single"/>
    </w:rPr>
  </w:style>
  <w:style w:type="paragraph" w:styleId="NormalWeb">
    <w:name w:val="Normal (Web)"/>
    <w:basedOn w:val="Normal"/>
    <w:uiPriority w:val="99"/>
    <w:semiHidden/>
    <w:unhideWhenUsed/>
    <w:rsid w:val="00D638E1"/>
    <w:pPr>
      <w:spacing w:before="100" w:beforeAutospacing="1" w:after="100" w:afterAutospacing="1"/>
    </w:pPr>
    <w:rPr>
      <w:szCs w:val="24"/>
      <w:lang w:val="en-US"/>
    </w:rPr>
  </w:style>
  <w:style w:type="paragraph" w:customStyle="1" w:styleId="No-numheading3Agency">
    <w:name w:val="No-num heading 3 (Agency)"/>
    <w:basedOn w:val="Normal"/>
    <w:next w:val="Normal"/>
    <w:link w:val="No-numheading3AgencyChar"/>
    <w:rsid w:val="008E7552"/>
    <w:pPr>
      <w:keepNext/>
      <w:spacing w:before="280" w:after="220"/>
      <w:outlineLvl w:val="2"/>
    </w:pPr>
    <w:rPr>
      <w:rFonts w:ascii="Verdana" w:eastAsia="Verdana" w:hAnsi="Verdana"/>
      <w:b/>
      <w:bCs/>
      <w:kern w:val="32"/>
      <w:sz w:val="22"/>
      <w:szCs w:val="22"/>
      <w:lang w:eastAsia="x-none"/>
    </w:rPr>
  </w:style>
  <w:style w:type="character" w:customStyle="1" w:styleId="No-numheading3AgencyChar">
    <w:name w:val="No-num heading 3 (Agency) Char"/>
    <w:link w:val="No-numheading3Agency"/>
    <w:rsid w:val="008E7552"/>
    <w:rPr>
      <w:rFonts w:ascii="Verdana" w:eastAsia="Verdana" w:hAnsi="Verdana"/>
      <w:b/>
      <w:bCs/>
      <w:kern w:val="32"/>
      <w:sz w:val="22"/>
      <w:szCs w:val="22"/>
      <w:lang w:val="nb-NO" w:eastAsia="x-none"/>
    </w:rPr>
  </w:style>
  <w:style w:type="paragraph" w:customStyle="1" w:styleId="DraftingNotesAgency">
    <w:name w:val="Drafting Notes (Agency)"/>
    <w:basedOn w:val="Normal"/>
    <w:next w:val="Normal"/>
    <w:link w:val="DraftingNotesAgencyChar"/>
    <w:qFormat/>
    <w:rsid w:val="008E7552"/>
    <w:pPr>
      <w:spacing w:after="140" w:line="280" w:lineRule="atLeast"/>
    </w:pPr>
    <w:rPr>
      <w:rFonts w:ascii="Courier New" w:eastAsia="Verdana" w:hAnsi="Courier New"/>
      <w:i/>
      <w:color w:val="339966"/>
      <w:sz w:val="22"/>
      <w:szCs w:val="18"/>
      <w:lang w:eastAsia="x-none"/>
    </w:rPr>
  </w:style>
  <w:style w:type="character" w:customStyle="1" w:styleId="DraftingNotesAgencyChar">
    <w:name w:val="Drafting Notes (Agency) Char"/>
    <w:link w:val="DraftingNotesAgency"/>
    <w:rsid w:val="008E7552"/>
    <w:rPr>
      <w:rFonts w:ascii="Courier New" w:eastAsia="Verdana" w:hAnsi="Courier New"/>
      <w:i/>
      <w:color w:val="339966"/>
      <w:sz w:val="22"/>
      <w:szCs w:val="18"/>
      <w:lang w:val="nb-NO" w:eastAsia="x-none"/>
    </w:rPr>
  </w:style>
  <w:style w:type="character" w:customStyle="1" w:styleId="FooterChar">
    <w:name w:val="Footer Char"/>
    <w:basedOn w:val="DefaultParagraphFont"/>
    <w:link w:val="Footer"/>
    <w:uiPriority w:val="99"/>
    <w:rsid w:val="00476DF6"/>
    <w:rPr>
      <w:sz w:val="24"/>
      <w:lang w:val="nb-NO"/>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63276109">
      <w:bodyDiv w:val="1"/>
      <w:marLeft w:val="0"/>
      <w:marRight w:val="0"/>
      <w:marTop w:val="0"/>
      <w:marBottom w:val="0"/>
      <w:divBdr>
        <w:top w:val="none" w:sz="0" w:space="0" w:color="auto"/>
        <w:left w:val="none" w:sz="0" w:space="0" w:color="auto"/>
        <w:bottom w:val="none" w:sz="0" w:space="0" w:color="auto"/>
        <w:right w:val="none" w:sz="0" w:space="0" w:color="auto"/>
      </w:divBdr>
    </w:div>
    <w:div w:id="1209948341">
      <w:bodyDiv w:val="1"/>
      <w:marLeft w:val="0"/>
      <w:marRight w:val="0"/>
      <w:marTop w:val="0"/>
      <w:marBottom w:val="0"/>
      <w:divBdr>
        <w:top w:val="none" w:sz="0" w:space="0" w:color="auto"/>
        <w:left w:val="none" w:sz="0" w:space="0" w:color="auto"/>
        <w:bottom w:val="none" w:sz="0" w:space="0" w:color="auto"/>
        <w:right w:val="none" w:sz="0" w:space="0" w:color="auto"/>
      </w:divBdr>
    </w:div>
    <w:div w:id="1450859717">
      <w:bodyDiv w:val="1"/>
      <w:marLeft w:val="0"/>
      <w:marRight w:val="0"/>
      <w:marTop w:val="0"/>
      <w:marBottom w:val="0"/>
      <w:divBdr>
        <w:top w:val="none" w:sz="0" w:space="0" w:color="auto"/>
        <w:left w:val="none" w:sz="0" w:space="0" w:color="auto"/>
        <w:bottom w:val="none" w:sz="0" w:space="0" w:color="auto"/>
        <w:right w:val="none" w:sz="0" w:space="0" w:color="auto"/>
      </w:divBdr>
    </w:div>
    <w:div w:id="1572275240">
      <w:bodyDiv w:val="1"/>
      <w:marLeft w:val="0"/>
      <w:marRight w:val="0"/>
      <w:marTop w:val="0"/>
      <w:marBottom w:val="0"/>
      <w:divBdr>
        <w:top w:val="none" w:sz="0" w:space="0" w:color="auto"/>
        <w:left w:val="none" w:sz="0" w:space="0" w:color="auto"/>
        <w:bottom w:val="none" w:sz="0" w:space="0" w:color="auto"/>
        <w:right w:val="none" w:sz="0" w:space="0" w:color="auto"/>
      </w:divBdr>
    </w:div>
    <w:div w:id="16430034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2.jpeg"/><Relationship Id="rId18" Type="http://schemas.openxmlformats.org/officeDocument/2006/relationships/hyperlink" Target="http://www.felleskatalogen.no" TargetMode="External"/><Relationship Id="rId26" Type="http://schemas.openxmlformats.org/officeDocument/2006/relationships/hyperlink" Target="http://www.felleskatalogen.no" TargetMode="External"/><Relationship Id="rId3" Type="http://schemas.openxmlformats.org/officeDocument/2006/relationships/styles" Target="styles.xml"/><Relationship Id="rId21" Type="http://schemas.openxmlformats.org/officeDocument/2006/relationships/image" Target="media/image9.png"/><Relationship Id="rId34" Type="http://schemas.openxmlformats.org/officeDocument/2006/relationships/customXml" Target="../customXml/item5.xml"/><Relationship Id="rId7" Type="http://schemas.openxmlformats.org/officeDocument/2006/relationships/endnotes" Target="endnotes.xml"/><Relationship Id="rId12" Type="http://schemas.openxmlformats.org/officeDocument/2006/relationships/image" Target="media/image1.jpeg"/><Relationship Id="rId17" Type="http://schemas.openxmlformats.org/officeDocument/2006/relationships/image" Target="media/image6.jpeg"/><Relationship Id="rId25" Type="http://schemas.openxmlformats.org/officeDocument/2006/relationships/hyperlink" Target="http://www.ema.europa.eu" TargetMode="External"/><Relationship Id="rId33" Type="http://schemas.openxmlformats.org/officeDocument/2006/relationships/customXml" Target="../customXml/item4.xml"/><Relationship Id="rId2" Type="http://schemas.openxmlformats.org/officeDocument/2006/relationships/numbering" Target="numbering.xml"/><Relationship Id="rId16" Type="http://schemas.openxmlformats.org/officeDocument/2006/relationships/image" Target="media/image5.jpeg"/><Relationship Id="rId20" Type="http://schemas.openxmlformats.org/officeDocument/2006/relationships/image" Target="media/image8.pn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www.felleskatalogen.no" TargetMode="External"/><Relationship Id="rId24" Type="http://schemas.openxmlformats.org/officeDocument/2006/relationships/image" Target="media/image12.png"/><Relationship Id="rId32" Type="http://schemas.openxmlformats.org/officeDocument/2006/relationships/customXml" Target="../customXml/item3.xml"/><Relationship Id="rId5" Type="http://schemas.openxmlformats.org/officeDocument/2006/relationships/webSettings" Target="webSettings.xml"/><Relationship Id="rId15" Type="http://schemas.openxmlformats.org/officeDocument/2006/relationships/image" Target="media/image4.jpeg"/><Relationship Id="rId23" Type="http://schemas.openxmlformats.org/officeDocument/2006/relationships/image" Target="media/image11.png"/><Relationship Id="rId28" Type="http://schemas.openxmlformats.org/officeDocument/2006/relationships/footer" Target="footer2.xml"/><Relationship Id="rId10" Type="http://schemas.openxmlformats.org/officeDocument/2006/relationships/hyperlink" Target="https://www.ema.europa.eu/en/documents/template-form/qrd-appendix-v-adverse-drug-reaction-reporting-details_en.docx" TargetMode="External"/><Relationship Id="rId19" Type="http://schemas.openxmlformats.org/officeDocument/2006/relationships/image" Target="media/image7.jpeg"/><Relationship Id="rId31" Type="http://schemas.openxmlformats.org/officeDocument/2006/relationships/customXml" Target="../customXml/item2.xml"/><Relationship Id="rId4" Type="http://schemas.openxmlformats.org/officeDocument/2006/relationships/settings" Target="settings.xml"/><Relationship Id="rId9" Type="http://schemas.openxmlformats.org/officeDocument/2006/relationships/hyperlink" Target="https://www.ema.europa.eu/en/documents/template-form/qrd-appendix-v-adverse-drug-reaction-reporting-details_en.docx" TargetMode="External"/><Relationship Id="rId14" Type="http://schemas.openxmlformats.org/officeDocument/2006/relationships/image" Target="media/image3.jpeg"/><Relationship Id="rId22" Type="http://schemas.openxmlformats.org/officeDocument/2006/relationships/image" Target="media/image10.png"/><Relationship Id="rId27" Type="http://schemas.openxmlformats.org/officeDocument/2006/relationships/footer" Target="footer1.xml"/><Relationship Id="rId30" Type="http://schemas.openxmlformats.org/officeDocument/2006/relationships/theme" Target="theme/theme1.xml"/><Relationship Id="rId8" Type="http://schemas.openxmlformats.org/officeDocument/2006/relationships/hyperlink" Target="https://www.ema.europa.eu/en/documents/template-form/qrd-appendix-v-adverse-drug-reaction-reporting-details_en.doc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fa9ed7d62b07498afd011a1263b11d5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c707d9bab4414025aac99f0855fe2f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EMADOC-1700519818-2939092</_dlc_DocId>
    <_dlc_DocIdUrl xmlns="a034c160-bfb7-45f5-8632-2eb7e0508071">
      <Url>https://euema.sharepoint.com/sites/CRM/_layouts/15/DocIdRedir.aspx?ID=EMADOC-1700519818-2939092</Url>
      <Description>EMADOC-1700519818-2939092</Description>
    </_dlc_DocIdUrl>
  </documentManagement>
</p:properties>
</file>

<file path=customXml/itemProps1.xml><?xml version="1.0" encoding="utf-8"?>
<ds:datastoreItem xmlns:ds="http://schemas.openxmlformats.org/officeDocument/2006/customXml" ds:itemID="{469FACAB-CF50-416A-9658-1477F4ECC120}">
  <ds:schemaRefs>
    <ds:schemaRef ds:uri="http://schemas.openxmlformats.org/officeDocument/2006/bibliography"/>
  </ds:schemaRefs>
</ds:datastoreItem>
</file>

<file path=customXml/itemProps2.xml><?xml version="1.0" encoding="utf-8"?>
<ds:datastoreItem xmlns:ds="http://schemas.openxmlformats.org/officeDocument/2006/customXml" ds:itemID="{6A6BBF17-89D4-436B-A66E-310D39897477}"/>
</file>

<file path=customXml/itemProps3.xml><?xml version="1.0" encoding="utf-8"?>
<ds:datastoreItem xmlns:ds="http://schemas.openxmlformats.org/officeDocument/2006/customXml" ds:itemID="{1310B4D2-502A-44FB-8479-1BA499C76CFE}"/>
</file>

<file path=customXml/itemProps4.xml><?xml version="1.0" encoding="utf-8"?>
<ds:datastoreItem xmlns:ds="http://schemas.openxmlformats.org/officeDocument/2006/customXml" ds:itemID="{16761C65-9138-40DD-B258-75D7EC94DF24}"/>
</file>

<file path=customXml/itemProps5.xml><?xml version="1.0" encoding="utf-8"?>
<ds:datastoreItem xmlns:ds="http://schemas.openxmlformats.org/officeDocument/2006/customXml" ds:itemID="{6D28195C-E5B4-44D8-BB99-3FBC65A0B7FB}"/>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3</Pages>
  <Words>26746</Words>
  <Characters>164204</Characters>
  <Application>Microsoft Office Word</Application>
  <DocSecurity>0</DocSecurity>
  <Lines>6567</Lines>
  <Paragraphs>3311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188043</CharactersWithSpaces>
  <SharedDoc>false</SharedDoc>
  <HLinks>
    <vt:vector size="72" baseType="variant">
      <vt:variant>
        <vt:i4>1245197</vt:i4>
      </vt:variant>
      <vt:variant>
        <vt:i4>33</vt:i4>
      </vt:variant>
      <vt:variant>
        <vt:i4>0</vt:i4>
      </vt:variant>
      <vt:variant>
        <vt:i4>5</vt:i4>
      </vt:variant>
      <vt:variant>
        <vt:lpwstr>http://www.ema.europa.eu/</vt:lpwstr>
      </vt:variant>
      <vt:variant>
        <vt:lpwstr/>
      </vt:variant>
      <vt:variant>
        <vt:i4>2359399</vt:i4>
      </vt:variant>
      <vt:variant>
        <vt:i4>30</vt:i4>
      </vt:variant>
      <vt:variant>
        <vt:i4>0</vt:i4>
      </vt:variant>
      <vt:variant>
        <vt:i4>5</vt:i4>
      </vt:variant>
      <vt:variant>
        <vt:lpwstr>http://www.ema.europa.eu/docs/en_GB/document_library/Template_or_form/2013/03/WC500139752.doc</vt:lpwstr>
      </vt:variant>
      <vt:variant>
        <vt:lpwstr/>
      </vt:variant>
      <vt:variant>
        <vt:i4>1245197</vt:i4>
      </vt:variant>
      <vt:variant>
        <vt:i4>27</vt:i4>
      </vt:variant>
      <vt:variant>
        <vt:i4>0</vt:i4>
      </vt:variant>
      <vt:variant>
        <vt:i4>5</vt:i4>
      </vt:variant>
      <vt:variant>
        <vt:lpwstr>http://www.ema.europa.eu/</vt:lpwstr>
      </vt:variant>
      <vt:variant>
        <vt:lpwstr/>
      </vt:variant>
      <vt:variant>
        <vt:i4>2359399</vt:i4>
      </vt:variant>
      <vt:variant>
        <vt:i4>24</vt:i4>
      </vt:variant>
      <vt:variant>
        <vt:i4>0</vt:i4>
      </vt:variant>
      <vt:variant>
        <vt:i4>5</vt:i4>
      </vt:variant>
      <vt:variant>
        <vt:lpwstr>http://www.ema.europa.eu/docs/en_GB/document_library/Template_or_form/2013/03/WC500139752.doc</vt:lpwstr>
      </vt:variant>
      <vt:variant>
        <vt:lpwstr/>
      </vt:variant>
      <vt:variant>
        <vt:i4>1245197</vt:i4>
      </vt:variant>
      <vt:variant>
        <vt:i4>21</vt:i4>
      </vt:variant>
      <vt:variant>
        <vt:i4>0</vt:i4>
      </vt:variant>
      <vt:variant>
        <vt:i4>5</vt:i4>
      </vt:variant>
      <vt:variant>
        <vt:lpwstr>http://www.ema.europa.eu/</vt:lpwstr>
      </vt:variant>
      <vt:variant>
        <vt:lpwstr/>
      </vt:variant>
      <vt:variant>
        <vt:i4>2359399</vt:i4>
      </vt:variant>
      <vt:variant>
        <vt:i4>18</vt:i4>
      </vt:variant>
      <vt:variant>
        <vt:i4>0</vt:i4>
      </vt:variant>
      <vt:variant>
        <vt:i4>5</vt:i4>
      </vt:variant>
      <vt:variant>
        <vt:lpwstr>http://www.ema.europa.eu/docs/en_GB/document_library/Template_or_form/2013/03/WC500139752.doc</vt:lpwstr>
      </vt:variant>
      <vt:variant>
        <vt:lpwstr/>
      </vt: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Exelon: EPAR - Product information - tracked changes</dc:title>
  <dc:subject/>
  <dc:creator/>
  <cp:keywords/>
  <cp:lastModifiedBy/>
  <cp:revision>1</cp:revision>
  <dcterms:created xsi:type="dcterms:W3CDTF">2026-01-20T09:35:00Z</dcterms:created>
  <dcterms:modified xsi:type="dcterms:W3CDTF">2026-01-20T09:35:00Z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2025-03-24T09:17:51Z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8d70c789-41fb-49be-8239-d294150e340e</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86d60382-0c11-4985-95ef-fc36fc1ebddd</vt:lpwstr>
  </property>
</Properties>
</file>