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footer1.xml" ContentType="application/vnd.openxmlformats-officedocument.wordprocessingml.footer+xml"/>
  <Override PartName="/word/endnotes.xml" ContentType="application/vnd.openxmlformats-officedocument.wordprocessingml.endnotes+xml"/>
  <Override PartName="/word/footer3.xml" ContentType="application/vnd.openxmlformats-officedocument.wordprocessingml.foot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webSettings.xml" ContentType="application/vnd.openxmlformats-officedocument.wordprocessingml.webSettings+xml"/>
  <Override PartName="/word/styles.xml" ContentType="application/vnd.openxmlformats-officedocument.wordprocessingml.styles+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fontTable.xml" ContentType="application/vnd.openxmlformats-officedocument.wordprocessingml.fontTable+xml"/>
  <Override PartName="/customXml/itemProps2.xml" ContentType="application/vnd.openxmlformats-officedocument.customXmlProperties+xml"/>
  <Override PartName="/docMetadata/LabelInfo.xml" ContentType="application/vnd.ms-office.classificationlabel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7D6B942" w14:textId="41CC5760" w:rsidR="0088302C" w:rsidRPr="002F557C" w:rsidRDefault="00EC0972" w:rsidP="002F557C">
      <w:pPr>
        <w:spacing w:line="240" w:lineRule="auto"/>
        <w:outlineLvl w:val="0"/>
        <w:rPr>
          <w:b/>
          <w:noProof/>
          <w:szCs w:val="22"/>
          <w:lang w:eastAsia="zh-CN"/>
        </w:rPr>
      </w:pPr>
      <w:r>
        <w:rPr>
          <w:noProof/>
          <w:sz w:val="24"/>
        </w:rPr>
        <mc:AlternateContent>
          <mc:Choice Requires="wps">
            <w:drawing>
              <wp:anchor distT="45720" distB="45720" distL="114300" distR="114300" simplePos="0" relativeHeight="251685888" behindDoc="0" locked="0" layoutInCell="1" allowOverlap="1" wp14:anchorId="45B42922" wp14:editId="330E2C75">
                <wp:simplePos x="0" y="0"/>
                <wp:positionH relativeFrom="column">
                  <wp:posOffset>-776605</wp:posOffset>
                </wp:positionH>
                <wp:positionV relativeFrom="paragraph">
                  <wp:posOffset>-367665</wp:posOffset>
                </wp:positionV>
                <wp:extent cx="7049135" cy="1091565"/>
                <wp:effectExtent l="13970" t="13335" r="13970" b="9525"/>
                <wp:wrapSquare wrapText="bothSides"/>
                <wp:docPr id="90713007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049135" cy="1091565"/>
                        </a:xfrm>
                        <a:prstGeom prst="rect">
                          <a:avLst/>
                        </a:prstGeom>
                        <a:solidFill>
                          <a:srgbClr val="FFFFFF"/>
                        </a:solidFill>
                        <a:ln w="9525">
                          <a:solidFill>
                            <a:srgbClr val="000000"/>
                          </a:solidFill>
                          <a:miter lim="800000"/>
                          <a:headEnd/>
                          <a:tailEnd/>
                        </a:ln>
                      </wps:spPr>
                      <wps:txbx>
                        <w:txbxContent>
                          <w:p w14:paraId="3FBCF6CB" w14:textId="77777777" w:rsidR="000A5489" w:rsidRDefault="00013D34" w:rsidP="000A5489">
                            <w:pPr>
                              <w:widowControl w:val="0"/>
                            </w:pPr>
                            <w:r w:rsidRPr="00220238">
                              <w:t xml:space="preserve">Niniejszy dokument to zatwierdzone druki informacyjne </w:t>
                            </w:r>
                            <w:r w:rsidRPr="00220238">
                              <w:rPr>
                                <w:lang w:val="pl-PL"/>
                              </w:rPr>
                              <w:t>produktu leczniczego</w:t>
                            </w:r>
                            <w:r>
                              <w:rPr>
                                <w:lang w:val="pl-PL"/>
                              </w:rPr>
                              <w:t xml:space="preserve"> </w:t>
                            </w:r>
                            <w:r w:rsidR="000A5489">
                              <w:t xml:space="preserve">Duaklir Genuair </w:t>
                            </w:r>
                            <w:r w:rsidRPr="00220238">
                              <w:t>z wyróżnionymi zmianami wprowadzonymi od czasu poprzedniej procedury, mającymi wpływ na druki informacyjne</w:t>
                            </w:r>
                            <w:r>
                              <w:t xml:space="preserve"> </w:t>
                            </w:r>
                            <w:r w:rsidR="000A5489">
                              <w:t>(</w:t>
                            </w:r>
                            <w:r w:rsidR="000A5489">
                              <w:rPr>
                                <w:lang w:val="es-ES_tradnl"/>
                              </w:rPr>
                              <w:t>EMA/N/0000288151</w:t>
                            </w:r>
                            <w:r w:rsidR="000A5489">
                              <w:t>).</w:t>
                            </w:r>
                          </w:p>
                          <w:p w14:paraId="4F548E15" w14:textId="77777777" w:rsidR="000A5489" w:rsidRDefault="000A5489" w:rsidP="000A5489">
                            <w:pPr>
                              <w:widowControl w:val="0"/>
                            </w:pPr>
                          </w:p>
                          <w:p w14:paraId="79DB8847" w14:textId="77777777" w:rsidR="000A5489" w:rsidRDefault="00013D34" w:rsidP="000A5489">
                            <w:r w:rsidRPr="00220238">
                              <w:t xml:space="preserve">Więcej informacji znajduje się na stronie internetowej Europejskiej Agencji Leków: </w:t>
                            </w:r>
                            <w:hyperlink r:id="rId9" w:history="1">
                              <w:r w:rsidR="000A5489">
                                <w:rPr>
                                  <w:rStyle w:val="Hyperlink"/>
                                </w:rPr>
                                <w:t>https://www.ema.europa.eu/en/medicines/human/epar/duaklir-genuair</w:t>
                              </w:r>
                            </w:hyperlink>
                          </w:p>
                        </w:txbxContent>
                      </wps:txbx>
                      <wps:bodyPr rot="0" vert="horz" wrap="square" lIns="91440" tIns="45720" rIns="91440" bIns="45720" anchor="t" anchorCtr="0" upright="1">
                        <a:spAutoFit/>
                      </wps:bodyPr>
                    </wps:wsp>
                  </a:graphicData>
                </a:graphic>
                <wp14:sizeRelH relativeFrom="margin">
                  <wp14:pctWidth>0</wp14:pctWidth>
                </wp14:sizeRelH>
                <wp14:sizeRelV relativeFrom="margin">
                  <wp14:pctHeight>20000</wp14:pctHeight>
                </wp14:sizeRelV>
              </wp:anchor>
            </w:drawing>
          </mc:Choice>
          <mc:Fallback>
            <w:pict>
              <v:shapetype w14:anchorId="45B42922" id="_x0000_t202" coordsize="21600,21600" o:spt="202" path="m,l,21600r21600,l21600,xe">
                <v:stroke joinstyle="miter"/>
                <v:path gradientshapeok="t" o:connecttype="rect"/>
              </v:shapetype>
              <v:shape id="Text Box 2" o:spid="_x0000_s1026" type="#_x0000_t202" style="position:absolute;margin-left:-61.15pt;margin-top:-28.95pt;width:555.05pt;height:85.95pt;z-index:25168588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oRg9FwIAACwEAAAOAAAAZHJzL2Uyb0RvYy54bWysU9uO2yAQfa/Uf0C8N7bTZHdjxVlts01V&#10;aXuRtv0AjLGNihkKJHb69TtgJ5veXqrygBhmODNz5rC+HTpFDsI6Cbqg2SylRGgOldRNQb9+2b26&#10;ocR5piumQIuCHoWjt5uXL9a9ycUcWlCVsARBtMt7U9DWe5MnieOt6JibgREanTXYjnk0bZNUlvWI&#10;3qlknqZXSQ+2Mha4cA5v70cn3UT8uhbcf6prJzxRBcXafNxt3MuwJ5s1yxvLTCv5VAb7hyo6JjUm&#10;PUPdM8/I3srfoDrJLTio/YxDl0BdSy5iD9hNlv7SzWPLjIi9IDnOnGly/w+Wfzw8ms+W+OENDDjA&#10;2IQzD8C/OaJh2zLdiDtroW8FqzBxFihLeuPy6Wmg2uUugJT9B6hwyGzvIQINte0CK9gnQXQcwPFM&#10;uhg84Xh5nS5W2eslJRx9WbrKllfLmIPlp+fGOv9OQEfCoaAWpxrh2eHB+VAOy08hIZsDJaudVCoa&#10;tim3ypIDQwXs4prQfwpTmvQFXS3ny5GBv0Kkcf0JopMepaxkV9CbcxDLA29vdRWF5plU4xlLVnoi&#10;MnA3suiHcsDAQGgJ1REptTBKFr8YHlqwPyjpUa4Fdd/3zApK1HuNY1lli0XQdzQWy+s5GvbSU156&#10;mOYIVVBPyXjc+vFP7I2VTYuZTkK4w1HuZCT5uaqpbpRk5H76PkHzl3aMev7kmycAAAD//wMAUEsD&#10;BBQABgAIAAAAIQAIcrSM4QAAAAwBAAAPAAAAZHJzL2Rvd25yZXYueG1sTI9Nb8IwDIbvk/YfIk/a&#10;BUHasvJRmqINidNOdOweGtNWa5yuCVD+/bzTdrPlR6+fN9+OthNXHHzrSEE8i0AgVc60VCs4fuyn&#10;KxA+aDK6c4QK7uhhWzw+5Doz7kYHvJahFhxCPtMKmhD6TEpfNWi1n7keiW9nN1gdeB1qaQZ943Db&#10;ySSKFtLqlvhDo3vcNVh9lRerYPFdzifvn2ZCh/v+bahsanbHVKnnp/F1AyLgGP5g+NVndSjY6eQu&#10;ZLzoFEzjJJkzy1O6XINgZL1acpsTs/FLBLLI5f8SxQ8AAAD//wMAUEsBAi0AFAAGAAgAAAAhALaD&#10;OJL+AAAA4QEAABMAAAAAAAAAAAAAAAAAAAAAAFtDb250ZW50X1R5cGVzXS54bWxQSwECLQAUAAYA&#10;CAAAACEAOP0h/9YAAACUAQAACwAAAAAAAAAAAAAAAAAvAQAAX3JlbHMvLnJlbHNQSwECLQAUAAYA&#10;CAAAACEAK6EYPRcCAAAsBAAADgAAAAAAAAAAAAAAAAAuAgAAZHJzL2Uyb0RvYy54bWxQSwECLQAU&#10;AAYACAAAACEACHK0jOEAAAAMAQAADwAAAAAAAAAAAAAAAABxBAAAZHJzL2Rvd25yZXYueG1sUEsF&#10;BgAAAAAEAAQA8wAAAH8FAAAAAA==&#10;">
                <v:textbox style="mso-fit-shape-to-text:t">
                  <w:txbxContent>
                    <w:p w14:paraId="3FBCF6CB" w14:textId="77777777" w:rsidR="000A5489" w:rsidRDefault="00013D34" w:rsidP="000A5489">
                      <w:pPr>
                        <w:widowControl w:val="0"/>
                      </w:pPr>
                      <w:r w:rsidRPr="00220238">
                        <w:t xml:space="preserve">Niniejszy dokument to zatwierdzone druki informacyjne </w:t>
                      </w:r>
                      <w:r w:rsidRPr="00220238">
                        <w:rPr>
                          <w:lang w:val="pl-PL"/>
                        </w:rPr>
                        <w:t>produktu leczniczego</w:t>
                      </w:r>
                      <w:r>
                        <w:rPr>
                          <w:lang w:val="pl-PL"/>
                        </w:rPr>
                        <w:t xml:space="preserve"> </w:t>
                      </w:r>
                      <w:r w:rsidR="000A5489">
                        <w:t xml:space="preserve">Duaklir Genuair </w:t>
                      </w:r>
                      <w:r w:rsidRPr="00220238">
                        <w:t>z wyróżnionymi zmianami wprowadzonymi od czasu poprzedniej procedury, mającymi wpływ na druki informacyjne</w:t>
                      </w:r>
                      <w:r>
                        <w:t xml:space="preserve"> </w:t>
                      </w:r>
                      <w:r w:rsidR="000A5489">
                        <w:t>(</w:t>
                      </w:r>
                      <w:r w:rsidR="000A5489">
                        <w:rPr>
                          <w:lang w:val="es-ES_tradnl"/>
                        </w:rPr>
                        <w:t>EMA/N/0000288151</w:t>
                      </w:r>
                      <w:r w:rsidR="000A5489">
                        <w:t>).</w:t>
                      </w:r>
                    </w:p>
                    <w:p w14:paraId="4F548E15" w14:textId="77777777" w:rsidR="000A5489" w:rsidRDefault="000A5489" w:rsidP="000A5489">
                      <w:pPr>
                        <w:widowControl w:val="0"/>
                      </w:pPr>
                    </w:p>
                    <w:p w14:paraId="79DB8847" w14:textId="77777777" w:rsidR="000A5489" w:rsidRDefault="00013D34" w:rsidP="000A5489">
                      <w:r w:rsidRPr="00220238">
                        <w:t xml:space="preserve">Więcej informacji znajduje się na stronie internetowej Europejskiej Agencji Leków: </w:t>
                      </w:r>
                      <w:hyperlink r:id="rId10" w:history="1">
                        <w:r w:rsidR="000A5489">
                          <w:rPr>
                            <w:rStyle w:val="Hyperlink"/>
                          </w:rPr>
                          <w:t>https://www.ema.europa.eu/en/medicines/human/epar/duaklir-genuair</w:t>
                        </w:r>
                      </w:hyperlink>
                    </w:p>
                  </w:txbxContent>
                </v:textbox>
                <w10:wrap type="square"/>
              </v:shape>
            </w:pict>
          </mc:Fallback>
        </mc:AlternateContent>
      </w:r>
    </w:p>
    <w:p w14:paraId="138DF7B0" w14:textId="77777777" w:rsidR="0088302C" w:rsidRPr="002F557C" w:rsidRDefault="0088302C" w:rsidP="002F557C">
      <w:pPr>
        <w:spacing w:line="240" w:lineRule="auto"/>
        <w:outlineLvl w:val="0"/>
        <w:rPr>
          <w:b/>
          <w:noProof/>
          <w:szCs w:val="22"/>
        </w:rPr>
      </w:pPr>
    </w:p>
    <w:p w14:paraId="4863E531" w14:textId="77777777" w:rsidR="0088302C" w:rsidRPr="002F557C" w:rsidRDefault="0088302C" w:rsidP="002F557C">
      <w:pPr>
        <w:spacing w:line="240" w:lineRule="auto"/>
        <w:outlineLvl w:val="0"/>
        <w:rPr>
          <w:b/>
          <w:noProof/>
          <w:szCs w:val="22"/>
        </w:rPr>
      </w:pPr>
    </w:p>
    <w:p w14:paraId="3B5C62DD" w14:textId="77777777" w:rsidR="0088302C" w:rsidRPr="002F557C" w:rsidRDefault="0088302C" w:rsidP="002F557C">
      <w:pPr>
        <w:spacing w:line="240" w:lineRule="auto"/>
        <w:outlineLvl w:val="0"/>
        <w:rPr>
          <w:b/>
          <w:noProof/>
          <w:szCs w:val="22"/>
        </w:rPr>
      </w:pPr>
    </w:p>
    <w:p w14:paraId="62499EDC" w14:textId="77777777" w:rsidR="0088302C" w:rsidRPr="002F557C" w:rsidRDefault="0088302C" w:rsidP="002F557C">
      <w:pPr>
        <w:spacing w:line="240" w:lineRule="auto"/>
        <w:outlineLvl w:val="0"/>
        <w:rPr>
          <w:b/>
          <w:noProof/>
          <w:szCs w:val="22"/>
        </w:rPr>
      </w:pPr>
    </w:p>
    <w:p w14:paraId="3D605150" w14:textId="77777777" w:rsidR="0088302C" w:rsidRPr="002F557C" w:rsidRDefault="0088302C" w:rsidP="002F557C">
      <w:pPr>
        <w:spacing w:line="240" w:lineRule="auto"/>
        <w:outlineLvl w:val="0"/>
        <w:rPr>
          <w:b/>
          <w:noProof/>
          <w:szCs w:val="22"/>
        </w:rPr>
      </w:pPr>
    </w:p>
    <w:p w14:paraId="331C396A" w14:textId="77777777" w:rsidR="0088302C" w:rsidRPr="002F557C" w:rsidRDefault="0088302C" w:rsidP="002F557C">
      <w:pPr>
        <w:spacing w:line="240" w:lineRule="auto"/>
        <w:outlineLvl w:val="0"/>
        <w:rPr>
          <w:b/>
          <w:noProof/>
          <w:szCs w:val="22"/>
        </w:rPr>
      </w:pPr>
    </w:p>
    <w:p w14:paraId="5CD358B2" w14:textId="77777777" w:rsidR="0088302C" w:rsidRPr="002F557C" w:rsidRDefault="0088302C" w:rsidP="002F557C">
      <w:pPr>
        <w:spacing w:line="240" w:lineRule="auto"/>
        <w:outlineLvl w:val="0"/>
        <w:rPr>
          <w:b/>
          <w:noProof/>
          <w:szCs w:val="22"/>
        </w:rPr>
      </w:pPr>
    </w:p>
    <w:p w14:paraId="32FE7F8E" w14:textId="77777777" w:rsidR="0088302C" w:rsidRPr="002F557C" w:rsidRDefault="0088302C" w:rsidP="002F557C">
      <w:pPr>
        <w:spacing w:line="240" w:lineRule="auto"/>
        <w:outlineLvl w:val="0"/>
        <w:rPr>
          <w:b/>
          <w:noProof/>
          <w:szCs w:val="22"/>
        </w:rPr>
      </w:pPr>
    </w:p>
    <w:p w14:paraId="68702AB9" w14:textId="77777777" w:rsidR="0088302C" w:rsidRPr="002F557C" w:rsidRDefault="0088302C" w:rsidP="002F557C">
      <w:pPr>
        <w:spacing w:line="240" w:lineRule="auto"/>
        <w:outlineLvl w:val="0"/>
        <w:rPr>
          <w:b/>
          <w:noProof/>
          <w:szCs w:val="22"/>
        </w:rPr>
      </w:pPr>
    </w:p>
    <w:p w14:paraId="3223E7A1" w14:textId="77777777" w:rsidR="0088302C" w:rsidRPr="002F557C" w:rsidRDefault="0088302C" w:rsidP="002F557C">
      <w:pPr>
        <w:spacing w:line="240" w:lineRule="auto"/>
        <w:outlineLvl w:val="0"/>
        <w:rPr>
          <w:b/>
          <w:noProof/>
          <w:szCs w:val="22"/>
        </w:rPr>
      </w:pPr>
    </w:p>
    <w:p w14:paraId="2679DEF6" w14:textId="77777777" w:rsidR="0088302C" w:rsidRPr="002F557C" w:rsidRDefault="0088302C" w:rsidP="002F557C">
      <w:pPr>
        <w:spacing w:line="240" w:lineRule="auto"/>
        <w:outlineLvl w:val="0"/>
        <w:rPr>
          <w:b/>
          <w:noProof/>
          <w:szCs w:val="22"/>
        </w:rPr>
      </w:pPr>
    </w:p>
    <w:p w14:paraId="2C6B442F" w14:textId="77777777" w:rsidR="0088302C" w:rsidRPr="002F557C" w:rsidRDefault="0088302C" w:rsidP="002F557C">
      <w:pPr>
        <w:spacing w:line="240" w:lineRule="auto"/>
        <w:outlineLvl w:val="0"/>
        <w:rPr>
          <w:b/>
          <w:noProof/>
          <w:szCs w:val="22"/>
        </w:rPr>
      </w:pPr>
    </w:p>
    <w:p w14:paraId="2A23771F" w14:textId="77777777" w:rsidR="0088302C" w:rsidRPr="002F557C" w:rsidRDefault="0088302C" w:rsidP="002F557C">
      <w:pPr>
        <w:spacing w:line="240" w:lineRule="auto"/>
        <w:outlineLvl w:val="0"/>
        <w:rPr>
          <w:b/>
          <w:noProof/>
          <w:szCs w:val="22"/>
        </w:rPr>
      </w:pPr>
    </w:p>
    <w:p w14:paraId="2D9DB502" w14:textId="77777777" w:rsidR="0088302C" w:rsidRPr="002F557C" w:rsidRDefault="0088302C" w:rsidP="002F557C">
      <w:pPr>
        <w:spacing w:line="240" w:lineRule="auto"/>
        <w:outlineLvl w:val="0"/>
        <w:rPr>
          <w:b/>
          <w:noProof/>
          <w:szCs w:val="22"/>
        </w:rPr>
      </w:pPr>
    </w:p>
    <w:p w14:paraId="1635D1EA" w14:textId="77777777" w:rsidR="0088302C" w:rsidRPr="002F557C" w:rsidRDefault="0088302C" w:rsidP="002F557C">
      <w:pPr>
        <w:spacing w:line="240" w:lineRule="auto"/>
        <w:outlineLvl w:val="0"/>
        <w:rPr>
          <w:b/>
          <w:noProof/>
          <w:szCs w:val="22"/>
        </w:rPr>
      </w:pPr>
    </w:p>
    <w:p w14:paraId="29C2BCB9" w14:textId="77777777" w:rsidR="0088302C" w:rsidRPr="002F557C" w:rsidRDefault="0088302C" w:rsidP="002F557C">
      <w:pPr>
        <w:spacing w:line="240" w:lineRule="auto"/>
        <w:outlineLvl w:val="0"/>
        <w:rPr>
          <w:b/>
          <w:noProof/>
          <w:szCs w:val="22"/>
        </w:rPr>
      </w:pPr>
    </w:p>
    <w:p w14:paraId="2ECEE052" w14:textId="77777777" w:rsidR="0088302C" w:rsidRPr="002F557C" w:rsidRDefault="0088302C" w:rsidP="002F557C">
      <w:pPr>
        <w:spacing w:line="240" w:lineRule="auto"/>
        <w:outlineLvl w:val="0"/>
        <w:rPr>
          <w:b/>
          <w:szCs w:val="22"/>
        </w:rPr>
      </w:pPr>
    </w:p>
    <w:p w14:paraId="51807ED5" w14:textId="77777777" w:rsidR="0088302C" w:rsidRPr="002F557C" w:rsidRDefault="0088302C" w:rsidP="002F557C">
      <w:pPr>
        <w:spacing w:line="240" w:lineRule="auto"/>
        <w:outlineLvl w:val="0"/>
        <w:rPr>
          <w:b/>
          <w:szCs w:val="22"/>
        </w:rPr>
      </w:pPr>
    </w:p>
    <w:p w14:paraId="498E9170" w14:textId="77777777" w:rsidR="0088302C" w:rsidRPr="002F557C" w:rsidRDefault="0088302C" w:rsidP="002F557C">
      <w:pPr>
        <w:spacing w:line="240" w:lineRule="auto"/>
        <w:outlineLvl w:val="0"/>
        <w:rPr>
          <w:b/>
          <w:szCs w:val="22"/>
        </w:rPr>
      </w:pPr>
    </w:p>
    <w:p w14:paraId="7D6E4A47" w14:textId="77777777" w:rsidR="0088302C" w:rsidRPr="002F557C" w:rsidRDefault="0088302C" w:rsidP="002F557C">
      <w:pPr>
        <w:spacing w:line="240" w:lineRule="auto"/>
        <w:outlineLvl w:val="0"/>
        <w:rPr>
          <w:b/>
          <w:szCs w:val="22"/>
        </w:rPr>
      </w:pPr>
    </w:p>
    <w:p w14:paraId="0B2488C5" w14:textId="77777777" w:rsidR="0088302C" w:rsidRPr="002F557C" w:rsidRDefault="0088302C" w:rsidP="002F557C">
      <w:pPr>
        <w:spacing w:line="240" w:lineRule="auto"/>
        <w:outlineLvl w:val="0"/>
        <w:rPr>
          <w:b/>
          <w:szCs w:val="22"/>
        </w:rPr>
      </w:pPr>
    </w:p>
    <w:p w14:paraId="139FB487" w14:textId="77777777" w:rsidR="0088302C" w:rsidRPr="002F557C" w:rsidRDefault="0088302C" w:rsidP="002F557C">
      <w:pPr>
        <w:spacing w:line="240" w:lineRule="auto"/>
        <w:outlineLvl w:val="0"/>
        <w:rPr>
          <w:b/>
          <w:szCs w:val="22"/>
        </w:rPr>
      </w:pPr>
    </w:p>
    <w:p w14:paraId="70DD530A" w14:textId="77777777" w:rsidR="0088302C" w:rsidRPr="002F557C" w:rsidRDefault="0088302C" w:rsidP="00620208">
      <w:pPr>
        <w:pStyle w:val="Title"/>
        <w:spacing w:after="0"/>
        <w:rPr>
          <w:spacing w:val="0"/>
          <w:sz w:val="22"/>
          <w:szCs w:val="22"/>
          <w:lang w:val="pl-PL"/>
        </w:rPr>
      </w:pPr>
      <w:r w:rsidRPr="002F557C">
        <w:rPr>
          <w:bCs/>
          <w:sz w:val="22"/>
          <w:szCs w:val="22"/>
          <w:lang w:val="pl-PL"/>
        </w:rPr>
        <w:t>ANEKS I</w:t>
      </w:r>
    </w:p>
    <w:p w14:paraId="75C7A914" w14:textId="77777777" w:rsidR="0088302C" w:rsidRPr="002F557C" w:rsidRDefault="0088302C" w:rsidP="00620208">
      <w:pPr>
        <w:pStyle w:val="Title"/>
        <w:spacing w:after="0"/>
        <w:rPr>
          <w:spacing w:val="0"/>
          <w:sz w:val="22"/>
          <w:szCs w:val="22"/>
          <w:lang w:val="pl-PL"/>
        </w:rPr>
      </w:pPr>
    </w:p>
    <w:p w14:paraId="07AE6D9D" w14:textId="77777777" w:rsidR="00620208" w:rsidRDefault="00620208" w:rsidP="00620208">
      <w:pPr>
        <w:pStyle w:val="A-Heading1"/>
        <w:spacing w:before="0" w:after="0"/>
        <w:jc w:val="center"/>
        <w:rPr>
          <w:noProof/>
          <w:lang w:val="pl-PL"/>
        </w:rPr>
      </w:pPr>
      <w:bookmarkStart w:id="0" w:name="CHARAKTERYSTYKA_PRODUKTU_LECZNICZEGO"/>
      <w:r w:rsidRPr="00E464A3">
        <w:rPr>
          <w:noProof/>
          <w:lang w:val="pl-PL"/>
        </w:rPr>
        <w:t>CHARAKTERYSTYKA PRODUKTU LECZNICZEGO</w:t>
      </w:r>
    </w:p>
    <w:bookmarkEnd w:id="0"/>
    <w:p w14:paraId="49AFD190" w14:textId="77777777" w:rsidR="0088302C" w:rsidRPr="002F557C" w:rsidRDefault="0088302C" w:rsidP="002F557C">
      <w:pPr>
        <w:spacing w:line="240" w:lineRule="auto"/>
        <w:rPr>
          <w:szCs w:val="22"/>
          <w:lang w:val="pl-PL"/>
        </w:rPr>
      </w:pPr>
      <w:r w:rsidRPr="002F557C">
        <w:rPr>
          <w:color w:val="008000"/>
          <w:szCs w:val="22"/>
          <w:lang w:val="pl-PL"/>
        </w:rPr>
        <w:br w:type="page"/>
      </w:r>
    </w:p>
    <w:p w14:paraId="79075D9F" w14:textId="77777777" w:rsidR="0088302C" w:rsidRPr="002F557C" w:rsidRDefault="0088302C" w:rsidP="002F557C">
      <w:pPr>
        <w:spacing w:line="240" w:lineRule="auto"/>
        <w:rPr>
          <w:szCs w:val="22"/>
          <w:lang w:val="pl-PL"/>
        </w:rPr>
      </w:pPr>
    </w:p>
    <w:p w14:paraId="2A9F9493" w14:textId="77777777" w:rsidR="0088302C" w:rsidRPr="002F557C" w:rsidRDefault="0088302C" w:rsidP="002F557C">
      <w:pPr>
        <w:keepNext/>
        <w:keepLines/>
        <w:suppressAutoHyphens/>
        <w:spacing w:line="240" w:lineRule="auto"/>
        <w:ind w:left="562" w:hanging="562"/>
        <w:rPr>
          <w:noProof/>
          <w:color w:val="008000"/>
          <w:szCs w:val="22"/>
          <w:lang w:val="pl-PL"/>
        </w:rPr>
      </w:pPr>
      <w:r w:rsidRPr="002F557C">
        <w:rPr>
          <w:b/>
          <w:bCs/>
          <w:szCs w:val="22"/>
          <w:lang w:val="pl-PL"/>
        </w:rPr>
        <w:t>1.</w:t>
      </w:r>
      <w:r w:rsidRPr="002F557C">
        <w:rPr>
          <w:b/>
          <w:bCs/>
          <w:szCs w:val="22"/>
          <w:lang w:val="pl-PL"/>
        </w:rPr>
        <w:tab/>
        <w:t>NAZWA PRODUKTU LECZNICZEGO</w:t>
      </w:r>
    </w:p>
    <w:p w14:paraId="47138FF6" w14:textId="77777777" w:rsidR="0088302C" w:rsidRPr="002F557C" w:rsidRDefault="0088302C" w:rsidP="002F557C">
      <w:pPr>
        <w:keepNext/>
        <w:keepLines/>
        <w:spacing w:line="240" w:lineRule="auto"/>
        <w:rPr>
          <w:iCs/>
          <w:noProof/>
          <w:szCs w:val="22"/>
          <w:lang w:val="pl-PL"/>
        </w:rPr>
      </w:pPr>
    </w:p>
    <w:p w14:paraId="5486B1EC" w14:textId="77777777" w:rsidR="0088302C" w:rsidRPr="002F557C" w:rsidRDefault="0088302C" w:rsidP="002F557C">
      <w:pPr>
        <w:keepNext/>
        <w:keepLines/>
        <w:spacing w:line="240" w:lineRule="auto"/>
        <w:rPr>
          <w:noProof/>
          <w:szCs w:val="22"/>
          <w:lang w:val="pl-PL"/>
        </w:rPr>
      </w:pPr>
      <w:r w:rsidRPr="002F557C">
        <w:rPr>
          <w:szCs w:val="22"/>
          <w:lang w:val="pl-PL"/>
        </w:rPr>
        <w:t>Duaklir Genuair 340 mikrogramów/12 mikrogramów proszek do inhalacji</w:t>
      </w:r>
    </w:p>
    <w:p w14:paraId="4E64979B" w14:textId="77777777" w:rsidR="0088302C" w:rsidRPr="002F557C" w:rsidRDefault="0088302C" w:rsidP="002F557C">
      <w:pPr>
        <w:spacing w:line="240" w:lineRule="auto"/>
        <w:rPr>
          <w:iCs/>
          <w:noProof/>
          <w:szCs w:val="22"/>
          <w:lang w:val="pl-PL"/>
        </w:rPr>
      </w:pPr>
    </w:p>
    <w:p w14:paraId="0418EC3B" w14:textId="77777777" w:rsidR="0088302C" w:rsidRPr="002F557C" w:rsidRDefault="0088302C" w:rsidP="002F557C">
      <w:pPr>
        <w:spacing w:line="240" w:lineRule="auto"/>
        <w:rPr>
          <w:iCs/>
          <w:noProof/>
          <w:szCs w:val="22"/>
          <w:lang w:val="pl-PL"/>
        </w:rPr>
      </w:pPr>
    </w:p>
    <w:p w14:paraId="4B2B3B85" w14:textId="77777777" w:rsidR="0088302C" w:rsidRPr="002F557C" w:rsidRDefault="0088302C" w:rsidP="002F557C">
      <w:pPr>
        <w:keepNext/>
        <w:keepLines/>
        <w:suppressAutoHyphens/>
        <w:spacing w:line="240" w:lineRule="auto"/>
        <w:ind w:left="562" w:hanging="562"/>
        <w:rPr>
          <w:noProof/>
          <w:szCs w:val="22"/>
          <w:lang w:val="pl-PL"/>
        </w:rPr>
      </w:pPr>
      <w:r w:rsidRPr="002F557C">
        <w:rPr>
          <w:b/>
          <w:bCs/>
          <w:szCs w:val="22"/>
          <w:lang w:val="pl-PL"/>
        </w:rPr>
        <w:t>2.</w:t>
      </w:r>
      <w:r w:rsidRPr="002F557C">
        <w:rPr>
          <w:b/>
          <w:bCs/>
          <w:szCs w:val="22"/>
          <w:lang w:val="pl-PL"/>
        </w:rPr>
        <w:tab/>
        <w:t>SKŁAD JAKOŚCIOWY I ILOŚCIOWY</w:t>
      </w:r>
    </w:p>
    <w:p w14:paraId="54973DF9" w14:textId="77777777" w:rsidR="0088302C" w:rsidRPr="002F557C" w:rsidRDefault="0088302C" w:rsidP="002F557C">
      <w:pPr>
        <w:keepNext/>
        <w:keepLines/>
        <w:spacing w:line="240" w:lineRule="auto"/>
        <w:rPr>
          <w:iCs/>
          <w:noProof/>
          <w:szCs w:val="22"/>
          <w:lang w:val="pl-PL"/>
        </w:rPr>
      </w:pPr>
    </w:p>
    <w:p w14:paraId="49315F6F" w14:textId="77777777" w:rsidR="0088302C" w:rsidRPr="002F557C" w:rsidRDefault="0088302C" w:rsidP="00854765">
      <w:pPr>
        <w:keepNext/>
        <w:keepLines/>
        <w:spacing w:line="240" w:lineRule="auto"/>
        <w:rPr>
          <w:bCs/>
          <w:noProof/>
          <w:szCs w:val="22"/>
          <w:lang w:val="pl-PL"/>
        </w:rPr>
      </w:pPr>
      <w:r w:rsidRPr="002F557C">
        <w:rPr>
          <w:szCs w:val="22"/>
          <w:lang w:val="pl-PL"/>
        </w:rPr>
        <w:t xml:space="preserve">Każda dostarczona dawka (dawka uwalniana z ustnika) zawiera 396 mikrogramów </w:t>
      </w:r>
      <w:r w:rsidR="00EE4DB2">
        <w:rPr>
          <w:szCs w:val="22"/>
          <w:lang w:val="pl-PL"/>
        </w:rPr>
        <w:t xml:space="preserve">bromku </w:t>
      </w:r>
      <w:r w:rsidR="00093CAB">
        <w:rPr>
          <w:szCs w:val="22"/>
          <w:lang w:val="pl-PL"/>
        </w:rPr>
        <w:t>aklidyn</w:t>
      </w:r>
      <w:r w:rsidR="00EE4DB2">
        <w:rPr>
          <w:szCs w:val="22"/>
          <w:lang w:val="pl-PL"/>
        </w:rPr>
        <w:t>y</w:t>
      </w:r>
      <w:r w:rsidR="00093CAB">
        <w:rPr>
          <w:szCs w:val="22"/>
          <w:lang w:val="pl-PL"/>
        </w:rPr>
        <w:t xml:space="preserve"> </w:t>
      </w:r>
      <w:r w:rsidRPr="002F557C">
        <w:rPr>
          <w:szCs w:val="22"/>
          <w:lang w:val="pl-PL"/>
        </w:rPr>
        <w:t>(</w:t>
      </w:r>
      <w:r w:rsidR="00854765">
        <w:rPr>
          <w:szCs w:val="22"/>
          <w:lang w:val="pl-PL"/>
        </w:rPr>
        <w:t>co odpowiada</w:t>
      </w:r>
      <w:r w:rsidRPr="002F557C">
        <w:rPr>
          <w:szCs w:val="22"/>
          <w:lang w:val="pl-PL"/>
        </w:rPr>
        <w:t xml:space="preserve"> 340 mikrogram</w:t>
      </w:r>
      <w:r w:rsidR="00854765">
        <w:rPr>
          <w:szCs w:val="22"/>
          <w:lang w:val="pl-PL"/>
        </w:rPr>
        <w:t>om</w:t>
      </w:r>
      <w:r w:rsidR="00093CAB">
        <w:rPr>
          <w:szCs w:val="22"/>
          <w:lang w:val="pl-PL"/>
        </w:rPr>
        <w:t xml:space="preserve"> aklidyn</w:t>
      </w:r>
      <w:r w:rsidR="00EE4DB2">
        <w:rPr>
          <w:szCs w:val="22"/>
          <w:lang w:val="pl-PL"/>
        </w:rPr>
        <w:t>y</w:t>
      </w:r>
      <w:r w:rsidRPr="002F557C">
        <w:rPr>
          <w:szCs w:val="22"/>
          <w:lang w:val="pl-PL"/>
        </w:rPr>
        <w:t>) oraz 11,8 mikrograma formoterolu</w:t>
      </w:r>
      <w:r w:rsidR="00854765" w:rsidRPr="00854765">
        <w:rPr>
          <w:szCs w:val="22"/>
          <w:lang w:val="pl-PL"/>
        </w:rPr>
        <w:t xml:space="preserve"> </w:t>
      </w:r>
      <w:r w:rsidR="00854765">
        <w:rPr>
          <w:szCs w:val="22"/>
          <w:lang w:val="pl-PL"/>
        </w:rPr>
        <w:t>fumaranu dwuwodnego</w:t>
      </w:r>
      <w:r w:rsidRPr="002F557C">
        <w:rPr>
          <w:szCs w:val="22"/>
          <w:lang w:val="pl-PL"/>
        </w:rPr>
        <w:t xml:space="preserve">. Odpowiada to odmierzonej dawce 400 mikrogramów </w:t>
      </w:r>
      <w:r w:rsidR="009E20A9">
        <w:rPr>
          <w:szCs w:val="22"/>
          <w:lang w:val="pl-PL"/>
        </w:rPr>
        <w:t xml:space="preserve">bromku </w:t>
      </w:r>
      <w:r w:rsidR="00093CAB">
        <w:rPr>
          <w:szCs w:val="22"/>
          <w:lang w:val="pl-PL"/>
        </w:rPr>
        <w:t>aklidyn</w:t>
      </w:r>
      <w:r w:rsidR="009E20A9">
        <w:rPr>
          <w:szCs w:val="22"/>
          <w:lang w:val="pl-PL"/>
        </w:rPr>
        <w:t>y</w:t>
      </w:r>
      <w:r w:rsidR="00093CAB">
        <w:rPr>
          <w:szCs w:val="22"/>
          <w:lang w:val="pl-PL"/>
        </w:rPr>
        <w:t xml:space="preserve"> </w:t>
      </w:r>
      <w:r w:rsidRPr="002F557C">
        <w:rPr>
          <w:szCs w:val="22"/>
          <w:lang w:val="pl-PL"/>
        </w:rPr>
        <w:t>(</w:t>
      </w:r>
      <w:r w:rsidR="00854765">
        <w:rPr>
          <w:szCs w:val="22"/>
          <w:lang w:val="pl-PL"/>
        </w:rPr>
        <w:t>co odpowiada</w:t>
      </w:r>
      <w:r w:rsidRPr="002F557C">
        <w:rPr>
          <w:szCs w:val="22"/>
          <w:lang w:val="pl-PL"/>
        </w:rPr>
        <w:t xml:space="preserve"> 343 mikrogram</w:t>
      </w:r>
      <w:r w:rsidR="00854765">
        <w:rPr>
          <w:szCs w:val="22"/>
          <w:lang w:val="pl-PL"/>
        </w:rPr>
        <w:t>om</w:t>
      </w:r>
      <w:r w:rsidR="00093CAB">
        <w:rPr>
          <w:szCs w:val="22"/>
          <w:lang w:val="pl-PL"/>
        </w:rPr>
        <w:t xml:space="preserve"> aklidyn</w:t>
      </w:r>
      <w:r w:rsidR="009E20A9">
        <w:rPr>
          <w:szCs w:val="22"/>
          <w:lang w:val="pl-PL"/>
        </w:rPr>
        <w:t>y</w:t>
      </w:r>
      <w:r w:rsidRPr="002F557C">
        <w:rPr>
          <w:szCs w:val="22"/>
          <w:lang w:val="pl-PL"/>
        </w:rPr>
        <w:t>) oraz odmierzonej dawce 12 mikrogramów formoterolu</w:t>
      </w:r>
      <w:r w:rsidR="00854765" w:rsidRPr="00854765">
        <w:rPr>
          <w:szCs w:val="22"/>
          <w:lang w:val="pl-PL"/>
        </w:rPr>
        <w:t xml:space="preserve"> </w:t>
      </w:r>
      <w:r w:rsidR="00854765" w:rsidRPr="002F557C">
        <w:rPr>
          <w:szCs w:val="22"/>
          <w:lang w:val="pl-PL"/>
        </w:rPr>
        <w:t>fumaranu</w:t>
      </w:r>
      <w:r w:rsidR="00854765" w:rsidRPr="00854765">
        <w:rPr>
          <w:szCs w:val="22"/>
          <w:lang w:val="pl-PL"/>
        </w:rPr>
        <w:t xml:space="preserve"> </w:t>
      </w:r>
      <w:r w:rsidR="00854765" w:rsidRPr="002F557C">
        <w:rPr>
          <w:szCs w:val="22"/>
          <w:lang w:val="pl-PL"/>
        </w:rPr>
        <w:t>dwuwodnego</w:t>
      </w:r>
      <w:r w:rsidRPr="002F557C">
        <w:rPr>
          <w:szCs w:val="22"/>
          <w:lang w:val="pl-PL"/>
        </w:rPr>
        <w:t>.</w:t>
      </w:r>
    </w:p>
    <w:p w14:paraId="06270756" w14:textId="77777777" w:rsidR="0088302C" w:rsidRPr="002F557C" w:rsidRDefault="0088302C" w:rsidP="002F557C">
      <w:pPr>
        <w:spacing w:line="240" w:lineRule="auto"/>
        <w:rPr>
          <w:bCs/>
          <w:noProof/>
          <w:szCs w:val="22"/>
          <w:lang w:val="pl-PL"/>
        </w:rPr>
      </w:pPr>
    </w:p>
    <w:p w14:paraId="225111D6" w14:textId="77777777" w:rsidR="0088302C" w:rsidRDefault="0088302C" w:rsidP="002F557C">
      <w:pPr>
        <w:spacing w:line="240" w:lineRule="auto"/>
        <w:rPr>
          <w:szCs w:val="22"/>
          <w:u w:val="single"/>
          <w:lang w:val="pl-PL"/>
        </w:rPr>
      </w:pPr>
      <w:r w:rsidRPr="00E318D8">
        <w:rPr>
          <w:szCs w:val="22"/>
          <w:u w:val="single"/>
          <w:lang w:val="pl-PL"/>
        </w:rPr>
        <w:t>Substancje pomocnicze o znanym działaniu</w:t>
      </w:r>
    </w:p>
    <w:p w14:paraId="1B25FCEF" w14:textId="77777777" w:rsidR="00C946E7" w:rsidRPr="00E318D8" w:rsidRDefault="00C946E7" w:rsidP="002F557C">
      <w:pPr>
        <w:spacing w:line="240" w:lineRule="auto"/>
        <w:rPr>
          <w:bCs/>
          <w:noProof/>
          <w:szCs w:val="22"/>
          <w:u w:val="single"/>
          <w:lang w:val="pl-PL"/>
        </w:rPr>
      </w:pPr>
    </w:p>
    <w:p w14:paraId="1B652D86" w14:textId="77777777" w:rsidR="0088302C" w:rsidRPr="002F557C" w:rsidRDefault="0088302C" w:rsidP="002F557C">
      <w:pPr>
        <w:spacing w:line="240" w:lineRule="auto"/>
        <w:rPr>
          <w:bCs/>
          <w:noProof/>
          <w:szCs w:val="22"/>
          <w:lang w:val="pl-PL"/>
        </w:rPr>
      </w:pPr>
      <w:r w:rsidRPr="002F557C">
        <w:rPr>
          <w:szCs w:val="22"/>
          <w:lang w:val="pl-PL"/>
        </w:rPr>
        <w:t xml:space="preserve">Każda </w:t>
      </w:r>
      <w:r>
        <w:rPr>
          <w:szCs w:val="22"/>
          <w:lang w:val="pl-PL"/>
        </w:rPr>
        <w:t>dostarczona</w:t>
      </w:r>
      <w:r w:rsidRPr="002F557C">
        <w:rPr>
          <w:szCs w:val="22"/>
          <w:lang w:val="pl-PL"/>
        </w:rPr>
        <w:t xml:space="preserve"> dawka zawiera </w:t>
      </w:r>
      <w:r>
        <w:rPr>
          <w:szCs w:val="22"/>
          <w:lang w:val="pl-PL"/>
        </w:rPr>
        <w:t xml:space="preserve">około </w:t>
      </w:r>
      <w:r w:rsidRPr="002F557C">
        <w:rPr>
          <w:szCs w:val="22"/>
          <w:lang w:val="pl-PL"/>
        </w:rPr>
        <w:t>11 mg laktozy</w:t>
      </w:r>
      <w:r>
        <w:rPr>
          <w:szCs w:val="22"/>
          <w:lang w:val="pl-PL"/>
        </w:rPr>
        <w:t xml:space="preserve"> (w postaci jednowodnej)</w:t>
      </w:r>
      <w:r w:rsidRPr="002F557C">
        <w:rPr>
          <w:szCs w:val="22"/>
          <w:lang w:val="pl-PL"/>
        </w:rPr>
        <w:t>.</w:t>
      </w:r>
    </w:p>
    <w:p w14:paraId="13903936" w14:textId="77777777" w:rsidR="0088302C" w:rsidRPr="002F557C" w:rsidRDefault="0088302C" w:rsidP="002F557C">
      <w:pPr>
        <w:spacing w:line="240" w:lineRule="auto"/>
        <w:rPr>
          <w:bCs/>
          <w:noProof/>
          <w:szCs w:val="22"/>
          <w:lang w:val="pl-PL"/>
        </w:rPr>
      </w:pPr>
    </w:p>
    <w:p w14:paraId="1EEF83B1" w14:textId="77777777" w:rsidR="0088302C" w:rsidRPr="002F557C" w:rsidRDefault="0088302C" w:rsidP="002F557C">
      <w:pPr>
        <w:spacing w:line="240" w:lineRule="auto"/>
        <w:rPr>
          <w:bCs/>
          <w:noProof/>
          <w:szCs w:val="22"/>
          <w:lang w:val="pl-PL"/>
        </w:rPr>
      </w:pPr>
      <w:r w:rsidRPr="002F557C">
        <w:rPr>
          <w:szCs w:val="22"/>
          <w:lang w:val="pl-PL"/>
        </w:rPr>
        <w:t>Pełny wykaz substancji pomocniczych, patrz punkt 6.1.</w:t>
      </w:r>
    </w:p>
    <w:p w14:paraId="659BE42E" w14:textId="77777777" w:rsidR="0088302C" w:rsidRPr="002F557C" w:rsidRDefault="0088302C" w:rsidP="002F557C">
      <w:pPr>
        <w:spacing w:line="240" w:lineRule="auto"/>
        <w:rPr>
          <w:noProof/>
          <w:szCs w:val="22"/>
          <w:lang w:val="pl-PL"/>
        </w:rPr>
      </w:pPr>
    </w:p>
    <w:p w14:paraId="288DB279" w14:textId="77777777" w:rsidR="0088302C" w:rsidRPr="002F557C" w:rsidRDefault="0088302C" w:rsidP="002F557C">
      <w:pPr>
        <w:spacing w:line="240" w:lineRule="auto"/>
        <w:rPr>
          <w:noProof/>
          <w:szCs w:val="22"/>
          <w:lang w:val="pl-PL"/>
        </w:rPr>
      </w:pPr>
    </w:p>
    <w:p w14:paraId="5F0485CD" w14:textId="77777777" w:rsidR="0088302C" w:rsidRPr="002F557C" w:rsidRDefault="0088302C" w:rsidP="002F557C">
      <w:pPr>
        <w:keepNext/>
        <w:keepLines/>
        <w:suppressAutoHyphens/>
        <w:spacing w:line="240" w:lineRule="auto"/>
        <w:ind w:left="567" w:hanging="567"/>
        <w:rPr>
          <w:caps/>
          <w:noProof/>
          <w:szCs w:val="22"/>
          <w:lang w:val="pl-PL"/>
        </w:rPr>
      </w:pPr>
      <w:r w:rsidRPr="002F557C">
        <w:rPr>
          <w:b/>
          <w:bCs/>
          <w:szCs w:val="22"/>
          <w:lang w:val="pl-PL"/>
        </w:rPr>
        <w:t>3.</w:t>
      </w:r>
      <w:r w:rsidRPr="002F557C">
        <w:rPr>
          <w:b/>
          <w:bCs/>
          <w:szCs w:val="22"/>
          <w:lang w:val="pl-PL"/>
        </w:rPr>
        <w:tab/>
        <w:t>POSTAĆ FARMACEUTYCZNA</w:t>
      </w:r>
    </w:p>
    <w:p w14:paraId="4B8DEC01" w14:textId="77777777" w:rsidR="0088302C" w:rsidRPr="002F557C" w:rsidRDefault="0088302C" w:rsidP="002F557C">
      <w:pPr>
        <w:keepNext/>
        <w:keepLines/>
        <w:spacing w:line="240" w:lineRule="auto"/>
        <w:rPr>
          <w:noProof/>
          <w:szCs w:val="22"/>
          <w:lang w:val="pl-PL"/>
        </w:rPr>
      </w:pPr>
    </w:p>
    <w:p w14:paraId="1EA3B6BC" w14:textId="77777777" w:rsidR="0088302C" w:rsidRPr="002F557C" w:rsidRDefault="0088302C" w:rsidP="002F557C">
      <w:pPr>
        <w:keepNext/>
        <w:keepLines/>
        <w:spacing w:line="240" w:lineRule="auto"/>
        <w:rPr>
          <w:noProof/>
          <w:szCs w:val="22"/>
          <w:lang w:val="pl-PL"/>
        </w:rPr>
      </w:pPr>
      <w:r w:rsidRPr="002F557C">
        <w:rPr>
          <w:szCs w:val="22"/>
          <w:lang w:val="pl-PL"/>
        </w:rPr>
        <w:t>Proszek do inhalacji.</w:t>
      </w:r>
    </w:p>
    <w:p w14:paraId="09A61202" w14:textId="77777777" w:rsidR="0088302C" w:rsidRPr="002F557C" w:rsidRDefault="0088302C" w:rsidP="002F557C">
      <w:pPr>
        <w:spacing w:line="240" w:lineRule="auto"/>
        <w:rPr>
          <w:noProof/>
          <w:szCs w:val="22"/>
          <w:lang w:val="pl-PL"/>
        </w:rPr>
      </w:pPr>
    </w:p>
    <w:p w14:paraId="430D83AF" w14:textId="77777777" w:rsidR="0088302C" w:rsidRPr="002F557C" w:rsidRDefault="0088302C" w:rsidP="002F557C">
      <w:pPr>
        <w:spacing w:line="240" w:lineRule="auto"/>
        <w:rPr>
          <w:noProof/>
          <w:szCs w:val="22"/>
          <w:lang w:val="pl-PL"/>
        </w:rPr>
      </w:pPr>
      <w:r w:rsidRPr="002F557C">
        <w:rPr>
          <w:szCs w:val="22"/>
          <w:lang w:val="pl-PL"/>
        </w:rPr>
        <w:t>Biały lub prawie biały proszek w białym inhalatorze,</w:t>
      </w:r>
      <w:r>
        <w:rPr>
          <w:szCs w:val="22"/>
          <w:lang w:val="pl-PL"/>
        </w:rPr>
        <w:t xml:space="preserve"> który ma</w:t>
      </w:r>
      <w:r w:rsidRPr="002F557C">
        <w:rPr>
          <w:szCs w:val="22"/>
          <w:lang w:val="pl-PL"/>
        </w:rPr>
        <w:t xml:space="preserve"> wbudowany wskaźnik</w:t>
      </w:r>
      <w:r>
        <w:rPr>
          <w:szCs w:val="22"/>
          <w:lang w:val="pl-PL"/>
        </w:rPr>
        <w:t xml:space="preserve"> liczby </w:t>
      </w:r>
      <w:r w:rsidRPr="002F557C">
        <w:rPr>
          <w:szCs w:val="22"/>
          <w:lang w:val="pl-PL"/>
        </w:rPr>
        <w:t>daw</w:t>
      </w:r>
      <w:r>
        <w:rPr>
          <w:szCs w:val="22"/>
          <w:lang w:val="pl-PL"/>
        </w:rPr>
        <w:t>e</w:t>
      </w:r>
      <w:r w:rsidRPr="002F557C">
        <w:rPr>
          <w:szCs w:val="22"/>
          <w:lang w:val="pl-PL"/>
        </w:rPr>
        <w:t>k</w:t>
      </w:r>
      <w:r>
        <w:rPr>
          <w:szCs w:val="22"/>
          <w:lang w:val="pl-PL"/>
        </w:rPr>
        <w:t>,</w:t>
      </w:r>
      <w:r w:rsidRPr="002F557C">
        <w:rPr>
          <w:szCs w:val="22"/>
          <w:lang w:val="pl-PL"/>
        </w:rPr>
        <w:t xml:space="preserve"> </w:t>
      </w:r>
      <w:r>
        <w:rPr>
          <w:szCs w:val="22"/>
          <w:lang w:val="pl-PL"/>
        </w:rPr>
        <w:t>z</w:t>
      </w:r>
      <w:r w:rsidR="00F92528">
        <w:rPr>
          <w:szCs w:val="22"/>
          <w:lang w:val="pl-PL"/>
        </w:rPr>
        <w:t> pomarańczowym</w:t>
      </w:r>
      <w:r w:rsidRPr="002F557C">
        <w:rPr>
          <w:szCs w:val="22"/>
          <w:lang w:val="pl-PL"/>
        </w:rPr>
        <w:t xml:space="preserve"> przyciskiem dawkowania.</w:t>
      </w:r>
    </w:p>
    <w:p w14:paraId="7881A9D0" w14:textId="77777777" w:rsidR="0088302C" w:rsidRPr="002F557C" w:rsidRDefault="0088302C" w:rsidP="002F557C">
      <w:pPr>
        <w:spacing w:line="240" w:lineRule="auto"/>
        <w:rPr>
          <w:noProof/>
          <w:szCs w:val="22"/>
          <w:lang w:val="pl-PL"/>
        </w:rPr>
      </w:pPr>
    </w:p>
    <w:p w14:paraId="215C7737" w14:textId="77777777" w:rsidR="0088302C" w:rsidRPr="002F557C" w:rsidRDefault="0088302C" w:rsidP="002F557C">
      <w:pPr>
        <w:spacing w:line="240" w:lineRule="auto"/>
        <w:rPr>
          <w:noProof/>
          <w:szCs w:val="22"/>
          <w:lang w:val="pl-PL"/>
        </w:rPr>
      </w:pPr>
    </w:p>
    <w:p w14:paraId="73564D1F" w14:textId="77777777" w:rsidR="0088302C" w:rsidRPr="002F557C" w:rsidRDefault="0088302C" w:rsidP="002F557C">
      <w:pPr>
        <w:keepNext/>
        <w:keepLines/>
        <w:suppressAutoHyphens/>
        <w:spacing w:line="240" w:lineRule="auto"/>
        <w:ind w:left="567" w:hanging="567"/>
        <w:rPr>
          <w:caps/>
          <w:noProof/>
          <w:szCs w:val="22"/>
          <w:lang w:val="pl-PL"/>
        </w:rPr>
      </w:pPr>
      <w:r w:rsidRPr="002F557C">
        <w:rPr>
          <w:b/>
          <w:bCs/>
          <w:caps/>
          <w:szCs w:val="22"/>
          <w:lang w:val="pl-PL"/>
        </w:rPr>
        <w:t>4.</w:t>
      </w:r>
      <w:r w:rsidRPr="002F557C">
        <w:rPr>
          <w:b/>
          <w:bCs/>
          <w:caps/>
          <w:szCs w:val="22"/>
          <w:lang w:val="pl-PL"/>
        </w:rPr>
        <w:tab/>
      </w:r>
      <w:r w:rsidRPr="002F557C">
        <w:rPr>
          <w:b/>
          <w:bCs/>
          <w:szCs w:val="22"/>
          <w:lang w:val="pl-PL"/>
        </w:rPr>
        <w:t>SZCZEGÓŁOWE DANE KLINICZNE</w:t>
      </w:r>
    </w:p>
    <w:p w14:paraId="50D99DCA" w14:textId="77777777" w:rsidR="0088302C" w:rsidRPr="002F557C" w:rsidRDefault="0088302C" w:rsidP="002F557C">
      <w:pPr>
        <w:keepNext/>
        <w:keepLines/>
        <w:spacing w:line="240" w:lineRule="auto"/>
        <w:rPr>
          <w:noProof/>
          <w:szCs w:val="22"/>
          <w:lang w:val="pl-PL"/>
        </w:rPr>
      </w:pPr>
    </w:p>
    <w:p w14:paraId="47872E37" w14:textId="77777777" w:rsidR="0088302C" w:rsidRPr="002F557C" w:rsidRDefault="0088302C" w:rsidP="002F557C">
      <w:pPr>
        <w:keepNext/>
        <w:keepLines/>
        <w:spacing w:line="240" w:lineRule="auto"/>
        <w:ind w:left="567" w:hanging="567"/>
        <w:outlineLvl w:val="0"/>
        <w:rPr>
          <w:noProof/>
          <w:szCs w:val="22"/>
          <w:lang w:val="pl-PL"/>
        </w:rPr>
      </w:pPr>
      <w:r w:rsidRPr="002F557C">
        <w:rPr>
          <w:b/>
          <w:bCs/>
          <w:szCs w:val="22"/>
          <w:lang w:val="pl-PL"/>
        </w:rPr>
        <w:t>4.1</w:t>
      </w:r>
      <w:r w:rsidRPr="002F557C">
        <w:rPr>
          <w:b/>
          <w:bCs/>
          <w:szCs w:val="22"/>
          <w:lang w:val="pl-PL"/>
        </w:rPr>
        <w:tab/>
        <w:t>Wskazania do stosowania</w:t>
      </w:r>
    </w:p>
    <w:p w14:paraId="2804DA09" w14:textId="77777777" w:rsidR="0088302C" w:rsidRPr="002F557C" w:rsidRDefault="0088302C" w:rsidP="002F557C">
      <w:pPr>
        <w:keepNext/>
        <w:keepLines/>
        <w:spacing w:line="240" w:lineRule="auto"/>
        <w:rPr>
          <w:noProof/>
          <w:szCs w:val="22"/>
          <w:lang w:val="pl-PL"/>
        </w:rPr>
      </w:pPr>
    </w:p>
    <w:p w14:paraId="5D2D4DE1" w14:textId="77777777" w:rsidR="0088302C" w:rsidRPr="002F557C" w:rsidRDefault="0088302C" w:rsidP="002F557C">
      <w:pPr>
        <w:keepNext/>
        <w:keepLines/>
        <w:spacing w:line="240" w:lineRule="auto"/>
        <w:rPr>
          <w:noProof/>
          <w:szCs w:val="22"/>
          <w:lang w:val="pl-PL"/>
        </w:rPr>
      </w:pPr>
      <w:r w:rsidRPr="002F557C">
        <w:rPr>
          <w:szCs w:val="22"/>
          <w:lang w:val="pl-PL"/>
        </w:rPr>
        <w:t xml:space="preserve">Produkt leczniczy Duaklir Genuair jest wskazany w podtrzymującym leczeniu rozszerzającym oskrzela w celu złagodzenia objawów </w:t>
      </w:r>
      <w:r>
        <w:rPr>
          <w:szCs w:val="22"/>
          <w:lang w:val="pl-PL"/>
        </w:rPr>
        <w:t xml:space="preserve">choroby </w:t>
      </w:r>
      <w:r w:rsidRPr="002F557C">
        <w:rPr>
          <w:szCs w:val="22"/>
          <w:lang w:val="pl-PL"/>
        </w:rPr>
        <w:t>u dorosłych pacjentów z przewlekłą obturacyjną chorobą płuc (POChP).</w:t>
      </w:r>
    </w:p>
    <w:p w14:paraId="2E119CF0" w14:textId="77777777" w:rsidR="0088302C" w:rsidRPr="002F557C" w:rsidRDefault="0088302C" w:rsidP="002F557C">
      <w:pPr>
        <w:spacing w:line="240" w:lineRule="auto"/>
        <w:rPr>
          <w:noProof/>
          <w:szCs w:val="22"/>
          <w:lang w:val="pl-PL"/>
        </w:rPr>
      </w:pPr>
    </w:p>
    <w:p w14:paraId="74BE61C0" w14:textId="77777777" w:rsidR="0088302C" w:rsidRPr="002F557C" w:rsidRDefault="0088302C" w:rsidP="002F557C">
      <w:pPr>
        <w:keepNext/>
        <w:keepLines/>
        <w:spacing w:line="240" w:lineRule="auto"/>
        <w:outlineLvl w:val="0"/>
        <w:rPr>
          <w:b/>
          <w:noProof/>
          <w:szCs w:val="22"/>
          <w:lang w:val="pl-PL"/>
        </w:rPr>
      </w:pPr>
      <w:r w:rsidRPr="002F557C">
        <w:rPr>
          <w:b/>
          <w:bCs/>
          <w:szCs w:val="22"/>
          <w:lang w:val="pl-PL"/>
        </w:rPr>
        <w:t>4.2</w:t>
      </w:r>
      <w:r w:rsidRPr="002F557C">
        <w:rPr>
          <w:b/>
          <w:bCs/>
          <w:szCs w:val="22"/>
          <w:lang w:val="pl-PL"/>
        </w:rPr>
        <w:tab/>
        <w:t>Dawkowanie i sposób podawania</w:t>
      </w:r>
    </w:p>
    <w:p w14:paraId="46B8F64A" w14:textId="77777777" w:rsidR="0088302C" w:rsidRPr="002F557C" w:rsidRDefault="0088302C" w:rsidP="002F557C">
      <w:pPr>
        <w:keepNext/>
        <w:keepLines/>
        <w:tabs>
          <w:tab w:val="clear" w:pos="567"/>
        </w:tabs>
        <w:spacing w:line="240" w:lineRule="auto"/>
        <w:rPr>
          <w:szCs w:val="22"/>
          <w:u w:val="single"/>
          <w:lang w:val="pl-PL"/>
        </w:rPr>
      </w:pPr>
    </w:p>
    <w:p w14:paraId="40CD5252" w14:textId="77777777" w:rsidR="0088302C" w:rsidRDefault="0088302C" w:rsidP="002F557C">
      <w:pPr>
        <w:keepNext/>
        <w:keepLines/>
        <w:tabs>
          <w:tab w:val="clear" w:pos="567"/>
        </w:tabs>
        <w:spacing w:line="240" w:lineRule="auto"/>
        <w:rPr>
          <w:szCs w:val="22"/>
          <w:u w:val="single"/>
          <w:lang w:val="pl-PL"/>
        </w:rPr>
      </w:pPr>
      <w:r w:rsidRPr="002F557C">
        <w:rPr>
          <w:szCs w:val="22"/>
          <w:u w:val="single"/>
          <w:lang w:val="pl-PL"/>
        </w:rPr>
        <w:t>Dawkowanie</w:t>
      </w:r>
    </w:p>
    <w:p w14:paraId="1FDBDAAC" w14:textId="77777777" w:rsidR="00C946E7" w:rsidRPr="002F557C" w:rsidRDefault="00C946E7" w:rsidP="002F557C">
      <w:pPr>
        <w:keepNext/>
        <w:keepLines/>
        <w:tabs>
          <w:tab w:val="clear" w:pos="567"/>
        </w:tabs>
        <w:spacing w:line="240" w:lineRule="auto"/>
        <w:rPr>
          <w:noProof/>
          <w:szCs w:val="22"/>
          <w:u w:val="single"/>
          <w:lang w:val="pl-PL"/>
        </w:rPr>
      </w:pPr>
    </w:p>
    <w:p w14:paraId="5060CBE1"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Zalecana dawka to jedna inhalacja podawana dwa razy na dobę.</w:t>
      </w:r>
    </w:p>
    <w:p w14:paraId="2C7A56F3" w14:textId="77777777" w:rsidR="0088302C" w:rsidRPr="002F557C" w:rsidRDefault="0088302C" w:rsidP="002F557C">
      <w:pPr>
        <w:tabs>
          <w:tab w:val="clear" w:pos="567"/>
        </w:tabs>
        <w:spacing w:line="240" w:lineRule="auto"/>
        <w:rPr>
          <w:noProof/>
          <w:szCs w:val="22"/>
          <w:lang w:val="pl-PL"/>
        </w:rPr>
      </w:pPr>
    </w:p>
    <w:p w14:paraId="6C666471" w14:textId="77777777" w:rsidR="0088302C" w:rsidRPr="002F557C" w:rsidRDefault="0088302C" w:rsidP="002F557C">
      <w:pPr>
        <w:pStyle w:val="paragraph1"/>
        <w:rPr>
          <w:noProof/>
          <w:sz w:val="22"/>
          <w:szCs w:val="22"/>
          <w:lang w:val="pl-PL"/>
        </w:rPr>
      </w:pPr>
      <w:r w:rsidRPr="002F557C">
        <w:rPr>
          <w:sz w:val="22"/>
          <w:szCs w:val="22"/>
          <w:lang w:val="pl-PL"/>
        </w:rPr>
        <w:t>W razie pominięcia dawki, należy przyjąć</w:t>
      </w:r>
      <w:r>
        <w:rPr>
          <w:sz w:val="22"/>
          <w:szCs w:val="22"/>
          <w:lang w:val="pl-PL"/>
        </w:rPr>
        <w:t xml:space="preserve"> ją jak najszybciej, a kolejną dawkę o zwykłej porze</w:t>
      </w:r>
      <w:r w:rsidRPr="002F557C">
        <w:rPr>
          <w:sz w:val="22"/>
          <w:szCs w:val="22"/>
          <w:lang w:val="pl-PL"/>
        </w:rPr>
        <w:t xml:space="preserve">. </w:t>
      </w:r>
      <w:r w:rsidRPr="001C5AA9">
        <w:rPr>
          <w:sz w:val="22"/>
          <w:szCs w:val="22"/>
          <w:lang w:val="pl-PL"/>
        </w:rPr>
        <w:t>Nie</w:t>
      </w:r>
      <w:r w:rsidR="00AD1EC6">
        <w:rPr>
          <w:sz w:val="22"/>
          <w:szCs w:val="22"/>
          <w:lang w:val="pl-PL"/>
        </w:rPr>
        <w:t> </w:t>
      </w:r>
      <w:r w:rsidRPr="001C5AA9">
        <w:rPr>
          <w:sz w:val="22"/>
          <w:szCs w:val="22"/>
          <w:lang w:val="pl-PL"/>
        </w:rPr>
        <w:t>należy stosować dawki podwójnej w celu uzupełnienia pominiętej dawki leku.</w:t>
      </w:r>
    </w:p>
    <w:p w14:paraId="2F283DC9" w14:textId="77777777" w:rsidR="0088302C" w:rsidRPr="002F557C" w:rsidRDefault="0088302C" w:rsidP="002F557C">
      <w:pPr>
        <w:pStyle w:val="paragraph1"/>
        <w:rPr>
          <w:sz w:val="22"/>
          <w:szCs w:val="22"/>
          <w:highlight w:val="yellow"/>
          <w:lang w:val="pl-PL" w:eastAsia="es-ES"/>
        </w:rPr>
      </w:pPr>
    </w:p>
    <w:p w14:paraId="35D70FE0" w14:textId="77777777" w:rsidR="0088302C" w:rsidRPr="002F557C" w:rsidRDefault="0088302C" w:rsidP="002F557C">
      <w:pPr>
        <w:keepNext/>
        <w:keepLines/>
        <w:tabs>
          <w:tab w:val="clear" w:pos="567"/>
        </w:tabs>
        <w:spacing w:line="240" w:lineRule="auto"/>
        <w:rPr>
          <w:i/>
          <w:noProof/>
          <w:szCs w:val="22"/>
          <w:lang w:val="pl-PL"/>
        </w:rPr>
      </w:pPr>
      <w:r w:rsidRPr="002F557C">
        <w:rPr>
          <w:i/>
          <w:iCs/>
          <w:szCs w:val="22"/>
          <w:lang w:val="pl-PL"/>
        </w:rPr>
        <w:t>Osoby w podeszłym wieku</w:t>
      </w:r>
    </w:p>
    <w:p w14:paraId="1688E5A3"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 xml:space="preserve">Nie ma konieczności dostosowania dawki u osób w podeszłym wieku (patrz punkt 5.2). </w:t>
      </w:r>
    </w:p>
    <w:p w14:paraId="1CDE48DA" w14:textId="77777777" w:rsidR="0088302C" w:rsidRPr="002F557C" w:rsidRDefault="0088302C" w:rsidP="002F557C">
      <w:pPr>
        <w:tabs>
          <w:tab w:val="clear" w:pos="567"/>
        </w:tabs>
        <w:spacing w:line="240" w:lineRule="auto"/>
        <w:rPr>
          <w:bCs/>
          <w:i/>
          <w:iCs/>
          <w:szCs w:val="22"/>
          <w:lang w:val="pl-PL"/>
        </w:rPr>
      </w:pPr>
    </w:p>
    <w:p w14:paraId="169D943C" w14:textId="77777777" w:rsidR="0088302C" w:rsidRPr="002F557C" w:rsidRDefault="0088302C" w:rsidP="002F557C">
      <w:pPr>
        <w:keepNext/>
        <w:keepLines/>
        <w:tabs>
          <w:tab w:val="clear" w:pos="567"/>
        </w:tabs>
        <w:spacing w:line="240" w:lineRule="auto"/>
        <w:rPr>
          <w:i/>
          <w:noProof/>
          <w:szCs w:val="22"/>
          <w:lang w:val="pl-PL"/>
        </w:rPr>
      </w:pPr>
      <w:r w:rsidRPr="002F557C">
        <w:rPr>
          <w:i/>
          <w:iCs/>
          <w:szCs w:val="22"/>
          <w:lang w:val="pl-PL"/>
        </w:rPr>
        <w:t>Zaburzenia czynności nerek</w:t>
      </w:r>
    </w:p>
    <w:p w14:paraId="364C8EC0"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Nie ma konieczności dostosowania dawki u pacjentów z zaburzeniami czynności nerek (patrz punkt 5.2).</w:t>
      </w:r>
    </w:p>
    <w:p w14:paraId="320D2422" w14:textId="77777777" w:rsidR="0088302C" w:rsidRPr="002F557C" w:rsidRDefault="0088302C" w:rsidP="002F557C">
      <w:pPr>
        <w:tabs>
          <w:tab w:val="clear" w:pos="567"/>
        </w:tabs>
        <w:spacing w:line="240" w:lineRule="auto"/>
        <w:rPr>
          <w:noProof/>
          <w:szCs w:val="22"/>
          <w:lang w:val="pl-PL"/>
        </w:rPr>
      </w:pPr>
    </w:p>
    <w:p w14:paraId="3D2FF1A9" w14:textId="77777777" w:rsidR="0088302C" w:rsidRPr="002F557C" w:rsidRDefault="0088302C" w:rsidP="002F557C">
      <w:pPr>
        <w:keepNext/>
        <w:keepLines/>
        <w:tabs>
          <w:tab w:val="clear" w:pos="567"/>
        </w:tabs>
        <w:spacing w:line="240" w:lineRule="auto"/>
        <w:rPr>
          <w:i/>
          <w:noProof/>
          <w:szCs w:val="22"/>
          <w:lang w:val="pl-PL"/>
        </w:rPr>
      </w:pPr>
      <w:r w:rsidRPr="002F557C">
        <w:rPr>
          <w:i/>
          <w:iCs/>
          <w:szCs w:val="22"/>
          <w:lang w:val="pl-PL"/>
        </w:rPr>
        <w:t>Zaburzenia czynności wątroby</w:t>
      </w:r>
    </w:p>
    <w:p w14:paraId="7356BAE8"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Nie ma konieczności dostosowania dawki u pacjentów z zaburzeniami czynności wątroby (patrz punkt 5.2).</w:t>
      </w:r>
    </w:p>
    <w:p w14:paraId="614D404E" w14:textId="77777777" w:rsidR="0088302C" w:rsidRPr="002F557C" w:rsidRDefault="0088302C" w:rsidP="002F557C">
      <w:pPr>
        <w:tabs>
          <w:tab w:val="clear" w:pos="567"/>
        </w:tabs>
        <w:spacing w:line="240" w:lineRule="auto"/>
        <w:rPr>
          <w:bCs/>
          <w:i/>
          <w:iCs/>
          <w:szCs w:val="22"/>
          <w:lang w:val="pl-PL"/>
        </w:rPr>
      </w:pPr>
    </w:p>
    <w:p w14:paraId="6BA8CB12" w14:textId="77777777" w:rsidR="0088302C" w:rsidRPr="002F557C" w:rsidRDefault="0088302C" w:rsidP="002F557C">
      <w:pPr>
        <w:keepNext/>
        <w:keepLines/>
        <w:tabs>
          <w:tab w:val="clear" w:pos="567"/>
        </w:tabs>
        <w:spacing w:line="240" w:lineRule="auto"/>
        <w:rPr>
          <w:noProof/>
          <w:szCs w:val="22"/>
          <w:lang w:val="pl-PL"/>
        </w:rPr>
      </w:pPr>
      <w:r w:rsidRPr="002F557C">
        <w:rPr>
          <w:i/>
          <w:iCs/>
          <w:szCs w:val="22"/>
          <w:lang w:val="pl-PL"/>
        </w:rPr>
        <w:lastRenderedPageBreak/>
        <w:t>Dzieci i młodzież</w:t>
      </w:r>
    </w:p>
    <w:p w14:paraId="45837078"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Stosowanie produktu leczniczego Duaklir Genuair u dzieci i młodzieży (w wieku poniżej 18 lat)</w:t>
      </w:r>
      <w:r>
        <w:rPr>
          <w:szCs w:val="22"/>
          <w:lang w:val="pl-PL"/>
        </w:rPr>
        <w:t xml:space="preserve"> </w:t>
      </w:r>
      <w:r w:rsidRPr="002F557C">
        <w:rPr>
          <w:szCs w:val="22"/>
          <w:lang w:val="pl-PL"/>
        </w:rPr>
        <w:t>we wskazaniu POChP nie jest właściwe.</w:t>
      </w:r>
    </w:p>
    <w:p w14:paraId="5E7E7A0B" w14:textId="77777777" w:rsidR="0088302C" w:rsidRPr="002F557C" w:rsidRDefault="0088302C" w:rsidP="002F557C">
      <w:pPr>
        <w:tabs>
          <w:tab w:val="clear" w:pos="567"/>
        </w:tabs>
        <w:spacing w:line="240" w:lineRule="auto"/>
        <w:rPr>
          <w:b/>
          <w:i/>
          <w:iCs/>
          <w:noProof/>
          <w:szCs w:val="22"/>
          <w:lang w:val="pl-PL"/>
        </w:rPr>
      </w:pPr>
    </w:p>
    <w:p w14:paraId="351CD8A8" w14:textId="77777777" w:rsidR="0088302C" w:rsidRDefault="0088302C" w:rsidP="002F557C">
      <w:pPr>
        <w:keepNext/>
        <w:keepLines/>
        <w:tabs>
          <w:tab w:val="clear" w:pos="567"/>
        </w:tabs>
        <w:spacing w:line="240" w:lineRule="auto"/>
        <w:rPr>
          <w:szCs w:val="22"/>
          <w:u w:val="single"/>
          <w:lang w:val="pl-PL"/>
        </w:rPr>
      </w:pPr>
      <w:r w:rsidRPr="002F557C">
        <w:rPr>
          <w:szCs w:val="22"/>
          <w:u w:val="single"/>
          <w:lang w:val="pl-PL"/>
        </w:rPr>
        <w:t>Sposób podawania</w:t>
      </w:r>
    </w:p>
    <w:p w14:paraId="2EB064A6" w14:textId="77777777" w:rsidR="00C946E7" w:rsidRPr="002F557C" w:rsidRDefault="00C946E7" w:rsidP="002F557C">
      <w:pPr>
        <w:keepNext/>
        <w:keepLines/>
        <w:tabs>
          <w:tab w:val="clear" w:pos="567"/>
        </w:tabs>
        <w:spacing w:line="240" w:lineRule="auto"/>
        <w:rPr>
          <w:szCs w:val="22"/>
          <w:u w:val="single"/>
          <w:lang w:val="pl-PL"/>
        </w:rPr>
      </w:pPr>
    </w:p>
    <w:p w14:paraId="4011EFF3"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Do podawania wziewnego.</w:t>
      </w:r>
    </w:p>
    <w:p w14:paraId="0B2F073C" w14:textId="77777777" w:rsidR="0088302C" w:rsidRDefault="0088302C" w:rsidP="002F557C">
      <w:pPr>
        <w:tabs>
          <w:tab w:val="clear" w:pos="567"/>
        </w:tabs>
        <w:spacing w:line="240" w:lineRule="auto"/>
        <w:rPr>
          <w:noProof/>
          <w:szCs w:val="22"/>
          <w:lang w:val="pl-PL"/>
        </w:rPr>
      </w:pPr>
    </w:p>
    <w:p w14:paraId="263546FD" w14:textId="77777777" w:rsidR="00DD63AA" w:rsidRDefault="00FD540C" w:rsidP="00FD540C">
      <w:pPr>
        <w:tabs>
          <w:tab w:val="clear" w:pos="567"/>
        </w:tabs>
        <w:spacing w:line="240" w:lineRule="auto"/>
        <w:rPr>
          <w:szCs w:val="22"/>
          <w:lang w:val="pl-PL"/>
        </w:rPr>
      </w:pPr>
      <w:r w:rsidRPr="002F557C">
        <w:rPr>
          <w:szCs w:val="22"/>
          <w:lang w:val="pl-PL"/>
        </w:rPr>
        <w:t>Pacjent</w:t>
      </w:r>
      <w:r>
        <w:rPr>
          <w:szCs w:val="22"/>
          <w:lang w:val="pl-PL"/>
        </w:rPr>
        <w:t>ów</w:t>
      </w:r>
      <w:r w:rsidRPr="002F557C">
        <w:rPr>
          <w:szCs w:val="22"/>
          <w:lang w:val="pl-PL"/>
        </w:rPr>
        <w:t xml:space="preserve"> należy </w:t>
      </w:r>
      <w:r>
        <w:rPr>
          <w:szCs w:val="22"/>
          <w:lang w:val="pl-PL"/>
        </w:rPr>
        <w:t>po</w:t>
      </w:r>
      <w:r w:rsidRPr="002F557C">
        <w:rPr>
          <w:szCs w:val="22"/>
          <w:lang w:val="pl-PL"/>
        </w:rPr>
        <w:t>instru</w:t>
      </w:r>
      <w:r>
        <w:rPr>
          <w:szCs w:val="22"/>
          <w:lang w:val="pl-PL"/>
        </w:rPr>
        <w:t xml:space="preserve">ować jak prawidłowo przyjmować ten </w:t>
      </w:r>
      <w:r w:rsidRPr="002F557C">
        <w:rPr>
          <w:szCs w:val="22"/>
          <w:lang w:val="pl-PL"/>
        </w:rPr>
        <w:t>produkt</w:t>
      </w:r>
      <w:r>
        <w:rPr>
          <w:szCs w:val="22"/>
          <w:lang w:val="pl-PL"/>
        </w:rPr>
        <w:t xml:space="preserve"> leczniczy,</w:t>
      </w:r>
      <w:r w:rsidRPr="00FD540C">
        <w:rPr>
          <w:szCs w:val="22"/>
          <w:lang w:val="pl-PL"/>
        </w:rPr>
        <w:t xml:space="preserve"> </w:t>
      </w:r>
      <w:r>
        <w:rPr>
          <w:szCs w:val="22"/>
          <w:lang w:val="pl-PL"/>
        </w:rPr>
        <w:t>ponieważ działanie inhalatora Genuair może różnić się od działania inhalatorów używanych wcześniej przez pacjentów. Ważne jest, by poinformować pacjentów o konieczności uważnego przeczytania instrukcji obsługi podanej w ulotce</w:t>
      </w:r>
      <w:r w:rsidR="003755B5">
        <w:rPr>
          <w:szCs w:val="22"/>
          <w:lang w:val="pl-PL"/>
        </w:rPr>
        <w:t xml:space="preserve"> dołączonej do opakowania</w:t>
      </w:r>
      <w:r>
        <w:rPr>
          <w:szCs w:val="22"/>
          <w:lang w:val="pl-PL"/>
        </w:rPr>
        <w:t>.</w:t>
      </w:r>
      <w:r w:rsidR="00C27D14">
        <w:rPr>
          <w:szCs w:val="22"/>
          <w:lang w:val="pl-PL"/>
        </w:rPr>
        <w:t xml:space="preserve"> </w:t>
      </w:r>
    </w:p>
    <w:p w14:paraId="64F1289B" w14:textId="77777777" w:rsidR="00C27D14" w:rsidRDefault="00C27D14" w:rsidP="00FD540C">
      <w:pPr>
        <w:tabs>
          <w:tab w:val="clear" w:pos="567"/>
        </w:tabs>
        <w:spacing w:line="240" w:lineRule="auto"/>
        <w:rPr>
          <w:szCs w:val="22"/>
          <w:lang w:val="pl-PL"/>
        </w:rPr>
      </w:pPr>
      <w:r w:rsidRPr="0051717F">
        <w:rPr>
          <w:rFonts w:eastAsia="Times New Roman"/>
          <w:szCs w:val="22"/>
          <w:lang w:val="pl-PL"/>
        </w:rPr>
        <w:t xml:space="preserve">Przed pierwszym użyciem należy rozerwać zamkniętą torebkę i wyjąć inhalator. </w:t>
      </w:r>
      <w:r>
        <w:rPr>
          <w:rFonts w:eastAsia="Times New Roman"/>
          <w:szCs w:val="22"/>
          <w:lang w:val="pl-PL"/>
        </w:rPr>
        <w:t>Torebkę i środek pochłaniający wilgoć należy wyrzucić.</w:t>
      </w:r>
    </w:p>
    <w:p w14:paraId="12AFB434" w14:textId="77777777" w:rsidR="002715D5" w:rsidRDefault="002715D5" w:rsidP="00FD540C">
      <w:pPr>
        <w:tabs>
          <w:tab w:val="clear" w:pos="567"/>
        </w:tabs>
        <w:spacing w:line="240" w:lineRule="auto"/>
        <w:rPr>
          <w:szCs w:val="22"/>
          <w:lang w:val="pl-PL"/>
        </w:rPr>
      </w:pPr>
    </w:p>
    <w:p w14:paraId="79A0E5F6" w14:textId="77777777" w:rsidR="00FD540C" w:rsidRDefault="00FD540C" w:rsidP="002F557C">
      <w:pPr>
        <w:tabs>
          <w:tab w:val="clear" w:pos="567"/>
        </w:tabs>
        <w:spacing w:line="240" w:lineRule="auto"/>
        <w:rPr>
          <w:noProof/>
          <w:szCs w:val="22"/>
          <w:lang w:val="pl-PL"/>
        </w:rPr>
      </w:pPr>
      <w:r>
        <w:rPr>
          <w:szCs w:val="22"/>
          <w:lang w:val="pl-PL"/>
        </w:rPr>
        <w:t>Instrukcja obsługi, patrz punkt 6.6.</w:t>
      </w:r>
    </w:p>
    <w:p w14:paraId="2CA2FB9D" w14:textId="77777777" w:rsidR="00FD540C" w:rsidRPr="002F557C" w:rsidRDefault="00FD540C" w:rsidP="002F557C">
      <w:pPr>
        <w:tabs>
          <w:tab w:val="clear" w:pos="567"/>
        </w:tabs>
        <w:spacing w:line="240" w:lineRule="auto"/>
        <w:rPr>
          <w:noProof/>
          <w:szCs w:val="22"/>
          <w:lang w:val="pl-PL"/>
        </w:rPr>
      </w:pPr>
    </w:p>
    <w:p w14:paraId="039B8996" w14:textId="77777777" w:rsidR="0088302C" w:rsidRPr="002F557C" w:rsidRDefault="0088302C" w:rsidP="002F557C">
      <w:pPr>
        <w:keepNext/>
        <w:keepLines/>
        <w:spacing w:line="240" w:lineRule="auto"/>
        <w:ind w:left="567" w:hanging="567"/>
        <w:rPr>
          <w:noProof/>
          <w:szCs w:val="22"/>
          <w:lang w:val="pl-PL"/>
        </w:rPr>
      </w:pPr>
      <w:r w:rsidRPr="002F557C">
        <w:rPr>
          <w:b/>
          <w:bCs/>
          <w:szCs w:val="22"/>
          <w:lang w:val="pl-PL"/>
        </w:rPr>
        <w:t>4.3</w:t>
      </w:r>
      <w:r w:rsidRPr="002F557C">
        <w:rPr>
          <w:b/>
          <w:bCs/>
          <w:szCs w:val="22"/>
          <w:lang w:val="pl-PL"/>
        </w:rPr>
        <w:tab/>
        <w:t>Przeciwwskazania</w:t>
      </w:r>
    </w:p>
    <w:p w14:paraId="00F9E0EA" w14:textId="77777777" w:rsidR="0088302C" w:rsidRPr="002F557C" w:rsidRDefault="0088302C" w:rsidP="002F557C">
      <w:pPr>
        <w:keepNext/>
        <w:keepLines/>
        <w:spacing w:line="240" w:lineRule="auto"/>
        <w:rPr>
          <w:noProof/>
          <w:szCs w:val="22"/>
          <w:lang w:val="pl-PL"/>
        </w:rPr>
      </w:pPr>
    </w:p>
    <w:p w14:paraId="0D3624F0" w14:textId="77777777" w:rsidR="0088302C" w:rsidRPr="002F557C" w:rsidRDefault="0088302C" w:rsidP="002F557C">
      <w:pPr>
        <w:keepNext/>
        <w:keepLines/>
        <w:tabs>
          <w:tab w:val="clear" w:pos="567"/>
        </w:tabs>
        <w:autoSpaceDE w:val="0"/>
        <w:autoSpaceDN w:val="0"/>
        <w:adjustRightInd w:val="0"/>
        <w:spacing w:line="240" w:lineRule="auto"/>
        <w:rPr>
          <w:noProof/>
          <w:szCs w:val="22"/>
          <w:lang w:val="pl-PL"/>
        </w:rPr>
      </w:pPr>
      <w:r w:rsidRPr="002F557C">
        <w:rPr>
          <w:szCs w:val="22"/>
          <w:lang w:val="pl-PL"/>
        </w:rPr>
        <w:t>Nadwrażliwość na substancje czynne lub na substancję pomocniczą wymienioną w punkcie 6.1.</w:t>
      </w:r>
    </w:p>
    <w:p w14:paraId="7133B9F1" w14:textId="77777777" w:rsidR="0088302C" w:rsidRPr="002F557C" w:rsidRDefault="0088302C" w:rsidP="002F557C">
      <w:pPr>
        <w:tabs>
          <w:tab w:val="clear" w:pos="567"/>
        </w:tabs>
        <w:autoSpaceDE w:val="0"/>
        <w:autoSpaceDN w:val="0"/>
        <w:adjustRightInd w:val="0"/>
        <w:spacing w:line="240" w:lineRule="auto"/>
        <w:rPr>
          <w:noProof/>
          <w:szCs w:val="22"/>
          <w:lang w:val="pl-PL"/>
        </w:rPr>
      </w:pPr>
    </w:p>
    <w:p w14:paraId="68714514" w14:textId="77777777" w:rsidR="0088302C" w:rsidRPr="002F557C" w:rsidRDefault="0088302C" w:rsidP="002F557C">
      <w:pPr>
        <w:keepNext/>
        <w:keepLines/>
        <w:spacing w:line="240" w:lineRule="auto"/>
        <w:ind w:left="567" w:hanging="567"/>
        <w:rPr>
          <w:b/>
          <w:noProof/>
          <w:szCs w:val="22"/>
          <w:lang w:val="pl-PL"/>
        </w:rPr>
      </w:pPr>
      <w:r w:rsidRPr="002F557C">
        <w:rPr>
          <w:b/>
          <w:bCs/>
          <w:szCs w:val="22"/>
          <w:lang w:val="pl-PL"/>
        </w:rPr>
        <w:t>4.4</w:t>
      </w:r>
      <w:r w:rsidRPr="002F557C">
        <w:rPr>
          <w:b/>
          <w:bCs/>
          <w:szCs w:val="22"/>
          <w:lang w:val="pl-PL"/>
        </w:rPr>
        <w:tab/>
        <w:t>Specjalne ostrzeżenia i środki ostrożności dotyczące stosowania</w:t>
      </w:r>
    </w:p>
    <w:p w14:paraId="5C73EF80" w14:textId="77777777" w:rsidR="0088302C" w:rsidRPr="002F557C" w:rsidRDefault="0088302C" w:rsidP="002F557C">
      <w:pPr>
        <w:keepNext/>
        <w:keepLines/>
        <w:spacing w:line="240" w:lineRule="auto"/>
        <w:ind w:left="567" w:hanging="567"/>
        <w:rPr>
          <w:b/>
          <w:noProof/>
          <w:szCs w:val="22"/>
          <w:lang w:val="pl-PL"/>
        </w:rPr>
      </w:pPr>
    </w:p>
    <w:p w14:paraId="66B7D62B" w14:textId="77777777" w:rsidR="0088302C" w:rsidRDefault="0088302C" w:rsidP="002F557C">
      <w:pPr>
        <w:keepNext/>
        <w:keepLines/>
        <w:spacing w:line="240" w:lineRule="auto"/>
        <w:rPr>
          <w:szCs w:val="22"/>
          <w:u w:val="single"/>
          <w:lang w:val="pl-PL"/>
        </w:rPr>
      </w:pPr>
      <w:r w:rsidRPr="002F557C">
        <w:rPr>
          <w:szCs w:val="22"/>
          <w:u w:val="single"/>
          <w:lang w:val="pl-PL"/>
        </w:rPr>
        <w:t>Astma</w:t>
      </w:r>
    </w:p>
    <w:p w14:paraId="35A01334" w14:textId="77777777" w:rsidR="00C946E7" w:rsidRPr="002F557C" w:rsidRDefault="00C946E7" w:rsidP="002F557C">
      <w:pPr>
        <w:keepNext/>
        <w:keepLines/>
        <w:spacing w:line="240" w:lineRule="auto"/>
        <w:rPr>
          <w:noProof/>
          <w:szCs w:val="22"/>
          <w:u w:val="single"/>
          <w:lang w:val="pl-PL"/>
        </w:rPr>
      </w:pPr>
    </w:p>
    <w:p w14:paraId="590D74BA" w14:textId="77777777" w:rsidR="0088302C" w:rsidRPr="002F557C" w:rsidRDefault="0088302C" w:rsidP="002F557C">
      <w:pPr>
        <w:tabs>
          <w:tab w:val="clear" w:pos="567"/>
        </w:tabs>
        <w:spacing w:line="240" w:lineRule="auto"/>
        <w:rPr>
          <w:noProof/>
          <w:szCs w:val="22"/>
          <w:lang w:val="pl-PL"/>
        </w:rPr>
      </w:pPr>
      <w:r w:rsidRPr="002F557C">
        <w:rPr>
          <w:szCs w:val="22"/>
          <w:lang w:val="pl-PL"/>
        </w:rPr>
        <w:t>Produktu leczniczego Duaklir Genuair nie należy stosować w astmie</w:t>
      </w:r>
      <w:r>
        <w:rPr>
          <w:szCs w:val="22"/>
          <w:lang w:val="pl-PL"/>
        </w:rPr>
        <w:t>, gdyż n</w:t>
      </w:r>
      <w:r w:rsidRPr="002F557C">
        <w:rPr>
          <w:szCs w:val="22"/>
          <w:lang w:val="pl-PL"/>
        </w:rPr>
        <w:t xml:space="preserve">ie przeprowadzono badań klinicznych dotyczących zastosowania produktu leczniczego Duaklir Genuair w astmie. </w:t>
      </w:r>
    </w:p>
    <w:p w14:paraId="7443DE4E" w14:textId="77777777" w:rsidR="0088302C" w:rsidRPr="002F557C" w:rsidRDefault="0088302C" w:rsidP="002F557C">
      <w:pPr>
        <w:tabs>
          <w:tab w:val="clear" w:pos="567"/>
        </w:tabs>
        <w:spacing w:line="240" w:lineRule="auto"/>
        <w:rPr>
          <w:noProof/>
          <w:szCs w:val="22"/>
          <w:lang w:val="pl-PL"/>
        </w:rPr>
      </w:pPr>
    </w:p>
    <w:p w14:paraId="6AB45543" w14:textId="77777777" w:rsidR="0088302C" w:rsidRDefault="0088302C" w:rsidP="002F557C">
      <w:pPr>
        <w:keepNext/>
        <w:keepLines/>
        <w:tabs>
          <w:tab w:val="clear" w:pos="567"/>
        </w:tabs>
        <w:spacing w:line="240" w:lineRule="auto"/>
        <w:rPr>
          <w:szCs w:val="22"/>
          <w:u w:val="single"/>
          <w:lang w:val="pl-PL"/>
        </w:rPr>
      </w:pPr>
      <w:r w:rsidRPr="002F557C">
        <w:rPr>
          <w:szCs w:val="22"/>
          <w:u w:val="single"/>
          <w:lang w:val="pl-PL"/>
        </w:rPr>
        <w:t>Paradoksalny skurcz oskrzeli</w:t>
      </w:r>
    </w:p>
    <w:p w14:paraId="2337E028" w14:textId="77777777" w:rsidR="00C946E7" w:rsidRPr="002F557C" w:rsidRDefault="00C946E7" w:rsidP="002F557C">
      <w:pPr>
        <w:keepNext/>
        <w:keepLines/>
        <w:tabs>
          <w:tab w:val="clear" w:pos="567"/>
        </w:tabs>
        <w:spacing w:line="240" w:lineRule="auto"/>
        <w:rPr>
          <w:noProof/>
          <w:szCs w:val="22"/>
          <w:u w:val="single"/>
          <w:lang w:val="pl-PL"/>
        </w:rPr>
      </w:pPr>
    </w:p>
    <w:p w14:paraId="319F18D4"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W badaniach klinicznych nie zaobserwowano paradoksalnego skurczu oskrzeli</w:t>
      </w:r>
      <w:r>
        <w:rPr>
          <w:szCs w:val="22"/>
          <w:lang w:val="pl-PL"/>
        </w:rPr>
        <w:t xml:space="preserve"> podczas </w:t>
      </w:r>
      <w:r w:rsidRPr="00C94056">
        <w:rPr>
          <w:szCs w:val="22"/>
          <w:lang w:val="pl-PL"/>
        </w:rPr>
        <w:t>stosowania produktu leczniczego</w:t>
      </w:r>
      <w:r>
        <w:rPr>
          <w:szCs w:val="22"/>
          <w:lang w:val="pl-PL"/>
        </w:rPr>
        <w:t xml:space="preserve"> Duaklir Genuair w zalecanej dawce</w:t>
      </w:r>
      <w:r w:rsidRPr="002F557C">
        <w:rPr>
          <w:szCs w:val="22"/>
          <w:lang w:val="pl-PL"/>
        </w:rPr>
        <w:t xml:space="preserve">. Jednakże paradoksalny skurcz oskrzeli obserwowano </w:t>
      </w:r>
      <w:r>
        <w:rPr>
          <w:szCs w:val="22"/>
          <w:lang w:val="pl-PL"/>
        </w:rPr>
        <w:t>podczas stosowania</w:t>
      </w:r>
      <w:r w:rsidRPr="002F557C">
        <w:rPr>
          <w:szCs w:val="22"/>
          <w:lang w:val="pl-PL"/>
        </w:rPr>
        <w:t xml:space="preserve"> innych terapi</w:t>
      </w:r>
      <w:r>
        <w:rPr>
          <w:szCs w:val="22"/>
          <w:lang w:val="pl-PL"/>
        </w:rPr>
        <w:t>i</w:t>
      </w:r>
      <w:r w:rsidRPr="002F557C">
        <w:rPr>
          <w:szCs w:val="22"/>
          <w:lang w:val="pl-PL"/>
        </w:rPr>
        <w:t xml:space="preserve"> inhalacyjnych. W takim wypadku należy przerwać </w:t>
      </w:r>
      <w:r>
        <w:rPr>
          <w:szCs w:val="22"/>
          <w:lang w:val="pl-PL"/>
        </w:rPr>
        <w:t>stosowanie</w:t>
      </w:r>
      <w:r w:rsidRPr="002F557C">
        <w:rPr>
          <w:szCs w:val="22"/>
          <w:lang w:val="pl-PL"/>
        </w:rPr>
        <w:t xml:space="preserve"> produkt</w:t>
      </w:r>
      <w:r>
        <w:rPr>
          <w:szCs w:val="22"/>
          <w:lang w:val="pl-PL"/>
        </w:rPr>
        <w:t>u</w:t>
      </w:r>
      <w:r w:rsidRPr="002F557C">
        <w:rPr>
          <w:szCs w:val="22"/>
          <w:lang w:val="pl-PL"/>
        </w:rPr>
        <w:t xml:space="preserve"> lecznicz</w:t>
      </w:r>
      <w:r>
        <w:rPr>
          <w:szCs w:val="22"/>
          <w:lang w:val="pl-PL"/>
        </w:rPr>
        <w:t>ego</w:t>
      </w:r>
      <w:r w:rsidRPr="002F557C">
        <w:rPr>
          <w:szCs w:val="22"/>
          <w:lang w:val="pl-PL"/>
        </w:rPr>
        <w:t xml:space="preserve"> i rozważyć inne rodzaje leczenia.</w:t>
      </w:r>
    </w:p>
    <w:p w14:paraId="3F883CA1" w14:textId="77777777" w:rsidR="0088302C" w:rsidRPr="002F557C" w:rsidRDefault="0088302C" w:rsidP="002F557C">
      <w:pPr>
        <w:spacing w:line="240" w:lineRule="auto"/>
        <w:rPr>
          <w:noProof/>
          <w:szCs w:val="22"/>
          <w:u w:val="single"/>
          <w:lang w:val="pl-PL"/>
        </w:rPr>
      </w:pPr>
    </w:p>
    <w:p w14:paraId="688ACE7E" w14:textId="77777777" w:rsidR="0088302C" w:rsidRDefault="0088302C" w:rsidP="002F557C">
      <w:pPr>
        <w:keepNext/>
        <w:keepLines/>
        <w:spacing w:line="240" w:lineRule="auto"/>
        <w:rPr>
          <w:szCs w:val="22"/>
          <w:u w:val="single"/>
          <w:lang w:val="pl-PL"/>
        </w:rPr>
      </w:pPr>
      <w:r>
        <w:rPr>
          <w:szCs w:val="22"/>
          <w:u w:val="single"/>
          <w:lang w:val="pl-PL"/>
        </w:rPr>
        <w:t xml:space="preserve">Produkt leczniczy nie jest przeznaczony </w:t>
      </w:r>
      <w:r w:rsidRPr="002F557C">
        <w:rPr>
          <w:szCs w:val="22"/>
          <w:u w:val="single"/>
          <w:lang w:val="pl-PL"/>
        </w:rPr>
        <w:t>do stosowania w stanach ostrych</w:t>
      </w:r>
    </w:p>
    <w:p w14:paraId="3020A818" w14:textId="77777777" w:rsidR="00C946E7" w:rsidRPr="002F557C" w:rsidRDefault="00C946E7" w:rsidP="002F557C">
      <w:pPr>
        <w:keepNext/>
        <w:keepLines/>
        <w:spacing w:line="240" w:lineRule="auto"/>
        <w:rPr>
          <w:noProof/>
          <w:szCs w:val="22"/>
          <w:u w:val="single"/>
          <w:lang w:val="pl-PL"/>
        </w:rPr>
      </w:pPr>
    </w:p>
    <w:p w14:paraId="6FDD5EE8" w14:textId="77777777" w:rsidR="0088302C" w:rsidRPr="002F557C" w:rsidRDefault="0088302C" w:rsidP="002F557C">
      <w:pPr>
        <w:keepNext/>
        <w:keepLines/>
        <w:spacing w:line="240" w:lineRule="auto"/>
        <w:rPr>
          <w:noProof/>
          <w:szCs w:val="22"/>
          <w:lang w:val="pl-PL"/>
        </w:rPr>
      </w:pPr>
      <w:r w:rsidRPr="002F557C">
        <w:rPr>
          <w:szCs w:val="22"/>
          <w:lang w:val="pl-PL"/>
        </w:rPr>
        <w:t>Produkt leczniczy Duaklir Genuair nie jest wskazany w leczeniu ostrych epizodów skurczu oskrzeli.</w:t>
      </w:r>
    </w:p>
    <w:p w14:paraId="1A8EE158" w14:textId="77777777" w:rsidR="0088302C" w:rsidRPr="002F557C" w:rsidRDefault="0088302C" w:rsidP="002F557C">
      <w:pPr>
        <w:tabs>
          <w:tab w:val="clear" w:pos="567"/>
        </w:tabs>
        <w:spacing w:line="240" w:lineRule="auto"/>
        <w:rPr>
          <w:szCs w:val="22"/>
          <w:u w:val="single"/>
          <w:lang w:val="pl-PL"/>
        </w:rPr>
      </w:pPr>
    </w:p>
    <w:p w14:paraId="7667B892" w14:textId="77777777" w:rsidR="0088302C" w:rsidRDefault="0088302C" w:rsidP="002F557C">
      <w:pPr>
        <w:keepNext/>
        <w:keepLines/>
        <w:tabs>
          <w:tab w:val="clear" w:pos="567"/>
        </w:tabs>
        <w:spacing w:line="240" w:lineRule="auto"/>
        <w:rPr>
          <w:szCs w:val="22"/>
          <w:u w:val="single"/>
          <w:lang w:val="pl-PL"/>
        </w:rPr>
      </w:pPr>
      <w:r w:rsidRPr="002F557C">
        <w:rPr>
          <w:szCs w:val="22"/>
          <w:u w:val="single"/>
          <w:lang w:val="pl-PL"/>
        </w:rPr>
        <w:t>Wpływ na układ sercowo</w:t>
      </w:r>
      <w:r>
        <w:rPr>
          <w:szCs w:val="22"/>
          <w:u w:val="single"/>
          <w:lang w:val="pl-PL"/>
        </w:rPr>
        <w:noBreakHyphen/>
      </w:r>
      <w:r w:rsidRPr="002F557C">
        <w:rPr>
          <w:szCs w:val="22"/>
          <w:u w:val="single"/>
          <w:lang w:val="pl-PL"/>
        </w:rPr>
        <w:t>naczyniowy</w:t>
      </w:r>
    </w:p>
    <w:p w14:paraId="04209D72" w14:textId="77777777" w:rsidR="00C946E7" w:rsidRPr="002F557C" w:rsidRDefault="00C946E7" w:rsidP="002F557C">
      <w:pPr>
        <w:keepNext/>
        <w:keepLines/>
        <w:tabs>
          <w:tab w:val="clear" w:pos="567"/>
        </w:tabs>
        <w:spacing w:line="240" w:lineRule="auto"/>
        <w:rPr>
          <w:szCs w:val="22"/>
          <w:u w:val="single"/>
          <w:lang w:val="pl-PL"/>
        </w:rPr>
      </w:pPr>
    </w:p>
    <w:p w14:paraId="7244E12C" w14:textId="77777777" w:rsidR="0088302C" w:rsidRPr="002F557C" w:rsidRDefault="004223B4" w:rsidP="002F557C">
      <w:pPr>
        <w:spacing w:line="240" w:lineRule="auto"/>
        <w:rPr>
          <w:noProof/>
          <w:szCs w:val="22"/>
          <w:lang w:val="pl-PL"/>
        </w:rPr>
      </w:pPr>
      <w:r>
        <w:rPr>
          <w:szCs w:val="22"/>
          <w:lang w:val="pl-PL"/>
        </w:rPr>
        <w:t>U niektórych pacjentów a</w:t>
      </w:r>
      <w:r w:rsidR="0088302C">
        <w:rPr>
          <w:szCs w:val="22"/>
          <w:lang w:val="pl-PL"/>
        </w:rPr>
        <w:t xml:space="preserve">goniści receptorów </w:t>
      </w:r>
      <w:r w:rsidR="0088302C" w:rsidRPr="002F557C">
        <w:rPr>
          <w:szCs w:val="22"/>
          <w:lang w:val="pl-PL"/>
        </w:rPr>
        <w:t>β</w:t>
      </w:r>
      <w:r w:rsidR="0088302C" w:rsidRPr="002F557C">
        <w:rPr>
          <w:szCs w:val="22"/>
          <w:vertAlign w:val="subscript"/>
          <w:lang w:val="pl-PL"/>
        </w:rPr>
        <w:t>2</w:t>
      </w:r>
      <w:r w:rsidR="0088302C" w:rsidRPr="00C5206E">
        <w:rPr>
          <w:szCs w:val="22"/>
          <w:lang w:val="pl-PL"/>
        </w:rPr>
        <w:noBreakHyphen/>
      </w:r>
      <w:r w:rsidR="0088302C">
        <w:rPr>
          <w:szCs w:val="22"/>
          <w:lang w:val="pl-PL"/>
        </w:rPr>
        <w:t>adrenergicznych mogą</w:t>
      </w:r>
      <w:r w:rsidR="0088302C" w:rsidRPr="002F557C">
        <w:rPr>
          <w:szCs w:val="22"/>
          <w:lang w:val="pl-PL"/>
        </w:rPr>
        <w:t xml:space="preserve"> wywoływać </w:t>
      </w:r>
      <w:r w:rsidR="0088302C">
        <w:rPr>
          <w:szCs w:val="22"/>
          <w:lang w:val="pl-PL"/>
        </w:rPr>
        <w:t xml:space="preserve">przyspieszenie </w:t>
      </w:r>
      <w:r w:rsidR="0088302C" w:rsidRPr="002F557C">
        <w:rPr>
          <w:szCs w:val="22"/>
          <w:lang w:val="pl-PL"/>
        </w:rPr>
        <w:t xml:space="preserve">częstości akcji serca i </w:t>
      </w:r>
      <w:r w:rsidR="0088302C">
        <w:rPr>
          <w:szCs w:val="22"/>
          <w:lang w:val="pl-PL"/>
        </w:rPr>
        <w:t xml:space="preserve">podwyższenie </w:t>
      </w:r>
      <w:r w:rsidR="0088302C" w:rsidRPr="002F557C">
        <w:rPr>
          <w:szCs w:val="22"/>
          <w:lang w:val="pl-PL"/>
        </w:rPr>
        <w:t>ciśnienia krwi, zmiany w badaniu elektrokardiograficznym (EKG), takie jak spłaszczenie załamka T, obniżenie odcinka</w:t>
      </w:r>
      <w:r w:rsidR="005746D3">
        <w:rPr>
          <w:szCs w:val="22"/>
          <w:lang w:val="pl-PL"/>
        </w:rPr>
        <w:t xml:space="preserve"> ST i wydłużenie odstępu QTc. W </w:t>
      </w:r>
      <w:r w:rsidR="0088302C" w:rsidRPr="002F557C">
        <w:rPr>
          <w:szCs w:val="22"/>
          <w:lang w:val="pl-PL"/>
        </w:rPr>
        <w:t>przypadku wystąpienia taki</w:t>
      </w:r>
      <w:r w:rsidR="0088302C">
        <w:rPr>
          <w:szCs w:val="22"/>
          <w:lang w:val="pl-PL"/>
        </w:rPr>
        <w:t>ch</w:t>
      </w:r>
      <w:r w:rsidR="0088302C" w:rsidRPr="002F557C">
        <w:rPr>
          <w:szCs w:val="22"/>
          <w:lang w:val="pl-PL"/>
        </w:rPr>
        <w:t xml:space="preserve"> </w:t>
      </w:r>
      <w:r w:rsidR="0088302C">
        <w:rPr>
          <w:szCs w:val="22"/>
          <w:lang w:val="pl-PL"/>
        </w:rPr>
        <w:t>objawów</w:t>
      </w:r>
      <w:r w:rsidR="0088302C" w:rsidRPr="002F557C">
        <w:rPr>
          <w:szCs w:val="22"/>
          <w:lang w:val="pl-PL"/>
        </w:rPr>
        <w:t xml:space="preserve"> </w:t>
      </w:r>
      <w:r w:rsidR="0088302C">
        <w:rPr>
          <w:szCs w:val="22"/>
          <w:lang w:val="pl-PL"/>
        </w:rPr>
        <w:t xml:space="preserve">konieczne może być </w:t>
      </w:r>
      <w:r w:rsidR="0088302C" w:rsidRPr="002F557C">
        <w:rPr>
          <w:szCs w:val="22"/>
          <w:lang w:val="pl-PL"/>
        </w:rPr>
        <w:t>przerwa</w:t>
      </w:r>
      <w:r w:rsidR="0088302C">
        <w:rPr>
          <w:szCs w:val="22"/>
          <w:lang w:val="pl-PL"/>
        </w:rPr>
        <w:t>nie</w:t>
      </w:r>
      <w:r w:rsidR="0088302C" w:rsidRPr="002F557C">
        <w:rPr>
          <w:szCs w:val="22"/>
          <w:lang w:val="pl-PL"/>
        </w:rPr>
        <w:t xml:space="preserve"> leczeni</w:t>
      </w:r>
      <w:r w:rsidR="0088302C">
        <w:rPr>
          <w:szCs w:val="22"/>
          <w:lang w:val="pl-PL"/>
        </w:rPr>
        <w:t>a</w:t>
      </w:r>
      <w:r w:rsidR="0088302C" w:rsidRPr="002F557C">
        <w:rPr>
          <w:szCs w:val="22"/>
          <w:lang w:val="pl-PL"/>
        </w:rPr>
        <w:t xml:space="preserve">. </w:t>
      </w:r>
      <w:r w:rsidR="0088302C">
        <w:rPr>
          <w:szCs w:val="22"/>
          <w:lang w:val="pl-PL"/>
        </w:rPr>
        <w:t xml:space="preserve">Należy zachować ostrożność </w:t>
      </w:r>
      <w:r w:rsidR="0088302C" w:rsidRPr="00C94056">
        <w:rPr>
          <w:szCs w:val="22"/>
          <w:lang w:val="pl-PL"/>
        </w:rPr>
        <w:t>podczas s</w:t>
      </w:r>
      <w:r w:rsidR="0088302C">
        <w:rPr>
          <w:szCs w:val="22"/>
          <w:lang w:val="pl-PL"/>
        </w:rPr>
        <w:t xml:space="preserve">tosowania długo działających agonistów receptorów </w:t>
      </w:r>
      <w:r w:rsidR="0088302C" w:rsidRPr="002F557C">
        <w:rPr>
          <w:szCs w:val="22"/>
          <w:lang w:val="pl-PL"/>
        </w:rPr>
        <w:t>β</w:t>
      </w:r>
      <w:r w:rsidR="0088302C" w:rsidRPr="002F557C">
        <w:rPr>
          <w:szCs w:val="22"/>
          <w:vertAlign w:val="subscript"/>
          <w:lang w:val="pl-PL"/>
        </w:rPr>
        <w:t>2</w:t>
      </w:r>
      <w:r w:rsidR="0088302C">
        <w:rPr>
          <w:szCs w:val="22"/>
          <w:lang w:val="pl-PL"/>
        </w:rPr>
        <w:noBreakHyphen/>
        <w:t>aderenergicznych u pacjentów, u których wcześniej występowało lub, u których wiadomo, że występuje wydłużenie odstępu QTc, bądź leczonych produktami leczniczymi wpływającymi na odstęp QTc (patrz punkt 4.5).</w:t>
      </w:r>
    </w:p>
    <w:p w14:paraId="577F4F1E" w14:textId="77777777" w:rsidR="0088302C" w:rsidRDefault="0088302C" w:rsidP="002F557C">
      <w:pPr>
        <w:spacing w:line="240" w:lineRule="auto"/>
        <w:rPr>
          <w:noProof/>
          <w:szCs w:val="22"/>
          <w:lang w:val="pl-PL"/>
        </w:rPr>
      </w:pPr>
    </w:p>
    <w:p w14:paraId="4A0B0EBC" w14:textId="77777777" w:rsidR="00152A76" w:rsidRDefault="00152A76" w:rsidP="002F557C">
      <w:pPr>
        <w:spacing w:line="240" w:lineRule="auto"/>
        <w:rPr>
          <w:noProof/>
          <w:szCs w:val="22"/>
          <w:lang w:val="pl-PL"/>
        </w:rPr>
      </w:pPr>
      <w:r w:rsidRPr="008B5DE4">
        <w:rPr>
          <w:szCs w:val="22"/>
          <w:lang w:val="pl-PL"/>
        </w:rPr>
        <w:t>Po</w:t>
      </w:r>
      <w:r>
        <w:rPr>
          <w:szCs w:val="22"/>
          <w:lang w:val="pl-PL"/>
        </w:rPr>
        <w:t> </w:t>
      </w:r>
      <w:r w:rsidRPr="008B5DE4">
        <w:rPr>
          <w:szCs w:val="22"/>
          <w:lang w:val="pl-PL"/>
        </w:rPr>
        <w:t xml:space="preserve">podaniu produktu </w:t>
      </w:r>
      <w:r w:rsidRPr="00281EF1">
        <w:rPr>
          <w:noProof/>
          <w:szCs w:val="22"/>
          <w:lang w:val="pl-PL"/>
        </w:rPr>
        <w:t>lecznicz</w:t>
      </w:r>
      <w:r>
        <w:rPr>
          <w:noProof/>
          <w:szCs w:val="22"/>
          <w:lang w:val="pl-PL"/>
        </w:rPr>
        <w:t xml:space="preserve">ego </w:t>
      </w:r>
      <w:r w:rsidRPr="007670AE">
        <w:rPr>
          <w:bCs/>
          <w:noProof/>
          <w:szCs w:val="22"/>
          <w:lang w:val="pl-PL"/>
        </w:rPr>
        <w:t xml:space="preserve">Duaklir Genuair </w:t>
      </w:r>
      <w:r w:rsidRPr="008B5DE4">
        <w:rPr>
          <w:szCs w:val="22"/>
          <w:lang w:val="pl-PL"/>
        </w:rPr>
        <w:t>obserwowano zaburzenia rytmu serca, w</w:t>
      </w:r>
      <w:r>
        <w:rPr>
          <w:szCs w:val="22"/>
          <w:lang w:val="pl-PL"/>
        </w:rPr>
        <w:t> </w:t>
      </w:r>
      <w:r w:rsidRPr="008B5DE4">
        <w:rPr>
          <w:szCs w:val="22"/>
          <w:lang w:val="pl-PL"/>
        </w:rPr>
        <w:t>tym migotanie przedsionków i</w:t>
      </w:r>
      <w:r>
        <w:rPr>
          <w:szCs w:val="22"/>
          <w:lang w:val="pl-PL"/>
        </w:rPr>
        <w:t> </w:t>
      </w:r>
      <w:r w:rsidR="00735E61">
        <w:rPr>
          <w:szCs w:val="22"/>
          <w:lang w:val="pl-PL"/>
        </w:rPr>
        <w:t xml:space="preserve">częstoskurcz </w:t>
      </w:r>
      <w:r w:rsidR="00A56960" w:rsidRPr="008B5DE4">
        <w:rPr>
          <w:szCs w:val="22"/>
          <w:lang w:val="pl-PL"/>
        </w:rPr>
        <w:t>napadow</w:t>
      </w:r>
      <w:r w:rsidR="00735E61">
        <w:rPr>
          <w:szCs w:val="22"/>
          <w:lang w:val="pl-PL"/>
        </w:rPr>
        <w:t>y</w:t>
      </w:r>
      <w:r w:rsidR="00A56960" w:rsidRPr="008B5DE4">
        <w:rPr>
          <w:szCs w:val="22"/>
          <w:lang w:val="pl-PL"/>
        </w:rPr>
        <w:t xml:space="preserve"> </w:t>
      </w:r>
      <w:r w:rsidRPr="008B5DE4">
        <w:rPr>
          <w:szCs w:val="22"/>
          <w:lang w:val="pl-PL"/>
        </w:rPr>
        <w:t>(patrz punkt</w:t>
      </w:r>
      <w:r>
        <w:rPr>
          <w:szCs w:val="22"/>
          <w:lang w:val="pl-PL"/>
        </w:rPr>
        <w:t> </w:t>
      </w:r>
      <w:r w:rsidRPr="008B5DE4">
        <w:rPr>
          <w:szCs w:val="22"/>
          <w:lang w:val="pl-PL"/>
        </w:rPr>
        <w:t xml:space="preserve">4.8). Dlatego produkt </w:t>
      </w:r>
      <w:r w:rsidRPr="00281EF1">
        <w:rPr>
          <w:noProof/>
          <w:szCs w:val="22"/>
          <w:lang w:val="pl-PL"/>
        </w:rPr>
        <w:t>lecznicz</w:t>
      </w:r>
      <w:r>
        <w:rPr>
          <w:noProof/>
          <w:szCs w:val="22"/>
          <w:lang w:val="pl-PL"/>
        </w:rPr>
        <w:t xml:space="preserve">y </w:t>
      </w:r>
      <w:r w:rsidRPr="002F557C">
        <w:rPr>
          <w:szCs w:val="22"/>
          <w:lang w:val="pl-PL"/>
        </w:rPr>
        <w:t xml:space="preserve">Duaklir Genuair </w:t>
      </w:r>
      <w:r w:rsidRPr="008B5DE4">
        <w:rPr>
          <w:szCs w:val="22"/>
          <w:lang w:val="pl-PL"/>
        </w:rPr>
        <w:t>należy stosować ostrożnie u</w:t>
      </w:r>
      <w:r>
        <w:rPr>
          <w:szCs w:val="22"/>
          <w:lang w:val="pl-PL"/>
        </w:rPr>
        <w:t> </w:t>
      </w:r>
      <w:r w:rsidRPr="008B5DE4">
        <w:rPr>
          <w:szCs w:val="22"/>
          <w:lang w:val="pl-PL"/>
        </w:rPr>
        <w:t>pacjentów z</w:t>
      </w:r>
      <w:r>
        <w:rPr>
          <w:szCs w:val="22"/>
          <w:lang w:val="pl-PL"/>
        </w:rPr>
        <w:t> </w:t>
      </w:r>
      <w:r w:rsidRPr="008B5DE4">
        <w:rPr>
          <w:szCs w:val="22"/>
          <w:lang w:val="pl-PL"/>
        </w:rPr>
        <w:t>zaburzeniami rytmu serca, zaburzeniami rytmu serca w</w:t>
      </w:r>
      <w:r>
        <w:rPr>
          <w:szCs w:val="22"/>
          <w:lang w:val="pl-PL"/>
        </w:rPr>
        <w:t> </w:t>
      </w:r>
      <w:r w:rsidRPr="008B5DE4">
        <w:rPr>
          <w:szCs w:val="22"/>
          <w:lang w:val="pl-PL"/>
        </w:rPr>
        <w:t>wywiadzie lub</w:t>
      </w:r>
      <w:r>
        <w:rPr>
          <w:szCs w:val="22"/>
          <w:lang w:val="pl-PL"/>
        </w:rPr>
        <w:t> </w:t>
      </w:r>
      <w:r w:rsidRPr="008B5DE4">
        <w:rPr>
          <w:szCs w:val="22"/>
          <w:lang w:val="pl-PL"/>
        </w:rPr>
        <w:t>z</w:t>
      </w:r>
      <w:r>
        <w:rPr>
          <w:szCs w:val="22"/>
          <w:lang w:val="pl-PL"/>
        </w:rPr>
        <w:t> </w:t>
      </w:r>
      <w:r w:rsidRPr="008B5DE4">
        <w:rPr>
          <w:szCs w:val="22"/>
          <w:lang w:val="pl-PL"/>
        </w:rPr>
        <w:t>czynnikami ryzyka zaburzeń rytmu serca.</w:t>
      </w:r>
    </w:p>
    <w:p w14:paraId="25411E29" w14:textId="77777777" w:rsidR="00152A76" w:rsidRPr="002F557C" w:rsidRDefault="00152A76" w:rsidP="002F557C">
      <w:pPr>
        <w:spacing w:line="240" w:lineRule="auto"/>
        <w:rPr>
          <w:noProof/>
          <w:szCs w:val="22"/>
          <w:lang w:val="pl-PL"/>
        </w:rPr>
      </w:pPr>
    </w:p>
    <w:p w14:paraId="4E2ED8E5" w14:textId="77777777" w:rsidR="0088302C" w:rsidRDefault="00965910" w:rsidP="002F557C">
      <w:pPr>
        <w:keepNext/>
        <w:keepLines/>
        <w:tabs>
          <w:tab w:val="clear" w:pos="567"/>
        </w:tabs>
        <w:spacing w:line="240" w:lineRule="auto"/>
        <w:rPr>
          <w:szCs w:val="22"/>
          <w:u w:val="single"/>
          <w:lang w:val="pl-PL"/>
        </w:rPr>
      </w:pPr>
      <w:r>
        <w:rPr>
          <w:szCs w:val="22"/>
          <w:u w:val="single"/>
          <w:lang w:val="pl-PL"/>
        </w:rPr>
        <w:lastRenderedPageBreak/>
        <w:t>Działanie</w:t>
      </w:r>
      <w:r w:rsidR="0088302C" w:rsidRPr="002F557C">
        <w:rPr>
          <w:szCs w:val="22"/>
          <w:u w:val="single"/>
          <w:lang w:val="pl-PL"/>
        </w:rPr>
        <w:t xml:space="preserve"> ogólnoustrojow</w:t>
      </w:r>
      <w:r>
        <w:rPr>
          <w:szCs w:val="22"/>
          <w:u w:val="single"/>
          <w:lang w:val="pl-PL"/>
        </w:rPr>
        <w:t>e</w:t>
      </w:r>
    </w:p>
    <w:p w14:paraId="7643A666" w14:textId="77777777" w:rsidR="00C946E7" w:rsidRPr="002F557C" w:rsidRDefault="00C946E7" w:rsidP="002F557C">
      <w:pPr>
        <w:keepNext/>
        <w:keepLines/>
        <w:tabs>
          <w:tab w:val="clear" w:pos="567"/>
        </w:tabs>
        <w:spacing w:line="240" w:lineRule="auto"/>
        <w:rPr>
          <w:szCs w:val="22"/>
          <w:u w:val="single"/>
          <w:lang w:val="pl-PL"/>
        </w:rPr>
      </w:pPr>
    </w:p>
    <w:p w14:paraId="1C5395C3"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 xml:space="preserve">Produkt leczniczy Duaklir Genuair należy </w:t>
      </w:r>
      <w:r>
        <w:rPr>
          <w:szCs w:val="22"/>
          <w:lang w:val="pl-PL"/>
        </w:rPr>
        <w:t xml:space="preserve">ostrożnie </w:t>
      </w:r>
      <w:r w:rsidRPr="002F557C">
        <w:rPr>
          <w:szCs w:val="22"/>
          <w:lang w:val="pl-PL"/>
        </w:rPr>
        <w:t>stosować u pacjentów z ciężkimi zaburzeniami sercowo</w:t>
      </w:r>
      <w:r>
        <w:rPr>
          <w:szCs w:val="22"/>
          <w:lang w:val="pl-PL"/>
        </w:rPr>
        <w:noBreakHyphen/>
      </w:r>
      <w:r w:rsidRPr="002F557C">
        <w:rPr>
          <w:szCs w:val="22"/>
          <w:lang w:val="pl-PL"/>
        </w:rPr>
        <w:t>naczyniowymi, drgawk</w:t>
      </w:r>
      <w:r w:rsidR="004223B4">
        <w:rPr>
          <w:szCs w:val="22"/>
          <w:lang w:val="pl-PL"/>
        </w:rPr>
        <w:t>ami</w:t>
      </w:r>
      <w:r w:rsidRPr="002F557C">
        <w:rPr>
          <w:szCs w:val="22"/>
          <w:lang w:val="pl-PL"/>
        </w:rPr>
        <w:t xml:space="preserve">, </w:t>
      </w:r>
      <w:r>
        <w:rPr>
          <w:szCs w:val="22"/>
          <w:lang w:val="pl-PL"/>
        </w:rPr>
        <w:t>tyreotoksykozą</w:t>
      </w:r>
      <w:r w:rsidRPr="002F557C">
        <w:rPr>
          <w:szCs w:val="22"/>
          <w:lang w:val="pl-PL"/>
        </w:rPr>
        <w:t xml:space="preserve"> i guzem chromochłonnym.</w:t>
      </w:r>
    </w:p>
    <w:p w14:paraId="4DA5134F" w14:textId="77777777" w:rsidR="0088302C" w:rsidRPr="002F557C" w:rsidRDefault="0088302C" w:rsidP="002F557C">
      <w:pPr>
        <w:keepNext/>
        <w:keepLines/>
        <w:tabs>
          <w:tab w:val="clear" w:pos="567"/>
        </w:tabs>
        <w:spacing w:line="240" w:lineRule="auto"/>
        <w:rPr>
          <w:noProof/>
          <w:szCs w:val="22"/>
          <w:lang w:val="pl-PL"/>
        </w:rPr>
      </w:pPr>
    </w:p>
    <w:p w14:paraId="50E2A3C0" w14:textId="77777777" w:rsidR="0088302C" w:rsidRPr="002F557C" w:rsidRDefault="00965910" w:rsidP="002F557C">
      <w:pPr>
        <w:tabs>
          <w:tab w:val="clear" w:pos="567"/>
        </w:tabs>
        <w:autoSpaceDE w:val="0"/>
        <w:autoSpaceDN w:val="0"/>
        <w:adjustRightInd w:val="0"/>
        <w:spacing w:line="240" w:lineRule="auto"/>
        <w:rPr>
          <w:noProof/>
          <w:szCs w:val="22"/>
          <w:lang w:val="pl-PL"/>
        </w:rPr>
      </w:pPr>
      <w:r>
        <w:rPr>
          <w:szCs w:val="22"/>
          <w:lang w:val="pl-PL"/>
        </w:rPr>
        <w:t>Podczas</w:t>
      </w:r>
      <w:r w:rsidR="0088302C" w:rsidRPr="002F557C">
        <w:rPr>
          <w:szCs w:val="22"/>
          <w:lang w:val="pl-PL"/>
        </w:rPr>
        <w:t xml:space="preserve"> </w:t>
      </w:r>
      <w:r w:rsidR="0088302C">
        <w:rPr>
          <w:szCs w:val="22"/>
          <w:lang w:val="pl-PL"/>
        </w:rPr>
        <w:t>podawani</w:t>
      </w:r>
      <w:r>
        <w:rPr>
          <w:szCs w:val="22"/>
          <w:lang w:val="pl-PL"/>
        </w:rPr>
        <w:t>a</w:t>
      </w:r>
      <w:r w:rsidR="0088302C">
        <w:rPr>
          <w:szCs w:val="22"/>
          <w:lang w:val="pl-PL"/>
        </w:rPr>
        <w:t xml:space="preserve"> </w:t>
      </w:r>
      <w:r w:rsidR="0088302C" w:rsidRPr="002F557C">
        <w:rPr>
          <w:szCs w:val="22"/>
          <w:lang w:val="pl-PL"/>
        </w:rPr>
        <w:t>dużych daw</w:t>
      </w:r>
      <w:r w:rsidR="0088302C">
        <w:rPr>
          <w:szCs w:val="22"/>
          <w:lang w:val="pl-PL"/>
        </w:rPr>
        <w:t>e</w:t>
      </w:r>
      <w:r w:rsidR="0088302C" w:rsidRPr="002F557C">
        <w:rPr>
          <w:szCs w:val="22"/>
          <w:lang w:val="pl-PL"/>
        </w:rPr>
        <w:t xml:space="preserve">k </w:t>
      </w:r>
      <w:r w:rsidR="0088302C">
        <w:rPr>
          <w:szCs w:val="22"/>
          <w:lang w:val="pl-PL"/>
        </w:rPr>
        <w:t xml:space="preserve">agonistów receptorów </w:t>
      </w:r>
      <w:r w:rsidR="0088302C" w:rsidRPr="002F557C">
        <w:rPr>
          <w:szCs w:val="22"/>
          <w:lang w:val="pl-PL"/>
        </w:rPr>
        <w:t>β</w:t>
      </w:r>
      <w:r w:rsidR="0088302C" w:rsidRPr="002F557C">
        <w:rPr>
          <w:szCs w:val="22"/>
          <w:vertAlign w:val="subscript"/>
          <w:lang w:val="pl-PL"/>
        </w:rPr>
        <w:t>2</w:t>
      </w:r>
      <w:r w:rsidR="0088302C">
        <w:rPr>
          <w:szCs w:val="22"/>
          <w:lang w:val="pl-PL"/>
        </w:rPr>
        <w:noBreakHyphen/>
        <w:t xml:space="preserve">adrenergicznych </w:t>
      </w:r>
      <w:r>
        <w:rPr>
          <w:szCs w:val="22"/>
          <w:lang w:val="pl-PL"/>
        </w:rPr>
        <w:t>mogą</w:t>
      </w:r>
      <w:r w:rsidR="0088302C" w:rsidRPr="002F557C">
        <w:rPr>
          <w:szCs w:val="22"/>
          <w:lang w:val="pl-PL"/>
        </w:rPr>
        <w:t xml:space="preserve"> wyst</w:t>
      </w:r>
      <w:r>
        <w:rPr>
          <w:szCs w:val="22"/>
          <w:lang w:val="pl-PL"/>
        </w:rPr>
        <w:t>ąpić</w:t>
      </w:r>
      <w:r w:rsidR="0088302C" w:rsidRPr="002F557C">
        <w:rPr>
          <w:szCs w:val="22"/>
          <w:lang w:val="pl-PL"/>
        </w:rPr>
        <w:t xml:space="preserve"> </w:t>
      </w:r>
      <w:r>
        <w:rPr>
          <w:szCs w:val="22"/>
          <w:lang w:val="pl-PL"/>
        </w:rPr>
        <w:t>zaburzenia</w:t>
      </w:r>
      <w:r w:rsidR="0088302C" w:rsidRPr="002F557C">
        <w:rPr>
          <w:szCs w:val="22"/>
          <w:lang w:val="pl-PL"/>
        </w:rPr>
        <w:t xml:space="preserve"> metaboliczn</w:t>
      </w:r>
      <w:r>
        <w:rPr>
          <w:szCs w:val="22"/>
          <w:lang w:val="pl-PL"/>
        </w:rPr>
        <w:t>e:</w:t>
      </w:r>
      <w:r w:rsidR="0088302C" w:rsidRPr="002F557C">
        <w:rPr>
          <w:szCs w:val="22"/>
          <w:lang w:val="pl-PL"/>
        </w:rPr>
        <w:t xml:space="preserve"> hiperglikemi</w:t>
      </w:r>
      <w:r>
        <w:rPr>
          <w:szCs w:val="22"/>
          <w:lang w:val="pl-PL"/>
        </w:rPr>
        <w:t>a</w:t>
      </w:r>
      <w:r w:rsidR="0088302C" w:rsidRPr="002F557C">
        <w:rPr>
          <w:szCs w:val="22"/>
          <w:lang w:val="pl-PL"/>
        </w:rPr>
        <w:t xml:space="preserve"> i hipokaliemi</w:t>
      </w:r>
      <w:r>
        <w:rPr>
          <w:szCs w:val="22"/>
          <w:lang w:val="pl-PL"/>
        </w:rPr>
        <w:t>a</w:t>
      </w:r>
      <w:r w:rsidR="0088302C" w:rsidRPr="002F557C">
        <w:rPr>
          <w:szCs w:val="22"/>
          <w:lang w:val="pl-PL"/>
        </w:rPr>
        <w:t xml:space="preserve">. W badaniach klinicznych fazy III częstość występowania istotnego zwiększenia </w:t>
      </w:r>
      <w:r>
        <w:rPr>
          <w:szCs w:val="22"/>
          <w:lang w:val="pl-PL"/>
        </w:rPr>
        <w:t>stężenia</w:t>
      </w:r>
      <w:r w:rsidR="0088302C" w:rsidRPr="002F557C">
        <w:rPr>
          <w:szCs w:val="22"/>
          <w:lang w:val="pl-PL"/>
        </w:rPr>
        <w:t xml:space="preserve"> glukozy we krwi </w:t>
      </w:r>
      <w:r>
        <w:rPr>
          <w:szCs w:val="22"/>
          <w:lang w:val="pl-PL"/>
        </w:rPr>
        <w:t>podczas</w:t>
      </w:r>
      <w:r w:rsidR="0088302C" w:rsidRPr="002F557C">
        <w:rPr>
          <w:szCs w:val="22"/>
          <w:lang w:val="pl-PL"/>
        </w:rPr>
        <w:t xml:space="preserve"> stosowani</w:t>
      </w:r>
      <w:r>
        <w:rPr>
          <w:szCs w:val="22"/>
          <w:lang w:val="pl-PL"/>
        </w:rPr>
        <w:t>a</w:t>
      </w:r>
      <w:r w:rsidR="0088302C" w:rsidRPr="002F557C">
        <w:rPr>
          <w:szCs w:val="22"/>
          <w:lang w:val="pl-PL"/>
        </w:rPr>
        <w:t xml:space="preserve"> produktu </w:t>
      </w:r>
      <w:r w:rsidR="0088302C">
        <w:rPr>
          <w:szCs w:val="22"/>
          <w:lang w:val="pl-PL"/>
        </w:rPr>
        <w:t>leczniczego</w:t>
      </w:r>
      <w:r w:rsidR="0088302C" w:rsidRPr="002F557C">
        <w:rPr>
          <w:szCs w:val="22"/>
          <w:lang w:val="pl-PL"/>
        </w:rPr>
        <w:t xml:space="preserve"> Duaklir Genuair była </w:t>
      </w:r>
      <w:r>
        <w:rPr>
          <w:szCs w:val="22"/>
          <w:lang w:val="pl-PL"/>
        </w:rPr>
        <w:t>mała</w:t>
      </w:r>
      <w:r w:rsidR="0088302C" w:rsidRPr="002F557C">
        <w:rPr>
          <w:szCs w:val="22"/>
          <w:lang w:val="pl-PL"/>
        </w:rPr>
        <w:t xml:space="preserve"> (0,1%) i zbliżona do obserwowanej dla placebo. Hipokaliemia jest zazwyczaj </w:t>
      </w:r>
      <w:r>
        <w:rPr>
          <w:szCs w:val="22"/>
          <w:lang w:val="pl-PL"/>
        </w:rPr>
        <w:t>przemijająca</w:t>
      </w:r>
      <w:r w:rsidR="0088302C" w:rsidRPr="002F557C">
        <w:rPr>
          <w:szCs w:val="22"/>
          <w:lang w:val="pl-PL"/>
        </w:rPr>
        <w:t xml:space="preserve"> i nie wymaga suplementacji. U pacjentów z ciężką postacią POChP, hipokaliemi</w:t>
      </w:r>
      <w:r>
        <w:rPr>
          <w:szCs w:val="22"/>
          <w:lang w:val="pl-PL"/>
        </w:rPr>
        <w:t>a</w:t>
      </w:r>
      <w:r w:rsidR="0088302C" w:rsidRPr="002F557C">
        <w:rPr>
          <w:szCs w:val="22"/>
          <w:lang w:val="pl-PL"/>
        </w:rPr>
        <w:t xml:space="preserve"> mo</w:t>
      </w:r>
      <w:r>
        <w:rPr>
          <w:szCs w:val="22"/>
          <w:lang w:val="pl-PL"/>
        </w:rPr>
        <w:t>że</w:t>
      </w:r>
      <w:r w:rsidR="0088302C">
        <w:rPr>
          <w:szCs w:val="22"/>
          <w:lang w:val="pl-PL"/>
        </w:rPr>
        <w:t xml:space="preserve"> nasil</w:t>
      </w:r>
      <w:r>
        <w:rPr>
          <w:szCs w:val="22"/>
          <w:lang w:val="pl-PL"/>
        </w:rPr>
        <w:t>ić się</w:t>
      </w:r>
      <w:r w:rsidR="0088302C">
        <w:rPr>
          <w:szCs w:val="22"/>
          <w:lang w:val="pl-PL"/>
        </w:rPr>
        <w:t xml:space="preserve"> wskutek niedotlenienia</w:t>
      </w:r>
      <w:r w:rsidR="0088302C" w:rsidRPr="002F557C">
        <w:rPr>
          <w:szCs w:val="22"/>
          <w:lang w:val="pl-PL"/>
        </w:rPr>
        <w:t xml:space="preserve"> i </w:t>
      </w:r>
      <w:r>
        <w:rPr>
          <w:szCs w:val="22"/>
          <w:lang w:val="pl-PL"/>
        </w:rPr>
        <w:t>jednocześnie</w:t>
      </w:r>
      <w:r w:rsidR="0088302C">
        <w:rPr>
          <w:szCs w:val="22"/>
          <w:lang w:val="pl-PL"/>
        </w:rPr>
        <w:t xml:space="preserve"> stosowan</w:t>
      </w:r>
      <w:r>
        <w:rPr>
          <w:szCs w:val="22"/>
          <w:lang w:val="pl-PL"/>
        </w:rPr>
        <w:t>ego</w:t>
      </w:r>
      <w:r w:rsidR="0088302C">
        <w:rPr>
          <w:szCs w:val="22"/>
          <w:lang w:val="pl-PL"/>
        </w:rPr>
        <w:t xml:space="preserve"> </w:t>
      </w:r>
      <w:r>
        <w:rPr>
          <w:szCs w:val="22"/>
          <w:lang w:val="pl-PL"/>
        </w:rPr>
        <w:t>leczenia</w:t>
      </w:r>
      <w:r w:rsidR="0088302C" w:rsidRPr="002F557C">
        <w:rPr>
          <w:szCs w:val="22"/>
          <w:lang w:val="pl-PL"/>
        </w:rPr>
        <w:t xml:space="preserve"> (patrz punkt 4.5). Hipokaliemia zwiększa podatność na </w:t>
      </w:r>
      <w:r w:rsidR="0088302C">
        <w:rPr>
          <w:szCs w:val="22"/>
          <w:lang w:val="pl-PL"/>
        </w:rPr>
        <w:t>zaburzenia rytmu serca</w:t>
      </w:r>
      <w:r w:rsidR="0088302C" w:rsidRPr="002F557C">
        <w:rPr>
          <w:szCs w:val="22"/>
          <w:lang w:val="pl-PL"/>
        </w:rPr>
        <w:t xml:space="preserve">. </w:t>
      </w:r>
    </w:p>
    <w:p w14:paraId="21B0E5BA" w14:textId="77777777" w:rsidR="0088302C" w:rsidRPr="002F557C" w:rsidRDefault="0088302C" w:rsidP="002F557C">
      <w:pPr>
        <w:tabs>
          <w:tab w:val="clear" w:pos="567"/>
        </w:tabs>
        <w:autoSpaceDE w:val="0"/>
        <w:autoSpaceDN w:val="0"/>
        <w:adjustRightInd w:val="0"/>
        <w:spacing w:line="240" w:lineRule="auto"/>
        <w:rPr>
          <w:noProof/>
          <w:szCs w:val="22"/>
          <w:lang w:val="pl-PL"/>
        </w:rPr>
      </w:pPr>
    </w:p>
    <w:p w14:paraId="1A69D668" w14:textId="77777777" w:rsidR="0088302C" w:rsidRPr="002F557C" w:rsidRDefault="0088302C" w:rsidP="002F557C">
      <w:pPr>
        <w:tabs>
          <w:tab w:val="clear" w:pos="567"/>
        </w:tabs>
        <w:autoSpaceDE w:val="0"/>
        <w:autoSpaceDN w:val="0"/>
        <w:adjustRightInd w:val="0"/>
        <w:spacing w:line="240" w:lineRule="auto"/>
        <w:rPr>
          <w:szCs w:val="22"/>
          <w:lang w:val="pl-PL"/>
        </w:rPr>
      </w:pPr>
      <w:r w:rsidRPr="002F557C">
        <w:rPr>
          <w:szCs w:val="22"/>
          <w:lang w:val="pl-PL"/>
        </w:rPr>
        <w:t xml:space="preserve">Ze względu na </w:t>
      </w:r>
      <w:r w:rsidR="00965910">
        <w:rPr>
          <w:szCs w:val="22"/>
          <w:lang w:val="pl-PL"/>
        </w:rPr>
        <w:t>działanie</w:t>
      </w:r>
      <w:r w:rsidRPr="002F557C">
        <w:rPr>
          <w:szCs w:val="22"/>
          <w:lang w:val="pl-PL"/>
        </w:rPr>
        <w:t xml:space="preserve"> przeciwcholinergiczn</w:t>
      </w:r>
      <w:r w:rsidR="00965910">
        <w:rPr>
          <w:szCs w:val="22"/>
          <w:lang w:val="pl-PL"/>
        </w:rPr>
        <w:t>e</w:t>
      </w:r>
      <w:r w:rsidRPr="002F557C">
        <w:rPr>
          <w:szCs w:val="22"/>
          <w:lang w:val="pl-PL"/>
        </w:rPr>
        <w:t>, produkt leczniczy Duaklir Genuair należy stosować ostrożni</w:t>
      </w:r>
      <w:r>
        <w:rPr>
          <w:szCs w:val="22"/>
          <w:lang w:val="pl-PL"/>
        </w:rPr>
        <w:t>e</w:t>
      </w:r>
      <w:r w:rsidRPr="002F557C">
        <w:rPr>
          <w:szCs w:val="22"/>
          <w:lang w:val="pl-PL"/>
        </w:rPr>
        <w:t xml:space="preserve"> u pacjentów z objawowym rozrostem gruczołu krok</w:t>
      </w:r>
      <w:r w:rsidR="005746D3">
        <w:rPr>
          <w:szCs w:val="22"/>
          <w:lang w:val="pl-PL"/>
        </w:rPr>
        <w:t>owego, zatrzymaniem moczu lub z </w:t>
      </w:r>
      <w:r w:rsidRPr="002F557C">
        <w:rPr>
          <w:szCs w:val="22"/>
          <w:lang w:val="pl-PL"/>
        </w:rPr>
        <w:t>jaskrą z wąskim kątem przesączania (nawet, jeśli bezpośredni kontakt produktu lecznicze</w:t>
      </w:r>
      <w:r w:rsidR="005746D3">
        <w:rPr>
          <w:szCs w:val="22"/>
          <w:lang w:val="pl-PL"/>
        </w:rPr>
        <w:t>go z </w:t>
      </w:r>
      <w:r w:rsidRPr="002F557C">
        <w:rPr>
          <w:szCs w:val="22"/>
          <w:lang w:val="pl-PL"/>
        </w:rPr>
        <w:t>oczami jest bardzo mało prawdopodobny). Suchości w jamie ustnej, którą obserwowano podczas leczenia przeciwcholinergicznego, może w dłuższym okresie towarzyszyć próchnica zębów.</w:t>
      </w:r>
    </w:p>
    <w:p w14:paraId="69531258" w14:textId="77777777" w:rsidR="0088302C" w:rsidRPr="002F557C" w:rsidRDefault="0088302C" w:rsidP="002F557C">
      <w:pPr>
        <w:tabs>
          <w:tab w:val="clear" w:pos="567"/>
        </w:tabs>
        <w:autoSpaceDE w:val="0"/>
        <w:autoSpaceDN w:val="0"/>
        <w:adjustRightInd w:val="0"/>
        <w:spacing w:line="240" w:lineRule="auto"/>
        <w:rPr>
          <w:szCs w:val="22"/>
          <w:u w:val="single"/>
          <w:lang w:val="pl-PL"/>
        </w:rPr>
      </w:pPr>
    </w:p>
    <w:p w14:paraId="32F3AD82" w14:textId="77777777" w:rsidR="0088302C" w:rsidRDefault="00C27D14" w:rsidP="002F557C">
      <w:pPr>
        <w:keepNext/>
        <w:tabs>
          <w:tab w:val="clear" w:pos="567"/>
        </w:tabs>
        <w:autoSpaceDE w:val="0"/>
        <w:autoSpaceDN w:val="0"/>
        <w:adjustRightInd w:val="0"/>
        <w:spacing w:line="240" w:lineRule="auto"/>
        <w:rPr>
          <w:szCs w:val="22"/>
          <w:u w:val="single"/>
          <w:lang w:val="pl-PL"/>
        </w:rPr>
      </w:pPr>
      <w:r>
        <w:rPr>
          <w:szCs w:val="22"/>
          <w:u w:val="single"/>
          <w:lang w:val="pl-PL"/>
        </w:rPr>
        <w:t>Zawartość laktozy</w:t>
      </w:r>
    </w:p>
    <w:p w14:paraId="49543183" w14:textId="77777777" w:rsidR="00C946E7" w:rsidRPr="002F557C" w:rsidRDefault="00C946E7" w:rsidP="002F557C">
      <w:pPr>
        <w:keepNext/>
        <w:tabs>
          <w:tab w:val="clear" w:pos="567"/>
        </w:tabs>
        <w:autoSpaceDE w:val="0"/>
        <w:autoSpaceDN w:val="0"/>
        <w:adjustRightInd w:val="0"/>
        <w:spacing w:line="240" w:lineRule="auto"/>
        <w:rPr>
          <w:szCs w:val="22"/>
          <w:u w:val="single"/>
          <w:lang w:val="pl-PL"/>
        </w:rPr>
      </w:pPr>
    </w:p>
    <w:p w14:paraId="3DFC4DE6" w14:textId="77777777" w:rsidR="0088302C" w:rsidRPr="002F557C" w:rsidRDefault="0088302C" w:rsidP="002F557C">
      <w:pPr>
        <w:keepNext/>
        <w:tabs>
          <w:tab w:val="clear" w:pos="567"/>
        </w:tabs>
        <w:autoSpaceDE w:val="0"/>
        <w:autoSpaceDN w:val="0"/>
        <w:adjustRightInd w:val="0"/>
        <w:spacing w:line="240" w:lineRule="auto"/>
        <w:rPr>
          <w:szCs w:val="22"/>
          <w:lang w:val="pl-PL"/>
        </w:rPr>
      </w:pPr>
      <w:r w:rsidRPr="002F557C">
        <w:rPr>
          <w:szCs w:val="22"/>
          <w:lang w:val="pl-PL"/>
        </w:rPr>
        <w:t xml:space="preserve">Produkt leczniczy nie powinien być stosowany u pacjentów z rzadko występującą dziedziczną nietolerancją galaktozy, </w:t>
      </w:r>
      <w:r w:rsidR="00C27D14">
        <w:rPr>
          <w:szCs w:val="22"/>
          <w:lang w:val="pl-PL"/>
        </w:rPr>
        <w:t xml:space="preserve">całkowitym </w:t>
      </w:r>
      <w:r w:rsidRPr="002F557C">
        <w:rPr>
          <w:szCs w:val="22"/>
          <w:lang w:val="pl-PL"/>
        </w:rPr>
        <w:t>niedoborem laktazy lub zespołem złego wchłaniania glukozy</w:t>
      </w:r>
      <w:r>
        <w:rPr>
          <w:szCs w:val="22"/>
          <w:lang w:val="pl-PL"/>
        </w:rPr>
        <w:noBreakHyphen/>
      </w:r>
      <w:r w:rsidRPr="002F557C">
        <w:rPr>
          <w:szCs w:val="22"/>
          <w:lang w:val="pl-PL"/>
        </w:rPr>
        <w:t>galaktozy.</w:t>
      </w:r>
    </w:p>
    <w:p w14:paraId="13454C32" w14:textId="77777777" w:rsidR="0088302C" w:rsidRPr="002F557C" w:rsidRDefault="0088302C" w:rsidP="002F557C">
      <w:pPr>
        <w:tabs>
          <w:tab w:val="clear" w:pos="567"/>
        </w:tabs>
        <w:autoSpaceDE w:val="0"/>
        <w:autoSpaceDN w:val="0"/>
        <w:adjustRightInd w:val="0"/>
        <w:spacing w:line="240" w:lineRule="auto"/>
        <w:rPr>
          <w:szCs w:val="22"/>
          <w:lang w:val="pl-PL"/>
        </w:rPr>
      </w:pPr>
    </w:p>
    <w:p w14:paraId="6488D342" w14:textId="77777777" w:rsidR="0088302C" w:rsidRPr="002F557C" w:rsidRDefault="0088302C" w:rsidP="002F557C">
      <w:pPr>
        <w:keepNext/>
        <w:keepLines/>
        <w:spacing w:line="240" w:lineRule="auto"/>
        <w:ind w:left="567" w:hanging="567"/>
        <w:outlineLvl w:val="0"/>
        <w:rPr>
          <w:noProof/>
          <w:szCs w:val="22"/>
          <w:lang w:val="pl-PL"/>
        </w:rPr>
      </w:pPr>
      <w:r w:rsidRPr="002F557C">
        <w:rPr>
          <w:b/>
          <w:bCs/>
          <w:szCs w:val="22"/>
          <w:lang w:val="pl-PL"/>
        </w:rPr>
        <w:t>4.5</w:t>
      </w:r>
      <w:r w:rsidRPr="002F557C">
        <w:rPr>
          <w:b/>
          <w:bCs/>
          <w:szCs w:val="22"/>
          <w:lang w:val="pl-PL"/>
        </w:rPr>
        <w:tab/>
        <w:t>Interakcje z innymi produktami leczniczymi i inne rodzaje interakcji</w:t>
      </w:r>
    </w:p>
    <w:p w14:paraId="701D748C" w14:textId="77777777" w:rsidR="0088302C" w:rsidRPr="002F557C" w:rsidRDefault="0088302C" w:rsidP="002F557C">
      <w:pPr>
        <w:keepNext/>
        <w:keepLines/>
        <w:spacing w:line="240" w:lineRule="auto"/>
        <w:rPr>
          <w:noProof/>
          <w:szCs w:val="22"/>
          <w:lang w:val="pl-PL"/>
        </w:rPr>
      </w:pPr>
    </w:p>
    <w:p w14:paraId="350D1C71" w14:textId="77777777" w:rsidR="0088302C" w:rsidRDefault="0088302C" w:rsidP="002F557C">
      <w:pPr>
        <w:keepNext/>
        <w:keepLines/>
        <w:tabs>
          <w:tab w:val="clear" w:pos="567"/>
        </w:tabs>
        <w:spacing w:line="240" w:lineRule="auto"/>
        <w:rPr>
          <w:szCs w:val="22"/>
          <w:u w:val="single"/>
          <w:lang w:val="pl-PL"/>
        </w:rPr>
      </w:pPr>
      <w:r w:rsidRPr="002F557C">
        <w:rPr>
          <w:szCs w:val="22"/>
          <w:u w:val="single"/>
          <w:lang w:val="pl-PL"/>
        </w:rPr>
        <w:t xml:space="preserve">Produkty lecznicze </w:t>
      </w:r>
      <w:r>
        <w:rPr>
          <w:szCs w:val="22"/>
          <w:u w:val="single"/>
          <w:lang w:val="pl-PL"/>
        </w:rPr>
        <w:t xml:space="preserve">stosowane w leczeniu </w:t>
      </w:r>
      <w:r w:rsidRPr="002F557C">
        <w:rPr>
          <w:szCs w:val="22"/>
          <w:u w:val="single"/>
          <w:lang w:val="pl-PL"/>
        </w:rPr>
        <w:t>POChP</w:t>
      </w:r>
    </w:p>
    <w:p w14:paraId="5308DF03" w14:textId="77777777" w:rsidR="00C946E7" w:rsidRPr="002F557C" w:rsidRDefault="00C946E7" w:rsidP="002F557C">
      <w:pPr>
        <w:keepNext/>
        <w:keepLines/>
        <w:tabs>
          <w:tab w:val="clear" w:pos="567"/>
        </w:tabs>
        <w:spacing w:line="240" w:lineRule="auto"/>
        <w:rPr>
          <w:noProof/>
          <w:szCs w:val="22"/>
          <w:u w:val="single"/>
          <w:lang w:val="pl-PL"/>
        </w:rPr>
      </w:pPr>
    </w:p>
    <w:p w14:paraId="16604644"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Nie przeprowadzono badań dotyczących jednoczesnego podawania produktu leczniczego Duaklir Genuair z innymi produktami leczniczymi zawierającymi substancje o działaniu przeciwcholinergicznym i</w:t>
      </w:r>
      <w:r w:rsidR="00965910">
        <w:rPr>
          <w:szCs w:val="22"/>
          <w:lang w:val="pl-PL"/>
        </w:rPr>
        <w:t xml:space="preserve"> </w:t>
      </w:r>
      <w:r>
        <w:rPr>
          <w:szCs w:val="22"/>
          <w:lang w:val="pl-PL"/>
        </w:rPr>
        <w:t>(</w:t>
      </w:r>
      <w:r w:rsidRPr="002F557C">
        <w:rPr>
          <w:szCs w:val="22"/>
          <w:lang w:val="pl-PL"/>
        </w:rPr>
        <w:t>lub</w:t>
      </w:r>
      <w:r>
        <w:rPr>
          <w:szCs w:val="22"/>
          <w:lang w:val="pl-PL"/>
        </w:rPr>
        <w:t>)</w:t>
      </w:r>
      <w:r w:rsidRPr="002F557C">
        <w:rPr>
          <w:szCs w:val="22"/>
          <w:lang w:val="pl-PL"/>
        </w:rPr>
        <w:t xml:space="preserve"> </w:t>
      </w:r>
      <w:r>
        <w:rPr>
          <w:szCs w:val="22"/>
          <w:lang w:val="pl-PL"/>
        </w:rPr>
        <w:t>długo</w:t>
      </w:r>
      <w:r w:rsidR="00965910">
        <w:rPr>
          <w:szCs w:val="22"/>
          <w:lang w:val="pl-PL"/>
        </w:rPr>
        <w:t xml:space="preserve"> </w:t>
      </w:r>
      <w:r>
        <w:rPr>
          <w:szCs w:val="22"/>
          <w:lang w:val="pl-PL"/>
        </w:rPr>
        <w:t xml:space="preserve">działającymi agonistami receptorów </w:t>
      </w:r>
      <w:r w:rsidRPr="002F557C">
        <w:rPr>
          <w:szCs w:val="22"/>
          <w:lang w:val="pl-PL"/>
        </w:rPr>
        <w:t>β</w:t>
      </w:r>
      <w:r w:rsidRPr="002F557C">
        <w:rPr>
          <w:szCs w:val="22"/>
          <w:vertAlign w:val="subscript"/>
          <w:lang w:val="pl-PL"/>
        </w:rPr>
        <w:t>2</w:t>
      </w:r>
      <w:r>
        <w:rPr>
          <w:szCs w:val="22"/>
          <w:lang w:val="pl-PL"/>
        </w:rPr>
        <w:noBreakHyphen/>
        <w:t>adrenergicznych</w:t>
      </w:r>
      <w:r w:rsidR="004223B4">
        <w:rPr>
          <w:szCs w:val="22"/>
          <w:lang w:val="pl-PL"/>
        </w:rPr>
        <w:t xml:space="preserve"> i</w:t>
      </w:r>
      <w:r>
        <w:rPr>
          <w:szCs w:val="22"/>
          <w:lang w:val="pl-PL"/>
        </w:rPr>
        <w:t xml:space="preserve"> </w:t>
      </w:r>
      <w:r w:rsidR="004223B4">
        <w:rPr>
          <w:szCs w:val="22"/>
          <w:lang w:val="pl-PL"/>
        </w:rPr>
        <w:t>nie zaleca się jednocz</w:t>
      </w:r>
      <w:r w:rsidR="001B628A">
        <w:rPr>
          <w:szCs w:val="22"/>
          <w:lang w:val="pl-PL"/>
        </w:rPr>
        <w:t>esnego stosowania tych</w:t>
      </w:r>
      <w:r>
        <w:rPr>
          <w:szCs w:val="22"/>
          <w:lang w:val="pl-PL"/>
        </w:rPr>
        <w:t xml:space="preserve"> produktów leczniczych</w:t>
      </w:r>
      <w:r w:rsidRPr="002F557C">
        <w:rPr>
          <w:szCs w:val="22"/>
          <w:lang w:val="pl-PL"/>
        </w:rPr>
        <w:t>.</w:t>
      </w:r>
    </w:p>
    <w:p w14:paraId="06745FD2" w14:textId="77777777" w:rsidR="0088302C" w:rsidRPr="002F557C" w:rsidRDefault="0088302C" w:rsidP="002F557C">
      <w:pPr>
        <w:tabs>
          <w:tab w:val="clear" w:pos="567"/>
        </w:tabs>
        <w:spacing w:line="240" w:lineRule="auto"/>
        <w:rPr>
          <w:b/>
          <w:i/>
          <w:noProof/>
          <w:szCs w:val="22"/>
          <w:lang w:val="pl-PL"/>
        </w:rPr>
      </w:pPr>
    </w:p>
    <w:p w14:paraId="398CA8D9" w14:textId="77777777" w:rsidR="0088302C" w:rsidRPr="002F557C" w:rsidRDefault="00965910" w:rsidP="002F557C">
      <w:pPr>
        <w:spacing w:line="240" w:lineRule="auto"/>
        <w:ind w:right="-2"/>
        <w:rPr>
          <w:noProof/>
          <w:szCs w:val="22"/>
          <w:lang w:val="pl-PL"/>
        </w:rPr>
      </w:pPr>
      <w:r>
        <w:rPr>
          <w:szCs w:val="22"/>
          <w:lang w:val="pl-PL"/>
        </w:rPr>
        <w:t>Chociaż</w:t>
      </w:r>
      <w:r w:rsidR="0088302C" w:rsidRPr="002F557C">
        <w:rPr>
          <w:szCs w:val="22"/>
          <w:lang w:val="pl-PL"/>
        </w:rPr>
        <w:t xml:space="preserve"> nie przeprowadzono oficjalnych badań </w:t>
      </w:r>
      <w:r w:rsidR="0088302C" w:rsidRPr="002F557C">
        <w:rPr>
          <w:i/>
          <w:iCs/>
          <w:szCs w:val="22"/>
          <w:lang w:val="pl-PL"/>
        </w:rPr>
        <w:t>in vivo</w:t>
      </w:r>
      <w:r w:rsidR="0088302C" w:rsidRPr="002F557C">
        <w:rPr>
          <w:szCs w:val="22"/>
          <w:lang w:val="pl-PL"/>
        </w:rPr>
        <w:t xml:space="preserve"> dotyczących interakcji  produktu Duaklir Genuair</w:t>
      </w:r>
      <w:r w:rsidR="001B628A">
        <w:rPr>
          <w:szCs w:val="22"/>
          <w:lang w:val="pl-PL"/>
        </w:rPr>
        <w:t xml:space="preserve"> z innymi lekami</w:t>
      </w:r>
      <w:r w:rsidR="0088302C" w:rsidRPr="002F557C">
        <w:rPr>
          <w:szCs w:val="22"/>
          <w:lang w:val="pl-PL"/>
        </w:rPr>
        <w:t>, był on stosowany w skojarzeniu z innymi produktami le</w:t>
      </w:r>
      <w:r w:rsidR="005746D3">
        <w:rPr>
          <w:szCs w:val="22"/>
          <w:lang w:val="pl-PL"/>
        </w:rPr>
        <w:t>czniczymi w </w:t>
      </w:r>
      <w:r w:rsidR="0088302C">
        <w:rPr>
          <w:szCs w:val="22"/>
          <w:lang w:val="pl-PL"/>
        </w:rPr>
        <w:t xml:space="preserve">leczeniu </w:t>
      </w:r>
      <w:r w:rsidR="0088302C" w:rsidRPr="002F557C">
        <w:rPr>
          <w:szCs w:val="22"/>
          <w:lang w:val="pl-PL"/>
        </w:rPr>
        <w:t>POChP,</w:t>
      </w:r>
      <w:r w:rsidR="0088302C">
        <w:rPr>
          <w:szCs w:val="22"/>
          <w:lang w:val="pl-PL"/>
        </w:rPr>
        <w:t xml:space="preserve"> </w:t>
      </w:r>
      <w:r w:rsidR="0088302C" w:rsidRPr="002F557C">
        <w:rPr>
          <w:szCs w:val="22"/>
          <w:lang w:val="pl-PL"/>
        </w:rPr>
        <w:t xml:space="preserve">w tym z krótko działającymi </w:t>
      </w:r>
      <w:r w:rsidR="0088302C">
        <w:rPr>
          <w:szCs w:val="22"/>
          <w:lang w:val="pl-PL"/>
        </w:rPr>
        <w:t xml:space="preserve">rozszerzającymi oskrzela agonistami receptora </w:t>
      </w:r>
      <w:r w:rsidR="0088302C" w:rsidRPr="002F557C">
        <w:rPr>
          <w:szCs w:val="22"/>
          <w:lang w:val="pl-PL"/>
        </w:rPr>
        <w:t>β</w:t>
      </w:r>
      <w:r w:rsidR="0088302C" w:rsidRPr="002F557C">
        <w:rPr>
          <w:szCs w:val="22"/>
          <w:vertAlign w:val="subscript"/>
          <w:lang w:val="pl-PL"/>
        </w:rPr>
        <w:t>2</w:t>
      </w:r>
      <w:r w:rsidR="0088302C">
        <w:rPr>
          <w:szCs w:val="22"/>
          <w:lang w:val="pl-PL"/>
        </w:rPr>
        <w:noBreakHyphen/>
        <w:t>adrenergicznego</w:t>
      </w:r>
      <w:r w:rsidR="0088302C" w:rsidRPr="002F557C">
        <w:rPr>
          <w:szCs w:val="22"/>
          <w:lang w:val="pl-PL"/>
        </w:rPr>
        <w:t xml:space="preserve">, metyloksantynami oraz </w:t>
      </w:r>
      <w:r w:rsidR="0088302C">
        <w:rPr>
          <w:szCs w:val="22"/>
          <w:lang w:val="pl-PL"/>
        </w:rPr>
        <w:t>doustnymi i wziewnymi glikokortyko</w:t>
      </w:r>
      <w:r w:rsidR="0088302C" w:rsidRPr="002F557C">
        <w:rPr>
          <w:szCs w:val="22"/>
          <w:lang w:val="pl-PL"/>
        </w:rPr>
        <w:t>steroidami</w:t>
      </w:r>
      <w:r w:rsidR="0088302C">
        <w:rPr>
          <w:szCs w:val="22"/>
          <w:lang w:val="pl-PL"/>
        </w:rPr>
        <w:t xml:space="preserve">, i nie </w:t>
      </w:r>
      <w:r w:rsidR="001B628A">
        <w:rPr>
          <w:szCs w:val="22"/>
          <w:lang w:val="pl-PL"/>
        </w:rPr>
        <w:t>stwierdzono</w:t>
      </w:r>
      <w:r w:rsidR="0088302C" w:rsidRPr="002F557C">
        <w:rPr>
          <w:szCs w:val="22"/>
          <w:lang w:val="pl-PL"/>
        </w:rPr>
        <w:t xml:space="preserve"> </w:t>
      </w:r>
      <w:r w:rsidR="001B628A">
        <w:rPr>
          <w:szCs w:val="22"/>
          <w:lang w:val="pl-PL"/>
        </w:rPr>
        <w:t xml:space="preserve">klinicznych oznak </w:t>
      </w:r>
      <w:r w:rsidR="0088302C" w:rsidRPr="002F557C">
        <w:rPr>
          <w:szCs w:val="22"/>
          <w:lang w:val="pl-PL"/>
        </w:rPr>
        <w:t>interakcj</w:t>
      </w:r>
      <w:r w:rsidR="0088302C">
        <w:rPr>
          <w:szCs w:val="22"/>
          <w:lang w:val="pl-PL"/>
        </w:rPr>
        <w:t>i</w:t>
      </w:r>
      <w:r w:rsidR="0088302C" w:rsidRPr="002F557C">
        <w:rPr>
          <w:szCs w:val="22"/>
          <w:lang w:val="pl-PL"/>
        </w:rPr>
        <w:t xml:space="preserve"> między tymi </w:t>
      </w:r>
      <w:r w:rsidR="001B628A">
        <w:rPr>
          <w:szCs w:val="22"/>
          <w:lang w:val="pl-PL"/>
        </w:rPr>
        <w:t>lekami</w:t>
      </w:r>
      <w:r w:rsidR="0088302C" w:rsidRPr="002F557C">
        <w:rPr>
          <w:szCs w:val="22"/>
          <w:lang w:val="pl-PL"/>
        </w:rPr>
        <w:t>.</w:t>
      </w:r>
    </w:p>
    <w:p w14:paraId="64365117" w14:textId="77777777" w:rsidR="0088302C" w:rsidRDefault="0088302C" w:rsidP="002F557C">
      <w:pPr>
        <w:keepNext/>
        <w:keepLines/>
        <w:spacing w:line="240" w:lineRule="auto"/>
        <w:rPr>
          <w:szCs w:val="22"/>
          <w:u w:val="single"/>
          <w:lang w:val="pl-PL"/>
        </w:rPr>
      </w:pPr>
      <w:r w:rsidRPr="002F557C">
        <w:rPr>
          <w:szCs w:val="22"/>
          <w:u w:val="single"/>
          <w:lang w:val="pl-PL"/>
        </w:rPr>
        <w:t>Leczenie hipokaliemii</w:t>
      </w:r>
    </w:p>
    <w:p w14:paraId="12D1CB68" w14:textId="77777777" w:rsidR="00C946E7" w:rsidRPr="002F557C" w:rsidRDefault="00C946E7" w:rsidP="002F557C">
      <w:pPr>
        <w:keepNext/>
        <w:keepLines/>
        <w:spacing w:line="240" w:lineRule="auto"/>
        <w:rPr>
          <w:noProof/>
          <w:szCs w:val="22"/>
          <w:u w:val="single"/>
          <w:lang w:val="pl-PL"/>
        </w:rPr>
      </w:pPr>
    </w:p>
    <w:p w14:paraId="1575056A" w14:textId="77777777" w:rsidR="0088302C" w:rsidRPr="002F557C" w:rsidRDefault="0088302C" w:rsidP="002F557C">
      <w:pPr>
        <w:keepNext/>
        <w:keepLines/>
        <w:spacing w:line="240" w:lineRule="auto"/>
        <w:rPr>
          <w:noProof/>
          <w:szCs w:val="22"/>
          <w:lang w:val="pl-PL"/>
        </w:rPr>
      </w:pPr>
      <w:r w:rsidRPr="002F557C">
        <w:rPr>
          <w:szCs w:val="22"/>
          <w:lang w:val="pl-PL"/>
        </w:rPr>
        <w:t xml:space="preserve">Równoczesne leczenie pochodnymi metyloksantyny, </w:t>
      </w:r>
      <w:r>
        <w:rPr>
          <w:szCs w:val="22"/>
          <w:lang w:val="pl-PL"/>
        </w:rPr>
        <w:t>glikokortyko</w:t>
      </w:r>
      <w:r w:rsidRPr="002F557C">
        <w:rPr>
          <w:szCs w:val="22"/>
          <w:lang w:val="pl-PL"/>
        </w:rPr>
        <w:t xml:space="preserve">steroidami lub </w:t>
      </w:r>
      <w:r>
        <w:rPr>
          <w:szCs w:val="22"/>
          <w:lang w:val="pl-PL"/>
        </w:rPr>
        <w:t xml:space="preserve">lekami moczopędnymi </w:t>
      </w:r>
      <w:r w:rsidRPr="002F557C">
        <w:rPr>
          <w:szCs w:val="22"/>
          <w:lang w:val="pl-PL"/>
        </w:rPr>
        <w:t>nieoszczędzającymi potasu mo</w:t>
      </w:r>
      <w:r>
        <w:rPr>
          <w:szCs w:val="22"/>
          <w:lang w:val="pl-PL"/>
        </w:rPr>
        <w:t>że</w:t>
      </w:r>
      <w:r w:rsidRPr="002F557C">
        <w:rPr>
          <w:szCs w:val="22"/>
          <w:lang w:val="pl-PL"/>
        </w:rPr>
        <w:t xml:space="preserve"> </w:t>
      </w:r>
      <w:r>
        <w:rPr>
          <w:szCs w:val="22"/>
          <w:lang w:val="pl-PL"/>
        </w:rPr>
        <w:t xml:space="preserve">nasilać </w:t>
      </w:r>
      <w:r w:rsidRPr="002F557C">
        <w:rPr>
          <w:szCs w:val="22"/>
          <w:lang w:val="pl-PL"/>
        </w:rPr>
        <w:t>potencjalne</w:t>
      </w:r>
      <w:r>
        <w:rPr>
          <w:szCs w:val="22"/>
          <w:lang w:val="pl-PL"/>
        </w:rPr>
        <w:t xml:space="preserve"> </w:t>
      </w:r>
      <w:r w:rsidRPr="002F557C">
        <w:rPr>
          <w:szCs w:val="22"/>
          <w:lang w:val="pl-PL"/>
        </w:rPr>
        <w:t xml:space="preserve">hipokaliemiczne działanie </w:t>
      </w:r>
      <w:r>
        <w:rPr>
          <w:szCs w:val="22"/>
          <w:lang w:val="pl-PL"/>
        </w:rPr>
        <w:t xml:space="preserve">agonistów receptorów </w:t>
      </w:r>
      <w:r w:rsidRPr="002F557C">
        <w:rPr>
          <w:szCs w:val="22"/>
          <w:lang w:val="pl-PL"/>
        </w:rPr>
        <w:t>β</w:t>
      </w:r>
      <w:r w:rsidRPr="002F557C">
        <w:rPr>
          <w:szCs w:val="22"/>
          <w:vertAlign w:val="subscript"/>
          <w:lang w:val="pl-PL"/>
        </w:rPr>
        <w:t>2</w:t>
      </w:r>
      <w:r>
        <w:rPr>
          <w:szCs w:val="22"/>
          <w:lang w:val="pl-PL"/>
        </w:rPr>
        <w:noBreakHyphen/>
        <w:t>adrenergicznych</w:t>
      </w:r>
      <w:r w:rsidRPr="002F557C">
        <w:rPr>
          <w:szCs w:val="22"/>
          <w:lang w:val="pl-PL"/>
        </w:rPr>
        <w:t xml:space="preserve">, </w:t>
      </w:r>
      <w:r w:rsidR="001B628A">
        <w:rPr>
          <w:szCs w:val="22"/>
          <w:lang w:val="pl-PL"/>
        </w:rPr>
        <w:t>dlatego</w:t>
      </w:r>
      <w:r w:rsidRPr="002F557C">
        <w:rPr>
          <w:szCs w:val="22"/>
          <w:lang w:val="pl-PL"/>
        </w:rPr>
        <w:t xml:space="preserve"> należy zachować ostrożność </w:t>
      </w:r>
      <w:r w:rsidR="001B628A">
        <w:rPr>
          <w:szCs w:val="22"/>
          <w:lang w:val="pl-PL"/>
        </w:rPr>
        <w:t>podczas</w:t>
      </w:r>
      <w:r w:rsidRPr="002F557C">
        <w:rPr>
          <w:szCs w:val="22"/>
          <w:lang w:val="pl-PL"/>
        </w:rPr>
        <w:t xml:space="preserve"> ich równoczesn</w:t>
      </w:r>
      <w:r w:rsidR="001B628A">
        <w:rPr>
          <w:szCs w:val="22"/>
          <w:lang w:val="pl-PL"/>
        </w:rPr>
        <w:t>ego</w:t>
      </w:r>
      <w:r w:rsidRPr="002F557C">
        <w:rPr>
          <w:szCs w:val="22"/>
          <w:lang w:val="pl-PL"/>
        </w:rPr>
        <w:t xml:space="preserve"> stosowani</w:t>
      </w:r>
      <w:r w:rsidR="001B628A">
        <w:rPr>
          <w:szCs w:val="22"/>
          <w:lang w:val="pl-PL"/>
        </w:rPr>
        <w:t>a</w:t>
      </w:r>
      <w:r w:rsidRPr="002F557C">
        <w:rPr>
          <w:szCs w:val="22"/>
          <w:lang w:val="pl-PL"/>
        </w:rPr>
        <w:t xml:space="preserve"> (patrz punkt 4.4).</w:t>
      </w:r>
    </w:p>
    <w:p w14:paraId="455D6290" w14:textId="77777777" w:rsidR="0088302C" w:rsidRPr="002F557C" w:rsidRDefault="0088302C" w:rsidP="002F557C">
      <w:pPr>
        <w:spacing w:line="240" w:lineRule="auto"/>
        <w:rPr>
          <w:noProof/>
          <w:szCs w:val="22"/>
          <w:lang w:val="pl-PL"/>
        </w:rPr>
      </w:pPr>
    </w:p>
    <w:p w14:paraId="2A9B0ADA" w14:textId="77777777" w:rsidR="0088302C" w:rsidRDefault="0088302C" w:rsidP="002F557C">
      <w:pPr>
        <w:keepNext/>
        <w:keepLines/>
        <w:spacing w:line="240" w:lineRule="auto"/>
        <w:rPr>
          <w:szCs w:val="22"/>
          <w:u w:val="single"/>
          <w:lang w:val="pl-PL"/>
        </w:rPr>
      </w:pPr>
      <w:r w:rsidRPr="002F557C">
        <w:rPr>
          <w:szCs w:val="22"/>
          <w:u w:val="single"/>
          <w:lang w:val="pl-PL"/>
        </w:rPr>
        <w:t xml:space="preserve">Leki </w:t>
      </w:r>
      <w:r>
        <w:rPr>
          <w:szCs w:val="22"/>
          <w:u w:val="single"/>
          <w:lang w:val="pl-PL"/>
        </w:rPr>
        <w:t xml:space="preserve">blokujące receptory </w:t>
      </w:r>
      <w:r w:rsidRPr="002F557C">
        <w:rPr>
          <w:szCs w:val="22"/>
          <w:u w:val="single"/>
          <w:lang w:val="pl-PL"/>
        </w:rPr>
        <w:t>beta</w:t>
      </w:r>
      <w:r>
        <w:rPr>
          <w:szCs w:val="22"/>
          <w:u w:val="single"/>
          <w:lang w:val="pl-PL"/>
        </w:rPr>
        <w:noBreakHyphen/>
      </w:r>
      <w:r w:rsidRPr="002F557C">
        <w:rPr>
          <w:szCs w:val="22"/>
          <w:u w:val="single"/>
          <w:lang w:val="pl-PL"/>
        </w:rPr>
        <w:t>adren</w:t>
      </w:r>
      <w:r>
        <w:rPr>
          <w:szCs w:val="22"/>
          <w:u w:val="single"/>
          <w:lang w:val="pl-PL"/>
        </w:rPr>
        <w:t>ergiczne</w:t>
      </w:r>
    </w:p>
    <w:p w14:paraId="18FC0D30" w14:textId="77777777" w:rsidR="00C946E7" w:rsidRPr="002F557C" w:rsidRDefault="00C946E7" w:rsidP="002F557C">
      <w:pPr>
        <w:keepNext/>
        <w:keepLines/>
        <w:spacing w:line="240" w:lineRule="auto"/>
        <w:rPr>
          <w:noProof/>
          <w:szCs w:val="22"/>
          <w:u w:val="single"/>
          <w:lang w:val="pl-PL"/>
        </w:rPr>
      </w:pPr>
    </w:p>
    <w:p w14:paraId="1892A290" w14:textId="77777777" w:rsidR="0088302C" w:rsidRPr="002F557C" w:rsidRDefault="0088302C" w:rsidP="002F557C">
      <w:pPr>
        <w:keepNext/>
        <w:keepLines/>
        <w:spacing w:line="240" w:lineRule="auto"/>
        <w:rPr>
          <w:noProof/>
          <w:szCs w:val="22"/>
          <w:u w:val="single"/>
          <w:lang w:val="pl-PL"/>
        </w:rPr>
      </w:pPr>
      <w:r w:rsidRPr="002F557C">
        <w:rPr>
          <w:szCs w:val="22"/>
          <w:lang w:val="pl-PL"/>
        </w:rPr>
        <w:t xml:space="preserve">Leki </w:t>
      </w:r>
      <w:r>
        <w:rPr>
          <w:szCs w:val="22"/>
          <w:lang w:val="pl-PL"/>
        </w:rPr>
        <w:t xml:space="preserve">blokujące receptory </w:t>
      </w:r>
      <w:r w:rsidRPr="002F557C">
        <w:rPr>
          <w:szCs w:val="22"/>
          <w:lang w:val="pl-PL"/>
        </w:rPr>
        <w:t>β</w:t>
      </w:r>
      <w:r>
        <w:rPr>
          <w:szCs w:val="22"/>
          <w:lang w:val="pl-PL"/>
        </w:rPr>
        <w:noBreakHyphen/>
      </w:r>
      <w:r w:rsidRPr="002F557C">
        <w:rPr>
          <w:szCs w:val="22"/>
          <w:lang w:val="pl-PL"/>
        </w:rPr>
        <w:t>adren</w:t>
      </w:r>
      <w:r>
        <w:rPr>
          <w:szCs w:val="22"/>
          <w:lang w:val="pl-PL"/>
        </w:rPr>
        <w:t>ergiczne</w:t>
      </w:r>
      <w:r w:rsidRPr="002F557C">
        <w:rPr>
          <w:szCs w:val="22"/>
          <w:lang w:val="pl-PL"/>
        </w:rPr>
        <w:t xml:space="preserve"> mogą osłabiać lub </w:t>
      </w:r>
      <w:r w:rsidR="001B628A">
        <w:rPr>
          <w:szCs w:val="22"/>
          <w:lang w:val="pl-PL"/>
        </w:rPr>
        <w:t xml:space="preserve">antagonizować </w:t>
      </w:r>
      <w:r>
        <w:rPr>
          <w:szCs w:val="22"/>
          <w:lang w:val="pl-PL"/>
        </w:rPr>
        <w:t>działani</w:t>
      </w:r>
      <w:r w:rsidR="001B628A">
        <w:rPr>
          <w:szCs w:val="22"/>
          <w:lang w:val="pl-PL"/>
        </w:rPr>
        <w:t>e</w:t>
      </w:r>
      <w:r>
        <w:rPr>
          <w:szCs w:val="22"/>
          <w:lang w:val="pl-PL"/>
        </w:rPr>
        <w:t xml:space="preserve"> agonistów receptorów </w:t>
      </w:r>
      <w:r w:rsidRPr="002F557C">
        <w:rPr>
          <w:szCs w:val="22"/>
          <w:lang w:val="pl-PL"/>
        </w:rPr>
        <w:t>β</w:t>
      </w:r>
      <w:r w:rsidRPr="002F557C">
        <w:rPr>
          <w:szCs w:val="22"/>
          <w:vertAlign w:val="subscript"/>
          <w:lang w:val="pl-PL"/>
        </w:rPr>
        <w:t>2</w:t>
      </w:r>
      <w:r>
        <w:rPr>
          <w:szCs w:val="22"/>
          <w:lang w:val="pl-PL"/>
        </w:rPr>
        <w:noBreakHyphen/>
        <w:t>adrenergicznych</w:t>
      </w:r>
      <w:r w:rsidRPr="002F557C">
        <w:rPr>
          <w:szCs w:val="22"/>
          <w:lang w:val="pl-PL"/>
        </w:rPr>
        <w:t xml:space="preserve">. Jeśli </w:t>
      </w:r>
      <w:r>
        <w:rPr>
          <w:szCs w:val="22"/>
          <w:lang w:val="pl-PL"/>
        </w:rPr>
        <w:t>konieczne jest stosowanie</w:t>
      </w:r>
      <w:r w:rsidRPr="002F557C">
        <w:rPr>
          <w:szCs w:val="22"/>
          <w:lang w:val="pl-PL"/>
        </w:rPr>
        <w:t xml:space="preserve"> lek</w:t>
      </w:r>
      <w:r>
        <w:rPr>
          <w:szCs w:val="22"/>
          <w:lang w:val="pl-PL"/>
        </w:rPr>
        <w:t>ów blokujących receptory</w:t>
      </w:r>
      <w:r w:rsidRPr="002F557C">
        <w:rPr>
          <w:szCs w:val="22"/>
          <w:lang w:val="pl-PL"/>
        </w:rPr>
        <w:t xml:space="preserve"> β</w:t>
      </w:r>
      <w:r>
        <w:rPr>
          <w:szCs w:val="22"/>
          <w:lang w:val="pl-PL"/>
        </w:rPr>
        <w:noBreakHyphen/>
      </w:r>
      <w:r w:rsidRPr="002F557C">
        <w:rPr>
          <w:szCs w:val="22"/>
          <w:lang w:val="pl-PL"/>
        </w:rPr>
        <w:t>adren</w:t>
      </w:r>
      <w:r>
        <w:rPr>
          <w:szCs w:val="22"/>
          <w:lang w:val="pl-PL"/>
        </w:rPr>
        <w:t>ergiczne</w:t>
      </w:r>
      <w:r w:rsidRPr="002F557C">
        <w:rPr>
          <w:szCs w:val="22"/>
          <w:lang w:val="pl-PL"/>
        </w:rPr>
        <w:t xml:space="preserve"> (</w:t>
      </w:r>
      <w:r w:rsidR="004401D0">
        <w:rPr>
          <w:szCs w:val="22"/>
          <w:lang w:val="pl-PL"/>
        </w:rPr>
        <w:t>w tym w postaci</w:t>
      </w:r>
      <w:r w:rsidRPr="002F557C">
        <w:rPr>
          <w:szCs w:val="22"/>
          <w:lang w:val="pl-PL"/>
        </w:rPr>
        <w:t xml:space="preserve"> kropli do oczu), preferowane są </w:t>
      </w:r>
      <w:r>
        <w:rPr>
          <w:szCs w:val="22"/>
          <w:lang w:val="pl-PL"/>
        </w:rPr>
        <w:t xml:space="preserve">kardioselektywne leki blokujące receptory </w:t>
      </w:r>
      <w:r w:rsidRPr="002F557C">
        <w:rPr>
          <w:szCs w:val="22"/>
          <w:lang w:val="pl-PL"/>
        </w:rPr>
        <w:t>β</w:t>
      </w:r>
      <w:r>
        <w:rPr>
          <w:szCs w:val="22"/>
          <w:lang w:val="pl-PL"/>
        </w:rPr>
        <w:noBreakHyphen/>
      </w:r>
      <w:r w:rsidRPr="002F557C">
        <w:rPr>
          <w:szCs w:val="22"/>
          <w:lang w:val="pl-PL"/>
        </w:rPr>
        <w:t>adren</w:t>
      </w:r>
      <w:r>
        <w:rPr>
          <w:szCs w:val="22"/>
          <w:lang w:val="pl-PL"/>
        </w:rPr>
        <w:t>ergiczne</w:t>
      </w:r>
      <w:r w:rsidRPr="002F557C">
        <w:rPr>
          <w:szCs w:val="22"/>
          <w:lang w:val="pl-PL"/>
        </w:rPr>
        <w:t xml:space="preserve">, </w:t>
      </w:r>
      <w:r>
        <w:rPr>
          <w:szCs w:val="22"/>
          <w:lang w:val="pl-PL"/>
        </w:rPr>
        <w:t>które</w:t>
      </w:r>
      <w:r w:rsidRPr="002F557C">
        <w:rPr>
          <w:szCs w:val="22"/>
          <w:lang w:val="pl-PL"/>
        </w:rPr>
        <w:t xml:space="preserve"> należy </w:t>
      </w:r>
      <w:r>
        <w:rPr>
          <w:szCs w:val="22"/>
          <w:lang w:val="pl-PL"/>
        </w:rPr>
        <w:t xml:space="preserve">stosować </w:t>
      </w:r>
      <w:r w:rsidRPr="002F557C">
        <w:rPr>
          <w:szCs w:val="22"/>
          <w:lang w:val="pl-PL"/>
        </w:rPr>
        <w:t>z zachowaniem ostrożności.</w:t>
      </w:r>
    </w:p>
    <w:p w14:paraId="4C7323A9" w14:textId="77777777" w:rsidR="0088302C" w:rsidRPr="002F557C" w:rsidRDefault="0088302C" w:rsidP="002F557C">
      <w:pPr>
        <w:spacing w:line="240" w:lineRule="auto"/>
        <w:rPr>
          <w:noProof/>
          <w:szCs w:val="22"/>
          <w:lang w:val="pl-PL"/>
        </w:rPr>
      </w:pPr>
    </w:p>
    <w:p w14:paraId="782BF0D2" w14:textId="77777777" w:rsidR="0088302C" w:rsidRDefault="0088302C" w:rsidP="002F557C">
      <w:pPr>
        <w:keepNext/>
        <w:keepLines/>
        <w:spacing w:line="240" w:lineRule="auto"/>
        <w:rPr>
          <w:szCs w:val="22"/>
          <w:u w:val="single"/>
          <w:lang w:val="pl-PL"/>
        </w:rPr>
      </w:pPr>
      <w:r w:rsidRPr="002F557C">
        <w:rPr>
          <w:szCs w:val="22"/>
          <w:u w:val="single"/>
          <w:lang w:val="pl-PL"/>
        </w:rPr>
        <w:lastRenderedPageBreak/>
        <w:t>Inne interakcje farmakodynamiczne</w:t>
      </w:r>
    </w:p>
    <w:p w14:paraId="48C28DBE" w14:textId="77777777" w:rsidR="00C946E7" w:rsidRPr="002F557C" w:rsidRDefault="00C946E7" w:rsidP="002F557C">
      <w:pPr>
        <w:keepNext/>
        <w:keepLines/>
        <w:spacing w:line="240" w:lineRule="auto"/>
        <w:rPr>
          <w:noProof/>
          <w:szCs w:val="22"/>
          <w:u w:val="single"/>
          <w:lang w:val="pl-PL"/>
        </w:rPr>
      </w:pPr>
    </w:p>
    <w:p w14:paraId="6AC489C3" w14:textId="77777777" w:rsidR="0088302C" w:rsidRDefault="0088302C" w:rsidP="004401D0">
      <w:pPr>
        <w:keepNext/>
        <w:keepLines/>
        <w:spacing w:line="240" w:lineRule="auto"/>
        <w:rPr>
          <w:szCs w:val="22"/>
          <w:lang w:val="pl-PL"/>
        </w:rPr>
      </w:pPr>
      <w:r w:rsidRPr="002F557C">
        <w:rPr>
          <w:szCs w:val="22"/>
          <w:lang w:val="pl-PL"/>
        </w:rPr>
        <w:t>Produkt leczniczy Duaklir Genuair należy ostrożnie</w:t>
      </w:r>
      <w:r>
        <w:rPr>
          <w:szCs w:val="22"/>
          <w:lang w:val="pl-PL"/>
        </w:rPr>
        <w:t xml:space="preserve"> </w:t>
      </w:r>
      <w:r w:rsidRPr="002F557C">
        <w:rPr>
          <w:szCs w:val="22"/>
          <w:lang w:val="pl-PL"/>
        </w:rPr>
        <w:t>stosować u pacjentów leczonych produktami leczniczymi, któr</w:t>
      </w:r>
      <w:r w:rsidR="0007170D">
        <w:rPr>
          <w:szCs w:val="22"/>
          <w:lang w:val="pl-PL"/>
        </w:rPr>
        <w:t>e</w:t>
      </w:r>
      <w:r w:rsidRPr="002F557C">
        <w:rPr>
          <w:szCs w:val="22"/>
          <w:lang w:val="pl-PL"/>
        </w:rPr>
        <w:t xml:space="preserve"> wydłużają odstęp QTc, takimi jak inhibitory monoamino</w:t>
      </w:r>
      <w:r>
        <w:rPr>
          <w:szCs w:val="22"/>
          <w:lang w:val="pl-PL"/>
        </w:rPr>
        <w:t>oksydazy</w:t>
      </w:r>
      <w:r w:rsidRPr="002F557C">
        <w:rPr>
          <w:szCs w:val="22"/>
          <w:lang w:val="pl-PL"/>
        </w:rPr>
        <w:t xml:space="preserve">, </w:t>
      </w:r>
      <w:r>
        <w:rPr>
          <w:szCs w:val="22"/>
          <w:lang w:val="pl-PL"/>
        </w:rPr>
        <w:t>trój</w:t>
      </w:r>
      <w:r w:rsidR="004401D0">
        <w:rPr>
          <w:szCs w:val="22"/>
          <w:lang w:val="pl-PL"/>
        </w:rPr>
        <w:t>pierścieniowe</w:t>
      </w:r>
      <w:r>
        <w:rPr>
          <w:szCs w:val="22"/>
          <w:lang w:val="pl-PL"/>
        </w:rPr>
        <w:t xml:space="preserve"> leki </w:t>
      </w:r>
      <w:r w:rsidR="004401D0">
        <w:rPr>
          <w:szCs w:val="22"/>
          <w:lang w:val="pl-PL"/>
        </w:rPr>
        <w:t>przeciw</w:t>
      </w:r>
      <w:r w:rsidRPr="002F557C">
        <w:rPr>
          <w:szCs w:val="22"/>
          <w:lang w:val="pl-PL"/>
        </w:rPr>
        <w:t>depres</w:t>
      </w:r>
      <w:r>
        <w:rPr>
          <w:szCs w:val="22"/>
          <w:lang w:val="pl-PL"/>
        </w:rPr>
        <w:t xml:space="preserve">yjne, </w:t>
      </w:r>
      <w:r w:rsidRPr="002F557C">
        <w:rPr>
          <w:szCs w:val="22"/>
          <w:lang w:val="pl-PL"/>
        </w:rPr>
        <w:t>lek</w:t>
      </w:r>
      <w:r>
        <w:rPr>
          <w:szCs w:val="22"/>
          <w:lang w:val="pl-PL"/>
        </w:rPr>
        <w:t>i</w:t>
      </w:r>
      <w:r w:rsidRPr="002F557C">
        <w:rPr>
          <w:szCs w:val="22"/>
          <w:lang w:val="pl-PL"/>
        </w:rPr>
        <w:t xml:space="preserve"> przeciwhistaminow</w:t>
      </w:r>
      <w:r>
        <w:rPr>
          <w:szCs w:val="22"/>
          <w:lang w:val="pl-PL"/>
        </w:rPr>
        <w:t>e</w:t>
      </w:r>
      <w:r w:rsidRPr="002F557C">
        <w:rPr>
          <w:szCs w:val="22"/>
          <w:lang w:val="pl-PL"/>
        </w:rPr>
        <w:t xml:space="preserve"> lub makrolid</w:t>
      </w:r>
      <w:r>
        <w:rPr>
          <w:szCs w:val="22"/>
          <w:lang w:val="pl-PL"/>
        </w:rPr>
        <w:t>y</w:t>
      </w:r>
      <w:r w:rsidRPr="002F557C">
        <w:rPr>
          <w:szCs w:val="22"/>
          <w:lang w:val="pl-PL"/>
        </w:rPr>
        <w:t>, ponieważ</w:t>
      </w:r>
      <w:r>
        <w:rPr>
          <w:szCs w:val="22"/>
          <w:lang w:val="pl-PL"/>
        </w:rPr>
        <w:t xml:space="preserve"> mogą </w:t>
      </w:r>
      <w:r w:rsidR="004401D0">
        <w:rPr>
          <w:szCs w:val="22"/>
          <w:lang w:val="pl-PL"/>
        </w:rPr>
        <w:t xml:space="preserve">one </w:t>
      </w:r>
      <w:r>
        <w:rPr>
          <w:szCs w:val="22"/>
          <w:lang w:val="pl-PL"/>
        </w:rPr>
        <w:t xml:space="preserve">nasilać </w:t>
      </w:r>
      <w:r w:rsidRPr="002F557C">
        <w:rPr>
          <w:szCs w:val="22"/>
          <w:lang w:val="pl-PL"/>
        </w:rPr>
        <w:t xml:space="preserve">działanie formoterolu, składnika produktu </w:t>
      </w:r>
      <w:r>
        <w:rPr>
          <w:szCs w:val="22"/>
          <w:lang w:val="pl-PL"/>
        </w:rPr>
        <w:t xml:space="preserve">leczniczego </w:t>
      </w:r>
      <w:r w:rsidRPr="002F557C">
        <w:rPr>
          <w:szCs w:val="22"/>
          <w:lang w:val="pl-PL"/>
        </w:rPr>
        <w:t>Duaklir Genuair, na układ sercowo</w:t>
      </w:r>
      <w:r>
        <w:rPr>
          <w:szCs w:val="22"/>
          <w:lang w:val="pl-PL"/>
        </w:rPr>
        <w:noBreakHyphen/>
      </w:r>
      <w:r w:rsidRPr="002F557C">
        <w:rPr>
          <w:szCs w:val="22"/>
          <w:lang w:val="pl-PL"/>
        </w:rPr>
        <w:t>naczyniowy</w:t>
      </w:r>
      <w:r>
        <w:rPr>
          <w:szCs w:val="22"/>
          <w:lang w:val="pl-PL"/>
        </w:rPr>
        <w:t>. Stosowanie p</w:t>
      </w:r>
      <w:r w:rsidRPr="002F557C">
        <w:rPr>
          <w:szCs w:val="22"/>
          <w:lang w:val="pl-PL"/>
        </w:rPr>
        <w:t>rodukt</w:t>
      </w:r>
      <w:r>
        <w:rPr>
          <w:szCs w:val="22"/>
          <w:lang w:val="pl-PL"/>
        </w:rPr>
        <w:t>ów</w:t>
      </w:r>
      <w:r w:rsidRPr="002F557C">
        <w:rPr>
          <w:szCs w:val="22"/>
          <w:lang w:val="pl-PL"/>
        </w:rPr>
        <w:t xml:space="preserve"> lecznicz</w:t>
      </w:r>
      <w:r>
        <w:rPr>
          <w:szCs w:val="22"/>
          <w:lang w:val="pl-PL"/>
        </w:rPr>
        <w:t>ych</w:t>
      </w:r>
      <w:r w:rsidRPr="002F557C">
        <w:rPr>
          <w:szCs w:val="22"/>
          <w:lang w:val="pl-PL"/>
        </w:rPr>
        <w:t>, któr</w:t>
      </w:r>
      <w:r w:rsidR="004401D0">
        <w:rPr>
          <w:szCs w:val="22"/>
          <w:lang w:val="pl-PL"/>
        </w:rPr>
        <w:t>e</w:t>
      </w:r>
      <w:r w:rsidRPr="002F557C">
        <w:rPr>
          <w:szCs w:val="22"/>
          <w:lang w:val="pl-PL"/>
        </w:rPr>
        <w:t xml:space="preserve"> wydłużają odstęp QTc, związane </w:t>
      </w:r>
      <w:r>
        <w:rPr>
          <w:szCs w:val="22"/>
          <w:lang w:val="pl-PL"/>
        </w:rPr>
        <w:t>jest</w:t>
      </w:r>
      <w:r w:rsidRPr="002F557C">
        <w:rPr>
          <w:szCs w:val="22"/>
          <w:lang w:val="pl-PL"/>
        </w:rPr>
        <w:t xml:space="preserve"> z</w:t>
      </w:r>
      <w:r w:rsidR="004401D0">
        <w:rPr>
          <w:szCs w:val="22"/>
          <w:lang w:val="pl-PL"/>
        </w:rPr>
        <w:t>e</w:t>
      </w:r>
      <w:r w:rsidRPr="002F557C">
        <w:rPr>
          <w:szCs w:val="22"/>
          <w:lang w:val="pl-PL"/>
        </w:rPr>
        <w:t xml:space="preserve"> </w:t>
      </w:r>
      <w:r w:rsidR="004401D0">
        <w:rPr>
          <w:szCs w:val="22"/>
          <w:lang w:val="pl-PL"/>
        </w:rPr>
        <w:t>zwiększonym</w:t>
      </w:r>
      <w:r w:rsidRPr="002F557C">
        <w:rPr>
          <w:szCs w:val="22"/>
          <w:lang w:val="pl-PL"/>
        </w:rPr>
        <w:t xml:space="preserve"> ryzykiem</w:t>
      </w:r>
      <w:r>
        <w:rPr>
          <w:szCs w:val="22"/>
          <w:lang w:val="pl-PL"/>
        </w:rPr>
        <w:t xml:space="preserve"> </w:t>
      </w:r>
      <w:r w:rsidR="004401D0">
        <w:rPr>
          <w:szCs w:val="22"/>
          <w:lang w:val="pl-PL"/>
        </w:rPr>
        <w:t xml:space="preserve">komorowych </w:t>
      </w:r>
      <w:r>
        <w:rPr>
          <w:szCs w:val="22"/>
          <w:lang w:val="pl-PL"/>
        </w:rPr>
        <w:t>zaburzeń</w:t>
      </w:r>
      <w:r w:rsidRPr="002F557C">
        <w:rPr>
          <w:szCs w:val="22"/>
          <w:lang w:val="pl-PL"/>
        </w:rPr>
        <w:t xml:space="preserve"> </w:t>
      </w:r>
      <w:r>
        <w:rPr>
          <w:szCs w:val="22"/>
          <w:lang w:val="pl-PL"/>
        </w:rPr>
        <w:t>rytmu serca</w:t>
      </w:r>
      <w:r w:rsidRPr="002F557C">
        <w:rPr>
          <w:szCs w:val="22"/>
          <w:lang w:val="pl-PL"/>
        </w:rPr>
        <w:t>.</w:t>
      </w:r>
    </w:p>
    <w:p w14:paraId="10E5F295" w14:textId="77777777" w:rsidR="00377C8D" w:rsidRDefault="00377C8D" w:rsidP="004401D0">
      <w:pPr>
        <w:keepNext/>
        <w:keepLines/>
        <w:spacing w:line="240" w:lineRule="auto"/>
        <w:rPr>
          <w:noProof/>
          <w:szCs w:val="22"/>
          <w:lang w:val="pl-PL"/>
        </w:rPr>
      </w:pPr>
    </w:p>
    <w:p w14:paraId="6097F174" w14:textId="77777777" w:rsidR="00377C8D" w:rsidRDefault="00377C8D" w:rsidP="00377C8D">
      <w:pPr>
        <w:keepNext/>
        <w:keepLines/>
        <w:spacing w:line="240" w:lineRule="auto"/>
        <w:ind w:right="-2"/>
        <w:rPr>
          <w:szCs w:val="22"/>
          <w:u w:val="single"/>
          <w:lang w:val="pl-PL"/>
        </w:rPr>
      </w:pPr>
      <w:r w:rsidRPr="00B66045">
        <w:rPr>
          <w:szCs w:val="22"/>
          <w:u w:val="single"/>
          <w:lang w:val="pl-PL"/>
        </w:rPr>
        <w:t>Interakcje metaboliczne</w:t>
      </w:r>
    </w:p>
    <w:p w14:paraId="4016D93D" w14:textId="77777777" w:rsidR="00377C8D" w:rsidRPr="00B66045" w:rsidRDefault="00377C8D" w:rsidP="00377C8D">
      <w:pPr>
        <w:keepNext/>
        <w:keepLines/>
        <w:spacing w:line="240" w:lineRule="auto"/>
        <w:ind w:right="-2"/>
        <w:rPr>
          <w:noProof/>
          <w:szCs w:val="22"/>
          <w:u w:val="single"/>
          <w:lang w:val="pl-PL"/>
        </w:rPr>
      </w:pPr>
    </w:p>
    <w:p w14:paraId="4798DACB" w14:textId="77777777" w:rsidR="00377C8D" w:rsidRPr="002F557C" w:rsidRDefault="00377C8D" w:rsidP="004401D0">
      <w:pPr>
        <w:keepNext/>
        <w:keepLines/>
        <w:spacing w:line="240" w:lineRule="auto"/>
        <w:rPr>
          <w:noProof/>
          <w:szCs w:val="22"/>
          <w:lang w:val="pl-PL"/>
        </w:rPr>
      </w:pPr>
      <w:r w:rsidRPr="00B66045">
        <w:rPr>
          <w:szCs w:val="22"/>
          <w:lang w:val="pl-PL"/>
        </w:rPr>
        <w:t xml:space="preserve">Badania </w:t>
      </w:r>
      <w:r w:rsidRPr="00B66045">
        <w:rPr>
          <w:i/>
          <w:iCs/>
          <w:szCs w:val="22"/>
          <w:lang w:val="pl-PL"/>
        </w:rPr>
        <w:t>in vitro</w:t>
      </w:r>
      <w:r w:rsidRPr="00B66045">
        <w:rPr>
          <w:szCs w:val="22"/>
          <w:lang w:val="pl-PL"/>
        </w:rPr>
        <w:t xml:space="preserve"> wykazały, że nie przewiduje się występowania interakcji aklidyny </w:t>
      </w:r>
      <w:r>
        <w:rPr>
          <w:szCs w:val="22"/>
          <w:lang w:val="pl-PL"/>
        </w:rPr>
        <w:t xml:space="preserve">w dawkach terapeutycznych </w:t>
      </w:r>
      <w:r w:rsidRPr="00B66045">
        <w:rPr>
          <w:szCs w:val="22"/>
          <w:lang w:val="pl-PL"/>
        </w:rPr>
        <w:t>lub jej metabolitów</w:t>
      </w:r>
      <w:r>
        <w:rPr>
          <w:szCs w:val="22"/>
          <w:lang w:val="pl-PL"/>
        </w:rPr>
        <w:t xml:space="preserve">, </w:t>
      </w:r>
      <w:r w:rsidRPr="00B66045">
        <w:rPr>
          <w:szCs w:val="22"/>
          <w:lang w:val="pl-PL"/>
        </w:rPr>
        <w:t>z lekami będącymi substratami glikoproteiny P (P</w:t>
      </w:r>
      <w:r w:rsidRPr="00B66045">
        <w:rPr>
          <w:szCs w:val="22"/>
          <w:lang w:val="pl-PL"/>
        </w:rPr>
        <w:noBreakHyphen/>
        <w:t>gp) lub lekami metabolizowanymi przez izoenzymy cytochromu P450 (CYP450) i esterazy. W istotnych klinicznie stężeniach formoterol nie hamuje aktywności izoenzymów CYP450 (patrz punkt 5.2).</w:t>
      </w:r>
    </w:p>
    <w:p w14:paraId="4E0E6B39" w14:textId="77777777" w:rsidR="0088302C" w:rsidRPr="002F557C" w:rsidRDefault="0088302C" w:rsidP="002F557C">
      <w:pPr>
        <w:spacing w:line="240" w:lineRule="auto"/>
        <w:rPr>
          <w:noProof/>
          <w:szCs w:val="22"/>
          <w:lang w:val="pl-PL"/>
        </w:rPr>
      </w:pPr>
    </w:p>
    <w:p w14:paraId="1A343C81" w14:textId="77777777" w:rsidR="0088302C" w:rsidRPr="002F557C" w:rsidRDefault="0088302C" w:rsidP="002F557C">
      <w:pPr>
        <w:keepNext/>
        <w:keepLines/>
        <w:spacing w:line="240" w:lineRule="auto"/>
        <w:ind w:left="567" w:hanging="567"/>
        <w:outlineLvl w:val="0"/>
        <w:rPr>
          <w:noProof/>
          <w:szCs w:val="22"/>
          <w:lang w:val="pl-PL"/>
        </w:rPr>
      </w:pPr>
      <w:r w:rsidRPr="002F557C">
        <w:rPr>
          <w:b/>
          <w:bCs/>
          <w:szCs w:val="22"/>
          <w:lang w:val="pl-PL"/>
        </w:rPr>
        <w:t>4.6</w:t>
      </w:r>
      <w:r w:rsidRPr="002F557C">
        <w:rPr>
          <w:b/>
          <w:bCs/>
          <w:szCs w:val="22"/>
          <w:lang w:val="pl-PL"/>
        </w:rPr>
        <w:tab/>
        <w:t>Wpływ na płodność, ciążę i laktację</w:t>
      </w:r>
    </w:p>
    <w:p w14:paraId="6101EFB0" w14:textId="77777777" w:rsidR="0088302C" w:rsidRPr="002F557C" w:rsidRDefault="0088302C" w:rsidP="002F557C">
      <w:pPr>
        <w:keepNext/>
        <w:keepLines/>
        <w:spacing w:line="240" w:lineRule="auto"/>
        <w:rPr>
          <w:noProof/>
          <w:szCs w:val="22"/>
          <w:lang w:val="pl-PL"/>
        </w:rPr>
      </w:pPr>
    </w:p>
    <w:p w14:paraId="22551013" w14:textId="77777777" w:rsidR="0088302C" w:rsidRDefault="0088302C" w:rsidP="002F557C">
      <w:pPr>
        <w:keepNext/>
        <w:keepLines/>
        <w:spacing w:line="240" w:lineRule="auto"/>
        <w:rPr>
          <w:szCs w:val="22"/>
          <w:u w:val="single"/>
          <w:lang w:val="pl-PL"/>
        </w:rPr>
      </w:pPr>
      <w:r w:rsidRPr="002F557C">
        <w:rPr>
          <w:szCs w:val="22"/>
          <w:u w:val="single"/>
          <w:lang w:val="pl-PL"/>
        </w:rPr>
        <w:t>Ciąża</w:t>
      </w:r>
    </w:p>
    <w:p w14:paraId="34567A47" w14:textId="77777777" w:rsidR="00C946E7" w:rsidRPr="002F557C" w:rsidRDefault="00C946E7" w:rsidP="002F557C">
      <w:pPr>
        <w:keepNext/>
        <w:keepLines/>
        <w:spacing w:line="240" w:lineRule="auto"/>
        <w:rPr>
          <w:noProof/>
          <w:szCs w:val="22"/>
          <w:u w:val="single"/>
          <w:lang w:val="pl-PL"/>
        </w:rPr>
      </w:pPr>
    </w:p>
    <w:p w14:paraId="749DB34E" w14:textId="77777777" w:rsidR="0088302C" w:rsidRPr="002F557C" w:rsidRDefault="0088302C" w:rsidP="002F557C">
      <w:pPr>
        <w:keepNext/>
        <w:keepLines/>
        <w:spacing w:line="240" w:lineRule="auto"/>
        <w:rPr>
          <w:color w:val="000000"/>
          <w:szCs w:val="22"/>
          <w:lang w:val="pl-PL" w:eastAsia="es-ES"/>
        </w:rPr>
      </w:pPr>
      <w:r w:rsidRPr="002F557C">
        <w:rPr>
          <w:szCs w:val="22"/>
          <w:lang w:val="pl-PL"/>
        </w:rPr>
        <w:t>Brak dostępnych danych dotyczących stosowania produktu leczniczego Duaklir Genuair u kobiet w ciąży.</w:t>
      </w:r>
      <w:r w:rsidRPr="002F557C">
        <w:rPr>
          <w:color w:val="000000"/>
          <w:szCs w:val="22"/>
          <w:lang w:val="pl-PL"/>
        </w:rPr>
        <w:t xml:space="preserve"> </w:t>
      </w:r>
    </w:p>
    <w:p w14:paraId="60F4BC68" w14:textId="77777777" w:rsidR="0088302C" w:rsidRPr="002F557C" w:rsidRDefault="0088302C" w:rsidP="002F557C">
      <w:pPr>
        <w:widowControl w:val="0"/>
        <w:spacing w:line="240" w:lineRule="auto"/>
        <w:rPr>
          <w:noProof/>
          <w:szCs w:val="22"/>
          <w:lang w:val="pl-PL"/>
        </w:rPr>
      </w:pPr>
    </w:p>
    <w:p w14:paraId="27ECD266" w14:textId="77777777" w:rsidR="0088302C" w:rsidRDefault="0088302C" w:rsidP="002F557C">
      <w:pPr>
        <w:spacing w:line="240" w:lineRule="auto"/>
        <w:rPr>
          <w:szCs w:val="22"/>
          <w:lang w:val="pl-PL"/>
        </w:rPr>
      </w:pPr>
      <w:r w:rsidRPr="002F557C">
        <w:rPr>
          <w:szCs w:val="22"/>
          <w:lang w:val="pl-PL"/>
        </w:rPr>
        <w:t xml:space="preserve">Badania na zwierzętach wykazały toksyczność dla płodu jedynie </w:t>
      </w:r>
      <w:r w:rsidR="004401D0">
        <w:rPr>
          <w:szCs w:val="22"/>
          <w:lang w:val="pl-PL"/>
        </w:rPr>
        <w:t>w</w:t>
      </w:r>
      <w:r w:rsidRPr="002F557C">
        <w:rPr>
          <w:szCs w:val="22"/>
          <w:lang w:val="pl-PL"/>
        </w:rPr>
        <w:t xml:space="preserve"> dawkach </w:t>
      </w:r>
      <w:r w:rsidR="00093CAB">
        <w:rPr>
          <w:szCs w:val="22"/>
          <w:lang w:val="pl-PL"/>
        </w:rPr>
        <w:t>aklidyn</w:t>
      </w:r>
      <w:r w:rsidR="009E20A9">
        <w:rPr>
          <w:szCs w:val="22"/>
          <w:lang w:val="pl-PL"/>
        </w:rPr>
        <w:t>y</w:t>
      </w:r>
      <w:r w:rsidR="00093CAB" w:rsidRPr="002F557C">
        <w:rPr>
          <w:szCs w:val="22"/>
          <w:lang w:val="pl-PL"/>
        </w:rPr>
        <w:t xml:space="preserve"> </w:t>
      </w:r>
      <w:r w:rsidRPr="002F557C">
        <w:rPr>
          <w:szCs w:val="22"/>
          <w:lang w:val="pl-PL"/>
        </w:rPr>
        <w:t xml:space="preserve">znacznie większych od maksymalnych dawek stosowanych u ludzi oraz </w:t>
      </w:r>
      <w:r>
        <w:rPr>
          <w:szCs w:val="22"/>
          <w:lang w:val="pl-PL"/>
        </w:rPr>
        <w:t xml:space="preserve">występowanie </w:t>
      </w:r>
      <w:r w:rsidRPr="002F557C">
        <w:rPr>
          <w:szCs w:val="22"/>
          <w:lang w:val="pl-PL"/>
        </w:rPr>
        <w:t>działa</w:t>
      </w:r>
      <w:r>
        <w:rPr>
          <w:szCs w:val="22"/>
          <w:lang w:val="pl-PL"/>
        </w:rPr>
        <w:t>ń</w:t>
      </w:r>
      <w:r w:rsidRPr="002F557C">
        <w:rPr>
          <w:szCs w:val="22"/>
          <w:lang w:val="pl-PL"/>
        </w:rPr>
        <w:t xml:space="preserve"> niepożądan</w:t>
      </w:r>
      <w:r>
        <w:rPr>
          <w:szCs w:val="22"/>
          <w:lang w:val="pl-PL"/>
        </w:rPr>
        <w:t xml:space="preserve">ych </w:t>
      </w:r>
      <w:r w:rsidRPr="002F557C">
        <w:rPr>
          <w:szCs w:val="22"/>
          <w:lang w:val="pl-PL"/>
        </w:rPr>
        <w:t>w badaniach reprodukcji</w:t>
      </w:r>
      <w:r w:rsidR="00990C48">
        <w:rPr>
          <w:szCs w:val="22"/>
          <w:lang w:val="pl-PL"/>
        </w:rPr>
        <w:t xml:space="preserve"> po</w:t>
      </w:r>
      <w:r w:rsidRPr="002F557C">
        <w:rPr>
          <w:szCs w:val="22"/>
          <w:lang w:val="pl-PL"/>
        </w:rPr>
        <w:t xml:space="preserve"> bardzo </w:t>
      </w:r>
      <w:r w:rsidR="00990C48">
        <w:rPr>
          <w:szCs w:val="22"/>
          <w:lang w:val="pl-PL"/>
        </w:rPr>
        <w:t>dużym</w:t>
      </w:r>
      <w:r w:rsidRPr="002F557C">
        <w:rPr>
          <w:szCs w:val="22"/>
          <w:lang w:val="pl-PL"/>
        </w:rPr>
        <w:t xml:space="preserve"> narażeni</w:t>
      </w:r>
      <w:r w:rsidR="00990C48">
        <w:rPr>
          <w:szCs w:val="22"/>
          <w:lang w:val="pl-PL"/>
        </w:rPr>
        <w:t>u</w:t>
      </w:r>
      <w:r w:rsidRPr="002F557C">
        <w:rPr>
          <w:szCs w:val="22"/>
          <w:lang w:val="pl-PL"/>
        </w:rPr>
        <w:t xml:space="preserve"> ogólnoustrojow</w:t>
      </w:r>
      <w:r w:rsidR="00990C48">
        <w:rPr>
          <w:szCs w:val="22"/>
          <w:lang w:val="pl-PL"/>
        </w:rPr>
        <w:t>ym na formoterol</w:t>
      </w:r>
      <w:r w:rsidRPr="002F557C">
        <w:rPr>
          <w:szCs w:val="22"/>
          <w:lang w:val="pl-PL"/>
        </w:rPr>
        <w:t xml:space="preserve"> (patrz punkt 5.3).</w:t>
      </w:r>
    </w:p>
    <w:p w14:paraId="43506D1E" w14:textId="77777777" w:rsidR="00DB6A9B" w:rsidRPr="002F557C" w:rsidRDefault="00DB6A9B" w:rsidP="002F557C">
      <w:pPr>
        <w:spacing w:line="240" w:lineRule="auto"/>
        <w:rPr>
          <w:color w:val="000000"/>
          <w:szCs w:val="22"/>
          <w:lang w:val="pl-PL" w:eastAsia="es-ES"/>
        </w:rPr>
      </w:pPr>
    </w:p>
    <w:p w14:paraId="7F76FE79" w14:textId="77777777" w:rsidR="0088302C" w:rsidRPr="00DB6A9B" w:rsidRDefault="0088302C" w:rsidP="00DB6A9B">
      <w:pPr>
        <w:tabs>
          <w:tab w:val="clear" w:pos="567"/>
        </w:tabs>
        <w:spacing w:line="240" w:lineRule="auto"/>
        <w:rPr>
          <w:szCs w:val="22"/>
          <w:lang w:val="pl-PL"/>
        </w:rPr>
      </w:pPr>
      <w:r w:rsidRPr="002F557C">
        <w:rPr>
          <w:szCs w:val="22"/>
          <w:lang w:val="pl-PL"/>
        </w:rPr>
        <w:t>Produkt leczniczy Duaklir Genuair można stosować w okresie ciąży wyłącznie w przypadkach, jeśli spodziewane korzyści przewyższają potencjalne zagrożenia.</w:t>
      </w:r>
    </w:p>
    <w:p w14:paraId="130D5B5A" w14:textId="77777777" w:rsidR="0088302C" w:rsidRPr="00DB6A9B" w:rsidRDefault="0088302C" w:rsidP="00DB6A9B">
      <w:pPr>
        <w:tabs>
          <w:tab w:val="clear" w:pos="567"/>
        </w:tabs>
        <w:spacing w:line="240" w:lineRule="auto"/>
        <w:rPr>
          <w:szCs w:val="22"/>
          <w:lang w:val="pl-PL"/>
        </w:rPr>
      </w:pPr>
    </w:p>
    <w:p w14:paraId="027634AF" w14:textId="77777777" w:rsidR="0088302C" w:rsidRDefault="0088302C" w:rsidP="00DB6A9B">
      <w:pPr>
        <w:tabs>
          <w:tab w:val="clear" w:pos="567"/>
        </w:tabs>
        <w:spacing w:line="240" w:lineRule="auto"/>
        <w:rPr>
          <w:szCs w:val="22"/>
          <w:u w:val="single"/>
          <w:lang w:val="pl-PL"/>
        </w:rPr>
      </w:pPr>
      <w:r w:rsidRPr="00DB6A9B">
        <w:rPr>
          <w:szCs w:val="22"/>
          <w:u w:val="single"/>
          <w:lang w:val="pl-PL"/>
        </w:rPr>
        <w:t>Karmienie piersią</w:t>
      </w:r>
    </w:p>
    <w:p w14:paraId="0BCFDEC4" w14:textId="77777777" w:rsidR="00C946E7" w:rsidRPr="00DB6A9B" w:rsidRDefault="00C946E7" w:rsidP="00DB6A9B">
      <w:pPr>
        <w:tabs>
          <w:tab w:val="clear" w:pos="567"/>
        </w:tabs>
        <w:spacing w:line="240" w:lineRule="auto"/>
        <w:rPr>
          <w:szCs w:val="22"/>
          <w:u w:val="single"/>
          <w:lang w:val="pl-PL"/>
        </w:rPr>
      </w:pPr>
    </w:p>
    <w:p w14:paraId="40A1B9BB" w14:textId="77777777" w:rsidR="0088302C" w:rsidRPr="002F557C" w:rsidRDefault="0088302C" w:rsidP="00DB6A9B">
      <w:pPr>
        <w:tabs>
          <w:tab w:val="clear" w:pos="567"/>
        </w:tabs>
        <w:spacing w:line="240" w:lineRule="auto"/>
        <w:rPr>
          <w:szCs w:val="22"/>
          <w:lang w:val="pl-PL"/>
        </w:rPr>
      </w:pPr>
      <w:r w:rsidRPr="002F557C">
        <w:rPr>
          <w:szCs w:val="22"/>
          <w:lang w:val="pl-PL"/>
        </w:rPr>
        <w:t xml:space="preserve">Nie wiadomo, czy </w:t>
      </w:r>
      <w:r w:rsidR="00093CAB">
        <w:rPr>
          <w:szCs w:val="22"/>
          <w:lang w:val="pl-PL"/>
        </w:rPr>
        <w:t>aklidyn</w:t>
      </w:r>
      <w:r w:rsidR="009E20A9">
        <w:rPr>
          <w:szCs w:val="22"/>
          <w:lang w:val="pl-PL"/>
        </w:rPr>
        <w:t>a</w:t>
      </w:r>
      <w:r w:rsidR="00093CAB">
        <w:rPr>
          <w:szCs w:val="22"/>
          <w:lang w:val="pl-PL"/>
        </w:rPr>
        <w:t xml:space="preserve"> </w:t>
      </w:r>
      <w:r>
        <w:rPr>
          <w:szCs w:val="22"/>
          <w:lang w:val="pl-PL"/>
        </w:rPr>
        <w:t>[</w:t>
      </w:r>
      <w:r w:rsidRPr="002F557C">
        <w:rPr>
          <w:szCs w:val="22"/>
          <w:lang w:val="pl-PL"/>
        </w:rPr>
        <w:t>i</w:t>
      </w:r>
      <w:r w:rsidR="00AB3F9D">
        <w:rPr>
          <w:szCs w:val="22"/>
          <w:lang w:val="pl-PL"/>
        </w:rPr>
        <w:t xml:space="preserve"> </w:t>
      </w:r>
      <w:r>
        <w:rPr>
          <w:szCs w:val="22"/>
          <w:lang w:val="pl-PL"/>
        </w:rPr>
        <w:t>(</w:t>
      </w:r>
      <w:r w:rsidRPr="002F557C">
        <w:rPr>
          <w:szCs w:val="22"/>
          <w:lang w:val="pl-PL"/>
        </w:rPr>
        <w:t>lub</w:t>
      </w:r>
      <w:r>
        <w:rPr>
          <w:szCs w:val="22"/>
          <w:lang w:val="pl-PL"/>
        </w:rPr>
        <w:t>)</w:t>
      </w:r>
      <w:r w:rsidRPr="002F557C">
        <w:rPr>
          <w:szCs w:val="22"/>
          <w:lang w:val="pl-PL"/>
        </w:rPr>
        <w:t xml:space="preserve"> jej metabolity</w:t>
      </w:r>
      <w:r>
        <w:rPr>
          <w:szCs w:val="22"/>
          <w:lang w:val="pl-PL"/>
        </w:rPr>
        <w:t>]</w:t>
      </w:r>
      <w:r w:rsidRPr="002F557C">
        <w:rPr>
          <w:szCs w:val="22"/>
          <w:lang w:val="pl-PL"/>
        </w:rPr>
        <w:t xml:space="preserve"> </w:t>
      </w:r>
      <w:r w:rsidR="00990C48">
        <w:rPr>
          <w:szCs w:val="22"/>
          <w:lang w:val="pl-PL"/>
        </w:rPr>
        <w:t>oraz</w:t>
      </w:r>
      <w:r w:rsidRPr="002F557C">
        <w:rPr>
          <w:szCs w:val="22"/>
          <w:lang w:val="pl-PL"/>
        </w:rPr>
        <w:t xml:space="preserve"> formoterol </w:t>
      </w:r>
      <w:r w:rsidR="00AB3F9D">
        <w:rPr>
          <w:szCs w:val="22"/>
          <w:lang w:val="pl-PL"/>
        </w:rPr>
        <w:t>przenikają</w:t>
      </w:r>
      <w:r w:rsidRPr="002F557C">
        <w:rPr>
          <w:szCs w:val="22"/>
          <w:lang w:val="pl-PL"/>
        </w:rPr>
        <w:t xml:space="preserve"> do mleka kobie</w:t>
      </w:r>
      <w:r w:rsidR="00990C48">
        <w:rPr>
          <w:szCs w:val="22"/>
          <w:lang w:val="pl-PL"/>
        </w:rPr>
        <w:t>cego</w:t>
      </w:r>
      <w:r w:rsidRPr="002F557C">
        <w:rPr>
          <w:szCs w:val="22"/>
          <w:lang w:val="pl-PL"/>
        </w:rPr>
        <w:t xml:space="preserve">. </w:t>
      </w:r>
      <w:r w:rsidR="00990C48">
        <w:rPr>
          <w:szCs w:val="22"/>
          <w:lang w:val="pl-PL"/>
        </w:rPr>
        <w:t>W związku z tym, że</w:t>
      </w:r>
      <w:r w:rsidRPr="002F557C">
        <w:rPr>
          <w:szCs w:val="22"/>
          <w:lang w:val="pl-PL"/>
        </w:rPr>
        <w:t xml:space="preserve"> badania prowadzone na szczurach wykazały </w:t>
      </w:r>
      <w:r w:rsidR="00AB3F9D">
        <w:rPr>
          <w:szCs w:val="22"/>
          <w:lang w:val="pl-PL"/>
        </w:rPr>
        <w:t>przenikanie</w:t>
      </w:r>
      <w:r w:rsidRPr="002F557C">
        <w:rPr>
          <w:szCs w:val="22"/>
          <w:lang w:val="pl-PL"/>
        </w:rPr>
        <w:t xml:space="preserve"> niewielkich ilości </w:t>
      </w:r>
      <w:r w:rsidR="00093CAB">
        <w:rPr>
          <w:szCs w:val="22"/>
          <w:lang w:val="pl-PL"/>
        </w:rPr>
        <w:t>aklidyn</w:t>
      </w:r>
      <w:r w:rsidR="009E20A9">
        <w:rPr>
          <w:szCs w:val="22"/>
          <w:lang w:val="pl-PL"/>
        </w:rPr>
        <w:t xml:space="preserve">y </w:t>
      </w:r>
      <w:r>
        <w:rPr>
          <w:szCs w:val="22"/>
          <w:lang w:val="pl-PL"/>
        </w:rPr>
        <w:t>[</w:t>
      </w:r>
      <w:r w:rsidRPr="002F557C">
        <w:rPr>
          <w:szCs w:val="22"/>
          <w:lang w:val="pl-PL"/>
        </w:rPr>
        <w:t>i</w:t>
      </w:r>
      <w:r w:rsidR="00AB3F9D">
        <w:rPr>
          <w:szCs w:val="22"/>
          <w:lang w:val="pl-PL"/>
        </w:rPr>
        <w:t xml:space="preserve"> </w:t>
      </w:r>
      <w:r>
        <w:rPr>
          <w:szCs w:val="22"/>
          <w:lang w:val="pl-PL"/>
        </w:rPr>
        <w:t>(</w:t>
      </w:r>
      <w:r w:rsidRPr="002F557C">
        <w:rPr>
          <w:szCs w:val="22"/>
          <w:lang w:val="pl-PL"/>
        </w:rPr>
        <w:t>lub</w:t>
      </w:r>
      <w:r>
        <w:rPr>
          <w:szCs w:val="22"/>
          <w:lang w:val="pl-PL"/>
        </w:rPr>
        <w:t>)</w:t>
      </w:r>
      <w:r w:rsidRPr="002F557C">
        <w:rPr>
          <w:szCs w:val="22"/>
          <w:lang w:val="pl-PL"/>
        </w:rPr>
        <w:t xml:space="preserve"> jej metabolitów</w:t>
      </w:r>
      <w:r>
        <w:rPr>
          <w:szCs w:val="22"/>
          <w:lang w:val="pl-PL"/>
        </w:rPr>
        <w:t>]</w:t>
      </w:r>
      <w:r w:rsidRPr="002F557C">
        <w:rPr>
          <w:szCs w:val="22"/>
          <w:lang w:val="pl-PL"/>
        </w:rPr>
        <w:t xml:space="preserve"> oraz formoterolu do mleka, stosowanie produktu leczniczego Duaklir Genuair u kobiet karmiących piersią </w:t>
      </w:r>
      <w:r w:rsidR="00990C48">
        <w:rPr>
          <w:szCs w:val="22"/>
          <w:lang w:val="pl-PL"/>
        </w:rPr>
        <w:t>należy</w:t>
      </w:r>
      <w:r w:rsidRPr="002F557C">
        <w:rPr>
          <w:szCs w:val="22"/>
          <w:lang w:val="pl-PL"/>
        </w:rPr>
        <w:t xml:space="preserve"> rozważ</w:t>
      </w:r>
      <w:r w:rsidR="00990C48">
        <w:rPr>
          <w:szCs w:val="22"/>
          <w:lang w:val="pl-PL"/>
        </w:rPr>
        <w:t>yć</w:t>
      </w:r>
      <w:r w:rsidRPr="002F557C">
        <w:rPr>
          <w:szCs w:val="22"/>
          <w:lang w:val="pl-PL"/>
        </w:rPr>
        <w:t xml:space="preserve"> wyłącznie</w:t>
      </w:r>
      <w:r w:rsidR="00990C48">
        <w:rPr>
          <w:szCs w:val="22"/>
          <w:lang w:val="pl-PL"/>
        </w:rPr>
        <w:t xml:space="preserve"> wtedy</w:t>
      </w:r>
      <w:r w:rsidRPr="002F557C">
        <w:rPr>
          <w:szCs w:val="22"/>
          <w:lang w:val="pl-PL"/>
        </w:rPr>
        <w:t xml:space="preserve">, </w:t>
      </w:r>
      <w:r w:rsidR="00990C48">
        <w:rPr>
          <w:szCs w:val="22"/>
          <w:lang w:val="pl-PL"/>
        </w:rPr>
        <w:t>gdy</w:t>
      </w:r>
      <w:r w:rsidRPr="002F557C">
        <w:rPr>
          <w:szCs w:val="22"/>
          <w:lang w:val="pl-PL"/>
        </w:rPr>
        <w:t xml:space="preserve"> oczekiwane korzyści dla kobiety przewyższają wszelkie potencjalne zagrożenia dla dziecka.</w:t>
      </w:r>
    </w:p>
    <w:p w14:paraId="175F1212" w14:textId="77777777" w:rsidR="0088302C" w:rsidRPr="002F557C" w:rsidRDefault="0088302C" w:rsidP="00DB6A9B">
      <w:pPr>
        <w:tabs>
          <w:tab w:val="clear" w:pos="567"/>
        </w:tabs>
        <w:spacing w:line="240" w:lineRule="auto"/>
        <w:rPr>
          <w:szCs w:val="22"/>
          <w:lang w:val="pl-PL"/>
        </w:rPr>
      </w:pPr>
    </w:p>
    <w:p w14:paraId="3544EA3F" w14:textId="77777777" w:rsidR="0088302C" w:rsidRDefault="0088302C" w:rsidP="00DB6A9B">
      <w:pPr>
        <w:tabs>
          <w:tab w:val="clear" w:pos="567"/>
        </w:tabs>
        <w:spacing w:line="240" w:lineRule="auto"/>
        <w:rPr>
          <w:szCs w:val="22"/>
          <w:u w:val="single"/>
          <w:lang w:val="pl-PL"/>
        </w:rPr>
      </w:pPr>
      <w:r w:rsidRPr="00DB6A9B">
        <w:rPr>
          <w:szCs w:val="22"/>
          <w:u w:val="single"/>
          <w:lang w:val="pl-PL"/>
        </w:rPr>
        <w:t>Płodność</w:t>
      </w:r>
    </w:p>
    <w:p w14:paraId="2FDB4516" w14:textId="77777777" w:rsidR="00C946E7" w:rsidRPr="00DB6A9B" w:rsidRDefault="00C946E7" w:rsidP="00DB6A9B">
      <w:pPr>
        <w:tabs>
          <w:tab w:val="clear" w:pos="567"/>
        </w:tabs>
        <w:spacing w:line="240" w:lineRule="auto"/>
        <w:rPr>
          <w:szCs w:val="22"/>
          <w:u w:val="single"/>
          <w:lang w:val="pl-PL"/>
        </w:rPr>
      </w:pPr>
    </w:p>
    <w:p w14:paraId="09F61A70" w14:textId="77777777" w:rsidR="0088302C" w:rsidRPr="002F557C" w:rsidRDefault="0088302C" w:rsidP="00DB6A9B">
      <w:pPr>
        <w:tabs>
          <w:tab w:val="clear" w:pos="567"/>
        </w:tabs>
        <w:spacing w:line="240" w:lineRule="auto"/>
        <w:rPr>
          <w:szCs w:val="22"/>
          <w:lang w:val="pl-PL"/>
        </w:rPr>
      </w:pPr>
      <w:r w:rsidRPr="002F557C">
        <w:rPr>
          <w:szCs w:val="22"/>
          <w:lang w:val="pl-PL"/>
        </w:rPr>
        <w:t xml:space="preserve">Badania na szczurach wykazały nieznaczne zmniejszenie płodności </w:t>
      </w:r>
      <w:r>
        <w:rPr>
          <w:szCs w:val="22"/>
          <w:lang w:val="pl-PL"/>
        </w:rPr>
        <w:t xml:space="preserve">tylko </w:t>
      </w:r>
      <w:r w:rsidR="00AB3F9D">
        <w:rPr>
          <w:szCs w:val="22"/>
          <w:lang w:val="pl-PL"/>
        </w:rPr>
        <w:t>w przypadku</w:t>
      </w:r>
      <w:r w:rsidRPr="002F557C">
        <w:rPr>
          <w:szCs w:val="22"/>
          <w:lang w:val="pl-PL"/>
        </w:rPr>
        <w:t xml:space="preserve"> </w:t>
      </w:r>
      <w:r>
        <w:rPr>
          <w:szCs w:val="22"/>
          <w:lang w:val="pl-PL"/>
        </w:rPr>
        <w:t>zastosowani</w:t>
      </w:r>
      <w:r w:rsidR="00AB3F9D">
        <w:rPr>
          <w:szCs w:val="22"/>
          <w:lang w:val="pl-PL"/>
        </w:rPr>
        <w:t>a</w:t>
      </w:r>
      <w:r>
        <w:rPr>
          <w:szCs w:val="22"/>
          <w:lang w:val="pl-PL"/>
        </w:rPr>
        <w:t xml:space="preserve"> </w:t>
      </w:r>
      <w:r w:rsidRPr="002F557C">
        <w:rPr>
          <w:szCs w:val="22"/>
          <w:lang w:val="pl-PL"/>
        </w:rPr>
        <w:t>daw</w:t>
      </w:r>
      <w:r>
        <w:rPr>
          <w:szCs w:val="22"/>
          <w:lang w:val="pl-PL"/>
        </w:rPr>
        <w:t>ek</w:t>
      </w:r>
      <w:r w:rsidRPr="002F557C">
        <w:rPr>
          <w:szCs w:val="22"/>
          <w:lang w:val="pl-PL"/>
        </w:rPr>
        <w:t xml:space="preserve"> znacznie większych od maksymalnych dawek </w:t>
      </w:r>
      <w:r w:rsidR="00093CAB">
        <w:rPr>
          <w:szCs w:val="22"/>
          <w:lang w:val="pl-PL"/>
        </w:rPr>
        <w:t>aklidyn</w:t>
      </w:r>
      <w:r w:rsidR="009E20A9">
        <w:rPr>
          <w:szCs w:val="22"/>
          <w:lang w:val="pl-PL"/>
        </w:rPr>
        <w:t>y</w:t>
      </w:r>
      <w:r w:rsidR="00093CAB" w:rsidRPr="002F557C">
        <w:rPr>
          <w:szCs w:val="22"/>
          <w:lang w:val="pl-PL"/>
        </w:rPr>
        <w:t xml:space="preserve"> </w:t>
      </w:r>
      <w:r w:rsidRPr="002F557C">
        <w:rPr>
          <w:szCs w:val="22"/>
          <w:lang w:val="pl-PL"/>
        </w:rPr>
        <w:t xml:space="preserve">i formoterolu stosowanych u ludzi (patrz punkt 5.3). Mimo </w:t>
      </w:r>
      <w:r w:rsidR="00990C48">
        <w:rPr>
          <w:szCs w:val="22"/>
          <w:lang w:val="pl-PL"/>
        </w:rPr>
        <w:t>to</w:t>
      </w:r>
      <w:r w:rsidRPr="002F557C">
        <w:rPr>
          <w:szCs w:val="22"/>
          <w:lang w:val="pl-PL"/>
        </w:rPr>
        <w:t xml:space="preserve"> uważa się za mało prawdopodobne, aby produkt leczniczy Duaklir Genuair podawany w zalecanych dawkach wpływał na płodność u ludzi.</w:t>
      </w:r>
    </w:p>
    <w:p w14:paraId="4160EC11" w14:textId="77777777" w:rsidR="0088302C" w:rsidRPr="00DB6A9B" w:rsidRDefault="0088302C" w:rsidP="00DB6A9B">
      <w:pPr>
        <w:tabs>
          <w:tab w:val="clear" w:pos="567"/>
        </w:tabs>
        <w:spacing w:line="240" w:lineRule="auto"/>
        <w:rPr>
          <w:szCs w:val="22"/>
          <w:lang w:val="pl-PL"/>
        </w:rPr>
      </w:pPr>
    </w:p>
    <w:p w14:paraId="3E4D168D" w14:textId="77777777" w:rsidR="0088302C" w:rsidRPr="00DB6A9B" w:rsidRDefault="0088302C" w:rsidP="00DB6A9B">
      <w:pPr>
        <w:tabs>
          <w:tab w:val="clear" w:pos="567"/>
        </w:tabs>
        <w:spacing w:line="240" w:lineRule="auto"/>
        <w:rPr>
          <w:b/>
          <w:szCs w:val="22"/>
          <w:lang w:val="pl-PL"/>
        </w:rPr>
      </w:pPr>
      <w:r w:rsidRPr="00DB6A9B">
        <w:rPr>
          <w:b/>
          <w:szCs w:val="22"/>
          <w:lang w:val="pl-PL"/>
        </w:rPr>
        <w:t>4.7</w:t>
      </w:r>
      <w:r w:rsidRPr="00DB6A9B">
        <w:rPr>
          <w:b/>
          <w:szCs w:val="22"/>
          <w:lang w:val="pl-PL"/>
        </w:rPr>
        <w:tab/>
        <w:t>Wpływ na zdolność prowadzenia pojazdów i obsługiwania maszyn</w:t>
      </w:r>
    </w:p>
    <w:p w14:paraId="2E66F8EA" w14:textId="77777777" w:rsidR="0088302C" w:rsidRPr="002F557C" w:rsidRDefault="0088302C" w:rsidP="00DB6A9B">
      <w:pPr>
        <w:tabs>
          <w:tab w:val="clear" w:pos="567"/>
        </w:tabs>
        <w:spacing w:line="240" w:lineRule="auto"/>
        <w:rPr>
          <w:szCs w:val="22"/>
          <w:lang w:val="pl-PL"/>
        </w:rPr>
      </w:pPr>
    </w:p>
    <w:p w14:paraId="3F67ECBE" w14:textId="77777777" w:rsidR="0088302C" w:rsidRPr="002F557C" w:rsidRDefault="0088302C" w:rsidP="00DB6A9B">
      <w:pPr>
        <w:tabs>
          <w:tab w:val="clear" w:pos="567"/>
        </w:tabs>
        <w:spacing w:line="240" w:lineRule="auto"/>
        <w:rPr>
          <w:szCs w:val="22"/>
          <w:lang w:val="pl-PL"/>
        </w:rPr>
      </w:pPr>
      <w:r w:rsidRPr="002F557C">
        <w:rPr>
          <w:szCs w:val="22"/>
          <w:lang w:val="pl-PL"/>
        </w:rPr>
        <w:t>Produkt leczniczy Duaklir Genuair nie ma wpływu lub wywiera nieistotny wpływ na zdolność prowadzenia pojazdów i obsługiwania maszyn. Występowanie niewyraźnego widzenia lub zawrotów głowy może wpływać na zdolność prowadzenia pojazdów i obsługiwania maszyn.</w:t>
      </w:r>
    </w:p>
    <w:p w14:paraId="10F216A8" w14:textId="77777777" w:rsidR="0088302C" w:rsidRPr="002F557C" w:rsidRDefault="0088302C" w:rsidP="00DB6A9B">
      <w:pPr>
        <w:tabs>
          <w:tab w:val="clear" w:pos="567"/>
        </w:tabs>
        <w:spacing w:line="240" w:lineRule="auto"/>
        <w:rPr>
          <w:szCs w:val="22"/>
          <w:lang w:val="pl-PL"/>
        </w:rPr>
      </w:pPr>
    </w:p>
    <w:p w14:paraId="325BF882" w14:textId="77777777" w:rsidR="0088302C" w:rsidRPr="00DB6A9B" w:rsidRDefault="0088302C" w:rsidP="00DB6A9B">
      <w:pPr>
        <w:tabs>
          <w:tab w:val="clear" w:pos="567"/>
        </w:tabs>
        <w:spacing w:line="240" w:lineRule="auto"/>
        <w:rPr>
          <w:b/>
          <w:szCs w:val="22"/>
          <w:lang w:val="pl-PL"/>
        </w:rPr>
      </w:pPr>
      <w:r w:rsidRPr="00DB6A9B">
        <w:rPr>
          <w:b/>
          <w:szCs w:val="22"/>
          <w:lang w:val="pl-PL"/>
        </w:rPr>
        <w:t>4.8</w:t>
      </w:r>
      <w:r w:rsidRPr="00DB6A9B">
        <w:rPr>
          <w:b/>
          <w:szCs w:val="22"/>
          <w:lang w:val="pl-PL"/>
        </w:rPr>
        <w:tab/>
        <w:t>Działania niepożądane</w:t>
      </w:r>
    </w:p>
    <w:p w14:paraId="0D596607" w14:textId="77777777" w:rsidR="0088302C" w:rsidRPr="002F557C" w:rsidRDefault="0088302C" w:rsidP="00DB6A9B">
      <w:pPr>
        <w:tabs>
          <w:tab w:val="clear" w:pos="567"/>
        </w:tabs>
        <w:spacing w:line="240" w:lineRule="auto"/>
        <w:rPr>
          <w:szCs w:val="22"/>
          <w:lang w:val="pl-PL"/>
        </w:rPr>
      </w:pPr>
    </w:p>
    <w:p w14:paraId="39ABC301" w14:textId="77777777" w:rsidR="0088302C" w:rsidRPr="002F557C" w:rsidRDefault="0088302C" w:rsidP="00DB6A9B">
      <w:pPr>
        <w:tabs>
          <w:tab w:val="clear" w:pos="567"/>
        </w:tabs>
        <w:spacing w:line="240" w:lineRule="auto"/>
        <w:rPr>
          <w:szCs w:val="22"/>
          <w:lang w:val="pl-PL"/>
        </w:rPr>
      </w:pPr>
      <w:r w:rsidRPr="002F557C">
        <w:rPr>
          <w:szCs w:val="22"/>
          <w:lang w:val="pl-PL"/>
        </w:rPr>
        <w:t>Przedstawiony profil bezpieczeństwa został przygotowany na podstawie doświadczenia z produktem leczniczym Duaklir Genuair oraz jego poszczególnymi składnikami.</w:t>
      </w:r>
    </w:p>
    <w:p w14:paraId="0D64DA81" w14:textId="77777777" w:rsidR="0088302C" w:rsidRPr="002F557C" w:rsidRDefault="0088302C" w:rsidP="00DB6A9B">
      <w:pPr>
        <w:tabs>
          <w:tab w:val="clear" w:pos="567"/>
        </w:tabs>
        <w:spacing w:line="240" w:lineRule="auto"/>
        <w:rPr>
          <w:szCs w:val="22"/>
          <w:lang w:val="pl-PL"/>
        </w:rPr>
      </w:pPr>
    </w:p>
    <w:p w14:paraId="711F31DF" w14:textId="77777777" w:rsidR="0088302C" w:rsidRDefault="0088302C" w:rsidP="00DB6A9B">
      <w:pPr>
        <w:tabs>
          <w:tab w:val="clear" w:pos="567"/>
        </w:tabs>
        <w:spacing w:line="240" w:lineRule="auto"/>
        <w:rPr>
          <w:szCs w:val="22"/>
          <w:u w:val="single"/>
          <w:lang w:val="pl-PL"/>
        </w:rPr>
      </w:pPr>
      <w:r w:rsidRPr="003E56BE">
        <w:rPr>
          <w:szCs w:val="22"/>
          <w:u w:val="single"/>
          <w:lang w:val="pl-PL"/>
        </w:rPr>
        <w:lastRenderedPageBreak/>
        <w:t>Podsumowanie profilu bezpieczeństwa</w:t>
      </w:r>
    </w:p>
    <w:p w14:paraId="54C91BE4" w14:textId="77777777" w:rsidR="00C946E7" w:rsidRPr="00DB6A9B" w:rsidRDefault="00C946E7" w:rsidP="00DB6A9B">
      <w:pPr>
        <w:tabs>
          <w:tab w:val="clear" w:pos="567"/>
        </w:tabs>
        <w:spacing w:line="240" w:lineRule="auto"/>
        <w:rPr>
          <w:szCs w:val="22"/>
          <w:u w:val="single"/>
          <w:lang w:val="pl-PL"/>
        </w:rPr>
      </w:pPr>
    </w:p>
    <w:p w14:paraId="423FD89D" w14:textId="77777777" w:rsidR="0088302C" w:rsidRPr="002F557C" w:rsidRDefault="0088302C" w:rsidP="00DB6A9B">
      <w:pPr>
        <w:tabs>
          <w:tab w:val="clear" w:pos="567"/>
        </w:tabs>
        <w:spacing w:line="240" w:lineRule="auto"/>
        <w:rPr>
          <w:szCs w:val="22"/>
          <w:lang w:val="pl-PL"/>
        </w:rPr>
      </w:pPr>
      <w:r w:rsidRPr="002F557C">
        <w:rPr>
          <w:szCs w:val="22"/>
          <w:lang w:val="pl-PL"/>
        </w:rPr>
        <w:t>Doświadczeni</w:t>
      </w:r>
      <w:r w:rsidR="000919F0">
        <w:rPr>
          <w:szCs w:val="22"/>
          <w:lang w:val="pl-PL"/>
        </w:rPr>
        <w:t>e</w:t>
      </w:r>
      <w:r w:rsidRPr="002F557C">
        <w:rPr>
          <w:szCs w:val="22"/>
          <w:lang w:val="pl-PL"/>
        </w:rPr>
        <w:t xml:space="preserve"> </w:t>
      </w:r>
      <w:r w:rsidR="000919F0">
        <w:rPr>
          <w:szCs w:val="22"/>
          <w:lang w:val="pl-PL"/>
        </w:rPr>
        <w:t>dotyczące</w:t>
      </w:r>
      <w:r w:rsidRPr="002F557C">
        <w:rPr>
          <w:szCs w:val="22"/>
          <w:lang w:val="pl-PL"/>
        </w:rPr>
        <w:t xml:space="preserve"> bezpieczeństwa </w:t>
      </w:r>
      <w:r>
        <w:rPr>
          <w:szCs w:val="22"/>
          <w:lang w:val="pl-PL"/>
        </w:rPr>
        <w:t xml:space="preserve">stosowania </w:t>
      </w:r>
      <w:r w:rsidRPr="002F557C">
        <w:rPr>
          <w:szCs w:val="22"/>
          <w:lang w:val="pl-PL"/>
        </w:rPr>
        <w:t xml:space="preserve">produktu </w:t>
      </w:r>
      <w:r>
        <w:rPr>
          <w:szCs w:val="22"/>
          <w:lang w:val="pl-PL"/>
        </w:rPr>
        <w:t>leczniczego</w:t>
      </w:r>
      <w:r w:rsidRPr="002F557C">
        <w:rPr>
          <w:szCs w:val="22"/>
          <w:lang w:val="pl-PL"/>
        </w:rPr>
        <w:t xml:space="preserve"> Duaklir Genuair obejmuj</w:t>
      </w:r>
      <w:r w:rsidR="000919F0">
        <w:rPr>
          <w:szCs w:val="22"/>
          <w:lang w:val="pl-PL"/>
        </w:rPr>
        <w:t>e</w:t>
      </w:r>
      <w:r w:rsidRPr="002F557C">
        <w:rPr>
          <w:szCs w:val="22"/>
          <w:lang w:val="pl-PL"/>
        </w:rPr>
        <w:t xml:space="preserve"> </w:t>
      </w:r>
      <w:r>
        <w:rPr>
          <w:szCs w:val="22"/>
          <w:lang w:val="pl-PL"/>
        </w:rPr>
        <w:t xml:space="preserve">ekspozycję na </w:t>
      </w:r>
      <w:r w:rsidRPr="002F557C">
        <w:rPr>
          <w:szCs w:val="22"/>
          <w:lang w:val="pl-PL"/>
        </w:rPr>
        <w:t>zalecan</w:t>
      </w:r>
      <w:r>
        <w:rPr>
          <w:szCs w:val="22"/>
          <w:lang w:val="pl-PL"/>
        </w:rPr>
        <w:t xml:space="preserve">ą </w:t>
      </w:r>
      <w:r w:rsidRPr="00117AA6">
        <w:rPr>
          <w:szCs w:val="22"/>
          <w:lang w:val="pl-PL"/>
        </w:rPr>
        <w:t>dawk</w:t>
      </w:r>
      <w:r w:rsidRPr="00443D9B">
        <w:rPr>
          <w:szCs w:val="22"/>
          <w:lang w:val="pl-PL"/>
        </w:rPr>
        <w:t>ę</w:t>
      </w:r>
      <w:r>
        <w:rPr>
          <w:szCs w:val="22"/>
          <w:lang w:val="pl-PL"/>
        </w:rPr>
        <w:t xml:space="preserve"> </w:t>
      </w:r>
      <w:r w:rsidRPr="002F557C">
        <w:rPr>
          <w:szCs w:val="22"/>
          <w:lang w:val="pl-PL"/>
        </w:rPr>
        <w:t>przez okres do 12 miesięcy</w:t>
      </w:r>
      <w:r w:rsidR="00A86EC4" w:rsidRPr="00A86EC4">
        <w:rPr>
          <w:szCs w:val="22"/>
          <w:lang w:val="pl-PL"/>
        </w:rPr>
        <w:t xml:space="preserve"> </w:t>
      </w:r>
      <w:r w:rsidR="00A86EC4">
        <w:rPr>
          <w:szCs w:val="22"/>
          <w:lang w:val="pl-PL"/>
        </w:rPr>
        <w:t xml:space="preserve">w badaniach klinicznych oraz doświadczenie po wprowadzeniu </w:t>
      </w:r>
      <w:r w:rsidR="00EA2604">
        <w:rPr>
          <w:szCs w:val="22"/>
          <w:lang w:val="pl-PL"/>
        </w:rPr>
        <w:t>produktu leczniczego</w:t>
      </w:r>
      <w:r w:rsidR="00A86EC4">
        <w:rPr>
          <w:szCs w:val="22"/>
          <w:lang w:val="pl-PL"/>
        </w:rPr>
        <w:t xml:space="preserve"> do obrotu</w:t>
      </w:r>
      <w:r w:rsidR="00A86EC4" w:rsidRPr="002F557C">
        <w:rPr>
          <w:szCs w:val="22"/>
          <w:lang w:val="pl-PL"/>
        </w:rPr>
        <w:t>.</w:t>
      </w:r>
    </w:p>
    <w:p w14:paraId="2665D042" w14:textId="77777777" w:rsidR="0088302C" w:rsidRPr="002F557C" w:rsidRDefault="0088302C" w:rsidP="00DB6A9B">
      <w:pPr>
        <w:tabs>
          <w:tab w:val="clear" w:pos="567"/>
        </w:tabs>
        <w:spacing w:line="240" w:lineRule="auto"/>
        <w:rPr>
          <w:szCs w:val="22"/>
          <w:lang w:val="pl-PL"/>
        </w:rPr>
      </w:pPr>
    </w:p>
    <w:p w14:paraId="2AF349EC" w14:textId="77777777" w:rsidR="0088302C" w:rsidRPr="002F557C" w:rsidRDefault="0088302C" w:rsidP="00DB6A9B">
      <w:pPr>
        <w:tabs>
          <w:tab w:val="clear" w:pos="567"/>
        </w:tabs>
        <w:spacing w:line="240" w:lineRule="auto"/>
        <w:rPr>
          <w:szCs w:val="22"/>
          <w:lang w:val="pl-PL"/>
        </w:rPr>
      </w:pPr>
      <w:r w:rsidRPr="002F557C">
        <w:rPr>
          <w:szCs w:val="22"/>
          <w:lang w:val="pl-PL"/>
        </w:rPr>
        <w:t xml:space="preserve">Działania niepożądane związane z produktem leczniczym Duaklir Genuair były podobne do działań </w:t>
      </w:r>
      <w:r>
        <w:rPr>
          <w:szCs w:val="22"/>
          <w:lang w:val="pl-PL"/>
        </w:rPr>
        <w:t xml:space="preserve">niepożądanych </w:t>
      </w:r>
      <w:r w:rsidRPr="002F557C">
        <w:rPr>
          <w:szCs w:val="22"/>
          <w:lang w:val="pl-PL"/>
        </w:rPr>
        <w:t xml:space="preserve">dla poszczególnych składników. </w:t>
      </w:r>
      <w:r w:rsidR="000919F0">
        <w:rPr>
          <w:szCs w:val="22"/>
          <w:lang w:val="pl-PL"/>
        </w:rPr>
        <w:t>W związku z tym, że</w:t>
      </w:r>
      <w:r w:rsidRPr="002F557C">
        <w:rPr>
          <w:szCs w:val="22"/>
          <w:lang w:val="pl-PL"/>
        </w:rPr>
        <w:t xml:space="preserve"> produkt leczniczy Duaklir Genuair zawiera </w:t>
      </w:r>
      <w:r w:rsidR="00093CAB">
        <w:rPr>
          <w:szCs w:val="22"/>
          <w:lang w:val="pl-PL"/>
        </w:rPr>
        <w:t>aklidyn</w:t>
      </w:r>
      <w:r w:rsidR="009E20A9">
        <w:rPr>
          <w:szCs w:val="22"/>
          <w:lang w:val="pl-PL"/>
        </w:rPr>
        <w:t>ę</w:t>
      </w:r>
      <w:r w:rsidR="00093CAB" w:rsidRPr="002F557C">
        <w:rPr>
          <w:szCs w:val="22"/>
          <w:lang w:val="pl-PL"/>
        </w:rPr>
        <w:t xml:space="preserve"> </w:t>
      </w:r>
      <w:r w:rsidRPr="002F557C">
        <w:rPr>
          <w:szCs w:val="22"/>
          <w:lang w:val="pl-PL"/>
        </w:rPr>
        <w:t>i formoterol, można oczekiwać rodzaju i nasilenia działań niepożądanych związanych z każdym z tych składników.</w:t>
      </w:r>
    </w:p>
    <w:p w14:paraId="5267A352" w14:textId="77777777" w:rsidR="0088302C" w:rsidRPr="002F557C" w:rsidRDefault="0088302C" w:rsidP="00DB6A9B">
      <w:pPr>
        <w:tabs>
          <w:tab w:val="clear" w:pos="567"/>
        </w:tabs>
        <w:spacing w:line="240" w:lineRule="auto"/>
        <w:rPr>
          <w:szCs w:val="22"/>
          <w:lang w:val="pl-PL"/>
        </w:rPr>
      </w:pPr>
    </w:p>
    <w:p w14:paraId="6CF170A8" w14:textId="77777777" w:rsidR="0088302C" w:rsidRPr="002F557C" w:rsidRDefault="0088302C" w:rsidP="00DB6A9B">
      <w:pPr>
        <w:tabs>
          <w:tab w:val="clear" w:pos="567"/>
        </w:tabs>
        <w:spacing w:line="240" w:lineRule="auto"/>
        <w:rPr>
          <w:szCs w:val="22"/>
          <w:lang w:val="pl-PL"/>
        </w:rPr>
      </w:pPr>
      <w:r w:rsidRPr="002F557C">
        <w:rPr>
          <w:szCs w:val="22"/>
          <w:lang w:val="pl-PL"/>
        </w:rPr>
        <w:t>Do najczęściej zgłaszanych działań niepożądanych produktu leczniczego Duaklir Genuair należały zapalenie jamy nosowo</w:t>
      </w:r>
      <w:r>
        <w:rPr>
          <w:szCs w:val="22"/>
          <w:lang w:val="pl-PL"/>
        </w:rPr>
        <w:noBreakHyphen/>
      </w:r>
      <w:r w:rsidRPr="002F557C">
        <w:rPr>
          <w:szCs w:val="22"/>
          <w:lang w:val="pl-PL"/>
        </w:rPr>
        <w:t>gardłowej (7,9%) oraz ból głowy (6,8%).</w:t>
      </w:r>
    </w:p>
    <w:p w14:paraId="057BBE24" w14:textId="77777777" w:rsidR="0088302C" w:rsidRPr="002F557C" w:rsidRDefault="0088302C" w:rsidP="00DB6A9B">
      <w:pPr>
        <w:tabs>
          <w:tab w:val="clear" w:pos="567"/>
        </w:tabs>
        <w:spacing w:line="240" w:lineRule="auto"/>
        <w:rPr>
          <w:szCs w:val="22"/>
          <w:lang w:val="pl-PL"/>
        </w:rPr>
      </w:pPr>
    </w:p>
    <w:p w14:paraId="773A2E23" w14:textId="77777777" w:rsidR="0088302C" w:rsidRDefault="0088302C" w:rsidP="00DB6A9B">
      <w:pPr>
        <w:tabs>
          <w:tab w:val="clear" w:pos="567"/>
        </w:tabs>
        <w:spacing w:line="240" w:lineRule="auto"/>
        <w:rPr>
          <w:szCs w:val="22"/>
          <w:u w:val="single"/>
          <w:lang w:val="pl-PL"/>
        </w:rPr>
      </w:pPr>
      <w:r w:rsidRPr="003E56BE">
        <w:rPr>
          <w:szCs w:val="22"/>
          <w:u w:val="single"/>
          <w:lang w:val="pl-PL"/>
        </w:rPr>
        <w:t>Tabelaryczne zestawienie działań niepożądanych</w:t>
      </w:r>
    </w:p>
    <w:p w14:paraId="0E08E45D" w14:textId="77777777" w:rsidR="00C946E7" w:rsidRPr="00DB6A9B" w:rsidRDefault="00C946E7" w:rsidP="00DB6A9B">
      <w:pPr>
        <w:tabs>
          <w:tab w:val="clear" w:pos="567"/>
        </w:tabs>
        <w:spacing w:line="240" w:lineRule="auto"/>
        <w:rPr>
          <w:szCs w:val="22"/>
          <w:u w:val="single"/>
          <w:lang w:val="pl-PL"/>
        </w:rPr>
      </w:pPr>
    </w:p>
    <w:p w14:paraId="062D69C7" w14:textId="77777777" w:rsidR="009B6FF2" w:rsidRPr="002F557C" w:rsidRDefault="0088302C" w:rsidP="00DB6A9B">
      <w:pPr>
        <w:tabs>
          <w:tab w:val="clear" w:pos="567"/>
        </w:tabs>
        <w:spacing w:line="240" w:lineRule="auto"/>
        <w:rPr>
          <w:szCs w:val="22"/>
          <w:lang w:val="pl-PL"/>
        </w:rPr>
      </w:pPr>
      <w:r w:rsidRPr="002F557C">
        <w:rPr>
          <w:szCs w:val="22"/>
          <w:lang w:val="pl-PL"/>
        </w:rPr>
        <w:t xml:space="preserve">Program </w:t>
      </w:r>
      <w:r>
        <w:rPr>
          <w:szCs w:val="22"/>
          <w:lang w:val="pl-PL"/>
        </w:rPr>
        <w:t>badań</w:t>
      </w:r>
      <w:r w:rsidRPr="002F557C">
        <w:rPr>
          <w:szCs w:val="22"/>
          <w:lang w:val="pl-PL"/>
        </w:rPr>
        <w:t xml:space="preserve"> kliniczn</w:t>
      </w:r>
      <w:r>
        <w:rPr>
          <w:szCs w:val="22"/>
          <w:lang w:val="pl-PL"/>
        </w:rPr>
        <w:t>ych</w:t>
      </w:r>
      <w:r w:rsidRPr="002F557C">
        <w:rPr>
          <w:szCs w:val="22"/>
          <w:lang w:val="pl-PL"/>
        </w:rPr>
        <w:t xml:space="preserve"> produktu leczniczego Duaklir Genuair został przeprowadzony z udziałem pacjentów z umiarkowaną lub ciężką postacią POChP. Produktem leczniczym Duaklir Genuair 340</w:t>
      </w:r>
      <w:r>
        <w:rPr>
          <w:szCs w:val="22"/>
          <w:lang w:val="pl-PL"/>
        </w:rPr>
        <w:t> mikrogramów</w:t>
      </w:r>
      <w:r w:rsidRPr="002F557C">
        <w:rPr>
          <w:szCs w:val="22"/>
          <w:lang w:val="pl-PL"/>
        </w:rPr>
        <w:t>/12 mikrogramów leczono łącznie 1222 pacjentów. Częstości przypisane działaniom niepożądanym zostały oparte na wskaźnikach występowania zaobserwowanych dla produktu leczniczego Duaklir Genuair 340</w:t>
      </w:r>
      <w:r>
        <w:rPr>
          <w:szCs w:val="22"/>
          <w:lang w:val="pl-PL"/>
        </w:rPr>
        <w:t> mikrogramów</w:t>
      </w:r>
      <w:r w:rsidRPr="002F557C">
        <w:rPr>
          <w:szCs w:val="22"/>
          <w:lang w:val="pl-PL"/>
        </w:rPr>
        <w:t>/12 mikrogramów</w:t>
      </w:r>
      <w:r>
        <w:rPr>
          <w:szCs w:val="22"/>
          <w:lang w:val="pl-PL"/>
        </w:rPr>
        <w:t>,</w:t>
      </w:r>
      <w:r w:rsidRPr="002F557C">
        <w:rPr>
          <w:szCs w:val="22"/>
          <w:lang w:val="pl-PL"/>
        </w:rPr>
        <w:t xml:space="preserve"> w </w:t>
      </w:r>
      <w:r>
        <w:rPr>
          <w:szCs w:val="22"/>
          <w:lang w:val="pl-PL"/>
        </w:rPr>
        <w:t>zbiorczej</w:t>
      </w:r>
      <w:r w:rsidRPr="002F557C">
        <w:rPr>
          <w:szCs w:val="22"/>
          <w:lang w:val="pl-PL"/>
        </w:rPr>
        <w:t xml:space="preserve"> analizie randomizowanych, kontrolowanych placebo badań klinicznych fazy III trwających przynajmniej sześć miesięcy</w:t>
      </w:r>
      <w:r w:rsidR="00A86EC4" w:rsidRPr="00A86EC4">
        <w:rPr>
          <w:szCs w:val="22"/>
          <w:lang w:val="pl-PL"/>
        </w:rPr>
        <w:t xml:space="preserve"> </w:t>
      </w:r>
      <w:r w:rsidR="00A86EC4">
        <w:rPr>
          <w:szCs w:val="22"/>
          <w:lang w:val="pl-PL"/>
        </w:rPr>
        <w:t xml:space="preserve">oraz na doświadczeniu z poszczególnymi składnikami </w:t>
      </w:r>
      <w:r w:rsidR="00EA2604">
        <w:rPr>
          <w:szCs w:val="22"/>
          <w:lang w:val="pl-PL"/>
        </w:rPr>
        <w:t>produktu leczniczego</w:t>
      </w:r>
      <w:r w:rsidR="00B64C48">
        <w:rPr>
          <w:szCs w:val="22"/>
          <w:lang w:val="pl-PL"/>
        </w:rPr>
        <w:t xml:space="preserve"> </w:t>
      </w:r>
      <w:r w:rsidR="00B64C48">
        <w:rPr>
          <w:szCs w:val="22"/>
          <w:lang w:val="pl-PL" w:eastAsia="en-GB"/>
        </w:rPr>
        <w:t xml:space="preserve">oraz na wynikach z badań po wprowadzeniu </w:t>
      </w:r>
      <w:r w:rsidR="00B64C48" w:rsidRPr="00281EF1">
        <w:rPr>
          <w:szCs w:val="22"/>
          <w:lang w:val="pl-PL" w:eastAsia="en-GB"/>
        </w:rPr>
        <w:t xml:space="preserve">produktu leczniczego </w:t>
      </w:r>
      <w:r w:rsidR="00B64C48">
        <w:rPr>
          <w:szCs w:val="22"/>
          <w:lang w:val="pl-PL" w:eastAsia="en-GB"/>
        </w:rPr>
        <w:t>do obrotu</w:t>
      </w:r>
      <w:r w:rsidRPr="002F557C">
        <w:rPr>
          <w:szCs w:val="22"/>
          <w:lang w:val="pl-PL"/>
        </w:rPr>
        <w:t>.</w:t>
      </w:r>
    </w:p>
    <w:p w14:paraId="173FAE4B" w14:textId="77777777" w:rsidR="00A86EC4" w:rsidRDefault="00A86EC4" w:rsidP="00DB6A9B">
      <w:pPr>
        <w:tabs>
          <w:tab w:val="clear" w:pos="567"/>
        </w:tabs>
        <w:spacing w:line="240" w:lineRule="auto"/>
        <w:rPr>
          <w:szCs w:val="22"/>
          <w:lang w:val="pl-PL"/>
        </w:rPr>
      </w:pPr>
    </w:p>
    <w:p w14:paraId="010E332A" w14:textId="77777777" w:rsidR="0088302C" w:rsidRDefault="0088302C" w:rsidP="00DB6A9B">
      <w:pPr>
        <w:tabs>
          <w:tab w:val="clear" w:pos="567"/>
        </w:tabs>
        <w:spacing w:line="240" w:lineRule="auto"/>
        <w:rPr>
          <w:szCs w:val="22"/>
          <w:lang w:val="pl-PL"/>
        </w:rPr>
      </w:pPr>
      <w:r w:rsidRPr="002F557C">
        <w:rPr>
          <w:szCs w:val="22"/>
          <w:lang w:val="pl-PL"/>
        </w:rPr>
        <w:t>Częstość występowania działań niepożądanych określon</w:t>
      </w:r>
      <w:r w:rsidR="000919F0">
        <w:rPr>
          <w:szCs w:val="22"/>
          <w:lang w:val="pl-PL"/>
        </w:rPr>
        <w:t>o</w:t>
      </w:r>
      <w:r w:rsidRPr="002F557C">
        <w:rPr>
          <w:szCs w:val="22"/>
          <w:lang w:val="pl-PL"/>
        </w:rPr>
        <w:t xml:space="preserve"> z zastosowaniem następującej konwencji: bardzo często (≥1/10); często (≥1/100 do &lt;1/10); niezbyt często (≥1/1000 do &lt;1/100); rzadko (≥1/10 000 do &lt;1/1000); bardzo rzadko (&lt;1/10 000) i nieznana (częstość nie może być określona na podstawie dostępnych danych).</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782"/>
        <w:gridCol w:w="4165"/>
        <w:gridCol w:w="2114"/>
      </w:tblGrid>
      <w:tr w:rsidR="00D65DA1" w:rsidRPr="008B5141" w14:paraId="081B3E23" w14:textId="77777777" w:rsidTr="008B5141">
        <w:trPr>
          <w:trHeight w:val="386"/>
        </w:trPr>
        <w:tc>
          <w:tcPr>
            <w:tcW w:w="2802" w:type="dxa"/>
            <w:vAlign w:val="center"/>
          </w:tcPr>
          <w:p w14:paraId="18CD836A" w14:textId="77777777" w:rsidR="00D65DA1" w:rsidRPr="008B5141" w:rsidRDefault="002B489C" w:rsidP="008B5141">
            <w:pPr>
              <w:tabs>
                <w:tab w:val="clear" w:pos="567"/>
              </w:tabs>
              <w:spacing w:line="240" w:lineRule="auto"/>
              <w:rPr>
                <w:b/>
                <w:szCs w:val="22"/>
                <w:lang w:val="pl-PL"/>
              </w:rPr>
            </w:pPr>
            <w:r w:rsidRPr="008B5141">
              <w:rPr>
                <w:b/>
                <w:szCs w:val="22"/>
                <w:lang w:val="pl-PL"/>
              </w:rPr>
              <w:t>Klasyfikacja układów i</w:t>
            </w:r>
            <w:r w:rsidR="00D65DA1" w:rsidRPr="008B5141">
              <w:rPr>
                <w:b/>
                <w:szCs w:val="22"/>
                <w:lang w:val="pl-PL"/>
              </w:rPr>
              <w:t xml:space="preserve"> narządów</w:t>
            </w:r>
          </w:p>
        </w:tc>
        <w:tc>
          <w:tcPr>
            <w:tcW w:w="4252" w:type="dxa"/>
            <w:vAlign w:val="center"/>
          </w:tcPr>
          <w:p w14:paraId="1F3732FB" w14:textId="77777777" w:rsidR="00D65DA1" w:rsidRPr="008B5141" w:rsidRDefault="00D65DA1" w:rsidP="008B5141">
            <w:pPr>
              <w:tabs>
                <w:tab w:val="clear" w:pos="567"/>
              </w:tabs>
              <w:spacing w:line="240" w:lineRule="auto"/>
              <w:rPr>
                <w:b/>
                <w:szCs w:val="22"/>
                <w:lang w:val="pl-PL"/>
              </w:rPr>
            </w:pPr>
            <w:r w:rsidRPr="008B5141">
              <w:rPr>
                <w:b/>
                <w:szCs w:val="22"/>
                <w:lang w:val="pl-PL"/>
              </w:rPr>
              <w:t>Działanie niepożądane</w:t>
            </w:r>
          </w:p>
        </w:tc>
        <w:tc>
          <w:tcPr>
            <w:tcW w:w="2157" w:type="dxa"/>
            <w:vAlign w:val="center"/>
          </w:tcPr>
          <w:p w14:paraId="23AB9260" w14:textId="77777777" w:rsidR="00D65DA1" w:rsidRPr="008B5141" w:rsidRDefault="00D65DA1" w:rsidP="008B5141">
            <w:pPr>
              <w:tabs>
                <w:tab w:val="clear" w:pos="567"/>
              </w:tabs>
              <w:spacing w:line="240" w:lineRule="auto"/>
              <w:rPr>
                <w:b/>
                <w:szCs w:val="22"/>
                <w:lang w:val="pl-PL"/>
              </w:rPr>
            </w:pPr>
            <w:r w:rsidRPr="008B5141">
              <w:rPr>
                <w:b/>
                <w:szCs w:val="22"/>
                <w:lang w:val="pl-PL"/>
              </w:rPr>
              <w:t>Częstość</w:t>
            </w:r>
          </w:p>
        </w:tc>
      </w:tr>
      <w:tr w:rsidR="00D65DA1" w:rsidRPr="008B5141" w14:paraId="6D19797C" w14:textId="77777777" w:rsidTr="008B5141">
        <w:trPr>
          <w:trHeight w:val="386"/>
        </w:trPr>
        <w:tc>
          <w:tcPr>
            <w:tcW w:w="2802" w:type="dxa"/>
            <w:vAlign w:val="center"/>
          </w:tcPr>
          <w:p w14:paraId="182B8AF6" w14:textId="77777777" w:rsidR="00D65DA1" w:rsidRPr="008B5141" w:rsidRDefault="00D65DA1" w:rsidP="008B5141">
            <w:pPr>
              <w:tabs>
                <w:tab w:val="clear" w:pos="567"/>
              </w:tabs>
              <w:spacing w:line="240" w:lineRule="auto"/>
              <w:rPr>
                <w:szCs w:val="22"/>
                <w:lang w:val="pl-PL"/>
              </w:rPr>
            </w:pPr>
            <w:r w:rsidRPr="008B5141">
              <w:rPr>
                <w:color w:val="000000"/>
                <w:szCs w:val="22"/>
                <w:lang w:val="pl-PL"/>
              </w:rPr>
              <w:t>Zakażenia i zarażenia pasożytnicze</w:t>
            </w:r>
          </w:p>
        </w:tc>
        <w:tc>
          <w:tcPr>
            <w:tcW w:w="4252" w:type="dxa"/>
            <w:vAlign w:val="center"/>
          </w:tcPr>
          <w:p w14:paraId="597ED113" w14:textId="77777777" w:rsidR="00D65DA1" w:rsidRPr="008B5141" w:rsidRDefault="00D65DA1" w:rsidP="008B5141">
            <w:pPr>
              <w:keepNext/>
              <w:keepLines/>
              <w:spacing w:line="240" w:lineRule="auto"/>
              <w:rPr>
                <w:szCs w:val="22"/>
                <w:lang w:val="pl-PL"/>
              </w:rPr>
            </w:pPr>
            <w:r w:rsidRPr="008B5141">
              <w:rPr>
                <w:szCs w:val="22"/>
                <w:lang w:val="pl-PL"/>
              </w:rPr>
              <w:t>Zapalenie jamy nosowo-gardłowej</w:t>
            </w:r>
            <w:r w:rsidRPr="008B5141">
              <w:rPr>
                <w:szCs w:val="22"/>
                <w:lang w:val="pl-PL"/>
              </w:rPr>
              <w:br/>
              <w:t>Zakażenie dróg moczowych</w:t>
            </w:r>
            <w:r w:rsidRPr="008B5141">
              <w:rPr>
                <w:szCs w:val="22"/>
                <w:lang w:val="pl-PL"/>
              </w:rPr>
              <w:br/>
              <w:t>Zapalenie zatok</w:t>
            </w:r>
            <w:r w:rsidRPr="008B5141">
              <w:rPr>
                <w:szCs w:val="22"/>
                <w:lang w:val="pl-PL"/>
              </w:rPr>
              <w:br/>
              <w:t>Ropień zęba</w:t>
            </w:r>
          </w:p>
          <w:p w14:paraId="7127B5F4" w14:textId="77777777" w:rsidR="00D65DA1" w:rsidRPr="008B5141" w:rsidRDefault="00D65DA1" w:rsidP="008B5141">
            <w:pPr>
              <w:tabs>
                <w:tab w:val="clear" w:pos="567"/>
              </w:tabs>
              <w:spacing w:line="240" w:lineRule="auto"/>
              <w:rPr>
                <w:szCs w:val="22"/>
                <w:lang w:val="pl-PL"/>
              </w:rPr>
            </w:pPr>
          </w:p>
        </w:tc>
        <w:tc>
          <w:tcPr>
            <w:tcW w:w="2157" w:type="dxa"/>
            <w:vAlign w:val="center"/>
          </w:tcPr>
          <w:p w14:paraId="1B7C5751" w14:textId="77777777" w:rsidR="00D65DA1" w:rsidRPr="008B5141" w:rsidRDefault="00D65DA1" w:rsidP="008B5141">
            <w:pPr>
              <w:tabs>
                <w:tab w:val="clear" w:pos="567"/>
              </w:tabs>
              <w:spacing w:line="240" w:lineRule="auto"/>
              <w:rPr>
                <w:szCs w:val="22"/>
                <w:lang w:val="pl-PL"/>
              </w:rPr>
            </w:pPr>
            <w:r w:rsidRPr="008B5141">
              <w:rPr>
                <w:color w:val="000000"/>
                <w:szCs w:val="22"/>
                <w:lang w:val="pl-PL"/>
              </w:rPr>
              <w:t>Często</w:t>
            </w:r>
          </w:p>
          <w:p w14:paraId="0C2E73B4" w14:textId="77777777" w:rsidR="00D65DA1" w:rsidRPr="008B5141" w:rsidRDefault="00D65DA1" w:rsidP="002B489C">
            <w:pPr>
              <w:rPr>
                <w:szCs w:val="22"/>
                <w:lang w:val="pl-PL"/>
              </w:rPr>
            </w:pPr>
          </w:p>
        </w:tc>
      </w:tr>
      <w:tr w:rsidR="00D65DA1" w:rsidRPr="008B5141" w14:paraId="09DFBB82" w14:textId="77777777" w:rsidTr="008B5141">
        <w:trPr>
          <w:trHeight w:val="386"/>
        </w:trPr>
        <w:tc>
          <w:tcPr>
            <w:tcW w:w="2802" w:type="dxa"/>
            <w:vMerge w:val="restart"/>
            <w:vAlign w:val="center"/>
          </w:tcPr>
          <w:p w14:paraId="055673A0" w14:textId="77777777" w:rsidR="00D65DA1" w:rsidRPr="008B5141" w:rsidRDefault="00D65DA1" w:rsidP="008B5141">
            <w:pPr>
              <w:tabs>
                <w:tab w:val="clear" w:pos="567"/>
              </w:tabs>
              <w:spacing w:line="240" w:lineRule="auto"/>
              <w:rPr>
                <w:szCs w:val="22"/>
                <w:lang w:val="pl-PL"/>
              </w:rPr>
            </w:pPr>
            <w:r w:rsidRPr="008B5141">
              <w:rPr>
                <w:color w:val="000000"/>
                <w:szCs w:val="22"/>
                <w:lang w:val="pl-PL"/>
              </w:rPr>
              <w:t>Zaburzenia układu immunologicznego</w:t>
            </w:r>
          </w:p>
        </w:tc>
        <w:tc>
          <w:tcPr>
            <w:tcW w:w="4252" w:type="dxa"/>
            <w:vAlign w:val="center"/>
          </w:tcPr>
          <w:p w14:paraId="609E720D" w14:textId="77777777" w:rsidR="00D65DA1" w:rsidRPr="008B5141" w:rsidRDefault="00D65DA1" w:rsidP="008B5141">
            <w:pPr>
              <w:keepNext/>
              <w:keepLines/>
              <w:spacing w:line="240" w:lineRule="auto"/>
              <w:rPr>
                <w:szCs w:val="22"/>
                <w:vertAlign w:val="superscript"/>
                <w:lang w:eastAsia="en-GB"/>
              </w:rPr>
            </w:pPr>
            <w:r w:rsidRPr="008B5141">
              <w:rPr>
                <w:szCs w:val="22"/>
                <w:lang w:val="pl-PL"/>
              </w:rPr>
              <w:t>Nadwrażliwość</w:t>
            </w:r>
          </w:p>
        </w:tc>
        <w:tc>
          <w:tcPr>
            <w:tcW w:w="2157" w:type="dxa"/>
            <w:vAlign w:val="center"/>
          </w:tcPr>
          <w:p w14:paraId="398A4E04" w14:textId="77777777" w:rsidR="00D65DA1" w:rsidRPr="008B5141" w:rsidRDefault="00D65DA1" w:rsidP="008B5141">
            <w:pPr>
              <w:tabs>
                <w:tab w:val="clear" w:pos="567"/>
              </w:tabs>
              <w:spacing w:line="240" w:lineRule="auto"/>
              <w:rPr>
                <w:szCs w:val="22"/>
                <w:lang w:val="pl-PL"/>
              </w:rPr>
            </w:pPr>
            <w:r w:rsidRPr="008B5141">
              <w:rPr>
                <w:szCs w:val="22"/>
                <w:lang w:val="pl-PL"/>
              </w:rPr>
              <w:t>Rzadko</w:t>
            </w:r>
          </w:p>
        </w:tc>
      </w:tr>
      <w:tr w:rsidR="00D65DA1" w:rsidRPr="008B5141" w14:paraId="2BD64CBB" w14:textId="77777777" w:rsidTr="008B5141">
        <w:trPr>
          <w:trHeight w:val="386"/>
        </w:trPr>
        <w:tc>
          <w:tcPr>
            <w:tcW w:w="2802" w:type="dxa"/>
            <w:vMerge/>
            <w:vAlign w:val="center"/>
          </w:tcPr>
          <w:p w14:paraId="67292BB6" w14:textId="77777777" w:rsidR="00D65DA1" w:rsidRPr="008B5141" w:rsidRDefault="00D65DA1" w:rsidP="008B5141">
            <w:pPr>
              <w:tabs>
                <w:tab w:val="clear" w:pos="567"/>
              </w:tabs>
              <w:spacing w:line="240" w:lineRule="auto"/>
              <w:rPr>
                <w:color w:val="000000"/>
                <w:szCs w:val="22"/>
                <w:lang w:val="pl-PL"/>
              </w:rPr>
            </w:pPr>
          </w:p>
        </w:tc>
        <w:tc>
          <w:tcPr>
            <w:tcW w:w="4252" w:type="dxa"/>
            <w:vAlign w:val="center"/>
          </w:tcPr>
          <w:p w14:paraId="317EDBE1" w14:textId="77777777" w:rsidR="00D65DA1" w:rsidRPr="008B5141" w:rsidRDefault="00D65DA1" w:rsidP="008B5141">
            <w:pPr>
              <w:keepNext/>
              <w:keepLines/>
              <w:spacing w:line="240" w:lineRule="auto"/>
              <w:rPr>
                <w:szCs w:val="22"/>
                <w:vertAlign w:val="superscript"/>
                <w:lang w:val="pl-PL"/>
              </w:rPr>
            </w:pPr>
            <w:r w:rsidRPr="008B5141">
              <w:rPr>
                <w:szCs w:val="22"/>
                <w:lang w:val="pl-PL"/>
              </w:rPr>
              <w:t>Obrzęk naczynioruchowy</w:t>
            </w:r>
          </w:p>
          <w:p w14:paraId="6AC61CC1" w14:textId="77777777" w:rsidR="00D65DA1" w:rsidRPr="008B5141" w:rsidRDefault="00D65DA1" w:rsidP="008B5141">
            <w:pPr>
              <w:tabs>
                <w:tab w:val="clear" w:pos="567"/>
              </w:tabs>
              <w:spacing w:line="240" w:lineRule="auto"/>
              <w:rPr>
                <w:szCs w:val="22"/>
                <w:lang w:val="pl-PL"/>
              </w:rPr>
            </w:pPr>
            <w:r w:rsidRPr="008B5141">
              <w:rPr>
                <w:szCs w:val="22"/>
                <w:lang w:val="pl-PL"/>
              </w:rPr>
              <w:t>Reakcja anafilaktyczna</w:t>
            </w:r>
          </w:p>
        </w:tc>
        <w:tc>
          <w:tcPr>
            <w:tcW w:w="2157" w:type="dxa"/>
            <w:vAlign w:val="center"/>
          </w:tcPr>
          <w:p w14:paraId="4D4A0608" w14:textId="77777777" w:rsidR="00D65DA1" w:rsidRPr="008B5141" w:rsidRDefault="00D65DA1" w:rsidP="008B5141">
            <w:pPr>
              <w:tabs>
                <w:tab w:val="clear" w:pos="567"/>
              </w:tabs>
              <w:spacing w:line="240" w:lineRule="auto"/>
              <w:rPr>
                <w:szCs w:val="22"/>
                <w:lang w:val="pl-PL"/>
              </w:rPr>
            </w:pPr>
            <w:r w:rsidRPr="008B5141">
              <w:rPr>
                <w:szCs w:val="22"/>
                <w:lang w:val="pl-PL"/>
              </w:rPr>
              <w:t>Nieznana</w:t>
            </w:r>
          </w:p>
        </w:tc>
      </w:tr>
      <w:tr w:rsidR="00D65DA1" w:rsidRPr="008B5141" w14:paraId="72070630" w14:textId="77777777" w:rsidTr="008B5141">
        <w:trPr>
          <w:trHeight w:val="386"/>
        </w:trPr>
        <w:tc>
          <w:tcPr>
            <w:tcW w:w="2802" w:type="dxa"/>
            <w:vMerge w:val="restart"/>
            <w:vAlign w:val="center"/>
          </w:tcPr>
          <w:p w14:paraId="574A6405" w14:textId="77777777" w:rsidR="00D65DA1" w:rsidRPr="008B5141" w:rsidRDefault="00D65DA1" w:rsidP="008B5141">
            <w:pPr>
              <w:keepNext/>
              <w:keepLines/>
              <w:spacing w:line="240" w:lineRule="auto"/>
              <w:rPr>
                <w:color w:val="000000"/>
                <w:szCs w:val="22"/>
                <w:lang w:eastAsia="en-GB"/>
              </w:rPr>
            </w:pPr>
            <w:r w:rsidRPr="008B5141">
              <w:rPr>
                <w:color w:val="000000"/>
                <w:szCs w:val="22"/>
                <w:lang w:val="pl-PL"/>
              </w:rPr>
              <w:t>Zaburzenia metabolizmu i odżywiania</w:t>
            </w:r>
          </w:p>
        </w:tc>
        <w:tc>
          <w:tcPr>
            <w:tcW w:w="4252" w:type="dxa"/>
            <w:vAlign w:val="center"/>
          </w:tcPr>
          <w:p w14:paraId="5BEBF599" w14:textId="77777777" w:rsidR="00D65DA1" w:rsidRPr="008B5141" w:rsidRDefault="00D65DA1" w:rsidP="008B5141">
            <w:pPr>
              <w:tabs>
                <w:tab w:val="clear" w:pos="567"/>
              </w:tabs>
              <w:spacing w:line="240" w:lineRule="auto"/>
              <w:rPr>
                <w:szCs w:val="22"/>
                <w:lang w:val="pl-PL"/>
              </w:rPr>
            </w:pPr>
            <w:r w:rsidRPr="008B5141">
              <w:rPr>
                <w:szCs w:val="22"/>
                <w:lang w:val="pl-PL"/>
              </w:rPr>
              <w:t>Hipokaliemia</w:t>
            </w:r>
          </w:p>
        </w:tc>
        <w:tc>
          <w:tcPr>
            <w:tcW w:w="2157" w:type="dxa"/>
            <w:vAlign w:val="center"/>
          </w:tcPr>
          <w:p w14:paraId="0639CA00" w14:textId="77777777" w:rsidR="00D65DA1" w:rsidRPr="008B5141" w:rsidRDefault="00D65DA1" w:rsidP="008B5141">
            <w:pPr>
              <w:tabs>
                <w:tab w:val="clear" w:pos="567"/>
              </w:tabs>
              <w:spacing w:line="240" w:lineRule="auto"/>
              <w:rPr>
                <w:szCs w:val="22"/>
                <w:lang w:val="pl-PL"/>
              </w:rPr>
            </w:pPr>
            <w:r w:rsidRPr="008B5141">
              <w:rPr>
                <w:szCs w:val="22"/>
                <w:lang w:val="pl-PL"/>
              </w:rPr>
              <w:t>Niezbyt często</w:t>
            </w:r>
          </w:p>
        </w:tc>
      </w:tr>
      <w:tr w:rsidR="00D65DA1" w:rsidRPr="008B5141" w14:paraId="026221CF" w14:textId="77777777" w:rsidTr="008B5141">
        <w:trPr>
          <w:trHeight w:val="386"/>
        </w:trPr>
        <w:tc>
          <w:tcPr>
            <w:tcW w:w="2802" w:type="dxa"/>
            <w:vMerge/>
            <w:vAlign w:val="center"/>
          </w:tcPr>
          <w:p w14:paraId="12855561" w14:textId="77777777" w:rsidR="00D65DA1" w:rsidRPr="008B5141" w:rsidRDefault="00D65DA1" w:rsidP="008B5141">
            <w:pPr>
              <w:keepNext/>
              <w:keepLines/>
              <w:spacing w:line="240" w:lineRule="auto"/>
              <w:rPr>
                <w:color w:val="000000"/>
                <w:szCs w:val="22"/>
                <w:lang w:val="pl-PL"/>
              </w:rPr>
            </w:pPr>
          </w:p>
        </w:tc>
        <w:tc>
          <w:tcPr>
            <w:tcW w:w="4252" w:type="dxa"/>
            <w:vAlign w:val="center"/>
          </w:tcPr>
          <w:p w14:paraId="20291A1F" w14:textId="77777777" w:rsidR="00D65DA1" w:rsidRPr="008B5141" w:rsidRDefault="00D65DA1" w:rsidP="008B5141">
            <w:pPr>
              <w:tabs>
                <w:tab w:val="clear" w:pos="567"/>
              </w:tabs>
              <w:spacing w:line="240" w:lineRule="auto"/>
              <w:rPr>
                <w:szCs w:val="22"/>
                <w:lang w:val="pl-PL"/>
              </w:rPr>
            </w:pPr>
            <w:r w:rsidRPr="008B5141">
              <w:rPr>
                <w:szCs w:val="22"/>
                <w:lang w:val="pl-PL"/>
              </w:rPr>
              <w:t>Hiperglikemia</w:t>
            </w:r>
          </w:p>
        </w:tc>
        <w:tc>
          <w:tcPr>
            <w:tcW w:w="2157" w:type="dxa"/>
            <w:vAlign w:val="center"/>
          </w:tcPr>
          <w:p w14:paraId="63DBCD5C" w14:textId="77777777" w:rsidR="00D65DA1" w:rsidRPr="008B5141" w:rsidRDefault="00D65DA1" w:rsidP="008B5141">
            <w:pPr>
              <w:tabs>
                <w:tab w:val="clear" w:pos="567"/>
              </w:tabs>
              <w:spacing w:line="240" w:lineRule="auto"/>
              <w:rPr>
                <w:szCs w:val="22"/>
                <w:lang w:val="pl-PL"/>
              </w:rPr>
            </w:pPr>
            <w:r w:rsidRPr="008B5141">
              <w:rPr>
                <w:szCs w:val="22"/>
                <w:lang w:val="pl-PL"/>
              </w:rPr>
              <w:t>Niezbyt często</w:t>
            </w:r>
          </w:p>
        </w:tc>
      </w:tr>
      <w:tr w:rsidR="00D65DA1" w:rsidRPr="008B5141" w14:paraId="75B1C55A" w14:textId="77777777" w:rsidTr="008B5141">
        <w:trPr>
          <w:trHeight w:val="386"/>
        </w:trPr>
        <w:tc>
          <w:tcPr>
            <w:tcW w:w="2802" w:type="dxa"/>
            <w:vMerge w:val="restart"/>
            <w:vAlign w:val="center"/>
          </w:tcPr>
          <w:p w14:paraId="09B7BE72" w14:textId="77777777" w:rsidR="00D65DA1" w:rsidRPr="008B5141" w:rsidRDefault="00D65DA1" w:rsidP="008B5141">
            <w:pPr>
              <w:tabs>
                <w:tab w:val="clear" w:pos="567"/>
              </w:tabs>
              <w:spacing w:line="240" w:lineRule="auto"/>
              <w:rPr>
                <w:szCs w:val="22"/>
                <w:lang w:val="pl-PL"/>
              </w:rPr>
            </w:pPr>
            <w:r w:rsidRPr="008B5141">
              <w:rPr>
                <w:szCs w:val="22"/>
                <w:lang w:val="pl-PL"/>
              </w:rPr>
              <w:t>Zaburzenia psychiczne</w:t>
            </w:r>
          </w:p>
        </w:tc>
        <w:tc>
          <w:tcPr>
            <w:tcW w:w="4252" w:type="dxa"/>
            <w:vAlign w:val="center"/>
          </w:tcPr>
          <w:p w14:paraId="6911D063" w14:textId="77777777" w:rsidR="00D65DA1" w:rsidRPr="008B5141" w:rsidRDefault="00D65DA1" w:rsidP="008B5141">
            <w:pPr>
              <w:tabs>
                <w:tab w:val="clear" w:pos="567"/>
              </w:tabs>
              <w:spacing w:line="240" w:lineRule="auto"/>
              <w:rPr>
                <w:szCs w:val="22"/>
                <w:lang w:val="pl-PL"/>
              </w:rPr>
            </w:pPr>
            <w:r w:rsidRPr="008B5141">
              <w:rPr>
                <w:szCs w:val="22"/>
                <w:lang w:val="pl-PL"/>
              </w:rPr>
              <w:t>Bezsenność</w:t>
            </w:r>
          </w:p>
          <w:p w14:paraId="6B7466E8" w14:textId="77777777" w:rsidR="00D65DA1" w:rsidRPr="008B5141" w:rsidRDefault="00D65DA1" w:rsidP="008B5141">
            <w:pPr>
              <w:tabs>
                <w:tab w:val="clear" w:pos="567"/>
              </w:tabs>
              <w:spacing w:line="240" w:lineRule="auto"/>
              <w:rPr>
                <w:szCs w:val="22"/>
                <w:lang w:val="pl-PL"/>
              </w:rPr>
            </w:pPr>
            <w:r w:rsidRPr="008B5141">
              <w:rPr>
                <w:szCs w:val="22"/>
                <w:lang w:val="pl-PL"/>
              </w:rPr>
              <w:t>Niepokój</w:t>
            </w:r>
          </w:p>
        </w:tc>
        <w:tc>
          <w:tcPr>
            <w:tcW w:w="2157" w:type="dxa"/>
            <w:vAlign w:val="center"/>
          </w:tcPr>
          <w:p w14:paraId="6B9CB3FC" w14:textId="77777777" w:rsidR="00D65DA1" w:rsidRPr="008B5141" w:rsidRDefault="00D65DA1" w:rsidP="008B5141">
            <w:pPr>
              <w:tabs>
                <w:tab w:val="clear" w:pos="567"/>
              </w:tabs>
              <w:spacing w:line="240" w:lineRule="auto"/>
              <w:rPr>
                <w:szCs w:val="22"/>
                <w:lang w:val="pl-PL"/>
              </w:rPr>
            </w:pPr>
            <w:r w:rsidRPr="008B5141">
              <w:rPr>
                <w:szCs w:val="22"/>
                <w:lang w:val="pl-PL"/>
              </w:rPr>
              <w:t>Często</w:t>
            </w:r>
          </w:p>
        </w:tc>
      </w:tr>
      <w:tr w:rsidR="00D65DA1" w:rsidRPr="008B5141" w14:paraId="0B643CFB" w14:textId="77777777" w:rsidTr="008B5141">
        <w:trPr>
          <w:trHeight w:val="386"/>
        </w:trPr>
        <w:tc>
          <w:tcPr>
            <w:tcW w:w="2802" w:type="dxa"/>
            <w:vMerge/>
            <w:vAlign w:val="center"/>
          </w:tcPr>
          <w:p w14:paraId="3FED02CF" w14:textId="77777777" w:rsidR="00D65DA1" w:rsidRPr="008B5141" w:rsidRDefault="00D65DA1" w:rsidP="008B5141">
            <w:pPr>
              <w:tabs>
                <w:tab w:val="clear" w:pos="567"/>
              </w:tabs>
              <w:spacing w:line="240" w:lineRule="auto"/>
              <w:rPr>
                <w:szCs w:val="22"/>
                <w:lang w:val="pl-PL"/>
              </w:rPr>
            </w:pPr>
          </w:p>
        </w:tc>
        <w:tc>
          <w:tcPr>
            <w:tcW w:w="4252" w:type="dxa"/>
            <w:vAlign w:val="center"/>
          </w:tcPr>
          <w:p w14:paraId="02919572" w14:textId="77777777" w:rsidR="00D65DA1" w:rsidRPr="008B5141" w:rsidRDefault="00D65DA1" w:rsidP="008B5141">
            <w:pPr>
              <w:tabs>
                <w:tab w:val="clear" w:pos="567"/>
              </w:tabs>
              <w:spacing w:line="240" w:lineRule="auto"/>
              <w:rPr>
                <w:szCs w:val="22"/>
                <w:lang w:val="pl-PL"/>
              </w:rPr>
            </w:pPr>
            <w:r w:rsidRPr="008B5141">
              <w:rPr>
                <w:szCs w:val="22"/>
                <w:lang w:val="pl-PL"/>
              </w:rPr>
              <w:t>Pobudzenia</w:t>
            </w:r>
          </w:p>
        </w:tc>
        <w:tc>
          <w:tcPr>
            <w:tcW w:w="2157" w:type="dxa"/>
            <w:vAlign w:val="center"/>
          </w:tcPr>
          <w:p w14:paraId="261EEC84" w14:textId="77777777" w:rsidR="00D65DA1" w:rsidRPr="008B5141" w:rsidRDefault="00D65DA1" w:rsidP="008B5141">
            <w:pPr>
              <w:tabs>
                <w:tab w:val="clear" w:pos="567"/>
              </w:tabs>
              <w:spacing w:line="240" w:lineRule="auto"/>
              <w:rPr>
                <w:szCs w:val="22"/>
                <w:lang w:val="pl-PL"/>
              </w:rPr>
            </w:pPr>
            <w:r w:rsidRPr="008B5141">
              <w:rPr>
                <w:szCs w:val="22"/>
                <w:lang w:val="pl-PL"/>
              </w:rPr>
              <w:t>Niezbyt często</w:t>
            </w:r>
          </w:p>
        </w:tc>
      </w:tr>
      <w:tr w:rsidR="00D65DA1" w:rsidRPr="008B5141" w14:paraId="106D99B3" w14:textId="77777777" w:rsidTr="008B5141">
        <w:trPr>
          <w:trHeight w:val="386"/>
        </w:trPr>
        <w:tc>
          <w:tcPr>
            <w:tcW w:w="2802" w:type="dxa"/>
            <w:vMerge w:val="restart"/>
            <w:vAlign w:val="center"/>
          </w:tcPr>
          <w:p w14:paraId="1F841611" w14:textId="77777777" w:rsidR="00D65DA1" w:rsidRPr="008B5141" w:rsidRDefault="00D65DA1" w:rsidP="008B5141">
            <w:pPr>
              <w:tabs>
                <w:tab w:val="clear" w:pos="567"/>
              </w:tabs>
              <w:spacing w:line="240" w:lineRule="auto"/>
              <w:rPr>
                <w:szCs w:val="22"/>
                <w:lang w:val="pl-PL"/>
              </w:rPr>
            </w:pPr>
            <w:r w:rsidRPr="008B5141">
              <w:rPr>
                <w:szCs w:val="22"/>
                <w:lang w:val="pl-PL"/>
              </w:rPr>
              <w:t>Zaburzenia układu nerwowego</w:t>
            </w:r>
          </w:p>
        </w:tc>
        <w:tc>
          <w:tcPr>
            <w:tcW w:w="4252" w:type="dxa"/>
            <w:vAlign w:val="center"/>
          </w:tcPr>
          <w:p w14:paraId="294F5C73" w14:textId="77777777" w:rsidR="00D65DA1" w:rsidRPr="008B5141" w:rsidRDefault="00D65DA1" w:rsidP="008B5141">
            <w:pPr>
              <w:tabs>
                <w:tab w:val="clear" w:pos="567"/>
              </w:tabs>
              <w:spacing w:line="240" w:lineRule="auto"/>
              <w:rPr>
                <w:szCs w:val="22"/>
                <w:lang w:val="pl-PL"/>
              </w:rPr>
            </w:pPr>
            <w:r w:rsidRPr="008B5141">
              <w:rPr>
                <w:szCs w:val="22"/>
                <w:lang w:val="pl-PL"/>
              </w:rPr>
              <w:t>Ból głowy</w:t>
            </w:r>
          </w:p>
          <w:p w14:paraId="649A6C2F" w14:textId="77777777" w:rsidR="00D65DA1" w:rsidRPr="008B5141" w:rsidRDefault="00D65DA1" w:rsidP="008B5141">
            <w:pPr>
              <w:tabs>
                <w:tab w:val="clear" w:pos="567"/>
              </w:tabs>
              <w:spacing w:line="240" w:lineRule="auto"/>
              <w:rPr>
                <w:szCs w:val="22"/>
                <w:lang w:val="pl-PL"/>
              </w:rPr>
            </w:pPr>
            <w:r w:rsidRPr="008B5141">
              <w:rPr>
                <w:szCs w:val="22"/>
                <w:lang w:val="pl-PL"/>
              </w:rPr>
              <w:t>Zawroty głowy</w:t>
            </w:r>
          </w:p>
          <w:p w14:paraId="1335410F" w14:textId="77777777" w:rsidR="00D65DA1" w:rsidRPr="008B5141" w:rsidRDefault="00D65DA1" w:rsidP="008B5141">
            <w:pPr>
              <w:tabs>
                <w:tab w:val="clear" w:pos="567"/>
              </w:tabs>
              <w:spacing w:line="240" w:lineRule="auto"/>
              <w:rPr>
                <w:szCs w:val="22"/>
                <w:lang w:val="pl-PL"/>
              </w:rPr>
            </w:pPr>
            <w:r w:rsidRPr="008B5141">
              <w:rPr>
                <w:szCs w:val="22"/>
                <w:lang w:val="pl-PL"/>
              </w:rPr>
              <w:t>Drżenie</w:t>
            </w:r>
          </w:p>
        </w:tc>
        <w:tc>
          <w:tcPr>
            <w:tcW w:w="2157" w:type="dxa"/>
            <w:vAlign w:val="center"/>
          </w:tcPr>
          <w:p w14:paraId="7D0DAB32" w14:textId="77777777" w:rsidR="00D65DA1" w:rsidRPr="008B5141" w:rsidRDefault="001565A5" w:rsidP="008B5141">
            <w:pPr>
              <w:tabs>
                <w:tab w:val="clear" w:pos="567"/>
              </w:tabs>
              <w:spacing w:line="240" w:lineRule="auto"/>
              <w:rPr>
                <w:szCs w:val="22"/>
                <w:lang w:val="pl-PL"/>
              </w:rPr>
            </w:pPr>
            <w:r w:rsidRPr="008B5141">
              <w:rPr>
                <w:szCs w:val="22"/>
                <w:lang w:val="pl-PL"/>
              </w:rPr>
              <w:t>Często</w:t>
            </w:r>
          </w:p>
        </w:tc>
      </w:tr>
      <w:tr w:rsidR="00D65DA1" w:rsidRPr="008B5141" w14:paraId="10B201C5" w14:textId="77777777" w:rsidTr="008B5141">
        <w:trPr>
          <w:trHeight w:val="386"/>
        </w:trPr>
        <w:tc>
          <w:tcPr>
            <w:tcW w:w="2802" w:type="dxa"/>
            <w:vMerge/>
            <w:vAlign w:val="center"/>
          </w:tcPr>
          <w:p w14:paraId="57AE174E" w14:textId="77777777" w:rsidR="00D65DA1" w:rsidRPr="008B5141" w:rsidRDefault="00D65DA1" w:rsidP="008B5141">
            <w:pPr>
              <w:tabs>
                <w:tab w:val="clear" w:pos="567"/>
              </w:tabs>
              <w:spacing w:line="240" w:lineRule="auto"/>
              <w:rPr>
                <w:szCs w:val="22"/>
                <w:lang w:val="pl-PL"/>
              </w:rPr>
            </w:pPr>
          </w:p>
        </w:tc>
        <w:tc>
          <w:tcPr>
            <w:tcW w:w="4252" w:type="dxa"/>
            <w:vAlign w:val="center"/>
          </w:tcPr>
          <w:p w14:paraId="4CC0FCC7" w14:textId="77777777" w:rsidR="00D65DA1" w:rsidRPr="008B5141" w:rsidRDefault="00D65DA1" w:rsidP="008B5141">
            <w:pPr>
              <w:tabs>
                <w:tab w:val="clear" w:pos="567"/>
              </w:tabs>
              <w:spacing w:line="240" w:lineRule="auto"/>
              <w:rPr>
                <w:szCs w:val="22"/>
                <w:lang w:val="pl-PL"/>
              </w:rPr>
            </w:pPr>
            <w:r w:rsidRPr="008B5141">
              <w:rPr>
                <w:szCs w:val="22"/>
                <w:lang w:val="pl-PL"/>
              </w:rPr>
              <w:t>Zaburzenia smaku</w:t>
            </w:r>
          </w:p>
        </w:tc>
        <w:tc>
          <w:tcPr>
            <w:tcW w:w="2157" w:type="dxa"/>
            <w:vAlign w:val="center"/>
          </w:tcPr>
          <w:p w14:paraId="22AE3849" w14:textId="77777777" w:rsidR="00D65DA1" w:rsidRPr="008B5141" w:rsidRDefault="001565A5" w:rsidP="008B5141">
            <w:pPr>
              <w:tabs>
                <w:tab w:val="clear" w:pos="567"/>
              </w:tabs>
              <w:spacing w:line="240" w:lineRule="auto"/>
              <w:rPr>
                <w:szCs w:val="22"/>
                <w:lang w:val="pl-PL"/>
              </w:rPr>
            </w:pPr>
            <w:r w:rsidRPr="008B5141">
              <w:rPr>
                <w:szCs w:val="22"/>
                <w:lang w:val="pl-PL"/>
              </w:rPr>
              <w:t>Niezbyt często</w:t>
            </w:r>
          </w:p>
        </w:tc>
      </w:tr>
      <w:tr w:rsidR="00D65DA1" w:rsidRPr="008B5141" w14:paraId="43C76A4C" w14:textId="77777777" w:rsidTr="008B5141">
        <w:trPr>
          <w:trHeight w:val="386"/>
        </w:trPr>
        <w:tc>
          <w:tcPr>
            <w:tcW w:w="2802" w:type="dxa"/>
            <w:vAlign w:val="center"/>
          </w:tcPr>
          <w:p w14:paraId="17FA8D5A" w14:textId="77777777" w:rsidR="00D65DA1" w:rsidRPr="008B5141" w:rsidRDefault="001565A5" w:rsidP="008B5141">
            <w:pPr>
              <w:tabs>
                <w:tab w:val="clear" w:pos="567"/>
              </w:tabs>
              <w:spacing w:line="240" w:lineRule="auto"/>
              <w:rPr>
                <w:szCs w:val="22"/>
                <w:lang w:val="pl-PL"/>
              </w:rPr>
            </w:pPr>
            <w:r w:rsidRPr="008B5141">
              <w:rPr>
                <w:szCs w:val="22"/>
                <w:lang w:val="pl-PL"/>
              </w:rPr>
              <w:t>Zaburzenia oka</w:t>
            </w:r>
          </w:p>
        </w:tc>
        <w:tc>
          <w:tcPr>
            <w:tcW w:w="4252" w:type="dxa"/>
            <w:vAlign w:val="center"/>
          </w:tcPr>
          <w:p w14:paraId="020D84AD" w14:textId="77777777" w:rsidR="00D65DA1" w:rsidRPr="008B5141" w:rsidRDefault="001565A5" w:rsidP="008B5141">
            <w:pPr>
              <w:tabs>
                <w:tab w:val="clear" w:pos="567"/>
              </w:tabs>
              <w:spacing w:line="240" w:lineRule="auto"/>
              <w:rPr>
                <w:szCs w:val="22"/>
                <w:lang w:val="pl-PL"/>
              </w:rPr>
            </w:pPr>
            <w:r w:rsidRPr="008B5141">
              <w:rPr>
                <w:szCs w:val="22"/>
                <w:lang w:val="pl-PL"/>
              </w:rPr>
              <w:t>Niewyraźne widzenie</w:t>
            </w:r>
          </w:p>
        </w:tc>
        <w:tc>
          <w:tcPr>
            <w:tcW w:w="2157" w:type="dxa"/>
            <w:vAlign w:val="center"/>
          </w:tcPr>
          <w:p w14:paraId="5BA77F31" w14:textId="77777777" w:rsidR="00D65DA1" w:rsidRPr="008B5141" w:rsidRDefault="001565A5" w:rsidP="008B5141">
            <w:pPr>
              <w:tabs>
                <w:tab w:val="clear" w:pos="567"/>
              </w:tabs>
              <w:spacing w:line="240" w:lineRule="auto"/>
              <w:rPr>
                <w:szCs w:val="22"/>
                <w:lang w:val="pl-PL"/>
              </w:rPr>
            </w:pPr>
            <w:r w:rsidRPr="008B5141">
              <w:rPr>
                <w:szCs w:val="22"/>
                <w:lang w:val="pl-PL"/>
              </w:rPr>
              <w:t>Niezbyt często</w:t>
            </w:r>
          </w:p>
        </w:tc>
      </w:tr>
      <w:tr w:rsidR="00D65DA1" w:rsidRPr="008B5141" w14:paraId="2D52B52E" w14:textId="77777777" w:rsidTr="008B5141">
        <w:trPr>
          <w:trHeight w:val="386"/>
        </w:trPr>
        <w:tc>
          <w:tcPr>
            <w:tcW w:w="2802" w:type="dxa"/>
            <w:vAlign w:val="center"/>
          </w:tcPr>
          <w:p w14:paraId="5445BAE0" w14:textId="77777777" w:rsidR="00D65DA1" w:rsidRPr="008B5141" w:rsidRDefault="001565A5" w:rsidP="008B5141">
            <w:pPr>
              <w:tabs>
                <w:tab w:val="clear" w:pos="567"/>
              </w:tabs>
              <w:spacing w:line="240" w:lineRule="auto"/>
              <w:rPr>
                <w:szCs w:val="22"/>
                <w:lang w:val="pl-PL"/>
              </w:rPr>
            </w:pPr>
            <w:r w:rsidRPr="008B5141">
              <w:rPr>
                <w:szCs w:val="22"/>
                <w:lang w:val="pl-PL"/>
              </w:rPr>
              <w:lastRenderedPageBreak/>
              <w:t>Zaburzenia serca</w:t>
            </w:r>
          </w:p>
        </w:tc>
        <w:tc>
          <w:tcPr>
            <w:tcW w:w="4252" w:type="dxa"/>
            <w:vAlign w:val="center"/>
          </w:tcPr>
          <w:p w14:paraId="121F1857" w14:textId="77777777" w:rsidR="00244140" w:rsidRDefault="00244140" w:rsidP="008B5141">
            <w:pPr>
              <w:keepNext/>
              <w:keepLines/>
              <w:spacing w:line="240" w:lineRule="auto"/>
              <w:rPr>
                <w:szCs w:val="22"/>
                <w:lang w:val="pl-PL"/>
              </w:rPr>
            </w:pPr>
            <w:r>
              <w:rPr>
                <w:szCs w:val="22"/>
                <w:lang w:val="pl-PL"/>
              </w:rPr>
              <w:t>Z</w:t>
            </w:r>
            <w:r w:rsidRPr="008B5DE4">
              <w:rPr>
                <w:szCs w:val="22"/>
                <w:lang w:val="pl-PL"/>
              </w:rPr>
              <w:t>aburzenia rytmu serca, w</w:t>
            </w:r>
            <w:r>
              <w:rPr>
                <w:szCs w:val="22"/>
                <w:lang w:val="pl-PL"/>
              </w:rPr>
              <w:t> </w:t>
            </w:r>
            <w:r w:rsidRPr="008B5DE4">
              <w:rPr>
                <w:szCs w:val="22"/>
                <w:lang w:val="pl-PL"/>
              </w:rPr>
              <w:t>tym migotanie przedsionków i</w:t>
            </w:r>
            <w:r>
              <w:rPr>
                <w:szCs w:val="22"/>
                <w:lang w:val="pl-PL"/>
              </w:rPr>
              <w:t> </w:t>
            </w:r>
            <w:r w:rsidRPr="008B5DE4">
              <w:rPr>
                <w:szCs w:val="22"/>
                <w:lang w:val="pl-PL"/>
              </w:rPr>
              <w:t>częstoskurcz</w:t>
            </w:r>
            <w:r w:rsidR="000F61D2">
              <w:rPr>
                <w:szCs w:val="22"/>
                <w:lang w:val="pl-PL"/>
              </w:rPr>
              <w:t xml:space="preserve"> </w:t>
            </w:r>
            <w:r w:rsidR="000F61D2" w:rsidRPr="008B5DE4">
              <w:rPr>
                <w:szCs w:val="22"/>
                <w:lang w:val="pl-PL"/>
              </w:rPr>
              <w:t>napadowy</w:t>
            </w:r>
          </w:p>
          <w:p w14:paraId="4DF589D6" w14:textId="77777777" w:rsidR="001565A5" w:rsidRPr="008B5141" w:rsidRDefault="001565A5" w:rsidP="008B5141">
            <w:pPr>
              <w:keepNext/>
              <w:keepLines/>
              <w:spacing w:line="240" w:lineRule="auto"/>
              <w:rPr>
                <w:szCs w:val="22"/>
                <w:vertAlign w:val="superscript"/>
                <w:lang w:val="pl-PL"/>
              </w:rPr>
            </w:pPr>
            <w:r w:rsidRPr="008B5141">
              <w:rPr>
                <w:szCs w:val="22"/>
                <w:lang w:val="pl-PL"/>
              </w:rPr>
              <w:t>Częstoskurcz</w:t>
            </w:r>
            <w:r w:rsidRPr="008B5141">
              <w:rPr>
                <w:szCs w:val="22"/>
                <w:vertAlign w:val="superscript"/>
                <w:lang w:val="pl-PL"/>
              </w:rPr>
              <w:br/>
            </w:r>
            <w:r w:rsidRPr="008B5141">
              <w:rPr>
                <w:szCs w:val="22"/>
                <w:lang w:val="pl-PL"/>
              </w:rPr>
              <w:t>Wydłużenie odstępu QTc w elektrokardiogramie</w:t>
            </w:r>
            <w:r w:rsidRPr="008B5141">
              <w:rPr>
                <w:szCs w:val="22"/>
                <w:lang w:val="pl-PL"/>
              </w:rPr>
              <w:br/>
              <w:t>Kołatanie serca</w:t>
            </w:r>
          </w:p>
          <w:p w14:paraId="5FB5B47A" w14:textId="77777777" w:rsidR="00D65DA1" w:rsidRPr="008B5141" w:rsidRDefault="001565A5" w:rsidP="008B5141">
            <w:pPr>
              <w:tabs>
                <w:tab w:val="clear" w:pos="567"/>
              </w:tabs>
              <w:spacing w:line="240" w:lineRule="auto"/>
              <w:rPr>
                <w:szCs w:val="22"/>
                <w:lang w:val="pl-PL"/>
              </w:rPr>
            </w:pPr>
            <w:r w:rsidRPr="008B5141">
              <w:rPr>
                <w:szCs w:val="22"/>
                <w:lang w:val="pl-PL" w:eastAsia="en-GB"/>
              </w:rPr>
              <w:t>Dławica piersiowa</w:t>
            </w:r>
          </w:p>
        </w:tc>
        <w:tc>
          <w:tcPr>
            <w:tcW w:w="2157" w:type="dxa"/>
            <w:vAlign w:val="center"/>
          </w:tcPr>
          <w:p w14:paraId="58D98F13" w14:textId="77777777" w:rsidR="00D65DA1" w:rsidRPr="008B5141" w:rsidRDefault="001565A5" w:rsidP="008B5141">
            <w:pPr>
              <w:tabs>
                <w:tab w:val="clear" w:pos="567"/>
              </w:tabs>
              <w:spacing w:line="240" w:lineRule="auto"/>
              <w:rPr>
                <w:szCs w:val="22"/>
                <w:lang w:val="pl-PL"/>
              </w:rPr>
            </w:pPr>
            <w:r w:rsidRPr="008B5141">
              <w:rPr>
                <w:szCs w:val="22"/>
                <w:lang w:val="pl-PL"/>
              </w:rPr>
              <w:t>Niezbyt często</w:t>
            </w:r>
          </w:p>
        </w:tc>
      </w:tr>
      <w:tr w:rsidR="001565A5" w:rsidRPr="008B5141" w14:paraId="2C04C4B5" w14:textId="77777777" w:rsidTr="008B5141">
        <w:trPr>
          <w:trHeight w:val="386"/>
        </w:trPr>
        <w:tc>
          <w:tcPr>
            <w:tcW w:w="2802" w:type="dxa"/>
            <w:vMerge w:val="restart"/>
            <w:vAlign w:val="center"/>
          </w:tcPr>
          <w:p w14:paraId="58FD610E" w14:textId="77777777" w:rsidR="001565A5" w:rsidRPr="008B5141" w:rsidRDefault="001565A5" w:rsidP="008B5141">
            <w:pPr>
              <w:keepNext/>
              <w:keepLines/>
              <w:spacing w:line="240" w:lineRule="auto"/>
              <w:rPr>
                <w:color w:val="000000"/>
                <w:szCs w:val="22"/>
                <w:lang w:val="pl-PL" w:eastAsia="en-GB"/>
              </w:rPr>
            </w:pPr>
            <w:r w:rsidRPr="008B5141">
              <w:rPr>
                <w:color w:val="000000"/>
                <w:szCs w:val="22"/>
                <w:lang w:val="pl-PL"/>
              </w:rPr>
              <w:t>Zaburzenia układu oddechowego, klatki piersiowej i śródpiersia</w:t>
            </w:r>
          </w:p>
          <w:p w14:paraId="0B812A89" w14:textId="77777777" w:rsidR="001565A5" w:rsidRPr="008B5141" w:rsidRDefault="001565A5" w:rsidP="008B5141">
            <w:pPr>
              <w:tabs>
                <w:tab w:val="clear" w:pos="567"/>
              </w:tabs>
              <w:spacing w:line="240" w:lineRule="auto"/>
              <w:rPr>
                <w:szCs w:val="22"/>
                <w:lang w:val="pl-PL"/>
              </w:rPr>
            </w:pPr>
          </w:p>
        </w:tc>
        <w:tc>
          <w:tcPr>
            <w:tcW w:w="4252" w:type="dxa"/>
            <w:vAlign w:val="center"/>
          </w:tcPr>
          <w:p w14:paraId="75497214" w14:textId="77777777" w:rsidR="001565A5" w:rsidRPr="008B5141" w:rsidRDefault="001565A5" w:rsidP="008B5141">
            <w:pPr>
              <w:tabs>
                <w:tab w:val="clear" w:pos="567"/>
              </w:tabs>
              <w:spacing w:line="240" w:lineRule="auto"/>
              <w:rPr>
                <w:szCs w:val="22"/>
                <w:lang w:val="pl-PL"/>
              </w:rPr>
            </w:pPr>
            <w:r w:rsidRPr="008B5141">
              <w:rPr>
                <w:szCs w:val="22"/>
                <w:lang w:val="pl-PL"/>
              </w:rPr>
              <w:t>Kaszel</w:t>
            </w:r>
          </w:p>
        </w:tc>
        <w:tc>
          <w:tcPr>
            <w:tcW w:w="2157" w:type="dxa"/>
            <w:vAlign w:val="center"/>
          </w:tcPr>
          <w:p w14:paraId="1DAA5ED5" w14:textId="77777777" w:rsidR="001565A5" w:rsidRPr="008B5141" w:rsidRDefault="001565A5" w:rsidP="008B5141">
            <w:pPr>
              <w:tabs>
                <w:tab w:val="clear" w:pos="567"/>
              </w:tabs>
              <w:spacing w:line="240" w:lineRule="auto"/>
              <w:rPr>
                <w:szCs w:val="22"/>
                <w:lang w:val="pl-PL"/>
              </w:rPr>
            </w:pPr>
            <w:r w:rsidRPr="008B5141">
              <w:rPr>
                <w:szCs w:val="22"/>
                <w:lang w:val="pl-PL"/>
              </w:rPr>
              <w:t>Często</w:t>
            </w:r>
          </w:p>
        </w:tc>
      </w:tr>
      <w:tr w:rsidR="001565A5" w:rsidRPr="008B5141" w14:paraId="756481EF" w14:textId="77777777" w:rsidTr="008B5141">
        <w:trPr>
          <w:trHeight w:val="386"/>
        </w:trPr>
        <w:tc>
          <w:tcPr>
            <w:tcW w:w="2802" w:type="dxa"/>
            <w:vMerge/>
            <w:vAlign w:val="center"/>
          </w:tcPr>
          <w:p w14:paraId="4DFB177D" w14:textId="77777777" w:rsidR="001565A5" w:rsidRPr="008B5141" w:rsidRDefault="001565A5" w:rsidP="008B5141">
            <w:pPr>
              <w:keepNext/>
              <w:keepLines/>
              <w:spacing w:line="240" w:lineRule="auto"/>
              <w:rPr>
                <w:color w:val="000000"/>
                <w:szCs w:val="22"/>
                <w:lang w:val="pl-PL"/>
              </w:rPr>
            </w:pPr>
          </w:p>
        </w:tc>
        <w:tc>
          <w:tcPr>
            <w:tcW w:w="4252" w:type="dxa"/>
            <w:vAlign w:val="center"/>
          </w:tcPr>
          <w:p w14:paraId="34C0F80B" w14:textId="77777777" w:rsidR="001565A5" w:rsidRPr="008B5141" w:rsidRDefault="001565A5" w:rsidP="008B5141">
            <w:pPr>
              <w:tabs>
                <w:tab w:val="clear" w:pos="567"/>
              </w:tabs>
              <w:spacing w:line="240" w:lineRule="auto"/>
              <w:rPr>
                <w:szCs w:val="22"/>
                <w:lang w:val="pl-PL"/>
              </w:rPr>
            </w:pPr>
            <w:r w:rsidRPr="008B5141">
              <w:rPr>
                <w:szCs w:val="22"/>
                <w:lang w:val="pl-PL"/>
              </w:rPr>
              <w:t>Dysfonia</w:t>
            </w:r>
          </w:p>
          <w:p w14:paraId="69F88B78" w14:textId="77777777" w:rsidR="001565A5" w:rsidRPr="008B5141" w:rsidRDefault="001565A5" w:rsidP="008B5141">
            <w:pPr>
              <w:tabs>
                <w:tab w:val="clear" w:pos="567"/>
              </w:tabs>
              <w:spacing w:line="240" w:lineRule="auto"/>
              <w:rPr>
                <w:szCs w:val="22"/>
                <w:lang w:val="pl-PL"/>
              </w:rPr>
            </w:pPr>
            <w:r w:rsidRPr="008B5141">
              <w:rPr>
                <w:szCs w:val="22"/>
                <w:lang w:val="pl-PL"/>
              </w:rPr>
              <w:t>Podrażnienie gardłą</w:t>
            </w:r>
          </w:p>
        </w:tc>
        <w:tc>
          <w:tcPr>
            <w:tcW w:w="2157" w:type="dxa"/>
            <w:vAlign w:val="center"/>
          </w:tcPr>
          <w:p w14:paraId="7F0B73C0" w14:textId="77777777" w:rsidR="001565A5" w:rsidRPr="008B5141" w:rsidRDefault="001565A5" w:rsidP="008B5141">
            <w:pPr>
              <w:tabs>
                <w:tab w:val="clear" w:pos="567"/>
              </w:tabs>
              <w:spacing w:line="240" w:lineRule="auto"/>
              <w:rPr>
                <w:szCs w:val="22"/>
                <w:lang w:val="pl-PL"/>
              </w:rPr>
            </w:pPr>
            <w:r w:rsidRPr="008B5141">
              <w:rPr>
                <w:szCs w:val="22"/>
                <w:lang w:val="pl-PL"/>
              </w:rPr>
              <w:t>Niezbyt często</w:t>
            </w:r>
          </w:p>
        </w:tc>
      </w:tr>
      <w:tr w:rsidR="001565A5" w:rsidRPr="008B5141" w14:paraId="048C4C8E" w14:textId="77777777" w:rsidTr="008B5141">
        <w:trPr>
          <w:trHeight w:val="386"/>
        </w:trPr>
        <w:tc>
          <w:tcPr>
            <w:tcW w:w="2802" w:type="dxa"/>
            <w:vMerge/>
            <w:vAlign w:val="center"/>
          </w:tcPr>
          <w:p w14:paraId="2BD9B153" w14:textId="77777777" w:rsidR="001565A5" w:rsidRPr="008B5141" w:rsidRDefault="001565A5" w:rsidP="008B5141">
            <w:pPr>
              <w:keepNext/>
              <w:keepLines/>
              <w:spacing w:line="240" w:lineRule="auto"/>
              <w:rPr>
                <w:color w:val="000000"/>
                <w:szCs w:val="22"/>
                <w:lang w:val="pl-PL"/>
              </w:rPr>
            </w:pPr>
          </w:p>
        </w:tc>
        <w:tc>
          <w:tcPr>
            <w:tcW w:w="4252" w:type="dxa"/>
            <w:vAlign w:val="center"/>
          </w:tcPr>
          <w:p w14:paraId="59748E99" w14:textId="77777777" w:rsidR="001565A5" w:rsidRPr="008B5141" w:rsidRDefault="001565A5" w:rsidP="008B5141">
            <w:pPr>
              <w:tabs>
                <w:tab w:val="clear" w:pos="567"/>
              </w:tabs>
              <w:spacing w:line="240" w:lineRule="auto"/>
              <w:rPr>
                <w:szCs w:val="22"/>
                <w:lang w:val="pl-PL"/>
              </w:rPr>
            </w:pPr>
            <w:r w:rsidRPr="008B5141">
              <w:rPr>
                <w:szCs w:val="22"/>
                <w:lang w:val="pl-PL"/>
              </w:rPr>
              <w:t>Skurcz oskrzeli, w tym paradoksalny</w:t>
            </w:r>
          </w:p>
        </w:tc>
        <w:tc>
          <w:tcPr>
            <w:tcW w:w="2157" w:type="dxa"/>
            <w:vAlign w:val="center"/>
          </w:tcPr>
          <w:p w14:paraId="678F6E6D" w14:textId="77777777" w:rsidR="001565A5" w:rsidRPr="008B5141" w:rsidRDefault="001565A5" w:rsidP="008B5141">
            <w:pPr>
              <w:tabs>
                <w:tab w:val="clear" w:pos="567"/>
              </w:tabs>
              <w:spacing w:line="240" w:lineRule="auto"/>
              <w:rPr>
                <w:szCs w:val="22"/>
                <w:lang w:val="pl-PL"/>
              </w:rPr>
            </w:pPr>
            <w:r w:rsidRPr="008B5141">
              <w:rPr>
                <w:szCs w:val="22"/>
                <w:lang w:val="pl-PL"/>
              </w:rPr>
              <w:t>Rzadko</w:t>
            </w:r>
          </w:p>
        </w:tc>
      </w:tr>
      <w:tr w:rsidR="001565A5" w:rsidRPr="008B5141" w14:paraId="276D80D0" w14:textId="77777777" w:rsidTr="008B5141">
        <w:trPr>
          <w:trHeight w:val="386"/>
        </w:trPr>
        <w:tc>
          <w:tcPr>
            <w:tcW w:w="2802" w:type="dxa"/>
            <w:vMerge w:val="restart"/>
            <w:vAlign w:val="center"/>
          </w:tcPr>
          <w:p w14:paraId="156187DB" w14:textId="77777777" w:rsidR="001565A5" w:rsidRPr="008B5141" w:rsidRDefault="001565A5" w:rsidP="008B5141">
            <w:pPr>
              <w:tabs>
                <w:tab w:val="clear" w:pos="567"/>
              </w:tabs>
              <w:spacing w:line="240" w:lineRule="auto"/>
              <w:rPr>
                <w:szCs w:val="22"/>
                <w:lang w:val="pl-PL"/>
              </w:rPr>
            </w:pPr>
            <w:r w:rsidRPr="008B5141">
              <w:rPr>
                <w:szCs w:val="22"/>
                <w:lang w:val="pl-PL"/>
              </w:rPr>
              <w:t>Zaburzenia żołądka i jelit</w:t>
            </w:r>
          </w:p>
        </w:tc>
        <w:tc>
          <w:tcPr>
            <w:tcW w:w="4252" w:type="dxa"/>
            <w:vAlign w:val="center"/>
          </w:tcPr>
          <w:p w14:paraId="59A58CBC" w14:textId="77777777" w:rsidR="001565A5" w:rsidRPr="008B5141" w:rsidRDefault="001565A5" w:rsidP="008B5141">
            <w:pPr>
              <w:keepNext/>
              <w:keepLines/>
              <w:spacing w:line="240" w:lineRule="auto"/>
              <w:rPr>
                <w:szCs w:val="22"/>
                <w:lang w:val="pl-PL" w:eastAsia="en-GB"/>
              </w:rPr>
            </w:pPr>
            <w:r w:rsidRPr="008B5141">
              <w:rPr>
                <w:szCs w:val="22"/>
                <w:lang w:val="pl-PL"/>
              </w:rPr>
              <w:t>Biegunka</w:t>
            </w:r>
          </w:p>
          <w:p w14:paraId="3F1500A2" w14:textId="77777777" w:rsidR="001565A5" w:rsidRPr="008B5141" w:rsidRDefault="001565A5" w:rsidP="008B5141">
            <w:pPr>
              <w:keepNext/>
              <w:keepLines/>
              <w:spacing w:line="240" w:lineRule="auto"/>
              <w:rPr>
                <w:szCs w:val="22"/>
                <w:vertAlign w:val="superscript"/>
                <w:lang w:val="pl-PL" w:eastAsia="en-GB"/>
              </w:rPr>
            </w:pPr>
            <w:r w:rsidRPr="008B5141">
              <w:rPr>
                <w:szCs w:val="22"/>
                <w:lang w:val="pl-PL"/>
              </w:rPr>
              <w:t>Nudności</w:t>
            </w:r>
          </w:p>
          <w:p w14:paraId="23C615C1" w14:textId="77777777" w:rsidR="001565A5" w:rsidRPr="008B5141" w:rsidRDefault="001565A5" w:rsidP="008B5141">
            <w:pPr>
              <w:keepNext/>
              <w:keepLines/>
              <w:spacing w:line="240" w:lineRule="auto"/>
              <w:rPr>
                <w:szCs w:val="22"/>
                <w:lang w:val="pl-PL" w:eastAsia="en-GB"/>
              </w:rPr>
            </w:pPr>
            <w:r w:rsidRPr="008B5141">
              <w:rPr>
                <w:szCs w:val="22"/>
                <w:lang w:val="pl-PL"/>
              </w:rPr>
              <w:t>Suchość w jamie ustnej</w:t>
            </w:r>
          </w:p>
        </w:tc>
        <w:tc>
          <w:tcPr>
            <w:tcW w:w="2157" w:type="dxa"/>
            <w:vAlign w:val="center"/>
          </w:tcPr>
          <w:p w14:paraId="013D4ADC" w14:textId="77777777" w:rsidR="001565A5" w:rsidRPr="008B5141" w:rsidRDefault="001565A5" w:rsidP="008B5141">
            <w:pPr>
              <w:tabs>
                <w:tab w:val="clear" w:pos="567"/>
              </w:tabs>
              <w:spacing w:line="240" w:lineRule="auto"/>
              <w:rPr>
                <w:szCs w:val="22"/>
                <w:lang w:val="pl-PL"/>
              </w:rPr>
            </w:pPr>
            <w:r w:rsidRPr="008B5141">
              <w:rPr>
                <w:szCs w:val="22"/>
                <w:lang w:val="pl-PL"/>
              </w:rPr>
              <w:t>Często</w:t>
            </w:r>
          </w:p>
        </w:tc>
      </w:tr>
      <w:tr w:rsidR="001565A5" w:rsidRPr="008B5141" w14:paraId="1A13F129" w14:textId="77777777" w:rsidTr="008B5141">
        <w:trPr>
          <w:trHeight w:val="386"/>
        </w:trPr>
        <w:tc>
          <w:tcPr>
            <w:tcW w:w="2802" w:type="dxa"/>
            <w:vMerge/>
            <w:vAlign w:val="center"/>
          </w:tcPr>
          <w:p w14:paraId="2EF36975" w14:textId="77777777" w:rsidR="001565A5" w:rsidRPr="008B5141" w:rsidRDefault="001565A5" w:rsidP="008B5141">
            <w:pPr>
              <w:tabs>
                <w:tab w:val="clear" w:pos="567"/>
              </w:tabs>
              <w:spacing w:line="240" w:lineRule="auto"/>
              <w:rPr>
                <w:szCs w:val="22"/>
                <w:lang w:val="pl-PL"/>
              </w:rPr>
            </w:pPr>
          </w:p>
        </w:tc>
        <w:tc>
          <w:tcPr>
            <w:tcW w:w="4252" w:type="dxa"/>
            <w:vAlign w:val="center"/>
          </w:tcPr>
          <w:p w14:paraId="4B216DD4" w14:textId="77777777" w:rsidR="001565A5" w:rsidRPr="008B5141" w:rsidRDefault="001565A5" w:rsidP="008B5141">
            <w:pPr>
              <w:tabs>
                <w:tab w:val="clear" w:pos="567"/>
              </w:tabs>
              <w:spacing w:line="240" w:lineRule="auto"/>
              <w:rPr>
                <w:szCs w:val="22"/>
                <w:lang w:val="pl-PL"/>
              </w:rPr>
            </w:pPr>
            <w:r w:rsidRPr="008B5141">
              <w:rPr>
                <w:szCs w:val="22"/>
                <w:lang w:val="pl-PL"/>
              </w:rPr>
              <w:t>Zapalenie jamy ustnej</w:t>
            </w:r>
          </w:p>
        </w:tc>
        <w:tc>
          <w:tcPr>
            <w:tcW w:w="2157" w:type="dxa"/>
            <w:vAlign w:val="center"/>
          </w:tcPr>
          <w:p w14:paraId="5C7F48AD" w14:textId="77777777" w:rsidR="001565A5" w:rsidRPr="008B5141" w:rsidRDefault="001565A5" w:rsidP="008B5141">
            <w:pPr>
              <w:tabs>
                <w:tab w:val="clear" w:pos="567"/>
              </w:tabs>
              <w:spacing w:line="240" w:lineRule="auto"/>
              <w:rPr>
                <w:szCs w:val="22"/>
                <w:lang w:val="pl-PL"/>
              </w:rPr>
            </w:pPr>
            <w:r w:rsidRPr="008B5141">
              <w:rPr>
                <w:szCs w:val="22"/>
                <w:lang w:val="pl-PL"/>
              </w:rPr>
              <w:t>Niezbyt często</w:t>
            </w:r>
          </w:p>
        </w:tc>
      </w:tr>
      <w:tr w:rsidR="001565A5" w:rsidRPr="008B5141" w14:paraId="08D11C9C" w14:textId="77777777" w:rsidTr="008B5141">
        <w:trPr>
          <w:trHeight w:val="386"/>
        </w:trPr>
        <w:tc>
          <w:tcPr>
            <w:tcW w:w="2802" w:type="dxa"/>
            <w:vAlign w:val="center"/>
          </w:tcPr>
          <w:p w14:paraId="0A178358" w14:textId="77777777" w:rsidR="001565A5" w:rsidRPr="008B5141" w:rsidRDefault="001565A5" w:rsidP="008B5141">
            <w:pPr>
              <w:keepNext/>
              <w:keepLines/>
              <w:spacing w:line="240" w:lineRule="auto"/>
              <w:rPr>
                <w:color w:val="000000"/>
                <w:szCs w:val="22"/>
                <w:lang w:val="pl-PL" w:eastAsia="en-GB"/>
              </w:rPr>
            </w:pPr>
            <w:r w:rsidRPr="008B5141">
              <w:rPr>
                <w:color w:val="000000"/>
                <w:szCs w:val="22"/>
                <w:lang w:val="pl-PL"/>
              </w:rPr>
              <w:t>Zaburzenia skóry i tkanki podskórnej</w:t>
            </w:r>
          </w:p>
          <w:p w14:paraId="43168B74" w14:textId="77777777" w:rsidR="001565A5" w:rsidRPr="008B5141" w:rsidRDefault="001565A5" w:rsidP="008B5141">
            <w:pPr>
              <w:tabs>
                <w:tab w:val="clear" w:pos="567"/>
              </w:tabs>
              <w:spacing w:line="240" w:lineRule="auto"/>
              <w:rPr>
                <w:szCs w:val="22"/>
                <w:lang w:val="pl-PL"/>
              </w:rPr>
            </w:pPr>
          </w:p>
        </w:tc>
        <w:tc>
          <w:tcPr>
            <w:tcW w:w="4252" w:type="dxa"/>
            <w:vAlign w:val="center"/>
          </w:tcPr>
          <w:p w14:paraId="52F0BBBA" w14:textId="77777777" w:rsidR="001565A5" w:rsidRPr="008B5141" w:rsidRDefault="001565A5" w:rsidP="008B5141">
            <w:pPr>
              <w:tabs>
                <w:tab w:val="clear" w:pos="567"/>
              </w:tabs>
              <w:spacing w:line="240" w:lineRule="auto"/>
              <w:rPr>
                <w:szCs w:val="22"/>
                <w:lang w:val="pl-PL"/>
              </w:rPr>
            </w:pPr>
            <w:r w:rsidRPr="008B5141">
              <w:rPr>
                <w:szCs w:val="22"/>
                <w:lang w:val="pl-PL"/>
              </w:rPr>
              <w:t>Wysypka</w:t>
            </w:r>
          </w:p>
          <w:p w14:paraId="785EBF8F" w14:textId="77777777" w:rsidR="001565A5" w:rsidRPr="008B5141" w:rsidRDefault="001565A5" w:rsidP="008B5141">
            <w:pPr>
              <w:tabs>
                <w:tab w:val="clear" w:pos="567"/>
              </w:tabs>
              <w:spacing w:line="240" w:lineRule="auto"/>
              <w:rPr>
                <w:szCs w:val="22"/>
                <w:lang w:val="pl-PL"/>
              </w:rPr>
            </w:pPr>
            <w:r w:rsidRPr="008B5141">
              <w:rPr>
                <w:szCs w:val="22"/>
                <w:lang w:val="pl-PL"/>
              </w:rPr>
              <w:t>Świąd</w:t>
            </w:r>
          </w:p>
        </w:tc>
        <w:tc>
          <w:tcPr>
            <w:tcW w:w="2157" w:type="dxa"/>
            <w:vAlign w:val="center"/>
          </w:tcPr>
          <w:p w14:paraId="65E7CDDA" w14:textId="77777777" w:rsidR="001565A5" w:rsidRPr="008B5141" w:rsidRDefault="001565A5" w:rsidP="008B5141">
            <w:pPr>
              <w:tabs>
                <w:tab w:val="clear" w:pos="567"/>
              </w:tabs>
              <w:spacing w:line="240" w:lineRule="auto"/>
              <w:rPr>
                <w:szCs w:val="22"/>
                <w:lang w:val="pl-PL"/>
              </w:rPr>
            </w:pPr>
            <w:r w:rsidRPr="008B5141">
              <w:rPr>
                <w:szCs w:val="22"/>
                <w:lang w:val="pl-PL"/>
              </w:rPr>
              <w:t>Niezbyt często</w:t>
            </w:r>
          </w:p>
        </w:tc>
      </w:tr>
      <w:tr w:rsidR="001565A5" w:rsidRPr="008B5141" w14:paraId="577E612A" w14:textId="77777777" w:rsidTr="008B5141">
        <w:trPr>
          <w:trHeight w:val="386"/>
        </w:trPr>
        <w:tc>
          <w:tcPr>
            <w:tcW w:w="2802" w:type="dxa"/>
            <w:vAlign w:val="center"/>
          </w:tcPr>
          <w:p w14:paraId="59433C2D" w14:textId="77777777" w:rsidR="001565A5" w:rsidRPr="008B5141" w:rsidRDefault="001565A5" w:rsidP="008B5141">
            <w:pPr>
              <w:keepNext/>
              <w:keepLines/>
              <w:spacing w:line="240" w:lineRule="auto"/>
              <w:rPr>
                <w:color w:val="000000"/>
                <w:szCs w:val="22"/>
                <w:lang w:val="pl-PL" w:eastAsia="en-GB"/>
              </w:rPr>
            </w:pPr>
            <w:r w:rsidRPr="008B5141">
              <w:rPr>
                <w:color w:val="000000"/>
                <w:szCs w:val="22"/>
                <w:lang w:val="pl-PL"/>
              </w:rPr>
              <w:t>Zaburzenia mięśniowo</w:t>
            </w:r>
            <w:r w:rsidRPr="008B5141">
              <w:rPr>
                <w:color w:val="000000"/>
                <w:szCs w:val="22"/>
                <w:lang w:val="pl-PL"/>
              </w:rPr>
              <w:noBreakHyphen/>
              <w:t>szkieletowe i tkanki łącznej</w:t>
            </w:r>
          </w:p>
        </w:tc>
        <w:tc>
          <w:tcPr>
            <w:tcW w:w="4252" w:type="dxa"/>
            <w:vAlign w:val="center"/>
          </w:tcPr>
          <w:p w14:paraId="03686A56" w14:textId="77777777" w:rsidR="001565A5" w:rsidRPr="008B5141" w:rsidRDefault="001565A5" w:rsidP="008B5141">
            <w:pPr>
              <w:tabs>
                <w:tab w:val="clear" w:pos="567"/>
              </w:tabs>
              <w:spacing w:line="240" w:lineRule="auto"/>
              <w:rPr>
                <w:szCs w:val="22"/>
                <w:lang w:val="pl-PL"/>
              </w:rPr>
            </w:pPr>
            <w:r w:rsidRPr="008B5141">
              <w:rPr>
                <w:szCs w:val="22"/>
                <w:lang w:val="pl-PL"/>
              </w:rPr>
              <w:t>Bóle mięśni</w:t>
            </w:r>
          </w:p>
          <w:p w14:paraId="57C40C81" w14:textId="77777777" w:rsidR="001565A5" w:rsidRPr="008B5141" w:rsidRDefault="001565A5" w:rsidP="008B5141">
            <w:pPr>
              <w:tabs>
                <w:tab w:val="clear" w:pos="567"/>
              </w:tabs>
              <w:spacing w:line="240" w:lineRule="auto"/>
              <w:rPr>
                <w:szCs w:val="22"/>
                <w:lang w:val="pl-PL"/>
              </w:rPr>
            </w:pPr>
            <w:r w:rsidRPr="008B5141">
              <w:rPr>
                <w:szCs w:val="22"/>
                <w:lang w:val="pl-PL"/>
              </w:rPr>
              <w:t>Skurcze mięśni</w:t>
            </w:r>
          </w:p>
        </w:tc>
        <w:tc>
          <w:tcPr>
            <w:tcW w:w="2157" w:type="dxa"/>
            <w:vAlign w:val="center"/>
          </w:tcPr>
          <w:p w14:paraId="17209199" w14:textId="77777777" w:rsidR="001565A5" w:rsidRPr="008B5141" w:rsidRDefault="001565A5" w:rsidP="008B5141">
            <w:pPr>
              <w:tabs>
                <w:tab w:val="clear" w:pos="567"/>
              </w:tabs>
              <w:spacing w:line="240" w:lineRule="auto"/>
              <w:rPr>
                <w:szCs w:val="22"/>
                <w:lang w:val="pl-PL"/>
              </w:rPr>
            </w:pPr>
            <w:r w:rsidRPr="008B5141">
              <w:rPr>
                <w:szCs w:val="22"/>
                <w:lang w:val="pl-PL"/>
              </w:rPr>
              <w:t>Często</w:t>
            </w:r>
          </w:p>
        </w:tc>
      </w:tr>
      <w:tr w:rsidR="001565A5" w:rsidRPr="008B5141" w14:paraId="2B70990A" w14:textId="77777777" w:rsidTr="008B5141">
        <w:trPr>
          <w:trHeight w:val="386"/>
        </w:trPr>
        <w:tc>
          <w:tcPr>
            <w:tcW w:w="2802" w:type="dxa"/>
            <w:vAlign w:val="center"/>
          </w:tcPr>
          <w:p w14:paraId="26626625" w14:textId="77777777" w:rsidR="001565A5" w:rsidRPr="008B5141" w:rsidRDefault="001565A5" w:rsidP="008B5141">
            <w:pPr>
              <w:tabs>
                <w:tab w:val="clear" w:pos="567"/>
              </w:tabs>
              <w:spacing w:line="240" w:lineRule="auto"/>
              <w:rPr>
                <w:szCs w:val="22"/>
                <w:lang w:val="pl-PL"/>
              </w:rPr>
            </w:pPr>
            <w:r w:rsidRPr="008B5141">
              <w:rPr>
                <w:szCs w:val="22"/>
                <w:lang w:val="pl-PL"/>
              </w:rPr>
              <w:t>Zaburzenia nerek i dróg moczowych</w:t>
            </w:r>
          </w:p>
        </w:tc>
        <w:tc>
          <w:tcPr>
            <w:tcW w:w="4252" w:type="dxa"/>
            <w:vAlign w:val="center"/>
          </w:tcPr>
          <w:p w14:paraId="27F563C6" w14:textId="77777777" w:rsidR="001565A5" w:rsidRPr="008B5141" w:rsidRDefault="001565A5" w:rsidP="008B5141">
            <w:pPr>
              <w:tabs>
                <w:tab w:val="clear" w:pos="567"/>
              </w:tabs>
              <w:spacing w:line="240" w:lineRule="auto"/>
              <w:rPr>
                <w:szCs w:val="22"/>
                <w:lang w:val="pl-PL"/>
              </w:rPr>
            </w:pPr>
            <w:r w:rsidRPr="008B5141">
              <w:rPr>
                <w:szCs w:val="22"/>
                <w:lang w:val="pl-PL"/>
              </w:rPr>
              <w:t>Zatrzymanie moczu</w:t>
            </w:r>
          </w:p>
        </w:tc>
        <w:tc>
          <w:tcPr>
            <w:tcW w:w="2157" w:type="dxa"/>
            <w:vAlign w:val="center"/>
          </w:tcPr>
          <w:p w14:paraId="0C015D9A" w14:textId="77777777" w:rsidR="001565A5" w:rsidRPr="008B5141" w:rsidRDefault="001565A5" w:rsidP="008B5141">
            <w:pPr>
              <w:tabs>
                <w:tab w:val="clear" w:pos="567"/>
              </w:tabs>
              <w:spacing w:line="240" w:lineRule="auto"/>
              <w:rPr>
                <w:szCs w:val="22"/>
                <w:lang w:val="pl-PL"/>
              </w:rPr>
            </w:pPr>
            <w:r w:rsidRPr="008B5141">
              <w:rPr>
                <w:szCs w:val="22"/>
                <w:lang w:val="pl-PL"/>
              </w:rPr>
              <w:t>Niezbyt często</w:t>
            </w:r>
          </w:p>
        </w:tc>
      </w:tr>
      <w:tr w:rsidR="001565A5" w:rsidRPr="008B5141" w14:paraId="3F166A61" w14:textId="77777777" w:rsidTr="008B5141">
        <w:trPr>
          <w:trHeight w:val="386"/>
        </w:trPr>
        <w:tc>
          <w:tcPr>
            <w:tcW w:w="2802" w:type="dxa"/>
            <w:vMerge w:val="restart"/>
            <w:vAlign w:val="center"/>
          </w:tcPr>
          <w:p w14:paraId="19ABE209" w14:textId="77777777" w:rsidR="001565A5" w:rsidRPr="008B5141" w:rsidRDefault="001565A5" w:rsidP="008B5141">
            <w:pPr>
              <w:tabs>
                <w:tab w:val="clear" w:pos="567"/>
              </w:tabs>
              <w:spacing w:line="240" w:lineRule="auto"/>
              <w:rPr>
                <w:szCs w:val="22"/>
                <w:lang w:val="pl-PL"/>
              </w:rPr>
            </w:pPr>
            <w:r w:rsidRPr="008B5141">
              <w:rPr>
                <w:szCs w:val="22"/>
                <w:lang w:val="pl-PL"/>
              </w:rPr>
              <w:t>Badania diagnostyczne</w:t>
            </w:r>
          </w:p>
        </w:tc>
        <w:tc>
          <w:tcPr>
            <w:tcW w:w="4252" w:type="dxa"/>
            <w:vAlign w:val="center"/>
          </w:tcPr>
          <w:p w14:paraId="720B3F18" w14:textId="77777777" w:rsidR="001565A5" w:rsidRPr="008B5141" w:rsidRDefault="001565A5" w:rsidP="008B5141">
            <w:pPr>
              <w:tabs>
                <w:tab w:val="clear" w:pos="567"/>
              </w:tabs>
              <w:spacing w:line="240" w:lineRule="auto"/>
              <w:rPr>
                <w:szCs w:val="22"/>
                <w:lang w:val="pl-PL"/>
              </w:rPr>
            </w:pPr>
            <w:r w:rsidRPr="008B5141">
              <w:rPr>
                <w:szCs w:val="22"/>
                <w:lang w:val="pl-PL"/>
              </w:rPr>
              <w:t>Zwiększona aktywność kinazy kreatynowej we krwi</w:t>
            </w:r>
          </w:p>
        </w:tc>
        <w:tc>
          <w:tcPr>
            <w:tcW w:w="2157" w:type="dxa"/>
            <w:vAlign w:val="center"/>
          </w:tcPr>
          <w:p w14:paraId="34807507" w14:textId="77777777" w:rsidR="001565A5" w:rsidRPr="008B5141" w:rsidRDefault="001565A5" w:rsidP="008B5141">
            <w:pPr>
              <w:tabs>
                <w:tab w:val="clear" w:pos="567"/>
              </w:tabs>
              <w:spacing w:line="240" w:lineRule="auto"/>
              <w:rPr>
                <w:szCs w:val="22"/>
                <w:lang w:val="pl-PL"/>
              </w:rPr>
            </w:pPr>
            <w:r w:rsidRPr="008B5141">
              <w:rPr>
                <w:szCs w:val="22"/>
                <w:lang w:val="pl-PL"/>
              </w:rPr>
              <w:t>Często</w:t>
            </w:r>
          </w:p>
        </w:tc>
      </w:tr>
      <w:tr w:rsidR="001565A5" w:rsidRPr="008B5141" w14:paraId="7B98CA76" w14:textId="77777777" w:rsidTr="008B5141">
        <w:trPr>
          <w:trHeight w:val="386"/>
        </w:trPr>
        <w:tc>
          <w:tcPr>
            <w:tcW w:w="2802" w:type="dxa"/>
            <w:vMerge/>
            <w:vAlign w:val="center"/>
          </w:tcPr>
          <w:p w14:paraId="59FBE719" w14:textId="77777777" w:rsidR="001565A5" w:rsidRPr="008B5141" w:rsidRDefault="001565A5" w:rsidP="008B5141">
            <w:pPr>
              <w:tabs>
                <w:tab w:val="clear" w:pos="567"/>
              </w:tabs>
              <w:spacing w:line="240" w:lineRule="auto"/>
              <w:rPr>
                <w:szCs w:val="22"/>
                <w:lang w:val="pl-PL"/>
              </w:rPr>
            </w:pPr>
          </w:p>
        </w:tc>
        <w:tc>
          <w:tcPr>
            <w:tcW w:w="4252" w:type="dxa"/>
            <w:vAlign w:val="center"/>
          </w:tcPr>
          <w:p w14:paraId="2FDD9E72" w14:textId="77777777" w:rsidR="001565A5" w:rsidRPr="008B5141" w:rsidRDefault="001565A5" w:rsidP="008B5141">
            <w:pPr>
              <w:tabs>
                <w:tab w:val="clear" w:pos="567"/>
              </w:tabs>
              <w:spacing w:line="240" w:lineRule="auto"/>
              <w:rPr>
                <w:szCs w:val="22"/>
                <w:lang w:val="pl-PL"/>
              </w:rPr>
            </w:pPr>
            <w:r w:rsidRPr="008B5141">
              <w:rPr>
                <w:szCs w:val="22"/>
                <w:lang w:val="pl-PL"/>
              </w:rPr>
              <w:t>Podwyższone ciśnienie krwi</w:t>
            </w:r>
          </w:p>
        </w:tc>
        <w:tc>
          <w:tcPr>
            <w:tcW w:w="2157" w:type="dxa"/>
            <w:vAlign w:val="center"/>
          </w:tcPr>
          <w:p w14:paraId="6414589F" w14:textId="77777777" w:rsidR="001565A5" w:rsidRPr="008B5141" w:rsidRDefault="001565A5" w:rsidP="008B5141">
            <w:pPr>
              <w:tabs>
                <w:tab w:val="clear" w:pos="567"/>
              </w:tabs>
              <w:spacing w:line="240" w:lineRule="auto"/>
              <w:rPr>
                <w:szCs w:val="22"/>
                <w:lang w:val="pl-PL"/>
              </w:rPr>
            </w:pPr>
            <w:r w:rsidRPr="008B5141">
              <w:rPr>
                <w:szCs w:val="22"/>
                <w:lang w:val="pl-PL"/>
              </w:rPr>
              <w:t>Niezbyt często</w:t>
            </w:r>
          </w:p>
        </w:tc>
      </w:tr>
    </w:tbl>
    <w:p w14:paraId="2F9C16FD" w14:textId="77777777" w:rsidR="001A1D32" w:rsidRDefault="001A1D32" w:rsidP="00DB6A9B">
      <w:pPr>
        <w:tabs>
          <w:tab w:val="clear" w:pos="567"/>
        </w:tabs>
        <w:spacing w:line="240" w:lineRule="auto"/>
        <w:rPr>
          <w:szCs w:val="22"/>
          <w:lang w:val="pl-PL"/>
        </w:rPr>
      </w:pPr>
    </w:p>
    <w:p w14:paraId="122AC726" w14:textId="77777777" w:rsidR="0088302C" w:rsidRDefault="0088302C" w:rsidP="002F557C">
      <w:pPr>
        <w:keepNext/>
        <w:keepLines/>
        <w:autoSpaceDE w:val="0"/>
        <w:autoSpaceDN w:val="0"/>
        <w:adjustRightInd w:val="0"/>
        <w:spacing w:line="240" w:lineRule="auto"/>
        <w:rPr>
          <w:szCs w:val="22"/>
          <w:u w:val="single"/>
          <w:lang w:val="pl-PL"/>
        </w:rPr>
      </w:pPr>
      <w:r w:rsidRPr="002F557C">
        <w:rPr>
          <w:szCs w:val="22"/>
          <w:u w:val="single"/>
          <w:lang w:val="pl-PL"/>
        </w:rPr>
        <w:t>Zgłaszanie podejrzewanych działań niepożądanych</w:t>
      </w:r>
    </w:p>
    <w:p w14:paraId="0E26AB1D" w14:textId="77777777" w:rsidR="00C946E7" w:rsidRPr="002F557C" w:rsidRDefault="00C946E7" w:rsidP="002F557C">
      <w:pPr>
        <w:keepNext/>
        <w:keepLines/>
        <w:autoSpaceDE w:val="0"/>
        <w:autoSpaceDN w:val="0"/>
        <w:adjustRightInd w:val="0"/>
        <w:spacing w:line="240" w:lineRule="auto"/>
        <w:rPr>
          <w:szCs w:val="22"/>
          <w:u w:val="single"/>
          <w:lang w:val="pl-PL"/>
        </w:rPr>
      </w:pPr>
    </w:p>
    <w:p w14:paraId="7C7F34C0" w14:textId="77777777" w:rsidR="0088302C" w:rsidRPr="002F557C" w:rsidRDefault="0088302C" w:rsidP="002F557C">
      <w:pPr>
        <w:keepNext/>
        <w:keepLines/>
        <w:autoSpaceDE w:val="0"/>
        <w:autoSpaceDN w:val="0"/>
        <w:adjustRightInd w:val="0"/>
        <w:spacing w:line="240" w:lineRule="auto"/>
        <w:rPr>
          <w:noProof/>
          <w:szCs w:val="22"/>
          <w:lang w:val="pl-PL"/>
        </w:rPr>
      </w:pPr>
      <w:r w:rsidRPr="002F557C">
        <w:rPr>
          <w:szCs w:val="22"/>
          <w:lang w:val="pl-PL"/>
        </w:rPr>
        <w:t>Po dopuszczeniu produktu leczniczego do obrotu istotne jest zgłaszanie podejrzewanych działań niepożądanych. Umożliwia to nieprzerwane monitorowanie stosunku korzyści do ryzyka stosowania produktu leczniczego. Osoby należące do fachowego personelu medycznego powinny zgłaszać wszelkie podejrzewane działania niepożądane za pośrednictwem</w:t>
      </w:r>
      <w:r>
        <w:rPr>
          <w:szCs w:val="22"/>
          <w:lang w:val="pl-PL"/>
        </w:rPr>
        <w:t xml:space="preserve"> </w:t>
      </w:r>
      <w:r w:rsidRPr="002F557C">
        <w:rPr>
          <w:szCs w:val="22"/>
          <w:highlight w:val="lightGray"/>
          <w:lang w:val="pl-PL"/>
        </w:rPr>
        <w:t>krajowego systemu zgłaszania wymienionego w</w:t>
      </w:r>
      <w:r>
        <w:rPr>
          <w:szCs w:val="22"/>
          <w:lang w:val="pl-PL"/>
        </w:rPr>
        <w:t xml:space="preserve"> </w:t>
      </w:r>
      <w:r>
        <w:fldChar w:fldCharType="begin"/>
      </w:r>
      <w:r w:rsidRPr="002451D9">
        <w:rPr>
          <w:lang w:val="pl-PL"/>
          <w:rPrChange w:id="1" w:author="Author">
            <w:rPr/>
          </w:rPrChange>
        </w:rPr>
        <w:instrText>HYPERLINK "http://www.ema.europa.eu/docs/en_GB/document_library/Template_or_form/2013/03/WC500139752.doc"</w:instrText>
      </w:r>
      <w:r>
        <w:fldChar w:fldCharType="separate"/>
      </w:r>
      <w:r w:rsidRPr="002F557C">
        <w:rPr>
          <w:color w:val="0000FF"/>
          <w:szCs w:val="22"/>
          <w:highlight w:val="lightGray"/>
          <w:u w:val="single"/>
          <w:lang w:val="pl-PL"/>
        </w:rPr>
        <w:t>Załączniku V</w:t>
      </w:r>
      <w:r>
        <w:fldChar w:fldCharType="end"/>
      </w:r>
      <w:r w:rsidRPr="002F557C">
        <w:rPr>
          <w:szCs w:val="22"/>
          <w:lang w:val="pl-PL"/>
        </w:rPr>
        <w:t>.</w:t>
      </w:r>
    </w:p>
    <w:p w14:paraId="371792F3" w14:textId="77777777" w:rsidR="0088302C" w:rsidRPr="002F557C" w:rsidRDefault="0088302C" w:rsidP="002F557C">
      <w:pPr>
        <w:spacing w:line="240" w:lineRule="auto"/>
        <w:rPr>
          <w:noProof/>
          <w:szCs w:val="22"/>
          <w:lang w:val="pl-PL"/>
        </w:rPr>
      </w:pPr>
    </w:p>
    <w:p w14:paraId="1E6D4F05" w14:textId="77777777" w:rsidR="0088302C" w:rsidRPr="002F557C" w:rsidRDefault="0088302C" w:rsidP="002F557C">
      <w:pPr>
        <w:keepNext/>
        <w:keepLines/>
        <w:spacing w:line="240" w:lineRule="auto"/>
        <w:ind w:left="567" w:hanging="567"/>
        <w:outlineLvl w:val="0"/>
        <w:rPr>
          <w:noProof/>
          <w:szCs w:val="22"/>
          <w:lang w:val="pl-PL"/>
        </w:rPr>
      </w:pPr>
      <w:r w:rsidRPr="002F557C">
        <w:rPr>
          <w:b/>
          <w:bCs/>
          <w:szCs w:val="22"/>
          <w:lang w:val="pl-PL"/>
        </w:rPr>
        <w:t>4.9</w:t>
      </w:r>
      <w:r w:rsidRPr="002F557C">
        <w:rPr>
          <w:b/>
          <w:bCs/>
          <w:szCs w:val="22"/>
          <w:lang w:val="pl-PL"/>
        </w:rPr>
        <w:tab/>
        <w:t>Przedawkowanie</w:t>
      </w:r>
    </w:p>
    <w:p w14:paraId="627D2504" w14:textId="77777777" w:rsidR="0088302C" w:rsidRPr="002F557C" w:rsidRDefault="0088302C" w:rsidP="002F557C">
      <w:pPr>
        <w:keepNext/>
        <w:keepLines/>
        <w:spacing w:line="240" w:lineRule="auto"/>
        <w:rPr>
          <w:noProof/>
          <w:szCs w:val="22"/>
          <w:lang w:val="pl-PL"/>
        </w:rPr>
      </w:pPr>
    </w:p>
    <w:p w14:paraId="7601FF1D" w14:textId="77777777" w:rsidR="0088302C" w:rsidRPr="002F557C" w:rsidRDefault="0088302C" w:rsidP="002F557C">
      <w:pPr>
        <w:keepNext/>
        <w:keepLines/>
        <w:spacing w:line="240" w:lineRule="auto"/>
        <w:rPr>
          <w:szCs w:val="22"/>
          <w:lang w:val="pl-PL"/>
        </w:rPr>
      </w:pPr>
      <w:r w:rsidRPr="002F557C">
        <w:rPr>
          <w:szCs w:val="22"/>
          <w:lang w:val="pl-PL"/>
        </w:rPr>
        <w:t>Istniej</w:t>
      </w:r>
      <w:r>
        <w:rPr>
          <w:szCs w:val="22"/>
          <w:lang w:val="pl-PL"/>
        </w:rPr>
        <w:t>e niewiele danych na temat</w:t>
      </w:r>
      <w:r w:rsidRPr="002F557C">
        <w:rPr>
          <w:szCs w:val="22"/>
          <w:lang w:val="pl-PL"/>
        </w:rPr>
        <w:t xml:space="preserve"> leczeni</w:t>
      </w:r>
      <w:r>
        <w:rPr>
          <w:szCs w:val="22"/>
          <w:lang w:val="pl-PL"/>
        </w:rPr>
        <w:t>a</w:t>
      </w:r>
      <w:r w:rsidRPr="002F557C">
        <w:rPr>
          <w:szCs w:val="22"/>
          <w:lang w:val="pl-PL"/>
        </w:rPr>
        <w:t xml:space="preserve"> przedawkowania produktu leczniczego Duaklir Genuair. </w:t>
      </w:r>
      <w:r>
        <w:rPr>
          <w:szCs w:val="22"/>
          <w:lang w:val="pl-PL"/>
        </w:rPr>
        <w:t>Duże</w:t>
      </w:r>
      <w:r w:rsidRPr="002F557C">
        <w:rPr>
          <w:szCs w:val="22"/>
          <w:lang w:val="pl-PL"/>
        </w:rPr>
        <w:t xml:space="preserve"> dawki produktu leczniczego Duaklir Genuair mogą prowadzić do </w:t>
      </w:r>
      <w:r>
        <w:rPr>
          <w:szCs w:val="22"/>
          <w:lang w:val="pl-PL"/>
        </w:rPr>
        <w:t xml:space="preserve">nasilenia </w:t>
      </w:r>
      <w:r w:rsidR="001041ED">
        <w:rPr>
          <w:szCs w:val="22"/>
          <w:lang w:val="pl-PL"/>
        </w:rPr>
        <w:t>przedmiotowych i</w:t>
      </w:r>
      <w:r w:rsidR="00E9508C">
        <w:rPr>
          <w:szCs w:val="22"/>
          <w:lang w:val="pl-PL"/>
        </w:rPr>
        <w:t> </w:t>
      </w:r>
      <w:r w:rsidR="001041ED">
        <w:rPr>
          <w:szCs w:val="22"/>
          <w:lang w:val="pl-PL"/>
        </w:rPr>
        <w:t xml:space="preserve">podmiotowych </w:t>
      </w:r>
      <w:r w:rsidRPr="002F557C">
        <w:rPr>
          <w:szCs w:val="22"/>
          <w:lang w:val="pl-PL"/>
        </w:rPr>
        <w:t>objawów przeciwcholinergicznych i</w:t>
      </w:r>
      <w:r w:rsidR="00AB3F9D">
        <w:rPr>
          <w:szCs w:val="22"/>
          <w:lang w:val="pl-PL"/>
        </w:rPr>
        <w:t xml:space="preserve"> </w:t>
      </w:r>
      <w:r>
        <w:rPr>
          <w:szCs w:val="22"/>
          <w:lang w:val="pl-PL"/>
        </w:rPr>
        <w:t>(</w:t>
      </w:r>
      <w:r w:rsidRPr="002F557C">
        <w:rPr>
          <w:szCs w:val="22"/>
          <w:lang w:val="pl-PL"/>
        </w:rPr>
        <w:t>lub</w:t>
      </w:r>
      <w:r>
        <w:rPr>
          <w:szCs w:val="22"/>
          <w:lang w:val="pl-PL"/>
        </w:rPr>
        <w:t>)</w:t>
      </w:r>
      <w:r w:rsidRPr="002F557C">
        <w:rPr>
          <w:szCs w:val="22"/>
          <w:lang w:val="pl-PL"/>
        </w:rPr>
        <w:t xml:space="preserve"> β</w:t>
      </w:r>
      <w:r w:rsidRPr="002F557C">
        <w:rPr>
          <w:szCs w:val="22"/>
          <w:vertAlign w:val="subscript"/>
          <w:lang w:val="pl-PL"/>
        </w:rPr>
        <w:t>2</w:t>
      </w:r>
      <w:r>
        <w:rPr>
          <w:szCs w:val="22"/>
          <w:lang w:val="pl-PL"/>
        </w:rPr>
        <w:noBreakHyphen/>
      </w:r>
      <w:r w:rsidRPr="002F557C">
        <w:rPr>
          <w:szCs w:val="22"/>
          <w:lang w:val="pl-PL"/>
        </w:rPr>
        <w:t>mimetycznych</w:t>
      </w:r>
      <w:r w:rsidR="00B8481A">
        <w:rPr>
          <w:szCs w:val="22"/>
          <w:lang w:val="pl-PL"/>
        </w:rPr>
        <w:t>,</w:t>
      </w:r>
      <w:r w:rsidRPr="002F557C">
        <w:rPr>
          <w:szCs w:val="22"/>
          <w:lang w:val="pl-PL"/>
        </w:rPr>
        <w:t xml:space="preserve"> z których najczę</w:t>
      </w:r>
      <w:r w:rsidR="00861A24">
        <w:rPr>
          <w:szCs w:val="22"/>
          <w:lang w:val="pl-PL"/>
        </w:rPr>
        <w:t>ściej występujące to:</w:t>
      </w:r>
      <w:r w:rsidRPr="002F557C">
        <w:rPr>
          <w:szCs w:val="22"/>
          <w:lang w:val="pl-PL"/>
        </w:rPr>
        <w:t xml:space="preserve"> nieostre widzenie, suchość w </w:t>
      </w:r>
      <w:r>
        <w:rPr>
          <w:szCs w:val="22"/>
          <w:lang w:val="pl-PL"/>
        </w:rPr>
        <w:t xml:space="preserve">jamie </w:t>
      </w:r>
      <w:r w:rsidRPr="002F557C">
        <w:rPr>
          <w:szCs w:val="22"/>
          <w:lang w:val="pl-PL"/>
        </w:rPr>
        <w:t>ust</w:t>
      </w:r>
      <w:r>
        <w:rPr>
          <w:szCs w:val="22"/>
          <w:lang w:val="pl-PL"/>
        </w:rPr>
        <w:t>nej</w:t>
      </w:r>
      <w:r w:rsidRPr="002F557C">
        <w:rPr>
          <w:szCs w:val="22"/>
          <w:lang w:val="pl-PL"/>
        </w:rPr>
        <w:t xml:space="preserve">, </w:t>
      </w:r>
      <w:r w:rsidR="00AB3F9D">
        <w:rPr>
          <w:szCs w:val="22"/>
          <w:lang w:val="pl-PL"/>
        </w:rPr>
        <w:t>nudności</w:t>
      </w:r>
      <w:r w:rsidRPr="002F557C">
        <w:rPr>
          <w:szCs w:val="22"/>
          <w:lang w:val="pl-PL"/>
        </w:rPr>
        <w:t>, skurcze mięśni, drżenie, ból głowy, kołatani</w:t>
      </w:r>
      <w:r>
        <w:rPr>
          <w:szCs w:val="22"/>
          <w:lang w:val="pl-PL"/>
        </w:rPr>
        <w:t>e serca</w:t>
      </w:r>
      <w:r w:rsidRPr="002F557C">
        <w:rPr>
          <w:szCs w:val="22"/>
          <w:lang w:val="pl-PL"/>
        </w:rPr>
        <w:t xml:space="preserve"> i nadciśnienie.</w:t>
      </w:r>
    </w:p>
    <w:p w14:paraId="45A4F49F" w14:textId="77777777" w:rsidR="0088302C" w:rsidRPr="002F557C" w:rsidRDefault="0088302C" w:rsidP="002F557C">
      <w:pPr>
        <w:spacing w:line="240" w:lineRule="auto"/>
        <w:rPr>
          <w:szCs w:val="22"/>
          <w:lang w:val="pl-PL"/>
        </w:rPr>
      </w:pPr>
    </w:p>
    <w:p w14:paraId="64493F9E" w14:textId="77777777" w:rsidR="0088302C" w:rsidRPr="002F557C" w:rsidRDefault="0088302C" w:rsidP="002F557C">
      <w:pPr>
        <w:spacing w:line="240" w:lineRule="auto"/>
        <w:rPr>
          <w:noProof/>
          <w:szCs w:val="22"/>
          <w:lang w:val="pl-PL"/>
        </w:rPr>
      </w:pPr>
      <w:r w:rsidRPr="002F557C">
        <w:rPr>
          <w:szCs w:val="22"/>
          <w:lang w:val="pl-PL"/>
        </w:rPr>
        <w:t xml:space="preserve">W </w:t>
      </w:r>
      <w:r w:rsidR="00AB3F9D">
        <w:rPr>
          <w:szCs w:val="22"/>
          <w:lang w:val="pl-PL"/>
        </w:rPr>
        <w:t>razie</w:t>
      </w:r>
      <w:r w:rsidRPr="002F557C">
        <w:rPr>
          <w:szCs w:val="22"/>
          <w:lang w:val="pl-PL"/>
        </w:rPr>
        <w:t xml:space="preserve"> przedawkowania należy przerwać stosowanie produktu leczniczego D</w:t>
      </w:r>
      <w:r>
        <w:rPr>
          <w:szCs w:val="22"/>
          <w:lang w:val="pl-PL"/>
        </w:rPr>
        <w:t>uaklir</w:t>
      </w:r>
      <w:r w:rsidRPr="002F557C">
        <w:rPr>
          <w:szCs w:val="22"/>
          <w:lang w:val="pl-PL"/>
        </w:rPr>
        <w:t xml:space="preserve"> Genuair. Wskazane jest leczenie wspomagające i objawowe. </w:t>
      </w:r>
    </w:p>
    <w:p w14:paraId="691A71A7" w14:textId="77777777" w:rsidR="0088302C" w:rsidRPr="002F557C" w:rsidRDefault="0088302C" w:rsidP="002F557C">
      <w:pPr>
        <w:spacing w:line="240" w:lineRule="auto"/>
        <w:rPr>
          <w:szCs w:val="22"/>
          <w:lang w:val="pl-PL"/>
        </w:rPr>
      </w:pPr>
    </w:p>
    <w:p w14:paraId="36870B08" w14:textId="77777777" w:rsidR="0088302C" w:rsidRPr="002F557C" w:rsidRDefault="0088302C" w:rsidP="002F557C">
      <w:pPr>
        <w:suppressAutoHyphens/>
        <w:spacing w:line="240" w:lineRule="auto"/>
        <w:ind w:left="567" w:hanging="567"/>
        <w:rPr>
          <w:b/>
          <w:szCs w:val="22"/>
          <w:lang w:val="pl-PL"/>
        </w:rPr>
      </w:pPr>
    </w:p>
    <w:p w14:paraId="75BEF2F1" w14:textId="77777777" w:rsidR="0088302C" w:rsidRPr="002F557C" w:rsidRDefault="0088302C" w:rsidP="002F557C">
      <w:pPr>
        <w:keepNext/>
        <w:keepLines/>
        <w:suppressAutoHyphens/>
        <w:spacing w:line="240" w:lineRule="auto"/>
        <w:ind w:left="567" w:hanging="567"/>
        <w:rPr>
          <w:szCs w:val="22"/>
          <w:lang w:val="pl-PL"/>
        </w:rPr>
      </w:pPr>
      <w:r w:rsidRPr="002F557C">
        <w:rPr>
          <w:b/>
          <w:bCs/>
          <w:szCs w:val="22"/>
          <w:lang w:val="pl-PL"/>
        </w:rPr>
        <w:t>5.</w:t>
      </w:r>
      <w:r w:rsidRPr="002F557C">
        <w:rPr>
          <w:b/>
          <w:bCs/>
          <w:szCs w:val="22"/>
          <w:lang w:val="pl-PL"/>
        </w:rPr>
        <w:tab/>
        <w:t>WŁAŚCIWOŚCI FARMAKOLOGICZNE</w:t>
      </w:r>
    </w:p>
    <w:p w14:paraId="397AFADE" w14:textId="77777777" w:rsidR="0088302C" w:rsidRPr="002F557C" w:rsidRDefault="0088302C" w:rsidP="002F557C">
      <w:pPr>
        <w:keepNext/>
        <w:keepLines/>
        <w:spacing w:line="240" w:lineRule="auto"/>
        <w:rPr>
          <w:szCs w:val="22"/>
          <w:lang w:val="pl-PL"/>
        </w:rPr>
      </w:pPr>
    </w:p>
    <w:p w14:paraId="3DF6DF1B" w14:textId="77777777" w:rsidR="0088302C" w:rsidRPr="002F557C" w:rsidRDefault="0088302C" w:rsidP="002F557C">
      <w:pPr>
        <w:keepNext/>
        <w:keepLines/>
        <w:spacing w:line="240" w:lineRule="auto"/>
        <w:ind w:left="567" w:hanging="567"/>
        <w:outlineLvl w:val="0"/>
        <w:rPr>
          <w:szCs w:val="22"/>
          <w:lang w:val="pl-PL"/>
        </w:rPr>
      </w:pPr>
      <w:r w:rsidRPr="002F557C">
        <w:rPr>
          <w:b/>
          <w:bCs/>
          <w:szCs w:val="22"/>
          <w:lang w:val="pl-PL"/>
        </w:rPr>
        <w:t>5.1</w:t>
      </w:r>
      <w:r w:rsidRPr="002F557C">
        <w:rPr>
          <w:b/>
          <w:bCs/>
          <w:szCs w:val="22"/>
          <w:lang w:val="pl-PL"/>
        </w:rPr>
        <w:tab/>
        <w:t>Właściwości farmakodynamiczne</w:t>
      </w:r>
    </w:p>
    <w:p w14:paraId="42D9DB16" w14:textId="77777777" w:rsidR="0088302C" w:rsidRPr="002F557C" w:rsidRDefault="0088302C" w:rsidP="002F557C">
      <w:pPr>
        <w:keepNext/>
        <w:keepLines/>
        <w:spacing w:line="240" w:lineRule="auto"/>
        <w:rPr>
          <w:szCs w:val="22"/>
          <w:lang w:val="pl-PL"/>
        </w:rPr>
      </w:pPr>
    </w:p>
    <w:p w14:paraId="3AB6B163" w14:textId="77777777" w:rsidR="0088302C" w:rsidRPr="002F557C" w:rsidRDefault="0088302C" w:rsidP="002F557C">
      <w:pPr>
        <w:keepNext/>
        <w:keepLines/>
        <w:spacing w:line="240" w:lineRule="auto"/>
        <w:outlineLvl w:val="0"/>
        <w:rPr>
          <w:noProof/>
          <w:szCs w:val="22"/>
          <w:lang w:val="pl-PL"/>
        </w:rPr>
      </w:pPr>
      <w:r w:rsidRPr="002F557C">
        <w:rPr>
          <w:szCs w:val="22"/>
          <w:lang w:val="pl-PL"/>
        </w:rPr>
        <w:t xml:space="preserve">Grupa farmakoterapeutyczna: Leki </w:t>
      </w:r>
      <w:r>
        <w:rPr>
          <w:szCs w:val="22"/>
          <w:lang w:val="pl-PL"/>
        </w:rPr>
        <w:t xml:space="preserve">stosowane w chorobach obturacyjnych </w:t>
      </w:r>
      <w:r w:rsidRPr="002F557C">
        <w:rPr>
          <w:szCs w:val="22"/>
          <w:lang w:val="pl-PL"/>
        </w:rPr>
        <w:t xml:space="preserve">dróg oddechowych, </w:t>
      </w:r>
      <w:r>
        <w:rPr>
          <w:szCs w:val="22"/>
          <w:lang w:val="pl-PL"/>
        </w:rPr>
        <w:t xml:space="preserve">leki </w:t>
      </w:r>
      <w:r w:rsidRPr="002F557C">
        <w:rPr>
          <w:szCs w:val="22"/>
          <w:lang w:val="pl-PL"/>
        </w:rPr>
        <w:t>adrenergi</w:t>
      </w:r>
      <w:r>
        <w:rPr>
          <w:szCs w:val="22"/>
          <w:lang w:val="pl-PL"/>
        </w:rPr>
        <w:t>czne</w:t>
      </w:r>
      <w:r w:rsidRPr="002F557C">
        <w:rPr>
          <w:szCs w:val="22"/>
          <w:lang w:val="pl-PL"/>
        </w:rPr>
        <w:t xml:space="preserve"> w </w:t>
      </w:r>
      <w:r w:rsidR="00AB3F9D">
        <w:rPr>
          <w:szCs w:val="22"/>
          <w:lang w:val="pl-PL"/>
        </w:rPr>
        <w:t>skojarzeniu</w:t>
      </w:r>
      <w:r w:rsidRPr="002F557C">
        <w:rPr>
          <w:szCs w:val="22"/>
          <w:lang w:val="pl-PL"/>
        </w:rPr>
        <w:t xml:space="preserve"> z</w:t>
      </w:r>
      <w:r>
        <w:rPr>
          <w:szCs w:val="22"/>
          <w:lang w:val="pl-PL"/>
        </w:rPr>
        <w:t xml:space="preserve"> lekami</w:t>
      </w:r>
      <w:r w:rsidRPr="002F557C">
        <w:rPr>
          <w:szCs w:val="22"/>
          <w:lang w:val="pl-PL"/>
        </w:rPr>
        <w:t xml:space="preserve"> </w:t>
      </w:r>
      <w:r w:rsidR="00AB3F9D">
        <w:rPr>
          <w:szCs w:val="22"/>
          <w:lang w:val="pl-PL"/>
        </w:rPr>
        <w:t>przeciw</w:t>
      </w:r>
      <w:r w:rsidRPr="002F557C">
        <w:rPr>
          <w:szCs w:val="22"/>
          <w:lang w:val="pl-PL"/>
        </w:rPr>
        <w:t>cholinergi</w:t>
      </w:r>
      <w:r>
        <w:rPr>
          <w:szCs w:val="22"/>
          <w:lang w:val="pl-PL"/>
        </w:rPr>
        <w:t>czny</w:t>
      </w:r>
      <w:r w:rsidRPr="002F557C">
        <w:rPr>
          <w:szCs w:val="22"/>
          <w:lang w:val="pl-PL"/>
        </w:rPr>
        <w:t>mi, kod ATC: R03AL05</w:t>
      </w:r>
    </w:p>
    <w:p w14:paraId="0DBFE701" w14:textId="77777777" w:rsidR="0088302C" w:rsidRPr="002F557C" w:rsidRDefault="0088302C" w:rsidP="002F557C">
      <w:pPr>
        <w:spacing w:line="240" w:lineRule="auto"/>
        <w:rPr>
          <w:i/>
          <w:noProof/>
          <w:szCs w:val="22"/>
          <w:lang w:val="pl-PL"/>
        </w:rPr>
      </w:pPr>
    </w:p>
    <w:p w14:paraId="160DC225" w14:textId="77777777" w:rsidR="0088302C" w:rsidRDefault="0088302C" w:rsidP="002F557C">
      <w:pPr>
        <w:keepNext/>
        <w:keepLines/>
        <w:tabs>
          <w:tab w:val="clear" w:pos="567"/>
        </w:tabs>
        <w:spacing w:line="240" w:lineRule="auto"/>
        <w:rPr>
          <w:szCs w:val="22"/>
          <w:u w:val="single"/>
          <w:lang w:val="pl-PL"/>
        </w:rPr>
      </w:pPr>
      <w:r w:rsidRPr="00277396">
        <w:rPr>
          <w:szCs w:val="22"/>
          <w:u w:val="single"/>
          <w:lang w:val="pl-PL"/>
        </w:rPr>
        <w:lastRenderedPageBreak/>
        <w:t>Mechanizm działania</w:t>
      </w:r>
    </w:p>
    <w:p w14:paraId="28DDC26F" w14:textId="77777777" w:rsidR="00C946E7" w:rsidRPr="00277396" w:rsidRDefault="00C946E7" w:rsidP="002F557C">
      <w:pPr>
        <w:keepNext/>
        <w:keepLines/>
        <w:tabs>
          <w:tab w:val="clear" w:pos="567"/>
        </w:tabs>
        <w:spacing w:line="240" w:lineRule="auto"/>
        <w:rPr>
          <w:noProof/>
          <w:szCs w:val="22"/>
          <w:u w:val="single"/>
          <w:lang w:val="pl-PL"/>
        </w:rPr>
      </w:pPr>
    </w:p>
    <w:p w14:paraId="5E78F09E" w14:textId="77777777" w:rsidR="0088302C" w:rsidRPr="002F557C" w:rsidRDefault="0088302C" w:rsidP="00861A24">
      <w:pPr>
        <w:keepNext/>
        <w:keepLines/>
        <w:tabs>
          <w:tab w:val="clear" w:pos="567"/>
        </w:tabs>
        <w:spacing w:line="240" w:lineRule="auto"/>
        <w:rPr>
          <w:noProof/>
          <w:szCs w:val="22"/>
          <w:lang w:val="pl-PL"/>
        </w:rPr>
      </w:pPr>
      <w:r w:rsidRPr="002F557C">
        <w:rPr>
          <w:szCs w:val="22"/>
          <w:lang w:val="pl-PL"/>
        </w:rPr>
        <w:t>Produkt leczniczy Duaklir Genuair zawiera dw</w:t>
      </w:r>
      <w:r>
        <w:rPr>
          <w:szCs w:val="22"/>
          <w:lang w:val="pl-PL"/>
        </w:rPr>
        <w:t>ie substancje</w:t>
      </w:r>
      <w:r w:rsidRPr="002F557C">
        <w:rPr>
          <w:szCs w:val="22"/>
          <w:lang w:val="pl-PL"/>
        </w:rPr>
        <w:t xml:space="preserve"> rozszerzające oskrzela: </w:t>
      </w:r>
      <w:r w:rsidR="00093CAB">
        <w:rPr>
          <w:szCs w:val="22"/>
          <w:lang w:val="pl-PL"/>
        </w:rPr>
        <w:t>aklidyn</w:t>
      </w:r>
      <w:r w:rsidR="009E20A9">
        <w:rPr>
          <w:szCs w:val="22"/>
          <w:lang w:val="pl-PL"/>
        </w:rPr>
        <w:t>a</w:t>
      </w:r>
      <w:r w:rsidR="00861A24">
        <w:rPr>
          <w:szCs w:val="22"/>
          <w:lang w:val="pl-PL"/>
        </w:rPr>
        <w:t>, która jest</w:t>
      </w:r>
      <w:r w:rsidRPr="002F557C">
        <w:rPr>
          <w:szCs w:val="22"/>
          <w:lang w:val="pl-PL"/>
        </w:rPr>
        <w:t xml:space="preserve"> długo działając</w:t>
      </w:r>
      <w:r w:rsidR="00861A24">
        <w:rPr>
          <w:szCs w:val="22"/>
          <w:lang w:val="pl-PL"/>
        </w:rPr>
        <w:t>ym</w:t>
      </w:r>
      <w:r w:rsidRPr="002F557C">
        <w:rPr>
          <w:szCs w:val="22"/>
          <w:lang w:val="pl-PL"/>
        </w:rPr>
        <w:t xml:space="preserve"> antagonist</w:t>
      </w:r>
      <w:r w:rsidR="00861A24">
        <w:rPr>
          <w:szCs w:val="22"/>
          <w:lang w:val="pl-PL"/>
        </w:rPr>
        <w:t>ą</w:t>
      </w:r>
      <w:r w:rsidRPr="002F557C">
        <w:rPr>
          <w:szCs w:val="22"/>
          <w:lang w:val="pl-PL"/>
        </w:rPr>
        <w:t xml:space="preserve"> receptorów muskarynowych (</w:t>
      </w:r>
      <w:r w:rsidR="00861A24">
        <w:rPr>
          <w:szCs w:val="22"/>
          <w:lang w:val="pl-PL"/>
        </w:rPr>
        <w:t>zwaną również lekiem</w:t>
      </w:r>
      <w:r w:rsidRPr="002F557C">
        <w:rPr>
          <w:szCs w:val="22"/>
          <w:lang w:val="pl-PL"/>
        </w:rPr>
        <w:t xml:space="preserve"> przeciwcholinergicznym)</w:t>
      </w:r>
      <w:r>
        <w:rPr>
          <w:szCs w:val="22"/>
          <w:lang w:val="pl-PL"/>
        </w:rPr>
        <w:t xml:space="preserve"> i</w:t>
      </w:r>
      <w:r w:rsidRPr="002F557C">
        <w:rPr>
          <w:szCs w:val="22"/>
          <w:lang w:val="pl-PL"/>
        </w:rPr>
        <w:t xml:space="preserve"> formoterol</w:t>
      </w:r>
      <w:r w:rsidR="00861A24">
        <w:rPr>
          <w:szCs w:val="22"/>
          <w:lang w:val="pl-PL"/>
        </w:rPr>
        <w:t>, który jest</w:t>
      </w:r>
      <w:r w:rsidRPr="002F557C">
        <w:rPr>
          <w:szCs w:val="22"/>
          <w:lang w:val="pl-PL"/>
        </w:rPr>
        <w:t xml:space="preserve"> długo działając</w:t>
      </w:r>
      <w:r w:rsidR="00861A24">
        <w:rPr>
          <w:szCs w:val="22"/>
          <w:lang w:val="pl-PL"/>
        </w:rPr>
        <w:t>ym</w:t>
      </w:r>
      <w:r>
        <w:rPr>
          <w:szCs w:val="22"/>
          <w:lang w:val="pl-PL"/>
        </w:rPr>
        <w:t xml:space="preserve"> agonist</w:t>
      </w:r>
      <w:r w:rsidR="00861A24">
        <w:rPr>
          <w:szCs w:val="22"/>
          <w:lang w:val="pl-PL"/>
        </w:rPr>
        <w:t>ą</w:t>
      </w:r>
      <w:r>
        <w:rPr>
          <w:szCs w:val="22"/>
          <w:lang w:val="pl-PL"/>
        </w:rPr>
        <w:t xml:space="preserve"> receptorów</w:t>
      </w:r>
      <w:r w:rsidRPr="002F557C">
        <w:rPr>
          <w:szCs w:val="22"/>
          <w:lang w:val="pl-PL"/>
        </w:rPr>
        <w:t xml:space="preserve"> β</w:t>
      </w:r>
      <w:r w:rsidRPr="002F557C">
        <w:rPr>
          <w:szCs w:val="22"/>
          <w:vertAlign w:val="subscript"/>
          <w:lang w:val="pl-PL"/>
        </w:rPr>
        <w:t>2</w:t>
      </w:r>
      <w:r>
        <w:rPr>
          <w:szCs w:val="22"/>
          <w:lang w:val="pl-PL"/>
        </w:rPr>
        <w:noBreakHyphen/>
        <w:t>adrenergicznych</w:t>
      </w:r>
      <w:r w:rsidRPr="002F557C">
        <w:rPr>
          <w:szCs w:val="22"/>
          <w:lang w:val="pl-PL"/>
        </w:rPr>
        <w:t xml:space="preserve">. Połączenie tych substancji o różnych mechanizmach działania prowadzi do </w:t>
      </w:r>
      <w:r>
        <w:rPr>
          <w:szCs w:val="22"/>
          <w:lang w:val="pl-PL"/>
        </w:rPr>
        <w:t>zwiększenia</w:t>
      </w:r>
      <w:r w:rsidRPr="002F557C">
        <w:rPr>
          <w:szCs w:val="22"/>
          <w:lang w:val="pl-PL"/>
        </w:rPr>
        <w:t xml:space="preserve"> skuteczności </w:t>
      </w:r>
      <w:r>
        <w:rPr>
          <w:szCs w:val="22"/>
          <w:lang w:val="pl-PL"/>
        </w:rPr>
        <w:t xml:space="preserve">produktu </w:t>
      </w:r>
      <w:r w:rsidRPr="00F10B15">
        <w:rPr>
          <w:szCs w:val="22"/>
          <w:lang w:val="pl-PL"/>
        </w:rPr>
        <w:t>leczniczego</w:t>
      </w:r>
      <w:r>
        <w:rPr>
          <w:szCs w:val="22"/>
          <w:lang w:val="pl-PL"/>
        </w:rPr>
        <w:t xml:space="preserve"> </w:t>
      </w:r>
      <w:r w:rsidRPr="002F557C">
        <w:rPr>
          <w:szCs w:val="22"/>
          <w:lang w:val="pl-PL"/>
        </w:rPr>
        <w:t xml:space="preserve">w porównaniu </w:t>
      </w:r>
      <w:r>
        <w:rPr>
          <w:szCs w:val="22"/>
          <w:lang w:val="pl-PL"/>
        </w:rPr>
        <w:t xml:space="preserve">do skuteczności </w:t>
      </w:r>
      <w:r w:rsidRPr="002F557C">
        <w:rPr>
          <w:szCs w:val="22"/>
          <w:lang w:val="pl-PL"/>
        </w:rPr>
        <w:t>każdego ze składników</w:t>
      </w:r>
      <w:r w:rsidR="00861A24">
        <w:rPr>
          <w:szCs w:val="22"/>
          <w:lang w:val="pl-PL"/>
        </w:rPr>
        <w:t xml:space="preserve"> oddzielnie</w:t>
      </w:r>
      <w:r>
        <w:rPr>
          <w:szCs w:val="22"/>
          <w:lang w:val="pl-PL"/>
        </w:rPr>
        <w:t>.</w:t>
      </w:r>
      <w:r w:rsidRPr="002F557C">
        <w:rPr>
          <w:szCs w:val="22"/>
          <w:lang w:val="pl-PL"/>
        </w:rPr>
        <w:t xml:space="preserve"> </w:t>
      </w:r>
      <w:r>
        <w:rPr>
          <w:szCs w:val="22"/>
          <w:lang w:val="pl-PL"/>
        </w:rPr>
        <w:t>Z</w:t>
      </w:r>
      <w:r w:rsidRPr="002F557C">
        <w:rPr>
          <w:szCs w:val="22"/>
          <w:lang w:val="pl-PL"/>
        </w:rPr>
        <w:t xml:space="preserve"> </w:t>
      </w:r>
      <w:r>
        <w:rPr>
          <w:szCs w:val="22"/>
          <w:lang w:val="pl-PL"/>
        </w:rPr>
        <w:t>powodu</w:t>
      </w:r>
      <w:r w:rsidRPr="002F557C">
        <w:rPr>
          <w:szCs w:val="22"/>
          <w:lang w:val="pl-PL"/>
        </w:rPr>
        <w:t xml:space="preserve"> różnej gęstości </w:t>
      </w:r>
      <w:r>
        <w:rPr>
          <w:szCs w:val="22"/>
          <w:lang w:val="pl-PL"/>
        </w:rPr>
        <w:t xml:space="preserve">rozmieszczenia </w:t>
      </w:r>
      <w:r w:rsidRPr="002F557C">
        <w:rPr>
          <w:szCs w:val="22"/>
          <w:lang w:val="pl-PL"/>
        </w:rPr>
        <w:t>receptorów muskarynowych i receptorów β</w:t>
      </w:r>
      <w:r w:rsidRPr="002F557C">
        <w:rPr>
          <w:szCs w:val="22"/>
          <w:vertAlign w:val="subscript"/>
          <w:lang w:val="pl-PL"/>
        </w:rPr>
        <w:t>2</w:t>
      </w:r>
      <w:r>
        <w:rPr>
          <w:szCs w:val="22"/>
          <w:lang w:val="pl-PL"/>
        </w:rPr>
        <w:t xml:space="preserve">-adenergicznych </w:t>
      </w:r>
      <w:r w:rsidRPr="002F557C">
        <w:rPr>
          <w:szCs w:val="22"/>
          <w:lang w:val="pl-PL"/>
        </w:rPr>
        <w:t>w głównych i obwodowych drogach oddechowych płuc</w:t>
      </w:r>
      <w:r>
        <w:rPr>
          <w:szCs w:val="22"/>
          <w:lang w:val="pl-PL"/>
        </w:rPr>
        <w:t>,</w:t>
      </w:r>
      <w:r w:rsidRPr="002F557C">
        <w:rPr>
          <w:szCs w:val="22"/>
          <w:lang w:val="pl-PL"/>
        </w:rPr>
        <w:t xml:space="preserve"> antagoni</w:t>
      </w:r>
      <w:r w:rsidR="00861A24">
        <w:rPr>
          <w:szCs w:val="22"/>
          <w:lang w:val="pl-PL"/>
        </w:rPr>
        <w:t>ści</w:t>
      </w:r>
      <w:r>
        <w:rPr>
          <w:szCs w:val="22"/>
          <w:lang w:val="pl-PL"/>
        </w:rPr>
        <w:t xml:space="preserve"> </w:t>
      </w:r>
      <w:r w:rsidRPr="002F557C">
        <w:rPr>
          <w:szCs w:val="22"/>
          <w:lang w:val="pl-PL"/>
        </w:rPr>
        <w:t xml:space="preserve">receptorów muskarynowych </w:t>
      </w:r>
      <w:r w:rsidR="00861A24">
        <w:rPr>
          <w:szCs w:val="22"/>
          <w:lang w:val="pl-PL"/>
        </w:rPr>
        <w:t>są</w:t>
      </w:r>
      <w:r w:rsidRPr="002F557C">
        <w:rPr>
          <w:szCs w:val="22"/>
          <w:lang w:val="pl-PL"/>
        </w:rPr>
        <w:t xml:space="preserve"> </w:t>
      </w:r>
      <w:r w:rsidR="00861A24">
        <w:rPr>
          <w:szCs w:val="22"/>
          <w:lang w:val="pl-PL"/>
        </w:rPr>
        <w:t>bardziej skuteczni</w:t>
      </w:r>
      <w:r w:rsidRPr="002F557C">
        <w:rPr>
          <w:szCs w:val="22"/>
          <w:lang w:val="pl-PL"/>
        </w:rPr>
        <w:t xml:space="preserve"> w </w:t>
      </w:r>
      <w:r>
        <w:rPr>
          <w:szCs w:val="22"/>
          <w:lang w:val="pl-PL"/>
        </w:rPr>
        <w:t>relaksacji</w:t>
      </w:r>
      <w:r w:rsidRPr="002F557C">
        <w:rPr>
          <w:szCs w:val="22"/>
          <w:lang w:val="pl-PL"/>
        </w:rPr>
        <w:t xml:space="preserve"> głównych dróg oddechowych, a</w:t>
      </w:r>
      <w:r w:rsidR="00E47F2D">
        <w:rPr>
          <w:szCs w:val="22"/>
          <w:lang w:val="pl-PL"/>
        </w:rPr>
        <w:t> </w:t>
      </w:r>
      <w:r w:rsidR="00861A24">
        <w:rPr>
          <w:szCs w:val="22"/>
          <w:lang w:val="pl-PL"/>
        </w:rPr>
        <w:t>agoniści</w:t>
      </w:r>
      <w:r>
        <w:rPr>
          <w:szCs w:val="22"/>
          <w:lang w:val="pl-PL"/>
        </w:rPr>
        <w:t xml:space="preserve"> receptor</w:t>
      </w:r>
      <w:r w:rsidR="00861A24">
        <w:rPr>
          <w:szCs w:val="22"/>
          <w:lang w:val="pl-PL"/>
        </w:rPr>
        <w:t>ów</w:t>
      </w:r>
      <w:r>
        <w:rPr>
          <w:szCs w:val="22"/>
          <w:lang w:val="pl-PL"/>
        </w:rPr>
        <w:t xml:space="preserve"> </w:t>
      </w:r>
      <w:r w:rsidRPr="002F557C">
        <w:rPr>
          <w:szCs w:val="22"/>
          <w:lang w:val="pl-PL"/>
        </w:rPr>
        <w:t>β</w:t>
      </w:r>
      <w:r w:rsidRPr="002F557C">
        <w:rPr>
          <w:szCs w:val="22"/>
          <w:vertAlign w:val="subscript"/>
          <w:lang w:val="pl-PL"/>
        </w:rPr>
        <w:t>2</w:t>
      </w:r>
      <w:r>
        <w:rPr>
          <w:szCs w:val="22"/>
          <w:lang w:val="pl-PL"/>
        </w:rPr>
        <w:noBreakHyphen/>
        <w:t>adrenergiczn</w:t>
      </w:r>
      <w:r w:rsidR="00861A24">
        <w:rPr>
          <w:szCs w:val="22"/>
          <w:lang w:val="pl-PL"/>
        </w:rPr>
        <w:t>ych</w:t>
      </w:r>
      <w:r>
        <w:rPr>
          <w:szCs w:val="22"/>
          <w:lang w:val="pl-PL"/>
        </w:rPr>
        <w:t xml:space="preserve"> </w:t>
      </w:r>
      <w:r w:rsidR="00861A24">
        <w:rPr>
          <w:szCs w:val="22"/>
          <w:lang w:val="pl-PL"/>
        </w:rPr>
        <w:t>są bardziej</w:t>
      </w:r>
      <w:r w:rsidRPr="002F557C">
        <w:rPr>
          <w:szCs w:val="22"/>
          <w:lang w:val="pl-PL"/>
        </w:rPr>
        <w:t xml:space="preserve"> skuteczni w r</w:t>
      </w:r>
      <w:r>
        <w:rPr>
          <w:szCs w:val="22"/>
          <w:lang w:val="pl-PL"/>
        </w:rPr>
        <w:t>elaksacji</w:t>
      </w:r>
      <w:r w:rsidRPr="002F557C">
        <w:rPr>
          <w:szCs w:val="22"/>
          <w:lang w:val="pl-PL"/>
        </w:rPr>
        <w:t xml:space="preserve"> obwodowych dróg oddechowych. R</w:t>
      </w:r>
      <w:r>
        <w:rPr>
          <w:szCs w:val="22"/>
          <w:lang w:val="pl-PL"/>
        </w:rPr>
        <w:t>ozkurcz</w:t>
      </w:r>
      <w:r w:rsidRPr="002F557C">
        <w:rPr>
          <w:szCs w:val="22"/>
          <w:lang w:val="pl-PL"/>
        </w:rPr>
        <w:t xml:space="preserve"> zarówno głównych, jak i obwodowych dróg oddechowych w</w:t>
      </w:r>
      <w:r>
        <w:rPr>
          <w:szCs w:val="22"/>
          <w:lang w:val="pl-PL"/>
        </w:rPr>
        <w:t xml:space="preserve"> </w:t>
      </w:r>
      <w:r w:rsidR="00861A24">
        <w:rPr>
          <w:szCs w:val="22"/>
          <w:lang w:val="pl-PL"/>
        </w:rPr>
        <w:t>wyniku</w:t>
      </w:r>
      <w:r w:rsidRPr="002F557C">
        <w:rPr>
          <w:szCs w:val="22"/>
          <w:lang w:val="pl-PL"/>
        </w:rPr>
        <w:t xml:space="preserve"> leczeni</w:t>
      </w:r>
      <w:r>
        <w:rPr>
          <w:szCs w:val="22"/>
          <w:lang w:val="pl-PL"/>
        </w:rPr>
        <w:t>a</w:t>
      </w:r>
      <w:r w:rsidRPr="002F557C">
        <w:rPr>
          <w:szCs w:val="22"/>
          <w:lang w:val="pl-PL"/>
        </w:rPr>
        <w:t xml:space="preserve"> skojarzon</w:t>
      </w:r>
      <w:r>
        <w:rPr>
          <w:szCs w:val="22"/>
          <w:lang w:val="pl-PL"/>
        </w:rPr>
        <w:t>ego</w:t>
      </w:r>
      <w:r w:rsidRPr="002F557C">
        <w:rPr>
          <w:szCs w:val="22"/>
          <w:lang w:val="pl-PL"/>
        </w:rPr>
        <w:t xml:space="preserve"> może przyczyniać się do korzystn</w:t>
      </w:r>
      <w:r>
        <w:rPr>
          <w:szCs w:val="22"/>
          <w:lang w:val="pl-PL"/>
        </w:rPr>
        <w:t>iejszego</w:t>
      </w:r>
      <w:r w:rsidRPr="002F557C">
        <w:rPr>
          <w:szCs w:val="22"/>
          <w:lang w:val="pl-PL"/>
        </w:rPr>
        <w:t xml:space="preserve"> wpływu na </w:t>
      </w:r>
      <w:r w:rsidR="00AB3F9D">
        <w:rPr>
          <w:szCs w:val="22"/>
          <w:lang w:val="pl-PL"/>
        </w:rPr>
        <w:t>czynność</w:t>
      </w:r>
      <w:r w:rsidRPr="002F557C">
        <w:rPr>
          <w:szCs w:val="22"/>
          <w:lang w:val="pl-PL"/>
        </w:rPr>
        <w:t xml:space="preserve"> płuc. Dalsze informacje dotyczące </w:t>
      </w:r>
      <w:r w:rsidRPr="005E661A">
        <w:rPr>
          <w:szCs w:val="22"/>
          <w:lang w:val="pl-PL"/>
        </w:rPr>
        <w:t>obu</w:t>
      </w:r>
      <w:r>
        <w:rPr>
          <w:szCs w:val="22"/>
          <w:lang w:val="pl-PL"/>
        </w:rPr>
        <w:t xml:space="preserve"> </w:t>
      </w:r>
      <w:r w:rsidRPr="002F557C">
        <w:rPr>
          <w:szCs w:val="22"/>
          <w:lang w:val="pl-PL"/>
        </w:rPr>
        <w:t>substancji zamieszczono poniżej.</w:t>
      </w:r>
    </w:p>
    <w:p w14:paraId="60B3C480" w14:textId="77777777" w:rsidR="0088302C" w:rsidRPr="002F557C" w:rsidRDefault="0088302C" w:rsidP="002F557C">
      <w:pPr>
        <w:tabs>
          <w:tab w:val="clear" w:pos="567"/>
        </w:tabs>
        <w:spacing w:line="240" w:lineRule="auto"/>
        <w:rPr>
          <w:noProof/>
          <w:szCs w:val="22"/>
          <w:lang w:val="pl-PL"/>
        </w:rPr>
      </w:pPr>
    </w:p>
    <w:p w14:paraId="6B8639F0" w14:textId="77777777" w:rsidR="0088302C" w:rsidRPr="002F557C" w:rsidRDefault="00093CAB" w:rsidP="002F557C">
      <w:pPr>
        <w:tabs>
          <w:tab w:val="clear" w:pos="567"/>
        </w:tabs>
        <w:spacing w:line="240" w:lineRule="auto"/>
        <w:rPr>
          <w:noProof/>
          <w:szCs w:val="22"/>
          <w:lang w:val="pl-PL"/>
        </w:rPr>
      </w:pPr>
      <w:r>
        <w:rPr>
          <w:szCs w:val="22"/>
          <w:lang w:val="pl-PL"/>
        </w:rPr>
        <w:t>Aklidyn</w:t>
      </w:r>
      <w:r w:rsidR="009E20A9">
        <w:rPr>
          <w:szCs w:val="22"/>
          <w:lang w:val="pl-PL"/>
        </w:rPr>
        <w:t>a</w:t>
      </w:r>
      <w:r w:rsidRPr="002F557C">
        <w:rPr>
          <w:szCs w:val="22"/>
          <w:lang w:val="pl-PL"/>
        </w:rPr>
        <w:t xml:space="preserve"> </w:t>
      </w:r>
      <w:r w:rsidR="0088302C" w:rsidRPr="002F557C">
        <w:rPr>
          <w:szCs w:val="22"/>
          <w:lang w:val="pl-PL"/>
        </w:rPr>
        <w:t xml:space="preserve">to kompetycyjny, selektywny antagonista receptorów muskarynowych, którego czas </w:t>
      </w:r>
      <w:r w:rsidR="0088302C">
        <w:rPr>
          <w:szCs w:val="22"/>
          <w:lang w:val="pl-PL"/>
        </w:rPr>
        <w:t>łączenia z</w:t>
      </w:r>
      <w:r w:rsidR="0088302C" w:rsidRPr="002F557C">
        <w:rPr>
          <w:szCs w:val="22"/>
          <w:lang w:val="pl-PL"/>
        </w:rPr>
        <w:t xml:space="preserve"> receptora</w:t>
      </w:r>
      <w:r w:rsidR="0088302C">
        <w:rPr>
          <w:szCs w:val="22"/>
          <w:lang w:val="pl-PL"/>
        </w:rPr>
        <w:t>mi</w:t>
      </w:r>
      <w:r w:rsidR="0088302C" w:rsidRPr="002F557C">
        <w:rPr>
          <w:szCs w:val="22"/>
          <w:lang w:val="pl-PL"/>
        </w:rPr>
        <w:t xml:space="preserve"> M</w:t>
      </w:r>
      <w:r w:rsidR="0088302C" w:rsidRPr="002F557C">
        <w:rPr>
          <w:szCs w:val="22"/>
          <w:vertAlign w:val="subscript"/>
          <w:lang w:val="pl-PL"/>
        </w:rPr>
        <w:t>3</w:t>
      </w:r>
      <w:r w:rsidR="0088302C" w:rsidRPr="002F557C">
        <w:rPr>
          <w:szCs w:val="22"/>
          <w:lang w:val="pl-PL"/>
        </w:rPr>
        <w:t xml:space="preserve"> jest dłuższy niż </w:t>
      </w:r>
      <w:r w:rsidR="0088302C">
        <w:rPr>
          <w:szCs w:val="22"/>
          <w:lang w:val="pl-PL"/>
        </w:rPr>
        <w:t xml:space="preserve">z </w:t>
      </w:r>
      <w:r w:rsidR="0088302C" w:rsidRPr="002F557C">
        <w:rPr>
          <w:szCs w:val="22"/>
          <w:lang w:val="pl-PL"/>
        </w:rPr>
        <w:t>receptora</w:t>
      </w:r>
      <w:r w:rsidR="0088302C">
        <w:rPr>
          <w:szCs w:val="22"/>
          <w:lang w:val="pl-PL"/>
        </w:rPr>
        <w:t>mi</w:t>
      </w:r>
      <w:r w:rsidR="0088302C" w:rsidRPr="002F557C">
        <w:rPr>
          <w:szCs w:val="22"/>
          <w:lang w:val="pl-PL"/>
        </w:rPr>
        <w:t xml:space="preserve"> M</w:t>
      </w:r>
      <w:r w:rsidR="0088302C" w:rsidRPr="002F557C">
        <w:rPr>
          <w:szCs w:val="22"/>
          <w:vertAlign w:val="subscript"/>
          <w:lang w:val="pl-PL"/>
        </w:rPr>
        <w:t>2</w:t>
      </w:r>
      <w:r w:rsidR="0088302C" w:rsidRPr="002F557C">
        <w:rPr>
          <w:szCs w:val="22"/>
          <w:lang w:val="pl-PL"/>
        </w:rPr>
        <w:t>. Receptory M</w:t>
      </w:r>
      <w:r w:rsidR="0088302C" w:rsidRPr="002F557C">
        <w:rPr>
          <w:szCs w:val="22"/>
          <w:vertAlign w:val="subscript"/>
          <w:lang w:val="pl-PL"/>
        </w:rPr>
        <w:t>3</w:t>
      </w:r>
      <w:r w:rsidR="0088302C" w:rsidRPr="002F557C">
        <w:rPr>
          <w:szCs w:val="22"/>
          <w:lang w:val="pl-PL"/>
        </w:rPr>
        <w:t xml:space="preserve"> pośredniczą w kurczeniu się mięśni gładkich dróg oddechowych. Wdychany </w:t>
      </w:r>
      <w:r w:rsidR="009E20A9">
        <w:rPr>
          <w:szCs w:val="22"/>
          <w:lang w:val="pl-PL"/>
        </w:rPr>
        <w:t>bromek</w:t>
      </w:r>
      <w:r w:rsidR="009E20A9" w:rsidRPr="002F557C">
        <w:rPr>
          <w:szCs w:val="22"/>
          <w:lang w:val="pl-PL"/>
        </w:rPr>
        <w:t xml:space="preserve"> </w:t>
      </w:r>
      <w:r>
        <w:rPr>
          <w:szCs w:val="22"/>
          <w:lang w:val="pl-PL"/>
        </w:rPr>
        <w:t>aklidyn</w:t>
      </w:r>
      <w:r w:rsidR="009E20A9">
        <w:rPr>
          <w:szCs w:val="22"/>
          <w:lang w:val="pl-PL"/>
        </w:rPr>
        <w:t>y</w:t>
      </w:r>
      <w:r>
        <w:rPr>
          <w:szCs w:val="22"/>
          <w:lang w:val="pl-PL"/>
        </w:rPr>
        <w:t xml:space="preserve"> </w:t>
      </w:r>
      <w:r w:rsidR="0088302C" w:rsidRPr="002F557C">
        <w:rPr>
          <w:szCs w:val="22"/>
          <w:lang w:val="pl-PL"/>
        </w:rPr>
        <w:t>działa miejscowo w płucach jako antagonista receptorów M</w:t>
      </w:r>
      <w:r w:rsidR="0088302C" w:rsidRPr="002F557C">
        <w:rPr>
          <w:szCs w:val="22"/>
          <w:vertAlign w:val="subscript"/>
          <w:lang w:val="pl-PL"/>
        </w:rPr>
        <w:t>3</w:t>
      </w:r>
      <w:r w:rsidR="0088302C" w:rsidRPr="002F557C">
        <w:rPr>
          <w:szCs w:val="22"/>
          <w:lang w:val="pl-PL"/>
        </w:rPr>
        <w:t xml:space="preserve"> mięśni gładkich dróg oddechowych i wywołuje rozszerzenie oskrzeli. Wykazano również, że </w:t>
      </w:r>
      <w:r>
        <w:rPr>
          <w:szCs w:val="22"/>
          <w:lang w:val="pl-PL"/>
        </w:rPr>
        <w:t>aklidyn</w:t>
      </w:r>
      <w:r w:rsidR="009E20A9">
        <w:rPr>
          <w:szCs w:val="22"/>
          <w:lang w:val="pl-PL"/>
        </w:rPr>
        <w:t>a</w:t>
      </w:r>
      <w:r w:rsidR="0088302C" w:rsidRPr="002F557C">
        <w:rPr>
          <w:szCs w:val="22"/>
          <w:lang w:val="pl-PL"/>
        </w:rPr>
        <w:t xml:space="preserve"> </w:t>
      </w:r>
      <w:r w:rsidR="0088302C">
        <w:rPr>
          <w:szCs w:val="22"/>
          <w:lang w:val="pl-PL"/>
        </w:rPr>
        <w:t>u</w:t>
      </w:r>
      <w:r w:rsidR="0088302C" w:rsidRPr="002F557C">
        <w:rPr>
          <w:szCs w:val="22"/>
          <w:lang w:val="pl-PL"/>
        </w:rPr>
        <w:t xml:space="preserve"> pacjent</w:t>
      </w:r>
      <w:r w:rsidR="0088302C">
        <w:rPr>
          <w:szCs w:val="22"/>
          <w:lang w:val="pl-PL"/>
        </w:rPr>
        <w:t>ów</w:t>
      </w:r>
      <w:r w:rsidR="0088302C" w:rsidRPr="002F557C">
        <w:rPr>
          <w:szCs w:val="22"/>
          <w:lang w:val="pl-PL"/>
        </w:rPr>
        <w:t xml:space="preserve"> z POChP</w:t>
      </w:r>
      <w:r w:rsidR="0088302C">
        <w:rPr>
          <w:szCs w:val="22"/>
          <w:lang w:val="pl-PL"/>
        </w:rPr>
        <w:t xml:space="preserve"> zmniejsza</w:t>
      </w:r>
      <w:r w:rsidR="0088302C" w:rsidRPr="002F557C">
        <w:rPr>
          <w:szCs w:val="22"/>
          <w:lang w:val="pl-PL"/>
        </w:rPr>
        <w:t xml:space="preserve"> objaw</w:t>
      </w:r>
      <w:r w:rsidR="0088302C">
        <w:rPr>
          <w:szCs w:val="22"/>
          <w:lang w:val="pl-PL"/>
        </w:rPr>
        <w:t>y choroby</w:t>
      </w:r>
      <w:r w:rsidR="0088302C" w:rsidRPr="002F557C">
        <w:rPr>
          <w:szCs w:val="22"/>
          <w:lang w:val="pl-PL"/>
        </w:rPr>
        <w:t>, popraw</w:t>
      </w:r>
      <w:r w:rsidR="0088302C">
        <w:rPr>
          <w:szCs w:val="22"/>
          <w:lang w:val="pl-PL"/>
        </w:rPr>
        <w:t>ia</w:t>
      </w:r>
      <w:r w:rsidR="0088302C" w:rsidRPr="002F557C">
        <w:rPr>
          <w:szCs w:val="22"/>
          <w:lang w:val="pl-PL"/>
        </w:rPr>
        <w:t xml:space="preserve"> stan zdrowia związan</w:t>
      </w:r>
      <w:r w:rsidR="0088302C">
        <w:rPr>
          <w:szCs w:val="22"/>
          <w:lang w:val="pl-PL"/>
        </w:rPr>
        <w:t>y</w:t>
      </w:r>
      <w:r w:rsidR="0088302C" w:rsidRPr="002F557C">
        <w:rPr>
          <w:szCs w:val="22"/>
          <w:lang w:val="pl-PL"/>
        </w:rPr>
        <w:t xml:space="preserve"> z chorobą, </w:t>
      </w:r>
      <w:r w:rsidR="00861A24">
        <w:rPr>
          <w:szCs w:val="22"/>
          <w:lang w:val="pl-PL"/>
        </w:rPr>
        <w:t>zmniejsza</w:t>
      </w:r>
      <w:r w:rsidR="0088302C" w:rsidRPr="002F557C">
        <w:rPr>
          <w:szCs w:val="22"/>
          <w:lang w:val="pl-PL"/>
        </w:rPr>
        <w:t xml:space="preserve"> </w:t>
      </w:r>
      <w:r w:rsidR="00861A24">
        <w:rPr>
          <w:szCs w:val="22"/>
          <w:lang w:val="pl-PL"/>
        </w:rPr>
        <w:t>częstość</w:t>
      </w:r>
      <w:r w:rsidR="0088302C" w:rsidRPr="002F557C">
        <w:rPr>
          <w:szCs w:val="22"/>
          <w:lang w:val="pl-PL"/>
        </w:rPr>
        <w:t xml:space="preserve"> zaostrzeń i popraw</w:t>
      </w:r>
      <w:r w:rsidR="0088302C">
        <w:rPr>
          <w:szCs w:val="22"/>
          <w:lang w:val="pl-PL"/>
        </w:rPr>
        <w:t>ia</w:t>
      </w:r>
      <w:r w:rsidR="0088302C" w:rsidRPr="002F557C">
        <w:rPr>
          <w:szCs w:val="22"/>
          <w:lang w:val="pl-PL"/>
        </w:rPr>
        <w:t xml:space="preserve"> tolerancj</w:t>
      </w:r>
      <w:r w:rsidR="0088302C">
        <w:rPr>
          <w:szCs w:val="22"/>
          <w:lang w:val="pl-PL"/>
        </w:rPr>
        <w:t>ę</w:t>
      </w:r>
      <w:r w:rsidR="0088302C" w:rsidRPr="002F557C">
        <w:rPr>
          <w:szCs w:val="22"/>
          <w:lang w:val="pl-PL"/>
        </w:rPr>
        <w:t xml:space="preserve"> wysiłku. </w:t>
      </w:r>
      <w:r w:rsidR="009E20A9">
        <w:rPr>
          <w:szCs w:val="22"/>
          <w:lang w:val="pl-PL"/>
        </w:rPr>
        <w:t>Bromek</w:t>
      </w:r>
      <w:r w:rsidR="009E20A9" w:rsidRPr="002F557C">
        <w:rPr>
          <w:szCs w:val="22"/>
          <w:lang w:val="pl-PL"/>
        </w:rPr>
        <w:t xml:space="preserve"> </w:t>
      </w:r>
      <w:r w:rsidR="009E20A9">
        <w:rPr>
          <w:szCs w:val="22"/>
          <w:lang w:val="pl-PL"/>
        </w:rPr>
        <w:t>a</w:t>
      </w:r>
      <w:r>
        <w:rPr>
          <w:szCs w:val="22"/>
          <w:lang w:val="pl-PL"/>
        </w:rPr>
        <w:t>klidyn</w:t>
      </w:r>
      <w:r w:rsidR="009E20A9">
        <w:rPr>
          <w:szCs w:val="22"/>
          <w:lang w:val="pl-PL"/>
        </w:rPr>
        <w:t>y</w:t>
      </w:r>
      <w:r>
        <w:rPr>
          <w:szCs w:val="22"/>
          <w:lang w:val="pl-PL"/>
        </w:rPr>
        <w:t xml:space="preserve"> </w:t>
      </w:r>
      <w:r w:rsidR="0088302C" w:rsidRPr="002F557C">
        <w:rPr>
          <w:szCs w:val="22"/>
          <w:lang w:val="pl-PL"/>
        </w:rPr>
        <w:t xml:space="preserve">jest szybko rozkładany w osoczu, </w:t>
      </w:r>
      <w:r w:rsidR="005F4F3A">
        <w:rPr>
          <w:szCs w:val="22"/>
          <w:lang w:val="pl-PL"/>
        </w:rPr>
        <w:t xml:space="preserve">dlatego </w:t>
      </w:r>
      <w:r w:rsidR="0088302C" w:rsidRPr="002F557C">
        <w:rPr>
          <w:szCs w:val="22"/>
          <w:lang w:val="pl-PL"/>
        </w:rPr>
        <w:t>poziom ogólnoustrojowych działań niepożądanych związanych z działaniem przeciwcholinergicznym</w:t>
      </w:r>
      <w:r w:rsidR="0088302C">
        <w:rPr>
          <w:szCs w:val="22"/>
          <w:lang w:val="pl-PL"/>
        </w:rPr>
        <w:t xml:space="preserve"> substancji</w:t>
      </w:r>
      <w:r w:rsidR="0088302C" w:rsidRPr="002F557C">
        <w:rPr>
          <w:szCs w:val="22"/>
          <w:lang w:val="pl-PL"/>
        </w:rPr>
        <w:t xml:space="preserve"> jest mały.</w:t>
      </w:r>
    </w:p>
    <w:p w14:paraId="1769AB6B" w14:textId="77777777" w:rsidR="0088302C" w:rsidRPr="002F557C" w:rsidRDefault="0088302C" w:rsidP="002F557C">
      <w:pPr>
        <w:tabs>
          <w:tab w:val="clear" w:pos="567"/>
        </w:tabs>
        <w:spacing w:line="240" w:lineRule="auto"/>
        <w:rPr>
          <w:noProof/>
          <w:szCs w:val="22"/>
          <w:lang w:val="pl-PL"/>
        </w:rPr>
      </w:pPr>
    </w:p>
    <w:p w14:paraId="4BE1EBD5" w14:textId="77777777" w:rsidR="0088302C" w:rsidRPr="002F557C" w:rsidRDefault="0088302C" w:rsidP="002F557C">
      <w:pPr>
        <w:tabs>
          <w:tab w:val="clear" w:pos="567"/>
        </w:tabs>
        <w:spacing w:line="240" w:lineRule="auto"/>
        <w:rPr>
          <w:noProof/>
          <w:szCs w:val="22"/>
          <w:lang w:val="pl-PL"/>
        </w:rPr>
      </w:pPr>
      <w:r w:rsidRPr="002F557C">
        <w:rPr>
          <w:szCs w:val="22"/>
          <w:lang w:val="pl-PL"/>
        </w:rPr>
        <w:t xml:space="preserve">Formoterol </w:t>
      </w:r>
      <w:r w:rsidR="005F4F3A">
        <w:rPr>
          <w:szCs w:val="22"/>
          <w:lang w:val="pl-PL"/>
        </w:rPr>
        <w:t>jest</w:t>
      </w:r>
      <w:r w:rsidRPr="002F557C">
        <w:rPr>
          <w:szCs w:val="22"/>
          <w:lang w:val="pl-PL"/>
        </w:rPr>
        <w:t xml:space="preserve"> silny</w:t>
      </w:r>
      <w:r w:rsidR="005F4F3A">
        <w:rPr>
          <w:szCs w:val="22"/>
          <w:lang w:val="pl-PL"/>
        </w:rPr>
        <w:t>m</w:t>
      </w:r>
      <w:r w:rsidRPr="002F557C">
        <w:rPr>
          <w:szCs w:val="22"/>
          <w:lang w:val="pl-PL"/>
        </w:rPr>
        <w:t>, wybiórczy</w:t>
      </w:r>
      <w:r w:rsidR="005F4F3A">
        <w:rPr>
          <w:szCs w:val="22"/>
          <w:lang w:val="pl-PL"/>
        </w:rPr>
        <w:t>m</w:t>
      </w:r>
      <w:r w:rsidRPr="002F557C">
        <w:rPr>
          <w:szCs w:val="22"/>
          <w:lang w:val="pl-PL"/>
        </w:rPr>
        <w:t xml:space="preserve"> agonist</w:t>
      </w:r>
      <w:r w:rsidR="005F4F3A">
        <w:rPr>
          <w:szCs w:val="22"/>
          <w:lang w:val="pl-PL"/>
        </w:rPr>
        <w:t>ą</w:t>
      </w:r>
      <w:r w:rsidRPr="002F557C">
        <w:rPr>
          <w:szCs w:val="22"/>
          <w:lang w:val="pl-PL"/>
        </w:rPr>
        <w:t xml:space="preserve"> receptorów β</w:t>
      </w:r>
      <w:r w:rsidRPr="002F557C">
        <w:rPr>
          <w:szCs w:val="22"/>
          <w:vertAlign w:val="subscript"/>
          <w:lang w:val="pl-PL"/>
        </w:rPr>
        <w:t>2</w:t>
      </w:r>
      <w:r w:rsidRPr="00C5206E">
        <w:rPr>
          <w:szCs w:val="22"/>
          <w:lang w:val="pl-PL"/>
        </w:rPr>
        <w:t>-</w:t>
      </w:r>
      <w:r>
        <w:rPr>
          <w:szCs w:val="22"/>
          <w:vertAlign w:val="subscript"/>
          <w:lang w:val="pl-PL"/>
        </w:rPr>
        <w:t xml:space="preserve"> </w:t>
      </w:r>
      <w:r w:rsidRPr="00C71C8B">
        <w:rPr>
          <w:szCs w:val="22"/>
          <w:lang w:val="pl-PL"/>
        </w:rPr>
        <w:t>adrenergicznych</w:t>
      </w:r>
      <w:r w:rsidRPr="002F557C">
        <w:rPr>
          <w:szCs w:val="22"/>
          <w:lang w:val="pl-PL"/>
        </w:rPr>
        <w:t xml:space="preserve">. Rozszerzenie oskrzeli </w:t>
      </w:r>
      <w:r w:rsidR="005F4F3A">
        <w:rPr>
          <w:szCs w:val="22"/>
          <w:lang w:val="pl-PL"/>
        </w:rPr>
        <w:t>wywołane</w:t>
      </w:r>
      <w:r w:rsidRPr="002F557C">
        <w:rPr>
          <w:szCs w:val="22"/>
          <w:lang w:val="pl-PL"/>
        </w:rPr>
        <w:t xml:space="preserve"> jest</w:t>
      </w:r>
      <w:r>
        <w:rPr>
          <w:szCs w:val="22"/>
          <w:lang w:val="pl-PL"/>
        </w:rPr>
        <w:t xml:space="preserve"> </w:t>
      </w:r>
      <w:r w:rsidRPr="002F557C">
        <w:rPr>
          <w:szCs w:val="22"/>
          <w:lang w:val="pl-PL"/>
        </w:rPr>
        <w:t>bezpośredni</w:t>
      </w:r>
      <w:r>
        <w:rPr>
          <w:szCs w:val="22"/>
          <w:lang w:val="pl-PL"/>
        </w:rPr>
        <w:t>ą</w:t>
      </w:r>
      <w:r w:rsidRPr="002F557C">
        <w:rPr>
          <w:szCs w:val="22"/>
          <w:lang w:val="pl-PL"/>
        </w:rPr>
        <w:t xml:space="preserve"> </w:t>
      </w:r>
      <w:r>
        <w:rPr>
          <w:szCs w:val="22"/>
          <w:lang w:val="pl-PL"/>
        </w:rPr>
        <w:t xml:space="preserve">relaksacją </w:t>
      </w:r>
      <w:r w:rsidRPr="002F557C">
        <w:rPr>
          <w:szCs w:val="22"/>
          <w:lang w:val="pl-PL"/>
        </w:rPr>
        <w:t xml:space="preserve">mięśni gładkich dróg oddechowych w wyniku </w:t>
      </w:r>
      <w:r w:rsidR="005F4F3A">
        <w:rPr>
          <w:szCs w:val="22"/>
          <w:lang w:val="pl-PL"/>
        </w:rPr>
        <w:t>zwiększenia</w:t>
      </w:r>
      <w:r w:rsidRPr="002F557C">
        <w:rPr>
          <w:szCs w:val="22"/>
          <w:lang w:val="pl-PL"/>
        </w:rPr>
        <w:t xml:space="preserve"> </w:t>
      </w:r>
      <w:r w:rsidR="005F4F3A">
        <w:rPr>
          <w:szCs w:val="22"/>
          <w:lang w:val="pl-PL"/>
        </w:rPr>
        <w:t>stężenia</w:t>
      </w:r>
      <w:r w:rsidRPr="002F557C">
        <w:rPr>
          <w:szCs w:val="22"/>
          <w:lang w:val="pl-PL"/>
        </w:rPr>
        <w:t xml:space="preserve"> cykliczne</w:t>
      </w:r>
      <w:r>
        <w:rPr>
          <w:szCs w:val="22"/>
          <w:lang w:val="pl-PL"/>
        </w:rPr>
        <w:t>go</w:t>
      </w:r>
      <w:r w:rsidRPr="002F557C">
        <w:rPr>
          <w:szCs w:val="22"/>
          <w:lang w:val="pl-PL"/>
        </w:rPr>
        <w:t xml:space="preserve"> AMP</w:t>
      </w:r>
      <w:r>
        <w:rPr>
          <w:szCs w:val="22"/>
          <w:lang w:val="pl-PL"/>
        </w:rPr>
        <w:t xml:space="preserve"> spowodowanego</w:t>
      </w:r>
      <w:r w:rsidRPr="002F557C">
        <w:rPr>
          <w:szCs w:val="22"/>
          <w:lang w:val="pl-PL"/>
        </w:rPr>
        <w:t xml:space="preserve"> aktywacj</w:t>
      </w:r>
      <w:r>
        <w:rPr>
          <w:szCs w:val="22"/>
          <w:lang w:val="pl-PL"/>
        </w:rPr>
        <w:t>ą</w:t>
      </w:r>
      <w:r w:rsidRPr="002F557C">
        <w:rPr>
          <w:szCs w:val="22"/>
          <w:lang w:val="pl-PL"/>
        </w:rPr>
        <w:t xml:space="preserve"> cyklazy adenylanowej. Wykazano, że oprócz poprawy czynności płuc</w:t>
      </w:r>
      <w:r>
        <w:rPr>
          <w:szCs w:val="22"/>
          <w:lang w:val="pl-PL"/>
        </w:rPr>
        <w:t>,</w:t>
      </w:r>
      <w:r w:rsidRPr="002F557C">
        <w:rPr>
          <w:szCs w:val="22"/>
          <w:lang w:val="pl-PL"/>
        </w:rPr>
        <w:t xml:space="preserve"> formoterol </w:t>
      </w:r>
      <w:r w:rsidR="005F4F3A">
        <w:rPr>
          <w:szCs w:val="22"/>
          <w:lang w:val="pl-PL"/>
        </w:rPr>
        <w:t>zmniejsza</w:t>
      </w:r>
      <w:r w:rsidRPr="002F557C">
        <w:rPr>
          <w:szCs w:val="22"/>
          <w:lang w:val="pl-PL"/>
        </w:rPr>
        <w:t xml:space="preserve"> objawy i </w:t>
      </w:r>
      <w:r w:rsidR="005F4F3A">
        <w:rPr>
          <w:szCs w:val="22"/>
          <w:lang w:val="pl-PL"/>
        </w:rPr>
        <w:t xml:space="preserve">poprawia </w:t>
      </w:r>
      <w:r w:rsidRPr="002F557C">
        <w:rPr>
          <w:szCs w:val="22"/>
          <w:lang w:val="pl-PL"/>
        </w:rPr>
        <w:t>jakość życia u pacjentów z POChP.</w:t>
      </w:r>
    </w:p>
    <w:p w14:paraId="35211A8E" w14:textId="77777777" w:rsidR="0088302C" w:rsidRPr="002F557C" w:rsidRDefault="0088302C" w:rsidP="002F557C">
      <w:pPr>
        <w:tabs>
          <w:tab w:val="clear" w:pos="567"/>
        </w:tabs>
        <w:spacing w:line="240" w:lineRule="auto"/>
        <w:rPr>
          <w:noProof/>
          <w:szCs w:val="22"/>
          <w:lang w:val="pl-PL"/>
        </w:rPr>
      </w:pPr>
    </w:p>
    <w:p w14:paraId="52047AB3" w14:textId="77777777" w:rsidR="0088302C" w:rsidRDefault="0088302C" w:rsidP="002F557C">
      <w:pPr>
        <w:keepNext/>
        <w:keepLines/>
        <w:tabs>
          <w:tab w:val="clear" w:pos="567"/>
        </w:tabs>
        <w:spacing w:line="240" w:lineRule="auto"/>
        <w:rPr>
          <w:szCs w:val="22"/>
          <w:u w:val="single"/>
          <w:lang w:val="pl-PL"/>
        </w:rPr>
      </w:pPr>
      <w:r w:rsidRPr="00277396">
        <w:rPr>
          <w:szCs w:val="22"/>
          <w:u w:val="single"/>
          <w:lang w:val="pl-PL"/>
        </w:rPr>
        <w:t>Działanie farmakodynamiczne</w:t>
      </w:r>
    </w:p>
    <w:p w14:paraId="10E3F8F3" w14:textId="77777777" w:rsidR="00C946E7" w:rsidRPr="00277396" w:rsidRDefault="00C946E7" w:rsidP="002F557C">
      <w:pPr>
        <w:keepNext/>
        <w:keepLines/>
        <w:tabs>
          <w:tab w:val="clear" w:pos="567"/>
        </w:tabs>
        <w:spacing w:line="240" w:lineRule="auto"/>
        <w:rPr>
          <w:noProof/>
          <w:szCs w:val="22"/>
          <w:u w:val="single"/>
          <w:lang w:val="pl-PL"/>
        </w:rPr>
      </w:pPr>
    </w:p>
    <w:p w14:paraId="14D2468A"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Badania skuteczności kliniczn</w:t>
      </w:r>
      <w:r w:rsidR="005F4F3A">
        <w:rPr>
          <w:szCs w:val="22"/>
          <w:lang w:val="pl-PL"/>
        </w:rPr>
        <w:t>ej</w:t>
      </w:r>
      <w:r w:rsidRPr="002F557C">
        <w:rPr>
          <w:szCs w:val="22"/>
          <w:lang w:val="pl-PL"/>
        </w:rPr>
        <w:t xml:space="preserve"> wykazały, że produkt leczniczy Duaklir Genuair </w:t>
      </w:r>
      <w:r>
        <w:rPr>
          <w:szCs w:val="22"/>
          <w:lang w:val="pl-PL"/>
        </w:rPr>
        <w:t xml:space="preserve">istotnie </w:t>
      </w:r>
      <w:r w:rsidRPr="002F557C">
        <w:rPr>
          <w:szCs w:val="22"/>
          <w:lang w:val="pl-PL"/>
        </w:rPr>
        <w:t>klinicznie popraw</w:t>
      </w:r>
      <w:r>
        <w:rPr>
          <w:szCs w:val="22"/>
          <w:lang w:val="pl-PL"/>
        </w:rPr>
        <w:t>ia</w:t>
      </w:r>
      <w:r w:rsidRPr="002F557C">
        <w:rPr>
          <w:szCs w:val="22"/>
          <w:lang w:val="pl-PL"/>
        </w:rPr>
        <w:t xml:space="preserve"> czynnoś</w:t>
      </w:r>
      <w:r>
        <w:rPr>
          <w:szCs w:val="22"/>
          <w:lang w:val="pl-PL"/>
        </w:rPr>
        <w:t>ć</w:t>
      </w:r>
      <w:r w:rsidRPr="002F557C">
        <w:rPr>
          <w:szCs w:val="22"/>
          <w:lang w:val="pl-PL"/>
        </w:rPr>
        <w:t xml:space="preserve"> płuc (</w:t>
      </w:r>
      <w:r w:rsidR="005F4F3A">
        <w:rPr>
          <w:szCs w:val="22"/>
          <w:lang w:val="pl-PL"/>
        </w:rPr>
        <w:t>ocenian</w:t>
      </w:r>
      <w:r w:rsidR="0012112C">
        <w:rPr>
          <w:szCs w:val="22"/>
          <w:lang w:val="pl-PL"/>
        </w:rPr>
        <w:t>ą</w:t>
      </w:r>
      <w:r w:rsidR="005F4F3A">
        <w:rPr>
          <w:szCs w:val="22"/>
          <w:lang w:val="pl-PL"/>
        </w:rPr>
        <w:t xml:space="preserve"> na podstawie</w:t>
      </w:r>
      <w:r>
        <w:rPr>
          <w:szCs w:val="22"/>
          <w:lang w:val="pl-PL"/>
        </w:rPr>
        <w:t xml:space="preserve"> </w:t>
      </w:r>
      <w:r w:rsidRPr="002F557C">
        <w:rPr>
          <w:szCs w:val="22"/>
          <w:lang w:val="pl-PL"/>
        </w:rPr>
        <w:t xml:space="preserve">pomiaru natężonej objętości wydechowej </w:t>
      </w:r>
      <w:r>
        <w:rPr>
          <w:szCs w:val="22"/>
          <w:lang w:val="pl-PL"/>
        </w:rPr>
        <w:t>pierwszosekundowej</w:t>
      </w:r>
      <w:r w:rsidRPr="002F557C">
        <w:rPr>
          <w:szCs w:val="22"/>
          <w:lang w:val="pl-PL"/>
        </w:rPr>
        <w:t xml:space="preserve"> [FEV</w:t>
      </w:r>
      <w:r w:rsidRPr="002F557C">
        <w:rPr>
          <w:szCs w:val="22"/>
          <w:vertAlign w:val="subscript"/>
          <w:lang w:val="pl-PL"/>
        </w:rPr>
        <w:t>1</w:t>
      </w:r>
      <w:r w:rsidRPr="002F557C">
        <w:rPr>
          <w:szCs w:val="22"/>
          <w:lang w:val="pl-PL"/>
        </w:rPr>
        <w:t xml:space="preserve">]) przez 12 godzin od podania produktu leczniczego. </w:t>
      </w:r>
    </w:p>
    <w:p w14:paraId="61E8E1D0" w14:textId="77777777" w:rsidR="0088302C" w:rsidRPr="002F557C" w:rsidRDefault="0088302C" w:rsidP="002F557C">
      <w:pPr>
        <w:tabs>
          <w:tab w:val="clear" w:pos="567"/>
        </w:tabs>
        <w:spacing w:line="240" w:lineRule="auto"/>
        <w:rPr>
          <w:noProof/>
          <w:szCs w:val="22"/>
          <w:lang w:val="pl-PL"/>
        </w:rPr>
      </w:pPr>
    </w:p>
    <w:p w14:paraId="3E2BE5EB" w14:textId="77777777" w:rsidR="0088302C" w:rsidRPr="002F557C" w:rsidRDefault="0088302C" w:rsidP="002F557C">
      <w:pPr>
        <w:tabs>
          <w:tab w:val="clear" w:pos="567"/>
        </w:tabs>
        <w:spacing w:line="240" w:lineRule="auto"/>
        <w:rPr>
          <w:noProof/>
          <w:szCs w:val="22"/>
          <w:lang w:val="pl-PL"/>
        </w:rPr>
      </w:pPr>
      <w:r w:rsidRPr="002F557C">
        <w:rPr>
          <w:szCs w:val="22"/>
          <w:lang w:val="pl-PL"/>
        </w:rPr>
        <w:t xml:space="preserve">Produkt leczniczy Duaklir Genuair wykazał szybki </w:t>
      </w:r>
      <w:r w:rsidR="005F4F3A">
        <w:rPr>
          <w:szCs w:val="22"/>
          <w:lang w:val="pl-PL"/>
        </w:rPr>
        <w:t>początek</w:t>
      </w:r>
      <w:r w:rsidRPr="002F557C">
        <w:rPr>
          <w:szCs w:val="22"/>
          <w:lang w:val="pl-PL"/>
        </w:rPr>
        <w:t xml:space="preserve"> działania w ciągu 5 minut od pierwszej inhalacji</w:t>
      </w:r>
      <w:r>
        <w:rPr>
          <w:szCs w:val="22"/>
          <w:lang w:val="pl-PL"/>
        </w:rPr>
        <w:t>, znamiennie szybsze</w:t>
      </w:r>
      <w:r w:rsidRPr="002F557C">
        <w:rPr>
          <w:szCs w:val="22"/>
          <w:lang w:val="pl-PL"/>
        </w:rPr>
        <w:t xml:space="preserve"> w stosunku do placebo (p&lt;0,0001). </w:t>
      </w:r>
      <w:r>
        <w:rPr>
          <w:szCs w:val="22"/>
          <w:lang w:val="pl-PL"/>
        </w:rPr>
        <w:t xml:space="preserve">Czas rozpoczęcia </w:t>
      </w:r>
      <w:r w:rsidRPr="002F557C">
        <w:rPr>
          <w:szCs w:val="22"/>
          <w:lang w:val="pl-PL"/>
        </w:rPr>
        <w:t xml:space="preserve">działania produktu leczniczego Duaklir Genuair był porównywalny do </w:t>
      </w:r>
      <w:r w:rsidR="005F4F3A">
        <w:rPr>
          <w:szCs w:val="22"/>
          <w:lang w:val="pl-PL"/>
        </w:rPr>
        <w:t>działania</w:t>
      </w:r>
      <w:r w:rsidRPr="002F557C">
        <w:rPr>
          <w:szCs w:val="22"/>
          <w:lang w:val="pl-PL"/>
        </w:rPr>
        <w:t xml:space="preserve"> szybko działającego </w:t>
      </w:r>
      <w:r>
        <w:rPr>
          <w:szCs w:val="22"/>
          <w:lang w:val="pl-PL"/>
        </w:rPr>
        <w:t xml:space="preserve">agonisty receptorów </w:t>
      </w:r>
      <w:r w:rsidRPr="002F557C">
        <w:rPr>
          <w:szCs w:val="22"/>
          <w:lang w:val="pl-PL"/>
        </w:rPr>
        <w:t>β</w:t>
      </w:r>
      <w:r w:rsidRPr="002F557C">
        <w:rPr>
          <w:szCs w:val="22"/>
          <w:vertAlign w:val="subscript"/>
          <w:lang w:val="pl-PL"/>
        </w:rPr>
        <w:t>2</w:t>
      </w:r>
      <w:r>
        <w:rPr>
          <w:szCs w:val="22"/>
          <w:lang w:val="pl-PL"/>
        </w:rPr>
        <w:noBreakHyphen/>
        <w:t>adrenergicznych,</w:t>
      </w:r>
      <w:r w:rsidRPr="002F557C">
        <w:rPr>
          <w:szCs w:val="22"/>
          <w:lang w:val="pl-PL"/>
        </w:rPr>
        <w:t xml:space="preserve"> formoterolu w dawce 12 mikrogramów. Maksymalne działanie rozszerzające oskrzela (</w:t>
      </w:r>
      <w:r w:rsidR="005F4F3A">
        <w:rPr>
          <w:szCs w:val="22"/>
          <w:lang w:val="pl-PL"/>
        </w:rPr>
        <w:t>maksymalne</w:t>
      </w:r>
      <w:r w:rsidRPr="002F557C">
        <w:rPr>
          <w:szCs w:val="22"/>
          <w:lang w:val="pl-PL"/>
        </w:rPr>
        <w:t xml:space="preserve"> FEV</w:t>
      </w:r>
      <w:r w:rsidRPr="002F557C">
        <w:rPr>
          <w:szCs w:val="22"/>
          <w:vertAlign w:val="subscript"/>
          <w:lang w:val="pl-PL"/>
        </w:rPr>
        <w:t>1</w:t>
      </w:r>
      <w:r w:rsidRPr="002F557C">
        <w:rPr>
          <w:szCs w:val="22"/>
          <w:lang w:val="pl-PL"/>
        </w:rPr>
        <w:t xml:space="preserve">) </w:t>
      </w:r>
      <w:r w:rsidR="005F4F3A">
        <w:rPr>
          <w:szCs w:val="22"/>
          <w:lang w:val="pl-PL"/>
        </w:rPr>
        <w:t>w stosunku do</w:t>
      </w:r>
      <w:r w:rsidRPr="002F557C">
        <w:rPr>
          <w:szCs w:val="22"/>
          <w:lang w:val="pl-PL"/>
        </w:rPr>
        <w:t xml:space="preserve"> wartości </w:t>
      </w:r>
      <w:r w:rsidR="005F4F3A">
        <w:rPr>
          <w:szCs w:val="22"/>
          <w:lang w:val="pl-PL"/>
        </w:rPr>
        <w:t>początkowej</w:t>
      </w:r>
      <w:r w:rsidRPr="002F557C">
        <w:rPr>
          <w:szCs w:val="22"/>
          <w:lang w:val="pl-PL"/>
        </w:rPr>
        <w:t xml:space="preserve"> </w:t>
      </w:r>
      <w:r>
        <w:rPr>
          <w:szCs w:val="22"/>
          <w:lang w:val="pl-PL"/>
        </w:rPr>
        <w:t>obserwowano</w:t>
      </w:r>
      <w:r w:rsidRPr="002F557C">
        <w:rPr>
          <w:szCs w:val="22"/>
          <w:lang w:val="pl-PL"/>
        </w:rPr>
        <w:t xml:space="preserve"> od pierwszej doby podawania produktu leczniczego (304 ml) i utrzymywało się </w:t>
      </w:r>
      <w:r w:rsidR="005F4F3A">
        <w:rPr>
          <w:szCs w:val="22"/>
          <w:lang w:val="pl-PL"/>
        </w:rPr>
        <w:t xml:space="preserve">ono </w:t>
      </w:r>
      <w:r w:rsidRPr="002F557C">
        <w:rPr>
          <w:szCs w:val="22"/>
          <w:lang w:val="pl-PL"/>
        </w:rPr>
        <w:t>przez okres 6</w:t>
      </w:r>
      <w:r>
        <w:rPr>
          <w:szCs w:val="22"/>
          <w:lang w:val="pl-PL"/>
        </w:rPr>
        <w:t> </w:t>
      </w:r>
      <w:r w:rsidR="00B969DA">
        <w:rPr>
          <w:szCs w:val="22"/>
          <w:lang w:val="pl-PL"/>
        </w:rPr>
        <w:t>miesięcy leczenia </w:t>
      </w:r>
      <w:r w:rsidRPr="002F557C">
        <w:rPr>
          <w:szCs w:val="22"/>
          <w:lang w:val="pl-PL"/>
        </w:rPr>
        <w:t>(326 ml).</w:t>
      </w:r>
    </w:p>
    <w:p w14:paraId="35203DCA" w14:textId="77777777" w:rsidR="0088302C" w:rsidRPr="002F557C" w:rsidRDefault="0088302C" w:rsidP="002F557C">
      <w:pPr>
        <w:tabs>
          <w:tab w:val="clear" w:pos="567"/>
        </w:tabs>
        <w:spacing w:line="240" w:lineRule="auto"/>
        <w:rPr>
          <w:noProof/>
          <w:szCs w:val="22"/>
          <w:lang w:val="pl-PL"/>
        </w:rPr>
      </w:pPr>
    </w:p>
    <w:p w14:paraId="30EF4AEC" w14:textId="77777777" w:rsidR="0088302C" w:rsidRPr="002F557C" w:rsidRDefault="0088302C" w:rsidP="002F557C">
      <w:pPr>
        <w:keepNext/>
        <w:keepLines/>
        <w:tabs>
          <w:tab w:val="clear" w:pos="567"/>
        </w:tabs>
        <w:spacing w:line="240" w:lineRule="auto"/>
        <w:rPr>
          <w:i/>
          <w:noProof/>
          <w:szCs w:val="22"/>
          <w:lang w:val="pl-PL"/>
        </w:rPr>
      </w:pPr>
      <w:r w:rsidRPr="002F557C">
        <w:rPr>
          <w:i/>
          <w:iCs/>
          <w:szCs w:val="22"/>
          <w:lang w:val="pl-PL"/>
        </w:rPr>
        <w:t>Elektrofizjologia serca</w:t>
      </w:r>
    </w:p>
    <w:p w14:paraId="6719FFB9" w14:textId="77777777" w:rsidR="0088302C" w:rsidRPr="002F557C" w:rsidRDefault="0088302C" w:rsidP="005F4F3A">
      <w:pPr>
        <w:keepNext/>
        <w:keepLines/>
        <w:tabs>
          <w:tab w:val="clear" w:pos="567"/>
        </w:tabs>
        <w:spacing w:line="240" w:lineRule="auto"/>
        <w:rPr>
          <w:noProof/>
          <w:szCs w:val="22"/>
          <w:lang w:val="pl-PL"/>
        </w:rPr>
      </w:pPr>
      <w:r w:rsidRPr="002F557C">
        <w:rPr>
          <w:szCs w:val="22"/>
          <w:lang w:val="pl-PL"/>
        </w:rPr>
        <w:t xml:space="preserve">W badaniach fazy III trwających od 6 do 12 miesięcy i prowadzonych z udziałem około 4000 pacjentów z POChP nie zaobserwowano istotnego klinicznie </w:t>
      </w:r>
      <w:r>
        <w:rPr>
          <w:szCs w:val="22"/>
          <w:lang w:val="pl-PL"/>
        </w:rPr>
        <w:t>wpływu</w:t>
      </w:r>
      <w:r w:rsidRPr="002F557C">
        <w:rPr>
          <w:szCs w:val="22"/>
          <w:lang w:val="pl-PL"/>
        </w:rPr>
        <w:t xml:space="preserve"> produktu leczniczego Duaklir Genuair na parametry EKG (</w:t>
      </w:r>
      <w:r w:rsidR="005F4F3A">
        <w:rPr>
          <w:szCs w:val="22"/>
          <w:lang w:val="pl-PL"/>
        </w:rPr>
        <w:t>w tym na</w:t>
      </w:r>
      <w:r w:rsidRPr="002F557C">
        <w:rPr>
          <w:szCs w:val="22"/>
          <w:lang w:val="pl-PL"/>
        </w:rPr>
        <w:t xml:space="preserve"> odstęp QT) w porównaniu z</w:t>
      </w:r>
      <w:r w:rsidR="00093CAB">
        <w:rPr>
          <w:szCs w:val="22"/>
          <w:lang w:val="pl-PL"/>
        </w:rPr>
        <w:t xml:space="preserve"> aklidyn</w:t>
      </w:r>
      <w:r w:rsidR="009E20A9">
        <w:rPr>
          <w:szCs w:val="22"/>
          <w:lang w:val="pl-PL"/>
        </w:rPr>
        <w:t>ą</w:t>
      </w:r>
      <w:r w:rsidR="006D513C">
        <w:rPr>
          <w:szCs w:val="22"/>
          <w:lang w:val="pl-PL"/>
        </w:rPr>
        <w:t>, formoterolem i </w:t>
      </w:r>
      <w:r w:rsidRPr="002F557C">
        <w:rPr>
          <w:szCs w:val="22"/>
          <w:lang w:val="pl-PL"/>
        </w:rPr>
        <w:t>placebo</w:t>
      </w:r>
      <w:r>
        <w:rPr>
          <w:szCs w:val="22"/>
          <w:lang w:val="pl-PL"/>
        </w:rPr>
        <w:t xml:space="preserve">. </w:t>
      </w:r>
      <w:r w:rsidR="005F4F3A">
        <w:rPr>
          <w:szCs w:val="22"/>
          <w:lang w:val="pl-PL"/>
        </w:rPr>
        <w:t>W</w:t>
      </w:r>
      <w:r w:rsidR="005F4F3A" w:rsidRPr="002F557C">
        <w:rPr>
          <w:szCs w:val="22"/>
          <w:lang w:val="pl-PL"/>
        </w:rPr>
        <w:t xml:space="preserve"> podgrupie 551 pacjentów, z których 114 otrzymywało Duaklir Genuair dwa razy na dobę</w:t>
      </w:r>
      <w:r w:rsidR="005F4F3A">
        <w:rPr>
          <w:szCs w:val="22"/>
          <w:lang w:val="pl-PL"/>
        </w:rPr>
        <w:t>,</w:t>
      </w:r>
      <w:r w:rsidR="005F4F3A" w:rsidDel="005F4F3A">
        <w:rPr>
          <w:szCs w:val="22"/>
          <w:lang w:val="pl-PL"/>
        </w:rPr>
        <w:t xml:space="preserve"> </w:t>
      </w:r>
      <w:r w:rsidR="005F4F3A">
        <w:rPr>
          <w:szCs w:val="22"/>
          <w:lang w:val="pl-PL"/>
        </w:rPr>
        <w:t>n</w:t>
      </w:r>
      <w:r w:rsidRPr="002F557C">
        <w:rPr>
          <w:szCs w:val="22"/>
          <w:lang w:val="pl-PL"/>
        </w:rPr>
        <w:t xml:space="preserve">ie zaobserwowano istotnego klinicznie </w:t>
      </w:r>
      <w:r w:rsidR="005F4F3A">
        <w:rPr>
          <w:szCs w:val="22"/>
          <w:lang w:val="pl-PL"/>
        </w:rPr>
        <w:t>wpływu</w:t>
      </w:r>
      <w:r w:rsidRPr="002F557C">
        <w:rPr>
          <w:szCs w:val="22"/>
          <w:lang w:val="pl-PL"/>
        </w:rPr>
        <w:t xml:space="preserve"> produktu leczniczego Duaklir Genuair na rytm serca </w:t>
      </w:r>
      <w:r>
        <w:rPr>
          <w:szCs w:val="22"/>
          <w:lang w:val="pl-PL"/>
        </w:rPr>
        <w:t>podczas</w:t>
      </w:r>
      <w:r w:rsidRPr="002F557C">
        <w:rPr>
          <w:szCs w:val="22"/>
          <w:lang w:val="pl-PL"/>
        </w:rPr>
        <w:t xml:space="preserve"> 24</w:t>
      </w:r>
      <w:r>
        <w:rPr>
          <w:szCs w:val="22"/>
          <w:lang w:val="pl-PL"/>
        </w:rPr>
        <w:noBreakHyphen/>
      </w:r>
      <w:r w:rsidRPr="002F557C">
        <w:rPr>
          <w:szCs w:val="22"/>
          <w:lang w:val="pl-PL"/>
        </w:rPr>
        <w:t xml:space="preserve">godzinnego </w:t>
      </w:r>
      <w:r>
        <w:rPr>
          <w:szCs w:val="22"/>
          <w:lang w:val="pl-PL"/>
        </w:rPr>
        <w:t>monitorowania EKG metodą</w:t>
      </w:r>
      <w:r w:rsidRPr="002F557C">
        <w:rPr>
          <w:szCs w:val="22"/>
          <w:lang w:val="pl-PL"/>
        </w:rPr>
        <w:t xml:space="preserve"> Holtera.</w:t>
      </w:r>
    </w:p>
    <w:p w14:paraId="6B743AB0" w14:textId="77777777" w:rsidR="0088302C" w:rsidRPr="002F557C" w:rsidRDefault="0088302C" w:rsidP="002F557C">
      <w:pPr>
        <w:tabs>
          <w:tab w:val="clear" w:pos="567"/>
        </w:tabs>
        <w:spacing w:line="240" w:lineRule="auto"/>
        <w:rPr>
          <w:noProof/>
          <w:szCs w:val="22"/>
          <w:lang w:val="pl-PL"/>
        </w:rPr>
      </w:pPr>
    </w:p>
    <w:p w14:paraId="64FC7403" w14:textId="77777777" w:rsidR="0088302C" w:rsidRDefault="0088302C" w:rsidP="002F557C">
      <w:pPr>
        <w:keepNext/>
        <w:keepLines/>
        <w:tabs>
          <w:tab w:val="clear" w:pos="567"/>
        </w:tabs>
        <w:spacing w:line="240" w:lineRule="auto"/>
        <w:rPr>
          <w:szCs w:val="22"/>
          <w:u w:val="single"/>
          <w:lang w:val="pl-PL"/>
        </w:rPr>
      </w:pPr>
      <w:r w:rsidRPr="00277396">
        <w:rPr>
          <w:szCs w:val="22"/>
          <w:u w:val="single"/>
          <w:lang w:val="pl-PL"/>
        </w:rPr>
        <w:lastRenderedPageBreak/>
        <w:t>Skuteczność kliniczna i bezpieczeństwo stosowania</w:t>
      </w:r>
    </w:p>
    <w:p w14:paraId="43FB7D84" w14:textId="77777777" w:rsidR="00E243B1" w:rsidRPr="00277396" w:rsidRDefault="00E243B1" w:rsidP="002F557C">
      <w:pPr>
        <w:keepNext/>
        <w:keepLines/>
        <w:tabs>
          <w:tab w:val="clear" w:pos="567"/>
        </w:tabs>
        <w:spacing w:line="240" w:lineRule="auto"/>
        <w:rPr>
          <w:noProof/>
          <w:szCs w:val="22"/>
          <w:u w:val="single"/>
          <w:lang w:val="pl-PL"/>
        </w:rPr>
      </w:pPr>
    </w:p>
    <w:p w14:paraId="220B1668" w14:textId="77777777" w:rsidR="0088302C" w:rsidRPr="002F557C" w:rsidRDefault="0088302C" w:rsidP="005F4F3A">
      <w:pPr>
        <w:keepNext/>
        <w:keepLines/>
        <w:spacing w:line="240" w:lineRule="auto"/>
        <w:rPr>
          <w:szCs w:val="22"/>
          <w:lang w:val="pl-PL"/>
        </w:rPr>
      </w:pPr>
      <w:r>
        <w:rPr>
          <w:szCs w:val="22"/>
          <w:lang w:val="pl-PL"/>
        </w:rPr>
        <w:t xml:space="preserve">Program </w:t>
      </w:r>
      <w:r w:rsidR="008402B4">
        <w:rPr>
          <w:szCs w:val="22"/>
          <w:lang w:val="pl-PL"/>
        </w:rPr>
        <w:t>b</w:t>
      </w:r>
      <w:r>
        <w:rPr>
          <w:szCs w:val="22"/>
          <w:lang w:val="pl-PL"/>
        </w:rPr>
        <w:t>adań klinicznych III f</w:t>
      </w:r>
      <w:r w:rsidRPr="002F557C">
        <w:rPr>
          <w:szCs w:val="22"/>
          <w:lang w:val="pl-PL"/>
        </w:rPr>
        <w:t>az</w:t>
      </w:r>
      <w:r>
        <w:rPr>
          <w:szCs w:val="22"/>
          <w:lang w:val="pl-PL"/>
        </w:rPr>
        <w:t>y obejmował</w:t>
      </w:r>
      <w:r w:rsidRPr="002F557C">
        <w:rPr>
          <w:szCs w:val="22"/>
          <w:lang w:val="pl-PL"/>
        </w:rPr>
        <w:t xml:space="preserve"> około 4000 pacjentów z rozpoznan</w:t>
      </w:r>
      <w:r w:rsidR="008402B4">
        <w:rPr>
          <w:szCs w:val="22"/>
          <w:lang w:val="pl-PL"/>
        </w:rPr>
        <w:t>ą</w:t>
      </w:r>
      <w:r w:rsidRPr="002F557C">
        <w:rPr>
          <w:szCs w:val="22"/>
          <w:lang w:val="pl-PL"/>
        </w:rPr>
        <w:t xml:space="preserve"> POChP i składał się</w:t>
      </w:r>
      <w:r>
        <w:rPr>
          <w:szCs w:val="22"/>
          <w:lang w:val="pl-PL"/>
        </w:rPr>
        <w:t>:</w:t>
      </w:r>
      <w:r w:rsidRPr="002F557C">
        <w:rPr>
          <w:szCs w:val="22"/>
          <w:lang w:val="pl-PL"/>
        </w:rPr>
        <w:t xml:space="preserve"> z dwóch randomizowanych, kontrolowanych placebo i kontrolowanych substancją czynną badań, trwających 6</w:t>
      </w:r>
      <w:r>
        <w:rPr>
          <w:szCs w:val="22"/>
          <w:lang w:val="pl-PL"/>
        </w:rPr>
        <w:t> </w:t>
      </w:r>
      <w:r w:rsidRPr="002F557C">
        <w:rPr>
          <w:szCs w:val="22"/>
          <w:lang w:val="pl-PL"/>
        </w:rPr>
        <w:t>miesięcy (ACLIFORM</w:t>
      </w:r>
      <w:r>
        <w:rPr>
          <w:szCs w:val="22"/>
          <w:lang w:val="pl-PL"/>
        </w:rPr>
        <w:noBreakHyphen/>
      </w:r>
      <w:r w:rsidRPr="002F557C">
        <w:rPr>
          <w:szCs w:val="22"/>
          <w:lang w:val="pl-PL"/>
        </w:rPr>
        <w:t>COPD i AUGMENT),</w:t>
      </w:r>
      <w:r>
        <w:rPr>
          <w:szCs w:val="22"/>
          <w:lang w:val="pl-PL"/>
        </w:rPr>
        <w:t xml:space="preserve"> </w:t>
      </w:r>
      <w:r w:rsidRPr="002F557C">
        <w:rPr>
          <w:szCs w:val="22"/>
          <w:lang w:val="pl-PL"/>
        </w:rPr>
        <w:t>6</w:t>
      </w:r>
      <w:r>
        <w:rPr>
          <w:szCs w:val="22"/>
          <w:lang w:val="pl-PL"/>
        </w:rPr>
        <w:noBreakHyphen/>
      </w:r>
      <w:r w:rsidRPr="002F557C">
        <w:rPr>
          <w:szCs w:val="22"/>
          <w:lang w:val="pl-PL"/>
        </w:rPr>
        <w:t>miesięcznego przedłużenia badania AUGMENT</w:t>
      </w:r>
      <w:r>
        <w:rPr>
          <w:szCs w:val="22"/>
          <w:lang w:val="pl-PL"/>
        </w:rPr>
        <w:t xml:space="preserve"> oraz </w:t>
      </w:r>
      <w:r w:rsidRPr="002F557C">
        <w:rPr>
          <w:szCs w:val="22"/>
          <w:lang w:val="pl-PL"/>
        </w:rPr>
        <w:t>12</w:t>
      </w:r>
      <w:r>
        <w:rPr>
          <w:szCs w:val="22"/>
          <w:lang w:val="pl-PL"/>
        </w:rPr>
        <w:noBreakHyphen/>
      </w:r>
      <w:r w:rsidRPr="002F557C">
        <w:rPr>
          <w:szCs w:val="22"/>
          <w:lang w:val="pl-PL"/>
        </w:rPr>
        <w:t xml:space="preserve">miesięcznego, kontrolowanego badania z randomizacją. W trakcie tych badań pacjenci mogli kontynuować </w:t>
      </w:r>
      <w:r>
        <w:rPr>
          <w:szCs w:val="22"/>
          <w:lang w:val="pl-PL"/>
        </w:rPr>
        <w:t xml:space="preserve">dotychczasowe </w:t>
      </w:r>
      <w:r w:rsidRPr="002F557C">
        <w:rPr>
          <w:szCs w:val="22"/>
          <w:lang w:val="pl-PL"/>
        </w:rPr>
        <w:t>leczeni</w:t>
      </w:r>
      <w:r>
        <w:rPr>
          <w:szCs w:val="22"/>
          <w:lang w:val="pl-PL"/>
        </w:rPr>
        <w:t>e</w:t>
      </w:r>
      <w:r w:rsidRPr="002F557C">
        <w:rPr>
          <w:szCs w:val="22"/>
          <w:lang w:val="pl-PL"/>
        </w:rPr>
        <w:t xml:space="preserve"> wziewnymi </w:t>
      </w:r>
      <w:r>
        <w:rPr>
          <w:szCs w:val="22"/>
          <w:lang w:val="pl-PL"/>
        </w:rPr>
        <w:t>gliko</w:t>
      </w:r>
      <w:r w:rsidRPr="002F557C">
        <w:rPr>
          <w:szCs w:val="22"/>
          <w:lang w:val="pl-PL"/>
        </w:rPr>
        <w:t xml:space="preserve">kortykosteroidami, </w:t>
      </w:r>
      <w:r>
        <w:rPr>
          <w:szCs w:val="22"/>
          <w:lang w:val="pl-PL"/>
        </w:rPr>
        <w:t>małymi</w:t>
      </w:r>
      <w:r w:rsidRPr="002F557C">
        <w:rPr>
          <w:szCs w:val="22"/>
          <w:lang w:val="pl-PL"/>
        </w:rPr>
        <w:t xml:space="preserve"> dawkami </w:t>
      </w:r>
      <w:r>
        <w:rPr>
          <w:szCs w:val="22"/>
          <w:lang w:val="pl-PL"/>
        </w:rPr>
        <w:t>gliko</w:t>
      </w:r>
      <w:r w:rsidRPr="002F557C">
        <w:rPr>
          <w:szCs w:val="22"/>
          <w:lang w:val="pl-PL"/>
        </w:rPr>
        <w:t xml:space="preserve">kortykosteroidów doustnych, leczenie tlenem (jeśli </w:t>
      </w:r>
      <w:r>
        <w:rPr>
          <w:szCs w:val="22"/>
          <w:lang w:val="pl-PL"/>
        </w:rPr>
        <w:t xml:space="preserve">czas inhalacji wynosił </w:t>
      </w:r>
      <w:r w:rsidRPr="002F557C">
        <w:rPr>
          <w:szCs w:val="22"/>
          <w:lang w:val="pl-PL"/>
        </w:rPr>
        <w:t>poniżej 15</w:t>
      </w:r>
      <w:r>
        <w:rPr>
          <w:szCs w:val="22"/>
          <w:lang w:val="pl-PL"/>
        </w:rPr>
        <w:t> </w:t>
      </w:r>
      <w:r w:rsidRPr="002F557C">
        <w:rPr>
          <w:szCs w:val="22"/>
          <w:lang w:val="pl-PL"/>
        </w:rPr>
        <w:t>godzin/</w:t>
      </w:r>
      <w:r>
        <w:rPr>
          <w:szCs w:val="22"/>
          <w:lang w:val="pl-PL"/>
        </w:rPr>
        <w:t>dobę</w:t>
      </w:r>
      <w:r w:rsidRPr="002F557C">
        <w:rPr>
          <w:szCs w:val="22"/>
          <w:lang w:val="pl-PL"/>
        </w:rPr>
        <w:t>) lub metyloksantynami oraz</w:t>
      </w:r>
      <w:r>
        <w:rPr>
          <w:szCs w:val="22"/>
          <w:lang w:val="pl-PL"/>
        </w:rPr>
        <w:t xml:space="preserve"> mogli </w:t>
      </w:r>
      <w:r w:rsidRPr="002F557C">
        <w:rPr>
          <w:szCs w:val="22"/>
          <w:lang w:val="pl-PL"/>
        </w:rPr>
        <w:t>przyjmow</w:t>
      </w:r>
      <w:r w:rsidRPr="00E96075">
        <w:rPr>
          <w:szCs w:val="22"/>
          <w:lang w:val="pl-PL"/>
        </w:rPr>
        <w:t>ać</w:t>
      </w:r>
      <w:r w:rsidRPr="002F557C">
        <w:rPr>
          <w:szCs w:val="22"/>
          <w:lang w:val="pl-PL"/>
        </w:rPr>
        <w:t xml:space="preserve"> salbutamol</w:t>
      </w:r>
      <w:r>
        <w:rPr>
          <w:szCs w:val="22"/>
          <w:lang w:val="pl-PL"/>
        </w:rPr>
        <w:t xml:space="preserve"> </w:t>
      </w:r>
      <w:r w:rsidRPr="002F557C">
        <w:rPr>
          <w:szCs w:val="22"/>
          <w:lang w:val="pl-PL"/>
        </w:rPr>
        <w:t xml:space="preserve">jako </w:t>
      </w:r>
      <w:r w:rsidR="005F4F3A">
        <w:rPr>
          <w:szCs w:val="22"/>
          <w:lang w:val="pl-PL"/>
        </w:rPr>
        <w:t xml:space="preserve">lek </w:t>
      </w:r>
      <w:r w:rsidRPr="002F557C">
        <w:rPr>
          <w:szCs w:val="22"/>
          <w:lang w:val="pl-PL"/>
        </w:rPr>
        <w:t>doraźny.</w:t>
      </w:r>
    </w:p>
    <w:p w14:paraId="1E676B60" w14:textId="77777777" w:rsidR="0088302C" w:rsidRPr="002F557C" w:rsidRDefault="0088302C" w:rsidP="002F557C">
      <w:pPr>
        <w:spacing w:line="240" w:lineRule="auto"/>
        <w:rPr>
          <w:szCs w:val="22"/>
          <w:lang w:val="pl-PL"/>
        </w:rPr>
      </w:pPr>
    </w:p>
    <w:p w14:paraId="008F0251" w14:textId="77777777" w:rsidR="0088302C" w:rsidRPr="002F557C" w:rsidRDefault="0088302C" w:rsidP="002F557C">
      <w:pPr>
        <w:spacing w:line="240" w:lineRule="auto"/>
        <w:rPr>
          <w:szCs w:val="22"/>
          <w:lang w:val="pl-PL"/>
        </w:rPr>
      </w:pPr>
      <w:r w:rsidRPr="002F557C">
        <w:rPr>
          <w:szCs w:val="22"/>
          <w:lang w:val="pl-PL"/>
        </w:rPr>
        <w:t xml:space="preserve">Skuteczność określono na podstawie </w:t>
      </w:r>
      <w:r>
        <w:rPr>
          <w:szCs w:val="22"/>
          <w:lang w:val="pl-PL"/>
        </w:rPr>
        <w:t xml:space="preserve">oceny parametrów </w:t>
      </w:r>
      <w:r w:rsidRPr="002F557C">
        <w:rPr>
          <w:szCs w:val="22"/>
          <w:lang w:val="pl-PL"/>
        </w:rPr>
        <w:t>czynności płuc</w:t>
      </w:r>
      <w:r>
        <w:rPr>
          <w:szCs w:val="22"/>
          <w:lang w:val="pl-PL"/>
        </w:rPr>
        <w:t>, nasilenia objawów choroby, oceny</w:t>
      </w:r>
      <w:r w:rsidRPr="002F557C">
        <w:rPr>
          <w:szCs w:val="22"/>
          <w:lang w:val="pl-PL"/>
        </w:rPr>
        <w:t xml:space="preserve"> stan zdrowia specyficzn</w:t>
      </w:r>
      <w:r>
        <w:rPr>
          <w:szCs w:val="22"/>
          <w:lang w:val="pl-PL"/>
        </w:rPr>
        <w:t>ego</w:t>
      </w:r>
      <w:r w:rsidRPr="002F557C">
        <w:rPr>
          <w:szCs w:val="22"/>
          <w:lang w:val="pl-PL"/>
        </w:rPr>
        <w:t xml:space="preserve"> dla choroby, zastosowani</w:t>
      </w:r>
      <w:r>
        <w:rPr>
          <w:szCs w:val="22"/>
          <w:lang w:val="pl-PL"/>
        </w:rPr>
        <w:t>a</w:t>
      </w:r>
      <w:r w:rsidRPr="002F557C">
        <w:rPr>
          <w:szCs w:val="22"/>
          <w:lang w:val="pl-PL"/>
        </w:rPr>
        <w:t xml:space="preserve"> </w:t>
      </w:r>
      <w:r w:rsidR="008402B4">
        <w:rPr>
          <w:szCs w:val="22"/>
          <w:lang w:val="pl-PL"/>
        </w:rPr>
        <w:t>leków</w:t>
      </w:r>
      <w:r w:rsidRPr="002F557C">
        <w:rPr>
          <w:szCs w:val="22"/>
          <w:lang w:val="pl-PL"/>
        </w:rPr>
        <w:t xml:space="preserve"> doraźnych oraz </w:t>
      </w:r>
      <w:r>
        <w:rPr>
          <w:szCs w:val="22"/>
          <w:lang w:val="pl-PL"/>
        </w:rPr>
        <w:t xml:space="preserve">częstości występowania </w:t>
      </w:r>
      <w:r w:rsidRPr="002F557C">
        <w:rPr>
          <w:szCs w:val="22"/>
          <w:lang w:val="pl-PL"/>
        </w:rPr>
        <w:t>zaostrze</w:t>
      </w:r>
      <w:r>
        <w:rPr>
          <w:szCs w:val="22"/>
          <w:lang w:val="pl-PL"/>
        </w:rPr>
        <w:t>ń</w:t>
      </w:r>
      <w:r w:rsidRPr="002F557C">
        <w:rPr>
          <w:szCs w:val="22"/>
          <w:lang w:val="pl-PL"/>
        </w:rPr>
        <w:t xml:space="preserve"> choroby. W długoterminowych badaniach dotyczących bezpieczeństwa stosowani</w:t>
      </w:r>
      <w:r w:rsidR="008402B4">
        <w:rPr>
          <w:szCs w:val="22"/>
          <w:lang w:val="pl-PL"/>
        </w:rPr>
        <w:t>a</w:t>
      </w:r>
      <w:r w:rsidRPr="002F557C">
        <w:rPr>
          <w:szCs w:val="22"/>
          <w:lang w:val="pl-PL"/>
        </w:rPr>
        <w:t xml:space="preserve"> produktu leczniczego Duaklir Genuair</w:t>
      </w:r>
      <w:r>
        <w:rPr>
          <w:szCs w:val="22"/>
          <w:lang w:val="pl-PL"/>
        </w:rPr>
        <w:t xml:space="preserve"> zaobserwowano utrzym</w:t>
      </w:r>
      <w:r w:rsidR="008402B4">
        <w:rPr>
          <w:szCs w:val="22"/>
          <w:lang w:val="pl-PL"/>
        </w:rPr>
        <w:t>yw</w:t>
      </w:r>
      <w:r>
        <w:rPr>
          <w:szCs w:val="22"/>
          <w:lang w:val="pl-PL"/>
        </w:rPr>
        <w:t>anie</w:t>
      </w:r>
      <w:r w:rsidR="008402B4">
        <w:rPr>
          <w:szCs w:val="22"/>
          <w:lang w:val="pl-PL"/>
        </w:rPr>
        <w:t xml:space="preserve"> się</w:t>
      </w:r>
      <w:r>
        <w:rPr>
          <w:szCs w:val="22"/>
          <w:lang w:val="pl-PL"/>
        </w:rPr>
        <w:t xml:space="preserve"> </w:t>
      </w:r>
      <w:r w:rsidRPr="002F557C">
        <w:rPr>
          <w:szCs w:val="22"/>
          <w:lang w:val="pl-PL"/>
        </w:rPr>
        <w:t>działani</w:t>
      </w:r>
      <w:r>
        <w:rPr>
          <w:szCs w:val="22"/>
          <w:lang w:val="pl-PL"/>
        </w:rPr>
        <w:t>a</w:t>
      </w:r>
      <w:r w:rsidRPr="002F557C">
        <w:rPr>
          <w:szCs w:val="22"/>
          <w:lang w:val="pl-PL"/>
        </w:rPr>
        <w:t xml:space="preserve"> rozszerzając</w:t>
      </w:r>
      <w:r>
        <w:rPr>
          <w:szCs w:val="22"/>
          <w:lang w:val="pl-PL"/>
        </w:rPr>
        <w:t>ego</w:t>
      </w:r>
      <w:r w:rsidRPr="002F557C">
        <w:rPr>
          <w:szCs w:val="22"/>
          <w:lang w:val="pl-PL"/>
        </w:rPr>
        <w:t xml:space="preserve"> oskrzela</w:t>
      </w:r>
      <w:r>
        <w:rPr>
          <w:szCs w:val="22"/>
          <w:lang w:val="pl-PL"/>
        </w:rPr>
        <w:t>,</w:t>
      </w:r>
      <w:r w:rsidRPr="002F557C">
        <w:rPr>
          <w:szCs w:val="22"/>
          <w:lang w:val="pl-PL"/>
        </w:rPr>
        <w:t xml:space="preserve"> </w:t>
      </w:r>
      <w:r>
        <w:rPr>
          <w:szCs w:val="22"/>
          <w:lang w:val="pl-PL"/>
        </w:rPr>
        <w:t xml:space="preserve">podczas stosowania </w:t>
      </w:r>
      <w:r w:rsidRPr="00C6758E">
        <w:rPr>
          <w:szCs w:val="22"/>
          <w:lang w:val="pl-PL"/>
        </w:rPr>
        <w:t>produktu leczniczego przez</w:t>
      </w:r>
      <w:r w:rsidRPr="002F557C">
        <w:rPr>
          <w:szCs w:val="22"/>
          <w:lang w:val="pl-PL"/>
        </w:rPr>
        <w:t xml:space="preserve"> </w:t>
      </w:r>
      <w:r>
        <w:rPr>
          <w:szCs w:val="22"/>
          <w:lang w:val="pl-PL"/>
        </w:rPr>
        <w:t xml:space="preserve">6 miesięcy i </w:t>
      </w:r>
      <w:r w:rsidRPr="002F557C">
        <w:rPr>
          <w:szCs w:val="22"/>
          <w:lang w:val="pl-PL"/>
        </w:rPr>
        <w:t>rok</w:t>
      </w:r>
      <w:r>
        <w:rPr>
          <w:szCs w:val="22"/>
          <w:lang w:val="pl-PL"/>
        </w:rPr>
        <w:t xml:space="preserve">, bez pojawienia się </w:t>
      </w:r>
      <w:r w:rsidRPr="002F557C">
        <w:rPr>
          <w:szCs w:val="22"/>
          <w:lang w:val="pl-PL"/>
        </w:rPr>
        <w:t>dowodów na tachyfilaksję.</w:t>
      </w:r>
    </w:p>
    <w:p w14:paraId="095898FF" w14:textId="77777777" w:rsidR="0088302C" w:rsidRPr="002F557C" w:rsidRDefault="0088302C" w:rsidP="002F557C">
      <w:pPr>
        <w:tabs>
          <w:tab w:val="clear" w:pos="567"/>
        </w:tabs>
        <w:spacing w:line="240" w:lineRule="auto"/>
        <w:rPr>
          <w:noProof/>
          <w:szCs w:val="22"/>
          <w:lang w:val="pl-PL"/>
        </w:rPr>
      </w:pPr>
    </w:p>
    <w:p w14:paraId="26F231A0" w14:textId="77777777" w:rsidR="0088302C" w:rsidRPr="002F557C" w:rsidRDefault="0088302C" w:rsidP="002F557C">
      <w:pPr>
        <w:keepNext/>
        <w:keepLines/>
        <w:tabs>
          <w:tab w:val="clear" w:pos="567"/>
        </w:tabs>
        <w:spacing w:line="240" w:lineRule="auto"/>
        <w:rPr>
          <w:i/>
          <w:noProof/>
          <w:szCs w:val="22"/>
          <w:lang w:val="pl-PL"/>
        </w:rPr>
      </w:pPr>
      <w:r w:rsidRPr="002F557C">
        <w:rPr>
          <w:i/>
          <w:iCs/>
          <w:szCs w:val="22"/>
          <w:lang w:val="pl-PL"/>
        </w:rPr>
        <w:t>Wpływ na czynność płuc</w:t>
      </w:r>
    </w:p>
    <w:p w14:paraId="346694F0" w14:textId="77777777" w:rsidR="0088302C" w:rsidRPr="002F557C" w:rsidRDefault="0088302C" w:rsidP="002F557C">
      <w:pPr>
        <w:keepNext/>
        <w:keepLines/>
        <w:spacing w:line="240" w:lineRule="auto"/>
        <w:rPr>
          <w:szCs w:val="22"/>
          <w:lang w:val="pl-PL"/>
        </w:rPr>
      </w:pPr>
      <w:r w:rsidRPr="002F557C">
        <w:rPr>
          <w:szCs w:val="22"/>
          <w:lang w:val="pl-PL"/>
        </w:rPr>
        <w:t xml:space="preserve">Produkt leczniczy Duaklir Genuair 340/12 mikrogramów podawany dwa razy </w:t>
      </w:r>
      <w:r>
        <w:rPr>
          <w:szCs w:val="22"/>
          <w:lang w:val="pl-PL"/>
        </w:rPr>
        <w:t>na dobę</w:t>
      </w:r>
      <w:r w:rsidRPr="002F557C">
        <w:rPr>
          <w:szCs w:val="22"/>
          <w:lang w:val="pl-PL"/>
        </w:rPr>
        <w:t xml:space="preserve"> istotn</w:t>
      </w:r>
      <w:r>
        <w:rPr>
          <w:szCs w:val="22"/>
          <w:lang w:val="pl-PL"/>
        </w:rPr>
        <w:t>ie</w:t>
      </w:r>
      <w:r w:rsidRPr="002F557C">
        <w:rPr>
          <w:szCs w:val="22"/>
          <w:lang w:val="pl-PL"/>
        </w:rPr>
        <w:t xml:space="preserve"> klinicznie popraw</w:t>
      </w:r>
      <w:r>
        <w:rPr>
          <w:szCs w:val="22"/>
          <w:lang w:val="pl-PL"/>
        </w:rPr>
        <w:t>iał</w:t>
      </w:r>
      <w:r w:rsidRPr="002F557C">
        <w:rPr>
          <w:szCs w:val="22"/>
          <w:lang w:val="pl-PL"/>
        </w:rPr>
        <w:t xml:space="preserve"> czynnoś</w:t>
      </w:r>
      <w:r>
        <w:rPr>
          <w:szCs w:val="22"/>
          <w:lang w:val="pl-PL"/>
        </w:rPr>
        <w:t>ć</w:t>
      </w:r>
      <w:r w:rsidRPr="002F557C">
        <w:rPr>
          <w:szCs w:val="22"/>
          <w:lang w:val="pl-PL"/>
        </w:rPr>
        <w:t xml:space="preserve"> płuc (ocenianą na podstawie FEV</w:t>
      </w:r>
      <w:r w:rsidRPr="002F557C">
        <w:rPr>
          <w:szCs w:val="22"/>
          <w:vertAlign w:val="subscript"/>
          <w:lang w:val="pl-PL"/>
        </w:rPr>
        <w:t>1</w:t>
      </w:r>
      <w:r w:rsidRPr="002F557C">
        <w:rPr>
          <w:szCs w:val="22"/>
          <w:lang w:val="pl-PL"/>
        </w:rPr>
        <w:t xml:space="preserve">, </w:t>
      </w:r>
      <w:r w:rsidR="006D513C">
        <w:rPr>
          <w:szCs w:val="22"/>
          <w:lang w:val="pl-PL"/>
        </w:rPr>
        <w:t>natężonej pojemności życiowej i </w:t>
      </w:r>
      <w:r w:rsidRPr="002F557C">
        <w:rPr>
          <w:szCs w:val="22"/>
          <w:lang w:val="pl-PL"/>
        </w:rPr>
        <w:t>pojemności wdechowej) w porównaniu z placebo. W badaniach fazy III istotne klinicznie działanie rozszerzające oskrzela zaobserwowano w ciągu 5 minut od podania pierwszej dawki</w:t>
      </w:r>
      <w:r w:rsidR="008402B4">
        <w:rPr>
          <w:szCs w:val="22"/>
          <w:lang w:val="pl-PL"/>
        </w:rPr>
        <w:t xml:space="preserve"> </w:t>
      </w:r>
      <w:r w:rsidR="00E47F2D">
        <w:rPr>
          <w:szCs w:val="22"/>
          <w:lang w:val="pl-PL"/>
        </w:rPr>
        <w:t xml:space="preserve">i </w:t>
      </w:r>
      <w:r w:rsidR="00E47F2D" w:rsidRPr="002F557C">
        <w:rPr>
          <w:szCs w:val="22"/>
          <w:lang w:val="pl-PL"/>
        </w:rPr>
        <w:t>utrzymywało</w:t>
      </w:r>
      <w:r w:rsidRPr="002F557C">
        <w:rPr>
          <w:szCs w:val="22"/>
          <w:lang w:val="pl-PL"/>
        </w:rPr>
        <w:t xml:space="preserve"> się </w:t>
      </w:r>
      <w:r w:rsidR="008402B4">
        <w:rPr>
          <w:szCs w:val="22"/>
          <w:lang w:val="pl-PL"/>
        </w:rPr>
        <w:t xml:space="preserve">ono </w:t>
      </w:r>
      <w:r>
        <w:rPr>
          <w:szCs w:val="22"/>
          <w:lang w:val="pl-PL"/>
        </w:rPr>
        <w:t>przez cały okres podawania leku.</w:t>
      </w:r>
      <w:r w:rsidRPr="002F557C">
        <w:rPr>
          <w:szCs w:val="22"/>
          <w:lang w:val="pl-PL"/>
        </w:rPr>
        <w:t xml:space="preserve"> Utrzymując</w:t>
      </w:r>
      <w:r w:rsidR="008402B4">
        <w:rPr>
          <w:szCs w:val="22"/>
          <w:lang w:val="pl-PL"/>
        </w:rPr>
        <w:t>e</w:t>
      </w:r>
      <w:r w:rsidRPr="002F557C">
        <w:rPr>
          <w:szCs w:val="22"/>
          <w:lang w:val="pl-PL"/>
        </w:rPr>
        <w:t xml:space="preserve"> się w czasie </w:t>
      </w:r>
      <w:r w:rsidR="008402B4">
        <w:rPr>
          <w:szCs w:val="22"/>
          <w:lang w:val="pl-PL"/>
        </w:rPr>
        <w:t>działanie</w:t>
      </w:r>
      <w:r w:rsidRPr="002F557C">
        <w:rPr>
          <w:szCs w:val="22"/>
          <w:lang w:val="pl-PL"/>
        </w:rPr>
        <w:t xml:space="preserve"> </w:t>
      </w:r>
      <w:r>
        <w:rPr>
          <w:szCs w:val="22"/>
          <w:lang w:val="pl-PL"/>
        </w:rPr>
        <w:t xml:space="preserve">obserwowano zarówno </w:t>
      </w:r>
      <w:r w:rsidRPr="002F557C">
        <w:rPr>
          <w:szCs w:val="22"/>
          <w:lang w:val="pl-PL"/>
        </w:rPr>
        <w:t>w</w:t>
      </w:r>
      <w:r w:rsidR="00E47F2D">
        <w:rPr>
          <w:szCs w:val="22"/>
          <w:lang w:val="pl-PL"/>
        </w:rPr>
        <w:t> </w:t>
      </w:r>
      <w:r w:rsidRPr="002F557C">
        <w:rPr>
          <w:szCs w:val="22"/>
          <w:lang w:val="pl-PL"/>
        </w:rPr>
        <w:t>badaniach fazy III trwających sześć miesięcy</w:t>
      </w:r>
      <w:r>
        <w:rPr>
          <w:szCs w:val="22"/>
          <w:lang w:val="pl-PL"/>
        </w:rPr>
        <w:t xml:space="preserve">, jak i </w:t>
      </w:r>
      <w:r w:rsidRPr="002F557C">
        <w:rPr>
          <w:szCs w:val="22"/>
          <w:lang w:val="pl-PL"/>
        </w:rPr>
        <w:t>jeden rok.</w:t>
      </w:r>
    </w:p>
    <w:p w14:paraId="5E6C9A28" w14:textId="77777777" w:rsidR="0088302C" w:rsidRPr="002F557C" w:rsidRDefault="0088302C" w:rsidP="002F557C">
      <w:pPr>
        <w:spacing w:line="240" w:lineRule="auto"/>
        <w:rPr>
          <w:szCs w:val="22"/>
          <w:lang w:val="pl-PL"/>
        </w:rPr>
      </w:pPr>
    </w:p>
    <w:p w14:paraId="0762E65C" w14:textId="77777777" w:rsidR="0088302C" w:rsidRPr="002F557C" w:rsidRDefault="0088302C" w:rsidP="002F557C">
      <w:pPr>
        <w:spacing w:line="240" w:lineRule="auto"/>
        <w:rPr>
          <w:szCs w:val="22"/>
          <w:lang w:val="pl-PL"/>
        </w:rPr>
      </w:pPr>
      <w:r>
        <w:rPr>
          <w:szCs w:val="22"/>
          <w:lang w:val="pl-PL"/>
        </w:rPr>
        <w:t xml:space="preserve">W celu wykazania udziału </w:t>
      </w:r>
      <w:r w:rsidR="00C5206E">
        <w:rPr>
          <w:szCs w:val="22"/>
          <w:lang w:val="pl-PL"/>
        </w:rPr>
        <w:t>aklidyn</w:t>
      </w:r>
      <w:r w:rsidR="009E20A9">
        <w:rPr>
          <w:szCs w:val="22"/>
          <w:lang w:val="pl-PL"/>
        </w:rPr>
        <w:t>y</w:t>
      </w:r>
      <w:r w:rsidR="00C5206E">
        <w:rPr>
          <w:szCs w:val="22"/>
          <w:lang w:val="pl-PL"/>
        </w:rPr>
        <w:t xml:space="preserve"> </w:t>
      </w:r>
      <w:r>
        <w:rPr>
          <w:szCs w:val="22"/>
          <w:lang w:val="pl-PL"/>
        </w:rPr>
        <w:t xml:space="preserve">i formoterolu zawartych </w:t>
      </w:r>
      <w:r w:rsidRPr="002F557C">
        <w:rPr>
          <w:szCs w:val="22"/>
          <w:lang w:val="pl-PL"/>
        </w:rPr>
        <w:t>w produkcie leczniczym Duaklir Genuair</w:t>
      </w:r>
      <w:r>
        <w:rPr>
          <w:szCs w:val="22"/>
          <w:lang w:val="pl-PL"/>
        </w:rPr>
        <w:t xml:space="preserve"> w działaniu rozkurczającym oskrzela jako równorzędne pierwszorzędowe punkty końcowe </w:t>
      </w:r>
      <w:r w:rsidR="006D513C">
        <w:rPr>
          <w:szCs w:val="22"/>
          <w:lang w:val="pl-PL"/>
        </w:rPr>
        <w:t>w obu 6</w:t>
      </w:r>
      <w:r w:rsidR="006D513C">
        <w:rPr>
          <w:szCs w:val="22"/>
          <w:lang w:val="pl-PL"/>
        </w:rPr>
        <w:noBreakHyphen/>
      </w:r>
      <w:r w:rsidRPr="00C6758E">
        <w:rPr>
          <w:szCs w:val="22"/>
          <w:lang w:val="pl-PL"/>
        </w:rPr>
        <w:t>miesięcznych kluczowych badaniach III fazy</w:t>
      </w:r>
      <w:r>
        <w:rPr>
          <w:szCs w:val="22"/>
          <w:lang w:val="pl-PL"/>
        </w:rPr>
        <w:t xml:space="preserve"> wybrano pomiary: w</w:t>
      </w:r>
      <w:r w:rsidRPr="002F557C">
        <w:rPr>
          <w:szCs w:val="22"/>
          <w:lang w:val="pl-PL"/>
        </w:rPr>
        <w:t>artoś</w:t>
      </w:r>
      <w:r>
        <w:rPr>
          <w:szCs w:val="22"/>
          <w:lang w:val="pl-PL"/>
        </w:rPr>
        <w:t>ci</w:t>
      </w:r>
      <w:r w:rsidRPr="002F557C">
        <w:rPr>
          <w:szCs w:val="22"/>
          <w:lang w:val="pl-PL"/>
        </w:rPr>
        <w:t xml:space="preserve"> FEV</w:t>
      </w:r>
      <w:r w:rsidRPr="002F557C">
        <w:rPr>
          <w:szCs w:val="22"/>
          <w:vertAlign w:val="subscript"/>
          <w:lang w:val="pl-PL"/>
        </w:rPr>
        <w:t>1</w:t>
      </w:r>
      <w:r w:rsidRPr="002F557C">
        <w:rPr>
          <w:szCs w:val="22"/>
          <w:lang w:val="pl-PL"/>
        </w:rPr>
        <w:t xml:space="preserve"> w 1 godzinę po podaniu dawki i </w:t>
      </w:r>
      <w:r>
        <w:rPr>
          <w:szCs w:val="22"/>
          <w:lang w:val="pl-PL"/>
        </w:rPr>
        <w:t xml:space="preserve">wartość </w:t>
      </w:r>
      <w:r w:rsidRPr="002F557C">
        <w:rPr>
          <w:szCs w:val="22"/>
          <w:lang w:val="pl-PL"/>
        </w:rPr>
        <w:t>FEV</w:t>
      </w:r>
      <w:r w:rsidRPr="002F557C">
        <w:rPr>
          <w:szCs w:val="22"/>
          <w:vertAlign w:val="subscript"/>
          <w:lang w:val="pl-PL"/>
        </w:rPr>
        <w:t>1</w:t>
      </w:r>
      <w:r w:rsidRPr="002F557C">
        <w:rPr>
          <w:szCs w:val="22"/>
          <w:lang w:val="pl-PL"/>
        </w:rPr>
        <w:t xml:space="preserve"> </w:t>
      </w:r>
      <w:r>
        <w:rPr>
          <w:szCs w:val="22"/>
          <w:lang w:val="pl-PL"/>
        </w:rPr>
        <w:t xml:space="preserve">przed podaniem kolejnej dawki leku </w:t>
      </w:r>
      <w:r w:rsidRPr="002F557C">
        <w:rPr>
          <w:szCs w:val="22"/>
          <w:lang w:val="pl-PL"/>
        </w:rPr>
        <w:t xml:space="preserve">(w porównaniu do odpowiednio </w:t>
      </w:r>
      <w:r w:rsidR="009E20A9">
        <w:rPr>
          <w:szCs w:val="22"/>
          <w:lang w:val="pl-PL"/>
        </w:rPr>
        <w:t>bromku</w:t>
      </w:r>
      <w:r w:rsidR="009E20A9" w:rsidRPr="002F557C">
        <w:rPr>
          <w:szCs w:val="22"/>
          <w:lang w:val="pl-PL"/>
        </w:rPr>
        <w:t xml:space="preserve"> </w:t>
      </w:r>
      <w:r w:rsidR="00093CAB">
        <w:rPr>
          <w:szCs w:val="22"/>
          <w:lang w:val="pl-PL"/>
        </w:rPr>
        <w:t>aklidyn</w:t>
      </w:r>
      <w:r w:rsidR="009E20A9">
        <w:rPr>
          <w:szCs w:val="22"/>
          <w:lang w:val="pl-PL"/>
        </w:rPr>
        <w:t>y</w:t>
      </w:r>
      <w:r w:rsidR="00093CAB">
        <w:rPr>
          <w:szCs w:val="22"/>
          <w:lang w:val="pl-PL"/>
        </w:rPr>
        <w:t xml:space="preserve"> </w:t>
      </w:r>
      <w:r w:rsidRPr="002F557C">
        <w:rPr>
          <w:szCs w:val="22"/>
          <w:lang w:val="pl-PL"/>
        </w:rPr>
        <w:t>w dawce 400 mikrogramów i formoterolu w dawce 12 mikrogramów).</w:t>
      </w:r>
    </w:p>
    <w:p w14:paraId="782C0FEA" w14:textId="77777777" w:rsidR="0088302C" w:rsidRPr="002F557C" w:rsidRDefault="0088302C" w:rsidP="002F557C">
      <w:pPr>
        <w:spacing w:line="240" w:lineRule="auto"/>
        <w:rPr>
          <w:szCs w:val="22"/>
          <w:lang w:val="pl-PL"/>
        </w:rPr>
      </w:pPr>
    </w:p>
    <w:p w14:paraId="4D6B8290" w14:textId="77777777" w:rsidR="0088302C" w:rsidRPr="002F557C" w:rsidRDefault="0088302C" w:rsidP="002F557C">
      <w:pPr>
        <w:spacing w:line="240" w:lineRule="auto"/>
        <w:rPr>
          <w:szCs w:val="22"/>
          <w:lang w:val="pl-PL"/>
        </w:rPr>
      </w:pPr>
      <w:r w:rsidRPr="002F557C">
        <w:rPr>
          <w:szCs w:val="22"/>
          <w:lang w:val="pl-PL"/>
        </w:rPr>
        <w:t>W badaniu ACLIFORM</w:t>
      </w:r>
      <w:r>
        <w:rPr>
          <w:szCs w:val="22"/>
          <w:lang w:val="pl-PL"/>
        </w:rPr>
        <w:noBreakHyphen/>
      </w:r>
      <w:r w:rsidRPr="002F557C">
        <w:rPr>
          <w:szCs w:val="22"/>
          <w:lang w:val="pl-PL"/>
        </w:rPr>
        <w:t>COPD produkt leczniczy Duaklir Genuair wykazał poprawę wartości parametru FEV</w:t>
      </w:r>
      <w:r w:rsidRPr="002F557C">
        <w:rPr>
          <w:szCs w:val="22"/>
          <w:vertAlign w:val="subscript"/>
          <w:lang w:val="pl-PL"/>
        </w:rPr>
        <w:t>1</w:t>
      </w:r>
      <w:r w:rsidRPr="002F557C">
        <w:rPr>
          <w:szCs w:val="22"/>
          <w:lang w:val="pl-PL"/>
        </w:rPr>
        <w:t xml:space="preserve"> w 1 godzinę po podaniu dawki w stosunku do placebo i </w:t>
      </w:r>
      <w:r w:rsidR="00C5206E">
        <w:rPr>
          <w:szCs w:val="22"/>
          <w:lang w:val="pl-PL"/>
        </w:rPr>
        <w:t>aklidyn</w:t>
      </w:r>
      <w:r w:rsidR="004A1673">
        <w:rPr>
          <w:szCs w:val="22"/>
          <w:lang w:val="pl-PL"/>
        </w:rPr>
        <w:t>y</w:t>
      </w:r>
      <w:r w:rsidR="00C5206E" w:rsidRPr="002F557C">
        <w:rPr>
          <w:szCs w:val="22"/>
          <w:lang w:val="pl-PL"/>
        </w:rPr>
        <w:t xml:space="preserve"> </w:t>
      </w:r>
      <w:r w:rsidR="006D513C">
        <w:rPr>
          <w:szCs w:val="22"/>
          <w:lang w:val="pl-PL"/>
        </w:rPr>
        <w:t>odpowiednio o </w:t>
      </w:r>
      <w:r w:rsidRPr="002F557C">
        <w:rPr>
          <w:szCs w:val="22"/>
          <w:lang w:val="pl-PL"/>
        </w:rPr>
        <w:t>299 ml i 125 ml (dla obu p&lt;0,0001) oraz poprawę wartości FEV</w:t>
      </w:r>
      <w:r w:rsidRPr="002F557C">
        <w:rPr>
          <w:szCs w:val="22"/>
          <w:vertAlign w:val="subscript"/>
          <w:lang w:val="pl-PL"/>
        </w:rPr>
        <w:t>1</w:t>
      </w:r>
      <w:r w:rsidRPr="002F557C">
        <w:rPr>
          <w:szCs w:val="22"/>
          <w:lang w:val="pl-PL"/>
        </w:rPr>
        <w:t xml:space="preserve"> </w:t>
      </w:r>
      <w:r>
        <w:rPr>
          <w:szCs w:val="22"/>
          <w:lang w:val="pl-PL"/>
        </w:rPr>
        <w:t xml:space="preserve">przed podaniem kolejnej dawki leku </w:t>
      </w:r>
      <w:r w:rsidRPr="002F557C">
        <w:rPr>
          <w:szCs w:val="22"/>
          <w:lang w:val="pl-PL"/>
        </w:rPr>
        <w:t>o 143 ml i 85 ml</w:t>
      </w:r>
      <w:r>
        <w:rPr>
          <w:szCs w:val="22"/>
          <w:lang w:val="pl-PL"/>
        </w:rPr>
        <w:t xml:space="preserve"> w stosunku od</w:t>
      </w:r>
      <w:r w:rsidRPr="002F557C">
        <w:rPr>
          <w:szCs w:val="22"/>
          <w:lang w:val="pl-PL"/>
        </w:rPr>
        <w:t>powiednio</w:t>
      </w:r>
      <w:r>
        <w:rPr>
          <w:szCs w:val="22"/>
          <w:lang w:val="pl-PL"/>
        </w:rPr>
        <w:t xml:space="preserve"> do</w:t>
      </w:r>
      <w:r w:rsidRPr="002F557C">
        <w:rPr>
          <w:szCs w:val="22"/>
          <w:lang w:val="pl-PL"/>
        </w:rPr>
        <w:t xml:space="preserve"> placebo i formoterolu (dla obu p</w:t>
      </w:r>
      <w:r w:rsidR="00E47F2D" w:rsidRPr="002F557C">
        <w:rPr>
          <w:szCs w:val="22"/>
          <w:lang w:val="pl-PL"/>
        </w:rPr>
        <w:t>&lt;0,0001) . W</w:t>
      </w:r>
      <w:r w:rsidR="006D513C">
        <w:rPr>
          <w:szCs w:val="22"/>
          <w:lang w:val="pl-PL"/>
        </w:rPr>
        <w:t> </w:t>
      </w:r>
      <w:r w:rsidRPr="002F557C">
        <w:rPr>
          <w:szCs w:val="22"/>
          <w:lang w:val="pl-PL"/>
        </w:rPr>
        <w:t>badaniu AUGMENT produkt leczniczy Duaklir Genuair wykazał poprawę wartości parametru FEV</w:t>
      </w:r>
      <w:r w:rsidRPr="002F557C">
        <w:rPr>
          <w:szCs w:val="22"/>
          <w:vertAlign w:val="subscript"/>
          <w:lang w:val="pl-PL"/>
        </w:rPr>
        <w:t>1</w:t>
      </w:r>
      <w:r w:rsidR="006D513C">
        <w:rPr>
          <w:szCs w:val="22"/>
          <w:lang w:val="pl-PL"/>
        </w:rPr>
        <w:t xml:space="preserve"> w </w:t>
      </w:r>
      <w:r w:rsidRPr="002F557C">
        <w:rPr>
          <w:szCs w:val="22"/>
          <w:lang w:val="pl-PL"/>
        </w:rPr>
        <w:t xml:space="preserve">1 godzinę po podaniu dawki w stosunku do odpowiednio placebo i </w:t>
      </w:r>
      <w:r w:rsidR="00C5206E">
        <w:rPr>
          <w:szCs w:val="22"/>
          <w:lang w:val="pl-PL"/>
        </w:rPr>
        <w:t>aklidyn</w:t>
      </w:r>
      <w:r w:rsidR="004A1673">
        <w:rPr>
          <w:szCs w:val="22"/>
          <w:lang w:val="pl-PL"/>
        </w:rPr>
        <w:t>y</w:t>
      </w:r>
      <w:r w:rsidR="00C5206E" w:rsidRPr="002F557C">
        <w:rPr>
          <w:szCs w:val="22"/>
          <w:lang w:val="pl-PL"/>
        </w:rPr>
        <w:t xml:space="preserve"> </w:t>
      </w:r>
      <w:r>
        <w:rPr>
          <w:szCs w:val="22"/>
          <w:lang w:val="pl-PL"/>
        </w:rPr>
        <w:t xml:space="preserve">o </w:t>
      </w:r>
      <w:r w:rsidR="006D513C">
        <w:rPr>
          <w:szCs w:val="22"/>
          <w:lang w:val="pl-PL"/>
        </w:rPr>
        <w:t>284 ml i </w:t>
      </w:r>
      <w:r w:rsidRPr="002F557C">
        <w:rPr>
          <w:szCs w:val="22"/>
          <w:lang w:val="pl-PL"/>
        </w:rPr>
        <w:t>108 ml (dla obu p&lt;0,0001) oraz poprawę wartości FEV</w:t>
      </w:r>
      <w:r w:rsidRPr="002F557C">
        <w:rPr>
          <w:szCs w:val="22"/>
          <w:vertAlign w:val="subscript"/>
          <w:lang w:val="pl-PL"/>
        </w:rPr>
        <w:t>1</w:t>
      </w:r>
      <w:r w:rsidRPr="002F557C">
        <w:rPr>
          <w:szCs w:val="22"/>
          <w:lang w:val="pl-PL"/>
        </w:rPr>
        <w:t xml:space="preserve"> </w:t>
      </w:r>
      <w:r>
        <w:rPr>
          <w:szCs w:val="22"/>
          <w:lang w:val="pl-PL"/>
        </w:rPr>
        <w:t>przed podaniem kolejnej dawki leku</w:t>
      </w:r>
      <w:r w:rsidR="006D513C">
        <w:rPr>
          <w:szCs w:val="22"/>
          <w:lang w:val="pl-PL"/>
        </w:rPr>
        <w:t xml:space="preserve"> w </w:t>
      </w:r>
      <w:r w:rsidRPr="002F557C">
        <w:rPr>
          <w:szCs w:val="22"/>
          <w:lang w:val="pl-PL"/>
        </w:rPr>
        <w:t xml:space="preserve">stosunku do odpowiednio placebo i formoterolu </w:t>
      </w:r>
      <w:r>
        <w:rPr>
          <w:szCs w:val="22"/>
          <w:lang w:val="pl-PL"/>
        </w:rPr>
        <w:t xml:space="preserve">o </w:t>
      </w:r>
      <w:r w:rsidRPr="002F557C">
        <w:rPr>
          <w:szCs w:val="22"/>
          <w:lang w:val="pl-PL"/>
        </w:rPr>
        <w:t>130 ml (p&lt;0,0001) i 45 ml (p=0,01).</w:t>
      </w:r>
    </w:p>
    <w:p w14:paraId="307CA036" w14:textId="77777777" w:rsidR="0088302C" w:rsidRPr="002F557C" w:rsidRDefault="0088302C" w:rsidP="002F557C">
      <w:pPr>
        <w:spacing w:line="240" w:lineRule="auto"/>
        <w:rPr>
          <w:szCs w:val="22"/>
          <w:lang w:val="pl-PL"/>
        </w:rPr>
      </w:pPr>
    </w:p>
    <w:p w14:paraId="381AFF8D" w14:textId="77777777" w:rsidR="0088302C" w:rsidRPr="002F557C" w:rsidRDefault="0088302C" w:rsidP="002F557C">
      <w:pPr>
        <w:spacing w:line="240" w:lineRule="auto"/>
        <w:rPr>
          <w:i/>
          <w:noProof/>
          <w:szCs w:val="22"/>
          <w:lang w:val="pl-PL"/>
        </w:rPr>
      </w:pPr>
      <w:r>
        <w:rPr>
          <w:i/>
          <w:iCs/>
          <w:szCs w:val="22"/>
          <w:lang w:val="pl-PL"/>
        </w:rPr>
        <w:t xml:space="preserve">Zmniejszenie nasilenia </w:t>
      </w:r>
      <w:r w:rsidRPr="002F557C">
        <w:rPr>
          <w:i/>
          <w:iCs/>
          <w:szCs w:val="22"/>
          <w:lang w:val="pl-PL"/>
        </w:rPr>
        <w:t xml:space="preserve">objawów </w:t>
      </w:r>
      <w:r>
        <w:rPr>
          <w:i/>
          <w:iCs/>
          <w:szCs w:val="22"/>
          <w:lang w:val="pl-PL"/>
        </w:rPr>
        <w:t xml:space="preserve">choroby </w:t>
      </w:r>
      <w:r w:rsidRPr="002F557C">
        <w:rPr>
          <w:i/>
          <w:iCs/>
          <w:szCs w:val="22"/>
          <w:lang w:val="pl-PL"/>
        </w:rPr>
        <w:t>i poprawa stanu zdrowia specyficznego dla choroby</w:t>
      </w:r>
    </w:p>
    <w:p w14:paraId="7ECA8615" w14:textId="77777777" w:rsidR="0088302C" w:rsidRDefault="0088302C" w:rsidP="002F557C">
      <w:pPr>
        <w:spacing w:line="240" w:lineRule="auto"/>
        <w:rPr>
          <w:szCs w:val="22"/>
          <w:lang w:val="pl-PL"/>
        </w:rPr>
      </w:pPr>
    </w:p>
    <w:p w14:paraId="3A86C6DF" w14:textId="77777777" w:rsidR="0088302C" w:rsidRPr="00261CC9" w:rsidRDefault="0088302C" w:rsidP="002F557C">
      <w:pPr>
        <w:spacing w:line="240" w:lineRule="auto"/>
        <w:rPr>
          <w:i/>
          <w:szCs w:val="22"/>
          <w:u w:val="single"/>
          <w:lang w:val="pl-PL"/>
        </w:rPr>
      </w:pPr>
      <w:r w:rsidRPr="00261CC9">
        <w:rPr>
          <w:i/>
          <w:szCs w:val="22"/>
          <w:u w:val="single"/>
          <w:lang w:val="pl-PL"/>
        </w:rPr>
        <w:t>Duszność oraz inne objawy choroby:</w:t>
      </w:r>
    </w:p>
    <w:p w14:paraId="5F881A93" w14:textId="77777777" w:rsidR="0088302C" w:rsidRDefault="0088302C" w:rsidP="0016266A">
      <w:pPr>
        <w:spacing w:line="240" w:lineRule="auto"/>
        <w:rPr>
          <w:szCs w:val="22"/>
          <w:lang w:val="pl-PL"/>
        </w:rPr>
      </w:pPr>
      <w:r w:rsidRPr="002F557C">
        <w:rPr>
          <w:szCs w:val="22"/>
          <w:lang w:val="pl-PL"/>
        </w:rPr>
        <w:t>Produkt leczniczy Duaklir Genuair zapewnił istotn</w:t>
      </w:r>
      <w:r>
        <w:rPr>
          <w:szCs w:val="22"/>
          <w:lang w:val="pl-PL"/>
        </w:rPr>
        <w:t>e klinicznie zmniejszenie</w:t>
      </w:r>
      <w:r w:rsidRPr="002F557C">
        <w:rPr>
          <w:szCs w:val="22"/>
          <w:lang w:val="pl-PL"/>
        </w:rPr>
        <w:t xml:space="preserve"> </w:t>
      </w:r>
      <w:r>
        <w:rPr>
          <w:szCs w:val="22"/>
          <w:lang w:val="pl-PL"/>
        </w:rPr>
        <w:t>duszności</w:t>
      </w:r>
      <w:r w:rsidRPr="002F557C">
        <w:rPr>
          <w:szCs w:val="22"/>
          <w:lang w:val="pl-PL"/>
        </w:rPr>
        <w:t xml:space="preserve"> (ocenianej na podstawie wskaźnika TDI [ang. Transition Dyspnoea Index])</w:t>
      </w:r>
      <w:r>
        <w:rPr>
          <w:szCs w:val="22"/>
          <w:lang w:val="pl-PL"/>
        </w:rPr>
        <w:t>. Poprawa wskaźnika TDI po 6 miesiącach</w:t>
      </w:r>
      <w:r w:rsidRPr="002F557C">
        <w:rPr>
          <w:szCs w:val="22"/>
          <w:lang w:val="pl-PL"/>
        </w:rPr>
        <w:t xml:space="preserve"> w porównaniu do placebo</w:t>
      </w:r>
      <w:r>
        <w:rPr>
          <w:szCs w:val="22"/>
          <w:lang w:val="pl-PL"/>
        </w:rPr>
        <w:t xml:space="preserve"> wyniosła 1,29 jednostki</w:t>
      </w:r>
      <w:r w:rsidRPr="002F557C">
        <w:rPr>
          <w:szCs w:val="22"/>
          <w:lang w:val="pl-PL"/>
        </w:rPr>
        <w:t xml:space="preserve"> </w:t>
      </w:r>
      <w:r w:rsidRPr="00C41BE4">
        <w:rPr>
          <w:szCs w:val="22"/>
          <w:lang w:val="pl-PL"/>
        </w:rPr>
        <w:t xml:space="preserve">w badaniu </w:t>
      </w:r>
      <w:r w:rsidRPr="00945B48">
        <w:rPr>
          <w:szCs w:val="22"/>
          <w:lang w:val="pl-PL"/>
        </w:rPr>
        <w:t>ACLIFORM</w:t>
      </w:r>
      <w:r w:rsidRPr="00945B48">
        <w:rPr>
          <w:szCs w:val="22"/>
          <w:lang w:val="pl-PL"/>
        </w:rPr>
        <w:noBreakHyphen/>
        <w:t xml:space="preserve">COPD (p&lt;0,0001) </w:t>
      </w:r>
      <w:r w:rsidRPr="00C94056">
        <w:rPr>
          <w:szCs w:val="22"/>
          <w:lang w:val="pl-PL"/>
        </w:rPr>
        <w:t>oraz</w:t>
      </w:r>
      <w:r w:rsidRPr="002F557C">
        <w:rPr>
          <w:szCs w:val="22"/>
          <w:lang w:val="pl-PL"/>
        </w:rPr>
        <w:t xml:space="preserve"> </w:t>
      </w:r>
      <w:r>
        <w:rPr>
          <w:szCs w:val="22"/>
          <w:lang w:val="pl-PL"/>
        </w:rPr>
        <w:t>1,44 jednostki w badaniu AUGMENT (p</w:t>
      </w:r>
      <w:r w:rsidR="00E47F2D">
        <w:rPr>
          <w:szCs w:val="22"/>
          <w:lang w:val="pl-PL"/>
        </w:rPr>
        <w:t>&lt;0,0001) . Odsetki</w:t>
      </w:r>
      <w:r>
        <w:rPr>
          <w:szCs w:val="22"/>
          <w:lang w:val="pl-PL"/>
        </w:rPr>
        <w:t xml:space="preserve"> pacjentów z istotną klinicznie poprawą wskaźnika TDI (zdefiniowaną jako wzrost o przynajmniej o 1 jednostkę) były </w:t>
      </w:r>
      <w:r w:rsidR="008402B4">
        <w:rPr>
          <w:szCs w:val="22"/>
          <w:lang w:val="pl-PL"/>
        </w:rPr>
        <w:t>większe</w:t>
      </w:r>
      <w:r>
        <w:rPr>
          <w:szCs w:val="22"/>
          <w:lang w:val="pl-PL"/>
        </w:rPr>
        <w:t xml:space="preserve"> dla produktu leczniczego Duaklir Genuair w porównaniu z placebo w badaniu ACLIFORM-COPD (64,8% </w:t>
      </w:r>
      <w:r w:rsidR="008402B4">
        <w:rPr>
          <w:szCs w:val="22"/>
          <w:lang w:val="pl-PL"/>
        </w:rPr>
        <w:t>w porównaniu z</w:t>
      </w:r>
      <w:r>
        <w:rPr>
          <w:szCs w:val="22"/>
          <w:lang w:val="pl-PL"/>
        </w:rPr>
        <w:t xml:space="preserve"> 45,5%; p&lt;0,001) i AUGMENT (58,1% </w:t>
      </w:r>
      <w:r w:rsidR="008402B4">
        <w:rPr>
          <w:szCs w:val="22"/>
          <w:lang w:val="pl-PL"/>
        </w:rPr>
        <w:t>w porównaniu z</w:t>
      </w:r>
      <w:r>
        <w:rPr>
          <w:szCs w:val="22"/>
          <w:lang w:val="pl-PL"/>
        </w:rPr>
        <w:t xml:space="preserve"> 36,6%; p&lt;</w:t>
      </w:r>
      <w:r w:rsidR="008402B4">
        <w:rPr>
          <w:szCs w:val="22"/>
          <w:lang w:val="pl-PL"/>
        </w:rPr>
        <w:t> </w:t>
      </w:r>
      <w:r>
        <w:rPr>
          <w:szCs w:val="22"/>
          <w:lang w:val="pl-PL"/>
        </w:rPr>
        <w:t>0,0001).</w:t>
      </w:r>
    </w:p>
    <w:p w14:paraId="037050C6" w14:textId="77777777" w:rsidR="0088302C" w:rsidRDefault="0088302C" w:rsidP="002F557C">
      <w:pPr>
        <w:spacing w:line="240" w:lineRule="auto"/>
        <w:rPr>
          <w:szCs w:val="22"/>
          <w:lang w:val="pl-PL"/>
        </w:rPr>
      </w:pPr>
    </w:p>
    <w:p w14:paraId="06D76778" w14:textId="77777777" w:rsidR="0088302C" w:rsidRPr="002F557C" w:rsidRDefault="0088302C" w:rsidP="0016266A">
      <w:pPr>
        <w:spacing w:line="240" w:lineRule="auto"/>
        <w:rPr>
          <w:szCs w:val="22"/>
          <w:lang w:val="pl-PL"/>
        </w:rPr>
      </w:pPr>
      <w:r>
        <w:rPr>
          <w:szCs w:val="22"/>
          <w:lang w:val="pl-PL"/>
        </w:rPr>
        <w:t>Zbiorcza a</w:t>
      </w:r>
      <w:r w:rsidRPr="002F557C">
        <w:rPr>
          <w:szCs w:val="22"/>
          <w:lang w:val="pl-PL"/>
        </w:rPr>
        <w:t>naliz</w:t>
      </w:r>
      <w:r>
        <w:rPr>
          <w:szCs w:val="22"/>
          <w:lang w:val="pl-PL"/>
        </w:rPr>
        <w:t>a</w:t>
      </w:r>
      <w:r w:rsidRPr="002F557C">
        <w:rPr>
          <w:szCs w:val="22"/>
          <w:lang w:val="pl-PL"/>
        </w:rPr>
        <w:t xml:space="preserve"> </w:t>
      </w:r>
      <w:r>
        <w:rPr>
          <w:szCs w:val="22"/>
          <w:lang w:val="pl-PL"/>
        </w:rPr>
        <w:t>tych</w:t>
      </w:r>
      <w:r w:rsidRPr="002F557C">
        <w:rPr>
          <w:szCs w:val="22"/>
          <w:lang w:val="pl-PL"/>
        </w:rPr>
        <w:t xml:space="preserve"> </w:t>
      </w:r>
      <w:r>
        <w:rPr>
          <w:szCs w:val="22"/>
          <w:lang w:val="pl-PL"/>
        </w:rPr>
        <w:t>dwóch</w:t>
      </w:r>
      <w:r w:rsidRPr="002F557C">
        <w:rPr>
          <w:szCs w:val="22"/>
          <w:lang w:val="pl-PL"/>
        </w:rPr>
        <w:t xml:space="preserve"> badań </w:t>
      </w:r>
      <w:r>
        <w:rPr>
          <w:szCs w:val="22"/>
          <w:lang w:val="pl-PL"/>
        </w:rPr>
        <w:t>wykazała, że produkt leczniczy</w:t>
      </w:r>
      <w:r w:rsidRPr="002F557C">
        <w:rPr>
          <w:szCs w:val="22"/>
          <w:lang w:val="pl-PL"/>
        </w:rPr>
        <w:t xml:space="preserve"> Duaklir Genuair</w:t>
      </w:r>
      <w:r>
        <w:rPr>
          <w:szCs w:val="22"/>
          <w:lang w:val="pl-PL"/>
        </w:rPr>
        <w:t xml:space="preserve"> wykazał</w:t>
      </w:r>
      <w:r w:rsidRPr="00945B48">
        <w:rPr>
          <w:szCs w:val="22"/>
          <w:lang w:val="pl-PL"/>
        </w:rPr>
        <w:t xml:space="preserve"> istotną statystyczni</w:t>
      </w:r>
      <w:r w:rsidRPr="00EE6057">
        <w:rPr>
          <w:szCs w:val="22"/>
          <w:lang w:val="pl-PL"/>
        </w:rPr>
        <w:t xml:space="preserve">e większą </w:t>
      </w:r>
      <w:r w:rsidRPr="0016266A">
        <w:rPr>
          <w:lang w:val="pl-PL"/>
        </w:rPr>
        <w:t>poprawę</w:t>
      </w:r>
      <w:r w:rsidRPr="00EE6057" w:rsidDel="0016266A">
        <w:rPr>
          <w:szCs w:val="22"/>
          <w:lang w:val="pl-PL"/>
        </w:rPr>
        <w:t xml:space="preserve"> </w:t>
      </w:r>
      <w:r w:rsidRPr="00C94056">
        <w:rPr>
          <w:szCs w:val="22"/>
          <w:lang w:val="pl-PL"/>
        </w:rPr>
        <w:t xml:space="preserve">wskaźnika TDI w porównaniu z </w:t>
      </w:r>
      <w:r w:rsidR="00C5206E">
        <w:rPr>
          <w:szCs w:val="22"/>
          <w:lang w:val="pl-PL"/>
        </w:rPr>
        <w:t>aklidyn</w:t>
      </w:r>
      <w:r w:rsidR="002B0CDB">
        <w:rPr>
          <w:szCs w:val="22"/>
          <w:lang w:val="pl-PL"/>
        </w:rPr>
        <w:t>ą</w:t>
      </w:r>
      <w:r w:rsidR="00C5206E">
        <w:rPr>
          <w:szCs w:val="22"/>
          <w:lang w:val="pl-PL"/>
        </w:rPr>
        <w:t xml:space="preserve"> </w:t>
      </w:r>
      <w:r w:rsidRPr="002F557C">
        <w:rPr>
          <w:szCs w:val="22"/>
          <w:lang w:val="pl-PL"/>
        </w:rPr>
        <w:t>(0,4 jednostki, p=0,016) lub formoterolem (0,5 jednostki, p</w:t>
      </w:r>
      <w:r w:rsidR="00E47F2D" w:rsidRPr="002F557C">
        <w:rPr>
          <w:szCs w:val="22"/>
          <w:lang w:val="pl-PL"/>
        </w:rPr>
        <w:t>=0,009) . Ponadto</w:t>
      </w:r>
      <w:r w:rsidRPr="002F557C">
        <w:rPr>
          <w:szCs w:val="22"/>
          <w:lang w:val="pl-PL"/>
        </w:rPr>
        <w:t xml:space="preserve"> </w:t>
      </w:r>
      <w:r w:rsidR="008402B4">
        <w:rPr>
          <w:szCs w:val="22"/>
          <w:lang w:val="pl-PL"/>
        </w:rPr>
        <w:t>u większego</w:t>
      </w:r>
      <w:r w:rsidRPr="002F557C">
        <w:rPr>
          <w:szCs w:val="22"/>
          <w:lang w:val="pl-PL"/>
        </w:rPr>
        <w:t xml:space="preserve"> odset</w:t>
      </w:r>
      <w:r w:rsidR="008402B4">
        <w:rPr>
          <w:szCs w:val="22"/>
          <w:lang w:val="pl-PL"/>
        </w:rPr>
        <w:t>ka</w:t>
      </w:r>
      <w:r w:rsidRPr="002F557C">
        <w:rPr>
          <w:szCs w:val="22"/>
          <w:lang w:val="pl-PL"/>
        </w:rPr>
        <w:t xml:space="preserve"> pacjentów otrzymujących </w:t>
      </w:r>
      <w:r>
        <w:rPr>
          <w:szCs w:val="22"/>
          <w:lang w:val="pl-PL"/>
        </w:rPr>
        <w:t>produkt</w:t>
      </w:r>
      <w:r w:rsidRPr="002F557C">
        <w:rPr>
          <w:szCs w:val="22"/>
          <w:lang w:val="pl-PL"/>
        </w:rPr>
        <w:t xml:space="preserve"> leczniczy Duaklir Genuair </w:t>
      </w:r>
      <w:r w:rsidR="008402B4">
        <w:rPr>
          <w:szCs w:val="22"/>
          <w:lang w:val="pl-PL"/>
        </w:rPr>
        <w:t>wystąpiła</w:t>
      </w:r>
      <w:r w:rsidRPr="002F557C">
        <w:rPr>
          <w:szCs w:val="22"/>
          <w:lang w:val="pl-PL"/>
        </w:rPr>
        <w:t xml:space="preserve"> istotn</w:t>
      </w:r>
      <w:r w:rsidR="008402B4">
        <w:rPr>
          <w:szCs w:val="22"/>
          <w:lang w:val="pl-PL"/>
        </w:rPr>
        <w:t>a</w:t>
      </w:r>
      <w:r w:rsidRPr="002F557C">
        <w:rPr>
          <w:szCs w:val="22"/>
          <w:lang w:val="pl-PL"/>
        </w:rPr>
        <w:t xml:space="preserve"> klinicznie popraw</w:t>
      </w:r>
      <w:r w:rsidR="008402B4">
        <w:rPr>
          <w:szCs w:val="22"/>
          <w:lang w:val="pl-PL"/>
        </w:rPr>
        <w:t>a</w:t>
      </w:r>
      <w:r w:rsidRPr="002F557C">
        <w:rPr>
          <w:szCs w:val="22"/>
          <w:lang w:val="pl-PL"/>
        </w:rPr>
        <w:t xml:space="preserve"> wskaźnika TDI w porównaniu </w:t>
      </w:r>
      <w:r w:rsidRPr="002F557C">
        <w:rPr>
          <w:szCs w:val="22"/>
          <w:lang w:val="pl-PL"/>
        </w:rPr>
        <w:lastRenderedPageBreak/>
        <w:t xml:space="preserve">do </w:t>
      </w:r>
      <w:r w:rsidR="00C5206E">
        <w:rPr>
          <w:szCs w:val="22"/>
          <w:lang w:val="pl-PL"/>
        </w:rPr>
        <w:t>aklidyn</w:t>
      </w:r>
      <w:r w:rsidR="002B0CDB">
        <w:rPr>
          <w:szCs w:val="22"/>
          <w:lang w:val="pl-PL"/>
        </w:rPr>
        <w:t>y</w:t>
      </w:r>
      <w:r w:rsidR="00C5206E" w:rsidRPr="002F557C">
        <w:rPr>
          <w:szCs w:val="22"/>
          <w:lang w:val="pl-PL"/>
        </w:rPr>
        <w:t xml:space="preserve"> </w:t>
      </w:r>
      <w:r w:rsidRPr="002F557C">
        <w:rPr>
          <w:szCs w:val="22"/>
          <w:lang w:val="pl-PL"/>
        </w:rPr>
        <w:t>lub formoterolu (61,9% w porównaniu do odpowiednio 55,7% i 57,0%, przy odpowiednio p=0,056 i p=0,100).</w:t>
      </w:r>
    </w:p>
    <w:p w14:paraId="10A9082A" w14:textId="77777777" w:rsidR="0088302C" w:rsidRPr="002F557C" w:rsidRDefault="0088302C" w:rsidP="002F557C">
      <w:pPr>
        <w:spacing w:line="240" w:lineRule="auto"/>
        <w:rPr>
          <w:szCs w:val="22"/>
          <w:lang w:val="pl-PL"/>
        </w:rPr>
      </w:pPr>
    </w:p>
    <w:p w14:paraId="3FAAF51F" w14:textId="77777777" w:rsidR="0088302C" w:rsidRPr="002F557C" w:rsidRDefault="0088302C" w:rsidP="002F557C">
      <w:pPr>
        <w:spacing w:line="240" w:lineRule="auto"/>
        <w:rPr>
          <w:szCs w:val="22"/>
          <w:lang w:val="pl-PL"/>
        </w:rPr>
      </w:pPr>
      <w:r w:rsidRPr="002F557C">
        <w:rPr>
          <w:szCs w:val="22"/>
          <w:lang w:val="pl-PL"/>
        </w:rPr>
        <w:t xml:space="preserve">Produkt leczniczy Duaklir Genuair </w:t>
      </w:r>
      <w:r>
        <w:rPr>
          <w:szCs w:val="22"/>
          <w:lang w:val="pl-PL"/>
        </w:rPr>
        <w:t>zmniejszał</w:t>
      </w:r>
      <w:r w:rsidRPr="002F557C">
        <w:rPr>
          <w:szCs w:val="22"/>
          <w:lang w:val="pl-PL"/>
        </w:rPr>
        <w:t xml:space="preserve"> codzienne objawy POChP</w:t>
      </w:r>
      <w:r>
        <w:rPr>
          <w:szCs w:val="22"/>
          <w:lang w:val="pl-PL"/>
        </w:rPr>
        <w:t>, takie jak „duszność”, „objawy w obrębie klatki piersiowej”, „kaszel i odk</w:t>
      </w:r>
      <w:r w:rsidR="00AB3F9D">
        <w:rPr>
          <w:szCs w:val="22"/>
          <w:lang w:val="pl-PL"/>
        </w:rPr>
        <w:t>r</w:t>
      </w:r>
      <w:r>
        <w:rPr>
          <w:szCs w:val="22"/>
          <w:lang w:val="pl-PL"/>
        </w:rPr>
        <w:t>ztuszanie plwociny”</w:t>
      </w:r>
      <w:r w:rsidRPr="002F557C">
        <w:rPr>
          <w:szCs w:val="22"/>
          <w:lang w:val="pl-PL"/>
        </w:rPr>
        <w:t xml:space="preserve"> (oceniane całkowit</w:t>
      </w:r>
      <w:r w:rsidR="008402B4">
        <w:rPr>
          <w:szCs w:val="22"/>
          <w:lang w:val="pl-PL"/>
        </w:rPr>
        <w:t>ym</w:t>
      </w:r>
      <w:r w:rsidRPr="002F557C">
        <w:rPr>
          <w:szCs w:val="22"/>
          <w:lang w:val="pl-PL"/>
        </w:rPr>
        <w:t xml:space="preserve"> wynik</w:t>
      </w:r>
      <w:r w:rsidR="008402B4">
        <w:rPr>
          <w:szCs w:val="22"/>
          <w:lang w:val="pl-PL"/>
        </w:rPr>
        <w:t>iem</w:t>
      </w:r>
      <w:r>
        <w:rPr>
          <w:szCs w:val="22"/>
          <w:lang w:val="pl-PL"/>
        </w:rPr>
        <w:t xml:space="preserve"> skali</w:t>
      </w:r>
      <w:r w:rsidRPr="002F557C">
        <w:rPr>
          <w:szCs w:val="22"/>
          <w:lang w:val="pl-PL"/>
        </w:rPr>
        <w:t xml:space="preserve"> E</w:t>
      </w:r>
      <w:r>
        <w:rPr>
          <w:szCs w:val="22"/>
          <w:lang w:val="pl-PL"/>
        </w:rPr>
        <w:noBreakHyphen/>
      </w:r>
      <w:r w:rsidRPr="002F557C">
        <w:rPr>
          <w:szCs w:val="22"/>
          <w:lang w:val="pl-PL"/>
        </w:rPr>
        <w:t xml:space="preserve">RS) oraz objawy nocne, objawy poranne i objawy ograniczające aktywność poranną w porównaniu z placebo, </w:t>
      </w:r>
      <w:r w:rsidR="00C5206E">
        <w:rPr>
          <w:szCs w:val="22"/>
          <w:lang w:val="pl-PL"/>
        </w:rPr>
        <w:t>aklidyn</w:t>
      </w:r>
      <w:r w:rsidR="002B0CDB">
        <w:rPr>
          <w:szCs w:val="22"/>
          <w:lang w:val="pl-PL"/>
        </w:rPr>
        <w:t>ą</w:t>
      </w:r>
      <w:r w:rsidR="00C5206E">
        <w:rPr>
          <w:szCs w:val="22"/>
          <w:lang w:val="pl-PL"/>
        </w:rPr>
        <w:t xml:space="preserve"> </w:t>
      </w:r>
      <w:r w:rsidRPr="002F557C">
        <w:rPr>
          <w:szCs w:val="22"/>
          <w:lang w:val="pl-PL"/>
        </w:rPr>
        <w:t>i formoterolem</w:t>
      </w:r>
      <w:r>
        <w:rPr>
          <w:szCs w:val="22"/>
          <w:lang w:val="pl-PL"/>
        </w:rPr>
        <w:t xml:space="preserve">, jednak poprawa nie zawsze była istotna statystycznie. Stosowanie </w:t>
      </w:r>
      <w:r w:rsidR="00C5206E">
        <w:rPr>
          <w:szCs w:val="22"/>
          <w:lang w:val="pl-PL"/>
        </w:rPr>
        <w:t>aklidyn</w:t>
      </w:r>
      <w:r w:rsidR="002B0CDB">
        <w:rPr>
          <w:szCs w:val="22"/>
          <w:lang w:val="pl-PL"/>
        </w:rPr>
        <w:t>y</w:t>
      </w:r>
      <w:r w:rsidR="00C5206E">
        <w:rPr>
          <w:szCs w:val="22"/>
          <w:lang w:val="pl-PL"/>
        </w:rPr>
        <w:t xml:space="preserve"> </w:t>
      </w:r>
      <w:r w:rsidR="00AB3F9D">
        <w:rPr>
          <w:szCs w:val="22"/>
          <w:lang w:val="pl-PL"/>
        </w:rPr>
        <w:t xml:space="preserve">z </w:t>
      </w:r>
      <w:r>
        <w:rPr>
          <w:szCs w:val="22"/>
          <w:lang w:val="pl-PL"/>
        </w:rPr>
        <w:t>formoterol</w:t>
      </w:r>
      <w:r w:rsidR="00AB3F9D">
        <w:rPr>
          <w:szCs w:val="22"/>
          <w:lang w:val="pl-PL"/>
        </w:rPr>
        <w:t>em</w:t>
      </w:r>
      <w:r>
        <w:rPr>
          <w:szCs w:val="22"/>
          <w:lang w:val="pl-PL"/>
        </w:rPr>
        <w:t xml:space="preserve"> nie powodowało istotnego statystycznie </w:t>
      </w:r>
      <w:r w:rsidR="00AB3F9D">
        <w:rPr>
          <w:szCs w:val="22"/>
          <w:lang w:val="pl-PL"/>
        </w:rPr>
        <w:t>zmniejszenia</w:t>
      </w:r>
      <w:r>
        <w:rPr>
          <w:szCs w:val="22"/>
          <w:lang w:val="pl-PL"/>
        </w:rPr>
        <w:t xml:space="preserve"> średniej liczby przebudzeń w nocy spo</w:t>
      </w:r>
      <w:r w:rsidR="006D513C">
        <w:rPr>
          <w:szCs w:val="22"/>
          <w:lang w:val="pl-PL"/>
        </w:rPr>
        <w:t>wodowanych POChP w porównaniu z </w:t>
      </w:r>
      <w:r>
        <w:rPr>
          <w:szCs w:val="22"/>
          <w:lang w:val="pl-PL"/>
        </w:rPr>
        <w:t xml:space="preserve">podawaniem placebo lub formoterolu. </w:t>
      </w:r>
    </w:p>
    <w:p w14:paraId="1C8A7324" w14:textId="77777777" w:rsidR="0088302C" w:rsidRDefault="0088302C" w:rsidP="002F557C">
      <w:pPr>
        <w:spacing w:line="240" w:lineRule="auto"/>
        <w:rPr>
          <w:szCs w:val="22"/>
          <w:lang w:val="pl-PL"/>
        </w:rPr>
      </w:pPr>
    </w:p>
    <w:p w14:paraId="066FED7F" w14:textId="77777777" w:rsidR="0088302C" w:rsidRPr="00261CC9" w:rsidRDefault="0088302C" w:rsidP="00E50980">
      <w:pPr>
        <w:spacing w:line="240" w:lineRule="auto"/>
        <w:rPr>
          <w:i/>
          <w:szCs w:val="22"/>
          <w:u w:val="single"/>
          <w:lang w:val="pl-PL"/>
        </w:rPr>
      </w:pPr>
      <w:r w:rsidRPr="00261CC9">
        <w:rPr>
          <w:i/>
          <w:szCs w:val="22"/>
          <w:u w:val="single"/>
          <w:lang w:val="pl-PL"/>
        </w:rPr>
        <w:t>Jakość życia związana ze stanem zdrowia:</w:t>
      </w:r>
    </w:p>
    <w:p w14:paraId="0EF6C435" w14:textId="77777777" w:rsidR="0088302C" w:rsidRPr="002F557C" w:rsidRDefault="0088302C" w:rsidP="00E50980">
      <w:pPr>
        <w:spacing w:line="240" w:lineRule="auto"/>
        <w:rPr>
          <w:szCs w:val="22"/>
          <w:lang w:val="pl-PL"/>
        </w:rPr>
      </w:pPr>
      <w:r>
        <w:rPr>
          <w:szCs w:val="22"/>
          <w:lang w:val="pl-PL"/>
        </w:rPr>
        <w:t xml:space="preserve">Produkt leczniczy Duaklir Genuair wykazał istotną klinicznie poprawę </w:t>
      </w:r>
      <w:r w:rsidRPr="002F557C">
        <w:rPr>
          <w:szCs w:val="22"/>
          <w:lang w:val="pl-PL"/>
        </w:rPr>
        <w:t xml:space="preserve">stanu zdrowia specyficznego dla choroby (ocenianego na podstawie kwestionariusza SGRQ [ang. St. George’s Respiratory Questionnaire]) w badaniu AUGMENT, </w:t>
      </w:r>
      <w:r>
        <w:rPr>
          <w:szCs w:val="22"/>
          <w:lang w:val="pl-PL"/>
        </w:rPr>
        <w:t xml:space="preserve">z poprawą wyniku </w:t>
      </w:r>
      <w:r w:rsidR="008402B4">
        <w:rPr>
          <w:szCs w:val="22"/>
          <w:lang w:val="pl-PL"/>
        </w:rPr>
        <w:t xml:space="preserve">całkowitego </w:t>
      </w:r>
      <w:r>
        <w:rPr>
          <w:szCs w:val="22"/>
          <w:lang w:val="pl-PL"/>
        </w:rPr>
        <w:t xml:space="preserve">SGRQ wynoszącą </w:t>
      </w:r>
      <w:r>
        <w:rPr>
          <w:szCs w:val="22"/>
          <w:lang w:val="pl-PL"/>
        </w:rPr>
        <w:noBreakHyphen/>
        <w:t xml:space="preserve">4,35 jednostki (p&lt;0,0001) w porównaniu z placebo. Odsetek pacjentów w badaniu AUGMENT, którzy uzyskali istotną klinicznie poprawę względem stanu </w:t>
      </w:r>
      <w:r w:rsidR="00AB3F9D">
        <w:rPr>
          <w:szCs w:val="22"/>
          <w:lang w:val="pl-PL"/>
        </w:rPr>
        <w:t>początkowego</w:t>
      </w:r>
      <w:r>
        <w:rPr>
          <w:szCs w:val="22"/>
          <w:lang w:val="pl-PL"/>
        </w:rPr>
        <w:t xml:space="preserve"> w zakresie wyniku </w:t>
      </w:r>
      <w:r w:rsidR="008402B4">
        <w:rPr>
          <w:szCs w:val="22"/>
          <w:lang w:val="pl-PL"/>
        </w:rPr>
        <w:t xml:space="preserve">całkowitego </w:t>
      </w:r>
      <w:r>
        <w:rPr>
          <w:szCs w:val="22"/>
          <w:lang w:val="pl-PL"/>
        </w:rPr>
        <w:t xml:space="preserve">SGRQ (zdefiniowaną jako </w:t>
      </w:r>
      <w:r w:rsidR="00AB3F9D">
        <w:rPr>
          <w:szCs w:val="22"/>
          <w:lang w:val="pl-PL"/>
        </w:rPr>
        <w:t>zmniejszenie</w:t>
      </w:r>
      <w:r>
        <w:rPr>
          <w:szCs w:val="22"/>
          <w:lang w:val="pl-PL"/>
        </w:rPr>
        <w:t xml:space="preserve"> o przynajmniej 4 jednostki) był </w:t>
      </w:r>
      <w:r w:rsidR="00AB3F9D">
        <w:rPr>
          <w:szCs w:val="22"/>
          <w:lang w:val="pl-PL"/>
        </w:rPr>
        <w:t>większy</w:t>
      </w:r>
      <w:r>
        <w:rPr>
          <w:szCs w:val="22"/>
          <w:lang w:val="pl-PL"/>
        </w:rPr>
        <w:t xml:space="preserve"> dla produktu leczniczego Duaklir Genuair niż dla placebo (odpowiednio 58,2% i 38,7%, p&lt;0,0001). W</w:t>
      </w:r>
      <w:r w:rsidR="00763FBF">
        <w:rPr>
          <w:szCs w:val="22"/>
          <w:lang w:val="pl-PL"/>
        </w:rPr>
        <w:t> </w:t>
      </w:r>
      <w:r w:rsidRPr="002F557C">
        <w:rPr>
          <w:szCs w:val="22"/>
          <w:lang w:val="pl-PL"/>
        </w:rPr>
        <w:t>badaniu ACLIFORM</w:t>
      </w:r>
      <w:r>
        <w:rPr>
          <w:szCs w:val="22"/>
          <w:lang w:val="pl-PL"/>
        </w:rPr>
        <w:noBreakHyphen/>
      </w:r>
      <w:r w:rsidRPr="002F557C">
        <w:rPr>
          <w:szCs w:val="22"/>
          <w:lang w:val="pl-PL"/>
        </w:rPr>
        <w:t xml:space="preserve">COPD zaobserwowano tylko </w:t>
      </w:r>
      <w:r>
        <w:rPr>
          <w:szCs w:val="22"/>
          <w:lang w:val="pl-PL"/>
        </w:rPr>
        <w:t>niewielkie</w:t>
      </w:r>
      <w:r w:rsidRPr="002F557C">
        <w:rPr>
          <w:szCs w:val="22"/>
          <w:lang w:val="pl-PL"/>
        </w:rPr>
        <w:t xml:space="preserve"> </w:t>
      </w:r>
      <w:r w:rsidR="00AB3F9D">
        <w:rPr>
          <w:szCs w:val="22"/>
          <w:lang w:val="pl-PL"/>
        </w:rPr>
        <w:t>zmniejszenie</w:t>
      </w:r>
      <w:r w:rsidRPr="002F557C">
        <w:rPr>
          <w:szCs w:val="22"/>
          <w:lang w:val="pl-PL"/>
        </w:rPr>
        <w:t xml:space="preserve"> wyniku całkowitego SGRQ z powodu nieoczekiwanie </w:t>
      </w:r>
      <w:r>
        <w:rPr>
          <w:szCs w:val="22"/>
          <w:lang w:val="pl-PL"/>
        </w:rPr>
        <w:t>znacząco dobrej</w:t>
      </w:r>
      <w:r w:rsidRPr="002F557C">
        <w:rPr>
          <w:szCs w:val="22"/>
          <w:lang w:val="pl-PL"/>
        </w:rPr>
        <w:t xml:space="preserve"> odpowiedzi na placebo</w:t>
      </w:r>
      <w:r w:rsidRPr="00C84DCF">
        <w:rPr>
          <w:lang w:val="pl-PL"/>
        </w:rPr>
        <w:t xml:space="preserve"> (p=0,598), a odsetek pacjentów, którzy uzyskali istotną klinicznie poprawę względem wartości </w:t>
      </w:r>
      <w:r w:rsidR="00AB3F9D">
        <w:rPr>
          <w:lang w:val="pl-PL"/>
        </w:rPr>
        <w:t>początkowej</w:t>
      </w:r>
      <w:r w:rsidRPr="00C84DCF">
        <w:rPr>
          <w:lang w:val="pl-PL"/>
        </w:rPr>
        <w:t xml:space="preserve"> wyniósł 55,3% dla </w:t>
      </w:r>
      <w:r>
        <w:rPr>
          <w:lang w:val="pl-PL"/>
        </w:rPr>
        <w:t xml:space="preserve">produktu leczniczego </w:t>
      </w:r>
      <w:r w:rsidRPr="00C84DCF">
        <w:rPr>
          <w:lang w:val="pl-PL"/>
        </w:rPr>
        <w:t>Duaklir Genuair i 53,2% dla placebo (p=0,669).</w:t>
      </w:r>
    </w:p>
    <w:p w14:paraId="2BD1D908" w14:textId="77777777" w:rsidR="0088302C" w:rsidRPr="002F557C" w:rsidRDefault="0088302C">
      <w:pPr>
        <w:spacing w:line="240" w:lineRule="auto"/>
        <w:rPr>
          <w:szCs w:val="22"/>
          <w:lang w:val="pl-PL"/>
        </w:rPr>
      </w:pPr>
    </w:p>
    <w:p w14:paraId="2C7FCF17" w14:textId="77777777" w:rsidR="0088302C" w:rsidRPr="002F557C" w:rsidRDefault="0088302C" w:rsidP="00E50980">
      <w:pPr>
        <w:spacing w:line="240" w:lineRule="auto"/>
        <w:rPr>
          <w:szCs w:val="22"/>
          <w:lang w:val="pl-PL"/>
        </w:rPr>
      </w:pPr>
      <w:r>
        <w:rPr>
          <w:szCs w:val="22"/>
          <w:lang w:val="pl-PL"/>
        </w:rPr>
        <w:t xml:space="preserve">W zbiorczej analizie tych </w:t>
      </w:r>
      <w:r w:rsidR="004624A3">
        <w:rPr>
          <w:szCs w:val="22"/>
          <w:lang w:val="pl-PL"/>
        </w:rPr>
        <w:t xml:space="preserve">dwóch </w:t>
      </w:r>
      <w:r>
        <w:rPr>
          <w:szCs w:val="22"/>
          <w:lang w:val="pl-PL"/>
        </w:rPr>
        <w:t>badań produkt</w:t>
      </w:r>
      <w:r w:rsidRPr="002F557C">
        <w:rPr>
          <w:szCs w:val="22"/>
          <w:lang w:val="pl-PL"/>
        </w:rPr>
        <w:t xml:space="preserve"> </w:t>
      </w:r>
      <w:r>
        <w:rPr>
          <w:szCs w:val="22"/>
          <w:lang w:val="pl-PL"/>
        </w:rPr>
        <w:t xml:space="preserve">leczniczy </w:t>
      </w:r>
      <w:r w:rsidRPr="002F557C">
        <w:rPr>
          <w:szCs w:val="22"/>
          <w:lang w:val="pl-PL"/>
        </w:rPr>
        <w:t xml:space="preserve">Duaklir </w:t>
      </w:r>
      <w:r>
        <w:rPr>
          <w:szCs w:val="22"/>
          <w:lang w:val="pl-PL"/>
        </w:rPr>
        <w:t xml:space="preserve">Genuair wykazał </w:t>
      </w:r>
      <w:r w:rsidR="004624A3">
        <w:rPr>
          <w:szCs w:val="22"/>
          <w:lang w:val="pl-PL"/>
        </w:rPr>
        <w:t>większą</w:t>
      </w:r>
      <w:r>
        <w:rPr>
          <w:szCs w:val="22"/>
          <w:lang w:val="pl-PL"/>
        </w:rPr>
        <w:t xml:space="preserve"> poprawę </w:t>
      </w:r>
      <w:r w:rsidRPr="002F557C">
        <w:rPr>
          <w:szCs w:val="22"/>
          <w:lang w:val="pl-PL"/>
        </w:rPr>
        <w:t xml:space="preserve">wyniku </w:t>
      </w:r>
      <w:r w:rsidR="004624A3">
        <w:rPr>
          <w:szCs w:val="22"/>
          <w:lang w:val="pl-PL"/>
        </w:rPr>
        <w:t>całkowitego</w:t>
      </w:r>
      <w:r w:rsidRPr="002F557C">
        <w:rPr>
          <w:szCs w:val="22"/>
          <w:lang w:val="pl-PL"/>
        </w:rPr>
        <w:t xml:space="preserve"> SGRQ w porównaniu do formoterolu (</w:t>
      </w:r>
      <w:r>
        <w:rPr>
          <w:szCs w:val="22"/>
          <w:lang w:val="pl-PL"/>
        </w:rPr>
        <w:noBreakHyphen/>
      </w:r>
      <w:r w:rsidRPr="002F557C">
        <w:rPr>
          <w:szCs w:val="22"/>
          <w:lang w:val="pl-PL"/>
        </w:rPr>
        <w:t>1,7 jednostki, p=0,018) lub aklidyny (</w:t>
      </w:r>
      <w:r>
        <w:rPr>
          <w:szCs w:val="22"/>
          <w:lang w:val="pl-PL"/>
        </w:rPr>
        <w:noBreakHyphen/>
      </w:r>
      <w:r w:rsidRPr="002F557C">
        <w:rPr>
          <w:szCs w:val="22"/>
          <w:lang w:val="pl-PL"/>
        </w:rPr>
        <w:t>0,79 jednostki, p</w:t>
      </w:r>
      <w:r w:rsidR="00763FBF" w:rsidRPr="002F557C">
        <w:rPr>
          <w:szCs w:val="22"/>
          <w:lang w:val="pl-PL"/>
        </w:rPr>
        <w:t>=0,273) . Ponadto</w:t>
      </w:r>
      <w:r w:rsidRPr="002F557C">
        <w:rPr>
          <w:szCs w:val="22"/>
          <w:lang w:val="pl-PL"/>
        </w:rPr>
        <w:t xml:space="preserve"> </w:t>
      </w:r>
      <w:r w:rsidR="004624A3">
        <w:rPr>
          <w:szCs w:val="22"/>
          <w:lang w:val="pl-PL"/>
        </w:rPr>
        <w:t>u większego</w:t>
      </w:r>
      <w:r w:rsidRPr="002F557C">
        <w:rPr>
          <w:szCs w:val="22"/>
          <w:lang w:val="pl-PL"/>
        </w:rPr>
        <w:t xml:space="preserve"> odset</w:t>
      </w:r>
      <w:r w:rsidR="004624A3">
        <w:rPr>
          <w:szCs w:val="22"/>
          <w:lang w:val="pl-PL"/>
        </w:rPr>
        <w:t>ka</w:t>
      </w:r>
      <w:r w:rsidRPr="002F557C">
        <w:rPr>
          <w:szCs w:val="22"/>
          <w:lang w:val="pl-PL"/>
        </w:rPr>
        <w:t xml:space="preserve"> pacjentów otrzymujących </w:t>
      </w:r>
      <w:r>
        <w:rPr>
          <w:szCs w:val="22"/>
          <w:lang w:val="pl-PL"/>
        </w:rPr>
        <w:t>produkt</w:t>
      </w:r>
      <w:r w:rsidRPr="002F557C">
        <w:rPr>
          <w:szCs w:val="22"/>
          <w:lang w:val="pl-PL"/>
        </w:rPr>
        <w:t xml:space="preserve"> leczniczy Duaklir Genuair </w:t>
      </w:r>
      <w:r w:rsidR="004624A3">
        <w:rPr>
          <w:szCs w:val="22"/>
          <w:lang w:val="pl-PL"/>
        </w:rPr>
        <w:t>wystąpiła</w:t>
      </w:r>
      <w:r w:rsidRPr="002F557C">
        <w:rPr>
          <w:szCs w:val="22"/>
          <w:lang w:val="pl-PL"/>
        </w:rPr>
        <w:t xml:space="preserve"> istotn</w:t>
      </w:r>
      <w:r w:rsidR="004624A3">
        <w:rPr>
          <w:szCs w:val="22"/>
          <w:lang w:val="pl-PL"/>
        </w:rPr>
        <w:t>a</w:t>
      </w:r>
      <w:r w:rsidRPr="002F557C">
        <w:rPr>
          <w:szCs w:val="22"/>
          <w:lang w:val="pl-PL"/>
        </w:rPr>
        <w:t xml:space="preserve"> klinicznie popraw</w:t>
      </w:r>
      <w:r w:rsidR="004624A3">
        <w:rPr>
          <w:szCs w:val="22"/>
          <w:lang w:val="pl-PL"/>
        </w:rPr>
        <w:t>a</w:t>
      </w:r>
      <w:r w:rsidRPr="002F557C">
        <w:rPr>
          <w:szCs w:val="22"/>
          <w:lang w:val="pl-PL"/>
        </w:rPr>
        <w:t xml:space="preserve"> wartości całkowitej </w:t>
      </w:r>
      <w:r w:rsidR="004624A3">
        <w:rPr>
          <w:szCs w:val="22"/>
          <w:lang w:val="pl-PL"/>
        </w:rPr>
        <w:t xml:space="preserve">wyniku </w:t>
      </w:r>
      <w:r w:rsidR="00516585">
        <w:rPr>
          <w:szCs w:val="22"/>
          <w:lang w:val="pl-PL"/>
        </w:rPr>
        <w:t>SGRQ w </w:t>
      </w:r>
      <w:r w:rsidRPr="002F557C">
        <w:rPr>
          <w:szCs w:val="22"/>
          <w:lang w:val="pl-PL"/>
        </w:rPr>
        <w:t xml:space="preserve">porównaniu do </w:t>
      </w:r>
      <w:r w:rsidR="00C5206E">
        <w:rPr>
          <w:szCs w:val="22"/>
          <w:lang w:val="pl-PL"/>
        </w:rPr>
        <w:t>aklidyn</w:t>
      </w:r>
      <w:r w:rsidR="002B0CDB">
        <w:rPr>
          <w:szCs w:val="22"/>
          <w:lang w:val="pl-PL"/>
        </w:rPr>
        <w:t>y</w:t>
      </w:r>
      <w:r w:rsidR="00C5206E" w:rsidRPr="002F557C">
        <w:rPr>
          <w:szCs w:val="22"/>
          <w:lang w:val="pl-PL"/>
        </w:rPr>
        <w:t xml:space="preserve"> </w:t>
      </w:r>
      <w:r w:rsidR="004624A3">
        <w:rPr>
          <w:szCs w:val="22"/>
          <w:lang w:val="pl-PL"/>
        </w:rPr>
        <w:t>i</w:t>
      </w:r>
      <w:r w:rsidRPr="002F557C">
        <w:rPr>
          <w:szCs w:val="22"/>
          <w:lang w:val="pl-PL"/>
        </w:rPr>
        <w:t xml:space="preserve"> formoterolu (56,6% w porównaniu do odpowiednio 53,9% i 52,2%, przy odpowiednio p=0,603 i p=0,270).</w:t>
      </w:r>
    </w:p>
    <w:p w14:paraId="3E386E43" w14:textId="77777777" w:rsidR="0088302C" w:rsidRPr="002F557C" w:rsidRDefault="0088302C" w:rsidP="002F557C">
      <w:pPr>
        <w:spacing w:line="240" w:lineRule="auto"/>
        <w:rPr>
          <w:szCs w:val="22"/>
          <w:lang w:val="pl-PL"/>
        </w:rPr>
      </w:pPr>
    </w:p>
    <w:p w14:paraId="15EAD011" w14:textId="77777777" w:rsidR="0088302C" w:rsidRPr="002F557C" w:rsidRDefault="0088302C" w:rsidP="002F557C">
      <w:pPr>
        <w:spacing w:line="240" w:lineRule="auto"/>
        <w:rPr>
          <w:i/>
          <w:noProof/>
          <w:szCs w:val="22"/>
          <w:lang w:val="pl-PL"/>
        </w:rPr>
      </w:pPr>
      <w:r w:rsidRPr="00E50980">
        <w:rPr>
          <w:i/>
          <w:iCs/>
          <w:szCs w:val="22"/>
          <w:lang w:val="pl-PL"/>
        </w:rPr>
        <w:t>Zmniejszenie zaostrzeń POChP</w:t>
      </w:r>
    </w:p>
    <w:p w14:paraId="6C3CD9D7" w14:textId="77777777" w:rsidR="0088302C" w:rsidRPr="002F557C" w:rsidRDefault="0088302C" w:rsidP="002F557C">
      <w:pPr>
        <w:spacing w:line="240" w:lineRule="auto"/>
        <w:rPr>
          <w:szCs w:val="22"/>
          <w:lang w:val="pl-PL"/>
        </w:rPr>
      </w:pPr>
      <w:r w:rsidRPr="002F557C">
        <w:rPr>
          <w:szCs w:val="22"/>
          <w:lang w:val="pl-PL"/>
        </w:rPr>
        <w:t xml:space="preserve">Zbiorcza analiza skuteczności </w:t>
      </w:r>
      <w:r w:rsidR="004624A3">
        <w:rPr>
          <w:szCs w:val="22"/>
          <w:lang w:val="pl-PL"/>
        </w:rPr>
        <w:t xml:space="preserve">w </w:t>
      </w:r>
      <w:r w:rsidRPr="002F557C">
        <w:rPr>
          <w:szCs w:val="22"/>
          <w:lang w:val="pl-PL"/>
        </w:rPr>
        <w:t>dwóch 6</w:t>
      </w:r>
      <w:r>
        <w:rPr>
          <w:szCs w:val="22"/>
          <w:lang w:val="pl-PL"/>
        </w:rPr>
        <w:noBreakHyphen/>
      </w:r>
      <w:r w:rsidRPr="002F557C">
        <w:rPr>
          <w:szCs w:val="22"/>
          <w:lang w:val="pl-PL"/>
        </w:rPr>
        <w:t>miesięcznych bada</w:t>
      </w:r>
      <w:r w:rsidR="004624A3">
        <w:rPr>
          <w:szCs w:val="22"/>
          <w:lang w:val="pl-PL"/>
        </w:rPr>
        <w:t>niach</w:t>
      </w:r>
      <w:r w:rsidRPr="002F557C">
        <w:rPr>
          <w:szCs w:val="22"/>
          <w:lang w:val="pl-PL"/>
        </w:rPr>
        <w:t xml:space="preserve"> fazy III wykazała statystycznie istotne</w:t>
      </w:r>
      <w:r w:rsidR="004624A3">
        <w:rPr>
          <w:szCs w:val="22"/>
          <w:lang w:val="pl-PL"/>
        </w:rPr>
        <w:t xml:space="preserve"> zmniejszenie o</w:t>
      </w:r>
      <w:r w:rsidRPr="002F557C">
        <w:rPr>
          <w:szCs w:val="22"/>
          <w:lang w:val="pl-PL"/>
        </w:rPr>
        <w:t xml:space="preserve"> 29% </w:t>
      </w:r>
      <w:r w:rsidR="004624A3">
        <w:rPr>
          <w:szCs w:val="22"/>
          <w:lang w:val="pl-PL"/>
        </w:rPr>
        <w:t>częstości</w:t>
      </w:r>
      <w:r w:rsidRPr="002F557C">
        <w:rPr>
          <w:szCs w:val="22"/>
          <w:lang w:val="pl-PL"/>
        </w:rPr>
        <w:t xml:space="preserve"> </w:t>
      </w:r>
      <w:r>
        <w:rPr>
          <w:szCs w:val="22"/>
          <w:lang w:val="pl-PL"/>
        </w:rPr>
        <w:t xml:space="preserve">występowania </w:t>
      </w:r>
      <w:r w:rsidRPr="002F557C">
        <w:rPr>
          <w:szCs w:val="22"/>
          <w:lang w:val="pl-PL"/>
        </w:rPr>
        <w:t>umiarkowan</w:t>
      </w:r>
      <w:r w:rsidR="004624A3">
        <w:rPr>
          <w:szCs w:val="22"/>
          <w:lang w:val="pl-PL"/>
        </w:rPr>
        <w:t>ych</w:t>
      </w:r>
      <w:r w:rsidRPr="002F557C">
        <w:rPr>
          <w:szCs w:val="22"/>
          <w:lang w:val="pl-PL"/>
        </w:rPr>
        <w:t xml:space="preserve"> lub </w:t>
      </w:r>
      <w:r w:rsidR="004624A3">
        <w:rPr>
          <w:szCs w:val="22"/>
          <w:lang w:val="pl-PL"/>
        </w:rPr>
        <w:t>ciężkich</w:t>
      </w:r>
      <w:r w:rsidRPr="002F557C">
        <w:rPr>
          <w:szCs w:val="22"/>
          <w:lang w:val="pl-PL"/>
        </w:rPr>
        <w:t xml:space="preserve"> zaostrze</w:t>
      </w:r>
      <w:r w:rsidR="004624A3">
        <w:rPr>
          <w:szCs w:val="22"/>
          <w:lang w:val="pl-PL"/>
        </w:rPr>
        <w:t>ń</w:t>
      </w:r>
      <w:r w:rsidRPr="002F557C">
        <w:rPr>
          <w:szCs w:val="22"/>
          <w:lang w:val="pl-PL"/>
        </w:rPr>
        <w:t xml:space="preserve"> (wymagających leczenia antybiotykami lub kortykosteroidami lub też prowadzących do hospitalizacji) </w:t>
      </w:r>
      <w:r w:rsidR="004624A3">
        <w:rPr>
          <w:szCs w:val="22"/>
          <w:lang w:val="pl-PL"/>
        </w:rPr>
        <w:t>podczas</w:t>
      </w:r>
      <w:r w:rsidRPr="002F557C">
        <w:rPr>
          <w:szCs w:val="22"/>
          <w:lang w:val="pl-PL"/>
        </w:rPr>
        <w:t xml:space="preserve"> </w:t>
      </w:r>
      <w:r>
        <w:rPr>
          <w:szCs w:val="22"/>
          <w:lang w:val="pl-PL"/>
        </w:rPr>
        <w:t xml:space="preserve">stosowania </w:t>
      </w:r>
      <w:r w:rsidRPr="002F557C">
        <w:rPr>
          <w:szCs w:val="22"/>
          <w:lang w:val="pl-PL"/>
        </w:rPr>
        <w:t xml:space="preserve">produktu leczniczego Duaklir Genuair w porównaniu z placebo (częstość dla pacjenta </w:t>
      </w:r>
      <w:r w:rsidR="004624A3">
        <w:rPr>
          <w:szCs w:val="22"/>
          <w:lang w:val="pl-PL"/>
        </w:rPr>
        <w:t xml:space="preserve">na </w:t>
      </w:r>
      <w:r w:rsidRPr="002F557C">
        <w:rPr>
          <w:szCs w:val="22"/>
          <w:lang w:val="pl-PL"/>
        </w:rPr>
        <w:t>ro</w:t>
      </w:r>
      <w:r w:rsidR="004624A3">
        <w:rPr>
          <w:szCs w:val="22"/>
          <w:lang w:val="pl-PL"/>
        </w:rPr>
        <w:t>k</w:t>
      </w:r>
      <w:r w:rsidRPr="002F557C">
        <w:rPr>
          <w:szCs w:val="22"/>
          <w:lang w:val="pl-PL"/>
        </w:rPr>
        <w:t>: odpowiednio 0,29 w porównaniu do 0,42; p=0,036).</w:t>
      </w:r>
    </w:p>
    <w:p w14:paraId="757DF9C0" w14:textId="77777777" w:rsidR="0088302C" w:rsidRPr="002F557C" w:rsidRDefault="0088302C" w:rsidP="002F557C">
      <w:pPr>
        <w:spacing w:line="240" w:lineRule="auto"/>
        <w:rPr>
          <w:szCs w:val="22"/>
          <w:lang w:val="pl-PL"/>
        </w:rPr>
      </w:pPr>
    </w:p>
    <w:p w14:paraId="7CE32346" w14:textId="77777777" w:rsidR="0088302C" w:rsidRPr="002F557C" w:rsidRDefault="0088302C" w:rsidP="002F557C">
      <w:pPr>
        <w:spacing w:line="240" w:lineRule="auto"/>
        <w:rPr>
          <w:szCs w:val="22"/>
          <w:lang w:val="pl-PL"/>
        </w:rPr>
      </w:pPr>
      <w:r w:rsidRPr="002F557C">
        <w:rPr>
          <w:szCs w:val="22"/>
          <w:lang w:val="pl-PL"/>
        </w:rPr>
        <w:t>Ponadto produkt leczniczy Duaklir Genuair istotn</w:t>
      </w:r>
      <w:r w:rsidR="004624A3">
        <w:rPr>
          <w:szCs w:val="22"/>
          <w:lang w:val="pl-PL"/>
        </w:rPr>
        <w:t>ie</w:t>
      </w:r>
      <w:r w:rsidRPr="002F557C">
        <w:rPr>
          <w:szCs w:val="22"/>
          <w:lang w:val="pl-PL"/>
        </w:rPr>
        <w:t xml:space="preserve"> statystycznie opóźniał czas do pierwszego umiarkowanego lub </w:t>
      </w:r>
      <w:r w:rsidR="004624A3">
        <w:rPr>
          <w:szCs w:val="22"/>
          <w:lang w:val="pl-PL"/>
        </w:rPr>
        <w:t>ciężkiego</w:t>
      </w:r>
      <w:r w:rsidRPr="002F557C">
        <w:rPr>
          <w:szCs w:val="22"/>
          <w:lang w:val="pl-PL"/>
        </w:rPr>
        <w:t xml:space="preserve"> zaostrzenia w porównaniu z placebo (współczynnik ryzyka=0,70, p=0,027).</w:t>
      </w:r>
    </w:p>
    <w:p w14:paraId="30CD1D41" w14:textId="77777777" w:rsidR="0088302C" w:rsidRPr="002F557C" w:rsidRDefault="0088302C" w:rsidP="002F557C">
      <w:pPr>
        <w:spacing w:line="240" w:lineRule="auto"/>
        <w:rPr>
          <w:szCs w:val="22"/>
          <w:lang w:val="pl-PL"/>
        </w:rPr>
      </w:pPr>
    </w:p>
    <w:p w14:paraId="47E824F3" w14:textId="77777777" w:rsidR="0088302C" w:rsidRPr="002F557C" w:rsidRDefault="0088302C" w:rsidP="002F557C">
      <w:pPr>
        <w:keepNext/>
        <w:keepLines/>
        <w:spacing w:line="240" w:lineRule="auto"/>
        <w:rPr>
          <w:i/>
          <w:szCs w:val="22"/>
          <w:lang w:val="pl-PL"/>
        </w:rPr>
      </w:pPr>
      <w:r w:rsidRPr="002F557C">
        <w:rPr>
          <w:i/>
          <w:iCs/>
          <w:szCs w:val="22"/>
          <w:lang w:val="pl-PL"/>
        </w:rPr>
        <w:t xml:space="preserve">Stosowanie </w:t>
      </w:r>
      <w:r>
        <w:rPr>
          <w:i/>
          <w:iCs/>
          <w:szCs w:val="22"/>
          <w:lang w:val="pl-PL"/>
        </w:rPr>
        <w:t xml:space="preserve">produktów leczniczych </w:t>
      </w:r>
      <w:r w:rsidRPr="002F557C">
        <w:rPr>
          <w:i/>
          <w:iCs/>
          <w:szCs w:val="22"/>
          <w:lang w:val="pl-PL"/>
        </w:rPr>
        <w:t>doraźn</w:t>
      </w:r>
      <w:r>
        <w:rPr>
          <w:i/>
          <w:iCs/>
          <w:szCs w:val="22"/>
          <w:lang w:val="pl-PL"/>
        </w:rPr>
        <w:t>ych</w:t>
      </w:r>
    </w:p>
    <w:p w14:paraId="2FDE4C0E" w14:textId="77777777" w:rsidR="0088302C" w:rsidRPr="002F557C" w:rsidRDefault="0088302C" w:rsidP="002F557C">
      <w:pPr>
        <w:keepNext/>
        <w:keepLines/>
        <w:spacing w:line="240" w:lineRule="auto"/>
        <w:rPr>
          <w:szCs w:val="22"/>
          <w:lang w:val="pl-PL"/>
        </w:rPr>
      </w:pPr>
      <w:r>
        <w:rPr>
          <w:szCs w:val="22"/>
          <w:lang w:val="pl-PL"/>
        </w:rPr>
        <w:t>W okresie 6. miesięcznego leczenia p</w:t>
      </w:r>
      <w:r w:rsidRPr="002F557C">
        <w:rPr>
          <w:szCs w:val="22"/>
          <w:lang w:val="pl-PL"/>
        </w:rPr>
        <w:t>rodukt</w:t>
      </w:r>
      <w:r>
        <w:rPr>
          <w:szCs w:val="22"/>
          <w:lang w:val="pl-PL"/>
        </w:rPr>
        <w:t>em</w:t>
      </w:r>
      <w:r w:rsidRPr="002F557C">
        <w:rPr>
          <w:szCs w:val="22"/>
          <w:lang w:val="pl-PL"/>
        </w:rPr>
        <w:t xml:space="preserve"> leczniczy</w:t>
      </w:r>
      <w:r>
        <w:rPr>
          <w:szCs w:val="22"/>
          <w:lang w:val="pl-PL"/>
        </w:rPr>
        <w:t>m</w:t>
      </w:r>
      <w:r w:rsidRPr="002F557C">
        <w:rPr>
          <w:szCs w:val="22"/>
          <w:lang w:val="pl-PL"/>
        </w:rPr>
        <w:t xml:space="preserve"> Duaklir Genuair </w:t>
      </w:r>
      <w:r w:rsidR="004624A3">
        <w:rPr>
          <w:szCs w:val="22"/>
          <w:lang w:val="pl-PL"/>
        </w:rPr>
        <w:t>zmniejszyło się</w:t>
      </w:r>
      <w:r w:rsidRPr="002F557C">
        <w:rPr>
          <w:szCs w:val="22"/>
          <w:lang w:val="pl-PL"/>
        </w:rPr>
        <w:t xml:space="preserve"> stosowanie </w:t>
      </w:r>
      <w:r w:rsidR="004624A3">
        <w:rPr>
          <w:szCs w:val="22"/>
          <w:lang w:val="pl-PL"/>
        </w:rPr>
        <w:t xml:space="preserve">leków </w:t>
      </w:r>
      <w:r>
        <w:rPr>
          <w:szCs w:val="22"/>
          <w:lang w:val="pl-PL"/>
        </w:rPr>
        <w:t>doraźnych</w:t>
      </w:r>
      <w:r w:rsidRPr="002F557C">
        <w:rPr>
          <w:szCs w:val="22"/>
          <w:lang w:val="pl-PL"/>
        </w:rPr>
        <w:t xml:space="preserve"> w porównaniu</w:t>
      </w:r>
      <w:r>
        <w:rPr>
          <w:szCs w:val="22"/>
          <w:lang w:val="pl-PL"/>
        </w:rPr>
        <w:t xml:space="preserve"> do leczenia</w:t>
      </w:r>
      <w:r w:rsidRPr="002F557C">
        <w:rPr>
          <w:szCs w:val="22"/>
          <w:lang w:val="pl-PL"/>
        </w:rPr>
        <w:t xml:space="preserve"> placebo (o 0,9</w:t>
      </w:r>
      <w:r>
        <w:rPr>
          <w:szCs w:val="22"/>
          <w:lang w:val="pl-PL"/>
        </w:rPr>
        <w:t> </w:t>
      </w:r>
      <w:r w:rsidRPr="002F557C">
        <w:rPr>
          <w:szCs w:val="22"/>
          <w:lang w:val="pl-PL"/>
        </w:rPr>
        <w:t xml:space="preserve">inhalacji na dobę [p&lt;0,0001]), </w:t>
      </w:r>
      <w:r w:rsidR="00C5206E">
        <w:rPr>
          <w:szCs w:val="22"/>
          <w:lang w:val="pl-PL"/>
        </w:rPr>
        <w:t>aklidyn</w:t>
      </w:r>
      <w:r w:rsidR="002B0CDB">
        <w:rPr>
          <w:szCs w:val="22"/>
          <w:lang w:val="pl-PL"/>
        </w:rPr>
        <w:t>ą</w:t>
      </w:r>
      <w:r w:rsidR="00C5206E" w:rsidRPr="002F557C">
        <w:rPr>
          <w:szCs w:val="22"/>
          <w:lang w:val="pl-PL"/>
        </w:rPr>
        <w:t xml:space="preserve"> </w:t>
      </w:r>
      <w:r w:rsidRPr="002F557C">
        <w:rPr>
          <w:szCs w:val="22"/>
          <w:lang w:val="pl-PL"/>
        </w:rPr>
        <w:t>(o 0,4 inhalacji na dobę [p&lt;0,001]) i formoterolem (o 0,2 inhalacji na dobę [p=0,062]).</w:t>
      </w:r>
    </w:p>
    <w:p w14:paraId="7E187D63" w14:textId="77777777" w:rsidR="0088302C" w:rsidRDefault="0088302C" w:rsidP="002F557C">
      <w:pPr>
        <w:spacing w:line="240" w:lineRule="auto"/>
        <w:rPr>
          <w:bCs/>
          <w:iCs/>
          <w:szCs w:val="22"/>
          <w:u w:val="single"/>
          <w:lang w:val="pl-PL"/>
        </w:rPr>
      </w:pPr>
    </w:p>
    <w:p w14:paraId="0C8F4A09" w14:textId="77777777" w:rsidR="000A0865" w:rsidRPr="00FD6CCB" w:rsidRDefault="000A0865" w:rsidP="000A0865">
      <w:pPr>
        <w:spacing w:line="240" w:lineRule="auto"/>
        <w:rPr>
          <w:rFonts w:eastAsia="Times New Roman"/>
          <w:color w:val="222222"/>
          <w:szCs w:val="22"/>
          <w:lang w:val="pl-PL" w:eastAsia="pl-PL"/>
        </w:rPr>
      </w:pPr>
      <w:r w:rsidRPr="00FD6CCB">
        <w:rPr>
          <w:rFonts w:eastAsia="Times New Roman"/>
          <w:i/>
          <w:color w:val="222222"/>
          <w:szCs w:val="22"/>
          <w:lang w:val="pl-PL" w:eastAsia="pl-PL"/>
        </w:rPr>
        <w:t>Objętości płuc, wydolność wysiłkowa i aktywność fizyczna</w:t>
      </w:r>
    </w:p>
    <w:p w14:paraId="7017F38A" w14:textId="77777777" w:rsidR="000A0865" w:rsidRPr="00FD6CCB" w:rsidRDefault="000A0865" w:rsidP="000A0865">
      <w:pPr>
        <w:spacing w:line="240" w:lineRule="auto"/>
        <w:rPr>
          <w:rFonts w:eastAsia="Times New Roman"/>
          <w:color w:val="222222"/>
          <w:szCs w:val="22"/>
          <w:lang w:val="pl-PL" w:eastAsia="pl-PL"/>
        </w:rPr>
      </w:pPr>
      <w:r w:rsidRPr="00FD6CCB">
        <w:rPr>
          <w:rFonts w:eastAsia="Times New Roman"/>
          <w:color w:val="222222"/>
          <w:szCs w:val="22"/>
          <w:lang w:val="pl-PL" w:eastAsia="pl-PL"/>
        </w:rPr>
        <w:t xml:space="preserve">Wpływ produktu leczniczego </w:t>
      </w:r>
      <w:r>
        <w:rPr>
          <w:rFonts w:eastAsia="Times New Roman"/>
          <w:color w:val="222222"/>
          <w:szCs w:val="22"/>
          <w:lang w:val="pl-PL" w:eastAsia="pl-PL"/>
        </w:rPr>
        <w:t>Du</w:t>
      </w:r>
      <w:r w:rsidR="00597A46">
        <w:rPr>
          <w:rFonts w:eastAsia="Times New Roman"/>
          <w:color w:val="222222"/>
          <w:szCs w:val="22"/>
          <w:lang w:val="pl-PL" w:eastAsia="pl-PL"/>
        </w:rPr>
        <w:t>a</w:t>
      </w:r>
      <w:r>
        <w:rPr>
          <w:rFonts w:eastAsia="Times New Roman"/>
          <w:color w:val="222222"/>
          <w:szCs w:val="22"/>
          <w:lang w:val="pl-PL" w:eastAsia="pl-PL"/>
        </w:rPr>
        <w:t>klir</w:t>
      </w:r>
      <w:r w:rsidRPr="00FD6CCB">
        <w:rPr>
          <w:rFonts w:eastAsia="Times New Roman"/>
          <w:color w:val="222222"/>
          <w:szCs w:val="22"/>
          <w:lang w:val="pl-PL" w:eastAsia="pl-PL"/>
        </w:rPr>
        <w:t xml:space="preserve"> Genuair na objętość płuc, wydolność wysiłkową i aktywność fizyczną był oceniany w 8-tygodniowym prowadzonym w grupach równoległych, randomizowanym, kontrolowanym placebo badaniu klinicznym u pacjentów z POChP z hiperinflacją (czynnościowa pojemność zalegająca [FRC] &gt;120%).</w:t>
      </w:r>
    </w:p>
    <w:p w14:paraId="61E6DEC8" w14:textId="77777777" w:rsidR="000A0865" w:rsidRPr="00FD6CCB" w:rsidRDefault="000A0865" w:rsidP="000A0865">
      <w:pPr>
        <w:spacing w:line="240" w:lineRule="auto"/>
        <w:rPr>
          <w:rFonts w:eastAsia="Times New Roman"/>
          <w:color w:val="222222"/>
          <w:szCs w:val="22"/>
          <w:lang w:val="pl-PL" w:eastAsia="pl-PL"/>
        </w:rPr>
      </w:pPr>
    </w:p>
    <w:p w14:paraId="70FD7CFD" w14:textId="77777777" w:rsidR="000A0865" w:rsidRPr="00FD6CCB" w:rsidRDefault="000A0865" w:rsidP="000A0865">
      <w:pPr>
        <w:spacing w:line="240" w:lineRule="auto"/>
        <w:rPr>
          <w:rFonts w:eastAsia="Times New Roman"/>
          <w:color w:val="222222"/>
          <w:szCs w:val="22"/>
          <w:lang w:val="pl-PL" w:eastAsia="pl-PL"/>
        </w:rPr>
      </w:pPr>
      <w:r w:rsidRPr="00FD6CCB">
        <w:rPr>
          <w:rFonts w:eastAsia="Times New Roman"/>
          <w:color w:val="222222"/>
          <w:szCs w:val="22"/>
          <w:lang w:val="pl-PL" w:eastAsia="pl-PL"/>
        </w:rPr>
        <w:t xml:space="preserve">Po 4 tygodniach leczenia zaobserwowano poprawę wyników dla produktu </w:t>
      </w:r>
      <w:r>
        <w:rPr>
          <w:rFonts w:eastAsia="Times New Roman"/>
          <w:color w:val="222222"/>
          <w:szCs w:val="22"/>
          <w:lang w:val="pl-PL" w:eastAsia="pl-PL"/>
        </w:rPr>
        <w:t>Du</w:t>
      </w:r>
      <w:r w:rsidR="00F83F72">
        <w:rPr>
          <w:rFonts w:eastAsia="Times New Roman"/>
          <w:color w:val="222222"/>
          <w:szCs w:val="22"/>
          <w:lang w:val="pl-PL" w:eastAsia="pl-PL"/>
        </w:rPr>
        <w:t>a</w:t>
      </w:r>
      <w:r>
        <w:rPr>
          <w:rFonts w:eastAsia="Times New Roman"/>
          <w:color w:val="222222"/>
          <w:szCs w:val="22"/>
          <w:lang w:val="pl-PL" w:eastAsia="pl-PL"/>
        </w:rPr>
        <w:t>klir</w:t>
      </w:r>
      <w:r w:rsidRPr="00FD6CCB">
        <w:rPr>
          <w:rFonts w:eastAsia="Times New Roman"/>
          <w:color w:val="222222"/>
          <w:szCs w:val="22"/>
          <w:lang w:val="pl-PL" w:eastAsia="pl-PL"/>
        </w:rPr>
        <w:t xml:space="preserve"> Genuair w</w:t>
      </w:r>
      <w:r>
        <w:rPr>
          <w:rFonts w:eastAsia="Times New Roman"/>
          <w:color w:val="222222"/>
          <w:szCs w:val="22"/>
          <w:lang w:val="pl-PL" w:eastAsia="pl-PL"/>
        </w:rPr>
        <w:t> </w:t>
      </w:r>
      <w:r w:rsidRPr="00FD6CCB">
        <w:rPr>
          <w:rFonts w:eastAsia="Times New Roman"/>
          <w:color w:val="222222"/>
          <w:szCs w:val="22"/>
          <w:lang w:val="pl-PL" w:eastAsia="pl-PL"/>
        </w:rPr>
        <w:t>porównaniu do placebo pod względem zmian</w:t>
      </w:r>
      <w:r>
        <w:rPr>
          <w:rFonts w:eastAsia="Times New Roman"/>
          <w:color w:val="222222"/>
          <w:szCs w:val="22"/>
          <w:lang w:val="pl-PL" w:eastAsia="pl-PL"/>
        </w:rPr>
        <w:t>y wartości porannej (najniższ</w:t>
      </w:r>
      <w:r w:rsidR="00F83F72">
        <w:rPr>
          <w:rFonts w:eastAsia="Times New Roman"/>
          <w:color w:val="222222"/>
          <w:szCs w:val="22"/>
          <w:lang w:val="pl-PL" w:eastAsia="pl-PL"/>
        </w:rPr>
        <w:t>ej</w:t>
      </w:r>
      <w:r>
        <w:rPr>
          <w:rFonts w:eastAsia="Times New Roman"/>
          <w:color w:val="222222"/>
          <w:szCs w:val="22"/>
          <w:lang w:val="pl-PL" w:eastAsia="pl-PL"/>
        </w:rPr>
        <w:t xml:space="preserve">) </w:t>
      </w:r>
      <w:r w:rsidRPr="00FD6CCB">
        <w:rPr>
          <w:rFonts w:eastAsia="Times New Roman"/>
          <w:color w:val="222222"/>
          <w:szCs w:val="22"/>
          <w:lang w:val="pl-PL" w:eastAsia="pl-PL"/>
        </w:rPr>
        <w:t>wartości FRC przed podaniem leku w stosunku do wartości początkowej, pierwszorzędowy</w:t>
      </w:r>
      <w:r w:rsidR="00F83F72">
        <w:rPr>
          <w:rFonts w:eastAsia="Times New Roman"/>
          <w:color w:val="222222"/>
          <w:szCs w:val="22"/>
          <w:lang w:val="pl-PL" w:eastAsia="pl-PL"/>
        </w:rPr>
        <w:t xml:space="preserve"> punkt końcowy</w:t>
      </w:r>
      <w:r>
        <w:rPr>
          <w:rFonts w:eastAsia="Times New Roman"/>
          <w:color w:val="222222"/>
          <w:szCs w:val="22"/>
          <w:lang w:val="pl-PL" w:eastAsia="pl-PL"/>
        </w:rPr>
        <w:t>, ale różnica nie była znamienna statystycznie</w:t>
      </w:r>
      <w:r w:rsidRPr="00FD6CCB">
        <w:rPr>
          <w:rFonts w:eastAsia="Times New Roman"/>
          <w:color w:val="222222"/>
          <w:szCs w:val="22"/>
          <w:lang w:val="pl-PL" w:eastAsia="pl-PL"/>
        </w:rPr>
        <w:t xml:space="preserve"> (-0,</w:t>
      </w:r>
      <w:r>
        <w:rPr>
          <w:rFonts w:eastAsia="Times New Roman"/>
          <w:color w:val="222222"/>
          <w:szCs w:val="22"/>
          <w:lang w:val="pl-PL" w:eastAsia="pl-PL"/>
        </w:rPr>
        <w:t>1</w:t>
      </w:r>
      <w:r w:rsidRPr="00FD6CCB">
        <w:rPr>
          <w:rFonts w:eastAsia="Times New Roman"/>
          <w:color w:val="222222"/>
          <w:szCs w:val="22"/>
          <w:lang w:val="pl-PL" w:eastAsia="pl-PL"/>
        </w:rPr>
        <w:t>25 </w:t>
      </w:r>
      <w:r>
        <w:rPr>
          <w:rFonts w:eastAsia="Times New Roman"/>
          <w:color w:val="222222"/>
          <w:szCs w:val="22"/>
          <w:lang w:val="pl-PL" w:eastAsia="pl-PL"/>
        </w:rPr>
        <w:t>l</w:t>
      </w:r>
      <w:r w:rsidRPr="00FD6CCB">
        <w:rPr>
          <w:rFonts w:eastAsia="Times New Roman"/>
          <w:color w:val="222222"/>
          <w:szCs w:val="22"/>
          <w:lang w:val="pl-PL" w:eastAsia="pl-PL"/>
        </w:rPr>
        <w:t>;</w:t>
      </w:r>
      <w:r>
        <w:rPr>
          <w:rFonts w:eastAsia="Times New Roman"/>
          <w:color w:val="222222"/>
          <w:szCs w:val="22"/>
          <w:lang w:val="pl-PL" w:eastAsia="pl-PL"/>
        </w:rPr>
        <w:t xml:space="preserve"> </w:t>
      </w:r>
      <w:r w:rsidRPr="00FD6CCB">
        <w:rPr>
          <w:rFonts w:eastAsia="Times New Roman"/>
          <w:color w:val="222222"/>
          <w:szCs w:val="22"/>
          <w:lang w:val="pl-PL" w:eastAsia="pl-PL"/>
        </w:rPr>
        <w:t>95%</w:t>
      </w:r>
      <w:r>
        <w:rPr>
          <w:rFonts w:eastAsia="Times New Roman"/>
          <w:color w:val="222222"/>
          <w:szCs w:val="22"/>
          <w:lang w:val="pl-PL" w:eastAsia="pl-PL"/>
        </w:rPr>
        <w:t> </w:t>
      </w:r>
      <w:r w:rsidRPr="00FD6CCB">
        <w:rPr>
          <w:rFonts w:eastAsia="Times New Roman"/>
          <w:color w:val="222222"/>
          <w:szCs w:val="22"/>
          <w:lang w:val="pl-PL" w:eastAsia="pl-PL"/>
        </w:rPr>
        <w:t>CI=(-0,259, 0,010); p=0,069*).</w:t>
      </w:r>
    </w:p>
    <w:p w14:paraId="47B0EA0D" w14:textId="77777777" w:rsidR="000A0865" w:rsidRPr="00FD6CCB" w:rsidRDefault="000A0865" w:rsidP="000A0865">
      <w:pPr>
        <w:spacing w:line="240" w:lineRule="auto"/>
        <w:rPr>
          <w:rFonts w:eastAsia="Times New Roman"/>
          <w:color w:val="222222"/>
          <w:szCs w:val="22"/>
          <w:lang w:val="pl-PL" w:eastAsia="pl-PL"/>
        </w:rPr>
      </w:pPr>
    </w:p>
    <w:p w14:paraId="690FBD2D" w14:textId="77777777" w:rsidR="000A0865" w:rsidRPr="004E6BAB" w:rsidRDefault="000A0865" w:rsidP="00F83F72">
      <w:pPr>
        <w:rPr>
          <w:color w:val="222222"/>
          <w:lang w:val="pl-PL" w:eastAsia="pl-PL"/>
        </w:rPr>
      </w:pPr>
      <w:r w:rsidRPr="004E6BAB">
        <w:rPr>
          <w:color w:val="222222"/>
          <w:lang w:val="pl-PL" w:eastAsia="pl-PL"/>
        </w:rPr>
        <w:t xml:space="preserve">W porównaniu do placebo, produkt leczniczy </w:t>
      </w:r>
      <w:r>
        <w:rPr>
          <w:color w:val="222222"/>
          <w:lang w:val="pl-PL" w:eastAsia="pl-PL"/>
        </w:rPr>
        <w:t>Duaklir</w:t>
      </w:r>
      <w:r w:rsidRPr="004E6BAB">
        <w:rPr>
          <w:color w:val="222222"/>
          <w:lang w:val="pl-PL" w:eastAsia="pl-PL"/>
        </w:rPr>
        <w:t xml:space="preserve"> Genuair wykazał poprawę w </w:t>
      </w:r>
      <w:r w:rsidR="00F83F72">
        <w:rPr>
          <w:color w:val="222222"/>
          <w:lang w:val="pl-PL" w:eastAsia="pl-PL"/>
        </w:rPr>
        <w:t>zakresie</w:t>
      </w:r>
      <w:r w:rsidRPr="004E6BAB">
        <w:rPr>
          <w:color w:val="222222"/>
          <w:lang w:val="pl-PL" w:eastAsia="pl-PL"/>
        </w:rPr>
        <w:t xml:space="preserve"> objętości płuc ocenian</w:t>
      </w:r>
      <w:r w:rsidR="00F83F72">
        <w:rPr>
          <w:color w:val="222222"/>
          <w:lang w:val="pl-PL" w:eastAsia="pl-PL"/>
        </w:rPr>
        <w:t>ej</w:t>
      </w:r>
      <w:r w:rsidRPr="004E6BAB">
        <w:rPr>
          <w:color w:val="222222"/>
          <w:lang w:val="pl-PL" w:eastAsia="pl-PL"/>
        </w:rPr>
        <w:t xml:space="preserve"> po 2-3 godzinach od podania </w:t>
      </w:r>
      <w:r w:rsidR="00F83F72">
        <w:rPr>
          <w:color w:val="222222"/>
          <w:lang w:val="pl-PL" w:eastAsia="pl-PL"/>
        </w:rPr>
        <w:t xml:space="preserve">dawki </w:t>
      </w:r>
      <w:r w:rsidRPr="004E6BAB">
        <w:rPr>
          <w:color w:val="222222"/>
          <w:lang w:val="pl-PL" w:eastAsia="pl-PL"/>
        </w:rPr>
        <w:t>(FRC=-0,366 l [95%</w:t>
      </w:r>
      <w:r w:rsidR="00BF7DBD">
        <w:rPr>
          <w:color w:val="222222"/>
          <w:lang w:val="pl-PL" w:eastAsia="pl-PL"/>
        </w:rPr>
        <w:t> </w:t>
      </w:r>
      <w:r w:rsidRPr="004E6BAB">
        <w:rPr>
          <w:color w:val="222222"/>
          <w:lang w:val="pl-PL" w:eastAsia="pl-PL"/>
        </w:rPr>
        <w:t>CI=-0,515, -0,216,</w:t>
      </w:r>
      <w:r w:rsidR="00F83F72">
        <w:rPr>
          <w:color w:val="222222"/>
          <w:lang w:val="pl-PL" w:eastAsia="pl-PL"/>
        </w:rPr>
        <w:t xml:space="preserve"> </w:t>
      </w:r>
      <w:r w:rsidRPr="004E6BAB">
        <w:rPr>
          <w:color w:val="222222"/>
          <w:lang w:val="pl-PL" w:eastAsia="pl-PL"/>
        </w:rPr>
        <w:t>p&lt;0,0001]; objętoś</w:t>
      </w:r>
      <w:r w:rsidR="00F83F72">
        <w:rPr>
          <w:color w:val="222222"/>
          <w:lang w:val="pl-PL" w:eastAsia="pl-PL"/>
        </w:rPr>
        <w:t>ci</w:t>
      </w:r>
      <w:r w:rsidRPr="004E6BAB">
        <w:rPr>
          <w:color w:val="222222"/>
          <w:lang w:val="pl-PL" w:eastAsia="pl-PL"/>
        </w:rPr>
        <w:t xml:space="preserve"> zalegając</w:t>
      </w:r>
      <w:r w:rsidR="00F83F72">
        <w:rPr>
          <w:color w:val="222222"/>
          <w:lang w:val="pl-PL" w:eastAsia="pl-PL"/>
        </w:rPr>
        <w:t>ej</w:t>
      </w:r>
      <w:r w:rsidRPr="004E6BAB">
        <w:rPr>
          <w:color w:val="222222"/>
          <w:lang w:val="pl-PL" w:eastAsia="pl-PL"/>
        </w:rPr>
        <w:t xml:space="preserve"> [RV]=-0,465 l [95%</w:t>
      </w:r>
      <w:r w:rsidR="00F83F72">
        <w:rPr>
          <w:color w:val="222222"/>
          <w:lang w:val="pl-PL" w:eastAsia="pl-PL"/>
        </w:rPr>
        <w:t xml:space="preserve"> </w:t>
      </w:r>
      <w:r w:rsidRPr="004E6BAB">
        <w:rPr>
          <w:color w:val="222222"/>
          <w:lang w:val="pl-PL" w:eastAsia="pl-PL"/>
        </w:rPr>
        <w:t>CI=-0,648,</w:t>
      </w:r>
      <w:r>
        <w:rPr>
          <w:color w:val="222222"/>
          <w:lang w:val="pl-PL" w:eastAsia="pl-PL"/>
        </w:rPr>
        <w:t> </w:t>
      </w:r>
      <w:r w:rsidRPr="004E6BAB">
        <w:rPr>
          <w:color w:val="222222"/>
          <w:lang w:val="pl-PL" w:eastAsia="pl-PL"/>
        </w:rPr>
        <w:t>-0,2</w:t>
      </w:r>
      <w:r>
        <w:rPr>
          <w:color w:val="222222"/>
          <w:lang w:val="pl-PL" w:eastAsia="pl-PL"/>
        </w:rPr>
        <w:t>8</w:t>
      </w:r>
      <w:r w:rsidRPr="004E6BAB">
        <w:rPr>
          <w:color w:val="222222"/>
          <w:lang w:val="pl-PL" w:eastAsia="pl-PL"/>
        </w:rPr>
        <w:t>1; p&lt;0</w:t>
      </w:r>
      <w:r w:rsidR="00F83F72">
        <w:rPr>
          <w:color w:val="222222"/>
          <w:lang w:val="pl-PL" w:eastAsia="pl-PL"/>
        </w:rPr>
        <w:t>,</w:t>
      </w:r>
      <w:r w:rsidRPr="004E6BAB">
        <w:rPr>
          <w:color w:val="222222"/>
          <w:lang w:val="pl-PL" w:eastAsia="pl-PL"/>
        </w:rPr>
        <w:t>0001] oraz pojemnoś</w:t>
      </w:r>
      <w:r w:rsidR="00F83F72">
        <w:rPr>
          <w:color w:val="222222"/>
          <w:lang w:val="pl-PL" w:eastAsia="pl-PL"/>
        </w:rPr>
        <w:t>ci</w:t>
      </w:r>
      <w:r w:rsidRPr="004E6BAB">
        <w:rPr>
          <w:color w:val="222222"/>
          <w:lang w:val="pl-PL" w:eastAsia="pl-PL"/>
        </w:rPr>
        <w:t xml:space="preserve"> wdechow</w:t>
      </w:r>
      <w:r w:rsidR="00F83F72">
        <w:rPr>
          <w:color w:val="222222"/>
          <w:lang w:val="pl-PL" w:eastAsia="pl-PL"/>
        </w:rPr>
        <w:t>ej</w:t>
      </w:r>
      <w:r w:rsidRPr="004E6BAB">
        <w:rPr>
          <w:color w:val="222222"/>
          <w:lang w:val="pl-PL" w:eastAsia="pl-PL"/>
        </w:rPr>
        <w:t xml:space="preserve"> [IC]=</w:t>
      </w:r>
      <w:r w:rsidR="00BF7DBD">
        <w:rPr>
          <w:color w:val="222222"/>
          <w:lang w:val="pl-PL" w:eastAsia="pl-PL"/>
        </w:rPr>
        <w:t> </w:t>
      </w:r>
      <w:r w:rsidRPr="004E6BAB">
        <w:rPr>
          <w:color w:val="222222"/>
          <w:lang w:val="pl-PL" w:eastAsia="pl-PL"/>
        </w:rPr>
        <w:t>0</w:t>
      </w:r>
      <w:r>
        <w:rPr>
          <w:color w:val="222222"/>
          <w:lang w:val="pl-PL" w:eastAsia="pl-PL"/>
        </w:rPr>
        <w:t>,</w:t>
      </w:r>
      <w:r w:rsidRPr="004E6BAB">
        <w:rPr>
          <w:color w:val="222222"/>
          <w:lang w:val="pl-PL" w:eastAsia="pl-PL"/>
        </w:rPr>
        <w:t>293</w:t>
      </w:r>
      <w:r w:rsidRPr="004E6BAB">
        <w:rPr>
          <w:lang w:val="pl-PL"/>
        </w:rPr>
        <w:t> l</w:t>
      </w:r>
      <w:r w:rsidRPr="004E6BAB">
        <w:rPr>
          <w:color w:val="222222"/>
          <w:lang w:val="pl-PL" w:eastAsia="pl-PL"/>
        </w:rPr>
        <w:t xml:space="preserve"> [95% CI=0</w:t>
      </w:r>
      <w:r>
        <w:rPr>
          <w:color w:val="222222"/>
          <w:lang w:val="pl-PL" w:eastAsia="pl-PL"/>
        </w:rPr>
        <w:t>,</w:t>
      </w:r>
      <w:r w:rsidRPr="004E6BAB">
        <w:rPr>
          <w:color w:val="222222"/>
          <w:lang w:val="pl-PL" w:eastAsia="pl-PL"/>
        </w:rPr>
        <w:t>208, 0</w:t>
      </w:r>
      <w:r>
        <w:rPr>
          <w:color w:val="222222"/>
          <w:lang w:val="pl-PL" w:eastAsia="pl-PL"/>
        </w:rPr>
        <w:t>,</w:t>
      </w:r>
      <w:r w:rsidRPr="004E6BAB">
        <w:rPr>
          <w:color w:val="222222"/>
          <w:lang w:val="pl-PL" w:eastAsia="pl-PL"/>
        </w:rPr>
        <w:t>378;</w:t>
      </w:r>
      <w:r w:rsidR="00763FBF">
        <w:rPr>
          <w:color w:val="222222"/>
          <w:lang w:val="pl-PL" w:eastAsia="pl-PL"/>
        </w:rPr>
        <w:t xml:space="preserve"> </w:t>
      </w:r>
      <w:r w:rsidRPr="004E6BAB">
        <w:rPr>
          <w:color w:val="222222"/>
          <w:lang w:val="pl-PL" w:eastAsia="pl-PL"/>
        </w:rPr>
        <w:t>p&lt;0,0001]).</w:t>
      </w:r>
    </w:p>
    <w:p w14:paraId="1BD959FE" w14:textId="77777777" w:rsidR="000A0865" w:rsidRPr="00FD6CCB" w:rsidRDefault="000A0865" w:rsidP="000A0865">
      <w:pPr>
        <w:spacing w:line="240" w:lineRule="auto"/>
        <w:rPr>
          <w:rFonts w:eastAsia="Times New Roman"/>
          <w:color w:val="222222"/>
          <w:szCs w:val="22"/>
          <w:lang w:val="pl-PL" w:eastAsia="pl-PL"/>
        </w:rPr>
      </w:pPr>
    </w:p>
    <w:p w14:paraId="7C5E154D" w14:textId="77777777" w:rsidR="000A0865" w:rsidRPr="00FD6CCB" w:rsidRDefault="000A0865" w:rsidP="000A0865">
      <w:pPr>
        <w:spacing w:line="240" w:lineRule="auto"/>
        <w:rPr>
          <w:rFonts w:eastAsia="Times New Roman"/>
          <w:color w:val="222222"/>
          <w:szCs w:val="22"/>
          <w:lang w:val="pl-PL" w:eastAsia="pl-PL"/>
        </w:rPr>
      </w:pPr>
      <w:r w:rsidRPr="00FD6CCB">
        <w:rPr>
          <w:rFonts w:eastAsia="Times New Roman"/>
          <w:color w:val="222222"/>
          <w:szCs w:val="22"/>
          <w:lang w:val="pl-PL" w:eastAsia="pl-PL"/>
        </w:rPr>
        <w:t xml:space="preserve">Produkt leczniczy </w:t>
      </w:r>
      <w:r>
        <w:rPr>
          <w:rFonts w:eastAsia="Times New Roman"/>
          <w:color w:val="222222"/>
          <w:szCs w:val="22"/>
          <w:lang w:val="pl-PL" w:eastAsia="pl-PL"/>
        </w:rPr>
        <w:t>Du</w:t>
      </w:r>
      <w:r w:rsidR="00F83F72">
        <w:rPr>
          <w:rFonts w:eastAsia="Times New Roman"/>
          <w:color w:val="222222"/>
          <w:szCs w:val="22"/>
          <w:lang w:val="pl-PL" w:eastAsia="pl-PL"/>
        </w:rPr>
        <w:t>a</w:t>
      </w:r>
      <w:r>
        <w:rPr>
          <w:rFonts w:eastAsia="Times New Roman"/>
          <w:color w:val="222222"/>
          <w:szCs w:val="22"/>
          <w:lang w:val="pl-PL" w:eastAsia="pl-PL"/>
        </w:rPr>
        <w:t>klir</w:t>
      </w:r>
      <w:r w:rsidRPr="00FD6CCB">
        <w:rPr>
          <w:rFonts w:eastAsia="Times New Roman"/>
          <w:color w:val="222222"/>
          <w:szCs w:val="22"/>
          <w:lang w:val="pl-PL" w:eastAsia="pl-PL"/>
        </w:rPr>
        <w:t xml:space="preserve"> Genuair, w porównaniu do placebo, wykazał również poprawę wydolności wysiłkowej ocenianej po 8 tygodniach leczenia</w:t>
      </w:r>
      <w:r>
        <w:rPr>
          <w:rFonts w:eastAsia="Times New Roman"/>
          <w:color w:val="222222"/>
          <w:szCs w:val="22"/>
          <w:lang w:val="pl-PL" w:eastAsia="pl-PL"/>
        </w:rPr>
        <w:t xml:space="preserve"> (55 sekund [95% CI=5,6, 104,8; </w:t>
      </w:r>
      <w:r w:rsidRPr="00FD6CCB">
        <w:rPr>
          <w:rFonts w:eastAsia="Times New Roman"/>
          <w:color w:val="222222"/>
          <w:szCs w:val="22"/>
          <w:lang w:val="pl-PL" w:eastAsia="pl-PL"/>
        </w:rPr>
        <w:t xml:space="preserve">p=0,0292], wartość </w:t>
      </w:r>
      <w:r w:rsidR="00F83F72">
        <w:rPr>
          <w:rFonts w:eastAsia="Times New Roman"/>
          <w:color w:val="222222"/>
          <w:szCs w:val="22"/>
          <w:lang w:val="pl-PL" w:eastAsia="pl-PL"/>
        </w:rPr>
        <w:t>początkowa</w:t>
      </w:r>
      <w:r w:rsidRPr="00FD6CCB">
        <w:rPr>
          <w:rFonts w:eastAsia="Times New Roman"/>
          <w:color w:val="222222"/>
          <w:szCs w:val="22"/>
          <w:lang w:val="pl-PL" w:eastAsia="pl-PL"/>
        </w:rPr>
        <w:t>:</w:t>
      </w:r>
      <w:r>
        <w:rPr>
          <w:rFonts w:eastAsia="Times New Roman"/>
          <w:color w:val="222222"/>
          <w:szCs w:val="22"/>
          <w:lang w:val="pl-PL" w:eastAsia="pl-PL"/>
        </w:rPr>
        <w:t> </w:t>
      </w:r>
      <w:r w:rsidRPr="00FD6CCB">
        <w:rPr>
          <w:rFonts w:eastAsia="Times New Roman"/>
          <w:color w:val="222222"/>
          <w:szCs w:val="22"/>
          <w:lang w:val="pl-PL" w:eastAsia="pl-PL"/>
        </w:rPr>
        <w:t>456 sekund).</w:t>
      </w:r>
    </w:p>
    <w:p w14:paraId="4064155F" w14:textId="77777777" w:rsidR="000A0865" w:rsidRPr="00FD6CCB" w:rsidRDefault="000A0865" w:rsidP="000A0865">
      <w:pPr>
        <w:spacing w:line="240" w:lineRule="auto"/>
        <w:rPr>
          <w:rFonts w:eastAsia="Times New Roman"/>
          <w:color w:val="222222"/>
          <w:szCs w:val="22"/>
          <w:lang w:val="pl-PL" w:eastAsia="pl-PL"/>
        </w:rPr>
      </w:pPr>
    </w:p>
    <w:p w14:paraId="5A94B4A7" w14:textId="77777777" w:rsidR="000A0865" w:rsidRPr="00FD6CCB" w:rsidRDefault="000A0865" w:rsidP="000A0865">
      <w:pPr>
        <w:spacing w:line="240" w:lineRule="auto"/>
        <w:rPr>
          <w:rFonts w:eastAsia="Times New Roman"/>
          <w:color w:val="222222"/>
          <w:szCs w:val="22"/>
          <w:lang w:val="pl-PL" w:eastAsia="pl-PL"/>
        </w:rPr>
      </w:pPr>
      <w:r w:rsidRPr="00FD6CCB">
        <w:rPr>
          <w:rFonts w:eastAsia="Times New Roman"/>
          <w:color w:val="222222"/>
          <w:szCs w:val="22"/>
          <w:lang w:val="pl-PL" w:eastAsia="pl-PL"/>
        </w:rPr>
        <w:t xml:space="preserve">Po 4 tygodniach leczenia </w:t>
      </w:r>
      <w:r w:rsidR="00F83F72">
        <w:rPr>
          <w:rFonts w:eastAsia="Times New Roman"/>
          <w:color w:val="222222"/>
          <w:szCs w:val="22"/>
          <w:lang w:val="pl-PL" w:eastAsia="pl-PL"/>
        </w:rPr>
        <w:t>produktem</w:t>
      </w:r>
      <w:r w:rsidRPr="00FD6CCB">
        <w:rPr>
          <w:rFonts w:eastAsia="Times New Roman"/>
          <w:color w:val="222222"/>
          <w:szCs w:val="22"/>
          <w:lang w:val="pl-PL" w:eastAsia="pl-PL"/>
        </w:rPr>
        <w:t xml:space="preserve"> </w:t>
      </w:r>
      <w:r>
        <w:rPr>
          <w:rFonts w:eastAsia="Times New Roman"/>
          <w:color w:val="222222"/>
          <w:szCs w:val="22"/>
          <w:lang w:val="pl-PL" w:eastAsia="pl-PL"/>
        </w:rPr>
        <w:t>Du</w:t>
      </w:r>
      <w:r w:rsidR="00F83F72">
        <w:rPr>
          <w:rFonts w:eastAsia="Times New Roman"/>
          <w:color w:val="222222"/>
          <w:szCs w:val="22"/>
          <w:lang w:val="pl-PL" w:eastAsia="pl-PL"/>
        </w:rPr>
        <w:t>a</w:t>
      </w:r>
      <w:r>
        <w:rPr>
          <w:rFonts w:eastAsia="Times New Roman"/>
          <w:color w:val="222222"/>
          <w:szCs w:val="22"/>
          <w:lang w:val="pl-PL" w:eastAsia="pl-PL"/>
        </w:rPr>
        <w:t>klir</w:t>
      </w:r>
      <w:r w:rsidRPr="00FD6CCB">
        <w:rPr>
          <w:rFonts w:eastAsia="Times New Roman"/>
          <w:color w:val="222222"/>
          <w:szCs w:val="22"/>
          <w:lang w:val="pl-PL" w:eastAsia="pl-PL"/>
        </w:rPr>
        <w:t xml:space="preserve"> Genuair w porównaniu do placebo, odnotowano zwiększenie dziennej liczby kroków (731 kroków/dzień</w:t>
      </w:r>
      <w:r>
        <w:rPr>
          <w:rFonts w:eastAsia="Times New Roman"/>
          <w:color w:val="222222"/>
          <w:szCs w:val="22"/>
          <w:lang w:val="pl-PL" w:eastAsia="pl-PL"/>
        </w:rPr>
        <w:t>;</w:t>
      </w:r>
      <w:r w:rsidRPr="00FD6CCB">
        <w:rPr>
          <w:rFonts w:eastAsia="Times New Roman"/>
          <w:color w:val="222222"/>
          <w:szCs w:val="22"/>
          <w:lang w:val="pl-PL" w:eastAsia="pl-PL"/>
        </w:rPr>
        <w:t xml:space="preserve"> 95% CI=279, 1181; p=0,0016) i zmniejszenie odsetka pacjentów nieaktywnych (&lt;6000 kroków dziennie) [40,8%</w:t>
      </w:r>
      <w:r>
        <w:rPr>
          <w:rFonts w:eastAsia="Times New Roman"/>
          <w:color w:val="222222"/>
          <w:szCs w:val="22"/>
          <w:lang w:val="pl-PL" w:eastAsia="pl-PL"/>
        </w:rPr>
        <w:t xml:space="preserve"> </w:t>
      </w:r>
      <w:r w:rsidRPr="00FD6CCB">
        <w:rPr>
          <w:rFonts w:eastAsia="Times New Roman"/>
          <w:color w:val="222222"/>
          <w:szCs w:val="22"/>
          <w:lang w:val="pl-PL" w:eastAsia="pl-PL"/>
        </w:rPr>
        <w:t>w</w:t>
      </w:r>
      <w:r>
        <w:rPr>
          <w:rFonts w:eastAsia="Times New Roman"/>
          <w:color w:val="222222"/>
          <w:szCs w:val="22"/>
          <w:lang w:val="pl-PL" w:eastAsia="pl-PL"/>
        </w:rPr>
        <w:t> </w:t>
      </w:r>
      <w:r w:rsidRPr="00FD6CCB">
        <w:rPr>
          <w:rFonts w:eastAsia="Times New Roman"/>
          <w:color w:val="222222"/>
          <w:szCs w:val="22"/>
          <w:lang w:val="pl-PL" w:eastAsia="pl-PL"/>
        </w:rPr>
        <w:t>porównaniu do 54,5%;</w:t>
      </w:r>
      <w:r>
        <w:rPr>
          <w:rFonts w:eastAsia="Times New Roman"/>
          <w:color w:val="222222"/>
          <w:szCs w:val="22"/>
          <w:lang w:val="pl-PL" w:eastAsia="pl-PL"/>
        </w:rPr>
        <w:t> </w:t>
      </w:r>
      <w:r w:rsidRPr="00FD6CCB">
        <w:rPr>
          <w:rFonts w:eastAsia="Times New Roman"/>
          <w:color w:val="222222"/>
          <w:szCs w:val="22"/>
          <w:lang w:val="pl-PL" w:eastAsia="pl-PL"/>
        </w:rPr>
        <w:t xml:space="preserve">p&lt;0,0001]. W porównaniu do pacjentów otrzymujących placebo, u pacjentów otrzymujących produkt leczniczy </w:t>
      </w:r>
      <w:r>
        <w:rPr>
          <w:rFonts w:eastAsia="Times New Roman"/>
          <w:color w:val="222222"/>
          <w:szCs w:val="22"/>
          <w:lang w:val="pl-PL" w:eastAsia="pl-PL"/>
        </w:rPr>
        <w:t>Du</w:t>
      </w:r>
      <w:r w:rsidR="00F83F72">
        <w:rPr>
          <w:rFonts w:eastAsia="Times New Roman"/>
          <w:color w:val="222222"/>
          <w:szCs w:val="22"/>
          <w:lang w:val="pl-PL" w:eastAsia="pl-PL"/>
        </w:rPr>
        <w:t>a</w:t>
      </w:r>
      <w:r>
        <w:rPr>
          <w:rFonts w:eastAsia="Times New Roman"/>
          <w:color w:val="222222"/>
          <w:szCs w:val="22"/>
          <w:lang w:val="pl-PL" w:eastAsia="pl-PL"/>
        </w:rPr>
        <w:t>klir</w:t>
      </w:r>
      <w:r w:rsidRPr="00FD6CCB">
        <w:rPr>
          <w:rFonts w:eastAsia="Times New Roman"/>
          <w:color w:val="222222"/>
          <w:szCs w:val="22"/>
          <w:lang w:val="pl-PL" w:eastAsia="pl-PL"/>
        </w:rPr>
        <w:t xml:space="preserve"> Genuair zaobserwowano </w:t>
      </w:r>
      <w:r w:rsidR="00F83F72">
        <w:rPr>
          <w:rFonts w:eastAsia="Times New Roman"/>
          <w:color w:val="222222"/>
          <w:szCs w:val="22"/>
          <w:lang w:val="pl-PL" w:eastAsia="pl-PL"/>
        </w:rPr>
        <w:t>poprawę</w:t>
      </w:r>
      <w:r w:rsidRPr="00FD6CCB">
        <w:rPr>
          <w:rFonts w:eastAsia="Times New Roman"/>
          <w:color w:val="222222"/>
          <w:szCs w:val="22"/>
          <w:lang w:val="pl-PL" w:eastAsia="pl-PL"/>
        </w:rPr>
        <w:t xml:space="preserve"> całkowitego wyniku </w:t>
      </w:r>
      <w:r>
        <w:rPr>
          <w:rFonts w:eastAsia="Times New Roman"/>
          <w:color w:val="222222"/>
          <w:szCs w:val="22"/>
          <w:lang w:val="pl-PL" w:eastAsia="pl-PL"/>
        </w:rPr>
        <w:t xml:space="preserve">w teście </w:t>
      </w:r>
      <w:r w:rsidRPr="00FD6CCB">
        <w:rPr>
          <w:rFonts w:eastAsia="Times New Roman"/>
          <w:color w:val="222222"/>
          <w:szCs w:val="22"/>
          <w:lang w:val="pl-PL" w:eastAsia="pl-PL"/>
        </w:rPr>
        <w:t>PROactive (p=0,0002).</w:t>
      </w:r>
    </w:p>
    <w:p w14:paraId="15E34E07" w14:textId="77777777" w:rsidR="000A0865" w:rsidRPr="00FD6CCB" w:rsidRDefault="000A0865" w:rsidP="000A0865">
      <w:pPr>
        <w:spacing w:line="240" w:lineRule="auto"/>
        <w:rPr>
          <w:rFonts w:eastAsia="Times New Roman"/>
          <w:color w:val="222222"/>
          <w:szCs w:val="22"/>
          <w:lang w:val="pl-PL" w:eastAsia="pl-PL"/>
        </w:rPr>
      </w:pPr>
    </w:p>
    <w:p w14:paraId="4C351079" w14:textId="77777777" w:rsidR="000A0865" w:rsidRPr="00FD6CCB" w:rsidRDefault="000A0865" w:rsidP="000A0865">
      <w:pPr>
        <w:spacing w:line="240" w:lineRule="auto"/>
        <w:rPr>
          <w:rFonts w:eastAsia="Times New Roman"/>
          <w:color w:val="222222"/>
          <w:szCs w:val="22"/>
          <w:lang w:val="pl-PL" w:eastAsia="pl-PL"/>
        </w:rPr>
      </w:pPr>
      <w:r w:rsidRPr="00FD6CCB">
        <w:rPr>
          <w:rFonts w:eastAsia="Times New Roman"/>
          <w:color w:val="222222"/>
          <w:szCs w:val="22"/>
          <w:lang w:val="pl-PL" w:eastAsia="pl-PL"/>
        </w:rPr>
        <w:t xml:space="preserve">Behawioralny program interwencyjny został wprowadzony dla obu grup </w:t>
      </w:r>
      <w:r w:rsidR="001C2A10">
        <w:rPr>
          <w:rFonts w:eastAsia="Times New Roman"/>
          <w:color w:val="222222"/>
          <w:szCs w:val="22"/>
          <w:lang w:val="pl-PL" w:eastAsia="pl-PL"/>
        </w:rPr>
        <w:t xml:space="preserve">leczonych </w:t>
      </w:r>
      <w:r w:rsidRPr="00FD6CCB">
        <w:rPr>
          <w:rFonts w:eastAsia="Times New Roman"/>
          <w:color w:val="222222"/>
          <w:szCs w:val="22"/>
          <w:lang w:val="pl-PL" w:eastAsia="pl-PL"/>
        </w:rPr>
        <w:t xml:space="preserve">pacjentów na okres dodatkowych 4 tygodni. </w:t>
      </w:r>
      <w:r w:rsidRPr="00B91D77">
        <w:rPr>
          <w:rFonts w:eastAsia="Times New Roman"/>
          <w:color w:val="222222"/>
          <w:szCs w:val="22"/>
          <w:lang w:val="pl-PL" w:eastAsia="pl-PL"/>
        </w:rPr>
        <w:t xml:space="preserve">Dzienna liczba kroków </w:t>
      </w:r>
      <w:r w:rsidRPr="00FD6CCB">
        <w:rPr>
          <w:rFonts w:eastAsia="Times New Roman"/>
          <w:color w:val="222222"/>
          <w:szCs w:val="22"/>
          <w:lang w:val="pl-PL" w:eastAsia="pl-PL"/>
        </w:rPr>
        <w:t xml:space="preserve">w grupie leczonej </w:t>
      </w:r>
      <w:r w:rsidR="001C2A10">
        <w:rPr>
          <w:rFonts w:eastAsia="Times New Roman"/>
          <w:color w:val="222222"/>
          <w:szCs w:val="22"/>
          <w:lang w:val="pl-PL" w:eastAsia="pl-PL"/>
        </w:rPr>
        <w:t xml:space="preserve">produktem </w:t>
      </w:r>
      <w:r>
        <w:rPr>
          <w:rFonts w:eastAsia="Times New Roman"/>
          <w:color w:val="222222"/>
          <w:szCs w:val="22"/>
          <w:lang w:val="pl-PL" w:eastAsia="pl-PL"/>
        </w:rPr>
        <w:t>Du</w:t>
      </w:r>
      <w:r w:rsidR="001C2A10">
        <w:rPr>
          <w:rFonts w:eastAsia="Times New Roman"/>
          <w:color w:val="222222"/>
          <w:szCs w:val="22"/>
          <w:lang w:val="pl-PL" w:eastAsia="pl-PL"/>
        </w:rPr>
        <w:t>a</w:t>
      </w:r>
      <w:r>
        <w:rPr>
          <w:rFonts w:eastAsia="Times New Roman"/>
          <w:color w:val="222222"/>
          <w:szCs w:val="22"/>
          <w:lang w:val="pl-PL" w:eastAsia="pl-PL"/>
        </w:rPr>
        <w:t>klir</w:t>
      </w:r>
      <w:r w:rsidRPr="00FD6CCB">
        <w:rPr>
          <w:rFonts w:eastAsia="Times New Roman"/>
          <w:color w:val="222222"/>
          <w:szCs w:val="22"/>
          <w:lang w:val="pl-PL" w:eastAsia="pl-PL"/>
        </w:rPr>
        <w:t xml:space="preserve"> Genuair została </w:t>
      </w:r>
      <w:r>
        <w:rPr>
          <w:rFonts w:eastAsia="Times New Roman"/>
          <w:color w:val="222222"/>
          <w:szCs w:val="22"/>
          <w:lang w:val="pl-PL" w:eastAsia="pl-PL"/>
        </w:rPr>
        <w:t>utrzymana</w:t>
      </w:r>
      <w:r w:rsidRPr="00FD6CCB">
        <w:rPr>
          <w:rFonts w:eastAsia="Times New Roman"/>
          <w:color w:val="222222"/>
          <w:szCs w:val="22"/>
          <w:lang w:val="pl-PL" w:eastAsia="pl-PL"/>
        </w:rPr>
        <w:t xml:space="preserve">, co w rezultacie dało wynik porównywalny do wyniku </w:t>
      </w:r>
      <w:r w:rsidR="001C2A10">
        <w:rPr>
          <w:rFonts w:eastAsia="Times New Roman"/>
          <w:color w:val="222222"/>
          <w:szCs w:val="22"/>
          <w:lang w:val="pl-PL" w:eastAsia="pl-PL"/>
        </w:rPr>
        <w:t xml:space="preserve">w grupie otrzymującej </w:t>
      </w:r>
      <w:r w:rsidRPr="00FD6CCB">
        <w:rPr>
          <w:rFonts w:eastAsia="Times New Roman"/>
          <w:color w:val="222222"/>
          <w:szCs w:val="22"/>
          <w:lang w:val="pl-PL" w:eastAsia="pl-PL"/>
        </w:rPr>
        <w:t xml:space="preserve">placebo 510 kroków/dzień (p=0,1588) i </w:t>
      </w:r>
      <w:r w:rsidR="001C2A10">
        <w:rPr>
          <w:rFonts w:eastAsia="Times New Roman"/>
          <w:color w:val="222222"/>
          <w:szCs w:val="22"/>
          <w:lang w:val="pl-PL" w:eastAsia="pl-PL"/>
        </w:rPr>
        <w:t>zmniejszenie</w:t>
      </w:r>
      <w:r w:rsidRPr="00FD6CCB">
        <w:rPr>
          <w:rFonts w:eastAsia="Times New Roman"/>
          <w:color w:val="222222"/>
          <w:szCs w:val="22"/>
          <w:lang w:val="pl-PL" w:eastAsia="pl-PL"/>
        </w:rPr>
        <w:t>, w porównaniu do placebo, odsetka pacjentów nieaktywnych (&lt;6000 kroków dziennie) (41,5% w porównaniu do 50,4%; p=0,1134).</w:t>
      </w:r>
    </w:p>
    <w:p w14:paraId="2AC5D90F" w14:textId="77777777" w:rsidR="000A0865" w:rsidRPr="00FD6CCB" w:rsidRDefault="000A0865" w:rsidP="000A0865">
      <w:pPr>
        <w:spacing w:line="240" w:lineRule="auto"/>
        <w:rPr>
          <w:rFonts w:eastAsia="Times New Roman"/>
          <w:color w:val="222222"/>
          <w:szCs w:val="22"/>
          <w:lang w:val="pl-PL" w:eastAsia="pl-PL"/>
        </w:rPr>
      </w:pPr>
    </w:p>
    <w:p w14:paraId="0324EBE5" w14:textId="77777777" w:rsidR="000A0865" w:rsidRDefault="000A0865" w:rsidP="000A0865">
      <w:pPr>
        <w:spacing w:line="240" w:lineRule="auto"/>
        <w:rPr>
          <w:rFonts w:eastAsia="Times New Roman"/>
          <w:color w:val="222222"/>
          <w:szCs w:val="22"/>
          <w:lang w:val="pl-PL" w:eastAsia="pl-PL"/>
        </w:rPr>
      </w:pPr>
      <w:r>
        <w:rPr>
          <w:rFonts w:eastAsia="Times New Roman"/>
          <w:color w:val="222222"/>
          <w:szCs w:val="22"/>
          <w:lang w:val="pl-PL" w:eastAsia="pl-PL"/>
        </w:rPr>
        <w:t>*D</w:t>
      </w:r>
      <w:r w:rsidRPr="00FD6CCB">
        <w:rPr>
          <w:rFonts w:eastAsia="Times New Roman"/>
          <w:color w:val="222222"/>
          <w:szCs w:val="22"/>
          <w:lang w:val="pl-PL" w:eastAsia="pl-PL"/>
        </w:rPr>
        <w:t xml:space="preserve">la </w:t>
      </w:r>
      <w:r>
        <w:rPr>
          <w:rFonts w:eastAsia="Times New Roman"/>
          <w:color w:val="222222"/>
          <w:szCs w:val="22"/>
          <w:lang w:val="pl-PL" w:eastAsia="pl-PL"/>
        </w:rPr>
        <w:t xml:space="preserve">pierwszorzędowego </w:t>
      </w:r>
      <w:r w:rsidRPr="00FD6CCB">
        <w:rPr>
          <w:rFonts w:eastAsia="Times New Roman"/>
          <w:color w:val="222222"/>
          <w:szCs w:val="22"/>
          <w:lang w:val="pl-PL" w:eastAsia="pl-PL"/>
        </w:rPr>
        <w:t>punktu końcowego nie osiągnięto znamienności statystycznej, wszystkie wartości „p” drugorzędowych punktów końcowych są oceniane według wartości nominalnych na poziomie 0,05</w:t>
      </w:r>
      <w:r>
        <w:rPr>
          <w:rFonts w:eastAsia="Times New Roman"/>
          <w:color w:val="222222"/>
          <w:szCs w:val="22"/>
          <w:lang w:val="pl-PL" w:eastAsia="pl-PL"/>
        </w:rPr>
        <w:t xml:space="preserve"> i n</w:t>
      </w:r>
      <w:r w:rsidRPr="00FD6CCB">
        <w:rPr>
          <w:rFonts w:eastAsia="Times New Roman"/>
          <w:color w:val="222222"/>
          <w:szCs w:val="22"/>
          <w:lang w:val="pl-PL" w:eastAsia="pl-PL"/>
        </w:rPr>
        <w:t>ie można wyciągnąć żadnych formalnych wniosków statystycznych.</w:t>
      </w:r>
    </w:p>
    <w:p w14:paraId="3A7A62B2" w14:textId="77777777" w:rsidR="00411B8A" w:rsidRPr="002F557C" w:rsidRDefault="00411B8A" w:rsidP="00411B8A">
      <w:pPr>
        <w:spacing w:line="240" w:lineRule="auto"/>
        <w:rPr>
          <w:bCs/>
          <w:iCs/>
          <w:szCs w:val="22"/>
          <w:u w:val="single"/>
          <w:lang w:val="pl-PL"/>
        </w:rPr>
      </w:pPr>
    </w:p>
    <w:p w14:paraId="04290A7B" w14:textId="77777777" w:rsidR="0088302C" w:rsidRDefault="0088302C" w:rsidP="002F557C">
      <w:pPr>
        <w:keepNext/>
        <w:keepLines/>
        <w:spacing w:line="240" w:lineRule="auto"/>
        <w:rPr>
          <w:szCs w:val="22"/>
          <w:u w:val="single"/>
          <w:lang w:val="pl-PL"/>
        </w:rPr>
      </w:pPr>
      <w:r w:rsidRPr="00D604F1">
        <w:rPr>
          <w:szCs w:val="22"/>
          <w:u w:val="single"/>
          <w:lang w:val="pl-PL"/>
        </w:rPr>
        <w:t>Dzieci i młodzież</w:t>
      </w:r>
    </w:p>
    <w:p w14:paraId="3583C390" w14:textId="77777777" w:rsidR="003755B5" w:rsidRPr="00D604F1" w:rsidRDefault="003755B5" w:rsidP="002F557C">
      <w:pPr>
        <w:keepNext/>
        <w:keepLines/>
        <w:spacing w:line="240" w:lineRule="auto"/>
        <w:rPr>
          <w:bCs/>
          <w:iCs/>
          <w:szCs w:val="22"/>
          <w:u w:val="single"/>
          <w:lang w:val="pl-PL"/>
        </w:rPr>
      </w:pPr>
    </w:p>
    <w:p w14:paraId="1AF22B9B" w14:textId="77777777" w:rsidR="0088302C" w:rsidRPr="002F557C" w:rsidRDefault="0088302C" w:rsidP="002F557C">
      <w:pPr>
        <w:keepNext/>
        <w:keepLines/>
        <w:spacing w:line="240" w:lineRule="auto"/>
        <w:outlineLvl w:val="0"/>
        <w:rPr>
          <w:szCs w:val="22"/>
          <w:lang w:val="pl-PL"/>
        </w:rPr>
      </w:pPr>
      <w:r w:rsidRPr="002F557C">
        <w:rPr>
          <w:szCs w:val="22"/>
          <w:lang w:val="pl-PL"/>
        </w:rPr>
        <w:t>Europejska Agencja Leków uchyliła obowiązek dołączania wyników badań produktu leczniczego Duaklir Genuair we wszystkich podgrupach populacji dzieci i młodzieży w POChP</w:t>
      </w:r>
      <w:r w:rsidRPr="002F557C">
        <w:rPr>
          <w:color w:val="008000"/>
          <w:szCs w:val="22"/>
          <w:lang w:val="pl-PL"/>
        </w:rPr>
        <w:t xml:space="preserve"> </w:t>
      </w:r>
      <w:r w:rsidRPr="002F557C">
        <w:rPr>
          <w:szCs w:val="22"/>
          <w:lang w:val="pl-PL"/>
        </w:rPr>
        <w:t>(stosowanie u dzieci i młodzieży, patrz punkt 4.2).</w:t>
      </w:r>
    </w:p>
    <w:p w14:paraId="577F86F0" w14:textId="77777777" w:rsidR="0088302C" w:rsidRPr="002F557C" w:rsidRDefault="0088302C" w:rsidP="002F557C">
      <w:pPr>
        <w:spacing w:line="240" w:lineRule="auto"/>
        <w:outlineLvl w:val="0"/>
        <w:rPr>
          <w:szCs w:val="22"/>
          <w:lang w:val="pl-PL"/>
        </w:rPr>
      </w:pPr>
    </w:p>
    <w:p w14:paraId="526896C7" w14:textId="77777777" w:rsidR="0088302C" w:rsidRPr="002F557C" w:rsidRDefault="0088302C" w:rsidP="002F557C">
      <w:pPr>
        <w:keepNext/>
        <w:keepLines/>
        <w:spacing w:line="240" w:lineRule="auto"/>
        <w:outlineLvl w:val="0"/>
        <w:rPr>
          <w:b/>
          <w:noProof/>
          <w:szCs w:val="22"/>
          <w:lang w:val="pl-PL"/>
        </w:rPr>
      </w:pPr>
      <w:r w:rsidRPr="002F557C">
        <w:rPr>
          <w:b/>
          <w:bCs/>
          <w:szCs w:val="22"/>
          <w:lang w:val="pl-PL"/>
        </w:rPr>
        <w:t>5.2</w:t>
      </w:r>
      <w:r w:rsidRPr="002F557C">
        <w:rPr>
          <w:b/>
          <w:bCs/>
          <w:szCs w:val="22"/>
          <w:lang w:val="pl-PL"/>
        </w:rPr>
        <w:tab/>
        <w:t>Właściwości farmakokinetyczne</w:t>
      </w:r>
    </w:p>
    <w:p w14:paraId="116D3839" w14:textId="77777777" w:rsidR="0088302C" w:rsidRPr="002F557C" w:rsidRDefault="0088302C" w:rsidP="002F557C">
      <w:pPr>
        <w:keepNext/>
        <w:keepLines/>
        <w:spacing w:line="240" w:lineRule="auto"/>
        <w:ind w:left="567" w:hanging="567"/>
        <w:outlineLvl w:val="0"/>
        <w:rPr>
          <w:b/>
          <w:noProof/>
          <w:szCs w:val="22"/>
          <w:lang w:val="pl-PL"/>
        </w:rPr>
      </w:pPr>
    </w:p>
    <w:p w14:paraId="261293B6" w14:textId="77777777" w:rsidR="0088302C" w:rsidRPr="002F557C" w:rsidRDefault="0088302C" w:rsidP="002F557C">
      <w:pPr>
        <w:keepNext/>
        <w:keepLines/>
        <w:tabs>
          <w:tab w:val="clear" w:pos="567"/>
        </w:tabs>
        <w:spacing w:line="240" w:lineRule="auto"/>
        <w:rPr>
          <w:szCs w:val="22"/>
          <w:u w:val="single"/>
          <w:lang w:val="pl-PL" w:eastAsia="es-ES"/>
        </w:rPr>
      </w:pPr>
      <w:r>
        <w:rPr>
          <w:szCs w:val="22"/>
          <w:lang w:val="pl-PL"/>
        </w:rPr>
        <w:t xml:space="preserve">Podczas skojarzonego podawania </w:t>
      </w:r>
      <w:r w:rsidR="002B0CDB">
        <w:rPr>
          <w:szCs w:val="22"/>
          <w:lang w:val="pl-PL"/>
        </w:rPr>
        <w:t xml:space="preserve">bromku </w:t>
      </w:r>
      <w:r w:rsidR="00093CAB">
        <w:rPr>
          <w:szCs w:val="22"/>
          <w:lang w:val="pl-PL"/>
        </w:rPr>
        <w:t>aklidyn</w:t>
      </w:r>
      <w:r w:rsidR="002B0CDB">
        <w:rPr>
          <w:szCs w:val="22"/>
          <w:lang w:val="pl-PL"/>
        </w:rPr>
        <w:t>y</w:t>
      </w:r>
      <w:r w:rsidR="00093CAB">
        <w:rPr>
          <w:szCs w:val="22"/>
          <w:lang w:val="pl-PL"/>
        </w:rPr>
        <w:t xml:space="preserve"> </w:t>
      </w:r>
      <w:r w:rsidRPr="002F557C">
        <w:rPr>
          <w:szCs w:val="22"/>
          <w:lang w:val="pl-PL"/>
        </w:rPr>
        <w:t xml:space="preserve">i formoterolu drogą wziewną, farmakokinetyka obu składników nie wykazywała istotnych różnic w stosunku do obserwowanej, gdy produkty lecznicze były podawane osobno. </w:t>
      </w:r>
    </w:p>
    <w:p w14:paraId="31B97F04" w14:textId="77777777" w:rsidR="0088302C" w:rsidRPr="002F557C" w:rsidRDefault="0088302C" w:rsidP="002F557C">
      <w:pPr>
        <w:tabs>
          <w:tab w:val="clear" w:pos="567"/>
        </w:tabs>
        <w:spacing w:line="240" w:lineRule="auto"/>
        <w:rPr>
          <w:szCs w:val="22"/>
          <w:u w:val="single"/>
          <w:lang w:val="pl-PL" w:eastAsia="es-ES"/>
        </w:rPr>
      </w:pPr>
    </w:p>
    <w:p w14:paraId="344A8463" w14:textId="77777777" w:rsidR="0088302C" w:rsidRDefault="0088302C" w:rsidP="002F557C">
      <w:pPr>
        <w:keepNext/>
        <w:keepLines/>
        <w:tabs>
          <w:tab w:val="clear" w:pos="567"/>
        </w:tabs>
        <w:spacing w:line="240" w:lineRule="auto"/>
        <w:rPr>
          <w:szCs w:val="22"/>
          <w:u w:val="single"/>
          <w:lang w:val="pl-PL"/>
        </w:rPr>
      </w:pPr>
      <w:r w:rsidRPr="002F557C">
        <w:rPr>
          <w:szCs w:val="22"/>
          <w:u w:val="single"/>
          <w:lang w:val="pl-PL"/>
        </w:rPr>
        <w:t>Wchłanianie</w:t>
      </w:r>
    </w:p>
    <w:p w14:paraId="29C58BD4" w14:textId="77777777" w:rsidR="00E243B1" w:rsidRPr="002F557C" w:rsidRDefault="00E243B1" w:rsidP="002F557C">
      <w:pPr>
        <w:keepNext/>
        <w:keepLines/>
        <w:tabs>
          <w:tab w:val="clear" w:pos="567"/>
        </w:tabs>
        <w:spacing w:line="240" w:lineRule="auto"/>
        <w:rPr>
          <w:szCs w:val="22"/>
          <w:u w:val="single"/>
          <w:lang w:val="pl-PL" w:eastAsia="es-ES"/>
        </w:rPr>
      </w:pPr>
    </w:p>
    <w:p w14:paraId="1A9210E5" w14:textId="77777777" w:rsidR="0088302C" w:rsidRPr="002F557C" w:rsidRDefault="0088302C" w:rsidP="004624A3">
      <w:pPr>
        <w:keepNext/>
        <w:keepLines/>
        <w:tabs>
          <w:tab w:val="clear" w:pos="567"/>
        </w:tabs>
        <w:spacing w:line="240" w:lineRule="auto"/>
        <w:rPr>
          <w:szCs w:val="22"/>
          <w:lang w:val="pl-PL" w:eastAsia="es-ES"/>
        </w:rPr>
      </w:pPr>
      <w:r w:rsidRPr="002F557C">
        <w:rPr>
          <w:szCs w:val="22"/>
          <w:lang w:val="pl-PL"/>
        </w:rPr>
        <w:t xml:space="preserve">Po inhalacji pojedynczej dawki produktu leczniczego Duaklir Genuair 340/12 mikrogramów, aklidyna i formoterol były szybko wchłaniane do osocza, osiągając </w:t>
      </w:r>
      <w:r w:rsidR="00AB3F9D">
        <w:rPr>
          <w:szCs w:val="22"/>
          <w:lang w:val="pl-PL"/>
        </w:rPr>
        <w:t>maksymalne</w:t>
      </w:r>
      <w:r w:rsidRPr="002F557C">
        <w:rPr>
          <w:szCs w:val="22"/>
          <w:lang w:val="pl-PL"/>
        </w:rPr>
        <w:t xml:space="preserve"> stężenie w osoczu w ciągu 5 minut od inhalacji u zdrowych </w:t>
      </w:r>
      <w:r>
        <w:rPr>
          <w:szCs w:val="22"/>
          <w:lang w:val="pl-PL"/>
        </w:rPr>
        <w:t>ochotników</w:t>
      </w:r>
      <w:r w:rsidRPr="002F557C">
        <w:rPr>
          <w:szCs w:val="22"/>
          <w:lang w:val="pl-PL"/>
        </w:rPr>
        <w:t xml:space="preserve"> i w ciągu 24 minut od inhalacji u pacjentów z POChP. </w:t>
      </w:r>
      <w:r w:rsidR="00AB3F9D">
        <w:rPr>
          <w:szCs w:val="22"/>
          <w:lang w:val="pl-PL"/>
        </w:rPr>
        <w:t>Maksymalne</w:t>
      </w:r>
      <w:r w:rsidRPr="002F557C">
        <w:rPr>
          <w:szCs w:val="22"/>
          <w:lang w:val="pl-PL"/>
        </w:rPr>
        <w:t xml:space="preserve"> stężenia</w:t>
      </w:r>
      <w:r w:rsidR="004624A3" w:rsidRPr="004624A3">
        <w:rPr>
          <w:szCs w:val="22"/>
          <w:lang w:val="pl-PL"/>
        </w:rPr>
        <w:t xml:space="preserve"> </w:t>
      </w:r>
      <w:r w:rsidR="00C5206E">
        <w:rPr>
          <w:szCs w:val="22"/>
          <w:lang w:val="pl-PL"/>
        </w:rPr>
        <w:t>aklidyn</w:t>
      </w:r>
      <w:r w:rsidR="002B0CDB">
        <w:rPr>
          <w:szCs w:val="22"/>
          <w:lang w:val="pl-PL"/>
        </w:rPr>
        <w:t>y</w:t>
      </w:r>
      <w:r w:rsidR="004624A3" w:rsidRPr="002F557C">
        <w:rPr>
          <w:szCs w:val="22"/>
          <w:lang w:val="pl-PL"/>
        </w:rPr>
        <w:t xml:space="preserve"> i formoterolu</w:t>
      </w:r>
      <w:r w:rsidRPr="002F557C">
        <w:rPr>
          <w:szCs w:val="22"/>
          <w:lang w:val="pl-PL"/>
        </w:rPr>
        <w:t xml:space="preserve"> w osoczu w stanie </w:t>
      </w:r>
      <w:r w:rsidR="00AB3F9D">
        <w:rPr>
          <w:szCs w:val="22"/>
          <w:lang w:val="pl-PL"/>
        </w:rPr>
        <w:t>stacjonarnym</w:t>
      </w:r>
      <w:r w:rsidRPr="002F557C">
        <w:rPr>
          <w:szCs w:val="22"/>
          <w:lang w:val="pl-PL"/>
        </w:rPr>
        <w:t xml:space="preserve"> obserwowane u pacjentów z POChP leczonych produktem leczniczym Duaklir Genuair dwa razy </w:t>
      </w:r>
      <w:r w:rsidRPr="00B400DE">
        <w:rPr>
          <w:szCs w:val="22"/>
          <w:lang w:val="pl-PL"/>
        </w:rPr>
        <w:t>na dobę</w:t>
      </w:r>
      <w:r w:rsidRPr="00154A78">
        <w:rPr>
          <w:szCs w:val="22"/>
          <w:lang w:val="pl-PL"/>
        </w:rPr>
        <w:t xml:space="preserve"> przez</w:t>
      </w:r>
      <w:r w:rsidRPr="002F557C">
        <w:rPr>
          <w:szCs w:val="22"/>
          <w:lang w:val="pl-PL"/>
        </w:rPr>
        <w:t xml:space="preserve"> 5 dni były osiągane </w:t>
      </w:r>
      <w:r>
        <w:rPr>
          <w:szCs w:val="22"/>
          <w:lang w:val="pl-PL"/>
        </w:rPr>
        <w:t xml:space="preserve">były </w:t>
      </w:r>
      <w:r w:rsidRPr="002F557C">
        <w:rPr>
          <w:szCs w:val="22"/>
          <w:lang w:val="pl-PL"/>
        </w:rPr>
        <w:t>w ciągu 5 minut po inhalacji i wynosiły odpowiednio</w:t>
      </w:r>
      <w:r>
        <w:rPr>
          <w:szCs w:val="22"/>
          <w:lang w:val="pl-PL"/>
        </w:rPr>
        <w:t xml:space="preserve"> </w:t>
      </w:r>
      <w:r w:rsidRPr="002F557C">
        <w:rPr>
          <w:szCs w:val="22"/>
          <w:lang w:val="pl-PL"/>
        </w:rPr>
        <w:t>128 pg/ml i 17 pg/ml.</w:t>
      </w:r>
    </w:p>
    <w:p w14:paraId="709EE29A" w14:textId="77777777" w:rsidR="0088302C" w:rsidRPr="002F557C" w:rsidRDefault="0088302C" w:rsidP="002F557C">
      <w:pPr>
        <w:tabs>
          <w:tab w:val="clear" w:pos="567"/>
        </w:tabs>
        <w:spacing w:line="240" w:lineRule="auto"/>
        <w:rPr>
          <w:szCs w:val="22"/>
          <w:lang w:val="pl-PL" w:eastAsia="es-ES"/>
        </w:rPr>
      </w:pPr>
    </w:p>
    <w:p w14:paraId="1A681DBE" w14:textId="77777777" w:rsidR="0088302C" w:rsidRDefault="0088302C" w:rsidP="002F557C">
      <w:pPr>
        <w:keepNext/>
        <w:keepLines/>
        <w:tabs>
          <w:tab w:val="clear" w:pos="567"/>
        </w:tabs>
        <w:spacing w:line="240" w:lineRule="auto"/>
        <w:rPr>
          <w:szCs w:val="22"/>
          <w:u w:val="single"/>
          <w:lang w:val="pl-PL"/>
        </w:rPr>
      </w:pPr>
      <w:r w:rsidRPr="002F557C">
        <w:rPr>
          <w:szCs w:val="22"/>
          <w:u w:val="single"/>
          <w:lang w:val="pl-PL"/>
        </w:rPr>
        <w:t>Dystrybucja</w:t>
      </w:r>
    </w:p>
    <w:p w14:paraId="2749B5CD" w14:textId="77777777" w:rsidR="00E243B1" w:rsidRPr="002F557C" w:rsidRDefault="00E243B1" w:rsidP="002F557C">
      <w:pPr>
        <w:keepNext/>
        <w:keepLines/>
        <w:tabs>
          <w:tab w:val="clear" w:pos="567"/>
        </w:tabs>
        <w:spacing w:line="240" w:lineRule="auto"/>
        <w:rPr>
          <w:szCs w:val="22"/>
          <w:u w:val="single"/>
          <w:lang w:val="pl-PL" w:eastAsia="es-ES"/>
        </w:rPr>
      </w:pPr>
    </w:p>
    <w:p w14:paraId="51D040A7" w14:textId="77777777" w:rsidR="0088302C" w:rsidRPr="002F557C" w:rsidRDefault="0088302C" w:rsidP="002F557C">
      <w:pPr>
        <w:keepNext/>
        <w:keepLines/>
        <w:tabs>
          <w:tab w:val="clear" w:pos="567"/>
        </w:tabs>
        <w:autoSpaceDE w:val="0"/>
        <w:autoSpaceDN w:val="0"/>
        <w:adjustRightInd w:val="0"/>
        <w:spacing w:line="240" w:lineRule="auto"/>
        <w:rPr>
          <w:szCs w:val="22"/>
          <w:lang w:val="pl-PL"/>
        </w:rPr>
      </w:pPr>
      <w:r>
        <w:rPr>
          <w:szCs w:val="22"/>
          <w:lang w:val="pl-PL"/>
        </w:rPr>
        <w:t xml:space="preserve">Całkowita depozycja </w:t>
      </w:r>
      <w:r w:rsidR="004624A3">
        <w:rPr>
          <w:szCs w:val="22"/>
          <w:lang w:val="pl-PL"/>
        </w:rPr>
        <w:t xml:space="preserve">w </w:t>
      </w:r>
      <w:r>
        <w:rPr>
          <w:szCs w:val="22"/>
          <w:lang w:val="pl-PL"/>
        </w:rPr>
        <w:t>płuc</w:t>
      </w:r>
      <w:r w:rsidR="004624A3">
        <w:rPr>
          <w:szCs w:val="22"/>
          <w:lang w:val="pl-PL"/>
        </w:rPr>
        <w:t>ach</w:t>
      </w:r>
      <w:r>
        <w:rPr>
          <w:szCs w:val="22"/>
          <w:lang w:val="pl-PL"/>
        </w:rPr>
        <w:t xml:space="preserve"> </w:t>
      </w:r>
      <w:r w:rsidRPr="002F557C">
        <w:rPr>
          <w:szCs w:val="22"/>
          <w:lang w:val="pl-PL"/>
        </w:rPr>
        <w:t xml:space="preserve">wdychanej przez inhalator Genuair </w:t>
      </w:r>
      <w:r w:rsidR="00C5206E">
        <w:rPr>
          <w:szCs w:val="22"/>
          <w:lang w:val="pl-PL"/>
        </w:rPr>
        <w:t>aklidyn</w:t>
      </w:r>
      <w:r w:rsidR="002B0CDB">
        <w:rPr>
          <w:szCs w:val="22"/>
          <w:lang w:val="pl-PL"/>
        </w:rPr>
        <w:t xml:space="preserve">y </w:t>
      </w:r>
      <w:r w:rsidRPr="002F557C">
        <w:rPr>
          <w:szCs w:val="22"/>
          <w:lang w:val="pl-PL"/>
        </w:rPr>
        <w:t>wynosił</w:t>
      </w:r>
      <w:r>
        <w:rPr>
          <w:szCs w:val="22"/>
          <w:lang w:val="pl-PL"/>
        </w:rPr>
        <w:t>a</w:t>
      </w:r>
      <w:r w:rsidRPr="002F557C">
        <w:rPr>
          <w:szCs w:val="22"/>
          <w:lang w:val="pl-PL"/>
        </w:rPr>
        <w:t xml:space="preserve"> średnio 30% dawki odmierzonej. Wiązanie się </w:t>
      </w:r>
      <w:r w:rsidR="00C5206E">
        <w:rPr>
          <w:szCs w:val="22"/>
          <w:lang w:val="pl-PL"/>
        </w:rPr>
        <w:t>aklidyn</w:t>
      </w:r>
      <w:r w:rsidR="002B0CDB">
        <w:rPr>
          <w:szCs w:val="22"/>
          <w:lang w:val="pl-PL"/>
        </w:rPr>
        <w:t>y</w:t>
      </w:r>
      <w:r w:rsidR="00C5206E" w:rsidRPr="002F557C">
        <w:rPr>
          <w:szCs w:val="22"/>
          <w:lang w:val="pl-PL"/>
        </w:rPr>
        <w:t xml:space="preserve"> </w:t>
      </w:r>
      <w:r w:rsidRPr="002F557C">
        <w:rPr>
          <w:szCs w:val="22"/>
          <w:lang w:val="pl-PL"/>
        </w:rPr>
        <w:t xml:space="preserve">z białkami osocza określone w warunkach </w:t>
      </w:r>
      <w:r w:rsidRPr="002F557C">
        <w:rPr>
          <w:i/>
          <w:iCs/>
          <w:szCs w:val="22"/>
          <w:lang w:val="pl-PL"/>
        </w:rPr>
        <w:t>in vitro</w:t>
      </w:r>
      <w:r w:rsidRPr="002F557C">
        <w:rPr>
          <w:szCs w:val="22"/>
          <w:lang w:val="pl-PL"/>
        </w:rPr>
        <w:t xml:space="preserve"> najprawdopodobniej odpowiada wiązaniu się z białkami metabolitów ze względu na szybko zachodzącą hydrolizę </w:t>
      </w:r>
      <w:r w:rsidR="00C5206E">
        <w:rPr>
          <w:szCs w:val="22"/>
          <w:lang w:val="pl-PL"/>
        </w:rPr>
        <w:t>aklidyn</w:t>
      </w:r>
      <w:r w:rsidR="002B0CDB">
        <w:rPr>
          <w:szCs w:val="22"/>
          <w:lang w:val="pl-PL"/>
        </w:rPr>
        <w:t>y</w:t>
      </w:r>
      <w:r w:rsidR="00C5206E" w:rsidRPr="002F557C">
        <w:rPr>
          <w:szCs w:val="22"/>
          <w:lang w:val="pl-PL"/>
        </w:rPr>
        <w:t xml:space="preserve"> </w:t>
      </w:r>
      <w:r w:rsidRPr="002F557C">
        <w:rPr>
          <w:szCs w:val="22"/>
          <w:lang w:val="pl-PL"/>
        </w:rPr>
        <w:t>w osoczu; wiązanie się z białkami osocza wynosiło 87% dla metabolitu, pochodnej kwasu karboksylowego i 15% dla metabolitu, pochodnej alkoholu. Głównym</w:t>
      </w:r>
      <w:r w:rsidR="00462D85">
        <w:rPr>
          <w:szCs w:val="22"/>
          <w:lang w:val="pl-PL"/>
        </w:rPr>
        <w:t>i</w:t>
      </w:r>
      <w:r w:rsidRPr="002F557C">
        <w:rPr>
          <w:szCs w:val="22"/>
          <w:lang w:val="pl-PL"/>
        </w:rPr>
        <w:t xml:space="preserve"> białk</w:t>
      </w:r>
      <w:r w:rsidR="00462D85">
        <w:rPr>
          <w:szCs w:val="22"/>
          <w:lang w:val="pl-PL"/>
        </w:rPr>
        <w:t>ami</w:t>
      </w:r>
      <w:r w:rsidRPr="002F557C">
        <w:rPr>
          <w:szCs w:val="22"/>
          <w:lang w:val="pl-PL"/>
        </w:rPr>
        <w:t xml:space="preserve"> osocza wiążącym </w:t>
      </w:r>
      <w:r w:rsidR="00C5206E">
        <w:rPr>
          <w:szCs w:val="22"/>
          <w:lang w:val="pl-PL"/>
        </w:rPr>
        <w:t>aklidyn</w:t>
      </w:r>
      <w:r w:rsidR="002B0CDB">
        <w:rPr>
          <w:szCs w:val="22"/>
          <w:lang w:val="pl-PL"/>
        </w:rPr>
        <w:t>ę</w:t>
      </w:r>
      <w:r w:rsidR="00C5206E" w:rsidRPr="002F557C">
        <w:rPr>
          <w:szCs w:val="22"/>
          <w:lang w:val="pl-PL"/>
        </w:rPr>
        <w:t xml:space="preserve"> </w:t>
      </w:r>
      <w:r w:rsidR="00462D85">
        <w:rPr>
          <w:szCs w:val="22"/>
          <w:lang w:val="pl-PL"/>
        </w:rPr>
        <w:t>są</w:t>
      </w:r>
      <w:r w:rsidRPr="002F557C">
        <w:rPr>
          <w:szCs w:val="22"/>
          <w:lang w:val="pl-PL"/>
        </w:rPr>
        <w:t xml:space="preserve"> albumin</w:t>
      </w:r>
      <w:r w:rsidR="00462D85">
        <w:rPr>
          <w:szCs w:val="22"/>
          <w:lang w:val="pl-PL"/>
        </w:rPr>
        <w:t>y</w:t>
      </w:r>
      <w:r w:rsidRPr="002F557C">
        <w:rPr>
          <w:szCs w:val="22"/>
          <w:lang w:val="pl-PL"/>
        </w:rPr>
        <w:t>.</w:t>
      </w:r>
    </w:p>
    <w:p w14:paraId="3D4D35F0" w14:textId="77777777" w:rsidR="0088302C" w:rsidRPr="002F557C" w:rsidRDefault="0088302C" w:rsidP="002F557C">
      <w:pPr>
        <w:tabs>
          <w:tab w:val="clear" w:pos="567"/>
        </w:tabs>
        <w:autoSpaceDE w:val="0"/>
        <w:autoSpaceDN w:val="0"/>
        <w:adjustRightInd w:val="0"/>
        <w:spacing w:line="240" w:lineRule="auto"/>
        <w:rPr>
          <w:szCs w:val="22"/>
          <w:lang w:val="pl-PL"/>
        </w:rPr>
      </w:pPr>
    </w:p>
    <w:p w14:paraId="561B07E9" w14:textId="77777777" w:rsidR="0088302C" w:rsidRPr="002F557C" w:rsidRDefault="004624A3" w:rsidP="002F557C">
      <w:pPr>
        <w:tabs>
          <w:tab w:val="clear" w:pos="567"/>
        </w:tabs>
        <w:spacing w:line="240" w:lineRule="auto"/>
        <w:rPr>
          <w:szCs w:val="22"/>
          <w:lang w:val="pl-PL" w:eastAsia="es-ES"/>
        </w:rPr>
      </w:pPr>
      <w:r>
        <w:rPr>
          <w:szCs w:val="22"/>
          <w:lang w:val="pl-PL"/>
        </w:rPr>
        <w:lastRenderedPageBreak/>
        <w:t>F</w:t>
      </w:r>
      <w:r w:rsidR="0088302C" w:rsidRPr="002F557C">
        <w:rPr>
          <w:szCs w:val="22"/>
          <w:lang w:val="pl-PL"/>
        </w:rPr>
        <w:t>ormoterol</w:t>
      </w:r>
      <w:r>
        <w:rPr>
          <w:szCs w:val="22"/>
          <w:lang w:val="pl-PL"/>
        </w:rPr>
        <w:t xml:space="preserve"> wiąże się z</w:t>
      </w:r>
      <w:r w:rsidR="0088302C" w:rsidRPr="002F557C">
        <w:rPr>
          <w:szCs w:val="22"/>
          <w:lang w:val="pl-PL"/>
        </w:rPr>
        <w:t xml:space="preserve"> białka</w:t>
      </w:r>
      <w:r>
        <w:rPr>
          <w:szCs w:val="22"/>
          <w:lang w:val="pl-PL"/>
        </w:rPr>
        <w:t>mi</w:t>
      </w:r>
      <w:r w:rsidR="0088302C" w:rsidRPr="002F557C">
        <w:rPr>
          <w:szCs w:val="22"/>
          <w:lang w:val="pl-PL"/>
        </w:rPr>
        <w:t xml:space="preserve"> osocz</w:t>
      </w:r>
      <w:r>
        <w:rPr>
          <w:szCs w:val="22"/>
          <w:lang w:val="pl-PL"/>
        </w:rPr>
        <w:t>a</w:t>
      </w:r>
      <w:r w:rsidR="0088302C" w:rsidRPr="002F557C">
        <w:rPr>
          <w:szCs w:val="22"/>
          <w:lang w:val="pl-PL"/>
        </w:rPr>
        <w:t xml:space="preserve"> </w:t>
      </w:r>
      <w:r>
        <w:rPr>
          <w:szCs w:val="22"/>
          <w:lang w:val="pl-PL"/>
        </w:rPr>
        <w:t>w</w:t>
      </w:r>
      <w:r w:rsidR="0088302C">
        <w:rPr>
          <w:szCs w:val="22"/>
          <w:lang w:val="pl-PL"/>
        </w:rPr>
        <w:t xml:space="preserve"> </w:t>
      </w:r>
      <w:r w:rsidR="0088302C" w:rsidRPr="002F557C">
        <w:rPr>
          <w:szCs w:val="22"/>
          <w:lang w:val="pl-PL"/>
        </w:rPr>
        <w:t xml:space="preserve">61% do 64% (34% </w:t>
      </w:r>
      <w:r w:rsidR="0088302C">
        <w:rPr>
          <w:szCs w:val="22"/>
          <w:lang w:val="pl-PL"/>
        </w:rPr>
        <w:t xml:space="preserve">wiąże się </w:t>
      </w:r>
      <w:r w:rsidR="0088302C" w:rsidRPr="002F557C">
        <w:rPr>
          <w:szCs w:val="22"/>
          <w:lang w:val="pl-PL"/>
        </w:rPr>
        <w:t xml:space="preserve">głównie </w:t>
      </w:r>
      <w:r w:rsidR="0088302C">
        <w:rPr>
          <w:szCs w:val="22"/>
          <w:lang w:val="pl-PL"/>
        </w:rPr>
        <w:t>z</w:t>
      </w:r>
      <w:r w:rsidR="0088302C" w:rsidRPr="002F557C">
        <w:rPr>
          <w:szCs w:val="22"/>
          <w:lang w:val="pl-PL"/>
        </w:rPr>
        <w:t xml:space="preserve"> albumin</w:t>
      </w:r>
      <w:r w:rsidR="0088302C">
        <w:rPr>
          <w:szCs w:val="22"/>
          <w:lang w:val="pl-PL"/>
        </w:rPr>
        <w:t>ami</w:t>
      </w:r>
      <w:r w:rsidR="00946408">
        <w:rPr>
          <w:szCs w:val="22"/>
          <w:lang w:val="pl-PL"/>
        </w:rPr>
        <w:t>). Nie </w:t>
      </w:r>
      <w:r w:rsidR="0088302C" w:rsidRPr="002F557C">
        <w:rPr>
          <w:szCs w:val="22"/>
          <w:lang w:val="pl-PL"/>
        </w:rPr>
        <w:t xml:space="preserve">dochodzi do wysycenia miejsc </w:t>
      </w:r>
      <w:r>
        <w:rPr>
          <w:szCs w:val="22"/>
          <w:lang w:val="pl-PL"/>
        </w:rPr>
        <w:t>wiązania</w:t>
      </w:r>
      <w:r w:rsidR="0088302C" w:rsidRPr="002F557C">
        <w:rPr>
          <w:szCs w:val="22"/>
          <w:lang w:val="pl-PL"/>
        </w:rPr>
        <w:t xml:space="preserve"> w zakresie stężeń osiąganych </w:t>
      </w:r>
      <w:r>
        <w:rPr>
          <w:szCs w:val="22"/>
          <w:lang w:val="pl-PL"/>
        </w:rPr>
        <w:t>po</w:t>
      </w:r>
      <w:r w:rsidR="0088302C" w:rsidRPr="002F557C">
        <w:rPr>
          <w:szCs w:val="22"/>
          <w:lang w:val="pl-PL"/>
        </w:rPr>
        <w:t xml:space="preserve"> dawkach </w:t>
      </w:r>
      <w:r w:rsidR="001049F6">
        <w:rPr>
          <w:szCs w:val="22"/>
          <w:lang w:val="pl-PL"/>
        </w:rPr>
        <w:t>leczniczych</w:t>
      </w:r>
      <w:r w:rsidR="0088302C" w:rsidRPr="002F557C">
        <w:rPr>
          <w:szCs w:val="22"/>
          <w:lang w:val="pl-PL"/>
        </w:rPr>
        <w:t xml:space="preserve">. </w:t>
      </w:r>
    </w:p>
    <w:p w14:paraId="660B59AC" w14:textId="77777777" w:rsidR="00B56970" w:rsidRDefault="00B56970" w:rsidP="00B56970">
      <w:pPr>
        <w:tabs>
          <w:tab w:val="clear" w:pos="567"/>
        </w:tabs>
        <w:spacing w:line="240" w:lineRule="auto"/>
        <w:rPr>
          <w:szCs w:val="22"/>
          <w:u w:val="single"/>
          <w:lang w:val="pl-PL"/>
        </w:rPr>
      </w:pPr>
    </w:p>
    <w:p w14:paraId="5C7C0821" w14:textId="77777777" w:rsidR="0088302C" w:rsidRDefault="0088302C" w:rsidP="00B56970">
      <w:pPr>
        <w:tabs>
          <w:tab w:val="clear" w:pos="567"/>
        </w:tabs>
        <w:spacing w:line="240" w:lineRule="auto"/>
        <w:rPr>
          <w:szCs w:val="22"/>
          <w:u w:val="single"/>
          <w:lang w:val="pl-PL"/>
        </w:rPr>
      </w:pPr>
      <w:r w:rsidRPr="00B56970">
        <w:rPr>
          <w:szCs w:val="22"/>
          <w:u w:val="single"/>
          <w:lang w:val="pl-PL"/>
        </w:rPr>
        <w:t>Metabolizm</w:t>
      </w:r>
    </w:p>
    <w:p w14:paraId="1D50C25E" w14:textId="77777777" w:rsidR="00E243B1" w:rsidRPr="00B56970" w:rsidRDefault="00E243B1" w:rsidP="00B56970">
      <w:pPr>
        <w:tabs>
          <w:tab w:val="clear" w:pos="567"/>
        </w:tabs>
        <w:spacing w:line="240" w:lineRule="auto"/>
        <w:rPr>
          <w:szCs w:val="22"/>
          <w:u w:val="single"/>
          <w:lang w:val="pl-PL"/>
        </w:rPr>
      </w:pPr>
    </w:p>
    <w:p w14:paraId="3E3D4499" w14:textId="77777777" w:rsidR="0088302C" w:rsidRPr="002F557C" w:rsidRDefault="00C5206E" w:rsidP="00B56970">
      <w:pPr>
        <w:tabs>
          <w:tab w:val="clear" w:pos="567"/>
        </w:tabs>
        <w:spacing w:line="240" w:lineRule="auto"/>
        <w:rPr>
          <w:iCs/>
          <w:noProof/>
          <w:szCs w:val="22"/>
          <w:lang w:val="pl-PL"/>
        </w:rPr>
      </w:pPr>
      <w:r>
        <w:rPr>
          <w:szCs w:val="22"/>
          <w:lang w:val="pl-PL"/>
        </w:rPr>
        <w:t>Aklidyn</w:t>
      </w:r>
      <w:r w:rsidR="002B0CDB">
        <w:rPr>
          <w:szCs w:val="22"/>
          <w:lang w:val="pl-PL"/>
        </w:rPr>
        <w:t>a</w:t>
      </w:r>
      <w:r w:rsidRPr="002F557C">
        <w:rPr>
          <w:szCs w:val="22"/>
          <w:lang w:val="pl-PL"/>
        </w:rPr>
        <w:t xml:space="preserve"> </w:t>
      </w:r>
      <w:r w:rsidR="0088302C" w:rsidRPr="002F557C">
        <w:rPr>
          <w:szCs w:val="22"/>
          <w:lang w:val="pl-PL"/>
        </w:rPr>
        <w:t>szybko i w znacznym stopniu ulega hydrolizie do je</w:t>
      </w:r>
      <w:r w:rsidR="0088302C">
        <w:rPr>
          <w:szCs w:val="22"/>
          <w:lang w:val="pl-PL"/>
        </w:rPr>
        <w:t>j</w:t>
      </w:r>
      <w:r w:rsidR="0088302C" w:rsidRPr="002F557C">
        <w:rPr>
          <w:szCs w:val="22"/>
          <w:lang w:val="pl-PL"/>
        </w:rPr>
        <w:t xml:space="preserve"> farmakologicznie nieaktywnych pochodnych alkoholu i kwasu karboksylowego. </w:t>
      </w:r>
      <w:r w:rsidR="001049F6">
        <w:rPr>
          <w:szCs w:val="22"/>
          <w:lang w:val="pl-PL"/>
        </w:rPr>
        <w:t>S</w:t>
      </w:r>
      <w:r w:rsidR="0088302C" w:rsidRPr="002F557C">
        <w:rPr>
          <w:szCs w:val="22"/>
          <w:lang w:val="pl-PL"/>
        </w:rPr>
        <w:t>tęże</w:t>
      </w:r>
      <w:r w:rsidR="001049F6">
        <w:rPr>
          <w:szCs w:val="22"/>
          <w:lang w:val="pl-PL"/>
        </w:rPr>
        <w:t>nia</w:t>
      </w:r>
      <w:r w:rsidR="0088302C" w:rsidRPr="002F557C">
        <w:rPr>
          <w:szCs w:val="22"/>
          <w:lang w:val="pl-PL"/>
        </w:rPr>
        <w:t xml:space="preserve"> metabolit</w:t>
      </w:r>
      <w:r w:rsidR="0088302C">
        <w:rPr>
          <w:szCs w:val="22"/>
          <w:lang w:val="pl-PL"/>
        </w:rPr>
        <w:t>ów</w:t>
      </w:r>
      <w:r w:rsidR="0088302C" w:rsidRPr="002F557C">
        <w:rPr>
          <w:szCs w:val="22"/>
          <w:lang w:val="pl-PL"/>
        </w:rPr>
        <w:t xml:space="preserve"> kwasu w osoczu są około 100</w:t>
      </w:r>
      <w:r w:rsidR="0088302C">
        <w:rPr>
          <w:szCs w:val="22"/>
          <w:lang w:val="pl-PL"/>
        </w:rPr>
        <w:noBreakHyphen/>
      </w:r>
      <w:r w:rsidR="0088302C" w:rsidRPr="002F557C">
        <w:rPr>
          <w:szCs w:val="22"/>
          <w:lang w:val="pl-PL"/>
        </w:rPr>
        <w:t>krotnie większe od stęże</w:t>
      </w:r>
      <w:r w:rsidR="001049F6">
        <w:rPr>
          <w:szCs w:val="22"/>
          <w:lang w:val="pl-PL"/>
        </w:rPr>
        <w:t>ń</w:t>
      </w:r>
      <w:r w:rsidR="0088302C" w:rsidRPr="002F557C">
        <w:rPr>
          <w:szCs w:val="22"/>
          <w:lang w:val="pl-PL"/>
        </w:rPr>
        <w:t xml:space="preserve"> metabolit</w:t>
      </w:r>
      <w:r w:rsidR="0088302C">
        <w:rPr>
          <w:szCs w:val="22"/>
          <w:lang w:val="pl-PL"/>
        </w:rPr>
        <w:t>ów</w:t>
      </w:r>
      <w:r w:rsidR="0088302C" w:rsidRPr="002F557C">
        <w:rPr>
          <w:szCs w:val="22"/>
          <w:lang w:val="pl-PL"/>
        </w:rPr>
        <w:t xml:space="preserve"> alkoholu oraz niezmienionej substancji czynnej po</w:t>
      </w:r>
      <w:r w:rsidR="005D38F5">
        <w:rPr>
          <w:szCs w:val="22"/>
          <w:lang w:val="pl-PL"/>
        </w:rPr>
        <w:t> </w:t>
      </w:r>
      <w:r w:rsidR="0088302C" w:rsidRPr="002F557C">
        <w:rPr>
          <w:szCs w:val="22"/>
          <w:lang w:val="pl-PL"/>
        </w:rPr>
        <w:t xml:space="preserve">podaniu wziewnym. Hydroliza zachodzi zarówno </w:t>
      </w:r>
      <w:r w:rsidR="0088302C">
        <w:rPr>
          <w:szCs w:val="22"/>
          <w:lang w:val="pl-PL"/>
        </w:rPr>
        <w:t xml:space="preserve">w wyniku reakcji </w:t>
      </w:r>
      <w:r w:rsidR="0088302C" w:rsidRPr="002F557C">
        <w:rPr>
          <w:szCs w:val="22"/>
          <w:lang w:val="pl-PL"/>
        </w:rPr>
        <w:t>chemiczn</w:t>
      </w:r>
      <w:r w:rsidR="0088302C">
        <w:rPr>
          <w:szCs w:val="22"/>
          <w:lang w:val="pl-PL"/>
        </w:rPr>
        <w:t>ej</w:t>
      </w:r>
      <w:r w:rsidR="0088302C" w:rsidRPr="002F557C">
        <w:rPr>
          <w:szCs w:val="22"/>
          <w:lang w:val="pl-PL"/>
        </w:rPr>
        <w:t xml:space="preserve"> (nieenzymatycznie), jak i enzymatyczn</w:t>
      </w:r>
      <w:r w:rsidR="0088302C">
        <w:rPr>
          <w:szCs w:val="22"/>
          <w:lang w:val="pl-PL"/>
        </w:rPr>
        <w:t>ej</w:t>
      </w:r>
      <w:r w:rsidR="0088302C" w:rsidRPr="002F557C">
        <w:rPr>
          <w:szCs w:val="22"/>
          <w:lang w:val="pl-PL"/>
        </w:rPr>
        <w:t xml:space="preserve"> za pośrednictwem esteraz, przede wszystkim butyrylocholinoesterazy, która stanowi główną ludzką esterazę biorącą udział w procesie hydrolizy. </w:t>
      </w:r>
      <w:r w:rsidR="001049F6">
        <w:rPr>
          <w:szCs w:val="22"/>
          <w:lang w:val="pl-PL"/>
        </w:rPr>
        <w:t>Mała</w:t>
      </w:r>
      <w:r w:rsidR="0088302C" w:rsidRPr="002F557C">
        <w:rPr>
          <w:szCs w:val="22"/>
          <w:lang w:val="pl-PL"/>
        </w:rPr>
        <w:t xml:space="preserve"> całkowit</w:t>
      </w:r>
      <w:r w:rsidR="001049F6">
        <w:rPr>
          <w:szCs w:val="22"/>
          <w:lang w:val="pl-PL"/>
        </w:rPr>
        <w:t>a</w:t>
      </w:r>
      <w:r w:rsidR="0088302C" w:rsidRPr="002F557C">
        <w:rPr>
          <w:szCs w:val="22"/>
          <w:lang w:val="pl-PL"/>
        </w:rPr>
        <w:t xml:space="preserve"> biodostępnoś</w:t>
      </w:r>
      <w:r w:rsidR="001049F6">
        <w:rPr>
          <w:szCs w:val="22"/>
          <w:lang w:val="pl-PL"/>
        </w:rPr>
        <w:t>ć</w:t>
      </w:r>
      <w:r w:rsidR="0088302C" w:rsidRPr="002F557C">
        <w:rPr>
          <w:szCs w:val="22"/>
          <w:lang w:val="pl-PL"/>
        </w:rPr>
        <w:t xml:space="preserve"> </w:t>
      </w:r>
      <w:r>
        <w:rPr>
          <w:szCs w:val="22"/>
          <w:lang w:val="pl-PL"/>
        </w:rPr>
        <w:t>aklidyn</w:t>
      </w:r>
      <w:r w:rsidR="002B0CDB">
        <w:rPr>
          <w:szCs w:val="22"/>
          <w:lang w:val="pl-PL"/>
        </w:rPr>
        <w:t>y</w:t>
      </w:r>
      <w:r w:rsidRPr="002F557C">
        <w:rPr>
          <w:szCs w:val="22"/>
          <w:lang w:val="pl-PL"/>
        </w:rPr>
        <w:t xml:space="preserve"> </w:t>
      </w:r>
      <w:r w:rsidR="0088302C" w:rsidRPr="002F557C">
        <w:rPr>
          <w:szCs w:val="22"/>
          <w:lang w:val="pl-PL"/>
        </w:rPr>
        <w:t>przyjmowanej wziewnie (&lt;5%) jest spowodowan</w:t>
      </w:r>
      <w:r w:rsidR="001049F6">
        <w:rPr>
          <w:szCs w:val="22"/>
          <w:lang w:val="pl-PL"/>
        </w:rPr>
        <w:t>a</w:t>
      </w:r>
      <w:r w:rsidR="0088302C" w:rsidRPr="002F557C">
        <w:rPr>
          <w:szCs w:val="22"/>
          <w:lang w:val="pl-PL"/>
        </w:rPr>
        <w:t xml:space="preserve"> nasiloną hydrolizą układową i przed</w:t>
      </w:r>
      <w:r w:rsidR="0088302C">
        <w:rPr>
          <w:szCs w:val="22"/>
          <w:lang w:val="pl-PL"/>
        </w:rPr>
        <w:t>-</w:t>
      </w:r>
      <w:r w:rsidR="0088302C" w:rsidRPr="002F557C">
        <w:rPr>
          <w:szCs w:val="22"/>
          <w:lang w:val="pl-PL"/>
        </w:rPr>
        <w:t xml:space="preserve">układową </w:t>
      </w:r>
      <w:r>
        <w:rPr>
          <w:szCs w:val="22"/>
          <w:lang w:val="pl-PL"/>
        </w:rPr>
        <w:t>aklidyn</w:t>
      </w:r>
      <w:r w:rsidR="002B0CDB">
        <w:rPr>
          <w:szCs w:val="22"/>
          <w:lang w:val="pl-PL"/>
        </w:rPr>
        <w:t>y</w:t>
      </w:r>
      <w:r w:rsidRPr="002F557C">
        <w:rPr>
          <w:szCs w:val="22"/>
          <w:lang w:val="pl-PL"/>
        </w:rPr>
        <w:t xml:space="preserve"> </w:t>
      </w:r>
      <w:r w:rsidR="0088302C" w:rsidRPr="002F557C">
        <w:rPr>
          <w:szCs w:val="22"/>
          <w:lang w:val="pl-PL"/>
        </w:rPr>
        <w:t>zgromadzonej w płuc</w:t>
      </w:r>
      <w:r w:rsidR="0088302C">
        <w:rPr>
          <w:szCs w:val="22"/>
          <w:lang w:val="pl-PL"/>
        </w:rPr>
        <w:t>ach</w:t>
      </w:r>
      <w:r w:rsidR="0088302C" w:rsidRPr="002F557C">
        <w:rPr>
          <w:szCs w:val="22"/>
          <w:lang w:val="pl-PL"/>
        </w:rPr>
        <w:t xml:space="preserve"> lub połknięte</w:t>
      </w:r>
      <w:r w:rsidR="0088302C">
        <w:rPr>
          <w:szCs w:val="22"/>
          <w:lang w:val="pl-PL"/>
        </w:rPr>
        <w:t>j</w:t>
      </w:r>
      <w:r w:rsidR="0088302C" w:rsidRPr="002F557C">
        <w:rPr>
          <w:szCs w:val="22"/>
          <w:lang w:val="pl-PL"/>
        </w:rPr>
        <w:t xml:space="preserve">. Metabolizm </w:t>
      </w:r>
      <w:r w:rsidR="00946408">
        <w:rPr>
          <w:szCs w:val="22"/>
          <w:lang w:val="pl-PL"/>
        </w:rPr>
        <w:t>z </w:t>
      </w:r>
      <w:r w:rsidR="001049F6">
        <w:rPr>
          <w:szCs w:val="22"/>
          <w:lang w:val="pl-PL"/>
        </w:rPr>
        <w:t>udziałem</w:t>
      </w:r>
      <w:r w:rsidR="0088302C" w:rsidRPr="002F557C">
        <w:rPr>
          <w:szCs w:val="22"/>
          <w:lang w:val="pl-PL"/>
        </w:rPr>
        <w:t xml:space="preserve"> enzymów CYP450 odgrywa niewielką rolę w całkowitym klirensie metabolicznym </w:t>
      </w:r>
      <w:r>
        <w:rPr>
          <w:szCs w:val="22"/>
          <w:lang w:val="pl-PL"/>
        </w:rPr>
        <w:t>aklidyn</w:t>
      </w:r>
      <w:r w:rsidR="002B0CDB">
        <w:rPr>
          <w:szCs w:val="22"/>
          <w:lang w:val="pl-PL"/>
        </w:rPr>
        <w:t>y</w:t>
      </w:r>
      <w:r w:rsidR="0088302C" w:rsidRPr="002F557C">
        <w:rPr>
          <w:szCs w:val="22"/>
          <w:lang w:val="pl-PL"/>
        </w:rPr>
        <w:t xml:space="preserve">. </w:t>
      </w:r>
      <w:r w:rsidR="0088302C" w:rsidRPr="00DD4869">
        <w:rPr>
          <w:iCs/>
          <w:szCs w:val="22"/>
          <w:lang w:val="pl-PL"/>
        </w:rPr>
        <w:t>Badania</w:t>
      </w:r>
      <w:r w:rsidR="0088302C" w:rsidRPr="002F557C">
        <w:rPr>
          <w:i/>
          <w:iCs/>
          <w:szCs w:val="22"/>
          <w:lang w:val="pl-PL"/>
        </w:rPr>
        <w:t xml:space="preserve"> in vitro</w:t>
      </w:r>
      <w:r w:rsidR="0088302C" w:rsidRPr="002F557C">
        <w:rPr>
          <w:szCs w:val="22"/>
          <w:lang w:val="pl-PL"/>
        </w:rPr>
        <w:t xml:space="preserve"> wykazały, że </w:t>
      </w:r>
      <w:r>
        <w:rPr>
          <w:szCs w:val="22"/>
          <w:lang w:val="pl-PL"/>
        </w:rPr>
        <w:t>aklidyn</w:t>
      </w:r>
      <w:r w:rsidR="002B0CDB">
        <w:rPr>
          <w:szCs w:val="22"/>
          <w:lang w:val="pl-PL"/>
        </w:rPr>
        <w:t>a</w:t>
      </w:r>
      <w:r w:rsidRPr="002F557C">
        <w:rPr>
          <w:szCs w:val="22"/>
          <w:lang w:val="pl-PL"/>
        </w:rPr>
        <w:t xml:space="preserve"> </w:t>
      </w:r>
      <w:r w:rsidR="0088302C" w:rsidRPr="002F557C">
        <w:rPr>
          <w:szCs w:val="22"/>
          <w:lang w:val="pl-PL"/>
        </w:rPr>
        <w:t>w dawce terapeutycznej lub jej metabolity nie ham</w:t>
      </w:r>
      <w:r w:rsidR="001049F6">
        <w:rPr>
          <w:szCs w:val="22"/>
          <w:lang w:val="pl-PL"/>
        </w:rPr>
        <w:t>ują</w:t>
      </w:r>
      <w:r w:rsidR="0088302C" w:rsidRPr="002F557C">
        <w:rPr>
          <w:szCs w:val="22"/>
          <w:lang w:val="pl-PL"/>
        </w:rPr>
        <w:t xml:space="preserve"> ani </w:t>
      </w:r>
      <w:r w:rsidR="001049F6">
        <w:rPr>
          <w:szCs w:val="22"/>
          <w:lang w:val="pl-PL"/>
        </w:rPr>
        <w:t xml:space="preserve">nie </w:t>
      </w:r>
      <w:r w:rsidR="0088302C" w:rsidRPr="002F557C">
        <w:rPr>
          <w:szCs w:val="22"/>
          <w:lang w:val="pl-PL"/>
        </w:rPr>
        <w:t>induk</w:t>
      </w:r>
      <w:r w:rsidR="001049F6">
        <w:rPr>
          <w:szCs w:val="22"/>
          <w:lang w:val="pl-PL"/>
        </w:rPr>
        <w:t>ują</w:t>
      </w:r>
      <w:r w:rsidR="0088302C" w:rsidRPr="002F557C">
        <w:rPr>
          <w:szCs w:val="22"/>
          <w:lang w:val="pl-PL"/>
        </w:rPr>
        <w:t xml:space="preserve"> izoenzymów cytochromu P450 (CYP450) i nie hamują działania esteraz (karboksyloesterazy, acetylocholinoesterazy i butyrylocholinoesterazy). </w:t>
      </w:r>
      <w:r w:rsidR="0088302C" w:rsidRPr="00DD4869">
        <w:rPr>
          <w:iCs/>
          <w:szCs w:val="22"/>
          <w:lang w:val="pl-PL"/>
        </w:rPr>
        <w:t>Badania</w:t>
      </w:r>
      <w:r w:rsidR="0088302C" w:rsidRPr="002F557C">
        <w:rPr>
          <w:i/>
          <w:iCs/>
          <w:szCs w:val="22"/>
          <w:lang w:val="pl-PL"/>
        </w:rPr>
        <w:t xml:space="preserve"> in vitro</w:t>
      </w:r>
      <w:r w:rsidR="0088302C" w:rsidRPr="002F557C">
        <w:rPr>
          <w:szCs w:val="22"/>
          <w:lang w:val="pl-PL"/>
        </w:rPr>
        <w:t xml:space="preserve"> wykazały, że </w:t>
      </w:r>
      <w:r>
        <w:rPr>
          <w:szCs w:val="22"/>
          <w:lang w:val="pl-PL"/>
        </w:rPr>
        <w:t>aklidyn</w:t>
      </w:r>
      <w:r w:rsidR="002B0CDB">
        <w:rPr>
          <w:szCs w:val="22"/>
          <w:lang w:val="pl-PL"/>
        </w:rPr>
        <w:t>a</w:t>
      </w:r>
      <w:r w:rsidRPr="002F557C">
        <w:rPr>
          <w:szCs w:val="22"/>
          <w:lang w:val="pl-PL"/>
        </w:rPr>
        <w:t xml:space="preserve"> </w:t>
      </w:r>
      <w:r w:rsidR="0088302C" w:rsidRPr="002F557C">
        <w:rPr>
          <w:szCs w:val="22"/>
          <w:lang w:val="pl-PL"/>
        </w:rPr>
        <w:t>lub jej metabolity nie są substratami ani inhibitorami glikoproteiny P.</w:t>
      </w:r>
    </w:p>
    <w:p w14:paraId="4F7D811D" w14:textId="77777777" w:rsidR="0088302C" w:rsidRPr="002F557C" w:rsidRDefault="0088302C" w:rsidP="002F557C">
      <w:pPr>
        <w:spacing w:line="240" w:lineRule="auto"/>
        <w:ind w:right="-2"/>
        <w:rPr>
          <w:iCs/>
          <w:noProof/>
          <w:szCs w:val="22"/>
          <w:lang w:val="pl-PL"/>
        </w:rPr>
      </w:pPr>
    </w:p>
    <w:p w14:paraId="1CCF2614" w14:textId="77777777" w:rsidR="0088302C" w:rsidRPr="002F557C" w:rsidRDefault="0088302C" w:rsidP="001049F6">
      <w:pPr>
        <w:tabs>
          <w:tab w:val="clear" w:pos="567"/>
        </w:tabs>
        <w:spacing w:line="240" w:lineRule="auto"/>
        <w:rPr>
          <w:i/>
          <w:iCs/>
          <w:szCs w:val="22"/>
          <w:u w:val="single"/>
          <w:lang w:val="pl-PL" w:eastAsia="es-ES"/>
        </w:rPr>
      </w:pPr>
      <w:r w:rsidRPr="002F557C">
        <w:rPr>
          <w:szCs w:val="22"/>
          <w:lang w:val="pl-PL"/>
        </w:rPr>
        <w:t xml:space="preserve">Formoterol </w:t>
      </w:r>
      <w:r w:rsidR="001049F6">
        <w:rPr>
          <w:szCs w:val="22"/>
          <w:lang w:val="pl-PL"/>
        </w:rPr>
        <w:t>jest</w:t>
      </w:r>
      <w:r w:rsidRPr="002F557C">
        <w:rPr>
          <w:szCs w:val="22"/>
          <w:lang w:val="pl-PL"/>
        </w:rPr>
        <w:t xml:space="preserve"> elimin</w:t>
      </w:r>
      <w:r w:rsidR="001049F6">
        <w:rPr>
          <w:szCs w:val="22"/>
          <w:lang w:val="pl-PL"/>
        </w:rPr>
        <w:t>owany</w:t>
      </w:r>
      <w:r w:rsidRPr="002F557C">
        <w:rPr>
          <w:szCs w:val="22"/>
          <w:lang w:val="pl-PL"/>
        </w:rPr>
        <w:t xml:space="preserve"> głównie </w:t>
      </w:r>
      <w:r w:rsidR="001049F6">
        <w:rPr>
          <w:szCs w:val="22"/>
          <w:lang w:val="pl-PL"/>
        </w:rPr>
        <w:t>w wyniku</w:t>
      </w:r>
      <w:r w:rsidRPr="002F557C">
        <w:rPr>
          <w:szCs w:val="22"/>
          <w:lang w:val="pl-PL"/>
        </w:rPr>
        <w:t xml:space="preserve"> metabolizm</w:t>
      </w:r>
      <w:r w:rsidR="0012112C">
        <w:rPr>
          <w:szCs w:val="22"/>
          <w:lang w:val="pl-PL"/>
        </w:rPr>
        <w:t>u</w:t>
      </w:r>
      <w:r w:rsidRPr="002F557C">
        <w:rPr>
          <w:szCs w:val="22"/>
          <w:lang w:val="pl-PL"/>
        </w:rPr>
        <w:t xml:space="preserve">. </w:t>
      </w:r>
      <w:r>
        <w:rPr>
          <w:szCs w:val="22"/>
          <w:lang w:val="pl-PL"/>
        </w:rPr>
        <w:t>Podstawow</w:t>
      </w:r>
      <w:r w:rsidR="001049F6">
        <w:rPr>
          <w:szCs w:val="22"/>
          <w:lang w:val="pl-PL"/>
        </w:rPr>
        <w:t>ym szlakiem</w:t>
      </w:r>
      <w:r w:rsidRPr="002F557C">
        <w:rPr>
          <w:szCs w:val="22"/>
          <w:lang w:val="pl-PL"/>
        </w:rPr>
        <w:t xml:space="preserve"> metabolizmu </w:t>
      </w:r>
      <w:r w:rsidR="001049F6">
        <w:rPr>
          <w:szCs w:val="22"/>
          <w:lang w:val="pl-PL"/>
        </w:rPr>
        <w:t>jest</w:t>
      </w:r>
      <w:r w:rsidRPr="002F557C">
        <w:rPr>
          <w:szCs w:val="22"/>
          <w:lang w:val="pl-PL"/>
        </w:rPr>
        <w:t xml:space="preserve"> bezpośredni</w:t>
      </w:r>
      <w:r w:rsidR="001049F6">
        <w:rPr>
          <w:szCs w:val="22"/>
          <w:lang w:val="pl-PL"/>
        </w:rPr>
        <w:t>a</w:t>
      </w:r>
      <w:r w:rsidRPr="002F557C">
        <w:rPr>
          <w:szCs w:val="22"/>
          <w:lang w:val="pl-PL"/>
        </w:rPr>
        <w:t xml:space="preserve"> glukuronidacj</w:t>
      </w:r>
      <w:r w:rsidR="001049F6">
        <w:rPr>
          <w:szCs w:val="22"/>
          <w:lang w:val="pl-PL"/>
        </w:rPr>
        <w:t>a</w:t>
      </w:r>
      <w:r w:rsidRPr="002F557C">
        <w:rPr>
          <w:szCs w:val="22"/>
          <w:lang w:val="pl-PL"/>
        </w:rPr>
        <w:t xml:space="preserve"> </w:t>
      </w:r>
      <w:r>
        <w:rPr>
          <w:szCs w:val="22"/>
          <w:lang w:val="pl-PL"/>
        </w:rPr>
        <w:t>i</w:t>
      </w:r>
      <w:r w:rsidRPr="002F557C">
        <w:rPr>
          <w:szCs w:val="22"/>
          <w:lang w:val="pl-PL"/>
        </w:rPr>
        <w:t xml:space="preserve"> O</w:t>
      </w:r>
      <w:r>
        <w:rPr>
          <w:szCs w:val="22"/>
          <w:lang w:val="pl-PL"/>
        </w:rPr>
        <w:noBreakHyphen/>
      </w:r>
      <w:r w:rsidRPr="002F557C">
        <w:rPr>
          <w:szCs w:val="22"/>
          <w:lang w:val="pl-PL"/>
        </w:rPr>
        <w:t>demetylacj</w:t>
      </w:r>
      <w:r w:rsidR="001049F6">
        <w:rPr>
          <w:szCs w:val="22"/>
          <w:lang w:val="pl-PL"/>
        </w:rPr>
        <w:t>a</w:t>
      </w:r>
      <w:r w:rsidRPr="002F557C">
        <w:rPr>
          <w:szCs w:val="22"/>
          <w:lang w:val="pl-PL"/>
        </w:rPr>
        <w:t xml:space="preserve">, </w:t>
      </w:r>
      <w:r w:rsidR="001049F6">
        <w:rPr>
          <w:szCs w:val="22"/>
          <w:lang w:val="pl-PL"/>
        </w:rPr>
        <w:t xml:space="preserve">a </w:t>
      </w:r>
      <w:r>
        <w:rPr>
          <w:szCs w:val="22"/>
          <w:lang w:val="pl-PL"/>
        </w:rPr>
        <w:t>n</w:t>
      </w:r>
      <w:r w:rsidRPr="002F557C">
        <w:rPr>
          <w:szCs w:val="22"/>
          <w:lang w:val="pl-PL"/>
        </w:rPr>
        <w:t>astęp</w:t>
      </w:r>
      <w:r>
        <w:rPr>
          <w:szCs w:val="22"/>
          <w:lang w:val="pl-PL"/>
        </w:rPr>
        <w:t>nie</w:t>
      </w:r>
      <w:r w:rsidRPr="002F557C">
        <w:rPr>
          <w:szCs w:val="22"/>
          <w:lang w:val="pl-PL"/>
        </w:rPr>
        <w:t xml:space="preserve"> sprzę</w:t>
      </w:r>
      <w:r w:rsidR="001049F6">
        <w:rPr>
          <w:szCs w:val="22"/>
          <w:lang w:val="pl-PL"/>
        </w:rPr>
        <w:t>ganie</w:t>
      </w:r>
      <w:r w:rsidRPr="002F557C">
        <w:rPr>
          <w:szCs w:val="22"/>
          <w:lang w:val="pl-PL"/>
        </w:rPr>
        <w:t xml:space="preserve"> </w:t>
      </w:r>
      <w:r w:rsidR="001049F6">
        <w:rPr>
          <w:szCs w:val="22"/>
          <w:lang w:val="pl-PL"/>
        </w:rPr>
        <w:t>z kwasem glukuronowym</w:t>
      </w:r>
      <w:r w:rsidRPr="002F557C">
        <w:rPr>
          <w:szCs w:val="22"/>
          <w:lang w:val="pl-PL"/>
        </w:rPr>
        <w:t>. W O</w:t>
      </w:r>
      <w:r>
        <w:rPr>
          <w:szCs w:val="22"/>
          <w:lang w:val="pl-PL"/>
        </w:rPr>
        <w:noBreakHyphen/>
      </w:r>
      <w:r w:rsidRPr="002F557C">
        <w:rPr>
          <w:szCs w:val="22"/>
          <w:lang w:val="pl-PL"/>
        </w:rPr>
        <w:t xml:space="preserve">demetylacji formoterolu biorą udział izoenzymy cytochromu P450: CYP2D6, CYP2C19, CYP2C9 i CYP2A6. </w:t>
      </w:r>
      <w:r w:rsidR="001049F6">
        <w:rPr>
          <w:szCs w:val="22"/>
          <w:lang w:val="pl-PL"/>
        </w:rPr>
        <w:t>F</w:t>
      </w:r>
      <w:r w:rsidR="001049F6" w:rsidRPr="002F557C">
        <w:rPr>
          <w:szCs w:val="22"/>
          <w:lang w:val="pl-PL"/>
        </w:rPr>
        <w:t xml:space="preserve">ormoterol </w:t>
      </w:r>
      <w:r w:rsidR="001049F6">
        <w:rPr>
          <w:szCs w:val="22"/>
          <w:lang w:val="pl-PL"/>
        </w:rPr>
        <w:t>w</w:t>
      </w:r>
      <w:r w:rsidRPr="002F557C">
        <w:rPr>
          <w:szCs w:val="22"/>
          <w:lang w:val="pl-PL"/>
        </w:rPr>
        <w:t xml:space="preserve"> stężeniach istotnych terapeutycznie nie hamuje aktywności enzymów CYP450. </w:t>
      </w:r>
    </w:p>
    <w:p w14:paraId="51F4A05C" w14:textId="77777777" w:rsidR="0088302C" w:rsidRPr="002F557C" w:rsidRDefault="0088302C" w:rsidP="002F557C">
      <w:pPr>
        <w:tabs>
          <w:tab w:val="clear" w:pos="567"/>
        </w:tabs>
        <w:spacing w:line="240" w:lineRule="auto"/>
        <w:rPr>
          <w:i/>
          <w:iCs/>
          <w:szCs w:val="22"/>
          <w:u w:val="single"/>
          <w:lang w:val="pl-PL" w:eastAsia="es-ES"/>
        </w:rPr>
      </w:pPr>
    </w:p>
    <w:p w14:paraId="30B8D41F" w14:textId="77777777" w:rsidR="0088302C" w:rsidRDefault="0088302C" w:rsidP="002F557C">
      <w:pPr>
        <w:keepNext/>
        <w:keepLines/>
        <w:tabs>
          <w:tab w:val="clear" w:pos="567"/>
        </w:tabs>
        <w:spacing w:line="240" w:lineRule="auto"/>
        <w:rPr>
          <w:szCs w:val="22"/>
          <w:u w:val="single"/>
          <w:lang w:val="pl-PL"/>
        </w:rPr>
      </w:pPr>
      <w:r w:rsidRPr="003E56BE">
        <w:rPr>
          <w:szCs w:val="22"/>
          <w:u w:val="single"/>
          <w:lang w:val="pl-PL"/>
        </w:rPr>
        <w:t>Eliminacja</w:t>
      </w:r>
    </w:p>
    <w:p w14:paraId="3DAE75EA" w14:textId="77777777" w:rsidR="00E243B1" w:rsidRPr="002F557C" w:rsidRDefault="00E243B1" w:rsidP="002F557C">
      <w:pPr>
        <w:keepNext/>
        <w:keepLines/>
        <w:tabs>
          <w:tab w:val="clear" w:pos="567"/>
        </w:tabs>
        <w:spacing w:line="240" w:lineRule="auto"/>
        <w:rPr>
          <w:iCs/>
          <w:szCs w:val="22"/>
          <w:u w:val="single"/>
          <w:lang w:val="pl-PL" w:eastAsia="es-ES"/>
        </w:rPr>
      </w:pPr>
    </w:p>
    <w:p w14:paraId="68EE64E0" w14:textId="77777777" w:rsidR="00176163" w:rsidRDefault="00176163" w:rsidP="00176163">
      <w:pPr>
        <w:tabs>
          <w:tab w:val="clear" w:pos="567"/>
        </w:tabs>
        <w:spacing w:line="240" w:lineRule="auto"/>
        <w:rPr>
          <w:szCs w:val="22"/>
          <w:lang w:val="pl-PL"/>
        </w:rPr>
      </w:pPr>
      <w:r w:rsidRPr="002F557C">
        <w:rPr>
          <w:szCs w:val="22"/>
          <w:lang w:val="pl-PL"/>
        </w:rPr>
        <w:t xml:space="preserve">Po wziewnym przyjęciu produktu </w:t>
      </w:r>
      <w:r>
        <w:rPr>
          <w:szCs w:val="22"/>
          <w:lang w:val="pl-PL"/>
        </w:rPr>
        <w:t>leczniczego</w:t>
      </w:r>
      <w:r w:rsidRPr="002F557C">
        <w:rPr>
          <w:szCs w:val="22"/>
          <w:lang w:val="pl-PL"/>
        </w:rPr>
        <w:t xml:space="preserve"> Duaklir Genuair 340/12 mikrogramów</w:t>
      </w:r>
      <w:r>
        <w:rPr>
          <w:szCs w:val="22"/>
          <w:lang w:val="pl-PL"/>
        </w:rPr>
        <w:t xml:space="preserve"> okres</w:t>
      </w:r>
      <w:r w:rsidRPr="002F557C">
        <w:rPr>
          <w:szCs w:val="22"/>
          <w:lang w:val="pl-PL"/>
        </w:rPr>
        <w:t xml:space="preserve"> półtrwania </w:t>
      </w:r>
      <w:r>
        <w:rPr>
          <w:szCs w:val="22"/>
          <w:lang w:val="pl-PL"/>
        </w:rPr>
        <w:t xml:space="preserve">bromku aklidyny w fazie eliminacji </w:t>
      </w:r>
      <w:r w:rsidR="00EA2604">
        <w:rPr>
          <w:szCs w:val="22"/>
          <w:lang w:val="pl-PL"/>
        </w:rPr>
        <w:t>wynosił</w:t>
      </w:r>
      <w:r>
        <w:rPr>
          <w:szCs w:val="22"/>
          <w:lang w:val="pl-PL"/>
        </w:rPr>
        <w:t xml:space="preserve"> od 11 do 33 godzin, a formoterolu od 12 do 18 godzin, przy czym pobranie próbki osocza miało miejsce do 24 godzin od podania dawki</w:t>
      </w:r>
      <w:r w:rsidRPr="002F557C">
        <w:rPr>
          <w:szCs w:val="22"/>
          <w:lang w:val="pl-PL"/>
        </w:rPr>
        <w:t>.</w:t>
      </w:r>
    </w:p>
    <w:p w14:paraId="1CA0E189" w14:textId="77777777" w:rsidR="00176163" w:rsidRDefault="00176163" w:rsidP="00176163">
      <w:pPr>
        <w:tabs>
          <w:tab w:val="clear" w:pos="567"/>
        </w:tabs>
        <w:spacing w:line="240" w:lineRule="auto"/>
        <w:rPr>
          <w:szCs w:val="22"/>
          <w:lang w:val="pl-PL"/>
        </w:rPr>
      </w:pPr>
    </w:p>
    <w:p w14:paraId="62F8F76B" w14:textId="77777777" w:rsidR="00176163" w:rsidRDefault="00176163" w:rsidP="00176163">
      <w:pPr>
        <w:tabs>
          <w:tab w:val="clear" w:pos="567"/>
        </w:tabs>
        <w:spacing w:line="240" w:lineRule="auto"/>
        <w:rPr>
          <w:szCs w:val="22"/>
          <w:lang w:val="pl-PL" w:eastAsia="es-ES"/>
        </w:rPr>
      </w:pPr>
      <w:r>
        <w:rPr>
          <w:szCs w:val="22"/>
          <w:lang w:val="pl-PL" w:eastAsia="es-ES"/>
        </w:rPr>
        <w:t>Średnie efektywne okresy półtrwania* obserwowane zarówno w przypadku aklidyny, jak i formoterolu (na podstawie współczynnika kumulacji) wynoszą około 10 godzin.</w:t>
      </w:r>
    </w:p>
    <w:p w14:paraId="0438BBFC" w14:textId="77777777" w:rsidR="00176163" w:rsidRPr="005722B0" w:rsidRDefault="00176163" w:rsidP="00176163">
      <w:pPr>
        <w:tabs>
          <w:tab w:val="clear" w:pos="567"/>
        </w:tabs>
        <w:spacing w:line="240" w:lineRule="auto"/>
        <w:rPr>
          <w:szCs w:val="22"/>
          <w:lang w:val="pl-PL" w:eastAsia="es-ES"/>
        </w:rPr>
      </w:pPr>
      <w:r>
        <w:rPr>
          <w:i/>
          <w:szCs w:val="22"/>
          <w:lang w:val="pl-PL" w:eastAsia="es-ES"/>
        </w:rPr>
        <w:t>*Okres półtrwania zgodny z kumulacją produktu w oparciu o znany schemat dawkowania.</w:t>
      </w:r>
    </w:p>
    <w:p w14:paraId="0F906C8B" w14:textId="77777777" w:rsidR="00176163" w:rsidRDefault="00176163" w:rsidP="002F557C">
      <w:pPr>
        <w:pStyle w:val="BodyText"/>
        <w:rPr>
          <w:szCs w:val="22"/>
          <w:lang w:val="pl-PL"/>
        </w:rPr>
      </w:pPr>
    </w:p>
    <w:p w14:paraId="32A0DA9A" w14:textId="77777777" w:rsidR="0088302C" w:rsidRPr="002F557C" w:rsidRDefault="0088302C" w:rsidP="002F557C">
      <w:pPr>
        <w:pStyle w:val="BodyText"/>
        <w:rPr>
          <w:i w:val="0"/>
          <w:color w:val="auto"/>
          <w:szCs w:val="22"/>
          <w:lang w:val="pl-PL"/>
        </w:rPr>
      </w:pPr>
      <w:r w:rsidRPr="002F557C">
        <w:rPr>
          <w:i w:val="0"/>
          <w:color w:val="auto"/>
          <w:szCs w:val="22"/>
          <w:lang w:val="pl-PL"/>
        </w:rPr>
        <w:t xml:space="preserve">Po dożylnym podaniu 400 mikrogramów znakowanej izotopowo </w:t>
      </w:r>
      <w:r w:rsidR="00C5206E">
        <w:rPr>
          <w:i w:val="0"/>
          <w:color w:val="auto"/>
          <w:szCs w:val="22"/>
          <w:lang w:val="pl-PL"/>
        </w:rPr>
        <w:t>aklidyn</w:t>
      </w:r>
      <w:r w:rsidR="002B0CDB">
        <w:rPr>
          <w:i w:val="0"/>
          <w:color w:val="auto"/>
          <w:szCs w:val="22"/>
          <w:lang w:val="pl-PL"/>
        </w:rPr>
        <w:t>y</w:t>
      </w:r>
      <w:r w:rsidR="00C5206E" w:rsidRPr="002F557C">
        <w:rPr>
          <w:i w:val="0"/>
          <w:color w:val="auto"/>
          <w:szCs w:val="22"/>
          <w:lang w:val="pl-PL"/>
        </w:rPr>
        <w:t xml:space="preserve"> </w:t>
      </w:r>
      <w:r w:rsidRPr="002F557C">
        <w:rPr>
          <w:i w:val="0"/>
          <w:color w:val="auto"/>
          <w:szCs w:val="22"/>
          <w:lang w:val="pl-PL"/>
        </w:rPr>
        <w:t xml:space="preserve">zdrowym ochotnikom, około 1% dawki </w:t>
      </w:r>
      <w:r w:rsidR="001049F6">
        <w:rPr>
          <w:i w:val="0"/>
          <w:color w:val="auto"/>
          <w:szCs w:val="22"/>
          <w:lang w:val="pl-PL"/>
        </w:rPr>
        <w:t>było</w:t>
      </w:r>
      <w:r w:rsidRPr="002F557C">
        <w:rPr>
          <w:i w:val="0"/>
          <w:color w:val="auto"/>
          <w:szCs w:val="22"/>
          <w:lang w:val="pl-PL"/>
        </w:rPr>
        <w:t xml:space="preserve"> wydal</w:t>
      </w:r>
      <w:r w:rsidR="001049F6">
        <w:rPr>
          <w:i w:val="0"/>
          <w:color w:val="auto"/>
          <w:szCs w:val="22"/>
          <w:lang w:val="pl-PL"/>
        </w:rPr>
        <w:t>a</w:t>
      </w:r>
      <w:r w:rsidRPr="002F557C">
        <w:rPr>
          <w:i w:val="0"/>
          <w:color w:val="auto"/>
          <w:szCs w:val="22"/>
          <w:lang w:val="pl-PL"/>
        </w:rPr>
        <w:t xml:space="preserve">ne w postaci niezmienionego </w:t>
      </w:r>
      <w:r w:rsidR="002B0CDB">
        <w:rPr>
          <w:i w:val="0"/>
          <w:color w:val="auto"/>
          <w:szCs w:val="22"/>
          <w:lang w:val="pl-PL"/>
        </w:rPr>
        <w:t>bromku</w:t>
      </w:r>
      <w:r w:rsidR="002B0CDB" w:rsidRPr="002F557C">
        <w:rPr>
          <w:i w:val="0"/>
          <w:color w:val="auto"/>
          <w:szCs w:val="22"/>
          <w:lang w:val="pl-PL"/>
        </w:rPr>
        <w:t xml:space="preserve"> </w:t>
      </w:r>
      <w:r w:rsidR="00093CAB">
        <w:rPr>
          <w:i w:val="0"/>
          <w:color w:val="auto"/>
          <w:szCs w:val="22"/>
          <w:lang w:val="pl-PL"/>
        </w:rPr>
        <w:t>aklidyn</w:t>
      </w:r>
      <w:r w:rsidR="002B0CDB">
        <w:rPr>
          <w:i w:val="0"/>
          <w:color w:val="auto"/>
          <w:szCs w:val="22"/>
          <w:lang w:val="pl-PL"/>
        </w:rPr>
        <w:t>y</w:t>
      </w:r>
      <w:r w:rsidR="00093CAB">
        <w:rPr>
          <w:i w:val="0"/>
          <w:color w:val="auto"/>
          <w:szCs w:val="22"/>
          <w:lang w:val="pl-PL"/>
        </w:rPr>
        <w:t xml:space="preserve"> </w:t>
      </w:r>
      <w:r w:rsidRPr="002F557C">
        <w:rPr>
          <w:i w:val="0"/>
          <w:color w:val="auto"/>
          <w:szCs w:val="22"/>
          <w:lang w:val="pl-PL"/>
        </w:rPr>
        <w:t xml:space="preserve">z moczem. Do 65% dawki było wydalane w postaci metabolitów z moczem, a do 33% w </w:t>
      </w:r>
      <w:r w:rsidR="00946408">
        <w:rPr>
          <w:i w:val="0"/>
          <w:color w:val="auto"/>
          <w:szCs w:val="22"/>
          <w:lang w:val="pl-PL"/>
        </w:rPr>
        <w:t>postaci metabolitów z kałem. Po </w:t>
      </w:r>
      <w:r w:rsidRPr="002F557C">
        <w:rPr>
          <w:i w:val="0"/>
          <w:color w:val="auto"/>
          <w:szCs w:val="22"/>
          <w:lang w:val="pl-PL"/>
        </w:rPr>
        <w:t xml:space="preserve">wziewnym przyjęciu 200 mikrogramów i 400 mikrogramów </w:t>
      </w:r>
      <w:r w:rsidR="00C5206E">
        <w:rPr>
          <w:i w:val="0"/>
          <w:color w:val="auto"/>
          <w:szCs w:val="22"/>
          <w:lang w:val="pl-PL"/>
        </w:rPr>
        <w:t>aklidyn</w:t>
      </w:r>
      <w:r w:rsidR="00945D3E">
        <w:rPr>
          <w:i w:val="0"/>
          <w:color w:val="auto"/>
          <w:szCs w:val="22"/>
          <w:lang w:val="pl-PL"/>
        </w:rPr>
        <w:t>y</w:t>
      </w:r>
      <w:r w:rsidR="00C5206E" w:rsidRPr="002F557C">
        <w:rPr>
          <w:i w:val="0"/>
          <w:color w:val="auto"/>
          <w:szCs w:val="22"/>
          <w:lang w:val="pl-PL"/>
        </w:rPr>
        <w:t xml:space="preserve"> </w:t>
      </w:r>
      <w:r w:rsidRPr="002F557C">
        <w:rPr>
          <w:i w:val="0"/>
          <w:color w:val="auto"/>
          <w:szCs w:val="22"/>
          <w:lang w:val="pl-PL"/>
        </w:rPr>
        <w:t>przez zdrowych ochotników lub pacjentów z POChP, wydalanie z moczem niezmienione</w:t>
      </w:r>
      <w:r w:rsidR="002B0CDB">
        <w:rPr>
          <w:i w:val="0"/>
          <w:color w:val="auto"/>
          <w:szCs w:val="22"/>
          <w:lang w:val="pl-PL"/>
        </w:rPr>
        <w:t>j</w:t>
      </w:r>
      <w:r w:rsidRPr="002F557C">
        <w:rPr>
          <w:i w:val="0"/>
          <w:color w:val="auto"/>
          <w:szCs w:val="22"/>
          <w:lang w:val="pl-PL"/>
        </w:rPr>
        <w:t xml:space="preserve"> </w:t>
      </w:r>
      <w:r w:rsidR="00C5206E">
        <w:rPr>
          <w:i w:val="0"/>
          <w:color w:val="auto"/>
          <w:szCs w:val="22"/>
          <w:lang w:val="pl-PL"/>
        </w:rPr>
        <w:t>aklidyn</w:t>
      </w:r>
      <w:r w:rsidR="002B0CDB">
        <w:rPr>
          <w:i w:val="0"/>
          <w:color w:val="auto"/>
          <w:szCs w:val="22"/>
          <w:lang w:val="pl-PL"/>
        </w:rPr>
        <w:t>y</w:t>
      </w:r>
      <w:r w:rsidRPr="002F557C">
        <w:rPr>
          <w:i w:val="0"/>
          <w:color w:val="auto"/>
          <w:szCs w:val="22"/>
          <w:lang w:val="pl-PL"/>
        </w:rPr>
        <w:t xml:space="preserve"> było bardzo </w:t>
      </w:r>
      <w:r w:rsidR="001049F6">
        <w:rPr>
          <w:i w:val="0"/>
          <w:color w:val="auto"/>
          <w:szCs w:val="22"/>
          <w:lang w:val="pl-PL"/>
        </w:rPr>
        <w:t>małe</w:t>
      </w:r>
      <w:r w:rsidRPr="002F557C">
        <w:rPr>
          <w:i w:val="0"/>
          <w:color w:val="auto"/>
          <w:szCs w:val="22"/>
          <w:lang w:val="pl-PL"/>
        </w:rPr>
        <w:t xml:space="preserve">, około 0,1% </w:t>
      </w:r>
      <w:r w:rsidR="001049F6">
        <w:rPr>
          <w:i w:val="0"/>
          <w:color w:val="auto"/>
          <w:szCs w:val="22"/>
          <w:lang w:val="pl-PL"/>
        </w:rPr>
        <w:t>przyjętej</w:t>
      </w:r>
      <w:r w:rsidRPr="002F557C">
        <w:rPr>
          <w:i w:val="0"/>
          <w:color w:val="auto"/>
          <w:szCs w:val="22"/>
          <w:lang w:val="pl-PL"/>
        </w:rPr>
        <w:t xml:space="preserve"> dawki, </w:t>
      </w:r>
      <w:r w:rsidR="001049F6">
        <w:rPr>
          <w:i w:val="0"/>
          <w:color w:val="auto"/>
          <w:szCs w:val="22"/>
          <w:lang w:val="pl-PL"/>
        </w:rPr>
        <w:t xml:space="preserve">co </w:t>
      </w:r>
      <w:r w:rsidRPr="002F557C">
        <w:rPr>
          <w:i w:val="0"/>
          <w:color w:val="auto"/>
          <w:szCs w:val="22"/>
          <w:lang w:val="pl-PL"/>
        </w:rPr>
        <w:t>wskazuj</w:t>
      </w:r>
      <w:r w:rsidR="001049F6">
        <w:rPr>
          <w:i w:val="0"/>
          <w:color w:val="auto"/>
          <w:szCs w:val="22"/>
          <w:lang w:val="pl-PL"/>
        </w:rPr>
        <w:t>e</w:t>
      </w:r>
      <w:r w:rsidRPr="002F557C">
        <w:rPr>
          <w:i w:val="0"/>
          <w:color w:val="auto"/>
          <w:szCs w:val="22"/>
          <w:lang w:val="pl-PL"/>
        </w:rPr>
        <w:t xml:space="preserve">, że klirens nerkowy odgrywa mniejszą rolę w całkowitym klirensie </w:t>
      </w:r>
      <w:r w:rsidR="00C5206E">
        <w:rPr>
          <w:i w:val="0"/>
          <w:color w:val="auto"/>
          <w:szCs w:val="22"/>
          <w:lang w:val="pl-PL"/>
        </w:rPr>
        <w:t>aklidyn</w:t>
      </w:r>
      <w:r w:rsidR="002B0CDB">
        <w:rPr>
          <w:i w:val="0"/>
          <w:color w:val="auto"/>
          <w:szCs w:val="22"/>
          <w:lang w:val="pl-PL"/>
        </w:rPr>
        <w:t>y</w:t>
      </w:r>
      <w:r w:rsidRPr="002F557C">
        <w:rPr>
          <w:i w:val="0"/>
          <w:color w:val="auto"/>
          <w:szCs w:val="22"/>
          <w:lang w:val="pl-PL"/>
        </w:rPr>
        <w:t xml:space="preserve"> z osocza.</w:t>
      </w:r>
    </w:p>
    <w:p w14:paraId="5FEF1212" w14:textId="77777777" w:rsidR="0088302C" w:rsidRPr="002F557C" w:rsidRDefault="0088302C" w:rsidP="002F557C">
      <w:pPr>
        <w:pStyle w:val="BodyText"/>
        <w:rPr>
          <w:i w:val="0"/>
          <w:color w:val="auto"/>
          <w:szCs w:val="22"/>
          <w:lang w:val="pl-PL"/>
        </w:rPr>
      </w:pPr>
    </w:p>
    <w:p w14:paraId="71952B5B" w14:textId="77777777" w:rsidR="0088302C" w:rsidRPr="002F557C" w:rsidRDefault="00C52364" w:rsidP="002F557C">
      <w:pPr>
        <w:pStyle w:val="BodyText"/>
        <w:rPr>
          <w:i w:val="0"/>
          <w:color w:val="auto"/>
          <w:szCs w:val="22"/>
          <w:lang w:val="pl-PL"/>
        </w:rPr>
      </w:pPr>
      <w:r>
        <w:rPr>
          <w:i w:val="0"/>
          <w:color w:val="auto"/>
          <w:szCs w:val="22"/>
          <w:lang w:val="pl-PL"/>
        </w:rPr>
        <w:t>Znaczna</w:t>
      </w:r>
      <w:r w:rsidR="0088302C" w:rsidRPr="002F557C">
        <w:rPr>
          <w:i w:val="0"/>
          <w:color w:val="auto"/>
          <w:szCs w:val="22"/>
          <w:lang w:val="pl-PL"/>
        </w:rPr>
        <w:t xml:space="preserve"> część dawki formoterolu </w:t>
      </w:r>
      <w:r>
        <w:rPr>
          <w:i w:val="0"/>
          <w:color w:val="auto"/>
          <w:szCs w:val="22"/>
          <w:lang w:val="pl-PL"/>
        </w:rPr>
        <w:t>jest</w:t>
      </w:r>
      <w:r w:rsidR="0088302C" w:rsidRPr="002F557C">
        <w:rPr>
          <w:i w:val="0"/>
          <w:color w:val="auto"/>
          <w:szCs w:val="22"/>
          <w:lang w:val="pl-PL"/>
        </w:rPr>
        <w:t xml:space="preserve"> metaboli</w:t>
      </w:r>
      <w:r>
        <w:rPr>
          <w:i w:val="0"/>
          <w:color w:val="auto"/>
          <w:szCs w:val="22"/>
          <w:lang w:val="pl-PL"/>
        </w:rPr>
        <w:t>zowana</w:t>
      </w:r>
      <w:r w:rsidR="0088302C" w:rsidRPr="002F557C">
        <w:rPr>
          <w:i w:val="0"/>
          <w:color w:val="auto"/>
          <w:szCs w:val="22"/>
          <w:lang w:val="pl-PL"/>
        </w:rPr>
        <w:t xml:space="preserve"> w wątrobie, a następnie </w:t>
      </w:r>
      <w:r>
        <w:rPr>
          <w:i w:val="0"/>
          <w:color w:val="auto"/>
          <w:szCs w:val="22"/>
          <w:lang w:val="pl-PL"/>
        </w:rPr>
        <w:t>wydalana</w:t>
      </w:r>
      <w:r w:rsidR="0088302C" w:rsidRPr="002F557C">
        <w:rPr>
          <w:i w:val="0"/>
          <w:color w:val="auto"/>
          <w:szCs w:val="22"/>
          <w:lang w:val="pl-PL"/>
        </w:rPr>
        <w:t xml:space="preserve"> przez nerki. Po przyjęciu wziewnym</w:t>
      </w:r>
      <w:r w:rsidR="0088302C">
        <w:rPr>
          <w:i w:val="0"/>
          <w:color w:val="auto"/>
          <w:szCs w:val="22"/>
          <w:lang w:val="pl-PL"/>
        </w:rPr>
        <w:t>,</w:t>
      </w:r>
      <w:r w:rsidR="0088302C" w:rsidRPr="002F557C">
        <w:rPr>
          <w:i w:val="0"/>
          <w:color w:val="auto"/>
          <w:szCs w:val="22"/>
          <w:lang w:val="pl-PL"/>
        </w:rPr>
        <w:t xml:space="preserve"> 6% do 9% dostarczonej dawki formoterolu </w:t>
      </w:r>
      <w:r>
        <w:rPr>
          <w:i w:val="0"/>
          <w:color w:val="auto"/>
          <w:szCs w:val="22"/>
          <w:lang w:val="pl-PL"/>
        </w:rPr>
        <w:t xml:space="preserve">jest </w:t>
      </w:r>
      <w:r w:rsidR="0088302C" w:rsidRPr="002F557C">
        <w:rPr>
          <w:i w:val="0"/>
          <w:color w:val="auto"/>
          <w:szCs w:val="22"/>
          <w:lang w:val="pl-PL"/>
        </w:rPr>
        <w:t>wydal</w:t>
      </w:r>
      <w:r>
        <w:rPr>
          <w:i w:val="0"/>
          <w:color w:val="auto"/>
          <w:szCs w:val="22"/>
          <w:lang w:val="pl-PL"/>
        </w:rPr>
        <w:t>ane w</w:t>
      </w:r>
      <w:r w:rsidR="0088302C" w:rsidRPr="002F557C">
        <w:rPr>
          <w:i w:val="0"/>
          <w:color w:val="auto"/>
          <w:szCs w:val="22"/>
          <w:lang w:val="pl-PL"/>
        </w:rPr>
        <w:t xml:space="preserve"> moczu w postaci niezmienionej lub jako bezpośrednie koniugaty formoterolu.</w:t>
      </w:r>
    </w:p>
    <w:p w14:paraId="02AD34B4" w14:textId="77777777" w:rsidR="0088302C" w:rsidRPr="002F557C" w:rsidRDefault="0088302C" w:rsidP="002F557C">
      <w:pPr>
        <w:pStyle w:val="BodyText"/>
        <w:rPr>
          <w:i w:val="0"/>
          <w:color w:val="auto"/>
          <w:szCs w:val="22"/>
          <w:lang w:val="pl-PL"/>
        </w:rPr>
      </w:pPr>
    </w:p>
    <w:p w14:paraId="49CB8D92" w14:textId="77777777" w:rsidR="0088302C" w:rsidRDefault="0088302C" w:rsidP="002F557C">
      <w:pPr>
        <w:keepNext/>
        <w:keepLines/>
        <w:spacing w:line="240" w:lineRule="auto"/>
        <w:rPr>
          <w:szCs w:val="22"/>
          <w:u w:val="single"/>
          <w:lang w:val="pl-PL"/>
        </w:rPr>
      </w:pPr>
      <w:r w:rsidRPr="002F557C">
        <w:rPr>
          <w:szCs w:val="22"/>
          <w:u w:val="single"/>
          <w:lang w:val="pl-PL"/>
        </w:rPr>
        <w:t>Szczególne grupy</w:t>
      </w:r>
    </w:p>
    <w:p w14:paraId="2102EC04" w14:textId="77777777" w:rsidR="00E243B1" w:rsidRPr="002F557C" w:rsidRDefault="00E243B1" w:rsidP="002F557C">
      <w:pPr>
        <w:keepNext/>
        <w:keepLines/>
        <w:spacing w:line="240" w:lineRule="auto"/>
        <w:rPr>
          <w:iCs/>
          <w:noProof/>
          <w:szCs w:val="22"/>
          <w:u w:val="single"/>
          <w:lang w:val="pl-PL"/>
        </w:rPr>
      </w:pPr>
    </w:p>
    <w:p w14:paraId="082514FF" w14:textId="77777777" w:rsidR="0088302C" w:rsidRPr="002F557C" w:rsidRDefault="0088302C" w:rsidP="002F557C">
      <w:pPr>
        <w:keepNext/>
        <w:keepLines/>
        <w:spacing w:line="240" w:lineRule="auto"/>
        <w:rPr>
          <w:i/>
          <w:iCs/>
          <w:noProof/>
          <w:szCs w:val="22"/>
          <w:lang w:val="pl-PL"/>
        </w:rPr>
      </w:pPr>
      <w:r w:rsidRPr="002F557C">
        <w:rPr>
          <w:i/>
          <w:iCs/>
          <w:szCs w:val="22"/>
          <w:lang w:val="pl-PL"/>
        </w:rPr>
        <w:t>Osoby w podeszłym wieku</w:t>
      </w:r>
    </w:p>
    <w:p w14:paraId="11A32F51" w14:textId="77777777" w:rsidR="0088302C" w:rsidRPr="002F557C" w:rsidRDefault="0088302C" w:rsidP="00C52364">
      <w:pPr>
        <w:tabs>
          <w:tab w:val="clear" w:pos="567"/>
        </w:tabs>
        <w:spacing w:line="240" w:lineRule="auto"/>
        <w:rPr>
          <w:szCs w:val="22"/>
          <w:lang w:val="pl-PL" w:eastAsia="es-ES"/>
        </w:rPr>
      </w:pPr>
      <w:r w:rsidRPr="002F557C">
        <w:rPr>
          <w:szCs w:val="22"/>
          <w:lang w:val="pl-PL"/>
        </w:rPr>
        <w:t xml:space="preserve">Nie przeprowadzono badań farmakokinetyki </w:t>
      </w:r>
      <w:r w:rsidR="00C5206E" w:rsidRPr="00C5206E">
        <w:rPr>
          <w:szCs w:val="22"/>
          <w:lang w:val="pl-PL"/>
        </w:rPr>
        <w:t>aklidyn</w:t>
      </w:r>
      <w:r w:rsidR="002B0CDB">
        <w:rPr>
          <w:szCs w:val="22"/>
          <w:lang w:val="pl-PL"/>
        </w:rPr>
        <w:t>y</w:t>
      </w:r>
      <w:r w:rsidR="00C52364">
        <w:rPr>
          <w:szCs w:val="22"/>
          <w:lang w:val="pl-PL"/>
        </w:rPr>
        <w:t xml:space="preserve"> i </w:t>
      </w:r>
      <w:r w:rsidRPr="002F557C">
        <w:rPr>
          <w:szCs w:val="22"/>
          <w:lang w:val="pl-PL"/>
        </w:rPr>
        <w:t xml:space="preserve">formoterolu u </w:t>
      </w:r>
      <w:r>
        <w:rPr>
          <w:szCs w:val="22"/>
          <w:lang w:val="pl-PL"/>
        </w:rPr>
        <w:t>osób</w:t>
      </w:r>
      <w:r w:rsidRPr="002F557C">
        <w:rPr>
          <w:szCs w:val="22"/>
          <w:lang w:val="pl-PL"/>
        </w:rPr>
        <w:t xml:space="preserve"> w podeszłym wieku. </w:t>
      </w:r>
      <w:r w:rsidR="00946408">
        <w:rPr>
          <w:szCs w:val="22"/>
          <w:lang w:val="pl-PL"/>
        </w:rPr>
        <w:t>W </w:t>
      </w:r>
      <w:r w:rsidR="00C52364">
        <w:rPr>
          <w:szCs w:val="22"/>
          <w:lang w:val="pl-PL"/>
        </w:rPr>
        <w:t>związku z tym, że n</w:t>
      </w:r>
      <w:r w:rsidRPr="002F557C">
        <w:rPr>
          <w:szCs w:val="22"/>
          <w:lang w:val="pl-PL"/>
        </w:rPr>
        <w:t xml:space="preserve">ie jest </w:t>
      </w:r>
      <w:r w:rsidR="00C52364">
        <w:rPr>
          <w:szCs w:val="22"/>
          <w:lang w:val="pl-PL"/>
        </w:rPr>
        <w:t>konieczne</w:t>
      </w:r>
      <w:r w:rsidRPr="002F557C">
        <w:rPr>
          <w:szCs w:val="22"/>
          <w:lang w:val="pl-PL"/>
        </w:rPr>
        <w:t xml:space="preserve"> dostosowanie dawki </w:t>
      </w:r>
      <w:r w:rsidR="00C52364">
        <w:rPr>
          <w:szCs w:val="22"/>
          <w:lang w:val="pl-PL"/>
        </w:rPr>
        <w:t>produktów zawierających</w:t>
      </w:r>
      <w:r w:rsidRPr="002F557C">
        <w:rPr>
          <w:szCs w:val="22"/>
          <w:lang w:val="pl-PL"/>
        </w:rPr>
        <w:t xml:space="preserve"> </w:t>
      </w:r>
      <w:r w:rsidR="00C5206E" w:rsidRPr="00C5206E">
        <w:rPr>
          <w:szCs w:val="22"/>
          <w:lang w:val="pl-PL"/>
        </w:rPr>
        <w:t>aklidyn</w:t>
      </w:r>
      <w:r w:rsidR="002B0CDB">
        <w:rPr>
          <w:szCs w:val="22"/>
          <w:lang w:val="pl-PL"/>
        </w:rPr>
        <w:t>ę</w:t>
      </w:r>
      <w:r w:rsidR="00C52364">
        <w:rPr>
          <w:szCs w:val="22"/>
          <w:lang w:val="pl-PL"/>
        </w:rPr>
        <w:t xml:space="preserve"> lub formoterol</w:t>
      </w:r>
      <w:r w:rsidRPr="002F557C">
        <w:rPr>
          <w:szCs w:val="22"/>
          <w:lang w:val="pl-PL"/>
        </w:rPr>
        <w:t xml:space="preserve"> </w:t>
      </w:r>
      <w:r w:rsidR="00C52364">
        <w:rPr>
          <w:szCs w:val="22"/>
          <w:lang w:val="pl-PL"/>
        </w:rPr>
        <w:t>u</w:t>
      </w:r>
      <w:r w:rsidRPr="002F557C">
        <w:rPr>
          <w:szCs w:val="22"/>
          <w:lang w:val="pl-PL"/>
        </w:rPr>
        <w:t xml:space="preserve"> osób w podeszłym wieku, </w:t>
      </w:r>
      <w:r w:rsidR="00C52364" w:rsidRPr="002F557C">
        <w:rPr>
          <w:szCs w:val="22"/>
          <w:lang w:val="pl-PL"/>
        </w:rPr>
        <w:t xml:space="preserve">nie jest uzasadnione </w:t>
      </w:r>
      <w:r w:rsidRPr="002F557C">
        <w:rPr>
          <w:szCs w:val="22"/>
          <w:lang w:val="pl-PL"/>
        </w:rPr>
        <w:t xml:space="preserve">dostosowanie dawki </w:t>
      </w:r>
      <w:r w:rsidR="00C52364">
        <w:rPr>
          <w:szCs w:val="22"/>
          <w:lang w:val="pl-PL"/>
        </w:rPr>
        <w:t>produktu leczniczego zawierającego</w:t>
      </w:r>
      <w:r w:rsidRPr="002F557C">
        <w:rPr>
          <w:szCs w:val="22"/>
          <w:lang w:val="pl-PL"/>
        </w:rPr>
        <w:t xml:space="preserve"> </w:t>
      </w:r>
      <w:r w:rsidR="00C5206E" w:rsidRPr="0064238B">
        <w:rPr>
          <w:szCs w:val="22"/>
          <w:lang w:val="pl-PL"/>
        </w:rPr>
        <w:t>aklidyn</w:t>
      </w:r>
      <w:r w:rsidR="002B0CDB">
        <w:rPr>
          <w:szCs w:val="22"/>
          <w:lang w:val="pl-PL"/>
        </w:rPr>
        <w:t>ę</w:t>
      </w:r>
      <w:r w:rsidR="00C52364">
        <w:rPr>
          <w:szCs w:val="22"/>
          <w:lang w:val="pl-PL"/>
        </w:rPr>
        <w:t xml:space="preserve"> z </w:t>
      </w:r>
      <w:r w:rsidRPr="002F557C">
        <w:rPr>
          <w:szCs w:val="22"/>
          <w:lang w:val="pl-PL"/>
        </w:rPr>
        <w:t>formoterol</w:t>
      </w:r>
      <w:r w:rsidR="00C52364">
        <w:rPr>
          <w:szCs w:val="22"/>
          <w:lang w:val="pl-PL"/>
        </w:rPr>
        <w:t>em</w:t>
      </w:r>
      <w:r w:rsidRPr="002F557C">
        <w:rPr>
          <w:szCs w:val="22"/>
          <w:lang w:val="pl-PL"/>
        </w:rPr>
        <w:t xml:space="preserve"> u </w:t>
      </w:r>
      <w:r w:rsidR="00C52364">
        <w:rPr>
          <w:szCs w:val="22"/>
          <w:lang w:val="pl-PL"/>
        </w:rPr>
        <w:t>tych osób</w:t>
      </w:r>
      <w:r w:rsidRPr="002F557C">
        <w:rPr>
          <w:szCs w:val="22"/>
          <w:lang w:val="pl-PL"/>
        </w:rPr>
        <w:t xml:space="preserve">. </w:t>
      </w:r>
    </w:p>
    <w:p w14:paraId="3C5ADE23" w14:textId="77777777" w:rsidR="0088302C" w:rsidRPr="002F557C" w:rsidRDefault="0088302C" w:rsidP="002F557C">
      <w:pPr>
        <w:spacing w:line="240" w:lineRule="auto"/>
        <w:ind w:right="-2"/>
        <w:rPr>
          <w:iCs/>
          <w:noProof/>
          <w:szCs w:val="22"/>
          <w:lang w:val="pl-PL"/>
        </w:rPr>
      </w:pPr>
    </w:p>
    <w:p w14:paraId="0508C8E6" w14:textId="77777777" w:rsidR="0088302C" w:rsidRPr="002F557C" w:rsidRDefault="0088302C" w:rsidP="002F557C">
      <w:pPr>
        <w:keepNext/>
        <w:keepLines/>
        <w:spacing w:line="240" w:lineRule="auto"/>
        <w:rPr>
          <w:i/>
          <w:iCs/>
          <w:noProof/>
          <w:szCs w:val="22"/>
          <w:lang w:val="pl-PL"/>
        </w:rPr>
      </w:pPr>
      <w:r w:rsidRPr="002F557C">
        <w:rPr>
          <w:i/>
          <w:iCs/>
          <w:szCs w:val="22"/>
          <w:lang w:val="pl-PL"/>
        </w:rPr>
        <w:lastRenderedPageBreak/>
        <w:t>Pacjenci z zaburzeniami czynności nerek i wątroby</w:t>
      </w:r>
    </w:p>
    <w:p w14:paraId="3D0FCD69" w14:textId="77777777" w:rsidR="0088302C" w:rsidRPr="002F557C" w:rsidRDefault="0088302C" w:rsidP="002F557C">
      <w:pPr>
        <w:keepNext/>
        <w:keepLines/>
        <w:tabs>
          <w:tab w:val="clear" w:pos="567"/>
        </w:tabs>
        <w:spacing w:line="240" w:lineRule="auto"/>
        <w:rPr>
          <w:szCs w:val="22"/>
          <w:lang w:val="pl-PL" w:eastAsia="es-ES"/>
        </w:rPr>
      </w:pPr>
      <w:r w:rsidRPr="002F557C">
        <w:rPr>
          <w:szCs w:val="22"/>
          <w:lang w:val="pl-PL"/>
        </w:rPr>
        <w:t xml:space="preserve">Brak danych dotyczących stosowania </w:t>
      </w:r>
      <w:r w:rsidR="00C5206E" w:rsidRPr="0064238B">
        <w:rPr>
          <w:szCs w:val="22"/>
          <w:lang w:val="pl-PL"/>
        </w:rPr>
        <w:t>aklidyn</w:t>
      </w:r>
      <w:r w:rsidR="002B0CDB">
        <w:rPr>
          <w:szCs w:val="22"/>
          <w:lang w:val="pl-PL"/>
        </w:rPr>
        <w:t>y</w:t>
      </w:r>
      <w:r w:rsidR="00C52364">
        <w:rPr>
          <w:szCs w:val="22"/>
          <w:lang w:val="pl-PL"/>
        </w:rPr>
        <w:t xml:space="preserve"> z </w:t>
      </w:r>
      <w:r w:rsidRPr="002F557C">
        <w:rPr>
          <w:szCs w:val="22"/>
          <w:lang w:val="pl-PL"/>
        </w:rPr>
        <w:t>formoterol</w:t>
      </w:r>
      <w:r w:rsidR="00C52364">
        <w:rPr>
          <w:szCs w:val="22"/>
          <w:lang w:val="pl-PL"/>
        </w:rPr>
        <w:t>em</w:t>
      </w:r>
      <w:r w:rsidRPr="002F557C">
        <w:rPr>
          <w:szCs w:val="22"/>
          <w:lang w:val="pl-PL"/>
        </w:rPr>
        <w:t xml:space="preserve"> u pacjentów z zaburzeniem czynności nerek lub wątroby. </w:t>
      </w:r>
      <w:r w:rsidR="00C52364">
        <w:rPr>
          <w:szCs w:val="22"/>
          <w:lang w:val="pl-PL"/>
        </w:rPr>
        <w:t>W związku z tym, że</w:t>
      </w:r>
      <w:r w:rsidRPr="002F557C">
        <w:rPr>
          <w:szCs w:val="22"/>
          <w:lang w:val="pl-PL"/>
        </w:rPr>
        <w:t xml:space="preserve"> nie jest </w:t>
      </w:r>
      <w:r w:rsidR="00C52364">
        <w:rPr>
          <w:szCs w:val="22"/>
          <w:lang w:val="pl-PL"/>
        </w:rPr>
        <w:t>konieczne</w:t>
      </w:r>
      <w:r w:rsidRPr="002F557C">
        <w:rPr>
          <w:szCs w:val="22"/>
          <w:lang w:val="pl-PL"/>
        </w:rPr>
        <w:t xml:space="preserve"> dostosowanie dawki </w:t>
      </w:r>
      <w:r w:rsidR="00C52364">
        <w:rPr>
          <w:szCs w:val="22"/>
          <w:lang w:val="pl-PL"/>
        </w:rPr>
        <w:t>produktów zawierających</w:t>
      </w:r>
      <w:r w:rsidRPr="002F557C">
        <w:rPr>
          <w:szCs w:val="22"/>
          <w:lang w:val="pl-PL"/>
        </w:rPr>
        <w:t xml:space="preserve"> </w:t>
      </w:r>
      <w:r w:rsidR="00C5206E" w:rsidRPr="0064238B">
        <w:rPr>
          <w:szCs w:val="22"/>
          <w:lang w:val="pl-PL"/>
        </w:rPr>
        <w:t>aklidyn</w:t>
      </w:r>
      <w:r w:rsidR="002B0CDB">
        <w:rPr>
          <w:szCs w:val="22"/>
          <w:lang w:val="pl-PL"/>
        </w:rPr>
        <w:t>ę</w:t>
      </w:r>
      <w:r w:rsidRPr="002F557C">
        <w:rPr>
          <w:szCs w:val="22"/>
          <w:lang w:val="pl-PL"/>
        </w:rPr>
        <w:t xml:space="preserve"> </w:t>
      </w:r>
      <w:r w:rsidR="00C52364">
        <w:rPr>
          <w:szCs w:val="22"/>
          <w:lang w:val="pl-PL"/>
        </w:rPr>
        <w:t>lub</w:t>
      </w:r>
      <w:r w:rsidRPr="002F557C">
        <w:rPr>
          <w:szCs w:val="22"/>
          <w:lang w:val="pl-PL"/>
        </w:rPr>
        <w:t xml:space="preserve"> formoterol </w:t>
      </w:r>
      <w:r w:rsidR="00C52364">
        <w:rPr>
          <w:szCs w:val="22"/>
          <w:lang w:val="pl-PL"/>
        </w:rPr>
        <w:t>u</w:t>
      </w:r>
      <w:r w:rsidRPr="002F557C">
        <w:rPr>
          <w:szCs w:val="22"/>
          <w:lang w:val="pl-PL"/>
        </w:rPr>
        <w:t xml:space="preserve"> pacjentów z zaburzeniami czynności nerek lub wątroby, dostosowanie dawki </w:t>
      </w:r>
      <w:r w:rsidR="00C52364">
        <w:rPr>
          <w:szCs w:val="22"/>
          <w:lang w:val="pl-PL"/>
        </w:rPr>
        <w:t>produktu zawierającego</w:t>
      </w:r>
      <w:r w:rsidRPr="002F557C">
        <w:rPr>
          <w:szCs w:val="22"/>
          <w:lang w:val="pl-PL"/>
        </w:rPr>
        <w:t xml:space="preserve"> </w:t>
      </w:r>
      <w:r w:rsidR="00C5206E" w:rsidRPr="0064238B">
        <w:rPr>
          <w:szCs w:val="22"/>
          <w:lang w:val="pl-PL"/>
        </w:rPr>
        <w:t>aklidyn</w:t>
      </w:r>
      <w:r w:rsidR="002B0CDB">
        <w:rPr>
          <w:szCs w:val="22"/>
          <w:lang w:val="pl-PL"/>
        </w:rPr>
        <w:t>ę</w:t>
      </w:r>
      <w:r w:rsidR="00C52364">
        <w:rPr>
          <w:szCs w:val="22"/>
          <w:lang w:val="pl-PL"/>
        </w:rPr>
        <w:t xml:space="preserve"> z </w:t>
      </w:r>
      <w:r w:rsidRPr="002F557C">
        <w:rPr>
          <w:szCs w:val="22"/>
          <w:lang w:val="pl-PL"/>
        </w:rPr>
        <w:t>formoterol</w:t>
      </w:r>
      <w:r w:rsidR="00C52364">
        <w:rPr>
          <w:szCs w:val="22"/>
          <w:lang w:val="pl-PL"/>
        </w:rPr>
        <w:t>em</w:t>
      </w:r>
      <w:r w:rsidRPr="002F557C">
        <w:rPr>
          <w:szCs w:val="22"/>
          <w:lang w:val="pl-PL"/>
        </w:rPr>
        <w:t xml:space="preserve"> nie jest uzasadnione.</w:t>
      </w:r>
    </w:p>
    <w:p w14:paraId="22481548" w14:textId="77777777" w:rsidR="00176163" w:rsidRDefault="00176163" w:rsidP="00176163">
      <w:pPr>
        <w:keepNext/>
        <w:keepLines/>
        <w:tabs>
          <w:tab w:val="clear" w:pos="567"/>
        </w:tabs>
        <w:spacing w:line="240" w:lineRule="auto"/>
        <w:rPr>
          <w:i/>
          <w:szCs w:val="22"/>
          <w:lang w:val="pl-PL"/>
        </w:rPr>
      </w:pPr>
    </w:p>
    <w:p w14:paraId="4265205B" w14:textId="77777777" w:rsidR="00176163" w:rsidRDefault="00176163" w:rsidP="00176163">
      <w:pPr>
        <w:keepNext/>
        <w:keepLines/>
        <w:tabs>
          <w:tab w:val="clear" w:pos="567"/>
        </w:tabs>
        <w:spacing w:line="240" w:lineRule="auto"/>
        <w:rPr>
          <w:szCs w:val="22"/>
          <w:lang w:val="pl-PL"/>
        </w:rPr>
      </w:pPr>
      <w:r>
        <w:rPr>
          <w:i/>
          <w:szCs w:val="22"/>
          <w:lang w:val="pl-PL"/>
        </w:rPr>
        <w:t>Rasa</w:t>
      </w:r>
    </w:p>
    <w:p w14:paraId="3C971B8D" w14:textId="77777777" w:rsidR="00DF6132" w:rsidRDefault="00176163" w:rsidP="00E243B1">
      <w:pPr>
        <w:keepNext/>
        <w:keepLines/>
        <w:tabs>
          <w:tab w:val="clear" w:pos="567"/>
        </w:tabs>
        <w:spacing w:line="240" w:lineRule="auto"/>
        <w:rPr>
          <w:iCs/>
          <w:noProof/>
          <w:szCs w:val="22"/>
          <w:lang w:val="pl-PL"/>
        </w:rPr>
      </w:pPr>
      <w:r>
        <w:rPr>
          <w:szCs w:val="22"/>
          <w:lang w:val="pl-PL" w:eastAsia="es-ES"/>
        </w:rPr>
        <w:t>Po wielokrotnym wziewnym przyjęciu</w:t>
      </w:r>
      <w:r w:rsidRPr="005722B0">
        <w:rPr>
          <w:szCs w:val="22"/>
          <w:lang w:val="pl-PL"/>
        </w:rPr>
        <w:t xml:space="preserve"> </w:t>
      </w:r>
      <w:r w:rsidRPr="002F557C">
        <w:rPr>
          <w:szCs w:val="22"/>
          <w:lang w:val="pl-PL"/>
        </w:rPr>
        <w:t xml:space="preserve">produktu </w:t>
      </w:r>
      <w:r>
        <w:rPr>
          <w:szCs w:val="22"/>
          <w:lang w:val="pl-PL"/>
        </w:rPr>
        <w:t>leczniczego</w:t>
      </w:r>
      <w:r w:rsidRPr="002F557C">
        <w:rPr>
          <w:szCs w:val="22"/>
          <w:lang w:val="pl-PL"/>
        </w:rPr>
        <w:t xml:space="preserve"> Duaklir Genuair 340/12 mikrogramów</w:t>
      </w:r>
      <w:r>
        <w:rPr>
          <w:szCs w:val="22"/>
          <w:lang w:val="pl-PL"/>
        </w:rPr>
        <w:t xml:space="preserve"> ekspozycja </w:t>
      </w:r>
      <w:r w:rsidR="00EA2604">
        <w:rPr>
          <w:szCs w:val="22"/>
          <w:lang w:val="pl-PL"/>
        </w:rPr>
        <w:t>ogólnoustrojowa</w:t>
      </w:r>
      <w:r>
        <w:rPr>
          <w:szCs w:val="22"/>
          <w:lang w:val="pl-PL"/>
        </w:rPr>
        <w:t xml:space="preserve"> </w:t>
      </w:r>
      <w:r w:rsidR="00D24C08">
        <w:rPr>
          <w:szCs w:val="22"/>
          <w:lang w:val="pl-PL"/>
        </w:rPr>
        <w:t xml:space="preserve">na </w:t>
      </w:r>
      <w:r>
        <w:rPr>
          <w:szCs w:val="22"/>
          <w:lang w:val="pl-PL"/>
        </w:rPr>
        <w:t>aklidyn</w:t>
      </w:r>
      <w:r w:rsidR="00D24C08">
        <w:rPr>
          <w:szCs w:val="22"/>
          <w:lang w:val="pl-PL"/>
        </w:rPr>
        <w:t>ę</w:t>
      </w:r>
      <w:r>
        <w:rPr>
          <w:szCs w:val="22"/>
          <w:lang w:val="pl-PL"/>
        </w:rPr>
        <w:t xml:space="preserve"> i formoterol, mierzona </w:t>
      </w:r>
      <w:r w:rsidR="00EA2604">
        <w:rPr>
          <w:szCs w:val="22"/>
          <w:lang w:val="pl-PL"/>
        </w:rPr>
        <w:t>za pomocą</w:t>
      </w:r>
      <w:r w:rsidR="00946408">
        <w:rPr>
          <w:szCs w:val="22"/>
          <w:lang w:val="pl-PL"/>
        </w:rPr>
        <w:t xml:space="preserve"> AUC jest podobna u </w:t>
      </w:r>
      <w:r>
        <w:rPr>
          <w:szCs w:val="22"/>
          <w:lang w:val="pl-PL"/>
        </w:rPr>
        <w:t>pacjentów narodowości japońskiej i pacjentów rasy kaukaskiej.</w:t>
      </w:r>
    </w:p>
    <w:p w14:paraId="0C08B78F" w14:textId="77777777" w:rsidR="00946408" w:rsidRPr="002F557C" w:rsidRDefault="00946408" w:rsidP="002F557C">
      <w:pPr>
        <w:spacing w:line="240" w:lineRule="auto"/>
        <w:ind w:right="-2"/>
        <w:rPr>
          <w:iCs/>
          <w:noProof/>
          <w:szCs w:val="22"/>
          <w:lang w:val="pl-PL"/>
        </w:rPr>
      </w:pPr>
    </w:p>
    <w:p w14:paraId="4576996E" w14:textId="77777777" w:rsidR="0088302C" w:rsidRPr="002F557C" w:rsidRDefault="0088302C" w:rsidP="002F557C">
      <w:pPr>
        <w:keepNext/>
        <w:keepLines/>
        <w:spacing w:line="240" w:lineRule="auto"/>
        <w:ind w:left="567" w:hanging="567"/>
        <w:outlineLvl w:val="0"/>
        <w:rPr>
          <w:noProof/>
          <w:szCs w:val="22"/>
          <w:lang w:val="pl-PL"/>
        </w:rPr>
      </w:pPr>
      <w:r w:rsidRPr="002F557C">
        <w:rPr>
          <w:b/>
          <w:bCs/>
          <w:szCs w:val="22"/>
          <w:lang w:val="pl-PL"/>
        </w:rPr>
        <w:t>5.3</w:t>
      </w:r>
      <w:r w:rsidRPr="002F557C">
        <w:rPr>
          <w:b/>
          <w:bCs/>
          <w:szCs w:val="22"/>
          <w:lang w:val="pl-PL"/>
        </w:rPr>
        <w:tab/>
        <w:t>Przedkliniczne dane o bezpieczeństwie</w:t>
      </w:r>
    </w:p>
    <w:p w14:paraId="71E8D871" w14:textId="77777777" w:rsidR="0088302C" w:rsidRPr="002F557C" w:rsidRDefault="0088302C" w:rsidP="002F557C">
      <w:pPr>
        <w:keepNext/>
        <w:keepLines/>
        <w:spacing w:line="240" w:lineRule="auto"/>
        <w:rPr>
          <w:noProof/>
          <w:szCs w:val="22"/>
          <w:lang w:val="pl-PL"/>
        </w:rPr>
      </w:pPr>
    </w:p>
    <w:p w14:paraId="0CC44BD5" w14:textId="77777777" w:rsidR="0088302C" w:rsidRPr="002F557C" w:rsidRDefault="0088302C" w:rsidP="002F557C">
      <w:pPr>
        <w:keepNext/>
        <w:keepLines/>
        <w:spacing w:line="240" w:lineRule="auto"/>
        <w:rPr>
          <w:szCs w:val="22"/>
          <w:lang w:val="pl-PL"/>
        </w:rPr>
      </w:pPr>
      <w:r w:rsidRPr="002F557C">
        <w:rPr>
          <w:szCs w:val="22"/>
          <w:lang w:val="pl-PL"/>
        </w:rPr>
        <w:t>Dane niekliniczne</w:t>
      </w:r>
      <w:r w:rsidR="00C52364">
        <w:rPr>
          <w:szCs w:val="22"/>
          <w:lang w:val="pl-PL"/>
        </w:rPr>
        <w:t>,</w:t>
      </w:r>
      <w:r w:rsidRPr="002F557C">
        <w:rPr>
          <w:szCs w:val="22"/>
          <w:lang w:val="pl-PL"/>
        </w:rPr>
        <w:t xml:space="preserve"> wynikające z konwencjonalnych badań farmakologicznych </w:t>
      </w:r>
      <w:r w:rsidR="00C5206E" w:rsidRPr="0064238B">
        <w:rPr>
          <w:szCs w:val="22"/>
          <w:lang w:val="pl-PL"/>
        </w:rPr>
        <w:t>aklidyn</w:t>
      </w:r>
      <w:r w:rsidR="002B0CDB">
        <w:rPr>
          <w:szCs w:val="22"/>
          <w:lang w:val="pl-PL"/>
        </w:rPr>
        <w:t>y</w:t>
      </w:r>
      <w:r w:rsidRPr="002F557C">
        <w:rPr>
          <w:szCs w:val="22"/>
          <w:lang w:val="pl-PL"/>
        </w:rPr>
        <w:t xml:space="preserve"> i formoterolu dotyczących bezpieczeństwa, badań toksyczności po podaniu wielokrotnym, genotoksyczności, rakotwórczości oraz toksycznego wpływu na rozród i rozwój potomstwa nie ujawniają szczególnego zagrożenia dla człowieka.</w:t>
      </w:r>
    </w:p>
    <w:p w14:paraId="619DE9B1" w14:textId="77777777" w:rsidR="0088302C" w:rsidRPr="002F557C" w:rsidRDefault="0088302C" w:rsidP="002F557C">
      <w:pPr>
        <w:spacing w:line="240" w:lineRule="auto"/>
        <w:rPr>
          <w:szCs w:val="22"/>
          <w:lang w:val="pl-PL"/>
        </w:rPr>
      </w:pPr>
    </w:p>
    <w:p w14:paraId="021B17CD" w14:textId="77777777" w:rsidR="0088302C" w:rsidRPr="002F557C" w:rsidRDefault="0088302C" w:rsidP="002F557C">
      <w:pPr>
        <w:spacing w:line="240" w:lineRule="auto"/>
        <w:rPr>
          <w:szCs w:val="22"/>
          <w:lang w:val="pl-PL"/>
        </w:rPr>
      </w:pPr>
      <w:r w:rsidRPr="002F557C">
        <w:rPr>
          <w:szCs w:val="22"/>
          <w:lang w:val="pl-PL"/>
        </w:rPr>
        <w:t xml:space="preserve">W badaniach nieklinicznych działania </w:t>
      </w:r>
      <w:r w:rsidR="00C5206E" w:rsidRPr="0064238B">
        <w:rPr>
          <w:szCs w:val="22"/>
          <w:lang w:val="pl-PL"/>
        </w:rPr>
        <w:t>aklidyn</w:t>
      </w:r>
      <w:r w:rsidR="002B0CDB">
        <w:rPr>
          <w:szCs w:val="22"/>
          <w:lang w:val="pl-PL"/>
        </w:rPr>
        <w:t>y</w:t>
      </w:r>
      <w:r w:rsidRPr="002F557C">
        <w:rPr>
          <w:szCs w:val="22"/>
          <w:lang w:val="pl-PL"/>
        </w:rPr>
        <w:t xml:space="preserve"> w </w:t>
      </w:r>
      <w:r>
        <w:rPr>
          <w:szCs w:val="22"/>
          <w:lang w:val="pl-PL"/>
        </w:rPr>
        <w:t xml:space="preserve">zakresie </w:t>
      </w:r>
      <w:r w:rsidRPr="002F557C">
        <w:rPr>
          <w:szCs w:val="22"/>
          <w:lang w:val="pl-PL"/>
        </w:rPr>
        <w:t>toksycznego wpływu na rozród (działanie fetotoksyczne) oraz na płodność (nieznaczn</w:t>
      </w:r>
      <w:r w:rsidR="00C52364">
        <w:rPr>
          <w:szCs w:val="22"/>
          <w:lang w:val="pl-PL"/>
        </w:rPr>
        <w:t>e zmniejszenie</w:t>
      </w:r>
      <w:r w:rsidRPr="002F557C">
        <w:rPr>
          <w:szCs w:val="22"/>
          <w:lang w:val="pl-PL"/>
        </w:rPr>
        <w:t xml:space="preserve"> wskaźnika poczęć, liczby ciałek żółtych oraz występowanie poronień w okresie przed</w:t>
      </w:r>
      <w:r>
        <w:rPr>
          <w:szCs w:val="22"/>
          <w:lang w:val="pl-PL"/>
        </w:rPr>
        <w:noBreakHyphen/>
      </w:r>
      <w:r w:rsidRPr="002F557C">
        <w:rPr>
          <w:szCs w:val="22"/>
          <w:lang w:val="pl-PL"/>
        </w:rPr>
        <w:t xml:space="preserve"> i po</w:t>
      </w:r>
      <w:r>
        <w:rPr>
          <w:szCs w:val="22"/>
          <w:lang w:val="pl-PL"/>
        </w:rPr>
        <w:t xml:space="preserve"> </w:t>
      </w:r>
      <w:r w:rsidRPr="002F557C">
        <w:rPr>
          <w:szCs w:val="22"/>
          <w:lang w:val="pl-PL"/>
        </w:rPr>
        <w:t>implantac</w:t>
      </w:r>
      <w:r w:rsidR="00C52364">
        <w:rPr>
          <w:szCs w:val="22"/>
          <w:lang w:val="pl-PL"/>
        </w:rPr>
        <w:t>ji</w:t>
      </w:r>
      <w:r w:rsidRPr="002F557C">
        <w:rPr>
          <w:szCs w:val="22"/>
          <w:lang w:val="pl-PL"/>
        </w:rPr>
        <w:t>) obserwowano jedynie wtedy, gdy narażenie było większe niż maksymalne narażenie występujące u ludzi, co wskazuje na niewielkie znaczenie tych obserwacji w praktyce klinicznej.</w:t>
      </w:r>
    </w:p>
    <w:p w14:paraId="646CC78C" w14:textId="77777777" w:rsidR="0088302C" w:rsidRPr="002F557C" w:rsidRDefault="0088302C" w:rsidP="002F557C">
      <w:pPr>
        <w:spacing w:line="240" w:lineRule="auto"/>
        <w:rPr>
          <w:szCs w:val="22"/>
          <w:lang w:val="pl-PL"/>
        </w:rPr>
      </w:pPr>
    </w:p>
    <w:p w14:paraId="3C3028EB" w14:textId="77777777" w:rsidR="0088302C" w:rsidRPr="002F557C" w:rsidRDefault="0088302C" w:rsidP="002F557C">
      <w:pPr>
        <w:spacing w:line="240" w:lineRule="auto"/>
        <w:rPr>
          <w:szCs w:val="22"/>
          <w:lang w:val="pl-PL"/>
        </w:rPr>
      </w:pPr>
      <w:r w:rsidRPr="002F557C">
        <w:rPr>
          <w:szCs w:val="22"/>
          <w:lang w:val="pl-PL"/>
        </w:rPr>
        <w:t xml:space="preserve">Formoterol </w:t>
      </w:r>
      <w:r w:rsidR="00C52364">
        <w:rPr>
          <w:szCs w:val="22"/>
          <w:lang w:val="pl-PL"/>
        </w:rPr>
        <w:t>powodował zmniejszenie</w:t>
      </w:r>
      <w:r w:rsidRPr="002F557C">
        <w:rPr>
          <w:szCs w:val="22"/>
          <w:lang w:val="pl-PL"/>
        </w:rPr>
        <w:t xml:space="preserve"> płodności (straty implantacji) u szczurów</w:t>
      </w:r>
      <w:r w:rsidR="00C52364">
        <w:rPr>
          <w:szCs w:val="22"/>
          <w:lang w:val="pl-PL"/>
        </w:rPr>
        <w:t>, jak również</w:t>
      </w:r>
      <w:r w:rsidRPr="002F557C">
        <w:rPr>
          <w:szCs w:val="22"/>
          <w:lang w:val="pl-PL"/>
        </w:rPr>
        <w:t xml:space="preserve"> </w:t>
      </w:r>
      <w:r w:rsidR="00CD6447">
        <w:rPr>
          <w:szCs w:val="22"/>
          <w:lang w:val="pl-PL"/>
        </w:rPr>
        <w:t>zmniejszenie</w:t>
      </w:r>
      <w:r w:rsidRPr="002F557C">
        <w:rPr>
          <w:szCs w:val="22"/>
          <w:lang w:val="pl-PL"/>
        </w:rPr>
        <w:t xml:space="preserve"> przeżywalnoś</w:t>
      </w:r>
      <w:r w:rsidR="00CD6447">
        <w:rPr>
          <w:szCs w:val="22"/>
          <w:lang w:val="pl-PL"/>
        </w:rPr>
        <w:t>ci</w:t>
      </w:r>
      <w:r w:rsidRPr="002F557C">
        <w:rPr>
          <w:szCs w:val="22"/>
          <w:lang w:val="pl-PL"/>
        </w:rPr>
        <w:t xml:space="preserve"> poporodow</w:t>
      </w:r>
      <w:r w:rsidR="00CD6447">
        <w:rPr>
          <w:szCs w:val="22"/>
          <w:lang w:val="pl-PL"/>
        </w:rPr>
        <w:t>ej</w:t>
      </w:r>
      <w:r w:rsidRPr="002F557C">
        <w:rPr>
          <w:szCs w:val="22"/>
          <w:lang w:val="pl-PL"/>
        </w:rPr>
        <w:t xml:space="preserve"> i </w:t>
      </w:r>
      <w:r w:rsidR="00CD6447">
        <w:rPr>
          <w:szCs w:val="22"/>
          <w:lang w:val="pl-PL"/>
        </w:rPr>
        <w:t>masy</w:t>
      </w:r>
      <w:r w:rsidRPr="002F557C">
        <w:rPr>
          <w:szCs w:val="22"/>
          <w:lang w:val="pl-PL"/>
        </w:rPr>
        <w:t xml:space="preserve"> </w:t>
      </w:r>
      <w:r w:rsidR="00CD6447">
        <w:rPr>
          <w:szCs w:val="22"/>
          <w:lang w:val="pl-PL"/>
        </w:rPr>
        <w:t>urodzeniowej</w:t>
      </w:r>
      <w:r w:rsidRPr="002F557C">
        <w:rPr>
          <w:szCs w:val="22"/>
          <w:lang w:val="pl-PL"/>
        </w:rPr>
        <w:t xml:space="preserve"> </w:t>
      </w:r>
      <w:r w:rsidR="00CD6447">
        <w:rPr>
          <w:szCs w:val="22"/>
          <w:lang w:val="pl-PL"/>
        </w:rPr>
        <w:t>po</w:t>
      </w:r>
      <w:r w:rsidRPr="002F557C">
        <w:rPr>
          <w:szCs w:val="22"/>
          <w:lang w:val="pl-PL"/>
        </w:rPr>
        <w:t xml:space="preserve"> </w:t>
      </w:r>
      <w:r w:rsidR="00CD6447">
        <w:rPr>
          <w:szCs w:val="22"/>
          <w:lang w:val="pl-PL"/>
        </w:rPr>
        <w:t>dużym</w:t>
      </w:r>
      <w:r w:rsidRPr="002F557C">
        <w:rPr>
          <w:szCs w:val="22"/>
          <w:lang w:val="pl-PL"/>
        </w:rPr>
        <w:t xml:space="preserve"> ogólnoustrojowym narażeniu na formoterol. Zaobserwowano </w:t>
      </w:r>
      <w:r>
        <w:rPr>
          <w:szCs w:val="22"/>
          <w:lang w:val="pl-PL"/>
        </w:rPr>
        <w:t>niewielkie</w:t>
      </w:r>
      <w:r w:rsidRPr="002F557C">
        <w:rPr>
          <w:szCs w:val="22"/>
          <w:lang w:val="pl-PL"/>
        </w:rPr>
        <w:t xml:space="preserve"> zwiększenie </w:t>
      </w:r>
      <w:r w:rsidR="00CD6447">
        <w:rPr>
          <w:szCs w:val="22"/>
          <w:lang w:val="pl-PL"/>
        </w:rPr>
        <w:t>częstości występowania</w:t>
      </w:r>
      <w:r w:rsidRPr="002F557C">
        <w:rPr>
          <w:szCs w:val="22"/>
          <w:lang w:val="pl-PL"/>
        </w:rPr>
        <w:t xml:space="preserve"> mięśniak</w:t>
      </w:r>
      <w:r w:rsidR="00CD6447">
        <w:rPr>
          <w:szCs w:val="22"/>
          <w:lang w:val="pl-PL"/>
        </w:rPr>
        <w:t>ów</w:t>
      </w:r>
      <w:r w:rsidRPr="002F557C">
        <w:rPr>
          <w:szCs w:val="22"/>
          <w:lang w:val="pl-PL"/>
        </w:rPr>
        <w:t xml:space="preserve"> macicy u szczurów i myszy – </w:t>
      </w:r>
      <w:r w:rsidR="00CD6447">
        <w:rPr>
          <w:szCs w:val="22"/>
          <w:lang w:val="pl-PL"/>
        </w:rPr>
        <w:t>działanie</w:t>
      </w:r>
      <w:r w:rsidRPr="002F557C">
        <w:rPr>
          <w:szCs w:val="22"/>
          <w:lang w:val="pl-PL"/>
        </w:rPr>
        <w:t xml:space="preserve"> t</w:t>
      </w:r>
      <w:r w:rsidR="00CD6447">
        <w:rPr>
          <w:szCs w:val="22"/>
          <w:lang w:val="pl-PL"/>
        </w:rPr>
        <w:t>o</w:t>
      </w:r>
      <w:r w:rsidRPr="002F557C">
        <w:rPr>
          <w:szCs w:val="22"/>
          <w:lang w:val="pl-PL"/>
        </w:rPr>
        <w:t xml:space="preserve"> </w:t>
      </w:r>
      <w:r w:rsidR="00CD6447">
        <w:rPr>
          <w:szCs w:val="22"/>
          <w:lang w:val="pl-PL"/>
        </w:rPr>
        <w:t>uważane</w:t>
      </w:r>
      <w:r w:rsidRPr="002F557C">
        <w:rPr>
          <w:szCs w:val="22"/>
          <w:lang w:val="pl-PL"/>
        </w:rPr>
        <w:t xml:space="preserve"> jest za związan</w:t>
      </w:r>
      <w:r w:rsidR="00CD6447">
        <w:rPr>
          <w:szCs w:val="22"/>
          <w:lang w:val="pl-PL"/>
        </w:rPr>
        <w:t>e</w:t>
      </w:r>
      <w:r w:rsidRPr="002F557C">
        <w:rPr>
          <w:szCs w:val="22"/>
          <w:lang w:val="pl-PL"/>
        </w:rPr>
        <w:t xml:space="preserve"> z </w:t>
      </w:r>
      <w:r w:rsidR="00CD6447">
        <w:rPr>
          <w:szCs w:val="22"/>
          <w:lang w:val="pl-PL"/>
        </w:rPr>
        <w:t>grupą leków</w:t>
      </w:r>
      <w:r w:rsidRPr="002F557C">
        <w:rPr>
          <w:szCs w:val="22"/>
          <w:lang w:val="pl-PL"/>
        </w:rPr>
        <w:t xml:space="preserve"> u gryzoni po długotrwałym narażeniu na </w:t>
      </w:r>
      <w:r>
        <w:rPr>
          <w:szCs w:val="22"/>
          <w:lang w:val="pl-PL"/>
        </w:rPr>
        <w:t>duże</w:t>
      </w:r>
      <w:r w:rsidRPr="002F557C">
        <w:rPr>
          <w:szCs w:val="22"/>
          <w:lang w:val="pl-PL"/>
        </w:rPr>
        <w:t xml:space="preserve"> dawki </w:t>
      </w:r>
      <w:r>
        <w:rPr>
          <w:szCs w:val="22"/>
          <w:lang w:val="pl-PL"/>
        </w:rPr>
        <w:t xml:space="preserve">agonistów receptorów </w:t>
      </w:r>
      <w:r w:rsidRPr="002F557C">
        <w:rPr>
          <w:szCs w:val="22"/>
          <w:lang w:val="pl-PL"/>
        </w:rPr>
        <w:t>β</w:t>
      </w:r>
      <w:r w:rsidRPr="002F557C">
        <w:rPr>
          <w:szCs w:val="22"/>
          <w:vertAlign w:val="subscript"/>
          <w:lang w:val="pl-PL"/>
        </w:rPr>
        <w:t>2</w:t>
      </w:r>
      <w:r>
        <w:rPr>
          <w:szCs w:val="22"/>
          <w:lang w:val="pl-PL"/>
        </w:rPr>
        <w:noBreakHyphen/>
        <w:t>adrenergicznych</w:t>
      </w:r>
      <w:r w:rsidRPr="002F557C">
        <w:rPr>
          <w:szCs w:val="22"/>
          <w:lang w:val="pl-PL"/>
        </w:rPr>
        <w:t>.</w:t>
      </w:r>
    </w:p>
    <w:p w14:paraId="1E9E8ECC" w14:textId="77777777" w:rsidR="0088302C" w:rsidRPr="002F557C" w:rsidRDefault="0088302C" w:rsidP="002F557C">
      <w:pPr>
        <w:spacing w:line="240" w:lineRule="auto"/>
        <w:rPr>
          <w:szCs w:val="22"/>
          <w:lang w:val="pl-PL"/>
        </w:rPr>
      </w:pPr>
    </w:p>
    <w:p w14:paraId="43D8F044" w14:textId="77777777" w:rsidR="0088302C" w:rsidRPr="002F557C" w:rsidRDefault="0088302C" w:rsidP="002F557C">
      <w:pPr>
        <w:tabs>
          <w:tab w:val="clear" w:pos="567"/>
        </w:tabs>
        <w:spacing w:line="240" w:lineRule="auto"/>
        <w:rPr>
          <w:szCs w:val="22"/>
          <w:lang w:val="pl-PL"/>
        </w:rPr>
      </w:pPr>
      <w:r w:rsidRPr="002F557C">
        <w:rPr>
          <w:szCs w:val="22"/>
          <w:lang w:val="pl-PL"/>
        </w:rPr>
        <w:t>W badaniach nieklinicznych</w:t>
      </w:r>
      <w:r w:rsidR="00CD6447">
        <w:rPr>
          <w:szCs w:val="22"/>
          <w:lang w:val="pl-PL"/>
        </w:rPr>
        <w:t xml:space="preserve"> oceniających</w:t>
      </w:r>
      <w:r w:rsidRPr="002F557C">
        <w:rPr>
          <w:szCs w:val="22"/>
          <w:lang w:val="pl-PL"/>
        </w:rPr>
        <w:t xml:space="preserve"> wpływ </w:t>
      </w:r>
      <w:r w:rsidR="00C5206E" w:rsidRPr="0064238B">
        <w:rPr>
          <w:szCs w:val="22"/>
          <w:lang w:val="pl-PL"/>
        </w:rPr>
        <w:t>aklidyn</w:t>
      </w:r>
      <w:r w:rsidR="002B0CDB">
        <w:rPr>
          <w:szCs w:val="22"/>
          <w:lang w:val="pl-PL"/>
        </w:rPr>
        <w:t>y</w:t>
      </w:r>
      <w:r w:rsidR="00CD6447">
        <w:rPr>
          <w:szCs w:val="22"/>
          <w:lang w:val="pl-PL"/>
        </w:rPr>
        <w:t xml:space="preserve"> z </w:t>
      </w:r>
      <w:r w:rsidRPr="002F557C">
        <w:rPr>
          <w:szCs w:val="22"/>
          <w:lang w:val="pl-PL"/>
        </w:rPr>
        <w:t>formoterol</w:t>
      </w:r>
      <w:r w:rsidR="00CD6447">
        <w:rPr>
          <w:szCs w:val="22"/>
          <w:lang w:val="pl-PL"/>
        </w:rPr>
        <w:t>em</w:t>
      </w:r>
      <w:r w:rsidRPr="002F557C">
        <w:rPr>
          <w:szCs w:val="22"/>
          <w:lang w:val="pl-PL"/>
        </w:rPr>
        <w:t xml:space="preserve"> na parametry </w:t>
      </w:r>
      <w:r w:rsidR="00CD6447">
        <w:rPr>
          <w:szCs w:val="22"/>
          <w:lang w:val="pl-PL"/>
        </w:rPr>
        <w:t xml:space="preserve">układu </w:t>
      </w:r>
      <w:r w:rsidRPr="002F557C">
        <w:rPr>
          <w:szCs w:val="22"/>
          <w:lang w:val="pl-PL"/>
        </w:rPr>
        <w:t>sercowo</w:t>
      </w:r>
      <w:r>
        <w:rPr>
          <w:szCs w:val="22"/>
          <w:lang w:val="pl-PL"/>
        </w:rPr>
        <w:noBreakHyphen/>
      </w:r>
      <w:r w:rsidRPr="002F557C">
        <w:rPr>
          <w:szCs w:val="22"/>
          <w:lang w:val="pl-PL"/>
        </w:rPr>
        <w:t>naczyniowe</w:t>
      </w:r>
      <w:r w:rsidR="00CD6447">
        <w:rPr>
          <w:szCs w:val="22"/>
          <w:lang w:val="pl-PL"/>
        </w:rPr>
        <w:t>go</w:t>
      </w:r>
      <w:r w:rsidRPr="002F557C">
        <w:rPr>
          <w:szCs w:val="22"/>
          <w:lang w:val="pl-PL"/>
        </w:rPr>
        <w:t xml:space="preserve"> zaobserwowano </w:t>
      </w:r>
      <w:r>
        <w:rPr>
          <w:szCs w:val="22"/>
          <w:lang w:val="pl-PL"/>
        </w:rPr>
        <w:t>zwiększoną</w:t>
      </w:r>
      <w:r w:rsidRPr="002F557C">
        <w:rPr>
          <w:szCs w:val="22"/>
          <w:lang w:val="pl-PL"/>
        </w:rPr>
        <w:t xml:space="preserve"> częstość akcji serca i </w:t>
      </w:r>
      <w:r w:rsidR="00CD6447">
        <w:rPr>
          <w:szCs w:val="22"/>
          <w:lang w:val="pl-PL"/>
        </w:rPr>
        <w:t>zaburzeń rytmu serca</w:t>
      </w:r>
      <w:r w:rsidRPr="002F557C">
        <w:rPr>
          <w:szCs w:val="22"/>
          <w:lang w:val="pl-PL"/>
        </w:rPr>
        <w:t xml:space="preserve"> jedynie wtedy, gdy narażenie było większe niż maksymalne narażenie występujące u ludzi, co wskazuje na niewielkie znaczenie tych obserwacji w praktyce klinicznej. </w:t>
      </w:r>
      <w:r w:rsidR="00CD6447">
        <w:rPr>
          <w:szCs w:val="22"/>
          <w:lang w:val="pl-PL"/>
        </w:rPr>
        <w:t>Działania</w:t>
      </w:r>
      <w:r w:rsidRPr="002F557C">
        <w:rPr>
          <w:szCs w:val="22"/>
          <w:lang w:val="pl-PL"/>
        </w:rPr>
        <w:t xml:space="preserve"> te są znan</w:t>
      </w:r>
      <w:r>
        <w:rPr>
          <w:szCs w:val="22"/>
          <w:lang w:val="pl-PL"/>
        </w:rPr>
        <w:t xml:space="preserve">ą </w:t>
      </w:r>
      <w:r w:rsidRPr="002F557C">
        <w:rPr>
          <w:szCs w:val="22"/>
          <w:lang w:val="pl-PL"/>
        </w:rPr>
        <w:t>nadmiern</w:t>
      </w:r>
      <w:r>
        <w:rPr>
          <w:szCs w:val="22"/>
          <w:lang w:val="pl-PL"/>
        </w:rPr>
        <w:t xml:space="preserve">ą </w:t>
      </w:r>
      <w:r w:rsidRPr="002F557C">
        <w:rPr>
          <w:szCs w:val="22"/>
          <w:lang w:val="pl-PL"/>
        </w:rPr>
        <w:t>odpowiedzi</w:t>
      </w:r>
      <w:r>
        <w:rPr>
          <w:szCs w:val="22"/>
          <w:lang w:val="pl-PL"/>
        </w:rPr>
        <w:t xml:space="preserve">ą </w:t>
      </w:r>
      <w:r w:rsidRPr="002F557C">
        <w:rPr>
          <w:szCs w:val="22"/>
          <w:lang w:val="pl-PL"/>
        </w:rPr>
        <w:t>farmakologicz</w:t>
      </w:r>
      <w:r>
        <w:rPr>
          <w:szCs w:val="22"/>
          <w:lang w:val="pl-PL"/>
        </w:rPr>
        <w:t>ną</w:t>
      </w:r>
      <w:r w:rsidRPr="002F557C">
        <w:rPr>
          <w:szCs w:val="22"/>
          <w:lang w:val="pl-PL"/>
        </w:rPr>
        <w:t xml:space="preserve"> obserwowan</w:t>
      </w:r>
      <w:r>
        <w:rPr>
          <w:szCs w:val="22"/>
          <w:lang w:val="pl-PL"/>
        </w:rPr>
        <w:t>ą w przypadku stosowania</w:t>
      </w:r>
      <w:r w:rsidRPr="002F557C">
        <w:rPr>
          <w:szCs w:val="22"/>
          <w:lang w:val="pl-PL"/>
        </w:rPr>
        <w:t xml:space="preserve"> </w:t>
      </w:r>
      <w:r>
        <w:rPr>
          <w:szCs w:val="22"/>
          <w:lang w:val="pl-PL"/>
        </w:rPr>
        <w:t xml:space="preserve">agonistów receptorów </w:t>
      </w:r>
      <w:r w:rsidRPr="002F557C">
        <w:rPr>
          <w:szCs w:val="22"/>
          <w:lang w:val="pl-PL"/>
        </w:rPr>
        <w:t>β</w:t>
      </w:r>
      <w:r w:rsidRPr="002F557C">
        <w:rPr>
          <w:szCs w:val="22"/>
          <w:vertAlign w:val="subscript"/>
          <w:lang w:val="pl-PL"/>
        </w:rPr>
        <w:t>2</w:t>
      </w:r>
      <w:r>
        <w:rPr>
          <w:szCs w:val="22"/>
          <w:lang w:val="pl-PL"/>
        </w:rPr>
        <w:noBreakHyphen/>
        <w:t>adrenergicznych</w:t>
      </w:r>
      <w:r w:rsidRPr="002F557C">
        <w:rPr>
          <w:szCs w:val="22"/>
          <w:lang w:val="pl-PL"/>
        </w:rPr>
        <w:t>.</w:t>
      </w:r>
    </w:p>
    <w:p w14:paraId="74863778" w14:textId="77777777" w:rsidR="0088302C" w:rsidRPr="002F557C" w:rsidRDefault="0088302C" w:rsidP="002F557C">
      <w:pPr>
        <w:spacing w:line="240" w:lineRule="auto"/>
        <w:rPr>
          <w:noProof/>
          <w:szCs w:val="22"/>
          <w:lang w:val="pl-PL"/>
        </w:rPr>
      </w:pPr>
    </w:p>
    <w:p w14:paraId="5C0ADD78" w14:textId="77777777" w:rsidR="0088302C" w:rsidRPr="002F557C" w:rsidRDefault="0088302C" w:rsidP="002F557C">
      <w:pPr>
        <w:spacing w:line="240" w:lineRule="auto"/>
        <w:rPr>
          <w:noProof/>
          <w:szCs w:val="22"/>
          <w:lang w:val="pl-PL"/>
        </w:rPr>
      </w:pPr>
    </w:p>
    <w:p w14:paraId="27DF2D92" w14:textId="77777777" w:rsidR="0088302C" w:rsidRPr="002F557C" w:rsidRDefault="0088302C" w:rsidP="002F557C">
      <w:pPr>
        <w:keepNext/>
        <w:keepLines/>
        <w:suppressAutoHyphens/>
        <w:spacing w:line="240" w:lineRule="auto"/>
        <w:ind w:left="567" w:hanging="567"/>
        <w:rPr>
          <w:b/>
          <w:noProof/>
          <w:szCs w:val="22"/>
          <w:lang w:val="pl-PL"/>
        </w:rPr>
      </w:pPr>
      <w:r w:rsidRPr="002F557C">
        <w:rPr>
          <w:b/>
          <w:bCs/>
          <w:szCs w:val="22"/>
          <w:lang w:val="pl-PL"/>
        </w:rPr>
        <w:t>6.</w:t>
      </w:r>
      <w:r w:rsidRPr="002F557C">
        <w:rPr>
          <w:b/>
          <w:bCs/>
          <w:szCs w:val="22"/>
          <w:lang w:val="pl-PL"/>
        </w:rPr>
        <w:tab/>
        <w:t>DANE FARMACEUTYCZNE</w:t>
      </w:r>
    </w:p>
    <w:p w14:paraId="37E3FFE0" w14:textId="77777777" w:rsidR="0088302C" w:rsidRPr="002F557C" w:rsidRDefault="0088302C" w:rsidP="002F557C">
      <w:pPr>
        <w:keepNext/>
        <w:keepLines/>
        <w:spacing w:line="240" w:lineRule="auto"/>
        <w:rPr>
          <w:noProof/>
          <w:szCs w:val="22"/>
          <w:lang w:val="pl-PL"/>
        </w:rPr>
      </w:pPr>
    </w:p>
    <w:p w14:paraId="40DBF2F1" w14:textId="77777777" w:rsidR="0088302C" w:rsidRPr="002F557C" w:rsidRDefault="0088302C" w:rsidP="002F557C">
      <w:pPr>
        <w:keepNext/>
        <w:keepLines/>
        <w:spacing w:line="240" w:lineRule="auto"/>
        <w:ind w:left="567" w:hanging="567"/>
        <w:outlineLvl w:val="0"/>
        <w:rPr>
          <w:noProof/>
          <w:szCs w:val="22"/>
          <w:lang w:val="pl-PL"/>
        </w:rPr>
      </w:pPr>
      <w:r w:rsidRPr="002F557C">
        <w:rPr>
          <w:b/>
          <w:bCs/>
          <w:szCs w:val="22"/>
          <w:lang w:val="pl-PL"/>
        </w:rPr>
        <w:t>6.1</w:t>
      </w:r>
      <w:r w:rsidRPr="002F557C">
        <w:rPr>
          <w:b/>
          <w:bCs/>
          <w:szCs w:val="22"/>
          <w:lang w:val="pl-PL"/>
        </w:rPr>
        <w:tab/>
        <w:t>Wykaz substancji pomocniczych</w:t>
      </w:r>
    </w:p>
    <w:p w14:paraId="5103D4BA" w14:textId="77777777" w:rsidR="0088302C" w:rsidRPr="002F557C" w:rsidRDefault="0088302C" w:rsidP="002F557C">
      <w:pPr>
        <w:keepNext/>
        <w:keepLines/>
        <w:spacing w:line="240" w:lineRule="auto"/>
        <w:rPr>
          <w:i/>
          <w:noProof/>
          <w:szCs w:val="22"/>
          <w:lang w:val="pl-PL"/>
        </w:rPr>
      </w:pPr>
    </w:p>
    <w:p w14:paraId="1B04C0DC" w14:textId="77777777" w:rsidR="0088302C" w:rsidRPr="002F557C" w:rsidRDefault="0088302C" w:rsidP="002F557C">
      <w:pPr>
        <w:keepNext/>
        <w:keepLines/>
        <w:spacing w:line="240" w:lineRule="auto"/>
        <w:rPr>
          <w:szCs w:val="22"/>
          <w:lang w:val="pl-PL"/>
        </w:rPr>
      </w:pPr>
      <w:r w:rsidRPr="002F557C">
        <w:rPr>
          <w:szCs w:val="22"/>
          <w:lang w:val="pl-PL"/>
        </w:rPr>
        <w:t>Laktoza jednowodna.</w:t>
      </w:r>
    </w:p>
    <w:p w14:paraId="206770DF" w14:textId="77777777" w:rsidR="0088302C" w:rsidRPr="002F557C" w:rsidRDefault="0088302C" w:rsidP="002F557C">
      <w:pPr>
        <w:spacing w:line="240" w:lineRule="auto"/>
        <w:rPr>
          <w:noProof/>
          <w:szCs w:val="22"/>
          <w:lang w:val="pl-PL"/>
        </w:rPr>
      </w:pPr>
    </w:p>
    <w:p w14:paraId="3B61D049" w14:textId="77777777" w:rsidR="0088302C" w:rsidRPr="002F557C" w:rsidRDefault="0088302C" w:rsidP="002F557C">
      <w:pPr>
        <w:keepNext/>
        <w:keepLines/>
        <w:spacing w:line="240" w:lineRule="auto"/>
        <w:ind w:left="567" w:hanging="567"/>
        <w:outlineLvl w:val="0"/>
        <w:rPr>
          <w:noProof/>
          <w:szCs w:val="22"/>
          <w:lang w:val="pl-PL"/>
        </w:rPr>
      </w:pPr>
      <w:r w:rsidRPr="002F557C">
        <w:rPr>
          <w:b/>
          <w:bCs/>
          <w:szCs w:val="22"/>
          <w:lang w:val="pl-PL"/>
        </w:rPr>
        <w:t>6.2</w:t>
      </w:r>
      <w:r w:rsidRPr="002F557C">
        <w:rPr>
          <w:b/>
          <w:bCs/>
          <w:szCs w:val="22"/>
          <w:lang w:val="pl-PL"/>
        </w:rPr>
        <w:tab/>
        <w:t>Niezgodności farmaceutyczne</w:t>
      </w:r>
    </w:p>
    <w:p w14:paraId="32805FFB" w14:textId="77777777" w:rsidR="0088302C" w:rsidRPr="002F557C" w:rsidRDefault="0088302C" w:rsidP="002F557C">
      <w:pPr>
        <w:keepNext/>
        <w:keepLines/>
        <w:spacing w:line="240" w:lineRule="auto"/>
        <w:rPr>
          <w:noProof/>
          <w:szCs w:val="22"/>
          <w:lang w:val="pl-PL"/>
        </w:rPr>
      </w:pPr>
    </w:p>
    <w:p w14:paraId="01EEE366"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Nie dotyczy.</w:t>
      </w:r>
    </w:p>
    <w:p w14:paraId="449670E8" w14:textId="77777777" w:rsidR="0088302C" w:rsidRPr="002F557C" w:rsidRDefault="0088302C" w:rsidP="002F557C">
      <w:pPr>
        <w:spacing w:line="240" w:lineRule="auto"/>
        <w:rPr>
          <w:noProof/>
          <w:szCs w:val="22"/>
          <w:lang w:val="pl-PL"/>
        </w:rPr>
      </w:pPr>
    </w:p>
    <w:p w14:paraId="5A765E9B" w14:textId="77777777" w:rsidR="0088302C" w:rsidRPr="002F557C" w:rsidRDefault="0088302C" w:rsidP="002F557C">
      <w:pPr>
        <w:keepNext/>
        <w:keepLines/>
        <w:spacing w:line="240" w:lineRule="auto"/>
        <w:ind w:left="567" w:hanging="567"/>
        <w:outlineLvl w:val="0"/>
        <w:rPr>
          <w:noProof/>
          <w:szCs w:val="22"/>
          <w:lang w:val="pl-PL"/>
        </w:rPr>
      </w:pPr>
      <w:r w:rsidRPr="002F557C">
        <w:rPr>
          <w:b/>
          <w:bCs/>
          <w:szCs w:val="22"/>
          <w:lang w:val="pl-PL"/>
        </w:rPr>
        <w:t>6.3</w:t>
      </w:r>
      <w:r w:rsidRPr="002F557C">
        <w:rPr>
          <w:b/>
          <w:bCs/>
          <w:szCs w:val="22"/>
          <w:lang w:val="pl-PL"/>
        </w:rPr>
        <w:tab/>
        <w:t>Okres ważności</w:t>
      </w:r>
    </w:p>
    <w:p w14:paraId="0A18477D" w14:textId="77777777" w:rsidR="0088302C" w:rsidRPr="002F557C" w:rsidRDefault="0088302C" w:rsidP="002F557C">
      <w:pPr>
        <w:keepNext/>
        <w:keepLines/>
        <w:spacing w:line="240" w:lineRule="auto"/>
        <w:rPr>
          <w:noProof/>
          <w:szCs w:val="22"/>
          <w:lang w:val="pl-PL"/>
        </w:rPr>
      </w:pPr>
    </w:p>
    <w:p w14:paraId="607B3E74" w14:textId="77777777" w:rsidR="0088302C" w:rsidRPr="002F557C" w:rsidRDefault="0088302C" w:rsidP="002F557C">
      <w:pPr>
        <w:keepNext/>
        <w:keepLines/>
        <w:spacing w:line="240" w:lineRule="auto"/>
        <w:rPr>
          <w:szCs w:val="22"/>
          <w:lang w:val="pl-PL"/>
        </w:rPr>
      </w:pPr>
      <w:r w:rsidRPr="002F557C">
        <w:rPr>
          <w:szCs w:val="22"/>
          <w:lang w:val="pl-PL"/>
        </w:rPr>
        <w:t>3</w:t>
      </w:r>
      <w:r w:rsidRPr="0016266A">
        <w:rPr>
          <w:lang w:val="pl-PL"/>
        </w:rPr>
        <w:t> </w:t>
      </w:r>
      <w:r w:rsidRPr="002F557C">
        <w:rPr>
          <w:szCs w:val="22"/>
          <w:lang w:val="pl-PL"/>
        </w:rPr>
        <w:t>lata</w:t>
      </w:r>
    </w:p>
    <w:p w14:paraId="7317E33F" w14:textId="77777777" w:rsidR="0088302C" w:rsidRPr="002F557C" w:rsidRDefault="0088302C" w:rsidP="002F557C">
      <w:pPr>
        <w:spacing w:line="240" w:lineRule="auto"/>
        <w:rPr>
          <w:szCs w:val="22"/>
          <w:lang w:val="pl-PL"/>
        </w:rPr>
      </w:pPr>
    </w:p>
    <w:p w14:paraId="7675D26F" w14:textId="77777777" w:rsidR="0088302C" w:rsidRPr="002F557C" w:rsidRDefault="0088302C" w:rsidP="002F557C">
      <w:pPr>
        <w:spacing w:line="240" w:lineRule="auto"/>
        <w:rPr>
          <w:szCs w:val="22"/>
          <w:lang w:val="pl-PL"/>
        </w:rPr>
      </w:pPr>
      <w:r w:rsidRPr="002F557C">
        <w:rPr>
          <w:szCs w:val="22"/>
          <w:lang w:val="pl-PL"/>
        </w:rPr>
        <w:t>Zużyć w ciągu 60 dni od otwarcia torebki.</w:t>
      </w:r>
    </w:p>
    <w:p w14:paraId="2116D18E" w14:textId="77777777" w:rsidR="0088302C" w:rsidRPr="002F557C" w:rsidRDefault="0088302C" w:rsidP="002F557C">
      <w:pPr>
        <w:spacing w:line="240" w:lineRule="auto"/>
        <w:rPr>
          <w:szCs w:val="22"/>
          <w:lang w:val="pl-PL"/>
        </w:rPr>
      </w:pPr>
    </w:p>
    <w:p w14:paraId="0371F75A" w14:textId="77777777" w:rsidR="0088302C" w:rsidRPr="002F557C" w:rsidRDefault="0088302C" w:rsidP="002F557C">
      <w:pPr>
        <w:keepNext/>
        <w:keepLines/>
        <w:spacing w:line="240" w:lineRule="auto"/>
        <w:ind w:left="567" w:hanging="567"/>
        <w:outlineLvl w:val="0"/>
        <w:rPr>
          <w:b/>
          <w:noProof/>
          <w:szCs w:val="22"/>
          <w:lang w:val="pl-PL"/>
        </w:rPr>
      </w:pPr>
      <w:r w:rsidRPr="002F557C">
        <w:rPr>
          <w:b/>
          <w:bCs/>
          <w:szCs w:val="22"/>
          <w:lang w:val="pl-PL"/>
        </w:rPr>
        <w:lastRenderedPageBreak/>
        <w:t>6.4</w:t>
      </w:r>
      <w:r w:rsidRPr="002F557C">
        <w:rPr>
          <w:b/>
          <w:bCs/>
          <w:szCs w:val="22"/>
          <w:lang w:val="pl-PL"/>
        </w:rPr>
        <w:tab/>
        <w:t>Specjalne środki ostrożności podczas przechowywania</w:t>
      </w:r>
    </w:p>
    <w:p w14:paraId="462AE51A" w14:textId="77777777" w:rsidR="0088302C" w:rsidRPr="002F557C" w:rsidRDefault="0088302C" w:rsidP="002F557C">
      <w:pPr>
        <w:keepNext/>
        <w:keepLines/>
        <w:spacing w:line="240" w:lineRule="auto"/>
        <w:ind w:left="567" w:hanging="567"/>
        <w:outlineLvl w:val="0"/>
        <w:rPr>
          <w:noProof/>
          <w:szCs w:val="22"/>
          <w:lang w:val="pl-PL"/>
        </w:rPr>
      </w:pPr>
    </w:p>
    <w:p w14:paraId="76A3F321"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Brak specjalnych zaleceń dotyczących temperatury przechowywania produktu leczniczego.</w:t>
      </w:r>
    </w:p>
    <w:p w14:paraId="0AB32D48" w14:textId="77777777" w:rsidR="0088302C" w:rsidRPr="002F557C" w:rsidRDefault="0088302C" w:rsidP="002F557C">
      <w:pPr>
        <w:spacing w:line="240" w:lineRule="auto"/>
        <w:rPr>
          <w:szCs w:val="22"/>
          <w:lang w:val="pl-PL"/>
        </w:rPr>
      </w:pPr>
      <w:r w:rsidRPr="002F557C">
        <w:rPr>
          <w:szCs w:val="22"/>
          <w:lang w:val="pl-PL"/>
        </w:rPr>
        <w:t xml:space="preserve">Inhalator Genuair należy przechowywać wewnątrz zamkniętej torebki ochronnej aż do momentu rozpoczęcia stosowania </w:t>
      </w:r>
      <w:r>
        <w:rPr>
          <w:szCs w:val="22"/>
          <w:lang w:val="pl-PL"/>
        </w:rPr>
        <w:t>produktu leczniczego</w:t>
      </w:r>
      <w:r w:rsidRPr="002F557C">
        <w:rPr>
          <w:szCs w:val="22"/>
          <w:lang w:val="pl-PL"/>
        </w:rPr>
        <w:t xml:space="preserve">. </w:t>
      </w:r>
    </w:p>
    <w:p w14:paraId="16DCD30A" w14:textId="77777777" w:rsidR="0088302C" w:rsidRPr="002F557C" w:rsidRDefault="0088302C" w:rsidP="002F557C">
      <w:pPr>
        <w:spacing w:line="240" w:lineRule="auto"/>
        <w:rPr>
          <w:noProof/>
          <w:szCs w:val="22"/>
          <w:lang w:val="pl-PL"/>
        </w:rPr>
      </w:pPr>
    </w:p>
    <w:p w14:paraId="3098DCBB" w14:textId="77777777" w:rsidR="0088302C" w:rsidRPr="002F557C" w:rsidRDefault="0088302C" w:rsidP="002F557C">
      <w:pPr>
        <w:keepNext/>
        <w:keepLines/>
        <w:spacing w:line="240" w:lineRule="auto"/>
        <w:outlineLvl w:val="0"/>
        <w:rPr>
          <w:b/>
          <w:noProof/>
          <w:szCs w:val="22"/>
          <w:lang w:val="pl-PL"/>
        </w:rPr>
      </w:pPr>
      <w:r w:rsidRPr="002F557C">
        <w:rPr>
          <w:b/>
          <w:bCs/>
          <w:szCs w:val="22"/>
          <w:lang w:val="pl-PL"/>
        </w:rPr>
        <w:t>6.5</w:t>
      </w:r>
      <w:r w:rsidRPr="002F557C">
        <w:rPr>
          <w:b/>
          <w:bCs/>
          <w:szCs w:val="22"/>
          <w:lang w:val="pl-PL"/>
        </w:rPr>
        <w:tab/>
        <w:t>Rodzaj i zawartość opakowania</w:t>
      </w:r>
    </w:p>
    <w:p w14:paraId="7358D151" w14:textId="77777777" w:rsidR="0088302C" w:rsidRPr="002F557C" w:rsidRDefault="0088302C" w:rsidP="002F557C">
      <w:pPr>
        <w:keepNext/>
        <w:keepLines/>
        <w:spacing w:line="240" w:lineRule="auto"/>
        <w:outlineLvl w:val="0"/>
        <w:rPr>
          <w:b/>
          <w:noProof/>
          <w:szCs w:val="22"/>
          <w:lang w:val="pl-PL"/>
        </w:rPr>
      </w:pPr>
    </w:p>
    <w:p w14:paraId="3162F308"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Inhalator Genuair to urządzenie wieloelementowe wykonane z plastiku (polikarbonatu, tworzywa akrylonitrylo</w:t>
      </w:r>
      <w:r>
        <w:rPr>
          <w:szCs w:val="22"/>
          <w:lang w:val="pl-PL"/>
        </w:rPr>
        <w:noBreakHyphen/>
      </w:r>
      <w:r w:rsidRPr="002F557C">
        <w:rPr>
          <w:szCs w:val="22"/>
          <w:lang w:val="pl-PL"/>
        </w:rPr>
        <w:t>butadieno</w:t>
      </w:r>
      <w:r>
        <w:rPr>
          <w:szCs w:val="22"/>
          <w:lang w:val="pl-PL"/>
        </w:rPr>
        <w:noBreakHyphen/>
      </w:r>
      <w:r w:rsidRPr="002F557C">
        <w:rPr>
          <w:szCs w:val="22"/>
          <w:lang w:val="pl-PL"/>
        </w:rPr>
        <w:t>styrenowego, polioksymetylenu, tworzywa poliestrowo</w:t>
      </w:r>
      <w:r>
        <w:rPr>
          <w:szCs w:val="22"/>
          <w:lang w:val="pl-PL"/>
        </w:rPr>
        <w:noBreakHyphen/>
      </w:r>
      <w:r w:rsidRPr="002F557C">
        <w:rPr>
          <w:szCs w:val="22"/>
          <w:lang w:val="pl-PL"/>
        </w:rPr>
        <w:t>butylenowo</w:t>
      </w:r>
      <w:r>
        <w:rPr>
          <w:szCs w:val="22"/>
          <w:lang w:val="pl-PL"/>
        </w:rPr>
        <w:noBreakHyphen/>
      </w:r>
      <w:r w:rsidRPr="002F557C">
        <w:rPr>
          <w:szCs w:val="22"/>
          <w:lang w:val="pl-PL"/>
        </w:rPr>
        <w:t>tereftalanowego, polipropylenu, polistyrenu) i stali nierdzewnej. Jest ono barwy białej</w:t>
      </w:r>
      <w:r>
        <w:rPr>
          <w:szCs w:val="22"/>
          <w:lang w:val="pl-PL"/>
        </w:rPr>
        <w:t>,</w:t>
      </w:r>
      <w:r w:rsidRPr="002F557C">
        <w:rPr>
          <w:szCs w:val="22"/>
          <w:lang w:val="pl-PL"/>
        </w:rPr>
        <w:t xml:space="preserve"> wyposażone</w:t>
      </w:r>
      <w:r>
        <w:rPr>
          <w:szCs w:val="22"/>
          <w:lang w:val="pl-PL"/>
        </w:rPr>
        <w:t xml:space="preserve"> jest</w:t>
      </w:r>
      <w:r w:rsidRPr="002F557C">
        <w:rPr>
          <w:szCs w:val="22"/>
          <w:lang w:val="pl-PL"/>
        </w:rPr>
        <w:t xml:space="preserve"> we wbudowany wskaźnik </w:t>
      </w:r>
      <w:r>
        <w:rPr>
          <w:szCs w:val="22"/>
          <w:lang w:val="pl-PL"/>
        </w:rPr>
        <w:t xml:space="preserve">liczby </w:t>
      </w:r>
      <w:r w:rsidRPr="002F557C">
        <w:rPr>
          <w:szCs w:val="22"/>
          <w:lang w:val="pl-PL"/>
        </w:rPr>
        <w:t>daw</w:t>
      </w:r>
      <w:r>
        <w:rPr>
          <w:szCs w:val="22"/>
          <w:lang w:val="pl-PL"/>
        </w:rPr>
        <w:t>ek</w:t>
      </w:r>
      <w:r w:rsidRPr="002F557C">
        <w:rPr>
          <w:szCs w:val="22"/>
          <w:lang w:val="pl-PL"/>
        </w:rPr>
        <w:t xml:space="preserve"> oraz </w:t>
      </w:r>
      <w:r w:rsidR="00F92528">
        <w:rPr>
          <w:szCs w:val="22"/>
          <w:lang w:val="pl-PL"/>
        </w:rPr>
        <w:t>pomarańczowy</w:t>
      </w:r>
      <w:r w:rsidRPr="002F557C">
        <w:rPr>
          <w:szCs w:val="22"/>
          <w:lang w:val="pl-PL"/>
        </w:rPr>
        <w:t xml:space="preserve"> przycisk zwolnienia. Ustnik urządzenia jest przykryty </w:t>
      </w:r>
      <w:r>
        <w:rPr>
          <w:szCs w:val="22"/>
          <w:lang w:val="pl-PL"/>
        </w:rPr>
        <w:t xml:space="preserve">zdejmowaną </w:t>
      </w:r>
      <w:r w:rsidR="00F92528">
        <w:rPr>
          <w:szCs w:val="22"/>
          <w:lang w:val="pl-PL"/>
        </w:rPr>
        <w:t>pomarańczową</w:t>
      </w:r>
      <w:r w:rsidRPr="002F557C">
        <w:rPr>
          <w:szCs w:val="22"/>
          <w:lang w:val="pl-PL"/>
        </w:rPr>
        <w:t xml:space="preserve"> osłon</w:t>
      </w:r>
      <w:r>
        <w:rPr>
          <w:szCs w:val="22"/>
          <w:lang w:val="pl-PL"/>
        </w:rPr>
        <w:t>k</w:t>
      </w:r>
      <w:r w:rsidRPr="002F557C">
        <w:rPr>
          <w:szCs w:val="22"/>
          <w:lang w:val="pl-PL"/>
        </w:rPr>
        <w:t xml:space="preserve">ą zabezpieczającą. Inhalator jest dostarczany w szczelnej torebce ochronnej z </w:t>
      </w:r>
      <w:r w:rsidR="00CD6447">
        <w:rPr>
          <w:szCs w:val="22"/>
          <w:lang w:val="pl-PL"/>
        </w:rPr>
        <w:t xml:space="preserve">laminowanej folii </w:t>
      </w:r>
      <w:r w:rsidRPr="002F557C">
        <w:rPr>
          <w:szCs w:val="22"/>
          <w:lang w:val="pl-PL"/>
        </w:rPr>
        <w:t>aluminiowe</w:t>
      </w:r>
      <w:r w:rsidR="00CD6447">
        <w:rPr>
          <w:szCs w:val="22"/>
          <w:lang w:val="pl-PL"/>
        </w:rPr>
        <w:t>j</w:t>
      </w:r>
      <w:r w:rsidRPr="002F557C">
        <w:rPr>
          <w:szCs w:val="22"/>
          <w:lang w:val="pl-PL"/>
        </w:rPr>
        <w:t xml:space="preserve"> zawierającej </w:t>
      </w:r>
      <w:r w:rsidR="00CD6447">
        <w:rPr>
          <w:szCs w:val="22"/>
          <w:lang w:val="pl-PL"/>
        </w:rPr>
        <w:t>saszetkę</w:t>
      </w:r>
      <w:r w:rsidRPr="002F557C">
        <w:rPr>
          <w:szCs w:val="22"/>
          <w:lang w:val="pl-PL"/>
        </w:rPr>
        <w:t xml:space="preserve"> ze środkiem </w:t>
      </w:r>
      <w:r>
        <w:rPr>
          <w:szCs w:val="22"/>
          <w:lang w:val="pl-PL"/>
        </w:rPr>
        <w:t>pochłaniającym wilgoć</w:t>
      </w:r>
      <w:r w:rsidR="003218A2">
        <w:rPr>
          <w:szCs w:val="22"/>
          <w:lang w:val="pl-PL"/>
        </w:rPr>
        <w:t xml:space="preserve"> – żelem krzemionkowym</w:t>
      </w:r>
      <w:r w:rsidRPr="002F557C">
        <w:rPr>
          <w:szCs w:val="22"/>
          <w:lang w:val="pl-PL"/>
        </w:rPr>
        <w:t>, umieszczonej w tekturowym pudełku.</w:t>
      </w:r>
    </w:p>
    <w:p w14:paraId="3C12553F" w14:textId="77777777" w:rsidR="0088302C" w:rsidRPr="002F557C" w:rsidRDefault="0088302C" w:rsidP="002F557C">
      <w:pPr>
        <w:tabs>
          <w:tab w:val="clear" w:pos="567"/>
        </w:tabs>
        <w:spacing w:line="240" w:lineRule="auto"/>
        <w:rPr>
          <w:noProof/>
          <w:szCs w:val="22"/>
          <w:lang w:val="pl-PL"/>
        </w:rPr>
      </w:pPr>
    </w:p>
    <w:p w14:paraId="265D1579" w14:textId="77777777" w:rsidR="00307184" w:rsidRDefault="00307184" w:rsidP="002F557C">
      <w:pPr>
        <w:keepNext/>
        <w:keepLines/>
        <w:tabs>
          <w:tab w:val="clear" w:pos="567"/>
        </w:tabs>
        <w:spacing w:line="240" w:lineRule="auto"/>
        <w:rPr>
          <w:szCs w:val="22"/>
          <w:lang w:val="pl-PL"/>
        </w:rPr>
      </w:pPr>
      <w:r w:rsidRPr="002F557C">
        <w:rPr>
          <w:szCs w:val="22"/>
          <w:lang w:val="pl-PL"/>
        </w:rPr>
        <w:t xml:space="preserve">Opakowanie </w:t>
      </w:r>
      <w:r>
        <w:rPr>
          <w:szCs w:val="22"/>
          <w:lang w:val="pl-PL"/>
        </w:rPr>
        <w:t xml:space="preserve">tekturowe </w:t>
      </w:r>
      <w:r w:rsidRPr="002F557C">
        <w:rPr>
          <w:szCs w:val="22"/>
          <w:lang w:val="pl-PL"/>
        </w:rPr>
        <w:t xml:space="preserve">zawierające 1 inhalator z </w:t>
      </w:r>
      <w:r>
        <w:rPr>
          <w:szCs w:val="22"/>
          <w:lang w:val="pl-PL"/>
        </w:rPr>
        <w:t>3</w:t>
      </w:r>
      <w:r w:rsidRPr="002F557C">
        <w:rPr>
          <w:szCs w:val="22"/>
          <w:lang w:val="pl-PL"/>
        </w:rPr>
        <w:t>0 dawkami.</w:t>
      </w:r>
    </w:p>
    <w:p w14:paraId="5C0D96A7"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 xml:space="preserve">Opakowanie </w:t>
      </w:r>
      <w:r>
        <w:rPr>
          <w:szCs w:val="22"/>
          <w:lang w:val="pl-PL"/>
        </w:rPr>
        <w:t xml:space="preserve">tekturowe </w:t>
      </w:r>
      <w:r w:rsidRPr="002F557C">
        <w:rPr>
          <w:szCs w:val="22"/>
          <w:lang w:val="pl-PL"/>
        </w:rPr>
        <w:t>zawierające 1 inhalator z 60 dawkami.</w:t>
      </w:r>
    </w:p>
    <w:p w14:paraId="10595A64"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 xml:space="preserve">Opakowanie </w:t>
      </w:r>
      <w:r>
        <w:rPr>
          <w:szCs w:val="22"/>
          <w:lang w:val="pl-PL"/>
        </w:rPr>
        <w:t xml:space="preserve">tekturowe </w:t>
      </w:r>
      <w:r w:rsidRPr="002F557C">
        <w:rPr>
          <w:szCs w:val="22"/>
          <w:lang w:val="pl-PL"/>
        </w:rPr>
        <w:t>z 3 inhalatorami, z których każdy zawiera 60 dawek.</w:t>
      </w:r>
    </w:p>
    <w:p w14:paraId="4EED5A03" w14:textId="77777777" w:rsidR="0088302C" w:rsidRPr="002F557C" w:rsidRDefault="0088302C" w:rsidP="002F557C">
      <w:pPr>
        <w:tabs>
          <w:tab w:val="clear" w:pos="567"/>
        </w:tabs>
        <w:spacing w:line="240" w:lineRule="auto"/>
        <w:rPr>
          <w:noProof/>
          <w:szCs w:val="22"/>
          <w:lang w:val="pl-PL"/>
        </w:rPr>
      </w:pPr>
      <w:r w:rsidRPr="002F557C">
        <w:rPr>
          <w:szCs w:val="22"/>
          <w:lang w:val="pl-PL"/>
        </w:rPr>
        <w:t>Nie wszystkie wielkości opakowań muszą znajdować się w obrocie.</w:t>
      </w:r>
    </w:p>
    <w:p w14:paraId="02A2FAF6" w14:textId="77777777" w:rsidR="0088302C" w:rsidRPr="002F557C" w:rsidRDefault="0088302C" w:rsidP="002F557C">
      <w:pPr>
        <w:spacing w:line="240" w:lineRule="auto"/>
        <w:rPr>
          <w:noProof/>
          <w:szCs w:val="22"/>
          <w:lang w:val="pl-PL"/>
        </w:rPr>
      </w:pPr>
    </w:p>
    <w:p w14:paraId="418268FD" w14:textId="77777777" w:rsidR="0088302C" w:rsidRPr="002F557C" w:rsidRDefault="0088302C" w:rsidP="002F557C">
      <w:pPr>
        <w:keepNext/>
        <w:keepLines/>
        <w:spacing w:line="240" w:lineRule="auto"/>
        <w:ind w:left="567" w:hanging="567"/>
        <w:outlineLvl w:val="0"/>
        <w:rPr>
          <w:noProof/>
          <w:szCs w:val="22"/>
          <w:lang w:val="pl-PL"/>
        </w:rPr>
      </w:pPr>
      <w:r w:rsidRPr="002F557C">
        <w:rPr>
          <w:b/>
          <w:bCs/>
          <w:szCs w:val="22"/>
          <w:lang w:val="pl-PL"/>
        </w:rPr>
        <w:t>6.6</w:t>
      </w:r>
      <w:r w:rsidRPr="002F557C">
        <w:rPr>
          <w:b/>
          <w:bCs/>
          <w:szCs w:val="22"/>
          <w:lang w:val="pl-PL"/>
        </w:rPr>
        <w:tab/>
        <w:t>Specjalne środki ostrożności dotyczące usuwania i przygotowania produktu leczniczego do stosowania</w:t>
      </w:r>
    </w:p>
    <w:p w14:paraId="43027F8A" w14:textId="77777777" w:rsidR="0088302C" w:rsidRPr="002F557C" w:rsidRDefault="0088302C" w:rsidP="002F557C">
      <w:pPr>
        <w:keepNext/>
        <w:keepLines/>
        <w:spacing w:line="240" w:lineRule="auto"/>
        <w:rPr>
          <w:noProof/>
          <w:szCs w:val="22"/>
          <w:lang w:val="pl-PL"/>
        </w:rPr>
      </w:pPr>
    </w:p>
    <w:p w14:paraId="51E3A281"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Wszelkie niewykorzystane resztki produktu leczniczego lub jego odpady należy usunąć zgodnie z lokalnymi przepisami.</w:t>
      </w:r>
    </w:p>
    <w:p w14:paraId="24DE12BF" w14:textId="77777777" w:rsidR="0088302C" w:rsidRPr="002F557C" w:rsidRDefault="0088302C" w:rsidP="00907BBE">
      <w:pPr>
        <w:tabs>
          <w:tab w:val="clear" w:pos="567"/>
        </w:tabs>
        <w:spacing w:line="240" w:lineRule="auto"/>
        <w:rPr>
          <w:noProof/>
          <w:szCs w:val="22"/>
          <w:lang w:val="pl-PL"/>
        </w:rPr>
      </w:pPr>
    </w:p>
    <w:p w14:paraId="7681E1BB" w14:textId="77777777" w:rsidR="00E032F8" w:rsidRPr="00261CC9" w:rsidRDefault="00E032F8" w:rsidP="00882C74">
      <w:pPr>
        <w:tabs>
          <w:tab w:val="left" w:pos="-1440"/>
          <w:tab w:val="left" w:pos="-720"/>
        </w:tabs>
        <w:spacing w:line="240" w:lineRule="auto"/>
        <w:rPr>
          <w:kern w:val="2"/>
          <w:szCs w:val="22"/>
          <w:u w:val="single"/>
          <w:lang w:val="pl-PL"/>
        </w:rPr>
      </w:pPr>
      <w:r w:rsidRPr="00261CC9">
        <w:rPr>
          <w:kern w:val="2"/>
          <w:szCs w:val="22"/>
          <w:u w:val="single"/>
          <w:lang w:val="pl-PL"/>
        </w:rPr>
        <w:t>Instrukcja obsługi</w:t>
      </w:r>
    </w:p>
    <w:p w14:paraId="6FBDB38C" w14:textId="77777777" w:rsidR="00907BBE" w:rsidRPr="00F10AB4" w:rsidRDefault="00907BBE" w:rsidP="00882C74">
      <w:pPr>
        <w:tabs>
          <w:tab w:val="left" w:pos="-1440"/>
          <w:tab w:val="left" w:pos="-720"/>
        </w:tabs>
        <w:spacing w:line="240" w:lineRule="auto"/>
        <w:rPr>
          <w:b/>
          <w:kern w:val="2"/>
          <w:szCs w:val="22"/>
          <w:lang w:val="pl-PL"/>
        </w:rPr>
      </w:pPr>
    </w:p>
    <w:p w14:paraId="5B9E025C" w14:textId="77777777" w:rsidR="00E032F8" w:rsidRPr="00261CC9" w:rsidRDefault="00E032F8" w:rsidP="00882C74">
      <w:pPr>
        <w:tabs>
          <w:tab w:val="clear" w:pos="567"/>
          <w:tab w:val="left" w:pos="708"/>
        </w:tabs>
        <w:spacing w:line="240" w:lineRule="auto"/>
        <w:rPr>
          <w:i/>
          <w:szCs w:val="22"/>
          <w:lang w:val="pl-PL"/>
        </w:rPr>
      </w:pPr>
      <w:r w:rsidRPr="00261CC9">
        <w:rPr>
          <w:i/>
          <w:szCs w:val="22"/>
          <w:lang w:val="pl-PL"/>
        </w:rPr>
        <w:t>Na początku</w:t>
      </w:r>
      <w:r w:rsidR="00D31EA8">
        <w:rPr>
          <w:i/>
          <w:szCs w:val="22"/>
          <w:lang w:val="pl-PL"/>
        </w:rPr>
        <w:t>:</w:t>
      </w:r>
    </w:p>
    <w:p w14:paraId="57CD710A" w14:textId="77777777" w:rsidR="00907BBE" w:rsidRPr="00F10AB4" w:rsidRDefault="00907BBE" w:rsidP="00882C74">
      <w:pPr>
        <w:tabs>
          <w:tab w:val="clear" w:pos="567"/>
          <w:tab w:val="left" w:pos="708"/>
        </w:tabs>
        <w:spacing w:line="240" w:lineRule="auto"/>
        <w:rPr>
          <w:b/>
          <w:szCs w:val="22"/>
          <w:lang w:val="pl-PL"/>
        </w:rPr>
      </w:pPr>
    </w:p>
    <w:p w14:paraId="7F7682DE" w14:textId="77777777" w:rsidR="00E032F8" w:rsidRPr="00882C74" w:rsidRDefault="00E032F8" w:rsidP="00882C74">
      <w:pPr>
        <w:tabs>
          <w:tab w:val="clear" w:pos="567"/>
          <w:tab w:val="left" w:pos="708"/>
        </w:tabs>
        <w:autoSpaceDE w:val="0"/>
        <w:autoSpaceDN w:val="0"/>
        <w:adjustRightInd w:val="0"/>
        <w:spacing w:line="240" w:lineRule="auto"/>
        <w:rPr>
          <w:b/>
          <w:szCs w:val="22"/>
          <w:lang w:val="pl-PL"/>
        </w:rPr>
      </w:pPr>
      <w:r w:rsidRPr="00F10AB4">
        <w:rPr>
          <w:b/>
          <w:szCs w:val="22"/>
          <w:lang w:val="pl-PL"/>
        </w:rPr>
        <w:t xml:space="preserve">Należy przeczytać podaną niżej </w:t>
      </w:r>
      <w:r>
        <w:rPr>
          <w:b/>
          <w:szCs w:val="22"/>
          <w:lang w:val="pl-PL"/>
        </w:rPr>
        <w:t>I</w:t>
      </w:r>
      <w:r w:rsidRPr="00F10AB4">
        <w:rPr>
          <w:b/>
          <w:szCs w:val="22"/>
          <w:lang w:val="pl-PL"/>
        </w:rPr>
        <w:t xml:space="preserve">nstrukcję obsługi przed rozpoczęciem stosowania tego leku. </w:t>
      </w:r>
    </w:p>
    <w:p w14:paraId="0087709E" w14:textId="77777777" w:rsidR="00907BBE" w:rsidRDefault="00907BBE" w:rsidP="00907BBE">
      <w:pPr>
        <w:tabs>
          <w:tab w:val="clear" w:pos="567"/>
        </w:tabs>
        <w:spacing w:line="240" w:lineRule="auto"/>
        <w:rPr>
          <w:szCs w:val="22"/>
          <w:lang w:val="pl-PL"/>
        </w:rPr>
      </w:pPr>
    </w:p>
    <w:p w14:paraId="66F81B83" w14:textId="77777777" w:rsidR="007767BB" w:rsidRDefault="00E032F8" w:rsidP="00907BBE">
      <w:pPr>
        <w:tabs>
          <w:tab w:val="clear" w:pos="567"/>
        </w:tabs>
        <w:spacing w:line="240" w:lineRule="auto"/>
        <w:rPr>
          <w:szCs w:val="22"/>
          <w:lang w:val="pl-PL"/>
        </w:rPr>
      </w:pPr>
      <w:r w:rsidRPr="00F10AB4">
        <w:rPr>
          <w:szCs w:val="22"/>
          <w:lang w:val="pl-PL"/>
        </w:rPr>
        <w:t>Zapoznanie się z budową inhalatora Genuair.</w:t>
      </w:r>
    </w:p>
    <w:p w14:paraId="574460AF" w14:textId="77777777" w:rsidR="00BE4AB9" w:rsidRDefault="00BE4AB9" w:rsidP="00907BBE">
      <w:pPr>
        <w:tabs>
          <w:tab w:val="clear" w:pos="567"/>
        </w:tabs>
        <w:spacing w:line="240" w:lineRule="auto"/>
        <w:rPr>
          <w:szCs w:val="22"/>
          <w:lang w:val="pl-PL"/>
        </w:rPr>
      </w:pPr>
    </w:p>
    <w:p w14:paraId="753DF4AF" w14:textId="77777777" w:rsidR="00907BBE" w:rsidRPr="00F10AB4" w:rsidRDefault="00907BBE" w:rsidP="00907BBE">
      <w:pPr>
        <w:tabs>
          <w:tab w:val="clear" w:pos="567"/>
        </w:tabs>
        <w:spacing w:line="240" w:lineRule="auto"/>
        <w:rPr>
          <w:noProof/>
          <w:szCs w:val="22"/>
          <w:lang w:val="pl-PL"/>
        </w:rPr>
      </w:pPr>
    </w:p>
    <w:p w14:paraId="64E0D8FB" w14:textId="3E326CB9" w:rsidR="00E032F8" w:rsidRPr="002B474B" w:rsidRDefault="00EC0972" w:rsidP="00E032F8">
      <w:pPr>
        <w:tabs>
          <w:tab w:val="clear" w:pos="567"/>
          <w:tab w:val="left" w:pos="708"/>
        </w:tabs>
        <w:autoSpaceDE w:val="0"/>
        <w:autoSpaceDN w:val="0"/>
        <w:adjustRightInd w:val="0"/>
        <w:spacing w:after="240" w:line="280" w:lineRule="exact"/>
        <w:ind w:right="-2"/>
        <w:jc w:val="both"/>
        <w:rPr>
          <w:b/>
          <w:szCs w:val="22"/>
          <w:lang w:val="pl-PL"/>
        </w:rPr>
      </w:pPr>
      <w:r>
        <w:rPr>
          <w:noProof/>
        </w:rPr>
        <mc:AlternateContent>
          <mc:Choice Requires="wps">
            <w:drawing>
              <wp:anchor distT="0" distB="0" distL="114300" distR="114300" simplePos="0" relativeHeight="251641856" behindDoc="0" locked="0" layoutInCell="1" allowOverlap="1" wp14:anchorId="2B9ADDC9" wp14:editId="35028EF0">
                <wp:simplePos x="0" y="0"/>
                <wp:positionH relativeFrom="column">
                  <wp:posOffset>487045</wp:posOffset>
                </wp:positionH>
                <wp:positionV relativeFrom="paragraph">
                  <wp:posOffset>-326390</wp:posOffset>
                </wp:positionV>
                <wp:extent cx="1918970" cy="657860"/>
                <wp:effectExtent l="0" t="3175" r="0" b="0"/>
                <wp:wrapNone/>
                <wp:docPr id="1202612533" name="Text Box 3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918970" cy="6578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CB5B37D" w14:textId="77777777" w:rsidR="00E032F8" w:rsidRPr="00F10AB4" w:rsidRDefault="00E032F8" w:rsidP="00E032F8">
                            <w:pPr>
                              <w:rPr>
                                <w:b/>
                                <w:lang w:val="pl-PL"/>
                              </w:rPr>
                            </w:pPr>
                            <w:r w:rsidRPr="00F10AB4">
                              <w:rPr>
                                <w:b/>
                                <w:lang w:val="pl-PL"/>
                              </w:rPr>
                              <w:t>Okienko kontrolne</w:t>
                            </w:r>
                          </w:p>
                          <w:p w14:paraId="51B38313" w14:textId="77777777" w:rsidR="00E032F8" w:rsidRPr="00F10AB4" w:rsidRDefault="00E032F8" w:rsidP="00E032F8">
                            <w:pPr>
                              <w:rPr>
                                <w:lang w:val="pl-PL"/>
                              </w:rPr>
                            </w:pPr>
                            <w:r w:rsidRPr="00F10AB4">
                              <w:rPr>
                                <w:lang w:val="pl-PL"/>
                              </w:rPr>
                              <w:t>Zielony = inhalator jest gotowy do użycia</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B9ADDC9" id="Text Box 340" o:spid="_x0000_s1027" type="#_x0000_t202" style="position:absolute;left:0;text-align:left;margin-left:38.35pt;margin-top:-25.7pt;width:151.1pt;height:51.8pt;z-index:2516418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xeMA4gEAAKgDAAAOAAAAZHJzL2Uyb0RvYy54bWysU8tu2zAQvBfoPxC817IMxw/BcpAmSFEg&#10;bQqk/QCKoiSiEpdd0pbcr++SUhy3vQW5ECSXmp2ZHe2uh65lR4VOg8l5OptzpoyEUps65z++33/Y&#10;cOa8MKVowaicn5Tj1/v373a9zdQCGmhLhYxAjMt6m/PGe5sliZON6oSbgVWGihVgJzwdsU5KFD2h&#10;d22ymM9XSQ9YWgSpnKPbu7HI9xG/qpT0j1XllGdtzombjyvGtQhrst+JrEZhGy0nGuIVLDqhDTU9&#10;Q90JL9gB9X9QnZYIDio/k9AlUFVaqqiB1KTzf9Q8NcKqqIXMcfZsk3s7WPn1+GS/IfPDRxhogFGE&#10;sw8gfzpm4LYRplY3iNA3SpTUOA2WJb112fRpsNplLoAU/Rcoacji4CECDRV2wRXSyQidBnA6m64G&#10;z2RouU032zWVJNVWV+vNKk4lEdnz1xad/6SgY2GTc6ShRnRxfHA+sBHZ85PQzMC9bts42Nb8dUEP&#10;w01kHwiP1P1QDEyXk7QgpoDyRHIQxrhQvGnTAP7mrKeo5Nz9OghUnLWfDVmyTZfLkK14WF6tF3TA&#10;y0pxWRFGElTOPWfj9taPeTxY1HVDncYhGLghGysdFb6wmuhTHKLwKbohb5fn+OrlB9v/AQAA//8D&#10;AFBLAwQUAAYACAAAACEAogNXyd8AAAAJAQAADwAAAGRycy9kb3ducmV2LnhtbEyPy07DMBBF90j8&#10;gzVI7Fq7oWnakEmFQGxBlIfEzo2nSUQ8jmK3CX9fsyrL0T2690yxnWwnTjT41jHCYq5AEFfOtFwj&#10;fLw/z9YgfNBsdOeYEH7Jw7a8vip0btzIb3TahVrEEva5RmhC6HMpfdWQ1X7ueuKYHdxgdYjnUEsz&#10;6DGW204mSq2k1S3HhUb39NhQ9bM7WoTPl8P311K91k827Uc3Kcl2IxFvb6aHexCBpnCB4U8/qkMZ&#10;nfbuyMaLDiFbZZFEmKWLJYgI3GXrDYg9QpokIMtC/v+gPAMAAP//AwBQSwECLQAUAAYACAAAACEA&#10;toM4kv4AAADhAQAAEwAAAAAAAAAAAAAAAAAAAAAAW0NvbnRlbnRfVHlwZXNdLnhtbFBLAQItABQA&#10;BgAIAAAAIQA4/SH/1gAAAJQBAAALAAAAAAAAAAAAAAAAAC8BAABfcmVscy8ucmVsc1BLAQItABQA&#10;BgAIAAAAIQBcxeMA4gEAAKgDAAAOAAAAAAAAAAAAAAAAAC4CAABkcnMvZTJvRG9jLnhtbFBLAQIt&#10;ABQABgAIAAAAIQCiA1fJ3wAAAAkBAAAPAAAAAAAAAAAAAAAAADwEAABkcnMvZG93bnJldi54bWxQ&#10;SwUGAAAAAAQABADzAAAASAUAAAAA&#10;" filled="f" stroked="f">
                <v:textbox>
                  <w:txbxContent>
                    <w:p w14:paraId="2CB5B37D" w14:textId="77777777" w:rsidR="00E032F8" w:rsidRPr="00F10AB4" w:rsidRDefault="00E032F8" w:rsidP="00E032F8">
                      <w:pPr>
                        <w:rPr>
                          <w:b/>
                          <w:lang w:val="pl-PL"/>
                        </w:rPr>
                      </w:pPr>
                      <w:r w:rsidRPr="00F10AB4">
                        <w:rPr>
                          <w:b/>
                          <w:lang w:val="pl-PL"/>
                        </w:rPr>
                        <w:t>Okienko kontrolne</w:t>
                      </w:r>
                    </w:p>
                    <w:p w14:paraId="51B38313" w14:textId="77777777" w:rsidR="00E032F8" w:rsidRPr="00F10AB4" w:rsidRDefault="00E032F8" w:rsidP="00E032F8">
                      <w:pPr>
                        <w:rPr>
                          <w:lang w:val="pl-PL"/>
                        </w:rPr>
                      </w:pPr>
                      <w:r w:rsidRPr="00F10AB4">
                        <w:rPr>
                          <w:lang w:val="pl-PL"/>
                        </w:rPr>
                        <w:t>Zielony = inhalator jest gotowy do użycia</w:t>
                      </w:r>
                    </w:p>
                  </w:txbxContent>
                </v:textbox>
              </v:shape>
            </w:pict>
          </mc:Fallback>
        </mc:AlternateContent>
      </w:r>
      <w:r>
        <w:rPr>
          <w:noProof/>
        </w:rPr>
        <mc:AlternateContent>
          <mc:Choice Requires="wps">
            <w:drawing>
              <wp:anchor distT="0" distB="0" distL="114300" distR="114300" simplePos="0" relativeHeight="251637760" behindDoc="0" locked="0" layoutInCell="1" allowOverlap="1" wp14:anchorId="6F3B3917" wp14:editId="76ABB5C2">
                <wp:simplePos x="0" y="0"/>
                <wp:positionH relativeFrom="column">
                  <wp:posOffset>3772535</wp:posOffset>
                </wp:positionH>
                <wp:positionV relativeFrom="paragraph">
                  <wp:posOffset>331470</wp:posOffset>
                </wp:positionV>
                <wp:extent cx="1380490" cy="499745"/>
                <wp:effectExtent l="0" t="3810" r="4445" b="1270"/>
                <wp:wrapNone/>
                <wp:docPr id="2003629497" name="Text Box 3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80490" cy="4997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D8A7FDD" w14:textId="77777777" w:rsidR="00E032F8" w:rsidRPr="00F10AB4" w:rsidRDefault="00E032F8" w:rsidP="00E032F8">
                            <w:pPr>
                              <w:rPr>
                                <w:b/>
                                <w:lang w:val="pl-PL"/>
                              </w:rPr>
                            </w:pPr>
                            <w:r>
                              <w:rPr>
                                <w:b/>
                                <w:lang w:val="pl-PL"/>
                              </w:rPr>
                              <w:t>Pomarańczowy</w:t>
                            </w:r>
                            <w:r w:rsidRPr="00F10AB4">
                              <w:rPr>
                                <w:b/>
                                <w:lang w:val="pl-PL"/>
                              </w:rPr>
                              <w:t xml:space="preserve"> przycisk</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F3B3917" id="Text Box 336" o:spid="_x0000_s1028" type="#_x0000_t202" style="position:absolute;left:0;text-align:left;margin-left:297.05pt;margin-top:26.1pt;width:108.7pt;height:39.35pt;z-index:2516377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iNVB4wEAAKgDAAAOAAAAZHJzL2Uyb0RvYy54bWysU9Fu0zAUfUfiHyy/06QlY2vUdBqbhpDG&#10;QBp8gOPYiUXia67dJuXruXa6rsAb4sWyfZ1zzzn3ZHM9DT3bK/QGbMWXi5wzZSU0xrYV//b1/s0V&#10;Zz4I24gerKr4QXl+vX39ajO6Uq2gg75RyAjE+nJ0Fe9CcGWWedmpQfgFOGWpqAEHEeiIbdagGAl9&#10;6LNVnr/LRsDGIUjlPd3ezUW+TfhaKxk+a+1VYH3FiVtIK6a1jmu23YiyReE6I480xD+wGISx1PQE&#10;dSeCYDs0f0ENRiJ40GEhYchAayNV0kBqlvkfap464VTSQuZ4d7LJ/z9Y+bh/cl+Qhek9TDTAJMK7&#10;B5DfPbNw2wnbqhtEGDslGmq8jJZlo/Pl8dNotS99BKnHT9DQkMUuQAKaNA7RFdLJCJ0GcDiZrqbA&#10;ZGz59iov1lSSVCvW68viIrUQ5fPXDn34oGBgcVNxpKEmdLF/8CGyEeXzk9jMwr3p+zTY3v52QQ/j&#10;TWIfCc/Uw1RPzDQVX8W+UUwNzYHkIMxxoXjTpgP8ydlIUam4/7ETqDjrP1qyZL0sipitdCguLld0&#10;wPNKfV4RVhJUxQNn8/Y2zHncOTRtR53mIVi4IRu1SQpfWB3pUxyS8GN0Y97Oz+nVyw+2/QUAAP//&#10;AwBQSwMEFAAGAAgAAAAhAEcRpvreAAAACgEAAA8AAABkcnMvZG93bnJldi54bWxMj8FOwzAMhu9I&#10;e4fISNxY0rJOa2k6TSCuIMZA4pY1XlvROFWTreXtMSe42fKn399fbmfXiwuOofOkIVkqEEi1tx01&#10;Gg5vT7cbECEasqb3hBq+McC2WlyVprB+ole87GMjOIRCYTS0MQ6FlKFu0Zmw9AMS305+dCbyOjbS&#10;jmbicNfLVKm1dKYj/tCaAR9arL/2Z6fh/fn0+bFSL82jy4bJz0qSy6XWN9fz7h5ExDn+wfCrz+pQ&#10;sdPRn8kG0WvI8lXCKA9pCoKBTZJkII5M3qkcZFXK/xWqHwAAAP//AwBQSwECLQAUAAYACAAAACEA&#10;toM4kv4AAADhAQAAEwAAAAAAAAAAAAAAAAAAAAAAW0NvbnRlbnRfVHlwZXNdLnhtbFBLAQItABQA&#10;BgAIAAAAIQA4/SH/1gAAAJQBAAALAAAAAAAAAAAAAAAAAC8BAABfcmVscy8ucmVsc1BLAQItABQA&#10;BgAIAAAAIQDCiNVB4wEAAKgDAAAOAAAAAAAAAAAAAAAAAC4CAABkcnMvZTJvRG9jLnhtbFBLAQIt&#10;ABQABgAIAAAAIQBHEab63gAAAAoBAAAPAAAAAAAAAAAAAAAAAD0EAABkcnMvZG93bnJldi54bWxQ&#10;SwUGAAAAAAQABADzAAAASAUAAAAA&#10;" filled="f" stroked="f">
                <v:textbox>
                  <w:txbxContent>
                    <w:p w14:paraId="2D8A7FDD" w14:textId="77777777" w:rsidR="00E032F8" w:rsidRPr="00F10AB4" w:rsidRDefault="00E032F8" w:rsidP="00E032F8">
                      <w:pPr>
                        <w:rPr>
                          <w:b/>
                          <w:lang w:val="pl-PL"/>
                        </w:rPr>
                      </w:pPr>
                      <w:r>
                        <w:rPr>
                          <w:b/>
                          <w:lang w:val="pl-PL"/>
                        </w:rPr>
                        <w:t>Pomarańczowy</w:t>
                      </w:r>
                      <w:r w:rsidRPr="00F10AB4">
                        <w:rPr>
                          <w:b/>
                          <w:lang w:val="pl-PL"/>
                        </w:rPr>
                        <w:t xml:space="preserve"> przycisk</w:t>
                      </w:r>
                    </w:p>
                  </w:txbxContent>
                </v:textbox>
              </v:shape>
            </w:pict>
          </mc:Fallback>
        </mc:AlternateContent>
      </w:r>
      <w:r>
        <w:rPr>
          <w:noProof/>
        </w:rPr>
        <mc:AlternateContent>
          <mc:Choice Requires="wps">
            <w:drawing>
              <wp:anchor distT="0" distB="0" distL="114300" distR="114300" simplePos="0" relativeHeight="251638784" behindDoc="0" locked="0" layoutInCell="1" allowOverlap="1" wp14:anchorId="4E0A15B9" wp14:editId="592968A3">
                <wp:simplePos x="0" y="0"/>
                <wp:positionH relativeFrom="column">
                  <wp:posOffset>2786380</wp:posOffset>
                </wp:positionH>
                <wp:positionV relativeFrom="paragraph">
                  <wp:posOffset>231140</wp:posOffset>
                </wp:positionV>
                <wp:extent cx="1176655" cy="448310"/>
                <wp:effectExtent l="635" t="0" r="3810" b="635"/>
                <wp:wrapNone/>
                <wp:docPr id="1769576365" name="Text Box 3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76655" cy="448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CBCD2D7" w14:textId="77777777" w:rsidR="00E032F8" w:rsidRPr="00F10AB4" w:rsidRDefault="00E032F8" w:rsidP="00E032F8">
                            <w:pPr>
                              <w:rPr>
                                <w:b/>
                                <w:lang w:val="pl-PL"/>
                              </w:rPr>
                            </w:pPr>
                            <w:r w:rsidRPr="00F10AB4">
                              <w:rPr>
                                <w:b/>
                                <w:lang w:val="pl-PL"/>
                              </w:rPr>
                              <w:t>Wskaźnik dawki</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4E0A15B9" id="Text Box 337" o:spid="_x0000_s1029" type="#_x0000_t202" style="position:absolute;left:0;text-align:left;margin-left:219.4pt;margin-top:18.2pt;width:92.65pt;height:35.3pt;z-index:2516387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riu25QEAAKgDAAAOAAAAZHJzL2Uyb0RvYy54bWysU8tu2zAQvBfoPxC817Ic20kFy0GaIEWB&#10;9AEk/QCKIiWiEpdd0pbcr++Schy3uRW9ECSXmp2ZHW2ux75je4XegC15PptzpqyE2tim5N+f7t9d&#10;ceaDsLXowKqSH5Tn19u3bzaDK9QCWuhqhYxArC8GV/I2BFdkmZet6oWfgVOWihqwF4GO2GQ1ioHQ&#10;+y5bzOfrbACsHYJU3tPt3VTk24SvtZLhq9ZeBdaVnLiFtGJaq7hm240oGhSuNfJIQ/wDi14YS01P&#10;UHciCLZD8wqqNxLBgw4zCX0GWhupkgZSk8//UvPYCqeSFjLHu5NN/v/Byi/7R/cNWRg/wEgDTCK8&#10;ewD5wzMLt62wjbpBhKFVoqbGebQsG5wvjp9Gq33hI0g1fIaahix2ARLQqLGPrpBORug0gMPJdDUG&#10;JmPL/HK9Xq04k1RbLq8u8jSVTBTPXzv04aOCnsVNyZGGmtDF/sGHyEYUz09iMwv3puvSYDv7xwU9&#10;jDeJfSQ8UQ9jNTJTl/wiSotiKqgPJAdhigvFmzYt4C/OBopKyf3PnUDFWffJkiXv8+UyZisdlqvL&#10;BR3wvFKdV4SVBFXywNm0vQ1THncOTdNSp2kIFm7IRm2SwhdWR/oUhyT8GN2Yt/NzevXyg21/AwAA&#10;//8DAFBLAwQUAAYACAAAACEAYSYay94AAAAKAQAADwAAAGRycy9kb3ducmV2LnhtbEyPQU/CQBCF&#10;7yb8h82QeJNdoFYs3RKj8aoBhcTb0h3ahu5s011o/feOJz1O3pf3vsk3o2vFFfvQeNIwnykQSKW3&#10;DVUaPj9e71YgQjRkTesJNXxjgE0xuclNZv1AW7zuYiW4hEJmNNQxdpmUoazRmTDzHRJnJ987E/ns&#10;K2l7M3C5a+VCqVQ60xAv1KbD5xrL8+7iNOzfTl+HRL1XL+6+G/yoJLlHqfXtdHxag4g4xj8YfvVZ&#10;HQp2OvoL2SBaDclyxepRwzJNQDCQLpI5iCOT6kGBLHL5/4XiBwAA//8DAFBLAQItABQABgAIAAAA&#10;IQC2gziS/gAAAOEBAAATAAAAAAAAAAAAAAAAAAAAAABbQ29udGVudF9UeXBlc10ueG1sUEsBAi0A&#10;FAAGAAgAAAAhADj9If/WAAAAlAEAAAsAAAAAAAAAAAAAAAAALwEAAF9yZWxzLy5yZWxzUEsBAi0A&#10;FAAGAAgAAAAhAHSuK7blAQAAqAMAAA4AAAAAAAAAAAAAAAAALgIAAGRycy9lMm9Eb2MueG1sUEsB&#10;Ai0AFAAGAAgAAAAhAGEmGsveAAAACgEAAA8AAAAAAAAAAAAAAAAAPwQAAGRycy9kb3ducmV2Lnht&#10;bFBLBQYAAAAABAAEAPMAAABKBQAAAAA=&#10;" filled="f" stroked="f">
                <v:textbox>
                  <w:txbxContent>
                    <w:p w14:paraId="0CBCD2D7" w14:textId="77777777" w:rsidR="00E032F8" w:rsidRPr="00F10AB4" w:rsidRDefault="00E032F8" w:rsidP="00E032F8">
                      <w:pPr>
                        <w:rPr>
                          <w:b/>
                          <w:lang w:val="pl-PL"/>
                        </w:rPr>
                      </w:pPr>
                      <w:r w:rsidRPr="00F10AB4">
                        <w:rPr>
                          <w:b/>
                          <w:lang w:val="pl-PL"/>
                        </w:rPr>
                        <w:t>Wskaźnik dawki</w:t>
                      </w:r>
                    </w:p>
                  </w:txbxContent>
                </v:textbox>
              </v:shape>
            </w:pict>
          </mc:Fallback>
        </mc:AlternateContent>
      </w:r>
      <w:r>
        <w:rPr>
          <w:noProof/>
        </w:rPr>
        <mc:AlternateContent>
          <mc:Choice Requires="wps">
            <w:drawing>
              <wp:anchor distT="0" distB="0" distL="114300" distR="114300" simplePos="0" relativeHeight="251632640" behindDoc="0" locked="0" layoutInCell="1" allowOverlap="1" wp14:anchorId="73F04979" wp14:editId="1F4B9531">
                <wp:simplePos x="0" y="0"/>
                <wp:positionH relativeFrom="column">
                  <wp:posOffset>2880995</wp:posOffset>
                </wp:positionH>
                <wp:positionV relativeFrom="paragraph">
                  <wp:posOffset>6350</wp:posOffset>
                </wp:positionV>
                <wp:extent cx="523875" cy="0"/>
                <wp:effectExtent l="0" t="2540" r="0" b="0"/>
                <wp:wrapNone/>
                <wp:docPr id="1317326165" name="AutoShape 33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23875" cy="0"/>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wps:spPr>
                      <wps:bodyPr/>
                    </wps:wsp>
                  </a:graphicData>
                </a:graphic>
                <wp14:sizeRelH relativeFrom="page">
                  <wp14:pctWidth>0</wp14:pctWidth>
                </wp14:sizeRelH>
                <wp14:sizeRelV relativeFrom="page">
                  <wp14:pctHeight>0</wp14:pctHeight>
                </wp14:sizeRelV>
              </wp:anchor>
            </w:drawing>
          </mc:Choice>
          <mc:Fallback xmlns:w16cei="http://schemas.microsoft.com/office/word/2026/wordml/cei">
            <w:pict>
              <v:shapetype w14:anchorId="6D74C18F" id="_x0000_t32" coordsize="21600,21600" o:spt="32" o:oned="t" path="m,l21600,21600e" filled="f">
                <v:path arrowok="t" fillok="f" o:connecttype="none"/>
                <o:lock v:ext="edit" shapetype="t"/>
              </v:shapetype>
              <v:shape id="AutoShape 331" o:spid="_x0000_s1026" type="#_x0000_t32" style="position:absolute;margin-left:226.85pt;margin-top:.5pt;width:41.25pt;height:0;z-index:2516326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G2ydiwEAAAEDAAAOAAAAZHJzL2Uyb0RvYy54bWysUstuGzEMvBfoPwi617JdpA0WXufgIL2k&#10;rYEkH0BrpV0hK1EgFe/67yupsfu6FbkQEikOZ4ba3Mx+FEdD7DC0crVYSmGCxs6FvpVPj3cfrqXg&#10;BKGDEYNp5cmwvNm+f7eZYmPWOODYGRIZJHAzxVYOKcVGKdaD8cALjCbkokXykPKVetURTBndj2q9&#10;XH5SE1IXCbVhztnbn0W5rfjWGp2+W8smibGVmVuqkWo8lKi2G2h6gjg4/UoD/oOFBxfy0AvULSQQ&#10;L+T+gfJOEzLatNDoFVrrtKkasprV8i81DwNEU7VkczhebOK3g9Xfjruwp0Jdz+Eh3qN+ZhFwN0Do&#10;TSXweIp5catilZoiN5eWcuG4J3GYvmKX38BLwurCbMkXyKxPzNXs08VsMyehc/Jq/fH685UU+lxS&#10;0Jz7InH6YtCLcmglJwLXD2mHIeSNIq3qFDjecyqsoDk3lKEB79w41sWO4Y9EflgyVUUhXn4JNwfs&#10;Tns6q8s+V8TXP1EW+fu9dv/6udsfAAAA//8DAFBLAwQUAAYACAAAACEAAeurCdwAAAAHAQAADwAA&#10;AGRycy9kb3ducmV2LnhtbEyPy07DMBBF90j8gzVIbBB1aOmDEKdCiO7Y9MGiu2k8JKHxOIrdJv17&#10;BjawvDpXd85ky8E16kxdqD0beBgloIgLb2suDey2q/sFqBCRLTaeycCFAizz66sMU+t7XtN5E0sl&#10;IxxSNFDF2KZah6Iih2HkW2Jhn75zGCV2pbYd9jLuGj1Okpl2WLNcqLCl14qK4+bkDNTvu8L6r7en&#10;u3ncu2R1LLcfl96Y25vh5RlUpCH+leFHX9QhF6eDP7ENqjHwOJ3MpSpAXhI+nczGoA6/WeeZ/u+f&#10;fwMAAP//AwBQSwECLQAUAAYACAAAACEAtoM4kv4AAADhAQAAEwAAAAAAAAAAAAAAAAAAAAAAW0Nv&#10;bnRlbnRfVHlwZXNdLnhtbFBLAQItABQABgAIAAAAIQA4/SH/1gAAAJQBAAALAAAAAAAAAAAAAAAA&#10;AC8BAABfcmVscy8ucmVsc1BLAQItABQABgAIAAAAIQBYG2ydiwEAAAEDAAAOAAAAAAAAAAAAAAAA&#10;AC4CAABkcnMvZTJvRG9jLnhtbFBLAQItABQABgAIAAAAIQAB66sJ3AAAAAcBAAAPAAAAAAAAAAAA&#10;AAAAAOUDAABkcnMvZG93bnJldi54bWxQSwUGAAAAAAQABADzAAAA7gQAAAAA&#10;" stroked="f"/>
            </w:pict>
          </mc:Fallback>
        </mc:AlternateContent>
      </w:r>
      <w:r>
        <w:rPr>
          <w:noProof/>
        </w:rPr>
        <mc:AlternateContent>
          <mc:Choice Requires="wps">
            <w:drawing>
              <wp:anchor distT="0" distB="0" distL="114300" distR="114300" simplePos="0" relativeHeight="251633664" behindDoc="0" locked="0" layoutInCell="1" allowOverlap="1" wp14:anchorId="643F9D0B" wp14:editId="7914F9A7">
                <wp:simplePos x="0" y="0"/>
                <wp:positionH relativeFrom="column">
                  <wp:posOffset>2880995</wp:posOffset>
                </wp:positionH>
                <wp:positionV relativeFrom="paragraph">
                  <wp:posOffset>6350</wp:posOffset>
                </wp:positionV>
                <wp:extent cx="781050" cy="0"/>
                <wp:effectExtent l="0" t="2540" r="0" b="0"/>
                <wp:wrapNone/>
                <wp:docPr id="1489990690" name="AutoShape 33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781050" cy="0"/>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wps:spPr>
                      <wps:bodyPr/>
                    </wps:wsp>
                  </a:graphicData>
                </a:graphic>
                <wp14:sizeRelH relativeFrom="page">
                  <wp14:pctWidth>0</wp14:pctWidth>
                </wp14:sizeRelH>
                <wp14:sizeRelV relativeFrom="page">
                  <wp14:pctHeight>0</wp14:pctHeight>
                </wp14:sizeRelV>
              </wp:anchor>
            </w:drawing>
          </mc:Choice>
          <mc:Fallback xmlns:w16cei="http://schemas.microsoft.com/office/word/2026/wordml/cei">
            <w:pict>
              <v:shape w14:anchorId="0BDE176F" id="AutoShape 332" o:spid="_x0000_s1026" type="#_x0000_t32" style="position:absolute;margin-left:226.85pt;margin-top:.5pt;width:61.5pt;height:0;z-index:2516336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xOldigEAAAEDAAAOAAAAZHJzL2Uyb0RvYy54bWysUsFu2zAMvQ/oPwi6L7ILrCuMOD2kaC/t&#10;FqDdBzCyZAu1RYFUY+fvJ2lN1m63YRdCIsXH9x61vlmmURwMsUPfynpVSWG8xs75vpU/nu8+X0vB&#10;EXwHI3rTyqNhebO5+LSeQ2MuccCxMyQSiOdmDq0cYgyNUqwHMwGvMBifihZpgpiu1KuOYE7o06gu&#10;q+pKzUhdINSGOWVvfxXlpuBba3T8bi2bKMZWJm6xRCpxn6ParKHpCcLg9BsN+AcWEzifhp6hbiGC&#10;eCX3F9TkNCGjjSuNk0JrnTZFQ1JTV3+oeRogmKIlmcPhbBP/P1j97bD1O8rU9eKfwgPqFxYetwP4&#10;3hQCz8eQFldnq9QcuDm35AuHHYn9/IhdegOvEYsLi6UpQyZ9YilmH89mmyUKnZJfr+vqS1qJPpUU&#10;NKe+QBzvDU4iH1rJkcD1Q9yi92mjSHWZAocHjpkVNKeGPNTjnRvHstjRf0ikhzlTVGTi+Zdws8fu&#10;uKOTuuRzQXz7E3mR7++l+/fP3fwEAAD//wMAUEsDBBQABgAIAAAAIQA8L/XC2wAAAAcBAAAPAAAA&#10;ZHJzL2Rvd25yZXYueG1sTI/LTsMwEEX3SPyDNUhsEHV4tCkhToUQ3bHpg0V303hIQuNxFLtN+vcM&#10;bGB5dK/unMkXo2vVifrQeDZwN0lAEZfeNlwZ2G6Wt3NQISJbbD2TgTMFWBSXFzlm1g+8otM6VkpG&#10;OGRooI6xy7QOZU0Ow8R3xJJ9+t5hFOwrbXscZNy1+j5JZtphw3Khxo5eayoP66Mz0LxvS+u/3p5u&#10;0rhzyfJQbT7OgzHXV+PLM6hIY/wrw4++qEMhTnt/ZBtUa+Bx+pBKVQJ5SfJpOhPe/7Iucv3fv/gG&#10;AAD//wMAUEsBAi0AFAAGAAgAAAAhALaDOJL+AAAA4QEAABMAAAAAAAAAAAAAAAAAAAAAAFtDb250&#10;ZW50X1R5cGVzXS54bWxQSwECLQAUAAYACAAAACEAOP0h/9YAAACUAQAACwAAAAAAAAAAAAAAAAAv&#10;AQAAX3JlbHMvLnJlbHNQSwECLQAUAAYACAAAACEAL8TpXYoBAAABAwAADgAAAAAAAAAAAAAAAAAu&#10;AgAAZHJzL2Uyb0RvYy54bWxQSwECLQAUAAYACAAAACEAPC/1wtsAAAAHAQAADwAAAAAAAAAAAAAA&#10;AADkAwAAZHJzL2Rvd25yZXYueG1sUEsFBgAAAAAEAAQA8wAAAOwEAAAAAA==&#10;" stroked="f"/>
            </w:pict>
          </mc:Fallback>
        </mc:AlternateContent>
      </w:r>
      <w:r>
        <w:rPr>
          <w:noProof/>
        </w:rPr>
        <mc:AlternateContent>
          <mc:Choice Requires="wps">
            <w:drawing>
              <wp:anchor distT="0" distB="0" distL="114300" distR="114300" simplePos="0" relativeHeight="251634688" behindDoc="0" locked="0" layoutInCell="1" allowOverlap="1" wp14:anchorId="77789306" wp14:editId="186694BF">
                <wp:simplePos x="0" y="0"/>
                <wp:positionH relativeFrom="column">
                  <wp:posOffset>2880995</wp:posOffset>
                </wp:positionH>
                <wp:positionV relativeFrom="paragraph">
                  <wp:posOffset>6350</wp:posOffset>
                </wp:positionV>
                <wp:extent cx="733425" cy="0"/>
                <wp:effectExtent l="0" t="2540" r="0" b="0"/>
                <wp:wrapNone/>
                <wp:docPr id="1027056193" name="AutoShape 33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733425" cy="0"/>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wps:spPr>
                      <wps:bodyPr/>
                    </wps:wsp>
                  </a:graphicData>
                </a:graphic>
                <wp14:sizeRelH relativeFrom="page">
                  <wp14:pctWidth>0</wp14:pctWidth>
                </wp14:sizeRelH>
                <wp14:sizeRelV relativeFrom="page">
                  <wp14:pctHeight>0</wp14:pctHeight>
                </wp14:sizeRelV>
              </wp:anchor>
            </w:drawing>
          </mc:Choice>
          <mc:Fallback xmlns:w16cei="http://schemas.microsoft.com/office/word/2026/wordml/cei">
            <w:pict>
              <v:shape w14:anchorId="69E55162" id="AutoShape 333" o:spid="_x0000_s1026" type="#_x0000_t32" style="position:absolute;margin-left:226.85pt;margin-top:.5pt;width:57.75pt;height:0;z-index:2516346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4avfiwEAAAEDAAAOAAAAZHJzL2Uyb0RvYy54bWysUstuGzEMvBfoPwi617KdvrDwOgcH6SVt&#10;DST9AFor7QpdiQKpeNd/X0mNnT5uQS6ERIrDmaE217MfxdEQOwytXC2WUpigsXOhb+WPh9t3n6Xg&#10;BKGDEYNp5cmwvN6+fbOZYmPWOODYGRIZJHAzxVYOKcVGKdaD8cALjCbkokXykPKVetURTBndj2q9&#10;XH5UE1IXCbVhztmb30W5rfjWGp2+W8smibGVmVuqkWo8lKi2G2h6gjg4/UQDXsDCgwt56AXqBhKI&#10;R3L/QXmnCRltWmj0Cq112lQNWc1q+Y+a+wGiqVqyORwvNvHrwepvx13YU6Gu53Af71D/ZBFwN0Do&#10;TSXwcIp5catilZoiN5eWcuG4J3GYvmKX38BjwurCbMkXyKxPzNXs08VsMyehc/LT1dX79Qcp9Lmk&#10;oDn3ReL0xaAX5dBKTgSuH9IOQ8gbRVrVKXC841RYQXNuKEMD3rpxrIsdw1+J/LBkqopCvPwSbg7Y&#10;nfZ0Vpd9rohPf6Is8s977X7+udtfAAAA//8DAFBLAwQUAAYACAAAACEAZHKeHtwAAAAHAQAADwAA&#10;AGRycy9kb3ducmV2LnhtbEyPy07DMBBF90j8gzVIbBB1KPQV4lQI0R2bPlh0N42HJDQeR7HbpH/P&#10;wAaWV+fqzplsObhGnakLtWcDD6MEFHHhbc2lgd12dT8HFSKyxcYzGbhQgGV+fZVhan3PazpvYqlk&#10;hEOKBqoY21TrUFTkMIx8Syzs03cOo8Su1LbDXsZdo8dJMtUOa5YLFbb0WlFx3Jycgfp9V1j/9ba4&#10;m8W9S1bHcvtx6Y25vRlenkFFGuJfGX70RR1ycTr4E9ugGgNPk8eZVAXIS8In08UY1OE36zzT//3z&#10;bwAAAP//AwBQSwECLQAUAAYACAAAACEAtoM4kv4AAADhAQAAEwAAAAAAAAAAAAAAAAAAAAAAW0Nv&#10;bnRlbnRfVHlwZXNdLnhtbFBLAQItABQABgAIAAAAIQA4/SH/1gAAAJQBAAALAAAAAAAAAAAAAAAA&#10;AC8BAABfcmVscy8ucmVsc1BLAQItABQABgAIAAAAIQAR4avfiwEAAAEDAAAOAAAAAAAAAAAAAAAA&#10;AC4CAABkcnMvZTJvRG9jLnhtbFBLAQItABQABgAIAAAAIQBkcp4e3AAAAAcBAAAPAAAAAAAAAAAA&#10;AAAAAOUDAABkcnMvZG93bnJldi54bWxQSwUGAAAAAAQABADzAAAA7gQAAAAA&#10;" stroked="f"/>
            </w:pict>
          </mc:Fallback>
        </mc:AlternateContent>
      </w:r>
      <w:r>
        <w:rPr>
          <w:noProof/>
        </w:rPr>
        <mc:AlternateContent>
          <mc:Choice Requires="wps">
            <w:drawing>
              <wp:anchor distT="0" distB="0" distL="114300" distR="114300" simplePos="0" relativeHeight="251635712" behindDoc="0" locked="0" layoutInCell="1" allowOverlap="1" wp14:anchorId="67AD39D3" wp14:editId="343A7E3E">
                <wp:simplePos x="0" y="0"/>
                <wp:positionH relativeFrom="column">
                  <wp:posOffset>2880995</wp:posOffset>
                </wp:positionH>
                <wp:positionV relativeFrom="paragraph">
                  <wp:posOffset>6350</wp:posOffset>
                </wp:positionV>
                <wp:extent cx="685800" cy="0"/>
                <wp:effectExtent l="0" t="2540" r="0" b="0"/>
                <wp:wrapNone/>
                <wp:docPr id="1628507037" name="AutoShape 33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85800" cy="0"/>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wps:spPr>
                      <wps:bodyPr/>
                    </wps:wsp>
                  </a:graphicData>
                </a:graphic>
                <wp14:sizeRelH relativeFrom="page">
                  <wp14:pctWidth>0</wp14:pctWidth>
                </wp14:sizeRelH>
                <wp14:sizeRelV relativeFrom="page">
                  <wp14:pctHeight>0</wp14:pctHeight>
                </wp14:sizeRelV>
              </wp:anchor>
            </w:drawing>
          </mc:Choice>
          <mc:Fallback xmlns:w16cei="http://schemas.microsoft.com/office/word/2026/wordml/cei">
            <w:pict>
              <v:shape w14:anchorId="16F2521D" id="AutoShape 334" o:spid="_x0000_s1026" type="#_x0000_t32" style="position:absolute;margin-left:226.85pt;margin-top:.5pt;width:54pt;height:0;z-index:2516357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lYMAigEAAAEDAAAOAAAAZHJzL2Uyb0RvYy54bWysUsFu2zAMvQ/YPwi6L3IKrAiMOD2k6C7d&#10;FqDdBzCyZAuzRIFUY+fvJ2lNtnW3YRdCIsXH9x61vVv8JE6G2GHo5HrVSGGCxt6FoZPfnh8+bKTg&#10;BKGHCYPp5NmwvNu9f7edY2tucMSpNyQySOB2jp0cU4qtUqxH44FXGE3IRYvkIeUrDaonmDO6n9RN&#10;09yqGamPhNow5+z9z6LcVXxrjU5frWWTxNTJzC3VSDUeS1S7LbQDQRydfqUB/8DCgwt56BXqHhKI&#10;F3J/QXmnCRltWmn0Cq112lQNWc26eaPmaYRoqpZsDserTfz/YPWX0z4cqFDXS3iKj6i/swi4HyEM&#10;phJ4Pse8uHWxSs2R22tLuXA8kDjOn7HPb+AlYXVhseQLZNYnlmr2+Wq2WZLQOXm7+bhp8kr0paSg&#10;vfRF4vTJoBfl0ElOBG4Y0x5DyBtFWtcpcHrkVFhBe2koQwM+uGmqi53CH4n8sGSqikK8/BJuj9if&#10;D3RRl32uiK9/oizy93vt/vVzdz8AAAD//wMAUEsDBBQABgAIAAAAIQCnlJUR2wAAAAcBAAAPAAAA&#10;ZHJzL2Rvd25yZXYueG1sTI9BT8JAEIXvJv6HzZh4MbBFBbR2S4yRmxcBD96G7thWurNNd6Hl3zNy&#10;keOX9/Lmm2wxuEYdqAu1ZwOTcQKKuPC25tLAZr0cPYEKEdli45kMHCnAIr++yjC1vudPOqxiqWSE&#10;Q4oGqhjbVOtQVOQwjH1LLNmP7xxGwa7UtsNexl2j75Nkph3WLBcqbOmtomK32jsD9cemsP73/flu&#10;Hr9dstyV669jb8ztzfD6AirSEP/L8Kcv6pCL09bv2QbVGHicPsylKoG8JPl0NhHenlnnmb70z08A&#10;AAD//wMAUEsBAi0AFAAGAAgAAAAhALaDOJL+AAAA4QEAABMAAAAAAAAAAAAAAAAAAAAAAFtDb250&#10;ZW50X1R5cGVzXS54bWxQSwECLQAUAAYACAAAACEAOP0h/9YAAACUAQAACwAAAAAAAAAAAAAAAAAv&#10;AQAAX3JlbHMvLnJlbHNQSwECLQAUAAYACAAAACEAIZWDAIoBAAABAwAADgAAAAAAAAAAAAAAAAAu&#10;AgAAZHJzL2Uyb0RvYy54bWxQSwECLQAUAAYACAAAACEAp5SVEdsAAAAHAQAADwAAAAAAAAAAAAAA&#10;AADkAwAAZHJzL2Rvd25yZXYueG1sUEsFBgAAAAAEAAQA8wAAAOwEAAAAAA==&#10;" stroked="f"/>
            </w:pict>
          </mc:Fallback>
        </mc:AlternateContent>
      </w:r>
    </w:p>
    <w:p w14:paraId="20F0F552" w14:textId="77777777" w:rsidR="00E032F8" w:rsidRPr="002B474B" w:rsidRDefault="00E032F8" w:rsidP="00E032F8">
      <w:pPr>
        <w:tabs>
          <w:tab w:val="clear" w:pos="567"/>
          <w:tab w:val="left" w:pos="708"/>
        </w:tabs>
        <w:spacing w:after="240" w:line="280" w:lineRule="exact"/>
        <w:jc w:val="center"/>
        <w:rPr>
          <w:b/>
          <w:szCs w:val="22"/>
          <w:lang w:val="pl-PL"/>
        </w:rPr>
      </w:pPr>
    </w:p>
    <w:p w14:paraId="56FFFFFD" w14:textId="7A70B985" w:rsidR="00E032F8" w:rsidRPr="002B474B" w:rsidRDefault="00EC0972" w:rsidP="00E032F8">
      <w:pPr>
        <w:tabs>
          <w:tab w:val="clear" w:pos="567"/>
          <w:tab w:val="left" w:pos="708"/>
        </w:tabs>
        <w:spacing w:after="240" w:line="280" w:lineRule="exact"/>
        <w:rPr>
          <w:b/>
          <w:szCs w:val="22"/>
          <w:lang w:val="pl-PL"/>
        </w:rPr>
      </w:pPr>
      <w:r>
        <w:rPr>
          <w:noProof/>
        </w:rPr>
        <mc:AlternateContent>
          <mc:Choice Requires="wps">
            <w:drawing>
              <wp:anchor distT="0" distB="0" distL="114300" distR="114300" simplePos="0" relativeHeight="251640832" behindDoc="0" locked="0" layoutInCell="1" allowOverlap="1" wp14:anchorId="7B903C2D" wp14:editId="6DA55312">
                <wp:simplePos x="0" y="0"/>
                <wp:positionH relativeFrom="column">
                  <wp:posOffset>418465</wp:posOffset>
                </wp:positionH>
                <wp:positionV relativeFrom="paragraph">
                  <wp:posOffset>-3175</wp:posOffset>
                </wp:positionV>
                <wp:extent cx="1348740" cy="500380"/>
                <wp:effectExtent l="4445" t="0" r="0" b="0"/>
                <wp:wrapNone/>
                <wp:docPr id="1762869984" name="Text Box 3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48740" cy="5003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AA166CD" w14:textId="77777777" w:rsidR="00E032F8" w:rsidRPr="00F10AB4" w:rsidRDefault="00E032F8" w:rsidP="00E032F8">
                            <w:pPr>
                              <w:rPr>
                                <w:b/>
                                <w:lang w:val="pl-PL"/>
                              </w:rPr>
                            </w:pPr>
                            <w:r w:rsidRPr="00F10AB4">
                              <w:rPr>
                                <w:b/>
                                <w:lang w:val="pl-PL"/>
                              </w:rPr>
                              <w:t>O</w:t>
                            </w:r>
                            <w:r>
                              <w:rPr>
                                <w:b/>
                                <w:lang w:val="pl-PL"/>
                              </w:rPr>
                              <w:t>słona zabezp</w:t>
                            </w:r>
                            <w:r w:rsidRPr="00F10AB4">
                              <w:rPr>
                                <w:b/>
                                <w:lang w:val="pl-PL"/>
                              </w:rPr>
                              <w:t>ieczająca</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B903C2D" id="Text Box 339" o:spid="_x0000_s1030" type="#_x0000_t202" style="position:absolute;margin-left:32.95pt;margin-top:-.25pt;width:106.2pt;height:39.4pt;z-index:2516408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CKIz4wEAAKgDAAAOAAAAZHJzL2Uyb0RvYy54bWysU1Fv0zAQfkfiP1h+p0m7jJWo6TQ2DSGN&#10;gTT4AY5jJxaJz5zdJuXXc3a6rsAb4sXy+ezvvu+78+Z6Gnq2V+gN2IovFzlnykpojG0r/u3r/Zs1&#10;Zz4I24gerKr4QXl+vX39ajO6Uq2gg75RyAjE+nJ0Fe9CcGWWedmpQfgFOGUpqQEHESjENmtQjIQ+&#10;9Nkqz99mI2DjEKTynk7v5iTfJnytlQyftfYqsL7ixC2kFdNaxzXbbkTZonCdkUca4h9YDMJYKnqC&#10;uhNBsB2av6AGIxE86LCQMGSgtZEqaSA1y/wPNU+dcCppIXO8O9nk/x+sfNw/uS/IwvQeJmpgEuHd&#10;A8jvnlm47YRt1Q0ijJ0SDRVeRsuy0fny+DRa7UsfQerxEzTUZLELkIAmjUN0hXQyQqcGHE6mqykw&#10;GUteFOurglKScpd5frFOXclE+fzaoQ8fFAwsbiqO1NSELvYPPkQ2ony+EotZuDd9nxrb298O6GI8&#10;Sewj4Zl6mOqJmabiRZQWxdTQHEgOwjwuNN606QB/cjbSqFTc/9gJVJz1Hy1Z8m5ZRP4hBcXl1YoC&#10;PM/U5xlhJUFVPHA2b2/DPI87h6btqNLcBAs3ZKM2SeELqyN9Gock/Di6cd7O43Tr5YNtfwEAAP//&#10;AwBQSwMEFAAGAAgAAAAhAJz8yRvbAAAABwEAAA8AAABkcnMvZG93bnJldi54bWxMjs1OwzAQhO9I&#10;vIO1SNxam0JKG7KpEIgriPIjcdvG2yQiXkex24S3xz3BaTSa0cxXbCbXqSMPofWCcDU3oFgqb1up&#10;Ed7fnmYrUCGSWOq8MMIPB9iU52cF5daP8srHbaxVGpGQE0ITY59rHaqGHYW571lStveDo5jsUGs7&#10;0JjGXacXxiy1o1bSQ0M9PzRcfW8PDuHjef/1eWNe6keX9aOfjBa31oiXF9P9HajIU/wrwwk/oUOZ&#10;mHb+IDaoDmGZrVMTYZaBSvHidnUNaodwUl0W+j9/+QsAAP//AwBQSwECLQAUAAYACAAAACEAtoM4&#10;kv4AAADhAQAAEwAAAAAAAAAAAAAAAAAAAAAAW0NvbnRlbnRfVHlwZXNdLnhtbFBLAQItABQABgAI&#10;AAAAIQA4/SH/1gAAAJQBAAALAAAAAAAAAAAAAAAAAC8BAABfcmVscy8ucmVsc1BLAQItABQABgAI&#10;AAAAIQC7CKIz4wEAAKgDAAAOAAAAAAAAAAAAAAAAAC4CAABkcnMvZTJvRG9jLnhtbFBLAQItABQA&#10;BgAIAAAAIQCc/Mkb2wAAAAcBAAAPAAAAAAAAAAAAAAAAAD0EAABkcnMvZG93bnJldi54bWxQSwUG&#10;AAAAAAQABADzAAAARQUAAAAA&#10;" filled="f" stroked="f">
                <v:textbox>
                  <w:txbxContent>
                    <w:p w14:paraId="3AA166CD" w14:textId="77777777" w:rsidR="00E032F8" w:rsidRPr="00F10AB4" w:rsidRDefault="00E032F8" w:rsidP="00E032F8">
                      <w:pPr>
                        <w:rPr>
                          <w:b/>
                          <w:lang w:val="pl-PL"/>
                        </w:rPr>
                      </w:pPr>
                      <w:r w:rsidRPr="00F10AB4">
                        <w:rPr>
                          <w:b/>
                          <w:lang w:val="pl-PL"/>
                        </w:rPr>
                        <w:t>O</w:t>
                      </w:r>
                      <w:r>
                        <w:rPr>
                          <w:b/>
                          <w:lang w:val="pl-PL"/>
                        </w:rPr>
                        <w:t>słona zabezp</w:t>
                      </w:r>
                      <w:r w:rsidRPr="00F10AB4">
                        <w:rPr>
                          <w:b/>
                          <w:lang w:val="pl-PL"/>
                        </w:rPr>
                        <w:t>ieczająca</w:t>
                      </w:r>
                    </w:p>
                  </w:txbxContent>
                </v:textbox>
              </v:shape>
            </w:pict>
          </mc:Fallback>
        </mc:AlternateContent>
      </w:r>
      <w:r>
        <w:rPr>
          <w:b/>
          <w:noProof/>
          <w:szCs w:val="22"/>
        </w:rPr>
        <mc:AlternateContent>
          <mc:Choice Requires="wpg">
            <w:drawing>
              <wp:anchor distT="0" distB="0" distL="114300" distR="114300" simplePos="0" relativeHeight="251642880" behindDoc="1" locked="0" layoutInCell="1" allowOverlap="1" wp14:anchorId="67617318" wp14:editId="49DE6F39">
                <wp:simplePos x="0" y="0"/>
                <wp:positionH relativeFrom="column">
                  <wp:posOffset>929640</wp:posOffset>
                </wp:positionH>
                <wp:positionV relativeFrom="paragraph">
                  <wp:posOffset>-672465</wp:posOffset>
                </wp:positionV>
                <wp:extent cx="3550920" cy="2345055"/>
                <wp:effectExtent l="1270" t="3175" r="635" b="0"/>
                <wp:wrapNone/>
                <wp:docPr id="1892469762" name="Group 34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550920" cy="2345055"/>
                          <a:chOff x="2238" y="9012"/>
                          <a:chExt cx="6120" cy="4844"/>
                        </a:xfrm>
                      </wpg:grpSpPr>
                      <wpg:grpSp>
                        <wpg:cNvPr id="1128901621" name="Group 342"/>
                        <wpg:cNvGrpSpPr>
                          <a:grpSpLocks noChangeAspect="1"/>
                        </wpg:cNvGrpSpPr>
                        <wpg:grpSpPr bwMode="auto">
                          <a:xfrm>
                            <a:off x="2238" y="9446"/>
                            <a:ext cx="6120" cy="4410"/>
                            <a:chOff x="2164" y="5117"/>
                            <a:chExt cx="6703" cy="4150"/>
                          </a:xfrm>
                        </wpg:grpSpPr>
                        <pic:pic xmlns:pic="http://schemas.openxmlformats.org/drawingml/2006/picture">
                          <pic:nvPicPr>
                            <pic:cNvPr id="1778913731" name="Picture 2"/>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2286" y="5117"/>
                              <a:ext cx="6581" cy="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wps:wsp>
                          <wps:cNvPr id="361564640" name="Text Box 7"/>
                          <wps:cNvSpPr txBox="1">
                            <a:spLocks noChangeAspect="1" noChangeArrowheads="1"/>
                          </wps:cNvSpPr>
                          <wps:spPr bwMode="auto">
                            <a:xfrm>
                              <a:off x="2164" y="6264"/>
                              <a:ext cx="1494" cy="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wps:spPr>
                          <wps:txbx>
                            <w:txbxContent>
                              <w:p w14:paraId="3C8EAF83" w14:textId="77777777" w:rsidR="00E032F8" w:rsidRPr="00D90B51" w:rsidRDefault="00E032F8" w:rsidP="00E032F8">
                                <w:pPr>
                                  <w:rPr>
                                    <w:b/>
                                  </w:rPr>
                                </w:pPr>
                              </w:p>
                            </w:txbxContent>
                          </wps:txbx>
                          <wps:bodyPr rot="0" vert="horz" wrap="square" lIns="91440" tIns="45720" rIns="91440" bIns="45720" anchor="t" anchorCtr="0" upright="1">
                            <a:noAutofit/>
                          </wps:bodyPr>
                        </wps:wsp>
                      </wpg:grpSp>
                      <wps:wsp>
                        <wps:cNvPr id="325585120" name="Text Box 3"/>
                        <wps:cNvSpPr txBox="1">
                          <a:spLocks noChangeAspect="1" noChangeArrowheads="1"/>
                        </wps:cNvSpPr>
                        <wps:spPr bwMode="auto">
                          <a:xfrm>
                            <a:off x="2324" y="9012"/>
                            <a:ext cx="4535" cy="13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wps:spPr>
                        <wps:txbx>
                          <w:txbxContent>
                            <w:p w14:paraId="3A49FBF2" w14:textId="77777777" w:rsidR="00E032F8" w:rsidRPr="006007DA" w:rsidRDefault="00E032F8" w:rsidP="00E032F8">
                              <w:pPr>
                                <w:spacing w:line="240" w:lineRule="auto"/>
                                <w:rPr>
                                  <w:szCs w:val="22"/>
                                </w:rPr>
                              </w:pPr>
                            </w:p>
                          </w:txbxContent>
                        </wps:txbx>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67617318" id="Group 341" o:spid="_x0000_s1031" style="position:absolute;margin-left:73.2pt;margin-top:-52.95pt;width:279.6pt;height:184.65pt;z-index:-251673600" coordorigin="2238,9012" coordsize="6120,484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1cvPqyQMAAFcLAAAOAAAAZHJzL2Uyb0RvYy54bWzUVtuO2zYQfS/QfyD0&#10;npV1tSysN0izzSJA2i6a5ANoirogEsmS9Nqbr+8MqYvXTpFNUKTogw1eh2fOORzq+uVx6MkD16aT&#10;YhtEV6uAcMFk1YlmG3z88OZFERBjqahoLwXfBo/cBC9vfv7p+qBKHstW9hXXBIIIUx7UNmitVWUY&#10;GtbygZorqbiAyVrqgVro6iasND1A9KEP49UqDw9SV0pLxo2B0Vs/Gdy4+HXNmf2jrg23pN8GgM26&#10;f+3+d/gf3lzTstFUtR0bYdDvQDHQTsChc6hbainZ6+4i1NAxLY2s7RWTQyjrumPc5QDZRKuzbO60&#10;3CuXS1MeGjXTBNSe8fTdYdnvD3davVf32qOH5jvJPhngJTyopjydx37jF5Pd4TdZgZ50b6VL/Fjr&#10;AUNASuTo+H2c+eVHSxgMJlm22sQgA4O5OEmzVZZ5BVgLMuG+OE7AMTC9WUXxNPfruD+Pps1pkaY4&#10;G9LSH+zAjuBQ/BGpb0IS95p0FRg0iguInMdRQAQdIAHHMUlSd9h5xqjnxAgR8nVLRcNfGQW2glgO&#10;wPmW+Wg48WskLcmmae6Tnag6STWNRpsuJEV56kjKomh9QdJ6lXiG0yhzO/+BJNWxEn6jq6B14aqv&#10;3z7YZfeaB2OQ4VkxBqo/7dULuACK2m7X9Z19dJcZjISgxMN9x9CQ2DnRbr0uNlGyTmbtYBmeTpx2&#10;02K/lWJqzslf0G0Z0loeWk4rM8n5NEqI3Sdwdn2n3nR9j1bH9pg4VJSzG/kF7vxtv5VsP3BhffnS&#10;vAcOpDBtp0xAdMmHHQej6reV8xctjWZ/gt9coTJWc8taPLwGEOM46DtPOMQLSMRv4HI/w4pFfmap&#10;2YpZAYzjlb0wFLCsjb3jciDYANiA1JUD+vDOIGbANi1B1EIieS6XXjwZgIU44vAj4rEJCeAdhsfB&#10;TFxD74Ltb6p/71uqOKDEsIu9kjzK8jRPoTz5yvABCfhFHom7YuNirJTEHmEYHYMZGF8wF0/N5WEZ&#10;urDZSTSP43kiTfc+j6EAOBYnkaJ0AyUBRVoXhStMU2VcBPjXNEL0XiNs2ePu6Iqrq+U4spPVI9Ck&#10;JTgC6ITPA2i0Un8OyAGe2m1g/tpTrBr9WwFabqIUWbeuk2ZrLPL6dGZ3OkMFg1DbwAbEN19b/57v&#10;le6aFk7yugj5Ct6munMuXFCBr7ADdnKtk3fiR3gszrIic6/YmccS1AyBgSH/W48lsX9blgd48lia&#10;JZn3WJQUDvD8svw4k7l3cpHzf2Iy+HoDuz35PDztOysu38M3fwMAAP//AwBQSwMECgAAAAAAAAAh&#10;APRslU2QIQEAkCEBABQAAABkcnMvbWVkaWEvaW1hZ2UxLnBuZ4lQTkcNChoKAAAADUlIRFIAAAHv&#10;AAABOAgCAAAA/dDsDQAAAAFzUkdCAK7OHOkAAAAJcEhZcwAADsQAAA7EAZUrDhsAAP+1SURBVHhe&#10;7L0HgGVHeSbaOXdPjprRjKRRBgkJZEQGgc0CZo3XNjgA9honvOt12OB9+56N2GX32V57ndYJ27te&#10;2xgbP2xsgsEmgwQSIAmBsmZGo8mhp3P3Dd233xeq6lTfGY0m9EjTPefo6s7pc8+pU6dO1Vdfff9f&#10;f7XOz8+3lFtZAmUJlCVQlsASL4G2JZ7/MvtlCZQlUJZAWQIsgRLNy3pQlkBZAmUJLIcSKNF8ObzF&#10;8hnKEihLoCyBEs3LOlCWQFkCZQkshxIo0Xw5vMXyGcoSKEugLIESzcs6UJZAWQJlCSyHEijRfDm8&#10;xfIZyhIoS6AsgRLNyzpQlkBZAmUJLIcSKNF8ObzF8hnKEihLoCyBEs3LOlCWQFkCZQkshxIo0Xw5&#10;vMXyGcoSKEugLIESzcs6UJZAWQJlCSyHEijRfDm8xfIZyhIoS6AsgRLNyzpQlkBZAmUJLIcSKNF8&#10;ObzF8hnKEihLoCyBEs3LOlCWQFkCZQkshxIo0Xw5vMXyGcoSKEugLIESzcs6UJZAWQJlCSyHEijR&#10;fDm8xfIZyhIoS6AsgRLNyzpQlkBZAmUJLIcSKNF8ObzF8hnKEihLoCyBEs3LOlCWQFkCZQkshxIo&#10;0Xw5vMXyGcoSKEugLIESzcs6UJZAWQJlCSyHEijRfDm8xfIZyhIoS6AsgRLNyzpQlkBZAmUJLIcS&#10;KNF8ObzF8hnKEihLoCyBEs3LOlCWQFkCZQkshxIo0Xw5vMXyGcoSKEugLIESzcs6UJbAqUpgx/bL&#10;ygIqS2BJlECJ5kviNZWZLEtgOZdA2WUuytst0XxRirFMpCyBsgTKEniWS6BE82f5BZS3L0ugLIGy&#10;BBalBEo0X5RiLBMpS6AsgbIEnuUSKNH8WX4B5e3LEihLoCyBRSmBEs0XpRjLRMoSKEugLIFnuQRK&#10;NH+WX0B5+7IEyhIoS2BRSqBE80UpxjKRsgTKEihL4Fkugdb5+flnOQtL5/ZzD905Pzk6t/Mb85Pj&#10;85OTc7sed94bE5Nz9xw48Tk6X3GVD7YODLRfvgM77Vdc3zqwsv3qW1qH1i2d576ocwpX6Mef2H1R&#10;F8H5f/iykBeljEs0f8pinB8/OvfIV2a/fgdQe+7goZPi9Vm/g9Y13R3P2QaIb7/imvYdN7Zf++Kz&#10;Tqq88LyWQAk057V4nXhZyItSyCWaNxdj/TN/Mfv1u+pfv+9p4bu6fbC2YU26fuKyq1pbW/1ne2W6&#10;7+De9FPPYwc6hmuneGEA985br++44eaOG19WIvui1OzFSqQEmsUqyVOkUxbyohRyieYsRtDw+uf+&#10;v/qXPlv76D0nLdbxF26f3rR1rqd3cus1OGFs/XU8rbUlwbevSn/il5ROOthRn+o7trujNtNz+Ine&#10;Q/u6ho/13n/4xNu1XbGi6+Uv6XrtW0pYX5Qqfo6JlEBzjgV4OpeXhXw6pfS051zsaD77lY/V/vGD&#10;tU/dNT9czQsLvHv8mqsmL71qeu22yZXbcqQ2jif4huHBeN2M7PGk/Hjk7sWtVhx6oP/JB3sO7hu4&#10;/7H2hfwdsN7z5u/pev0PlyL709bj83dCCTTnr2xTymUhL0ohX7xoXvvw71X+5i+b5JSRV143vu3K&#10;kW03VfrXN9PtHIkL5r0AxAOsZ8S8CeWRhq3OIbGYpi8cOvCNoUe+NnTffV27x/O32/3ml/f80L9r&#10;u+TaRXnlZSJnVAIl0JxRcZ3dyWUhn125NV11MaI5lPHp3/4fjZ1jqSymn7vh4K2vGr70+bOdfYba&#10;JJUU4slToHmO1ydVWtIJJ7oPRVIvfG+jt6jv2ze8a+1XPj5019dztg5M7/2pXyp5+qLU+9NPpASa&#10;0y+rsz6zLOSzLrr8wosLzRv7H5r+5X9X/9yjqQgOfdvNB2+8bWrlpQWeBtkkAOuioHm6XWO+gf0E&#10;60miaWtt421b8U8xA6CjPrli513r/+HvE1WHsbT3x97W/b0/vyjvvkzkdEqgBJrTKaVzPKcs5HMs&#10;QF9+EaF59S9/eea9f5b08b2vft7jz3l1bWBdR0dHe3s7yqK9HZDahi0UTWToC4VviSwnU1pwWtLQ&#10;E8t2UvP4D27pjQb3vOkINuG4UDzb4eXZUGD1Q5/MMb395s0D7/n9UnhZlAbwtImUQPO0RXTuJ5SF&#10;fO5leLGgOVxWpn/pXyd/lSPPv/QbN792pHc9cNxQjm+UBXYBq/ibUBo2Q3dh5Awgm6F5E/Im6Rx4&#10;jQuN2gHBG/NzjQb2G405wvn8fBsZeWubu5F2diRG9cTQcylm7b0fXv+hD1t7AUnv/4X/1Pmq71+U&#10;SlAmcooSKIHmGageZSEvSiEvf24OKJ/46e+2tbO2uuv+l7/84fU3CjiBosTxhObYwUFjugHWkC4R&#10;JGyJuRvm03aiW4v7gMDFobAAwvHhNjs3R0w3kXdOOnFXZgS3RR54VN6PCzoN/NU9eeiSD/1B/5fD&#10;1MT+9/xc1xvfuSj1oEzkqUqgBJpnoG6UhbwohbzM0TyH8uFr137hptce71ptAE2AnqO5AZ0UubUV&#10;+/72EXHwE3g68Bbk2+pLBr5p36gNIAeUz87O1ut1fAPZsSU0R4/S2YlPlzoWATr6kmxA4Dft5JHy&#10;+jvfv/59H/fBEtAXpRmU3Px8F+Op0y/RfFHKf5mj+fi/fIVZ+bFr1/798/55va2LOC2wzlHbSkui&#10;6tVqdXJy0sTcx08sa1syT3RT8RFr6OkqwzfpOWg5Phma45zUsaxevXrbpZcC2TFsOJGYp9Tw06oH&#10;PnnJ7/6Zjwz8xrtLyWVRGsNJEymB5vyVbUq5LORFKeTljOYzv/HTlf/9MRTTkWvW/u1zXldr6ZBu&#10;IiVDSophndxbeN0JHO3oAAo/8vBD1Wotg+OAyzmCJ7w+adiydLBp5yR9gHsFvUz8+vJXvHLTxo1d&#10;XV0aE+DtkJL7O0dz7K9+8JObf4eADg196M/+ujSKLkp7ODGREmjOU8HmyZaFvCiFvGwj4mKSp6F8&#10;/NKBD1z9rVP1eUgc1jqw1Wo1EHBs/Ad/aPMuvoXskD642VJqed2b/0QPEH/plD7iT5Bl0k6TpOPj&#10;uZ7DHkWdireRkRHI6sziLDWZ4P5iJ5jiw7+Hr331oXd8F/uA4SrcLhelNpSJlCVQlsDSLYFly80n&#10;/80b7Ff+/m9//d75IXLYYlvwl+2hRHAJ2Ng5dvQI9kyXfZ2Jszl0E1PGEWjg8YRce0mMPvDudI52&#10;7Hge3F2wCwFmZmZ6x44r8R809K7OTunnzFxyZ2S+o55utn7F+97d9yUaRQf/6Dc7bnn90q2IF2zO&#10;S9r4DLyaspAXpZCXJ5ojEPn49/4gCuj+F1/7kcHrkwbtnfhdYLqNnABzSBz4eaY2VR8c6egVXmby&#10;t+E5dzQJFtDWNqMzToaIU7yYdK2hN4gqUU9Pvufa6ZtfOX1wfmBg4PIrrujp6UFO6OgivWXBm45q&#10;vp1euicPXv1//V84oesNN/f/t79alDpRJpKXQAk0z0B9KAt5UQp5eaJ5Usx/+5+9cXRWcvkJ8a5S&#10;iBSUo9Hc0gqA9fH6VyfXH8ExQLREDpHybFWPnCyH15B+tZdL3JqXAtHfmZiu83QPwPYL218/O9G2&#10;/bLLent7gebY7OGSUsvdFj13FNulH//d1R/7Ks5Z+YU7y3n/i9IqSjRf9GI8dYIlmi9KgS9P3RzR&#10;yVE6B69ePVxtlSMJBXN/e0f73LxvMR2KOb7hbzLVOt7RqTk87a3tHZBhuNPWoW84m+AgMBbom3/k&#10;h8KPrvJp+ISDPk7rK/5v0XfoYiIot8DTpXugHZlBNuSWzmwnZ5iwY19HOK9zhx7syP7olTe5Ksx+&#10;7Z8WpU6UiZQlUJbAUiyB5Ynm9krcve6SCNmCxgDfsjHK7zsZRTNknyOLb50DiHfAugntGmjOfe10&#10;YnIR8F3Ijh3CevbRmfgY5YX44dcC4m3yDN+YBhqHDdGZnKDMPgaTRT0kWDAMCN7ryd+R3o5zYxtD&#10;bMW5nQ8sxSpY5rksgbIEFqUElieau2gm5ttmpqemtc3EDfsVbWlHf83ggw0Hx7FNTAG+O7raO7s7&#10;Orv5zf2udhzEd2cnP8B6nqMPQd+fAOhEfH3SEaG8OwCTfQG6wNx6CZEdgQBwnt3S5XjDTgdfNfra&#10;8M/wyf+s1qbmbbAtt7IEyhK4qEtgeermIzdeibd6z+te/NXVNySPFEy+TCZNM1/HTDGg4k9YQfv7&#10;+7t7uj926I9XXNYNOLazN11Wgndg4dhC4pzMmbk6nvmPh2miwdopfVwqCTOib+57kn+D+y9f+e0d&#10;kyu2b98+NDTYK0OofSJtCAVlt5c89HLAPY54FhR2tr71Tfju/ak39/zIf72oq/N5ePhS0j0Phdqc&#10;ZFnIi1LIy5mb9zVmBwYH8RlasWLFypWrsK1e7c+atWvxWb9+/cZNm9ZvCNu6desGBwcJnp3z3f0d&#10;PYNdvUOdvSu6+lZ045v7ODKA786efn868Gd3H7756enrwBH/1KtPD37t5UF8d/WI44vmW7ehKC+S&#10;LoquDqV1vru7G1nu7+vrgyVUm/dwvJ9H8Qe/Bgb64f2CvgdfQ+2zi1IVykSWcQnks9is153iYU/9&#10;q3jMqS5fxsV4gT/a8kRzxIxFuW/YuzsYE4PJk3p0k13RCnU6CGljenqqAUNlWyuUEyIvpJWe9q6e&#10;jq6+DkB890Bnl7+B3QNd3UDtwS7s4NO7sovQv6obH+4PdfXhs7ILvQJgvasXok1QZtqoulBvkWFU&#10;YC7hZXaujmxDb/e4wbm1uO+IADoSJHVXLDopPnaX99uvuP4Cr21l9p75EkjYnYwxrjY5ps+j4s1O&#10;t9RG5yvH5itHWypH5yvD87WJRn0mZbipDygB/Zl/lU97x+WptCQPxQ/9yx+d7OTUIdfg/LvJCT2V&#10;1Ex18jOVv1pzaR/wGqI5GHTwMJdvuUUSXqvqTLGbMcrzVZ2byxwSyly9MVdrzNYghwOR5xv0VQFa&#10;c8YQ9RaCNpO9qfMVGzp2XHfttd3dmDzEiajR9yXl34K7+TyfCPsDv/NvO/7x6zij9FB82up+Fics&#10;aREAldTA3TJXm58+WB8/MDe6d25019z04dr02Gy9NlurtLbOtcxWW+fxmZ1v1FGz8cH4cb61s6Wt&#10;u6N7RVdPX2fPYFv/+tb+za2DW9p7V7b0rGod2Nra0XMW5XnSS5Z0IS9WIZx7OssTzdPsoV2vuuHO&#10;K7+1ydncfiSu6CcCfaU+/bnKX7Z2z4OVB88Wgap6ggUFHpm1XFMAsh0MSx4tm+FMCuV14HijDrdD&#10;gDigXFo5hXj8xPCKQUzvae267PiLr9x23bXXXB2DBySXF4VvlBaTozmgvGN4z+A7fgQ3K2cPnXtj&#10;WBJAY46c1+EmmjwP4jDxZPXwI9XhRyuTx9tmDlWO76rMjLbOTc/jE0US12VXbO7M03E2DtUbjrCf&#10;8R8ZaRSyvwNSZEdPa2d/d++qtv4t7auuaO8ZahvY0rJqR2vPqpa+TQsn2BUR6JqaYV7aJZovSu1d&#10;nmiOokkz+z/5tu8/3Lf5xJqUH/HsIbLsNszqnK/0HT0w9+jMdNWhxtNsTKIvRENyc8/IN2XWl9G2&#10;FU3CzSAkH6ydZN/Uc4jjsQMpViFCgi2t62evmB1tf/WrXwMTaIqujnsUwXiZJptU4ubYWfGr72z7&#10;4uNIspzZvyjt4cRELjSgQS1q4iJz9enZ8X2zh785eXRn5fAD08d3NiqHQbpb2uYpGbZx3RSwF802&#10;i7Vv4XOyWs03OA5t1ZRm47vM7OlPRdxn3eZBQL9+6WTs0dYOHNaIsaNzsHVgW+fQ1pZV17Stuqqx&#10;6uq2vg0tbfS5auqBmsr5Qivk81SXzneyyxbNEz3HChV//93vrLd3JzpT1NeFZNthzbHZuQW2R0/F&#10;tLIdqrhOiWpHWC8oi7Fl8QP/67IsTrpT9pYqd54TtFL5SlYL9pQNHaIjoxMPEX37P/I/u/7o75BI&#10;SczPXzu5AIHGlp656aP1/V859sBHp47cPzO2FyUASwzsLQBxT1NTmZBAqAbTOctwbKTGIXOLMO5c&#10;iObgDPxJ4J4qfwB0VWH850nKlvza0VvIot/e2kD/QQrSaNBpd+iato23tm69bX71dW1dA8h2Yk75&#10;K7sAC/n81ajzl/KyRXMUWVLPR65b99lXvK3W1pXANC/QJLn4V2Ml24E2B0FkrY1Yn3bichZYrkgh&#10;FcNaE/ozAnwT0KeG8VRv1FB+MhWIzCjJLNjp/fIHe3/5D9jYyoi45699tLQ8K0CT9G7Xh1RtZiuj&#10;ld2fG93ztfG9X6qN7ZmbnQbCojIwEhxUPkZOthGH/N3QHhQV1WgFjItHeFVInJcwBTJ0jzAzniEX&#10;XuG2r+QJNhepW+D9KNRgqoT6iJYGORBzNU+PrZYGswCo717Tuv7W1g23zF/ycsgyTTX8WSnk81lr&#10;np20lzOao0TTahWj16/73Kt+sN4WGPpTFXYO9zlHdoVOQG8cN/R7HwGysIs4WSDlDJ8bw95Gh/HA&#10;p0/dnaQqnhpzvK9GyVwIKdg/++76G0M5tnK1ivPadJ55oHHFs6Lirn1u8uDkwx85+sinJg58tTFX&#10;pTsUwbSRsNlmeKOuOLjpc9giJc9VlIjXYtkJpoHwOZSrzidnRFxCdl9gutdKnJ/zWlkG+rY2au5y&#10;1+K+dsK95lthgJqbb+1p3XRb+zXfN7/+W9ym8H3lZZc//gRDgZbbuZTAMkfzfCW56W2Dd/+zHxjt&#10;35CYzlMx5fx408kJjs3ZjbDWVRjfXLsKhU6CYqxvinXutyXlPeyoSRT7PiHF3VUGCuMnbjTw17/S&#10;9Ref9GnlSnLnUvtP59pnEc3rR785fP/fjO29Z+b4I3OzM4C99nbUCwBsQ6CKeQbmx8lfK8I3/7VI&#10;wuieOd0OUT/NDmIHQBTmX7ok1s8TWkeB467ADErHPS2URQI+R1cAzLmbBytnitDTQfkhyGCUgKza&#10;BwwWXNbt9u72za9se86PN1Zdh6uvuvyKEs1Ppzae+pxljuaExWyVZ/z50Ftev2v7i1UdCwtPRNii&#10;NE4K9D5oQPd+FFvCSkZGc/8nzT2sXiEppqDnuXHpFK8nNDfdShe3dY48OfAnv9T+xZ0llJ971T/N&#10;FM4HmjfpJ8iJZhLYy2me1pN9d0/s/Gxt4lBjtto+O9ZaP95aH5urTWrqMNxZqYmQnxt96SFFemDd&#10;g1Z6yeQC/lb+JRavcM1RK0+Ci5WTlvnEoF0sGSUPB9xcyMEjE9GFaDLk5tbQE0fpaG8BtUGy9POS&#10;8uOOJwo/kmTgAYksbnx1+0v+61VX3/jY7l1Pxa5O802Vpy1/NDegz/z2f6x+4PN+3xPPWf/oy980&#10;vPoK1J5cv0v6RlO1aKpkOVsXLmslaNITUXRaoMJ/HHIGjm5tXZEXk4HKjTHrVPLMxDyk/qNl8ON/&#10;0Pt3H28drvGqNd0Dv/wr5fIUz0ADXlw0T3UM8D0+MTE8fHxmpoLpYfKWCrIDhDqd5uFfsOLgCBeM&#10;nR1vr411zOyfnzo0N3mkdXJ3fXx3vTbTmJ1pma8D6FG7DPHQaTraEP6B8ohiNLeDSqP+wXrKKmrr&#10;JYX1RMZ5ZhRMsG+BRW6JEn5M8AOfZ/bIzRUplBCNXoMnSLPBPkaqUFCQCzSM0OsUr0pZau0AoDda&#10;kauWtt6N1/7c7kd37YS45BV6y+3sSuCiQHMXTe3Dvzf967+Dddf858Fvu3nPTa+d6Vsb6M3Jys9y&#10;RxI9coRNQJyYOq38HZxrFDxdNMuTtCUCelxGjodU9ZsHByfLApPv/8qH+v/mr9p2jfuEzldc1ffz&#10;v1ouBHp2Nf5Mr1pcNAdgTU5OHTh4EKHdAOjiABzCIVcOyGNtJIBysDyikVpDZ2XwwA5E3nyYo8M6&#10;IH4E3y3V8fbpvY3JA9DZ58cfrFenMVlNzi3kLeLDQQTHn5nzoVBb5ZI8FLPKaTNnEGGCswxsnmRC&#10;tojKV52uLEhEOE40l9G+VV6PujbbIknHSIRKOrN03f9df/TTvzW/7fWp9zrT11Sez9fXNPVgeRdK&#10;Y/9DM79ze+2j96THHH7FtYduum1k/TU8kkWfOMl6FET9iL8LgThVfbc0Ts1v5bfUEWG7yHtA80TR&#10;Qwit5iJPw/C2ynjf3R/p//hHE46Dkvf+2Nu6v/fnl/druqCeblHQHO8UsTAPHjwkMj6Tm1IM6ARU&#10;qxjabAKN2B1qnf/0RAfXtHSy0d8LYMXUcKjWVTs6P3WwZfzJ+dFHG9NH5sHlKyOz6AngiE5pBtfY&#10;CYZiNi6WVwyBWNyc9kywd7Fy/N1Q/oK3Y5xfwXSkBGoHP4YUWhjeH+T7JO+yQPMwUbW19br/Z+6b&#10;/7W785ofbb3pZ5H/E5WoC6pKXLCZubjQ3K+BC0D/2e941VBv1e2Dh15x28i2m2b61536VSVAz5l1&#10;ob2osbk5sW578lGYih8pe4R1/WDfmHDPZAvt2Xl3792f7L7jnjbpKt56/uXre374/ylXF3qG29LZ&#10;obkVFYMygl/u3LULOA6ARI2AmGAEx2vnYK61LZJ01oPEyl0rDNw+XW7mgZIn1HY0zdAJBOXQPiSs&#10;h8kxxgaeTvgMzhzoHn+4Zeyx6pOfmhrbT7/ENiAvDKuQPdoh+EhDjxZOwTfvlY1QSUJkz6QQz8FB&#10;4DjkK1RXBO5hv4mV+9UV7o/uIbBd+wstD76nC4GIum65vfXq709P9wy/66V+u4sRzf3OTsR0HJx+&#10;7obh57944pKrJ1dt92kcoy6MAeA/T4T1ICm6aUUWb7A2y9LEo2LuTyRfnn7BH/se/HTPN77c/c2H&#10;2qOowgys6e7+56/u/p6fKKWVZ6WxnR2aO6sjo6OHDh0ZHh52nUHkHff0lla0wz8j1y7odj72U2/v&#10;yhJqo9mra1NYkDbU1YDjrmYKBkRMx58wsjpNm9NxFeItt83NdE4+Ond85/z4ntaJnY2xh2vVKcxm&#10;pnt4CzsJbZlXohDc3odqGkxTc+sAynwUZbQQW7L35YwZ3As0Tydc+wuNB/4LloBBGa1se+1ftg5u&#10;Dw/8rLzyJXvTixfN/cowZbT6N39c+9RdSU/38dplQxPXXFXZuHViy7Uzay4v3m9sZ2pjQXsJ+1EK&#10;d7PzJWmkGc9Ro4zGz876VM/hx3p2f7P38Yd67tzVVIvuf+n117/mW9e8+s0lH38W29eZojkAFOta&#10;HT167MCBg5NTU3JX5eaXjj8BtHRLUTUwuHtLSkuE4HDcFSYBeqo8pupyjU0Li/tMajHm1L40ppDv&#10;2HMx3N1W/A7I3JVD7aMPtR1/sDG2szb6yKy8aKzrKz4ABBmGc4H1lBnX5CDcQgPMZAuVL3yU2v1k&#10;8RGjZ0tyceEPhHhw84fe0zE/T5/L9kvf2PbS/44Qps/iS1+it77Y0Ty9tvpn/qJ+56dOhHWfMHPD&#10;hsqWS2sr11Q3bm/09M2svWKueyCQpdjU1CATaTqJYNh75LG2ymTXoV1tlem+xx/qODTcuTsYNvPa&#10;03bFiq6Xv6TrtW/5t+/94B2f/9x//eVf+bbX3LZEq9cyyPbTormEbFJgfENU2X/gwOHDR+Cp4rGY&#10;dRXjqX2fzLNzkMWZ4s5FhbLjk06j6mF09gnB9kgZhxTa05VNxlNOBLQ8weXvnKQhprm5ErSpKLjT&#10;JLUaJ3OF8fpo5+TO1oNfnN3/uer0QZks59j9MBTRrH1l8E1KrqGo3Frsj2gEP6nMsqBGpLmqRPP/&#10;EjI7397bfuuvtF32utQJLYNa9Mw8QonmzeUMBWb263fM3n9fLqw/1cuYedFl2U8Fgucj5bap6a6v&#10;Hzr164Sc0nnr9R033Nz5sn+eKyr/+MlP/98//x9e8vJXvPv2d61YEUL7PjM1o7yLS+B00Bynwch5&#10;6NChAwcOYU1CTzUgfAd1jZge4NuT66OinUBWuGzxBKAPZ1aRW+F1PMeQzeNm5bRgCpFzDhEVGLdr&#10;0/+A46kLyWyMRY1N9lWLP+6BYrCh+Z7KE20Hvjh/7Btzow804D8jD0XmB/P4OfnTMO4tySmnQnOQ&#10;e9lXQ7DG636hYTSfh88iDq99Uee3/a+WttJb8cxaYYnmpyovIPvczm/M7Xy0cfjQ6YD76Zc94Lvj&#10;Ods6bnhe24YtHTe/8hSa+NjY+Ltuf3dJ0k+/bBf3zFOjuenwk3v37dmzB4u4dmLdWIV2MAQXsGil&#10;xTmL3NxQaxD3vnzM6J5o4HYK+gke6HQ5cbLuI0zn2We0ByeQ0GFE06X+DDd0HxDs81G6Udq8u49b&#10;WyeIy2TKoPsablJoYRgWLIfb0TU31r7rb2pP/EP79E45sZObO4LXCcV+4hE4vEDKpxs8Y0Jjmmjr&#10;nHSaluf8YkBz+KEj1H9re1fHt/1125py9ZUzq8slmp9BeWEW0twjX5mfHJ3b+QBr/67H5ycnfX1j&#10;YnLungMpLYN1+rNtw0Z88GfHjS/h9y2vP4O76lSQ9F/77//92uuu+7mf+9lLt24508vL88+6BJrQ&#10;3AhrCozVtg8fPnxg/8GZajUsISUHphTGJwE6jwhcKYwIPrOfbAgNVk1jq71cFqrehvKgq1gx94XW&#10;XhJSpziFvj6pQIZm5aLoVpKzo0/z3bEPVq7lbFlsmggUlCL+2d7WDQvq8Nfb9396fv+nG1N74JnD&#10;SI3UhIDgC0Ccfo6Ab/rKcBoqQNyhv+SijpV4g9Zzw7vmH/jPQbyhbw16lOt+ovV5P+0hwlm/u4vt&#10;whLNl8wbB0n/vT/4ww/+1fv/1U//7A+9/QeWTL6XeEab0Nw+f/AZP3Dw0N69ewG7jLYWnVWMmMZE&#10;01ubKDnXRtyc1DRDc5yWDKGJzhtPk0e5pXPT9uiqSCKvC1uxyqDgO9wzpkYMtNjidOT4yLUJE14n&#10;3Tz61RC53Q85w9ygCOESpU6I1/wmdx7YR4y59vla+xMfmtv5ofnxhxELl7NDxbu52iF7AwrjcG+f&#10;wy8MH5CGGhRYmKhGD9i78V2N+4nmQW6npXjwivbXfaCteyjJ/Uu8Hj0T2T+Jt9AzcdvyHmdeAtDN&#10;/+N/+Le//bu/9/73/fk7fuTHMLo/8zTKK861BACdj+/cfeedd+7a/QSgsru7J9k5CyiM9Bw3Sx7f&#10;JMURu+nTEjf5EXLyPcAN8OhLxKkpsFtd0bn5Ulm+mCgvWBcqRgFdIG4w9Q43TOjPnpw47XN0o7CS&#10;kXsCjx64o6Ax7VL88ZNCU3iAwavQMcB1pzrXXtn2PS2v+dPqjnc22rqB2vBKqc+31GZbKrPzM/XW&#10;Sh0ePoLx+ZABTzfFEa/Bhc/sHPOhBXpb63JA5wq4kztbRh4uofyM6muJ5mdUXM/+ybe+8JYPfOCv&#10;rrzq6u9605v+5E/f9+xnaPnmIKBdsDo2IIvvfmLPF++4c/fuXVB2wccpQWR81qjnzZN6EkM3aAb9&#10;xLw6TBAOxQd4xUqDUK5FwwMxN6wLYcmy7dbiP/XhilbGWXQD2OBRg0/UcNgZWIdJmwcKqfM4kZWb&#10;kXuxIsv3puS54OFzsHHFjAYyPVuZbWl/zo+0v/y9jcGrarPtlXprHUZO8HHdWlp8eA5w/SScWHUB&#10;c6/N8jzsYKVFijV6Vi6fezAsX758q9giP1mJ5otcoM9AciVJfwYKWTAULIHVahU4fscdX3z0kUdn&#10;ZzHvpqersws6A8+RYJCE8gi+ROGExQRQ/UC9JZuJ5pNt0jR35rqxckbMY0xE4dsU3pydqG6cFu/2&#10;cU4TBawbgiOmk7+bp6fz89Kz2dOYyxAUsr5SlgkH06MVFxnKfUd0P+g/0M9VqtXxvmtaXvMXrZd/&#10;/1xLh54jgbj7D87+d/5VIFTY8Z1KaRZrTc8B2Ru1eqM+iyXQ5+v7vhCC7j4z73vp36VE86X6DkHS&#10;P/GJf7jp5uff9rKX/c/fDStXLNWHubDzfecdX3zskUcQh7azu5uUHP6HAk2iXwT9ZGAM9DZ6oCdZ&#10;3J7mBrNAbGkc9JMbT4NYLUCPOoiotNL0VIaC6lKsoBYSPFWM18bZbOOVIV6tbpTy43OS+03qP+L6&#10;zgGyjdrxoXiJ1+RKrN/3xRFg+mRltu2mn115w490INxjsPvKDVHdhKE8fUTeF+CPU8aIQ1L7/NzY&#10;gy2HSnp+Bm2jRPMzKKwL8NR//ZM//ncf+9jnPvuZ73nz9z7w4EMXYA6XYpaMUMeGj9/15S8h/7Pz&#10;bd19/YxvrOBWRFZNC/KWmzFzq2ZSzK23EK3FTs2Rk8phz3GHZ9EpUKqDc3pCZnNb9QEm2oZU8Ffi&#10;qgly8nR0Oir2oueIbyF4zqTpo86kxhai/HJf8ebQYFEl543dGRn3w6rlEcpxvgWf6Wq9ft07+699&#10;u+IUudtjh6Q8qz+RkdU7eVgClQyc0PGTwhXMtyLM79yhu11c5XY6JVCi+emU0gV9zvXXXfvXH/jL&#10;V7zyVd/x+teXJP3cXxXg48jRY1+688677/rS2Dg9UElg4QhNbVp0PPMlNzpbtzZNNjtOLtumscbH&#10;JIkYoXCyLiG/l9ISZg8By6SwNwnfVGDkUhIiiSc7px850XllgCjrg+4AYsacEf7sI6n74RTOqK44&#10;YzEFr65laSWULpfWiJsMAAXuwye9WqvWr/vJrq2vQ6dn9TwJ6L7e4B5TKyCIXoyyi9InXdbRyhP/&#10;1FIPTsDn/maXfQolmi+TV2ySfu89XwNJ//JdX1kmT/WMPwamdN5///13f/nOicnpjg7I4z1Ec3nm&#10;OS/2HD9xUQVDthHQqK2VBBn6yohvEE2IaW4bJYhAmSVZBE9BnwC8jTyaCbhvsM4hsKbTS0g8sv7I&#10;/Xl/4Xgxg1SXLJBiDO425/rX1Bs5276XRwCG+FmYDvRQkdSni8KgATedxQPd/HNt3Wu1wHMQ0IHR&#10;/oibp094x3wg8HF4NzYE6CyItrmxR+ZHH3/Ga8FSvWGJ5kv1zZ2Yb5D0P/6j977h29/4Uz/5zl/6&#10;lV+Df/ryebbz+SSGP3zv3Lnr85/+p927dnZ09UEn6OjsMmqbwCbQ8kH45yVcE94R7MCp7bjCleE0&#10;B8cZ9wk2mRouo2NLiCvuc/ztVeW0Mxu1iIIam3rj47GCLZ/2aTGn1gnB9SUj6STizkwaQOCiUK6R&#10;sfvX1P24f0rxXijuhGlNvMDu58kcEMyb4u94gmr7yp7n/8e5lt5GS+d8ayegWd72C+cWaWG8YN0V&#10;Z0en6ei7GKrArWVuvm324F0uvfNZBZZJ2iWaL5MXmR4DE4s++KEPPfboI29+81tKkv60b9fC8fT0&#10;NEyd37z/a9U6gqoNcb1uBMiKqjGhROBFWBHaYoezJbUlIE7AjYNm5QR0RdoyyDbx4ojywR3QuKaz&#10;AijD4opzLMIYl9OW+aGHH3Cmb6EshUjoHR2MwWtJPU4jCj0KMub+hpI9lwylYG8od6fjR1MGwuan&#10;SNKK8l8IKamogzFzrjG94RX9l72W8QLm0cPJ9RCauGa0moMD4v1xUvRxAYijhPGRsyKcW2YP3etH&#10;S/l52nd60Z5QovkyfPWY+g+S/n0/8NaSpD/t2wVGPPTQg5/+p48fO3q4q2ewo6vHi7pKUQmiRG69&#10;xCFT4KQ2GGgSsicEjCybThrhEjpRB+HFEbViBxBcD82pnXhKMurjTY8SehHDa/otdRtIXMMDajVa&#10;aNRqT9B8RM+9yqe2uBNvHXoI47Jh1AMU2wN8pMl9xtdGLYhPRP/3K7+vo7Of7udSwzlXaJZRAIIp&#10;NesMJLQEld+/gphDRqqPPNiCVU9P0Iie9s1ehCeUaL5sX3pJ0k98tTnfxP6+/fs//U//8MiD32xp&#10;6+oGJe/s0pp/XP3PZNYiA68SJec+QCrODErWQpNi9gDSLgz0uThjk599uQ3TwsTgfIK7QLQxXIpB&#10;06xq1RuI6Qmi2tKkTVJqAxySSjOGIuSlTsg7AXkTp/YgITjZKKJWKig/iEHZD5LxcWbOIO5BRrou&#10;9Vt5l+Zrq72XdV76OpyNIRDxWlFc6IDIkQhvS5R3LvGwXAkppAyHHejnLY25+uTBxpF7ThzWLNt2&#10;ew4PVqL5ORTeBX+pSfq//ff/HiT9Z37235ZKuqFK6NP48pfuvOuOz05Pz3T19nd298LcSKjSUt1a&#10;+9IAHURk2wAjqNo+GeSIxF4TTOf1IpwmuLJJMaGwyWwyEvqUpjpFiyLm1WgzHNsBxuJJ7EWCI00k&#10;0dblE/iG05xIgnIjqNX8dNNsTEDHmpSO+x5vaayQyDiuSh0bCyE6snC6KnT2a76vpa2Xdk1iNxa8&#10;CIlQs1L0AHzjkBX0gPHqgngxLaKNxvBD7l3K7dQlUKL58q8hWOzik5/+NJ7zNbfdhliMy/+Bn/oJ&#10;zTSfeGL3xz/2dwf3PwmXlc7eQcQTB0pifQbODIJ/tOQOL8cTNZZMSjatFvKajwNoAK7G4hPh2ACa&#10;cmSa72vZtQCwOBffqoXRL2gsRtII98GqGUGcQwjfLr9jHtcldhsm+AHfE6dOCO5nTEMKobbgWCOJ&#10;6HrIy/Nexw+bujH86YGLkR746+clVjca0x0be674F8lGmveJJ31RFtCZEiV19LuttSMPlNz8dJpt&#10;ieanU0pL/hwEA/iNX/81LGOEtS8uQpJuaMP3+Pj4nV/87D1f+RKk2+7+ld19Kzq7uoHpAHECFpzK&#10;5acRJk8KtbFxurwtg9GdnF4jZrnawW+5Xuw+wHQyoR7ptP8UBBO3gYBKwZjueOX6XVBIIh9gMaG2&#10;LzXm+tbe8vAsrqzWebTDLie5VAbPcJk9w93jiME5MY4nidyPYKCOnjbB2zx/Oj+nb41iTB1NcKi8&#10;5m0dA5dIbMEqeoHkJx8bX5W5u9j90asuUZypYKGMueqSb4Tn/wFKND//ZXzB3MEkfXBwECT9g3/7&#10;9xdMvp6JjABf9u598tP/+JHDBw929w7BcQU4blauGYv6CLWNg45kZTth8EtRoJUmrDSkJlnDvybS&#10;mtA2P4icmIEX3LYg7yF9z/OMy8vxDkY8o2VufhTUcv1odR6eE8TsOPE464cX8jmTC2PMWUTSSPN1&#10;3I/TJG6kHjHw91wUivt8NN2Yz6vYv9hBPzXV6O/c9DKtokssl75iJ5bGwZnVf/HYDTjtG+NXxnqQ&#10;ubhIVZ+rTcwfve+ZqCVL/B4lmi/xF3iG2QdJ/y//+XaE1X3v7//eRRJWFxCDOUH33fPVu+/8fGt7&#10;d8/Aqq6eXkTNwgbExr+QWIzgJts2ZppfJ2MjjuBsM1bP/EyXxNk9gSk3IbtTTd2ABXecE6SJ9PpE&#10;t7P447ZwBmobPLILzT3YP3GJsiywbqcXfOLsjoDoRwiits2hce7+AhyPs4F8sgvCz+4EbRdNm1Pm&#10;T6LkGnAUunYx/lAf4SQbl72hpaVL3ixxwicQfOzKH/8/9ff+7TeQ2r/5g12fPHA9dSGGUBAv56Zo&#10;6bOz9f1fdk7K7RQlUKL5xVg9Lp6wuoCAsdHjn/2nj+7avatvaG1P/4qevv7u7l5AM9DcOG7EMbgb&#10;qVPI8hwQcVAhtzzHs5hiY8TMaXiit+4eeII6g9hfkOO7xyBkCxcj7BolQ9hYs2QkoamYlGoAa4Z4&#10;wXfydaE0JHUo3BD/WPe3QyFBnP8oDEumEQVAj9OaEu4Lvgmlhm/dulDzg6jin4XlGmc4W1Fiyf5V&#10;GvOz/Tt6Nr2IHQ/soDG6+h9+EdpXMXH/t/7+ST6+o57HZ1FH0Vrfi3iKeYj2i7HZPu0zl2j+tEW0&#10;PE+4GMLqAoae2LXz85/5ZG2ubWjl2p7evt7ePpNy/I/l0AyIBmgjeMJlH7fcbPw2LluvwMYdYWXC&#10;dx40iMaNSKx9M/EcXplgNjU0VTITUmG6ZXZPVgqrDskhPcwDshJibq7A6AsWCPWD4PKQYT1b6k4C&#10;2NqTUk/h8wO+62cjeDroPCW4NhmPz0B13n1AzBIz5mlWfgToLR1bX6lsOvAvE//mg7vz1mVk52OH&#10;AqBZ2NR/ZuTxlvGdy7MpLt5TlWi+eGW5BFNaxiQdHtxf/cqX7r//vq7+VQMrVvf09HZ3d4N5J35t&#10;vPafiqslF8AIgkk0JzzpIFAl+XYQFo3phsL48QkGUCJ76C00GQmOj4nCL8Tx3EfQ6JlEBd0Ht+AA&#10;ApAdxwSsahn+MoNGXsdiFGI2LAgFbt4E1nYizHovQ797krTjdAzizpPOoDguDYQ73k89UCLl1pRi&#10;t8QLa5te2T24OT4aJ4Vef+32vNEMDQ2oB7NNwSZQ+uQQ1Ovjc8cXQP8SbG3nPcslmp/3Ir7Ab2CS&#10;/id/9mcf/ciHl0dYXZPBu7/8xSOHjw6sWNvb2y8+TiHFC3gaBwPjTnzVKnm0AdJVMSJgBMpmNu1L&#10;zbJ5oeAbGOqdAKNhlpCNpUESKUBWkog/ybbpnShKM5iitzRCwBFkCX4shmD/mki0IrcQyNNcVvcW&#10;CWeTA2LK/4JfM/NsSDz3sIShlZGBQ259wol6elJm0gAC95pt6eq56nvmFFqL1zXmf+aVdSB4aiD/&#10;+o1bNSbAR91iLBKe22idPXJvetgLvE09W9kr0fzZKvkL677LKaxutVaDG+LIyOiK1ev7+vp6ekDK&#10;IasY0gMTJxlPviuQU6IQYdAEIFooToic8DfhppElOS4SxEM/EUQUC+MRiEnWo283JB0ClTuLyL7d&#10;MfAcgax/tacjIc4HrSZHjk8v75hxI3NSU0IqXHoiXpb0bp4UBwcFxGd7zrOAdS5cFXwrScOjiB4M&#10;pDmdN3YnKDfXVzpRf9/6z7p6V+HhPCn0sr49v//2zh9903Pwee9PXPKqDQ+4UEMGPADQH7i+cnx3&#10;Pmi4sNrPhZGbMpbNhfEeLphcYMmL229/N7Jz++3vAsRfMPk63Yyg2X/9618/dmx4YHCot7fX0oTg&#10;z9IC4VBzcAxYPGJ510gZEbyIRf49b/qOv/nwh/Fjgk6J16SQNiwaQw1bAW7jvawjJ9BPJ0SsLFRp&#10;58eAnUAwvzbpKumc+CuZuC9Nww7u26kx0WpTeP3pMnE6uR6SM98QT4ahUyQxZcOF9CYSMU/DAv/k&#10;MvS38d0b/kQP1/PN3xh7+K/C8yany+KcQmViUgR99onoGXv61qz7oa+mLjYlW+6kEii5eVkZFpRA&#10;Iuk/9La3Ye2LJRQMwMQNC00cPXa8vYP+13UsbjaLReRpdrPobP6qELLUIqC+6E+6t+CTfFokfYRz&#10;IkLh8sCOATLR2wTNh9TTUG7KG7EyOCwmV0Y7psvuSkumNwNsktMT6mWaTCD1qbcwLEZlnoK8hX0b&#10;Y6PNU5TcPZi5MR1DwpbYtKE2kfJE3rFDOFb3FJzH7byilOzi4i0Bd/rTqWX0vFDdcZw94rbXhJQD&#10;WCsPip/ou7kDlC00BCNTrK5GrTLZGH6wbK6nKIESzcvqcZISwNoXCKuLtS+WSljdhFA7dz7emK3X&#10;a1h2uDo5NTWjrVqFx3kdR2ZmKtigOAOR7PMnwmhnvoDginhFKHfccJRO9E3koWT5tKeiAdriTE5C&#10;LZII2Y3aJsXmqqbwFluYQsBn7eeb+5uE7Bn1Jnzbl9K3jn41oYdIOC4Qloe7xhDuCUycU26b5Av1&#10;TvZHDECfn5nyYLxOCapXSNpLQPA0NIk9Ik+oDFzTv2oHnjyrdgtisFicit9hUKX0a7NHvl421xLN&#10;yzpwxiWw5MLqAqSe3LtvYnwCGAOgrtWqcIurVAKCA8QB6zVtiGaOPwDxOMJ9bcB6rT5BGDOvNXKh&#10;4MzTzegBrxG+ifV2djTDtWOLQdwIbtJtCAXmGv2Cui6VxhDv0/Grqb0330WUPzk9WtUJm/ZD4MYF&#10;lNzIqimXTF/SeXKbSdgdKPlClxVeqs7GlNzPZeBOmokvdN+QqLo1Kx0p+glhfV7xiP/1uZbOq7/X&#10;R0M8luwKdz8ZTzdbZweDd1p59MO+b7mdtARKbl5WjFOVwFIJq4tGDq69d+8+xEB0aNXZOvAc8A1a&#10;XgNwA6xr2CNHJ0kHhOtIDQiOXRwEba/iv0pFB+cg0njSjBHNGJ02UeaArcIso2ryTgmqsTEuSjTc&#10;T/7o8fIof8QhQiK8fiupM8g5uCE9uMnLCZKnJWnFCwaBkitwlvuKnIz7iaiMJwwW9Ec1JUwdincP&#10;DN3Anaawxh4rqPwhzfi8sUql20YncgX1bVxyW0f36mTttJivFNj3uJOL0de9z+fDOKoy8sj87EzT&#10;s5QNOJVAieZlZXiaEshJ+i/84u0XrJI+Nj4OHUU0lFQVsA4AAqbPzdYhq2AWZX2WMjr+J6LHjUcg&#10;zAjmJcNUECN3YmICnH1qagoUHqVjfUanMBVrxMZ3Q09yaEkYlyN7Rq4L7BZWJik7KiRZmhHMAxlN&#10;fN80P01ZYjYW0lW6gEcNxK82yVBpx+RdkM6otA6cEud7LnA6TJXDnvUm6akE/DxIiZbK4CqeWLzE&#10;mjQZSH0T/sddpue6ujbeymFHXDLUUI7CjP7mQTTH6f4oYlljtjbZOr6rpOdP1WJLNC/R/LRKACQd&#10;EbsAcxdmWF1Aw7Fjx2Bli6q0UEZYAzQHpgPXGxHHwboF37Nk64Jy0XQeAmMHdAPQgeAAdFB4ofnM&#10;1BTBHRt/EIU3o8fVufJgUcUUvkDuAHkBuyONDRKKYD1suAp/eZ5khEITf05JTTiuYQBvQBdIfYzZ&#10;xmhScnVpTvdEVr7Aa0TX5dHb0+DAPVYusKSKkiT1JJ7rqqJPMvtvurujzfinjiv/ea6YOJiBpRqP&#10;MbINKxbhKRgYHeOl6vATp1VfL8qTSjS/KF/7WT30hRxWF8BxfPi4YMBIAJ1B8reRDiLBbA3/z9Yr&#10;c0B2COri6fgH3JT6S40CC0DdlH22Xq1MT1ZmpiGr42qp6hDZKzCrEuIJ8pDj8WNAdncGuFDrMlsG&#10;dk6I7f6ONJa/Jaxveg9CybA0aPR9DNbLhPm6llJy6q6ciNUVY2hirwugXLw6+Kbo5CSOW6CPXUiY&#10;DWQa7oPJZcW9hr/N79Pd3Xv6ZD6/BZMYTcw5SYVTHbi2s3e1Fq8QWLMPoxO6k7WyRbd0iea+BfOC&#10;kADHH2zqn86qLi/Pi0o0X57v9fw91YW59gWgFLHLjd2yKCp0H1FN88uBVq3tAPT5uTq+SdXnoIxX&#10;pL8Awau1ynS1MlWbmajN4HsKSjt+p9Y+QzSfnhyfmhzDZ2JsBHcZGxubmJgErk9OTk1yI8TjG1Bv&#10;TQbf6BlkU3WgqKAaC2SN7wa7BLupE7J1MTjACMLC/HhjJTUWaeam3uLyAcqJ707wBHKbdBVlZYE3&#10;S/I7LNKJcOzEE7/OcDZVrsKZMIwl8pCNYuLuDJxU6hI4UX9uvmfLqwJwa7qsTJ3MXNT/bbOgGKNs&#10;8Onwe2V07/mr20s95RLNl/obfBbyn0j6r/33/461L+BJ8ixkYuEtx+HKgsbPcE5xyK+IsiJ1glTi&#10;XMBKGfTq5Ot1oPacvE+oZnT19GPlCk3KJ0eeb9TwIaLI1USeLVhFE2S+MjM1Nj0xNjUxOjUlLJf8&#10;Ym9I/CFBJkjtuAnle/pEOm8FmEpPKBA54ngg1kR9bQJ3rhQqdZ4gnvvCiwtrybfog2h0X/Ch5lww&#10;8TSZMyF4DuWJ+Saq7sSS+pHJIE3uJQW7dx/gzc9jTMd+ZO6tbVsR8RyrL7GkY5b5Kgpu3krFHITd&#10;QWjsMDk78ngaeTzrte5Cy0CJ5hfaG1ky+QFJ/8AH/mrjps3f9aY3/cmfvu/ZzffIyIiIZ8IXefyR&#10;vna0tncSxwF5cHch+M2CsEuYwELCcy1z9S4EyR1cBcfDqbFjI0f2jB3bO378wOTI4cmxY5Pjw0h2&#10;YuTQxPCBieMHpseHq1Njs7UKVYA2RB/ESjpz4PVA9slJfEDZJ4HtEF3s+yhTKqEe8rq93T2hSSw1&#10;gLvwLkwgSmUI3DOqCrkCDhqv5fMe8JFLBdGWqEGI4L9Jck4Jej5nmLYTzZgZXnM3nZxhceFxGH/3&#10;mU3mTd48yTLGbn/nOz7BmI6dytANnT0rHMvAt3Y/YZck47tHMPqXKI8QjNWJgxDKnt3KdsHevf32&#10;22+/YDNXZuwCLwGEQHnpS158w/Nu+u3f+s3Pfu7zN910E2j7M5lnUz/AxBNP7IEHuRFHCMipjxEe&#10;LMO2ia6miSpcGYfTc3r6urt7qjMTo8f216pTQGclKNperwK4P//Fr7z0RTdH9zx7x1Rma9P16nSt&#10;MgPdBmdzco5ACpdBcsf/dJQBIWdCYReWRuB49AjJVx8KhD1mPqjqyYnFDN0GT08mEhoK+KBQG8Qz&#10;SSQZOaMyHnoFcd60X1DmRKIj8oYXmMviHh8YoBdS42bv75QacxltsAtTjup9a9uKvr7JfXexl4lQ&#10;rnuHhaCF7PpbJSRAx1J/8yuufkNrDxwcy625BEpuXtaJcy2BZzesrvEFOnZw5ggCywKUSdEEAQmU&#10;YAUSHV3dXb0DXV09lemJqfFhTP/kmH9udmpsePTI3uGDTxw7sOv4oSd0Zl9bR3dbeyfuRYifhc6O&#10;yUfTgHVMN0dPAM4+NXp4ZvzYXL2CoAIA3LnZah2i++QE3drp7U4zKdDcLjT2h5H/Ozl7+tXLg3rm&#10;fCK2sX+SKE4/lsJTkJ4rchwsEDaiaXqporTJ+TD8nNh3/u4N97Y6RCbulO1ZyM03yvKWTJRFhpOT&#10;vtUd+72o0wmMO920uu07MSULYoqpd9RYwnKsC+slTbytLSjAyuzInnOtssv0+pKbL9MX+8w+VhNJ&#10;37Fjx/p1656ZLAAmoGbs3r2LlC6qBUENyNUDsUuCk+yIEMkhkSO2IkB1avwYdQ+yaJhCJ2amxyGe&#10;eL3jFWsv+eKX7nnFy2/FdVDVuQpd70BnVy8uB7gTE6mJU3yX5zYmHQHoJ7FPib2jEzAFbxmoLCEG&#10;rBh08vwzxgbZQ0tS4IDXpnDIgYipmgDEqfwdiOrrULcyCdg8WFDgAsEFjP4zAXOupSREzg9arTnh&#10;rQVWrvt4jk8g6Qb3TEspMqMuYYHqE5E6DA58H9hCu8cfm5vcg7OptwRpxTlPlmGnQ7jnEnOtbb3r&#10;n9u16eZnpnYtrbuUaL603tcFndstWy5529veunffgZ/5yXe2dfV+yy0veAayC0DZf+AQnc0Lw58Q&#10;h65+HKIHxUV/UqG2RbMTSN4Drjw9MQIpBMAE5aQyBRyfgrMLwaOtbare+vf/+KXx0dFdTx4cHBp8&#10;y/e99drrrt24cfOWSy9dsXpd/+BKhOpu7wSyd+JkklA5PuIDLb1WrWCuC+G3swsoBe0Fx41oaTpl&#10;8vEgpst70EipaagUabyikLegtyh0jHguzKEWk0L4RvJlR9EqcLxA8yZMT+Q66+90aYDRBe8t6TOp&#10;D1gwGoiz+ZExPZFlrQVSuJKjGSN+gtkTR3sHV1ee+IQkfd80WQtCHlIO1X0R2Pv613Zf8doTNJ9n&#10;oK5d6LcoI+Je6G9oKebvGQ6re8+99x4+fCwBWUCfgOYLy0/RVMjMu3vh7TczPTU9cRwOi2Dl1emx&#10;mckx7ADcgYuT07UP/P1n4XGerv/HT39q6yWbm17H2MQk5qAePXpsdGSkMj1er83MVmcUuLGBu/T0&#10;DnT3DmIQwCgBst1BsVGolw6MEDBGMEybEVNFibFZkn7isI6OD8MY7d0cUADRAdwEfa78o5jjGhwg&#10;Ec/qRHopXkrqPIzFTfn3yfFwIN3OTDqzyXrpniCd4DTtg6gOJYjg+a3wiB6RMIdi9KL5XHBjoK+r&#10;9vff1pjlLK18S/dP6WDMAjRHoa3c9vI13/F/cK/koLkU28j5yHPJzc9HqV7saUJmefP3fPeRo8Pn&#10;m6QbSh5++FHCWaazBI3WRM8OEgFEtDxQJ5aU4yqg9AqXa/lsdRouJ1BFBI/8/5Enju7cuUCfXb1u&#10;4wuefxOSGp+Y+O3ffe+f/vmf9/YPXHv1lSuGBgf6+67ccfn6DZv6Ble2dfRCGIe3OrANiUM7gSaD&#10;cLsK0gs1By6PHDfQyUTBraJuIW5tOIybETDhZpyB1OoVlKhOtLZZaC+QNwNRX35SDnsCqvNEJRLu&#10;luvjZuIJjrWfR2YPXVHsLczBT9xS7BqicOxXKIb3zo5VOSdIjqLNHpyZXBOUoPn21vmh5/2wb3Ay&#10;aejibX2lFfTifffn+8kRVvfvPvYxhNXFAnVfvusr5+l2sC9i0qZEFdlBW9ja2+bhRa7ZNBaXFX+K&#10;/9IzhIGocBBO49WZSdg14cdCDxYgLxmufLfBm7W+80m3T3/2C4cOHfzpf/NTv/4/fn3v/gO/+uu/&#10;/cIXfMu//jc/C/n+6h1XvPTFt16241rcxdfWZiZr0+OcI8q7U2rHzdSLVAzEnJKq2I10evEEVW3A&#10;O8eQ8Zacavi7fGOMsDFMYzRNCqeTxdJQnnqM7HHkJhJ9RpK/SjwSUkjnOxF2dDLRmvsnJo7TFGHY&#10;pDtBebqFu6xA/J2UU9OFs4eGXj47dIvnvuZae5Tai1zTOIEXNr2/hPKT1sylgeY7tl92nrCgTPa8&#10;lgDWvvjjP3rvG779jT/1k+/8pV/5tfMRsQtTdfAIsqKFCYeRGybpNuxI09ACnqK0cDmB5ROQIY9D&#10;MHRNFFJAq+6+gWuu2NpUMjffdKOP3Hff1w/s3/9f/st/fcv3fR+0lz/+/d996JGHnve8mz/6sU/4&#10;hJUrV8lKGdY6gmnVyCUdhZ0Efd2B3Ow/iI/AcEe/EhBTf3B0MJ0JzR0BA4z7PB7PD7Q9kehgK8wC&#10;syQra+T6mWEhQ8hcfjHIGpR9VZrG6czoOygzJvhJ0lm4X4g2vlXeozhlPAoc8DHta6plTf9Lf7Gt&#10;c5A3jQF1kxP6icOIKqKoTR08r/V2iSa+NNB8iRZumW2XwHkNq8sJ/QKfEM6b9jcP9ouIJYYnLSzB&#10;NZgJkVS3a5Q+ajPwZAGoUpOFt0r/iv6hVfBDbJ+bfv3rXtnb14f84/unfvanv+UFwY9i48aNV119&#10;zS//8v/7V+9//wc/9JGbbvkWnAOsv+++e/y8kr85FCDTFz7CuArY5opoHViYNMRDp0YPR0aGGaAI&#10;HiYWCdPlqM5QiNgI344eA0ouKNURArtRksJFtH8mdSVCua8w/lpLSZR8AciaxSccx28J0A2+eWVO&#10;HDr6KxY/6l5B4RG+F/vqKkJf5chlx48PwxawafPmuY6h/ht+nPOGMOBgFttAwpUHqS+hQ4j/AvEP&#10;35vGHGUrSyVQonlZGZ6JEjhPa1+gSWP2peZ2NqCutLUQPSNmZXwwwI9UlzaEeeIic8BLKgec+0Pw&#10;7ewdGFq5Fmg7MzkK5xbA/aahth/87lf+p//wE//+53785S8u/HMA3IcOHYBcfs211wK37/3K3c0l&#10;yJ4DgwCMFzw5cx4+6ZiDSqBvA9a3wsdQmjnGA1X0HMgOBR8EG4CPo7xZrJ4rd8ELkP4yQnPOCQIm&#10;EuwpbxhqrR3JpBk4tXZOfLNBHF8IzYUUk4OvWX8K8i54d+yw4EhjxNdpuW7DwY9/Sl2CYV090Czd&#10;6wXl6IS2b98+NARKzuw0etbCLKpxCwWVAOIZWyeq61ZQ0MYf+VjS8Z+J6rtE7lGi+RJ5UcsimzlJ&#10;/8dPfvrcnwlAhsnzCTuaKKTTJ6zYlYVbEGTgTohJ//NtHZg91N3b3ze4emDF2uoMImsdQ9As0F5H&#10;BUEkxcN7HsWM/0ce+ibirzhBkPSXvPRl/+y1r8NU/tte+bJXvOY1v/+H//tj//CJHTuu8gkOcihK&#10;HBw5FLIRUV+0PhFleSxe53hSAC84NWqOKHoX7LCPMZEOBtGgLyuEoD1YEub6eQOhjk4jxveFRVHw&#10;cf1SGFrVBxTzQg27ItHcpE3xibKOwQJ66DI9Mygzexb6eMqAMyPDQAgljy5rzZo1mzdthJeoA+Dg&#10;EeZWXd/WtcIrOPGOLoRMeInaO60ghx/9SEv1+LnXn2WWwtLwUIRu/vgTu5dZ0V/MjwMo/79//j+8&#10;5OWvePft7zqXYACge1/44h0Qph0+MIcwc0PRVWE6FXH4BbbDzw+nKf4t5vXAiQUgSysoHM8xvR92&#10;URyXb7hIcHABbHR196xYte75L75t05bL16xbDzfy9Prg4vLeP/oT/PmWN3+XXRj3Hzz8pc99AtNB&#10;3Zn49l3dfUOrNwK7AvmEW7pC2BL9EfOrs4tSjCQadDM0w2ouv2C/DZOGgHpdXZ39/f1AQPu0RF5s&#10;v0AOM9ABpHmkEYIL/doFYvhOmSeMyiUGO0kBd5QYF53PjTtBwjpp1XWvkL59F+fNaA5SjiFRX1+v&#10;Z5Zh3MFvrc5qFajnwd8Ze+Qvea8G4y5kTpL4EYlgUOXc8Met3/UXPZfcWjop5u+iRPOLGVSfzWeH&#10;RfRdt7/7js9/7r/+8q8ggNfZZQUm0M9//guGSGEHwpoXWwhubjiibN4JiIRQi785ob4yQzRl4Ko5&#10;9AeVKQgsY9DQsf4cp+/TjYTStSl2osOAj76Boa2XXbNx6+UbNl1Cr8S+gabMw9Hly5//RAwOZTSn&#10;U82qDdtsiRWgI9FZHMeNhN3t6FQg62v1CQA5XNIF5Prf/pTd3V19fX1yOu8yIfeDEeoE5wLHwKwz&#10;oZz3N9FOOI7T8mWpfWGa8uPHkRtiEtyDNcJHWM68rw8WW4Jy39FnYqCDwnYBbhIfV1zJ4NPiM92X&#10;dFf3T3z87ViUQjZtLXQXN5YYIqEHjyPGYNjy2t/uuerbUTJnV3OW5VUlmi/L17pkHuocSfqhQ4e/&#10;9rWvAgSjXBD9LXLHacm48l3EhPsutH8O+WdnYaOEC4tUgDmGNa9MAs0rM5NwFVfILdhIAehEG0AW&#10;TaxmmJIpKN2A5vf0d/cOrFyzbsWqNRs3b121Zn2vkP3hB7+594lHFDzKZNaTI1tXrN0CWm3nRUUO&#10;QHRd9CX00qN5FsAE/glAxwcmWcz5xLd8bKxFAMd7e3uwAc012T+bVR+toIBOHJeBVOxaW35m+jNI&#10;JOoVLIZELD6dypP096e8i1m5l11FdBrkefPmTeimPMnVt3Nm8O199DeNT7+jOvKwLNnNqj+to9KZ&#10;IFUhvsHal7174IYfKNE8f1slmp9O3S3POY8lAJL+q7/2Pz7+0Y/8x//nF7/rO//5Gd3pkUcf2/n4&#10;43JfCetUNKGAQ5yQuUs46OjsAXDQg4Xhq4Cr7AY42MeMfIRYYVjESUA5TKCykdLOqPmVwFyLLjDT&#10;tRKCZanTYIBh0gVNWlVZ9lQG3sJdO7txBxJ7uhbSYXzj9utWrt0CeLZy4Y4h6gwMwyIKTxqO3ym5&#10;IJPALev9QnMgubYu/+qyQg6476AxllqkXSSmnO8kNM+lFXc3BljN20yW5CTOgD5z9qZ7h0TJcYEp&#10;f0Jn/KxCk++KYhTgRqtXrxoYGGBJCcfziAV+CCQC3KfL0WPvm/zG74Op44GTaO7H1Gqn8stkdIb2&#10;tS/8d4Mv+PGuzkLyOqOasyxPLtF8Wb7WpfdQmF70rl/8xS1bt77rXb8IB5jTfICvfOWrR48eFdt1&#10;ICo09Sz4ljxYiOa0eWpte2syEl45sV6QIRAT/NGpmwFVoKJzeRwFXaGGzl/bAPeEZmE60uFCo/Y/&#10;IaLDjEmcooDA/8I8foVQF6Gkf8rc5suu3XTFzVBQLPy4j/F8JTmMQGYhjOtHxkqknh5WACXmGcgB&#10;5dgA8gsczKNInaaGRvkiCC/CXDq8+3gE39QjMAu5UO7CVL7sKBGEEVyILBnQTai9RXfJoGxz4T6u&#10;rFenA+KmjR4P0bYcYV9aTegefMxBf7snHp741DvhgYlCkt6OwkFxOQv+gg8SA9ZvfPWv9l3znVai&#10;FjzGaVad5XhaiebL8a0uzWcCSf+9P/jDD/7V+//VT/8svF+e9iHQ1j/9mc8CNUQziQ70XiNHThRS&#10;iCd0FFoRPeU12I4zIG0kKx8g1/I2/jdLpQwCyQUwrdiKBGMuVwS0hEOhTI6OlEX85uKiBB5ydgVT&#10;REgWwjchXvKx5gbNN/qHVm+7/qXWww2foXcRjoKVk+9jAAFdRdiW/D3E1qmbI0JAQvMAYckRUIMH&#10;ZAOEGGnjLxHeILkYzc27k5tK4uNGSqG8S70QtZOZ0dhtwT1HT3PtIEAR1uk86alPK1fCwj2kkmk2&#10;eGYvl92wErQZoNH41I/Ojj+mNUKLYA0hW1o41I6SW7/rr7o334L3gUJx+TxthVn2J5Rovuxf8RJ7&#10;wNMn6SB/n/ynT4LSUtrGisCCJIYv4bT+0LzNWaGoCKI435I/4RJ6KvI/HAEL9swjwXkQN8KfYUa7&#10;gYwT7am517BIBeMskp7L784kHXSeJJ2bjKtcJg1AD2QnnOP/nv6BDdtvpEdKFPpxajE7RrowBXSS&#10;X8cgIDM3VNmnRRsBHV4uptjhW2FbjOZ2S0/ga5Zt98z0UFGN4QHcQ6OKUAI+J1l9kQXfxa4pAtwF&#10;0Ck09501SJmdgy850XYrjQQWf1R6Ya5TwOUTNH2lTJ7d8eifTn7zD8KLQ8+KfMnLhW9QWWOEhMGt&#10;m37gkygK3AtOMiU9d6mW/uZLDOyWfXbztS/+5+/+wVM9L7ADDi1UQgSglM4VmCWdH6GHYkueiDxU&#10;tJYbIxDG6ZTUPQyBkknkj0H4oFmyHTBqf5KBwcGhlatWr924et0lQ6s2rFi7Gd+DK9djIbq+gRW9&#10;A6v6BtfALNrXP4SpSLCI9g6s6BlYiQ8PDq0eXL05LAWBTkXu5l6lgSEAtDSp3BMpDhVieYROP07T&#10;ZihnPjVGcIbNUuN4xRBJYu5QKvpQ8bD1kUMQDSxSUroFxwbuQgyyvq9lH9+FsOo+wd0XTMZxFY4V&#10;K1Zs334p+hsHnXFAApZs7GN8O+fT3UZk1pSqOra+rLW9J4ypMJ5gNHdnir6aLa34tK2/5UcRVRJp&#10;Y/lVzv8qiblL6KS15EKDjNLf/EJ7I89Afp42rO6+/fvvu/c+uGqTfYf2bEwPQFzARHK1poGPZFJk&#10;FYAF9ZmybMIyQpjDPwm8nELkx4YgYlxSpY1HXjMO+zKo1qyxUG+RTwu6HJLH9i4sW0e9Gzmk2sO7&#10;0ExKyZiYDj7PdYWixmJBwd4sOMcrO1MyxzIb0M2l1wT41sx+9z+GVxPhSIef8l1FyYWZzPaLLsFX&#10;ph7CcOxTdRcHlqGmhOWToJLD32bdurX2QfSvONmBupJhI08hDCxUqgnWEY+s9Wv/bf7oZ2ngYArM&#10;A/of+wehtPrWXLXp+z+GjgVhXkZGR3FH2IbzfD4DlfPCvEXJzS/M91LmqgURu/76A3/5ile+6jte&#10;//omkm5YmZ6cdFsHliU66Z9MZBNlE7sMSKyFe6yFUHjhHtePo7nSFlEbNoVTIcAhxXLxTEdTwcQj&#10;QnWMQ2sNBBDW29uL2T39QytXrFq7YvX6VWs3rVyzCd9rNmwdXLWhp7cfMAx4ts0W6RuOndFkdRQq&#10;6VgMGp4/iLIYXLlTFWGGtShHAtm8EPKalPi4RQsXlODV1wb6XJRgpOEqFpaOublif9FxBYe9JB7+&#10;BqpiuRJTcruTK1JYmNrq3s4vJok2qXvwcMFPCt/Pvhve3tpOX898PMJxTFs3esJ1t/4bnIz7Yv1s&#10;vAuvElVurFFlKZQlcCGXgMPqfu6zn0FYXbD1PKuVWk1+bPSBa4UD21yd6w1xXC7xIm1ReRBYqMKT&#10;XFt0cLBCBOUjstshhaIE1V5Dlj7SCsImZOc8fQgLXNBT4a8ERtYdpJJLu+CizJy0aU3dAB23tPym&#10;0I3IqAU/yeE5zPAIIOuN+IihjwqQGJG3+DOoFukxM/lBSlSxKoVzEbquhOM6Jww+EgFPyJ6A2D6Q&#10;junoFU1Bk4HjEFhYWrogKjDCe5mCfUunH8pK5RXBnX2Jk8XIY3bo6oEd34HXxDhcsIio72On06hv&#10;vOH72y97LRKBxgKpTYVfCPoXck1+BvJWovkzUMjlLc6pBBJJ/6G3vQ0kHa4vxhpYwITMdHQTtyW7&#10;loCevKSji4aItwf7jtdC6yK1Ddkt5YsSwZ2BFQMImbArGG1AJfqtmMvTj0XBaRnckPgOiirabnTn&#10;kVpthhsml2ImJD1KxMHFh42m0ZNE2K3/5VH5VDY95SEsHJoSEUQSCq2rFN2F7xQjGurZA4K7W8Fv&#10;wmXnJ3V+oehChxSlcytLQl6iM3bwlABTPC8p+dYtUJCK0OwsMUK1OwwbYK2lCK/d62XlIPwPQwVZ&#10;cbG1XPtD/WuewxLjw9F3s6NrxaZbf7rv1v+Isp6YmEAoXRRubvI9p0q2LC4u0XxZvMaL4CFA0j/4&#10;oQ9h7Ys3v/kt8HsBAFRmKkQZMcoFxDfSwLxUAisXIhIwMcs/TsCR2wVgHa6H9i+Uj7ldDAXnmoPI&#10;A3Ilp91V8WqF7Nq0wDNpfuLwBHeGJXFMxAb9Ju34SIOnFA2uQG9zpSR0QXmi5IRaYV/Ti805e+gM&#10;IjQn5pur4ToYAh9axFdZBSTVRNOEAJlTd7YyHE41oUZSehRCNUAceAqMBiWHtsRj+sF4HedDLTCW&#10;5s/iBNPII/RtBb6zoCrzPd0v+oW+oS32qFy55cVbvuO97c/98dpcy8Tk1PQ0NBa8o8KEexG0gKd/&#10;xNIK+vRlVJ5xQZXAn/zp+37nN3/9X3zPW55z/bWwDHLCPh0fYixcgoSBKWCltfWA5uSx8haXIGIh&#10;N059dLDVeLIXNdPfvBbQrxmnEfMk8srbgr8uQMLkvEGTbEBDLVLB07Rwj/Zthk1g6/vSm0W/GuED&#10;q8UBxeCidCM/xS7P+MdxnGb3QDmuSO2JhtBoPIhajG4rJh4sCt73tX7FGQcPXj2WfZQkE0bZCUlr&#10;a9euXbNmNS+xt7nQPJ1pOQW/JJd2DyCSQO8eJQJ60cFkEM/JsX2tE517P9Z3yS2tm2+twfu/AfdH&#10;ijtQeNh5cj3u+W2XXoqwuumhLqi6+gxnpkTzZ7jAy9stQgk8uXff7be/+9GHHvq+t731iu3bYDdz&#10;9HA1aSNwcFMRtgf1IHnayW4mIBOm88Pp4ox7lfAOWONVmHWa8dXgK08SRshiHBWKFJnFFXAj2yah&#10;UFAe1qXD9EWlgQnvdc3sJ5Q7A/Z7N1O1B4tvyjP0p4945mpEc9ga6ZZOs4FcDH2OADQ8gsE0lnVA&#10;7ZR4RFLCaHpk7Bh/tZOWwqC/uXsIGh6np03J4b5C4TzzUMyUnKJXSBnDTpYf37NYXNR/n5C9FhiW&#10;8ROi01hiQpfhKaZaWs+K/Pxl27cNDPQ/lTy1CLVt6SRRKi1L512VOY0lgKn///O3f/OVt9323t/9&#10;3f/vb/4WEGOEDWQzQyiJG4LbqFYTVInIQnxiNHm3EjZPDrZHs0vfUBqA53zWPaFfMQDiWp1ySQz2&#10;U2IoF8EAbAdyGy7nepaUWcL6FeFJMij3GCC4vaceKL3z3LsjZcy/GgQNuMX5YT9o4gkr9SwJN5Nn&#10;S7jQUJ6nYxsmPbtnZrDMU19v77Ztl9IHUVCepHBdwpSbKmkSWLSTBPo0Pghdl2+atBr3H/gTVgds&#10;E9BWpqawg2GBw+pa8/GzpBIo20eJ5mUdWHolgDYMf5IX3XrLL9x++8z09H9+1y8++NDDmjkZ0EEQ&#10;XiCLxBB6v0RHwOCTZ0CXBRK0GbM3iSrW4EWX/Wf4SD1XBC7F29KMHcC6sZvejNG1UaxY2joBVhhL&#10;VYdxBUSWo+Jg2p2R8Rh/9mQIFbQcA1jckLYHIifCaDwSfk13MdlfmExwLMmRV3jKNCBoQNcAngJD&#10;geObL9mMkvG6dhF8idHuS3J4TSlEW6tNy8Z0FTw/RQegoUgYmiQrqRa40HJF1aoVHi9g5GK1RGa/&#10;ypMWwtKr2eeW4xLNz638yqufjRIAHjmEEyJQvfWtb33bv/zhP/uTP/nzP/+L6Rl6uUSoiMjOdh8i&#10;WxVtPjOcCtC1UAQjF2oqJvg6w18RpgS5iuSFlepkQuRHIU3cSSBNBW+BjVQrwAXOKKGFsOQuxNG6&#10;ZVH0wkMaCQRNX4hsH+0mXDYKE3/dDQi3cwZsEPVTe1cfM9ZwMFcw4mkmv+TW1kDiZq2GZmIcAW6C&#10;HY+NjWEe7I4dVyAcb7wogKlR1DlMFSEie1EzBL5B3M/rC/Jp+Us5L5495tw2AJJ0wLjzozlZDsjl&#10;q8Kz+6apQ3o2auWzf88SzZ/9d1Dm4ExLILE8sbvGddde8wvv+kUk8u533Q6f9MDZskSj6iAzpuQV&#10;AlCk30L/AJoCWU7UlO7CiezBFol1i2DJFLhTo/c0encSkkikSBQ+giEdizkRkbkTVJ2AQWbnMRH3&#10;EMWfhrn03YSDOe4b16IzCfsMGUUD1OYp5Ajoh1M66fIArF5UenIS8YFrcEBEaHKr1JzryglB3Nyx&#10;5X1Jxvp96/DReIAWXZRHPD/0bTmIp7wpHb0WnW+PfklYvDoNA9xZeTrYmVahZXl+iebL8rUu/4ca&#10;PnqEk24U1BtNGuay7//+733bD/3LD33wb9/3F385MjKaiy2JOEoqydz+BDOCY8+op2HTYnoQuBmQ&#10;i2o3UYOCTDRLyj+a0grNnpqCz2txjEfEwZ2m2L5QnNfyctpbY6fCv3JFyDnJeW46kqivkSspG9i3&#10;64vMgAEBfYKh1qnlvNW3sNkwAigP4EQbP4HkUMlHRkawLsaOHTsGBwflWR8cypWagTT0NElyUa78&#10;0wLhRdXRJxeF71unh/Wf7pPMs2OuQ++caTnFaKAM0pI39RLNlz/wLb8nhJPavid3IoY2aLLavwxi&#10;jXmQ9J/5uZ9ZtWr1L/+/v3TnnXcJQuKIHOjmBRAkoKcyIaAENxXFFRHGSW7xHCPGcpH4gh3SWKI+&#10;FqMAVRdI+oOJSPhIQIGPiiQOBl3Rsp5c5JNrwSEFEe+gsYSbFj6RTM5GSJ4VoS3isvIbwFczpApr&#10;bQBWzUf1YxVE1XmOfUShsOd9RrrKUg+c/2BznJycguMKws3j8mKma4Do4hYG9JSa0VhHQlfRpKcn&#10;Ep13M6lj0MMGSNd9HSAs+HSmu+Q7jjHpx/bxdIvlV+2f9olKNH/aIipPuOBK4MiRo3MtjAY+W8Oy&#10;ErQ3AofQknGkt7vrda+97Ud//Mc+86lPvfe9fwSSntzPeY6wmnAbBeZgA9Ua0OE5xauFDYHyykDH&#10;2UbAcSEG8d1ie2K4EUa5npEuZgj1qF2L6StQYs68fZu8cI1kaeZkE0mPmBWW9zRsJbVdJzcJDjwi&#10;gCsYsdNUF5jTZy4VZM+/sfExBLG68sorBgcH6D0SBfX4MMF0GXl0ENBtkDSi2rxpCdu3Szib7q6c&#10;WxbP+x6NZkL2eIf4gGFfhRNKLPR3sfjSjS5mNF8aXVkZQ/GCA9RnL0OAgC/fdff4+CRaPZZ8Q7Rx&#10;MHRTYAUu99YG37bPfvZzX/z859/4pje9+EUvNMtuzFZqlZmO7l6zxzSFJ+rVERANMQR9LYKRmRkj&#10;HlHeSVHR6cAutxiip4JqGXK8nBASR1/hBS0DGEVQT2geUcxmWMQnIYfPgjhKRsFCFvQyR4RezB4K&#10;m7EvonN4K7IcBqXFJ5i0AjyjgZFn6rl40K4j8iVvveQSTu+UFyAVFHd8eT/h0kipZb+69AzHhOnY&#10;dy3oTozjzmgqZu87P/7J7uR6smTUZdkn8PdT4++rr74SHpN+LzYDLOgzn72K+szfuUTzZ77Myzue&#10;UwnA7/jTn/mcZ9+Ij5OiV6fH5ueqZM0dXUEbUdt/Ys++v/rLD6zbsOHWF73oI3/3d4cO7MdVr37p&#10;C3/g8qGDvaunBtd29vT2Da2ETtLR1Y+Q2bR8klh3AiiMqrxL1Ig1FbQVXolm9+a8AV/iP74iDAII&#10;MCF0rQFcIrwJbKDqqatItJ36jE6Iy1Z4chE3TQFFXFwuWpHPLUIi1kOMs4ZaI6Oh0xhnlEzgboKO&#10;C1GkMHhCH4cPonsppGQ0z16VEy7QVs9ZwGsE4kDe/XYiNBfzm3DQs0fxOzon5zD4GoZFiEJXke7l&#10;LsdP4WRTTrBz9VVXYrnUVERIi515hPVzqmpL7eISzZfaG7uI82sYOnDw4D333Nch0cNCBdVw8WJQ&#10;9VplysZJNmlO10QEvrbPfO6Oj3/kI3nJ/fxLr3nTQ0/iyMzKziNb1h1ds76yfstMV9/swGqsEKRQ&#10;4ljRBspKF02XlFmsSdJmKSXXGrpjrtj7MNsEJ8LroGQG5hiDoiRsdXxzX6mLgi6B+wOVLLlY7lFq&#10;6Bq4YemMMBdUmIVfDeUZmBdoLmQPxknfKJooFZkd0zsrFTDxTRs3rFy50lCeohIG/M6SdvepO7lz&#10;CmTcnUhC8AyICwhOlNy2VnVO8IMMF+JZc0z3/CCVc9ZlZrEHDO446bprr8ZgJXSQcT2m+L4urtZS&#10;ovnF9b6XwdM++OCDu/fsC+Yvk78gGGjNCi7dABUYAbBqWJfZMzb3Hjj0+//z9/Jnf/mNV/3yvn0n&#10;LY0Hrlo7MTC0f2hDFxSHHdfDgNnZ2Q1M7ezq7cAO5HUMC9ivUDwRPYWWQoorfKfFE8lyyTpZUwNS&#10;Z3zcR3xC8oyMgM5/E4h7P/wppUWL/7R3diJL5Oam50bJxMGhgCd5JNM0AsAKmUM8WzipQF3RQsyb&#10;urs7E//NU4gjk4KVuyuKXUcqwqI/S72KITsn1D4bqo77LTyMcsiSULfEpS18jvs4SECRiTcTcx6X&#10;0yTC9aA0fC+f7C5wGVT1M32EEs3PtMTK85+1EjBV/OrXvjY8PBqaK+GQ6gUAXUNszUZxq/ZkHLLN&#10;uV27dv/mr/7300TzdBrgeU9bY/Sy9WNXXje7Ym19aE334ErQ667ufgjhXV097V295MvUfDiRXzK7&#10;pHOBOJc6I7BadQnGvUAh5Zhoo2jOzQVJivFLl0cmYij3Jg9JDhsgUChyuld2S8G2rEUEu2Iycgro&#10;sXRRiBkg122u68ZYvZXKmjVrNm7ckOIfZo4xSuwkEjmLx72FxiiFTdJ4aqEDF1q4t5zidBJSh5GN&#10;zLPe905UiQJw54+TD37SLQz51157NUoj5cQl9qzV0Wf1xiWaP6vFX978DEsAM7vv+OIdiKAXWmyG&#10;5oItHtf6cEHFZcsng57/jd/4rccfLha7+LUXX/7iRw6d4c1bHrtx69zA4PH1W2pdfTOrNkNzR/Cp&#10;9s7uzu4+0nbBNlh6sAVKhIBvYz5NyczRbuY5mie4txWUzxDXsTOm+9t83NycQpB0ZwsOAX1jsK0o&#10;UBApBbI8C/+DjyMMIULK9vf1wQeRko7cxZ1I0jpSahmMOqmgODlZFWAwchrEfdBJGcTRkSS/Qxd4&#10;hrZFf2ZBCI+ezJ5JEUqvCWlH55kC8aG04ClSsiWan2mtfqbPL31anukSvyDvB3SAH/QX77gjhFGR&#10;UBFwu/CIkD+IHUzCRqQ6fnzkox/58F133LFm7ZofuXbdmx6kaH4uW72v/YlNKw+vWTfcu6J949ah&#10;Sy/v7O7t6RsCuItvhrQdQ9cITogMk2gC6qWDacqoSXTSyhM3dyJeHRQbAB27JvIesiRYj3jHg2Di&#10;yoen5BC0Hb5q3bp169etNcCbMufaet4TyBpcWB39VAm1M0wP1ldjuvqGYIZFnp1B+ajwcrF12Ruy&#10;zV0FJDKf7JvqXoWtNb8vZ4FpjGBuHgrZ5mVt5/Jyl+i1JTcvXlxT1bw4K8SFXI/xgvYfOHj/1+9t&#10;7+hJjtqEDzs7B6EjUL9mxGltwfoRE8N7sSTQVbvvveLjnFu0ONt8y/HOlkNre8cuu6yy/ZrZDZet&#10;WLmmp2+ArjWYTNTeZVRKW5j8aZSSZwtDAkSR3eTUEopRCVvi5tgXlCMiLmE9/WT0NL32g+NbTimU&#10;esLE+Lm56akppLxp82aEQuQJotAZjodewXhtWDQ0+wmi2bPgxemh4h1j9Pb4g3wiQ0tKMk70GS+8&#10;X4zaznkSUqzkxI5hwbvyWIQORm1t11x9pUziPCEV1OK82aWWSonm4Y25DuWvr0TzC60yo2HDBPrk&#10;k3vb7NAStwA2kZ7nHuI+DSe0gw/OzU4cPwgf8JnpicEH7nzu/fcPHKst8jN2tI2v6tpz/dXH117a&#10;uuXK/rWX9PYPJjRPk/gVjQBrbNCaGjA9kndlmNz8RPdEZJWTUymaw0WRnufCeYJlUsmTNm1WLhGF&#10;IavAx2vVylpS8nU2KBjHI14HEdzpGFuz4g2idrKIpsJPSJ9w3yODNMcnMnQ+VBJJ8hlAOY5bjres&#10;n1xc8q4l7SdlCeUAD0UPUxKauwtc5De7FJIr0bx4S64iqP+WIy/OCnEhV1pgx9133z0yOqYZOoUP&#10;gxt59FMkzU3N3o+DH+H2DeeN2swUrIDVqbHK9PjIgX2bR/dvf/yRzYcm2qoLRv2LUgijm/vvf94t&#10;latesHHTlrbOHmvlpJ9y1RCOw5+dAgSnjxqVNeLw8kMGatNVg7tBCvvg5nBSjOSdjjwGXzur4FIF&#10;qCIyQyVHLFmo5JjeecklmzHLxoKLUTtpMrg2sRmnkJWA8hw7xacqmXz84TGC30KylypXHCgY6/M+&#10;g29HI5LwHvUujfLpiHsLy0ohtyjGRgPlcNWVO5KHvovId7kI2+/FheauCq4ZqaKM7Lt/YtcdM6MH&#10;axOHZsYPzlUnu8B9ulH/+zt6+tt71wyu2z6w/dbOFdvae1d7KJfq7kVYYxYF6c4uEZhA77zjDixX&#10;oKmbarFpdYUIZ3b0jnMSjeXhbjQgdrQjKGB1ZnquNoV/ZmsI9zq6emqka+xY78TItQ/v7h3D4mSL&#10;tjW62vZetXHvTS/rvPyG7r5BzeekUVTEeI7zV2EhjAsvAJORP6K5dAOzdgvolssNUUJzTCDidFBz&#10;cyshgnLHAmOYQ8cBByWvViurV6/esGE9jAn2JY9EPrQAP631lowRy4YbVf6mEkn4nuFvAO68a1kI&#10;8QnZlV1tyD3um9qUHmSBuuIb5bcrWp9SQcd21VU7LEulNEtuvmg1+HwktFhWULMG155arbL3zj/d&#10;+/WPjOy7C3PvOjsaJj8dbG4Kcyew4A4vaHR1D/asvKJv7Y6BS27ou+I2gLvTcfUqYf18vPemNI+P&#10;jHzl7q8CFYR0C9E8vIkAQblTYOrCjQvUnaU4YwopV2LGZ3qcu5Xp0aMHB+uV7snjK48dGpyavHzX&#10;sbbaInD2sS2Dd77x7X39fd19K9q5pCfuzjBeNIlqllOsReSzmvEEp3YCukHcqEe8imhuJ0VPIPJD&#10;uWLjW2HfG1ryDS6IMytXrFi9ZjWIScbHPZMo4GlSZpR2wM2Ms/ueC4TypHJkOWcZZ97iVrfClCVc&#10;bp8WD3mxeYqpxhlBBxNtN0+y7m8/9KJl+c9iUw3AQYw2gObq20N2LmZ6fnFxcw8nZybHdn7uD3fd&#10;9af1qf103W1r6fD6AfOwtregqbGNyAGW5Ej0BwSIVW8ecfI8wG/vGdq28orb+p739u6V2z0GfAbg&#10;7CK/xe4n9jz44AMdHd2p+yy4eQKoGNoqTbNEJD5jBxFcfTnfKZcp8roRbQBFyC9A85mZ6QqkmMpU&#10;vTo1W5upjYz0z4x3Hj981bHDlzx+/FwK/0tve8vM2s1YfU2+4t1wZ8QcIDFxgldHJ9wcOZsR051k&#10;FgU97xKmB7w2mqfNM/vFR8MUdqO5FnfjOsjjExM4ZfPmzVpRk54kWq8njEeNkqkM074QMwBxQvYT&#10;mYrPRyKycIY+wNZOpyyCz87Fpa28EazlrsMTHAhemWeIYBxUV1Sgv95UuIuL3e8u7TMDykNXd/eO&#10;Ky7Dz4xIrG7RZZIyc1HRrIsCzV35vI0eevSu//OTY4fu6Wxv7WTgPHoegA6hXRvSFcIaM7KxyC+X&#10;aVdkDrF1eg4zBewzjobm+bV19vZsetnQdd/Zs+OfGS/ypnJR1aRzAbvTuRYv8d577z106DDNg/Yo&#10;TwjOHfircfqJua1bdcAv8dA8WiGQwLM0Q/t36Nu4jBkwF+O26swUmDvk9dl6tTY9WR8d3rDvEVyx&#10;cmZqYGr60l0jp5PndM7+l12366Xfhehg9WoFviRipXQXB6ZrFyHDwsoYACkR9E4uGI2fMUcJ8pCD&#10;x3gmaPA3h27uGhcoLfg4cBxzO3Fo9epVUFcCXV+49LPLxIWT8D22j9BM8vaSHsGE2uBuecfu4TiY&#10;LJ8WfHJjabwJi9qrUacMKDWenHCcjSsKR8buJlBuyjbO6e/vu/yy7eqdiyAKBvSU2zN6U0v65IsC&#10;zU3JIRkeuPO993/q9yuTBzra5sHHtWBYKyJVKxQ1v03JxdgkwGL8yAGv8V0eUUJ2kAwvBoarYMAC&#10;t+joWdd7+Rv6n/8TrX3rXV9Ltr5YDcMIAtEcARGrtTr9l7l8BHUwL4rgG7XOz7Z1dqu7tb85f7Hk&#10;Am06KdEUajxvc4HbRsA4SiCaOm+XEorP9drIkb2H9j62euPlkGOoyUwO1ycmV7fUV1fGdkyMrDxw&#10;tHFgfL5axEw/8cGPP2/r49/103SLxsr31ZnKzARDP87NMgxvYw5M3HkxV+UOuXnbXL3S1TvQ1TvY&#10;2dXtn6yuQCnq7CKa+xLIFJ7YiSq7ds3qtWvpSO5VmIW5wTRqSb2JcOSQro6hAPR0ph8HJWGYdo+i&#10;ZAPg5giedRWhGMzW8YeDyQhqQ7CtwqYR5ZeovQRth84/4e2661In5EgGerSBgYHLtl+K8tB9VQ3c&#10;xV2UY+WLAs1RAaaGn7j/fe/cv+du6o2A8jaTcYJyYuXSVajZWU7xsgNi4dwB6Gd/8kKu9t4KyxWa&#10;GdKrYw5zS+eKgVtv77jidW4JF2eVWiwQT+kYAsbGxr/wxS/ID7vd67GxbRdojtjljDCoLpZvDCfY&#10;IzBRdQb9yEwd9lJPsB7kXV0S7qJbgBnve+ze9Vuv7e7pgWkRKIyZqNWZidnqNMAdQb7aWuZ6K9Nt&#10;c9UrH76vb3xyxd5RqO2HNvZ9edXaqfnWV48e3XhoeuSFVzz++ne0tUNgAWvgGA9hBMH9Ia3AEjs3&#10;W1GI9jkOFcW1wcexP1uv4GkRAKwT1viO7vbOnjSt350N8JGrLc/OIYjgqlUrwcchsKC4sJoHsBby&#10;kRQPlVGUWdi3LQxIG03GNHvamcS1N1HsiOZa21ojVU3vpDDSxOLj5QyVlTrLROSjp0qaUEpu7i6E&#10;3Y/6hsSp+fospwidw5/KirsoPwjiPm7fthVtOunmzn8SWxa9Nl7ICS5PNE+mTlT32vTII5/4jSfu&#10;+etGdbiznURbYiQjE7FhiYNzlkf0EYMVFJWWtF1mcnFzLiQGNNeZ5uYSN+VBxlVl8CdHnazoMES1&#10;rn9l53Pf0bnlpQFxShvpubUAo/nuJ5785je+TsUZUE6OKJ+PAEwED3pic8CNlwrhovCBi1bGgowL&#10;2wpSH2BdTF+kj/CXAmY15upH9j16yRU3aDRGy6QnNwpMuaA99JiZ6ckq1PZatV6dro0MHzo28sF/&#10;+OzU1LSf+10vu2rw1ts6tl2PyaIc/LHSIYUQuJV1htZQxH0ELiOqOBffgCSDpO1NiPBhqnWM6IjH&#10;h/iC+F/dvX2IKjAwODg0NLRiaAhKuiEbmMgep4ZVp5Gc3GX0LRBsdg00NhofTXtdY42V+Z++3Kdp&#10;P4XKCtzZYRcFo8moGwKBWTpnwUrBl9QewgO4fNzX6DT2EXl+Cj7uzsHXa96TTzM3l6OCSFcE9RLN&#10;z63Nnc+rz8inJXXd2DnyyGe/8v6fqU5BWmnthkwOMo6JxRZSBMdyWeEswkDJPZCUAiPFHIjPc4Kj&#10;C4F+Xkc4hG/nQuoN+CiAEQIBlJrqW3t7DW1zy3f1vfRdbR0a+1+U477FrRH33nsPJoJiqQYNpIMH&#10;H8rd4EI0kAeIrWEebBfSugAjp6VmlgFNBA0e/gujgUyI7hLE98mxI4DsFWu32CfaP2Ef98IdWR8k&#10;Z+NCAHAd/oCVqff85/ccPngwPf6adeve/Z73AItZ/yT+2FkQJyTbnSsJhwJxCwDVgpmcsJ2y0nlO&#10;P+4G90THgKUipOFIIODBPZG9TJrnaXoen53doDl4Irz5js9EAciSacFwwY6HMhn6B3OosRV4bSdL&#10;YTe1ELUebupR3OMUkojtqDo5TBlNM4x8C3cqaRI/bua+IYk2QHNw8xzNkZq5uXcWtxJe4KktN25u&#10;FoDv6bHD9/31f9r/0Ec62xtUV8DDoYqQg9O8aTQP36wzRnYycWOFnRRRCbk8gGQZ8TL6vfAnpMZw&#10;E+CGWP7RS/fyuKvxPH4U26ivv637xbd3DGy82GrVold6YMEdd9wxMTEZtQhCEt6z1HHRQ8QgZ5BY&#10;gp1h0VuElVArUvVoQg1ga0HG00rQYsRH9z8+uGpjVw+XKwprF1uN0bguBc9y32Fkf+tb3rzoJVAm&#10;eO4l8PgTu889kQs5hWWF5m6r02NHdn72Dx65449b5ybouKL1eEWuafCkAi7fFPIgYTcxOnmqtHK5&#10;LyO7pBiyMEqdYOs6Bwc7La2IpOuc9H6TSyxXSGB01La2Wtva9hf8Ys8VrzWnKGH97BoDcPyOL34B&#10;UWe1vDJLP6ajlSJIXLu6aRjkBt7qmuC3HAhhFpGVPYB7/Thgz3mc+aNTgNwBNN+07Tqnk7SCRDDD&#10;XRz6KqoE737XLxzMgqf3Dw7+6m/8ZiL7gUuI5KZ+x1wy6QMms/hG7wSWbV8WVUXN7VdEXJF4DkhS&#10;5sOTMiOsilD55SbooFp4HA9QcldaM+uCp5ss55oMSymIHC7SVPLWFUnBc9tD0LCiZ4tfQtJznLLS&#10;9FCpWVfJRZ78DYbXHZUWvhoFC1u1atWWSzaxWYmPuxt3gaTu/Oyq3FK8avl4SVsfHD3w0Kd+800P&#10;fe632htTXZ1tGIkCu4HpNnX6I5mkgHLDtIQXukMYyvFNXxeK7C3w7JUHGSaeUa4xnFhvEZSj5fiT&#10;tgb8K7iOe6PROXds/q6frz3+cTQtV+KlWEue9TyPjo3V64ypIsy0pU7QIhNfeGkxIhVfrqa/KzpV&#10;3Eza47xKuoXIP6Ro+XJjsvUE50rcaJ2aGOnuQfysABCsBcFLkDN7bEixRMMrVXWQwL/4nrfkJfa9&#10;P/C2BEz50N+VAYkbhRKUN6kE9r2zOTNaNEOUFfypqCbxT4rvPAs1PK4fFNwUI5TL4MACdI9mfA98&#10;JPZ8ngcUJGyXubLqM4MnuG7NNmdra3g1Ya3nhOALhI44VHJqTFbPXQR10ZEFjoYJ9wsapIsN5UU1&#10;iHGGUxO7OBva8uHmlcnjD3/y9x79wu+1zk93dWBKCFbYZf1L6AyNJZlKrJxYTpFrSkHGrbpYOo/X&#10;osJRbafkor6fSM1v1LyFU9SaYK+1wyxwtrWz7Yb/0HX9W+lffJFpeYvSE3ztq189cOCA3Eg5jVOj&#10;KYst5OYyEGpGjbYcHJu4uVm3s5SCwfrPBDGGTh5paTm05+HVG7bBQTBy83At1Tfoy8UqP0UKunzu&#10;8Z27du/aiVttv+yyK6643DKOeIRsLvKIwl2szDhxdzYJ4o2zhPIsWgtOiOFw01xQdiQp/2HMIWU5&#10;Gj+Du0giyCe+EeO1/ccTZU5waVE7x0fX6nTEEcwj7kNzdwjcQNvT7ZJ/ek72HZQmOTumwo93z+6r&#10;y0IXFM22a9euwRp4LFuVXjKEupWlvmFRKuGFn8iSRHNX9FTvUWv23fOhe/7uPbWJ3agccFyhgUrs&#10;m2ZP6SI2eMorgeuNcdBKzyjPDAzYTeIhT0TZuNhEwM1ZQVrmIdcwNVIwCKyn/1ph7HIskda5lvbG&#10;FT/c+8J/5xZbYvrpFyL87T7/2c8gehTkFOsqYMjBholJhlzjrcdxS0zHwZpdwhp/p7dVzFIx1lgB&#10;CBHAM5e6NNl9empiYuTI+ksuN8TgxRWUMPp+5E+R+oM0AAtHtDCFz7Qp1Wju7igNF3wLgSkdUZT/&#10;sPmpCe5x7SHbSmmJVXW03ZdPZRDV49tD3FG2Uj7z3iLBsaHXvjoWM1LvFcwSmUUxtb4ke9jCaXkj&#10;zfNEI0vClIA+eK3khYO7oiDck6XSa+o5FtQTk/rY3eK+iD+DQO1EbZWPOzb3SRchmi9VpSVVRFg7&#10;v/hHP3rH+36yNvkEKDn8BticJZETsu0OBh07OI+LcQeM5oT+RMON+NRkpK5gYXaq6ox4N9eJFDg1&#10;1FLMwtoV/8oFFA5KwwcUHuSRo8L2lrm2x/939f7/bR50+lhWnsmpMTOc4ojely2WTVejqUwCNuyx&#10;s46gGaSYoqhZ5pZShIMWYRiMkF0AnUTYE3jSvGO5zEyNr9m41fRZuImqJXVGco2RN21m1maIkrP5&#10;oYsNq59/0aqeErsD1ljq1cYRhnJMrJQ1Nd0i6dZ5XUuSS/DPilCeoDYScwsmwXiQ6p50G88t4sfA&#10;5z+N7FFpieMYneZflY1QzrF0w3H8I0M0pHzCul4We6+TtZLod6QS9F2ZuLLooigeXFkKf0Ya5wdM&#10;heZfaZT2vLGLspUtYTTH69xzz4f/6TfedPChv+lqq3V30I+wq5MzeTpJya2NmHdrUokIkgQW6ypg&#10;2YVnC04GiMsBjBfCxkR1pb2lm9VT1D5V4QxfvSh7EzYHCSeo8a74JDwdbfW2B/5H5ZEPlwB9RiVw&#10;/Phxrfwpus1FnB3TIyCIbHFML7DdCOjWVHAup9foI6k3gJhZrLTghLwBx4Hv2Ojl0tbe3z+YK+9x&#10;pQiqPdgyTT4wZWJ9XB7IMG38D9Ds+fuxG/AJ+CmAV+K/EaISfiVBX7/45uEfWxGMtC7VCNP5PKCE&#10;bxmyajdiHwsq+fnkb8eF5iMJYz18Sbhp4NV92UlIyvfdgwQUUTr0Bf7H36lfCamnDPmWkYw3tbI0&#10;2khF5wTTGOiMKtiyOXmponmjOnrXH//wnX/6juroI2BNUEKgl8oNUcirgMfWxF31qZOQLtkKaqJt&#10;x2TiMSeFSiiHIC4XF8riEFvoN2BzaKgmhdcK0MNtRy6LhmwqMfH4CTWE1jsAzOzs125vHP5aSc9P&#10;vwkNHz1MKdYtX7PDGZWFH0biNnDgV6NkAgGxPU6+MV5wbWOvcLxw0xGlGYT44PE9cuzQuo2XANYB&#10;7sZ38Hex9nb8i9B9xn7DdNOmTies4Wlwt5pv90krQgbxguOboUejaMDOyPx9PBeOxGdNQgnlGdSG&#10;bs5FYQ3Elc2JqVgsxQQE95kZLBpqk2YTYo7qKl+i/iOiv+/ngld/UPQKnrqUXjQvUXfqbARA11gk&#10;bcye++EkqsgG4Ozh/aVn8SUeUuR1Kf2VA/3pV7YlfeZSQnO8Ntt2ju288zO/8cY9D364i77krV3Q&#10;RkS/Acqe7BPMmwrQZn8VNjCAeEGbuS+Ud5wWgjyJPFcI5uRPpIkPhEQx+mavFdTqU9o/0/mR1CDQ&#10;Ej7oJOZnu+enqp/76dmpowUrWdI16Lxl3jCBUhobGxPcSGgOVkGspGz7J1+sXBaNKQskBSMOEUTO&#10;HvbAEK67HvFX7ykgOOZhcvI6Dk6Mj8Dy2dfXL8HEdNsLchZ+MgRzKjSF2wygmipDmONjUTuEJsfx&#10;6FPIKCvYrOxknUGQgITyiKGYfrGXTQBcKzY59hnQTTYKiLTPitSUCOMBx0OZROeTrMSI+9ZY5A+T&#10;+o/QxyRwTL1mxHF588RJWyb4xn2H2Wrqh2IfE0USd0QZezegS3YJzB13dH/sa90buRBQTgugPIsz&#10;c94q5oWb8FJCc9aSxux9f3P7p37v+4YPPdhNiby1mzK3gTi4hwu7Nc9eXXeyebpR2EnRnmiK1oIz&#10;TdVp+aQ/YmcrXWJsBW2BGnNKrxWy8nTCia6KzS+edjdUwdnh+qfeOV+fUE0+A6PqhVuPzkPODANY&#10;1nlmGlPkyccJPUk/TXeMgBFIqeJDyXlOwA0cd4SmyPVMwhPaReZOiDBPr9VqiIy7eu0GsYegV+Am&#10;1sGN6BbZRdsRvoU2WIO78J0bjpu/h55Airw4fqfmrIZ0jNlJnrHabmZvVUYPx39zEM81P/VmATAT&#10;oHtHkFfoyElIcZUzHvoc83XL4ok4Z0G1ArWP/StHPO5qfS0+mpwZtJeUjXgj3sT4y844l10yycVX&#10;iVTF/sPtNy5j7YzlUI4/UY4pvfNQB5dYkksJzWvT45/7gx95+PP/k77kQF4EuWpHKESieZisH5A6&#10;sDUzdLwQUXKFuhUPoBVUHQDQXGSKLuSCbzJxcfw4V6j5bT61kHLa7x11EpbVjslvzN3/h6igSQE8&#10;7QQurhOHj49QLQEvM+8GPDnYaWBhwaMDIOt2bkgyRltcN/tOW/hTOBJAP5wYLhwZHe3tH5DgHnqF&#10;5E9tODO+CogDbTdMI/SVUd3sHOcY1oHwgdVzh3AfbbBBt8ElSQc3OLubNxXRfuD4Pk55kD8FOLbi&#10;4oc1TLsAzK9zBFRlS/K6XbaN1EErUoXkACU+pr1cgsCNMyUHhewpb0zf5RO8a5w/Jx3B15U8JMX5&#10;1M5xmNHEN+J72AExXutgLH6E1Mfktd+9WLwi3MAnnPT8Zd9ylgCa+20dfOgzMHgefvQjwPFOrCmB&#10;OUFSSII8InWbC3PZKzE4F7BWSdUmfBOsPckTQbUwE5xxtTTF37OHBOVSbOYxYz8K5SevAOdApzGl&#10;qG7VZX7n++eOP2y11HV92de2s3jAkWOHAUpozWz60amZ8c0VojgVmqVVj8fTtxXyHMoTrBBxcgyL&#10;sjvigwOQe3t7rWvLJaPwNjFMpJdl6mwgNMvO7KJm6sFJBoCuE0AaGG5X3DxIMU7BsozJuI2mCazT&#10;TXMkTQeVmcIL2wXiNMNPRcREqi4x8wkzjbEevRR9oEcDYtyG8qBcN5WGxzwuJYtXqcTSmaFyp+ot&#10;odwdQuxwi7gryfQRsqWONlkX8vqTaJDe+8nbzsXWppYAmtdmJvEWP/dHPzR19P7uLsiOcEOUGEJA&#10;p0hipYVz94XjlC/tXR60FHJwmTrD9B/voFM3B5dbekN+LFRaoodBroynUjq1XH4mYIV6Pzs+e+ft&#10;GKS6TidGcyapLPNzgSYjoyMJgzRzoBUiN/UWssrA5FB0xh3jODaoJdhsNPPBVFKETsWkDeRXsGKH&#10;ClyCg4ODnPwpXUVLvkWuaSaY9btBo/dxATpHepnIHrxZnJTwmjgtvcGozUucZkrETo0pd8md0fn3&#10;XBur4dhxOsYsw5/2g/ytHZYATvO4JRJznxZWmbDGLUYf3Oo1/ccHrUultFmWcRhA6HfhZaJNSNO5&#10;DYk6lVTD3U1lAqM7s/AIup8L3e8uIb53nHLqRN156Fk8OOFz5K3iogL0CxfN/S5nJke/8If/Eq+n&#10;Y37CccnhUS4aLvlb0SsUSEsv2L4ranTc11xk/6Rvx61GV0/eQX8EiyoUzdHCkbIUG1a2E7Xysywo&#10;t4aTbJhbgeyN3jNz16+5dp70rIv8IFZEq8zMpCIEhUOlwBtKMgvLjfFRiVmWRRhJFtG9jV7yYMG+&#10;Uc8QEKBEBc6+X5IIKgPFnJaW/v5++xRa57AVNJJvTQQOmM47pz/1+nwkuYqn26li6riQ2t/cjM6+&#10;l/JGgx6y7TMtoEtj4eWWXJyTVFkEkQE3nWY+wLPtAEekhDSZiAMEJ1br5hZ7q0KXiv1E6i+KPiCv&#10;s7g41WFkOAI9RRVfyTdim4cEoLATp2v6WqOxbUs5Cvvy1EwCaEdYX9BGThjgXlQt6yxB6vyhTN4h&#10;H3vink//1r84svOfWO9bW8jHZbcUjtuJhfU9rFGgBqM2FLzIPQ8oqCsEeobcE5JTOqfvimYDwc5J&#10;0UadQXRfOeH5iPGnU1bBSVGVOEg4nkPanCLcmefn2lpmO3a+d+7Jz+QV9PyV7ZJL+fChQ3A2Ybxi&#10;N/J5uqYQOMDQCeJknxzcGLPoVM6lG6LbhqYaWbaIMa2SO6GhwZTaHByXYVkyyN4GULPggC+C43B2&#10;dHFRFHX7cpiYC2ijwyIJRNg8hyht4a6+e1LgrcMkru1+wlQlnZP1GTkxD1Mf8ypkKHQKuLtYuZ+l&#10;qALp/NDziXTjkkjJQzQu9zS4LLrq87rIgxew8oS20a0lQHBStBKvJsPXXT0Mcd5Cf5tU9ZjXRM9T&#10;r+DBlnqyEzjQQsq/5Cr8OWb4dBDqHG9xZpe7xuF75yd/45O/9e1YwLNL7YoCSwcmB2FRZhsww8wg&#10;T6yTWqIGwFAqDrESZvN7R9CvgFnGemnlCngLrZxWdM8tOnELVVCq7VP8GhA8h2zPKjrllpwX52fv&#10;fndj5tjTnX/R/Y46cOjQQRI6k155l6tuEK4B4oAq+0pgQYlqdUYBoOCPMobpwRPH948P7x89/AQ/&#10;R/ZMDB9AGB+sE4SVHMDd4ZGIZEzJYbdEmliGDawcNkvbMI3DRufIlMMRw3T0QjTuN7mc53gdANro&#10;bERPErlFFfPudIJVBPc1yJiu8Dmheiqdgp7jnIS/bjvCSZaS07TKZCh3GkbbPMEkikgFSgDrloiK&#10;Gs61mI7NPYHwNN7dwoilLdwx2j9DpqMZc4E27+FUWgl6oWDiB3GlTx1P6qU0CgkhukomlKDhgovT&#10;gleId/zoh/6v++/4E+Cy1ZV/+9dDv/P9k5xwL94U4JjVjmGpRV9Ym7jHBhBme1Id9dwezAmSyRR7&#10;EeU5z9NOL4zrgqn/TwHlEZfPVXsB5jyFmAKxv7Pl6h/vfP7PnIRrXHQYXjzw1NTUZz71T1z+DX0x&#10;3x3giUQ4tV6E2vKrr2Fdt9pMvYLFNmtcnB41qF4lnsS5KoZShubq7unAuskd3VgGCLjd3dMLF5O+&#10;obUDgyvF0Hl3g6BBxPu6ulCoAd8pD+mVGQStvrDCKZChO5ucRab9ZCwR1U3+k0FhkKd2YMcRN13L&#10;zbgVtTHKNS4y01XjuC3BEeiDt0uUN5LkQpj2tQk3PYgxiKPAZFsOZZL6jLxKIjPhWgGtkyPp1sKh&#10;1kxULMph5qPi4kW3mVxxXPJNwO3iysvKR5BPoMTQ4MDWrVtCu1aXyp9saoibk83zvIz3LxQ09wvD&#10;+5ge2f/5P/qx4X1f7m6nomIL50//5eB734ZIHQ556Mn6EkZUw+GOIhDnW2OgRNEL6S08okn5oRu3&#10;Sg5Gh+P2KJcQz4bT9I5dNVMFXfjr0/Lup6owJ3VdZxCZRtf6jte+r21wmyvfxVP/TtG09jz55D13&#10;39HShlmUVjPyeSLCyvlGtTJZnR7Huslcg61ewwKbMpDyJ0GDv41H4a2xbFk9ADidwHSc39030IHV&#10;lFesWbVy1YrV6/r6B4yDhs6FW9AWnEbKvEUDI5QhyW8w/enXGiZt6kJcglPSVEn7axv9zEDTT9ZJ&#10;nI2E4EYu38Xf7Ma0OaloQfRUIOfKTSwEOExl4t4kpWO7Yq7JJEafjhr00598NFHsALsxu0U5RGfE&#10;HFuRaSByKigXptN0aj4iNT/AlG/kb/yEpVARdUuDpuCAxNnellqluxpSTlHHltlPFwqa+y2O7b7z&#10;M3/0jsnxg/ASA5rblxxw/M4/7/+jH5wxlZZfgzwIBejmRFEBZ90w0OtgQHzR8HCQojm0F7x1sg9E&#10;dDm52VM47nqwAIKz42dRE06q1Tjkaevculf0vOZ3ESYQrdHk6yLfvvbVu/Y9uYf+b+TgDMiXEBkv&#10;pT49Pjk+DA7egLpSnQEfJ4iDkHrKe+jgHUnKBjrTRNkSpXDwuMNdwRzDJTc7e/tWdPX09w2u3LJ9&#10;x6rVa6LfSEG6c/wKsoUQiAkLW4MulEQN4WITvvMKzTiNWGzMont7NBDyqkjYg2aCG0S7aAi7mLDS&#10;IIhNsWhoNqA9gZuGJ0TzAIipAPGb6LO7kICYrm8Jmq2ipMxbrWbpxTFBAlmDpjNtA6Z7mpBDd05a&#10;cyORJN7I3uXacLl9TPNuxJCdHjMNIJx5nL9x44bVq1cZzZPVAQ+Q/rzY0PxC6bhQ7gfv+9Bn//Dt&#10;0xOHeqlf0l9QTiZaUpnLtineoZYBCvERscODINcG7jD3R0FrueSQp30Kyg2Okmh0OWo7L1wA5UVR&#10;PBWUB8f0RUVZwowV0mNfmNv3RdfURb3DUk3s+PBxQi1X62MUJyERsWIOQH50z/jIoXplsjI1Up2Z&#10;AJTLc0NgBpKO9ZGxULJGe1BXunv6xOtbFbWljg8XZ65VCXeBxsKlcaaC+LfHDx47tPvg7m9+465P&#10;3/fVLx05fMjg4rnDnsCDDwlgNGoSkcWZAxKlQX00/+RKQoI5JCePqtAjCMQZw8tiiKXzSCoLrUKX&#10;F0O3SKKN+wbQQlWwMGLXHpoWAi4T2aWiFAQ8svwwmEjdT9bfBJANpoNIzK2SJ5OoRkXZgCVBvCpg&#10;yIc7DPUfFl78Uybuh+dPUO5z2Edl0O9M2q8xJiJe71LIpPalWvvPKt/PMjf3W8Sb/eaHf+mBz/w6&#10;YJaTgzy9k4v+cAiFRvzDf9L7Z++oKli5pEPz7hCfNjF0BmlBalouDpjItqEg5iGYoc+XFRT665wi&#10;lp9CDc9/WsQ+7+Rii+p42+yqWzu/9Q/aO3tdIy/aDc0SE/o/+YmPAjcx04sdtTgf/q1Mj02OHLGo&#10;MleropGjHgC7LYxBGIdi0ts3CH2cKnlPP8Y6XF4Z9u8OOquAvNdhDB07NjU+PDUxWpmeRA2kaqFA&#10;PUJky3dU2fHpHVi19bKrt+24DjbS9DoM3ALEoAwkBEnwlJQHph+B1nhXAJDinqdVHwSM3ARG/PKZ&#10;iZO6B3Hu+E33DyszARAjGWebMiVXQLFCSHHnlPBa6bgDKOYkm5KzPsZK6MFNIs5sXe4/gl4UADQ9&#10;u89MW34hKLRNBE7BOfGFvkUO4s6tf6J85HccNyRw5ZVXYP4tngJ9LM4Jgrlep5/rYiNGzyaa+72g&#10;2n3pf/3Ykw98qKOtgWXaMM9Txk8wbs2dE2q//Y973v9jmNkR4mfhpUaTVQBo1OuksUQBPS7cLNpO&#10;YV1eid7BbE9VopOiedPBU0M5TtYJ6CieYkLaCaB8Yvo+0jaLnN50e/d133+Rozma9L59e79695ck&#10;gXLaJ2G9MTd5fH9lanS2Vp2tTuN926Xcns49fQO9/Su4AlEX7JxdHV19Xd29otIIaQyFvJs20E6u&#10;F2o3FWMErp8YOXTwiUePHHqyVpkhS+ACcoJfViP69pHd9w1efs3NV17zXCTfBNwCoAUQmesDAdcM&#10;4gtpu1E1h3IfcW3JZfSs/sgjK3FpafcGRXcD2InwbT4eZBbnMHU/vksOo/jJ6Jo/XQ7KC4RyXc8z&#10;k7iekw+PBSJep24AF7k3cvn4Rtb6VdiFSp5OSKXhkmFR61F9HF9XX7UDL1U6i92KNKLJrKAXlWjO&#10;Us2L7ATcOe8HqtMTd/3pv9r34EfgbAZ/Lc4MomwyLzbl+UGk3j/wh90f+ImaTKBEYZk4RI2obSsA&#10;S0Dz4F1ulVzHOTjloBYcL3iX66eTxNI6C5X8KXH5lAX3FAMC5qm10b0V5tDOwU3nvegv4BugPd93&#10;371P7HrcrngYXEEZg9NhZXJstl6ZrVXYmGPgp76BFd29ION0U4Exk8J3/4ruvn5gMZo6hzzco3EM&#10;A3OBghUbe3MXIDI9OTZydN/wob0jw4ehugS2DtyX8QX1sH9ozdU33HLZlc+xTJHQ0PZSI5uBNbHR&#10;VMZBhXD4VuFvwk2BFAEwgpRJjreA+da7bSIyJuZvD+fJ048391RYgSlzAvVJfUOzUdGX56QhB9nE&#10;kX2Cxxl+BBNk90zOooYIgVlbN0/l4LskhLFZMt035pPJ5i8iP99dlLsHPshsmNOLg4iNc/nll8k9&#10;FOP4wM0Dooubn1hQF3CVX5ysPQto7sqH1zA9euhL//vHjzzxBc3Rp0c5IFoyS7EkkN1avuf3Oj/4&#10;k/U04VOAHqyaeG2SVlhJZN5k5TKOe/5n9H4J/ohxitCC4juZUH5SSn5SneQUb6I5kaf2U2SVlvbZ&#10;MnfZD3Xd+p/YTjzKuMg2N+ZP/MNHq5UZol5bG9Z3Hj3y5FxtarZaITwRMUHJ5+BvCEcUkHFwZ0Bt&#10;/4o1vf1DWlLOoWgJnVhcO863VOEKxGxOFNAk82CghzgH2Dc6fHDv4988fOCJmckxng+VBkMEMXZ0&#10;Hs99wcsgv4D3G+mUTgFhCaYN2Tlw+6TwPhXfykpL7stI8Io6uG2KCf5oug8iD9HKW9THLafgeesG&#10;WeN7NIoWAoU1iHCxdCXmUJqJ61vKsM9JT1Fc4uMuSuO7NtzMoRTQa9qk6c2ojY1dQuyg/FDqb0Io&#10;mOT3yZxYq/HtVQdwIz8RH1mPtXrVyi1wT5RC1oTmwY1fd7yoWtCzgOZ4H3gx40cev+OP3jF+7Jto&#10;eV4BDjSIEz5ByznghRgSPBEByt/5O51/91OzBmIPg5GIJjwLrwXYWreTdnNVFM3sDz4tvCqMnEM1&#10;flpQXhQoZwUObaD5n5Or58glanJL7+aON/xtS+fgRUguBE8NzOX5h4/8bXtHlzXx4YO7wMdh8/Tk&#10;ewN6T19/34o1sHCuWn/pyjWbgOyaxsnGa9SL2ETIdvFLQnELL4bjCbOSmAD48ERQ9ARHDjyx88Gv&#10;Hdn/BJPt6GQSunzt5su/5WXfNjA4ZLBL0jYuaXrVCR8T5QyAXqjSxHSBVECwpJ4LzZzzgIZ+KAJy&#10;5sxuTHSzMoxab9G6oGkifm4sZXrE/mioLCiD7yQApYSV3M/jvruKtOFelK2izO9yMJfPyyF1CakQ&#10;DLI2WqTUEo670IoOo5Bugq27MVu/dNt2OLS42zaao3/le+c0E3bYfrqLCs0X0b73FMC18DCKmM11&#10;8vjdf/bTU8MPws6pEFqUtttbGfoKGfKiE3Yqt/CCNGJsFk+69lxQ6SqCbOjgupAuLnR66dBMUSkq&#10;XoxCAVhQ1fxZ4L6yIIOgYAv8mtOPT9sBnNbjx5NOVuyhc2q0zuyf3fOZixPK3YQPHNgP0khQm5uD&#10;nwlUckK5pp5rMlHrwIpVK9duXrdx+7arn79+82WYBKQJlvY0CdPhDeieVW8XkUJwzhzJ2eUGMVrh&#10;esI6QfRfQXxbcPBXvv77XvGG71278VKFDZhVdN7ZI/se+/RH3r9vzy6DhdCHuHmi2W0BiEtPCf1H&#10;DFqiKi+XygCkwb0v1Sf3T34Aiy2J3xsH5ZleHBe1N1VfcKYLxGjrniP0NHoAnJ2cTAzi/g75z+b1&#10;pIN2cQmDAmWXPojZlCsXjjOZKznpYEDtRNglqiAnwUKqIso25JD03J0fwsq75FN+nFVloJB3zqhZ&#10;LvWTnzk0N+PgVjn+1f/zI6MHv6JwV3QqV80RvXaNjhM9qJLLEMYmp1/QZjG/34vGgdEHBxgBunGc&#10;sVmg2GhaUJqvr/C2J5mKGUTA4h2ebmloAIyT/Tm77YRrJb+iNbBl7f6QW9zZJb1ErzIQIPMH9++j&#10;M1PL/NTIwenJUaA5nRRVd0C9Vq7bvHbzFZfsuGHLFdf39DLeYbINsp6YvMqSqXIATaMfWzgqrDd5&#10;18EABxrdxd4grP3W0cUFoGlYvWTbVa/+jre/+Fu/q6tv5Wwd7o/UeabGhr/0qb/95lc/l6KfO83U&#10;aYTBQXSaThBmpp1gKHPUC5l0In6JRQ7jEYss9mYJcKwHlWTBOhM1dFafKATFLkTQmHJokE0UOLFs&#10;ph8VHO/zBgkrhdq4tXsFt2kPC6y0OFllI3QcKauu0q7b6dunhaeNt9MJ7KgcH8a6kfOAHZqm4cUc&#10;xzcFAU8i0kKrwBJtEWea7bMGozO7UXrHlbGDX/7Dt1Mrp9832lZ4+fCngrdwHR/4AtcbldpsZXZ+&#10;ptbAp1LnK4zzHFgfpIkLwVuhtnvNoKi2c8GgsJaQY7Po/TYx6zj0XgDHKgrU7cI1JXF50/niIyEn&#10;bcXxE9D3aRn9wvIPnmEtLSP3zO351JkV8RI/O0F5rV4/PnwUbRnuK7BMzlYmHQcRJ0BO2bD1ym3X&#10;fMvWK583uGJtWiQh+ewldwZjekTDAuLNcROhNpibqSfLnnCfpYnKAzBXHHJedsXVz3nj9/7oDS9+&#10;XWdPH9adQw7rteo37/nylz/1t7VqLYGUcC8gWngoU3L3J+KN6ZzQ7TgXkQinXsEgeEKGQ/YSWOvN&#10;B+xWQakiu/PzfJxMrXY1SWBanJBlbIErjAsxWQYixUjP6I7Hj5b4R6LJqVYmfPeFPiEEg7bs44xF&#10;Y25Kwav/USmfoy6vodHsihVDeX1P96VGdCLEL/GmcfrZP+9o7nrjilWbHvvKn//rQ3vukt8h5/Co&#10;YpEe4H9ofbXZRm2uBV7EQPCZ6ty0PlNVaoITM42pamOaJyB4nlwOoz4ONUarCMlrpY0hWTS0li8C&#10;KXkzpGaYa7w+6ZYfP91SOlmwrVPc4uQ3pm/13Exj90dBSE//RS71M90IUVtGjg+T5dWr8AqvV6aM&#10;m/gMrdlwzc2vuvp5L1mzboPFVpxve6ZkbpvKCs5rJDWKmoyb56bWzppJA6A9pSLUBiwWIIbwjIwF&#10;BNUFZ/T19d18y4tf/+Yf23r5NciiKGj9yd2PfPEf/7/R0eM5ThH+Ml2lALUo4vuI5/p7/W9nPuEs&#10;/sxl3yzjnM2ktIuKLG5r3HZzC6ZFZylfeym1xxx57VLjLOG4lami0wiMmP+4+ALyGpEzPu7LT6yK&#10;zoZx3x4QfGoFcvEt/QmeP6Em+AADeDHGmufKaiyAKQNr1671Fb5deqdNGciPL/UGcjr5P12cOp20&#10;nuocl/jM8ONf/oPvGX7yi7RVMMItA1U7Eq2XAockiWpXn50HN68DtQXc+K7WWeNnanPg6dMVYPrc&#10;ZHV2utqo4uWK0eB6zs4LCzrTCAKJPPbQ6QHFoOW8nNFqZ/lEwSRAuSrmuRTR6VzbfI494uYP/tPs&#10;/jsTQzmX8l9C1wrNj6MuTI8drVen52YxY3MOaL3lyptvuPWfbdhyOZAZYRDdgA3i6Vs0NkgoEYzC&#10;q7aPeUTscDDHdzd7pcBLE7WXkSb41VF2kbVtaGjlbd/+A9fd8iqN/Yk0Rw7sufMTHzh+9ABRZ6G0&#10;4oWmg0qgHMofMQNiIVKUuYOWbVRKGU5QHgO7BwXG6O8zE6YtgDDdqNlokFF+X2ucNUGmP0msMQJS&#10;dgb8KWoj3ncfmRdsEnAiRDtrgcylg360AMNufuqbHU/GO1H+0c/24AxWW1DzWazEKov3gp7DRZGQ&#10;/WLD8QRk57exe4w8V698/f0/M3r4654NhNdHxGLtIadwDvwCjOwQJrGCOlQXQHl1lthanZuv1AHo&#10;dbD1ycrc5MzsZKU+Pl2bqhDWHbMoMnH0+XBvAaPPeTEHAKc3waeA8sC15aCumUsU5sMH++mzoIPI&#10;0TkR/NNh6EnYwYOg9tbmdn0sb/bn9z09q6mnx8TO8LEjmKxfnZlULK1ZKKRX3vSq629+CWQWL0OR&#10;1RbDUABfQ56RK2vVgXbbkJhgJEB5nIi+EDcD3NtgY7AzWNC1OZhVW2950W03vfi1mKIv7JmfnBj9&#10;6uc+Oj42YgArwMXA64kd/smiiuhokHrkl+WWYnRLNy3aBSdXxHRY1SUgSpdO2KsLQ559u9ArmHHH&#10;jUDsXitx8IVSDAs5onzi6QmaE2hawXfRpYLKbBJ5Bxl0dmfV8np4j7J5WhZ3r6YgNoB2jjD4jFp0&#10;1FmiylKvDg0N4nKXQI7a3C9180VvyKnNuLbhBT34d+86su8rCm8RVtyEYQOf0Esv+CfQDbwpiumN&#10;eYjpyGGlOjdTb0zX5i2/TFZB0lsmqy0T1cb4TGOiQolGKxQaTIPSnY/61EZzVD2pGdNgwZ/kYhwh&#10;G2o8FxNVuEZ/4k+KnZGhPEeRJ035tIuZjZrtbP7wFxozR+18trxh3W2SzRc89+CTU+MjCJwCFja0&#10;ev0Lb/vOSy+7qgY1HaM2eUYH/5Rgs8wBpRh0masmiLFsoNAoBQTY7OmugPXSPLxwHgm9QoIMc2z8&#10;maYd3fj8F7/+LT+2es16jP0BNIBy2EVHR44Rj7xARBQR+HSq5AJsflwbdDCclDhy0pEiVsYOIfY5&#10;Tid1bJKkdbtAnyPEi2WbayfUI6zriE8OxeRKL62qySFGJKkIyxX6G7+vTJxB+hZUU9t35vGnHSWL&#10;Jh7Fcddpd36aA4RJ/+wXtRHEafyUXu5zJLHM4ODqNWvzDju1q/ByT0D50254S/7E05ECzuYhUfah&#10;+bW2PHnnn+7+6v8xmDLskTr+Jn0DdQxVC99pDNq0g2oCM6mFlwo+sw1gOuSXqcrcVK1OEabamKnP&#10;1wNViS4BEZoXPsNCaaVg1gnKiRkZlGf7+XHtkyMkiGe1FbiHNE9avKc2jWKFOcayQGyoRuVI/eC9&#10;hjl/u6anZnw2L+bCuya1c2RtdHRscoyREREWcfP2a170rW9B8PFKpepJMcJHbhkmB/9CY3e2BaIW&#10;BnwmtpoOWizEHPa8tFtBwIlr0SUm4ifviHNsZXUGoLtgf/WaDa/97h8ZWrUefQ8qNzIPQB8bHTGJ&#10;MVIH2hnhLxeWczYZsViXacOOAFGPLHbfhJXpNCFkcCNJl4c+Utck1GaCGTnwehHho309HTceFIlm&#10;MJzMtOhON7mspB2jeRP58MPk2bbPUcTntIq0M6lRSxxtiKQDLDAFFNnEQiMIdzzX20uZxSXjx3du&#10;m3ZSIVx49f085ui8oLmLEiWMejy67+vf/Ph/87JcqqCuDFFNxBL2+oS2GtBKk2iCfbIQK9Q2IK+T&#10;rVcho1N4AYLTOkrtRZ+pKhSKQvg7rZIL6wpFxxUrKqbh5t0KH0Bubnqu4ALxk+O+ljzDY/ryoCPl&#10;WXgqvSUX911EyhP8OvZ+ORKcuRZGCgzK4PKrrH6iY0cO1THhc7Z2zY233nDrt2IWaLVadTSP1Fzd&#10;epMynuA1FbR+zex44qdu90TquKKQKHYk+orc5I+DfsREmLxBOXYMhZxtcEfEz5d863ciUIxiPc5j&#10;+ui9d3yiWqk4z6kPts7rP7P6H96kYD3AEw4lDTpTDsLzkTuHZhLw01hpZz79mLqBQkdOVzlL3lKJ&#10;5ZzaZWs/Im/OdspSeoqAyEonTfg0oCs/YYFpO6Fz0/2cYAJi51y/SmPRPhP0AoGJwNDTH5g+u3oN&#10;IhVzSyCTl9vyaxenhWDxpMVE8/Aaoo3b/fw3Pvgf2xqTfFtGcOIdZ0pIxta3PvSy9keorzFWAPpM&#10;GXT9k742P1+twxZKi+hkpTFebYzhe0bflXmQdIRckyjP85/accXFkFFycmpNICIi021d+3BY7uCf&#10;VFGwEz9UVHJkj1Tdqcoce3LV5URDbHwfeHZJhi2zoCT43vuPMyNPTD36sYN/9xNH/+Tmwx/+ybnq&#10;GM5NNfiMXvYFe7J7LGx7dz+8YtXaV7z++7Zdc8v01HS1yrWEnO2EJlaHzcaS6IEqkUyX6TEtFIuN&#10;FvDhX42eqRhNxn3QeosnFhrawow13dL5TGTQs0Y3bNr62n/xw30Dg/BGB+IcP7Lvi//411OTEzli&#10;GsGcI7cUQ16ktAUpTvn3XTQcyEWkAo6Fp6GHiHkriDDzGR626CdS1+i8JVXHz+U/077fC76dSZeG&#10;b5SKIqKqwhxmq0P4THO3gOBxWOlsh1FLZOJhWVfoKgh6PEd/Ia3RrZX/4D6kv+H8v2r1Wr8Xb2mg&#10;47ev133BVvPznrHFRPP8NeNloXAPfO2vsLCnbBoaW3ngGWwdqnbCbn5MHqKsKEcVAX7cxN+Lv8iZ&#10;EeIOL14+MDPV2akKYH12cgbCS2O6Pl8FQyfBZ41dWIonfWQdTKzcZJyOa3Rex3cQWH3cC5v5ZFZZ&#10;hYNJY2bvBA/KJLmcWl0J3QlwC3vszFQj8bwdc8dGPvCaff/wr/c8+PHRqcnRXR+fuvd/qTGcOsHz&#10;Xm8W9wZGBBo559tf+prvaLR0TE5Ooh0bQQw67DYj/mYGvDTcztG5cG9IeJ12EpT7ptbODcqG8oQU&#10;kf7zWRN8Nz24L8HBlWvWveRbv5tITQCbRdjee+74eOK8ORcOykkcXqTbJSKc2pHrgKhOoSS4GxLg&#10;hhlDKUs+LUCt1TnJ1kbnVGeawDq/PCfOfmpDuZPFjjvXlB/fy7dI9k8f5MlRuvGoKOsDXL2LLhZd&#10;UnpBAf4V1F7aLCk5ZJbGXG3zJZemuzjb6ugWJO7j7ksutm2RnznVBhQxhsy7v/BeVkZ5qbgPLgDZ&#10;JW33WwO5Yd0Vj7gPmgAFGfOGXC8tQVpbp7JsI4wsTrCSg6pjqtHcRGVufHp2YroOd/U6HV1O/YCm&#10;7TonaCmg4YBvxN7DTieJOZ3eMootBkAZlhQeqE2szyzpmQLDOhVgvfmpCz+EBfVNIQxYQ+GSOzHT&#10;une4NgJrb6PBBVHn52p8nsbkY3+fQG1JV9bAACPLM2pc/7xbDh46PD09bdKaeB+beoC9fJ5komE5&#10;dXXbLoYvuDTaxps11kjJjZXFr86bKkWoPwmJ8l4h9AfRNXvzpZffeOurrbcg88OHntz1yNfTY/pg&#10;rjKnI+l2eZmEbkxPnhzSNb4talNko4xnq86AaoubUIipmNZQjoKJnjT0B64/wEcskZr3BEZDJ86m&#10;F8m12be9g9yj+Bz7jzvzDhQTnsjyid+Hm3uIQxBqLi2cLexvJKvojetBuIgSlxSpeG0peMThGzHr&#10;tSBUsaWOMLSI7O8l3TTOOvOLg+Z+ean5kTU05vZ84j0jh7/pZhH8RYVVqh8earHR6U2jvkYXLnbj&#10;XBsocvWAtsJ6cflwL17sj9xj6P1SmW2BmA5uPlGZH8e0oxo09CYgzZ83Ciz0PpSigm+oKFhzmaHQ&#10;GTaPs03DT5JfuHYGz/RKdgJ0sG/kSQqMdXY/o2V3NosTB34hMm98Z4Flo2XMtbSjWwI/7elsdHcw&#10;qOToFJ3uwRcRjAyOmKjkM6O752tSrrJWfdav/1m8MPVJfhCg98jo2LGjxyiUY/a80MnZ45kBg7Af&#10;SPSpcx518gzlo+qyAI5FexPTNNw0pZx+bcI7Z8wna3zP/ec8/2VX3/RyaQRY5GjuoXu+MHrsIKq6&#10;Ac4nW2JOEEnPDXVdOJiAMqWcNKIQzkWaeKT8QVSOcnm4Q1LVDazYmhh3ekxfYBLtg3lDzscKRX4i&#10;x08DF+c8fYcU4sPyuN9ldLwJhSAcZ2mgTmuWFo8LNxhVTd8cAStYJlwCAO5r128uKkJ8sX6EZHU4&#10;0W3xWazhz/ytFw3NU9sTDDcateldX/kziQYdnjqRKkrSwSMWE+vdLoLkQqEzfIzs+o3XiaoHqZ03&#10;Cr0CPWGwT8s3vBirdbmiE9Onq/MAQYvX82E9ORdyBuXBtklxXLHSGTIgGj81X5WZAzonVcgYLW8W&#10;Ybpc6MXuC98B3STolvlrPbHARfwxRYW1EsEM5ncfnRmfITnCwh2cTiWzf09XB2I7ewhSO3x/DknP&#10;fKU5xzvmiOlagRf35N69+/cfqFRnAOVClkIod1xMH3TT1XdOzJshOOXQxNwUO1K3Qiiwo0j6Kbsq&#10;64Mjkz3xzMQFSW/xtnSLF7zkNVt3XJ9Ugq9+7u9npsYj/ga5w1QmEtug7RimU2Z0NOTI+Ux022ZD&#10;p+lLEhCnYWKizwnT09OdWP6+PC9V3zv1Me4S8hu5T/Jp2E+COw6JYodxVabL8/6m34GIy8jpu0SV&#10;lbqKHB3Uu8yhU+cD1mdrHd19q9asK15Q8FEKo4eLnpSHgjlXNE/VKPXJ3Gk09t/9viqaJRg3DBqF&#10;Yq4KEdE4B4XCHGrmbtOoraPBBGRHQKsrtpQGyp/BOj3YMVUQgQHGZ+ojU/XR6foEAN0MPdGu5D5o&#10;myelkk5aOGnw1DeVUInmibBTIveZNpAWQjlbGrscwnn4KX8w7JO4pXKG/6FWKQpii/Sl1tbKLBdL&#10;Q7rdXW3I/8QM3Dtnezu1vHqDE2K7OzQQ1SBm6sD9RettutcF/2eCEsKTRu4zM5WHH3700KHDGFnD&#10;3oVX4nNswwwCqNxUEnVNYB4Bj805BynjDuEmiqo5lIf9BO/ZrMKQoM4oBLQMLXyCD+Tohj+hVzjb&#10;t7z8DYMrVirmYn1meuorX/ioq17iyIZpxa0NHh3+KT2FwJX/B0qusWqBZfQWCwfU2lCQgd2nEmtK&#10;LRVIDsqJfYfGm0lbqfvxTf28TaJKXglVT0XKLKBnCpV7CvwSPFQE5ywNwTpzjgAsmBRUmUZHzmgW&#10;In9+KHg34YP7b7/8aus5puEoHBs87ZTU1BVd8I3gfGXwnND8pJjikj30jY8Ib+m4QqX7ZPmPsM5X&#10;hFot8sFvf/S++T49EUNaDWV0YTxnVFuNCaBvfMdkzwZ9QmqzUF0aU7W50enG2PQs3Ba1cORCy2EB&#10;5RBPoBtirrCdVeSJGHAcIa2lpAf7ZwRxAq89WDxXSLVM/E9OLyeqK6d6f2jFO4/MHJng2BMVs6er&#10;BbEM8NgM7dvePttoBT3nSkr0hWhFRzWx96uJlzVB2PmqJoudrmsOmiVCmT/66GMTYyON2aoWygmw&#10;kQi4QVMg5ajlHA/ZgUE/8Ss3XfpIgbZ0GE0nL3iMiFABpwrEBhIpwLdvHbbUf2con/dMxiz3PT29&#10;fS/+tu9FZmX/n584fuTJxyGgC4aKjQkboj1ITYa7mF3eP3RsdniNkkXKlDFdWg3Rj80kEvbUMaSn&#10;SIifhtE+xzBt5/ui3LIhS8pyjv55Hnyc4KpTzc2d4Wj+YNvWA4QRgJ0RtS43vmtaSYo7PMxFuuvW&#10;WOTYUlu5esPg0JDee/T3j1OE/HR+5YtdSZdeeueE5guquwzofpG16ZGRg/f7dbrCknAJTHM3FZ8g&#10;EGfQ6tA8YxnmTSUge4PRFAXrljgsbvAGvo8soooLqoXGKrX5qXpjsjaP+aKYRFooLYnnEILp0UBQ&#10;TsTcmB58E83W7a0YJ3kSx6mKsAI5CrszA4h3cTYJLO7UwoaQA6Fr0z9ts5xL2ujtbBufIVVFi+zr&#10;auM8KQYXa+nubOHOHGdFCbZa6WU//IgTSy12SdS7hOAJ1I6PjD7y6KNTUxN1GLugjQbdwHPQixUn&#10;BKx8WEN5ioNYtORYGiqTgtTTkzGsGJk5ILJb5FtPFc7phPqWgUKB701IEeEtVmDLBfyOMTtb1qzd&#10;cPWNLyJcKSr6o/ffNTE+KkAPRDKT7cLba+4blKNoPgoSeYRv/mvxUeMbOINHOCtU9YX9RnS0T4Do&#10;zKcqlAYHTUTBqSSq7kwSgjWuIohHg8QJUgzl+FC2wm7mNpaIOwAlQyVU7RnJzcLa6YMI0aNPHT9s&#10;2LxVWXWVV3WIg7ZUB3g8nXGxIvs5oXkCFL3x2B5aWo4+8A81tE/JekbwhSAeXERS9c1bRQZMJ3HC&#10;I/QLrY3plikCoLN20t0F793NAA5uVcR1qcyOTs2OTM5iqlFE1ECkVYWiUzkBXSZQQDkiYgeLaJzc&#10;Tx1GmB4iB0QfRD2euIHH0saVOBTBzgL3lQWljcqJHxGFBtV5oKcdE1wRPBIxabo72/CNh6zW5xHW&#10;hk/b2oankLWI2un48BOY+O7SW0KAbnCMzbhx4OChRx99ZHxkGM9CIsaRDrCXRmZDOQfsekC5e4M2&#10;8nEF6IHAu/t3skmWsRrDSzQ1KCFyvEort2mLrhkFaDst95OJYyYJ2JXHrDPfdGYBnYZL3Pq5t7xi&#10;cOVqId7czPTk1z7/4VqtGlqEBUM3G6XqB1mYbPgrT1/nhKuMsC4QD1FTlXCtMFj7wfGNksnrTNoP&#10;z6XzoQ6llZeT+02eLE4GRhu4c4h3caV78Ve5G4dJJrHQnJRpOR/EFk7IKXNVQDmUcmaCXRRtyJDd&#10;QMzXrr+kp6c3vr7wLOnV63gxFGsqw6Y3tez/PCc0DzXeb0hal63XU8P7g+nyBDKuAvUoLKwWeOoi&#10;fnD8uv/2j5txDr4fGL/OlwvT6fIYjCdKzjOCTd491EN9qM+2Mvgi1IlKA6pL1avE4ozkakK5mzKG&#10;pHM4JnrtoSxCS4rNEmd4FsJL4uCcEhWttSd5nmhxPeEnZKSroxPiyVAPIWC2gTl4rV2MMckaOo3K&#10;LAsyo8CLvwDzMBigG3Z1RA8dtqVSTZ1dvBdA+RO7d01PjMANjWNwuvDTBA24FnBHWA2zOlUiYZxt&#10;wxebbaGqawzO5YK4ApFwPLOS5cCtFWd5XYK5ov3nDF0FqhFClICTJpKVdcTZBS8iKbmIjY6wXLTL&#10;c9J/Y2Lk8O6H70lvLWGfMVyCSbAcupTSfXKE8k9RTQljAs9ACqlk2fOFeWrxct4o9wF1F+ubJsEH&#10;Ozlqs93oJA+U3Nb88V3chcSOLVosZARLXxZDwbjF0aGoQFphdDwI50pfcvksZ/CzYszNdnZ2b9i8&#10;Le/q1N+GTtcDLGY4O7hU2sL5yOfZo3l6/Xld1MGW6eNPOq9ZnfQBOgPq+GlB+b7KZX/xmcPTM1Vc&#10;gu/3f+bweN0Op3iLJBrUVYzknEca1Hkckd8L0Z1G0Tk4isxNw22xOjdebdXSF5b0scl6GeZ8Sh8P&#10;UB7nfxaKefQ49KDQhlALLHnHwGc76aM1l7ObAT0eWxCBorW7o62vqx0zH5EAEBzzEPHNQYaezo0S&#10;/8AxF1gP0aU+8oSbUCA7JxT0+agr55KmO35ssO7uefLJPU88UZke5/QBxaIXH8fqfzATBIHFTVSw&#10;a/RoYtk5R/MIO2xu60ThQNgT21YA5nhQxL0QW6y6Zp2ICS+xJZBxDQHzEsgLP70FvY/Al3HyJduv&#10;vuK6m+mComgWux++b2IMekvYIrdVPTxha0rfvWAT0Cee7usDvEZQNrxmJcPnM+w6kq2fMcG6T86v&#10;soExJWEQTQdCtYys3FCOFILvDZGZjyjipbIEiAumeV/MBoGoQpdEuS4Cz6m2gbPXRdkplyPBSy67&#10;xpNyNSyLMY2jtpMY+sKdkxTmuVTdJXTt2aN5jiaZDyJf9uTwHsNQU+0PFe60oWfvxGBTUT4weomO&#10;kJ4njk/o9khTtd0G0sjQWZUQ1IVR0WfmYBHFqheZOwmdRNgKwixQKOZdrR1dLW34dMLlXN+yiwok&#10;wml5nmyE5eIZelq4jAeZZeHDn1AjVD0DKyNwNxr9Pe3Qgnq6sIuApXyArg6yFTbj+RasnorbI6+K&#10;etGYGd5r8f+E5n3B1b2E49iBzfPxx3fu2f341PgwwAlFCj6NmLfk44yUEpZ5M+mWwELhRBCcqyaB&#10;mhma0dqTr4uFcp+amrxRO1HyfGCuVxYU58TWXYKpEzDQe8tRW3+G8jf7DBxUr8RYie2WV/7ztes3&#10;WmWuVabuu/PjkDKS1qxESKvdszj9hb8m8C9et2GSiEcrIlPG0+b5ZAuJXBv7ycM9AXEaGbjo8gdk&#10;yu54sxRYCbMjifPH08IMEpeAXcht8FRO9Ai0i2C6L2zdDGtr2xZhm5M8afAU1nP+pywNsIs21m+6&#10;dGjFqtiRM6kwqkr8PKJ4dMYvZg9ccM3gGcnQWaK5q5hrvF+W67odjqpTx1y3ckhDyz33J+pub1It&#10;g61fXNztzXq6dMOouiBLmEjJgItVeC7OYY06EWoM+jBxLuIvW7UmB7VglRmo58itGhjdyW3/xCUp&#10;QG5o3aqt6kaYmvoX5oDz8bSounxvTpyP2tZqn0lcWsPsVsQyb7Sj+kJDZ48hdgm/cqgGbucYnsoQ&#10;6JZLCKlOYq211DYvaExPVWV6eubRxx4/tG9PfWYiQCpLW6Q4Tj7Mp89kfDwn5ibQBnSrLoFTB9SP&#10;v2aaeQHlJ1LyBOLeca1mnpM+rgJ3EfsE/egoV8WE1fSTT7OljlWqve3GF73G2gLe38ixA/t2PWBt&#10;JHsQVgb3QAnTc4T1TY3RidH7CJIKGY6jH+ckVFA1yRyv81+bnt2XMGN6HarW3JAn17rs8SXLuPkL&#10;tUO5xQ7AwbPsg4jgG5qdD4ieYbLRUwVlAp9UpQAcV/nYaEzaXkdIlrUbt2ZmkqI79+NEy0ghmiUB&#10;7dxxZommcPZo7hcfHjtWcfxJL9owbfMkA8jT1Fic7PUr9+fF2tfbvWPwoOt9PB4yoKrjeUVueqEB&#10;ul6jhSJTIY5ujcG5IL9oQhDqG2wvvo7OLXEuaPJW1IxnokEC9IUvWhkhMbe5l8Q8rEVbOJWfMB0U&#10;d4OODw0fpyMnIKkjU+Br+KsNtR+UHDWUZkFGIaMTJGJGipJDOGqFiwuO1Ub3qn0XDayA9gumJgr1&#10;gjgwMTH52GOPYY2eamUSGaTo0c51YS1Oe/UEMeigeBh27cSSyaZhXzgYBJaE7am5xwv1auIVid2H&#10;4omUnGgVyWkTvPLMhQMgo6qLOnwXBH3BUAlJWSLAc2y+9KoVK1eRgapEdj50D2JDOhtKJFTmlGy6&#10;SypAnxk686ib62BwBFQlDO0ipePCb6Le/jV2h+Ep3B+4o/BvCazVfBZUM7d6nq81Ykhe6JdCfxVq&#10;LPqP/Zz0cnmN1xX/nXycUwr8J5caoyGUIE5rJyYN2eEFrJz7m7dd3dGBZhjqQCGL+d1nKpn+1Hu+&#10;6LezRPNUbkTCaJTJCpPBEVkPeMhgdgq5PLi46PIF+RnqHP6J1w5t38o5YM+/fsuPvKJtqHMkNaQT&#10;3x0JwsKjBNcowwATEZkLFlGoLtBbzI5bQc8bkOqs28gc6k97VzCK0lvRlJyaoRg3Thb7jptruw5G&#10;KDcx97bArQUnAbJbJmpUDPmjHOTBTEDi0Dqm6yR08JfHHCKtmIbb0t6L3MLJEoYh/ISDM6P7rEPH&#10;EYmB4iReQM9KDc/xCBkAK9+5a+fRQ09iWE1BmxKWHFc4zGe4wo6OrkBLI9BQTNfmpqsdwnci42jA&#10;cToJG3KKSK4zI1tn6paIg/YSUMwtXzTccM/LharGXHcBCcqbytBMXa88f9CA8j7ZieDm/vO6W26T&#10;Fya9CWcmRvc9/nU/ms4Mqx6mfsKX+xbeUqfo4YjjfMXuLwwpKD7GiIxJJMlFG98xj1qVeosE0EjL&#10;M2+RmtNNj+iiSuoLRycyWYaikECDUguRbNn1OGyWU7CCTi1FmE8BnZ3THGKwwM9HfQF+IkMnMV+9&#10;cRtCaebv2nePSyaF1+3X5BeXF1fT+7p4/jwbNA/V3bW2qNLxT1YaToo77c0KxcmRaEvP7h+5+eH3&#10;fMfwd+74+vrufU91WrpXagHWXkxfWWsZcE4W0focfEgmEWeRuChPwLlqSwPgWhcc592BAqoUbcoN&#10;S3+L8RPZ+Sc9qxA7SN9hWlMTghfNEn4CiJxVRXiKOkIOAEO4ul0rV7gGHwElgtiCcO1HJ6oEdyIC&#10;poY2KhxPzIK7w1KKAQVsoZ7+riqcdyoLIOC0y3+RTzQSpa4FTuWPPf740YNPYp1PQTYBVhBNB0SN&#10;l8Oc+ES4FhIvZs/Al74TSPkIZdNIzQJAB1IX0DqvsYW+rB/TZEuXZMJf3zXdtKhgCyE84UiOJuGu&#10;WqWIKbS1XXHNTSvWbNBcR5pV9zx2P0wISWxJiaTb5ak14VT60yQqVIMM/VMJpGyk9GP/wZ4mIb41&#10;/dR/BI4QX2J6lT5f/aKkcHZDWNoXygkDM1hvkU8KsyQ3R1Zy0HCJr1jsUc/Oxwf1RqPTAhRCfErq&#10;0tv96RtYtWnL5R5LFRYQvXJ26cWm1ycJ0puf7mLezgbNXV6hT84UuiTqyTOkeTuZxpJYuXfOdcPr&#10;tEN6M6Zr5Ah6C/V8GguKYo0L0PNKS62hm87Del7lN4Z+lNyTOB5XjDtpvkj7RdA4yU2xbDlKNeGP&#10;O+FC9lUAfniR04l2dv7QKLC4DUvfISpLtUZna/QsuAZDcwT1Ha80Nq7s6WhjSJaxmXql3tKFCGCa&#10;OkS+2Or5RCHqd9aKL4ja7DqQuCSg/PHHHj984MnazKSEbugroOFky2qXpudR+w7EnG02Nc4ISflo&#10;msd8guA4UvHM8mmYdlN3m3dzLwDacKT5k/wFg7SFRr9QxbNuiVUoC5CSy1zRsN5cUXhr0HPNfLnt&#10;jW9nHRRuTU2M73zgK/HsgEE51IaRSsRYQ6qzjKus2icdy+n4GZu6gaZGqmuDTpLgO2gpKsw4nraw&#10;Q0XepeJvmQqCo4p9QB1yhSfH6CsOSk4Fpc65PxJSsPwIGbeoN2fq608t5ktUxz7OZCB7eHMih1uu&#10;uA6DtTgqK96gLBEan0XfJFsm/NQllLMOnAWCNhVc0atHbaGjsz+XzO2Xkd8oH0RGYm5ufk5ageou&#10;nqhg+ilAipUfVErQ8+nqLOg5p8jPcMolSXy90hIYOmBdQJnYt0xBkk2E18Gwab0FP6EDkEpjKGc8&#10;UkSAa540hBAs9blWjAUAzTB7dnVQFodujsWS0IJg+4QYrln7LYdG63GUPz9dm+tqa+ntAraxFSFT&#10;yHzw1YkCF4s2qudn8SrPxyWuHiiaY8PHH3/s0ZEje+ZmxkjHGOCBXqRt7Z1af5Mai08ucFf4bOAV&#10;qU3AbezmidCjdQIvDUPt1PSTuTRAfRBYU1oF/WeH0pEzcf9UYHqsowklowkgUIUcKKMqE+6alypz&#10;q65l5ep1W3c8l9KEGOieR742PjqcwNfm38SRU+LqJ4L5IXM20VAurgVqj8CmyOOpw0uDJOykpSrs&#10;5ZJAECfzfVgXEpCfyNVc09JY0INygHjwr3cD00iYA1rOA6U7OeKSz8rjnmgO4A4dgn6l0q5gmWxM&#10;9C6H9+rmy2/o7e3Hq5DVIUhD4a2JlcMFKvHx9Izm6+ejMi+tNM+mCIpevRh1hqd2je8a2nLqUki1&#10;/zwU1oL+QNbJ4CxFWJY3d42LFgHQoWlwlSK1F9S8mZa5mfk5wDrZMlGbkjrB3q5UUUWRaB6SxQ4C&#10;SrjzwMl2lVlQpLojFhKC/3gLBBM0J4TQGuqZx+AA9U+hUgHl88cna/tHakfHKxtWdKEtoPKjzkJX&#10;QW5tUQYe2AvTSrkMYsXwyMiT87LzULBPn6ShULSx5ciRozt3Pj56dB/c8sgohb70RAxWP2Mx+Zah&#10;uRBAFuoqvmsiEKkB+7g1lvxXNvUY0CP3iEjlk3oBJnuCnT6AQjbidG1vYt8n9qCnGOVbIgDm3njr&#10;t6F7sTSPQnrykXv8ypoeSrcL1mPbnnyCMlK4HuBgeuP5wCKeKQ4VvW5ym4qSkSuWnRe9o74iGmME&#10;zKLkgVuYyOgkVE47/OCvYGzgYEzCt4LZynsH1JsIXniwyAeRNJzTPhWDhRI5V6LgcUZmmt1w6bVx&#10;aSG6kBmjQx8eibnednyHode/IEalT988zv8ZZ4Pmri6sTBkrTBCPXwfWXvq0OT8djSu10qdNLT/B&#10;E4tcZdHemxaswEEGKUSwXGBrA9/zVUANIJggDvW8KhndGjrAGsIG0Nz7VlS0A1rEI4wNFORyw322&#10;edCKE3Ee5jtCV8FUT8RKRMXt7uqozM13tXEZClRIOLQg8MDwRG3jql4IrVxADldxYoVwhPW6g+ok&#10;wwC0wHdehyN2hyddQBjPqLjO/eSId9JxpQcMDw/vfPzx44f3VafHOUGLCiiYOFwURJZDIy1QOOWh&#10;SQONFaBZD00N2kgXGryJecHKFwgs7Es4EZQnnOKRiXqhv+TbNGLmG6WF4P0Rq1hM7qmqK9XzecwI&#10;a1+3YdM1N7yQ09YFZ3ufeKxahYteoRIkgomkLK14S6it3lxO3a4b1s71XcBczE+CwtDLLgy3a6HJ&#10;KE/7fkwUf1LJiRZ1grS0fiO4y1e6N+2fDoLogiK3hroCdK5jlQkqKsRr6+P4U0fkYM7F4XQyfxXI&#10;1+q1ytqN2zZv2WYAb1LMwyLcGj3wPWocEcZzsQKcezVeBimcJZqnGkZLiN2bgnMq61bvqi36q3lW&#10;ZCawuOiK+nrSokyV+IwKOt03zjCy8GG5kP8DKGF/mazOVWpz0KYhuXB5I+LldEtDn/mKYisn86ai&#10;dLLWioazKTrMm8CdPo6i5A51a1uQPlDDYepEuJVqDSHA5HglibwqQo9JQjIDthyfqPd1t21Z09PF&#10;SUNoPBoRqBGJH7VMcSShym83mDgkaiqW0MWeUMpnVHpncTLfdLSk4fLR0TGw8vHjBypTo/TYmaeO&#10;JCXBnvt8AtHiwovcVUjoU1TIp+rvEydFozeOGEYNcPFIAOImhOUoh4ZtVdeoG6SdnMCGWh04ctCR&#10;m+hLXlYJ94umEV+EexvB7tzNL3sD/rBpoV6Z3PvY13MUTvuhjxYdTzzdSghSDTpJbHpGbWjNPtl8&#10;PGXD++4n3EmQU2vzBC1f4gUrlFPhaWa6QFFFfFWRGcRZwcWwCdZYjXtGyjiqLdQVuKm04BhjvnD9&#10;IME6Z346byE4ok5mBzBbnVm1fsumbVc7nwrNEDyRAj33P3KOixby0G07lsNZVNpleckiF4RrX++m&#10;57gVNQH6ie3zdBj6YpV7ivyFPIKVYylROIrU4cGNNX28ECcUkdlKS316fhaqC/xOwNMJ64JsBJSQ&#10;3wut8GDuwHFZPq2uWFUnlEvWhiNKA8m2Iq46lO463A2pd7MZ4YwY3LS1WmtAHDw8jjVW5jesxHIU&#10;bidCJbYU6Ow0hE5UQF0A74wGLDsiv9o7e1CJQ5sXajzzYktirEYB9ejzx0dGHnvkYSy4A7Mn12wl&#10;MWfjJNrKm5gPp+mA/BOKamMOpHXjxg2XX7790ku3rFu7pr+/T+3Tq6OZnUaOGqtCAPAYt1YYxIIx&#10;GC1AcMOWASrKOblLIjN/goubewU9YMCvsJspME1QnvcrLo3YBJgUX5Z9Ztratl/1XPl4EA/37X44&#10;cduU7ViwevJM5FGuWFFFUW0H4uaOMIG+b+2ffEd3A3b+CAWank2PgfMRnN09l6cjSQstit0DEh/A&#10;nvpDBiXXcp2cFhRtnqLbDGoL0VJ+WzyBujmFF4Uvt7TCOsDAfHTPWnfJFZfuuCEgduTm6b15LKcw&#10;ao6llrrwMMVpsfBhGaSzaGju6qHqAt38kraOMCn/pNOFmujj07HJ5PpyxgWe10jlLUIE47fAg3tu&#10;ptrAItFYgo64AXoyCyifaMHHJL0h6yggHlCOeLzzkPwkrAPQk5IeEIdoCxCvzrbW6yTgiNgISQff&#10;MLRKaRRSqzmRkre3Iog5gjs+fnDq0rVQyHEJBRbLAOpvoLNzNjSlc/NxUVo175a23vWxIQfccdE0&#10;Pe8Zl9eZXJDTRr/9iYmJXY8/Ojp8qF6ZoKWB7mvmX5U6FxWq8rvmb/4JCRVNGus57EEIrp27oM8g&#10;btaG9euvuOIyYHqAbKFN6LeK9Y6LpT7zRzYg4suYbvLOI8UMHRPyBd1Dsv64BI1uqSQCtkZRMeZk&#10;QUmdtNh90Mie2C72L7v2BezO5Jw3fvzogSce8pMmi66v8qMokZAF2TAN3zl0F3eJ92I3b3B0lfAW&#10;HkodVCLvFMH1/E7RBtUgumhCEP/UAcOw9BO6CeAwHaza2sTEuZGt0CWR71oaC19uYN8gJNqXsC53&#10;F3q81GozUyvWb9tyxXMC984g3AgesD1qLOGtxnj2Z1JbL4pzzxXNVf5NVR/RZLt6V1/Z2oYp8pp6&#10;E7anHESfBkMv3FTO5LXQu9k1OWbDeQiOAsDZaVjauVwR5u/gHHmLQ2OpTQHWidoEbnujK95bwHEJ&#10;L8UWODl1dGE3vjFTqQZMB47T9VA0ah6Thmj74oJwwudJhBqYm9uxqRcSCtDf5kGcz3W05MtINVN0&#10;LPJuHhA0zXcOrF/AQPPcqEGeSSmdzblu/AYLjbnnR8fGHn7ooZGj+2er07TatsMTkdFXPL4mj6vO&#10;QB6tzkzWqtNo8LXKtD6T9eoUjiNm7JEjR3bu3PnQw488/PAj4+MTdFnjFvRr5zLedEG/5fpDxhpY&#10;dvFEgSBHUYUpaP1Wn+GdJLXzrCiUp84yoWF63qbyOrEJeEhhbI3ZplFPybduvnRH/9Aq/sh7zD32&#10;zbuhJKehVcgw78rMOhEXcujqjc9RZvF5uRqTjvi4sd8Ci0E839TzRTfEEL9ayXOSptZrthuuNlo4&#10;ZYZlahhX2VOAME6zJwC6XofeQm5eZ28N9sNXL0MofczpmyhYJ5tHwJbZ+sYdz9+2g+N4xdpZoK4Y&#10;3zmso+OThDkPMtzxxUHYU7WCs6nTS/+a9ttvv/1MnyLVUVm83KtzeVZ38pRXsGDFkUfHDt67MATV&#10;2UGM8ddYx+RPA/rTAxlIk/Oy24Oz4fCEzHkvgtJi7md7aye7flV3DIuhhlMWBweXUZR2UU8ZzeVW&#10;tpfaHNwVoA5DJafTYbJhKvYn2wVgGfhBKLeQwkNcsBTqCUQ/XDJRoZKJ+o4hwsRMVfP7iemwznKa&#10;6GyDXIQ35ugXeQTl33Dd64a23BQ5XeFwHRjdwi72TN/v054f2nbSIlrmAb4PfuOeMUA5uiO7YcR5&#10;gMq6IYUhO9CeSdJrVSiqaNi0j3HJdjg/WHxg42fYJQJEANJcaXEzFlZGc2eQWWjk9K+FtGqPCM3z&#10;1OnpKtWASEKaHFQigBas1uQ9glpIxFUxQXZC4TzlvCQptjD2L4/BBXv/E4/CmICr0JGtXr95aNXa&#10;xJeNnCixBKM4Tb+mMIphIjHO831ZuIrH4q4lvaAFPU1Smgr0lxXBUetSUuw+QxtRZxAlePUfuCDR&#10;c64sYb8URq9VRHIpKjJy0uNQph6bQPF+mUcOyHC0Xu0bWHHljS9ftWa91zyygyb+DTGN+S8jako/&#10;V6xjOiYKxCMxdzUotwV17DwVx9CVrxJ2nrzET487hmvz14a3eXrXEpJPeDRcCzjmcRNLVGAI05Og&#10;EeDUda7vExxgILlQN6fPoom5TJ1SxkXEze6RVhVe5A18w9oJoRyUnB6Q4uD2SEFjADkVJWdl5y2k&#10;gXPpCzRYzwFBymjphD/mSiYyBvU1RQqzSjnPgl2FGjpmEnUPpj71PL3Bp002gE7L/PT0NAjmxLG9&#10;tKSp//Ii61yFoF6BhyL4eHV6AsG2qjPjtcpEDd8z/K5OjU2NHZs4fnBi+MD48KHJsSOVyRHYTqvT&#10;Y9WZKRjW4PJRA4ur8gMMsH0vCM2F/BJyeooCSTgmlDzJk+Wk1a+t6LFyVI99gLCP6RgEE5Q78fhn&#10;yljYESjzjK1XPq+jq8fLrOFx9j5+P1JL4QdShXcenD6wLM0YMjtOj6EMhz+9k/IjE0zcJKA0XSsB&#10;ULMYxDucpsdd7FId5k2p8LgkbzvsxnlAiLiiOUFyWdEkIO5DU7eWYoncOI4BGeYDN1rat1x589U3&#10;39Y3MGTsRm4dfUH7IXAm92PP7BWdXArur0ooP2nzPBtu7kocX7xrS1Hl3Zm3968/8rX3gbCqYqUG&#10;ROuWxo9PixW8iSw3Gg3LT0/uySbpeZpPlVS6KXE7+jUb4sOfvhJp9nRiVkILgowr8GxUrwMNN8F3&#10;YBaqMdRMFMaLq3dCS2kwUC0oNjFerhKh0ZAiIV4Nsy5xErSf7ok4E5wMJlCP+XEBl/0kR2JwG5xJ&#10;hzaFEMMxEHOkgFku5mWqyQgj2X7JLW/vWbXFk+KMJWGmjdXWiC+nU8pnek4BcxKgAeX33/XJkcP7&#10;5jv6wNQgswC+sUp9ZXoCAbYgiqMBm4PTyYEfSKtU0mkik8ODB+A4AgSvEuUn6KJOnTZM9VapiiUK&#10;ZfBwfhVs2nrwgozHpq5qo2Yfg3NFnD3J2C5U5gh6qt4JiHlUJW8ZZgFAJ3/2VJFc+E7Ql6SNOBt/&#10;6u7pHRs5OnLskBPESGXt5st6+wYN7qxhXAN2AUZrBBzKPmF3aobYsU8LUrPbuAFdlV3tM2pizppz&#10;zoOc7JMWt0tna7gdZjmYQXByp3EZ8K0O29Og0GVjmKmQtgBxC+VcTohz+im2yNyNc/C6Ozp71m27&#10;/vLrvgWUXEw8LC3S0RlZeFRbzNZJycMv4R0n6Hc5n2nVXfbnnxOaE+ei2cSVTzWH/6Lgpg49NnV8&#10;l2cLKxwuoTAfNZ9G4QZZM8ff+BZPRrGeOkWhue/umo0vtC4rGC2oToByTNHUMp8p5qFh3d/8EG0V&#10;AIs1mlAud3JH45croXs1uKOQ69hnHPZMUR+e7B02agrrwBtRohYsoIHMYUdqTAPSIPm/7J6w0OIg&#10;VqggV+IqFlyStKNn7WW3/XvGIAxTnIO5zwDmin6e6nqOKchfrVq7/+5Pjg0fbrR2T0+OTU8cr0yN&#10;g4l7dUdrvfE9uV8uOh8Uvtf8s0kQw3J9cWBeqyKKyTSSqkxNMOpeqFc2YWv0H5WBxNVCr6bH98Ek&#10;xBhY03cC5YKwxzwaiH03VeIAn9as8Ucq2Hw/wXeqfQbxBLUJVHUmcRLbyrUbH3/gbrspIX+DK9fP&#10;4KGrdfyPDvLwvp1gt339A07HxgOBuPoxRan1K/Zd/MjsCTz60G9unq4PTEQPpjMD+w4SE6E/DDJU&#10;e/OeQHdXtPEof7OXBRmXrkLPceK4WTnJOLttiOLsrbUOHDvs2XrvwNDm7c/Zdt23rF63qbOLEdYC&#10;XmMHzjQRu9PxQmNJroqRuucv+jQA5OI65Sy1pwQWeeHmCIIatf7mN2PYFEVJ+57bO+X0N2kap7dQ&#10;0akTbWpaquLoYMiX0FJgj6Q3YQRoaylF45SoAhQGiZacAvOmtHLNLHVcGHxQ4QHcxnf5WWO+TzhC&#10;Ck8WDxrOSHEg5kgN1/Hyom/xgpVUZnga6Tw7HPNQx/tlW23t2vaKf9feHVZKPBE1Tr9wz+jMSAwj&#10;0SNZm9v9yD2jxw7X59rGR49NjBypVmYwOGe3R5KJpg6OBgZHt30MN4hbCt9O27QMXBpMcw63tFOY&#10;LSA/cS4JNBZCOVSXiWNjR/ce2//Y8P5Hx4f3UoQBynOrYoP2AsIvV+kQN8rI1fRcp+ZwQROP7DUh&#10;r6Vkbz54YsonVirXhFNsqccdXLF61dpNtCJyHZ5aV1cnGGtfX7915MP7d3/jK5+GypQyYNZkuuA+&#10;0nf3CcibOZSkeWFzzEoEfUV8lqto6GzyvkrNOAwsJbnIJZHMGxhtkqBBpno5gbuDHcq7vEIPpWpl&#10;DoaQKj4cjdG+PTOFyjC0/tKrXvCt137L69ZvvbqzkzhuZ3KJKIRy7xdGUP2NamG5PGot6qQj1pxR&#10;vb2oTj4nbu7KJa4UDCmqRUEwbu9bN7brrvoUIpK7grsSnqZOkr8FMlczzqxdnRk3D0JNlGikvyt6&#10;eCSzXR1tvcQTRBL3+sJa6pOdCRd1o7TCb0I3rZpi6KKKUmHYJonv5kUMoiG927DO6aQwcgoeZC/l&#10;wBSJaBFjDmdhBcRNFbmFbRCZwhExLmjxBMeuDqgrvGlne8cl3/LOjbe81dpCsvsJKIPW8lTQcy7V&#10;OodyvnNB+f4nH9v50L2TU4jwelTT9+W2AO9DhePQOB25pAOJJqOEtTpxlsUzk0u4LDBsi1eSI9og&#10;hAtbuNBKk8Q19wToQNY/NYIxu8gsXJUMr2Es4vSC1KrB1UJQNx5Z3GqG+xwWiycNYzi9EWV1Ya9w&#10;IrYvKGAj7En6WtU5GwCmxkcO78fglRnv6e1bv+UKjUEpHR09uKcyPbV52zWaaqSijUpL6roSjidM&#10;TzlI3Ux6tKKXYqhOxWsOTlP8RdK5psWZl/AdhffJu1AtsVwuowWsIvBKpDsiZwyp/yUBp1mbgD6D&#10;/rV3aM0GkPFrX7jhkst7eweE1wWIS0IhIzeMaycBOnYM8XB0YRgfNsYgogc4P2nPei7Ve9lce/Zo&#10;7rZkOA8tPLAZG8E5HG5URsb33yUstmJ+WmKL2k9ewnlnEHjJmb8Aa+WJcbtf8TCXd4OY0dPVTq7A&#10;v/mr4ZgOhUFLoZ6JRipElg0zk1Ysp1g6Jy4LxyX4SltncFvuaLRLoYayiboStCCYRoHmNDmJV6l1&#10;Obo0onRh9j9ndvStfc6m5373JS/68VXXvg5hCMNKCEEwDqJCGn271p95ET3lFYkh+kVDDxkdGb7/&#10;7s+NHB+eHDsuORUwSymcagCeOQodfOsMpWINyuXN1+uhDIFCk00YvVLUj7SdbRn/M+h5T98Qg3h4&#10;ZWBs4OzTE1MTI/hmam2c8BKkFxZw1MrF6BI5jZKLCAVvHl57jn0ZoFsrC1XZxdikj6cjTeWVWHkO&#10;pk3A6kvkLMjoVLseuU/lw8feftWNLmf8NHxo7/Tk6KZLsWID5mr6YNjcT+TSeSZ/pc6Id4kCkfal&#10;nxCNLan7RswcabhoiNRBPzuHmYyHpVmfjGuIXQI3f6IODsouyyekFUI5cBxjJhDznt6BDduv3Xrl&#10;zZu2Xz+4cm2XyXhk4xbKUZklh3PrZHtLErn1Ff/J6Fqu5OTp0QrK0dvJBkmLWNWXdFJnj+ZqG2oe&#10;qsVuAElstOGoY2D9kfveH0Hc+PL0nPopgMgM/Vy2PGxmmleiqZx0Fmzvbm/rYkUKi7lJ9Ra/FtGW&#10;SVOUXKAgodwVX6ZO+WimfWKag7SwTATuISkqp2w+ra2IzdLZzjlHuBw0nffCnFTO8SN3QxXGDqK7&#10;rN760kte+I5Nr/j3A5d+S9eKLWgCnlYRqWiy8weTqKv7YqF5Dg/utQEIuMUD931p/5NYqXlCnsdw&#10;OuGUv8AWKaaE0TLW/DTvRp6lr5Cp06FHYYdBxjXXnxqvlFl5LtO8Rv/r9o5uzhTt6OZASRMZRQ3p&#10;agEX9enx4wARLnyhFQrj82rWTLR8uq6EeaLaxz3CwVjJXIEjmkf1IRpXnqokTyzeIF9ERM+6h6zS&#10;6tcI2Y3O7t5dD34VyOi8bL3yRjMMPKa5+aZLr0QB+gjhW4miEN3VQMkKpqqUaLy7ByLY3A+F92J/&#10;4fi4LgqvzorE9USM0GAO7sXK6cHiyxUkC3tei1lLMIObc16+pZX+odWXXvMtmy67oX9obVdPL1WU&#10;FFMlrvjqg3Q2lHHT4J6+parEn+SdGDb5+uhZgtZyLhCwvK89IxU7FEWq4jnsLvB5jj90DW7sW/Oc&#10;0HTVHs9cOl9Q/kCEc19fVI0itOqkRcISj5UiuAYt9HEp4CTL0sEDlyQcB+dEz78XNw9zggTo3icu&#10;k85Ll6Hri2CebMZiC9CfeN3o7GirwqVRwxtmSGISXV/IvjgIoOy48QU7vvPXB67+dkc1YbUOY+BM&#10;1o9jmcQNFwvK3ZL9AtSBBca6f//+PY8/XJ0epe+wpnf29A30Da5KZjqQKazriDGEiSf7AHYFhCQl&#10;wyUL7OgG1LA8hUfWatrQWFSM1GQxTxdq7AyevbOrp6u3H/AHiCeOwGWxMo2ZSgd23n9472MILQvL&#10;IaV0OrIjRCYj2hji86KgsJM8so3X6kV8Zuq3ojQd9Oe8EFJdzIrFhRO7gQyv0znhqkh6UATimK0o&#10;olXrNrFMsJTuzPTE6JEgW/KEDpbXLGddWsn0Rn4deXqObSbsfthiGCTnH/VU4ltEZCG4ip47TJhk&#10;xkgeAlQE8BayU9R37ENbOwHlYOPsueuVKchr+GD8tP36F29/zsuA4yjd4CUuJI5+KcJwGEZAxWXz&#10;9E/+nWy9E6wmnM0UNG/ArJwkIB9bLW8wPuenOxs0d61K1cu1qAlB0u9rn/MvxDgcVITVIzcwnkn+&#10;E/42B/M6k0Tyc50TkmPWaLkbwj4JDxNUYy7XqVCJ5NTBF0WO5Fq01lAufNKcIMkplsUJ3wAiqStG&#10;c6nn4TSyTzZe4x7/RTQuXAUOLn8EZgMTA3FwYqY+MTO75qrXzHNWE7dU4AleQ6U3c1lISM+2TBZc&#10;VwCcR+Wiz1NTU9+8+5MTY8c4CyQ4nDQQK3FybBj5QZvt6Oz2/D1OHeQDe42D4uN0ghYnLPNHDFRR&#10;44M5ge4/dJuoTs9MjtUr02jf3b39Pf1D3b0DqHCghNOTWDb5sX2Pfu3YgV0zMzPyTcc4Af9V4RPi&#10;eplBsLQYd4xJPdcJEQdDj5XX7Yy2F4WTEFMoGWq2f7buIVSNx3W2nlmjm3Ccf6/fvJ1CE1lwbfTY&#10;IenpHH44P3h0/iqVRSkwiDlKHd84knNVxjAIHVJ2X+fBI1r7tJh4OyMyzeBGUv94kMnKU8XTOznr&#10;R/lxj8t1VthN0uWcUwEq06iw6y69btv1Lx5ctTHIY8DyKJFHcdxmXdJx27oF6+lglM8DxFNgMRcP&#10;xFzWIOTTuL+INGVRGsiFlshZonlqABlPD6Mh69Dp+IqrX9s5dJVqTkEnz7oUFsW/RXe3d03wsbFi&#10;KGeVlhoA3WPNYMlMviuaxmnNRNI2vVYU7ZkiCef72P2c6Gy3RZ2DL8voxnROlZaZlA0IE/oRjAXr&#10;lI5N1RDxHEF6x2dq+BNQBAebzt6NK696JVF/4ZQQ12lHucu3BO6LVekzVAokHc37yZ3fHD68j27F&#10;whSdQw4IEEczlXiSkCWuq+clPuJH/YKhO36MMSHsdZgLTqG8XmPqjKbbheKF2yIYLNg6boShQHff&#10;IOOE1GpTk6OHnnjo4BMPToyPYQ1SuPrBG0TuLguWb81h3fvCurRxl9bvxIR1gmj7yXE8Hc+7vRNx&#10;PMG67+a09I7m12zcRlVE7xehyvArypXkvZ3O4/DucR9q3SRVA1wLdPORgrdH7s/jobqx0jk/7nL8&#10;vozj+JdcPf5g53H+SMVMTu8i5iGqrX3J9dE83mrv4Jrt179k7cbtckBJ8ngwdS5Aaxk1pa4EwTzt&#10;S3EJHF2TP4PAwgsWBmPJX8pZo8eyv/As0TyBdVY1A8FJYG4REA3v0he9Qy4ilr/OcTtTH8cTb3eS&#10;R0ZDABAjrIoCkYtZK8i4tG9rJlRdkkXUk+Tkb06jKBfqRKQXUHJzdl2Ffa2XGL1ZpI+jjdhAKlHe&#10;cQc18gWyh/M5Hrar8IZrXts1sN4t3wB94o4Pmrm7xi8ulCvZoEgg/cmpqUcfuI9BNigzhcCqaKNy&#10;TaG+gqZJ+BMW8CMgav5YAjY/9Cc8snFH3JEflroUW00Zx4zZ9g5wNmAcfNvhvwgTwsCKdb0DKwH3&#10;lcrMoScf2/3g3ccO7wOgS3MhoIOhF/x0YV1IikqOv0lYX1ixjb/hO1XjBNMp4QVH9Ec2DAmYr+GK&#10;x5etK1ZvgLXQHHr8+BE8qGPTOEEQ9vDGA4MO7xevW2d5oqbtDRoG0XhOXSu0QdWXIPCJ2/NJI5Tj&#10;b7kdMrCz1otgCePNka1zcEBnUYc/xLwguZNzsj5ePY7A3fCSHc/r7e3zKtoyXGonbiDf1FXEx7ED&#10;30R9i4nrdP5hfxYdL+R0e7CYisfxKN1aFgM7zhF6LvzLzxLNFzxY5IRpsJ+BDutp//aXDV7y0jgA&#10;Ldp2nkhq8Kcsstwp5ezK1s+7IB3jCqmK0CNqLNJPYGey0tLQTB/6Gppos40wTrq8yCMZl5mOUola&#10;EC16DLQiWcbY5OPmRLGpaxVzobdQjDtUeLoGLt/wgh8QQIfytWjuLY6ydWBh3JKzK5enuso9hJCC&#10;OYauMTZ8iI8hD0SZGOVBHkKVSslggBnzWan8hvXso3uxC8t4cQJ3EUSBeIJ2Q7nnH+Kg+wycNj0x&#10;Aid3NPWVay/pHVwNSIL0vOfhr4CkQ3WpOB6AZpY3MTvpBsGuaChPr6P5TFWMBOVZtxSOu3ACTudc&#10;3QcjF08or0higVKr5DqGVm/0eYg7BtqrehjQ3Gt5i8QHWu3X5Hv7pVjBUqXSS/F4QpjuSmcYNK9P&#10;6grHuO4E6DLEjkFped1OTPX08lv8KPQKo+gQyaWubLriphVrt5hfB7dDCeSRcSdBJSoskZJHHPeF&#10;tHjquhDq1lwcT0sUz7A7YfriVuxlmdrZozkrjR22w5agJrFIHnG/uvo53xm9F3Ils7lIn64DtlZz&#10;ropN7OcXpKPmITtd0ElIfQy7lkr4maUII94tP0UzcXFqNlJSchznJT6HJF0tTGniJ4I7vWJgCBWm&#10;y09GH+G4cQzXwxi49YU/2DWwTkUbSsltVZSlWEzAUJ5qv1/KuddUo49wqiDmaPLDRw6QxDkyrToS&#10;4JGgHG/5JGOvJnA8RcYyQAy7iZszJxr6BwnZ0UJg7YC/R2vr1MToxPB+TBdYuf5SzB2HVfbAnoeB&#10;6VBdgOmM8cKpicSsoCAvzETC2ZPmLS9MFMWJResHLDKfegZpd4b39KvqCM9IpYtnHBhaLfylAwlD&#10;D0q/Yk/pF8ChYViHj0Q7cqLcGzXPuSZqijZIxdKNSDIM6JoYgR1FNFSMdXcWnh/KHlQdBxUWRb51&#10;f6EpQhznYDbAJVc8r7d/kC9c/bjh3Ew8iuHk3YLpgqrn0jk9nIKIzgvdHwQqbmyPlR5ZL7XyM2rL&#10;Z4/m6TZpmZKCNhpxtOmVtA5eekv/2ucpPkuy5i3IZ7RXLUJ+nvb5I8Ske0mm0KyfJHkHLG60cQKn&#10;mbgAXXDMcCtk5eLguoRITb0lnBBPlmeinVuixhKpupqZj1tu4JlB5mwZ2vD8dde/Xg9SdI1xBbai&#10;1zTW5IizWFBuDFKxWPogjOD/Iwf2ScMN4wPTKA+Lre0a5dN4In8X4Wg4xL9O1rHH582upDIliFFh&#10;Ga7ESIHpDbr34fDE+MjM+LFV6zav23wFZK/DcLr55l2jIyPwdanMVKihW+X3yDCibKTVhtjCDaap&#10;SGM5x4sjPCdWbsw2bAfxKOrUlkRSGWbITqAEdg+ugtKi6QtA0GrGzWHmZSRCLSIaUzAop/uG54ie&#10;u4bvlBcWlotLHYMzKcsq7yzeTRfyEMBS/QTyILFcHYk8EQnlWkKob3Bo69W39A8MBrkkCCUZAYf9&#10;O2yWWcJWHPSBoMC4I4iSSugdwpjTFakUWJ4WyppOOHv0TCZ1N96mdKM1KdB3vJgNL/qJlrZBzml8&#10;ysn95y6kPM3juy0ZqpqAz79ozO15nlTDDeKSubnPIC1WyaOHIqp9NHga70zb5QQgUi/dhi1cjnhW&#10;UcM0dFByN37f2pSct2/vu/RFP4RZktiQVdf3NDUGZyb7ZxoU+bH955nWgBPPV9u39Uwyghk6pICZ&#10;mdHhw2FqZFhCiXcN4CiEj6kVVruFsBwIclTVg0kwP0egQ8GJC4pSZKAMZZSyM5A7QO1YH9D8IwjA&#10;9drYsYPwrtl8OZ1iR448ueubd46NHmcUAMgudI4OZluWUux7XPrGxxMLMIFvBtfh5OKnAscLzcVP&#10;lCO57qLFH1yiwT7Z0iNbrpSkObntW2VimStEeMDVAOvOaOxr8RyaMylHfrVC8nfJIhyLSHpBIcGE&#10;oC6gztqBGyjCuAQofViEik9JT3+/bPyDsqLAophZM119Kzdsew4X6S5MnqTYRnZsXV2Y0RY8ERMp&#10;j1q5hXVaVgzfmj7E08MAzyqNqUEkKKXAchYN+ezR3PCRcMSvQks9BVVXMJSitbX2bbh+3Y0/qCU0&#10;OWHEEuTCzd7o53EL8LcA8qy3eNlGqeQRce02zgWXGWQcxkxYhyiqeAgbtBfr5mzZmvrva73SkH0G&#10;HIxFEqb+ZGBFwIYhPhI4aSyYaCqxeHDjTUPbb0VWhS+hkMO0fS1xG8dAhSfuyZ7rXIvRvVuSCZDf&#10;iQnEs4WbYKHekz3pHRc3U9+u99vcX+IZXWFOhPB0eeyONMmIicilv5WwDgqe0FbHhegeDBnh4bVd&#10;r03Ad3LfYyvXburu6R8bOfb4/XeMHDsCsQUmUQKicTT0VaEfNWfPK3Pon/JOJtNMfDicEytxksj9&#10;U+whwuMm6I/3j84k8/Od3f1ESbUkBa5isElP29FE2UC30b7cqaqzCxwA+6pvOks4jGJgp+r5kwzE&#10;yGrIxHm8zT2f8seyQwlzfMNxaWjIQUknkZG7Ft2Kqt39qzdcek1QSGSi9FTdQL9Fw3HY0J4oOSLP&#10;8AfhuCVyfFGT4XVWV4IXOmEibq42JZSfXes9J/RMHSl31BCtrvjP7B25ybetvfG7+zfeqgk0Hnaf&#10;GKz8XDXxk5XCqZ9xwa9GWCngdjd0tCzBOgNmATgY0Dwo5jHqFuFeUJ0rLQ7G4nYn7CaOByIfjKBk&#10;/Wbo0mTZl3T2b9lx209FvGZh4olc3TXwxH50B9PBpFUvCitPSESYiIw1NH1QtSqCsQAakCWyw7xP&#10;zOdb+nieHwNfWjXixHdkECdxbDQQTXdqfHgSYbzGhifGRuGsgiBbsQBVUko+EGKZRrVEGXUBRlQH&#10;/NSqY8f2Q1VH4NmJ0WOPP/iV4eFj9EaHqzYt1IazsBnKU5acflNhRmGmQHz1dElasVE7Ct165Wbl&#10;QUIrbJUcSlgpYXblb9Pe2Q2XD90XjwLWTAcS6eZFmqEH8hsJlwu7wyiFqGv5SYMV34Fnul8FeNoI&#10;IXuyNCXRfxk8LaCTietPBUSEAqMFPDFRqA8RV7Zdq8CHwWyZNBTP6rR2EqWV4E4uQVyuKQHiDeUF&#10;jhvLrZK78EtWfnYInl91TmhevANjuTZ7tgho3OUKdATymCC4/gVvn2/tU0X1Mj/PwHaS+3iFuWhQ&#10;zQVT5oejzyChKNKhKJ1mVgShXJODgphpBJfBSINi4orldTNuTYYhOJpBFtKKcIS3xqrQnEeKxeTa&#10;B65/w7v6N1zLYjRYq9zUNbJU0XxU5lG3zhZWD53oORen4cxQF3fkv4xn5MA/ND0VU1DYFmDfCQOu&#10;VEmCunLSHOpdAETgTo4ZkgMr1w6u3jAwtGpo5WqEo0IBIDQuph2idMUAhHwLP9HuJ/9o6QYKBNbS&#10;N7R2cvTI7gfuHh8fR69A3iu3RT8a34BqLPbzMN9hDJE9iwvETNlQbljU33nvIJEieOIHX+94qcQM&#10;bVokj5XFiaHbcanQWitezLmyUklcySyzOMPhln5H8UWlDsnVC0lpWQnlEXF10NtRHldERpYhJD3W&#10;f3vHCtDlLySA1zd7FBzFuGHNJVcJc0PYrCSuZDsB0wHPZuOOt5JwnFDPYInhMGu0qLmqcSEPxtp+&#10;roh0zi1gCSdwrmUXe1TBd1S+wlgpYpD1Xxv0etZft+mWH0O8pDgXj4z1fAss8f0UD+sar63JT4bD&#10;BUdooZ0zRriV74pMnXGmfrCXgm6TiCE9G1HluBLCK0bFXH2ALg/Dc1FyCg/ydaGyiROA35e/6Ef7&#10;LnmBBfBkSHSnaHxPW8DUKJIv4sg0K5ngNJlQDDM/PTNIr1KxVgKl4gsPo/UoozudPLWmVuLxhw/i&#10;VGi7cJxAIOwNW6+8+vnftvWq57d2dCk47jQgpru3D1RbsbMrT93ajHi8J+GSk0hn6pVJRAUYHT64&#10;+6F7JicnIaGH1UZJnJk9CAJYURqqAPZTUadsm4KL6xbiRpA79HDplhFtC0KdsDsismlzWHFIGM26&#10;B9xEdLHwUKhCXNkDtlB08e2qJMEEajkFJcaqpnKLvDxIMSzG6EuOAkUIYtFuB8nivPxQ3dXb8CMV&#10;iz2Ko/Kql5GMrsX85uaAxxsuvS4qJ0HzTuJ4UlTSCbJu0ruJUgyYOCE8gThXiQsdAuPy8wlcAbyV&#10;Bs9F6UMWAc3DC8m0FfNEt1YBDfcstuB1r7zuTSuvfSvYKIlBaMySU0+hpy7Cs54UynEwfBagmD3N&#10;1ZiCeBL12eCA6PlBiuXC6Z4m8sF3RS1QxJw7lnQDJTcuWI0OsbqE7Pysv+57N9z8vTJnhSUFAtxl&#10;3SSKoXDLjYOeHBYXoZwCMS9wijnWQaC5VGyPvRKxWjjfOioVRpyE1zFj7gmE4MZdbpjhMmvz2sbt&#10;z7n06udPjR46uOu+Rm0a1sHuHkwx7cYi0JgxxGE5QgfLC9tbfPbYrQXGHZYelgbNhSjB948ffmLf&#10;zm9gYhE6CBoJ1QPjzcB8R1LZ1RUSzOaCJvEkZThXV/LqasyVtKJUw6MFqI8O5nYMjzpIEGSCQh07&#10;A07V4VofitAitNUQLm6EYOG4eD57Dp5lEq67y/RDcg3kZ6wbobS6SwbSQsoxVStUFS4hRPDmMs3u&#10;tDywaO/sQUhbCixi5UEWD5BuxTvo3skWGnHc9FwqikfkDkuqn6OZMx96BjlxUaruRZ7IuaJ53mLN&#10;EIngUWyhMUsSgVudoIr/rL/5+/vWPj+25cIiaip0PrYc8rL9BSIM88mmEtf2lJ9JCJ4lty2rt2Tu&#10;8l7WsDdESdRPitwSENyiiobzoVELCthCTdCcFFah4+8rN79w+8t/HNH7Y0HFYY4XSnNHKAszSzgM&#10;ggp2s1glhmZs/DVxM9qqM2I/VLzfOAqTkZtrNXn5vYjgXNo0gfXCF2qBpAmLBUVzs32rNm3YuuOx&#10;ez+98xt3Htn72MEnHzu4h5/jh/fAExGxWSh712tgfRIEDHfccgW/OM7XQx9uag4NxKTsOLDnkUP7&#10;dimSC2YVkb0X455ilLCg/kWQ9dSb8FBRzAhCOTIVlRCBbKahexzAx1OUE+/whKit62+ufK1StFQn&#10;CA6UmU/jlx4qkdi0gZsSinxXmGLoSBRImQsDQQGvS6Jjs3N3IF2JWcD/NnvwfTG9WTqL8h0yOqWt&#10;qWsvuaqzs5sQ7NiGnvlTGDkTlMc5QElAj3bOYOrkPGFL5IHjeXyp51rIAxarEl/E6SwCmrv0gu0r&#10;UwM06grLqMu/JZjvqJl19mx66b/qGtpBGyAvpgSbfRYtVwvfbIHdsnQmjYUTd/wIKZQecVlT+W3b&#10;lE6SDKGG9QD6NpYG8yabluVyNorouJD5ldOgKocWTSxSK21ddenLrn3juzp7BlW/Q60XfGcFGBek&#10;D3Afxz7ng5jnhVbA2fx8z8Aqtv84Y8ydjEpNkG5+zH+Cqx9OPinUpvQT4uPyodUbdtzwsr2PfG3f&#10;rgePHnhifGwEai8nINZriPN19OCTRw/sxswgpIlFbWCA8Yjh1I8vxCPCAsDly9Gy59F7h48eIpRL&#10;PTfVJQAa6WJPkzJWZFUnsFYkTDfvlakzbey81Y9LZkk7lr+psThlWRg9h1/xweXBolCjHHlQ4Ia6&#10;zXW7gstKBGwRcyksBnFbD8gpLHZrFr4VLto5LJcT2XlvAbp+FPwrT8wRH0qrs9pSine66bLnYta+&#10;ETzYOeXCkk/Wzym5vVmsmRvEYw8g7SU6RBgbxOoCoF/EwHteHn0RcDONptMkrkjPzSjTKwwIZHLZ&#10;uWLbptt+obP/MurmJoGxTzApXFSS/vSPKTe4IPhIJXeIREveDrCl6FoYoTo4YoikGAxTaZqGDYZu&#10;JGp7FlpCwEXy92jIYoNq6dpw4zuufMN/xrTPFGXIduO0BT9PlaILKRiXc7/ARa0bmRwc7J/GoN5+&#10;RkQxoNuDsMDTIKYH25zwRN104rwLh1zp6ZxxFNDmK18wcmj3vsfuwfIXoIiF9Ca7CooEavLY8cMz&#10;k6Ng2VBdUBzimGFLN2oqCeZbk48cwQqy+5OP3gs/GWK58BQ7eEVwSPeFqSamdFwXE+77HMIwvUgI&#10;i7HD862MlAHio7RSmE91Ie9IMOU614gnDCQVO5YdQmI3PC3Zb6HMPMvY4C0A1kyGsOJEGBwwJL7Y&#10;CRVw84jwHgjxQRxn5jRTH17kOINKopVByi8m7Ip821i75eouRB7mFkNoAdPjkm/J+GmVPDok0l8l&#10;XWJvco/bUnebV+lFra1lYkUJPD3MnU5peeiEaq8550X3q5YfFHP316KbZnVt3Su2rnvhT7a09roJ&#10;2W0xv93iYbolkGCXW9hirZtj3EcjO7OhD5f0lK6S/MqDMp5J5BRbSLGN9p6gT1OnCJiHv9ilmVdN&#10;TDyLuMD45gyU19q77UU/dfnLf7SrZzBZPkVeZPBMHCYjMrY8uGHgHk8FYafzyk56TkowQ+EAwwAM&#10;8S461QSYVjbinwLuoJWHtPNybhJDjIAY22uw3cDCY339Q0f3PTJ2/Gh6TWm4J7WOWIGqNDkxBobe&#10;1dUDWFchPI1jlHNlRKbu39IydvzI0cMH4H9OjWN2Dg6QcF7Eq8Z5EZfNoKOybzE6LpZkvE6P5hdh&#10;wE8xWAS8fv+SUgzDEcfF27GkfSUQ8+qkr2f/hDgplSlMgELAFtYD3dSlKf1acRMdo1x59BtQjaVd&#10;msOiOCDEw4lK8CmlpwCpscKnaDtjM+gRmHdE2Fd6cl5cvenynp5+NVOVuGbth8k/ZuAMkuPZv8Fr&#10;xbPzdZA+jO4Bkq7iWmy6ftbVsrzwNEtgcYrY78zNOaKQcD3MRg+vMwzBQkwPLkXTf8lNG275ydaO&#10;VTTXq6bFfCdkX4Dvp/lUT3VaJrCc5BRjE+q0fHeDkZNm/ixSea6raDkLjncdgMUCi5q9h8OMHG1H&#10;9RCFMRpOIbZ09W+/6rb/sOX534UWIvhmu0wapRUXkx1ru2wtbjYFgC5myaTiOGmfZ8DCnbt6+gOU&#10;Jwdh6y3RMkLVLBtVLQT0BP2JshlqW/oHV1awchoCfDuaSiTyGqboE2+BnyYnRhH/CcVTm5mk2vt0&#10;g7j4WgmMgFRcePCJR8bGxjCfiDyYK1oSyIq7ipcY2b25cLCToFz7JvcBpsW4WRtE+r2F+mFvRJ8A&#10;RxstbO/ZmLw5gJsqEMC4vUORw6dRFLXKjO/p+2pLjo+yuIYxgULXSLCxJ4xzK1mJL8zThp0xuCUq&#10;x4z3HKRATzqV8zt+WrV+29Cq9Y5Km6A8Ciye8snfQvRDVU4jfbSIduZ83HKKack5Ntvy8tMsgcVB&#10;c7dwvzbTc28eqxnp/YWPRnD84BpgWf+Ob9v06vd0Dl4hzrFgy3TM03ycpz3Nz5vfyaI5ZQx1JwQX&#10;tHsuP+S1JjD/UzvWTyy8aM5/gO9iJ01K1PyoEHkxWkcdarHROjCw9duu/Nb33PjW/73+uW+ITNyw&#10;HURztQA3AxamW4S/3C7OUyPJkdcQWcBZhLWBFav5rhPPMhlXD54qwKnmekZYjCippbTZjXVOjR2Z&#10;HD8enjCY70jGDQfapO0wxOtsdXoSIi6imgBItJD0UwlzC3BEQV6pxU+MHDp+aA/m+0u1KMC6qR8K&#10;yCjpIkkocSfILCLhxnnK4hZGpEYHYmyWTjyFjoH44MnVnPjLECg0PGoCJxxvsP5GdWYC86egCKl/&#10;IdZaJafGYu1bN1OLE8bHAJMWanRCWA3OPi0yHLD6kq1rCCJJhtOFPHrUtM+5Feu3Da7awEjyhm0z&#10;8ei44iNx7SDP8SSUs40H7C9ISaoJJY4/LR4t7gmLhubOliE9NL4C1blnBA/xGAT1BHRhU8/aq9e+&#10;7D8B0CHVcBE1fEv9AJqpdoZHtvDydFTs1OVzkoE5EDwaaljPw2wgyeKaMRQtnJrJKccV6io2aCV8&#10;Fx/Hcbm4WF2BRQtCDbWa1pbuTT2rb1z33B+87s1/ct0bf2H9Na/q7OqNuGxPFcFV6PiC14qBLEB5&#10;8Nl3c10oQi9ejWiCMyds7NBP87BVhhetbKm5BkQOf8YxVYTgJl6WDruicFFWAE17Vx9B6P9v78ti&#10;NLvuvLr2femq6sXd3jq24ySOLcNkYcIkxEmUyaBhGBiGRYw0YnngDfHEC6C8IfGEBAjxMiLMCwwS&#10;EkjwAhJCmgVlRGIlZoLt9tK2e19q61q7q81v+Z//Pd9XZcdudXV/VXW/7qq63/3ud++5557zO7/z&#10;+y8HhjijOwmBh7eC414KWc0GH4GHbqyvYW05MEpaC5mdl0sMapXBYBWeJ9opXigmlk1dB57UAxff&#10;+snSzWvIgp5rbvjehZXkqkJKojB2BtOODIhhzLTiov+NriILKFuG9RVDrSyRsDEyJEeATs96uXQz&#10;inVrEyvfQzdn7Orm+gqWWmW2Fo0xujXbym2jhxRDYyx6knxReFqC9Z1NrcznXPByrRVjt+KHLdQI&#10;lT4XRYs1K5pNMbScK2yPTs3hyXL+p2rvChESAwudRaSdvdhQHl7k6cPW8XhbSv7geuYnO9MDQ3P3&#10;NQN6ar7YLhkvTdELisdG2FHwbmLuydOv/JOxE18JzZIYYT9sur5p/t40jhrTo7V/BL7tiXs5KnjD&#10;DELEHNfrQ4y+s5YjCBxZ++UCFktPyCiqCbT8VUJJV69mN2JskVe6gCx6DyQQWcYmTn7liV/8B1/8&#10;zX/9wm/+i3Nf/7tIZo1uYUZjpy9DVkB20PCwHOdSLPw4dOnoLp/s4X66o5JJ1a4dXac4Pn/CHix6&#10;0PG4bRxRyQydhcnvuv4u9dyucnDk2ITO0OgqjR3Yi0FXRgS7LPf3YyUzbAH7NN7AYXGn7xgE4h2b&#10;ipt7UQuIR0yNmYjmJY3gfo7oUHNll1TlVqKxYNuUy30z3mnLJwmxCHijiMfb4OP2VyFyckVq+qgI&#10;2fmi9ZUR8/SbxOeAb5h23fxwVxu3VwDuWxtruGlcBQurWtCxruMstfLSof8Jz2BB/xh8ENH2JOx5&#10;eNFX4m41LVD2LTENncs2evygqGOTx+dPP233lbIEc4T/VLFCmjxKVMmcWRBh2I4rKN+nWeOna8dH&#10;+OgHhuZB2UoooJhXgJSNJJ40y5Jjw0gICDkMDE89duKb/2j6ye+Rg4R2aV7SCesiKup7wdMT0D+e&#10;xddjQCU+a35Q7J/yShSOKxmLjKf2LwySrvU/uXIF5XLtY0YXqyjB4jkG9A/OLDz3lz73G//mub/w&#10;T0+++GtD43PWUqRJ+t6liFeiVKrkhniFPgfNTI0FXdGMdT9arGEr0dj0MPcINO9NTM8jtNJQHoeb&#10;AhvcNVhn2YJXdpY1BYEEWXwHoKbWItQOM2/oKkHOPbPTIGjSgJIhpAjoAl2C3BM5y/oGP+wflD3w&#10;o19lHW3MjQCjy4vXC/IasgO19Seg3NKKAd2OhcWbReZM43iB9uJ3SNwW8wV6A7XpOwhneQZbBn0m&#10;lYZDC5c2XV1iVZCG32PwKv7LKsB4zgHOQjR2yGveHi8IntKIhL3e45UlnO8w/Czp4uKkXRFIZVqO&#10;b7M/eXBAjoPtTazGN3fmWfEGQnPKLCbjKEYqLsHKCwVRC+YSzM0Man+a5X409cN6zoHvf//7D+re&#10;3PHQ7gk3hfOqS3MlFPFrO7W5MwqoNYP0S1/sHz375aHxM9tL7927ix4+KLEFLMOyto+uWHr5eqJz&#10;fcKP7dQ+WcjoggmUkdH5wmuqC4rxtHCpHLm6EzuosKczYEaKClNrge3AU6W/b2hu5uwvnnn5b576&#10;6t+be+6bQ2PTMR9Rkzd+C5fMvtM4XFJYCMt8QB5VmKkpaSVPP6jHVs6Tj6/G9KSllodxLHxCNtcE&#10;QNJJpKzEbz9Eny+HIksvoSUF7kcjsOGbgzfipxbOXr3wM4cF8bn4bks18Z3ehxAj2IdFcWJqBnx2&#10;bHwaj4RjngWJzlfcX5GV4wDgHUaRteW5U08huF/tNmk4FTMUqUjeZbqoExnx02WF92sLSoA+gVax&#10;YfT1lu7BNISyNMpMKsunfMB3IJHD9Iskw7ipwcERnGNjfZXBqzt3p2ZPYtScmD05ODIm6Qdp3Cmz&#10;SM1Du2Px0BakmcjUo2Femjk9WFhOxX/hQo1Jmc3VhlkvJ7QDKJ8/81xJhtikP0TrS1OnHM3lcehV&#10;JkrjLRaN5kHtE8l40M38MJ/vAXNzd2P8lg0vO2ToLWbjhrICV7ahhFs6W2T/wNSz3zn1nX82cvIb&#10;dqEi7cpHEGARw4Pgw5+JyunVpa4Y6HfzBu1hNyyuXVqYwu4rpNvoeV5gKFaDk++K6Vs6njOfIlYT&#10;3embHpz/6ukv//3n/8rvPPXdfzz97CtI9pTIG4hk8BbBDNAOnk6QjwwXdg5QzJ1rSZDJqjRKJkTu&#10;U5NMLNbIGujWda3ZE2cAKnq+hBIEEGqMNqAbgUHPOfDV4B4niflRWkK0yA6jFzeALJPHT4XSrft0&#10;a9EfVVozMAK1PaOC0rJGmLNIwt/STLqktK4GoeYApB4bnVjiwniXbSSMqYlO5G0L6OWleKMioRRA&#10;D2lFOjtajIPyIYOQBXMtTb1ogIFPN9dpo+eJMR3/4ZOztb4KVGXzHxhYX4NjImUZnBSpBvjoB4cl&#10;kLAx2mvFfoT0keL4wBhXJwnSMMM5Ar4FL0cdz2Kg+nQnLI3nGzxStwRbxYnHP4eAT7NtN7y0dhaa&#10;zg9d88R3Q3npujngtji+T/3x0572QXLzvLYZOjtN469WOa6JtgsvxM3M4u1SIsBCB+gbGBl98msD&#10;Y2fvLr39IUi6qH45P5c99LECEU/z/eke8vmeaO6d7Ldy0EDHYWwnu0YYj0rUXoQRUZ1kB2KOafmh&#10;A/QH0cH6Rk4df/4vP/aNf3jyC788dep5MCmyd53dfaPhlwHUMZLZJTe7kGm7BznZlwLLuKtimuJf&#10;+/gKREPNBLrx8VhnEGBxu39w9NrFtzX5Ijn0CEOpgIQaU++OMUCfhVt0Drc5QdOHfHg4L3IlDoyM&#10;L1654KozjgsvEsd9JQ/OIgvy6nMlU6pwZJObQaTtLSN5NZjrouS3Y5MzoK6ALSRDl/4r6hDFNzHn&#10;hARnSyZuAh6mTi1GUfbQnhKyi8iv4nLkNCJbqNPPlj3MN3vvzubG2vLayqJymdFVe+P2srwl745O&#10;TMNTcBDcfOYEw3/80mqr0W7DAREZFDSKeCQqebWs6ruuyg3R95xSjEYF/IB8n3zqBcviDgOqVwuq&#10;c7C4jUbqFTdn1VUSi/1uk/vY3A/dqTu8gx/g3bmVkwiIGbgPYJLJiWgV16y3sVPGmzAn0QXYX9le&#10;W3/9v6xf+B87WzAWWSlnd0Qvo2lwD9pV30QN7g3cl65NaMYJQDlYTvY8G4d41tg4Ngj0xltH4LFn&#10;cwY7MDz19PSpF6ef+XNjp78QAreWUjN2u6HHlv5YJS90MyareC9pUhpC0dObmayRrBiWE9If4DPq&#10;OpWhnMAdZjQa/bhgj/ymRUwVPHnn7ntvvfb+Gz9GJ9dYLOFLcwhnOTYt1WjNuX/gbzPi6rKBtlAD&#10;rIwcGx6fOXPupR/9z/+wCS9yIZFMv65MezeFvURfp8iAS0COGB4ewdvB4TEL+tFIds/FfFnt1zjR&#10;P4TML9NzEDde/tqvTExMyPGf3cENUhhJ2Per2D9LFTUpakUB0rooSyfFcetxIukSr0nd2cwknWNj&#10;feXG1ubazasXyQlkbFhZvI6Kmzvx+NMvfHXp+sXphcdHpCDF8KTGrpHI9UfhheOpF/OkHZhaoQYj&#10;5jDgHBKsCDRFzuZOsUtfmns70E5OPPnCCAI+NQMMTNdCQdZYbKiX2FLcyWuBRUNptvP9a5DtmT9t&#10;DewLN89CmEx09MLSoZJp++Cg8oocQXtEWzG7h3Q+fPKF0ade6R8+sb1689jOsg6XRqqlcT2pT8iI&#10;s1Fq19S/+R8afUK52bePJ2dxzL2dBMLy6VUp4OLCtZt3jk30z7w099lfPf2lv3Py5b8+/fTXhqdO&#10;oQMEcpflMYNxG8KdqagoKrlh45I/Mwk1jy+CE0cC1JPGiVBX3Hk+7dP9VMc3xFwk3A9FIeWspXSr&#10;Rl0Nj01fv/yu5VqRcdW2yocxjaUfGoOO4H1Z6Nx0pQfcawwAisJTb+7UE5twVVm+EaNh+Pt42ub/&#10;8ZKoojMQjIYw0iAYHZUYkzNjXm2QL18MNNdICWSFUXd18dr8qSexrgXbGrxrwp6pzCeG9GQjdvJr&#10;pilyB7QaLl8nOR3SU8VWRkKsPAgJr1xYGXgqBbwfK/5AYllE0vb1tVVAOW5hC6rL3XtPfPZPffnb&#10;fw3OgjijZixw1GFBVIl+KDEZ4tnoP6/FQ1j/PkCuKxqHbIHQanAqgPnKnc3BkamTT2L1iRHNAqMd&#10;ao0Jgrjl8vRQ7GLlZcKo9inf4k/VwNqD97sG9oubu/X4t/DRXlPSItGolHaOGBpeARYnPVVVvtIg&#10;RArSY/9hU6TS+P4fbbz5n+6uXRBQiBgSko3dfqnhy3Dq92UsCTQ3gMeKP8IUwbolBX/EQ4T04DVc&#10;pXP85C+MPfby5ONfmkB4hdiimnJc0Ri9m48Xo0FDyYOwp/HTkC0XDunmzlDWdBkzIKPMfkO56ypn&#10;VCWXyD34PYCWomrMzcnWpR+/8/9+tLp49c7GijmykZyEkcuA3Hvqs7/w9v/9I7phiGH7Fqqn48eE&#10;b6GmDcHwxkPm2+ETT7302h/8ZyxypJrY3fhjghV2SS7cMzw+MYWnBGIubt4htZUBI8hCFsPcHEWa&#10;mplHypfHn33p7NPPIzUuajuoeBGXSLsN32rH1aeKK5NBlAq2JHbDuih5+H0b2fFWCRJj2kf/8LXl&#10;9ZVby4s3YSHFRTFJOHXupfkzz2CKgEJCcrlx5V3VmWd28jqX0iJSjmxc4VpLeq6hS41cg4/HH0WK&#10;apqCYdgh/kz3jhnMqadfDMy2RyIR3GbOBsdl7fRSQ2QY+JxFocBiEHd7fEhtcncjaPd8VA3sI5oT&#10;SfUyoNPdVb2BzT6SWkTwnHYaza262HAUiUbxx21UkA5cWd9Zemvr4g83r/5wZ/OquaHRQg1bMgzf&#10;Wo8Jb4rC9Ikf1hk1rsj7IMR9BnCC7bCfD58amXxsbOG5ycdeGFl4bmB0FhPQgqrCVkEN/lJtqIIz&#10;i9BieLfGYt9Mb6h3FudEb/sjO3HGqKB9NSsvcLm/zdgPyy+Op3oiUFq8icdRzIDcQHj9lffOry1e&#10;3t7ewMeqfkorVjLg/zc2OXvt4nmyZ94Z9jHgJfh1w9ebaRsSOw2NjI9NzW9vrb3/+o+hCoSlRCOt&#10;0b9YxTXUypEE5Br7oZlQeZ+YKmJEuZArLOWJMqjQTiswwtqh41OzuLXnX/762NgYClqR8UYVN6Df&#10;Xlv7j7/3e//9v/1XnPLb3/uVX/+Lvzo6DCFOa9wXNUNEni6DYZNUOQuOuzPsrC5dwzgHxRy+iXLH&#10;HHj683/6sy99HYPk+trtW9fex0J69DSP3EEazqVt+D7MXTi38EuDhJmTybslnXBfCfMs19ebnD0x&#10;e+ocWHkGeBLHNUNM0dzEvHYtt8nTTbhuk/vbFtuz31cNPAw0D0w3rAe9UWpmwYR+jObxMuIHXS8f&#10;eVTQCehAxr8bN+9c+fH6xT++u/jqsQ8V4RZukSUbYnhGEmeoBojEKFkHe4B8V7xyBM1F/UNzY/Of&#10;H5l/dvzE80OzTw6NzfQNUEURjQwynjgeMFzEcVFsozZbPaHLHikaZMy+Cdla2NM6eUH2iL5rDEud&#10;3cZDxX092fv5EpFIYzCNvXdgxONj4kRKQ2uwczF0/Lx//qdrqzc3by/rcC6hRBYpMVfIgvEYPhjw&#10;2xyAZoDKDMXX8GoYqjawCbsfzvvE57769k/+1+oi0m950pRgWIh38AOK0QuPnYPcPH38BBy3YdUs&#10;6M15VVzCc7EyfpQnyHEHVQvkmj/zmZtXLnzxK788PsEcsG5jOXEkFIe1c+cHP/h3hnK/vvXd7/7V&#10;3/g1N+fUxyVrELL9xT7GIXCEsE6Cm9m8vQTjJyY4K0vXKSMite+HH/7Z7/0NmP0/ePd14DiOwhxl&#10;cHDYYrrHyHJfscATypkDPDpKVCylQucux5cysyP9yne2t6ZPnJ098aT4doTsa8HlXKo5HBAtnVv3&#10;q4PX1K5DYGlZ+f10rYfynf1Fc0ND9WJEg3FZ3iMRiEGEFiU3Q08FRrsbq5Q4vYi+enlsQ5G8s7az&#10;/M72jdfvrn6ws3Z5Z2vl2L31e3fXlCaUHYBshRNRJQwYmOofnu0bmuwbnh4cmxsYnRmeeXJo9on+&#10;kWn4bKmlSq2WDc6zyWZiaZqtl9t3/ilw3NDwIOcVjptSGdwJ98051E98bZ0V95cXeijNIC5SKlfw&#10;TPhulC9Sc+ljVlrwQu7B8z/9Ay7t5khYCLX9gwBugiesc0Ix5huRmE53F4+MFbZWt2athj9Do5ML&#10;T3z+4pt/vHLziswZftCWDuyx6hYAN5iJmfkzoLozx0/Cdjo2AZuh9TRiXU3JCxqGdiM9S0lgjn14&#10;4vHnrn5w/gtf+s745DSgTo2T7bHRWAzPd+789m/9Vtez+Jf/6p8LvmV2SZlFETouIhudSmTPQhBk&#10;LFKKakVeLRR4dHz6mS/+mdu3Ln3hS9/+k1f/EPm3CNxqBgB0X4t02xVnLSu2TdhlW1Lx2MgllBej&#10;qJxpnedre2v25BMzJ57YE8prlZxQbtKB1FrMcBszR08cH1WbfJjt/6Bf6+GhuZHdMGFAR0vHRD4g&#10;usxrG4FFmQyN74Z7v4zpOIPtcnah1VvO94EfH+5scvmVu5vHEMGBpbO4vXWsf7h/ZHJgaOzYwEjf&#10;0Fjf4Kg7hvuJZ5E1emO/hdtGKymg3sB4kVMS5PMjaw6W1HGSdEAUxIca6u0AfQ8N5RIuVZbwoTUy&#10;PxePlhptCeghtujBFChncDr+3bh28co7PxUTBDVnvExUqeYl2GZOEi6HSr9yV+eeaM4Hp6eo8a4f&#10;Qs3845+7eP7V24tX9KzNf9kULB/jQODd7PypY/1DqLU76ytQdwfh3BKwxxM1U4GsPlW2NDhMkTSm&#10;9h2be+zctYtvPfvSL03NLICqRgUIhHHHREf5dKMm/vZv/62H9iDaC+2ugfPvvtNWy8fXwL6juS9v&#10;mGgAPRGZiU2cvF8EJ5ZlId8pLJ0beis130KhAAAhdElEQVQo15+A8oalB1UPpmIT5l6vBsGFlur7&#10;/LF5x/gZMFqw1QAtcO8g4xZVujTxgsZh26R/oXYVoi18D0quUSQP2CWUBy499PabgB6G54LmTC0C&#10;m0UQc8G63rz12h/e294QP+XaklQWVImWmex0apHBNR031Ejn2kEVLKINNCfqHxkdnz3z/K0r76zc&#10;eB95S2RstBr+ITRlLIsML5TRqYXJ2ZO3Lr2+euvaxPRcyikxohSfltgvBxjRWwlxQHI9leOnnrpx&#10;6fyZcy8unPmMFQy2riAc8lTRvBH38Tv/9nf/9+//fj6Qb3zrlV//89/yYGPBWpScTojUhnSe3MAF&#10;15ZvrN+G0XgHCSBRb+NTx0fHp5DmGEMXF3TGsnYixpx/MC0wpyRug5L6XEGeelDb1pDE99GINeCx&#10;f8nGQXlsawNGiOOnz6Em4fgDhZx2Ta67HB4r/oOddkl0OHL6lbNxys2qa2760Ntje8FPUQMPCc27&#10;AD2E7+gzWsmFWKAOoKSihPWyREsh5TH/DTQvsO4Oo53R2nktA/puTK8Ib7rP7UbwBOWUO4S8ht+K&#10;fxeuZ/EkPzbFNs30F2NDnTPfxgGBfnnNmDF8imf4QA81nFnQCh8jAno6m2tBzcooilQnH7zxf3CD&#10;BnQgn6vdQpWQzvMwSg0G+YBvAlSzCL2QiW6nicVwCJ87/Qy+uXrr0sbqLeYL5Er2ffAAGRqdGBmf&#10;xSof68tXF69ewNWB7x81hHvElp+fQJwZdHEpAhngCmh+/dJbs/NnT59DNA1t3TEDLAsfq9khme32&#10;+sbGD3733//01VdxzNdf+eb3vv1Lw0MDjMa0i4lGLF5IIqKAVfMNpV9GqJCCTulYgmVJ4U85Pj1P&#10;cB0eVboxeEYiomdQhgd5w2q0o4QSWO5KAxsYdPQsX5DjUGDWdnSc6D10i7w3c+LxqeOnMV+xb4rj&#10;i43bXW6IhnK0S/ypBZZo6YXKmNO0r16ugYeK5u5vxgsDemgmNoWq19sfjmgeboraI25u0C5aixh6&#10;CeLgdsGROHtY+wM6dN1gaW6X0Tr1pxapA5QLfhdYtkE/DtytqARMF90zybilx0LPy8q2PlFVhODp&#10;PdBSytORfCy/0q4YImWPCouomfrVi2/fuvQm3H60VLxJImpL1FKQ5geHb3UgQoXdIrYFo4i8EEJo&#10;dcP1R8amphfOQlFBzCR9WhAHz7Ww+xFLubZ0Bb58OO34+ISQUy8NEnVF+qIaLYTrsucF9ezvn1l4&#10;/Na19yamjp/5zIvAVmG3cmPRhZzTEd0QV33DOay9aAeDcRRLVmaIamC00ITZNnAcl0YLXrr+/h2k&#10;372DJeKQLXIIOQxg5xww1A6NklErqZbKznrnt2QqcOHF2RuvWHnCKLukXunhrrUvNrHA7Nzpc/Ap&#10;EoZTCo/0iJXZE80vnco7WTnJuEh5E/Dpq/RA22yL8HNq4OGhuQvixu9tT0VTRrfnorSUBrZDNy9o&#10;XmO6KGT2ptjwJaL3ViDBKbpoYbbLlFCM7Imn2HBLLpp5gHgXJ9eMl4fxd9FTErVjI/KW+PRxDfbK&#10;EHYad3KXoRdaa6K5B0jRc/opZgRv+ina99yvS++8trFyA8Dh3FL4IuNEpZWLO1I7CNVb70PV6lyo&#10;qIFdC+jCLKHbDpckJTaNDgyNIPIGpj2kXcSia4Cv0fHJXQC+d0XyoTDmTFCOonFVvL6ZhbPLNy5C&#10;qDlx9hm4Y0uqcExQ0ImYcwDHucdJZWUJEPBaTXEzDJ4iMm5E9nCG2QOSIypn4RauDNvtyMQM53MD&#10;sDQycyHJuKYEHvdQTuN49JSipwjPlYbCklEYzL1MBnN74buIIMXgJ68YDBWCbBlvjN12LS8vkXT5&#10;lesAOZd7lTiUTaOeLtQrLbMXekePl+Fho7lxtnqxfuxlpa7iNLOhkicVt9hiMu4N/7LjQfSoEqq3&#10;e9jIZ5CgKkgtVtBwU2E3KZBbOFz0HOKMAboT04XLZSTQAY2F02/9imPCHZvFif0qmftM77wK3Yyx&#10;1gOqAT1lFru1CMmJcVg3+YPXfyjkVpgYHw8A3PRbYBvJEkIMIFoJmMyju0ay5KQ+QPZThq0L9fgy&#10;gyZJ17oNDfB9bCVqPhRrk8h+AV2lb3r+9PL1D+CLffzkE/QkIS2XRVft0LoHExUQZIG4uDXegrm+&#10;G2VMPcqCVsbxLCeGCiQPgMCCs+CWh0cnwZoZYDDIsYSjAvPK2iuddaINq/DcnbNZtRMydLacJiON&#10;KBFXnLgzNjU7s/DEyPhMUVcM2xG4b2k8+Xi4shSBpVlFiNJ9rFZYqElPkIze6R29XJJHgOaJtibR&#10;7JzyoDDMG6BJCuW9Qoi3tmIxt2C6W7m4o1gSX/4T3F9eCYGbwXHK2yTBCd8N3nb6IxpqdVijxnAH&#10;kzxl3FDYSB2X75M3xN9YXxk5XZh6XOm19pFo7ueCWk7PFjmf07KZvudI+2dfl7Xby5fP/wjsTw+B&#10;EEh4IixhrPIayuHM7lE5HormQPzlGVuqInZKsSYmHcaQzW85lj2O1JdIgWOPmlPz6BtgLU6fyrMG&#10;T9BBpg8fHMLyabC1IgoJuSGhgeB4uU+F36GaIXORizjzf8z8VEdBzUuTk6WXDYj6vgq5dPUC1kiC&#10;WH53e5scGKslzcwDSV3IyD0pDqEyW2ApaSAL+c/BzoNcIQdkAOwad+8OjE7A7x6nRvlhIlb2Fdo2&#10;eX8m5rzRjoBP6ehN5uWalYfVp27DvdZA2/J8RA08MjR3z3THK7/DK05tOgHdBD1+ghAFqjfcKE/m&#10;XlHDd4qoFYibboR63jDoOkqoILih2QjesOyGzkf4j+Gmi4wLxxuNPhmoN7oIae80UaJxEcQsexG+&#10;g5c7KLRbOveem9cvLV16HRH2VFYiYUjYpg3YEij4cD14E7lyhuT7L2ZSImOz5Hd33RjXuoB7z50+&#10;JqqaD8j0NkJvkaYQviXXL7094aXUFIEpCl6yr0hakakzzOxhGFATE4nmqzRg306M6MvX3ltbXYIA&#10;ArMnVokDzk7MLOA3Ob4nGZb/VCC12VAIpUvp7qwZOo6/6in+Iv5h2aDjpz8zPjkjsg/dBmhui6d+&#10;xypXTfi+NRZHezpwH6zc7ZbKz8PN8tY7Df7QlOSRoXnVBxpYZ1cvtk7sDZ4edqig55IrJVYWqu5+&#10;JQxy5+hC8465fIWh5tTCaPXwmlYHNBfEb3C6QLZtmx0IboC2IFPwukbwnoXv3a3ZgJ7Im+o5nkhN&#10;z5lfNTwVA+KXrn9w89KbcCEkX1YcDdA/uWfw6wgFKmnOdCFXZRmGHavSIFqB+iCke3Y/f9eX2LOq&#10;bf/UQ49UlRQ9BoZuXnkX3HxydgGOLgZpW0Gtj4dzZOTzMQEJQ2WiuduPfFqcD45aOaAc6j7IM6Ac&#10;SQvGp+fAkHGkDZ7RTD3/qGgN2o55v9E8RpHIv8j8WfgGxsvZk2eh+MOrp+A4c+oWJI9MyyXnm7Rz&#10;cXFvUX+RUG6BBdevtXLVj+1G7euA1cCjRPOsqpoMuq+4KSdc463d0qOvmTmqD1g490uqS/SUHC3q&#10;ByKM2MOwk4I4m7InswEwjZdh2RFrvKnRG881GMSwYDzvoN69Jot/whZqek5qLpXauRYi0D88FMnH&#10;01sxXdFXbl26efENJjV0gKISExJhU1n2s6N+odG3iBZGYerp0l0+CZ6Yvbr+C5ON++tCI59WriCM&#10;pyeFhkFychbXgdIyPf8Y0s9iD25VKjbRXPKP2pdEdN6FaXI0sZCG9Lg18CglFjZvXnprbfkWLJ84&#10;CeoBqcEmsHrJ0AgOomeOBzNKMUE+1Nox8jGESjhe8tzqymInVFRQ8qnZBSyWBC97BRNzJVWYhe0Y&#10;Tnae9s1c9kS7TMRrqo4iK3CfH6Y5KFv4AW2xn7BhH+LDegLN1aMDlguPC5IekF1wnJCtzlB7s7hX&#10;mLAbxP3KU+WG22v925CBL4YruN4n4oe8IuG7a2c0fYF4hJKWk3vM6ML0A9eG8onQoBkpvxm7awcK&#10;aeVV4pYiv1ByuXdv6dqFlWsXQEhRDxRVOCxTe/GDwM4Yhgt00niqwwhnETLTXWGm1QVIi8TBtDCd&#10;hL2Mr9kYmvHVYThOn0BiCif1aaTghT87At8jPbqVusKOY0izXF5GjqpkWuKQL1oPcSEMc7cuv7O6&#10;fPPO5jr2Do9Ngo9j6U3kukI5tzY3cYBdGCUlFTjnJCAMQam3WIlyvP7E9PHJuVPTc49BGhJvIJTT&#10;XOkll+WD6EB8wDMEcvsk2qKZ4koRynX3jt8vCTudT8K30bLyA9dVs8C9guZu2EbhLJwxXAYoMaSa&#10;m1torFC++W6lMGryq0juugvWCnrqtuG+4q4ZpDvllNwZI0F8HmpLU5uVwOLh5OC2DFcvym+Z21Ol&#10;SkCP3FuOK3IWF3u82FAKwrt6471hADoSSyltLNPm2GBoyTvAUU88Hr4MIbSXysEjai/q0G8Ndons&#10;ai3UunX8HpXt8/h4wroBi7I5UvCOD49MrN++heS0MwtnAHBugWWAV45bzkvsYcKX7ZwoQxQggks1&#10;oRgc3F5buvr+mxgdwMpBmUcJ5WD8EFiglX+I1LuY2ri0VtqV5LN405YakIzIy8JIi8EGOd+n504L&#10;exk3xDGDwD3EjRqUBeIoR4R1FpJuUSUh3hYgp9NioT0ClPGvhfKD21td8l5B87oe0wSX2O7ubs/0&#10;8tL8k50/YD36W0XP3TkDfzu3cy6ZEKBm3ZFMvDTyoPP8yi4QT7w26/TnB71NVKNp6lhhoHautExP&#10;v71NCBfKw2uj5uqk78uLV1euvAENnetbEr61/HFx2yjBomFxLeqxxm4JGqlK21HE+vJH1a0rv37c&#10;HUeWhyL/JK49S+VhGFOHgdWl67ghLEJkrawMJ8EqZIqp1JVyUqK5OLInZsDylRsXbl27hNTkOAPc&#10;EOVDglU9FoDyOA77MeCZk0SzlNzEu407Jw/HD04IY+n0iSfBx5FyXQGihGnNKfhW7VS2dztRWUlp&#10;1PDQT3KPY/pp5FRsRC5uJU/EblvRoWm6R/NGehHNE4XdOZN0e34abwtzNOL7yAT3guwdnb/GWZPu&#10;GNCqDW8W0K7cFSsPlN3AfchAvO4JIXn39QGqUcuKy400uc7BYCZuSp7pFSWmE9C31lduXvwZvsL1&#10;3jxDkgs3alZjdhPnRYlFD1eQLalD4jkT7VJwFzFHknQ+NlrA5cGoZ6hFevjUtJgfv2Lcz8eqq8r6&#10;Gf7a+BQqC5Kbo5iLNy5hAgHcpOs686Uwqp4EvIB4zgZ8Sivv9osRYx6GN/qVd//k9vLNbcRhwuAJ&#10;UQVKObxlkKEXMas7O+u3l2D5TMMmvisQDx9zjCXAa2RwRAQTBHEbZkkdQlHhLeMqAvFGGkldJWya&#10;QcZDbPE7+66YgKPIOlJCueYSbQ6Ww4f4PYrmXXDcEPJiH0PXyszOu0G/HgPymXXBd82hO+aYklxS&#10;nLHqaupnoK85+GFi4ns27iK2EC5pGaSW0qQyrvKeR3pFwTqtoxbQydk31xcvvb6zvYHYHDl1aEUI&#10;rUblwVkPi5MAS9AF9UTitfaI1AnR2liCVLUucJUze+HOzajMCFI+rHBJaiLFcCgmEcA5eGdDDMFy&#10;bvA8QfYrgBzX0+BpFfKkl8vmh67wpQg+kLGT6sXw6NjmyvWL7/xsZfEGvo7kK8prhUQyCOEZw7ew&#10;yhBQHnFXpBpN+KiJP0B6CI40MGxOzswr95ZnDgRgWlPLRrFSBiVHWRqZXEGeBbEjktOOKz5LaClF&#10;kyGm63ib6s1Ccp56+NDtqN1RT6N5Poyk59nHTMn5tmiu8VElmiem1zjePR8vGO1j0J8qVpc9udt2&#10;eqRaCSraYboCdC8jwqSC/B0p6ZtgIkaNOkLUHwnQQdpXbry3uXSJ0ZsDoJnkm+l+Zyd0itHdjxKL&#10;QTGtlWVriRSC6Xjw9wBKztwCTBO6+yWjqFePth+LWT8Bldm+lW+rD/kF8d3l6++DJMufUgBKgh8O&#10;Kla3PSIAd4V8glrG4jN7FeSUa+/+5PJ7b+Bewe4xVgE6RxG1Pz4tpBzYXl9eXbph13J7xmADI8Do&#10;5CxSbmE4QUJ2CSDEXPF9y+LcQ4HFGo6dqipmnlK4zZg+g9E7o/Zt0k8wlydi8c5S1D6HhGIdOlKN&#10;+XDf7MFA84+B9Qrfow/74Brl60fIXhn+ZF4uPmAgNZY8OMk4O3nN5A93i9h1dx42Deg0SodXYqS9&#10;LEFFGfSv1OdK4WL/Ravp4NXry1dWgJ47dxTNgtyBkDW4LDEflki4GLrA16kAQmQLt9ROKUZ0nabC&#10;UFeUEIX5ysXJhctB6gXJTOB1F7ScckrfsZGxaRDojbWV5VvXh0eYxZCTBjcM8lYd7yigJrmVtfYR&#10;xM3j9+rilctvvwaDp1aXRu5BjAgT+A9ijkvf2YZOfnP99irKCNgHhcd6daMT0wj2AWeX9u2RAxAr&#10;TVxjSYwoapSWQUSvA4UTxPlp6uWaJGhP7ipDgB1aQjE30Q+hPIhL675y6DryAUPzGtYDtSttvYtW&#10;Cw7iG7vRuAuga+w+4vC9u5F7bmQPIgtcdm4RXMcKUhbQbRG1UdSu6PJSL37p25uri5eRxhawC32Z&#10;nJoGDMTLhCu3qTfnT3RnVMotCS4anxvfkrSRchTgwfgKy9bP5bsBxNLEGqUE4g4KcwdLI+EAGD9H&#10;RsZQJMgjGHis/5Bxe4UNG8OtQQjKpTAT7iGGDI2Oby1ffe+t1zY31vGWFHoIJ0N63ikTeRQb6s3q&#10;yjKQHRx8enYBXpA4xiqKL6G/mEx4vUFxc40x3G1nV3kgmjvrb7NR47g/6kBzY7++YZXc0K9b4ciA&#10;i6oMcX+HDs2O+g0dVDTfE3G68N1vCQ0CdW8kiNdvayn8qLeIve4/7RYOJjK0W0K3wVOIzT3AZcks&#10;DTevAV06DVPZrt26dHdrLUx3XDUNYjoBWyhsBIfwYgTnCq56grJkal3AfKYohgcDDdwAKpoXzerx&#10;Sy4inE0oNucY1idlGhOE2wyOrK3cWl9bsfMemDXcKKV0IHlLQKhZs0SVoYHhseGxKSwzcfPy+dWV&#10;FdJzADx+44tGfeQl1/XJJwawPsQkA5T0/TIuOICeariwmnDNuylaCkE+WHggb8Cy5goYTSynFFEl&#10;PyxoLocray8eFYTy3ZScxolWYDm8PfzwoPmez6g2ZCWmH96nuY93loBuQUSBLZEWTdlyA9DNxwPB&#10;wxU9qHlGk3KVIixav3xtY/X6vTtbEn3pxSHlgetEC9dl22yuKkf1eFGWMfabgCO6iW+leXMkKF9U&#10;wiy+MEIMYEVYQDOEEUD56hKUEMIvmPkw9O4hbMjIaLLMFYG4k8x7XPbM/s3bi0s3LkGfQSE1FeCJ&#10;7WqC71I4wlfClVA3IoZtk6bUmxrZxcGJ7kHFTdwdwiM23bH4iUHcdLvm6ebgMRwEf4+woJDFfUQu&#10;4hcDy+HxoN3H5n4wT33I0fxgPpQeLXURWySjO3ZXkO4AUYnjTAFu30T5vySwm8JzeSn+Vpw6SDqs&#10;q5u3b4Cne+Udc0qQW/NWv0TSI44pPRoF2wqBF1qLiVOUwe5AfaXMVXQ+Z2MKFoKCPQ43ks21FXoT&#10;bm1SYxkaUaJYADq1bPqGU1eBqDKK5Y2A4zg502ZtrmHKoVj8CC0TqYc5lBZRorKIt1cF0lvDM1Xr&#10;Iq0UVDWXL7ZNmz59v+E8aH272CyLbu7BrnoZmmNH8HEOHbnIhKFe0O0xQGVrobxHO9cDKVaL5g+k&#10;Go/KSRLQgZ8OWTRHt3heATrZuQGdOF7Ye6w1GnI7PUzw2T14L67e3FpbggYTZFYsnTJFOguGmTRM&#10;o1pBnlMEZrgyFVfeQaN52XEXJZPfNQEagA7yvr66jGzj25sblLwB2UxtCFEE2gsSEArHScZHgfuA&#10;PhRPqk5J7OMYBf1IJKkcXfSRoJ58PPHdqG0VRegr2TrAPjQdgXt4pQif+QtlEQoHX0+2binF2rsP&#10;NkEPnu75TVyuiP+N42YL5Ye8n7Zofsgf8IO9PcsdDtYlbpboXOzwchYC90ZDr4SXxp3Rnos6yh6P&#10;2xBe4HOytbGygRSyW2uAaNJMrmUsaVlgyBtJPxcL6STo1NDlFG8nJqevMmlHEkf6zzCwvn8ABk8I&#10;LFsb61gDCF8B+4azCRQSrrU2OIw4fIrjo5NQY5QKyCcpnicMPAJ2M2W5l4cWqDPAR6gaCknCZxoz&#10;zY6N4EnDA4iDWQfHrvi4P0gRvUA1U8LsjeNlDLBcQ7m85uMtJX+wXaCXz9aieS8/nV4sm+m5kDQE&#10;dDLjYhT1hhG9qCsi74onsseLEJ+eiwZznAXvAOhK58Jwo62N21tri8BiAxv9PVLNUC4KOy8VQHfm&#10;lsh+YkOf9A1gMQEeaQvxH1camV5YvPwOvgbrJWyYcBKnojI2qfV6tIacgu8bKk2dJMyc5tXmywW+&#10;WTCDcfwN/h2UuebghlcRdQ4MQaxNo4NiE4W1HdbLRHuNaDFgpJYSpDzdxn1Akci70LwXm1Fbpn2o&#10;gRbN96FSD/spTYwN67aIGtAzqojb1Mepkid8FzdFU/NC1Z2exAK8cu4S1rWG8t3tdYRSQrPe4frO&#10;dEXUCqyWO0JYB/pZTLdCTBNllE0nwwiyxSXccEKkMyTQK3EiVo4GfGOLPoVpTw0CTnfz8DmJaYFx&#10;tsnSUzDcGnmBcKNyorbKY+oeTokFu+1tEgxcY0GRTcKDML5TvlhObGE9YD3snIXHpx6eZzvsbbC9&#10;vz1qoEXztlncZw1YbzFT7tLQLYwTTw2q8d4IHnsC5YtvjIR2xvorOxV1eIX+ew0q7Nvc3lrb3liH&#10;HgP+nmKCi25XFplCOSzk7EFDDgVuQDliL+GRIvfEYZQjIpUIt5ImiKgKv6QVMVxHOpQTxRQ1NDwR&#10;vRLBQzQpxLvh41bOi8zdSbU1+QhDpbh+x9dDFtfkw6AfGx4hdO85NVDpWlPnfTbnw/C1Fs0Pw1N8&#10;JPdQSy6OKlKwPn/JXZEeLAnqNoqGICNunihP26mpvX4if72OpZ6uNF3IHC67Z5xkB+vTcyHmO94w&#10;akduFooPCM6EM/jY8PiMchCKuHuFTyG3TJgDlFQUQ28fcFLmImiEZFHgO3eHrlL9SU0j0ZYuiQV8&#10;qy8mEKcjYp6lAfEyHvCvY3+SmAd2p+RSgBsHoGKacz2SptBetDdqoEXz3ngOB7MUKaDXDD2gOVK6&#10;iKA3TF2Siph7mEIjm4t8Y4zxXoikJFXX2TROCMpl7eQBqaiw5iR2G9T8jutKe3GfUDycCMUCdAjf&#10;8i90YH3xA9lL+K4RvOHIkmU8RRBLtiTeBb70Xy8HdAwElToT+xuzZ5wk0L+eD9AKagtBkXFaJn4w&#10;+81+lbpF8/2q2aNzXksugtGwi9pz0YiMFz60B7pIueGcenvtA4PvWnvxiwd4QbcSemptxIDOPOlC&#10;eVey8wF4OxVk7jcNl5xCSh4uKOK8AtT0IMxtyxkWspN3h0oSwniDvx4d8jCLHCbp3vZ5gmLrTxld&#10;8pRRDF/OI0vQ8Ma2GiDuA/J1dBpYe6efsAZaNP+EFdUe9nE1UAT0kNGtuhjQ8TIR9w92FBVd0F6B&#10;u7E+hZcC7FqgRwIO8d2LWRQoFx93vCfJeBFb7FgdKFpAVr4xFqnlOGhHwyTFQbDNtCvTZRkPdgnn&#10;eYGA/oDyDhJOT5sA8UR2Dzm6ijHdunk4g/NtA9gG+biZHGPattjWwJ410KJ52zAeTA0YuZmSXL6D&#10;zrZIKDcfDx1FAC9RJYh6Tca1mnK9X18Pq2bYWi2QKw9XswybeHgYQwmWzR0ZGAPB0w+8sOZE2PAq&#10;MTcu0kkIMOmGGNbSwNqCsR2pZX01SyIGZc8HLPngbarhvlSOObsRPIG8JeMPpoEegbO0aH4EHvJD&#10;vEWDMwAo8nPJM91ii+QVs3NhdDeme4dsnUVBtwRfxol0oYkZgOUdYzpfRWwhcAo+gxWHZtJBmgO+&#10;y58awa2f1CJJGRI68DfHiS74FtHuFsZrz8I8IBG/lDN2NBDfOqg8xKZ7CC7VovkheIi9dQshr4SS&#10;Hs6LJulWXYzPFlkkiwvou19G8gB3s/HOMzdBTJmOKyuilloSdg2jFR83d45YniJ5dziDp4RdY7fY&#10;f7D4GnmTa6eKUj7tZN5lulDMmaH/pGuKv9VbD7UtzUGogRbND8JTOoBlBECLLpNApyVTcExQTkwv&#10;7JvkvRPP4xNbPq2/43weEnjeOLn3m5o3qG40rDUKb4t02/OPeOw9/qQYLTtIeQB00b4rTLfxszaB&#10;NpGhBa5Luqu6MMVSmmVubJ7a1eL4AWzsvVLkFs175UkcvnJYUTE8pQ0zraNJ0I3jMmSavMcryXnD&#10;0knQA779rXybtWdIL76DYbo08qokjYpiql5DeRoklSYgvGFyVMCFa8dzfr0k5PI9JjcPUC6DiY4M&#10;rl0PMC12H742/2jvqEXzR1v/h/zq1tCF5la9G55e0Du0F7+1BMNtoXIxgSrhrSR4KS4B6N6DV0XK&#10;m/qsvUEKp66F7yTjJcayEk9S+G6UFuN7Ccj0ZfCpJwRB+5ODx8EeV9jFuIp02W7Z9yFv9I/u9lo0&#10;f3R1f2SuLBxPTl0wPXxgnL/WAUM2ePIthZr4juG9OUMCuncZLmtATxzvFDECRQsiB8KnAp6sufh5&#10;h/9J4eYBzT5LKDVC89hTIXiS7i5l5sg88PZGH00NtGj+aOr9CF7VVLqCdXkxyhZqOPZHFtlTYQ8U&#10;J4QHZNcDg08I0PTxlcAS+xN8U/ZIB/Aij3R6r1QBOqmrGMgLrGtjF3Z3Me7E8SP4oNtbflQ10KL5&#10;o6r5o3vdQO2ik9RZGAvcZwr1oOXhYF7Gg9RWkpMb62tPkAK4VfhNsU7ib4m5l0aSCcqLvI5zOYqH&#10;SF/c1ztOXp3KD9JonlT96D7d9s4fXQ20aP7o6v4IXzmVk6KTEIvNyiOyM4Dbps74yAS8JvhZham6&#10;5J5GEilQawkFB6QHoTE5NZZA5dRgxMhdwvpsvoRlnPbV1kDv1ECL5r3zLI5iSUyuU4QRcIfBM5SX&#10;AP4AcUN5RoHWevmevDiQ2i6GDayHY2KzJ+M+q4dQqzTe3SWnHMUH1t5zD9dAi+Y9/HCORtESkWtM&#10;Nwev2bpx3L+Lx/nPr6DEX7uTd4BySum52IVouFG7g7D//Ou0R7Q18OhroEXzR/8M2hIkUidPd50E&#10;cy8gzj1Fbc8Danr+UQw6ML2I3ZlatqbbxnoT/JaDt23yINZAi+YH8akd5jJ3oXN6sFTcXEDvRZ07&#10;Q0DreqkROWPoa7jvksJbBD/Mrepo3FuL5kfjOR/Mu0wpfDemfwyOJ2SnbJJ7dkN2C+IHs2m0pd6j&#10;Blo0b5vFQaqBlM67RJWEe6Nzl2DSQvZBesZtWe+3Blo0v9+aa7/X1kBbA20N9FINtD6zvfQ02rK0&#10;NdDWQFsD91sDLZrfb82132troK2BtgZ6qQZaNO+lp9GWpa2BtgbaGrjfGvj/0v+5hrjJKJYAAAAA&#10;SUVORK5CYIJQSwMEFAAGAAgAAAAhAKqZdlzjAAAADAEAAA8AAABkcnMvZG93bnJldi54bWxMj8FO&#10;wzAQRO9I/IO1SNxaO20SSohTVRVwqpBokVBvbrxNosbrKHaT9O8xJziO9mnmbb6eTMsG7F1jSUI0&#10;F8CQSqsbqiR8Hd5mK2DOK9KqtYQSbuhgXdzf5SrTdqRPHPa+YqGEXKYk1N53GeeurNEoN7cdUrid&#10;bW+UD7GvuO7VGMpNyxdCpNyohsJCrTrc1lhe9lcj4X1U42YZvQ67y3l7Ox6Sj+9dhFI+PkybF2Ae&#10;J/8Hw69+UIciOJ3slbRjbchxGgdUwiwSyTOwgDyJJAV2krBIlzHwIuf/nyh+AAAA//8DAFBLAwQU&#10;AAYACAAAACEAqiYOvrwAAAAhAQAAGQAAAGRycy9fcmVscy9lMm9Eb2MueG1sLnJlbHOEj0FqwzAQ&#10;RfeF3EHMPpadRSjFsjeh4G1IDjBIY1nEGglJLfXtI8gmgUCX8z//PaYf//wqfillF1hB17QgiHUw&#10;jq2C6+V7/wkiF2SDa2BSsFGGcdh99GdasdRRXlzMolI4K1hKiV9SZr2Qx9yESFybOSSPpZ7Jyoj6&#10;hpbkoW2PMj0zYHhhiskoSJPpQFy2WM3/s8M8O02noH88cXmjkM5XdwVislQUeDIOH2HXRLYgh16+&#10;PDbcAQAA//8DAFBLAQItABQABgAIAAAAIQCxgme2CgEAABMCAAATAAAAAAAAAAAAAAAAAAAAAABb&#10;Q29udGVudF9UeXBlc10ueG1sUEsBAi0AFAAGAAgAAAAhADj9If/WAAAAlAEAAAsAAAAAAAAAAAAA&#10;AAAAOwEAAF9yZWxzLy5yZWxzUEsBAi0AFAAGAAgAAAAhAPVy8+rJAwAAVwsAAA4AAAAAAAAAAAAA&#10;AAAAOgIAAGRycy9lMm9Eb2MueG1sUEsBAi0ACgAAAAAAAAAhAPRslU2QIQEAkCEBABQAAAAAAAAA&#10;AAAAAAAALwYAAGRycy9tZWRpYS9pbWFnZTEucG5nUEsBAi0AFAAGAAgAAAAhAKqZdlzjAAAADAEA&#10;AA8AAAAAAAAAAAAAAAAA8ScBAGRycy9kb3ducmV2LnhtbFBLAQItABQABgAIAAAAIQCqJg6+vAAA&#10;ACEBAAAZAAAAAAAAAAAAAAAAAAEpAQBkcnMvX3JlbHMvZTJvRG9jLnhtbC5yZWxzUEsFBgAAAAAG&#10;AAYAfAEAAPQpAQAAAA==&#10;">
                <v:group id="Group 342" o:spid="_x0000_s1032" style="position:absolute;left:2238;top:9446;width:6120;height:4410" coordorigin="2164,5117" coordsize="6703,41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8+JQyAAAAOMAAAAPAAAAZHJzL2Rvd25yZXYueG1sRE9fa8Iw&#10;EH8f7DuEG/g201QmrjOKyJQ9yGB1MPZ2NGdbbC6lydr67Y0w8PF+/2+5Hm0jeup87ViDmiYgiAtn&#10;ai41fB93zwsQPiAbbByThgt5WK8eH5aYGTfwF/V5KEUMYZ+hhiqENpPSFxVZ9FPXEkfu5DqLIZ5d&#10;KU2HQwy3jUyTZC4t1hwbKmxpW1Fxzv+shv2Aw2am3vvD+bS9/B5fPn8OirSePI2bNxCBxnAX/7s/&#10;TJyv0sVrouapgttPEQC5ugIAAP//AwBQSwECLQAUAAYACAAAACEA2+H2y+4AAACFAQAAEwAAAAAA&#10;AAAAAAAAAAAAAAAAW0NvbnRlbnRfVHlwZXNdLnhtbFBLAQItABQABgAIAAAAIQBa9CxbvwAAABUB&#10;AAALAAAAAAAAAAAAAAAAAB8BAABfcmVscy8ucmVsc1BLAQItABQABgAIAAAAIQA78+JQyAAAAOMA&#10;AAAPAAAAAAAAAAAAAAAAAAcCAABkcnMvZG93bnJldi54bWxQSwUGAAAAAAMAAwC3AAAA/AIAAAAA&#10;">
                  <o:lock v:ext="edit" aspectratio="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2" o:spid="_x0000_s1033" type="#_x0000_t75" style="position:absolute;left:2286;top:5117;width:6581;height:415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AceyyAAAAOMAAAAPAAAAZHJzL2Rvd25yZXYueG1sRE9fS8Mw&#10;EH8X9h3CDXxzaTtYZ7dsjMFE0AetBV9vzdkUm0tt4lq/vRGEPd7v/233k+3EhQbfOlaQLhIQxLXT&#10;LTcKqrfT3RqED8gaO8ek4Ic87Hezmy0W2o38SpcyNCKGsC9QgQmhL6T0tSGLfuF64sh9uMFiiOfQ&#10;SD3gGMNtJ7MkWUmLLccGgz0dDdWf5bdVcJ7Me1l9Zbx6ei5rerHZWJ0elLqdT4cNiEBTuIr/3Y86&#10;zs/z9X26zJcp/P0UAZC7XwAAAP//AwBQSwECLQAUAAYACAAAACEA2+H2y+4AAACFAQAAEwAAAAAA&#10;AAAAAAAAAAAAAAAAW0NvbnRlbnRfVHlwZXNdLnhtbFBLAQItABQABgAIAAAAIQBa9CxbvwAAABUB&#10;AAALAAAAAAAAAAAAAAAAAB8BAABfcmVscy8ucmVsc1BLAQItABQABgAIAAAAIQDkAceyyAAAAOMA&#10;AAAPAAAAAAAAAAAAAAAAAAcCAABkcnMvZG93bnJldi54bWxQSwUGAAAAAAMAAwC3AAAA/AIAAAAA&#10;">
                    <v:imagedata r:id="rId12" o:title=""/>
                  </v:shape>
                  <v:shape id="Text Box 7" o:spid="_x0000_s1034" type="#_x0000_t202" style="position:absolute;left:2164;top:6264;width:1494;height:7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S8i2yAAAAOIAAAAPAAAAZHJzL2Rvd25yZXYueG1sRI/NasJA&#10;FIX3Bd9huEJ3dUYbg0ZHkZaCq0qtCu4umWsSzNwJmamJb99ZCC4P549vue5tLW7U+sqxhvFIgSDO&#10;nam40HD4/XqbgfAB2WDtmDTcycN6NXhZYmZcxz9024dCxBH2GWooQ2gyKX1ekkU/cg1x9C6utRii&#10;bAtpWuziuK3lRKlUWqw4PpTY0EdJ+XX/ZzUcvy/nU6J2xaedNp3rlWQ7l1q/DvvNAkSgPjzDj/bW&#10;aHhPx9M0SZMIEZEiDsjVPwAAAP//AwBQSwECLQAUAAYACAAAACEA2+H2y+4AAACFAQAAEwAAAAAA&#10;AAAAAAAAAAAAAAAAW0NvbnRlbnRfVHlwZXNdLnhtbFBLAQItABQABgAIAAAAIQBa9CxbvwAAABUB&#10;AAALAAAAAAAAAAAAAAAAAB8BAABfcmVscy8ucmVsc1BLAQItABQABgAIAAAAIQDnS8i2yAAAAOIA&#10;AAAPAAAAAAAAAAAAAAAAAAcCAABkcnMvZG93bnJldi54bWxQSwUGAAAAAAMAAwC3AAAA/AIAAAAA&#10;" filled="f" stroked="f">
                    <o:lock v:ext="edit" aspectratio="t"/>
                    <v:textbox>
                      <w:txbxContent>
                        <w:p w14:paraId="3C8EAF83" w14:textId="77777777" w:rsidR="00E032F8" w:rsidRPr="00D90B51" w:rsidRDefault="00E032F8" w:rsidP="00E032F8">
                          <w:pPr>
                            <w:rPr>
                              <w:b/>
                            </w:rPr>
                          </w:pPr>
                        </w:p>
                      </w:txbxContent>
                    </v:textbox>
                  </v:shape>
                </v:group>
                <v:shape id="Text Box 3" o:spid="_x0000_s1035" type="#_x0000_t202" style="position:absolute;left:2324;top:9012;width:4535;height:138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yVkIyAAAAOIAAAAPAAAAZHJzL2Rvd25yZXYueG1sRI/NasJA&#10;FIX3gu8wXKG7OmNqxMZMRFoKrlrUtuDukrkmwcydkJma9O07i4LLw/njy7ejbcWNet841rCYKxDE&#10;pTMNVxo+T2+PaxA+IBtsHZOGX/KwLaaTHDPjBj7Q7RgqEUfYZ6ihDqHLpPRlTRb93HXE0bu43mKI&#10;sq+k6XGI47aViVIrabHh+FBjRy81ldfjj9Xw9X45fy/VR/Vq025wo5Jsn6XWD7NxtwERaAz38H97&#10;bzQ8JWm6ThdJhIhIEQdk8QcAAP//AwBQSwECLQAUAAYACAAAACEA2+H2y+4AAACFAQAAEwAAAAAA&#10;AAAAAAAAAAAAAAAAW0NvbnRlbnRfVHlwZXNdLnhtbFBLAQItABQABgAIAAAAIQBa9CxbvwAAABUB&#10;AAALAAAAAAAAAAAAAAAAAB8BAABfcmVscy8ucmVsc1BLAQItABQABgAIAAAAIQBdyVkIyAAAAOIA&#10;AAAPAAAAAAAAAAAAAAAAAAcCAABkcnMvZG93bnJldi54bWxQSwUGAAAAAAMAAwC3AAAA/AIAAAAA&#10;" filled="f" stroked="f">
                  <o:lock v:ext="edit" aspectratio="t"/>
                  <v:textbox>
                    <w:txbxContent>
                      <w:p w14:paraId="3A49FBF2" w14:textId="77777777" w:rsidR="00E032F8" w:rsidRPr="006007DA" w:rsidRDefault="00E032F8" w:rsidP="00E032F8">
                        <w:pPr>
                          <w:spacing w:line="240" w:lineRule="auto"/>
                          <w:rPr>
                            <w:szCs w:val="22"/>
                          </w:rPr>
                        </w:pPr>
                      </w:p>
                    </w:txbxContent>
                  </v:textbox>
                </v:shape>
              </v:group>
            </w:pict>
          </mc:Fallback>
        </mc:AlternateContent>
      </w:r>
    </w:p>
    <w:p w14:paraId="360C6567" w14:textId="4065F294" w:rsidR="00E032F8" w:rsidRPr="002B474B" w:rsidRDefault="00EC0972" w:rsidP="00E032F8">
      <w:pPr>
        <w:tabs>
          <w:tab w:val="clear" w:pos="567"/>
          <w:tab w:val="left" w:pos="708"/>
        </w:tabs>
        <w:spacing w:after="240" w:line="280" w:lineRule="exact"/>
        <w:rPr>
          <w:b/>
          <w:szCs w:val="22"/>
          <w:lang w:val="pl-PL"/>
        </w:rPr>
      </w:pPr>
      <w:r>
        <w:rPr>
          <w:noProof/>
        </w:rPr>
        <mc:AlternateContent>
          <mc:Choice Requires="wps">
            <w:drawing>
              <wp:anchor distT="0" distB="0" distL="114300" distR="114300" simplePos="0" relativeHeight="251636736" behindDoc="0" locked="0" layoutInCell="1" allowOverlap="1" wp14:anchorId="20895D87" wp14:editId="11B74F32">
                <wp:simplePos x="0" y="0"/>
                <wp:positionH relativeFrom="column">
                  <wp:posOffset>3999865</wp:posOffset>
                </wp:positionH>
                <wp:positionV relativeFrom="paragraph">
                  <wp:posOffset>254635</wp:posOffset>
                </wp:positionV>
                <wp:extent cx="2162810" cy="795655"/>
                <wp:effectExtent l="4445" t="3175" r="4445" b="1270"/>
                <wp:wrapNone/>
                <wp:docPr id="1510359334" name="Text Box 3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2810" cy="795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EC28DA0" w14:textId="77777777" w:rsidR="00E032F8" w:rsidRPr="00F10AB4" w:rsidRDefault="00E032F8" w:rsidP="00E032F8">
                            <w:pPr>
                              <w:rPr>
                                <w:b/>
                                <w:lang w:val="pl-PL"/>
                              </w:rPr>
                            </w:pPr>
                            <w:r w:rsidRPr="00F10AB4">
                              <w:rPr>
                                <w:b/>
                                <w:lang w:val="pl-PL"/>
                              </w:rPr>
                              <w:t>Okienko kontrolne</w:t>
                            </w:r>
                          </w:p>
                          <w:p w14:paraId="38C02F22" w14:textId="77777777" w:rsidR="00E032F8" w:rsidRPr="00F10AB4" w:rsidRDefault="00E032F8" w:rsidP="00E032F8">
                            <w:pPr>
                              <w:rPr>
                                <w:lang w:val="pl-PL"/>
                              </w:rPr>
                            </w:pPr>
                            <w:r w:rsidRPr="00F10AB4">
                              <w:rPr>
                                <w:lang w:val="pl-PL"/>
                              </w:rPr>
                              <w:t>Czerwony = potwierdza poprawną inhalację</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0895D87" id="Text Box 335" o:spid="_x0000_s1036" type="#_x0000_t202" style="position:absolute;margin-left:314.95pt;margin-top:20.05pt;width:170.3pt;height:62.65pt;z-index:2516367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2dE+5AEAAKgDAAAOAAAAZHJzL2Uyb0RvYy54bWysU8Fu2zAMvQ/YPwi6L46DJG2NOEXXosOA&#10;bh3Q7QNkWbKF2aJGKbGzrx8lp2m23YpeBJGUH997pDfXY9+xvUJvwJY8n805U1ZCbWxT8h/f7z9c&#10;cuaDsLXowKqSH5Tn19v37zaDK9QCWuhqhYxArC8GV/I2BFdkmZet6oWfgVOWihqwF4FCbLIaxUDo&#10;fZct5vN1NgDWDkEq7yl7NxX5NuFrrWR41NqrwLqSE7eQTkxnFc9suxFFg8K1Rh5piFew6IWx1PQE&#10;dSeCYDs0/0H1RiJ40GEmoc9AayNV0kBq8vk/ap5a4VTSQuZ4d7LJvx2s/Lp/ct+QhfEjjDTAJMK7&#10;B5A/PbNw2wrbqBtEGFolamqcR8uywfni+Gm02hc+glTDF6hpyGIXIAGNGvvoCulkhE4DOJxMV2Ng&#10;kpKLfL24zKkkqXZxtVqvVqmFKJ6/dujDJwU9i5eSIw01oYv9gw+RjSien8RmFu5N16XBdvavBD2M&#10;mcQ+Ep6oh7EamampeewbxVRQH0gOwrQutN50aQF/czbQqpTc/9oJVJx1ny1ZcpUvl3G3UrBcXSwo&#10;wPNKdV4RVhJUyQNn0/U2TPu4c2ialjpNQ7BwQzZqkxS+sDrSp3VIwo+rG/ftPE6vXn6w7R8AAAD/&#10;/wMAUEsDBBQABgAIAAAAIQCJaatU3gAAAAoBAAAPAAAAZHJzL2Rvd25yZXYueG1sTI/LTsMwEEX3&#10;SP0Hayqxo3arJJAQp6qK2IIoD4mdG0+TiHgcxW4T/p5hBcvRPbr3TLmdXS8uOIbOk4b1SoFAqr3t&#10;qNHw9vp4cwciREPW9J5QwzcG2FaLq9IU1k/0gpdDbASXUCiMhjbGoZAy1C06E1Z+QOLs5EdnIp9j&#10;I+1oJi53vdwolUlnOuKF1gy4b7H+Opydhven0+dHop6bB5cOk5+VJJdLra+X8+4eRMQ5/sHwq8/q&#10;ULHT0Z/JBtFryDZ5zqiGRK1BMJDfqhTEkcksTUBWpfz/QvUDAAD//wMAUEsBAi0AFAAGAAgAAAAh&#10;ALaDOJL+AAAA4QEAABMAAAAAAAAAAAAAAAAAAAAAAFtDb250ZW50X1R5cGVzXS54bWxQSwECLQAU&#10;AAYACAAAACEAOP0h/9YAAACUAQAACwAAAAAAAAAAAAAAAAAvAQAAX3JlbHMvLnJlbHNQSwECLQAU&#10;AAYACAAAACEAytnRPuQBAACoAwAADgAAAAAAAAAAAAAAAAAuAgAAZHJzL2Uyb0RvYy54bWxQSwEC&#10;LQAUAAYACAAAACEAiWmrVN4AAAAKAQAADwAAAAAAAAAAAAAAAAA+BAAAZHJzL2Rvd25yZXYueG1s&#10;UEsFBgAAAAAEAAQA8wAAAEkFAAAAAA==&#10;" filled="f" stroked="f">
                <v:textbox>
                  <w:txbxContent>
                    <w:p w14:paraId="6EC28DA0" w14:textId="77777777" w:rsidR="00E032F8" w:rsidRPr="00F10AB4" w:rsidRDefault="00E032F8" w:rsidP="00E032F8">
                      <w:pPr>
                        <w:rPr>
                          <w:b/>
                          <w:lang w:val="pl-PL"/>
                        </w:rPr>
                      </w:pPr>
                      <w:r w:rsidRPr="00F10AB4">
                        <w:rPr>
                          <w:b/>
                          <w:lang w:val="pl-PL"/>
                        </w:rPr>
                        <w:t>Okienko kontrolne</w:t>
                      </w:r>
                    </w:p>
                    <w:p w14:paraId="38C02F22" w14:textId="77777777" w:rsidR="00E032F8" w:rsidRPr="00F10AB4" w:rsidRDefault="00E032F8" w:rsidP="00E032F8">
                      <w:pPr>
                        <w:rPr>
                          <w:lang w:val="pl-PL"/>
                        </w:rPr>
                      </w:pPr>
                      <w:r w:rsidRPr="00F10AB4">
                        <w:rPr>
                          <w:lang w:val="pl-PL"/>
                        </w:rPr>
                        <w:t>Czerwony = potwierdza poprawną inhalację</w:t>
                      </w:r>
                    </w:p>
                  </w:txbxContent>
                </v:textbox>
              </v:shape>
            </w:pict>
          </mc:Fallback>
        </mc:AlternateContent>
      </w:r>
    </w:p>
    <w:p w14:paraId="149AE7C1" w14:textId="77777777" w:rsidR="00E032F8" w:rsidRPr="002B474B" w:rsidRDefault="00E032F8" w:rsidP="00E032F8">
      <w:pPr>
        <w:tabs>
          <w:tab w:val="clear" w:pos="567"/>
          <w:tab w:val="left" w:pos="708"/>
        </w:tabs>
        <w:spacing w:after="240" w:line="280" w:lineRule="exact"/>
        <w:rPr>
          <w:b/>
          <w:szCs w:val="22"/>
          <w:lang w:val="pl-PL"/>
        </w:rPr>
      </w:pPr>
    </w:p>
    <w:p w14:paraId="15B98798" w14:textId="2C6D4FFD" w:rsidR="00E032F8" w:rsidRPr="002B474B" w:rsidRDefault="00EC0972" w:rsidP="00E032F8">
      <w:pPr>
        <w:tabs>
          <w:tab w:val="clear" w:pos="567"/>
          <w:tab w:val="left" w:pos="708"/>
        </w:tabs>
        <w:spacing w:after="240" w:line="280" w:lineRule="exact"/>
        <w:rPr>
          <w:b/>
          <w:szCs w:val="22"/>
          <w:lang w:val="pl-PL"/>
        </w:rPr>
      </w:pPr>
      <w:r>
        <w:rPr>
          <w:noProof/>
        </w:rPr>
        <mc:AlternateContent>
          <mc:Choice Requires="wps">
            <w:drawing>
              <wp:anchor distT="0" distB="0" distL="114300" distR="114300" simplePos="0" relativeHeight="251639808" behindDoc="0" locked="0" layoutInCell="1" allowOverlap="1" wp14:anchorId="50D5B68B" wp14:editId="5B60D236">
                <wp:simplePos x="0" y="0"/>
                <wp:positionH relativeFrom="column">
                  <wp:posOffset>3878580</wp:posOffset>
                </wp:positionH>
                <wp:positionV relativeFrom="paragraph">
                  <wp:posOffset>262890</wp:posOffset>
                </wp:positionV>
                <wp:extent cx="1414780" cy="361950"/>
                <wp:effectExtent l="0" t="0" r="0" b="4445"/>
                <wp:wrapNone/>
                <wp:docPr id="2056201809" name="Text Box 33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14780"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AE993D3" w14:textId="77777777" w:rsidR="00E032F8" w:rsidRPr="009C3336" w:rsidRDefault="00E032F8" w:rsidP="00E032F8">
                            <w:pPr>
                              <w:rPr>
                                <w:b/>
                                <w:lang w:val="pl-PL"/>
                              </w:rPr>
                            </w:pPr>
                            <w:r w:rsidRPr="009C3336">
                              <w:rPr>
                                <w:b/>
                                <w:lang w:val="pl-PL"/>
                              </w:rPr>
                              <w:t>Ustnik</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50D5B68B" id="Text Box 338" o:spid="_x0000_s1037" type="#_x0000_t202" style="position:absolute;margin-left:305.4pt;margin-top:20.7pt;width:111.4pt;height:28.5pt;z-index:2516398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Iju5AEAAKgDAAAOAAAAZHJzL2Uyb0RvYy54bWysU8tu2zAQvBfoPxC817JcJXEEy0GaIEWB&#10;9AGk/QCKIiWiEpdd0pbcr++Schy3vRW9ECSXmp2ZHW1upqFne4XegK14vlhypqyExti24t++PrxZ&#10;c+aDsI3owaqKH5TnN9vXrzajK9UKOugbhYxArC9HV/EuBFdmmZedGoRfgFOWihpwEIGO2GYNipHQ&#10;hz5bLZeX2QjYOASpvKfb+7nItwlfayXDZ629CqyvOHELacW01nHNthtRtihcZ+SRhvgHFoMwlpqe&#10;oO5FEGyH5i+owUgEDzosJAwZaG2kShpITb78Q81TJ5xKWsgc7042+f8HKz/tn9wXZGF6BxMNMInw&#10;7hHkd88s3HXCtuoWEcZOiYYa59GybHS+PH4arfaljyD1+BEaGrLYBUhAk8YhukI6GaHTAA4n09UU&#10;mIwti7y4WlNJUu3tZX59kaaSifL5a4c+vFcwsLipONJQE7rYP/oQ2Yjy+UlsZuHB9H0abG9/u6CH&#10;8Saxj4Rn6mGqJ2aaiq+jtCimhuZAchDmuFC8adMB/uRspKhU3P/YCVSc9R8sWXKdF0XMVjoUF1cr&#10;OuB5pT6vCCsJquKBs3l7F+Y87hyatqNO8xAs3JKN2iSFL6yO9CkOSfgxujFv5+f06uUH2/4CAAD/&#10;/wMAUEsDBBQABgAIAAAAIQBynV2f3gAAAAkBAAAPAAAAZHJzL2Rvd25yZXYueG1sTI/NTsMwEITv&#10;SLyDtUi9UTttiNKQTVWBegVRfiRubrxNIuJ1FLtNeHvMCY6jGc18U25n24sLjb5zjJAsFQji2pmO&#10;G4S31/1tDsIHzUb3jgnhmzxsq+urUhfGTfxCl0NoRCxhX2iENoShkNLXLVntl24gjt7JjVaHKMdG&#10;mlFPsdz2cqVUJq3uOC60eqCHluqvw9kivD+dPj9S9dw82rthcrOSbDcScXEz7+5BBJrDXxh+8SM6&#10;VJHp6M5svOgRskRF9ICQJimIGMjX6wzEEWGTpyCrUv5/UP0AAAD//wMAUEsBAi0AFAAGAAgAAAAh&#10;ALaDOJL+AAAA4QEAABMAAAAAAAAAAAAAAAAAAAAAAFtDb250ZW50X1R5cGVzXS54bWxQSwECLQAU&#10;AAYACAAAACEAOP0h/9YAAACUAQAACwAAAAAAAAAAAAAAAAAvAQAAX3JlbHMvLnJlbHNQSwECLQAU&#10;AAYACAAAACEALviI7uQBAACoAwAADgAAAAAAAAAAAAAAAAAuAgAAZHJzL2Uyb0RvYy54bWxQSwEC&#10;LQAUAAYACAAAACEAcp1dn94AAAAJAQAADwAAAAAAAAAAAAAAAAA+BAAAZHJzL2Rvd25yZXYueG1s&#10;UEsFBgAAAAAEAAQA8wAAAEkFAAAAAA==&#10;" filled="f" stroked="f">
                <v:textbox>
                  <w:txbxContent>
                    <w:p w14:paraId="1AE993D3" w14:textId="77777777" w:rsidR="00E032F8" w:rsidRPr="009C3336" w:rsidRDefault="00E032F8" w:rsidP="00E032F8">
                      <w:pPr>
                        <w:rPr>
                          <w:b/>
                          <w:lang w:val="pl-PL"/>
                        </w:rPr>
                      </w:pPr>
                      <w:r w:rsidRPr="009C3336">
                        <w:rPr>
                          <w:b/>
                          <w:lang w:val="pl-PL"/>
                        </w:rPr>
                        <w:t>Ustnik</w:t>
                      </w:r>
                    </w:p>
                  </w:txbxContent>
                </v:textbox>
              </v:shape>
            </w:pict>
          </mc:Fallback>
        </mc:AlternateContent>
      </w:r>
    </w:p>
    <w:p w14:paraId="099399B4" w14:textId="77777777" w:rsidR="00E032F8" w:rsidRPr="00E032F8" w:rsidRDefault="00E032F8" w:rsidP="00E032F8">
      <w:pPr>
        <w:tabs>
          <w:tab w:val="clear" w:pos="567"/>
          <w:tab w:val="left" w:pos="708"/>
        </w:tabs>
        <w:spacing w:after="240" w:line="280" w:lineRule="exact"/>
        <w:rPr>
          <w:b/>
          <w:szCs w:val="22"/>
          <w:lang w:val="pl-PL"/>
        </w:rPr>
      </w:pPr>
    </w:p>
    <w:p w14:paraId="7E7C4CCD" w14:textId="77777777" w:rsidR="00E032F8" w:rsidRDefault="00E032F8" w:rsidP="00E032F8">
      <w:pPr>
        <w:tabs>
          <w:tab w:val="clear" w:pos="567"/>
          <w:tab w:val="left" w:pos="708"/>
        </w:tabs>
        <w:spacing w:after="240" w:line="280" w:lineRule="exact"/>
        <w:jc w:val="center"/>
        <w:rPr>
          <w:b/>
          <w:szCs w:val="22"/>
          <w:lang w:val="pl-PL"/>
        </w:rPr>
      </w:pPr>
    </w:p>
    <w:p w14:paraId="019B6071" w14:textId="77777777" w:rsidR="00E032F8" w:rsidRPr="00501938" w:rsidRDefault="00907BBE" w:rsidP="00E032F8">
      <w:pPr>
        <w:tabs>
          <w:tab w:val="clear" w:pos="567"/>
          <w:tab w:val="left" w:pos="708"/>
        </w:tabs>
        <w:spacing w:after="240" w:line="280" w:lineRule="exact"/>
        <w:rPr>
          <w:b/>
          <w:szCs w:val="22"/>
          <w:lang w:val="pl-PL"/>
        </w:rPr>
      </w:pPr>
      <w:r>
        <w:rPr>
          <w:b/>
          <w:szCs w:val="22"/>
          <w:lang w:val="pl-PL"/>
        </w:rPr>
        <w:tab/>
      </w:r>
      <w:r>
        <w:rPr>
          <w:b/>
          <w:szCs w:val="22"/>
          <w:lang w:val="pl-PL"/>
        </w:rPr>
        <w:tab/>
      </w:r>
      <w:r>
        <w:rPr>
          <w:b/>
          <w:szCs w:val="22"/>
          <w:lang w:val="pl-PL"/>
        </w:rPr>
        <w:tab/>
      </w:r>
      <w:r>
        <w:rPr>
          <w:b/>
          <w:szCs w:val="22"/>
          <w:lang w:val="pl-PL"/>
        </w:rPr>
        <w:tab/>
      </w:r>
      <w:r>
        <w:rPr>
          <w:b/>
          <w:szCs w:val="22"/>
          <w:lang w:val="pl-PL"/>
        </w:rPr>
        <w:tab/>
      </w:r>
      <w:r>
        <w:rPr>
          <w:b/>
          <w:szCs w:val="22"/>
          <w:lang w:val="pl-PL"/>
        </w:rPr>
        <w:tab/>
      </w:r>
      <w:r>
        <w:rPr>
          <w:b/>
          <w:szCs w:val="22"/>
          <w:lang w:val="pl-PL"/>
        </w:rPr>
        <w:tab/>
      </w:r>
      <w:r w:rsidR="00E032F8" w:rsidRPr="00501938">
        <w:rPr>
          <w:b/>
          <w:szCs w:val="22"/>
          <w:lang w:val="pl-PL"/>
        </w:rPr>
        <w:t>Rysunek A</w:t>
      </w:r>
    </w:p>
    <w:p w14:paraId="40CF8E37" w14:textId="77777777" w:rsidR="00E032F8" w:rsidRPr="00501938" w:rsidRDefault="00E032F8" w:rsidP="00E032F8">
      <w:pPr>
        <w:tabs>
          <w:tab w:val="clear" w:pos="567"/>
          <w:tab w:val="left" w:pos="708"/>
        </w:tabs>
        <w:spacing w:after="240" w:line="280" w:lineRule="exact"/>
        <w:rPr>
          <w:b/>
          <w:szCs w:val="22"/>
          <w:lang w:val="pl-PL"/>
        </w:rPr>
      </w:pPr>
      <w:r w:rsidRPr="00501938">
        <w:rPr>
          <w:b/>
          <w:szCs w:val="22"/>
          <w:lang w:val="pl-PL"/>
        </w:rPr>
        <w:t>Przed użyciem:</w:t>
      </w:r>
    </w:p>
    <w:p w14:paraId="758FB28A" w14:textId="77777777" w:rsidR="005D226F" w:rsidRDefault="00E032F8" w:rsidP="00882C74">
      <w:pPr>
        <w:numPr>
          <w:ilvl w:val="0"/>
          <w:numId w:val="24"/>
        </w:numPr>
        <w:tabs>
          <w:tab w:val="clear" w:pos="567"/>
          <w:tab w:val="left" w:pos="708"/>
        </w:tabs>
        <w:spacing w:line="240" w:lineRule="auto"/>
        <w:ind w:left="567" w:hanging="210"/>
        <w:rPr>
          <w:szCs w:val="22"/>
          <w:lang w:val="pl-PL"/>
        </w:rPr>
      </w:pPr>
      <w:r w:rsidRPr="00501938">
        <w:rPr>
          <w:szCs w:val="22"/>
          <w:lang w:val="pl-PL"/>
        </w:rPr>
        <w:lastRenderedPageBreak/>
        <w:t>Przed pierwszym użyciem należy rozerwać zamkniętą torebkę i wyjąć inhalator. Wyrzucić torebkę.</w:t>
      </w:r>
    </w:p>
    <w:p w14:paraId="24C14648" w14:textId="77777777" w:rsidR="005D226F" w:rsidRDefault="00E032F8" w:rsidP="00882C74">
      <w:pPr>
        <w:numPr>
          <w:ilvl w:val="0"/>
          <w:numId w:val="24"/>
        </w:numPr>
        <w:tabs>
          <w:tab w:val="clear" w:pos="567"/>
          <w:tab w:val="left" w:pos="708"/>
        </w:tabs>
        <w:spacing w:line="240" w:lineRule="auto"/>
        <w:ind w:left="567" w:hanging="210"/>
        <w:rPr>
          <w:szCs w:val="22"/>
          <w:lang w:val="pl-PL"/>
        </w:rPr>
      </w:pPr>
      <w:r w:rsidRPr="005D226F">
        <w:rPr>
          <w:szCs w:val="22"/>
          <w:lang w:val="pl-PL"/>
        </w:rPr>
        <w:t xml:space="preserve">Nie naciskać pomarańczowego przycisku do czasu, gdy pacjent będzie gotowy do przyjęcia dawki leku. </w:t>
      </w:r>
    </w:p>
    <w:p w14:paraId="25B1EC3C" w14:textId="77777777" w:rsidR="00E032F8" w:rsidRPr="005D226F" w:rsidRDefault="00E032F8" w:rsidP="00882C74">
      <w:pPr>
        <w:numPr>
          <w:ilvl w:val="0"/>
          <w:numId w:val="24"/>
        </w:numPr>
        <w:tabs>
          <w:tab w:val="clear" w:pos="567"/>
          <w:tab w:val="left" w:pos="708"/>
        </w:tabs>
        <w:spacing w:line="240" w:lineRule="auto"/>
        <w:ind w:left="567" w:hanging="210"/>
        <w:rPr>
          <w:szCs w:val="22"/>
          <w:lang w:val="pl-PL"/>
        </w:rPr>
      </w:pPr>
      <w:r w:rsidRPr="005D226F">
        <w:rPr>
          <w:szCs w:val="22"/>
          <w:lang w:val="pl-PL"/>
        </w:rPr>
        <w:t xml:space="preserve">Zdjąć osłonę poprzez lekkie ściśnięcie strzałek oznaczonych po każdej stronie inhalatora (Rysunek B). </w:t>
      </w:r>
    </w:p>
    <w:p w14:paraId="35C0767D" w14:textId="5AF3185C" w:rsidR="00E032F8" w:rsidRDefault="00EC0972" w:rsidP="00E032F8">
      <w:pPr>
        <w:tabs>
          <w:tab w:val="left" w:pos="4"/>
        </w:tabs>
        <w:spacing w:after="240" w:line="240" w:lineRule="auto"/>
        <w:rPr>
          <w:color w:val="3B4045"/>
          <w:spacing w:val="-1"/>
          <w:szCs w:val="22"/>
          <w:bdr w:val="none" w:sz="0" w:space="0" w:color="auto" w:frame="1"/>
          <w:lang w:val="pl-PL"/>
        </w:rPr>
      </w:pPr>
      <w:r>
        <w:rPr>
          <w:noProof/>
          <w:color w:val="3B4045"/>
          <w:spacing w:val="-1"/>
          <w:szCs w:val="22"/>
          <w:lang w:val="pl-PL"/>
        </w:rPr>
        <mc:AlternateContent>
          <mc:Choice Requires="wpg">
            <w:drawing>
              <wp:anchor distT="0" distB="0" distL="114300" distR="114300" simplePos="0" relativeHeight="251684864" behindDoc="0" locked="0" layoutInCell="1" allowOverlap="1" wp14:anchorId="31C8DCAC" wp14:editId="6EEED1CA">
                <wp:simplePos x="0" y="0"/>
                <wp:positionH relativeFrom="column">
                  <wp:posOffset>125730</wp:posOffset>
                </wp:positionH>
                <wp:positionV relativeFrom="paragraph">
                  <wp:posOffset>147955</wp:posOffset>
                </wp:positionV>
                <wp:extent cx="2943860" cy="1582420"/>
                <wp:effectExtent l="0" t="3175" r="1905" b="0"/>
                <wp:wrapNone/>
                <wp:docPr id="1228559457" name="Group 54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43860" cy="1582420"/>
                          <a:chOff x="1616" y="3405"/>
                          <a:chExt cx="4636" cy="2492"/>
                        </a:xfrm>
                      </wpg:grpSpPr>
                      <wpg:grpSp>
                        <wpg:cNvPr id="705936363" name="Group 541"/>
                        <wpg:cNvGrpSpPr>
                          <a:grpSpLocks/>
                        </wpg:cNvGrpSpPr>
                        <wpg:grpSpPr bwMode="auto">
                          <a:xfrm>
                            <a:off x="1616" y="3405"/>
                            <a:ext cx="2914" cy="2492"/>
                            <a:chOff x="3736" y="3684"/>
                            <a:chExt cx="2914" cy="2492"/>
                          </a:xfrm>
                        </wpg:grpSpPr>
                        <wps:wsp>
                          <wps:cNvPr id="1940717123" name="Text Box 3"/>
                          <wps:cNvSpPr txBox="1">
                            <a:spLocks noChangeArrowheads="1"/>
                          </wps:cNvSpPr>
                          <wps:spPr bwMode="auto">
                            <a:xfrm>
                              <a:off x="4287" y="4421"/>
                              <a:ext cx="1722" cy="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4E8235D0" w14:textId="77777777" w:rsidR="00E032F8" w:rsidRPr="009F0544" w:rsidRDefault="00E032F8" w:rsidP="00882C74">
                                <w:pPr>
                                  <w:spacing w:line="240" w:lineRule="auto"/>
                                  <w:rPr>
                                    <w:lang w:val="pl-PL"/>
                                  </w:rPr>
                                </w:pPr>
                              </w:p>
                            </w:txbxContent>
                          </wps:txbx>
                          <wps:bodyPr rot="0" vert="horz" wrap="square" lIns="91440" tIns="45720" rIns="91440" bIns="45720" anchor="t" anchorCtr="0" upright="1">
                            <a:noAutofit/>
                          </wps:bodyPr>
                        </wps:wsp>
                        <pic:pic xmlns:pic="http://schemas.openxmlformats.org/drawingml/2006/picture">
                          <pic:nvPicPr>
                            <pic:cNvPr id="1627569068"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3736" y="3684"/>
                              <a:ext cx="2914" cy="24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wpg:grpSp>
                      <wps:wsp>
                        <wps:cNvPr id="754975203" name="Text Box 3"/>
                        <wps:cNvSpPr txBox="1">
                          <a:spLocks noChangeArrowheads="1"/>
                        </wps:cNvSpPr>
                        <wps:spPr bwMode="auto">
                          <a:xfrm>
                            <a:off x="4530" y="4349"/>
                            <a:ext cx="1722" cy="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56CC85B4" w14:textId="77777777" w:rsidR="00E032F8" w:rsidRPr="009F0544" w:rsidRDefault="00E032F8" w:rsidP="009F0544">
                              <w:pPr>
                                <w:spacing w:line="240" w:lineRule="auto"/>
                                <w:rPr>
                                  <w:szCs w:val="22"/>
                                  <w:lang w:val="pl-PL"/>
                                </w:rPr>
                              </w:pPr>
                              <w:r w:rsidRPr="009F0544">
                                <w:rPr>
                                  <w:szCs w:val="22"/>
                                  <w:lang w:val="pl-PL"/>
                                </w:rPr>
                                <w:t>Ścisnąć tu</w:t>
                              </w:r>
                              <w:r w:rsidR="00F43CD8">
                                <w:rPr>
                                  <w:szCs w:val="22"/>
                                  <w:lang w:val="pl-PL"/>
                                </w:rPr>
                                <w:t>taj</w:t>
                              </w:r>
                              <w:r w:rsidRPr="009F0544">
                                <w:rPr>
                                  <w:szCs w:val="22"/>
                                  <w:lang w:val="pl-PL"/>
                                </w:rPr>
                                <w:t xml:space="preserve"> i pociągnąć</w:t>
                              </w:r>
                            </w:p>
                            <w:p w14:paraId="7F323BE7" w14:textId="77777777" w:rsidR="00E032F8" w:rsidRDefault="00E032F8" w:rsidP="009F0544">
                              <w:pPr>
                                <w:spacing w:line="240" w:lineRule="auto"/>
                              </w:pPr>
                            </w:p>
                          </w:txbxContent>
                        </wps:txbx>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31C8DCAC" id="Group 542" o:spid="_x0000_s1038" style="position:absolute;margin-left:9.9pt;margin-top:11.65pt;width:231.8pt;height:124.6pt;z-index:251684864" coordorigin="1616,3405" coordsize="4636,249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QG9MRngMAAB4LAAAOAAAAZHJzL2Uyb0RvYy54bWzMVttu3DYUfC/QfyD4&#10;Husu7QreDZK4MQKkrdGkH8ClKImIRDIk11r363tIaq92kyBpCz9I4EU8nDNnONT1y904oHumDZdi&#10;hZOrGCMmqGy46Fb4z49vXywwMpaIhgxSsBV+YAa/XP/80/WkapbKXg4N0wiCCFNPaoV7a1UdRYb2&#10;bCTmSiomYLKVeiQWurqLGk0miD4OURrHZTRJ3SgtKTMGRm/CJF77+G3LqP29bQ2zaFhhwGb9W/v3&#10;xr2j9TWpO01Uz+kMg3wHipFwAZseQt0QS9BW80ehRk61NLK1V1SOkWxbTpnPAbJJ4otsbrXcKp9L&#10;V0+dOtAE1F7w9N1h6W/3t1p9UHc6oIfme0k/GeAlmlRXn867fhc+RpvpV9lAPcnWSp/4rtWjCwEp&#10;oZ3n9+HAL9tZRGEwXebZooQyUJhLikWap3MFaA9lcuuSMikxguksj4tQHdr/Mq/Pywwm3eI0X6Zu&#10;NiJ12NiDncG54s9IQxOSuNOINytcxcUygygZRoKMgN9TjIo8cdEuE3bl/LcIeSKxIy1Jfp4WqQ+E&#10;ZJXL2RFSLvJLQtLl5cp/JASOlzkqyPyYgj70RDEvTOMUMpObLPO4SqokPbD70aX4Wu5QFuj1Xzux&#10;IbuDYSi3144JmkNCvumJ6NgrreXUM9IATF8YqO5hqSuTqY0L8jUR5umi8tzleerjkHrPeVKlaeAc&#10;VHimJFIrbewtkyNyjRXWYCIeJrl/b2wQ3f4Tp3gh3/JhgHFSD+JsAIrhRjx6BzhAt7vNzotxuSdl&#10;I5sHSEfLYE9gp9Dopf4LowmsaYXN5y3RDKPhnQBKoOi58zLfyYsKDhHSpzOb0xkiKIRaYYtRaL6x&#10;wf+2SvOuh51CEYR8BWe55T5DR3FANcMH8ayvFac1PLMPQeuRir7u17DKbl0uwfPHb4oxEv1pq16A&#10;ZSpi+YYP3D54+4e6OFDi/o5Tx6/rnAiyTKuiXMYlXELhuMNnbnfkzWP/cVgKdefUe99Rh0ZB7R1B&#10;x6FH0jyPErnuGZzNwJUTiFOGa8+JQw0uPPwJ7sL9cCPpdmTChgtPswE4kML0XBkofM3GDWtApu+a&#10;WeNG0z8At1eksZpZ2rvNWwAxj4MwDxMe8RGkw/9Nh+sJY9ofri/Y0n9wuvaIQamuCY/X7MkN8D94&#10;X1Xky6pI42djfUUGrgDXRp7l3meel/Ul/t4/uszz9z7/gwE/YaCts7+8077X3fG3dv03AAAA//8D&#10;AFBLAwQKAAAAAAAAACEAVRIG8O+xAADvsQAAFAAAAGRycy9tZWRpYS9pbWFnZTEucG5niVBORw0K&#10;GgoAAAANSUhEUgAAARoAAADxCAIAAACbJe8YAAAAAXNSR0IArs4c6QAAAAlwSFlzAAAOxAAADsQB&#10;lSsOGwAAsZRJREFUeF7tvQecpddZHj697ZTdme29abUrraTVqpdVdQFsmgH/MOQPJDEkBhIghGBC&#10;SAwJacQYTDGBkBji8AdTTDVgmm2CwTaSZcnq0kq7K2l7m94nT3nPud/caXd3ZqVd6X4azd757lfO&#10;ec/7vP2cUzs1NVVTPaoUqFJgKShQtxQPqT6jSoEqBUiBKpyqfFClwJJRoAqnJSNl9UFVCtReUt9p&#10;8rFPgMQTT/9tldBVCry2FKi/+g4aY9e95ZI2Y4nhNDVweuLzHxt/5u8nXnpm4vChS9r06sOrFLgI&#10;CtStXNmw68aGXTfX3/K1tct6LuIJ89yyNHACisY/9Sujf/eHVQgt7fBUn3ZJKdC4747Gffc13Pfu&#10;pXrLYuE0efzp0d/7wOhn/qysQfWbtjTsuqmuZ139pr01q7fUrbl6qVpcfU6VAhdKgXA6jnxp8vTR&#10;8WcemjgyzW6Cvmp5+7cvCaguHk4zgVTb1tq47+7GfQ/WXfvAkqvRC6Vg9foqBeaigF2SsUc+OfZI&#10;yauHAmh953sX6VxdJJzGfutHh/7wV3Nz0ZTmB7/pUhijVZ6oUuDSUQAqYeKvf334L35zamjIb2l+&#10;8B3N/99PXPQbLxhOaMHQz74nq8slwfRFt756Y5UCi6cAlNXI//nh7LCApdve+5sXZ15dGJxggw58&#10;6F9MDRLKMO1a3/m9S2JxLp4i1SdUKbBICpC3f/5fWE1dNKIuAE7jn/wfgx/+T250w669rd/zPy8O&#10;wYvsdvX2KgUuEQWgpgb/8zfY8ro4RFUKpyKWFmlfXiJaVB9bpcDiKbBIRFVUZDR58LNDH/0pt7Xt&#10;235oMb7a4jtcfUKVApeOAjC44DhBNeEVUFPwqS7oXQvDiXj9+X9ufwlYqjpLF0Tf6sVXHAWMKCSj&#10;0HLEJyY+95uVd2FhOA3/0vdMnjqFJzbd+eYqliqnbPXKK5cCRNR3ftDtH/zwj0KjVNiXBeAEaDrV&#10;BfXX8h2/UOFDq5dVKXClU6Bu+20tb/8W9AJ2WeUm3wJwGvrofzNdWv9hxPSudDJV21+lQIUUaPr6&#10;f5dNPqRbK7lrPjghmmczD6E8gLWSx1WvqVLg9USBtm/99+4OClMr6dd8cBr+w1/CI5CubXrHeyt5&#10;VvWaKgVeZxRACR9SrITTZ/6sEgU1J5yQJI4IxB1fXk3Xvs64pNqdyinQdOdX+mJU9y1415xwGv3b&#10;3/HNjW9ZstkgC7amekGVApcbBRDNtgc18ncfX7Btc8Jp7JH/i5sR0KtOVVqQiNULXt8UaLzhHnQQ&#10;xhrqGebv6exwwm3O2zbdcO/rm1LV3lUpsCAFGu/6+rD3Hv6Ti4HTxFN/49u8YEX1qFLgjUwBhLVt&#10;74098/DFwGk83bbIyYlv5DGo9v31RIGGq25Ed8af+dLFwGlqsA+3OURYPaoUqFKgftMuE8HLTsx1&#10;zO47GYW1bR1VOlYpUKUAKMAVhHRMHJlPQc2Xxm3YeFWVlFUKVCkACpS8HhluF6CdFowGVulbpcAb&#10;kAKVRCNm004D502s2pUb3oBUq3a5SoFZKVDXvXZBysxn7NX1bF7w/uoFVQpUKZApsPD0wSqxqhSo&#10;UiBTYP5YeRVOVVapUmDJKFCF05KRsvqgKgWqcKryQJUCS0aBKpyWjJTVB1UpUIVTlQeqFFgyClTh&#10;tGSkrD6oSoEqnKo8UKXAklGgCqclI2X1QVUKVOFU5YEqBZaMAlU4LRkpqw+qUqAKpyoPVCmwZBSo&#10;wmnJSFl9UJUCVThVeaBKgSWjQBVOS0bK6oOqFKjCqcoDVQosGQWqcFoyUlYfVKVAFU5VHqhSYMko&#10;UIXTkpGy+qAqBapwqvJAlQJLRoEqnJaMlNUHVSlQhVOVB6oUWDIKVOG0ZKSsPqhKgSqcqjxQpcCS&#10;UaB2amqq7GHYI6D//e/Byfbv/9AVtCGNO1JbW7sgbYpX4jMO3IXfw8PDvb19Y+PjLS0t+HNycrIm&#10;E0ePxWX5qKurrcP/NWXna3iytrauvh7/4DOOBdtTveCKoMDgf/xqL7LX+eHn52rwlQ2n8fHxMpYN&#10;GGDLg/r6ufo8MTGRUWd2B3JefPHFz/3dZ0YHzzUt6161ZsOaNauBIKDJ2JsudEoCaKYw8i3GFA40&#10;o6EBPw1NTU3NOJqaGhsbBEQjjscVwUzVRr7+4ZTHODN9ZlAgpEJmhR468tRn//KPfqt3YKi+Y31D&#10;S0d716pdV+9etWol1FRR4wV4rNEEMWowodEw1m9/5OE/Jycn4krrOuEMMAOucBBjzc3L2lobm5rq&#10;df7yZ9y3vvXLv/Krv+arvvJtmzdtvPxbu1QtfP3DiXba1MTU0Mma/mNTQ6fHhvqmJscmx0dqJkYm&#10;R4dqp8ZrJsfx5+ToYN0UTvLz6OhI49TI5PjwyOjIyNgYzoHjj505C0sP7H9+Yvmpnre0r955zbV7&#10;9+69pqW5eeZglGmkjOR8nuCZmhwfG8O9ExOT+A9f8YMOaFSDTZ9LfwJj0GAtLVBgTW1trW1tbfh0&#10;eequnVu3mSxv/9p3fMXb3vaWNz2wVCx7OT/nCoaTFQA4zI6NzS16OBOjU+eeqz17cLLvyOSpJ8f7&#10;Xjp1pm+QKBqdmhgfHh0bHacqIB9P2pWqgUkFFQKo8HO4PrTi6uvoC+E3L6uphbbBvyNjk0+0fGXz&#10;ptve9OADq1b2XKLRTfqLKm5sdBRIGx0bA/yAdRxDQ8MjIyNoW09P9/r16wCqS9SMi35shpOfsOPq&#10;3W8EZXUFwwnCG1iyFMeHiYmxqd5DDaceG3jsN/rPvdIwNTAwNDY4OjkKQU9gAG9TgAo9EiCjtkZO&#10;CUea8QAhSud5CvjBSSMN//gyPYGQO9Y78ZmGb9x87V3333sAlthFM9yF3mjNhs4iEDI+BtU5MjQ0&#10;NDg4CFz14OheAZVVjGpkKXOhL1qS68vglJ/5+lZWVzCcwC5grIZ6qpOJ84dOfvIn+1/8K5hGbc3Q&#10;V8QDdFCDMAAkNNTXNtTVNNU7zOZfpRDfvJ4+ccg78CiAqWbqmTOtj3R9231v+rKtW7gZz8xIw0x2&#10;LNpjvn5JLDRrMBABoBoYGBwbG1u7ZjUswKy3lwQYF/eQueD0+lZWlcDpMg3jwvgBZshPZ5574sPf&#10;+vTDH+8dglU0BV00Pjk1DP9oYqqtqW55Wz1+OprrWhvrgCuAjzpKP9Q8CVpzM41jdAwp4Hff8MSz&#10;/T2rN2xds3oVGgD9AIdq5mG9gcMX4Hc+4uKREagXWmxw1GC9jY3RloMwgFWXQhQRzpi7ZTRE6+vh&#10;vHWvWLF+3Vr8HDr80sDAgEMsFweDV+eu559+6qf+639+4MCB7/2+7//En//lq/PSy+Qtl2mg3BGz&#10;0Zc/+8Tv/tgrR55sbapvb6lvaqhrNFCwq3x9bVtT/bLmuhacWgpaDo1NPnts6KnWt9/+Ve9Zt3Yt&#10;gBLayQpH8fSSssJJtwMumb8Clys6ntndtpmbS8MyxcRheOKMgnuySXWZU1i+bK5UFeD53PMvQG0u&#10;W9b22iJqfu1UNhqvG8+qEu10mcKJWDr2xb/+pe84deqVpobalkZiCcixmQcO7WhpWLGsAV811vMn&#10;8TatNrtGlR+Ay9jE1MGTw8+eaRvc/Z63fdU7oARoZE4wImdIzKoTZjXzpjM6/3JoBE13cMUPFGzY&#10;TqIrAiRKR6H9QFodw+X5Gj8TGu7EyVNnz57dt+96ZK8q7+CSX3lBcMpvv9I9qysYTmDfRz787qe+&#10;8KfgLwCpubGOqklhODAlPnS1NSxvawDA4PJAyis2HTFAjx+8qZmHQxSuZQCT4y4YkHhq//Dko0f6&#10;jjfc0H3bd9xw/V7YZbgXceyUKIIxyMys3l56asawMVNUQW5n1k4FNRVQRzvK0JX0WMKWno4Gw6ND&#10;e9E7WI0wM5977nnAafOmTfOA5OLYfclRN+sDr1xldQXD6dyRL/75T3413CXwUzNVE1QQ+Vlxg5q2&#10;5oYVbU0tTQg/1EGDCB5kOGJA/+AaaYMYUIf78B+QI+BFWA9f4/PI+OTp/rGDJ0f7N73r1rd8U2tr&#10;C/QAv5LB6SPrnIjXF6CSA/oFzPAWIDDZd8WHRPAjwamErmQNpuhIMhEZuyQ4J+F9wV878tJLHW0t&#10;Dzz44DzlS5cznDJJrzhlVQmcLtNQxAt/9YvIsZrXmAOdnELsASbZ2DijEYx6MfBV65jEyNjU4OgE&#10;PuMH1yB3NDKu3+kH5wdHJnHNwMhk/8gEPuAHH/AzOjHZOzR+un90sGVX69o9CI5DCSDFigiCgweO&#10;Hzj9ms/4vE/m3/ka5ZB8b3xg9JvBCP6L5+VH+Uo8A7/xXoUtcOAkD/yFaIYCGfyMH1wKlJ08ebK3&#10;r+/VUSaX7i1/+LHf+c53/2MUWPzsz//3w0deunQvejWffHnBKQpzxofPHvy0hT2TsFPQOQjoASqo&#10;MBCQpuDtuJ6BGEOsT9cIb4r++YO/4o8/TEwhT4XfBqevHx4lAofHascau7t7VicUMQAn1LJGCGDC&#10;D2Nx6c/4oD+tx3LIrhi7U5kR6yGKH/A4F0UIpPxd+MHFcfg5GaKspdA3eCCihufPnnk1ueTSvQth&#10;wD/4vd/9/N8/fOle8Wo++fKCEwwYiOoTn//1M+fOObVqg01MqR/yJ90kwMOo8I+Qwxi6zxtm0DL4&#10;Df0z5vN4iH58GbwmqC8oKGinvrHGpvX7u7u7HYEw1zq27Z8SAhLv4xWBhhT+NveHRHBAPP02/Pyn&#10;L/eF/l5o9YeAVkaR3jYVOlAXKbs98fLLL7+aXHKJ3vWub/nWj/zGR//0T//46772qy7RK17lx15G&#10;cALTnD5z5tDhw8898smmxmgYLDuJdjo5Dh4YY9AKRgUxM4nKPKgdcqRUEG3CgJnVEVVW0lS4haYg&#10;NRXBNj45MDI+1rJ52crtKOeBWWU44VmGsY8MlaSHSjWv+frixVlbCS9sNX5koEphpYfSJSogLem/&#10;4kt1d+kOhzfqzpw6/iozyhK+DtGIf/Nj/+GhL37x3//Y+26/7ZYlfPJr/qjXOFAOPpHnMDo4NHz2&#10;7DnMZZgaGzz0a+8633d2aMRhhekVQ3UImtchDYXfiPW5Soj8Joyl6RQBOZ12eV7Ezh2bwF0Ap7l8&#10;bHzylfMT57vftP2Ob1y9ehXgpNNxOGBQFhCvPOcz1+0p6jBL9C/H+B1QYfsLFevIhp0/33v+7KnW&#10;xqmv+rp3zVqh+yqw1EWHOqCO3va2t12hELqsQxEQ6igsOHT4yAsvvvjyK0fPnz+PCQsdHR1Dhz4D&#10;1wBIUtzZ/ETdYhtPclpiXs4SvoVblbBBR8ZYoCUmh8pI45+6RQ+woguVgeztSO2K+tXXtbcvy7Xe&#10;WRdlzVOmlGwN8kWhe2bnYV9TUkfpz5lPy2fUNQdaZOelV+AheKlUE4mCsAQqMF4F5CzJK644dWQG&#10;QEwILIoZpTCaTp0+E7XV81LkNTD20Eo07uALh148dAQ8oQl2DY2NjZhchGqdut4XsnpIZk5oHmkW&#10;J46oNGy/2XgykPCfYKMAgQLOYEeH0Q3L/KPYBq8cGZsYa9nYsWLtsmXLEEEzWwuzUl8FPAR/p5Om&#10;eMFw440ZPJnmRV1XHIh846wn83uzM+bL3BGkeYE0R/Mv8yN7R9/2Ld/c1dX5GrbWBM9iC4TFcLMW&#10;bHhYVZED/f0DfX39+IA/8eE8YNTfhxox3NXY0NjW2lJJecCrBCd0A1AByo+89PLzBw+eOHES7I2Z&#10;qYAQgIRJqphKZ1qfP86Zw1Ql0w9DwYeVjyHBgITUltWRvg3bT6cdFSTA8ME/nq+BK5Fx6h9tnOza&#10;uXLVKs6JSJrE/kwoMI9BgkXWHrl1GYFl/lUeP49iGa5m/lmGTP9ZfIsQjoI9yhRUnYMTXkPunP/V&#10;l04dFVW9CQ5UgOkNjFwn6TPGhtEChEz76e931SXsZ7gboDQSlbCPMImTszmXtbX7WNaOsmP8CUat&#10;pNbm1YDTmbNnD77w4rPPPf/yy0fRJegiTJLzRFQgClMPoJzoZoCDh06P9B4tsp6coqQl5AtJ+ZDR&#10;6FrJcss/gpF1UKArlFUYew4GIm4RNtjA8MRI3fKm1Xs6OzrgNfHhgk6A1kGCBIukAUMVGmO+2hib&#10;1tTijFw9IduNOc5RNPkyd2YIZQVVYlx1zCYw8leDfecuQzgtoTrKYgh62DNWoECgM87BMejtxQ+S&#10;b/gZgts9NIzkHFARKY0kvGjzkL8wKbMFkMBPR0e7fzDi+Fne1bVi+fLOzg7gBrDBZajesrmE2QwQ&#10;8QRYIz6ihqAipFR00cUNGyQEdNHjTzz50ksvQxCgbZpqisI7TuFWQZomKKkiDq/A38NnDo0PnKDj&#10;VCjnMXcX+CwFHoqSyhAyWxeEeuFjwMzhATxQlekTkx07Vq7ZgJPMnkpKifUDVBpRPjCH36axu03B&#10;MDSTO5baYIwx7OHepUpCc4lPzoWisvO5ozwvwuEZp06euLhxuRR3LYk6Ak2gYIyZs+fOQQoDOfgM&#10;NYLKfIwOSAjm5mob9fyNn1awVHNTM36BtZoJm1ZUteDgiViZQ9CIwyuL5GOeqJLqJ0sKqchU8xBw&#10;ieGEt0KKHD167Olnnn366WdQr4l3G0gQFIa4G+qZtuDbKDVwUrP/+PjYEHl0epNTRC7qSR2NwCU2&#10;8FKdRA4z8EzoMYGL19vL0mMFYEbSByfbalbdsLKnB1YCzuKSSBTT2Iz0qpJDOaLA52SpmVGRFFho&#10;M+tTw9dmXqgyfSjiKuPEl4EARnvpgeVaTjXsqkk/evSyiJUvUh2hpxC7sFmAH0AHmAFKWlrxX0sb&#10;gCFE8M/WVqDFykKYIVh8GDzQJEBXhTqkcoHigbBJWe5+zPaUJYOTgYTowhNPPn302HGIGSghKk1p&#10;TM9HyEAyT2e+ydwzfPpFx990gZVSyWXKMJN9FT/GSHa1rEn4WyztSHrxUTgPnYTr+4bGR5o2dK3d&#10;ydTt5ARZP9VcGEkOrumBTKv6lEVAUlahtdx+k7esUyUJl1oWAFMLfb3PREeyCTg98SUUSa/GjI+6&#10;8+cpql6rY5HqCB0BgwJFqJGH/kEvYG/B7oLRxbUytCoNxSU8XR2SwCiR4b9Z1djG8QWVZy8qpFh2&#10;iRniGx+HenyV4AT1AlcPdh28ozNnzqBj0q5hcWYIOdmSUTQzLMaCtjPPZx1iuyuxaIkIPl/iv+m9&#10;zLjytHYFAqcduB1pKAQhYOnVrdq3oge5JtTvINsbaClwtm25aAXfSxojJSxVJw0mJCc9FpUPJUAJ&#10;dcn7SuCJ1lh3FXqS9Vg+V4QZX+S+GVG1dYN9Zx06f/WP3/v4x1HKcHHBOrQZ6ggQOnPmLOoQ4bOs&#10;WN4FFJUtJQDKQFNp8Qwsj4PIC0vKMEYzOzvTcl48QSg+9eNCS2AJzluWmPM8f1HaCS+Acfv8wRee&#10;fua5UydPgSEBnmyqYtCzj2QguR3Zwy/64mQdFIwOnERu1nxj4Z3tvowao4x5p2Tymf9wvTNR+aBJ&#10;mcBU/Aa3o8x1sPmqzq23QCgOjwwT22HqOWTguh/+cK0hqiZ+n1oetqBsOaIrfnRaoAsNZoWUa/aK&#10;oY3ATNZLRaWmPk/7mR4b9EyQ8dEhBK4WzzoX8YRrr9lzEXfhFvhFJzFl6wz16vLlXYgEID8Bhpmp&#10;WyCMQXaGHwYGwMqINMSyT0oHFauTy+BUFLUX18goitH4470MDmq69SXUTugDHKTHn3jquecPgkbE&#10;ikw5zzB1N+SihOdgqYpz5vwSSPy3QzHDp8ZGqPcVIstIyrUBpaKHrLScwE3uk1+aJ+OFjefGFKfs&#10;IgI0NF430blj3frNIBOLtVmyrVnomobOH5WEq/CUVh4CFfSrBDMDzHV22fCz7sLpkgazvZh+XKOH&#10;bqZqvVLU0BTAISoV0mOmWjIjc146iDM5daXUlaNTsF/AML19vXCEEElj6Lm5eZ5FBW3FgNAYFq4T&#10;oNGRAQG6q55MAjIHFTzKIVhTZK9yOJn+9pFcn+lKf7AGQulsw8hoJU9bQDtlBZc/gC4op3/0scdh&#10;3Tkx73TNTCvWJ3ND0Vpc6JhjNvxwuwPHtPQGzo4OD6DiLviOtDG4ph1kMGsA6akwgaZfo9lNMUcw&#10;10aY3AjoDYxM9I02dG+7Ba+G/xsrPShp4bUf/BtCiT/+G4Fa/cb/XP8Bv/BBEyg0c0IremkChaEY&#10;5bNpiodNBwMyCtT1d66vNX+kQlgPbVSch5bM+jEcS0qZvt7eSsb4NbwG5EGy8fjxE3CTEIlGkTHM&#10;AXxYcJUos5OnxTinRPJqQkzYwOIBk5q+TSzIkfPeMnASSHy2eBh4poxNOz+HlJd1J5NkEqoCr4R+&#10;kg5Y+FgATu6VBSd6hfTRk089A32N0SYwkglnWZLdBMnkWPo0K5/cgeRBlSp0cD3INHz+KBaZU342&#10;lwiVKoNS39klK6UgCCNyJdKkKVKuLWLozz9Z3WE4+jH/qXlt55odCAmt7OnesH7d9m1bMQn3pv37&#10;8HPjvuuvv+7aPbt3XbVz+5bNm7C6Mq5BjoLhI8VUZFVijSGW+VB0Kn0IsPUjMygQUphyUUwCTBOW&#10;yg5NZyLqYgqUdaCV4bTD0hi+GYaW4ZPQhvLh6EUM9J5eeIRfoyvQRDhIr7xyDKofGgmrm8FBml8j&#10;5ZZ6tMAndLQSAS2w8J+pIslEiSqTnm6yZy47NptB4tkAMSFAHnJ2ikogTAaDxbOXzSF5BwYgYVlq&#10;NDCYgyLzk3PhEli8Ai9GHQN+0DYraBl3YdThTUYdrpTypfPj8IvfjW+TERh3ZcGQhBAM4rGRF/7i&#10;8F/+hAq9CUzrKD/BuNUCYIgQarmiOhW2cukihX0KsZ1s12Wj0W0zDhGBONk7PLH+bTsOfCsWW8VJ&#10;5vqwbjijz2g/J/268fYDcUHqspCcnDAGMLS8Kz6gsZJhQ3RbBZKIbegCSdMYhayWPTu4ZJimSGY+&#10;RboVLFQ+R9yAAR7qP99/7vhw39lb77rnrvu+7DXCy5yvRVMhYBD3RmsRxEZ5DsLZC6qj/DgaWuPj&#10;IBSSs7CDQGSVoDGyhed4sPBfcSkBL3pjU4jjVQcGsdgtydmy5mbE8kO6DP+y8ghZk6kp5K1OnTpD&#10;3Tg8jPMIN27+2A/WPPc4nnORS/4v+/6fH9hy59Fjx6Cp8VyGLxtdChROUXQgMQt4Jjs6hVwt++li&#10;u2zloX1WaJIiLjccO/2FXz/1hV+VTRRh7oRGoZerT9Y1gFRgdy09CXSlR0fNuMGZ71LEgi/BaaAA&#10;T8CTzw+Onxmq77rt+7bsuS07wXkkDP78G28UWztdln1C5834qxj9L6YH+erkC2Ubw/o0o8t/+cqY&#10;0ZRUFj238BEggJ3s8pyoieGB86ODvUMDvSMD52478KZ73/S2ywdOaCWiI8i9oqEOeSNVgph35Quv&#10;G4rQQh6CFw8dggUGWrMMLdUrqIwGcjXKAJxrMrokx6elX1NeIamNGQDDCRqQqN6qqYWBB2nFh8gG&#10;QRoZBAfzIwkGRG/9/R+qeXYRcBp69395sWmr5Tfwat4JfgCvoAclL9mswiMi4+I43UFR4QuLWTbD&#10;yXJdczTGznzul08/9fs4Be2Ei32LpTiDhEQRsYTQn0gZOsqI8lxDu0yu2StFMBSHAI1wIcgG1dTf&#10;uH3zW38Eq3/BesBIG9W2yN1If7DAK+AzVEs+k7PSRQxn2eG79bs03rjSvGXtp9+yVYRFgzM/TTjk&#10;qsvMlUnpucYZhiUqbE6fPrN2zao3v+nBVxNOloOzvhFtRWVzX18fcqxdnZ0XpJHyAzXJfwQ9xNOg&#10;1F548RA6jjfiaar9mVbcYApyUk9a92bmqIVsxTIhChV6ZKW+FOpQzNajj9+MMcmKhOKA1wSvGSIM&#10;BFdZafP2P/zhBeFU/773va+MOlMnnh/92z/CyZe23FLXsxlxGOSkiagwmVw7EAaejdgSmIQ2X5kA&#10;Yxnsn9Jh9vWa914Lofe5vxo+f5gmlGY/oJsaNxjE2SrKRibHNJ0n4+cAGG8Szfh2g9IfdAZ2Wd9I&#10;zfiqO7Zdeyd6lPM24lveJftQDbUSSd0xiXx9WS98q1VQ/hC2vaMJ6bAKyotDoNOwK7zSJcIdXg3T&#10;RZv6zZM4RCHygQQU7E8mx63QTh49smrNOgzQq4aoubDEUphjx9EqlI0j2HARWDIzFMJ4YwAA3FGo&#10;i3L+pD7XLgqpessiDMNlS6c4Ch4XXclIj4aAn8OJ0mxR+aQcF/uyuB4PRAYIz6QPgphebQ3UY/cz&#10;f1lzBqXbNc1f8z1zEXy+UETnslYMFeIwqKzt6urq6e5GvpqOoNBspxkfUmQ5FjoNeHgNEYe21HYi&#10;Z7pP7nAYDoduRvpOsD6VfoeDBymdQy6PGJ+Sp+ToVFhEEBgAlDFRTFTqbCDK4qumZmh0YrRl64qd&#10;98CmR9iAcQX7tPLzI9WUZk0ZIh42wkA87R5l5HjkioAxWTyr15/lMyciOAQRR8gRLbiiYKyOiG0o&#10;4KjpA8wv5Zpo+PcoAcVMAoAPT33i0YeyUHjVQJVfZIIcP3HyzNlzSCJhCx/oJQjfyq27/CiRS7Xh&#10;CpnaaYEAKQVsnMbgujSO8TDUk1fhdTW56Zr5qvgBnphvEYVjCXicw1lwguSao/GcP+ob+YFzdhis&#10;R6fmEiVFss8HJ/h9qJty5RQ+AFegF2xia8wsBoIRLQfEk15jwczk+HHEsNLSP0VWo34fGUWHEOLn&#10;vVFcJ5yklnqeT2kUC4kpe0dUGqGCCummhDGDClci/Fnbc333qvVomLuQNWbOVThgnSAjVeSQpTEU&#10;J9xTHkXVVGxkooezVYwiGIV+SFCqpNBCdgT1pis0/aWEixdOkqtJn66+4aUjh44dfW3WjUBjUGWH&#10;MC/4DLsSIJUEN6lorFYOb0rnyJeAd4kZdNPbiGg4QiabAumIz7IPQxQJD14TKn5KoktEyzwpaHH9&#10;nnxErJADyhVCLWGDe8fGkG6e3cad3sn54IRq9VZs44UCVlbtNiHcidmya9es6e5eUUwfhSEkioRs&#10;lgR2ZDMJYidk8l8S4QQbBNIIqh4h26YaOjhzScUNORSWESVE+Effxu98MrpVjIn7XvtR8OgnWjd1&#10;3PYDa657K+rz8XYuKGu9ERlW0s+qROpOtqi+9Q8blhdhSYorK7eMrgy64oeMuuCMhIoCc4QeK+Iz&#10;iScxk5FkAIelDZsEwnvyCw89BNaohHcNY1GySNdKbp12DR6CitUjL70CnlyxYnn3iuWIOrga5kKf&#10;Raom68AiI7vTOG/n04KPojkxVWmZNfla0zgNexIl6S0zIf/EKiB4iy2nrMbMlEmyoT0yLjR+fgJk&#10;BDIli4UT5/TRUKcTyI8KMgBU69auARHtTaGfZnSxmn/FP1JKbLc2L3IfafJZcuAqQm5sFLYdrG3Y&#10;3Ovv/Ee1K2+dauxmOCGKuKVV5MTgLdpXJgIEMjjDY1LyIapdeU1KhwECiFs0N2Bpy7qa7pva7/7h&#10;nh23b926Df2hjUoJ5HC8fpUQ7KRZIJd2tTVH0oO+ywAraKykc0JFmzcie5i0WombfaM5O+u3DDbD&#10;jDLbicX0HJ1hGgE3KtTTWN/YdPToK88+/VQZH/uxszI3zldit8x1L3x01K0i3gU7BdsRwGyetUqo&#10;QlwxChVCBR9idcIQHxJe6qmzmjyCXAp0psABaZLUjqERT8zi2x+SOMqiqXRjonzYGjT5bH0oSMaU&#10;Y1NFq1jPF4pouP0r6tfuRKgTXWJqTKPDfFldPX0P2e6Wpjgf+ZZgOnOjlUP+nBmUJg99R2agJ/rO&#10;n2nEiq6ow+9YuWrX3S2b76ldcW19YzuwUNvQXlPXrD3NoEwiWpfj2I67oT3SVbF0hOKNEcbA9+OT&#10;taP1K1uv+qoVt717WccK2CQgPXwSjJRrWFVioR+nzkql6RLhPq3QZGbP5MjJYXMfC7xbZGKHQ6xK&#10;izqhEKSJp/pMGZcX7wp+oupWvJwiFvUjkGWEFVyXruUroHX9BD9qJmZ80o/KbFo5tKAFYNqBVxFu&#10;QPU3rLuLUEdFmEk64HmEjVRMFJqQ9WGNI7GBjeTowwSRfa9DMo6Z6k/jjWBLRgvOm7ClH/xVsNkZ&#10;zPA1eHvKb3oYOf9FvM0CVMQY0UJYZGtWr574zEenTnOO2TyhiPnSuM3f+7M11zzoHR9So81j7J+q&#10;sI4jMIrOk3HFpg625MNhbmq10BjsP5jYf+Pz4GD/kecebWld1tbZ09HR1bm8G2EPDdIUShYmhvuG&#10;+k4P9Z4e6z89OdKLibqjvcfGB06Pjw7WTAzXTg7XTo021E7W1zFpYAojq4sM0xii+k0rWpZvWrbt&#10;rq6tt2DH287OTuhXcMOxYyesUd0MZ9BnPQRUzn51f00H9D8noDy2Pu9hTh9CoBZBUuLaYvC9cCPA&#10;aSIVAenPOJmChoQTpCusLEYsBvvJL1p8r6mlDWEAKHl8i21Iwe6zdurEs3/z8hf+ZNsN93ftvLu2&#10;vtJ9DTHWqMbCA5H4hilReU52ZhtCLjDapOBDhHbo/TtUYMsNY4S34GJyNoxbjYLYJubLubo6SnNk&#10;kCQwREowyw4TsEhVhfoCPCCXn0MISmLjfqTO8DUsMti0uODmm/avXbtm7Ce+fmIxO7e3ft/PTey+&#10;Hw/NbIF35L7B9jt56vSxY8dR8+skEcIJTsCZ7TKHca6EVuvPz8m81d97/sUnPge6wqvmRLD27s4V&#10;q7tXroEhsXr1asw7hgsYuVTlvNG387192NJzsv94/5lXakb7es+dHhke4oLkohASEZgv37N2Q8vq&#10;3UAR6v+R9cPrMERIsaN4DEPG2U2J+2fqhMwBxS4YTta0/oBWWdsGukpYimxTfrLTbtkNyH33Bfzt&#10;XFPSYDPVhVti4qObqo0g0yHADp6UfmICxg4tQkerV6264frrID78qNySMy89/iv/7msG+06u6Fr+&#10;wH1vae3owfyU1rXX1a3aVdu+adYoAtj6+IkTqA8AUPHDcrtIP17wemnmXzmiCqiwjlgBCNrNk6wa&#10;l3aSu8LDgEHUTba3BVaIn9j3XjUsuf6mLEXIIZtWVhIDGzDSP+AokDElAJlvVFVP7bneXmKsrg7z&#10;gZGDuuXmm+hvv/+dk4uE09Q1D5p8MC3wr0cU7UI7WEI/Po41vVB8ZE8ONELjDPvMlNbJaQkeaJBI&#10;j+JfELG/99zBxz4zPgaFDglUg6xKc0t7S3tna/sKgGpFz2o4aajkxyiqJoPbOzlNnHlOfgUZ2w80&#10;6+BiX+CQESQcFCnaCf1pdeRWFEGVFItaWnQ6nPxK4s13GVHTn1MQxOnJJUQpMpnemE3Lwi3TPybb&#10;M3NAWMyyaEhnRXEozsFqThODq+zN4gMQtWf31Zs2bshyDR/Avn/0/nd96eFPqCSrZnVX86aVy1q5&#10;1oBneTYtR4Jx1e7WNbvbOpY3ta+sbVs90brqqReO9Q7XYgw0K6mdc8in74VTEgoFrVsmkpI5gFgO&#10;kw04lP4hovA/I65KFVDSCW2OWqGroJijAn5Lthe4Y4/KwXRO0wolkozAEu/NQWAPr51S2laCpZ+A&#10;28HYgBMoDgkFNYUg2d69e1AYMfGBb5xaTFUEioym9jzoJtoRZCMSutkilISMjDz//AtwTE0yuoES&#10;OB5jgiSFD8SFtnqDsfCkgb7zz37hU6gmJQLFRIgjYiEAskZza3NrR2t7V+uyLsxmbuYEZ64DEEsA&#10;cKUAckFGV3buzUMMBHHb5iEkapC3geZECw1DFWqUfJXZ2CDwn8dmGpzCWE+6pYBtwizrnOnP5bin&#10;eosM3Yy3zPeZaYpISIqLBioPl3KmiiQSVodDAmYLJAxvv/VmEAyXeQQf+sRH/vR/fk9THeRgLcr2&#10;cc2W1e03betEtAbaAUxtmGEQljUjAiUSwYsYnWpp7W5cfe1U9+7GNdc1rbkOlobLfCzdTf/EnSqZ&#10;k9jFB8MANPFGB2q4A2Y1eU8E87QGK2Up3TXlH8HmUmCFWYNWU9zBtV4FoC6RYRvKsDQHlOK0Gw9t&#10;iCewLsnFmjrwNPAMSI0HDvQPbNmyGVvUkRof/KYFqyIWKIGtufZNHh6/Hi9g8MHYUhACfxw7fhyF&#10;wyABKehZ9UJRwKlQ6GkGy1U1+Axj7+mH/mJ8dNimGonSCCw1I5RY34hCqWaAqrG5jWcam6GdtLwM&#10;g40xSVHA8GNteom3tBRECpdmmJlS7o5ZRyPDk76xKNjSl9MGJWtWixRasGl0M0KykpTZEE/2w/FO&#10;NAxny5SPm2HM+MgffUsEPzgGiiUqwZ/CX5T35iTDyS9Ct67bew34wDIez8S6A4ef/lzvs586+cIX&#10;BnpP9PefWdled981qzauqMyDYm+appq76zccqFl/R33Pzpq2tfnVGHSOvuKQGCZSJ8lfvN0liNar&#10;svSiskwRKYpg2340JZQPiAwbsCrnll1WjRgrXhzVZMWZdiiS78qmuTK7MIhzjanIGw0EhvEY218Z&#10;S/jAeRkT2Jq5AVkczJWEhUTm/Jl/sGAJ7HyRvaY73163dmdhjFX2ZjAJVbKzEAlgJATca4aO0S+Y&#10;UgWWlM0jcvgkzLyTLz+PSY/upCjl7W0le8T9ci1ogSkBRLMbVjanHUU+e5jTIjxpCc4E/HP96ZxX&#10;jj364fktGAa2M06Exo0LFIf29VaZEVIsxOj4lcxLD60ek3qZcMoRiweYMLkFEe307aaYP6cMdo42&#10;kv808hEm1gV+lpsfD82SIsCkBoEzN2/aSD6QKkY4bv2WXauvun3Zxn2rN1w9OdV4/sQLG7tbetpR&#10;1hxOSe5pYchixNTByZqxgamzT04d/vOpw389deqJmoGjrHWZaqypb6KRphW8jApYbs6U4U+cLKSC&#10;IortMETKpkUyILDk28Rd7jsbITgpbBsqkWBy/EBjgOtMkXzg4WVnMpCcCqeGgDDN3U5ClrEQZPw1&#10;t2Dbti1gQRa5f/5jtWcXUWQUg12Cz6TyaJo/p5QRyzZG6CzBw6ElY3dC004seDTcGWUljrK8DF5w&#10;nQAXP2EAXWrKeR5TlKhFfpX+qCSyEUWfyKb39CPjx0opoSIobO4kX+QMRko44bSlRDSeTYrvCvpN&#10;WkQNjZ6G5gj2Y/NVD2+AuUPB/Clz4jQxDueHDSF/zufdb39pweU+ex6qGuYAg4tow+jPGLBOgxsN&#10;KWs64itciWQrFpZral/d37Spbdu9Uy1rzw4qdERTIrscFHfTfmRS1XB/0Xr9FvIHXpp44Y/GH/rJ&#10;yT//p/Wf/lcTT34UIrV/oB/hRlhKkGecSDLk8qhBzQhTKFKFPE7uO1nkNJFj5P4irD4u0hYiisLC&#10;BiS8AemlJIasqpV4FRv4dv8wd1TDuUU2Iqf9pIsj55iISufEKPbQTUwirAWXHTQ2DRc8Kpo+WBin&#10;kr2UQzToJ/wZVCH5MpnSNLeCH0siOrldkiCkSElBJNbn+XSDkwY6I44UcztnklBn+M3sZB6J4lcF&#10;IGU294MzuEIjkV3KtFk0Isww9JEGG9cNpfFph1B8KS73NolZxSVE5SxIACy7ocUPapoBr3Yl+MRH&#10;mz5ZTGhRWB2GYnGkAEAUAeGcZE8ssQA7ed26Ne1d3XUtK9rX7BkcmYBxrGGrJ2Zm/alhCsLhG/Xf&#10;vUORfyNiRzUQBKceqXv0Z+r+5Jsan/hffS8/itxJvyAERIEyXCVPOSVOqlRpj7Dk+hMZfz6U6i9p&#10;JIvUXAQmLVWsYQmNnda9kbRRFUsUsQg/aW0Cvk544iP8UUl8sKqEE0GUaZ7YjZRGOZCwxHh9ibhz&#10;o2oBOHmQPFIZoB5CDStfzUZPTqH+CDg2VznymxRA6QmW1Wy+esWi0ljz0atHBGz0ZOHEql6a3/LC&#10;9pf+VJv4n7ERoCo0uND0AsPhrJ4nPi1gxp/T7xLBkh0l21M9d3RXE64YQ0MIFcUB+GnHKiL1DU4J&#10;hHwPW05GS0g+vzvalqd2mVkyhKS11Cv9bxLk76e3XNm2iGglcR5rckwhMZAJiA8aqUmkp5CVbO3s&#10;7thxz4k+nJvBJ/K9ZvAMCW9C2kcJ+UHFBVCNt4ydaD/yW1ueft+qh3+g5uAfDfSjVLcX1brgZAGJ&#10;tT+u3xF6NGFUNayGWDYyUvhcw+RBSYtGaYDiT1ElLQ8gqBQxE2ZNUoBRreN1PlKE3iNiWJK8abIG&#10;3hvWE9b9bmxU3QYdmZiTODeWKJTm/TazF19KzSCXUV1nA8SaNlGIY/BWUTrmz0VMGlGWl3ZAo1eG&#10;RygudlQfk/IJg1BsKF1cAkj+a/6eTEdU4aXTNJXhxOhfhpE8Oe5I0Iz6jFpQAFEvdBbFVghwOekB&#10;zsKZFStWrFrVg+pGJYBizjIeGD6SOSExh4UihY6lI1WSJIXIYEkkdAlXPlvsc1Kqaq1jD+J0D0a6&#10;mNrJHoVeEglOVKBpHeG27k0TLRt7h8aIk4Jms3leIKf3UwhLwT3gDyW6Ym6lyNtU3eRox/jLa17+&#10;1c7Dvz0+3Ot0c4ZQVKIp6OqFbrwOQNGdsmlm77yge0uNckNC3JhFymlYOuNIYvgM9gQiiSuyxFpv&#10;JjNLJcTZEzC1Nqxbu2P7trXr1gBLGM3Vq3o8p27+YwE4eYQkJji6tGstBRTJMW9noYqwLJS7JW8e&#10;3QITBBYspq3uEeMxkyQTxgov2E78VxCKeqVNDSsoMlNZJECPs3TJh5ms7Ezy36bRxycVMGIQBMCA&#10;daRkC3ZSY/ocGTAyYg7Za7I11sHGTbINmlF0j9QzZzcipqJgih+otk/7YS/UrvxT1Jkmq8nhJobS&#10;nkZzX2O8+Tmh+Dw68F4imaMrcqAC2W0uJ9Te0di50Su2Ex7weYs/xgxhUziPaET+8TyyrLIKhGys&#10;HV99+uM9h/73wOlDnLLliTxaHSUDKWJFCp5b4VsVi8VV+5PshYJwSbxW+HeaeZe8INxijzOZfgpr&#10;JMPO6jExWg0KUlFBAIKg9GHr1i17rt61e/euHTu2r1+3DpocI44DI7swmDDQZXzGYXvsE/3vfw8+&#10;tH//h5DGtY1hmwtIJV2km3FBBGAU2PTAw27GyjW40gM73SwxxiIIQRJDSA0PvPT054b7z9s6Jw+r&#10;rBOB8jpknxqaGiDsESJvYjKK+SJYU3X1dFuUeZMPrUU3aN8TBEVwFEHl6FagxfI85HrmMX5wJJ3K&#10;BdUVaTlSRAzRU3hJLvfU9GlfSCsrP8ddw0ncB/cBBU3KVGr+Vmbz0H7lQ2MdQuZMIcKQKwWlZB1T&#10;FA3FHinU62dE79SYuptvuhFWKE6h4VrWm8sT4EZMUsLa8S8/9LGul37txi3tTVSxsxl4eqBM8Ri7&#10;AoUX8CbQ2EP1Nx3b9C05PQgykm1spzG2xBhMqaeWCcmtQJshqSw33W+3PA9rGsRQpfmr/IH3mqoq&#10;dwDHwKbwVCNUeKA8gCvONsHosLqTsZDmwpoZWPwdCzrULMF2aZaX7I+0L37bqUtq034Noe9vPQk5&#10;2/wZq2X6wbePDA8i46TeRn1tGqqw5UyITBH+SWhPyHSXIJD4lHHjJ5SroOA+/eNbfJjQ+c+MLLAk&#10;OA6wQS68q6MDWWPY9mBUOEigPjco0d4k3rvAuzM4GpEPq6OVK1GC2A7lpGxjiU3JAcU2JRYpqShb&#10;Msm1c2PDQk5+uVvuLuSOWOgl5gk2winP5zWvZJ2NZqALKMBr7Fhzph+b1GeCyxwo/QTtC+My89sC&#10;vqZ/BDFXTTw72XtINXhEhFJ8HMSMpehpKKYwdtxlMzdZLmw0Dr050crJXJRC7aWTeJHrmHAxxgUZ&#10;AqxIhQWq7jlwF35uveXmvddes2njRlXxLvOiLiKOVk9QThM/XOKnJKHm7GPZF/MZe9kFDP3kxE9h&#10;0k/Zn5DEGDBwHEgmfZUrfDWBIgYzkDk2MjQ23Idrmlq7zDTTwBC2CzdjMvtPByRHJCMt82s+U9bJ&#10;ZNfNPjHB+S3QHRBpF2xAaFhzYBxkscB2iLIASBBpcA5t3OHiHNOz++TksgqhWN+EQcbWoNBjGFWr&#10;v5Jvk0KXgRNxkhDiHx4FCcK/iugqds1X2gQwwGZYfdhWKzZrMTfn22XedAJOWNrpdH9UWlbKNRVf&#10;11rTu+bE79dOoDY6ZLHzudZLbriVj609dcBujDMEDF2CjCCPkOMYhv6xIHf4zhkOprPrsLEMRnDD&#10;+vW7r77qxn03YONQ4Ofaa/cgBQdzTotN2PqI4oTcFefocYEFpLVZ0cCppNPzGXst3/ezk7sfQG8d&#10;3KCxB0Gm/BfNOakKRzutujy6EMWnz55F8iGzhSsR8aVZCv0fRa61/xzKHW674+6HP/83X/q/vw9b&#10;ThN4wJhNdYj0w9iDyx/2XourIvAdk7wyxyhNbO/R2GPmVx+m1TfMpEW28ZyuAQC0vxT/l2av1yY/&#10;zXgU17UaH+fGDaQu8WNM4DJ0VVJWNRyaOmXZliWcVQuwh9AWFsrl4NXxMpAu65PSKEaYtISijCW9&#10;ohQgLWBsGur83gxZNzI1aQqMtX79OnAJhAKaZEms4ZjCji+PfeHhI7/zbbvWtl2/aVkl7HIR15wb&#10;mni469ub1uyl2SL9GTK5ICREQ4sGKhZsiwFjDEINE2q4T5kmeioqSBQJSyjQIa/jRqg+9AUheAxW&#10;d/dy7N7k+jMQARdajmfieNT827JHRnKgIIsbAzsGNFGsEmNvgQkaU7vvF+7pJkEopCgN2YIRVvFN&#10;Fg9ugboxjsp2XCzU8cgN5XNGh0GZq666+vrr90Lb/vEf/8mnfve/o3pIMCGECCf4SEQUt4Orb0K1&#10;kXwnhqGBqICTKvWd5ZL3xB+zUamCy8QqaQ8Xe3plKU1GkkYlERi7a8G2c8sgLIAlfAs720a/sWcg&#10;zWDcqBjK0zcIadEBAQx05smnnsZyuUyhNjfZoqHsTQztAZuueM3rcZVJOl1flazFzAeZwkX9o+h5&#10;DeKNW7dsQQ8YzNOC4H47nowBeuyxRx//yLuv6hm5aWt7Ja72RcBpdGLqsbH9A9veBShheNEXQcMR&#10;S/eORIFExqBv3LAeaqRnZY8ze+pXlOQVX231FGTMe/wkWxZEAKCsro0cs0F+Qsj9WZIB8/WvEjjN&#10;a+wxU8EaPGeZY/HSVD+flG8Ocsb0dcgJfOV0srvhMUbvEMzBuO7ff9M73vF1d9xxG3gX51evWWtn&#10;NzMN+5S6GqwmH4nnEAmEmTcxVjMxMjl8Hqu1DJw7Pnj+NBoHTwZOJrgHfgvyKpgyvH7dWv9eu2b1&#10;Kuzi1N0NhwgsFZUE4mMjDYINppwjDbS2UTvQ3Y1zBp4h5IGZSe+wuGT2O37kazi9b2oKgT48HB1H&#10;cKJYbl+00NzHdGTbL7jBzy99XbB746TFfDoyGTEKuBFlVy45gBOYgBydwOA2Nbc1Lt9yqm+kb3ix&#10;m3HYSrOJMjYxhT28FXyuGRydrDnz6ODZl2jgqJRFFRE8QE8Qvae7B8XvMMzuv+/A3mv3QIuqzY4C&#10;cjUVcBTKO6DqIaMR6IJSRaUF5xd6PkWy3ixTzGwW8ZZWHruscEw0f1sEWIbfRYiMfMt82qn+n/30&#10;2M4DSjHRmkuTAlhFL/Fm85XJQYqcFP2TLVxKw+tiWsawrLB28e7dV8NFKbYY05B+4T9+H66hscpl&#10;DpuzdmINjew9mGUu2NKjR2EsImZW39rV2b2uZ/UG+ACsgK5h8Mp4kDtDSsvODFVvYEs6sjGW0Pht&#10;3wfBBfg9DPU0NyG+zKnvDvKkWFMWaXpOmK9ZIWerzF0z8BC5QDb9uecOYjY4OANww7xjazwPakG9&#10;ZJVVDJDwURkevsXPzx/4OXGGtHKYee6zVTEKYWH9ANWQMpn4aDnWSMJCdo987D80nvz0XbtWrGTx&#10;3oUd9n1wQAUBQng/1n9H3EPLENSMjNFYxeICR85NnNn+nVNd2zUboAnuDSI6ij5zI1pX8YTk9SKE&#10;MHBEfBen4pC/RBeDthInm2l9wqjnDILPFHa4PfdHSWHmZ70LcyagjQ6TFhekXL2JTLu09IT3v3NR&#10;0wdrvusDYzvu1poKbIuTcSzSK4TyJGW0Umn4hgrakO2xqBJVGj6i19ANe/bs7uleYU7KDIcPWOvw&#10;p9/33RPjnMWFSBitOyyZq4lh/E3m02QBV9OhNLa+qXlZV0f3OsXeOrTWEvNd5jaJKq1uoYi2TTUL&#10;Hrwr22wyhGiR6wzYDu6TtojUptc4jzmRNsrDEkmM4zErwimPol+B32ZlPBdMA3IdhsB4+WWutT2C&#10;jRUnoRDwtoJVZuUTIDFxyiBk1BXhFKCSy8GLk9aEP+hu+jcjj02NUM/yD5uhpPOifBgbLIp16PCR&#10;L378Z2oP/95N27o2d9NpXPCw/kHaBhAaHuUK2FRH41P4k0Kmvqm+bf14U3dj+6rGtp6pzk1jHdsn&#10;m1eCmLClofBBP5JalovfhWHihJA0wdTdDxpqBgH+ZOmd1xeRMZTEJW+EGWQMZOc8I8EP8fRTcDC5&#10;LlHKCVxBt56YSZahUW2A4qQ1h58z+YFvXCycBjffTrEQ6pnFRFlI5OiKka1EAgWAgzaqIaI4gemF&#10;1fMV5pp9mRtYQR/88R8YOHeCoUm4OdyS0UXlzqbW1zW1NrV1YfZ7Z/cayDVle4gVmGeQbSmhyu0c&#10;XaZlTkrBN8u90iR2PBTNC4WFjUY1kHxeYkGTzztMmpoW/441+/CoOBYVnJ30RlaAaD6sWdDu5KlT&#10;Lx46DFXAYOboEAYJaTRMPKF/mAbPtl9+fhFOxedPu8aOh4uz0rQFlnMkA9syBVRCAZQ/YxTwGZoK&#10;z4G9hHIETLR96E9+ue7gr+9a03Lthra5sIR3YJsEvAQhdaxVCEUE45ASFq2uba7t3F6/Yldt1+aG&#10;lbtqWtf4XWiTxtHK3xPRmcOxqKMI5vNYMqLBjPkRuMwi2Cv9YHQwxGiVlvdgBMIbZfAZCMHBoBAN&#10;ransIGAwAyqa5lzUNoaZy4ocETBqfF6/ZRMWBtrOuYRyXSVwms93konn1cn4OwUobfqxc5aXpQoO&#10;J+ekp8TZE9u2brnj9lvhu8yFJdxOO2RZR4hem7g1mOPWWrusZ9naXWuuvnPHDffu2XfXNdft37Z1&#10;K1ygttY27jfMmiZ6OzIflI1jRJt71zuUzbxKbDvMdV1wlX/w2bfFTwvn1Hu/bo+6hZN3MnazOZdG&#10;82pK7E76l3wbU9xH0iLsB8ZeHjOFAh/rUmgsODrcPzLYC3TlFMqs+MmaKqumlE4QhLRKpwNiZgrz&#10;Sfaz2PK62jYYW1zJgzJRwSEvkMSdi+BSUUzUt07WNmE7xlmxBLzAC+odmsDP8fOjx86Pvnx25MiZ&#10;4bPDdb1tN9Tt+/7aB39xYv8P1lz9ztr1d9a2rQXFpHyAHIdMuUi/LAWuKm6WtdftMgj8trh2GTgc&#10;PJfM5rg5G1wo9dB5K+Q4xDFhQxiiWQDhz+zt4ibxMHutiTwsb1LZbfgstLKiPjZKKUgo1soybADx&#10;WpJ2c0kdjENR4PmyXBUx/O7/MrDxFo0ENaz7gd/qrbtFpZRy25SR+M/Xg0ev2bN729bNuW/ZKCqT&#10;wXj2r/7SBw89+0RTa3vzss5lnd2dXd1dsORjDxhaBc5ME6XcOJRb7gFFQA5xYmAgI5Rm5rrE0YJK&#10;40h+ym836xfbMLNhQYfJSe51IKGY0M4O5ntdCJOfZhNFo0uJgsvASWgwfGjMsIQzjTUtsGXgxJhn&#10;pHPRSaQKWPBRX3Ja5tJLYkS9mvziNqRihSRZ3TAZyTRxnV4+8uwj1918r7NhiMZgGQmQDs3DUipg&#10;Lqx1/sSnfq3u4Ec3r6jbuKK5tYmTf2B2NdbDCyJv9qG9E5Pnh8ZRew4yjNa213Vub+je2blh79Ty&#10;HfWN3KnJc35Dn4jiakgpBq1wzjRDq4whbYdQGCjeKEzaUKURLgRSTHsqh0mEZ6Ij0E4kRPJm1X2X&#10;XxdMCU3SwxQ4nAdvolcGtl+Ke+1Il9nb+Tl+HS5r/cV/tKjJ7b3f+uMDG24qZZYU3HQgzwlcq043&#10;XaAiH0EZI56G9FmRa8vI5w575jl8J251AzcdQ+6ZxqouSREFLELGSgt0HfyE601uLtPSjpS2ZCCU&#10;VfqUX6QSu/LFA2Y2Y/4zeAi3J9Q8sxikHGdTfMWiEYMSeEsGQ0IFBnLcGypzs6ChAa50SzipFg48&#10;wanHrVC1SruF8HaTysScw2al1mKIhaZ0mXLAOkBB6sEUkjn89EN7b76XKTsWHLbCUgDpIKSR3kWT&#10;nn3m6f5H/vemmsf7hkbbW2Bg1Q6OTrQ31wNII2MT2M7q3MBYI5LREp0jNW0d131L+7a75NzWcbP0&#10;pibZFzFF2hadeBpVF8wXkSyYope267Q4ptJI6YQi/fEFFmABD0EaON1ns8J9xH1eoQA9Bf8ZTopJ&#10;5OqqmOzs99IWTfXruAs4NNgUrQmE2KBw8LaME2xoUE85PoE1bX7pHy84uX0+Y0/ZWfFLiIew8Yga&#10;fxNxUcQhXAlCDX7Vzh0337x/Jpas5aE0sZwF9nXEzmvPH3wRTjrK/DDMiPSAgLbcXMUDUw4/jl+z&#10;HkFRIJpqOskSBRl7ttlA+GIYB6TxEM+leSrEFR7i0TJx464QhtR4/jZHqhWXIcWAQ+/zFfPYMgjt&#10;I0U9I1NwWORsDMVWwJjMsGzXpRbaNZpW8S2qm/apSrUQ8XNRgRlXQwShTkvKxh6UJHcT0Hrd+Nx7&#10;9uTESF+TvFq/GiY8XKOzA6OI0Z3qHT3TP3J2YAS73A83b++++709e97U3dOD6D8kJjwxSDRuPNPM&#10;UK1jqpD0HE0muOyQSlFSRCovOD3/QVL4rLwf5g1jc60SREwTsX1Yd0mplMIz7DBB6i7zA9gMwsL7&#10;J6gOODaKFlkiuuAnCqj2XUo/1Bha6y8K2GRzVcIz8xl7J7/pfYPrb8phPbOKaoyolxxDlL0eVVVg&#10;9quvvgr1UdlTCpNdk3ZtBGYRi57YJbNxBBJImZB9c7yb8k8K3eoYt/T2cUsFfLCNx4IrFQdV0tWL&#10;u8ZbCWIYwI+gL4dWoUJ7TtLHdmrjs1V3CGbZ6xhRLCtJl2B4YHwEqwCMarlJjiLlJY0+6CjEM5kh&#10;YMFHeMfJqJMicrDB+qiou7JOKyo3JRhsJDceeuJvd+y9AzUlIKZmZ3WA+015TN944akv1L3wBzta&#10;XsS2V20wAupqAaSWxnrgB2IZoSTs1IgXtmx6cN2t39zVvRq7cbpikfNTmCqlIrIqwBGzDRSCwp90&#10;PhWVxjW+wMyeZQYNrRygUq+hM40v3yvLQzvW6Tfwn4NDClwZhvxl854aSdsTegKRBYrPKz+RKlfk&#10;J7s95oosK0vGR8p2ZKO65//8s0VqJ20YIdKHjScrL1wmqsJQU/gWbd13w3WIPbih3KHk6DGEiKF/&#10;MIkN08ggGnEHekXN08J1iSTGIgXhRERJ53DBIiGmqZkCzpHsRswpWo54A0uBpKlAU5P70h1sSAtx&#10;y4GFOeqUdIEnPBzGlcVHcixjkxHrbcghzxDE75CRUVsMbxdrzEFNDU3g9xjTU851WYdJESnkYNFl&#10;/aZIY0kFJV2U7AU8g7pOkop2DrOimuWJ5nmfGxa44BzEWQ3XnUbeDtEIuEmQeLD38KF/eBRBPMiK&#10;2o6rm6/6iqbWTu4aJmobuvY6QBMMJQYFIXiEDZEvx3+gGZWzJLp1ilmZoecwdkQUb9aYYgHSAOya&#10;ABJ2U7g0VjruuAyw1LlQSAyujIxSGXHDEWgl7M6EeVayUgVkmxhujADGw1ydsaQGpnSqBlRHlHxP&#10;r6+enePmr4rgKBXqeVW2qP/UQssbQg4yBhMBunu64dsAQs8+9zwSGthXHG0R0aOuh34O7YFGM6iK&#10;mnkASqqOYwmCowuGkqPYAlWUznG1A4xbB3YQkoGh1NKlw5KfDBwzUJoiexLDeZ0D5RfTCgcauchK&#10;WRBbHlFY8h+u8WSu8i9bcdqmk0lyLJDGD6M0/BKECrXmZgwXZNs0cB2CnuQfN5gJaK29gWRNzSTy&#10;SwOYDauFGhA3I7chqwaOI8YAYCxoPI6gdi3Ag5+R8YmB4bFhtEL7L4zXtTdvOdDetRJ1pRgNvFN5&#10;V6Z6+CYlNMqGACOL4bTWUiOj3fjs5E/Ah5xuYlg6pX0rYhMAe+L+HYLDzA1K5VmJpDxRpJ17Yk9w&#10;b43hCunwkeyHG0tZBhVEojnZwqdkb8sUTRZmZUw2Hy+C0EyfRYzcIlb+Uqr2BVeBnbGBws6dO6CI&#10;seAeVrHEBzQh5VIbuT0UTOlly4QCyjDMXQO5YXXgJE6hfh4nMSECJY/aTop+FL4izJYJZmkNSvcI&#10;dHFsXPtEXlrV5DeyO7GwoWRbsvEAEjlIjvq6LIRhCRmuHDZHbTC8TNbRxrOC4sQBiEcNdjgAmuuP&#10;5X7wM4w4+tjIICMWKdYhTzVuDD/Kk2Fjep+eln6o/aQpEW7ANrpgkaHeU8MD54awMsrAADxVLKOL&#10;6AhYsL//PJE2OnbiPHeDZeZ9nNuXAEiIWVICTDW0brm/bf0+jItChU2q+isVMZg4WWESyQj8wknT&#10;ekZETpQTBTBwJoWybInFSkPGGL4yhCymTVLJIunVtE5L1v+4EhIBziD6w6UUtYMTrlQzJHliFT7L&#10;XBYBhlJLQDXQ3SSLRbskHtMoYfcophLB+WE1v2hnH/AgKk3O1kTGjetJwgQH68MZxezfHTu2rVq1&#10;ynT0DAXNBWpatoyA6exsB4gII0EIemaaiZ/Sz8rs0WFlaLte6yFSLslVm6MbcgyYDaxMaiz2Knut&#10;BgmXuEiuv8/biMBJ2zVOYtr9Bd2YV4BBT4+COsp519QgyW/zMnUZUcdgLqwtqDLCT+v6GyrSTJqM&#10;XJT6/lMPjUku+kBzD4UPQ0AdJsIAVyODfVhVyIaeNzocHRpA4Nn85wYhTeYJrGpQzQiW3V9xVUvb&#10;Mph56CPGCH33CHrE8U5bknmxB4dfvGVgSj9qj69I+sTarg6p4VFp9aK4wKZf0hVcNZamfl19LCih&#10;Mj5LKyPTFX1GQcAvsb6CII6E8F3W5DI7Y2qGOs4aNJcRWmt4EEGPZOmV/s1jNg8zzQ+nWiADigIL&#10;6qI+ZcP6dShVRKRh06aNqP7iWivSG8lCozsEfWK1A38V7I5vMUCsZyGJGV6iqHERpDx7Bk/S+myk&#10;qESDPVp/RWdterWiO2OKz5UdXix6MrPrLTavaWOkDepshKAVyX6gmJaoZgUNBkxWO2/kSgiaJQmu&#10;JjYkKhyFChSldRqs81CRiB/Bb0QKinAKo04KKv/ESeHQPyaLHkOqczuqMczOxO553IoOIcSRwfPD&#10;g73DA/zBftVjIwOT43jFmJ0hNEipEK4Iiyg50bv82saOtQijynV3JWQsoJvtIosZ3uXkrBbiAtNb&#10;Y1v8hwtSCA8kvWsrjj8mqe0+52Z4xnpW3kuKWolKpq0yvxqdiCgoMBg5N0VlvS9zHG5zUe8Y+9mk&#10;tO5yG3zxhTLSfHBa3s7tBoEceJeOAbCAIPbNdvyNygrWG4pQZalx50/OZnVIm9571MkrDS9QFX64&#10;hydWY8NGAdziyhKCP1yRQ1KL8cAkfso6lsWMSXCh3V7wejOB56TAinDWwsNiRZRRjQ+mA1dfWLaM&#10;qX1UxGjpbcam0cWhfppwwAlzJhwtcmpom6LjI9YiF3HFH4VQqabAOSVQJeRkCMnkTxjTXbjeOo3N&#10;1/K6VIx0yeASDYwN9Y+ODABmwKpnyqhJiIyPIYg3ODJO92kMd06NTzU0rtzNhXglIBxD04y60nSb&#10;sJ3M/rKJvOyXdIhMNSkQY0b4z+iKrIBYWQHj2OWZ3bEjI75nysGqQxC13cWTVngiVJ5ISlWTJtQ6&#10;RxLixe3M1puMOuYPFAbMZic1vFoSh4zJSHXglgV5BhfMtwpszS1vrV25FWIJjYrNrmP+CWcQOW3N&#10;yd6KFbgay3lYODUu5KZGtoKx7ebYvtSxOSeJComidMaGAU8x8kPCAXW+IKMo941059PotGQ7pJKe&#10;z3qNcWIgeZw8KviNYCS6aKkpQ4UFptiIEbYut6bjSrx0SNg1mUD2kvvOnQGcoG3E6KFnnIBNFlYo&#10;2wgkiAfCAFR8QYVtPiJenuy9ksmY17+DEAjOlaKjMzbURx1ez2QokZx9cQYUsR/x6Ybho01TvYSQ&#10;gm7QCBDKjN42rWjadM+K1ZvQOwhHZAt/+7d/+zd/87dQIL9x40bu6RrpMylwlgIxbaowwDj8Zzxg&#10;+ozXUBEaR/XK2jkFJDy+IrXjbxb0DAniMumi0Hh2q2yRWsYpxe8MlmEf61pmvZSYK2BlFWSahq2r&#10;9tjjCgjq4RpotaO2tuupP19wFdj58k6j3/ET49vvwtPR0ez0e2490IWMkEtLcUGOVmexnRvGQmCJ&#10;3FJbTUuM63StYqnvG0G+ohIwilwtzkW5mptdN26ziikd7F7axtigjfILhZNpaKq5rR4n6yOPKl7u&#10;WicfaiT3b+3t4/JXCstG1Jdjr3rts6dP9PeeoV6SZe/OFZ9Qhv/4VrWb4iiW1XPGJN1Wfg5QpQie&#10;2MjaMll6pCBDEfhXFRijY0O9ja3teLPKidkJTcEkAEeH+s+fONLe9/CqplNQSsOM5dWgSJy9Qzxz&#10;3YG2bfes33YNQk1w9H/4B38Aq+a58dia7ad/7ud27thOj9r7iagZ9nVBvnPnzuFVCF3kVI8Y16ZU&#10;kQYGA8lgtePh8wybNOigOfkBgUlrvNTl8KDwZ6qgdR19zDvMvq4VY8DPCLRpPuOwA5oPOjIu11QS&#10;f9sf/HDd80/gps4PPz8Xgy3AeWg+HgpLRuqokTE3/jCwoMVHGFyLifW2r3XgFjGCWJATCVEqQvMP&#10;MEBMAsYh7Eb9dpiCeSSnnBzNywG9VEzJJ6BLZl9IPsyWhSrg7jKKf0A74jM2m0IdGvh41q7aeKAN&#10;NodlaCJaWDK1qsabrTkAZBQWHDHK3I/4WD9SAvyvrw+eMFrFCQQ0DOiF0xQZGT154pW+86dgYtER&#10;CvtNqoM//GDhHNxv58eChqFDiiAH0OVHUc9EMCNlJ6XMPXcm2VyOYfhK/B4b4VKtzW1NLR1W/Krn&#10;ZPAQWIfqdNgDG885OJyWgia3EW4NbbgA3UfT/uAP/iBjCdQ4f+7sRz7yEUUsFboT1TTdzxExRvkj&#10;pCd4ZevJxkihzWHX2V+ykEquizatSXe7TBRnSi5iwmWWnrrT4UFbjyXnyjcax6EcLRMLP9TMFga6&#10;siTpEmfMBaHi+fm00+R73j+6/W77dk4BOW3qN1ViWcU4ZwpNX/3D3XNri23CX16BzB6qpBcXM7HS&#10;8KvRFu5+jYWT1J6zZ89hlibgDXAiQ2LLs/hMt8T35pbnz8VvmXzkBIEG+6SlEc7GiZK2Mr6JH69l&#10;Z+vOlic+nD11/PyZE9ZL4lSvYltJcKjUalWx03jRhh/EuAS2FwovOxwDNncy2o3PiLY3tXZg5jJS&#10;rcMD56mgaKKmyS+I4w319Z56paf/052ttTD2YEaAOoMjKFGj4VS/5e0tq/ds3nUjBN+HPvShL3zu&#10;s5Xw0xv8mgVm405cdS95NyYNUWbb6psG34VImAU/LsxGYL6pzOTzww0kT4IgR9XUOmRvCWQrDI3x&#10;gpJoHv6EcX/69Fk0z1F5KDvbfgYP7s0iAA9y8hF3+QJKzekyiVK5sD8AxbBLfiX3HLyyc+xABb1b&#10;XY+y8bMnX0YxnOP8DD8IkRKGCU6KNxVxMxcJjaiw/aBrhC5VDLADRRoqYIhp/4STNRuMva6VG2DR&#10;4e2Ak2uX+ED/qqkZGcSuNC+vGfq/LU2IgE+i+hS15AOjXC8a0f7G7V/btGLzpqtuBDF/6Rd/8ZHP&#10;f67YyNvuuvt9P/o+awbLKY+ylMwUVHeyUyz+YnUDm2p5IHyvm2Vf38ZeFnP6yBg3qI/bZIw0kAOC&#10;K2L57syNfHgibJlF5z9NdGvAEvXc9HRjbgNeXpR/O/7oRxZl7OH1NmTTmmMlub4QgqZ9byNYzo+A&#10;SVOKys4/tCSjSi990Cwz+0iKckRlsatabak7xKOwOsU/XoFyMugl7eDQy0JP5cidD7Gik+2Q7CKp&#10;kbAmbFbn4KjCJJk/pPpZoEhEjY3Bi+jrp6WnWlJkQl1o6RTi6GB/3/Ejz/SdPQXTz9E87v3hYHeO&#10;d1NXpdi3yxr0bVh6yUlPrrpNPoXsdKUjfn4sXbL8G2+hPTQWJzVxBqVZID3YT2GMFOCgkJJZOzGK&#10;/ApQ5kUdOH2qyI2ySGEW4qn33nd/2Yi/+a1f5soz22D5s/R20NUucw77Ke4dBm0yej0ybEzJsIvx&#10;0hnNiuKNhddnSMQYlcxmKWj9zMyvSDoTSBbKGbTgHKOriPOMZ0bU0k8lPD+f72SzSJaVCjRkKPmh&#10;FN46KnmHr3EHlFxX/Vvh8MpmSuNGwT0rkXRwXiBLXfm9qyjwW/XlDFWRfTCHQts6wV1BchkXgK3B&#10;4poLzaHAqzW8nB3t4uLcC5VOap2zNITsIflvEluqOI4PXMJBEn76scULDnzm5iuQ7GdhY+rvfmRI&#10;+/rPHjt66MnBvvMMQLumIdniAeJiNCYEaQk9jKhN/7GSjmI/PM2g4soz8pqAHHwSouSbMQWs/C8y&#10;TnSiOGAwC8ksSnarYLskoKU5U3gswEs7gK4jk8CT/S/jT6SAcdE1e/Z83w/+0IbNW/CYjVu2fu+/&#10;eu/+G28wcnAoEBJ2u7nf/pJAGroAL8AZanXVTDDvqM9FPk7gZFicVom9VlHIPA32AEn4YY7iMtxi&#10;FlJRgDSn4j85vmWBypZEWplmhclgVPtw+0lWtdOStxJWn8/Ya/znH6zZ84CLeQloGfLZJzGWKg+j&#10;ZWWaPxTdGA+D44TRbkcq5QJRHWHvYbUElKJ5xgXGqJxgZ+FkjtTjTyzMAHVh4CGq4RolPNx6jPo2&#10;zQxNkqnkd9oKS5XRhGFk/RVmSGNACiM9SzNvBHWrQ2C+kaHzQ/3YUJV14mQvGQ9+mo2s+QYjz/Nl&#10;IDsFP/KKcGkRWdA+B4NDppVmDbE+T4wgfQWHk25uS0f36qG+s56wmC0itwRnRgd6sVH3mqFPo5Yc&#10;agAxPRTCwnfCby7i1dzddsM/7FqxunPlBi1ETOOZUi3tYD2zR1Z6OCB7aIprSWDzidWCwWOyW6iZ&#10;BzAo1k7+Q3M+OenTrzBDzEtBXuNXl/inwJxZ//hbG35ZqoZWUIQ+6yhL/+LTrv7Ej9UvJrLn7pRI&#10;ICPButJAqhxLCfEBd4Oe+5GoNNNWmaOuCmsp66gSCigIqwJG0mRiqeIMGZ5BNAN6jlMyG7DpNbFo&#10;6sPkw2BongsPb3diOHhcCUJl8pws1p+aEaSpzmoSW+Uwgzf8QgPwasb0+C9+950/e3rg7LHh3hND&#10;vSf7z74y1HtO2dKRkq0VrGVTM8f0FNkrSUzLb8BPBXj6nGw/ftCfcTldIxUcSU1F3E/mn6J/1Fco&#10;p2BAj9ppbLihDtvatiGhYf6RA1MyXijjtbRgUwPjEF4KYgSrK8P2k0aYHO+dGjzlOgnzvRnRUbji&#10;j6OVNqQNGw+EESLBMu0IkPjc9JiW3swjWNxwmjuEIxvVM+Sj3s8vzYcZzw3LWCKPFQ63Rwm/aUfx&#10;Ll+z4LFAKKJmN41mR8+oZx1oUh1ABnfucPFM2Yuz6ofF4QAD/hcGXGujtQX1ZAs4pSAcQvCfMZvS&#10;3Y2hFZXDHbN7xqpCajDAAEYY6IMyDq10xNnXAA79N/lwulaKSDl7W7KkMkvstGKOsvvaNZR4JOIV&#10;v+PyKSMDqH/jSg/jMOqYVSM3aYhmhlU0UNlIThI2JtJNE7ixyE6ypn2f2uax5t+J9/xntrA8u1N6&#10;qbTWNBkVHW1qaZ/meaSBoX+BWPnA8a7znxzVmnikdlhn1qg1jcvWte991/J1V3V0dWMaJ7SNZg2F&#10;g0AaTh9mx5oxXrC9Y2WBZFzw4RpI96t4n2MqOKV7mUSSx84EDFlr+kz1fGNgI7k9CSshUmdFYAKU&#10;7F/XpiSuy00KVkwzoxLZ+e81f/HjDQtpp/ng1PDPfrr2mgetfwujS9YDnPBidNuvNyGKpmCRXv7W&#10;hpxkc5oWruQaIVTwwSzLmSjQtaCnJZx+86miVDwJfzpt51c79QWTBP8oQdQP6GhWbyvGiKtnaJ1K&#10;3UU8Cdh8qOWQRCxtZmeQFAdnlZC3L0VFNop0RofOoXSPWSAUOiRZYLHmRk1nsOD7vB6Vvy0F5Yhh&#10;eTWCir4MS0QEjzBV0VyczoviC+KZcZJEHD8m7EZt0Z1X/PLD3d6JieEBwKmz968R03PDrIqStU0q&#10;tW440H7VWzp71mHarcnovKJpmBvjD1k7QfZoTkSsLpRN3ixuskwEA7h4wq2CCOMQKp9ZFJrmtEzb&#10;rDfonqkzHgHzGJCcr/TAiB7pWi2fZFNIci4LuyB4gN1WaLLDcXLvJ//zgnBauIDALQ0KOuKZ4tc4&#10;r0SeQzkxVctkzf1xDFpoonByFCjMLbs+ySdRJjQm7VqZ+IyZWzdGkZU94JytMwC8V2TKtHJiAgIY&#10;YDenVh0Hx6E0KxOvqq3mPGEdtOtUZ41Ka/1SBA+GnnawHhrsOzvYe2qw7/ToYB8WWGdyNkJt9nPD&#10;ZZ6OJWMjYFYY9NBjhm84WjaYwnmkeWee9xN0ZJsvrrTDLKVEvZRenRWguYSJpvhKoQl7X/zKJtw4&#10;bObgdlzN/AEzXPwRvifHTj8+fOYQ4uwgoi1nZW85pgrslVKt9un9d2nTkMTubkMRIYGAAslCXAbF&#10;CgRL0zdyCMGlany752/Ee10Pn2ZtpgkX/roUh1QFoCOAur20CZQu1GLGpXlJfo8nks8Y3hknFjb2&#10;pJw4DHEI2fgMF99ColQdGDHAmCXGgLi2kAjCyIRzdbBBGGwSjJ6FMXEntEioyDBMki8+i8942PAQ&#10;s6UMr/WOYg/pGta8a1EhrNdBperzfq2VYQ5GOdggamKOGjiofwScNDwAf4pxMyglBKnTsPs56YHm&#10;eAek8b9NtPIRyOfjQ9Ze4jWrjjJbaLYxzOLWMfd4i1M02Qvwc5DJhQWcuNkNlqweG8ZM+/qzjzUP&#10;PQNTABpCfgi/lTyXTCeoauvbNjRf9fa21Vcta+/E8mta64uqx5a/4Znpqb6TsI4YuTu5hRrx0oqF&#10;rvDMHcSVmnHARXhynVEaehHXciUGLtKP4XLngdBVM4kGtnNL/G2RyGUEz6ZoUXHhlps/+1NNB5/E&#10;h4ssMhJaZGgm2cmAshZ2gdJ3gRrB5lo65aeUGYnoDf2QXPITfdAAJS40bOw12ujP9ShFZ1INiKv8&#10;iRQRXZKaCu8AL7Yg8Ubewq2BwRW6odwc9vBWraxQRRxceSMoJGaTGOMY4Ow6/Jw/03vmeO/pVwbO&#10;n8KaeFzjQTaerf8iTCxl7OubuWbFUvGkon0WFsG7Yl9qfXGFFVHxyNELBypoDufaPDOHIg25ftRN&#10;0jcYK/2VLUZ+loUB5VM3OYJ2QCgZGV4MmX/qIg/W1NDLoy/+xeiZF5CbHujrdZkV8gc2JczceAFL&#10;n2PSGvOKhE0KUXjEqYwl9VIBGuE4HWmMHqNlsnRCGpr9QuhpPivHlLN4on4665kQ02amlH2y4lIa&#10;KuvOiJWH3kn/SNV7kl3JUMi3L0GgvPa7PlCz+wFzi4cHfZNIKjea/VUWCcFzMZ7OUAVzONmRYaDx&#10;IGizW+0/AzNh6BjOpafkF+GyomwripmiwSlO9+rkgqJMHfKk1gy0ABBzMESG2DeWbQB+MFHJmRwW&#10;zqkFoXJmir7UdxGBDGCozNROZbdGU0IpkX3BTGWOVkgfqwtDWTLaNC90Ofv3BqplcF1z+3Je414n&#10;nYlpThOjEBADDcf+smGqn/Tht0lMSU35dVRRNvzattSv2d+6YV9LW2djC5YXZ46dC1OqKiWzh98r&#10;DJT4wTGL4plMhxzOwLf+DLsdPSyFIsQ4Ij/VkRdWQLPwwUTGOIYC9BdWv6ZUaozebve4VKfmaywN&#10;LXxcvVGmrDKR737kQwtqp/mMvbrv/ikUGeVXlpGA65AkjLnHhVEshW5kS9HGM0HJ01IcNvbM3/qQ&#10;XRASQd02VVguzTPOtekRRKQpVXhpaKwgqHkuaGoq415H7QLcAqlmMTL16d9erUGy0DPwwi2B8LV4&#10;n/VI/lOMZAJVYskErQyeaQbhnE9NrwqzK4EpGCJ1L5hAllnhcBtQgdzSscKgsDVpQE0MngWcpgaO&#10;1p/+G1zYpBxP5r0MRyPCdypyU1fbvb9+zT5sstbeuby+GUuCYUVe1LIoBMSl/II9dVcwaZFsHEcp&#10;3sw5/lA0Gj1Nk49DZE+9JHP5PyJSxp4+JNPJsm4aTjJEcp896D6PD3CfC9Ry1DrkBq9ICiN4SJfe&#10;//gvN7+wgLG3cM1efqJlvKmTo6VhRkwTz4xu57ZKCSjanULgMLMyT2f1YtRlRkREDieET5t1/Mdw&#10;smnoYXa4j4JKl0TwUI1R6LdEepyxwwb1w0QN4D1JqFA9pll3bClLjzn9zokdGULwG7nkiDmE7y3w&#10;rbVR0hgad7c4lImZPv2ViFJ6QkgM6yV2155Ppl4WtDLPMoRKWFJ7Zo8noTENzW0ty7pSi1U+iwz4&#10;0PmJwdP1U6OTJ78wNXgEr2hpjCcEk+r1095hW5YEqK9t6p7q3IFFyes71+PhjS1YPLQFC7g5w6sy&#10;/EAItY27mrvhjqWTOJ1t0mQDkSER8xBPR9gzQsIhTCVbBSk8yXkUM6R9DtvbBaiEtjE7xftruAY9&#10;XpRqEsJINnfhyRbdQYS0AMubn/6VRcGp6Xs+OLbzXgNBRJi2TneiTLib2Q5Gb2Ha+lu02FZWhpOj&#10;alZN6RrbBuxLZhgQJIcKLFSysp6GQBsBAVnizKxscojWRB/3g2IZJdHEqjbpHFSs8VZhjkMSJaTI&#10;kyr7wr6WJmiE7PcgZ+MgaSPSR31QOU9ylmPWujuacFUa55JtVmbdZasu82Fos4I7kVW3x6XIPYXP&#10;U20r1jW3dXpfH6ze3DR+dvilz9cPvlw3egbh/7NnTzfWa6mplECScCjZS9Msp4ATMhItjctWN7Rv&#10;rFt/W23HBuSOQTFstMNNDLRtpCszHU8PVBQambVWvKhg3FpvoP3gdYwIOAe/fTL572LGpGSSfA83&#10;pDAss9Cj5LRLWtnjcGrFL9VKDQH8PGZysDlLBY1ZrHYqg1Nuo7o3bRfEDJ4MEpyh64mljrzIow+x&#10;voNnWRf5Sv22w23XwCo9XC4zjdg+pBEfLrVnc9GPdcLKcTplY6CEaMVhkzVeQl+UtRf8ivPMHf/A&#10;Y6XcQuBh/Lg/fDF3wd6lfaLUkjRvQn/YE4v+OZGaayCkULNslsBjPVz5aOdhtAyaoZ3K4JQ1h4A0&#10;J5ZqG5p3XH8A+75hOi3qg7E95l9/5N8efvjXV3e1oucnz2NJsCmURCgU6k747SWrL9oJ5VyHrR+x&#10;jMGWVqxqtGZnU+eaxrYViJp7QhpMaBVDYiI9JXmut+STHZ1hpk0KMDnhFjCzcD0rvLwsBMt2E8Ds&#10;O5EZnOEtpg3zczLM/PAMzjJx46/MSEpXNpjXtIV7qcgos7QjLmDjex79xUVpJ2yXVrvnATKr+DY3&#10;0R3IrSyji/EA1mXjrDqmFWjzXApFkAkzyYKldb8rgs2jfleGpEMvTnBwCro9VGYPaMnB7uYSC1wG&#10;iOhhrQzCCayhRFWYirv5fCHK2l8zkdhCmkLce1eZu3jvzPEOyyrkrjUVlVjBgLFaVBFQANVaN3CV&#10;yDXdrivwVhmcZmCJ6q/AIsUIRMlQxPPW79j79d/4rd6xytz85MOf+tj739VUM4TrRscxKxTOyRgd&#10;p4Ax/vVkKtq3tY3L6pZtaO1a19SxsmXljpburVj6Vak8pkY8UxDNwCJHFC85IRmbp9A7NvVcr6KZ&#10;FjFb1gpKJFYoz/rQlrlkqKOymfhGkaolSrU4RRQVr8yskr2mWUCrU2ZLUwaflf0vX2fO/Mk0ycTk&#10;fV/6H4uCE7TT1G7CyemyMthIBmS5HKhwTM84sAxQfUOp9MEgMeEc1rMsEW1N1kCj4w05SEjMyHJz&#10;EDxyiJhbqqV/7P/YkNOSWoYx5yx4zPBkFNQlFWQDVROHPKGokPCJPXmbWvS20RRtYwA33eWqXNe5&#10;UtFplSKID2mteq4UqxSQusRvvRwKO1PEVZZ/YblNQ5QpMf0Q4YLzy5VSGJRZvja2dnzDt343FuUt&#10;PgJe6x//rx974q8+hCZ1r9m1etuNLz70m63LVjR1bR6dwrYaU609W1pW7kSkoal9JWpeWeaDjQJa&#10;WzPzebBAWa/ADiIjwIeTMQVbIT7bIxb/RJ1CT1Y4cpbsgVMghD708MswkV/MJf/9TBE8vImi+A6G&#10;ib6VvAZdH2zpe4tMm+5KDqtu13rdFEPQTqxYn6E1bUoj3XLnwz+/KDihonzy6vvcyQhQpsHJgkSE&#10;NpmoyR0kMCndGblJHIWkbUIRW0cBAnykrowotl4BtBhzfqAGh+aaV8nBjdw1FVVzo9gj1bO+oZE4&#10;izapBV5vJZ4X7HbbJcDpevIPE1vbHGJTwGbsiNPWgc1tOEdtqubsqWNYPSu5pDbZYWpYhimfQ1dB&#10;MxS10wn2okcVEtoDpSy/GDqB6o5y16CSKUjfLLjH1lXI5pnwScQOHgZZc5PTV/GEFMeEDsb6yNjl&#10;vunG2+5/81veUmbngCAoIf/07/zCqVee3X/v14zUtKzuaqpv7mjqWPPXf/3pk8ePLl+73QtWc5ne&#10;tMEPHqKKoZLRTqGm6RUYPm0Yww0WPOI28PLop5hT7KanDDknbhTHuoCXyNyxm/KpcviuDBXqfvFc&#10;qBpLcN1tqMYqGlJunBHE3cTRQR1oeX9f/4uHD4sBuZCO687KjFD0nIxUM3Xr5z64qEA54DS64wAY&#10;Qcqaq6y4YMhjyQ8UKXpX0jDiYJ1OVlwmqE8G8FS1YO1k0pu+lmqEk3YQxcWOghBXsv9wC4q9UZjK&#10;8rnhfqwgh3kGGFsWrWljMtGQvE4UcZVNrg/jBksA4mmezQq1xNWdG5paNaeKZoz1vrIoZIgTrxwe&#10;QzRZAtW6gs/lzjEuEOQyGV4RxTyEU7iQu3ENoULpHCplgRwPkDMq7p3iJGmtCFMkWkfFHDgJPV3I&#10;BBTcMImAhlqqQe5vD+8fuaCVq9d296zqWbkKe5xifSWsqsurZqxCk8clD5m5/7d+4yODwxPdq9Zi&#10;Wot3AHJEgV5kbDHM7stcoLVtRCElLk3MKRVZY+C+NOjRHVbGSCCWrBlHvlOMLotjA8nXZbMNJ+07&#10;FHxMs0o8P2s8XOmZqJiNrXWEuT8lhhefnBxTNp/BMKdMkNPHGuBombc14uhPXzgAX4E+HqNKqiLm&#10;C5S3fN/Pju64J7SKNATglIdBPaRszUgwu6iTgQpbduaZTG6b/kSIDDKvGBr3pPyCFmxIlqRDMSpP&#10;UlleH7AENwlDBEyDa5F7BVs3t3bpXXg4LS4EmtgcLB6iBWAos1lbCZc6ll+0yeFh41QzDRfOeZsp&#10;1Akef+UIJjtwDFM0D+wLfOoyPsss57sMNrOvqW/1yyIMFF30nSHsuSgKZk8w+hfySJQynPh/Uf+E&#10;HPG3nnfZ2tLetbxnbU/PSoBn+QqssL8CE/lRmVqmhQKTc//jFua7sGrNH3zso5096zH/EljSDvZk&#10;Sq9cnR+jcKtT8NrkhnWSXOnWcMqWVRE4QoIQaAc1jaky5+SNFJEy+WM4/FXRlTADWfdxUmljI5Yw&#10;wMKGnZ1dhE0rZCK2oQr640WYnuPp2DjCjY/SDV7lMbIqwz6rmBKKMmnvVu4akiTjOD8GZ9TQyVs+&#10;99OL0k6oKJ/afb+tppQ0IhXcGhA1fQj+MJyMrgSqkuIygchG3nA22YSu3WaiKSXr3HrrJUsgh+yc&#10;/qXIl89Dh3ioDz+YPnD7XfdihWfNJ+TEHcxHOnoUG3eckPi0ORaHSEY1kh1i0td/CDq0CRoxXWrw&#10;5InjLtOmrtNERsIprRwf0lurhXk/Vuci3WZnwFznZFkODti/f98pHCeO95471d/XixJ1L4FkHa8X&#10;ado/QK9ND7CobnvXivbO7vaOTiwbioV4gZwFoXIRFxw7fuJP/vjj69ZvAoPaCvJU6bTYBhU6+yXz&#10;xHEIlcISTjYu0HLtTyMcZBPFfGNH1tLB8dh8qpCsz7rI/IM/rTEQ6gApMBkUMxgxDxtaF6qm2Ee8&#10;AyzkWWo+0EJwmsfd4+UH4q6MJbTBBZwnT57Cwvpaq8trVwWqM6KsndDym/7uA4uCE1Yyatz7Zsch&#10;zCWWJxYdoKZDxFZfhpYPBxGSdAkJ5K8kroy3UlACcqTkWtsAKE2dkMmHNTe04pkPmnwg32AfZjNt&#10;274D66RDUOOZmGl+7NgJrBXBye1pNW3T0cEGD6oVuoLM7ABYweQWlpTgb2hA9d7JkydpQMZMhzDn&#10;svmkK+lTmPW8FLZFfuhzrcPsFa1AQXAfdhi79dabcT1ORKWtRIRJ53tlNGpDcq5nyN8XAY8LvQX8&#10;9Def+Tssmq3VsLmUQPTNrUkWow08F+C7Tp9r36mGE2/EjWVYouWiJSuSQGbANjza0E78KzE6Yh5t&#10;mPpJ562lGesKQ+d4FS0Pk9imBkAOdZeSIjYsqfrSnBEzCZpuvzcYgKCynx8mIvqFW19++ZWz5855&#10;efAwbtPqkTEi6h0gcPPf/lTjwQXW2ZvP2Bv59v/afN1b8FaUjKbuh+1synrYyuBkvWTsWKsk4CQE&#10;ieqOd/sJnA2LuesqLjZ4bD/7pWAreMYYM+PQMT2M5vKu5bfcsh9AonwaG3v++YOnT5/BLfTzMAai&#10;GhqPiz1DXoGKaTmfpJDSbIXgZpqD5/v6ILe4DJ2CGUBa7EqQNpO2pcfoqjbOxKwqF1m7R2q+Nn1Q&#10;FFL9o+GHJRbKom0XyvqX4vpnn3vu0ceewOrzdjZsTYFo5nXFvnhgyCAFvN4G6oC8lgawovKFKduc&#10;LBVNUtVaiB4vwnshPB3XZbSA3yJcTG+nEdtHgCzIjOEhHmIvqesUpS2UBAMFhBRDzaSwGCoixyOL&#10;d7u6AKMB7sqmk6/ki8bGsRQCKnpZw87h81YpBF4BdRLEk1M3/s37F4TTfPOd8FwYT7B8HAxlUlTg&#10;SPKAFBGueMKJIssJy49U8stPshDSMhc8watc98v0BTvgu/R0JZR4HksZK8ok0gSWZBnW7dl99f33&#10;3wMs4TLsPPvYY49jGRSwtRY+Yn0/hY0UPfnDkSmtmuSPrkix+yQt5X95+IPGQLEWTyP3ChC5INCp&#10;K7ZYnbZjoHtjR1cuWIZdSbl7vLYe5WRWWC+w1LMYuhTAuLhn9p7vtXWnDKnU0Szh6bDw3XFrhPCL&#10;vS2yVYQJF+tGaS0DRfMSN6SpSVrwddXq1ftvvPGtb37wtltvXrlypZj7FWwO9vTTz7788lEsTgoB&#10;pHFkrbqX4hHSw+RO48ZUrEy7sCCSQxtGvlVscXzTEFPco82O8nv40geV2HvqRCwINFe6fBrJ59NO&#10;Y//kJ8a2363V+xtRkG9D2VIG/5ukSZ+YwkFLmk+60MCwYZcr6/z+bADgA2S/gWo+BrXAebZinT+i&#10;aBRO8Rys5Qs5Ck8UTz527DgWkKD+0QJmdPux3P4YdxF37twg9BuzPPMD858WVL4sjwrc0xMnT5p1&#10;EPjGVwhCAJkWVMahxonGHn5zGTNuGpKRKwshzV+QOh316hUP3HcPrrw4vr9Ed332c3+PDb+xPQpQ&#10;78WqM2+ho9AeVvI4OJUSe297Uid1Dm059nRiHIKD46VBYsc1YFp+NOZri8JTiHasXbsWoUdEUkAs&#10;TIWBj+thksMTa/vQxgvrl+piOq+XpJ8fniN+trd96HlWa2FAGed4WuZhzMiBg81r1AtnugSkeHuS&#10;sXzgYmfjMvCPjemx+vb4uPefFUasiAwsud3OrmpSIz8k9UKKe6qkiyokxg0kuWO8zkQkSiTvwY7A&#10;Cc0G9Fm6y6/xWIKBb9q/75o9V+MaoOipp57BghDc666Ni/ErHsoFDTjqw8OWiNHSgHmSoNO50ljK&#10;qPNIxJAUZhmkSyS0UiLSNEGP2NMEXd+ecjAK2Gv+ItesravH+jGXCBUX/ViJc/ZbBPNoZvppBoDn&#10;skYNSgjUFHDhwFJuSg0xSqEMr9WQWVmxgamVPT133H7rA/ffixHEBvKwf58/+AI2EMC1IA7i+z3d&#10;K/CbC25zd0nvideEEc0LfviDt3GRmopdyb1dZWxZCd9Pm7ekNbCCKh77hDQasRg2eE1EEZSb0gES&#10;kcSSVWIRSxXSdj5jjzwhuKPDNGOY3DSfme4ZSFGkkKcExwJBxpJhkYwinGKtqf7Dg2T0EVQgAHbp&#10;tFVJXGqtCFt/HEUMxkoOBtxlKMlXjh6DyYsxsK0PEqMxaKQzDECmRKcOGRpFAeAgiTWnDwtUnizE&#10;qVM9S+CK08J1SBYG3R3eMLSSrDEs47evt9lgbYYxA29VODav2mWWyjLdCYwcRDVIsKkV1hzMtnr2&#10;K5IQki2MPQsFpLSHl8ZQhc5g/40b1t9+2y133HHr+nXr8CJETbFj8nPPH8QH4AfhBxyACeqh5Lkx&#10;D6gAjyvUwyaX4iKx8dtLNXp5Ru2LpI0oeX38qSvzkOWUQHhBbjlWxEKDHZey9a+yFu/5GWMtPXYB&#10;47AAnOxmWAAj7IOO+vHJa7JlTItOK74nhWTZZhhpBqURYhsgXCRN38fTsAe4N78I/FipqGzPt2DB&#10;vFtuvvH2W29e3tV59Njx5w++iA0arIu0KSgSj22II3vLbq6o3NqqwBNrgb3il5uj/wVU+zvpwKfw&#10;lgp0czI3nxBJw3oWfqh8jBI8hoEKxpEiakV5M13d8YywSsOlIiP8AoZw8ZeClfGQkD/UMq47CXdX&#10;7o/XGAyVxc7ZcbIPaYUWhgnFHwNLDfWwHu+847b77ztw6y03QQ6C+/EWOLqPP/EUQq/YOmzDhg2I&#10;dkIpeYdXpo8Q1OHO8BSRTH8pfm1hRN/XxSZIpXMTCe4e712TtXGyDfzAE+Gm0ChvSsZEVjg2SsFF&#10;SUQqs1gyKUsUTV62EowVEHoBOAlHEY1BI9BDUNLSKxAjVU45FAYpiWt7L/Dj8F2CuIyJUDjc2pDG&#10;OidC864Am2xIKQ1Y3pBcEGyQajgJPx7RNhA363ZuioO8XkMjqgBAS4w6XqXoUOyQbV85KSCpSvN8&#10;4chRanN6ZJZSlYMLwOk+6VkxADlmrxyvtBBPSZwHbSSb1XWZxJJB7NrMOssKhunSXgLSeVAyZqxj&#10;s76yzV0axSQvJJsiHe+0NYYAsLj+umvvufsuWObYyB08kxUFs3knT8LQgLEHFMGD4v5gyiz5AAYY&#10;e2pphqQEexDGWLWsENkzYGxAk+wRMXAQIqYCWceiC+FCB6IY2UO3MFK4mGyMIKQr3J0vyVppWjgq&#10;5GIorIXGYYHInmU6KOWiDPQbCQEIA0edzTgGD0kv7IXPI/ElqUzTKmGMX6MzED0w7QAGa7kUIYoK&#10;PQJxchIpxRuuv+7OO28DuSHSnnn2WQyGN95VCIoCA9YBV64E9VtbN6xfj7YgFqRyoXqb71aPWSWq&#10;MaEeLSjcZKqOBDBTLKfYHffTuWTdeBRlEtjeE1QiS42nRX2uan/NoyaQjR8I4oUG5dX+HiRF5zyS&#10;eUhjXCNySyIWzkSAl1pK8U9w7JrVq3ddtfOuO+940wP3XbVzB8yEIgviyYh2IF+8evVqaCSVMhFm&#10;yQsNYxiWHl6I0eUelrwAy9N6IV7ku8kn+fo8HkGssLeT2SH5nR9f8KMsTSUAOeNBsQrJSZsPWWLS&#10;6JgBsAUHZj442YzBI6z34d+DKNDIsHS5E1Za3NgpJKb/ZUMHizqQELEEnse9aCwMNGzV7iiQmExX&#10;+EoZSzIZJtevWws7AYUOaMMLLx566aWX0WEv0ps1uBUxrWZFgZC1wG40DvRhPPRYAVw+mFOJ9uEy&#10;qBKMAytEQoru4zOZLFUDEDASK0UJ7THhGFADuXxc3VG4xkDKPGpbSXWzpbKdBYfn1blAsR/mNK24&#10;SYcwMIivQnCidFYSrzR59647b0ewe8/uXSjdyLooNx5XwkqHgYdohMMM9tZmHtBOaAmIRolWXw8L&#10;EGRz4ljlDmnLJiVevIty6Sd2bnAxDTvi2R9SrTkI4T9LdTxWThaYxpJtiowl+8ozOzVr++fXTnUR&#10;CVAdByKk3jcCTAw3RsU1KfEq0Wwg0bhyBEI+qhmUUrmjHaWZsHd5gXypEpASC2L0IJD2Xrvnxn03&#10;QD4BG4cOHcYwQClJ0tA6tlmVO+9++szqVavsg8GkZrwkXiAwC1GWpmHvGb7J/LMFmO1jPBAd1ESe&#10;mL6B51sJZwE2TZh50HTEFfIv9Er790QXZvIZ/JfVwT3rli2zFg3OS7o62XuBHV9g4WHOQ8+wezLC&#10;33P1CA4sjAv0GklCbSAUpcZzXY8rwWwmMmJ0wIvj8qwkGh7WGkrcjQHumb3jtDI2lzfCj+wgWVQe&#10;dNvbGgn9K0YVB1gOknlyeF1ayg2zEZiPCsdrPjihTeibF9bSwsIj4O/Tp0+fOHESneHGgZA03ENJ&#10;epMiOdwmQ0g1Xdg5vKarkzFQuJZoqVOAFtXkZGlaX4/WX7Vz+3333A1TAYR78qlnXnjxRXwQhGLR&#10;KZoBCIPKdLa9nOfG4UUwxBEmwiA7QiiWiH9CbTqoSKKGdcZ/HCfJpE+cxDV6KEQLLqi0jpWp6Zuq&#10;50t2o/WxuI+jRxTFZlBjaOruq3dVKOcqHL8luQyDCNMaJgilS1ZSEgQh23WeKURRNExoKWEMza5d&#10;O2ftFK5F2RfcXQwZxgWjUxysuVrO4EFdHWQ3bsdAQ5Kqmmk4b//jlcnwoySYVnrjmvIq1IgjivcY&#10;slfxAPjX7nwWbhKdTkDJzMuxvLKJZAV7rxJSzwcnzF6GHICfg3em2DebN9A/gHIe9AfMjWFwFQI9&#10;FqX/bC/YHYRNKF9T4W+KaEp3ihBZ5BZvZj48at8N16HWAY7s6TNnEEUFSRS1pKa1p2RTmwWqCvgw&#10;LpqC1AaPoNvp7W40m0AStGwi0TS1HsoqB0MTlHgClISuIyxSMM4BEg5AVEYLUVZ5yVdMMJbJ5ICK&#10;DgzsZmWfKxmVV/8ahEYZCnLkRocFgZMfkbeVXwUisP+qLsdQwiyHyp3ZYDyHyxb2D+BbyN3sKVXS&#10;NUhJgACIwsWmGAiJNjhWIkldOmADevl4bwGJP72sMKfcp5XlM5b8wSgC+4RMlMyNsczcIs4zz5mR&#10;Kjnm1U6cPTEMksB2Qq+cLGeaSNhA2B77Z6IjjFry4O5mjAooUAPviPXzHR1cy1I86LCAJYR5jkJ+&#10;ggUNKNm65+47EUuFBDr4AiZ0vaRkPLMOjjpY58oNJZcbSzifbdFEpkkYk16j3FafuX/WQ4I2WmJI&#10;+LB6cX0sxLYCj6VHZG5D23U54RoGnoOgQlG27pw6wA/4CemXSobkNblm44YNGC7Id4dtA0gJThFz&#10;0hYjYlb+Rh9xC8IPM6NeuP70mbMIHcEqAedcUCGvRw0Ph2bDm8BMyNB4aGzPZVfKq5ECMtBReJc3&#10;PUltF/LTISkfs/Us7vHjygQcxdRFZs5k2xScqAoGZl7fSeIZ/ORQBPgXHeuC29TZwY2T2toUm1bi&#10;SQEE+htUUyzsh07DFU66iVmJJfTCaVzfglt7urvvuP2WW27ej3uhkVCvBbo4O+fgHaOiilmHdlIK&#10;FeoJUUFPxQlbUQ2QATkBxxpPQABNQxDuS2Z9B3OyDvE42eUrxUPC6aEAY7lTMQGVdneW4ik4EtZX&#10;UdnJQGhMGYDURNn1xOSeq3ddbrVFRfYAyW/cd71MejCl1u/JP07eafaLjRR8h98QggcO3AnVU4QT&#10;aACtAixByK7WjJILMm5xO9dAZ1AWonwMFSQ4gwgTmuoYstVOKHw2w2pJ2knoKrXaSWXvOKTDMs7p&#10;MfwpEwbzx7kjsAPu+ICRSrFN2yWVZJtKhJwPTuRUQdx2FhqBxqF74LDlyztX9nQjjAM3tKenm7lU&#10;zRl2YQhwj7ZKkKuaw0a4tBP41okZfLtj+1aEg6DBjh47BiBhGHCXDDxWT6XP7g9Vk2csOBlHby1N&#10;wqMMknFpx0zwq3MFXUmvGE+BpHI5Y0QFiIwwh4CxERucw0LwIL6S2FOZYcQP493qo8cjsx0+bN++&#10;dd26tRVIt9fyEgzi1i2buTWgRGT+ySFKs7L3y9q8aSOEYKFQJiSU4lUD8JQgcy8ISO45x4Dqne/E&#10;n3iaB9RV7VY2FIVpwOWi5sMxyQCPbEIjjfosAYlvYGqGCUBmeRWKSrxhgRgpjwJIZkxqnmuc5oVT&#10;YjHxDRvBCXtDNP+4oWXaicyPdjxRGOCBMyA6W6aJtBAJ9trtTiB/d/NNN+7efTV2wkQc/Pjxk66V&#10;sjriIhhEcFTH5fCDp/3hYEu4uZmWWJFpYiqrGdye0PEDaEgLJOfOZIq5YhDWfwy/W56jor7Wig5f&#10;oQmstWuZNmnP8UCZ4DRWLR1wDz5w5xrHm2TH21fcunXL9m3bXkugVPZuEGHnjm3AAUZWdXeKlGlx&#10;Du7HI58f+IFSApDg6Hqgc5QVZgVK4HA9MhbZjqrszeVXsVgUK4Sp4hYzQQEGa5L8LgeYyFC2i6hS&#10;+NsS01cmF1cVPPo2xKWtPRepYB6+EGyI2iV2xQuldqFdc0X2y5o+b94p8uLhCdgWQietVRFgAahw&#10;gI62pO3JoEFovPY/HYPjhMFwCAJ3y7QdR/ju9ttvBaJeRJnD4ZcQ+VQGKUw7VzR7nOQm1WvGhXah&#10;LqyFTVUpKWplbmq63MnOFZoB/w03ZQM6wgcCkmg4w+qTZHISzLkpEreOFm9TC2eAeji1gkrY987P&#10;KNLACaqkjCbXyTnGavpT116zG9mYC3IeLo4FF3kXCILewTZDZR2mHkE8cCOe4WF0Db0APBAKRwLj&#10;ngN3omIIqimzl1kTQMIMeZDFu6peXGPwHEU+YjjxYLx9YIBTGczoZPpIiyUhqbOGVsQhk52SDRae&#10;T3eWQg56GlrrfKlDSTT8PMc0wdIdITdW1qX5Jmic+uYfG1y/v6RhbS+pA/H0lP2yWSipz8PWAuQc&#10;PiO6kO0fGGDwXNevX3fm9Bnk9fBk+0UKNrjWkfB2LKX0FaUFYxKOhZisuZ94qy6mNSj5g6QzA/r4&#10;QSug/RBcMsA8KyarosJ8dj5M8kz2Y/rCq83QmBZgBgf6AaS4jPTVZHY12/Rw43PLV63s2b17F5zD&#10;ygbisrgq0zbTzbt658Qr5ct0dwI0P3P2HCabeS9ie86ZFJX7HngOU0ne7FGpW/2Gx06bRRJ82JZ2&#10;plTZw7NtmfVY6cqy7LtiafgWPHvq9GmaP40MS/gkBhMSQT5zzBaxo7H9j36kbjG7D5541/sAJ6tB&#10;KkeLh4IJ63ZbiRJ1+sehVTRo06ZNkHDHjh939G/XrqtWr+oBl2MeESgG7Cii7RhDWgRc1prhhE46&#10;kerIC+J1ZmVIH5PJaKTJ54oSr5yImL78TkRpvb2Xpugm3GrCbLIaFO9NsPCKYRbSHqe85oYjkJaH&#10;2NQGfQxQJX1FL1b4b2lbhlobFaTRn6ycmS4LMKkRMwEzT9tAEawEBPuClcdtbfjfdXdmTdKNc0NR&#10;VMlhnuc5uNZT5gEnD18OjcKyQWbEgfJkrgWiTF4DrEjqPIIWbbO+N+s6b0eEaDTuohWlZJf9C5xx&#10;CAAPQRcqgdMCJbAzJQF6kM0nkiztdup2035V1AGFSGgKkkhoE4INKEJBzBTF4KjMB+yUpNLCZ4nQ&#10;mcWLAt5FCSaWPDdpQFHaVc+0DDRuJHcU6ZHmuB7koH6rq0MbMu0izBdWsrmHyj3ykqlqKySDrD47&#10;qqIDp3ljCTEUCWp1pHqswrV127YtW7bs3HnV9Tfsu/vAgbd9+ZdhFgmMJTjiVyKWyvhyQZADAqdO&#10;nc49BaFsQXgQabyNjcMpgNlY1CrFx/oaPAeWZRFLsm+YnLRJjzG2akrpDH3Wkc+X2NJlKOKUcAP0&#10;nbknM4M/uOCGNo5cp9IDp82oX5ASccECvpMzN/6fNCooTXcj90pcbnk0DsGMJJLtK8ycxQIJUKlP&#10;Pf2Mo+0QVJ6vYgtNRl14tKXcdBoSD7B1IA8jWGTE/5rWFPU7DobS1hfNZUOico/QVYgvp5imVToa&#10;Uepa9l0jvCOQirz6jUvs7MKkgeK9++6777//XlSq3XHH7QirwK9AWuny95Eq5YsKrgMpDh9BLSUt&#10;bRwU4RJhvjVjDKSDBQclEKZU4ck2JbTwBJKvjhk6S8vf/pwNv4BOwo8Zr+QoyXn2j5lEFoUDro6P&#10;czD1cB65eAXNgQdFfejVuWNloRzZqtBpqgBODoahEUUzz8GGTC83nq1MhAAT79y5A5RVIpx0RhAc&#10;E5gVQkfClyso4EAyAYeVKV8xXV+75yl4QNBmmYfPVkuJRhGycZjE6sv/qPK/CRqG62gnQFIdCZfT&#10;ZFv0lO/RBXJMPSIMHDK7AUaBjLj7rtvf/OYHUJ4Ld5yza1NCrAL2e71dguQSlgFilIil/U3wnYoB&#10;PZ+0s4rRQk4WLpZlvykPwtq6U4IOc77DWfJyzWF2KCJrUIUE1dA49OqhxleauFjKlDkaBExG3FeP&#10;S8kqvhT+vAIt8tPGxzlhqqkRf4TIjlry0LFz6dVZh3OBivLgr6QrDPGsyjNtZInJ5J2cRCkNhLRj&#10;FnCZoHkMIa+YYQPPiVp0ApIezq4N66J1ZL1ngpWCNkn0iN31VQoh+EwBJ2w4/oSl50nL0lReQCfW&#10;t8CwuiPFQwKvWEPNIAQeBR174O47kSXDzCujqHJwJDlqxVpau6LyJ1yeV545cwaDrHFshuMEEVlm&#10;3+JPulJa6BwdR0wICLTmiHSwPCVVOdjjtoOaBaUsAyU28BOmkMsmpXUcJeI/WWXpBrsb+K+UOrNc&#10;TBfTrok8uy3MUdW+EOFmiZLNMrf3dRFwCkuI4QebfTO5T9Oc0A51YBKJ3Z6eFbLgtJBQHbAEWi8z&#10;hED3BCet1asZFgjOAlQejOxcGgx+GzETm0RFeNoFPjhvda+LnRkrqSZmurTcLKqlQV4Hdg3yJCND&#10;TAabl/6JvDguhNWKlV4AJGRaEF2oBEUgBWTtmbNnsSwMfuArHjp8BP461rLDbB/8HEd99ekz+IHA&#10;BjNdnlBZsFWgIUrMGCdoqPdSTbP6ilrJo81+LEYEaRWUhDuj4IVoVFXn4gbmtwwpDEUgCxnFsNc0&#10;21f5vfyB4tseUjoMvPhJUzf4NNsyMe3VNrxMFK1/SESNcOKpdSA+FBfiNinIZBUc82mnHBGlTlUn&#10;TbIirig8bKJOTqJOAhXT1viGhsGj6cfU+yB9nnfp5b4sDDwknF+UY2WK7/kCwxW//Wq/Pd3rVJ43&#10;gWcjbAdyi8FksOGxiIUAOqzx04LG2d7I6iKTV6Qn7RHl33/jvgfvvxelN5hSOleAKFMYzwSrADTP&#10;PPvcU08/e+jQESAHtbxwxClrFAzMliHO4DzAhsswnBUM02V3CUiNdW9AKy7OynKzOdU1EdXKwQUN&#10;cT1AyEk+yFVCKxRUkgRhsJktbNlrzuBlv5immhNThp1+aR6DfrIv5UGUBWO1FFhyRYHEcSQWDRVz&#10;lxgj1KApnse9wjUJFprcrjfhNdSTmZdLOop79uFA42E679y5HRCQ187DiDIPqYqPNJVSiiUy7L8q&#10;/sYzXmw6rXkSmkf6hyxuwkTYIBV02w632kkWoHRLaq0BwzRsK6d2CpBsfXqac4DRQWF2Eg7Sbbfe&#10;gmo0VNzMgyKrRxwAxitHj37p8ScRawFC4ATgIS7h9SE5wlmO/mAHkmFlVnZOvvLKUXDMZQeXhRqE&#10;0QAoUCze2cnpgLOqJj8D1ECvBTlGhqCRgCVVkHhGYNTg5TGzrefaLSNEAGBlA5CUMhY2CSPQ6xAs&#10;xW5STTbac9SXclYaL3vcKTYhHaVXKWvCBeoo+JgIZePzKC9Ej/h+vjTuS9/wb/pWXUf9kFym/AK8&#10;RkJXpu34OFZ0QPgBCz+Yx4qbeep2ttgAwyd0iX4qp2SyWBtBviQYOP3JK02DyhmTuSe43UhI1q2t&#10;NbtDCrvlCIMSTW65H452YbFlGBdWFAahLObwprASCLQQKuvQl0p0ETwBhCvxTC4srNeBXXJ2W7rI&#10;5fCwcpEG5TY2qcKDXpzT/4Ai3GJIEaxSUoklWeGgvgqXwXb97Gc/u3fvXkgfhHzmaTww4PAalBJW&#10;L1QRDGcxgQiGjRPxFpo8GU4Rzbxsytkbl2HCX8UOFhyEEPOKnHFg9VXUfDrjIi9EVURa8NUVOMyM&#10;ee0W7f2BlDQku+Zi634HLRsbdywyjXv46364f/V17Kp5lvmc5H6gAETlsPgCljNC4YWEQwlOwcoC&#10;mUL7MU8LgMHTEIRwzC2jFJ8BPRvVog3plm1Ou4iCE086rBnCJRmBFjau2zB1Kdi0CyDuwUwtzbbK&#10;qSReiBoz2KiIMRTD3LhxLokLcx+ukBZbpBaygrVpWuQqNMDbj6skOJazdN0THk4mg0M8Moo5QaDM&#10;+vWE8asAg6V6xeNPPHn48JHt27chPSCXuLQvYPEV6CPGGoTCSVhusA/BrDIRY3UDqwZBy7pEllvK&#10;hxhjlLmNjboqudMcHaGGzME51OT4JmaQgAlcDP1vd10pGc5vwBmYJ/wT2wjp8Ng5rZ+LZVB18NnP&#10;PQQ4YRkSJwBUwcdCs50f/7eLqop48R3/um/ltaV8TVp00rJE3cZCkw3XX7cXqAC9sgFdlB858GJS&#10;OMWEz6oHG0c3XYyXx8CBUe8jYkQV4ZRzd7rea+jIaE4BBo+OWsivcBH/QkBPEMI52434DBaHrYKQ&#10;3aaNGyvMFwEDmFuKhStYuARzTvE9PL1UuqRxsrJylYoX03E02TrZfrnazZJiSGvoN+QMNm+6khTU&#10;w1/4InxFSIF1a9dqnePYL7SIJRBZcySc0uEBVYx4IGQlrmd4Kc2wlO2t1RCsjzSmgllMMzVVk+9A&#10;NaL5+DSY8S9dCS5p2WJXYh7Lc0Fp8uxzBx/70uN4mtOVHFlJSjx215/+aP1iiowOfs17e3uuySEN&#10;21LWSI7jQdFv3LihrOTR0Mdl1qsmU6jhxHlWVpqjMsKYf2E1ElCSkzFZLGuLNqKWhYQ443hW/aGL&#10;EsiME46Dqid5rzcQ0EHrVFdiALCoy4YN6ysvfAaQkGNBwS5iQFZcrtgjXLWFRPwnmUeNqrIUx4ht&#10;9QlNnijMg3pYjrRmvw3hK0xXuUT7zSzIQxdxwcMPP4KoHCxkFFXJFuKCXmV8DFJDWABPfj4uQwwN&#10;2SfMSLBDG0pJo+iEvA08j2waXK6wgC2tNm5cD6GDdXs8B+8i2rzgLXjj3z/0BYRg7euy+rkRWs6L&#10;wtZf/YkfWxBOCxcZSasqlK/oCHcEUeE2CqVRG84ZL9Nnj4ddmHwSWWtSmlr9OSir+eqeHAU62ldx&#10;FByMiN+S+qXVZ+SMhoUmXDlQEXULEmghzmQysKHOPyjVwDvtpGLU9157zX33HNi+bWuFWELfEfX+&#10;0mOPYw1n+NByjiVNImbEhlH6yo0M8zSNm6OrMkoZrXF8ykJEoSdbN7wKJxE4XnC8L58LPDMcXYhQ&#10;t8J0Zd03LqCeQ+5oBK3JC1MASRAHh/GfgnYxaFw1cWpy29at99xz4N577kLGAiuKQeJcIiyhO2gJ&#10;shcU1nJuxefhGpR1ba6BWBhOzupg+Dnpha78FJwN1NRg2SDZOdOeQBxzvaHYvUUWKu1TE9R/5s+4&#10;TF5snWsOLPWtAe2eOpVkhnPgWzIrsk8OPBhLtrltKUT8VIaDHsLGw8jCii5YSxFTeio07dBf5Iiw&#10;Asxjjz3xyrHjaSYIiyQMzkCRNLY0YSmkiU7q1dqDIwlaBfHjKASlGODHWZh8lw9a5m8JTQAt4osO&#10;eWI5skkxVcflCxFaoF6ypUeBosIZOwIYQ0+j8sZrqoQQYT2VZ2ICFsTOHTseeOB+FHChNn8x9ttc&#10;fcGLEPaCyQpxiVQgEhvQS6pbT+s0yUewKEezKhmd+SJ7MPbOrdiDh8uZoUCFdbdpE/ZZaAOBHJHD&#10;m3JXw3XLkx30/uQ9xmQS24H+bcDg8LI14HJDxYxo5CinFJVUkvT80rGEAJKdJP/vgIn+42MkY+D9&#10;b9myedvWzfPHczOx8GRMT8BqTfCb8Rl9P3vuPPRJLlf0pAy7r9a32rdOXq3+LQYnkkDB3GFKk1xB&#10;r7Syw1l0FMFXKKb1Et6X/4Fmf+7zD8ERwqxbqQsnAGi0I2QndeTUBQeDUr5weKYcApoYJGaMvN6L&#10;hkvh3Km1a9Zs27YVwrpCqVchufAGSEBP70Qb7E1IxPMBkvJ1fX29qNLGZ+VytE1rDChO1O39q/+0&#10;KGNP7JkSZJOTsO2w0pA3tOJcIB16Ny03L+qQ7TpjLMW+qJQMBmsbu55GBf7EvU4i5Eo800hhFemr&#10;pIR4UYqrhrmVR4t15rIa0uRKPF1rUdwKuxRqcEEJJ+Scwwra2F8I2UZyvyLpGnLDnK1KUiD+zgvB&#10;2ioOw1/9yp31STZYqyCYu1KhdPTNT66QOV7zy0AcdCEVNHgxCR6e7+AlG2TeMqWeRsqJolhf0USw&#10;RWFDGLmpm2/ajzW0IbUXgyUzFXXAyAhkIpKBqEo5dBi7RLyCyUE4A/mFC/AKlLghoOGMKJmQi+Yr&#10;4KHIePZ4vQRIJTSff3K7AD3GNQThbCCMY7dbS0QTr5K1YbzN+jJrIdtsMy8w9iS/GZKxcLLGM/P6&#10;sIrL3ClTMBIS2bqLNF6oNV6ANQCv23sN5pbCNJ2fEHgFxCVKgZ548mltcnMeZ6JjMEEpFEpr4tgb&#10;Sg20LtSfjmDKraKR6T4Urst/WKnG/F2XUAt2lQC+khF9Fa6x/AaVuHSEqk0LqwuNOM8hE86nc7rW&#10;tp1uSWuNucwKC2KjjOvBB+9D6lx6u9LDAhrP8+J7sNwwoQ7GBcQiZo7gB1YohihXQnGGI4OBPORo&#10;cBdWwkYRdmx3g788plmalwLLFTRqgRJYMAdgihQtXo8xN5CMIusiSwJJXCqc4g+aZbBZLWQPKrcK&#10;p3PeBnM+8SiDy4/N0jo9gKkkfA6Rb/Yk78auHMlkoFiCqXDrzfsx76hsbZCZBMHIYyky1DQg/A0f&#10;ILUh2lwAc4QZE8D5r7U3P2jd5rA2NTU6CwLTx7LALbcs0ILA/NPBCc7LujTbSFfAAxd8CaiDBpuV&#10;rXlSiIVzZr2lGvPTWl8CvYNx5eo8+0sCGquHcCPSVgfuvgMT5pGx8BYbFR4QQxgvIAc/XqFFAODa&#10;vQgyIdKNKWfc6QZr6nd0ti9rdzFKVjmeIpSkedSPKt3EeGNhACtsTlw2H5ww3Kis40wEZIcUMJAm&#10;CZUiako86+1zvZaklx4rxiRKwfdSyxlYB31T9rXkLzmAZ0so9JIDD7IVksukVTgmJgD2q3ddddP+&#10;GyGEsvab2TaMLcIMTzz51KOPPQ5jAN2wuPWQCPyxcLVXxlT6axqtcpczcox/4y2PSEJ96FsPldVY&#10;VHmKHZWPimXfLmwAX6OrUahnp9pzk3xITfFX3kTdWILEMB0Y0FK9KTq7Y9vWew5wlw0stmyaV3Lg&#10;LVwsSVOtQUnuQYFCJyQQO9q92RdC3GmTpwZuEMGp+U1gY8DHfpB5uOjf4r02t4A2GDUaoHAZKmlS&#10;8Zr54NTV0QYsoYnZB3DWBQcYGc2yy+SJgMWHJleKU2gz25lkZnFzlb/VBzoS+KCxca4pUGrJPg1L&#10;Eu02wyM4LdsWDEpRd9cdV+/aOZfljSfDGECV6hcf/dLBgy/gM86UJf7cTkZynF+KUGTIi6LgMHJ8&#10;KLBXkinCe2GCgNZaompSEM9GkD+gxg+XQjaXxUgvdCBf5evRYHCpa04zVFwlpKwAYcM5TCNYNC/q&#10;vo096CyQ6q47b9uv7WoqNO1AW+AHbg+KSDAoqHLwYo/cA0oZZI+UWVGbBMUkbq6cLAVqRuUiEFgr&#10;W0up4pmWmel8I3bBgduW0jYxujSypAoqofC8cFqGdSeh0wMD0h7cTgYH2kW2Sz+2AKPFWirAyCkl&#10;mqavTGtzzvwnraLKoORBenhSdEhB86yXHKEmEFN4Wk/Ay+ApYbWqsuXdiiyO4YRL+qXHn0Blg0gZ&#10;xU3Fa3LIJJ+0XWspMJ2gJSS5LxECseHHPB3b6MAFA1xqOY0iuUtc+YjuNytBWS64elUlo3X5XAM+&#10;xgYOEVZJ1abFkIP7GxJEikuxAdp+W7ds8bI8lXQHTwCJYNEBiqh7gP1mCM1zr1MqlrAuls68qtEs&#10;Bcb8EO47GANc6zILevsXpaDmg5PA4DWAFHnQnvLom5dxNAjQ6BJ0vON3srGyLnKji5U4Raw7lir8&#10;0PAtZG/5CseLsuOhBFO4/aIWbTwE7pGcRbBkJpWNW3AtEgtQSgh/Wxy4jWZ1CVQ2II9QHmmPhNTX&#10;tCUQCiE+tkHaiTfhOZolr8F00mJaXDLCpHY2mGsaGYGJgoTYlaWaPLKoztJ6/HSGqHkkHRht0MFh&#10;k/otBCroMwGEyP7PJp6mAQQ0BDG5ZQaX9h9C8I072ahua34QOl3ilBaobGFNr0C714RvP8FpgvnI&#10;FjihVV+HXXPkEmu2hFyyyoAvJp+ncdRCKfytXCwvNvlS4YLcAG09OO05hT5ne88h9Yw2m1iJcUNQ&#10;4RpQQ9ZglBizgDK578nZwOs0w0JuMKqcMJkCaaWs7twSPxm/MVEPcydeeOFFjLF3oTeKIjIgOAkA&#10;Tn4IFjlmrT99S36srymBaFq6VnUYsoCsPg1XD4xNIzZas+J4zdTUDdfvzbHH/Jb5OeYy+RbT267b&#10;ey1IzImAWjjFMQZxshYejFnr9KQGhwZhp0He3bz/RtdSzdVZnMe9UEdYxBGU464oXV2eJ19JxyH1&#10;U6k+QvaMiLh5+q2J9NonShLc6xdo43MNjedbLV++HNJTlaAaNIecFh8od/kfY4iM5bFm0QcolqVL&#10;FvNliDKxLPLdHCkoZai4MTDL4QkbVBVJnWXfw+wnrUNhAgxQa9tyMEeGbchrEHXAvpGOCCUnJ2hu&#10;MYaFMZ9//iDGV64+NvKoxcRRtI02vaRAiqZERMXt9L1ZsbjErjiWBVYIbFFHJZxRsDl47ja7warm&#10;dKJFkUCuG4OyVzjiGagLit5K+OnVvAb1CtiNBv3WFCZZsRgyL92QeNeRcfAywgZ33XE7lIxbOGtn&#10;AUWEGVBgASZBgAF2RyUlRSa1HwveAXIQHycgefBpTBwPDHI/j4EBz/9FM2NYUlw6Il6q5OZ80zye&#10;ErQuJ1jwWMDYA6IwkzYZewSDvD0tpFSQz4GcwgvzdHTzWAa3dRR0nbflBlHRbAkehokcqlA+l2PD&#10;AGhy3x07soTHBwitW2+5GWZSkdxFHYLA3aOPfQmZB029hqnAPVFAQbQfi6p7G2XWtsjskpVfUiZZ&#10;Fhjbigs1WCFn50qYJ3mtgvhbD0j6yH+WtsMpXmxJgTDPtdfsySN0xWEJLQfxMQR33n4r8kXouOPj&#10;1gDUTqIwkTY2BgMPAfFZc4Agk406/HAr9XrmDCBvF+TdLIbwLs9kU2Ekrc2MHxQ6GJ86Q1BZlXpv&#10;KE/0TbtCcclbi2twV8anLfZKsET2mL/R9sDlvcmJ4jomvEXboTO4l9mLH6aL8KJ+LAuM+LH43/Pr&#10;PItB+pfPlIVLrwlcTqBqx40IIMmkhva/7ZabUBBZZgCYI0Gh5w++gMAdnVeU7WstCm35YRuDe0BB&#10;UoKUMrzCALM7bWzgdEququyjrg7xU0carL6SjAidlBK7hNV0UOmMopuBOilevAmNh5lXoQFTIWO9&#10;JpehC1imE5V1X/Zlb7n3nruxTxRi42nuOVzrCcyMvO/eu2EWYgjKWoiBRr0cKuUws5ARtqZGTUzC&#10;Kj2ckiSbcZqTM2sHiaLRMWgeoBFYwmIUlsUKnMZ68TZDjXGZPI4HRTFHzkF78Qo8UFMcnFjM1sei&#10;a/bG/8l/G995wBlb8xDYnh52mlrralfbe57taHENoASkE6jzVKgsUWwi43dSR9Ty6DDuNy2UVCVC&#10;CTLZSOZKrMmMoiGYATOJC0KApkdeegl2N/CpFZRavHGOZxlhJjkEKpJ7mHXz/PMv5KgJzVp1UyEX&#10;pZpkO1od4bEYWSz8gNCv9yN0s/2tiZMkSRDD3/qkNqTGLRl7NcASbNRZu/CaQGLxL80EYRROtY4e&#10;LCBk1mWl8S2uPHvmLC7CrCWZ4tO8I2excJkW7ZozvevnWO2A5hhuqrhRFraChbLCz6MS9QcRV2c5&#10;jhgWUIkotEfT+4zhs/cK83Nu+swHGg8+gQ+dH35+LootYOyVuCPzS+JB+D+gRa4RjvBHktt+X759&#10;5uvxlQOU3vgMOgpqBJEiwowroQ0y8yNT2AFXYBhkvemmfVgLZdZ5QaAg1jxB1MHTxbUBFQ+toIRF&#10;yfgSlGzigXg+EIWoqxS7nBtPtC7uTZIWr8GXaBJARocY5uI4V2+zBqNuU4lDYh5rrfhS/9jTjRpQ&#10;DDB6hO3oIctfl1hC74ALZJOwoBVEhheXnjn0IBoCrcAS8jwrV66EN+W9CfOVIKKSWeQuSMa51tLA&#10;FVAsNt5ULjhw7tx5K0bwVbYgwom1QW7Twysnqprd+sqjqa98ew3Yx5F2z/ShdKjgWNjYy8YQnggl&#10;gW6rPoPBLm8Zk+eEKHpA3jSQvO6Xf8paYpjhvDYeZs/92XWHjiBrVxKVnyoswfrIm29EzXVZyMFP&#10;hs2AEgeU21kRucCZdY1KiKXt1bBeEtavQnCSKdSyLSgpLqgJSyE5h0DsPuEVaBoKVrCiMnQl0sYQ&#10;apYwORJuD0pCOXDFxmtADC18h+TY1i2bKsxdVjB8l8UlWQks2BpQAI4K1pkA08OPwozaeXaetoOA&#10;IXDRatnDHZqHJ+Q1KF0NiA92hHGnwWO1aawaSwZP5AB1lwzyEK3Sijzj1SkcYCMDFNzgebo5H5zA&#10;0A4b+H7zcYapA4toCU6a7XBNaPkF6aoL8jAAceB46BypE1YoInWN9kt38DUo2seSkTkIVnw8aI1t&#10;C5955jmKRq03byxx6muedwXEirJaXqMBwgxjoO1JWVjk6Y+inetbfW25NMIJtApM0NK6DBc6m+GO&#10;a4Si7iEjMEXd+TR8iyXasV4fkmOVM19lVLySroIgO3rsBAa6u7t7nomA1vG5YyCvVpgguZnLkiJC&#10;2B2KC6YdhlLFNIzUOd9Fe0E3mxudaMmqyR+MNH/QXeFHOThp9wmM5OhuIKoCSi9g7NkeM+tDETkD&#10;4320kjCmjsK3XnLJCdIK3htw8sW2aMHqsPZgp6FEADPP6bEo0rJ37zUoN565IQXehzJwLMeFPTJY&#10;cKUtDxnZ0MIMAg6Dh54Nau7XIkp1Ku1B0eQE5GMAKUcplQ639CqGUqiKVTqPt3BjPez5i1y2BgS6&#10;0z/O0aaofhIFMg6v27sX9WmwfyonToU0vIIuAwywYidi60hYIeAwf8vJZrFfG3PBAM3Lr7zinW8Q&#10;rcUH2HWI10kv0WAzDOxxWbKXQr4JVAZPtuuyjRf6Kh4g3aXFtjQBj+LSBkclpJ5XO8kk81OKfFD8&#10;7KbbEQJnObpge2+uw1IhCw/dHl47eF0LmDdjM0gU7SNgev31e1EYPpML4SlhMR1Urwo5hpBrHSKi&#10;IC3FHJeKlWimymAec9SIZT6K+wXRDae0gYJKVPifLTRrKsfoPEcQlie8LwTQYUSQ3BolOHnaSc0+&#10;E9cBwIshhu+958Cuq3bYwJup9CoZpNfBNbDWMFgQRDAKUvBmPrHrUmv7OeZvuUbnHPLWYrKDXlZN&#10;sW7Jcl2GPwwY80wePucYk/FeApWVTz6SrUF/WENG7ikK1vnHYj440QbVvs5gSnNbxokYNw5HkNF9&#10;LmdTq42lS8U7s+DKt5UxFjjWD3dhL/DR3b0cE1Sd9csX4wOIiOVmnn32Odhs3sbLqTAnxxxzZxmx&#10;iogdUVQiaxzZEFAbr0bAw3FwfMWEkvSsfqVZzc4fKeLg2jPJqFIBGDoL2Hd1drUt66hvaKqtb5yq&#10;VUE6o+BjQCU2Cr766t133XUnlBL88iwp35jaybEHCC8E8SoUDXJb7efQFrIxpkLymOih4jOadtpk&#10;NFZjzlacrIkIR2dQWTWYP7OLa2AlzVSa2IZHeUKuU06VRSLmzTuBO9CCPEHQsQEiJ5frzgCGi5K4&#10;PEsUO82uImdyVe6kkOkZvoyRQrmDXPl66HlM8tNi87S7jKL4pai9lRURxr0GHd5hgAEEE2bojwGE&#10;uIcW9tQUUJdIrPSQxYZDQCmwk9NMjinYrMc1eBfXreXSedoOTJXyXcuXX7t374MPPIipB0i5LGjV&#10;VMheV/RlMM5ALuyoVpYvmatT9IRk6WV7zIV/nkE1rSzQukl7ukYuScjwCDqyXDQuZDZEeZo/O6hb&#10;VFxJGWhOTuKTCs2KBUIR9qdpQk2f7eOYXv6Rigxnw/lZL6PhMEYlTbGVFlRQka8zWugo6hvsR73w&#10;4mEslajANxWYtBHjI8r9eF5SngMSqyYBILHwdY4MEAbcx81j6Qfpzri9qAlTGo/xCTyKaJTSUqEQ&#10;8Ub9JlcNGm/r1q333nffW97yZqQscynNFQ2DxTceVDt69BiMNK6zlRbfneexGOiYY6igQgYVEMKq&#10;QNUx2KKLXK3AY+suaxgbE7Q+7Ntq1GyRO+odNdRpaz/fnZGW7BFe7KyjLJdF+06yG1PpZwWumEEl&#10;FPFA+0APW4wzKVg0F/Gtay8IJ85lYDjeVKKuGx1FMfjjjz+JvDdSU17iQ/gJEy8F8LRWhrKv6H6u&#10;HVZCKW1nIosOh4vBkoZh9LyYiKUISFE+u0EuuouqQdNbPWWF7sTENXuu/vK3vvnOO27n9LCKizUX&#10;z6yX+RNAXvhLkIZW+dQ2tpqTL5CRYB9JtUJcwRwukfwihsAZN+LuT6hhHcRvKKkUiKOtlz9jOAwV&#10;17EKcnp8qfrYuihG09ZHFFFaZRWyTwHOiXEvuqyCvYqqIuaN7IUzx1Erbcw8xxgaHv7SWstRQUF/&#10;0iV8GZz5St/lEHx8lveFrvo8nH7Y3FQj2n/NGinltnlf/ozr7T5ZH8acIm0p70I66U+SXBYsI4Fu&#10;hvby4Oa2brwMunJp5EFxoZO1k4NIaBJK0bwijY316pEpAGZHAZHAQ6+bwRktLFGyylJo2ytKAC9A&#10;jMvqSpPh0w4aIDgHMe3/4LozqZWw2SzvFE8idAG2MNg9eamUuIjMbFYQ5swM8lBHAietj4ZGhYUX&#10;Lnci588//NYVuEbeQey6Oau2KaJFno/zpwwS4CutEWPNG/s0F+En7eSanWl6jLFvxf+VNccMSsxd&#10;VyEFl7xkrYPxYzRaVUmcKPzgUqVkM8iXC8PVEDZKceR1Gox266+MjWwbYNgwVJJ3HBv4S+vXrb39&#10;1lsuaG72GwdsICamaSJ4AFqpfE4z3jX73caCU6r+Rb2EslQtiKuCVKogB+w8jFY0DNJqKVIvaiDz&#10;JQSfZbV/pOt0e7LJnZxP1f0hGCUTbSem7H2ugbAAVvDJMUZcWcnYzQenqZef8oRbu4UOF6ZCh0pX&#10;tbXi8bwEOyj0EXVER8SfZmWjgh+UQZZfQ1UH5MDbwfW4Kq/3zWVoVF0X4QdFxlk6qBXbIhyXKhts&#10;X1gCyVWd1FocrGnCARsSj01DwkFx9imgk6RX2ANaTRo5WSwYgshvJVR+A14D4iFBlJczguHG1S37&#10;ucYD1A8Qo2kUOA11xMA3IuDcTE1zKKLSAYZfKZBHeIArbG/TktfgBIBSDYQVi8FnleKwQ8G2iNSt&#10;k4vZLDSHF38EdP7gBjCWmIfD2LBr7zyjOQuc6q57i2+oHerL/G1bU3yvr7SdWT7K9FWZ20YU1dQ6&#10;9mLYZPA442QjMZl7NU68Zv0gI5KGHPQJhJyXqNYF/CbbfjyTVkEqqu8I14U2L6l1vBFwoq8ZiGr1&#10;qnrWopZzNhCkjrjBFkiOV6MSHFE75E9m1dJvQOTM2mVQzo6NdBJXjFBBN7SQDy8ZhnlQWlAiHfrI&#10;ugfbhI4zWLKRQ2i9AFEzAgMareSRkVUleQkB1/7lQQx7PQrDwgUwsFJoMDCWzUj7e7KbFo5GzKud&#10;zh4XYGrhXsPQQ5vCe5PiK4b2snXnUDVkwgxEke/RLNDOWg5PmxWQRoixUVpwRh4hgIQAGoYC7YHA&#10;KAOzSE1cBuJDYuFdFkjOtcZikaYZngpE4SwGDreirpkISYBP2iwWeYYNiUr2ew/chbk9VSAtKDXA&#10;CKCnZJCW45Yhx10HpaP0L8MMeeqErcHwmTyhN9ZsCYvMi/jmwZVIZvQhXNmS5WYMEgWR3/Ueh7og&#10;qaMUGhTimd7nbEf8DOqHsXiKgHgzbRl0B1J8wV7Psqgy7un/kQcmjxyqverauu/9//MjGC5Lk+zR&#10;seLGGfJMbKrNEsQjvMXS5HV9wsZqoX9S9ML2tB0tHNZjWYlZYxgPyETBXbFKSaguzJN3BjZmyEuf&#10;Kh1uiaXzEATcVxi3o734gDWTMbaMnTTUc12hUsVGKmmfmMAKB6hkv7K2YFpw7C/1BailRF0yXHlE&#10;pbDskZLz3m+c/q2EJf1hjSymt9G/iolt3plGw23lhPHz6s0poKCcezps7khksloPH+wepxAXYZcy&#10;KWRRFHXiT01gdWWnUv8q+HTlNAtzFKG1RLeYHv0n1+B34747Wr/3I3ORbnY4Df/iPx39zJ/hnvqf&#10;ezTfiRbnbQXJx4VMlF888x3WUbIRw1+iitMuY6Bvccala0BAL5NIrlrodBMFkoL3jo/DvsYzMaEf&#10;8oMtTNNRJK2UF0qhAn/AYTGTQzt4muHk5kFCoZgS10Ah4jReHSUSWv8VPIACwgqXZb7UDHplPR+L&#10;6D/08COgP0V7ShU65R2xI6ZGVAIWSx3RwhL9PY62szB8YwCeV8aXYLUBZyQ6KUo2QAU1CpQxSdGo&#10;ANvQzU4mDgsMtG9LMTRcuZUxNXC677tuBf1b3/4tjV//7y4MTmMf/8mhj/4cmfUHP1yzeb9vRs+z&#10;dtKfJVPSCwJKQcWV0W1qSRS6x3r/vsV8DIqgogDTy/xw6GOc9FQOUdART+sQ7+FJIuIz7e+hISwt&#10;jdAetDQCEb7AHo9zG5o94bvywQEQrrUDopqSBobBov6+frwB3QixKH0Luw47QVXjDRcHY5Ae6xli&#10;uQ5POeOGVyiYdPgouIVKJFwXT7iOfY+SOSGbBXBqbuaEKDMVfgMZWMALufI1a1YDP3g4p8rJE764&#10;pi541+Rjn+h//3twWdu3/VDDfe+e6/rZX1+/+6644dnP5jvBhN4CLDYCKzwSCtnlv46FacsWzt0Q&#10;wMq1FhjZIT4EcXCTL5h5mTNdVk3xKgHRaVz4YPgHSrp4QdY4Jnq29JKxR/hYYdHgdrJPigvPxzMt&#10;DzV+iMjX7bvhei/ctyCtqxfMSgHoAbA7FIIorUl7CrWxflLTzr18Z6wupNVk6eNI83jsiJ8JrL2D&#10;dDnDF3gL5iYiFHTgwN1vevC+O++4DcIOdfow/i913m/i6b91H+s2c7fouY7ZjT1c3feevVh4s8x9&#10;Kj7F0e2iFTer6nSleUEvpTKLtC8g/CjOGBf3W7pQyWiRAJvHdECl3mmPOdgwMYEQKmq6wfSOh1rz&#10;W7MZPAlOWkJMR7YT/Ao7tbqakxcBJK0YwgnV3SuW79mzG1MJqjhZJAXgAz/xxFNQUBgS6iiUs8j8&#10;koEi6eiRiD85HM7D2qgAvmDCrF27FkINtfmYTC1PZ+GQwCKbPfP2oZ/6B2OPEFHzzGynVjCjz3N/&#10;/X/7dE3r8rnaF0GGFGkIBE/XuYaEmTi/LsKXUhVc0SEteB8UdjwhwVVIIImzXQc44YJ1a9cgzgqo&#10;2GPCK5JGYhjH1p3hlP0oN0APV3u4UTHiRVxCWaJxAhoJOwa8zibMLjl7VfhAj+YLLx7CWvCw0mGR&#10;wQtykSTlXXJnI0ynQU8yEcM2unnzlltvvdn1fhW+8VJclh2n+eMQePWctmbjvvvcstov/CG9JjGk&#10;szH+ScjRSuUKkszV54SQsP0UdeFhkYTnOPfgQiR/5ci7P5fh0DY0zEDEgpAEzAXvHJ4Ux9MH/rJe&#10;sqgzPtNhBUWl5uoJbugwgXl+12L+fBVLS8WUNtcxYw1xUThPKMWDhef9P7UYVgyNS8g9TMxVjY0g&#10;KLR79x7szXVB22osVbPLnjPx+Y/5TMOuiCPM9aI5tRMQ2f8D92IJwJqNW6Z+4Hd9v2V5PFpTiYqH&#10;U275TJnes8vEtGlEorVHBnmcKMVX2DiEsb4UrsBziAemsFzKECv74QkgvutQgGEumqccBQ5fid+y&#10;1GMaWWBJ0LXRqFpbrSyZ7FWMK4xv7L6aV3y/RAPzhn0sBgXTNDCzBrNoUQuBGnPl+tLOQ1qSHvyF&#10;ddywGAsCdFizBUu3Y3yzafMakm7wP371+DNfQgM6fu5ztcvmcwHmhBNuzuHy2u/6wOSu+8r6Y9VR&#10;jI/TvVFiyoAJBMqmyietbTIds/LxfCQ4LfkMqauAHnPHSsCB/XlvDUqWWMotjI3DpAbRvTaiAoa0&#10;IIpKyRgLmAnASDO4VsVOHcYVUSGsRVGdVXGpWRajYHmKeWtYkkD5XOxaj7XpG+EJIxSOFTVmLsd3&#10;qVs1//Mnjz/d/4NfgWsWtPTInGU6pPjo/KCaq66d+u45U1e4JefLBBskYZkRwgejiPZVqnx1MBqY&#10;wQdXIEQxOedpoUwBS+nGoru4NwISMgpVUzWGZwE2jjfYJ0K+DROmYS1yo29NvLUJ4ayUMYm/8Y8t&#10;C4HZM5e4PD+eiiXEsHB2FUuvPtda0mXj/9VvQCVvzEql/fs/lOvv5rpx3gkaa66Ogr9nH6975pNl&#10;jyiWCNlvoYnF0DNXkwMCzNM2w1Rm4lL72Oo+w5jqKPylBjwDW/hk9YXTOXJo/aI1a/JqW8QpyiYV&#10;lghPCaCyDWkgxRETsWIpPUc10Fo0D0sL3X3nHSjAq4Sy1WuWlgJykmNCwNI+eamehnST6xkAhAWx&#10;RL0y/4tbvvFfh4z/9f+Qr7R/WazZM7SyIWeT13lVaRJn5WiCOYTtRwFGXmk1234I++BiIMrXhJ2m&#10;LETyi4wT3Z42gYfB4FdFvCTFHPyWFCyiPktuGCGNV+/bdz3KHbyp4zxaeqnGpvqcK4sCU/2nBn/l&#10;R9zmlq/8rkoavwCc6rbf1nTnm/mg06frfud9xF9as7+ooxVjYDiuhJNCzZFD0gZA0mnJ8cr15Kmx&#10;4HJW/XCeTOw7ZpA4opAcoZhd6yJf1StGZS3BlsodDEh6R7L/POPFKhRFFTfeeAN2K7QIqB5VCsyk&#10;wMiv/ZvJU6dwvvnBd1SimoiOBenY/M0/XuvF8j/1ew3PfVrKuVSpYISksAQWiGXY3BaatsqI2ebQ&#10;V1rjlRP+VN4XM2e15HdppW9DDpegjAh+KgsssAqh/KGk4gJaKZVEtOAW2JBCbC5i4nlZdJwyrTyv&#10;zih6sWHdWuzoXrbqXRVXC3LCG+qC8U/+D5t5dStXNr3jvRX2fWE4ITLY9m1R8zfxy++dOvSQmd5H&#10;fo0/2+izLtJMWS4n5NUkdSQsTr+9ZGglOxBPQTgVOsdBiyhllUmHJ8v5YSlK0njeR5BIM4rSZZoL&#10;jTVyfT+3dRrBpq7XXbcX9cIVEqh62RuQAsDS4If/E7kLuxl95wfnD44X6bMwnAiMW78B+o63DQ5N&#10;/Mx7jKiis1HEFZDg9fW5rS/L6zg3yUvUag0izUrn+Vi4Kz+KEFOKNhWCT2LZAFtrRkiqSyE0pIj4&#10;WkfqCSYtBZGLiaiaFAthMoxWHrGHci+sEj7XRtRvQL6pdnkmBTKW8FXrO78X/k7lVLoAFzxHDGva&#10;Whu/5xdqNt8012uMAeGEczrAz1ZjueA3T+7wRAyjMdK7npycgt2aeNIUqdhYPsUlDszGugEZfhl4&#10;eJTi6pw25qQTyluwrgNKv4rIt6FYObGqV77uKVBi8oWKx2clRUXayXe2fMcvRFhicGjsp/7p1MO/&#10;Ow9xUy1SzPArWoahZlSrZIzlkCBBleplhS7smRXz4a3EEk7zMnpxypixfyUdFTuL+M8Vy7tu2n8j&#10;cu1l4Kli6XUPj8o7OHnwswP/9gH7Szjmn4gx12MvQDv5EUX4Ntz+ptp3vm9mgaw8mYiG5yohTnzS&#10;phguKYpgurZgw2O5hrgmILvQzrFuf5C5yAC6lRLNurSBT67CY8hhdBTwIKhk+FnBAarYMBNleFUD&#10;r3LGeqNdiXq6kf/zwxlI8JeW/ctfviAbL1PsguGEO/PkQj4FU47ve0fdm99TBipbbsQJXBptWsOZ&#10;GlwnjVVInhLpAj/DyV9BFwEzLrczcnDgW67ooD9UjMvklZCjAmQVPQhOSh9rj10VtnLWxv79+7B8&#10;V1ULvdEQUmF/Ufcz9glE8P4Yc5F8CyqJWr79pyuPPZS96GLgRO4/+Nmh//VDE0cO+XG1WKf79i+r&#10;u+Nrp7bcDK7HGbtJMrVoj9nPcUkrviquM5HxRqBqq2CXPtgREorg+WCnQOKQF6vYzoVCrnjFxV40&#10;hxegZJarFo6hdGjv3msxZ6mKpQp5641zGdQRisTHHvmkpzD5QEC89Z3/ElG3xdDhIuHkV0JNDf/h&#10;/2TVeTpqe3rqrjtQs/OmqQ3XTq3c4SSSGdol4Yre8aU5LOGUke1A7QtIM80+EiDEYMbYqLejth3o&#10;KJ/tOhuEXPCViVwVCmr5LswI2HvtnvyKxRCoeu/rgwKA0NTBhzCpduyZh10eXgRSy9u/fZ4p65VT&#10;YFFwwmvQyvFP/crIX/6G88dlR11a469u5z58VRZEy/MWPU8Qf8IulPZRRlaI8hQlgAd73cAd8xTa&#10;dDmvp4qiHvPl/L+no3Vle6zoXzkhqle+LikA8KBfEy89XxT6uacw7Zru/OpFaqQi3RYLp/wsFAuO&#10;PfJnY1/89Ky4el0OVbVTVyIFEGlo2LUPs2Prb/nai/aR5ur4ksGphKvjT08denTy8BPjLz07Ndg3&#10;NdSXXawrkfrVNl/RFAB46jfuQBcad+2vXbkBC6dcXMiuQiIsPZwqfHH1sioFXn8UuIA07uuv89Ue&#10;VSmwtBSowmlp6Vl92huaAlU4vaGHv9r5paVAFU5LS8/q097QFPh/dNGjAnKjyZEAAAAASUVORK5C&#10;YIJQSwMEFAAGAAgAAAAhAOmz9EHgAAAACQEAAA8AAABkcnMvZG93bnJldi54bWxMj81OwzAQhO9I&#10;vIO1SNyo89NCCXGqqgJOVSVaJMRtG2+TqLEdxW6Svj3LCY6zs5r5Jl9NphUD9b5xVkE8i0CQLZ1u&#10;bKXg8/D2sAThA1qNrbOk4EoeVsXtTY6ZdqP9oGEfKsEh1meooA6hy6T0ZU0G/cx1ZNk7ud5gYNlX&#10;Uvc4crhpZRJFj9JgY7mhxo42NZXn/cUoeB9xXKfx67A9nzbX78Ni97WNSan7u2n9AiLQFP6e4Ref&#10;0aFgpqO7WO1Fy/qZyYOCJE1BsD9fpnMQRz48JQuQRS7/Lyh+AAAA//8DAFBLAwQUAAYACAAAACEA&#10;qiYOvrwAAAAhAQAAGQAAAGRycy9fcmVscy9lMm9Eb2MueG1sLnJlbHOEj0FqwzAQRfeF3EHMPpad&#10;RSjFsjeh4G1IDjBIY1nEGglJLfXtI8gmgUCX8z//PaYf//wqfillF1hB17QgiHUwjq2C6+V7/wki&#10;F2SDa2BSsFGGcdh99GdasdRRXlzMolI4K1hKiV9SZr2Qx9yESFybOSSPpZ7Jyoj6hpbkoW2PMj0z&#10;YHhhiskoSJPpQFy2WM3/s8M8O02noH88cXmjkM5XdwVislQUeDIOH2HXRLYgh16+PDbcAQAA//8D&#10;AFBLAQItABQABgAIAAAAIQCxgme2CgEAABMCAAATAAAAAAAAAAAAAAAAAAAAAABbQ29udGVudF9U&#10;eXBlc10ueG1sUEsBAi0AFAAGAAgAAAAhADj9If/WAAAAlAEAAAsAAAAAAAAAAAAAAAAAOwEAAF9y&#10;ZWxzLy5yZWxzUEsBAi0AFAAGAAgAAAAhANAb0xGeAwAAHgsAAA4AAAAAAAAAAAAAAAAAOgIAAGRy&#10;cy9lMm9Eb2MueG1sUEsBAi0ACgAAAAAAAAAhAFUSBvDvsQAA77EAABQAAAAAAAAAAAAAAAAABAYA&#10;AGRycy9tZWRpYS9pbWFnZTEucG5nUEsBAi0AFAAGAAgAAAAhAOmz9EHgAAAACQEAAA8AAAAAAAAA&#10;AAAAAAAAJbgAAGRycy9kb3ducmV2LnhtbFBLAQItABQABgAIAAAAIQCqJg6+vAAAACEBAAAZAAAA&#10;AAAAAAAAAAAAADK5AABkcnMvX3JlbHMvZTJvRG9jLnhtbC5yZWxzUEsFBgAAAAAGAAYAfAEAACW6&#10;AAAAAA==&#10;">
                <v:group id="Group 541" o:spid="_x0000_s1039" style="position:absolute;left:1616;top:3405;width:2914;height:2492" coordorigin="3736,3684" coordsize="2914,24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kKuMyAAAAOIAAAAPAAAAZHJzL2Rvd25yZXYueG1sRE9Na8JA&#10;FLwL/oflFbzpJoq2TV1FRMWDFKqF0tsj+0yC2bchuybx37uCIHMa5ouZLztTioZqV1hWEI8iEMSp&#10;1QVnCn5P2+EHCOeRNZaWScGNHCwX/d4cE21b/qHm6DMRStglqCD3vkqkdGlOBt3IVsRBO9vaoA+0&#10;zqSusQ3lppTjKJpJgwWHhRwrWueUXo5Xo2DXYruaxJvmcDmvb/+n6fffISalBm/d6guEp86/zM/0&#10;Xit4j6afk1kAPC6FOyAXdwAAAP//AwBQSwECLQAUAAYACAAAACEA2+H2y+4AAACFAQAAEwAAAAAA&#10;AAAAAAAAAAAAAAAAW0NvbnRlbnRfVHlwZXNdLnhtbFBLAQItABQABgAIAAAAIQBa9CxbvwAAABUB&#10;AAALAAAAAAAAAAAAAAAAAB8BAABfcmVscy8ucmVsc1BLAQItABQABgAIAAAAIQBQkKuMyAAAAOIA&#10;AAAPAAAAAAAAAAAAAAAAAAcCAABkcnMvZG93bnJldi54bWxQSwUGAAAAAAMAAwC3AAAA/AIAAAAA&#10;">
                  <v:shape id="Text Box 3" o:spid="_x0000_s1040" type="#_x0000_t202" style="position:absolute;left:4287;top:4421;width:1722;height:8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ETAVygAAAOMAAAAPAAAAZHJzL2Rvd25yZXYueG1sRE/NasJA&#10;EL4XfIdlCr3VTVKtNnUVCYhS9KD10ts0OybB7Gya3Wr06d2C0ON8/zOZdaYWJ2pdZVlB3I9AEOdW&#10;V1wo2H8unscgnEfWWFsmBRdyMJv2HiaYanvmLZ12vhAhhF2KCkrvm1RKl5dk0PVtQxy4g20N+nC2&#10;hdQtnkO4qWUSRa/SYMWhocSGspLy4+7XKPjIFhvcfidmfK2z5fowb372X0Olnh67+TsIT53/F9/d&#10;Kx3mvw2iUTyKkxf4+ykAIKc3AAAA//8DAFBLAQItABQABgAIAAAAIQDb4fbL7gAAAIUBAAATAAAA&#10;AAAAAAAAAAAAAAAAAABbQ29udGVudF9UeXBlc10ueG1sUEsBAi0AFAAGAAgAAAAhAFr0LFu/AAAA&#10;FQEAAAsAAAAAAAAAAAAAAAAAHwEAAF9yZWxzLy5yZWxzUEsBAi0AFAAGAAgAAAAhAJoRMBXKAAAA&#10;4wAAAA8AAAAAAAAAAAAAAAAABwIAAGRycy9kb3ducmV2LnhtbFBLBQYAAAAAAwADALcAAAD+AgAA&#10;AAA=&#10;" filled="f" stroked="f" strokeweight=".5pt">
                    <v:textbox>
                      <w:txbxContent>
                        <w:p w14:paraId="4E8235D0" w14:textId="77777777" w:rsidR="00E032F8" w:rsidRPr="009F0544" w:rsidRDefault="00E032F8" w:rsidP="00882C74">
                          <w:pPr>
                            <w:spacing w:line="240" w:lineRule="auto"/>
                            <w:rPr>
                              <w:lang w:val="pl-PL"/>
                            </w:rPr>
                          </w:pPr>
                        </w:p>
                      </w:txbxContent>
                    </v:textbox>
                  </v:shape>
                  <v:shape id="Picture 2" o:spid="_x0000_s1041" type="#_x0000_t75" style="position:absolute;left:3736;top:3684;width:2914;height:249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gdC5xwAAAOMAAAAPAAAAZHJzL2Rvd25yZXYueG1sRI/NTsMw&#10;DMfvSLxDZCRuLKEqYXTLJoSEtBt04wGsxrTVGqdqwta+PT4gcbT9//h5u5/DoC40pT6yg8eVAUXc&#10;RN9z6+Dr9P6wBpUysschMjlYKMF+d3uzxcrHK9d0OeZWSQinCh10OY+V1qnpKGBaxZFYbt9xCphl&#10;nFrtJ7xKeBh0YYzVAXuWhg5HeuuoOR9/gpTY0aSysPVHHT7XyzKXvjwdnLu/m183oDLN+V/85z54&#10;wbfF85N9MVag5SdZgN79AgAA//8DAFBLAQItABQABgAIAAAAIQDb4fbL7gAAAIUBAAATAAAAAAAA&#10;AAAAAAAAAAAAAABbQ29udGVudF9UeXBlc10ueG1sUEsBAi0AFAAGAAgAAAAhAFr0LFu/AAAAFQEA&#10;AAsAAAAAAAAAAAAAAAAAHwEAAF9yZWxzLy5yZWxzUEsBAi0AFAAGAAgAAAAhANCB0LnHAAAA4wAA&#10;AA8AAAAAAAAAAAAAAAAABwIAAGRycy9kb3ducmV2LnhtbFBLBQYAAAAAAwADALcAAAD7AgAAAAA=&#10;">
                    <v:imagedata r:id="rId14" o:title=""/>
                  </v:shape>
                </v:group>
                <v:shape id="Text Box 3" o:spid="_x0000_s1042" type="#_x0000_t202" style="position:absolute;left:4530;top:4349;width:1722;height:8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UAINzAAAAOIAAAAPAAAAZHJzL2Rvd25yZXYueG1sRI9Ba8JA&#10;FITvBf/D8gRvdWNsqo2uIgGxlPag9dLba/aZBLNvY3bV1F/fFQo9DjPzDTNfdqYWF2pdZVnBaBiB&#10;IM6trrhQsP9cP05BOI+ssbZMCn7IwXLRe5hjqu2Vt3TZ+UIECLsUFZTeN6mULi/JoBvahjh4B9sa&#10;9EG2hdQtXgPc1DKOomdpsOKwUGJDWUn5cXc2Ct6y9Qduv2MzvdXZ5v2wak77r0SpQb9bzUB46vx/&#10;+K/9qhVMkqeXSRJHY7hfCndALn4BAAD//wMAUEsBAi0AFAAGAAgAAAAhANvh9svuAAAAhQEAABMA&#10;AAAAAAAAAAAAAAAAAAAAAFtDb250ZW50X1R5cGVzXS54bWxQSwECLQAUAAYACAAAACEAWvQsW78A&#10;AAAVAQAACwAAAAAAAAAAAAAAAAAfAQAAX3JlbHMvLnJlbHNQSwECLQAUAAYACAAAACEAgVACDcwA&#10;AADiAAAADwAAAAAAAAAAAAAAAAAHAgAAZHJzL2Rvd25yZXYueG1sUEsFBgAAAAADAAMAtwAAAAAD&#10;AAAAAA==&#10;" filled="f" stroked="f" strokeweight=".5pt">
                  <v:textbox>
                    <w:txbxContent>
                      <w:p w14:paraId="56CC85B4" w14:textId="77777777" w:rsidR="00E032F8" w:rsidRPr="009F0544" w:rsidRDefault="00E032F8" w:rsidP="009F0544">
                        <w:pPr>
                          <w:spacing w:line="240" w:lineRule="auto"/>
                          <w:rPr>
                            <w:szCs w:val="22"/>
                            <w:lang w:val="pl-PL"/>
                          </w:rPr>
                        </w:pPr>
                        <w:r w:rsidRPr="009F0544">
                          <w:rPr>
                            <w:szCs w:val="22"/>
                            <w:lang w:val="pl-PL"/>
                          </w:rPr>
                          <w:t>Ścisnąć tu</w:t>
                        </w:r>
                        <w:r w:rsidR="00F43CD8">
                          <w:rPr>
                            <w:szCs w:val="22"/>
                            <w:lang w:val="pl-PL"/>
                          </w:rPr>
                          <w:t>taj</w:t>
                        </w:r>
                        <w:r w:rsidRPr="009F0544">
                          <w:rPr>
                            <w:szCs w:val="22"/>
                            <w:lang w:val="pl-PL"/>
                          </w:rPr>
                          <w:t xml:space="preserve"> i pociągnąć</w:t>
                        </w:r>
                      </w:p>
                      <w:p w14:paraId="7F323BE7" w14:textId="77777777" w:rsidR="00E032F8" w:rsidRDefault="00E032F8" w:rsidP="009F0544">
                        <w:pPr>
                          <w:spacing w:line="240" w:lineRule="auto"/>
                        </w:pPr>
                      </w:p>
                    </w:txbxContent>
                  </v:textbox>
                </v:shape>
              </v:group>
            </w:pict>
          </mc:Fallback>
        </mc:AlternateContent>
      </w:r>
    </w:p>
    <w:p w14:paraId="338E7832" w14:textId="77777777" w:rsidR="00710E8D" w:rsidRDefault="00710E8D" w:rsidP="00E032F8">
      <w:pPr>
        <w:tabs>
          <w:tab w:val="left" w:pos="4"/>
        </w:tabs>
        <w:spacing w:after="240" w:line="240" w:lineRule="auto"/>
        <w:rPr>
          <w:color w:val="3B4045"/>
          <w:spacing w:val="-1"/>
          <w:szCs w:val="22"/>
          <w:bdr w:val="none" w:sz="0" w:space="0" w:color="auto" w:frame="1"/>
          <w:lang w:val="pl-PL"/>
        </w:rPr>
      </w:pPr>
    </w:p>
    <w:p w14:paraId="7BA5E762" w14:textId="77777777" w:rsidR="00710E8D" w:rsidRDefault="00710E8D" w:rsidP="00E032F8">
      <w:pPr>
        <w:tabs>
          <w:tab w:val="left" w:pos="4"/>
        </w:tabs>
        <w:spacing w:after="240" w:line="240" w:lineRule="auto"/>
        <w:rPr>
          <w:color w:val="3B4045"/>
          <w:spacing w:val="-1"/>
          <w:szCs w:val="22"/>
          <w:bdr w:val="none" w:sz="0" w:space="0" w:color="auto" w:frame="1"/>
          <w:lang w:val="pl-PL"/>
        </w:rPr>
      </w:pPr>
    </w:p>
    <w:p w14:paraId="26AA96E9" w14:textId="77777777" w:rsidR="00710E8D" w:rsidRDefault="00710E8D" w:rsidP="00E032F8">
      <w:pPr>
        <w:tabs>
          <w:tab w:val="left" w:pos="4"/>
        </w:tabs>
        <w:spacing w:after="240" w:line="240" w:lineRule="auto"/>
        <w:rPr>
          <w:color w:val="3B4045"/>
          <w:spacing w:val="-1"/>
          <w:szCs w:val="22"/>
          <w:bdr w:val="none" w:sz="0" w:space="0" w:color="auto" w:frame="1"/>
          <w:lang w:val="pl-PL"/>
        </w:rPr>
      </w:pPr>
    </w:p>
    <w:p w14:paraId="796C294E" w14:textId="77777777" w:rsidR="00710E8D" w:rsidRPr="00501938" w:rsidRDefault="00710E8D" w:rsidP="00E032F8">
      <w:pPr>
        <w:tabs>
          <w:tab w:val="left" w:pos="4"/>
        </w:tabs>
        <w:spacing w:after="240" w:line="240" w:lineRule="auto"/>
        <w:rPr>
          <w:color w:val="3B4045"/>
          <w:spacing w:val="-1"/>
          <w:szCs w:val="22"/>
          <w:bdr w:val="none" w:sz="0" w:space="0" w:color="auto" w:frame="1"/>
          <w:lang w:val="pl-PL"/>
        </w:rPr>
      </w:pPr>
    </w:p>
    <w:p w14:paraId="45798C2C" w14:textId="77777777" w:rsidR="00E032F8" w:rsidRPr="00501938" w:rsidRDefault="00E032F8" w:rsidP="00E032F8">
      <w:pPr>
        <w:tabs>
          <w:tab w:val="left" w:pos="4"/>
        </w:tabs>
        <w:spacing w:after="240" w:line="240" w:lineRule="auto"/>
        <w:rPr>
          <w:color w:val="3B4045"/>
          <w:spacing w:val="-1"/>
          <w:szCs w:val="22"/>
          <w:bdr w:val="none" w:sz="0" w:space="0" w:color="auto" w:frame="1"/>
          <w:lang w:val="pl-PL"/>
        </w:rPr>
      </w:pPr>
    </w:p>
    <w:p w14:paraId="6303511E" w14:textId="77777777" w:rsidR="00E032F8" w:rsidRPr="00501938" w:rsidRDefault="00CC427C" w:rsidP="00E032F8">
      <w:pPr>
        <w:tabs>
          <w:tab w:val="clear" w:pos="567"/>
          <w:tab w:val="left" w:pos="708"/>
        </w:tabs>
        <w:spacing w:after="240" w:line="280" w:lineRule="exact"/>
        <w:rPr>
          <w:b/>
          <w:szCs w:val="22"/>
          <w:lang w:val="pl-PL"/>
        </w:rPr>
      </w:pPr>
      <w:r>
        <w:rPr>
          <w:b/>
          <w:szCs w:val="22"/>
          <w:lang w:val="pl-PL"/>
        </w:rPr>
        <w:tab/>
      </w:r>
      <w:r>
        <w:rPr>
          <w:b/>
          <w:szCs w:val="22"/>
          <w:lang w:val="pl-PL"/>
        </w:rPr>
        <w:tab/>
      </w:r>
      <w:r w:rsidR="00E032F8" w:rsidRPr="00501938">
        <w:rPr>
          <w:b/>
          <w:szCs w:val="22"/>
          <w:lang w:val="pl-PL"/>
        </w:rPr>
        <w:t>Rysunek B</w:t>
      </w:r>
    </w:p>
    <w:p w14:paraId="114BE3A3" w14:textId="77777777" w:rsidR="00E032F8" w:rsidRPr="00501938" w:rsidRDefault="00E032F8" w:rsidP="00E032F8">
      <w:pPr>
        <w:tabs>
          <w:tab w:val="clear" w:pos="567"/>
          <w:tab w:val="left" w:pos="708"/>
        </w:tabs>
        <w:spacing w:after="240" w:line="280" w:lineRule="exact"/>
        <w:rPr>
          <w:szCs w:val="22"/>
          <w:lang w:val="pl-PL"/>
        </w:rPr>
      </w:pPr>
      <w:r w:rsidRPr="00501938">
        <w:rPr>
          <w:b/>
          <w:szCs w:val="22"/>
          <w:lang w:val="pl-PL"/>
        </w:rPr>
        <w:t>KROK 1: Przygotowanie dawki</w:t>
      </w:r>
      <w:r w:rsidRPr="00501938">
        <w:rPr>
          <w:szCs w:val="22"/>
          <w:lang w:val="pl-PL"/>
        </w:rPr>
        <w:t xml:space="preserve"> </w:t>
      </w:r>
    </w:p>
    <w:p w14:paraId="2768A1BC" w14:textId="77777777" w:rsidR="00E032F8" w:rsidRPr="00501938" w:rsidRDefault="00E032F8" w:rsidP="00E032F8">
      <w:pPr>
        <w:numPr>
          <w:ilvl w:val="0"/>
          <w:numId w:val="25"/>
        </w:numPr>
        <w:tabs>
          <w:tab w:val="left" w:pos="283"/>
        </w:tabs>
        <w:spacing w:after="240" w:line="240" w:lineRule="auto"/>
        <w:rPr>
          <w:spacing w:val="-1"/>
          <w:szCs w:val="22"/>
          <w:bdr w:val="none" w:sz="0" w:space="0" w:color="auto" w:frame="1"/>
          <w:lang w:val="pl-PL"/>
        </w:rPr>
      </w:pPr>
      <w:r w:rsidRPr="00501938">
        <w:rPr>
          <w:spacing w:val="-1"/>
          <w:szCs w:val="22"/>
          <w:bdr w:val="none" w:sz="0" w:space="0" w:color="auto" w:frame="1"/>
          <w:lang w:val="pl-PL"/>
        </w:rPr>
        <w:t>Zajrzeć do otworu ustnika i upewnić się, że nic nie blokuje ustnika (Rysunek C). </w:t>
      </w:r>
    </w:p>
    <w:p w14:paraId="741161A4" w14:textId="21821DEE" w:rsidR="00E032F8" w:rsidRPr="00BE4AB9" w:rsidRDefault="00E032F8" w:rsidP="00BE4AB9">
      <w:pPr>
        <w:numPr>
          <w:ilvl w:val="0"/>
          <w:numId w:val="25"/>
        </w:numPr>
        <w:tabs>
          <w:tab w:val="clear" w:pos="567"/>
          <w:tab w:val="left" w:pos="708"/>
        </w:tabs>
        <w:autoSpaceDE w:val="0"/>
        <w:autoSpaceDN w:val="0"/>
        <w:adjustRightInd w:val="0"/>
        <w:spacing w:after="240" w:line="240" w:lineRule="auto"/>
        <w:rPr>
          <w:szCs w:val="22"/>
          <w:lang w:val="pl-PL"/>
        </w:rPr>
      </w:pPr>
      <w:r w:rsidRPr="00501938">
        <w:rPr>
          <w:szCs w:val="22"/>
          <w:lang w:val="pl-PL"/>
        </w:rPr>
        <w:t xml:space="preserve">Spojrzeć na okienko kontrolne (powinno ono być czerwone, Rysunek C). </w:t>
      </w:r>
      <w:r w:rsidR="00EC0972">
        <w:rPr>
          <w:noProof/>
          <w:lang w:val="pl-PL"/>
        </w:rPr>
        <mc:AlternateContent>
          <mc:Choice Requires="wpg">
            <w:drawing>
              <wp:anchor distT="0" distB="0" distL="114300" distR="114300" simplePos="0" relativeHeight="251643904" behindDoc="1" locked="0" layoutInCell="1" allowOverlap="1" wp14:anchorId="01C674BA" wp14:editId="3BBECB18">
                <wp:simplePos x="0" y="0"/>
                <wp:positionH relativeFrom="column">
                  <wp:posOffset>-233045</wp:posOffset>
                </wp:positionH>
                <wp:positionV relativeFrom="paragraph">
                  <wp:posOffset>242570</wp:posOffset>
                </wp:positionV>
                <wp:extent cx="2718435" cy="1943100"/>
                <wp:effectExtent l="635" t="0" r="5080" b="3175"/>
                <wp:wrapNone/>
                <wp:docPr id="419955320" name="Group 34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718435" cy="1943100"/>
                          <a:chOff x="899" y="3407"/>
                          <a:chExt cx="4281" cy="3060"/>
                        </a:xfrm>
                      </wpg:grpSpPr>
                      <wpg:grpSp>
                        <wpg:cNvPr id="22801162" name="Group 350"/>
                        <wpg:cNvGrpSpPr>
                          <a:grpSpLocks/>
                        </wpg:cNvGrpSpPr>
                        <wpg:grpSpPr bwMode="auto">
                          <a:xfrm>
                            <a:off x="2033" y="3407"/>
                            <a:ext cx="3147" cy="3060"/>
                            <a:chOff x="2033" y="3407"/>
                            <a:chExt cx="3147" cy="3060"/>
                          </a:xfrm>
                        </wpg:grpSpPr>
                        <pic:pic xmlns:pic="http://schemas.openxmlformats.org/drawingml/2006/picture">
                          <pic:nvPicPr>
                            <pic:cNvPr id="2017657327" name="Picture 3"/>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2292" y="3407"/>
                              <a:ext cx="2888" cy="30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wps:wsp>
                          <wps:cNvPr id="176433190" name="Text Box 352"/>
                          <wps:cNvSpPr txBox="1">
                            <a:spLocks noChangeArrowheads="1"/>
                          </wps:cNvSpPr>
                          <wps:spPr bwMode="auto">
                            <a:xfrm>
                              <a:off x="2033" y="3684"/>
                              <a:ext cx="1185" cy="6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14:hiddenEffects>
                              </a:ext>
                            </a:extLst>
                          </wps:spPr>
                          <wps:txbx>
                            <w:txbxContent>
                              <w:p w14:paraId="06E243CD" w14:textId="77777777" w:rsidR="00E032F8" w:rsidRPr="005D7FF2" w:rsidRDefault="00E032F8" w:rsidP="00E032F8">
                                <w:pPr>
                                  <w:rPr>
                                    <w:b/>
                                    <w:sz w:val="20"/>
                                  </w:rPr>
                                </w:pPr>
                              </w:p>
                            </w:txbxContent>
                          </wps:txbx>
                          <wps:bodyPr rot="0" vert="horz" wrap="square" lIns="91440" tIns="45720" rIns="91440" bIns="45720" anchor="t" anchorCtr="0" upright="1">
                            <a:noAutofit/>
                          </wps:bodyPr>
                        </wps:wsp>
                      </wpg:grpSp>
                      <wps:wsp>
                        <wps:cNvPr id="1651286403" name="Text Box 353"/>
                        <wps:cNvSpPr txBox="1">
                          <a:spLocks noChangeArrowheads="1"/>
                        </wps:cNvSpPr>
                        <wps:spPr bwMode="auto">
                          <a:xfrm>
                            <a:off x="899" y="5279"/>
                            <a:ext cx="2500" cy="73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14:hiddenEffects>
                            </a:ext>
                          </a:extLst>
                        </wps:spPr>
                        <wps:txbx>
                          <w:txbxContent>
                            <w:p w14:paraId="5CCE4C40" w14:textId="77777777" w:rsidR="00E032F8" w:rsidRPr="009657F2" w:rsidRDefault="00E032F8" w:rsidP="00E032F8">
                              <w:pPr>
                                <w:rPr>
                                  <w:b/>
                                  <w:sz w:val="20"/>
                                </w:rPr>
                              </w:pPr>
                            </w:p>
                          </w:txbxContent>
                        </wps:txbx>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01C674BA" id="Group 349" o:spid="_x0000_s1043" style="position:absolute;left:0;text-align:left;margin-left:-18.35pt;margin-top:19.1pt;width:214.05pt;height:153pt;z-index:-251672576" coordorigin="899,3407" coordsize="4281,306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uL235uwMAADwLAAAOAAAAZHJzL2Uyb0RvYy54bWzUVtuO2zYQfS/QfyD0&#10;ntXVtiysN0iyzSJAki6a5ANoipKISCRD0mtvv74zpORr0qRBsEAfbPA6PHPmzIyun++GnjxwY4WS&#10;qyi9SiLCJVO1kO0q+vTx9bMyItZRWdNeSb6KHrmNnt/8/tv1Vlc8U53qa24IGJG22upV1Dmnqzi2&#10;rOMDtVdKcwmbjTIDdTA1bVwbugXrQx9nSTKPt8rU2ijGrYXV27AZ3Xj7TcOZ+7NpLHekX0WAzfl/&#10;4//X+B/fXNOqNVR3go0w6E+gGKiQ8Oje1C11lGyMuDA1CGaUVY27YmqIVdMIxr0P4E2anHlzZ9RG&#10;e1/aatvqPU1A7RlPP22WvX+4M/qDvjcBPQzfKvbZAi/xVrfV8T7O23CYrLfvVA3xpBunvOO7xgxo&#10;AlwiO8/v455fvnOEwWK2SMsin0WEwV66LPI0GSPAOggT3iuXy4jAbl4kixAc1v0xXi+yMg1382Tu&#10;L8a0Cu96rCM2jP0INAzBh3tDRA0AsjJJ03kWEUkHQO8JJvnMGzt3F4P5q+jIkjw/82siJU+LxalX&#10;tNrT8ZV7Bz4ub36DDy1YBb9RPzC60M/38wxuuY3h0Whk+CEbAzWfN/oZSF1TJ9aiF+7Rpy1IBkHJ&#10;h3vBUHo4OQpTki7ms0WeATEhUHAMXyc5amI6HK5SdM1rlkj1qqOy5S+shsQHicH1ackYte04rS0u&#10;o7pPrfjpCZx1L/Rr0fcoahyPjkPtOMu9r3AX8vpWsc3ApQuFyvAeOFDSdkLbiJiKD2sOmjRvag+I&#10;VtawvwC3L0nWGe5Yh483AGJch/juNzziA0h0x0Iafzczs2wJ+j9JsUmKWVlCucbkvEgwYNlYd8fV&#10;QHAAsAGpT3z68NYiZsA2HUHUUiF53pdenizAQVzx+BHxOAQHMF2hDdiJa5hdsP2fKt2HjmoOKNHs&#10;QV4griLP0yX0g6Cuj0jAS7WDSpChNsbjWBWJ28EGagZ9sKE4/ouqjq4GOz8Wk315mJdFKHtTTNK0&#10;HAvmPD+teQe+f1VIaMV9yxwDir6EAOHI7dY7X0RTL1dcWqv6ESgyCvQAZMJnAAw6Zf6OyBZa6iqy&#10;XzYUa0b/RkIkl2lRYA/2k2K2yGBijnfWxztUMjC1ilxEwvCVC317o41oO3gpxESqF9CDGuE1eEAF&#10;qsIJiMmPjhrCUyhsPkuzcl4kUPQvJOZrGGIDRT6dxKbGOssWy1OFZTPowj7rF9CbQyZP3XzK6CdW&#10;2D4L/1cKg0800NrJN+Dx3Ovw8NF78w8AAAD//wMAUEsDBAoAAAAAAAAAIQB37xhZU48AAFOPAAAU&#10;AAAAZHJzL21lZGlhL2ltYWdlMS5wbmeJUE5HDQoaCgAAAA1JSERSAAAA6wAAAPkIAgAAAT5xZYQA&#10;AAABc1JHQgCuzhzpAAAABGdBTUEAALGPC/xhBQAAAAlwSFlzAAAOxAAADsQBlSsOGwAAjuhJREFU&#10;eF7t3Ye/FtXZPfz3z/jlaTHRJJo80WgSNVFRggpIB5UiYjc2UBEUpIkogjRFY++9K2BDQbFXqooI&#10;KmAB7L2iPu935pqzGe5zDgKncDhhfy6GuefM7NmzZu211zUz99z/3/81WGmUqj/df+tirg7lmwuO&#10;LuYaqdXVyxdffHnjzbfddsfdd9499e4p906778H7H3jowekzHnxoxvSHZ8589LFHZz1RrLp2+X7K&#10;eNOaq976l1uZXnr5Veq674HpDzz4sLoemvHIjJmzHpn1uBofe/zJZ559/oUX5yx46ZXYpHqptdVq&#10;P2/yv2657U6N1cBRZ49R+3U33Dx02BlDho54/ImnnnjqmWefe2H5W28XG1QrWdVfjugQH8plj91b&#10;qF1o8sqVqyaed8GcufPVdf2Nt0y99wENj6rfXLqs2KBaqbXqffdtE1Xfe/90mGiy5t8z9b677plm&#10;Gq2GySsLXy02qFZqrbpnz4POHj02as/O3kMzYD3zkVni4RmPwvqJJ59W9bz5C1avXl1ss3aptepe&#10;vXoPGHjaoMFDhw0fOen8C08fMvy0QUMGDBx00smnnHDCiXYTtcMEi4pt1i61Vn1g956jx4y74F+X&#10;XHzpFVdefd3KHbd7Y4dtxezfbzNt6/+ePWfe4iVvvPX2O6vee98xFdusXWqtulOnLqeedvq/Lr4M&#10;K4Sm3X7nPZg3f8HL8BVvvLn03RUr3nv/A/gU26xdaq26S5duqr7wokudNxvPeuzJJ3NKPP/CbHR+&#10;ZeEilepTwvJim7VLrVV363bAyf0HOpOXXXF1334nHX7EURGHHXaEc/DRxx9/+eWXX331lartr9hm&#10;7VJr1fsf0F2Nzp7q+vY7+eNPPnlt8RJEjL/a61XXXK/qzz77fMOq/uGHH7p23f+YY4/XRl1Gn0Rt&#10;8fQzzzl7n376mXVeenmh2j/59NMNqxph23fopN7xE8+/6JLLL7nsSmdSJ9RTtF3nVqPVnnr6WeTZ&#10;MKyHDhvR55DDAILUY8aOHztu4tH/PNZBHHvcCcef0M9U14eyNVWto8ZWFaXmqjt37tq+fccRZ4w6&#10;uf+AQYOH0KOzRo/N9nHuhFFnnWPhoYcdceRR/4zab7rl9tiqotRc9Z4t9mqxx55OIFWC9chRo88Z&#10;O16NO+2w49x5C8ZNOE9vOrjPoZj+008/2WWx2dolq7p6afWPvdu02S8EZOSZZ2spTHbcfgeh9jNH&#10;jVY70OjM4iWvO5nFZmuXmqvea6+Wbdu2i6qhrNV2FlUL2q1q+0NQg84VV11bbLZ2qblqBICJ0/Xq&#10;oteQZPiIMyGurmj1ueMnqZpaHXtcXwJAwYvN1i41Y6107NgZvs7nihUrR59zrlMKX6cRMqqGL1E8&#10;8aT+9tG9e89im7VLrVXDGhSojYWoRpUMvmDVfa69/ibactTRxzgUu99geVI0ykD+z2OOO+LIowXC&#10;Zf3z8CPtzxTB+53Yf7/92hdrVytZ1Z8d8of4UFEcqdpvvf0ux37c8f3sw3FEwIew4H6xak0lq3od&#10;vslQYFixA+PhHXdNQQaUQHbDDWksVqqlZFX/bHlz6fJTBpymywgzUC7+UEv5Yd6Dpmuq/vz4vxZz&#10;dSjfXtG/mFvPVm9caaiqG7je1TMuC2NZx5JoltVbL149lTDt68KB8b351jsIMY8wZdp9fB69DkOt&#10;Q3ORzEKxarVSQ72U01TXohLhpvWLqIvDY2t4MKOi4XXZ8rdik4pCKmpur6oNKNdcd6Mup14VcdY7&#10;/HF7y3sddLBQr7HcEK5zF9uUSq31KqrgY2gF9/b+Bx+SYMM560RL7YNnNHJzTDXaxnXVy+WrWqhX&#10;k02nTrufLwC3ZEB71fvc8y8aEosNSmVd9Q4+fVjU66SpN+FrxhkLfw5iUBQblEqt9TKvgKPlrJeh&#10;zz4gMPDUQf37D+x34smkmX8EBYg3rL0HHNhj4KmDJ194MWcE5Xf+tN3yP237+g7bLtr+d4/8bqsr&#10;zznXkPj6G2++/c67oC+2KZVa6919t91puVNkNGK3DJo8Cv4CNIzzwldfY5xVWmN2VWu9u/1tN4OF&#10;etUIXCcqUhL1xrnC3M8//4LBNR4W25TKuurVXpRAKU0OvxzBZUlYGK1wzRtWLxwMnQaebNw8/Ei1&#10;qEKSzHn6KyYA3RJVcwdcc2yVSq31yi+ddCMx54leNIEJlxVDAKzffPutdRyH/Tl1untslcq6cNBM&#10;VTtpQQmNxdyw3FISLTWjakDzMflGa8q66lXpxEmTzxh5lpGYeXAa2QmD/wl9T3QQPNi33333448/&#10;SuJYr2KzqlJrva1btz2odx8VcZWIzHMyOzyVpjmZlttreGR7Yrpiq1RqrZdI4kOPHr0mTJocjk2l&#10;/CCfGFbTyC/v1C15uA3AgfFmL0MfzIQfDAvLaqqX/9RkaQg6c/zFZlVlXfWShagXmuqNSkWHDp2i&#10;Xgjo6AxRdRNUa72OV8KkC9AXOQgHD2iVOoE+jhs/Cabsj/3RX4AUm1WVWutl5aUY8oCVq97TidXl&#10;pDt1qsv89vhJjoZBVu+G6Y7Sq1dvNOCISS2SarhhiVwYSY2nQMAKK1C+YoNSWVe97dp1YCnJLjT0&#10;6UMOPRxDzOuEzpiZ8y+4iEbrI8UGpbKuehVQqNrJMZWGqDdCZmlMUum++7YpVl27/Ey9itapVBDJ&#10;q6+9QbfmjvufcuqAgadVP13lktX7s35HFXL+3AgPZISJevGHmsqPKxeZFu2tLyu1lj9riNJQ9TZc&#10;2cxbXL8mu76KbEtKUXyoO8Zz5s7XG2+46VaqxNoSZYM076y7x2VdwZEKM5bwpWEZNrRscP8wgBRz&#10;eTFYM8RakF3Kz6/mx5QnEHEpPrtC/Ohj8gdaG/42rPOLs+c6zgUvvbLk9TfCN6xnqcyXf7bEwGfG&#10;iE3fjEV33j0lMqZw94YWCt2lS7dOnboYEA3v5NwgtN9+7fc/oLuEIi4/x6VzZoftXbps+fff13yV&#10;u3ohxKZFi+PD+pRoN4yvvPo6ZAiktZgpNo5wX1jBOPNgVjNjHdbflNfR3ACb6ddizs9Wxsyi6p8r&#10;G9lihlYWEu2OiNzp5VcW2r3Tjc047QzwiMZbZ4OlNuzw0JgTGKOHFmPI4iWv40xR9c+VjWwxt1Nu&#10;rvj7rn+PvpWojMdcdEblRx8LKse9pQzgvMUMWRBD2uZQi6p/rmxMi3/66SfpsoyBf2W3OCDuQKOd&#10;96A1QdBuLY5GC6IRCZaDKTc6iDF7zjxdEKGLHayzbEyLdTJ9iAtkXdgrwbdw9aZ83cO//eUD2/zP&#10;/dv8z33b/Pe92/z3tK2zmLL1f9396/+8batfXDxmnENKR5LCqWCnih2ss2xMi5GYDmiubJqvx1G5&#10;jsRDXH7lNQ8e2uehPr2nHrj/Pfu1ntJ2n2lt972/Xev799v3vn1bTW21p+aCEwcWvbb4zaXLqISE&#10;S1KI/fpusYN1lo1psfypc+euLCH/Scs01Om+655psI8wQMTAgdbg1Kuc+kx7Fy6KMHxwwxKWjz7+&#10;WKL58SefvPPuCmwpdrDOspEY63lazGky81I/cobBhjptxVSjhgNgbiM1ZiIR95WFr2ozWYgrDhpq&#10;4FDidpVkQS8sdrDOsvEtxuOTTj5l0OChkfYZNdKVAF6a8XcAb7y51HnXlOFnjOp98CHsv4OMdDna&#10;Gin9559/gRrOgz5d7KP2sjEt3mP3Ft32P1DL9DmNzi7MH3YEuSBS8xe8zI2Trdmz8yF44aLX33gz&#10;J+p7cXUgCurTaREthjc2a/H6aNwGtxj5oudpYrRVMskG2T02kzBhbDOCIDQSU7EXXpzjYPQzTf/k&#10;00+/+eabqOqDDz+KdmPzW2+/41RIcONP6ygb3GLDsp7XunVbbZVXytgvvOhSY6yE2qj2r4svc8aN&#10;bRJMMuJgiLQ81hJgv7l0uUZ/+NFHn376WbQbDciLRjseQ8zZ1dL76mWDW4yLWiw55WkkuuQCNbUb&#10;myVoJE8QZvmaJNAUbXzEHz0V1+NOjAPDXZQIA8RIaTRVNh7FXtZRNrjFSGz4aPWPvVE51EAToRiD&#10;n0wdTnFRR6T7ZnGVwBJd0AE4YOfHoBOKgeIO6djj+lqh2E3tZa0Wr0/Za6+WLVu2SpdcwKbvy941&#10;d9jwkZpON7T4r3/+K5sWF2H+stOfd/7LzrpjXD1CVisff0K/7t17HtS7Dz4gtzEPPQhlsZvay8+3&#10;OHmd9YkTT+qvNX/ecadoa4qddthR+xBdi6PRzomTQyVRnEqgxBVXXeuYi73WXjYYYyYz7lPbcbSS&#10;adTP8itQZ5wx8qyzRo/FYB/LzRUOw0LciEbjPUITabSJ26L6NO9f7Kb2ssE8Vvbdt42AkJbhtMHM&#10;MMGsYTBx0BTccGCGun4n9j+we09t0jUTm4UD01/x2PpWlhAYyYl0bTdkymVjWozHe7fah8ABxsin&#10;Dx1wYA9jBH2lWVRZ/9PE6ItZ/xs3MfqfnIVKIGtcGqUbWMSyWagzrOO2cLlsTIuVjh07kzb7w0hG&#10;2ZhMNIyCfQ45DB1j8Hv+hdnshC4Ffn5DBmWgyeQlH8NRwubSEyfqtEFDJIJF1T9XNrLFil4i/bRX&#10;wakBlWw5DE0BvGY5AC2LCEsUY6QVEOaSy67Mpfpk3KWVRaXrUdZq8UZcWyFPWBHtZpfR0RCIFXgc&#10;98A1SxhKjDUE0eithzk2JJZprycTyuW7m4ebFi1Wfvqihiuq61N0RODpT7vsvIvWR0PL4ew7BhSy&#10;moMsNtvAUvMVlqZ5FWv1jMu+GNiy+FDR4nJxCjZtFO2oVmptcZMtW1rc8GXzbzG5aCKK8ePKRVpS&#10;/QmlNS3+cckz9fIAU72XCgTXtLj8eHxTK+VG14nHcp4bb76NMTfldPMn8afcPeVe2Vu6OBTXh9It&#10;BUn2t999V2y/3iXu40XZyBbzkLz8zbfeoaE8robedc80oblTp90v+9e+B/LHk4qoeuYpnlNiQnws&#10;6lq/kmBerxbfcdeUYi4vXA5cAalNWbMemhGNSzdB4opl3Ad5dNYT2vfEk0/HNeMXXpwze868ufMW&#10;LHpt8ezZc4sa16NsWIulG3Kk4kP+ZDLzDksNBaep8x6N1vq1Wly6eRM3QaLdzz3/4suvLFz13vuv&#10;LFxzutddkh9eX1akRu+xewvZEYfOPcZdsGCqzEcW1LXr/p07d+3UqUv7Dp3YX5aSYe/Z8yB5QCAt&#10;4pYCpN95d4UsOur/2bLBLVai0bvvtrsWX3bF1TfcdCv6RosBrB3IzSKj0A5/3F5qZGV9kZ3fa6+W&#10;Mv4ePXolmLVYniL7dzaK2n+urNXi9U9AotGyy4svvUKqB2ktBrBwiq+65nofMVXKfeRR/3TG0V1i&#10;B+9J51/IHMeNpmgxYry66DUrF1X/XNnIFit/2HY7jZZRyjfN6H9B4vc/+JB6kA48xpAFL73iry/O&#10;nuvYUIX8ybWCFRodVJYUavTiJa8XVa+zbGSLv/jiSxno33f9u9ZEhGIgxtJly994cylm47d+CV2J&#10;quZKmGNeQlVx22b+gpdsUv2RpRrLRraYAMtApaKpxSJ6niBt5IISE5BsEMmfjszvVGf3oPS86jea&#10;Xn/jzQ26baNsWIv33beNLLrcXKGJQYyQ5Ao9Jm1J3SpajMRIUSH2tZWNbDGhkLU7v/LQ1OKD+xwK&#10;VI1OeiySHmu9j2bKLU73TF9Z+Ko1i9rXWTayxS1btqJTcQdk1NljzsklTFCJkOes3VUDsqaYtxyP&#10;jd6QTi2OcUSjdVBLitrXWTayxViRXyXJLkFo9+DTh8XlttHnnHvaoCE+Dho8xJ/yi+GDsqsWJw84&#10;8aT+ffuddPzx/RxPjNhZu596Rmi0gRpDitrXWTayxXu32odW/POY4449ru9x+TOQccO034n9zzvq&#10;6Om/+eX9VfdMxbSt/3vq1v81Zev/uuNX/3HLVr+gG2gTnHEGIpwHjCpqX2fZyBZjhbYCdeJ5F8R1&#10;Pu245LIrDYHXnzLgvR1///afsu/dvZ5/9W7JDr9b+MffPr3drx3JXb/+T1TG2lyAadpyarhixcoP&#10;PvzIh6L2dZaNbLHxVj/rf8qpcfvRmKzF0ehrr7vhoT697+/ZfWqn9ve02Wdq233v26/1/fu1vq/N&#10;3vfu849pBx80b/4CrNXoJa+/oblvvf3OypWrNHo97/1vZItb/WPvg3r3wYHhOcygNc7pWCJujYW1&#10;18/0OUyluBokNDTCCKe1cZ/PMGlqMP/88y+KHdReNqbFP/30Ex73PvgQnUmL49FpXsdIEaNGhPnw&#10;RmhAE/StvK2LTBe+mj1dHmT45NNPP/vsc63GE8N1sY/ay8a02KmMnhctnjBpsrGXeGklOdO+eOwD&#10;tDFAkNsINk27NQuD312xQluN9lE++vhjCw2lxT5qLxvT4nHjJ1E3LTaInD5kOFPG8WCFRsuX4EoE&#10;iNe4CedlN6jzy+CTL7wYrkEM3hIVPv7kk2hu3OX1Ea2dq2IftZeNaXHcBNHzDCLU18jnGMgFpIX2&#10;VY/sQnd+209PdfbRIDU3WgxjLdYNin3UXjamxYboNm3202JKbJSOWy8avaZ9+SPxXCUO6F7QZeLw&#10;3ibGHQOknhoNTS3+8KOPsEKvLfZRe9mYFsuXZEFaADPDHpjTcwoaSmcRVJf67vvv0VqPZB6AWmz8&#10;f//neAjilVdfxx5Fi+FtfS0mMsVKtZeNbLHUjboZ8+Iub9zd0OdorV5v+JUkUzSdzAGAOROwjz5K&#10;z+A5gHhaQbsBrMX+Tu8aqudhRaSZoI22Ot38DcwIMMUIax9XKogGicg73HLN0r7UbtTXaNwlww7J&#10;sem78ad1lI1scevWbQ/s3jOaix7OplSPwTUTz1cYQbReix0JowNyEBrfQK19P/zwQ1RljNRoam0Y&#10;0SMbsMX0WHKquYhrBJEwX3r5VeEu9CqNiBbznKiCx3ENBZBkmCxodCBtMLKyyMe8Vw2T+R7WVTay&#10;xXxFABwuefzE82X8+hPd1ehoMaYSvjCiUmjuDLRvv/MuOEOME9LWtxWz0VBaocUt9tgTut26HcBa&#10;kLbsIYWzx2g3jzF02BkkTEgEBT3h8hwYO2pqObqD2dj89ddfx3NMvIcuqKeiVuxiHWUjW3zIoYej&#10;7xFHHn3mqNEcHJi127w2aSWdNoBbLuJmuuZq+lFHHxNHYkMMAbNGqxBDtPiiSy5vwBZ36tQFMeyY&#10;i9e+gacOZjDyfGSIBFvrJSPxGIuc3szZo8eeMfIsyq3pFMYBG+SRW6PjaSG6rp4G1OMOHTqRC40g&#10;xlQZHwy/iKGtZuIZlmhuuusfDymcNXqsA4N09tXOXr2ZqnhBg1TKSWioUVpz+WPqJoGzV2Rg3zQa&#10;rgDWpmix5bvusutOO+y44/Y7aKUjydqdPwuC646ze/eeRB09NJrztJX+Wuyj9rJWi9ezGD70vPT8&#10;Mf7JQTQaMYgDAtg3nlgtnl4x1dxddt7FMUSLHR4Nyfru/gcaaCBN7y6/8hoGsNhH7WVjWhyPNVVc&#10;YdG9qFi0GMDxsE1qsdBQmu0MRItxBqd79OiFwcYXVoTGrc812fVqcbllPxvadMCBPbSj3OKY8qiZ&#10;y8tbjCE6ohbrCfSO1YzLc8Uuay8bgzGVgLFmVbQVO+OCC3LrW+UWR3Ts2LncYsJiTdLBi9INLTYA&#10;FfuovWxMiw3Re7bYi/uJhgKGqzTgaXE8G4SjqZWpxTS7+DZfFSt0XDKHS4Z3hgkrbFvso/ayMS2m&#10;a1qss+tqRAo8BljdHInj6TEwk1utNMpEi8FpTNEjM43LO5++aLhBCa0ELSUWJKXYR+1lrRanD+su&#10;7Pw++7RGSh5IywS3MH/By4yYFhuxtQabQXj+BRcRQT0MraGbAZy3WNccMnSEzmodJ4QDmXrvAw/P&#10;eHR9nsDZmBYjK1WiylpM9rUJwKyCzN4wG9zQ6PT0ZjaOlJ7etATYVtNWlgP8JIILlbE6dcU+ai8b&#10;02JFnocbRmktk4wItiuehZf0c2qQDnpodGoxgMEptFuj9U4HjMdorTNAIbm5dZSNbHH79h1ZC0MA&#10;Dw4nxNCHfHwLP1askLHJOx6cPgP2+pNxgRpY08dwPIhBIrQYYZwoFHJC1v12lVQ2ssVcoiFNkoeL&#10;EAVVke3lKf6z+XdouMenn3nu0VlPUBJJ1F33TJPGaavV5LBabE2nIi7X4tj6mAplI1usGPMYNwpw&#10;+pDh2gEtZhJPUoBcyzQLltklgTwDiPDRQgyGrmN2ivTjot6fKxvfYqVz564n5S+6YSpoKqgwRFOE&#10;1muWdsPStNziOAy903E6SzTO6SpqXI9SpxYr/JAWC4BRKOLKxcNbmzh3TSfbcQwRFjownY/waa5o&#10;164DoSiqW4+yVovju4UbWnr06BVIi9vuuFvo+BSAfYscxF9NNRR/9DNdMLISrW/foRNZLCpav1J5&#10;7//7jXqVDco69dFooTW6mhEhtEJopbzaR6AOGHia0Eedn2L7DSmVLS4/1rJBBbSYEM9nombMBLpp&#10;hhPKmzuIAfKx2HIDS/o6b9FiZeNgTsV5h3HOh+x7FabCR6wwRhhKivU2qpQBXdPiby44+sclNb+y&#10;btOWivO/psXKT1984M9Np90as67n3cqFelQ8qdrIsQ75qrnFTblsfi3e7MoWiBu8bIG4wct6QWxY&#10;+WpsT2K+JcpRfk/kOkqtEMdoLZryU9SbvMRj82IdtqYGiK29/qdoS4nCudcGdFPU4h9//PH771d/&#10;9dVXn3/+hfj4k0+kg+X4slS+/e67777//ocffrBVsf2mK1CunuBvAogfnD5D8h+PQ91w061xiUui&#10;GF8duPPuqenbA/dMvS89qpoePZLjing+NB5cFOn5uRkzZ6WYGc/DP5LN+5PVbKiSuPHZQAXKFdLa&#10;eBB/8cWXY8dNvPTyq6665vprr7/pxqqvjsAxHmyAV4KpQKf0ipz0VG166FM8mT+sKp5+5rlnnn0+&#10;xbPPvVAxH1OrWdlWql3P50Q3okC5mMtLvUGMI+kWTrGoVIYNH9n/lFMvvvQKhA1M49FN08TKNBOR&#10;SBpT0EcUJyBHP4XTEGcipulMQBO44vn85wRmz547e868Vxe99vY7765c9Z4uUrSvXguIZajFh3pn&#10;cXyFoQLoMfmb1YefMQrE191wM5SpQTx/SAGEmYQvZGOK4NaMrx+ZpiAsekA54rkZNescTgayRyS+&#10;Y24QObCev+Cl1994c+XKVaZ1vOBTYyHHZUVuEKGoAHr33Xbvc8hhI84YNfnCi6+46lpYgAmCgM6k&#10;tvTeIUFzoXb1tTdQlW77HxiXzo/+57EX/OsS8m3zuPAYt1fPHT+pbdt2Yt992+yxe4sjj/pnz54H&#10;OZ2nDRoSRK6O8nP5W+VeWfjqsuVvCervZESz66vUCnHFH+peykDDCMSTzr8QLgBKKBvWgs4gRl4Q&#10;L3jpleyLLG+8ac2LLrncakiqv4PmnLHjre8EqBAZR509hmKcN/lfJOjY4/q2abOfUZQiHXPs8b16&#10;9V4DcZVqxzOvgTIiL17yxvK33vanQYOHFi2up9J4EEfZ7je/TUBPPO8CqF1+5TVIetzx/XbZeZeQ&#10;ZsgmFq967/33P/hQ6PXGRjQHazya2O/E/oteW7xT/qoRp8FHSDlDl1x25egx47p23d+a2A36k/MX&#10;WhUQV30hIobEQJkoB5GdUZuUX8tU99LYEFOJA7v3/Ouf/5qA1t/TPAGBUegvlMWKFSsDYlQ+ZcBp&#10;FHzI0BFDh43AUHRGf1bPGQqtGJnfI+qb/5RNy5at9Hocz15DMWo0z1fgW2U/wngExLkiv6yv6C8a&#10;4NQWza2P0qgQo158Oe/0IcN1c3KZwE1heWKxKXvg+OfOW0AxgUIKLIQC4SYshj4gBtBXXn2ds0VP&#10;4i6boPV0Q4WiusMrQ0wr7GLhq6+98eZS82etx0ut1r80KsQ6bPsOnbDssMOPrEC2HOQiII6I+cy0&#10;5V8+C9MWyUXkFBHVHRvvbFrpKKogrtAKp/DlV7IvH9CK9Xn4a/1Lo0JMJbp370k09XRDUAWy5dCv&#10;K6xbFtWSt/DFGb6l3KSMNZRTkgLcMsogrubespfmAdpOixbXR2lUiKlEr4MOxuJBg4cMHXZGPDak&#10;F3Oju/1ttwqUSS0pgDUbh8gJ6NpQFuadBisbFQ2bDJ/1QR9cDqEoUC5BnNwbrSBlwln58KMNuIm/&#10;7tJ4EBum9261D/JyVBRj4KmD2SNjF19lEBNsHNBzAzAwUCam5DVMWB7Zgw7/POa4iHjK4aijjxHp&#10;YY3seY2qr0gccujhwnJAJ4grWFxGmVbMm7+ALfEn569od51L40GsG7Zu3bZHj175c0B947mcuJUe&#10;wTAMGHhaTAcMHJSfgyFnjho95tgT7t0m+67kPb/O3i8r7qqaluPOX/2HuCOP23/1H7dt9YtbtvrF&#10;zb/8f6NGnmU8xGvcLyQllxHUDr2GfgId0BJr8yxK0e46l8aDGFiMVKdOXRAQiPFFBXIh0BmaMYWs&#10;ADH0rYbUFx573Au/3+bF32/z3O+3fnq7rZ/c7tdPbPvrx7f99WPb/krM+l0Wj+bxyO+2mvHbreKr&#10;rE4J3AF9+djsaWsCAkfjWxiJCOQ1DZVgjVGYSjAVRjwiU7S7zqXxIN5rr5ZCOqsj9+138qmnnU4c&#10;zs4fkmatOC0GVsRXXVLII24ZNvyZ7bZ+5Y+/TV+nFW/+advlf9p2xY7bvb/j79/fqYhlf9p2zh9+&#10;Y2XQz/ztVg/kQI856xywhs7GFy0lLJwDKOO7tzKO/NnB7Dui/pk16G2WELMTweL4XhmVwFn6KxOb&#10;OGkyiAEqfyO+8r0U3G5kFjEjx7s+f3t2XDwCBNHU05FRB48X2MeQVQ4mIabxLdY8Ic++KAxa8Gbo&#10;rnpPGinMWmJN8r0+z4muT2lUiFv9Y++A2DDFugWRQYzF8AViXKwAHy9x+533VMQdd02JiEv1zEZ4&#10;BkaCPyOgunygHGytCODm/H0dwPDFVsjGVwM/+vjjjz/5xAyUMdqaKoR10fS6lUaCmJ1gyziKLl26&#10;Hdzn0GDxaYMyFjNtE8+7AMQYCl8IGprCpRmgwpZFhDNLFhgKomwVjFehrdm14DnzcnvwcvAa6K8u&#10;em3J628AF1UhC9bsq9j5l3AjzEPZX/FcbfVlKhoJYtCAeJ99WnfrdkCf/KULIDasGesMaOeOnyTf&#10;JbvSKkNThR0GdHjbDMfSFTLJApuFttAkteG3hBlhiT8FqXNxyMClCcBF2IRslK/y7wv76E+o7UzY&#10;i15VtL5upZEglnEQin33bQPi+FL0CX1P5M+4CFoB5bEE+fwLDXe0mOZSDFjffOsdATeDzOeF7V1H&#10;xNXk+JIfFSI4FbSNVwgkZJX8y81ZMZ8gpiROoV5VtL5upZEgbrHHnvEqchD3PvgQKMTTsYh8+pDh&#10;Gcr5VwzHjZ9ElwFt9ANTBYLlCHOtkhSHVuUaZkQ8r69+Wq+2iy65nMjWCG4USz7//AungalAeRCv&#10;z1da16c0EsQoLNq2bddt/wOxOAAy4iEyuuUe+QxAS0AqoBSBF7E2Fv3444/rc8OYGaCqjIreY1vJ&#10;pF5CiK646lrdn3AUuFaVAD1pcYI4fdO8LqWRIN5j9xYg3i//1Z34gq9UmFZQZLDiWvqWQhb5axew&#10;OL6izr3yWPH4BOkwPE6ddr8lEKcDuMkbiO++/54MxEWcCjPgrDB3chl0hjILKFT19ddfJ4gRHMTs&#10;RQ7x6yCmVFxdUUUdSmNA7AhBLEBMKHr16g1ECCIylMvgRk93hLyBwQ1e8q7sAlD+yxxhG1iICB/D&#10;Qhj34j6IQY3fNaZByinR8eFeNKKqsCvx8oMIpA4Kg9gZYuGcLfXY7y233Wl3xWZ1KI0BsdaHULRp&#10;sx/T1r17T6YCkYOtAS714OEYXuMbFOJCO1NhrLOQKS475bvyn3EBPV/FaYQjhnJcjYwhDtDwitfO&#10;sIxOs1I06P/+zzqUJwHNZaOws2JU1C3YZxUaLeU+xQZ1KI0BMVbCN0xbx46dDziwh+wjMRe4RMPB&#10;GOVYNwcGXIetR0cgmo/JZiRLRxAyP5f/uG/iMojtkYbK3oDFHpBXQGM0WShrK8Tpif0moLOxbtV7&#10;xEElKtSSernn3xgQ33v/9IBYAt2+fUdDUCIv0Tgz/94m3+ZoaSXrJvgKRi2cALpxciCoEWKOe9Zj&#10;2VuUMiLndzljp998802B8spV6Iyh4dgAvXr1WoOYYS2hzETbikARIvviRoqV6lAaA+JxE84LiFk3&#10;mFIJ4NJcijFk6AjDPTQNYnybALfRf/zE8wENYtSGMjMgPeE6aDcRl7kwZKT8uOMLx2a5MGNhqPzQ&#10;/MWvIKOtBsZQ50CZ8oZ0RPO+/e47Cq6vRHchU9IWZ84ZrZebeI0BsYMPiElEULhHj17m4xpxvIFl&#10;UP6j2WGQx+TfRGaThw0f2bffSQCN6+6wC3wJSw5xET7GpfpYQVStkF3FF3FDVp4XSTPRgDI6p8EQ&#10;4pYkaQKufB3c2hYr1KU0BsTYCuI9W+wlu2MqJCDt2nVw2CNHjWaK4wuZHJXhDk8zoEecCX1+znLe&#10;Gc0HDBwkDwzvPOKMUWeMPMvB2zyLM8/20SZo61TlF5oHODEIDmhwc9bGVbsTeo9qcdYYKALooLMZ&#10;LsK2CGG/fKFs3pmOQ6hLaQyIjXIglnSwE7KPVv/YG4vj6jsI8jTkBFAOGHgaXcZcUIq4z2SJiNyP&#10;mEQ48uyL61VfX4+gJBEW0lCbqMGJgRq4dQLSZGg10upJ9ksN0JluwDqGQQOjMxTEl3nS4s0GYhKM&#10;v/Bl2nCZRHTtuj/O6trSENJsqnuCKSRC3HDTrQbAIGzgC7W1IM6ztUsvvyqeJzL0PTh9RpwSEGcv&#10;ZagKH1Wlc+CvPQK6Z8+DnGNhJEgaTSs0FeI6lpPt9JMLA0McQl1KrRDXYwFrhw6doGwG3BI8h2qe&#10;KNMQyUg8VmIaF47BB6kgcgyA8I2Ar4W23TH/pXHYxddp4cho77TDjvbCLwfxM4jz93UI46fNiYn1&#10;9RujrjOtJT7SjbB3UDY16BlmpScgnnjeBcUx1KE0BsS8Gq2AizCPwiQ13cyP6Ny5K3ABDY7AN3sP&#10;x5lnFxDnLD6we0/9gJojfrysRaQXt0QgpiWdOnUBtG3xPUEszFhIDQgFuYCyOtUsM3x10Wu8B5T5&#10;63AXOpb9FsdQh1I/EFfgVfdwSpyGMsT0FE8t32XnXcqYJojNRLTv0OkvO/3ZyFZwuQSx0EVUy8kE&#10;ykTDDKP2zLPPsxxQZrHDV1AhMlUcYR1KE4VYQNMRgok5BTE9gSOSBqApEsRp3hS+egxAE8QJZeOh&#10;hQZb5wy+BmErk3UWQgrDR0vNA2Iqr7sUR1iHUj8Qr7tQBi6CCodQ0EF9swJQQZcdFQGFbNz/LxOZ&#10;yaXU4ANKwjTBmuYFeTU1nDo9zk0FxBmLR402mrENhr4ePXqxaJbD9K57puEyIxEQW1O6XxxDHUpj&#10;QCzZNwqBOFBmVI0nMI1kBKxz5s5noZ5+5rl7pmaXwZyA8LnxoBBEoIzLerQhCJRWKMNanjcemjox&#10;IhPi8BVVEJt3ttTMIxr0sjzz8CMtNFpqEnA14Nr8Nx+E06PZxTHUodQKccUf6ljYYfyN0OU5ATBJ&#10;ENi19u07Orb8qYZl+unMRx8z1EAHyulxrOAylNkpHdzAGJjq6TIFBA8Z2fkvO8NF2oKA4ZHLEFfh&#10;e4ZKbBU5ofX5OTXzM7fcdif/F9f2NAnHJXjFAdShNBLEhJUZiN9VETopHCGI0cZ0SkIEluW/HP3W&#10;2+8YdvgBODryXDFGgDsykRCNHOssi4NU5Gxwl2UgYwJ3LYjzN4HZ1qlSG5VwGgBtfapiQ6dcZ5p6&#10;7wMvv7LQadareBtZaNH6upVGgvjHH3+ELy4b7kFsBspANLLLuHr06JWNPN0OwCAox3XbpcuWM1II&#10;5WgDGozOgK5iNAIWaUjtmV6G8oTz2FsqESgTepVYOa5jUAwQW+36G2+hxfEgoROgnRdedGnR+rqV&#10;RoJYAQ1wqZvWc8FCyuAwJF1oSDGktgH3hEmTV65cJZ2Ver27YgUNmTd/geH+zrunGoVQ0jgGqQqs&#10;A2J/jW/p6PI6iql5OmuhaoVt44qS9AfEuoLOEdXGFVTQS0SNz0W761waD2LFIUHZAXC4BFR6Ztyn&#10;dyyUA4s7oRFGIXAb6ynG4vyHHyi1mVcWLiIjL86ea+h/4smnH531xMxHZk3Pf2xGDn3v/cV3FAyw&#10;xNTYaNQCH+ycTvXbL2EBcY5vX2wlO07A4NOHxXU+p5mLqC+JiNKoECtGubgqj7wRNPGmW25HwLgE&#10;4/gBAY5yQNzgA3G9/rY77gYrfMXjTzyF3T4+lH/zlKX118uuuBpwRDbbsOrav/BRzYFv/hj5UNA7&#10;x9YkF1oiy4+rVEVb66k0NsTKRx9/TCUAnVAWtBIHTRHKAaMYIHRniOBdBIBEAisiLRdxMsqwFn1C&#10;HH6kFVQIXLvA3ImTJttvXC/VnwwVyMtvFK2sv7IJII4i0QC0NMRx4pEwg1aRXKFhfh1yIM/ALWA3&#10;xAP0QDP6e0wj4jRAuSL8iQpB9tTTTifc11x3I9kNcCOcbPK1d6t9yvdP67HUCvF3Nw+v+Ap6Q5S4&#10;4kUBA2jTCBb1yaeeoae4ZjiyJoWBeA5N9lPNeJdDn91bcgLWjuInitCTCiEmTGmR0c9wZ/McWdOT&#10;gIu83OQ7766I9jRE+WJgy5ohVhoB4ii4CWXh4CuwZgD4thn5V2UMX1mGPeE8cIep4JfzPDC7hB/e&#10;2XLugn/QFaZMuw+y3JgOAVCIR3eBvg7UKf8JxHg9fIMWMJZfNLcWxN9ccHSjoax89/33FCC6PJKy&#10;U2WshY+ILE1gQu64K/slRvkuM+sc+AhNAx0Dx0GzChy3wOI8BgkZB3WS6eg39fIMyvqU6hiuBbHy&#10;+fF//eyQPxQfGrFwCFUq3BdGu++2Ow4CHdBmEuI56MULOcsLQcwYBL7OVjhuHryR32bz7RX9q3O0&#10;EmJlHW8S2lJqK/FCsK/G9iw+l0oNEEeJE0K5i89bSk0lvWrt+9pfRFsrxKn8uHIR6YiKtkQ56voq&#10;vC2lvsoWiBu2bMG3YcsWfBu2bMG3YcsWfBu2bMG3YcsWfBu2rBe+suctiUZFSHHlXwVAtZefwffz&#10;4/8a1cmyN+4Ha5plQbiEzLphqRXfuBAh1ucs/duWuD65jguQNeMbarCFsOtZgojFh7VLDfgGuMWH&#10;LWX9Sm0srsSXbG8Bd+MK3KpfV/uZ8a3xy08//bR69epvvv3288+/+CL//vHHpffwm4+vbkX55ptv&#10;vvteWf3DDz800H3i9S/ktDo1Nxm+4Fj13vv3P/DQNdfdKK7Lv/550y2333LbnbdWeyf/3fkL+aeW&#10;3sYv7svf/6qGiojl2eM/+crPPvfCe+9/0Djow7fi8YfGxvfb7747r/Q6JZgCNNBMb04KQMWUql84&#10;SLAGoA/E6xsfKt6T+VD++kZR+YagPGJJPBCknsVLXi+a0gAlfuWk+JCXRsV33ITzJl948VXXXH/9&#10;jbdA9ub8ve/V2ZoCZxPE8K0B4kC5CuuEeIAecJffw5Q9fPXoYypsODrDd/XTa34qvvHwPWPkWRde&#10;dOkVV1179bU3wJcUQBamsAMZjAKUNQSsejNrvFJRxPsl4o0TT+TvVhTxKOozVb8XkYIslOfj49P5&#10;mwRt7rQVzarvIu8o372sT3y3/uVW+njxYe1CCkaOGn3ZFVfjLJLCFAeDgBkTc9LFxyLWZmIE3AtK&#10;ltCPCPTjIcGEO0zj9VbxqxFz5s6fN3/BKwtfXfL6G68uek2nKRpXryXuxBcf6hHf9F2XGiHuc8hh&#10;8fAzwurmMA3sYkSKzo7FZiIC34iEL3DX4FsN4ohE9qA5wkL5uedffOHFOQH0gpdeeXPpspUrV8XL&#10;2Ir21WtpEHwZqdogHjZ85OFHHDVx0uRrr78Ja6hqCAIcwwkExGWsA9kK/qbhK4MYuI/MqkA2ApGD&#10;yxnEpVc7Qzne9PHa4iUrVqwEsTGgaGK9lgbBV6kN4hZ77HnscX3HTzzfyEZ2DWUgjvEqBq40ZAXK&#10;pkhu6EsRI6GpAEo4uZgR8dsnTh5BD3BFIdO5XIRWBMRYTCLiG7bO0JtLlxetrL/SUPgq1SHmh/Zs&#10;sVe/E/szD/SXEMMoXtYTlja5ggAXsmPHTTxr9NjhI8484MAeXbp0i68gdOrUpWPHzu07dMoifzwy&#10;vgAS4U89evTq2nV/f7Jt4FseCdNAh8IvvbwQrO+uWEE0Tjyp/n8xrgHxVSogHjBw0D77tD65/wD6&#10;e8llVzIPGIdo/sThBr7B3wjoOwfc8b77tqHa8SzwmaNG29bpsVwnMDXPjRxy6OFt2uwHX6ewV6/e&#10;Pnbb/8AOHTpVx5cQJ5WYn//kCQrT4pH18XqOitKw+CpliP+y059xqv8pp449d8JFl1weaYXeTYhR&#10;OOGbIA7/ZIA67vh+MpHsqfTzLqDITkxUSHm3/98/mrHcqYqH2hG8Z8+D7OWII4/GegJd4FvtNwzg&#10;y0gsfPW1eFvS+RdcVDS6/krN+JaX1r2UIW7ZstWA/Itq/7r4ssuvvEY2TDHpKQqHEAe+ob+LXlv8&#10;xptLDUGnDRoSIut8wEU9Me5B55yx42OJ9U8ZcNrJ/Qf2OuhgQ+iYseNBDG5bFRJcE74hwcuWv0W7&#10;qLY9Fo2up9IY+CpliA/q3cfBI6N+rYODzBTEKJzwFQYcsrjqvfdNB58+DMdpiHXmzlugEhTW92m3&#10;5TTUEqiNGz+J4B6dvzNJ5ZSkb7+TEB+4IA59EMlFCLIbEuxEMuNn1+svnSiNhK/CaSaIjzn2ePjG&#10;LwDC1xL4ssMxuAni4ODf/+DDDz786L33Pxg0eCgcDXdi/oKXrc+xnj5kOOmkyOZpLj+rQ6jWMAVW&#10;tNXfnRgoB74FhZ98Gr7hhYPCJJj5BTHbp6MUza2n0nj4QnD33XZPEEMBviT4f7f7vY+cAIkIZANi&#10;A07CV6+nJIY7KoFxEOEQQGkdUO64/Q6EAlI4C1MrsyjOlvw7nnEHLi9c5m8ZXx2CBC1dttzCUWed&#10;UzS3nkrj4WtMb/WPvSljgphc7rVXy/QRIiG7MbiRwngXminnEF++ANYZI8/CeiYX4lRC+Dj5wovJ&#10;unN27HEnGNOcOXy3nGKgOeZGBL5li5aGOPiamXT+hUVz66k0Hr4yC+bh+BP6DRk6ImFaDn0TrPAN&#10;/jp43X/5W287ckOQ0Yw+MnP6QYx1AXH4M46NIYEygMKWGKwuvvQKQh/8Rd4yvmmIEzHEkS9Tp6Ro&#10;bj2VxsM3e9tXtwNQLL76UwFuROTHoRLmQSCFnTd/ARS4NBAbAA1xlATQkb/F8BjfSOaCQRxBKGQx&#10;9uWEFeTNU7jq+EaWERd6nMLqr3StS2lUfEmEXjzq7DFlIS4HPiZ800y6BBFLQCwk0/zymovC0+43&#10;A524Np9lK/c+MP3hmen6ToFvFX/LFiIf4l4mwcK+SFLR4voojYrvoYcdceppp1dgWg7JQlBYJCEW&#10;GcRVF4UrLvGUr5+lS2jpyhllCOdQ5q8oD3HCgEmCWWArGDOLFtdHaSR8f/jhB5mFhKoC0OqBiUHb&#10;GOsCWeSN62cBcfniWQFxtUvACd8Atzq++BsUDgtBfAHsoxNcNLo+SiPhK0do3bot5z/w1MEo/Pvf&#10;bVsBawpZQ9zFCIgD3Igyfyuv/5YoHEAHhcv4liEO/iZ8OQcSDGHmj6srGl0fpZHwBUS7dh3gO2Dg&#10;oOEjzmQzR48Z16VLtwpwI4xdicWFOFTjbyW+jz4WXE4nIBbWJhEVWXJca39l4SIzxsmi0fVRGglf&#10;Y1rHjp3h2/+UUxnSEVVvT2Qk5LIV+J508im8QXbrqArlUIl18DeQxXfcj0udNrQ+iBO+CdyEL3Aj&#10;WDRDHIlgV4yxRaProzQSvnHRVi4LOz6XBcbikWeezT9BGZeHnzHqD9tulyDmtxivdGmNYSjkotpd&#10;okRbgDol4dhYYxtSUn8qS0QBcdWF9mQhWDQukETAV+8pGl0fpZHwlVyA2PgmnWXR4vXMnD+UIYvO&#10;srLA2mrwNaOfShziS8nxToJjavoBxXgphJplhuntG4zKIYce3ueQw4CFwgnWLKrGtzLEmUTMmUci&#10;THm7otH1URoJ393+thu1dfzwQmGZsYEOkQdlv+iXxeDThyF1vH4A1nGPQzIWfxJmrG9sjOmppw0e&#10;eGr2VXlV0Zz+/QfGd73j4s4JJ5x4fP7KCEkdXgeLy44iYV2G2ChHfylM0ej6KI2EL/OLmGiFelLk&#10;+Hr8yWv/OqVAbQF6AeuRo0bf8av/mLb1f0/ZuvhpyvQDlfGLlOl3KdOvU94utvqPW7f6xS2//H+3&#10;7bbL6HPOlXHQFhCnkTAMXHiMDOuqjINKCPjW4xfvGw9fxkv+phfr13q6Xo/LsI44IXvHd/bOkpgR&#10;4CYd03/zy4d+88sHf/M/D2zzP/fncd82/x1xbx7Qj5i69X85Dff8OvtRSiiD+OZf/4c+QcRBVpbs&#10;2gL6Vrjhplu//PLLot11Lo2EL/1t3bpt74MP0X+rxDe7Hub4qyQi6/Vom7o8TZgwafJT2/06fvfz&#10;me22fnq7Xz+53Zrf/az46c+Zv93q4d9mZwLoUM4g3voXY8dN5CVQNXQgbAPCmiZ/xvNSBuK7eMkb&#10;i15bbJ0PPqy33whuPP6279AJeeELU+Ys3vx2wb8uERfmP+xgQBPx9nAjG59v+ur2v1u543bi3R23&#10;W/6nbZf+qfj1T9M0s3j73722/e/m/eE3TgP0Z/x2KzQH8R3b/KfaIBjp76uLXpOhLXn9DZFdTn/r&#10;7WXL3xLv5L+e+P4HH3740UcrV64Ct5WLdte5NAa+333/vfGtbdt29IH+4ib+cgtjz50wcdLkyfnP&#10;k/zr4stEQjnCEqyc84ffJDSX7PA7M8v+tO3bf9ruvdKPqq7YcTtn4vnfb4PguExVCMiUP2zNqMEL&#10;N5lb9hZwAfGbS5eJpdB9G7zZr6oK/4MdqalE0fQ6l8bAFzkC3wO79+SlaCsdoK1MWGJxIFvGF3m5&#10;4Omjz3moT2/xwEE97+1+wNSunaa03++eNvtMab33lNb7TGu777377Xtfu9YPtGtz/36t72u7z31t&#10;9r53339M23uvqa32vPn6m1haiYNpwndx/qOfkDUxzdCNH61d9Z55f4IvE100vc6lMfBlegLfAw7s&#10;waIZzSgs80slzs3xxdN4pAGgKejDVfkPGsWMtEriEDeb46kf6YYRiZhSALsgAnCsLXJ8sx8Fjltt&#10;aAvc+FEep18Evv6qNjstml7n0hj4gqOML9tAIpIK0wdsBSgQr73+psi+TCPMw1TgFCcgb5YypNTZ&#10;oM/PGqkkuHPzH1eGY1C1IjA3gRuSYJLx9v0PKK8wZ6E/M8J2WjS9zqUx8JUyGN9CH+DLmSUJlkQQ&#10;B8xFGQjiprw2rpGblsMScWf23PWUeBgFvnJlFA6I6Wz262cFuIuqpmv9InCObya6AAZodncv/x6H&#10;qXlw+6tTpRlF0+tcGgPf/Q/oHj/eF/gm/mb4jp8EX+RFVUcFuynTsqdM7s2fpYxbFRVhOWRFXJEw&#10;FrFf0gS6CeJgcQnZ4O8i5oH9CvKGWwhkP/vsc/Hpp59l5mHVe1aQIjuRRdPrXBoD35YtW/G/7dp1&#10;6N69J4sG36S/wV8Kq0vCN13KiYs4ZfMf13HKOVhc4S0u3OQJWKS5CMjPkmO2oco5LEJd3CS7QIRt&#10;/DhXfC0pwhKoo7Zt6/ESRGPgi7yBb48evY448ugY34K/LJrxzeBGH8gr/hYdf3qGbwZoFZTpukHk&#10;sik7AGgK2W1MERnKmBhXHXEXdQNcPIVtYJqKeXAjNXxtU4+XIBoDX+K7Z4u92rfv2LPnQYFvpGdn&#10;jDxr9JhxE8+7IL6LkSQCxEQgrkZiLojxNJBNmCYECYIAisDZmMmu1OQ3noFLF8rMTeCW8VXg66/U&#10;wymx9/r60ftGxLdDJ/iGPpzcf4CEOLuRUfVb4SwE/0Al4povh0CIA+Xp+e+yB8qUGvGP/uexdDyF&#10;jyPPPJuvCLXF2PBkeGs8S6MZwa1gbvp9WoVWBL4kRe+xZtH6upVNgC//IEs+9bTTITVy1GgUHj/x&#10;fC6NSsSjIYFy7sOy31KVidiqekA2zesWQvICaymiE4bmNCFGs2wwy38PsTq4UXwM/qI5/jqjKF+0&#10;vm6lwfHV0eC7114tA1+gHFv8cNwgEgE7FB4zdrxE2UCXjDA5lt0l+H42MiLnb7E2D+K+/U528kaf&#10;c65OQHBBG0NZuRTQVvE39DfwJf3kqDiAupUGxxdrEr7GNxDk75o+2RA3KP+BQ137rNFjQTwhh1iK&#10;XBthI+IMla9t+nhI6SfYxVFHH2MX9Mdp0y2oDQTL+BbQ5sVHf9LOMr46UHEAdSsNji87H/jG1yKw&#10;TP/t2+8kQxyJyCg84kwqAWJeYtjwkXGnpyLirg8EoWYwJMTGLVgIKYNhjUxTGGfuoN59eh98iDWd&#10;BudA5fzJpZdfZfykGNXBVRK+4c/ga1x1posDqFtpcHyN+PBlgTt16pLpQ47vCX1PNMSRiLgWnEF8&#10;5tkVmIrA1JkAzerVq9fzJ+6/+/574yEKH9znUNRWOejJDnGn7AWopRL4Jv8b+lsvP8+nNDi+xij4&#10;tvrH3glf+qhTx124oDCgQzorkCXEjh+zHLzR3/Sbb7+lp86ZFCAuREg3uDHjWPWbOk6JPhHuguzE&#10;dSJBiwPZKAlfHmPzw3fsuInw3bvVPvG1E+LogPXc/BbcQMjCGppF5H4LskSTGtIW4zh39fXXXwOR&#10;00BDtjcueoX3Yg8A9O1335lnkCVyYV0T06HJaBtFL8u/jhCxbPlbCVzFOgxGwhf9qUpsXsfS4Phy&#10;Y4Ev/sqP+xxymJ6r25IILs38GnAPO8JfQQ9QkgrQd95dQWHlY0g6O79CZmp5ZL3lSwqgEbCGVI0P&#10;mMr3QJwoLNSQyBv42twZha+8cbPRX7RN+B7YvSdNNIIZiOCIyGVw/en2O+8htTgY2ZecWK7saKXI&#10;FvpnSQT/FBcc0DnyNAMdVsIIUjo7ylcohlMFNSqcIHaeasL3JXs0ihab1a00OL6QDf3lHw7IfwWD&#10;vEK2grkGfagRPk7g0VlP3P/AQ3G5Jy6SmQJaOhcXz3y0ZoAO4vzi+sspWwuI+VkQ040yyublL2WI&#10;AQpfK6frZ4EvvS62qVtpcHxb7LEnfPkH/nf/A7r3OuhgaEq0KsDNXWp2YReFr7nuRtN4XrriQrCP&#10;lmcXgPIrvznAzxMQ0qG/x6WGyNmMh1CjAEa5pMUxUwExshtCM3zz6796A3xlOrFJHUuD47vH7i3g&#10;y/+2a9eh2/4H9urV2xBXAa5uG2mxowIxY3Bj/vWKFHELA6Phm66sQwHlQyXoic7OFFMJlCTc5BiL&#10;AUcBsLhoTU5hU/UnfANiyXHg61QZ35zvenmvSYPjC1yxZ4u99tuvfbduB0SKnMAlFwyGg4EsyXPY&#10;MmPk4hOMRYllGF2J7/Ts0lp2Xa10/y1+pIVEiBUrVvKzIRQUgLFLQhEzCVzB7bErxlXDpfFT/qZJ&#10;9XIJrZHwpRJt27br2nX/sMAJ3KHDRkw6/8LxE88HpYBy+UZ9ehAi4VtxgZhSG+hIRNy5SIxD4Uwl&#10;Vq7Cyuj+GcTffJNWCIjLdoIZifubTpXOYe/18pM6jYQvlWjTZj9DXAKXWzDKIe+os87BVoCynLA2&#10;Pf+CiygGlB0kHvkrfKlExdVh+M589DESzHuRYLyLX/xXDFMonC5LBsSEAotjBYUuW54gthenhOFz&#10;qoyfdo3+xap1KI2Er2idPx+VXRnI8UVkadWQoSMcCUzH5T+te+74SRMmTZY7BcRAhy8Irr3+priF&#10;jNETJ02ON0JIrAcNHpql12eMOmfseH/SzZ97/kWoxZ0I+BrozAfEMdyVtdj5MEYmCjtPWKyGqfc+&#10;YNfcSLFeHUqD4xvj225/242FAG5c32LUTu4/YOCpg0fnPxwNLyzm/8EEaAhCnBwL6E++8OIzR40e&#10;MPC0f+aP/cpNys8GylOEGUvYaiuo2RkiHQYrCAe+MdZRCaYt0TyKkxdCT4uMkNTmnqn32TXBKdao&#10;Q2kk/sIXeWkCcM1INE497fS+/U7G2RFnjEq/Pg1uFIYvgEwhHrAyy4AzA8FyBNYJ7jLW1jeP1CQ1&#10;QzhPOuQRmUp88w1xiOaZh3iov45ChQyYfKEOxGLHOnUpjYTv33f9u9wXf4VELqdhX+AOHXbGoMHZ&#10;U9YGOnIBX4qMxeh8yoDTwGdNZjnwFSVYi/AxeJ0iXyEDXfhoHfJNK0IiUJhKlO0En0DNgSt0F/jS&#10;GR2I3Y4V6lIaCV/JRYhv9+49u3TpFhe/iS8Q4ypadq/ozLNR2BTo/fLf6KxCsy8mVn8k23zVA+sn&#10;B21jE5g6JXGvKNCXkVvfGAjhoHBAHC1EYegHhakE20cf4GvEixXqUhoWX34o8CW+6eU4UMbHM0ae&#10;Ba++/U6C0YCBgwxTICYIsLYcmlCDHVzi+zChIbYqTkMePoa8WMGGVrYJrAEdsPLapnZnar/gCxUO&#10;iNNYh8uqjfM0Zux4Lpv+Gmnjr3UpjYQvTWDOQLx3q33YXgMaYY0O7qjM46yFg08fBibjHkzNWwg+&#10;OMI9vmZEOhx/BHkRZiwkLDY3DDoHTpUKowegcFzwjHHVAKAeQgHiQDmSCKS+7Y67gUu4bcVfc4eq&#10;iqOoS2lYfOPmZqt/7B2vcsJi4iBFhhrm4pTjj6MymlkIUBG3M4AVAdwysgFrEdV+Ot0KEHRK1KNb&#10;OHmIfPgRR1F/57XXQQcLq8VYJ7BYO/EX1poUpzz8rxriKOpSGhZf0gZfabHMjTjstVdL+otQSApZ&#10;tAqVlL8F+zKqnnUOKH3MFCD/rXTgBr41QFz9p+nzsBCjVYjL1AYlQYy8wOW7TVkxQpENeJ99HirB&#10;YDgZgS9w8Zf4xFHUpTQsvkw+fPc/oLvxDYvx1zye6rxQzq6lHX4k8wCXBJz0FJrADceWZCGF1Zin&#10;GOtlARzVs8+9YD5WThAL89a3u7hLorsEvj169MJl2QQWs8ZYrKnw1W+sSVs0g/76GEdRl9Kw+M5f&#10;8DJ8O3fu2rp123SJx3CEUOyE4wS3PI04GEyEpMCx4axjy27qIO8555b5G0KsN+y4/Q5ipx12jClD&#10;fdc90xgAnLVahu+E8yKgbKEeQ4iyk9qrt5WFwXDZ8rfkdxKQsGsyi9iLzZ25BuRvfZWZjz4G33bt&#10;OmAufAEd3+mWvzlO4EJQeoaPgiUCMfgwzjnItILylvA17gEFoCoEmTFQj2acAdFijz2hjH3clT9Z&#10;P8ClPAJearO58xoeMbsS3au3hPudd1cIRDYUAzqSRsFp0KjiMOpQGhZfvt2R77tvG+CaAatIXzLe&#10;4Y/bx0UGYueQ4Es3ARFWDEyOMPAFLhtnwAGuFUh58DeFrkBnQUx5LrnsStvqBwlipw3ETpvTQ+6p&#10;BHwFxOORa2m0oUI+TXbYXup83Q03229xGHUoDYvvvfdPN6YhL3AF4rCicuUEcYRRCMqTzr/QIUEW&#10;jrAo42sGXnAkvmVYQx9i5i87/dmGZuTEugXulykMYjUgO8ofdtgRWsLScGyzHnvylYWLYEyI5y94&#10;CaOJDIhFA/qz+irT7nsQvkFeU6qHhu3bd6zANyJed4q81fE1KNEEm/95x50SuAFrglgQdxZbXHv9&#10;TSDWGxK+wryFNCSjcK/eIDbK0YE5+cs13n7n3ZdfWXjr7XdFIqcTNAn+VmBUL4HjgW+hv+eca3QC&#10;n5kEZUQZ3MAawU2NddnYmKtwGV81oDAvQYUzo9art9HvyaeeeeHFOa8tXoLI+JsuRFi5OMg6lKaI&#10;b0Tr1m0TvlCAIGea0IxI+Aa4gtszDQm2YeCbUM70Z8SZ+hA7TB+E1R6cPuPxJ54iDgteeuWa624M&#10;fA0JKikOsg6lieKrC2f+IX/HiSwj8KWbgWaKwDTNm554Un8zpDzxt0xh4yRVNRLywkZaQxzvQRNA&#10;HF8sIBeBLz8D6+Ig61AaVn9Xr169d6t9QnyFXklSudcKNFOQTuIrIkWGkfVBACPYhTlbdzgr8GVF&#10;bEsrAt8EccbfHF/8DTOji1x97Q133j0VhblJyhv48hsQLw6jDqVh8VWYs8DXlL0H1h67t6iAVVgO&#10;lDS+mVoSEmyhDWEH9DKUIpE35oXsyzSSlHKWAVxTiqFmHMdf+mt84ytIAdl9aMYjVDvAFYNPHyYt&#10;LI6hDqXB8SWjAa6Qsxleyi/nwmiH8djjTzo2FhjjgGidsBBJIgBhya677KqGBGhgWv5oGLSkb7+T&#10;bJiJbwW+4yc5W7ygFfBXVVCeeN4FzivasjpcB30IChMo1rg4hjqUBsdXTsyiBb6SN0lqINupU5cO&#10;HTo98dQzBpYXZ8/VN1l6KJCFwDdS5HBppww4zQHvsvMuRvyOHTsnQAPfmOr1++zT2jmIs5KBW8JX&#10;ILXKnQPjZNzA5oXVLzvndp1g4NJccoHR2haX1upYGhzf9h06keDQX4kGSw9ESuoIHcMNN9268NXX&#10;GCMQ3/fAdFkGicwlIocYhatUGOmwD47wheDOf9k5ISthMQBC/69//mtcbTAt8E0Qj5+E0ep0GuKK&#10;JfKqVv3+Ct8p0+67Pv8lJFPDI7tdHEDdSs34lpfWschcSURkca3+sTcaApGLcnjyBVOuSGKqMxpP&#10;7rhrSgxNgS+gC5U4ewzU8ltEA9UAU2fLDAJCCr6WQG3Q4CG2XQvcKnwz8uaXLOB7bH53Q23AVb/1&#10;aQJ8755yr4Hu9jvvwQDDRnEAdSsNji86cAV6rtBogNIBBwYd0KPwTbfcHq+5WLzkjaeeftZHYw5l&#10;KO4JVakEiAUWc6+YqAbaTXD6HHIYSbUavIAIrBQJXPO2tY4TAF+VODEqMRha6K80QTvlyo/MevzB&#10;h2bYEBWKA6hbaXB83//gQxKcAiJ6vQMgxMSUQ4Ly7NlzV656b+XKVUtezyC++dY7gGI1wGUQ5yoR&#10;QgwUiDAAFDm6uWSP2qBtbdfazRghba4e+NrQ+vqHqXn12xdwb8vfk28wwGJnTsOKA6hbaXB8FVxo&#10;27ZdDGjk+Jhjj7/siqsHnjrYYXTPL8UacKSnH36UvWp96bLltFg/JRRgTRCnsQ7EcZWW2RA4W0RN&#10;+JrGmjYkBWrLnwXIBk8nOPC1I52GRsUjlFAmvitWrCxaX7fSGPgyvPBFXu0WSIcvGEciUBh/hQ77&#10;+htvfvzJJ1B+d8UKrH94xqO6LWhAgG4QSUKBj4HaGnCr8E0QB7ikhgMzn+WBOYWDyLh/fP41aKfQ&#10;eCBbk1/oOk8+9UxcJCqaXufSGPgawYBLf7W7deu24rjj+13wr0tIIQqDOIKAYvFH+W+Xkgtsosr3&#10;3j8d2TNZyC+6l00xp1EjxBm4E84DGZtlL+jpozVVYhP8dV4DX/qrHrbMOlC++NIrDH38iaG4aHqd&#10;S2Pgq6AtWOGr9SSYINxy250xyvGh0gdu38yRR/2Ti1j13vtYbArfVxe9JgF54MGHOSdgwchWWVQR&#10;uUA5hxVbreN88APCDIgBjcL+hMU0wR4FjTLPTjC/pCOe23QayG779h0Romh3nUsj4Ut2Qx8cABy5&#10;YH3z0suv4rdgisVsgLBc2oqeVJgUEkG+gjLyyHPmztd/Z8ycNfXeB269/S4Kg3cRDAn049U8Thsx&#10;tYS2cLVxJxjotIV1MRgGefFU73GeJBQUw2lzhmThzj23XjS6Pkoj4asY3Khwr4MOdoT6Jvo4bDJK&#10;Fhy2dAO4woxAZ3+dN38BcN9cupw0L3ptsZEHyghOJaXUUr6HZjzCTmG33ATuhn7uFdDSlkh2416G&#10;UxgJReCLvCyasc4uTONBFieA8mKAaosW10dpPHxBpvXcAnAZLKF7YhxhNbg5bBBgUIZv/l1OMxhN&#10;c8HHNr38ykLddu68BdwFxZBYs6uwMAxOz39bctp9D94z9b47785+ugGdMde2kE0VBr7IS/0HDByU&#10;ifW5E3QjwcwYYzWvvtKKVBoPX4X4UonIEQJi4xWVBAQWO/IgWgqImCK15dIN/R1Psy+/PZX9jFCk&#10;AxQj8EVeskBt8VFVcaqKDpHjqxJnkfQTJZpgv/yZNtg1xMlu69Zt1V+0tZ5Ko+Kr51IJRjjAjdBJ&#10;r7jqWkAD3cGDAMsC2YBYgMaUTIuAzJJcRk8wtUmsn2Fa+vKMSPhaQbXWtxfgIrjeA1mh92Cusbce&#10;bUMqjYqvkg3QHTo51ISvAzbW00qWQFelHvGMqXUEHANcEUgl0EX6k8jwrYI1ArgZvvkmAa76ybEB&#10;kNqCNfCNgaF+h7VUGhtfBcQOyfiW8DWUG45wynAnhbUwf46x4GYEgDLUcrASxDXgW+JvgOtP6rG7&#10;U087nYdjMPAXuBHGtPDm9fXCkoqyCfDlB0DcuXNX3AmIA2WWa8q0+1hRI57xx19xmZGKZ6QDZSAG&#10;o4PdKQLogD6FJTZxqpw/DoHDJVAscwI3htzWrdsS96Jx9V02Ab6KcX//A7rjDlhFQjkuYvGkBnc5&#10;MZTjclcAjdFlrNcdVrOJOiVschBDnwwNjgnc7t17GtPILoiLZjVAqRXfn76oh29/raMQQSwWCdwI&#10;+njn3VNZAgaLXMB68ZLXDfSAxmjdHNYiF5D4kkXxRYw8siX+5JRY3wimNvXElXub58hmFyedXbBS&#10;BigXDWqYUiu+308ZX3xosDLzkVkOT8IGmgqUgcJyxSUe/RoBh+dfeKOhAwZmX9ngsSAoogcI84Yv&#10;lKfgVpY0Sy4IjsHTecphzfqBKWkyxiIvN1I0pWEKjtaM7xcDW35+/F+LDw1ZpGQyOjpoIKqAGGQs&#10;KlfL8N5x1xTzgKYbcVOHRgORqsZtDvMW+pMRjOGTYtx1zzSaYBOUR9io0DnA3PiyAgtRNKLBCo7W&#10;jO/qp28t/6FByw8//HBwn0NjxAcEFMooC6IJLIkZaZYZT512P/hgx9IxzuiJ47yHM4HvzgQrQsfj&#10;VgWm4ztS59PTKL7o0qXb7Nlzi903ZPnskD98OWKNuK/BV4HvjysXFR8avhCE5Aqi15ch9lFIzPCR&#10;cOv1IkAXt91xN0z9CSVBSSXAWoVs8WsadFlqLuTcxS4bvmQYLnmm+FCBL30Af/GhUcrXX38d4xWT&#10;IHLzkH3D7a9//quhKSCuiLL+xkebEFanJDHXDAmKS8zkqNhZw5fvbh5eoQFr4as0MoWjfPLpp8Q0&#10;DFnA1GKPPVESfFAWZUYnfMtLjF22DfKS9UzcDzvi1UX19pML61mgV+ERKvGlHRVnoDHL6tWrH5w+&#10;Ax/xzhTQUM5tQ+EcSpEtTLJg/ZByWvxNfbzDYSOKrl8dukp8FSs1sko0g8J91cjLGvBVtkC8QSWY&#10;W2N2VjO+ig3ED/MeLD5vKTWVGNBE8blaqRVf5auxPWPjRsjrNq+CdrxWgLN6xmXF0prKuvCN8u0V&#10;/aOiLVEO+JZ9bm3l5/FNhb44b3rEv3NsqGBuAL5bykaULfg2bNmC75ayeZctDN5SNu+yhcFbyuZd&#10;tjB4S9m8yxYGbymbd9nC4C1l8y4NwuAflzzz/ZTx317R/8sRHeIm1Zb4t43P8odvvhrb87ubh69+&#10;+tZ6f96xHhisWem+UkV8fvxftR6Vyxest8S/T4SKxSMg1cPydd9rW5+ykQwu3/CLQGKtaegnireU&#10;5lHw55sLjq7gz8aRZ8MYzB6UXYFGNP7ja1tKMysVpNpQVV5fBqs37WOju8uWsqWso5Q5tv48/nkG&#10;U9l4qm2D6t1StpSNK/G1FsGmro9Q/gyDmfGojukuFm0pW0oDF8RNWdbPPqi2kZlccyo//fTT6tWr&#10;v/rqqw8+/OjNpctffmXhCy/OeXTWEw9On3Hn3VPjnR7XV/0Yq/mIm2+9Q9xy251WiLjtjrsj0g/i&#10;ivx7UFPFXfdMi7h7yr0p7pmavVqwPCNinanT7p9234MP5D/m+Misx5/Mf4x0/oKXF722eOmy5Zr6&#10;xRfZr7um3wprfiWleuse+f9dGIyj765Y8dTTz6LapZdfJS6/8pqr8herXnfDzUHNm265XSRSrpuL&#10;QTsxZdp92JbFvQ8ItBPpJ7Mj7n/gIYGOEfpGFg8VMf3hmdUDcatHxTpFDXltqrWL2K/uN3vOvDeX&#10;Lvvyyy+L4988SyLxOh7Dbs4M/v771TMffWzchPPOy180d9kVV8drv6hpiGiZrGW+xhdIg69l+SxH&#10;6GXicVB5DZurCF0jp4PQidO1ETpY+/CMR8WMmbNiKmY+ksejj5WDTiOuaQoL02uMTFeuXFXgslmV&#10;uEyxju9iNU8Gf/bZ52PzHyK5IH/1X9LaoC/FjUh+IEicczfja1LWGplXQbsKtgXJUpSplriFamLW&#10;Y09WxGOPF9OYiYiVg50xjUgVpsrLuxCxi1SbluhOWph+kHuzKD+uXBQy/O0V/YtFa5emy+AYu4sP&#10;6134wrHnTjhj5FkTsffiy9D36mtvQNagKYnFUcIZBE3ULBiZ0zG4GHRM0/LyiPJfYyZFENfMGrF8&#10;ZFZiWCJcYmfw7PEnnsreAvfUMywvtyOefua5Z559XnDAKZ57/sWI51+Yza9HvDh7rpgt5sxLMWfu&#10;/LnzFoj5C15ioE0tVL/+ufDVxv7udl1K8hI1XppoigxG3PSDD2L9efz2O+8e3OfQk/sPOGv0WPS9&#10;9vqbENfmKEt+8DUUNAlnNmpXOcj0p1iYlpjGx6D4migxvjq/Ra2ETlFNmyOC0xXkLij+5NNrIid6&#10;0DqxueBxTmUMDhLLTV9bvESS+tbb7+TvV10e+cDmIsY/zHswGFzjd2GbHIM//fSz/Q/oXmZwxM/y&#10;eNnyt+IlR4MGD50waTL15Rk43QoGJ+aZBkFpcIhxUNYKyTCkJSnWsLwqaiRx4m5MCztRjbtlBuNr&#10;TFMEj4PEEUicIkgcPA61Lus0TgetcRqJX1n46pLX38Bgbvi99z/AY+vDZ3MhcdyRqPGSbhN1ERvK&#10;4xUrVrZs2apDh07/POa4YcNHYvDFl14R70pC4jAPRs/gcRA0iJvSLB8TiRN9I9aib8xX9QHTFIm7&#10;aSYYHDPVGYyvFSSukcGIm5RYxAz6FiR+8unkOqr7jeAxEi94CYdfo77vQmrVe2LRa4uhcf4FFxUI&#10;Nu0SzwZtTgyOsp48/u777+O3vbrtf+AJfU8cfsao8RPP5yKuuOpaRoIJjmsOtip4nC4XVF00SCQO&#10;yiY2B30R11/1Bw47Xo43aPCQ0wYNGXjq4Hg3UNXrboqXZeWvFzwpXlCY3k5Yfh9k+TWb8fbSPocc&#10;1vvgQ3rlv8FwwIE94tVjnTp1cUR9+50s+8TXMo8TfbMouefaxDi8xOIlrxupkBiNw0ucN/lfkt0C&#10;xyZcNlcGR/lZHpvZY/cWNLjXQQcj0Ij8d2WcmEsvv+qqa64PEqcLvTmPp8QFh/I1hzKJK8TYaEvR&#10;VTj5woud8omTJmvPni322rvVPq3zH1OIXwWJaN+hU/fuPdlxpDTFy/hVBdN4vVjPngcd2L2nrXbf&#10;bXex2992EzEv9MN99mmN09ZXDyrjsTrbtevgWBC3Bi9RxePaSCw4Y8kcHX79jTd5iXfeXYHK8+Yv&#10;gIwOySAHkk22bN4MjlIbjzkEBHLuccKJp4U0eOy4iaiGdnEpLd61mC6chakIEocMl41EdRJzCyHD&#10;1rTJqLPOQS+KG79XMDL/+S47xW+d5LY77tZD7JQd9ydLop+YWhjKrWF6BVHXxxj3eCWhwFd9AInN&#10;k/NjjzuBSNsXVSbJhx1+JPqujwxXkFgkGZbSLV22nA/GYB8dpoGl6ctwc2BwlNp4/Ocdd+rYsbOh&#10;+ZQBp+GTszLp/AsvuuRyFOElcKWCxOEoistqJRcRxE3hIyrQKgIWvywhu+cdOQf1Y6SahV3oKswu&#10;euET9TUmWI5JCIqUOKTZO/xx+1hTfyPedqoN54wdH2+UFHwFstJg4p39nNCIM+2ID8Fd+k2StTaR&#10;eA19SySujcEhww4hfuic6ApWmM/WHobn66+/LiBukmXDGLyOtZtIqY3HhIrCYfCYseMnnnfBhRdd&#10;mmT4mutuTCTmKJA4xDK7TFHS4ETcmGGCpfBEy/mmWyFdV1593eDTh+kbKrE5RTcjEEXORNq1xLgf&#10;TTJDhoV5nUdn0Ac0w0etCgLRb9nn0GEjDCBsMcPAK1uuq+CxUZ6xtkRnsDDUN7pKBYNpcI1GIhj8&#10;wotz7P2llwsZdkQOzZ+06sxRo/WlAtwmWZobg6PgsUQniFIOShYMNjgGgylfkNjYzflxpbQtjfiE&#10;rSzAib4CM1auXLXqvfff/+DDDz78yNS8qjgE1ca2IroBamIIKmuDFV5d9BqR0wAfdRvTCZMmW0gF&#10;1eAjtmGVDqCdPI+/jhw1WvLH+Jpqmy5nGDl3/CT8liwSY8eVGLwWiXMBDhKjLxJjcA0yPGdeyPAb&#10;+cXhN5cuM6rovfbOtDTlK2vNk8EKxhiRt93mNwhREUZGzAgjEQ/xGNbJc1qBncU2diIYHJSt4LET&#10;/N77H+BuCiTWE9hZNYcGC7pLw7BEe4hc334n77j9DoTTLswQbMQlpXbaoUMnVscMsmY3yWbP5WG0&#10;LX6MjX3ngnRL2+oSSBxJ5LgJ51lfr6DWYSEqZbiKwQJ9qzM48jlDRKbC+UUJMiywWT2Q4ek//Oij&#10;AtamV5otg6VKGLxni73oFq4kdqaQb11y2ZX08l8XX7bzX3au+KvlwWBkZRhMI3VD31BlzAsBDg2O&#10;wDnOFaWM8uiFyrpK3MF+eMaj+JQG8aBRGNMU6IVnKDjrsSdpM3Zy7dlvO2YcHcItYPmQoSMwWNus&#10;gN/qR25Zo+UPzXikzGAzZQaHixB2VGZwkJjkGyj0McdFhjkiVJbkGQe0wV8LWJteaZ4M/uGHH+RD&#10;kRX16tX7mGOP5yN32XmXCpoKK1Qsifjj7/+XqcCV4G6ib0wFiXKa2d/wEvT43RUrfOQfjOn/POY4&#10;QVNlWhEMzFH5Dy3GFV9LDj3sCP5VbhcX1yLio8iuAecpGt3t3LmrnG/vVvsMGDiI+hJ4fp0Gs0AY&#10;zEtwq+TcrivpW5LhshWuIHHIcLqstnhJZiVkdVR5+sMz9UDjQIFs0yvNk8ErVqxE3xZ77EmA48X4&#10;cQGLmFleQdbaYtdddmUDkDUxOCIYPGPmrNzdZqecqZX6mC589bUwAChCRx+p+i3Gsn4zl6T9nqnZ&#10;j32Q0sj25Ew0VcjkUJMboa/ywrhAIRgeEfPxkcBPvvDi8RPPP3v02OEjzuSVg75pWsHgiBplOBic&#10;Lqs5HvTFYodjZb2F52myVrh5Mhh1MLXVP/Y+sHtPskeApfNOg3TnnLHju3TpVkHW2qJjx86MQSJu&#10;eRozDIZ90TY8wAnn27wlBnR/wldkRVPCKTus4CiLiaYCTYlcUJOxYT/IHnFlRSRSk86/UOo5cdJk&#10;gaYxI3CX+ppRT1ytC+JGrKHv2gzWvNo0OJPhqnyODCOxjhl2fNz4SV980USfiG+eDHZqMdjIa1yW&#10;vBt8qdTAUwf/YdvtKjj6s0HCqWZQNlhbW4RUI256rCc9HRGPQ6SIByTQLsWahyLSAxL5M2vx1/QE&#10;xZo1RdVTE/GARJnBWLsWiddmcI1GIngcRoIMx6jin492QfJJcgFuEyvNk8Gkl4VgH9lNFiJdgt24&#10;YDETiatTNlhb5m6K2ugbdEykXIuXVdRMBC0HsqbgUuJxiAr6JhKvFevH4HRhODgszFuTkbBCAW4T&#10;K82Qwca7eDLhgAN7SJv65T+K365dhwpeblDwHrK6dGWtOoML+pZIHPRdN4nXTd+ICgabBndT4GsF&#10;iVF2LRKvtwazwmHuww0LMxY6dk69wLeJlWbIYKCzEG3btuvRoxcTjMH8w5ChI0acMUrOLu/55zHH&#10;7fa33So4+rPBqsq9mMK4mpZ4XNA3kbgafSsYHPStIHENPC5/fGTt1aqYnUiMu0HlxOAaosTgIDEG&#10;V5AYWVlhKhwyLMy8OHuuI5I4Ns1krhkyWGbDQnAOvXr1xmAu4pQBpw0aPHTosDOQeOSZZ486ewwe&#10;jx4zjrJa0ueQw9bHH//x9/8r65KQycyyO235IxPJWlSKce0a/PP0reKrlW2rQjWnDhN7sVwN2co5&#10;lcsCXDOPSzKcGFyjDOMrCsvnCAEhxmDm2C504K+++qqAuCmVZshgrN1rr5adOnXpddDB5mVyJ/cf&#10;SIbZWUo8bPjI4DE9Lqh8zrnYPGbs+LHjJsr5unbdv4K7KXb+y85IfN0NN9948223rv3VOsIc2lwb&#10;j8skFrWR2IzlVrAtvuon6r/z7il2FxG3u++Zep/+Y1/WtFXocQWJ12JwNRLXyGARtzZChpEYlamy&#10;mm+46dblTfJJy+bG4B9++GGffVq3+sfe0jgMPvKofx57XF9Gon/+u+unDRoSPE4/GY7N8RhkRuiz&#10;zsni7DFn5bSm0Mcce3yF39h33zb/uviyiy+9giYR+7itMH7i+eMmnGcqsktd511QXAIrXQWLdYoY&#10;Pyni3KqZmI/QkXQnnUrv0h5tG37GKA3W7Iihw7J+aKE/6VEYHzJc5u5aDMbafMpCJBdhJkiMtWUe&#10;Z0Zi9twgMfryxBhsZd3VXwuUm1Jpbgz+7LPPmWAk7tKlGxdx+BFHYSEZPvGk/pR4QP5r4Hg8aLAY&#10;is2nDxkenMgj+zH8mAmKhFqPzMltTV2C39A3MPK8yf+Kq7aqrfryxcnihL4nRhx3fPYtjOoR38uI&#10;Zya1Lb6gkb6jESH1jFt34ogjj46vbERkd/jy725EHNzn0MuuuJr802z6XZujEInNweM0U12MkZiX&#10;QOK5+feZMRjjJXPSgALlplSaG4PfXLqcarZu3RaDe/Y8yMlGCFxBKfTKeZz9oHX8mjVCE2acrh6n&#10;nna6qOJ6JeOJN83OjMe5E4YPHzm5R8/r2+x7feu9r9t37+v3aZXHP67bu2XE9Xlc12qv61rFVOwZ&#10;ce0/9ry2ZYs89rh2zzVxzZ67Z9Fit6tb/P3qmO7+t6vEbrteuduuV/x9l8v/vvNlrfe5cOQoPYe6&#10;33zrHXwF18GuhKkoR7r6VmZ2ms8UusRmVA42hxijrykGM0jXXn9TE0zmmhuDnQYabKzngw/Mv9JD&#10;tOgZkaN8JJAeB5ude4SOSPPxO/giJ3r1iB94z37vHbnDh0zsc8j92/xPxH3b/Pe0rbOYuvV/RUyp&#10;mon5ctzz68q4+9f/WRF35XHnr/7jjl/9x+153LbVL27d6he3iF/+v5t//YsLx5xrrCDDSMwf880s&#10;eHLbosJwR/IXnruYf/SxoHhieZAbrYPQ6OtPegjj9P33qwugm0xpbgzmC5lggcTt2nUw4nfb/8Du&#10;3XtyFAf17pOenqHNRmSjcwzTab48lFePGO6N+0S9b7+TSDidHnNwn5m/3eqxbX8V8ejvfvXI77ay&#10;5OG14pcP/WatmJ7Hg0X8Tzke2CaL1CWiV0QHwGlsXsPjX/3i8nETeZ4LL7r0+htvkedJ+yLDW5+I&#10;qxzlILQMiW6Ar5LUO+7KMkg16yHcuU67ctV7BdBNpjQ3BhPXvfZqib5du+6PphSXXhr9pWvyM+O+&#10;MVeaNfnCiyMhq4h4OIHYRFR8lLRFXHn1dddcd2M853DNSSfN/cNvXtv+d6/vsK0w8+r2v3vlj799&#10;+Y+/nfeH38z/w2/8dU4pXvz9NrN/v41pRbyQx/O/3+a532/97HZbP73dr5/c7tfRJfQHpEdunE5U&#10;zni89X9eOXa8ZjMPxn3O9aX88cjFS95Y8noW5mL+9TfeXLzk9TT/xptL31y6jOPKY9my5W9lT9mt&#10;WBGvjPjgw48+/uQTGcXnn39h+uFHH/nrvPkL7MWaBdBNpjQrBv/4449t2uzHByNx27btunU7oPfB&#10;h1BW5oExYHlR2bgvM5Pms7DjJpwX1w2kZTgtLRP0LALFL7rkclGm+CWXXSnSY2LWufG0QWi69E/b&#10;rtxxu/d3/H0WO+XTPCxcseN2pu9WzYj3dvy9KNZMUbWhFZb/adslO/xOH8B4nH4qpzJpn/HbrWh2&#10;8JjruOs3/3XpWaP1KKM/BudPNRRXwV5Z+Goeixa+mn0fpExllF26bDkuLn/rbdOYQeCMwji8chUa&#10;I7IwY4m/quG551+k7vZSYN1kSrNiMM1osceeicGsMP9wyKGH88FIzOYa9+VkQ4eNIMmjzjpn9Jhx&#10;BsfgcSJxcDdFkDhROc3E447YfPf5k/GJT0Wpe7f5b94Az6gmwpHPWXng3xPbZpqKi89stzWVJbe0&#10;GfUX/vG3C//4u0Xb/25xHj7O/99Mp5/ebuvHt/21SoK4Kgxnon4eg7Ww02s7tndQ3O2L+dt35uff&#10;OQ0GV5E4Y3A8/RkMztU3k96YiW/FJfomBpuat4z6Ir2qGGIMboKXI5oVg2EtjSsz+IADe5BhNpd5&#10;lcDJxijxoMFDJWEZic8ec87Y8efmzygmBmNtkttE0zSNmbAWxI/tvvraGzhFdiJ9u85p5kfjTsfU&#10;/LuicafDKCypkjlJlSJPImkvvDhHvh+3wZAP5xAuJNPhxIhfW1BT1LSVsHlEfEwMTrWhbziH0N0y&#10;fTP25g5iTeQMjndH2FaFmuooHGxTuxzRrBgsuQ4Gt2zZKjFYAnfY4UfKw+KqcFxGGJI/JoHBZHhc&#10;zuDzL7gIfUNfg6DMrsDRcjiFETHPDV97/U2mKXy8Ln+Xq8DsG/IXud6cf49fyI3wW54kW4qLXxRU&#10;pv/Ek09L+bEk3VBInA5BXf8o+4dQ3yS96EhT8VIk7pZtw/sffMgHi8xCrFzlr1azuQq1TWsd3bff&#10;fVfA3TRKs2IwFmKwaPWPvffbr30FgxmJuDl36mmnnz5k+PD8QZ/R55yLwaxw0Je+4i524mJQMNK1&#10;m265HQuprGlEeT6FhSmCsoIwi/wWdBV9q4Q5nnBA4kdmPR4XsOJabBJmxqAkqNVjUbX5jLjB3Vx6&#10;a6Bvwdoq4sb3/KRrKYLH/mRFm9hctYwKgQCFFQq4m0ZpVgw+9rgTCPAeu7fYu9U+GNy5c9cDu/es&#10;kcHprkRoMAuBwaG+6EtpaGd6dwThjOcfBP5VRCyvLdJqHEUE+maRPxhEhuPybXalNr8umy7ExtO6&#10;9DgMbhWJs+fFEDRmaoygL/EN+vIO6FtW3JDbxNqPP/lEfPKp8pmp+Y8+/thyq6C4rWyuQj1K8wDC&#10;VBRwN43SfBj8ww8/YG0Fg2Vy4YMTg7mIgsFcxFnn8MEyuWAwAWZtqS/pDfoSTqqZ0a70UGVcOo2L&#10;qRWXVH2sIWp65DJuNyBu5oyr7i9Q4rinEKYi3RujfwiUU7m41BCEjpkUSYPDPOTcLV0pW/UeUmJu&#10;sBZZg7Vx1eyLL740jctnwWMUR3Qbssvq0wANg4ZWFYg3jdJ8GEw54kKEKQa3a9ehS5duPXr0OrjP&#10;oUeQ4GOOq8EHV12O4IPjCjEN5m75hzCveWaWvdOSXmJwSGZwscy8LPKbWxHle7kR6V6XyFQ2HlHI&#10;344ad3TxVZDeCCyJwOCIePycKosgNK8cdhmtw2xgMPoibzgH3A3qBncxEkRlykYoMY0Z4a9Ws7Kt&#10;bK4a/UH/0VSdGRoF4k2jNB8GO5eRxgWD27fv2LXr/hjc55DDMDg93xMMznzwiDNHnnn22fltjiTD&#10;yUisTeLsacZkXgse5xY2btuGBwjWruFoFTWDkYmLQcdkEjI6Vj1+UMzUGPHXqvUTiUOVQ33jmgPu&#10;BnmxNyNv5hcK7paJK2or/oTlZNimYSR0CTtyLLqxHt6kLkc0HwYb/YPBe7bYa99927Tv0KlbtwN6&#10;9jwoGEyDw0WcnD2hll1QGzpszbc2yvfq5HOXXn5V3HVLPOYokhsum4rCOTyUedlQ5bV4XEXiYDAR&#10;NbXQOlZOXgL7reavOiEzgJE1xoL8Wcc8iG7S3ex6WQVxk+6GYShzNwiaylelUiyqYrDNbJ8YbO+O&#10;Qu+FzHfff1+A3gRK82GwFK02BocPPva4vn37nZTfnMtkePDpw4bm70gNEo89d0KQ+PwLLrowfy9g&#10;+aJEuhwRuV1cWKiRzVbQB1Son9ipJDIeuhBmNjTkphqpXxkE6G6ew2X21zTMbtxgQ7IycZPZDc9Q&#10;wd3E4IK5pRLLg8FhhYPBLDUG6376Kg0m7AXoTaA0EwYb1zp06BSX0uK5iMTgeDwtGHxC3xMZiXja&#10;fdDgNV4iSBx3N+LZ37DFYSrSnQtsjsu96UqF5I+lPvKof1Ywr7bQkooo/7VGllsYjxzFM6JxLUUP&#10;1OUoInqlLC1YW5GfRVQvBWfXLvGnxODMRaxcVeUiXsZg44bDNwIUuDeB0kwY/M033yBuYnDr1m0x&#10;OHxwicEnsMJ9+52c35nLrkjwEvg3LL53NGp09tWMdJ95bR7zFagszFv/qKOPqeBZXaJM6MMOOyIi&#10;HmBPH/3JmtEPeSE9kDaPOnuMcSPuxRgQyPDPEjdKQdi1S/zJVmqITC4YzJlwKcFgngeDjTkF7k2g&#10;NBMGG9f22L1FmcEkmQYnBscjwqxwGImQ4SovsdaX5+IrRpwxPQ5fgc1WW3+hjVhDvpyLhxx6OP7l&#10;Rlz/yXat/xgE7F0vUr+P+pWV2R5tFuUZm0dYIWw9Pba+MUSvm5i/ETm6mamxHvOCkeVSULWmUqxR&#10;YjBFp+uJweEiaPD1N95iFwXuTaA0EwbDN+grWrZs1abNfh07du62/4GFiziMfBUPuWMwIxFPqQ88&#10;dTAvgT3BJGwIHo866xymwtSaFbysMUI7QzXFMccer0JqzRZzrpSstjuxX3/9dY2/380UGVXQSM/k&#10;dimfoQDFMbjXQQf3PvgQB2VH8dgdHuuBhg5inGyPMMOjk1K8LHi6zlJmMCsSDOZQyhocDDY6NZ2f&#10;HW8mDJ4xc1bS4HgoIjHY+UavKiuZWeEQwlyG09fmMjmkhfENOatVcFTEOL7mY5WyWk62pVk4t3r1&#10;atOCEV99haA+ou83334rzHz/vVVW//DDDxiw0dekgt8Pz3hUJzyodx8KrXOaH37GKOMGMcbd9FxH&#10;xGOPP6kxRbNqKom+ghWJCxHB4GX5wz3JRcgBSH7T+WmCZsJg41picHooYv8Duvfo0cs5RjUjb8kK&#10;ZzJc5SWyr8rlnngIWoeaFpEb07VYe/iRMZRT9Ftuu9NpJlfZUJs/zCWcb2bUuccJTDXFbMbxjJFn&#10;RbfRPXgSSeFd90zDhlmPPflkfg/5qaefffyJpyy58+6p1pc4qt9fpVDIWhxkLUV/oPRGEq1yXMwx&#10;jSTGZBh3VZVC6hltq7FUZ7ARoILBus2NN9/GWRlYit1v6tJMGEw+g77pljIG02AMNuziHP5hcP4F&#10;ob6Rz+VeIvvqGx5bvhZ31w6b0zlhpF685HW5uemri7IHaF7J3rb7+rsrVjjlqLx02fJ58xfceXf2&#10;emrpzvMvzC5f/4pbvovy582zK2H5Ewv4YZhWp6mekF9Q+Fj4X2AV2Va51Za/9baZ4oBrKnRdG1Cf&#10;I5KYSu+IcZnBKebMnV/QNi+5/mYlLERciAgGO7ScwdkrAIPBN91yuwQXp4u9burSTBhMaGtgcLcD&#10;sm/IccJ8xOFHhpEokfgkumhJBV9TUO4g7rjxk/J7B68S1Lgr8cKLczD4zaXL0BFliejMRx/jZB6d&#10;9UT5Vpw1q0fcH85uqlU9RYkcOcWLexPBbJymfxgZnEYpxEIyboS6r9uBIOXsOfMoPb2/6JLLK5Q4&#10;wl/tt4K+IcBrLkSsek8rdMsyg/UQRkXji51t6tIcGEx7GN9wEYnBmQ/udsCB3XuGFUZHMmycDS8h&#10;AVoHd4muTXBdJoSsTOQj+busTYOFODrzkVlUNh46M3N/6ZvuplaOcMojOIQ0bznGMwmcg6qeefZ5&#10;tMbpdJeYVCNNeqwMjUKe8bh8rZcZ5ay5iAKIasUKGkOJJYI18via627UDxN9a2Ow1gSDtZwVUZsk&#10;tdjHpi7NgcFkKV0MFnwwQnfo0KlLFxTu0SO3wkhJhsMNF9zNfwegTFwhx7cyTxxPQYh4IgI7cdT8&#10;bXfczSHIxxlWS4R1EF3EUy81RnbrrvRljQcfmoHHQeL0GFoFiUk+RSbJ6XZxpskrVyEWeuVEzm62&#10;BYkjO1wHldXAXvMVtfFY3WqL62j6Cd3P/H1+OwPFcwa/lBjMZMvniqo3dWkODIY46Q0NFi1btsru&#10;aLTvWP6qfVxTi2ysRu4SXcFBEhgDZdDU2WL7nGBZEQbENyxM8difbr71Dn+tiFhoKtRjtdgKicsM&#10;Jskh2ASe8UgkDmuRSBy3jpNjDhqzp3jsqPEY4dCOiEr4UDkuclV4jPQR+bU8krwKEou7p9wbdeoh&#10;YYLjYnCYJU3SQh0vGMxIRJ2bvDQHBju1wd3d8l8hjrvK7dp1KBuJQoarEVeE7p4yIPstTu6QShl2&#10;TZ0nbEZlZx0pqQ4Sp+8UWVPEfET5+0VWtiEG2xaDkWOtR9vS85klLxG+mUWuInFmjhEIRymiY8Sk&#10;IHGIcVjkCh6T5G+/+65Go5yu4NrQ4dSY5Dkiam13ekikcfZnEOBq5s7L7H4w+NLLrzp3/KRU4aYt&#10;zYHBkqGkwfF05T77tA4j0bXr/oxEfGO5grjCQtwlyTJ3ZKUr519wkUR7wqTJThIRxUXnNe4OWJK+&#10;7CksiYivfGJ8DNCoXBuDOY2CwVVPZmKw5C+eYiPDGFw8dZl/xYj8llmCneiFxFiVOeP82xZIHHle&#10;4jEzID8LSV4Hj+1Fg6uLsYWakVmIVe9hsC5jBJBl6lS6mWY7KDiMGTte/VHVpi3NgcFIEBocDEZl&#10;VrhNm/3a51aYlwjPUOEccJe76H/KqePyp3nGnjvBWRl9zrmk1InEUVk8TvOOOC3MRFiI7v5KpEXQ&#10;Oqhsww1j8CPZ5YuMwaUvZQSDaR7eVFhb1EwX4NArtLigcU7i4HFY5IzH+YWLYuNSSdVqT42OgssP&#10;E2xfS/JvevLoGqnlOrajHj1mnH1FJZu2NAcGc5mJvslIsMLxNY1wvWX6kt5wxqcNGnL26LEj89eb&#10;njkqe3WIc4Oj7ER6X6qp+YmTJlt43uR/xeM+FTxGYgwOKiQGG6kNuBgcj2LiRB5TwkYjdwof41lN&#10;NgOzCTOuoDLS4CgWFsf5f/8nZ0MpSkwaw05UkDiJcVyvKPuKooqqQp5DRCm9ZlfnsR6on+gwVmDK&#10;2RuGB+Mtzxh8zrkaEFVt2tIcGAzQlMYFifdssRcjwUXga59DDivTl/QyFVK6wacPGzZ85KDBQzhg&#10;BEVKU/bunPzdvc6QqXnabCEqZzxe+wU/ZSVODI5uwI3YatRZ50gNB546+OT+A/r2O+nY4/oeU/Wu&#10;1Qgfy5EWWjOeQLLt8BFnjh03Uf2ITrO5C+kdb1rkdVUMxuHkKESZxMlUVHeuugQq6yT6j12UGSwc&#10;4+Ilb9hdXIjQteSjElwHruczx0Utm7Q0BwajWtA3MZgV3m+/9vhKaMMBhwz36NGr2/4HmkFc5ECR&#10;QYOHYhsj4ZSQYXp8Rv5C7HhncPG8ZRWJkxKHrwge++hPth0ydITOcPwJ2Q96xjW7xNFjs7cFZ68N&#10;Pi5/hbCwWsQJVe8bLgf6lj9aLdivTtN+J/a3L/vFaZaDT8XkkOHE4AolDhLXmORZgsfIzcPofuHm&#10;U9gLC8HSMDnSOEQ3yDjqUWePMVAUVWzS0hwYPGDgoAoNlsaF3KJvcNdMt24H8MTUF89wFxtwlMoi&#10;H52LRxzjIbX0sGU8pJaetMx8Rf6+9djKmif3H4hewa0j8xdWH5W/vDoYvNFRpcQF7xP1g/RmYqHV&#10;7NGUHeLFySSDkTE5v2CMwckTB4k5ihDj6qbCn0wpOwsUGV6Eed0YueWajDvDFrTWw+lxbLtpS3Ng&#10;8BFHHl3WYGzOnO5BBxPg4G7vgw9hiJkKjoK85QP6CYZmpwELQ48j4jk1C3E6XkuV2YlzzjWDzVhr&#10;4amnna4D5LqYvYS9TLsK0Q3OhaZWRfae9zyKJUllg5pV7MxqVlvUHL0iuoePVfWvCUv8ieM3g3Dc&#10;KmEOHocMJxIXPP722/APBYJ5saYpl3L1tTckBgeJDVNPPvXMjJmzsJYGZww+82wpb2y4aUtzYDCt&#10;TQwWyLr/Ad0P7N6T3zUlve3bd2zTZj+EdprxA4F4gyqHmv2GAEayqrTZEoSmxPGsMDEeOuyMIC5y&#10;9z/lVCM42pUJZyaomVeSPXYcD7vlnaF483uEaivCQitYzco2saHN7UVjtCr2lVxEMDUIrdMaTISZ&#10;oHUKRDf+WOgApYkyPzQOElfncYUYW27Jgw/NYJBYpkhnY3rzrXc8OH2GNDRchKHJOsVmm7Rs9gwm&#10;JPia6LtX/s6/du06tO/QCXHN791qn5YtW1kHg51d5KCp2INtyBEsNBNPPw7IX26JWM6QdehuZHsl&#10;bhWvcTefHi+2PrqE98hs9KjRSC9sTryJotpEyLmI+VgorBAaL2wbXlwXUiFvg+LIbe9B6+g/CJ3Y&#10;XNxojFS16nHQuAJj/NG1UE0qhsdB4uBxUJmpIMYFlDmYOb2/MkDZXeqrwsHywVPvfYDNkL9awSEU&#10;m23SstkzWAqCr4nBHTt27tp1fzJsxvJ99mmN02aYClLtlKALatJLJAjRygflIvdHTTMo6/SgEQEu&#10;KWXxOxpB1uFnrPmdmIKseeaXsTO/iJGCjU4hKayMcROLSPP58lhfVSrE7xgH7NTeo0dhmF6Xs/mE&#10;MMSJtcyS7moq4m45Tqttztz5fEWQmCqHMOOrDC85Cgt95CV0UR071/4itC1dTVMbEGKTTVs2ewbL&#10;S+KxHvaX6B5wYI/I2Mzvu28bf2qV/8J93FtGAqqGps668TcUK0hMifEAiSkWAuGllXE0RbpAkell&#10;TimRSWYwOBxz7dwVQc01kbibh2RxHRHrqMReEqF1MCMAeabNqByq7IjwGIOzWzYHHZxFr95Z5L+u&#10;N/G8C15bvCR8BeMbgcfEOF1re+/9D6DKPOjMYV3C4ovb8gebMFhjjBKx/qYtmz2DV6xYGRcikDVc&#10;L/oS3aAv/xBvsCTMzjT6khZkRd/QJyfbvKBhzgr6BkticI9R3keEM4ZectmVoYiJ32hdpm8FgytI&#10;HMQ1M27CeXZkLFbh5flvHZiZdP6FWeVxCS//NbtE67gAUo6M0+dOsI5NNAaZDBEOkCpHV3REDs0B&#10;BoP13ggf0f36G29ZuXIVHot03Y0YJ1v84UcfvbroNV099y1F3qlyLZfn8cEa6fBj5U1bNnsGA7rF&#10;Hnti8H77tUdf5sFMmId4/VSP/Bqwswhxgy+t4h3jYoWFcY6db5SiOs5QBVfEs/nLn4Mu+KqeZCF8&#10;LJxDFYNrlGFcVI/cyNSammGPEk39Kp7Exy2tIqjS/KnT7pf4I1mou1B/1JCFFpajis2aESOMyo0k&#10;DhOP6bGOGgyGgz0KM7rrhRddunjJGx98+FGKjz/5hDmOG85m0FrS5jC5hfj6oH7iWGiwbc1slhrc&#10;BMszzz6/Z4u9wgF36NApUjf0tRCDLZHDIQohiTzMsCjjwVonkmZzzEbJdMfYTAoDLrF5dNYTKIKL&#10;mfSeebbT5nRicFLfddMXpZAAt7Rkx+13iNhphx210ygfBibYrMHxJ9O//vmvWqjm555/8d77pxdG&#10;5axz7CiT5AoSV/2cKDbbqZW1UPLHKEd3Jcb2FcdrOBJmOCi1Pf/CbINYxMr8IXrcDSW25M2ly8+/&#10;4KKAQgREGGzccGgOKk7Bpi2bPYMffGgGvoYJrqCvIG8EGE3BnX5Z9g/bbmcdC+kf9gRTK4IkO1v+&#10;FLTAVDUU9M0vFSNKeOIKBicSS4Polp4TpNztb7sZ5YmlpF5ni4WmEeb/stOfcUvN5FYfi+V/3/Xv&#10;hm+qfOfdU4LE9qjyCjEOBsdlLx+1QQcLPdYAnYQYG22Q2C50aZgEiRFx7rwFy/LfJRBvv/Pu+x98&#10;GCTGZqS2Xw4n4tL86bzr8kdMgePAi3OwSctmz+D7H3goKNu6ddtE32CwKW1DYiKEGTv8cftE4nIQ&#10;PFqIE/GEg/hX/nOztAchnOMyfZEy+YfwrNU1mBlAX0TEP9TUAKsZx81XRHA3zQRrzey6y64DTx2s&#10;k/DxlmA/1Uc17alNjIPEInjsrxpmK42JCy/6qvROM3A3SIzQnAYXPnvOvMXZT8Vkb8zG41XvvS/P&#10;k9u9svDVp595Dl+vrPrWfjx/J8DioIpzsEnLZs/gafc92OofeyNuTJP6muGGnS0WQnLjXOJBBXdr&#10;DIRmE3ExBBgPMCnou0aAa2cwyZT9GMER8c877jR02AhLElMrIlE2fUwLBR7bl8abp9ASqZmPPmYX&#10;mRLnJE5KHNxNM4nE1tHfJHm5faokMT0mzKT6rnumzZ49d0H+sx3yCuaBo5DYzV/w0gsvzrnltjsT&#10;g6+46lokJsaOWhuKc7BJy2bPYDYxpLdM32AwU+FUcQsGU9rZuXPXCrKuT2APITf0FwyOexbVGZwH&#10;usicLAlG0j8UifkaI5hafUk5MCz6ABLrD9hW2ImzziGEweAyj1NYEhlekDhX4hPCTiAxnx332/UQ&#10;ZvfhGY/GN6jjueQ3ly5jJ8zIYoPB6SYzzTZMGZe2MHhNqSBNUw4kQ2jULGiUfHAuwxQOY/bdt43V&#10;eFnpVKJmjYGX5fnqHyNUrjeaIZwSKf4kGGx5hQyXw8JMhseM01QdmC3hidmGSGTDSJBhA44233zr&#10;HY/MevyJJ59mG+jxy68sXLpsOVWWyDK+ib4ijNbg04fxS8X526RlC4M3JjCMiSRsGOz0B4NRiuVF&#10;r6Dg6UOGS5ViPgIFyx9rWxIL01SQT1bejIGFXsqikFKUGZyiTGIMxjMNM3QMyl9KFF5C4zMG52lu&#10;JAmoec/U+x6cPmPmI7OefOoZJF746mtz5s5/4MGHud4KBksSWJoLm8aXPbcweL0CmcjVKQOyd+xV&#10;GIkkwwZrnOCeg3ysiwTRzDoi1qyIYG0KS2h5r169zfNL6IuUsevsokTt9K2RwTwDI8FFxEUJ4aPa&#10;JK833HTr7XfeI6+YMXPWU08/O2/+gscef/LuKfeWLYSwphzXQMS/Fedvk5YmweC6lJ9++smoLWmT&#10;tof9TVMLjZiwDp517Ni5gpfrCPkccUJK25qGCS6scNUrLtNl2nDDPnIRVjBSo137Dp38STKXqFk9&#10;EkdrjPiTDBURd9l5Fx/Vjz12mu337DHZbY61GSwSfc0nF6HN5YsS+kMwWJ5wzLHHs8uqZXCvvR6L&#10;70JiKeNzz79Ikn0s01fooirs1KmLFYpzsEnLZs9g5aijj0Fi+lTO5ILH4fkIp5NtSQVNy7HH7i14&#10;uzh/chen03iNB8QVWdUgi8qjuDuVSBzdI2S4/ymn4oRt27TZD/n0AbxJjKwe1elbscRx8QnGest1&#10;yOzSXv6YsinaZRaidhfhT5HJaaeWp2vDGKxhcjgBH0kqXcd1x8shXHPdjZSYeeAlmOPrb7ylrMHm&#10;Vagn6J9ccnECNmlpDgymHxIdJ7uCwQKfnK04SRWU3e43v8UJ58ypkoNzfpLxZ559ftZjT97/wENB&#10;4ji1zlmVDBcMDi+xlhLnhthHwzR5w4YuXbqhoKlx3DhQ5mUKvKxO4oi/7PRng7697LrLrtZBYnTk&#10;Xtaob9C3FgabsU4S4GQhGBvuvE/Vw2uGC31PC0OGGdzLr7xGssgTT394JgeM0HEBOAIm1mdCdNH3&#10;m8brK5sDg5997oV27Tq0bt02jIRA5Yj99mvvnBFpbDOgGzeJkNOG1kZSvEcRtk/K8lL+e0HzF7yE&#10;ylzggw/NuO2Ou6mO84oKSGNN9B1S9Y7hChKHEiOxhSf0PZG2IY0Ng6D25U/Ejxko07RGBrMN9FI9&#10;OpiPmt2330mJvtimU62hb8TaJBbWyRzw2WO00NjCwWuVA9cGbTuk6h2yWSPPneAQcB3vJ194cTCY&#10;/TUcoe91Ve9wiVtxVtAMaGNw9e+NbpKyYQxex9qbsKxevZrHhalTHsSNy8MRyCpZ4d4ihUeOyGYO&#10;6t2HsNkQz5546plX8/dGxldz4437j8x6nBQRHqcNIYINVSTOHhHOSJzbiSyxK3liU4wxZOs8Krdk&#10;t7/thos7/2VnsqcGMsZvIJCPmqGF7OmgwUNxTvOkg1iL2Q7E6KE2mVzibop10NdOy/RViXE/niSO&#10;/nxk/u06+7KmY9F+TVKVoUOnvemW26fe+4AZLgKPDUdmLMRslesJer46C/Q3dWkODFbYTXKLxNww&#10;DYswLyyku/hBXZwkBDrxpP7OomHU4N616/42xD+UjXuq4s2ly1E53tZoMHUWjZ4TJ00mVOQKcYPE&#10;IcZITC8zEpeuTmQ8PntMXIJFFHSZMGmySihf0lpRXYNlkGTSjpAPV2xbQdy1uJsi0Td/ktjmmqFV&#10;2gkZbGMhCHlO4uxZdTX7E/X119PzH0nXWhvqq3qs4xX4KpNjiO97YPq990+fMu0+nKYCfBFUZz4y&#10;q4B+U5dmwmB5MWEQ+MpOmJbDII6y8XoH+RZJo0aULy4qUWJ5CUY+9nj2zvR4jYhpvHCJr2AqnEgi&#10;dMllV6IIduZiPGLN9zVyElsYjiLxmLAJy3NJPkkvwpsQQtS0DtIYu3HUhlRZT/MnpNdC7fRXUUHf&#10;FJX0zRfG4wraoEdpld3xCfalcjKs6wqN0SSNRGvk1iqHoDFquPCiS1mFu+6ZhsFSghdenANY3Viq&#10;wFYxVFYG8u677V5+D8umLc2EwTwZ+xsk5tLoRPY9ufyrcsISKiiYOTLjBDt5uCIZ75E/cxg3n6ky&#10;mXz5lYXvvLtCmiJWvfe++TeXLrPQuYx3j9JyniSoSYbxGFFq4zE+WRMd6aLI6JU/omkrbECvoLWt&#10;MB6V6WIQN0WZtSnW0DcPS3DXXqLPqEoDNEYHUz+h1SXiK30abDSwkAzjNDZrg8ZrmEHm0vxtcVdf&#10;e8PMRx+Ld7QZjnRjDkuScOXV1wGTAJPnAvcmUJoJgxViGc+5E13ulrJyCJ07d+3UqYuP5vud2N8Z&#10;vSH/IRMzRJEbjgeF2YmYxmp33DUFa997/4OP8h8EiOcMSTKnLOd7/Imnpt33oM5A1DEMU0PtBH4k&#10;Hlf4isRjNBUIF5FRtsZYJ4kTd7MV8pXTR5Wjo/2GDGuSgzXVJGtamBuJ7PdEHCltxmANtlVYCMd1&#10;591TPvn002+Ub7/96quvPvvsc0eN9B06dAIvXaj4mv6mLc2HwQqWJC/BB0vsRFwqNgN9rMWq62+8&#10;xcmmgs6ixJwSsxkchYgZ7D+5/0AnkqnA43gLDipTZVR++513nVwfDa/cBVVmEAmYveMHPQvGZKpc&#10;xeMaJTnxeA1rU1TxMgJlYxrcLRg84TzDutxLsKfmiWtG4nMnhNjbXdqpfWGqYSfGosRgGgwHq2m/&#10;8ScbXiZN1jMvLr3R0JL9D+geXz1s2bLVKwsXFXA3jdKsGLx69WpZP8+AxPG4MCojrrDQCcipOQBp&#10;iA0e0BXnkhLzD2u+F5n/YJspi+yUG1IXL3mdM453Ogkz8W7deAMfTs+eM++RWY9Ld7DZUEvMEI7u&#10;Zip4xqifdRdB5TX0LXG3TFxMwlRWNdHL1LwlF+QvvzK2ZCTOL6WlDe1Cb3QgEejLbQeDuQjWQtvs&#10;UYaAvlqlP2i/CiNt0Fr07dbtANILVYdQYN1kSrNisPLGm0v32L1FkBh9TcNCoCOTQF9ZXmfUqWUn&#10;ckc4xLmU5xHjuM6PvqbCR4HKtqJVlJv8ZC/uzV/ba2IGsy3hF5nFuAz34uy5Tz/z3KzHnpz+8Myp&#10;9z5w2x13x20tVEMOLAyZRNk1xM3ZhnnaQ0oRCCmxE6X0tHRRVj0xE3cZCD+BVG0icdJje1E574uy&#10;R1a96SfoGwJ8XP4z/9I4w4U2YKoNdTmNSS3JwRkKtLjm2AT9Q5TmxmBFysVCBIlNpWhOAy4ekf+I&#10;hlPopErPycktt93pPBlGZeiUyfLDql65kMLHCMym09iPMawwYUZcjgKDTc2SZP1n8ZI32OVXFr6K&#10;zXPnLZDOMxtP5T8XR6flgpj94PQZ9z0wnZlG8SnVfn0jLbl7yr133j013tZK3eOKbPC4TOIQYyzE&#10;3VBcB2JgcbxB3zKDS/TNnplGWTXoQgaKwrsbInLXrm/Hw2uIi75UoIncwqgozZDByrz5C9hftgGJ&#10;nQDkc/7iOmjffic7fwxxnoYPRQ7n3mmLa7dOsDWzG1fVf14u/wGOWB5SrTaKxS7jKHlG3Lgngtw+&#10;WPLyKwvnL3hZY9gM2hxXpij0E08988STTz/2+JOPznpC1j/zkewnjx6a8UiQ+/4HHir4Pe1+PL4r&#10;/+UODNbfyiS+9vqb4gItT4K1cbNN83A36JsYHPQN8xCXIE4bNEQHJtUGBx3YsUeQbZhYwmtFBkwC&#10;DGX8WPoiflMrzZPBCkWUvSFxDH9OIdbiblwTjXCehgwdEQk4LtIkypR47PQjQRBiDX3ziIWxnDwj&#10;NPZkaeKo0ThBWSlufOVh9uy5psJH9A0GP5kz2DpBYtocJM4Y/FB2EwGJk0LnSpwxGHHp5fiJ5xPL&#10;sLZZA8p9rCYGW63K+2YvjIvUjd8Nm4u1qoIDWgsz/U851VYdOnSKQUw6sWeLvWSuBaxNrzRbBitf&#10;f/01BhMSU+fDuSzTN4WzaDAlxtlNuwnn4QcpstxoG7cYyFiwORE6RSxMEQsxKYyHGZvrNnYRV6wk&#10;WzwrIuo2ckQ6KszjvYXhBLTBOM6hagZWYZ4GZNVG/ynzNY/YURal3qUxob7hHHh97KSvBJvlZUKG&#10;DjuDD3aYmpcPSsVLNbmF6PaklwSge4FmUy3NmcGKsa9Xr95xgwOJpWU4kbib5s1wfgyl8drQHDrH&#10;CNInyopDqIwKCBGEDk4nWleP+FMiWUG+tSOoJoJq6WNEsVraPFVViugnZQbHtnYddWo22+AoEneN&#10;NlI3I08QtxwOMFAivTyYXILwFzg24dLMGRzFGC0pYeycIeMjTSrTN81TKRJIEY3dpvSSFjrZrIUV&#10;UJkq27bM5hRB64hE7kS1MrfKEWvGyiliTVEbcUXibuSa2cJ8F6rSmFx3C89Ay3XOC/51CQ/tiORq&#10;+bEUiitw16FlGVtJek2//PLLAr6mXf4tGKw4H0h8wIE94i5d9+49E3HLVI5wpmkVS8qAXnzpFSyy&#10;vAeVwzVaoYrN2c2tIHR1TotgYWJkmaZB3DLjU8QKsUlG4nVGVKsSu9OSuM4QSao2MyS6olwwnElO&#10;1jXcjTiwe89wWSG9kjbHW6C2OZR/FwZHefmVhUgs+AqGj8FwUoO11Xl85qjRkid6PGPmrFvyH1Hj&#10;LvBgeP6aPcKMzVV6lj32lTgdtK5gdpBs/aNGcotYnmoL1mqAAUST2FbN1k6uWvfT/gmTJqNyde5y&#10;Fz169Arukt64AaQ/lF8nvFmUDWPwt1f0t7YoPm+e5b4HpvfsedD++fccRZ9DDnOCqzNYWEh35V7y&#10;vOkPMyOPs4YSPmZDWjYy/xY7NuM0Zgehq7hSvHu9itYFs8v8LkdwvbZIq1XVkP2+gV1oIbmN53XO&#10;Gj3W0JETd6rWajPXO/j0YWXWptB1E3cZBtILh6XLlhcAbVZlwxi8esZlweAf5j1YLNpsCy46kfFg&#10;WtzycGoTcWOmHBRu8oUX337nPQ9On/HY40/ee//0G266lTBjs2H3oRmPfP3111988SUmoRTeWx+9&#10;0DquVamhJITFL2gkolcPy2OF2CT6mKrUqfKi25x1Dnvwr4svi7HCEcUFjeFnjKray1r7Um3coUDf&#10;5BwO6t3no48/LkDZDEsQ8quxPYvPpVIDg5XY4JsLji4+b+bl/gce6pU/nobNEQboGhlcDp6YUSZ1&#10;U+99IK7s8pqWIJCcycA9Nn9JvwE9ezQif0DMJhQR8wZV/WpGBDoG3UXMx3KrWdkmNqT0I/InekeP&#10;Gady+srd3nHXFI2/+dY7zNv1xEmTNTt4X6J+Rt+YYZw6duws5LICg/Xbjz/5pABi8yyUNAj5/ZQa&#10;Xr9SM4OTkfhxZdN6RqkuRZ4nZ6dGB+e/P0ePTY3awVfMqM7ptIQojhs/CYeQ2Aj+8IxHZz32JJEm&#10;1eFEMSykseL5m+z5svwRnAhC7iMLi4uT8i9d2uTSy6+y+U233H7P1PviDZY33nybfVly5dXXIbRm&#10;YCeFJs/0vv8pp2qPGDCwmOqQHD/6RsSdNjU0wSccNqJQ0mBj8XntUjODlc8O+YNtvhjYsvjcjMr8&#10;BS9zmXEdIC4ImLKeQdkaqVwO6xNRRuLiS69ANYSL5xw4b8ye+ehjnHTwO+4qE28fH531hJAvirgn&#10;N+2+B/WHuA939bU3IDE64qucDEeDpthZChKeTZOca2fvgw9JXp956NbtAHK+WRuGivLjkmeCvt/d&#10;XPNtl1oZvPrpW2NLelwsanbliaeekUJJ9mMaYd6IjD04VEFlLEcRf01ED/ubS2MWGIZevAEasQQs&#10;7Nn5Y7t4KQtkNjgNniEoaBdrb56JKxdreYoyfWMrU8sPO/xI9oAvijCv2s3dLVQvP33xwc8qaa0M&#10;VlJKVxv9m00hWob+SP/TVQVU5jUxJows3uy6y67Cwjxdy9xn5F7rjiBoxUL9ofwx1sFgiVeLPfYM&#10;HpfpK+wuPd9sRmgkgW+aT5PVvST6mpovllYr62Kwkki8+V4e3oiy6r33H5rxCC+LW/iargHHfSwL&#10;sSo0Eufi+lpEWbBTrGO5SOobFXbu3LVt23bceezCfsOyH3rYEXrRNdfduOClV+Ln6pt3SRbg8+P/&#10;WiyqpfwMgxVGJLqCMF8s/bcsqPPZZ5+vXPXem0uXLV7yxksvL3xx9tz4OeKwvPyumPlI9nxwCp1h&#10;ztz58xe8VIqXEVGoIX9cM3uv+htvLn3r7XeWLlv+9jvvSjrjx1r+DQu55RmCb+sz+P88g6OkfBCb&#10;/815vKU0UMErihs0Q+J1OIdyWV8GR0k8FjVenNtStpQNLT+uXBS33CJwbD25G2XDGByFR0m+Qth9&#10;M7h7t6U0ZiG3ZTUMFm3c2L4xDE4Fccu9JwK5LeRgZIFW2ELuf9uCkc4+GiBDdZ4IVsFfi7U3ttSJ&#10;wRVFc6OtZYXeEltCMLhfje3JedZ7ElWfDN5StpTGL1sYvKVszuX//u//ByT/+ISIVVW/AAAAAElF&#10;TkSuQmCCUEsDBBQABgAIAAAAIQBwqRST4gAAAAoBAAAPAAAAZHJzL2Rvd25yZXYueG1sTI9NS8NA&#10;EIbvgv9hGcFbu/mytjGbUop6KoKtIL1Nk2kSmp0N2W2S/nvXk95mmId3njdbT7oVA/W2MawgnAcg&#10;iAtTNlwp+Dq8zZYgrEMusTVMCm5kYZ3f32WYlmbkTxr2rhI+hG2KCmrnulRKW9Sk0c5NR+xvZ9Nr&#10;dH7tK1n2OPpw3cooCBZSY8P+Q40dbWsqLvurVvA+4riJw9dhdzlvb8fD08f3LiSlHh+mzQsIR5P7&#10;g+FX36tD7p1O5sqlFa2CWbx49qiCeBmB8EC8ChMQJz8kSQQyz+T/CvkPAAAA//8DAFBLAwQUAAYA&#10;CAAAACEAqiYOvrwAAAAhAQAAGQAAAGRycy9fcmVscy9lMm9Eb2MueG1sLnJlbHOEj0FqwzAQRfeF&#10;3EHMPpadRSjFsjeh4G1IDjBIY1nEGglJLfXtI8gmgUCX8z//PaYf//wqfillF1hB17QgiHUwjq2C&#10;6+V7/wkiF2SDa2BSsFGGcdh99GdasdRRXlzMolI4K1hKiV9SZr2Qx9yESFybOSSPpZ7Jyoj6hpbk&#10;oW2PMj0zYHhhiskoSJPpQFy2WM3/s8M8O02noH88cXmjkM5XdwVislQUeDIOH2HXRLYgh16+PDbc&#10;AQAA//8DAFBLAQItABQABgAIAAAAIQCxgme2CgEAABMCAAATAAAAAAAAAAAAAAAAAAAAAABbQ29u&#10;dGVudF9UeXBlc10ueG1sUEsBAi0AFAAGAAgAAAAhADj9If/WAAAAlAEAAAsAAAAAAAAAAAAAAAAA&#10;OwEAAF9yZWxzLy5yZWxzUEsBAi0AFAAGAAgAAAAhAK4vbfm7AwAAPAsAAA4AAAAAAAAAAAAAAAAA&#10;OgIAAGRycy9lMm9Eb2MueG1sUEsBAi0ACgAAAAAAAAAhAHfvGFlTjwAAU48AABQAAAAAAAAAAAAA&#10;AAAAIQYAAGRycy9tZWRpYS9pbWFnZTEucG5nUEsBAi0AFAAGAAgAAAAhAHCpFJPiAAAACgEAAA8A&#10;AAAAAAAAAAAAAAAAppUAAGRycy9kb3ducmV2LnhtbFBLAQItABQABgAIAAAAIQCqJg6+vAAAACEB&#10;AAAZAAAAAAAAAAAAAAAAALWWAABkcnMvX3JlbHMvZTJvRG9jLnhtbC5yZWxzUEsFBgAAAAAGAAYA&#10;fAEAAKiXAAAAAA==&#10;">
                <v:group id="Group 350" o:spid="_x0000_s1044" style="position:absolute;left:2033;top:3407;width:3147;height:3060" coordorigin="2033,3407" coordsize="3147,30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b5v1yQAAAOEAAAAPAAAAZHJzL2Rvd25yZXYueG1sRI9Ba8JA&#10;FITvgv9heYI33WykIqmriLSlBxGqgvT2yD6TYPZtyG6T+O+7BaHHYWa+Ydbbwdaio9ZXjjWoeQKC&#10;OHem4kLD5fw+W4HwAdlg7Zg0PMjDdjMerTEzrucv6k6hEBHCPkMNZQhNJqXPS7Lo564hjt7NtRZD&#10;lG0hTYt9hNtapkmylBYrjgslNrQvKb+ffqyGjx773UK9dYf7bf/4Pr8crwdFWk8nw+4VRKAh/Ief&#10;7U+jIU1XiVLLFP4exTcgN78AAAD//wMAUEsBAi0AFAAGAAgAAAAhANvh9svuAAAAhQEAABMAAAAA&#10;AAAAAAAAAAAAAAAAAFtDb250ZW50X1R5cGVzXS54bWxQSwECLQAUAAYACAAAACEAWvQsW78AAAAV&#10;AQAACwAAAAAAAAAAAAAAAAAfAQAAX3JlbHMvLnJlbHNQSwECLQAUAAYACAAAACEAwW+b9ckAAADh&#10;AAAADwAAAAAAAAAAAAAAAAAHAgAAZHJzL2Rvd25yZXYueG1sUEsFBgAAAAADAAMAtwAAAP0CAAAA&#10;AA==&#10;">
                  <v:shape id="Picture 3" o:spid="_x0000_s1045" type="#_x0000_t75" style="position:absolute;left:2292;top:3407;width:2888;height:30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x8p8yQAAAOMAAAAPAAAAZHJzL2Rvd25yZXYueG1sRI9BSwMx&#10;FITvgv8hPMGbTbrirq5Ni5a2erUWen1sXjdLNy/LJm3Tf28EweMwM98ws0VyvTjTGDrPGqYTBYK4&#10;8abjVsPue/3wDCJEZIO9Z9JwpQCL+e3NDGvjL/xF521sRYZwqFGDjXGopQyNJYdh4gfi7B386DBm&#10;ObbSjHjJcNfLQqlSOuw4L1gcaGmpOW5PTsO7+iir/XDd2JdutTzZlLDfJK3v79LbK4hIKf6H/9qf&#10;RkOhplX5VD0WFfx+yn9Azn8AAAD//wMAUEsBAi0AFAAGAAgAAAAhANvh9svuAAAAhQEAABMAAAAA&#10;AAAAAAAAAAAAAAAAAFtDb250ZW50X1R5cGVzXS54bWxQSwECLQAUAAYACAAAACEAWvQsW78AAAAV&#10;AQAACwAAAAAAAAAAAAAAAAAfAQAAX3JlbHMvLnJlbHNQSwECLQAUAAYACAAAACEAFsfKfMkAAADj&#10;AAAADwAAAAAAAAAAAAAAAAAHAgAAZHJzL2Rvd25yZXYueG1sUEsFBgAAAAADAAMAtwAAAP0CAAAA&#10;AA==&#10;">
                    <v:imagedata r:id="rId16" o:title=""/>
                  </v:shape>
                  <v:shape id="Text Box 352" o:spid="_x0000_s1046" type="#_x0000_t202" style="position:absolute;left:2033;top:3684;width:1185;height:63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ZNUOxgAAAOIAAAAPAAAAZHJzL2Rvd25yZXYueG1sRE9LS8NA&#10;EL4L/odlCt7sbh/2kXZbilLwZLG2grchO02C2dmQXZv03zsHwePH915ve1+rK7WxCmxhNDSgiPPg&#10;Ki4snD72jwtQMSE7rAOThRtF2G7u79aYudDxO12PqVASwjFDC2VKTaZ1zEvyGIehIRbuElqPSWBb&#10;aNdiJ+G+1mNjZtpjxdJQYkPPJeXfxx9v4fx2+fqcmkPx4p+aLvRGs19qax8G/W4FKlGf/sV/7lcn&#10;8+ez6WQyWsoJuSQY9OYXAAD//wMAUEsBAi0AFAAGAAgAAAAhANvh9svuAAAAhQEAABMAAAAAAAAA&#10;AAAAAAAAAAAAAFtDb250ZW50X1R5cGVzXS54bWxQSwECLQAUAAYACAAAACEAWvQsW78AAAAVAQAA&#10;CwAAAAAAAAAAAAAAAAAfAQAAX3JlbHMvLnJlbHNQSwECLQAUAAYACAAAACEApmTVDsYAAADiAAAA&#10;DwAAAAAAAAAAAAAAAAAHAgAAZHJzL2Rvd25yZXYueG1sUEsFBgAAAAADAAMAtwAAAPoCAAAAAA==&#10;" filled="f" stroked="f">
                    <v:textbox>
                      <w:txbxContent>
                        <w:p w14:paraId="06E243CD" w14:textId="77777777" w:rsidR="00E032F8" w:rsidRPr="005D7FF2" w:rsidRDefault="00E032F8" w:rsidP="00E032F8">
                          <w:pPr>
                            <w:rPr>
                              <w:b/>
                              <w:sz w:val="20"/>
                            </w:rPr>
                          </w:pPr>
                        </w:p>
                      </w:txbxContent>
                    </v:textbox>
                  </v:shape>
                </v:group>
                <v:shape id="Text Box 353" o:spid="_x0000_s1047" type="#_x0000_t202" style="position:absolute;left:899;top:5279;width:2500;height:7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2lMZxwAAAOMAAAAPAAAAZHJzL2Rvd25yZXYueG1sRE9fa8Iw&#10;EH8X/A7hhL1potPialMRx2BPk6kb7O1ozrbYXEqT2e7bLwNhj/f7f9l2sI24UedrxxrmMwWCuHCm&#10;5lLD+fQyXYPwAdlg45g0/JCHbT4eZZga1/M73Y6hFDGEfYoaqhDaVEpfVGTRz1xLHLmL6yyGeHal&#10;NB32Mdw2cqFUIi3WHBsqbGlfUXE9flsNH2+Xr8+lOpTPdtX2blCS7ZPU+mEy7DYgAg3hX3x3v5o4&#10;P1nNF+tkqR7h76cIgMx/AQAA//8DAFBLAQItABQABgAIAAAAIQDb4fbL7gAAAIUBAAATAAAAAAAA&#10;AAAAAAAAAAAAAABbQ29udGVudF9UeXBlc10ueG1sUEsBAi0AFAAGAAgAAAAhAFr0LFu/AAAAFQEA&#10;AAsAAAAAAAAAAAAAAAAAHwEAAF9yZWxzLy5yZWxzUEsBAi0AFAAGAAgAAAAhAE3aUxnHAAAA4wAA&#10;AA8AAAAAAAAAAAAAAAAABwIAAGRycy9kb3ducmV2LnhtbFBLBQYAAAAAAwADALcAAAD7AgAAAAA=&#10;" filled="f" stroked="f">
                  <v:textbox>
                    <w:txbxContent>
                      <w:p w14:paraId="5CCE4C40" w14:textId="77777777" w:rsidR="00E032F8" w:rsidRPr="009657F2" w:rsidRDefault="00E032F8" w:rsidP="00E032F8">
                        <w:pPr>
                          <w:rPr>
                            <w:b/>
                            <w:sz w:val="20"/>
                          </w:rPr>
                        </w:pPr>
                      </w:p>
                    </w:txbxContent>
                  </v:textbox>
                </v:shape>
              </v:group>
            </w:pict>
          </mc:Fallback>
        </mc:AlternateContent>
      </w:r>
    </w:p>
    <w:p w14:paraId="59DBC132" w14:textId="0FE2372A" w:rsidR="00E032F8" w:rsidRDefault="00EC0972" w:rsidP="00E032F8">
      <w:pPr>
        <w:tabs>
          <w:tab w:val="clear" w:pos="567"/>
          <w:tab w:val="left" w:pos="708"/>
        </w:tabs>
        <w:autoSpaceDE w:val="0"/>
        <w:autoSpaceDN w:val="0"/>
        <w:adjustRightInd w:val="0"/>
        <w:spacing w:after="240" w:line="240" w:lineRule="auto"/>
        <w:ind w:left="993"/>
        <w:rPr>
          <w:szCs w:val="22"/>
          <w:lang w:val="pl-PL"/>
        </w:rPr>
      </w:pPr>
      <w:r w:rsidRPr="00501938">
        <w:rPr>
          <w:noProof/>
          <w:lang w:val="pl-PL"/>
        </w:rPr>
        <mc:AlternateContent>
          <mc:Choice Requires="wps">
            <w:drawing>
              <wp:anchor distT="0" distB="0" distL="114300" distR="114300" simplePos="0" relativeHeight="251644928" behindDoc="0" locked="0" layoutInCell="1" allowOverlap="1" wp14:anchorId="3578A690" wp14:editId="31FB4711">
                <wp:simplePos x="0" y="0"/>
                <wp:positionH relativeFrom="column">
                  <wp:posOffset>125730</wp:posOffset>
                </wp:positionH>
                <wp:positionV relativeFrom="paragraph">
                  <wp:posOffset>86360</wp:posOffset>
                </wp:positionV>
                <wp:extent cx="1060450" cy="400050"/>
                <wp:effectExtent l="0" t="1270" r="0" b="0"/>
                <wp:wrapNone/>
                <wp:docPr id="148987634" name="Text Box 35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604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6AE618E" w14:textId="77777777" w:rsidR="00E032F8" w:rsidRPr="00882C74" w:rsidRDefault="00E032F8" w:rsidP="00882C74">
                            <w:pPr>
                              <w:spacing w:line="240" w:lineRule="auto"/>
                              <w:rPr>
                                <w:b/>
                                <w:szCs w:val="22"/>
                              </w:rPr>
                            </w:pPr>
                            <w:r w:rsidRPr="00882C74">
                              <w:rPr>
                                <w:b/>
                                <w:szCs w:val="22"/>
                              </w:rPr>
                              <w:t>CZERWONY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3578A690" id="Text Box 354" o:spid="_x0000_s1048" type="#_x0000_t202" style="position:absolute;left:0;text-align:left;margin-left:9.9pt;margin-top:6.8pt;width:83.5pt;height:31.5pt;z-index:2516449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PClh4QEAAKkDAAAOAAAAZHJzL2Uyb0RvYy54bWysU1Fv0zAQfkfiP1h+p0lLNyBqOo1NQ0hj&#10;IA1+gOM4iUXiM3duk/LrOTtdV+AN8WLd+Zzvvu+7y+ZqGnqxN0gWXCmXi1wK4zTU1rWl/Pb17tVb&#10;KSgoV6senCnlwZC82r58sRl9YVbQQV8bFAziqBh9KbsQfJFlpDszKFqAN46LDeCgAqfYZjWqkdGH&#10;Plvl+WU2AtYeQRsivr2di3Kb8JvG6PC5acgE0ZeSuYV0YjqreGbbjSpaVL6z+khD/QOLQVnHTU9Q&#10;tyoosUP7F9RgNQJBExYahgyaxmqTNLCaZf6HmsdOeZO0sDnkTzbR/4PVD/tH/wVFmN7DxANMIsjf&#10;g/5OwsFNp1xrrhFh7IyqufEyWpaNnorjp9FqKiiCVOMnqHnIahcgAU0NDtEV1ikYnQdwOJlupiB0&#10;bJlf5usLLmmurfM85zi2UMXT1x4pfDAwiBiUEnmoCV3t7ynMT5+exGYO7mzfp8H27rcLxow3iX0k&#10;PFMPUzUJWzOT17FxVFNBfWA9CPO+8H5z0AH+lGLkXSkl/dgpNFL0Hx178m65XsflSsn64s2KEzyv&#10;VOcV5TRDlTJIMYc3YV7InUfbdtxpnoKDa/axsUniM6sjf96HZNJxd+PCnefp1fMftv0FAAD//wMA&#10;UEsDBBQABgAIAAAAIQAt1hCr3AAAAAgBAAAPAAAAZHJzL2Rvd25yZXYueG1sTI/NTsMwEITvSH0H&#10;aytxo3b5MW2IUyEQV1ALrcTNjbdJ1HgdxW4T3p7tCU6r2VnNfpOvRt+KM/axCWRgPlMgkMrgGqoM&#10;fH2+3SxAxGTJ2TYQGvjBCKticpXbzIWB1njepEpwCMXMGqhT6jIpY1mjt3EWOiT2DqH3NrHsK+l6&#10;O3C4b+WtUlp62xB/qG2HLzWWx83JG9i+H7539+qjevUP3RBGJckvpTHX0/H5CUTCMf0dwwWf0aFg&#10;pn04kYuiZb1k8sTzToO4+AvNi72BR61BFrn8X6D4BQAA//8DAFBLAQItABQABgAIAAAAIQC2gziS&#10;/gAAAOEBAAATAAAAAAAAAAAAAAAAAAAAAABbQ29udGVudF9UeXBlc10ueG1sUEsBAi0AFAAGAAgA&#10;AAAhADj9If/WAAAAlAEAAAsAAAAAAAAAAAAAAAAALwEAAF9yZWxzLy5yZWxzUEsBAi0AFAAGAAgA&#10;AAAhAKY8KWHhAQAAqQMAAA4AAAAAAAAAAAAAAAAALgIAAGRycy9lMm9Eb2MueG1sUEsBAi0AFAAG&#10;AAgAAAAhAC3WEKvcAAAACAEAAA8AAAAAAAAAAAAAAAAAOwQAAGRycy9kb3ducmV2LnhtbFBLBQYA&#10;AAAABAAEAPMAAABEBQAAAAA=&#10;" filled="f" stroked="f">
                <v:textbox>
                  <w:txbxContent>
                    <w:p w14:paraId="26AE618E" w14:textId="77777777" w:rsidR="00E032F8" w:rsidRPr="00882C74" w:rsidRDefault="00E032F8" w:rsidP="00882C74">
                      <w:pPr>
                        <w:spacing w:line="240" w:lineRule="auto"/>
                        <w:rPr>
                          <w:b/>
                          <w:szCs w:val="22"/>
                        </w:rPr>
                      </w:pPr>
                      <w:r w:rsidRPr="00882C74">
                        <w:rPr>
                          <w:b/>
                          <w:szCs w:val="22"/>
                        </w:rPr>
                        <w:t>CZERWONY</w:t>
                      </w:r>
                    </w:p>
                  </w:txbxContent>
                </v:textbox>
              </v:shape>
            </w:pict>
          </mc:Fallback>
        </mc:AlternateContent>
      </w:r>
    </w:p>
    <w:p w14:paraId="5E8F754D" w14:textId="77777777" w:rsidR="00E032F8" w:rsidRDefault="00E032F8" w:rsidP="00E032F8">
      <w:pPr>
        <w:tabs>
          <w:tab w:val="clear" w:pos="567"/>
          <w:tab w:val="left" w:pos="708"/>
        </w:tabs>
        <w:autoSpaceDE w:val="0"/>
        <w:autoSpaceDN w:val="0"/>
        <w:adjustRightInd w:val="0"/>
        <w:spacing w:after="240" w:line="240" w:lineRule="auto"/>
        <w:ind w:left="993"/>
        <w:rPr>
          <w:szCs w:val="22"/>
          <w:lang w:val="pl-PL"/>
        </w:rPr>
      </w:pPr>
    </w:p>
    <w:p w14:paraId="4093F885" w14:textId="77777777" w:rsidR="00E032F8" w:rsidRDefault="00E032F8" w:rsidP="00E032F8">
      <w:pPr>
        <w:tabs>
          <w:tab w:val="clear" w:pos="567"/>
          <w:tab w:val="left" w:pos="708"/>
        </w:tabs>
        <w:autoSpaceDE w:val="0"/>
        <w:autoSpaceDN w:val="0"/>
        <w:adjustRightInd w:val="0"/>
        <w:spacing w:after="240" w:line="240" w:lineRule="auto"/>
        <w:ind w:left="993"/>
        <w:rPr>
          <w:szCs w:val="22"/>
          <w:lang w:val="pl-PL"/>
        </w:rPr>
      </w:pPr>
    </w:p>
    <w:p w14:paraId="07B1CF3A" w14:textId="26AC82D5" w:rsidR="00E032F8" w:rsidRDefault="00EC0972" w:rsidP="00E032F8">
      <w:pPr>
        <w:tabs>
          <w:tab w:val="clear" w:pos="567"/>
          <w:tab w:val="left" w:pos="708"/>
        </w:tabs>
        <w:autoSpaceDE w:val="0"/>
        <w:autoSpaceDN w:val="0"/>
        <w:adjustRightInd w:val="0"/>
        <w:spacing w:after="240" w:line="240" w:lineRule="auto"/>
        <w:ind w:left="993"/>
        <w:rPr>
          <w:szCs w:val="22"/>
          <w:lang w:val="pl-PL"/>
        </w:rPr>
      </w:pPr>
      <w:r w:rsidRPr="00501938">
        <w:rPr>
          <w:noProof/>
          <w:lang w:val="pl-PL"/>
        </w:rPr>
        <mc:AlternateContent>
          <mc:Choice Requires="wps">
            <w:drawing>
              <wp:anchor distT="0" distB="0" distL="114300" distR="114300" simplePos="0" relativeHeight="251645952" behindDoc="0" locked="0" layoutInCell="1" allowOverlap="1" wp14:anchorId="709AB57C" wp14:editId="0B5A6A4B">
                <wp:simplePos x="0" y="0"/>
                <wp:positionH relativeFrom="column">
                  <wp:posOffset>5080</wp:posOffset>
                </wp:positionH>
                <wp:positionV relativeFrom="paragraph">
                  <wp:posOffset>208915</wp:posOffset>
                </wp:positionV>
                <wp:extent cx="924560" cy="398780"/>
                <wp:effectExtent l="635" t="0" r="0" b="0"/>
                <wp:wrapNone/>
                <wp:docPr id="930965696" name="Text Box 3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4560"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1805DD4" w14:textId="77777777" w:rsidR="00E032F8" w:rsidRPr="00882C74" w:rsidRDefault="00E032F8" w:rsidP="00E032F8">
                            <w:pPr>
                              <w:rPr>
                                <w:b/>
                                <w:szCs w:val="22"/>
                                <w:lang w:val="pl-PL"/>
                              </w:rPr>
                            </w:pPr>
                            <w:r w:rsidRPr="00882C74">
                              <w:rPr>
                                <w:b/>
                                <w:szCs w:val="22"/>
                                <w:lang w:val="pl-PL"/>
                              </w:rPr>
                              <w:t xml:space="preserve">Sprawdzić </w:t>
                            </w:r>
                            <w:r w:rsidR="000A0572">
                              <w:rPr>
                                <w:b/>
                                <w:szCs w:val="22"/>
                                <w:lang w:val="pl-PL"/>
                              </w:rPr>
                              <w:br/>
                            </w:r>
                            <w:r w:rsidRPr="00882C74">
                              <w:rPr>
                                <w:b/>
                                <w:szCs w:val="22"/>
                                <w:lang w:val="pl-PL"/>
                              </w:rPr>
                              <w:t>otwór</w:t>
                            </w:r>
                          </w:p>
                          <w:p w14:paraId="349C3774" w14:textId="77777777" w:rsidR="00E032F8" w:rsidRPr="00882C74" w:rsidRDefault="00E032F8" w:rsidP="00E032F8">
                            <w:pPr>
                              <w:rPr>
                                <w:b/>
                                <w:szCs w:val="22"/>
                                <w:lang w:val="pl-PL"/>
                              </w:rPr>
                            </w:pPr>
                            <w:r w:rsidRPr="00882C74">
                              <w:rPr>
                                <w:b/>
                                <w:szCs w:val="22"/>
                                <w:lang w:val="pl-PL"/>
                              </w:rPr>
                              <w:t>ustnika</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09AB57C" id="Text Box 355" o:spid="_x0000_s1049" type="#_x0000_t202" style="position:absolute;left:0;text-align:left;margin-left:.4pt;margin-top:16.45pt;width:72.8pt;height:31.4pt;z-index:2516459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UJlC5QEAAKgDAAAOAAAAZHJzL2Uyb0RvYy54bWysU9tu2zAMfR+wfxD0vjjJ3DYx4hRdiw4D&#10;ugvQ9QNkWbKF2aJGKbGzrx8lp2m2vg17EURSPjznkN5cj33H9gq9AVvyxWzOmbISamObkj99v3+3&#10;4swHYWvRgVUlPyjPr7dv32wGV6gltNDVChmBWF8MruRtCK7IMi9b1Qs/A6csFTVgLwKF2GQ1ioHQ&#10;+y5bzueX2QBYOwSpvKfs3VTk24SvtZLhq9ZeBdaVnLiFdGI6q3hm240oGhSuNfJIQ/wDi14YS01P&#10;UHciCLZD8wqqNxLBgw4zCX0GWhupkgZSs5j/peaxFU4lLWSOdyeb/P+DlV/2j+4bsjB+gJEGmER4&#10;9wDyh2cWblthG3WDCEOrRE2NF9GybHC+OH4arfaFjyDV8BlqGrLYBUhAo8Y+ukI6GaHTAA4n09UY&#10;mKTkeplfXFJFUun9enW1SkPJRPH8sUMfPiroWbyUHGmmCVzsH3yIZETx/CT2snBvui7NtbN/JOhh&#10;zCTyke/EPIzVyExNyvIoLYqpoD6QHIRpXWi96dIC/uJsoFUpuf+5E6g46z5ZsmS9yPO4WynIL66W&#10;FOB5pTqvCCsJquSBs+l6G6Z93Dk0TUudpiFYuCEbtUkSX1gd+dM6JOXH1Y37dh6nVy8/2PY3AAAA&#10;//8DAFBLAwQUAAYACAAAACEA8cYw8tsAAAAGAQAADwAAAGRycy9kb3ducmV2LnhtbEzOQU/CQBAF&#10;4LsJ/2EzJN5kVyxoa6eEaLxqQCHxtnSHtqE723QXWv+9y0mPkzd578tXo23FhXrfOEa4nykQxKUz&#10;DVcIX59vd08gfNBsdOuYEH7Iw6qY3OQ6M27gDV22oRKxhH2mEeoQukxKX9ZktZ+5jjhmR9dbHeLZ&#10;V9L0eojltpVzpZbS6objQq07eqmpPG3PFmH3fvzeJ+qjerWLbnCjkmxTiXg7HdfPIAKN4e8ZrvxI&#10;hyKaDu7MxosWIboDwsM8BXFNk2UC4oCQLh5BFrn8zy9+AQAA//8DAFBLAQItABQABgAIAAAAIQC2&#10;gziS/gAAAOEBAAATAAAAAAAAAAAAAAAAAAAAAABbQ29udGVudF9UeXBlc10ueG1sUEsBAi0AFAAG&#10;AAgAAAAhADj9If/WAAAAlAEAAAsAAAAAAAAAAAAAAAAALwEAAF9yZWxzLy5yZWxzUEsBAi0AFAAG&#10;AAgAAAAhANxQmULlAQAAqAMAAA4AAAAAAAAAAAAAAAAALgIAAGRycy9lMm9Eb2MueG1sUEsBAi0A&#10;FAAGAAgAAAAhAPHGMPLbAAAABgEAAA8AAAAAAAAAAAAAAAAAPwQAAGRycy9kb3ducmV2LnhtbFBL&#10;BQYAAAAABAAEAPMAAABHBQAAAAA=&#10;" filled="f" stroked="f">
                <v:textbox>
                  <w:txbxContent>
                    <w:p w14:paraId="01805DD4" w14:textId="77777777" w:rsidR="00E032F8" w:rsidRPr="00882C74" w:rsidRDefault="00E032F8" w:rsidP="00E032F8">
                      <w:pPr>
                        <w:rPr>
                          <w:b/>
                          <w:szCs w:val="22"/>
                          <w:lang w:val="pl-PL"/>
                        </w:rPr>
                      </w:pPr>
                      <w:r w:rsidRPr="00882C74">
                        <w:rPr>
                          <w:b/>
                          <w:szCs w:val="22"/>
                          <w:lang w:val="pl-PL"/>
                        </w:rPr>
                        <w:t xml:space="preserve">Sprawdzić </w:t>
                      </w:r>
                      <w:r w:rsidR="000A0572">
                        <w:rPr>
                          <w:b/>
                          <w:szCs w:val="22"/>
                          <w:lang w:val="pl-PL"/>
                        </w:rPr>
                        <w:br/>
                      </w:r>
                      <w:r w:rsidRPr="00882C74">
                        <w:rPr>
                          <w:b/>
                          <w:szCs w:val="22"/>
                          <w:lang w:val="pl-PL"/>
                        </w:rPr>
                        <w:t>otwór</w:t>
                      </w:r>
                    </w:p>
                    <w:p w14:paraId="349C3774" w14:textId="77777777" w:rsidR="00E032F8" w:rsidRPr="00882C74" w:rsidRDefault="00E032F8" w:rsidP="00E032F8">
                      <w:pPr>
                        <w:rPr>
                          <w:b/>
                          <w:szCs w:val="22"/>
                          <w:lang w:val="pl-PL"/>
                        </w:rPr>
                      </w:pPr>
                      <w:r w:rsidRPr="00882C74">
                        <w:rPr>
                          <w:b/>
                          <w:szCs w:val="22"/>
                          <w:lang w:val="pl-PL"/>
                        </w:rPr>
                        <w:t>ustnika</w:t>
                      </w:r>
                    </w:p>
                  </w:txbxContent>
                </v:textbox>
              </v:shape>
            </w:pict>
          </mc:Fallback>
        </mc:AlternateContent>
      </w:r>
    </w:p>
    <w:p w14:paraId="4B678D6E" w14:textId="77777777" w:rsidR="007F6D2B" w:rsidRDefault="00BE4AB9" w:rsidP="00882C74">
      <w:pPr>
        <w:tabs>
          <w:tab w:val="clear" w:pos="567"/>
          <w:tab w:val="left" w:pos="708"/>
        </w:tabs>
        <w:autoSpaceDE w:val="0"/>
        <w:autoSpaceDN w:val="0"/>
        <w:adjustRightInd w:val="0"/>
        <w:spacing w:after="240" w:line="240" w:lineRule="auto"/>
        <w:ind w:left="1701"/>
        <w:rPr>
          <w:b/>
          <w:szCs w:val="22"/>
          <w:lang w:val="pl-PL"/>
        </w:rPr>
      </w:pPr>
      <w:r>
        <w:rPr>
          <w:b/>
          <w:szCs w:val="22"/>
          <w:lang w:val="pl-PL"/>
        </w:rPr>
        <w:br/>
      </w:r>
      <w:r>
        <w:rPr>
          <w:b/>
          <w:szCs w:val="22"/>
          <w:lang w:val="pl-PL"/>
        </w:rPr>
        <w:br/>
      </w:r>
      <w:r>
        <w:rPr>
          <w:b/>
          <w:szCs w:val="22"/>
          <w:lang w:val="pl-PL"/>
        </w:rPr>
        <w:br/>
      </w:r>
    </w:p>
    <w:p w14:paraId="5EA998FD" w14:textId="77777777" w:rsidR="00E032F8" w:rsidRPr="00501938" w:rsidRDefault="00E032F8" w:rsidP="00882C74">
      <w:pPr>
        <w:tabs>
          <w:tab w:val="clear" w:pos="567"/>
          <w:tab w:val="left" w:pos="708"/>
        </w:tabs>
        <w:autoSpaceDE w:val="0"/>
        <w:autoSpaceDN w:val="0"/>
        <w:adjustRightInd w:val="0"/>
        <w:spacing w:after="240" w:line="240" w:lineRule="auto"/>
        <w:ind w:left="1701"/>
        <w:rPr>
          <w:b/>
          <w:szCs w:val="22"/>
          <w:lang w:val="pl-PL"/>
        </w:rPr>
      </w:pPr>
      <w:r w:rsidRPr="00501938">
        <w:rPr>
          <w:b/>
          <w:szCs w:val="22"/>
          <w:lang w:val="pl-PL"/>
        </w:rPr>
        <w:t>Rysunek C</w:t>
      </w:r>
      <w:r w:rsidR="00FE599F">
        <w:rPr>
          <w:b/>
          <w:szCs w:val="22"/>
          <w:lang w:val="pl-PL"/>
        </w:rPr>
        <w:br/>
      </w:r>
    </w:p>
    <w:p w14:paraId="2B5F0E8F" w14:textId="77777777" w:rsidR="00E032F8" w:rsidRPr="00501938" w:rsidRDefault="00E032F8" w:rsidP="000A0572">
      <w:pPr>
        <w:numPr>
          <w:ilvl w:val="0"/>
          <w:numId w:val="25"/>
        </w:numPr>
        <w:tabs>
          <w:tab w:val="clear" w:pos="567"/>
          <w:tab w:val="left" w:pos="708"/>
        </w:tabs>
        <w:spacing w:after="240" w:line="280" w:lineRule="exact"/>
        <w:rPr>
          <w:szCs w:val="22"/>
          <w:lang w:val="pl-PL"/>
        </w:rPr>
      </w:pPr>
      <w:r w:rsidRPr="00501938">
        <w:rPr>
          <w:szCs w:val="22"/>
          <w:lang w:val="pl-PL"/>
        </w:rPr>
        <w:t xml:space="preserve">Trzymać inhalator poziomo z ustnikiem skierowanym w stronę pacjenta i </w:t>
      </w:r>
      <w:r>
        <w:rPr>
          <w:szCs w:val="22"/>
          <w:lang w:val="pl-PL"/>
        </w:rPr>
        <w:t>pomarańczowym</w:t>
      </w:r>
      <w:r w:rsidRPr="00501938">
        <w:rPr>
          <w:szCs w:val="22"/>
          <w:lang w:val="pl-PL"/>
        </w:rPr>
        <w:t xml:space="preserve"> przyciskiem skierowanym w górę (Rysunek D).</w:t>
      </w:r>
    </w:p>
    <w:p w14:paraId="78BE45F5" w14:textId="5D75A655" w:rsidR="00E032F8" w:rsidRDefault="00EC0972" w:rsidP="00E032F8">
      <w:pPr>
        <w:tabs>
          <w:tab w:val="left" w:pos="283"/>
        </w:tabs>
        <w:spacing w:after="240" w:line="240" w:lineRule="auto"/>
        <w:ind w:left="709"/>
        <w:rPr>
          <w:szCs w:val="22"/>
          <w:lang w:val="pl-PL"/>
        </w:rPr>
      </w:pPr>
      <w:r>
        <w:rPr>
          <w:noProof/>
          <w:lang w:val="pl-PL"/>
        </w:rPr>
        <w:drawing>
          <wp:anchor distT="0" distB="0" distL="114300" distR="114300" simplePos="0" relativeHeight="251646976" behindDoc="0" locked="0" layoutInCell="1" allowOverlap="1" wp14:anchorId="7A313859" wp14:editId="37DE126D">
            <wp:simplePos x="0" y="0"/>
            <wp:positionH relativeFrom="column">
              <wp:posOffset>210185</wp:posOffset>
            </wp:positionH>
            <wp:positionV relativeFrom="paragraph">
              <wp:posOffset>111125</wp:posOffset>
            </wp:positionV>
            <wp:extent cx="1899920" cy="1657350"/>
            <wp:effectExtent l="0" t="0" r="0" b="0"/>
            <wp:wrapNone/>
            <wp:docPr id="356"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899920" cy="165735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68EC92E" w14:textId="77777777" w:rsidR="00E032F8" w:rsidRDefault="00E032F8" w:rsidP="00E032F8">
      <w:pPr>
        <w:tabs>
          <w:tab w:val="left" w:pos="283"/>
        </w:tabs>
        <w:spacing w:after="240" w:line="240" w:lineRule="auto"/>
        <w:ind w:left="709"/>
        <w:rPr>
          <w:szCs w:val="22"/>
          <w:lang w:val="pl-PL"/>
        </w:rPr>
      </w:pPr>
    </w:p>
    <w:p w14:paraId="1EC8C93F" w14:textId="77777777" w:rsidR="00E032F8" w:rsidRDefault="00E032F8" w:rsidP="00E032F8">
      <w:pPr>
        <w:tabs>
          <w:tab w:val="left" w:pos="283"/>
        </w:tabs>
        <w:spacing w:after="240" w:line="240" w:lineRule="auto"/>
        <w:ind w:left="709"/>
        <w:rPr>
          <w:szCs w:val="22"/>
          <w:lang w:val="pl-PL"/>
        </w:rPr>
      </w:pPr>
    </w:p>
    <w:p w14:paraId="17DD4012" w14:textId="77777777" w:rsidR="00E032F8" w:rsidRDefault="00E032F8" w:rsidP="00E032F8">
      <w:pPr>
        <w:tabs>
          <w:tab w:val="left" w:pos="283"/>
        </w:tabs>
        <w:spacing w:after="240" w:line="240" w:lineRule="auto"/>
        <w:ind w:left="709"/>
        <w:rPr>
          <w:szCs w:val="22"/>
          <w:lang w:val="pl-PL"/>
        </w:rPr>
      </w:pPr>
    </w:p>
    <w:p w14:paraId="1DEF9F46" w14:textId="77777777" w:rsidR="00E032F8" w:rsidRDefault="00E032F8" w:rsidP="00E032F8">
      <w:pPr>
        <w:tabs>
          <w:tab w:val="left" w:pos="283"/>
        </w:tabs>
        <w:spacing w:after="240" w:line="240" w:lineRule="auto"/>
        <w:ind w:left="709"/>
        <w:rPr>
          <w:szCs w:val="22"/>
          <w:lang w:val="pl-PL"/>
        </w:rPr>
      </w:pPr>
    </w:p>
    <w:p w14:paraId="0CBE04C5" w14:textId="7256DC7F" w:rsidR="00E032F8" w:rsidRPr="00501938" w:rsidRDefault="00EC0972" w:rsidP="00E032F8">
      <w:pPr>
        <w:tabs>
          <w:tab w:val="left" w:pos="283"/>
        </w:tabs>
        <w:spacing w:after="240" w:line="240" w:lineRule="auto"/>
        <w:ind w:left="709"/>
        <w:rPr>
          <w:szCs w:val="22"/>
          <w:lang w:val="pl-PL"/>
        </w:rPr>
      </w:pPr>
      <w:r w:rsidRPr="00501938">
        <w:rPr>
          <w:noProof/>
          <w:lang w:val="pl-PL"/>
        </w:rPr>
        <mc:AlternateContent>
          <mc:Choice Requires="wps">
            <w:drawing>
              <wp:anchor distT="0" distB="0" distL="114300" distR="114300" simplePos="0" relativeHeight="251631616" behindDoc="0" locked="0" layoutInCell="1" allowOverlap="1" wp14:anchorId="4D4BBA86" wp14:editId="36E46080">
                <wp:simplePos x="0" y="0"/>
                <wp:positionH relativeFrom="column">
                  <wp:posOffset>2335530</wp:posOffset>
                </wp:positionH>
                <wp:positionV relativeFrom="paragraph">
                  <wp:posOffset>80645</wp:posOffset>
                </wp:positionV>
                <wp:extent cx="1733550" cy="692150"/>
                <wp:effectExtent l="0" t="0" r="2540" b="0"/>
                <wp:wrapNone/>
                <wp:docPr id="1859561388" name="Text Box 3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33550"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B049CF5" w14:textId="77777777" w:rsidR="00E032F8" w:rsidRDefault="00E032F8" w:rsidP="00E032F8"/>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4D4BBA86" id="Text Box 326" o:spid="_x0000_s1050" type="#_x0000_t202" style="position:absolute;left:0;text-align:left;margin-left:183.9pt;margin-top:6.35pt;width:136.5pt;height:54.5pt;z-index:2516316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E8Rn4wEAAKkDAAAOAAAAZHJzL2Uyb0RvYy54bWysU9tu2zAMfR+wfxD0vjhOk3Y14hRdiw4D&#10;ugvQ7QNkWY6F2aJGKrGzrx8lp2m2vQ17EUhRPjznkF7fjH0n9gbJgitlPptLYZyG2rptKb99fXjz&#10;VgoKytWqA2dKeTAkbzavX60HX5gFtNDVBgWDOCoGX8o2BF9kGenW9Ipm4I3jYgPYq8ApbrMa1cDo&#10;fZct5vPLbACsPYI2RHx7PxXlJuE3jdHhc9OQCaIrJXML6cR0VvHMNmtVbFH51uojDfUPLHplHTc9&#10;Qd2roMQO7V9QvdUIBE2YaegzaBqrTdLAavL5H2qeWuVN0sLmkD/ZRP8PVn/aP/kvKML4DkYeYBJB&#10;/hH0dxIO7lrltuYWEYbWqJob59GybPBUHD+NVlNBEaQaPkLNQ1a7AAlobLCPrrBOweg8gMPJdDMG&#10;oWPLq4uL1YpLmmuX14uc49hCFc9fe6Tw3kAvYlBK5KEmdLV/pDA9fX4Smzl4sF2XBtu53y4YM94k&#10;9pHwRD2M1ShszUxWsXFUU0F9YD0I077wfnPQAv6UYuBdKSX92Ck0UnQfHHtynS+XcblSslxdLTjB&#10;80p1XlFOM1QpgxRTeBemhdx5tNuWO01TcHDLPjY2SXxhdeTP+5BMOu5uXLjzPL16+cM2vwAAAP//&#10;AwBQSwMEFAAGAAgAAAAhAOlrbOTdAAAACgEAAA8AAABkcnMvZG93bnJldi54bWxMj8FOwzAQRO9I&#10;/IO1SNyo3VKSNsSpEIgrVQtU6s2Nt0lEvI5itwl/3+0Jjjszmn2Tr0bXijP2ofGkYTpRIJBKbxuq&#10;NHx9vj8sQIRoyJrWE2r4xQCr4vYmN5n1A23wvI2V4BIKmdFQx9hlUoayRmfCxHdI7B1970zks6+k&#10;7c3A5a6VM6US6UxD/KE2Hb7WWP5sT07D98dxv5urdfXmnrrBj0qSW0qt7+/Gl2cQEcf4F4YrPqND&#10;wUwHfyIbRKvhMUkZPbIxS0FwIJkrFg5XYZqCLHL5f0JxAQAA//8DAFBLAQItABQABgAIAAAAIQC2&#10;gziS/gAAAOEBAAATAAAAAAAAAAAAAAAAAAAAAABbQ29udGVudF9UeXBlc10ueG1sUEsBAi0AFAAG&#10;AAgAAAAhADj9If/WAAAAlAEAAAsAAAAAAAAAAAAAAAAALwEAAF9yZWxzLy5yZWxzUEsBAi0AFAAG&#10;AAgAAAAhAN0TxGfjAQAAqQMAAA4AAAAAAAAAAAAAAAAALgIAAGRycy9lMm9Eb2MueG1sUEsBAi0A&#10;FAAGAAgAAAAhAOlrbOTdAAAACgEAAA8AAAAAAAAAAAAAAAAAPQQAAGRycy9kb3ducmV2LnhtbFBL&#10;BQYAAAAABAAEAPMAAABHBQAAAAA=&#10;" filled="f" stroked="f">
                <v:textbox>
                  <w:txbxContent>
                    <w:p w14:paraId="1B049CF5" w14:textId="77777777" w:rsidR="00E032F8" w:rsidRDefault="00E032F8" w:rsidP="00E032F8"/>
                  </w:txbxContent>
                </v:textbox>
              </v:shape>
            </w:pict>
          </mc:Fallback>
        </mc:AlternateContent>
      </w:r>
    </w:p>
    <w:p w14:paraId="70C99FDA" w14:textId="77777777" w:rsidR="00E032F8" w:rsidRPr="00501938" w:rsidRDefault="00E032F8" w:rsidP="00E032F8">
      <w:pPr>
        <w:tabs>
          <w:tab w:val="clear" w:pos="567"/>
          <w:tab w:val="left" w:pos="708"/>
        </w:tabs>
        <w:spacing w:after="240" w:line="280" w:lineRule="exact"/>
        <w:rPr>
          <w:b/>
          <w:szCs w:val="22"/>
          <w:lang w:val="pl-PL"/>
        </w:rPr>
      </w:pPr>
      <w:r w:rsidRPr="00501938">
        <w:rPr>
          <w:b/>
          <w:szCs w:val="22"/>
          <w:lang w:val="pl-PL"/>
        </w:rPr>
        <w:tab/>
      </w:r>
      <w:r w:rsidRPr="00501938">
        <w:rPr>
          <w:b/>
          <w:szCs w:val="22"/>
          <w:lang w:val="pl-PL"/>
        </w:rPr>
        <w:tab/>
        <w:t>Rysunek D</w:t>
      </w:r>
    </w:p>
    <w:p w14:paraId="0206676F" w14:textId="77777777" w:rsidR="00E032F8" w:rsidRPr="00501938" w:rsidRDefault="00E032F8" w:rsidP="00E032F8">
      <w:pPr>
        <w:numPr>
          <w:ilvl w:val="0"/>
          <w:numId w:val="25"/>
        </w:numPr>
        <w:tabs>
          <w:tab w:val="clear" w:pos="567"/>
          <w:tab w:val="left" w:pos="708"/>
        </w:tabs>
        <w:autoSpaceDE w:val="0"/>
        <w:autoSpaceDN w:val="0"/>
        <w:adjustRightInd w:val="0"/>
        <w:spacing w:after="240" w:line="240" w:lineRule="auto"/>
        <w:rPr>
          <w:szCs w:val="22"/>
          <w:lang w:val="pl-PL"/>
        </w:rPr>
      </w:pPr>
      <w:r w:rsidRPr="00501938">
        <w:rPr>
          <w:szCs w:val="22"/>
          <w:lang w:val="pl-PL"/>
        </w:rPr>
        <w:lastRenderedPageBreak/>
        <w:t xml:space="preserve">Wcisnąć </w:t>
      </w:r>
      <w:r>
        <w:rPr>
          <w:szCs w:val="22"/>
          <w:lang w:val="pl-PL"/>
        </w:rPr>
        <w:t>pomarańczowy</w:t>
      </w:r>
      <w:r w:rsidRPr="00501938">
        <w:rPr>
          <w:szCs w:val="22"/>
          <w:lang w:val="pl-PL"/>
        </w:rPr>
        <w:t xml:space="preserve"> przycisk do samego końca, aby załadować dawkę (Rysunek E).</w:t>
      </w:r>
    </w:p>
    <w:p w14:paraId="4ABABCE7" w14:textId="77777777" w:rsidR="00E032F8" w:rsidRPr="00501938" w:rsidRDefault="00E032F8" w:rsidP="00E032F8">
      <w:pPr>
        <w:tabs>
          <w:tab w:val="clear" w:pos="567"/>
          <w:tab w:val="left" w:pos="708"/>
        </w:tabs>
        <w:autoSpaceDE w:val="0"/>
        <w:autoSpaceDN w:val="0"/>
        <w:adjustRightInd w:val="0"/>
        <w:spacing w:after="240" w:line="240" w:lineRule="auto"/>
        <w:ind w:left="360"/>
        <w:rPr>
          <w:szCs w:val="22"/>
          <w:lang w:val="pl-PL"/>
        </w:rPr>
      </w:pPr>
      <w:r w:rsidRPr="00501938">
        <w:rPr>
          <w:szCs w:val="22"/>
          <w:lang w:val="pl-PL"/>
        </w:rPr>
        <w:t>Po wciśnięciu przycisku do samego dołu okienko kontrolne zmieni kolor z czerwonego na zielony.</w:t>
      </w:r>
    </w:p>
    <w:p w14:paraId="78EDD0DE" w14:textId="77777777" w:rsidR="00E032F8" w:rsidRPr="00C94E2D"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240" w:line="240" w:lineRule="auto"/>
        <w:ind w:firstLine="284"/>
        <w:rPr>
          <w:b/>
          <w:szCs w:val="22"/>
          <w:lang w:val="pl-PL"/>
        </w:rPr>
      </w:pPr>
      <w:r w:rsidRPr="00C94E2D">
        <w:rPr>
          <w:szCs w:val="22"/>
          <w:lang w:val="pl-PL"/>
        </w:rPr>
        <w:t xml:space="preserve">Pilnować, by </w:t>
      </w:r>
      <w:r>
        <w:rPr>
          <w:szCs w:val="22"/>
          <w:lang w:val="pl-PL"/>
        </w:rPr>
        <w:t>pomarańczowy przycisk był skierowany do gó</w:t>
      </w:r>
      <w:r w:rsidRPr="00C94E2D">
        <w:rPr>
          <w:szCs w:val="22"/>
          <w:lang w:val="pl-PL"/>
        </w:rPr>
        <w:t xml:space="preserve">ry. </w:t>
      </w:r>
      <w:r>
        <w:rPr>
          <w:b/>
          <w:szCs w:val="22"/>
          <w:lang w:val="pl-PL"/>
        </w:rPr>
        <w:t>Nie odchylać do tyłu.</w:t>
      </w:r>
    </w:p>
    <w:p w14:paraId="5672DB85" w14:textId="77777777" w:rsidR="00E032F8" w:rsidRPr="00501938" w:rsidRDefault="00E032F8" w:rsidP="00E032F8">
      <w:pPr>
        <w:numPr>
          <w:ilvl w:val="0"/>
          <w:numId w:val="25"/>
        </w:numPr>
        <w:tabs>
          <w:tab w:val="clear" w:pos="567"/>
          <w:tab w:val="left" w:pos="708"/>
        </w:tabs>
        <w:autoSpaceDE w:val="0"/>
        <w:autoSpaceDN w:val="0"/>
        <w:adjustRightInd w:val="0"/>
        <w:spacing w:after="240" w:line="240" w:lineRule="auto"/>
        <w:rPr>
          <w:szCs w:val="22"/>
          <w:lang w:val="pl-PL"/>
        </w:rPr>
      </w:pPr>
      <w:r w:rsidRPr="00501938">
        <w:rPr>
          <w:szCs w:val="22"/>
          <w:lang w:val="pl-PL"/>
        </w:rPr>
        <w:t xml:space="preserve">Zwolnić </w:t>
      </w:r>
      <w:r>
        <w:rPr>
          <w:szCs w:val="22"/>
          <w:lang w:val="pl-PL"/>
        </w:rPr>
        <w:t>pomarańczowy</w:t>
      </w:r>
      <w:r w:rsidRPr="00501938">
        <w:rPr>
          <w:szCs w:val="22"/>
          <w:lang w:val="pl-PL"/>
        </w:rPr>
        <w:t xml:space="preserve"> przycisk (Rysunek F).  </w:t>
      </w:r>
    </w:p>
    <w:p w14:paraId="0F5C555C" w14:textId="77777777" w:rsidR="00E032F8" w:rsidRPr="00C94E2D" w:rsidRDefault="00E032F8" w:rsidP="00E032F8">
      <w:pPr>
        <w:pBdr>
          <w:top w:val="single" w:sz="12" w:space="1" w:color="E66914"/>
          <w:left w:val="single" w:sz="12" w:space="4" w:color="E66914"/>
          <w:bottom w:val="single" w:sz="12" w:space="1" w:color="E66914"/>
          <w:right w:val="single" w:sz="12" w:space="4" w:color="E66914"/>
        </w:pBdr>
        <w:tabs>
          <w:tab w:val="left" w:pos="4"/>
        </w:tabs>
        <w:spacing w:after="240" w:line="240" w:lineRule="auto"/>
        <w:rPr>
          <w:spacing w:val="-1"/>
          <w:szCs w:val="22"/>
          <w:bdr w:val="none" w:sz="0" w:space="0" w:color="auto" w:frame="1"/>
          <w:lang w:val="pl-PL"/>
        </w:rPr>
      </w:pPr>
      <w:r>
        <w:rPr>
          <w:spacing w:val="-1"/>
          <w:szCs w:val="22"/>
          <w:bdr w:val="none" w:sz="0" w:space="0" w:color="auto" w:frame="1"/>
          <w:lang w:val="pl-PL"/>
        </w:rPr>
        <w:t>Upewnić się, że przycisk został zwolniony, co umożliwi prawidłowe działanie inhalatora.</w:t>
      </w:r>
    </w:p>
    <w:p w14:paraId="64436E4E" w14:textId="5B29F205" w:rsidR="00E032F8" w:rsidRDefault="00EC0972" w:rsidP="00E032F8">
      <w:pPr>
        <w:tabs>
          <w:tab w:val="left" w:pos="4"/>
        </w:tabs>
        <w:spacing w:after="240" w:line="240" w:lineRule="auto"/>
        <w:rPr>
          <w:szCs w:val="22"/>
          <w:lang w:val="pl-PL"/>
        </w:rPr>
      </w:pPr>
      <w:r>
        <w:rPr>
          <w:noProof/>
          <w:sz w:val="24"/>
          <w:szCs w:val="24"/>
        </w:rPr>
        <w:drawing>
          <wp:anchor distT="0" distB="0" distL="114300" distR="114300" simplePos="0" relativeHeight="251630592" behindDoc="0" locked="0" layoutInCell="1" allowOverlap="1" wp14:anchorId="6D3F7AD2" wp14:editId="0C31522B">
            <wp:simplePos x="0" y="0"/>
            <wp:positionH relativeFrom="character">
              <wp:posOffset>0</wp:posOffset>
            </wp:positionH>
            <wp:positionV relativeFrom="line">
              <wp:posOffset>0</wp:posOffset>
            </wp:positionV>
            <wp:extent cx="3942715" cy="1724025"/>
            <wp:effectExtent l="0" t="0" r="0" b="0"/>
            <wp:wrapNone/>
            <wp:docPr id="32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4"/>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3942715" cy="1724025"/>
                    </a:xfrm>
                    <a:prstGeom prst="rect">
                      <a:avLst/>
                    </a:prstGeom>
                    <a:noFill/>
                  </pic:spPr>
                </pic:pic>
              </a:graphicData>
            </a:graphic>
            <wp14:sizeRelH relativeFrom="page">
              <wp14:pctWidth>0</wp14:pctWidth>
            </wp14:sizeRelH>
            <wp14:sizeRelV relativeFrom="page">
              <wp14:pctHeight>0</wp14:pctHeight>
            </wp14:sizeRelV>
          </wp:anchor>
        </w:drawing>
      </w:r>
      <w:r>
        <w:rPr>
          <w:noProof/>
          <w:szCs w:val="22"/>
          <w:lang w:val="pl-PL"/>
        </w:rPr>
        <mc:AlternateContent>
          <mc:Choice Requires="wps">
            <w:drawing>
              <wp:inline distT="0" distB="0" distL="0" distR="0" wp14:anchorId="4017FD1B" wp14:editId="5BF4B8D6">
                <wp:extent cx="3943350" cy="1727200"/>
                <wp:effectExtent l="0" t="0" r="0" b="0"/>
                <wp:docPr id="266058359" name="AutoShape 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noChangeArrowheads="1"/>
                      </wps:cNvSpPr>
                      <wps:spPr bwMode="auto">
                        <a:xfrm>
                          <a:off x="0" y="0"/>
                          <a:ext cx="3943350" cy="172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inline>
            </w:drawing>
          </mc:Choice>
          <mc:Fallback xmlns:w16cei="http://schemas.microsoft.com/office/word/2026/wordml/cei">
            <w:pict>
              <v:rect w14:anchorId="19C706B2" id="AutoShape 1" o:spid="_x0000_s1026" style="width:310.5pt;height:13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TQyf2AEAAKADAAAOAAAAZHJzL2Uyb0RvYy54bWysU9tu2zAMfR+wfxD0vji3rqsRpyhadBjQ&#10;XYBuH6DIki3MFjVSiZN9/Sg5TbLtbdiLIJLy4eHh8ep233diZ5Ac+ErOJlMpjNdQO99U8tvXxzfv&#10;pKCofK068KaSB0Pydv361WoIpZlDC11tUDCIp3IIlWxjDGVRkG5Nr2gCwXguWsBeRQ6xKWpUA6P3&#10;XTGfTt8WA2AdELQh4uzDWJTrjG+t0fGztWSi6CrJ3GI+MZ+bdBbrlSobVKF1+khD/QOLXjnPTU9Q&#10;DyoqsUX3F1TvNAKBjRMNfQHWOm3yDDzNbPrHNM+tCibPwuJQOMlE/w9Wf9o9hy+YqFN4Av2dhIf7&#10;VvnG3FFg+Xip8pxChKE1qmYGs6RdMQQqTxgpIEYTm+Ej1LxttY2QZdlb7FMPHljss/qHk/pmH4Xm&#10;5OJmuVhc8ZI012bX82veb+6hypfPA1J8b6AX6VJJZH4ZXu2eKCY6qnx5krp5eHRdl1fc+d8S/DBl&#10;Mv3EOPmFyg3UB2aPMNqEbc2XFvCnFANbpJL0Y6vQSNF98KzAzWy5TJ7KwfKK+UqBl5XNZUV5zVCV&#10;jFKM1/s4+nAb0DVtFnrkeMeqWZfnObM6kmUb5DGPlk0+u4zzq/OPtf4FAAD//wMAUEsDBBQABgAI&#10;AAAAIQDZbbX+3QAAAAUBAAAPAAAAZHJzL2Rvd25yZXYueG1sTI9Ba8JAEIXvQv/DMkIvohtzsCVm&#10;IyKUSilIY+t5zU6T0OxszK5J+u877cVeHjze8N436Wa0jeix87UjBctFBAKpcKamUsH78Wn+CMIH&#10;TUY3jlDBN3rYZHeTVCfGDfSGfR5KwSXkE62gCqFNpPRFhVb7hWuROPt0ndWBbVdK0+mBy20j4yha&#10;Satr4oVKt7irsPjKr1bBUBz60/H1WR5mp72jy/6yyz9elLqfjts1iIBjuB3DLz6jQ8ZMZ3cl40Wj&#10;gB8Jf8rZKl6yPSuIH+IIZJbK//TZDwAAAP//AwBQSwECLQAUAAYACAAAACEAtoM4kv4AAADhAQAA&#10;EwAAAAAAAAAAAAAAAAAAAAAAW0NvbnRlbnRfVHlwZXNdLnhtbFBLAQItABQABgAIAAAAIQA4/SH/&#10;1gAAAJQBAAALAAAAAAAAAAAAAAAAAC8BAABfcmVscy8ucmVsc1BLAQItABQABgAIAAAAIQAATQyf&#10;2AEAAKADAAAOAAAAAAAAAAAAAAAAAC4CAABkcnMvZTJvRG9jLnhtbFBLAQItABQABgAIAAAAIQDZ&#10;bbX+3QAAAAUBAAAPAAAAAAAAAAAAAAAAADIEAABkcnMvZG93bnJldi54bWxQSwUGAAAAAAQABADz&#10;AAAAPAUAAAAA&#10;" filled="f" stroked="f">
                <o:lock v:ext="edit" aspectratio="t"/>
                <w10:anchorlock/>
              </v:rect>
            </w:pict>
          </mc:Fallback>
        </mc:AlternateContent>
      </w:r>
    </w:p>
    <w:p w14:paraId="09EB95E8" w14:textId="77777777" w:rsidR="00E032F8" w:rsidRPr="00AE7F45" w:rsidRDefault="00E032F8" w:rsidP="00E032F8">
      <w:pPr>
        <w:tabs>
          <w:tab w:val="left" w:pos="4"/>
        </w:tabs>
        <w:spacing w:after="240" w:line="240" w:lineRule="auto"/>
        <w:rPr>
          <w:b/>
          <w:szCs w:val="22"/>
          <w:lang w:val="pl-PL"/>
        </w:rPr>
      </w:pPr>
      <w:r>
        <w:rPr>
          <w:szCs w:val="22"/>
          <w:lang w:val="pl-PL"/>
        </w:rPr>
        <w:tab/>
      </w:r>
      <w:r>
        <w:rPr>
          <w:szCs w:val="22"/>
          <w:lang w:val="pl-PL"/>
        </w:rPr>
        <w:tab/>
        <w:t xml:space="preserve">  </w:t>
      </w:r>
      <w:r w:rsidRPr="00501938">
        <w:rPr>
          <w:b/>
          <w:szCs w:val="22"/>
          <w:lang w:val="pl-PL"/>
        </w:rPr>
        <w:t>Rysunek E</w:t>
      </w:r>
      <w:r w:rsidRPr="00501938">
        <w:rPr>
          <w:b/>
          <w:szCs w:val="22"/>
          <w:lang w:val="pl-PL"/>
        </w:rPr>
        <w:tab/>
      </w:r>
      <w:r w:rsidRPr="00501938">
        <w:rPr>
          <w:b/>
          <w:szCs w:val="22"/>
          <w:lang w:val="pl-PL"/>
        </w:rPr>
        <w:tab/>
      </w:r>
      <w:r>
        <w:rPr>
          <w:b/>
          <w:szCs w:val="22"/>
          <w:lang w:val="pl-PL"/>
        </w:rPr>
        <w:tab/>
      </w:r>
      <w:r>
        <w:rPr>
          <w:b/>
          <w:szCs w:val="22"/>
          <w:lang w:val="pl-PL"/>
        </w:rPr>
        <w:tab/>
      </w:r>
      <w:r>
        <w:rPr>
          <w:b/>
          <w:szCs w:val="22"/>
          <w:lang w:val="pl-PL"/>
        </w:rPr>
        <w:tab/>
        <w:t xml:space="preserve">       </w:t>
      </w:r>
      <w:r w:rsidRPr="00501938">
        <w:rPr>
          <w:b/>
          <w:szCs w:val="22"/>
          <w:lang w:val="pl-PL"/>
        </w:rPr>
        <w:t>Rysunek F</w:t>
      </w:r>
    </w:p>
    <w:p w14:paraId="2DE2AA84" w14:textId="77777777" w:rsidR="00E032F8" w:rsidRPr="00501938" w:rsidRDefault="00E032F8" w:rsidP="00E032F8">
      <w:pPr>
        <w:tabs>
          <w:tab w:val="clear" w:pos="567"/>
          <w:tab w:val="left" w:pos="708"/>
        </w:tabs>
        <w:spacing w:after="240" w:line="280" w:lineRule="exact"/>
        <w:ind w:left="720"/>
        <w:rPr>
          <w:b/>
          <w:szCs w:val="22"/>
          <w:lang w:val="pl-PL"/>
        </w:rPr>
      </w:pPr>
      <w:r w:rsidRPr="00501938">
        <w:rPr>
          <w:b/>
          <w:szCs w:val="22"/>
          <w:lang w:val="pl-PL"/>
        </w:rPr>
        <w:t xml:space="preserve">Przerwać i sprawdzić: </w:t>
      </w:r>
    </w:p>
    <w:p w14:paraId="6BB45D7F" w14:textId="77777777" w:rsidR="00E032F8" w:rsidRPr="00501938" w:rsidRDefault="00E032F8" w:rsidP="00E032F8">
      <w:pPr>
        <w:numPr>
          <w:ilvl w:val="0"/>
          <w:numId w:val="25"/>
        </w:numPr>
        <w:tabs>
          <w:tab w:val="clear" w:pos="567"/>
          <w:tab w:val="left" w:pos="708"/>
        </w:tabs>
        <w:spacing w:after="240" w:line="280" w:lineRule="exact"/>
        <w:rPr>
          <w:szCs w:val="22"/>
          <w:lang w:val="pl-PL"/>
        </w:rPr>
      </w:pPr>
      <w:r w:rsidRPr="00501938">
        <w:rPr>
          <w:szCs w:val="22"/>
          <w:lang w:val="pl-PL"/>
        </w:rPr>
        <w:t>Upewnić się, że okienko kontrolne ma teraz kolor zielony (Rysunek G).</w:t>
      </w:r>
    </w:p>
    <w:p w14:paraId="0173BF49" w14:textId="77777777" w:rsidR="00E032F8" w:rsidRPr="00501938" w:rsidRDefault="00E032F8" w:rsidP="00E032F8">
      <w:pPr>
        <w:tabs>
          <w:tab w:val="clear" w:pos="567"/>
          <w:tab w:val="left" w:pos="708"/>
        </w:tabs>
        <w:spacing w:after="240" w:line="280" w:lineRule="exact"/>
        <w:ind w:left="720"/>
        <w:rPr>
          <w:szCs w:val="22"/>
          <w:lang w:val="pl-PL"/>
        </w:rPr>
      </w:pPr>
      <w:r w:rsidRPr="00501938">
        <w:rPr>
          <w:szCs w:val="22"/>
          <w:lang w:val="pl-PL"/>
        </w:rPr>
        <w:t xml:space="preserve">Lek jest gotowy do inhalacji.  </w:t>
      </w:r>
    </w:p>
    <w:p w14:paraId="507E0798" w14:textId="77777777" w:rsidR="00E032F8" w:rsidRDefault="009F0544" w:rsidP="00E032F8">
      <w:pPr>
        <w:tabs>
          <w:tab w:val="clear" w:pos="567"/>
          <w:tab w:val="left" w:pos="708"/>
        </w:tabs>
        <w:spacing w:after="240" w:line="280" w:lineRule="exact"/>
        <w:ind w:left="720"/>
        <w:rPr>
          <w:szCs w:val="22"/>
          <w:lang w:val="pl-PL"/>
        </w:rPr>
      </w:pPr>
      <w:r>
        <w:rPr>
          <w:szCs w:val="22"/>
          <w:lang w:val="pl-PL"/>
        </w:rPr>
        <w:t xml:space="preserve">Należy przejść </w:t>
      </w:r>
      <w:r w:rsidR="00E032F8" w:rsidRPr="00501938">
        <w:rPr>
          <w:szCs w:val="22"/>
          <w:lang w:val="pl-PL"/>
        </w:rPr>
        <w:t xml:space="preserve"> do </w:t>
      </w:r>
      <w:r w:rsidR="00E032F8">
        <w:rPr>
          <w:szCs w:val="22"/>
          <w:lang w:val="pl-PL"/>
        </w:rPr>
        <w:t>„</w:t>
      </w:r>
      <w:r w:rsidR="00E032F8" w:rsidRPr="00501938">
        <w:rPr>
          <w:szCs w:val="22"/>
          <w:lang w:val="pl-PL"/>
        </w:rPr>
        <w:t>KROKU 2: Inhalacja leku”</w:t>
      </w:r>
    </w:p>
    <w:p w14:paraId="0DF63547" w14:textId="77777777" w:rsidR="000A0572" w:rsidRDefault="000A0572" w:rsidP="00E032F8">
      <w:pPr>
        <w:tabs>
          <w:tab w:val="clear" w:pos="567"/>
          <w:tab w:val="left" w:pos="708"/>
        </w:tabs>
        <w:spacing w:after="240" w:line="280" w:lineRule="exact"/>
        <w:ind w:left="720"/>
        <w:rPr>
          <w:szCs w:val="22"/>
          <w:lang w:val="pl-PL"/>
        </w:rPr>
      </w:pPr>
    </w:p>
    <w:p w14:paraId="3966A8AE" w14:textId="77777777" w:rsidR="000A0572" w:rsidRDefault="000A0572" w:rsidP="00E032F8">
      <w:pPr>
        <w:tabs>
          <w:tab w:val="clear" w:pos="567"/>
          <w:tab w:val="left" w:pos="708"/>
        </w:tabs>
        <w:spacing w:after="240" w:line="280" w:lineRule="exact"/>
        <w:ind w:left="720"/>
        <w:rPr>
          <w:szCs w:val="22"/>
          <w:lang w:val="pl-PL"/>
        </w:rPr>
      </w:pPr>
    </w:p>
    <w:p w14:paraId="3261E46B" w14:textId="77777777" w:rsidR="00E032F8" w:rsidRPr="00501938" w:rsidRDefault="00E032F8" w:rsidP="00E032F8">
      <w:pPr>
        <w:tabs>
          <w:tab w:val="left" w:pos="283"/>
        </w:tabs>
        <w:spacing w:after="240" w:line="240" w:lineRule="auto"/>
        <w:ind w:left="284" w:right="-710" w:hanging="280"/>
        <w:rPr>
          <w:szCs w:val="22"/>
          <w:lang w:val="pl-PL"/>
        </w:rPr>
      </w:pPr>
    </w:p>
    <w:p w14:paraId="7084A21A" w14:textId="053CC44D" w:rsidR="00E032F8" w:rsidRPr="00501938" w:rsidRDefault="00EC0972" w:rsidP="00E032F8">
      <w:pPr>
        <w:tabs>
          <w:tab w:val="left" w:pos="283"/>
        </w:tabs>
        <w:spacing w:after="240" w:line="240" w:lineRule="auto"/>
        <w:ind w:left="284" w:right="-710" w:hanging="280"/>
        <w:rPr>
          <w:szCs w:val="22"/>
          <w:lang w:val="pl-PL"/>
        </w:rPr>
      </w:pPr>
      <w:r>
        <w:rPr>
          <w:noProof/>
          <w:szCs w:val="22"/>
          <w:lang w:val="pl-PL"/>
        </w:rPr>
        <mc:AlternateContent>
          <mc:Choice Requires="wpg">
            <w:drawing>
              <wp:anchor distT="0" distB="0" distL="114300" distR="114300" simplePos="0" relativeHeight="251682816" behindDoc="0" locked="0" layoutInCell="1" allowOverlap="1" wp14:anchorId="3757C9D1" wp14:editId="41CA3414">
                <wp:simplePos x="0" y="0"/>
                <wp:positionH relativeFrom="column">
                  <wp:posOffset>6350</wp:posOffset>
                </wp:positionH>
                <wp:positionV relativeFrom="paragraph">
                  <wp:posOffset>-396875</wp:posOffset>
                </wp:positionV>
                <wp:extent cx="1982470" cy="1743710"/>
                <wp:effectExtent l="1905" t="1905" r="0" b="0"/>
                <wp:wrapNone/>
                <wp:docPr id="1521068294" name="Group 46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982470" cy="1743710"/>
                          <a:chOff x="1727" y="1162"/>
                          <a:chExt cx="3122" cy="2746"/>
                        </a:xfrm>
                      </wpg:grpSpPr>
                      <pic:pic xmlns:pic="http://schemas.openxmlformats.org/drawingml/2006/picture">
                        <pic:nvPicPr>
                          <pic:cNvPr id="565820153" name="Picture 4"/>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2255" y="1162"/>
                            <a:ext cx="2594" cy="2746"/>
                          </a:xfrm>
                          <a:prstGeom prst="rect">
                            <a:avLst/>
                          </a:prstGeom>
                          <a:noFill/>
                          <a:extLst>
                            <a:ext uri="{909E8E84-426E-40DD-AFC4-6F175D3DCCD1}">
                              <a14:hiddenFill xmlns:a14="http://schemas.microsoft.com/office/drawing/2010/main">
                                <a:solidFill>
                                  <a:srgbClr val="FFFFFF"/>
                                </a:solidFill>
                              </a14:hiddenFill>
                            </a:ext>
                          </a:extLst>
                        </pic:spPr>
                      </pic:pic>
                      <wps:wsp>
                        <wps:cNvPr id="22484440" name="Text Box 3"/>
                        <wps:cNvSpPr txBox="1">
                          <a:spLocks noChangeArrowheads="1"/>
                        </wps:cNvSpPr>
                        <wps:spPr bwMode="auto">
                          <a:xfrm>
                            <a:off x="1727" y="1359"/>
                            <a:ext cx="1220" cy="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5808AB45" w14:textId="77777777" w:rsidR="00E032F8" w:rsidRDefault="00E032F8" w:rsidP="00E032F8">
                              <w:pPr>
                                <w:rPr>
                                  <w:rFonts w:ascii="Arial" w:hAnsi="Arial" w:cs="Arial"/>
                                  <w:b/>
                                  <w:sz w:val="18"/>
                                  <w:szCs w:val="18"/>
                                  <w:lang w:val="sv-SE"/>
                                </w:rPr>
                              </w:pPr>
                              <w:r w:rsidRPr="00882C74">
                                <w:rPr>
                                  <w:b/>
                                  <w:sz w:val="18"/>
                                  <w:szCs w:val="18"/>
                                  <w:lang w:val="sv-SE"/>
                                </w:rPr>
                                <w:t>ZIELONY</w:t>
                              </w:r>
                            </w:p>
                          </w:txbxContent>
                        </wps:txbx>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3757C9D1" id="Group 464" o:spid="_x0000_s1051" style="position:absolute;left:0;text-align:left;margin-left:.5pt;margin-top:-31.25pt;width:156.1pt;height:137.3pt;z-index:251682816" coordorigin="1727,1162" coordsize="3122,274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23sBEOAMAAKEHAAAOAAAAZHJzL2Uyb0RvYy54bWycVdtS2zAQfe9M/0Gj&#10;dzB2HJJ4SBgKhWGmF6bQD1Bk2dZgS6qk4NCv767kkABtuTzYs9JKq7Nnz0pHx+uuJXfCOqnVnKb7&#10;B5QIxXUpVT2nP2/O96aUOM9UyVqtxJzeC0ePFx8/HPWmEJludFsKSyCIckVv5rTx3hRJ4ngjOub2&#10;tREKnJW2HfMwtHVSWtZD9K5NsoODw6TXtjRWc+EczJ5FJ12E+FUluP9eVU540s4pYPPhb8N/if9k&#10;ccSK2jLTSD7AYO9A0TGp4NCHUGfMM7Ky8lmoTnKrna78PtddoqtKchFygGzSgyfZXFi9MiGXuuhr&#10;80ATUPuEp3eH5d/uLqy5Nlc2ogfzi+a3DnhJelMXu34c13ExWfZfdQn1ZCuvQ+LrynYYAlIi68Dv&#10;/QO/Yu0Jh8l0Ns3yCZSBgy+d5KNJOlSAN1Am3JdOsgkl6E4Ps1gd3nwe9o/SLIubs0l+iN6EFfHg&#10;AHYAtzgykhfwDYSB9Yywl4UFu/zKCjoE6V4Vo2P2dmX2oLaGebmUrfT3QafAEYJSd1eSI9c4AG6v&#10;LJHlnI4Px1Oo/3hEiWId0Aqr8HCSY5KbtXEnw8xCjYjSpw1TtThxBoQOnMH2zZS1um8EKx1OI1OP&#10;o4ThIzTLVppz2bZYRLSHvKFXnmjtL9RFHZ9pvuqE8rExrWiBAq1cI42jxBaiWwrI1V6WARArnOU/&#10;ADeAA9tb4XmDZgUghnko74MjIN6CxHQcyPZFJWbZePxEURs9ZuNZ/g89AcvW+QuhO4IGwAakQejs&#10;7otDzIBtswRRK43kbYhGZAPnABRvI7je3IZTGD1j9U0dfN0wIwANht2qKMvyaZ7n0F9RRDeY5ye9&#10;JiMUwLAWW534NUyjMAL1seP/I52drTHOq4jftvJoPEMErNgQD3083AJ5Og3q3PTxltS38s6KVj0u&#10;RJyBm8EFpUTofr1ch55LwwWCzqUu74EUq6HMAAteMzAabX9T0sPLMKfu14rhTdBeKijcLA0c+zDI&#10;xxNMxe56lrsepjiEmlNPSTRPfXx+VsbKuoGTYhWUPoGrtJJBWltUICIcgHaCFd6BoL3hzcKHZncc&#10;Vm1f1sUfAAAA//8DAFBLAwQKAAAAAAAAACEAVRLleKeQAACnkAAAFAAAAGRycy9tZWRpYS9pbWFn&#10;ZTEucG5niVBORw0KGgoAAAANSUhEUgAAAO4AAAD8CAIAAAGIlT9zAAAAAXNSR0IArs4c6QAAAARn&#10;QU1BAACxjwv8YQUAAAAJcEhZcwAADsQAAA7EAZUrDhsAAJA8SURBVHhe7d2HuxVVui76+5+c89z9&#10;3Oecu/c+3dfutnd3qwgiknMOijmDgCAoOWdQzJhzRAQMqKiY24ABswhmMGHOad9f1VdrUGuuAK61&#10;nOBqxvNR1KxVYdQ73vGO96uqWfP/+u/frFRl15/1+7fvr5vy07NrmxN2UuyuSrWut1x59XU33rxy&#10;xcrVK1fdtnrNHWtuX3vn2nvuuufedfeuv2/9g3evu69Yr3ZRfdN6dv1v/+N/xszyiy+zo9vvvMt0&#10;7d3r7Oje+9bfe/8D969/6MGHHnnsn088teGZfz7+ZKxct9Rfa3v//ocfzlx27g033XLbHdmux44b&#10;v2LlqtW33XnU0ceOHjPugQcfznb++JNvvvV2sU2dku26jH0q9r7kzLMBcsedd3/w4Ufnnr/8+Rde&#10;2vD0s2ARaddvvPlWsUGd0uCu2x90sL0fceTRALF3UFxz3Y2XXHbl2ede4GzSrl986ZVigzqlwV13&#10;7NjZrsVV11xv14G11svg1oIPPfLQw4+C+7mNz//888/FNrVLg7seMmTYaePPmDR56vQZs88578KT&#10;R5xy0skjjz/hpKOPOe6II45yDHt/+JHHHn/iqetvXFFsU7s0uOvDhh+xZOmy8y+8GE9UvM+Kvt2v&#10;6dX96p6dL+124JL2Tz/z3KbXNwP6w48+dkLFNrVLg7vu2bP3+AkTIXvp5VdddsXVQXC02/j8iy+8&#10;+JJ4ffOWd9/bqoXRvNimdmlw171797VrxLh19e3ABS8EHnn0n5oOnV986eX3P/jwyy+/+uKLL7Vn&#10;sU3t0uCu+/btP+bU0+bMW3jxpVeo8pFHHZNi3Gmnf7x9u/1+/fXXpg31moZ33W/AiJGjJ06aal/D&#10;Dz/yq6+++uGHH+NPv/zyy+Qp0xHRrj///Itft+uffvpJrfEBGUBxy61r7ll3P0yxTevZnXWuuOpa&#10;zfDZZ5//ul0/+dTT3bv3tN9l55yPIQImejm4X9v0+tvvvGuPVtO8NEADxFYVpf5dT5k2037JBVLP&#10;X7DYAY497oQTThyB2gjubD76OMPamiruhGKrilL/rgHdrVuPWXPmjx4zFk+024yZczTpnLkLHNXe&#10;HdgSDfDjjz82JK317/rANm3bHHCgjrd46bLNW95Q97nzF81fuKRt23YLF58p7HfI0EOf2/iCladN&#10;nxVbVZT6d02bDjmk0+FHHHXRJZdPnzln5qy5RHWfP/xR/OmP+/ho7xNOn9R/wKAtb7yFKsVmtUuD&#10;tQaIXeMGBNTxz/v8Ke3aGdi1A/TrPxDQiF9sVrvUv+u33n7H3jWXDg2HwNcIYNd//ctfFyxaaten&#10;nzH5mGOPp7RYWGxWu9S/a6Vb956gGDBwMA2CplDZqdNmOpJdz54zf8LpE08ZNQYvf/WuO3Xqgh70&#10;b+DAweRCvzjvgosWLlqKbZdfeQ06qrIGUH1Lim1qlwZ3raiUzewipEPntveRp4zBPKPPCSeeTGS6&#10;du1erF2nNLZr9bX39Q88bBd2pNcIRxJGCfJCDIpV6yuN7VpxvqNGn+oAujiB9fHCiy69+tobHKxP&#10;n37FSg2UbNc7LcaUU8eOdwCBJyAu/tBAibru2HVYnuaXL8e1i5ldqnXTyu9917BPNrlpwZ6XyZbt&#10;+qupDdK+CWWXmvGss8/jjBhU+scyGMD4v8IN51b422+/LVatrzS4a6LKroe/XntXtjv6aY9G4eQl&#10;DZLF2rVLJa9TYSFNCQVJU1leksUm2fyUjm5sI4e85KOPPU5ymcLYqlwa3LVi7zqeKetu1wZZmAwe&#10;PNQSirpoyVl2bSBnowzqxTal0tiuFXsR115/E0A4UtV3EtR56VnnXLD8ErsOm7phwzPFBqWyS7tm&#10;J+UAsOZvMqzvW8/+0kK7DrilCsUGpdLYrlk6gBii/v1//W8GwTwHErpKuI0P0ZLM1LPPbSy2KZXG&#10;dk3pp0ydEebaoN7nln49r+vd/epe3a7scfC5Hf90+j/YM5FsVEVpbNf777e/CoZN1VBGLMOrpPGJ&#10;JzeEuZbC2K+BzQBdbFMqje16v7/vd9zxJ9q1PQI6OkgQTtMBYcsbb6ov97Rt2/vFNqWy81obDA2v&#10;iBFjY4Tlas2x2y8T3JRdc2Vjx02I3b38yqvffPMNWx1/Zbc1gP3a+9at28JXlktjuz5g/zbZsH3E&#10;UcMOHY4Geg3yYZ5UTjW//e476xjs7VQ6s2rN7bFVKjvBmitjGDUgnmhMOZK9A9pfZV1xEvauGVmf&#10;2CqVne+aY2KgdL9Jk6cxaSeelJlrBNewn372WeQfrOzM2fNiq1Qa23W7du1pEK/O/vIF2pMTQxgW&#10;ktfWkogfEDsSbx9bpdLYrmUbhx52+NBhhzEeKq5Dzpu/iPKxNWYsVH3Hhoy/WlJsVlMa2zWbqjeS&#10;IeQzo76qHyaYG7Zr4ufYlE/W48DFZjVlJ7sGNLUz0EDDxrFfMWjQkNg16Pkpw4XqF5vVlMZ2Ldtg&#10;wMi8wQUIxgGOPXad+fZFS6m2JMrZyMzkBsVmNaWxXXfu3FVbqSA0jY0qLmWCTJhruwaxjxbWexWn&#10;sV3//PPPTlO2AtB33n1PpmSUsV/4XHXN9doARERmyZln162y0tiulS5duvGoQkd37nqmYQEaaIfy&#10;lqCjTLveqzg72bXCpRsE7AJ51RFEgrYYE2Rd9tuxY+di1dpl57tWDCj2TrKvu+HmJUuXQYCeIDUf&#10;zNgXK9UpP6zKmJ7tOg7SSFE7eY1jwIfRJljFHxotRa13uvddLOX97ASQ5pTfcNe/Xfn9V5rn/np+&#10;g1zdXeXz4f/x86ZaV/uai/RPP/0kW6VcnJCQQjDNN9+yiljScXKfgiflk1559TWbFBv/mtIC3YWW&#10;qKJqSRYiFRGcRMyEVVbF5OYYcdLAMBvsDHkbnn6WsxPJMu1K+e7iMTGzS5UOB198+O//7td/oAGR&#10;DAZ+6h13KQxxBg5OjoyNGDmKzaC/lJ4p6N27LzsR19KdgNozSq++tmnLG2/ter0T2EWld0Xzouo0&#10;moci2cYBYKNBVNrw9t7WrUw+84YwMepD1Go2MSXFUWmJBBut3s88u5Gjq2u7GipNqXSUqHoEz43B&#10;MDbmcPHb3v8A2EZNQyaAmWSj05Ahw6S1msWYivpR6bi2DuzXNm3GpWLXOystU2nBMyCJSgu1T7SW&#10;+xV3WHJaC8lagXSJ4nLCetPCekvTK83Gs79Tps1M9Qah1gf56tvuVO+44gC/qDfykBScsXBHvWsY&#10;gkgbn38R3sXeGy1NrLSqsGlMDgPC9ojwVXoex3nQskPaLj34wCXtU7RZ3P6ARQcdsLDdP+a1/Y/R&#10;++oA6XziNoxMHFX0hOIAjZYmVlo6JiFgp9lhlpKbJyPnXXCR/IlT3m9+u/bndDzkgs4dL+rS9fLu&#10;Eu4e1/XuuLxLh/M7tT/7kD8O+NtzG1+QaMoP9Vp9QMqmG+iLkufiAI2WJlZaNhbXb04bfwavrq4E&#10;xFAiXRTIHQOKeVTBb3yIVP6ll1/lY4XBhcxJOD/evl36/cmnnzLW8C4O0GhpeqX79u2PHsSYUMgi&#10;JaiUgSxQPU2vxXUyFc2uf929DqxqrKtlzH3pFVnD+x98GJcKIquXFAJ7Fy1pEyu9/377q/Qxxx6P&#10;x6efMTnu0Mi/4rpAhIxBU5wxcUrchJKk0D7LJckoBNeoblwv+OKLL6GuRxYHaLQ0sdI43bffADWQ&#10;c4weMy4uN6gT/ICqrVEFZaGbbpoC0rTYPr+ddunlV4mo9Oeff2FIUul6k6CK0pRKf/TxdkjjNPCM&#10;IKo77NDhOK0GZAFJzF97/U20T8dCFdIWt2Zj3MGK73/4wX5kiugUVXeeb7/zLnqcuezcOEojpSmV&#10;ViGclj5KEw11MlvyjBvCIckI5Yr71PC++tobnANm47dt33jzra1bt23/5BNV/+777y0x1R/UW7/U&#10;EeteMqhbmlJprFBpMPfq1YcfonrZKDN1hgzVVFaqg5qScLlpHqOII6OiD8Sf7CGureFG+CQn6czJ&#10;tu4RR2mkNKXSB7ZpK7M/5JBOxhejiRrocNNnzpk6bSbTY8ZUv5w3fxFDl0V+zSFCszCA6u2cuRF/&#10;wuZvv/0W5eJsLSkO03BpSqXbtm13cPsObQ44cNr0WRiixgZw44uKUoaZs+ZSbvPckvr96Y/7COdm&#10;ypZYHtd5nBvsnbY9UECSR9qpCvUsDtNwaUql2x90sBp3695TFfVCFk9gM0FAj6zScxdYJy4ZpVBp&#10;Lm9hfpknOgCBBy0V0kk2bHiGtCM3iSwO03BpSqXHnHqaSgtNCU7eiPvR+YDnNJASB84570ImpFzj&#10;mKpoVu8Ae8ZsYFMe+9Fr0VqlYVEcpuHSlEor6CGM4QaXPn36cWfiphW3Rr3RBq11QbSJStNH3TGu&#10;pkWl1V5OoIMijJXpI3W86JLLjfPFMRouTax0p05dOnToKCgaqdaljDKEzKhmrD7r7PNUPeuXOb9T&#10;dxTqjf2Lly7TGtQGPThEiWYIZSO3r8uliZVWtKMu6JAYaRqjjKkWZzCkfVyGlMTIwnzKeSWR4HSS&#10;iGFNvLI5WdTzGBhU3sUaK02vtMJ1OPYp+R1uIwi2RA4b9+jVjBpaISLOilbElcu4YK7jYhHyIFux&#10;010ozap0lMGDh6prqrqRnJg4n7hjH4NLHqN1gAmnT6Qz+pwlYFbdXQc4lcpKKz9v27llqbcgqI6l&#10;ogQhJTLjJ0xUUabKPNlxJvqfEdSp/qprHal8e/axxVy50koT8K5OqahYrUqn4rSst3vji5P2/eXL&#10;HZ62XOqv9J5c9tb4ty+//xr/uG55EL/iwZnqx1dTu6uJ+hQ1qym1amyNYm5PKhW12lHjPbO6Ucp1&#10;ay6PWbm77rn3+htXcD+RdTOlclipdbqwZBoXUZ986un3P/iw2PLXlPLA3MQas5TMLmsRVVyxcrUq&#10;Ri2za19r7lh925233ZE9m8/Qpeul6QqvrMRqxb52rSSYm1JjeV5c1lctdYoLzzFVrVQz1Yprz+nq&#10;LV8ad1WefuY5JtspFXvchfIralz38S9mDQ0cTy3jfkrCMsFZvmYeF23j8nNc5X/iyQ0vvvTyBx9+&#10;9MUXXxY73Vn5/roiTdx5jZHy30o3gaTcEtXLr7wGGaL1VVcghnNjnVk23p8tjgsaXLLUWmaQLpin&#10;+ynvbd0q7yr2u7NC72Jml1hRrvT+++2vxliR++PVagxmNQatDEqcf+HFyI0z6so9Dxo0RJ7L2vsY&#10;NU4wb3njLRvGbndaatU4fWikpErH0ymqpTa4AebA+J1337v08qtoArLKVYH63MYXoC4X7Natx7z5&#10;iyQmGadL99peefU1M7H/nZZfXWMlKu3w8mQNrX5g1uVVF8wffbwdVWiFSjir7t17WvnZ5zaSlL79&#10;BshEsD96oXjsn0+o8Qv5o3Dvvre1OECjpSk1VjS3evTo0cv0r3/5qxoHxmq8deu2t995V2Iizzv6&#10;mONw4LDhR4i+ffsvXLRUjZ1nYJykQ277+uYtS848u9h7o6WJNV5z+9p9/7yv6kaoByqrriAOqkIx&#10;MNhoogWgizxSPYn0WWefRzoqblWROTVeuPjMYu+NlibWuFxdMXvOfONc9Ly4syZIXl1VTupWrrEh&#10;8NXXNukMxd4bLU2sMaEo11hcdsXVQFXpVONaepyHefWOGmeVLt17xWNnWOy90dLEGhNjQnvGxCkd&#10;a77LpsU1PRqghzEFKwLjqLHaW37dDTcTQZVOGEeNhZHPwmLvjZYm1rhDh47GBTm9gZpyGSxUmgbj&#10;Yho4Tjxp5Aknjogrx0YQvfDIo47REfWBRAwCF5VGZTPF3hstTazxIYd0IgXqpHIiLlPkVyrGGb3a&#10;ndXhwKUHZ1FzvzW75brwoP0XtPv73AMNOloA6mkAR254myn23mhpeo1Vbs68heecd+F5F1x04UWX&#10;qoe45LIrdcF+t/bvfWOfHtmXBrPodlXPrlf0OOTCzu2WdVBpdX3p5Vd1tdc2UYjsfiun+tlnn9f7&#10;UHLd0sQa4/Hww4/ECuJKR889f3m6Q4zEbZce3OH8Th2Xd+l8SdfuV/fsdWOfrld0t+Tg8zr504YN&#10;z2CtrvbaJhV+S0VJuDCOFHtvtDSxxu3atR867LBTRo0x9i5ZuuyC5ZfQXXIh4oI+hY4br0QDQblK&#10;FUrBr738yquqm93N3vb+hx99bGrhN998Uxyg4dLEGh/cvoMaYzAzRCVU1ygYLj4SjYgwdMiq0jwa&#10;XPN4GSswggPhMz/59FOUMOMc/LU4QMOlKTWGhxofetjhCWM1JsZhlMuDBUGgBoaJeHaETQM2Y4TE&#10;qvvx9u3xjPqXX361/ZNP0NpOimM0XJpSY5SlbqwCjEkbO2YJGnBI3AUdAKq6qiUVo2Uht2Lj8y+q&#10;LnSRIb6vGnezTeFsuTMvjtFwaUqNGUhaAeOTR5wy4fSJOt/i/KvFjmcESY/m1w0iPXf+om3vf6B+&#10;UV0laowbauy0i2M0XJpS4wP2b9OpUxc1psfqN2nytFlz5hs7ypWLq/NGkylTZ2iHYYcOtz55UWmn&#10;Rw1TdaPGICcdV11zfXGMhksTa9y5c1eVMKRRZTCzvEVFjzwaVb77/nuV0PHrPonI9Bj/4pmkzz//&#10;ImoMb65ajTVRsV7DpSk1ZoO6dOk2ZOihcfso7oAIEOrvOpD2xWOu18e4yU6/fvjhR0DGHgwihhss&#10;MlCXavy60SdWaKQ0HePBg4eqa3aHJq8uTVAPEkHUDL/mw3CqOlzJ1ptvvU0QVC6+3v/LL7/wzSrN&#10;UVjolJwriYxDNFKaiDHLJl8KvgrdzsHiOospqIThg/MkG0QD3vENbpVGmGJH//3f8USDhe9/8KEG&#10;+a1qDGN63K//wKjunLkL5BdGOyOfiOZWbwNKNnzc/4DhA5A2jAGZLCSkFSsLAqIddsXUNxFjviKq&#10;i7vUYNk559MKBkOXCpmDMXmGGcEyLhhN8PXHH39M41xC2mlY3wlTa+cZCxspTawxmIkXYjBD8xcs&#10;NvKFwEnjTEeMHHVs9p37k8mfINsRLLVRHaHVmFCEiwA2H6LShkNJeByikdLEGoM2QnVJMl8/c/Y8&#10;Q4lxW13jDt+IkaMpiSkNTrdWnUZW76kzDCJgTt/oRGhn+xvW2LDX/qCDpRVcvAqNnzBRjceOGw9y&#10;2pw9E5A/g8FAm4J/+sw5EydNHT1mrBpnd3+PPNogH9IRj0T5k/38hiNIr1591Hj6jNnUDWboixjx&#10;TI5pPORSPJlTeizHEps4SSJDzkVm2/K3SwBYy/xWPO7WrQetGDhwMFAdVYvjrlBLzQ3RqLHqjjvt&#10;9APbtO3du6+ehzPxxIVz0CZOddCgITqDsQPS8Ebx37DG6tG33wCs7T9gkMQJxjwnMojZeY3xeJ8/&#10;/BF3//THff7ypz/rdigUqeuiJWeZOhnjvJ0YX8J5Mhu6YHGMhktTahxPEUGOJhhKdBoH0+jxNE7U&#10;OB5pEelRHA1iLPTXeIQIvzUOtcF7RlQv5DSMgsUxGi5NqTGABSpDjlxQXKMGGqQaS080eqpxqnSf&#10;Pv0SzM7wtPFnDBkyzJpGchmUM6flxTEaLk2sMYyNeWrseFIPqqRXcZXx5FDfvv2JRqpxzAh5QLnG&#10;TB9zohcaYuRUaoxgxTEaLk2psW6n0oBkf3HaIKzSKqHGep46peqKVGPdLqQjahxCrolMQctIqbGz&#10;LY7RcGlKjXFXjfUqNNCsxiq2waBF4CwBM7nQKbt375lqbKH+l+RCqJwmohWqbpCP8ZxcFMdouDSl&#10;xsyxzqfeDiyzmDxlOm/w+BNPSaoNE2AOYVahrl27R42RG20woRC4BYutGQ/nnDFxCqnhQ26/866e&#10;PXsXx2i4NKXG8g59CB+IEaT1dyaGv6FTTFw8VQ3OGO1QhXSk58kinIDlBI6AYDOpYUT5Y3wrjtFw&#10;aUqNFXme5BSKoEIMwSvyN7L5FStXwRjwpgFt0DdqLMkzvFmC7hhs0HaGpIZN1ZXj29+NlybWGMA9&#10;evRSUa0J5sg69XRIy+xfePGle+9bj5eGFRWNTNtHtiEEQaUNKDY00FjBWemLdljsvdHSxBpL2lQa&#10;xhgCLcfO7HLub1BF+4Jcj3z0scflUTIoHJWSOD0+GH0pmhozJJHVEmYMRvFi742WJtZYAQlBEMYO&#10;A4f2pc2qYiqIgF4FP+iSAqxVxUgChNWcpLN1euFI9eNivzsrTa+xQr+i0tpavR0bbKoS17dBHljG&#10;mTgHdY2pdXQ7vic8NPEp9rgLpVk1VohGVBpNuQLdSA0Yhqh6OVTdmZhRS9rHReTqNpoCykmL3e1C&#10;qVXjppV421KEPPTc85czYiBk0qPF0R1DzBsLCYj8T1+0ROgMr2/eUuxo10rlnfTyw4a7XghFqrS4&#10;7oabVR2K5FnlDBmorBH4B0JmBVWnxNxfsf2vKZVPKzT5kRujgBZXFRUCXn5PZKxq4Qm84yMfYgkZ&#10;5kmsU2z5K0s9z1f8+OjOL341Uohr3MIxVfs0VV09zNhRrNek8vnw/yjmyjX+cly7hh6V3L1Fxcpf&#10;w67V8yreBrXbi2avW59aNY7y87ZXrLfbI4lDRamnxnt4+f3V+PdY9qJcjbIX5WqUX4EyVY9nmfeG&#10;wfiH/NVBu1gaQ5mZjp02zZP+K5T0HZricwOlfpT5PFvumaZuzywB965+Y4gr3Ytvkwvovjhp3+JD&#10;qeyG0e/bb7+9c+09MldxWf5i+Wuuu1GOe0P+1LUEfMVKkf2QQvlbBWtuX3tb/raeHQ+N5k/F33XP&#10;vSnuzt8qUw4Lsyc171pnk7gT/XYD73NtqQJoql18qClVRXn6jNnnXXDRpZdfdUX+3NlV11wP3+tv&#10;XAHZeKKreIK19KUCkZ5JFPEwlXjgweLhW5E9G1oKS+KvEesfKCI2NGMhxN/buktPbjehALrim6ZV&#10;Qhl8o8eMPff85TDFUKyEZhDNjHNOMxGBskgkjaec4zlc0wz3iBz6hH6AmKB/pOZ7B9k3UzY88/Qz&#10;zz3z7MZXX9uE0W++9baWLurXooUTK1/AUFoA5RdefCmeTxbFotoFEN2795ySv3wXeclCAA16U1IQ&#10;IrAD4rsyxE0D4oRy8Dogzgie41uBcgAddA6g09PE4vEnnoL4xudf3PLGW9ve/+CVV1+bW+etpc0v&#10;4c2KD3lpMS7r9Q1hfcD+bYYOO2zqtJln5z/ycfW1N1Bh698Sb9mueacbfIFr5sKLLs3ug595drt2&#10;7bt27d6te0+NNOzQ4SflP/kQceJJI4897gR/tfOI9gcdHPfBra85Q0wKUudAx4OaIl4w89bb76Cz&#10;Vq/3fc3NKY2hXPdvTSh1sX70scf332//Y449HspLzzoHgkY8ihxAIzU5TigLKDyfv39p2Tnnn7ns&#10;3MuvvEbDICyk7NNfTWfPmW/hvPyFJfMXLIb40cccd8ghnRBzbP6Q5sCBgxOXE8rxxQmB0ej8+uYt&#10;gEb8ESNHR1VbqvzmKEcpY+3kO3ToiIaGPvTEMljDDtDX5t+m5CLKihHPWAuNwYT4q5agp6Df5w9/&#10;1Mftc8iQYfnzzC9rOTJ/1tnnzcjf4X7TilvtnzQ5XIhG4nLoRqLzhqefffGlV6BMpjXnjz8WPxbT&#10;IqVKKEcpYz3m1NPiUYf4CAs2Q28NlEOIYS3e/+BDEH/08XaIh8hgNGcCMjABC2QRlpDjuEc77rTT&#10;CQXx0XI2mTZ9lpGzoHO+cgXKTz71NDpv3vLGa5teV0+MLirdEqWqKCtO4y9/+nPCuhzoTKDDciR3&#10;QTqIJtrmN2dfNm80M9xZQVsA0coGT1tpIQ4B3y+65HIqFM9pCjaGjKBzhS6LCtHAYh1CDS3UTkWN&#10;W6JUG+VJk6f96Y/7VOCbIuism5dtRiDuo5nk5MJmRHAXOxx0bjbKS8JvYHE4jTLK6AzQHaKx4Rnu&#10;aNPrm5/b+AJpKmrcEqWqKIOmAta6gdHh7fA0oZzhKzGp7eQEUosC0BqznJAVYeNEKHIBcUQdlFk6&#10;+KIzrB29qHRLlGpzuc0BBxqpDOKjRp/67//rf1dALPb98740Wq8Hd3wFKXhdAF2TmFSgnIA2Y7k1&#10;Q9PN+Ah3KNcLdFmaiQYPB2ICpYU+q+9HMppWqoryDz/8yMPGk6tGv/ETJp4xcQoNmTJt5lFHH5uA&#10;HjBw8MJFS9kPYz3EWTTDF6E0WnJsYtac+ea5CDFdzJidIh5vm3D6pHimio07bfwZLAegA+IC5dIA&#10;mKRZEA2WEdT+Cuii3s0uVUWZ6+rYsfPgwUOlD6zVKfmvS+UPNkyIAI2IVwrEE0aTp0zneaE56ryx&#10;AxcPG7B4aP9FQ/otHNx/0eC+iwb3WTio78JBfRaIgb0XDOiTR+8F/XvO7ye6z+vTbU7vrrN6HX7i&#10;0fG4HabDDuKhJMFu08A91INucHUawCBR1LvZpaooR/LWuXPXXr36IGz2HPiQYYcNP+Lw0ltUy89P&#10;ySy0B22RbnS6qKs45MLOh1zQucP5neIrlwef21G0PyfikCzOPuSgZYe0O6tD26UHt1ncfv8F7f4x&#10;r+0fx//tnPMu5ENSvpMiPprSJQ6SvyFTwuingYt6N7tUFWX5SNu27fr06Qc+REZVfZy9XbJ0GQtM&#10;FmAheOH4VmtYMSfMwPZb2X/Q2sGD7hpsOvDOQVncMdA0W5Ji7eD+awb0uqFP1yt6dFzeRTNkXzxe&#10;0v7/G/93hMVQgssOyj70qtc2bc6+u/tm9l1YifU777733tbsncnsuf+NgXAv6t3sUlWUJda4LCUb&#10;dujw444/EUnJgnyBJgCaCvO2YOV2I+ArLrnsSi7YYMgO6/goyYGsWLka9TgQIqDXJ0k1dgEIiOWw&#10;BL4RVoAy912GOL7FC2IBYkusZufp+07NLNVG2egH5aHDDiMFI08ZQ4INfXPmLZRk4y9rQQ3lJtDU&#10;bQFaNySHcXVf77519e0Yx0jAGlsJqxROclHD2cp46eVXIQ7iHOGMvzCFrNzy4+3bhQzTJ3/QEuTb&#10;n4qqN69UD2UGY7+/73dw+w5EObhMNNgMKOMyxSARCAtf+oCntBKbMvcWUXN9OZycCBsnkk02oBnE&#10;jGA8GWqzZQE3YuYUzlBG4i1vvAVfCML008+Uz7/44ssv81/iNW8h7LFdF2kpm1E9lHVqKHfo0JEu&#10;G/GOP+EkKGdczr+DJAmmy/SBLGAxnsoLjEtscgAaxiDzYbVNbmYJ8uvxZFc8/cxzIubTcmiDGMAY&#10;HPiiLUAhK8rFx08+/dQKBMVRmMii9s0r1UOZRFAMA2Dfvv2h7OOIkaPYOGMgkxtAB6MJMaxlgPQh&#10;JBjiqE0ojJZhQhoJK9i5NtMGwMXK8vsTtufv+S6Dm39bOivmyyjbXN8qat+8Uj2UuQsod+zYGZf5&#10;NkCwzKPHjEXniZOyF0BJNOYvXBLDIKzxevHSZdxIBYjlCLcnAvp45DyeOhfHHHu8JHPS5KnRUZA6&#10;lKFcCoDz4qMVNIP2IN1QbqkbVNVDGcSiU6cuffsNgHL+JdXs5broHEkgfxpfSSLZZSgjYMdQy+vo&#10;BjiKndZXfvrpJ2w1Hmo8w2yok/3rKFru4kuvuOqa6wtca5dAmZgYEgNlazbtN4wqSvVQPmD/NlDu&#10;0qVbv/4DnTz2Ofl4gFwqjNHmg4PxvQgRX0bLyJUbLJIKvu++/556aBKpNlUBOvGVE7MWbAZVoeP0&#10;oThqTSEaeo90PBSJ4Ao+owA4L2j++edfEJWEsv07dLGLZpQqofzLL7+AGNBQpsuyPlA6bXQGLsQL&#10;fPPAdKSDmvPkzEgkHA2AAI2hz3KjXwyAkRCHUw6LBmL6G9/Mit+nLBeuQwqagBb8X6YduShrRdvy&#10;GHZl5wYG02LLZpQqoYwpoRjS6969+w4aNARPgUs3Erg0gcOL+35csHCScf3BkrgRlSKcMgcCfQbu&#10;4fy3d7kLbsJwB2tumLzqB/Etf3BX9H1Ohj1PWLMfWkXbMM86jZ3AV8/wp2KDZpQqoeysA2Ueo0eP&#10;XgMGDiYaCV/howHKadNNM06PJhriZX0R5uPJmLj6DGgoM9T0gcnj8FASrwGN1N9++20kdVgpy4Ad&#10;kmLrt999l9K5mAkcUxDlyEoYPzv01wW79lW4xkuVUJZKgJhflvt1694Tncv4El82QAYIShk2lM86&#10;+zxOw4ycOy5o0BAo1I+y5KHmbaXUQ9oWB9WBiuy5lICQBW2QXvUeWGvaBHRk2CzgQw8/iu9qFWs2&#10;p1QJZeN7oHxgm7YybON+QIzUnBaPAVa+zSkZ00wxaNGSs6TdcXEjjB0I4M6ETDh9IhdI1oUh9IQT&#10;T45gTkLr7ZD4khpggQxweRa9HalhTRk0QLzCIgrQjagJaKJMenQRjao+xUrNKFVCmZEIlLt27W7o&#10;I8GAxmg2Di5g5RmkJ4VxnjU3nqyAtT9NOH3SiSeNpOB8sWmA20jkuI+wSYR5W4059TSsT+qB0YBG&#10;6vREAO0mMkZFvDZlV+5edx/E2ZJYoTmlSigb7kKXpST8Mnw7duzs5GUlkDUN44ykEm7sjlv9I08Z&#10;c3L+g9am5iHF8AE92iPCyqaW4C/lGT1mXGwFX3ADnSM0zEYDaCfehvoH0EqGdc23vM2vvWvd/AWL&#10;585fJMgRBZuzCz/8tNNSJZQZOBDTCviic7t27YcMGQYO6Ojpzh/j8J2r00OlHpYHlECXqiAU3GkF&#10;agcEyC4gUkT+tfkIy0EzI//RJzvRNkAnJvBlbNhEYTCwAgcCawIC7hBo7NZOKiPsxBhgb3EKzSlV&#10;QrnNAQfKsDllcJvp1asPuOVjToZ0EBCMo8JOCcqZNM9dYBwzE7fyIGJJXYhNqbZ+TUApuMbQEpaT&#10;muxNEHnA3bZTps2U+yA4OvOL2lj3MiX3eJ2JyOdfhHq8vnlL3t6jdS/eRt4fp9CcUiWUDXoMnPQa&#10;xOalf/QBawyAzhbiIDZCmsaFZjA5PUSO91NkuM9bmFDGUNKxT/4GE6wEB1AMpD7+5U9/1hU46NiK&#10;uEcYS00tJCwkKI7bf8AgYSHDJ4yPbLWh0hgb9bn62hs0UnEOzShVQhm4HTt2DogFUtMB0GAxiEHA&#10;qzESwhn6GBAbEnGZViSUNQxiQtN8oCzSO2PMCFw2hSaYbJvxugZoNsZHLWckINaDBw/V3uB2XL5C&#10;5mh4JNMcYSSHphq1OIdmlCqhfHD7DiCmG4JoQBaC5BKn2Gfno2+a6r+goQNUIp4g2IHy3AUUBvQQ&#10;NIQmiAPcNBOB3aYkAk9tnlCOQE9tHEDH7V3CxYHI5jk/QMvdOQ2hPiSoOIdmlOpxGb5B5O7de4IJ&#10;ytFzOQHmX6JhqHFiUMZT+GYo50MfpLJxb+4CPQCUhsS64NadsWdHtDebZwJdko5MjmbN5WeAi8h2&#10;q0sxHvL1hx55TNbHXQTKtEsli3NoRqkSytwFXxEo47VzAxzGGfcZO2clBZAfXn/jCoqBa8Hlgs45&#10;H9EZFgyDzf/2X38LNBOmFR81JIFG1WihMsSBsuUkBcrMO9EwI4vh21bfdmdcvgiUlyxdpubFOTSj&#10;VAnlK6669pBDOoViCETDMufJwzkNLN6w4RkdNi5d+hNokB3KphDPgM4fJoKIPm4UtYcyrGlecNCW&#10;0FwtZKvCbNSgbJr1lakzKAbDTi7YO0uouQZWE5Y5rp9QMB3IsYpzaEapEspS2M6du9KNCI7V2YJA&#10;f2QSOOj71j+46fXNhiBYr7l97TnnXYi8OZ2n7gA6t8zUXGcHN0B5bashOAkGE7JbyDbYMPDNhr4S&#10;ysJoBn3rO7Q2BnQYc3uW5V97/U20WEsL8/ZvwCzOoRmlSigrUMYLYUY4QyM7OoMGLsZAGS07xUht&#10;3vKG8cd5oh5djtsooAmNBh9kOTmZHpcCdJhCygyJhxfBAW6KhLJ529qJlsuzxLF8sdHVTPYS0llz&#10;Ne3KVbc9/sRTWvrRxx5n5tSzqH3zSvVQ/v6HH7gLimm0oRISE6dKHGSA6Dxw4GBiTaZfefU1KdnH&#10;27e/+97W5194ydCPXDmvs2S6AutyhlJETQZYRjk+AtqatrUTDQPffAA8WQXM+BOVIBfqycw5rqrq&#10;Q0Xtm1eqh7KCO9hh+AJ3t249OI2sXy8+MzJAAxG4BayfeXbjR5DOX7gcj6c8+NAjK1auQn8a6uTL&#10;cFPPgDuhDFP9QDYYTyqFDTe+OVasAFmdSdoNZbWyt2zPcxfYBKOpNiq0iCJHqSrKigQX0PAlFM5T&#10;6K0YHWORMc1YJGLGyhweAYEyrLe88SbhRnBDJUmB+733redMWBRSzh5kseaOW1fffnP+VmdDmcw7&#10;bDis4Q5TxiNd2/ORzwExOxGipNnURPVaSiuiVBtlhc7isvNEKCcpLIEIhgbFAHFk/hZ6EbdZNYkg&#10;vkYklpZuPvHkBpaLej708KOcicHznnX3QzxuX91y6xo7xF9NGI0XEdfnLMHiE7M39Y/HXxyXUmI0&#10;fDWtoZgdKuraQmU3oKy8vnkL1Su/d05IASgjueQZQBCX5CGCeqApRwZZTQMk4NLHrHlqYBXRQrFJ&#10;rInCDkHWtYTRUtNGEDEU1pZFLVuu7B6Uoww7dLhhMK5+pdDH9Xr+yQAFC3+NK8UBekRADDINEN0/&#10;ZqI9CqBLYUmAa//6DfLKNsm6nUfIjILC5RsoLVgaQzleb1Z8+M0KG8f8lrHWeaF82x3ZW0ANRzwW&#10;aAxZerTVODZW14AJNZHfGcmmmiGFj7HcajZhZgxo1J+Y2OGpY8fn4Ga/V+3o8DXQbXz+xaJCv0Fp&#10;DGXF35r849a/quAaj4F0CeiY4bEMgOvuXR/35SDFS8hQoAZ6smsFppt9jjCvy2dGbeYcloNzWLXm&#10;dspgW3vTQoEvfejdu2+PHr0I1wcf/uYvWPlyXDtRfMhLLZR/WLWoCnRO5dPPPtPlBVnA3IR1BHqC&#10;9aprrucouAhZDJthDBSPPPrP9Q88bPRbsXK1EVKKbH2go60hLo/sSyum8NV1xJ1r7ymO+tuXuhjW&#10;Qln54qR9qwl0KtDU3yFLnQH0j7/9I5gIJuiXI9qjYomtDmzTtgbl7I3O+op+8PXXXxcHqFaBHsUo&#10;PtSUSpSVeG/m3lcX/doSL4gqPtQu9aAchbLYppkvhP1XKOmlqI3wskGUUym/qc88pusR/7Lh9CsA&#10;KWBqtOwc5b2l+WUvytUoe1GuRtmLcjXKXpSrUfaiXI2yF+VqlL0oV6PsRbkaZVdRlkd+d/GYePv1&#10;3vh6/uDyz6fstOwc5XJCae8/rFpUkXT+S4XTT29pFy2QYccFI2HvxaK9pVTivetCLy8WNVDqR/mX&#10;Lz+K7atz6+R3XVAQUBUvXK4o9aAcTVRxT2Vvabw0DnQ9KNtg709nNKHArSHpqER5p+TfWxoqIR3F&#10;h9qlsdGvCuWbb77Z9Prmhx55bPVtd8YD+ldfe4Mwc23+dmZh+U0rbr255rcfbrl1TXz/Xaxak00r&#10;4rY77rrrnnsfePDh5za+8PY77+7Kz7i2VEHQPeWXNF586RU4XrD8kosvveLK/JvWAI3XbSU0E5Rw&#10;XL3mjjX5z2iIOyreuFrfS23LYbl1rGxbM09teKbu2x1asIRrKD6USlVRfv6Fl+bnPx172RVXA/q6&#10;mt8oqaBqijJnYR1PIAbit+fvOgzEE9yB7D21X9Ul7l//0H35S22z5xnzN64WFfoNCpTr/i5h9VCG&#10;zpIzz15e80swV11zPaCxGMoAhaMV6qIGr3W1360MsvTSTpG9tLMUsdBfhdUibBJAx4ZmtG5RrZYu&#10;9d7JrhLK723dOj3/SZjLr7yGOKAthiImPmaw1vwAjKjb94ObOxgaUUPSAI6yxytp45UwEU88ueHJ&#10;p56OXyrZkL8N7ZlnNxLrjc+/aDUdoqhci5Z6RaNKKB962OFz5i5AYcoAXJwNtoK44G/+YLKZCB8j&#10;yqDXC3QQPHgK9GBxwfFHHoP14/lvlATQ8daSeI+fP33V6Hunmlx+K5T/7X/8z0mTpxYf6hRSMPzw&#10;IxcvXQZlEpxQDmRjTKMSpjEjCqBrXideRrkQkBLKoQbBaxGikYB+tOb94UFtdH5t0+Zt295/972t&#10;5KuoYosWKFdcS2oBlNP7qhsC+sA2bY8/4SQoU+RcLlaHVog0lIE1RrNAuYgaC1GJMnxrUE5AJ/VI&#10;KAfQZRkBdP6TMK9QsG3vf+DQ333/fVHLlitQrrjy02Jcbgjoj7dvb3PAgSNGjlq05CzWzaBn5KHL&#10;hW3IXVogHlwWZ597Qc1DnhPzhwqzb8rXftC2eNHL0fkbMA4bfsTgwUP79hvQo0ev/gMGAT1hHXSu&#10;AJpoxCthLHSIoqItV34rlJWGgOYr2rVrf8qoMQsXLb3wIjBfG+kGoBm1sBZB54CYqhgkl51zfs+e&#10;vTt16tIt/3kj82AFcUQAPezQ4ennjQRRGjRoSK9efbp161Hmsij/7gCZNgC+vnkLxXhu4/ONCF2T&#10;y2+IslIv0Ae379C5c1dkDKd8af52C06ZQDNwZS4LKkETqIflGDotf3ni9JlzuD1NgrYTJ021PuUB&#10;/SWXXSkgK7p27Y7FJ540EvR9+vSrxeXaKAvS/MqrrxkAX3zp5QUt8dKtitIYynX/1oRSF2gs05FP&#10;HZt92xRJiQY6y/dyOmfvrg4uJ7mIN84++9zGseMmaBIrX3TJ5fAiOOatuWTpMvu3xBT0kBUDBg7W&#10;KlOnzcT0ocMOszxBHCavjDK/QZrfevudV1/bZOfvf/BhVLWlym+OslIB9P777d+v/0DyOnf+onPO&#10;u9CwzjJT59ANcJR12XDn5A1NpqefMTmEBZGZsIEDB8duqSry4iP+4mw8qX/kUceQFII+afI0I61O&#10;408FyjnQZWnmNGShb7z5Ft1wiDOXnRs1b6lSDZSVBDSkoDxkyLD4uigUoByigc6RnoQoB8rg+ODD&#10;jz7KX/E94fRJzHUMkggO2ey1v5tepyFt27ZDRvuHl5Yj/ZRa2O3CxWcaLbUoLhdA5z+jUeYyadZh&#10;Nm95g3F2dGNGUe8WKlVCWUlA/+f/++/GJXBD2ZhmydKzztH34zoGHEMuAmhCAWLx4Ucfnzb+DM2g&#10;FfyznHPY5w9/tDmszdBluLNl2gxzKRKwaP0Fyy/JvhWc/45UGWWiUUZZs2kwTsM6k1vu1x2iVA9l&#10;JQHNyVEPo198hLvhi2gEyiA23JmCG4LwDaB1fCRFf21jBUjp9cAK1MDHIINYSjll2kyWDlhQtsSB&#10;DJLgE5k616CMzgllSaBjEQ3GzvpFjVuoVBVlJQHNXaV5EaKRUGYtgsvk8u133pUvkGbQGMqOOfZ4&#10;1iK+H5m54/y7xAa6CI6CXvN5eI34VMhoBjVdpzz6JZSDzlDOB8CXKQZXpysU1W2hUm2UiXIZ3BTM&#10;VkizkQ24wWUzbBxxwLKXXn7V+Ia8UjtDoj8ZJG9dfTtbYhMjJ8EhO1orvnWdvud+1tnnzZ4zXw8I&#10;LpeBTgMglAm6UdTo50Cap0Vebp3KbkA5eYOKSAOgwQ3EoRvQxGvooB4yyq3JCL5jvZVtQmogi7AC&#10;sueev5yexBvTWAXzwsqhFRV0LqMsDICvbcrehKL9Pvn006LGLVH2FC6L8RMmQg0rjW9hM4LRAfdO&#10;rmPERYz8mpGPEbEwrmkUihwQ5yhrNiiXpZlWhGmxPkYXNW6JUlWUf/755wpkKyLobMgKy1wL4oav&#10;fBaA1lwtAmtEXC2KC0YRdblclmbSxA6C2RL7LCrdEqWqKFdgWjf0cUDr4NQW0A2hXObyDtrWAJ1Q&#10;FvVc+ayDcuJyXGtGZzaDChWVbolSVZTVvmPHznxbBbgp/OmSy66UCtKNW25dE8a5Auh6FaMW0DWi&#10;EaCHXOyUy0I+SZrRmd+Q+heVbolSVZRRtVv3nsced4KUoVevPhUQRzg93gDWPEN2gT//BZ4y0I1z&#10;2RJ/TW1j3l+ROiCuhXKda0YyGtKMzuC++NIrikq3RKkqyvFCjPgmu3R50uRpI0aOqkCZj+a9WIW4&#10;vhEO2nhY3E8BdJ3bJQG08NFfNQxvZ8MbbrpFh7AV9JNuFCjX0LmMMjMnAwyUDQ9FpVuiVBXlg/Of&#10;6pJKjDxlzNhxE+IVC3JfidmfSj8sLIlYnP/i3znnXcifccGz8p8AZXsjzM+cNVfePD1F/nOg06bP&#10;ir2xK/EqgXGnnT7h9Il6QF0uh8coSzNBi1+JgLKmLSrdEqWqKLNxvXv3PfKoY07KfttoHKDjdRZw&#10;kXCLkBErQBCy8/LfSpNQjBp9qobJ3xsyyrZxbVPEu0hk3nGjRERCuOONL/nrdHQLQNMNKJfhBnRM&#10;E9BEQ+4DZR2iqHRLlKqivN/f94OyMwfNiJGj4/0KwTiICzMCWNAnKRoAQ+fOX0Q8Bi05dMCiof0X&#10;De23cHBEn4WD4ndX859eHVjnR1f7dpvTu9vsXj2n9V+05CyaQ2QAnRx0cngZ4qXLGoAWBoP0mxvN&#10;L9XmMl0+tOZHpJAxXrsScUr+ipfyOy7EafHTdNfNa7esQ9szDz5w6cEHLmlfb7RZnMeigw4QCw/a&#10;f0G7/ea3+8fctn+ffeCo8aeSacoeUi5Cx6EeU7iLwJ2GAF2rtODjdFVFuf1BB5Pm7t179u03YNCg&#10;IYMHDzUeDs9fIHfY8CPiNU4pdHyhMfB9ycplnS7q2nF5l1o/bVvr123zn7Y955CDzj6kaI8l7WEd&#10;QJ88bhQbzoOzhpFVVkx5cxJhqDRsGjOtvHDxme9trfwxqiaXqqJ8YJu2ffr0A5wRyfC1cNHSsBPn&#10;X3gxA3dB/tMvEXFdQsQV0UseuLzfrf373tKv9019e17fu8d1vXtc00t0F1f3jOh2Vc9uV/boclk3&#10;7aEZ2p99SNulB+P1fvPazlgyhxQ8/8JLsufXNm0Wr2/eEtMtb7wl3qz5lZ74RaSPPt4eD2kU9W52&#10;qR7KP/30E13u3Lnr0GGHAZoKT54y3RAH66X5r78Y5QTQIQ53EdfVLLnigasG3jEw+w3hPAbcPrD4&#10;AeH4VeGasERLdL+6V+dLumJ9Anr2snlQ5h4ALbl76eXsp1c3wfiNN+Er4qbXtm3vA3rb+x/4aH3a&#10;XVS92aV6KH/y6aeB8sCBg+kyFcboqdNmzpm7QPcMLwHQQDmAjgwF1hffchnBPWjZIfQBTyFIPTpd&#10;3LXLpd1QGLV73tC71419At+QlExVzu3Y7qwO+0z8+/oHHsJNFo0XDpSROkf5Lf/eeDN7fCsDedv7&#10;8YSRvzDR19+4oqh6s0v1UMajQLn/gEFk9+QRp6Azv5y9UHXR0nDHib+hG2aIxqWXXyU94ZplCpFr&#10;RJ5CTNkGjGMPktWVH79c+5eaIerQ/iSCy/mFt4LIgM7e1Zo/WJQROUfZX3GZWBVVb3apHsoGmYSy&#10;gY7tlWdzylBekAs05kJWbg1WZyiAG1MQC4OSINPgDqxvXV35k9jPZtlb9ovB9UYicoZx/kNeoRXw&#10;/eDDj4QZH/3Z3hyxqHqzS/VQnjNvISfXpUu3QJmNYx7OmDhF5kYxyAUWwxeOwVkdNqI8D1zBCYA4&#10;HpFhEsIIyy8yoLNfVMyuRQC0Jl6pmb4C4ozHOcgFhXMtNtx9nP8etllL/Jllvvb6m4qqN7tUD2V2&#10;7YD8tyrpckIZl6V5FCMezEAfmN604lauKx64jzAvqETMxMMCMaUbd+a/pZgBnT84i9GZdtQgG+DG&#10;TFykB2KiMHz5ivhROiOHT1D2d62lLYuqN7tUD+WOHTsnlOkylAvFmDVXbobLF196xdXX3oCqGUlL&#10;j4tnkV8kivl6LxVFRgdmGg3oJ596mkwHqUVoCJSBDGMQIzGE4Qtc8cUXX0YAGvTUxOYatah6s0v1&#10;UI5fd+jatbt85Kijj92hy7Pmzl8I5vNwmVzgMiKnJ5rhSA6AmC7Pp+Q4rkXEhYiKK8XCeAhrvA64&#10;AY3ReEyOA2KAgvXL0g+Pm4G4P2kGnkRfKare7FI9lIkylLt16xEoB5czXZ4xO64KGf3oMjrrqmEh&#10;4lIn5mIrfCFbcXHn8fzeMw3VwQVA0zSL/JsNPgbEnAOICUW9EEexkIiQbJpjuG6pSxlVRVnu1617&#10;T4l1oDx6zLgJp09imbPcZPGZEhMDIFMRFmJF/kRzgXWQ+v4HsBjQmAtfKFuI9eCwPBv1asQhZizI&#10;HAelyH7ePRvusBiICeIoX+cl5iPxMy7a1nG/+eabovbNK7sHZbos/Rs1+tTTxp8xaXI2AM5fsDie&#10;G6IbgMboeDgx7FpgrRlGnjImrnI0FNpP2C3ZiUEvVCKNdfGLoGUKB8qKeShbCcqGT02rYYraN69U&#10;CWVdD8pt27YLlHmME/I3e0tMiMa06bNmwzlPteV+gI5MJGSaAwFcBZp1o7zO0cccd/wJJ+V9ZaI9&#10;sA2hEkBsCGLFx4QyLlMqPaY4geaVKqHsxBLKdDlQHpG95Xs80Zg8ZTrXnKXaNUkg6YD1+AkTE3D1&#10;Rly3EyC2zx2vwM9/aMAh7N/oamjVLbBYNcoQKwXAOcT+FKNfrssv8DA8ZXECzStVQlkCECjHk5lQ&#10;OO74E0eMHMUyg5JoUGe6gdH8BkajeRnNFAGlzblv6pFvO8222mncaacfNvyI+MFPYQVrHnvcCQ5h&#10;t6FFFD/AVQp0a4olCWUeI7hsQC5OoHmlSiizAVBu1659jx69MsXIUT55xCk6dX5rblIAjXcEpK4+&#10;WB9kuMlT09lipw2U+DVgmA4ddtiwQ4fbfPSYsXPnLwKZzWXwspIC2lIJlPE9cRnKOlax0+aVKqFs&#10;+IJy+4MO7tmzd6CMZSyzAVCnRkngxkPzZXBF0BY0sFMSB7/7/vsff/xxp07LapDC8fgaSzyDIOQ7&#10;sZ9U7JlkB8rBZYphQC521LxSJZSdahnl6MvMHGXQo42BgKYGMDUt48spG7UMX2ESwMGTGSENa6Zs&#10;HD/HwwGFcZYu0l8GueI1ARqDNBsGaFFc5BM8TOAbJXHZUXiSQPl3xmVUgvLB7TtAmS6DL279kWZ0&#10;BnQBcU0Q1vMvvBigrBhTZdyHsnSOiY5rmOLFPNPIL65lGXPuIz42oa1QtrA4dk2xfMrUGexgXPaL&#10;0D8C4uCyFk0oM+PUvNi4eaVKKA8cODihbF4XDrNFNAxiZXzRXBvADqYyZioMTcm0c34of04lsr5I&#10;pjktio+8OeiZNQYuuOMCEAR/+eWXogY15fobV/AwCWWIJyKzcYGyhguUrVls1rxSJZQ7duwcKBv9&#10;BgwcHIMS0UDnMouhT51Bee996+XTkmkCesuta8h65Nl6sRn5gjADiLiKD24ptXwv2M3w4jXyoicQ&#10;KwREm5SBFgllzaORtuRP5KsDUSq2aV6pEsqyvtBlTq5f/4Hx83JQDvIGxFRCegLQlatuW3tX9ssj&#10;V11zvXkJ9Or8l87Mp4gry7CWdsu5URup44Jnfh/kLQoD6PDIxsCffvqpzGv6AsGEsgzIalql5srn&#10;m3alUalWsUHzSpVQPmD/NlDm5Lp169G334AhQ4YFuAli7JaY6M7yPek1HwbKG29eaQmTKwxWEZZI&#10;u1etuT1QhkU8RIHOIR0vv/Lq65u30Na4agFojP72228rvsTw7XffATEBbc/WlILbCspG1N8fyiAW&#10;spKuXbv37dufzSC+gW9AzDM4VeBytcAF6xVXXRt3pCLijhR2B8qJy0Rj/QOZtpDpuH4PJn0/dAMx&#10;07ULMl0hHZbwdgno1za9rlVsri9oMOrkry3yBZOqcrnNAQd2zn9CMbtdUgMxLZZu6L9s06IlZyGy&#10;3MHple+0sl+GKaD7ay2U81cOkWZSTjSYORwMZQCoQUzOmQZD0NPo8q+ecXgaI3k7waaQGl0BynRf&#10;BVrkRQ5V5TKsO3XqEo/KJcWg0QvzX0Sdv2AxKMHNbLG3XJQxCrXBDWtYNIZyLs1QfubZjbKVOGjc&#10;n8ZN2DEPCegyozUJZU8os9t6AGWn8nbu0FqoWLUZpXoo7/d3//ZnNuK31IPIpOP0MybHJWanJNeC&#10;OEYvyZ+sBXcCGsGhHJee8xuDq0yJKQ0R191wMx2HOIFG4TgoaQYzbqIz3QigQzpSS0ShSAloDcOo&#10;8JFGXYdOe2tOqSqXAc3MJSIPGXoo18y6yUoAKgOeM3eBQGpYQxzQGA1igeakY/HSZZpk9JixvDaL&#10;clz+U34ER6Ql8klehYgbD/X9TJ3zhAUrAY3QfJvBMGXnqG0+CbTjGj+pPFejYxlOY7XmlGqjzC8b&#10;6wJopJ5w+qRIfGfOngc+6MycNXfOvIULFi0NOpMOU9DLwuMhZdMc1hFCji6kNuLk/HUkkklTH/3V&#10;yhJLLcRHhzoHymGieYwEtHnrRE5oStz1CZ1DG9OTWKc5pUoox+gHZfhyF8IYeNTRx+IdBHm4MyZO&#10;EdmF5hmz44o+OmM33CGFp1gvKQdc45HaINA3ExzXVNQ2DYPcMd2oGNnIEV0Sc+cvMpzKhmxlWvy5&#10;GaWqXObkqASIjXjSk+AdWMdnX1DILhhNItH5fROMnjFzjoXAShTOxWEE7GyoB0jNTfPYwV8Qx/pa&#10;xTTpiXlh5CQdgbIC6GQ5LETnQBmdDacsOZSxO1ZoTqkGysbxQLlnz95SEtGlSzdYO3mAghKjSe24&#10;005HZ7pBqadk4jsOfLDLYc0e3LcmW220tFr6koQZHy23+aljxyO+lQNxcMNaKh+ICz3JTthhogFo&#10;ulEeCQkIUeZ2cJmZMbpSDEDHX5tTqoqylKRb954ssyRQPo28dDkQQcyx48ZTjClTZ8AOFiDLL4pm&#10;V59BCXfCguPciLbJxsl5C4uYu8ASy9FfV7ATu7W5fUZXyO5X5eMtxI0H4L73vvVQToyOegLdCBFN&#10;q+Hl+jyGg8Zfm1OqgbL0CcSkmRYb/dgMeTbpMOI5GecMCOeGrdAEE24irIi7Tc4TfFaGJpYJdAt/&#10;XUT+o/hFLFhsBYgTIpsjuENoRZoOXxmQ1o3hlyZAGalFfLkB4i++9ArxCWXnx42c2izOojmlGigb&#10;ZKCMxUwFfKnzgIGDhwwZBk3nc8SRR4MA6bAPdlAOsxHImgbKFRDvQLkGXwNmOSxBc9wHk54BO80J&#10;aBBrYEdHcF4CxBTZNDJpcGtvaq7heXAo60NxFs0p1UBZFgtlyNLlDh06kov+AwY5c8rrVJ22KaDD&#10;sYUawEg+AqOMyzNm4ybIAuUENIjlL0w0ayytsE5ygQtLYU3L9Qykhh2goSwbEppWzsJ0MB7kQlU/&#10;3r6dTMW4alu6rAJxFs0p1UCZsYcyIlNkRD7kkE4GQBwhf7qwsx00aAhMQca9CXBfkX+T0jpOEkYZ&#10;9LkEJ5RBqTFARn9okX0SAdRbd+/6TL7zZ6Jjb1nkKyO1dsVTA6+DavWBAwdrThlL5CzSExp9480r&#10;HVQ4iqzEOFGcRjNKNVDmPaHMukHkwDZtzRBoEkwu0MrZ6qSQFQYfo7xhB5QoDBfTUOQEsXkLZer7&#10;/OGP7Q86GGoEXVdoc8CBf/rjPvYsz7aOtikDrQmhFkCTDh3IcXUp7fTwI49Jwrdte59Mq628PCoj&#10;LrrkcseKs2hOqQbKa+9eF9eJEBkWiNy7d182QP/FKeMhcHFZ9wznhHowgggeBTEDZYHUThuavKB1&#10;7BPWPsY7uBDzv/76X+La62/KZD3/GlZCWWgkBoYgMBsO3a//QFjb5xtvZl+TQmp0hrhsW1yw/BJa&#10;RJeK02hGqQbKd9x5NwrjnSmU47LnaePPwCmnin3OR+jveijEkc7oFwYjuYvgMm398z5/wkSjKGTL&#10;EVhDEM33/fO+Tz/znG0hWEZZ2BVzTZGJFYg1uWo8teGZV1/bBGvD4AsvvgRciYn0REpiJ8VpNKNU&#10;A2UKgMVBZEA7N4ps9AuUzUTGFZfwKQZoctc8LZxGNvTlKFMYVuEvf/qzLKMuvqYR2GrKiqGhzUM3&#10;AuLFS5dht93SDTtxdKKhzW6+ZdVzG1946eVXt73/wXMbn5ciQllgtKYtTqMZpRooE0oQB5EDZTZW&#10;ugFl8yCIuyHOCsqACLlIXC5QnrsgwDUkJnwjAuWYiXktZ+bW1bfblZ5RprMZrchyaLNwdaY60D8f&#10;fxL9pYUsMw8XDa97ad3iNJpRqoGy/hhEDpQ5CkNfoEygKbIeKnRPKAMCsiCuqximOYLjA9OKCHwD&#10;aJuY2ieUbZUgjrArrUhbWHXSLDTkvfc/8Ohjj5MLjsiGCWWtXpxGM0o1UN7yxls8cnBZoA8+ykGg&#10;bOjTK+Mu6uVXXuOsoGDESyin0Q/cBjc4giYhWzcCZfJtaiC1VaBcpjMRUAHOhE8HMWmmIStX3cYF&#10;IsSGp5/V3oHysnPO/91cLfr+hx94uIBYyHFRjGiwX/IUchzPAuinxkDcSVyGRebkcr8Mcf0ajpxJ&#10;GdZyBMRi/ISJCWWYNoQyp0GXAW21q665fvVtd3J16x94OIY+4YgS8eI0mlGqgbIi5UsoI6Ozoozw&#10;wiO+4t78DQqARhyjH/IGyvp1GgBN2RJQhm6UA6AVS+BouiRvsArXbEoxjK6jRp+Ky1DmeayjS+lP&#10;asIRBcTC0el1cQ7NKFVCWW6WFIONCy/MBgwZMowmSFuQyBnecNMtZ519Hhzz0W+qaSEaubwaKum4&#10;TZi5MqYVwTh3696ToQaxBkuWuUB50VJtZudy6Mjv1QfrHZdk3bn2nmuuuzG4bEq7d/og766UKqEs&#10;t04oo8+YU08DnJQvLpKBmBpijZOUbmEWEgXKIRpBZzYOHHAMqqYoc5lTPmPiFEvsxFakvAJlSywP&#10;y6xXObouhd36kEOzJfpTBHZr169a4hdMqoSyJEJWAmJYQxyJnK0+i0c+snoGd47VKM+6grIsGmkM&#10;NENJ5YfQhMs//vaPQDahLBXkXnwk+qDMPByII2qA1kL2Y+wFrqPLsGmXhtQAgXI8XiOwu2vX7sUJ&#10;NK9UCWUjTIgGS8dvQNnwTWeh5k9OMr7yCOsHHnzYGcIFnUEW2pLU2bBGZ1iRwNTyuNhmNbHf3/cD&#10;sYVWk5JkilwbZU2rD0nuNTC/zOQcf8JJ1rSJdaiEBIpqCUOxJQ5RnEDzSpVQNsSpMTozG0ZC5+aU&#10;4MJmGHxoKNF486235bjPv/DSPevuR6vMCeT3TTKga8wGoHX2EJxIPRKXiTW44w4AfCNqoZxfmbMr&#10;e2Aw4h6N7qKxHUgDUAn4rs1/l47fYDDUtjiB5pUqoQxBygBoYUZqm41yWdI8Iq7aONXXNm3eunXb&#10;WzXfnOHwGDgoCyikYdBCM8YlhKXUxCEUAGoYqm3glVAugM4hJiA2tKtoJ00iwbGtqYa0gj7EZrDM&#10;jz/x1Nq71mlFFStOoHmlSigr8CVzYQDM6K0UdvSYcUZ5g0yfPv1oyDvvvvfRx9vf27pVmnvf+geR&#10;C/vQjXRUAK2FhI95M0yzUMeHb0QtiPOAvl0Rd1xGdo0Ka2zVTloIymwfiB986BHNvOWNN4VKqkZR&#10;++aV6qFMkbE4LntKRpCR9jk9Go3O0u6+ffsTim3vfxAPxL++OXsViDN3/vDdAXSNdEAZdhgqMohL&#10;N6gqULYcnX3UPCQ4BlXpD+HSA/DabjU5J/fFF1/+8MOPfAUpo2NF1Ztdqofyvfc/oN6k2TBI7yCO&#10;hkZ2bEJnQDPCeqhuG0Aj9bvvbf388y+ox2VXXF0j00VCaDBETPQMoHegXAI6IOZY9BK0BbSG0ULZ&#10;hvMW6kxsBpRx2d4IFDNnXGXg7KRXrz4dO3Yuqt7sUj2UFX5O1UM66IYhiG3SfzmNocMOi8tjBkND&#10;JYHe/sknH2/P1EMXfvqZ5willSOdK6tHkHoH0DX4gvW8/OVSwg5hjbzxJ1uBOAwGlCm7rST31sFo&#10;K2ts1TMIF/VudqkqyrQChQUVJhHSE2TEIHSOBEHIU2BtVDQGbstfdxND4iuvvgbrhx5+VAZMRmiL&#10;8TPUAEZ4aj/n5G9f1fGvyn9cVLeg7EiKoeCzvkYyQsZDMIjMzBEu/cMKxMR+tATJJmsqWVS6JUpV&#10;Uf7ll1/QmW6A2Kmikt7KPFFJsGK0HGF4/s1e+QJq09Bnn9vIn7z9zrtMHkPNVj+38fknntzA+d2/&#10;/iF047pui5cb5r90u2rN7bfkrziMh24hzjICWgM4ikMYBmhuIjJMNVX0D4fTM7LHGbr3tG1R6ZYo&#10;VUVZgSCUsVWCmz/iNlqOoLc6W8wCAXyLyL87hd1U+N771scrh0xlLqDnt4yNDz3ymCyG4oObfKM5&#10;uOVvEkh8vyb/EQg7D3ztsIyydiVZochMG93gOiT9PXr0omlFdVuoVBtlBVMw2vlwrMKpxsV75+nM&#10;cRwWAUrgIsiINjCIYS5wn3zqaZb2sX8+gdG8F1JrBij7K5TR+aYVt15y2ZXkSCtGa0WzBcpBZFrB&#10;t9AKxyUjgtlgNGmFbYu6tlDZDSiTSChDM1CO7EAfp4kSDb2YYvorOALigCY+AoukgAn7WAVDnMEK&#10;WwmCzQ1rlmuPbM3S1whDggJlRLZ/I4FRV030JBWAuPbgL/UzqWlR0ZYruwFlhWKwGejjDGPKMKxY&#10;ucoI5rSdcFxkgEjAncLHwCsgS2HlmCnArQ1xoOyvNrembhQQE2LHArEIg8xlxpd/WrbsHpR//vln&#10;foN0BMSBtQ4ej7+TUTkhUgfWEVAI0AO7wDRBHzM7UK4NcYbykUdbjVA4FseN/qEnEZRKq3OZ1Lyo&#10;YouW3YOyYvji/Jk5+Cas2V6qajjS96mH5YE1dHTzgDvQDIgBJwL9wDqALuCuCcsjASFNhrvsmt/i&#10;MxPE1IOCkWMjRFG5li67DWWFA2OcBwwcHBBHUAwOQVAPpIuhSR/nSTAO3GXE60ZCPNAXFtpW55Bq&#10;2ufqNXeYVkBMK1rWIFeUnaD8/XVTig+/TWFLJVpy60RnYZ6J5tLkFJIOTpaZi6to4IZLII7jQfPA&#10;vRyx0Dr4a29aTn5ob0y03CRBLALilrr21lBpDOUvTtr3q6ktc7OgkUKLZdUBdBlrFmLFytVxZU7O&#10;xi5DnIxwEYhpzTAGcI+AvsjnR9vcOvoB/s6dv0hiIlUhRJKgtDKOh6dkyYuq/GYFysVcTdmBMiLX&#10;/fNvUXheKEv2AJdQjmClZRlWQEPz9FR6NjX77slUPkEeAXcZTYR5tM2u3uVf0zxz2bn6CnxlgBLo&#10;1AYCzWUfwh6KSvyWpTGUf/nyo+qgrHzzzTc4FV4YuInUMUM04iUCUhLCGhkdN8Ivs8mgF2bAyj7L&#10;KWQlVr7siuzn+bUHWFEbkY1+piwHhyN0lOLwv2WhFY2hrPjzj4/eUHz47QvgwicgdVk9IiAlRSQj&#10;6GnklFjL/R597HHxyKP/BJmFKC+xvuiSy3lhUg7WFASE2lAnKiyZLA752xfCK4oPNaUWyl/PH1w1&#10;OkfZunVbchFg4q4CYikZ3CMsFP4KOF2edOR6Pd7Cmr+O01RoG/wFrsDoQfnPvq9r0d/u22kB4M+b&#10;His+1JRaKCvZStta5sbMrhdjHfhYCCaB4ALrb//1t3y4y65+JLgjAlyR/mSJLCMMMnxtPnTYYeSo&#10;Rb7u+6tKQzStRJnNqDKdy4VeEwHw8VsggxeeBqzB8RQJ35BgTlyfOGPiFEPfp599VuyuuiUGtrpE&#10;VipRVqz65bh2xYe9ZZcL3BqywvWgHG2C/MXnvWVnJRD7fPh/FJ/rlHpQVna62d6SSmhx472/fpSj&#10;2HgvqRspga+oV4vLpTGUlfDYEZpLfvjjuuUW/muGZAICunjCZBfTi52gnApww37sDTj82txtV1He&#10;W5pT9qJcjbIX5WqUvSjvLa2k7KXy3tJKyl4q7y2tpOyl8t7SSspeKu8traTspfLe0kpKNahccRV8&#10;b/yrxS9fflRQ4bcsLUbln7e98sOqRV+Oa1dxS2Fv7I268cVJ+3538Zid3ij9VaVZVP5x3XJ1qqji&#10;t2cf++OjN1SnI+4tv7tCpJG4gjZfTe3efFo3hcqqkirx+fD/+P66KdV/bnFvaR0Fc9LTLMKo3mQR&#10;/BVU1m9SZ8Lgaj5Fvre0+oLB6TEf7GqCSO8SlR0mkZh/2Gse9pbfriBYMO3XPtO9cyrHt9KasOu9&#10;ZW9pWqGV6TFP3rpYurPSrLSvFZdvv/3266+//uKLL7d/8skbb7615Y03X9u0+ZVXX3tu4/Pxbr9H&#10;Hv1nvGtm/QMPZ+9Cuf+Be+9bL+5Zd/+6e7O3HQsL71v/oKk1H3r40R2R/4a6sJ9nn9sontv4wvMv&#10;vPTCiy/lP1r/+qbXN7/73taPt2//7LPPv/wy++FHpeJHNlt9SfL847pd+mnyfy0q//LLL9988w2W&#10;YCSqXX/jivjlg0vzHx9PPwh9Tc1PcF93w83WiXesihtvXnnTilvFzbesWrGyiFtuXSNWrrrt1tW3&#10;i1Vrsli95o54Y9Wa29eK2+64S9x+ZxF33Hl33bhz7T11I5bHCrFh7CF2WLwXa80dZu5ed9/Djzym&#10;J7z9zrvY3yI/Mr3bS3IEu8LmVk5lyoqy2cvkzjz77HMvuGD5JRfnP/dSpiy+JqYGWeMdHTVkXR1f&#10;S06Ujagkbg1366VvcFEEQdfetS6Lu4u46557BS6Wg7pH7ND4XPV3hHEgRWm5NW1lD/bs0FE3Sp9+&#10;Z/b3VZI27/QqWaul8j8ff3L2nPkL89+PW37xZehLdIO+icERSXeT6IrE4woGJxIHj00TjxN9yyRO&#10;PK5L4mDwr4qGuF7wOPczguFhe1JYYrWo3kcfby8A+v2UuOSw01StFVL5sX8+MeH0SUh87vnLkThk&#10;mJEIKiNxcBdxSS+aYqRmDs4Fz4I09XClhjERwZvEnjKBmGPx4EOPpKhwycxABM8d8ehjj6u50AnT&#10;TIuEXdm/Y6mnM3X6nHcB1u+h/PjoDYXNaPT6b6uiMoN4xsQpo8eMnT5zDkeBxLir5YKytDNRNhNI&#10;0phr5A69rBHL+FMsL/6UomaFkMk0g/oxTZIZriDN7OgPyRXU9AdT3aCiP0SmWO4Dif0ieI+mTzy5&#10;QchExYann414+pnnxDPPFgnli3kuuXnLG4LTsNBoI1soUPs9lBDmhl4dEGXPovKk/KcGig+/snz3&#10;/ffDDh1+2PAjxo4bT5LZYjymvnwCGxAkDl4m5pmP0T+cQCJuLAnGp4jlGZtzQgeJ7SfNx0fcjWmQ&#10;OFF5B48bYLNpRJnWaUZUKH3wm9yW9fvxJ57C7Ceferogd85vbEbmLW+8+c6778UbrTe9vtlZOMcC&#10;uz2+pPyv+Fxf2VOojMH/9j/+Z4pfS2h6PPzwI7t173nU0cfadsnSZRdeRJOvZScSm6lyBUF9ZB/D&#10;RFb8yXxEWrKDxDXanHWGmpngcYqgcuJxih1sriF00Lc8n7hrnjwnEqcInS4IXeNSKjwJTidaYzNl&#10;JsxvvvX21q3bUBmhn3/hJXkCTAoE9+zyU80bFhq5zLynUJkHKFM5YhcJ/csvv5xw4sltDjiwd+++&#10;J540csq0mYuWnHX+hRfHlQpJHjbnmdzqIDTuinTBIWVsweYKEiNuYjNXbW92y4JfdMnlpin0HONA&#10;OVQgBdd+3gUXmaZIP5gcseyc8886+7wz89+GZo10xcVLl1l+9bU36BhlHtdS5ZL3SIY7sTkIHWxm&#10;J9iM1zdvCWEW5nWVBYuW6o0Fjntw+T1ROUrTCK0J999v/wPbtB08eOjIU8ZMnTZz4eIz8QDDZHvB&#10;5rjiFpcm+GacjsguPtSQO112CB4nNlsfw5iWefmP98zKf9546LDDDjmkU7t27SPa5j+QXBHxQ3vp&#10;5/bEAfu3qTfir/bTpUs3ZyH6DxjUp0+/nj17G2osHHfa6eVsMlS5zOZE6HL6mAhNmMlwbjPewub3&#10;tm594823OBDpxKjRp37++RcFlHtq+f1ROcqvJTSLjModOnRklOV8qExsiBw51FTBZvKWrl3Yf1xl&#10;S5eEg8qJx+WwXAewlc3j50+wuWvX7qh87HEnnHTySGEoOHnEKQ5NXKl1XDBJ91wE127qo4Uh6mSb&#10;MI8eM65btx5Z1Py0JjZj9qBBQ447/sQjjjx6yNBDcdpo06NHL5wr8zhip1QOp4G1hJnNkP6xGdhs&#10;gtwrV902c9ZcXb2Ack8tv1cqR9lFQhMYeobKCHHkUceMOfU0BmP+gsV01JiONJdcdiUCBZu1GTan&#10;y3AVqlwhyRFG4eAElmSMefhR8oy4s+fMJ/wOgZEY7HB2GI6ZJ+7UqYva6mN//D9/EPyuPZuxsGPH&#10;zqY6nh6iPgRetSOsj7XYPGTIsEmTp8lfHejoY47TbQYMHIzfdo6+tWxGXqUym1E5Xd9IbGYzns7I&#10;nF3MkP/hMiqbV1VncfwJJ+3hdwebSOVd2axqZaeEprsxRiMBmdT8VBmV4zdMCHPIZGJzhTYn95zc&#10;hUhUNhMJU34t6838YtZmgjrh9IlIHLdX7BAj6S6u4w3SEGn9CrPVxPSZZzcKEmth/JANqjkLO+FT&#10;dYP8XbrZu0ttiLW6geQVw+YvXKJbWi4TOCL/rSf1r6RyDYmDx/VSOdgcwozLIcyobMb6YDlj4hT7&#10;KQDdI0troHKUhggt4SNXJJmSmTnhxBGnjT9j2vRZTG3cqUblEGZsjuEe7USwkC6iWpnKSYxj/t77&#10;HyBgkfV/8OFHwjzzcPoZk+3W5rY1RtuJwBWUfW7jC+RT9XSel195VQXMq3844BdfekXfsI6RhB4j&#10;nMrI8FSYzKMUX9G9e08nYrlDEPv4MZERI0frqE4qkTiZjYzHNYTWnZLHqKCyPqZ6NY45cxl6pjqr&#10;uXFGdyqw3iNL66FylHoJ/X/+/T9RuXPnrkZn7T3h9EnT8x/AXpJfAaCdA/Mfgg//isrkMzmN0GbC&#10;jMeJwUHimGIAEn/40ccffbxdmMFmXcJRaDOjEveu4272hkz2sgfcZsyco2J49sqrr629a515uSa+&#10;msFs/MZy87aVja2+7U4DC9YaQ+bOX8Rwy/aciH3qb6rtLLhz/ZZ3cmrBY9yVBab54LGZZJfrZXNe&#10;w0yYN72eCbMUUG3vvW+9ozijPTn5a21UjlIvof/ypz8bwfFg4qSpZIzBIGD9+g9MKxigk83A5hDm&#10;oDJKIW4yFYnKlmjpTJA/+jjYHFS2BwdCTTsMdxF9w/qUDzvjNhsKsr8GBOzJ4wXGdMTIUbrWuNNO&#10;RztmA9t0MPxmuAnwrDnz5XY6nimK6wB2i+j+hM2Tp0xH6LjMjMFmCh7vsjA7YgizPkaYSbMZazrK&#10;zNnz1LmAeM8rrZPKUeoltIxKeyNEr159Kv4keI8Q5rAZqExW0YVJwMIUZTZraWklNmNwENr865u3&#10;nHTySGxmM/Sc+FmJ/FdoJqKaXnTW2efFVWRsLl8wTqGbEWAr28kpo8bYGzfMPww//Mi+ffsf3L6D&#10;TqJieppOYh7ReQCSzIHwAyHGweNabK6xy/UKc3gMyZ9Oxec4C6pMni3hr9QKJgW4e15pzVRWtn/y&#10;CTGu4GvjQXuCzZqNoOJKmATEDRKbJh4LDDAgv7bpda1uRI5BGQlwgYYxmriCOsb6uFEXt/HiPt/d&#10;pXvjuKLDMCGIqBM6qEPrSyllRNnoY4KBiVBVOSvNDupPnzF70uRpdhvWIhhczJRUuXGPoc5qHk9l&#10;RCJrnszrMCTgt/jVyBYprZzK2oZLbtu2HRmroGwjQSPRJSxBeAz0Sl45SJxmLEcd5AgSxGM6tA1F&#10;UMcQzzOsvXtdxtT8d6FXZA83F0wVmJocSGIn0oQ5vvCiS4k3ptYVb/PxMfsV+kVL58xbSJIXLFrq&#10;cMki79DjGhInKouGqJySP8JMklGZd7cQCPLOb775pgB3DyutnMp4sN/f92Mq/vG3f1TwtZH4z//3&#10;33EIm8MxS/7CLgebQ4yDyiJEurxEZM9g1DxRVGu+vsiE2Uy+Wlx1Tk9rUO6QbRF7jgM5aGxoHdyN&#10;ZzPCIpd5vOMKRh02l+1ymc2oLOIBoxBmI4ypzw6nR73z7nsFuHtYaeVUPuroY//Pv/9nBVN3Jf76&#10;l7+Wb5qQT2rKAMT1uAoqp/kUQb4saj9LFNNE0yBi+Ymi4imimgeJyhH+JAJrBdamCBKbBn1T7OBx&#10;bSonj1FB5WCz4UUaistBZv+YKFsZNOSFBbh7WGnNVJYAVRD0V0WfPv20XG02Z9rMKtSlsmlEYnBE&#10;4nFEvTxOVN7B4zpURt+YBo9NEbdM6CBxBY/roXINoSuoXCHM6ToGYZbXCrS2HAI3rbi1wHcPK62Z&#10;yprnD//5f/6f//vfKji663H4EUele9rhNNIdk5DnMqFrUbnE5sTpxOOgcjmCypVszgkdJK4bidbB&#10;5uCxmWCweaxtkNA1VG5ImNN1DGwmzAKVSbUTZNwLfPew0pqpTEcP2L9Nt249hgwZduxxJxw2/Aj5&#10;XwVZdxpjTj3tguWXxO3AdGUjKbRMri6nGxFmJI4p+iZCY3BicwWPTWN5rJ/2k/pGsUn+HZN6tTkI&#10;XZfKZWEONpepnNnl/DoGX0GYBU5b4ljQ+P6HHwqI96TSmqk8dtz4A9u07dGj15Chh6LyiJGjRo8Z&#10;N37CRMZjwukTjzjy6H3+8McK4tYbEydNle7ElQScvuiSy3FaRhiX6nB65arbKmhdS57zZC6YF9MU&#10;QeWICionBgdx7dPO09W68hEdyzrZtjmh62VzXR7vlMo0mMcIYSbJOC0X1FuYrve2bi0g3pNKq6Xy&#10;zz//3L17z3bt2vfs2RuVjz7muJNOxuVT8Tu/VZH9YP6kydOmTJ0xddpMS/r27f/v/+t/V5A4xYyZ&#10;c5bkvwG/7Jzz0frc85eHVF+aP7nPTKN1usstQUQ1PEtqjW0FuevT6brkxsv4aGU7wVq7tXMDgsMx&#10;PGHiY3yIC4XWtBXLUUFl9K3F5tpUrnDMZSrzGLgbwozNQWVbOaKFBcp7Umm1VP7666/bHHDgwe07&#10;9OrVh8E46uhjTzjx5FyYx546NvtR/Lj3dvoZk4l00HrylOlTps0USH/IIZ3KVMZyjJ8zd8Hc+Yvm&#10;L1yyYNHSxUuXLT3rnLPym3bx9ZBTRo058aSRJ5w4ohQnpzj+hJNSxMfjjj8xfok+4phjj0+h40Wo&#10;dsSRRx1jGCniiKMiWHkx/PAjhZnrbrhZh6HotDMxuCFVTl45zdRls+Qv7rHT5uc2Pm/eyoYFg0OB&#10;8p5UWi2V33n3vf3+vh9G9u7dF5UxAF1QbcTI0TjHaTDBFHrsuAlofdr4M4LZtWOSsM6hhx0ejxRP&#10;yr4hmzN+6oxp02dNnzF75ux5mE2whZUtpN8zZ83NYva8WXPmm5bCwixm5fMzZuUxc46wq4hpM2bZ&#10;idBzhANNnpodzrSI7CmLafreGZOmnJ45pUmnTTjj1LGn4brhwoBAocNvUGicLkdZsGvxO48KkU6c&#10;Tvd9eGV/WnP7WgPCHnjPr9VS2fi4/377d+zYmSoPGjSEbhE5bCaWRJc8B6dZDjqN2UHumKag3+XI&#10;qZ+xPzpASDt+T8+5SKeXXX9u2zMPbrv04AOXtBdtFrdvs+igA8qxsG60q4nyfLv9F9Qf+81vt9+8&#10;tv8Qc7P4+9wD/z47i7+evP+0mbMYjxtvXkk42ZIgdIrChZcugMTVj/JlkB0ULyl3KDQ8TS1knNiq&#10;PfAx/FZLZaMtKrc/6OBu3Xv27Tdg8OChxNWgjNBGcJyuGeszJ0CtKwLdTx5xSoqKjyn0B4xnUdgS&#10;TmPRTUsPPrejaH+OOOSgs/NYlkW7ZR2KOKt2nFlE1gfqxIF6RU3HqNU3cq6jdXD673MO/MPY/zp5&#10;7CkSUwZaJopwrHmy4I0Hdx7TFGlheQXuRSfRWwxBn3z6aQH0HlNaLZV5hgPbtOWVO3XqwmMwGCNP&#10;GcM2GKCJqOG+ML4LFs+bv8jMnHkLZ/MDuTeIQT/GfWM9moapMI3xPb8GMimeerPOwsVn4pA2vvCu&#10;i7pd2aP71T2Fma5XiO5dLu/e5bJunS/t1vmSrqLTxV07XVREx4u6dFzepZjWxCEXdt4RF3TucH4n&#10;Ed0jOgbe4zda43Qi9B/H/+2M2VPkZBhMYqlpXIVgcHkDrjczvvFKl/wtozEftkGYkczF9YoXswc8&#10;s/vV8X3VrVu3ffTxdtx9/4MP33r7HetQ923vf1AAvceU1kllTo6v4JXbtm3XtWv3/gMG0WMaTER5&#10;AyzES4TGXVRetOQsCVxcnZDGxTWKc8678NyaL/HHZbgUMjwh1VuevxLg4kuvEJYY2a957NoBtw8c&#10;tHbwoLsGZ9O1gwfeOWjgHYMsHHBbFv3XDOi/qn//1QOyGdOINQMGCCtYGCus6t/v1iz6rOjb8/re&#10;3a/ppWPoEroBfmM2WhP4TLaXFITeZ8I/ZiyZzTnwA6iJl/n14FfiBodATwR9bdNmgaeYunnLG2+8&#10;+RZ2vv3Ou2++9bb57Hsj776XsXfrNmSN78XEk6vmLbahLsG97IEXMVonlb/99lskDip37twVrRmM&#10;yPzi6jKbG66A9CI0YaascbkNm1G5gs11CV0OPPbXlatuO3flBdhGjJGv1419et/ct/dNWfQxI27s&#10;EzN9bunX95Z+mIqy6IvrGB/UL/pAPkVu6/S6oU+3q3pSd7qeCTnZzqU6E+lQaMZj0UH/z9H/38VX&#10;Xi5di+vBcQXthRezSJxObI7n3ba88Sbdjefrg8eIjMoZk1F52/vYnMW2933Ebyvbj0PI/ESB9R5T&#10;WieV4c4oJyr37Nl7wMDBvHLpklzGZg4Bm8nzrGDzoqXB5kRlBG2EwQKJ46aJkNevvfueeVcvPH75&#10;iOOWn3Tc8pOPXX7SMReeeNQFxx9xnjj2iHOPOfSco4adffiQs4cPOfuwwWcPG3xOHuceOuTcQ4ee&#10;f9jQ84cfesHhwy48/NDlWRx20RF5mCni0OXDh100fMjyw4ZeeKgYfOGwQRcOFUefc/yqO27H3fgq&#10;SroSHGwuU5lxSDwOBsdM8BhumZ/I3+cSJE48ptfxEDYqU+U98CJG66SyRDuo3K5d+6AyjzF02GGE&#10;+bjjT5TDnTJqzKljx7POkyZPnTptZmad5y1cUKIyGU5MDbKGkag34iuul11xdTxq7GNakm5nxLPz&#10;6U7KTTVvQiJvd9x5t6SKAX3gwYfV/NH87UFhbVlY7AxSRiBTmq8b5b+ab5jHBXeFGTQNMQ4G8xIp&#10;fExUtq0dqhs77tR++GHPesN+66Qy5gWV2x90cJcu3cpUjqvLUkBUlhqGzZDqyQKpMtMcPA4SoylG&#10;JjomRjYS1+Tf1k4RT9ZfV3pJM0u9445gzWNJa+/OrjZwuusfqGQzt5DYHNSsIWjj8Yp4+ZVXRZiK&#10;PI3LBDgRN6PutvfTDOKGM47v26bvKQabkV4fsM8nntxwz7r74bCnXcRonVRGU1QWB7fvEFRmMCqo&#10;PObU0woqT53BMVNldjkkmR7jcfn5oUREaipwsW7E8oZWWFHzcnwRD1HEbbN4ZDTuaaMIbY6bz7UI&#10;nd9yw+YSiTOm5lGerxUp26tXjwltrsI7vpL48fbt2z/5BEEjzFuC0Jk2b3sf+/UEO9S71BAa9lbA&#10;vWeUVkjln3/+uXfvviT5gP3bBJWlfag87NDhdak8cdLUSP7m5l45UTmeGcLjeGaIlJYfG8I/ahqC&#10;KmI+LUzz5SURsX48mFH5eEbNZeBgc9ywePiRx+LGW/ZERM0lsxp5ruBuUHwH0dEuSXKQOPS4zOCg&#10;bzD4088++/zzL7744ktT4VMQ2mrWt5096BX6lZ4GDTMF4ntGaYVU/vLLr1hkVI5nMLp27Y7ZA/O0&#10;78ijjil75fETJqJy5pVnzc2ovPjM9JIXVGYq4vE3CkRWSWnwOLgYOhrPA1HTcpRvsNW6zVZzsw1T&#10;I9JttrifnO4hV9xvC3kW8VxEdrW45qpwfjE4S/Ui2ysp9yu5GBe+ghKXSRzXiTPq5qxFXwG3irDQ&#10;OuhuE9vaCXV3UNULl18gvmeUVkhlTUiPy1Tu06ffoEFDDht+xFFEuUTlsirHNebFNWkfr8woE+b0&#10;MGewOVmC9KRbULmgbM1t4TJHiWtxQzinZvk5h1Dc4GhMqW9Eeb7eCE4nWueWOm5wvEyPiTFHESQu&#10;WMwo5DKc1LfM2rollluzEOZt7+sOqKzzOAVdWlcvEN8zSiukMs5Fzndgm7YdOnTs1q1H3779Bw8e&#10;WqZyGIy4Hjdp8rRp02fFRYx4NqiuzQi7nAidbEYodJnWGadrnnAoMzi4m4gbTE0SS+pCZTESVyJy&#10;uQ3FLXS3Zsnz/mpN68cmluQkzvI8bMuVuNJOBInRuBESf52X4kPOZlS2lY3txN50D9WI63FyiT3q&#10;IkYrpLI0LnI+VD7kkE7ZMxg1VA6DccKJI+Jpz7HjsutxkflNzx9zCzYnbU75X/pOVCh0cDoyuSx7&#10;K9Eap9ODyGiN0+ZZbfuxW/Kv/zDrxxx7fK3nNkthub+OGDlaxdRHHTgc3QNfyW24YS4CdyN8zBlc&#10;jyEmxBmHcyucSBwcrShB4ijFonw1m9g2UVkn4WH0Rqd56eVXWV6AvgeU1kblX375hS1uiMqIIu1D&#10;5ZNHnJI8xoT8MfzsXkmwee4CTiN881lnn3fOeRcmQmu8dFUurruFVMf1NUkhzs2bv4jqByN3MRpa&#10;OZ5UjkhPQeVd8WSnMGnyVBaI5KMXEicGxzW1TIQROJfhCiWuKAV/SyWWx8pUOVGZUQlVzqh89zpQ&#10;6EEF7ntAaW1UNuQxFWEw2rZtV6Zy9mRcQeWTsY3sjR4zjjBL/nKbMbXQ5llzi1vZNXdMlp1zfhD6&#10;wosujXslQWuB4ratoGBLhdqmp+yz+TzQOk7BwKIrUm511vekrepDMnEYiTM/XNsQ11sK8tYuxd9q&#10;DEbyyqhM+4PKxhz92YBT4L4HlNZGZQ0p50tU7tixc1BZ2hcX42jb8SecFFQeNfpUbDDih83I2Bza&#10;PGvurDnzETp7dG7hknjeKJ7NOPf85Vhuwwra7WIEO9VBBUpPio4qxWhhYXw3pBzxnZEIO8FpCm1N&#10;p2BUUVv1DFMUXY4FDzrWy+OCtvWVWMFWeoIu0RCVJcQ6T4H7HlBaG5UlPeEuBCp36tSlR49eO1Q5&#10;pxEGcKt4g5GSP8IcNiNpcxCar0VobhV3yZ514htKFeysG4WClpjnoPyM3VJ39nr9Aw/L1djbN958&#10;iyfgB8zgikGcRzBvHOeGMeaedfdzMnrR9Jlz7IFHGjrsMH3SuZjH7zgjfgOh5a/ckV6nv8WDewYQ&#10;UzthEoKgSkHYBkqxUonK1CEuxuVXMHYYDFTWc/ac3xJubVR+4MGHE5XTAxgVj95H5kfPRp4yJr7q&#10;N3bchJzNxVf9cCIIPW36LKtVMLVuJOJm3DryaL2Ce6Zhmln56aefYqalnr+xw+9/+IFFJopGmCFD&#10;D81uZOZPsaK7yut7fBF5TnYo4oknN3zzzTcFZxsoBZFr3AW3naicX1cuqMxa6GPSiW+/+66o1u4u&#10;rY3KpCIMhkgPYPTrPxCVM4ORj8sluzxK23PMic35N/wyebakENcGcjLLg7uCtN9+510a/ttvv9X2&#10;JDDC0Bw8MI9DP/74I0KT3g1PP2t9VcU2nIsgpagpj1x92533rX+QPcAbm9ukOLeGi04i5zvvgovU&#10;ygk6qanTZi5eis7Fzx4ncy9uXX27qhbMrVMSjxOV5XxSyQpVTlR2jkUldndpbVTmCoLK6a51mcrI&#10;F1QmYDxG7lMrvrU63l8xvv7I1Rd3De7EG+GYSBzakj34+yaZ1NLa20JsMDRzO7fdcReayiAvu+Lq&#10;O9fe8/Qzz23Jv5oheAnK/Xz++p/NW97I72hkD0iYQX294rvvie+P+oDOwI0g0L33rWc8EC4JfF2l&#10;D8HGYAOOgcXR43ZPonKE+jy14ZmgbyrBYyVRWU1qU/n1oDLTcs11N9q5ShcH3t2ltVEZU8tU7tq1&#10;exgMaZ9ROC4th10mzGU2C94jyFpv2JZFMXw/9s8ncE6Lxn0KEouLcSEMoS23Ap9zf/6tpOwOSP6b&#10;0um2nKi5/ZHdao6nKeL+nJ6Qrg3bH/eMQxHYTKFxC7NRHF93aldQ88mnnsZaGSG3XZfNEXhZL48Z&#10;5aBylvO9/4HTY+ITldfdu94AwitDoDje7i6tispaV5JXocqR9g0YOHjIkGFljxGOOdiM3GXWloMG&#10;YzDer71rHdqh6UOPPJbdxnvkMaTUrqaZXt7/AM8g5EOaWaByumttRqpXEfHXuBeYvtgcz8HZL5a/&#10;mL96MFfr7P5zRu73P8Bo9DLui/AJmM26NMJs3YCcMzOSzkYIXRC5RGVHSFSOfFR1nLJ6OsHrb1xh&#10;h068OMzuLq2KyoZj/jiMMiqbl/Z1796zT59+/QcM4jEIM49BmAlw2IxMievQNwKDUX/OvIWa+e78&#10;RUHxLBuOaj9mcc3ta2++ZVU8jrxy1W3BY4yP1XxMD8RZMyIt8Vd+w07ijiBa43Q8NiQ5o9/57egX&#10;dB6Cjc74vEOtqfRHHwehsRn5SLX0K9S6ka/16w9qS0obIrQjlSXZ/sPrO6IDq4CuZTxRSdW+4aZb&#10;uHPnXux9d5dWRWUt2yb/Yd1gc7t27Tt16tKte89evXB54EDCPPRQPgFNCbMIyiJ3zKSP4arZ7osu&#10;uXzFytU35m+ov+XWNStWrtJyV1x1rVY3I39atSZ7g5vlOH3TiltjzRTx0TQint+o9UBSPHF/Xybh&#10;odBlNjPW2BwPVyAZec70OT0eFIwuPVlBoTls/ZlCKxX5YpJtiZpqxPWNROIUkjk7x+OQZAcIKjuo&#10;gycq88pOzU5E7Ha3l1ZFZS2ceCziFkmyy8ljZJfMatM3hb/i+pSpM+jNVddcf/mV18TjRNpYm1kS&#10;zDa2SnqEhrcwbmWXw0Lhr8Jq1tfwcXMbleNJ0URlCkfmM2HOXxEUTx2F06DN4afjKYswG0meg88Z&#10;nWvuUSN0iHRDriMnebbQys7lwosuLV/cSKF32aHd2rke40AO6NiGCOZHDUOVJZQLF59Z9yi7pbQq&#10;KmvxxOP0ZBy7zGOwy8lj1JvbsRM0e8TIUYuWnCX9D2dpKkn3UbNhJI5qZm1vgCZpEeYjypzQAeIJ&#10;pERlHSAe3k+qzITEs0cUDpW557Iw86ORMsZTRKgZ54igYVuxGZ3L8hyWIwjNJIRIsxx1L+eli9y2&#10;VEknmGqeQoXtVVjHURwOlY0PxgrOXg8MKs9fsHgPeT6uVVGZpJWpzGyEXeYxevfuS5izl8fVITEv&#10;EfyePGW6TH/JmWdTGsEla2aMxFdthtbnnr8cv4UZkb6M7a/ptRginGhDVK54fh+Va3mMhx+NFLAQ&#10;5tw0E+QK5cNc2sxsJDbX0DmT5yA0k4DQyk4Jrbvoh3Xl2RJjgp6i88RVQmKhSnBWcyflxKHkKLHD&#10;3VtaFZVRpExlZqOwy916EOa421fhjJEYv084cUQ8cTFz1txp02fNX7hEQ2In1iL30rPOwe+IePmL&#10;iDe/COuUOV1BZTajriqrp8wPlcNjJDbL/0Kbw2aEMFNBBqNC+bATlSu0GZszOtd8u6lM6Eyhv/su&#10;bHSxi5pC5k1xnf+p656di5o4hMPJPhl3HYwXUnnn5ZTnzF3g0LGr3VtaFZW1RPLKqGwaD8dhMweM&#10;xBUumd/A4xEjR0+fMZskn5G/nVbzICjKEuYFi5YaQLPIX0RrCfuxZOkynMZmLA9CJ4UuUzkeBw0n&#10;zW/oGNa0ob3pMFOmzZw0eeqE0yedNv6McaedHndn4q2K8UDIpMnT1Gre/EWOYp94Q85xiC7SSARF&#10;3LIwh9EINlPnROhabM5vu9S9xIHf0VUMBXW1Wc11s8j5iLQOpsvpjU7NWZMAFI/97N7SqqiMcGUq&#10;J49BeuMWXUiyqXnWedCgIWPylxci0Cmjxtgcb1DWoJm9T3ZW9vI405mz56Wn5BYuWhpsDnkOYRZJ&#10;m83gKwoi64TTJ44eM/bEk0Yel79H2fT4/OXKeRTvXDzp5CJOLr1VsRz+ZDWb2Dbu7Oh76K4++gxK&#10;kUlkwmhsrqByBZvTZbt6/UbYcf1Et7HnsuWgETetuJVR5nYi57t19e26qBMHFHLHHnZvaVVURp3g&#10;cVD5H3/7BypjreAuMDhCehePfeIEEsfdPvxDDtzN9XKayF55mD9RlF6XiKCInoQ5i6XLFi9dhvo2&#10;1CVGjT4VR7H2mPyN32YiUDAFRjYUieWJ6GWuJ7rHfM7vEXYYB3IiasKC006cbshpKEme6/oNLKfZ&#10;lktDg8oCrUWkAdJQbp4jWrFytaFGz3fizFKx/W4trYrKWrSCyvFFa9wNEtNmS3rmr8VAgtFjxiGQ&#10;DoDEKBsj/vjix6gn5Y/I7XiCOajMHlg5yTZDQncRCwXtUAWCxGUeizKJy3ytE9mfYrXYW0R5n7Gf&#10;2nuIHWYVODp/V/6pY8cjGbXmPSIRDCrHlY1gcybPeTpY4TewmXv2J/Y9SJwClSn0Q488ds+6+5l+&#10;VDYuAYfTKDberaVVURlry1Tu3btv6HG4CzaDqejWvWe//gOPOvrYESNHYQZR0RinnzGZT2U20nNF&#10;RC6ex4+vlhDm7B30aJ2vj+jWJOc5iXeQKY/sVeS0M8Qe0WOf6CVqPPGOiOVx6Hzl7MfZhc3zJ/FH&#10;lTxGdqBEcZSNGz1x59LyYHmskN3FPPJo6xtPqCZLjdAVbC4IXScd9NFCsi63K9sMwUHFtfCgsg6j&#10;P/NUxZa7tbQeKmsMWpuofGCbtlxyx46dO3fu2qVLN1P5n4WojNmhcJoBQbGWMQjeIJB5rMJs2pxR&#10;edpMRKe+VuY6mNScdhnhRp5ShPnYCinzpK34hlVmUfKf7RGZUYlfadAZat7fnCJ6iLCaI9oqNzlT&#10;VcDe7BPp7T+vZ0bx1IUSceO5UxG35SPijqbztb7c9PkXXiLSqBwRJQjNb5Tdc2jzs89tVDEn66Dh&#10;bRza6MSgr1i5Sl5rn4YppqvYbLeWVkVlziFRuVOnLj6KHj16devWA6fb5j/aPuzQ4eRZGzMJSIMi&#10;WggnYtQmfsHmXDInYCRW8RJIaR6r8BuxInxMPqRsrFET720lWdTwDsSTpOBSylFcISlFLA8bY/PM&#10;ycyeZ4eIno0MU2foVw6tesid6/co1VZ/nNZFsTmsVERyVnEt0uYPP/JYmdCJ1kxFXJiLQsJNpXeO&#10;EsNChC4k4WPKZYdBZScem+ze0nqorBkwNXhspm+/AYLH6N69J0lu1649kY53uwwZMizjaK7HeIwB&#10;aZjG5lx7RmswZDWAoiYCYWrkghXpYFlZI4LEFQwOajbE3SwWLikHnasb2Z9yp66HILejq0P0MVVF&#10;OOND4jRtxuDwV7pudvl86KERuK6S/3z8SZaD3xDJeFDouCqnkAa5I3m2c70FMhH272O6rqxKMIlN&#10;dm9pPVTWGHElrs0BB3LDInhMnpGYJCM0B4LfWjp4rEnM0ypNroGx2XiN1jhx9rkXaKSMNPkluURT&#10;HMLUpWedU+hlLpaFechXyJSYmuaRqJx4nKJgcJnK+Uzxp/oIvbB2WGIde1aTjNkzZqMUteZ/gtNx&#10;LggdiW8WQ4YNHjw0rqbT74WLz3zhxZfCQ5ukqxzoG9aZOtBvztgOayxNFnYOHwaDS1YBpx9NsHtL&#10;66Hya5teR2JU5iWCx2xx8NhyqozHlhNmKpsrzWiNjccsh2bO2Jzf/DMEX7D8ElwJeu1g3sIl2p59&#10;lMsX7KnJBUOhLUmOooLHKWJX8coYkiZwwnx2dW/pMoPAhRddesNNt2CP7MqMg4b26zY2z+qQ2Lz4&#10;zDRNtLaaynAgkQDgHxENQmfCnFPZuBThrPml+9Y/+MGHHyE01opPPv2UKDAbweZQbhWwpn2mmzjO&#10;4qprrkdl5wuxaILdW1oPlY2YsjpUpsS9evXp2rU7TmOwhajsY/8Bg/r27a9pDcqki7oYhfE4ta4V&#10;NAxuxQXjCLSLePyJpwypmhBfNW3YVoE6IdjJV6RIDBZIbDXaaTWH1sH2+cMfU/zpj/tEpCV/+dOf&#10;1ZnbufTyq/TSa6+/KTjtQPaciTQS1xf+5HBWc5r450wNPlmnPfLoTJ6HDBs4cLBe7WTjJhG37by2&#10;vPFWPMwpgtnBZmXr1m1PPvW0DhMdO+vVCxb7aKvzLrhIZfaqcguXe+9bj7U8BiojwSGHdAoeB5Xj&#10;kWVSLUtjLimW1qVVeKxpw1gjYtyINhU0UpBMIb/BkuAxSlFiozkeI3SmxzV3BCuoLILHjCwW0sh9&#10;/7xvMNXgIFlEO5v7q8qwNyiOfNa3fPSYsege/N7v7/sZ04m07mo/BaHnLqgg9KIlZ8U0ZuzHmuqZ&#10;O+mxdu4Q8r9gc3gwZw0BXOcWXt+85d33tr6Tf+9w27b3yXOwGbk/+ni7HgUEMmyKwaZxQ1631zmL&#10;NtitpfVQ+c619zDEiBvX3WI+eCwyl5zf4UMddGH+uOSgsubs0qUbadE8MehrqmgtLRcGgCobwcs8&#10;pnkZj/PXZYQk16UyMsmTbIIrwWCjvDUJ5F//8tdYEpH0uCzMToGmqpjhxfI/7/MnRLztjrtuvmVV&#10;QejZ88hkonJEULlMaJVkOU4dOz7lBqqBzdkw1W8AQnMauL5i5eqX8i/MxjdW0Jrf+Oabb7766qtN&#10;r2/mQy657MqLah5tXX7xZXisAziKsy7aYLeW1kNlbRwy3KFDx+QrYuqjliOEFQkfKpOobt16kCuU&#10;jXuzETxrcJo8Ex6cQE3sCR7vkOS6VK5hMwbrJ2YcHS8dHe3wJjG1HKG+dReacho8AEL/42//sMSA&#10;o0p33XNvHLcum8tU1gMt0QmtZhDgdKMPYzP6hqdSJf1cJ3EK997/QP6dwuxrs+hLnj/evl0W+NzG&#10;5594cgNHEXdMhIQhCO184VC0wW4trYfKa25fe3D7DpQs8TjCvORPa3EXhnIU1KJxDU6Lak4SjnYa&#10;Jt3TCvnRTqjMY3DM2KCl8YkYJyr72BCVaaE9M5T6FTriDV0kq4mmFZGoXCZ0mjejvyFljx69zNun&#10;4ULWldicpYMlKsc0hY/obk3VrtWNczYL/ZlOE2Zn/VD+9dv49sqrr216+513OY0XX3pZqsDhBDgR&#10;8JEfO3HnW7TBbi2th8rQDyrjbgWVKRlVZpfj4cm4LRJUjhGWhbg8/+2cCEOnNgsq+xM2oEJZkjMq&#10;5/fwEpV3eOU8JJeOddjwIxCR4fGnRngsygwuLzFNwWYwx9y2eQkcP5AdNw9kapzKNlQrPTbX5vFc&#10;u9PPfPPQQyPrxWZLJAMrV92GzY/98wky/OxzG1959TVOg04/9PCjVDk9jyFi4IID7S/aYLeW1kPl&#10;N996mx6LROIUEkENRpVDU7nGaEtU7tmzN3ehSYicphJXX3tDJDQkynJURoVIoWpRucZg4EdQOdOn&#10;nMeIq3tgD86ho0HAsRJH640ga70Ly0FTcc6MjDC6WXQkBw0eB4nTTIqMyvMWWtMpSBVkvUz8kUcd&#10;g8SqKovQpaHhXHTpO+68e9292S+vyTKx+bX83Rd3r7sPJmUqA8fgAApwFW2wW0vrofKnn31GgLVx&#10;hSSLbt17GkC1FuZpy1DlY4493iBryMYzAiyXunX17TRpxcpVRlKENoYGlVGhoHLxaEQWeoVdZR6j&#10;5pJC8hiOghzcRTDyjIlT5HmJoPVGMDVm6i5PgYLqbMZJxZcDsl5UW5UjyjwWqOwUgsoTap6iPuro&#10;Y/XwlPxlVJ4x2yk7/VVrbpdG37/+IWzmNExX33ankapM5ehLxocbb15ZtMFuLa2Hyj///DMTGR4j&#10;8TimhniDqTbDNrQjSyNGjsZgtOA6NAYqs9pr785+hIEmmcdsOm15dpmZV97x1Y8SlUvCnLG5Rpjx&#10;28DNvzouOmIMYS4TtG5gZ8WScsRfTR2CWTKj2mjkY1A5u9Bbm8oi8dh8WZWDynFZncZH5mdqdFJ/&#10;OSXKGp10aWymzU9teEY6CBB9u0xlazpHnZa3Ltpgt5bWQ2UFNeVwcXsvUVkgN13UbEhGnPjFvC2z&#10;ETY8NLKuvWtdfK/O9N771vt4y61rsDm0h8Rq5pq0b2qlMNd2zNZkYBhl429wkTAbymO+3sDOetmc&#10;lpvG5WEzbLckMuy7g2aSXN8dkzKVcS4bLvLLzFzKKaPGOP24Cxh2WX8eecoYOFhZtZkr4xI7ftc9&#10;9/LNaF1hlIX+Ix8wrD351NNFA+zW0qqojEZyI9qMxInHEQwGbqGUHAX5yCS28RiakHaiCHeR3nb1&#10;6GOPy3LuWXe/cZYRxOYl+XecQtVyHtdhc22bYQUskfzpOYiIfA6NQPXyVSTK1g3L//G3fzgE8vn4&#10;17/81aiCvg4nCh5H1EdlMyQ5Km8MOf2MyWNOPa3Ieo882mAFAUGSDTLZ5fMFi3Xdc89fjqzX5a8V&#10;1bfjEjK1jiDPuG6HturSpdtbb79TNMBuLa2KypKVuM+XPEYEWpNeIoS+JIc+adF0l2TAwMHMNCMh&#10;c89fCJT9/tKGDc+gdfZ9zDV3BJs1M16ibO6YUTljc9iMCjaH09Bb4h6etlclLJR3+pNOlWiaooLK&#10;MR8kRlwUdEY+mtpDuBoHynxF4nF9VM5m8hvOepdN1JkkO3F9TMWYY907e/jkyKN1M2s6BaSnzdBA&#10;VkpsaIqn7OPajqTQvMB1+4QbKjfyaq9qllZF5e++/z4eIeKYQ5hTtGvXPogrrUFKbDh17Hg6lxmP&#10;oYcaJf1JO/GFL+U/pmsq3UFoloNlpE+xIRUMNhvikzbvYHPJaWAzJaZ/upA1bRgEVT18sgI+hfEN&#10;1saM2PfP++p4qoeCHC0Z9qcD9m9jKztxOIfQqWit2MHjOlTOIudxshZhUfRnhzYiqRiLhdNSwMhW&#10;hRlb8cFBZeMSl5Uu7wjGw0fDlL6q/rKOAv3dXVoVlRWSwzDEg0QpuGcRd/vwAClRgTCPGDlKQw47&#10;dHgmzN160CfC89zGFzbnb4bd8sabr23KfkjhiSc3yOUZR/p61tnnIQey5k5jak7oTJvDadTKAnOz&#10;YZo/hTdKxfQc/MDIoGwwmB1iVfUo3DLc9+03YP/99k8r/O2//mZ9tcVs1LHDYHCQuJLKosRjfyWx&#10;SY+p+9jsqyhj9S49BJuFKo0afar9q7mO5xQcgrF2mlzE9VnudxunwX2J/O14q+V/2Ezy4Wa00c8L&#10;6Hd3aW1UZgkMeZQPylhiGoHcphiDzQwDO4hw+OEjAsXl1Z49e2MVNqPvm/lLYIWZ1zdvef6F7HW0&#10;d+dvl1p+8WU0KWQMjzEg5LkRsyGQnoBhUtj0CadPZFoEDvlorJeVqp55u0IUfLIO2qGa/fiYSFw3&#10;KnmcP/NJwm2oMjGG2FtO5eKLJ/asd1mCx7I3M6ZOwSZ2yGBwEVgLq9vvvMvQ9ED+xmgWTiIY1y7g&#10;TCa+3DNeTaS0NirzbVQ52Gz4S2GJYCQIkkblJdAFaTSqcZbHGJg/+ti3b3/ijX98M2GOV/5sK36s&#10;/E0UlxRqTm1MXzNC5484BqHRJbEZQSsITR2xX1iC+giNUmiKQ6YYTCDVDb10MEJuD0iGMSnK3BX4&#10;mmbKYU0bZgNCzdeoYgBx1nbrcPafDmGEcXRhiRUyKs+eBxkDF+nlLuIZI/HiS6/oz7IIOo3K4KIO&#10;Zgrc94DS2qiskA12AqEFakq2MLh7954i7pUgjcyGuGpILYpA2S3cmgd542kNxsMI++JLL2NzvCHl&#10;w/wHv4j0y6+8uuHpZ+X1cX1DcxrHsRYPsDksRy1C1725XXqU2bYp1KeeaJjNEYnE5tN+TB0FoVVM&#10;NdRNZ+OpSG9mJKbOsLKPzp0861RBZctVz5AVRtnMW2+/E4/kf5T/CqX+/Ohjj/cfMIg6QLXue2F2&#10;Y2mFVFa0DaxRmTYTjxBpM2GjZXjYTJgvvOhS9CJUxx1/IqOMzQxGCt2A/dCir216XSt+UvNLOR/U&#10;/FzSV199pWnvvf8BPhKnJfXYhrUIkVuOHZwOQhcinVuO4HSZzbXom6LE44jE4IhgsCCl+ufS/PV2&#10;0lPL7dNRMmHOvwUY/cpHf8JapyzgYEAwFIw59TQsV0l/ZXtIsl05d911df6zxxGob9SiCGDkOgq4&#10;94zSOqn87bffHpz/EAnussjmg8oiZnhTabs0Dv/Qi4OMrItmMxs4bRrzFAihkd4Ii8GoHISmUrzH&#10;e1u3Coez5J/5Lz/fePNKuyXVOJoUMaLSRpfudZfleQeJ6yN00FfgLrYxtefk7/gSZnwkpTjtr9a0&#10;N9pc7jOMjdMRZSrr+fqzvmdNCZ9Obtu4umy3zIYwDyJZKTEmDahfYL3HlNZJZYWpxeOkx6YMhsSO&#10;eaArgkXmEa+65voLll9CKSVkmlbiRZ7l5gKVTQ/Nf+wxmG1oJlHGXJxGZcYjCO0jM53/6kx2xYP9&#10;MApTawnTipVZvm+8RhEJGT6FTCaRDlonTmNeInTIra1QE7HQFKX4Is5Hb0lxcf7eIH9CO+s4UMbm&#10;mu90ZXc9Fi5he5wdLgaPg8r5FYzil+vptGroG/YW2pxtXvOWR7U68qhj9Ope+TfNoJe+mL3nlFZL&#10;ZQWNIuHDYzN4rDEobnZT4Ijsl8u0KI+IzaiGUpSGVGf3DvLbYFZL4SNbYganTTHDaPvKq6+hdbwQ&#10;1sTMO+++x3hwHZte38xSy5OeeXbjk089/dg/nzAc37f+wbvX3YffeTqVPbR07fU3ITpzIuIeRMxb&#10;aHD31+vz1+WX47obbrbcX2OTy664Ou69pe8KkE/yHBcZ9D181WmdFB4nKiceM8pGpMxazJyDsjqG&#10;cSPrXWHr5y3Uo3Qzpxw87tatB2H+do/52clyac1UVm674y5ijM0Umh5TVo2aD6zF67BMNSQ1QgvN&#10;JhMy2hp2tTodwngMLkf0AdOM1vlX8Antzbes2rDhmewXFmouSMfXiiywMHL/5za+gNZWM1ywIo88&#10;+s+H8l+aun/9QyhOwu9Zdz+iy1mzp5ruWnfn2nuQXv2NA6vX3JE/srf6phW3BptROfpAsBkFEdrw&#10;QkpZGh1S5VNUUDl4bJ0RI0frvbql0QD7gRB5oangNxh9exs0aIi0IWBE5a+//roAdw8rrZzKirGe&#10;vQvfTFq0IgZrxbgWZirpGZ9/ORQjKRNZiru76K7h45ZYRt+IGjYnopin2ayI5TTeiExx0RRx0ReJ&#10;xcbnX3xu4/MZlfMf8Ktg8/oHsku2996X/URamc135D8zRf6xueYOxSpePLEZgzkKNVd/BM0qE9Ur&#10;1VD9E5WDx8kfO01k5SWIOg1mozGbSAsn4qPd9us/EIkDPfHhRx8XsO55pfVTWdn2/geGRYpCVwYM&#10;HByXn4LHKbSitAw56Bx/idAa0jrUC/uRABuCFkGRiog/xV8xiX7jt4+cKJ0zUhv96ShlxU4CTInR&#10;F4mDxxmV739gB5XvWkePw4ewE/Iwm1Nc4z5Tq5thpJ3v6Fp5FIOGyHtdqljicZgK3RhTiTH6ciM6&#10;gzONWyf2nML6EBMYLHX211/qvDF/jyr/ElRWvvzyK40a8kxmEDSRuByIwmWSZ6M26kiALNHMGEnM&#10;EEgDx0idmN1QlFcIZofhjgjCxWohlrHziNg2uJj1jdJoUMzUiR27FXV4HGIczph5YH8xWNdii6lv&#10;mcGILqQEKc3o0KEjC17guAeXfxUqR+E1s9yle09io+FDmMvybF4QUdYznonjIKX28qex48ZbARsI&#10;W6J1RCJ3OYLEEYlhZZKVo96tRKzcCINFkHgHlWuOYnO1Uj21rVBi/mTBoqXchTMK7iYqU274hKPo&#10;mP9UnKS2gG/PLv9aVFbefW/roYcdLgWMa3NcY5nK5eBBaTM/wJsa3+cvXMJ1cAs4PTp7T+uON8Nq&#10;/gpZjQiKi4J2NTwOnpWjXh6LWDnYmWha7K0UicRWth+HzmU4LrSN4x9kb4uWnMUTs9o66vSZc5IA&#10;pzBSxagVWTIxdr57uKkol385Kkd54MGHJeZ9+vQj0jKbSINEqHKZ3CTZQMxy8K9X5W9Jw2lUoHCn&#10;jT+D1FkZD+JiSDA7yJ34HRRH6GBnsDaxvPGol+LB74hYUqJvrbt3GDx/wWL24PobV0gDZHjygTJ9&#10;I1QeCEaqEGPO+LDhR3z62WcFWL+T0lwq/7huebHod1iMs/3zF8lJCrlDDAg2Jx6nkOyHpMnY1t69&#10;DrkN0wsXn8l0Tq55LSxaR/KU86PibfUNUjyi/LG8vPGwpr3ZbVxZi8fueCEWX3/DYCeoE6oqm8T0&#10;J+6mKJM4nDEoNmx4pgDod1WaSGUlNvvu4jHF599tuea6Gwfkb50yRWgsDPrWy2n+krytWLnqvvUP&#10;Ct5j+cWXnbnsXNSZOXvehRdd+tNPP739zrtm+JC4thX7yamz4wcZIlAwRQ3jC9LnkZYUYbXYMN9V&#10;/EBE9oJ+Akxu+WCpqvqgbzxnzBfNmbsg9xLZ+qkOZuxNHw4SB4+HDBn25ltvF6D8Dsv3101pIpW/&#10;mtrdZp8P/4/i8++8YOfAgYO5jniWiObVS+UUOITBdPqWW9ewK+sfeBh7pInYY7mhHIdm1DyDwY1g&#10;G8+aP2Y5AcsFFU/XcfPIfoikTmR/spqVbWJwsBO7mjR5qj3rPLK3ZeecL0ldsXL1mtvXqkDcLmFz&#10;9Zka4hb9J5Y4NXmCyNLfPAN21pu3vFEA8bstX88fHFQuPtdX6qfyj4/eEFv+rj1GRdm6dZuBOJ7B&#10;ECwjIcTpxmmNZ7iLRvrDbXfcdW/+2+vxaJGFnImxHr/TA2tYzpmkhzHQTqBmOdJDGtaMG8j8DJ/A&#10;LdBdI0ncNDEsXHHVtT5mT/nNmkuAc75mVyTUuaYzZL1Cf2C+5bvSAyHlleSdfe4F5R9t+F2XYOO3&#10;Zx9bfK6v1E9lpZUJc7ncve4+Q3xcFjCVYFG14HTjtBY6A+XLmb0a4Yilvd2//qEQ77vuuXd19rM0&#10;qxE9nsGQTVoZI4UZgZoStZtW3Jp1jfz3g+3EvE1YiMuuuNpW5D/u8zkivoZs1wThL7TfDBLrk1lK&#10;UBO2em3T5uJUW0VhdIPKP296rFhUX2mQyj9veyW2p+3FolZXcEh2Vb6qwGUGexqidUofI6wZl8P4&#10;aSpIpENH41EhfGVtyXl6vgJNrRBO96z8q4QUetLkaZJL1MTL8BspaihbEDeCFfFRbdP3CYRq7CFf&#10;9G/ZkhK+nWZuDVJZSTajcWFvBeXlV15lDPL0q7iQTHqxFmkESgVx/+uv/7Xvn/dlSyoI3XiEB6hY&#10;WI5YIXyCLK1du/ZcRG0eFwy2gpGE3c+eus5famgE2DOfZWuRkvSURygWNVwao7LCK+/6vlpH+fnn&#10;n1959TUj/qIlZ6EscnOooZHxuz5IjFLhUxExpDrInaIuU8tL6l0zqCxja3/QwTpV4rHj6l1chHlO&#10;+qFHHvvss8+LurbqkpR0F7m3EyorDErskW/WS4ql/3oFxT/48KNXX9u0YcMz+CTi8SCkJ41chGAn&#10;BC/BSKTgN6SJ1kxhw3vW3R/x0MOP2tXD+btin37muXiLEqvw9ddf/47uxrVs+eXLj74c1y5Y9/11&#10;U4qlOys7p3KUyALFv4487y3VL0jMzQbTvjhpXx+LP+xC2VUqK/ZLmOMwOs2/skLvLS1e2InELiRu&#10;/GJFveVXUDkKQieFFuabcNS9ZW9RqGHS4IhdtxN1y6+mcirqUea00Jm+u3iM7vWrxoW95V+kIMyP&#10;65bjblLfRJsWuRPXdCqXi1oisTqVq7g39ka9wZ3+sGpRixvUlqFyI0WNf3p27d7414wW52sj5Ten&#10;8t6yt1Sn7KXy3tJKyl4q7y2tovz3f///BoZCW9STOqwAAAAASUVORK5CYIJQSwMEFAAGAAgAAAAh&#10;AH6ZezvfAAAACQEAAA8AAABkcnMvZG93bnJldi54bWxMj0FLw0AUhO+C/2F5grd2swktErMppain&#10;ItgK4u01+5qEZt+G7DZJ/73rSY/DDDPfFJvZdmKkwbeONahlAoK4cqblWsPn8XXxBMIHZIOdY9Jw&#10;Iw+b8v6uwNy4iT9oPIRaxBL2OWpoQuhzKX3VkEW/dD1x9M5usBiiHGppBpxiue1kmiRrabHluNBg&#10;T7uGqsvhajW8TThtM/Uy7i/n3e37uHr/2ivS+vFh3j6DCDSHvzD84kd0KCPTyV3ZeNFFHZ8EDYt1&#10;ugIR/UxlKYiThlSlCmRZyP8Pyh8AAAD//wMAUEsDBBQABgAIAAAAIQCqJg6+vAAAACEBAAAZAAAA&#10;ZHJzL19yZWxzL2Uyb0RvYy54bWwucmVsc4SPQWrDMBBF94XcQcw+lp1FKMWyN6HgbUgOMEhjWcQa&#10;CUkt9e0jyCaBQJfzP/89ph///Cp+KWUXWEHXtCCIdTCOrYLr5Xv/CSIXZINrYFKwUYZx2H30Z1qx&#10;1FFeXMyiUjgrWEqJX1JmvZDH3IRIXJs5JI+lnsnKiPqGluShbY8yPTNgeGGKyShIk+lAXLZYzf+z&#10;wzw7TaegfzxxeaOQzld3BWKyVBR4Mg4fYddEtiCHXr48NtwBAAD//wMAUEsBAi0AFAAGAAgAAAAh&#10;ALGCZ7YKAQAAEwIAABMAAAAAAAAAAAAAAAAAAAAAAFtDb250ZW50X1R5cGVzXS54bWxQSwECLQAU&#10;AAYACAAAACEAOP0h/9YAAACUAQAACwAAAAAAAAAAAAAAAAA7AQAAX3JlbHMvLnJlbHNQSwECLQAU&#10;AAYACAAAACEAtt7ARDgDAAChBwAADgAAAAAAAAAAAAAAAAA6AgAAZHJzL2Uyb0RvYy54bWxQSwEC&#10;LQAKAAAAAAAAACEAVRLleKeQAACnkAAAFAAAAAAAAAAAAAAAAACeBQAAZHJzL21lZGlhL2ltYWdl&#10;MS5wbmdQSwECLQAUAAYACAAAACEAfpl7O98AAAAJAQAADwAAAAAAAAAAAAAAAAB3lgAAZHJzL2Rv&#10;d25yZXYueG1sUEsBAi0AFAAGAAgAAAAhAKomDr68AAAAIQEAABkAAAAAAAAAAAAAAAAAg5cAAGRy&#10;cy9fcmVscy9lMm9Eb2MueG1sLnJlbHNQSwUGAAAAAAYABgB8AQAAdpgAAAAA&#10;">
                <v:shape id="Picture 4" o:spid="_x0000_s1052" type="#_x0000_t75" style="position:absolute;left:2255;top:1162;width:2594;height:274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sNCiywAAAOIAAAAPAAAAZHJzL2Rvd25yZXYueG1sRI9BawIx&#10;FITvBf9DeEJvNVnLimyNIoKyl4K1PXh8bp67i5uXdZNq2l/fFAo9DjPzDbNYRduJGw2+dawhmygQ&#10;xJUzLdcaPt63T3MQPiAb7ByThi/ysFqOHhZYGHfnN7odQi0ShH2BGpoQ+kJKXzVk0U9cT5y8sxss&#10;hiSHWpoB7wluOzlVaiYttpwWGuxp01B1OXxaDeW5/T7tTlLFzXF7jeX+NTvug9aP47h+AREohv/w&#10;X7s0GvJZPp+qLH+G30vpDsjlDwAAAP//AwBQSwECLQAUAAYACAAAACEA2+H2y+4AAACFAQAAEwAA&#10;AAAAAAAAAAAAAAAAAAAAW0NvbnRlbnRfVHlwZXNdLnhtbFBLAQItABQABgAIAAAAIQBa9CxbvwAA&#10;ABUBAAALAAAAAAAAAAAAAAAAAB8BAABfcmVscy8ucmVsc1BLAQItABQABgAIAAAAIQBpsNCiywAA&#10;AOIAAAAPAAAAAAAAAAAAAAAAAAcCAABkcnMvZG93bnJldi54bWxQSwUGAAAAAAMAAwC3AAAA/wIA&#10;AAAA&#10;">
                  <v:imagedata r:id="rId20" o:title=""/>
                </v:shape>
                <v:shape id="Text Box 3" o:spid="_x0000_s1053" type="#_x0000_t202" style="position:absolute;left:1727;top:1359;width:1220;height:41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6e+YyQAAAOEAAAAPAAAAZHJzL2Rvd25yZXYueG1sRI/LasJA&#10;FIb3Bd9hOEJ3dWKIJURHkYAopV142bg7Zo5JMHMmZkZNffrOouDy57/xzRa9acSdOldbVjAeRSCI&#10;C6trLhUc9quPFITzyBoby6Tglxws5oO3GWbaPnhL950vRRhhl6GCyvs2k9IVFRl0I9sSB+9sO4M+&#10;yK6UusNHGDeNjKPoUxqsOTxU2FJeUXHZ3YyCr3z1g9tTbNJnk6+/z8v2ejhOlHof9sspCE+9f4X/&#10;2xutII6TNEmSwBCIAg3I+R8AAAD//wMAUEsBAi0AFAAGAAgAAAAhANvh9svuAAAAhQEAABMAAAAA&#10;AAAAAAAAAAAAAAAAAFtDb250ZW50X1R5cGVzXS54bWxQSwECLQAUAAYACAAAACEAWvQsW78AAAAV&#10;AQAACwAAAAAAAAAAAAAAAAAfAQAAX3JlbHMvLnJlbHNQSwECLQAUAAYACAAAACEAQOnvmMkAAADh&#10;AAAADwAAAAAAAAAAAAAAAAAHAgAAZHJzL2Rvd25yZXYueG1sUEsFBgAAAAADAAMAtwAAAP0CAAAA&#10;AA==&#10;" filled="f" stroked="f" strokeweight=".5pt">
                  <v:textbox>
                    <w:txbxContent>
                      <w:p w14:paraId="5808AB45" w14:textId="77777777" w:rsidR="00E032F8" w:rsidRDefault="00E032F8" w:rsidP="00E032F8">
                        <w:pPr>
                          <w:rPr>
                            <w:rFonts w:ascii="Arial" w:hAnsi="Arial" w:cs="Arial"/>
                            <w:b/>
                            <w:sz w:val="18"/>
                            <w:szCs w:val="18"/>
                            <w:lang w:val="sv-SE"/>
                          </w:rPr>
                        </w:pPr>
                        <w:r w:rsidRPr="00882C74">
                          <w:rPr>
                            <w:b/>
                            <w:sz w:val="18"/>
                            <w:szCs w:val="18"/>
                            <w:lang w:val="sv-SE"/>
                          </w:rPr>
                          <w:t>ZIELONY</w:t>
                        </w:r>
                      </w:p>
                    </w:txbxContent>
                  </v:textbox>
                </v:shape>
              </v:group>
            </w:pict>
          </mc:Fallback>
        </mc:AlternateContent>
      </w:r>
    </w:p>
    <w:p w14:paraId="2B4BB95B" w14:textId="77777777" w:rsidR="00E032F8" w:rsidRDefault="00E032F8" w:rsidP="00E032F8">
      <w:pPr>
        <w:tabs>
          <w:tab w:val="left" w:pos="283"/>
        </w:tabs>
        <w:spacing w:after="240" w:line="240" w:lineRule="auto"/>
        <w:ind w:left="284" w:right="-710" w:hanging="280"/>
        <w:rPr>
          <w:szCs w:val="22"/>
          <w:lang w:val="pl-PL"/>
        </w:rPr>
      </w:pPr>
    </w:p>
    <w:p w14:paraId="13129FEB" w14:textId="77777777" w:rsidR="00E032F8" w:rsidRDefault="00E032F8" w:rsidP="00E032F8">
      <w:pPr>
        <w:tabs>
          <w:tab w:val="left" w:pos="283"/>
        </w:tabs>
        <w:spacing w:after="240" w:line="240" w:lineRule="auto"/>
        <w:ind w:left="284" w:right="-710" w:hanging="280"/>
        <w:rPr>
          <w:szCs w:val="22"/>
          <w:lang w:val="pl-PL"/>
        </w:rPr>
      </w:pPr>
    </w:p>
    <w:p w14:paraId="4C8DB544" w14:textId="77777777" w:rsidR="00E032F8" w:rsidRDefault="00E032F8" w:rsidP="00E032F8">
      <w:pPr>
        <w:tabs>
          <w:tab w:val="left" w:pos="283"/>
        </w:tabs>
        <w:spacing w:after="240" w:line="240" w:lineRule="auto"/>
        <w:ind w:left="284" w:right="-710" w:hanging="280"/>
        <w:rPr>
          <w:szCs w:val="22"/>
          <w:lang w:val="pl-PL"/>
        </w:rPr>
      </w:pPr>
    </w:p>
    <w:p w14:paraId="736FC2B3" w14:textId="77777777" w:rsidR="00E032F8" w:rsidRPr="00501938" w:rsidRDefault="00E032F8" w:rsidP="00E032F8">
      <w:pPr>
        <w:tabs>
          <w:tab w:val="left" w:pos="283"/>
        </w:tabs>
        <w:spacing w:after="240" w:line="240" w:lineRule="auto"/>
        <w:ind w:left="284" w:right="-710" w:hanging="280"/>
        <w:rPr>
          <w:szCs w:val="22"/>
          <w:lang w:val="pl-PL"/>
        </w:rPr>
      </w:pPr>
    </w:p>
    <w:p w14:paraId="218D346E" w14:textId="77777777" w:rsidR="00E032F8" w:rsidRDefault="00CA7B91" w:rsidP="00E032F8">
      <w:pPr>
        <w:tabs>
          <w:tab w:val="clear" w:pos="567"/>
          <w:tab w:val="left" w:pos="708"/>
        </w:tabs>
        <w:autoSpaceDE w:val="0"/>
        <w:autoSpaceDN w:val="0"/>
        <w:adjustRightInd w:val="0"/>
        <w:spacing w:after="240" w:line="280" w:lineRule="exact"/>
        <w:ind w:left="993"/>
        <w:rPr>
          <w:ins w:id="2" w:author="Author"/>
          <w:b/>
          <w:bCs/>
          <w:szCs w:val="22"/>
          <w:lang w:val="pl-PL"/>
        </w:rPr>
      </w:pPr>
      <w:r>
        <w:rPr>
          <w:b/>
          <w:bCs/>
          <w:szCs w:val="22"/>
          <w:lang w:val="pl-PL"/>
        </w:rPr>
        <w:tab/>
      </w:r>
      <w:r w:rsidR="00E032F8" w:rsidRPr="00E032F8">
        <w:rPr>
          <w:b/>
          <w:bCs/>
          <w:szCs w:val="22"/>
          <w:lang w:val="pl-PL"/>
        </w:rPr>
        <w:t>Rysunek G</w:t>
      </w:r>
    </w:p>
    <w:p w14:paraId="0E60A360" w14:textId="77777777" w:rsidR="00C314C2" w:rsidRDefault="00C314C2" w:rsidP="00E032F8">
      <w:pPr>
        <w:tabs>
          <w:tab w:val="clear" w:pos="567"/>
          <w:tab w:val="left" w:pos="708"/>
        </w:tabs>
        <w:autoSpaceDE w:val="0"/>
        <w:autoSpaceDN w:val="0"/>
        <w:adjustRightInd w:val="0"/>
        <w:spacing w:after="240" w:line="280" w:lineRule="exact"/>
        <w:ind w:left="993"/>
        <w:rPr>
          <w:ins w:id="3" w:author="Author"/>
          <w:b/>
          <w:bCs/>
          <w:szCs w:val="22"/>
          <w:lang w:val="pl-PL"/>
        </w:rPr>
      </w:pPr>
    </w:p>
    <w:p w14:paraId="36421684" w14:textId="77777777" w:rsidR="00C314C2" w:rsidRDefault="00C314C2" w:rsidP="00E032F8">
      <w:pPr>
        <w:tabs>
          <w:tab w:val="clear" w:pos="567"/>
          <w:tab w:val="left" w:pos="708"/>
        </w:tabs>
        <w:autoSpaceDE w:val="0"/>
        <w:autoSpaceDN w:val="0"/>
        <w:adjustRightInd w:val="0"/>
        <w:spacing w:after="240" w:line="280" w:lineRule="exact"/>
        <w:ind w:left="993"/>
        <w:rPr>
          <w:ins w:id="4" w:author="Author"/>
          <w:b/>
          <w:bCs/>
          <w:szCs w:val="22"/>
          <w:lang w:val="pl-PL"/>
        </w:rPr>
      </w:pPr>
    </w:p>
    <w:p w14:paraId="424444FC" w14:textId="77777777" w:rsidR="00C314C2" w:rsidRPr="00E032F8" w:rsidRDefault="00C314C2" w:rsidP="00E032F8">
      <w:pPr>
        <w:tabs>
          <w:tab w:val="clear" w:pos="567"/>
          <w:tab w:val="left" w:pos="708"/>
        </w:tabs>
        <w:autoSpaceDE w:val="0"/>
        <w:autoSpaceDN w:val="0"/>
        <w:adjustRightInd w:val="0"/>
        <w:spacing w:after="240" w:line="280" w:lineRule="exact"/>
        <w:ind w:left="993"/>
        <w:rPr>
          <w:b/>
          <w:bCs/>
          <w:caps/>
          <w:szCs w:val="22"/>
          <w:lang w:val="pl-PL"/>
        </w:rPr>
      </w:pPr>
    </w:p>
    <w:p w14:paraId="41212CEA" w14:textId="77777777" w:rsidR="00E032F8" w:rsidRPr="009F7924"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240" w:line="280" w:lineRule="exact"/>
        <w:ind w:left="377"/>
        <w:rPr>
          <w:b/>
          <w:szCs w:val="22"/>
          <w:lang w:val="pl-PL"/>
        </w:rPr>
      </w:pPr>
      <w:r w:rsidRPr="009F7924">
        <w:rPr>
          <w:b/>
          <w:szCs w:val="22"/>
          <w:lang w:val="pl-PL"/>
        </w:rPr>
        <w:lastRenderedPageBreak/>
        <w:t>Co robić, jeśli okienko kontrolne jest nadal czerwone po wciśnięciu przycisku (</w:t>
      </w:r>
      <w:r>
        <w:rPr>
          <w:b/>
          <w:szCs w:val="22"/>
          <w:lang w:val="pl-PL"/>
        </w:rPr>
        <w:t>Rysunek</w:t>
      </w:r>
      <w:r w:rsidRPr="009F7924">
        <w:rPr>
          <w:b/>
          <w:szCs w:val="22"/>
          <w:lang w:val="pl-PL"/>
        </w:rPr>
        <w:t xml:space="preserve"> H).</w:t>
      </w:r>
    </w:p>
    <w:p w14:paraId="30C4D564" w14:textId="00AD87CB" w:rsidR="00E032F8" w:rsidRPr="009F7924" w:rsidRDefault="00EC0972"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240" w:line="280" w:lineRule="exact"/>
        <w:ind w:left="377"/>
        <w:rPr>
          <w:b/>
          <w:szCs w:val="22"/>
          <w:lang w:val="pl-PL"/>
        </w:rPr>
      </w:pPr>
      <w:r>
        <w:rPr>
          <w:noProof/>
        </w:rPr>
        <w:drawing>
          <wp:anchor distT="0" distB="0" distL="114300" distR="114300" simplePos="0" relativeHeight="251648000" behindDoc="0" locked="0" layoutInCell="1" allowOverlap="1" wp14:anchorId="3DE636C2" wp14:editId="7624E68C">
            <wp:simplePos x="0" y="0"/>
            <wp:positionH relativeFrom="column">
              <wp:posOffset>419100</wp:posOffset>
            </wp:positionH>
            <wp:positionV relativeFrom="paragraph">
              <wp:posOffset>44450</wp:posOffset>
            </wp:positionV>
            <wp:extent cx="1350010" cy="1176020"/>
            <wp:effectExtent l="0" t="0" r="0" b="0"/>
            <wp:wrapNone/>
            <wp:docPr id="369"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350010" cy="1176020"/>
                    </a:xfrm>
                    <a:prstGeom prst="rect">
                      <a:avLst/>
                    </a:prstGeom>
                    <a:noFill/>
                  </pic:spPr>
                </pic:pic>
              </a:graphicData>
            </a:graphic>
            <wp14:sizeRelH relativeFrom="page">
              <wp14:pctWidth>0</wp14:pctWidth>
            </wp14:sizeRelH>
            <wp14:sizeRelV relativeFrom="page">
              <wp14:pctHeight>0</wp14:pctHeight>
            </wp14:sizeRelV>
          </wp:anchor>
        </w:drawing>
      </w:r>
    </w:p>
    <w:p w14:paraId="0A3B22A4" w14:textId="77777777" w:rsidR="00E032F8" w:rsidRPr="009F7924"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240" w:line="280" w:lineRule="exact"/>
        <w:ind w:left="377"/>
        <w:rPr>
          <w:b/>
          <w:szCs w:val="22"/>
          <w:lang w:val="pl-PL"/>
        </w:rPr>
      </w:pPr>
    </w:p>
    <w:p w14:paraId="19ACA1BB" w14:textId="77777777" w:rsidR="00E032F8" w:rsidRPr="009F7924"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240" w:line="280" w:lineRule="exact"/>
        <w:ind w:left="377"/>
        <w:rPr>
          <w:b/>
          <w:szCs w:val="22"/>
          <w:lang w:val="pl-PL"/>
        </w:rPr>
      </w:pPr>
    </w:p>
    <w:p w14:paraId="0EC54699" w14:textId="77777777" w:rsidR="00E032F8" w:rsidRPr="009F7924"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240" w:line="280" w:lineRule="exact"/>
        <w:ind w:left="377"/>
        <w:rPr>
          <w:b/>
          <w:szCs w:val="22"/>
          <w:lang w:val="pl-PL"/>
        </w:rPr>
      </w:pPr>
    </w:p>
    <w:p w14:paraId="41320FE2" w14:textId="77777777" w:rsidR="00E032F8" w:rsidRPr="009F7924"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240" w:line="280" w:lineRule="exact"/>
        <w:ind w:left="377"/>
        <w:rPr>
          <w:b/>
          <w:szCs w:val="22"/>
          <w:lang w:val="pl-PL"/>
        </w:rPr>
      </w:pPr>
    </w:p>
    <w:p w14:paraId="389822B3" w14:textId="77777777" w:rsidR="00E032F8" w:rsidRPr="00E032F8" w:rsidRDefault="00044D3A"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240" w:line="280" w:lineRule="exact"/>
        <w:ind w:left="377"/>
        <w:rPr>
          <w:b/>
          <w:szCs w:val="22"/>
          <w:lang w:val="pl-PL"/>
        </w:rPr>
      </w:pPr>
      <w:r>
        <w:rPr>
          <w:b/>
          <w:szCs w:val="22"/>
          <w:lang w:val="pl-PL"/>
        </w:rPr>
        <w:t>Rysunek</w:t>
      </w:r>
      <w:r w:rsidR="00E032F8" w:rsidRPr="00E032F8">
        <w:rPr>
          <w:b/>
          <w:szCs w:val="22"/>
          <w:lang w:val="pl-PL"/>
        </w:rPr>
        <w:t xml:space="preserve"> H</w:t>
      </w:r>
    </w:p>
    <w:p w14:paraId="3F77FF73" w14:textId="77777777" w:rsidR="00E032F8" w:rsidRPr="009F7924"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240" w:line="280" w:lineRule="exact"/>
        <w:ind w:left="377"/>
        <w:rPr>
          <w:b/>
          <w:szCs w:val="22"/>
          <w:lang w:val="pl-PL"/>
        </w:rPr>
      </w:pPr>
      <w:r w:rsidRPr="009F7924">
        <w:rPr>
          <w:szCs w:val="22"/>
          <w:lang w:val="pl-PL"/>
        </w:rPr>
        <w:t xml:space="preserve">Dawka nie jest gotowa. </w:t>
      </w:r>
      <w:r w:rsidR="009F0544">
        <w:rPr>
          <w:b/>
          <w:szCs w:val="22"/>
          <w:lang w:val="pl-PL"/>
        </w:rPr>
        <w:t>Należy wrócić</w:t>
      </w:r>
      <w:r w:rsidR="009F0544" w:rsidRPr="009F7924">
        <w:rPr>
          <w:b/>
          <w:szCs w:val="22"/>
          <w:lang w:val="pl-PL"/>
        </w:rPr>
        <w:t xml:space="preserve"> </w:t>
      </w:r>
      <w:r w:rsidRPr="009F7924">
        <w:rPr>
          <w:b/>
          <w:szCs w:val="22"/>
          <w:lang w:val="pl-PL"/>
        </w:rPr>
        <w:t xml:space="preserve">do </w:t>
      </w:r>
      <w:r>
        <w:rPr>
          <w:b/>
          <w:szCs w:val="22"/>
          <w:lang w:val="pl-PL"/>
        </w:rPr>
        <w:t>„</w:t>
      </w:r>
      <w:r w:rsidRPr="009F7924">
        <w:rPr>
          <w:b/>
          <w:szCs w:val="22"/>
          <w:lang w:val="pl-PL"/>
        </w:rPr>
        <w:t>KROKU 1 Przygot</w:t>
      </w:r>
      <w:r w:rsidR="009063FB">
        <w:rPr>
          <w:b/>
          <w:szCs w:val="22"/>
          <w:lang w:val="pl-PL"/>
        </w:rPr>
        <w:t>owanie dawki” i</w:t>
      </w:r>
      <w:r w:rsidRPr="009F7924">
        <w:rPr>
          <w:b/>
          <w:szCs w:val="22"/>
          <w:lang w:val="pl-PL"/>
        </w:rPr>
        <w:t xml:space="preserve"> </w:t>
      </w:r>
      <w:r w:rsidR="009F0544">
        <w:rPr>
          <w:b/>
          <w:szCs w:val="22"/>
          <w:lang w:val="pl-PL"/>
        </w:rPr>
        <w:t>powtórzyć</w:t>
      </w:r>
      <w:r w:rsidR="009F0544" w:rsidRPr="009F7924">
        <w:rPr>
          <w:b/>
          <w:szCs w:val="22"/>
          <w:lang w:val="pl-PL"/>
        </w:rPr>
        <w:t xml:space="preserve"> </w:t>
      </w:r>
      <w:r w:rsidRPr="009F7924">
        <w:rPr>
          <w:b/>
          <w:szCs w:val="22"/>
          <w:lang w:val="pl-PL"/>
        </w:rPr>
        <w:t>kroki od 1.1 do 1.6.</w:t>
      </w:r>
    </w:p>
    <w:p w14:paraId="798FB11F" w14:textId="77777777" w:rsidR="00E032F8" w:rsidRPr="00501938" w:rsidRDefault="00E032F8" w:rsidP="00E032F8">
      <w:pPr>
        <w:tabs>
          <w:tab w:val="clear" w:pos="567"/>
          <w:tab w:val="left" w:pos="708"/>
        </w:tabs>
        <w:spacing w:after="240" w:line="280" w:lineRule="exact"/>
        <w:rPr>
          <w:b/>
          <w:szCs w:val="22"/>
          <w:lang w:val="pl-PL"/>
        </w:rPr>
      </w:pPr>
      <w:r w:rsidRPr="00501938">
        <w:rPr>
          <w:b/>
          <w:caps/>
          <w:szCs w:val="22"/>
          <w:lang w:val="pl-PL"/>
        </w:rPr>
        <w:t>KROK 2:</w:t>
      </w:r>
      <w:r w:rsidRPr="00501938">
        <w:rPr>
          <w:b/>
          <w:szCs w:val="22"/>
          <w:lang w:val="pl-PL"/>
        </w:rPr>
        <w:t xml:space="preserve"> Inhalacja leku</w:t>
      </w:r>
    </w:p>
    <w:p w14:paraId="188AE401" w14:textId="77777777" w:rsidR="00E032F8" w:rsidRPr="00623ECC" w:rsidRDefault="00E032F8" w:rsidP="00E032F8">
      <w:pPr>
        <w:pBdr>
          <w:top w:val="single" w:sz="12" w:space="1" w:color="E66914"/>
          <w:left w:val="single" w:sz="12" w:space="4" w:color="E66914"/>
          <w:bottom w:val="single" w:sz="12" w:space="1" w:color="E66914"/>
          <w:right w:val="single" w:sz="12" w:space="17" w:color="E66914"/>
        </w:pBdr>
        <w:tabs>
          <w:tab w:val="clear" w:pos="567"/>
          <w:tab w:val="left" w:pos="708"/>
        </w:tabs>
        <w:spacing w:after="240" w:line="280" w:lineRule="exact"/>
        <w:rPr>
          <w:szCs w:val="22"/>
          <w:lang w:val="pl-PL"/>
        </w:rPr>
      </w:pPr>
      <w:r w:rsidRPr="00623ECC">
        <w:rPr>
          <w:szCs w:val="22"/>
          <w:lang w:val="pl-PL"/>
        </w:rPr>
        <w:t xml:space="preserve">Przeczytać całą instrukcję podaną w punktach od 2.1 do 2.7 przed przyjęciem dawki. </w:t>
      </w:r>
      <w:r>
        <w:rPr>
          <w:szCs w:val="22"/>
          <w:lang w:val="pl-PL"/>
        </w:rPr>
        <w:t>Nie odchylać do tyłu.</w:t>
      </w:r>
      <w:r w:rsidRPr="00623ECC">
        <w:rPr>
          <w:szCs w:val="22"/>
          <w:lang w:val="pl-PL"/>
        </w:rPr>
        <w:t xml:space="preserve">. </w:t>
      </w:r>
    </w:p>
    <w:p w14:paraId="2359CA04" w14:textId="77777777" w:rsidR="00E032F8" w:rsidRPr="00A02006" w:rsidRDefault="00E032F8" w:rsidP="00E032F8">
      <w:pPr>
        <w:numPr>
          <w:ilvl w:val="0"/>
          <w:numId w:val="26"/>
        </w:numPr>
        <w:tabs>
          <w:tab w:val="clear" w:pos="567"/>
          <w:tab w:val="left" w:pos="708"/>
        </w:tabs>
        <w:spacing w:after="240" w:line="280" w:lineRule="exact"/>
        <w:rPr>
          <w:szCs w:val="22"/>
          <w:bdr w:val="none" w:sz="0" w:space="0" w:color="auto" w:frame="1"/>
          <w:lang w:val="pl-PL"/>
        </w:rPr>
      </w:pPr>
      <w:r w:rsidRPr="00501938">
        <w:rPr>
          <w:szCs w:val="22"/>
          <w:bdr w:val="none" w:sz="0" w:space="0" w:color="auto" w:frame="1"/>
          <w:lang w:val="pl-PL"/>
        </w:rPr>
        <w:t xml:space="preserve">Trzymać inhalator w pewnej odległości od ust i </w:t>
      </w:r>
      <w:r w:rsidRPr="00501938">
        <w:rPr>
          <w:b/>
          <w:szCs w:val="22"/>
          <w:bdr w:val="none" w:sz="0" w:space="0" w:color="auto" w:frame="1"/>
          <w:lang w:val="pl-PL"/>
        </w:rPr>
        <w:t xml:space="preserve">wykonać pełny wydech. </w:t>
      </w:r>
      <w:r w:rsidRPr="00501938">
        <w:rPr>
          <w:szCs w:val="22"/>
          <w:bdr w:val="none" w:sz="0" w:space="0" w:color="auto" w:frame="1"/>
          <w:lang w:val="pl-PL"/>
        </w:rPr>
        <w:t>Nie należy nigdy wydychać powietrza do inhalatora (Rysunek I).</w:t>
      </w:r>
      <w:r w:rsidRPr="00501938">
        <w:rPr>
          <w:spacing w:val="-1"/>
          <w:szCs w:val="22"/>
          <w:bdr w:val="none" w:sz="0" w:space="0" w:color="auto" w:frame="1"/>
          <w:lang w:val="pl-PL"/>
        </w:rPr>
        <w:t xml:space="preserve"> </w:t>
      </w:r>
    </w:p>
    <w:p w14:paraId="46A7B227" w14:textId="44EE007B" w:rsidR="00E032F8" w:rsidRDefault="00EC0972" w:rsidP="00E032F8">
      <w:pPr>
        <w:tabs>
          <w:tab w:val="clear" w:pos="567"/>
        </w:tabs>
        <w:spacing w:after="240" w:line="280" w:lineRule="atLeast"/>
        <w:rPr>
          <w:szCs w:val="22"/>
          <w:bdr w:val="none" w:sz="0" w:space="0" w:color="auto" w:frame="1"/>
          <w:lang w:val="pl-PL"/>
        </w:rPr>
      </w:pPr>
      <w:r>
        <w:rPr>
          <w:noProof/>
          <w:sz w:val="24"/>
          <w:szCs w:val="24"/>
        </w:rPr>
        <w:drawing>
          <wp:anchor distT="0" distB="0" distL="114300" distR="114300" simplePos="0" relativeHeight="251649024" behindDoc="0" locked="0" layoutInCell="1" allowOverlap="1" wp14:anchorId="43CF9687" wp14:editId="60B47F4C">
            <wp:simplePos x="0" y="0"/>
            <wp:positionH relativeFrom="column">
              <wp:posOffset>664845</wp:posOffset>
            </wp:positionH>
            <wp:positionV relativeFrom="paragraph">
              <wp:posOffset>40005</wp:posOffset>
            </wp:positionV>
            <wp:extent cx="1914525" cy="1752600"/>
            <wp:effectExtent l="0" t="0" r="0" b="0"/>
            <wp:wrapNone/>
            <wp:docPr id="371"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1"/>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914525" cy="1752600"/>
                    </a:xfrm>
                    <a:prstGeom prst="rect">
                      <a:avLst/>
                    </a:prstGeom>
                    <a:noFill/>
                  </pic:spPr>
                </pic:pic>
              </a:graphicData>
            </a:graphic>
            <wp14:sizeRelH relativeFrom="page">
              <wp14:pctWidth>0</wp14:pctWidth>
            </wp14:sizeRelH>
            <wp14:sizeRelV relativeFrom="page">
              <wp14:pctHeight>0</wp14:pctHeight>
            </wp14:sizeRelV>
          </wp:anchor>
        </w:drawing>
      </w:r>
    </w:p>
    <w:p w14:paraId="2A6A4C93" w14:textId="77777777" w:rsidR="00E032F8" w:rsidRDefault="00E032F8" w:rsidP="00E032F8">
      <w:pPr>
        <w:tabs>
          <w:tab w:val="clear" w:pos="567"/>
        </w:tabs>
        <w:spacing w:after="240" w:line="280" w:lineRule="atLeast"/>
        <w:rPr>
          <w:szCs w:val="22"/>
          <w:bdr w:val="none" w:sz="0" w:space="0" w:color="auto" w:frame="1"/>
          <w:lang w:val="pl-PL"/>
        </w:rPr>
      </w:pPr>
    </w:p>
    <w:p w14:paraId="4B08650A" w14:textId="77777777" w:rsidR="00E032F8" w:rsidRDefault="00E032F8" w:rsidP="00E032F8">
      <w:pPr>
        <w:tabs>
          <w:tab w:val="clear" w:pos="567"/>
        </w:tabs>
        <w:spacing w:after="240" w:line="280" w:lineRule="atLeast"/>
        <w:rPr>
          <w:szCs w:val="22"/>
          <w:bdr w:val="none" w:sz="0" w:space="0" w:color="auto" w:frame="1"/>
          <w:lang w:val="pl-PL"/>
        </w:rPr>
      </w:pPr>
    </w:p>
    <w:p w14:paraId="1C190EF8" w14:textId="77777777" w:rsidR="00E032F8" w:rsidRDefault="00E032F8" w:rsidP="00E032F8">
      <w:pPr>
        <w:tabs>
          <w:tab w:val="clear" w:pos="567"/>
        </w:tabs>
        <w:spacing w:after="240" w:line="280" w:lineRule="atLeast"/>
        <w:rPr>
          <w:szCs w:val="22"/>
          <w:bdr w:val="none" w:sz="0" w:space="0" w:color="auto" w:frame="1"/>
          <w:lang w:val="pl-PL"/>
        </w:rPr>
      </w:pPr>
    </w:p>
    <w:p w14:paraId="08600DDF" w14:textId="77777777" w:rsidR="007F6D2B" w:rsidRDefault="007F6D2B" w:rsidP="00882C74">
      <w:pPr>
        <w:tabs>
          <w:tab w:val="clear" w:pos="567"/>
        </w:tabs>
        <w:spacing w:after="240" w:line="280" w:lineRule="atLeast"/>
        <w:ind w:left="1854" w:firstLine="414"/>
        <w:rPr>
          <w:szCs w:val="22"/>
          <w:bdr w:val="none" w:sz="0" w:space="0" w:color="auto" w:frame="1"/>
          <w:lang w:val="pl-PL"/>
        </w:rPr>
      </w:pPr>
    </w:p>
    <w:p w14:paraId="6800EC51" w14:textId="77777777" w:rsidR="007F6D2B" w:rsidRDefault="007F6D2B" w:rsidP="00882C74">
      <w:pPr>
        <w:tabs>
          <w:tab w:val="clear" w:pos="567"/>
        </w:tabs>
        <w:spacing w:after="240" w:line="280" w:lineRule="atLeast"/>
        <w:ind w:left="1854" w:firstLine="414"/>
        <w:rPr>
          <w:b/>
          <w:szCs w:val="22"/>
          <w:bdr w:val="none" w:sz="0" w:space="0" w:color="auto" w:frame="1"/>
          <w:lang w:val="pl-PL"/>
        </w:rPr>
      </w:pPr>
    </w:p>
    <w:p w14:paraId="0676C422" w14:textId="77777777" w:rsidR="00E032F8" w:rsidRPr="00882C74" w:rsidRDefault="00E032F8" w:rsidP="00882C74">
      <w:pPr>
        <w:tabs>
          <w:tab w:val="clear" w:pos="567"/>
        </w:tabs>
        <w:spacing w:after="240" w:line="280" w:lineRule="atLeast"/>
        <w:ind w:left="1854" w:firstLine="414"/>
        <w:rPr>
          <w:b/>
          <w:szCs w:val="22"/>
          <w:bdr w:val="none" w:sz="0" w:space="0" w:color="auto" w:frame="1"/>
          <w:lang w:val="pl-PL"/>
        </w:rPr>
      </w:pPr>
      <w:r w:rsidRPr="00882C74">
        <w:rPr>
          <w:b/>
          <w:szCs w:val="22"/>
          <w:bdr w:val="none" w:sz="0" w:space="0" w:color="auto" w:frame="1"/>
          <w:lang w:val="pl-PL"/>
        </w:rPr>
        <w:t>Rysunek I</w:t>
      </w:r>
    </w:p>
    <w:p w14:paraId="154F04A0" w14:textId="77777777" w:rsidR="00CA7B91" w:rsidRPr="00882C74" w:rsidRDefault="00E032F8" w:rsidP="00CA7B91">
      <w:pPr>
        <w:numPr>
          <w:ilvl w:val="0"/>
          <w:numId w:val="26"/>
        </w:numPr>
        <w:spacing w:after="240" w:line="280" w:lineRule="exact"/>
        <w:rPr>
          <w:szCs w:val="22"/>
          <w:bdr w:val="none" w:sz="0" w:space="0" w:color="auto" w:frame="1"/>
          <w:lang w:val="pl-PL"/>
        </w:rPr>
      </w:pPr>
      <w:r w:rsidRPr="00882C74">
        <w:rPr>
          <w:szCs w:val="22"/>
          <w:bdr w:val="none" w:sz="0" w:space="0" w:color="auto" w:frame="1"/>
          <w:lang w:val="pl-PL"/>
        </w:rPr>
        <w:t>Trzymając głowę prosto umieścić ustnik pomiędzy wargami i mocno zacisnąć wargi wokół ustnika (Rysunek J).</w:t>
      </w:r>
      <w:r w:rsidR="00CA7B91" w:rsidRPr="00882C74">
        <w:rPr>
          <w:szCs w:val="22"/>
          <w:bdr w:val="none" w:sz="0" w:space="0" w:color="auto" w:frame="1"/>
          <w:lang w:val="pl-PL"/>
        </w:rPr>
        <w:t xml:space="preserve"> </w:t>
      </w:r>
    </w:p>
    <w:p w14:paraId="1371316A" w14:textId="77777777" w:rsidR="00CA7B91" w:rsidRPr="00882C74" w:rsidRDefault="00CA7B91" w:rsidP="00CA7B91">
      <w:pPr>
        <w:pBdr>
          <w:top w:val="single" w:sz="12" w:space="1" w:color="ED7D31"/>
          <w:left w:val="single" w:sz="12" w:space="4" w:color="ED7D31"/>
          <w:bottom w:val="single" w:sz="12" w:space="1" w:color="ED7D31"/>
          <w:right w:val="single" w:sz="12" w:space="4" w:color="ED7D31"/>
        </w:pBdr>
        <w:spacing w:after="240" w:line="280" w:lineRule="exact"/>
        <w:rPr>
          <w:szCs w:val="22"/>
          <w:bdr w:val="none" w:sz="0" w:space="0" w:color="auto" w:frame="1"/>
          <w:lang w:val="pl-PL"/>
        </w:rPr>
      </w:pPr>
      <w:r w:rsidRPr="00882C74">
        <w:rPr>
          <w:b/>
          <w:szCs w:val="22"/>
          <w:lang w:val="pl-PL"/>
        </w:rPr>
        <w:t xml:space="preserve">Nie trzymać wciśniętego zielonego przycisku podczas </w:t>
      </w:r>
      <w:r>
        <w:rPr>
          <w:b/>
          <w:szCs w:val="22"/>
          <w:lang w:val="pl-PL"/>
        </w:rPr>
        <w:t>inhalacji.</w:t>
      </w:r>
    </w:p>
    <w:p w14:paraId="78816754" w14:textId="4ADE2C62" w:rsidR="00E032F8" w:rsidRPr="004771E9" w:rsidRDefault="00EC0972" w:rsidP="00CA7B91">
      <w:pPr>
        <w:tabs>
          <w:tab w:val="left" w:pos="426"/>
        </w:tabs>
        <w:spacing w:after="240" w:line="280" w:lineRule="exact"/>
        <w:ind w:left="284"/>
        <w:rPr>
          <w:szCs w:val="22"/>
          <w:bdr w:val="none" w:sz="0" w:space="0" w:color="auto" w:frame="1"/>
          <w:lang w:val="pl-PL"/>
        </w:rPr>
      </w:pPr>
      <w:r>
        <w:rPr>
          <w:noProof/>
          <w:sz w:val="24"/>
          <w:szCs w:val="24"/>
        </w:rPr>
        <w:drawing>
          <wp:anchor distT="0" distB="0" distL="114300" distR="114300" simplePos="0" relativeHeight="251650048" behindDoc="0" locked="0" layoutInCell="1" allowOverlap="1" wp14:anchorId="0DCEA205" wp14:editId="26D4C033">
            <wp:simplePos x="0" y="0"/>
            <wp:positionH relativeFrom="column">
              <wp:posOffset>158115</wp:posOffset>
            </wp:positionH>
            <wp:positionV relativeFrom="paragraph">
              <wp:posOffset>46990</wp:posOffset>
            </wp:positionV>
            <wp:extent cx="1929130" cy="1680210"/>
            <wp:effectExtent l="0" t="0" r="0" b="0"/>
            <wp:wrapNone/>
            <wp:docPr id="372"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929130" cy="1680210"/>
                    </a:xfrm>
                    <a:prstGeom prst="rect">
                      <a:avLst/>
                    </a:prstGeom>
                    <a:noFill/>
                  </pic:spPr>
                </pic:pic>
              </a:graphicData>
            </a:graphic>
            <wp14:sizeRelH relativeFrom="page">
              <wp14:pctWidth>0</wp14:pctWidth>
            </wp14:sizeRelH>
            <wp14:sizeRelV relativeFrom="page">
              <wp14:pctHeight>0</wp14:pctHeight>
            </wp14:sizeRelV>
          </wp:anchor>
        </w:drawing>
      </w:r>
    </w:p>
    <w:p w14:paraId="1765E7B8" w14:textId="77777777" w:rsidR="00E032F8" w:rsidRPr="004771E9" w:rsidRDefault="00E032F8" w:rsidP="00E032F8">
      <w:pPr>
        <w:tabs>
          <w:tab w:val="clear" w:pos="567"/>
          <w:tab w:val="left" w:pos="426"/>
        </w:tabs>
        <w:spacing w:after="240" w:line="280" w:lineRule="atLeast"/>
        <w:ind w:left="284"/>
        <w:rPr>
          <w:szCs w:val="22"/>
          <w:bdr w:val="none" w:sz="0" w:space="0" w:color="auto" w:frame="1"/>
          <w:lang w:val="pl-PL"/>
        </w:rPr>
      </w:pPr>
    </w:p>
    <w:p w14:paraId="3B774E64" w14:textId="77777777" w:rsidR="00E032F8" w:rsidRPr="004771E9" w:rsidRDefault="00E032F8" w:rsidP="00E032F8">
      <w:pPr>
        <w:tabs>
          <w:tab w:val="clear" w:pos="567"/>
          <w:tab w:val="left" w:pos="426"/>
        </w:tabs>
        <w:spacing w:after="240" w:line="280" w:lineRule="atLeast"/>
        <w:ind w:left="284"/>
        <w:rPr>
          <w:szCs w:val="22"/>
          <w:bdr w:val="none" w:sz="0" w:space="0" w:color="auto" w:frame="1"/>
          <w:lang w:val="pl-PL"/>
        </w:rPr>
      </w:pPr>
    </w:p>
    <w:p w14:paraId="6B073648" w14:textId="77777777" w:rsidR="00E032F8" w:rsidRPr="00AA0B50" w:rsidRDefault="00E032F8" w:rsidP="00E032F8">
      <w:pPr>
        <w:tabs>
          <w:tab w:val="clear" w:pos="567"/>
          <w:tab w:val="left" w:pos="426"/>
        </w:tabs>
        <w:spacing w:after="240" w:line="280" w:lineRule="atLeast"/>
        <w:ind w:left="284"/>
        <w:rPr>
          <w:szCs w:val="22"/>
          <w:bdr w:val="none" w:sz="0" w:space="0" w:color="auto" w:frame="1"/>
          <w:lang w:val="pl-PL"/>
        </w:rPr>
      </w:pPr>
    </w:p>
    <w:p w14:paraId="0EBA4DD6" w14:textId="77777777" w:rsidR="00E032F8" w:rsidRPr="004D009B" w:rsidRDefault="00E032F8" w:rsidP="00E032F8">
      <w:pPr>
        <w:tabs>
          <w:tab w:val="clear" w:pos="567"/>
          <w:tab w:val="left" w:pos="426"/>
        </w:tabs>
        <w:spacing w:after="240" w:line="280" w:lineRule="atLeast"/>
        <w:ind w:left="284"/>
        <w:rPr>
          <w:szCs w:val="22"/>
          <w:bdr w:val="none" w:sz="0" w:space="0" w:color="auto" w:frame="1"/>
          <w:lang w:val="pl-PL"/>
        </w:rPr>
      </w:pPr>
    </w:p>
    <w:p w14:paraId="1C48D0F4" w14:textId="77777777" w:rsidR="00E032F8" w:rsidRPr="004D009B" w:rsidRDefault="00E032F8" w:rsidP="00CC427C">
      <w:pPr>
        <w:tabs>
          <w:tab w:val="clear" w:pos="567"/>
          <w:tab w:val="left" w:pos="426"/>
        </w:tabs>
        <w:spacing w:after="240" w:line="280" w:lineRule="atLeast"/>
        <w:rPr>
          <w:szCs w:val="22"/>
          <w:bdr w:val="none" w:sz="0" w:space="0" w:color="auto" w:frame="1"/>
          <w:lang w:val="pl-PL"/>
        </w:rPr>
      </w:pPr>
    </w:p>
    <w:p w14:paraId="3084DBAF" w14:textId="77777777" w:rsidR="00E032F8" w:rsidRPr="00882C74" w:rsidRDefault="00E032F8" w:rsidP="00E032F8">
      <w:pPr>
        <w:tabs>
          <w:tab w:val="clear" w:pos="567"/>
          <w:tab w:val="left" w:pos="426"/>
        </w:tabs>
        <w:spacing w:after="240" w:line="280" w:lineRule="atLeast"/>
        <w:rPr>
          <w:b/>
          <w:szCs w:val="22"/>
          <w:lang w:val="pl-PL"/>
        </w:rPr>
      </w:pPr>
      <w:r w:rsidRPr="004D009B">
        <w:rPr>
          <w:b/>
          <w:szCs w:val="22"/>
          <w:lang w:val="pl-PL"/>
        </w:rPr>
        <w:tab/>
      </w:r>
      <w:r w:rsidRPr="004D009B">
        <w:rPr>
          <w:b/>
          <w:szCs w:val="22"/>
          <w:lang w:val="pl-PL"/>
        </w:rPr>
        <w:tab/>
      </w:r>
      <w:r w:rsidR="00CC427C">
        <w:rPr>
          <w:b/>
          <w:szCs w:val="22"/>
          <w:lang w:val="pl-PL"/>
        </w:rPr>
        <w:tab/>
      </w:r>
      <w:r w:rsidRPr="00882C74">
        <w:rPr>
          <w:b/>
          <w:szCs w:val="22"/>
          <w:lang w:val="pl-PL"/>
        </w:rPr>
        <w:t>Rysunek J</w:t>
      </w:r>
    </w:p>
    <w:p w14:paraId="73ECA781" w14:textId="77777777" w:rsidR="00E032F8" w:rsidRPr="00501938" w:rsidRDefault="00E032F8" w:rsidP="00E032F8">
      <w:pPr>
        <w:numPr>
          <w:ilvl w:val="1"/>
          <w:numId w:val="29"/>
        </w:numPr>
        <w:tabs>
          <w:tab w:val="clear" w:pos="567"/>
          <w:tab w:val="left" w:pos="708"/>
        </w:tabs>
        <w:spacing w:after="240" w:line="280" w:lineRule="exact"/>
        <w:rPr>
          <w:szCs w:val="22"/>
          <w:bdr w:val="none" w:sz="0" w:space="0" w:color="auto" w:frame="1"/>
          <w:lang w:val="pl-PL"/>
        </w:rPr>
      </w:pPr>
      <w:r w:rsidRPr="00501938">
        <w:rPr>
          <w:spacing w:val="-1"/>
          <w:szCs w:val="22"/>
          <w:bdr w:val="none" w:sz="0" w:space="0" w:color="auto" w:frame="1"/>
          <w:lang w:val="pl-PL"/>
        </w:rPr>
        <w:t xml:space="preserve">Wziąć </w:t>
      </w:r>
      <w:r w:rsidRPr="00501938">
        <w:rPr>
          <w:b/>
          <w:spacing w:val="-1"/>
          <w:szCs w:val="22"/>
          <w:bdr w:val="none" w:sz="0" w:space="0" w:color="auto" w:frame="1"/>
          <w:lang w:val="pl-PL"/>
        </w:rPr>
        <w:t xml:space="preserve">mocny, głęboki wdech </w:t>
      </w:r>
      <w:r w:rsidRPr="00501938">
        <w:rPr>
          <w:spacing w:val="-1"/>
          <w:szCs w:val="22"/>
          <w:bdr w:val="none" w:sz="0" w:space="0" w:color="auto" w:frame="1"/>
          <w:lang w:val="pl-PL"/>
        </w:rPr>
        <w:t>przez usta. Wdychać powietrze jak najdłużej.</w:t>
      </w:r>
      <w:r w:rsidRPr="00501938">
        <w:rPr>
          <w:szCs w:val="22"/>
          <w:bdr w:val="none" w:sz="0" w:space="0" w:color="auto" w:frame="1"/>
          <w:lang w:val="pl-PL"/>
        </w:rPr>
        <w:t xml:space="preserve"> </w:t>
      </w:r>
    </w:p>
    <w:p w14:paraId="58E30562" w14:textId="77777777" w:rsidR="00E032F8" w:rsidRPr="00B65E23" w:rsidRDefault="00E032F8" w:rsidP="00E032F8">
      <w:pPr>
        <w:pBdr>
          <w:top w:val="single" w:sz="12" w:space="1" w:color="E66914"/>
          <w:left w:val="single" w:sz="12" w:space="17" w:color="E66914"/>
          <w:bottom w:val="single" w:sz="12" w:space="1" w:color="E66914"/>
          <w:right w:val="single" w:sz="12" w:space="4" w:color="E66914"/>
        </w:pBdr>
        <w:tabs>
          <w:tab w:val="clear" w:pos="567"/>
          <w:tab w:val="left" w:pos="708"/>
        </w:tabs>
        <w:spacing w:after="240" w:line="240" w:lineRule="auto"/>
        <w:ind w:left="142"/>
        <w:rPr>
          <w:szCs w:val="22"/>
          <w:bdr w:val="none" w:sz="0" w:space="0" w:color="auto" w:frame="1"/>
          <w:lang w:val="pl-PL"/>
        </w:rPr>
      </w:pPr>
      <w:r>
        <w:rPr>
          <w:szCs w:val="22"/>
          <w:lang w:val="pl-PL"/>
        </w:rPr>
        <w:t>„</w:t>
      </w:r>
      <w:r w:rsidRPr="00B65E23">
        <w:rPr>
          <w:szCs w:val="22"/>
          <w:lang w:val="pl-PL"/>
        </w:rPr>
        <w:t>Kliknięcię</w:t>
      </w:r>
      <w:r>
        <w:rPr>
          <w:szCs w:val="22"/>
          <w:lang w:val="pl-PL"/>
        </w:rPr>
        <w:t>”</w:t>
      </w:r>
      <w:r w:rsidRPr="00B65E23">
        <w:rPr>
          <w:szCs w:val="22"/>
          <w:lang w:val="pl-PL"/>
        </w:rPr>
        <w:t xml:space="preserve"> zasygnalizuje prawidłowe przyjęcie leku. </w:t>
      </w:r>
      <w:r>
        <w:rPr>
          <w:szCs w:val="22"/>
          <w:lang w:val="pl-PL"/>
        </w:rPr>
        <w:t>Po usłyszeniu „kliknięcia” należy kontynuować wdychanie tak długo, jak to możliwe. Niektórzy pacjenci mogą nie usłyszeć „kliknięcia”. Należy sprawdzić okienko kontrolne, aby upewnić się, czy lek został prawidłowo podany.</w:t>
      </w:r>
    </w:p>
    <w:p w14:paraId="185274D1" w14:textId="77777777" w:rsidR="00E032F8" w:rsidRPr="00882C74" w:rsidRDefault="00E032F8" w:rsidP="00E032F8">
      <w:pPr>
        <w:numPr>
          <w:ilvl w:val="0"/>
          <w:numId w:val="30"/>
        </w:numPr>
        <w:tabs>
          <w:tab w:val="clear" w:pos="567"/>
          <w:tab w:val="left" w:pos="708"/>
        </w:tabs>
        <w:spacing w:after="240" w:line="280" w:lineRule="exact"/>
        <w:rPr>
          <w:szCs w:val="22"/>
          <w:lang w:val="pl-PL"/>
        </w:rPr>
      </w:pPr>
      <w:r w:rsidRPr="00882C74">
        <w:rPr>
          <w:szCs w:val="22"/>
          <w:lang w:val="pl-PL"/>
        </w:rPr>
        <w:t>Wyjąć inhalator z ust.</w:t>
      </w:r>
    </w:p>
    <w:p w14:paraId="2E584534" w14:textId="77777777" w:rsidR="00E032F8" w:rsidRPr="00882C74" w:rsidRDefault="00E032F8" w:rsidP="00E032F8">
      <w:pPr>
        <w:numPr>
          <w:ilvl w:val="0"/>
          <w:numId w:val="30"/>
        </w:numPr>
        <w:tabs>
          <w:tab w:val="clear" w:pos="567"/>
          <w:tab w:val="left" w:pos="708"/>
        </w:tabs>
        <w:spacing w:after="240" w:line="280" w:lineRule="exact"/>
        <w:rPr>
          <w:szCs w:val="22"/>
          <w:lang w:val="pl-PL"/>
        </w:rPr>
      </w:pPr>
      <w:r w:rsidRPr="00882C74">
        <w:rPr>
          <w:szCs w:val="22"/>
          <w:lang w:val="pl-PL"/>
        </w:rPr>
        <w:t>Wstrzy</w:t>
      </w:r>
      <w:r w:rsidRPr="00501938">
        <w:rPr>
          <w:szCs w:val="22"/>
          <w:lang w:val="pl-PL"/>
        </w:rPr>
        <w:t>m</w:t>
      </w:r>
      <w:r w:rsidRPr="00882C74">
        <w:rPr>
          <w:szCs w:val="22"/>
          <w:lang w:val="pl-PL"/>
        </w:rPr>
        <w:t>ać oddech tak długo, jak to możliwe.</w:t>
      </w:r>
    </w:p>
    <w:p w14:paraId="0B63961D" w14:textId="77777777" w:rsidR="00E032F8" w:rsidRPr="00882C74" w:rsidRDefault="00E032F8" w:rsidP="00E032F8">
      <w:pPr>
        <w:numPr>
          <w:ilvl w:val="0"/>
          <w:numId w:val="30"/>
        </w:numPr>
        <w:tabs>
          <w:tab w:val="clear" w:pos="567"/>
          <w:tab w:val="left" w:pos="708"/>
        </w:tabs>
        <w:spacing w:after="240" w:line="280" w:lineRule="exact"/>
        <w:rPr>
          <w:szCs w:val="22"/>
          <w:lang w:val="pl-PL"/>
        </w:rPr>
      </w:pPr>
      <w:r w:rsidRPr="00882C74">
        <w:rPr>
          <w:szCs w:val="22"/>
          <w:lang w:val="pl-PL"/>
        </w:rPr>
        <w:t xml:space="preserve">Wykonać powolny wydech. </w:t>
      </w:r>
    </w:p>
    <w:p w14:paraId="06828F2F" w14:textId="77777777" w:rsidR="00E032F8" w:rsidRPr="0079673D"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240" w:line="280" w:lineRule="exact"/>
        <w:ind w:left="-142"/>
        <w:rPr>
          <w:szCs w:val="22"/>
          <w:lang w:val="pl-PL"/>
        </w:rPr>
      </w:pPr>
      <w:r w:rsidRPr="0079673D">
        <w:rPr>
          <w:szCs w:val="22"/>
          <w:lang w:val="pl-PL"/>
        </w:rPr>
        <w:t>Niektórzy pacjenci mogą mie</w:t>
      </w:r>
      <w:r>
        <w:rPr>
          <w:szCs w:val="22"/>
          <w:lang w:val="pl-PL"/>
        </w:rPr>
        <w:t>ć wrażenie przełykania grudek bądź odczuwać</w:t>
      </w:r>
      <w:r w:rsidRPr="0079673D">
        <w:rPr>
          <w:szCs w:val="22"/>
          <w:lang w:val="pl-PL"/>
        </w:rPr>
        <w:t xml:space="preserve"> lekko słodki lub gorzki posmak w ustach. </w:t>
      </w:r>
      <w:r>
        <w:rPr>
          <w:szCs w:val="22"/>
          <w:lang w:val="pl-PL"/>
        </w:rPr>
        <w:t>W razie braku odczuwania posmaku lub innego ważenia po inhalacji nie należy przyjmować dodatkowej dawki.</w:t>
      </w:r>
    </w:p>
    <w:p w14:paraId="59BBBDD6" w14:textId="77777777" w:rsidR="00E032F8" w:rsidRPr="00882C74" w:rsidRDefault="00E032F8" w:rsidP="00E032F8">
      <w:pPr>
        <w:tabs>
          <w:tab w:val="clear" w:pos="567"/>
          <w:tab w:val="left" w:pos="708"/>
        </w:tabs>
        <w:spacing w:after="240" w:line="280" w:lineRule="exact"/>
        <w:rPr>
          <w:b/>
          <w:szCs w:val="22"/>
          <w:lang w:val="pl-PL"/>
        </w:rPr>
      </w:pPr>
      <w:r w:rsidRPr="00882C74">
        <w:rPr>
          <w:b/>
          <w:szCs w:val="22"/>
          <w:lang w:val="pl-PL"/>
        </w:rPr>
        <w:t xml:space="preserve">Przerwać i sprawdzić: </w:t>
      </w:r>
    </w:p>
    <w:p w14:paraId="126EAAB0" w14:textId="77777777" w:rsidR="00E032F8" w:rsidRPr="00882C74" w:rsidRDefault="00E032F8" w:rsidP="00E032F8">
      <w:pPr>
        <w:numPr>
          <w:ilvl w:val="0"/>
          <w:numId w:val="30"/>
        </w:numPr>
        <w:tabs>
          <w:tab w:val="clear" w:pos="567"/>
          <w:tab w:val="left" w:pos="708"/>
        </w:tabs>
        <w:spacing w:after="240" w:line="280" w:lineRule="exact"/>
        <w:rPr>
          <w:szCs w:val="22"/>
          <w:lang w:val="pl-PL"/>
        </w:rPr>
      </w:pPr>
      <w:r w:rsidRPr="00882C74">
        <w:rPr>
          <w:szCs w:val="22"/>
          <w:lang w:val="pl-PL"/>
        </w:rPr>
        <w:t xml:space="preserve">Upewnić się, że okienko kontrolne zmieniło kolor na czerwony (Rysunek K). Potwierdza to prawidłowe przyjęcie pełnej dawki leku. </w:t>
      </w:r>
    </w:p>
    <w:p w14:paraId="3A96E3A6" w14:textId="67635E46" w:rsidR="00E032F8" w:rsidRPr="00501938" w:rsidRDefault="00EC0972" w:rsidP="00E032F8">
      <w:pPr>
        <w:tabs>
          <w:tab w:val="left" w:pos="283"/>
        </w:tabs>
        <w:spacing w:after="240" w:line="240" w:lineRule="auto"/>
        <w:ind w:left="284" w:hanging="280"/>
        <w:rPr>
          <w:szCs w:val="22"/>
          <w:lang w:val="pl-PL"/>
        </w:rPr>
      </w:pPr>
      <w:r>
        <w:rPr>
          <w:noProof/>
          <w:sz w:val="24"/>
          <w:szCs w:val="24"/>
        </w:rPr>
        <mc:AlternateContent>
          <mc:Choice Requires="wpg">
            <w:drawing>
              <wp:anchor distT="0" distB="0" distL="114300" distR="114300" simplePos="0" relativeHeight="251678720" behindDoc="0" locked="0" layoutInCell="1" allowOverlap="1" wp14:anchorId="4B2A5FA6" wp14:editId="14645025">
                <wp:simplePos x="0" y="0"/>
                <wp:positionH relativeFrom="column">
                  <wp:posOffset>-262890</wp:posOffset>
                </wp:positionH>
                <wp:positionV relativeFrom="paragraph">
                  <wp:posOffset>17145</wp:posOffset>
                </wp:positionV>
                <wp:extent cx="2409825" cy="1784985"/>
                <wp:effectExtent l="0" t="1905" r="635" b="0"/>
                <wp:wrapNone/>
                <wp:docPr id="104253316" name="Group 44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409825" cy="1784985"/>
                          <a:chOff x="1004" y="12153"/>
                          <a:chExt cx="3795" cy="2811"/>
                        </a:xfrm>
                      </wpg:grpSpPr>
                      <pic:pic xmlns:pic="http://schemas.openxmlformats.org/drawingml/2006/picture">
                        <pic:nvPicPr>
                          <pic:cNvPr id="189850611" name="Picture 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1871" y="12153"/>
                            <a:ext cx="2928" cy="2811"/>
                          </a:xfrm>
                          <a:prstGeom prst="rect">
                            <a:avLst/>
                          </a:prstGeom>
                          <a:noFill/>
                          <a:extLst>
                            <a:ext uri="{909E8E84-426E-40DD-AFC4-6F175D3DCCD1}">
                              <a14:hiddenFill xmlns:a14="http://schemas.microsoft.com/office/drawing/2010/main">
                                <a:solidFill>
                                  <a:srgbClr val="FFFFFF"/>
                                </a:solidFill>
                              </a14:hiddenFill>
                            </a:ext>
                          </a:extLst>
                        </pic:spPr>
                      </pic:pic>
                      <wps:wsp>
                        <wps:cNvPr id="234167070" name="Text Box 3"/>
                        <wps:cNvSpPr txBox="1">
                          <a:spLocks noChangeArrowheads="1"/>
                        </wps:cNvSpPr>
                        <wps:spPr bwMode="auto">
                          <a:xfrm>
                            <a:off x="1004" y="12311"/>
                            <a:ext cx="1725" cy="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00FC8419" w14:textId="77777777" w:rsidR="00E032F8" w:rsidRPr="00882C74" w:rsidRDefault="00E032F8" w:rsidP="00E032F8">
                              <w:pPr>
                                <w:rPr>
                                  <w:b/>
                                  <w:szCs w:val="22"/>
                                  <w:lang w:val="sv-SE"/>
                                </w:rPr>
                              </w:pPr>
                              <w:r w:rsidRPr="00882C74">
                                <w:rPr>
                                  <w:b/>
                                  <w:szCs w:val="22"/>
                                  <w:lang w:val="sv-SE"/>
                                </w:rPr>
                                <w:t>CZERWONY</w:t>
                              </w:r>
                            </w:p>
                            <w:p w14:paraId="726474DE" w14:textId="77777777" w:rsidR="00E032F8" w:rsidRDefault="00E032F8" w:rsidP="00E032F8">
                              <w:pPr>
                                <w:rPr>
                                  <w:b/>
                                  <w:sz w:val="20"/>
                                  <w:lang w:val="sv-SE"/>
                                </w:rPr>
                              </w:pPr>
                            </w:p>
                          </w:txbxContent>
                        </wps:txbx>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4B2A5FA6" id="Group 440" o:spid="_x0000_s1054" style="position:absolute;left:0;text-align:left;margin-left:-20.7pt;margin-top:1.35pt;width:189.75pt;height:140.55pt;z-index:251678720" coordorigin="1004,12153" coordsize="3795,281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owd2IOQMAAKUHAAAOAAAAZHJzL2Uyb0RvYy54bWycVdtO3DAQfa/Uf7D8&#10;DrmwsLsRu4hCQUi0RYV+gNdxEovEdm0vWfr1nbGzF6Aql4dEHo89PnPmjH18supa8iCsk1rNaLaf&#10;UiIU16VU9Yz+urvYm1DiPFMla7USM/ooHD2Zf/503JtC5LrRbSksgSDKFb2Z0cZ7UySJ443omNvX&#10;RihwVtp2zINp66S0rIfoXZvkaXqU9NqWxmounIPZ8+ik8xC/qgT3P6rKCU/aGQVsPvxt+C/wn8yP&#10;WVFbZhrJBxjsAyg6JhUcugl1zjwjSytfhOokt9rpyu9z3SW6qiQXIQfIJkufZXNp9dKEXOqir82G&#10;JqD2GU8fDsu/P1xac2tubEQPw2vN7x3wkvSmLnb9aNdxMVn033QJ9WRLr0Piq8p2GAJSIqvA7+OG&#10;X7HyhMNkPkqnk/yQEg6+bDwZTSeHsQK8gTLhvixNR5SgO88OD9bOr0OAg/F02J1Psgy9CSviyQHt&#10;gG5+bCQv4BsYg9ELxl5XFuzySyvoEKR7U4yO2ful2YPiGublQrbSPwahAkkISj3cSI5kowHk3lgi&#10;S8h2AlSkR5ATUawDXmEVHk4mmOR6bdzJMLNQJKL0WcNULU6dAaVDGNi+nrJW941gpcNpZOpplGA+&#10;QbNopbmQbYtVxPGQNzTLM7H9g7oo5HPNl51QPnamFS1QoJVrpHGU2EJ0CwG52qsyAGKFs/wn4AZw&#10;MPZWeN7gsAIQwzyUd+MIiLcgMR0Hun1VitlkDLw8ldRGkdMcLiiU4wtBAc3W+UuhO4IDwA1Qg9TZ&#10;w7VD0ABuvQRhK43srZlGaAPpgBTvI7jg3JpUsF7Q+q4evm2YEYAGw25llB+MsqNxOoabLsroDhP9&#10;olcktNKwGLud+BVMozQC+bHp/yOena3x0LdRv+3mg9ivrFhTn43XN8EoC7fAppW3tL6XeVa06mkp&#10;4gxcDi6IJWL3q8Uqtt0YOwOdC10+AitWQ6GBPXjRYNBo+4eSHl6HGXW/lwwvg/ZKQemm2WiEz0kw&#10;RofjHAy761nsepjiEGpGPSVxeObjE7Q0VtYNnBTLoPQpXKeVDOLaogIZoQHqCaPwFgT1De8WPja7&#10;dli1fV3nfwEAAP//AwBQSwMECgAAAAAAAAAhAC4a2I8akAAAGpAAABQAAABkcnMvbWVkaWEvaW1h&#10;Z2UxLnBuZ4lQTkcNChoKAAAADUlIRFIAAADuAAAA9wgCAAAB4lLPsAAAAAFzUkdCAK7OHOkAAAAE&#10;Z0FNQQAAsY8L/GEFAAAACXBIWXMAAA7EAAAOxAGVKw4bAACPr0lEQVR4Xu3dh78V1dk+/PfP+D15&#10;ShJNYsmTYoqaaFSCSgcVlGKvsYGCoiBVkd4Ujb33hgiIooKAYhcUVCwoxYY9UWMXn/c7c89eDPsU&#10;Dhw4wAnrc7OZPWdmzZprXeta1z179uz/7/82WWmSqleveqVYalz5Z5ftY6Ghrf7ss88//uQTr199&#10;9dUPP/xQrK2jRO31VT303PNvvPm2affe/+Csh2fPmTd33vxHHn1s/mNPPPHk0xGPP/FUsWltpZaq&#10;Bw4aEgvjJlx4z7QZ02fMvH/mQ7fdMfnW2++6+dY7xPU33jLvkfmO8dTTz6567/3YuGbJqk7opBK1&#10;jx4z/qZbbo+qz+434Mmnnln43CLLxxx7vAM8+tgT1qxY+WbsUrPUXrXy593/PGbcxO1//BN1vfLq&#10;a8cd/zf4XHv9TWf2PfvyK685Z8BgVcNkycuvFjvUKHVWvecee6pX3H3PdLXPfGAWxGfNngv0OXMf&#10;Bcij8x+H9aLFLyx+4aVin7VLnVV37HjAkKHDVK3tk6dMS1V7nTb9vlT1swueu+6Gm4t91i51Vn3A&#10;AQf1Oq1PnzPOgsDAQUOnbv9fU7b7z7u3+8/JP/3R7T/5jzsn3zP74bkPz31EZ6JQsc/apc6q27Rp&#10;B9BJF196yWVXXnr5Va//Zkfxwe92fvnXOzzw8x8/8+xCKC9bvmLVqvcgXuyzdqmvak2+6O+XoZ02&#10;islTps58cJZKX1ryilj6+hvvvf+BcQSTYp+1S51Vt2/fUdUTLrhI1brReEG1BQuff37RYhR89bWl&#10;H3708eef/0tZtPjFYp+1S91Vd+jUs1fvc88bruGILI4+5rhTTu115FHHHH/CiZddcbVKv/jiC7Wv&#10;d9W68eRTeqlLjR98+NGXX37pxFe++ZbwV2JyzXU3qtrChrTaMDn66GPxeur0GbD2SkNefGmJwf3d&#10;d98RKbX/85+fgqjYZ+1SZ9WtW7dV77DzR0688OK/X3oF8qKz8QLoZctX6r2vvv7aAdSuY4t91i51&#10;Vn3EkUef8LeT+vUfMGLkmDPOPBu+J550ykknn2rlSSf3tPDpp5+tXr1aDxvxxT5rl9qr/v777zt0&#10;6GQ0ntrzNOPlvGEjRowaS61Gj51gcJ47bMTfTjy5x6GHA1rtDlPstnapvWonvvde+2imITN+4iR1&#10;qXqXX/8GZ373m10s01tt79HjsH/8858XX3J5sdvapfaqdZeqnTuIwa3VZ519jqrVK3SsqgHVvfuh&#10;gL7qmuuL3dYudWK911/21moid/6I0eQUBVPVkBk7/oKomnCvd9UtWrTs138gwbzr7qngHjZ8lJMA&#10;CJTHjpuoapMD/br62hvwsthn7VJn1W3btjcxduvW45N//OOhWXPMO2pPPUkABg8dZkBdeNElnTsf&#10;XOyzdqmzagyxp3YddfSxxvrrbywzE2Zife/9ZjUdgI6k0Qnp82KftUudVSt2Pr33GUTKwrHHnUBG&#10;jM9MTI4+FvTWw4dAFlvXKPVVrZx2eh9Br40aJxGDpWev061Rb7t2HYrtaitZ1fUXTVa75t9y250k&#10;+4JJf3eYvmf1P6Rr92KLOkpR9adH/jIWNmJZ0+qvr+oDmcZHUV1DANngsumrLp/IxioNajXJN5uQ&#10;f/Pht99+V6xdV6mvarpz+513801MEzeTOabHnnjs8SfDAZvgGahi07XL531beK2lambMK+VDZDb1&#10;vvsfNJWECbbGKA9XpuqXlrxsMou9yiXgrb3Vaj/wwM5XXn0d2Ztx/wNvLFtOPDVfdb379DXECXoY&#10;Pl672KdU6qtaCZuqpVrNzZAhQmiSNdC9RnpAsMzCxQ6l0qCqO3c5RNXigYdmZ2lHbiEj8wjr/trS&#10;14sdSmUdVTvrqJ1dh4mqqbaqiarlVDW4ix1KZR1Vm03AGkp0109/lBzwnT/90R177BaccYCnn1lQ&#10;7FAq9VX9zbffqtqcwtzQz9m/+Mkbv9nxrd/uxATP32m7qb/cnofiVN986+13311V7FMq9VU9eMh5&#10;xN5EDo1wwKgSyYBKOWDmmvkziPjrYp9Sqa9qiYxpxURu1KgRyvjAFzz3/GIOT2hvOGDk4YeK3Spl&#10;HVVrtRl91OhxptcwwYwr5pkqnVNWa26CmVjjqNitUtZRtSp0o2mQoZZYcExyANWFwzO7Y7e3Vpp3&#10;Yq9U1lE1S6deFp2BAjS4ZRv44DCMpG1uuOlWtcNaP8deqawLkKOP5WnkSJyGA0TaEUn5O+++Swgt&#10;6Im33n5nvauGA/JxNiNHj3OM3PueipH5Qk+1A9qWal8/QFr+dV/yhCQTJk7SaVioPx2Jb7JwZt9+&#10;3LdltYdxKHarlPqqZjBU3eXgrtDgsjlHY9IB0BERGT62uGvX7m+/8y6GQLzYrVLqq5oDxjxnCmua&#10;p2rBqQqtDn/N8Wi44bN+rTYPaCDPiAZhU8ESVcurOVVV8z1cPa/d/5xBxW6VUl/VrVq10V38Ec3k&#10;HGHCVzqVPf60h7eqhrvOtH7K1Hv33791sVul1Ff1X/bcC9xqZ+yQAQhOAlWSCR4+YrRRKmE1VRb7&#10;lEp9VSuGDO+bmdKjjzVMXnhxCW1CbWNHvxn3cgYmuFZzvY6qDz6kGzTVoorITXFRWKABPCbpgFKx&#10;9dplHVUrUfvkKdOMdbWEPIFYqoE5sMK/YtO1y5qq67l4iFi9+5zpAGggkb7jrinGC5I4QLFFbWX1&#10;0kzC6mv1hpXwN8qaqp1F4yPaG2Xjt7oJSu2Nln5UnejmiloZtlajbVQsbWGlqmEbTo+vv/nGaCK5&#10;cRVQPkldqSDTwhTee98DHCjTbKZmQuOKKb8oikundVzQrKtsBE7TVK0kghxrNM6y0MRopTmuaOWc&#10;eUynmDP3Uc45UgkmbMGC54jpy6/UeX26Zkl4N7TRDAObHcv77ddKo5lM+RNoI9URUDfZEF9z8xVX&#10;XUuLvfIbbdq069HjMAkAsQ9Pzspo+qLFL3AwppKodp2lutENZHM0/dDDjjCZXX7lNcENTJAwaAS/&#10;ygFQ3UWLXwTha0vf8ApR8xSjwnE4mZQb2l4SxJ7rlqL2dZUNbLTCrO3bcr/Ib4RsLxrtdcHC5zUF&#10;PZBbJ/gTsPF+0sWXCo4IfzKk5z8en+rY2FzrxGQfRe31lg1v9J93/3NqcWq3UZWGXaR/ZU4HrSMV&#10;jEYnhkg35Sx1XSGsKhve6AMOOEhf9+s/AFWYm5132FG7oQjRmOl5irDIfES6sMZW8LRan7U4b3SA&#10;jSGLX3jJwChqr7dseKNbtWrDMcQlQwzWeq5YvspDPLbTdk/tvP3jO233yI7bzdvxp3N3+OmcHX4q&#10;05z58/+5Z7v/un37/6CG2Ky5ZaRR35qi9nrLBjbaqCIFkj2t5FO5brnNlVdfJ3QxPUHiGJ33TJuB&#10;G5pFIhA3hTTWEF22fOXyFSvlVbI2pt9mxQHqLRvY6BYtWjLEejwaTRZuvPk2ww6hg8eJyonEoI1L&#10;JWigxUy67JjOyArlyOL9Dz6s9UJKzbKBjSYd7Tt00mgMGTBwiDyGLFx97Q2aTi74S3+qClYZv+nd&#10;G8uWr3rv/U/+8Y/I5yVsigUnQCJNNMUx6i4b3uhOnQ40sE7teRr/i9mmhtQ+84iOXr16dbF1qeiB&#10;w484SnaFSM4wWqwE0hotCSs2rbs0qtEOTyLgp/WC8TCwnl+0mFrHZaJ05c9K0weA//HPf6aTQSrU&#10;F2D+7LPP/RV16vo0p1w2vNFt27bv3v3QaK7EjtLRaQwxELVDlmMUUgmaHZ92apAdV775FkTx+Kuv&#10;v/bWCUS7iZ1kEacN6PwI9ZUNb7SxSHTlYpSOPBuOMtMJEyeBygmYqIk0tY5PPbHIgj7R+1j7wYcf&#10;BafT1WNny58Q7E2F9A8//KDRrVu3lZqbOKR4p/c+A62HDR9lWdLY54yzjM5Ip8/Nr2cMGnzuWWef&#10;Y9RK/SJ/FQDWboRWJ8jtyMlsqkbr4i4Hd2351329ynRl7HFpbvSY8WREW4ePGA11YSW2SH/RQ+tZ&#10;wrHjJnodkn9GZsdu3XqYXD7+5BPVGp0S2k3VaJYIN/b6y95gzkbhMcfpWS3TYrMjYowYOeb8EaPj&#10;6ov43W928fqH3/3eQnbFZPwF4yZcOH7iJPO/8cCpIv3rbyxDeiShKsVh6i4b0mhTlxbjht7Xbi2+&#10;6+6pwWONhiikwalB5UZ7RY+JF17s3KLdugKdjAr8MV6ffmaBbiHkxWHqLhvSaGWffVpot+GFHh06&#10;dAISD6QdmXnKL/yZKXfbdbeOHQ+I5grt23233ePalEYL52yk0k3bAxjFzf9qK45Rd9nARtM7ceCB&#10;nbVAMoKaVJYS33r7XTht2GkQhjgBrTfdGJpxvSvRWkN5LOuF7U00DAnhA3xxjLrLBjZaadWqDSBB&#10;pX3QOuzwI/lPvkew82y+uSPUA1uMSA21JqQNB3BaRxkSXgkl2sC+ffuORe31lg1vtAJsYoep2oEn&#10;YZojLOvxmBHNjhICKGor8Y75yDZa3LtPX/uqgYpDoah3XaVRjVb0puY6qtZLCnHDW2Ic9l/TjdQI&#10;whznY0ETDVlcos2CYaTrRY0NKNWNTlfg1qtkn0ccc5ymR+uBSk+Y7IzWQ4dpX7AcQ3hAPhslbGlo&#10;MjCko6ilwaW60cr6gl0uRh6YDT7DK/VATJmx4K9mEANgvS50lEu5eWsaHaUxTd9EpWaTqhu9VZSt&#10;r9HbWrzpSy0t/m7WFSi/JUSt+rtWi+OuoOLNllG+uuiEqjuh1rR4U9witbFKuW0bjcdSLymqrEnO&#10;JwHxml3L+Ne/vvn225p3J6xv+f75mcVSY1psZmbTZN133DXFRD15yjQzNssx7d77p8+YOeP+B+Iz&#10;gOrrpfknFWx+rbfL1FMSXTewxVI3Dj1u0YtbbdIF3Pg4Il1vfqxyD1VceE6v1ju9oroGlM9O+WMs&#10;NKjFICyW8nLEkUdz6ICMT1VgmRCNT1UC1DgBLjQiTkPS+tTTzz674LnFL7y0atV7soSi0gaXBrU4&#10;Lo8Xb/7v//gbWdCdk+/RaByI5mo6zG67Y3JE+jqFiGt5xUcq8x+PTyc0+q2333FWRaUNLg1lRWr0&#10;mX37MWWXXXG1psB+2vT7tFhzNRGtwc8i+6tlgTxxGeTIo46R5CWqYAWkX1v6Rl1ff6inrAePo9F/&#10;2XMvBjLuKY9rzIHxK6++9uprSzGbJ7YZesioLfCiLLWcSkoSnwClFr+05GXjz47FARpW1m/kRaOl&#10;nPK5s84+B8wx8mD8wYcfvf/Bh3QDN2xzzoDBwIautIpvtmX/cwbBOGBOn7UtW77y7H4DitobVtav&#10;xUo0WiO8gjM+2NTiyFjlIAMHDcFyPUBMJl18qS1lXM5Ejl20uPKB1cLnFi1fsVLGWlTdsLLeLe7c&#10;+eBotPjVzv9rSGmu0IjnFy0mCIYjfqO18wEwKmt3fC4YAKfPUJ5+ZgGtIORF1Q0r691i6XtqsdDd&#10;8bF2hKmhSt1C4JxJ0gotDrkQS15+1Zqi6oaV9WvxO+++W26uwGkyV6ceVxod35AqWJELXAy+F15c&#10;UtdXP+oq69fi+EaBUUWqUqOvuOpaHCBzNTE2ETqT0BPtjisbIReB8aLFLy5Y+HxRe8PK+rV4r7/s&#10;fexxJ1A3jZZI9z2rvxaPHjOex9BuM8tJ+T1+6SKGjY8+5ji6Ro8xPmtuhRVBDM3dtC3eM78185RT&#10;e5lE4poauXUCmn7usBHTt//vKdv9Z7rnNuKun/7ozp/86LYf/78RI8fohOAJWuNJNN34q/XzobrK&#10;emN82OFH5h8SDx0wcEi//gOpsllQ08dPnPTszj97Yqft5++Ufd6aPnJ96Bc/vvdn/33nT380euwE&#10;QxB9CYWwgMHmPDPIhx99XBygAWX9WrzHn/bo0eMw7SNVEyZOMo/EPcfCwsJf/vz13+y49Dc7rPjt&#10;ju/vsvMHv9v53V12enrnn2n3jJ/9N3ehfeY5U+Oy5SsosXHMDJlE8L44QAPKerfYdIAVpokx4yZq&#10;JfoS3bhCfNU115s4brrlduphwOn0BQueS58NR8T3/N586202yIwTF3nNNcUBGlDWm8eHdO1uhBl5&#10;Y8dfoLn0OBy9Vorc2mc3IWXi8PBcvW9agWse2dcS8w+0V0A3PqHy6i1/UhygAWW9edy1a/f8iuUQ&#10;LQaqg5nkyDA5E2VfHxMyQWAsWYicEq9oX3yA+dlnn0uxLKx88y3JS3GABpT1azFn0737oVjB1owY&#10;NdYMHNbCtKfRGkq8YmrQyrgjXVu9kjAwR3P/+c9PtTXKp59+hh52Lw7QgLIhLcYKEkHOxk24kBXW&#10;6EifBlfuchdkOC4hU2XyDGktowmpufFRthbjtFymOEADynq02MH22adFt249TjzpFDJM4M4fMZqo&#10;XXLZlamhEeYR/SBMHPRb9OzVm7YwPeXmWlCnFm8qrdDdLVq0hDHMzCBU2bSXWmlio3rxNdRih0r5&#10;5ttveWWnETdERHMVLQ4ebyqMTQH7ttxPi83AvU7rY+KIDzsQADdCX1leSkdlX39jGcp+/c03LMT3&#10;338fpzH03PPJCx1csfLNaDG50GJDNg7RkLIeLT7ggIO0mLrFBxzR3MOPOCrsAZdDKIiDBWH6NfiM&#10;No3TrC+//DIqwQEwazTpiMsxTtWO8deGlPVoMWnDii4Hdy2gPfpYM7YBF0qMo0mSQ4yxiFyY4Yy5&#10;jz/5BKiJMNFolPjo448JyKZqsemDVshBwo4detgRyBCXWjAhGmHCixbr6JjzvvrqK/1uPgYnUJPp&#10;sbEwg7yxbLmR1/ArXevXYol0x44HBBnQWkP5TMFgsBbeMg8hzxphBuHL4qYLjTYnAxV3ozbLWmyX&#10;15a+wdPJamP9Ost6tFhz+YoQLFoRtwLw+FJOjY58jvM0Lgk2aTu152leSaGNTYFgxg1yljh9/Y23&#10;aDRrxPLjT6xcZ1k/jP+8+5+1uFOnA7WJHnOb5543HNjDzh9JvEwWmquJlkXce1RZ09MCnwRa3Igb&#10;dTDBPK9z9IoBEEdZZ1m/Fht5bdq002g61bPX6QSOSzb/xYd5Z/cbMGjwuf5kOhRDhg7zVyINbBKO&#10;/VTZvmDGDcKnTifsr6hvJoqjrLOsX4s7dzlEo1lkzYUZjdMsYDswx4whcZNL9tWXyrdfxPARo21j&#10;2jPRGK89Dj0c0pyQOjVdb+CxDeIo6yzr1+L2HTppsVZmcnHMcVqjfQQhQOWN4s6cCy+6RF8bhV41&#10;N7vpYtxE6/UJLTcHaXc0moBY6fRMn8Vh1lXWmxXmEcYNzLirZcacNiEDgKPFaNCuXQcM4UhJuAaB&#10;nzVlm7RbRogYRJ2xfvuddym0ISsM4uIw6yrr0eK4t4U/dlQ4mW8vv/KaiRdezLJB3SG1GFpQj3ty&#10;4g4X3W2zTFLyRtsAPVRCcNhl6qHpNE4lxWHWVTakxSQMoUOb8rtxhmpxhnHlC23liNty0q1PXmEP&#10;Zr3EcpgRtZhi2Lc4zLrKerS45V/31WIU1GLzCEnC1GgxhLTJ+Ktqa1pILRY2xmbEuP3Ou3l/px0J&#10;YnGYdZX1aPH++7c2SxtwNIsfmjsv+84aHiOxQFbESM1NUcY4wsZa7MwltqZGzRXsVHGYdZX1aHHb&#10;tu1hfOCBnfUgFrIN3JkEBLRgJsNaTPJ0d7nF++3XioxkcpE3F4/pt3k+PL4cFrqazicVh1lXWY8W&#10;yz5QGTckHUASbJduBTNqQk7LIN27T18N1XTqa4HxJ4IhcFpsG5O2CcV5Wj91+gymD1WKYzSgrEeL&#10;+ay4qwwRTVQHH9KNEjPvrLCmZFfihg7TYj1g/tMmMxwypHlEi+mgbfKMa4hXe91x1xSpq4FYHKMB&#10;ZT1arJii43Z2TdH7UJdr8LhOhucEs4lAo+Nmsmzaq8x8mmse9hr94HzItr7i7yhG69ZtiwM0oKxf&#10;izVX7ah82x2T9bvRw3YihkZLLoweUgVjPR4TiuZqKOXmnpF1wgUXabQdeSNTDN5jlL5ar0+c1q/F&#10;CpgdEitMb/rdEIxk5PlFi5ctX/nKq69J9cA2e868mQ/OYu2J4K2330W8zSNxfdbubAlLbe40XqFQ&#10;VN2wst4tpsSOh6lmDTTQv5FLa4rWEz6tJCO0Ty7E4hATLaOJ2bkdc5xGsz6IgcccX/v2HW1fVN2w&#10;st4tVvghLRb6Gi/ZdrDBO13iDiWJ0AMRWuzENNcYAK3mdujQSapbVNrgsiEt1vv8UDTatMdasDuR&#10;bmi6Zmm6E4hziB4Q/kTXwjkRY0Rq1eA7IsulaPEPnzc0zYpyy213GjHRaJg98NBstH5t6evaFMmS&#10;pCMyEQtstPU2QwDQIpUpmkoWda1nKVqc7gVoeHnhxSVwikYLgjDvkfle6QOtIHOZ3xhyHkEwyMxt&#10;0AXt6b3P0FyDoailweXbqeNioWjxBt8eFATQjmi3BS0zk2mipJpEoCzpTR+XMCRHHHl0sfP6lFru&#10;CNngB1zKJtBAc7kOLY6cz0KchlcjVXONSOOv2Gf9SzXGypZ2F1a5lNu2psWKP5TvIdoSyje3Dq6C&#10;cq0WR7HFFhK16kEtLd7Cy9bX4q2xbEO5Kco2lJuirBtl0hga+cXo7lvaLLMZy3ezrkjIrBOWOlGO&#10;h71sg7WBJeAu3tQotaD8ed8W9eywrdRT4Pb1VbU832pz6vIPP/zw3vsf3Hf/g9fdcLO44aZbb771&#10;DtnkbXdMvj1/DkH+sWx277vsZsrUe++ZNiMe1DN9xsx778uedCKJFGqoilhvg9j4yaeeef+DD2t+&#10;3L8pCqD/NaT6akxTozx2/AWTLr70mutuvPHm22B66+131YppCsjKIRO4gW8gm92F+cCsLB6svFZC&#10;pi8ezG90zG4LqtwqL5OeO2++tyrcdKAD+rvHby/e5KXpUM6uledPMYIsKKEGqYAp7lqFS4FaxNp4&#10;RYCsfD9Vgk+AD4hx4+X8/FbRuPHy6WcWPLvguQVi4fMLn1sU94otfT17KJGuLRq3UUt87ap4k5eN&#10;hvJdd0+Nm2eL92uXQYPPPebY4ydMnHT9jbc4t7h/NvCNsR/cjPFekLQ2lAPiiAzl/EksKebMfTQi&#10;7lMBd9zTBu4n8vvMn3r6WaCD+9XXlma3OK56z3gqmrhRy6ZCWRmYP+KqJtavLX1977326XVaH3KB&#10;y0iNzvQhBMHgTToQQJOI0WMnnJ9/D/7gQ7odeGDnAw44SHTqdGDHjge079Api/Yd27Xr0LZt+zZt&#10;2kX4U7duPQ46qIs/2RfKIM5QrtwFDejAGtAvvLhk2fLsZqdnnl142um1P4+xMWUTohylJtZ7/WVv&#10;Z97njLNGjxl/yWVXXn3tDYA2yyE1oAPlmK+Cy6gHGgpw8im9Lshvm5lwwUXYfe31N0W1WPzr//2V&#10;BeuRMa5a64bu3Q91lGOPO0HfIHuBcv4UJyjHjcXBaNKx5OVX33zrba8XNuBREOtb6kO56m+NKWWs&#10;98zvtD3r7HNGjR4HMnQ2+4WjMPUBOqEsiACK8R5e+58zSE9wF7Z57vnFqgJ0hw6djAPr8dEa2I0d&#10;NzE+FD3p5J4qP2/YiJ69Ttc9IC6UOgc66YZA4aDzG8uWmySGN/iOhAaWJkI5ShnrcwYMxmUon3Hm&#10;2d726z+AzSAdcR8aCgfKi1946YMPP/rwo495r959+nJ4tkF8uCxa/AJNUINt4LjLr3+DkogJWXy0&#10;MVHiUuIeA4cGMY0uo6xLAmV7xV16y1estHLY+SOLFm+k0qQoK+Ti97v8LmFdDniBDzFjxguUQfDa&#10;0jdWvvmW82cGTIC4xuphvY3RX9+AnuwA97IrriZBrOHECy8OITK7Xnr5VQZNoJwmQFEWDRE3cC5b&#10;vsKrsVU0dyOVpkaZXPTocZiogjgCZOAz3QWXQ5djIdmMWBNmmf+j42tM9PT7LOgGXWVM0BYb8CQ0&#10;XRS6XOFyeLuEMjovWvwiOgvHMoCKFm+M0qQof//997v+YdcqZKvipltuR1V4BbhIXTi5HOVwcmHm&#10;yjYuc3K1WeaIZDAKlNeW5jQHEg1EhrK3TE7R6I1RmhRlWPBb5qVTe54WT6asNSIVLGOduFyFckQB&#10;cY5yIJ4MdawMoBPWCegqpyFViW+FWKAzRaM3RmlSlMPkxgevZ/cbMGBg9iyrc88bftzxfyuj/Msd&#10;d6KtFPbKq68rmzwSEewO6UhQJlJb1isUg17bUVfZESv9qRY6l75HH6LBOEsFmQ15ij4uGr0xSpOi&#10;vMef9pBTHH3McZwvoLmLvmf1B3f+/NIseDXQ4/t++7Uaeu75TJjMxVQWfxIWbM8FxutZZ/fve1a/&#10;M/v2UxVr3KdP3/ShM9dx6qmnnZI/v1WHQT+wLmtIInXCGqMZFVwm6EWjN0ZpUpRNfeytqS/uHImb&#10;wiF+Sv7NHUFJMnR6nhYLAnyDhw574Oc/fvDnP5758/+5/2f/c18eM3723xH35jF9+yKmbf9fU7f/&#10;r3u2+6+7t/vPO/OfBbx1ux/pOQMCcGX61xVExgamh/RdgMaXpkZZNgxiXHPmbKkMItI5cfEllyMd&#10;QRQ82eVXXsOccbteX/71Dqt22Um8s8tOK3+74/LfZr+B+Eb+S4hp4bVf7/Dqr3d4/pc/f2rn7R/Z&#10;cbtZv/iJzgD3XT/7T7XhKTEwt738yqvmt6WvvyHkIDziipVvirffeXeV5OfDjz76+ONVq97jx21c&#10;tLvRpelQdgoUo02bdhI/Qoyn5AJPJVoJ60A5YS1ATJ0fGDHywSMOE/cf2v3ergdPO6jT1PZt72m9&#10;39RW+05ttd/0Nvvf23b/Ge1a3d+u9X1tW81os9+M1vveu/9fp++7z7SWe9964y2klkvzmv9yzsu5&#10;j3j9dRivyJI9ryDOvxD7vrDsTwRkI145ajqUedhA+eBDuoU0U9LEaNMdTAHKYEglYu7yGmHZEBbO&#10;3NiX/pmdsuuluQkxzOkstyCz4MYCzQC0KuD7SoZwRuK3MmhXZRTOOYzFwpKV/kygHbRoeqNL06Hc&#10;5eCuf9lzr7Zt2+NyGeVsisuf2RiOQlYiLZZccBRxFTQSkKqIi3bh87gOSsogm9Bw0GAPrOPrxXkE&#10;yq+QC5lkQBz6EM9G+vTTz8Q///lpJhfvvW8DNkNeUzS90aXpUAax9Jp/6Natx7HHnWCuM7MFyqPz&#10;xyFQz2srjzEKkvLI4OMNIteIK8XhDcKEld1uCoYsXsGdXbBfyJ5hdoYwgN986204QhOmn+eP/E7F&#10;MqxBT6ztsxFtRtOhbOrbe699zH7dux9qAsTl3pXv4A4bPmrMuInxBaRIScIj0wSkRltslYlkBiBP&#10;MbBe93Ap2a2BlfCW9aYkwVy4orOALoUAXFzbi6/llfHNvsmbfzNW+eyzz/Eb06Un+tiWResbV5oI&#10;Zbk1lPfZp0WgDBQ2tlf+vWEu2BwI6FH5w69JRxJo1DY36pIGRgZ3fvu2ZaD37NVbZ4wYOUZXIW98&#10;RaxMXiUgVuJtcBnf0d8wMmiKE2hcaSKUzeOBcnyEAYu/nXgym0GaJRcZ0JLA/Os91CO+vVOGLyIu&#10;zx951DHgY/uQ2mwGEWFCY9RQ3izKhh962BGHHX6kLSFu0KicIrGG8S2gALRAt1Ks0QHIS60RH8rS&#10;S11enEDjShOhTGqh3PKv+8qwMy7nP25HmiMDDKDxOmhYhhVSSA0F54+MxrvXr77+Gjcp8pSp94bZ&#10;kErI2Yz0mk9/+e677/Rc6AmPCGgVCrwOfKMEyiqnKoEyjWrIrwY0pDQRynI8KO/bcj8od83vCT8+&#10;f9CBHE+GYjl4GuGvCEhG0RN2zBa2ms1AKfflH7xaTzqLSa1iGwAkTG4QrPXHZLIr9MNHJaCFGhLE&#10;8ZVTuxt5UDbrbmVchm9wmWLwy0Y0quJXFb6GOReBRMY+R8GlxWdUYde8Mh5h78LD2ZL3yPzbU8+A&#10;HjRprgNWWLQvv/zy62++KXPcMst4df6UgAiwQtnGycnpQyjjfrFP40oToczGhS5zcp27HNKjx2Hx&#10;DaoyvogTCYjZD7KkID4KSRGJCdw52cLqPZj92K+O4eoyoBfyyej9KpmOjA61YU1tsDW+hB4lQFd/&#10;AlrYjsGQpEgKjRiWhrncKHfDNBHKIBb8stzvoIO6hDRH4PXAQUMmXnjxuAkX4peA8t8vvUJEqp0u&#10;aFyXP5Ep0payoY5P81I+knABdJZ9rHoPdhAMA/fVV1+lDQLrsoCQH32jk4wMXejoto+NG1OaFGXR&#10;qlWbYvbPIQa3SYnfcj5sgCTQTMU7j584yczDQSM4rHEKFjLvSLLhzvPFHRrnDBjcr//A+KLpyPy3&#10;zUyJshKwRn6R5dEonad5Gas//YwQl3n97bffkZ0ENO2GtRpkJQ5Nf4rtGlGaFOU9/rQHiA8/4ihy&#10;YSHuF2DLIBtfa4QUP8fhAhqOgPZqvjqz79nxDV1SboFXK0d8sS1dRI0Lpxa8tb1l0KNnhvM/Mvkw&#10;yxEQJGU/onmWyXeMJN1JnWg966KbSX9s05jSpChLSYLIbMaBB3aGLzIiMjMXfs4yagPa68BBQ6Ut&#10;sKtA2RNe1sgYe+c/Wx5huXLZvneAG7vA97jj/yYseKtveHDb8yoIHUAjdTzmRAE01gfQGE2U75k2&#10;w/CSH8UGjSlNgTIdDJTjnqvWrduyHOTYkEfSnImnwsgyZK3knSEeH6NYthLTQY/UUsF4wIZEMcI4&#10;EBasNAjsft6wEcYEDVFh9BOgOXG9awwJg0k9SE2mhRKPFQK9tF5XGQT2ovvmBlXFWTSmNAXKaALi&#10;zp0PNu+Z/TgNXHbaoHT+Tj4YZ/YLjDJA81+b8jZ47S1wA98EceCbxdgJ8bX5FPQ9k/ixE+CuQogb&#10;AYBjH0Hc49DDzQdeTap4nWn1p5+FUpMU/R0dH5Pw0PX/sY6apSlQZmOhfMABB7Vq1WbvvfZp27Y9&#10;xKmw0yYgEu4uB3c1y5Fgk57gGWAHWXriJDOIR44poxyk1mfxvIp4MohXQs8CGvKQtVmGdeWZG6C3&#10;Ur+iqg5mJW0saMiKlW+aHU2P1IPr4FXiKHY3+201KEsoeLh4RokFWYno138A/uIU0MNIIM7Fl1xO&#10;CrMvQA8bEZMhaDA6UHbmJJiAwNQGhkWgnEKH4Sy4CQVbYl+9FSgbKPF0COIDWYfGZb0rSFNc2GdG&#10;DDtm2QRIjjGdf3fc4jQaUZoC5ekzZlKJgNgrBgHrzL79nCpcnLbZBgGdGKzDooE45LiMsi6R1Nj9&#10;97v8rgxuPC0mvTVQSL/g/IwDfRYoR1i2Mo6O0bTLDKEBUvYXXlzCX8u5JUQxDeqqrQZl2WqL/Ifc&#10;AmXIApGpcJ7mQ/LHBTNPThXKUIAsiMuTXoZybu+ASDEToBEJ4oBbcNBeg852DJQT1oCjRXqaTEtE&#10;hc0kOFJ1TZU9Sn/QWRheKilOoxGlKVBmS5mKgFiY7tCTf4AysTYwnaEJ/c7J91g2rnEtUIZFTH22&#10;p49gAqXxHpjWE/oGysTHvuZJO0asQXnoMNoC5ZAvHXnt9TcxyICePWceFgfKFEZ6UpxGI0pToKy0&#10;yue9oLMZT0qNp7ytZbIYVyHmPTLf3EWa4QJf26yh8/kjTXd5Lj509912t1cZU4CW35rirOnZ63Q7&#10;ZkQuzYEZo8dNhCnXYQMoq4qPlv7oEuASNzoTCgZlPCDZxTk0ojQRyvIRdA4uUw+m1QljpSS7Q4dO&#10;FGPJy6++tOSVZxc8h9R0A91yac6AzhLCCqNBAyNQ8t1A3PUPu1oOlCWWJGW3XXf74+//GI4iWbo1&#10;QI+bCHd1InI8PgfEqlW/v5oYpk6fQbviKtXECy82DRQn0LjSRChrtOlov/1aCWbDuZm+nVtMgIC+&#10;5bY7OSqTz2tL30Btb0kHlZANZmYjt3SAA7GANVWFlxrojzTyiCOPzi5lDDmPu+Ar4JsiQWzZvrZh&#10;b6CsEtZYJZIXK/2VaGjn3HnzH577yMwHZ9mx5V/3LU6gcaWJUFa0mPcy3cEUtWW9VJhcRMLNOZjW&#10;Xn1t6UcfZ7fdL1+xEq8JpYEMSgiGsQusw3WEq21IhuI1trQjCVKb6TF0n302D6vcgXQtGxcXP/kN&#10;RObtitY3rjQdyuZu1hiXkbpVqzZCIsspoxWgmaoIZIT1x598Ila9975zxvB773tAl0AW0BApizVt&#10;WQvlEtD4e+FFl/AJjgJEb22pErtA2TAiGuYGXFYPLbYNseJ5pEsUibIVTW90aTqUFRQGNI6Y1uPK&#10;HGm+/MprevfpK8mGtYEvrGeNgYjRaIVQlATLaDdXS09mzZ477d77udrwfxEkiJ7GbUe35d+HsIYI&#10;UNvIlWFtKBCrdG0PmvrYWGHdwvPpHpkhCTKLFI3eGKVJUVbM6ZFZINFp+bOjWDq4ICmVdPJmJOeZ&#10;XX3OP2m1AHf8lUAys1IGY+K55xfTE7bk0fxZb7zXQ7PmPJD/hhaTcM+0GZOnTI2PWuBrX12YKgyU&#10;QWwkyU0y4o8Zr7MF+TJJaJ6Zo2juRipNjbKCbqSZQAfKEYjGOZEC0xqBBjcsIAKXgEYAyyvKC3wH&#10;nDU5JbNfZ7FLbJ91UvRTJWJjK22gWts7CvLqBn1Mo4Q+hi8124hCkcpmQDkK0YC1ySdQdtoGL6/q&#10;zM1UbICV+RXIAsEIGAVeNdGPyFDONwh8RQZxjq96HI6bJtkkBcqQjZCUx5yxsW5zqSqbDWXFSO9y&#10;cFdnCGIRcIuwU7TScGaZjeswXnGFHu5xVT5BX0/kTO+pTtOdSY9Sm9+4w4Qve9O+fUcURuSiWZug&#10;rAPl9JC5TVdmPzzXqZruwJeAjqCqpJbmmsQYgCwzzj/ow0fGgAMzbeoAEf0UA4LC6pi4A4+pMLvK&#10;NeRyhkjukbPe8iq5NxuDmP4UTdk05YfPP6wP5e8ev31T0zmV77//nuuIMY5iZWpHIKD827SG5vMf&#10;e2La9PvMb7jJXRB0IOoJajNl6r165a67sycwGhORgOgPvQL6/PVso0cwEgsWPFccflOWT4/8ZdWD&#10;SNZCWfnslD828U+/fvnll0kWRC4X2Sd78mZzVOJsOcpcjrd2QVJ9k/C10OPQw8OSyziKg236UvOx&#10;iEo1yop+aDJG1yzffffdzAdmQQ06XoFFEHKhKLSiFNlKf7VNhmmPw2JY4PVXG+Oeig0o8Uit4k2p&#10;1IJyFFs3Mam36hL41vXI3zpRjvLF6O52Fk0wK25d5fvnZ6bnyX0364pibR1lHShXFX2ldtLz7xwb&#10;8Iy99UN5W9mwsg3lpijbUG6Ksg3lpijbUG6Ksg3lpijbUG6K0iCU2eSUnmyLFLU+BLjWsg6U48Gg&#10;EdvSv1RWr3rlq4tOCFhq/RmKqlInynGRVKiuWLWt1CjgDpRWL32iWFVbqR1l+zSwl7YVhXSAq56r&#10;GbWgHBA3XHS2FSWktS5G14KyrbepxAaUUOrizdplHbPfZimrV6/+9tvvvvjii88++zy+Kh13HqXI&#10;vn9TKV9/88033377/fffxzcmN2+Bcs2H4iubE+Wvvv564XOLbr71jmuvv+mGm26NL1DeWnpS/l13&#10;T52cPyl/Sv7TA1MrD8hP38xOcV/+OEURb2MDW4qZD8569bWl5W9VbroSk2HxplQ2A8ozH5h14UWX&#10;XHHVtfEF4FtuuzMwvXPtXx+oQjY9uijQvL/yVPcHSo90f6jmg0DzsJzuRVLJpvvdAaVWvW1SlD//&#10;/F+jx064/Mpr4Bu0DeYGxFUoB9AigIZyBJgC5QLoynNXi9fSo0EhKzKgK09BmjsveyKzPz39zIKi&#10;TRu7yCpq0rnpUE4QX5M/2gzKgS/CAi6DLH+SZ/CxoGHlkbQBUDwpKh4W9WjpYb8inhqV4smnnqla&#10;jleb2dheqt1EdxUpmxPl3n3OnHDBRfQXZ9GzQDZ+RqNCwzX0LFFSVAlCrX0gUgekp6Y+9fSz6cFc&#10;5oDnnl+8+IWXsseY5A8RMHkWjduoBcpVn1ptTJTreR7boMHn9jnjrEsvv4oEB3lBCTivSWfTQkTC&#10;Ol5j+K9heg5xClgH3PGaKA9uLBbxHDTIgvvlV17NHvDw3vs6u2jfRi1Q/ubWwcWbvGw0lOMZv3UB&#10;3b59x4GDhpALcx3lpbMBqNmM1HoNZBPKwegEceJyNZ3z3yspoxzCEgFlWAM6SUdQ+8WXlsTXV/H6&#10;pSWvFE3ceIWZW8e9RRtc0sOUawI9avS4Aw44aPDQYbhMMdA5gMboMFsxoQXEwI1Xkm3LmB5jnozQ&#10;TzS9HPHtQTWTe12SUE4CEuqRSL1o8Quvv7Fs1ar3vI4eM75o5cYrmxBlpS6g/7LnXt3yr6xe9PfL&#10;4ua2HOipyagFnRPQNhs5etyw80ced/zfDjqoy4H5r8J06nRg+oqKkdGuXQfRtvKrMBa6dz+0S/5L&#10;yjYIRmcQR6wNdIjG2++8u3zFyiuvvk4GVDR0I5VNi7JSK9B77rHnEUceDeVJF1961TXXIx0+oipG&#10;ZyjnXE4oQ1w36AyGpHOXQ+Im5RP+dhLoWWy7x9cdLBgZY8ZNDJT337+1vtQrsNYlZ/cbENJck85E&#10;w2T40pKX4/nAOlt/FA3dSGWTo6xUAf3Pf34K5WOOPR7KF0z6e0pG6EDQOXE5FJnIQsSZQ3nY8FHx&#10;dXhVkYLf/OrXgv7opziErho4aOjRxxzX49DD99mnxYCBQ045tZdlQwe+ZdGgzmxcEo0Xsp+Eyb4J&#10;R+h79uodLd9YpT6Ua/5tg0sZaAhiGTJCeeKFFyNgfPEm6Cz1CIEOlHHZjJQbrWW2vOSyK22mS2CE&#10;g2TE9piuZkjpA7OfPuBeTjq5Z+vWbaWUzMyJJ53So8dha7hc+rGSQFlVpDl+FcWf+vUfWLR7I5Um&#10;QllJQFPSFi1annTyqUPPPZ9fht3V195gmoKdqYx3DpRDLoQzN/u//8GHOgPx/ZWwMAbg3nuvfXQM&#10;WVAtb2CN3lLPiFFj+58ziBxb1pF9z+qvU1G4HpQZZ9LsWGo2aIpGb6TSdCgrCeg9/rRHz/xL0lBG&#10;TxOOMQ6gmAaJBnCTLsfzQYSeiLvq8dd8ZYz3Oq2PhOJ3+UME8N1blNQN8bgF86Qt6TWOy4DWcLmk&#10;GGsmwIo0Gzp2SQ8z2iilSVFWEtBdu3bnGaD890uviDWRZEMZjqEVwgKDFSiTb9uTb5sxyzI3EyDC&#10;wgVMajjr7HPMYzyc8TFi5Bgom0htTEPoBu+c4RtR+kmY4DIKhzRjtF02yjfcU2lqlJXAVBjFhnN6&#10;CxenRwGQMTwyOot3310VKDvzM/LfezCnyWhoLkEwAqDPgYTNMD6IsoFidqVLplN1mjCtnzL13oLI&#10;JZTLE+CixS9SfzOABujgorkbozQ1yp9//i8GIyFbFVBLXA46Q1liZvKnmG8sW46/9MQ2IuUjgA6I&#10;6QkWI7gOwF/rhfX68tzzhuu5elCuTIDZc3WY642bmzQ1ykalKSvmq5phGoQdMQ1845WTQ7T4sipc&#10;uAgrYw5E/BCQYLTdTY8JaMGPg5sVEWHjki7XRNkhlrz8KpQtn79Rf9+vqVEGonyBtarCN2K3XXcD&#10;mWFezkpiAbUZ5Ow6Rn45yQYcoQA37ofLjuxcJ/GLcW3a+uinuD5XK8pJms2oJkBkBrceKlq8MUpT&#10;o2yuN19VgVuOEA2QJZQT0PAVGdClC0Zxqai4YFTjghxwvWJxRAFxBeUqm2GsUCeu2XRqZBQt3hil&#10;qVFG5CpYq0L2nNN5WtkyI3JAnK4y135Nbm2Uq67JrSFyHSiHzWANYV2+HtD40tQom/p+tfP/ViFb&#10;FUSW2pKNBHRDUa7tKjOUA+iAuAw0lIlGQjlsBmmGsoMWLd4YZTOg3L37oT179e7c5ZAqcFNwXQYs&#10;/0BhKe9aQFc+xwuUA+g1EFfCytjGgrdJNGrSuYwyaY5fIMdodabH2Ta+NDXKDEaPQw/nZ/v1HzBw&#10;0FBwV0EcIXnjwGg0F4HU5jTSnBhdF52FZd1g45gSdZLtE9CBcgF0icsBdNgMEAv0/+jjj4tGN7o0&#10;Kco//PCDTAHKp2QPsekXTw4akj/98M+7/7mM8tj8B49gzQiTafNhMgx4HaQGcSJsAB0QmzltH1fx&#10;DQidZCXpaIg0sxmmPmEDSWDR7kaXJkX5q6+/3rflfj16HBbPsel7Vn9AF4/YGjpMSLsD5d/9Zpcx&#10;+VOuGV4WOK6xpS9n/+3EkyNkj+L4E04U8YiMeGhGejhGPK/Eeh1TE+XgcpnObAbRkJ74k64p2t3o&#10;0qQov/f+BzwGlEFDK3r36Xtm3+zJ1tQD3KL/OYPOGTAYlIDGcQIt7Za5xVOY4682touw0mv8UGV8&#10;mb1Pn769e2dfez/t9D69TutNl+K3Ko86+ljjAGphOcqTYcbo/DUxekH+Sx3eGkNFuxtdmhRlM3ir&#10;Vm26deuBd4gJBXDE99MjIAX3eAVcTvYB9GTUSafe+7PsRyjv2e6/pmz3n+Luyms5Jv/0R+KuPO78&#10;6Y/u+Ml/3PaT/7j1x/9v2LnnUw9KTWEISzZD5g4E6MnqJXYDmqWzTKyKdje6NCnK5iKK0eXgrkfk&#10;PwmTP4Ule579yadkD7AXp9b4OdBep2WPxbjg+BMe+sWPH/j5j9PPgaZfBIW+16qfAxX6ANYB9KWj&#10;xkq7KTvdwOiQ8nitGTGLaupGTP+aFGWsNPt16nQgfLE1fxR79oBJkStG6MYAFBa4HJKSfQp10snP&#10;7PyzZ3f+2VM7b//4TtvP32m7R3fc7pEdt5u340/F3B2ymJPHwzv8ZNYvfqI/dAPEERzQV44ea/ib&#10;AxGWFBBirxFUwiv+Zhl2LsoMxhvLlpsAAV20u9GlSVE++JBuUM6fgdgTjpR3xKixEy64yBSHOEzF&#10;3ys/UCIYDPOeuPraG24848y3f7vT+7vsvGqXnd76bfa7q2+s/aOrYulvdnjl1zss+dUvFuz8s8d3&#10;2g7csMZuQF89cgyViMsUnIOQRovX31i2LPvZ1beX5z9rkn5vwz9Ab8TEpElR3mefFuKAAw7iAcx+&#10;5i6+YviI0WPHX3BB/qOrF19yuYB1AJ3gvm3Q4Cd22v6lX/0ikA1Yl/12R3C/u8tOH+yy8we/K2LF&#10;b3dc+Muf2xjHZ//iJxQGo0edPxJ/wwsD+qUlr8AZyqCEMoizT1VzlMHsn0UZ4NbKZYkflCnG4Ucc&#10;RZFNdzwDIzGq8rN+IE5cThBfefV1199w08yjjohft72ve9dph3SZ1qn9PW1bZb9u22a/aW32n95m&#10;/xltW93XrtV9XtvuP6P1vjP2b3nvfn+d1nLv6YcfSpFJQRhh2TOg48a4ZctXgDj/5LrAWPjfe5vJ&#10;74t2N7o0Ncqhy4cedgRpZjCocKEblR9PvDz/MSPIpojHPpnxY+H6/JlP0o08VZmGceYxJoG88gYL&#10;8x9Ki/ytHFCLVxDjaYHxyjfhC9MQC3IhEsqmyvh5jcaXpkY5ft8Pyiwz/xCiwRTHB4DwheZ1N9zM&#10;eJUDrELCbRITIL7tjsl3Tr5HXgflSO14r7hGzC8GmvFaFWWIgQvTpMfCf5ahTFX4jc8++7xoeuPK&#10;loHyqLF0GZGxFabB0zsqN4qX4667p0YQAUQuUH5gFkQCaG4h6Jxjmn5AuAgQ54qc/RI2lMkETPMJ&#10;7+OP818StgBw+mFLFYK7aHrjStOh/MMPP+zxpz34ZbPfYYcfCWWKESiPHD0uUEZkEMP37vzeFwim&#10;z0QiplW+6CBmVL4/cn/+M81chPwi0gqeLEN6LaCzZdgFk0FcYXCGb/yElwC0ddCn3FSIyBStb1xp&#10;OpS/+vrrQPnAAzub/UKXZcl0GcoUA8o0F8qoKk+Li3CytZQviEgZsuQtz9/QreoyUFz9ifyNeuQX&#10;JV4MpQY07GAcEEMTvvGrO/E7R8Iy2P1VZ6hN5xWtb1xpOpQJYUJZ7hcoJ10eP3ESg3FV/mNk5CKu&#10;LCeUA9Oa2XCkFTCNtCLi6fzHsGMhw7rya++4zL2FHIM4fhktwE3FMug5DVuq/9bb7ypa37jSdCjj&#10;IJT3269V584HJ5TlJhI/2d2Y/Mew+TZTn/mt6rIyrAEN5YywFbYKOD6b/wAr2oIyLqcJC8IafwqZ&#10;zie9NRBThkThKOmnV/2JlKC8o5gnitY3rjQdymPHTTT77b9/60A5LstJoMMyJzPHZgTQGE06MoHO&#10;sWYkkvhaKZGxe3GRMw/LvfucKY3UEzCFK48BX6+kmKfIvtOQ36aUIE4FxDVRNko21gWjpkO5x6GH&#10;J5TpMpRPzR/736//QKKBzqPhfOHFdAPQfDGzAWtjNngNPnl5XD6uJ+Lu5uPzB7KTI11VJcQx0dWE&#10;WLGcUDZDGivmiaL1jStNhzJ8KUYZ5VNO7dW7T18TINE497zhWao9biKzEcaZRqOS15757VgNjLh4&#10;j9r5xdVTjRUDReeZ90BcpRJKAXBevPWn0GV9A2U9XbS+caXpUN7rL3tDuVWrNlDm5NANyqf3PoM0&#10;E42MzvnPywXQGE099EQViOWIi9QqSXFU5cMRC/H8cECrnxypTe5ONOqCWLHGfJhmPyibiovWN640&#10;HcrkQrRu3Ta4DOWTT8lQRjeiMTD/waMM6FFjAQ3BKkxFpr85fDRh0OBzqTb/EFmcf7SYkjKCOkwv&#10;Ckexsa5yCGYRyoaICECrUI41UA4nl1DeKF8ebmqU27Rp17nLIc4/mCj9I80ENL/WnP2SUZ8zzqoC&#10;VwQxGWp5xOrVqxty5t9//z28zKjmA/uaGOk+D0OCOAdzY4FupQTKyS8nlDfKN3maDuX41fG2bdt3&#10;ObgrouGj4Uxz80v1/agz3QA9RBK4luHLS0iLjXQTl6lJtgaUb779ljXj8MyNQir42ONPWgOm4nil&#10;wvzlQPcFOi5DmeIz4IFvFBA7hN3Vn1C+6Zbba61wfcvmRPlE81/+Aw/4Sz2LiSsix9dgZ8JWvvnW&#10;suUrKQOIiSbXYfjLv61BbdMUtZUTC9BzEKybtLvqEgT684KAJtAxrwpVffnll3Wg/DqUmZw333q7&#10;qKIRpUlRFu3yn88/9LAjUFViQppRlTqDtYwySWGNJWyRIjNhZJcRlo/JNchxfu3thcjoMD1dmrAl&#10;H2bUS+hrDnYgQlkEygKvA+KEMkMtcwmUdYM+K3ZuRGkilFEpUMZls1/2LPVjjkNV0ozOZXzDJDhJ&#10;gILVScqVs7uKHsxuEYqLFZLsiMBdkiYJhDvQiYbpEEwoiftmMwQvGlEpU6fPYBbLQCeUDQUoGxbq&#10;cdzb7pjscMVujShNhLK5iFxA2ex30EFdunc/lCBQYaJRhhiFmQdggpVuPjRrjnzEqU7PLyJbGdfh&#10;0jU5ayTu4A6g0TzP9GjJSkDDC2rgq8lr/VEGmi8GsS4h/UYDCTI+cDk+KCj2aURpIpSdQ3gMTu7A&#10;Azt37dpdkk2aQ38TxObAyVOmms3QjSY6eek1oK28c/I91qcLzelykrR7ztxH48pyXMKnLZHvBdCA&#10;c3RAG09K0aD/+z/bxLXWCGiSC/SvQvnKjfHD7k2EsmkqUJaVdOp04CFdu8M0UViYD1lmc7rcOj5/&#10;YoeZX2vYqRTxcYmTj+v3gXImJNj85NPPPLswLr/FhQsTIKUmHXH57auvvqr6hMmfeLsENPExu2qq&#10;GU+uqEIHGjfhwmLrRpQmQtlpgziuyXXseMDBh3QzASaIIU46sEbKd+FFlzg3LHbazEBEeK90cSOu&#10;bKA5L5Fdrpszj0AndcZlRyQRcM6uEOWTYQDNUZSlA7X1hOMmoLPE7733oawSFWrJRvkaTxOhjBeB&#10;8r4t92vfoRMzl0wFxRCyaqyJb1RffuU18jS6GZ9no1vkbFCoHeV8VuSXM9FY8JyJKw5q7AMxLnWC&#10;L4Am01VA2zGhrDuhbBRIW1DblCAXLTZtRGkilE1WgXKLFi3bt+8oH0tyzG+cN2zE8BGjhw0fhVZs&#10;1sQLLxZwn3TxpXH9Adb1oGwCnDtvfiHN+VdQ46AkoqBz5YInoIkvRlfdAU6LEtCLX3jJXmZRk6pj&#10;bU0o40igvM8+LUhz4BsQn3Jqr/znZgeSC3SWB4ux4y+QpwXQSF2F8nU33Ax9xD/3vOHUPG4HtTDs&#10;/JG6xzZw56CpMLMBZepMbekGoOGcTYYljY4pMemGY9F0WBsh0Nf9sVljShOhDLVAea+/7A1ZBgPE&#10;fDGzMWDgkLj6LqMDk3BigIY4yKAJfXSmG2PGTRw4aCh/zWjLaNKdjHFBznphwcpw4nA3f8ILzlAO&#10;Bx10DnuXLMfX33wDWVSICYDDMYvqKh22Ub7410QoO+GEMohDi6UncVcn2gKXUxZDzz2fdOAplCdc&#10;cJGAOHDBB7sIEJstU+Rw14V49puXqjVD0o1Q56Az3QBuAnr16tUseQCNzmZRWmS+1bDYoDGliVB2&#10;zoEydxGi3K1bD8txz7KBb8j3659dMIoLzVAWI0aOAZCeAOvx+Q33ZZQr4GYRcFsfG4jKBtnt+0IG&#10;pHJJOaChHNMgoFNmiNrWJFeDxXIivNa22KAxpYlQBmugHAk0d8xpxAUjU99ZZ58D7rjQTKOhPCT/&#10;sokOCD4GZPlFj+obyy0TnNN7n2FM+KvutJmNAa1XgJt6xYIjUnniAWV0/uKLL8rezgKtCNGgUVDG&#10;Zc2IvzamNBHK9BfKe++1z/77t27btr0JsF27DiA4N4e4Z6/slznhFZ9OZYwech4EAWo9+OB4ZuXb&#10;PsiuDwgLltk9i/OGe2uXmAnzG5+znw8Fd4AbF1EdTpgPVEuFoSyC0aEbFp56+ln76irHnTb9PtOs&#10;IRWn0JjSRCgfcMBBUI7Ej5PjNGQlmAUvcMACIk4vv3FgCBypB/S9tWB6hCAocbzmT7qL7GfGx4y3&#10;huvKHOH5I4GuP/RZQKZ++BpPhpFXE4O3PF8ALcq//qezNUZE5rk1ZSVSPih37nLIgQd2btOmXcu/&#10;7tutW4+47R7XnLMxjrNEwwilxTAS+gBVrRGwS/gGxAFuFrn5E0xIhJUQD+UxAmANNQICZXmmDjY3&#10;OC4jQTpYDkCHbnB7hoLGCCrENW5NXI7LnlK+Dh06gTj7jLXLIRhnYGZJ4DHHkU4nxleAJpDlNMCa&#10;vc2VAUkBlyAus7gmymMrYRv0NzhyXTodsoAGMTcp0FwCAmXzIenQTnPgPdNm6JIc6J7mwK0JZQaO&#10;IiNy69ZtqTN3cdBBXYxo4JoJDWGvZnZIJQSNVkCHBAeRE8oFl/PP8SIdl1PIA2c+MCt6CPQJaOGt&#10;qsg9RXZEQHfvfqjBJMhR8tEg1lSg6xKjyjiD8taUlUA2e4hh+46IDPFDunZHKxbCvIRTzhY0rPH4&#10;iZMERt8/8yGwgjhT5GEjMjkeNbbMZdvTgd13232XX/8mng5lwVEARAfsAtaM1OMvSGF3KmQvQNMN&#10;E7JmgPvOyfdwHdIWjDYNShTtaGNH2coy7EAZnS1AmXQwA4TPXORspScX5s9l8SqrlhTgKRxDmhE5&#10;5CICylaqB6x8HjTVY8pCWNMpuB1FJ2Wac/7IjMsVlHWe3c2utjcT6F1DSku8ZTni6h06e2Xm5Jw8&#10;Hy7r++IcGlGaCGWmwqTXokVLEAuwopvpDsrO07A16oVkGtbojMjE1DQY1iKhDGID+Y+//6PaLAA6&#10;uBwLf/jd71W76x923W3X3eY/9kQG9PBRZZQzoEeO0cG6p+jg/EPIe+97ANA0mm6YD+XWJEhwcvLS&#10;4hwaUZoIZfiyGQgoLBNlIJqOnKr0BLJxbROLLUMkiJwMXIZyrsvGOGXnuEl5IFtGOUKfWcMyYrR9&#10;DfwyyhasZCRIlmkQndWp5hdezL7T8/Y776Lz088siFTbVOG4xTk0ojQRyuQ4ETk+lIKgKR7KBnhc&#10;b3NWpjKiQS6AmxnntVFGZH+CI8Uow1qFsreg9Ko2vUXTA+UENNxVHkfv1q0HaSY4uE/QX1v6OjrL&#10;TbRHoPPWdLVo35b7hSILWZ8khRo4T5mYMSuRvf7GW7yCmy5DAY4Zl/nlEsoMFuU1JghCFaxpIcL4&#10;oB4qL9S5BLGIXjT3Bp2hbEFu/cSTTy9a/AI6P/rYE3E1Qz9xOMU5NKI0EcqJyMI0iMtADJQBZ5Lh&#10;27ziDpRxFr5lxYiUz+j+/S6/w7uEbwK3vBxvaa5RoraEcgKahYA+H8kU47JJgmF39Nlz5j351DNL&#10;X3/joVlzAmUKhg3FOTSiNBHKocgg9opoTgyOMWb5qvhM+rY7JhONAuXsosRQZ4hKMeqhbC/wkd2E&#10;aUQVyvGq/xwLprWibKXM0+BAZIPJxqz3tOn3zZ03f3H+DexA2YRsAijOoRGliVDmMURwmT3ASmYg&#10;Zj+nMS3/PRyvN958m9mPYgSXoUw6wvxCmfei70Z3wjSijHIKI6ZjxwPsWD/K6mRyGDvHveW2O+U1&#10;CxY8d9fdUwNlK3VtcQ6NKE2EMlMR+Qh+UQ/nZlqXIMhKqIdzm/fIfP5p8pRp6MPk5pd7sscNlKVZ&#10;yovpMMW+MqBVXBYssFeaYBzoniqUM10eNoIRpBjywG7dekj0rQerIUWdJSOBsi11VXEOjShNhDLi&#10;xAQYuiH1cs6yWCRiOQxVgvjY408+8NDssKjQAXFIcxINPrfPGWeB0tsEayBbXvDar/9ACi5PsWWW&#10;AVZyE1B6jdk1Zj8ox60gAJWGUC39bSoOz2N3c3VxDo0oTYTy7XfebS4KxQA0CkuuoOY8qQf+Lsx/&#10;oOXxJ566Z1p2Exum59JcPNIoE418DrS9aQqUNghkE7hpmax7NQJEZparUB430bBQs5xIH9MrU5+V&#10;ukSTsFgDwvAI40Czi3NoRGkilJnQVq3aBJeFGc9sAz5jlpdyttRQUmDmMf84VXDAyERXpjORNSbg&#10;AiOAwh0NyyjL6Gzg7WmnZ0+I0RMFkSsoC2jqM2Ji4+NPOBHEhEjlAKXCDh23L3k1SZx19jlyluIc&#10;GlGaCGUlMuwIU0o2oY0aawLMPp1q39GJvZE9rSL7iJ6jMlqzOXDIecAq6FyxdHTGrMVjBbJMAq8C&#10;qXAg0mt4ERYKAOJqlAsiD1WJvU7MPy20/TkDBqtZQkQxuMm4M0+T6AnpKE6gEaXpUJYWG31yCq8C&#10;i01l4MBNs7zXl5a8/Nbb7yxfsXLR4hfNh8geiIRuFGYjBxphqarJEy4GProJqEGWm9Y3gW81yuMm&#10;EhPDQs9B2Y52UY/6aZeaKQZPyeoYTyyzt9q8YuWbxQk0ojQdyvA10cUPtwgoI6wTptEwYkKA7pTi&#10;ZkA52P0zH0JYmEJBwC4BDf2c1Nnne5AiOAwvgpv0CEJi8Voo51f07WtMqI3B0MGwtj1DYkdjy/QA&#10;4hfz72KaJwgIlSta37jSdCjDiGgwYbwRM8tmRAICbqMe0NJug3TVe+9//Mkn77676qUlr5COmIIw&#10;Wn9UAU1w7C7Al4GbYu3PTQJo2wi72F1tYMVfm5EaIm5wOAqtQPkP8+cW0S7ZoymkaH3jStOhvHr1&#10;akQGtNwPly3AF1uNWYh3y6/a0FaaiM5xHzH1MCWSSLQKDhbSUUq7q1Gu8elUhvL4CyZccJEZNehM&#10;NFRiY6KsDaQD6DYz3fHLDKXAdO28+JLLi9Y3rjQdyop5j2gwzkaiOPa4E3gm5DLXZ5949jjMK2Pn&#10;bDEa0GiVXYr86qtHH3tCYjYxf7x9NhmWXMdaQMO3xGUUBm5cj/fKhluJzsL2TCGrA2Vc1n8kXjfY&#10;UseTDmMOFarud97g0qQow0jTTX1oQh+EyQpfnCdhZTagHLweP3HSqlXvffTxx4B+59132Y/nFy02&#10;KUkOpWTgAzGgq0gdEPur/gAWBSD9Xi1D2cr4xMu+cZtSoEzc9XRUS8SMGxyXkUpWi3Y3ujQpygrT&#10;hs6dOh2IuUfl3zWTsACLPgKa0xD8k1d/feTRx8yE4Aa0ifG1pW+wH08/swDcTAjE6bhcMa4FWzAI&#10;UJ4bU+ett9/lr8YKoOMTWN1JOkySZstAGZomT6IMXG3QW7qK4htP2slmFI1udGlqlHEHnTGFXEBW&#10;aiBBgJFTdc78BnAj5At43bNXb2YjvpBjRrJgVuRAnl3w3BNPPv3o/MfnzH109sNzpeZwvy//VQL5&#10;ug4ANJQliuZPPIWjcaN+xw2UcyL3pL9gxXSTYdylZzyZnzeWu4jS1Cj/8MMPzsHUB1MI0gqTD0E0&#10;nON2EyjAN4ujjwWKBby2HlJPPvXMC/ljyzB6wcLnkVpGju+AnjW7AHrG/dnvMJrE7rhrCjqDGH+z&#10;uz7y26UTyogcikzlMd2hwW0e1uX8j+bpnqLFG6M0NcqKycd4lFg7yQi+1UgnqQE0osECIuUANyWB&#10;F9QgiL/Zc3Xy59wTEG8fzH+zdfqMmf56xVXXYigjnO1YuSM9oRxElnayFjgOWVvqbC0JiDeiIkfZ&#10;DCgrFIOrc54JaKOVh4PgWWefQyuhAAukA0rNAHeoCtSClUaGBdtHf5SRFZn+iPwb3kHkuOLBV9Bi&#10;+Ar9Z9DE5MxEFg3dSGXzoCzvYDAwOqEs6AZV9UoinTbRhDVEAu6IQBlkwcqItF7URLlQ+RxlG6hQ&#10;7zpEeDvHha/DwV3Hk2M5S9HKjVc2D8oKQQQ0UhutCWg2C9BMK0dMJcEB6+BpBMQFyKCZgK4d5bWx&#10;tt7uWM+3qfyyK642bhwaxCIg3hRaEWWzoaxIYQHN0sHXCQfchDI+diOsdJMxICDsF4BQO9idwA2a&#10;B/SxLKIDyuFP+WR7OjkiETwfa+xYAbEwqmiFdCl9AWLjlnWg/OmRvyzebJoSt29xbMHlCIrJh7EK&#10;EgQZBKwZAOsT3CHEgbhIC7VG4GtkyKqpBJ9HjhO+ATEik2MZUNGsjV3qQ/mbWwfX/IH9jV5wWRbA&#10;pcKxrB6Si/mPPcHzUk+5mS2ZE9T2J6hB3DDPQc++tBPQlyJbaRuCy8CQWuRlY2QoRMnuOb7ZE+ED&#10;YomSVD7asynK531b1Iny98/PbAKUFRB369YD3GWUBePBljFqXmVuEmUZ2sBBQ5C971n90RPH6awI&#10;wRH5277+RBzsrntIkJEhQJx7ieK5+zjOt8WlK7Nx0ZRNU9bxC/pNg7JiaMNaYBl8y3ATjclTpso7&#10;pLyShexD7vw22biUYSoT2CoskAXrJcrSHOI+dfoMFJZ5kx34Qjk6A8qmhOzrFx06lb/usIkKGFG2&#10;eJOXapS/nboRbkZvSCGaYbnMbGWUU4Amfn5Hbg3xu+7OPjSS3UnQAepVH+BspNpqy9Tmgot0G8rT&#10;DSlP/no2+2EyEBvlM72GlJpkXQvlry46ocnorHzz7bcgDrdAdkMKykB7SxCGDR8FUyibyuAun0b2&#10;eNKDrC+/6j8kMmYRyOYQZz+AYr4FrplgozzEpSGlVgzXQlmxxQ+fb+RcqP5ChWMSIyNghZHX3Xbd&#10;De4BdFWUdTmtgXLHjgdUUM4gVhvpF/5aHKlJCgC/m3VF8aZSqlH+7JQ/bmo/V2t5cNbDJCJcBKT2&#10;3GNPqgogQFtI1A5MY6G8EspSjCCy7qH4/KIpdPXq1cUBmqR8fVWfWsWgGmXFdk2mzjXLsuUr+YT4&#10;lLriK/rmkYHrNZZjZRIK0bnLIcRn9Jjx8VySpi+rV70Cuqp5L0otKCO8rVcvfaJ4v600oJBZoH0x&#10;uvYJthaUlZDwbUA3sAQvJSPF+xqldpSVkJh69txWlKCwqF9j60RZSVWYErfxuqoECwOcYlXdpT6U&#10;oxB1riNq3BblAHSB0brKulEuFxOoDP3fOWq1EOss64fytrJhZRvKTVG2obytNJOyjcrbSjMp26i8&#10;rTSTso3K20ozKduovK00k7KpqLx66RPfTh339VV9/jWkw+d9W1RdyNoW/1bx6ZG/RIMvRnf/5tbB&#10;3z1++yb65H7jUFn7NLTqBCI+O+WPTgOny1cOt8W/T4SciSpiRFhf85aKDSsbTuXvn5+JpuVmYbNm&#10;NfHdMtvKVlrwJz69L/OnMeRZbypzDmXDoDWrV71S/G1b2VY2qFSRasN0ej2oHLd0RDRyAG0r20qt&#10;pcyx9SV0g6hcvhFjw0bMtrKtNLx8O3VckI2DbbhirpvKnHvUy6EXq7aVbWUTFwxOmVgDby/a8LSv&#10;OZUffvjhu+++++KLLz786ONly7Of+Hvm2YVz5j4aTzyJB27cWPph0ohbb79LxKNPIu7IfwhdxE/E&#10;3nV39p2XyVPENHH3PdMjpky9N8U902ZULYjYZtr0+8q/fTo//xnDRYtffOXV15avWKmpn3/+r6+/&#10;+aaJv2PQlCXlhQ3xAv9GVEbWd95997HHn8S5y6+8RlyZ/3zidTfcfEP+rG3svOW2O0ViZ/2kDP6J&#10;qdNnoF0W994v8E/cW/lN6Yj77n9Q4GWEQZLFg0U88NDsmoHBNaNqm6KGvDbVxiNvhHG4YOHzy5av&#10;iJ+82XpLYvM6b+du5lT+9tvvZs+ZN3b8BRdM+vsll10ZP3WAuPQ1ZLXM2jJxc9YWxC0LajlCQROh&#10;g9NraF1hdq3kDmYnctfF7KDvQ7PmiPgGr1cx++E85swrB+XGYK8prIznDTmQ11Wr3itw2apKXNxY&#10;55f1mi2VP/30s+zxcuMvuOjvlwWDQ32DxzQ4IlmFYHNO4oy4SWtrpWAV/6poF2xLUeZcIhnOibnz&#10;5lfFvEeK11iIiI2DpvEakSpMlZcPIeIQqTYtMa60cBM9CWQTlfhOn6j/2w7NkMq84+gx44eee/4E&#10;NL70Cjy+9vqbsDb4SnSRlZQGUxNHC2rmvAxSBi/Ta3l9RPmvsZAiGGxhjXw+PDdRLTEv0TQI98ij&#10;jz362BOCLY4Hjj7+xFNPPPm04JJTPPX0sxFPP7OAp494dsFzYoFY+HyKeEa7WLT4BSbbq5XqN1A3&#10;13dNN6wkm1HPBY3mRuW33n7n8COO6t3nzPNHjMbj62+8BYNpLe4SJMQNTU1Smk3oFZeZ/hQr0xqv&#10;8Ta4viZK1K9JdFEns1PUUOuIIHcVywuu54/RKyJnfPA70bogdM5pVA42S2RffW2pjPbNt94GkYXI&#10;GbYWef4+fyKOqOdrlFsilTFv+x//RFgoVjWsrFj5Zvv2HY886ph+/QeOnziJHrMT3HAVlRMFvQZT&#10;qXLIc3DXBslLpDUp1tC9ErWyOZE4XgunUYPEZSojbrymCEIHmyOwOUWwOQgd+l1WbuQOfiM3Nr+0&#10;5OWlr78RT6d9/4MPEdr28Nla2ByfbNRzRXiLo3KQuBwNJPS7765q0aJlhw6d/nbiyYMGn4vKl15+&#10;FWvBCmNz+AoTaxA6mBoMTjmZt4nNiccRa/E4liuDwWuKROK0EFSOhZpURtwqNtdKZQxO2ixiAY8L&#10;Ns9/PBmSmlYkCI3Ni19A5lfp8TuQeu998cqrr0HjwosuKRDcskvckLQ1UVkZOGhIFZtF/YT+5ttv&#10;989/2adzl0NO7Xna4KHD4uHrV11zPY/BKMeVCpUUhE4XGSqXGhKbg7uJ1sFjDPZXA4MLHzzkvHMG&#10;DO7Xf8DZ/bLHrcXDZCpPRikes5QeqJYeeRcP0kyPF4wnMxUPzMyfQ3pE/jPKPfJf+j34kG6dOx98&#10;4IGdO3U60Bn17NVbqoq4ZUInHmdRcth1yXPYjNeWvm7uwmZ8DptxwaS/y4wLHLfgslVSOcp6Edr6&#10;v+y5F1WOZzoPGTps7LiJeujyK6+55robg83pgnFO6KlxmaJ8paLM5ip5NhHHk/UnXXypvp8wcVKX&#10;g7vuvdc+8TMKrVu3bdOmXdv8R1hE+w6dunbtzrJjp9d42H+8ah6yxs+G2GvPPfYUe/xpDxHLwoDc&#10;b79WyG37eDxnPPSuXbsOzgWDa7EZFULXxWbBPcv8KPPrbyxjM95+J3sC/vOLFkPGyGSiCyi31LIV&#10;UzlKQwi9evVqTEIC5MAA6kiVR4+dgHP4F1fisDldS07XMYLNIcxlj1GTzYxECLMt7TLs/JF4RoMH&#10;DhoaPzNh8Dgoohstd9w1xVBxUJbdn6yJAePVytByDTM8yLzBxtxjdgTiGgzYbJnAn3TyqWTbseg0&#10;kT76mOPwuCHCXMVmkYRZ/rd8xUpeGZW9dZqmmi1fmLd6Kkepn9AsIElG5Y4dDzBrn5E//1f3TLzw&#10;4ksuuxJX2AykqWJzrs2Vq3IlgxEMTuEtTlAvksZuYsPC5xbxl0yF+lFTzcIhjBmGGM8Qix5rkvUo&#10;hanYiUyE/De/+nVsqbXk3EG1YWT2C08cSPaMQpYDa6kyOR8xcgwz40AsChJTdCKttYnNa3hcYnNd&#10;VA5hdgovLXmFMJNhwS7z4trDC3355ZeB55ZZNpDK69xts5S6CM1LYIbpnq1kRmkeKo8aPW7CBRfF&#10;k4RDmK+74ebEZmYDm0M+s4sbJVVODI4FRlniT8Z0PCULMbv62hv6nzPIIFGJ3Wm8BYExEixir2Es&#10;QbTQAmEWlo0io8Jg0AxvtSqYRNGlqk7QlMI68xL8tPXGDEIzAMy3NUaFlaHHMWaqqEyVa/UYQeVn&#10;nl3o6C+8WAizM3Jq/qRV+SOBpxVAb5GlWVE5Sq2E/v0uv6NkPKg0ywxuWg8qmzeDyvHM4KrbLZIZ&#10;IHVlSU48FiiyatV7773/wQcffvRh/mt0llXFPKg29hUxHnAUVXBak2zw8iuvkj0N8NYRvY6fOMlK&#10;uqgGb9EOvYwE7WSH/PXcYSOcAnPsVduMPRPLmHETEV1mSZ6dV6LyWmzOJTnYjMfYjMq1CPPC50OY&#10;s18xevOtZctXmGcMY0fnZ7bkC3PNkMpRaiV0/PAJvaQxDIbkDEXCY5zZt58N/nennfEvsTk5jaBy&#10;cLeK0Hr6/Q8+ROIU2GxIGDBqDlUWlJiqoQsqk72evXrv8uvfkFKu2oImYTBx1YYOHTpxQRawNvv4&#10;bcFz7A1mx2+2sfjx/Ff7GhvYHBnn2PEX2N7woN/hLqqFuUJlgcc1qRzJn0kj0+X8UgZhFmitHl6I&#10;7//o4031uwuNL82WylFqJbRZeBhRHjshVFlyVv7rrn/YtaZpRmWs5SW8Rp6Hx6HTKBiSHKocgXzc&#10;LW4xAHiG0w4UH5I/NGsOYqX5PfgU5jUFniEcLs7Nf40aTQ08RiIn6wBGAt0HDByCytpmA0RXvzOS&#10;Ylr/4KyHy1S2UKZyGAzhQGUqB5tNAqYOg815EWZmCadlhGYGbfDXAtktrzRzKn///feSJ1pbJmsE&#10;qvXsdXrVyojOnQ8mdWUqI02QOPE4XgXR0t8sctgMCv3Ou+96y1qY7llzQWWzn1HKI57mn64cW3PU&#10;0ccaXRLBuDYXEW9Fdi05z+co8QEHHCRB3LflfuYQeqxtXJCmckeozGaYbQi8Q1fzuCTMZbtcxeYQ&#10;5nRVLn4rUQpIpx94aLahaGYokN3ySjOn8rvvrooLsczlX/bcq4qy9QTCpSvNSMMhYG2ickRQedbs&#10;ubkDzvqe8ZUneV3y8qvhDXCFsj489xGbYUNZ0RlQYn9P/rsTRkukhgaPISRMCzjKqFBcSWRc1hC8&#10;kIjleEvyJ1186bgJFw4fMXrwkPP46eBxeq2ickStwhxUTlflnA8eo7PTsTE02KEt1i43cyrjECq3&#10;/Ou+h3TtTgil/95WsbauIG8oFWxmc3mGxODyayzwHo5F7RACOXS8ZWvM9f6EuFiLr0aF2qrIyobi&#10;q8BXshccveyKqzkTQkhuuRRZ18QLL+aI+HuBr7EgkJgeW1BPXOwLBkes4fHaVNa8ulQ5E+ZK8keY&#10;sdkIDcs+dtzEzz/fQm/Vb+ZU1se4a1I2ZZugq8i6zmBPcY5SkkzCTEeDu0HfuiLEG4PTvUTpToy4&#10;9SJF3IyBfynW3ICRbsbI75iLv6a7NdZsKSp3aMTNGGUqo+9abF6byrV6jCB0eAzCHPOMf946hEmA&#10;SBfgbmGlmVOZGHMX++zTooqjDQ+6GGymqcxAYnNN7gZ9yyROURePg5eJnWsRtMLRxNRyYG0KBiZu&#10;vajicWLzWtEwKqcLzEFmYdmW5igbFOBuYaU5U9lUuOsfdq2i5vrGr3b+X5N+0ma+VgqYLszVpHLB&#10;4xKbg8f1s7l+HkdUUdlrkDgF4laxGXfXYnODVZldjgQgHLOwYKVzh0OB7xZWmjOVoc9dtGnTrlu3&#10;HkLiX0XTBobxwIYytRLBNYQu3QsaUfA4sbkGj6uoHDyuYnMthC6/fXjtzSoUT2xG4uB0onItUaJy&#10;sBmVq9iMtewyXQ5hFhaeXfCcM5JlbpmZX3OmMv5xF+07dOrR4zA5X89evc848+x+/QcOHDT06GOO&#10;23233asoW08ccMBBUrH4RPD6G28h0rI3liP7DC+/PSO5jmp5rluV183jCnFtbF8VqjmNnDiK9WrI&#10;Ns45XZbk2gldEuZE5VqFGXFxWfJHEUgzKjPQDmGO+uKLLwqIt6TSnKmMvlxyp04H9jj0cMunZL/K&#10;2rfvWf37nzNowMAhgwafO2TosHPPG47cuL7zDjtW0bcqDj3siIsvuZwmXXr5VboTp+Pa8+1rfx2Q&#10;VIda10XoMptFXWy2YL0N7Iu4Boz6J0+Z6nARd+SfqId9dyxb2isUuorNa1G5BptrpbKIz0pCmLEZ&#10;p+m0mk1NK7fIGz6bLZW///77/fZr1fKv+xJUVD7u+L+ddHLPXqf16ZP9AnO/s/sNCEJTaJyOH8WO&#10;uzFt06Fyo09VnHxKrwkTJ0288OIL8rvRZYRBa/Ifn1OMm3Dh2PEXeBXZlbILLiquoJUuosU2RYyb&#10;GDGmshDLEaPHThg1etyIUWOHjxg97PyR2jZ46DAN1uyIgYOyAWmlPxlaqB/CXCbxWlRG3/yVu0gG&#10;w0KwGX3LhM48xoLngs14zDejso2NW38tUN6SSrOl8qeffsYoY/OBB3Ymuscce/yJJ51CmE87vQ9t&#10;PrPv2eQZofv1FwPR+pwBg4MceWQ/+h4LRx197G677pbYbPdhw0fh1sjR41ANNdE6rv6qtvL1kN7i&#10;1Pwn94UBUGvk920Wt25qW3yFJH2LJOL4E06MDwXFscedEF8qicg+O8y/XRJx+BFHsUAmBCpO0esy&#10;GyLROgidFmrKMzazGdj8XP6tbFRGfZmfVKFAeUsqzZbKy5av3ONPe7Rq1QaVu3c/VK9jBtLgFp7l&#10;hM5+pjl+ozn/zlL2G+4146yzzxFBent17nxwmfrk/LxhI2jn6DHjBw8+d1K37je23v/GVvvesP++&#10;N+7XMo+/3rBvi4gb87ih5T43tIxXsXfE9X/d+/oWe+Xxl+v3XhPX7b1nFnvtce1ef742Xvf80zVi&#10;j92v3mP3q/6825V/3vWKVvtdfO4wQ4jey0pZDoaEkwm/UY508a5M8bScaXaJ1jgdtA55xmOvqMw7&#10;yRa2wMyv2VJZf1Dl/fdvzSsfkn/7iIxROLJHC4kihQ5aIwGORqTl00u/ql9bxO+X9zUMsDwsyoQj&#10;jrzvZ/8TMeNn/z19+yymbf9fEVMrC7Fcjnu2q44p2/1nVdydx+Sf/uiun/7ozjzu+Ml/3P6T/7hN&#10;/Pj/3brdf1w8agynQZixmYfmrdn05MhFlSmPTDF8ebE8Z15wPdE9WI7fwWw89idDhaf69tvvCqC3&#10;mNJsqcw7MsoCm9u168Axd+5ySNeu3ZkNCVy6ZYdam6xN3DGDp+XyLF8zwgmwBGS+Z6/TiTrlHnX4&#10;EbN/8ZN5O/40Ys4OP314h59Y89Ba8eMHf75WPJDHzCL+pxz3/yyLNDZieMRIQG60XkPon/7HlWMn&#10;sEMS0xtvvk1SGJ9NSgcbEnFtpBykl1cxHhBXRnvX3Vm6qWZDha0yele9934B9BZTmi2Vye0++7TA&#10;44MO6oKvNJiCMgZyu/NHjGYJTMdyskkXXxrZW1XoM0F+IqreyvAirr72hutuuPnm/J6K604//blf&#10;/vzVX+/w+m92FBZe/vUOL/3qFy/+6hfP//Lni375c39dWIpnd/7Zgp1/5rUqnsnj6Z1/9tTO2z+5&#10;0/aP77Td/J22i7FhYGA/liN34nRG6O3/8+rR4zSbr2AJuNsX8rs0X1v6xtLXs7AUy6+/sey1pa+n&#10;5TeWLV+2fAUzlseKFSvfzO7xe/fdeBTGhx99/Mk//iHr+Oyzz71+9PHH/vr8osWOYssC6C2mNE8q&#10;r169unXrtrwyNrdp047BPezwI2ktX8EzsMU4zRKcO2yEBI7NHTv+grjaIIdDbjmcoHARuH7JZVfG&#10;ZbgUl11xtUg3qWWfb5/dD1+X/3bHVbvs9MEuO2fxu/w1Dyvf3WUnr+9UFsT7u+wsii1TVHa0wcrf&#10;7rj0NzsYDKiP3I/lnCb2s37xEyoehGZI7v75f11+/ghDizFA5fwOiuIi2ktLXs7jlSUvZ99YKXMa&#10;d5evWImUK998y2ssYHLGZWRe9R4+Y7SwYI2/quGpp5+l945SYL3FlOZJZSqy11/2TlRml1mLI486&#10;hlfGZlaYJZDGDRw0hEgPO3/kiFFjzZtB6MTmIHGKYHPidFqIuy7ResqFkxCLl8Wte3/232wDwtFR&#10;zCOoc/NAxEd3zFQWKZ/YaXu6S4CptTGw5Fe/WPKrHV759Q6v5eHtov/NlPvxnbZ/ZMftVBIMVmGY&#10;FvWzH1yHg17fsb2T4oCfzZ8ztCj/wmxQucLmjMpxE2pQOdfjTIxjIb7Jl3icqOzVsnX0GPtVxTSj&#10;8hZ4EaN5Uhnocr4ylQ8+pBthZoUZXNme1I029+s/UMaWsXn4qJGjx43Jb5VMVEbfJMCJr+k1FsJ1&#10;kEPW/Nrrb4rvnqRvBOpvnjU+OpmWf9E1PjoxQcvApFnyqkiqiNwzzy5csPD5+IANC5EP80JEnU6Y&#10;gbqCvuKovYTdI+JtonKqDY/DVIQSl3mc0Tg3F2sip3I8E8O+KtRUZ+Fkt7SLGM2TylLyoHKLFi0T&#10;lWV7Rx9znKQtri7HxYcBA4cMGToMlQnz2JzKF150CR6H4gZTGWKBrOXQlxGxzDFff+MtXlN4e0P+&#10;iFuB4uUvCwqJFKJLqqRWce2Mps6Z++ij8x9/LH9gYfqEIpE7JLbhUbYWocdJjPGSyiKoSCQuO4oP&#10;PvyIVxaZu1j1nr/azO4q1DatdXZff/NNAfeWUZonldERlUXLv+7btm37KirzGL3yj/3OOvuccwYM&#10;Hjx02HnDRowYOQaV2eXgMcVFYjRFyuBi5Ha33HYnOtJdrxHl5RRWpgjuClIt8k+5KzyuSHXcTYHN&#10;D899JK5/xTXdJNU8Q0lia8YrNZYzBgeJczGuhccFfSsMju8myu1SBKH9yYZ2sbtqeRhKAQobFHBv&#10;GaV5Uvmkk08lyX/Zc699W+6HygcccNAhXbvXSuX0MUeocnwiHXqMx7QnvhYVRCSlca+FQMSqiPV1&#10;RdqM2YjA4yzyu5EIc1wGzq745td30wXduHuYQocJrrA5u1sNU2Oh1ggek+PgMVuBx2UNDgFO9P3k&#10;H/8Q//in8qlXyx9/8on1NsF1e9ldhYaW5gGE3yjg3jJKM6Ty999/j75VVJb2hVdOVGYwCiozGOeP&#10;5JWlfUFlksz+0mNiHDyOGzsz/pXu7YxLsHFRturSrLe1RG13fsbnFxicuefKBxa0OT6kCL+RPnWj&#10;iJiUc7q4QBHMjoUUSZXDV+QkLl1oe+997EThoC/WBn3jotvnn//La1x9C0LjOsbbkaVWnwZoGDS0&#10;qkB8yyjNkMq0JC5feEXldu06HHhg527dehx+xFHHEuUTT67FK1cuYvDKcaWZKnPArEUY3DyNy57w&#10;SUFROUQ0SFmmYBb5x2YR5Y+LI9KnaCLT3bgdIn9obHxojLiCGEegSwQqR8R98XRaBLP56bDU+B0+&#10;BJXxGIvDVCBxcDhIjJogKnM3QonXWBD+ajMb28vuqjEwDCRNNaqhUSC+ZZRmSGWdGjlfULl9+44H&#10;HdQFlY848mhUTjcVBZUzrzzkvHPPGz48/9wkCXPyGGuzObupMhncgtC5zY1PhsMeBH3XkLXC0aBm&#10;ImXwMvmHjJeVWx2KhVoj/lrZPrE5dDr0OK5UIHGwGI0zFmdWoiBxmcGiruJP6E6Y7Roew9hwIOdi&#10;PBvqW9RFjGZIZcYgqLz3Xvvsv3/r9h06de58cPfuhwaVqXIYjN7Z/XHZ9biBgzJhZpeDzelTQMnf&#10;5VdeE5/nJUIzG8kxl/1GYSoezPxu6PRahK6wOahMVr1aaRsbJ5thGNjMX41GPgE1a43F+S2XeZDh&#10;pMTZ5bYqBiclDi9RJnEwNZUvSqVYVaGy3eyfqOzozsIwhsw3335bgL4FlGZIZflcXVQOrxwPc8k/&#10;9suEuf85gwbmj44NNo8eMz7YfOFFl1ycPxyxfCkjXcSIRDAuR9RKaxsYDCo0YBxUxhk3eAgL6xsS&#10;WY00wEwLlDhP+DKL7DUMcXx0h21lBidDHHaiisSJygWFSyXWB5XDLgeV2W5UNg4NWqpM6gvQt4DS&#10;3KhsyuvQoVNciYt7MBKV4+a4oPKpPU/jMeI2/H7919iMYHN8XBL3Iod1Dr+RPgpB67hsnK5vyBTZ&#10;7uOO/1sVBesKLamK8l9rpbuVcZ9T3KoaV2AMRWOPRuJZSumCvlXJXETNUpB37RJ/SlTODMaq9yoG&#10;40VUNpM4fXNCgfsWUJoblb/66isMTlRu1aoNKodXLlH5VHa5Z6/e+Wd+2XUMNgMRB8VXpIaNOH/E&#10;6DUfZa9NaJYDp4Vl2x9/wolVhGtMlJl99NHHRsSd9emtP9kyBiSbZChS62HDR5lJ4sMdUwRhXieD&#10;oxTMXbvEn+ylhkj7gspMCwMTVGaHUNksVOC+BZTmRmVTXjwVPFGZSFPlROW4ZZldDo8RwlyxGWu+&#10;8EeeM0KPHMM9U+iwHGhts4ZLb8QaFuakPPKoYxAxN+sGUnZoA8m04OiGk/q9NcBszBFpsygv2D3C&#10;BmH9KbTtzSqG34T8idEx3ryyASgY1CyXgrO1lWKLEpVpPKVPVA6DQZVvvPk2hyhw3wJKc6MyoIPH&#10;okWLlq1bt+3Y8YDOXQ4pDMbRBK24+x6VeYy4fb7vWf3ZDDQKSqFFEHrY+SP5Da+2rCJorRFqGjoq&#10;TjzpFBXSb9aZu6VtdX3Y++WXX9b6o+r8knkGnwxRjpgWmhxwHZV7HHr4YYcf6aQcKG76Q2hD0WRC&#10;npMjEhb4eOKKoAVh6y1lKnMpQWXmpazKQWXzVa3N3iyluVF51uy5SZXjBoxEZR2PZxW7mdnlkMZc&#10;mNNX/TKBpI5mbbSwWRVZRUzxa95WtNZ6Qi4nQ77vvvvOa0GNL77AVG/x+KuvvxYWvv3WJt99//33&#10;qLDBl7SC6A/NmmM0HnrYETTbKLU8eOgwMwl5RuJ0D0nEvEfma0zRrNpK4rHgUuLyRVB5RX5HUTIY&#10;8gSTwJbzqw7NjcqmvETldANGl4O7duvWQ2fjnEm5ZJczYa7YjOzrfblvHoDfoa9F5OZ1Lfoec1zM&#10;8jT+tjsm628Cls3C+a1kQsczrEiAHCjrFcWZy6Hnnh/jxzhhV2SQd98zHS3mzps/P/+Y+rHHn3zk&#10;0cesmTxlmu1lmer3V/kW1hYnWUcxMGi/uUWrnBcDTTXJM2FGYlWlkKdG22otNalsTqiisvFz8613&#10;MF2mmuLwm7s0NyoT1OBx+tQalakyKpuRkQ8RUTn/LlPPSP5ym5F9XQ+hrV+LxGuH3SmfMIm/tvR1&#10;Gb3Xl1/J7tp5KXsa8evvvPuuvsfp5StWPr9o8eQp2XO85UZPP7OgfPksPlV+Jb8RPruQlt8dgShm&#10;cHV6NSTyyxCfCP8L9CLkKrfZyjffslCccG2F0muDMcAsyWLlguS5TOUUC59bVPA3L7kiZyXcRVy+&#10;CCo7tZzK2XMQg8q33HanbBi5i6Nu7tLcqEx6a6Fy54Ozb/VxyyzGMceFxyix+XRKaU0VcVPQ8mDw&#10;2HET8w8jXiax8THHM88uROVly1fgJe6S1dlz5jE5c+Y+Wv6Qz5Y1Iz6Czj6uq9zMiSU514sPO4Li&#10;yE0RUTPIjVsYhm2MCr2v35xg54KFz9N+M8All11Zpc0R/uq4VTwOSV5z+eK997XC+CxT2VDhYTS+&#10;ONjmLs2KytSIOQ6DkaiceeXOBx/StXvYZbwkzKbgsBmypXpITIbtgvTSJqxlNB/OH/rtNeiIrLMf&#10;nkt345Y3C/eVvrjv1cYR+j6CeUjL1qM+/8BUqOqJJ5/Gb+ROH0QTb+xJN7XhUwg2QpevGTOs3DeD&#10;UQBRo9hAY2izrLFWQl93w80GZOJxXVTWmqCylnMpapPRFsfY3KVZUZlQpYvKglfG7A4dOh14IC53&#10;65bbZewkzOGYCxLnP6FQZrA4/IijbMw3xx0XIu6+QFNktXzHXVOYB1k8U2uNsA3Gi7jVptbIPhQs&#10;fZ1k5oOzEDrYnG6Cq2KzSYBGE+n0iXSm0qvewzA8yxmdfYwXbI5Ush5Oq4EFZznqIrS61RaX4QwY&#10;M0GWA+Sfj+B6TuUXEpUZcclfUfXmLs2KyqAnxqHKokWLltlHJO07lp8cEJfkInWrlcRkWHCZJMcc&#10;GnzVbayhnpZCoUJ8B8QrQvvTrbff5a9VESu9CvXYLPbC5jKViXRIOMnnSRKbw3UkNsen08lVB59Z&#10;WIR21giNefhHVmWHOB3XyKrsR3prFGh5ZIRVbBZTpt4bdRoqYZTjonL4KE3SQiMwqMxjRJ2bvTQr&#10;KuvjIPEe+S9CxwfX7dp1KHuMQphrMFiEEp9xZvYrqBwk3TIje9VhaI3Tuh876RA2p68/2VLEckT5&#10;q1A2tiMq2xeVsWStG+vSbaIlmxHemo2usDkz0JiErDTSOaJUsDnkOWx0FaGJ9NfffFOrmU5Xgu3o&#10;dGrNCJ0R/XY4QyVyPsczLTA8zz2fpQRB5cuvvGbMuImpws1bmhWVZU5JleMmz/32axUe46CDuvAY&#10;8b3rKgYLK5GYSMv3sZbSXHjRJdLz8RMn6S2yipQ6OD5usCZ9U1VYExHfV0X9mLtxui4qMyEFlSs3&#10;iKKyTDHuoSPMqFzc/Jl/G4ogl+mCpniGzeiVuef8+yDYHElhIjSfIJkLka6H0I6iwTXl2UrNyNzF&#10;e++jsrFjTpCSGl3Gm2Y7KTiMGj1O/VHV5i3NisrYEKocVMZpdrl167btc7vMZoSdqDIVSMx49Dnj&#10;rLH5LUSjx4zXPSNGjiGuehRZ5f7IzV8it7AQYSXe+yvZFsHv4LQd14/KD2cXPTIql742ElSmgghU&#10;ZX9xNF2/w7NQ54LPOZuD0GGjM0LnlzuKnUslVas9tZoNmUAYZcdamn9NlY/XSC03wp31iFFjHSsq&#10;2bylWVGZE008Th6DXY4vkoQzLvOYGId7PrvfgOEjRp+bP/X1vGHZs1F0ErJyGukxsl4tT6g8lDbu&#10;MaoiNDajcnAiUdkkbi5G5bgjFDnymBpWG8tTeBu3jHIgKE6qkQansQdZ0bE4z//7PwkebtFmYhlO&#10;o4rNSZ7jKkfZchRVVArBDlml/Zpdk9CGogFj5NiAced8eCHUtz6j8sgxGhBVbd7SrKgM2ZTzBZv3&#10;3msfHoPBQNwjjjy6zGNizG/I//qfM2jQ4HP79R/AJWMqdnplAUfmzzbWVV6zR9COGW8lTmeEXvtR&#10;RmVtTlSO8cCo2GvY+SPlkX3P6t+7z5k9e51+0sk9T6w8gjbC23KklbaM257sO3jIeaPHTlA/xlNx&#10;xkMuyL8WSWCFysiczIYoszn5jZru1tjAaaPFQHKIMpWFc3xt6RsOF5cvjDHJq2zYiZMABrqoZbOW&#10;ZkVlnAseJyqzy23btkdc0hsuOYS5W7cenbscYgGDsQRX+vUfiHY8hr4hzBR6aP7kcO4ZEYvbPits&#10;TtocliMI7a0/2XfAwCFGxSmnZj+lGpf8EllPyp6mnD1W+eT8EcvCZhGnVp7HXA48Lr+1WQwDdXrt&#10;dVofx3Jc5OZGeFmUDmFOVK7S5mBzrRmhNQiN5eyNcRiOP4WjcBfcDv8j58N4046zHjZ8lKmjqGKz&#10;lmZF5TP79qtSZTlfCDAeB4ktdO58MN9MjxEOidECWekuFlK+uNMybpFL93zGLXLphs/McuRPqI+9&#10;bNm7T188C5Idlz/Z+/j8Kd9B5Q2OijYXAyCNgWC/hVhpM0f0yinx64ST98gonV94RuXkm4PNzEbI&#10;c02/4U9eaT13FOlghGXjGcslpsw9Lxf8NtQpdOy7eUuzovKxx51QVmW0ztzwoYeT5CDxYYcfyTTz&#10;G8wGwcvn+lPN2voDHUOhI+IuOSuRO57ElTmNkWMsoDX6WnnW2ecYCblSZo+tL/OvSoaDfKGylcie&#10;jJ9HsSbpbnC0QtOsZrVFzTE8Ypx4W6l/TVjjT7ICC5jH0ZLqIHQIc2JzQeivvw5rUSCYF1t6ZWCu&#10;vf6mROVgs4lr/mNPzJo9F32pckbl84bLj2PHzVuaFZWpb6KywNouB3c9pGt3ntgrMW7fvmPr1m0x&#10;W38jCiaxDRUXm/38Amqys9TaGsymzXHvMnkeOGhoMBjL+5xxlskd/8rMsxAczSvJboOOW+3yUZEN&#10;DGIfodqqsNIGNrOxXexod0fRGK2KYyWDEZQNZhu9phdhIfidAuPNSFY6QTmlNBGfg801CV0lz9Zb&#10;M/PBWbwTNxW5b7zeevtdMx+YJWcNg2Gysk2x22YtzYfKpAVxE4/3yR982K5dh/YdOmGw5X1b7tei&#10;RUvboLJuxhIqi0ZohyVBRwtxE+aZ+aM+MUxX2YYSR2pYIlnx4HvL6XZn2+NN2JLMag8bgf3C7uSc&#10;TKpNhMCLWI6Vwgah+sK+4deNJRWyPbiO5Y4e/I6BhNmJ1sVHmJHXVu5Kjes2ZiRjDOfkbQgdbA5C&#10;B6f5DfJcQJmDmfP8C1OWw6VBK5wsrzzt3vs5EMmuDZxCsdtmLc2HyvIVxE1U7tjxgIMO6kKYLVi/&#10;336tkNsCv0G89Q3e4CgFxYaQsXy+Lq4Y4KgF3NVP+ESSS9pZ/BZJsHbw0GHhp4O4QcRgbVz6SMFq&#10;p5BBVsfYCUWk5Xx9bK8qFSJ6zAwO6ugxtFDN8MtpfWqY5kRfPsq49SriA3nkVtvC5xaxHMFmOh1S&#10;jbjSwWQ2rPSWzTBWjfB8NihC29LFOLUBIXbZvKX5UFkSE/cSschk+OBDukV6Z3n//Vv7U8u/7stm&#10;xMfX2EDn8FX3m5pDw4LNtBkhsJmGYRKC2hhZU6TLGpmC5twSmYgGlcNV101iERxdE4nEecgs64nY&#10;RiWOkphtpJkTCDa1xunQaWeE0KicfQZ06OFZ9Dgsi/xXDCdccNGrry0Ny8EcRyA0eU6X6t7/4EOo&#10;8hVGdbiaSAPEHfndVKisMeaN2H7zluZD5XffXRWXL7A2nDEek+HgMWsRz/Mk1bocj4kN1uJxKJZe&#10;tyyomu7B46BLzPthALzFPNPrZVdcHRqZiI7fZR5XUbmKzcFgC2PHX+BApmkVXpn/TISFiRdenFUe&#10;VwBHjrFv4ndcNilHRu4x421jF43BKpOGE6TTMSadkVNzgkFlwzjCW7y/8ebbVq16D6FFumxHnpN1&#10;/ujjj19+5VVjPrc0RZKqci2XFPLKGun0Y+PNW5oPlSG+11/2RuW2bdvjMV9hIXxFPHGrW34tWXeC&#10;3rxMvfjLuMRhZXS2jsctOqSrqkgjnsyfkh28QVz1JHfhbWEqKlSuVZiRUj0SKa+21AxHlJUaYPEV&#10;ASTTKhJ7waS/T5t+3/zHnsC20Huh/qghCy0sR4XWmhFzjsrNLU4ToSm0ERtUhoMjCgvG7cWXXP7a&#10;0jc+/OjjFJ/84x8MdHymbQG/ZXhOk5GIrzwaMM6FKtvXwjZV3sjliSef3nuvfcIld+jQKfI8PLYS&#10;la2R8GEMgeEyw1pIj9BXj1JxrtoEmj6UtpDCXEx+5sx9FFeQMhPj84brP/2KykmP6+cxbmEDkmnJ&#10;Lr/+TcTvfrOLdjIA4W2C1hocf/L6x9//UQvV/NTTz9573wOFhzl/pANlIl3F5soPuaK1g9pYC2WK&#10;zHSMW/LsWHG+JihhgblS29PPLDCtRazK7+5H4tBma5YtX3nhRZcEFCIgQmUziVNzUtEFm7c0HyrP&#10;fHAW4oZRruKxIHgkGV/hbgo2XdIqXUuldCdFRKOgbFUQad3mT8EPlFVDweP8kjPGhG+uonJis5yJ&#10;kpmdg517/GkPBoB8ntn3bKMuVnqNsPyH3/0eydRMgA22WP/n3f9sZqfTk6dMDTY7osqr5DmoHFfN&#10;vNUGIy0UWgOMFvJs/sFmhzC2YRJsxsjnnl+8Iv9JB/HW2+988OFHwWa0xm7HZX4iLs/vDbwhv9MV&#10;OE686IPNWpoPle+7/8HgbqtWbRKPg8peqR024y6KECr9SgiDyqSaq8YJSYwe8pri7/kv/lIjzNDZ&#10;ZR5jZ7IW4WtrqjKfgMcYiYg4qgE2c0TLVREkTgtBXwu777Z737P6Gy28vjWGgXkA57SnLnkONosg&#10;tL9qmL00Ji7XGLRywRjDwWbMNrA59QULn38t+92d7NHiCP3e+x9ICiWCLy15+fEnnkLcqysPIYi7&#10;/wRYnFTRB5u1NB8qT58xs+Vf98XgeE16bIFj1m0oKxPSqblEnR5UZh9bt24rBURc3ROhU0Xc3kmV&#10;Q5IRAqWCx2skuW4qOwTtN7lj5O93+R1XY02ibFUk7qa3aaVAaMfSeMs0W9Y1e848h8i0OWdz0uYg&#10;cVpIbLaNgWc6yp1VNZspNKkm3nffM33BgucW5z99IvfgK5gNWeCixS888+zC2+6YnKh81TXXAwpE&#10;zlobij7YrKX5UJmVDDEu8ziozG/oM+4CiampmZ1YorLp2/p27TrobAIT3wcJsdFV2IzKJlCE4AdI&#10;ckp9MirHhyA1qZyHLaVZ1gQ1KSKuxHKtEZStuaYcqBaDAZsNDLQrnMb5I0ljULlM6BTWRDoYbM61&#10;+dRwGtjMi8dH+oYKQ/zQrDnxPfC4T3rZ8hWchgUpb1A5fY4NH+MfLNuovJGLDqjS4+CxaN+hU7du&#10;PbiI/HONoWUq4zfOycTL32KSsGNzojI2cAt4g77B44zKlYdxFXxKXjkXZpqHOvvv3xopHYWlKdO0&#10;ZiBoebnm2wiVG5YWSKmsi3UJKltfJczlsDIT5lFjNdVQ5Fj4K44ist7wGIT5uOP/ps233n7Xw3Mf&#10;eXT+4xwFhX7xpSXLV6yk07JeyCQei/Bg/c8ZBJyiDzZraT5Uph94zFMmBseC1w4dOjESDAYu6ktZ&#10;l4w+qCzx0qksctwgL/TlTbfcjs3RW0FlPMjcRQ0qZ8Jc+WQED4LKuMUW41lw0fiRVyVqClwsv61r&#10;TaxMr4KgMkUWnBcF1TaHFmUqpyizGZURTsOcQr/88UthM4zwjMp5ThyJhLO+Z9qMmQ/Mmv3w3PmP&#10;PYHNS15+deFzi+6f+VBMVimAI5HgdghB0QebtTQfKku3dTCPUSZxLLRv35FM6jO9rrfIElWOi1Nx&#10;7YIAx3c3xNTp2Q+UYzazobcwhsEwg9u3TGVDwtuyx0jCjOLIwWEHC7kawyYIWlfEllUR9E1hDXU3&#10;Ji07TTyOucKhLdTD41qpzE7wGAxGXMoQ3qpNpmsk3zn5HlDMmj33sceffH7R4nmPzIdP2V0IW0qI&#10;5dOsXdEHm7U0Hyr/8MMPJnQZXhLm9GolAQZ6EM6cSEtihsU5vYiyM+4nRNmzVx6c9TAFokzkmQ4R&#10;HqSMqRxHE5VF8hiFMFccs7dGjg0cAv/YG3+S+SWO1oxE1loj/sQ+YeRuu+7mrfrRyEGz4w4fpXlV&#10;VBaJx5aTwdDm8qUMAyOoLGc48aRTWGrVGtjslgkKm+WXTz39LJH2tsxjARYV0gIbFH2wWUvzobJC&#10;aLE5CXMKb8MXklK9rjv7nHFW6sugGvrGo7G8EiGc1pESHf1KmBGC3GJtnvYNyaP43CuxOcZJCLP6&#10;kcO+rVu3xULyj0CJmjWjJo+r1jgvFoINsN7IzK4M5rdNe8W/zF3UbTD8KdI+7dTydI3Z6WuYhE/A&#10;RwpB6ZHe+RrbLBZtBgtMjOobb76trMqWVWhIQI+TLjpgs5ZmRWWKIivS61VUFoil26K3dH9c8TXv&#10;y/nYZX/iKPSZzJ07lEE+8eTTc+fNv+/+B4PN0cc6ryLMBZXDZqylzblp9tYMTvDQQmaJi15N8WaG&#10;MkFTIGhNNkf84Xe/5wccZffddrcNNuMlY7NGj4PHdVDZgm2SJCd3kaUKxxzn9Am8VxOIQaiFIczm&#10;oiuvvk5maXZ64KHZZqdIhVPAxPb8ibH6wZbxMM9mReUnn3qmXbsOrVq1CY8hcDqibdv2Oo9sy/D0&#10;Fi5SFP2HxITZAMAVSiy/eSH/FaZFi1/AaU5x5oOz7rhrCh3SwZnNGD7Klng8oPIM5io2hzZjs5VG&#10;C7XDHjsGUx3Ln8ghn1Dma61U5igoqHrIsLcsSs9epyceo53RtYbHEWuzWdgmc8n5lUTOSsqrVU5c&#10;G7TtyMqjdbNGjhnvFJDeAJh08aVBZRaZtcDjdHlHsB820Axoo3LNL71ultKsqPzdd9+RWODq+2Bw&#10;XGaOwFqZDYcXiT+WROpz6GFHkDo7Ihx38XL+FM34gnH8WMHDcx8hTqRI/2FG0KLC5uyW5YzNVRc0&#10;ct/sFXXik0WVW7PHn/ZAyl3/sCshVANhY0UwyVvN0EK2p1//gcineXw8+qK4EzGfqE3al0icoh4e&#10;O2iZxyoxgE/J72yOgX1c/o1Ax7Klc9F+TVKVycToNVNNu/d+CwwGQpugLFiJ4io3JEiAOgv0N3dp&#10;VlRWOAcCjM0cM1WLsCysZBARhd7oLUw67fQ+utMMa94/6KAudkRE3I2PbcWy5StxOp5daZ7VnSbW&#10;CRMnZdfmct8cbA55xmYKmrG5dE0jI/TwUXEpF2PwZvzESSqhhUl9RU1V/uPv/0g4HQgLkca+VQxe&#10;i8QpEo/zO5vtrhlapZ2QQTvugrTnbM5uolezP9Fjfz0n/+V6rbWjQWvoOl+BuNI+pllmfO99D0yd&#10;PgO5yQHLBNXZD88toN/cpblRWTZNKgTichpey2F+x914bIXkjMjRJ1oY16RosyQGNaV92BzPSfEa&#10;z5hiOfgNPUqWuBRcQdNcnoes+UZJzmYrw2wkQpM6YX0u0qcbTggU0oijtsEe0zqy2pFOG3L+hP1a&#10;qJ3+Kqp4nKKax/nKuDVCGwwtrXI4FsKxVE6YjWGhMZqkkfiN5VrlFDRGDfGZ0d33TEdlacMzzy4E&#10;rPEsneC4eC0bA3nPPfYsP2hm85bmRmW+jUUONnNylAM7s2jfUVhDFwXDR3j0tF5EGil8t/zWR2EX&#10;Ok04X3xpydvvvCunEe+9/4HlZctXWKlTuWp9TN3ZleAoYUZojKmL0IhlS7yklCLjWX6nqL3QAs+C&#10;3/ZCfZymlMHgFGX6pljD4zysQWJHicGjKg3QGCNN/aTX2IivIWqw+cFKwozcaK0NGq9hpp3L8yfl&#10;XXv9TbPnzIvn05mgjGfmSyJx9bU3AJMkE+wC9y2gNDcqK+QzbsAnwxwwrY173zp1OtBby71O66Nr&#10;b8p/FcYCmeSY48ZlTiNeY7O77p6Kvu9/8OHH+W8pxO2ORJqbliA+8uhj02fMNCrIPKqhbOifQJRE&#10;6CrLkQiNrwLzIjLu1hr1sjmRONsg3zi9VTleOm4IsyY5Wa+aZEsrc4+R/SaLM6XWqKzB9gp34bwm&#10;T5n6j3/+8yvl66+/+OKLTz/9zFljf4cOncBLIKqeOrB5SzOksoIuyWbwyrJAEZecLegG9EWvG2++&#10;Ta/TRd0pnafNHAizIWLBMOjdp68e5TcQOp73g9N0GqffevsdveytmZfxoNNMJElzdEShcEGdTKcr&#10;hK5VpBOh19A3RYWgEbgbr0HigsrjLzDjS9QEC2uZ3GZsHjM+5N/h0kEdC2VNRDE7JSpTZTjYTPvN&#10;SNmEM3GSIXpp6bGO1nQ5uGt8XbJFi5YvLXmlgHvLKM2Tyt99990ef9qDncDmuH0ZpzFYWKknco6e&#10;iT3kByEojU6lzazFmi915j+M55WN1vdm29eWvs49x2OshIV49nA8hhC5Fyx8/uG5j8iN0NosTN4w&#10;jxJnujh02DqNR3B6DY9LJC4zGKVQlp1NPPNq2ZqL8ud9mW0yNudX4tKODmFYOpEIPObIg8oMBteh&#10;bY4oi8BjrTIwtF+FkVpoLR537nwwMYaqUyiw3mJK86Sy8say5X/Zc69gMx57DXeBl/wDxWWLda0+&#10;5jRy1zhAp0oKyXN8cIDHXoW3AqftRb1oOUHKHmycP9bYiwUUt4anZCjjKt6zC557/Imn5s6b/8BD&#10;s6fde/8dd02JD8xwDkvQMYQTd9cwOKcdCmoPccUk7ERT3DLk0sVd9cRCfGxhKiCZqk1sTgrtKCrn&#10;j3H3uMozjYLHIcknn5JJspzPBKINKGtHY09jUktycAYCLS5ZboHWIkqzpbIiP+Mugs1e5XP6AymP&#10;zX+IRF/qXUk9gbntjsk6zAwrr6dV1h9deZRECm8jUJxyGwaowy6TagxmNlDZq0UibSC9tvQNlvql&#10;JS+j9XPPL37m2YV8yGP5z/JRbokjis98YNaM+x9guHF9ao1fMElrpky9d/KUafEQW3ofV3aD0GU2&#10;hzzHjamhwU7EVON8g8dlKpd4nN3DjbtqMJZMHYW/N2nkzt4gj1vnMBiPycEW8plIVWnOVFaeX7SY&#10;ReYosFlPYKGOjOupPXv11pFMc568D8QSJNB/cQ1YT9sy+0is5s/45T9iEutDvNVGw1hqZCXYGBwf&#10;smC5N9a8+NKSRYtf1BgOhFrHhS2a/ehjTzw6//F5j8yfM/fR2XPmzX44+yGpB2c9HCy/7/4HC6JP&#10;vw+h785//QSVDbwym6+/8Za40MuuoG98jKd5SBw8TlQOHoeviAsXZ/cbYCQTb9OFkezcIwg5TKxh&#10;wyJdpgUmN1YtPVdgSyvNnMoKjZTqYXPMjPoSfZE4rq1G6LABA4dE2o6UVIpWJULjATYEM9bwOI9Y&#10;GesJNmajUZZTDhuBHLSWBseXMhYseM6r8BaPg8rZ3UvzH7dNsJlaB5szKj+YfSqBzUmzc23OqIzB&#10;FHTchAvJZ9jfrAHlwVYblW1W8cfZw/Iiz+OJwwqjr6rggN/CQp8zzrJXhw6dYlqTcuy91z7S3ALW&#10;La80fyorX375JSqTFq86RqeWeZxCd5pnyXP2ceD4CxCFOFlvIo7PLAhb0DoxO0WsTBErUSo8iQW7&#10;Gz8OERe8ZGZ8LUYaPxJKyiosGwBWhknQBlM8F6sZ6IWCGpBVGwOpTNw84kBZlIaZxoQeh6mQD6Ap&#10;xSXhbDF/MjD/Wo3T1Lx8mioeMcpIxPgnxrQA7ws0t9Tyb0FlxbTYo8dh8YkJNsvhkCOROC1b4A6Z&#10;TlO5WTuUj1mkWLQWmXAaJzAjmB3kTvyuGfGnxLaChWtHcE4E59LbiGKztHuqqhQxYMpUjn0dOurU&#10;bI7CWSQSm3/keeaiYHA5nGCgRIzZM/mGqaDAcQsu/y5UjmL6lsEwf7rK1EmlyjxOy3SLKNJI07pX&#10;Ckod9TrXYQOcptP2LdM6RfA7IrE8ca5MsnLElrFxithS1MVgkUgciWm2Mj+EqjQmV+LCTlB3o/Si&#10;v1/GZzsjiV1+LoUGCyR2all6VxJjr//6178K+Lbs8u9FZUXHYPPBh3SLz/+6du2eGFzmdIQup15s&#10;K5N66eVXsdGSJJwOZ2mDCq2zj82C2TXJLYKOiZplvgaDy9RPERvELhmb642oViUOpyVxdSIyWm3m&#10;VYxJiWOYlpy1a0gccUjX7mHAQoxleM63QG1rKP92VI7y4ktLsFmwHEwh76F3g741CX3esBEyLQo9&#10;a/bc2/Ifq2M8EGJw/qxBUo3WFYXLbjpL5A5+V1E82NbwqJXlItan2oK+GmBK0STWVrO1k/M2DrV/&#10;/MRJOF2TxIxHt249gsTEOD5RMjDKj1veKsoGUvnrq/rYTRTvt84y4/4Hunc/tEv+JU1xxJFH6+ma&#10;VBZWUmKJmqTwgYf4lEfYR9khHyKHOzf/Uj5aIzeKB7MrpCmeVl/hd0HxMtHLEaSvK9JmlRqyn4Zw&#10;CC0kwHGT0PkjRptMcgZP01pt5oz7nzOoTN8UxnAiMS9BjOGwfMXKAqCtqmwglb+bdUVQ+fvnZxar&#10;ttqClHo0bouLz1D0cWJwLJSD5k26+NI7J98z84FZ8x6Zf+99D9x0y+2kGq3NyA/OevjLL7/8/PN/&#10;oRRuGQC2xzP8jktdaihJY/ErJInxNcP62CB2icGmKnWqvBg/54/kHP5+6RUxezijuAwyeOiwylHW&#10;OpZq4yMPPE6m4tDDjvj4k08KULbCEoT8YnT34n2NUjuVldjzq4tOKN5v5eW++x/skd8ch9YR5u5a&#10;qVwOvpmZJn7T7r0/rhDzo9ZgkgTLnD46/30Dc312G0Z+e5pdaCQK9qv88kgEXgbvRSzHepvZ2C52&#10;pP1D8juMR4waq3KKywHfdfdUjY/vhzv0hImTNDsGQGkMZDyOBZ6qY8cDhMRXoLIB/Mk//lEAsXUW&#10;khqE/HZqnc+XqZPKyWOsXrVl3SHVmCIplOnTp8Pz3/mj0F5N6EFcFKlJ7rSGTI4dNxGZsNnk/tCs&#10;OXPnzSfbxDvcKqqFWFbd9JPd3Zbf9xNB2r1lc5FyYv6NUbtcfuU1dr/ltjvvmTYjnud58613OJY1&#10;V197A2ZrBprSbIJtBuhzxlnaI87sW7wambICPI6Iz/DUsAXeTbEBhaQGG4v3tZU6qax8euQv7fx5&#10;3xbF+2ZUFi1+kRONqwdxGcErexrcrZXT5bA9WeUxLr38KpzDvLingjtH8dlz5nHbQfT44Jqceztn&#10;7qNCcini077pM2YaGPEJXzzPDi8RVwKHrMFXNC0FUc9ek8Br52GHH5nyAb6ic+eDCfxW7SWqyuql&#10;TwSPv7m1vs9x6qPyd4/fHlVQ6GJVsyuPPvaEfOuE/BptXCuIZZM1GiFTFafRHVf8NTE+LHIullmg&#10;Gp6xDfjELbC5w/PbiBFUysiHMCHsRHDRIdbePZNbTtf6FGUex15erT/6mOM4B5YpwrJqt3YjUbP8&#10;8PmHDZTU+qispPyv/gHRDAoZ4wriokG6FoHT/CjqhNlFoN13211Ymed2mUONRK3+CKZWrTQwym9j&#10;G1SWpe31l72D0GUeC4dL91tbEBpJ8rfMe9kaXxKPvVou1tZR1kFlJbF5673MvAHlvfc/eHDWw/wu&#10;kiFuupYcn5BZiV6hmsgXl+ciyhKeop71IulxVHjAAQe1adOOg49DOG7Y+qOOPtZwuu6Gmxe/8NI3&#10;335bNLT5lmQKPjvlj8Wqesu6qawwKzE4hOVi7b9lwaFPP/1s1XvvL1u+4rWlb7zw4pJnFzwXPw0d&#10;tpgnFrMfzu5XTmFULHxu0aLFL5TiRYwUasjvGs2eRP/GsuVvvvX28hUr33r7HRlq/PLNv2EhwOxE&#10;8K3hdqBBVI6Sski0/jcn9LayiQpe0eCgGTav01SUy3pQOUoitKjnIt+2sq00vKxe9Up8mBeBY+tF&#10;4ijrTeUofEyyHEI7msHngttKUxYCXJbFYFFjZvsNpHIqGFweTxFYbiWXI2W0wTaW/9sW1NT7aIAM&#10;NXkiuAh/LbZuXGkslauKdkejy5q9LbaFYIK/GN2dKd1EidZGpvK2sq1srrKNyttKsyj/93//PynI&#10;y73vMjPtAAAAAElFTkSuQmCCUEsDBBQABgAIAAAAIQBXpOLT4AAAAAkBAAAPAAAAZHJzL2Rvd25y&#10;ZXYueG1sTI9BS8NAFITvgv9heYK3dpOmaojZlFLUUxFshdLbNvuahGbfhuw2Sf+9z5MehxlmvslX&#10;k23FgL1vHCmI5xEIpNKZhioF3/v3WQrCB01Gt45QwQ09rIr7u1xnxo30hcMuVIJLyGdaQR1Cl0np&#10;yxqt9nPXIbF3dr3VgWVfSdPrkcttKxdR9CytbogXat3hpsbysrtaBR+jHtdJ/DZsL+fN7bh/+jxs&#10;Y1Tq8WFav4IIOIW/MPziMzoUzHRyVzJetApmy3jJUQWLFxDsJ0kagzixTpMUZJHL/w+KHwAAAP//&#10;AwBQSwMEFAAGAAgAAAAhAKomDr68AAAAIQEAABkAAABkcnMvX3JlbHMvZTJvRG9jLnhtbC5yZWxz&#10;hI9BasMwEEX3hdxBzD6WnUUoxbI3oeBtSA4wSGNZxBoJSS317SPIJoFAl/M//z2mH//8Kn4pZRdY&#10;Qde0IIh1MI6tguvle/8JIhdkg2tgUrBRhnHYffRnWrHUUV5czKJSOCtYSolfUma9kMfchEhcmzkk&#10;j6WeycqI+oaW5KFtjzI9M2B4YYrJKEiT6UBctljN/7PDPDtNp6B/PHF5o5DOV3cFYrJUFHgyDh9h&#10;10S2IIdevjw23AEAAP//AwBQSwECLQAUAAYACAAAACEAsYJntgoBAAATAgAAEwAAAAAAAAAAAAAA&#10;AAAAAAAAW0NvbnRlbnRfVHlwZXNdLnhtbFBLAQItABQABgAIAAAAIQA4/SH/1gAAAJQBAAALAAAA&#10;AAAAAAAAAAAAADsBAABfcmVscy8ucmVsc1BLAQItABQABgAIAAAAIQCowd2IOQMAAKUHAAAOAAAA&#10;AAAAAAAAAAAAADoCAABkcnMvZTJvRG9jLnhtbFBLAQItAAoAAAAAAAAAIQAuGtiPGpAAABqQAAAU&#10;AAAAAAAAAAAAAAAAAJ8FAABkcnMvbWVkaWEvaW1hZ2UxLnBuZ1BLAQItABQABgAIAAAAIQBXpOLT&#10;4AAAAAkBAAAPAAAAAAAAAAAAAAAAAOuVAABkcnMvZG93bnJldi54bWxQSwECLQAUAAYACAAAACEA&#10;qiYOvrwAAAAhAQAAGQAAAAAAAAAAAAAAAAD4lgAAZHJzL19yZWxzL2Uyb0RvYy54bWwucmVsc1BL&#10;BQYAAAAABgAGAHwBAADrlwAAAAA=&#10;">
                <v:shape id="Picture 8" o:spid="_x0000_s1055" type="#_x0000_t75" style="position:absolute;left:1871;top:12153;width:2928;height:281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NUb3yQAAAOIAAAAPAAAAZHJzL2Rvd25yZXYueG1sRE9dS8Mw&#10;FH0f7D+EK/giLunUUeuyIeJkMB90G4hvl+badjY3JcnW+u+NIOzxcL7ny8G24kQ+NI41ZBMFgrh0&#10;puFKw363us5BhIhssHVMGn4owHIxHs2xMK7ndzptYyVSCIcCNdQxdoWUoazJYpi4jjhxX85bjAn6&#10;ShqPfQq3rZwqNZMWG04NNXb0VFP5vT1aDYerm80tPb+t+4/h8yhf1Wb6svJaX14Mjw8gIg3xLP53&#10;r02an9/nd2qWZfB3KWGQi18AAAD//wMAUEsBAi0AFAAGAAgAAAAhANvh9svuAAAAhQEAABMAAAAA&#10;AAAAAAAAAAAAAAAAAFtDb250ZW50X1R5cGVzXS54bWxQSwECLQAUAAYACAAAACEAWvQsW78AAAAV&#10;AQAACwAAAAAAAAAAAAAAAAAfAQAAX3JlbHMvLnJlbHNQSwECLQAUAAYACAAAACEAuTVG98kAAADi&#10;AAAADwAAAAAAAAAAAAAAAAAHAgAAZHJzL2Rvd25yZXYueG1sUEsFBgAAAAADAAMAtwAAAP0CAAAA&#10;AA==&#10;">
                  <v:imagedata r:id="rId25" o:title=""/>
                </v:shape>
                <v:shape id="Text Box 3" o:spid="_x0000_s1056" type="#_x0000_t202" style="position:absolute;left:1004;top:12311;width:1725;height:41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9CmwygAAAOIAAAAPAAAAZHJzL2Rvd25yZXYueG1sRI/LasJA&#10;FIb3gu8wHMGdToxXoqNIQFpKXWjddHeaOSbBzJmYGTX26TsLocuf/8a32rSmEndqXGlZwWgYgSDO&#10;rC45V3D62g0WIJxH1lhZJgVPcrBZdzsrTLR98IHuR5+LMMIuQQWF93UipcsKMuiGtiYO3tk2Bn2Q&#10;TS51g48wbioZR9FMGiw5PBRYU1pQdjnejIKPdLfHw09sFr9V+vZ53tbX0/dUqX6v3S5BeGr9f/jV&#10;ftcK4vFkNJtH8wARkAIOyPUfAAAA//8DAFBLAQItABQABgAIAAAAIQDb4fbL7gAAAIUBAAATAAAA&#10;AAAAAAAAAAAAAAAAAABbQ29udGVudF9UeXBlc10ueG1sUEsBAi0AFAAGAAgAAAAhAFr0LFu/AAAA&#10;FQEAAAsAAAAAAAAAAAAAAAAAHwEAAF9yZWxzLy5yZWxzUEsBAi0AFAAGAAgAAAAhABb0KbDKAAAA&#10;4gAAAA8AAAAAAAAAAAAAAAAABwIAAGRycy9kb3ducmV2LnhtbFBLBQYAAAAAAwADALcAAAD+AgAA&#10;AAA=&#10;" filled="f" stroked="f" strokeweight=".5pt">
                  <v:textbox>
                    <w:txbxContent>
                      <w:p w14:paraId="00FC8419" w14:textId="77777777" w:rsidR="00E032F8" w:rsidRPr="00882C74" w:rsidRDefault="00E032F8" w:rsidP="00E032F8">
                        <w:pPr>
                          <w:rPr>
                            <w:b/>
                            <w:szCs w:val="22"/>
                            <w:lang w:val="sv-SE"/>
                          </w:rPr>
                        </w:pPr>
                        <w:r w:rsidRPr="00882C74">
                          <w:rPr>
                            <w:b/>
                            <w:szCs w:val="22"/>
                            <w:lang w:val="sv-SE"/>
                          </w:rPr>
                          <w:t>CZERWONY</w:t>
                        </w:r>
                      </w:p>
                      <w:p w14:paraId="726474DE" w14:textId="77777777" w:rsidR="00E032F8" w:rsidRDefault="00E032F8" w:rsidP="00E032F8">
                        <w:pPr>
                          <w:rPr>
                            <w:b/>
                            <w:sz w:val="20"/>
                            <w:lang w:val="sv-SE"/>
                          </w:rPr>
                        </w:pPr>
                      </w:p>
                    </w:txbxContent>
                  </v:textbox>
                </v:shape>
              </v:group>
            </w:pict>
          </mc:Fallback>
        </mc:AlternateContent>
      </w:r>
    </w:p>
    <w:p w14:paraId="49A83C9C" w14:textId="77777777" w:rsidR="00E032F8" w:rsidRPr="00501938" w:rsidRDefault="00E032F8" w:rsidP="00E032F8">
      <w:pPr>
        <w:tabs>
          <w:tab w:val="left" w:pos="283"/>
        </w:tabs>
        <w:spacing w:after="240" w:line="240" w:lineRule="auto"/>
        <w:ind w:left="284" w:hanging="280"/>
        <w:rPr>
          <w:szCs w:val="22"/>
          <w:lang w:val="pl-PL"/>
        </w:rPr>
      </w:pPr>
    </w:p>
    <w:p w14:paraId="5629F653" w14:textId="77777777" w:rsidR="00E032F8" w:rsidRPr="00501938" w:rsidRDefault="00E032F8" w:rsidP="00E032F8">
      <w:pPr>
        <w:tabs>
          <w:tab w:val="left" w:pos="283"/>
        </w:tabs>
        <w:spacing w:after="240" w:line="240" w:lineRule="auto"/>
        <w:ind w:left="284" w:hanging="280"/>
        <w:rPr>
          <w:szCs w:val="22"/>
          <w:lang w:val="pl-PL"/>
        </w:rPr>
      </w:pPr>
    </w:p>
    <w:p w14:paraId="22DBBD33" w14:textId="77777777" w:rsidR="00E032F8" w:rsidRPr="00501938" w:rsidRDefault="00E032F8" w:rsidP="00E032F8">
      <w:pPr>
        <w:tabs>
          <w:tab w:val="left" w:pos="283"/>
        </w:tabs>
        <w:spacing w:after="240" w:line="240" w:lineRule="auto"/>
        <w:ind w:left="284" w:hanging="280"/>
        <w:rPr>
          <w:szCs w:val="22"/>
          <w:lang w:val="pl-PL"/>
        </w:rPr>
      </w:pPr>
    </w:p>
    <w:p w14:paraId="62F60858" w14:textId="77777777" w:rsidR="00E032F8" w:rsidRPr="00501938" w:rsidRDefault="00E032F8" w:rsidP="00E032F8">
      <w:pPr>
        <w:tabs>
          <w:tab w:val="left" w:pos="283"/>
        </w:tabs>
        <w:spacing w:after="240" w:line="240" w:lineRule="auto"/>
        <w:ind w:left="284" w:hanging="280"/>
        <w:rPr>
          <w:szCs w:val="22"/>
          <w:lang w:val="pl-PL"/>
        </w:rPr>
      </w:pPr>
    </w:p>
    <w:p w14:paraId="13AB085D" w14:textId="77777777" w:rsidR="00E032F8" w:rsidRDefault="00E032F8" w:rsidP="00E032F8">
      <w:pPr>
        <w:tabs>
          <w:tab w:val="left" w:pos="283"/>
        </w:tabs>
        <w:spacing w:after="240" w:line="240" w:lineRule="auto"/>
        <w:ind w:left="284" w:hanging="280"/>
        <w:rPr>
          <w:szCs w:val="22"/>
          <w:lang w:val="pl-PL"/>
        </w:rPr>
      </w:pPr>
    </w:p>
    <w:p w14:paraId="236C9CF2" w14:textId="77777777" w:rsidR="00E032F8" w:rsidRPr="00261CC9" w:rsidRDefault="00CA7B91" w:rsidP="00E032F8">
      <w:pPr>
        <w:tabs>
          <w:tab w:val="clear" w:pos="567"/>
          <w:tab w:val="left" w:pos="708"/>
        </w:tabs>
        <w:spacing w:after="240" w:line="280" w:lineRule="exact"/>
        <w:rPr>
          <w:b/>
          <w:szCs w:val="22"/>
          <w:lang w:val="pl-PL"/>
        </w:rPr>
      </w:pPr>
      <w:r>
        <w:rPr>
          <w:b/>
          <w:szCs w:val="22"/>
          <w:lang w:val="en-US"/>
        </w:rPr>
        <w:tab/>
      </w:r>
      <w:r>
        <w:rPr>
          <w:b/>
          <w:szCs w:val="22"/>
          <w:lang w:val="en-US"/>
        </w:rPr>
        <w:tab/>
      </w:r>
      <w:r w:rsidR="00E032F8" w:rsidRPr="00261CC9">
        <w:rPr>
          <w:b/>
          <w:szCs w:val="22"/>
          <w:lang w:val="pl-PL"/>
        </w:rPr>
        <w:t>Rysunek K</w:t>
      </w:r>
    </w:p>
    <w:p w14:paraId="18CDBC7E" w14:textId="77777777" w:rsidR="005A577C" w:rsidRPr="00261CC9" w:rsidRDefault="005A577C" w:rsidP="00E032F8">
      <w:pPr>
        <w:tabs>
          <w:tab w:val="clear" w:pos="567"/>
          <w:tab w:val="left" w:pos="708"/>
        </w:tabs>
        <w:spacing w:after="240" w:line="280" w:lineRule="exact"/>
        <w:rPr>
          <w:b/>
          <w:szCs w:val="22"/>
          <w:lang w:val="pl-PL"/>
        </w:rPr>
      </w:pPr>
    </w:p>
    <w:p w14:paraId="27C4F9AD" w14:textId="77777777" w:rsidR="005A577C" w:rsidRPr="00261CC9" w:rsidRDefault="005A577C" w:rsidP="00E032F8">
      <w:pPr>
        <w:tabs>
          <w:tab w:val="clear" w:pos="567"/>
          <w:tab w:val="left" w:pos="708"/>
        </w:tabs>
        <w:spacing w:after="240" w:line="280" w:lineRule="exact"/>
        <w:rPr>
          <w:b/>
          <w:szCs w:val="22"/>
          <w:lang w:val="pl-PL"/>
        </w:rPr>
      </w:pPr>
    </w:p>
    <w:p w14:paraId="4AAB3BC3" w14:textId="77777777" w:rsidR="00E032F8" w:rsidRPr="002541E2"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b/>
          <w:spacing w:val="-1"/>
          <w:szCs w:val="22"/>
          <w:bdr w:val="none" w:sz="0" w:space="0" w:color="auto" w:frame="1"/>
          <w:lang w:val="pl-PL"/>
        </w:rPr>
      </w:pPr>
      <w:r w:rsidRPr="002541E2">
        <w:rPr>
          <w:b/>
          <w:spacing w:val="-1"/>
          <w:szCs w:val="22"/>
          <w:bdr w:val="none" w:sz="0" w:space="0" w:color="auto" w:frame="1"/>
          <w:lang w:val="pl-PL"/>
        </w:rPr>
        <w:t>Co robić, jeśli okienko kontrolne jest nadal zielone po inhalacji (Rysunek L).</w:t>
      </w:r>
    </w:p>
    <w:p w14:paraId="2620807B" w14:textId="77777777" w:rsidR="00E032F8" w:rsidRPr="002541E2"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color w:val="3B4045"/>
          <w:spacing w:val="-1"/>
          <w:szCs w:val="22"/>
          <w:bdr w:val="none" w:sz="0" w:space="0" w:color="auto" w:frame="1"/>
          <w:lang w:val="pl-PL"/>
        </w:rPr>
      </w:pPr>
    </w:p>
    <w:p w14:paraId="47EDC3F4" w14:textId="77777777" w:rsidR="00E032F8" w:rsidRPr="002541E2"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color w:val="3B4045"/>
          <w:spacing w:val="-1"/>
          <w:szCs w:val="22"/>
          <w:bdr w:val="none" w:sz="0" w:space="0" w:color="auto" w:frame="1"/>
          <w:lang w:val="pl-PL"/>
        </w:rPr>
      </w:pPr>
    </w:p>
    <w:p w14:paraId="0783363F" w14:textId="089D8E7A" w:rsidR="00E032F8" w:rsidRPr="002541E2" w:rsidRDefault="00EC0972"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color w:val="3B4045"/>
          <w:spacing w:val="-1"/>
          <w:szCs w:val="22"/>
          <w:bdr w:val="none" w:sz="0" w:space="0" w:color="auto" w:frame="1"/>
          <w:lang w:val="pl-PL"/>
        </w:rPr>
      </w:pPr>
      <w:r>
        <w:rPr>
          <w:noProof/>
        </w:rPr>
        <w:drawing>
          <wp:anchor distT="0" distB="0" distL="114300" distR="114300" simplePos="0" relativeHeight="251651072" behindDoc="0" locked="0" layoutInCell="1" allowOverlap="1" wp14:anchorId="33A4483C" wp14:editId="5D00F400">
            <wp:simplePos x="0" y="0"/>
            <wp:positionH relativeFrom="column">
              <wp:posOffset>8255</wp:posOffset>
            </wp:positionH>
            <wp:positionV relativeFrom="paragraph">
              <wp:posOffset>-325120</wp:posOffset>
            </wp:positionV>
            <wp:extent cx="1445260" cy="1265555"/>
            <wp:effectExtent l="0" t="0" r="0" b="0"/>
            <wp:wrapNone/>
            <wp:docPr id="376"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445260" cy="1265555"/>
                    </a:xfrm>
                    <a:prstGeom prst="rect">
                      <a:avLst/>
                    </a:prstGeom>
                    <a:noFill/>
                  </pic:spPr>
                </pic:pic>
              </a:graphicData>
            </a:graphic>
            <wp14:sizeRelH relativeFrom="page">
              <wp14:pctWidth>0</wp14:pctWidth>
            </wp14:sizeRelH>
            <wp14:sizeRelV relativeFrom="page">
              <wp14:pctHeight>0</wp14:pctHeight>
            </wp14:sizeRelV>
          </wp:anchor>
        </w:drawing>
      </w:r>
    </w:p>
    <w:p w14:paraId="4FC4B0C1" w14:textId="77777777" w:rsidR="00E032F8" w:rsidRPr="002541E2"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color w:val="3B4045"/>
          <w:spacing w:val="-1"/>
          <w:szCs w:val="22"/>
          <w:bdr w:val="none" w:sz="0" w:space="0" w:color="auto" w:frame="1"/>
          <w:lang w:val="pl-PL"/>
        </w:rPr>
      </w:pPr>
    </w:p>
    <w:p w14:paraId="47BDB9D9" w14:textId="77777777" w:rsidR="00E032F8" w:rsidRPr="002541E2"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color w:val="3B4045"/>
          <w:spacing w:val="-1"/>
          <w:szCs w:val="22"/>
          <w:bdr w:val="none" w:sz="0" w:space="0" w:color="auto" w:frame="1"/>
          <w:lang w:val="pl-PL"/>
        </w:rPr>
      </w:pPr>
    </w:p>
    <w:p w14:paraId="548F9C96" w14:textId="77777777" w:rsidR="00E032F8" w:rsidRPr="002541E2"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color w:val="3B4045"/>
          <w:spacing w:val="-1"/>
          <w:szCs w:val="22"/>
          <w:bdr w:val="none" w:sz="0" w:space="0" w:color="auto" w:frame="1"/>
          <w:lang w:val="pl-PL"/>
        </w:rPr>
      </w:pPr>
    </w:p>
    <w:p w14:paraId="24770FC5" w14:textId="77777777" w:rsidR="00E032F8" w:rsidRPr="002541E2"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color w:val="3B4045"/>
          <w:spacing w:val="-1"/>
          <w:szCs w:val="22"/>
          <w:bdr w:val="none" w:sz="0" w:space="0" w:color="auto" w:frame="1"/>
          <w:lang w:val="pl-PL"/>
        </w:rPr>
      </w:pPr>
    </w:p>
    <w:p w14:paraId="06A4B3EA" w14:textId="77777777" w:rsidR="00E032F8" w:rsidRPr="002541E2"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color w:val="3B4045"/>
          <w:spacing w:val="-1"/>
          <w:szCs w:val="22"/>
          <w:bdr w:val="none" w:sz="0" w:space="0" w:color="auto" w:frame="1"/>
          <w:lang w:val="pl-PL"/>
        </w:rPr>
      </w:pPr>
    </w:p>
    <w:p w14:paraId="7796C616" w14:textId="77777777" w:rsidR="00E032F8" w:rsidRPr="002541E2"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b/>
          <w:spacing w:val="-1"/>
          <w:szCs w:val="22"/>
          <w:bdr w:val="none" w:sz="0" w:space="0" w:color="auto" w:frame="1"/>
          <w:lang w:val="pl-PL"/>
        </w:rPr>
      </w:pPr>
      <w:r w:rsidRPr="002541E2">
        <w:rPr>
          <w:b/>
          <w:spacing w:val="-1"/>
          <w:szCs w:val="22"/>
          <w:bdr w:val="none" w:sz="0" w:space="0" w:color="auto" w:frame="1"/>
          <w:lang w:val="pl-PL"/>
        </w:rPr>
        <w:t>Rysunek L</w:t>
      </w:r>
    </w:p>
    <w:p w14:paraId="6E3A2F07" w14:textId="77777777" w:rsidR="00E032F8" w:rsidRPr="002541E2"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color w:val="3B4045"/>
          <w:spacing w:val="-1"/>
          <w:szCs w:val="22"/>
          <w:bdr w:val="none" w:sz="0" w:space="0" w:color="auto" w:frame="1"/>
          <w:lang w:val="pl-PL"/>
        </w:rPr>
      </w:pPr>
    </w:p>
    <w:p w14:paraId="492B1541" w14:textId="77777777" w:rsidR="00E032F8" w:rsidRPr="002541E2"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spacing w:val="-1"/>
          <w:szCs w:val="22"/>
          <w:bdr w:val="none" w:sz="0" w:space="0" w:color="auto" w:frame="1"/>
          <w:lang w:val="pl-PL"/>
        </w:rPr>
      </w:pPr>
      <w:r w:rsidRPr="002541E2">
        <w:rPr>
          <w:spacing w:val="-1"/>
          <w:szCs w:val="22"/>
          <w:bdr w:val="none" w:sz="0" w:space="0" w:color="auto" w:frame="1"/>
          <w:lang w:val="pl-PL"/>
        </w:rPr>
        <w:lastRenderedPageBreak/>
        <w:t>Ozn</w:t>
      </w:r>
      <w:r>
        <w:rPr>
          <w:spacing w:val="-1"/>
          <w:szCs w:val="22"/>
          <w:bdr w:val="none" w:sz="0" w:space="0" w:color="auto" w:frame="1"/>
          <w:lang w:val="pl-PL"/>
        </w:rPr>
        <w:t>acza to, że nie doszło do prawid</w:t>
      </w:r>
      <w:r w:rsidRPr="002541E2">
        <w:rPr>
          <w:spacing w:val="-1"/>
          <w:szCs w:val="22"/>
          <w:bdr w:val="none" w:sz="0" w:space="0" w:color="auto" w:frame="1"/>
          <w:lang w:val="pl-PL"/>
        </w:rPr>
        <w:t xml:space="preserve">łowej inhalacji leku. </w:t>
      </w:r>
      <w:r>
        <w:rPr>
          <w:spacing w:val="-1"/>
          <w:szCs w:val="22"/>
          <w:bdr w:val="none" w:sz="0" w:space="0" w:color="auto" w:frame="1"/>
          <w:lang w:val="pl-PL"/>
        </w:rPr>
        <w:t xml:space="preserve">Należy wrócić do </w:t>
      </w:r>
      <w:r w:rsidRPr="002541E2">
        <w:rPr>
          <w:b/>
          <w:spacing w:val="-1"/>
          <w:szCs w:val="22"/>
          <w:bdr w:val="none" w:sz="0" w:space="0" w:color="auto" w:frame="1"/>
          <w:lang w:val="pl-PL"/>
        </w:rPr>
        <w:t xml:space="preserve">„KROKU 2 Inhalacja </w:t>
      </w:r>
      <w:r>
        <w:rPr>
          <w:b/>
          <w:spacing w:val="-1"/>
          <w:szCs w:val="22"/>
          <w:bdr w:val="none" w:sz="0" w:space="0" w:color="auto" w:frame="1"/>
          <w:lang w:val="pl-PL"/>
        </w:rPr>
        <w:t>l</w:t>
      </w:r>
      <w:r w:rsidRPr="002541E2">
        <w:rPr>
          <w:b/>
          <w:spacing w:val="-1"/>
          <w:szCs w:val="22"/>
          <w:bdr w:val="none" w:sz="0" w:space="0" w:color="auto" w:frame="1"/>
          <w:lang w:val="pl-PL"/>
        </w:rPr>
        <w:t>eku” i powtórzyć czynności opisane w punktach od 2.1 do 2.7.</w:t>
      </w:r>
    </w:p>
    <w:p w14:paraId="14DB463E" w14:textId="77777777" w:rsidR="00E032F8" w:rsidRPr="002541E2"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spacing w:val="-1"/>
          <w:szCs w:val="22"/>
          <w:bdr w:val="none" w:sz="0" w:space="0" w:color="auto" w:frame="1"/>
          <w:lang w:val="pl-PL"/>
        </w:rPr>
      </w:pPr>
    </w:p>
    <w:p w14:paraId="3B227404" w14:textId="77777777" w:rsidR="00E032F8" w:rsidRPr="002541E2"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spacing w:val="-1"/>
          <w:szCs w:val="22"/>
          <w:bdr w:val="none" w:sz="0" w:space="0" w:color="auto" w:frame="1"/>
          <w:lang w:val="pl-PL"/>
        </w:rPr>
      </w:pPr>
      <w:r w:rsidRPr="002541E2">
        <w:rPr>
          <w:spacing w:val="-1"/>
          <w:szCs w:val="22"/>
          <w:bdr w:val="none" w:sz="0" w:space="0" w:color="auto" w:frame="1"/>
          <w:lang w:val="pl-PL"/>
        </w:rPr>
        <w:t>Jeśli okienko kontrolne nadal nie zmienia koloru na czerwony, oznacza to, że użytkownik mógł zapomnieć o zwolnieniu pomarańczoweg</w:t>
      </w:r>
      <w:r>
        <w:rPr>
          <w:spacing w:val="-1"/>
          <w:szCs w:val="22"/>
          <w:bdr w:val="none" w:sz="0" w:space="0" w:color="auto" w:frame="1"/>
          <w:lang w:val="pl-PL"/>
        </w:rPr>
        <w:t>o przycis</w:t>
      </w:r>
      <w:r w:rsidRPr="002541E2">
        <w:rPr>
          <w:spacing w:val="-1"/>
          <w:szCs w:val="22"/>
          <w:bdr w:val="none" w:sz="0" w:space="0" w:color="auto" w:frame="1"/>
          <w:lang w:val="pl-PL"/>
        </w:rPr>
        <w:t xml:space="preserve">ku przed wykonaniem inhalacji lub nie wykonał prawidłowej inhalacji. W </w:t>
      </w:r>
      <w:r>
        <w:rPr>
          <w:spacing w:val="-1"/>
          <w:szCs w:val="22"/>
          <w:bdr w:val="none" w:sz="0" w:space="0" w:color="auto" w:frame="1"/>
          <w:lang w:val="pl-PL"/>
        </w:rPr>
        <w:t>takim przypadku należy spróbować ponownie. Upewnić się, że pomarańczowy przycisk został zwolniony i wykonać głęboki wydech. Następnie wykonać mocny, głęboki wdech przez ustnik.</w:t>
      </w:r>
    </w:p>
    <w:p w14:paraId="33C99FD6" w14:textId="77777777" w:rsidR="00E032F8" w:rsidRPr="002541E2" w:rsidRDefault="00E032F8" w:rsidP="00E032F8">
      <w:pPr>
        <w:pBdr>
          <w:top w:val="single" w:sz="12" w:space="1" w:color="E66914"/>
          <w:left w:val="single" w:sz="12" w:space="4" w:color="E66914"/>
          <w:bottom w:val="single" w:sz="12" w:space="1" w:color="E66914"/>
          <w:right w:val="single" w:sz="12" w:space="4" w:color="E66914"/>
        </w:pBdr>
        <w:tabs>
          <w:tab w:val="clear" w:pos="567"/>
          <w:tab w:val="left" w:pos="708"/>
        </w:tabs>
        <w:autoSpaceDE w:val="0"/>
        <w:autoSpaceDN w:val="0"/>
        <w:adjustRightInd w:val="0"/>
        <w:spacing w:after="240" w:line="240" w:lineRule="auto"/>
        <w:rPr>
          <w:b/>
          <w:spacing w:val="-1"/>
          <w:szCs w:val="22"/>
          <w:bdr w:val="none" w:sz="0" w:space="0" w:color="auto" w:frame="1"/>
          <w:lang w:val="pl-PL"/>
        </w:rPr>
      </w:pPr>
      <w:r>
        <w:rPr>
          <w:b/>
          <w:spacing w:val="-1"/>
          <w:szCs w:val="22"/>
          <w:bdr w:val="none" w:sz="0" w:space="0" w:color="auto" w:frame="1"/>
          <w:lang w:val="pl-PL"/>
        </w:rPr>
        <w:t>Jeśli prawidłowa inhalacja nie jest możliwa mimo przeprowadzenia kilku prób, należy skontaktować się z lekarzem</w:t>
      </w:r>
      <w:r w:rsidRPr="002541E2">
        <w:rPr>
          <w:b/>
          <w:spacing w:val="-1"/>
          <w:szCs w:val="22"/>
          <w:bdr w:val="none" w:sz="0" w:space="0" w:color="auto" w:frame="1"/>
          <w:lang w:val="pl-PL"/>
        </w:rPr>
        <w:t>.</w:t>
      </w:r>
    </w:p>
    <w:p w14:paraId="59059B2C" w14:textId="77777777" w:rsidR="00E032F8" w:rsidRPr="00501938" w:rsidRDefault="00E032F8" w:rsidP="00E032F8">
      <w:pPr>
        <w:tabs>
          <w:tab w:val="clear" w:pos="567"/>
          <w:tab w:val="left" w:pos="708"/>
        </w:tabs>
        <w:autoSpaceDE w:val="0"/>
        <w:autoSpaceDN w:val="0"/>
        <w:adjustRightInd w:val="0"/>
        <w:spacing w:after="240" w:line="240" w:lineRule="auto"/>
        <w:rPr>
          <w:spacing w:val="-1"/>
          <w:szCs w:val="22"/>
          <w:bdr w:val="none" w:sz="0" w:space="0" w:color="auto" w:frame="1"/>
          <w:lang w:val="pl-PL"/>
        </w:rPr>
      </w:pPr>
      <w:r w:rsidRPr="00501938">
        <w:rPr>
          <w:szCs w:val="22"/>
          <w:lang w:val="pl-PL"/>
        </w:rPr>
        <w:t>Po każdorazowym użyciu włożyć na miejsce osłonę zabezpieczającą (Rysunek M)</w:t>
      </w:r>
      <w:r w:rsidR="00137BBF">
        <w:rPr>
          <w:szCs w:val="22"/>
          <w:lang w:val="pl-PL"/>
        </w:rPr>
        <w:t>, aby zapobiec zanieczyszczeniu inhalatora kurzem lub innymi zanieczyszczeniami. W przypadku zgubienia osłonki należy wymienić inhalator.</w:t>
      </w:r>
    </w:p>
    <w:p w14:paraId="471EDD4C" w14:textId="49C708DB" w:rsidR="00E032F8" w:rsidRPr="00501938" w:rsidRDefault="00EC0972" w:rsidP="00E032F8">
      <w:pPr>
        <w:tabs>
          <w:tab w:val="clear" w:pos="567"/>
          <w:tab w:val="left" w:pos="708"/>
        </w:tabs>
        <w:autoSpaceDE w:val="0"/>
        <w:autoSpaceDN w:val="0"/>
        <w:adjustRightInd w:val="0"/>
        <w:spacing w:after="240" w:line="280" w:lineRule="exact"/>
        <w:rPr>
          <w:szCs w:val="22"/>
          <w:lang w:val="pl-PL"/>
        </w:rPr>
      </w:pPr>
      <w:r>
        <w:rPr>
          <w:noProof/>
          <w:sz w:val="24"/>
          <w:szCs w:val="24"/>
        </w:rPr>
        <w:drawing>
          <wp:anchor distT="0" distB="0" distL="114300" distR="114300" simplePos="0" relativeHeight="251652096" behindDoc="0" locked="0" layoutInCell="1" allowOverlap="1" wp14:anchorId="4073F2F9" wp14:editId="78AEB075">
            <wp:simplePos x="0" y="0"/>
            <wp:positionH relativeFrom="column">
              <wp:posOffset>8255</wp:posOffset>
            </wp:positionH>
            <wp:positionV relativeFrom="paragraph">
              <wp:posOffset>74295</wp:posOffset>
            </wp:positionV>
            <wp:extent cx="1699260" cy="1465580"/>
            <wp:effectExtent l="0" t="0" r="0" b="0"/>
            <wp:wrapNone/>
            <wp:docPr id="377"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1699260" cy="1465580"/>
                    </a:xfrm>
                    <a:prstGeom prst="rect">
                      <a:avLst/>
                    </a:prstGeom>
                    <a:noFill/>
                  </pic:spPr>
                </pic:pic>
              </a:graphicData>
            </a:graphic>
            <wp14:sizeRelH relativeFrom="page">
              <wp14:pctWidth>0</wp14:pctWidth>
            </wp14:sizeRelH>
            <wp14:sizeRelV relativeFrom="page">
              <wp14:pctHeight>0</wp14:pctHeight>
            </wp14:sizeRelV>
          </wp:anchor>
        </w:drawing>
      </w:r>
    </w:p>
    <w:p w14:paraId="061C7F2F" w14:textId="77777777" w:rsidR="00E032F8" w:rsidRPr="00501938" w:rsidRDefault="00E032F8" w:rsidP="00E032F8">
      <w:pPr>
        <w:tabs>
          <w:tab w:val="clear" w:pos="567"/>
          <w:tab w:val="left" w:pos="708"/>
        </w:tabs>
        <w:autoSpaceDE w:val="0"/>
        <w:autoSpaceDN w:val="0"/>
        <w:adjustRightInd w:val="0"/>
        <w:spacing w:after="240" w:line="280" w:lineRule="exact"/>
        <w:rPr>
          <w:szCs w:val="22"/>
          <w:lang w:val="pl-PL"/>
        </w:rPr>
      </w:pPr>
    </w:p>
    <w:p w14:paraId="0E47E7FF" w14:textId="77777777" w:rsidR="00E032F8" w:rsidRPr="00501938" w:rsidRDefault="00E032F8" w:rsidP="00E032F8">
      <w:pPr>
        <w:tabs>
          <w:tab w:val="clear" w:pos="567"/>
          <w:tab w:val="left" w:pos="708"/>
        </w:tabs>
        <w:autoSpaceDE w:val="0"/>
        <w:autoSpaceDN w:val="0"/>
        <w:adjustRightInd w:val="0"/>
        <w:spacing w:after="240" w:line="280" w:lineRule="exact"/>
        <w:rPr>
          <w:szCs w:val="22"/>
          <w:lang w:val="pl-PL"/>
        </w:rPr>
      </w:pPr>
    </w:p>
    <w:p w14:paraId="779BE4C5" w14:textId="77777777" w:rsidR="00E032F8" w:rsidRPr="00501938" w:rsidRDefault="00E032F8" w:rsidP="00E032F8">
      <w:pPr>
        <w:tabs>
          <w:tab w:val="clear" w:pos="567"/>
          <w:tab w:val="left" w:pos="708"/>
        </w:tabs>
        <w:autoSpaceDE w:val="0"/>
        <w:autoSpaceDN w:val="0"/>
        <w:adjustRightInd w:val="0"/>
        <w:spacing w:after="240" w:line="280" w:lineRule="exact"/>
        <w:rPr>
          <w:szCs w:val="22"/>
          <w:lang w:val="pl-PL"/>
        </w:rPr>
      </w:pPr>
    </w:p>
    <w:p w14:paraId="32A4502E" w14:textId="77777777" w:rsidR="00E032F8" w:rsidRPr="00501938" w:rsidRDefault="00E032F8" w:rsidP="00E032F8">
      <w:pPr>
        <w:tabs>
          <w:tab w:val="clear" w:pos="567"/>
          <w:tab w:val="left" w:pos="708"/>
        </w:tabs>
        <w:autoSpaceDE w:val="0"/>
        <w:autoSpaceDN w:val="0"/>
        <w:adjustRightInd w:val="0"/>
        <w:spacing w:after="240" w:line="280" w:lineRule="exact"/>
        <w:rPr>
          <w:szCs w:val="22"/>
          <w:lang w:val="pl-PL"/>
        </w:rPr>
      </w:pPr>
    </w:p>
    <w:p w14:paraId="64A4BCDD" w14:textId="77777777" w:rsidR="00E032F8" w:rsidRPr="006B0884" w:rsidRDefault="00137BBF" w:rsidP="00E032F8">
      <w:pPr>
        <w:tabs>
          <w:tab w:val="clear" w:pos="567"/>
          <w:tab w:val="left" w:pos="708"/>
        </w:tabs>
        <w:autoSpaceDE w:val="0"/>
        <w:autoSpaceDN w:val="0"/>
        <w:adjustRightInd w:val="0"/>
        <w:spacing w:after="240" w:line="280" w:lineRule="exact"/>
        <w:rPr>
          <w:b/>
          <w:spacing w:val="-1"/>
          <w:szCs w:val="22"/>
          <w:bdr w:val="none" w:sz="0" w:space="0" w:color="auto" w:frame="1"/>
          <w:lang w:val="pl-PL"/>
        </w:rPr>
      </w:pPr>
      <w:r>
        <w:rPr>
          <w:b/>
          <w:spacing w:val="-1"/>
          <w:szCs w:val="22"/>
          <w:bdr w:val="none" w:sz="0" w:space="0" w:color="auto" w:frame="1"/>
          <w:lang w:val="pl-PL"/>
        </w:rPr>
        <w:tab/>
      </w:r>
      <w:r w:rsidR="00E032F8" w:rsidRPr="006B0884">
        <w:rPr>
          <w:b/>
          <w:spacing w:val="-1"/>
          <w:szCs w:val="22"/>
          <w:bdr w:val="none" w:sz="0" w:space="0" w:color="auto" w:frame="1"/>
          <w:lang w:val="pl-PL"/>
        </w:rPr>
        <w:t>Rysunek M</w:t>
      </w:r>
    </w:p>
    <w:p w14:paraId="1EEE676B" w14:textId="77777777" w:rsidR="00E032F8" w:rsidRPr="00261CC9" w:rsidRDefault="00E032F8" w:rsidP="00882C74">
      <w:pPr>
        <w:tabs>
          <w:tab w:val="clear" w:pos="567"/>
          <w:tab w:val="left" w:pos="708"/>
        </w:tabs>
        <w:autoSpaceDE w:val="0"/>
        <w:autoSpaceDN w:val="0"/>
        <w:adjustRightInd w:val="0"/>
        <w:spacing w:line="240" w:lineRule="auto"/>
        <w:rPr>
          <w:bCs/>
          <w:i/>
          <w:szCs w:val="22"/>
          <w:lang w:val="pl-PL"/>
        </w:rPr>
      </w:pPr>
      <w:r w:rsidRPr="00261CC9">
        <w:rPr>
          <w:bCs/>
          <w:i/>
          <w:szCs w:val="22"/>
          <w:lang w:val="pl-PL"/>
        </w:rPr>
        <w:t>Dodatkowe informacje</w:t>
      </w:r>
    </w:p>
    <w:p w14:paraId="3B023463" w14:textId="77777777" w:rsidR="00137BBF" w:rsidRDefault="00137BBF" w:rsidP="00882C74">
      <w:pPr>
        <w:tabs>
          <w:tab w:val="clear" w:pos="567"/>
          <w:tab w:val="left" w:pos="708"/>
        </w:tabs>
        <w:spacing w:line="240" w:lineRule="auto"/>
        <w:rPr>
          <w:szCs w:val="22"/>
          <w:u w:val="single"/>
          <w:lang w:val="pl-PL"/>
        </w:rPr>
      </w:pPr>
    </w:p>
    <w:p w14:paraId="5EA07C80" w14:textId="77777777" w:rsidR="00E032F8" w:rsidRPr="00501938" w:rsidRDefault="00E032F8" w:rsidP="00882C74">
      <w:pPr>
        <w:tabs>
          <w:tab w:val="clear" w:pos="567"/>
          <w:tab w:val="left" w:pos="708"/>
        </w:tabs>
        <w:spacing w:line="240" w:lineRule="auto"/>
        <w:rPr>
          <w:szCs w:val="22"/>
          <w:u w:val="single"/>
          <w:lang w:val="pl-PL"/>
        </w:rPr>
      </w:pPr>
      <w:r w:rsidRPr="00501938">
        <w:rPr>
          <w:szCs w:val="22"/>
          <w:u w:val="single"/>
          <w:lang w:val="pl-PL"/>
        </w:rPr>
        <w:t>Co należy zrobić w razie przypadkowego załadowania dawki leku?</w:t>
      </w:r>
    </w:p>
    <w:p w14:paraId="4DD51FBA" w14:textId="77777777" w:rsidR="00137BBF" w:rsidRDefault="00137BBF" w:rsidP="00882C74">
      <w:pPr>
        <w:tabs>
          <w:tab w:val="clear" w:pos="567"/>
          <w:tab w:val="left" w:pos="708"/>
        </w:tabs>
        <w:spacing w:line="240" w:lineRule="auto"/>
        <w:rPr>
          <w:szCs w:val="22"/>
          <w:lang w:val="pl-PL"/>
        </w:rPr>
      </w:pPr>
    </w:p>
    <w:p w14:paraId="042F0BA0" w14:textId="77777777" w:rsidR="00E032F8" w:rsidRPr="00501938" w:rsidRDefault="00E032F8" w:rsidP="00882C74">
      <w:pPr>
        <w:tabs>
          <w:tab w:val="clear" w:pos="567"/>
          <w:tab w:val="left" w:pos="708"/>
        </w:tabs>
        <w:spacing w:line="240" w:lineRule="auto"/>
        <w:rPr>
          <w:szCs w:val="22"/>
          <w:lang w:val="pl-PL"/>
        </w:rPr>
      </w:pPr>
      <w:r w:rsidRPr="00501938">
        <w:rPr>
          <w:szCs w:val="22"/>
          <w:lang w:val="pl-PL"/>
        </w:rPr>
        <w:t>Inhalator należy przechowywać z nałożoną osłoną ochronną do czasu wykonania inhalacji, następnie zdjąć osłonę i rozpocząć od Kroku 1.6.</w:t>
      </w:r>
    </w:p>
    <w:p w14:paraId="1BDD9F91" w14:textId="77777777" w:rsidR="00137BBF" w:rsidRDefault="00137BBF" w:rsidP="00882C74">
      <w:pPr>
        <w:tabs>
          <w:tab w:val="clear" w:pos="567"/>
          <w:tab w:val="left" w:pos="708"/>
        </w:tabs>
        <w:spacing w:line="240" w:lineRule="auto"/>
        <w:rPr>
          <w:bCs/>
          <w:szCs w:val="22"/>
          <w:u w:val="single"/>
          <w:shd w:val="clear" w:color="auto" w:fill="FFFFFF"/>
          <w:lang w:val="pl-PL"/>
        </w:rPr>
      </w:pPr>
    </w:p>
    <w:p w14:paraId="203F381F" w14:textId="77777777" w:rsidR="00E032F8" w:rsidRPr="00501938" w:rsidRDefault="00E032F8" w:rsidP="00E032F8">
      <w:pPr>
        <w:tabs>
          <w:tab w:val="clear" w:pos="567"/>
          <w:tab w:val="left" w:pos="708"/>
        </w:tabs>
        <w:spacing w:after="240" w:line="280" w:lineRule="exact"/>
        <w:rPr>
          <w:bCs/>
          <w:szCs w:val="22"/>
          <w:u w:val="single"/>
          <w:shd w:val="clear" w:color="auto" w:fill="FFFFFF"/>
          <w:lang w:val="pl-PL"/>
        </w:rPr>
      </w:pPr>
      <w:r w:rsidRPr="00501938">
        <w:rPr>
          <w:bCs/>
          <w:szCs w:val="22"/>
          <w:u w:val="single"/>
          <w:shd w:val="clear" w:color="auto" w:fill="FFFFFF"/>
          <w:lang w:val="pl-PL"/>
        </w:rPr>
        <w:t>Jak działa wskaźnik dawki?</w:t>
      </w:r>
    </w:p>
    <w:p w14:paraId="3458CAD0" w14:textId="77777777" w:rsidR="00E032F8" w:rsidRPr="00501938" w:rsidRDefault="00E032F8" w:rsidP="00882C74">
      <w:pPr>
        <w:numPr>
          <w:ilvl w:val="0"/>
          <w:numId w:val="27"/>
        </w:numPr>
        <w:tabs>
          <w:tab w:val="clear" w:pos="567"/>
          <w:tab w:val="left" w:pos="708"/>
        </w:tabs>
        <w:autoSpaceDE w:val="0"/>
        <w:autoSpaceDN w:val="0"/>
        <w:ind w:left="0" w:firstLine="426"/>
        <w:rPr>
          <w:szCs w:val="22"/>
          <w:lang w:val="pl-PL"/>
        </w:rPr>
      </w:pPr>
      <w:r w:rsidRPr="00501938">
        <w:rPr>
          <w:szCs w:val="22"/>
          <w:lang w:val="pl-PL"/>
        </w:rPr>
        <w:t xml:space="preserve"> Wskaźnik dawki pokazuje całkowitą liczbę dawek pozostałych do wykorzystania (Rysunek</w:t>
      </w:r>
      <w:r w:rsidR="00137BBF">
        <w:rPr>
          <w:szCs w:val="22"/>
          <w:lang w:val="pl-PL"/>
        </w:rPr>
        <w:t> </w:t>
      </w:r>
      <w:r w:rsidRPr="00501938">
        <w:rPr>
          <w:szCs w:val="22"/>
          <w:lang w:val="pl-PL"/>
        </w:rPr>
        <w:t>N).</w:t>
      </w:r>
    </w:p>
    <w:p w14:paraId="4D696753" w14:textId="77777777" w:rsidR="00E032F8" w:rsidRPr="00501938" w:rsidRDefault="00E032F8" w:rsidP="00882C74">
      <w:pPr>
        <w:numPr>
          <w:ilvl w:val="0"/>
          <w:numId w:val="27"/>
        </w:numPr>
        <w:tabs>
          <w:tab w:val="clear" w:pos="567"/>
          <w:tab w:val="left" w:pos="708"/>
        </w:tabs>
        <w:autoSpaceDE w:val="0"/>
        <w:autoSpaceDN w:val="0"/>
        <w:ind w:left="567" w:hanging="141"/>
        <w:rPr>
          <w:b/>
          <w:bCs/>
          <w:szCs w:val="22"/>
          <w:lang w:val="pl-PL"/>
        </w:rPr>
      </w:pPr>
      <w:r w:rsidRPr="00501938">
        <w:rPr>
          <w:szCs w:val="22"/>
          <w:lang w:val="pl-PL"/>
        </w:rPr>
        <w:t xml:space="preserve"> Podczas pierwszego użycia każdy inhalator zawiera przynajmniej 60 dawek lub przynajmniej 30 dawek, w zależności od wielkości opakowania.</w:t>
      </w:r>
    </w:p>
    <w:p w14:paraId="5FADCC38" w14:textId="77777777" w:rsidR="00E032F8" w:rsidRPr="00F40D78" w:rsidRDefault="00E032F8" w:rsidP="00882C74">
      <w:pPr>
        <w:numPr>
          <w:ilvl w:val="0"/>
          <w:numId w:val="27"/>
        </w:numPr>
        <w:tabs>
          <w:tab w:val="clear" w:pos="567"/>
          <w:tab w:val="left" w:pos="708"/>
        </w:tabs>
        <w:autoSpaceDE w:val="0"/>
        <w:autoSpaceDN w:val="0"/>
        <w:adjustRightInd w:val="0"/>
        <w:ind w:left="567" w:hanging="141"/>
        <w:rPr>
          <w:bCs/>
          <w:szCs w:val="22"/>
          <w:u w:val="single"/>
          <w:lang w:val="pl-PL"/>
        </w:rPr>
      </w:pPr>
      <w:r w:rsidRPr="00F40D78">
        <w:rPr>
          <w:szCs w:val="22"/>
          <w:lang w:val="pl-PL"/>
        </w:rPr>
        <w:t xml:space="preserve"> Po każdorazowym załadowaniu dawki poprzez wciśnięcie zielonego przycisku, wskaźnik dawki przesuwa się o niewielką odległość w kierunku kolejnej liczby (50, 40, 30, 20, 10 lub 0). </w:t>
      </w:r>
    </w:p>
    <w:p w14:paraId="29805DDB" w14:textId="77777777" w:rsidR="00E032F8" w:rsidRDefault="00E032F8" w:rsidP="00E032F8">
      <w:pPr>
        <w:tabs>
          <w:tab w:val="clear" w:pos="567"/>
          <w:tab w:val="left" w:pos="708"/>
        </w:tabs>
        <w:autoSpaceDE w:val="0"/>
        <w:autoSpaceDN w:val="0"/>
        <w:adjustRightInd w:val="0"/>
        <w:spacing w:after="240" w:line="280" w:lineRule="exact"/>
        <w:rPr>
          <w:bCs/>
          <w:szCs w:val="22"/>
          <w:u w:val="single"/>
          <w:lang w:val="pl-PL"/>
        </w:rPr>
      </w:pPr>
    </w:p>
    <w:p w14:paraId="3C9D6869" w14:textId="77777777" w:rsidR="00E032F8" w:rsidRPr="00261CC9" w:rsidRDefault="00E032F8" w:rsidP="00E032F8">
      <w:pPr>
        <w:tabs>
          <w:tab w:val="clear" w:pos="567"/>
          <w:tab w:val="left" w:pos="708"/>
        </w:tabs>
        <w:autoSpaceDE w:val="0"/>
        <w:autoSpaceDN w:val="0"/>
        <w:adjustRightInd w:val="0"/>
        <w:spacing w:after="240" w:line="280" w:lineRule="exact"/>
        <w:rPr>
          <w:bCs/>
          <w:szCs w:val="22"/>
          <w:lang w:val="pl-PL"/>
        </w:rPr>
      </w:pPr>
      <w:r w:rsidRPr="00261CC9">
        <w:rPr>
          <w:bCs/>
          <w:szCs w:val="22"/>
          <w:lang w:val="pl-PL"/>
        </w:rPr>
        <w:t>Kiedy należy wymienić inhalator na nowy?</w:t>
      </w:r>
    </w:p>
    <w:p w14:paraId="7DBB536A" w14:textId="77777777" w:rsidR="00E032F8" w:rsidRPr="00882C74" w:rsidRDefault="00E032F8" w:rsidP="00E032F8">
      <w:pPr>
        <w:tabs>
          <w:tab w:val="clear" w:pos="567"/>
          <w:tab w:val="left" w:pos="708"/>
        </w:tabs>
        <w:autoSpaceDE w:val="0"/>
        <w:autoSpaceDN w:val="0"/>
        <w:adjustRightInd w:val="0"/>
        <w:spacing w:after="240" w:line="280" w:lineRule="exact"/>
        <w:rPr>
          <w:szCs w:val="22"/>
          <w:lang w:val="pl-PL"/>
        </w:rPr>
      </w:pPr>
      <w:r w:rsidRPr="00882C74">
        <w:rPr>
          <w:szCs w:val="22"/>
          <w:lang w:val="pl-PL"/>
        </w:rPr>
        <w:t>Inhalator należy wymienić na nowy:</w:t>
      </w:r>
    </w:p>
    <w:p w14:paraId="167C1075" w14:textId="77777777" w:rsidR="00E032F8" w:rsidRPr="00882C74" w:rsidRDefault="00E032F8" w:rsidP="00882C74">
      <w:pPr>
        <w:numPr>
          <w:ilvl w:val="0"/>
          <w:numId w:val="28"/>
        </w:numPr>
        <w:tabs>
          <w:tab w:val="left" w:pos="283"/>
        </w:tabs>
        <w:spacing w:line="240" w:lineRule="auto"/>
        <w:ind w:left="714" w:hanging="357"/>
        <w:rPr>
          <w:i/>
          <w:szCs w:val="22"/>
          <w:lang w:val="pl-PL"/>
        </w:rPr>
      </w:pPr>
      <w:r w:rsidRPr="00882C74">
        <w:rPr>
          <w:szCs w:val="22"/>
          <w:lang w:val="pl-PL"/>
        </w:rPr>
        <w:t>Jeśli obecny inhalator wydaje się uszkodzony lub jeśli pacjent zgubi osłonę, lub</w:t>
      </w:r>
    </w:p>
    <w:p w14:paraId="3090113A" w14:textId="77777777" w:rsidR="00E032F8" w:rsidRPr="00882C74" w:rsidRDefault="00E032F8" w:rsidP="00882C74">
      <w:pPr>
        <w:numPr>
          <w:ilvl w:val="0"/>
          <w:numId w:val="28"/>
        </w:numPr>
        <w:tabs>
          <w:tab w:val="left" w:pos="283"/>
        </w:tabs>
        <w:spacing w:line="240" w:lineRule="auto"/>
        <w:ind w:left="714" w:hanging="357"/>
        <w:rPr>
          <w:i/>
          <w:szCs w:val="22"/>
          <w:lang w:val="pl-PL"/>
        </w:rPr>
      </w:pPr>
      <w:r w:rsidRPr="00882C74">
        <w:rPr>
          <w:szCs w:val="22"/>
          <w:lang w:val="pl-PL"/>
        </w:rPr>
        <w:t>Gdy na wska</w:t>
      </w:r>
      <w:r w:rsidRPr="00501938">
        <w:rPr>
          <w:szCs w:val="22"/>
          <w:lang w:val="pl-PL"/>
        </w:rPr>
        <w:t>ź</w:t>
      </w:r>
      <w:r w:rsidRPr="00882C74">
        <w:rPr>
          <w:szCs w:val="22"/>
          <w:lang w:val="pl-PL"/>
        </w:rPr>
        <w:t xml:space="preserve">niku dawki pojawi się </w:t>
      </w:r>
      <w:r w:rsidRPr="00882C74">
        <w:rPr>
          <w:b/>
          <w:szCs w:val="22"/>
          <w:lang w:val="pl-PL"/>
        </w:rPr>
        <w:t xml:space="preserve">wzór w czerwone paski, </w:t>
      </w:r>
      <w:r w:rsidRPr="00882C74">
        <w:rPr>
          <w:szCs w:val="22"/>
          <w:lang w:val="pl-PL"/>
        </w:rPr>
        <w:t>oznacza to</w:t>
      </w:r>
      <w:r w:rsidRPr="00501938">
        <w:rPr>
          <w:szCs w:val="22"/>
          <w:lang w:val="pl-PL"/>
        </w:rPr>
        <w:t xml:space="preserve"> </w:t>
      </w:r>
      <w:r w:rsidRPr="00882C74">
        <w:rPr>
          <w:szCs w:val="22"/>
          <w:lang w:val="pl-PL"/>
        </w:rPr>
        <w:t>zbliżanie się do ostatniej dawki (Rysunek N), lub</w:t>
      </w:r>
      <w:r w:rsidRPr="00882C74">
        <w:rPr>
          <w:b/>
          <w:szCs w:val="22"/>
          <w:lang w:val="pl-PL"/>
        </w:rPr>
        <w:t xml:space="preserve"> </w:t>
      </w:r>
    </w:p>
    <w:p w14:paraId="21F1A4CE" w14:textId="77777777" w:rsidR="00E032F8" w:rsidRPr="006B0884" w:rsidRDefault="00E032F8" w:rsidP="00882C74">
      <w:pPr>
        <w:numPr>
          <w:ilvl w:val="0"/>
          <w:numId w:val="28"/>
        </w:numPr>
        <w:tabs>
          <w:tab w:val="left" w:pos="283"/>
        </w:tabs>
        <w:spacing w:line="240" w:lineRule="auto"/>
        <w:ind w:left="714" w:hanging="357"/>
        <w:rPr>
          <w:i/>
          <w:szCs w:val="22"/>
          <w:lang w:val="pl-PL"/>
        </w:rPr>
      </w:pPr>
      <w:r w:rsidRPr="00882C74">
        <w:rPr>
          <w:szCs w:val="22"/>
          <w:lang w:val="pl-PL"/>
        </w:rPr>
        <w:t>Jeśli inhalator jest pusty (Rysunek O).</w:t>
      </w:r>
    </w:p>
    <w:p w14:paraId="4E4C384B" w14:textId="77777777" w:rsidR="00B7623B" w:rsidRDefault="00B7623B" w:rsidP="00E032F8">
      <w:pPr>
        <w:tabs>
          <w:tab w:val="left" w:pos="283"/>
        </w:tabs>
        <w:spacing w:after="240" w:line="240" w:lineRule="auto"/>
        <w:ind w:left="284" w:hanging="280"/>
        <w:rPr>
          <w:szCs w:val="22"/>
          <w:lang w:val="pl-PL"/>
        </w:rPr>
      </w:pPr>
    </w:p>
    <w:p w14:paraId="5D187DB2" w14:textId="77777777" w:rsidR="00B7623B" w:rsidRDefault="00B7623B" w:rsidP="00E032F8">
      <w:pPr>
        <w:tabs>
          <w:tab w:val="left" w:pos="283"/>
        </w:tabs>
        <w:spacing w:after="240" w:line="240" w:lineRule="auto"/>
        <w:ind w:left="284" w:hanging="280"/>
        <w:rPr>
          <w:szCs w:val="22"/>
          <w:lang w:val="pl-PL"/>
        </w:rPr>
      </w:pPr>
    </w:p>
    <w:p w14:paraId="0F9AF773" w14:textId="77777777" w:rsidR="00E032F8" w:rsidRPr="00501938" w:rsidRDefault="00E032F8" w:rsidP="00E032F8">
      <w:pPr>
        <w:tabs>
          <w:tab w:val="left" w:pos="283"/>
        </w:tabs>
        <w:spacing w:after="240" w:line="240" w:lineRule="auto"/>
        <w:ind w:left="284" w:hanging="280"/>
        <w:rPr>
          <w:szCs w:val="22"/>
          <w:lang w:val="pl-PL"/>
        </w:rPr>
      </w:pPr>
    </w:p>
    <w:p w14:paraId="4713ABD4" w14:textId="77777777" w:rsidR="00E032F8" w:rsidRPr="00501938" w:rsidRDefault="00E032F8" w:rsidP="00E032F8">
      <w:pPr>
        <w:tabs>
          <w:tab w:val="left" w:pos="283"/>
        </w:tabs>
        <w:spacing w:after="240" w:line="240" w:lineRule="auto"/>
        <w:ind w:left="284" w:hanging="280"/>
        <w:rPr>
          <w:szCs w:val="22"/>
          <w:lang w:val="pl-PL"/>
        </w:rPr>
      </w:pPr>
    </w:p>
    <w:p w14:paraId="58B3AE91" w14:textId="77777777" w:rsidR="00E032F8" w:rsidRDefault="00E032F8" w:rsidP="00E032F8">
      <w:pPr>
        <w:tabs>
          <w:tab w:val="left" w:pos="283"/>
        </w:tabs>
        <w:spacing w:after="240" w:line="240" w:lineRule="auto"/>
        <w:ind w:left="284" w:hanging="280"/>
        <w:rPr>
          <w:szCs w:val="22"/>
          <w:lang w:val="pl-PL"/>
        </w:rPr>
      </w:pPr>
    </w:p>
    <w:p w14:paraId="003CE69E" w14:textId="748149B2" w:rsidR="00137BBF" w:rsidRPr="00501938" w:rsidRDefault="00EC0972" w:rsidP="00E032F8">
      <w:pPr>
        <w:tabs>
          <w:tab w:val="left" w:pos="283"/>
        </w:tabs>
        <w:spacing w:after="240" w:line="240" w:lineRule="auto"/>
        <w:ind w:left="284" w:hanging="280"/>
        <w:rPr>
          <w:szCs w:val="22"/>
          <w:lang w:val="pl-PL"/>
        </w:rPr>
      </w:pPr>
      <w:r>
        <w:rPr>
          <w:noProof/>
          <w:sz w:val="24"/>
          <w:szCs w:val="24"/>
        </w:rPr>
        <mc:AlternateContent>
          <mc:Choice Requires="wpg">
            <w:drawing>
              <wp:anchor distT="0" distB="0" distL="114300" distR="114300" simplePos="0" relativeHeight="251679744" behindDoc="0" locked="0" layoutInCell="1" allowOverlap="1" wp14:anchorId="3B3D17BE" wp14:editId="5614BC1B">
                <wp:simplePos x="0" y="0"/>
                <wp:positionH relativeFrom="column">
                  <wp:posOffset>17780</wp:posOffset>
                </wp:positionH>
                <wp:positionV relativeFrom="paragraph">
                  <wp:posOffset>-100965</wp:posOffset>
                </wp:positionV>
                <wp:extent cx="2402205" cy="2855595"/>
                <wp:effectExtent l="3810" t="9525" r="3810" b="1905"/>
                <wp:wrapNone/>
                <wp:docPr id="1080206107" name="Group 44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402205" cy="2855595"/>
                          <a:chOff x="1776" y="3619"/>
                          <a:chExt cx="3783" cy="4497"/>
                        </a:xfrm>
                      </wpg:grpSpPr>
                      <wpg:grpSp>
                        <wpg:cNvPr id="1767126295" name="Group 379"/>
                        <wpg:cNvGrpSpPr>
                          <a:grpSpLocks/>
                        </wpg:cNvGrpSpPr>
                        <wpg:grpSpPr bwMode="auto">
                          <a:xfrm>
                            <a:off x="1776" y="3619"/>
                            <a:ext cx="3538" cy="4497"/>
                            <a:chOff x="1412" y="7526"/>
                            <a:chExt cx="3064" cy="3687"/>
                          </a:xfrm>
                        </wpg:grpSpPr>
                        <pic:pic xmlns:pic="http://schemas.openxmlformats.org/drawingml/2006/picture">
                          <pic:nvPicPr>
                            <pic:cNvPr id="1352881608" name="Picture 4"/>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1412" y="8123"/>
                              <a:ext cx="3064" cy="3090"/>
                            </a:xfrm>
                            <a:prstGeom prst="rect">
                              <a:avLst/>
                            </a:prstGeom>
                            <a:noFill/>
                            <a:extLst>
                              <a:ext uri="{909E8E84-426E-40DD-AFC4-6F175D3DCCD1}">
                                <a14:hiddenFill xmlns:a14="http://schemas.microsoft.com/office/drawing/2010/main">
                                  <a:solidFill>
                                    <a:srgbClr val="FFFFFF"/>
                                  </a:solidFill>
                                </a14:hiddenFill>
                              </a:ext>
                            </a:extLst>
                          </pic:spPr>
                        </pic:pic>
                        <wps:wsp>
                          <wps:cNvPr id="722814930" name="Text Box 3"/>
                          <wps:cNvSpPr txBox="1">
                            <a:spLocks noChangeArrowheads="1"/>
                          </wps:cNvSpPr>
                          <wps:spPr bwMode="auto">
                            <a:xfrm>
                              <a:off x="1442" y="7526"/>
                              <a:ext cx="3034" cy="575"/>
                            </a:xfrm>
                            <a:prstGeom prst="rect">
                              <a:avLst/>
                            </a:prstGeom>
                            <a:noFill/>
                            <a:ln w="19050">
                              <a:solidFill>
                                <a:srgbClr val="E66914"/>
                              </a:solidFill>
                              <a:miter lim="800000"/>
                              <a:headEnd/>
                              <a:tailEnd/>
                            </a:ln>
                            <a:extLst>
                              <a:ext uri="{909E8E84-426E-40DD-AFC4-6F175D3DCCD1}">
                                <a14:hiddenFill xmlns:a14="http://schemas.microsoft.com/office/drawing/2010/main">
                                  <a:solidFill>
                                    <a:srgbClr val="FFFFFF"/>
                                  </a:solidFill>
                                </a14:hiddenFill>
                              </a:ext>
                            </a:extLst>
                          </wps:spPr>
                          <wps:txbx>
                            <w:txbxContent>
                              <w:p w14:paraId="5C9AB2E1" w14:textId="77777777" w:rsidR="00E032F8" w:rsidRPr="00882C74" w:rsidRDefault="00E032F8" w:rsidP="00E032F8">
                                <w:pPr>
                                  <w:spacing w:line="240" w:lineRule="auto"/>
                                  <w:ind w:right="-120"/>
                                  <w:rPr>
                                    <w:b/>
                                    <w:sz w:val="20"/>
                                    <w:lang w:val="pl-PL"/>
                                  </w:rPr>
                                </w:pPr>
                                <w:r w:rsidRPr="00882C74">
                                  <w:rPr>
                                    <w:b/>
                                    <w:sz w:val="20"/>
                                    <w:lang w:val="pl-PL"/>
                                  </w:rPr>
                                  <w:t>Wskaźnik dawki powoli przesuwa się od 60 do 0: 60, 50, 40, 30, 20, 10, 0.</w:t>
                                </w:r>
                              </w:p>
                              <w:p w14:paraId="35CD5714" w14:textId="77777777" w:rsidR="00E032F8" w:rsidRPr="00882C74" w:rsidRDefault="00E032F8" w:rsidP="00E032F8">
                                <w:pPr>
                                  <w:ind w:right="-120"/>
                                  <w:rPr>
                                    <w:rFonts w:ascii="Calibri" w:hAnsi="Calibri"/>
                                    <w:sz w:val="20"/>
                                    <w:lang w:val="pl-PL"/>
                                  </w:rPr>
                                </w:pPr>
                              </w:p>
                              <w:p w14:paraId="21925EFA" w14:textId="77777777" w:rsidR="00E032F8" w:rsidRPr="00882C74" w:rsidRDefault="00E032F8" w:rsidP="00E032F8">
                                <w:pPr>
                                  <w:ind w:right="-120"/>
                                  <w:rPr>
                                    <w:sz w:val="20"/>
                                    <w:lang w:val="pl-PL"/>
                                  </w:rPr>
                                </w:pPr>
                              </w:p>
                            </w:txbxContent>
                          </wps:txbx>
                          <wps:bodyPr rot="0" vert="horz" wrap="square" lIns="91440" tIns="45720" rIns="91440" bIns="45720" anchor="t" anchorCtr="0" upright="1">
                            <a:noAutofit/>
                          </wps:bodyPr>
                        </wps:wsp>
                      </wpg:grpSp>
                      <wps:wsp>
                        <wps:cNvPr id="845173364" name="Text Box 9"/>
                        <wps:cNvSpPr txBox="1">
                          <a:spLocks noChangeArrowheads="1"/>
                        </wps:cNvSpPr>
                        <wps:spPr bwMode="auto">
                          <a:xfrm>
                            <a:off x="3454" y="4421"/>
                            <a:ext cx="2105" cy="5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7F1DFFE7" w14:textId="77777777" w:rsidR="00E032F8" w:rsidRDefault="00E032F8" w:rsidP="00882C74">
                              <w:pPr>
                                <w:spacing w:line="240" w:lineRule="auto"/>
                              </w:pPr>
                              <w:r w:rsidRPr="00882C74">
                                <w:rPr>
                                  <w:b/>
                                  <w:szCs w:val="22"/>
                                </w:rPr>
                                <w:t>Czerwone pask</w:t>
                              </w:r>
                              <w:r w:rsidR="004771E9">
                                <w:rPr>
                                  <w:b/>
                                  <w:szCs w:val="22"/>
                                </w:rPr>
                                <w:t>i</w:t>
                              </w:r>
                            </w:p>
                          </w:txbxContent>
                        </wps:txbx>
                        <wps:bodyPr rot="0" vert="horz" wrap="square" lIns="91440" tIns="45720" rIns="91440" bIns="45720" anchor="t" anchorCtr="0" upright="1">
                          <a:noAutofit/>
                        </wps:bodyPr>
                      </wps:wsp>
                      <wps:wsp>
                        <wps:cNvPr id="1335861765" name="Text Box 7"/>
                        <wps:cNvSpPr txBox="1">
                          <a:spLocks noChangeArrowheads="1"/>
                        </wps:cNvSpPr>
                        <wps:spPr bwMode="auto">
                          <a:xfrm>
                            <a:off x="1811" y="4421"/>
                            <a:ext cx="1923" cy="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414EB7D6" w14:textId="77777777" w:rsidR="004771E9" w:rsidRDefault="004771E9" w:rsidP="00882C74">
                              <w:pPr>
                                <w:spacing w:line="240" w:lineRule="auto"/>
                                <w:rPr>
                                  <w:b/>
                                  <w:szCs w:val="22"/>
                                  <w:lang w:val="pl-PL"/>
                                </w:rPr>
                              </w:pPr>
                            </w:p>
                            <w:p w14:paraId="03EF5221" w14:textId="77777777" w:rsidR="00E032F8" w:rsidRPr="00882C74" w:rsidRDefault="00E032F8" w:rsidP="00882C74">
                              <w:pPr>
                                <w:spacing w:line="240" w:lineRule="auto"/>
                                <w:rPr>
                                  <w:lang w:val="pl-PL"/>
                                </w:rPr>
                              </w:pPr>
                              <w:r w:rsidRPr="00882C74">
                                <w:rPr>
                                  <w:b/>
                                  <w:szCs w:val="22"/>
                                  <w:lang w:val="pl-PL"/>
                                </w:rPr>
                                <w:t>Wskaźnik dawki</w:t>
                              </w:r>
                            </w:p>
                          </w:txbxContent>
                        </wps:txbx>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3B3D17BE" id="Group 447" o:spid="_x0000_s1057" style="position:absolute;left:0;text-align:left;margin-left:1.4pt;margin-top:-7.95pt;width:189.15pt;height:224.85pt;z-index:251679744" coordorigin="1776,3619" coordsize="3783,4497"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NBhWbMAQAALANAAAOAAAAZHJzL2Uyb0RvYy54bWzUV9tu2zgQfV9g/4HQ&#10;e2PdJQtxim6SBgW6u8G2/QBaoiSiEqklacvZr98ZUrIdJ0jaIg3QADF4HZ45PDNDnb/d9R3ZMqW5&#10;FCsvOPM9wkQpKy6alffl8/s3uUe0oaKinRRs5d0x7b29+P2383EoWChb2VVMETAidDEOK681ZigW&#10;C122rKf6TA5MwGQtVU8NdFWzqBQdwXrfLULfTxejVNWgZMm0htErN+ldWPt1zUrzd11rZki38gCb&#10;sb/K/q7xd3FxTotG0aHl5QSD/gCKnnIBh+5NXVFDyUbxB6Z6XiqpZW3OStkvZF3zklkfwJvAP/Hm&#10;RsnNYH1pirEZ9jQBtSc8/bDZ8q/tjRo+DbfKoYfmR1l+1cDLYhya4nge+41bTNbjn7KC+6QbI63j&#10;u1r1aAJcIjvL792eX7YzpITBMPbD0E88UsJcmCdJskzcDZQtXBPuC7Is9QhMR2mwnOeup/1Rlkdu&#10;cxwvM5xd0MIdbMFO4PDyJ6SuCU7cKsIrNJ9mQZiGcC4RtAcHLMckyuxhpx7jfb4UI494NvMSJRGE&#10;CZIy+0WLAyNxEFpGsiRMHzDip7HbGaX5U4wMvCzgf5IQtB5I6PlQg11mo5g3Gem/yUZP1dfN8AbU&#10;PlDD17zj5s5GLqgGQYntLS9Rfdg5uqgoCfM8SH0gxl0ULMPTSYwczIvdVoquWdkSIS9bKhr2Tg8Q&#10;+3DhsH0eUkqOLaOVxmEUz30rtnsPzrrjw3vedahrbE+OQ/o4Cb9HuHOhfSXLTc+EcblKsQ44kEK3&#10;fNAeUQXr1wxUqT5UFhAttCr/AdwADtpGMVO22KwBxDQOit9PWMQHkOiOhkh+NjiDWVJ5EEZOUnsp&#10;HgTlL2163IcYsKy0uWGyJ9gA2IDUxj7dftSIGZbOSxC1kEjeTDQimzgHoBiYkPH1zCn0HrD6XUnt&#10;U0sHBmjQ7EFGWRjmQbyMIPU7FX1GR/+QO2L9nhZj+iNmB8OoDMu9y4JPaOdoqzv0G5mPT4P5wHw0&#10;hXKS2az4AsTTohNkBKeWfuI7x2THq1nTWjXry06RLYXqeJ2my8AGF0rseFnPDdTojvcrL/fxz0kG&#10;Q+laVFarhvLOtWFzJ+CekR935dgyu/XOJeAcN+PQWlZ3QLuSoCS4HnhDQKOV6j+PjFCPV57+d0Mx&#10;23QfBGgDsMVYwG0nTrIQOup4Zn08Q0UJplae8YhrXhpX9DeD4k0LJ7l7FvIdFLCaW/UeUE34QZ62&#10;dVRMXkGzeZwEWRRhYj/R7FSjrMBfT7NRnAAUW5zCKU3Nmg2DuZonmQ2oF9Ls/ezxjKL2rPwqikKd&#10;/fTMF0RRkqfw3tm/dPapz74TEATkydeTUZAHUIwflVGwhDJk3z85hLUrJPN7ci4o31tznGiOi9DT&#10;MnIHH1LAL5KY4LMAUtS9747jvk1fhw+ti/8BAAD//wMAUEsDBAoAAAAAAAAAIQBIHoYBcqwAAHKs&#10;AAAUAAAAZHJzL21lZGlhL2ltYWdlMS5wbmeJUE5HDQoaCgAAAA1JSERSAAAA6gAAAOwIAgAAAYKo&#10;nZIAAAABc1JHQgCuzhzpAAAABGdBTUEAALGPC/xhBQAAAAlwSFlzAAAOxAAADsQBlSsOGwAArAdJ&#10;REFUeF7t/XewHdW5ro/eqvvPrbq/W3V+dercuifs7YQDtrH3diCYKIQQymFpKQuUQYAEEpIQIJBA&#10;IBBCEiCRTDTJZIzIBoMJThiMDRgwNiYHb5toDBgM5z5jPN3fHKtXUEC22XVW16uhMXv27P76He94&#10;xze6e871//jff7el2vUb+3zaykdf3r1wvpW/S9QGmna9BUMul4/3rj/ziU9WtY7LPzDqXz/62Fln&#10;n7d6zannf+fiK6/+3lXXXHfN965ff/1N62+4+cabb73p5u/fcuvtt3z/9ltv+wH4/u13HLXkGF7y&#10;1s/v/0W1i3rpsOvTzzz7oksuu+S7V1x2xdVXX7v+mGXL3R17ue32O2//wQ9/cMcP7/jh3T+86947&#10;f3gPPABe/uDOu9Jbd9511933vvnmn90VS2vX8xcsuuKqa9kXsbi7m2+5jQ/PnnOwAbJ34N6Bu77n&#10;3h//9Gc/J+QHfvHLRx/7zXPPv5B3m5Zq10S67NjjKTl39n79jbewd3cN3DWhGR1g5YABgwgTsPef&#10;/PQ+DvCLB3/10ksvrzllXYdd77TjTkcvW37eBRdBBeSya6k489vn7rrLbuxo6rQZK1edvPrktSes&#10;OIk1O++0y4SJew8ePPTue34E7v3RT9j1z+67/6mnn4H6DrtmU5j99jnnX3zp5Vdfe51Rg9888dtl&#10;x51AA/z4Jz87ZP6hy48/kTBn7747R1p+wsopU6bBO1GzawJn12z/wAMPdtg1Z8cuzjjrnO9cdOl3&#10;L79KPbCXP/7pleNXnHTtdTc89PCvaYx1p5/1460/vW67bxx51NGc3+FHHEXI7PqevGsCfwSFPf6b&#10;Dz74oLXrsWPHH7d8BbuGk0svuxKWCZmzY9cHHDhnydJlZ597AW14zef+9bJP/feFhx5O1OgSjUoI&#10;u+a02PWvHnrk9089ffQxx7V2PXPfWStOXHXaGd8+57zv0JgSQuAP/vKhH/34pxyJBiDMCy/+7rnn&#10;X4hGT113Bjh2+QpCdtfRkk/+/imibO16zkHzVqxczfmyaz6PqNm1sVPaRyqF3JFEgq5hGcYahNz3&#10;8wee+O3vCK6164MOngfXnCCB05i0G3SzX/oeOw1dV7vOe0fais+9c3LsGvz60cfZuLVr+sXiI5ey&#10;d2hBYRwA0uno5d7dNZAfjm0PTFHnXSuShx95lIO1dj1r/9kI4LDDj6Tpj1q6DCFyjLWnnXng7IP2&#10;P2AO787a/8B999ufJpk+Y99p02dOmTp98pRp9DL2YtToz5aEbo7R2jVbo4SD5x4yd978ufMWzDtk&#10;ISpedNjiPqf223XNHrus6rvLSbuDncHKPjuv3H2nE/t86/jdRs4YTeycfvR+DsMxoL6160WHHQHR&#10;9D1sj5YUaHzoJcOHXTZi8EXDBn1n6KALhoCBFwzp/+2BfdfuyWEmLJyC3n/35O/Bb/n31NMvvvjS&#10;G2+8SdnaNWe3YOFhiAkHQCdwjcY5zICVQ/udsddeZw8aeN7gIRcPb7t21Mir2wacO2jPMwfsvnZP&#10;VMiu6SV0wt8/9Qz94IUXWV6iJVu7xhBgAxth1+yRNsSvwQUXXoIW6f2XX3kN584pIy92R68LsGcC&#10;fj7t9aX/+OOfXnr5D6xp7XripH3Y9dKjj6UjsDvc9XvrbyzhaIBOkAQWSqSEJhDyM88+9wf2+sor&#10;r73+Ov8//psnWrvee58pNCAd9ORTT2PXOBSyS+5c944kgx/9RIUhA0R2/wMP/vJXDxHg0888y+4Y&#10;BP7857fAq6+9Bu8ddk2HRNpoDpZhAFETKaJm72gLGdB9cT4EIA/QAsV4v/t96623/vKXv1C+/vob&#10;rV2zTNp7Mr0GtSFVugxSgW76K6LEiRpA1AicjWEDBojU/bproibW1q55Qdeg19gnEWJrR1OmoR+G&#10;V/ohnEDX+AmTaBvW079o81defbXDrl94yn1Wu3Z578qlfzlu6EdBtaO8dNj1Flyq/X741p+sfPTl&#10;/TvPpkz7/eChW/OaLbn8XXigqf4u+0VjW2C/pCVVrV62wH4775Sli/3S5fA2tsbVGPkZapMN3XCz&#10;qZOjbSSlbEZJv2eDDz/8sNpFY78mYLgE/Rij4DPmYOzFsdUhA0sSboCTONrifBzAXbX2Sx8lU0lZ&#10;F+HcejtxAUzHiNivuw7DYz1ghKV/p1z0gQcZ9/BPAuqw3xEj2sgCOHH27CkD9wvcLwfAKAjZ/eql&#10;DneRY2ChHfaLlTAmwQC7Zt8yAC2MVcOGjWgbNZr8c9WaU8lF99xzL3ZKOXLkKPeLozpUkwVgoZhX&#10;tV+YZZB37KC5SAxNuvBDNuVgBEs4nC8fvu6QebPnzCVrZVDnIyYYkQI8+9zz+F+1XzYiLTpl7ekk&#10;aoZsvJg3QBIMFnkEehJT58MkHrvt1oeSrMPcxTGFAzOkMsBX+91xhx0ZpBmQoJihE+5pNPfLyIjl&#10;MxLK7/rDD1+y884E8c2vf5Mtq9S2Tlk4PKMGm1X77dOn7+IjlxAv++VoUGG7sSnJJw0FLazkVCCK&#10;bYgUBhgB0IP7tenyaT3GCVX7HT58JBERb4xD8kCZOkLO4YgXnab0MM9NOmSeOf2RCtqDXVf7ZXRJ&#10;o+fK1YTMAEp/c17Fru1d6iztNHcBETpLTVfvlwG7tV+GLFIsxnwmGitPWkPgjF1k+QjOjmu87BdQ&#10;gRY0w3p33ZAEw3a1XzIgRMNAS9SohFkCPQL6SJ9IFXPCeeB+sw5AizNm7kfC6di8z+SpHM+Q4dc0&#10;GYp/9dDD1X6ZjPBJVJlTzVa2yTF2O3mPXVf3jWzThJNUc8cTdtvhuF05J8K3cwM1x66r/ZIVECCt&#10;TFsD80zsggYccVUb2ebgC4emVPM7Kc8kGSRD5HjsmnNH1GiLHkyeiT+QXZFXVPvFHEiwiQ5y2Tsd&#10;GgYAbbjbmj32PGsA+2K/w68Y2X5d+5CLh7Fmj9P34jxkk8yK9JV8kE6M3uly1X7RGdyRzWMC7JRe&#10;FxkmQP9MApEqDQWJ7IsWN60C1AmZSNndy3/4D/LB1n6Jl2ah3UjUVAJ9N6WU19+EqaMKgHMjO3TG&#10;udNZiNH0kokjkZK2wgBZGtkUSWy137a2dvfLbJSuwX7ZC9HRFLqiDUKw7DSsgMDpBZDLPJ3dma5R&#10;QkW931Gj2S+zTqwA8cID80UiJUDaGpHSxLQnfZLeiPVw+qbv5O7spcwBqcDGW4v7pP0eOWsSklBY&#10;UEzTOe9ApJEDBlxJOxNEZMEu7pcjsc+0XxYEj3JpOnodu+6woynTKJlQcvp0bnZH/6RT0F84OSJw&#10;jyxUOAwktPbLQorWyA83FWU+1tqvC3vngG+vmVC9/qcuhOHZl0sr4s7vfXwWUsmqFhF/nMN1+eDJ&#10;n1r5TxMxi0F+XCI2IaxedLN8XCImgdtgrC6bE/Hf/vY3HB13x6MZXxgNGGdN96kzdGHiZF+ALIec&#10;jzJPLK6zBIxtN9yUMn5Gicd/8wSxYuXV3je0bCBiMiGSLMZ+RlGiMRRnIYy0hMuxBZmQg6IDZMIN&#10;NxMW1m2+Z8pnFgUUAMnLV768jWmIYAQEDKhkKOytnBa5dBvxwXMPMVaYgyRi4vNEYO7G7gAHY8iB&#10;aY5NCVxPJeWKeSbFAGwoDMPUU2b3o58YbmDylGnODO5/4EEmQwm/+CXj/68eeoQyJlwuXUc8dOhw&#10;xlNGYhglUEgyI2a0JmhKOWN9eeDImimNvkpzO2a65UfMpqsEtU4kgSdABsDwz2BP6kLaZmxdRLzT&#10;jjuNHz+RUZiMBTGgBPTnJTbTIIMGREzJNGv+gkVGMHrMOOokp4z1cw5iHnWweS/ZipdYv7rNV9yM&#10;ydzAgYM5t2oKkFNqs18TIXMhcpbnX3iRPBBNlkG2In777beZLtHWTPJIWELBkI1qidjZqeFCM+0O&#10;l7wkONI9cNLqU8jXWfPFz3+ByKhwqkj/gnVnjNx+B3J60jhIQXVkKqRe7KGkGUT2BhAG+SC5JWfC&#10;aRskZStiZo19d98DVuAYHTtnImjUbNAxnyYUyIYAWo2SvIl3iQyeEB9JIgk1KSgcU793//1u/ewn&#10;mCxBBBPCXXbeFS44BBkaGyAVORZEDIwYQUMzmTGhM1kxSMoOEdNeNOuxy1eQknFUsjLybjNuAiJi&#10;FQzQFqkwGSElyZ5OQjswAyPK7bbd7mtf/XeC/tHWn+Z4d3z+k2ceOJsdsiWzU7oyXOBFqMhOKccN&#10;YZDeomZoJklm506UOkRMe5FBknmzLyJm7kE+HDRjGlBLxJRETGRMYmgyJjKkyrQ+G7Bfzk2TJjfl&#10;bDlndkJzrTv9LKbF2CLmzVusZJ5zxOIlZvNGbNAhDCLG+PFsuiBnwuy+GfGAAYNm7T8bo6AFI2Jn&#10;OByDUPBdwu0MjIIzwfhAVcnWQanxAd/iVFmJ+rUOJ7PR+UBJMxFjedDBVEylNSOmr6Czo5YuY3aD&#10;bqCEjcqgoRAu0QZRpsgYFIpxARBKGFzD3dLQUI8RyMC5kuGmiCG4K2HgdIiKKRmCRnLNiOnLuNLh&#10;RxyF2pAy/Ym+v/rktbamstby8LvSmyNoIwbyWgZNnQ3ckrdYQ9DBcQq6ptmII2gnvYAzbEbMTIjO&#10;G7ewmNEROo7LtB3WTzxpzao1p6IWFAnxzNRq46suRMm6cRsxFa9p8BaKQlfMnPkgFaydDYi4tGSZ&#10;bkTMKAjNRMz6LjjG6jFXhoD5Cw4ldOapYtFhR9AjORNagO6CcpYffyItsM9h0796wHZfPXC7r87e&#10;7isHbvuV2dumyuxtU/3Abb98wDdLfHH/b4Ct9/v652f+++emfJVD0FacoSKR8lZHLO7fMZrgdJxD&#10;M2Ksbdy4CdjFtOkzAdHj2/vut/+s/Q/EpAVdk5Km4KwIvd8Ze+155gDKPU7r33cd2LPv2gq7n5rQ&#10;59R+Caf063Nyv93WpEs0O6/ss+OKPjscv+vI/cbAN0GXPQGUL6nTPvQc2oSO1Iy4ffRYopw7bwGh&#10;oOOVq05ec8o6ZMD4F5dbUDNWddbZ5yEMVo68ZtTYW8dVuGXcmJvGjrm5Ai9dCUZd1z7sshGDLhjC&#10;6XEyu528x84n7T750OlQyIhDi9OxyB9IILBeTTNf/kl37pjvM05R8m4z4uHDR07aezKMEjQC8D4s&#10;PY/IiNVAoyRirBqSsF4GF9SMUmECQSNQGpdosgQfJho8lVAA8QjCwrAQKO9TYZu80ZPES6S5eJ5o&#10;ycWJlQqv2aYZMaqg8yEDxn2ES88jYsKFV8cRzJ/eRr8BOEZUBL2QQYTQU+Z0w82aMb0K/WGrhJ4j&#10;e5wD59JKVfeUOA1oldc//McfGU3/9MorlHDMehqhGfHIkaPgmIhxZfoZRuGVU+jU1BhdCcVRQCcO&#10;P071OnXWK8KDU2eqL9jTgeCV0DUs9eAVMFgkVIb9V19jUvLGG2+8+ec/56s1b7xJ0JDdhSpIpuh2&#10;9LbM8WKvl+JoPsDgCELGY9PTIQiUyOjjyZ6KBDd6t+k5hopYAZW0Mq+nLuVQi2LhlVi9EhbXrVx4&#10;yXpopg26iHjvfaZkg5urKyMMXQxtIN/IMeAb7dr6DEXMI8prXp2h+ZAis/Os7BSopHrvGlIbscZF&#10;MVbyLhHTDh+8XN+SdyFoVMFOyQPpfIcuOmLxkUtgGt9IXXDNqWoayhsBNZANcbagxTifAGkxcWP5&#10;jFDskB5M+3QZqwsveQudoOxun90j7gfn7o7dHjL/UIJmyCA3wjeIoxEZQEU0C1Jhjl19vsflnXfe&#10;wVK8eY0psWdYIF1GdfTaKsx6SdHffz3xSG0szYg/5ksz3DdnfSmd09/hVvSmLsRAJH/p7r6+V2Cr&#10;Fx+npYyqFS68VrWP3xIRV+F+PHmNhZb3+Ysq3DCLj+0ioc2u9rFdWuG+d+OqvOZjvXgPIYdb3E34&#10;Zy0MuVWtm+VjFC5p52c2dGX7YxQusV51zXXVi26Wj0u4xDqqfUz1ovvlYxEusW5QBi6bE+57773P&#10;1IUJNykvmbsXzuIGB3Be5NSI5DjubtQ3ONIjVExDSO1JgMlINzJWlg2HS3Ackkz33PMvZGopE0bj&#10;HJPDe3eDbN2bGsy/b6jva7QuYeWZUszUyfeZL1Fhb5S8xWZszGd5ybSnOnzHpadwmXusPGkNgZ7/&#10;nYudY0rY9tttzzGIMgIVhBsRG3REXAWdw3Vixx722msgZXkbwatsVG7Pj1ezkyqUeuk2XA7MJF5G&#10;aWtAWwMipk3XnLKOI0mhoUih0XCwuHxmBMCLN5Z8NmCUEXH6YF7DZpQcrgooL12HSxq//ISV8Mr8&#10;zPhQmxcny5g4GPUdd9iRc5MzppzG6qxY5gyXqWiaHuerTGW44Gf33d+6a5QnocxAmT0zf+YtKKvC&#10;6i5cZjXMpRAAzV1FmdtReakzeKWMQ3IahMs2noyhE66lcRt6fER4pczpNLP8FHSOmFiZhD73/AvM&#10;8pmBGlgX4TKdZAJ46rozCNeLDIRlrGqRCjKgpJ+VByZEziRiDT1ErI1wj162PK6oegHAa3swatxM&#10;m5nZM2H+7uVXGVsX4e6y865M3wnXyyJBMCWhx3VfhRvHBsFrRFwFWkTsHS7gpUh4RSEp3HwtNS5Z&#10;GPEjv3702fw4Eut/9+TvI8hWuG+//fauu+zGNPjkU0/DayAY7RJx1eXry+vRw+iCS48+NiJesPCw&#10;+QsOnXfIwoPnHsI5M0fPFzPTdx5mzNwPjblZW1v7kCHDJkzcu8VuffG0jPhXDz385O+fwtQQxvwF&#10;i7oId9y4Cf369eeQ9H2vO9EQ+UJYFXHoQb6Zc592xreXHXfCgAGDtv7s5z73ma0IZfGRS048aY2X&#10;5ukD1IkeFrb54pe323a7nXfaZcrU6aPHjBs6dPgBB84pwy0lAVDwY4//5vkXXmRUWn78iV2Ey744&#10;b06Fg52Z78NBMBFjDjirYjBcSlqfVkavgwcPheMTVpyEnyB3+OPdYcNGUGF71uDZp/3//sv4CZPG&#10;j5+45557LTrsiP1mHQA1bEOUIQbDjavq3u5ED0/89kls6sMPP+wiXFKNhYcevnLVyY5kXmuS4FK7&#10;BEQb+ZAazcqWCIMBBY6J8oILL+Fgx684iTalib/3mf9F43i/dsSINpS2+MilRtyiNkcMtYRrxMj3&#10;4UceferpZ37/1NP0IsynGa53kjl7WpDRnLbmwMQBwQy5hKt2xdPPPIuwXnzxpUl7T2YbAmIbvJNw&#10;iYbToMNBDxKEt5u2/iSawXYIkfMnYkjBglqx5nC99m+4Wb7p1iwRc1zU3yHcP//5LTx/n8lTDz/i&#10;KMP1Yp5DGufHYAGpgnDps3/8U7ocC7tohpNBMARHuOz9id/+bsWJq2jHB9adds/Wn779c59kb6iZ&#10;DseJsdvjlq9A0wYaejDckO+Dv3yI/cALGxBVh3DZO+xyxvaVtfkRTvarHrAIwg1qidhw+Td27Phz&#10;zvsONsw2+CXh4kFf+fI2X/z8Fx4877wfjxhy1xc+Rcuyt1PWng5JfJzmYv9HLTkG9ZfaLc0B0NvQ&#10;G+wiLTpGh3D36NsPIKmjli5blS85yi56MFxYQbUKFxG/9PIfDJctj1i8ZFl+4vmYZcsxEGTgCHfd&#10;3pOu/PT/4LML587H4LACtMt+6Hz0DT4CFy351r0t2M2DRXogklSTo3QIF2oHDxlGb2C8wYAQA+YA&#10;beqBQ9LW6F0XA6iTQZKWYrRk1/RFtkEzhAJ5yIP0iM+yB3glOIYeJMtbhMh6XnJufMRcIsJVDNHb&#10;aCjki6MRQzPctlGj4YA+4T0VwqW3GS5BYEkRK+xyGHbH6E5JHS5ZiWBwPZyEsGgTPsjH2Qnhcv6E&#10;CNgzqkB7iMFYG3qQXcc2ehsdAAWz83evWNIKl35Gp2Fk8uFo2TVc5UvH5zP2MyM2ekrzHsoK9Z1u&#10;yhiW3ZiPUyejQLSOw8SawiXW+q5giCGH+7C3iRjDX7ogjW0tdqdMmYaLpXAzu1BCO+Kp2hkN58Bm&#10;uB7bcIGRRXwdspwixfHepfmk6NzVYrCAYMwB1REua36x5sBWuH369MUWFh22GDEwTKAzCS79ITKe&#10;iBIKZZRAjdVAA0ZMoMZKSYgRboNag1a7Row5IF/EgKPffszUVrjMRmam76alG2wMSESMwpDa6Wee&#10;jUXQY4gYRaJgZBARR7hAdglXlOwSZYNjlGCKk6gt0fCyBx7EFtADcf/wuBmtcLEFUicSBowMgvE5&#10;3Nd78CEMhlk4pjNhRqUSguBQQnCcQsxfjmANGyhoXkpzBzEU4UotwHHpbdgZqvjJifu1wiXhgF2c&#10;Id0+IeJjj0fEJC4ETcZDjmbQdD5oxrBS0nP9TcGx1BqxwQHZ5SUnw+nhG8jJ0TEiNtygmVhRRYhB&#10;8yHedH9udXpEqgp3+PCRDDkku4cuOsIHBNLTDjlo8jfiZmJM0MiDoM1p0AZ2QdwcvqI5k2fQ0kxY&#10;vEQ/uBvn6cMptA9bRrgtSWSOiTisF3jzME3gTpndCpfxZtr0mQwT3qLywYb0ReMlxwCyE4aPYwm9&#10;/pIJvdCHsSjre2kHCoZGdEVbASigB3s/kISBZBf/mTxl2t77TOEkkQoRE2JEDLXCcDEHxjbsLAV9&#10;6pwO4bIv8n8yDyRBko4HE7egC2IanAAZBQkXoSNrTuOrB2ybHs4oHshIldnbbnNAxycz8mMZCbO+&#10;/oV9v/a56f+20/jd4ZsGIeLoeeHExm2fI276GX3u12sPaoWLGLzVSsRwfNDB8xAGoQMqnIBfgwHQ&#10;z5nA91nnndvnlOp5i/RlmFX5izHFd2P8ekz+Snb6Vnb6nsyK9K3sHY7fddtjdqYboAoiVujIRhvR&#10;PQhd4olbVTyytmC3f/8B5OYT85dhoZm4aVNKmpUTyLOu1OJUEADng1ouvOTS6imS0/dKj5CIeJBk&#10;bRdPkXAC6XvkJ+y23bKdURQE01mVe2doOGyA2dO17zl+Zitcplk+vBWPm2G3AP/CdAFkRIWuhjmQ&#10;UY64YuSIK9uGXjp8yMXDBl80bPCFQ/M3hNI30f0y+sDzBw88b/BeZ6fvjfdd15/oCZqIdzhuV7RL&#10;E5MikiQxEFAy2jKA+cQGiZjPOb7y6qvk4q+9/vrz5y5shTtw4GDEAHPk+TQ0I4Wma1LCCIchCIc6&#10;cMddd4+5aUw89DLmprGjbxzjcy/lEy+sHHFVGydD0DQFZBMxYqDR6Ub5kYH0WAapgbGS4D7z7HPk&#10;eoTLhIWISa2pP/XtdG+qCpfZLIk2rY9SaWhcDPMi1yFcYmXG6zM6PnQGIB5TpHFpd5jrf/ZAohlw&#10;7iAYJbJhl41ou2bUqOvawfArRvqdfzbLHKdndLZq/0oeAh7GUwERM3RBMMFmdjs88fLCiy+y5vdl&#10;uLDbPnqsXgbB9HpsiwGCcA2R+OC1VEg84Zcvnlb+j9qgjf6BB+E+DKE5R0ltTRyCoDg8vAbYBiUY&#10;KBH7cIaxAqhNnzrrkA7hMv3HGvFRhmIclwHCJzCIVb2S6wCiBD7hZgX/J27GZwTtwEH/oKfTr+nR&#10;2BBR2+hyGXClSsjUJlJBkkF+8AkZUBI673UQg+ziCcgXq2JgI9tHvlBLrMTEBIEk3ckCgFQrhAh4&#10;Caopfs4z6doYKgMVEUMzQ6khElwOsQJdLas2BateE6/OBF991fkVNHMmT5/dMdwxmV3CZYxgLEAM&#10;aJdwHXKJBjeBORqdFAdQEa4kygr1FB83JWKNE46zMBKXNVLdcKVWUnOk6TcbwKuvvUadlan/nbOg&#10;Fe6gQUMIF+1mMdThnryW7oUAIJVWJiYnEckRSR0zwiCpRKoAInXE7R2f8AESKwQQSshkP0awxMrM&#10;j7AM9PXX3/B7cJS85ARQSTNcnIHxPcJNeXqewdOrvLwHi4RLiMRktmVAMYpWGVbOsh33I1MRzsBg&#10;mrjNDGEW5uBVi32DOIsv7FFhDXRzMs+2wr1xFfnu+PETCTeLYZHadcjAEJy+NwgmaEdLuhTxRXAE&#10;BJEMAUiWyCgJDqShv4ZpITJAsWqgywefWHjJW4T7XAwTLIaLGAjXrBfrjcezcK7iocLkWaiToBFA&#10;GuvrR90Ilw3ooHyWNIhTRcp6WQiAl04Q0KuGFbyWgcYDRJCNljml/1g6qBXuDQcNGjduAuGSGJj1&#10;4mXoAYJJc+lwRBz+YLcjFJhm3MZP6KM9gN3SbmxGZ7BvBak0tE/pGaulsbKU4XZ4noEXhMuuCZcs&#10;jJwLPTBvw31NcOlzRIxLODqQSZYB9QCiFERMNoxLQjwsEKoCUKydqWWhbriIwWeIqnBZrj1kJHtn&#10;j3MOmkdvYyhmbEPBkZI7NyZTK6NpgHw8J+lVws7LfSZPbT38NnU6H4cLZIbGQCNQlyrY/MVYu1o8&#10;e9MK952z9l0+dzoZI+EiX1Jyn9VjCsTembRhGo3gREwQaBb1qo6xDjJahnHiHp+fdmMboiczYf9k&#10;UWqMUbMKswiUhZeGG7GytMJl8dms+XPTo4X5Ce/FROxMsxEiIEqODVUMm9Xne1w++OADZArBhM7H&#10;iZhGIwPBKLH2t99+uwqzXgj3jXnfLGNl6RBuLO/feXZ8+/efAoaCKpSOS9fhdl7wZh/g60VgY55h&#10;6onfPx+yLXuh9KGz3qXz8sHLj8t1d8+Nds2vtFYvepeNWDAoSPvbz9Iv8JVLk98ufxGgd9nIBQtt&#10;PK7bgd93L5zfS+5HXOD3rcV9qhcNfnvJ3SILNMaI1eLXp+qrF73LR1jM2Ky3+CWD6+V3iywlk738&#10;dlgOOnjeZzbiWeiel15+u15gVjzy60erVZu19PLbXEa1j5HZxUemBz8+4tLLb2t5/fU3ZPYbX/t6&#10;teojLx9rfj/c0FJttyUWf1IUVK+30PJ34Zczf+HFF3/0459edsXV511wkXGfmX+y56L6WxfAu0px&#10;G0lcWf+4FLi6/uYDuLb4QgGobuLkZ4zFDfmxLEorDdyUn9VqrGTN+htu5nAR4ffW3+ixePeBX/zy&#10;uedfeOfddz9KQ35Ufp959rlT88+cri2enIsbhcGgJwDWnX5WJm693DXo4/RAg0Eo8GZYySOAspvz&#10;UytUqjtT+Z6Ut6VKeH/KcqcddyKM2XPm3p6fHvKR85EjR1VPLNTwXeCNLT7LbjkWxzU2zKSioMdl&#10;M/nlwOWNzvPz7wUpzLjXGbc4EQhAmPtMnirLRy1d1pncqFt2zXWmG5YtS0lKd5AOZKTE+AmTDKCE&#10;7SH7InFdPFsWt+fuys9rUWcN27BDzu7N4u+EdF42md9fPfRI+qr9yWvPyA+coVYQ97ft+NBqH4cm&#10;2IEIzt8z5ExgzRObMXM/NaJkJk7ap3FKjZuOreekfFSqvgcpsCPx45/8jNJ7f+VzgIuPXBqcNkD/&#10;i83KSjyk6UrAnj0chyYeIqR5kNRf33uvIqjjsmn8Tp+xb9zNgVaopAG94W3nRT5Vby20Ez0XclMl&#10;92XWjxjRxrn17z9g/PiJcapsYGe0a6MmxeVLKjaJKrNtqhaqFRctFO1EC5140po4RGfMnbcAymQQ&#10;Nu+rf9Uu3ZTNT19R/uLBX4Ffpm8ppacg8m3j9Lspv/3dk9SJgQ5a0VQsG8svHj94yLCp02YcdviR&#10;p6w9XXIRKX2ZrmoPTVTWvFCR63hLoss11M89/8LGqQL26R5KoqkDaJVi+W305QYgF94p6WeNQwjM&#10;l65A56ABon/YFSRaeEfeG+ACor0vz/DjcxnPv/AiW9KnK77qZaP4hdxdd9lt2LARs/affXT+axY+&#10;rYEP0GjQgQlghUDxwh0MJpesv5Qj17JsHTTOtsTCQw+XWTkNfhvk+jJRrH7r0Skxm58MpM7RGzsH&#10;HF3n0XwAzEpxqteGU7IMYBmukTYVH32I295/+I8/omXiXHbcCRVredkofunCu+y8a/vosXMOSn8I&#10;B35RhPe5vTmP1cpyDPRUhLwHxSBYDqMgqWicP/jSF7Y+Pn/N6LjlKwDHPZby2OOBDydQpqdNly5L&#10;5ZJjGBVw2Iwlhx9xFP1s0WGLD110RLlPjGjuvPkrTlxFw+vp8hvibaHw9PCNoJgSFUMxIn4q/0EY&#10;KCaZw0YY7Y9Y3Jr4bZhfQiGn2W23PnvvM+WQ+YdyemtOWXf6mWefc953GNPMw0wS0HI8fMSnqnG/&#10;40Avv8EyzcPeVp60hnOWyln7H7jVJz8VjHBosPNOuwArlDvusKP41vbfKrH9dvxLpRXgTr74+S8M&#10;GDBowsS9x44dz/R3+PCRQ4YMGzRoiH8jC371hw78im6ELNEP5l/dwoWfhdoXX6T89aOPc/o0+dP5&#10;TyewbJhfnIFTGjhw8LTpMxncTMvMdnEJHzGBYhIyWYZitGxqJb9AcksVA9azMR/hgxDNfugoo8eM&#10;2zf/cBZjDlqDI5IqExUYoTkBW5JsjBs3gU9xaF6SuhAJ27Dl2nWnH/hf/p9+p45y6NDhfJD+R9sc&#10;OPugmfvOQigQ3TZqtERLMWyq4oro/Cg3pRIuH+gGSBggYR/t8UkugCOzKxQzae/JsrcBftm1kmGs&#10;JzL4pVciN+YUPo7IKfn9aE4yvILEtuIXcvNDPSW5yNaX7BwVYGfEStCcAOTSuxk/oemss8/jEOTX&#10;tBxGoRIRGqe9zRe/LBFf+fI2OAwrcVu8mD1fm/PC83bbafpOO5H/ETOyoIWQKnrHZOi8tBy9ZMqU&#10;adgFLNPG7Mo9V/xKbiHhMs8Lionch7qQMIKF3989+XvOCEIYP1597bWSSZYu+KX94RcJjxkzjsEN&#10;O8P44BcKsAgk7OOoejEUO62QZV2i4b9RAenZ0vydQGIjPlSAKnEJ9kML4Tbsih2iCIJm+IZfzgeD&#10;YgAgSeLU2Oygg+dRT8+1PfAgp33zVv96/Wf+5dZbb198+JFQiQXPX7CIyLEFJEyHQxm0Fm8xlqhl&#10;zFpaQ8XBrOTKb2cJExXHRcK4MMFDMCWmQfclhUWLJZMsTX4/+OADlAv69euPec2u/6iUz/j5YDVC&#10;I2hU3JgTaxRKWLUGv9ZJD+KBM/HSSy/LLzvxgwQKOBkfVYRfTuWEFSfRuo//5glA+0HfY4//hjP8&#10;ybCB9279aRrgzgH9bv3sJ05ecjRBYmXsEDXRYRlCaHXiRBmcAkPivEMWQj0sy6lGLMslxUCLACW/&#10;gFbPCn7MZ/0AL8gi6HY0fDApq01++bDmQOeiN+GGNDVdzMfPsOCSXzoFoTuFU8WVhOtf7QuKAR2Z&#10;lofaP+bvoQbFtCItz05ifgw4T1hDJvALj7D5ha0+C7n0Siro54nf/u5nX/oMb/34q5+H4vsuuuin&#10;668/e8hgAsPBECx9Dq/ou/se9CSiQgf0PKhnLKFHIuTglJSuYrYgN/ilDH6lWAkz3SAqxAu/WDAy&#10;hwQOytS5J37pO5BLt2pra6eRSR5o8/RAYv7qG/xqEQ4+QbESxiLo4NDEKUGunFKGfgkF7cJpSTHD&#10;DifM5Nt9wo7gDDk99q9RAMYQNMjLn3zvOs7zts998rbPfeLu62+8Y/nxN271L5fu8E0iZD9M28jq&#10;0O8+k6dyIsRAhyA2DI3gORFYoFMiAv2hQyIBs7mMRK2zRYB6lHsMu+OkcDwYp/+dtPoUDtQTv5rD&#10;XnsNZHzY/4D09Yul+QcPg1/0yyjE+ftUHiM4FMRAB7/0X5lVvzJLScZGNBgWFoGKJZfxgSyHKSKD&#10;D4fzKzTAYYqkgvWA9azx8daE/BuEFeo1k6dMwxAYvsjZGZnJHxjcsCxAx0IB8ouEYR8v5hQkF0IT&#10;v5nZqlLrt8tEDX4d5ZAwymW6wXCCRbAr9okFb4Bf2pwkhqBxE8yBDhVfbyn1y77ojAQNv7owp8HJ&#10;IBb0C78CcuWXlUyxzB/pWXRw6OY/ch1iJWhOKc2+6l8utpH8rDkfvuEVuEjvOKiJGjEQCe1NqwNi&#10;I0KDtI4sGDw4Bax8ydJl6Bc6dN6mfrN4LSVXCQfLlYSrrw2kn8WEYk6EjsXww5RnA/zuuede9Fm0&#10;M3/BoWxNa9Mrg19cXAvmNMKF5VeKMTslLCKRoBTomrNy3KAEnBiZlpzCIw4DfcB9svOSQUkMBglG&#10;7oiNMVCLWL3mVAIW1AE9l7NAKGxGK+oMlKIiNyguviSoRcis5FJ6JahKIxgT8hUfVMIAztHf/O6R&#10;3fJLnyL9xoVJy8MccDRCJHROI/iVYk+Yk4cCpAQdStghTki0UJKhawKC7lZZX9kBXnkQXnaISxDV&#10;xQfhlZ1c5y3hBYpAbAmz9CGYDdlKLi9LfkO/QAWUFAOkCsX0RSxCCQO4ZnvY+M0Zc7vll7SX9Jv8&#10;HHPwW9Lql/aHXwRiioZF6MJKOFxCI3aUw3CDXwjVjqlYB4nfmtYgV0JLfiGIMoiDqVTKaZQ1oE9I&#10;JSRSoZRWOS0rUiyC36AYSG7pDwAVm0U4yiFhjY6VyOue42d2yy9pL+bA2JL5XUzyQPKLhLEtKEb8&#10;sEz2A8sYsX0TlhGyFAMpVsUMqcGykNnEppX6ZSlbXkJl8GsdTqUYVHoMojvxawVmg2WolGgq0koJ&#10;m12QW1MMYLm04JJfLRiCNQlGFP5jDaL5wbJp3fI7cOBgMge/0oA/MM4yGjDEkaJhXitOXEUijKmR&#10;KmnHQEVrGiFnHRkPlWVcWEOA4pBzJeSOtmBdTi19GcxSQqtCTqh/Xax6WdxGc5vq3WwOQH5Loitm&#10;M9JLKc4sy2/oNyiu+M1/Vxh+GbERL/yiaI7Yk36HDh3OhAp+Z8+ZS/J7WP2XrskZmWXAMlMjicaU&#10;QRJ1QXeIWneW6Hpql75uqJxhNlguIb9ySllCfkviKmR+fdemYrcOqjG0RpuxfchZcksEy8EvgN+Q&#10;cOhXaMHM5bILpy948pLd/nzV/t3yS2YGv/gD4xtTSbI5XAIVwzJCBonoY4/HlFtcr1wN0DU5chqv&#10;aw+BbojGqU3jnIagaJIYgEEzBkI3aHGdfQMuRDBLKYlBblDsu9LKrsjhcH+zN0HdrBy62Wf6YPGn&#10;KrpUcZCLfoEW3LAIoEXAqRIG6JdPPbjmwG75JTOHX5J5sn0sGIqZ7DO/gmVyYS9mp2vbmWtGv+qy&#10;97LleIiXwzXr5CQF3UobUeMeTEnoFrPnHEwTggOqv8RZ/fgCUwl6j7OMAPEIphgBBmHht5lEzDWA&#10;XwsjFwJMPTgv3iV9pEkkt2vZgnp80xyUcPBbugRZGhTrEggZftnsoVPn9MTvhIl7EygnyZlD8dz8&#10;k+rkwhCNI5NUeJuAEsaRNqX1xfmXIJKf5F+zSOxn3hV7SvLyz+FANzucO2/BwXPT7zPMOWiuvzRX&#10;Mi58uf8Bs8EsUDeAIMJ996vYnz5zXzBtxkwxBaLlOv251CnwKsvQTZym56ge+SNkCEXCmoZlST3M&#10;Ji3X9+go4VcEyxgFzDLWwTVrfr32oG75xR+YYiIBguZkUBanzVgXv1IBNTXdqRJ1GyCAsQDaA2T5&#10;p1ZB9RCdrsatWtX6YYv69yzyb1ikn7Goyy6w04kbwI4rMk7YDXyrLtMvYizfFXx2/69OPXAmTpUc&#10;I/+qY2K5GBupY9BCDylRib2wDnUNp844KOH91+u653fYsBFjxoyjK9HU9EHUgUyycNJPaYBSWSJL&#10;L2mQZrDSWENpC9EGyV6WLvvOxZeUv7uR/oBL/tGNRPrJe1RY0zV27RKr+9pUlDvXrRWMB8XbHrNz&#10;24yx9CFGAueZ2D0UC3xD6PVWrFsBtkGrPeqXZiaU7OeXJ3fvv3v07TdgwCBYHj1mnBdQ8Ao8zr5W&#10;eh9v2emwubRl/v4xpd5XQh9kG1qLTgDFa9auG3De4EH57winPyV83uAB5w7a65yE/mcP3POsAekH&#10;Lc5KP2jRQPyhnQb8uzupLFpL3iU6Cfn43bY/dpfRs8eTUJKnk9UwzMYYy+hXVjAQXwJHTtdTlsOy&#10;uRCAXMSLoqn0pF/yM7/ijUixSPo1ZsogxqhFksB4FblBICbNkZwJMgeneU6mnYYwvlG57Qd3tF07&#10;avQN1e+bjL5xDGhfPzr9Zsj32kdd2z7ymlEjr2pLsHJ1qo/IaygrXNk24oqRwy4bMfyKkUMvHe7v&#10;u6RfczlnEG0D6X3XpV+koSsoalje/rhdxi/chyyCTm32Sl7F1MAJ2OO/eYLyifyzKZRMeal4eezZ&#10;557nHxXrz9e/TeHl1j+90vpbN+nWzDkLuuUX8Y4cOSpZ8NTp2AL9GofNX5xeCstkCCZknacYUBxl&#10;g+gG2B5+ESyMQA2Etl8/GnLbr8uV60enNdTB+tGjrx+dm2FM+pmZ+rdnGqCRaBjoHpL/wja9IfWD&#10;bw9U1+l3f05JWsY0vrl0p8XLluCeTGTz7Kv6pQ8A0XmOkH6PRJbh98n04ypPZyRmQab3hXTr2N9/&#10;qX9WhQrreDdddP9262tuTX6ZvzHEYcF0/DzEzcZAGdYYo0gPyAqgWC2TfkHxKWtPD357plUhI15A&#10;F2NMYHBgNKB0jGYAwcgwO7PgG266Zf0N6Yb/tetvuHb99cxOcnn9966/4Xs33Aiuy7CSVl7PZuuv&#10;ue66q8H3rrvqe9+76tprr7jmGvDdq64E5198MYdmlCdjdV4LmBoU/LZ+QyXIhdOa5XTPsEWutGZm&#10;ecm6fC/uaVroybMO6Um/8Ns+eixZGi6BhBnBME2SARIAVOxcmfSWmZv8hmAbViCV1gP4gykwMw7m&#10;HcIptZfqvUjE+IM/MjXIE79qMmJSxSCDx9EetE2VgebfQ4Eyp1JC1uJlicZbNbnpT6cHufmibqVW&#10;Sv7XFirZZmcIsIa32IAPsasN6xd+zcbNgh36dYnqilrmF3+AXJmFR5mSJnIgAFkg6rEGBi0FbApn&#10;XN7Kc94FuelqZz2xdlLHkA3FDCbYqNcBTPLt7yqxZwSnlF6dKWWbPDRLNfH54ku6LZBW77wAb3H9&#10;If+OEW+yvfp9+uwe+WWKYYrmLMOJXHbh9GMQwe/q/PNX2ALkKkzok6NghxwISJMV1/iyrEdZo3oY&#10;G3IRr9fhGLvTHDpnVKiYFFUhy7JJPkJGkjWP6UeIMonVbxIVaL0s+cV2sxskfpN0M7/Q5w0tCGUc&#10;e+XVV1997TVApfXDS/mXrWgYdtXT+DZo0BDGN/hlQhmzuFq/8FuNcvDLEIfzxqxXcmUWpiSFTg0p&#10;AOkJXwL5KisithR4AjAHAloz/CYV1xdrSPudVpnne00Au6iJLtmkUqL6FajMbLKEMFm6vLSWnKaf&#10;sHnjzQCvWMNb8ktjwC972yh+Gd/Ic/Hfjvwugd/kv8UdI/iNyzdeKvOaJORKEIzE9ZpG0m6K7ppU&#10;zxcSAcRZxjwqqEya7XStQK+IOav3F7Rm6EbX2T2SQevRpefqtnRt3TaYhVY4TZTmH4eKn9wpwUo2&#10;qCh+6WV2QA94tgd+Bw8e2tbWPnbseCYFjG9M8xnfCv+tUgiytJX5tz07S7j2zfS4VFCM9Ep+pVL6&#10;YA3AWjXlr2ef8AUgK1iTuKAv4MSUMipuQBlbBtHqGn5r5eaB7NnnAALUXuELXhucdrlIMRvzISRM&#10;+9Baz527sAt+/X734CHD2kaNJv9t8Iv/kqIdnn+PVAkvz7955CWboNj7F02W8+hE37ezK2c9VJYV&#10;JmJUiRDaUGJFUPFbX+ixlCTwCpZljYfZBq8Abpwdo/rtRccxswI1C7NoVsEGrYIlfhMoKiy8pYT5&#10;IHtgV/D7fJf8srB2bPso+cUf5JcUmFkGc7k6RVvCjM4s7YSsYij2jhGJhANdsBw5lkNZmQkoarlG&#10;1BBNA7CT+QsWcVzm05SCYaAHuAGTb9zsiMVLcCr0C4N5ZGv9qCH1zrSmZCs/Jg2zDllagYSW5LrI&#10;rItr5Bf9wq9DHPuHRsxASjvw+96Nq3gPfpkiwy9xz8SB8yU0LWLhoYd7HdIL7ar4xOIXlxGyT0d4&#10;TT0SNej2UrdcMwzCoxc3ekZc1giU74poA9sDognbkYPMh/7H/AhHgtPSYfUBR63ssi3NNpaK0Y6L&#10;bzX4ZefP31n9eWCXDvyy/OW4oUnFY8ebP+RAZxMiEvZau1caSSSqm0b57ifDXXn308sRsAycVpDD&#10;cbaysGWRLi3V8CpSQm4GL7EiDpSBJkgrmXMSHnGicROAEGyXzLJIpZzG4lsswa/++4d7rizJZWny&#10;y6IRH35AEhf8YhEKgVmcEiaRoCdCcVJx/kFrb1vEpQlZprOT3gURGwOpSaivveVLndXVzoAXPNUm&#10;4wSgtyEISuAaoc9wFrKMsxGkw7JzIuafiK47ZrtbeDeahBaiE8AvpHX+W5ld8OtiOvHo7B3gN1vE&#10;XK+v1xSnsU6Wk5Brlomel1324s4IEuWCxsBw8OjfPPFblFXF0XGhR3/wwQfVi2JhJeeJo+KwpCJk&#10;OBCNyzHLB1DPsSCavshAzRBN/o4I7GT2MLhm/Nwgsy5upnjfOHYIRJW/uVMu3fIbi3Ju4KFD+oqH&#10;5+8RuP/gPg/M3b1EYw0vA7+c1/f5Iwe8lX9K5c8dwcou4e+ubAb47LOLB9x30G4e+sG5u3N0An5s&#10;Yb8nDt3zd4v6JxyWkeuvLxvy5rFd4I2Ov7D350O2bfwJ4M7LhvntXT7K0svv33fZKH7pBf7uXC8C&#10;ELJBc2DZAL+OcoJ67w9RskBCSUt3vzzp0i2/May9f+fZ1arepdPyzln7QlHntCyWrvn1Yx//P8/9&#10;MVkUYvWi49IFvyQ0bP3Bkz+tXvcuG7F0R3GTX39ntddnN2OBN6RZvaiXJr9s9J/iT8t/DBd/a7kh&#10;zQ786gzVi95l0xdmdD39/i/k9pxt9C49L4i3IdAWvwxoveL96AscxsV1lha/vb8MvkUWU9vqRckv&#10;a3sT3o++OMpVLxr89prvFll6+f37Lr38/n2XXn67XR75aL9c7dLLb7fLZ7bEDy338tv1ArliVPuY&#10;atVmLb38drFMnTZDcnv1u+WXW2/7QYi3WvURll5+m8sWJJell98OS5Db3UMtm7r08tta4i9fbJHM&#10;zKWX32q56prrJJdKtWpLLB9rfj/c0FJt95EX3EByF2+Jv9lSLv8Ifs+74KL333//jTfefPa55+l6&#10;P7vv/h/ede/Nt9zm719cln/wzS9n+SR2oPyKlri8/jMZV+QfiwPswa8i5UfkW19LigrI30Ban744&#10;l3+N4Lbb77zr7nt/mv/c+a8ffey551+Q3LZRo6uIt9yy5flFVm+99davH338hptuvfDi706ZMo3Q&#10;R44c5fPVftUtGAzugrKSnfhalt/MAjRJ+rZM/YcawPXFF7H9yhGlle7gBvGpr3x5G/llz+zfZrjj&#10;h3c//psnXnn11Y/YS7YAv0Twp1deIaDz848Onln/lZEL8l9s6NOnr9H33X2PEGCpu/iSW/DISYqS&#10;R6lsEOcXC8Qt8ds9HX8kqYH+/QdY+X7+ZZ8FCw8zPFf6nS/ADtk54KAcmmPR55747e/efvvt6rQ3&#10;bvlI/NLrafOVq04+Jf8csF9r8ftZ6NQODqcz953lOWzzxS935rSzQitaeySXMy/5LcmVKQGJAWwB&#10;GIl1WtqXfo2p+jJT8TUxwGa2BDvniIRBqPf9/IGN1PXm8wtBxy1fsSr/CZezzj7v3Pxb4TArrX6b&#10;RcDp2tPO9EygWHLlNACzUQn9gpYbdKIblHTLNWXJdUk3NI3If3FDEK0V9pY4rb9uF6BH3pl/Mk2k&#10;lX7lPH3f/FZksTFp3Obwi2yXLF12fP6dY9wgrCAEW7qq0BDi3BRvKLesS7Gl/FYUQ2tHfjlJFR3k&#10;KmQrgVhDJQII0O2UpwJXs0F3kOtPkvjdPEre4iOEQQAVKd0sm8zve++9v/jIpStOXIUkNQTJ1RMc&#10;u2IEk2hHLTmNwUQBRpcvCdIEQ3f25eiw1fmLggJZ4OQBFet+VdGVYVMl9tprYLkHRVqVpWPUdLPD&#10;2CdroBgdVNR0tWwyv4sOO+KE/Muj8VXuzvpVsxCKAIkg6JO7CRP39txafN15F9lFnENAgjwf0fg2&#10;rPBXI4Tf9ATWy68nBqed4QZuHIiPW3ef4N58UOOBekRDx6rY6bRsGr/HLl9x5FFHr15z6rrTz4Jf&#10;mEWzWi3d3z5udw5hJk7rL2mqRLD8hJWeGA3AekrqSDu2gfSyXoI1nBXsl7KKhlGqgoaxGWBk2bHH&#10;e8TuQFbuF+8D9/uV5fxlWvGL/CeI6t+XSGAlR+HcqVccdVw2gV+Od8CBc45auoyEgQwMwSJVdg2n&#10;OmNLp3WWUyEPMvBFyUt9gE95YlEBDJVpm2Jc4lMSHRX5bZX5NxGlW6IDMTpRiUN0CRoAYapimPWL&#10;uBW/xd93qr9by8CWvgH6u/z3D37zxG/ZgI7LsFQxVSybwO+o9jGz5xx89DHHIV7IRba4Ku4js9H9&#10;Kx7rv5/l4ONbwJfxVuM8Qdke7qpkNiohZCpRJlq7EjXjROMogba29tJ2IBofgGW0TOm3wkPF8Y1n&#10;CIbf3+e/yfD8Cy9S4YN06IqpYtlYfs8465wxY8bBL2kDdcWLwyY3yMNokCsp6lSLkNC0QfFXBOS6&#10;cbZgxx12dCepPfLPO0gxbFKRXPltMVv+bKrizVoOihuHCMA75KJuzTTMBMNVyxLdQc6Z6Ifyr4Ej&#10;3viGLXTTEV96+Q8VX/WyUfyi/D369hs7dvwh8w898aQ15GQdzCHzmyirB325k1yhYINfX0Jl44QF&#10;qbT7kVMgv2Upv1LcghRnQKtZRJkXltCgg9mS4s5jYxANy3CNUWAR6ecdnns+fS38P/5IhY+vOWVd&#10;RVm9bBS/S48+tl+//uPHT1x46OGYL/olYSBbIPEySUDFUixxVOQ3MrDyLStYeeOESyTxdpwaSKug&#10;HuTysmJWFec6tLoGNPYMJu09GfahEoqltWLW3/ytVWzCECw7AMoyKn74kWQRTz/zrPy++OJLWDMd&#10;Auor1vKyUfzusvOue+651+Qp00jOVp60hpw8ModMcZU2BJWU1BtTgJJf1lgvJ1QlvEpgh5BcuAuW&#10;pZU1qV5oNjh1JSRy9Maeyc1VLm0godSFFAPIDRWHfkPC2kUe5dJfdnoh/yoP4CV51FFLjqlYy8uG&#10;+WVHO+24Eyc8Y+Z+hx1+JPwyytOFTXh1CY3YzAy7SKXIEy3YDIqjAndSTGX48JENFgCJ4PLjT2QK&#10;DsgLwbLjTiDN8idwGWbpVen3WZcuA1TE4iOXHLF4CXEC1OCfhxVbf/ZzjB+8S/IDuRAq0aoYWqW4&#10;lDAUR15RUgy/qBWCSSG0YPDEb3/H2RFteQ1ow/wyHYDfgQMH77vf/kS/YuVq8gc6wvn171HXFKcL&#10;rFIs16ne8boMbFpKMSVvkU3DFxwNGjQkuBDY0YKFh83PP84675CF+WdsDzno4PSF+dlz5h5Y/WKt&#10;vxc8e7/ix4L9YcwpU6fHrjgF8p+RI0cNHTp88OChnA4DCTxKbslsxW/9AyoNIw4JRxaBRaRf53jx&#10;JYY7eow/GSB1LBvm1z9BNGTIsFn7H9iYGfvbJMX8InlxQAnDb0gYKGHJpTx13RknrT6FPkFagloR&#10;6XbbbhekfPHzX+DQwBgCDIziW9t/y1I0/r4egnU/+Nv4CZMYP0aPGUdCNmzYiMFDhg0YMIiJqOSC&#10;RCu2UFtEqmd+gfyWFAMGOrKIR/PfLyRFg+LfP/U0YmdwmjpthtSxbIDfN9/8M+cGaHk0Ir+nrD2d&#10;vTA5VsKk1kCKyYj14orffC2mdGFLyUX4+AxNxd7wHJoNIvruvgcnv9tufaQGg24bNRpS5s6bD/vp&#10;txjzD70DlLK6/vMhjLq8hT8wdrETsOsuu/HxrT75KerETzlt+kx/qAAh40gchR6DgytYKRYly1oE&#10;5JZeDL/ZghPByNYsGKIhnZGfriaNLBvgF4clOGJtHz2WET/5Q8Ev+woJQxYU5+s41Z0YzUF/kFk4&#10;DeUC2oDt+RSfZQ8Q7R/q4kBYASAjhCMalWbAlOh3HAtANFviv7QrEbKGwYDGJiRyx5M+9d8H7/Ct&#10;b3zt60SOVOl5JD+1RA5EXGgZIdNyeAWthRfLaYNZlCu/MKtLlPxiEVrwb/NfJsOFKUkeGPAPP+Io&#10;XgeTVli64Jc+RWRoilPF7OCXPsV5IrewCAe6cAn0G0Yc/qt+FS8DmiUnhmGhIJIE6Ea/Eyftw6CU&#10;fmQm/02C5SespI7t0GYQTaOyB3oMdayZEldhDUehqdiMAIjk9H/5r0f+1/8Xs6HkCRMmUUGqnAUp&#10;EFZO4zFQcyAohnHcXGY7kBuoLVgJSzHkUoYFMz9GufKLojlfxl5YCiatsHTBL90KvyMyAmJIQUp8&#10;kiza6ztaBPyiIK+c6cJQHP7bIBcerQBCpEMZLqEjUiyI/cNjaRqw/7Wv/vs2X/wyx4KFvfYaSNvQ&#10;ndnDF7b6LBXaiVyNlRzoymOPu/yKq0//7/8FEgUdAofp06cvY9qSpcsYMMkiGP2kGMeARC1Yi+Bl&#10;kKt+Q8KKV3IJm4kcWTAW7EQZfnlJ2o5T0TmCSSssTX4/+OADhxGGAuKgqdWvv3PG+XufTRfWJZQw&#10;FHtdIvgF0CHLUAwXZLI0fp4F/Y4QsTI+TnrAnmkwd0iF/eO89BhME23iesiW06NC21jnhDl5uLjt&#10;oouv/tT/4EDfaRvhr/NAJXkFvRCJ4LbYNLkK2pdiUiPsuFRuU8g1v6V+BfwSgNd6sGDIBSQUpN4M&#10;2qQuwaQVlia/b7zxJt0KfulfqIDzRL90yQa/XvyFEc4/BrqWhOsUWH4pBRETFnHR9IDg+AgjA7uF&#10;aDu7/Z0zgU20xm7pgHDKWVGhpI4J4npICaLvOHHlTVv96/odvkFzkucuOmwxoM0IHolwFuzcdHB+&#10;/qOcsICB4FFwGllwMCtKfwhy5TeyYCbKxM9ZkK7xWWg5dNER3qDriV92Lb+MEgwLnDwDNPwydsOv&#10;NzS1CF1Yl1DFDFzyy6l2JhcQGH2KtNwfJcW/2JgxDQr4ePbT9ewETjkNGMRGIZ2TgVMkk/F4rj/O&#10;SuR/777Tmbbe/s1tbt7qX2+5dj39jMnIMfnPE+ISiBd+CRXPwdwRCrwjbahHATCrP3TgN5eQALrk&#10;lxaNLFih0BfZDDbY/x//9IpMSilLk1/yHvjFfxkHCJHBAX4Zc1ivfuEX04xRDn4d6DRi9EjomgPk&#10;lvxSd2bpb7sBOEbmNCG2zmf5IA7jzBtyUSsDLGvklPNhVKGkTuWxx3/z8EOP3Lv1p38yetQDD/zi&#10;9s998obP/guWQj9jkCTNYA4CuWQLND8B8xZTQQZSDITJCGFrCx0kXPAb+i0tGH6BFkwAOARyIZeA&#10;dI7C/tlGJqWUpckv3gS5DHEkZ8TByMAsC/3CLxaDfuMWkaNcUGzXTvzWf38+EPwiWJmlnQEV1mNB&#10;oV/5ZQ9oBHnKL04tv3RJxCK/cv3jrT/zo60//cDNt9574spbPvsJ2p4I0QEBM9+jCwJCIkhyOE4B&#10;3nEJkiK2gcrQb0vFNcWQCyC3s4TpMdkh0rVK+GW6jGMQthYqk1LK0uSXtAx+GXk5N9yKYcHbxupX&#10;fs3SsGDgoAS/6NdLa8Ev3DnEAcY3SpwhmLVkM/yB3cIv6R1sQgc7yfp9hBggHaUw1+Bs4RSlkD9Q&#10;eeS2H/xi7dpfPfAg/N79hU/THrd9/hNERdsTHm6GMhjQmVOwW2LjLXlnuKbHUAnZQm4HCWeoX8Ub&#10;FFf6rYc4mMWCUTFS4OxwIQYAmZRSlg78/u2hW3Be+E1XJvPfN8WzzewYIoiPXcivEo5RLiw48Zt/&#10;KN2cTJYFa/JVvUq88ksD0GHpvOxH54UL9qPNZf9NjxxwhsiWlIASxjm3H2/9aZjlPH/UNvzOz3/q&#10;rin73HrTLYREbATJDAJ+IVd+2S1BpmnI6lNw58MOPxLRSGtIuAN61C9jA52LqOhMOB4uTDykEDCD&#10;HGVSSlk68PvW/ddDbiRnJDQYFiOv/OoPRMk5RJYW/iAv0IGlwibZWKS9Es2cQn6DYipoYd/99mdu&#10;hkWwQ4yS/dN4dAVOjx1CgWkZJ8BIwG6h/s6p+9x91JG3fe6T39863QZmcLtxq3855dTTSNJhkKEM&#10;T2NOgflOnjKNJoRfgiRmZqFMXtgP0y32LL9WoBXbTeLN/Dq+dckvAdC94JduhHjhlx7GHmCD3ZJC&#10;dMvv07df4uDG/JJBluSXDzAiR/7bnX4d4jgN+OV8dIOGhAmaCXtQLHhBQoon4ozpOuQxx/mblqgM&#10;IuCX1J15hBeCmXSkWd9Nt1y91f9k/VWf+R9XfPp/XLVq9RlrT58/YiQ5A6MxbuMIRv/bo28/QqVb&#10;0FrwS+NpEUctOYaN4VFmg99EboZEwy/kNijWIuDXWYbpJkLmLToxwb/71792y+8PLlgNuVBs8oBP&#10;YSicNpMTfxMTfk0hYohrzJXlV3KDX8BKwsWtUn5WU0yFlyiIY+H12BHJE9TwkhJdz8p/94iSl0wN&#10;/MlKgCqtJOTfA/VHLJmeYSnMShjW/EOXksuZEyT6pQuiFdqSfgmDijcxW9tChaxl9StKfulPpBAO&#10;cfmHxZ8hhaAjMngct3wFGVu3/J6xdK6Dm8mDP4WZrmCduKrBb0PC8uv4Fv6gbINi/IFxgKaWZbRM&#10;SXBECZAnn6R5aCSthhKwW9gBHIIDAVqUduXQBGAkWApRmTkA3Jxoo28BKoiXbVhPt4BfLFhmu+a3&#10;oz+oX5iVYvwhhjhSGk6BfzgyeiILYD/d8nvM7Mnw27//AEYShGNyBr8MF0RG48svFoEWzIJLfiEF&#10;vZA/qF/5pYJ44Rfec7On63t5ZHiakhyLjsZ64iYVvfOH9/zgjmQFNI8OzmcB+3T2ATgEB5J3jit9&#10;hEEwkk5s8k4l2gD2iZ+5Mt2RFII2CHIpWyzX5FIGvw39KmGHOCwYcgFnwQjhUwzd8rtgyug0Mx48&#10;dNLek0kSSR5oahqcsOSXz8svEctvDHGcrbqjmyhY/aGUMCB0298MTGY5E7pqul7z/XS9hgwEQtkP&#10;VNIh6BbKWUI5FkdExRIqm0qY5ke/xCmsW0IoKlG8lFCpOYRFpDI/ARUUlxZR8kv8Ti+TgB9PFoxL&#10;UOVTNCf+3i2/B+89Ev0y7OJr5OcMAgw1TN4YlImPKDkBU2DOCnB6CIdTNYVQwvBiiiazlFBmqahR&#10;KKEbridwxw/vZuBCsGyDTiEUQGjJpp5Qchq00uoERoQ6A6mOF+ABFYKnArmcOSV7hkT6SvBbkRte&#10;UVsEkNxyfANKmPQRzeJsmG/m93HeImAGz275PWjSSGZuJPPTps9kIMak0jie+Q1/MEWz63m2DnH0&#10;UyXsFDkEK9EB18R6TSCRG49X5Vv0lpJuxfzBDeJdPB2U2YW7tUXT/vOWbEOjeumZUiPqoFzNQXIL&#10;l+jSIqTYGaYWDL8ImSSSxtsAvwxuo8eMY3AzeYBfmp32h186mv4Av2hH/QIkHC4Mv/RoRirOMPhV&#10;tpaAlVqHa0paBXX4AvASJYBHmTJj84Z8QKLdptqgeNgUZtmeUuUKmG1SXCtXckWpYpi1xNngVwuG&#10;XwYSHANbY7jqiV/SmnHjJsAvuSTjAKMB/Kpf+A39yq8WDNQvfdksQosIkQrYlNDgHVTkFvxKLhU5&#10;tQJlsixlFWvFYw9yFyQKRKpaQ7CipBhUzAZqikGQG8oNmEJowUiYf4zdnAhc9cQvMzcSfvJQ+dUf&#10;GN8wMtxNiksJS7EWgX6VMOMSEi4vAVuB32CTuoQK1oRsA0FrSJKKepToql5TLILfgCxDJTqNkjWw&#10;2VKuzHbkt7SIYFYJ5wvt6Q+WMMtAwfJLGHTxnvgleWBmTEovv2l8q/+ankOcFMOvFOvCZhFKGBdm&#10;lIsLafKrWpWwgGXWlMrtjKBYZiW3g3gLWgFURgmnMhsSFiXLJYLiVC/IDX6DYvgF8JuSzfoPwgDs&#10;gv1DSLf8kj8w82EuxOQdfpkck81gKI68IeEykYBiIMW6MPziEkhYl3CokdMmxVmzJUpmO0sYNoNi&#10;EcwGrZRRkVz5pVSz0BcsQ2iUVhKzNdGgJLekGHgVwlkGFgHgl4/AQLf8zttn1IgRbSRnJL9M3uCX&#10;+QUWzLSPaeWJ+U/hYMSyTEco02GFjFGg4hjoSLbCiClRqyxXys0vE7MdVRzkWpdi0dKvgNmOEm6t&#10;yWXJskTLckO/rKm4lt+a3EDpwuo3+IVgLMLbiWzDiXfP7+RRJGdM59Ev/JL/km0cnf8Ad3KJE1eh&#10;YvwbIZ+y9nQAywAhwzLQjs2IYZkjXXn190qKSy3Lr8xSBrkKWVplmYpqjQrc+bKksnrrzrvcrLVx&#10;Jh2i4bSzhCkVrETLL4RS4g9AZkEpXpBmSXk6qkUA+GUbOm63/M6f0t42avTUaTP2P0B+0x+ETBe0&#10;pLj+a/5m7GgZIZcs48ills2II51wuCu9WH4Tp7V+YTMq0g1NUixktmINWktm81vxQRC7Sh/M28My&#10;zAbFJb9SXNWzfhsSlt9gGQnnFCL+it9j8Mt6Rp1u+WV+3D56rPyS//oHyZKEiz+CA8t4RRrxai3D&#10;chCNY0RqAcUmFQx3tCpCNi+O5F+KK4vIXEQJKYEgVxKbyMTxFhukz+bHuc2+Ldm/LPvxUshKuEVr&#10;kJtL9RvklvothzgtAsAvKzlit/wunDZGfmftP/vguYcsyH+QjFkGLsxAR6627LgTHO5kGUcGpBZB&#10;dCQY+jJ2wbhHUgHF+epwHvQ6/Tm4FjK/okGxDFKKSr9ZvKxnGz7L3tgzrchRvBiU3Cnfz5ZlP4gR&#10;q9wgtywrijPL8tulP8ivFoyE4ZcKKzmLDfNL/ntQ9TdN/WtZ6W++eeUbIcsyWk52ceIqtJxYzglG&#10;OQCWM+kQMnYBy5w5jhEJHCdfqThTLMvSGkRLYkVuMcr5Lh9hV+zQ60FYvxfYKGlXp+xSLL+6RAdO&#10;S9T+AOS3oV8Bv8yS5Vd/gF+C6ZbfQ6eNZXLM+Aa/s+fMhd+F+a9l4RKo+Mj8YDNChmUcWZZ9ELqy&#10;5vwAWWI5axnHQM7hGGYXsGyCDAuYBmeOxKDGjizLsACiQsSWATVL6UvepZEkF2a9JES/AR6RY3Eg&#10;DsE++RQWoXJBqJhKg1z9QfQwxGERMAvFEP3z+3/B/rvld9H0cYnfKdMyv+lv6jUorlheckyL6Hwv&#10;J1lH1jV0SzRy9vKVpiHLmjJr6BzsnyyQRAVg996nABw6HpkOzJi53/QZ+1qKadOrv24I6HAi3cuo&#10;72t4RwMwXZq09+SJk/YBdEG6CBIuOaUSpfzKaThDg99gWX6VMBQz1sEvO98Av0TGKXHOsMAoN3/B&#10;okzxEbCsHQPyioroJcdYIXQNJGw6DMRkA5ZxDIRMmwWzwptDQXEDMi5KxkWD8RbRHf+OnHQz9cco&#10;oBiVdefCnVmmThlGIbki3Suq/3o4QsYxeuL3sBmJX+LgBDhbLCL+5htjHSyTUQTRKFpEHZsOdZvV&#10;JRsx8chPAKFchj72wD7npgf/52chVw/lQXrJuy/3P2A2falCTXep8UTxzH3BtBkzwdTpM8AUKJ42&#10;Y/LUaftMQcJTACoGSBijYLjDKHCYLnOJknFZbtAdFFuRYsiFZRTNrjbML3LgTDg9zhyXgA5EB8to&#10;GaKDa0Cl4L2iXsazzCulO89GywiZlccef8L2s3f96gHbffWAbf/twO2+OjvhKwduW2F2hbSyrm9z&#10;QHqL8ssHfLOJ/b+RcMA3v1Tji/t/44uzvr71fuBrX9j33z8/49+2mvqVrff+2riJE8jKGV2hGNc2&#10;XYMRZ3cx7oGWkAtdJ66LR0/gV4qRrUZBZQP8kj/gVnQ0JSzFqAyWUZxEy7WVmveKfWEb2AzBe7pa&#10;lK8mw3X7cRN2O3mPXdfssevqvrus6rvLSbvvvLLPzispBfWusdOJG8aOKzJO2E18Cxy/2w7H77r9&#10;sbt8dvRXMSiSChI4VexwR6c226MuZFl1w7saD8ZDy7JM2gC/kEuFjXvid1T7GEwK26Lf0QehmK5K&#10;5wWyLPCNKHMlPdpvr4+6iDaAa4WML488rb3PKf36nNxvt0yxkOhUlnANJW1Qly3YHlZS2WoDWQ5y&#10;d1i+6w7H7brV9K/QgcguSGDMW6DYJAS7EKZ90i3jUQG6R3BNHaJhWcegwge75ZfxrS3/8W6sCglD&#10;cVYxrpe+DMUQFLbYQO2hlZN2fJnkD2gMhIwvk8ONOnNM33X9+67dc/e1e/Y5tZ9cC3RdYU3XSKq3&#10;VaISzZNR814R3aL4uF23nvX1444/kRyGNA4jJqsrMz9zvs5wPcSlslZ6q8wmo7dQoVt0y++8yaMG&#10;Dx46cuQoXHj8hEkYBcOuwzGl44nDC6DumF6ybz3WuNJWmXPQPKwDCcPvmLPH7XnmANHvjL3AHqf1&#10;T4yv27Mq17ZAG1hWODU3SYC2qZun1QCZboiutFxTvPWcry895lhmlSTFJMtwgYShGES6vZFge0DC&#10;zh6YNAI6BN2ip+u/8Nu//wApZqjFJaCVsc5cB0WbBrnG1JIy5Zsmnnkz1kQ+FKW7gm4kTBYx7aIZ&#10;A88fPOg7QwZdMGTgeYMHnDsI7HXOoL3OHtT/2wPBnmcl6lOlboZoic7Y4/SieWyA2nmSn2QhS/GX&#10;5nzz+BUrocApuxeeYBl2YMqLUCAoi5dsE3AzKshfhyHh0x9wDETdLb/4L7QiN+zS4Yi8ipmCc4S4&#10;qsAQQRlXy5wBIwpAxZeBeEmv9KxYM/WyacMuGzHiqraRV7UNv2LksO+OGHrJcDD4omEVLhwKBn3H&#10;MjVDQl0ZGDh/MM0DaJv+Z1etAt0QnZzn5H5oOQl5ZRIyRrHNwdshXfoyXJCx/jo9hf5bb7BTeeK3&#10;v6MurLPexxt+/9TTgPrTzzz73PMvpO8f+5jXK6+89vrr/oVqSlb8/qlnuuV34bQx+C+Ko9fjmCQA&#10;pFk4JvMFxn2I9toCXK+tH91gYua9DC8BA3i3FDSAgGIaAJYpZ6+fM/r60WNuGjP2lnFjbho7+sYx&#10;vGy/rn3U99pHXdveds0oeE+ISg2bhHLElW0jaJjLRwy/PDXPkIuH0xIwTj+A6CRqFA3Fp2SKs4oZ&#10;7r56yA6XXnYFgxL8kq4+kr5s8/hjj/8GcvNtyt898duKX5GZfcYHuihhNx7ukmEohlNYfuXVV6mw&#10;kt10y+/8Kel7pOPHT6SbM6zhmFBMMst8IWm5vhEHyyXRsizRDa6D6FC6RM+/fkE7/N48duyt4yrc&#10;UpWshPeqtJKRNnCb2D6/5C12RavANT0AySNnjEXfSBSj4too/u2QHS6/6hpyWPjNV8erS1/5Am66&#10;Rg47JcsINjiVX+Rb8guQMaDCGhqDHfbE75Ahw2IKx6BEpsWgxEwBitO9ZO9irDq5cXFdfkuKGywH&#10;4Pr871y86NLD6eZDvzti5NVtyBaC2tePHmUFFV+bKmiZlaNvGJPUfWNSeovcEreMQ/tIfuilyV4q&#10;CWfjhmJMGTtOuXam+HPj/w2fJWP1ASe4KPl99LF0G02Ka/Gmx3st5Rdywx8qivMX6amznk/RZj3x&#10;O3jIMFNgp3BImOyVQQmKk1F09df8G+Q2KI5KqBgXPuPyb2OI9FxOno7s8AUpdG2GOJBGPIw1j4HJ&#10;iy8aRmNgBThD27WjaIDUGNlPMAreYhu2T3sohsRq3Ktdgvxs3JSJaTr7i19Crhe95FeK5TcbcQdz&#10;QMVBMSQq3orczC91VvIun6VTbEC/baNGk5wx3OPCSJg5QuUS+V6c9zrT1d7Mr/rtTKj1EuHClOTh&#10;d91zr/NL50KMvAw75JKmPjdWI/VNTGWvXX/9NdetB1d/L5W8/N71N3zvhhuvK8BLVl67nnfXX33d&#10;dWx21bXXXnnttZdfc/VlV1/13auuBCevXfediy5lWMtIV7wg1zIkXOu3MofgF3IVLzwmegtyQ7zy&#10;y8675XfBlNHo1ykGGRUWQS7BQEc6gYS9F4eEHetK/cpmWG1ZWglyGd/iTj5JKFNVMgpvbQAvB8ez&#10;KfRl6IZ0qKcBmI/im3E9BY4yL9UAFaIDVKxDjaUcsRlsSq5QwpncSr/6r+TKqZ8tnaEit6ZYftmG&#10;j/ek3+B33LgJJK3wS8aKRSDhQxcli8CFk0WcsDJdR6/1G+RKImAcK7O08qX8AhMJ1phUeC0c0n1I&#10;Bd6ZYkG91+BhPGWat1YXvZyVwvV9+dvM9HfOKsiCdCuBeIuK7zY2DvHaTpncZAiQKnFUkjXU5Dqm&#10;kTzEyOZmG6tfUgj4ZX4Mv0xw4XfhoYeTqyV+jzvBpBh+zR+CXMmSLyGVAdZ49x5QYY0VaBWSi64l&#10;15tJ8otdIGdmsSTwd919LzmAF1aQ8y8e/JVyDso2Esq2JLe23afRa1JsdgNZ1nZLcuUXsJ53N4rf&#10;5L+1fuGXIW72nIO14MTvkmMc4syF4RfnLcmFsuALsjqD9TBIhTLgTaOA5IZ4vUcZdnF7vjSOXXhV&#10;RbvINxHSrfKS34K+hMaa/DLlZNhC5AwqF3LDaiG0YjYr14QX+P2nkDCb8Cl20lP+sGDqGMc3+TWF&#10;gF+ytODXLA1+NQfEi8PS/dGmtJZ82c2FdUoR9dhATtEswJEhF/EyhU381s9ZMfQp4R/mpxd0ZC2C&#10;lACKdYCauwazrkmcBiQXhDPotmpWfktyoZXZRCAorvl9kgbeEL8d9Ds78zu/A7/1E+3yi3hRLrJF&#10;lTFkyZE0BVwTKxvvwqalt9YB4oVfzMEpv5N9Jewlq9KIoRgVa6zBbIPNLvnFGYLfbA5pWAtzkNZg&#10;lnnaq6+9JqirYi2CT2wUv+S/4b+Z37nqN2YZpGjql8xBfhVv+KY0SU1ip/h1KYAehXU3i41F0mz+&#10;FCXkCi0Yir1KC8Veh5XidJG7Ngr1C3eU0Bds1kgs866IYU1yw23RLMQ1mH3tdZY3BHVW8hbbsDH8&#10;sgcOvSH9kv924LfQr7O4+qIP+sV8cV7FW5C7PlFTX2dCd4J6IF5SYbNyy6gAPEHArOSSRShhXAKK&#10;01iXvdjhLrxCo+hIa6AlbfjN5tsa1krZok2ZDXLfeOPNN9/8MyXgFSsrfvN3+dgJe94o/U6ZOr3M&#10;z+CXKUZc6yn9AXMgDdBzHfERo7qDFzmClIR8zbSFYg2UlYgL3gEIbV3ezte2tQj59baYKmbEg+U6&#10;qUiDnv5rxTKoL50XW4CjpNycJEAutCpYS6+TealMsB6K2RL90iq00Ab4HTp0eOJ3wiT4zeNb8ofI&#10;z6opcp2fyS/61RzgV/3im/CLJNVd0FcyRQWaEmXFjYBWnbK+JQOJ8iiVJmcBp39xK0wvlmXsQlOW&#10;6HJaUfILuWa7MaBBbuJWvWapyqbkluAtNmJjLZj90CF64nfYsBHto8emW3C1fpm/HZKfMvESRFzl&#10;8dkR8rOG/zJq6Q+OSFWnrh85bZFYMBgkAixVKhm7YNNShcIjJFrKZgmYLQHLQC13JDqxDL86LxmV&#10;thvkZm4rchucslhaAWzAZsi85veZnvhdOC3p15tDDX+QX/3XO+1hEViw+QOZWUhYi2hIWP2WFMOs&#10;hFYk1jyqx5CkUJXhAJTAKZxwTaADv5lip3lZvInbsAV8IZGbB7RQbklul4tvyW+y4Jde3jC/od+p&#10;02Y4vsnv/AWLzM98kiFZRP2NDObHnVOI0oW14MRyNtyWkPOjdi1yC1qDU6ASgRwlvrIYLQGjWVmh&#10;jA0S6u0LcqvZmuRWys3k9qDczotvYRF8xCEOfmm2bvk9er+xI0a0od/whzy/SE/xML75DENcpfRR&#10;vhjlmGIweZNiUmAGOlVsjqVXhF2oZccrJFxRXDtAQ7OhUGiSO0ottTRWyrKS8TBbBlijLYTnOk/r&#10;7Lmdyf3LX/6SKU1LWQ9++SwtxA5puW75/cGcfvA7JvPrDWP0m6+yz/cSmina0ccch4TTVbR8LwN+&#10;kbCJGhSXs4zsxdUFhNKRgUmCY10HIecLC3CK85KosTf2jx0dvWy5TxRiUCtWrqZF6Sh8Ft45JQB3&#10;JcgTQNBNvTGamSpk4XbhuUFfucCsiy9lX37Zgfx2q993L5zPG8OHj0S/k/aePKXOfw84kAQ4PUh5&#10;aP04O+eZrvLkUc6nyqQ4JnKh4siITYp1DNPbsAuIxitgio/QbPQYUm96Dw08rePjkZ3hBmwM0AFD&#10;Am2mt1ICiaZEtmksy0NZQ7ZQ050tgFgqavNSrSr0q//SaL+7r5vnfz9860+8gf/Cb7o5P3V65vdA&#10;LwGbQpACLz5yaZJwHuV8hN17cbqEFHthLC5EwDJwxhzXa9Ay5NIqDKH7TJ7aIK5LEFKXdMsyIKEE&#10;VNghauAoUArLkGueoGzDbWE267ZKcmGqwawlS8VrsbieDfhgjG/s/g9nzu6aXxbeWD07PYKW/Le+&#10;vgO/McXwRhESpp8iYZ/2NRf2XlyDYoCWS6KhGKNg4y6Z6gyFrEJF+a5wV1IMsDWfevHRIdqPQTjb&#10;QjMJk9mkW4RbKDeWsl7xWi+s4V0+xaf1B/ZM+8EhTlAR2uD3nbP25e3Iz+B3v1kHEJ9DHCmEFhxf&#10;KqpcYuVqXMLLlV6R8IolLJNUgHAM3qLB2PMmkdsdYifyHmA9PS+Sd2Rx5FFHEyrdDo+C13Iok9ku&#10;yXWp6Oy4VO911C8N9+wvOzzcx9KBXxbeXrL/3vDr9UmEgH69BMEQ5ywZCROxQ02Vq+Wn1aEYYcZF&#10;H8GgB8VsyZkHNVsKidD6aXUrgrcUMhQTObJAEHQ1Eh4ipLGhowfZNpaK1GKp3nir0i9dQX5h763F&#10;fSoq89LkVwmX/NrRHOLM0kLCsKaECR0j9qZyGIUqphlKRjYJypA+hOoJo0D1ULvM+giWZYC3SoqR&#10;BdESJENF3BNAwkFul/xWdHZcqvdqf6Cd0C994rW10xviZWnyy8JGL8/Y2vhqfqvvYmARjBtKGBcO&#10;l8CIUXF6NKK4L7dBZhuKrsRYSDJbU3o0lgauy7kMBoCOT0hw6jNwlOQ8lL4MsB9HaTZGGWTuiAAf&#10;s4fZt955992NJ9eFd20SegD8Jiu/cR28ffDkTysS66ULflnY9A8zvoh+aX/4JfUhPmdxZBEhYRyt&#10;pFgVkxTzEr7CH3tGECqnkEIJIzQk+QkskHiQzJEgM7tjMs0EhDp5GOkBY+ZZZ59Ho+IAfHD8+Ilk&#10;PgG5Zm8cBaHQNmwmxTS/EmZaRIXsUNZikccul2qLTLH8vrFsCIy9f+fZFX3F0jW/LHwAHD0vTeHg&#10;F73Qy8zS4BcgYaZzJcVmxPTcnpn1XWjlzAVEQC6Nh6wgkYG4y79L9eGHH9ITqxcdFzTIkEV6xIyO&#10;gZSAx42bQBYEIJpDcDi0kilOKsaIGSfkl3EY0E6quGKx+yVzm5a0/f3XS9QHLz9ehdJx6ZZflrfX&#10;TPDD5x6Wfu5IfrUIE4lSxbgbjHMaJZVdQp0CxMU5o6af3/+Ld955pzrqllj++t57nDyzDHoVRDOc&#10;QDRHlGLiRw34WLgEgGLqZMcVi90vFbvnz5Ocvxw3tDpqV0tP/Lo44pV45oB/f+iQvg/P3yPwyPw9&#10;fjF39/sP7vPA3N0F9fJluVI8vnDP144ZTHBvHTf0zx3Bmi7BxpuH15cNIeCfH1SF9OC83Xn56IJ+&#10;xPDbRXv+blH/hMMqPHX4XsTw5rFDQFREg4f3rlxacdT9smF+Y/ngoVvZI6JuRP9/DpAaDHRnBV0u&#10;m8Bv77IZy9+LXzIVxtP/w/XeC4EGUAJ66Jy/fsRlC8j3w7f+RGRMCxvuH2icTC/+j0IPwkDWjOmV&#10;jDZr2Uz5Iln605uzvhShUGdw/dvPrqi26F16l+4X/C7mVoKXiKp6e6OXTZYvqo1DItkuZ9y9S++y&#10;8QsZRenQm6SojZUvPSOOgWp7XbZ32eILwt1UEW+UfOPqDgreDIfvXXqXjV9CxLjkBq/ybEC+fN4E&#10;N+1rS08be5fepbuFOZ8ifu/GVdWqrpae5Mus0F2wr2pV79K7/KOWmGVRqVZ1WrqVL77bq93e5Z+7&#10;YL2KsLtUuFv5/vmQbfkYZfW6d+ld/hlLzLu6zF27lm/4dm++27v80xed9K2Oj0u6dC1fP9CbNvQu&#10;H4clrkV0vkXXhXxjxtZDyty79C7/yMXLX2+vmVC9rpee5PsR70f3Lr3LllriDnP1ul66kG8r8e2V&#10;b+/y8VhCk9XreumVb+/yn2DplW/vssnL66+/seeee4FHfv1oteqftPTKt3fZtOX871z8mU98ssTa&#10;086s3vuHL73y7V02dsF0v/G1rze0iwezvtriH770yrd32agFi20IF/QmD73Lx3155tnnOpvuPzFh&#10;KJde+fYuPS3HrzipIdyp02ZU730Mll759i5dLyQGDdPl5T8xze1y6ZVv79LFsvjIJaVwwa23/aB6&#10;7+O09Mq3d+mwYLoN4ZI/VO99/Jb/U+T74YcffvDBB39977133n33nXfeefvtt996K/0S5H/kP/bx&#10;Uv5jCU8/8+zvn3rmyd8/9ZsnfvvrRx9/+JFHf/mrhx7Iv9R8X/4J/J/mP1j8k5/ed/c9P7rzh/fc&#10;kX8I3p8j9ge2qfszxf6wuT8JbSV+5JyPULKNv1oc8LehA66k4k+XE0b+Yej092b8Ad1fP/qYP6pN&#10;zMyu/KHXF158kdPhvPwZR5Y33njzL3/5C+fLWXPu7733PjzARsVLx+Wgg+eVwh3VPubjli00lv+U&#10;8qUB3n//fbT46muv0WZP/PbJ2XMOhu6Z+85af8PNV1973Xcvv+riSy+/8OLv+te2zs9/Qyp+/VbE&#10;X4y65LtXBC6t/2IUexD+4HPgivzHjkpcWf/9Hsv6p6ED6W/2WLF+bf77SJRR96e6A+vrP0PTeNkD&#10;GhuUL91JwENHAHV461efvLYU7le+vA1s0G9/9dAjT/z2d/QNegVdAvX/7W9/6079//jl4yhfnRKr&#10;QJ0Qh9n88K57oRupnXfBRd+u/x6fv6B35FFHl7yDPn36sr5UJCqkRIjKsaFIRYn4LEOCtQqRXUt8&#10;lEQSQAci9NFBPflvIF2f/5SPlRvyH6amLP+gT8C/XWPl5ltusxSxplwp/EM3jUq8jJWxPsBLdzh8&#10;+MiSwGOXr2BlRCWM3DOqzi7/bjvDyL0/+gljAoPAH//0Cpb/7l//+g/T9z9fviiV02boRJ3rTj/r&#10;5PpP+J6W//S3YkWO/qx12Ccba58IlPUMc2UDgD369mOzHnUZ6qyAOkVIMwQa6mxJU9R/pwsoU6FA&#10;1ahlQGWoQtVTSgokwXX8W0skJKCsN4CGusPyE1bCBm5KJVIa1ltpmO6MmfvFNsA9NF4KD2pIwuA9&#10;xyT0mh/YI2vChkhgqibfcss/R74MQL9/6mn0d8KKk5gZ+FddSsn6tw0d9BsDfQzuumlpn0ctXbbN&#10;F79ctgcv6RKFWBM0UctStQHlC6wj2dBxSJm26ULKdamIQ9Mo2NLWLdHQsQaZhBsoJAJK1aqhHtBQ&#10;J5gwcW+iIiMHe+01MNZTJ8JI0DcNfiR/1j2H1omQU+A0ExvX3ySfzB9ee/31SgofbfmHyhejZUq0&#10;5pR1R9d/LtI/5FJKVotFr6CRAHQ57gO0q3wFH8R6o2EAIl695lTFGgixdlcPhI7LikDNlOi4VHaJ&#10;StOlvnMlNWf2bOtCww6UKgdKPKDoS8V30P33b8cLShJKYMZlHY9AamhO8QGFGKJsKbUAc1DmrxuE&#10;U1V3yFGIjVODGcZAJqYf0ZL/QfJFuJyDv1e9YuVqxBR/Qctfi3dqpdHqtaFd5dsZndWsjkPKmHE0&#10;kiAA9afsFFxUyhKgs6qi7GrNNeSFhizVE2goqYOqQG2i1Lt0UGVkRSipQJhcd2v4CGw0zr1LjBjR&#10;xvmWR+8SEUkEY6UUt9dhQtNMV+Jv8gVYw1tszMc5fVilsSj/8pe/VELZxOXvLl+yeFro8Pw3Ilec&#10;uAq7jT8k4txLx21cHCjLzppWu0q2zmWTa2qESi10xqf69x9QttmBsw9SQ8ooQDtZdm4220xUbRYt&#10;l8tovEYTdi6BDXn3PT+iQtkZ98QfYPzRT1IpOv51y851KgJFlue7QXx1m6/AanVQdlX++ceMCCkQ&#10;6+MUFKin5ukHICROvNwM6mgC2osGJalj2leJZqOXv698n3/hxSOPOjr+eARzMv/g21lnn2e2YMIQ&#10;1qtAzRN0U0y0mGk1NYrtIVCdT4SlhRARn+Whi44o22zmvrMacqROJLQl75KLV+vrgS9VFGuxvrUm&#10;v0s7lRWlbCUasixt6S6blrIhDkpFo1jV649+/FNKsklA/Sc/vY9gPIXNwKz9ZzOgl1egqXv5WfjH&#10;M6lQekHaCmVUKO/Pf3KzLK1End0CAuZ04Id2pJURAOfIQF2pZyOWv5d8mZxhqPvNOmD+gkX4LvMz&#10;5IsmkK+SDbGGUjXRcux2vI6RuhygA62huTbU8FRUG1J2JSWH3nGHHaPBMGaOyFuUDZOePedgP2U3&#10;sGJZHiJWArtK1FU20i/9uyV3K/aNWNlAXl+K3kpI34pGaLnTjjuVZ7FJGDhwMJyrLaBMVWToTwla&#10;8S+UVmWN+Ium4Je/qv4ep38I8pH670f7hyMf/80Tjz6W/nwkW3IUzhclMCC/9PIfKhltaPm7yPf1&#10;1984eO4hU6ZMQwELFh6GfE9YcRLaJWdQuKo2JBuGqlhDmqUulQuo1uScMlBtnNe7vR+hVOKWUaGc&#10;Nn1mNFs5lSmB0Ikt9lYFkP+OLWjUQSnfACuFddWsWMu6So311ZrQcQ21SyV0LHy5edrFrZlAl6Zu&#10;qbvj60q5OzW3RFzoWBGrY0X80MO/zn95M/0p0/TnNvNf2wRPPf2MNzsRNDundRAJlY25eLzl5fvH&#10;P70ycdI+o8eMQx8HHDhn4aGHH7d8hb5LxwrtkhV4DQt9KFwQFgtCNKED5QLUn3Bj10TdzQAr2Wds&#10;0GGb3AEYHBpt2RlM4WOHEYP1CE91CsQXFdYLXlphZaxvSTaARju+rKTclYKjonbb2tobkW8Qhx1+&#10;ZJmrhIu3kKVsWgLCmEPQalpBB1pSLgSNgjFgrde/xPvMs895ozv/UdM/ULIWucMVQzfjwAYVvIXl&#10;S6+CxCFDho0bN2HqtBkHHTxv8ZFLVqxcTdZLyhvWS3ar9UYuWyYJIa+QiCpRNLylKEt0lmn6eL7i&#10;6EvAW770LSaO3ZluZ6DyUqxWKNlP1H0LKF8F6ppQqvWkyPpaQSXKWqxVvbEmVoZk80u1S4l8SeUb&#10;MfcA/AUe+CDCFag25As6pNq1iE2vKTtLWSjlELQl9lwJuv4T8z6tgf+GfP2jsYAKsmYz+MTsEEnP&#10;qfCWlC+RkTzt0bff0KHDx44dv+9++5M5LD362JWrTvaPKiJfpmgXXXKZtxsIzgkZCib1jNmYIlOL&#10;6sMKYL0bAOWuZ/sRy9jYPbCSkvWClxy0keZuDPhI6j/F1BCoTlG+RKO+VMqCutoNoMKyrBDaLdcU&#10;Xht1sfHaJbWAfHSp3XZGSNZKQ8FoN9IJRWxe0aWUQ8eKWB2j4GTBOf3NDxslA07yzX9QWgXzCm9m&#10;e8Tgnax3//rXSmGdli0mX/oNqt11l9323HOvYcNG0L8PnH0Qk/2jly33mgPyxfAYFMKAUTCILMJJ&#10;W3lJIeQY4gvJ6taUoXi3j4+I+CDgLdZYHrt8RTmB23jQA9FlOSxQD4ECBAoaL5GgK30ZayrVZr2G&#10;jlMla9T1Idlqyxpql8qiwzpcUekMUtsVJ66KDAG5W7EUndeUIraCgk2IUa1ldzYMzCtKBVOiYHID&#10;DZhJG2O1fxLd5AEF+/QfK9mGgJEKkaOcv/3tb5XOOi5bRr7vvPvu/gfMoXPvsvOuyJf8YcrU6XMO&#10;mucfA/WvBse1Xg344ksvv/SyK/XguDoWuUSZTgRUrZIVrKR0SwRq2SWQbPgxgmNNCH3d6Wc1nlnp&#10;GQwpSpZSUYaaqVOiP9cD6rEy1KmCrbgmSTM8uFBq9W6h2gp5eyoMbo3wSuDKnKD6E+G7DQNGnVbK&#10;jUUSbicP1obDidFrd+kE0H0VMZO5OglOOXCawaUnPXP6mz0Y+bKGt9geMeC+Ry1dhkK6zIO3gHzZ&#10;7+qT16Jd5TtgwCAyB4ibO2/+4UccFX/0GpX4F4M1YD24qxsQScQgnFgk1eaXphmKWOFSodR6VbDS&#10;9KXrealYKwWHlHOawbHItEhymGiS/zRE0Bnf2v5bnN3Bcw8B5PfAP1oNZs85mGHHki4t4q+GC9Kq&#10;/WYd4F8Qhygxfca+gfLvE8efd/YP5vonsCftPXnCxL2huhGY+PLWXxw8ZBh9kmGQecjgwUMBYyMf&#10;OWrJMXCLEJVmiDjEGgi9urEvUa0rVTAwhdigE6NFSw34Vw89UqYQlYCzgil5RWaMyun5mB0GDMPo&#10;vhJcsWwB+TIE9N19D+W72259IA6aaJu58xYsPnKpd4l9tkH5IhQUHB7shYgQsWasiL0MXAKdUapj&#10;HVrtqmOVWioYqFS1S70UMXWSAVR7fH5yaPnxJ5JUMFwQ89HHHIeUR44c9cXPf6EhDvG5z2zVPnos&#10;Zzp+wqSE8RM7g/krPVmMGTMOjK7BZy3FqPYxoG3U6Apt7SUIA4wY0VaCUa5zSJDPcT2cO+SD6Bjt&#10;8hYiHjRoCKKni5JyYN4IFwWjThWslFUqL30rXircCkq5FrFOrIK703EomAw4UggcOFIIFax80TQO&#10;zUHRA5knPog1MMhXmquXjypfrJeWVruAeRtkYRJ4zCHzDz1i8RLUQO/Bnk3Dvd+GaFQwHoyIteFw&#10;4kgnyowC1UaJfEPECFeEjhWx8g01K+LQNHX2QyZDSkNUxAZHgFGCnka0aHrVmlM5i5132oUhhfJr&#10;X/33z376Mw3FbPuNbZnSoSRhnXKvvQYiEYBcrCAaVvKW2/Tr198SxgD9X/Tp0xfgAgA+sfntt+Pf&#10;twKk7OCbX/9mGQbZrXEC9kanwqqZfiBl+4x9ADMOHRMSK2kLhBjapYyKkvVlEm4gFNxRu6V8G8IF&#10;ZhEq2BTCGxmmEIhVASNhkOX7DG/wQZqPZsJQGMRovkp29fJR5csQQKvAHVzDHXVIYbzjYPMXLNJ9&#10;T1hx0uo1pyKO8mmHUsF4sKkw87mY0hU5cXpADL2aUVCp8grR8c5c6NW6FtsAK9kDXYVuw3HpP8RA&#10;JITEyEBsRogIOCOamQ6JCHjJqO04zoj8pS9srXSQlKM8p4x/n7ruDPrD6WeezZkCuqtgn94kZ88e&#10;hTKOCHyXzRij+CB7YD8wBm9kXzOHjej3mc/YAVC5h/7Kl7ehD7CSkpXMm6OzEa0JCdGGjvFjXRwR&#10;m1TQWF6LCO1aV7KxBnSQby1i5auCyxSiZwWDLN+HvQ/HHC7dxHg6feUJ4QrUTF7xwAMPMkTQTAzg&#10;DIYw3LgK8ZHk+/777x951NGQBbCElDkMHgpN3rBgioP7Hl3L1/yBVomGbHiwClbEYcNlNqz76ruh&#10;4PDdhnCBdTZQtUA1a8NO4AB1PsgOgQfiiAgIodDenMvsOXPpiocdfuTiI5eQOzKTAJw4oH/i0Bge&#10;KoxUnk+hLYzc4O1+sKHmAiieM/JwbElf5Xw56+hXdiooOnP+wjX/3//P6v/2f038v//fw4YOM7Xl&#10;KCYeJhs4Kz0N58ZHaA4aYt4hCxlwaQgybM6CIREdk88kMy6SCk4KISJQUoU7f3iPSqWsPDiLlUqs&#10;d+PQrhXl27MBCxXcyICru3DPPmcOQYF8Wck27Bz2MAU45xQYRdWey0eSL4cJ6zVzgEQSQfq9t4uh&#10;Bvk2HkjXigDyVcHKVwXTcqED2tJ2LVMIdYZkLVFnQNWGiFWqYrUS62kbuK4aILeKjedFpTt+eDcW&#10;iEvhXgiX2T3+Rw8kfuzQTIPTIccAJ60+hXPx0HyKBFR10j/jksL8BYeyBvbjMgLCYg2y411Wepki&#10;XYbLt1o8O86XE0fTUHHB/AVn/vf/e9V/+7/23n57R4CEqdOdz+G1iBI50hx4MFZChZ5Gl6MVmGUy&#10;j6SbzZi5n2YcIuYcaSyYCY0KtRtQpmyTyo6Qw3DfMOCGaoHuK+IasAbsXQwEjHwRFSXyRdLkx+yK&#10;9sIdjlu+gtkUwWOayo/lI8kXb4CpkC+U0aeZFNPdaR6Iw59IHpJ8af6T19LqyBdjo5lpXUdPcEH+&#10;SgVAvipYD44sIntYS8EaMG0cCO0GQqlRAqWM70KfV3BkEMAUdVdSEgxtTCcksydyAjZOOhsl4CUj&#10;vmM9ATC0IUe0u+y4E5AFdXqjbYkot/rkp+jVNmqUs/afzWZ0ZlvdjoRu6Ej0HzX9vcn7XPGFT117&#10;zXWc+OXrTj/7f/3XWbvuWlzHSCWzZLoZOkaRuCkmQlvgxHQ5khnsgyGCiRpmzDDCRyKjUMQExkmh&#10;UY7L0UFI2UpSbaQNOcjQLijlGyLm7DzNzlC+GjBUQ3sYsHcxBDX8GGGTKN92+51IglZgMGdWSq6s&#10;/Fg2X77vvfc+HTcyB9NExjLnbQfPPeTQRUfgvua+ypchwPQXmEKgAGUBzCIcNxsKLmZy1Tclk/Vm&#10;BeO1ytf8oQSqdcYWvuuVBywWCkitKGENmHvxj/9dw0FpYLr7sctXEDOxERIrMUICo26c9jp2yLkQ&#10;Bs1Dw0ACumRjPQbb5iX7oVfwklLQe1mPQbISsDGfpWltZqRwa9uI6z/zL+s/87+u3ep/3vSdi4j8&#10;qksvnz90GF7OtFggyoMOnkdSSFtgHNgHJkJbkDxAMoQzAcU+soiXhBOzsekE2kXEy09Yqd0iTRWs&#10;fKNeSTbKQsGp19WzNxWsdjco33oC50246jayGbDJA69Ii2GGfoUAOB20RA+koiBZNl++Xi/TepEv&#10;WRddn87hvA1a6fG6Lx6QvmFx8lqv/mrAphDOYLQ0JKKCI4tQwYoYD65T4fTUr1kEilHBum8oWLFS&#10;uoaK0H0hDpogCMgUCRcp1wsvpjmvK9k5EzX0QdsTLfEQg92GoxOGIVESHs3JPhUrwNLQJdto7Qzi&#10;vOSscRqd3gajL7Ge9qi9/xG2J9ujUekE9+V7AbcP2uuWz37i5q3+9Yat/uWWpUczbtANSGaWLF0G&#10;TMHpAAgaUWKrTDwwkSTfIcMgE4YJHtqxDz7I9osOW5xt+OAql5g6HdHTS3F6ZIpQuhBuiY7yVbsO&#10;HXqwqu1OvnbOUDAzMw0YBrIBP4lkw4BpI3wEWtgzVoVIGE8OP+IoTvOv773X0KQvY9mwfGk5hFsm&#10;vuRe9GbnbTQ8TNFyZfIQ6S+cAg04Ugi1K1Cw9kapgk2FQU6Fk4Kr/CF/XVuo3YAijnooGNOFHZT6&#10;0ksve6/SHyv5w3/8kfLFF19Cx+wN96WlGTqUL8dFvhyOkqMLI6H9aAlkl6cjD6MhdMl6ZYrz8ZKd&#10;cFyBqQDlix1SZzPaD/CR+6+6+p4vfPqurT/185tuoTPcu+602z73iVuziG+aOT1d11tzKnwSGOkg&#10;IL0hPSBUFAn/+C7p75Ahw+CKsCEWp4B2PoXLIv0s90Xh2bQXyR65mbpUu6HgLkScJRsVJKtwLTu7&#10;L+RYCShfOjykOYHL8u1gwLV8n+QtNqbfci4MJsTPaSLrhiZ9GcsG5PvOu+/SZc0cFDFjFhMRujKM&#10;xFSd7k4uCGt+v43c19kPbUnKGPlDdwpWvtpwyDenwszlrzN/6Jw2RKoA1GtoFzBVwlxVLXr9459e&#10;QbuUVoDPPbFP5kNoi+BpfmLwiCntru/8mcZQoUkULsBLGILQJdugS5qEj/MSnZGumJlkPMmAw3q6&#10;t+uRNRv/6ucP/OTrX/rx1p++N+O+Y49lnz+78eY7vvhpRHzTVv96yje/1pg+ImVIJjeAdjJgxkDk&#10;S0n/octBHQeCalyD7RG92TDJej2lm02T0RBoMbQb8kWmyrchYsSqfK1QApRq/mClSwMGyJHS/IH+&#10;qQHbgX2QkgEQ+VJG/sBkgKaHSeJHWgjAe8ibKV+sa9CgIZE5wBcvGTShj5kEiS9pFj6vfHFfZ+7Q&#10;Z/p7ev7KEJwK5cvoQAnXXcoXhHyzAafZDNJBTMpURD3kGyvNHCAOf0WjijW0W8oXsHGW7wLkq/ty&#10;aATBERGxOoZEYqBCO2G9NkNn+aK/L37+C1gyAs1KfVIwdrMZJ6J8KX+5bh2TcBryvvaRP976Mz/K&#10;Cv5J+0iG2Ad+8eBdwwfjwWf17QNdqA3e4BAmYRV6ySUwYAbWESPadtutz7BhI2CG8KALAvEFPoKC&#10;Ef2KE1ctO/Z4BkaGR22Y0ZIUOYQr0Cg5vWLlZQcbrrUbL8N9lS+EKF8RwhXKlzLlD3kyUF9BewwS&#10;kKyXIJAvFUiDQA6BoaAB+i1nSp/3QcrNlC9tGdYLSIIZrcaPnzh12gx6M92axJd5IlZPylUlD7V8&#10;I38IBUcKEUmwIkbBZhHKNwzYDFgLjGsOCjSsV+EKX7oZXRxzLVUb2i0rbMnp0A9paQImJI7LQRUu&#10;0HoBK5ka474acMiXt2gOwBEhgTUIi7bMgn6E8Zo19HYaDDz++BP3jWlDsj/ZZquH7vghDXn/unUa&#10;cEokdtvxvp/dh1fdtu/Ms0e3Q06pYMJbuepkbALLwEeZvTEPIZGDCqKlyxE5HPIpFazcCQkd0EbZ&#10;hhfwcS8ahnx1X+squIN2rcTL2oDRbkO+KDUUjGSFk1TASTmBM3+ArnwJuDLgyB/4LPkDZ0H8tAgD&#10;O8ouNalEY+lJvn/95U0I1JzBC2f9+w+ANZJFer+JL6Qwq2Ccgia6u8kDxMF1Z/kCkwcVjFYECsb2&#10;9GC06xwO6zV/QB/IV2mq2pBvQ7KAk+ct0k24MeVVpqVqBe8AFIlfkh0yztL3MDkUE32JkqgIzwol&#10;7QfFtAoTOKduBBkZBXol+PInVL689Rc5Uwybd+//8U/v/+l9d2/z2bu+8Clw5+c/9aNVq/nsfTfd&#10;cscXPnX75z552+c++f3PfuLus8/h0KfnJ5+8J4cXQCnaJTPBTVEh/CNc3ZfzpW/nDpZ+9I3gUTBU&#10;M/qRQNMiSFYFe40IipBj6bII2slcS6yh11xHr9XLjulvJA+UCrdEaLfKH/IEDo1mBeO2lQGjXYCY&#10;0TTbkD/Q6PRA+h7jBklgqUklGktP8n3lx9fgtfou8vVmW/vosXgJpmLiG/M2mEW+Tt0YuUweTH8B&#10;2Qww/Q0DDg82i0AcIGZvkTwk973h5lAt7Fu3LOXLuGN+/IM776Jbo12Th1BtqWAqvMtmZEEMJoyt&#10;NC1n4Y+qABRDyWjLGkrOy1Mjfo7LIcLGqvbO4CXQ0tRErtxzY/++N2z1Lz+48uof3H7HDf++tVfK&#10;rvvM/7phrz1pMBrp+onjr/n0/zz7X//bMbv3OXbZcjQHq4CRDYNAfFCNX8yeczCTMIyfLG777bZH&#10;kZwy7kuTQxfUwSGUQjW0Ey2RkxfhL+4EP4NS4jRCYcwRfKXaWrsg5Kv1CiQbCkasYb0NKF/grDcM&#10;mNEJAaNgtJvzh6d5zbvskxZED/BPiyCh9957f3Pk++C13ybZVbuUe+65V7rmMH4i9Jk5YL0kvvCL&#10;z3vVDIfwykOZPJQGTK/yGjBAu3owseIZKljr1X1JHhgTkS8tpFixVa/pWle1IV/rbAy59GZGJS+T&#10;+YBpQ8qIm3fYABq9RIoySCvpk2iCU6MCsLqM+XVlARpiPSM4m6EGjA1xACrMAejMCkWtAGQHFkyd&#10;vnDCpEMn7c2nDl142MLxExaMG79g9Nj5o9rnjJ+IFzCa7b//gUSSKvnZSzyCvBmjhfAp+a7b+AmT&#10;sHzvun1r+2/R8SAH4UIUvR3SsG1ohFV4hnaagMEwJcHZgFEDkfCWSlW4CjTqVNIa9ap8o95JvsDM&#10;oWcFA0TMeBUzh5wBp1sYNBPCxYMpSSdQNkKnM3M6aAZWCfiNN97cHPlevmZJWC86HjhwcNuo0V5z&#10;qC+ZpSu+Rx9zHOx42YG+rm+ZPOi+xBHy7WzAZf7QMODsvikNDfmqWisghFsqGNAGZlf0bDQMkGmS&#10;cX7MVOEC1M1bbAF337/9DpSHINAKwwta4UyZ1dFdsbpx+ZFISsAaZCTIowCbpS3rlWzg9gC1kZwA&#10;6yVcH29RoayebSgfgMxPjaHXfv36MwAC6ogbxmBJwBjCNc8xY4ZqvAP3ZeigaSJ/oMlgPqSpiCuZ&#10;NlCoNlBmDmG9IeIQa1k3f9CD4wqa8k3++7vKgFEwdVYicQ5KOkScdDycgo9sjnxXLthP+YI9+vYj&#10;kYBibIA2nnPQPPaLtdDkJr4nrDjJxFf5QlzpviYP4b4q2OShNGC0SzMADdj8IeW++bKDeg3VWrEe&#10;8g2hQ5ZMOc9lnDLHcrpACWsAyiCRjdgS4kjRIJqGseVoXRIAH1egJFEGPrcgqlS7/mIpJSAG4NWS&#10;hPyTdQCPFJ6dXVTlceKcPvpTgsBeLTmUjlf2+ajLnnAN3EIyhGMctALapVFoHSyGkcFrRESIZDmv&#10;uHmh73q+lQ2HcOsS1cbLUr4olYryFSHcEqV8zYBTw2T91gb8NBVW8BbbwzP8cApoDAI3R76Hzxwf&#10;1jtgwKC2tnY8hrGMoY3BlNGTwYg+nTKHE1amyw752Vnki3YjeVDBuC/yRbulfKMNGu5Lc9KoZhEo&#10;OPIHZRpCUa8hXCrWvUJMSTNAmWMWjCXS8lWbjHTdilEMsnj3gV/80i1hn+ahXX0awQcSUKcZC3DP&#10;iJIxAcAsvUt1AtJKQJcDCtQTAZ5ayJSSs+bcQ4KhPyhCgvZ2Oz8TuC5LKwCSLVEttNPqpHC0Be5F&#10;UkcCjWqxXurEr15VapJjx0TCslJqx0lbCZMHFRwGXOq1AQ24vABcGrAKpuQF7UJDEA/0wgDmyEn9&#10;9colmyzfefuMUr5Y7+Ahw3zOwbsV5Ih5Gru0yhxIfJm3kfjmyw5ab2f5qmBiopFsLUDLKV9a1KZV&#10;wbY98iV/cPYG9WpXqNrQLmVoGrAxYD39mGaA36BSpWq0sZL2oOWYjaUnxfI33Z0jAngkAODsHmkS&#10;FdA7iRPooA2B6qMiBArswFIRUI7QJW8KESbhE2AKzh1bYDaZ2eYt4Roclzk7gyGN4vyPkl3R0+iW&#10;yEJwssKVilXtWiaZ5pWlakWZP6DakO8GFZwMOH8Fg7HOCRwKRsCmEIBBkpVswJ6xDHjzUvc7V2y6&#10;fA+aNNJJW//+A5y0TZk63cd05i+o7hWbOZj4Qhy0wiPWG1cewici/aXZdF8NOOQraP5SwUiE0Rbd&#10;JKsrvl5fVhRZVKyX78ZbKBJdmgkg0zTlr7/Kq9femr+sbydB/boswtVZQ7VhqwQpDBt4FjqrYtVf&#10;rXu+voxKUBHWC1eSBnvSqB1YB+ELQqsOUyAAQoI3TpwTVK9mCyrVNSHWSq+FghNQaq5owKUNK98Q&#10;cangEGvU9V0r5WBo/lAacHbfJ8n1eJft8R0YpgMjsz9ddPjmyJfprdfLnLR5uZfZN9ZLImXmEIlv&#10;urpU37PoLF/dV5a1n1LBIEQcHqy3acApA+74Iz2UwjolQHkxt3PEj7di4xAoYJuE+ocdKKtsIa+h&#10;ZGWAt4QZsGusm2ZYp+SlZVQsTaCTwce3iDN8K+rlxuxQdBkJcHs/0tqPh8hX9+ICnyIuVWtdNbtS&#10;yVb1WsEh3EBpwKB031LEQgUL71/kC+HVHbg8N3kSBQOETEJMaoFJExKugWCwyKfPnr858nXS5iNm&#10;ZA5M2ry6xASWxHfp0cd6xZfEt5Jvdt/IH/SJMAmtNxQcbgHMAvUtyjBgFIzbeQnCFAIJmhh0qctY&#10;Y4U11ss1ZQnQqBVkUQk3q1bFdKlgVUXpyhCZMqKipNRiS1I1qjVZXo4A5ZoK5Qa57jaOFfEWQJ2W&#10;ATRavnQNclTEVqIOQrKgeolGi5Wg5b6+mxHaLUXc0K4o5Wv6W+YPGDAKFsiXlUicHdJq6AFz/PXa&#10;gzZHvjvnZ3RGjhw1fsIkMof6mkO6ZOa8Dfnivsp35UlrnLqZPzjeOczpwWbAitgUQu3qvgAFK18M&#10;GPkKFcxQ6EU0k2BOrITSVJHxUlEC6liplXgrmau+W3stQrQUIVwriNJSlHWUiraiooipWFd2ICqK&#10;zw2slwh1Wu8BpTqjojSpWwGxEqjdEG6gkqlfEOqcQuSykT8ItUsp9OCeRVzev1DBGDAOjPXqvgia&#10;9JftodT84acrZ22OfMkcBg4cPKp9jDeKZ+0/u5bvYt0XY4+pW1Jwnr2VBhwerA0rX4H7UpYK1oCF&#10;qWSpYDyY0SQUDBBiyLehzrKuWKlXkg3hZk2HfEOvwDolDLrGSpTokhL9WSpZxdqoJ43W2i3LSse1&#10;mpGjFdcoUNegP+tq1LcUa5fCdb0vRflSvUa9kmmXULtlvZCvjivQa8/yVbjkvmHA+VpQlT/UBpye&#10;Z6LCS95lM84Fz8L17jh22ubI12d0xowZt/c+U2bM3I/E96CDk3wXHno48k1Tt2OOM/1l9mYGrIK1&#10;4VLEOjE2rBM3dByJhDpGvthwJMHAaRwKxobJIhCxF8giiyglC1ipcKkjTUpfhlKrSqBeU4q1rFOW&#10;CI2Wa9ClFTVKnUq8TLostatwO5ci10OpllFxPWAbxSp4S1360noDStZKvKTsScq1jjXgsF5FrGoV&#10;cQi3s4KB8mX2Ftcf6itoyYARLtZLJcv3EeRLSLQypnb7MVM3Wb5z927zmsO4cROmTJnmzTblS/LA&#10;1O3Io44mf/DaGRkwHpwUfOKqE09ao4jLVLhMJ8opHVDEZhTo2KSidOLw4LgWgQ2nVLjjZC6EG3VQ&#10;qVb3zQL1ZSXZXEGdlXwzQri+VJ2x0pcgtEtFWEegAgm6vlxTSTPDNbE+FCnKl2UFjca7apqXVgCK&#10;VLiqmVJpqtSoN4RrvTNa67NYQ7tJ0Lmi6YaILRuqLYGC0+Wz6vZb+cdDH0e7tXwfQ75InN1COFOg&#10;zXHfefuMGjBgUCS+++63f8j30EVH5PxhKQbsBM45HAomD65s+KQ1J60+xatpABGr44YfI2UU3Dk5&#10;LnUs1HHM58yGQ8SoNlAKt1RwS7gBk4RawVE2oEyjUiJUa6lYy7JECFe9itZ6XpallQKxZaqUm2WE&#10;oBVu6FillvUALzvItHbZEq23RF1Xx6FdgUBLD24gUggvnzmBU8EaMCLOQL4PI192yJlecdW1dy+f&#10;ucnyPWRyu5fMkO/UaTNCvofMP3TBwsM04KTgpcuqJPjY41FwQ8Q6MbmECD8GXl8LKTcsGR0r5cgr&#10;wpLjshoi9rKaIiYn1ozNKBBrQ81WEGhLzbUBp0ptva5UuK4RCLQsG6otAemuR2G+7KC8Wo4VCgk2&#10;3o0dgjiudSts77vpg+yh3psiVrLoLyohXyplPWRqWSHEWpaFdgHaFcpX7XapYLUrUvpbGzAKri9B&#10;VHdDAZp29saJ0Lg/XrHfJst3/pR2fyZjwsS9le/+B8xh6pYfy0oGfFj+RQ9SiErBOQ8mkSAVrnR8&#10;wsoqJ84TO6UszI+ToOsbdY2LFYrYC/hmF/oxiPwYhBmHjr3RoIIbeQVAsiLpuPDgABIp60K5NBDr&#10;FVCICQ1RKYVVrldhqaLaCrgliN22gsmdLSKnZE06hY6hxuEUcWQXalQRo8JQqggdg3i3hSzTEK5w&#10;DaqlonAFa3pQcCDyh4YBA1Nh1mDPbEkwNOLPNuPKw4KpY4YNG9E+euzESfsgX3LfWfvPnj1n7tx5&#10;8zFg84dswEsUsXmwiYQX1NQxZqwfi5ByUnPhzeYY4c2NHEM1I2IsmdSCiqmFF9o6JxVKWahjr1RY&#10;lihFrCzipZqwoqRAWUcullaiXqLSk3O4uF6W9RrvCl66Ew9KDEZo8IwtgM4ZiAEnTsqw3Yn9QR0j&#10;XP1YpVKhLFUbdSUblUClYOq1ggNKNgwYzfUsX/MHL591KV/ASt5lMyKhUe5ftf8my3fhtDHM2zrK&#10;Nz2QevDcQzTghYcejoLxYEVMHgwQsU5MOoGIMWMvTaSrE+g4+7E6NrsIoGMSZUtduZFpoOPO90FC&#10;x5EcxwwPP873O1rzPJrcxhZlXqFcqjKDlQ35+tJ6QI3GS1VY6jLqlZ7CgwsFx8dTALkX2eWImcjj&#10;WQtOyvOyYj131+qieEjZmNm5RwkbVridgS7DmH3ZUmqt4Kper1TQlAhX6L6h4FKyAbRLGelvbcCt&#10;ORygEvLlQJzIL9YcuMnyPXTaWOQ7esw45MvUbcbM/fabdQDyJX/QgH1kmyRYER+xONmw2TBQx6bF&#10;+rGphUDKlTHn7AKEMQulXOm4lnLM/NBxSJkEo9RxeeMDSwalmm1sBAHUNKDVkUup5iToWscVsrCU&#10;RYjYkpVKNlRo3ZUBZGoZiLeq/eQ+E8JVtYqVU+BEOCPyfs9ONKYBdFQ+aM9kb+yWnScF50QCgSLf&#10;UHBDr2UpUr0WawVf1kC7IuQLwnfLMhDy9epvbcAt+VJSR74om204CkT98uTNku+IEW26L/KdPmNf&#10;09/Zcw5mAuf3DlBwLeKk4HBiREw6YVqsJYsOxoyaRa3pVtKcZV1mGqYZ6TpGVnOZY4QxK+VywhdS&#10;BtRZ37i4EfNC3nXjzoj1bgPiYohZOB+PinUrgc5rGqDjEYmd0IGFnslJcWqcI+dLN+b04QFC7O1p&#10;7IKcgh8TMJnhs5wyOqbtw307W2+ZP4iWUgP1b/Ul5JeBUrtWVLAiVq8N+YKYvXkBuPDgKovI8k0/&#10;5MU27Jb4f3nK7E2W72EzxnWWL+kvBkwGTApRf3MmiTgnEkdoxooY+J2Z7MpJzWYXCVnKZRnitlTi&#10;itvEo8o98u291HL5wpyaLgWtlHVls2SUgSaIKn8Dp/rd8xrpR8QYUqhTlpUSnHUgXpZvkVZ1B4as&#10;AAR2xrTpMzuDVE1Ae4X8Q32pLDC5/in2LjFp78kAHhxVHCI65LhZl0rTiuvLsoVCtaAULmL1Zbkm&#10;RFxKuYFKwR2yiKRgSurKl4/f8cO7H1k7ZzPlS/IwIf8MMrTSHjQwOigUPJ88WBH7DTB0DMqkItQs&#10;8OZa0yWWFpWESu6FvtV0JevCsEurRtA4dDiQOqZCYEQLGDcA+U8JxhPOSFjnHMEBByZYjzUo3kqs&#10;tBvUsFe0OkkIPeTepeJLoTe0Xmq6FDcolU0bhaaVNb4D+ebEKZ0oEmI0AVRzaLo0Y+qliKOS5FsI&#10;WtVWK3MF+YaUla9oaBc4hwMoOGxYHVPyEnGzByL5qPKFC8iCVqineWg8mpmGRwraMCIudNxByqq5&#10;FnTSdM8oFV/4d1K2CUkoO6zaOWJSdv2tO3VsdsGQyg4Jg53PX7Ro33kH7D176sQDJ2fsM3H2ZDFp&#10;zpQJB06ecOA+YPwBe4/bf1LCAakcu/9EMWZWVRmXMWbWhMDoWeNH71ehfb9x7fuOsxw1c2wux7Rl&#10;jJwxOjBiRvuI6aOGTRtlCYZObUuY1jZk6sghU0YMnjI8MGgyGAYG7jM0sNfeg/tPStizwqA9Jw7a&#10;a+LgYZNGTpqc3BfCzfVJ9J3VqeAk4vqiBEAiwIprok6JdqmoYMpKyoWOW+JW6Aq6FnFIubMZlzO5&#10;UsSU1HFfNubQm/PEWch3/IRJEEEXxwnwCVxEBetV2HAt4vkZLSkXaq4EHWi8FCisLIXSL9Tf6gAh&#10;dMus8qVqGkGTQycdrzqZZIP1xy4/YfYxc7c/bJdtj95pu2N32W7Zzi34kvLYXbY9plgv8vpWxXrn&#10;t2JlDXbl3hqVLhGfCrgy3rVS4eidKL959E4JSxO+sWTHbxy149eP+tbXj/zWvx22/RcO+tq/Ttz6&#10;W227HXzIfHJrpn1M7BAxE7uY1TFZdFZHWqwZAyd5wosVAaVMhVIoZRBrYmVDyuHHQAWL0DGIXALh&#10;JuSf4mR79vnrdZsr31HtY8bhv5P2YTzCgFWwHgwYOmPMRcfhx0I112Ul60bdikDulj2j6BKtXhF+&#10;j9BRM26NjnVl1Ey5eu0pI9e09zm1325r9hC7gtV9xS6rMk7aHezcHVZmNF620KcuOyOt3+nExsoE&#10;Vm48dlzRZ8cTdgPfEsd3wA7Ld004LuP4Xb+6aDsUPGbmBCa1zB0vyT/8qhOvr7/6qojjSghqtsSb&#10;rajvEiHx0DSgEor3pVpvCrrONBolGlXBphPo2KSCNWzAbjfHfRdNTz8pgHzHYMDjJ2LAKbvKHkwW&#10;UYs4pXqRBWrJtZpTdhGaphSuKcG7AsVHRZT1LtfUlt8CHQBZo2PsWTMm08CAz7/o4jFnjuu7ds/d&#10;T62AlBNOTkiCPrnWdIla3wm+bLwV9cb63CWiXsKuYqV6Sbex/9RdqENH6tBDuhB0SBnVhoIZED67&#10;77+3zRjDlIAJQCj4qvzlq7BhEmIU3B1MM1RziZR7KO4MV5ZrEjYk+lLoujVSFjg0JaLnU/Sxh07d&#10;9Nx34bQxg4cM04BVMElwiJg5hDpWyqrZaUrOLpzBpElMiLte00C1AdIXdgArsbJLxAZRiWQGEaNg&#10;0gnkC0ghLrz00pFnjd7j9L0qnNZf9F2XsXZPsXuglPip/UL05co+p2SUL3NnaKHjmtRDukGovzEs&#10;BEplh513LeJsw+QbWx/49bb9xjI3OHXdGaQQF196+Xcvvyoem9aAe5bvBqF/bx78LGVjJ7wkMNJ0&#10;L37T5X6+GXfd5k9p36Nvv379+vfvP2DgwMGDBw8dMmTY0KHDEfTIkaPaRo1uz38yBGWPLX7II/2K&#10;RxY6+QZa33ufKXEpR7DG9b6VOkM9d3Y2XU6uWR91J+Dlu/Qfu5AV6zEsoOnsxwtQ87Jjj1++YuXe&#10;5+/T/9sD+589cK9zBlGmytm5wspvD9zzrAF7nlmh3xl7dYcOHaBjT2ig6hgVcveg7Iy651SdJzqJ&#10;fSN3gCTxWt+VmitjbvkxIo6kAhve/thdvnzQN0cdMA75MoX9dv5DkSrYLMK7NnHLBni/g9JKCVd2&#10;fsuXXb7l+rL0dgyg83B0ehFheDeRqLwv4xV6Qj0n/84VHY8p+G1Hb/rzvgumjB4wYBAGzOwNnWGQ&#10;DMqMyEz8meN7xcoJ/qp82ZUjednV+2FeeA/4Ljx6VYsSeEHeW2tWvDjPbhnuj8/f9o7rYpQg7mtQ&#10;Ikoi0V/jEoTXH/j46pPXcv64zoUXf5fGu+a69ftcPHnQd4YMvmjYkIvB8IRLKIcNvnBoYNB3Mi4Y&#10;AgaeP3jgeRnnDx5wXsa5gyzpAKJVtyeUvSKQu0d3oNtYNnpOdIyWstdm4z8lqbmTjndviHj745Dv&#10;thMXTEYHCAVLY+xmRCahZFbE7P5X6XfeWz94A/zGjo99PfxI+lNWjz1ePUVefw+ieiYh3vJTwEd1&#10;Xen3Jvz+8JPpd/jST8M8+9zz6Ue78m8d+Ztdf/zTK6+8+uprr7/+xhtvvvnmn//857cCvGQ177P9&#10;U08/88J5h26yfJm64bKYK2aJ55ES6GdMnpweoWN0g2iQC2JCMSoPLSJQ0FBzwDWWjYckvfNkpXwp&#10;fFni7PyQuw/xeCPt3PoLzBdceIm3VZEvb938/dv2vWq/EVeMbLt21Kjvtbdf196+fnTCde28TCuv&#10;bW+7ZtTIq9vEiCvbhl02Agy/YuTwy0cO++6IoRmsGXrp8ATqrrxkeAIV19MlMlxvPfeT/LLVbYbT&#10;kVqIzlN3m6pLoOxa1gpaKScdZ1dWx6QWmnHkEqS/X5m3/YRDJ19y2RVkCKSYzPSZGzGp/2X1S9Hp&#10;4dqstuqLvkJF5m+eVWtUoT8j4krqsd7fyEFkaNRfO/U3y1zJGoUbvzenfMtfnXv1tdcAOkaygpf+&#10;Dh2f5aDPnrNgk+WL+w4aNMRrZ+nG25RpjM6ImBST+RaDMpP9fD0rfe/tqPpxs+TKxReHdFbV7A1e&#10;PThu9gY6qxxli9B3iTPzT6eh6bgPXGpaHXsnlj1QueOHd829fh4aHX3DmDE3jx17y7ixtxbgZQE2&#10;GHOTGMP2o2/MJbg+yZ2ygfairLbMSB+/sShvGMM2Feg5dX0UXSh3HnqX3UNxq2b8Hinr4qFj8/WU&#10;Y5QiLpyY3Bf5jjpk/CWXX8FMi4mRF6q8Vftgdt9svfGUbVIzDir0UZ01q7n6JjCqDQUDNVrKlAo6&#10;diXQd4Hy9dflkohf/gModRxgjb9Dx67oHsS2OV+UJ/cl5SXZbWtrJ69FwaQQKphEgklSPc1ftCjf&#10;KGaaj4jTIJ6Hb/2YaS+WbILBaI5wTRuQLyjlq4KjDAWXOgYNBZcVBR0Iz2ZvSPmOu+465JqF+B8S&#10;SSK+fnQl4hKljnM96ThJWf216sqxejej9alNBUe5aWxS9vqk45FXtSURX55MvaVgUhSdOOcYVXYR&#10;TpzTiZQc1zM8bJjc9xsH7XTI0oXXXX8TU3svTt1X3+LCgEkP4ikZdVyoudJxmSF09uNsvf5yXKXg&#10;ztplDZoO9xXZhSv5RhngXTZG8RyFQzNQPPXtzZIvuS/TNQ0YBZNFeM3BuREKdo5POpEvVBVfgEPB&#10;+dYuSWq6nZsfKwkRm/7qxApX1XY24BKldq2Hpsu3AiFi3iV/+MGddx118TG0N61O2yMFLI0xus6G&#10;q7E+IScGIuUPUQeX5/K7I0gnTCrIMRAcuQfeaQaCCpP11vquZB3iDonXL9lSAyZjYYfkFWYRVcKd&#10;c2uiFU35hgebS9QejIi/NPcbu43e88RVq00bEG7puz4cEwoWWbsiKRh0lG+lXVBrN/22KTKNugjt&#10;6rtqtwv3rT24WpN//xOwGZ9iPxyILkS0v98M+ZI8pAsO+U/ut40a7d3jvfeZwpTf2T0eTDaMgrFh&#10;ZnUL0jeIFnuD96j8JWRneNgwCgZmxohYAzajCAWHdlGeJbJTtbFemZZipV6+BKHayCWoM5Ol5X71&#10;8MPnXnXhMecsn3rKzGEntQ1f1TZizaiRa9rbTh09au3YtrVjRp02tn3dmPbTxrStGw1Grhs9Yt2o&#10;jPYRp7UPXzdq2Lq2oQkjxbDTRg45beTQ00YOO33E8DNHDj0j48yRI77dBkaePWrEOe1t57aPAue1&#10;t503hrL9/NGjLxgDqID01rntbeeMGslHzhrJToacMYK9DVo7fOApwwacMpRy4ClDBp46FAxamzAw&#10;Y69Th+x1ymDK/icP7r9m0J6rB/ZbNaDfSQP2OGnALsf0/cakHcdOm4ibrL/hZpTKuf+ifjRR7XYp&#10;30LBlQGrXdDZesvsVjXnlUm+mi4wZxCh0RYKu+WlwkXrfIrPsnP6DGEQ82bK1ysPIV9vXpAE1wac&#10;bljowd4Mq28WVH8TWAXrwT6KgIKTAdfZcClfNapMNxulcMsMmJkc07h8wWj9+utvilv/6WJ7vpzu&#10;VXQGWSvWG7eL4oano3DlZ/VYnMWRvrZV6KBSQG771PxFwyd/so3LgbXRtJEaAuvxMlaWL0kcrfBZ&#10;9o/UiEelRhnajYoowzbySB6MP7SrcD0FlAqyaqs1rtR0gefFmXWQby3cCnml8oUKOGEnEIV8CQli&#10;P7L7trW3jx6LfJ3DacCRBIcBRwqBgskiyjw4yTe+Q19/9zjSX603fFQHbZjoJiG0i3AB7hvgJevd&#10;QGXzMh7hBfGAL/DaxSX1T/5cWn8lSfj8e3yb4/r8ZYcbb66e7bJvADsDfcAOgPpFdZe/eNgq3BE9&#10;2RlKeVGWgusSIUq3L1fGW66JdwGqreVbpQ1hveG7CDe6X8hUi1XBsabRJyvh1r0x0KV8+aDy5Vgc&#10;ncA2X77hviNHjsJ9y4cfyvxhdn540ru1XovICk43bNNltfwNZAzYBxp1X5MH5at2S+GGBAHaCig1&#10;y8ZKK53fAqV2lW9nhHADoWBUq4LRbmf5Xp2/qKOCQ8R+ZUODT/dX82Mxunhp4a2ntvMzr4oYBYfU&#10;QoJqy0qUjfWxvaUvA41tRLwLEAqSLX23nq4l362FW/lraFR/VXCUmm6HwaSjamOgKFdWCn75D3yE&#10;z9ofdF+i2tzkYeoYp266r/L12V/k6/0t8oeGfL0QoQE35OuFYWdvpXY13dJoUW0IKwRHpbPCoh5v&#10;hX1GpXPZGbisRitCsiKE6/eOQPHVo6Tda+ufcPVpGOV7S/69Sh8GMD8xFSEPUb4qODKQkG8YcCkv&#10;ETbpu7yMNQ2U693MNVGWULKqtjDd9NPnyIiydFzkhcjUqJbJmlK4rtRZQ7ImNnF1zD+NEzpWwX6Q&#10;bpDt/GkCoDtByOZceUC+ZfJg7hvyjXuz5g8hX/MHn/kiA0bBPruofHVfL5yVvhvadTRXrEgt1NbQ&#10;Vs9QbY2VDcQ2VgJoNIBYRdhtCDe0i3Ar7ebboSQP5g8o2BRCDzbDxoMjmY4swsesQsSh4IaIG4Lb&#10;OJAGNNYEqgwh9Apqu23Mz1pZgQINjYa58tI15cqGWP/0SvWn9aIe7ypiPsXH2TlH4Vgct5bvI5tz&#10;3bfzlQeTB3Pf6fnJyZCvNzLKK2hHLE73MiL9rZKH/N2e0nrNGZCvyaheq2qRbENtncW0ZYE0S6BR&#10;S0EdyWbVivR1/Jb1Fl9bR75mwAIPbkwT4xkrcolIJDqLGPlGDoDmQsS5EtK00uXLKANpG1TbcWUr&#10;YaBExAIdd5Ryh8xBu22ptvbaUrjIVLzy6qsNhJpL+YaC2XmWb7pwBgObJd/svl73Rb5jOua+JA+6&#10;r8955dlbku+C/M3NSr71T0gp3+S+XcnXZFffZcQHMWFSsqGt2vMq6VBBPQINNSpRD51F3c92XF/t&#10;ttw+3gXsKkCOaynQrkjJQy1i5Gv+EE91VQouvrZeibjjlA4Rl1M6L2goYsVXa66hywqFNKsNOq5p&#10;fcr1lCA8WANGsqLhviYJSDb9K4wWqNcw15Bs3BAGVlwj3JKPNAyYY3FQAiAwTvyZzblp3FG+ZfIw&#10;bfrMjvKN3HeR184ieVC+1ZWHfBu5kfgiX5NdZlomDGG6DN8KV/MLeSmdMDyBYgTmFy/j3daWeYjf&#10;8PquwJ7jKKB8ST2AcC3NgJMN5283AEQcz8Iq4nBiH3LFiYFOXM7q6gtz1d/0EyqvFmIXnlogVNuS&#10;L3APpek27BaEcFEVok2S7fjQgqotJQtCrD7D8MYbb5ZwpduwccODOQp9hEMTBrER80eVb/XIr98a&#10;6ui+Tt28/RaXfp26pUu/+fZbB/lm9/VyL4mv1utVAnyXnAHfNQcN7cYMCdWGzhQN4hBoRbmUKNfE&#10;BlYCjTWxvcYZ9cpH/c2H/JR3l0Cjlqa8AMlqvaDSbv0od8i3vLoc1yU6ZxQmFeoYSy5nb12CdwOx&#10;pn63JV99N7JeU94ySVC4ZggKV9WGZLVS5ChKyb755p87I0QcCmY/7NCdcyDkS7dBvvQoot1M+Q4a&#10;NAT5jhw5CvmOHTu+lK/XfWflL72R+OYvPiwI+ZI5pC9UllceTlhZXfStr5opX90X+apd04bIdJGv&#10;2YKmq+OGcEvNKakwOetKx5W+LFdaCYUFSs0x3Ks8647+VQUJhhZzSqAoAfXIEKyjUYBY1avwtkho&#10;V/k2FCwQsTo2qYgrFXV20eFihZkGdeBK4cqs4Mp98TZgwtDQrqbbWbh4pBmCqlWCIdZAKLV8DLJE&#10;Q8ThwRyCg3FcDh4XHzbribNCvu2jx7bkW39nE/dFu3HhLN94S8kDmQPu68MPJA9x28ILZyetTj81&#10;EgZ8+plne9kh3NfkIQy44b4oOAbr0i81v1KCiqySWi2yVqWQWqOu4EqoQuUYEgwhhgpLhCJTpfga&#10;DGkuiIpZr2UkD1SQbEPBODGlOjavqNRcG7PX3UCRbDzS+SJGuC/CzabL/Cwlu6XpmuAm1RaXERSu&#10;dhsWGzJVqVEpUS6Nt9gYBbM3wJ7ZP4fjoBx9y8jXJ85IfJEvie8+k6eGfL3skOWbLpyFfHVfH0Cr&#10;7htnA/bZnXjsQQU30t+47FAqmEmbUysUHClv6cHhvmG6pV+25CtyvZRmqLOzNIH66wB1WctR/VFX&#10;fwqxVF53UJFdvqQuYn35UoSURUvKuVTKiBjhdtRu5bsmu7Vwq6sKiAbpIt5SuPqidovOSn9tyLFE&#10;D4sb+HFKDVj5crh06JdeNv1FvqQ3m5M8pO+6DR46bBgTt9Y9C+RL5sDULeTbZfJQ5b75um+ZP2jA&#10;jQlcXPr14kNjAhdZhLO38GCnU4i4zH0buWnkDEq5ct/6RzpCu4i18stCnaVZqsuACguoKiuhqnDH&#10;lrBCW+XLnlFuU36wRhxFtDYurh+j2jBdHddswSlapAoh3EgVkKx2CxRu2K36a2CTlvgUe9OAOUQl&#10;33z9gWBMf4n5uXMXbqx8P3jo1lK+cdHXyw66r/L1mYdwX+XrhbNawa1fXWhN4PKtYxWMB5tC6MFm&#10;EV6CwIAjkQAq2GtnXoJoXH8wnQgzrvy4o5TRcenE4biUkQOUtqpwS+2GZEOs6lWNWpZKYhyvpJb1&#10;ZLYavgiiAlBbVES85Ufig1bcW3WU+nDAjyDcyHSdokWai3BRLTDBRbidc1y1G45bmm4orzM2afEj&#10;neXL0YmEeAiPQOlvz2+CfF9+3E3Pnz2ycc+i4b4xdQv5mj9k+aYbb07gNGCv/nZOgss7cOTB5YUI&#10;bRgRl9eASyfWjGNWV0pZSwYtKXdKLdAxag4bjoShzFzDg0O+pYjVruqsRVMpL8ZrU0/q+h9rqDug&#10;+5Z1t7fsDrEl8LMZDdFXaa6H88JCTnCbM7Ow21K4qAfhNhy3TBVCdp3rjeUvnZbqjbzEB0v5clBn&#10;b8RDYHQtOhrx/+GEMRsrX5a/HDeUTX+3378p3/KL8qX7MnUzeajvulW/d5bzhyTfSCG89xb3L1Qw&#10;ebAPsJcKxoO14UiFnc+FEyPiyInDj+NeRqnmyC5CzWWWbF7RUHOVHOc/pBq5BOJmJxydOMnmGWE4&#10;6xkz94OHycVvioEpG0JjY68/QiB9HnJggDOi8+CsyM7clIpCVPpREaWsqbgSu82SrS4maLTlFVz0&#10;yj8ESwXVAlQLtNtwXIXbpeM2lsYalapky8V3Xcq9sX8Ox3EJACBfYiNCkwdIeH2/LyFIZFkJtF66&#10;lu/ffnaFYl91QPqJ34b7Kt/ytkVc+vWLnPUErjJgUojq4cmcBOvBTuOAT/CYCkciETbc2YlLM9aP&#10;O0u5VHNcbgsph5qRsgpmDTskAAYKzoKJaaWw4mv6m4qP8tlAEn3+ozjwCUWcIEMBMkWdIE/CSlmn&#10;JEHhhtGi2kgPQNJrnhiVXqtokC4CQkadHTcQsnMp6y6VTrtZqo3qxY9zCA5HhzF50H1DvpzIMzee&#10;pRqRZSXQeulavixvLe7DB16asXUj9917nylhG12lv8q3QwYc14BNgoFfwQgPJg+O2xnaMIhHKMuL&#10;Eppx6BhHBKpZQSNlUCbKIeVIlNkAKRAbwSOOLaKzEu5zU/eMIzRALwLyLNBxCUY8HAFOGEBIG8wQ&#10;AI5lhoBwIz0IyYKGZNENAlK13Qm3RIivsVQi7X6ptstL7I0DmTzovmXywClwLq/N/SZSRJCVNIul&#10;W/l++NaflPxP5+xWum/ctvDaWSlffKvMgPN3h1opRNzF8DpaNZPzm3AxmVvTfJYycgmd+JyOT6Aj&#10;ZRGCBiFlRIx8qdAT6EKlWBFH6GazERrdIBofBBsZQClldYxqnXLAuY9J1ZONxbCNSeMOkENeTvMr&#10;gizdSrhmCClHqCdk6lX0oNqeF6WpRnte3J7F3XpEO4/uS5BES8wEjnz/eEr1AyUfPPnTSprF0q18&#10;WeISxM8O2k33jbtuNIny9dpZrWDzh/Srew0DLj1YEac82D/H6feI8q+Ee0lYBZe5RDhx6NjH05Cy&#10;CEEjX6RMQkIkNH+X0tkiiD1/9EOwh4ScDXeAKzv2gTBj0zYHPdiGahgm+YFY+PTBVKyBl3RvMgqN&#10;ttRuCFcNdRbuxiwhSis9LG5fLh6FAJRvuK/pDR3vlVOrv0b4/p1nV6LsuPQkX5ZQ8JOz/h33RcEk&#10;DySF8Bjy9RtvyjcmcBAaGXCkECbBzORMJLThKpHwL3L6O/fF3xpyVlfmxCHiUsqsZ5/JX3NsG4MQ&#10;xN8bob9Si601xUzOCrOLWBMbRN0P4seRvCni/GWtRYx1MIw7wCqOAIcQGJkYgxukPfDAgyi1B7tV&#10;WJ2XLleGNK30vPgRF4/F0dEuoEfRr6rEl9nkU7957fDd1B4irOTYadmAfFnIIt6cleZ9YOXB6WfL&#10;JFH5qmDkK4mRP4QBxxwupnFJvvl7yKHgUsSRTqjjHsyYl/QKAmjI5e+HUnPAi4b02y4BG5ZdIfVz&#10;PqtYe4ZS7gwCICR0DANkFATDnnVi/AKekw0ffyI0QiBcNTo/TIIf/+RniDjEJDZmqfS40Uv1sWLx&#10;WHakkC/uS3rzylXHq7c/H7It8quE2NWyYfm6vHfjKvf48oytF89Orah8IxWzIWHQ/KHMgLOC069J&#10;mwTDbBLx0tYPk8U1tZaIndWZE3f8cjKbcaBSVVsWIdBQSfkSICl/X5BOixABosndNY02kS+Z7nOm&#10;nKYV1tCB7cl0aT7F3rADZhRiYv5Rw+7gQUtlixRebo4s4uovlylijgux2AFGYP+n559ZfAGWBIw6&#10;sr7t9juRzttvv12Ja0NLpcqNXqqPFYvydRAw8UW+r59zsDIDna8zdF42Vr4u75y1b+z9ioVjw33L&#10;/CHLN/2uI/ItL6KZRdi0rUQip8KKOCk4X1aLhNiLa8gXHdMeMY9pCG7zUMq0VKcIZTBGc1IIjngw&#10;MCaCN938fSZGTPAZ47AN2uadd9997733P/jgg4qmvHz44Yc2EpVqVV7YjI3f/etf0Qrv0mbPPf8C&#10;e3vo4V/f/8CD7Pmuu++9+ZbbLr70ckYeSEOUyNrMTYk35G6oxEy0nJdJBS2CwcM/e2Csg1hzCUSM&#10;6ZbXJRWxUwjtmTlTlzpWiJu3VLuoF7Ub1vvGXRe9UY/wDPU9ZAuNZdPk60K3iHQC/GDBsCPmxrM7&#10;aViM/KGjAScF6z0oOPxJEYcTQzQ6VsGU9ATVtkVUi2QbArWCq9HqHIsYaN3119/08COPMvlFZNU5&#10;/5MWtI6SaGDzwt8/9cxPfnrfRZdchiKJ3GcAQQhaNXOaJhU4C+NhFnFKJ7AGRGwuoQ2jXSfBJdAx&#10;Il5/w83mFS5KUC1uxuJOYknyvfuSN48dEioC7125tDrtjV42R76x0Eu8P1fisTnfuuWwMRccMfOU&#10;w2cfcagKTklwIeL0XQwVrA0DE2KdmAo9gTYIzUV9U1HqNZRKScLDoWm/e+798VNPP/POO+/onZR/&#10;y8v79eJL1mOiDR/9Jy5EQmy4OMZPN2Pox6rRa7o6lE1ab+aUSSrMKDAUEhvMAlMgIXZKF6lwqd0A&#10;L3mL0QC10YsqJW7q8tg9b91z6VuXHZnEWrieYDzfeK/tvHwk+ZYLKfb7d55NNKTbjRB70QvAiP32&#10;mglMoj54+fFKNB952WLy7V16l3/80ivf3uU/7fK///f/H1SoKGkF/7HqAAAAAElFTkSuQmCCUEsD&#10;BBQABgAIAAAAIQA40+uz4AAAAAkBAAAPAAAAZHJzL2Rvd25yZXYueG1sTI9BS8NAFITvgv9heYK3&#10;drONlTTmpZSinopgK0hv2+Q1Cc2+Ddltkv5715MehxlmvsnWk2nFQL1rLCOoeQSCuLBlwxXC1+Ft&#10;loBwXnOpW8uEcCMH6/z+LtNpaUf+pGHvKxFK2KUaofa+S6V0RU1Gu7ntiIN3tr3RPsi+kmWvx1Bu&#10;WrmIomdpdMNhodYdbWsqLvurQXgf9biJ1euwu5y3t+Nh+fG9U4T4+DBtXkB4mvxfGH7xAzrkgelk&#10;r1w60SIsArhHmKnlCkTw40QpECeEpzhOQOaZ/P8g/wEAAP//AwBQSwMEFAAGAAgAAAAhAKomDr68&#10;AAAAIQEAABkAAABkcnMvX3JlbHMvZTJvRG9jLnhtbC5yZWxzhI9BasMwEEX3hdxBzD6WnUUoxbI3&#10;oeBtSA4wSGNZxBoJSS317SPIJoFAl/M//z2mH//8Kn4pZRdYQde0IIh1MI6tguvle/8JIhdkg2tg&#10;UrBRhnHYffRnWrHUUV5czKJSOCtYSolfUma9kMfchEhcmzkkj6WeycqI+oaW5KFtjzI9M2B4YYrJ&#10;KEiT6UBctljN/7PDPDtNp6B/PHF5o5DOV3cFYrJUFHgyDh9h10S2IIdevjw23AEAAP//AwBQSwEC&#10;LQAUAAYACAAAACEAsYJntgoBAAATAgAAEwAAAAAAAAAAAAAAAAAAAAAAW0NvbnRlbnRfVHlwZXNd&#10;LnhtbFBLAQItABQABgAIAAAAIQA4/SH/1gAAAJQBAAALAAAAAAAAAAAAAAAAADsBAABfcmVscy8u&#10;cmVsc1BLAQItABQABgAIAAAAIQDNBhWbMAQAALANAAAOAAAAAAAAAAAAAAAAADoCAABkcnMvZTJv&#10;RG9jLnhtbFBLAQItAAoAAAAAAAAAIQBIHoYBcqwAAHKsAAAUAAAAAAAAAAAAAAAAAJYGAABkcnMv&#10;bWVkaWEvaW1hZ2UxLnBuZ1BLAQItABQABgAIAAAAIQA40+uz4AAAAAkBAAAPAAAAAAAAAAAAAAAA&#10;ADqzAABkcnMvZG93bnJldi54bWxQSwECLQAUAAYACAAAACEAqiYOvrwAAAAhAQAAGQAAAAAAAAAA&#10;AAAAAABHtAAAZHJzL19yZWxzL2Uyb0RvYy54bWwucmVsc1BLBQYAAAAABgAGAHwBAAA6tQAAAAA=&#10;">
                <v:group id="Group 379" o:spid="_x0000_s1058" style="position:absolute;left:1776;top:3619;width:3538;height:4497" coordorigin="1412,7526" coordsize="3064,368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qQTMyQAAAOMAAAAPAAAAZHJzL2Rvd25yZXYueG1sRE/NasJA&#10;EL4LfYdlCt7qJhGTNnUVkbZ4EKFaKL0N2TEJZmdDdpvEt+8KBY/z/c9yPZpG9NS52rKCeBaBIC6s&#10;rrlU8HV6f3oG4TyyxsYyKbiSg/XqYbLEXNuBP6k/+lKEEHY5Kqi8b3MpXVGRQTezLXHgzrYz6MPZ&#10;lVJ3OIRw08gkilJpsObQUGFL24qKy/HXKPgYcNjM47d+fzlvrz+nxeF7H5NS08dx8wrC0+jv4n/3&#10;Tof5WZrFSZq8LOD2UwBArv4AAAD//wMAUEsBAi0AFAAGAAgAAAAhANvh9svuAAAAhQEAABMAAAAA&#10;AAAAAAAAAAAAAAAAAFtDb250ZW50X1R5cGVzXS54bWxQSwECLQAUAAYACAAAACEAWvQsW78AAAAV&#10;AQAACwAAAAAAAAAAAAAAAAAfAQAAX3JlbHMvLnJlbHNQSwECLQAUAAYACAAAACEARKkEzMkAAADj&#10;AAAADwAAAAAAAAAAAAAAAAAHAgAAZHJzL2Rvd25yZXYueG1sUEsFBgAAAAADAAMAtwAAAP0CAAAA&#10;AA==&#10;">
                  <v:shape id="Picture 4" o:spid="_x0000_s1059" type="#_x0000_t75" style="position:absolute;left:1412;top:8123;width:3064;height:309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JJQNygAAAOMAAAAPAAAAZHJzL2Rvd25yZXYueG1sRI9BT8Mw&#10;DIXvSPyHyEjcWLoiSlWWTVBpgLitIMHRakxb0ThVkm7dv8cHJI72e37v82a3uFEdKcTBs4H1KgNF&#10;3Ho7cGfg431/U4KKCdni6JkMnCnCbnt5scHK+hMf6NikTkkIxwoN9ClNldax7clhXPmJWLRvHxwm&#10;GUOnbcCThLtR51lWaIcDS0OPE9U9tT/N7AzMzfD1nBfL26d9ud/P9aEO4elszPXV8vgAKtGS/s1/&#10;169W8G/v8rJcF5lAy0+yAL39BQAA//8DAFBLAQItABQABgAIAAAAIQDb4fbL7gAAAIUBAAATAAAA&#10;AAAAAAAAAAAAAAAAAABbQ29udGVudF9UeXBlc10ueG1sUEsBAi0AFAAGAAgAAAAhAFr0LFu/AAAA&#10;FQEAAAsAAAAAAAAAAAAAAAAAHwEAAF9yZWxzLy5yZWxzUEsBAi0AFAAGAAgAAAAhAIYklA3KAAAA&#10;4wAAAA8AAAAAAAAAAAAAAAAABwIAAGRycy9kb3ducmV2LnhtbFBLBQYAAAAAAwADALcAAAD+AgAA&#10;AAA=&#10;">
                    <v:imagedata r:id="rId29" o:title=""/>
                  </v:shape>
                  <v:shape id="Text Box 3" o:spid="_x0000_s1060" type="#_x0000_t202" style="position:absolute;left:1442;top:7526;width:3034;height:57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pGXYywAAAOIAAAAPAAAAZHJzL2Rvd25yZXYueG1sRI/NasJA&#10;FIX3Bd9huEI3UiemYjU6ipYIgnYRW+j2krkmwcydkJlq0qfvLIQuD+ePb7XpTC1u1LrKsoLJOAJB&#10;nFtdcaHg63P/MgfhPLLG2jIp6MnBZj14WmGi7Z0zup19IcIIuwQVlN43iZQuL8mgG9uGOHgX2xr0&#10;QbaF1C3ew7ipZRxFM2mw4vBQYkPvJeXX849RkHbH0+++6j+yPjuM4u86tbtRqtTzsNsuQXjq/H/4&#10;0T5oBW9xPJ9MF68BIiAFHJDrPwAAAP//AwBQSwECLQAUAAYACAAAACEA2+H2y+4AAACFAQAAEwAA&#10;AAAAAAAAAAAAAAAAAAAAW0NvbnRlbnRfVHlwZXNdLnhtbFBLAQItABQABgAIAAAAIQBa9CxbvwAA&#10;ABUBAAALAAAAAAAAAAAAAAAAAB8BAABfcmVscy8ucmVsc1BLAQItABQABgAIAAAAIQCGpGXYywAA&#10;AOIAAAAPAAAAAAAAAAAAAAAAAAcCAABkcnMvZG93bnJldi54bWxQSwUGAAAAAAMAAwC3AAAA/wIA&#10;AAAA&#10;" filled="f" strokecolor="#e66914" strokeweight="1.5pt">
                    <v:textbox>
                      <w:txbxContent>
                        <w:p w14:paraId="5C9AB2E1" w14:textId="77777777" w:rsidR="00E032F8" w:rsidRPr="00882C74" w:rsidRDefault="00E032F8" w:rsidP="00E032F8">
                          <w:pPr>
                            <w:spacing w:line="240" w:lineRule="auto"/>
                            <w:ind w:right="-120"/>
                            <w:rPr>
                              <w:b/>
                              <w:sz w:val="20"/>
                              <w:lang w:val="pl-PL"/>
                            </w:rPr>
                          </w:pPr>
                          <w:r w:rsidRPr="00882C74">
                            <w:rPr>
                              <w:b/>
                              <w:sz w:val="20"/>
                              <w:lang w:val="pl-PL"/>
                            </w:rPr>
                            <w:t>Wskaźnik dawki powoli przesuwa się od 60 do 0: 60, 50, 40, 30, 20, 10, 0.</w:t>
                          </w:r>
                        </w:p>
                        <w:p w14:paraId="35CD5714" w14:textId="77777777" w:rsidR="00E032F8" w:rsidRPr="00882C74" w:rsidRDefault="00E032F8" w:rsidP="00E032F8">
                          <w:pPr>
                            <w:ind w:right="-120"/>
                            <w:rPr>
                              <w:rFonts w:ascii="Calibri" w:hAnsi="Calibri"/>
                              <w:sz w:val="20"/>
                              <w:lang w:val="pl-PL"/>
                            </w:rPr>
                          </w:pPr>
                        </w:p>
                        <w:p w14:paraId="21925EFA" w14:textId="77777777" w:rsidR="00E032F8" w:rsidRPr="00882C74" w:rsidRDefault="00E032F8" w:rsidP="00E032F8">
                          <w:pPr>
                            <w:ind w:right="-120"/>
                            <w:rPr>
                              <w:sz w:val="20"/>
                              <w:lang w:val="pl-PL"/>
                            </w:rPr>
                          </w:pPr>
                        </w:p>
                      </w:txbxContent>
                    </v:textbox>
                  </v:shape>
                </v:group>
                <v:shape id="Text Box 9" o:spid="_x0000_s1061" type="#_x0000_t202" style="position:absolute;left:3454;top:4421;width:2105;height:57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WrXEywAAAOIAAAAPAAAAZHJzL2Rvd25yZXYueG1sRI9Pa8JA&#10;FMTvQr/D8gRvuvFvQ+oqEhBF2oPWS2+v2WcSzL5Ns6tGP31XKPQ4zMxvmPmyNZW4UuNKywqGgwgE&#10;cWZ1ybmC4+e6H4NwHlljZZkU3MnBcvHSmWOi7Y33dD34XAQIuwQVFN7XiZQuK8igG9iaOHgn2xj0&#10;QTa51A3eAtxUchRFM2mw5LBQYE1pQdn5cDEKdun6A/ffIxM/qnTzflrVP8evqVK9brt6A+Gp9f/h&#10;v/ZWK4gn0+HreDybwPNSuANy8QsAAP//AwBQSwECLQAUAAYACAAAACEA2+H2y+4AAACFAQAAEwAA&#10;AAAAAAAAAAAAAAAAAAAAW0NvbnRlbnRfVHlwZXNdLnhtbFBLAQItABQABgAIAAAAIQBa9CxbvwAA&#10;ABUBAAALAAAAAAAAAAAAAAAAAB8BAABfcmVscy8ucmVsc1BLAQItABQABgAIAAAAIQBRWrXEywAA&#10;AOIAAAAPAAAAAAAAAAAAAAAAAAcCAABkcnMvZG93bnJldi54bWxQSwUGAAAAAAMAAwC3AAAA/wIA&#10;AAAA&#10;" filled="f" stroked="f" strokeweight=".5pt">
                  <v:textbox>
                    <w:txbxContent>
                      <w:p w14:paraId="7F1DFFE7" w14:textId="77777777" w:rsidR="00E032F8" w:rsidRDefault="00E032F8" w:rsidP="00882C74">
                        <w:pPr>
                          <w:spacing w:line="240" w:lineRule="auto"/>
                        </w:pPr>
                        <w:r w:rsidRPr="00882C74">
                          <w:rPr>
                            <w:b/>
                            <w:szCs w:val="22"/>
                          </w:rPr>
                          <w:t>Czerwone pask</w:t>
                        </w:r>
                        <w:r w:rsidR="004771E9">
                          <w:rPr>
                            <w:b/>
                            <w:szCs w:val="22"/>
                          </w:rPr>
                          <w:t>i</w:t>
                        </w:r>
                      </w:p>
                    </w:txbxContent>
                  </v:textbox>
                </v:shape>
                <v:shape id="Text Box 7" o:spid="_x0000_s1062" type="#_x0000_t202" style="position:absolute;left:1811;top:4421;width:1923;height:82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wCYiyQAAAOMAAAAPAAAAZHJzL2Rvd25yZXYueG1sRE/NasJA&#10;EL4X+g7LFHqrG5WkIbqKBKSl6EHrxduYHZNgdjbNbjX69K5Q6HG+/5nOe9OIM3WutqxgOIhAEBdW&#10;11wq2H0v31IQziNrbCyTgis5mM+en6aYaXvhDZ23vhQhhF2GCirv20xKV1Rk0A1sSxy4o+0M+nB2&#10;pdQdXkK4aeQoihJpsObQUGFLeUXFaftrFHzlyzVuDiOT3pr8Y3VctD+7fazU60u/mIDw1Pt/8Z/7&#10;U4f543GcJsP3JIbHTwEAObsDAAD//wMAUEsBAi0AFAAGAAgAAAAhANvh9svuAAAAhQEAABMAAAAA&#10;AAAAAAAAAAAAAAAAAFtDb250ZW50X1R5cGVzXS54bWxQSwECLQAUAAYACAAAACEAWvQsW78AAAAV&#10;AQAACwAAAAAAAAAAAAAAAAAfAQAAX3JlbHMvLnJlbHNQSwECLQAUAAYACAAAACEAmsAmIskAAADj&#10;AAAADwAAAAAAAAAAAAAAAAAHAgAAZHJzL2Rvd25yZXYueG1sUEsFBgAAAAADAAMAtwAAAP0CAAAA&#10;AA==&#10;" filled="f" stroked="f" strokeweight=".5pt">
                  <v:textbox>
                    <w:txbxContent>
                      <w:p w14:paraId="414EB7D6" w14:textId="77777777" w:rsidR="004771E9" w:rsidRDefault="004771E9" w:rsidP="00882C74">
                        <w:pPr>
                          <w:spacing w:line="240" w:lineRule="auto"/>
                          <w:rPr>
                            <w:b/>
                            <w:szCs w:val="22"/>
                            <w:lang w:val="pl-PL"/>
                          </w:rPr>
                        </w:pPr>
                      </w:p>
                      <w:p w14:paraId="03EF5221" w14:textId="77777777" w:rsidR="00E032F8" w:rsidRPr="00882C74" w:rsidRDefault="00E032F8" w:rsidP="00882C74">
                        <w:pPr>
                          <w:spacing w:line="240" w:lineRule="auto"/>
                          <w:rPr>
                            <w:lang w:val="pl-PL"/>
                          </w:rPr>
                        </w:pPr>
                        <w:r w:rsidRPr="00882C74">
                          <w:rPr>
                            <w:b/>
                            <w:szCs w:val="22"/>
                            <w:lang w:val="pl-PL"/>
                          </w:rPr>
                          <w:t>Wskaźnik dawki</w:t>
                        </w:r>
                      </w:p>
                    </w:txbxContent>
                  </v:textbox>
                </v:shape>
              </v:group>
            </w:pict>
          </mc:Fallback>
        </mc:AlternateContent>
      </w:r>
    </w:p>
    <w:p w14:paraId="3B67EB21" w14:textId="77777777" w:rsidR="00E032F8" w:rsidRPr="00501938" w:rsidRDefault="00E032F8" w:rsidP="00E032F8">
      <w:pPr>
        <w:tabs>
          <w:tab w:val="left" w:pos="283"/>
        </w:tabs>
        <w:spacing w:after="240" w:line="240" w:lineRule="auto"/>
        <w:ind w:left="284" w:hanging="280"/>
        <w:rPr>
          <w:szCs w:val="22"/>
          <w:lang w:val="pl-PL"/>
        </w:rPr>
      </w:pPr>
    </w:p>
    <w:p w14:paraId="1CB41F84" w14:textId="77777777" w:rsidR="00E032F8" w:rsidRPr="00501938" w:rsidRDefault="00E032F8" w:rsidP="00E032F8">
      <w:pPr>
        <w:tabs>
          <w:tab w:val="left" w:pos="283"/>
        </w:tabs>
        <w:spacing w:after="240" w:line="240" w:lineRule="auto"/>
        <w:ind w:left="284" w:hanging="280"/>
        <w:rPr>
          <w:szCs w:val="22"/>
          <w:lang w:val="pl-PL"/>
        </w:rPr>
      </w:pPr>
    </w:p>
    <w:p w14:paraId="4529DA9A" w14:textId="77777777" w:rsidR="00E032F8" w:rsidRPr="00501938" w:rsidRDefault="00E032F8" w:rsidP="00E032F8">
      <w:pPr>
        <w:tabs>
          <w:tab w:val="left" w:pos="283"/>
        </w:tabs>
        <w:spacing w:after="240" w:line="240" w:lineRule="auto"/>
        <w:ind w:left="284" w:hanging="280"/>
        <w:rPr>
          <w:szCs w:val="22"/>
          <w:lang w:val="pl-PL"/>
        </w:rPr>
      </w:pPr>
    </w:p>
    <w:p w14:paraId="71B42301" w14:textId="77777777" w:rsidR="00E032F8" w:rsidRDefault="00E032F8" w:rsidP="00E032F8">
      <w:pPr>
        <w:tabs>
          <w:tab w:val="left" w:pos="283"/>
        </w:tabs>
        <w:spacing w:after="240" w:line="240" w:lineRule="auto"/>
        <w:ind w:left="284" w:hanging="280"/>
        <w:rPr>
          <w:szCs w:val="22"/>
          <w:lang w:val="pl-PL"/>
        </w:rPr>
      </w:pPr>
    </w:p>
    <w:p w14:paraId="26AFCE22" w14:textId="77777777" w:rsidR="00137BBF" w:rsidRDefault="00137BBF" w:rsidP="00E032F8">
      <w:pPr>
        <w:tabs>
          <w:tab w:val="left" w:pos="283"/>
        </w:tabs>
        <w:spacing w:after="240" w:line="240" w:lineRule="auto"/>
        <w:ind w:left="284" w:hanging="280"/>
        <w:rPr>
          <w:szCs w:val="22"/>
          <w:lang w:val="pl-PL"/>
        </w:rPr>
      </w:pPr>
    </w:p>
    <w:p w14:paraId="4183B010" w14:textId="77777777" w:rsidR="00E032F8" w:rsidRDefault="00E032F8" w:rsidP="00CC427C">
      <w:pPr>
        <w:tabs>
          <w:tab w:val="left" w:pos="283"/>
        </w:tabs>
        <w:spacing w:after="240" w:line="240" w:lineRule="auto"/>
        <w:rPr>
          <w:szCs w:val="22"/>
          <w:lang w:val="pl-PL"/>
        </w:rPr>
      </w:pPr>
    </w:p>
    <w:p w14:paraId="74063B1D" w14:textId="77777777" w:rsidR="001572B5" w:rsidRDefault="001572B5" w:rsidP="00CC427C">
      <w:pPr>
        <w:tabs>
          <w:tab w:val="left" w:pos="283"/>
        </w:tabs>
        <w:spacing w:after="240" w:line="240" w:lineRule="auto"/>
        <w:rPr>
          <w:szCs w:val="22"/>
          <w:lang w:val="pl-PL"/>
        </w:rPr>
      </w:pPr>
    </w:p>
    <w:p w14:paraId="2E16B78E" w14:textId="77777777" w:rsidR="001572B5" w:rsidRPr="00501938" w:rsidRDefault="001572B5" w:rsidP="00CC427C">
      <w:pPr>
        <w:tabs>
          <w:tab w:val="left" w:pos="283"/>
        </w:tabs>
        <w:spacing w:after="240" w:line="240" w:lineRule="auto"/>
        <w:rPr>
          <w:szCs w:val="22"/>
          <w:lang w:val="pl-PL"/>
        </w:rPr>
      </w:pPr>
    </w:p>
    <w:p w14:paraId="388C8B58" w14:textId="77777777" w:rsidR="00E032F8" w:rsidRPr="00501938" w:rsidRDefault="00E032F8" w:rsidP="00E032F8">
      <w:pPr>
        <w:tabs>
          <w:tab w:val="clear" w:pos="567"/>
          <w:tab w:val="left" w:pos="708"/>
        </w:tabs>
        <w:autoSpaceDE w:val="0"/>
        <w:autoSpaceDN w:val="0"/>
        <w:adjustRightInd w:val="0"/>
        <w:spacing w:after="240" w:line="280" w:lineRule="exact"/>
        <w:rPr>
          <w:b/>
          <w:color w:val="000000"/>
          <w:szCs w:val="22"/>
          <w:lang w:val="pl-PL"/>
        </w:rPr>
      </w:pPr>
      <w:r>
        <w:rPr>
          <w:b/>
          <w:color w:val="000000"/>
          <w:szCs w:val="22"/>
          <w:lang w:val="pl-PL"/>
        </w:rPr>
        <w:tab/>
      </w:r>
      <w:r w:rsidR="00CC427C">
        <w:rPr>
          <w:b/>
          <w:color w:val="000000"/>
          <w:szCs w:val="22"/>
          <w:lang w:val="pl-PL"/>
        </w:rPr>
        <w:tab/>
      </w:r>
      <w:r w:rsidR="00CC427C">
        <w:rPr>
          <w:b/>
          <w:color w:val="000000"/>
          <w:szCs w:val="22"/>
          <w:lang w:val="pl-PL"/>
        </w:rPr>
        <w:tab/>
      </w:r>
      <w:r w:rsidRPr="00501938">
        <w:rPr>
          <w:b/>
          <w:color w:val="000000"/>
          <w:szCs w:val="22"/>
          <w:lang w:val="pl-PL"/>
        </w:rPr>
        <w:t>Rysunek N</w:t>
      </w:r>
    </w:p>
    <w:p w14:paraId="02CA70C3" w14:textId="77777777" w:rsidR="00E032F8" w:rsidRPr="00501938" w:rsidRDefault="00E032F8" w:rsidP="00E032F8">
      <w:pPr>
        <w:tabs>
          <w:tab w:val="clear" w:pos="567"/>
          <w:tab w:val="left" w:pos="708"/>
        </w:tabs>
        <w:spacing w:after="240" w:line="280" w:lineRule="exact"/>
        <w:rPr>
          <w:szCs w:val="22"/>
          <w:u w:val="single"/>
          <w:lang w:val="pl-PL"/>
        </w:rPr>
      </w:pPr>
      <w:r w:rsidRPr="00501938">
        <w:rPr>
          <w:color w:val="000000"/>
          <w:szCs w:val="22"/>
          <w:u w:val="single"/>
          <w:lang w:val="pl-PL"/>
        </w:rPr>
        <w:t>Skąd wiadomo, że inhalator jest pusty?</w:t>
      </w:r>
    </w:p>
    <w:p w14:paraId="2B548863" w14:textId="77777777" w:rsidR="00E032F8" w:rsidRPr="00501938" w:rsidRDefault="00E032F8" w:rsidP="00E032F8">
      <w:pPr>
        <w:tabs>
          <w:tab w:val="clear" w:pos="567"/>
          <w:tab w:val="left" w:pos="708"/>
        </w:tabs>
        <w:autoSpaceDE w:val="0"/>
        <w:autoSpaceDN w:val="0"/>
        <w:adjustRightInd w:val="0"/>
        <w:spacing w:after="240" w:line="240" w:lineRule="auto"/>
        <w:rPr>
          <w:color w:val="000000"/>
          <w:szCs w:val="22"/>
          <w:lang w:val="pl-PL"/>
        </w:rPr>
      </w:pPr>
      <w:r w:rsidRPr="00501938">
        <w:rPr>
          <w:szCs w:val="22"/>
          <w:lang w:val="pl-PL"/>
        </w:rPr>
        <w:t xml:space="preserve">Gdy </w:t>
      </w:r>
      <w:r>
        <w:rPr>
          <w:szCs w:val="22"/>
          <w:lang w:val="pl-PL"/>
        </w:rPr>
        <w:t>pomarańczowy</w:t>
      </w:r>
      <w:r w:rsidRPr="00501938">
        <w:rPr>
          <w:szCs w:val="22"/>
          <w:lang w:val="pl-PL"/>
        </w:rPr>
        <w:t xml:space="preserve"> przycisk nie powraca w pełni do pozycji wyciśniętej do góry lub blokuje się w pozycji pośredniej, oznacza to, że w inhalatorze znajduje się ostatnia dawka (Rysunek O). Mimo zablokowania </w:t>
      </w:r>
      <w:r>
        <w:rPr>
          <w:szCs w:val="22"/>
          <w:lang w:val="pl-PL"/>
        </w:rPr>
        <w:t>pomarańczowego</w:t>
      </w:r>
      <w:r w:rsidRPr="00501938">
        <w:rPr>
          <w:szCs w:val="22"/>
          <w:lang w:val="pl-PL"/>
        </w:rPr>
        <w:t xml:space="preserve"> przycisku, inhalacja ostatniej dawki wciąż jest możliwa. Po przyjęciu ostatniej dawki inhalator nie może być ponownie użyty i należy wymienić go na nowy.</w:t>
      </w:r>
    </w:p>
    <w:p w14:paraId="65010380" w14:textId="52AB2025" w:rsidR="00E032F8" w:rsidRPr="00501938" w:rsidRDefault="00EC0972" w:rsidP="00E032F8">
      <w:pPr>
        <w:tabs>
          <w:tab w:val="clear" w:pos="567"/>
          <w:tab w:val="left" w:pos="708"/>
        </w:tabs>
        <w:autoSpaceDE w:val="0"/>
        <w:autoSpaceDN w:val="0"/>
        <w:adjustRightInd w:val="0"/>
        <w:spacing w:after="240" w:line="280" w:lineRule="exact"/>
        <w:rPr>
          <w:szCs w:val="22"/>
          <w:lang w:val="pl-PL"/>
        </w:rPr>
      </w:pPr>
      <w:r>
        <w:rPr>
          <w:noProof/>
          <w:sz w:val="24"/>
          <w:szCs w:val="24"/>
        </w:rPr>
        <mc:AlternateContent>
          <mc:Choice Requires="wpg">
            <w:drawing>
              <wp:anchor distT="0" distB="0" distL="114300" distR="114300" simplePos="0" relativeHeight="251653120" behindDoc="0" locked="0" layoutInCell="1" allowOverlap="1" wp14:anchorId="31C4B355" wp14:editId="636FCA27">
                <wp:simplePos x="0" y="0"/>
                <wp:positionH relativeFrom="column">
                  <wp:posOffset>-52070</wp:posOffset>
                </wp:positionH>
                <wp:positionV relativeFrom="paragraph">
                  <wp:posOffset>179070</wp:posOffset>
                </wp:positionV>
                <wp:extent cx="1710055" cy="1759585"/>
                <wp:effectExtent l="635" t="0" r="3810" b="2540"/>
                <wp:wrapNone/>
                <wp:docPr id="64240599" name="Group 38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710055" cy="1759585"/>
                          <a:chOff x="2268" y="10573"/>
                          <a:chExt cx="2693" cy="2771"/>
                        </a:xfrm>
                      </wpg:grpSpPr>
                      <pic:pic xmlns:pic="http://schemas.openxmlformats.org/drawingml/2006/picture">
                        <pic:nvPicPr>
                          <pic:cNvPr id="1546869271" name="Picture 6"/>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2268" y="10573"/>
                            <a:ext cx="2693" cy="2771"/>
                          </a:xfrm>
                          <a:prstGeom prst="rect">
                            <a:avLst/>
                          </a:prstGeom>
                          <a:noFill/>
                          <a:extLst>
                            <a:ext uri="{909E8E84-426E-40DD-AFC4-6F175D3DCCD1}">
                              <a14:hiddenFill xmlns:a14="http://schemas.microsoft.com/office/drawing/2010/main">
                                <a:solidFill>
                                  <a:srgbClr val="FFFFFF"/>
                                </a:solidFill>
                              </a14:hiddenFill>
                            </a:ext>
                          </a:extLst>
                        </pic:spPr>
                      </pic:pic>
                      <wps:wsp>
                        <wps:cNvPr id="1409619316" name="Text Box 386"/>
                        <wps:cNvSpPr txBox="1">
                          <a:spLocks noChangeArrowheads="1"/>
                        </wps:cNvSpPr>
                        <wps:spPr bwMode="auto">
                          <a:xfrm>
                            <a:off x="3278" y="10759"/>
                            <a:ext cx="1620" cy="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49C2CB7" w14:textId="77777777" w:rsidR="00E032F8" w:rsidRPr="00882C74" w:rsidRDefault="00E032F8" w:rsidP="00E032F8">
                              <w:pPr>
                                <w:rPr>
                                  <w:b/>
                                  <w:szCs w:val="22"/>
                                  <w:lang w:val="sv-SE"/>
                                </w:rPr>
                              </w:pPr>
                              <w:r w:rsidRPr="00882C74">
                                <w:rPr>
                                  <w:b/>
                                  <w:szCs w:val="22"/>
                                  <w:lang w:val="sv-SE"/>
                                </w:rPr>
                                <w:t>Zablokowany</w:t>
                              </w:r>
                            </w:p>
                          </w:txbxContent>
                        </wps:txbx>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31C4B355" id="Group 384" o:spid="_x0000_s1063" style="position:absolute;margin-left:-4.1pt;margin-top:14.1pt;width:134.65pt;height:138.55pt;z-index:251653120" coordorigin="2268,10573" coordsize="2693,277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EiJoFNwMAAKkHAAAOAAAAZHJzL2Uyb0RvYy54bWycVW1P2zAQ/j5p/8HK&#10;d8hL25RGtIiNDSGxDW3sB7iOk1gktme7pOzX785OSnkRAz4kOvvs83PPPWcfn2y7ltxyY4WSyyg9&#10;TCLCJVOlkPUy+n399eAoItZRWdJWSb6M7riNTlYfPxz3uuCZalRbckMgiLRFr5dR45wu4tiyhnfU&#10;HirNJTgrZTrqYGjquDS0h+hdG2dJkse9MqU2inFrYfYsOKOVj19VnLkfVWW5I+0yAmzO/43/r/Ef&#10;r45pURuqG8EGGPQdKDoqJBy6C3VGHSUbI56E6gQzyqrKHTLVxaqqBOM+B8gmTR5lc27URvtc6qKv&#10;9Y4moPYRT+8Oy77fnhv9S1+ZgB7MS8VuLPAS97ou9v04rsNisu6/qRLqSTdO+cS3lekwBKREtp7f&#10;ux2/fOsIg8l0nibJbBYRBr50PlvMjmahAqyBMuG+LMtBMehOZvPJ6PwyBMjyxSTszubzFL0xLcLJ&#10;Hu2AbnWsBSvgGxgD6wlj/1cW7HIbw6MhSPeqGB01Nxt9AMXV1Im1aIW780IFkhCUvL0SDMnGAZB7&#10;ZYgoIdvZND/KFxkkRSTtgFhYhqeTHLMcF4etFFPzVSJSfW6orPmp1SB1iAPbxyljVN9wWlqcRqoe&#10;RvHDB3DWrdBfRdtiGdEeEodueaS2Z7gLSj5TbNNx6UJrGt4CB0raRmgbEVPwbs0hWXNRekC0sIb9&#10;BNwADmxnuGMNmhWAGOahvjuHR3wPEtOxINz/avE5TY2SfEFRQLOx7pyrjqABuAGq1zq9vbQIGsCN&#10;SxC2VMjeyDRCG0gHpHghwQ1nR1Jh9ITWNzXxr4ZqDmgw7J6OpskiTxeTNB91dI2ZflJbMjnyUhrW&#10;Y8cTtwUHqsPzHxr/Bf3sbQ3nvor9STYfOxo6PnT0yH6aZ3Ap420wTfxNsGvne2bfSj4tWvmwGmEG&#10;Lgjr9RKwu+1661sv81pE51qVd8CKUVBrgAWvGhiNMn8j0sMLsYzsnw3FC6G9kFC9RTqd4pPiB9PZ&#10;HFMx+571vodKBqGWkYtIMD+78AxttBF1AyeFMkh1CldqJby+7lGBknAAAvKWfw+8AIe3Cx+c/bFf&#10;df/Crv4BAAD//wMAUEsDBAoAAAAAAAAAIQCo9JtZlIoAAJSKAAAUAAAAZHJzL21lZGlhL2ltYWdl&#10;MS5wbmeJUE5HDQoaCgAAAA1JSERSAAABNAAAAT0IAgAAAX3rOZYAAAABc1JHQgCuzhzpAAAABGdB&#10;TUEAALGPC/xhBQAAAAlwSFlzAAAOxAAADsQBlSsOGwAAiilJREFUeF7t/YeTHVe27om9P0HRze5m&#10;d7PZjnPfm+l5MwrFnTtPc2dCulKMQgrpPd2YJ+n2bUPvQBIA4QiA8N4VCt6jUN57A+8JgAC9J0EQ&#10;hqADCDoQAGGJfvrt/PKs2rWPqVNAFVBVzBUfEvtk5cnMtb/17bV2njx5/s1/uR3WedRv7/vd1fqp&#10;8YvetuvHDrH/+IUd9dyQP6jRp2YHdkf1z6KvTd3pjnr9za3Rmlth8vB2R9OttOSofW09O+qmzdu2&#10;bt956IWXXn/jzXfePfz+kQ/Au++9/9bb777y6usHD70Yb9ed9eCo77D7Ix8cPXb82PETBl4C1vIX&#10;/soy3jqn9eCob7/zLj5xaLyM8F5q+Z7+BN548+2//e1v8RuyW75H5QBvvPnWm2+9w6615ACsAa+9&#10;/qbw6mtvgEVD/se6cX8fvy2L5XvUF196hf3qMABe7TCvvPKa8PIrr7HZ8wdf2Df1nq3jf9sw4ldH&#10;DzXH7+9q+R5VPulgBA7gGC+9/OoLL75McBFHgOPtP3DwuX0H6p/+1caxvwHNo+5uHPGrjfP+Od5L&#10;yvI9KnTiDZ7pqL6Lgk4CXzkPTo7jAQ5f+dQvih792fYl98Y7iqyboyo0OBKBqkOmdymH8T0Wmke6&#10;Q9YMu6vsiZ+vfugny+//sXYo6+aoGzdvxQOO9N7h9zmkf1Q7pN/DB54/RCfv2/88K1eN+Keqp35Z&#10;8vidKx+4Y/HY/9/hw+/FO00/KhKsqa6qLCuuLC+pKCtm1+yXlRY+/iGBHdKOt/e5/Xv27t+5a8+W&#10;bTvaN25pammrqqpaUThz1piH4mP4R6Uza2tqqivKmpqa2zs2MQzxNvZL3zpSiSCvY3U2HFJHNS85&#10;5O49+3bu3rt9x+4tW3e0dWxuaGopKylaMmfC9BGd1HYetbm5hcPsO3CQI7m9R4HKoAMIYP+Qiho7&#10;JDAvOeSuPc/h6LYduzZv2d7avrGxqbVkw9qCaaM2t9bFR/KPyo4YZRhbo4HtmIY3+pZxx46njvXD&#10;R15yrp2H3L13x849DNfEBEdtaGwuXrdq9thH4sNE1nlUDsny0uXLJz48efzESY7HUVkpLu14vovq&#10;VTlqXuqQdFvHpq0tbRvr6hvXr1o8ZdifdBRZ51E16Gg4FRj5NBqkH9JihzHBPx50ukNu3YGjhFJz&#10;a0dtbd2qxXOyHlXC8MEh3YG7HtX30rjUIc1LGMVRR2pzW1VlxeLZz2Y9KudLxLMvdsoBOBJRA80c&#10;mHaOQ6Y7qqMSwI3NreWlG+ZNeGL+lBHxYSLrPKpMQc8u2Bf7RTMAvzmqHVLHYwNzjiPpYIC+laPq&#10;3vWrl00d/ud47ykLj2p2+vMzcIZ/RJP6mUPKRR2Pw8AcfYjkOABHsuMBBoe6ujqUuqxgWtC9WNaj&#10;mq1aPJd94RD+0ZMcjJccrGjN8jnjH//w5EfajFNcv7KwvqHZ0dnUAp14uXTepNljH9UGvnV/1L6w&#10;5Kh9bT+Mo2rW6o56K2fN/WP++rcLX8atvrHzo/4hbqX7Sr/3BeK9p+w29HDnIfs0oPydu0NeLhut&#10;F7fGbmnHitd/c/3YIb2+ZfZvbuWYgF2tn5ocsi+s3x/y3Lnzm7dso+6iImR6w6SHepglbepECnHq&#10;0HjT7NaDQ1LqcRRmU0xvjp/4kKWga0mAOU8+15J6cEhmxMxqOKquJUVLdxXJn/O88ebbTN/iN2Sx&#10;HhySSaNNqqi2QXAhSXM6lqVDfs6ML35bmvXgkHQdjgbH0GEEzXZA0aM/2zP59+1jfr3hsZ9dv349&#10;fn/K8j3k1avXOKTvjY6hWZRNFzWr4WXHM7/eMv63LJtG/qpu+F3+gfM9ZOTf23IrPqR32UHQZQDA&#10;4Sue/EXzqLs5Xnwl58E77GJhXodkL6It6Ez1JI76vgpl84ZwPF2vKn78zmX3/SjfQ54/f4G+Yu8o&#10;IehVIJ90PB1JM1TN4NavWVE99Je4u/7Rny574h8WTB6mfWY4ZFv7xqqKsoqyYofSIvxACe8f+UD+&#10;2SGzHU8zVM1l7aJGyfrVs8c/rv13OSTzvaqK0vra6tbWNrbmJbugS9E7XPr+0aU5jqfpNyMRO2lp&#10;2+gmv6sWTx95n47S5ZD4x9mxF/aoq0Uc6fiJk3hpB+v2eHaRgTPmkEyHq6trVi2dZ/PtzkOyIxyi&#10;Cxk2NXTRmRyABhTawbo9nlzctmMXh2Rq3NTSXlVVtbxgeoZDcqRvzp5FQF98+ZUNobzZv3yig4Hg&#10;YGDP3si/3Xt5i7sMF11Bia7/tTPfXjRrfIZDkg3whgPYgAnKS4r8ngyc2xddOOZI/sHkn2b/0RTf&#10;XTuZM37IS4cOhIe0YcxH6fqV0Ol3pg6pC9VBZ/qXa2CxrWNzc2t7XX3jhrUr/EsYXcKHd7IXdsd+&#10;OQb+8U4XO6++bofsdDHb8VIuRpfC2uvq6lYvnT/Fu1bT5ZAYHcs7eT97YV/0NnmKJY76/llkijaO&#10;oQtDNDZt3saJcjzk0dDUWllRvmTupKxe+sb4xOE5Bgejh+GVQ8o5XR022cFWY3MbDTyTc1CINhob&#10;m4hVFDlv0rBLly7F+81xSBkH5mC1tfWcuyIFt/AGnmpqapbOmzR91APKEleuXi2cOZZI4WDSYllJ&#10;0arFcwpnjJn81L9ob7JuDtkXlhyyj+w2HfLqxoXxq1ti108fvk3XCm5Z3+pAsZe34Kh2iLBj/es1&#10;vYV41ynLxeV3s/4TpzaAkO6eWRc/r+1ex9bxi4Fszueu13o6/RwcHvrme3Tr1HlbzPxyfqJDvRh8&#10;hhLVcH4OVjJl5GqWiZ+DxRI/+8YuXb58/vyFr7/55osvv/r8zBenTn/+yaefnfzo448+/uSzz3h1&#10;5gx/+Prrc+fOM82K39Mb1ld+Mm186eVXmbIefv/I0eiWxOMnTn548iP8MXz8yadqaD1LcOJDt5ld&#10;MKGR48Jr/tZXfjId1zXqd997X1fl349u9TzyQXzHpdaw5K8GNjbwdoH2zbvaJ35evHiRk8bJN958&#10;m2U+gHnhjehOzeCCN2uIdvZsl117an3i56EXXiJWX3/D3W+Jq+ZD5EB4h6k54y6QRpcw/SuluuTG&#10;kn3WDLtry7jftI6+u/yJn79QMfb69ev5a7hP/OS07EOBgJnYH88NA/4AXV/zryXq2hftsnlDdkz4&#10;Hdg10WHTWOdzfJ39mf+Q/hmGb73v5569+ziz/QcO7t6zb8/e6OJ0dJ8foM2affufP/D8IU6dzTh7&#10;hisxhv/0BSEQLK2D2L5x5biOZ37dPubXLIHut8XPuuF3VQ/9ZekQdz9qfB5drZf91BlDJiFKQ2dp&#10;JyrefIhDIG+hUfDJFNQvYPn9dzSPdLf36nZbPKx6yn2IUTrkzrUPu5tuVz5wx9Wr1+ITSlkv+EnA&#10;rFo8B/Z06gyhjKhGhe9k4Ko5Jq/MMVzyAfk+9h04OH/ik0QsTtZHNEZO/nzDYz9b9eAdS+/90ZJ7&#10;Oz8lMuuZn5evXHnn3cNbt+9saGisrqqsqiitKCvmVMQGYJiFTF3H951M95C3pFOX0T0koKvuz+07&#10;0HkhfPdelmhhS3R/b1NLW4T2+oam4nWrCmeMWTD56fikI+vGT2jZvGV7VUUJLsUoL66pKquvq2ls&#10;qG9qbGxqauakOUVyA2MskJMZ3RMCJwMPQ/dSnysg7Fjt0aV+fa6g6+C6OF5bW1dRXlq0Ztmy+VNm&#10;jnlo+qj7Yx8iy+onp1hfV1tbXdnS0srutmzbsW3HLo6h46l3dQM0qQIOKVyoAfAWJ116yOSe7yFI&#10;51D3Kvscykk4jGns+vkJJxZ9ftKBnzU1tWUlRWtXLCycOXba03+ZNyn+tFGW2U8qTPbFMTgbHIZV&#10;xhUldCtTANQRqHgIkGXsZCb3MnLo++l7KPfkoe+kApUT0+dSBJrzs30T4drQ2FxVVVWyfvXKwlnz&#10;Jg6dOvzPVMixM5Fl9pMzhiV8YESBK5WaqYLT3dINWA+LUMc2+EuSNBoz+ubr0NwT5CFQlMpDuWce&#10;GpP24dvG6MZeF7TNbXX1jVWVFUVrlrsPXEbel35HcWY/8RACoUulpmpR/ElHc2u7ygB56Iel3DPH&#10;fN/MMSACNcagCN89fBPkYRyunpP6kAo/a+vqy8tK1i4vKJg2csqwPy+fPyn2JGWZ/WRQjSh1Dqig&#10;sbgVeAmI55Ki1RKkCPQ9zM2eLz8/OH3fjEBzTx7KSSIWMgnaSJw1BO2ygmkzRj+QfqM2ljVu7UNP&#10;zh6iUCn+aGngT2XFa1Ws8yc/UOVqLicz0WghKj/xsJPDyE99sAlSHzc6JyGTkZYRaMHUkVOG/rEH&#10;fmLff/89Z6Pjkaw4CU7IMRCdIudKRwCimmGWOEei0CtKAw+1pdzzaZRv+tQ7ILCTw5SH5qSYxElF&#10;bB2ZvLqmZMPaFYUzZ4x+MKOTWFY/A8NtBlXO1bpZp0XEik8Da2DVnIzZC7J89CG0coOdPRQJtLOB&#10;v5JI4g+Om1rd8MMwu2Ht6qXzF04fA5lB2jTL189s1sJht2znvCEZ32BSeQhWcRIP092DHxyLipj2&#10;2tp6kt66lYsYQkDR6qWcNKdeV1fX1r7RolQeRmpsa2xqIYuwQSXBumHd+lWLySWLZo2f9czD00b8&#10;JT6tNLtZP9ONcnf/vudqytatWjJvzfICAqqkaA1g0F+9dN6SORPI4NVFi+Ot8zBCqa2hakXhLDoC&#10;r1guL5i+ePb4gqkj5k14glidN+HJ9MI9sN73s39a4ufgssTPwWWdfmKD1VXzK/bz0prHbv2XGvra&#10;rr+5Fb/Ujv2UDSZWA1+6+Cmz20zsw+D+b1Bnpx2v6moZ/ByU9oP38+rGhQqDgYKLi8IrJr6FfhLo&#10;elv8ekAZrnLmSpiBdfGTjWwgHriGn+k8dfo5QDnMZoE7sZ+DzEkMVv0AHrR+Yr5Tzs9B6SQGn9dP&#10;H1Z7MPuJmWuJn4PCEj8HlyV+Di5L/Bxclvg5uOxW+3nt2rULFy6cPfvtV19/feaLL09/fubUqdMn&#10;P/oYfPLpZ7Q/d3dTf8UGFy9evOFbUNOtz/088PyhtvZNm7ds371nH+2XX3nNfSrsvof83nupm49Z&#10;0o5uLI5vimCbV159/YUXX95/4GC8o5uzPvQTZjhXTv3IB3r2iLsbXPfBG3TfuFayjG4Xd49itFt3&#10;AHuI93gT1id+Kt7gBHLsDqSj8S3y7o4qGnqphoHNhOje8vgJLODbb89pzzdsfcXnd999RxxGEeru&#10;bsdb3DUoXLWSpYEtffBe4dXX3oj3e6PWV36+9PKrnLcojc7VPQk5OnV7jE34YGRBd3IYdJcS6+P9&#10;3qj1lZ+MN/gDD8HdVdkgf3Q3FkvWsAR2o9K+AweRw/Xr17///vv4GD2xvvLzlehLHfipkw78UZuo&#10;ljMG80rg7YxkukWLjit5/M4Nj/3s9AcHL1+5Eh8mb+sTP69cvYob8lOORSzF33rI6BVbGnSfoA+c&#10;ZH3hn/93Oyb8rm20e4BQ8ZO/O3vm49w3/vvWJ36S8RkkERUnZ17JMRQbOAZjbpnmG9CtZbqRjly6&#10;pbls/9R79k25Z+fE320c+xscrh76y/oJ/xPxTDDn9rlP/Ny3/3mSB5TiAC6Zk13cS/MKyDEBx1jq&#10;5jndfoXDxY/fue3Z3+6e9HuwNXo4VOvouxtG/Ir13575MD58JusTP58/+AKJHj/lm8GJzbvPGq/M&#10;Mdwwl3S3HNBdge6eudRdgcWj/5dNY3+zZdxvNo9zS33BQ4+mAqj32pXvMhLb+34SRbv2PMfp6l52&#10;u1NxR3QzJGv2PucekIwDeCKW8FbRK/6JbcE6yEKA9soH7tA3V2InRzo+64bfVTPMfbuj6NGfffnR&#10;W+mu9r6fhCgnTVJxpKXO3uDzmQOiWsr0Qb8UD/23xKr78krqCfX6ho6+v7L6oZ+sfvCOPveTA9Dl&#10;qmxwKSDE+ZnJJS0DfwwWyYpqohff9CUd9z2dyMnKp35R9oT7/gpsL7//x6feey4+oZT1gp/WeUSs&#10;oyt67DuFDl7l9lOk+R6aYwZ56IMNcEbfKQvIXP/oT1c88OOl9/6obsr/Xadk1jt8Lpg6sqamhtOS&#10;V1TnJBW1NdI6DzN9C9Aik7Nnmc09JnQGtL1p8zakKD+RJU5CJkPuukd+Cpn4ufqx0JGb9ZN5M/Ov&#10;7Tt2c3I6dYKWqQb1gPwU5KfvYeCk0ZjNQ9zTwEvcgraOzQXTRlYMu0d+lkdBiziXPfzbJcP+r4sn&#10;PbJ66bz4FCPrsZ9M+Dlee3tH9A2e8oqy4oaGBs6S88YB2GN6hacZR8vAz9xOhh5G7j2374DupNfQ&#10;zXLbjl0dm9xt5I3Nre4W5Gb3DPVVi+fMnfAEE9r4pPP089KlS0799fV4VlVRWlnunhmoX5uoKC0S&#10;k5wxpw6T+GlBa06m++k7KT99J3UzvfkpD0lIui9bd9LrnnPnZMfmFn0bIPre1fpVixfNGjd91P3H&#10;jnY+PbQbP/Fw85bt9bU1VRUlOBY5WVIdPbGwob62qbGhqamJgBQ/0IgyiVpYNffSPTQnzc9s4Roz&#10;GfkpD4HdfI6f+j5Sq56+Xx9/G2D10vkF00ZNH3HvmS86H6Kdy89Tp043NjUTnLhXU1Xe2FDf3NzS&#10;1u6e4rZx81b3BYRtOzgYZ4/SkCVOwqfKIN83HzjpZ0U5mTFiLVzt9npzUl9E0E32nIxumq+tayBi&#10;S9avJmjnTx7u/yoIlsvP1rb26oqSxoYGfKPn2C8HUEHDsTkDhwMHOW+ypS6CkE6YlwS+GXwyjcnA&#10;z4BJP1yBvgESB63np76PhJ8b1q5cUThjzvgh00f8NXYjsqx+wgnsMYKzUw6js8Eld8YqUwU3zzws&#10;J4nYbGTinpYi03fSPPSdVKz6TtK/Rmb8hZDIT30Jwr53VbR6afylyK5ffMjqp3qOY3N+nDqSI1Xg&#10;BtCVDoGVdgkrIrPzJ2EMojE3k+kDj2BMOidTZOqbIQhHfrqvJOGnvvy5euni2c8StNNH5he3nBbu&#10;4RUxifZ05Sp1AS5+0INLlMdPVJQV4STbsHHGUScQZDYmNTURYNKXZexn5CSQOJGS56f7fll56Qb3&#10;5c8Zz0wZ9qeF00bGnkSW1U+Igh+X81OXJAOwHtDADTlJzgw8BOZhNieNRuDT6DMpJ+WnfR9Lgy1+&#10;RmnT+RmF7fwFU57GzxdefCn2JLLMflKpQqNdZdOHBZ98+ln6RWQ8pDtw0o9Y3z351q2HpslsHspJ&#10;PJSTClr8pEKIvoDVQlIp3bBuZeGsOeMfT//yZ2Y/L168iJOiVHELUkHbBa+8/AKbGZMBh757voeE&#10;qARpgYqHBCq++V8clCDlIZqESUUsTlrQ6otmDY3NLnmmvhfZAz85e/QZjUDu+hWMZcS+3duUSORh&#10;4GS6h4J5qCiVFOVhOod4KCeNSX3pjKWrhKLvf9Y3uCexos4lcycStPn6+f333+MDoQjgKmp08Za2&#10;sHv7Zl5q+JGffubI6KoFqvmZTYrmpB+uYtJFbPStQfcl19SXlqn4Fk4flfH7n5n9xESmQXU5SzUM&#10;O7dtpBdwOJ3SbHxaxPqClKsWq3LSXI2dTPmJkxqBIFPiJKm4J90umTdvwpM4uWH1otiNlGX1k7Ph&#10;/Dhd+OHUcQPSfA+FHVva2Ubky1U5mc3PjGR20aQXseakkQlEpkYg+WniXF4wbeaYB+HTf4iwLKuf&#10;jDt0LQfmPDgnnaVOGgfkOdiz28082RhXNRqZk+anOQmyOelHrJxUxPqy9INWUCXkixNlpgctltVP&#10;7MOTH+mQ7tjR95YZMNz5pb60zJJhWSUEwzKuau5iZAYeykkLV+PQPBSH+NaFxgh4KDLlJ8qMM0qz&#10;+3J2ZXkZ4nQVQpYvZ+fyU/b1N99wWjq8zoMT4sw4Rc6V8Um5h6XKQFwl1AM/fRrlofMtutjZhbSI&#10;N1wy+C87Izb1veWm5tb6BoK2mszpxDnxKZysL1sVn7pn3ftp9uVXXyFITlERBThLnGElTAI8BggV&#10;Ss1Jn8bAQ9yTY3KAcUWQMxmhDXDSpZPmVkagmpra8tJi90yTBVNnPfMwfMan29V64KdvJFiKQdwg&#10;knGJQEWZOAy9OMyIBaXmpx+oCk6FJRRx6pAThR+1mwNt6lVikj/hv7YBCtTYQ3JJY5OGn8qKcpQJ&#10;mYUzx1K+97KfZtevX6eDOWmGExSLw5CpygH/5SQearARjeYhJ93Y1KpJo76Evm5FISfN9IpiFeGx&#10;Z7lq27tYjb6HrqsHMOmcXDqPudiCqSOnj7zv1KlT8Zl1tZv1Uwa95WWlTBcam5o5IUIRxsShCLT4&#10;5NQhhBEySndzF04fzQjJuyih431FdvKjjzl78gRuEJkQKCdVEuAhUzASCbOT5QtnLJo1ltqdOSeq&#10;id+fZr3jZ2DHT3zY3lS7ZtkCwolhkBMqWb8K0qBrReHMgqkjVyyYDPXMFuI3dGeHDh0qWrVo1eI5&#10;61YuAuwWAgtnjJk3cejssY9OG3FvTXff3u8TP/uhJX4OLkvidnBZ4ufgssTPwWWJn4PLfpB+fv9C&#10;3QB69EX+hl9AbecnNigp9Z2K/by6cWHu5ywMODs/6h/8n9eJ/cTwPsfv7gwsuzDxn84N+UP8IrJO&#10;PzH+NggCGBfSfzOsi58ytgOE8QCi157GApPxqq6WwU8z/BwoiM84u+XyczDZD8XPH4jlS+f104dR&#10;uKSe4FaiR5VqN3TaTgfB05cGqJFLjIV4VXbLTCfk6f1/u9B5g2dit9fgQqTYk4bSLaTz+rFDek/8&#10;OrF+ZkZq/LqrdaFTosynUkzs9lo2Rjvp1IP9cgg5sX5lGRntpJO/DeJfdB2UBmXB5byYzozP3Eys&#10;n5se3Ry/iCymk7UJnQPOVBb5tU5C58A2WMv80NuEzoFoCZ2DyhI6B5UldA4qS+gcVJbQOagsoXNQ&#10;WULnoLIBT6d9R+u777577/D7zx98YcvWHc2t7S0tre0dG9s6Nndscl/At6+L0uiEvljqw/+r9+1Z&#10;oT36Zdy29k3tHZvYf11d3b79z+vo/cQGKp0XL17cf+AgPb4revLhK9GDud6Ofrv8/ehpK3oiyYkP&#10;TwI9FVrPgNYjoX3YGv1VW/IWvVc4fkJL98hl7VkPqDkcPT/7tdffjE/rdtvAo1OPAnzn3cNvph4n&#10;c+SD+LExBvW+Ht0tPmgb/DVqA1GVDm+fnW0BRoGeeyaZpj/s8RbbAKOT/kKL+v6+vt2uR8mgyEiU&#10;8cPIYddvsPQbameDdmU7tDZHkRb9BkfXCYCDh16Mz/L22QCjU0+boO+gk9FVjyyIHtJ1WH3aI4gJ&#10;WwL2o4ba2jNL4kZLoDBSw6ANXn/jNo+6A4lOpPnSy6/Sa/Q+PUjG0tN//G6NCOgCf6W1bftuof3b&#10;Mh1EFYga7gHpJPX8v0Hf6zaQ6CQRvuye0XkU6dBxr7qnled6mFU22FuCRooSg+MJoDlrqE0kBeBk&#10;AH/dvrnNPeb82f/wcsPMq1evYWL31qTVgURn9MQQ91xZ5KU+VedCQwBx48Onx2A8aVeCz5C/NFBF&#10;60GTccPaETjJ+rJVqx/6Se2wu9pG/7pl1N01w+7a8NjPmif8j6fe2wOpsCtqv//+ezHdi2oeMHSe&#10;+eLLF196hRqEkhK2rKONG3EWLbuwpW1YBhA31jBkJCkd0JYRVGqc3ppx/6n8iZ/vn3rP3sm/B9uf&#10;/e3Gse5h9rBb//SvKp78RfGTvz+w4elzX34SPLflJm3A0Ak3dJZmexnp9OGLTPAJEwJ6MsLnSU97&#10;A0RVAD0aSw88A4TC3uf2r338t1vG/WbnxN/tmfz7fVPcj07snvT7XRN/tyX6MYb2Me4p/nqEP+yu&#10;e+Sn+9c8cvarz1HqlatXY597bgOGTiZ29C/SZPLg05nOnCDOrO2TlA7jDG6gTSTppRgSWywD6IFY&#10;wvPRkzLt5a5du1Y/eAeMgq3jf7t53G92TPidQb88AVpH3x3/dkHqmf6lQ+4sHvbffvnpMY3JNjjn&#10;YwODzm+/PbfvwEEGUqoh1EkDkhCB2IoJix6XJzLU9epfYM+Q27PXYefuvdujB8jZtT1d/7OrgO6p&#10;nNEDDh1a21vbOgANtdvaN7Zv3Cx06DHc0U70rLudu+Kn0gKOu/KRX1c99ctN0UgbAIHqh0REJDLV&#10;U/1hlDbvKn78zpUP3HHxXA++SDIA6KRkgCfJiIGUNmxJPSYvh1S2kxalzvil/qSMmPp1EHuZGd72&#10;rt0ddDKKJw3LvJEGMl1+/4/RH1lTEIuqkuDSWNSvpujnNgAjcMnjd6556CdrH/5J8VN/d+nyZbqi&#10;26Kpv9N5/vwFugb9UeYwzDLjRJquB7tKU8sA1tf5Q3ywNGjgDaB4sgZLgwZh/+WWDRNhxakwwMi7&#10;G8VlVyKpoUqHxD+4sepB9wMqLJfd9yO4HKh06rwhSakR8t5nvnnseDTjfFtsiUsfRiSAGy2zwefM&#10;h4brjFQBY0sNg6VMg61/bt+BFQ/9EoY0qApNI38V63L4XfptGCkSuNwZ/QQbQcBgC5EAUreXTlHn&#10;5LB+RCcUMq5+9fXX7vGUu/bQrSKJrn/n3cO62P32O+7puVpPw6+DfC7zJBK2jLwAPnk+fMIy4sDz&#10;h4I2aXvXnueWT3scqmI5GlK6JFOKTukSLpEmlZR+DkcoHfk/dFsT9Qs6IfLg88/X1TdQVlCq0Gv0&#10;taMkqm7eefc9uKSmRaCqabOhWzqNSABn2YTo8ycYQwEgLCMogrRUA1DK1dfXLZgxrnj4fwuRCNRd&#10;PHr6V7UpOuGSYVY/jbj+0Z9KmqJzyb0/WvzXH6155BdutM053t46OlHehQsXTp06jcKoNlEgJWJT&#10;U3NdXW1DfZ178u2Bg3QlXWz9ToONGWQjaR61i0EgmJ90SyQwIoFYNC57SiT0aCmINgEtOl+iZ2oL&#10;eub97ujB/siUbSieO9rbSoo3rF+9bPWyguWFc5YWzFq8YMaS+dOWzJ+6tGDm0oVzViyet2aZewLu&#10;mmULVi+Zu2TBjBUFUwtnTVgwdUTBtFHZ5qa9Tyc1GL2PS5u3bG1qbq2rq6+prqqurq6qLK8sL3W/&#10;kxSgtAgnJRSW9LXaEEOmhMtorumu02p+EsAnEgQUGoxIdi6k09kti4Kx6BOpcPT5E/TU4vgR1NED&#10;xLvMkaJ7JPSbBbrhITVBcs8obmhorK2trSwvK16/Cl6XzJ04b+LQmWMemj32Ef/3nHy7cTpN9ac/&#10;P0M/soTFhoYG/UZSZXmJIfXSkRc13MuayjJQW11RW12pHlcv062MsQyqZEqIFJfkTrhEkT5zPoy2&#10;jDAugbEoIrXslkWfwpDFNCEKYtHn0h62LS4hUizqaeEgesx0a0Njc21dvXucdnlZWUnRhrUr1iwv&#10;WLZg6sLpY2Y988j0EffOGP3ARx9/os4P7AbphMuTH33MKTKzRn/VlWVVFeUQGXEJfyXVFY6q+toq&#10;BtLoF72am5tbQKubibe7mXiHu+MGEKHqdLoVOilcdWEWEB/kS7iEXbiEZsdcail0yyUQkd0qUgiI&#10;BKSGjHQGRIpLkyMNja47vR+h0BUG6dJEqSfcR49Gh87m+oam2tq6qqqq8rKSkqI1RauXrlo8Z+m8&#10;SQumPA2R09yvHN1H5oqZ6Go3Que1a9c4raamJkZRlAegE+b0k2WwBUmcJWccDynRD5cBYhPIMQFv&#10;6UF1MXnRRldAI+LSfTbJoBowlBumRR9iMSOXcJaRSOBzaaIMuDRFmijxS9AAK2c7pRndV2bqhE5d&#10;gWpsbmtoakGaNTU1VZUVSJNhdt3KRSsKZy6aNY6RdtqIv6LOmWMejJlIsx7TSTlDWKG5+tpqGG1p&#10;aeWcODlOVFe55IbzM3KbXrBeA+pQtdVANCgPCRqR4hKNUgchVsdlz6/OCL4iQTqRQkChoAuEOYj0&#10;h1ZgugzoNC59aQL6LaYzypfRL+C0up89TI20JRvWupF22YJlBdMYaWePe3Tq8D9PH/FX2I3JSLMe&#10;08l5t2/czHlwZpwlp45jOE8f0XeuT6MB0EoVAFv6oCMdbAxnqDC6zyr+ZSyypri0a7PdcumzqAYn&#10;I6RzGdDpUyjAX25Ramil4ROppU9kujQFMSoulTij32dwP2jkEmdtXUzn+tVupF0yz0Za6Jw24i9H&#10;Dr8Tk5FmPaMTDaE5zhsn6akUVfEtAQyMbAAYMw3veXflqOH/CeJ37dolFiVKqOVPkS7dnKTb1CgK&#10;DUaeISOFQsAiMAoNPosGX5eSo0+kcSkifS7TpRnXQW0d+jEK0UnirCgvZaRdv2oxWlw8a9yc8UPg&#10;ElDWxmRksp7RiUrUxfAHeaIEJcEBkhKgRBA96bAtAUQSB5s2dkTrj7IrJUuNsTm49CmUBH0hGovW&#10;yEEh8MdVn0VHpNCVRX9czcZlui7Ts6anTidNBlvoVOIsL91QtGa5atqCaSPdD+IM+xPSrFhXGJOR&#10;yXpGJ/xFEoRERyFL8SdtCdGYGY+cQdvfDPBealf8Zz8Rka6CBSjejbHZ+QM+c4JoC2AsZiQyI4ss&#10;lfXFpcZVY1FIpxCogvWJFJfpdFJ8+Fymylr3e8GUtVYHRSPt3MWzJ8yb+BRESp25P9zuAZ3siE6P&#10;GHXDKWI6der0t9+eu3jx4uUrV8B3331Hm1rp62++OXX6c7sXGc4ArGtpYA9vvPEGvjG0ikgNsD6L&#10;8GT8BfoTMjJnCPgTxKIRKeaMPxOisWgSTCfSpzBgUUuVPzGXEZ02P4FLkKqD3BSlsbG585d/NqzV&#10;T+wUzniG6ebkof86hTpo5H0xGVmsB3RCFbrUMChE5UycOKEERNp16TPIoNlw6MBepq2dQ2uq5DEV&#10;QmE6i8ZfOpGwpWUAMQeFos1nUfwZi6LQZ9HnL51Cn0VR2EWOKRY1xgbDrGacVgf5M04S5+ql8ymC&#10;5k8ehjQZaZHmjo3xA9CzWQ/oRJ02HkZExpdP1WYlvIra3NBmgEF1z84tzJRZ6adJ41JIJ9IH5Glp&#10;dKYjowoDInOzmHEg9fnLIMQUkcaiEQncV5e6chmNtI2OzsqK0g3r1q9eFk03xyJN/SwgdDIWxmRk&#10;sR7QiYkGX6AAVgRI1dIQvOSNHlw07Nq2qaRotW3AmoBRn8uATqPQAHNa+hCXPmJG07gMChwj0i3z&#10;0GIXLiM5ChpdfVHaGJuabqau7dXWkTgpgorX6SLtpAWTh0uaYN6EJ2IaslvP6NRgSLcyANLXrutT&#10;92oIxnE+4L3bt7SXFq3mjUQJGlWg+Iz6XArZGA1YNAQsBlx2O7pmI9K4zE1nujRtjIVLClpVQHBJ&#10;1oRLSlqyJkXQykWzC2eMmT3uMZPmO2++EtOQ3XpG59mz39JxqvfiHjlwkITESjpX3a1sJ9YFFwQp&#10;iHV7uX1zW+mGtXQ6dGokp5GNUZ9I4BOpZYCMRPpcQiFLfAnq1XzoFJE2wHbhMkUnRCJNq30y0mnz&#10;k7o6d/VAWRNpLps/haypH7KEzslP/UvMQU7rGZ1/i+4Cpe9wGJfkpNxWjxjN6jj1Jnyrf3kjNBg9&#10;AOI13aRQ1nWG1LwzHngDgfosAmMugBEJOllMEZkuR588LQPygGnRkINIcSlRpnPJMpU1Iy6jH+uM&#10;smalm5+sWb5q8ZzFs8fPHhtnTUDPuE+u++5eIWYm0ABVZBfzUJ77NKu/6DsNa+pQh6iLIY/61k1j&#10;o6/e0VDFqyt8kOpEnGI0N5eZKYyOlT6iGnnpzJkvwCdM6KQtAtsgUGAUahkMsDGRqR+VjXRpXLbW&#10;qQKioHW/vbpy7YrC+LdXkWbE5cwxD8Wd3p3dOJ2BMY1hoomY6DI6SH1h/QKMZoeovgBIkHyJHAVv&#10;thN/ySuQqTGam0gJ0Vi0gdQKVDEnJjpJ8kZIE1Y22DY2nPorgREZcKl8GVVAljJr0aX7OGz96nUr&#10;F610Be34uc8+IS7BW29nvUgbWK/RmdEuXbpEukV55Et6mW6lQ00BNOh3SIIqCFMlpWJYlZHBMZqS&#10;aTYufTlmFKJRGPPnjYdxj6dSmoGXACb4k3HDu6wNf9YG7EQNjags9V6rY5Usm5qaXR3rPghzRFaU&#10;lzIz2bB2heNy0WxX0E4dMWP0AxGX/1pVnOEXvbNZ39KZw65du4agjx0/QRfT6XAAJdADW0YwFJp8&#10;IRi+WY9ARaRdE8jIok0wFD3GolGo7taFb2rLOHt5Rp3JGoyub2xqQU/wYdRqJwaxKCKByBN/nTPL&#10;1OSSfUZEVqDI0uL1utRO+cNEc+m8SRS0SHPa0+6qHkNu3F/52W2j02zLpg6SP/UtPUjH0V/0DtKB&#10;CfhwtVXqQ1NHcCRQ0SkWfRX6AykUmgqlIXoZqZGxnDJq61xfMritKFy1eDadyIS9YOqIBVOeZqq3&#10;YPLTNAqmjVo4fUzhzLGLZz9LMqOvVy+dX7RmWdmG1TAB2XADW5ywROmTKlnHLDa1SIscVNdjkSMl&#10;j/v8a80ydwJL5i1fOGPpvMlL5jy7cProOeOHzBh9/9Sn//L662/EfZS33X46M9rVq9dOnTr93J6d&#10;BC9k4zmh7Hqkrr4O1FMMtjmtRGOa9OHLQv1ogmNizlAGGcsLplMxzhn/+Kyxj0LPm68ePH/+QnzI&#10;Hhpn+MWXX7148Ll1q5YSEGiLQ5QXr6uqLJemo1ONVBh92uVmk2uWr1+1ZO2KhZwJCXLZgqlL5kwo&#10;nPEMQ+u8iU/BIqXstBF/nTdp2A2fVT+lM6NlLNPx/PTnZ46fOMmYzOAs7bKkpPro40++/Ooru9W4&#10;2yq/F41jff3NNxQBm1rqSlYvXF4wrXDWOOSO6GFrwZSRS+aML1+9YFNrA4WFvn/SKzaQ6EysW0vo&#10;HFSW0DmoLKFzUFlC56CyhM5BZQmdg8oSOgeVJXQOKstMZ/qPkyU2IAzWMvwGGeZ43rgwfpHYQLDL&#10;ZaMDEXbSeW7IHxKBDiyDr/Oj/iF+EVknnRh/ThgdKJaRrC50YgmjA8Ky0RTSiWnUvbZ7Xfw6sf5k&#10;Fyb+E+xk+1nrDHTKxD/JNn6d2G01/ZAugM54VSbLSqdMtZPgF8SJ3QL7/oU66/yg5Mlm3dDpG3tn&#10;p3aABH0KVHj92KG46/O2HtCZWP+3hM5BZQmdg8p6TCcD+qU1jwUDfYJeBFnzav1UStm4x3ti+dJ5&#10;dePC4KgJbgGgtke8dk+nPmyxvSfTlVtjvn7ODflDvLY7y0UnkrfdXT99OF6b2K01k5P/uWY2y0qn&#10;LvWBGxvEE+tdExe5LwlhmenUmyl54teJ9QODS0jJPfBmoFNcJjmyH5oG3mzX37GQTo2xN3B5KbFb&#10;YzFBWcTWhU7VPskY288NjkD8oqt1oTPHdon1H0Oa2VTXSaeu9SQTkgFh2YTXSWe2LRLrh6aPQtPv&#10;GInppPbJ+OfE+q1llF9MpypgtRMbEKZpaPwiZTGdGalOrD+bCqJgxtJJZ7cXkBLrbwZrFxf9OX4R&#10;WSed+VzhTaxfGayB+EVknXQmddCAs1x0JhdpB5zpxsr4RWQJnQPY0ucjCZ0D2BI6B5UldA4qS+gc&#10;VJbQOagsoXNQWULnoLKEzkFlCZ2DyhI6B5UldA4qS+gcVJbQOagsoXNQWULnoLKEzkFlg5zO69ev&#10;X7l69eLFi+fPXzh37vzZs99+/c03X3399Zkvvvz8zBenPz9z6vTn4LPPTn308ScnP/pY+PiTTz9l&#10;1anT/Ilt2PLLr77iXd/w/m/PsatLly9fvXotPkZ/ssFAp/0UFUy88urru/fscz9D1tLa1t6h3wDU&#10;D9Rtjn4ilUYX6Gc7fXh/tR/j1K/EsTft0P16Y0trY1NzXX0DUXIrfwsrtw14Oo98cHTnrj3RD8tt&#10;Flvbduzas3f/vgMH9Utkr7zymn4T9M233kn90Oth/Z4veP/IB+Dw+0d86Bd+2Uy/DfvGm29Hv/P7&#10;NjuJf7U7+tHJQy+89PzBF3bs3PPJp5/FZ3O7bQDTeez4Cf02Lsy99PKrdPRbb8PWYZH0wdFjR9ni&#10;w5OCRlFGVAZSLQOwUtCWgr1dOH4CfMhu2TFLDqFf7SZorl3rF2PvgKSTwQ3a4A+gHvijW+lcehlE&#10;ne56/8OTHwHjKR0+i8DfWO8FKRbjvdHQUQysgVqUylnZTxHeLhuQdNLdjHv6EWVfi34XIyP1PjBq&#10;BUlNK63N9hnh7bPLS4OOy+BMuRSf3+2zgUcnCmBoRZ2ik35EnKjzyAfHIFW8GrXprPis2xof/hrt&#10;0IcOFIHGUSIptTxGQo1P8fbZwKMTaRqdVCiMtQhUGvX6Wl2feSnQzgZ2lQ4OoSrJbwDiSYUVJ9OL&#10;v6p6Yzbw6Ix+2fwtehA6abCEUXWoENAg9QjQoIa/mb0xHaIqHVF53AXRysPP7TsQn+VtsgFGJwUk&#10;ZSQdB5g5GJ3q0ICMfCB6rAHYs9dmz+5YOoTmLRzRGgbNgji32zsHHWB0Um4w0tL7EZ1viU5AVxqp&#10;xoca3ssu3KQQrjGqAsKyASKB2ryFPB2f6+2wAUYnOY9ZPCMkHQeXDLzWlepN4HMj2Epr2Ftyw9+5&#10;2iLPhwaJCG+zwb79z99GgQ4kOukmpndQKDppKI9aj988jCS/DTiKrUyR54IpACuJtksXv/MnoN9/&#10;/33c6nsbYHQePPQifUp1A52vvvaGelBM5A8R47dZCnY9L4WYOQPzXTV8FgVd1mBUb5zzL2VP3t0y&#10;8z9+/flHV69eu5WXFwYSnXQNtQb9hTrhwOgUE8aQD/0p+CsvI0oyEyb4PGUEKuQE3PXb6BKuvWTn&#10;TdUbih79WemQO8uf+HnRYz9/sXbaxe8u3BqNDiQ6T506TR2kiQesGJ2wYrQJ4sxHbrWxZFcs1TDo&#10;ELYUfAo72ymwB9bM/fPPSx6/s230r1tG3d044lcVT/5i3SM/e7FuOrz6V3dRLdrF4tc3bQOJTkoY&#10;+otqiOljbjoN+pORJxh5LNNhtAlw45amP4+5AC+r8err7HnpmH/e8NjPto7/7ZZxv9k09jeQCqqe&#10;+iUr6yf8n9/YXQeRGOMNy9i93rCBRCd1EB16/MRJ6IQndbeR5JHXRYV0bg7mtAwAK1rmAORlwwsv&#10;vryprXHFAz+Gzn1T79k96fd7J/9+y/jfdjzz69bRdzePurvyqV8UP/6LkuH//dFXd166dOkHqk66&#10;CWKOHjtudEKGz1wAsUiDpTFqnBncaBkpL26nMRcAwrQUGP8F8jqgQb3GQVcO/8f64XcdmHYPgE5I&#10;3THhd5vH/QZSQfPIu+uG30VyZRA+WD7u/LffQOrNK3XA0EkpgToR37HjJ6ATesSBkRcgUKTY8pEP&#10;c8BoE3Ms4UxLgz7KZgngksPtP3Cwpaao+PE7EShEPjflnn0Rdk383fZnf7txrCO1fYwDlFcP/WXZ&#10;Ez+vfPrfffTWrstXrtxM0TRg6Pz6m2/ouPcOv3/8xIeiE0pEFW1jUWt83ACFwKfQp81fAlgUrP38&#10;wRd4Fy9Zrn7op8gRRtHlzom/g0sAu9ue/a3GXuhUrcQI3DDiV4i15Mlfv9Ky4Ny587HbPbQBQycU&#10;0kfUtKgTUkUngDDR6VMoadoGoJOqLIwaeeKPJYdT26iyhgEt+jjw/CE1IJW/Vk39Z9IkjKJICiJI&#10;NbBGA68YhU6HkY5axLrukZ/uXPnYpcuXGYGphKOyKa9xeMDQCQ30LGWt0SmegN8WYiEaIKwrizCn&#10;ZSC+dMIEI8wAYQZYBPsOHHTY/7waz+07sG3LxtUP32n5EkZpS6+2spPOkXc3jfwVGhWIAyavJ56v&#10;hsgrV6/GvdCdDQw6CVJ1K1wy2L77nqMTPkx8EiJrJC+x4ne6+nfP3v1g9559O3bu2bZj19btO4Hu&#10;3tN9fmDT5m0s2zo2u9sB2za2tm9saW1vbetgqUZrW3v7RnenmaDttR92u3PXnu07doO9z+0H2yrm&#10;wgqcKV8GCLisf9oRSTalSqoZ5nLq+kd/un3ZQ/nfiDQw6CRxdmzcDCvw5LjZ/zyUgF17ngNq79y9&#10;12FX3KG09SeWUAiXvEsyYg8wDd+So6SpwdZpN9KxBYpgAwANwdpaLyiqFFjshwNx3BUP/pykCHOC&#10;z6XGWBHpMPyu2mEOEAkqnmQ+cyeMtsz6f6s+6nZKMzDoRI70EbJTjtTAyMuYgIzIOP1PUSXEa7LB&#10;/6ve3h0UEzoxzhM6aTTN+Ze1D/8EFTLpZNk2OuZVc1B06XOJKKue+iUjLVxS7m547GfkURh9qXmB&#10;kmjcI1lsANDJRNt1/auvvxXd6KXrQXEPpuaLQiARIDLidrR9/MYbgtgSNKoDiduHFM+xOBlmLLta&#10;S5fd9yPTYheMdAWtcYki4RIiQekQd5kQLlc/eAfRsOrBO/Kphvo7nQwvMMGYRu9Q3B754Og7775H&#10;N9G5rBd/PoV+22cifxhhtMVWRs58aNA22DAu7D/gxlvSYcglkDRTydLXJVwizTUP/WTFAz8G0Lmv&#10;aHjcKdmtv9NJKSuSYDS6L+so6uSlYt9HwKXg85QNRp4RKZKsYfBJAqrOfCgla2lgy9YFf2XAFH/x&#10;MoINsyp8xCWJFmkqa65+6CfL7/8x4mZZ8vT/ng7JfZGh/9KJLr/77js6EZLo63fePXz02HHRqfHT&#10;iDQWrQG0jXGWDiMvAEcM5OhTCHyqDFCYDq1nublqGXwYi0I8zD79K6tjNcwizdIhTpqOzgfvEJ1i&#10;VNPQuIMyWX+h0xKDijeWp06dJvHAkEZaqiHo1Edjok1EBjA6HZfZM2VAYfpwCm1a5qAQ+ORlAxU1&#10;y8UP/AbOqIM0rYx16UkzyJoqghhjYXHpvT8CS+79kbooh/UjdUIhpFL4kCKZzDGjgA9xyRIioZNS&#10;6M233hGXrAQZueyRNH0WDT6LAZ0+VemgmtVESG2WelfRutUrHv8DcxIG204uIzrhMn2kZbaqCghd&#10;ik6gXlJ3ZbR+ROeuXXuWzJ1UtGY5U3g6Iu76V1+nxxlpSZzwKTp9CoFPakxn9MYcjGbkUhQKemkU&#10;GsRTAFGoSS0v1TDoCgYjzbKC6asf+10XdUZFkOj0R1roRJrUQSsfuMO4HEjqJCVUlJe2tLZt3b6T&#10;LqA3rethBWVGifMYvL7x5ttGXgBxKUCn7cGHEZkjQYo5a/jMpcNnzgf82VLYtee5NcsLl4z536qH&#10;uWuzuqQnOq2mNWm6KUpU1hqXi//6o6+/+Ya+yiHQ20/n5StXvvr6a3iCyL3P7aeD6Ee/999+5110&#10;qY85aaNF2AqIBPlwCYxOn0shoPMGuIQ8H/El3Ai45q7i7tjVUF+3vHD20mf+84ZR/wiRfhEkdUIn&#10;iZORljpoxQM/Wfb4f7fkyf95ycj/55Jn7507aXjB1BFNdZXZGL11dLq8ePnyN2fPQgzdTah2bNrS&#10;0tre0NBQV1O1Y+cexiu6j25Vp7Ok/cabb8GivgZENaRrCJCXLWs6Lrvy50O7Dbg0FkVknnRCngZY&#10;LbuwmLoKLyLtWjHgjUQtzrpLwfWVG9atRq8rl8xfunDO0oJZixfMWDZ/ypIF05cunL1i0dxVS+at&#10;WV6wbkXB6qXzVi2atWrh1MXzpiycPgpsbG2Iu7Wr9S2dBNHZs98eP3GSHty5e++mzVubmlvq6upr&#10;a2qqK8urKsoqy0srSjeUl6zHZ/qOzmVLdTqDIQ3kqKzJeIuCrQ7yiexdOvMhUksf6XTiEdCFeF1V&#10;dheWd+3RtWVdTNblZX1rP/oC+ZaWto6mlrbG5laWza202xubWmpqaspKitatKFw6b9KCycPnTRy6&#10;bP7kuIu7Wp/QeeaLL+lizrWtvaO+odGRV1VZVVUFeZXlJRVlxZ0o3VBRWgSvkCf+tKSXaUAeXCJN&#10;6Mw20vpEgnxSpvafTmc+XIJ0FtUwOWpcFZH6AEfkiT/7MMeew6CPcTo2uYcwQCrCbW5tB41R6NNv&#10;pRvWFa1euqJwRsG0UbPHPTrrmUcWTh8T93VX6zU6ESIpkM7iLBsbG+tqa2urK6srypwEy4qBUQij&#10;HqmOzpaWFutu9S9LhlnqWMZY6ESaGmnFXzYuQbdZkzP0idQyTzqtfLUBVi99LkWnweh0uoy4BDGX&#10;2xyRUKgnaLjht62j2UmzrbGpta6+AVFWVpSjyw1rV6xeOn/pvMnzJw+fOebBGaMfKJg6Mu73rnaz&#10;dMIiM8V33n0PGSHK7Tt2VldVMJCKM6GqwomysryTS2RaXVFaUwnKYB0/6Wj1eDqXmp8gTbt7Lx0+&#10;bQFsz4JxmY3IbFyKOYN06YhMsZjOpYiUNPXhHVwyupo09UwU9zSU9k3QGQ2z4rKxtrYOXZaXbijZ&#10;sHb9qsWrFs9ZMnfivIlPTR91//SR9y2eNTYmoKvdLJ2ffvYZ5+pCrK0dLUIS5Ik/kepelhdXV5TU&#10;VJVR8tTXVtfX1VDdNTU2NKHihoampiY6RV2vLoYexYcqIBqSpkbadORQJPDp9KXZUzpBOpeCIzJa&#10;+skypDPFZUxnNMxmobOltq4eaVahzdINxetXQefKwlmLZ4+fO+GJ6SPvhc41hVNiArrajdP53Xff&#10;oSFOqLGp2UqbaAmdJZH4nPLgLyavqbm5mWG1tbUV6jeC9o5NgnpcfQ09Kn/g0qQJl4E0Ywp1rSAn&#10;nUL+XIKARWDDrNHJ0h9gfS5tgBVU+2iY7cyaXdUJl1HK7KAIamhsFp2pkXbl2hWFywumF84cO3vc&#10;Y9NG/HX6iHubKtfGNHS1G6STWQcOMNOoq6tzZU6kyBSFFfV1tfDnk8cZc+qAnK/AjF2KoO4Wl+hS&#10;93dJmrRZoytBjrmIG2t0C4lSyMhlQGfAogCXPp2+LoG4FJEBl3H5kxpmg5GWrvDpbGmL6axraHS9&#10;Wl2DNl0RtGbZ2uUFjs4ZY2Y98/C0EX9Bnfv37Y+Z6Go3SCddDFXILpZjeXFtdTmjKCMn653mIv58&#10;2nAD4I8cEzQKqa8RGSo0LgHNlDTfgk4xlA+XPouGdC59IrNxCXITCUyXQkhnqgjqHGkjOkFAp5uW&#10;NLfWNzSROKEzGmtdTUsdxMykYNpI6qCpw/+MOk9/fiZmoqvdCJ2XLl/mVJoam6orGV3LnBabmlBh&#10;+0b3uDSqNZEn5ohNAlZ+4rb5r7a6SVxGY2z8eKDj0dOYNDlRQetG1DwGVQHytBTyGWbFXDqpxiXo&#10;ls5gmE2XZjBF8emMZ5nNbdCJOqmDYLNk/WropA5yM86pI6iDIjr/2ptXhdAK46iSIuMpWtQQyrly&#10;xjiAG44tHI7c9nuNTlSH6iVtlnR9oMuoAoonJ8qa+XNpMC6NTiPSTsAQsGhI59JPmUak4BNp0hSX&#10;olNDlOjULMWnU2UtdKbqoGLoVB20ZO6E+ZOHQSR0kj5jJtKsx3QizW3bdzQ1t7pBNXoMHixy0pw6&#10;7uG/eof+Uj/GnStteXB/igoZetzn8nj0WC3jUlnTGMoN8WcwFgMujUKDz58hY740IgMujciAy2x0&#10;6tJBNnW6WUplBXVQ8bpV61YUriicQVk7b8KTJE6nzpH3xWSkWY/pZDDcFM18JUe0iFd4jv90GZ1I&#10;t0ISgAYDgs6Ot0mQ8KcndEmavE5J03093bGlZRp0RGv7SKfTGrnpVO0jOll2cukxCoU+o7BopGaj&#10;UyOtqVN00pO6EiQuAZNOqTNV1i5cvnBG4Yxn5owfApdgwZSnYzLSrGd0MmSTHpQDNJzSF3QcXSn+&#10;RA+SApAhUDdlQ/RX91mmdKnHc0GtXTdgn9mIBKLNGj4ySpOzzYdLE6XQSacnTQB/ojM9ZRqdxmWQ&#10;OH11pi7s6Qqtu4bgz1LWLFuwbMHUhdNHzXrmkSlupP1LU8WamI806xmd33//Pe7hAEv6hX40CiEG&#10;AuAGICwfcGMNa9saPESceiqeLhrwUkyzcwnd+AsQUCj4LBqRQm4iBWMRGJE5uAQZicwtTUucjs7o&#10;GgK5K51OZim6vFcwdcTMqKwlce7ftTHmI816Rue5c+fpRAKfXhOL9LsRAw0CQyVAZCm4z0NSy85n&#10;cAk7d+6qrSpjP+hSFw3YG1yyf0dk9jE2QMCiISOXAYUGn8uMdEKh4LPoIyOdSDNjHWTqtFmKo7Ou&#10;TnS6y3url7nLe3Oog4aTMl3iHPHXN996K+YjzXpG5zdnz2oApK99ImElRVjnQ++UBe2lD20pbN+2&#10;jelV6mU8zJo0AxYBzGlpILyCoVWAQi3z4TIYY0MiPTqlyGCANSIdl9HkxOi0Yda49NWp3JlOp5ul&#10;xFdrZ/t1EMvz5y/EfKRZz+j86ONPYBEqxWWKyJgk+MsIZUQfxitoa22BThrsin2KS12e9VkUjD/j&#10;0udPEH8Gn8iMXEJeer4EpkiDiBTy5DKDNLOWte5jTnfB1l1DqNakEzopa6M66HESp0qhmIxM1jM6&#10;YU49rqFVohQrRpWqUzVU3aQa4YN9eRc7bKivr6sq9bnUAJBOp1EI0uXoU+gjB5EgR+EjiEgTpWDS&#10;NBZjLrsSGdApLoPEKTrjK3xNsTqrq2s06WSWsqxgWsE06qCHpwz7E1zOHvdYTEYm6xmdlDkQyZJ+&#10;P/nRx999953WX79+nSrpytWrrCG/njr9uffAX2M0s0Y59eqy9TbGxhPNrinTJzI3i2LOGtlYBOmj&#10;q3EJf0YkgL/0ZCn+1DAWfS59UQZc+nSqrE1dsG1raGzWJSFNOqM6aBIzkxmj758y9I/QuWRe5vsQ&#10;ZD2jkx5HQ1H56p4iC0lfff31hQvuhyjg8lJkFy9ePHv229Ofn/n4k0/FIhlUSdQaBtRZWVlVWbKG&#10;fWbTpRHZowQpBBQa4FIwCg2OQu/WENEpCiVKESn4Q2vApTXS6fSlqcTZTFnLSItFg21VZWVU1rpP&#10;ramD5k1y14Okzq0dme8SkvVUnUwW1e/u0Wli12CVrSrY/IA6qyuLV7Ir9knK9HVpRPr8GURhOouw&#10;ZQ0fIs8XZQYiPUWKvECUoJNLn8jUR2CiUOicaHblksTp02mTzoboCp8uCZUWr9fVWuqgOeOHwKXo&#10;/PDDXE/k7BmdqIfB0O6io8EaIGqFSLsxfLIzAkZrqytrytfDpa9LIxKkF65GZDqdAYWGgEWfS59F&#10;ESku/drVKMxApJcpjUgp0hel4EtTdNpIq0lndMG21tGZuj9In4uJzhmjHujNrxzBH3RqSPQYjZ+K&#10;B+C1R4DP2uryhupyX5c+l6IzG5fwF9AJAiIFn8uMRGpoZQl5gSK7JdJYFJFGp+kSFn0uacTSbN+k&#10;kVaJ09VBqWsIrg5auYg6aMHUkTNGP0DipLKd++yQmIks1lN1uukmNESkuiuuPqNab1TlAJsJDLb1&#10;tVXMVdhJRmmm05nOaLdcgnQuM9IppLMYE+l92mUIuOyiyGgJecBmJqbLUJrRbSUqa92HKetXrV1e&#10;QB00f/JwxlhH57A/VawpiJnIYj0uhYD4EJ3QIDpTcGOvSNXShyj0Qa1UX1tNH/Eu6ExnNCBS6Cmd&#10;2fKlcWlEGpc+nUG9k5vLLnSmBljp0ugMuIRIjbTutpLUHV+6e2/JnGfnPvuEuITUl19+JWYii/WM&#10;TrIdHND1UGjjrQSqNR6vGaHHVgpuDfMZR+fuvexWexCd6Yz61GbkUsylM2pEBnT6H1umc+nT6Rj1&#10;6DRGodAYNS4z0ikufToZZlMjrdHZYiOtq4PWLF9ZOKtwxjOznnlk8lP/otxpX5vMZj2jk7mm+CPP&#10;qZEOn2kIs3ZGMI1pbqjr6OjgXVGgRNdp04ZcI9LnMqAznUhDOpeOzhSX/jCbkdF0IgM6qWDtMl5A&#10;ZzZpxpfdU3QCSdPRWV6mxLm8YHrBtFTihM6c14NkPaOTCaU6mm5l6fqd+iX6FFoI2OoWDLbQWV9b&#10;yXs1GsNrwKjPJfDpDBgNWBQyjrTGJcjNZW46fXThsiudfuL06XTTzThrdrm3NpU43X3S057+i6Nz&#10;6B+pb2MaslvP6Lx06RIdqm6i++hNdTHViggQweLVX2YD6mysq64qW88bLb+yXrsSnX4pZEcMiATG&#10;X4B0LvOk0xh1RGa6EmuMdrnC7nEpOk2aPqNwKTr9mta7gLBcH6TMnfCEhllQvmp+TEN26xmdf4ue&#10;I8Lo1Nkj0RwOBdCh6mh6H0CDdb0UbHDiS7WPHT9RU1lavmElb1fNDMis7q95zzjhLBudJs2MXMIf&#10;vqiRkUjHZZY6SEQCEZmDTjEqIsWl0clgm7ryHk9RUGfJhrXMOEmci2aNnT32ESdNKtthf9q+dVNM&#10;Q3brGZ3YxYsXoRD/8RNvNd12nRL1lHrQelPdDdT7UptkpyV1cm1t7dat2xhj30t90ilGHevRZhm5&#10;tD0DO5xB55DOZcbyx79c4BPpuPSIzMilT2cOLgM6WbZFv+maGmzdBynQqZsx9bnYisIZC6ePmjnm&#10;QY20U4b9q10hz2E9ppPi6vTnZ+gOuSc/u/Cq/oq6T70JrKNhwrhhCRkwCov6iMYYhU4bcrW9vSsf&#10;Lu24goh0y+jcrPbxiYz5Q4tCijxr+BQKfvmTkU6lTJ9LEakl6pQ0dW3PZpzxBykLphZMHTF9xL0Q&#10;iTRpdFvWYj2mU3b+/AXGQ7oDb3HMPJdk6R3+5EvBtVPs+t0NQ+9En9IciT67FqOs8RlFxBpyAy4D&#10;FkEgShCL0k4jJUpjMSQyTYvyTuSJxcwUdiXS16XRKQqBGoy0UU0LnZqi1JI4maPEM073BaOh7gJC&#10;NNIum5/5SymB3SCdsjNffClSfc8F9Yh6SuxKE53yjT6EgpXow9P4fhQaqBMoj9qQ66szB53GYieR&#10;KS7FohEZU9iVOUGcibZAfyDgjzVso80CLtMvAxmdmp+oCEKadQ2NtXX1GmntyvuiWePclfeh0RRl&#10;2J9eeSHztxgCuyk6ZVevXvvg6DE62udV3aGX6i+fXS3pXLob2vRBTcSi/V6Y+wyOP5FTrSzy6YS8&#10;gNEMooy4tKFVXOocgM+inbDQSViKISMJBG0B8rSGRsYx1tEZTU466YxH2pbaOvdVzug+6Q0aae0b&#10;KeKS8Tb3lXezXqBTRtH7xZdfMc2gZ+ks6yMbo9RxUoNGNnUrb4E2Q/SZjLtn064milENuT6dPozI&#10;jFwSZxIlsBFVZ2j68/nzKckGbaAtM27vcwkCaQbTTSuC9BknQ2t85R0unUC7v4Ag6zU6fbt0+fJn&#10;n51i5KTf6VOj1iBqxS5UkSPhjKHV5xUYo5ZERWdApHQJhVr6o6uxGCiyc4SMKJSq/N7XdEINWxqC&#10;jXNA+wEmzYhLdxnILtLaMLth7cp1KxdFX+V8dt6kYdNG/FWDLVVF3LPdWZ/QaUYxxsQGamEFJuhl&#10;61ORypIhVPMWeCVTRry6y7lGKrCyiI0DddoYK1GKzkCUOqgd19eiVGVdj4ZQD5CMRABMAGOUt0C/&#10;2hmFKMQsMiGJ5iRAuoTIpqZmZibuqRG19VXV1XAJmQyzZM21ywuWFUyze96hk2Xcm3lY39IZ2LVr&#10;1745e/bkRx9T/EAM4yF9rXIUhuDbqIVXSdaGYghOF6jp0hclS4iUNIOhtXNcjYi0fhd56mvphqzW&#10;1Nziur7FXbhhgih2jVQRaTsxUqVCx583umrn0XX25sbGpqbGJn+MdSkzuqUWLqNvF00qmDbSEme3&#10;H4r5dkvp9I1ce/nKlW+/PSf1uIr3wEHoMV6dXiNeTakuiaYEKjo7uUyJ0ogMuPSHVlOkiNTQl7oC&#10;XluVMvqal0wH69BRU6t4FVVGoQ+tdIpMaVEsChYo7kB19RGX0qXjsmjNciogClqKoMWzxkX3erl7&#10;3qHzq6+/jrssD7ttdJpBUktbB91BRyMgOIAYGJJkIY8KSPlVn7fwUnTaGCtRCiLSja4pLtknXAZE&#10;SjT0L/N3aCsvK4nHuhWFa1cUoBKHFQvXr1pMRxevW1VWUkTXQ4Ajt76hpbUd8bEf7RAo+2rnGmNT&#10;iow+/HJEtsSFj557EH19U1fbdVxxiTQZad0jLUbcS+4sXtn9dVrfbjOdaPTChQuUAMydcY/Own+6&#10;g66HAyiBIdiCNigUrwhUdCJlcakcaRSiRQ2tpkj6Wh1NL0sodCsd6i5267vNC6YumTOBuUHB1BHz&#10;Jw9f4PA0teXC6aPpXKaATOpJafQ4Gipet7KitIggYCecLbQZtX64INCITvdBJopE4agcUTrhR5UP&#10;osRxIoYTWLlotjuHuRMXzRqLNGeOeWj6yHtJn/RP3FP52e1Xp2+nTn9O769aOo963UmhoRHhigwn&#10;r2jaDm02rgKVOV1qHK9SJTI0ojoWm1pRBj2JEPXwCIY1yGNYmzz0j0vmTiZQmGvFp5LJvv7mG7I+&#10;I/CiWeOR0aol8zasWUJFCj21NTVEiQZYDqcjSpdWvqYUKSJXuC8sLJ1HsnQPbps7kbghgOZNHDpz&#10;zMPTR93PLKWnXGL9i04zPDl//sKR9w831NcSwox4KIl+pF+gJEpmzZQn9BpsQTZwQ1yXyUC7ZSk3&#10;lqaezqNvpc8a+8jsZ5/c1Fz1yaefXr2a76+UBMa4cvzEidrq8lVL5sMKtQyBUlleCm0clFGZf5yz&#10;LhFw/gzabMNUhJGcM0HunMzi2eMZAxgM5k54cvbYR6mApj79lxcP7I6P0UPrp3TK/PBkwoN6tm9u&#10;b6wu2bDGfa9q1ZK5DFOMflF6W1lStKZk/aoIq4n9otVL1ixbwDbEfuHMsaiwYNroDcvndDRWMXGK&#10;d9qr9tHHn2zf3FZbtnblojkrCme6c1u5KMaKwmBEXTh9lHu6HhSOe2zWM4/MGPXA9JH3FS2Ztnvn&#10;9nh3N2T9ms58DG1R+3362WcMg5qbqoAiyx47fuLUqdPEAZsRGX5w9Lql75y6/cOTH5H5a0pWrl7s&#10;ph8Lp49ZMGXEvEnD5k0aztC6pnBaY8VazjbbY0huwAY8nYn5ltA5qCyhc1BZQuegsoTOQWUJnYPK&#10;EjoHlSV0DipL6BxUltA5qCyhc1BZQuegsoTOQWUJnYPKEjoHlSV0DipL6BxUltA5qCwXnVc3LlQ7&#10;sYFi50f9Q1Y6Ly7qwbcjEusPBmtZ6Qz+kFj/t4TOQWVQdmHiP8UvIovpvFo/NaFzYNnfLnwJZUHF&#10;E9OJ8bdLa3I9eTyxfmWQla7ALnQmAh1AlpGvTjo13l4/dih+nVg/NmiCLCiLX6esk04sI+GJ9UPL&#10;xlQXOjUcf/9CXfw6sX5pGkfTpYl1oRPLRnti/cRU0GbjKKTz+unDCaP91nJziYV0YkxleMO5IX+I&#10;XyfWP0zlD0By8ao0y0AnpiSaIwoSu8V2cdGfxQgCjVdlssx0Ytd2r9P7L5eNjlcldjvMiMhnvMxK&#10;J2YjNUguGN16szESQGq8NqflolN2/c2ttlNwftQ/UCKzMrfqE7sBo1cZC/3eBnkSKeueTjM/WBL0&#10;NW4sx/WAzsAIpQS9i7hnb8JunM7E+qEldA4qS+hMLLF+ardHnEEFkCBBv0UcsrfD+kqc108fvrpx&#10;oV1nTJBgMOHCxH8ivHN8EtIr1mviZIzJfc0If9hAVwdv74CUWGL52N8ufKlYRYeXy0Z/N+s/nRvy&#10;hyCqBdYT2L1+zfumxMnIoS8wBbg140piid1GQ4oEub7x5YM1vZV7bkSc148dQn7+CfXRyJFYYgPF&#10;EGQgVPLWTSqiZ+IMPlbtxUEiscQGh5G6/OqX9g1/pyRfcQbzyR7d6pBYYj80I2f6Mz4qzRvIot2L&#10;024IBDczDCSW2A/NEKQ/Acz4daIc1o04/V0n2TKxxG7AmPqZiJgJxmvzsKzivJ76Apn2mFzsSSyx&#10;mzG7XET5maeaMovTVyazzXhtYokldhPmz0Lz+aAxgzgTZSaWWB+Z6ZP8Ga/KbhnEafmXHcWrEkss&#10;sV4y01e3j6UNxXk1erKFkMwzE0us182vTHNfZA3FaW/r6WXfxBJLLE+zm3lyF7ddxOl/pBmvSiyx&#10;xPrATGjUqvGqNOsiTputJrPNxBLrU7PkeaHrw/t96yJOkqzekNS0iSXWp+bfmZDtrrsu4uzcOrmd&#10;PbHE+thMbtkuCyXiTCyx22M2i8xWqCbiTCyx22OJOBNLrJ9aIs7EEuunlogzscT6qSXiTCyxfmqJ&#10;OBNLrJ9aIs7EEuunlogzscT6qSXiTCyxfmqJOBNLrJ9aIs7EEuunlogzscT6qSXiTCyxfmqJOBNL&#10;rJ9aIs7EEuunlogzscT6qSXiTCyxfmqJOAeGXb9+/cKFC198+dXHn3z6wdFj77z73htvvvXKK68d&#10;PPTivgMHn9t3YM/e/Tt37925aw/YsXPP9h27wdbtO7ft2AVobNm2Y8vWHSw3bd4GNm7eCjo2uSUv&#10;N2/ZLmhl+8YtbR2bDXqL3sVftYHeq6XA2znE5i3sbeuWLdvA1q0xduzctXvP3r1793G2h1546bXX&#10;3zzywVHcid1LLJMl4rzN9re//e3ylSvfnD37+Zkvjp84id6279jV3rGpubUdtLRtbGvfhDwQA9GP&#10;PJzAtu6Q6pAfOnSC3L13157ntAQIFbkClLA/hQPPH3r+4AuIGW0IL7z4svDiS68EeOnlVwEN24Cl&#10;vVFgb9otoLFv//Mcce9z+wXOQacUY5cbLzRSMEAgY0m9rq6eNfh+7do1uiLulMQiS8R5G4w0eOr0&#10;52+9/S4h61JT+6Y47Wzbgdh279lHlBPuRD+qeOXV18Grr5Ep3+Etb7/zLmnznXcPg/cOv3/4/SOk&#10;oCMfHCOdgqPHjoNjx08cP/FhV5zMjQ9PfiSc+FBrOt8b7S1eSdugwwVrDJySwBkaOGHAmeMFwB2c&#10;IosidQT87bfn4g5KLLJEnLfClBNYfv3NN+++9z6phtxCqiEoSZWvv/HmG2++TZiiOv6a0psQCiAS&#10;jKTiFHXyo48/+viTHKAMtkYO2AbaODc4qIlZQNJq6KysnUIXVRtsKGGJs/QG7/LzJ6NY3PpBWiLO&#10;W2SXLl0iY5AAyYDoMFDj+0c+8LOfH8FAGUyBbqEPkIRUgVoE+5OtAb6c/PUZoX12C194Abxt3MvA&#10;l3TYG+kB+oc133//PT32A1cmlojzVtjZs98Sdi9HSZJazoAyKfP8PGn6zKjSAJ5ChAxKyCaPbNvf&#10;PHTyuYGnmXCUP9FFjGLkTz+F/jAtEWefGzmT2pWajVkWUkSQ/K/pFmt4aclTSAvZMLL7ArmP4p9M&#10;Jhy1k4/OPx5r/JUBNP9kqYaBP/FG5ti0yZw/cH0m4uxbu3btGhXsCy++TMDpEg5LKRPQ0AUepVCg&#10;eAUWxxbrKXRRRfaXwcZ66RDs2dosdVx/GzuffCAX0qEBSG3cF7QS2Bqt1GYvvvTK6c/PqL79wVoi&#10;zj40Bn5mcVSzZE6kqEBEjciV8haouAX8TVC8KkCzIVBC8FKKspc3Bv801M4GKSpYY+5kgznuQ+OU&#10;dkh76/ad9F7clT9IS8TZh/btt+ekTCacBByBnk2cqbiMQzMHJBhpJl059qdsMOUE6w2p0zC48wnW&#10;qME5C3JBa8yj/KEKwuBm5VFvsGQucO7c+bg3f3iWiLMP7dTpzxHnSy+/SvyR0JANMaf4e+31N19/&#10;400rbg2Kew+q9/x2sEYN/6/BGnuZAVJXDvjnJuhdwcobhnogGq1iaKX+SnGLPn+w9yck4uwru3r1&#10;GvJDmUqbTOQQp8Ja4gQKTYtFA5uhAX+NvZSo0hWit7A0+H/tdfin7Z+/1vtIqc5VCjRSK/Xyregz&#10;3gwNOk2D18FDL3548qMf5scqiTj7xBjpPz/zBYFF5iTUkCbiRKJoRpEHEKeilhC04L69kHL8djZw&#10;2mkIhOdrsgtQncamjLDOAWxMe3P9+o3T/2n7/P/XezvXnz9z9Pz5C3QvcsVIqul5lTVxa4BbIs4+&#10;McLlyAfHXnjxZTInCU2fRtAg6BVwKXHG8WpBL2H0Omz/PlLikYrSEZ9b8FLSYhlAcrI/2Usfcjwd&#10;ukVRdyn60LteefXVjesnFj/x6+LH79zw2M/A2od/Uj7s754vGXH85Y1ffnIEldLhZoPmGm8izt43&#10;4oPRndhiykSYUs1G4jyajzgNpigTmA/bLBu6qqtnkLrSX0oqgJfW9iG/5Jq99FXn2q+81vkyulqW&#10;Dv9P2tWhF15cO+vJpff/DH2WDrmzeugv65/+VfPIu+uG31X51C/Kn7y74un/unbcf9i96rFP39h0&#10;4evPpE+IECPpluNP/ccScfaJHT/xofts09W0byPLo8eOU9lKnES2QpOYS2kgLghvBqal3JDSFPF5&#10;QqcarOkRTGn5gImALnELOhxdtGvXrnn3/n7JvT9Cn7XD7to49jeg45lfg5ZRdzeM+BVyrR9+F7ot&#10;HfLzDY//snzEv6+b+H95rWXu9asXL1+5ghqtDBZHvj77p1YTcfa+nTt3nvCyGw9QJjj8/hHESZBZ&#10;cNNIiRMo0WVWqbdNlwozG3IrMMef7MSCNZbr7KWJJ0b6mhuFxGn6VEPLmnULCh+4Z81DP0GB25/9&#10;7Z7Jv9858Xdg18TfbRn3m83jYq22jf51+5hfN410cq0ZdlfZEz8vetQVwxWj/4eXaqeeeLH57Jen&#10;USNGgo2mrv30VqREnL1vpz8/Q0Gr67QkzOMnTkqcpE2kFWjA06fBV2D3gjSx5VCdDx09HaECU/Lo&#10;XZj2BHopeEnXqff0J95y4PlDBw+9yCB18PmDtYtHLH+I3HgnItw/9Z4D0+7ZN+UeVPrclHv2Tv49&#10;QLQArW4a+5st43+LSsmrjSN+BdAqKRdhlz/xc2atxU/8qn3m/+3VjhVffXoUcSLRmL9MdlvUm4iz&#10;lw2O0eGhF14ithAVs01KXE+cbuYmGUgqvszyQW4p+urKDV8wglt5QwnQV1dGSHI0JLx8QN0h8F6d&#10;FW16dfeevZUFT6195BcVT/5COXP3pN+jTwP6ZA3YMeF3YFtKqJZUW0ff3TzqbvKqk2tUBjNrJa8W&#10;P3VP+ai/f75uztcfv33pwjl4JK+69BrJkuWVq1dzC7jXLRFnLxsUEkOupn3lNepYZIk6kajEKUVJ&#10;HpITawL5ZQSbZVQj8Pemtg8NBC6+DYG60tfkBBrz2+mQFIFSH7C21gcwHQr0no99+58nbepw2n7v&#10;3n1FT//9ukd+isDQHhJFhCwRJCkUcUqlvES6QBtIojZTJaOiUoBcQfNIN2tVXmXKuv7Rn5Y89fvt&#10;i/713e1rzp39SppUDSyWb40l4uxlO/nRx8STxvuopv2QsjYQp1SkBpDwgC9F+2s2SHvBy6wKvGlI&#10;ZgDXBFOXj0BpWiOZaY2pzuA/OcXASoE2x+KNtJ8/+IL20Fazfv3Q/271Qz9Bn1vH/5bZJqBBQcsS&#10;xSptSrSSKH/iJX9FpXYlCYkql+olGRWVOkSplTIYrZKi3Xx1+L/dWHjvBy90QHGgUtoYK7F4VS9Z&#10;Is7eNEiilN134CBBiVSOfHA0EueH6eIMYOJUI30z6VAKFKQZ1+iJIE1jwNaY3vy/+vKTrkDwEp34&#10;7WwwmamRDXocUTrsSUVAj25h45bVE1Y8+Etkg7pIiQB9KjciPwGVAslSkJKtyjV9okampk6cEVCm&#10;VEo6VfVLo+qpX5Y8fmfR43dVPPN/fGf7uovnv0WNly5dEvW6CEwA6GWvWCLO3rSLFy8SOhrg33zr&#10;HQpaPRCA4lb37iE/UxowKaarUTApxiL0ZJZRjb66JDAfvrR88QhSCCfvQ9pwz++KIJ3EL/c/nw16&#10;wNfuPfuAe8xX9ExAsGNn/GRAPelr6/adgnsy4Db31DI1HKLnmHVB9IAl3rtz914anPDmxuJ1T/17&#10;SlBSnCRqkkuHZUsDshQ0C3WIciZLXUBCogBZmkTrht9VM8yh7ImfU1dT+u5b9+S3X3xy9apTJvNS&#10;+5ymVywRZ+8YxFy6fBntbdy0mTB6bt8BtIE+dY8r61EXayQDBb2g0PdfEty83Q/u+DF2qeBWWHMU&#10;P6wFvy1IBj60E2CaYec6CuC4QE/Qc8/vk95SarSzss2CbXyPpHYgrzU02DChBn0SjyxR8o/HoFdf&#10;Z7Syj5E0crEN27MfRhbOkyPy3uf27Cqf9B9XPfiTokd/hoQC+eWANOnLEh1KkOzHfWQqDL9LYDoK&#10;kCX61DWk0iHudiWOu/6xu3ctf4Cc6SdPXUbyGzdgiTh7x+Dg9OdnUJ2ikNBU+AoEU6yH3XuJbItp&#10;BTHvsggWlNyAH9DpIDo7gztAFOIOwXqQkgGw/GxrMkKbdbux9twzBOeWD159Ha/pOo5I5+zevmnN&#10;kH+3/P4fFz/uPl9Bb5YSc0ClrMmyU42eJi1PAgQJqGyRJWAiKnGSPwUmwNuXPnjl4nnNPDULvRll&#10;Yok4e8c+/uRTBEa4EL6EDoP9O+67I+7bm8qchJTkZBEGLKzTIRmokXFL7cHUIgR/dbAjpiPavnMb&#10;vbS/9g00oOQJekzDkw1SrMRlvdQ4SLfvbVi28sGfrnzgDpJbZzLMD11SZVdNBmoUyp/4eemQnzP5&#10;lDLR5OoH74gbD/2k9KnfXL7g5qJB/rwxS8R5s0Yxw9ySKNHUkfiLlHn4/egxH+++9z7ipDxzGrMY&#10;TRObL0VbGbz02527ulXwNeNDOVyy8VdKPzcAqxqyQdtoKX3u2bGxatr/tvTeHyEY9NaZFXMjmlsG&#10;slTtanlS4pQmTZa6/x5Brn3YKXPFAz8Gqx68Q1h6/08/ea3DrtwmZe2tNuvxy1euID/iA8EoPdIg&#10;Zx6JHiR35INj+oJ1F3FG6S4HTIEgeGnoTHd9A19pGYHLwETYrRpNWumwYj5PpL+RecG+rXWlY/4R&#10;kSCh+LpODkRXYjtzZmpiqZwpZSphWs6UMillfXGueegnqJGKGphEyZ8dc/75yqULhMeVq1dNpTdg&#10;iTh7bFaxnPniS1MLKnKCefV18qRLmtFD6/zMaVvmI05r5EAgp54iEFsOIC3lRl9sAZBK8DJdQsHL&#10;HNBlpIwIthQ4InP4tlWjlz9wJ6kMgZkCYwQv/ZwZiRNZBsqUJoUyT5nIEqx/1CmTY1FLo8xl9/1I&#10;kEpXPnTn4d0lChJFy41ZIs5Ooyuxboc6Nvjss1PEGfGK0tCJhETEa6pJwjwa3eyOOKlvraw1sJn/&#10;Mh2mwBy4seQZCC8d2USo9Xitl1KaNdQONJMbvt6snT/8neCXu4C8e/faof8H5EFOU1ZEgchSH2Dy&#10;UujUpKfMoJr1xUnOjMTZmTOLHu2cbZo4KaoFXi6590ctc/4zoaKIUtjcgCXi7GJ0ZcahTl189eq1&#10;U6c/1wcGxLHlQE01EczbmmumngpNG63qgpAJT9v7L9PBrrTMiBuTJfBF6CN3VvQhEaohSCTW6Bam&#10;rpsEpayucgMYIXNyDi115cvG/3HpI3+HnEiPdst7+AGJj67KVNr0xam0iTKVNt1nJ49Gs82opiVP&#10;KmcG4qwc939S2ChybswScWawL778anN789aNLds2b2xrbqiuKCkvK2lpad25aw+ydAmTWE9dKXVq&#10;iV4iQmaY+vZmNOGMHxr0RuqbKCY8xGkf32WEdhsg1lhwibUn6JEgTX5+GwRiywiT0E1CCqTPBb30&#10;V1ob75Ao+XPbjp3r1q4pnPjoyif++4onf4ksEWcOZfrVrJRpskzlTJc2yZl+2tRsU2nTZOlj/VP/&#10;DYF0M8rEEnF2MdLmyY8+LtuwZv2qxSVFa6qrKhubmjdt3rZz914igLAjUl2gR9pARWoQ6yhQT/E6&#10;Fv0kgcSphwYFNW2e8GUpuGMJXSWXA74aM8KkGMBXow9fgT4QkpY9hcnsBqC7HQT/JWTV11YvK5hZ&#10;MPHxFSP/1/Jhv3Ofr4y8GykiSCfUqOGWqZo2Y8IEdh3IV6bEqeu0vjhJmEBZdP2jv9CdfckFod4x&#10;xrnvvvtu6/adLW0bN2/Zvn3HbkZixmMCiMiLE2Za9LOUMlXNWtoMalrU5WsvB3xB+uiRLA2+FEHu&#10;hBlI0YfpMEAgth4htzJNbN0CjuK7lKIblXjv3uf2b9uxq6Ojo6Ziw4rCmfOnPbNg/ANrR/xj1fC/&#10;Q4cok4yKJnUdyMRpCVOwgtbSpp85lTYlTjS5+K8/WnLfHUvu++mi++9e+vA9Sx7+u9VL59fXVr30&#10;wsFPP/vs7Fn34Scx1qPrQz8gcaK9a9euMZ7pl2o/++zUiQ9PIirEQ1zC8a49z+m2T3d3WMSx4o/Q&#10;JKaJ7CDunVxfpTh1M03UiCalzyPRj1LqOq3VtMBXYDaYFH3Esux5zrSGodtqFviaFEyK6Qj0lhuo&#10;0domwnT4whOc/IKXpsbobkdr68bDPXv3s9mOnXugkhG2ta2jrqaqZN2KFYWzCmZPWjBt1PKJ9655&#10;9j+vHvsf1z/zvxaP+V9KRv2HkpF/XzrsDyVD/13J0H9b/NR/teHJe4qeuGf9E//Vuif+bt2T//W6&#10;J/+b9UP//drhf7/m6X9cNfKfVoz6fyx75p+Xjv3/Lp7wwOKpQxfNGLlwxjMLZoxfMHNi4cxxi2Y/&#10;WzBz/PwpowqmPD1vwpNzn31i3sSh61cU9PQHSAeJOBHe5StXcP7MF19Sl6IQhEEgwiITRdJge8em&#10;ltb2pubWhobG+vqGurr62poaqtbqyvKqijJQUVZcV1sLlwogwk5xSbA6EXaNeAUxWqJkVTVraRNl&#10;6iKt7g1y14pyfnYi+fntdOjoPYKp0do5ZGkiDOCL0IcJLB9YeqRt8vNhG5j2AsTCS7WRoqmRhu6F&#10;RI2I0KCXulnSALkEA4Pvlq3ut/fdj+d3bGpuaW1qbKqvj+OhqqK8ory0vLS4vKSorHh96Ya1zG4A&#10;DcDK8tIN/LWyorwqMhdCvKuK9/GuDSXrVxetWb52xcJVS+Yumz9l8ezxBVNHzp88fMGUpxdMHbFh&#10;ZcHpz88oYvOxgSROKfDcufMokKRHxoMe+nrj5q0MjY3NLY2NTQ0NDXRzbTVdVpESXimoLHdAgTFK&#10;N8Qog4b1Ubto0+YtRB5BqZAlmi3EDQpxIh7VoT0yZNd5ZvzZppSZT0Er+VkjI0xyeSI4Z0FnnlGi&#10;viANJkUfvuryh+kwHZKf3/YhBfqQGgP4CpQIpUODbmwGVEYZQRQ50UbfhmEoBwQVQMBC+8YtbR2b&#10;o/aW9o2b2zs2trS0NruQa66rb6ytrUOuiLN4/aqi1UtXLZm3bMHUQnLp5OFznx0ye+wjs8c+Omf8&#10;kMKZY48fPxZHcx7Wr8WJFL/6+mt0iBLggI5ra9/U2NRMp9TX1zHQIT8hkl+J0KlAH6bGEEVa1tXW&#10;EA3EruAHtDUIWZZkQhKmMqZKWQFldp1quoLWl18ArdRfsyFQXT7QmRt05umQAv22j0CTQiC5bmEK&#10;zAhfhIagXjX4UvSRLkuyJWqUOANNIr+t9q20SITkz0CE/hqCraVtY1NLW1NLe2Nzq9AQqbGurq6G&#10;TFtdo5xZVlLkZLlmmcuZi+csK5i2ZM4EsiUF7cwxD88Y/cDMMQ/OHPMQWfTo0SNxcOdh/UucTAgp&#10;SglZIoY4I/phq6m5hYJTJahJMZUPY0GmIxRnWXHaSqfJyjLESeZ0aZM4tvjW0iKb0NQpcW5uiukS&#10;phMkCfP4iZN2eTa6WS++64ABJVBat1IEXSaWtHs+z/TBOecWZwCJ0BqGQHXdgkpVCAQJfCmmr0kX&#10;Z6BGwdToV7NxwozEacq03Kgv0MXK7CpOdEhiFBBka/tG4CZByBJBNsWQLEmSkiWpUrIs2bC2eN2q&#10;9auXrVtRSM5cvnDG0nmTSJvzJg2bPe4xlDl95H3TR90/Y/SDiPP48eNxrOdht1mc33///TdnzxLW&#10;RAA9S1i7evWNN7dt28rgVFleVpUSpDSJwCJZumI11fYaKLCsuKo8QrSmGlSW8d6aqgpq3bqaqvra&#10;aoe6GqGhvq6xoZ4llPtKUGQrTFnyUnWs7jKQLA2mzFQ1+zYb5yNFHz3SoUEi9NsCmlTDF6QPqRFY&#10;26ToA6Vp2S2QopYZNQl8ERqcGjNpUvAFCZAioGGCzCjLbMoM0qafMwNlgihhtjU2t0XKbHGyrKsP&#10;EiZ1bOmGdZpnrl+1eO3ygpWLZlPQkjYXTh89b8KTs5552ClzxL0sUenyuc9+9tmpOPTzsNsgzuvX&#10;r6teJb1AAD2lvqjDeTcrjzNkJLkS1BWLLQ3VFSU1lWU1VQivHOHV1zrhSWyGJqahzpoBxTBgquCj&#10;ta0dMJEgRv2IV8hqJcqJ6thssuzMmYiTLW2qmQ3oMH2NHb1HkAL9tpAtYQJJ0SAR+m0Bpfnt/BFo&#10;EvhqtJexAvNTZnC9R/rUSmSppdNnJnGqmg3SZlDQOmV2bDZlNrd2dBWnS5uIM5U2q5U23RWgKG0y&#10;z1wbpc0VhTNJm4tmjV0wdcSc8Y+7tDni3mmROEmeFWsXXrx4MZZBHnYbxHn02HFChHGOTkEsjY1U&#10;8PVuAhlfO3UZL857Xtp0F3iqKtgM/VrGa2xoaGpsiOSH+BCeU1trq9NbW/tGgOwcmMFv3CIaBBFj&#10;3ECkH+6cHhHpqlz3SYl+LjL+sCRdmUiW6afmmb4y0xUI7Cj6Kw23VPnac31yqn7bYDoMIAUGMAWm&#10;I1BdbvhqzAjTZxdlemoE6dd7AlkKkqIaLmEqZ0ZLqPTFmTFnps82A3GaPhubml0120DabKitdeJU&#10;2owu/xS7mrZozYa1K1zajGabywumL5k7qXDm2AWTn5499hEEOW3EX6aN+KtLniPu3dhcHWsgP7t1&#10;4vzb3/529uy3hA59pA82KBJqU5PJLpqsKI2SYUUqEzr5Kek57bW1pyQX642OFuh0ej+mIQWjR9B1&#10;OXupkZXYUogr4XCSaCbKlu/pjrxAllImf+CvvjL9atbEJhH2Fjg3a2SDL0iDpGiN3LIEvvAyQhWs&#10;tbUMBAl8TRrihNlVnIEsDen6lDiFHNWsAMud8RA9jshq2nRxtrTFQJwubTa3NlDTOnEqbdY6cVZW&#10;MOFCmapp3Wxz5aLVS+enatpnXU07adjMMQ8hyKnD/xyVtQ4M8bEY8rNbJE6UeerUaTqa7mhyF6Ab&#10;mf65kpXC1WXFSlIidSlSjDKhK0GRouU93tUpv6iLJS0pDcCBhswQGlajZ+T47GrqQkDQYLQmZCVL&#10;lpIl2TKSZXzVBxw/4R7VFSiT7rZrs6ZMJ54byoS5IeFZIx3ZStl0WYJ8pJhtPUB11siIQI1Ctgo2&#10;4wckIGPaBF3EmeJaygz0qTgJxAm6FWd0hdaJk5q2vqHJalrSJuL0LwVR07pLQUupaWcsmz/Zpc2p&#10;I+ZOeIKalrSJOFmizznjH790+XKsh/zsVojz6tVrRDY9RcFJDiQf1la7iSL6jNTYiA6Z96FDuon+&#10;sgRoCpT2gPQmpUlgAGqJBg3k6SCAFH+0/eixoGSpeCXuddXH7iuQFA0U5KxEsSllOlmm58zeTZU+&#10;UKC/lCBZIryMysQpLQ3yOhukN2t0i6BLDYEmhUCQAvSx7FE1a7CcaZoEJkug+BF8ZeYWZ1TQSpnx&#10;nLOLOEmb0YQzdSkoqmmXF1hN624VmvL0nPGPkypRZpQ5/0plWzhrXKyHvO1WiPPTzz6DG5RJwtRc&#10;UWUqa5QYpUZfh1IggBKogjxVQRKb4EeVBR+xSJhapCqCDRapekmIa0saSCuqYw+TL5FfIEtBNwCx&#10;gXKmlImcO+eZKRX1FuzMMyKjIAXrEB9+j2WE9W1uSJOBMn0dBvDVKGRMlRptWeZOmBYbGcUJpExi&#10;qVOWXdOmylqTpSkzT3Fa2kScmnBS064onJmqacfMmzh01jOPIEhPnH8pWbs01kPe1ufipJqFzi1b&#10;tiBF3G5r39ixaQsFquumbTvoQXqTXhYxYg46IZ5YIZ4UakShRaSLWhWNqSsulrJodItgM73RlyUK&#10;NDVaHStZkk7Zxm4A4l3+nQa+qPJH7FHaS/NX0BqpUQ210/VpUrS2L79s8LWXDRIkDV+WkJVNmSZF&#10;H8jSDbXdfYDpQ1L0IU0afGWCIGcK0ieyBISfnznTxZmacDqEdx144tywdmVc06Y+3oyu046M7j14&#10;SMoE057+C1p95dCeWBJ5W9+K8/r160gI7cWVapQe6T7W0OmQBIVQC9/EB8GkmHPRGWnPJETRaIgy&#10;lf32VieUx/KHpMXeaKA3KlVKVikTTX548iM9D5qXrI+qWadMq2b1dqtmpagbgISnRj5IV6NBglQj&#10;AN2rZUaY/HLA1JgRviZBfLEnTZ9SJpAUrQH8bBlkzkCZwHJmRmX6mTPImUD6NGWaOPUhZ3OUQjoz&#10;Z857DyTONZ017cTCGc/Mnzx89rjHpo+8b4qJc8Rf1yye9cmnn8WqyNv6VpzEt7KielPpUaMvMUGc&#10;EW3EpYlQkPyIfhNS9GHGezmAuvKH3uJnP5SpUlZXfThtJUwpkz/Z5R+9S6rW2d5kzjTV5YYpMB2+&#10;CA2+9jLCF14OBCL0gQitYQjUmA5TowRpDV+NGQUpEEVa5lZmkDBNnybLQJxKmylxevrsKk59iBKL&#10;M3XvQXQpaKZuc184fdTcCS5tUsdKnChzxugHdm6qu4EvdvahOL/77juiSqEg5mgQN6wkplM50OnQ&#10;RBjJ5nCgJQFtZAMJDfEorfUUvHH3nufc9aiNm/bvP4AOpU80mabMTj0rYcbK7MmFWSnNb2eDiogc&#10;eVLwBelD3W7QmkB4uRFMKdMBoVqSIcVvkCpJjMFLP236yKhMaxhMkzmUaVPNbsUpZfqZM0JHSyRO&#10;KTOacDZmFGd8y97KRZ237OnjzfGPzxj1wJRhf7K0OWf84y8c6HFNi/WhOM+e/ZYQJIIVvgQcLwlr&#10;pcRUMjwsNZpa0JjERhkJrOFDdWZuRFNEIXw7YLcCSXLXrl2MEZXlJQ211Rxal2S1BzbglDg9TtVG&#10;EOVMZHkDOdOXXzpMirRNfhkhBfptwRdkOgL55UAOZZomfaiIjRtdBRnoEKTnSR+I0BrZZCmky9LQ&#10;RZnZC1op04kzdeMeabPzQ5TocxSXOaMJpxNnZWV0+4G7Mci/98D/eFOXgnxxriqYTJjFquiJ9aE4&#10;T39+hqyICJUhkSWRTZT7ydDTYawlCQOFZIRVmwHIdZofGoI3arfpIE92tLchs5KiNfv2H2CN9MxZ&#10;cW6RLONSljElqoF7oExfeOlrBNNbNkh11jD4fzX5BS9BoLrc6DZbCk6Ekfa6qDEPWZoCM8JXYwB/&#10;kunL0sTpa9Lgp00pM5s4pczoalAgzpb6hqbU1aBq/2qQ3U8b3bLnPt4scLfsDaGIRZMSJ8pkubm9&#10;MZZED60PxUncKz1acJsm02XpCwbJ+DILEOmQyjOAW+lt09kW/P0LptuW5iaCuLqihDNkvSfL+Myj&#10;bBlflZUyTX4ZEchPQEiaYwNrSGDdQpIL4CswIwLh5YZUly5O5Oe3Db4O0xEok1QpBGoUAh36CDRp&#10;ME0aUKYaXWRJwuwqTlOmNeKaNsOHnLE4vatB8S21qQmn+xrK6qXzvUtBw9wteyPuRZkpcf5l+sh7&#10;icZYEj20vhLn9evXCW6inH9KPsqZLHnJSmTw4cmPTn70MRlfS3zQUjnQxGMvpRyWWfTpo0sWTQc7&#10;0bjAGTIuwndtxQZOL12WGlaUMPPMmRKeD80ehUB46QhEmI5AhAEC1XWL3BWs4LeDDBnAlyVqvAFl&#10;OkHm1GQAE6TJsos4vYJWn6BYzpQy/ZrWPkexq0ESpzKn7g1y30QpXq8vVcc1rbsU9Kz7BCW6K0hp&#10;08raBVNGxJLoufWVOK9du2bijMLdTSy15osvv7p0+TIb/K2HDw5kezR/4cKFU6dOf/zJp2gbHaI0&#10;LXND2mZpbcTJklOqqqpm3K0qXUub80OWlup1VVaXf7Jd9UF71ggQqC4jAuEJgd6yIZBZPkCK2dRo&#10;8gsQyM+ADgVfiiCQnyEQoSGbFH2YDoEvy/RqNpZlmjgtVQbi1KUgZJmqad2XUdzXOBubGpuaTZx2&#10;v3vqQ5QVup+WmrbzE5Sxj5Inpwz7V+CU+fRfQPGaHt97YNZX4rx06ZKkKGXSJuIJdxoRXPLkTwJt&#10;tiQrClFOU7mrC0Jx3etvwMt02JYZob96cEd59ZWXmeQzalaVrEaQnJs0adlSqTJjtgykKPQoNyIw&#10;axt8+eVAoLrcCHRoQHtapiPjZFJS9NMjUFYMxOlnSxSopY9AfjHShJpRk4LJsosgu2rSZBmkTeVM&#10;iVM5k2UqbbqatqGhqaGx2e4N0u0HSJO0GU04l7mPN5fMo6aNPkEZPXfCkzPHPBilzXjCOWX4n+dN&#10;ePKdN16OJdFz6ytxkt+IdYRnZaFi3f8EhfX8VZlKojW5BkC9fQHE+eKhA8wmGCmrildxSpyPX77m&#10;o8lAeDkQiNBHILwAqEvLfOAnxoxJMhChj4wla0ZBSnUBkJzfMB0K+WfIAKZGYBkygyxTmjT44sym&#10;TNW0EifVbGrC2dYQXQoycaqmpahFmbrZHXG6r6HMn+zuCnJfEFPapKCN0mY04awpXvbN2bOxJHpu&#10;fSXOixcvEuLIT5Ay0+Fp1d2pkxEIxiAN0/AlfcMgfx7Yu7OmqpyOr60s5hw4n4yfWwaCzIZAjUKg&#10;Q0GqC14GQGnWyBOBDoVAgUKgwABIUQ1fkJYJAwQiBOjQLaMbBtTIhowi9NsqXNXIU5nSJLDb9BAk&#10;L02c0qevTN140DnbjCac7jqt9wmnJpwl61e7TzhXLe6803366HkTn5oxOkqbQ/9oE85Zzzy8f/fm&#10;WA83ZH0lzstXrhDruhSElmhG87d4Cid44tSfutwV1CuQvDOC45I6n9u1rba6vKRoTXNDDSs5pTwT&#10;JuWr3w4EaUB4trQ1PkyK6UBs1lBbjWxIz5OBIAG5UctsSdLPkCpNpUlrpEMKNLgMmRJnNvia9KXo&#10;Q2qUODOoUeiqSTWCW2cF2qyXLJ0yvYtAkTidMoEp0xenTTj1Cace5BWlzehS0JSnZ497TJ9tGhDn&#10;kpljCLBYDzdkfSXOq1evITbNNn2pRFLshKVQIVoZC1VaFWwPNwzblYFx4eix47u3b26oqyktWrNl&#10;y1Y2Y2VGcZoOAyDL3JNM5KdlRkh7wUsfgfxyI7csfQSaNAS1q/QZSBH4UhQkSIc0HYJAigECTYL8&#10;k6SQnioDZQq+LE2cljA7a9rUc0n8D1E04VRNq6+hpD5BGcPEcuaYh5wmh0ZpU1drh/5xU0ttLIYb&#10;tb4S5/Xr19OFgfYsZwK1BZNrgJRiHaI9IFq97JRuj2B7YM/HT5xEnPW1VSVFqwlE/dVOD3Rb3+ZW&#10;JkByWmZEIMV0BPLLhmwXYEEgSxAI0uBrUsgzVQo9VWYgSKAkSaOPlOnq2FQpa7KUMtFkLM5ImfFF&#10;2vqGuKaNZpuqad112hWF8Scos8YVTB3hZpsj7vWVSdqcPur+L778KhbDjVpfiRMjL0Xh3ilIMpLF&#10;fZ7IqFtbqd3S8N+SJzgZxLlja0dTQ21p0aqtW7dFutV1WtfQZoE+08UZgJW+OLMpMxBhOgL55YbE&#10;GUg00KQh0CQIqllDnqXsDSRMFOi3JcggYSJFa3RBJnFmLGUNcc70xOlXs3HCjAvaFrtIG328WZsq&#10;aItLN6zbsHal0qb7BGXOhEI32xw6UxdpnTj/1ekzkugNfLU63fpQnJ+f+UJqdFVidJWFwFXDcANy&#10;FUzwNwyOjjh3btvY0lRfWrS6ubGelZyPJfxIok728fl3p89Ak4ZAlj4CQRoC7XULqbFbcWacamaU&#10;pZBNmSAfcfowKQoSZAB0mF7Qgm6VmVufUqagnClxRheB4utAvjhtqqnZplOmPkFZvzp144F7VtCi&#10;KG3OGT8kTpsgUiZCZf65a0trLIObsD4U57lz54lsRSdLhZ3aQEnGEIe+RJtqo4obVm+3iMT5ocuc&#10;9TVlG9bWVpZyUA6HJk2flvm1fXxi3mkDuePDfAwQCNJvBwi0lwPZCtpAliDjFSCQTZyBGg2+LIVY&#10;gWkSDQQZIFBmRlmCLsrMJE40mUOZEmecM7tmTt1y0ClOf6rpPTHIrgP5Dz2wi7SznnnYaVLKZBk1&#10;Fs0Y9fEnn8QyuAnrQ3F+//33Jz48SSgTQEQG8UHQqCHwkj8JRKQf05mlm4IlK4ENJONs8DVpKyNx&#10;nty+ub2mis5fW1myhnPg0BKnLjJLn5JooE8dV0s7bR+SYjaYDtMRyC83TI2C9W2AjMpEltYIlBnk&#10;TBQYvHRS9B8XYu08xBnIEgSCFEJZgq7KBJY2fX2mi1NAmX7mNH2mytpOcabudI9nmxS0xevdF8Ti&#10;+/UKpjHbXDBZDwq6L6XJqKaN6tu2utJYAzdnfShO7Pr162QnAg76YU6sA0WABYdJ19eqQBz7ES81&#10;+n8VTDMZoGzs6UpAVEc+OLZrW0dlWVElBKxbzhlybojzvcPu3gl9jmoStZltsLeM4rQTS4edvI9A&#10;cvlA3WWyBL4aDU6WXZVJtwdqFCmCL8J0SIFOhJEgHTw1GgI1+shHliCUpZBJk6gRWWZTJjBl2qUg&#10;ECVMV9ZG9wNFyswsTkKj2F2kRZyrlqxZtiD6Dkr0awupBwVZwhQmD/sToRIL4Oasb8UpO3v2WzIV&#10;QQC7XehMEQzZ4p5tOhULUrFFkPlRaBo2EKxBuAOUIKlI0unQWXFENKb7kHTDINCNh8A+qjWJxok3&#10;pziF3IL04asuG3zfrSsEX41CIEggTfqyzCFFMWJSBCFx1k5JMXiZrsMAujabXs2GggReqjRImb4s&#10;MyoTSJz81ZeozTklzgZkGV0KsprWPtu0hx7EF2ndjxQ9WzBt5BylTb+mjZaIuqc3jWezWyFO6tvL&#10;V6589tkpEhFBBuuwKzqNKp9dB0+xxJDFk+IsY0RapPrwdWtRLrAGfSI5FIgUBWRJOpU47S6/SKL+&#10;18dSV4lS4hQyylLK1NJHcDL5IHDNXKZhQ5hJ0WBdJ+QWZIBAhAaRJQUGMEJ9mAJp+C8zS9GQRZAC&#10;YtPSEAgynmGm1OhnTtW0UcKMc6Zu1ovEmfr4JFKmq2mL1+uzTdLmysJZ7qubs8bNnzw8fhaJXaGN&#10;lDn32SeuXbsWx/1N260Qp4wSV0sSKaFPBGsUJ1xEIVTBrs86wUHQ+CGioPFDClhO8BFHp+WQVPga&#10;CGs0g+oACpQg7Z545U8Tp6/PoMQ1cfr6NGWmyxIEqksH56ZhRfJLh+8IiH3M9Fmlwe8xk58hXYfG&#10;QjrEVyCz9ByYjkB+rAn2zE4CQQJfk8BPlYEmDb4UBdaYLKO0qSu0yFJwj3XXRVp/tqm02fk4koLp&#10;UdocNXfCk1HadF9AQZZTh/958lP/woSzobJI0d4rduvEmW5Xr147d+78J59+RsQTsgoghYXRb/Ap&#10;BH4YucBKQcHn5wfaPjiK6RYBcGgkh/akQ+VPtU2WBvt6TUqi8U/K+ymUbOzr09ekgOS0zIFAikIo&#10;SHmRAuOR6VDAWesEkI8OrbeV4tTw1ZURgeRCSGPBS1vpv+wK6RCYJvORpYpYX5amydTlnxiWM6XM&#10;1Aeb8W20sTLTn3iQ+naYS5tDo1I2ypnoc+nssadOfx4Hd2/Y7RSnb5TpV65evXDhwunPz5CySE1E&#10;MBHmgimqfgkdP2K0Rku/ARRtFnkSrYWmYCH7OkeKilWpNIDyaqRJIb5jnj+ZPvVBiyQqcVoKTddn&#10;IEIfvg79WaUvSMHypDTpy9L8EsxfdYI6xDoKqD8DsYFOLWXRj68WNQxSTrASaKWvNDW0xlbq7bax&#10;v8YQCNJg1WwgS6XKppb4U02nUimTOjZKmMjSqlmUWVlepq+GRQXtEj3Q3V2kne3SZnS/3oOxLFOY&#10;9NQft25siaO5l6y/iDMwfa+a1Hrx4sUzX3x57PgJ9EDQE8TEIjlBoWbhZbo1+CFoiOVq2L2XfUpd&#10;iBSloTdgcg0guaotldJQlctOnD6jq7iWP02cnHae4kSWUmC6MqXJ3BnS1BgLMnLT7wHrnwxS9FSH&#10;ACQYKSG3JG4Y2q2/Z7WDldmgJOkjvZr1ldl5J1DqI03db+Bfm9UtB6pm9VhaU+aSuRO6fKl6aCpt&#10;gqF/XL10/g08/DK39VNxZjQplgm36uGPPv6EEhR5IAmCm8BVdJr2/FgMYMGKGNCS6lKAwIDmk+gt&#10;Uqwh15dmLIXapyzKn74+M0Ii9OELEvhJMqMgBROkyVIOmstddJgmxXQxdIZ7WsQLrNSfQOeWHe7X&#10;FoHtQW0OxOFs50KeIgxguw2OGL+MTjVImJEg3W+0Ro3UPUDuV/06Z5i6/KNSVp9qupypH/ZzT76c&#10;7O6kneaeRaKnuTtxCsP+tGDKCF1S6V0bSOLMYQxaVMWXLl2iMP7m7FlK/+MnTlKIoha0QcQT2USw&#10;JRMaBC4N1iunsZlqUV+rTmkRTLFSaUahKoWm61P7T9enLvn4FawQV62eLIHJEgSCFNLzJIJUQZEu&#10;SwQpmDbi4E6J0EJcdaDSTktre2urWza3tFn0A73F4AvGFOVDmgScAOfDMtjAYHoT3M41IkTwDwp0&#10;Mt4J60fjm90DR9xPKDc3Nep6bNff84vqWP3YZiphrnAP71q5yOXMJXP122FL5jxbOGPMAj3NfdT9&#10;UcL810iZ/zpv4lPvvfu24rC3PkSRDRJx5jCrkL/77jvyLXPakx99fPTYcaSL5JAH+iT6yUWkKQkG&#10;SK6CppGCVKcEa6nVF2ogUd6rnWQUJ0eUIDvzZBZNZry6Ew80aZoMBZklSfqC9MNahR9xHBV+0ZTM&#10;oUFgTQQX6MCViFGtaG83xbLnjBI1cWaEv6XeLh3GskwNHzrnAHb+qUs+LY2cIZpscKetCrZzbpn6&#10;sKQ8emaXZpjx5R8S5pJ5KxfNXhE9yj1S5jMLpo7U/Xp6vp5LntF3UHZt30KYJZmz9w3FohMigPAl&#10;mglrAp24RwBIwikk0k8gWsuxsVyj1Bpp1d0rn1GfvjglSNOkCdKkaPAFCYIkGWjSrqz6gjRNKtYt&#10;5yiUIx1GP94cfYqgLy66eVdpsQvZ6FfuHIrWxI0NawX+VF5SxDbM0NgeMGHj7exEAna6jZ6RJZ1w&#10;OKnL1yonZuMFoM3Zqs1ftZQ+Bd6eEmF8/0AKqcmkQ3yvjz+rtHtlLVVGmox+mjoqYpUtdVWW2WOU&#10;MGcyz4xypptquutAk9yTL6Nf3XQ/6YcseXlo3444kno7bWI/XHFaVx47fqKxoQHm6okpKG1tVxgR&#10;HJopEetEP5JAGKRZgKKQlslVQK7oEDWqAPanoLo+pM14i5WyTpaRMtEhudGHqdFJ0YcnSAFNSpbp&#10;SVLBrWxDTEfFnotjHFW8Eqj2lQu7sZtZ1qrFLmksJzoXTCV1EKMRaExxIVswbXnBdDYApBe2X710&#10;HmG9dkUhUzWSD+FO0CNdNIBo6VtSVlNTY7P7VeQ2171dhSpBGly3R+UubW1g4vTTpvKkQ2f56ow8&#10;GQ830acjvizduFNWwolJlnjN2RatXuqK2BUL5btzfCGl7JQlcye6nDlz7MLpY6Kf3HQPjJ7ufqPa&#10;3Ri0Yt6z77/3dl8kTLMfeuaUUe6+f+TIKy8dokSpq6mCNnc9AKxZRpzBJey6VBAVb0QG4WK6RRgo&#10;RPkW8aArlIbe0B5SVJoNZClBInJfiqY9yU+Z0KCU6CdGTkDwdWgRbAWewpTz18zKJYrofhfvIuSk&#10;RbPGMaEqmDpi3oQnZ497dPYzDzuMe5RwnDdxaMG00WyD/Mo3rKqtKGqsKWtvrt3U1ujQUt/RXNdS&#10;X1VfVVpZso4oX7V4LnpeOm8ybxFos2Zl4cw1y+azAQnK6bZkfWV5MWk6yrQuzXK2yoqcPNI1X1ia&#10;PiVL4CvTZUvvzjtPjdVKkvjt8qSuwcY/qrkyut6zGE3qIXqqYBlxXKqMNLlo1lgS5sLpo5ClLgKB&#10;GaPvp5olYe7fuzMOnb60RJzOchck33///alTp8l+u3ft2rKxraWhprLMRTnFHqVdVWW5IowQIVCo&#10;shRenejY3LHJ3dtpevaVFovNEKU+aQ/VBcJTvDp4E0WOSL63TwX0YPKoKNVz4tzt2tRp6HDxbHdV&#10;AxHOffaJ2WOd9pbMHlu8bFZ10ZL2xgoy/OdnvuijVHD5ypWPPv6EcWr7lo72puqGyg3lRSsYIFYW&#10;zuLcaKxftYTUzTlHybaCRFdTg9ZcDtSwiA7lrPPXCdIVrn7V2lmTp3KjK8sjNWoy6TLkikLLkBza&#10;ZUg3lEyidl08e3xUvo5kbjl/8nCml/QPOgQzxzw4bcRfZo5+oHj57Pdv7rFAPbJEnDdrSPfbb88d&#10;P3GShEmUrFu1ZBkDcME06CcOSBSq8YQy9920dRUl6wkdF4VVVURhFIg1hBdv14UWF3PO6onO2loi&#10;zwWfEoKyAe91wZf6BrBLAisKibbo0qIuYDgRzo5uzmawnzH6wdVLF5CrOc9Lly/3+uzoJo0R4cKF&#10;C4ffP8JQtX7Ncpe75k6iD0loZDa8w0fSHc4CHI+mxA603cvU42QBve06JHris2pU+sQXIYiy4piF&#10;00c7KU4ePn/yMAoE0iPdNeuZRwBJUp9kTnzi/7Nk7uQ33nyrF++Yzd8ScfahoVuUcP78ha+/+eaT&#10;Tz87cvi9V18+tGfn1mZyL4XdmmXRhQc3fmt2t9TVVFYNOsQv3bgOqLXGF7oSlHIrjq2CaaNos1w0&#10;+9miVYvaG6sOPbf9yPvvffbZqbNnv71y9Wp8KgPQUCz5loHv408+efftN/bu2ub6bHmhe+zdgqlR&#10;z0QatslwND2mipYIXa0+UyIcVTCVfDjC5cMJT7qqYdxjUY36wPRR908f4eaQM0Y9MGP0Q/MnP11X&#10;vvbQvu3Hjh6BNQlSA9ltGc4Scd5my5P1nlabtzGkbpnJOyTEMOTGvg+Ovv3Ou6+99uqLB/cd2r/r&#10;0L6dB5/b/vzebYDGoQO7X37x0JtvuR9KZmM0zxv7ef8k4kwssX5qiTgTS6yfWiLOxBLrp5aIM7HE&#10;+qkl4kwssX5qiTgTS6yfWiLOxBLrp5aIM7HE+qkl4kwssX5qiTgTS6yfWiLOxBLrp5aIM7HE+qkl&#10;4kwssX5qiTgTS6yfWiLOxBLrp5aIM7HE+qkl4kwssX5qiTgTS6yfWs/E2e3WiSWWWG+ZtJavONlI&#10;W1+Y+E/xqsQSS6wP7PrpwybObIVqF3GyUbdvSCyxxG7erm5caFqLV6VZF3FiVtleXPTneFViiSXW&#10;20ZxKqFdWvNYvCrNQnH6yfP7F+ritYkllljvGcoylV0/dihem2ahODGkrLedG/KHeFViiSXWe4ay&#10;JLEcaRPLIE7s/Kh/0JupcuNViSWWWG+YzRxRWbwqi2UWp38pKbe4E0sssfzt4qI/m7JQWbw2i2UW&#10;J+brM8mfiSV282YXgUC3ysSyihP724UvrTimwcv4D4klllhP7PqxQyZLqtk8pZRLnDIrkcHVjQvj&#10;tYklllgehg79hHm5bHT8hzyse3Fi/pVfUmiOi7+JJZaYLJAl7Z7WnnmJU2YfsQjXdq+L/5BYYol5&#10;RjKz+SCgjr2xfNYDccrs/luB8SBJpIklhpGufE0C8tnNXKnpsThlCNJP2YDTQrc3cyqJJTawjGi/&#10;unGh3RRg+G7Wf8rnYmy3doPiNEOl/hUjA2fMsEF+T+Sa2OAwQh0p+h9U+uiL5HSz4vSNs0eQQWZP&#10;kGBQgji/XDa6T+d0vSnOdCO5U4gzopBd07N/ggT9H4Qu2ZIYvv7m1ltcBvatOBNLLLEbtkSciSXW&#10;L+2//Jf/P6tQ3FYObCmCAAAAAElFTkSuQmCCUEsDBBQABgAIAAAAIQBuxTsy3wAAAAkBAAAPAAAA&#10;ZHJzL2Rvd25yZXYueG1sTI9Pa8JAEMXvBb/DMkJvuvmDImk2ItL2JIVqofQ2ZsckmJ0N2TWJ377r&#10;qT09hvd47zf5djKtGKh3jWUF8TICQVxa3XCl4Ov0ttiAcB5ZY2uZFNzJwbaYPeWYaTvyJw1HX4lQ&#10;wi5DBbX3XSalK2sy6Ja2Iw7exfYGfTj7Suoex1BuWplE0VoabDgs1NjRvqbyerwZBe8jjrs0fh0O&#10;18v+/nNafXwfYlLqeT7tXkB4mvxfGB74AR2KwHS2N9ZOtAoWmyQkFSQPDX6yjmMQZwVptEpBFrn8&#10;/0HxCwAA//8DAFBLAwQUAAYACAAAACEAqiYOvrwAAAAhAQAAGQAAAGRycy9fcmVscy9lMm9Eb2Mu&#10;eG1sLnJlbHOEj0FqwzAQRfeF3EHMPpadRSjFsjeh4G1IDjBIY1nEGglJLfXtI8gmgUCX8z//PaYf&#10;//wqfillF1hB17QgiHUwjq2C6+V7/wkiF2SDa2BSsFGGcdh99GdasdRRXlzMolI4K1hKiV9SZr2Q&#10;x9yESFybOSSPpZ7Jyoj6hpbkoW2PMj0zYHhhiskoSJPpQFy2WM3/s8M8O02noH88cXmjkM5XdwVi&#10;slQUeDIOH2HXRLYgh16+PDbcAQAA//8DAFBLAQItABQABgAIAAAAIQCxgme2CgEAABMCAAATAAAA&#10;AAAAAAAAAAAAAAAAAABbQ29udGVudF9UeXBlc10ueG1sUEsBAi0AFAAGAAgAAAAhADj9If/WAAAA&#10;lAEAAAsAAAAAAAAAAAAAAAAAOwEAAF9yZWxzLy5yZWxzUEsBAi0AFAAGAAgAAAAhAASImgU3AwAA&#10;qQcAAA4AAAAAAAAAAAAAAAAAOgIAAGRycy9lMm9Eb2MueG1sUEsBAi0ACgAAAAAAAAAhAKj0m1mU&#10;igAAlIoAABQAAAAAAAAAAAAAAAAAnQUAAGRycy9tZWRpYS9pbWFnZTEucG5nUEsBAi0AFAAGAAgA&#10;AAAhAG7FOzLfAAAACQEAAA8AAAAAAAAAAAAAAAAAY5AAAGRycy9kb3ducmV2LnhtbFBLAQItABQA&#10;BgAIAAAAIQCqJg6+vAAAACEBAAAZAAAAAAAAAAAAAAAAAG+RAABkcnMvX3JlbHMvZTJvRG9jLnht&#10;bC5yZWxzUEsFBgAAAAAGAAYAfAEAAGKSAAAAAA==&#10;">
                <v:shape id="Picture 6" o:spid="_x0000_s1064" type="#_x0000_t75" style="position:absolute;left:2268;top:10573;width:2693;height:277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IOljyAAAAOMAAAAPAAAAZHJzL2Rvd25yZXYueG1sRE9fa8Iw&#10;EH8f+B3CCXubacV1pjPKEAZD9qKb+Hprbk1ZcylN1M5PvwjCHu/3/xarwbXiRH1oPGvIJxkI4sqb&#10;hmsNnx+vD3MQISIbbD2Thl8KsFqO7hZYGn/mLZ12sRYphEOJGmyMXSllqCw5DBPfESfu2/cOYzr7&#10;WpoezynctXKaZYV02HBqsNjR2lL1szs6DQdlVbzs13x5z5X62s5os6mPWt+Ph5dnEJGG+C++ud9M&#10;mv84K+aFmj7lcP0pASCXfwAAAP//AwBQSwECLQAUAAYACAAAACEA2+H2y+4AAACFAQAAEwAAAAAA&#10;AAAAAAAAAAAAAAAAW0NvbnRlbnRfVHlwZXNdLnhtbFBLAQItABQABgAIAAAAIQBa9CxbvwAAABUB&#10;AAALAAAAAAAAAAAAAAAAAB8BAABfcmVscy8ucmVsc1BLAQItABQABgAIAAAAIQCbIOljyAAAAOMA&#10;AAAPAAAAAAAAAAAAAAAAAAcCAABkcnMvZG93bnJldi54bWxQSwUGAAAAAAMAAwC3AAAA/AIAAAAA&#10;">
                  <v:imagedata r:id="rId31" o:title=""/>
                </v:shape>
                <v:shape id="Text Box 386" o:spid="_x0000_s1065" type="#_x0000_t202" style="position:absolute;left:3278;top:10759;width:1620;height:4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YUUgxwAAAOMAAAAPAAAAZHJzL2Rvd25yZXYueG1sRE9fa8Iw&#10;EH8X/A7hBN806dRiO6OMjYFPjrk52NvRnG1ZcylNZuu3NwNhj/f7f5vdYBtxoc7XjjUkcwWCuHCm&#10;5lLD58frbA3CB2SDjWPScCUPu+14tMHcuJ7f6XIMpYgh7HPUUIXQ5lL6oiKLfu5a4sidXWcxxLMr&#10;pemwj+G2kQ9KpdJizbGhwpaeKyp+jr9Ww+lw/v5aqrfyxa7a3g1Kss2k1tPJ8PQIItAQ/sV3997E&#10;+UuVpUm2SFL4+ykCILc3AAAA//8DAFBLAQItABQABgAIAAAAIQDb4fbL7gAAAIUBAAATAAAAAAAA&#10;AAAAAAAAAAAAAABbQ29udGVudF9UeXBlc10ueG1sUEsBAi0AFAAGAAgAAAAhAFr0LFu/AAAAFQEA&#10;AAsAAAAAAAAAAAAAAAAAHwEAAF9yZWxzLy5yZWxzUEsBAi0AFAAGAAgAAAAhAK5hRSDHAAAA4wAA&#10;AA8AAAAAAAAAAAAAAAAABwIAAGRycy9kb3ducmV2LnhtbFBLBQYAAAAAAwADALcAAAD7AgAAAAA=&#10;" filled="f" stroked="f">
                  <v:textbox>
                    <w:txbxContent>
                      <w:p w14:paraId="049C2CB7" w14:textId="77777777" w:rsidR="00E032F8" w:rsidRPr="00882C74" w:rsidRDefault="00E032F8" w:rsidP="00E032F8">
                        <w:pPr>
                          <w:rPr>
                            <w:b/>
                            <w:szCs w:val="22"/>
                            <w:lang w:val="sv-SE"/>
                          </w:rPr>
                        </w:pPr>
                        <w:r w:rsidRPr="00882C74">
                          <w:rPr>
                            <w:b/>
                            <w:szCs w:val="22"/>
                            <w:lang w:val="sv-SE"/>
                          </w:rPr>
                          <w:t>Zablokowany</w:t>
                        </w:r>
                      </w:p>
                    </w:txbxContent>
                  </v:textbox>
                </v:shape>
              </v:group>
            </w:pict>
          </mc:Fallback>
        </mc:AlternateContent>
      </w:r>
    </w:p>
    <w:p w14:paraId="72F0258E" w14:textId="77777777" w:rsidR="00E032F8" w:rsidRPr="00501938" w:rsidRDefault="00E032F8" w:rsidP="00E032F8">
      <w:pPr>
        <w:tabs>
          <w:tab w:val="clear" w:pos="567"/>
          <w:tab w:val="left" w:pos="708"/>
        </w:tabs>
        <w:autoSpaceDE w:val="0"/>
        <w:autoSpaceDN w:val="0"/>
        <w:adjustRightInd w:val="0"/>
        <w:spacing w:after="240" w:line="280" w:lineRule="exact"/>
        <w:rPr>
          <w:szCs w:val="22"/>
          <w:lang w:val="pl-PL"/>
        </w:rPr>
      </w:pPr>
    </w:p>
    <w:p w14:paraId="01DDB38C" w14:textId="77777777" w:rsidR="00E032F8" w:rsidRPr="00501938" w:rsidRDefault="00E032F8" w:rsidP="00E032F8">
      <w:pPr>
        <w:tabs>
          <w:tab w:val="clear" w:pos="567"/>
          <w:tab w:val="left" w:pos="708"/>
        </w:tabs>
        <w:autoSpaceDE w:val="0"/>
        <w:autoSpaceDN w:val="0"/>
        <w:adjustRightInd w:val="0"/>
        <w:spacing w:after="240" w:line="280" w:lineRule="exact"/>
        <w:rPr>
          <w:szCs w:val="22"/>
          <w:lang w:val="pl-PL"/>
        </w:rPr>
      </w:pPr>
    </w:p>
    <w:p w14:paraId="313DB82F" w14:textId="77777777" w:rsidR="00E032F8" w:rsidRPr="00501938" w:rsidRDefault="00E032F8" w:rsidP="00E032F8">
      <w:pPr>
        <w:tabs>
          <w:tab w:val="clear" w:pos="567"/>
          <w:tab w:val="left" w:pos="708"/>
        </w:tabs>
        <w:autoSpaceDE w:val="0"/>
        <w:autoSpaceDN w:val="0"/>
        <w:adjustRightInd w:val="0"/>
        <w:spacing w:after="240" w:line="280" w:lineRule="exact"/>
        <w:rPr>
          <w:szCs w:val="22"/>
          <w:lang w:val="pl-PL"/>
        </w:rPr>
      </w:pPr>
    </w:p>
    <w:p w14:paraId="27CFB101" w14:textId="77777777" w:rsidR="00E032F8" w:rsidRPr="00501938" w:rsidRDefault="00E032F8" w:rsidP="00E032F8">
      <w:pPr>
        <w:tabs>
          <w:tab w:val="clear" w:pos="567"/>
          <w:tab w:val="left" w:pos="708"/>
        </w:tabs>
        <w:autoSpaceDE w:val="0"/>
        <w:autoSpaceDN w:val="0"/>
        <w:adjustRightInd w:val="0"/>
        <w:spacing w:after="240" w:line="280" w:lineRule="exact"/>
        <w:rPr>
          <w:szCs w:val="22"/>
          <w:lang w:val="pl-PL"/>
        </w:rPr>
      </w:pPr>
    </w:p>
    <w:p w14:paraId="65C63A3E" w14:textId="77777777" w:rsidR="00E032F8" w:rsidRDefault="00E032F8" w:rsidP="00E032F8">
      <w:pPr>
        <w:tabs>
          <w:tab w:val="clear" w:pos="567"/>
          <w:tab w:val="left" w:pos="708"/>
        </w:tabs>
        <w:autoSpaceDE w:val="0"/>
        <w:autoSpaceDN w:val="0"/>
        <w:adjustRightInd w:val="0"/>
        <w:spacing w:after="240" w:line="280" w:lineRule="exact"/>
        <w:rPr>
          <w:szCs w:val="22"/>
          <w:lang w:val="pl-PL"/>
        </w:rPr>
      </w:pPr>
    </w:p>
    <w:p w14:paraId="00B55649" w14:textId="77777777" w:rsidR="00E032F8" w:rsidRPr="003B1F13" w:rsidRDefault="004771E9" w:rsidP="00E032F8">
      <w:pPr>
        <w:tabs>
          <w:tab w:val="clear" w:pos="567"/>
          <w:tab w:val="left" w:pos="708"/>
        </w:tabs>
        <w:autoSpaceDE w:val="0"/>
        <w:autoSpaceDN w:val="0"/>
        <w:adjustRightInd w:val="0"/>
        <w:spacing w:after="240" w:line="280" w:lineRule="exact"/>
        <w:rPr>
          <w:b/>
          <w:szCs w:val="22"/>
          <w:lang w:val="pl-PL"/>
        </w:rPr>
      </w:pPr>
      <w:r>
        <w:rPr>
          <w:b/>
          <w:szCs w:val="22"/>
          <w:lang w:val="pl-PL"/>
        </w:rPr>
        <w:tab/>
      </w:r>
      <w:r w:rsidR="00E032F8" w:rsidRPr="003B1F13">
        <w:rPr>
          <w:b/>
          <w:szCs w:val="22"/>
          <w:lang w:val="pl-PL"/>
        </w:rPr>
        <w:t>Rysunek O</w:t>
      </w:r>
    </w:p>
    <w:p w14:paraId="47BBE85D" w14:textId="77777777" w:rsidR="00E032F8" w:rsidRPr="00501938" w:rsidRDefault="00E032F8" w:rsidP="00E032F8">
      <w:pPr>
        <w:tabs>
          <w:tab w:val="clear" w:pos="567"/>
          <w:tab w:val="left" w:pos="708"/>
        </w:tabs>
        <w:autoSpaceDE w:val="0"/>
        <w:autoSpaceDN w:val="0"/>
        <w:adjustRightInd w:val="0"/>
        <w:spacing w:after="240" w:line="280" w:lineRule="exact"/>
        <w:rPr>
          <w:szCs w:val="22"/>
          <w:u w:val="single"/>
          <w:lang w:val="pl-PL"/>
        </w:rPr>
      </w:pPr>
      <w:r w:rsidRPr="00501938">
        <w:rPr>
          <w:szCs w:val="22"/>
          <w:u w:val="single"/>
          <w:lang w:val="pl-PL"/>
        </w:rPr>
        <w:t>Jak należy czyścić inhalator?</w:t>
      </w:r>
    </w:p>
    <w:p w14:paraId="0ECE1A52" w14:textId="77777777" w:rsidR="00E032F8" w:rsidRPr="00501938" w:rsidRDefault="00E032F8" w:rsidP="00E032F8">
      <w:pPr>
        <w:tabs>
          <w:tab w:val="clear" w:pos="567"/>
          <w:tab w:val="left" w:pos="708"/>
        </w:tabs>
        <w:autoSpaceDE w:val="0"/>
        <w:autoSpaceDN w:val="0"/>
        <w:adjustRightInd w:val="0"/>
        <w:spacing w:after="240" w:line="280" w:lineRule="exact"/>
        <w:rPr>
          <w:szCs w:val="22"/>
          <w:lang w:val="pl-PL"/>
        </w:rPr>
      </w:pPr>
      <w:r w:rsidRPr="00501938">
        <w:rPr>
          <w:szCs w:val="22"/>
          <w:lang w:val="pl-PL"/>
        </w:rPr>
        <w:t>Nie należy NIGDY używać wody do czyszczenia inhalatora, ponieważ może to zniszczyć lek.</w:t>
      </w:r>
    </w:p>
    <w:p w14:paraId="13D47543" w14:textId="77777777" w:rsidR="00E032F8" w:rsidRPr="00B66045" w:rsidRDefault="00E032F8" w:rsidP="00E032F8">
      <w:pPr>
        <w:tabs>
          <w:tab w:val="clear" w:pos="567"/>
          <w:tab w:val="left" w:pos="708"/>
        </w:tabs>
        <w:spacing w:line="280" w:lineRule="exact"/>
        <w:rPr>
          <w:szCs w:val="22"/>
          <w:lang w:val="pl-PL"/>
        </w:rPr>
      </w:pPr>
      <w:r w:rsidRPr="00501938">
        <w:rPr>
          <w:szCs w:val="22"/>
          <w:lang w:val="pl-PL"/>
        </w:rPr>
        <w:t>W razie konieczności oczyszczenia inhalatora, należy przetrzeć zewnętrzną powierzchnię ustnika suchą chusteczką lub ręcznikiem papierowym.</w:t>
      </w:r>
    </w:p>
    <w:p w14:paraId="58A34B07" w14:textId="77777777" w:rsidR="0088302C" w:rsidRDefault="0088302C" w:rsidP="002F557C">
      <w:pPr>
        <w:spacing w:line="240" w:lineRule="auto"/>
        <w:rPr>
          <w:noProof/>
          <w:szCs w:val="22"/>
          <w:lang w:val="pl-PL"/>
        </w:rPr>
      </w:pPr>
    </w:p>
    <w:p w14:paraId="0B823485" w14:textId="77777777" w:rsidR="004771E9" w:rsidRPr="002F557C" w:rsidRDefault="004771E9" w:rsidP="00C00849">
      <w:pPr>
        <w:spacing w:line="240" w:lineRule="auto"/>
        <w:rPr>
          <w:noProof/>
          <w:szCs w:val="22"/>
          <w:lang w:val="pl-PL"/>
        </w:rPr>
      </w:pPr>
    </w:p>
    <w:p w14:paraId="1D259827" w14:textId="77777777" w:rsidR="0088302C" w:rsidRPr="002F557C" w:rsidRDefault="0088302C" w:rsidP="002F557C">
      <w:pPr>
        <w:keepNext/>
        <w:keepLines/>
        <w:spacing w:line="240" w:lineRule="auto"/>
        <w:ind w:left="567" w:hanging="567"/>
        <w:rPr>
          <w:noProof/>
          <w:szCs w:val="22"/>
          <w:lang w:val="pl-PL"/>
        </w:rPr>
      </w:pPr>
      <w:r w:rsidRPr="002F557C">
        <w:rPr>
          <w:b/>
          <w:bCs/>
          <w:szCs w:val="22"/>
          <w:lang w:val="pl-PL"/>
        </w:rPr>
        <w:lastRenderedPageBreak/>
        <w:t>7.</w:t>
      </w:r>
      <w:r w:rsidRPr="002F557C">
        <w:rPr>
          <w:b/>
          <w:bCs/>
          <w:szCs w:val="22"/>
          <w:lang w:val="pl-PL"/>
        </w:rPr>
        <w:tab/>
        <w:t>PODMIOT ODPOWIEDZIALNY POSIADAJĄCY POZWOLENIE NA DOPUSZCZENIE DO OBROTU</w:t>
      </w:r>
    </w:p>
    <w:p w14:paraId="464ACEBC" w14:textId="77777777" w:rsidR="0088302C" w:rsidRPr="002F557C" w:rsidRDefault="0088302C" w:rsidP="002F557C">
      <w:pPr>
        <w:keepNext/>
        <w:keepLines/>
        <w:spacing w:line="240" w:lineRule="auto"/>
        <w:rPr>
          <w:noProof/>
          <w:szCs w:val="22"/>
          <w:lang w:val="pl-PL"/>
        </w:rPr>
      </w:pPr>
    </w:p>
    <w:p w14:paraId="3EE9CF79" w14:textId="77777777" w:rsidR="00013D34" w:rsidRPr="000028BB" w:rsidRDefault="00013D34" w:rsidP="00013D34">
      <w:pPr>
        <w:tabs>
          <w:tab w:val="clear" w:pos="567"/>
          <w:tab w:val="left" w:pos="720"/>
        </w:tabs>
        <w:spacing w:line="240" w:lineRule="auto"/>
        <w:rPr>
          <w:ins w:id="5" w:author="Author"/>
          <w:noProof/>
          <w:szCs w:val="22"/>
        </w:rPr>
      </w:pPr>
      <w:ins w:id="6" w:author="Author">
        <w:r w:rsidRPr="000028BB">
          <w:rPr>
            <w:noProof/>
            <w:szCs w:val="22"/>
          </w:rPr>
          <w:t xml:space="preserve">Azurity Pharmaceuticals Ireland Ltd. </w:t>
        </w:r>
      </w:ins>
    </w:p>
    <w:p w14:paraId="2AC9323F" w14:textId="77777777" w:rsidR="00013D34" w:rsidRPr="000028BB" w:rsidRDefault="00013D34" w:rsidP="00013D34">
      <w:pPr>
        <w:tabs>
          <w:tab w:val="clear" w:pos="567"/>
          <w:tab w:val="left" w:pos="720"/>
        </w:tabs>
        <w:spacing w:line="240" w:lineRule="auto"/>
        <w:rPr>
          <w:ins w:id="7" w:author="Author"/>
          <w:noProof/>
          <w:szCs w:val="22"/>
          <w:lang w:val="en-US"/>
        </w:rPr>
      </w:pPr>
      <w:ins w:id="8" w:author="Author">
        <w:r w:rsidRPr="000028BB">
          <w:rPr>
            <w:noProof/>
            <w:szCs w:val="22"/>
            <w:lang w:val="en-US"/>
          </w:rPr>
          <w:t>The Observatory</w:t>
        </w:r>
      </w:ins>
    </w:p>
    <w:p w14:paraId="039953D6" w14:textId="77777777" w:rsidR="00013D34" w:rsidRPr="000028BB" w:rsidRDefault="00013D34" w:rsidP="00013D34">
      <w:pPr>
        <w:tabs>
          <w:tab w:val="clear" w:pos="567"/>
          <w:tab w:val="left" w:pos="720"/>
        </w:tabs>
        <w:spacing w:line="240" w:lineRule="auto"/>
        <w:rPr>
          <w:ins w:id="9" w:author="Author"/>
          <w:noProof/>
          <w:szCs w:val="22"/>
          <w:lang w:val="en-US"/>
        </w:rPr>
      </w:pPr>
      <w:ins w:id="10" w:author="Author">
        <w:r w:rsidRPr="000028BB">
          <w:rPr>
            <w:noProof/>
            <w:szCs w:val="22"/>
            <w:lang w:val="en-US"/>
          </w:rPr>
          <w:t>7-11 Sir John Rogerson's Quay</w:t>
        </w:r>
      </w:ins>
    </w:p>
    <w:p w14:paraId="2C31EE05" w14:textId="77777777" w:rsidR="00013D34" w:rsidRPr="000028BB" w:rsidRDefault="00013D34" w:rsidP="00013D34">
      <w:pPr>
        <w:tabs>
          <w:tab w:val="clear" w:pos="567"/>
          <w:tab w:val="left" w:pos="720"/>
        </w:tabs>
        <w:spacing w:line="240" w:lineRule="auto"/>
        <w:rPr>
          <w:ins w:id="11" w:author="Author"/>
          <w:noProof/>
          <w:szCs w:val="22"/>
          <w:lang w:val="en-US"/>
        </w:rPr>
      </w:pPr>
      <w:ins w:id="12" w:author="Author">
        <w:r w:rsidRPr="000028BB">
          <w:rPr>
            <w:noProof/>
            <w:szCs w:val="22"/>
            <w:lang w:val="en-US"/>
          </w:rPr>
          <w:t>Dublin 2, D02 VC42</w:t>
        </w:r>
      </w:ins>
    </w:p>
    <w:p w14:paraId="1284EEEA" w14:textId="77777777" w:rsidR="00013D34" w:rsidRPr="00CE40D3" w:rsidRDefault="00013D34" w:rsidP="00013D34">
      <w:pPr>
        <w:tabs>
          <w:tab w:val="clear" w:pos="567"/>
          <w:tab w:val="left" w:pos="720"/>
        </w:tabs>
        <w:spacing w:line="240" w:lineRule="auto"/>
        <w:rPr>
          <w:ins w:id="13" w:author="Author"/>
          <w:noProof/>
          <w:szCs w:val="22"/>
          <w:lang w:val="pt-PT"/>
          <w:rPrChange w:id="14" w:author="Author">
            <w:rPr>
              <w:ins w:id="15" w:author="Author"/>
              <w:noProof/>
              <w:szCs w:val="22"/>
              <w:lang w:val="en-US"/>
            </w:rPr>
          </w:rPrChange>
        </w:rPr>
      </w:pPr>
      <w:ins w:id="16" w:author="Author">
        <w:r w:rsidRPr="00CE40D3">
          <w:rPr>
            <w:noProof/>
            <w:szCs w:val="22"/>
            <w:lang w:val="pt-PT"/>
            <w:rPrChange w:id="17" w:author="Author">
              <w:rPr>
                <w:noProof/>
                <w:szCs w:val="22"/>
                <w:lang w:val="en-US"/>
              </w:rPr>
            </w:rPrChange>
          </w:rPr>
          <w:t>Irlandia</w:t>
        </w:r>
      </w:ins>
    </w:p>
    <w:p w14:paraId="10CE4A39" w14:textId="77777777" w:rsidR="00A5184B" w:rsidRPr="00433018" w:rsidDel="00013D34" w:rsidRDefault="00A5184B" w:rsidP="00A5184B">
      <w:pPr>
        <w:tabs>
          <w:tab w:val="clear" w:pos="567"/>
        </w:tabs>
        <w:spacing w:line="240" w:lineRule="auto"/>
        <w:rPr>
          <w:del w:id="18" w:author="Author"/>
          <w:noProof/>
          <w:szCs w:val="22"/>
          <w:lang w:val="sv-SE"/>
        </w:rPr>
      </w:pPr>
      <w:del w:id="19" w:author="Author">
        <w:r w:rsidRPr="00433018" w:rsidDel="00013D34">
          <w:rPr>
            <w:noProof/>
            <w:szCs w:val="22"/>
            <w:lang w:val="sv-SE"/>
          </w:rPr>
          <w:delText xml:space="preserve">Covis Pharma Europe B.V. </w:delText>
        </w:r>
      </w:del>
    </w:p>
    <w:p w14:paraId="55021D8F" w14:textId="77777777" w:rsidR="00A5184B" w:rsidDel="00013D34" w:rsidRDefault="00A5184B" w:rsidP="00A5184B">
      <w:pPr>
        <w:tabs>
          <w:tab w:val="clear" w:pos="567"/>
        </w:tabs>
        <w:spacing w:line="240" w:lineRule="auto"/>
        <w:rPr>
          <w:del w:id="20" w:author="Author"/>
          <w:noProof/>
          <w:szCs w:val="22"/>
          <w:lang w:val="sv-SE"/>
        </w:rPr>
      </w:pPr>
      <w:del w:id="21" w:author="Author">
        <w:r w:rsidRPr="00433018" w:rsidDel="00013D34">
          <w:rPr>
            <w:noProof/>
            <w:szCs w:val="22"/>
            <w:lang w:val="sv-SE"/>
          </w:rPr>
          <w:delText>Gustav Mahlerplein 2</w:delText>
        </w:r>
      </w:del>
    </w:p>
    <w:p w14:paraId="4D34E146" w14:textId="77777777" w:rsidR="009B455E" w:rsidDel="00013D34" w:rsidRDefault="009B455E" w:rsidP="00A5184B">
      <w:pPr>
        <w:tabs>
          <w:tab w:val="clear" w:pos="567"/>
        </w:tabs>
        <w:spacing w:line="240" w:lineRule="auto"/>
        <w:rPr>
          <w:del w:id="22" w:author="Author"/>
          <w:noProof/>
          <w:szCs w:val="22"/>
          <w:lang w:val="sv-SE"/>
        </w:rPr>
      </w:pPr>
      <w:del w:id="23" w:author="Author">
        <w:r w:rsidRPr="00433018" w:rsidDel="00013D34">
          <w:rPr>
            <w:noProof/>
            <w:szCs w:val="22"/>
            <w:lang w:val="sv-SE"/>
          </w:rPr>
          <w:delText>1082MA Amsterdam</w:delText>
        </w:r>
      </w:del>
    </w:p>
    <w:p w14:paraId="00B30A9B" w14:textId="77777777" w:rsidR="00A5184B" w:rsidRPr="00433018" w:rsidDel="00013D34" w:rsidRDefault="00A5184B" w:rsidP="00A5184B">
      <w:pPr>
        <w:tabs>
          <w:tab w:val="clear" w:pos="567"/>
        </w:tabs>
        <w:spacing w:line="240" w:lineRule="auto"/>
        <w:rPr>
          <w:del w:id="24" w:author="Author"/>
          <w:noProof/>
          <w:szCs w:val="22"/>
          <w:lang w:val="sv-SE"/>
        </w:rPr>
      </w:pPr>
      <w:del w:id="25" w:author="Author">
        <w:r w:rsidRPr="006D3A51" w:rsidDel="00013D34">
          <w:rPr>
            <w:lang w:val="de-DE"/>
          </w:rPr>
          <w:delText>Holandia</w:delText>
        </w:r>
      </w:del>
    </w:p>
    <w:p w14:paraId="6FAA9D6B" w14:textId="77777777" w:rsidR="0088302C" w:rsidRPr="002F557C" w:rsidRDefault="0088302C" w:rsidP="002F557C">
      <w:pPr>
        <w:spacing w:line="240" w:lineRule="auto"/>
        <w:rPr>
          <w:noProof/>
          <w:szCs w:val="22"/>
          <w:lang w:val="pl-PL"/>
        </w:rPr>
      </w:pPr>
    </w:p>
    <w:p w14:paraId="7F660C27" w14:textId="77777777" w:rsidR="0088302C" w:rsidRPr="002F557C" w:rsidRDefault="0088302C" w:rsidP="002F557C">
      <w:pPr>
        <w:spacing w:line="240" w:lineRule="auto"/>
        <w:rPr>
          <w:noProof/>
          <w:szCs w:val="22"/>
          <w:lang w:val="pl-PL"/>
        </w:rPr>
      </w:pPr>
    </w:p>
    <w:p w14:paraId="08ED2A55" w14:textId="77777777" w:rsidR="0088302C" w:rsidRPr="002F557C" w:rsidRDefault="0088302C" w:rsidP="002F557C">
      <w:pPr>
        <w:spacing w:line="240" w:lineRule="auto"/>
        <w:ind w:left="567" w:hanging="567"/>
        <w:rPr>
          <w:b/>
          <w:noProof/>
          <w:szCs w:val="22"/>
          <w:lang w:val="pl-PL"/>
        </w:rPr>
      </w:pPr>
      <w:r w:rsidRPr="002F557C">
        <w:rPr>
          <w:b/>
          <w:bCs/>
          <w:szCs w:val="22"/>
          <w:lang w:val="pl-PL"/>
        </w:rPr>
        <w:t>8.</w:t>
      </w:r>
      <w:r w:rsidRPr="002F557C">
        <w:rPr>
          <w:b/>
          <w:bCs/>
          <w:szCs w:val="22"/>
          <w:lang w:val="pl-PL"/>
        </w:rPr>
        <w:tab/>
        <w:t>NUMERY POZWOLEŃ NA DOPUSZCZENIE DO OBROTU</w:t>
      </w:r>
    </w:p>
    <w:p w14:paraId="0D7DC397" w14:textId="77777777" w:rsidR="0088302C" w:rsidRDefault="0088302C" w:rsidP="002F557C">
      <w:pPr>
        <w:spacing w:line="240" w:lineRule="auto"/>
        <w:ind w:left="567" w:hanging="567"/>
        <w:rPr>
          <w:b/>
          <w:noProof/>
          <w:szCs w:val="22"/>
          <w:lang w:val="pl-PL"/>
        </w:rPr>
      </w:pPr>
    </w:p>
    <w:p w14:paraId="2CC540FD" w14:textId="77777777" w:rsidR="00E00CB9" w:rsidRPr="00C5177A" w:rsidRDefault="00E00CB9" w:rsidP="00E00CB9">
      <w:pPr>
        <w:spacing w:line="240" w:lineRule="auto"/>
        <w:rPr>
          <w:color w:val="000000"/>
          <w:szCs w:val="22"/>
          <w:lang w:val="pt-PT"/>
        </w:rPr>
      </w:pPr>
      <w:r w:rsidRPr="00C5177A">
        <w:rPr>
          <w:color w:val="000000"/>
          <w:szCs w:val="22"/>
          <w:lang w:val="pt-PT"/>
        </w:rPr>
        <w:t>EU/1/14/964/001</w:t>
      </w:r>
    </w:p>
    <w:p w14:paraId="265AE82D" w14:textId="77777777" w:rsidR="0088302C" w:rsidRPr="00C5177A" w:rsidRDefault="00E00CB9" w:rsidP="00E00CB9">
      <w:pPr>
        <w:spacing w:line="240" w:lineRule="auto"/>
        <w:rPr>
          <w:color w:val="000000"/>
          <w:szCs w:val="22"/>
          <w:lang w:val="pt-PT"/>
        </w:rPr>
      </w:pPr>
      <w:r w:rsidRPr="00C5177A">
        <w:rPr>
          <w:color w:val="000000"/>
          <w:szCs w:val="22"/>
          <w:lang w:val="pt-PT"/>
        </w:rPr>
        <w:t>EU/1/14/964/002</w:t>
      </w:r>
    </w:p>
    <w:p w14:paraId="0889DE04" w14:textId="77777777" w:rsidR="00E9508C" w:rsidRPr="00882C74" w:rsidRDefault="00E9508C" w:rsidP="00E9508C">
      <w:pPr>
        <w:spacing w:line="240" w:lineRule="auto"/>
        <w:rPr>
          <w:color w:val="000000"/>
          <w:szCs w:val="22"/>
          <w:lang w:val="pl-PL"/>
        </w:rPr>
      </w:pPr>
      <w:r w:rsidRPr="00882C74">
        <w:rPr>
          <w:color w:val="000000"/>
          <w:szCs w:val="22"/>
          <w:lang w:val="pl-PL"/>
        </w:rPr>
        <w:t>EU/1/14/964/003</w:t>
      </w:r>
    </w:p>
    <w:p w14:paraId="2C1706DD" w14:textId="77777777" w:rsidR="0088302C" w:rsidRPr="002F557C" w:rsidRDefault="0088302C" w:rsidP="002F557C">
      <w:pPr>
        <w:spacing w:line="240" w:lineRule="auto"/>
        <w:ind w:left="567" w:hanging="567"/>
        <w:rPr>
          <w:b/>
          <w:noProof/>
          <w:szCs w:val="22"/>
          <w:lang w:val="pl-PL"/>
        </w:rPr>
      </w:pPr>
    </w:p>
    <w:p w14:paraId="0A6F03BC" w14:textId="77777777" w:rsidR="0088302C" w:rsidRPr="002F557C" w:rsidRDefault="0088302C" w:rsidP="002F557C">
      <w:pPr>
        <w:spacing w:line="240" w:lineRule="auto"/>
        <w:ind w:left="567" w:hanging="567"/>
        <w:rPr>
          <w:b/>
          <w:noProof/>
          <w:szCs w:val="22"/>
          <w:lang w:val="pl-PL"/>
        </w:rPr>
      </w:pPr>
    </w:p>
    <w:p w14:paraId="5FEF06A8" w14:textId="77777777" w:rsidR="0088302C" w:rsidRPr="002F557C" w:rsidRDefault="0088302C" w:rsidP="002F557C">
      <w:pPr>
        <w:keepNext/>
        <w:keepLines/>
        <w:spacing w:line="240" w:lineRule="auto"/>
        <w:ind w:left="567" w:hanging="567"/>
        <w:rPr>
          <w:noProof/>
          <w:szCs w:val="22"/>
          <w:lang w:val="pl-PL"/>
        </w:rPr>
      </w:pPr>
      <w:r w:rsidRPr="002F557C">
        <w:rPr>
          <w:b/>
          <w:bCs/>
          <w:szCs w:val="22"/>
          <w:lang w:val="pl-PL"/>
        </w:rPr>
        <w:t>9.</w:t>
      </w:r>
      <w:r w:rsidRPr="002F557C">
        <w:rPr>
          <w:b/>
          <w:bCs/>
          <w:szCs w:val="22"/>
          <w:lang w:val="pl-PL"/>
        </w:rPr>
        <w:tab/>
        <w:t>DATA WYDANIA PIERWSZEGO POZWOLENIA NA DOPUSZCZENIE DO OBROTU I DATA PRZEDŁUŻENIA POZWOLENIA</w:t>
      </w:r>
    </w:p>
    <w:p w14:paraId="6FDF402F" w14:textId="77777777" w:rsidR="0088302C" w:rsidRPr="002F557C" w:rsidRDefault="0088302C" w:rsidP="002F557C">
      <w:pPr>
        <w:keepNext/>
        <w:keepLines/>
        <w:spacing w:line="240" w:lineRule="auto"/>
        <w:rPr>
          <w:i/>
          <w:noProof/>
          <w:szCs w:val="22"/>
          <w:lang w:val="pl-PL"/>
        </w:rPr>
      </w:pPr>
    </w:p>
    <w:p w14:paraId="62AE2D27" w14:textId="77777777" w:rsidR="003F434E" w:rsidRDefault="0088302C" w:rsidP="002F557C">
      <w:pPr>
        <w:keepNext/>
        <w:keepLines/>
        <w:spacing w:line="240" w:lineRule="auto"/>
        <w:rPr>
          <w:szCs w:val="22"/>
          <w:lang w:val="pl-PL"/>
        </w:rPr>
      </w:pPr>
      <w:r w:rsidRPr="002F557C">
        <w:rPr>
          <w:szCs w:val="22"/>
          <w:lang w:val="pl-PL"/>
        </w:rPr>
        <w:t>Data wydania pierwszego pozwolenia na dopuszczenie do obrotu:</w:t>
      </w:r>
      <w:r w:rsidR="00CF39F4">
        <w:rPr>
          <w:szCs w:val="22"/>
          <w:lang w:val="pl-PL"/>
        </w:rPr>
        <w:t xml:space="preserve"> </w:t>
      </w:r>
      <w:r w:rsidR="00CF39F4" w:rsidRPr="00CF39F4">
        <w:rPr>
          <w:szCs w:val="22"/>
          <w:lang w:val="pl-PL"/>
        </w:rPr>
        <w:t>19 listopada 2014</w:t>
      </w:r>
    </w:p>
    <w:p w14:paraId="4F072887" w14:textId="77777777" w:rsidR="0088302C" w:rsidRPr="002F557C" w:rsidRDefault="003F434E" w:rsidP="002F557C">
      <w:pPr>
        <w:keepNext/>
        <w:keepLines/>
        <w:spacing w:line="240" w:lineRule="auto"/>
        <w:rPr>
          <w:i/>
          <w:noProof/>
          <w:szCs w:val="22"/>
          <w:lang w:val="pl-PL"/>
        </w:rPr>
      </w:pPr>
      <w:r>
        <w:rPr>
          <w:szCs w:val="22"/>
          <w:lang w:val="pl-PL"/>
        </w:rPr>
        <w:t xml:space="preserve">Data </w:t>
      </w:r>
      <w:r w:rsidR="0060159D">
        <w:rPr>
          <w:szCs w:val="22"/>
          <w:lang w:val="pl-PL"/>
        </w:rPr>
        <w:t xml:space="preserve">ostatniego </w:t>
      </w:r>
      <w:r>
        <w:rPr>
          <w:szCs w:val="22"/>
          <w:lang w:val="pl-PL"/>
        </w:rPr>
        <w:t>przedłużenia pozwolenia:</w:t>
      </w:r>
      <w:r w:rsidR="00CF39F4" w:rsidRPr="00CF39F4">
        <w:rPr>
          <w:szCs w:val="22"/>
          <w:lang w:val="pl-PL"/>
        </w:rPr>
        <w:t xml:space="preserve"> </w:t>
      </w:r>
      <w:r w:rsidR="00073468">
        <w:rPr>
          <w:szCs w:val="22"/>
          <w:lang w:val="pl-PL"/>
        </w:rPr>
        <w:t>23 sierpnia 2019</w:t>
      </w:r>
      <w:r w:rsidR="0088302C" w:rsidRPr="002F557C">
        <w:rPr>
          <w:szCs w:val="22"/>
          <w:lang w:val="pl-PL"/>
        </w:rPr>
        <w:t xml:space="preserve"> </w:t>
      </w:r>
    </w:p>
    <w:p w14:paraId="60AAAA71" w14:textId="77777777" w:rsidR="0088302C" w:rsidRDefault="0088302C" w:rsidP="0035449F">
      <w:pPr>
        <w:tabs>
          <w:tab w:val="clear" w:pos="567"/>
          <w:tab w:val="left" w:pos="6075"/>
        </w:tabs>
        <w:spacing w:line="240" w:lineRule="auto"/>
        <w:rPr>
          <w:noProof/>
          <w:szCs w:val="22"/>
          <w:lang w:val="pl-PL"/>
        </w:rPr>
      </w:pPr>
    </w:p>
    <w:p w14:paraId="0E59A45E" w14:textId="77777777" w:rsidR="0088302C" w:rsidRPr="002F557C" w:rsidRDefault="0088302C" w:rsidP="002F557C">
      <w:pPr>
        <w:spacing w:line="240" w:lineRule="auto"/>
        <w:rPr>
          <w:noProof/>
          <w:szCs w:val="22"/>
          <w:lang w:val="pl-PL"/>
        </w:rPr>
      </w:pPr>
    </w:p>
    <w:p w14:paraId="20037288" w14:textId="77777777" w:rsidR="0088302C" w:rsidRPr="002F557C" w:rsidRDefault="0088302C" w:rsidP="002F557C">
      <w:pPr>
        <w:keepNext/>
        <w:keepLines/>
        <w:spacing w:line="240" w:lineRule="auto"/>
        <w:ind w:left="567" w:hanging="567"/>
        <w:rPr>
          <w:b/>
          <w:noProof/>
          <w:szCs w:val="22"/>
          <w:lang w:val="pl-PL"/>
        </w:rPr>
      </w:pPr>
      <w:r w:rsidRPr="002F557C">
        <w:rPr>
          <w:b/>
          <w:bCs/>
          <w:szCs w:val="22"/>
          <w:lang w:val="pl-PL"/>
        </w:rPr>
        <w:t>10.</w:t>
      </w:r>
      <w:r w:rsidRPr="002F557C">
        <w:rPr>
          <w:b/>
          <w:bCs/>
          <w:szCs w:val="22"/>
          <w:lang w:val="pl-PL"/>
        </w:rPr>
        <w:tab/>
        <w:t>DATA ZATWIERDZENIA LUB CZĘŚCIOWEJ ZMIANY TEKSTU CHARAKTERYSTYKI PRODUKTU LECZNICZEGO</w:t>
      </w:r>
    </w:p>
    <w:p w14:paraId="3F4D90B7" w14:textId="77777777" w:rsidR="00B8481A" w:rsidRDefault="00B8481A" w:rsidP="002F557C">
      <w:pPr>
        <w:spacing w:line="240" w:lineRule="auto"/>
        <w:ind w:right="-2"/>
        <w:rPr>
          <w:iCs/>
          <w:noProof/>
          <w:szCs w:val="22"/>
          <w:lang w:val="pl-PL"/>
        </w:rPr>
      </w:pPr>
    </w:p>
    <w:p w14:paraId="1DB596FF" w14:textId="77777777" w:rsidR="0068524D" w:rsidRPr="002F557C" w:rsidRDefault="0068524D" w:rsidP="002F557C">
      <w:pPr>
        <w:spacing w:line="240" w:lineRule="auto"/>
        <w:ind w:right="-2"/>
        <w:rPr>
          <w:iCs/>
          <w:noProof/>
          <w:szCs w:val="22"/>
          <w:lang w:val="pl-PL"/>
        </w:rPr>
      </w:pPr>
    </w:p>
    <w:p w14:paraId="5A6E784C" w14:textId="77777777" w:rsidR="0088302C" w:rsidRPr="002F557C" w:rsidRDefault="0088302C" w:rsidP="002F557C">
      <w:pPr>
        <w:spacing w:line="240" w:lineRule="auto"/>
        <w:ind w:right="-2"/>
        <w:rPr>
          <w:noProof/>
          <w:color w:val="0000FF"/>
          <w:szCs w:val="22"/>
          <w:lang w:val="pl-PL"/>
        </w:rPr>
      </w:pPr>
      <w:r w:rsidRPr="002F557C">
        <w:rPr>
          <w:szCs w:val="22"/>
          <w:lang w:val="pl-PL"/>
        </w:rPr>
        <w:t xml:space="preserve">Szczegółowe informacje o tym produkcie leczniczym są dostępne na stronie internetowej Europejskiej Agencji Leków </w:t>
      </w:r>
      <w:r>
        <w:fldChar w:fldCharType="begin"/>
      </w:r>
      <w:r w:rsidRPr="002451D9">
        <w:rPr>
          <w:lang w:val="pl-PL"/>
          <w:rPrChange w:id="26" w:author="Author">
            <w:rPr/>
          </w:rPrChange>
        </w:rPr>
        <w:instrText>HYPERLINK "http://www.ema.europa.eu"</w:instrText>
      </w:r>
      <w:r>
        <w:fldChar w:fldCharType="separate"/>
      </w:r>
      <w:r w:rsidRPr="002F557C">
        <w:rPr>
          <w:color w:val="0000FF"/>
          <w:szCs w:val="22"/>
          <w:u w:val="single"/>
          <w:lang w:val="pl-PL"/>
        </w:rPr>
        <w:t>http://www.ema.europa.eu</w:t>
      </w:r>
      <w:r>
        <w:fldChar w:fldCharType="end"/>
      </w:r>
      <w:r w:rsidRPr="002F557C">
        <w:rPr>
          <w:color w:val="0000FF"/>
          <w:szCs w:val="22"/>
          <w:lang w:val="pl-PL"/>
        </w:rPr>
        <w:t>.</w:t>
      </w:r>
    </w:p>
    <w:p w14:paraId="5B09D645" w14:textId="77777777" w:rsidR="0088302C" w:rsidRPr="00343F3C" w:rsidRDefault="0088302C" w:rsidP="00F009EB">
      <w:pPr>
        <w:widowControl w:val="0"/>
        <w:autoSpaceDE w:val="0"/>
        <w:autoSpaceDN w:val="0"/>
        <w:adjustRightInd w:val="0"/>
        <w:ind w:right="120"/>
        <w:rPr>
          <w:color w:val="000000"/>
          <w:szCs w:val="22"/>
          <w:lang w:val="pl-PL"/>
        </w:rPr>
      </w:pPr>
      <w:r w:rsidRPr="002F557C">
        <w:rPr>
          <w:noProof/>
          <w:color w:val="0000FF"/>
          <w:szCs w:val="22"/>
          <w:lang w:val="pl-PL"/>
        </w:rPr>
        <w:br w:type="page"/>
      </w:r>
    </w:p>
    <w:p w14:paraId="236E0D07" w14:textId="77777777" w:rsidR="0088302C" w:rsidRPr="00343F3C" w:rsidRDefault="0088302C" w:rsidP="00F009EB">
      <w:pPr>
        <w:widowControl w:val="0"/>
        <w:autoSpaceDE w:val="0"/>
        <w:autoSpaceDN w:val="0"/>
        <w:adjustRightInd w:val="0"/>
        <w:ind w:right="120"/>
        <w:rPr>
          <w:color w:val="000000"/>
          <w:szCs w:val="22"/>
          <w:lang w:val="pl-PL"/>
        </w:rPr>
      </w:pPr>
    </w:p>
    <w:p w14:paraId="4FF697F7" w14:textId="77777777" w:rsidR="0088302C" w:rsidRPr="00343F3C" w:rsidRDefault="0088302C" w:rsidP="00F009EB">
      <w:pPr>
        <w:widowControl w:val="0"/>
        <w:autoSpaceDE w:val="0"/>
        <w:autoSpaceDN w:val="0"/>
        <w:adjustRightInd w:val="0"/>
        <w:ind w:right="120"/>
        <w:rPr>
          <w:color w:val="000000"/>
          <w:szCs w:val="22"/>
          <w:lang w:val="pl-PL"/>
        </w:rPr>
      </w:pPr>
    </w:p>
    <w:p w14:paraId="4230B114" w14:textId="77777777" w:rsidR="0088302C" w:rsidRPr="00343F3C" w:rsidRDefault="0088302C" w:rsidP="00F009EB">
      <w:pPr>
        <w:widowControl w:val="0"/>
        <w:autoSpaceDE w:val="0"/>
        <w:autoSpaceDN w:val="0"/>
        <w:adjustRightInd w:val="0"/>
        <w:ind w:right="120"/>
        <w:rPr>
          <w:color w:val="000000"/>
          <w:szCs w:val="22"/>
          <w:lang w:val="pl-PL"/>
        </w:rPr>
      </w:pPr>
    </w:p>
    <w:p w14:paraId="610617A4" w14:textId="77777777" w:rsidR="0088302C" w:rsidRPr="00343F3C" w:rsidRDefault="0088302C" w:rsidP="00F009EB">
      <w:pPr>
        <w:widowControl w:val="0"/>
        <w:autoSpaceDE w:val="0"/>
        <w:autoSpaceDN w:val="0"/>
        <w:adjustRightInd w:val="0"/>
        <w:ind w:right="120"/>
        <w:rPr>
          <w:color w:val="000000"/>
          <w:szCs w:val="22"/>
          <w:lang w:val="pl-PL"/>
        </w:rPr>
      </w:pPr>
    </w:p>
    <w:p w14:paraId="41C5E471" w14:textId="77777777" w:rsidR="0088302C" w:rsidRPr="00343F3C" w:rsidRDefault="0088302C" w:rsidP="00F009EB">
      <w:pPr>
        <w:widowControl w:val="0"/>
        <w:autoSpaceDE w:val="0"/>
        <w:autoSpaceDN w:val="0"/>
        <w:adjustRightInd w:val="0"/>
        <w:ind w:right="120"/>
        <w:rPr>
          <w:color w:val="000000"/>
          <w:szCs w:val="22"/>
          <w:lang w:val="pl-PL"/>
        </w:rPr>
      </w:pPr>
    </w:p>
    <w:p w14:paraId="5FD9922C" w14:textId="77777777" w:rsidR="0088302C" w:rsidRPr="00343F3C" w:rsidRDefault="0088302C" w:rsidP="00F009EB">
      <w:pPr>
        <w:widowControl w:val="0"/>
        <w:autoSpaceDE w:val="0"/>
        <w:autoSpaceDN w:val="0"/>
        <w:adjustRightInd w:val="0"/>
        <w:ind w:right="120"/>
        <w:rPr>
          <w:color w:val="000000"/>
          <w:szCs w:val="22"/>
          <w:lang w:val="pl-PL"/>
        </w:rPr>
      </w:pPr>
    </w:p>
    <w:p w14:paraId="38C99AFF" w14:textId="77777777" w:rsidR="0088302C" w:rsidRPr="00343F3C" w:rsidRDefault="0088302C" w:rsidP="00F009EB">
      <w:pPr>
        <w:widowControl w:val="0"/>
        <w:autoSpaceDE w:val="0"/>
        <w:autoSpaceDN w:val="0"/>
        <w:adjustRightInd w:val="0"/>
        <w:ind w:right="120"/>
        <w:rPr>
          <w:color w:val="000000"/>
          <w:szCs w:val="22"/>
          <w:lang w:val="pl-PL"/>
        </w:rPr>
      </w:pPr>
    </w:p>
    <w:p w14:paraId="294BE987" w14:textId="77777777" w:rsidR="0088302C" w:rsidRPr="00343F3C" w:rsidRDefault="0088302C" w:rsidP="00F009EB">
      <w:pPr>
        <w:widowControl w:val="0"/>
        <w:autoSpaceDE w:val="0"/>
        <w:autoSpaceDN w:val="0"/>
        <w:adjustRightInd w:val="0"/>
        <w:ind w:right="120"/>
        <w:rPr>
          <w:color w:val="000000"/>
          <w:szCs w:val="22"/>
          <w:lang w:val="pl-PL"/>
        </w:rPr>
      </w:pPr>
    </w:p>
    <w:p w14:paraId="604A9F0E" w14:textId="77777777" w:rsidR="0088302C" w:rsidRPr="00343F3C" w:rsidRDefault="0088302C" w:rsidP="00F009EB">
      <w:pPr>
        <w:widowControl w:val="0"/>
        <w:autoSpaceDE w:val="0"/>
        <w:autoSpaceDN w:val="0"/>
        <w:adjustRightInd w:val="0"/>
        <w:ind w:right="120"/>
        <w:rPr>
          <w:color w:val="000000"/>
          <w:szCs w:val="22"/>
          <w:lang w:val="pl-PL"/>
        </w:rPr>
      </w:pPr>
    </w:p>
    <w:p w14:paraId="29C4D313" w14:textId="77777777" w:rsidR="0088302C" w:rsidRPr="00343F3C" w:rsidRDefault="0088302C" w:rsidP="00F009EB">
      <w:pPr>
        <w:widowControl w:val="0"/>
        <w:autoSpaceDE w:val="0"/>
        <w:autoSpaceDN w:val="0"/>
        <w:adjustRightInd w:val="0"/>
        <w:ind w:right="120"/>
        <w:rPr>
          <w:color w:val="000000"/>
          <w:szCs w:val="22"/>
          <w:lang w:val="pl-PL"/>
        </w:rPr>
      </w:pPr>
    </w:p>
    <w:p w14:paraId="7EE24475" w14:textId="77777777" w:rsidR="0088302C" w:rsidRPr="00343F3C" w:rsidRDefault="0088302C" w:rsidP="00F009EB">
      <w:pPr>
        <w:widowControl w:val="0"/>
        <w:autoSpaceDE w:val="0"/>
        <w:autoSpaceDN w:val="0"/>
        <w:adjustRightInd w:val="0"/>
        <w:ind w:right="120"/>
        <w:rPr>
          <w:color w:val="000000"/>
          <w:szCs w:val="22"/>
          <w:lang w:val="pl-PL"/>
        </w:rPr>
      </w:pPr>
    </w:p>
    <w:p w14:paraId="4969446C" w14:textId="77777777" w:rsidR="0088302C" w:rsidRPr="00343F3C" w:rsidRDefault="0088302C" w:rsidP="00F009EB">
      <w:pPr>
        <w:widowControl w:val="0"/>
        <w:autoSpaceDE w:val="0"/>
        <w:autoSpaceDN w:val="0"/>
        <w:adjustRightInd w:val="0"/>
        <w:ind w:right="120"/>
        <w:rPr>
          <w:color w:val="000000"/>
          <w:szCs w:val="22"/>
          <w:lang w:val="pl-PL"/>
        </w:rPr>
      </w:pPr>
    </w:p>
    <w:p w14:paraId="6672D041" w14:textId="77777777" w:rsidR="0088302C" w:rsidRPr="00343F3C" w:rsidRDefault="0088302C" w:rsidP="00F009EB">
      <w:pPr>
        <w:widowControl w:val="0"/>
        <w:autoSpaceDE w:val="0"/>
        <w:autoSpaceDN w:val="0"/>
        <w:adjustRightInd w:val="0"/>
        <w:ind w:right="120"/>
        <w:rPr>
          <w:color w:val="000000"/>
          <w:szCs w:val="22"/>
          <w:lang w:val="pl-PL"/>
        </w:rPr>
      </w:pPr>
    </w:p>
    <w:p w14:paraId="5DAC3277" w14:textId="77777777" w:rsidR="0088302C" w:rsidRPr="00343F3C" w:rsidRDefault="0088302C" w:rsidP="00F009EB">
      <w:pPr>
        <w:widowControl w:val="0"/>
        <w:autoSpaceDE w:val="0"/>
        <w:autoSpaceDN w:val="0"/>
        <w:adjustRightInd w:val="0"/>
        <w:ind w:right="120"/>
        <w:rPr>
          <w:color w:val="000000"/>
          <w:szCs w:val="22"/>
          <w:lang w:val="pl-PL"/>
        </w:rPr>
      </w:pPr>
    </w:p>
    <w:p w14:paraId="3218EBCE" w14:textId="77777777" w:rsidR="0088302C" w:rsidRPr="00343F3C" w:rsidRDefault="0088302C" w:rsidP="00F009EB">
      <w:pPr>
        <w:widowControl w:val="0"/>
        <w:autoSpaceDE w:val="0"/>
        <w:autoSpaceDN w:val="0"/>
        <w:adjustRightInd w:val="0"/>
        <w:ind w:right="120"/>
        <w:rPr>
          <w:color w:val="000000"/>
          <w:szCs w:val="22"/>
          <w:lang w:val="pl-PL"/>
        </w:rPr>
      </w:pPr>
    </w:p>
    <w:p w14:paraId="011AF8E2" w14:textId="77777777" w:rsidR="0088302C" w:rsidRDefault="0088302C" w:rsidP="00F009EB">
      <w:pPr>
        <w:widowControl w:val="0"/>
        <w:autoSpaceDE w:val="0"/>
        <w:autoSpaceDN w:val="0"/>
        <w:adjustRightInd w:val="0"/>
        <w:ind w:right="120"/>
        <w:rPr>
          <w:color w:val="000000"/>
          <w:szCs w:val="22"/>
          <w:lang w:val="pl-PL"/>
        </w:rPr>
      </w:pPr>
    </w:p>
    <w:p w14:paraId="02CAAEAD" w14:textId="77777777" w:rsidR="00F009EB" w:rsidRDefault="00F009EB" w:rsidP="00F009EB">
      <w:pPr>
        <w:widowControl w:val="0"/>
        <w:autoSpaceDE w:val="0"/>
        <w:autoSpaceDN w:val="0"/>
        <w:adjustRightInd w:val="0"/>
        <w:ind w:right="120"/>
        <w:rPr>
          <w:color w:val="000000"/>
          <w:szCs w:val="22"/>
          <w:lang w:val="pl-PL"/>
        </w:rPr>
      </w:pPr>
    </w:p>
    <w:p w14:paraId="349BDBA5" w14:textId="77777777" w:rsidR="00F009EB" w:rsidRDefault="00F009EB" w:rsidP="00F009EB">
      <w:pPr>
        <w:widowControl w:val="0"/>
        <w:autoSpaceDE w:val="0"/>
        <w:autoSpaceDN w:val="0"/>
        <w:adjustRightInd w:val="0"/>
        <w:ind w:right="120"/>
        <w:rPr>
          <w:color w:val="000000"/>
          <w:szCs w:val="22"/>
          <w:lang w:val="pl-PL"/>
        </w:rPr>
      </w:pPr>
    </w:p>
    <w:p w14:paraId="5A462224" w14:textId="77777777" w:rsidR="00F009EB" w:rsidRDefault="00F009EB" w:rsidP="00F009EB">
      <w:pPr>
        <w:widowControl w:val="0"/>
        <w:autoSpaceDE w:val="0"/>
        <w:autoSpaceDN w:val="0"/>
        <w:adjustRightInd w:val="0"/>
        <w:ind w:right="120"/>
        <w:rPr>
          <w:color w:val="000000"/>
          <w:szCs w:val="22"/>
          <w:lang w:val="pl-PL"/>
        </w:rPr>
      </w:pPr>
    </w:p>
    <w:p w14:paraId="4F989E6C" w14:textId="77777777" w:rsidR="00F009EB" w:rsidRDefault="00F009EB" w:rsidP="00F009EB">
      <w:pPr>
        <w:widowControl w:val="0"/>
        <w:autoSpaceDE w:val="0"/>
        <w:autoSpaceDN w:val="0"/>
        <w:adjustRightInd w:val="0"/>
        <w:ind w:right="120"/>
        <w:rPr>
          <w:color w:val="000000"/>
          <w:szCs w:val="22"/>
          <w:lang w:val="pl-PL"/>
        </w:rPr>
      </w:pPr>
    </w:p>
    <w:p w14:paraId="2D028794" w14:textId="77777777" w:rsidR="00F009EB" w:rsidRPr="00343F3C" w:rsidRDefault="00F009EB" w:rsidP="00F009EB">
      <w:pPr>
        <w:widowControl w:val="0"/>
        <w:autoSpaceDE w:val="0"/>
        <w:autoSpaceDN w:val="0"/>
        <w:adjustRightInd w:val="0"/>
        <w:ind w:right="120"/>
        <w:rPr>
          <w:color w:val="000000"/>
          <w:szCs w:val="22"/>
          <w:lang w:val="pl-PL"/>
        </w:rPr>
      </w:pPr>
    </w:p>
    <w:p w14:paraId="5517F349" w14:textId="77777777" w:rsidR="0088302C" w:rsidRPr="00343F3C" w:rsidRDefault="0088302C" w:rsidP="00F009EB">
      <w:pPr>
        <w:widowControl w:val="0"/>
        <w:autoSpaceDE w:val="0"/>
        <w:autoSpaceDN w:val="0"/>
        <w:adjustRightInd w:val="0"/>
        <w:ind w:right="120"/>
        <w:rPr>
          <w:color w:val="000000"/>
          <w:szCs w:val="22"/>
          <w:lang w:val="pl-PL"/>
        </w:rPr>
      </w:pPr>
    </w:p>
    <w:p w14:paraId="12DD0C0B" w14:textId="77777777" w:rsidR="0088302C" w:rsidRPr="00343F3C" w:rsidRDefault="0088302C" w:rsidP="00F009EB">
      <w:pPr>
        <w:keepNext/>
        <w:widowControl w:val="0"/>
        <w:autoSpaceDE w:val="0"/>
        <w:autoSpaceDN w:val="0"/>
        <w:adjustRightInd w:val="0"/>
        <w:ind w:right="120"/>
        <w:jc w:val="center"/>
        <w:rPr>
          <w:b/>
          <w:bCs/>
          <w:color w:val="000000"/>
          <w:szCs w:val="22"/>
          <w:lang w:val="pl-PL"/>
        </w:rPr>
      </w:pPr>
      <w:r w:rsidRPr="005B3869">
        <w:rPr>
          <w:rFonts w:eastAsia="Times New Roman"/>
          <w:b/>
          <w:bCs/>
          <w:color w:val="000000"/>
          <w:szCs w:val="22"/>
          <w:lang w:val="pl-PL"/>
        </w:rPr>
        <w:t>ANEKS II</w:t>
      </w:r>
    </w:p>
    <w:p w14:paraId="4523B147" w14:textId="77777777" w:rsidR="0088302C" w:rsidRPr="00343F3C" w:rsidRDefault="0088302C" w:rsidP="00F009EB">
      <w:pPr>
        <w:widowControl w:val="0"/>
        <w:autoSpaceDE w:val="0"/>
        <w:autoSpaceDN w:val="0"/>
        <w:adjustRightInd w:val="0"/>
        <w:ind w:right="120"/>
        <w:rPr>
          <w:color w:val="000000"/>
          <w:szCs w:val="22"/>
          <w:lang w:val="pl-PL"/>
        </w:rPr>
      </w:pPr>
    </w:p>
    <w:p w14:paraId="0554BBE0" w14:textId="77777777" w:rsidR="0088302C" w:rsidRDefault="0088302C" w:rsidP="00F009EB">
      <w:pPr>
        <w:keepNext/>
        <w:widowControl w:val="0"/>
        <w:autoSpaceDE w:val="0"/>
        <w:autoSpaceDN w:val="0"/>
        <w:adjustRightInd w:val="0"/>
        <w:ind w:right="120"/>
        <w:rPr>
          <w:rFonts w:eastAsia="Times New Roman"/>
          <w:b/>
          <w:bCs/>
          <w:color w:val="000000"/>
          <w:szCs w:val="22"/>
          <w:lang w:val="pl-PL"/>
        </w:rPr>
      </w:pPr>
      <w:r w:rsidRPr="005B3869">
        <w:rPr>
          <w:rFonts w:eastAsia="Times New Roman"/>
          <w:b/>
          <w:bCs/>
          <w:color w:val="000000"/>
          <w:szCs w:val="22"/>
          <w:lang w:val="pl-PL"/>
        </w:rPr>
        <w:t>A.</w:t>
      </w:r>
      <w:r>
        <w:rPr>
          <w:rFonts w:eastAsia="Times New Roman"/>
          <w:b/>
          <w:bCs/>
          <w:color w:val="000000"/>
          <w:szCs w:val="22"/>
          <w:lang w:val="pl-PL"/>
        </w:rPr>
        <w:tab/>
      </w:r>
      <w:r w:rsidRPr="005B3869">
        <w:rPr>
          <w:rFonts w:eastAsia="Times New Roman"/>
          <w:b/>
          <w:bCs/>
          <w:color w:val="000000"/>
          <w:szCs w:val="22"/>
          <w:lang w:val="pl-PL"/>
        </w:rPr>
        <w:t>WYTWÓRCA ODPOWIEDZIALNY ZA ZWOLNIENIE SERII</w:t>
      </w:r>
    </w:p>
    <w:p w14:paraId="1EB83401" w14:textId="77777777" w:rsidR="0088302C" w:rsidRPr="00343F3C" w:rsidRDefault="0088302C" w:rsidP="00F009EB">
      <w:pPr>
        <w:keepNext/>
        <w:widowControl w:val="0"/>
        <w:autoSpaceDE w:val="0"/>
        <w:autoSpaceDN w:val="0"/>
        <w:adjustRightInd w:val="0"/>
        <w:ind w:right="120"/>
        <w:rPr>
          <w:b/>
          <w:bCs/>
          <w:color w:val="000000"/>
          <w:szCs w:val="22"/>
          <w:lang w:val="pl-PL"/>
        </w:rPr>
      </w:pPr>
    </w:p>
    <w:p w14:paraId="1BAFC39C" w14:textId="77777777" w:rsidR="0088302C" w:rsidRPr="00343F3C" w:rsidRDefault="0088302C" w:rsidP="00F009EB">
      <w:pPr>
        <w:keepNext/>
        <w:widowControl w:val="0"/>
        <w:autoSpaceDE w:val="0"/>
        <w:autoSpaceDN w:val="0"/>
        <w:adjustRightInd w:val="0"/>
        <w:ind w:right="120"/>
        <w:rPr>
          <w:b/>
          <w:bCs/>
          <w:color w:val="000000"/>
          <w:szCs w:val="22"/>
          <w:lang w:val="pl-PL"/>
        </w:rPr>
      </w:pPr>
      <w:r w:rsidRPr="005B3869">
        <w:rPr>
          <w:rFonts w:eastAsia="Times New Roman"/>
          <w:b/>
          <w:bCs/>
          <w:color w:val="000000"/>
          <w:szCs w:val="22"/>
          <w:lang w:val="pl-PL"/>
        </w:rPr>
        <w:t>B.</w:t>
      </w:r>
      <w:r w:rsidRPr="005B3869">
        <w:rPr>
          <w:rFonts w:eastAsia="Times New Roman"/>
          <w:b/>
          <w:bCs/>
          <w:color w:val="000000"/>
          <w:szCs w:val="22"/>
          <w:lang w:val="pl-PL"/>
        </w:rPr>
        <w:tab/>
        <w:t xml:space="preserve">WARUNKI LUB OGRANICZENIA DOTYCZĄCE ZAOPATRZENIA I </w:t>
      </w:r>
      <w:r w:rsidR="00F009EB">
        <w:rPr>
          <w:rFonts w:eastAsia="Times New Roman"/>
          <w:b/>
          <w:bCs/>
          <w:color w:val="000000"/>
          <w:szCs w:val="22"/>
          <w:lang w:val="pl-PL"/>
        </w:rPr>
        <w:tab/>
      </w:r>
      <w:r w:rsidRPr="005B3869">
        <w:rPr>
          <w:rFonts w:eastAsia="Times New Roman"/>
          <w:b/>
          <w:bCs/>
          <w:color w:val="000000"/>
          <w:szCs w:val="22"/>
          <w:lang w:val="pl-PL"/>
        </w:rPr>
        <w:t>STOSOWANIA</w:t>
      </w:r>
    </w:p>
    <w:p w14:paraId="40F008D2" w14:textId="77777777" w:rsidR="0088302C" w:rsidRPr="00343F3C" w:rsidRDefault="0088302C" w:rsidP="00F009EB">
      <w:pPr>
        <w:widowControl w:val="0"/>
        <w:autoSpaceDE w:val="0"/>
        <w:autoSpaceDN w:val="0"/>
        <w:adjustRightInd w:val="0"/>
        <w:ind w:right="120"/>
        <w:rPr>
          <w:color w:val="000000"/>
          <w:szCs w:val="22"/>
          <w:lang w:val="pl-PL"/>
        </w:rPr>
      </w:pPr>
    </w:p>
    <w:p w14:paraId="538F2F43" w14:textId="77777777" w:rsidR="0088302C" w:rsidRPr="00343F3C" w:rsidRDefault="0088302C" w:rsidP="00F009EB">
      <w:pPr>
        <w:keepNext/>
        <w:widowControl w:val="0"/>
        <w:autoSpaceDE w:val="0"/>
        <w:autoSpaceDN w:val="0"/>
        <w:adjustRightInd w:val="0"/>
        <w:ind w:right="120"/>
        <w:rPr>
          <w:b/>
          <w:bCs/>
          <w:color w:val="000000"/>
          <w:szCs w:val="22"/>
          <w:lang w:val="pl-PL"/>
        </w:rPr>
      </w:pPr>
      <w:r w:rsidRPr="005B3869">
        <w:rPr>
          <w:rFonts w:eastAsia="Times New Roman"/>
          <w:b/>
          <w:bCs/>
          <w:color w:val="000000"/>
          <w:szCs w:val="22"/>
          <w:lang w:val="pl-PL"/>
        </w:rPr>
        <w:t>C.</w:t>
      </w:r>
      <w:r w:rsidRPr="005B3869">
        <w:rPr>
          <w:rFonts w:eastAsia="Times New Roman"/>
          <w:b/>
          <w:bCs/>
          <w:color w:val="000000"/>
          <w:szCs w:val="22"/>
          <w:lang w:val="pl-PL"/>
        </w:rPr>
        <w:tab/>
        <w:t>INNE WARUNKI I WYMAGANIA DOTYCZĄCE DOPUSZCZENIA DO OBROTU</w:t>
      </w:r>
    </w:p>
    <w:p w14:paraId="3715086A" w14:textId="77777777" w:rsidR="0088302C" w:rsidRPr="00343F3C" w:rsidRDefault="0088302C" w:rsidP="00F009EB">
      <w:pPr>
        <w:widowControl w:val="0"/>
        <w:autoSpaceDE w:val="0"/>
        <w:autoSpaceDN w:val="0"/>
        <w:adjustRightInd w:val="0"/>
        <w:ind w:right="120"/>
        <w:rPr>
          <w:color w:val="000000"/>
          <w:szCs w:val="22"/>
          <w:lang w:val="pl-PL"/>
        </w:rPr>
      </w:pPr>
    </w:p>
    <w:p w14:paraId="3CF093A3" w14:textId="77777777" w:rsidR="0088302C" w:rsidRPr="00343F3C" w:rsidRDefault="0088302C" w:rsidP="00F009EB">
      <w:pPr>
        <w:keepNext/>
        <w:widowControl w:val="0"/>
        <w:autoSpaceDE w:val="0"/>
        <w:autoSpaceDN w:val="0"/>
        <w:adjustRightInd w:val="0"/>
        <w:ind w:right="120"/>
        <w:rPr>
          <w:b/>
          <w:bCs/>
          <w:color w:val="000000"/>
          <w:szCs w:val="22"/>
          <w:lang w:val="pl-PL"/>
        </w:rPr>
      </w:pPr>
      <w:r w:rsidRPr="005B3869">
        <w:rPr>
          <w:rFonts w:eastAsia="Times New Roman"/>
          <w:b/>
          <w:bCs/>
          <w:color w:val="000000"/>
          <w:szCs w:val="22"/>
          <w:lang w:val="pl-PL"/>
        </w:rPr>
        <w:t>D.</w:t>
      </w:r>
      <w:r w:rsidRPr="005B3869">
        <w:rPr>
          <w:rFonts w:eastAsia="Times New Roman"/>
          <w:b/>
          <w:bCs/>
          <w:color w:val="000000"/>
          <w:szCs w:val="22"/>
          <w:lang w:val="pl-PL"/>
        </w:rPr>
        <w:tab/>
        <w:t xml:space="preserve">WARUNKI LUB OGRANICZENIA DOTYCZĄCE BEZPIECZNEGO I </w:t>
      </w:r>
      <w:r w:rsidR="00F009EB">
        <w:rPr>
          <w:rFonts w:eastAsia="Times New Roman"/>
          <w:b/>
          <w:bCs/>
          <w:color w:val="000000"/>
          <w:szCs w:val="22"/>
          <w:lang w:val="pl-PL"/>
        </w:rPr>
        <w:tab/>
      </w:r>
      <w:r w:rsidRPr="005B3869">
        <w:rPr>
          <w:rFonts w:eastAsia="Times New Roman"/>
          <w:b/>
          <w:bCs/>
          <w:color w:val="000000"/>
          <w:szCs w:val="22"/>
          <w:lang w:val="pl-PL"/>
        </w:rPr>
        <w:t>SKUTECZNEGO STOSOWANIA PRODUKTU LECZNICZEGO</w:t>
      </w:r>
    </w:p>
    <w:p w14:paraId="745CB8D7" w14:textId="77777777" w:rsidR="0088302C" w:rsidRPr="00343F3C" w:rsidRDefault="0088302C" w:rsidP="00F009EB">
      <w:pPr>
        <w:widowControl w:val="0"/>
        <w:autoSpaceDE w:val="0"/>
        <w:autoSpaceDN w:val="0"/>
        <w:adjustRightInd w:val="0"/>
        <w:ind w:right="120"/>
        <w:rPr>
          <w:color w:val="000000"/>
          <w:szCs w:val="22"/>
          <w:lang w:val="pl-PL"/>
        </w:rPr>
      </w:pPr>
    </w:p>
    <w:p w14:paraId="242C0E23" w14:textId="77777777" w:rsidR="0088302C" w:rsidRPr="00343F3C" w:rsidRDefault="0088302C" w:rsidP="00F009EB">
      <w:pPr>
        <w:keepNext/>
        <w:widowControl w:val="0"/>
        <w:autoSpaceDE w:val="0"/>
        <w:autoSpaceDN w:val="0"/>
        <w:adjustRightInd w:val="0"/>
        <w:ind w:right="120"/>
        <w:rPr>
          <w:color w:val="000000"/>
          <w:szCs w:val="22"/>
          <w:lang w:val="pl-PL"/>
        </w:rPr>
      </w:pPr>
    </w:p>
    <w:p w14:paraId="49271C45" w14:textId="77777777" w:rsidR="0088302C" w:rsidRPr="00A554FE" w:rsidRDefault="0088302C" w:rsidP="00A061D1">
      <w:pPr>
        <w:pStyle w:val="A-Heading1"/>
        <w:spacing w:before="0" w:after="0"/>
        <w:rPr>
          <w:noProof/>
          <w:lang w:val="pl-PL"/>
        </w:rPr>
      </w:pPr>
      <w:r w:rsidRPr="00AC1217">
        <w:rPr>
          <w:lang w:val="pl-PL"/>
        </w:rPr>
        <w:br w:type="page"/>
      </w:r>
      <w:r w:rsidRPr="00A554FE">
        <w:rPr>
          <w:noProof/>
          <w:lang w:val="pl-PL"/>
        </w:rPr>
        <w:lastRenderedPageBreak/>
        <w:t>A.</w:t>
      </w:r>
      <w:r w:rsidRPr="00A554FE">
        <w:rPr>
          <w:noProof/>
          <w:lang w:val="pl-PL"/>
        </w:rPr>
        <w:tab/>
      </w:r>
      <w:bookmarkStart w:id="27" w:name="WYTWÓRCA_ODPOWIEDZIALNY_ZA_ZWOLNIENIE_SE"/>
      <w:r w:rsidRPr="00A554FE">
        <w:rPr>
          <w:noProof/>
          <w:lang w:val="pl-PL"/>
        </w:rPr>
        <w:t>WYTWÓRCA ODPOWIEDZIALNY ZA ZWOLNIENIE SERII</w:t>
      </w:r>
    </w:p>
    <w:p w14:paraId="7C746ECF" w14:textId="77777777" w:rsidR="0088302C" w:rsidRPr="00343F3C" w:rsidRDefault="0088302C" w:rsidP="00A061D1">
      <w:pPr>
        <w:keepNext/>
        <w:widowControl w:val="0"/>
        <w:autoSpaceDE w:val="0"/>
        <w:autoSpaceDN w:val="0"/>
        <w:adjustRightInd w:val="0"/>
        <w:ind w:right="120"/>
        <w:rPr>
          <w:b/>
          <w:bCs/>
          <w:color w:val="000000"/>
          <w:szCs w:val="22"/>
          <w:lang w:val="pl-PL"/>
        </w:rPr>
      </w:pPr>
    </w:p>
    <w:bookmarkEnd w:id="27"/>
    <w:p w14:paraId="19CC030C" w14:textId="77777777" w:rsidR="0088302C" w:rsidRPr="00343F3C" w:rsidRDefault="0088302C" w:rsidP="00A061D1">
      <w:pPr>
        <w:widowControl w:val="0"/>
        <w:autoSpaceDE w:val="0"/>
        <w:autoSpaceDN w:val="0"/>
        <w:adjustRightInd w:val="0"/>
        <w:ind w:right="120"/>
        <w:rPr>
          <w:color w:val="000000"/>
          <w:szCs w:val="22"/>
          <w:u w:val="single"/>
          <w:lang w:val="pl-PL"/>
        </w:rPr>
      </w:pPr>
      <w:r w:rsidRPr="005B3869">
        <w:rPr>
          <w:rFonts w:eastAsia="Times New Roman"/>
          <w:color w:val="000000"/>
          <w:szCs w:val="22"/>
          <w:u w:val="single"/>
          <w:lang w:val="pl-PL"/>
        </w:rPr>
        <w:t>Nazwa i adres wytwórcy odpowiedzialnego za zwolnienie serii</w:t>
      </w:r>
    </w:p>
    <w:p w14:paraId="429DA2F9" w14:textId="77777777" w:rsidR="0088302C" w:rsidRPr="00CE40D3" w:rsidRDefault="0088302C" w:rsidP="00A061D1">
      <w:pPr>
        <w:rPr>
          <w:noProof/>
          <w:szCs w:val="22"/>
          <w:lang w:val="pt-PT"/>
          <w:rPrChange w:id="28" w:author="Author">
            <w:rPr>
              <w:noProof/>
              <w:szCs w:val="22"/>
              <w:lang w:val="en-US"/>
            </w:rPr>
          </w:rPrChange>
        </w:rPr>
      </w:pPr>
      <w:r w:rsidRPr="00CE40D3">
        <w:rPr>
          <w:rFonts w:eastAsia="Times New Roman"/>
          <w:noProof/>
          <w:szCs w:val="22"/>
          <w:lang w:val="pt-PT"/>
          <w:rPrChange w:id="29" w:author="Author">
            <w:rPr>
              <w:rFonts w:eastAsia="Times New Roman"/>
              <w:noProof/>
              <w:szCs w:val="22"/>
              <w:lang w:val="en-US"/>
            </w:rPr>
          </w:rPrChange>
        </w:rPr>
        <w:t>Industrias Farmacéuticas Almirall, S.A.</w:t>
      </w:r>
    </w:p>
    <w:p w14:paraId="34820C77" w14:textId="77777777" w:rsidR="0088302C" w:rsidRPr="00E00CB9" w:rsidRDefault="0088302C" w:rsidP="00A061D1">
      <w:pPr>
        <w:rPr>
          <w:szCs w:val="22"/>
          <w:lang w:val="pl-PL"/>
        </w:rPr>
      </w:pPr>
      <w:r w:rsidRPr="00E00CB9">
        <w:rPr>
          <w:rFonts w:eastAsia="Times New Roman"/>
          <w:szCs w:val="22"/>
          <w:lang w:val="pl-PL"/>
        </w:rPr>
        <w:t xml:space="preserve">Ctra. </w:t>
      </w:r>
      <w:r w:rsidR="00BE71E0">
        <w:rPr>
          <w:lang w:val="sv-SE"/>
        </w:rPr>
        <w:t>de Martorell 41-61</w:t>
      </w:r>
    </w:p>
    <w:p w14:paraId="7C24FB2E" w14:textId="77777777" w:rsidR="0088302C" w:rsidRPr="00E00CB9" w:rsidRDefault="0088302C" w:rsidP="00A061D1">
      <w:pPr>
        <w:rPr>
          <w:szCs w:val="22"/>
          <w:lang w:val="pl-PL"/>
        </w:rPr>
      </w:pPr>
      <w:r w:rsidRPr="00E00CB9">
        <w:rPr>
          <w:rFonts w:eastAsia="Times New Roman"/>
          <w:szCs w:val="22"/>
          <w:lang w:val="pl-PL"/>
        </w:rPr>
        <w:t>08740 Sant Andreu de la Barca, Barcelona</w:t>
      </w:r>
    </w:p>
    <w:p w14:paraId="31C51EA1" w14:textId="77777777" w:rsidR="0088302C" w:rsidRPr="00343F3C" w:rsidRDefault="0088302C" w:rsidP="00A061D1">
      <w:pPr>
        <w:rPr>
          <w:noProof/>
          <w:szCs w:val="22"/>
          <w:lang w:val="pl-PL"/>
        </w:rPr>
      </w:pPr>
      <w:r w:rsidRPr="005B3869">
        <w:rPr>
          <w:rFonts w:eastAsia="Times New Roman"/>
          <w:noProof/>
          <w:szCs w:val="22"/>
          <w:lang w:val="pl-PL"/>
        </w:rPr>
        <w:t>Hiszpania</w:t>
      </w:r>
    </w:p>
    <w:p w14:paraId="7234D755" w14:textId="77777777" w:rsidR="0088302C" w:rsidRPr="00343F3C" w:rsidRDefault="0088302C" w:rsidP="00A061D1">
      <w:pPr>
        <w:widowControl w:val="0"/>
        <w:autoSpaceDE w:val="0"/>
        <w:autoSpaceDN w:val="0"/>
        <w:adjustRightInd w:val="0"/>
        <w:ind w:right="120"/>
        <w:rPr>
          <w:color w:val="000000"/>
          <w:szCs w:val="22"/>
          <w:lang w:val="pl-PL"/>
        </w:rPr>
      </w:pPr>
    </w:p>
    <w:p w14:paraId="7035D7B4" w14:textId="77777777" w:rsidR="0088302C" w:rsidRPr="00343F3C" w:rsidRDefault="0088302C" w:rsidP="00A061D1">
      <w:pPr>
        <w:widowControl w:val="0"/>
        <w:autoSpaceDE w:val="0"/>
        <w:autoSpaceDN w:val="0"/>
        <w:adjustRightInd w:val="0"/>
        <w:ind w:right="120"/>
        <w:rPr>
          <w:color w:val="000000"/>
          <w:szCs w:val="22"/>
          <w:lang w:val="pl-PL"/>
        </w:rPr>
      </w:pPr>
    </w:p>
    <w:p w14:paraId="5CA11019" w14:textId="77777777" w:rsidR="0088302C" w:rsidRPr="00A554FE" w:rsidRDefault="0088302C" w:rsidP="00A061D1">
      <w:pPr>
        <w:pStyle w:val="A-Heading1"/>
        <w:spacing w:before="0" w:after="0"/>
        <w:rPr>
          <w:noProof/>
          <w:lang w:val="pl-PL"/>
        </w:rPr>
      </w:pPr>
      <w:r w:rsidRPr="00A554FE">
        <w:rPr>
          <w:noProof/>
          <w:lang w:val="pl-PL"/>
        </w:rPr>
        <w:t>B.</w:t>
      </w:r>
      <w:r w:rsidRPr="00A554FE">
        <w:rPr>
          <w:noProof/>
          <w:lang w:val="pl-PL"/>
        </w:rPr>
        <w:tab/>
      </w:r>
      <w:bookmarkStart w:id="30" w:name="WARUNKI_LUB_OGRANICZENIA_DOTYCZĄCE_ZAOPA"/>
      <w:r w:rsidRPr="00A554FE">
        <w:rPr>
          <w:noProof/>
          <w:lang w:val="pl-PL"/>
        </w:rPr>
        <w:t>WARUNKI LUB OGRANICZENIA DOTYCZĄCE ZAOPATRZENIA I STOSOWANIA</w:t>
      </w:r>
    </w:p>
    <w:p w14:paraId="29F364BA" w14:textId="77777777" w:rsidR="0088302C" w:rsidRDefault="0088302C" w:rsidP="00A061D1">
      <w:pPr>
        <w:widowControl w:val="0"/>
        <w:autoSpaceDE w:val="0"/>
        <w:autoSpaceDN w:val="0"/>
        <w:adjustRightInd w:val="0"/>
        <w:ind w:right="120"/>
        <w:rPr>
          <w:rFonts w:eastAsia="Times New Roman"/>
          <w:color w:val="000000"/>
          <w:szCs w:val="22"/>
          <w:lang w:val="pl-PL"/>
        </w:rPr>
      </w:pPr>
    </w:p>
    <w:bookmarkEnd w:id="30"/>
    <w:p w14:paraId="796BFEA5" w14:textId="77777777" w:rsidR="0088302C" w:rsidRPr="005B3869" w:rsidRDefault="0088302C" w:rsidP="00A061D1">
      <w:pPr>
        <w:widowControl w:val="0"/>
        <w:autoSpaceDE w:val="0"/>
        <w:autoSpaceDN w:val="0"/>
        <w:adjustRightInd w:val="0"/>
        <w:ind w:right="120"/>
        <w:rPr>
          <w:color w:val="000000"/>
          <w:szCs w:val="22"/>
          <w:lang w:val="pl-PL"/>
        </w:rPr>
      </w:pPr>
      <w:r w:rsidRPr="005B3869">
        <w:rPr>
          <w:rFonts w:eastAsia="Times New Roman"/>
          <w:color w:val="000000"/>
          <w:szCs w:val="22"/>
          <w:lang w:val="pl-PL"/>
        </w:rPr>
        <w:t xml:space="preserve">Produkt leczniczy wydawany na receptę. </w:t>
      </w:r>
    </w:p>
    <w:p w14:paraId="3F15004B" w14:textId="77777777" w:rsidR="0088302C" w:rsidRDefault="0088302C" w:rsidP="00A061D1">
      <w:pPr>
        <w:widowControl w:val="0"/>
        <w:autoSpaceDE w:val="0"/>
        <w:autoSpaceDN w:val="0"/>
        <w:adjustRightInd w:val="0"/>
        <w:ind w:right="120"/>
        <w:rPr>
          <w:color w:val="000000"/>
          <w:szCs w:val="22"/>
          <w:lang w:val="pl-PL"/>
        </w:rPr>
      </w:pPr>
    </w:p>
    <w:p w14:paraId="23B91CEE" w14:textId="77777777" w:rsidR="00F66E3F" w:rsidRPr="005B3869" w:rsidRDefault="00F66E3F" w:rsidP="00A061D1">
      <w:pPr>
        <w:widowControl w:val="0"/>
        <w:autoSpaceDE w:val="0"/>
        <w:autoSpaceDN w:val="0"/>
        <w:adjustRightInd w:val="0"/>
        <w:ind w:right="120"/>
        <w:rPr>
          <w:color w:val="000000"/>
          <w:szCs w:val="22"/>
          <w:lang w:val="pl-PL"/>
        </w:rPr>
      </w:pPr>
    </w:p>
    <w:p w14:paraId="0F97AE94" w14:textId="77777777" w:rsidR="0088302C" w:rsidRPr="00A554FE" w:rsidRDefault="0088302C" w:rsidP="00A061D1">
      <w:pPr>
        <w:pStyle w:val="A-Heading1"/>
        <w:spacing w:before="0" w:after="0"/>
        <w:rPr>
          <w:noProof/>
          <w:lang w:val="pl-PL"/>
        </w:rPr>
      </w:pPr>
      <w:r w:rsidRPr="00A554FE">
        <w:rPr>
          <w:noProof/>
          <w:lang w:val="pl-PL"/>
        </w:rPr>
        <w:t>C.</w:t>
      </w:r>
      <w:r w:rsidRPr="00A554FE">
        <w:rPr>
          <w:noProof/>
          <w:lang w:val="pl-PL"/>
        </w:rPr>
        <w:tab/>
        <w:t>I</w:t>
      </w:r>
      <w:bookmarkStart w:id="31" w:name="NNE_WARUNKI_I_WYMAGANIA_DOTYCZĄCE_DOPUSZ"/>
      <w:r w:rsidRPr="00A554FE">
        <w:rPr>
          <w:noProof/>
          <w:lang w:val="pl-PL"/>
        </w:rPr>
        <w:t xml:space="preserve">NNE WARUNKI I WYMAGANIA DOTYCZĄCE DOPUSZCZENIA DO OBROTU </w:t>
      </w:r>
    </w:p>
    <w:p w14:paraId="49112E9E" w14:textId="77777777" w:rsidR="0088302C" w:rsidRPr="005B3869" w:rsidRDefault="0088302C" w:rsidP="00A061D1">
      <w:pPr>
        <w:widowControl w:val="0"/>
        <w:autoSpaceDE w:val="0"/>
        <w:autoSpaceDN w:val="0"/>
        <w:adjustRightInd w:val="0"/>
        <w:ind w:right="120"/>
        <w:rPr>
          <w:color w:val="000000"/>
          <w:szCs w:val="22"/>
          <w:lang w:val="pl-PL"/>
        </w:rPr>
      </w:pPr>
    </w:p>
    <w:bookmarkEnd w:id="31"/>
    <w:p w14:paraId="33364ED9" w14:textId="77777777" w:rsidR="0088302C" w:rsidRPr="005B3869" w:rsidRDefault="0088302C" w:rsidP="007670AE">
      <w:pPr>
        <w:widowControl w:val="0"/>
        <w:numPr>
          <w:ilvl w:val="0"/>
          <w:numId w:val="3"/>
        </w:numPr>
        <w:tabs>
          <w:tab w:val="clear" w:pos="720"/>
        </w:tabs>
        <w:autoSpaceDE w:val="0"/>
        <w:autoSpaceDN w:val="0"/>
        <w:adjustRightInd w:val="0"/>
        <w:spacing w:line="240" w:lineRule="auto"/>
        <w:ind w:left="567" w:hanging="567"/>
        <w:rPr>
          <w:color w:val="000000"/>
          <w:szCs w:val="22"/>
        </w:rPr>
      </w:pPr>
      <w:r w:rsidRPr="005B3869">
        <w:rPr>
          <w:rFonts w:eastAsia="Times New Roman"/>
          <w:b/>
          <w:bCs/>
          <w:color w:val="000000"/>
          <w:szCs w:val="22"/>
          <w:lang w:val="pl-PL"/>
        </w:rPr>
        <w:t>Okresow</w:t>
      </w:r>
      <w:r w:rsidR="00E1306B">
        <w:rPr>
          <w:rFonts w:eastAsia="Times New Roman"/>
          <w:b/>
          <w:bCs/>
          <w:color w:val="000000"/>
          <w:szCs w:val="22"/>
          <w:lang w:val="pl-PL"/>
        </w:rPr>
        <w:t>e</w:t>
      </w:r>
      <w:r w:rsidRPr="005B3869">
        <w:rPr>
          <w:rFonts w:eastAsia="Times New Roman"/>
          <w:b/>
          <w:bCs/>
          <w:color w:val="000000"/>
          <w:szCs w:val="22"/>
          <w:lang w:val="pl-PL"/>
        </w:rPr>
        <w:t xml:space="preserve"> raport</w:t>
      </w:r>
      <w:r w:rsidR="00E1306B">
        <w:rPr>
          <w:rFonts w:eastAsia="Times New Roman"/>
          <w:b/>
          <w:bCs/>
          <w:color w:val="000000"/>
          <w:szCs w:val="22"/>
          <w:lang w:val="pl-PL"/>
        </w:rPr>
        <w:t>y</w:t>
      </w:r>
      <w:r w:rsidRPr="005B3869">
        <w:rPr>
          <w:rFonts w:eastAsia="Times New Roman"/>
          <w:b/>
          <w:bCs/>
          <w:color w:val="000000"/>
          <w:szCs w:val="22"/>
          <w:lang w:val="pl-PL"/>
        </w:rPr>
        <w:t xml:space="preserve"> o bezpieczeństwie stosowania </w:t>
      </w:r>
      <w:r w:rsidR="00E1306B">
        <w:rPr>
          <w:b/>
        </w:rPr>
        <w:t xml:space="preserve">(ang. </w:t>
      </w:r>
      <w:r w:rsidR="00E1306B" w:rsidRPr="00897D61">
        <w:rPr>
          <w:b/>
          <w:szCs w:val="22"/>
          <w:lang w:val="en-US"/>
        </w:rPr>
        <w:t>Periodic safety update reports,</w:t>
      </w:r>
      <w:r w:rsidR="00E1306B" w:rsidRPr="00897D61">
        <w:rPr>
          <w:b/>
          <w:lang w:val="en-US"/>
        </w:rPr>
        <w:t xml:space="preserve"> PSURs</w:t>
      </w:r>
      <w:r w:rsidR="00E1306B" w:rsidRPr="00897D61">
        <w:rPr>
          <w:b/>
          <w:szCs w:val="22"/>
          <w:lang w:val="en-US"/>
        </w:rPr>
        <w:t>)</w:t>
      </w:r>
    </w:p>
    <w:p w14:paraId="457BA071" w14:textId="77777777" w:rsidR="001572B5" w:rsidRDefault="001572B5" w:rsidP="00A061D1">
      <w:pPr>
        <w:widowControl w:val="0"/>
        <w:autoSpaceDE w:val="0"/>
        <w:autoSpaceDN w:val="0"/>
        <w:adjustRightInd w:val="0"/>
        <w:ind w:right="120"/>
        <w:rPr>
          <w:lang w:val="pl-PL"/>
        </w:rPr>
      </w:pPr>
    </w:p>
    <w:p w14:paraId="32C6DF13" w14:textId="77777777" w:rsidR="0088302C" w:rsidRPr="005B3869" w:rsidRDefault="004F4393" w:rsidP="00A061D1">
      <w:pPr>
        <w:widowControl w:val="0"/>
        <w:autoSpaceDE w:val="0"/>
        <w:autoSpaceDN w:val="0"/>
        <w:adjustRightInd w:val="0"/>
        <w:ind w:right="120"/>
        <w:rPr>
          <w:color w:val="000000"/>
          <w:szCs w:val="22"/>
          <w:lang w:val="pl-PL"/>
        </w:rPr>
      </w:pPr>
      <w:r w:rsidRPr="003D48BA">
        <w:rPr>
          <w:lang w:val="pl-PL"/>
        </w:rPr>
        <w:t xml:space="preserve">Wymagania do przedłożenia okresowych raportów o bezpieczeństwie stosowania tego produktu </w:t>
      </w:r>
      <w:r w:rsidR="00E1306B">
        <w:rPr>
          <w:lang w:val="pl-PL"/>
        </w:rPr>
        <w:t xml:space="preserve">leczniczego </w:t>
      </w:r>
      <w:r w:rsidRPr="003D48BA">
        <w:rPr>
          <w:lang w:val="pl-PL"/>
        </w:rPr>
        <w:t>są określone</w:t>
      </w:r>
      <w:r w:rsidR="0088302C" w:rsidRPr="005B3869">
        <w:rPr>
          <w:rFonts w:eastAsia="Times New Roman"/>
          <w:color w:val="000000"/>
          <w:szCs w:val="22"/>
          <w:lang w:val="pl-PL"/>
        </w:rPr>
        <w:t xml:space="preserve"> w wykazie unijnych dat referencyjnych (</w:t>
      </w:r>
      <w:r w:rsidR="00E1306B" w:rsidRPr="007670AE">
        <w:rPr>
          <w:rFonts w:eastAsia="Times New Roman"/>
          <w:color w:val="000000"/>
          <w:szCs w:val="22"/>
          <w:lang w:val="pl-PL"/>
        </w:rPr>
        <w:t>wykaz</w:t>
      </w:r>
      <w:r w:rsidR="0088302C" w:rsidRPr="007670AE">
        <w:rPr>
          <w:rFonts w:eastAsia="Times New Roman"/>
          <w:color w:val="000000"/>
          <w:szCs w:val="22"/>
          <w:lang w:val="pl-PL"/>
        </w:rPr>
        <w:t xml:space="preserve"> EURD</w:t>
      </w:r>
      <w:r w:rsidR="0088302C" w:rsidRPr="005B3869">
        <w:rPr>
          <w:rFonts w:eastAsia="Times New Roman"/>
          <w:color w:val="000000"/>
          <w:szCs w:val="22"/>
          <w:lang w:val="pl-PL"/>
        </w:rPr>
        <w:t xml:space="preserve">), o którym mowa w art. 107c ust. 7 dyrektywy 2001/83/WE i </w:t>
      </w:r>
      <w:r w:rsidR="004B44C7">
        <w:rPr>
          <w:rFonts w:eastAsia="Times New Roman"/>
          <w:color w:val="000000"/>
          <w:szCs w:val="22"/>
          <w:lang w:val="pl-PL"/>
        </w:rPr>
        <w:t>jego kolejnych aktualizacjach</w:t>
      </w:r>
      <w:r w:rsidR="00350B63">
        <w:rPr>
          <w:rFonts w:eastAsia="Times New Roman"/>
          <w:color w:val="000000"/>
          <w:szCs w:val="22"/>
          <w:lang w:val="pl-PL"/>
        </w:rPr>
        <w:t xml:space="preserve"> </w:t>
      </w:r>
      <w:r w:rsidR="0088302C" w:rsidRPr="005B3869">
        <w:rPr>
          <w:rFonts w:eastAsia="Times New Roman"/>
          <w:color w:val="000000"/>
          <w:szCs w:val="22"/>
          <w:lang w:val="pl-PL"/>
        </w:rPr>
        <w:t>ogłaszany</w:t>
      </w:r>
      <w:r w:rsidR="004B44C7">
        <w:rPr>
          <w:rFonts w:eastAsia="Times New Roman"/>
          <w:color w:val="000000"/>
          <w:szCs w:val="22"/>
          <w:lang w:val="pl-PL"/>
        </w:rPr>
        <w:t>ch</w:t>
      </w:r>
      <w:r w:rsidR="0088302C" w:rsidRPr="005B3869">
        <w:rPr>
          <w:rFonts w:eastAsia="Times New Roman"/>
          <w:color w:val="000000"/>
          <w:szCs w:val="22"/>
          <w:lang w:val="pl-PL"/>
        </w:rPr>
        <w:t xml:space="preserve"> na europejskiej stronie internetowej dotyczącej leków.</w:t>
      </w:r>
    </w:p>
    <w:p w14:paraId="1268B572" w14:textId="77777777" w:rsidR="0088302C" w:rsidRDefault="0088302C" w:rsidP="00A061D1">
      <w:pPr>
        <w:widowControl w:val="0"/>
        <w:tabs>
          <w:tab w:val="left" w:pos="108"/>
          <w:tab w:val="left" w:pos="675"/>
        </w:tabs>
        <w:autoSpaceDE w:val="0"/>
        <w:autoSpaceDN w:val="0"/>
        <w:adjustRightInd w:val="0"/>
        <w:ind w:right="687"/>
        <w:rPr>
          <w:color w:val="000000"/>
          <w:szCs w:val="22"/>
          <w:lang w:val="pl-PL"/>
        </w:rPr>
      </w:pPr>
    </w:p>
    <w:p w14:paraId="56058C36" w14:textId="77777777" w:rsidR="00F66E3F" w:rsidRPr="005B3869" w:rsidRDefault="00F66E3F" w:rsidP="00A061D1">
      <w:pPr>
        <w:widowControl w:val="0"/>
        <w:tabs>
          <w:tab w:val="left" w:pos="108"/>
          <w:tab w:val="left" w:pos="675"/>
        </w:tabs>
        <w:autoSpaceDE w:val="0"/>
        <w:autoSpaceDN w:val="0"/>
        <w:adjustRightInd w:val="0"/>
        <w:ind w:right="687"/>
        <w:rPr>
          <w:color w:val="000000"/>
          <w:szCs w:val="22"/>
          <w:lang w:val="pl-PL"/>
        </w:rPr>
      </w:pPr>
    </w:p>
    <w:p w14:paraId="2DE0DD7E" w14:textId="77777777" w:rsidR="0088302C" w:rsidRPr="00A554FE" w:rsidRDefault="0088302C" w:rsidP="00A061D1">
      <w:pPr>
        <w:pStyle w:val="A-Heading1"/>
        <w:spacing w:before="0" w:after="0"/>
        <w:rPr>
          <w:noProof/>
          <w:lang w:val="pl-PL"/>
        </w:rPr>
      </w:pPr>
      <w:r w:rsidRPr="00A554FE">
        <w:rPr>
          <w:noProof/>
          <w:lang w:val="pl-PL"/>
        </w:rPr>
        <w:t>D.</w:t>
      </w:r>
      <w:r w:rsidRPr="00A554FE">
        <w:rPr>
          <w:noProof/>
          <w:lang w:val="pl-PL"/>
        </w:rPr>
        <w:tab/>
      </w:r>
      <w:bookmarkStart w:id="32" w:name="WARUNKI_I_OGRANICZENIA_DOTYCZĄCE_BEZPIEC"/>
      <w:r w:rsidRPr="00A554FE">
        <w:rPr>
          <w:noProof/>
          <w:lang w:val="pl-PL"/>
        </w:rPr>
        <w:t xml:space="preserve">WARUNKI I OGRANICZENIA DOTYCZĄCE BEZPIECZNEGO I SKUTECZNEGO </w:t>
      </w:r>
      <w:r w:rsidR="00A061D1">
        <w:rPr>
          <w:noProof/>
          <w:lang w:val="pl-PL"/>
        </w:rPr>
        <w:tab/>
      </w:r>
      <w:r w:rsidRPr="00A554FE">
        <w:rPr>
          <w:noProof/>
          <w:lang w:val="pl-PL"/>
        </w:rPr>
        <w:t>STOSOWANIA PRODUKTU LECZNICZEGO</w:t>
      </w:r>
      <w:bookmarkEnd w:id="32"/>
    </w:p>
    <w:p w14:paraId="269DF780" w14:textId="77777777" w:rsidR="0088302C" w:rsidRPr="005B3869" w:rsidRDefault="0088302C" w:rsidP="00A061D1">
      <w:pPr>
        <w:widowControl w:val="0"/>
        <w:autoSpaceDE w:val="0"/>
        <w:autoSpaceDN w:val="0"/>
        <w:adjustRightInd w:val="0"/>
        <w:ind w:right="120"/>
        <w:rPr>
          <w:color w:val="000000"/>
          <w:szCs w:val="22"/>
          <w:lang w:val="pl-PL"/>
        </w:rPr>
      </w:pPr>
    </w:p>
    <w:p w14:paraId="152CC358" w14:textId="77777777" w:rsidR="0088302C" w:rsidRPr="00C5206E" w:rsidRDefault="0088302C" w:rsidP="00A061D1">
      <w:pPr>
        <w:widowControl w:val="0"/>
        <w:numPr>
          <w:ilvl w:val="0"/>
          <w:numId w:val="3"/>
        </w:numPr>
        <w:tabs>
          <w:tab w:val="clear" w:pos="567"/>
          <w:tab w:val="clear" w:pos="720"/>
          <w:tab w:val="left" w:pos="468"/>
        </w:tabs>
        <w:autoSpaceDE w:val="0"/>
        <w:autoSpaceDN w:val="0"/>
        <w:adjustRightInd w:val="0"/>
        <w:spacing w:line="240" w:lineRule="auto"/>
        <w:ind w:left="0" w:firstLine="0"/>
        <w:rPr>
          <w:color w:val="000000"/>
          <w:szCs w:val="22"/>
          <w:lang w:val="pl-PL"/>
        </w:rPr>
      </w:pPr>
      <w:r w:rsidRPr="005B3869">
        <w:rPr>
          <w:rFonts w:eastAsia="Times New Roman"/>
          <w:b/>
          <w:bCs/>
          <w:color w:val="000000"/>
          <w:szCs w:val="22"/>
          <w:lang w:val="pl-PL"/>
        </w:rPr>
        <w:t>Plan zarządzania ryzykiem (ang. Risk Management Plan, RMP)</w:t>
      </w:r>
    </w:p>
    <w:p w14:paraId="714EB246" w14:textId="77777777" w:rsidR="0088302C" w:rsidRPr="00C5206E" w:rsidRDefault="0088302C" w:rsidP="00A061D1">
      <w:pPr>
        <w:widowControl w:val="0"/>
        <w:autoSpaceDE w:val="0"/>
        <w:autoSpaceDN w:val="0"/>
        <w:adjustRightInd w:val="0"/>
        <w:ind w:right="120"/>
        <w:rPr>
          <w:color w:val="000000"/>
          <w:szCs w:val="22"/>
          <w:lang w:val="pl-PL"/>
        </w:rPr>
      </w:pPr>
    </w:p>
    <w:p w14:paraId="731A272E" w14:textId="77777777" w:rsidR="0088302C" w:rsidRPr="005B3869" w:rsidRDefault="0088302C" w:rsidP="00A061D1">
      <w:pPr>
        <w:ind w:right="-142"/>
        <w:rPr>
          <w:szCs w:val="22"/>
          <w:lang w:val="pl-PL"/>
        </w:rPr>
      </w:pPr>
      <w:r w:rsidRPr="005B3869">
        <w:rPr>
          <w:noProof/>
          <w:szCs w:val="22"/>
          <w:lang w:val="pl-PL"/>
        </w:rPr>
        <w:t xml:space="preserve">Podmiot odpowiedzialny podejmie wymagane działania i interwencje </w:t>
      </w:r>
      <w:r w:rsidRPr="005B3869">
        <w:rPr>
          <w:szCs w:val="22"/>
          <w:lang w:val="pl-PL"/>
        </w:rPr>
        <w:t xml:space="preserve">z zakresu nadzoru nad bezpieczeństwem farmakoterapii </w:t>
      </w:r>
      <w:r w:rsidRPr="005B3869">
        <w:rPr>
          <w:noProof/>
          <w:szCs w:val="22"/>
          <w:lang w:val="pl-PL"/>
        </w:rPr>
        <w:t>wyszczególnione w RMP, przedstawionym w module 1.8.2 dokumentacji do pozwolenia na dopuszczenie do obrotu, i wszelkich jego kolejnych aktualizacjach.</w:t>
      </w:r>
    </w:p>
    <w:p w14:paraId="4D5E0460" w14:textId="77777777" w:rsidR="0088302C" w:rsidRPr="005B3869" w:rsidRDefault="0088302C" w:rsidP="00A061D1">
      <w:pPr>
        <w:ind w:right="-1"/>
        <w:rPr>
          <w:szCs w:val="22"/>
          <w:lang w:val="pl-PL"/>
        </w:rPr>
      </w:pPr>
    </w:p>
    <w:p w14:paraId="2ADAA9AC" w14:textId="77777777" w:rsidR="0088302C" w:rsidRPr="005B3869" w:rsidRDefault="0088302C" w:rsidP="00A061D1">
      <w:pPr>
        <w:ind w:right="-1"/>
        <w:rPr>
          <w:szCs w:val="22"/>
          <w:lang w:val="pl-PL"/>
        </w:rPr>
      </w:pPr>
      <w:r w:rsidRPr="005B3869">
        <w:rPr>
          <w:szCs w:val="22"/>
          <w:lang w:val="pl-PL"/>
        </w:rPr>
        <w:t>Uaktualniony RMP należy przedstawiać:</w:t>
      </w:r>
    </w:p>
    <w:p w14:paraId="21ABFA50" w14:textId="77777777" w:rsidR="0088302C" w:rsidRPr="005B3869" w:rsidRDefault="0088302C" w:rsidP="00A061D1">
      <w:pPr>
        <w:numPr>
          <w:ilvl w:val="0"/>
          <w:numId w:val="20"/>
        </w:numPr>
        <w:tabs>
          <w:tab w:val="clear" w:pos="567"/>
          <w:tab w:val="left" w:pos="851"/>
        </w:tabs>
        <w:spacing w:line="240" w:lineRule="auto"/>
        <w:ind w:left="0" w:firstLine="0"/>
        <w:rPr>
          <w:noProof/>
          <w:szCs w:val="22"/>
          <w:lang w:val="pl-PL"/>
        </w:rPr>
      </w:pPr>
      <w:r w:rsidRPr="005B3869">
        <w:rPr>
          <w:noProof/>
          <w:szCs w:val="22"/>
          <w:lang w:val="pl-PL"/>
        </w:rPr>
        <w:t>na żądanie Europejskiej Agencji Leków;</w:t>
      </w:r>
    </w:p>
    <w:p w14:paraId="5DAE85D5" w14:textId="77777777" w:rsidR="0088302C" w:rsidRPr="005B3869" w:rsidRDefault="0088302C" w:rsidP="00CD58D0">
      <w:pPr>
        <w:numPr>
          <w:ilvl w:val="0"/>
          <w:numId w:val="20"/>
        </w:numPr>
        <w:tabs>
          <w:tab w:val="clear" w:pos="567"/>
          <w:tab w:val="left" w:pos="851"/>
        </w:tabs>
        <w:spacing w:line="240" w:lineRule="auto"/>
        <w:ind w:left="0" w:firstLine="0"/>
        <w:rPr>
          <w:noProof/>
          <w:szCs w:val="22"/>
          <w:lang w:val="pl-PL"/>
        </w:rPr>
      </w:pPr>
      <w:r w:rsidRPr="005B3869">
        <w:rPr>
          <w:noProof/>
          <w:szCs w:val="22"/>
          <w:lang w:val="pl-PL"/>
        </w:rPr>
        <w:t>w razie zmiany systemu zarządzania ryzykiem, zwłaszcza w wyniku uzyskania nowych</w:t>
      </w:r>
      <w:r w:rsidR="00CD58D0">
        <w:rPr>
          <w:noProof/>
          <w:szCs w:val="22"/>
          <w:lang w:val="pl-PL"/>
        </w:rPr>
        <w:t xml:space="preserve"> </w:t>
      </w:r>
      <w:r w:rsidRPr="005B3869">
        <w:rPr>
          <w:noProof/>
          <w:szCs w:val="22"/>
          <w:lang w:val="pl-PL"/>
        </w:rPr>
        <w:t>informacji, które mogą istotnie wpłynąć na stosunek ryzyka do korzyści, lub w wyniku uzyskania istotnych informacji, dotyczących bezpieczeństwa stosowania produktu leczniczego lub odnoszących się do minimalizacji ryzyka.</w:t>
      </w:r>
    </w:p>
    <w:p w14:paraId="0B51341E" w14:textId="77777777" w:rsidR="0088302C" w:rsidRPr="005B3869" w:rsidRDefault="0088302C" w:rsidP="00A061D1">
      <w:pPr>
        <w:ind w:right="-1"/>
        <w:rPr>
          <w:szCs w:val="22"/>
          <w:lang w:val="pl-PL"/>
        </w:rPr>
      </w:pPr>
    </w:p>
    <w:p w14:paraId="4549206A" w14:textId="77777777" w:rsidR="0088302C" w:rsidRPr="007670AE" w:rsidRDefault="0088302C" w:rsidP="00AF2E3E">
      <w:pPr>
        <w:pStyle w:val="BodytextAgency"/>
        <w:spacing w:after="0" w:line="240" w:lineRule="auto"/>
        <w:rPr>
          <w:rFonts w:ascii="Times New Roman" w:hAnsi="Times New Roman"/>
          <w:color w:val="000000"/>
          <w:sz w:val="22"/>
          <w:szCs w:val="22"/>
          <w:lang w:val="pl-PL"/>
        </w:rPr>
      </w:pPr>
    </w:p>
    <w:p w14:paraId="216D6138" w14:textId="77777777" w:rsidR="0088302C" w:rsidRPr="002F557C" w:rsidRDefault="0088302C" w:rsidP="002F557C">
      <w:pPr>
        <w:tabs>
          <w:tab w:val="clear" w:pos="567"/>
        </w:tabs>
        <w:spacing w:line="240" w:lineRule="auto"/>
        <w:rPr>
          <w:noProof/>
          <w:szCs w:val="22"/>
          <w:lang w:val="pl-PL"/>
        </w:rPr>
      </w:pPr>
      <w:r>
        <w:rPr>
          <w:noProof/>
          <w:color w:val="0000FF"/>
          <w:szCs w:val="22"/>
          <w:lang w:val="pl-PL"/>
        </w:rPr>
        <w:br w:type="page"/>
      </w:r>
    </w:p>
    <w:p w14:paraId="7C376B98" w14:textId="77777777" w:rsidR="0088302C" w:rsidRPr="002F557C" w:rsidRDefault="0088302C" w:rsidP="002F557C">
      <w:pPr>
        <w:spacing w:line="240" w:lineRule="auto"/>
        <w:rPr>
          <w:noProof/>
          <w:szCs w:val="22"/>
          <w:lang w:val="pl-PL"/>
        </w:rPr>
      </w:pPr>
    </w:p>
    <w:p w14:paraId="7527A6A5" w14:textId="77777777" w:rsidR="0088302C" w:rsidRPr="002F557C" w:rsidRDefault="0088302C" w:rsidP="002F557C">
      <w:pPr>
        <w:spacing w:line="240" w:lineRule="auto"/>
        <w:rPr>
          <w:noProof/>
          <w:szCs w:val="22"/>
          <w:lang w:val="pl-PL"/>
        </w:rPr>
      </w:pPr>
    </w:p>
    <w:p w14:paraId="0D30EEAC" w14:textId="77777777" w:rsidR="0088302C" w:rsidRPr="002F557C" w:rsidRDefault="0088302C" w:rsidP="002F557C">
      <w:pPr>
        <w:spacing w:line="240" w:lineRule="auto"/>
        <w:rPr>
          <w:noProof/>
          <w:szCs w:val="22"/>
          <w:lang w:val="pl-PL"/>
        </w:rPr>
      </w:pPr>
    </w:p>
    <w:p w14:paraId="2940F129" w14:textId="77777777" w:rsidR="0088302C" w:rsidRPr="002F557C" w:rsidRDefault="0088302C" w:rsidP="002F557C">
      <w:pPr>
        <w:spacing w:line="240" w:lineRule="auto"/>
        <w:rPr>
          <w:noProof/>
          <w:szCs w:val="22"/>
          <w:lang w:val="pl-PL"/>
        </w:rPr>
      </w:pPr>
    </w:p>
    <w:p w14:paraId="3B707FF8" w14:textId="77777777" w:rsidR="0088302C" w:rsidRPr="002F557C" w:rsidRDefault="0088302C" w:rsidP="002F557C">
      <w:pPr>
        <w:spacing w:line="240" w:lineRule="auto"/>
        <w:rPr>
          <w:noProof/>
          <w:szCs w:val="22"/>
          <w:lang w:val="pl-PL"/>
        </w:rPr>
      </w:pPr>
    </w:p>
    <w:p w14:paraId="65EA3145" w14:textId="77777777" w:rsidR="0088302C" w:rsidRPr="002F557C" w:rsidRDefault="0088302C" w:rsidP="002F557C">
      <w:pPr>
        <w:spacing w:line="240" w:lineRule="auto"/>
        <w:rPr>
          <w:noProof/>
          <w:szCs w:val="22"/>
          <w:lang w:val="pl-PL"/>
        </w:rPr>
      </w:pPr>
    </w:p>
    <w:p w14:paraId="64711EA6" w14:textId="77777777" w:rsidR="0088302C" w:rsidRPr="002F557C" w:rsidRDefault="0088302C" w:rsidP="002F557C">
      <w:pPr>
        <w:spacing w:line="240" w:lineRule="auto"/>
        <w:rPr>
          <w:noProof/>
          <w:szCs w:val="22"/>
          <w:lang w:val="pl-PL"/>
        </w:rPr>
      </w:pPr>
    </w:p>
    <w:p w14:paraId="62B1A670" w14:textId="77777777" w:rsidR="0088302C" w:rsidRPr="002F557C" w:rsidRDefault="0088302C" w:rsidP="002F557C">
      <w:pPr>
        <w:spacing w:line="240" w:lineRule="auto"/>
        <w:rPr>
          <w:noProof/>
          <w:szCs w:val="22"/>
          <w:lang w:val="pl-PL"/>
        </w:rPr>
      </w:pPr>
    </w:p>
    <w:p w14:paraId="544AF240" w14:textId="77777777" w:rsidR="0088302C" w:rsidRPr="002F557C" w:rsidRDefault="0088302C" w:rsidP="002F557C">
      <w:pPr>
        <w:spacing w:line="240" w:lineRule="auto"/>
        <w:rPr>
          <w:noProof/>
          <w:szCs w:val="22"/>
          <w:lang w:val="pl-PL"/>
        </w:rPr>
      </w:pPr>
    </w:p>
    <w:p w14:paraId="5A3C59BD" w14:textId="77777777" w:rsidR="0088302C" w:rsidRPr="002F557C" w:rsidRDefault="0088302C" w:rsidP="002F557C">
      <w:pPr>
        <w:spacing w:line="240" w:lineRule="auto"/>
        <w:rPr>
          <w:noProof/>
          <w:szCs w:val="22"/>
          <w:lang w:val="pl-PL"/>
        </w:rPr>
      </w:pPr>
    </w:p>
    <w:p w14:paraId="584B955B" w14:textId="77777777" w:rsidR="0088302C" w:rsidRPr="002F557C" w:rsidRDefault="0088302C" w:rsidP="002F557C">
      <w:pPr>
        <w:spacing w:line="240" w:lineRule="auto"/>
        <w:rPr>
          <w:noProof/>
          <w:szCs w:val="22"/>
          <w:lang w:val="pl-PL"/>
        </w:rPr>
      </w:pPr>
    </w:p>
    <w:p w14:paraId="66AD9AE6" w14:textId="77777777" w:rsidR="0088302C" w:rsidRPr="002F557C" w:rsidRDefault="0088302C" w:rsidP="002F557C">
      <w:pPr>
        <w:spacing w:line="240" w:lineRule="auto"/>
        <w:rPr>
          <w:noProof/>
          <w:szCs w:val="22"/>
          <w:lang w:val="pl-PL"/>
        </w:rPr>
      </w:pPr>
    </w:p>
    <w:p w14:paraId="2D1C5767" w14:textId="77777777" w:rsidR="0088302C" w:rsidRPr="002F557C" w:rsidRDefault="0088302C" w:rsidP="002F557C">
      <w:pPr>
        <w:spacing w:line="240" w:lineRule="auto"/>
        <w:rPr>
          <w:noProof/>
          <w:szCs w:val="22"/>
          <w:lang w:val="pl-PL"/>
        </w:rPr>
      </w:pPr>
    </w:p>
    <w:p w14:paraId="3351C8D6" w14:textId="77777777" w:rsidR="0088302C" w:rsidRPr="002F557C" w:rsidRDefault="0088302C" w:rsidP="002F557C">
      <w:pPr>
        <w:spacing w:line="240" w:lineRule="auto"/>
        <w:rPr>
          <w:noProof/>
          <w:szCs w:val="22"/>
          <w:lang w:val="pl-PL"/>
        </w:rPr>
      </w:pPr>
    </w:p>
    <w:p w14:paraId="639278FB" w14:textId="77777777" w:rsidR="0088302C" w:rsidRPr="002F557C" w:rsidRDefault="0088302C" w:rsidP="002F557C">
      <w:pPr>
        <w:spacing w:line="240" w:lineRule="auto"/>
        <w:rPr>
          <w:noProof/>
          <w:szCs w:val="22"/>
          <w:lang w:val="pl-PL"/>
        </w:rPr>
      </w:pPr>
    </w:p>
    <w:p w14:paraId="05381AB7" w14:textId="77777777" w:rsidR="0088302C" w:rsidRPr="002F557C" w:rsidRDefault="0088302C" w:rsidP="002F557C">
      <w:pPr>
        <w:spacing w:line="240" w:lineRule="auto"/>
        <w:rPr>
          <w:noProof/>
          <w:szCs w:val="22"/>
          <w:lang w:val="pl-PL"/>
        </w:rPr>
      </w:pPr>
    </w:p>
    <w:p w14:paraId="546596AD" w14:textId="77777777" w:rsidR="0088302C" w:rsidRPr="002F557C" w:rsidRDefault="0088302C" w:rsidP="002F557C">
      <w:pPr>
        <w:spacing w:line="240" w:lineRule="auto"/>
        <w:rPr>
          <w:noProof/>
          <w:szCs w:val="22"/>
          <w:lang w:val="pl-PL"/>
        </w:rPr>
      </w:pPr>
    </w:p>
    <w:p w14:paraId="58524D87" w14:textId="77777777" w:rsidR="0088302C" w:rsidRPr="002F557C" w:rsidRDefault="0088302C" w:rsidP="002F557C">
      <w:pPr>
        <w:spacing w:line="240" w:lineRule="auto"/>
        <w:rPr>
          <w:noProof/>
          <w:szCs w:val="22"/>
          <w:lang w:val="pl-PL"/>
        </w:rPr>
      </w:pPr>
    </w:p>
    <w:p w14:paraId="68751659" w14:textId="77777777" w:rsidR="0088302C" w:rsidRPr="002F557C" w:rsidRDefault="0088302C" w:rsidP="002F557C">
      <w:pPr>
        <w:spacing w:line="240" w:lineRule="auto"/>
        <w:outlineLvl w:val="0"/>
        <w:rPr>
          <w:b/>
          <w:noProof/>
          <w:szCs w:val="22"/>
          <w:lang w:val="pl-PL"/>
        </w:rPr>
      </w:pPr>
    </w:p>
    <w:p w14:paraId="6EE73A28" w14:textId="77777777" w:rsidR="0088302C" w:rsidRPr="002F557C" w:rsidRDefault="0088302C" w:rsidP="002F557C">
      <w:pPr>
        <w:spacing w:line="240" w:lineRule="auto"/>
        <w:outlineLvl w:val="0"/>
        <w:rPr>
          <w:b/>
          <w:noProof/>
          <w:szCs w:val="22"/>
          <w:lang w:val="pl-PL"/>
        </w:rPr>
      </w:pPr>
    </w:p>
    <w:p w14:paraId="37AF0AF7" w14:textId="77777777" w:rsidR="0088302C" w:rsidRPr="002F557C" w:rsidRDefault="0088302C" w:rsidP="002F557C">
      <w:pPr>
        <w:spacing w:line="240" w:lineRule="auto"/>
        <w:outlineLvl w:val="0"/>
        <w:rPr>
          <w:b/>
          <w:noProof/>
          <w:szCs w:val="22"/>
          <w:lang w:val="pl-PL"/>
        </w:rPr>
      </w:pPr>
    </w:p>
    <w:p w14:paraId="51447813" w14:textId="77777777" w:rsidR="0088302C" w:rsidRPr="002F557C" w:rsidRDefault="0088302C" w:rsidP="002F557C">
      <w:pPr>
        <w:spacing w:line="240" w:lineRule="auto"/>
        <w:outlineLvl w:val="0"/>
        <w:rPr>
          <w:b/>
          <w:noProof/>
          <w:szCs w:val="22"/>
          <w:lang w:val="pl-PL"/>
        </w:rPr>
      </w:pPr>
    </w:p>
    <w:p w14:paraId="4ABF62A5" w14:textId="77777777" w:rsidR="0088302C" w:rsidRPr="002F557C" w:rsidRDefault="0088302C" w:rsidP="002F557C">
      <w:pPr>
        <w:pStyle w:val="Title"/>
        <w:spacing w:after="0"/>
        <w:rPr>
          <w:noProof/>
          <w:spacing w:val="0"/>
          <w:sz w:val="22"/>
          <w:szCs w:val="22"/>
          <w:lang w:val="pl-PL"/>
        </w:rPr>
      </w:pPr>
      <w:r w:rsidRPr="002F557C">
        <w:rPr>
          <w:bCs/>
          <w:sz w:val="22"/>
          <w:szCs w:val="22"/>
          <w:lang w:val="pl-PL"/>
        </w:rPr>
        <w:t>ANEKS III</w:t>
      </w:r>
    </w:p>
    <w:p w14:paraId="2B382371" w14:textId="77777777" w:rsidR="0088302C" w:rsidRPr="002F557C" w:rsidRDefault="0088302C" w:rsidP="002F557C">
      <w:pPr>
        <w:pStyle w:val="Title"/>
        <w:spacing w:after="0"/>
        <w:rPr>
          <w:noProof/>
          <w:spacing w:val="0"/>
          <w:sz w:val="22"/>
          <w:szCs w:val="22"/>
          <w:lang w:val="pl-PL"/>
        </w:rPr>
      </w:pPr>
    </w:p>
    <w:p w14:paraId="23B4752D" w14:textId="77777777" w:rsidR="0088302C" w:rsidRPr="002F557C" w:rsidRDefault="0088302C" w:rsidP="002F557C">
      <w:pPr>
        <w:pStyle w:val="Title"/>
        <w:spacing w:after="0"/>
        <w:rPr>
          <w:noProof/>
          <w:spacing w:val="0"/>
          <w:sz w:val="22"/>
          <w:szCs w:val="22"/>
          <w:lang w:val="pl-PL"/>
        </w:rPr>
      </w:pPr>
      <w:r w:rsidRPr="002F557C">
        <w:rPr>
          <w:bCs/>
          <w:sz w:val="22"/>
          <w:szCs w:val="22"/>
          <w:lang w:val="pl-PL"/>
        </w:rPr>
        <w:t>OZNAKOWANIE OPAKOWAŃ I ULOTKA DLA PACJENTA</w:t>
      </w:r>
    </w:p>
    <w:p w14:paraId="5D0011FE" w14:textId="77777777" w:rsidR="0088302C" w:rsidRPr="002F557C" w:rsidRDefault="0088302C" w:rsidP="002F557C">
      <w:pPr>
        <w:spacing w:line="240" w:lineRule="auto"/>
        <w:rPr>
          <w:b/>
          <w:noProof/>
          <w:szCs w:val="22"/>
          <w:lang w:val="pl-PL"/>
        </w:rPr>
      </w:pPr>
      <w:r w:rsidRPr="002F557C">
        <w:rPr>
          <w:b/>
          <w:noProof/>
          <w:szCs w:val="22"/>
          <w:lang w:val="pl-PL"/>
        </w:rPr>
        <w:br w:type="page"/>
      </w:r>
    </w:p>
    <w:p w14:paraId="66BF2486" w14:textId="77777777" w:rsidR="0088302C" w:rsidRPr="002F557C" w:rsidRDefault="0088302C" w:rsidP="002F557C">
      <w:pPr>
        <w:spacing w:line="240" w:lineRule="auto"/>
        <w:outlineLvl w:val="0"/>
        <w:rPr>
          <w:b/>
          <w:noProof/>
          <w:szCs w:val="22"/>
          <w:lang w:val="pl-PL"/>
        </w:rPr>
      </w:pPr>
    </w:p>
    <w:p w14:paraId="4DE90E0F" w14:textId="77777777" w:rsidR="0088302C" w:rsidRPr="002F557C" w:rsidRDefault="0088302C" w:rsidP="002F557C">
      <w:pPr>
        <w:spacing w:line="240" w:lineRule="auto"/>
        <w:outlineLvl w:val="0"/>
        <w:rPr>
          <w:b/>
          <w:noProof/>
          <w:szCs w:val="22"/>
          <w:lang w:val="pl-PL"/>
        </w:rPr>
      </w:pPr>
    </w:p>
    <w:p w14:paraId="00CD2614" w14:textId="77777777" w:rsidR="0088302C" w:rsidRPr="002F557C" w:rsidRDefault="0088302C" w:rsidP="002F557C">
      <w:pPr>
        <w:spacing w:line="240" w:lineRule="auto"/>
        <w:outlineLvl w:val="0"/>
        <w:rPr>
          <w:b/>
          <w:noProof/>
          <w:szCs w:val="22"/>
          <w:lang w:val="pl-PL"/>
        </w:rPr>
      </w:pPr>
    </w:p>
    <w:p w14:paraId="593A6B76" w14:textId="77777777" w:rsidR="0088302C" w:rsidRPr="002F557C" w:rsidRDefault="0088302C" w:rsidP="002F557C">
      <w:pPr>
        <w:spacing w:line="240" w:lineRule="auto"/>
        <w:outlineLvl w:val="0"/>
        <w:rPr>
          <w:b/>
          <w:noProof/>
          <w:szCs w:val="22"/>
          <w:lang w:val="pl-PL"/>
        </w:rPr>
      </w:pPr>
    </w:p>
    <w:p w14:paraId="31396F6D" w14:textId="77777777" w:rsidR="0088302C" w:rsidRPr="002F557C" w:rsidRDefault="0088302C" w:rsidP="002F557C">
      <w:pPr>
        <w:spacing w:line="240" w:lineRule="auto"/>
        <w:outlineLvl w:val="0"/>
        <w:rPr>
          <w:b/>
          <w:noProof/>
          <w:szCs w:val="22"/>
          <w:lang w:val="pl-PL"/>
        </w:rPr>
      </w:pPr>
    </w:p>
    <w:p w14:paraId="03747A93" w14:textId="77777777" w:rsidR="0088302C" w:rsidRPr="002F557C" w:rsidRDefault="0088302C" w:rsidP="002F557C">
      <w:pPr>
        <w:spacing w:line="240" w:lineRule="auto"/>
        <w:outlineLvl w:val="0"/>
        <w:rPr>
          <w:b/>
          <w:noProof/>
          <w:szCs w:val="22"/>
          <w:lang w:val="pl-PL"/>
        </w:rPr>
      </w:pPr>
    </w:p>
    <w:p w14:paraId="268F01F1" w14:textId="77777777" w:rsidR="0088302C" w:rsidRPr="002F557C" w:rsidRDefault="0088302C" w:rsidP="002F557C">
      <w:pPr>
        <w:spacing w:line="240" w:lineRule="auto"/>
        <w:outlineLvl w:val="0"/>
        <w:rPr>
          <w:b/>
          <w:noProof/>
          <w:szCs w:val="22"/>
          <w:lang w:val="pl-PL"/>
        </w:rPr>
      </w:pPr>
    </w:p>
    <w:p w14:paraId="574A384A" w14:textId="77777777" w:rsidR="0088302C" w:rsidRPr="002F557C" w:rsidRDefault="0088302C" w:rsidP="002F557C">
      <w:pPr>
        <w:spacing w:line="240" w:lineRule="auto"/>
        <w:outlineLvl w:val="0"/>
        <w:rPr>
          <w:b/>
          <w:noProof/>
          <w:szCs w:val="22"/>
          <w:lang w:val="pl-PL"/>
        </w:rPr>
      </w:pPr>
    </w:p>
    <w:p w14:paraId="555E627F" w14:textId="77777777" w:rsidR="0088302C" w:rsidRPr="002F557C" w:rsidRDefault="0088302C" w:rsidP="002F557C">
      <w:pPr>
        <w:spacing w:line="240" w:lineRule="auto"/>
        <w:outlineLvl w:val="0"/>
        <w:rPr>
          <w:b/>
          <w:noProof/>
          <w:szCs w:val="22"/>
          <w:lang w:val="pl-PL"/>
        </w:rPr>
      </w:pPr>
    </w:p>
    <w:p w14:paraId="20F58665" w14:textId="77777777" w:rsidR="0088302C" w:rsidRPr="002F557C" w:rsidRDefault="0088302C" w:rsidP="002F557C">
      <w:pPr>
        <w:spacing w:line="240" w:lineRule="auto"/>
        <w:outlineLvl w:val="0"/>
        <w:rPr>
          <w:b/>
          <w:noProof/>
          <w:szCs w:val="22"/>
          <w:lang w:val="pl-PL"/>
        </w:rPr>
      </w:pPr>
    </w:p>
    <w:p w14:paraId="06318585" w14:textId="77777777" w:rsidR="0088302C" w:rsidRPr="002F557C" w:rsidRDefault="0088302C" w:rsidP="002F557C">
      <w:pPr>
        <w:spacing w:line="240" w:lineRule="auto"/>
        <w:outlineLvl w:val="0"/>
        <w:rPr>
          <w:b/>
          <w:noProof/>
          <w:szCs w:val="22"/>
          <w:lang w:val="pl-PL"/>
        </w:rPr>
      </w:pPr>
    </w:p>
    <w:p w14:paraId="34DBF4F7" w14:textId="77777777" w:rsidR="0088302C" w:rsidRPr="002F557C" w:rsidRDefault="0088302C" w:rsidP="002F557C">
      <w:pPr>
        <w:spacing w:line="240" w:lineRule="auto"/>
        <w:outlineLvl w:val="0"/>
        <w:rPr>
          <w:b/>
          <w:noProof/>
          <w:szCs w:val="22"/>
          <w:lang w:val="pl-PL"/>
        </w:rPr>
      </w:pPr>
    </w:p>
    <w:p w14:paraId="755183AA" w14:textId="77777777" w:rsidR="0088302C" w:rsidRPr="002F557C" w:rsidRDefault="0088302C" w:rsidP="002F557C">
      <w:pPr>
        <w:spacing w:line="240" w:lineRule="auto"/>
        <w:outlineLvl w:val="0"/>
        <w:rPr>
          <w:b/>
          <w:noProof/>
          <w:szCs w:val="22"/>
          <w:lang w:val="pl-PL"/>
        </w:rPr>
      </w:pPr>
    </w:p>
    <w:p w14:paraId="53350C17" w14:textId="77777777" w:rsidR="0088302C" w:rsidRPr="002F557C" w:rsidRDefault="0088302C" w:rsidP="002F557C">
      <w:pPr>
        <w:spacing w:line="240" w:lineRule="auto"/>
        <w:outlineLvl w:val="0"/>
        <w:rPr>
          <w:b/>
          <w:noProof/>
          <w:szCs w:val="22"/>
          <w:lang w:val="pl-PL"/>
        </w:rPr>
      </w:pPr>
    </w:p>
    <w:p w14:paraId="351DA799" w14:textId="77777777" w:rsidR="0088302C" w:rsidRPr="002F557C" w:rsidRDefault="0088302C" w:rsidP="002F557C">
      <w:pPr>
        <w:spacing w:line="240" w:lineRule="auto"/>
        <w:outlineLvl w:val="0"/>
        <w:rPr>
          <w:b/>
          <w:noProof/>
          <w:szCs w:val="22"/>
          <w:lang w:val="pl-PL"/>
        </w:rPr>
      </w:pPr>
    </w:p>
    <w:p w14:paraId="4DB358DF" w14:textId="77777777" w:rsidR="0088302C" w:rsidRPr="002F557C" w:rsidRDefault="0088302C" w:rsidP="002F557C">
      <w:pPr>
        <w:spacing w:line="240" w:lineRule="auto"/>
        <w:outlineLvl w:val="0"/>
        <w:rPr>
          <w:b/>
          <w:noProof/>
          <w:szCs w:val="22"/>
          <w:lang w:val="pl-PL"/>
        </w:rPr>
      </w:pPr>
    </w:p>
    <w:p w14:paraId="74653701" w14:textId="77777777" w:rsidR="0088302C" w:rsidRPr="002F557C" w:rsidRDefault="0088302C" w:rsidP="002F557C">
      <w:pPr>
        <w:spacing w:line="240" w:lineRule="auto"/>
        <w:outlineLvl w:val="0"/>
        <w:rPr>
          <w:b/>
          <w:noProof/>
          <w:szCs w:val="22"/>
          <w:lang w:val="pl-PL"/>
        </w:rPr>
      </w:pPr>
    </w:p>
    <w:p w14:paraId="69FC12F4" w14:textId="77777777" w:rsidR="0088302C" w:rsidRPr="002F557C" w:rsidRDefault="0088302C" w:rsidP="002F557C">
      <w:pPr>
        <w:spacing w:line="240" w:lineRule="auto"/>
        <w:outlineLvl w:val="0"/>
        <w:rPr>
          <w:b/>
          <w:noProof/>
          <w:szCs w:val="22"/>
          <w:lang w:val="pl-PL"/>
        </w:rPr>
      </w:pPr>
    </w:p>
    <w:p w14:paraId="06700292" w14:textId="77777777" w:rsidR="0088302C" w:rsidRPr="002F557C" w:rsidRDefault="0088302C" w:rsidP="002F557C">
      <w:pPr>
        <w:spacing w:line="240" w:lineRule="auto"/>
        <w:outlineLvl w:val="0"/>
        <w:rPr>
          <w:b/>
          <w:noProof/>
          <w:szCs w:val="22"/>
          <w:lang w:val="pl-PL"/>
        </w:rPr>
      </w:pPr>
    </w:p>
    <w:p w14:paraId="121F4C0C" w14:textId="77777777" w:rsidR="0088302C" w:rsidRPr="002F557C" w:rsidRDefault="0088302C" w:rsidP="002F557C">
      <w:pPr>
        <w:spacing w:line="240" w:lineRule="auto"/>
        <w:outlineLvl w:val="0"/>
        <w:rPr>
          <w:b/>
          <w:noProof/>
          <w:szCs w:val="22"/>
          <w:lang w:val="pl-PL"/>
        </w:rPr>
      </w:pPr>
    </w:p>
    <w:p w14:paraId="55B513E4" w14:textId="77777777" w:rsidR="0088302C" w:rsidRPr="002F557C" w:rsidRDefault="0088302C" w:rsidP="002F557C">
      <w:pPr>
        <w:spacing w:line="240" w:lineRule="auto"/>
        <w:outlineLvl w:val="0"/>
        <w:rPr>
          <w:b/>
          <w:noProof/>
          <w:szCs w:val="22"/>
          <w:lang w:val="pl-PL"/>
        </w:rPr>
      </w:pPr>
    </w:p>
    <w:p w14:paraId="1EC90020" w14:textId="77777777" w:rsidR="0088302C" w:rsidRPr="002F557C" w:rsidRDefault="0088302C" w:rsidP="002F557C">
      <w:pPr>
        <w:spacing w:line="240" w:lineRule="auto"/>
        <w:outlineLvl w:val="0"/>
        <w:rPr>
          <w:b/>
          <w:noProof/>
          <w:szCs w:val="22"/>
          <w:lang w:val="pl-PL"/>
        </w:rPr>
      </w:pPr>
    </w:p>
    <w:p w14:paraId="20168D7D" w14:textId="77777777" w:rsidR="0088302C" w:rsidRPr="006621F0" w:rsidRDefault="0088302C" w:rsidP="006621F0">
      <w:pPr>
        <w:pStyle w:val="A-Heading1"/>
        <w:spacing w:before="0" w:after="0"/>
        <w:ind w:left="90"/>
        <w:jc w:val="center"/>
        <w:rPr>
          <w:noProof/>
          <w:lang w:val="pl-PL"/>
        </w:rPr>
      </w:pPr>
      <w:r w:rsidRPr="006621F0">
        <w:rPr>
          <w:noProof/>
          <w:lang w:val="pl-PL"/>
        </w:rPr>
        <w:t xml:space="preserve">A. </w:t>
      </w:r>
      <w:bookmarkStart w:id="33" w:name="OZNAKOWANIE_OPAKOWAŃ"/>
      <w:r w:rsidRPr="006621F0">
        <w:rPr>
          <w:noProof/>
          <w:lang w:val="pl-PL"/>
        </w:rPr>
        <w:t>OZNAKOWANIE OPAKOWAŃ</w:t>
      </w:r>
    </w:p>
    <w:bookmarkEnd w:id="33"/>
    <w:p w14:paraId="1C3EC14A" w14:textId="77777777" w:rsidR="0088302C" w:rsidRPr="002F557C" w:rsidRDefault="0088302C" w:rsidP="002F557C">
      <w:pPr>
        <w:shd w:val="clear" w:color="auto" w:fill="FFFFFF"/>
        <w:spacing w:line="240" w:lineRule="auto"/>
        <w:rPr>
          <w:noProof/>
          <w:szCs w:val="22"/>
          <w:lang w:val="pl-PL"/>
        </w:rPr>
      </w:pPr>
      <w:r w:rsidRPr="002F557C">
        <w:rPr>
          <w:noProof/>
          <w:szCs w:val="22"/>
          <w:lang w:val="pl-PL"/>
        </w:rPr>
        <w:br w:type="page"/>
      </w:r>
    </w:p>
    <w:p w14:paraId="2E89F54C" w14:textId="77777777" w:rsidR="0088302C" w:rsidRPr="002F557C" w:rsidRDefault="0088302C" w:rsidP="002F557C">
      <w:pPr>
        <w:pBdr>
          <w:top w:val="single" w:sz="4" w:space="1" w:color="auto"/>
          <w:left w:val="single" w:sz="4" w:space="4" w:color="auto"/>
          <w:bottom w:val="single" w:sz="4" w:space="1" w:color="auto"/>
          <w:right w:val="single" w:sz="4" w:space="4" w:color="auto"/>
        </w:pBdr>
        <w:spacing w:line="240" w:lineRule="auto"/>
        <w:rPr>
          <w:b/>
          <w:noProof/>
          <w:szCs w:val="22"/>
          <w:lang w:val="pl-PL"/>
        </w:rPr>
      </w:pPr>
      <w:r w:rsidRPr="002F557C">
        <w:rPr>
          <w:b/>
          <w:bCs/>
          <w:szCs w:val="22"/>
          <w:lang w:val="pl-PL"/>
        </w:rPr>
        <w:lastRenderedPageBreak/>
        <w:t>INFORMACJE ZAMIESZCZANE NA OPAKOWANIACH ZEWNĘTRZNYCH</w:t>
      </w:r>
    </w:p>
    <w:p w14:paraId="7D942E09" w14:textId="77777777" w:rsidR="00F66E3F" w:rsidRDefault="00F66E3F" w:rsidP="002F557C">
      <w:pPr>
        <w:pBdr>
          <w:top w:val="single" w:sz="4" w:space="1" w:color="auto"/>
          <w:left w:val="single" w:sz="4" w:space="4" w:color="auto"/>
          <w:bottom w:val="single" w:sz="4" w:space="1" w:color="auto"/>
          <w:right w:val="single" w:sz="4" w:space="4" w:color="auto"/>
        </w:pBdr>
        <w:spacing w:line="240" w:lineRule="auto"/>
        <w:ind w:left="567" w:hanging="567"/>
        <w:rPr>
          <w:b/>
          <w:bCs/>
          <w:szCs w:val="22"/>
          <w:lang w:val="pl-PL"/>
        </w:rPr>
      </w:pPr>
    </w:p>
    <w:p w14:paraId="38B70FC6" w14:textId="77777777" w:rsidR="0088302C" w:rsidRPr="002F557C" w:rsidRDefault="0088302C" w:rsidP="002F557C">
      <w:pPr>
        <w:pBdr>
          <w:top w:val="single" w:sz="4" w:space="1" w:color="auto"/>
          <w:left w:val="single" w:sz="4" w:space="4" w:color="auto"/>
          <w:bottom w:val="single" w:sz="4" w:space="1" w:color="auto"/>
          <w:right w:val="single" w:sz="4" w:space="4" w:color="auto"/>
        </w:pBdr>
        <w:spacing w:line="240" w:lineRule="auto"/>
        <w:ind w:left="567" w:hanging="567"/>
        <w:rPr>
          <w:bCs/>
          <w:noProof/>
          <w:szCs w:val="22"/>
          <w:lang w:val="pl-PL"/>
        </w:rPr>
      </w:pPr>
      <w:r w:rsidRPr="002F557C">
        <w:rPr>
          <w:b/>
          <w:bCs/>
          <w:szCs w:val="22"/>
          <w:lang w:val="pl-PL"/>
        </w:rPr>
        <w:t>ZEWNĘTRZNE OPAKOWANIE TEKTUROWE</w:t>
      </w:r>
    </w:p>
    <w:p w14:paraId="61E4E62F" w14:textId="77777777" w:rsidR="0088302C" w:rsidRPr="002F557C" w:rsidRDefault="0088302C" w:rsidP="002F557C">
      <w:pPr>
        <w:spacing w:line="240" w:lineRule="auto"/>
        <w:rPr>
          <w:szCs w:val="22"/>
          <w:lang w:val="pl-PL"/>
        </w:rPr>
      </w:pPr>
    </w:p>
    <w:p w14:paraId="255F8F50" w14:textId="77777777" w:rsidR="0088302C" w:rsidRPr="002F557C" w:rsidRDefault="0088302C" w:rsidP="002F557C">
      <w:pPr>
        <w:spacing w:line="240" w:lineRule="auto"/>
        <w:rPr>
          <w:noProof/>
          <w:szCs w:val="22"/>
          <w:lang w:val="pl-PL"/>
        </w:rPr>
      </w:pPr>
    </w:p>
    <w:p w14:paraId="5E09BBAA"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ind w:left="567" w:hanging="567"/>
        <w:outlineLvl w:val="0"/>
        <w:rPr>
          <w:szCs w:val="22"/>
          <w:lang w:val="pl-PL"/>
        </w:rPr>
      </w:pPr>
      <w:r w:rsidRPr="002F557C">
        <w:rPr>
          <w:b/>
          <w:bCs/>
          <w:szCs w:val="22"/>
          <w:lang w:val="pl-PL"/>
        </w:rPr>
        <w:t>1.</w:t>
      </w:r>
      <w:r w:rsidRPr="002F557C">
        <w:rPr>
          <w:b/>
          <w:bCs/>
          <w:szCs w:val="22"/>
          <w:lang w:val="pl-PL"/>
        </w:rPr>
        <w:tab/>
        <w:t>NAZWA PRODUKTU LECZNICZEGO</w:t>
      </w:r>
    </w:p>
    <w:p w14:paraId="36714D2A" w14:textId="77777777" w:rsidR="0088302C" w:rsidRPr="002F557C" w:rsidRDefault="0088302C" w:rsidP="002F557C">
      <w:pPr>
        <w:keepNext/>
        <w:keepLines/>
        <w:spacing w:line="240" w:lineRule="auto"/>
        <w:rPr>
          <w:noProof/>
          <w:szCs w:val="22"/>
          <w:lang w:val="pl-PL"/>
        </w:rPr>
      </w:pPr>
    </w:p>
    <w:p w14:paraId="33AA0705" w14:textId="77777777" w:rsidR="0088302C" w:rsidRPr="002F557C" w:rsidRDefault="0088302C" w:rsidP="002F557C">
      <w:pPr>
        <w:keepNext/>
        <w:keepLines/>
        <w:spacing w:line="240" w:lineRule="auto"/>
        <w:rPr>
          <w:noProof/>
          <w:szCs w:val="22"/>
          <w:lang w:val="pl-PL"/>
        </w:rPr>
      </w:pPr>
      <w:r w:rsidRPr="002F557C">
        <w:rPr>
          <w:szCs w:val="22"/>
          <w:lang w:val="pl-PL"/>
        </w:rPr>
        <w:t>Duaklir Genuair 340</w:t>
      </w:r>
      <w:r w:rsidR="00350B63">
        <w:rPr>
          <w:szCs w:val="22"/>
          <w:lang w:val="pl-PL"/>
        </w:rPr>
        <w:t xml:space="preserve"> mikrogramów</w:t>
      </w:r>
      <w:r w:rsidRPr="002F557C">
        <w:rPr>
          <w:szCs w:val="22"/>
          <w:lang w:val="pl-PL"/>
        </w:rPr>
        <w:t>/12 mikrogramów proszek do inhalacji</w:t>
      </w:r>
    </w:p>
    <w:p w14:paraId="1CDC1E97" w14:textId="77777777" w:rsidR="0088302C" w:rsidRPr="002F557C" w:rsidRDefault="002B0CDB" w:rsidP="002F557C">
      <w:pPr>
        <w:spacing w:line="240" w:lineRule="auto"/>
        <w:rPr>
          <w:noProof/>
          <w:szCs w:val="22"/>
          <w:lang w:val="pl-PL"/>
        </w:rPr>
      </w:pPr>
      <w:r>
        <w:rPr>
          <w:szCs w:val="22"/>
          <w:lang w:val="pl-PL"/>
        </w:rPr>
        <w:t>a</w:t>
      </w:r>
      <w:r w:rsidR="00C5206E" w:rsidRPr="0064238B">
        <w:rPr>
          <w:szCs w:val="22"/>
          <w:lang w:val="pl-PL"/>
        </w:rPr>
        <w:t>klidyn</w:t>
      </w:r>
      <w:r>
        <w:rPr>
          <w:szCs w:val="22"/>
          <w:lang w:val="pl-PL"/>
        </w:rPr>
        <w:t>a</w:t>
      </w:r>
      <w:r w:rsidR="0088302C" w:rsidRPr="002F557C">
        <w:rPr>
          <w:szCs w:val="22"/>
          <w:lang w:val="pl-PL"/>
        </w:rPr>
        <w:t>/formoterolu</w:t>
      </w:r>
      <w:r w:rsidR="007825DD">
        <w:rPr>
          <w:szCs w:val="22"/>
          <w:lang w:val="pl-PL"/>
        </w:rPr>
        <w:t xml:space="preserve"> fumaran dwuwodny</w:t>
      </w:r>
    </w:p>
    <w:p w14:paraId="438E3D2E" w14:textId="77777777" w:rsidR="0088302C" w:rsidRPr="002F557C" w:rsidRDefault="0088302C" w:rsidP="002F557C">
      <w:pPr>
        <w:spacing w:line="240" w:lineRule="auto"/>
        <w:rPr>
          <w:noProof/>
          <w:szCs w:val="22"/>
          <w:lang w:val="pl-PL"/>
        </w:rPr>
      </w:pPr>
    </w:p>
    <w:p w14:paraId="42CDDBA3" w14:textId="77777777" w:rsidR="0088302C" w:rsidRPr="002F557C" w:rsidRDefault="0088302C" w:rsidP="002F557C">
      <w:pPr>
        <w:spacing w:line="240" w:lineRule="auto"/>
        <w:rPr>
          <w:noProof/>
          <w:szCs w:val="22"/>
          <w:lang w:val="pl-PL"/>
        </w:rPr>
      </w:pPr>
    </w:p>
    <w:p w14:paraId="6E6FD274"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ind w:left="567" w:hanging="567"/>
        <w:outlineLvl w:val="0"/>
        <w:rPr>
          <w:b/>
          <w:noProof/>
          <w:szCs w:val="22"/>
          <w:lang w:val="pl-PL"/>
        </w:rPr>
      </w:pPr>
      <w:r w:rsidRPr="002F557C">
        <w:rPr>
          <w:b/>
          <w:bCs/>
          <w:szCs w:val="22"/>
          <w:lang w:val="pl-PL"/>
        </w:rPr>
        <w:t>2.</w:t>
      </w:r>
      <w:r w:rsidRPr="002F557C">
        <w:rPr>
          <w:b/>
          <w:bCs/>
          <w:szCs w:val="22"/>
          <w:lang w:val="pl-PL"/>
        </w:rPr>
        <w:tab/>
        <w:t>ZAWARTOŚĆ SUBSTANCJI CZYNN</w:t>
      </w:r>
      <w:r w:rsidR="007825DD">
        <w:rPr>
          <w:b/>
          <w:bCs/>
          <w:szCs w:val="22"/>
          <w:lang w:val="pl-PL"/>
        </w:rPr>
        <w:t>YCH</w:t>
      </w:r>
    </w:p>
    <w:p w14:paraId="52E9AEF7" w14:textId="77777777" w:rsidR="0088302C" w:rsidRPr="002F557C" w:rsidRDefault="0088302C" w:rsidP="002F557C">
      <w:pPr>
        <w:keepNext/>
        <w:keepLines/>
        <w:spacing w:line="240" w:lineRule="auto"/>
        <w:rPr>
          <w:noProof/>
          <w:szCs w:val="22"/>
          <w:lang w:val="pl-PL"/>
        </w:rPr>
      </w:pPr>
    </w:p>
    <w:p w14:paraId="69EA1943" w14:textId="77777777" w:rsidR="0088302C" w:rsidRPr="002F557C" w:rsidRDefault="0088302C" w:rsidP="007825DD">
      <w:pPr>
        <w:keepNext/>
        <w:keepLines/>
        <w:spacing w:line="240" w:lineRule="auto"/>
        <w:rPr>
          <w:noProof/>
          <w:szCs w:val="22"/>
          <w:lang w:val="pl-PL"/>
        </w:rPr>
      </w:pPr>
      <w:r w:rsidRPr="002F557C">
        <w:rPr>
          <w:szCs w:val="22"/>
          <w:lang w:val="pl-PL"/>
        </w:rPr>
        <w:t xml:space="preserve">Każda dostarczona dawka zawiera 396 mikrogramów </w:t>
      </w:r>
      <w:r w:rsidR="002B0CDB">
        <w:rPr>
          <w:szCs w:val="22"/>
          <w:lang w:val="pl-PL"/>
        </w:rPr>
        <w:t>bromku</w:t>
      </w:r>
      <w:r w:rsidR="002B0CDB" w:rsidRPr="002F557C">
        <w:rPr>
          <w:szCs w:val="22"/>
          <w:lang w:val="pl-PL"/>
        </w:rPr>
        <w:t xml:space="preserve"> </w:t>
      </w:r>
      <w:r w:rsidR="00093CAB">
        <w:rPr>
          <w:szCs w:val="22"/>
          <w:lang w:val="pl-PL"/>
        </w:rPr>
        <w:t>aklidyn</w:t>
      </w:r>
      <w:r w:rsidR="002B0CDB">
        <w:rPr>
          <w:szCs w:val="22"/>
          <w:lang w:val="pl-PL"/>
        </w:rPr>
        <w:t>y</w:t>
      </w:r>
      <w:r w:rsidR="00093CAB">
        <w:rPr>
          <w:szCs w:val="22"/>
          <w:lang w:val="pl-PL"/>
        </w:rPr>
        <w:t xml:space="preserve"> </w:t>
      </w:r>
      <w:r w:rsidRPr="002F557C">
        <w:rPr>
          <w:szCs w:val="22"/>
          <w:lang w:val="pl-PL"/>
        </w:rPr>
        <w:t>(</w:t>
      </w:r>
      <w:r w:rsidR="007825DD">
        <w:rPr>
          <w:szCs w:val="22"/>
          <w:lang w:val="pl-PL"/>
        </w:rPr>
        <w:t>co odpowiada</w:t>
      </w:r>
      <w:r w:rsidRPr="002F557C">
        <w:rPr>
          <w:szCs w:val="22"/>
          <w:lang w:val="pl-PL"/>
        </w:rPr>
        <w:t xml:space="preserve"> 340 mikrogram</w:t>
      </w:r>
      <w:r w:rsidR="007825DD">
        <w:rPr>
          <w:szCs w:val="22"/>
          <w:lang w:val="pl-PL"/>
        </w:rPr>
        <w:t>om</w:t>
      </w:r>
      <w:r w:rsidRPr="002F557C">
        <w:rPr>
          <w:szCs w:val="22"/>
          <w:lang w:val="pl-PL"/>
        </w:rPr>
        <w:t xml:space="preserve"> </w:t>
      </w:r>
      <w:r w:rsidR="00C5206E" w:rsidRPr="0064238B">
        <w:rPr>
          <w:szCs w:val="22"/>
          <w:lang w:val="pl-PL"/>
        </w:rPr>
        <w:t>aklidyn</w:t>
      </w:r>
      <w:r w:rsidR="002B0CDB">
        <w:rPr>
          <w:szCs w:val="22"/>
          <w:lang w:val="pl-PL"/>
        </w:rPr>
        <w:t>y</w:t>
      </w:r>
      <w:r w:rsidRPr="002F557C">
        <w:rPr>
          <w:szCs w:val="22"/>
          <w:lang w:val="pl-PL"/>
        </w:rPr>
        <w:t>) oraz 11,8 mikrogramów formoterolu</w:t>
      </w:r>
      <w:r w:rsidR="007825DD" w:rsidRPr="007825DD">
        <w:rPr>
          <w:szCs w:val="22"/>
          <w:lang w:val="pl-PL"/>
        </w:rPr>
        <w:t xml:space="preserve"> </w:t>
      </w:r>
      <w:r w:rsidR="007825DD" w:rsidRPr="002F557C">
        <w:rPr>
          <w:szCs w:val="22"/>
          <w:lang w:val="pl-PL"/>
        </w:rPr>
        <w:t>fumaranu</w:t>
      </w:r>
      <w:r w:rsidR="007825DD" w:rsidRPr="007825DD">
        <w:rPr>
          <w:szCs w:val="22"/>
          <w:lang w:val="pl-PL"/>
        </w:rPr>
        <w:t xml:space="preserve"> </w:t>
      </w:r>
      <w:r w:rsidR="007825DD" w:rsidRPr="002F557C">
        <w:rPr>
          <w:szCs w:val="22"/>
          <w:lang w:val="pl-PL"/>
        </w:rPr>
        <w:t>dwuwodnego</w:t>
      </w:r>
      <w:r w:rsidRPr="002F557C">
        <w:rPr>
          <w:szCs w:val="22"/>
          <w:lang w:val="pl-PL"/>
        </w:rPr>
        <w:t>.</w:t>
      </w:r>
    </w:p>
    <w:p w14:paraId="54D80FE2" w14:textId="77777777" w:rsidR="0088302C" w:rsidRPr="002F557C" w:rsidRDefault="0088302C" w:rsidP="002F557C">
      <w:pPr>
        <w:spacing w:line="240" w:lineRule="auto"/>
        <w:rPr>
          <w:noProof/>
          <w:szCs w:val="22"/>
          <w:lang w:val="pl-PL"/>
        </w:rPr>
      </w:pPr>
    </w:p>
    <w:p w14:paraId="7FE62432" w14:textId="77777777" w:rsidR="0088302C" w:rsidRPr="002F557C" w:rsidRDefault="0088302C" w:rsidP="002F557C">
      <w:pPr>
        <w:spacing w:line="240" w:lineRule="auto"/>
        <w:rPr>
          <w:noProof/>
          <w:szCs w:val="22"/>
          <w:lang w:val="pl-PL"/>
        </w:rPr>
      </w:pPr>
    </w:p>
    <w:p w14:paraId="3B077CDD"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ind w:left="567" w:hanging="567"/>
        <w:outlineLvl w:val="0"/>
        <w:rPr>
          <w:noProof/>
          <w:szCs w:val="22"/>
          <w:lang w:val="pl-PL"/>
        </w:rPr>
      </w:pPr>
      <w:r w:rsidRPr="002F557C">
        <w:rPr>
          <w:b/>
          <w:bCs/>
          <w:szCs w:val="22"/>
          <w:lang w:val="pl-PL"/>
        </w:rPr>
        <w:t>3.</w:t>
      </w:r>
      <w:r w:rsidRPr="002F557C">
        <w:rPr>
          <w:b/>
          <w:bCs/>
          <w:szCs w:val="22"/>
          <w:lang w:val="pl-PL"/>
        </w:rPr>
        <w:tab/>
        <w:t>WYKAZ SUBSTANCJI POMOCNICZYCH</w:t>
      </w:r>
    </w:p>
    <w:p w14:paraId="294DF6F0" w14:textId="77777777" w:rsidR="0088302C" w:rsidRPr="002F557C" w:rsidRDefault="0088302C" w:rsidP="002F557C">
      <w:pPr>
        <w:keepNext/>
        <w:keepLines/>
        <w:spacing w:line="240" w:lineRule="auto"/>
        <w:rPr>
          <w:noProof/>
          <w:szCs w:val="22"/>
          <w:lang w:val="pl-PL"/>
        </w:rPr>
      </w:pPr>
    </w:p>
    <w:p w14:paraId="2F07280F" w14:textId="77777777" w:rsidR="0088302C" w:rsidRPr="002F557C" w:rsidRDefault="0088302C" w:rsidP="002F557C">
      <w:pPr>
        <w:keepNext/>
        <w:keepLines/>
        <w:spacing w:line="240" w:lineRule="auto"/>
        <w:rPr>
          <w:noProof/>
          <w:szCs w:val="22"/>
          <w:lang w:val="pl-PL"/>
        </w:rPr>
      </w:pPr>
      <w:r w:rsidRPr="002F557C">
        <w:rPr>
          <w:szCs w:val="22"/>
          <w:lang w:val="pl-PL"/>
        </w:rPr>
        <w:t xml:space="preserve">Zawiera także laktozę </w:t>
      </w:r>
    </w:p>
    <w:p w14:paraId="40989D3E" w14:textId="77777777" w:rsidR="0088302C" w:rsidRPr="002F557C" w:rsidRDefault="0088302C" w:rsidP="002F557C">
      <w:pPr>
        <w:spacing w:line="240" w:lineRule="auto"/>
        <w:rPr>
          <w:noProof/>
          <w:szCs w:val="22"/>
          <w:lang w:val="pl-PL"/>
        </w:rPr>
      </w:pPr>
      <w:r w:rsidRPr="002F557C">
        <w:rPr>
          <w:szCs w:val="22"/>
          <w:highlight w:val="lightGray"/>
          <w:lang w:val="pl-PL"/>
        </w:rPr>
        <w:t>Więcej informacji</w:t>
      </w:r>
      <w:r>
        <w:rPr>
          <w:szCs w:val="22"/>
          <w:highlight w:val="lightGray"/>
          <w:lang w:val="pl-PL"/>
        </w:rPr>
        <w:t xml:space="preserve"> znajduje się w ulotce</w:t>
      </w:r>
      <w:r w:rsidRPr="002F557C">
        <w:rPr>
          <w:szCs w:val="22"/>
          <w:highlight w:val="lightGray"/>
          <w:lang w:val="pl-PL"/>
        </w:rPr>
        <w:t>.</w:t>
      </w:r>
    </w:p>
    <w:p w14:paraId="39D52C8A" w14:textId="77777777" w:rsidR="0088302C" w:rsidRPr="002F557C" w:rsidRDefault="0088302C" w:rsidP="002F557C">
      <w:pPr>
        <w:spacing w:line="240" w:lineRule="auto"/>
        <w:rPr>
          <w:noProof/>
          <w:szCs w:val="22"/>
          <w:lang w:val="pl-PL"/>
        </w:rPr>
      </w:pPr>
    </w:p>
    <w:p w14:paraId="421A7BE1" w14:textId="77777777" w:rsidR="0088302C" w:rsidRPr="002F557C" w:rsidRDefault="0088302C" w:rsidP="002F557C">
      <w:pPr>
        <w:spacing w:line="240" w:lineRule="auto"/>
        <w:rPr>
          <w:noProof/>
          <w:szCs w:val="22"/>
          <w:lang w:val="pl-PL"/>
        </w:rPr>
      </w:pPr>
    </w:p>
    <w:p w14:paraId="0D0F4719"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ind w:left="567" w:hanging="567"/>
        <w:outlineLvl w:val="0"/>
        <w:rPr>
          <w:noProof/>
          <w:szCs w:val="22"/>
          <w:lang w:val="pl-PL"/>
        </w:rPr>
      </w:pPr>
      <w:r w:rsidRPr="002F557C">
        <w:rPr>
          <w:b/>
          <w:bCs/>
          <w:szCs w:val="22"/>
          <w:lang w:val="pl-PL"/>
        </w:rPr>
        <w:t>4.</w:t>
      </w:r>
      <w:r w:rsidRPr="002F557C">
        <w:rPr>
          <w:b/>
          <w:bCs/>
          <w:szCs w:val="22"/>
          <w:lang w:val="pl-PL"/>
        </w:rPr>
        <w:tab/>
        <w:t>POSTAĆ FARMACEUTYCZNA I ZAWARTOŚĆ OPAKOWANIA</w:t>
      </w:r>
    </w:p>
    <w:p w14:paraId="1E275430" w14:textId="77777777" w:rsidR="0088302C" w:rsidRPr="002F557C" w:rsidRDefault="0088302C" w:rsidP="002F557C">
      <w:pPr>
        <w:keepNext/>
        <w:keepLines/>
        <w:spacing w:line="240" w:lineRule="auto"/>
        <w:rPr>
          <w:noProof/>
          <w:szCs w:val="22"/>
          <w:lang w:val="pl-PL"/>
        </w:rPr>
      </w:pPr>
    </w:p>
    <w:p w14:paraId="65D58190" w14:textId="77777777" w:rsidR="004B44C7" w:rsidRDefault="004B44C7" w:rsidP="002F557C">
      <w:pPr>
        <w:keepNext/>
        <w:keepLines/>
        <w:tabs>
          <w:tab w:val="clear" w:pos="567"/>
        </w:tabs>
        <w:spacing w:line="240" w:lineRule="auto"/>
        <w:rPr>
          <w:szCs w:val="22"/>
          <w:lang w:val="pl-PL"/>
        </w:rPr>
      </w:pPr>
      <w:r w:rsidRPr="00261CC9">
        <w:rPr>
          <w:szCs w:val="22"/>
          <w:highlight w:val="lightGray"/>
          <w:lang w:val="pl-PL"/>
        </w:rPr>
        <w:t>Proszek do inhalacji</w:t>
      </w:r>
    </w:p>
    <w:p w14:paraId="4AD86022" w14:textId="77777777" w:rsidR="0040370E" w:rsidRDefault="0040370E" w:rsidP="002F557C">
      <w:pPr>
        <w:keepNext/>
        <w:keepLines/>
        <w:tabs>
          <w:tab w:val="clear" w:pos="567"/>
        </w:tabs>
        <w:spacing w:line="240" w:lineRule="auto"/>
        <w:rPr>
          <w:szCs w:val="22"/>
          <w:lang w:val="pl-PL"/>
        </w:rPr>
      </w:pPr>
      <w:r w:rsidRPr="002F557C">
        <w:rPr>
          <w:szCs w:val="22"/>
          <w:lang w:val="pl-PL"/>
        </w:rPr>
        <w:t>1</w:t>
      </w:r>
      <w:r>
        <w:rPr>
          <w:szCs w:val="22"/>
          <w:lang w:val="pl-PL"/>
        </w:rPr>
        <w:t> </w:t>
      </w:r>
      <w:r w:rsidRPr="002F557C">
        <w:rPr>
          <w:szCs w:val="22"/>
          <w:lang w:val="pl-PL"/>
        </w:rPr>
        <w:t xml:space="preserve">inhalator zawierający </w:t>
      </w:r>
      <w:r>
        <w:rPr>
          <w:szCs w:val="22"/>
          <w:lang w:val="pl-PL"/>
        </w:rPr>
        <w:t>3</w:t>
      </w:r>
      <w:r w:rsidRPr="002F557C">
        <w:rPr>
          <w:szCs w:val="22"/>
          <w:lang w:val="pl-PL"/>
        </w:rPr>
        <w:t>0 dawek</w:t>
      </w:r>
    </w:p>
    <w:p w14:paraId="69ECC4A0" w14:textId="77777777" w:rsidR="0088302C" w:rsidRPr="00D44C5A" w:rsidRDefault="0088302C" w:rsidP="002F557C">
      <w:pPr>
        <w:keepNext/>
        <w:keepLines/>
        <w:tabs>
          <w:tab w:val="clear" w:pos="567"/>
        </w:tabs>
        <w:spacing w:line="240" w:lineRule="auto"/>
        <w:rPr>
          <w:szCs w:val="22"/>
          <w:highlight w:val="lightGray"/>
          <w:shd w:val="clear" w:color="auto" w:fill="E0E0E0"/>
          <w:lang w:val="pl-PL"/>
        </w:rPr>
      </w:pPr>
      <w:r w:rsidRPr="00D44C5A">
        <w:rPr>
          <w:szCs w:val="22"/>
          <w:highlight w:val="lightGray"/>
          <w:shd w:val="clear" w:color="auto" w:fill="E0E0E0"/>
          <w:lang w:val="pl-PL"/>
        </w:rPr>
        <w:t>1 inhalator zawierający 60 dawek</w:t>
      </w:r>
    </w:p>
    <w:p w14:paraId="3B402AE2" w14:textId="77777777" w:rsidR="0088302C" w:rsidRPr="002F557C" w:rsidRDefault="0088302C" w:rsidP="002F557C">
      <w:pPr>
        <w:tabs>
          <w:tab w:val="clear" w:pos="567"/>
        </w:tabs>
        <w:spacing w:line="240" w:lineRule="auto"/>
        <w:rPr>
          <w:noProof/>
          <w:szCs w:val="22"/>
          <w:lang w:val="pl-PL"/>
        </w:rPr>
      </w:pPr>
      <w:r w:rsidRPr="00D44C5A">
        <w:rPr>
          <w:szCs w:val="22"/>
          <w:highlight w:val="lightGray"/>
          <w:shd w:val="clear" w:color="auto" w:fill="E0E0E0"/>
          <w:lang w:val="pl-PL"/>
        </w:rPr>
        <w:t>3 inhalatory, z których każdy zawiera 60 dawek</w:t>
      </w:r>
    </w:p>
    <w:p w14:paraId="27B9E423" w14:textId="77777777" w:rsidR="0088302C" w:rsidRPr="002F557C" w:rsidRDefault="0088302C" w:rsidP="002F557C">
      <w:pPr>
        <w:spacing w:line="240" w:lineRule="auto"/>
        <w:rPr>
          <w:noProof/>
          <w:szCs w:val="22"/>
          <w:lang w:val="pl-PL"/>
        </w:rPr>
      </w:pPr>
    </w:p>
    <w:p w14:paraId="2171E9DC" w14:textId="77777777" w:rsidR="0088302C" w:rsidRPr="002F557C" w:rsidRDefault="0088302C" w:rsidP="002F557C">
      <w:pPr>
        <w:spacing w:line="240" w:lineRule="auto"/>
        <w:rPr>
          <w:noProof/>
          <w:szCs w:val="22"/>
          <w:lang w:val="pl-PL"/>
        </w:rPr>
      </w:pPr>
    </w:p>
    <w:p w14:paraId="2A2559EA"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ind w:left="567" w:hanging="567"/>
        <w:outlineLvl w:val="0"/>
        <w:rPr>
          <w:noProof/>
          <w:szCs w:val="22"/>
          <w:lang w:val="pl-PL"/>
        </w:rPr>
      </w:pPr>
      <w:r w:rsidRPr="002F557C">
        <w:rPr>
          <w:b/>
          <w:bCs/>
          <w:szCs w:val="22"/>
          <w:lang w:val="pl-PL"/>
        </w:rPr>
        <w:t>5.</w:t>
      </w:r>
      <w:r w:rsidRPr="002F557C">
        <w:rPr>
          <w:b/>
          <w:bCs/>
          <w:szCs w:val="22"/>
          <w:lang w:val="pl-PL"/>
        </w:rPr>
        <w:tab/>
        <w:t>SPOSÓB I DROGA PODANIA</w:t>
      </w:r>
    </w:p>
    <w:p w14:paraId="75F73A4D" w14:textId="77777777" w:rsidR="0088302C" w:rsidRPr="002F557C" w:rsidRDefault="0088302C" w:rsidP="002F557C">
      <w:pPr>
        <w:keepNext/>
        <w:keepLines/>
        <w:tabs>
          <w:tab w:val="clear" w:pos="567"/>
        </w:tabs>
        <w:spacing w:line="240" w:lineRule="auto"/>
        <w:rPr>
          <w:noProof/>
          <w:szCs w:val="22"/>
          <w:lang w:val="pl-PL"/>
        </w:rPr>
      </w:pPr>
    </w:p>
    <w:p w14:paraId="28848313" w14:textId="77777777" w:rsidR="0088302C" w:rsidRPr="002F557C" w:rsidRDefault="0088302C" w:rsidP="002F557C">
      <w:pPr>
        <w:spacing w:line="240" w:lineRule="auto"/>
        <w:rPr>
          <w:noProof/>
          <w:szCs w:val="22"/>
          <w:lang w:val="pl-PL"/>
        </w:rPr>
      </w:pPr>
      <w:r w:rsidRPr="002F557C">
        <w:rPr>
          <w:szCs w:val="22"/>
          <w:lang w:val="pl-PL"/>
        </w:rPr>
        <w:t>Należy zapoznać się z treścią ulotki przed zastosowaniem leku.</w:t>
      </w:r>
    </w:p>
    <w:p w14:paraId="7EA54757" w14:textId="77777777" w:rsidR="004B44C7" w:rsidRPr="002F557C" w:rsidRDefault="004B44C7" w:rsidP="002F557C">
      <w:pPr>
        <w:spacing w:line="240" w:lineRule="auto"/>
        <w:rPr>
          <w:noProof/>
          <w:szCs w:val="22"/>
          <w:lang w:val="pl-PL"/>
        </w:rPr>
      </w:pPr>
      <w:r>
        <w:rPr>
          <w:noProof/>
          <w:szCs w:val="22"/>
          <w:lang w:val="pl-PL"/>
        </w:rPr>
        <w:t>Podanie wziewne</w:t>
      </w:r>
    </w:p>
    <w:p w14:paraId="25AED3D6" w14:textId="77777777" w:rsidR="0088302C" w:rsidRPr="002F557C" w:rsidRDefault="0088302C" w:rsidP="002F557C">
      <w:pPr>
        <w:spacing w:line="240" w:lineRule="auto"/>
        <w:rPr>
          <w:noProof/>
          <w:szCs w:val="22"/>
          <w:lang w:val="pl-PL"/>
        </w:rPr>
      </w:pPr>
    </w:p>
    <w:p w14:paraId="3F017CB4"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ind w:left="567" w:hanging="567"/>
        <w:outlineLvl w:val="0"/>
        <w:rPr>
          <w:noProof/>
          <w:szCs w:val="22"/>
          <w:lang w:val="pl-PL"/>
        </w:rPr>
      </w:pPr>
      <w:r w:rsidRPr="002F557C">
        <w:rPr>
          <w:b/>
          <w:bCs/>
          <w:szCs w:val="22"/>
          <w:lang w:val="pl-PL"/>
        </w:rPr>
        <w:t>6.</w:t>
      </w:r>
      <w:r w:rsidRPr="002F557C">
        <w:rPr>
          <w:b/>
          <w:bCs/>
          <w:szCs w:val="22"/>
          <w:lang w:val="pl-PL"/>
        </w:rPr>
        <w:tab/>
        <w:t>OSTRZEŻENIE DOTYCZĄCE PRZECHOWYWANIA PRODUKTU LECZNICZEGO W MIEJSCU NIEWIDOCZNYM I NIEDOSTĘPNYM DLA DZIECI</w:t>
      </w:r>
    </w:p>
    <w:p w14:paraId="3719D591" w14:textId="77777777" w:rsidR="0088302C" w:rsidRPr="002F557C" w:rsidRDefault="0088302C" w:rsidP="002F557C">
      <w:pPr>
        <w:keepNext/>
        <w:keepLines/>
        <w:spacing w:line="240" w:lineRule="auto"/>
        <w:rPr>
          <w:noProof/>
          <w:szCs w:val="22"/>
          <w:lang w:val="pl-PL"/>
        </w:rPr>
      </w:pPr>
    </w:p>
    <w:p w14:paraId="7522DCC9" w14:textId="77777777" w:rsidR="0088302C" w:rsidRPr="002F557C" w:rsidRDefault="0088302C" w:rsidP="002F557C">
      <w:pPr>
        <w:keepNext/>
        <w:keepLines/>
        <w:spacing w:line="240" w:lineRule="auto"/>
        <w:outlineLvl w:val="0"/>
        <w:rPr>
          <w:noProof/>
          <w:szCs w:val="22"/>
          <w:lang w:val="pl-PL"/>
        </w:rPr>
      </w:pPr>
      <w:r w:rsidRPr="002F557C">
        <w:rPr>
          <w:szCs w:val="22"/>
          <w:lang w:val="pl-PL"/>
        </w:rPr>
        <w:t>Lek przechowywać w miejscu niewidocznym i niedostępnym dla dzieci.</w:t>
      </w:r>
    </w:p>
    <w:p w14:paraId="557D054D" w14:textId="77777777" w:rsidR="0088302C" w:rsidRPr="002F557C" w:rsidRDefault="0088302C" w:rsidP="002F557C">
      <w:pPr>
        <w:spacing w:line="240" w:lineRule="auto"/>
        <w:rPr>
          <w:noProof/>
          <w:szCs w:val="22"/>
          <w:lang w:val="pl-PL"/>
        </w:rPr>
      </w:pPr>
    </w:p>
    <w:p w14:paraId="38414599" w14:textId="77777777" w:rsidR="0088302C" w:rsidRPr="002F557C" w:rsidRDefault="0088302C" w:rsidP="002F557C">
      <w:pPr>
        <w:spacing w:line="240" w:lineRule="auto"/>
        <w:rPr>
          <w:noProof/>
          <w:szCs w:val="22"/>
          <w:lang w:val="pl-PL"/>
        </w:rPr>
      </w:pPr>
    </w:p>
    <w:p w14:paraId="3B17C444" w14:textId="77777777" w:rsidR="0088302C" w:rsidRPr="002F557C" w:rsidRDefault="0088302C" w:rsidP="002F557C">
      <w:pPr>
        <w:pBdr>
          <w:top w:val="single" w:sz="4" w:space="1" w:color="auto"/>
          <w:left w:val="single" w:sz="4" w:space="4" w:color="auto"/>
          <w:bottom w:val="single" w:sz="4" w:space="1" w:color="auto"/>
          <w:right w:val="single" w:sz="4" w:space="4" w:color="auto"/>
        </w:pBdr>
        <w:spacing w:line="240" w:lineRule="auto"/>
        <w:ind w:left="567" w:hanging="567"/>
        <w:outlineLvl w:val="0"/>
        <w:rPr>
          <w:noProof/>
          <w:szCs w:val="22"/>
          <w:lang w:val="pl-PL"/>
        </w:rPr>
      </w:pPr>
      <w:r w:rsidRPr="002F557C">
        <w:rPr>
          <w:b/>
          <w:bCs/>
          <w:szCs w:val="22"/>
          <w:lang w:val="pl-PL"/>
        </w:rPr>
        <w:t>7.</w:t>
      </w:r>
      <w:r w:rsidRPr="002F557C">
        <w:rPr>
          <w:b/>
          <w:bCs/>
          <w:szCs w:val="22"/>
          <w:lang w:val="pl-PL"/>
        </w:rPr>
        <w:tab/>
        <w:t>INNE OSTRZEŻENIA SPECJALNE, JEŚLI KONIECZNE</w:t>
      </w:r>
    </w:p>
    <w:p w14:paraId="19D13BB3" w14:textId="77777777" w:rsidR="0088302C" w:rsidRPr="002F557C" w:rsidRDefault="0088302C" w:rsidP="002F557C">
      <w:pPr>
        <w:spacing w:line="240" w:lineRule="auto"/>
        <w:rPr>
          <w:noProof/>
          <w:szCs w:val="22"/>
          <w:lang w:val="pl-PL"/>
        </w:rPr>
      </w:pPr>
    </w:p>
    <w:p w14:paraId="0AEBF116" w14:textId="77777777" w:rsidR="0088302C" w:rsidRPr="002F557C" w:rsidRDefault="0088302C" w:rsidP="002F557C">
      <w:pPr>
        <w:tabs>
          <w:tab w:val="left" w:pos="749"/>
        </w:tabs>
        <w:spacing w:line="240" w:lineRule="auto"/>
        <w:rPr>
          <w:szCs w:val="22"/>
          <w:lang w:val="pl-PL"/>
        </w:rPr>
      </w:pPr>
    </w:p>
    <w:p w14:paraId="188C8F2B"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ind w:left="567" w:hanging="567"/>
        <w:outlineLvl w:val="0"/>
        <w:rPr>
          <w:szCs w:val="22"/>
          <w:lang w:val="pl-PL"/>
        </w:rPr>
      </w:pPr>
      <w:r w:rsidRPr="002F557C">
        <w:rPr>
          <w:b/>
          <w:bCs/>
          <w:szCs w:val="22"/>
          <w:lang w:val="pl-PL"/>
        </w:rPr>
        <w:t>8.</w:t>
      </w:r>
      <w:r w:rsidRPr="002F557C">
        <w:rPr>
          <w:b/>
          <w:bCs/>
          <w:szCs w:val="22"/>
          <w:lang w:val="pl-PL"/>
        </w:rPr>
        <w:tab/>
        <w:t>TERMIN WAŻNOŚCI</w:t>
      </w:r>
    </w:p>
    <w:p w14:paraId="635D249C" w14:textId="77777777" w:rsidR="0088302C" w:rsidRPr="002F557C" w:rsidRDefault="0088302C" w:rsidP="002F557C">
      <w:pPr>
        <w:keepNext/>
        <w:keepLines/>
        <w:spacing w:line="240" w:lineRule="auto"/>
        <w:rPr>
          <w:szCs w:val="22"/>
          <w:lang w:val="pl-PL"/>
        </w:rPr>
      </w:pPr>
    </w:p>
    <w:p w14:paraId="07525329" w14:textId="77777777" w:rsidR="0088302C" w:rsidRPr="002F557C" w:rsidRDefault="0088302C" w:rsidP="002F557C">
      <w:pPr>
        <w:keepNext/>
        <w:keepLines/>
        <w:spacing w:line="240" w:lineRule="auto"/>
        <w:rPr>
          <w:noProof/>
          <w:szCs w:val="22"/>
          <w:lang w:val="pl-PL"/>
        </w:rPr>
      </w:pPr>
      <w:r w:rsidRPr="002F557C">
        <w:rPr>
          <w:szCs w:val="22"/>
          <w:lang w:val="pl-PL"/>
        </w:rPr>
        <w:t xml:space="preserve">Termin ważności (EXP) </w:t>
      </w:r>
    </w:p>
    <w:p w14:paraId="7C4D013D" w14:textId="77777777" w:rsidR="0088302C" w:rsidRDefault="0088302C" w:rsidP="002F557C">
      <w:pPr>
        <w:spacing w:line="240" w:lineRule="auto"/>
        <w:rPr>
          <w:noProof/>
          <w:szCs w:val="22"/>
          <w:lang w:val="pl-PL"/>
        </w:rPr>
      </w:pPr>
    </w:p>
    <w:p w14:paraId="31358DF4" w14:textId="77777777" w:rsidR="0088302C" w:rsidRPr="002F557C" w:rsidRDefault="0088302C" w:rsidP="002F557C">
      <w:pPr>
        <w:spacing w:line="240" w:lineRule="auto"/>
        <w:rPr>
          <w:noProof/>
          <w:szCs w:val="22"/>
          <w:lang w:val="pl-PL"/>
        </w:rPr>
      </w:pPr>
      <w:r w:rsidRPr="002F557C">
        <w:rPr>
          <w:szCs w:val="22"/>
          <w:lang w:val="pl-PL"/>
        </w:rPr>
        <w:t>Zużyć w ciągu 60 dni od otwarcia torebki.</w:t>
      </w:r>
    </w:p>
    <w:p w14:paraId="6E9388CD" w14:textId="77777777" w:rsidR="0088302C" w:rsidRDefault="0088302C" w:rsidP="002F557C">
      <w:pPr>
        <w:spacing w:line="240" w:lineRule="auto"/>
        <w:rPr>
          <w:noProof/>
          <w:szCs w:val="22"/>
          <w:lang w:val="pl-PL"/>
        </w:rPr>
      </w:pPr>
    </w:p>
    <w:p w14:paraId="2CF42566" w14:textId="77777777" w:rsidR="007825DD" w:rsidRPr="002F557C" w:rsidRDefault="007825DD" w:rsidP="002F557C">
      <w:pPr>
        <w:spacing w:line="240" w:lineRule="auto"/>
        <w:rPr>
          <w:noProof/>
          <w:szCs w:val="22"/>
          <w:lang w:val="pl-PL"/>
        </w:rPr>
      </w:pPr>
    </w:p>
    <w:p w14:paraId="2D4B7686"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ind w:left="567" w:hanging="567"/>
        <w:outlineLvl w:val="0"/>
        <w:rPr>
          <w:noProof/>
          <w:szCs w:val="22"/>
          <w:lang w:val="pl-PL"/>
        </w:rPr>
      </w:pPr>
      <w:r w:rsidRPr="002F557C">
        <w:rPr>
          <w:b/>
          <w:bCs/>
          <w:szCs w:val="22"/>
          <w:lang w:val="pl-PL"/>
        </w:rPr>
        <w:lastRenderedPageBreak/>
        <w:t>9.</w:t>
      </w:r>
      <w:r w:rsidRPr="002F557C">
        <w:rPr>
          <w:b/>
          <w:bCs/>
          <w:szCs w:val="22"/>
          <w:lang w:val="pl-PL"/>
        </w:rPr>
        <w:tab/>
        <w:t>WARUNKI PRZECHOWYWANIA</w:t>
      </w:r>
    </w:p>
    <w:p w14:paraId="430EBC8F" w14:textId="77777777" w:rsidR="0088302C" w:rsidRPr="002F557C" w:rsidRDefault="0088302C" w:rsidP="002F557C">
      <w:pPr>
        <w:keepNext/>
        <w:keepLines/>
        <w:spacing w:line="240" w:lineRule="auto"/>
        <w:rPr>
          <w:noProof/>
          <w:szCs w:val="22"/>
          <w:lang w:val="pl-PL"/>
        </w:rPr>
      </w:pPr>
    </w:p>
    <w:p w14:paraId="27649789" w14:textId="77777777" w:rsidR="0088302C" w:rsidRPr="002F557C" w:rsidRDefault="0088302C" w:rsidP="002F557C">
      <w:pPr>
        <w:keepNext/>
        <w:keepLines/>
        <w:tabs>
          <w:tab w:val="clear" w:pos="567"/>
        </w:tabs>
        <w:autoSpaceDE w:val="0"/>
        <w:autoSpaceDN w:val="0"/>
        <w:adjustRightInd w:val="0"/>
        <w:spacing w:line="240" w:lineRule="auto"/>
        <w:rPr>
          <w:szCs w:val="22"/>
          <w:lang w:val="pl-PL"/>
        </w:rPr>
      </w:pPr>
      <w:r w:rsidRPr="002F557C">
        <w:rPr>
          <w:szCs w:val="22"/>
          <w:lang w:val="pl-PL"/>
        </w:rPr>
        <w:t xml:space="preserve">Inhalator Genuair należy przechowywać </w:t>
      </w:r>
      <w:r w:rsidR="00462D85">
        <w:rPr>
          <w:szCs w:val="22"/>
          <w:lang w:val="pl-PL"/>
        </w:rPr>
        <w:t>w</w:t>
      </w:r>
      <w:r w:rsidRPr="002F557C">
        <w:rPr>
          <w:szCs w:val="22"/>
          <w:lang w:val="pl-PL"/>
        </w:rPr>
        <w:t xml:space="preserve"> zamkniętej toreb</w:t>
      </w:r>
      <w:r w:rsidR="00462D85">
        <w:rPr>
          <w:szCs w:val="22"/>
          <w:lang w:val="pl-PL"/>
        </w:rPr>
        <w:t>ce</w:t>
      </w:r>
      <w:r w:rsidRPr="002F557C">
        <w:rPr>
          <w:szCs w:val="22"/>
          <w:lang w:val="pl-PL"/>
        </w:rPr>
        <w:t xml:space="preserve"> ochronnej aż do momentu rozpoczęcia stosowania leku.</w:t>
      </w:r>
    </w:p>
    <w:p w14:paraId="59163796" w14:textId="77777777" w:rsidR="0088302C" w:rsidRPr="002F557C" w:rsidRDefault="0088302C" w:rsidP="002F557C">
      <w:pPr>
        <w:spacing w:line="240" w:lineRule="auto"/>
        <w:ind w:left="567" w:hanging="567"/>
        <w:rPr>
          <w:noProof/>
          <w:szCs w:val="22"/>
          <w:lang w:val="pl-PL"/>
        </w:rPr>
      </w:pPr>
    </w:p>
    <w:p w14:paraId="445F6702" w14:textId="77777777" w:rsidR="0088302C" w:rsidRPr="002F557C" w:rsidRDefault="0088302C" w:rsidP="002F557C">
      <w:pPr>
        <w:spacing w:line="240" w:lineRule="auto"/>
        <w:ind w:left="567" w:hanging="567"/>
        <w:rPr>
          <w:noProof/>
          <w:szCs w:val="22"/>
          <w:lang w:val="pl-PL"/>
        </w:rPr>
      </w:pPr>
    </w:p>
    <w:p w14:paraId="1AFF98B0" w14:textId="77777777" w:rsidR="0088302C" w:rsidRPr="002F557C" w:rsidRDefault="0088302C" w:rsidP="002F557C">
      <w:pPr>
        <w:pBdr>
          <w:top w:val="single" w:sz="4" w:space="1" w:color="auto"/>
          <w:left w:val="single" w:sz="4" w:space="4" w:color="auto"/>
          <w:bottom w:val="single" w:sz="4" w:space="1" w:color="auto"/>
          <w:right w:val="single" w:sz="4" w:space="4" w:color="auto"/>
        </w:pBdr>
        <w:spacing w:line="240" w:lineRule="auto"/>
        <w:outlineLvl w:val="0"/>
        <w:rPr>
          <w:b/>
          <w:noProof/>
          <w:szCs w:val="22"/>
          <w:lang w:val="pl-PL"/>
        </w:rPr>
      </w:pPr>
      <w:r w:rsidRPr="002F557C">
        <w:rPr>
          <w:b/>
          <w:bCs/>
          <w:szCs w:val="22"/>
          <w:lang w:val="pl-PL"/>
        </w:rPr>
        <w:t>10.</w:t>
      </w:r>
      <w:r w:rsidRPr="002F557C">
        <w:rPr>
          <w:b/>
          <w:bCs/>
          <w:szCs w:val="22"/>
          <w:lang w:val="pl-PL"/>
        </w:rPr>
        <w:tab/>
        <w:t xml:space="preserve">SPECJALNE ŚRODKI OSTROŻNOŚCI DOTYCZĄCE USUWANIA NIEZUŻYTEGO </w:t>
      </w:r>
      <w:r w:rsidRPr="002F557C">
        <w:rPr>
          <w:b/>
          <w:bCs/>
          <w:szCs w:val="22"/>
          <w:lang w:val="pl-PL"/>
        </w:rPr>
        <w:tab/>
        <w:t xml:space="preserve">PRODUKTU LECZNICZEGO LUB POCHODZĄCYCH Z NIEGO ODPADÓW, JEŚLI </w:t>
      </w:r>
      <w:r w:rsidRPr="002F557C">
        <w:rPr>
          <w:b/>
          <w:bCs/>
          <w:szCs w:val="22"/>
          <w:lang w:val="pl-PL"/>
        </w:rPr>
        <w:tab/>
        <w:t>WŁAŚCIWE</w:t>
      </w:r>
    </w:p>
    <w:p w14:paraId="5A914D0F" w14:textId="77777777" w:rsidR="0088302C" w:rsidRPr="002F557C" w:rsidRDefault="0088302C" w:rsidP="002F557C">
      <w:pPr>
        <w:spacing w:line="240" w:lineRule="auto"/>
        <w:rPr>
          <w:noProof/>
          <w:szCs w:val="22"/>
          <w:lang w:val="pl-PL"/>
        </w:rPr>
      </w:pPr>
    </w:p>
    <w:p w14:paraId="13463056" w14:textId="77777777" w:rsidR="0088302C" w:rsidRPr="002F557C" w:rsidRDefault="0088302C" w:rsidP="002F557C">
      <w:pPr>
        <w:spacing w:line="240" w:lineRule="auto"/>
        <w:rPr>
          <w:noProof/>
          <w:szCs w:val="22"/>
          <w:lang w:val="pl-PL"/>
        </w:rPr>
      </w:pPr>
    </w:p>
    <w:p w14:paraId="06B91EB3"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outlineLvl w:val="0"/>
        <w:rPr>
          <w:b/>
          <w:noProof/>
          <w:szCs w:val="22"/>
          <w:lang w:val="pl-PL"/>
        </w:rPr>
      </w:pPr>
      <w:r w:rsidRPr="002F557C">
        <w:rPr>
          <w:b/>
          <w:bCs/>
          <w:szCs w:val="22"/>
          <w:lang w:val="pl-PL"/>
        </w:rPr>
        <w:t>11.</w:t>
      </w:r>
      <w:r w:rsidRPr="002F557C">
        <w:rPr>
          <w:b/>
          <w:bCs/>
          <w:szCs w:val="22"/>
          <w:lang w:val="pl-PL"/>
        </w:rPr>
        <w:tab/>
        <w:t>NAZWA I ADRES PODMIOTU ODPOWIEDZIALNEGO</w:t>
      </w:r>
    </w:p>
    <w:p w14:paraId="06DB6923" w14:textId="77777777" w:rsidR="0088302C" w:rsidRPr="002F557C" w:rsidRDefault="0088302C" w:rsidP="002F557C">
      <w:pPr>
        <w:keepNext/>
        <w:keepLines/>
        <w:spacing w:line="240" w:lineRule="auto"/>
        <w:rPr>
          <w:noProof/>
          <w:szCs w:val="22"/>
          <w:lang w:val="pl-PL"/>
        </w:rPr>
      </w:pPr>
    </w:p>
    <w:p w14:paraId="2A5D085B" w14:textId="77777777" w:rsidR="00013D34" w:rsidRPr="000028BB" w:rsidRDefault="00013D34" w:rsidP="00013D34">
      <w:pPr>
        <w:tabs>
          <w:tab w:val="clear" w:pos="567"/>
          <w:tab w:val="left" w:pos="720"/>
        </w:tabs>
        <w:spacing w:line="240" w:lineRule="auto"/>
        <w:rPr>
          <w:ins w:id="34" w:author="Author"/>
          <w:noProof/>
          <w:szCs w:val="22"/>
        </w:rPr>
      </w:pPr>
      <w:ins w:id="35" w:author="Author">
        <w:r w:rsidRPr="000028BB">
          <w:rPr>
            <w:noProof/>
            <w:szCs w:val="22"/>
          </w:rPr>
          <w:t xml:space="preserve">Azurity Pharmaceuticals Ireland Ltd. </w:t>
        </w:r>
      </w:ins>
    </w:p>
    <w:p w14:paraId="4E165E14" w14:textId="77777777" w:rsidR="00013D34" w:rsidRPr="000028BB" w:rsidRDefault="00013D34" w:rsidP="00013D34">
      <w:pPr>
        <w:tabs>
          <w:tab w:val="clear" w:pos="567"/>
          <w:tab w:val="left" w:pos="720"/>
        </w:tabs>
        <w:spacing w:line="240" w:lineRule="auto"/>
        <w:rPr>
          <w:ins w:id="36" w:author="Author"/>
          <w:noProof/>
          <w:szCs w:val="22"/>
          <w:lang w:val="en-US"/>
        </w:rPr>
      </w:pPr>
      <w:ins w:id="37" w:author="Author">
        <w:r w:rsidRPr="000028BB">
          <w:rPr>
            <w:noProof/>
            <w:szCs w:val="22"/>
            <w:lang w:val="en-US"/>
          </w:rPr>
          <w:t>The Observatory</w:t>
        </w:r>
      </w:ins>
    </w:p>
    <w:p w14:paraId="4B2408FF" w14:textId="77777777" w:rsidR="00013D34" w:rsidRPr="000028BB" w:rsidRDefault="00013D34" w:rsidP="00013D34">
      <w:pPr>
        <w:tabs>
          <w:tab w:val="clear" w:pos="567"/>
          <w:tab w:val="left" w:pos="720"/>
        </w:tabs>
        <w:spacing w:line="240" w:lineRule="auto"/>
        <w:rPr>
          <w:ins w:id="38" w:author="Author"/>
          <w:noProof/>
          <w:szCs w:val="22"/>
          <w:lang w:val="en-US"/>
        </w:rPr>
      </w:pPr>
      <w:ins w:id="39" w:author="Author">
        <w:r w:rsidRPr="000028BB">
          <w:rPr>
            <w:noProof/>
            <w:szCs w:val="22"/>
            <w:lang w:val="en-US"/>
          </w:rPr>
          <w:t>7-11 Sir John Rogerson's Quay</w:t>
        </w:r>
      </w:ins>
    </w:p>
    <w:p w14:paraId="4079EF69" w14:textId="77777777" w:rsidR="00013D34" w:rsidRPr="00CE40D3" w:rsidRDefault="00013D34" w:rsidP="00013D34">
      <w:pPr>
        <w:tabs>
          <w:tab w:val="clear" w:pos="567"/>
          <w:tab w:val="left" w:pos="720"/>
        </w:tabs>
        <w:spacing w:line="240" w:lineRule="auto"/>
        <w:rPr>
          <w:ins w:id="40" w:author="Author"/>
          <w:noProof/>
          <w:szCs w:val="22"/>
          <w:lang w:val="pt-PT"/>
          <w:rPrChange w:id="41" w:author="Author">
            <w:rPr>
              <w:ins w:id="42" w:author="Author"/>
              <w:noProof/>
              <w:szCs w:val="22"/>
              <w:lang w:val="en-US"/>
            </w:rPr>
          </w:rPrChange>
        </w:rPr>
      </w:pPr>
      <w:ins w:id="43" w:author="Author">
        <w:r w:rsidRPr="00CE40D3">
          <w:rPr>
            <w:noProof/>
            <w:szCs w:val="22"/>
            <w:lang w:val="pt-PT"/>
            <w:rPrChange w:id="44" w:author="Author">
              <w:rPr>
                <w:noProof/>
                <w:szCs w:val="22"/>
                <w:lang w:val="en-US"/>
              </w:rPr>
            </w:rPrChange>
          </w:rPr>
          <w:t>Dublin 2, D02 VC42</w:t>
        </w:r>
      </w:ins>
    </w:p>
    <w:p w14:paraId="20E261A5" w14:textId="77777777" w:rsidR="00013D34" w:rsidRPr="00CE40D3" w:rsidRDefault="00013D34" w:rsidP="00013D34">
      <w:pPr>
        <w:tabs>
          <w:tab w:val="clear" w:pos="567"/>
          <w:tab w:val="left" w:pos="720"/>
        </w:tabs>
        <w:spacing w:line="240" w:lineRule="auto"/>
        <w:rPr>
          <w:ins w:id="45" w:author="Author"/>
          <w:noProof/>
          <w:szCs w:val="22"/>
          <w:lang w:val="pt-PT"/>
          <w:rPrChange w:id="46" w:author="Author">
            <w:rPr>
              <w:ins w:id="47" w:author="Author"/>
              <w:noProof/>
              <w:szCs w:val="22"/>
              <w:lang w:val="en-US"/>
            </w:rPr>
          </w:rPrChange>
        </w:rPr>
      </w:pPr>
      <w:ins w:id="48" w:author="Author">
        <w:r w:rsidRPr="00CE40D3">
          <w:rPr>
            <w:noProof/>
            <w:szCs w:val="22"/>
            <w:lang w:val="pt-PT"/>
            <w:rPrChange w:id="49" w:author="Author">
              <w:rPr>
                <w:noProof/>
                <w:szCs w:val="22"/>
                <w:lang w:val="en-US"/>
              </w:rPr>
            </w:rPrChange>
          </w:rPr>
          <w:t>Irlandia</w:t>
        </w:r>
      </w:ins>
    </w:p>
    <w:p w14:paraId="27C8A9E5" w14:textId="77777777" w:rsidR="00B31233" w:rsidRPr="00433018" w:rsidDel="00013D34" w:rsidRDefault="00B31233" w:rsidP="00B31233">
      <w:pPr>
        <w:tabs>
          <w:tab w:val="clear" w:pos="567"/>
        </w:tabs>
        <w:spacing w:line="240" w:lineRule="auto"/>
        <w:rPr>
          <w:del w:id="50" w:author="Author"/>
          <w:noProof/>
          <w:szCs w:val="22"/>
          <w:lang w:val="sv-SE"/>
        </w:rPr>
      </w:pPr>
      <w:del w:id="51" w:author="Author">
        <w:r w:rsidRPr="00433018" w:rsidDel="00013D34">
          <w:rPr>
            <w:noProof/>
            <w:szCs w:val="22"/>
            <w:lang w:val="sv-SE"/>
          </w:rPr>
          <w:delText xml:space="preserve">Covis Pharma Europe B.V. </w:delText>
        </w:r>
      </w:del>
    </w:p>
    <w:p w14:paraId="582A7D72" w14:textId="77777777" w:rsidR="00B31233" w:rsidDel="00013D34" w:rsidRDefault="00B31233" w:rsidP="00B31233">
      <w:pPr>
        <w:tabs>
          <w:tab w:val="clear" w:pos="567"/>
        </w:tabs>
        <w:spacing w:line="240" w:lineRule="auto"/>
        <w:rPr>
          <w:del w:id="52" w:author="Author"/>
          <w:noProof/>
          <w:szCs w:val="22"/>
          <w:lang w:val="sv-SE"/>
        </w:rPr>
      </w:pPr>
      <w:del w:id="53" w:author="Author">
        <w:r w:rsidRPr="00433018" w:rsidDel="00013D34">
          <w:rPr>
            <w:noProof/>
            <w:szCs w:val="22"/>
            <w:lang w:val="sv-SE"/>
          </w:rPr>
          <w:delText>Gustav Mahlerplein 2</w:delText>
        </w:r>
      </w:del>
    </w:p>
    <w:p w14:paraId="711B74A6" w14:textId="77777777" w:rsidR="00B31233" w:rsidDel="00013D34" w:rsidRDefault="00B31233" w:rsidP="00B31233">
      <w:pPr>
        <w:tabs>
          <w:tab w:val="clear" w:pos="567"/>
        </w:tabs>
        <w:spacing w:line="240" w:lineRule="auto"/>
        <w:rPr>
          <w:del w:id="54" w:author="Author"/>
          <w:noProof/>
          <w:szCs w:val="22"/>
          <w:lang w:val="sv-SE"/>
        </w:rPr>
      </w:pPr>
      <w:del w:id="55" w:author="Author">
        <w:r w:rsidRPr="00433018" w:rsidDel="00013D34">
          <w:rPr>
            <w:noProof/>
            <w:szCs w:val="22"/>
            <w:lang w:val="sv-SE"/>
          </w:rPr>
          <w:delText>1082MA Amsterdam</w:delText>
        </w:r>
      </w:del>
    </w:p>
    <w:p w14:paraId="4556F645" w14:textId="77777777" w:rsidR="00B31233" w:rsidRPr="00433018" w:rsidDel="00013D34" w:rsidRDefault="00B31233" w:rsidP="00B31233">
      <w:pPr>
        <w:tabs>
          <w:tab w:val="clear" w:pos="567"/>
        </w:tabs>
        <w:spacing w:line="240" w:lineRule="auto"/>
        <w:rPr>
          <w:del w:id="56" w:author="Author"/>
          <w:noProof/>
          <w:szCs w:val="22"/>
          <w:lang w:val="sv-SE"/>
        </w:rPr>
      </w:pPr>
      <w:del w:id="57" w:author="Author">
        <w:r w:rsidRPr="00CE40D3" w:rsidDel="00013D34">
          <w:rPr>
            <w:lang w:val="pt-PT"/>
            <w:rPrChange w:id="58" w:author="Author">
              <w:rPr/>
            </w:rPrChange>
          </w:rPr>
          <w:delText>Holandia</w:delText>
        </w:r>
      </w:del>
    </w:p>
    <w:p w14:paraId="3432998C" w14:textId="77777777" w:rsidR="0035796A" w:rsidRPr="008A1807" w:rsidRDefault="0035796A" w:rsidP="0035796A">
      <w:pPr>
        <w:tabs>
          <w:tab w:val="clear" w:pos="567"/>
        </w:tabs>
        <w:spacing w:line="240" w:lineRule="auto"/>
        <w:rPr>
          <w:szCs w:val="24"/>
          <w:lang w:val="pt-PT"/>
        </w:rPr>
      </w:pPr>
    </w:p>
    <w:p w14:paraId="14395998" w14:textId="77777777" w:rsidR="0035796A" w:rsidRDefault="00B31233" w:rsidP="0035796A">
      <w:pPr>
        <w:rPr>
          <w:lang w:val="pt-PT"/>
        </w:rPr>
      </w:pPr>
      <w:del w:id="59" w:author="Author">
        <w:r w:rsidDel="00013D34">
          <w:rPr>
            <w:lang w:val="pt-PT"/>
          </w:rPr>
          <w:delText xml:space="preserve">Covis </w:delText>
        </w:r>
      </w:del>
      <w:ins w:id="60" w:author="Author">
        <w:r w:rsidR="00013D34">
          <w:rPr>
            <w:lang w:val="pt-PT"/>
          </w:rPr>
          <w:t xml:space="preserve">azurity pharmaceuticals </w:t>
        </w:r>
      </w:ins>
      <w:r w:rsidR="00BC4C74" w:rsidRPr="00BC4C74">
        <w:rPr>
          <w:noProof/>
          <w:szCs w:val="22"/>
          <w:shd w:val="clear" w:color="auto" w:fill="E0E0E0"/>
          <w:lang w:val="pt-PT"/>
        </w:rPr>
        <w:t>(</w:t>
      </w:r>
      <w:ins w:id="61" w:author="Author">
        <w:r w:rsidR="00013D34">
          <w:rPr>
            <w:noProof/>
            <w:szCs w:val="22"/>
            <w:shd w:val="clear" w:color="auto" w:fill="E0E0E0"/>
            <w:lang w:val="pt-PT"/>
          </w:rPr>
          <w:t>Azurity</w:t>
        </w:r>
      </w:ins>
      <w:del w:id="62" w:author="Author">
        <w:r w:rsidDel="00013D34">
          <w:rPr>
            <w:noProof/>
            <w:szCs w:val="22"/>
            <w:shd w:val="clear" w:color="auto" w:fill="E0E0E0"/>
            <w:lang w:val="pt-PT"/>
          </w:rPr>
          <w:delText>Covis</w:delText>
        </w:r>
      </w:del>
      <w:r w:rsidRPr="00BC4C74">
        <w:rPr>
          <w:noProof/>
          <w:szCs w:val="22"/>
          <w:shd w:val="clear" w:color="auto" w:fill="E0E0E0"/>
          <w:lang w:val="pt-PT"/>
        </w:rPr>
        <w:t xml:space="preserve"> </w:t>
      </w:r>
      <w:r w:rsidR="00BC4C74" w:rsidRPr="00BC4C74">
        <w:rPr>
          <w:noProof/>
          <w:szCs w:val="22"/>
          <w:shd w:val="clear" w:color="auto" w:fill="E0E0E0"/>
          <w:lang w:val="pt-PT"/>
        </w:rPr>
        <w:t>logo)</w:t>
      </w:r>
    </w:p>
    <w:p w14:paraId="772EC580" w14:textId="77777777" w:rsidR="0088302C" w:rsidRPr="00F92528" w:rsidRDefault="0088302C" w:rsidP="002F557C">
      <w:pPr>
        <w:spacing w:line="240" w:lineRule="auto"/>
        <w:rPr>
          <w:noProof/>
          <w:szCs w:val="22"/>
          <w:lang w:val="pl-PL"/>
        </w:rPr>
      </w:pPr>
    </w:p>
    <w:p w14:paraId="585BC2EC" w14:textId="77777777" w:rsidR="0088302C" w:rsidRPr="00F92528" w:rsidRDefault="0088302C" w:rsidP="002F557C">
      <w:pPr>
        <w:spacing w:line="240" w:lineRule="auto"/>
        <w:rPr>
          <w:noProof/>
          <w:szCs w:val="22"/>
          <w:lang w:val="pl-PL"/>
        </w:rPr>
      </w:pPr>
    </w:p>
    <w:p w14:paraId="5351C8A7"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outlineLvl w:val="0"/>
        <w:rPr>
          <w:noProof/>
          <w:szCs w:val="22"/>
          <w:lang w:val="pl-PL"/>
        </w:rPr>
      </w:pPr>
      <w:r w:rsidRPr="002F557C">
        <w:rPr>
          <w:b/>
          <w:bCs/>
          <w:szCs w:val="22"/>
          <w:lang w:val="pl-PL"/>
        </w:rPr>
        <w:t>12.</w:t>
      </w:r>
      <w:r w:rsidRPr="002F557C">
        <w:rPr>
          <w:b/>
          <w:bCs/>
          <w:szCs w:val="22"/>
          <w:lang w:val="pl-PL"/>
        </w:rPr>
        <w:tab/>
        <w:t>NUMERY POZWOLEŃ NA DOPUSZCZENIE DO OBROTU</w:t>
      </w:r>
    </w:p>
    <w:p w14:paraId="038B7E3F" w14:textId="77777777" w:rsidR="0088302C" w:rsidRPr="002F557C" w:rsidRDefault="0088302C" w:rsidP="002F557C">
      <w:pPr>
        <w:keepNext/>
        <w:keepLines/>
        <w:spacing w:line="240" w:lineRule="auto"/>
        <w:rPr>
          <w:noProof/>
          <w:szCs w:val="22"/>
          <w:lang w:val="pl-PL"/>
        </w:rPr>
      </w:pPr>
    </w:p>
    <w:p w14:paraId="1976E69E" w14:textId="77777777" w:rsidR="0088302C" w:rsidRPr="00E00CB9" w:rsidRDefault="0088302C" w:rsidP="002F557C">
      <w:pPr>
        <w:keepNext/>
        <w:keepLines/>
        <w:tabs>
          <w:tab w:val="clear" w:pos="567"/>
        </w:tabs>
        <w:spacing w:line="240" w:lineRule="auto"/>
        <w:outlineLvl w:val="0"/>
        <w:rPr>
          <w:szCs w:val="22"/>
          <w:highlight w:val="lightGray"/>
          <w:lang w:val="pl-PL"/>
        </w:rPr>
      </w:pPr>
      <w:r w:rsidRPr="00D44C5A">
        <w:rPr>
          <w:szCs w:val="22"/>
          <w:highlight w:val="lightGray"/>
          <w:lang w:val="pl-PL"/>
        </w:rPr>
        <w:t>EU/1/14/964/001</w:t>
      </w:r>
      <w:r w:rsidRPr="00D44C5A">
        <w:rPr>
          <w:szCs w:val="22"/>
          <w:highlight w:val="lightGray"/>
          <w:lang w:val="pl-PL"/>
        </w:rPr>
        <w:tab/>
      </w:r>
      <w:r w:rsidRPr="00E00CB9">
        <w:rPr>
          <w:szCs w:val="22"/>
          <w:highlight w:val="lightGray"/>
          <w:lang w:val="pl-PL"/>
        </w:rPr>
        <w:t>1 inhalator z 60 dawkami</w:t>
      </w:r>
    </w:p>
    <w:p w14:paraId="017A09ED" w14:textId="77777777" w:rsidR="0088302C" w:rsidRPr="00E00CB9" w:rsidRDefault="0088302C" w:rsidP="002F557C">
      <w:pPr>
        <w:tabs>
          <w:tab w:val="clear" w:pos="567"/>
        </w:tabs>
        <w:spacing w:line="240" w:lineRule="auto"/>
        <w:outlineLvl w:val="0"/>
        <w:rPr>
          <w:szCs w:val="22"/>
          <w:highlight w:val="lightGray"/>
          <w:lang w:val="pl-PL"/>
        </w:rPr>
      </w:pPr>
      <w:r w:rsidRPr="00E00CB9">
        <w:rPr>
          <w:szCs w:val="22"/>
          <w:highlight w:val="lightGray"/>
          <w:lang w:val="pl-PL"/>
        </w:rPr>
        <w:t>EU/1/14/964/002</w:t>
      </w:r>
      <w:r w:rsidRPr="00E00CB9">
        <w:rPr>
          <w:szCs w:val="22"/>
          <w:highlight w:val="lightGray"/>
          <w:lang w:val="pl-PL"/>
        </w:rPr>
        <w:tab/>
        <w:t>3 inhalatory, każdy z 60 dawkami</w:t>
      </w:r>
    </w:p>
    <w:p w14:paraId="41DB8A5C" w14:textId="77777777" w:rsidR="00E9508C" w:rsidRPr="00AD1EC6" w:rsidRDefault="00E9508C" w:rsidP="00E9508C">
      <w:pPr>
        <w:keepNext/>
        <w:keepLines/>
        <w:tabs>
          <w:tab w:val="clear" w:pos="567"/>
        </w:tabs>
        <w:spacing w:line="240" w:lineRule="auto"/>
        <w:outlineLvl w:val="0"/>
        <w:rPr>
          <w:rFonts w:eastAsia="Times New Roman"/>
          <w:szCs w:val="22"/>
          <w:highlight w:val="lightGray"/>
          <w:lang w:val="pl-PL"/>
        </w:rPr>
      </w:pPr>
      <w:r w:rsidRPr="005B3869">
        <w:rPr>
          <w:rFonts w:eastAsia="Times New Roman"/>
          <w:szCs w:val="22"/>
          <w:lang w:val="pl-PL"/>
        </w:rPr>
        <w:t>EU/1/14/964/00</w:t>
      </w:r>
      <w:r>
        <w:rPr>
          <w:rFonts w:eastAsia="Times New Roman"/>
          <w:szCs w:val="22"/>
          <w:lang w:val="pl-PL"/>
        </w:rPr>
        <w:t>3</w:t>
      </w:r>
      <w:r w:rsidRPr="002F557C">
        <w:rPr>
          <w:szCs w:val="22"/>
          <w:lang w:val="pl-PL"/>
        </w:rPr>
        <w:tab/>
      </w:r>
      <w:r w:rsidRPr="00D44C5A">
        <w:rPr>
          <w:rFonts w:eastAsia="Times New Roman"/>
          <w:szCs w:val="22"/>
          <w:highlight w:val="lightGray"/>
          <w:lang w:val="pl-PL"/>
        </w:rPr>
        <w:t>1 inhalator z 30 dawkami</w:t>
      </w:r>
    </w:p>
    <w:p w14:paraId="1E57CD48" w14:textId="77777777" w:rsidR="0088302C" w:rsidRPr="002F557C" w:rsidRDefault="0088302C" w:rsidP="002F557C">
      <w:pPr>
        <w:spacing w:line="240" w:lineRule="auto"/>
        <w:rPr>
          <w:noProof/>
          <w:szCs w:val="22"/>
          <w:lang w:val="pl-PL"/>
        </w:rPr>
      </w:pPr>
    </w:p>
    <w:p w14:paraId="296B0AA4" w14:textId="77777777" w:rsidR="0088302C" w:rsidRPr="002F557C" w:rsidRDefault="0088302C" w:rsidP="002F557C">
      <w:pPr>
        <w:spacing w:line="240" w:lineRule="auto"/>
        <w:rPr>
          <w:noProof/>
          <w:szCs w:val="22"/>
          <w:lang w:val="pl-PL"/>
        </w:rPr>
      </w:pPr>
    </w:p>
    <w:p w14:paraId="0A83F3FF" w14:textId="77777777" w:rsidR="0088302C" w:rsidRPr="00882C74" w:rsidRDefault="0088302C" w:rsidP="002F557C">
      <w:pPr>
        <w:keepNext/>
        <w:keepLines/>
        <w:pBdr>
          <w:top w:val="single" w:sz="4" w:space="1" w:color="auto"/>
          <w:left w:val="single" w:sz="4" w:space="4" w:color="auto"/>
          <w:bottom w:val="single" w:sz="4" w:space="1" w:color="auto"/>
          <w:right w:val="single" w:sz="4" w:space="4" w:color="auto"/>
        </w:pBdr>
        <w:spacing w:line="240" w:lineRule="auto"/>
        <w:outlineLvl w:val="0"/>
        <w:rPr>
          <w:noProof/>
          <w:szCs w:val="22"/>
          <w:lang w:val="pl-PL"/>
        </w:rPr>
      </w:pPr>
      <w:r w:rsidRPr="00882C74">
        <w:rPr>
          <w:b/>
          <w:bCs/>
          <w:szCs w:val="22"/>
          <w:lang w:val="pl-PL"/>
        </w:rPr>
        <w:t>13.</w:t>
      </w:r>
      <w:r w:rsidRPr="00882C74">
        <w:rPr>
          <w:b/>
          <w:bCs/>
          <w:szCs w:val="22"/>
          <w:lang w:val="pl-PL"/>
        </w:rPr>
        <w:tab/>
        <w:t>NUMER SERII</w:t>
      </w:r>
    </w:p>
    <w:p w14:paraId="03343CE1" w14:textId="77777777" w:rsidR="0088302C" w:rsidRPr="00882C74" w:rsidRDefault="0088302C" w:rsidP="002F557C">
      <w:pPr>
        <w:keepNext/>
        <w:keepLines/>
        <w:spacing w:line="240" w:lineRule="auto"/>
        <w:rPr>
          <w:i/>
          <w:noProof/>
          <w:szCs w:val="22"/>
          <w:lang w:val="pl-PL"/>
        </w:rPr>
      </w:pPr>
    </w:p>
    <w:p w14:paraId="061042E8" w14:textId="77777777" w:rsidR="0088302C" w:rsidRPr="00882C74" w:rsidRDefault="0088302C" w:rsidP="002F557C">
      <w:pPr>
        <w:keepNext/>
        <w:keepLines/>
        <w:spacing w:line="240" w:lineRule="auto"/>
        <w:rPr>
          <w:noProof/>
          <w:szCs w:val="22"/>
          <w:lang w:val="pl-PL"/>
        </w:rPr>
      </w:pPr>
      <w:r w:rsidRPr="00882C74">
        <w:rPr>
          <w:szCs w:val="22"/>
          <w:lang w:val="pl-PL"/>
        </w:rPr>
        <w:t>Nr serii (Lot)</w:t>
      </w:r>
    </w:p>
    <w:p w14:paraId="38E3767B" w14:textId="77777777" w:rsidR="0088302C" w:rsidRPr="00882C74" w:rsidRDefault="0088302C" w:rsidP="002F557C">
      <w:pPr>
        <w:spacing w:line="240" w:lineRule="auto"/>
        <w:rPr>
          <w:noProof/>
          <w:szCs w:val="22"/>
          <w:lang w:val="pl-PL"/>
        </w:rPr>
      </w:pPr>
    </w:p>
    <w:p w14:paraId="09452000" w14:textId="77777777" w:rsidR="0088302C" w:rsidRPr="00882C74" w:rsidRDefault="0088302C" w:rsidP="002F557C">
      <w:pPr>
        <w:spacing w:line="240" w:lineRule="auto"/>
        <w:rPr>
          <w:noProof/>
          <w:szCs w:val="22"/>
          <w:lang w:val="pl-PL"/>
        </w:rPr>
      </w:pPr>
    </w:p>
    <w:p w14:paraId="3BE94397" w14:textId="77777777" w:rsidR="0088302C" w:rsidRPr="002F557C" w:rsidRDefault="0088302C" w:rsidP="002F557C">
      <w:pPr>
        <w:pBdr>
          <w:top w:val="single" w:sz="4" w:space="1" w:color="auto"/>
          <w:left w:val="single" w:sz="4" w:space="4" w:color="auto"/>
          <w:bottom w:val="single" w:sz="4" w:space="1" w:color="auto"/>
          <w:right w:val="single" w:sz="4" w:space="4" w:color="auto"/>
        </w:pBdr>
        <w:spacing w:line="240" w:lineRule="auto"/>
        <w:outlineLvl w:val="0"/>
        <w:rPr>
          <w:noProof/>
          <w:szCs w:val="22"/>
          <w:lang w:val="pl-PL"/>
        </w:rPr>
      </w:pPr>
      <w:r w:rsidRPr="002F557C">
        <w:rPr>
          <w:b/>
          <w:bCs/>
          <w:szCs w:val="22"/>
          <w:lang w:val="pl-PL"/>
        </w:rPr>
        <w:t>14.</w:t>
      </w:r>
      <w:r w:rsidRPr="002F557C">
        <w:rPr>
          <w:b/>
          <w:bCs/>
          <w:szCs w:val="22"/>
          <w:lang w:val="pl-PL"/>
        </w:rPr>
        <w:tab/>
        <w:t>OGÓLNA KATEGORIA DOSTĘPNOŚCI</w:t>
      </w:r>
    </w:p>
    <w:p w14:paraId="7ED2DC68" w14:textId="77777777" w:rsidR="0088302C" w:rsidRDefault="0088302C" w:rsidP="002F557C">
      <w:pPr>
        <w:spacing w:line="240" w:lineRule="auto"/>
        <w:rPr>
          <w:noProof/>
          <w:szCs w:val="22"/>
          <w:lang w:val="pl-PL"/>
        </w:rPr>
      </w:pPr>
    </w:p>
    <w:p w14:paraId="7A5E78D7" w14:textId="77777777" w:rsidR="0088302C" w:rsidRDefault="0088302C" w:rsidP="002F557C">
      <w:pPr>
        <w:spacing w:line="240" w:lineRule="auto"/>
        <w:rPr>
          <w:noProof/>
          <w:szCs w:val="22"/>
          <w:lang w:val="pl-PL"/>
        </w:rPr>
      </w:pPr>
    </w:p>
    <w:p w14:paraId="154EC213" w14:textId="77777777" w:rsidR="00B7623B" w:rsidRPr="002F557C" w:rsidRDefault="00B7623B" w:rsidP="002F557C">
      <w:pPr>
        <w:spacing w:line="240" w:lineRule="auto"/>
        <w:rPr>
          <w:noProof/>
          <w:szCs w:val="22"/>
          <w:lang w:val="pl-PL"/>
        </w:rPr>
      </w:pPr>
    </w:p>
    <w:p w14:paraId="09781106" w14:textId="77777777" w:rsidR="0088302C" w:rsidRPr="002F557C" w:rsidRDefault="0088302C" w:rsidP="002F557C">
      <w:pPr>
        <w:pBdr>
          <w:top w:val="single" w:sz="4" w:space="2" w:color="auto"/>
          <w:left w:val="single" w:sz="4" w:space="4" w:color="auto"/>
          <w:bottom w:val="single" w:sz="4" w:space="1" w:color="auto"/>
          <w:right w:val="single" w:sz="4" w:space="4" w:color="auto"/>
        </w:pBdr>
        <w:spacing w:line="240" w:lineRule="auto"/>
        <w:outlineLvl w:val="0"/>
        <w:rPr>
          <w:noProof/>
          <w:szCs w:val="22"/>
          <w:lang w:val="pl-PL"/>
        </w:rPr>
      </w:pPr>
      <w:r w:rsidRPr="002F557C">
        <w:rPr>
          <w:b/>
          <w:bCs/>
          <w:szCs w:val="22"/>
          <w:lang w:val="pl-PL"/>
        </w:rPr>
        <w:t>15.</w:t>
      </w:r>
      <w:r w:rsidRPr="002F557C">
        <w:rPr>
          <w:b/>
          <w:bCs/>
          <w:szCs w:val="22"/>
          <w:lang w:val="pl-PL"/>
        </w:rPr>
        <w:tab/>
        <w:t>INSTRUKCJA UŻYCIA</w:t>
      </w:r>
    </w:p>
    <w:p w14:paraId="5E31B68B" w14:textId="77777777" w:rsidR="0088302C" w:rsidRPr="002F557C" w:rsidRDefault="0088302C" w:rsidP="002F557C">
      <w:pPr>
        <w:spacing w:line="240" w:lineRule="auto"/>
        <w:rPr>
          <w:noProof/>
          <w:szCs w:val="22"/>
          <w:lang w:val="pl-PL"/>
        </w:rPr>
      </w:pPr>
    </w:p>
    <w:p w14:paraId="3434E882" w14:textId="77777777" w:rsidR="0088302C" w:rsidRPr="002F557C" w:rsidRDefault="0088302C" w:rsidP="002F557C">
      <w:pPr>
        <w:spacing w:line="240" w:lineRule="auto"/>
        <w:rPr>
          <w:noProof/>
          <w:szCs w:val="22"/>
          <w:lang w:val="pl-PL"/>
        </w:rPr>
      </w:pPr>
    </w:p>
    <w:p w14:paraId="6CC8A049" w14:textId="77777777" w:rsidR="0088302C" w:rsidRPr="002F557C" w:rsidRDefault="0088302C" w:rsidP="002F557C">
      <w:pPr>
        <w:keepNext/>
        <w:keepLines/>
        <w:pBdr>
          <w:top w:val="single" w:sz="4" w:space="1" w:color="auto"/>
          <w:left w:val="single" w:sz="4" w:space="4" w:color="auto"/>
          <w:bottom w:val="single" w:sz="4" w:space="0" w:color="auto"/>
          <w:right w:val="single" w:sz="4" w:space="4" w:color="auto"/>
        </w:pBdr>
        <w:spacing w:line="240" w:lineRule="auto"/>
        <w:rPr>
          <w:noProof/>
          <w:szCs w:val="22"/>
          <w:lang w:val="pl-PL"/>
        </w:rPr>
      </w:pPr>
      <w:r w:rsidRPr="002F557C">
        <w:rPr>
          <w:b/>
          <w:bCs/>
          <w:szCs w:val="22"/>
          <w:lang w:val="pl-PL"/>
        </w:rPr>
        <w:t>16.</w:t>
      </w:r>
      <w:r w:rsidRPr="002F557C">
        <w:rPr>
          <w:b/>
          <w:bCs/>
          <w:szCs w:val="22"/>
          <w:lang w:val="pl-PL"/>
        </w:rPr>
        <w:tab/>
        <w:t>INFORMACJA PODANA SYSTEMEM BRAILLE’A</w:t>
      </w:r>
    </w:p>
    <w:p w14:paraId="67BA0149" w14:textId="77777777" w:rsidR="0088302C" w:rsidRPr="002F557C" w:rsidRDefault="0088302C" w:rsidP="002F557C">
      <w:pPr>
        <w:keepNext/>
        <w:keepLines/>
        <w:spacing w:line="240" w:lineRule="auto"/>
        <w:rPr>
          <w:noProof/>
          <w:szCs w:val="22"/>
          <w:lang w:val="pl-PL"/>
        </w:rPr>
      </w:pPr>
    </w:p>
    <w:p w14:paraId="65D03598" w14:textId="77777777" w:rsidR="0088302C" w:rsidRPr="002F557C" w:rsidRDefault="0088302C" w:rsidP="002F557C">
      <w:pPr>
        <w:keepNext/>
        <w:keepLines/>
        <w:spacing w:line="240" w:lineRule="auto"/>
        <w:rPr>
          <w:noProof/>
          <w:szCs w:val="22"/>
          <w:lang w:val="pl-PL"/>
        </w:rPr>
      </w:pPr>
      <w:r w:rsidRPr="002F557C">
        <w:rPr>
          <w:szCs w:val="22"/>
          <w:lang w:val="pl-PL"/>
        </w:rPr>
        <w:t>duaklir genuair</w:t>
      </w:r>
    </w:p>
    <w:p w14:paraId="7FA4ED85" w14:textId="77777777" w:rsidR="001E5339" w:rsidRDefault="001E5339" w:rsidP="001E5339">
      <w:pPr>
        <w:spacing w:line="240" w:lineRule="auto"/>
        <w:rPr>
          <w:noProof/>
          <w:szCs w:val="22"/>
          <w:shd w:val="clear" w:color="auto" w:fill="CCCCCC"/>
          <w:lang w:val="pl-PL"/>
        </w:rPr>
      </w:pPr>
    </w:p>
    <w:p w14:paraId="7538F755" w14:textId="77777777" w:rsidR="001E5339" w:rsidRDefault="001E5339" w:rsidP="001E5339">
      <w:pPr>
        <w:spacing w:line="240" w:lineRule="auto"/>
        <w:rPr>
          <w:noProof/>
          <w:szCs w:val="22"/>
          <w:shd w:val="clear" w:color="auto" w:fill="CCCCCC"/>
          <w:lang w:val="pl-PL" w:eastAsia="pl-PL"/>
        </w:rPr>
      </w:pPr>
    </w:p>
    <w:p w14:paraId="25756700" w14:textId="77777777" w:rsidR="001E5339" w:rsidRDefault="001E5339" w:rsidP="001E5339">
      <w:pPr>
        <w:keepNext/>
        <w:numPr>
          <w:ilvl w:val="1"/>
          <w:numId w:val="21"/>
        </w:numPr>
        <w:pBdr>
          <w:top w:val="single" w:sz="4" w:space="1" w:color="auto"/>
          <w:left w:val="single" w:sz="4" w:space="4" w:color="auto"/>
          <w:bottom w:val="single" w:sz="4" w:space="1" w:color="auto"/>
          <w:right w:val="single" w:sz="4" w:space="4" w:color="auto"/>
        </w:pBdr>
        <w:spacing w:line="240" w:lineRule="auto"/>
        <w:ind w:left="602" w:hanging="602"/>
        <w:outlineLvl w:val="0"/>
        <w:rPr>
          <w:i/>
          <w:noProof/>
        </w:rPr>
      </w:pPr>
      <w:r>
        <w:rPr>
          <w:b/>
          <w:noProof/>
        </w:rPr>
        <w:t>NIEPOWTARZALNY IDENTYFIKATOR – KOD 2D</w:t>
      </w:r>
    </w:p>
    <w:p w14:paraId="23FD2CDD" w14:textId="77777777" w:rsidR="001E5339" w:rsidRDefault="001E5339" w:rsidP="001E5339">
      <w:pPr>
        <w:tabs>
          <w:tab w:val="clear" w:pos="567"/>
          <w:tab w:val="left" w:pos="708"/>
        </w:tabs>
        <w:spacing w:line="240" w:lineRule="auto"/>
        <w:rPr>
          <w:noProof/>
        </w:rPr>
      </w:pPr>
    </w:p>
    <w:p w14:paraId="42AEE729" w14:textId="77777777" w:rsidR="001E5339" w:rsidRPr="00541D20" w:rsidRDefault="001E5339" w:rsidP="001E5339">
      <w:pPr>
        <w:spacing w:line="240" w:lineRule="auto"/>
        <w:rPr>
          <w:noProof/>
          <w:szCs w:val="22"/>
          <w:shd w:val="clear" w:color="auto" w:fill="CCCCCC"/>
          <w:lang w:val="pl-PL"/>
        </w:rPr>
      </w:pPr>
      <w:r w:rsidRPr="00541D20">
        <w:rPr>
          <w:noProof/>
          <w:highlight w:val="lightGray"/>
          <w:lang w:val="pl-PL"/>
        </w:rPr>
        <w:t>Obejmuje kod 2D będący nośnikiem n</w:t>
      </w:r>
      <w:r w:rsidRPr="00DD0449">
        <w:rPr>
          <w:noProof/>
          <w:highlight w:val="lightGray"/>
          <w:lang w:val="pl-PL"/>
        </w:rPr>
        <w:t>iepowtarzalnego identyfikatora.</w:t>
      </w:r>
    </w:p>
    <w:p w14:paraId="4AE6F7AB" w14:textId="77777777" w:rsidR="001E5339" w:rsidRPr="00541D20" w:rsidRDefault="001E5339" w:rsidP="001E5339">
      <w:pPr>
        <w:spacing w:line="240" w:lineRule="auto"/>
        <w:rPr>
          <w:noProof/>
          <w:szCs w:val="22"/>
          <w:shd w:val="clear" w:color="auto" w:fill="CCCCCC"/>
          <w:lang w:val="pl-PL"/>
        </w:rPr>
      </w:pPr>
    </w:p>
    <w:p w14:paraId="19B84AEB" w14:textId="77777777" w:rsidR="001E5339" w:rsidRPr="00AD1EC6" w:rsidRDefault="001E5339" w:rsidP="001E5339">
      <w:pPr>
        <w:tabs>
          <w:tab w:val="clear" w:pos="567"/>
          <w:tab w:val="left" w:pos="708"/>
        </w:tabs>
        <w:spacing w:line="240" w:lineRule="auto"/>
        <w:rPr>
          <w:noProof/>
          <w:lang w:val="pl-PL"/>
        </w:rPr>
      </w:pPr>
    </w:p>
    <w:p w14:paraId="4E1ECD25" w14:textId="77777777" w:rsidR="001E5339" w:rsidRPr="00541D20" w:rsidRDefault="001E5339" w:rsidP="001E5339">
      <w:pPr>
        <w:keepNext/>
        <w:numPr>
          <w:ilvl w:val="1"/>
          <w:numId w:val="21"/>
        </w:numPr>
        <w:pBdr>
          <w:top w:val="single" w:sz="4" w:space="1" w:color="auto"/>
          <w:left w:val="single" w:sz="4" w:space="4" w:color="auto"/>
          <w:bottom w:val="single" w:sz="4" w:space="1" w:color="auto"/>
          <w:right w:val="single" w:sz="4" w:space="4" w:color="auto"/>
        </w:pBdr>
        <w:spacing w:line="240" w:lineRule="auto"/>
        <w:ind w:left="567"/>
        <w:outlineLvl w:val="0"/>
        <w:rPr>
          <w:i/>
          <w:noProof/>
          <w:lang w:val="pl-PL"/>
        </w:rPr>
      </w:pPr>
      <w:r w:rsidRPr="00541D20">
        <w:rPr>
          <w:b/>
          <w:noProof/>
          <w:lang w:val="pl-PL"/>
        </w:rPr>
        <w:t>NIEPOWTARZALNY IDENTYFIKATOR – DANE CZYTELNE DLA CZŁOWIEKA</w:t>
      </w:r>
    </w:p>
    <w:p w14:paraId="0EB0F1FD" w14:textId="77777777" w:rsidR="001E5339" w:rsidRPr="00541D20" w:rsidRDefault="001E5339" w:rsidP="001E5339">
      <w:pPr>
        <w:tabs>
          <w:tab w:val="clear" w:pos="567"/>
          <w:tab w:val="left" w:pos="708"/>
        </w:tabs>
        <w:spacing w:line="240" w:lineRule="auto"/>
        <w:rPr>
          <w:noProof/>
          <w:lang w:val="pl-PL"/>
        </w:rPr>
      </w:pPr>
    </w:p>
    <w:p w14:paraId="35403FD1" w14:textId="77777777" w:rsidR="001E5339" w:rsidRPr="00AD1EC6" w:rsidRDefault="001E5339" w:rsidP="001E5339">
      <w:pPr>
        <w:rPr>
          <w:szCs w:val="22"/>
          <w:lang w:val="pl-PL"/>
        </w:rPr>
      </w:pPr>
      <w:r w:rsidRPr="00DD0449">
        <w:rPr>
          <w:lang w:val="pl-PL"/>
        </w:rPr>
        <w:t>PC:</w:t>
      </w:r>
    </w:p>
    <w:p w14:paraId="7CDD04A5" w14:textId="77777777" w:rsidR="001E5339" w:rsidRPr="00541D20" w:rsidRDefault="001E5339" w:rsidP="001E5339">
      <w:pPr>
        <w:rPr>
          <w:szCs w:val="22"/>
          <w:lang w:val="pl-PL"/>
        </w:rPr>
      </w:pPr>
      <w:r w:rsidRPr="00DD0449">
        <w:rPr>
          <w:lang w:val="pl-PL"/>
        </w:rPr>
        <w:t>SN:</w:t>
      </w:r>
    </w:p>
    <w:p w14:paraId="46083855" w14:textId="77777777" w:rsidR="0088302C" w:rsidRPr="002F557C" w:rsidRDefault="001E5339" w:rsidP="001E5339">
      <w:pPr>
        <w:spacing w:line="240" w:lineRule="auto"/>
        <w:rPr>
          <w:noProof/>
          <w:szCs w:val="22"/>
          <w:shd w:val="clear" w:color="auto" w:fill="CCCCCC"/>
          <w:lang w:val="pl-PL"/>
        </w:rPr>
      </w:pPr>
      <w:r w:rsidRPr="00541D20">
        <w:rPr>
          <w:lang w:val="pl-PL"/>
        </w:rPr>
        <w:lastRenderedPageBreak/>
        <w:t>NN:</w:t>
      </w:r>
    </w:p>
    <w:p w14:paraId="4466019A" w14:textId="77777777" w:rsidR="0088302C" w:rsidRPr="002F557C" w:rsidRDefault="0088302C" w:rsidP="002F557C">
      <w:pPr>
        <w:spacing w:line="240" w:lineRule="auto"/>
        <w:rPr>
          <w:b/>
          <w:noProof/>
          <w:szCs w:val="22"/>
          <w:lang w:val="pl-PL"/>
        </w:rPr>
      </w:pPr>
      <w:r w:rsidRPr="002F557C">
        <w:rPr>
          <w:noProof/>
          <w:szCs w:val="22"/>
          <w:shd w:val="clear" w:color="auto" w:fill="CCCCCC"/>
          <w:lang w:val="pl-PL"/>
        </w:rPr>
        <w:br w:type="page"/>
      </w:r>
    </w:p>
    <w:p w14:paraId="185839EE" w14:textId="77777777" w:rsidR="0088302C" w:rsidRPr="002F557C" w:rsidRDefault="0088302C" w:rsidP="00C5206E">
      <w:pPr>
        <w:pBdr>
          <w:top w:val="single" w:sz="4" w:space="1" w:color="auto"/>
          <w:left w:val="single" w:sz="4" w:space="4" w:color="auto"/>
          <w:bottom w:val="single" w:sz="4" w:space="1" w:color="auto"/>
          <w:right w:val="single" w:sz="4" w:space="4" w:color="auto"/>
        </w:pBdr>
        <w:tabs>
          <w:tab w:val="clear" w:pos="567"/>
          <w:tab w:val="left" w:pos="0"/>
        </w:tabs>
        <w:spacing w:line="240" w:lineRule="auto"/>
        <w:rPr>
          <w:b/>
          <w:noProof/>
          <w:szCs w:val="22"/>
          <w:lang w:val="pl-PL"/>
        </w:rPr>
      </w:pPr>
      <w:r w:rsidRPr="002F557C">
        <w:rPr>
          <w:b/>
          <w:bCs/>
          <w:szCs w:val="22"/>
          <w:lang w:val="pl-PL"/>
        </w:rPr>
        <w:lastRenderedPageBreak/>
        <w:t>MINIMUM INFORMACJI ZAMIESZCZANYCH NA BLISTRACH LUB OPAKOWANIACH FOLIOWYCH</w:t>
      </w:r>
    </w:p>
    <w:p w14:paraId="0BB30FCB" w14:textId="77777777" w:rsidR="0088302C" w:rsidRPr="002F557C" w:rsidRDefault="0088302C" w:rsidP="002F557C">
      <w:pPr>
        <w:pBdr>
          <w:top w:val="single" w:sz="4" w:space="1" w:color="auto"/>
          <w:left w:val="single" w:sz="4" w:space="4" w:color="auto"/>
          <w:bottom w:val="single" w:sz="4" w:space="1" w:color="auto"/>
          <w:right w:val="single" w:sz="4" w:space="4" w:color="auto"/>
        </w:pBdr>
        <w:spacing w:line="240" w:lineRule="auto"/>
        <w:ind w:left="567" w:hanging="567"/>
        <w:rPr>
          <w:b/>
          <w:noProof/>
          <w:szCs w:val="22"/>
          <w:lang w:val="pl-PL"/>
        </w:rPr>
      </w:pPr>
    </w:p>
    <w:p w14:paraId="6F71984A" w14:textId="77777777" w:rsidR="0088302C" w:rsidRPr="002F557C" w:rsidRDefault="0088302C" w:rsidP="002F557C">
      <w:pPr>
        <w:pBdr>
          <w:top w:val="single" w:sz="4" w:space="1" w:color="auto"/>
          <w:left w:val="single" w:sz="4" w:space="4" w:color="auto"/>
          <w:bottom w:val="single" w:sz="4" w:space="1" w:color="auto"/>
          <w:right w:val="single" w:sz="4" w:space="4" w:color="auto"/>
        </w:pBdr>
        <w:spacing w:line="240" w:lineRule="auto"/>
        <w:ind w:left="567" w:hanging="567"/>
        <w:rPr>
          <w:b/>
          <w:noProof/>
          <w:szCs w:val="22"/>
          <w:lang w:val="pl-PL"/>
        </w:rPr>
      </w:pPr>
      <w:r w:rsidRPr="002F557C">
        <w:rPr>
          <w:b/>
          <w:bCs/>
          <w:szCs w:val="22"/>
          <w:lang w:val="pl-PL"/>
        </w:rPr>
        <w:t>TOREBKA ALUMINIOWA</w:t>
      </w:r>
    </w:p>
    <w:p w14:paraId="73EC3BE7" w14:textId="77777777" w:rsidR="0088302C" w:rsidRPr="002F557C" w:rsidRDefault="0088302C" w:rsidP="002F557C">
      <w:pPr>
        <w:spacing w:line="240" w:lineRule="auto"/>
        <w:rPr>
          <w:noProof/>
          <w:szCs w:val="22"/>
          <w:lang w:val="pl-PL"/>
        </w:rPr>
      </w:pPr>
    </w:p>
    <w:p w14:paraId="48C2F1D9" w14:textId="77777777" w:rsidR="0088302C" w:rsidRPr="002F557C" w:rsidRDefault="0088302C" w:rsidP="002F557C">
      <w:pPr>
        <w:spacing w:line="240" w:lineRule="auto"/>
        <w:rPr>
          <w:noProof/>
          <w:szCs w:val="22"/>
          <w:lang w:val="pl-PL"/>
        </w:rPr>
      </w:pPr>
    </w:p>
    <w:p w14:paraId="79C4DF14"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outlineLvl w:val="0"/>
        <w:rPr>
          <w:b/>
          <w:noProof/>
          <w:szCs w:val="22"/>
          <w:lang w:val="pl-PL"/>
        </w:rPr>
      </w:pPr>
      <w:r w:rsidRPr="002F557C">
        <w:rPr>
          <w:b/>
          <w:bCs/>
          <w:szCs w:val="22"/>
          <w:lang w:val="pl-PL"/>
        </w:rPr>
        <w:t>1.</w:t>
      </w:r>
      <w:r w:rsidRPr="002F557C">
        <w:rPr>
          <w:b/>
          <w:bCs/>
          <w:szCs w:val="22"/>
          <w:lang w:val="pl-PL"/>
        </w:rPr>
        <w:tab/>
        <w:t>NAZWA PRODUKTU LECZNICZEGO</w:t>
      </w:r>
    </w:p>
    <w:p w14:paraId="10AF0CE3" w14:textId="77777777" w:rsidR="0088302C" w:rsidRPr="002F557C" w:rsidRDefault="0088302C" w:rsidP="002F557C">
      <w:pPr>
        <w:keepNext/>
        <w:keepLines/>
        <w:spacing w:line="240" w:lineRule="auto"/>
        <w:rPr>
          <w:i/>
          <w:noProof/>
          <w:szCs w:val="22"/>
          <w:lang w:val="pl-PL"/>
        </w:rPr>
      </w:pPr>
    </w:p>
    <w:p w14:paraId="268E1571" w14:textId="77777777" w:rsidR="0088302C" w:rsidRPr="002F557C" w:rsidRDefault="0088302C" w:rsidP="002F557C">
      <w:pPr>
        <w:keepNext/>
        <w:keepLines/>
        <w:spacing w:line="240" w:lineRule="auto"/>
        <w:rPr>
          <w:szCs w:val="22"/>
          <w:lang w:val="pl-PL"/>
        </w:rPr>
      </w:pPr>
      <w:r w:rsidRPr="002F557C">
        <w:rPr>
          <w:szCs w:val="22"/>
          <w:lang w:val="pl-PL"/>
        </w:rPr>
        <w:t>Duaklir Genuair 340</w:t>
      </w:r>
      <w:r w:rsidR="00350B63">
        <w:rPr>
          <w:szCs w:val="22"/>
          <w:lang w:val="pl-PL"/>
        </w:rPr>
        <w:t xml:space="preserve"> mikrogramów</w:t>
      </w:r>
      <w:r w:rsidRPr="002F557C">
        <w:rPr>
          <w:szCs w:val="22"/>
          <w:lang w:val="pl-PL"/>
        </w:rPr>
        <w:t>/12 mikrogramów proszek do inhalacji</w:t>
      </w:r>
    </w:p>
    <w:p w14:paraId="33D953A3" w14:textId="77777777" w:rsidR="0088302C" w:rsidRPr="002F557C" w:rsidRDefault="004A1673" w:rsidP="002F557C">
      <w:pPr>
        <w:spacing w:line="240" w:lineRule="auto"/>
        <w:rPr>
          <w:szCs w:val="22"/>
          <w:lang w:val="pl-PL"/>
        </w:rPr>
      </w:pPr>
      <w:r>
        <w:rPr>
          <w:szCs w:val="22"/>
          <w:lang w:val="pl-PL"/>
        </w:rPr>
        <w:t>a</w:t>
      </w:r>
      <w:r w:rsidR="00C5206E" w:rsidRPr="0064238B">
        <w:rPr>
          <w:szCs w:val="22"/>
          <w:lang w:val="pl-PL"/>
        </w:rPr>
        <w:t>klidyn</w:t>
      </w:r>
      <w:r>
        <w:rPr>
          <w:szCs w:val="22"/>
          <w:lang w:val="pl-PL"/>
        </w:rPr>
        <w:t>a</w:t>
      </w:r>
      <w:r w:rsidR="0088302C" w:rsidRPr="002F557C">
        <w:rPr>
          <w:szCs w:val="22"/>
          <w:lang w:val="pl-PL"/>
        </w:rPr>
        <w:t>/formoterolu</w:t>
      </w:r>
      <w:r w:rsidR="007825DD">
        <w:rPr>
          <w:szCs w:val="22"/>
          <w:lang w:val="pl-PL"/>
        </w:rPr>
        <w:t xml:space="preserve"> fumaran dwuwodny</w:t>
      </w:r>
    </w:p>
    <w:p w14:paraId="336A67E9" w14:textId="77777777" w:rsidR="0088302C" w:rsidRPr="002F557C" w:rsidRDefault="0088302C" w:rsidP="002F557C">
      <w:pPr>
        <w:spacing w:line="240" w:lineRule="auto"/>
        <w:rPr>
          <w:szCs w:val="22"/>
          <w:lang w:val="pl-PL"/>
        </w:rPr>
      </w:pPr>
    </w:p>
    <w:p w14:paraId="14212B5E" w14:textId="77777777" w:rsidR="0088302C" w:rsidRPr="002F557C" w:rsidRDefault="0088302C" w:rsidP="002F557C">
      <w:pPr>
        <w:spacing w:line="240" w:lineRule="auto"/>
        <w:rPr>
          <w:szCs w:val="22"/>
          <w:lang w:val="pl-PL"/>
        </w:rPr>
      </w:pPr>
    </w:p>
    <w:p w14:paraId="578960D5"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outlineLvl w:val="0"/>
        <w:rPr>
          <w:b/>
          <w:szCs w:val="22"/>
          <w:lang w:val="pl-PL"/>
        </w:rPr>
      </w:pPr>
      <w:r w:rsidRPr="002F557C">
        <w:rPr>
          <w:b/>
          <w:bCs/>
          <w:szCs w:val="22"/>
          <w:lang w:val="pl-PL"/>
        </w:rPr>
        <w:t>2.</w:t>
      </w:r>
      <w:r w:rsidRPr="002F557C">
        <w:rPr>
          <w:b/>
          <w:bCs/>
          <w:szCs w:val="22"/>
          <w:lang w:val="pl-PL"/>
        </w:rPr>
        <w:tab/>
        <w:t>NAZWA PODMIOTU ODPOWIEDZIALNEGO</w:t>
      </w:r>
    </w:p>
    <w:p w14:paraId="4C54A13F" w14:textId="77777777" w:rsidR="0088302C" w:rsidRPr="002F557C" w:rsidRDefault="0088302C" w:rsidP="002F557C">
      <w:pPr>
        <w:keepNext/>
        <w:keepLines/>
        <w:spacing w:line="240" w:lineRule="auto"/>
        <w:rPr>
          <w:noProof/>
          <w:szCs w:val="22"/>
          <w:lang w:val="pl-PL"/>
        </w:rPr>
      </w:pPr>
    </w:p>
    <w:p w14:paraId="65BACDDE" w14:textId="77777777" w:rsidR="0035796A" w:rsidRPr="00CE40D3" w:rsidRDefault="007D1BC0" w:rsidP="0035796A">
      <w:pPr>
        <w:rPr>
          <w:lang w:val="en-US"/>
          <w:rPrChange w:id="63" w:author="Author">
            <w:rPr>
              <w:lang w:val="pt-PT"/>
            </w:rPr>
          </w:rPrChange>
        </w:rPr>
      </w:pPr>
      <w:del w:id="64" w:author="Author">
        <w:r w:rsidRPr="00CE40D3" w:rsidDel="00013D34">
          <w:rPr>
            <w:lang w:val="en-US"/>
            <w:rPrChange w:id="65" w:author="Author">
              <w:rPr>
                <w:lang w:val="pt-PT"/>
              </w:rPr>
            </w:rPrChange>
          </w:rPr>
          <w:delText xml:space="preserve">Covis </w:delText>
        </w:r>
      </w:del>
      <w:ins w:id="66" w:author="Author">
        <w:r w:rsidR="00013D34" w:rsidRPr="00CE40D3">
          <w:rPr>
            <w:lang w:val="en-US"/>
            <w:rPrChange w:id="67" w:author="Author">
              <w:rPr>
                <w:lang w:val="pt-PT"/>
              </w:rPr>
            </w:rPrChange>
          </w:rPr>
          <w:t xml:space="preserve">azurity pharmaceuticals </w:t>
        </w:r>
      </w:ins>
      <w:r w:rsidR="0035796A" w:rsidRPr="00CE40D3">
        <w:rPr>
          <w:noProof/>
          <w:szCs w:val="22"/>
          <w:shd w:val="clear" w:color="auto" w:fill="E0E0E0"/>
          <w:lang w:val="en-US"/>
          <w:rPrChange w:id="68" w:author="Author">
            <w:rPr>
              <w:noProof/>
              <w:szCs w:val="22"/>
              <w:shd w:val="clear" w:color="auto" w:fill="E0E0E0"/>
              <w:lang w:val="pt-PT"/>
            </w:rPr>
          </w:rPrChange>
        </w:rPr>
        <w:t>(</w:t>
      </w:r>
      <w:ins w:id="69" w:author="Author">
        <w:r w:rsidR="00013D34" w:rsidRPr="00CE40D3">
          <w:rPr>
            <w:noProof/>
            <w:szCs w:val="22"/>
            <w:shd w:val="clear" w:color="auto" w:fill="E0E0E0"/>
            <w:lang w:val="en-US"/>
            <w:rPrChange w:id="70" w:author="Author">
              <w:rPr>
                <w:noProof/>
                <w:szCs w:val="22"/>
                <w:shd w:val="clear" w:color="auto" w:fill="E0E0E0"/>
                <w:lang w:val="pt-PT"/>
              </w:rPr>
            </w:rPrChange>
          </w:rPr>
          <w:t>Azurity</w:t>
        </w:r>
      </w:ins>
      <w:del w:id="71" w:author="Author">
        <w:r w:rsidRPr="00CE40D3" w:rsidDel="00013D34">
          <w:rPr>
            <w:noProof/>
            <w:szCs w:val="22"/>
            <w:shd w:val="clear" w:color="auto" w:fill="E0E0E0"/>
            <w:lang w:val="en-US"/>
            <w:rPrChange w:id="72" w:author="Author">
              <w:rPr>
                <w:noProof/>
                <w:szCs w:val="22"/>
                <w:shd w:val="clear" w:color="auto" w:fill="E0E0E0"/>
                <w:lang w:val="pt-PT"/>
              </w:rPr>
            </w:rPrChange>
          </w:rPr>
          <w:delText>Covis</w:delText>
        </w:r>
      </w:del>
      <w:r w:rsidRPr="00CE40D3">
        <w:rPr>
          <w:noProof/>
          <w:szCs w:val="22"/>
          <w:shd w:val="clear" w:color="auto" w:fill="E0E0E0"/>
          <w:lang w:val="en-US"/>
          <w:rPrChange w:id="73" w:author="Author">
            <w:rPr>
              <w:noProof/>
              <w:szCs w:val="22"/>
              <w:shd w:val="clear" w:color="auto" w:fill="E0E0E0"/>
              <w:lang w:val="pt-PT"/>
            </w:rPr>
          </w:rPrChange>
        </w:rPr>
        <w:t xml:space="preserve"> </w:t>
      </w:r>
      <w:r w:rsidR="0035796A" w:rsidRPr="00CE40D3">
        <w:rPr>
          <w:noProof/>
          <w:szCs w:val="22"/>
          <w:shd w:val="clear" w:color="auto" w:fill="E0E0E0"/>
          <w:lang w:val="en-US"/>
          <w:rPrChange w:id="74" w:author="Author">
            <w:rPr>
              <w:noProof/>
              <w:szCs w:val="22"/>
              <w:shd w:val="clear" w:color="auto" w:fill="E0E0E0"/>
              <w:lang w:val="pt-PT"/>
            </w:rPr>
          </w:rPrChange>
        </w:rPr>
        <w:t>logo)</w:t>
      </w:r>
    </w:p>
    <w:p w14:paraId="4A78B1A3" w14:textId="77777777" w:rsidR="0088302C" w:rsidRPr="002F557C" w:rsidRDefault="0088302C" w:rsidP="002F557C">
      <w:pPr>
        <w:spacing w:line="240" w:lineRule="auto"/>
        <w:rPr>
          <w:noProof/>
          <w:szCs w:val="22"/>
          <w:lang w:val="pl-PL"/>
        </w:rPr>
      </w:pPr>
    </w:p>
    <w:p w14:paraId="13439AF3" w14:textId="77777777" w:rsidR="0088302C" w:rsidRPr="002F557C" w:rsidRDefault="0088302C" w:rsidP="002F557C">
      <w:pPr>
        <w:spacing w:line="240" w:lineRule="auto"/>
        <w:rPr>
          <w:noProof/>
          <w:szCs w:val="22"/>
          <w:lang w:val="pl-PL"/>
        </w:rPr>
      </w:pPr>
    </w:p>
    <w:p w14:paraId="239C22DD" w14:textId="77777777" w:rsidR="0088302C" w:rsidRPr="002F557C" w:rsidRDefault="0088302C" w:rsidP="002F557C">
      <w:pPr>
        <w:keepNext/>
        <w:keepLines/>
        <w:pBdr>
          <w:top w:val="single" w:sz="4" w:space="1" w:color="auto"/>
          <w:left w:val="single" w:sz="4" w:space="4" w:color="auto"/>
          <w:bottom w:val="single" w:sz="4" w:space="2" w:color="auto"/>
          <w:right w:val="single" w:sz="4" w:space="4" w:color="auto"/>
        </w:pBdr>
        <w:spacing w:line="240" w:lineRule="auto"/>
        <w:outlineLvl w:val="0"/>
        <w:rPr>
          <w:b/>
          <w:noProof/>
          <w:szCs w:val="22"/>
          <w:lang w:val="pl-PL"/>
        </w:rPr>
      </w:pPr>
      <w:r w:rsidRPr="002F557C">
        <w:rPr>
          <w:b/>
          <w:bCs/>
          <w:szCs w:val="22"/>
          <w:lang w:val="pl-PL"/>
        </w:rPr>
        <w:t>3.</w:t>
      </w:r>
      <w:r w:rsidRPr="002F557C">
        <w:rPr>
          <w:b/>
          <w:bCs/>
          <w:szCs w:val="22"/>
          <w:lang w:val="pl-PL"/>
        </w:rPr>
        <w:tab/>
        <w:t>TERMIN WAŻNOŚCI</w:t>
      </w:r>
    </w:p>
    <w:p w14:paraId="37F22FCF" w14:textId="77777777" w:rsidR="0088302C" w:rsidRPr="002F557C" w:rsidRDefault="0088302C" w:rsidP="002F557C">
      <w:pPr>
        <w:keepNext/>
        <w:keepLines/>
        <w:tabs>
          <w:tab w:val="clear" w:pos="567"/>
        </w:tabs>
        <w:spacing w:line="240" w:lineRule="auto"/>
        <w:rPr>
          <w:noProof/>
          <w:szCs w:val="22"/>
          <w:lang w:val="pl-PL"/>
        </w:rPr>
      </w:pPr>
    </w:p>
    <w:p w14:paraId="6120E287"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EXP</w:t>
      </w:r>
    </w:p>
    <w:p w14:paraId="459F3613" w14:textId="77777777" w:rsidR="0088302C" w:rsidRDefault="0088302C" w:rsidP="002F557C">
      <w:pPr>
        <w:spacing w:line="240" w:lineRule="auto"/>
        <w:rPr>
          <w:noProof/>
          <w:szCs w:val="22"/>
          <w:lang w:val="pl-PL"/>
        </w:rPr>
      </w:pPr>
    </w:p>
    <w:p w14:paraId="07EA595D" w14:textId="77777777" w:rsidR="0088302C" w:rsidRPr="002F557C" w:rsidRDefault="0088302C" w:rsidP="002F557C">
      <w:pPr>
        <w:spacing w:line="240" w:lineRule="auto"/>
        <w:rPr>
          <w:noProof/>
          <w:szCs w:val="22"/>
          <w:lang w:val="pl-PL"/>
        </w:rPr>
      </w:pPr>
      <w:r w:rsidRPr="002F557C">
        <w:rPr>
          <w:szCs w:val="22"/>
          <w:lang w:val="pl-PL"/>
        </w:rPr>
        <w:t>Zużyć w ciągu 60 dni od otwarcia torebki.</w:t>
      </w:r>
    </w:p>
    <w:p w14:paraId="4472EBD3" w14:textId="77777777" w:rsidR="0088302C" w:rsidRDefault="0088302C" w:rsidP="002F557C">
      <w:pPr>
        <w:spacing w:line="240" w:lineRule="auto"/>
        <w:rPr>
          <w:noProof/>
          <w:szCs w:val="22"/>
          <w:lang w:val="pl-PL"/>
        </w:rPr>
      </w:pPr>
    </w:p>
    <w:p w14:paraId="07CDC97C" w14:textId="77777777" w:rsidR="007825DD" w:rsidRPr="002F557C" w:rsidRDefault="007825DD" w:rsidP="002F557C">
      <w:pPr>
        <w:spacing w:line="240" w:lineRule="auto"/>
        <w:rPr>
          <w:noProof/>
          <w:szCs w:val="22"/>
          <w:lang w:val="pl-PL"/>
        </w:rPr>
      </w:pPr>
    </w:p>
    <w:p w14:paraId="7CB746A0"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outlineLvl w:val="0"/>
        <w:rPr>
          <w:b/>
          <w:noProof/>
          <w:szCs w:val="22"/>
          <w:lang w:val="pl-PL"/>
        </w:rPr>
      </w:pPr>
      <w:r w:rsidRPr="002F557C">
        <w:rPr>
          <w:b/>
          <w:bCs/>
          <w:szCs w:val="22"/>
          <w:lang w:val="pl-PL"/>
        </w:rPr>
        <w:t>4.</w:t>
      </w:r>
      <w:r w:rsidRPr="002F557C">
        <w:rPr>
          <w:b/>
          <w:bCs/>
          <w:szCs w:val="22"/>
          <w:lang w:val="pl-PL"/>
        </w:rPr>
        <w:tab/>
        <w:t>NUMER SERII</w:t>
      </w:r>
    </w:p>
    <w:p w14:paraId="1E1D6B40" w14:textId="77777777" w:rsidR="0088302C" w:rsidRPr="002F557C" w:rsidRDefault="0088302C" w:rsidP="002F557C">
      <w:pPr>
        <w:keepNext/>
        <w:keepLines/>
        <w:tabs>
          <w:tab w:val="clear" w:pos="567"/>
        </w:tabs>
        <w:spacing w:line="240" w:lineRule="auto"/>
        <w:ind w:right="113"/>
        <w:rPr>
          <w:noProof/>
          <w:szCs w:val="22"/>
          <w:lang w:val="pl-PL"/>
        </w:rPr>
      </w:pPr>
    </w:p>
    <w:p w14:paraId="69A84B4B" w14:textId="77777777" w:rsidR="0088302C" w:rsidRPr="002F557C" w:rsidRDefault="0088302C" w:rsidP="002F557C">
      <w:pPr>
        <w:keepNext/>
        <w:keepLines/>
        <w:tabs>
          <w:tab w:val="clear" w:pos="567"/>
        </w:tabs>
        <w:spacing w:line="240" w:lineRule="auto"/>
        <w:ind w:right="113"/>
        <w:rPr>
          <w:noProof/>
          <w:szCs w:val="22"/>
          <w:lang w:val="pl-PL"/>
        </w:rPr>
      </w:pPr>
      <w:r w:rsidRPr="002F557C">
        <w:rPr>
          <w:szCs w:val="22"/>
          <w:lang w:val="pl-PL"/>
        </w:rPr>
        <w:t>Lot</w:t>
      </w:r>
    </w:p>
    <w:p w14:paraId="785D5C4D" w14:textId="77777777" w:rsidR="0088302C" w:rsidRPr="002F557C" w:rsidRDefault="0088302C" w:rsidP="002F557C">
      <w:pPr>
        <w:spacing w:line="240" w:lineRule="auto"/>
        <w:rPr>
          <w:noProof/>
          <w:szCs w:val="22"/>
          <w:lang w:val="pl-PL"/>
        </w:rPr>
      </w:pPr>
    </w:p>
    <w:p w14:paraId="30AAF0EE" w14:textId="77777777" w:rsidR="0088302C" w:rsidRPr="002F557C" w:rsidRDefault="0088302C" w:rsidP="002F557C">
      <w:pPr>
        <w:spacing w:line="240" w:lineRule="auto"/>
        <w:rPr>
          <w:noProof/>
          <w:szCs w:val="22"/>
          <w:lang w:val="pl-PL"/>
        </w:rPr>
      </w:pPr>
    </w:p>
    <w:p w14:paraId="28E9B726"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outlineLvl w:val="0"/>
        <w:rPr>
          <w:b/>
          <w:noProof/>
          <w:szCs w:val="22"/>
          <w:lang w:val="pl-PL"/>
        </w:rPr>
      </w:pPr>
      <w:r w:rsidRPr="002F557C">
        <w:rPr>
          <w:b/>
          <w:bCs/>
          <w:szCs w:val="22"/>
          <w:lang w:val="pl-PL"/>
        </w:rPr>
        <w:t>5.</w:t>
      </w:r>
      <w:r w:rsidRPr="002F557C">
        <w:rPr>
          <w:b/>
          <w:bCs/>
          <w:szCs w:val="22"/>
          <w:lang w:val="pl-PL"/>
        </w:rPr>
        <w:tab/>
        <w:t>INNE</w:t>
      </w:r>
    </w:p>
    <w:p w14:paraId="2923FABB" w14:textId="77777777" w:rsidR="0088302C" w:rsidRPr="002F557C" w:rsidRDefault="0088302C" w:rsidP="002F557C">
      <w:pPr>
        <w:keepNext/>
        <w:keepLines/>
        <w:spacing w:line="240" w:lineRule="auto"/>
        <w:rPr>
          <w:noProof/>
          <w:szCs w:val="22"/>
          <w:lang w:val="pl-PL"/>
        </w:rPr>
      </w:pPr>
    </w:p>
    <w:p w14:paraId="6456AE2D" w14:textId="77777777" w:rsidR="0088302C" w:rsidRPr="002F557C" w:rsidRDefault="0088302C" w:rsidP="002F557C">
      <w:pPr>
        <w:tabs>
          <w:tab w:val="clear" w:pos="567"/>
        </w:tabs>
        <w:autoSpaceDE w:val="0"/>
        <w:autoSpaceDN w:val="0"/>
        <w:adjustRightInd w:val="0"/>
        <w:spacing w:line="240" w:lineRule="auto"/>
        <w:rPr>
          <w:szCs w:val="22"/>
          <w:lang w:val="pl-PL"/>
        </w:rPr>
      </w:pPr>
      <w:r w:rsidRPr="002F557C">
        <w:rPr>
          <w:szCs w:val="22"/>
          <w:lang w:val="pl-PL"/>
        </w:rPr>
        <w:t xml:space="preserve">Inhalator Genuair należy przechowywać </w:t>
      </w:r>
      <w:r w:rsidR="00462D85">
        <w:rPr>
          <w:szCs w:val="22"/>
          <w:lang w:val="pl-PL"/>
        </w:rPr>
        <w:t>w</w:t>
      </w:r>
      <w:r w:rsidRPr="002F557C">
        <w:rPr>
          <w:szCs w:val="22"/>
          <w:lang w:val="pl-PL"/>
        </w:rPr>
        <w:t xml:space="preserve"> zamkniętej toreb</w:t>
      </w:r>
      <w:r w:rsidR="00462D85">
        <w:rPr>
          <w:szCs w:val="22"/>
          <w:lang w:val="pl-PL"/>
        </w:rPr>
        <w:t>ce</w:t>
      </w:r>
      <w:r w:rsidRPr="002F557C">
        <w:rPr>
          <w:szCs w:val="22"/>
          <w:lang w:val="pl-PL"/>
        </w:rPr>
        <w:t xml:space="preserve"> ochronnej aż do momentu rozpoczęcia stosowania leku.</w:t>
      </w:r>
    </w:p>
    <w:p w14:paraId="6C64D0CF" w14:textId="77777777" w:rsidR="0088302C" w:rsidRPr="002F557C" w:rsidRDefault="0088302C" w:rsidP="002F557C">
      <w:pPr>
        <w:tabs>
          <w:tab w:val="clear" w:pos="567"/>
        </w:tabs>
        <w:autoSpaceDE w:val="0"/>
        <w:autoSpaceDN w:val="0"/>
        <w:adjustRightInd w:val="0"/>
        <w:spacing w:line="240" w:lineRule="auto"/>
        <w:rPr>
          <w:szCs w:val="22"/>
          <w:lang w:val="pl-PL"/>
        </w:rPr>
      </w:pPr>
    </w:p>
    <w:p w14:paraId="72AB7495" w14:textId="77777777" w:rsidR="0088302C" w:rsidRPr="002F557C" w:rsidRDefault="0088302C" w:rsidP="00462D85">
      <w:pPr>
        <w:tabs>
          <w:tab w:val="clear" w:pos="567"/>
        </w:tabs>
        <w:autoSpaceDE w:val="0"/>
        <w:autoSpaceDN w:val="0"/>
        <w:adjustRightInd w:val="0"/>
        <w:spacing w:line="240" w:lineRule="auto"/>
        <w:rPr>
          <w:szCs w:val="22"/>
          <w:lang w:val="pl-PL"/>
        </w:rPr>
      </w:pPr>
      <w:r w:rsidRPr="00D44C5A">
        <w:rPr>
          <w:szCs w:val="22"/>
          <w:highlight w:val="lightGray"/>
          <w:lang w:val="pl-PL"/>
        </w:rPr>
        <w:t>[strzałka]</w:t>
      </w:r>
      <w:r w:rsidRPr="002F557C">
        <w:rPr>
          <w:szCs w:val="22"/>
          <w:lang w:val="pl-PL"/>
        </w:rPr>
        <w:t xml:space="preserve"> Tutaj rozerwać</w:t>
      </w:r>
    </w:p>
    <w:p w14:paraId="36A45ACF" w14:textId="77777777" w:rsidR="0088302C" w:rsidRPr="002F557C" w:rsidRDefault="0088302C" w:rsidP="002F557C">
      <w:pPr>
        <w:tabs>
          <w:tab w:val="clear" w:pos="567"/>
        </w:tabs>
        <w:autoSpaceDE w:val="0"/>
        <w:autoSpaceDN w:val="0"/>
        <w:adjustRightInd w:val="0"/>
        <w:spacing w:line="240" w:lineRule="auto"/>
        <w:rPr>
          <w:noProof/>
          <w:szCs w:val="22"/>
          <w:lang w:val="pl-PL"/>
        </w:rPr>
      </w:pPr>
      <w:r w:rsidRPr="002F557C">
        <w:rPr>
          <w:szCs w:val="22"/>
          <w:lang w:val="pl-PL"/>
        </w:rPr>
        <w:br w:type="page"/>
      </w:r>
    </w:p>
    <w:p w14:paraId="5A3C9994" w14:textId="77777777" w:rsidR="0088302C" w:rsidRPr="002F557C" w:rsidRDefault="0088302C" w:rsidP="002F557C">
      <w:pPr>
        <w:pBdr>
          <w:top w:val="single" w:sz="4" w:space="1" w:color="auto"/>
          <w:left w:val="single" w:sz="4" w:space="4" w:color="auto"/>
          <w:bottom w:val="single" w:sz="4" w:space="1" w:color="auto"/>
          <w:right w:val="single" w:sz="4" w:space="4" w:color="auto"/>
        </w:pBdr>
        <w:spacing w:line="240" w:lineRule="auto"/>
        <w:rPr>
          <w:b/>
          <w:noProof/>
          <w:szCs w:val="22"/>
          <w:lang w:val="pl-PL"/>
        </w:rPr>
      </w:pPr>
      <w:r w:rsidRPr="002F557C">
        <w:rPr>
          <w:b/>
          <w:bCs/>
          <w:szCs w:val="22"/>
          <w:lang w:val="pl-PL"/>
        </w:rPr>
        <w:lastRenderedPageBreak/>
        <w:t>MINIMUM INFORMACJI ZAMIESZCZANYCH NA MAŁYCH OPAKOWANIACH BEZPOŚREDNICH</w:t>
      </w:r>
    </w:p>
    <w:p w14:paraId="61DCAF8F" w14:textId="77777777" w:rsidR="0088302C" w:rsidRPr="002F557C" w:rsidRDefault="0088302C" w:rsidP="002F557C">
      <w:pPr>
        <w:pBdr>
          <w:top w:val="single" w:sz="4" w:space="1" w:color="auto"/>
          <w:left w:val="single" w:sz="4" w:space="4" w:color="auto"/>
          <w:bottom w:val="single" w:sz="4" w:space="1" w:color="auto"/>
          <w:right w:val="single" w:sz="4" w:space="4" w:color="auto"/>
        </w:pBdr>
        <w:spacing w:line="240" w:lineRule="auto"/>
        <w:rPr>
          <w:b/>
          <w:noProof/>
          <w:szCs w:val="22"/>
          <w:lang w:val="pl-PL"/>
        </w:rPr>
      </w:pPr>
    </w:p>
    <w:p w14:paraId="6A47F742" w14:textId="77777777" w:rsidR="0088302C" w:rsidRPr="002F557C" w:rsidRDefault="0088302C" w:rsidP="002F557C">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pl-PL"/>
        </w:rPr>
      </w:pPr>
      <w:r>
        <w:rPr>
          <w:b/>
          <w:bCs/>
          <w:szCs w:val="22"/>
          <w:lang w:val="pl-PL"/>
        </w:rPr>
        <w:t>ETYKIETA INHALATORA</w:t>
      </w:r>
    </w:p>
    <w:p w14:paraId="65E597E9" w14:textId="77777777" w:rsidR="0088302C" w:rsidRPr="002F557C" w:rsidRDefault="0088302C" w:rsidP="002F557C">
      <w:pPr>
        <w:spacing w:line="240" w:lineRule="auto"/>
        <w:rPr>
          <w:noProof/>
          <w:szCs w:val="22"/>
          <w:lang w:val="pl-PL"/>
        </w:rPr>
      </w:pPr>
    </w:p>
    <w:p w14:paraId="3401A5EE" w14:textId="77777777" w:rsidR="0088302C" w:rsidRPr="002F557C" w:rsidRDefault="0088302C" w:rsidP="002F557C">
      <w:pPr>
        <w:spacing w:line="240" w:lineRule="auto"/>
        <w:rPr>
          <w:noProof/>
          <w:szCs w:val="22"/>
          <w:lang w:val="pl-PL"/>
        </w:rPr>
      </w:pPr>
    </w:p>
    <w:p w14:paraId="3E475E99"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outlineLvl w:val="0"/>
        <w:rPr>
          <w:b/>
          <w:noProof/>
          <w:szCs w:val="22"/>
          <w:lang w:val="pl-PL"/>
        </w:rPr>
      </w:pPr>
      <w:r w:rsidRPr="002F557C">
        <w:rPr>
          <w:b/>
          <w:bCs/>
          <w:szCs w:val="22"/>
          <w:lang w:val="pl-PL"/>
        </w:rPr>
        <w:t>1.</w:t>
      </w:r>
      <w:r w:rsidRPr="002F557C">
        <w:rPr>
          <w:b/>
          <w:bCs/>
          <w:szCs w:val="22"/>
          <w:lang w:val="pl-PL"/>
        </w:rPr>
        <w:tab/>
        <w:t>NAZWA PRODUKTU LECZNICZEGO I DROGA PODANIA</w:t>
      </w:r>
    </w:p>
    <w:p w14:paraId="5304E3D4" w14:textId="77777777" w:rsidR="0088302C" w:rsidRPr="002F557C" w:rsidRDefault="0088302C" w:rsidP="002F557C">
      <w:pPr>
        <w:keepNext/>
        <w:keepLines/>
        <w:spacing w:line="240" w:lineRule="auto"/>
        <w:ind w:left="567" w:hanging="567"/>
        <w:rPr>
          <w:noProof/>
          <w:szCs w:val="22"/>
          <w:lang w:val="pl-PL"/>
        </w:rPr>
      </w:pPr>
    </w:p>
    <w:p w14:paraId="7DA52A75" w14:textId="77777777" w:rsidR="0088302C" w:rsidRPr="002F557C" w:rsidRDefault="0088302C" w:rsidP="002F557C">
      <w:pPr>
        <w:keepNext/>
        <w:keepLines/>
        <w:spacing w:line="240" w:lineRule="auto"/>
        <w:rPr>
          <w:noProof/>
          <w:szCs w:val="22"/>
          <w:lang w:val="pl-PL"/>
        </w:rPr>
      </w:pPr>
      <w:r w:rsidRPr="002F557C">
        <w:rPr>
          <w:szCs w:val="22"/>
          <w:lang w:val="pl-PL"/>
        </w:rPr>
        <w:t>Duaklir Genuair 340</w:t>
      </w:r>
      <w:r w:rsidR="00350B63">
        <w:rPr>
          <w:szCs w:val="22"/>
          <w:lang w:val="pl-PL"/>
        </w:rPr>
        <w:t xml:space="preserve"> µg</w:t>
      </w:r>
      <w:r w:rsidRPr="002F557C">
        <w:rPr>
          <w:szCs w:val="22"/>
          <w:lang w:val="pl-PL"/>
        </w:rPr>
        <w:t>/12 </w:t>
      </w:r>
      <w:r w:rsidR="004A1673">
        <w:rPr>
          <w:szCs w:val="22"/>
          <w:lang w:val="pl-PL"/>
        </w:rPr>
        <w:t>µg</w:t>
      </w:r>
      <w:r w:rsidRPr="002F557C">
        <w:rPr>
          <w:szCs w:val="22"/>
          <w:lang w:val="pl-PL"/>
        </w:rPr>
        <w:t xml:space="preserve"> proszek do inhalacji</w:t>
      </w:r>
    </w:p>
    <w:p w14:paraId="445AC0AA" w14:textId="77777777" w:rsidR="0088302C" w:rsidRDefault="002D3DE5" w:rsidP="002F557C">
      <w:pPr>
        <w:spacing w:line="240" w:lineRule="auto"/>
        <w:rPr>
          <w:szCs w:val="22"/>
          <w:lang w:val="pl-PL"/>
        </w:rPr>
      </w:pPr>
      <w:r>
        <w:rPr>
          <w:szCs w:val="22"/>
          <w:lang w:val="pl-PL"/>
        </w:rPr>
        <w:t>a</w:t>
      </w:r>
      <w:r w:rsidR="00C5206E" w:rsidRPr="0064238B">
        <w:rPr>
          <w:szCs w:val="22"/>
          <w:lang w:val="pl-PL"/>
        </w:rPr>
        <w:t>klidyn</w:t>
      </w:r>
      <w:r>
        <w:rPr>
          <w:szCs w:val="22"/>
          <w:lang w:val="pl-PL"/>
        </w:rPr>
        <w:t>a</w:t>
      </w:r>
      <w:r w:rsidR="0088302C" w:rsidRPr="002F557C">
        <w:rPr>
          <w:szCs w:val="22"/>
          <w:lang w:val="pl-PL"/>
        </w:rPr>
        <w:t>/formoterolu</w:t>
      </w:r>
      <w:r w:rsidR="007825DD" w:rsidRPr="007825DD">
        <w:rPr>
          <w:szCs w:val="22"/>
          <w:lang w:val="pl-PL"/>
        </w:rPr>
        <w:t xml:space="preserve"> </w:t>
      </w:r>
      <w:r w:rsidR="007825DD">
        <w:rPr>
          <w:szCs w:val="22"/>
          <w:lang w:val="pl-PL"/>
        </w:rPr>
        <w:t>fumaran</w:t>
      </w:r>
      <w:r w:rsidR="007825DD" w:rsidRPr="007825DD">
        <w:rPr>
          <w:szCs w:val="22"/>
          <w:lang w:val="pl-PL"/>
        </w:rPr>
        <w:t xml:space="preserve"> </w:t>
      </w:r>
      <w:r w:rsidR="007825DD">
        <w:rPr>
          <w:szCs w:val="22"/>
          <w:lang w:val="pl-PL"/>
        </w:rPr>
        <w:t>dwuwodny</w:t>
      </w:r>
    </w:p>
    <w:p w14:paraId="689E24D4" w14:textId="77777777" w:rsidR="004B44C7" w:rsidRPr="002F557C" w:rsidRDefault="004B44C7" w:rsidP="002F557C">
      <w:pPr>
        <w:spacing w:line="240" w:lineRule="auto"/>
        <w:rPr>
          <w:noProof/>
          <w:szCs w:val="22"/>
          <w:lang w:val="pl-PL"/>
        </w:rPr>
      </w:pPr>
    </w:p>
    <w:p w14:paraId="15F7C883" w14:textId="77777777" w:rsidR="0088302C" w:rsidRDefault="004B44C7" w:rsidP="002F557C">
      <w:pPr>
        <w:spacing w:line="240" w:lineRule="auto"/>
        <w:rPr>
          <w:noProof/>
          <w:szCs w:val="22"/>
          <w:lang w:val="pl-PL"/>
        </w:rPr>
      </w:pPr>
      <w:r>
        <w:rPr>
          <w:noProof/>
          <w:szCs w:val="22"/>
          <w:lang w:val="pl-PL"/>
        </w:rPr>
        <w:t>Podanie wziewne</w:t>
      </w:r>
    </w:p>
    <w:p w14:paraId="5DD407DB" w14:textId="77777777" w:rsidR="004B44C7" w:rsidRPr="002F557C" w:rsidRDefault="004B44C7" w:rsidP="002F557C">
      <w:pPr>
        <w:spacing w:line="240" w:lineRule="auto"/>
        <w:rPr>
          <w:noProof/>
          <w:szCs w:val="22"/>
          <w:lang w:val="pl-PL"/>
        </w:rPr>
      </w:pPr>
    </w:p>
    <w:p w14:paraId="2A3E343A" w14:textId="77777777" w:rsidR="0088302C" w:rsidRPr="002F557C" w:rsidRDefault="0088302C" w:rsidP="002F557C">
      <w:pPr>
        <w:spacing w:line="240" w:lineRule="auto"/>
        <w:rPr>
          <w:noProof/>
          <w:szCs w:val="22"/>
          <w:lang w:val="pl-PL"/>
        </w:rPr>
      </w:pPr>
    </w:p>
    <w:p w14:paraId="2F665C7A"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outlineLvl w:val="0"/>
        <w:rPr>
          <w:b/>
          <w:noProof/>
          <w:szCs w:val="22"/>
          <w:lang w:val="pl-PL"/>
        </w:rPr>
      </w:pPr>
      <w:r w:rsidRPr="002F557C">
        <w:rPr>
          <w:b/>
          <w:bCs/>
          <w:szCs w:val="22"/>
          <w:lang w:val="pl-PL"/>
        </w:rPr>
        <w:t>2.</w:t>
      </w:r>
      <w:r w:rsidRPr="002F557C">
        <w:rPr>
          <w:b/>
          <w:bCs/>
          <w:szCs w:val="22"/>
          <w:lang w:val="pl-PL"/>
        </w:rPr>
        <w:tab/>
        <w:t>SPOSÓB PODAWANIA</w:t>
      </w:r>
    </w:p>
    <w:p w14:paraId="04F69222" w14:textId="77777777" w:rsidR="0088302C" w:rsidRPr="002F557C" w:rsidRDefault="0088302C" w:rsidP="002F557C">
      <w:pPr>
        <w:keepNext/>
        <w:keepLines/>
        <w:tabs>
          <w:tab w:val="clear" w:pos="567"/>
        </w:tabs>
        <w:spacing w:line="240" w:lineRule="auto"/>
        <w:rPr>
          <w:noProof/>
          <w:szCs w:val="22"/>
          <w:lang w:val="pl-PL"/>
        </w:rPr>
      </w:pPr>
    </w:p>
    <w:p w14:paraId="0250E5B7" w14:textId="77777777" w:rsidR="00B7623B" w:rsidRPr="002F557C" w:rsidRDefault="00B7623B" w:rsidP="002F557C">
      <w:pPr>
        <w:keepNext/>
        <w:keepLines/>
        <w:tabs>
          <w:tab w:val="clear" w:pos="567"/>
        </w:tabs>
        <w:spacing w:line="240" w:lineRule="auto"/>
        <w:rPr>
          <w:noProof/>
          <w:szCs w:val="22"/>
          <w:lang w:val="pl-PL"/>
        </w:rPr>
      </w:pPr>
    </w:p>
    <w:p w14:paraId="74895C44" w14:textId="77777777" w:rsidR="0088302C" w:rsidRPr="002F557C" w:rsidRDefault="0088302C" w:rsidP="002F557C">
      <w:pPr>
        <w:spacing w:line="240" w:lineRule="auto"/>
        <w:rPr>
          <w:noProof/>
          <w:szCs w:val="22"/>
          <w:lang w:val="pl-PL"/>
        </w:rPr>
      </w:pPr>
    </w:p>
    <w:p w14:paraId="54A5A526" w14:textId="77777777" w:rsidR="0088302C" w:rsidRPr="002F557C" w:rsidRDefault="0088302C" w:rsidP="002F557C">
      <w:pPr>
        <w:spacing w:line="240" w:lineRule="auto"/>
        <w:rPr>
          <w:noProof/>
          <w:szCs w:val="22"/>
          <w:lang w:val="pl-PL"/>
        </w:rPr>
      </w:pPr>
    </w:p>
    <w:p w14:paraId="71BD8ABA"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outlineLvl w:val="0"/>
        <w:rPr>
          <w:b/>
          <w:noProof/>
          <w:szCs w:val="22"/>
          <w:lang w:val="pl-PL"/>
        </w:rPr>
      </w:pPr>
      <w:r w:rsidRPr="002F557C">
        <w:rPr>
          <w:b/>
          <w:bCs/>
          <w:szCs w:val="22"/>
          <w:lang w:val="pl-PL"/>
        </w:rPr>
        <w:t>3.</w:t>
      </w:r>
      <w:r w:rsidRPr="002F557C">
        <w:rPr>
          <w:b/>
          <w:bCs/>
          <w:szCs w:val="22"/>
          <w:lang w:val="pl-PL"/>
        </w:rPr>
        <w:tab/>
        <w:t>TERMIN WAŻNOŚCI</w:t>
      </w:r>
    </w:p>
    <w:p w14:paraId="0F7FFF4E" w14:textId="77777777" w:rsidR="0088302C" w:rsidRPr="002F557C" w:rsidRDefault="0088302C" w:rsidP="002F557C">
      <w:pPr>
        <w:keepNext/>
        <w:keepLines/>
        <w:tabs>
          <w:tab w:val="clear" w:pos="567"/>
        </w:tabs>
        <w:spacing w:line="240" w:lineRule="auto"/>
        <w:ind w:right="113"/>
        <w:rPr>
          <w:szCs w:val="22"/>
          <w:lang w:val="pl-PL"/>
        </w:rPr>
      </w:pPr>
    </w:p>
    <w:p w14:paraId="3C71FF05" w14:textId="77777777" w:rsidR="0088302C" w:rsidRPr="002F557C" w:rsidRDefault="0088302C" w:rsidP="002F557C">
      <w:pPr>
        <w:keepNext/>
        <w:keepLines/>
        <w:tabs>
          <w:tab w:val="clear" w:pos="567"/>
        </w:tabs>
        <w:spacing w:line="240" w:lineRule="auto"/>
        <w:ind w:right="113"/>
        <w:rPr>
          <w:szCs w:val="22"/>
          <w:lang w:val="pl-PL"/>
        </w:rPr>
      </w:pPr>
      <w:r w:rsidRPr="002F557C">
        <w:rPr>
          <w:szCs w:val="22"/>
          <w:lang w:val="pl-PL"/>
        </w:rPr>
        <w:t>Zużyć w ciągu 60 dni od otwarcia torebki.</w:t>
      </w:r>
    </w:p>
    <w:p w14:paraId="7C5138AE" w14:textId="77777777" w:rsidR="0088302C" w:rsidRPr="002F557C" w:rsidRDefault="0088302C" w:rsidP="002F557C">
      <w:pPr>
        <w:tabs>
          <w:tab w:val="clear" w:pos="567"/>
        </w:tabs>
        <w:spacing w:line="240" w:lineRule="auto"/>
        <w:rPr>
          <w:noProof/>
          <w:szCs w:val="22"/>
          <w:lang w:val="pl-PL"/>
        </w:rPr>
      </w:pPr>
      <w:r w:rsidRPr="002F557C">
        <w:rPr>
          <w:szCs w:val="22"/>
          <w:lang w:val="pl-PL"/>
        </w:rPr>
        <w:t>EXP</w:t>
      </w:r>
    </w:p>
    <w:p w14:paraId="52F8718E" w14:textId="77777777" w:rsidR="0088302C" w:rsidRPr="002F557C" w:rsidRDefault="0088302C" w:rsidP="002F557C">
      <w:pPr>
        <w:tabs>
          <w:tab w:val="clear" w:pos="567"/>
        </w:tabs>
        <w:spacing w:line="240" w:lineRule="auto"/>
        <w:rPr>
          <w:noProof/>
          <w:szCs w:val="22"/>
          <w:lang w:val="pl-PL"/>
        </w:rPr>
      </w:pPr>
    </w:p>
    <w:p w14:paraId="202948A7" w14:textId="77777777" w:rsidR="0088302C" w:rsidRPr="002F557C" w:rsidRDefault="0088302C" w:rsidP="002F557C">
      <w:pPr>
        <w:spacing w:line="240" w:lineRule="auto"/>
        <w:rPr>
          <w:szCs w:val="22"/>
          <w:lang w:val="pl-PL"/>
        </w:rPr>
      </w:pPr>
    </w:p>
    <w:p w14:paraId="6AD4F001"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outlineLvl w:val="0"/>
        <w:rPr>
          <w:b/>
          <w:szCs w:val="22"/>
          <w:lang w:val="pl-PL"/>
        </w:rPr>
      </w:pPr>
      <w:r w:rsidRPr="002F557C">
        <w:rPr>
          <w:b/>
          <w:bCs/>
          <w:szCs w:val="22"/>
          <w:lang w:val="pl-PL"/>
        </w:rPr>
        <w:t>4.</w:t>
      </w:r>
      <w:r w:rsidRPr="002F557C">
        <w:rPr>
          <w:b/>
          <w:bCs/>
          <w:szCs w:val="22"/>
          <w:lang w:val="pl-PL"/>
        </w:rPr>
        <w:tab/>
        <w:t>NUMER SERII</w:t>
      </w:r>
    </w:p>
    <w:p w14:paraId="06083F31" w14:textId="77777777" w:rsidR="0088302C" w:rsidRPr="002F557C" w:rsidRDefault="0088302C" w:rsidP="002F557C">
      <w:pPr>
        <w:keepNext/>
        <w:keepLines/>
        <w:tabs>
          <w:tab w:val="clear" w:pos="567"/>
        </w:tabs>
        <w:spacing w:line="240" w:lineRule="auto"/>
        <w:ind w:right="113"/>
        <w:rPr>
          <w:noProof/>
          <w:szCs w:val="22"/>
          <w:lang w:val="pl-PL"/>
        </w:rPr>
      </w:pPr>
    </w:p>
    <w:p w14:paraId="056CF2C7" w14:textId="77777777" w:rsidR="0088302C" w:rsidRPr="002F557C" w:rsidRDefault="0088302C" w:rsidP="002F557C">
      <w:pPr>
        <w:keepNext/>
        <w:keepLines/>
        <w:tabs>
          <w:tab w:val="clear" w:pos="567"/>
        </w:tabs>
        <w:spacing w:line="240" w:lineRule="auto"/>
        <w:ind w:right="113"/>
        <w:rPr>
          <w:noProof/>
          <w:szCs w:val="22"/>
          <w:lang w:val="pl-PL"/>
        </w:rPr>
      </w:pPr>
      <w:r w:rsidRPr="002F557C">
        <w:rPr>
          <w:szCs w:val="22"/>
          <w:lang w:val="pl-PL"/>
        </w:rPr>
        <w:t>Lot</w:t>
      </w:r>
    </w:p>
    <w:p w14:paraId="3FAA63B5" w14:textId="77777777" w:rsidR="0088302C" w:rsidRPr="002F557C" w:rsidRDefault="0088302C" w:rsidP="002F557C">
      <w:pPr>
        <w:spacing w:line="240" w:lineRule="auto"/>
        <w:ind w:right="113"/>
        <w:rPr>
          <w:szCs w:val="22"/>
          <w:lang w:val="pl-PL"/>
        </w:rPr>
      </w:pPr>
    </w:p>
    <w:p w14:paraId="06BFDF10" w14:textId="77777777" w:rsidR="0088302C" w:rsidRPr="002F557C" w:rsidRDefault="0088302C" w:rsidP="002F557C">
      <w:pPr>
        <w:spacing w:line="240" w:lineRule="auto"/>
        <w:ind w:right="113"/>
        <w:rPr>
          <w:szCs w:val="22"/>
          <w:lang w:val="pl-PL"/>
        </w:rPr>
      </w:pPr>
    </w:p>
    <w:p w14:paraId="09DD2728"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outlineLvl w:val="0"/>
        <w:rPr>
          <w:b/>
          <w:noProof/>
          <w:szCs w:val="22"/>
          <w:lang w:val="pl-PL"/>
        </w:rPr>
      </w:pPr>
      <w:r w:rsidRPr="002F557C">
        <w:rPr>
          <w:b/>
          <w:bCs/>
          <w:szCs w:val="22"/>
          <w:lang w:val="pl-PL"/>
        </w:rPr>
        <w:t>5.</w:t>
      </w:r>
      <w:r w:rsidRPr="002F557C">
        <w:rPr>
          <w:b/>
          <w:bCs/>
          <w:szCs w:val="22"/>
          <w:lang w:val="pl-PL"/>
        </w:rPr>
        <w:tab/>
        <w:t>ZAWARTOŚĆ OPAKOWANIA Z PODANIEM MASY, OBJĘTOŚCI LUB LICZBY JEDNOSTEK</w:t>
      </w:r>
    </w:p>
    <w:p w14:paraId="0433E1CE" w14:textId="77777777" w:rsidR="0088302C" w:rsidRPr="002F557C" w:rsidRDefault="0088302C" w:rsidP="002F557C">
      <w:pPr>
        <w:keepNext/>
        <w:keepLines/>
        <w:spacing w:line="240" w:lineRule="auto"/>
        <w:ind w:right="113"/>
        <w:rPr>
          <w:noProof/>
          <w:szCs w:val="22"/>
          <w:lang w:val="pl-PL"/>
        </w:rPr>
      </w:pPr>
    </w:p>
    <w:p w14:paraId="556A5F1F" w14:textId="77777777" w:rsidR="0040370E" w:rsidRDefault="0040370E" w:rsidP="002F557C">
      <w:pPr>
        <w:keepNext/>
        <w:keepLines/>
        <w:tabs>
          <w:tab w:val="clear" w:pos="567"/>
        </w:tabs>
        <w:spacing w:line="240" w:lineRule="auto"/>
        <w:rPr>
          <w:szCs w:val="22"/>
          <w:lang w:val="pl-PL"/>
        </w:rPr>
      </w:pPr>
      <w:r>
        <w:rPr>
          <w:szCs w:val="22"/>
          <w:lang w:val="pl-PL"/>
        </w:rPr>
        <w:t>3</w:t>
      </w:r>
      <w:r w:rsidRPr="002F557C">
        <w:rPr>
          <w:szCs w:val="22"/>
          <w:lang w:val="pl-PL"/>
        </w:rPr>
        <w:t xml:space="preserve">0 dawek </w:t>
      </w:r>
    </w:p>
    <w:p w14:paraId="6CD00672" w14:textId="77777777" w:rsidR="0088302C" w:rsidRPr="002F557C" w:rsidRDefault="0088302C" w:rsidP="002F557C">
      <w:pPr>
        <w:keepNext/>
        <w:keepLines/>
        <w:tabs>
          <w:tab w:val="clear" w:pos="567"/>
        </w:tabs>
        <w:spacing w:line="240" w:lineRule="auto"/>
        <w:rPr>
          <w:szCs w:val="22"/>
          <w:lang w:val="pl-PL"/>
        </w:rPr>
      </w:pPr>
      <w:r w:rsidRPr="00D44C5A">
        <w:rPr>
          <w:szCs w:val="22"/>
          <w:highlight w:val="lightGray"/>
          <w:lang w:val="pl-PL"/>
        </w:rPr>
        <w:t>60 dawek</w:t>
      </w:r>
    </w:p>
    <w:p w14:paraId="0394299F" w14:textId="77777777" w:rsidR="0088302C" w:rsidRPr="002F557C" w:rsidRDefault="0088302C" w:rsidP="002F557C">
      <w:pPr>
        <w:spacing w:line="240" w:lineRule="auto"/>
        <w:ind w:right="113"/>
        <w:rPr>
          <w:noProof/>
          <w:szCs w:val="22"/>
          <w:lang w:val="pl-PL"/>
        </w:rPr>
      </w:pPr>
    </w:p>
    <w:p w14:paraId="660D62F2" w14:textId="77777777" w:rsidR="0088302C" w:rsidRPr="002F557C" w:rsidRDefault="0088302C" w:rsidP="002F557C">
      <w:pPr>
        <w:spacing w:line="240" w:lineRule="auto"/>
        <w:ind w:right="113"/>
        <w:rPr>
          <w:noProof/>
          <w:szCs w:val="22"/>
          <w:lang w:val="pl-PL"/>
        </w:rPr>
      </w:pPr>
    </w:p>
    <w:p w14:paraId="2A99C1DF" w14:textId="77777777" w:rsidR="0088302C" w:rsidRPr="002F557C" w:rsidRDefault="0088302C" w:rsidP="002F557C">
      <w:pPr>
        <w:keepNext/>
        <w:keepLines/>
        <w:pBdr>
          <w:top w:val="single" w:sz="4" w:space="1" w:color="auto"/>
          <w:left w:val="single" w:sz="4" w:space="4" w:color="auto"/>
          <w:bottom w:val="single" w:sz="4" w:space="1" w:color="auto"/>
          <w:right w:val="single" w:sz="4" w:space="4" w:color="auto"/>
        </w:pBdr>
        <w:spacing w:line="240" w:lineRule="auto"/>
        <w:outlineLvl w:val="0"/>
        <w:rPr>
          <w:b/>
          <w:noProof/>
          <w:szCs w:val="22"/>
          <w:lang w:val="pl-PL"/>
        </w:rPr>
      </w:pPr>
      <w:r w:rsidRPr="002F557C">
        <w:rPr>
          <w:b/>
          <w:bCs/>
          <w:szCs w:val="22"/>
          <w:lang w:val="pl-PL"/>
        </w:rPr>
        <w:t>6.</w:t>
      </w:r>
      <w:r w:rsidRPr="002F557C">
        <w:rPr>
          <w:b/>
          <w:bCs/>
          <w:szCs w:val="22"/>
          <w:lang w:val="pl-PL"/>
        </w:rPr>
        <w:tab/>
        <w:t>INNE</w:t>
      </w:r>
    </w:p>
    <w:p w14:paraId="67AF4753" w14:textId="77777777" w:rsidR="0088302C" w:rsidRPr="002F557C" w:rsidRDefault="0088302C" w:rsidP="002F557C">
      <w:pPr>
        <w:keepNext/>
        <w:keepLines/>
        <w:spacing w:line="240" w:lineRule="auto"/>
        <w:ind w:right="113"/>
        <w:rPr>
          <w:noProof/>
          <w:szCs w:val="22"/>
          <w:lang w:val="pl-PL"/>
        </w:rPr>
      </w:pPr>
    </w:p>
    <w:p w14:paraId="4A5027A6" w14:textId="77777777" w:rsidR="0035796A" w:rsidRPr="00CE40D3" w:rsidRDefault="007D1BC0" w:rsidP="0035796A">
      <w:pPr>
        <w:rPr>
          <w:lang w:val="en-US"/>
          <w:rPrChange w:id="75" w:author="Author">
            <w:rPr>
              <w:lang w:val="pt-PT"/>
            </w:rPr>
          </w:rPrChange>
        </w:rPr>
      </w:pPr>
      <w:del w:id="76" w:author="Author">
        <w:r w:rsidRPr="00CE40D3" w:rsidDel="00013D34">
          <w:rPr>
            <w:lang w:val="en-US"/>
            <w:rPrChange w:id="77" w:author="Author">
              <w:rPr>
                <w:lang w:val="pt-PT"/>
              </w:rPr>
            </w:rPrChange>
          </w:rPr>
          <w:delText xml:space="preserve">Covis </w:delText>
        </w:r>
      </w:del>
      <w:ins w:id="78" w:author="Author">
        <w:r w:rsidR="00013D34" w:rsidRPr="00CE40D3">
          <w:rPr>
            <w:lang w:val="en-US"/>
            <w:rPrChange w:id="79" w:author="Author">
              <w:rPr>
                <w:lang w:val="pt-PT"/>
              </w:rPr>
            </w:rPrChange>
          </w:rPr>
          <w:t xml:space="preserve">azurity pharmaceuticals </w:t>
        </w:r>
      </w:ins>
      <w:r w:rsidR="0035796A" w:rsidRPr="00CE40D3">
        <w:rPr>
          <w:noProof/>
          <w:szCs w:val="22"/>
          <w:shd w:val="clear" w:color="auto" w:fill="E0E0E0"/>
          <w:lang w:val="en-US"/>
          <w:rPrChange w:id="80" w:author="Author">
            <w:rPr>
              <w:noProof/>
              <w:szCs w:val="22"/>
              <w:shd w:val="clear" w:color="auto" w:fill="E0E0E0"/>
              <w:lang w:val="pt-PT"/>
            </w:rPr>
          </w:rPrChange>
        </w:rPr>
        <w:t>(</w:t>
      </w:r>
      <w:ins w:id="81" w:author="Author">
        <w:r w:rsidR="00013D34" w:rsidRPr="00CE40D3">
          <w:rPr>
            <w:noProof/>
            <w:szCs w:val="22"/>
            <w:shd w:val="clear" w:color="auto" w:fill="E0E0E0"/>
            <w:lang w:val="en-US"/>
            <w:rPrChange w:id="82" w:author="Author">
              <w:rPr>
                <w:noProof/>
                <w:szCs w:val="22"/>
                <w:shd w:val="clear" w:color="auto" w:fill="E0E0E0"/>
                <w:lang w:val="pt-PT"/>
              </w:rPr>
            </w:rPrChange>
          </w:rPr>
          <w:t>Azurity</w:t>
        </w:r>
      </w:ins>
      <w:del w:id="83" w:author="Author">
        <w:r w:rsidRPr="00CE40D3" w:rsidDel="00013D34">
          <w:rPr>
            <w:noProof/>
            <w:szCs w:val="22"/>
            <w:shd w:val="clear" w:color="auto" w:fill="E0E0E0"/>
            <w:lang w:val="en-US"/>
            <w:rPrChange w:id="84" w:author="Author">
              <w:rPr>
                <w:noProof/>
                <w:szCs w:val="22"/>
                <w:shd w:val="clear" w:color="auto" w:fill="E0E0E0"/>
                <w:lang w:val="pt-PT"/>
              </w:rPr>
            </w:rPrChange>
          </w:rPr>
          <w:delText>Covis</w:delText>
        </w:r>
      </w:del>
      <w:r w:rsidR="00203EA4" w:rsidRPr="00CE40D3">
        <w:rPr>
          <w:noProof/>
          <w:szCs w:val="22"/>
          <w:shd w:val="clear" w:color="auto" w:fill="E0E0E0"/>
          <w:lang w:val="en-US"/>
          <w:rPrChange w:id="85" w:author="Author">
            <w:rPr>
              <w:noProof/>
              <w:szCs w:val="22"/>
              <w:shd w:val="clear" w:color="auto" w:fill="E0E0E0"/>
              <w:lang w:val="pt-PT"/>
            </w:rPr>
          </w:rPrChange>
        </w:rPr>
        <w:t xml:space="preserve"> </w:t>
      </w:r>
      <w:r w:rsidR="0035796A" w:rsidRPr="00CE40D3">
        <w:rPr>
          <w:noProof/>
          <w:szCs w:val="22"/>
          <w:shd w:val="clear" w:color="auto" w:fill="E0E0E0"/>
          <w:lang w:val="en-US"/>
          <w:rPrChange w:id="86" w:author="Author">
            <w:rPr>
              <w:noProof/>
              <w:szCs w:val="22"/>
              <w:shd w:val="clear" w:color="auto" w:fill="E0E0E0"/>
              <w:lang w:val="pt-PT"/>
            </w:rPr>
          </w:rPrChange>
        </w:rPr>
        <w:t>logo)</w:t>
      </w:r>
    </w:p>
    <w:p w14:paraId="000DE5BF" w14:textId="77777777" w:rsidR="0088302C" w:rsidRPr="002F557C" w:rsidRDefault="0088302C" w:rsidP="002F557C">
      <w:pPr>
        <w:spacing w:line="240" w:lineRule="auto"/>
        <w:ind w:right="113"/>
        <w:rPr>
          <w:szCs w:val="22"/>
          <w:lang w:val="pl-PL"/>
        </w:rPr>
      </w:pPr>
    </w:p>
    <w:p w14:paraId="30338D14" w14:textId="77777777" w:rsidR="0088302C" w:rsidRPr="002F557C" w:rsidRDefault="0088302C" w:rsidP="002F557C">
      <w:pPr>
        <w:spacing w:line="240" w:lineRule="auto"/>
        <w:ind w:right="113"/>
        <w:rPr>
          <w:szCs w:val="22"/>
          <w:lang w:val="pl-PL"/>
        </w:rPr>
      </w:pPr>
    </w:p>
    <w:p w14:paraId="44B8170D" w14:textId="77777777" w:rsidR="0088302C" w:rsidRPr="002F557C" w:rsidRDefault="0088302C" w:rsidP="002F557C">
      <w:pPr>
        <w:spacing w:line="240" w:lineRule="auto"/>
        <w:outlineLvl w:val="0"/>
        <w:rPr>
          <w:b/>
          <w:szCs w:val="22"/>
          <w:lang w:val="pl-PL"/>
        </w:rPr>
      </w:pPr>
      <w:r w:rsidRPr="002F557C">
        <w:rPr>
          <w:b/>
          <w:szCs w:val="22"/>
          <w:lang w:val="pl-PL"/>
        </w:rPr>
        <w:br w:type="page"/>
      </w:r>
    </w:p>
    <w:p w14:paraId="65592C94" w14:textId="77777777" w:rsidR="0088302C" w:rsidRPr="002F557C" w:rsidRDefault="0088302C" w:rsidP="002F557C">
      <w:pPr>
        <w:spacing w:line="240" w:lineRule="auto"/>
        <w:outlineLvl w:val="0"/>
        <w:rPr>
          <w:b/>
          <w:noProof/>
          <w:szCs w:val="22"/>
          <w:lang w:val="pl-PL"/>
        </w:rPr>
      </w:pPr>
    </w:p>
    <w:p w14:paraId="29102852" w14:textId="77777777" w:rsidR="0088302C" w:rsidRPr="002F557C" w:rsidRDefault="0088302C" w:rsidP="002F557C">
      <w:pPr>
        <w:spacing w:line="240" w:lineRule="auto"/>
        <w:outlineLvl w:val="0"/>
        <w:rPr>
          <w:b/>
          <w:noProof/>
          <w:szCs w:val="22"/>
          <w:lang w:val="pl-PL"/>
        </w:rPr>
      </w:pPr>
    </w:p>
    <w:p w14:paraId="6BE7A39C" w14:textId="77777777" w:rsidR="0088302C" w:rsidRPr="002F557C" w:rsidRDefault="0088302C" w:rsidP="002F557C">
      <w:pPr>
        <w:spacing w:line="240" w:lineRule="auto"/>
        <w:outlineLvl w:val="0"/>
        <w:rPr>
          <w:b/>
          <w:noProof/>
          <w:szCs w:val="22"/>
          <w:lang w:val="pl-PL"/>
        </w:rPr>
      </w:pPr>
    </w:p>
    <w:p w14:paraId="307C7F00" w14:textId="77777777" w:rsidR="0088302C" w:rsidRPr="002F557C" w:rsidRDefault="0088302C" w:rsidP="002F557C">
      <w:pPr>
        <w:spacing w:line="240" w:lineRule="auto"/>
        <w:outlineLvl w:val="0"/>
        <w:rPr>
          <w:b/>
          <w:noProof/>
          <w:szCs w:val="22"/>
          <w:lang w:val="pl-PL"/>
        </w:rPr>
      </w:pPr>
    </w:p>
    <w:p w14:paraId="3320E90F" w14:textId="77777777" w:rsidR="0088302C" w:rsidRPr="002F557C" w:rsidRDefault="0088302C" w:rsidP="002F557C">
      <w:pPr>
        <w:spacing w:line="240" w:lineRule="auto"/>
        <w:outlineLvl w:val="0"/>
        <w:rPr>
          <w:b/>
          <w:noProof/>
          <w:szCs w:val="22"/>
          <w:lang w:val="pl-PL"/>
        </w:rPr>
      </w:pPr>
    </w:p>
    <w:p w14:paraId="1099B7EC" w14:textId="77777777" w:rsidR="0088302C" w:rsidRPr="002F557C" w:rsidRDefault="0088302C" w:rsidP="002F557C">
      <w:pPr>
        <w:spacing w:line="240" w:lineRule="auto"/>
        <w:outlineLvl w:val="0"/>
        <w:rPr>
          <w:b/>
          <w:noProof/>
          <w:szCs w:val="22"/>
          <w:lang w:val="pl-PL"/>
        </w:rPr>
      </w:pPr>
    </w:p>
    <w:p w14:paraId="7431998B" w14:textId="77777777" w:rsidR="0088302C" w:rsidRPr="002F557C" w:rsidRDefault="0088302C" w:rsidP="002F557C">
      <w:pPr>
        <w:spacing w:line="240" w:lineRule="auto"/>
        <w:outlineLvl w:val="0"/>
        <w:rPr>
          <w:b/>
          <w:noProof/>
          <w:szCs w:val="22"/>
          <w:lang w:val="pl-PL"/>
        </w:rPr>
      </w:pPr>
    </w:p>
    <w:p w14:paraId="2DDC6E45" w14:textId="77777777" w:rsidR="0088302C" w:rsidRPr="002F557C" w:rsidRDefault="0088302C" w:rsidP="002F557C">
      <w:pPr>
        <w:spacing w:line="240" w:lineRule="auto"/>
        <w:outlineLvl w:val="0"/>
        <w:rPr>
          <w:b/>
          <w:noProof/>
          <w:szCs w:val="22"/>
          <w:lang w:val="pl-PL"/>
        </w:rPr>
      </w:pPr>
    </w:p>
    <w:p w14:paraId="7C7F21CF" w14:textId="77777777" w:rsidR="0088302C" w:rsidRPr="002F557C" w:rsidRDefault="0088302C" w:rsidP="002F557C">
      <w:pPr>
        <w:spacing w:line="240" w:lineRule="auto"/>
        <w:outlineLvl w:val="0"/>
        <w:rPr>
          <w:b/>
          <w:noProof/>
          <w:szCs w:val="22"/>
          <w:lang w:val="pl-PL"/>
        </w:rPr>
      </w:pPr>
    </w:p>
    <w:p w14:paraId="3440ECC0" w14:textId="77777777" w:rsidR="0088302C" w:rsidRPr="002F557C" w:rsidRDefault="0088302C" w:rsidP="002F557C">
      <w:pPr>
        <w:spacing w:line="240" w:lineRule="auto"/>
        <w:outlineLvl w:val="0"/>
        <w:rPr>
          <w:b/>
          <w:noProof/>
          <w:szCs w:val="22"/>
          <w:lang w:val="pl-PL"/>
        </w:rPr>
      </w:pPr>
    </w:p>
    <w:p w14:paraId="39C7409E" w14:textId="77777777" w:rsidR="0088302C" w:rsidRPr="002F557C" w:rsidRDefault="0088302C" w:rsidP="002F557C">
      <w:pPr>
        <w:spacing w:line="240" w:lineRule="auto"/>
        <w:outlineLvl w:val="0"/>
        <w:rPr>
          <w:b/>
          <w:noProof/>
          <w:szCs w:val="22"/>
          <w:lang w:val="pl-PL"/>
        </w:rPr>
      </w:pPr>
    </w:p>
    <w:p w14:paraId="2C06B016" w14:textId="77777777" w:rsidR="0088302C" w:rsidRPr="002F557C" w:rsidRDefault="0088302C" w:rsidP="002F557C">
      <w:pPr>
        <w:spacing w:line="240" w:lineRule="auto"/>
        <w:outlineLvl w:val="0"/>
        <w:rPr>
          <w:b/>
          <w:noProof/>
          <w:szCs w:val="22"/>
          <w:lang w:val="pl-PL"/>
        </w:rPr>
      </w:pPr>
    </w:p>
    <w:p w14:paraId="179E08CC" w14:textId="77777777" w:rsidR="0088302C" w:rsidRPr="002F557C" w:rsidRDefault="0088302C" w:rsidP="002F557C">
      <w:pPr>
        <w:spacing w:line="240" w:lineRule="auto"/>
        <w:outlineLvl w:val="0"/>
        <w:rPr>
          <w:b/>
          <w:noProof/>
          <w:szCs w:val="22"/>
          <w:lang w:val="pl-PL"/>
        </w:rPr>
      </w:pPr>
    </w:p>
    <w:p w14:paraId="24C4348E" w14:textId="77777777" w:rsidR="0088302C" w:rsidRPr="002F557C" w:rsidRDefault="0088302C" w:rsidP="002F557C">
      <w:pPr>
        <w:spacing w:line="240" w:lineRule="auto"/>
        <w:outlineLvl w:val="0"/>
        <w:rPr>
          <w:b/>
          <w:noProof/>
          <w:szCs w:val="22"/>
          <w:lang w:val="pl-PL"/>
        </w:rPr>
      </w:pPr>
    </w:p>
    <w:p w14:paraId="1620F924" w14:textId="77777777" w:rsidR="0088302C" w:rsidRPr="002F557C" w:rsidRDefault="0088302C" w:rsidP="002F557C">
      <w:pPr>
        <w:spacing w:line="240" w:lineRule="auto"/>
        <w:outlineLvl w:val="0"/>
        <w:rPr>
          <w:b/>
          <w:noProof/>
          <w:szCs w:val="22"/>
          <w:lang w:val="pl-PL"/>
        </w:rPr>
      </w:pPr>
    </w:p>
    <w:p w14:paraId="0A028D7C" w14:textId="77777777" w:rsidR="0088302C" w:rsidRPr="002F557C" w:rsidRDefault="0088302C" w:rsidP="002F557C">
      <w:pPr>
        <w:spacing w:line="240" w:lineRule="auto"/>
        <w:outlineLvl w:val="0"/>
        <w:rPr>
          <w:b/>
          <w:noProof/>
          <w:szCs w:val="22"/>
          <w:lang w:val="pl-PL"/>
        </w:rPr>
      </w:pPr>
    </w:p>
    <w:p w14:paraId="1EFA7264" w14:textId="77777777" w:rsidR="0088302C" w:rsidRPr="002F557C" w:rsidRDefault="0088302C" w:rsidP="002F557C">
      <w:pPr>
        <w:spacing w:line="240" w:lineRule="auto"/>
        <w:outlineLvl w:val="0"/>
        <w:rPr>
          <w:b/>
          <w:noProof/>
          <w:szCs w:val="22"/>
          <w:lang w:val="pl-PL"/>
        </w:rPr>
      </w:pPr>
    </w:p>
    <w:p w14:paraId="09031D7B" w14:textId="77777777" w:rsidR="0088302C" w:rsidRPr="002F557C" w:rsidRDefault="0088302C" w:rsidP="002F557C">
      <w:pPr>
        <w:spacing w:line="240" w:lineRule="auto"/>
        <w:outlineLvl w:val="0"/>
        <w:rPr>
          <w:b/>
          <w:noProof/>
          <w:szCs w:val="22"/>
          <w:lang w:val="pl-PL"/>
        </w:rPr>
      </w:pPr>
    </w:p>
    <w:p w14:paraId="578E9F2B" w14:textId="77777777" w:rsidR="0088302C" w:rsidRPr="002F557C" w:rsidRDefault="0088302C" w:rsidP="002F557C">
      <w:pPr>
        <w:spacing w:line="240" w:lineRule="auto"/>
        <w:outlineLvl w:val="0"/>
        <w:rPr>
          <w:b/>
          <w:noProof/>
          <w:szCs w:val="22"/>
          <w:lang w:val="pl-PL"/>
        </w:rPr>
      </w:pPr>
    </w:p>
    <w:p w14:paraId="157D2A43" w14:textId="77777777" w:rsidR="0088302C" w:rsidRPr="002F557C" w:rsidRDefault="0088302C" w:rsidP="002F557C">
      <w:pPr>
        <w:spacing w:line="240" w:lineRule="auto"/>
        <w:outlineLvl w:val="0"/>
        <w:rPr>
          <w:b/>
          <w:noProof/>
          <w:szCs w:val="22"/>
          <w:lang w:val="pl-PL"/>
        </w:rPr>
      </w:pPr>
    </w:p>
    <w:p w14:paraId="7DCB068E" w14:textId="77777777" w:rsidR="0088302C" w:rsidRPr="002F557C" w:rsidRDefault="0088302C" w:rsidP="002F557C">
      <w:pPr>
        <w:spacing w:line="240" w:lineRule="auto"/>
        <w:outlineLvl w:val="0"/>
        <w:rPr>
          <w:b/>
          <w:noProof/>
          <w:szCs w:val="22"/>
          <w:lang w:val="pl-PL"/>
        </w:rPr>
      </w:pPr>
    </w:p>
    <w:p w14:paraId="70C77AF5" w14:textId="77777777" w:rsidR="0088302C" w:rsidRPr="002F557C" w:rsidRDefault="0088302C" w:rsidP="002F557C">
      <w:pPr>
        <w:spacing w:line="240" w:lineRule="auto"/>
        <w:outlineLvl w:val="0"/>
        <w:rPr>
          <w:b/>
          <w:noProof/>
          <w:szCs w:val="22"/>
          <w:lang w:val="pl-PL"/>
        </w:rPr>
      </w:pPr>
    </w:p>
    <w:p w14:paraId="2FC4EF22" w14:textId="77777777" w:rsidR="0088302C" w:rsidRPr="006621F0" w:rsidRDefault="0088302C" w:rsidP="006621F0">
      <w:pPr>
        <w:pStyle w:val="A-Heading1"/>
        <w:spacing w:before="0" w:after="0"/>
        <w:ind w:left="90"/>
        <w:jc w:val="center"/>
        <w:rPr>
          <w:noProof/>
          <w:lang w:val="pl-PL"/>
        </w:rPr>
      </w:pPr>
      <w:r w:rsidRPr="006621F0">
        <w:rPr>
          <w:noProof/>
          <w:lang w:val="pl-PL"/>
        </w:rPr>
        <w:t>B.</w:t>
      </w:r>
      <w:bookmarkStart w:id="87" w:name="ULOTKA_DLA_PACJENTA"/>
      <w:r w:rsidRPr="006621F0">
        <w:rPr>
          <w:noProof/>
          <w:lang w:val="pl-PL"/>
        </w:rPr>
        <w:t xml:space="preserve"> ULOTKA DLA PACJENTA</w:t>
      </w:r>
    </w:p>
    <w:bookmarkEnd w:id="87"/>
    <w:p w14:paraId="3116B502" w14:textId="77777777" w:rsidR="0088302C" w:rsidRPr="002F557C" w:rsidRDefault="0088302C" w:rsidP="002F557C">
      <w:pPr>
        <w:tabs>
          <w:tab w:val="clear" w:pos="567"/>
        </w:tabs>
        <w:spacing w:line="240" w:lineRule="auto"/>
        <w:jc w:val="center"/>
        <w:outlineLvl w:val="0"/>
        <w:rPr>
          <w:noProof/>
          <w:szCs w:val="22"/>
          <w:lang w:val="pl-PL"/>
        </w:rPr>
      </w:pPr>
      <w:r w:rsidRPr="002F557C">
        <w:rPr>
          <w:szCs w:val="22"/>
          <w:lang w:val="pl-PL"/>
        </w:rPr>
        <w:br w:type="page"/>
      </w:r>
      <w:r w:rsidRPr="002F557C">
        <w:rPr>
          <w:b/>
          <w:bCs/>
          <w:szCs w:val="22"/>
          <w:lang w:val="pl-PL"/>
        </w:rPr>
        <w:lastRenderedPageBreak/>
        <w:t>Ulotka dołączona do opakowania: informacja dla pacjenta</w:t>
      </w:r>
    </w:p>
    <w:p w14:paraId="4F2AD668" w14:textId="77777777" w:rsidR="0088302C" w:rsidRPr="002F557C" w:rsidRDefault="0088302C" w:rsidP="002F557C">
      <w:pPr>
        <w:shd w:val="clear" w:color="auto" w:fill="FFFFFF"/>
        <w:tabs>
          <w:tab w:val="clear" w:pos="567"/>
        </w:tabs>
        <w:spacing w:line="240" w:lineRule="auto"/>
        <w:jc w:val="center"/>
        <w:rPr>
          <w:noProof/>
          <w:szCs w:val="22"/>
          <w:lang w:val="pl-PL"/>
        </w:rPr>
      </w:pPr>
    </w:p>
    <w:p w14:paraId="397034F7" w14:textId="77777777" w:rsidR="0088302C" w:rsidRPr="002F557C" w:rsidRDefault="0088302C" w:rsidP="002F557C">
      <w:pPr>
        <w:tabs>
          <w:tab w:val="clear" w:pos="567"/>
        </w:tabs>
        <w:spacing w:line="240" w:lineRule="auto"/>
        <w:jc w:val="center"/>
        <w:rPr>
          <w:b/>
          <w:bCs/>
          <w:noProof/>
          <w:szCs w:val="22"/>
          <w:lang w:val="pl-PL"/>
        </w:rPr>
      </w:pPr>
      <w:r w:rsidRPr="002F557C">
        <w:rPr>
          <w:b/>
          <w:bCs/>
          <w:szCs w:val="22"/>
          <w:lang w:val="pl-PL"/>
        </w:rPr>
        <w:t>Duaklir Genuair 340</w:t>
      </w:r>
      <w:r>
        <w:rPr>
          <w:b/>
          <w:bCs/>
          <w:szCs w:val="22"/>
          <w:lang w:val="pl-PL"/>
        </w:rPr>
        <w:t> mikrogramów</w:t>
      </w:r>
      <w:r w:rsidRPr="002F557C">
        <w:rPr>
          <w:b/>
          <w:bCs/>
          <w:szCs w:val="22"/>
          <w:lang w:val="pl-PL"/>
        </w:rPr>
        <w:t>/12 mikrogramów proszek do inhalacji</w:t>
      </w:r>
    </w:p>
    <w:p w14:paraId="20ACB1C3" w14:textId="77777777" w:rsidR="0088302C" w:rsidRPr="002F557C" w:rsidRDefault="002D3DE5" w:rsidP="002F557C">
      <w:pPr>
        <w:tabs>
          <w:tab w:val="clear" w:pos="567"/>
        </w:tabs>
        <w:spacing w:line="240" w:lineRule="auto"/>
        <w:jc w:val="center"/>
        <w:rPr>
          <w:noProof/>
          <w:szCs w:val="22"/>
          <w:lang w:val="pl-PL"/>
        </w:rPr>
      </w:pPr>
      <w:r>
        <w:rPr>
          <w:szCs w:val="22"/>
          <w:lang w:val="pl-PL"/>
        </w:rPr>
        <w:t>a</w:t>
      </w:r>
      <w:r w:rsidR="00C5206E" w:rsidRPr="0064238B">
        <w:rPr>
          <w:szCs w:val="22"/>
          <w:lang w:val="pl-PL"/>
        </w:rPr>
        <w:t>klidyn</w:t>
      </w:r>
      <w:r>
        <w:rPr>
          <w:szCs w:val="22"/>
          <w:lang w:val="pl-PL"/>
        </w:rPr>
        <w:t>a</w:t>
      </w:r>
      <w:r w:rsidR="0088302C" w:rsidRPr="002F557C">
        <w:rPr>
          <w:szCs w:val="22"/>
          <w:lang w:val="pl-PL"/>
        </w:rPr>
        <w:t>/formoterolu</w:t>
      </w:r>
      <w:r w:rsidR="007825DD">
        <w:rPr>
          <w:szCs w:val="22"/>
          <w:lang w:val="pl-PL"/>
        </w:rPr>
        <w:t xml:space="preserve"> fumaran dwuwodny</w:t>
      </w:r>
    </w:p>
    <w:p w14:paraId="1C2C4B00" w14:textId="77777777" w:rsidR="0088302C" w:rsidRPr="002F557C" w:rsidRDefault="0088302C" w:rsidP="002F557C">
      <w:pPr>
        <w:tabs>
          <w:tab w:val="clear" w:pos="567"/>
        </w:tabs>
        <w:spacing w:line="240" w:lineRule="auto"/>
        <w:rPr>
          <w:noProof/>
          <w:szCs w:val="22"/>
          <w:lang w:val="pl-PL"/>
        </w:rPr>
      </w:pPr>
    </w:p>
    <w:p w14:paraId="6A460B93" w14:textId="77777777" w:rsidR="0088302C" w:rsidRPr="002F557C" w:rsidRDefault="0088302C" w:rsidP="002F557C">
      <w:pPr>
        <w:tabs>
          <w:tab w:val="clear" w:pos="567"/>
        </w:tabs>
        <w:spacing w:line="240" w:lineRule="auto"/>
        <w:rPr>
          <w:noProof/>
          <w:szCs w:val="22"/>
          <w:lang w:val="pl-PL"/>
        </w:rPr>
      </w:pPr>
    </w:p>
    <w:p w14:paraId="1C36F8AC" w14:textId="77777777" w:rsidR="0088302C" w:rsidRPr="002F557C" w:rsidRDefault="0088302C" w:rsidP="002F557C">
      <w:pPr>
        <w:keepNext/>
        <w:keepLines/>
        <w:tabs>
          <w:tab w:val="clear" w:pos="567"/>
        </w:tabs>
        <w:suppressAutoHyphens/>
        <w:spacing w:line="240" w:lineRule="auto"/>
        <w:rPr>
          <w:noProof/>
          <w:szCs w:val="22"/>
          <w:lang w:val="pl-PL"/>
        </w:rPr>
      </w:pPr>
      <w:r w:rsidRPr="002F557C">
        <w:rPr>
          <w:b/>
          <w:bCs/>
          <w:szCs w:val="22"/>
          <w:lang w:val="pl-PL"/>
        </w:rPr>
        <w:t>Należy uważnie zapoznać się z treścią ulotki przed zastosowaniem leku, ponieważ zawiera ona informacje ważne dla pacjenta.</w:t>
      </w:r>
    </w:p>
    <w:p w14:paraId="03EE920A" w14:textId="77777777" w:rsidR="0088302C" w:rsidRPr="002F557C" w:rsidRDefault="0088302C" w:rsidP="00E9510F">
      <w:pPr>
        <w:keepNext/>
        <w:keepLines/>
        <w:numPr>
          <w:ilvl w:val="0"/>
          <w:numId w:val="1"/>
        </w:numPr>
        <w:tabs>
          <w:tab w:val="clear" w:pos="567"/>
        </w:tabs>
        <w:spacing w:line="240" w:lineRule="auto"/>
        <w:ind w:left="567" w:hanging="567"/>
        <w:rPr>
          <w:noProof/>
          <w:szCs w:val="22"/>
          <w:lang w:val="pl-PL"/>
        </w:rPr>
      </w:pPr>
      <w:r w:rsidRPr="002F557C">
        <w:rPr>
          <w:szCs w:val="22"/>
          <w:lang w:val="pl-PL"/>
        </w:rPr>
        <w:t xml:space="preserve">Należy zachować tę ulotkę, aby w razie potrzeby móc ją ponownie przeczytać. </w:t>
      </w:r>
    </w:p>
    <w:p w14:paraId="72653BE8" w14:textId="77777777" w:rsidR="0088302C" w:rsidRPr="002F557C" w:rsidRDefault="0088302C" w:rsidP="00E9510F">
      <w:pPr>
        <w:numPr>
          <w:ilvl w:val="0"/>
          <w:numId w:val="1"/>
        </w:numPr>
        <w:tabs>
          <w:tab w:val="clear" w:pos="567"/>
        </w:tabs>
        <w:spacing w:line="240" w:lineRule="auto"/>
        <w:ind w:left="567" w:right="-2" w:hanging="567"/>
        <w:rPr>
          <w:noProof/>
          <w:szCs w:val="22"/>
          <w:lang w:val="pl-PL"/>
        </w:rPr>
      </w:pPr>
      <w:r w:rsidRPr="002F557C">
        <w:rPr>
          <w:szCs w:val="22"/>
          <w:lang w:val="pl-PL"/>
        </w:rPr>
        <w:t>W razie jakichkolwiek wątpliwości należy zwrócić się do lekarza, farmaceuty lub pielęgniarki.</w:t>
      </w:r>
    </w:p>
    <w:p w14:paraId="30B82EEA" w14:textId="77777777" w:rsidR="0088302C" w:rsidRPr="002F557C" w:rsidRDefault="0088302C" w:rsidP="002F557C">
      <w:pPr>
        <w:spacing w:line="240" w:lineRule="auto"/>
        <w:ind w:left="567" w:right="-2" w:hanging="567"/>
        <w:rPr>
          <w:noProof/>
          <w:szCs w:val="22"/>
          <w:lang w:val="pl-PL"/>
        </w:rPr>
      </w:pPr>
      <w:r>
        <w:rPr>
          <w:szCs w:val="22"/>
          <w:lang w:val="pl-PL"/>
        </w:rPr>
        <w:noBreakHyphen/>
      </w:r>
      <w:r w:rsidRPr="002F557C">
        <w:rPr>
          <w:szCs w:val="22"/>
          <w:lang w:val="pl-PL"/>
        </w:rPr>
        <w:tab/>
        <w:t>Lek ten przepisano ściśle określonej osobie. Nie należy go przekazywać innym. Lek może zaszkodzić innej osobie, nawet jeśli objawy jej choroby są takie same.</w:t>
      </w:r>
    </w:p>
    <w:p w14:paraId="24EC95C2" w14:textId="77777777" w:rsidR="0088302C" w:rsidRPr="002F557C" w:rsidRDefault="0088302C" w:rsidP="00E9510F">
      <w:pPr>
        <w:numPr>
          <w:ilvl w:val="0"/>
          <w:numId w:val="1"/>
        </w:numPr>
        <w:spacing w:line="240" w:lineRule="auto"/>
        <w:ind w:left="567" w:hanging="567"/>
        <w:rPr>
          <w:szCs w:val="22"/>
          <w:lang w:val="pl-PL"/>
        </w:rPr>
      </w:pPr>
      <w:r w:rsidRPr="002F557C">
        <w:rPr>
          <w:szCs w:val="22"/>
          <w:lang w:val="pl-PL"/>
        </w:rPr>
        <w:t>Jeśli u pacjenta wystąpią jakiekolwiek objawy niepożądane, w tym wszelkie objawy niepożądane niewymienione w tej ulotce,</w:t>
      </w:r>
      <w:r w:rsidRPr="002F557C">
        <w:rPr>
          <w:color w:val="FF0000"/>
          <w:szCs w:val="22"/>
          <w:lang w:val="pl-PL"/>
        </w:rPr>
        <w:t xml:space="preserve"> </w:t>
      </w:r>
      <w:r w:rsidRPr="002F557C">
        <w:rPr>
          <w:szCs w:val="22"/>
          <w:lang w:val="pl-PL"/>
        </w:rPr>
        <w:t>należy powiedzieć o tym lekarzowi, farmaceucie lub pielęgniarce. Patrz punkt 4.</w:t>
      </w:r>
    </w:p>
    <w:p w14:paraId="233A09A5" w14:textId="77777777" w:rsidR="0088302C" w:rsidRPr="002F557C" w:rsidRDefault="0088302C" w:rsidP="002F557C">
      <w:pPr>
        <w:tabs>
          <w:tab w:val="clear" w:pos="567"/>
        </w:tabs>
        <w:spacing w:line="240" w:lineRule="auto"/>
        <w:ind w:right="-2"/>
        <w:rPr>
          <w:noProof/>
          <w:szCs w:val="22"/>
          <w:lang w:val="pl-PL"/>
        </w:rPr>
      </w:pPr>
    </w:p>
    <w:p w14:paraId="0490D470" w14:textId="77777777" w:rsidR="0088302C" w:rsidRPr="002F557C" w:rsidRDefault="0088302C" w:rsidP="002F557C">
      <w:pPr>
        <w:keepNext/>
        <w:keepLines/>
        <w:tabs>
          <w:tab w:val="clear" w:pos="567"/>
        </w:tabs>
        <w:spacing w:line="240" w:lineRule="auto"/>
        <w:ind w:right="-2"/>
        <w:outlineLvl w:val="0"/>
        <w:rPr>
          <w:noProof/>
          <w:szCs w:val="22"/>
        </w:rPr>
      </w:pPr>
      <w:r w:rsidRPr="002F557C">
        <w:rPr>
          <w:b/>
          <w:bCs/>
          <w:szCs w:val="22"/>
          <w:lang w:val="pl-PL"/>
        </w:rPr>
        <w:t>Spis treści ulotki:</w:t>
      </w:r>
    </w:p>
    <w:p w14:paraId="433289D4" w14:textId="77777777" w:rsidR="0088302C" w:rsidRPr="002F557C" w:rsidRDefault="0088302C" w:rsidP="002F557C">
      <w:pPr>
        <w:keepNext/>
        <w:keepLines/>
        <w:tabs>
          <w:tab w:val="clear" w:pos="567"/>
        </w:tabs>
        <w:spacing w:line="240" w:lineRule="auto"/>
        <w:ind w:right="-28"/>
        <w:rPr>
          <w:noProof/>
          <w:szCs w:val="22"/>
          <w:lang w:val="pl-PL"/>
        </w:rPr>
      </w:pPr>
      <w:r w:rsidRPr="002F557C">
        <w:rPr>
          <w:szCs w:val="22"/>
          <w:lang w:val="pl-PL"/>
        </w:rPr>
        <w:t>1.</w:t>
      </w:r>
      <w:r w:rsidRPr="002F557C">
        <w:rPr>
          <w:szCs w:val="22"/>
          <w:lang w:val="pl-PL"/>
        </w:rPr>
        <w:tab/>
        <w:t>Co to jest lek Duaklir Genuair i w jakim celu się go stosuje</w:t>
      </w:r>
    </w:p>
    <w:p w14:paraId="04DE6C40" w14:textId="77777777" w:rsidR="0088302C" w:rsidRPr="002F557C" w:rsidRDefault="0088302C" w:rsidP="002F557C">
      <w:pPr>
        <w:tabs>
          <w:tab w:val="clear" w:pos="567"/>
        </w:tabs>
        <w:spacing w:line="240" w:lineRule="auto"/>
        <w:ind w:right="-28"/>
        <w:rPr>
          <w:noProof/>
          <w:szCs w:val="22"/>
          <w:lang w:val="pl-PL"/>
        </w:rPr>
      </w:pPr>
      <w:r w:rsidRPr="002F557C">
        <w:rPr>
          <w:szCs w:val="22"/>
          <w:lang w:val="pl-PL"/>
        </w:rPr>
        <w:t>2.</w:t>
      </w:r>
      <w:r w:rsidRPr="002F557C">
        <w:rPr>
          <w:szCs w:val="22"/>
          <w:lang w:val="pl-PL"/>
        </w:rPr>
        <w:tab/>
        <w:t>Informacje ważne przed zastosowaniem leku Duaklir Genuair</w:t>
      </w:r>
    </w:p>
    <w:p w14:paraId="63EB8BBE" w14:textId="77777777" w:rsidR="0088302C" w:rsidRPr="002F557C" w:rsidRDefault="0088302C" w:rsidP="002F557C">
      <w:pPr>
        <w:tabs>
          <w:tab w:val="clear" w:pos="567"/>
        </w:tabs>
        <w:spacing w:line="240" w:lineRule="auto"/>
        <w:ind w:right="-28"/>
        <w:rPr>
          <w:noProof/>
          <w:szCs w:val="22"/>
          <w:lang w:val="pl-PL"/>
        </w:rPr>
      </w:pPr>
      <w:r w:rsidRPr="002F557C">
        <w:rPr>
          <w:szCs w:val="22"/>
          <w:lang w:val="pl-PL"/>
        </w:rPr>
        <w:t>3.</w:t>
      </w:r>
      <w:r w:rsidRPr="002F557C">
        <w:rPr>
          <w:szCs w:val="22"/>
          <w:lang w:val="pl-PL"/>
        </w:rPr>
        <w:tab/>
        <w:t>Jak stosować lek Duaklir Genuair</w:t>
      </w:r>
    </w:p>
    <w:p w14:paraId="5E5CF693" w14:textId="77777777" w:rsidR="0088302C" w:rsidRPr="002F557C" w:rsidRDefault="0088302C" w:rsidP="002F557C">
      <w:pPr>
        <w:tabs>
          <w:tab w:val="clear" w:pos="567"/>
        </w:tabs>
        <w:spacing w:line="240" w:lineRule="auto"/>
        <w:ind w:right="-28"/>
        <w:rPr>
          <w:noProof/>
          <w:szCs w:val="22"/>
          <w:lang w:val="pl-PL"/>
        </w:rPr>
      </w:pPr>
      <w:r w:rsidRPr="002F557C">
        <w:rPr>
          <w:szCs w:val="22"/>
          <w:lang w:val="pl-PL"/>
        </w:rPr>
        <w:t>4.</w:t>
      </w:r>
      <w:r w:rsidRPr="002F557C">
        <w:rPr>
          <w:szCs w:val="22"/>
          <w:lang w:val="pl-PL"/>
        </w:rPr>
        <w:tab/>
        <w:t>Możliwe działania niepożądane</w:t>
      </w:r>
    </w:p>
    <w:p w14:paraId="2F6C5D97" w14:textId="77777777" w:rsidR="0088302C" w:rsidRPr="002F557C" w:rsidRDefault="0088302C" w:rsidP="002F557C">
      <w:pPr>
        <w:tabs>
          <w:tab w:val="clear" w:pos="567"/>
        </w:tabs>
        <w:spacing w:line="240" w:lineRule="auto"/>
        <w:ind w:right="-28"/>
        <w:rPr>
          <w:noProof/>
          <w:szCs w:val="22"/>
          <w:lang w:val="pl-PL"/>
        </w:rPr>
      </w:pPr>
      <w:r w:rsidRPr="002F557C">
        <w:rPr>
          <w:szCs w:val="22"/>
          <w:lang w:val="pl-PL"/>
        </w:rPr>
        <w:t>5.</w:t>
      </w:r>
      <w:r w:rsidRPr="002F557C">
        <w:rPr>
          <w:szCs w:val="22"/>
          <w:lang w:val="pl-PL"/>
        </w:rPr>
        <w:tab/>
        <w:t>Jak przechowywać lek Duaklir Genuair</w:t>
      </w:r>
    </w:p>
    <w:p w14:paraId="6B4F2AD1" w14:textId="77777777" w:rsidR="0088302C" w:rsidRPr="002F557C" w:rsidRDefault="0088302C" w:rsidP="002F557C">
      <w:pPr>
        <w:tabs>
          <w:tab w:val="clear" w:pos="567"/>
        </w:tabs>
        <w:spacing w:line="240" w:lineRule="auto"/>
        <w:ind w:right="-28"/>
        <w:rPr>
          <w:noProof/>
          <w:szCs w:val="22"/>
          <w:lang w:val="pl-PL"/>
        </w:rPr>
      </w:pPr>
      <w:r w:rsidRPr="002F557C">
        <w:rPr>
          <w:szCs w:val="22"/>
          <w:lang w:val="pl-PL"/>
        </w:rPr>
        <w:t>6.</w:t>
      </w:r>
      <w:r w:rsidRPr="002F557C">
        <w:rPr>
          <w:szCs w:val="22"/>
          <w:lang w:val="pl-PL"/>
        </w:rPr>
        <w:tab/>
        <w:t>Zawartość opakowania i inne informacje</w:t>
      </w:r>
    </w:p>
    <w:p w14:paraId="572A8045" w14:textId="77777777" w:rsidR="004771E9" w:rsidRPr="00281EF1" w:rsidRDefault="004771E9" w:rsidP="004B44C7">
      <w:pPr>
        <w:tabs>
          <w:tab w:val="clear" w:pos="567"/>
        </w:tabs>
        <w:spacing w:line="240" w:lineRule="auto"/>
        <w:ind w:right="-29" w:firstLine="567"/>
        <w:jc w:val="both"/>
        <w:rPr>
          <w:noProof/>
          <w:szCs w:val="22"/>
          <w:lang w:val="pl-PL"/>
        </w:rPr>
      </w:pPr>
      <w:bookmarkStart w:id="88" w:name="_Hlk507168497"/>
      <w:r w:rsidRPr="00281EF1">
        <w:rPr>
          <w:noProof/>
          <w:szCs w:val="22"/>
          <w:lang w:val="pl-PL"/>
        </w:rPr>
        <w:t>Instrukcja obsługi</w:t>
      </w:r>
    </w:p>
    <w:bookmarkEnd w:id="88"/>
    <w:p w14:paraId="1487CA16" w14:textId="77777777" w:rsidR="0088302C" w:rsidRPr="002F557C" w:rsidRDefault="0088302C" w:rsidP="002F557C">
      <w:pPr>
        <w:tabs>
          <w:tab w:val="clear" w:pos="567"/>
        </w:tabs>
        <w:spacing w:line="240" w:lineRule="auto"/>
        <w:ind w:right="-28"/>
        <w:rPr>
          <w:noProof/>
          <w:szCs w:val="22"/>
          <w:lang w:val="pl-PL"/>
        </w:rPr>
      </w:pPr>
    </w:p>
    <w:p w14:paraId="38605A80" w14:textId="77777777" w:rsidR="0088302C" w:rsidRPr="002F557C" w:rsidRDefault="0088302C" w:rsidP="002F557C">
      <w:pPr>
        <w:tabs>
          <w:tab w:val="clear" w:pos="567"/>
        </w:tabs>
        <w:spacing w:line="240" w:lineRule="auto"/>
        <w:ind w:right="-2"/>
        <w:rPr>
          <w:noProof/>
          <w:szCs w:val="22"/>
          <w:lang w:val="pl-PL"/>
        </w:rPr>
      </w:pPr>
    </w:p>
    <w:p w14:paraId="637CB64B" w14:textId="77777777" w:rsidR="0088302C" w:rsidRPr="002F557C" w:rsidRDefault="0088302C" w:rsidP="002F557C">
      <w:pPr>
        <w:keepNext/>
        <w:keepLines/>
        <w:spacing w:line="240" w:lineRule="auto"/>
        <w:ind w:right="-2"/>
        <w:rPr>
          <w:b/>
          <w:noProof/>
          <w:szCs w:val="22"/>
          <w:lang w:val="pl-PL"/>
        </w:rPr>
      </w:pPr>
      <w:r w:rsidRPr="002F557C">
        <w:rPr>
          <w:b/>
          <w:bCs/>
          <w:szCs w:val="22"/>
          <w:lang w:val="pl-PL"/>
        </w:rPr>
        <w:t>1.</w:t>
      </w:r>
      <w:r w:rsidRPr="002F557C">
        <w:rPr>
          <w:b/>
          <w:bCs/>
          <w:szCs w:val="22"/>
          <w:lang w:val="pl-PL"/>
        </w:rPr>
        <w:tab/>
        <w:t>Co to jest lek Duaklir Genuair i w jakim celu się go stosuje</w:t>
      </w:r>
    </w:p>
    <w:p w14:paraId="426A3443" w14:textId="77777777" w:rsidR="0088302C" w:rsidRPr="002F557C" w:rsidRDefault="0088302C" w:rsidP="002F557C">
      <w:pPr>
        <w:keepNext/>
        <w:keepLines/>
        <w:tabs>
          <w:tab w:val="clear" w:pos="567"/>
        </w:tabs>
        <w:spacing w:line="240" w:lineRule="auto"/>
        <w:rPr>
          <w:noProof/>
          <w:szCs w:val="22"/>
          <w:lang w:val="pl-PL"/>
        </w:rPr>
      </w:pPr>
    </w:p>
    <w:p w14:paraId="7F63C015" w14:textId="77777777" w:rsidR="0088302C" w:rsidRPr="002F557C" w:rsidRDefault="0088302C" w:rsidP="002F557C">
      <w:pPr>
        <w:keepNext/>
        <w:keepLines/>
        <w:tabs>
          <w:tab w:val="clear" w:pos="567"/>
        </w:tabs>
        <w:spacing w:line="240" w:lineRule="auto"/>
        <w:rPr>
          <w:b/>
          <w:szCs w:val="22"/>
          <w:lang w:val="pl-PL"/>
        </w:rPr>
      </w:pPr>
      <w:r w:rsidRPr="002F557C">
        <w:rPr>
          <w:b/>
          <w:bCs/>
          <w:szCs w:val="22"/>
          <w:lang w:val="pl-PL"/>
        </w:rPr>
        <w:t>Co to jest lek Duaklir Genuair</w:t>
      </w:r>
    </w:p>
    <w:p w14:paraId="30CCEC5A" w14:textId="77777777" w:rsidR="0088302C" w:rsidRPr="002F557C" w:rsidRDefault="0088302C" w:rsidP="002F557C">
      <w:pPr>
        <w:keepNext/>
        <w:keepLines/>
        <w:tabs>
          <w:tab w:val="clear" w:pos="567"/>
        </w:tabs>
        <w:autoSpaceDE w:val="0"/>
        <w:autoSpaceDN w:val="0"/>
        <w:adjustRightInd w:val="0"/>
        <w:spacing w:line="240" w:lineRule="auto"/>
        <w:rPr>
          <w:szCs w:val="22"/>
          <w:lang w:val="pl-PL"/>
        </w:rPr>
      </w:pPr>
      <w:r w:rsidRPr="002F557C">
        <w:rPr>
          <w:szCs w:val="22"/>
          <w:lang w:val="pl-PL"/>
        </w:rPr>
        <w:t xml:space="preserve">Ten lek zawiera dwie substancje czynne: </w:t>
      </w:r>
      <w:r w:rsidR="00C5206E" w:rsidRPr="0064238B">
        <w:rPr>
          <w:szCs w:val="22"/>
          <w:lang w:val="pl-PL"/>
        </w:rPr>
        <w:t>aklidyn</w:t>
      </w:r>
      <w:r w:rsidR="00945D3E">
        <w:rPr>
          <w:szCs w:val="22"/>
          <w:lang w:val="pl-PL"/>
        </w:rPr>
        <w:t>ę</w:t>
      </w:r>
      <w:r w:rsidRPr="002F557C">
        <w:rPr>
          <w:szCs w:val="22"/>
          <w:lang w:val="pl-PL"/>
        </w:rPr>
        <w:t xml:space="preserve"> i formoterolu</w:t>
      </w:r>
      <w:r w:rsidR="007825DD">
        <w:rPr>
          <w:szCs w:val="22"/>
          <w:lang w:val="pl-PL"/>
        </w:rPr>
        <w:t xml:space="preserve"> fumaran dwuwodny</w:t>
      </w:r>
      <w:r w:rsidRPr="002F557C">
        <w:rPr>
          <w:szCs w:val="22"/>
          <w:lang w:val="pl-PL"/>
        </w:rPr>
        <w:t xml:space="preserve">. Obie należą do grupy leków zwanych lekami rozszerzającymi oskrzela. Leki rozszerzające oskrzela powodują rozluźnienie mięśni dróg oddechowych. </w:t>
      </w:r>
      <w:r>
        <w:rPr>
          <w:szCs w:val="22"/>
          <w:lang w:val="pl-PL"/>
        </w:rPr>
        <w:t xml:space="preserve">Umożliwia to poszerzenie dróg </w:t>
      </w:r>
      <w:r w:rsidRPr="00945B48">
        <w:rPr>
          <w:szCs w:val="22"/>
          <w:lang w:val="pl-PL"/>
        </w:rPr>
        <w:t>oddechowych i ułatwia odd</w:t>
      </w:r>
      <w:r w:rsidRPr="002F557C">
        <w:rPr>
          <w:szCs w:val="22"/>
          <w:lang w:val="pl-PL"/>
        </w:rPr>
        <w:t xml:space="preserve">ychanie. Podczas </w:t>
      </w:r>
      <w:r w:rsidR="00A064AF">
        <w:rPr>
          <w:szCs w:val="22"/>
          <w:lang w:val="pl-PL"/>
        </w:rPr>
        <w:t>wykonywania wdechu</w:t>
      </w:r>
      <w:r w:rsidRPr="002F557C">
        <w:rPr>
          <w:szCs w:val="22"/>
          <w:lang w:val="pl-PL"/>
        </w:rPr>
        <w:t>, inhalator Genuair dostarcza substancje czynne bezpośrednio do płuc.</w:t>
      </w:r>
    </w:p>
    <w:p w14:paraId="409402F3" w14:textId="77777777" w:rsidR="0088302C" w:rsidRPr="002F557C" w:rsidRDefault="0088302C" w:rsidP="002F557C">
      <w:pPr>
        <w:tabs>
          <w:tab w:val="clear" w:pos="567"/>
        </w:tabs>
        <w:autoSpaceDE w:val="0"/>
        <w:autoSpaceDN w:val="0"/>
        <w:adjustRightInd w:val="0"/>
        <w:spacing w:line="240" w:lineRule="auto"/>
        <w:rPr>
          <w:szCs w:val="22"/>
          <w:lang w:val="pl-PL"/>
        </w:rPr>
      </w:pPr>
    </w:p>
    <w:p w14:paraId="0941FE58" w14:textId="77777777" w:rsidR="0088302C" w:rsidRPr="002F557C" w:rsidRDefault="0088302C" w:rsidP="002F557C">
      <w:pPr>
        <w:keepNext/>
        <w:keepLines/>
        <w:tabs>
          <w:tab w:val="clear" w:pos="567"/>
        </w:tabs>
        <w:spacing w:line="240" w:lineRule="auto"/>
        <w:rPr>
          <w:b/>
          <w:szCs w:val="22"/>
          <w:lang w:val="pl-PL"/>
        </w:rPr>
      </w:pPr>
      <w:r w:rsidRPr="002F557C">
        <w:rPr>
          <w:b/>
          <w:bCs/>
          <w:szCs w:val="22"/>
          <w:lang w:val="pl-PL"/>
        </w:rPr>
        <w:t>W jakim celu stosuje się lek Duaklir Genuair</w:t>
      </w:r>
    </w:p>
    <w:p w14:paraId="43C7362F" w14:textId="77777777" w:rsidR="0088302C" w:rsidRPr="002F557C" w:rsidRDefault="0088302C" w:rsidP="002F557C">
      <w:pPr>
        <w:keepNext/>
        <w:keepLines/>
        <w:tabs>
          <w:tab w:val="clear" w:pos="567"/>
        </w:tabs>
        <w:spacing w:line="240" w:lineRule="auto"/>
        <w:rPr>
          <w:iCs/>
          <w:noProof/>
          <w:szCs w:val="22"/>
          <w:lang w:val="pl-PL"/>
        </w:rPr>
      </w:pPr>
      <w:r w:rsidRPr="002F557C">
        <w:rPr>
          <w:szCs w:val="22"/>
          <w:lang w:val="pl-PL"/>
        </w:rPr>
        <w:t xml:space="preserve">Lek Duaklir Genuair stosowany jest u </w:t>
      </w:r>
      <w:r w:rsidRPr="00302B42">
        <w:rPr>
          <w:szCs w:val="22"/>
          <w:lang w:val="pl-PL"/>
        </w:rPr>
        <w:t>dorosłych</w:t>
      </w:r>
      <w:r>
        <w:rPr>
          <w:szCs w:val="22"/>
          <w:lang w:val="pl-PL"/>
        </w:rPr>
        <w:t xml:space="preserve"> </w:t>
      </w:r>
      <w:r w:rsidRPr="002F557C">
        <w:rPr>
          <w:szCs w:val="22"/>
          <w:lang w:val="pl-PL"/>
        </w:rPr>
        <w:t xml:space="preserve">pacjentów mających trudności </w:t>
      </w:r>
      <w:r w:rsidR="007825DD">
        <w:rPr>
          <w:szCs w:val="22"/>
          <w:lang w:val="pl-PL"/>
        </w:rPr>
        <w:t>w</w:t>
      </w:r>
      <w:r w:rsidRPr="002F557C">
        <w:rPr>
          <w:szCs w:val="22"/>
          <w:lang w:val="pl-PL"/>
        </w:rPr>
        <w:t xml:space="preserve"> oddychani</w:t>
      </w:r>
      <w:r w:rsidR="007825DD">
        <w:rPr>
          <w:szCs w:val="22"/>
          <w:lang w:val="pl-PL"/>
        </w:rPr>
        <w:t>u</w:t>
      </w:r>
      <w:r w:rsidRPr="002F557C">
        <w:rPr>
          <w:szCs w:val="22"/>
          <w:lang w:val="pl-PL"/>
        </w:rPr>
        <w:t xml:space="preserve"> z powodu choroby</w:t>
      </w:r>
      <w:r w:rsidR="00A064AF">
        <w:rPr>
          <w:szCs w:val="22"/>
          <w:lang w:val="pl-PL"/>
        </w:rPr>
        <w:t xml:space="preserve"> płuc</w:t>
      </w:r>
      <w:r w:rsidRPr="002F557C">
        <w:rPr>
          <w:szCs w:val="22"/>
          <w:lang w:val="pl-PL"/>
        </w:rPr>
        <w:t xml:space="preserve"> nazywanej przewlekłą obturacyjną chorobą płuc (POChP)</w:t>
      </w:r>
      <w:r>
        <w:rPr>
          <w:szCs w:val="22"/>
          <w:lang w:val="pl-PL"/>
        </w:rPr>
        <w:t xml:space="preserve">, w której drogi oddechowe i </w:t>
      </w:r>
      <w:r w:rsidRPr="00945B48">
        <w:rPr>
          <w:szCs w:val="22"/>
          <w:lang w:val="pl-PL"/>
        </w:rPr>
        <w:t>pęcherzyki w</w:t>
      </w:r>
      <w:r>
        <w:rPr>
          <w:szCs w:val="22"/>
          <w:lang w:val="pl-PL"/>
        </w:rPr>
        <w:t xml:space="preserve"> płucach ulegają uszkodzeniu, zwężeniu lub zatkaniu</w:t>
      </w:r>
      <w:r w:rsidRPr="002F557C">
        <w:rPr>
          <w:szCs w:val="22"/>
          <w:lang w:val="pl-PL"/>
        </w:rPr>
        <w:t xml:space="preserve">. </w:t>
      </w:r>
      <w:r>
        <w:rPr>
          <w:szCs w:val="22"/>
          <w:lang w:val="pl-PL"/>
        </w:rPr>
        <w:t>Poprzez rozszerzenie</w:t>
      </w:r>
      <w:r w:rsidRPr="002F557C">
        <w:rPr>
          <w:szCs w:val="22"/>
          <w:lang w:val="pl-PL"/>
        </w:rPr>
        <w:t xml:space="preserve"> dr</w:t>
      </w:r>
      <w:r>
        <w:rPr>
          <w:szCs w:val="22"/>
          <w:lang w:val="pl-PL"/>
        </w:rPr>
        <w:t>óg</w:t>
      </w:r>
      <w:r w:rsidRPr="002F557C">
        <w:rPr>
          <w:szCs w:val="22"/>
          <w:lang w:val="pl-PL"/>
        </w:rPr>
        <w:t xml:space="preserve"> oddechow</w:t>
      </w:r>
      <w:r>
        <w:rPr>
          <w:szCs w:val="22"/>
          <w:lang w:val="pl-PL"/>
        </w:rPr>
        <w:t xml:space="preserve">ych lek </w:t>
      </w:r>
      <w:r w:rsidRPr="002F557C">
        <w:rPr>
          <w:szCs w:val="22"/>
          <w:lang w:val="pl-PL"/>
        </w:rPr>
        <w:t>łagodzi objawy, takie jak dusznoś</w:t>
      </w:r>
      <w:r>
        <w:rPr>
          <w:szCs w:val="22"/>
          <w:lang w:val="pl-PL"/>
        </w:rPr>
        <w:t>ć</w:t>
      </w:r>
      <w:r w:rsidRPr="002F557C">
        <w:rPr>
          <w:szCs w:val="22"/>
          <w:lang w:val="pl-PL"/>
        </w:rPr>
        <w:t xml:space="preserve">. Regularne przyjmowanie leku Duaklir Genuair </w:t>
      </w:r>
      <w:r w:rsidR="004B44C7">
        <w:rPr>
          <w:szCs w:val="22"/>
          <w:lang w:val="pl-PL"/>
        </w:rPr>
        <w:t>zmniejszy</w:t>
      </w:r>
      <w:r w:rsidRPr="002F557C">
        <w:rPr>
          <w:szCs w:val="22"/>
          <w:lang w:val="pl-PL"/>
        </w:rPr>
        <w:t xml:space="preserve"> wpływ POChP na codzienne życie pacjenta.</w:t>
      </w:r>
    </w:p>
    <w:p w14:paraId="4C76761A" w14:textId="77777777" w:rsidR="0088302C" w:rsidRPr="002F557C" w:rsidRDefault="0088302C" w:rsidP="002F557C">
      <w:pPr>
        <w:tabs>
          <w:tab w:val="clear" w:pos="567"/>
        </w:tabs>
        <w:spacing w:line="240" w:lineRule="auto"/>
        <w:ind w:right="-2"/>
        <w:rPr>
          <w:noProof/>
          <w:szCs w:val="22"/>
          <w:lang w:val="pl-PL"/>
        </w:rPr>
      </w:pPr>
    </w:p>
    <w:p w14:paraId="779D92CB" w14:textId="77777777" w:rsidR="0088302C" w:rsidRPr="002F557C" w:rsidRDefault="0088302C" w:rsidP="002F557C">
      <w:pPr>
        <w:tabs>
          <w:tab w:val="clear" w:pos="567"/>
        </w:tabs>
        <w:spacing w:line="240" w:lineRule="auto"/>
        <w:ind w:right="-2"/>
        <w:rPr>
          <w:noProof/>
          <w:szCs w:val="22"/>
          <w:lang w:val="pl-PL"/>
        </w:rPr>
      </w:pPr>
    </w:p>
    <w:p w14:paraId="73155D4B" w14:textId="77777777" w:rsidR="0088302C" w:rsidRPr="002F557C" w:rsidRDefault="0088302C" w:rsidP="002F557C">
      <w:pPr>
        <w:keepNext/>
        <w:keepLines/>
        <w:spacing w:line="240" w:lineRule="auto"/>
        <w:ind w:right="-2"/>
        <w:rPr>
          <w:b/>
          <w:noProof/>
          <w:szCs w:val="22"/>
          <w:lang w:val="pl-PL"/>
        </w:rPr>
      </w:pPr>
      <w:r w:rsidRPr="002F557C">
        <w:rPr>
          <w:b/>
          <w:bCs/>
          <w:szCs w:val="22"/>
          <w:lang w:val="pl-PL"/>
        </w:rPr>
        <w:t>2.</w:t>
      </w:r>
      <w:r w:rsidRPr="002F557C">
        <w:rPr>
          <w:b/>
          <w:bCs/>
          <w:szCs w:val="22"/>
          <w:lang w:val="pl-PL"/>
        </w:rPr>
        <w:tab/>
        <w:t>Informacje ważne przed zastosowaniem leku Duaklir Genuair</w:t>
      </w:r>
      <w:r w:rsidRPr="002F557C">
        <w:rPr>
          <w:szCs w:val="22"/>
          <w:lang w:val="pl-PL"/>
        </w:rPr>
        <w:t xml:space="preserve"> </w:t>
      </w:r>
    </w:p>
    <w:p w14:paraId="15A907A6" w14:textId="77777777" w:rsidR="0088302C" w:rsidRPr="002F557C" w:rsidRDefault="0088302C" w:rsidP="002F557C">
      <w:pPr>
        <w:keepNext/>
        <w:keepLines/>
        <w:tabs>
          <w:tab w:val="clear" w:pos="567"/>
        </w:tabs>
        <w:spacing w:line="240" w:lineRule="auto"/>
        <w:outlineLvl w:val="0"/>
        <w:rPr>
          <w:i/>
          <w:noProof/>
          <w:szCs w:val="22"/>
          <w:lang w:val="pl-PL"/>
        </w:rPr>
      </w:pPr>
    </w:p>
    <w:p w14:paraId="10973975" w14:textId="77777777" w:rsidR="0088302C" w:rsidRPr="002F557C" w:rsidRDefault="0088302C" w:rsidP="002F557C">
      <w:pPr>
        <w:keepNext/>
        <w:keepLines/>
        <w:tabs>
          <w:tab w:val="clear" w:pos="567"/>
        </w:tabs>
        <w:spacing w:line="240" w:lineRule="auto"/>
        <w:outlineLvl w:val="0"/>
        <w:rPr>
          <w:noProof/>
          <w:szCs w:val="22"/>
          <w:lang w:val="pl-PL"/>
        </w:rPr>
      </w:pPr>
      <w:r w:rsidRPr="002F557C">
        <w:rPr>
          <w:b/>
          <w:bCs/>
          <w:szCs w:val="22"/>
          <w:lang w:val="pl-PL"/>
        </w:rPr>
        <w:t>Kiedy nie stosować leku Duaklir Genuair:</w:t>
      </w:r>
    </w:p>
    <w:p w14:paraId="1484024B" w14:textId="77777777" w:rsidR="0088302C" w:rsidRPr="002F557C" w:rsidRDefault="0088302C" w:rsidP="00E9510F">
      <w:pPr>
        <w:keepNext/>
        <w:keepLines/>
        <w:numPr>
          <w:ilvl w:val="0"/>
          <w:numId w:val="1"/>
        </w:numPr>
        <w:tabs>
          <w:tab w:val="clear" w:pos="567"/>
        </w:tabs>
        <w:spacing w:line="240" w:lineRule="auto"/>
        <w:ind w:left="567" w:hanging="567"/>
        <w:rPr>
          <w:noProof/>
          <w:szCs w:val="22"/>
          <w:lang w:val="pl-PL"/>
        </w:rPr>
      </w:pPr>
      <w:r w:rsidRPr="002F557C">
        <w:rPr>
          <w:szCs w:val="22"/>
          <w:lang w:val="pl-PL"/>
        </w:rPr>
        <w:t xml:space="preserve">jeśli pacjent </w:t>
      </w:r>
      <w:r w:rsidR="00A064AF">
        <w:rPr>
          <w:szCs w:val="22"/>
          <w:lang w:val="pl-PL"/>
        </w:rPr>
        <w:t>ma</w:t>
      </w:r>
      <w:r w:rsidRPr="002F557C">
        <w:rPr>
          <w:szCs w:val="22"/>
          <w:lang w:val="pl-PL"/>
        </w:rPr>
        <w:t xml:space="preserve"> uczu</w:t>
      </w:r>
      <w:r>
        <w:rPr>
          <w:szCs w:val="22"/>
          <w:lang w:val="pl-PL"/>
        </w:rPr>
        <w:t>l</w:t>
      </w:r>
      <w:r w:rsidR="00A064AF">
        <w:rPr>
          <w:szCs w:val="22"/>
          <w:lang w:val="pl-PL"/>
        </w:rPr>
        <w:t>enie</w:t>
      </w:r>
      <w:r w:rsidRPr="002F557C">
        <w:rPr>
          <w:szCs w:val="22"/>
          <w:lang w:val="pl-PL"/>
        </w:rPr>
        <w:t xml:space="preserve"> na </w:t>
      </w:r>
      <w:r w:rsidR="00C5206E" w:rsidRPr="0064238B">
        <w:rPr>
          <w:szCs w:val="22"/>
          <w:lang w:val="pl-PL"/>
        </w:rPr>
        <w:t>aklidyn</w:t>
      </w:r>
      <w:r w:rsidR="004A1673">
        <w:rPr>
          <w:szCs w:val="22"/>
          <w:lang w:val="pl-PL"/>
        </w:rPr>
        <w:t>ę</w:t>
      </w:r>
      <w:r w:rsidRPr="002F557C">
        <w:rPr>
          <w:szCs w:val="22"/>
          <w:lang w:val="pl-PL"/>
        </w:rPr>
        <w:t>, formoterolu</w:t>
      </w:r>
      <w:r w:rsidR="007825DD">
        <w:rPr>
          <w:szCs w:val="22"/>
          <w:lang w:val="pl-PL"/>
        </w:rPr>
        <w:t xml:space="preserve"> fumaran dwuwodny</w:t>
      </w:r>
      <w:r>
        <w:rPr>
          <w:szCs w:val="22"/>
          <w:lang w:val="pl-PL"/>
        </w:rPr>
        <w:t xml:space="preserve"> </w:t>
      </w:r>
      <w:r w:rsidRPr="00443D9B">
        <w:rPr>
          <w:szCs w:val="22"/>
          <w:lang w:val="pl-PL"/>
        </w:rPr>
        <w:t xml:space="preserve">lub na inny </w:t>
      </w:r>
      <w:r w:rsidRPr="00233F77">
        <w:rPr>
          <w:szCs w:val="22"/>
          <w:lang w:val="pl-PL"/>
        </w:rPr>
        <w:t xml:space="preserve">składnik tego leku </w:t>
      </w:r>
      <w:r w:rsidR="004B44C7">
        <w:rPr>
          <w:szCs w:val="22"/>
          <w:lang w:val="pl-PL"/>
        </w:rPr>
        <w:t>(wymieniony w pu</w:t>
      </w:r>
      <w:r w:rsidR="003F434E">
        <w:rPr>
          <w:szCs w:val="22"/>
          <w:lang w:val="pl-PL"/>
        </w:rPr>
        <w:t>nkcie 6)</w:t>
      </w:r>
      <w:r w:rsidR="001B7F73">
        <w:rPr>
          <w:szCs w:val="22"/>
          <w:lang w:val="pl-PL"/>
        </w:rPr>
        <w:t>.</w:t>
      </w:r>
    </w:p>
    <w:p w14:paraId="2758A0FC" w14:textId="77777777" w:rsidR="0088302C" w:rsidRPr="002F557C" w:rsidRDefault="0088302C" w:rsidP="002F557C">
      <w:pPr>
        <w:tabs>
          <w:tab w:val="clear" w:pos="567"/>
        </w:tabs>
        <w:spacing w:line="240" w:lineRule="auto"/>
        <w:rPr>
          <w:noProof/>
          <w:szCs w:val="22"/>
          <w:lang w:val="pl-PL"/>
        </w:rPr>
      </w:pPr>
    </w:p>
    <w:p w14:paraId="0E249DB2" w14:textId="77777777" w:rsidR="0088302C" w:rsidRPr="002F557C" w:rsidRDefault="0088302C" w:rsidP="002F557C">
      <w:pPr>
        <w:keepNext/>
        <w:keepLines/>
        <w:tabs>
          <w:tab w:val="clear" w:pos="567"/>
        </w:tabs>
        <w:spacing w:line="240" w:lineRule="auto"/>
        <w:outlineLvl w:val="0"/>
        <w:rPr>
          <w:b/>
          <w:noProof/>
          <w:szCs w:val="22"/>
          <w:lang w:val="pl-PL"/>
        </w:rPr>
      </w:pPr>
      <w:r w:rsidRPr="002F557C">
        <w:rPr>
          <w:b/>
          <w:bCs/>
          <w:szCs w:val="22"/>
          <w:lang w:val="pl-PL"/>
        </w:rPr>
        <w:t>Ostrzeżenia i środki ostrożności</w:t>
      </w:r>
    </w:p>
    <w:p w14:paraId="2DC26758" w14:textId="77777777" w:rsidR="0088302C" w:rsidRPr="002F557C" w:rsidRDefault="0088302C" w:rsidP="002F557C">
      <w:pPr>
        <w:keepNext/>
        <w:keepLines/>
        <w:tabs>
          <w:tab w:val="clear" w:pos="567"/>
        </w:tabs>
        <w:spacing w:line="240" w:lineRule="auto"/>
        <w:rPr>
          <w:szCs w:val="22"/>
          <w:lang w:val="pl-PL"/>
        </w:rPr>
      </w:pPr>
      <w:r w:rsidRPr="002F557C">
        <w:rPr>
          <w:szCs w:val="22"/>
          <w:lang w:val="pl-PL"/>
        </w:rPr>
        <w:t>Przed rozpoczęciem stosowania leku Duaklir Genuair należy omówić</w:t>
      </w:r>
      <w:r>
        <w:rPr>
          <w:szCs w:val="22"/>
          <w:lang w:val="pl-PL"/>
        </w:rPr>
        <w:t xml:space="preserve"> </w:t>
      </w:r>
      <w:r w:rsidRPr="002F557C">
        <w:rPr>
          <w:szCs w:val="22"/>
          <w:lang w:val="pl-PL"/>
        </w:rPr>
        <w:t>z lekarzem, farmaceutą lub pielęgniarką, jeśli u pacjenta występują jakiekolwiek z następujących stanów</w:t>
      </w:r>
      <w:r w:rsidR="00A064AF">
        <w:rPr>
          <w:szCs w:val="22"/>
          <w:lang w:val="pl-PL"/>
        </w:rPr>
        <w:t xml:space="preserve"> lub </w:t>
      </w:r>
      <w:r w:rsidRPr="002F557C">
        <w:rPr>
          <w:szCs w:val="22"/>
          <w:lang w:val="pl-PL"/>
        </w:rPr>
        <w:t>objawów:</w:t>
      </w:r>
    </w:p>
    <w:p w14:paraId="16035EDB" w14:textId="77777777" w:rsidR="0088302C" w:rsidRPr="002F557C" w:rsidRDefault="0088302C" w:rsidP="00E9510F">
      <w:pPr>
        <w:numPr>
          <w:ilvl w:val="0"/>
          <w:numId w:val="2"/>
        </w:numPr>
        <w:tabs>
          <w:tab w:val="clear" w:pos="567"/>
        </w:tabs>
        <w:spacing w:line="240" w:lineRule="auto"/>
        <w:ind w:left="567" w:hanging="567"/>
        <w:rPr>
          <w:szCs w:val="22"/>
          <w:lang w:val="pl-PL"/>
        </w:rPr>
      </w:pPr>
      <w:r w:rsidRPr="002F557C">
        <w:rPr>
          <w:szCs w:val="22"/>
          <w:lang w:val="pl-PL"/>
        </w:rPr>
        <w:t xml:space="preserve">Jeśli pacjent </w:t>
      </w:r>
      <w:r w:rsidR="00A064AF">
        <w:rPr>
          <w:szCs w:val="22"/>
          <w:lang w:val="pl-PL"/>
        </w:rPr>
        <w:t>ma</w:t>
      </w:r>
      <w:r>
        <w:rPr>
          <w:szCs w:val="22"/>
          <w:lang w:val="pl-PL"/>
        </w:rPr>
        <w:t xml:space="preserve"> </w:t>
      </w:r>
      <w:r w:rsidRPr="002F557C">
        <w:rPr>
          <w:szCs w:val="22"/>
          <w:lang w:val="pl-PL"/>
        </w:rPr>
        <w:t>astmę oskrzelową. Tego leku nie należy stosować w leczeniu astmy oskrzelowej.</w:t>
      </w:r>
    </w:p>
    <w:p w14:paraId="1A5AC0C4" w14:textId="77777777" w:rsidR="0088302C" w:rsidRPr="002F557C" w:rsidRDefault="0088302C" w:rsidP="00E9510F">
      <w:pPr>
        <w:numPr>
          <w:ilvl w:val="0"/>
          <w:numId w:val="2"/>
        </w:numPr>
        <w:tabs>
          <w:tab w:val="clear" w:pos="567"/>
        </w:tabs>
        <w:spacing w:line="240" w:lineRule="auto"/>
        <w:ind w:left="567" w:hanging="567"/>
        <w:rPr>
          <w:szCs w:val="22"/>
          <w:lang w:val="pl-PL"/>
        </w:rPr>
      </w:pPr>
      <w:r w:rsidRPr="002F557C">
        <w:rPr>
          <w:szCs w:val="22"/>
          <w:lang w:val="pl-PL"/>
        </w:rPr>
        <w:t xml:space="preserve">Jeśli u pacjenta występują problemy </w:t>
      </w:r>
      <w:r w:rsidR="00112146">
        <w:rPr>
          <w:szCs w:val="22"/>
          <w:lang w:val="pl-PL"/>
        </w:rPr>
        <w:t xml:space="preserve">dotyczące </w:t>
      </w:r>
      <w:r w:rsidR="00112146" w:rsidRPr="002F557C">
        <w:rPr>
          <w:szCs w:val="22"/>
          <w:lang w:val="pl-PL"/>
        </w:rPr>
        <w:t>serc</w:t>
      </w:r>
      <w:r w:rsidR="00112146">
        <w:rPr>
          <w:szCs w:val="22"/>
          <w:lang w:val="pl-PL"/>
        </w:rPr>
        <w:t>a</w:t>
      </w:r>
      <w:r w:rsidRPr="002F557C">
        <w:rPr>
          <w:szCs w:val="22"/>
          <w:lang w:val="pl-PL"/>
        </w:rPr>
        <w:t xml:space="preserve">. </w:t>
      </w:r>
    </w:p>
    <w:p w14:paraId="26A1E470" w14:textId="77777777" w:rsidR="0088302C" w:rsidRPr="00522D4E" w:rsidRDefault="0088302C" w:rsidP="00E9510F">
      <w:pPr>
        <w:numPr>
          <w:ilvl w:val="0"/>
          <w:numId w:val="2"/>
        </w:numPr>
        <w:tabs>
          <w:tab w:val="clear" w:pos="567"/>
        </w:tabs>
        <w:spacing w:line="240" w:lineRule="auto"/>
        <w:ind w:left="567" w:hanging="567"/>
        <w:rPr>
          <w:szCs w:val="22"/>
          <w:lang w:val="pl-PL"/>
        </w:rPr>
      </w:pPr>
      <w:r w:rsidRPr="002F557C">
        <w:rPr>
          <w:szCs w:val="22"/>
          <w:lang w:val="pl-PL"/>
        </w:rPr>
        <w:t>Jeśli pacjent</w:t>
      </w:r>
      <w:r>
        <w:rPr>
          <w:szCs w:val="22"/>
          <w:lang w:val="pl-PL"/>
        </w:rPr>
        <w:t xml:space="preserve"> </w:t>
      </w:r>
      <w:r w:rsidR="00A064AF">
        <w:rPr>
          <w:szCs w:val="22"/>
          <w:lang w:val="pl-PL"/>
        </w:rPr>
        <w:t>ma</w:t>
      </w:r>
      <w:r w:rsidRPr="002F557C">
        <w:rPr>
          <w:szCs w:val="22"/>
          <w:lang w:val="pl-PL"/>
        </w:rPr>
        <w:t xml:space="preserve"> </w:t>
      </w:r>
      <w:r>
        <w:rPr>
          <w:szCs w:val="22"/>
          <w:lang w:val="pl-PL"/>
        </w:rPr>
        <w:t>padaczkę</w:t>
      </w:r>
      <w:r w:rsidRPr="002F557C">
        <w:rPr>
          <w:szCs w:val="22"/>
          <w:lang w:val="pl-PL"/>
        </w:rPr>
        <w:t>.</w:t>
      </w:r>
    </w:p>
    <w:p w14:paraId="2BC5703C" w14:textId="77777777" w:rsidR="0088302C" w:rsidRPr="002F557C" w:rsidRDefault="0088302C" w:rsidP="00E9510F">
      <w:pPr>
        <w:numPr>
          <w:ilvl w:val="0"/>
          <w:numId w:val="2"/>
        </w:numPr>
        <w:tabs>
          <w:tab w:val="clear" w:pos="567"/>
        </w:tabs>
        <w:spacing w:line="240" w:lineRule="auto"/>
        <w:ind w:left="567" w:hanging="567"/>
        <w:rPr>
          <w:szCs w:val="22"/>
          <w:lang w:val="pl-PL"/>
        </w:rPr>
      </w:pPr>
      <w:r w:rsidRPr="002F557C">
        <w:rPr>
          <w:szCs w:val="22"/>
          <w:lang w:val="pl-PL"/>
        </w:rPr>
        <w:t xml:space="preserve">Jeśli pacjent ma problemy </w:t>
      </w:r>
      <w:r w:rsidR="00112146">
        <w:rPr>
          <w:szCs w:val="22"/>
          <w:lang w:val="pl-PL"/>
        </w:rPr>
        <w:t xml:space="preserve">dotyczące </w:t>
      </w:r>
      <w:r w:rsidR="00112146" w:rsidRPr="002F557C">
        <w:rPr>
          <w:szCs w:val="22"/>
          <w:lang w:val="pl-PL"/>
        </w:rPr>
        <w:t>tarczyc</w:t>
      </w:r>
      <w:r w:rsidR="00112146">
        <w:rPr>
          <w:szCs w:val="22"/>
          <w:lang w:val="pl-PL"/>
        </w:rPr>
        <w:t>y</w:t>
      </w:r>
      <w:r w:rsidRPr="002F557C">
        <w:rPr>
          <w:szCs w:val="22"/>
          <w:lang w:val="pl-PL"/>
        </w:rPr>
        <w:t xml:space="preserve"> (</w:t>
      </w:r>
      <w:r>
        <w:rPr>
          <w:szCs w:val="22"/>
          <w:lang w:val="pl-PL"/>
        </w:rPr>
        <w:t>tyreotoksykozę</w:t>
      </w:r>
      <w:r w:rsidRPr="002F557C">
        <w:rPr>
          <w:szCs w:val="22"/>
          <w:lang w:val="pl-PL"/>
        </w:rPr>
        <w:t>).</w:t>
      </w:r>
    </w:p>
    <w:p w14:paraId="506F7594" w14:textId="77777777" w:rsidR="0088302C" w:rsidRPr="002F557C" w:rsidRDefault="0088302C" w:rsidP="00E9510F">
      <w:pPr>
        <w:numPr>
          <w:ilvl w:val="0"/>
          <w:numId w:val="2"/>
        </w:numPr>
        <w:tabs>
          <w:tab w:val="clear" w:pos="567"/>
        </w:tabs>
        <w:spacing w:line="240" w:lineRule="auto"/>
        <w:ind w:left="567" w:hanging="567"/>
        <w:rPr>
          <w:szCs w:val="22"/>
          <w:lang w:val="pl-PL"/>
        </w:rPr>
      </w:pPr>
      <w:r w:rsidRPr="002F557C">
        <w:rPr>
          <w:szCs w:val="22"/>
          <w:lang w:val="pl-PL"/>
        </w:rPr>
        <w:lastRenderedPageBreak/>
        <w:t xml:space="preserve">Jeśli pacjent </w:t>
      </w:r>
      <w:r w:rsidR="00A064AF">
        <w:rPr>
          <w:szCs w:val="22"/>
          <w:lang w:val="pl-PL"/>
        </w:rPr>
        <w:t>ma</w:t>
      </w:r>
      <w:r w:rsidRPr="002F557C">
        <w:rPr>
          <w:szCs w:val="22"/>
          <w:lang w:val="pl-PL"/>
        </w:rPr>
        <w:t xml:space="preserve"> nowotwór w jednym z nadnerczy (guz chromochłonny).</w:t>
      </w:r>
    </w:p>
    <w:p w14:paraId="5EFE890D" w14:textId="77777777" w:rsidR="0088302C" w:rsidRPr="002F557C" w:rsidRDefault="0088302C" w:rsidP="00E9510F">
      <w:pPr>
        <w:numPr>
          <w:ilvl w:val="0"/>
          <w:numId w:val="2"/>
        </w:numPr>
        <w:tabs>
          <w:tab w:val="clear" w:pos="567"/>
        </w:tabs>
        <w:spacing w:line="240" w:lineRule="auto"/>
        <w:ind w:left="567" w:hanging="567"/>
        <w:rPr>
          <w:szCs w:val="22"/>
          <w:lang w:val="pl-PL"/>
        </w:rPr>
      </w:pPr>
      <w:r w:rsidRPr="002F557C">
        <w:rPr>
          <w:szCs w:val="22"/>
          <w:lang w:val="pl-PL"/>
        </w:rPr>
        <w:t>Jeśli pacjent ma trudności w oddawaniu moczu</w:t>
      </w:r>
      <w:r>
        <w:rPr>
          <w:szCs w:val="22"/>
          <w:lang w:val="pl-PL"/>
        </w:rPr>
        <w:t xml:space="preserve"> lub problemy związane z powiększeniem prostaty</w:t>
      </w:r>
      <w:r w:rsidRPr="002F557C">
        <w:rPr>
          <w:szCs w:val="22"/>
          <w:lang w:val="pl-PL"/>
        </w:rPr>
        <w:t>.</w:t>
      </w:r>
    </w:p>
    <w:p w14:paraId="65DCB334" w14:textId="77777777" w:rsidR="0088302C" w:rsidRPr="002F557C" w:rsidRDefault="0088302C" w:rsidP="00E9510F">
      <w:pPr>
        <w:numPr>
          <w:ilvl w:val="0"/>
          <w:numId w:val="2"/>
        </w:numPr>
        <w:tabs>
          <w:tab w:val="clear" w:pos="567"/>
        </w:tabs>
        <w:spacing w:line="240" w:lineRule="auto"/>
        <w:ind w:left="567" w:hanging="567"/>
        <w:rPr>
          <w:szCs w:val="22"/>
          <w:lang w:val="pl-PL"/>
        </w:rPr>
      </w:pPr>
      <w:r w:rsidRPr="002F557C">
        <w:rPr>
          <w:szCs w:val="22"/>
          <w:lang w:val="pl-PL"/>
        </w:rPr>
        <w:t>Jeśli</w:t>
      </w:r>
      <w:r>
        <w:rPr>
          <w:szCs w:val="22"/>
          <w:lang w:val="pl-PL"/>
        </w:rPr>
        <w:t xml:space="preserve"> u</w:t>
      </w:r>
      <w:r w:rsidRPr="002F557C">
        <w:rPr>
          <w:szCs w:val="22"/>
          <w:lang w:val="pl-PL"/>
        </w:rPr>
        <w:t xml:space="preserve"> pacjent</w:t>
      </w:r>
      <w:r>
        <w:rPr>
          <w:szCs w:val="22"/>
          <w:lang w:val="pl-PL"/>
        </w:rPr>
        <w:t>a występuje</w:t>
      </w:r>
      <w:r w:rsidRPr="002F557C">
        <w:rPr>
          <w:szCs w:val="22"/>
          <w:lang w:val="pl-PL"/>
        </w:rPr>
        <w:t xml:space="preserve"> </w:t>
      </w:r>
      <w:r w:rsidRPr="00ED5FBF">
        <w:rPr>
          <w:szCs w:val="22"/>
          <w:lang w:val="pl-PL"/>
        </w:rPr>
        <w:t>chorob</w:t>
      </w:r>
      <w:r>
        <w:rPr>
          <w:szCs w:val="22"/>
          <w:lang w:val="pl-PL"/>
        </w:rPr>
        <w:t>a</w:t>
      </w:r>
      <w:r w:rsidRPr="00ED5FBF">
        <w:rPr>
          <w:szCs w:val="22"/>
          <w:lang w:val="pl-PL"/>
        </w:rPr>
        <w:t xml:space="preserve"> oczu</w:t>
      </w:r>
      <w:r w:rsidRPr="002F557C">
        <w:rPr>
          <w:szCs w:val="22"/>
          <w:lang w:val="pl-PL"/>
        </w:rPr>
        <w:t>, tzw. jaskr</w:t>
      </w:r>
      <w:r>
        <w:rPr>
          <w:szCs w:val="22"/>
          <w:lang w:val="pl-PL"/>
        </w:rPr>
        <w:t>a</w:t>
      </w:r>
      <w:r w:rsidRPr="002F557C">
        <w:rPr>
          <w:szCs w:val="22"/>
          <w:lang w:val="pl-PL"/>
        </w:rPr>
        <w:t xml:space="preserve"> z wąskim kątem przesączania</w:t>
      </w:r>
      <w:r>
        <w:rPr>
          <w:szCs w:val="22"/>
          <w:lang w:val="pl-PL"/>
        </w:rPr>
        <w:t>, która prowadzi do wzrostu ciśnienia w gałce ocznej</w:t>
      </w:r>
      <w:r w:rsidRPr="002F557C">
        <w:rPr>
          <w:szCs w:val="22"/>
          <w:lang w:val="pl-PL"/>
        </w:rPr>
        <w:t>.</w:t>
      </w:r>
    </w:p>
    <w:p w14:paraId="5ED3B8EA" w14:textId="77777777" w:rsidR="0088302C" w:rsidRPr="002F557C" w:rsidRDefault="0088302C" w:rsidP="002F557C">
      <w:pPr>
        <w:tabs>
          <w:tab w:val="clear" w:pos="567"/>
        </w:tabs>
        <w:spacing w:line="240" w:lineRule="auto"/>
        <w:rPr>
          <w:b/>
          <w:szCs w:val="22"/>
          <w:lang w:val="pl-PL"/>
        </w:rPr>
      </w:pPr>
    </w:p>
    <w:p w14:paraId="7B69DFD7" w14:textId="77777777" w:rsidR="0088302C" w:rsidRDefault="0088302C" w:rsidP="002F557C">
      <w:pPr>
        <w:keepNext/>
        <w:keepLines/>
        <w:tabs>
          <w:tab w:val="clear" w:pos="567"/>
        </w:tabs>
        <w:spacing w:line="240" w:lineRule="auto"/>
        <w:rPr>
          <w:szCs w:val="22"/>
          <w:lang w:val="pl-PL"/>
        </w:rPr>
      </w:pPr>
      <w:r w:rsidRPr="002F557C">
        <w:rPr>
          <w:b/>
          <w:bCs/>
          <w:szCs w:val="22"/>
          <w:lang w:val="pl-PL"/>
        </w:rPr>
        <w:t xml:space="preserve">Należy </w:t>
      </w:r>
      <w:r w:rsidR="00A064AF">
        <w:rPr>
          <w:b/>
          <w:bCs/>
          <w:szCs w:val="22"/>
          <w:lang w:val="pl-PL"/>
        </w:rPr>
        <w:t>przerwać</w:t>
      </w:r>
      <w:r w:rsidRPr="002F557C">
        <w:rPr>
          <w:b/>
          <w:bCs/>
          <w:szCs w:val="22"/>
          <w:lang w:val="pl-PL"/>
        </w:rPr>
        <w:t xml:space="preserve"> stosowani</w:t>
      </w:r>
      <w:r w:rsidR="00A064AF">
        <w:rPr>
          <w:b/>
          <w:bCs/>
          <w:szCs w:val="22"/>
          <w:lang w:val="pl-PL"/>
        </w:rPr>
        <w:t>e</w:t>
      </w:r>
      <w:r w:rsidRPr="002F557C">
        <w:rPr>
          <w:b/>
          <w:bCs/>
          <w:szCs w:val="22"/>
          <w:lang w:val="pl-PL"/>
        </w:rPr>
        <w:t xml:space="preserve"> leku Duaklir Genuair i niezwłocznie zasięgnąć porady lekarskiej</w:t>
      </w:r>
      <w:r w:rsidR="00A064AF">
        <w:rPr>
          <w:b/>
          <w:bCs/>
          <w:szCs w:val="22"/>
          <w:lang w:val="pl-PL"/>
        </w:rPr>
        <w:t>,</w:t>
      </w:r>
      <w:r w:rsidRPr="002F557C">
        <w:rPr>
          <w:szCs w:val="22"/>
          <w:lang w:val="pl-PL"/>
        </w:rPr>
        <w:t xml:space="preserve"> </w:t>
      </w:r>
      <w:r w:rsidRPr="002F557C">
        <w:rPr>
          <w:b/>
          <w:bCs/>
          <w:szCs w:val="22"/>
          <w:lang w:val="pl-PL"/>
        </w:rPr>
        <w:t>jeśli u pacjenta występują jakiekolwiek z następujących objawów</w:t>
      </w:r>
      <w:r w:rsidRPr="002F557C">
        <w:rPr>
          <w:szCs w:val="22"/>
          <w:lang w:val="pl-PL"/>
        </w:rPr>
        <w:t>:</w:t>
      </w:r>
    </w:p>
    <w:p w14:paraId="27BD3E75" w14:textId="77777777" w:rsidR="00A43058" w:rsidRPr="002F557C" w:rsidRDefault="00A43058" w:rsidP="002F557C">
      <w:pPr>
        <w:keepNext/>
        <w:keepLines/>
        <w:tabs>
          <w:tab w:val="clear" w:pos="567"/>
        </w:tabs>
        <w:spacing w:line="240" w:lineRule="auto"/>
        <w:rPr>
          <w:szCs w:val="22"/>
          <w:lang w:val="pl-PL"/>
        </w:rPr>
      </w:pPr>
    </w:p>
    <w:p w14:paraId="2211D204" w14:textId="77777777" w:rsidR="0088302C" w:rsidRPr="00C84DCF" w:rsidRDefault="0088302C" w:rsidP="00E9510F">
      <w:pPr>
        <w:numPr>
          <w:ilvl w:val="0"/>
          <w:numId w:val="2"/>
        </w:numPr>
        <w:tabs>
          <w:tab w:val="clear" w:pos="567"/>
        </w:tabs>
        <w:spacing w:line="240" w:lineRule="auto"/>
        <w:ind w:left="567" w:hanging="567"/>
        <w:rPr>
          <w:szCs w:val="22"/>
          <w:lang w:val="pl-PL"/>
        </w:rPr>
      </w:pPr>
      <w:r w:rsidRPr="002F557C">
        <w:rPr>
          <w:szCs w:val="22"/>
          <w:lang w:val="pl-PL"/>
        </w:rPr>
        <w:t xml:space="preserve">W razie wystąpienia </w:t>
      </w:r>
      <w:r>
        <w:rPr>
          <w:szCs w:val="22"/>
          <w:lang w:val="pl-PL"/>
        </w:rPr>
        <w:t xml:space="preserve">nagłego </w:t>
      </w:r>
      <w:r w:rsidRPr="002F557C">
        <w:rPr>
          <w:szCs w:val="22"/>
          <w:lang w:val="pl-PL"/>
        </w:rPr>
        <w:t>uczucia ucisku w klatce piersiowej, kaszlu, świszczącego oddechu lub </w:t>
      </w:r>
      <w:r>
        <w:rPr>
          <w:szCs w:val="22"/>
          <w:lang w:val="pl-PL"/>
        </w:rPr>
        <w:t>duszności</w:t>
      </w:r>
      <w:r w:rsidRPr="002F557C">
        <w:rPr>
          <w:szCs w:val="22"/>
          <w:lang w:val="pl-PL"/>
        </w:rPr>
        <w:t xml:space="preserve"> bezpośrednio po przyjęciu leku. </w:t>
      </w:r>
      <w:r w:rsidR="00DE7C6F">
        <w:rPr>
          <w:szCs w:val="22"/>
          <w:lang w:val="pl-PL"/>
        </w:rPr>
        <w:t>Patrz punkt 4.</w:t>
      </w:r>
    </w:p>
    <w:p w14:paraId="20B2B02F" w14:textId="77777777" w:rsidR="0088302C" w:rsidRPr="00C84DCF" w:rsidRDefault="0088302C" w:rsidP="002F557C">
      <w:pPr>
        <w:tabs>
          <w:tab w:val="clear" w:pos="567"/>
        </w:tabs>
        <w:spacing w:line="240" w:lineRule="auto"/>
        <w:ind w:left="360"/>
        <w:rPr>
          <w:noProof/>
          <w:szCs w:val="22"/>
          <w:lang w:val="pl-PL"/>
        </w:rPr>
      </w:pPr>
    </w:p>
    <w:p w14:paraId="021DAE8E" w14:textId="77777777" w:rsidR="0088302C" w:rsidRPr="002F557C" w:rsidRDefault="0088302C" w:rsidP="00CB7CB6">
      <w:pPr>
        <w:tabs>
          <w:tab w:val="clear" w:pos="567"/>
        </w:tabs>
        <w:spacing w:line="240" w:lineRule="auto"/>
        <w:rPr>
          <w:szCs w:val="22"/>
          <w:lang w:val="pl-PL"/>
        </w:rPr>
      </w:pPr>
      <w:r w:rsidRPr="002F557C">
        <w:rPr>
          <w:szCs w:val="22"/>
          <w:lang w:val="pl-PL"/>
        </w:rPr>
        <w:t>Lek Duaklir Genuair stosowany jest jako leczenie podtrzymujące</w:t>
      </w:r>
      <w:r w:rsidR="00A064AF">
        <w:rPr>
          <w:szCs w:val="22"/>
          <w:lang w:val="pl-PL"/>
        </w:rPr>
        <w:t xml:space="preserve"> (długotrwałe)</w:t>
      </w:r>
      <w:r w:rsidRPr="002F557C">
        <w:rPr>
          <w:szCs w:val="22"/>
          <w:lang w:val="pl-PL"/>
        </w:rPr>
        <w:t xml:space="preserve"> w POChP. Nie należy go stosować do leczenia nagłego napadu </w:t>
      </w:r>
      <w:r>
        <w:rPr>
          <w:szCs w:val="22"/>
          <w:lang w:val="pl-PL"/>
        </w:rPr>
        <w:t>duszności</w:t>
      </w:r>
      <w:r w:rsidRPr="002F557C">
        <w:rPr>
          <w:szCs w:val="22"/>
          <w:lang w:val="pl-PL"/>
        </w:rPr>
        <w:t xml:space="preserve"> lub świszczącego oddechu.</w:t>
      </w:r>
    </w:p>
    <w:p w14:paraId="47BE28E5" w14:textId="77777777" w:rsidR="0088302C" w:rsidRDefault="0088302C" w:rsidP="002F557C">
      <w:pPr>
        <w:tabs>
          <w:tab w:val="clear" w:pos="567"/>
        </w:tabs>
        <w:spacing w:line="240" w:lineRule="auto"/>
        <w:rPr>
          <w:szCs w:val="22"/>
          <w:lang w:val="pl-PL"/>
        </w:rPr>
      </w:pPr>
    </w:p>
    <w:p w14:paraId="6533B295" w14:textId="77777777" w:rsidR="0088302C" w:rsidRPr="002F557C" w:rsidRDefault="0088302C" w:rsidP="002F557C">
      <w:pPr>
        <w:tabs>
          <w:tab w:val="clear" w:pos="567"/>
        </w:tabs>
        <w:spacing w:line="240" w:lineRule="auto"/>
        <w:rPr>
          <w:szCs w:val="22"/>
          <w:lang w:val="pl-PL"/>
        </w:rPr>
      </w:pPr>
      <w:r w:rsidRPr="002F557C">
        <w:rPr>
          <w:szCs w:val="22"/>
          <w:lang w:val="pl-PL"/>
        </w:rPr>
        <w:t xml:space="preserve">Jeśli </w:t>
      </w:r>
      <w:r>
        <w:rPr>
          <w:szCs w:val="22"/>
          <w:lang w:val="pl-PL"/>
        </w:rPr>
        <w:t xml:space="preserve">zwykłe </w:t>
      </w:r>
      <w:r w:rsidRPr="002F557C">
        <w:rPr>
          <w:szCs w:val="22"/>
          <w:lang w:val="pl-PL"/>
        </w:rPr>
        <w:t>objawy POChP (</w:t>
      </w:r>
      <w:r>
        <w:rPr>
          <w:szCs w:val="22"/>
          <w:lang w:val="pl-PL"/>
        </w:rPr>
        <w:t>duszność</w:t>
      </w:r>
      <w:r w:rsidRPr="002F557C">
        <w:rPr>
          <w:szCs w:val="22"/>
          <w:lang w:val="pl-PL"/>
        </w:rPr>
        <w:t xml:space="preserve">, świszczący oddech, kaszel) nie ustępują lub </w:t>
      </w:r>
      <w:r w:rsidR="00597854">
        <w:rPr>
          <w:szCs w:val="22"/>
          <w:lang w:val="pl-PL"/>
        </w:rPr>
        <w:t>nasilają</w:t>
      </w:r>
      <w:r w:rsidRPr="002F557C">
        <w:rPr>
          <w:szCs w:val="22"/>
          <w:lang w:val="pl-PL"/>
        </w:rPr>
        <w:t xml:space="preserve"> się</w:t>
      </w:r>
      <w:r w:rsidR="00B5169E">
        <w:rPr>
          <w:szCs w:val="22"/>
          <w:lang w:val="pl-PL"/>
        </w:rPr>
        <w:t xml:space="preserve"> w </w:t>
      </w:r>
      <w:r w:rsidRPr="002F557C">
        <w:rPr>
          <w:szCs w:val="22"/>
          <w:lang w:val="pl-PL"/>
        </w:rPr>
        <w:t>trakcie stosowania leku Duaklir Genuair, należy dalej go stosować, ale jak najszybciej zasięgnąć porady lekarza</w:t>
      </w:r>
      <w:r w:rsidR="00597854">
        <w:rPr>
          <w:szCs w:val="22"/>
          <w:lang w:val="pl-PL"/>
        </w:rPr>
        <w:t>, ponieważ może być</w:t>
      </w:r>
      <w:r w:rsidRPr="002F557C">
        <w:rPr>
          <w:szCs w:val="22"/>
          <w:lang w:val="pl-PL"/>
        </w:rPr>
        <w:t xml:space="preserve"> konieczne </w:t>
      </w:r>
      <w:r w:rsidR="00597854">
        <w:rPr>
          <w:szCs w:val="22"/>
          <w:lang w:val="pl-PL"/>
        </w:rPr>
        <w:t>za</w:t>
      </w:r>
      <w:r w:rsidRPr="002F557C">
        <w:rPr>
          <w:szCs w:val="22"/>
          <w:lang w:val="pl-PL"/>
        </w:rPr>
        <w:t>stosowanie innego leku.</w:t>
      </w:r>
    </w:p>
    <w:p w14:paraId="0B56E35C" w14:textId="77777777" w:rsidR="0088302C" w:rsidRPr="002F557C" w:rsidRDefault="0088302C" w:rsidP="002F557C">
      <w:pPr>
        <w:tabs>
          <w:tab w:val="clear" w:pos="567"/>
        </w:tabs>
        <w:spacing w:line="240" w:lineRule="auto"/>
        <w:rPr>
          <w:szCs w:val="22"/>
          <w:lang w:val="pl-PL"/>
        </w:rPr>
      </w:pPr>
    </w:p>
    <w:p w14:paraId="1F5D031C" w14:textId="77777777" w:rsidR="0088302C" w:rsidRPr="002F557C" w:rsidRDefault="0088302C" w:rsidP="002F557C">
      <w:pPr>
        <w:tabs>
          <w:tab w:val="clear" w:pos="567"/>
        </w:tabs>
        <w:spacing w:line="240" w:lineRule="auto"/>
        <w:rPr>
          <w:szCs w:val="22"/>
          <w:lang w:val="pl-PL"/>
        </w:rPr>
      </w:pPr>
      <w:r w:rsidRPr="002F557C">
        <w:rPr>
          <w:szCs w:val="22"/>
          <w:lang w:val="pl-PL"/>
        </w:rPr>
        <w:t xml:space="preserve">Jeśli pacjent widzi obwódki wokół świateł lub barwnych obrazów, odczuwa ból lub dyskomfort oczu lub </w:t>
      </w:r>
      <w:r w:rsidR="00597854">
        <w:rPr>
          <w:szCs w:val="22"/>
          <w:lang w:val="pl-PL"/>
        </w:rPr>
        <w:t>występuje u niego</w:t>
      </w:r>
      <w:r w:rsidRPr="002F557C">
        <w:rPr>
          <w:szCs w:val="22"/>
          <w:lang w:val="pl-PL"/>
        </w:rPr>
        <w:t xml:space="preserve"> czasowe </w:t>
      </w:r>
      <w:r w:rsidR="00597854">
        <w:rPr>
          <w:szCs w:val="22"/>
          <w:lang w:val="pl-PL"/>
        </w:rPr>
        <w:t>niewyraźne</w:t>
      </w:r>
      <w:r w:rsidRPr="002F557C">
        <w:rPr>
          <w:szCs w:val="22"/>
          <w:lang w:val="pl-PL"/>
        </w:rPr>
        <w:t xml:space="preserve"> widzeni</w:t>
      </w:r>
      <w:r w:rsidR="00597854">
        <w:rPr>
          <w:szCs w:val="22"/>
          <w:lang w:val="pl-PL"/>
        </w:rPr>
        <w:t>e</w:t>
      </w:r>
      <w:r w:rsidRPr="002F557C">
        <w:rPr>
          <w:szCs w:val="22"/>
          <w:lang w:val="pl-PL"/>
        </w:rPr>
        <w:t>, należy jak najszybciej zasięgnąć porady lekarskiej.</w:t>
      </w:r>
    </w:p>
    <w:p w14:paraId="4E4D15F9" w14:textId="77777777" w:rsidR="0088302C" w:rsidRPr="002F557C" w:rsidRDefault="0088302C" w:rsidP="002F557C">
      <w:pPr>
        <w:tabs>
          <w:tab w:val="clear" w:pos="567"/>
        </w:tabs>
        <w:spacing w:line="240" w:lineRule="auto"/>
        <w:rPr>
          <w:noProof/>
          <w:szCs w:val="22"/>
          <w:lang w:val="pl-PL"/>
        </w:rPr>
      </w:pPr>
    </w:p>
    <w:p w14:paraId="7E50D243" w14:textId="77777777" w:rsidR="0088302C" w:rsidRPr="002F557C" w:rsidRDefault="0088302C" w:rsidP="002F557C">
      <w:pPr>
        <w:tabs>
          <w:tab w:val="clear" w:pos="567"/>
        </w:tabs>
        <w:spacing w:line="240" w:lineRule="auto"/>
        <w:rPr>
          <w:szCs w:val="22"/>
          <w:lang w:val="pl-PL"/>
        </w:rPr>
      </w:pPr>
      <w:r>
        <w:rPr>
          <w:szCs w:val="22"/>
          <w:lang w:val="pl-PL"/>
        </w:rPr>
        <w:t>P</w:t>
      </w:r>
      <w:r w:rsidRPr="002F557C">
        <w:rPr>
          <w:szCs w:val="22"/>
          <w:lang w:val="pl-PL"/>
        </w:rPr>
        <w:t>odczas stosowania leków</w:t>
      </w:r>
      <w:r w:rsidR="00597854">
        <w:rPr>
          <w:szCs w:val="22"/>
          <w:lang w:val="pl-PL"/>
        </w:rPr>
        <w:t>,</w:t>
      </w:r>
      <w:r w:rsidRPr="002F557C">
        <w:rPr>
          <w:szCs w:val="22"/>
          <w:lang w:val="pl-PL"/>
        </w:rPr>
        <w:t xml:space="preserve"> takich jak Duaklir Genuair</w:t>
      </w:r>
      <w:r>
        <w:rPr>
          <w:szCs w:val="22"/>
          <w:lang w:val="pl-PL"/>
        </w:rPr>
        <w:t xml:space="preserve"> obserwowano suchość w </w:t>
      </w:r>
      <w:r w:rsidR="00597854">
        <w:rPr>
          <w:szCs w:val="22"/>
          <w:lang w:val="pl-PL"/>
        </w:rPr>
        <w:t xml:space="preserve">jamie </w:t>
      </w:r>
      <w:r>
        <w:rPr>
          <w:szCs w:val="22"/>
          <w:lang w:val="pl-PL"/>
        </w:rPr>
        <w:t>ust</w:t>
      </w:r>
      <w:r w:rsidR="00597854">
        <w:rPr>
          <w:szCs w:val="22"/>
          <w:lang w:val="pl-PL"/>
        </w:rPr>
        <w:t>nej</w:t>
      </w:r>
      <w:r>
        <w:rPr>
          <w:szCs w:val="22"/>
          <w:lang w:val="pl-PL"/>
        </w:rPr>
        <w:t>. P</w:t>
      </w:r>
      <w:r w:rsidRPr="002F557C">
        <w:rPr>
          <w:szCs w:val="22"/>
          <w:lang w:val="pl-PL"/>
        </w:rPr>
        <w:t>o</w:t>
      </w:r>
      <w:r w:rsidR="007541ED">
        <w:rPr>
          <w:szCs w:val="22"/>
          <w:lang w:val="pl-PL"/>
        </w:rPr>
        <w:t> </w:t>
      </w:r>
      <w:r w:rsidRPr="002F557C">
        <w:rPr>
          <w:szCs w:val="22"/>
          <w:lang w:val="pl-PL"/>
        </w:rPr>
        <w:t>dłuższym okresie</w:t>
      </w:r>
      <w:r>
        <w:rPr>
          <w:szCs w:val="22"/>
          <w:lang w:val="pl-PL"/>
        </w:rPr>
        <w:t xml:space="preserve"> stosowania,</w:t>
      </w:r>
      <w:r w:rsidRPr="002F557C">
        <w:rPr>
          <w:szCs w:val="22"/>
          <w:lang w:val="pl-PL"/>
        </w:rPr>
        <w:t xml:space="preserve"> </w:t>
      </w:r>
      <w:r>
        <w:rPr>
          <w:szCs w:val="22"/>
          <w:lang w:val="pl-PL"/>
        </w:rPr>
        <w:t>suchości</w:t>
      </w:r>
      <w:r w:rsidR="00597854">
        <w:rPr>
          <w:szCs w:val="22"/>
          <w:lang w:val="pl-PL"/>
        </w:rPr>
        <w:t xml:space="preserve"> w jamie ustnej</w:t>
      </w:r>
      <w:r>
        <w:rPr>
          <w:szCs w:val="22"/>
          <w:lang w:val="pl-PL"/>
        </w:rPr>
        <w:t xml:space="preserve"> może</w:t>
      </w:r>
      <w:r w:rsidRPr="002F557C">
        <w:rPr>
          <w:szCs w:val="22"/>
          <w:lang w:val="pl-PL"/>
        </w:rPr>
        <w:t xml:space="preserve"> towarzyszyć próchnica zębów</w:t>
      </w:r>
      <w:r>
        <w:rPr>
          <w:szCs w:val="22"/>
          <w:lang w:val="pl-PL"/>
        </w:rPr>
        <w:t>,</w:t>
      </w:r>
      <w:r w:rsidRPr="002F557C">
        <w:rPr>
          <w:szCs w:val="22"/>
          <w:lang w:val="pl-PL"/>
        </w:rPr>
        <w:t xml:space="preserve"> </w:t>
      </w:r>
      <w:r>
        <w:rPr>
          <w:szCs w:val="22"/>
          <w:lang w:val="pl-PL"/>
        </w:rPr>
        <w:t>d</w:t>
      </w:r>
      <w:r w:rsidRPr="002F557C">
        <w:rPr>
          <w:szCs w:val="22"/>
          <w:lang w:val="pl-PL"/>
        </w:rPr>
        <w:t>latego</w:t>
      </w:r>
      <w:r>
        <w:rPr>
          <w:szCs w:val="22"/>
          <w:lang w:val="pl-PL"/>
        </w:rPr>
        <w:t xml:space="preserve"> należy</w:t>
      </w:r>
      <w:r w:rsidRPr="002F557C">
        <w:rPr>
          <w:szCs w:val="22"/>
          <w:lang w:val="pl-PL"/>
        </w:rPr>
        <w:t xml:space="preserve"> zwrócić uwagę na higienę jamy ustnej.</w:t>
      </w:r>
    </w:p>
    <w:p w14:paraId="7D9F4840" w14:textId="77777777" w:rsidR="0088302C" w:rsidRPr="002F557C" w:rsidRDefault="0088302C" w:rsidP="002F557C">
      <w:pPr>
        <w:tabs>
          <w:tab w:val="clear" w:pos="567"/>
        </w:tabs>
        <w:spacing w:line="240" w:lineRule="auto"/>
        <w:rPr>
          <w:szCs w:val="22"/>
          <w:lang w:val="pl-PL"/>
        </w:rPr>
      </w:pPr>
    </w:p>
    <w:p w14:paraId="62A3BF73" w14:textId="77777777" w:rsidR="0088302C" w:rsidRPr="002F557C" w:rsidRDefault="0088302C" w:rsidP="002F557C">
      <w:pPr>
        <w:keepNext/>
        <w:keepLines/>
        <w:tabs>
          <w:tab w:val="clear" w:pos="567"/>
        </w:tabs>
        <w:spacing w:line="240" w:lineRule="auto"/>
        <w:rPr>
          <w:b/>
          <w:bCs/>
          <w:noProof/>
          <w:szCs w:val="22"/>
          <w:lang w:val="pl-PL"/>
        </w:rPr>
      </w:pPr>
      <w:r w:rsidRPr="002F557C">
        <w:rPr>
          <w:b/>
          <w:bCs/>
          <w:szCs w:val="22"/>
          <w:lang w:val="pl-PL"/>
        </w:rPr>
        <w:t>Dzieci i młodzież</w:t>
      </w:r>
    </w:p>
    <w:p w14:paraId="3EF496E3" w14:textId="77777777" w:rsidR="0088302C" w:rsidRPr="002F557C" w:rsidRDefault="0088302C" w:rsidP="002F557C">
      <w:pPr>
        <w:keepNext/>
        <w:keepLines/>
        <w:tabs>
          <w:tab w:val="clear" w:pos="567"/>
        </w:tabs>
        <w:spacing w:line="240" w:lineRule="auto"/>
        <w:ind w:right="-2"/>
        <w:outlineLvl w:val="0"/>
        <w:rPr>
          <w:noProof/>
          <w:szCs w:val="22"/>
          <w:lang w:val="pl-PL"/>
        </w:rPr>
      </w:pPr>
      <w:r w:rsidRPr="002F557C">
        <w:rPr>
          <w:szCs w:val="22"/>
          <w:lang w:val="pl-PL"/>
        </w:rPr>
        <w:t>Lek Duaklir Genuair nie jest przeznaczony do stosowania u dzieci i młodzieży w wieku poniżej 18 lat.</w:t>
      </w:r>
    </w:p>
    <w:p w14:paraId="484D62D3" w14:textId="77777777" w:rsidR="0088302C" w:rsidRPr="002F557C" w:rsidRDefault="0088302C" w:rsidP="002F557C">
      <w:pPr>
        <w:tabs>
          <w:tab w:val="clear" w:pos="567"/>
        </w:tabs>
        <w:spacing w:line="240" w:lineRule="auto"/>
        <w:ind w:right="-2"/>
        <w:outlineLvl w:val="0"/>
        <w:rPr>
          <w:noProof/>
          <w:szCs w:val="22"/>
          <w:lang w:val="pl-PL"/>
        </w:rPr>
      </w:pPr>
    </w:p>
    <w:p w14:paraId="5BD502C1" w14:textId="77777777" w:rsidR="0088302C" w:rsidRPr="002F557C" w:rsidRDefault="0088302C" w:rsidP="002F557C">
      <w:pPr>
        <w:keepNext/>
        <w:keepLines/>
        <w:tabs>
          <w:tab w:val="clear" w:pos="567"/>
        </w:tabs>
        <w:spacing w:line="240" w:lineRule="auto"/>
        <w:ind w:right="-2"/>
        <w:rPr>
          <w:szCs w:val="22"/>
          <w:lang w:val="pl-PL"/>
        </w:rPr>
      </w:pPr>
      <w:r w:rsidRPr="002F557C">
        <w:rPr>
          <w:b/>
          <w:bCs/>
          <w:szCs w:val="22"/>
          <w:lang w:val="pl-PL"/>
        </w:rPr>
        <w:t>Lek Duaklir Genuair a inne leki</w:t>
      </w:r>
    </w:p>
    <w:p w14:paraId="15D7989B" w14:textId="77777777" w:rsidR="0088302C" w:rsidRPr="002F557C" w:rsidRDefault="0088302C" w:rsidP="002F557C">
      <w:pPr>
        <w:keepNext/>
        <w:keepLines/>
        <w:tabs>
          <w:tab w:val="clear" w:pos="567"/>
        </w:tabs>
        <w:spacing w:line="240" w:lineRule="auto"/>
        <w:rPr>
          <w:szCs w:val="22"/>
          <w:lang w:val="pl-PL"/>
        </w:rPr>
      </w:pPr>
      <w:r w:rsidRPr="002F557C">
        <w:rPr>
          <w:szCs w:val="22"/>
          <w:lang w:val="pl-PL"/>
        </w:rPr>
        <w:t xml:space="preserve">Należy </w:t>
      </w:r>
      <w:r>
        <w:rPr>
          <w:szCs w:val="22"/>
          <w:lang w:val="pl-PL"/>
        </w:rPr>
        <w:t>poinformować</w:t>
      </w:r>
      <w:r w:rsidRPr="002F557C">
        <w:rPr>
          <w:szCs w:val="22"/>
          <w:lang w:val="pl-PL"/>
        </w:rPr>
        <w:t xml:space="preserve"> lekarz</w:t>
      </w:r>
      <w:r>
        <w:rPr>
          <w:szCs w:val="22"/>
          <w:lang w:val="pl-PL"/>
        </w:rPr>
        <w:t>a</w:t>
      </w:r>
      <w:r w:rsidRPr="002F557C">
        <w:rPr>
          <w:szCs w:val="22"/>
          <w:lang w:val="pl-PL"/>
        </w:rPr>
        <w:t xml:space="preserve"> lub farmaceu</w:t>
      </w:r>
      <w:r>
        <w:rPr>
          <w:szCs w:val="22"/>
          <w:lang w:val="pl-PL"/>
        </w:rPr>
        <w:t>tę</w:t>
      </w:r>
      <w:r w:rsidRPr="002F557C">
        <w:rPr>
          <w:szCs w:val="22"/>
          <w:lang w:val="pl-PL"/>
        </w:rPr>
        <w:t xml:space="preserve"> o wszystkich lekach przyjmowanych </w:t>
      </w:r>
      <w:r>
        <w:rPr>
          <w:szCs w:val="22"/>
          <w:lang w:val="pl-PL"/>
        </w:rPr>
        <w:t xml:space="preserve">przez pacjenta </w:t>
      </w:r>
      <w:r w:rsidRPr="002F557C">
        <w:rPr>
          <w:szCs w:val="22"/>
          <w:lang w:val="pl-PL"/>
        </w:rPr>
        <w:t xml:space="preserve">obecnie lub ostatnio, a także o lekach, które pacjent zamierza </w:t>
      </w:r>
      <w:r>
        <w:rPr>
          <w:szCs w:val="22"/>
          <w:lang w:val="pl-PL"/>
        </w:rPr>
        <w:t>stosować</w:t>
      </w:r>
      <w:r w:rsidRPr="002F557C">
        <w:rPr>
          <w:szCs w:val="22"/>
          <w:lang w:val="pl-PL"/>
        </w:rPr>
        <w:t xml:space="preserve">. Jeśli lek Duaklir Genuair jest stosowany z innymi lekami, może </w:t>
      </w:r>
      <w:r>
        <w:rPr>
          <w:szCs w:val="22"/>
          <w:lang w:val="pl-PL"/>
        </w:rPr>
        <w:t>dojść do</w:t>
      </w:r>
      <w:r w:rsidRPr="002F557C">
        <w:rPr>
          <w:szCs w:val="22"/>
          <w:lang w:val="pl-PL"/>
        </w:rPr>
        <w:t xml:space="preserve"> zmian</w:t>
      </w:r>
      <w:r>
        <w:rPr>
          <w:szCs w:val="22"/>
          <w:lang w:val="pl-PL"/>
        </w:rPr>
        <w:t>y</w:t>
      </w:r>
      <w:r w:rsidRPr="002F557C">
        <w:rPr>
          <w:szCs w:val="22"/>
          <w:lang w:val="pl-PL"/>
        </w:rPr>
        <w:t xml:space="preserve"> </w:t>
      </w:r>
      <w:r>
        <w:rPr>
          <w:szCs w:val="22"/>
          <w:lang w:val="pl-PL"/>
        </w:rPr>
        <w:t xml:space="preserve">działania </w:t>
      </w:r>
      <w:r w:rsidRPr="002F557C">
        <w:rPr>
          <w:szCs w:val="22"/>
          <w:lang w:val="pl-PL"/>
        </w:rPr>
        <w:t>leku Duaklir Genuair lub innych leków.</w:t>
      </w:r>
    </w:p>
    <w:p w14:paraId="0B063AC5" w14:textId="77777777" w:rsidR="0088302C" w:rsidRPr="002F557C" w:rsidRDefault="0088302C" w:rsidP="002F557C">
      <w:pPr>
        <w:tabs>
          <w:tab w:val="clear" w:pos="567"/>
        </w:tabs>
        <w:spacing w:line="240" w:lineRule="auto"/>
        <w:rPr>
          <w:szCs w:val="22"/>
          <w:lang w:val="pl-PL"/>
        </w:rPr>
      </w:pPr>
    </w:p>
    <w:p w14:paraId="09093D7C" w14:textId="77777777" w:rsidR="0088302C" w:rsidRPr="002F557C" w:rsidRDefault="0088302C" w:rsidP="002F557C">
      <w:pPr>
        <w:tabs>
          <w:tab w:val="clear" w:pos="567"/>
        </w:tabs>
        <w:spacing w:line="240" w:lineRule="auto"/>
        <w:rPr>
          <w:szCs w:val="22"/>
          <w:lang w:val="pl-PL"/>
        </w:rPr>
      </w:pPr>
      <w:r w:rsidRPr="002F557C">
        <w:rPr>
          <w:szCs w:val="22"/>
          <w:lang w:val="pl-PL"/>
        </w:rPr>
        <w:t>Należy po</w:t>
      </w:r>
      <w:r>
        <w:rPr>
          <w:szCs w:val="22"/>
          <w:lang w:val="pl-PL"/>
        </w:rPr>
        <w:t>informować</w:t>
      </w:r>
      <w:r w:rsidRPr="002F557C">
        <w:rPr>
          <w:szCs w:val="22"/>
          <w:lang w:val="pl-PL"/>
        </w:rPr>
        <w:t xml:space="preserve"> lekarz</w:t>
      </w:r>
      <w:r>
        <w:rPr>
          <w:szCs w:val="22"/>
          <w:lang w:val="pl-PL"/>
        </w:rPr>
        <w:t>a</w:t>
      </w:r>
      <w:r w:rsidRPr="002F557C">
        <w:rPr>
          <w:szCs w:val="22"/>
          <w:lang w:val="pl-PL"/>
        </w:rPr>
        <w:t xml:space="preserve"> lub farmaceu</w:t>
      </w:r>
      <w:r>
        <w:rPr>
          <w:szCs w:val="22"/>
          <w:lang w:val="pl-PL"/>
        </w:rPr>
        <w:t>tę</w:t>
      </w:r>
      <w:r w:rsidRPr="002F557C">
        <w:rPr>
          <w:szCs w:val="22"/>
          <w:lang w:val="pl-PL"/>
        </w:rPr>
        <w:t xml:space="preserve"> w przypadku, jeśli pacjent przyjmuje:</w:t>
      </w:r>
    </w:p>
    <w:p w14:paraId="42886E13" w14:textId="77777777" w:rsidR="0088302C" w:rsidRPr="002F557C" w:rsidRDefault="0088302C" w:rsidP="00E9510F">
      <w:pPr>
        <w:pStyle w:val="ListParagraph1"/>
        <w:numPr>
          <w:ilvl w:val="0"/>
          <w:numId w:val="4"/>
        </w:numPr>
        <w:spacing w:line="240" w:lineRule="auto"/>
        <w:ind w:left="714" w:hanging="357"/>
        <w:rPr>
          <w:szCs w:val="22"/>
          <w:lang w:val="pl-PL"/>
        </w:rPr>
      </w:pPr>
      <w:r>
        <w:rPr>
          <w:szCs w:val="22"/>
          <w:lang w:val="pl-PL"/>
        </w:rPr>
        <w:t>Jakiekolwiek</w:t>
      </w:r>
      <w:r w:rsidRPr="002F557C">
        <w:rPr>
          <w:szCs w:val="22"/>
          <w:lang w:val="pl-PL"/>
        </w:rPr>
        <w:t xml:space="preserve"> leki, które mogą być podobne do leku Duaklir Genuair, stosowane w leczeniu trudności </w:t>
      </w:r>
      <w:r w:rsidR="00597854">
        <w:rPr>
          <w:szCs w:val="22"/>
          <w:lang w:val="pl-PL"/>
        </w:rPr>
        <w:t>w</w:t>
      </w:r>
      <w:r w:rsidRPr="002F557C">
        <w:rPr>
          <w:szCs w:val="22"/>
          <w:lang w:val="pl-PL"/>
        </w:rPr>
        <w:t xml:space="preserve"> oddychani</w:t>
      </w:r>
      <w:r w:rsidR="00597854">
        <w:rPr>
          <w:szCs w:val="22"/>
          <w:lang w:val="pl-PL"/>
        </w:rPr>
        <w:t>u</w:t>
      </w:r>
      <w:r w:rsidRPr="002F557C">
        <w:rPr>
          <w:szCs w:val="22"/>
          <w:lang w:val="pl-PL"/>
        </w:rPr>
        <w:t xml:space="preserve">. </w:t>
      </w:r>
    </w:p>
    <w:p w14:paraId="06F3B94E" w14:textId="77777777" w:rsidR="0088302C" w:rsidRPr="00535727" w:rsidRDefault="0088302C" w:rsidP="002F557C">
      <w:pPr>
        <w:pStyle w:val="ListParagraph1"/>
        <w:numPr>
          <w:ilvl w:val="0"/>
          <w:numId w:val="4"/>
        </w:numPr>
        <w:tabs>
          <w:tab w:val="clear" w:pos="567"/>
        </w:tabs>
        <w:spacing w:line="240" w:lineRule="auto"/>
        <w:rPr>
          <w:szCs w:val="22"/>
          <w:lang w:val="pl-PL"/>
        </w:rPr>
      </w:pPr>
      <w:r w:rsidRPr="002F557C">
        <w:rPr>
          <w:szCs w:val="22"/>
          <w:lang w:val="pl-PL"/>
        </w:rPr>
        <w:t xml:space="preserve">Leki </w:t>
      </w:r>
      <w:r w:rsidR="00597854">
        <w:rPr>
          <w:szCs w:val="22"/>
          <w:lang w:val="pl-PL"/>
        </w:rPr>
        <w:t>zmniejszające stężenie</w:t>
      </w:r>
      <w:r w:rsidRPr="002F557C">
        <w:rPr>
          <w:szCs w:val="22"/>
          <w:lang w:val="pl-PL"/>
        </w:rPr>
        <w:t xml:space="preserve"> potasu we krwi</w:t>
      </w:r>
      <w:r>
        <w:rPr>
          <w:szCs w:val="22"/>
          <w:lang w:val="pl-PL"/>
        </w:rPr>
        <w:t>, takie jak</w:t>
      </w:r>
      <w:r w:rsidRPr="002F557C">
        <w:rPr>
          <w:szCs w:val="22"/>
          <w:lang w:val="pl-PL"/>
        </w:rPr>
        <w:t>:</w:t>
      </w:r>
    </w:p>
    <w:p w14:paraId="4F18961D" w14:textId="77777777" w:rsidR="0088302C" w:rsidRPr="00C84DCF" w:rsidRDefault="0088302C" w:rsidP="002F557C">
      <w:pPr>
        <w:pStyle w:val="ListParagraph1"/>
        <w:numPr>
          <w:ilvl w:val="1"/>
          <w:numId w:val="4"/>
        </w:numPr>
        <w:tabs>
          <w:tab w:val="clear" w:pos="567"/>
        </w:tabs>
        <w:spacing w:line="240" w:lineRule="auto"/>
        <w:rPr>
          <w:szCs w:val="22"/>
          <w:lang w:val="pl-PL"/>
        </w:rPr>
      </w:pPr>
      <w:r>
        <w:rPr>
          <w:szCs w:val="22"/>
          <w:lang w:val="pl-PL"/>
        </w:rPr>
        <w:t>glikokortyko</w:t>
      </w:r>
      <w:r w:rsidRPr="002F557C">
        <w:rPr>
          <w:szCs w:val="22"/>
          <w:lang w:val="pl-PL"/>
        </w:rPr>
        <w:t>steroidy przyjmowane doustnie (</w:t>
      </w:r>
      <w:r>
        <w:rPr>
          <w:szCs w:val="22"/>
          <w:lang w:val="pl-PL"/>
        </w:rPr>
        <w:t xml:space="preserve">takie jak </w:t>
      </w:r>
      <w:r w:rsidRPr="002F557C">
        <w:rPr>
          <w:szCs w:val="22"/>
          <w:lang w:val="pl-PL"/>
        </w:rPr>
        <w:t>prednizolon),</w:t>
      </w:r>
    </w:p>
    <w:p w14:paraId="7D43B9E3" w14:textId="77777777" w:rsidR="0088302C" w:rsidRPr="002F557C" w:rsidRDefault="0088302C" w:rsidP="002F557C">
      <w:pPr>
        <w:pStyle w:val="ListParagraph1"/>
        <w:numPr>
          <w:ilvl w:val="1"/>
          <w:numId w:val="4"/>
        </w:numPr>
        <w:tabs>
          <w:tab w:val="clear" w:pos="567"/>
        </w:tabs>
        <w:spacing w:line="240" w:lineRule="auto"/>
        <w:rPr>
          <w:szCs w:val="22"/>
          <w:lang w:val="pl-PL"/>
        </w:rPr>
      </w:pPr>
      <w:r>
        <w:rPr>
          <w:szCs w:val="22"/>
          <w:lang w:val="pl-PL"/>
        </w:rPr>
        <w:t>leki moczopędne</w:t>
      </w:r>
      <w:r w:rsidRPr="002F557C">
        <w:rPr>
          <w:szCs w:val="22"/>
          <w:lang w:val="pl-PL"/>
        </w:rPr>
        <w:t xml:space="preserve"> (takie jak furosemid lub hydrochlorotiazyd),</w:t>
      </w:r>
    </w:p>
    <w:p w14:paraId="2A3F3420" w14:textId="77777777" w:rsidR="0088302C" w:rsidRPr="002F557C" w:rsidRDefault="0088302C" w:rsidP="002F557C">
      <w:pPr>
        <w:pStyle w:val="ListParagraph1"/>
        <w:numPr>
          <w:ilvl w:val="1"/>
          <w:numId w:val="4"/>
        </w:numPr>
        <w:tabs>
          <w:tab w:val="clear" w:pos="567"/>
        </w:tabs>
        <w:spacing w:line="240" w:lineRule="auto"/>
        <w:rPr>
          <w:szCs w:val="22"/>
          <w:lang w:val="pl-PL"/>
        </w:rPr>
      </w:pPr>
      <w:r>
        <w:rPr>
          <w:szCs w:val="22"/>
          <w:lang w:val="pl-PL"/>
        </w:rPr>
        <w:t>niektóre</w:t>
      </w:r>
      <w:r w:rsidRPr="002F557C">
        <w:rPr>
          <w:szCs w:val="22"/>
          <w:lang w:val="pl-PL"/>
        </w:rPr>
        <w:t xml:space="preserve"> leki stosowane w leczeniu trudności </w:t>
      </w:r>
      <w:r w:rsidR="00597854">
        <w:rPr>
          <w:szCs w:val="22"/>
          <w:lang w:val="pl-PL"/>
        </w:rPr>
        <w:t>w</w:t>
      </w:r>
      <w:r w:rsidRPr="002F557C">
        <w:rPr>
          <w:szCs w:val="22"/>
          <w:lang w:val="pl-PL"/>
        </w:rPr>
        <w:t xml:space="preserve"> oddychani</w:t>
      </w:r>
      <w:r w:rsidR="00597854">
        <w:rPr>
          <w:szCs w:val="22"/>
          <w:lang w:val="pl-PL"/>
        </w:rPr>
        <w:t>u</w:t>
      </w:r>
      <w:r w:rsidRPr="002F557C">
        <w:rPr>
          <w:szCs w:val="22"/>
          <w:lang w:val="pl-PL"/>
        </w:rPr>
        <w:t xml:space="preserve"> (</w:t>
      </w:r>
      <w:r>
        <w:rPr>
          <w:szCs w:val="22"/>
          <w:lang w:val="pl-PL"/>
        </w:rPr>
        <w:t>np.</w:t>
      </w:r>
      <w:r w:rsidRPr="002F557C">
        <w:rPr>
          <w:szCs w:val="22"/>
          <w:lang w:val="pl-PL"/>
        </w:rPr>
        <w:t xml:space="preserve"> teofilina).</w:t>
      </w:r>
    </w:p>
    <w:p w14:paraId="55BF7070" w14:textId="77777777" w:rsidR="0088302C" w:rsidRPr="002F557C" w:rsidRDefault="0088302C" w:rsidP="002F557C">
      <w:pPr>
        <w:pStyle w:val="ListParagraph1"/>
        <w:numPr>
          <w:ilvl w:val="0"/>
          <w:numId w:val="4"/>
        </w:numPr>
        <w:tabs>
          <w:tab w:val="clear" w:pos="567"/>
        </w:tabs>
        <w:spacing w:line="240" w:lineRule="auto"/>
        <w:rPr>
          <w:szCs w:val="22"/>
          <w:lang w:val="pl-PL"/>
        </w:rPr>
      </w:pPr>
      <w:r w:rsidRPr="002F557C">
        <w:rPr>
          <w:szCs w:val="22"/>
          <w:lang w:val="pl-PL"/>
        </w:rPr>
        <w:t xml:space="preserve">Leki </w:t>
      </w:r>
      <w:r w:rsidR="00597854">
        <w:rPr>
          <w:szCs w:val="22"/>
          <w:lang w:val="pl-PL"/>
        </w:rPr>
        <w:t>zwane</w:t>
      </w:r>
      <w:r w:rsidRPr="002F557C">
        <w:rPr>
          <w:szCs w:val="22"/>
          <w:lang w:val="pl-PL"/>
        </w:rPr>
        <w:t xml:space="preserve"> beta</w:t>
      </w:r>
      <w:r>
        <w:rPr>
          <w:szCs w:val="22"/>
          <w:lang w:val="pl-PL"/>
        </w:rPr>
        <w:noBreakHyphen/>
      </w:r>
      <w:r w:rsidR="00597854">
        <w:rPr>
          <w:szCs w:val="22"/>
          <w:lang w:val="pl-PL"/>
        </w:rPr>
        <w:t>adrenolitykami</w:t>
      </w:r>
      <w:r w:rsidRPr="002F557C">
        <w:rPr>
          <w:szCs w:val="22"/>
          <w:lang w:val="pl-PL"/>
        </w:rPr>
        <w:t>, które mogą być stosowane w leczeniu wysokiego ciśnienia krwi</w:t>
      </w:r>
      <w:r>
        <w:rPr>
          <w:szCs w:val="22"/>
          <w:lang w:val="pl-PL"/>
        </w:rPr>
        <w:t xml:space="preserve"> </w:t>
      </w:r>
      <w:r w:rsidRPr="002F557C">
        <w:rPr>
          <w:szCs w:val="22"/>
          <w:lang w:val="pl-PL"/>
        </w:rPr>
        <w:t>lub innych problemów z sercem (takie jak atenolol lub propranolol) lub w leczeniu jaskry (takie jak t</w:t>
      </w:r>
      <w:r w:rsidR="00597854">
        <w:rPr>
          <w:szCs w:val="22"/>
          <w:lang w:val="pl-PL"/>
        </w:rPr>
        <w:t>y</w:t>
      </w:r>
      <w:r w:rsidRPr="002F557C">
        <w:rPr>
          <w:szCs w:val="22"/>
          <w:lang w:val="pl-PL"/>
        </w:rPr>
        <w:t xml:space="preserve">molol). </w:t>
      </w:r>
    </w:p>
    <w:p w14:paraId="2C495719" w14:textId="77777777" w:rsidR="0088302C" w:rsidRPr="00535727" w:rsidRDefault="0088302C" w:rsidP="002F557C">
      <w:pPr>
        <w:pStyle w:val="ListParagraph1"/>
        <w:numPr>
          <w:ilvl w:val="0"/>
          <w:numId w:val="4"/>
        </w:numPr>
        <w:tabs>
          <w:tab w:val="clear" w:pos="567"/>
        </w:tabs>
        <w:spacing w:line="240" w:lineRule="auto"/>
        <w:rPr>
          <w:szCs w:val="22"/>
          <w:lang w:val="pl-PL"/>
        </w:rPr>
      </w:pPr>
      <w:r w:rsidRPr="002F557C">
        <w:rPr>
          <w:szCs w:val="22"/>
          <w:lang w:val="pl-PL"/>
        </w:rPr>
        <w:t>Leki, które mogą powodować</w:t>
      </w:r>
      <w:r>
        <w:rPr>
          <w:szCs w:val="22"/>
          <w:lang w:val="pl-PL"/>
        </w:rPr>
        <w:t xml:space="preserve"> </w:t>
      </w:r>
      <w:r w:rsidRPr="002F557C">
        <w:rPr>
          <w:szCs w:val="22"/>
          <w:lang w:val="pl-PL"/>
        </w:rPr>
        <w:t>zmian</w:t>
      </w:r>
      <w:r w:rsidRPr="00233F77">
        <w:rPr>
          <w:szCs w:val="22"/>
          <w:lang w:val="pl-PL"/>
        </w:rPr>
        <w:t>y w</w:t>
      </w:r>
      <w:r w:rsidRPr="002F557C">
        <w:rPr>
          <w:szCs w:val="22"/>
          <w:lang w:val="pl-PL"/>
        </w:rPr>
        <w:t xml:space="preserve"> aktywności elektrycznej serca</w:t>
      </w:r>
      <w:r>
        <w:rPr>
          <w:szCs w:val="22"/>
          <w:lang w:val="pl-PL"/>
        </w:rPr>
        <w:t xml:space="preserve"> objawiające się</w:t>
      </w:r>
      <w:r w:rsidRPr="002F557C">
        <w:rPr>
          <w:szCs w:val="22"/>
          <w:lang w:val="pl-PL"/>
        </w:rPr>
        <w:t xml:space="preserve"> wydłużeni</w:t>
      </w:r>
      <w:r>
        <w:rPr>
          <w:szCs w:val="22"/>
          <w:lang w:val="pl-PL"/>
        </w:rPr>
        <w:t xml:space="preserve">em </w:t>
      </w:r>
      <w:r w:rsidRPr="002F557C">
        <w:rPr>
          <w:szCs w:val="22"/>
          <w:lang w:val="pl-PL"/>
        </w:rPr>
        <w:t>odstępu QT</w:t>
      </w:r>
      <w:r>
        <w:rPr>
          <w:szCs w:val="22"/>
          <w:lang w:val="pl-PL"/>
        </w:rPr>
        <w:t xml:space="preserve"> (</w:t>
      </w:r>
      <w:r w:rsidRPr="00ED5FBF">
        <w:rPr>
          <w:szCs w:val="22"/>
          <w:lang w:val="pl-PL"/>
        </w:rPr>
        <w:t>obserwowan</w:t>
      </w:r>
      <w:r w:rsidRPr="00F90911">
        <w:rPr>
          <w:szCs w:val="22"/>
          <w:lang w:val="pl-PL"/>
        </w:rPr>
        <w:t>y</w:t>
      </w:r>
      <w:r w:rsidRPr="00522D4E">
        <w:rPr>
          <w:szCs w:val="22"/>
          <w:lang w:val="pl-PL"/>
        </w:rPr>
        <w:t>m</w:t>
      </w:r>
      <w:r>
        <w:rPr>
          <w:szCs w:val="22"/>
          <w:lang w:val="pl-PL"/>
        </w:rPr>
        <w:t xml:space="preserve"> na elektrokardiogramie)</w:t>
      </w:r>
      <w:r w:rsidRPr="002F557C">
        <w:rPr>
          <w:szCs w:val="22"/>
          <w:lang w:val="pl-PL"/>
        </w:rPr>
        <w:t xml:space="preserve">. </w:t>
      </w:r>
      <w:r w:rsidR="00597854">
        <w:rPr>
          <w:szCs w:val="22"/>
          <w:lang w:val="pl-PL"/>
        </w:rPr>
        <w:t>Należą do nich</w:t>
      </w:r>
      <w:r w:rsidRPr="002F557C">
        <w:rPr>
          <w:szCs w:val="22"/>
          <w:lang w:val="pl-PL"/>
        </w:rPr>
        <w:t xml:space="preserve"> leki stosowane w leczeniu:</w:t>
      </w:r>
    </w:p>
    <w:p w14:paraId="149F2ED4" w14:textId="77777777" w:rsidR="0088302C" w:rsidRPr="002F557C" w:rsidRDefault="0088302C" w:rsidP="002F557C">
      <w:pPr>
        <w:pStyle w:val="ListParagraph1"/>
        <w:numPr>
          <w:ilvl w:val="1"/>
          <w:numId w:val="4"/>
        </w:numPr>
        <w:tabs>
          <w:tab w:val="clear" w:pos="567"/>
        </w:tabs>
        <w:spacing w:line="240" w:lineRule="auto"/>
        <w:rPr>
          <w:szCs w:val="22"/>
          <w:lang w:val="pl-PL"/>
        </w:rPr>
      </w:pPr>
      <w:r>
        <w:rPr>
          <w:szCs w:val="22"/>
          <w:lang w:val="pl-PL"/>
        </w:rPr>
        <w:t>d</w:t>
      </w:r>
      <w:r w:rsidRPr="002F557C">
        <w:rPr>
          <w:szCs w:val="22"/>
          <w:lang w:val="pl-PL"/>
        </w:rPr>
        <w:t>epresji</w:t>
      </w:r>
      <w:r>
        <w:rPr>
          <w:szCs w:val="22"/>
          <w:lang w:val="pl-PL"/>
        </w:rPr>
        <w:t xml:space="preserve"> (takie jak: </w:t>
      </w:r>
      <w:r w:rsidRPr="002F557C">
        <w:rPr>
          <w:szCs w:val="22"/>
          <w:lang w:val="pl-PL"/>
        </w:rPr>
        <w:t xml:space="preserve">inhibitory oksydazy monoaminowej lub </w:t>
      </w:r>
      <w:r w:rsidR="00597854">
        <w:rPr>
          <w:szCs w:val="22"/>
          <w:lang w:val="pl-PL"/>
        </w:rPr>
        <w:t>trójpierścieniowe leki przeciwdepresyjne</w:t>
      </w:r>
      <w:r>
        <w:rPr>
          <w:szCs w:val="22"/>
          <w:lang w:val="pl-PL"/>
        </w:rPr>
        <w:t>)</w:t>
      </w:r>
      <w:r w:rsidRPr="002F557C">
        <w:rPr>
          <w:szCs w:val="22"/>
          <w:lang w:val="pl-PL"/>
        </w:rPr>
        <w:t>,</w:t>
      </w:r>
    </w:p>
    <w:p w14:paraId="39D43F33" w14:textId="77777777" w:rsidR="0088302C" w:rsidRPr="002F557C" w:rsidRDefault="0088302C" w:rsidP="002F557C">
      <w:pPr>
        <w:pStyle w:val="ListParagraph1"/>
        <w:numPr>
          <w:ilvl w:val="1"/>
          <w:numId w:val="4"/>
        </w:numPr>
        <w:tabs>
          <w:tab w:val="clear" w:pos="567"/>
        </w:tabs>
        <w:spacing w:line="240" w:lineRule="auto"/>
        <w:rPr>
          <w:szCs w:val="22"/>
          <w:lang w:val="pl-PL"/>
        </w:rPr>
      </w:pPr>
      <w:r w:rsidRPr="002F557C">
        <w:rPr>
          <w:szCs w:val="22"/>
          <w:lang w:val="pl-PL"/>
        </w:rPr>
        <w:t>zakażeń bakteryjnych (</w:t>
      </w:r>
      <w:r>
        <w:rPr>
          <w:szCs w:val="22"/>
          <w:lang w:val="pl-PL"/>
        </w:rPr>
        <w:t xml:space="preserve">takie jak: </w:t>
      </w:r>
      <w:r w:rsidRPr="002F557C">
        <w:rPr>
          <w:szCs w:val="22"/>
          <w:lang w:val="pl-PL"/>
        </w:rPr>
        <w:t>erytromycyna, klarytromycyna, telitromycyna),</w:t>
      </w:r>
    </w:p>
    <w:p w14:paraId="1E896C9C" w14:textId="77777777" w:rsidR="0088302C" w:rsidRPr="002F557C" w:rsidRDefault="0088302C" w:rsidP="002F557C">
      <w:pPr>
        <w:pStyle w:val="ListParagraph1"/>
        <w:numPr>
          <w:ilvl w:val="1"/>
          <w:numId w:val="4"/>
        </w:numPr>
        <w:tabs>
          <w:tab w:val="clear" w:pos="567"/>
        </w:tabs>
        <w:spacing w:line="240" w:lineRule="auto"/>
        <w:rPr>
          <w:szCs w:val="22"/>
        </w:rPr>
      </w:pPr>
      <w:r w:rsidRPr="002F557C">
        <w:rPr>
          <w:szCs w:val="22"/>
          <w:lang w:val="pl-PL"/>
        </w:rPr>
        <w:t>reakcji alergicznych (</w:t>
      </w:r>
      <w:r>
        <w:rPr>
          <w:szCs w:val="22"/>
          <w:lang w:val="pl-PL"/>
        </w:rPr>
        <w:t>leki</w:t>
      </w:r>
      <w:r w:rsidRPr="002F557C">
        <w:rPr>
          <w:szCs w:val="22"/>
          <w:lang w:val="pl-PL"/>
        </w:rPr>
        <w:t xml:space="preserve"> przeciwhistaminowe).</w:t>
      </w:r>
    </w:p>
    <w:p w14:paraId="1918516D" w14:textId="77777777" w:rsidR="0088302C" w:rsidRPr="002F557C" w:rsidRDefault="0088302C" w:rsidP="002F557C">
      <w:pPr>
        <w:pStyle w:val="ListParagraph1"/>
        <w:tabs>
          <w:tab w:val="clear" w:pos="567"/>
        </w:tabs>
        <w:spacing w:line="240" w:lineRule="auto"/>
        <w:ind w:left="1440"/>
        <w:rPr>
          <w:szCs w:val="22"/>
        </w:rPr>
      </w:pPr>
    </w:p>
    <w:p w14:paraId="54F87147" w14:textId="77777777" w:rsidR="0088302C" w:rsidRPr="002F557C" w:rsidRDefault="0088302C" w:rsidP="002F557C">
      <w:pPr>
        <w:keepNext/>
        <w:keepLines/>
        <w:tabs>
          <w:tab w:val="clear" w:pos="567"/>
        </w:tabs>
        <w:spacing w:line="240" w:lineRule="auto"/>
        <w:ind w:right="-2"/>
        <w:outlineLvl w:val="0"/>
        <w:rPr>
          <w:b/>
          <w:noProof/>
          <w:szCs w:val="22"/>
        </w:rPr>
      </w:pPr>
      <w:r w:rsidRPr="002F557C">
        <w:rPr>
          <w:b/>
          <w:bCs/>
          <w:szCs w:val="22"/>
          <w:lang w:val="pl-PL"/>
        </w:rPr>
        <w:lastRenderedPageBreak/>
        <w:t>Ciąża i karmienie piersią</w:t>
      </w:r>
    </w:p>
    <w:p w14:paraId="5A1E90DA" w14:textId="77777777" w:rsidR="0088302C" w:rsidRPr="002F557C" w:rsidRDefault="0088302C" w:rsidP="002F557C">
      <w:pPr>
        <w:keepNext/>
        <w:keepLines/>
        <w:spacing w:line="240" w:lineRule="auto"/>
        <w:ind w:right="-1"/>
        <w:rPr>
          <w:color w:val="000000"/>
          <w:szCs w:val="22"/>
          <w:lang w:val="pl-PL"/>
        </w:rPr>
      </w:pPr>
      <w:r w:rsidRPr="002F557C">
        <w:rPr>
          <w:szCs w:val="22"/>
          <w:lang w:val="pl-PL"/>
        </w:rPr>
        <w:t xml:space="preserve">Jeśli pacjentka jest w ciąży lub karmi piersią, przypuszcza, że może być w ciąży lub gdy planuje mieć dziecko, powinna poradzić się </w:t>
      </w:r>
      <w:r w:rsidRPr="002F557C">
        <w:rPr>
          <w:color w:val="000000"/>
          <w:szCs w:val="22"/>
          <w:lang w:val="pl-PL"/>
        </w:rPr>
        <w:t xml:space="preserve">lekarza, pielęgniarki lub farmaceuty </w:t>
      </w:r>
      <w:r w:rsidRPr="002F557C">
        <w:rPr>
          <w:szCs w:val="22"/>
          <w:lang w:val="pl-PL"/>
        </w:rPr>
        <w:t>przed zastosowaniem tego leku</w:t>
      </w:r>
      <w:r w:rsidRPr="002F557C">
        <w:rPr>
          <w:color w:val="000000"/>
          <w:szCs w:val="22"/>
          <w:lang w:val="pl-PL"/>
        </w:rPr>
        <w:t xml:space="preserve">. Leku </w:t>
      </w:r>
      <w:r w:rsidRPr="002F557C">
        <w:rPr>
          <w:szCs w:val="22"/>
          <w:lang w:val="pl-PL"/>
        </w:rPr>
        <w:t>Duaklir Genuair</w:t>
      </w:r>
      <w:r w:rsidRPr="002F557C">
        <w:rPr>
          <w:color w:val="000000"/>
          <w:szCs w:val="22"/>
          <w:lang w:val="pl-PL"/>
        </w:rPr>
        <w:t xml:space="preserve"> </w:t>
      </w:r>
      <w:r w:rsidRPr="002F557C">
        <w:rPr>
          <w:szCs w:val="22"/>
          <w:lang w:val="pl-PL"/>
        </w:rPr>
        <w:t>nie należy stosować u kobiet w ciąży lub karmiących piersią</w:t>
      </w:r>
      <w:r w:rsidRPr="002F557C">
        <w:rPr>
          <w:color w:val="000000"/>
          <w:szCs w:val="22"/>
          <w:lang w:val="pl-PL"/>
        </w:rPr>
        <w:t>, chyba że lekarz zdecyduje inaczej.</w:t>
      </w:r>
    </w:p>
    <w:p w14:paraId="61A7CFCA" w14:textId="77777777" w:rsidR="0088302C" w:rsidRPr="002F557C" w:rsidRDefault="0088302C" w:rsidP="002F557C">
      <w:pPr>
        <w:spacing w:line="240" w:lineRule="auto"/>
        <w:ind w:right="-1"/>
        <w:rPr>
          <w:szCs w:val="22"/>
          <w:lang w:val="pl-PL"/>
        </w:rPr>
      </w:pPr>
    </w:p>
    <w:p w14:paraId="7DDB54FE" w14:textId="77777777" w:rsidR="0088302C" w:rsidRPr="002F557C" w:rsidRDefault="0088302C" w:rsidP="002F557C">
      <w:pPr>
        <w:keepNext/>
        <w:keepLines/>
        <w:tabs>
          <w:tab w:val="clear" w:pos="567"/>
        </w:tabs>
        <w:spacing w:line="240" w:lineRule="auto"/>
        <w:ind w:right="-2"/>
        <w:outlineLvl w:val="0"/>
        <w:rPr>
          <w:noProof/>
          <w:szCs w:val="22"/>
          <w:lang w:val="pl-PL"/>
        </w:rPr>
      </w:pPr>
      <w:r w:rsidRPr="002F557C">
        <w:rPr>
          <w:b/>
          <w:bCs/>
          <w:szCs w:val="22"/>
          <w:lang w:val="pl-PL"/>
        </w:rPr>
        <w:t>Prowadzenie pojazdów i obsługiwanie maszyn</w:t>
      </w:r>
    </w:p>
    <w:p w14:paraId="62588198" w14:textId="77777777" w:rsidR="0088302C" w:rsidRPr="002F557C" w:rsidRDefault="00597854" w:rsidP="002F557C">
      <w:pPr>
        <w:keepNext/>
        <w:keepLines/>
        <w:tabs>
          <w:tab w:val="clear" w:pos="567"/>
        </w:tabs>
        <w:autoSpaceDE w:val="0"/>
        <w:autoSpaceDN w:val="0"/>
        <w:adjustRightInd w:val="0"/>
        <w:spacing w:line="240" w:lineRule="auto"/>
        <w:rPr>
          <w:noProof/>
          <w:szCs w:val="22"/>
          <w:lang w:val="pl-PL"/>
        </w:rPr>
      </w:pPr>
      <w:r>
        <w:rPr>
          <w:szCs w:val="22"/>
          <w:lang w:val="pl-PL"/>
        </w:rPr>
        <w:t>J</w:t>
      </w:r>
      <w:r w:rsidR="0088302C" w:rsidRPr="002F557C">
        <w:rPr>
          <w:szCs w:val="22"/>
          <w:lang w:val="pl-PL"/>
        </w:rPr>
        <w:t xml:space="preserve">est </w:t>
      </w:r>
      <w:r>
        <w:rPr>
          <w:szCs w:val="22"/>
          <w:lang w:val="pl-PL"/>
        </w:rPr>
        <w:t xml:space="preserve">mało </w:t>
      </w:r>
      <w:r w:rsidR="0088302C" w:rsidRPr="002F557C">
        <w:rPr>
          <w:szCs w:val="22"/>
          <w:lang w:val="pl-PL"/>
        </w:rPr>
        <w:t>prawdopodobne, by lek Duaklir Genuair wpły</w:t>
      </w:r>
      <w:r>
        <w:rPr>
          <w:szCs w:val="22"/>
          <w:lang w:val="pl-PL"/>
        </w:rPr>
        <w:t>wał</w:t>
      </w:r>
      <w:r w:rsidR="0088302C" w:rsidRPr="002F557C">
        <w:rPr>
          <w:szCs w:val="22"/>
          <w:lang w:val="pl-PL"/>
        </w:rPr>
        <w:t xml:space="preserve"> na zdolność prowadzenia pojazdów lub obsługi</w:t>
      </w:r>
      <w:r>
        <w:rPr>
          <w:szCs w:val="22"/>
          <w:lang w:val="pl-PL"/>
        </w:rPr>
        <w:t>wania</w:t>
      </w:r>
      <w:r w:rsidR="0088302C" w:rsidRPr="002F557C">
        <w:rPr>
          <w:szCs w:val="22"/>
          <w:lang w:val="pl-PL"/>
        </w:rPr>
        <w:t xml:space="preserve"> maszyn. U niektórych pacjentów </w:t>
      </w:r>
      <w:r w:rsidR="0088302C" w:rsidRPr="002F557C">
        <w:rPr>
          <w:color w:val="000000"/>
          <w:szCs w:val="22"/>
          <w:lang w:val="pl-PL"/>
        </w:rPr>
        <w:t xml:space="preserve">lek ten </w:t>
      </w:r>
      <w:r w:rsidR="0088302C" w:rsidRPr="002F557C">
        <w:rPr>
          <w:szCs w:val="22"/>
          <w:lang w:val="pl-PL"/>
        </w:rPr>
        <w:t xml:space="preserve">może spowodować niewyraźne widzenie lub zawroty głowy. W razie wystąpienia </w:t>
      </w:r>
      <w:r>
        <w:rPr>
          <w:szCs w:val="22"/>
          <w:lang w:val="pl-PL"/>
        </w:rPr>
        <w:t>jednego</w:t>
      </w:r>
      <w:r w:rsidR="0088302C" w:rsidRPr="002F557C">
        <w:rPr>
          <w:szCs w:val="22"/>
          <w:lang w:val="pl-PL"/>
        </w:rPr>
        <w:t xml:space="preserve"> z wymienionych </w:t>
      </w:r>
      <w:r w:rsidR="0088302C">
        <w:rPr>
          <w:szCs w:val="22"/>
          <w:lang w:val="pl-PL"/>
        </w:rPr>
        <w:t xml:space="preserve">powyżej </w:t>
      </w:r>
      <w:r w:rsidR="0088302C" w:rsidRPr="002F557C">
        <w:rPr>
          <w:szCs w:val="22"/>
          <w:lang w:val="pl-PL"/>
        </w:rPr>
        <w:t>działań niepożądanych nie należy prowadzić pojazdów ani obsługiwać maszyn do momentu ustąpienia zawrotów głowy lub niewyraźnego widzenia.</w:t>
      </w:r>
    </w:p>
    <w:p w14:paraId="78707EA7" w14:textId="77777777" w:rsidR="0088302C" w:rsidRPr="002F557C" w:rsidRDefault="0088302C" w:rsidP="002F557C">
      <w:pPr>
        <w:tabs>
          <w:tab w:val="clear" w:pos="567"/>
        </w:tabs>
        <w:autoSpaceDE w:val="0"/>
        <w:autoSpaceDN w:val="0"/>
        <w:adjustRightInd w:val="0"/>
        <w:spacing w:line="240" w:lineRule="auto"/>
        <w:rPr>
          <w:noProof/>
          <w:szCs w:val="22"/>
          <w:lang w:val="pl-PL"/>
        </w:rPr>
      </w:pPr>
    </w:p>
    <w:p w14:paraId="0EB7D617" w14:textId="77777777" w:rsidR="0088302C" w:rsidRPr="002F557C" w:rsidRDefault="0088302C" w:rsidP="002F557C">
      <w:pPr>
        <w:keepNext/>
        <w:keepLines/>
        <w:tabs>
          <w:tab w:val="clear" w:pos="567"/>
        </w:tabs>
        <w:spacing w:line="240" w:lineRule="auto"/>
        <w:ind w:right="-2"/>
        <w:jc w:val="both"/>
        <w:outlineLvl w:val="0"/>
        <w:rPr>
          <w:b/>
          <w:noProof/>
          <w:szCs w:val="22"/>
          <w:lang w:val="pl-PL"/>
        </w:rPr>
      </w:pPr>
      <w:r w:rsidRPr="002F557C">
        <w:rPr>
          <w:b/>
          <w:bCs/>
          <w:szCs w:val="22"/>
          <w:lang w:val="pl-PL"/>
        </w:rPr>
        <w:t xml:space="preserve">Duaklir Genuair zawiera laktozę </w:t>
      </w:r>
    </w:p>
    <w:p w14:paraId="3D9CE8ED"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Ten lek zawiera laktozę. Jeżeli stwierdzono wcześniej u pacjenta nietolerancję niektórych cukrów, pacjent powinien skontaktować się z lekarzem przed przyjęciem leku.</w:t>
      </w:r>
    </w:p>
    <w:p w14:paraId="47A0AB42" w14:textId="77777777" w:rsidR="0088302C" w:rsidRPr="002F557C" w:rsidRDefault="0088302C" w:rsidP="002F557C">
      <w:pPr>
        <w:tabs>
          <w:tab w:val="clear" w:pos="567"/>
        </w:tabs>
        <w:spacing w:line="240" w:lineRule="auto"/>
        <w:rPr>
          <w:noProof/>
          <w:szCs w:val="22"/>
          <w:lang w:val="pl-PL"/>
        </w:rPr>
      </w:pPr>
    </w:p>
    <w:p w14:paraId="79D6D0AD" w14:textId="77777777" w:rsidR="0088302C" w:rsidRPr="002F557C" w:rsidRDefault="0088302C" w:rsidP="002F557C">
      <w:pPr>
        <w:tabs>
          <w:tab w:val="clear" w:pos="567"/>
        </w:tabs>
        <w:spacing w:line="240" w:lineRule="auto"/>
        <w:rPr>
          <w:noProof/>
          <w:szCs w:val="22"/>
          <w:lang w:val="pl-PL"/>
        </w:rPr>
      </w:pPr>
    </w:p>
    <w:p w14:paraId="4110648C" w14:textId="77777777" w:rsidR="0088302C" w:rsidRPr="002F557C" w:rsidRDefault="0088302C" w:rsidP="002F557C">
      <w:pPr>
        <w:keepNext/>
        <w:keepLines/>
        <w:tabs>
          <w:tab w:val="clear" w:pos="567"/>
        </w:tabs>
        <w:spacing w:line="240" w:lineRule="auto"/>
        <w:rPr>
          <w:b/>
          <w:noProof/>
          <w:szCs w:val="22"/>
          <w:lang w:val="pl-PL"/>
        </w:rPr>
      </w:pPr>
      <w:r w:rsidRPr="002F557C">
        <w:rPr>
          <w:b/>
          <w:bCs/>
          <w:szCs w:val="22"/>
          <w:lang w:val="pl-PL"/>
        </w:rPr>
        <w:t>3.</w:t>
      </w:r>
      <w:r w:rsidRPr="002F557C">
        <w:rPr>
          <w:b/>
          <w:bCs/>
          <w:szCs w:val="22"/>
          <w:lang w:val="pl-PL"/>
        </w:rPr>
        <w:tab/>
        <w:t>Jak stosować lek Duaklir Genuair</w:t>
      </w:r>
    </w:p>
    <w:p w14:paraId="2CEE37AF" w14:textId="77777777" w:rsidR="0088302C" w:rsidRPr="002F557C" w:rsidRDefault="0088302C" w:rsidP="002F557C">
      <w:pPr>
        <w:keepNext/>
        <w:keepLines/>
        <w:tabs>
          <w:tab w:val="clear" w:pos="567"/>
        </w:tabs>
        <w:spacing w:line="240" w:lineRule="auto"/>
        <w:ind w:right="-2"/>
        <w:rPr>
          <w:noProof/>
          <w:szCs w:val="22"/>
          <w:lang w:val="pl-PL"/>
        </w:rPr>
      </w:pPr>
    </w:p>
    <w:p w14:paraId="49DB12D5" w14:textId="77777777" w:rsidR="0088302C" w:rsidRPr="002F557C" w:rsidRDefault="0088302C" w:rsidP="002F557C">
      <w:pPr>
        <w:keepNext/>
        <w:keepLines/>
        <w:tabs>
          <w:tab w:val="clear" w:pos="567"/>
        </w:tabs>
        <w:spacing w:line="240" w:lineRule="auto"/>
        <w:ind w:right="-2"/>
        <w:rPr>
          <w:noProof/>
          <w:szCs w:val="22"/>
          <w:lang w:val="pl-PL"/>
        </w:rPr>
      </w:pPr>
      <w:r>
        <w:rPr>
          <w:szCs w:val="22"/>
          <w:lang w:val="pl-PL"/>
        </w:rPr>
        <w:t>Lek ten</w:t>
      </w:r>
      <w:r w:rsidRPr="002F557C">
        <w:rPr>
          <w:szCs w:val="22"/>
          <w:lang w:val="pl-PL"/>
        </w:rPr>
        <w:t xml:space="preserve"> należy zawsze stosować zgodnie z zaleceniami lekarza lub farmaceuty. W razie wątpliwości należy zwrócić się do lekarza lub farmaceuty.</w:t>
      </w:r>
    </w:p>
    <w:p w14:paraId="746E628C" w14:textId="77777777" w:rsidR="0088302C" w:rsidRPr="002F557C" w:rsidRDefault="0088302C" w:rsidP="002F557C">
      <w:pPr>
        <w:tabs>
          <w:tab w:val="clear" w:pos="567"/>
        </w:tabs>
        <w:spacing w:line="240" w:lineRule="auto"/>
        <w:ind w:right="-2"/>
        <w:rPr>
          <w:noProof/>
          <w:szCs w:val="22"/>
          <w:lang w:val="pl-PL"/>
        </w:rPr>
      </w:pPr>
    </w:p>
    <w:p w14:paraId="49C787A6" w14:textId="77777777" w:rsidR="00DE7C6F" w:rsidRDefault="0088302C" w:rsidP="00191035">
      <w:pPr>
        <w:numPr>
          <w:ilvl w:val="0"/>
          <w:numId w:val="2"/>
        </w:numPr>
        <w:tabs>
          <w:tab w:val="clear" w:pos="567"/>
        </w:tabs>
        <w:spacing w:line="240" w:lineRule="auto"/>
        <w:ind w:left="567" w:hanging="567"/>
        <w:rPr>
          <w:noProof/>
          <w:szCs w:val="22"/>
          <w:lang w:val="pl-PL"/>
        </w:rPr>
      </w:pPr>
      <w:r w:rsidRPr="002F557C">
        <w:rPr>
          <w:szCs w:val="22"/>
          <w:lang w:val="pl-PL"/>
        </w:rPr>
        <w:t xml:space="preserve">Zalecana dawka </w:t>
      </w:r>
      <w:r>
        <w:rPr>
          <w:szCs w:val="22"/>
          <w:lang w:val="pl-PL"/>
        </w:rPr>
        <w:t xml:space="preserve">leku </w:t>
      </w:r>
      <w:r w:rsidRPr="002F557C">
        <w:rPr>
          <w:szCs w:val="22"/>
          <w:lang w:val="pl-PL"/>
        </w:rPr>
        <w:t xml:space="preserve">to jedna inhalacja rano i </w:t>
      </w:r>
      <w:r w:rsidR="00DE7C6F">
        <w:rPr>
          <w:szCs w:val="22"/>
          <w:lang w:val="pl-PL"/>
        </w:rPr>
        <w:t xml:space="preserve">jedna inhalacja </w:t>
      </w:r>
      <w:r w:rsidRPr="002F557C">
        <w:rPr>
          <w:szCs w:val="22"/>
          <w:lang w:val="pl-PL"/>
        </w:rPr>
        <w:t>wieczorem.</w:t>
      </w:r>
    </w:p>
    <w:p w14:paraId="06ABCFA3" w14:textId="77777777" w:rsidR="00DE7C6F" w:rsidRPr="00261CC9" w:rsidRDefault="00DE7C6F" w:rsidP="00261CC9">
      <w:pPr>
        <w:numPr>
          <w:ilvl w:val="0"/>
          <w:numId w:val="2"/>
        </w:numPr>
        <w:tabs>
          <w:tab w:val="clear" w:pos="567"/>
        </w:tabs>
        <w:spacing w:line="240" w:lineRule="auto"/>
        <w:ind w:left="567" w:hanging="567"/>
        <w:rPr>
          <w:noProof/>
          <w:szCs w:val="22"/>
          <w:lang w:val="pl-PL"/>
        </w:rPr>
      </w:pPr>
      <w:r w:rsidRPr="00DE7C6F">
        <w:rPr>
          <w:szCs w:val="22"/>
          <w:lang w:val="pl-PL"/>
        </w:rPr>
        <w:t xml:space="preserve">Lek </w:t>
      </w:r>
      <w:r w:rsidR="00E27BEE">
        <w:rPr>
          <w:rFonts w:eastAsia="Times New Roman"/>
          <w:noProof/>
          <w:szCs w:val="22"/>
          <w:lang w:val="pl-PL"/>
        </w:rPr>
        <w:t>Duaklir</w:t>
      </w:r>
      <w:r w:rsidRPr="00DE7C6F">
        <w:rPr>
          <w:szCs w:val="22"/>
          <w:lang w:val="pl-PL"/>
        </w:rPr>
        <w:t xml:space="preserve"> Genuair można stosować w dowolnym czasie, przed jedzeniem lub piciem, lub po    </w:t>
      </w:r>
      <w:r w:rsidRPr="00DE7C6F">
        <w:rPr>
          <w:szCs w:val="22"/>
          <w:lang w:val="pl-PL"/>
        </w:rPr>
        <w:br/>
        <w:t>jedzeniu lub piciu.</w:t>
      </w:r>
    </w:p>
    <w:p w14:paraId="08495C03" w14:textId="77777777" w:rsidR="00DE7C6F" w:rsidRDefault="0088302C" w:rsidP="00191035">
      <w:pPr>
        <w:numPr>
          <w:ilvl w:val="0"/>
          <w:numId w:val="2"/>
        </w:numPr>
        <w:tabs>
          <w:tab w:val="clear" w:pos="567"/>
        </w:tabs>
        <w:spacing w:line="240" w:lineRule="auto"/>
        <w:ind w:left="567" w:hanging="567"/>
        <w:rPr>
          <w:noProof/>
          <w:szCs w:val="22"/>
          <w:lang w:val="pl-PL"/>
        </w:rPr>
      </w:pPr>
      <w:r w:rsidRPr="002F557C">
        <w:rPr>
          <w:szCs w:val="22"/>
          <w:lang w:val="pl-PL"/>
        </w:rPr>
        <w:t xml:space="preserve">Działanie leku Duaklir Genuair </w:t>
      </w:r>
      <w:r w:rsidR="00597854">
        <w:rPr>
          <w:szCs w:val="22"/>
          <w:lang w:val="pl-PL"/>
        </w:rPr>
        <w:t>utrzymuje się przez</w:t>
      </w:r>
      <w:r w:rsidRPr="002F557C">
        <w:rPr>
          <w:szCs w:val="22"/>
          <w:lang w:val="pl-PL"/>
        </w:rPr>
        <w:t xml:space="preserve"> 12 godzin. Dlatego też </w:t>
      </w:r>
      <w:r w:rsidR="00597854">
        <w:rPr>
          <w:szCs w:val="22"/>
          <w:lang w:val="pl-PL"/>
        </w:rPr>
        <w:t>lek</w:t>
      </w:r>
      <w:r w:rsidRPr="002F557C">
        <w:rPr>
          <w:szCs w:val="22"/>
          <w:lang w:val="pl-PL"/>
        </w:rPr>
        <w:t xml:space="preserve"> Duaklir Genuair należy stosować każdego dnia rano i wieczorem o tej samej porze. Dzięki temu w organizmie zawsze jest wystarczająco dużo leku, aby pomagał on łatwiej oddychać w ciągu dnia i nocy. Przyjmowanie leku o stałych porach pomoże także pamiętać o jego przyjęciu.</w:t>
      </w:r>
    </w:p>
    <w:p w14:paraId="015B909F" w14:textId="77777777" w:rsidR="00DE7C6F" w:rsidRDefault="00DE7C6F" w:rsidP="00191035">
      <w:pPr>
        <w:numPr>
          <w:ilvl w:val="0"/>
          <w:numId w:val="2"/>
        </w:numPr>
        <w:tabs>
          <w:tab w:val="clear" w:pos="567"/>
        </w:tabs>
        <w:spacing w:line="240" w:lineRule="auto"/>
        <w:ind w:left="567" w:hanging="567"/>
        <w:rPr>
          <w:noProof/>
          <w:szCs w:val="22"/>
          <w:lang w:val="pl-PL"/>
        </w:rPr>
      </w:pPr>
      <w:r w:rsidRPr="00DE7C6F">
        <w:rPr>
          <w:szCs w:val="22"/>
          <w:lang w:val="pl-PL"/>
        </w:rPr>
        <w:t>Zalecaną dawkę można stosować u osób w podeszłym wieku i pacjentów z zaburzeniami czynności nerek lub wątroby. Nie ma konieczności dostosowywania dawki u tych pacjentów.</w:t>
      </w:r>
    </w:p>
    <w:p w14:paraId="30C7D9B6" w14:textId="77777777" w:rsidR="00DE7C6F" w:rsidRPr="00DE7C6F" w:rsidRDefault="00DE7C6F" w:rsidP="00261CC9">
      <w:pPr>
        <w:numPr>
          <w:ilvl w:val="0"/>
          <w:numId w:val="2"/>
        </w:numPr>
        <w:tabs>
          <w:tab w:val="clear" w:pos="567"/>
        </w:tabs>
        <w:spacing w:line="240" w:lineRule="auto"/>
        <w:ind w:left="567" w:hanging="567"/>
        <w:rPr>
          <w:noProof/>
          <w:szCs w:val="22"/>
          <w:lang w:val="pl-PL"/>
        </w:rPr>
      </w:pPr>
      <w:r w:rsidRPr="00DE7C6F">
        <w:rPr>
          <w:szCs w:val="22"/>
          <w:lang w:val="pl-PL"/>
        </w:rPr>
        <w:t xml:space="preserve">Lek </w:t>
      </w:r>
      <w:r w:rsidR="00E27BEE">
        <w:rPr>
          <w:szCs w:val="22"/>
          <w:lang w:val="pl-PL"/>
        </w:rPr>
        <w:t>Duaklir</w:t>
      </w:r>
      <w:r w:rsidRPr="00DE7C6F">
        <w:rPr>
          <w:szCs w:val="22"/>
          <w:lang w:val="pl-PL"/>
        </w:rPr>
        <w:t xml:space="preserve"> Genuair jest przeznaczony do podawania wziewnego.</w:t>
      </w:r>
    </w:p>
    <w:p w14:paraId="7DF7EC90" w14:textId="77777777" w:rsidR="0088302C" w:rsidRPr="002F557C" w:rsidRDefault="0088302C" w:rsidP="00E9510F">
      <w:pPr>
        <w:numPr>
          <w:ilvl w:val="0"/>
          <w:numId w:val="2"/>
        </w:numPr>
        <w:tabs>
          <w:tab w:val="clear" w:pos="567"/>
        </w:tabs>
        <w:spacing w:line="240" w:lineRule="auto"/>
        <w:ind w:left="567" w:hanging="567"/>
        <w:rPr>
          <w:noProof/>
          <w:szCs w:val="22"/>
          <w:lang w:val="pl-PL"/>
        </w:rPr>
      </w:pPr>
      <w:r w:rsidRPr="002F557C">
        <w:rPr>
          <w:b/>
          <w:bCs/>
          <w:szCs w:val="22"/>
          <w:lang w:val="pl-PL"/>
        </w:rPr>
        <w:t>Instrukcja obsługi:</w:t>
      </w:r>
      <w:r w:rsidRPr="002F557C">
        <w:rPr>
          <w:szCs w:val="22"/>
          <w:lang w:val="pl-PL"/>
        </w:rPr>
        <w:t xml:space="preserve"> Instrukcję jak stosować inhalator Genuair można znaleźć </w:t>
      </w:r>
      <w:r w:rsidR="00E85B41">
        <w:rPr>
          <w:szCs w:val="22"/>
          <w:lang w:val="pl-PL"/>
        </w:rPr>
        <w:t>na końcu tej ulotki</w:t>
      </w:r>
      <w:r w:rsidRPr="002F557C">
        <w:rPr>
          <w:szCs w:val="22"/>
          <w:lang w:val="pl-PL"/>
        </w:rPr>
        <w:t xml:space="preserve">. W razie wątpliwości dotyczących sposobu stosowania leku Duaklir Genuair należy skontaktować się z lekarzem lub farmaceutą. </w:t>
      </w:r>
    </w:p>
    <w:p w14:paraId="2B3B46AA" w14:textId="77777777" w:rsidR="0088302C" w:rsidRPr="002F557C" w:rsidRDefault="0088302C" w:rsidP="002F557C">
      <w:pPr>
        <w:tabs>
          <w:tab w:val="clear" w:pos="567"/>
        </w:tabs>
        <w:spacing w:line="240" w:lineRule="auto"/>
        <w:rPr>
          <w:szCs w:val="22"/>
          <w:lang w:val="pl-PL"/>
        </w:rPr>
      </w:pPr>
    </w:p>
    <w:p w14:paraId="1C12AAAC" w14:textId="77777777" w:rsidR="0088302C" w:rsidRPr="002F557C" w:rsidRDefault="0088302C" w:rsidP="002F557C">
      <w:pPr>
        <w:tabs>
          <w:tab w:val="clear" w:pos="567"/>
        </w:tabs>
        <w:spacing w:line="240" w:lineRule="auto"/>
        <w:rPr>
          <w:szCs w:val="22"/>
          <w:lang w:val="pl-PL"/>
        </w:rPr>
      </w:pPr>
      <w:r w:rsidRPr="002F557C">
        <w:rPr>
          <w:szCs w:val="22"/>
          <w:lang w:val="pl-PL"/>
        </w:rPr>
        <w:t>POChP jest chorobą</w:t>
      </w:r>
      <w:r>
        <w:rPr>
          <w:szCs w:val="22"/>
          <w:lang w:val="pl-PL"/>
        </w:rPr>
        <w:t xml:space="preserve"> przewlekłą</w:t>
      </w:r>
      <w:r w:rsidRPr="002F557C">
        <w:rPr>
          <w:szCs w:val="22"/>
          <w:lang w:val="pl-PL"/>
        </w:rPr>
        <w:t xml:space="preserve"> i dlatego lek Duaklir Genuair </w:t>
      </w:r>
      <w:r w:rsidR="00DE7C6F">
        <w:rPr>
          <w:szCs w:val="22"/>
          <w:lang w:val="pl-PL"/>
        </w:rPr>
        <w:t xml:space="preserve">jest przeznaczony do długotrwałego stosowania. Ten lek </w:t>
      </w:r>
      <w:r w:rsidRPr="002F557C">
        <w:rPr>
          <w:szCs w:val="22"/>
          <w:lang w:val="pl-PL"/>
        </w:rPr>
        <w:t>należy przyjmować codziennie dwa razy na dobę, a nie tylko w razie wystąpienia problemów z oddychaniem lub innych objawów POChP.</w:t>
      </w:r>
    </w:p>
    <w:p w14:paraId="132A43D5" w14:textId="77777777" w:rsidR="0088302C" w:rsidRPr="002F557C" w:rsidRDefault="0088302C" w:rsidP="002F557C">
      <w:pPr>
        <w:tabs>
          <w:tab w:val="clear" w:pos="567"/>
        </w:tabs>
        <w:spacing w:line="240" w:lineRule="auto"/>
        <w:ind w:right="-2"/>
        <w:rPr>
          <w:noProof/>
          <w:szCs w:val="22"/>
          <w:lang w:val="pl-PL"/>
        </w:rPr>
      </w:pPr>
    </w:p>
    <w:p w14:paraId="5778F075" w14:textId="77777777" w:rsidR="0088302C" w:rsidRPr="002F557C" w:rsidRDefault="0088302C" w:rsidP="002F557C">
      <w:pPr>
        <w:keepNext/>
        <w:keepLines/>
        <w:tabs>
          <w:tab w:val="clear" w:pos="567"/>
        </w:tabs>
        <w:spacing w:line="240" w:lineRule="auto"/>
        <w:ind w:right="-2"/>
        <w:outlineLvl w:val="0"/>
        <w:rPr>
          <w:b/>
          <w:noProof/>
          <w:szCs w:val="22"/>
          <w:lang w:val="pl-PL"/>
        </w:rPr>
      </w:pPr>
      <w:r w:rsidRPr="002F557C">
        <w:rPr>
          <w:b/>
          <w:bCs/>
          <w:szCs w:val="22"/>
          <w:lang w:val="pl-PL"/>
        </w:rPr>
        <w:t>Zastosowanie większej niż zalecana dawki leku Duaklir Genuair</w:t>
      </w:r>
    </w:p>
    <w:p w14:paraId="55ADAD8A" w14:textId="77777777" w:rsidR="0088302C" w:rsidRPr="002F557C" w:rsidRDefault="0088302C" w:rsidP="002F557C">
      <w:pPr>
        <w:keepNext/>
        <w:keepLines/>
        <w:spacing w:line="240" w:lineRule="auto"/>
        <w:rPr>
          <w:noProof/>
          <w:szCs w:val="22"/>
          <w:lang w:val="pl-PL"/>
        </w:rPr>
      </w:pPr>
      <w:r w:rsidRPr="002F557C">
        <w:rPr>
          <w:szCs w:val="22"/>
          <w:lang w:val="pl-PL"/>
        </w:rPr>
        <w:t xml:space="preserve">W razie podejrzenia zastosowania większej dawki leku Duaklir Genuair niż zalecana, istnieje większe prawdopodobieństwo wystąpienia niektórych działań niepożądanych, takich jak niewyraźne widzenie, suchość w </w:t>
      </w:r>
      <w:r w:rsidR="00EC0807">
        <w:rPr>
          <w:szCs w:val="22"/>
          <w:lang w:val="pl-PL"/>
        </w:rPr>
        <w:t xml:space="preserve">jamie </w:t>
      </w:r>
      <w:r w:rsidRPr="002F557C">
        <w:rPr>
          <w:szCs w:val="22"/>
          <w:lang w:val="pl-PL"/>
        </w:rPr>
        <w:t>ust</w:t>
      </w:r>
      <w:r w:rsidR="00EC0807">
        <w:rPr>
          <w:szCs w:val="22"/>
          <w:lang w:val="pl-PL"/>
        </w:rPr>
        <w:t>nej</w:t>
      </w:r>
      <w:r w:rsidRPr="002F557C">
        <w:rPr>
          <w:szCs w:val="22"/>
          <w:lang w:val="pl-PL"/>
        </w:rPr>
        <w:t xml:space="preserve">, </w:t>
      </w:r>
      <w:r w:rsidR="00EC0807">
        <w:rPr>
          <w:szCs w:val="22"/>
          <w:lang w:val="pl-PL"/>
        </w:rPr>
        <w:t>nudności</w:t>
      </w:r>
      <w:r w:rsidRPr="002F557C">
        <w:rPr>
          <w:szCs w:val="22"/>
          <w:lang w:val="pl-PL"/>
        </w:rPr>
        <w:t>, drżeni</w:t>
      </w:r>
      <w:r>
        <w:rPr>
          <w:szCs w:val="22"/>
          <w:lang w:val="pl-PL"/>
        </w:rPr>
        <w:t>a</w:t>
      </w:r>
      <w:r w:rsidRPr="002F557C">
        <w:rPr>
          <w:szCs w:val="22"/>
          <w:lang w:val="pl-PL"/>
        </w:rPr>
        <w:t xml:space="preserve">, ból głowy, kołatania </w:t>
      </w:r>
      <w:r>
        <w:rPr>
          <w:szCs w:val="22"/>
          <w:lang w:val="pl-PL"/>
        </w:rPr>
        <w:t xml:space="preserve">serca </w:t>
      </w:r>
      <w:r w:rsidR="00FD1ED1">
        <w:rPr>
          <w:szCs w:val="22"/>
          <w:lang w:val="pl-PL"/>
        </w:rPr>
        <w:t>lub wzrost ciśnienia krwi i w </w:t>
      </w:r>
      <w:r>
        <w:rPr>
          <w:szCs w:val="22"/>
          <w:lang w:val="pl-PL"/>
        </w:rPr>
        <w:t xml:space="preserve">związku z tym </w:t>
      </w:r>
      <w:r w:rsidRPr="002F557C">
        <w:rPr>
          <w:szCs w:val="22"/>
          <w:lang w:val="pl-PL"/>
        </w:rPr>
        <w:t>należy natychmiast skontaktować się z lekarzem lub zgłosić się na pogotowie. Należy pokazać lekarzowi opakowanie leku Duaklir Genuair. Może być konieczna pomoc lekarska.</w:t>
      </w:r>
    </w:p>
    <w:p w14:paraId="02E77CB3" w14:textId="77777777" w:rsidR="0088302C" w:rsidRPr="002F557C" w:rsidRDefault="0088302C" w:rsidP="002F557C">
      <w:pPr>
        <w:tabs>
          <w:tab w:val="clear" w:pos="567"/>
        </w:tabs>
        <w:autoSpaceDE w:val="0"/>
        <w:autoSpaceDN w:val="0"/>
        <w:adjustRightInd w:val="0"/>
        <w:spacing w:line="240" w:lineRule="auto"/>
        <w:rPr>
          <w:noProof/>
          <w:szCs w:val="22"/>
          <w:lang w:val="pl-PL"/>
        </w:rPr>
      </w:pPr>
    </w:p>
    <w:p w14:paraId="05A79248" w14:textId="77777777" w:rsidR="0088302C" w:rsidRPr="002F557C" w:rsidRDefault="0088302C" w:rsidP="002F557C">
      <w:pPr>
        <w:keepNext/>
        <w:keepLines/>
        <w:tabs>
          <w:tab w:val="clear" w:pos="567"/>
        </w:tabs>
        <w:spacing w:line="240" w:lineRule="auto"/>
        <w:ind w:right="-2"/>
        <w:outlineLvl w:val="0"/>
        <w:rPr>
          <w:b/>
          <w:noProof/>
          <w:szCs w:val="22"/>
          <w:lang w:val="pl-PL"/>
        </w:rPr>
      </w:pPr>
      <w:r w:rsidRPr="002F557C">
        <w:rPr>
          <w:b/>
          <w:bCs/>
          <w:szCs w:val="22"/>
          <w:lang w:val="pl-PL"/>
        </w:rPr>
        <w:t>Pominięcie zastosowania leku Duaklir Genuair</w:t>
      </w:r>
    </w:p>
    <w:p w14:paraId="08A390EE" w14:textId="77777777" w:rsidR="0088302C" w:rsidRPr="002F557C" w:rsidRDefault="0088302C" w:rsidP="002F557C">
      <w:pPr>
        <w:keepNext/>
        <w:keepLines/>
        <w:tabs>
          <w:tab w:val="clear" w:pos="567"/>
        </w:tabs>
        <w:spacing w:line="240" w:lineRule="auto"/>
        <w:rPr>
          <w:noProof/>
          <w:szCs w:val="22"/>
          <w:lang w:val="pl-PL" w:eastAsia="it-IT"/>
        </w:rPr>
      </w:pPr>
      <w:r w:rsidRPr="002F557C">
        <w:rPr>
          <w:szCs w:val="22"/>
          <w:lang w:val="pl-PL"/>
        </w:rPr>
        <w:t xml:space="preserve">W razie pominięcia dawki leku Duaklir Genuair należy </w:t>
      </w:r>
      <w:r>
        <w:rPr>
          <w:szCs w:val="22"/>
          <w:lang w:val="pl-PL"/>
        </w:rPr>
        <w:t xml:space="preserve">ją przyjąć możliwie jak najszybciej, a następną dawkę </w:t>
      </w:r>
      <w:r w:rsidR="00EC0807">
        <w:rPr>
          <w:szCs w:val="22"/>
          <w:lang w:val="pl-PL"/>
        </w:rPr>
        <w:t xml:space="preserve">przyjąć </w:t>
      </w:r>
      <w:r>
        <w:rPr>
          <w:szCs w:val="22"/>
          <w:lang w:val="pl-PL"/>
        </w:rPr>
        <w:t>o zwykłej porze</w:t>
      </w:r>
      <w:r w:rsidRPr="002F557C">
        <w:rPr>
          <w:szCs w:val="22"/>
          <w:lang w:val="pl-PL"/>
        </w:rPr>
        <w:t>. Nie należy stosować dawki podwójnej w celu uzupełnienia pominiętej dawki leku.</w:t>
      </w:r>
    </w:p>
    <w:p w14:paraId="05FBAA7C" w14:textId="77777777" w:rsidR="0088302C" w:rsidRPr="002F557C" w:rsidRDefault="0088302C" w:rsidP="002F557C">
      <w:pPr>
        <w:tabs>
          <w:tab w:val="clear" w:pos="567"/>
        </w:tabs>
        <w:spacing w:line="240" w:lineRule="auto"/>
        <w:ind w:right="-2"/>
        <w:rPr>
          <w:noProof/>
          <w:szCs w:val="22"/>
          <w:lang w:val="pl-PL"/>
        </w:rPr>
      </w:pPr>
    </w:p>
    <w:p w14:paraId="22C80BD4" w14:textId="77777777" w:rsidR="0088302C" w:rsidRPr="002F557C" w:rsidRDefault="0088302C" w:rsidP="002F557C">
      <w:pPr>
        <w:keepNext/>
        <w:keepLines/>
        <w:tabs>
          <w:tab w:val="clear" w:pos="567"/>
        </w:tabs>
        <w:spacing w:line="240" w:lineRule="auto"/>
        <w:outlineLvl w:val="0"/>
        <w:rPr>
          <w:b/>
          <w:noProof/>
          <w:szCs w:val="22"/>
          <w:lang w:val="pl-PL"/>
        </w:rPr>
      </w:pPr>
      <w:r w:rsidRPr="002F557C">
        <w:rPr>
          <w:b/>
          <w:bCs/>
          <w:szCs w:val="22"/>
          <w:lang w:val="pl-PL"/>
        </w:rPr>
        <w:t>Przerwanie stosowania leku Duaklir Genuair</w:t>
      </w:r>
    </w:p>
    <w:p w14:paraId="6F7A7A1A"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 xml:space="preserve">Lek służy do długotrwałego stosowania. Jeśli pacjent zamierza </w:t>
      </w:r>
      <w:r w:rsidR="00EC0807">
        <w:rPr>
          <w:szCs w:val="22"/>
          <w:lang w:val="pl-PL"/>
        </w:rPr>
        <w:t>przerwać</w:t>
      </w:r>
      <w:r w:rsidRPr="002F557C">
        <w:rPr>
          <w:szCs w:val="22"/>
          <w:lang w:val="pl-PL"/>
        </w:rPr>
        <w:t xml:space="preserve"> stosowa</w:t>
      </w:r>
      <w:r w:rsidR="00EC0807">
        <w:rPr>
          <w:szCs w:val="22"/>
          <w:lang w:val="pl-PL"/>
        </w:rPr>
        <w:t>nie</w:t>
      </w:r>
      <w:r w:rsidRPr="002F557C">
        <w:rPr>
          <w:szCs w:val="22"/>
          <w:lang w:val="pl-PL"/>
        </w:rPr>
        <w:t xml:space="preserve"> lek</w:t>
      </w:r>
      <w:r w:rsidR="00EC0807">
        <w:rPr>
          <w:szCs w:val="22"/>
          <w:lang w:val="pl-PL"/>
        </w:rPr>
        <w:t>u</w:t>
      </w:r>
      <w:r w:rsidRPr="002F557C">
        <w:rPr>
          <w:szCs w:val="22"/>
          <w:lang w:val="pl-PL"/>
        </w:rPr>
        <w:t xml:space="preserve">, </w:t>
      </w:r>
      <w:r w:rsidR="00EC0807">
        <w:rPr>
          <w:szCs w:val="22"/>
          <w:lang w:val="pl-PL"/>
        </w:rPr>
        <w:t>powinien</w:t>
      </w:r>
      <w:r w:rsidRPr="002F557C">
        <w:rPr>
          <w:szCs w:val="22"/>
          <w:lang w:val="pl-PL"/>
        </w:rPr>
        <w:t xml:space="preserve"> najpierw skonsultować się z lekarzem, ponieważ objawy </w:t>
      </w:r>
      <w:r>
        <w:rPr>
          <w:szCs w:val="22"/>
          <w:lang w:val="pl-PL"/>
        </w:rPr>
        <w:t xml:space="preserve">choroby </w:t>
      </w:r>
      <w:r w:rsidRPr="002F557C">
        <w:rPr>
          <w:szCs w:val="22"/>
          <w:lang w:val="pl-PL"/>
        </w:rPr>
        <w:t>mogą nasil</w:t>
      </w:r>
      <w:r w:rsidR="00EC0807">
        <w:rPr>
          <w:szCs w:val="22"/>
          <w:lang w:val="pl-PL"/>
        </w:rPr>
        <w:t>ić się</w:t>
      </w:r>
      <w:r w:rsidRPr="002F557C">
        <w:rPr>
          <w:szCs w:val="22"/>
          <w:lang w:val="pl-PL"/>
        </w:rPr>
        <w:t>.</w:t>
      </w:r>
    </w:p>
    <w:p w14:paraId="48AB2DF2" w14:textId="77777777" w:rsidR="0088302C" w:rsidRPr="002F557C" w:rsidRDefault="0088302C" w:rsidP="002F557C">
      <w:pPr>
        <w:tabs>
          <w:tab w:val="clear" w:pos="567"/>
        </w:tabs>
        <w:spacing w:line="240" w:lineRule="auto"/>
        <w:ind w:right="-2"/>
        <w:rPr>
          <w:noProof/>
          <w:szCs w:val="22"/>
          <w:lang w:val="pl-PL"/>
        </w:rPr>
      </w:pPr>
    </w:p>
    <w:p w14:paraId="6A0E6DC2" w14:textId="77777777" w:rsidR="0088302C" w:rsidRPr="002F557C" w:rsidRDefault="0088302C" w:rsidP="002F557C">
      <w:pPr>
        <w:tabs>
          <w:tab w:val="clear" w:pos="567"/>
        </w:tabs>
        <w:spacing w:line="240" w:lineRule="auto"/>
        <w:ind w:right="-2"/>
        <w:rPr>
          <w:noProof/>
          <w:szCs w:val="22"/>
          <w:lang w:val="pl-PL"/>
        </w:rPr>
      </w:pPr>
      <w:r w:rsidRPr="002F557C">
        <w:rPr>
          <w:szCs w:val="22"/>
          <w:lang w:val="pl-PL"/>
        </w:rPr>
        <w:lastRenderedPageBreak/>
        <w:t>W razie jakichkolwiek dalszych wątpliwości związanych ze stosowaniem tego leku należy zwrócić się do lekarza, farmaceuty lub pielęgniarki.</w:t>
      </w:r>
    </w:p>
    <w:p w14:paraId="4695AB4E" w14:textId="77777777" w:rsidR="0088302C" w:rsidRPr="002F557C" w:rsidRDefault="0088302C" w:rsidP="002F557C">
      <w:pPr>
        <w:tabs>
          <w:tab w:val="clear" w:pos="567"/>
        </w:tabs>
        <w:spacing w:line="240" w:lineRule="auto"/>
        <w:rPr>
          <w:szCs w:val="22"/>
          <w:lang w:val="pl-PL"/>
        </w:rPr>
      </w:pPr>
    </w:p>
    <w:p w14:paraId="76D9A487" w14:textId="77777777" w:rsidR="0088302C" w:rsidRPr="002F557C" w:rsidRDefault="0088302C" w:rsidP="002F557C">
      <w:pPr>
        <w:tabs>
          <w:tab w:val="clear" w:pos="567"/>
        </w:tabs>
        <w:spacing w:line="240" w:lineRule="auto"/>
        <w:rPr>
          <w:szCs w:val="22"/>
          <w:lang w:val="pl-PL"/>
        </w:rPr>
      </w:pPr>
    </w:p>
    <w:p w14:paraId="1689BD0A" w14:textId="77777777" w:rsidR="0088302C" w:rsidRPr="002F557C" w:rsidRDefault="0088302C" w:rsidP="002F557C">
      <w:pPr>
        <w:keepNext/>
        <w:keepLines/>
        <w:tabs>
          <w:tab w:val="clear" w:pos="567"/>
        </w:tabs>
        <w:spacing w:line="240" w:lineRule="auto"/>
        <w:ind w:left="567" w:right="-2" w:hanging="567"/>
        <w:rPr>
          <w:szCs w:val="22"/>
          <w:lang w:val="pl-PL"/>
        </w:rPr>
      </w:pPr>
      <w:r w:rsidRPr="002F557C">
        <w:rPr>
          <w:b/>
          <w:bCs/>
          <w:szCs w:val="22"/>
          <w:lang w:val="pl-PL"/>
        </w:rPr>
        <w:t>4.</w:t>
      </w:r>
      <w:r w:rsidRPr="002F557C">
        <w:rPr>
          <w:b/>
          <w:bCs/>
          <w:szCs w:val="22"/>
          <w:lang w:val="pl-PL"/>
        </w:rPr>
        <w:tab/>
        <w:t>Możliwe działania niepożądane</w:t>
      </w:r>
    </w:p>
    <w:p w14:paraId="3D25F4FC" w14:textId="77777777" w:rsidR="0088302C" w:rsidRPr="002F557C" w:rsidRDefault="0088302C" w:rsidP="002F557C">
      <w:pPr>
        <w:keepNext/>
        <w:keepLines/>
        <w:tabs>
          <w:tab w:val="clear" w:pos="567"/>
        </w:tabs>
        <w:spacing w:line="240" w:lineRule="auto"/>
        <w:rPr>
          <w:szCs w:val="22"/>
          <w:lang w:val="pl-PL"/>
        </w:rPr>
      </w:pPr>
    </w:p>
    <w:p w14:paraId="743444E8" w14:textId="77777777" w:rsidR="0088302C" w:rsidRPr="002F557C" w:rsidRDefault="0088302C" w:rsidP="002F557C">
      <w:pPr>
        <w:keepNext/>
        <w:keepLines/>
        <w:tabs>
          <w:tab w:val="clear" w:pos="567"/>
        </w:tabs>
        <w:spacing w:line="240" w:lineRule="auto"/>
        <w:ind w:right="-29"/>
        <w:rPr>
          <w:noProof/>
          <w:szCs w:val="22"/>
          <w:lang w:val="pl-PL"/>
        </w:rPr>
      </w:pPr>
      <w:r w:rsidRPr="002F557C">
        <w:rPr>
          <w:szCs w:val="22"/>
          <w:lang w:val="pl-PL"/>
        </w:rPr>
        <w:t>Jak każdy lek, Duaklir Genuair może powodować działania niepożądane, chociaż nie u każdego one wystąpią.</w:t>
      </w:r>
    </w:p>
    <w:p w14:paraId="14445E90" w14:textId="77777777" w:rsidR="0088302C" w:rsidRDefault="0088302C" w:rsidP="002F557C">
      <w:pPr>
        <w:tabs>
          <w:tab w:val="clear" w:pos="567"/>
        </w:tabs>
        <w:spacing w:line="240" w:lineRule="auto"/>
        <w:ind w:right="-29"/>
        <w:rPr>
          <w:noProof/>
          <w:szCs w:val="22"/>
          <w:lang w:val="pl-PL"/>
        </w:rPr>
      </w:pPr>
    </w:p>
    <w:p w14:paraId="1DEC6B8B" w14:textId="77777777" w:rsidR="006455F0" w:rsidRDefault="006455F0" w:rsidP="006455F0">
      <w:pPr>
        <w:tabs>
          <w:tab w:val="clear" w:pos="567"/>
        </w:tabs>
        <w:spacing w:line="240" w:lineRule="auto"/>
        <w:ind w:right="-29"/>
        <w:rPr>
          <w:noProof/>
          <w:szCs w:val="22"/>
          <w:lang w:val="pl-PL"/>
        </w:rPr>
      </w:pPr>
      <w:r>
        <w:rPr>
          <w:noProof/>
          <w:szCs w:val="22"/>
          <w:lang w:val="pl-PL"/>
        </w:rPr>
        <w:t>Należy przerwać stosowanie tego leku i natychmiast skontaktować się z lekarzem, jeśli:</w:t>
      </w:r>
    </w:p>
    <w:p w14:paraId="11E673F0" w14:textId="77777777" w:rsidR="006455F0" w:rsidRDefault="006455F0" w:rsidP="006455F0">
      <w:pPr>
        <w:tabs>
          <w:tab w:val="clear" w:pos="567"/>
        </w:tabs>
        <w:spacing w:line="240" w:lineRule="auto"/>
        <w:ind w:right="-29"/>
        <w:rPr>
          <w:noProof/>
          <w:szCs w:val="22"/>
          <w:lang w:val="pl-PL"/>
        </w:rPr>
      </w:pPr>
    </w:p>
    <w:p w14:paraId="50FA79C1" w14:textId="77777777" w:rsidR="006455F0" w:rsidRDefault="006455F0" w:rsidP="006455F0">
      <w:pPr>
        <w:numPr>
          <w:ilvl w:val="0"/>
          <w:numId w:val="39"/>
        </w:numPr>
        <w:tabs>
          <w:tab w:val="clear" w:pos="567"/>
        </w:tabs>
        <w:spacing w:line="240" w:lineRule="auto"/>
        <w:ind w:left="426" w:right="-29" w:hanging="426"/>
        <w:rPr>
          <w:noProof/>
          <w:szCs w:val="22"/>
          <w:lang w:val="pl-PL"/>
        </w:rPr>
      </w:pPr>
      <w:r>
        <w:rPr>
          <w:noProof/>
          <w:szCs w:val="22"/>
          <w:lang w:val="pl-PL"/>
        </w:rPr>
        <w:t>u pacjenta wystąpi obrzęk twarzy, gardła, warg lub języka (</w:t>
      </w:r>
      <w:r w:rsidRPr="00B66045">
        <w:rPr>
          <w:szCs w:val="22"/>
          <w:lang w:val="pl-PL"/>
        </w:rPr>
        <w:t xml:space="preserve">z trudnościami lub bez trudności </w:t>
      </w:r>
      <w:r>
        <w:rPr>
          <w:szCs w:val="22"/>
          <w:lang w:val="pl-PL"/>
        </w:rPr>
        <w:t xml:space="preserve">w oddychaniu </w:t>
      </w:r>
      <w:r w:rsidRPr="00B66045">
        <w:rPr>
          <w:szCs w:val="22"/>
          <w:lang w:val="pl-PL"/>
        </w:rPr>
        <w:t>lub przełykaniu), silnie swędzące zmiany na skórze (pokrzywka)</w:t>
      </w:r>
      <w:r>
        <w:rPr>
          <w:noProof/>
          <w:szCs w:val="22"/>
          <w:lang w:val="pl-PL"/>
        </w:rPr>
        <w:t>, ponieważ mogą to być objawy reakcji alergicznej. Częstość występowania tej reakcji nie może być określona na podstawie dostępnych danych.</w:t>
      </w:r>
    </w:p>
    <w:p w14:paraId="341DCA77" w14:textId="77777777" w:rsidR="006455F0" w:rsidRDefault="006455F0" w:rsidP="006455F0">
      <w:pPr>
        <w:tabs>
          <w:tab w:val="clear" w:pos="567"/>
        </w:tabs>
        <w:spacing w:line="240" w:lineRule="auto"/>
        <w:ind w:left="426" w:right="-29"/>
        <w:rPr>
          <w:noProof/>
          <w:szCs w:val="22"/>
          <w:lang w:val="pl-PL"/>
        </w:rPr>
      </w:pPr>
    </w:p>
    <w:p w14:paraId="75ECF98A" w14:textId="77777777" w:rsidR="006455F0" w:rsidRPr="006455F0" w:rsidRDefault="006455F0" w:rsidP="00261CC9">
      <w:pPr>
        <w:numPr>
          <w:ilvl w:val="0"/>
          <w:numId w:val="39"/>
        </w:numPr>
        <w:tabs>
          <w:tab w:val="clear" w:pos="567"/>
        </w:tabs>
        <w:spacing w:line="240" w:lineRule="auto"/>
        <w:ind w:left="426" w:right="-29" w:hanging="426"/>
        <w:rPr>
          <w:noProof/>
          <w:szCs w:val="22"/>
          <w:lang w:val="pl-PL"/>
        </w:rPr>
      </w:pPr>
      <w:r w:rsidRPr="00842EA3">
        <w:rPr>
          <w:noProof/>
          <w:szCs w:val="22"/>
          <w:lang w:val="pl-PL"/>
        </w:rPr>
        <w:t>u pacjenta wystąpi ucisk w klatce</w:t>
      </w:r>
      <w:r w:rsidRPr="003D48BA">
        <w:rPr>
          <w:noProof/>
          <w:szCs w:val="22"/>
          <w:lang w:val="pl-PL"/>
        </w:rPr>
        <w:t xml:space="preserve"> piersiowej, kaszel, świszczący oddech lub duszność bezpośrednio po zastosowaniu tego leku. Mogą to być objawy stanu zwanego „paradoksalnym skurczem oskrzeli”,</w:t>
      </w:r>
      <w:r w:rsidRPr="003D48BA">
        <w:rPr>
          <w:szCs w:val="22"/>
          <w:lang w:val="pl-PL"/>
        </w:rPr>
        <w:t xml:space="preserve"> będącego nadmiernym i przedłużonym skurczem mięśni dróg oddechowych występującym niezwłocznie po podaniu leku rozszerzającego oskrzela. To działanie może występować rzadko (może wystąpić u nie więcej niż 1 na 1 000 </w:t>
      </w:r>
      <w:r>
        <w:rPr>
          <w:szCs w:val="22"/>
          <w:lang w:val="pl-PL"/>
        </w:rPr>
        <w:t>osób</w:t>
      </w:r>
      <w:r w:rsidRPr="003D48BA">
        <w:rPr>
          <w:szCs w:val="22"/>
          <w:lang w:val="pl-PL"/>
        </w:rPr>
        <w:t>).</w:t>
      </w:r>
      <w:r w:rsidRPr="003D48BA">
        <w:rPr>
          <w:noProof/>
          <w:szCs w:val="22"/>
          <w:lang w:val="pl-PL"/>
        </w:rPr>
        <w:t xml:space="preserve"> </w:t>
      </w:r>
    </w:p>
    <w:p w14:paraId="1F2E19D2" w14:textId="77777777" w:rsidR="006455F0" w:rsidRDefault="006455F0" w:rsidP="002F557C">
      <w:pPr>
        <w:tabs>
          <w:tab w:val="clear" w:pos="567"/>
        </w:tabs>
        <w:spacing w:line="240" w:lineRule="auto"/>
        <w:ind w:right="-29"/>
        <w:rPr>
          <w:noProof/>
          <w:szCs w:val="22"/>
          <w:lang w:val="pl-PL"/>
        </w:rPr>
      </w:pPr>
    </w:p>
    <w:p w14:paraId="46A15C57" w14:textId="77777777" w:rsidR="00C30FF8" w:rsidRPr="002F557C" w:rsidRDefault="00C30FF8" w:rsidP="002F557C">
      <w:pPr>
        <w:tabs>
          <w:tab w:val="clear" w:pos="567"/>
        </w:tabs>
        <w:spacing w:line="240" w:lineRule="auto"/>
        <w:ind w:right="-29"/>
        <w:rPr>
          <w:noProof/>
          <w:szCs w:val="22"/>
          <w:lang w:val="pl-PL"/>
        </w:rPr>
      </w:pPr>
    </w:p>
    <w:p w14:paraId="37604149" w14:textId="77777777" w:rsidR="0088302C" w:rsidRPr="002F557C" w:rsidRDefault="0088302C" w:rsidP="002F557C">
      <w:pPr>
        <w:keepNext/>
        <w:keepLines/>
        <w:tabs>
          <w:tab w:val="clear" w:pos="567"/>
        </w:tabs>
        <w:spacing w:line="240" w:lineRule="auto"/>
        <w:ind w:right="-29"/>
        <w:rPr>
          <w:noProof/>
          <w:szCs w:val="22"/>
          <w:lang w:val="pl-PL"/>
        </w:rPr>
      </w:pPr>
      <w:r w:rsidRPr="002F557C">
        <w:rPr>
          <w:b/>
          <w:bCs/>
          <w:szCs w:val="22"/>
          <w:lang w:val="pl-PL"/>
        </w:rPr>
        <w:t xml:space="preserve">Niektóre działania niepożądane mogą być </w:t>
      </w:r>
      <w:r w:rsidR="00EC0807">
        <w:rPr>
          <w:b/>
          <w:bCs/>
          <w:szCs w:val="22"/>
          <w:lang w:val="pl-PL"/>
        </w:rPr>
        <w:t>ciężkie</w:t>
      </w:r>
      <w:r w:rsidRPr="002F557C">
        <w:rPr>
          <w:b/>
          <w:bCs/>
          <w:szCs w:val="22"/>
          <w:lang w:val="pl-PL"/>
        </w:rPr>
        <w:t>:</w:t>
      </w:r>
      <w:r w:rsidRPr="002F557C">
        <w:rPr>
          <w:szCs w:val="22"/>
          <w:lang w:val="pl-PL"/>
        </w:rPr>
        <w:t xml:space="preserve"> </w:t>
      </w:r>
      <w:r w:rsidR="00EC0807">
        <w:rPr>
          <w:szCs w:val="22"/>
          <w:lang w:val="pl-PL"/>
        </w:rPr>
        <w:t>jeśli u pacjenta</w:t>
      </w:r>
      <w:r w:rsidRPr="002F557C">
        <w:rPr>
          <w:szCs w:val="22"/>
          <w:lang w:val="pl-PL"/>
        </w:rPr>
        <w:t xml:space="preserve"> wystąpi</w:t>
      </w:r>
      <w:r w:rsidR="00EC0807">
        <w:rPr>
          <w:szCs w:val="22"/>
          <w:lang w:val="pl-PL"/>
        </w:rPr>
        <w:t xml:space="preserve"> którekolwiek</w:t>
      </w:r>
      <w:r w:rsidR="00EB5ECE">
        <w:rPr>
          <w:szCs w:val="22"/>
          <w:lang w:val="pl-PL"/>
        </w:rPr>
        <w:t xml:space="preserve"> z</w:t>
      </w:r>
      <w:r w:rsidRPr="002F557C">
        <w:rPr>
          <w:szCs w:val="22"/>
          <w:lang w:val="pl-PL"/>
        </w:rPr>
        <w:t xml:space="preserve"> tych działań niepożądanych</w:t>
      </w:r>
      <w:r w:rsidR="00631220">
        <w:rPr>
          <w:szCs w:val="22"/>
          <w:lang w:val="pl-PL"/>
        </w:rPr>
        <w:t>,</w:t>
      </w:r>
      <w:r w:rsidRPr="002F557C">
        <w:rPr>
          <w:szCs w:val="22"/>
          <w:lang w:val="pl-PL"/>
        </w:rPr>
        <w:t xml:space="preserve"> należy natychmiast powiedzieć o tym lekarzowi.</w:t>
      </w:r>
    </w:p>
    <w:p w14:paraId="02B55288" w14:textId="77777777" w:rsidR="0088302C" w:rsidRPr="002F557C" w:rsidRDefault="0088302C" w:rsidP="002F557C">
      <w:pPr>
        <w:keepNext/>
        <w:keepLines/>
        <w:autoSpaceDE w:val="0"/>
        <w:autoSpaceDN w:val="0"/>
        <w:adjustRightInd w:val="0"/>
        <w:spacing w:line="240" w:lineRule="auto"/>
        <w:rPr>
          <w:szCs w:val="22"/>
          <w:lang w:val="pl-PL"/>
        </w:rPr>
      </w:pPr>
    </w:p>
    <w:p w14:paraId="012BEA0D" w14:textId="77777777" w:rsidR="0088302C" w:rsidRPr="002F557C" w:rsidRDefault="0088302C" w:rsidP="002F557C">
      <w:pPr>
        <w:keepNext/>
        <w:keepLines/>
        <w:tabs>
          <w:tab w:val="clear" w:pos="567"/>
          <w:tab w:val="left" w:pos="1418"/>
        </w:tabs>
        <w:spacing w:line="240" w:lineRule="auto"/>
        <w:rPr>
          <w:i/>
          <w:noProof/>
          <w:szCs w:val="22"/>
          <w:lang w:val="pl-PL"/>
        </w:rPr>
      </w:pPr>
      <w:r w:rsidRPr="00261CC9">
        <w:rPr>
          <w:b/>
          <w:iCs/>
          <w:szCs w:val="22"/>
          <w:lang w:val="pl-PL"/>
        </w:rPr>
        <w:t>Niezbyt często</w:t>
      </w:r>
      <w:r w:rsidRPr="002F557C">
        <w:rPr>
          <w:i/>
          <w:iCs/>
          <w:szCs w:val="22"/>
          <w:lang w:val="pl-PL"/>
        </w:rPr>
        <w:t xml:space="preserve"> </w:t>
      </w:r>
      <w:r w:rsidR="00327247" w:rsidRPr="00261CC9">
        <w:rPr>
          <w:iCs/>
          <w:szCs w:val="22"/>
          <w:lang w:val="pl-PL"/>
        </w:rPr>
        <w:t>(</w:t>
      </w:r>
      <w:r w:rsidRPr="00261CC9">
        <w:rPr>
          <w:iCs/>
          <w:szCs w:val="22"/>
          <w:lang w:val="pl-PL"/>
        </w:rPr>
        <w:t>mogą wystąpić maksymalnie u 1 na 100 osób</w:t>
      </w:r>
      <w:r w:rsidR="00327247">
        <w:rPr>
          <w:iCs/>
          <w:szCs w:val="22"/>
          <w:lang w:val="pl-PL"/>
        </w:rPr>
        <w:t>)</w:t>
      </w:r>
    </w:p>
    <w:p w14:paraId="0CBEA282" w14:textId="77777777" w:rsidR="0088302C" w:rsidRPr="002F557C" w:rsidRDefault="0088302C" w:rsidP="00E9510F">
      <w:pPr>
        <w:numPr>
          <w:ilvl w:val="0"/>
          <w:numId w:val="2"/>
        </w:numPr>
        <w:tabs>
          <w:tab w:val="clear" w:pos="567"/>
        </w:tabs>
        <w:spacing w:line="240" w:lineRule="auto"/>
        <w:ind w:left="567" w:hanging="567"/>
        <w:rPr>
          <w:noProof/>
          <w:szCs w:val="22"/>
          <w:lang w:val="pl-PL"/>
        </w:rPr>
      </w:pPr>
      <w:r w:rsidRPr="002F557C">
        <w:rPr>
          <w:szCs w:val="22"/>
          <w:lang w:val="pl-PL"/>
        </w:rPr>
        <w:t xml:space="preserve">Osłabienie mięśni, </w:t>
      </w:r>
      <w:r>
        <w:rPr>
          <w:szCs w:val="22"/>
          <w:lang w:val="pl-PL"/>
        </w:rPr>
        <w:t>uczucie drżenia</w:t>
      </w:r>
      <w:r w:rsidRPr="002F557C">
        <w:rPr>
          <w:szCs w:val="22"/>
          <w:lang w:val="pl-PL"/>
        </w:rPr>
        <w:t xml:space="preserve"> i</w:t>
      </w:r>
      <w:r w:rsidR="00D80AB4">
        <w:rPr>
          <w:szCs w:val="22"/>
          <w:lang w:val="pl-PL"/>
        </w:rPr>
        <w:t xml:space="preserve"> </w:t>
      </w:r>
      <w:r>
        <w:rPr>
          <w:szCs w:val="22"/>
          <w:lang w:val="pl-PL"/>
        </w:rPr>
        <w:t>(</w:t>
      </w:r>
      <w:r w:rsidRPr="002F557C">
        <w:rPr>
          <w:szCs w:val="22"/>
          <w:lang w:val="pl-PL"/>
        </w:rPr>
        <w:t>lub</w:t>
      </w:r>
      <w:r>
        <w:rPr>
          <w:szCs w:val="22"/>
          <w:lang w:val="pl-PL"/>
        </w:rPr>
        <w:t>)</w:t>
      </w:r>
      <w:r w:rsidRPr="002F557C">
        <w:rPr>
          <w:szCs w:val="22"/>
          <w:lang w:val="pl-PL"/>
        </w:rPr>
        <w:t xml:space="preserve"> nieprawidłowy rytm serca, mogą to być objawy </w:t>
      </w:r>
      <w:r w:rsidR="00EC0807">
        <w:rPr>
          <w:szCs w:val="22"/>
          <w:lang w:val="pl-PL"/>
        </w:rPr>
        <w:t>zmniejszenia stężenia</w:t>
      </w:r>
      <w:r w:rsidRPr="002F557C">
        <w:rPr>
          <w:szCs w:val="22"/>
          <w:lang w:val="pl-PL"/>
        </w:rPr>
        <w:t xml:space="preserve"> potasu we krwi</w:t>
      </w:r>
    </w:p>
    <w:p w14:paraId="086D1F07" w14:textId="77777777" w:rsidR="0088302C" w:rsidRPr="002F557C" w:rsidRDefault="0088302C" w:rsidP="00E9510F">
      <w:pPr>
        <w:numPr>
          <w:ilvl w:val="0"/>
          <w:numId w:val="2"/>
        </w:numPr>
        <w:tabs>
          <w:tab w:val="clear" w:pos="567"/>
        </w:tabs>
        <w:spacing w:line="240" w:lineRule="auto"/>
        <w:ind w:left="567" w:hanging="567"/>
        <w:rPr>
          <w:szCs w:val="22"/>
          <w:lang w:val="pl-PL"/>
        </w:rPr>
      </w:pPr>
      <w:r w:rsidRPr="002F557C">
        <w:rPr>
          <w:szCs w:val="22"/>
          <w:lang w:val="pl-PL"/>
        </w:rPr>
        <w:t>Zmęczenie, nasilone pragnienie i</w:t>
      </w:r>
      <w:r w:rsidR="00EC0807">
        <w:rPr>
          <w:szCs w:val="22"/>
          <w:lang w:val="pl-PL"/>
        </w:rPr>
        <w:t xml:space="preserve"> </w:t>
      </w:r>
      <w:r>
        <w:rPr>
          <w:szCs w:val="22"/>
          <w:lang w:val="pl-PL"/>
        </w:rPr>
        <w:t>(</w:t>
      </w:r>
      <w:r w:rsidRPr="002F557C">
        <w:rPr>
          <w:szCs w:val="22"/>
          <w:lang w:val="pl-PL"/>
        </w:rPr>
        <w:t>lub</w:t>
      </w:r>
      <w:r>
        <w:rPr>
          <w:szCs w:val="22"/>
          <w:lang w:val="pl-PL"/>
        </w:rPr>
        <w:t>)</w:t>
      </w:r>
      <w:r w:rsidRPr="002F557C">
        <w:rPr>
          <w:szCs w:val="22"/>
          <w:lang w:val="pl-PL"/>
        </w:rPr>
        <w:t xml:space="preserve"> potrzeba częstszego niż zwykle oddawania moczu, </w:t>
      </w:r>
      <w:r>
        <w:rPr>
          <w:szCs w:val="22"/>
          <w:lang w:val="pl-PL"/>
        </w:rPr>
        <w:t xml:space="preserve">mogą </w:t>
      </w:r>
      <w:r w:rsidR="00EC0807">
        <w:rPr>
          <w:szCs w:val="22"/>
          <w:lang w:val="pl-PL"/>
        </w:rPr>
        <w:t>to być objawy</w:t>
      </w:r>
      <w:r>
        <w:rPr>
          <w:szCs w:val="22"/>
          <w:lang w:val="pl-PL"/>
        </w:rPr>
        <w:t xml:space="preserve"> </w:t>
      </w:r>
      <w:r w:rsidR="00EC0807">
        <w:rPr>
          <w:szCs w:val="22"/>
          <w:lang w:val="pl-PL"/>
        </w:rPr>
        <w:t>zwiększonego stężenia</w:t>
      </w:r>
      <w:r w:rsidRPr="002F557C">
        <w:rPr>
          <w:szCs w:val="22"/>
          <w:lang w:val="pl-PL"/>
        </w:rPr>
        <w:t xml:space="preserve"> cukru we krwi</w:t>
      </w:r>
    </w:p>
    <w:p w14:paraId="5D4C1308" w14:textId="77777777" w:rsidR="0088302C" w:rsidRPr="002F557C" w:rsidRDefault="00EC0807" w:rsidP="00E9510F">
      <w:pPr>
        <w:numPr>
          <w:ilvl w:val="0"/>
          <w:numId w:val="2"/>
        </w:numPr>
        <w:tabs>
          <w:tab w:val="clear" w:pos="567"/>
        </w:tabs>
        <w:spacing w:line="240" w:lineRule="auto"/>
        <w:ind w:left="567" w:hanging="567"/>
        <w:rPr>
          <w:noProof/>
          <w:szCs w:val="22"/>
          <w:lang w:val="pl-PL"/>
        </w:rPr>
      </w:pPr>
      <w:r>
        <w:rPr>
          <w:szCs w:val="22"/>
          <w:lang w:val="pl-PL"/>
        </w:rPr>
        <w:t>K</w:t>
      </w:r>
      <w:r w:rsidR="0088302C" w:rsidRPr="002F557C">
        <w:rPr>
          <w:szCs w:val="22"/>
          <w:lang w:val="pl-PL"/>
        </w:rPr>
        <w:t>ołatani</w:t>
      </w:r>
      <w:r>
        <w:rPr>
          <w:szCs w:val="22"/>
          <w:lang w:val="pl-PL"/>
        </w:rPr>
        <w:t>e</w:t>
      </w:r>
      <w:r w:rsidR="0088302C">
        <w:rPr>
          <w:szCs w:val="22"/>
          <w:lang w:val="pl-PL"/>
        </w:rPr>
        <w:t xml:space="preserve"> serca</w:t>
      </w:r>
      <w:r w:rsidR="0088302C" w:rsidRPr="002F557C">
        <w:rPr>
          <w:szCs w:val="22"/>
          <w:lang w:val="pl-PL"/>
        </w:rPr>
        <w:t xml:space="preserve">, </w:t>
      </w:r>
      <w:r w:rsidR="0088302C" w:rsidRPr="0075460A">
        <w:rPr>
          <w:szCs w:val="22"/>
          <w:lang w:val="pl-PL"/>
        </w:rPr>
        <w:t xml:space="preserve">które może </w:t>
      </w:r>
      <w:r w:rsidR="00F15B6D" w:rsidRPr="00C5206E">
        <w:rPr>
          <w:szCs w:val="22"/>
          <w:lang w:val="pl-PL"/>
        </w:rPr>
        <w:t>być</w:t>
      </w:r>
      <w:r w:rsidR="0088302C" w:rsidRPr="0075460A">
        <w:rPr>
          <w:szCs w:val="22"/>
          <w:lang w:val="pl-PL"/>
        </w:rPr>
        <w:t xml:space="preserve"> </w:t>
      </w:r>
      <w:r w:rsidR="0088302C" w:rsidRPr="00027C4F">
        <w:rPr>
          <w:szCs w:val="22"/>
          <w:lang w:val="pl-PL"/>
        </w:rPr>
        <w:t>objawem</w:t>
      </w:r>
      <w:r w:rsidR="0088302C" w:rsidRPr="002F557C">
        <w:rPr>
          <w:szCs w:val="22"/>
          <w:lang w:val="pl-PL"/>
        </w:rPr>
        <w:t xml:space="preserve"> nieprawidłowo szybkiego bicia serca lub nieprawidłowego rytmu serca</w:t>
      </w:r>
    </w:p>
    <w:p w14:paraId="4A8314D8" w14:textId="77777777" w:rsidR="0088302C" w:rsidRPr="002F557C" w:rsidRDefault="0088302C" w:rsidP="002F557C">
      <w:pPr>
        <w:tabs>
          <w:tab w:val="clear" w:pos="567"/>
        </w:tabs>
        <w:spacing w:line="240" w:lineRule="auto"/>
        <w:rPr>
          <w:noProof/>
          <w:szCs w:val="22"/>
          <w:lang w:val="pl-PL"/>
        </w:rPr>
      </w:pPr>
    </w:p>
    <w:p w14:paraId="21C386F3" w14:textId="77777777" w:rsidR="0088302C" w:rsidRPr="00261CC9" w:rsidRDefault="0088302C" w:rsidP="002F557C">
      <w:pPr>
        <w:tabs>
          <w:tab w:val="clear" w:pos="567"/>
        </w:tabs>
        <w:spacing w:line="240" w:lineRule="auto"/>
        <w:rPr>
          <w:noProof/>
          <w:szCs w:val="22"/>
          <w:lang w:val="pl-PL"/>
        </w:rPr>
      </w:pPr>
      <w:r w:rsidRPr="00261CC9">
        <w:rPr>
          <w:b/>
          <w:iCs/>
          <w:szCs w:val="22"/>
          <w:lang w:val="pl-PL"/>
        </w:rPr>
        <w:t>Rzadko</w:t>
      </w:r>
      <w:r w:rsidRPr="00261CC9">
        <w:rPr>
          <w:iCs/>
          <w:szCs w:val="22"/>
          <w:lang w:val="pl-PL"/>
        </w:rPr>
        <w:t xml:space="preserve"> </w:t>
      </w:r>
      <w:r w:rsidR="009B14E5" w:rsidRPr="00261CC9">
        <w:rPr>
          <w:iCs/>
          <w:szCs w:val="22"/>
          <w:lang w:val="pl-PL"/>
        </w:rPr>
        <w:t>(</w:t>
      </w:r>
      <w:r w:rsidRPr="00261CC9">
        <w:rPr>
          <w:iCs/>
          <w:szCs w:val="22"/>
          <w:lang w:val="pl-PL"/>
        </w:rPr>
        <w:t>mogą wystąpić maksymalnie u 1 na 1000 osób</w:t>
      </w:r>
      <w:r w:rsidR="009B14E5" w:rsidRPr="00261CC9">
        <w:rPr>
          <w:iCs/>
          <w:szCs w:val="22"/>
          <w:lang w:val="pl-PL"/>
        </w:rPr>
        <w:t>)</w:t>
      </w:r>
    </w:p>
    <w:p w14:paraId="651CE201" w14:textId="77777777" w:rsidR="0088302C" w:rsidRDefault="0088302C" w:rsidP="00E9510F">
      <w:pPr>
        <w:numPr>
          <w:ilvl w:val="0"/>
          <w:numId w:val="2"/>
        </w:numPr>
        <w:tabs>
          <w:tab w:val="clear" w:pos="567"/>
        </w:tabs>
        <w:spacing w:line="240" w:lineRule="auto"/>
        <w:ind w:left="567" w:hanging="567"/>
        <w:rPr>
          <w:szCs w:val="22"/>
          <w:lang w:val="pl-PL"/>
        </w:rPr>
      </w:pPr>
      <w:r w:rsidRPr="002F557C">
        <w:rPr>
          <w:szCs w:val="22"/>
          <w:lang w:val="pl-PL"/>
        </w:rPr>
        <w:t xml:space="preserve">Nagłe trudności w oddychaniu lub przełykaniu, </w:t>
      </w:r>
      <w:r w:rsidR="00EC0807">
        <w:rPr>
          <w:szCs w:val="22"/>
          <w:lang w:val="pl-PL"/>
        </w:rPr>
        <w:t>obrzęk</w:t>
      </w:r>
      <w:r w:rsidRPr="002F557C">
        <w:rPr>
          <w:szCs w:val="22"/>
          <w:lang w:val="pl-PL"/>
        </w:rPr>
        <w:t xml:space="preserve"> języka, gardła, warg lub twarzy lub wysypk</w:t>
      </w:r>
      <w:r w:rsidRPr="00F90911">
        <w:rPr>
          <w:szCs w:val="22"/>
          <w:lang w:val="pl-PL"/>
        </w:rPr>
        <w:t>a</w:t>
      </w:r>
      <w:r w:rsidRPr="002F557C">
        <w:rPr>
          <w:szCs w:val="22"/>
          <w:lang w:val="pl-PL"/>
        </w:rPr>
        <w:t xml:space="preserve"> i</w:t>
      </w:r>
      <w:r w:rsidR="00EC0807">
        <w:rPr>
          <w:szCs w:val="22"/>
          <w:lang w:val="pl-PL"/>
        </w:rPr>
        <w:t xml:space="preserve"> </w:t>
      </w:r>
      <w:r>
        <w:rPr>
          <w:szCs w:val="22"/>
          <w:lang w:val="pl-PL"/>
        </w:rPr>
        <w:t>(</w:t>
      </w:r>
      <w:r w:rsidRPr="002F557C">
        <w:rPr>
          <w:szCs w:val="22"/>
          <w:lang w:val="pl-PL"/>
        </w:rPr>
        <w:t>lub</w:t>
      </w:r>
      <w:r>
        <w:rPr>
          <w:szCs w:val="22"/>
          <w:lang w:val="pl-PL"/>
        </w:rPr>
        <w:t>)</w:t>
      </w:r>
      <w:r w:rsidRPr="002F557C">
        <w:rPr>
          <w:szCs w:val="22"/>
          <w:lang w:val="pl-PL"/>
        </w:rPr>
        <w:t xml:space="preserve"> swędzeni</w:t>
      </w:r>
      <w:r w:rsidRPr="00F90911">
        <w:rPr>
          <w:szCs w:val="22"/>
          <w:lang w:val="pl-PL"/>
        </w:rPr>
        <w:t>e</w:t>
      </w:r>
      <w:r w:rsidRPr="002F557C">
        <w:rPr>
          <w:szCs w:val="22"/>
          <w:lang w:val="pl-PL"/>
        </w:rPr>
        <w:t xml:space="preserve"> skóry – mogą to być objawy reakcji alergicznej</w:t>
      </w:r>
    </w:p>
    <w:p w14:paraId="20173661" w14:textId="77777777" w:rsidR="0088302C" w:rsidRPr="002F557C" w:rsidRDefault="0088302C" w:rsidP="002F557C">
      <w:pPr>
        <w:keepNext/>
        <w:keepLines/>
        <w:tabs>
          <w:tab w:val="clear" w:pos="567"/>
          <w:tab w:val="left" w:pos="1418"/>
        </w:tabs>
        <w:spacing w:line="240" w:lineRule="auto"/>
        <w:rPr>
          <w:szCs w:val="22"/>
          <w:lang w:val="pl-PL"/>
        </w:rPr>
      </w:pPr>
    </w:p>
    <w:p w14:paraId="358DDDF0" w14:textId="77777777" w:rsidR="0088302C" w:rsidRPr="002F557C" w:rsidRDefault="0088302C" w:rsidP="002F557C">
      <w:pPr>
        <w:keepNext/>
        <w:keepLines/>
        <w:tabs>
          <w:tab w:val="clear" w:pos="567"/>
          <w:tab w:val="left" w:pos="1418"/>
        </w:tabs>
        <w:spacing w:line="240" w:lineRule="auto"/>
        <w:rPr>
          <w:b/>
          <w:noProof/>
          <w:szCs w:val="22"/>
          <w:lang w:val="pl-PL"/>
        </w:rPr>
      </w:pPr>
      <w:r w:rsidRPr="002F557C">
        <w:rPr>
          <w:b/>
          <w:bCs/>
          <w:szCs w:val="22"/>
          <w:lang w:val="pl-PL"/>
        </w:rPr>
        <w:t>Inne działania niepożądane, które mogą wystąpić podczas stosowania leku Duaklir Genuair:</w:t>
      </w:r>
    </w:p>
    <w:p w14:paraId="1E880A98" w14:textId="77777777" w:rsidR="0088302C" w:rsidRPr="002F557C" w:rsidRDefault="0088302C" w:rsidP="002F557C">
      <w:pPr>
        <w:keepNext/>
        <w:keepLines/>
        <w:tabs>
          <w:tab w:val="clear" w:pos="567"/>
          <w:tab w:val="left" w:pos="1418"/>
        </w:tabs>
        <w:spacing w:line="240" w:lineRule="auto"/>
        <w:rPr>
          <w:noProof/>
          <w:szCs w:val="22"/>
          <w:lang w:val="pl-PL"/>
        </w:rPr>
      </w:pPr>
    </w:p>
    <w:p w14:paraId="640B2ADB" w14:textId="77777777" w:rsidR="0088302C" w:rsidRPr="00261CC9" w:rsidRDefault="0088302C" w:rsidP="002F557C">
      <w:pPr>
        <w:keepNext/>
        <w:keepLines/>
        <w:tabs>
          <w:tab w:val="clear" w:pos="567"/>
          <w:tab w:val="left" w:pos="1418"/>
        </w:tabs>
        <w:spacing w:line="240" w:lineRule="auto"/>
        <w:rPr>
          <w:noProof/>
          <w:szCs w:val="22"/>
          <w:lang w:val="pl-PL"/>
        </w:rPr>
      </w:pPr>
      <w:r w:rsidRPr="00261CC9">
        <w:rPr>
          <w:b/>
          <w:iCs/>
          <w:szCs w:val="22"/>
          <w:lang w:val="pl-PL"/>
        </w:rPr>
        <w:t>Często</w:t>
      </w:r>
      <w:r w:rsidRPr="002F557C">
        <w:rPr>
          <w:i/>
          <w:iCs/>
          <w:szCs w:val="22"/>
          <w:lang w:val="pl-PL"/>
        </w:rPr>
        <w:t xml:space="preserve"> </w:t>
      </w:r>
      <w:r w:rsidR="00327247" w:rsidRPr="00261CC9">
        <w:rPr>
          <w:iCs/>
          <w:szCs w:val="22"/>
          <w:lang w:val="pl-PL"/>
        </w:rPr>
        <w:t>(</w:t>
      </w:r>
      <w:r w:rsidRPr="00261CC9">
        <w:rPr>
          <w:iCs/>
          <w:szCs w:val="22"/>
          <w:lang w:val="pl-PL"/>
        </w:rPr>
        <w:t>mogą wystąpić maksymalnie u 1 na 10 osób</w:t>
      </w:r>
      <w:r w:rsidR="00327247">
        <w:rPr>
          <w:iCs/>
          <w:szCs w:val="22"/>
          <w:lang w:val="pl-PL"/>
        </w:rPr>
        <w:t>)</w:t>
      </w:r>
    </w:p>
    <w:p w14:paraId="1B77F1E5" w14:textId="77777777" w:rsidR="0088302C" w:rsidRPr="002F557C" w:rsidRDefault="0088302C" w:rsidP="00E9510F">
      <w:pPr>
        <w:keepNext/>
        <w:keepLines/>
        <w:numPr>
          <w:ilvl w:val="0"/>
          <w:numId w:val="2"/>
        </w:numPr>
        <w:tabs>
          <w:tab w:val="clear" w:pos="567"/>
        </w:tabs>
        <w:spacing w:line="240" w:lineRule="auto"/>
        <w:ind w:left="567" w:hanging="567"/>
        <w:rPr>
          <w:noProof/>
          <w:szCs w:val="22"/>
          <w:lang w:val="pl-PL"/>
        </w:rPr>
      </w:pPr>
      <w:r>
        <w:rPr>
          <w:szCs w:val="22"/>
          <w:lang w:val="pl-PL"/>
        </w:rPr>
        <w:t>B</w:t>
      </w:r>
      <w:r w:rsidRPr="002F557C">
        <w:rPr>
          <w:szCs w:val="22"/>
          <w:lang w:val="pl-PL"/>
        </w:rPr>
        <w:t>ól gardła</w:t>
      </w:r>
      <w:r>
        <w:rPr>
          <w:szCs w:val="22"/>
          <w:lang w:val="pl-PL"/>
        </w:rPr>
        <w:t xml:space="preserve"> z towarzyszącym </w:t>
      </w:r>
      <w:r w:rsidRPr="002F557C">
        <w:rPr>
          <w:szCs w:val="22"/>
          <w:lang w:val="pl-PL"/>
        </w:rPr>
        <w:t>katar</w:t>
      </w:r>
      <w:r>
        <w:rPr>
          <w:szCs w:val="22"/>
          <w:lang w:val="pl-PL"/>
        </w:rPr>
        <w:t xml:space="preserve">em </w:t>
      </w:r>
      <w:r w:rsidRPr="002F557C">
        <w:rPr>
          <w:szCs w:val="22"/>
          <w:lang w:val="pl-PL"/>
        </w:rPr>
        <w:t>– mogą to być objawy zapalenia jamy nosowo</w:t>
      </w:r>
      <w:r>
        <w:rPr>
          <w:szCs w:val="22"/>
          <w:lang w:val="pl-PL"/>
        </w:rPr>
        <w:t>-</w:t>
      </w:r>
      <w:r w:rsidRPr="002F557C">
        <w:rPr>
          <w:szCs w:val="22"/>
          <w:lang w:val="pl-PL"/>
        </w:rPr>
        <w:t>gardłowej</w:t>
      </w:r>
    </w:p>
    <w:p w14:paraId="6387ABF7" w14:textId="77777777" w:rsidR="0088302C" w:rsidRPr="002F557C" w:rsidRDefault="0088302C" w:rsidP="00E9510F">
      <w:pPr>
        <w:numPr>
          <w:ilvl w:val="0"/>
          <w:numId w:val="2"/>
        </w:numPr>
        <w:tabs>
          <w:tab w:val="clear" w:pos="567"/>
        </w:tabs>
        <w:spacing w:line="240" w:lineRule="auto"/>
        <w:ind w:left="567" w:hanging="567"/>
        <w:rPr>
          <w:noProof/>
          <w:szCs w:val="22"/>
        </w:rPr>
      </w:pPr>
      <w:r w:rsidRPr="002F557C">
        <w:rPr>
          <w:szCs w:val="22"/>
          <w:lang w:val="pl-PL"/>
        </w:rPr>
        <w:t>Ból głowy</w:t>
      </w:r>
    </w:p>
    <w:p w14:paraId="66DD1166" w14:textId="77777777" w:rsidR="0088302C" w:rsidRPr="002F557C" w:rsidRDefault="0088302C" w:rsidP="00E9510F">
      <w:pPr>
        <w:numPr>
          <w:ilvl w:val="0"/>
          <w:numId w:val="2"/>
        </w:numPr>
        <w:tabs>
          <w:tab w:val="clear" w:pos="567"/>
        </w:tabs>
        <w:spacing w:line="240" w:lineRule="auto"/>
        <w:ind w:left="567" w:hanging="567"/>
        <w:rPr>
          <w:noProof/>
          <w:szCs w:val="22"/>
          <w:lang w:val="pl-PL"/>
        </w:rPr>
      </w:pPr>
      <w:r w:rsidRPr="002F557C">
        <w:rPr>
          <w:szCs w:val="22"/>
          <w:lang w:val="pl-PL"/>
        </w:rPr>
        <w:t>Bolesne i</w:t>
      </w:r>
      <w:r w:rsidR="00AB3F9D">
        <w:rPr>
          <w:szCs w:val="22"/>
          <w:lang w:val="pl-PL"/>
        </w:rPr>
        <w:t xml:space="preserve"> </w:t>
      </w:r>
      <w:r>
        <w:rPr>
          <w:szCs w:val="22"/>
          <w:lang w:val="pl-PL"/>
        </w:rPr>
        <w:t>(</w:t>
      </w:r>
      <w:r w:rsidRPr="002F557C">
        <w:rPr>
          <w:szCs w:val="22"/>
          <w:lang w:val="pl-PL"/>
        </w:rPr>
        <w:t>lub</w:t>
      </w:r>
      <w:r>
        <w:rPr>
          <w:szCs w:val="22"/>
          <w:lang w:val="pl-PL"/>
        </w:rPr>
        <w:t>)</w:t>
      </w:r>
      <w:r w:rsidRPr="002F557C">
        <w:rPr>
          <w:szCs w:val="22"/>
          <w:lang w:val="pl-PL"/>
        </w:rPr>
        <w:t xml:space="preserve"> częste oddawanie moczu – mogą to być objawy zakażenia dróg moczowych</w:t>
      </w:r>
    </w:p>
    <w:p w14:paraId="49F15AC2" w14:textId="77777777" w:rsidR="0088302C" w:rsidRPr="002F557C" w:rsidRDefault="0088302C" w:rsidP="00E9510F">
      <w:pPr>
        <w:numPr>
          <w:ilvl w:val="0"/>
          <w:numId w:val="2"/>
        </w:numPr>
        <w:tabs>
          <w:tab w:val="clear" w:pos="567"/>
        </w:tabs>
        <w:spacing w:line="240" w:lineRule="auto"/>
        <w:ind w:left="567" w:hanging="567"/>
        <w:rPr>
          <w:noProof/>
          <w:szCs w:val="22"/>
        </w:rPr>
      </w:pPr>
      <w:r w:rsidRPr="002F557C">
        <w:rPr>
          <w:szCs w:val="22"/>
          <w:lang w:val="pl-PL"/>
        </w:rPr>
        <w:t>Kaszel</w:t>
      </w:r>
    </w:p>
    <w:p w14:paraId="4B33A31C" w14:textId="77777777" w:rsidR="0088302C" w:rsidRPr="002F557C" w:rsidRDefault="0088302C" w:rsidP="00E9510F">
      <w:pPr>
        <w:numPr>
          <w:ilvl w:val="0"/>
          <w:numId w:val="2"/>
        </w:numPr>
        <w:tabs>
          <w:tab w:val="clear" w:pos="567"/>
        </w:tabs>
        <w:spacing w:line="240" w:lineRule="auto"/>
        <w:ind w:left="567" w:hanging="567"/>
        <w:rPr>
          <w:noProof/>
          <w:szCs w:val="22"/>
        </w:rPr>
      </w:pPr>
      <w:r w:rsidRPr="002F557C">
        <w:rPr>
          <w:szCs w:val="22"/>
          <w:lang w:val="pl-PL"/>
        </w:rPr>
        <w:t>Biegunka</w:t>
      </w:r>
    </w:p>
    <w:p w14:paraId="170552D3" w14:textId="77777777" w:rsidR="0088302C" w:rsidRPr="002F557C" w:rsidRDefault="00AB3F9D" w:rsidP="00E9510F">
      <w:pPr>
        <w:numPr>
          <w:ilvl w:val="0"/>
          <w:numId w:val="2"/>
        </w:numPr>
        <w:tabs>
          <w:tab w:val="clear" w:pos="567"/>
        </w:tabs>
        <w:spacing w:line="240" w:lineRule="auto"/>
        <w:ind w:left="567" w:hanging="567"/>
        <w:rPr>
          <w:noProof/>
          <w:szCs w:val="22"/>
          <w:lang w:val="pl-PL"/>
        </w:rPr>
      </w:pPr>
      <w:r>
        <w:rPr>
          <w:szCs w:val="22"/>
          <w:lang w:val="pl-PL"/>
        </w:rPr>
        <w:t>Niedrożność nosa</w:t>
      </w:r>
      <w:r w:rsidR="0088302C" w:rsidRPr="002F557C">
        <w:rPr>
          <w:szCs w:val="22"/>
          <w:lang w:val="pl-PL"/>
        </w:rPr>
        <w:t xml:space="preserve">, </w:t>
      </w:r>
      <w:r>
        <w:rPr>
          <w:szCs w:val="22"/>
          <w:lang w:val="pl-PL"/>
        </w:rPr>
        <w:t>katar</w:t>
      </w:r>
      <w:r w:rsidR="0088302C" w:rsidRPr="002F557C">
        <w:rPr>
          <w:szCs w:val="22"/>
          <w:lang w:val="pl-PL"/>
        </w:rPr>
        <w:t xml:space="preserve"> lub </w:t>
      </w:r>
      <w:r>
        <w:rPr>
          <w:szCs w:val="22"/>
          <w:lang w:val="pl-PL"/>
        </w:rPr>
        <w:t>uczucie zatkanego</w:t>
      </w:r>
      <w:r w:rsidR="0088302C" w:rsidRPr="002F557C">
        <w:rPr>
          <w:szCs w:val="22"/>
          <w:lang w:val="pl-PL"/>
        </w:rPr>
        <w:t xml:space="preserve"> nos</w:t>
      </w:r>
      <w:r>
        <w:rPr>
          <w:szCs w:val="22"/>
          <w:lang w:val="pl-PL"/>
        </w:rPr>
        <w:t>a</w:t>
      </w:r>
      <w:r w:rsidR="0088302C" w:rsidRPr="002F557C">
        <w:rPr>
          <w:szCs w:val="22"/>
          <w:lang w:val="pl-PL"/>
        </w:rPr>
        <w:t xml:space="preserve"> i</w:t>
      </w:r>
      <w:r>
        <w:rPr>
          <w:szCs w:val="22"/>
          <w:lang w:val="pl-PL"/>
        </w:rPr>
        <w:t xml:space="preserve"> </w:t>
      </w:r>
      <w:r w:rsidR="0088302C">
        <w:rPr>
          <w:szCs w:val="22"/>
          <w:lang w:val="pl-PL"/>
        </w:rPr>
        <w:t>(</w:t>
      </w:r>
      <w:r w:rsidR="0088302C" w:rsidRPr="002F557C">
        <w:rPr>
          <w:szCs w:val="22"/>
          <w:lang w:val="pl-PL"/>
        </w:rPr>
        <w:t>lub</w:t>
      </w:r>
      <w:r w:rsidR="0088302C">
        <w:rPr>
          <w:szCs w:val="22"/>
          <w:lang w:val="pl-PL"/>
        </w:rPr>
        <w:t>)</w:t>
      </w:r>
      <w:r w:rsidR="0088302C" w:rsidRPr="002F557C">
        <w:rPr>
          <w:szCs w:val="22"/>
          <w:lang w:val="pl-PL"/>
        </w:rPr>
        <w:t xml:space="preserve"> ból lub uczucie </w:t>
      </w:r>
      <w:r w:rsidR="00EC0807">
        <w:rPr>
          <w:szCs w:val="22"/>
          <w:lang w:val="pl-PL"/>
        </w:rPr>
        <w:t>ucisku</w:t>
      </w:r>
      <w:r w:rsidR="0088302C" w:rsidRPr="002F557C">
        <w:rPr>
          <w:szCs w:val="22"/>
          <w:lang w:val="pl-PL"/>
        </w:rPr>
        <w:t xml:space="preserve"> w policzkach lub czole – mogą to być objawy zapalenia zatok</w:t>
      </w:r>
    </w:p>
    <w:p w14:paraId="42472079" w14:textId="77777777" w:rsidR="0088302C" w:rsidRPr="002F557C" w:rsidRDefault="0088302C" w:rsidP="00E9510F">
      <w:pPr>
        <w:numPr>
          <w:ilvl w:val="0"/>
          <w:numId w:val="2"/>
        </w:numPr>
        <w:tabs>
          <w:tab w:val="clear" w:pos="567"/>
        </w:tabs>
        <w:spacing w:line="240" w:lineRule="auto"/>
        <w:ind w:left="567" w:hanging="567"/>
        <w:rPr>
          <w:noProof/>
          <w:szCs w:val="22"/>
        </w:rPr>
      </w:pPr>
      <w:r w:rsidRPr="002F557C">
        <w:rPr>
          <w:szCs w:val="22"/>
          <w:lang w:val="pl-PL"/>
        </w:rPr>
        <w:t>Zawroty głowy</w:t>
      </w:r>
    </w:p>
    <w:p w14:paraId="3DB5A829" w14:textId="77777777" w:rsidR="0088302C" w:rsidRPr="002F557C" w:rsidRDefault="0088302C" w:rsidP="00E9510F">
      <w:pPr>
        <w:numPr>
          <w:ilvl w:val="0"/>
          <w:numId w:val="2"/>
        </w:numPr>
        <w:tabs>
          <w:tab w:val="clear" w:pos="567"/>
        </w:tabs>
        <w:spacing w:line="240" w:lineRule="auto"/>
        <w:ind w:left="567" w:hanging="567"/>
        <w:rPr>
          <w:noProof/>
          <w:szCs w:val="22"/>
        </w:rPr>
      </w:pPr>
      <w:r>
        <w:rPr>
          <w:szCs w:val="22"/>
          <w:lang w:val="pl-PL"/>
        </w:rPr>
        <w:t>K</w:t>
      </w:r>
      <w:r w:rsidRPr="002F557C">
        <w:rPr>
          <w:szCs w:val="22"/>
          <w:lang w:val="pl-PL"/>
        </w:rPr>
        <w:t>urcze mięśni</w:t>
      </w:r>
    </w:p>
    <w:p w14:paraId="7D00FD70" w14:textId="77777777" w:rsidR="0088302C" w:rsidRPr="002F557C" w:rsidRDefault="0088302C" w:rsidP="00E9510F">
      <w:pPr>
        <w:numPr>
          <w:ilvl w:val="0"/>
          <w:numId w:val="2"/>
        </w:numPr>
        <w:tabs>
          <w:tab w:val="clear" w:pos="567"/>
        </w:tabs>
        <w:spacing w:line="240" w:lineRule="auto"/>
        <w:ind w:left="567" w:hanging="567"/>
        <w:rPr>
          <w:noProof/>
          <w:szCs w:val="22"/>
        </w:rPr>
      </w:pPr>
      <w:r w:rsidRPr="002F557C">
        <w:rPr>
          <w:szCs w:val="22"/>
          <w:lang w:val="pl-PL"/>
        </w:rPr>
        <w:t>Nudności (mdłości)</w:t>
      </w:r>
    </w:p>
    <w:p w14:paraId="2A07BC02" w14:textId="77777777" w:rsidR="0088302C" w:rsidRPr="002F557C" w:rsidRDefault="0088302C" w:rsidP="00E9510F">
      <w:pPr>
        <w:numPr>
          <w:ilvl w:val="0"/>
          <w:numId w:val="2"/>
        </w:numPr>
        <w:tabs>
          <w:tab w:val="clear" w:pos="567"/>
        </w:tabs>
        <w:spacing w:line="240" w:lineRule="auto"/>
        <w:ind w:left="567" w:hanging="567"/>
        <w:rPr>
          <w:noProof/>
          <w:szCs w:val="22"/>
        </w:rPr>
      </w:pPr>
      <w:r w:rsidRPr="002F557C">
        <w:rPr>
          <w:szCs w:val="22"/>
          <w:lang w:val="pl-PL"/>
        </w:rPr>
        <w:t>Problemy ze snem</w:t>
      </w:r>
    </w:p>
    <w:p w14:paraId="05C45832" w14:textId="77777777" w:rsidR="0088302C" w:rsidRPr="00327247" w:rsidRDefault="0088302C" w:rsidP="00327247">
      <w:pPr>
        <w:numPr>
          <w:ilvl w:val="0"/>
          <w:numId w:val="2"/>
        </w:numPr>
        <w:tabs>
          <w:tab w:val="clear" w:pos="567"/>
        </w:tabs>
        <w:spacing w:line="240" w:lineRule="auto"/>
        <w:ind w:left="567" w:hanging="567"/>
        <w:rPr>
          <w:noProof/>
          <w:szCs w:val="22"/>
        </w:rPr>
      </w:pPr>
      <w:r w:rsidRPr="00327247">
        <w:rPr>
          <w:szCs w:val="22"/>
          <w:lang w:val="pl-PL"/>
        </w:rPr>
        <w:t>Suchość w jamie ustnej</w:t>
      </w:r>
    </w:p>
    <w:p w14:paraId="587823DF" w14:textId="77777777" w:rsidR="0088302C" w:rsidRPr="001539F7" w:rsidRDefault="0088302C" w:rsidP="001539F7">
      <w:pPr>
        <w:numPr>
          <w:ilvl w:val="0"/>
          <w:numId w:val="2"/>
        </w:numPr>
        <w:tabs>
          <w:tab w:val="clear" w:pos="567"/>
        </w:tabs>
        <w:spacing w:line="240" w:lineRule="auto"/>
        <w:ind w:left="567" w:hanging="567"/>
        <w:rPr>
          <w:noProof/>
          <w:szCs w:val="22"/>
          <w:lang w:val="pl-PL"/>
        </w:rPr>
      </w:pPr>
      <w:r w:rsidRPr="002F557C">
        <w:rPr>
          <w:szCs w:val="22"/>
          <w:lang w:val="pl-PL"/>
        </w:rPr>
        <w:t>Bóle mięśni</w:t>
      </w:r>
    </w:p>
    <w:p w14:paraId="1404F436" w14:textId="77777777" w:rsidR="0088302C" w:rsidRPr="00C5206E" w:rsidRDefault="0088302C" w:rsidP="00E9510F">
      <w:pPr>
        <w:numPr>
          <w:ilvl w:val="0"/>
          <w:numId w:val="2"/>
        </w:numPr>
        <w:tabs>
          <w:tab w:val="clear" w:pos="567"/>
        </w:tabs>
        <w:spacing w:line="240" w:lineRule="auto"/>
        <w:ind w:left="567" w:hanging="567"/>
        <w:rPr>
          <w:noProof/>
          <w:szCs w:val="22"/>
          <w:lang w:val="pl-PL"/>
        </w:rPr>
      </w:pPr>
      <w:r>
        <w:rPr>
          <w:szCs w:val="22"/>
          <w:lang w:val="pl-PL"/>
        </w:rPr>
        <w:t>Ropień (z</w:t>
      </w:r>
      <w:r w:rsidRPr="002F557C">
        <w:rPr>
          <w:szCs w:val="22"/>
          <w:lang w:val="pl-PL"/>
        </w:rPr>
        <w:t>akażenie</w:t>
      </w:r>
      <w:r>
        <w:rPr>
          <w:szCs w:val="22"/>
          <w:lang w:val="pl-PL"/>
        </w:rPr>
        <w:t>)</w:t>
      </w:r>
      <w:r w:rsidRPr="002F557C">
        <w:rPr>
          <w:szCs w:val="22"/>
          <w:lang w:val="pl-PL"/>
        </w:rPr>
        <w:t xml:space="preserve"> </w:t>
      </w:r>
      <w:r>
        <w:rPr>
          <w:szCs w:val="22"/>
          <w:lang w:val="pl-PL"/>
        </w:rPr>
        <w:t>około</w:t>
      </w:r>
      <w:r w:rsidR="00EC0807">
        <w:rPr>
          <w:szCs w:val="22"/>
          <w:lang w:val="pl-PL"/>
        </w:rPr>
        <w:t xml:space="preserve">wierzchołkowy </w:t>
      </w:r>
      <w:r>
        <w:rPr>
          <w:szCs w:val="22"/>
          <w:lang w:val="pl-PL"/>
        </w:rPr>
        <w:t>zęb</w:t>
      </w:r>
      <w:r w:rsidR="00EC0807">
        <w:rPr>
          <w:szCs w:val="22"/>
          <w:lang w:val="pl-PL"/>
        </w:rPr>
        <w:t>a</w:t>
      </w:r>
    </w:p>
    <w:p w14:paraId="1D197910" w14:textId="77777777" w:rsidR="0088302C" w:rsidRPr="002F557C" w:rsidRDefault="00EC0807" w:rsidP="00E9510F">
      <w:pPr>
        <w:numPr>
          <w:ilvl w:val="0"/>
          <w:numId w:val="2"/>
        </w:numPr>
        <w:tabs>
          <w:tab w:val="clear" w:pos="567"/>
        </w:tabs>
        <w:spacing w:line="240" w:lineRule="auto"/>
        <w:ind w:left="567" w:hanging="567"/>
        <w:rPr>
          <w:noProof/>
          <w:szCs w:val="22"/>
          <w:lang w:val="pl-PL"/>
        </w:rPr>
      </w:pPr>
      <w:r>
        <w:rPr>
          <w:szCs w:val="22"/>
          <w:lang w:val="pl-PL"/>
        </w:rPr>
        <w:t>Zwiększon</w:t>
      </w:r>
      <w:r w:rsidR="00D100C3">
        <w:rPr>
          <w:szCs w:val="22"/>
          <w:lang w:val="pl-PL"/>
        </w:rPr>
        <w:t>a aktyw</w:t>
      </w:r>
      <w:r w:rsidR="005B5F6D">
        <w:rPr>
          <w:szCs w:val="22"/>
          <w:lang w:val="pl-PL"/>
        </w:rPr>
        <w:t>n</w:t>
      </w:r>
      <w:r w:rsidR="00D100C3">
        <w:rPr>
          <w:szCs w:val="22"/>
          <w:lang w:val="pl-PL"/>
        </w:rPr>
        <w:t>ość</w:t>
      </w:r>
      <w:r w:rsidR="0088302C" w:rsidRPr="002F557C">
        <w:rPr>
          <w:szCs w:val="22"/>
          <w:lang w:val="pl-PL"/>
        </w:rPr>
        <w:t xml:space="preserve"> kinazy kreatynowej we krwi – jest to białko występujące w mięśniach</w:t>
      </w:r>
    </w:p>
    <w:p w14:paraId="75460C30" w14:textId="77777777" w:rsidR="0088302C" w:rsidRPr="002F557C" w:rsidRDefault="0088302C" w:rsidP="00E9510F">
      <w:pPr>
        <w:numPr>
          <w:ilvl w:val="0"/>
          <w:numId w:val="2"/>
        </w:numPr>
        <w:tabs>
          <w:tab w:val="clear" w:pos="567"/>
        </w:tabs>
        <w:spacing w:line="240" w:lineRule="auto"/>
        <w:ind w:left="567" w:hanging="567"/>
        <w:rPr>
          <w:noProof/>
          <w:szCs w:val="22"/>
        </w:rPr>
      </w:pPr>
      <w:r w:rsidRPr="002F557C">
        <w:rPr>
          <w:szCs w:val="22"/>
          <w:lang w:val="pl-PL"/>
        </w:rPr>
        <w:t>Drżeni</w:t>
      </w:r>
      <w:r>
        <w:rPr>
          <w:szCs w:val="22"/>
          <w:lang w:val="pl-PL"/>
        </w:rPr>
        <w:t>a</w:t>
      </w:r>
      <w:r w:rsidR="00AB3F9D">
        <w:rPr>
          <w:szCs w:val="22"/>
          <w:lang w:val="pl-PL"/>
        </w:rPr>
        <w:t xml:space="preserve">, </w:t>
      </w:r>
      <w:r w:rsidRPr="002F557C">
        <w:rPr>
          <w:szCs w:val="22"/>
          <w:lang w:val="pl-PL"/>
        </w:rPr>
        <w:t>drgawki</w:t>
      </w:r>
    </w:p>
    <w:p w14:paraId="1B4E822E" w14:textId="77777777" w:rsidR="0088302C" w:rsidRPr="002F557C" w:rsidRDefault="0088302C" w:rsidP="00E9510F">
      <w:pPr>
        <w:numPr>
          <w:ilvl w:val="0"/>
          <w:numId w:val="2"/>
        </w:numPr>
        <w:tabs>
          <w:tab w:val="clear" w:pos="567"/>
        </w:tabs>
        <w:spacing w:line="240" w:lineRule="auto"/>
        <w:ind w:left="567" w:hanging="567"/>
        <w:rPr>
          <w:noProof/>
          <w:szCs w:val="22"/>
        </w:rPr>
      </w:pPr>
      <w:r w:rsidRPr="002F557C">
        <w:rPr>
          <w:szCs w:val="22"/>
          <w:lang w:val="pl-PL"/>
        </w:rPr>
        <w:lastRenderedPageBreak/>
        <w:t>Niepokój</w:t>
      </w:r>
    </w:p>
    <w:p w14:paraId="2DE4D230" w14:textId="77777777" w:rsidR="0088302C" w:rsidRPr="002F557C" w:rsidRDefault="0088302C" w:rsidP="002F557C">
      <w:pPr>
        <w:keepNext/>
        <w:keepLines/>
        <w:tabs>
          <w:tab w:val="clear" w:pos="567"/>
          <w:tab w:val="left" w:pos="1418"/>
        </w:tabs>
        <w:spacing w:line="240" w:lineRule="auto"/>
        <w:rPr>
          <w:i/>
          <w:noProof/>
          <w:szCs w:val="22"/>
        </w:rPr>
      </w:pPr>
    </w:p>
    <w:p w14:paraId="3E604D1C" w14:textId="77777777" w:rsidR="0088302C" w:rsidRPr="002F557C" w:rsidRDefault="0088302C" w:rsidP="002F557C">
      <w:pPr>
        <w:keepNext/>
        <w:keepLines/>
        <w:tabs>
          <w:tab w:val="clear" w:pos="567"/>
          <w:tab w:val="left" w:pos="1418"/>
        </w:tabs>
        <w:spacing w:line="240" w:lineRule="auto"/>
        <w:rPr>
          <w:i/>
          <w:noProof/>
          <w:szCs w:val="22"/>
        </w:rPr>
      </w:pPr>
      <w:r w:rsidRPr="00261CC9">
        <w:rPr>
          <w:b/>
          <w:iCs/>
          <w:szCs w:val="22"/>
          <w:lang w:val="pl-PL"/>
        </w:rPr>
        <w:t>Niezbyt często</w:t>
      </w:r>
    </w:p>
    <w:p w14:paraId="0F7B0491" w14:textId="77777777" w:rsidR="0088302C" w:rsidRPr="007670AE" w:rsidRDefault="0088302C" w:rsidP="00E9510F">
      <w:pPr>
        <w:keepNext/>
        <w:keepLines/>
        <w:numPr>
          <w:ilvl w:val="0"/>
          <w:numId w:val="2"/>
        </w:numPr>
        <w:tabs>
          <w:tab w:val="clear" w:pos="567"/>
        </w:tabs>
        <w:spacing w:line="240" w:lineRule="auto"/>
        <w:ind w:left="567" w:hanging="567"/>
        <w:rPr>
          <w:noProof/>
          <w:szCs w:val="22"/>
        </w:rPr>
      </w:pPr>
      <w:r w:rsidRPr="002F557C">
        <w:rPr>
          <w:szCs w:val="22"/>
          <w:lang w:val="pl-PL"/>
        </w:rPr>
        <w:t>Szybkie bicie serca (tachykardia)</w:t>
      </w:r>
    </w:p>
    <w:p w14:paraId="7D6AD689" w14:textId="77777777" w:rsidR="00244140" w:rsidRPr="007670AE" w:rsidRDefault="00244140" w:rsidP="00244140">
      <w:pPr>
        <w:keepNext/>
        <w:keepLines/>
        <w:numPr>
          <w:ilvl w:val="0"/>
          <w:numId w:val="2"/>
        </w:numPr>
        <w:tabs>
          <w:tab w:val="clear" w:pos="567"/>
        </w:tabs>
        <w:spacing w:line="240" w:lineRule="auto"/>
        <w:ind w:left="567" w:hanging="567"/>
        <w:rPr>
          <w:noProof/>
          <w:szCs w:val="22"/>
          <w:lang w:val="pt-PT"/>
        </w:rPr>
      </w:pPr>
      <w:r w:rsidRPr="00244140">
        <w:rPr>
          <w:noProof/>
          <w:szCs w:val="22"/>
          <w:lang w:val="pl-PL"/>
        </w:rPr>
        <w:t>Nieprawidłowe lub nieregularne bicie serca (zaburzenia rytmu serca)</w:t>
      </w:r>
    </w:p>
    <w:p w14:paraId="06B537E4" w14:textId="77777777" w:rsidR="00976B99" w:rsidRPr="0080740E" w:rsidRDefault="00976B99" w:rsidP="00E9510F">
      <w:pPr>
        <w:keepNext/>
        <w:keepLines/>
        <w:numPr>
          <w:ilvl w:val="0"/>
          <w:numId w:val="2"/>
        </w:numPr>
        <w:tabs>
          <w:tab w:val="clear" w:pos="567"/>
        </w:tabs>
        <w:spacing w:line="240" w:lineRule="auto"/>
        <w:ind w:left="567" w:hanging="567"/>
        <w:rPr>
          <w:noProof/>
          <w:szCs w:val="22"/>
          <w:lang w:val="pl-PL"/>
        </w:rPr>
      </w:pPr>
      <w:r>
        <w:rPr>
          <w:szCs w:val="22"/>
          <w:lang w:val="pl-PL"/>
        </w:rPr>
        <w:t>Ból w klatce piersiowej lub uczucie ucisku w klatce piersiowej (dławica piersiowa)</w:t>
      </w:r>
    </w:p>
    <w:p w14:paraId="712DCB84" w14:textId="77777777" w:rsidR="0088302C" w:rsidRPr="002F557C" w:rsidRDefault="0088302C" w:rsidP="00E9510F">
      <w:pPr>
        <w:numPr>
          <w:ilvl w:val="0"/>
          <w:numId w:val="2"/>
        </w:numPr>
        <w:tabs>
          <w:tab w:val="clear" w:pos="567"/>
        </w:tabs>
        <w:spacing w:line="240" w:lineRule="auto"/>
        <w:ind w:left="567" w:hanging="567"/>
        <w:rPr>
          <w:noProof/>
          <w:szCs w:val="22"/>
        </w:rPr>
      </w:pPr>
      <w:r w:rsidRPr="002F557C">
        <w:rPr>
          <w:szCs w:val="22"/>
          <w:lang w:val="pl-PL"/>
        </w:rPr>
        <w:t>Niewyraźne widzenie</w:t>
      </w:r>
    </w:p>
    <w:p w14:paraId="04E56ECF" w14:textId="77777777" w:rsidR="0088302C" w:rsidRPr="002F557C" w:rsidRDefault="0088302C" w:rsidP="00E9510F">
      <w:pPr>
        <w:numPr>
          <w:ilvl w:val="0"/>
          <w:numId w:val="2"/>
        </w:numPr>
        <w:tabs>
          <w:tab w:val="clear" w:pos="567"/>
        </w:tabs>
        <w:spacing w:line="240" w:lineRule="auto"/>
        <w:ind w:left="567" w:hanging="567"/>
        <w:rPr>
          <w:noProof/>
          <w:szCs w:val="22"/>
        </w:rPr>
      </w:pPr>
      <w:r>
        <w:rPr>
          <w:szCs w:val="22"/>
          <w:lang w:val="pl-PL"/>
        </w:rPr>
        <w:t>Zmiana brzmienia głosu</w:t>
      </w:r>
      <w:r w:rsidRPr="002F557C">
        <w:rPr>
          <w:szCs w:val="22"/>
          <w:lang w:val="pl-PL"/>
        </w:rPr>
        <w:t xml:space="preserve"> (dysfonia)</w:t>
      </w:r>
    </w:p>
    <w:p w14:paraId="70D8A562" w14:textId="77777777" w:rsidR="0088302C" w:rsidRPr="002F557C" w:rsidRDefault="0088302C" w:rsidP="00E9510F">
      <w:pPr>
        <w:numPr>
          <w:ilvl w:val="0"/>
          <w:numId w:val="2"/>
        </w:numPr>
        <w:tabs>
          <w:tab w:val="clear" w:pos="567"/>
        </w:tabs>
        <w:spacing w:line="240" w:lineRule="auto"/>
        <w:ind w:left="567" w:hanging="567"/>
        <w:rPr>
          <w:noProof/>
          <w:szCs w:val="22"/>
          <w:lang w:val="pl-PL"/>
        </w:rPr>
      </w:pPr>
      <w:r w:rsidRPr="002F557C">
        <w:rPr>
          <w:szCs w:val="22"/>
          <w:lang w:val="pl-PL"/>
        </w:rPr>
        <w:t>Trudności w oddawaniu moczu lub wrażenie, że pęcherz nie został całkowicie opróżniony (zatrzymanie moczu)</w:t>
      </w:r>
    </w:p>
    <w:p w14:paraId="424D848E" w14:textId="77777777" w:rsidR="0088302C" w:rsidRPr="002F557C" w:rsidRDefault="0088302C" w:rsidP="00E9510F">
      <w:pPr>
        <w:numPr>
          <w:ilvl w:val="0"/>
          <w:numId w:val="2"/>
        </w:numPr>
        <w:tabs>
          <w:tab w:val="clear" w:pos="567"/>
        </w:tabs>
        <w:spacing w:line="240" w:lineRule="auto"/>
        <w:ind w:left="567" w:hanging="567"/>
        <w:rPr>
          <w:noProof/>
          <w:szCs w:val="22"/>
          <w:lang w:val="pl-PL"/>
        </w:rPr>
      </w:pPr>
      <w:r w:rsidRPr="002F557C">
        <w:rPr>
          <w:szCs w:val="22"/>
          <w:lang w:val="pl-PL"/>
        </w:rPr>
        <w:t xml:space="preserve">Nieprawidłowy </w:t>
      </w:r>
      <w:r>
        <w:rPr>
          <w:szCs w:val="22"/>
          <w:lang w:val="pl-PL"/>
        </w:rPr>
        <w:t>zapis</w:t>
      </w:r>
      <w:r w:rsidRPr="002F557C">
        <w:rPr>
          <w:szCs w:val="22"/>
          <w:lang w:val="pl-PL"/>
        </w:rPr>
        <w:t xml:space="preserve"> </w:t>
      </w:r>
      <w:r>
        <w:rPr>
          <w:szCs w:val="22"/>
          <w:lang w:val="pl-PL"/>
        </w:rPr>
        <w:t xml:space="preserve">EKG </w:t>
      </w:r>
      <w:r w:rsidRPr="002F557C">
        <w:rPr>
          <w:szCs w:val="22"/>
          <w:lang w:val="pl-PL"/>
        </w:rPr>
        <w:t xml:space="preserve">(wydłużenie odstępu QT), </w:t>
      </w:r>
      <w:r w:rsidR="00A31935">
        <w:rPr>
          <w:szCs w:val="22"/>
          <w:lang w:val="pl-PL"/>
        </w:rPr>
        <w:t>co może prowadzić do</w:t>
      </w:r>
      <w:r>
        <w:rPr>
          <w:szCs w:val="22"/>
          <w:lang w:val="pl-PL"/>
        </w:rPr>
        <w:t xml:space="preserve"> </w:t>
      </w:r>
      <w:r w:rsidRPr="002F557C">
        <w:rPr>
          <w:szCs w:val="22"/>
          <w:lang w:val="pl-PL"/>
        </w:rPr>
        <w:t xml:space="preserve">nieprawidłowego rytmu serca </w:t>
      </w:r>
    </w:p>
    <w:p w14:paraId="32E3216A" w14:textId="77777777" w:rsidR="0088302C" w:rsidRPr="002F557C" w:rsidRDefault="0088302C" w:rsidP="00E9510F">
      <w:pPr>
        <w:numPr>
          <w:ilvl w:val="0"/>
          <w:numId w:val="2"/>
        </w:numPr>
        <w:tabs>
          <w:tab w:val="clear" w:pos="567"/>
        </w:tabs>
        <w:spacing w:line="240" w:lineRule="auto"/>
        <w:ind w:left="567" w:hanging="567"/>
        <w:rPr>
          <w:noProof/>
          <w:szCs w:val="22"/>
        </w:rPr>
      </w:pPr>
      <w:r w:rsidRPr="002F557C">
        <w:rPr>
          <w:szCs w:val="22"/>
          <w:lang w:val="pl-PL"/>
        </w:rPr>
        <w:t>Zaburzeni</w:t>
      </w:r>
      <w:r w:rsidR="00A31935">
        <w:rPr>
          <w:szCs w:val="22"/>
          <w:lang w:val="pl-PL"/>
        </w:rPr>
        <w:t>a</w:t>
      </w:r>
      <w:r w:rsidRPr="002F557C">
        <w:rPr>
          <w:szCs w:val="22"/>
          <w:lang w:val="pl-PL"/>
        </w:rPr>
        <w:t xml:space="preserve"> </w:t>
      </w:r>
      <w:r w:rsidR="00AB3F9D">
        <w:rPr>
          <w:szCs w:val="22"/>
          <w:lang w:val="pl-PL"/>
        </w:rPr>
        <w:t>odczuwania</w:t>
      </w:r>
      <w:r w:rsidRPr="002F557C">
        <w:rPr>
          <w:szCs w:val="22"/>
          <w:lang w:val="pl-PL"/>
        </w:rPr>
        <w:t xml:space="preserve"> smaku</w:t>
      </w:r>
    </w:p>
    <w:p w14:paraId="4E85B394" w14:textId="77777777" w:rsidR="0088302C" w:rsidRPr="00AD1EC6" w:rsidRDefault="0088302C" w:rsidP="00E9510F">
      <w:pPr>
        <w:numPr>
          <w:ilvl w:val="0"/>
          <w:numId w:val="2"/>
        </w:numPr>
        <w:tabs>
          <w:tab w:val="clear" w:pos="567"/>
        </w:tabs>
        <w:spacing w:line="240" w:lineRule="auto"/>
        <w:ind w:left="567" w:hanging="567"/>
        <w:rPr>
          <w:noProof/>
          <w:szCs w:val="22"/>
        </w:rPr>
      </w:pPr>
      <w:r w:rsidRPr="002F557C">
        <w:rPr>
          <w:szCs w:val="22"/>
          <w:lang w:val="pl-PL"/>
        </w:rPr>
        <w:t>Podrażnienie gardła</w:t>
      </w:r>
    </w:p>
    <w:p w14:paraId="7A4706F5" w14:textId="77777777" w:rsidR="00C16991" w:rsidRPr="002F557C" w:rsidRDefault="00C16991" w:rsidP="00E9510F">
      <w:pPr>
        <w:numPr>
          <w:ilvl w:val="0"/>
          <w:numId w:val="2"/>
        </w:numPr>
        <w:tabs>
          <w:tab w:val="clear" w:pos="567"/>
        </w:tabs>
        <w:spacing w:line="240" w:lineRule="auto"/>
        <w:ind w:left="567" w:hanging="567"/>
        <w:rPr>
          <w:noProof/>
          <w:szCs w:val="22"/>
        </w:rPr>
      </w:pPr>
      <w:r>
        <w:rPr>
          <w:szCs w:val="22"/>
          <w:lang w:val="pl-PL"/>
        </w:rPr>
        <w:t>Zapalenie jamy ustnej</w:t>
      </w:r>
    </w:p>
    <w:p w14:paraId="11E2EF2D" w14:textId="77777777" w:rsidR="0088302C" w:rsidRPr="002F557C" w:rsidRDefault="0088302C" w:rsidP="00E9510F">
      <w:pPr>
        <w:numPr>
          <w:ilvl w:val="0"/>
          <w:numId w:val="2"/>
        </w:numPr>
        <w:tabs>
          <w:tab w:val="clear" w:pos="567"/>
        </w:tabs>
        <w:spacing w:line="240" w:lineRule="auto"/>
        <w:ind w:left="567" w:hanging="567"/>
        <w:rPr>
          <w:noProof/>
          <w:szCs w:val="22"/>
        </w:rPr>
      </w:pPr>
      <w:r w:rsidRPr="002F557C">
        <w:rPr>
          <w:szCs w:val="22"/>
          <w:lang w:val="pl-PL"/>
        </w:rPr>
        <w:t>Podwyższone ciśnienie krwi</w:t>
      </w:r>
    </w:p>
    <w:p w14:paraId="49FE42BA" w14:textId="77777777" w:rsidR="0088302C" w:rsidRPr="002F557C" w:rsidRDefault="0088302C" w:rsidP="00E9510F">
      <w:pPr>
        <w:numPr>
          <w:ilvl w:val="0"/>
          <w:numId w:val="2"/>
        </w:numPr>
        <w:tabs>
          <w:tab w:val="clear" w:pos="567"/>
        </w:tabs>
        <w:spacing w:line="240" w:lineRule="auto"/>
        <w:ind w:left="567" w:hanging="567"/>
        <w:rPr>
          <w:noProof/>
          <w:szCs w:val="22"/>
        </w:rPr>
      </w:pPr>
      <w:r w:rsidRPr="002F557C">
        <w:rPr>
          <w:szCs w:val="22"/>
          <w:lang w:val="pl-PL"/>
        </w:rPr>
        <w:t>Pobudzenie</w:t>
      </w:r>
    </w:p>
    <w:p w14:paraId="3A52A7F2" w14:textId="77777777" w:rsidR="0088302C" w:rsidRPr="002F557C" w:rsidRDefault="0088302C" w:rsidP="00E9510F">
      <w:pPr>
        <w:numPr>
          <w:ilvl w:val="0"/>
          <w:numId w:val="2"/>
        </w:numPr>
        <w:tabs>
          <w:tab w:val="clear" w:pos="567"/>
        </w:tabs>
        <w:spacing w:line="240" w:lineRule="auto"/>
        <w:ind w:left="567" w:hanging="567"/>
        <w:rPr>
          <w:noProof/>
          <w:szCs w:val="22"/>
        </w:rPr>
      </w:pPr>
      <w:r w:rsidRPr="002F557C">
        <w:rPr>
          <w:szCs w:val="22"/>
          <w:lang w:val="pl-PL"/>
        </w:rPr>
        <w:t>Wysypka</w:t>
      </w:r>
    </w:p>
    <w:p w14:paraId="1001C89B" w14:textId="77777777" w:rsidR="0088302C" w:rsidRPr="002F557C" w:rsidRDefault="0088302C" w:rsidP="00E9510F">
      <w:pPr>
        <w:numPr>
          <w:ilvl w:val="0"/>
          <w:numId w:val="2"/>
        </w:numPr>
        <w:tabs>
          <w:tab w:val="clear" w:pos="567"/>
        </w:tabs>
        <w:spacing w:line="240" w:lineRule="auto"/>
        <w:ind w:left="567" w:hanging="567"/>
        <w:rPr>
          <w:noProof/>
          <w:szCs w:val="22"/>
        </w:rPr>
      </w:pPr>
      <w:r w:rsidRPr="002F557C">
        <w:rPr>
          <w:szCs w:val="22"/>
          <w:lang w:val="pl-PL"/>
        </w:rPr>
        <w:t>Swędzenie skóry</w:t>
      </w:r>
    </w:p>
    <w:p w14:paraId="2F79A60C" w14:textId="77777777" w:rsidR="0088302C" w:rsidRPr="002F557C" w:rsidRDefault="0088302C" w:rsidP="002F557C">
      <w:pPr>
        <w:spacing w:line="240" w:lineRule="auto"/>
        <w:outlineLvl w:val="0"/>
        <w:rPr>
          <w:b/>
          <w:noProof/>
          <w:szCs w:val="22"/>
        </w:rPr>
      </w:pPr>
    </w:p>
    <w:p w14:paraId="68E3D5A0" w14:textId="77777777" w:rsidR="0088302C" w:rsidRPr="002F557C" w:rsidRDefault="0088302C" w:rsidP="002F557C">
      <w:pPr>
        <w:keepNext/>
        <w:keepLines/>
        <w:spacing w:line="240" w:lineRule="auto"/>
        <w:outlineLvl w:val="0"/>
        <w:rPr>
          <w:b/>
          <w:noProof/>
          <w:szCs w:val="22"/>
        </w:rPr>
      </w:pPr>
      <w:r w:rsidRPr="002F557C">
        <w:rPr>
          <w:b/>
          <w:bCs/>
          <w:szCs w:val="22"/>
          <w:lang w:val="pl-PL"/>
        </w:rPr>
        <w:t>Zgłaszanie działań niepożądanych</w:t>
      </w:r>
    </w:p>
    <w:p w14:paraId="07874EF8" w14:textId="77777777" w:rsidR="0088302C" w:rsidRPr="002F557C" w:rsidRDefault="0088302C" w:rsidP="002F557C">
      <w:pPr>
        <w:pStyle w:val="BodytextAgency"/>
        <w:keepNext/>
        <w:keepLines/>
        <w:spacing w:after="0" w:line="240" w:lineRule="auto"/>
        <w:rPr>
          <w:rFonts w:ascii="Times New Roman" w:hAnsi="Times New Roman"/>
          <w:sz w:val="22"/>
          <w:szCs w:val="22"/>
          <w:lang w:val="pl-PL"/>
        </w:rPr>
      </w:pPr>
      <w:r w:rsidRPr="002F557C">
        <w:rPr>
          <w:rFonts w:ascii="Times New Roman" w:hAnsi="Times New Roman"/>
          <w:sz w:val="22"/>
          <w:szCs w:val="22"/>
          <w:lang w:val="pl-PL"/>
        </w:rPr>
        <w:t>Jeśli wystąpią jakiekolwiek objawy niepożądane, w tym wszelkie objawy niepożądane niewymienione w ulotce,</w:t>
      </w:r>
      <w:r w:rsidRPr="002F557C">
        <w:rPr>
          <w:rFonts w:ascii="Times New Roman" w:hAnsi="Times New Roman"/>
          <w:color w:val="FF0000"/>
          <w:sz w:val="22"/>
          <w:szCs w:val="22"/>
          <w:lang w:val="pl-PL"/>
        </w:rPr>
        <w:t xml:space="preserve"> </w:t>
      </w:r>
      <w:r w:rsidRPr="002F557C">
        <w:rPr>
          <w:rFonts w:ascii="Times New Roman" w:hAnsi="Times New Roman"/>
          <w:sz w:val="22"/>
          <w:szCs w:val="22"/>
          <w:lang w:val="pl-PL"/>
        </w:rPr>
        <w:t xml:space="preserve">należy powiedzieć o tym lekarzowi, farmaceucie lub pielęgniarce. Działania niepożądane można zgłaszać bezpośrednio do </w:t>
      </w:r>
      <w:r w:rsidRPr="002F557C">
        <w:rPr>
          <w:rFonts w:ascii="Times New Roman" w:hAnsi="Times New Roman"/>
          <w:sz w:val="22"/>
          <w:szCs w:val="22"/>
          <w:highlight w:val="lightGray"/>
          <w:lang w:val="pl-PL"/>
        </w:rPr>
        <w:t xml:space="preserve">„krajowego systemu zgłaszania” wymienionego w </w:t>
      </w:r>
      <w:r>
        <w:fldChar w:fldCharType="begin"/>
      </w:r>
      <w:r w:rsidRPr="002451D9">
        <w:rPr>
          <w:lang w:val="pl-PL"/>
          <w:rPrChange w:id="89" w:author="Author">
            <w:rPr/>
          </w:rPrChange>
        </w:rPr>
        <w:instrText>HYPERLINK "http://www.ema.europa.eu/docs/en_GB/document_library/Template_or_form/2013/03/WC500139752.doc"</w:instrText>
      </w:r>
      <w:r>
        <w:fldChar w:fldCharType="separate"/>
      </w:r>
      <w:r w:rsidRPr="002F557C">
        <w:rPr>
          <w:rFonts w:ascii="Times New Roman" w:hAnsi="Times New Roman"/>
          <w:color w:val="0000FF"/>
          <w:sz w:val="22"/>
          <w:szCs w:val="22"/>
          <w:highlight w:val="lightGray"/>
          <w:u w:val="single"/>
          <w:lang w:val="pl-PL"/>
        </w:rPr>
        <w:t>załączniku V</w:t>
      </w:r>
      <w:r>
        <w:fldChar w:fldCharType="end"/>
      </w:r>
      <w:r w:rsidRPr="002F557C">
        <w:rPr>
          <w:rFonts w:ascii="Times New Roman" w:hAnsi="Times New Roman"/>
          <w:sz w:val="22"/>
          <w:szCs w:val="22"/>
          <w:lang w:val="pl-PL"/>
        </w:rPr>
        <w:t>. Dzięki zgłaszaniu działań niepożądanych można będzie zgromadzić więcej informacji na temat bezpieczeństwa stosowania leku.</w:t>
      </w:r>
    </w:p>
    <w:p w14:paraId="6CED2C86" w14:textId="77777777" w:rsidR="0088302C" w:rsidRPr="002F557C" w:rsidRDefault="0088302C" w:rsidP="002F557C">
      <w:pPr>
        <w:pStyle w:val="BodytextAgency"/>
        <w:spacing w:after="0" w:line="240" w:lineRule="auto"/>
        <w:rPr>
          <w:rFonts w:ascii="Times New Roman" w:hAnsi="Times New Roman"/>
          <w:sz w:val="22"/>
          <w:szCs w:val="22"/>
          <w:lang w:val="pl-PL"/>
        </w:rPr>
      </w:pPr>
    </w:p>
    <w:p w14:paraId="61D205DE" w14:textId="77777777" w:rsidR="0088302C" w:rsidRPr="002F557C" w:rsidRDefault="0088302C" w:rsidP="002F557C">
      <w:pPr>
        <w:autoSpaceDE w:val="0"/>
        <w:autoSpaceDN w:val="0"/>
        <w:adjustRightInd w:val="0"/>
        <w:spacing w:line="240" w:lineRule="auto"/>
        <w:rPr>
          <w:szCs w:val="22"/>
          <w:lang w:val="pl-PL"/>
        </w:rPr>
      </w:pPr>
    </w:p>
    <w:p w14:paraId="5137F2C9" w14:textId="77777777" w:rsidR="0088302C" w:rsidRPr="002F557C" w:rsidRDefault="0088302C" w:rsidP="002F557C">
      <w:pPr>
        <w:keepNext/>
        <w:keepLines/>
        <w:tabs>
          <w:tab w:val="clear" w:pos="567"/>
        </w:tabs>
        <w:spacing w:line="240" w:lineRule="auto"/>
        <w:ind w:left="567" w:right="-2" w:hanging="567"/>
        <w:rPr>
          <w:b/>
          <w:noProof/>
          <w:szCs w:val="22"/>
          <w:lang w:val="pl-PL"/>
        </w:rPr>
      </w:pPr>
      <w:r w:rsidRPr="002F557C">
        <w:rPr>
          <w:b/>
          <w:bCs/>
          <w:szCs w:val="22"/>
          <w:lang w:val="pl-PL"/>
        </w:rPr>
        <w:t>5.</w:t>
      </w:r>
      <w:r w:rsidRPr="002F557C">
        <w:rPr>
          <w:b/>
          <w:bCs/>
          <w:szCs w:val="22"/>
          <w:lang w:val="pl-PL"/>
        </w:rPr>
        <w:tab/>
        <w:t>Jak przechowywać lek Duaklir Genuair</w:t>
      </w:r>
    </w:p>
    <w:p w14:paraId="6A69DA64" w14:textId="77777777" w:rsidR="0088302C" w:rsidRPr="002F557C" w:rsidRDefault="0088302C" w:rsidP="002F557C">
      <w:pPr>
        <w:keepNext/>
        <w:keepLines/>
        <w:tabs>
          <w:tab w:val="clear" w:pos="567"/>
        </w:tabs>
        <w:spacing w:line="240" w:lineRule="auto"/>
        <w:ind w:right="-2"/>
        <w:rPr>
          <w:noProof/>
          <w:szCs w:val="22"/>
          <w:lang w:val="pl-PL"/>
        </w:rPr>
      </w:pPr>
    </w:p>
    <w:p w14:paraId="79EC1234"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Lek przechowywać w miejscu niewidocznym i niedostępnym dla dzieci.</w:t>
      </w:r>
    </w:p>
    <w:p w14:paraId="708359F6" w14:textId="77777777" w:rsidR="0088302C" w:rsidRPr="002F557C" w:rsidRDefault="0088302C" w:rsidP="002F557C">
      <w:pPr>
        <w:tabs>
          <w:tab w:val="clear" w:pos="567"/>
        </w:tabs>
        <w:spacing w:line="240" w:lineRule="auto"/>
        <w:ind w:right="-2"/>
        <w:rPr>
          <w:noProof/>
          <w:szCs w:val="22"/>
          <w:lang w:val="pl-PL"/>
        </w:rPr>
      </w:pPr>
    </w:p>
    <w:p w14:paraId="7A1F22FB" w14:textId="77777777" w:rsidR="0088302C" w:rsidRPr="002F557C" w:rsidRDefault="0088302C" w:rsidP="002F557C">
      <w:pPr>
        <w:tabs>
          <w:tab w:val="clear" w:pos="567"/>
        </w:tabs>
        <w:spacing w:line="240" w:lineRule="auto"/>
        <w:ind w:right="-2"/>
        <w:rPr>
          <w:noProof/>
          <w:szCs w:val="22"/>
          <w:lang w:val="pl-PL"/>
        </w:rPr>
      </w:pPr>
      <w:r w:rsidRPr="002F557C">
        <w:rPr>
          <w:szCs w:val="22"/>
          <w:lang w:val="pl-PL"/>
        </w:rPr>
        <w:t>Nie stosować tego leku po upływie terminu ważności zamieszczonego na etykiecie inhalatora, pudełku tekturowym i torebce inhalatora</w:t>
      </w:r>
      <w:r w:rsidR="00A31935">
        <w:rPr>
          <w:szCs w:val="22"/>
          <w:lang w:val="pl-PL"/>
        </w:rPr>
        <w:t xml:space="preserve"> po EXP</w:t>
      </w:r>
      <w:r w:rsidRPr="002F557C">
        <w:rPr>
          <w:szCs w:val="22"/>
          <w:lang w:val="pl-PL"/>
        </w:rPr>
        <w:t>. Termin ważności oznacza ostatni dzień podanego miesiąca.</w:t>
      </w:r>
    </w:p>
    <w:p w14:paraId="178DF7B0" w14:textId="77777777" w:rsidR="0088302C" w:rsidRPr="002F557C" w:rsidRDefault="0088302C" w:rsidP="002F557C">
      <w:pPr>
        <w:keepNext/>
        <w:keepLines/>
        <w:tabs>
          <w:tab w:val="clear" w:pos="567"/>
        </w:tabs>
        <w:spacing w:line="240" w:lineRule="auto"/>
        <w:rPr>
          <w:noProof/>
          <w:szCs w:val="22"/>
          <w:lang w:val="pl-PL"/>
        </w:rPr>
      </w:pPr>
    </w:p>
    <w:p w14:paraId="3C63E232"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 xml:space="preserve">Brak specjalnych zaleceń dotyczących temperatury przechowywania </w:t>
      </w:r>
      <w:r>
        <w:rPr>
          <w:szCs w:val="22"/>
          <w:lang w:val="pl-PL"/>
        </w:rPr>
        <w:t>leku</w:t>
      </w:r>
      <w:r w:rsidRPr="002F557C">
        <w:rPr>
          <w:szCs w:val="22"/>
          <w:lang w:val="pl-PL"/>
        </w:rPr>
        <w:t>.</w:t>
      </w:r>
    </w:p>
    <w:p w14:paraId="5EE96809" w14:textId="77777777" w:rsidR="0088302C" w:rsidRPr="002F557C" w:rsidRDefault="0088302C" w:rsidP="002F557C">
      <w:pPr>
        <w:keepNext/>
        <w:keepLines/>
        <w:tabs>
          <w:tab w:val="clear" w:pos="567"/>
        </w:tabs>
        <w:spacing w:line="240" w:lineRule="auto"/>
        <w:rPr>
          <w:noProof/>
          <w:szCs w:val="22"/>
          <w:lang w:val="pl-PL"/>
        </w:rPr>
      </w:pPr>
    </w:p>
    <w:p w14:paraId="3B49133C" w14:textId="77777777" w:rsidR="0088302C" w:rsidRPr="002F557C" w:rsidRDefault="0088302C" w:rsidP="002F557C">
      <w:pPr>
        <w:tabs>
          <w:tab w:val="clear" w:pos="567"/>
        </w:tabs>
        <w:spacing w:line="240" w:lineRule="auto"/>
        <w:ind w:right="-2"/>
        <w:rPr>
          <w:noProof/>
          <w:szCs w:val="22"/>
          <w:lang w:val="pl-PL"/>
        </w:rPr>
      </w:pPr>
      <w:r w:rsidRPr="002F557C">
        <w:rPr>
          <w:szCs w:val="22"/>
          <w:lang w:val="pl-PL"/>
        </w:rPr>
        <w:t>Inhalator Genuair należy przechowywać wewnątrz zamkniętej torebki ochronnej aż do momentu rozpoczęcia stosowania leku.</w:t>
      </w:r>
    </w:p>
    <w:p w14:paraId="7D73C933" w14:textId="77777777" w:rsidR="0088302C" w:rsidRDefault="0088302C" w:rsidP="002F557C">
      <w:pPr>
        <w:tabs>
          <w:tab w:val="clear" w:pos="567"/>
        </w:tabs>
        <w:spacing w:line="240" w:lineRule="auto"/>
        <w:ind w:right="-2"/>
        <w:rPr>
          <w:noProof/>
          <w:szCs w:val="22"/>
          <w:lang w:val="pl-PL"/>
        </w:rPr>
      </w:pPr>
    </w:p>
    <w:p w14:paraId="5DFA92A6" w14:textId="77777777" w:rsidR="0088302C" w:rsidRDefault="0088302C" w:rsidP="002F557C">
      <w:pPr>
        <w:tabs>
          <w:tab w:val="clear" w:pos="567"/>
        </w:tabs>
        <w:spacing w:line="240" w:lineRule="auto"/>
        <w:ind w:right="-2"/>
        <w:rPr>
          <w:noProof/>
          <w:szCs w:val="22"/>
          <w:lang w:val="pl-PL"/>
        </w:rPr>
      </w:pPr>
      <w:r w:rsidRPr="002F557C">
        <w:rPr>
          <w:szCs w:val="22"/>
          <w:lang w:val="pl-PL"/>
        </w:rPr>
        <w:t>Zużyć w ciągu 60 dni od otwarcia torebki.</w:t>
      </w:r>
    </w:p>
    <w:p w14:paraId="70D8E483" w14:textId="77777777" w:rsidR="0088302C" w:rsidRPr="002F557C" w:rsidRDefault="0088302C" w:rsidP="002F557C">
      <w:pPr>
        <w:tabs>
          <w:tab w:val="clear" w:pos="567"/>
        </w:tabs>
        <w:spacing w:line="240" w:lineRule="auto"/>
        <w:ind w:right="-2"/>
        <w:rPr>
          <w:noProof/>
          <w:szCs w:val="22"/>
          <w:lang w:val="pl-PL"/>
        </w:rPr>
      </w:pPr>
    </w:p>
    <w:p w14:paraId="4BC3593E" w14:textId="77777777" w:rsidR="0088302C" w:rsidRPr="002F557C" w:rsidRDefault="0088302C" w:rsidP="002F557C">
      <w:pPr>
        <w:tabs>
          <w:tab w:val="clear" w:pos="567"/>
        </w:tabs>
        <w:spacing w:line="240" w:lineRule="auto"/>
        <w:ind w:right="-2"/>
        <w:rPr>
          <w:noProof/>
          <w:szCs w:val="22"/>
          <w:lang w:val="pl-PL"/>
        </w:rPr>
      </w:pPr>
      <w:r w:rsidRPr="002F557C">
        <w:rPr>
          <w:szCs w:val="22"/>
          <w:lang w:val="pl-PL"/>
        </w:rPr>
        <w:t>Nie stosować leku Duaklir Genuair, jeśli zauważy się oznaki uszkodzenia lub ślady otwierania opakowania.</w:t>
      </w:r>
    </w:p>
    <w:p w14:paraId="20438FD8" w14:textId="77777777" w:rsidR="0088302C" w:rsidRPr="002F557C" w:rsidRDefault="0088302C" w:rsidP="002F557C">
      <w:pPr>
        <w:tabs>
          <w:tab w:val="clear" w:pos="567"/>
        </w:tabs>
        <w:spacing w:line="240" w:lineRule="auto"/>
        <w:ind w:right="-2"/>
        <w:rPr>
          <w:noProof/>
          <w:szCs w:val="22"/>
          <w:lang w:val="pl-PL"/>
        </w:rPr>
      </w:pPr>
    </w:p>
    <w:p w14:paraId="5AF20FA8" w14:textId="77777777" w:rsidR="0088302C" w:rsidRPr="002F557C" w:rsidRDefault="0088302C" w:rsidP="002F557C">
      <w:pPr>
        <w:tabs>
          <w:tab w:val="clear" w:pos="567"/>
        </w:tabs>
        <w:spacing w:line="240" w:lineRule="auto"/>
        <w:ind w:right="-2"/>
        <w:rPr>
          <w:noProof/>
          <w:szCs w:val="22"/>
          <w:lang w:val="pl-PL"/>
        </w:rPr>
      </w:pPr>
      <w:r w:rsidRPr="002F557C">
        <w:rPr>
          <w:szCs w:val="22"/>
          <w:lang w:val="pl-PL"/>
        </w:rPr>
        <w:t>Po przyjęciu ostatniej dawki leku</w:t>
      </w:r>
      <w:r>
        <w:rPr>
          <w:szCs w:val="22"/>
          <w:lang w:val="pl-PL"/>
        </w:rPr>
        <w:t>,</w:t>
      </w:r>
      <w:r w:rsidRPr="002F557C">
        <w:rPr>
          <w:szCs w:val="22"/>
          <w:lang w:val="pl-PL"/>
        </w:rPr>
        <w:t xml:space="preserve"> inhalator należy usunąć. </w:t>
      </w:r>
      <w:r>
        <w:rPr>
          <w:szCs w:val="22"/>
          <w:lang w:val="pl-PL"/>
        </w:rPr>
        <w:t>L</w:t>
      </w:r>
      <w:r w:rsidRPr="002F557C">
        <w:rPr>
          <w:szCs w:val="22"/>
          <w:lang w:val="pl-PL"/>
        </w:rPr>
        <w:t xml:space="preserve">eków nie należy wyrzucać do domowych pojemników na odpadki. Należy zapytać farmaceutę, jak usunąć leki, których się już nie używa. Takie postępowanie pomoże chronić środowisko. </w:t>
      </w:r>
    </w:p>
    <w:p w14:paraId="134F9718" w14:textId="77777777" w:rsidR="0088302C" w:rsidRPr="002F557C" w:rsidRDefault="0088302C" w:rsidP="002F557C">
      <w:pPr>
        <w:tabs>
          <w:tab w:val="clear" w:pos="567"/>
        </w:tabs>
        <w:spacing w:line="240" w:lineRule="auto"/>
        <w:ind w:right="-2"/>
        <w:rPr>
          <w:noProof/>
          <w:szCs w:val="22"/>
          <w:lang w:val="pl-PL"/>
        </w:rPr>
      </w:pPr>
    </w:p>
    <w:p w14:paraId="6F643F3E" w14:textId="77777777" w:rsidR="0088302C" w:rsidRPr="002F557C" w:rsidRDefault="0088302C" w:rsidP="002F557C">
      <w:pPr>
        <w:tabs>
          <w:tab w:val="clear" w:pos="567"/>
        </w:tabs>
        <w:spacing w:line="240" w:lineRule="auto"/>
        <w:ind w:right="-2"/>
        <w:rPr>
          <w:noProof/>
          <w:szCs w:val="22"/>
          <w:lang w:val="pl-PL"/>
        </w:rPr>
      </w:pPr>
    </w:p>
    <w:p w14:paraId="73DB3152" w14:textId="77777777" w:rsidR="0088302C" w:rsidRPr="002F557C" w:rsidRDefault="0088302C" w:rsidP="002F557C">
      <w:pPr>
        <w:keepNext/>
        <w:keepLines/>
        <w:spacing w:line="240" w:lineRule="auto"/>
        <w:ind w:right="-2"/>
        <w:rPr>
          <w:b/>
          <w:szCs w:val="22"/>
          <w:lang w:val="pl-PL"/>
        </w:rPr>
      </w:pPr>
      <w:r w:rsidRPr="002F557C">
        <w:rPr>
          <w:b/>
          <w:bCs/>
          <w:szCs w:val="22"/>
          <w:lang w:val="pl-PL"/>
        </w:rPr>
        <w:lastRenderedPageBreak/>
        <w:t>6.</w:t>
      </w:r>
      <w:r w:rsidRPr="002F557C">
        <w:rPr>
          <w:b/>
          <w:bCs/>
          <w:szCs w:val="22"/>
          <w:lang w:val="pl-PL"/>
        </w:rPr>
        <w:tab/>
        <w:t>Zawartość opakowania i inne informacje</w:t>
      </w:r>
    </w:p>
    <w:p w14:paraId="3B00041C" w14:textId="77777777" w:rsidR="0088302C" w:rsidRPr="002F557C" w:rsidRDefault="0088302C" w:rsidP="002F557C">
      <w:pPr>
        <w:keepNext/>
        <w:keepLines/>
        <w:tabs>
          <w:tab w:val="clear" w:pos="567"/>
        </w:tabs>
        <w:spacing w:line="240" w:lineRule="auto"/>
        <w:rPr>
          <w:szCs w:val="22"/>
          <w:lang w:val="pl-PL"/>
        </w:rPr>
      </w:pPr>
    </w:p>
    <w:p w14:paraId="0AAA809D" w14:textId="77777777" w:rsidR="0088302C" w:rsidRPr="002F557C" w:rsidRDefault="0088302C" w:rsidP="002F557C">
      <w:pPr>
        <w:keepNext/>
        <w:keepLines/>
        <w:tabs>
          <w:tab w:val="clear" w:pos="567"/>
        </w:tabs>
        <w:spacing w:line="240" w:lineRule="auto"/>
        <w:ind w:right="-2"/>
        <w:rPr>
          <w:b/>
          <w:bCs/>
          <w:noProof/>
          <w:szCs w:val="22"/>
          <w:lang w:val="pl-PL"/>
        </w:rPr>
      </w:pPr>
      <w:r w:rsidRPr="002F557C">
        <w:rPr>
          <w:b/>
          <w:bCs/>
          <w:szCs w:val="22"/>
          <w:lang w:val="pl-PL"/>
        </w:rPr>
        <w:t>Co zawiera lek Duaklir Genuair</w:t>
      </w:r>
    </w:p>
    <w:p w14:paraId="4A14C3BA" w14:textId="77777777" w:rsidR="0088302C" w:rsidRPr="002F557C" w:rsidRDefault="0088302C" w:rsidP="007825DD">
      <w:pPr>
        <w:keepNext/>
        <w:keepLines/>
        <w:numPr>
          <w:ilvl w:val="0"/>
          <w:numId w:val="2"/>
        </w:numPr>
        <w:tabs>
          <w:tab w:val="clear" w:pos="567"/>
        </w:tabs>
        <w:spacing w:line="240" w:lineRule="auto"/>
        <w:ind w:left="567" w:right="-2" w:hanging="567"/>
        <w:rPr>
          <w:i/>
          <w:iCs/>
          <w:noProof/>
          <w:szCs w:val="22"/>
          <w:lang w:val="pl-PL"/>
        </w:rPr>
      </w:pPr>
      <w:r w:rsidRPr="002F557C">
        <w:rPr>
          <w:szCs w:val="22"/>
          <w:lang w:val="pl-PL"/>
        </w:rPr>
        <w:t>Substancjami czynnymi leku są</w:t>
      </w:r>
      <w:r w:rsidR="001539F7">
        <w:rPr>
          <w:szCs w:val="22"/>
          <w:lang w:val="pl-PL"/>
        </w:rPr>
        <w:t>:</w:t>
      </w:r>
      <w:r w:rsidRPr="002F557C">
        <w:rPr>
          <w:szCs w:val="22"/>
          <w:lang w:val="pl-PL"/>
        </w:rPr>
        <w:t xml:space="preserve"> </w:t>
      </w:r>
      <w:r w:rsidR="00093CAB">
        <w:rPr>
          <w:szCs w:val="22"/>
          <w:lang w:val="pl-PL"/>
        </w:rPr>
        <w:t>aklidyn</w:t>
      </w:r>
      <w:r w:rsidR="00843A6C">
        <w:rPr>
          <w:szCs w:val="22"/>
          <w:lang w:val="pl-PL"/>
        </w:rPr>
        <w:t>a</w:t>
      </w:r>
      <w:r w:rsidR="00093CAB">
        <w:rPr>
          <w:szCs w:val="22"/>
          <w:lang w:val="pl-PL"/>
        </w:rPr>
        <w:t xml:space="preserve"> </w:t>
      </w:r>
      <w:r w:rsidRPr="002F557C">
        <w:rPr>
          <w:szCs w:val="22"/>
          <w:lang w:val="pl-PL"/>
        </w:rPr>
        <w:t>i formoterolu</w:t>
      </w:r>
      <w:r w:rsidR="007825DD" w:rsidRPr="007825DD">
        <w:rPr>
          <w:szCs w:val="22"/>
          <w:lang w:val="pl-PL"/>
        </w:rPr>
        <w:t xml:space="preserve"> </w:t>
      </w:r>
      <w:r w:rsidR="007825DD" w:rsidRPr="002F557C">
        <w:rPr>
          <w:szCs w:val="22"/>
          <w:lang w:val="pl-PL"/>
        </w:rPr>
        <w:t>fumaran</w:t>
      </w:r>
      <w:r w:rsidR="007825DD" w:rsidRPr="007825DD">
        <w:rPr>
          <w:szCs w:val="22"/>
          <w:lang w:val="pl-PL"/>
        </w:rPr>
        <w:t xml:space="preserve"> </w:t>
      </w:r>
      <w:r w:rsidR="007825DD" w:rsidRPr="002F557C">
        <w:rPr>
          <w:szCs w:val="22"/>
          <w:lang w:val="pl-PL"/>
        </w:rPr>
        <w:t>dwuwodny</w:t>
      </w:r>
      <w:r w:rsidRPr="002F557C">
        <w:rPr>
          <w:szCs w:val="22"/>
          <w:lang w:val="pl-PL"/>
        </w:rPr>
        <w:t xml:space="preserve">. Każda dostarczona dawka </w:t>
      </w:r>
      <w:r w:rsidR="006455F0">
        <w:rPr>
          <w:szCs w:val="22"/>
          <w:lang w:val="pl-PL"/>
        </w:rPr>
        <w:t xml:space="preserve">(dawka uwalniana z ustnika) </w:t>
      </w:r>
      <w:r w:rsidRPr="002F557C">
        <w:rPr>
          <w:szCs w:val="22"/>
          <w:lang w:val="pl-PL"/>
        </w:rPr>
        <w:t xml:space="preserve">zawiera 396 mikrogramów </w:t>
      </w:r>
      <w:r w:rsidR="002D3DE5">
        <w:rPr>
          <w:szCs w:val="22"/>
          <w:lang w:val="pl-PL"/>
        </w:rPr>
        <w:t>bromku</w:t>
      </w:r>
      <w:r w:rsidR="002D3DE5" w:rsidRPr="002F557C">
        <w:rPr>
          <w:szCs w:val="22"/>
          <w:lang w:val="pl-PL"/>
        </w:rPr>
        <w:t xml:space="preserve"> </w:t>
      </w:r>
      <w:r w:rsidR="00093CAB">
        <w:rPr>
          <w:szCs w:val="22"/>
          <w:lang w:val="pl-PL"/>
        </w:rPr>
        <w:t>aklidyn</w:t>
      </w:r>
      <w:r w:rsidR="002D3DE5">
        <w:rPr>
          <w:szCs w:val="22"/>
          <w:lang w:val="pl-PL"/>
        </w:rPr>
        <w:t>y</w:t>
      </w:r>
      <w:r w:rsidR="00093CAB">
        <w:rPr>
          <w:szCs w:val="22"/>
          <w:lang w:val="pl-PL"/>
        </w:rPr>
        <w:t xml:space="preserve"> </w:t>
      </w:r>
      <w:r w:rsidRPr="002F557C">
        <w:rPr>
          <w:szCs w:val="22"/>
          <w:lang w:val="pl-PL"/>
        </w:rPr>
        <w:t>(</w:t>
      </w:r>
      <w:r w:rsidR="007825DD">
        <w:rPr>
          <w:szCs w:val="22"/>
          <w:lang w:val="pl-PL"/>
        </w:rPr>
        <w:t>co odpowiada</w:t>
      </w:r>
      <w:r w:rsidRPr="002F557C">
        <w:rPr>
          <w:szCs w:val="22"/>
          <w:lang w:val="pl-PL"/>
        </w:rPr>
        <w:t xml:space="preserve"> 340 mikrogram</w:t>
      </w:r>
      <w:r w:rsidR="007825DD">
        <w:rPr>
          <w:szCs w:val="22"/>
          <w:lang w:val="pl-PL"/>
        </w:rPr>
        <w:t>om</w:t>
      </w:r>
      <w:r w:rsidRPr="002F557C">
        <w:rPr>
          <w:szCs w:val="22"/>
          <w:lang w:val="pl-PL"/>
        </w:rPr>
        <w:t xml:space="preserve"> </w:t>
      </w:r>
      <w:r w:rsidR="00C5206E" w:rsidRPr="0064238B">
        <w:rPr>
          <w:szCs w:val="22"/>
          <w:lang w:val="pl-PL"/>
        </w:rPr>
        <w:t>aklidyn</w:t>
      </w:r>
      <w:r w:rsidR="002D3DE5">
        <w:rPr>
          <w:szCs w:val="22"/>
          <w:lang w:val="pl-PL"/>
        </w:rPr>
        <w:t>y</w:t>
      </w:r>
      <w:r w:rsidRPr="002F557C">
        <w:rPr>
          <w:szCs w:val="22"/>
          <w:lang w:val="pl-PL"/>
        </w:rPr>
        <w:t>) oraz 11,8 mikrogramów formoterolu</w:t>
      </w:r>
      <w:r w:rsidR="007825DD">
        <w:rPr>
          <w:szCs w:val="22"/>
          <w:lang w:val="pl-PL"/>
        </w:rPr>
        <w:t xml:space="preserve"> fumaranu dwuwodnego</w:t>
      </w:r>
      <w:r w:rsidRPr="002F557C">
        <w:rPr>
          <w:szCs w:val="22"/>
          <w:lang w:val="pl-PL"/>
        </w:rPr>
        <w:t xml:space="preserve">. </w:t>
      </w:r>
    </w:p>
    <w:p w14:paraId="19A5955B" w14:textId="77777777" w:rsidR="0088302C" w:rsidRPr="002F557C" w:rsidRDefault="0088302C" w:rsidP="00E9510F">
      <w:pPr>
        <w:numPr>
          <w:ilvl w:val="0"/>
          <w:numId w:val="2"/>
        </w:numPr>
        <w:tabs>
          <w:tab w:val="clear" w:pos="567"/>
        </w:tabs>
        <w:spacing w:line="240" w:lineRule="auto"/>
        <w:ind w:left="567" w:right="-2" w:hanging="567"/>
        <w:rPr>
          <w:noProof/>
          <w:szCs w:val="22"/>
          <w:lang w:val="pl-PL"/>
        </w:rPr>
      </w:pPr>
      <w:r w:rsidRPr="002F557C">
        <w:rPr>
          <w:szCs w:val="22"/>
          <w:lang w:val="pl-PL"/>
        </w:rPr>
        <w:t>Pozostały składnik to laktoza jednowodna</w:t>
      </w:r>
      <w:r w:rsidR="006455F0">
        <w:rPr>
          <w:szCs w:val="22"/>
          <w:lang w:val="pl-PL"/>
        </w:rPr>
        <w:t xml:space="preserve"> (w celu uzyskania dodatkowych informacji, patrz</w:t>
      </w:r>
      <w:r w:rsidR="00795F6F">
        <w:rPr>
          <w:szCs w:val="22"/>
          <w:lang w:val="pl-PL"/>
        </w:rPr>
        <w:t xml:space="preserve"> </w:t>
      </w:r>
      <w:r w:rsidR="006455F0">
        <w:rPr>
          <w:szCs w:val="22"/>
          <w:lang w:val="pl-PL"/>
        </w:rPr>
        <w:t>„Duaklir Genuair zawiera laktozę”</w:t>
      </w:r>
      <w:r w:rsidR="00795F6F">
        <w:rPr>
          <w:szCs w:val="22"/>
          <w:lang w:val="pl-PL"/>
        </w:rPr>
        <w:t xml:space="preserve"> na końcu punktu 2</w:t>
      </w:r>
      <w:r w:rsidR="006455F0">
        <w:rPr>
          <w:szCs w:val="22"/>
          <w:lang w:val="pl-PL"/>
        </w:rPr>
        <w:t>)</w:t>
      </w:r>
      <w:r w:rsidRPr="002F557C">
        <w:rPr>
          <w:szCs w:val="22"/>
          <w:lang w:val="pl-PL"/>
        </w:rPr>
        <w:t>.</w:t>
      </w:r>
    </w:p>
    <w:p w14:paraId="005F9549" w14:textId="77777777" w:rsidR="0088302C" w:rsidRPr="002F557C" w:rsidRDefault="0088302C" w:rsidP="002F557C">
      <w:pPr>
        <w:tabs>
          <w:tab w:val="clear" w:pos="567"/>
        </w:tabs>
        <w:spacing w:line="240" w:lineRule="auto"/>
        <w:ind w:right="-2"/>
        <w:rPr>
          <w:noProof/>
          <w:szCs w:val="22"/>
          <w:lang w:val="pl-PL"/>
        </w:rPr>
      </w:pPr>
    </w:p>
    <w:p w14:paraId="6DEEC119" w14:textId="77777777" w:rsidR="0088302C" w:rsidRPr="002F557C" w:rsidRDefault="0088302C" w:rsidP="002F557C">
      <w:pPr>
        <w:keepNext/>
        <w:keepLines/>
        <w:tabs>
          <w:tab w:val="clear" w:pos="567"/>
        </w:tabs>
        <w:spacing w:line="240" w:lineRule="auto"/>
        <w:ind w:right="-2"/>
        <w:rPr>
          <w:b/>
          <w:bCs/>
          <w:noProof/>
          <w:szCs w:val="22"/>
          <w:lang w:val="pl-PL"/>
        </w:rPr>
      </w:pPr>
      <w:r w:rsidRPr="002F557C">
        <w:rPr>
          <w:b/>
          <w:bCs/>
          <w:szCs w:val="22"/>
          <w:lang w:val="pl-PL"/>
        </w:rPr>
        <w:t>Jak wygląda lek Duaklir Genuair i co zawiera opakowanie</w:t>
      </w:r>
    </w:p>
    <w:p w14:paraId="7B72C308"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Lek Duaklir Genuair to biały lub prawie biały proszek</w:t>
      </w:r>
      <w:r w:rsidR="006455F0">
        <w:rPr>
          <w:szCs w:val="22"/>
          <w:lang w:val="pl-PL"/>
        </w:rPr>
        <w:t xml:space="preserve"> do inhalacji</w:t>
      </w:r>
      <w:r w:rsidRPr="002F557C">
        <w:rPr>
          <w:szCs w:val="22"/>
          <w:lang w:val="pl-PL"/>
        </w:rPr>
        <w:t xml:space="preserve">. </w:t>
      </w:r>
    </w:p>
    <w:p w14:paraId="7CB10828" w14:textId="77777777" w:rsidR="0088302C" w:rsidRPr="002F557C" w:rsidRDefault="0088302C" w:rsidP="002F557C">
      <w:pPr>
        <w:tabs>
          <w:tab w:val="clear" w:pos="567"/>
        </w:tabs>
        <w:spacing w:line="240" w:lineRule="auto"/>
        <w:rPr>
          <w:noProof/>
          <w:szCs w:val="22"/>
          <w:lang w:val="pl-PL"/>
        </w:rPr>
      </w:pPr>
      <w:r w:rsidRPr="002F557C">
        <w:rPr>
          <w:szCs w:val="22"/>
          <w:lang w:val="pl-PL"/>
        </w:rPr>
        <w:t>Inhalator Genuair</w:t>
      </w:r>
      <w:r w:rsidRPr="002F557C">
        <w:rPr>
          <w:b/>
          <w:bCs/>
          <w:szCs w:val="22"/>
          <w:lang w:val="pl-PL"/>
        </w:rPr>
        <w:t xml:space="preserve"> </w:t>
      </w:r>
      <w:r w:rsidRPr="002F557C">
        <w:rPr>
          <w:szCs w:val="22"/>
          <w:lang w:val="pl-PL"/>
        </w:rPr>
        <w:t>jest biał</w:t>
      </w:r>
      <w:r>
        <w:rPr>
          <w:szCs w:val="22"/>
          <w:lang w:val="pl-PL"/>
        </w:rPr>
        <w:t xml:space="preserve">ym urządzeniem </w:t>
      </w:r>
      <w:r w:rsidRPr="002F557C">
        <w:rPr>
          <w:szCs w:val="22"/>
          <w:lang w:val="pl-PL"/>
        </w:rPr>
        <w:t>wyposażony</w:t>
      </w:r>
      <w:r>
        <w:rPr>
          <w:szCs w:val="22"/>
          <w:lang w:val="pl-PL"/>
        </w:rPr>
        <w:t>m</w:t>
      </w:r>
      <w:r w:rsidRPr="002F557C">
        <w:rPr>
          <w:szCs w:val="22"/>
          <w:lang w:val="pl-PL"/>
        </w:rPr>
        <w:t xml:space="preserve"> we wbudowany wskaźnik </w:t>
      </w:r>
      <w:r>
        <w:rPr>
          <w:szCs w:val="22"/>
          <w:lang w:val="pl-PL"/>
        </w:rPr>
        <w:t xml:space="preserve">liczby </w:t>
      </w:r>
      <w:r w:rsidRPr="002F557C">
        <w:rPr>
          <w:szCs w:val="22"/>
          <w:lang w:val="pl-PL"/>
        </w:rPr>
        <w:t>daw</w:t>
      </w:r>
      <w:r>
        <w:rPr>
          <w:szCs w:val="22"/>
          <w:lang w:val="pl-PL"/>
        </w:rPr>
        <w:t>ek</w:t>
      </w:r>
      <w:r w:rsidRPr="002F557C">
        <w:rPr>
          <w:szCs w:val="22"/>
          <w:lang w:val="pl-PL"/>
        </w:rPr>
        <w:t xml:space="preserve"> oraz </w:t>
      </w:r>
      <w:r w:rsidR="00F92528">
        <w:rPr>
          <w:szCs w:val="22"/>
          <w:lang w:val="pl-PL"/>
        </w:rPr>
        <w:t>pomarańczowy</w:t>
      </w:r>
      <w:r w:rsidRPr="002F557C">
        <w:rPr>
          <w:szCs w:val="22"/>
          <w:lang w:val="pl-PL"/>
        </w:rPr>
        <w:t xml:space="preserve"> przycisk zwolnienia. Ustnik urządzenia jest przykryty </w:t>
      </w:r>
      <w:r>
        <w:rPr>
          <w:szCs w:val="22"/>
          <w:lang w:val="pl-PL"/>
        </w:rPr>
        <w:t xml:space="preserve">zdejmowaną </w:t>
      </w:r>
      <w:r w:rsidR="00F92528">
        <w:rPr>
          <w:szCs w:val="22"/>
          <w:lang w:val="pl-PL"/>
        </w:rPr>
        <w:t>pomarańczową</w:t>
      </w:r>
      <w:r w:rsidRPr="002F557C">
        <w:rPr>
          <w:szCs w:val="22"/>
          <w:lang w:val="pl-PL"/>
        </w:rPr>
        <w:t xml:space="preserve"> osłon</w:t>
      </w:r>
      <w:r>
        <w:rPr>
          <w:szCs w:val="22"/>
          <w:lang w:val="pl-PL"/>
        </w:rPr>
        <w:t>k</w:t>
      </w:r>
      <w:r w:rsidRPr="002F557C">
        <w:rPr>
          <w:szCs w:val="22"/>
          <w:lang w:val="pl-PL"/>
        </w:rPr>
        <w:t xml:space="preserve">ą zabezpieczającą. </w:t>
      </w:r>
      <w:r w:rsidR="00A31935">
        <w:rPr>
          <w:szCs w:val="22"/>
          <w:lang w:val="pl-PL"/>
        </w:rPr>
        <w:t>Inhalator</w:t>
      </w:r>
      <w:r w:rsidR="00F10D4F">
        <w:rPr>
          <w:szCs w:val="22"/>
          <w:lang w:val="pl-PL"/>
        </w:rPr>
        <w:t xml:space="preserve"> </w:t>
      </w:r>
      <w:r w:rsidR="00F10D4F" w:rsidRPr="002F557C">
        <w:rPr>
          <w:szCs w:val="22"/>
          <w:lang w:val="pl-PL"/>
        </w:rPr>
        <w:t>jest</w:t>
      </w:r>
      <w:r w:rsidRPr="002F557C">
        <w:rPr>
          <w:szCs w:val="22"/>
          <w:lang w:val="pl-PL"/>
        </w:rPr>
        <w:t xml:space="preserve"> dostarczany w zamkniętej</w:t>
      </w:r>
      <w:r w:rsidR="00A31935">
        <w:rPr>
          <w:szCs w:val="22"/>
          <w:lang w:val="pl-PL"/>
        </w:rPr>
        <w:t>, aluminiowej</w:t>
      </w:r>
      <w:r w:rsidRPr="002F557C">
        <w:rPr>
          <w:szCs w:val="22"/>
          <w:lang w:val="pl-PL"/>
        </w:rPr>
        <w:t xml:space="preserve"> torebce ochronnej zawierającej saszetkę ze środkiem </w:t>
      </w:r>
      <w:r>
        <w:rPr>
          <w:szCs w:val="22"/>
          <w:lang w:val="pl-PL"/>
        </w:rPr>
        <w:t>pochłaniającym wilgoć</w:t>
      </w:r>
      <w:r w:rsidRPr="002F557C">
        <w:rPr>
          <w:szCs w:val="22"/>
          <w:lang w:val="pl-PL"/>
        </w:rPr>
        <w:t>.</w:t>
      </w:r>
      <w:r w:rsidR="006455F0">
        <w:rPr>
          <w:szCs w:val="22"/>
          <w:lang w:val="pl-PL"/>
        </w:rPr>
        <w:t xml:space="preserve"> </w:t>
      </w:r>
      <w:r w:rsidR="006455F0" w:rsidRPr="006455F0">
        <w:rPr>
          <w:szCs w:val="22"/>
          <w:lang w:val="pl-PL"/>
        </w:rPr>
        <w:t>Po wyjęciu inhalatora z torebki, torebkę i saszetkę ze środkiem pochłaniającym wilgoć należy wyrzucić.</w:t>
      </w:r>
    </w:p>
    <w:p w14:paraId="2E92E948" w14:textId="77777777" w:rsidR="0088302C" w:rsidRPr="002F557C" w:rsidRDefault="0088302C" w:rsidP="002F557C">
      <w:pPr>
        <w:tabs>
          <w:tab w:val="clear" w:pos="567"/>
        </w:tabs>
        <w:spacing w:line="240" w:lineRule="auto"/>
        <w:rPr>
          <w:noProof/>
          <w:szCs w:val="22"/>
          <w:lang w:val="pl-PL"/>
        </w:rPr>
      </w:pPr>
    </w:p>
    <w:p w14:paraId="550C47A5"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Dostarczane wielkości opakowań:</w:t>
      </w:r>
    </w:p>
    <w:p w14:paraId="532572A3" w14:textId="77777777" w:rsidR="0088302C" w:rsidRPr="002F557C" w:rsidRDefault="0088302C" w:rsidP="002F557C">
      <w:pPr>
        <w:keepNext/>
        <w:keepLines/>
        <w:tabs>
          <w:tab w:val="clear" w:pos="567"/>
        </w:tabs>
        <w:spacing w:line="240" w:lineRule="auto"/>
        <w:rPr>
          <w:noProof/>
          <w:szCs w:val="22"/>
          <w:lang w:val="pl-PL"/>
        </w:rPr>
      </w:pPr>
    </w:p>
    <w:p w14:paraId="5EABAE0E" w14:textId="77777777" w:rsidR="00577D7A" w:rsidRDefault="00577D7A" w:rsidP="002F557C">
      <w:pPr>
        <w:keepNext/>
        <w:keepLines/>
        <w:tabs>
          <w:tab w:val="clear" w:pos="567"/>
        </w:tabs>
        <w:spacing w:line="240" w:lineRule="auto"/>
        <w:rPr>
          <w:szCs w:val="22"/>
          <w:lang w:val="pl-PL"/>
        </w:rPr>
      </w:pPr>
      <w:r w:rsidRPr="002F557C">
        <w:rPr>
          <w:szCs w:val="22"/>
          <w:lang w:val="pl-PL"/>
        </w:rPr>
        <w:t xml:space="preserve">Opakowanie </w:t>
      </w:r>
      <w:r>
        <w:rPr>
          <w:szCs w:val="22"/>
          <w:lang w:val="pl-PL"/>
        </w:rPr>
        <w:t xml:space="preserve">tekturowe </w:t>
      </w:r>
      <w:r w:rsidRPr="002F557C">
        <w:rPr>
          <w:szCs w:val="22"/>
          <w:lang w:val="pl-PL"/>
        </w:rPr>
        <w:t xml:space="preserve">zawierające 1 inhalator z </w:t>
      </w:r>
      <w:r>
        <w:rPr>
          <w:szCs w:val="22"/>
          <w:lang w:val="pl-PL"/>
        </w:rPr>
        <w:t>3</w:t>
      </w:r>
      <w:r w:rsidRPr="002F557C">
        <w:rPr>
          <w:szCs w:val="22"/>
          <w:lang w:val="pl-PL"/>
        </w:rPr>
        <w:t>0 dawkami.</w:t>
      </w:r>
    </w:p>
    <w:p w14:paraId="7B413CED" w14:textId="77777777" w:rsidR="0088302C" w:rsidRPr="002F557C" w:rsidRDefault="0088302C" w:rsidP="002F557C">
      <w:pPr>
        <w:keepNext/>
        <w:keepLines/>
        <w:tabs>
          <w:tab w:val="clear" w:pos="567"/>
        </w:tabs>
        <w:spacing w:line="240" w:lineRule="auto"/>
        <w:rPr>
          <w:noProof/>
          <w:szCs w:val="22"/>
          <w:lang w:val="pl-PL"/>
        </w:rPr>
      </w:pPr>
      <w:r w:rsidRPr="002F557C">
        <w:rPr>
          <w:szCs w:val="22"/>
          <w:lang w:val="pl-PL"/>
        </w:rPr>
        <w:t xml:space="preserve">Opakowanie </w:t>
      </w:r>
      <w:r w:rsidR="00AB3F9D">
        <w:rPr>
          <w:szCs w:val="22"/>
          <w:lang w:val="pl-PL"/>
        </w:rPr>
        <w:t>tekturowe</w:t>
      </w:r>
      <w:r>
        <w:rPr>
          <w:szCs w:val="22"/>
          <w:lang w:val="pl-PL"/>
        </w:rPr>
        <w:t xml:space="preserve"> </w:t>
      </w:r>
      <w:r w:rsidRPr="002F557C">
        <w:rPr>
          <w:szCs w:val="22"/>
          <w:lang w:val="pl-PL"/>
        </w:rPr>
        <w:t>zawierające 1 inhalator z 60 dawkami.</w:t>
      </w:r>
    </w:p>
    <w:p w14:paraId="10CB5B3E" w14:textId="77777777" w:rsidR="0088302C" w:rsidRPr="002F557C" w:rsidRDefault="0088302C" w:rsidP="002F557C">
      <w:pPr>
        <w:tabs>
          <w:tab w:val="clear" w:pos="567"/>
        </w:tabs>
        <w:spacing w:line="240" w:lineRule="auto"/>
        <w:rPr>
          <w:noProof/>
          <w:szCs w:val="22"/>
          <w:lang w:val="pl-PL"/>
        </w:rPr>
      </w:pPr>
      <w:r w:rsidRPr="002F557C">
        <w:rPr>
          <w:szCs w:val="22"/>
          <w:lang w:val="pl-PL"/>
        </w:rPr>
        <w:t xml:space="preserve">Opakowanie </w:t>
      </w:r>
      <w:r w:rsidR="00AB3F9D">
        <w:rPr>
          <w:szCs w:val="22"/>
          <w:lang w:val="pl-PL"/>
        </w:rPr>
        <w:t>tekturowe</w:t>
      </w:r>
      <w:r>
        <w:rPr>
          <w:szCs w:val="22"/>
          <w:lang w:val="pl-PL"/>
        </w:rPr>
        <w:t xml:space="preserve"> </w:t>
      </w:r>
      <w:r w:rsidRPr="002F557C">
        <w:rPr>
          <w:szCs w:val="22"/>
          <w:lang w:val="pl-PL"/>
        </w:rPr>
        <w:t>z 3 inhalatorami, z których każdy zawiera 60 dawek.</w:t>
      </w:r>
    </w:p>
    <w:p w14:paraId="647818D6" w14:textId="77777777" w:rsidR="0088302C" w:rsidRPr="002F557C" w:rsidRDefault="0088302C" w:rsidP="002F557C">
      <w:pPr>
        <w:tabs>
          <w:tab w:val="clear" w:pos="567"/>
        </w:tabs>
        <w:spacing w:line="240" w:lineRule="auto"/>
        <w:rPr>
          <w:noProof/>
          <w:szCs w:val="22"/>
          <w:lang w:val="pl-PL"/>
        </w:rPr>
      </w:pPr>
    </w:p>
    <w:p w14:paraId="6E5DB63C" w14:textId="77777777" w:rsidR="0088302C" w:rsidRPr="002F557C" w:rsidRDefault="0088302C" w:rsidP="002F557C">
      <w:pPr>
        <w:tabs>
          <w:tab w:val="clear" w:pos="567"/>
        </w:tabs>
        <w:spacing w:line="240" w:lineRule="auto"/>
        <w:ind w:right="-2"/>
        <w:rPr>
          <w:noProof/>
          <w:color w:val="000000"/>
          <w:szCs w:val="22"/>
          <w:lang w:val="pl-PL"/>
        </w:rPr>
      </w:pPr>
      <w:r w:rsidRPr="002F557C">
        <w:rPr>
          <w:color w:val="000000"/>
          <w:szCs w:val="22"/>
          <w:lang w:val="pl-PL"/>
        </w:rPr>
        <w:t xml:space="preserve">Nie wszystkie wielkości opakowań muszą znajdować się w obrocie. </w:t>
      </w:r>
    </w:p>
    <w:p w14:paraId="1C251C9A" w14:textId="77777777" w:rsidR="0088302C" w:rsidRPr="002F557C" w:rsidRDefault="0088302C" w:rsidP="002F557C">
      <w:pPr>
        <w:tabs>
          <w:tab w:val="clear" w:pos="567"/>
        </w:tabs>
        <w:spacing w:line="240" w:lineRule="auto"/>
        <w:ind w:right="-2"/>
        <w:rPr>
          <w:noProof/>
          <w:szCs w:val="22"/>
          <w:lang w:val="pl-PL"/>
        </w:rPr>
      </w:pPr>
    </w:p>
    <w:p w14:paraId="56C6FCB6" w14:textId="77777777" w:rsidR="0088302C" w:rsidRPr="002F557C" w:rsidRDefault="0088302C" w:rsidP="00170A2D">
      <w:pPr>
        <w:keepNext/>
        <w:keepLines/>
        <w:tabs>
          <w:tab w:val="clear" w:pos="567"/>
        </w:tabs>
        <w:spacing w:line="240" w:lineRule="auto"/>
        <w:ind w:right="-2"/>
        <w:rPr>
          <w:noProof/>
          <w:szCs w:val="22"/>
          <w:lang w:val="pl-PL"/>
        </w:rPr>
      </w:pPr>
      <w:r w:rsidRPr="002F557C">
        <w:rPr>
          <w:b/>
          <w:bCs/>
          <w:szCs w:val="22"/>
          <w:lang w:val="pl-PL"/>
        </w:rPr>
        <w:t>Podmiot odpowiedzialny</w:t>
      </w:r>
    </w:p>
    <w:p w14:paraId="2AD9B7DF" w14:textId="77777777" w:rsidR="00013D34" w:rsidRPr="000028BB" w:rsidRDefault="00013D34" w:rsidP="00013D34">
      <w:pPr>
        <w:tabs>
          <w:tab w:val="clear" w:pos="567"/>
          <w:tab w:val="left" w:pos="720"/>
        </w:tabs>
        <w:spacing w:line="240" w:lineRule="auto"/>
        <w:rPr>
          <w:ins w:id="90" w:author="Author"/>
          <w:noProof/>
          <w:szCs w:val="22"/>
        </w:rPr>
      </w:pPr>
      <w:ins w:id="91" w:author="Author">
        <w:r w:rsidRPr="000028BB">
          <w:rPr>
            <w:noProof/>
            <w:szCs w:val="22"/>
          </w:rPr>
          <w:t xml:space="preserve">Azurity Pharmaceuticals Ireland Ltd. </w:t>
        </w:r>
      </w:ins>
    </w:p>
    <w:p w14:paraId="7D6FB31C" w14:textId="77777777" w:rsidR="00013D34" w:rsidRPr="000028BB" w:rsidRDefault="00013D34" w:rsidP="00013D34">
      <w:pPr>
        <w:tabs>
          <w:tab w:val="clear" w:pos="567"/>
          <w:tab w:val="left" w:pos="720"/>
        </w:tabs>
        <w:spacing w:line="240" w:lineRule="auto"/>
        <w:rPr>
          <w:ins w:id="92" w:author="Author"/>
          <w:noProof/>
          <w:szCs w:val="22"/>
          <w:lang w:val="en-US"/>
        </w:rPr>
      </w:pPr>
      <w:ins w:id="93" w:author="Author">
        <w:r w:rsidRPr="000028BB">
          <w:rPr>
            <w:noProof/>
            <w:szCs w:val="22"/>
            <w:lang w:val="en-US"/>
          </w:rPr>
          <w:t>The Observatory</w:t>
        </w:r>
      </w:ins>
    </w:p>
    <w:p w14:paraId="413735DA" w14:textId="77777777" w:rsidR="00013D34" w:rsidRPr="000028BB" w:rsidRDefault="00013D34" w:rsidP="00013D34">
      <w:pPr>
        <w:tabs>
          <w:tab w:val="clear" w:pos="567"/>
          <w:tab w:val="left" w:pos="720"/>
        </w:tabs>
        <w:spacing w:line="240" w:lineRule="auto"/>
        <w:rPr>
          <w:ins w:id="94" w:author="Author"/>
          <w:noProof/>
          <w:szCs w:val="22"/>
          <w:lang w:val="en-US"/>
        </w:rPr>
      </w:pPr>
      <w:ins w:id="95" w:author="Author">
        <w:r w:rsidRPr="000028BB">
          <w:rPr>
            <w:noProof/>
            <w:szCs w:val="22"/>
            <w:lang w:val="en-US"/>
          </w:rPr>
          <w:t>7-11 Sir John Rogerson's Quay</w:t>
        </w:r>
      </w:ins>
    </w:p>
    <w:p w14:paraId="7E19CF9F" w14:textId="77777777" w:rsidR="00013D34" w:rsidRPr="00CE40D3" w:rsidRDefault="00013D34" w:rsidP="00013D34">
      <w:pPr>
        <w:tabs>
          <w:tab w:val="clear" w:pos="567"/>
          <w:tab w:val="left" w:pos="720"/>
        </w:tabs>
        <w:spacing w:line="240" w:lineRule="auto"/>
        <w:rPr>
          <w:ins w:id="96" w:author="Author"/>
          <w:noProof/>
          <w:szCs w:val="22"/>
          <w:lang w:val="pt-PT"/>
          <w:rPrChange w:id="97" w:author="Author">
            <w:rPr>
              <w:ins w:id="98" w:author="Author"/>
              <w:noProof/>
              <w:szCs w:val="22"/>
              <w:lang w:val="en-US"/>
            </w:rPr>
          </w:rPrChange>
        </w:rPr>
      </w:pPr>
      <w:ins w:id="99" w:author="Author">
        <w:r w:rsidRPr="00CE40D3">
          <w:rPr>
            <w:noProof/>
            <w:szCs w:val="22"/>
            <w:lang w:val="pt-PT"/>
            <w:rPrChange w:id="100" w:author="Author">
              <w:rPr>
                <w:noProof/>
                <w:szCs w:val="22"/>
                <w:lang w:val="en-US"/>
              </w:rPr>
            </w:rPrChange>
          </w:rPr>
          <w:t>Dublin 2, D02 VC42</w:t>
        </w:r>
      </w:ins>
    </w:p>
    <w:p w14:paraId="3F3F0863" w14:textId="77777777" w:rsidR="00013D34" w:rsidRPr="00CE40D3" w:rsidRDefault="00013D34" w:rsidP="00013D34">
      <w:pPr>
        <w:tabs>
          <w:tab w:val="clear" w:pos="567"/>
          <w:tab w:val="left" w:pos="720"/>
        </w:tabs>
        <w:spacing w:line="240" w:lineRule="auto"/>
        <w:rPr>
          <w:ins w:id="101" w:author="Author"/>
          <w:noProof/>
          <w:szCs w:val="22"/>
          <w:lang w:val="pt-PT"/>
          <w:rPrChange w:id="102" w:author="Author">
            <w:rPr>
              <w:ins w:id="103" w:author="Author"/>
              <w:noProof/>
              <w:szCs w:val="22"/>
              <w:lang w:val="en-US"/>
            </w:rPr>
          </w:rPrChange>
        </w:rPr>
      </w:pPr>
      <w:ins w:id="104" w:author="Author">
        <w:r w:rsidRPr="00CE40D3">
          <w:rPr>
            <w:noProof/>
            <w:szCs w:val="22"/>
            <w:lang w:val="pt-PT"/>
            <w:rPrChange w:id="105" w:author="Author">
              <w:rPr>
                <w:noProof/>
                <w:szCs w:val="22"/>
                <w:lang w:val="en-US"/>
              </w:rPr>
            </w:rPrChange>
          </w:rPr>
          <w:t>Irlandia</w:t>
        </w:r>
      </w:ins>
    </w:p>
    <w:p w14:paraId="7031A118" w14:textId="77777777" w:rsidR="00203EA4" w:rsidRPr="00433018" w:rsidDel="00013D34" w:rsidRDefault="00203EA4" w:rsidP="00203EA4">
      <w:pPr>
        <w:tabs>
          <w:tab w:val="clear" w:pos="567"/>
        </w:tabs>
        <w:spacing w:line="240" w:lineRule="auto"/>
        <w:rPr>
          <w:del w:id="106" w:author="Author"/>
          <w:noProof/>
          <w:szCs w:val="22"/>
          <w:lang w:val="sv-SE"/>
        </w:rPr>
      </w:pPr>
      <w:del w:id="107" w:author="Author">
        <w:r w:rsidRPr="00433018" w:rsidDel="00013D34">
          <w:rPr>
            <w:noProof/>
            <w:szCs w:val="22"/>
            <w:lang w:val="sv-SE"/>
          </w:rPr>
          <w:delText xml:space="preserve">Covis Pharma Europe B.V. </w:delText>
        </w:r>
      </w:del>
    </w:p>
    <w:p w14:paraId="3AFDFB79" w14:textId="77777777" w:rsidR="00203EA4" w:rsidDel="00013D34" w:rsidRDefault="00203EA4" w:rsidP="00203EA4">
      <w:pPr>
        <w:tabs>
          <w:tab w:val="clear" w:pos="567"/>
        </w:tabs>
        <w:spacing w:line="240" w:lineRule="auto"/>
        <w:rPr>
          <w:del w:id="108" w:author="Author"/>
          <w:noProof/>
          <w:szCs w:val="22"/>
          <w:lang w:val="sv-SE"/>
        </w:rPr>
      </w:pPr>
      <w:del w:id="109" w:author="Author">
        <w:r w:rsidRPr="00433018" w:rsidDel="00013D34">
          <w:rPr>
            <w:noProof/>
            <w:szCs w:val="22"/>
            <w:lang w:val="sv-SE"/>
          </w:rPr>
          <w:delText>Gustav Mahlerplein 2</w:delText>
        </w:r>
      </w:del>
    </w:p>
    <w:p w14:paraId="3CA51E35" w14:textId="77777777" w:rsidR="00203EA4" w:rsidDel="00013D34" w:rsidRDefault="00203EA4" w:rsidP="00203EA4">
      <w:pPr>
        <w:tabs>
          <w:tab w:val="clear" w:pos="567"/>
        </w:tabs>
        <w:spacing w:line="240" w:lineRule="auto"/>
        <w:rPr>
          <w:del w:id="110" w:author="Author"/>
          <w:noProof/>
          <w:szCs w:val="22"/>
          <w:lang w:val="sv-SE"/>
        </w:rPr>
      </w:pPr>
      <w:del w:id="111" w:author="Author">
        <w:r w:rsidRPr="00433018" w:rsidDel="00013D34">
          <w:rPr>
            <w:noProof/>
            <w:szCs w:val="22"/>
            <w:lang w:val="sv-SE"/>
          </w:rPr>
          <w:delText>1082MA Amsterdam</w:delText>
        </w:r>
      </w:del>
    </w:p>
    <w:p w14:paraId="2584BB83" w14:textId="77777777" w:rsidR="00203EA4" w:rsidRPr="00433018" w:rsidDel="00013D34" w:rsidRDefault="00203EA4" w:rsidP="00203EA4">
      <w:pPr>
        <w:tabs>
          <w:tab w:val="clear" w:pos="567"/>
        </w:tabs>
        <w:spacing w:line="240" w:lineRule="auto"/>
        <w:rPr>
          <w:del w:id="112" w:author="Author"/>
          <w:noProof/>
          <w:szCs w:val="22"/>
          <w:lang w:val="sv-SE"/>
        </w:rPr>
      </w:pPr>
      <w:del w:id="113" w:author="Author">
        <w:r w:rsidRPr="006D3A51" w:rsidDel="00013D34">
          <w:rPr>
            <w:lang w:val="de-DE"/>
          </w:rPr>
          <w:delText>Holandia</w:delText>
        </w:r>
      </w:del>
    </w:p>
    <w:p w14:paraId="701A4569" w14:textId="77777777" w:rsidR="0088302C" w:rsidRPr="00E00CB9" w:rsidRDefault="0088302C" w:rsidP="002F557C">
      <w:pPr>
        <w:tabs>
          <w:tab w:val="clear" w:pos="567"/>
        </w:tabs>
        <w:spacing w:line="240" w:lineRule="auto"/>
        <w:rPr>
          <w:noProof/>
          <w:szCs w:val="22"/>
          <w:lang w:val="pl-PL"/>
        </w:rPr>
      </w:pPr>
    </w:p>
    <w:p w14:paraId="3AE5CF85" w14:textId="77777777" w:rsidR="0088302C" w:rsidRPr="00261CC9" w:rsidRDefault="0088302C" w:rsidP="002F557C">
      <w:pPr>
        <w:keepNext/>
        <w:keepLines/>
        <w:tabs>
          <w:tab w:val="clear" w:pos="567"/>
        </w:tabs>
        <w:spacing w:line="240" w:lineRule="auto"/>
        <w:rPr>
          <w:b/>
          <w:i/>
          <w:noProof/>
          <w:szCs w:val="22"/>
          <w:lang w:val="pl-PL"/>
        </w:rPr>
      </w:pPr>
      <w:r w:rsidRPr="00261CC9">
        <w:rPr>
          <w:b/>
          <w:szCs w:val="22"/>
          <w:lang w:val="pl-PL"/>
        </w:rPr>
        <w:t>Wytwórca:</w:t>
      </w:r>
    </w:p>
    <w:p w14:paraId="1D56FD42" w14:textId="77777777" w:rsidR="0088302C" w:rsidRPr="002F4121" w:rsidRDefault="0088302C" w:rsidP="002F557C">
      <w:pPr>
        <w:keepNext/>
        <w:keepLines/>
        <w:tabs>
          <w:tab w:val="clear" w:pos="567"/>
        </w:tabs>
        <w:spacing w:line="240" w:lineRule="auto"/>
        <w:rPr>
          <w:noProof/>
          <w:szCs w:val="22"/>
          <w:lang w:val="pl-PL"/>
        </w:rPr>
      </w:pPr>
      <w:r w:rsidRPr="002F4121">
        <w:rPr>
          <w:szCs w:val="22"/>
          <w:lang w:val="pl-PL"/>
        </w:rPr>
        <w:t>Industrias Farmacéuticas Almirall, S.A.</w:t>
      </w:r>
    </w:p>
    <w:p w14:paraId="2D3E7B95" w14:textId="77777777" w:rsidR="0088302C" w:rsidRPr="00E00CB9" w:rsidRDefault="0088302C" w:rsidP="002F557C">
      <w:pPr>
        <w:tabs>
          <w:tab w:val="clear" w:pos="567"/>
        </w:tabs>
        <w:spacing w:line="240" w:lineRule="auto"/>
        <w:rPr>
          <w:szCs w:val="22"/>
          <w:lang w:val="pl-PL"/>
        </w:rPr>
      </w:pPr>
      <w:r w:rsidRPr="00E00CB9">
        <w:rPr>
          <w:szCs w:val="22"/>
          <w:lang w:val="pl-PL"/>
        </w:rPr>
        <w:t xml:space="preserve">Ctra. </w:t>
      </w:r>
      <w:r w:rsidR="00BE71E0">
        <w:rPr>
          <w:lang w:val="sv-SE"/>
        </w:rPr>
        <w:t>de Martorell 41-61</w:t>
      </w:r>
    </w:p>
    <w:p w14:paraId="5117DC38" w14:textId="77777777" w:rsidR="0088302C" w:rsidRPr="00E00CB9" w:rsidRDefault="0088302C" w:rsidP="002F557C">
      <w:pPr>
        <w:tabs>
          <w:tab w:val="clear" w:pos="567"/>
        </w:tabs>
        <w:spacing w:line="240" w:lineRule="auto"/>
        <w:rPr>
          <w:szCs w:val="22"/>
          <w:lang w:val="pl-PL"/>
        </w:rPr>
      </w:pPr>
      <w:r w:rsidRPr="00E00CB9">
        <w:rPr>
          <w:szCs w:val="22"/>
          <w:lang w:val="pl-PL"/>
        </w:rPr>
        <w:t>08740 Sant Andreu de la Barca, Barcelona</w:t>
      </w:r>
    </w:p>
    <w:p w14:paraId="1B682910" w14:textId="77777777" w:rsidR="0088302C" w:rsidRPr="002F557C" w:rsidRDefault="0088302C" w:rsidP="002F557C">
      <w:pPr>
        <w:tabs>
          <w:tab w:val="clear" w:pos="567"/>
        </w:tabs>
        <w:spacing w:line="240" w:lineRule="auto"/>
        <w:rPr>
          <w:noProof/>
          <w:szCs w:val="22"/>
          <w:lang w:val="pl-PL"/>
        </w:rPr>
      </w:pPr>
      <w:r w:rsidRPr="002F557C">
        <w:rPr>
          <w:szCs w:val="22"/>
          <w:lang w:val="pl-PL"/>
        </w:rPr>
        <w:t>Hiszpania</w:t>
      </w:r>
    </w:p>
    <w:p w14:paraId="05FC00B1" w14:textId="77777777" w:rsidR="0088302C" w:rsidRPr="002F557C" w:rsidRDefault="0088302C" w:rsidP="002F557C">
      <w:pPr>
        <w:tabs>
          <w:tab w:val="clear" w:pos="567"/>
        </w:tabs>
        <w:spacing w:line="240" w:lineRule="auto"/>
        <w:ind w:right="-2"/>
        <w:rPr>
          <w:noProof/>
          <w:szCs w:val="22"/>
          <w:lang w:val="pl-PL"/>
        </w:rPr>
      </w:pPr>
    </w:p>
    <w:p w14:paraId="2FB32A6B" w14:textId="77777777" w:rsidR="0088302C" w:rsidRPr="002F557C" w:rsidRDefault="0088302C" w:rsidP="002F557C">
      <w:pPr>
        <w:tabs>
          <w:tab w:val="clear" w:pos="567"/>
        </w:tabs>
        <w:spacing w:line="240" w:lineRule="auto"/>
        <w:ind w:right="-2"/>
        <w:rPr>
          <w:szCs w:val="22"/>
          <w:lang w:val="pl-PL"/>
        </w:rPr>
      </w:pPr>
      <w:r w:rsidRPr="002F557C">
        <w:rPr>
          <w:szCs w:val="22"/>
          <w:lang w:val="pl-PL"/>
        </w:rPr>
        <w:t>W celu uzyskania bardziej szczegółowych informacji należy zwrócić się do miejscowego przedstawiciela podmiotu odpowiedzialnego:</w:t>
      </w:r>
    </w:p>
    <w:p w14:paraId="076F137B" w14:textId="77777777" w:rsidR="00381E34" w:rsidRPr="002F557C" w:rsidRDefault="00381E34" w:rsidP="002F557C">
      <w:pPr>
        <w:tabs>
          <w:tab w:val="clear" w:pos="567"/>
        </w:tabs>
        <w:spacing w:line="240" w:lineRule="auto"/>
        <w:ind w:right="-2"/>
        <w:rPr>
          <w:noProof/>
          <w:szCs w:val="22"/>
          <w:lang w:val="pl-PL"/>
        </w:rPr>
      </w:pPr>
    </w:p>
    <w:tbl>
      <w:tblPr>
        <w:tblW w:w="9360" w:type="dxa"/>
        <w:tblInd w:w="-34" w:type="dxa"/>
        <w:tblLayout w:type="fixed"/>
        <w:tblLook w:val="04A0" w:firstRow="1" w:lastRow="0" w:firstColumn="1" w:lastColumn="0" w:noHBand="0" w:noVBand="1"/>
      </w:tblPr>
      <w:tblGrid>
        <w:gridCol w:w="34"/>
        <w:gridCol w:w="4646"/>
        <w:gridCol w:w="4680"/>
      </w:tblGrid>
      <w:tr w:rsidR="006A070B" w14:paraId="1A4C7447" w14:textId="77777777" w:rsidTr="006A070B">
        <w:trPr>
          <w:gridBefore w:val="1"/>
          <w:wBefore w:w="34" w:type="dxa"/>
          <w:cantSplit/>
        </w:trPr>
        <w:tc>
          <w:tcPr>
            <w:tcW w:w="4644" w:type="dxa"/>
            <w:hideMark/>
          </w:tcPr>
          <w:p w14:paraId="4B4B0989" w14:textId="77777777" w:rsidR="006A070B" w:rsidRDefault="006A070B">
            <w:pPr>
              <w:spacing w:line="240" w:lineRule="auto"/>
              <w:rPr>
                <w:noProof/>
                <w:szCs w:val="22"/>
                <w:lang w:val="fr-FR"/>
              </w:rPr>
            </w:pPr>
            <w:bookmarkStart w:id="114" w:name="_Hlk113268094" w:colFirst="2" w:colLast="2"/>
            <w:r>
              <w:rPr>
                <w:b/>
                <w:noProof/>
                <w:szCs w:val="22"/>
                <w:lang w:val="fr-FR"/>
              </w:rPr>
              <w:t>België/Belgique/Belgien</w:t>
            </w:r>
          </w:p>
          <w:p w14:paraId="18B99AEC" w14:textId="77777777" w:rsidR="00013D34" w:rsidRPr="000028BB" w:rsidRDefault="00013D34" w:rsidP="00013D34">
            <w:pPr>
              <w:tabs>
                <w:tab w:val="clear" w:pos="567"/>
                <w:tab w:val="left" w:pos="720"/>
              </w:tabs>
              <w:spacing w:line="240" w:lineRule="auto"/>
              <w:rPr>
                <w:ins w:id="115" w:author="Author"/>
                <w:noProof/>
                <w:szCs w:val="22"/>
              </w:rPr>
            </w:pPr>
            <w:ins w:id="116" w:author="Author">
              <w:r w:rsidRPr="000028BB">
                <w:rPr>
                  <w:noProof/>
                  <w:szCs w:val="22"/>
                </w:rPr>
                <w:t xml:space="preserve">Azurity Pharmaceuticals Ireland Ltd. </w:t>
              </w:r>
            </w:ins>
          </w:p>
          <w:p w14:paraId="6E78878C" w14:textId="77777777" w:rsidR="002451D9" w:rsidRPr="00A13F49" w:rsidRDefault="002451D9" w:rsidP="002451D9">
            <w:pPr>
              <w:tabs>
                <w:tab w:val="clear" w:pos="567"/>
              </w:tabs>
              <w:spacing w:line="240" w:lineRule="auto"/>
              <w:rPr>
                <w:ins w:id="117" w:author="Author"/>
                <w:noProof/>
                <w:szCs w:val="22"/>
                <w:lang w:val="fr-FR"/>
              </w:rPr>
            </w:pPr>
            <w:ins w:id="118" w:author="Author">
              <w:r w:rsidRPr="00B63AD4">
                <w:rPr>
                  <w:noProof/>
                  <w:szCs w:val="22"/>
                </w:rPr>
                <w:t>Ireland/Irlande/Irland</w:t>
              </w:r>
            </w:ins>
          </w:p>
          <w:p w14:paraId="23791485" w14:textId="77777777" w:rsidR="006A070B" w:rsidDel="00013D34" w:rsidRDefault="006A070B">
            <w:pPr>
              <w:rPr>
                <w:del w:id="119" w:author="Author"/>
                <w:noProof/>
                <w:lang w:val="fr-FR"/>
              </w:rPr>
            </w:pPr>
            <w:del w:id="120" w:author="Author">
              <w:r w:rsidDel="00013D34">
                <w:rPr>
                  <w:noProof/>
                  <w:lang w:val="fr-FR"/>
                </w:rPr>
                <w:delText>Covis Pharma Europe B.V.</w:delText>
              </w:r>
            </w:del>
          </w:p>
          <w:p w14:paraId="77150269" w14:textId="181236D6" w:rsidR="006A070B" w:rsidRDefault="006A070B">
            <w:pPr>
              <w:spacing w:line="240" w:lineRule="auto"/>
              <w:rPr>
                <w:noProof/>
                <w:szCs w:val="22"/>
              </w:rPr>
            </w:pPr>
            <w:r>
              <w:rPr>
                <w:noProof/>
                <w:lang w:val="fr-FR"/>
              </w:rPr>
              <w:t xml:space="preserve">Tel: </w:t>
            </w:r>
            <w:ins w:id="121" w:author="Author">
              <w:r w:rsidR="002451D9">
                <w:rPr>
                  <w:noProof/>
                  <w:lang w:val="fr-FR"/>
                </w:rPr>
                <w:t xml:space="preserve">+32 </w:t>
              </w:r>
            </w:ins>
            <w:r>
              <w:rPr>
                <w:noProof/>
                <w:lang w:val="fr-FR"/>
              </w:rPr>
              <w:t>80013067</w:t>
            </w:r>
          </w:p>
        </w:tc>
        <w:tc>
          <w:tcPr>
            <w:tcW w:w="4678" w:type="dxa"/>
          </w:tcPr>
          <w:p w14:paraId="7C0A7D03" w14:textId="77777777" w:rsidR="006A070B" w:rsidRPr="00CE40D3" w:rsidRDefault="006A070B">
            <w:pPr>
              <w:spacing w:line="240" w:lineRule="auto"/>
              <w:rPr>
                <w:noProof/>
                <w:szCs w:val="22"/>
                <w:lang w:val="en-US"/>
                <w:rPrChange w:id="122" w:author="Author">
                  <w:rPr>
                    <w:noProof/>
                    <w:szCs w:val="22"/>
                    <w:lang w:val="pt-PT"/>
                  </w:rPr>
                </w:rPrChange>
              </w:rPr>
            </w:pPr>
            <w:r w:rsidRPr="00CE40D3">
              <w:rPr>
                <w:b/>
                <w:noProof/>
                <w:szCs w:val="22"/>
                <w:lang w:val="en-US"/>
                <w:rPrChange w:id="123" w:author="Author">
                  <w:rPr>
                    <w:b/>
                    <w:noProof/>
                    <w:szCs w:val="22"/>
                    <w:lang w:val="pt-PT"/>
                  </w:rPr>
                </w:rPrChange>
              </w:rPr>
              <w:t>Lietuva</w:t>
            </w:r>
          </w:p>
          <w:p w14:paraId="396ADA7F" w14:textId="77777777" w:rsidR="00013D34" w:rsidRPr="000028BB" w:rsidRDefault="00013D34" w:rsidP="00013D34">
            <w:pPr>
              <w:tabs>
                <w:tab w:val="clear" w:pos="567"/>
                <w:tab w:val="left" w:pos="720"/>
              </w:tabs>
              <w:spacing w:line="240" w:lineRule="auto"/>
              <w:rPr>
                <w:ins w:id="124" w:author="Author"/>
                <w:noProof/>
                <w:szCs w:val="22"/>
              </w:rPr>
            </w:pPr>
            <w:ins w:id="125" w:author="Author">
              <w:r w:rsidRPr="000028BB">
                <w:rPr>
                  <w:noProof/>
                  <w:szCs w:val="22"/>
                </w:rPr>
                <w:t xml:space="preserve">Azurity Pharmaceuticals Ireland Ltd. </w:t>
              </w:r>
            </w:ins>
          </w:p>
          <w:p w14:paraId="621931DE" w14:textId="77777777" w:rsidR="00990E27" w:rsidRPr="00A13F49" w:rsidRDefault="00990E27" w:rsidP="00990E27">
            <w:pPr>
              <w:tabs>
                <w:tab w:val="clear" w:pos="567"/>
              </w:tabs>
              <w:spacing w:line="240" w:lineRule="auto"/>
              <w:rPr>
                <w:ins w:id="126" w:author="Author"/>
                <w:noProof/>
                <w:szCs w:val="22"/>
                <w:lang w:val="en-US"/>
              </w:rPr>
            </w:pPr>
            <w:ins w:id="127" w:author="Author">
              <w:r w:rsidRPr="00D01F49">
                <w:rPr>
                  <w:noProof/>
                  <w:szCs w:val="22"/>
                </w:rPr>
                <w:t>Airija</w:t>
              </w:r>
            </w:ins>
          </w:p>
          <w:p w14:paraId="534CFE19" w14:textId="77777777" w:rsidR="006A070B" w:rsidDel="00013D34" w:rsidRDefault="006A070B">
            <w:pPr>
              <w:rPr>
                <w:del w:id="128" w:author="Author"/>
                <w:lang w:val="pt-PT"/>
              </w:rPr>
            </w:pPr>
            <w:del w:id="129" w:author="Author">
              <w:r w:rsidDel="00013D34">
                <w:rPr>
                  <w:lang w:val="pt-PT"/>
                </w:rPr>
                <w:delText>Covis Pharma Europe B.V.</w:delText>
              </w:r>
            </w:del>
          </w:p>
          <w:p w14:paraId="4BBCD541" w14:textId="65C5490E" w:rsidR="006A070B" w:rsidRDefault="006A070B">
            <w:pPr>
              <w:spacing w:line="240" w:lineRule="auto"/>
              <w:rPr>
                <w:lang w:val="pt-PT"/>
              </w:rPr>
            </w:pPr>
            <w:r>
              <w:rPr>
                <w:lang w:val="pt-PT"/>
              </w:rPr>
              <w:t xml:space="preserve">Tel: </w:t>
            </w:r>
            <w:ins w:id="130" w:author="Author">
              <w:r w:rsidR="00990E27">
                <w:rPr>
                  <w:lang w:val="pt-PT"/>
                </w:rPr>
                <w:t xml:space="preserve">+370 </w:t>
              </w:r>
            </w:ins>
            <w:r>
              <w:rPr>
                <w:lang w:val="pt-PT"/>
              </w:rPr>
              <w:t>880000890</w:t>
            </w:r>
          </w:p>
          <w:p w14:paraId="264E0617" w14:textId="77777777" w:rsidR="006A070B" w:rsidRDefault="006A070B">
            <w:pPr>
              <w:spacing w:line="240" w:lineRule="auto"/>
              <w:rPr>
                <w:noProof/>
                <w:szCs w:val="22"/>
                <w:lang w:val="pt-PT"/>
              </w:rPr>
            </w:pPr>
          </w:p>
        </w:tc>
      </w:tr>
      <w:tr w:rsidR="006A070B" w14:paraId="0AB8E2D2" w14:textId="77777777" w:rsidTr="006A070B">
        <w:trPr>
          <w:gridBefore w:val="1"/>
          <w:wBefore w:w="34" w:type="dxa"/>
          <w:cantSplit/>
        </w:trPr>
        <w:tc>
          <w:tcPr>
            <w:tcW w:w="4644" w:type="dxa"/>
          </w:tcPr>
          <w:p w14:paraId="02158C0F" w14:textId="77777777" w:rsidR="006A070B" w:rsidRDefault="006A070B">
            <w:pPr>
              <w:autoSpaceDE w:val="0"/>
              <w:autoSpaceDN w:val="0"/>
              <w:adjustRightInd w:val="0"/>
              <w:spacing w:line="240" w:lineRule="auto"/>
              <w:rPr>
                <w:b/>
                <w:bCs/>
                <w:szCs w:val="22"/>
                <w:lang w:val="bg-BG"/>
              </w:rPr>
            </w:pPr>
            <w:r>
              <w:rPr>
                <w:b/>
                <w:bCs/>
                <w:szCs w:val="22"/>
                <w:lang w:val="bg-BG"/>
              </w:rPr>
              <w:t>България</w:t>
            </w:r>
          </w:p>
          <w:p w14:paraId="0FAABAC6" w14:textId="77777777" w:rsidR="00013D34" w:rsidRPr="000028BB" w:rsidRDefault="00013D34" w:rsidP="00013D34">
            <w:pPr>
              <w:tabs>
                <w:tab w:val="clear" w:pos="567"/>
                <w:tab w:val="left" w:pos="720"/>
              </w:tabs>
              <w:spacing w:line="240" w:lineRule="auto"/>
              <w:rPr>
                <w:ins w:id="131" w:author="Author"/>
                <w:noProof/>
                <w:szCs w:val="22"/>
              </w:rPr>
            </w:pPr>
            <w:ins w:id="132" w:author="Author">
              <w:r w:rsidRPr="000028BB">
                <w:rPr>
                  <w:noProof/>
                  <w:szCs w:val="22"/>
                </w:rPr>
                <w:t xml:space="preserve">Azurity Pharmaceuticals Ireland Ltd. </w:t>
              </w:r>
            </w:ins>
          </w:p>
          <w:p w14:paraId="35714C77" w14:textId="77777777" w:rsidR="009D394C" w:rsidRPr="00A13F49" w:rsidRDefault="009D394C" w:rsidP="009D394C">
            <w:pPr>
              <w:tabs>
                <w:tab w:val="clear" w:pos="567"/>
              </w:tabs>
              <w:spacing w:line="240" w:lineRule="auto"/>
              <w:rPr>
                <w:ins w:id="133" w:author="Author"/>
                <w:noProof/>
                <w:szCs w:val="22"/>
                <w:lang w:val="en-US"/>
              </w:rPr>
            </w:pPr>
            <w:ins w:id="134" w:author="Author">
              <w:r w:rsidRPr="00F21492">
                <w:rPr>
                  <w:noProof/>
                  <w:szCs w:val="22"/>
                </w:rPr>
                <w:t>Ирландия</w:t>
              </w:r>
            </w:ins>
          </w:p>
          <w:p w14:paraId="23CBEE90" w14:textId="77777777" w:rsidR="006A070B" w:rsidDel="00013D34" w:rsidRDefault="006A070B">
            <w:pPr>
              <w:rPr>
                <w:del w:id="135" w:author="Author"/>
              </w:rPr>
            </w:pPr>
            <w:del w:id="136" w:author="Author">
              <w:r w:rsidDel="00013D34">
                <w:rPr>
                  <w:lang w:val="pt-PT"/>
                </w:rPr>
                <w:delText>Covis Pharma Europe B.V.</w:delText>
              </w:r>
            </w:del>
          </w:p>
          <w:p w14:paraId="618BD05E" w14:textId="702BC262" w:rsidR="006A070B" w:rsidRDefault="006A070B">
            <w:r>
              <w:rPr>
                <w:lang w:val="pt-PT"/>
              </w:rPr>
              <w:t xml:space="preserve">Tel: </w:t>
            </w:r>
            <w:ins w:id="137" w:author="Author">
              <w:r w:rsidR="009D394C">
                <w:rPr>
                  <w:lang w:val="pt-PT"/>
                </w:rPr>
                <w:t xml:space="preserve">+359 </w:t>
              </w:r>
            </w:ins>
            <w:del w:id="138" w:author="Author">
              <w:r w:rsidDel="009D394C">
                <w:rPr>
                  <w:lang w:val="pt-PT"/>
                </w:rPr>
                <w:delText>00</w:delText>
              </w:r>
            </w:del>
            <w:r>
              <w:rPr>
                <w:lang w:val="pt-PT"/>
              </w:rPr>
              <w:t>8002100654</w:t>
            </w:r>
          </w:p>
          <w:p w14:paraId="4BC59FFB" w14:textId="77777777" w:rsidR="006A070B" w:rsidRDefault="006A070B">
            <w:pPr>
              <w:tabs>
                <w:tab w:val="left" w:pos="-720"/>
              </w:tabs>
              <w:suppressAutoHyphens/>
              <w:spacing w:line="240" w:lineRule="auto"/>
              <w:rPr>
                <w:noProof/>
                <w:szCs w:val="22"/>
                <w:lang w:val="pt-PT"/>
              </w:rPr>
            </w:pPr>
          </w:p>
        </w:tc>
        <w:tc>
          <w:tcPr>
            <w:tcW w:w="4678" w:type="dxa"/>
            <w:hideMark/>
          </w:tcPr>
          <w:p w14:paraId="7797475B" w14:textId="77777777" w:rsidR="006A070B" w:rsidRDefault="006A070B">
            <w:pPr>
              <w:spacing w:line="240" w:lineRule="auto"/>
              <w:rPr>
                <w:noProof/>
                <w:szCs w:val="22"/>
                <w:lang w:val="pt-PT"/>
              </w:rPr>
            </w:pPr>
            <w:r>
              <w:rPr>
                <w:b/>
                <w:noProof/>
                <w:szCs w:val="22"/>
                <w:lang w:val="pt-PT"/>
              </w:rPr>
              <w:t>Luxembourg/Luxemburg</w:t>
            </w:r>
          </w:p>
          <w:p w14:paraId="019972D6" w14:textId="77777777" w:rsidR="00013D34" w:rsidRPr="00CE40D3" w:rsidRDefault="00013D34" w:rsidP="00013D34">
            <w:pPr>
              <w:tabs>
                <w:tab w:val="clear" w:pos="567"/>
                <w:tab w:val="left" w:pos="720"/>
              </w:tabs>
              <w:spacing w:line="240" w:lineRule="auto"/>
              <w:rPr>
                <w:ins w:id="139" w:author="Author"/>
                <w:noProof/>
                <w:szCs w:val="22"/>
                <w:lang w:val="pt-PT"/>
                <w:rPrChange w:id="140" w:author="Author">
                  <w:rPr>
                    <w:ins w:id="141" w:author="Author"/>
                    <w:noProof/>
                    <w:szCs w:val="22"/>
                  </w:rPr>
                </w:rPrChange>
              </w:rPr>
            </w:pPr>
            <w:ins w:id="142" w:author="Author">
              <w:r w:rsidRPr="00CE40D3">
                <w:rPr>
                  <w:noProof/>
                  <w:szCs w:val="22"/>
                  <w:lang w:val="pt-PT"/>
                  <w:rPrChange w:id="143" w:author="Author">
                    <w:rPr>
                      <w:noProof/>
                      <w:szCs w:val="22"/>
                    </w:rPr>
                  </w:rPrChange>
                </w:rPr>
                <w:t xml:space="preserve">Azurity Pharmaceuticals Ireland Ltd. </w:t>
              </w:r>
            </w:ins>
          </w:p>
          <w:p w14:paraId="48CB95FD" w14:textId="77777777" w:rsidR="0065011E" w:rsidRPr="00A13F49" w:rsidRDefault="0065011E" w:rsidP="0065011E">
            <w:pPr>
              <w:tabs>
                <w:tab w:val="clear" w:pos="567"/>
              </w:tabs>
              <w:spacing w:line="240" w:lineRule="auto"/>
              <w:rPr>
                <w:ins w:id="144" w:author="Author"/>
                <w:noProof/>
                <w:szCs w:val="22"/>
                <w:lang w:val="de-DE"/>
              </w:rPr>
            </w:pPr>
            <w:ins w:id="145" w:author="Author">
              <w:r w:rsidRPr="00D01F49">
                <w:rPr>
                  <w:noProof/>
                  <w:szCs w:val="22"/>
                </w:rPr>
                <w:t>Irlande/Irland</w:t>
              </w:r>
            </w:ins>
          </w:p>
          <w:p w14:paraId="76D72A1F" w14:textId="77777777" w:rsidR="006A070B" w:rsidDel="00013D34" w:rsidRDefault="006A070B">
            <w:pPr>
              <w:rPr>
                <w:del w:id="146" w:author="Author"/>
                <w:noProof/>
                <w:lang w:val="pt-PT"/>
              </w:rPr>
            </w:pPr>
            <w:del w:id="147" w:author="Author">
              <w:r w:rsidDel="00013D34">
                <w:rPr>
                  <w:noProof/>
                  <w:lang w:val="pt-PT"/>
                </w:rPr>
                <w:delText>Covis Pharma Europe B.V.</w:delText>
              </w:r>
            </w:del>
          </w:p>
          <w:p w14:paraId="3777D1D0" w14:textId="046B5DC8" w:rsidR="006A070B" w:rsidRDefault="006A070B">
            <w:pPr>
              <w:spacing w:line="240" w:lineRule="auto"/>
              <w:rPr>
                <w:noProof/>
                <w:szCs w:val="22"/>
                <w:lang w:val="pt-PT"/>
              </w:rPr>
            </w:pPr>
            <w:r>
              <w:rPr>
                <w:noProof/>
                <w:lang w:val="pt-PT"/>
              </w:rPr>
              <w:t xml:space="preserve">Tel: </w:t>
            </w:r>
            <w:ins w:id="148" w:author="Author">
              <w:r w:rsidR="0065011E">
                <w:rPr>
                  <w:noProof/>
                  <w:lang w:val="pt-PT"/>
                </w:rPr>
                <w:t xml:space="preserve">+352 </w:t>
              </w:r>
            </w:ins>
            <w:r>
              <w:rPr>
                <w:noProof/>
                <w:lang w:val="pt-PT"/>
              </w:rPr>
              <w:t>80024119</w:t>
            </w:r>
          </w:p>
        </w:tc>
      </w:tr>
      <w:tr w:rsidR="006A070B" w14:paraId="5387F42A" w14:textId="77777777" w:rsidTr="006A070B">
        <w:trPr>
          <w:gridBefore w:val="1"/>
          <w:wBefore w:w="34" w:type="dxa"/>
          <w:cantSplit/>
          <w:trHeight w:val="1009"/>
        </w:trPr>
        <w:tc>
          <w:tcPr>
            <w:tcW w:w="4644" w:type="dxa"/>
          </w:tcPr>
          <w:p w14:paraId="71E245FD" w14:textId="77777777" w:rsidR="006A070B" w:rsidRDefault="006A070B">
            <w:pPr>
              <w:tabs>
                <w:tab w:val="left" w:pos="-720"/>
              </w:tabs>
              <w:suppressAutoHyphens/>
              <w:spacing w:line="240" w:lineRule="auto"/>
              <w:rPr>
                <w:noProof/>
                <w:szCs w:val="22"/>
                <w:lang w:val="pl-PL"/>
              </w:rPr>
            </w:pPr>
            <w:r>
              <w:rPr>
                <w:b/>
                <w:noProof/>
                <w:szCs w:val="22"/>
                <w:lang w:val="pl-PL"/>
              </w:rPr>
              <w:t>Česká republika</w:t>
            </w:r>
          </w:p>
          <w:p w14:paraId="10A3E17D" w14:textId="77777777" w:rsidR="00013D34" w:rsidRPr="000028BB" w:rsidRDefault="00013D34" w:rsidP="00013D34">
            <w:pPr>
              <w:tabs>
                <w:tab w:val="clear" w:pos="567"/>
                <w:tab w:val="left" w:pos="720"/>
              </w:tabs>
              <w:spacing w:line="240" w:lineRule="auto"/>
              <w:rPr>
                <w:ins w:id="149" w:author="Author"/>
                <w:noProof/>
                <w:szCs w:val="22"/>
              </w:rPr>
            </w:pPr>
            <w:ins w:id="150" w:author="Author">
              <w:r w:rsidRPr="000028BB">
                <w:rPr>
                  <w:noProof/>
                  <w:szCs w:val="22"/>
                </w:rPr>
                <w:t xml:space="preserve">Azurity Pharmaceuticals Ireland Ltd. </w:t>
              </w:r>
            </w:ins>
          </w:p>
          <w:p w14:paraId="3F0090E5" w14:textId="77777777" w:rsidR="00C64D51" w:rsidRPr="00A13F49" w:rsidRDefault="00C64D51" w:rsidP="00C64D51">
            <w:pPr>
              <w:tabs>
                <w:tab w:val="clear" w:pos="567"/>
              </w:tabs>
              <w:spacing w:line="240" w:lineRule="auto"/>
              <w:rPr>
                <w:ins w:id="151" w:author="Author"/>
                <w:noProof/>
                <w:szCs w:val="22"/>
                <w:lang w:val="en-US"/>
              </w:rPr>
            </w:pPr>
            <w:ins w:id="152" w:author="Author">
              <w:r w:rsidRPr="00FE2232">
                <w:rPr>
                  <w:noProof/>
                  <w:szCs w:val="22"/>
                </w:rPr>
                <w:t>Irsko</w:t>
              </w:r>
            </w:ins>
          </w:p>
          <w:p w14:paraId="7A0E4582" w14:textId="77777777" w:rsidR="006A070B" w:rsidDel="00013D34" w:rsidRDefault="006A070B">
            <w:pPr>
              <w:rPr>
                <w:del w:id="153" w:author="Author"/>
              </w:rPr>
            </w:pPr>
            <w:del w:id="154" w:author="Author">
              <w:r w:rsidDel="00013D34">
                <w:rPr>
                  <w:lang w:val="pl-PL"/>
                </w:rPr>
                <w:delText>Covis Pharma Europe B.V.</w:delText>
              </w:r>
            </w:del>
          </w:p>
          <w:p w14:paraId="108D88E9" w14:textId="468C00D0" w:rsidR="006A070B" w:rsidRDefault="006A070B">
            <w:r>
              <w:rPr>
                <w:lang w:val="es-ES"/>
              </w:rPr>
              <w:t xml:space="preserve">Tel: </w:t>
            </w:r>
            <w:ins w:id="155" w:author="Author">
              <w:r w:rsidR="00C64D51">
                <w:rPr>
                  <w:lang w:val="es-ES"/>
                </w:rPr>
                <w:t xml:space="preserve">+420 </w:t>
              </w:r>
            </w:ins>
            <w:r>
              <w:rPr>
                <w:lang w:val="es-ES"/>
              </w:rPr>
              <w:t>800144474</w:t>
            </w:r>
          </w:p>
          <w:p w14:paraId="20CA0FB7" w14:textId="77777777" w:rsidR="006A070B" w:rsidRDefault="006A070B">
            <w:pPr>
              <w:tabs>
                <w:tab w:val="left" w:pos="-720"/>
              </w:tabs>
              <w:suppressAutoHyphens/>
              <w:spacing w:line="240" w:lineRule="auto"/>
              <w:rPr>
                <w:noProof/>
                <w:szCs w:val="22"/>
                <w:lang w:val="nb-NO"/>
              </w:rPr>
            </w:pPr>
          </w:p>
        </w:tc>
        <w:tc>
          <w:tcPr>
            <w:tcW w:w="4678" w:type="dxa"/>
            <w:hideMark/>
          </w:tcPr>
          <w:p w14:paraId="02C99462" w14:textId="77777777" w:rsidR="006A070B" w:rsidRDefault="006A070B">
            <w:pPr>
              <w:spacing w:line="240" w:lineRule="auto"/>
              <w:rPr>
                <w:b/>
                <w:noProof/>
                <w:szCs w:val="22"/>
                <w:lang w:val="nb-NO"/>
              </w:rPr>
            </w:pPr>
            <w:r>
              <w:rPr>
                <w:b/>
                <w:noProof/>
                <w:szCs w:val="22"/>
                <w:lang w:val="nb-NO"/>
              </w:rPr>
              <w:t>Magyarország</w:t>
            </w:r>
          </w:p>
          <w:p w14:paraId="0A4E3039" w14:textId="77777777" w:rsidR="00013D34" w:rsidRPr="000028BB" w:rsidRDefault="00013D34" w:rsidP="00013D34">
            <w:pPr>
              <w:tabs>
                <w:tab w:val="clear" w:pos="567"/>
                <w:tab w:val="left" w:pos="720"/>
              </w:tabs>
              <w:spacing w:line="240" w:lineRule="auto"/>
              <w:rPr>
                <w:ins w:id="156" w:author="Author"/>
                <w:noProof/>
                <w:szCs w:val="22"/>
              </w:rPr>
            </w:pPr>
            <w:ins w:id="157" w:author="Author">
              <w:r w:rsidRPr="000028BB">
                <w:rPr>
                  <w:noProof/>
                  <w:szCs w:val="22"/>
                </w:rPr>
                <w:t xml:space="preserve">Azurity Pharmaceuticals Ireland Ltd. </w:t>
              </w:r>
            </w:ins>
          </w:p>
          <w:p w14:paraId="6EF44D13" w14:textId="77777777" w:rsidR="00E44CBB" w:rsidRPr="00A13F49" w:rsidRDefault="00E44CBB" w:rsidP="00E44CBB">
            <w:pPr>
              <w:tabs>
                <w:tab w:val="clear" w:pos="567"/>
              </w:tabs>
              <w:spacing w:line="240" w:lineRule="auto"/>
              <w:rPr>
                <w:ins w:id="158" w:author="Author"/>
                <w:noProof/>
                <w:szCs w:val="22"/>
                <w:lang w:val="nb-NO"/>
              </w:rPr>
            </w:pPr>
            <w:ins w:id="159" w:author="Author">
              <w:r w:rsidRPr="00D01F49">
                <w:rPr>
                  <w:noProof/>
                  <w:szCs w:val="22"/>
                </w:rPr>
                <w:t>Írország</w:t>
              </w:r>
            </w:ins>
          </w:p>
          <w:p w14:paraId="749CAC29" w14:textId="77777777" w:rsidR="006A070B" w:rsidDel="00013D34" w:rsidRDefault="006A070B">
            <w:pPr>
              <w:rPr>
                <w:del w:id="160" w:author="Author"/>
                <w:lang w:val="nb-NO"/>
              </w:rPr>
            </w:pPr>
            <w:del w:id="161" w:author="Author">
              <w:r w:rsidDel="00013D34">
                <w:rPr>
                  <w:lang w:val="nb-NO"/>
                </w:rPr>
                <w:delText>Covis Pharma Europe B.V.</w:delText>
              </w:r>
            </w:del>
          </w:p>
          <w:p w14:paraId="39858D3B" w14:textId="72C7C74B" w:rsidR="006A070B" w:rsidRDefault="006A070B">
            <w:pPr>
              <w:spacing w:line="240" w:lineRule="auto"/>
              <w:rPr>
                <w:noProof/>
                <w:szCs w:val="22"/>
                <w:lang w:val="en-US"/>
              </w:rPr>
            </w:pPr>
            <w:r>
              <w:rPr>
                <w:lang w:val="nb-NO"/>
              </w:rPr>
              <w:t xml:space="preserve">Tel.: </w:t>
            </w:r>
            <w:ins w:id="162" w:author="Author">
              <w:r w:rsidR="00E44CBB">
                <w:rPr>
                  <w:lang w:val="nb-NO"/>
                </w:rPr>
                <w:t xml:space="preserve">+36 </w:t>
              </w:r>
            </w:ins>
            <w:del w:id="163" w:author="Author">
              <w:r w:rsidDel="00E44CBB">
                <w:rPr>
                  <w:lang w:val="nb-NO"/>
                </w:rPr>
                <w:delText>0</w:delText>
              </w:r>
            </w:del>
            <w:r>
              <w:rPr>
                <w:lang w:val="nb-NO"/>
              </w:rPr>
              <w:t>680021540</w:t>
            </w:r>
          </w:p>
        </w:tc>
      </w:tr>
      <w:tr w:rsidR="006A070B" w14:paraId="036CB79D" w14:textId="77777777" w:rsidTr="006A070B">
        <w:trPr>
          <w:gridBefore w:val="1"/>
          <w:wBefore w:w="34" w:type="dxa"/>
          <w:cantSplit/>
        </w:trPr>
        <w:tc>
          <w:tcPr>
            <w:tcW w:w="4644" w:type="dxa"/>
            <w:hideMark/>
          </w:tcPr>
          <w:p w14:paraId="21AEC008" w14:textId="77777777" w:rsidR="00DC6DDD" w:rsidRPr="00CE40D3" w:rsidRDefault="00DC6DDD" w:rsidP="00DC6DDD">
            <w:pPr>
              <w:spacing w:line="240" w:lineRule="auto"/>
              <w:rPr>
                <w:noProof/>
                <w:szCs w:val="22"/>
                <w:lang w:val="en-US"/>
                <w:rPrChange w:id="164" w:author="Author">
                  <w:rPr>
                    <w:noProof/>
                    <w:szCs w:val="22"/>
                    <w:lang w:val="pt-PT"/>
                  </w:rPr>
                </w:rPrChange>
              </w:rPr>
            </w:pPr>
            <w:r w:rsidRPr="00CE40D3">
              <w:rPr>
                <w:b/>
                <w:noProof/>
                <w:szCs w:val="22"/>
                <w:lang w:val="en-US"/>
                <w:rPrChange w:id="165" w:author="Author">
                  <w:rPr>
                    <w:b/>
                    <w:noProof/>
                    <w:szCs w:val="22"/>
                    <w:lang w:val="pt-PT"/>
                  </w:rPr>
                </w:rPrChange>
              </w:rPr>
              <w:lastRenderedPageBreak/>
              <w:t>Danmark</w:t>
            </w:r>
          </w:p>
          <w:p w14:paraId="4809C567" w14:textId="77777777" w:rsidR="00DC6DDD" w:rsidRPr="00CE40D3" w:rsidRDefault="00DC6DDD" w:rsidP="00DC6DDD">
            <w:pPr>
              <w:rPr>
                <w:lang w:val="en-US"/>
                <w:rPrChange w:id="166" w:author="Author">
                  <w:rPr>
                    <w:lang w:val="pt-PT"/>
                  </w:rPr>
                </w:rPrChange>
              </w:rPr>
            </w:pPr>
            <w:r w:rsidRPr="00CE40D3">
              <w:rPr>
                <w:lang w:val="en-US"/>
                <w:rPrChange w:id="167" w:author="Author">
                  <w:rPr>
                    <w:lang w:val="pt-PT"/>
                  </w:rPr>
                </w:rPrChange>
              </w:rPr>
              <w:t>Zentiva Denmark ApS</w:t>
            </w:r>
          </w:p>
          <w:p w14:paraId="39E6D9BC" w14:textId="77777777" w:rsidR="006A070B" w:rsidRPr="00CE40D3" w:rsidRDefault="00DC6DDD" w:rsidP="00DC6DDD">
            <w:pPr>
              <w:spacing w:line="240" w:lineRule="auto"/>
              <w:rPr>
                <w:noProof/>
                <w:szCs w:val="22"/>
                <w:lang w:val="en-US"/>
                <w:rPrChange w:id="168" w:author="Author">
                  <w:rPr>
                    <w:noProof/>
                    <w:szCs w:val="22"/>
                    <w:lang w:val="pt-PT"/>
                  </w:rPr>
                </w:rPrChange>
              </w:rPr>
            </w:pPr>
            <w:r w:rsidRPr="00CE40D3">
              <w:rPr>
                <w:lang w:val="en-US"/>
                <w:rPrChange w:id="169" w:author="Author">
                  <w:rPr>
                    <w:lang w:val="pt-PT"/>
                  </w:rPr>
                </w:rPrChange>
              </w:rPr>
              <w:t>Tlf.: +45 787 68 400</w:t>
            </w:r>
          </w:p>
        </w:tc>
        <w:tc>
          <w:tcPr>
            <w:tcW w:w="4678" w:type="dxa"/>
          </w:tcPr>
          <w:p w14:paraId="683BC88D" w14:textId="77777777" w:rsidR="006A070B" w:rsidRDefault="006A070B">
            <w:pPr>
              <w:tabs>
                <w:tab w:val="left" w:pos="-720"/>
                <w:tab w:val="left" w:pos="4536"/>
              </w:tabs>
              <w:suppressAutoHyphens/>
              <w:spacing w:line="240" w:lineRule="auto"/>
              <w:rPr>
                <w:b/>
                <w:noProof/>
                <w:szCs w:val="22"/>
                <w:lang w:val="en-US"/>
              </w:rPr>
            </w:pPr>
            <w:r>
              <w:rPr>
                <w:b/>
                <w:noProof/>
                <w:szCs w:val="22"/>
                <w:lang w:val="en-US"/>
              </w:rPr>
              <w:t>Malta</w:t>
            </w:r>
          </w:p>
          <w:p w14:paraId="5889BF75" w14:textId="77777777" w:rsidR="00013D34" w:rsidRPr="000028BB" w:rsidRDefault="00013D34" w:rsidP="00013D34">
            <w:pPr>
              <w:tabs>
                <w:tab w:val="clear" w:pos="567"/>
                <w:tab w:val="left" w:pos="720"/>
              </w:tabs>
              <w:spacing w:line="240" w:lineRule="auto"/>
              <w:rPr>
                <w:ins w:id="170" w:author="Author"/>
                <w:noProof/>
                <w:szCs w:val="22"/>
              </w:rPr>
            </w:pPr>
            <w:ins w:id="171" w:author="Author">
              <w:r w:rsidRPr="000028BB">
                <w:rPr>
                  <w:noProof/>
                  <w:szCs w:val="22"/>
                </w:rPr>
                <w:t xml:space="preserve">Azurity Pharmaceuticals Ireland Ltd. </w:t>
              </w:r>
            </w:ins>
          </w:p>
          <w:p w14:paraId="0871FB85" w14:textId="77777777" w:rsidR="00280E84" w:rsidRPr="00A13F49" w:rsidRDefault="00280E84" w:rsidP="00280E84">
            <w:pPr>
              <w:tabs>
                <w:tab w:val="clear" w:pos="567"/>
              </w:tabs>
              <w:spacing w:line="240" w:lineRule="auto"/>
              <w:rPr>
                <w:ins w:id="172" w:author="Author"/>
                <w:noProof/>
                <w:szCs w:val="22"/>
                <w:lang w:val="en-US"/>
              </w:rPr>
            </w:pPr>
            <w:ins w:id="173" w:author="Author">
              <w:r w:rsidRPr="00244824">
                <w:rPr>
                  <w:noProof/>
                  <w:szCs w:val="22"/>
                </w:rPr>
                <w:t>Ireland</w:t>
              </w:r>
            </w:ins>
          </w:p>
          <w:p w14:paraId="3782DD78" w14:textId="77777777" w:rsidR="006A070B" w:rsidDel="00013D34" w:rsidRDefault="006A070B">
            <w:pPr>
              <w:rPr>
                <w:del w:id="174" w:author="Author"/>
              </w:rPr>
            </w:pPr>
            <w:del w:id="175" w:author="Author">
              <w:r w:rsidDel="00013D34">
                <w:delText>Covis Pharma Europe B.V.</w:delText>
              </w:r>
            </w:del>
          </w:p>
          <w:p w14:paraId="32772900" w14:textId="51024648" w:rsidR="006A070B" w:rsidRDefault="006A070B">
            <w:r>
              <w:t xml:space="preserve">Tel: </w:t>
            </w:r>
            <w:ins w:id="176" w:author="Author">
              <w:r w:rsidR="00280E84">
                <w:t xml:space="preserve">+356 </w:t>
              </w:r>
            </w:ins>
            <w:r>
              <w:t>80065149</w:t>
            </w:r>
          </w:p>
          <w:p w14:paraId="206CA7C3" w14:textId="77777777" w:rsidR="006A070B" w:rsidRDefault="006A070B">
            <w:pPr>
              <w:spacing w:line="240" w:lineRule="auto"/>
              <w:rPr>
                <w:noProof/>
                <w:szCs w:val="22"/>
              </w:rPr>
            </w:pPr>
          </w:p>
        </w:tc>
      </w:tr>
      <w:tr w:rsidR="006A070B" w:rsidRPr="00013D34" w14:paraId="3C90E055" w14:textId="77777777" w:rsidTr="006A070B">
        <w:trPr>
          <w:gridBefore w:val="1"/>
          <w:wBefore w:w="34" w:type="dxa"/>
          <w:cantSplit/>
        </w:trPr>
        <w:tc>
          <w:tcPr>
            <w:tcW w:w="4644" w:type="dxa"/>
          </w:tcPr>
          <w:p w14:paraId="7CCCB85B" w14:textId="77777777" w:rsidR="006A070B" w:rsidRDefault="006A070B">
            <w:pPr>
              <w:spacing w:line="240" w:lineRule="auto"/>
              <w:rPr>
                <w:noProof/>
                <w:szCs w:val="22"/>
                <w:lang w:val="de-DE"/>
              </w:rPr>
            </w:pPr>
            <w:r>
              <w:rPr>
                <w:b/>
                <w:noProof/>
                <w:szCs w:val="22"/>
                <w:lang w:val="de-DE"/>
              </w:rPr>
              <w:t>Deutschland</w:t>
            </w:r>
          </w:p>
          <w:p w14:paraId="54C96F59" w14:textId="77777777" w:rsidR="006A070B" w:rsidRDefault="006A070B">
            <w:pPr>
              <w:rPr>
                <w:lang w:val="es-ES"/>
              </w:rPr>
            </w:pPr>
            <w:r>
              <w:rPr>
                <w:lang w:val="es-ES"/>
              </w:rPr>
              <w:t xml:space="preserve">Zentiva Pharma GmbH </w:t>
            </w:r>
          </w:p>
          <w:p w14:paraId="4EC17F93" w14:textId="77777777" w:rsidR="006A070B" w:rsidRDefault="006A070B">
            <w:pPr>
              <w:rPr>
                <w:lang w:val="de-DE"/>
              </w:rPr>
            </w:pPr>
            <w:r>
              <w:rPr>
                <w:lang w:val="es-ES"/>
              </w:rPr>
              <w:t xml:space="preserve">Tel: +49 </w:t>
            </w:r>
            <w:del w:id="177" w:author="Author">
              <w:r w:rsidDel="00280E84">
                <w:rPr>
                  <w:lang w:val="es-ES"/>
                </w:rPr>
                <w:delText xml:space="preserve">(0) </w:delText>
              </w:r>
            </w:del>
            <w:r>
              <w:rPr>
                <w:lang w:val="es-ES"/>
              </w:rPr>
              <w:t>800 53 53 010</w:t>
            </w:r>
            <w:r>
              <w:rPr>
                <w:lang w:val="de-DE"/>
              </w:rPr>
              <w:t> </w:t>
            </w:r>
          </w:p>
          <w:p w14:paraId="704806DC" w14:textId="77777777" w:rsidR="006A070B" w:rsidRDefault="006A070B">
            <w:pPr>
              <w:rPr>
                <w:noProof/>
                <w:szCs w:val="22"/>
                <w:lang w:val="de-DE"/>
              </w:rPr>
            </w:pPr>
          </w:p>
        </w:tc>
        <w:tc>
          <w:tcPr>
            <w:tcW w:w="4678" w:type="dxa"/>
          </w:tcPr>
          <w:p w14:paraId="163C2BAC" w14:textId="77777777" w:rsidR="006A070B" w:rsidRDefault="006A070B">
            <w:pPr>
              <w:suppressAutoHyphens/>
              <w:spacing w:line="240" w:lineRule="auto"/>
              <w:rPr>
                <w:noProof/>
                <w:szCs w:val="22"/>
              </w:rPr>
            </w:pPr>
            <w:r>
              <w:rPr>
                <w:b/>
                <w:noProof/>
                <w:szCs w:val="22"/>
              </w:rPr>
              <w:t>Nederland</w:t>
            </w:r>
          </w:p>
          <w:p w14:paraId="1D6421CE" w14:textId="77777777" w:rsidR="00013D34" w:rsidRPr="000028BB" w:rsidRDefault="00013D34" w:rsidP="00013D34">
            <w:pPr>
              <w:tabs>
                <w:tab w:val="clear" w:pos="567"/>
                <w:tab w:val="left" w:pos="720"/>
              </w:tabs>
              <w:spacing w:line="240" w:lineRule="auto"/>
              <w:rPr>
                <w:ins w:id="178" w:author="Author"/>
                <w:noProof/>
                <w:szCs w:val="22"/>
              </w:rPr>
            </w:pPr>
            <w:ins w:id="179" w:author="Author">
              <w:r w:rsidRPr="000028BB">
                <w:rPr>
                  <w:noProof/>
                  <w:szCs w:val="22"/>
                </w:rPr>
                <w:t xml:space="preserve">Azurity Pharmaceuticals Ireland Ltd. </w:t>
              </w:r>
            </w:ins>
          </w:p>
          <w:p w14:paraId="257197C8" w14:textId="4A11D37D" w:rsidR="006A070B" w:rsidRDefault="00554332">
            <w:pPr>
              <w:rPr>
                <w:lang w:val="es-ES"/>
              </w:rPr>
            </w:pPr>
            <w:ins w:id="180" w:author="Author">
              <w:r w:rsidRPr="00244824">
                <w:rPr>
                  <w:szCs w:val="22"/>
                </w:rPr>
                <w:t>Ierland</w:t>
              </w:r>
              <w:r w:rsidDel="00013D34">
                <w:rPr>
                  <w:lang w:val="es-ES"/>
                </w:rPr>
                <w:t xml:space="preserve"> </w:t>
              </w:r>
            </w:ins>
            <w:del w:id="181" w:author="Author">
              <w:r w:rsidR="006A070B" w:rsidDel="00013D34">
                <w:rPr>
                  <w:lang w:val="es-ES"/>
                </w:rPr>
                <w:delText>Covis Pharma Europe B.V.</w:delText>
              </w:r>
            </w:del>
            <w:r w:rsidR="006A070B">
              <w:rPr>
                <w:lang w:val="es-ES"/>
              </w:rPr>
              <w:br/>
              <w:t xml:space="preserve">Tel: </w:t>
            </w:r>
            <w:ins w:id="182" w:author="Author">
              <w:r>
                <w:rPr>
                  <w:lang w:val="es-ES"/>
                </w:rPr>
                <w:t xml:space="preserve">+31 </w:t>
              </w:r>
            </w:ins>
            <w:del w:id="183" w:author="Author">
              <w:r w:rsidR="006A070B" w:rsidDel="00554332">
                <w:rPr>
                  <w:lang w:val="es-ES"/>
                </w:rPr>
                <w:delText>0</w:delText>
              </w:r>
            </w:del>
            <w:r w:rsidR="006A070B">
              <w:rPr>
                <w:lang w:val="es-ES"/>
              </w:rPr>
              <w:t xml:space="preserve">8000270008 </w:t>
            </w:r>
          </w:p>
          <w:p w14:paraId="11D89320" w14:textId="77777777" w:rsidR="006A070B" w:rsidRDefault="006A070B">
            <w:pPr>
              <w:spacing w:line="240" w:lineRule="auto"/>
              <w:rPr>
                <w:noProof/>
                <w:szCs w:val="22"/>
                <w:lang w:val="es-ES"/>
              </w:rPr>
            </w:pPr>
          </w:p>
        </w:tc>
      </w:tr>
      <w:tr w:rsidR="006A070B" w:rsidRPr="00973EF7" w14:paraId="40FF9EC4" w14:textId="77777777" w:rsidTr="006A070B">
        <w:trPr>
          <w:gridBefore w:val="1"/>
          <w:wBefore w:w="34" w:type="dxa"/>
          <w:cantSplit/>
        </w:trPr>
        <w:tc>
          <w:tcPr>
            <w:tcW w:w="4644" w:type="dxa"/>
            <w:hideMark/>
          </w:tcPr>
          <w:p w14:paraId="1CFAEF14" w14:textId="77777777" w:rsidR="006A070B" w:rsidRDefault="006A070B">
            <w:pPr>
              <w:tabs>
                <w:tab w:val="left" w:pos="-720"/>
              </w:tabs>
              <w:suppressAutoHyphens/>
              <w:spacing w:line="240" w:lineRule="auto"/>
              <w:rPr>
                <w:b/>
                <w:bCs/>
                <w:noProof/>
                <w:szCs w:val="22"/>
                <w:lang w:val="fi-FI"/>
              </w:rPr>
            </w:pPr>
            <w:r>
              <w:rPr>
                <w:b/>
                <w:bCs/>
                <w:noProof/>
                <w:szCs w:val="22"/>
                <w:lang w:val="fi-FI"/>
              </w:rPr>
              <w:t>Eesti</w:t>
            </w:r>
          </w:p>
          <w:p w14:paraId="61B28FB5" w14:textId="77777777" w:rsidR="00013D34" w:rsidRPr="000028BB" w:rsidRDefault="00013D34" w:rsidP="00013D34">
            <w:pPr>
              <w:tabs>
                <w:tab w:val="clear" w:pos="567"/>
                <w:tab w:val="left" w:pos="720"/>
              </w:tabs>
              <w:spacing w:line="240" w:lineRule="auto"/>
              <w:rPr>
                <w:ins w:id="184" w:author="Author"/>
                <w:noProof/>
                <w:szCs w:val="22"/>
              </w:rPr>
            </w:pPr>
            <w:ins w:id="185" w:author="Author">
              <w:r w:rsidRPr="000028BB">
                <w:rPr>
                  <w:noProof/>
                  <w:szCs w:val="22"/>
                </w:rPr>
                <w:t xml:space="preserve">Azurity Pharmaceuticals Ireland Ltd. </w:t>
              </w:r>
            </w:ins>
          </w:p>
          <w:p w14:paraId="302840A7" w14:textId="77777777" w:rsidR="006F565E" w:rsidRPr="00A13F49" w:rsidRDefault="006F565E" w:rsidP="006F565E">
            <w:pPr>
              <w:tabs>
                <w:tab w:val="clear" w:pos="567"/>
              </w:tabs>
              <w:spacing w:line="240" w:lineRule="auto"/>
              <w:rPr>
                <w:ins w:id="186" w:author="Author"/>
                <w:noProof/>
                <w:szCs w:val="22"/>
                <w:lang w:val="en-US"/>
              </w:rPr>
            </w:pPr>
            <w:ins w:id="187" w:author="Author">
              <w:r w:rsidRPr="00EB0E4F">
                <w:rPr>
                  <w:noProof/>
                  <w:szCs w:val="22"/>
                </w:rPr>
                <w:t>Iirimaa</w:t>
              </w:r>
            </w:ins>
          </w:p>
          <w:p w14:paraId="1A3FEA7F" w14:textId="77777777" w:rsidR="006A070B" w:rsidDel="00013D34" w:rsidRDefault="006A070B">
            <w:pPr>
              <w:rPr>
                <w:del w:id="188" w:author="Author"/>
              </w:rPr>
            </w:pPr>
            <w:del w:id="189" w:author="Author">
              <w:r w:rsidDel="00013D34">
                <w:delText xml:space="preserve">Covis Pharma Europe B.V </w:delText>
              </w:r>
            </w:del>
          </w:p>
          <w:p w14:paraId="28403FF9" w14:textId="77777777" w:rsidR="006A070B" w:rsidRDefault="006A070B">
            <w:pPr>
              <w:tabs>
                <w:tab w:val="left" w:pos="-720"/>
              </w:tabs>
              <w:suppressAutoHyphens/>
              <w:spacing w:line="240" w:lineRule="auto"/>
              <w:rPr>
                <w:ins w:id="190" w:author="Author"/>
                <w:lang w:val="fi-FI"/>
              </w:rPr>
            </w:pPr>
            <w:r>
              <w:rPr>
                <w:lang w:val="fi-FI"/>
              </w:rPr>
              <w:t xml:space="preserve">Tel: </w:t>
            </w:r>
            <w:ins w:id="191" w:author="Author">
              <w:r w:rsidR="006F565E">
                <w:rPr>
                  <w:lang w:val="fi-FI"/>
                </w:rPr>
                <w:t xml:space="preserve">+372 </w:t>
              </w:r>
            </w:ins>
            <w:r>
              <w:rPr>
                <w:lang w:val="fi-FI"/>
              </w:rPr>
              <w:t>8000100776</w:t>
            </w:r>
          </w:p>
          <w:p w14:paraId="2113D884" w14:textId="1FB59F44" w:rsidR="006F565E" w:rsidRDefault="006F565E">
            <w:pPr>
              <w:tabs>
                <w:tab w:val="left" w:pos="-720"/>
              </w:tabs>
              <w:suppressAutoHyphens/>
              <w:spacing w:line="240" w:lineRule="auto"/>
              <w:rPr>
                <w:noProof/>
                <w:szCs w:val="22"/>
                <w:lang w:val="fi-FI"/>
              </w:rPr>
            </w:pPr>
          </w:p>
        </w:tc>
        <w:tc>
          <w:tcPr>
            <w:tcW w:w="4678" w:type="dxa"/>
          </w:tcPr>
          <w:p w14:paraId="1165F348" w14:textId="77777777" w:rsidR="008338AE" w:rsidRDefault="008338AE" w:rsidP="008338AE">
            <w:pPr>
              <w:spacing w:line="240" w:lineRule="auto"/>
              <w:rPr>
                <w:noProof/>
                <w:szCs w:val="22"/>
                <w:lang w:val="nb-NO"/>
              </w:rPr>
            </w:pPr>
            <w:r>
              <w:rPr>
                <w:b/>
                <w:noProof/>
                <w:szCs w:val="22"/>
                <w:lang w:val="nb-NO"/>
              </w:rPr>
              <w:t>Norge</w:t>
            </w:r>
          </w:p>
          <w:p w14:paraId="0F32D4E5" w14:textId="77777777" w:rsidR="008338AE" w:rsidRDefault="008338AE" w:rsidP="008338AE">
            <w:pPr>
              <w:rPr>
                <w:lang w:val="es-ES"/>
              </w:rPr>
            </w:pPr>
            <w:r>
              <w:rPr>
                <w:lang w:val="es-ES"/>
              </w:rPr>
              <w:t>Zentiva Denmark ApS</w:t>
            </w:r>
          </w:p>
          <w:p w14:paraId="7EA9ABA9" w14:textId="77777777" w:rsidR="0051324A" w:rsidRPr="00A13F49" w:rsidRDefault="0051324A" w:rsidP="0051324A">
            <w:pPr>
              <w:rPr>
                <w:ins w:id="192" w:author="Author"/>
                <w:szCs w:val="22"/>
                <w:lang w:val="es-ES"/>
              </w:rPr>
            </w:pPr>
            <w:ins w:id="193" w:author="Author">
              <w:r w:rsidRPr="0055639A">
                <w:rPr>
                  <w:szCs w:val="22"/>
                </w:rPr>
                <w:t>Danmark</w:t>
              </w:r>
            </w:ins>
          </w:p>
          <w:p w14:paraId="2C1E1076" w14:textId="77777777" w:rsidR="006A070B" w:rsidRDefault="008338AE">
            <w:pPr>
              <w:rPr>
                <w:lang w:val="es-ES"/>
              </w:rPr>
            </w:pPr>
            <w:r>
              <w:rPr>
                <w:lang w:val="es-ES"/>
              </w:rPr>
              <w:t>Tlf: +45 787 68 400</w:t>
            </w:r>
          </w:p>
          <w:p w14:paraId="186A4C59" w14:textId="77777777" w:rsidR="006A070B" w:rsidRDefault="006A070B">
            <w:pPr>
              <w:rPr>
                <w:noProof/>
                <w:szCs w:val="22"/>
                <w:lang w:val="de-DE"/>
              </w:rPr>
            </w:pPr>
          </w:p>
        </w:tc>
      </w:tr>
      <w:tr w:rsidR="006A070B" w14:paraId="2375F56F" w14:textId="77777777" w:rsidTr="006A070B">
        <w:trPr>
          <w:gridBefore w:val="1"/>
          <w:wBefore w:w="34" w:type="dxa"/>
          <w:cantSplit/>
        </w:trPr>
        <w:tc>
          <w:tcPr>
            <w:tcW w:w="4644" w:type="dxa"/>
          </w:tcPr>
          <w:p w14:paraId="297A9408" w14:textId="77777777" w:rsidR="006A070B" w:rsidRDefault="006A070B">
            <w:pPr>
              <w:spacing w:line="240" w:lineRule="auto"/>
              <w:rPr>
                <w:noProof/>
                <w:szCs w:val="22"/>
                <w:lang w:val="en-US"/>
              </w:rPr>
            </w:pPr>
            <w:r>
              <w:rPr>
                <w:b/>
                <w:noProof/>
                <w:szCs w:val="22"/>
                <w:lang w:val="el-GR"/>
              </w:rPr>
              <w:t>Ελλάδα</w:t>
            </w:r>
          </w:p>
          <w:p w14:paraId="5E8DADAD" w14:textId="77777777" w:rsidR="006A070B" w:rsidRDefault="006A070B">
            <w:r w:rsidRPr="00CE40D3">
              <w:rPr>
                <w:lang w:val="en-US"/>
                <w:rPrChange w:id="194" w:author="Author">
                  <w:rPr>
                    <w:lang w:val="pt-PT"/>
                  </w:rPr>
                </w:rPrChange>
              </w:rPr>
              <w:t>Specialty Therapeutics IKE</w:t>
            </w:r>
            <w:r>
              <w:br/>
              <w:t>Τηλ</w:t>
            </w:r>
            <w:r w:rsidRPr="00CE40D3">
              <w:rPr>
                <w:lang w:val="en-US"/>
                <w:rPrChange w:id="195" w:author="Author">
                  <w:rPr>
                    <w:lang w:val="pt-PT"/>
                  </w:rPr>
                </w:rPrChange>
              </w:rPr>
              <w:t xml:space="preserve">: </w:t>
            </w:r>
            <w:r>
              <w:t>+30 213 02 33 913</w:t>
            </w:r>
          </w:p>
          <w:p w14:paraId="7C4CBD94" w14:textId="77777777" w:rsidR="006A070B" w:rsidRPr="00CE40D3" w:rsidRDefault="006A070B">
            <w:pPr>
              <w:spacing w:line="240" w:lineRule="auto"/>
              <w:rPr>
                <w:noProof/>
                <w:szCs w:val="22"/>
                <w:lang w:val="en-US"/>
                <w:rPrChange w:id="196" w:author="Author">
                  <w:rPr>
                    <w:noProof/>
                    <w:szCs w:val="22"/>
                    <w:lang w:val="pt-PT"/>
                  </w:rPr>
                </w:rPrChange>
              </w:rPr>
            </w:pPr>
          </w:p>
        </w:tc>
        <w:tc>
          <w:tcPr>
            <w:tcW w:w="4678" w:type="dxa"/>
          </w:tcPr>
          <w:p w14:paraId="2711E103" w14:textId="77777777" w:rsidR="006A070B" w:rsidRDefault="006A070B">
            <w:pPr>
              <w:tabs>
                <w:tab w:val="left" w:pos="-720"/>
              </w:tabs>
              <w:suppressAutoHyphens/>
              <w:spacing w:line="240" w:lineRule="auto"/>
              <w:rPr>
                <w:noProof/>
                <w:szCs w:val="22"/>
                <w:lang w:val="de-DE"/>
              </w:rPr>
            </w:pPr>
            <w:r>
              <w:rPr>
                <w:b/>
                <w:noProof/>
                <w:szCs w:val="22"/>
                <w:lang w:val="de-DE"/>
              </w:rPr>
              <w:t>Österreich</w:t>
            </w:r>
          </w:p>
          <w:p w14:paraId="73F1E882" w14:textId="77777777" w:rsidR="00013D34" w:rsidRPr="000028BB" w:rsidRDefault="00013D34" w:rsidP="00013D34">
            <w:pPr>
              <w:tabs>
                <w:tab w:val="clear" w:pos="567"/>
                <w:tab w:val="left" w:pos="720"/>
              </w:tabs>
              <w:spacing w:line="240" w:lineRule="auto"/>
              <w:rPr>
                <w:ins w:id="197" w:author="Author"/>
                <w:noProof/>
                <w:szCs w:val="22"/>
              </w:rPr>
            </w:pPr>
            <w:ins w:id="198" w:author="Author">
              <w:r w:rsidRPr="000028BB">
                <w:rPr>
                  <w:noProof/>
                  <w:szCs w:val="22"/>
                </w:rPr>
                <w:t xml:space="preserve">Azurity Pharmaceuticals Ireland Ltd. </w:t>
              </w:r>
            </w:ins>
          </w:p>
          <w:p w14:paraId="26CAB2B1" w14:textId="77777777" w:rsidR="00B356E1" w:rsidRPr="00A13F49" w:rsidRDefault="00B356E1" w:rsidP="00B356E1">
            <w:pPr>
              <w:tabs>
                <w:tab w:val="clear" w:pos="567"/>
              </w:tabs>
              <w:spacing w:line="240" w:lineRule="auto"/>
              <w:rPr>
                <w:ins w:id="199" w:author="Author"/>
                <w:noProof/>
                <w:szCs w:val="22"/>
                <w:lang w:val="de-DE"/>
              </w:rPr>
            </w:pPr>
            <w:ins w:id="200" w:author="Author">
              <w:r w:rsidRPr="009063F7">
                <w:rPr>
                  <w:noProof/>
                  <w:szCs w:val="22"/>
                </w:rPr>
                <w:t>Irland</w:t>
              </w:r>
            </w:ins>
          </w:p>
          <w:p w14:paraId="2271BAD0" w14:textId="77777777" w:rsidR="006A070B" w:rsidDel="00013D34" w:rsidRDefault="006A070B">
            <w:pPr>
              <w:rPr>
                <w:del w:id="201" w:author="Author"/>
                <w:rFonts w:cs="Calibri"/>
              </w:rPr>
            </w:pPr>
            <w:del w:id="202" w:author="Author">
              <w:r w:rsidDel="00013D34">
                <w:rPr>
                  <w:rFonts w:eastAsia="Segoe UI" w:cs="Calibri"/>
                  <w:color w:val="333333"/>
                </w:rPr>
                <w:delText>Covis Pharma Europe B.V.</w:delText>
              </w:r>
            </w:del>
          </w:p>
          <w:p w14:paraId="00189382" w14:textId="120B65E8" w:rsidR="006A070B" w:rsidRDefault="006A070B">
            <w:pPr>
              <w:rPr>
                <w:rFonts w:cs="Calibri"/>
              </w:rPr>
            </w:pPr>
            <w:r>
              <w:rPr>
                <w:rFonts w:eastAsia="Segoe UI" w:cs="Calibri"/>
                <w:color w:val="333333"/>
              </w:rPr>
              <w:t xml:space="preserve">Tel: </w:t>
            </w:r>
            <w:ins w:id="203" w:author="Author">
              <w:r w:rsidR="00B356E1">
                <w:rPr>
                  <w:rFonts w:eastAsia="Segoe UI" w:cs="Calibri"/>
                  <w:color w:val="333333"/>
                </w:rPr>
                <w:t xml:space="preserve">+43 </w:t>
              </w:r>
            </w:ins>
            <w:del w:id="204" w:author="Author">
              <w:r w:rsidDel="00B356E1">
                <w:rPr>
                  <w:rFonts w:eastAsia="Segoe UI" w:cs="Calibri"/>
                  <w:color w:val="333333"/>
                </w:rPr>
                <w:delText>0</w:delText>
              </w:r>
            </w:del>
            <w:r>
              <w:rPr>
                <w:rFonts w:eastAsia="Segoe UI" w:cs="Calibri"/>
                <w:color w:val="333333"/>
              </w:rPr>
              <w:t>800006573</w:t>
            </w:r>
          </w:p>
          <w:p w14:paraId="49DFA2D1" w14:textId="77777777" w:rsidR="006A070B" w:rsidRDefault="006A070B">
            <w:pPr>
              <w:spacing w:line="240" w:lineRule="auto"/>
              <w:rPr>
                <w:noProof/>
                <w:szCs w:val="22"/>
              </w:rPr>
            </w:pPr>
          </w:p>
        </w:tc>
      </w:tr>
      <w:tr w:rsidR="006A070B" w14:paraId="0C8B851A" w14:textId="77777777" w:rsidTr="006A070B">
        <w:trPr>
          <w:cantSplit/>
        </w:trPr>
        <w:tc>
          <w:tcPr>
            <w:tcW w:w="4678" w:type="dxa"/>
            <w:gridSpan w:val="2"/>
            <w:hideMark/>
          </w:tcPr>
          <w:p w14:paraId="7F556BB4" w14:textId="77777777" w:rsidR="007670AE" w:rsidRDefault="007670AE" w:rsidP="007670AE">
            <w:pPr>
              <w:tabs>
                <w:tab w:val="left" w:pos="-720"/>
                <w:tab w:val="left" w:pos="4536"/>
              </w:tabs>
              <w:suppressAutoHyphens/>
              <w:spacing w:line="240" w:lineRule="auto"/>
              <w:rPr>
                <w:b/>
                <w:noProof/>
                <w:szCs w:val="22"/>
                <w:lang w:val="es-ES"/>
              </w:rPr>
            </w:pPr>
            <w:r>
              <w:rPr>
                <w:b/>
                <w:noProof/>
                <w:szCs w:val="22"/>
                <w:lang w:val="es-ES"/>
              </w:rPr>
              <w:t>España</w:t>
            </w:r>
          </w:p>
          <w:p w14:paraId="0B11C411" w14:textId="77777777" w:rsidR="007670AE" w:rsidRDefault="007670AE" w:rsidP="007670AE">
            <w:pPr>
              <w:rPr>
                <w:lang w:val="es-ES"/>
              </w:rPr>
            </w:pPr>
            <w:r>
              <w:rPr>
                <w:lang w:val="es-ES"/>
              </w:rPr>
              <w:t>Zentiva Spain S.L.U.</w:t>
            </w:r>
          </w:p>
          <w:p w14:paraId="439B7467" w14:textId="77777777" w:rsidR="006A070B" w:rsidRDefault="007670AE" w:rsidP="007670AE">
            <w:pPr>
              <w:spacing w:line="240" w:lineRule="auto"/>
              <w:rPr>
                <w:noProof/>
                <w:szCs w:val="22"/>
                <w:lang w:val="es-ES"/>
              </w:rPr>
            </w:pPr>
            <w:r>
              <w:rPr>
                <w:lang w:val="es-ES"/>
              </w:rPr>
              <w:t>Tel: +34 671 365 828 </w:t>
            </w:r>
          </w:p>
        </w:tc>
        <w:tc>
          <w:tcPr>
            <w:tcW w:w="4678" w:type="dxa"/>
          </w:tcPr>
          <w:p w14:paraId="3DCD5E0C" w14:textId="77777777" w:rsidR="006A070B" w:rsidRDefault="006A070B">
            <w:pPr>
              <w:tabs>
                <w:tab w:val="left" w:pos="-720"/>
                <w:tab w:val="left" w:pos="4536"/>
              </w:tabs>
              <w:suppressAutoHyphens/>
              <w:spacing w:line="240" w:lineRule="auto"/>
              <w:rPr>
                <w:b/>
                <w:bCs/>
                <w:i/>
                <w:iCs/>
                <w:noProof/>
                <w:szCs w:val="22"/>
                <w:lang w:val="pl-PL"/>
              </w:rPr>
            </w:pPr>
            <w:r>
              <w:rPr>
                <w:b/>
                <w:noProof/>
                <w:szCs w:val="22"/>
                <w:lang w:val="pl-PL"/>
              </w:rPr>
              <w:t>Polska</w:t>
            </w:r>
          </w:p>
          <w:p w14:paraId="0A9DC8E8" w14:textId="77777777" w:rsidR="00013D34" w:rsidRPr="000028BB" w:rsidRDefault="00013D34" w:rsidP="00013D34">
            <w:pPr>
              <w:tabs>
                <w:tab w:val="clear" w:pos="567"/>
                <w:tab w:val="left" w:pos="720"/>
              </w:tabs>
              <w:spacing w:line="240" w:lineRule="auto"/>
              <w:rPr>
                <w:ins w:id="205" w:author="Author"/>
                <w:noProof/>
                <w:szCs w:val="22"/>
              </w:rPr>
            </w:pPr>
            <w:ins w:id="206" w:author="Author">
              <w:r w:rsidRPr="000028BB">
                <w:rPr>
                  <w:noProof/>
                  <w:szCs w:val="22"/>
                </w:rPr>
                <w:t xml:space="preserve">Azurity Pharmaceuticals Ireland Ltd. </w:t>
              </w:r>
            </w:ins>
          </w:p>
          <w:p w14:paraId="3E8BBBFF" w14:textId="77777777" w:rsidR="00AB0E43" w:rsidRPr="00A13F49" w:rsidRDefault="00AB0E43" w:rsidP="00AB0E43">
            <w:pPr>
              <w:tabs>
                <w:tab w:val="clear" w:pos="567"/>
              </w:tabs>
              <w:spacing w:line="240" w:lineRule="auto"/>
              <w:rPr>
                <w:ins w:id="207" w:author="Author"/>
                <w:noProof/>
                <w:szCs w:val="22"/>
                <w:lang w:val="en-US"/>
              </w:rPr>
            </w:pPr>
            <w:ins w:id="208" w:author="Author">
              <w:r w:rsidRPr="00A420EA">
                <w:rPr>
                  <w:noProof/>
                  <w:szCs w:val="22"/>
                </w:rPr>
                <w:t>Irlandia</w:t>
              </w:r>
            </w:ins>
          </w:p>
          <w:p w14:paraId="623117E3" w14:textId="77777777" w:rsidR="006A070B" w:rsidDel="00013D34" w:rsidRDefault="006A070B">
            <w:pPr>
              <w:rPr>
                <w:del w:id="209" w:author="Author"/>
              </w:rPr>
            </w:pPr>
            <w:del w:id="210" w:author="Author">
              <w:r w:rsidDel="00013D34">
                <w:rPr>
                  <w:lang w:val="pl-PL"/>
                </w:rPr>
                <w:delText>Covis Pharma Europe B.V.</w:delText>
              </w:r>
            </w:del>
          </w:p>
          <w:p w14:paraId="106E54BB" w14:textId="39423265" w:rsidR="006A070B" w:rsidRDefault="006A070B">
            <w:r>
              <w:rPr>
                <w:lang w:val="pl-PL"/>
              </w:rPr>
              <w:t xml:space="preserve">Tel.: </w:t>
            </w:r>
            <w:ins w:id="211" w:author="Author">
              <w:r w:rsidR="00AB0E43">
                <w:rPr>
                  <w:lang w:val="pl-PL"/>
                </w:rPr>
                <w:t xml:space="preserve">+48 </w:t>
              </w:r>
            </w:ins>
            <w:del w:id="212" w:author="Author">
              <w:r w:rsidDel="00AB0E43">
                <w:rPr>
                  <w:lang w:val="pl-PL"/>
                </w:rPr>
                <w:delText>0</w:delText>
              </w:r>
            </w:del>
            <w:r>
              <w:rPr>
                <w:lang w:val="pl-PL"/>
              </w:rPr>
              <w:t>800919353</w:t>
            </w:r>
          </w:p>
          <w:p w14:paraId="73B547AC" w14:textId="77777777" w:rsidR="006A070B" w:rsidRDefault="006A070B">
            <w:pPr>
              <w:spacing w:after="120"/>
              <w:rPr>
                <w:noProof/>
                <w:szCs w:val="22"/>
                <w:lang w:val="pl-PL"/>
              </w:rPr>
            </w:pPr>
          </w:p>
        </w:tc>
      </w:tr>
      <w:tr w:rsidR="006A070B" w:rsidRPr="00CE40D3" w14:paraId="5FA79A5E" w14:textId="77777777" w:rsidTr="006A070B">
        <w:trPr>
          <w:cantSplit/>
        </w:trPr>
        <w:tc>
          <w:tcPr>
            <w:tcW w:w="4678" w:type="dxa"/>
            <w:gridSpan w:val="2"/>
            <w:hideMark/>
          </w:tcPr>
          <w:p w14:paraId="5F7DF469" w14:textId="77777777" w:rsidR="006A070B" w:rsidRDefault="006A070B">
            <w:pPr>
              <w:tabs>
                <w:tab w:val="left" w:pos="-720"/>
                <w:tab w:val="left" w:pos="4536"/>
              </w:tabs>
              <w:suppressAutoHyphens/>
              <w:spacing w:line="240" w:lineRule="auto"/>
              <w:rPr>
                <w:b/>
                <w:noProof/>
                <w:szCs w:val="22"/>
                <w:lang w:val="fr-FR"/>
              </w:rPr>
            </w:pPr>
            <w:r>
              <w:rPr>
                <w:b/>
                <w:noProof/>
                <w:szCs w:val="22"/>
                <w:lang w:val="fr-FR"/>
              </w:rPr>
              <w:t>France</w:t>
            </w:r>
          </w:p>
          <w:p w14:paraId="7E16424C" w14:textId="77777777" w:rsidR="006A070B" w:rsidRDefault="006A070B">
            <w:pPr>
              <w:rPr>
                <w:lang w:val="fr-FR"/>
              </w:rPr>
            </w:pPr>
            <w:r>
              <w:rPr>
                <w:lang w:val="fr-FR"/>
              </w:rPr>
              <w:t>Zentiva France</w:t>
            </w:r>
          </w:p>
          <w:p w14:paraId="36FA5BDD" w14:textId="77777777" w:rsidR="006A070B" w:rsidRDefault="006A070B">
            <w:pPr>
              <w:spacing w:line="240" w:lineRule="auto"/>
              <w:rPr>
                <w:noProof/>
                <w:szCs w:val="22"/>
                <w:lang w:val="fr-FR"/>
              </w:rPr>
            </w:pPr>
            <w:r>
              <w:rPr>
                <w:lang w:val="fr-FR"/>
              </w:rPr>
              <w:t xml:space="preserve">Tél: +33 </w:t>
            </w:r>
            <w:del w:id="213" w:author="Author">
              <w:r w:rsidDel="00AB0E43">
                <w:rPr>
                  <w:lang w:val="fr-FR"/>
                </w:rPr>
                <w:delText xml:space="preserve">(0) </w:delText>
              </w:r>
            </w:del>
            <w:r>
              <w:rPr>
                <w:lang w:val="fr-FR"/>
              </w:rPr>
              <w:t xml:space="preserve">800 089 219 </w:t>
            </w:r>
          </w:p>
        </w:tc>
        <w:tc>
          <w:tcPr>
            <w:tcW w:w="4678" w:type="dxa"/>
          </w:tcPr>
          <w:p w14:paraId="3DA309AC" w14:textId="77777777" w:rsidR="006A070B" w:rsidRDefault="006A070B">
            <w:pPr>
              <w:spacing w:line="240" w:lineRule="auto"/>
              <w:rPr>
                <w:noProof/>
                <w:szCs w:val="22"/>
                <w:lang w:val="pt-PT"/>
              </w:rPr>
            </w:pPr>
            <w:r>
              <w:rPr>
                <w:b/>
                <w:noProof/>
                <w:szCs w:val="22"/>
                <w:lang w:val="pt-PT"/>
              </w:rPr>
              <w:t>Portugal</w:t>
            </w:r>
          </w:p>
          <w:p w14:paraId="32B6E3E7" w14:textId="77777777" w:rsidR="006A070B" w:rsidRDefault="006A070B">
            <w:pPr>
              <w:rPr>
                <w:lang w:val="pt-PT"/>
              </w:rPr>
            </w:pPr>
            <w:r>
              <w:rPr>
                <w:lang w:val="pt-PT"/>
              </w:rPr>
              <w:t>Zentiva Portugal, Lda</w:t>
            </w:r>
          </w:p>
          <w:p w14:paraId="2D51D548" w14:textId="0D1C4272" w:rsidR="006A070B" w:rsidRDefault="006A070B">
            <w:pPr>
              <w:rPr>
                <w:lang w:val="pt-PT"/>
              </w:rPr>
            </w:pPr>
            <w:r>
              <w:rPr>
                <w:lang w:val="pt-PT"/>
              </w:rPr>
              <w:t>Tel: +351</w:t>
            </w:r>
            <w:ins w:id="214" w:author="Author">
              <w:r w:rsidR="00AB0E43">
                <w:rPr>
                  <w:lang w:val="pt-PT"/>
                </w:rPr>
                <w:t xml:space="preserve"> </w:t>
              </w:r>
            </w:ins>
            <w:r>
              <w:rPr>
                <w:lang w:val="pt-PT"/>
              </w:rPr>
              <w:t>210601360</w:t>
            </w:r>
          </w:p>
          <w:p w14:paraId="3770061F" w14:textId="77777777" w:rsidR="006A070B" w:rsidRDefault="006A070B">
            <w:pPr>
              <w:tabs>
                <w:tab w:val="left" w:pos="-720"/>
                <w:tab w:val="left" w:pos="4536"/>
              </w:tabs>
              <w:suppressAutoHyphens/>
              <w:spacing w:line="240" w:lineRule="auto"/>
              <w:rPr>
                <w:noProof/>
                <w:szCs w:val="22"/>
                <w:lang w:val="pl-PL"/>
              </w:rPr>
            </w:pPr>
          </w:p>
        </w:tc>
      </w:tr>
      <w:tr w:rsidR="006A070B" w14:paraId="57040CF7" w14:textId="77777777" w:rsidTr="006A070B">
        <w:trPr>
          <w:cantSplit/>
        </w:trPr>
        <w:tc>
          <w:tcPr>
            <w:tcW w:w="4678" w:type="dxa"/>
            <w:gridSpan w:val="2"/>
          </w:tcPr>
          <w:p w14:paraId="3BD9F073" w14:textId="77777777" w:rsidR="006A070B" w:rsidRPr="00CE40D3" w:rsidRDefault="006A070B">
            <w:pPr>
              <w:spacing w:line="240" w:lineRule="auto"/>
              <w:rPr>
                <w:noProof/>
                <w:szCs w:val="22"/>
                <w:lang w:val="en-US"/>
                <w:rPrChange w:id="215" w:author="Author">
                  <w:rPr>
                    <w:noProof/>
                    <w:szCs w:val="22"/>
                    <w:lang w:val="pt-PT"/>
                  </w:rPr>
                </w:rPrChange>
              </w:rPr>
            </w:pPr>
            <w:r w:rsidRPr="00CE40D3">
              <w:rPr>
                <w:b/>
                <w:noProof/>
                <w:szCs w:val="22"/>
                <w:lang w:val="en-US"/>
                <w:rPrChange w:id="216" w:author="Author">
                  <w:rPr>
                    <w:b/>
                    <w:noProof/>
                    <w:szCs w:val="22"/>
                    <w:lang w:val="pt-PT"/>
                  </w:rPr>
                </w:rPrChange>
              </w:rPr>
              <w:t>Hrvatska</w:t>
            </w:r>
          </w:p>
          <w:p w14:paraId="32EA3FA0" w14:textId="77777777" w:rsidR="00013D34" w:rsidRPr="000028BB" w:rsidRDefault="00013D34" w:rsidP="00013D34">
            <w:pPr>
              <w:tabs>
                <w:tab w:val="clear" w:pos="567"/>
                <w:tab w:val="left" w:pos="720"/>
              </w:tabs>
              <w:spacing w:line="240" w:lineRule="auto"/>
              <w:rPr>
                <w:ins w:id="217" w:author="Author"/>
                <w:noProof/>
                <w:szCs w:val="22"/>
              </w:rPr>
            </w:pPr>
            <w:ins w:id="218" w:author="Author">
              <w:r w:rsidRPr="000028BB">
                <w:rPr>
                  <w:noProof/>
                  <w:szCs w:val="22"/>
                </w:rPr>
                <w:t xml:space="preserve">Azurity Pharmaceuticals Ireland Ltd. </w:t>
              </w:r>
            </w:ins>
          </w:p>
          <w:p w14:paraId="2C89DF60" w14:textId="77777777" w:rsidR="00FA43A4" w:rsidRPr="00A13F49" w:rsidRDefault="00FA43A4" w:rsidP="00FA43A4">
            <w:pPr>
              <w:tabs>
                <w:tab w:val="clear" w:pos="567"/>
              </w:tabs>
              <w:spacing w:line="240" w:lineRule="auto"/>
              <w:rPr>
                <w:ins w:id="219" w:author="Author"/>
                <w:noProof/>
                <w:szCs w:val="22"/>
                <w:lang w:val="en-US"/>
              </w:rPr>
            </w:pPr>
            <w:ins w:id="220" w:author="Author">
              <w:r w:rsidRPr="008E5110">
                <w:rPr>
                  <w:noProof/>
                  <w:szCs w:val="22"/>
                </w:rPr>
                <w:t>Irska</w:t>
              </w:r>
            </w:ins>
          </w:p>
          <w:p w14:paraId="5F979A6A" w14:textId="77777777" w:rsidR="006A070B" w:rsidRPr="007B6E38" w:rsidDel="00013D34" w:rsidRDefault="006A070B">
            <w:pPr>
              <w:rPr>
                <w:del w:id="221" w:author="Author"/>
                <w:szCs w:val="22"/>
              </w:rPr>
            </w:pPr>
            <w:del w:id="222" w:author="Author">
              <w:r w:rsidRPr="007B6E38" w:rsidDel="00013D34">
                <w:rPr>
                  <w:szCs w:val="22"/>
                  <w:lang w:val="pt-PT"/>
                </w:rPr>
                <w:delText>Covis Pharma Europe B.V.</w:delText>
              </w:r>
            </w:del>
          </w:p>
          <w:p w14:paraId="560BC4AD" w14:textId="0F19368A" w:rsidR="006A070B" w:rsidRPr="007B6E38" w:rsidRDefault="006A070B">
            <w:pPr>
              <w:pStyle w:val="CommentText"/>
              <w:rPr>
                <w:sz w:val="22"/>
                <w:szCs w:val="22"/>
                <w:lang w:val="hr-HR"/>
              </w:rPr>
            </w:pPr>
            <w:r w:rsidRPr="007B6E38">
              <w:rPr>
                <w:sz w:val="22"/>
                <w:szCs w:val="22"/>
                <w:lang w:val="hr-HR"/>
              </w:rPr>
              <w:t xml:space="preserve">Tel: </w:t>
            </w:r>
            <w:ins w:id="223" w:author="Author">
              <w:r w:rsidR="00FA43A4">
                <w:rPr>
                  <w:sz w:val="22"/>
                  <w:szCs w:val="22"/>
                  <w:lang w:val="hr-HR"/>
                </w:rPr>
                <w:t xml:space="preserve">+385 </w:t>
              </w:r>
            </w:ins>
            <w:del w:id="224" w:author="Author">
              <w:r w:rsidRPr="007B6E38" w:rsidDel="00FA43A4">
                <w:rPr>
                  <w:sz w:val="22"/>
                  <w:szCs w:val="22"/>
                  <w:lang w:val="hr-HR"/>
                </w:rPr>
                <w:delText>0</w:delText>
              </w:r>
            </w:del>
            <w:r w:rsidRPr="007B6E38">
              <w:rPr>
                <w:sz w:val="22"/>
                <w:szCs w:val="22"/>
                <w:lang w:val="hr-HR"/>
              </w:rPr>
              <w:t>8004300</w:t>
            </w:r>
          </w:p>
          <w:p w14:paraId="1C84F778" w14:textId="77777777" w:rsidR="007B6E38" w:rsidRPr="007B6E38" w:rsidRDefault="007B6E38">
            <w:pPr>
              <w:pStyle w:val="CommentText"/>
              <w:rPr>
                <w:noProof/>
                <w:sz w:val="22"/>
                <w:szCs w:val="22"/>
                <w:lang w:val="en-US"/>
              </w:rPr>
            </w:pPr>
          </w:p>
        </w:tc>
        <w:tc>
          <w:tcPr>
            <w:tcW w:w="4678" w:type="dxa"/>
            <w:hideMark/>
          </w:tcPr>
          <w:p w14:paraId="3416692C" w14:textId="77777777" w:rsidR="006A070B" w:rsidRDefault="006A070B">
            <w:pPr>
              <w:tabs>
                <w:tab w:val="left" w:pos="-720"/>
                <w:tab w:val="left" w:pos="4536"/>
              </w:tabs>
              <w:suppressAutoHyphens/>
              <w:spacing w:line="240" w:lineRule="auto"/>
              <w:rPr>
                <w:b/>
                <w:noProof/>
                <w:szCs w:val="22"/>
                <w:lang w:val="it-IT"/>
              </w:rPr>
            </w:pPr>
            <w:r>
              <w:rPr>
                <w:b/>
                <w:noProof/>
                <w:szCs w:val="22"/>
                <w:lang w:val="it-IT"/>
              </w:rPr>
              <w:t>România</w:t>
            </w:r>
          </w:p>
          <w:p w14:paraId="5ACD87C3" w14:textId="77777777" w:rsidR="00013D34" w:rsidRPr="000028BB" w:rsidRDefault="00013D34" w:rsidP="00013D34">
            <w:pPr>
              <w:tabs>
                <w:tab w:val="clear" w:pos="567"/>
                <w:tab w:val="left" w:pos="720"/>
              </w:tabs>
              <w:spacing w:line="240" w:lineRule="auto"/>
              <w:rPr>
                <w:ins w:id="225" w:author="Author"/>
                <w:noProof/>
                <w:szCs w:val="22"/>
              </w:rPr>
            </w:pPr>
            <w:ins w:id="226" w:author="Author">
              <w:r w:rsidRPr="000028BB">
                <w:rPr>
                  <w:noProof/>
                  <w:szCs w:val="22"/>
                </w:rPr>
                <w:t xml:space="preserve">Azurity Pharmaceuticals Ireland Ltd. </w:t>
              </w:r>
            </w:ins>
          </w:p>
          <w:p w14:paraId="630173E7" w14:textId="77777777" w:rsidR="00571E02" w:rsidRPr="00A13F49" w:rsidRDefault="00571E02" w:rsidP="00571E02">
            <w:pPr>
              <w:tabs>
                <w:tab w:val="clear" w:pos="567"/>
              </w:tabs>
              <w:spacing w:line="240" w:lineRule="auto"/>
              <w:rPr>
                <w:ins w:id="227" w:author="Author"/>
                <w:noProof/>
                <w:szCs w:val="22"/>
                <w:lang w:val="en-US"/>
              </w:rPr>
            </w:pPr>
            <w:ins w:id="228" w:author="Author">
              <w:r w:rsidRPr="00A420EA">
                <w:rPr>
                  <w:noProof/>
                  <w:szCs w:val="22"/>
                </w:rPr>
                <w:t>Irlanda</w:t>
              </w:r>
            </w:ins>
          </w:p>
          <w:p w14:paraId="19DE2852" w14:textId="77777777" w:rsidR="006A070B" w:rsidDel="00013D34" w:rsidRDefault="006A070B">
            <w:pPr>
              <w:rPr>
                <w:del w:id="229" w:author="Author"/>
              </w:rPr>
            </w:pPr>
            <w:del w:id="230" w:author="Author">
              <w:r w:rsidDel="00013D34">
                <w:rPr>
                  <w:lang w:val="pt-PT"/>
                </w:rPr>
                <w:delText>Covis Pharma Europe B.V.</w:delText>
              </w:r>
            </w:del>
          </w:p>
          <w:p w14:paraId="7ABD9B84" w14:textId="2F0FF3C3" w:rsidR="006A070B" w:rsidRDefault="006A070B">
            <w:r>
              <w:rPr>
                <w:lang w:val="pl-PL"/>
              </w:rPr>
              <w:t xml:space="preserve">Tel: </w:t>
            </w:r>
            <w:ins w:id="231" w:author="Author">
              <w:r w:rsidR="00571E02">
                <w:rPr>
                  <w:lang w:val="pl-PL"/>
                </w:rPr>
                <w:t xml:space="preserve">+40 </w:t>
              </w:r>
            </w:ins>
            <w:del w:id="232" w:author="Author">
              <w:r w:rsidDel="00571E02">
                <w:rPr>
                  <w:lang w:val="pl-PL"/>
                </w:rPr>
                <w:delText>0</w:delText>
              </w:r>
            </w:del>
            <w:r>
              <w:rPr>
                <w:lang w:val="pl-PL"/>
              </w:rPr>
              <w:t>800410175</w:t>
            </w:r>
          </w:p>
        </w:tc>
      </w:tr>
      <w:tr w:rsidR="006A070B" w14:paraId="17A045E3" w14:textId="77777777" w:rsidTr="006A070B">
        <w:trPr>
          <w:cantSplit/>
        </w:trPr>
        <w:tc>
          <w:tcPr>
            <w:tcW w:w="4678" w:type="dxa"/>
            <w:gridSpan w:val="2"/>
            <w:hideMark/>
          </w:tcPr>
          <w:p w14:paraId="51723CDE" w14:textId="77777777" w:rsidR="006A070B" w:rsidRPr="007B6E38" w:rsidRDefault="006A070B">
            <w:pPr>
              <w:spacing w:line="240" w:lineRule="auto"/>
              <w:rPr>
                <w:noProof/>
                <w:szCs w:val="22"/>
                <w:lang w:val="fr-FR"/>
              </w:rPr>
            </w:pPr>
            <w:r w:rsidRPr="00CE40D3">
              <w:rPr>
                <w:noProof/>
                <w:szCs w:val="22"/>
                <w:lang w:val="en-US"/>
                <w:rPrChange w:id="233" w:author="Author">
                  <w:rPr>
                    <w:noProof/>
                    <w:szCs w:val="22"/>
                    <w:lang w:val="pt-PT"/>
                  </w:rPr>
                </w:rPrChange>
              </w:rPr>
              <w:br w:type="page"/>
            </w:r>
            <w:r w:rsidRPr="007B6E38">
              <w:rPr>
                <w:b/>
                <w:noProof/>
                <w:szCs w:val="22"/>
                <w:lang w:val="fr-FR"/>
              </w:rPr>
              <w:t>Ireland</w:t>
            </w:r>
          </w:p>
          <w:p w14:paraId="2695E206" w14:textId="77777777" w:rsidR="00013D34" w:rsidRPr="000028BB" w:rsidRDefault="00013D34" w:rsidP="00013D34">
            <w:pPr>
              <w:tabs>
                <w:tab w:val="clear" w:pos="567"/>
                <w:tab w:val="left" w:pos="720"/>
              </w:tabs>
              <w:spacing w:line="240" w:lineRule="auto"/>
              <w:rPr>
                <w:ins w:id="234" w:author="Author"/>
                <w:noProof/>
                <w:szCs w:val="22"/>
              </w:rPr>
            </w:pPr>
            <w:ins w:id="235" w:author="Author">
              <w:r w:rsidRPr="000028BB">
                <w:rPr>
                  <w:noProof/>
                  <w:szCs w:val="22"/>
                </w:rPr>
                <w:t xml:space="preserve">Azurity Pharmaceuticals Ireland Ltd. </w:t>
              </w:r>
            </w:ins>
          </w:p>
          <w:p w14:paraId="5F0CBDB2" w14:textId="77777777" w:rsidR="006A070B" w:rsidRPr="007B6E38" w:rsidDel="00013D34" w:rsidRDefault="006A070B">
            <w:pPr>
              <w:rPr>
                <w:del w:id="236" w:author="Author"/>
                <w:szCs w:val="22"/>
                <w:lang w:val="fr-FR"/>
              </w:rPr>
            </w:pPr>
            <w:del w:id="237" w:author="Author">
              <w:r w:rsidRPr="007B6E38" w:rsidDel="00013D34">
                <w:rPr>
                  <w:szCs w:val="22"/>
                  <w:lang w:val="fr-FR"/>
                </w:rPr>
                <w:delText xml:space="preserve">Covis Pharma Europe B.V. </w:delText>
              </w:r>
            </w:del>
          </w:p>
          <w:p w14:paraId="06D63461" w14:textId="3F69BE97" w:rsidR="006A070B" w:rsidRPr="007B6E38" w:rsidRDefault="006A070B">
            <w:pPr>
              <w:rPr>
                <w:noProof/>
                <w:szCs w:val="22"/>
              </w:rPr>
            </w:pPr>
            <w:r w:rsidRPr="007B6E38">
              <w:rPr>
                <w:szCs w:val="22"/>
                <w:lang w:val="fr-FR"/>
              </w:rPr>
              <w:t xml:space="preserve">Tel: </w:t>
            </w:r>
            <w:ins w:id="238" w:author="Author">
              <w:r w:rsidR="00571E02">
                <w:rPr>
                  <w:szCs w:val="22"/>
                  <w:lang w:val="fr-FR"/>
                </w:rPr>
                <w:t xml:space="preserve">+353 </w:t>
              </w:r>
            </w:ins>
            <w:r w:rsidRPr="007B6E38">
              <w:rPr>
                <w:szCs w:val="22"/>
                <w:lang w:val="fr-FR"/>
              </w:rPr>
              <w:t>1800937485</w:t>
            </w:r>
          </w:p>
        </w:tc>
        <w:tc>
          <w:tcPr>
            <w:tcW w:w="4678" w:type="dxa"/>
          </w:tcPr>
          <w:p w14:paraId="62A41121" w14:textId="77777777" w:rsidR="006A070B" w:rsidRDefault="006A070B">
            <w:pPr>
              <w:spacing w:line="240" w:lineRule="auto"/>
              <w:rPr>
                <w:noProof/>
                <w:szCs w:val="22"/>
                <w:lang w:val="it-IT"/>
              </w:rPr>
            </w:pPr>
            <w:r>
              <w:rPr>
                <w:b/>
                <w:noProof/>
                <w:szCs w:val="22"/>
                <w:lang w:val="it-IT"/>
              </w:rPr>
              <w:t>Slovenija</w:t>
            </w:r>
          </w:p>
          <w:p w14:paraId="4B31F90D" w14:textId="77777777" w:rsidR="00013D34" w:rsidRPr="000028BB" w:rsidRDefault="00013D34" w:rsidP="00013D34">
            <w:pPr>
              <w:tabs>
                <w:tab w:val="clear" w:pos="567"/>
                <w:tab w:val="left" w:pos="720"/>
              </w:tabs>
              <w:spacing w:line="240" w:lineRule="auto"/>
              <w:rPr>
                <w:ins w:id="239" w:author="Author"/>
                <w:noProof/>
                <w:szCs w:val="22"/>
              </w:rPr>
            </w:pPr>
            <w:ins w:id="240" w:author="Author">
              <w:r w:rsidRPr="000028BB">
                <w:rPr>
                  <w:noProof/>
                  <w:szCs w:val="22"/>
                </w:rPr>
                <w:t xml:space="preserve">Azurity Pharmaceuticals Ireland Ltd. </w:t>
              </w:r>
            </w:ins>
          </w:p>
          <w:p w14:paraId="2C0E0AE8" w14:textId="77777777" w:rsidR="00897222" w:rsidRPr="00A13F49" w:rsidRDefault="00897222" w:rsidP="00897222">
            <w:pPr>
              <w:tabs>
                <w:tab w:val="clear" w:pos="567"/>
              </w:tabs>
              <w:spacing w:line="240" w:lineRule="auto"/>
              <w:rPr>
                <w:ins w:id="241" w:author="Author"/>
                <w:noProof/>
                <w:szCs w:val="22"/>
                <w:lang w:val="en-US"/>
              </w:rPr>
            </w:pPr>
            <w:ins w:id="242" w:author="Author">
              <w:r w:rsidRPr="00A9574A">
                <w:rPr>
                  <w:noProof/>
                  <w:szCs w:val="22"/>
                </w:rPr>
                <w:t>Irska</w:t>
              </w:r>
            </w:ins>
          </w:p>
          <w:p w14:paraId="572C4E4C" w14:textId="77777777" w:rsidR="006A070B" w:rsidDel="00013D34" w:rsidRDefault="006A070B">
            <w:pPr>
              <w:rPr>
                <w:del w:id="243" w:author="Author"/>
              </w:rPr>
            </w:pPr>
            <w:del w:id="244" w:author="Author">
              <w:r w:rsidDel="00013D34">
                <w:rPr>
                  <w:lang w:val="pt-PT"/>
                </w:rPr>
                <w:delText>Covis Pharma Europe B.V.</w:delText>
              </w:r>
            </w:del>
          </w:p>
          <w:p w14:paraId="59C4ACFF" w14:textId="02A60480" w:rsidR="006A070B" w:rsidRDefault="006A070B">
            <w:r>
              <w:rPr>
                <w:lang w:val="pt-PT"/>
              </w:rPr>
              <w:t xml:space="preserve">Tel: </w:t>
            </w:r>
            <w:ins w:id="245" w:author="Author">
              <w:r w:rsidR="00897222">
                <w:rPr>
                  <w:lang w:val="pt-PT"/>
                </w:rPr>
                <w:t xml:space="preserve">+386 </w:t>
              </w:r>
            </w:ins>
            <w:del w:id="246" w:author="Author">
              <w:r w:rsidDel="00897222">
                <w:rPr>
                  <w:lang w:val="pt-PT"/>
                </w:rPr>
                <w:delText>0</w:delText>
              </w:r>
            </w:del>
            <w:r>
              <w:rPr>
                <w:lang w:val="pt-PT"/>
              </w:rPr>
              <w:t>80083003</w:t>
            </w:r>
          </w:p>
          <w:p w14:paraId="692DA859" w14:textId="77777777" w:rsidR="006A070B" w:rsidRDefault="006A070B">
            <w:pPr>
              <w:spacing w:line="240" w:lineRule="auto"/>
              <w:rPr>
                <w:noProof/>
                <w:szCs w:val="22"/>
                <w:lang w:val="pt-PT"/>
              </w:rPr>
            </w:pPr>
          </w:p>
        </w:tc>
      </w:tr>
      <w:tr w:rsidR="006A070B" w14:paraId="536ED95F" w14:textId="77777777" w:rsidTr="006A070B">
        <w:trPr>
          <w:cantSplit/>
        </w:trPr>
        <w:tc>
          <w:tcPr>
            <w:tcW w:w="4678" w:type="dxa"/>
            <w:gridSpan w:val="2"/>
            <w:hideMark/>
          </w:tcPr>
          <w:p w14:paraId="7AA5C9FC" w14:textId="77777777" w:rsidR="00660216" w:rsidRDefault="00660216" w:rsidP="00660216">
            <w:pPr>
              <w:spacing w:line="240" w:lineRule="auto"/>
              <w:rPr>
                <w:b/>
                <w:noProof/>
                <w:szCs w:val="22"/>
                <w:lang w:val="de-DE"/>
              </w:rPr>
            </w:pPr>
            <w:r>
              <w:rPr>
                <w:b/>
                <w:noProof/>
                <w:szCs w:val="22"/>
                <w:lang w:val="de-DE"/>
              </w:rPr>
              <w:t>Ísland</w:t>
            </w:r>
          </w:p>
          <w:p w14:paraId="4542D569" w14:textId="77777777" w:rsidR="00660216" w:rsidRDefault="00660216" w:rsidP="00660216">
            <w:pPr>
              <w:rPr>
                <w:lang w:val="de-DE"/>
              </w:rPr>
            </w:pPr>
            <w:r>
              <w:rPr>
                <w:lang w:val="de-DE"/>
              </w:rPr>
              <w:t>Zentiva Denmark ApS</w:t>
            </w:r>
          </w:p>
          <w:p w14:paraId="134D4144" w14:textId="77777777" w:rsidR="00B914BB" w:rsidRPr="00A13F49" w:rsidRDefault="00B914BB" w:rsidP="00B914BB">
            <w:pPr>
              <w:rPr>
                <w:ins w:id="247" w:author="Author"/>
                <w:szCs w:val="22"/>
                <w:lang w:val="de-DE"/>
              </w:rPr>
            </w:pPr>
            <w:ins w:id="248" w:author="Author">
              <w:r w:rsidRPr="00D41E0E">
                <w:rPr>
                  <w:szCs w:val="22"/>
                </w:rPr>
                <w:t>Danmörk</w:t>
              </w:r>
            </w:ins>
          </w:p>
          <w:p w14:paraId="30020991" w14:textId="77777777" w:rsidR="006A070B" w:rsidRDefault="00660216" w:rsidP="00660216">
            <w:pPr>
              <w:tabs>
                <w:tab w:val="left" w:pos="-720"/>
              </w:tabs>
              <w:suppressAutoHyphens/>
              <w:spacing w:line="240" w:lineRule="auto"/>
              <w:rPr>
                <w:noProof/>
                <w:szCs w:val="22"/>
                <w:lang w:val="nl-NL"/>
              </w:rPr>
            </w:pPr>
            <w:r>
              <w:rPr>
                <w:lang w:val="de-DE"/>
              </w:rPr>
              <w:t>Sími: +354 539 5025</w:t>
            </w:r>
          </w:p>
        </w:tc>
        <w:tc>
          <w:tcPr>
            <w:tcW w:w="4678" w:type="dxa"/>
          </w:tcPr>
          <w:p w14:paraId="5935D325" w14:textId="77777777" w:rsidR="006A070B" w:rsidRDefault="006A070B">
            <w:pPr>
              <w:tabs>
                <w:tab w:val="left" w:pos="-720"/>
              </w:tabs>
              <w:suppressAutoHyphens/>
              <w:spacing w:line="240" w:lineRule="auto"/>
              <w:rPr>
                <w:b/>
                <w:noProof/>
                <w:szCs w:val="22"/>
                <w:lang w:val="nl-NL"/>
              </w:rPr>
            </w:pPr>
            <w:r>
              <w:rPr>
                <w:b/>
                <w:noProof/>
                <w:szCs w:val="22"/>
                <w:lang w:val="nl-NL"/>
              </w:rPr>
              <w:t>Slovenská republika</w:t>
            </w:r>
          </w:p>
          <w:p w14:paraId="00F2199F" w14:textId="77777777" w:rsidR="00013D34" w:rsidRPr="000028BB" w:rsidRDefault="00013D34" w:rsidP="00013D34">
            <w:pPr>
              <w:tabs>
                <w:tab w:val="clear" w:pos="567"/>
                <w:tab w:val="left" w:pos="720"/>
              </w:tabs>
              <w:spacing w:line="240" w:lineRule="auto"/>
              <w:rPr>
                <w:ins w:id="249" w:author="Author"/>
                <w:noProof/>
                <w:szCs w:val="22"/>
              </w:rPr>
            </w:pPr>
            <w:ins w:id="250" w:author="Author">
              <w:r w:rsidRPr="000028BB">
                <w:rPr>
                  <w:noProof/>
                  <w:szCs w:val="22"/>
                </w:rPr>
                <w:t xml:space="preserve">Azurity Pharmaceuticals Ireland Ltd. </w:t>
              </w:r>
            </w:ins>
          </w:p>
          <w:p w14:paraId="54C8E7F9" w14:textId="77777777" w:rsidR="00D9511F" w:rsidRPr="00A13F49" w:rsidRDefault="00D9511F" w:rsidP="00D9511F">
            <w:pPr>
              <w:tabs>
                <w:tab w:val="clear" w:pos="567"/>
              </w:tabs>
              <w:spacing w:line="240" w:lineRule="auto"/>
              <w:rPr>
                <w:ins w:id="251" w:author="Author"/>
                <w:noProof/>
                <w:szCs w:val="22"/>
                <w:lang w:val="de-DE"/>
              </w:rPr>
            </w:pPr>
            <w:ins w:id="252" w:author="Author">
              <w:r w:rsidRPr="00A9574A">
                <w:rPr>
                  <w:noProof/>
                  <w:szCs w:val="22"/>
                </w:rPr>
                <w:t>Írsko</w:t>
              </w:r>
            </w:ins>
          </w:p>
          <w:p w14:paraId="62CDA0CE" w14:textId="77777777" w:rsidR="006A070B" w:rsidDel="00013D34" w:rsidRDefault="006A070B">
            <w:pPr>
              <w:rPr>
                <w:del w:id="253" w:author="Author"/>
              </w:rPr>
            </w:pPr>
            <w:del w:id="254" w:author="Author">
              <w:r w:rsidDel="00013D34">
                <w:rPr>
                  <w:lang w:val="pt-PT"/>
                </w:rPr>
                <w:delText>Covis Pharma Europe B.V.</w:delText>
              </w:r>
            </w:del>
          </w:p>
          <w:p w14:paraId="059EF9F3" w14:textId="7C14A1BE" w:rsidR="006A070B" w:rsidRDefault="006A070B">
            <w:r>
              <w:rPr>
                <w:lang w:val="es-ES"/>
              </w:rPr>
              <w:t xml:space="preserve">Tel: </w:t>
            </w:r>
            <w:ins w:id="255" w:author="Author">
              <w:r w:rsidR="00D9511F">
                <w:rPr>
                  <w:lang w:val="es-ES"/>
                </w:rPr>
                <w:t xml:space="preserve">+421 </w:t>
              </w:r>
            </w:ins>
            <w:del w:id="256" w:author="Author">
              <w:r w:rsidDel="00D9511F">
                <w:rPr>
                  <w:lang w:val="es-ES"/>
                </w:rPr>
                <w:delText>0</w:delText>
              </w:r>
            </w:del>
            <w:r>
              <w:rPr>
                <w:lang w:val="es-ES"/>
              </w:rPr>
              <w:t>800008203</w:t>
            </w:r>
          </w:p>
          <w:p w14:paraId="3EE78890" w14:textId="77777777" w:rsidR="006A070B" w:rsidRDefault="006A070B">
            <w:pPr>
              <w:spacing w:line="240" w:lineRule="auto"/>
              <w:rPr>
                <w:noProof/>
                <w:szCs w:val="22"/>
                <w:lang w:val="nl-NL"/>
              </w:rPr>
            </w:pPr>
          </w:p>
        </w:tc>
      </w:tr>
      <w:tr w:rsidR="006A070B" w:rsidRPr="00973EF7" w14:paraId="50CA651A" w14:textId="77777777" w:rsidTr="006A070B">
        <w:trPr>
          <w:cantSplit/>
        </w:trPr>
        <w:tc>
          <w:tcPr>
            <w:tcW w:w="4678" w:type="dxa"/>
            <w:gridSpan w:val="2"/>
          </w:tcPr>
          <w:p w14:paraId="5E960247" w14:textId="77777777" w:rsidR="006A070B" w:rsidRDefault="006A070B">
            <w:pPr>
              <w:spacing w:line="240" w:lineRule="auto"/>
              <w:rPr>
                <w:noProof/>
                <w:szCs w:val="22"/>
                <w:lang w:val="it-IT"/>
              </w:rPr>
            </w:pPr>
            <w:r>
              <w:rPr>
                <w:b/>
                <w:noProof/>
                <w:szCs w:val="22"/>
                <w:lang w:val="it-IT"/>
              </w:rPr>
              <w:t>Italia</w:t>
            </w:r>
          </w:p>
          <w:p w14:paraId="3BE245CB" w14:textId="77777777" w:rsidR="00013D34" w:rsidRPr="000028BB" w:rsidRDefault="00013D34" w:rsidP="00013D34">
            <w:pPr>
              <w:tabs>
                <w:tab w:val="clear" w:pos="567"/>
                <w:tab w:val="left" w:pos="720"/>
              </w:tabs>
              <w:spacing w:line="240" w:lineRule="auto"/>
              <w:rPr>
                <w:ins w:id="257" w:author="Author"/>
                <w:noProof/>
                <w:szCs w:val="22"/>
              </w:rPr>
            </w:pPr>
            <w:ins w:id="258" w:author="Author">
              <w:r w:rsidRPr="000028BB">
                <w:rPr>
                  <w:noProof/>
                  <w:szCs w:val="22"/>
                </w:rPr>
                <w:t xml:space="preserve">Azurity Pharmaceuticals Ireland Ltd. </w:t>
              </w:r>
            </w:ins>
          </w:p>
          <w:p w14:paraId="027E6F94" w14:textId="77777777" w:rsidR="006B1416" w:rsidRPr="00A13F49" w:rsidRDefault="006B1416" w:rsidP="006B1416">
            <w:pPr>
              <w:tabs>
                <w:tab w:val="clear" w:pos="567"/>
              </w:tabs>
              <w:spacing w:line="240" w:lineRule="auto"/>
              <w:rPr>
                <w:ins w:id="259" w:author="Author"/>
                <w:noProof/>
                <w:szCs w:val="22"/>
                <w:lang w:val="en-US"/>
              </w:rPr>
            </w:pPr>
            <w:ins w:id="260" w:author="Author">
              <w:r w:rsidRPr="008D306A">
                <w:rPr>
                  <w:noProof/>
                  <w:szCs w:val="22"/>
                </w:rPr>
                <w:t>Irlanda</w:t>
              </w:r>
            </w:ins>
          </w:p>
          <w:p w14:paraId="729C5B14" w14:textId="77777777" w:rsidR="006A070B" w:rsidDel="00013D34" w:rsidRDefault="006A070B">
            <w:pPr>
              <w:rPr>
                <w:del w:id="261" w:author="Author"/>
              </w:rPr>
            </w:pPr>
            <w:del w:id="262" w:author="Author">
              <w:r w:rsidDel="00013D34">
                <w:rPr>
                  <w:lang w:val="pt-PT"/>
                </w:rPr>
                <w:delText>Covis Pharma Europe B.V.</w:delText>
              </w:r>
            </w:del>
          </w:p>
          <w:p w14:paraId="735F0267" w14:textId="3C8B7E72" w:rsidR="006A070B" w:rsidRDefault="006A070B">
            <w:r>
              <w:rPr>
                <w:lang w:val="es-ES"/>
              </w:rPr>
              <w:t xml:space="preserve">Tel: </w:t>
            </w:r>
            <w:ins w:id="263" w:author="Author">
              <w:r w:rsidR="006B1416">
                <w:rPr>
                  <w:lang w:val="es-ES"/>
                </w:rPr>
                <w:t xml:space="preserve">+39 </w:t>
              </w:r>
            </w:ins>
            <w:r>
              <w:rPr>
                <w:lang w:val="es-ES"/>
              </w:rPr>
              <w:t>800168094</w:t>
            </w:r>
          </w:p>
          <w:p w14:paraId="1EEC183D" w14:textId="77777777" w:rsidR="006A070B" w:rsidRDefault="006A070B">
            <w:pPr>
              <w:tabs>
                <w:tab w:val="left" w:pos="-720"/>
              </w:tabs>
              <w:suppressAutoHyphens/>
              <w:spacing w:line="240" w:lineRule="auto"/>
              <w:rPr>
                <w:noProof/>
                <w:szCs w:val="22"/>
                <w:lang w:val="it-IT"/>
              </w:rPr>
            </w:pPr>
          </w:p>
        </w:tc>
        <w:tc>
          <w:tcPr>
            <w:tcW w:w="4678" w:type="dxa"/>
            <w:hideMark/>
          </w:tcPr>
          <w:p w14:paraId="626AA883" w14:textId="77777777" w:rsidR="006A070B" w:rsidRDefault="006A070B">
            <w:pPr>
              <w:tabs>
                <w:tab w:val="left" w:pos="-720"/>
                <w:tab w:val="left" w:pos="4536"/>
              </w:tabs>
              <w:suppressAutoHyphens/>
              <w:spacing w:line="240" w:lineRule="auto"/>
              <w:rPr>
                <w:noProof/>
                <w:szCs w:val="22"/>
                <w:lang w:val="fi-FI"/>
              </w:rPr>
            </w:pPr>
            <w:r>
              <w:rPr>
                <w:b/>
                <w:noProof/>
                <w:szCs w:val="22"/>
                <w:lang w:val="fi-FI"/>
              </w:rPr>
              <w:t>Suomi/Finland</w:t>
            </w:r>
          </w:p>
          <w:p w14:paraId="30CF86F4" w14:textId="77777777" w:rsidR="006A070B" w:rsidRDefault="006A070B">
            <w:pPr>
              <w:rPr>
                <w:lang w:val="es-ES"/>
              </w:rPr>
            </w:pPr>
            <w:r>
              <w:rPr>
                <w:lang w:val="es-ES"/>
              </w:rPr>
              <w:t>Zentiva Denmark ApS</w:t>
            </w:r>
          </w:p>
          <w:p w14:paraId="4748E78B" w14:textId="77777777" w:rsidR="00393A13" w:rsidRPr="00A13F49" w:rsidRDefault="00393A13" w:rsidP="00393A13">
            <w:pPr>
              <w:rPr>
                <w:ins w:id="264" w:author="Author"/>
                <w:szCs w:val="22"/>
                <w:lang w:val="es-ES"/>
              </w:rPr>
            </w:pPr>
            <w:ins w:id="265" w:author="Author">
              <w:r w:rsidRPr="00EF6416">
                <w:rPr>
                  <w:szCs w:val="22"/>
                  <w:lang w:val="es-ES"/>
                </w:rPr>
                <w:t>Tanska</w:t>
              </w:r>
              <w:r>
                <w:rPr>
                  <w:szCs w:val="22"/>
                  <w:lang w:val="es-ES"/>
                </w:rPr>
                <w:t>/</w:t>
              </w:r>
              <w:r w:rsidRPr="0018210E">
                <w:rPr>
                  <w:szCs w:val="22"/>
                </w:rPr>
                <w:t>Danmark</w:t>
              </w:r>
            </w:ins>
          </w:p>
          <w:p w14:paraId="2478FE8E" w14:textId="77777777" w:rsidR="006A070B" w:rsidRDefault="006A070B">
            <w:pPr>
              <w:spacing w:line="240" w:lineRule="auto"/>
              <w:rPr>
                <w:noProof/>
                <w:szCs w:val="22"/>
                <w:lang w:val="fi-FI"/>
              </w:rPr>
            </w:pPr>
            <w:r>
              <w:rPr>
                <w:lang w:val="es-ES"/>
              </w:rPr>
              <w:t>Puh/Tel: +358 942 598 648</w:t>
            </w:r>
            <w:r>
              <w:rPr>
                <w:lang w:val="fi-FI"/>
              </w:rPr>
              <w:t> </w:t>
            </w:r>
          </w:p>
        </w:tc>
      </w:tr>
      <w:tr w:rsidR="006A070B" w:rsidRPr="00CE40D3" w14:paraId="6EDDDE3F" w14:textId="77777777" w:rsidTr="006A070B">
        <w:trPr>
          <w:cantSplit/>
        </w:trPr>
        <w:tc>
          <w:tcPr>
            <w:tcW w:w="4678" w:type="dxa"/>
            <w:gridSpan w:val="2"/>
          </w:tcPr>
          <w:p w14:paraId="7F957646" w14:textId="77777777" w:rsidR="006A070B" w:rsidRDefault="006A070B">
            <w:pPr>
              <w:spacing w:line="240" w:lineRule="auto"/>
              <w:rPr>
                <w:b/>
                <w:noProof/>
                <w:szCs w:val="22"/>
                <w:lang w:val="en-US"/>
              </w:rPr>
            </w:pPr>
            <w:r>
              <w:rPr>
                <w:b/>
                <w:noProof/>
                <w:szCs w:val="22"/>
                <w:lang w:val="el-GR"/>
              </w:rPr>
              <w:t>Κύπρος</w:t>
            </w:r>
          </w:p>
          <w:p w14:paraId="330EED29" w14:textId="77777777" w:rsidR="005F11F8" w:rsidRDefault="006A070B">
            <w:pPr>
              <w:rPr>
                <w:ins w:id="266" w:author="Author"/>
              </w:rPr>
            </w:pPr>
            <w:r w:rsidRPr="00CE40D3">
              <w:rPr>
                <w:lang w:val="en-US"/>
                <w:rPrChange w:id="267" w:author="Author">
                  <w:rPr>
                    <w:lang w:val="pt-PT"/>
                  </w:rPr>
                </w:rPrChange>
              </w:rPr>
              <w:t>Specialty Therapeutics IKE</w:t>
            </w:r>
            <w:r>
              <w:br/>
            </w:r>
            <w:ins w:id="268" w:author="Author">
              <w:r w:rsidR="005F11F8" w:rsidRPr="0028021B">
                <w:rPr>
                  <w:szCs w:val="22"/>
                </w:rPr>
                <w:t>Ελλάδα</w:t>
              </w:r>
              <w:r w:rsidR="005F11F8">
                <w:t xml:space="preserve"> </w:t>
              </w:r>
            </w:ins>
          </w:p>
          <w:p w14:paraId="23E767D9" w14:textId="5FC5670B" w:rsidR="006A070B" w:rsidRDefault="006A070B">
            <w:r>
              <w:t>Τηλ</w:t>
            </w:r>
            <w:r w:rsidRPr="00CE40D3">
              <w:rPr>
                <w:lang w:val="en-US"/>
                <w:rPrChange w:id="269" w:author="Author">
                  <w:rPr>
                    <w:lang w:val="pt-PT"/>
                  </w:rPr>
                </w:rPrChange>
              </w:rPr>
              <w:t xml:space="preserve">: </w:t>
            </w:r>
            <w:r>
              <w:t>+30 213 02 33 913</w:t>
            </w:r>
          </w:p>
          <w:p w14:paraId="7F87B297" w14:textId="77777777" w:rsidR="006A070B" w:rsidRDefault="006A070B">
            <w:pPr>
              <w:tabs>
                <w:tab w:val="left" w:pos="-720"/>
              </w:tabs>
              <w:suppressAutoHyphens/>
              <w:spacing w:line="240" w:lineRule="auto"/>
              <w:rPr>
                <w:noProof/>
                <w:szCs w:val="22"/>
                <w:lang w:val="en-US"/>
              </w:rPr>
            </w:pPr>
          </w:p>
        </w:tc>
        <w:tc>
          <w:tcPr>
            <w:tcW w:w="4678" w:type="dxa"/>
            <w:hideMark/>
          </w:tcPr>
          <w:p w14:paraId="13DB44FE" w14:textId="77777777" w:rsidR="006A070B" w:rsidRDefault="006A070B">
            <w:pPr>
              <w:tabs>
                <w:tab w:val="left" w:pos="-720"/>
                <w:tab w:val="left" w:pos="4536"/>
              </w:tabs>
              <w:suppressAutoHyphens/>
              <w:spacing w:line="240" w:lineRule="auto"/>
              <w:rPr>
                <w:b/>
                <w:noProof/>
                <w:szCs w:val="22"/>
                <w:lang w:val="sv-SE"/>
              </w:rPr>
            </w:pPr>
            <w:r>
              <w:rPr>
                <w:b/>
                <w:noProof/>
                <w:szCs w:val="22"/>
                <w:lang w:val="sv-SE"/>
              </w:rPr>
              <w:t>Sverige</w:t>
            </w:r>
          </w:p>
          <w:p w14:paraId="5DF27ABF" w14:textId="77777777" w:rsidR="006A070B" w:rsidRDefault="006A070B">
            <w:pPr>
              <w:rPr>
                <w:lang w:val="es-ES"/>
              </w:rPr>
            </w:pPr>
            <w:r>
              <w:rPr>
                <w:lang w:val="es-ES"/>
              </w:rPr>
              <w:t>Zentiva Denmark ApS</w:t>
            </w:r>
          </w:p>
          <w:p w14:paraId="04A625A8" w14:textId="77777777" w:rsidR="003264B9" w:rsidRPr="00A13F49" w:rsidRDefault="003264B9" w:rsidP="003264B9">
            <w:pPr>
              <w:rPr>
                <w:ins w:id="270" w:author="Author"/>
                <w:szCs w:val="22"/>
                <w:lang w:val="es-ES"/>
              </w:rPr>
            </w:pPr>
            <w:ins w:id="271" w:author="Author">
              <w:r w:rsidRPr="00EF6416">
                <w:rPr>
                  <w:szCs w:val="22"/>
                  <w:lang w:val="es-ES"/>
                </w:rPr>
                <w:t>Danmark</w:t>
              </w:r>
            </w:ins>
          </w:p>
          <w:p w14:paraId="3A5BCD40" w14:textId="77777777" w:rsidR="006A070B" w:rsidRDefault="006A070B">
            <w:pPr>
              <w:spacing w:line="240" w:lineRule="auto"/>
              <w:rPr>
                <w:noProof/>
                <w:szCs w:val="22"/>
                <w:lang w:val="sv-SE"/>
              </w:rPr>
            </w:pPr>
            <w:r>
              <w:rPr>
                <w:lang w:val="es-ES"/>
              </w:rPr>
              <w:t>Tel: +46 840 838 822</w:t>
            </w:r>
            <w:r>
              <w:rPr>
                <w:lang w:val="sv-SE"/>
              </w:rPr>
              <w:t> </w:t>
            </w:r>
          </w:p>
        </w:tc>
      </w:tr>
      <w:tr w:rsidR="006A070B" w14:paraId="5434C071" w14:textId="77777777" w:rsidTr="006A070B">
        <w:trPr>
          <w:cantSplit/>
        </w:trPr>
        <w:tc>
          <w:tcPr>
            <w:tcW w:w="4678" w:type="dxa"/>
            <w:gridSpan w:val="2"/>
          </w:tcPr>
          <w:p w14:paraId="50A41A76" w14:textId="77777777" w:rsidR="006A070B" w:rsidRDefault="006A070B">
            <w:pPr>
              <w:spacing w:line="240" w:lineRule="auto"/>
              <w:rPr>
                <w:b/>
                <w:noProof/>
                <w:szCs w:val="22"/>
                <w:lang w:val="pl-PL"/>
              </w:rPr>
            </w:pPr>
            <w:r>
              <w:rPr>
                <w:b/>
                <w:noProof/>
                <w:szCs w:val="22"/>
                <w:lang w:val="pl-PL"/>
              </w:rPr>
              <w:lastRenderedPageBreak/>
              <w:t>Latvija</w:t>
            </w:r>
          </w:p>
          <w:p w14:paraId="4297F935" w14:textId="77777777" w:rsidR="00013D34" w:rsidRPr="000028BB" w:rsidRDefault="00013D34" w:rsidP="00013D34">
            <w:pPr>
              <w:tabs>
                <w:tab w:val="clear" w:pos="567"/>
                <w:tab w:val="left" w:pos="720"/>
              </w:tabs>
              <w:spacing w:line="240" w:lineRule="auto"/>
              <w:rPr>
                <w:ins w:id="272" w:author="Author"/>
                <w:noProof/>
                <w:szCs w:val="22"/>
              </w:rPr>
            </w:pPr>
            <w:ins w:id="273" w:author="Author">
              <w:r w:rsidRPr="000028BB">
                <w:rPr>
                  <w:noProof/>
                  <w:szCs w:val="22"/>
                </w:rPr>
                <w:t xml:space="preserve">Azurity Pharmaceuticals Ireland Ltd. </w:t>
              </w:r>
            </w:ins>
          </w:p>
          <w:p w14:paraId="45ABB5C3" w14:textId="77777777" w:rsidR="00507EB2" w:rsidRPr="00A13F49" w:rsidRDefault="00507EB2" w:rsidP="00507EB2">
            <w:pPr>
              <w:tabs>
                <w:tab w:val="clear" w:pos="567"/>
              </w:tabs>
              <w:spacing w:line="240" w:lineRule="auto"/>
              <w:rPr>
                <w:ins w:id="274" w:author="Author"/>
                <w:noProof/>
                <w:szCs w:val="22"/>
                <w:lang w:val="de-DE"/>
              </w:rPr>
            </w:pPr>
            <w:ins w:id="275" w:author="Author">
              <w:r w:rsidRPr="00F16B1C">
                <w:rPr>
                  <w:noProof/>
                  <w:szCs w:val="22"/>
                </w:rPr>
                <w:t>Īrija</w:t>
              </w:r>
            </w:ins>
          </w:p>
          <w:p w14:paraId="5B404603" w14:textId="77777777" w:rsidR="006A070B" w:rsidDel="00013D34" w:rsidRDefault="006A070B">
            <w:pPr>
              <w:rPr>
                <w:del w:id="276" w:author="Author"/>
              </w:rPr>
            </w:pPr>
            <w:del w:id="277" w:author="Author">
              <w:r w:rsidDel="00013D34">
                <w:rPr>
                  <w:lang w:val="pl-PL"/>
                </w:rPr>
                <w:delText>Covis Pharma Europe B.V.</w:delText>
              </w:r>
            </w:del>
          </w:p>
          <w:p w14:paraId="4BCAC02C" w14:textId="2D554A5B" w:rsidR="006A070B" w:rsidRDefault="006A070B">
            <w:r>
              <w:rPr>
                <w:lang w:val="pt-PT"/>
              </w:rPr>
              <w:t>Tel:</w:t>
            </w:r>
            <w:ins w:id="278" w:author="Author">
              <w:r w:rsidR="00507EB2">
                <w:rPr>
                  <w:lang w:val="pt-PT"/>
                </w:rPr>
                <w:t xml:space="preserve"> +371</w:t>
              </w:r>
            </w:ins>
            <w:r>
              <w:rPr>
                <w:lang w:val="pt-PT"/>
              </w:rPr>
              <w:t xml:space="preserve"> 80005962</w:t>
            </w:r>
          </w:p>
          <w:p w14:paraId="3C3B4515" w14:textId="77777777" w:rsidR="006A070B" w:rsidRDefault="006A070B">
            <w:pPr>
              <w:tabs>
                <w:tab w:val="left" w:pos="-720"/>
              </w:tabs>
              <w:suppressAutoHyphens/>
              <w:spacing w:line="240" w:lineRule="auto"/>
              <w:rPr>
                <w:noProof/>
                <w:szCs w:val="22"/>
                <w:lang w:val="pt-PT"/>
              </w:rPr>
            </w:pPr>
          </w:p>
        </w:tc>
        <w:tc>
          <w:tcPr>
            <w:tcW w:w="4678" w:type="dxa"/>
            <w:hideMark/>
          </w:tcPr>
          <w:p w14:paraId="48D5FC16" w14:textId="77777777" w:rsidR="006A070B" w:rsidRDefault="006A070B">
            <w:pPr>
              <w:tabs>
                <w:tab w:val="left" w:pos="-720"/>
              </w:tabs>
              <w:suppressAutoHyphens/>
              <w:spacing w:line="240" w:lineRule="auto"/>
              <w:rPr>
                <w:noProof/>
                <w:szCs w:val="22"/>
                <w:lang w:val="en-US"/>
              </w:rPr>
            </w:pPr>
          </w:p>
        </w:tc>
      </w:tr>
      <w:bookmarkEnd w:id="114"/>
    </w:tbl>
    <w:p w14:paraId="06C790D6" w14:textId="77777777" w:rsidR="0076477D" w:rsidRPr="006D3A51" w:rsidRDefault="0076477D" w:rsidP="002F557C">
      <w:pPr>
        <w:tabs>
          <w:tab w:val="clear" w:pos="567"/>
        </w:tabs>
        <w:spacing w:line="240" w:lineRule="auto"/>
        <w:ind w:right="-2"/>
        <w:outlineLvl w:val="0"/>
        <w:rPr>
          <w:b/>
          <w:bCs/>
          <w:szCs w:val="22"/>
          <w:lang w:val="pl-PL"/>
        </w:rPr>
      </w:pPr>
    </w:p>
    <w:p w14:paraId="310C16CB" w14:textId="5F880AC0" w:rsidR="0088302C" w:rsidRPr="002F557C" w:rsidRDefault="0088302C" w:rsidP="002F557C">
      <w:pPr>
        <w:tabs>
          <w:tab w:val="clear" w:pos="567"/>
        </w:tabs>
        <w:spacing w:line="240" w:lineRule="auto"/>
        <w:ind w:right="-2"/>
        <w:outlineLvl w:val="0"/>
        <w:rPr>
          <w:noProof/>
          <w:szCs w:val="22"/>
          <w:lang w:val="pl-PL"/>
        </w:rPr>
      </w:pPr>
      <w:r w:rsidRPr="002F557C">
        <w:rPr>
          <w:b/>
          <w:bCs/>
          <w:szCs w:val="22"/>
          <w:lang w:val="pl-PL"/>
        </w:rPr>
        <w:t>Data ostatniej aktualizacji ulotki</w:t>
      </w:r>
      <w:del w:id="279" w:author="Author">
        <w:r w:rsidRPr="002F557C" w:rsidDel="007F592D">
          <w:rPr>
            <w:b/>
            <w:bCs/>
            <w:szCs w:val="22"/>
            <w:lang w:val="pl-PL"/>
          </w:rPr>
          <w:delText xml:space="preserve">: </w:delText>
        </w:r>
        <w:r w:rsidR="00CD58D0" w:rsidRPr="00CD58D0" w:rsidDel="007F592D">
          <w:rPr>
            <w:b/>
            <w:bCs/>
            <w:szCs w:val="22"/>
            <w:lang w:val="pl-PL"/>
          </w:rPr>
          <w:delText>{miesiąc RRRR}</w:delText>
        </w:r>
      </w:del>
    </w:p>
    <w:p w14:paraId="37D3344D" w14:textId="77777777" w:rsidR="0088302C" w:rsidRPr="002F557C" w:rsidRDefault="0088302C" w:rsidP="002F557C">
      <w:pPr>
        <w:tabs>
          <w:tab w:val="clear" w:pos="567"/>
        </w:tabs>
        <w:spacing w:line="240" w:lineRule="auto"/>
        <w:ind w:right="-2"/>
        <w:rPr>
          <w:iCs/>
          <w:noProof/>
          <w:szCs w:val="22"/>
          <w:lang w:val="pl-PL"/>
        </w:rPr>
      </w:pPr>
    </w:p>
    <w:p w14:paraId="3C8A3D8C" w14:textId="77777777" w:rsidR="0088302C" w:rsidRPr="002F557C" w:rsidRDefault="0088302C" w:rsidP="002F557C">
      <w:pPr>
        <w:tabs>
          <w:tab w:val="clear" w:pos="567"/>
        </w:tabs>
        <w:spacing w:line="240" w:lineRule="auto"/>
        <w:ind w:right="-2"/>
        <w:rPr>
          <w:noProof/>
          <w:szCs w:val="22"/>
          <w:lang w:val="pl-PL"/>
        </w:rPr>
      </w:pPr>
      <w:r w:rsidRPr="002F557C">
        <w:rPr>
          <w:szCs w:val="22"/>
          <w:lang w:val="pl-PL"/>
        </w:rPr>
        <w:t xml:space="preserve">Szczegółowe informacje o tym leku znajdują się na stronie internetowej Europejskiej Agencji Leków: </w:t>
      </w:r>
      <w:r>
        <w:fldChar w:fldCharType="begin"/>
      </w:r>
      <w:r w:rsidRPr="00CE40D3">
        <w:rPr>
          <w:lang w:val="pl-PL"/>
          <w:rPrChange w:id="280" w:author="Author">
            <w:rPr/>
          </w:rPrChange>
        </w:rPr>
        <w:instrText>HYPERLINK "http://www.ema.europa.eu/"</w:instrText>
      </w:r>
      <w:r>
        <w:fldChar w:fldCharType="separate"/>
      </w:r>
      <w:r w:rsidRPr="002F557C">
        <w:rPr>
          <w:color w:val="0000FF"/>
          <w:szCs w:val="22"/>
          <w:u w:val="single"/>
          <w:lang w:val="pl-PL"/>
        </w:rPr>
        <w:t>http://www.ema.europa.eu</w:t>
      </w:r>
      <w:r>
        <w:fldChar w:fldCharType="end"/>
      </w:r>
      <w:r w:rsidRPr="002F557C">
        <w:rPr>
          <w:szCs w:val="22"/>
          <w:lang w:val="pl-PL"/>
        </w:rPr>
        <w:t>.</w:t>
      </w:r>
    </w:p>
    <w:p w14:paraId="1E67F9F4" w14:textId="77777777" w:rsidR="0088302C" w:rsidRDefault="0088302C" w:rsidP="002F557C">
      <w:pPr>
        <w:keepNext/>
        <w:keepLines/>
        <w:tabs>
          <w:tab w:val="clear" w:pos="567"/>
        </w:tabs>
        <w:spacing w:line="240" w:lineRule="auto"/>
        <w:jc w:val="both"/>
        <w:rPr>
          <w:b/>
          <w:kern w:val="1"/>
          <w:szCs w:val="22"/>
          <w:lang w:val="pl-PL"/>
        </w:rPr>
      </w:pPr>
    </w:p>
    <w:p w14:paraId="15ECD42B" w14:textId="77777777" w:rsidR="009C3239" w:rsidRPr="002F557C" w:rsidRDefault="009C3239" w:rsidP="002F557C">
      <w:pPr>
        <w:keepNext/>
        <w:keepLines/>
        <w:tabs>
          <w:tab w:val="clear" w:pos="567"/>
        </w:tabs>
        <w:spacing w:line="240" w:lineRule="auto"/>
        <w:jc w:val="both"/>
        <w:rPr>
          <w:b/>
          <w:kern w:val="1"/>
          <w:szCs w:val="22"/>
          <w:lang w:val="pl-PL"/>
        </w:rPr>
      </w:pPr>
      <w:r>
        <w:rPr>
          <w:b/>
          <w:kern w:val="1"/>
          <w:szCs w:val="22"/>
          <w:lang w:val="pl-PL"/>
        </w:rPr>
        <w:t>Instrukcja obsługi</w:t>
      </w:r>
    </w:p>
    <w:p w14:paraId="399436E2" w14:textId="77777777" w:rsidR="0088302C" w:rsidRPr="002F557C" w:rsidRDefault="0088302C" w:rsidP="002F557C">
      <w:pPr>
        <w:keepNext/>
        <w:keepLines/>
        <w:tabs>
          <w:tab w:val="clear" w:pos="567"/>
        </w:tabs>
        <w:spacing w:line="240" w:lineRule="auto"/>
        <w:jc w:val="both"/>
        <w:rPr>
          <w:noProof/>
          <w:szCs w:val="22"/>
          <w:lang w:val="pl-PL"/>
        </w:rPr>
      </w:pPr>
    </w:p>
    <w:p w14:paraId="060A5DF6" w14:textId="77777777" w:rsidR="0088302C" w:rsidRPr="002F557C" w:rsidRDefault="0088302C" w:rsidP="00973EF7">
      <w:pPr>
        <w:keepNext/>
        <w:keepLines/>
        <w:autoSpaceDE w:val="0"/>
        <w:autoSpaceDN w:val="0"/>
        <w:adjustRightInd w:val="0"/>
        <w:spacing w:line="240" w:lineRule="auto"/>
        <w:rPr>
          <w:szCs w:val="22"/>
          <w:lang w:val="pl-PL" w:eastAsia="en-GB"/>
        </w:rPr>
      </w:pPr>
      <w:r w:rsidRPr="002F557C">
        <w:rPr>
          <w:szCs w:val="22"/>
          <w:lang w:val="pl-PL"/>
        </w:rPr>
        <w:t xml:space="preserve">Ten punkt zawiera informacje dotyczące sposobu używania inhalatora Genuair. </w:t>
      </w:r>
      <w:r w:rsidR="00A93886" w:rsidRPr="00B55AE5">
        <w:rPr>
          <w:szCs w:val="22"/>
          <w:lang w:val="pl-PL"/>
        </w:rPr>
        <w:t>Ważne jest, by przeczytać te informacje, ponieważ inhalator Genuair może działać inaczej niż inhalatory wcześniej używane przez pacjenta.</w:t>
      </w:r>
      <w:r w:rsidR="00A93886">
        <w:rPr>
          <w:szCs w:val="22"/>
          <w:lang w:val="pl-PL"/>
        </w:rPr>
        <w:t xml:space="preserve"> </w:t>
      </w:r>
      <w:r w:rsidRPr="002F557C">
        <w:rPr>
          <w:szCs w:val="22"/>
          <w:lang w:val="pl-PL"/>
        </w:rPr>
        <w:t xml:space="preserve">W razie jakichkolwiek pytań dotyczących sposobu używania inhalatora, </w:t>
      </w:r>
      <w:r w:rsidR="00A31935">
        <w:rPr>
          <w:szCs w:val="22"/>
          <w:lang w:val="pl-PL"/>
        </w:rPr>
        <w:t>należy</w:t>
      </w:r>
      <w:r w:rsidRPr="002F557C">
        <w:rPr>
          <w:szCs w:val="22"/>
          <w:lang w:val="pl-PL"/>
        </w:rPr>
        <w:t xml:space="preserve"> skontaktować się z lekarzem, farmaceutą lub pielęgniarką w celu uzyskania pomocy.</w:t>
      </w:r>
    </w:p>
    <w:p w14:paraId="56C36262" w14:textId="77777777" w:rsidR="0088302C" w:rsidRPr="002F557C" w:rsidRDefault="0088302C" w:rsidP="002F557C">
      <w:pPr>
        <w:autoSpaceDE w:val="0"/>
        <w:autoSpaceDN w:val="0"/>
        <w:adjustRightInd w:val="0"/>
        <w:spacing w:line="240" w:lineRule="auto"/>
        <w:ind w:right="-2"/>
        <w:rPr>
          <w:szCs w:val="22"/>
          <w:lang w:val="pl-PL"/>
        </w:rPr>
      </w:pPr>
    </w:p>
    <w:p w14:paraId="20A23666" w14:textId="77777777" w:rsidR="009C3239" w:rsidRPr="00882C74" w:rsidRDefault="009C3239" w:rsidP="009C3239">
      <w:pPr>
        <w:tabs>
          <w:tab w:val="left" w:pos="-1440"/>
          <w:tab w:val="left" w:pos="-720"/>
        </w:tabs>
        <w:spacing w:after="240" w:line="240" w:lineRule="auto"/>
        <w:rPr>
          <w:szCs w:val="22"/>
          <w:lang w:val="pl-PL"/>
        </w:rPr>
      </w:pPr>
      <w:r w:rsidRPr="00B55AE5">
        <w:rPr>
          <w:szCs w:val="22"/>
          <w:lang w:val="pl-PL"/>
        </w:rPr>
        <w:t>Ta Instrukcja obsługi została podzielona na następujące części:</w:t>
      </w:r>
    </w:p>
    <w:p w14:paraId="0A0DB702" w14:textId="77777777" w:rsidR="009C3239" w:rsidRPr="00882C74" w:rsidRDefault="009C3239" w:rsidP="009C3239">
      <w:pPr>
        <w:numPr>
          <w:ilvl w:val="0"/>
          <w:numId w:val="31"/>
        </w:numPr>
        <w:tabs>
          <w:tab w:val="left" w:pos="-1440"/>
          <w:tab w:val="left" w:pos="-720"/>
        </w:tabs>
        <w:spacing w:line="240" w:lineRule="auto"/>
        <w:ind w:left="714" w:hanging="357"/>
        <w:rPr>
          <w:kern w:val="22"/>
          <w:szCs w:val="22"/>
          <w:lang w:val="pl-PL"/>
        </w:rPr>
      </w:pPr>
      <w:r w:rsidRPr="00882C74">
        <w:rPr>
          <w:kern w:val="22"/>
          <w:szCs w:val="22"/>
          <w:lang w:val="pl-PL"/>
        </w:rPr>
        <w:t>Na początku</w:t>
      </w:r>
      <w:r w:rsidRPr="00882C74">
        <w:rPr>
          <w:kern w:val="22"/>
          <w:szCs w:val="22"/>
          <w:lang w:val="pl-PL"/>
        </w:rPr>
        <w:tab/>
      </w:r>
      <w:r w:rsidRPr="00882C74">
        <w:rPr>
          <w:kern w:val="22"/>
          <w:szCs w:val="22"/>
          <w:lang w:val="pl-PL"/>
        </w:rPr>
        <w:tab/>
      </w:r>
      <w:r w:rsidRPr="00882C74">
        <w:rPr>
          <w:kern w:val="22"/>
          <w:szCs w:val="22"/>
          <w:lang w:val="pl-PL"/>
        </w:rPr>
        <w:tab/>
      </w:r>
    </w:p>
    <w:p w14:paraId="4B3273EF" w14:textId="77777777" w:rsidR="009C3239" w:rsidRPr="00882C74" w:rsidRDefault="009C3239" w:rsidP="009C3239">
      <w:pPr>
        <w:numPr>
          <w:ilvl w:val="0"/>
          <w:numId w:val="31"/>
        </w:numPr>
        <w:tabs>
          <w:tab w:val="left" w:pos="-1440"/>
          <w:tab w:val="left" w:pos="-720"/>
        </w:tabs>
        <w:spacing w:line="240" w:lineRule="auto"/>
        <w:ind w:left="714" w:hanging="357"/>
        <w:rPr>
          <w:kern w:val="22"/>
          <w:szCs w:val="22"/>
          <w:lang w:val="pl-PL"/>
        </w:rPr>
      </w:pPr>
      <w:r w:rsidRPr="00882C74">
        <w:rPr>
          <w:kern w:val="22"/>
          <w:szCs w:val="22"/>
          <w:lang w:val="pl-PL"/>
        </w:rPr>
        <w:t>Krok 1: Przygotowanie dawki</w:t>
      </w:r>
      <w:r w:rsidRPr="00882C74">
        <w:rPr>
          <w:kern w:val="22"/>
          <w:szCs w:val="22"/>
          <w:lang w:val="pl-PL"/>
        </w:rPr>
        <w:tab/>
      </w:r>
    </w:p>
    <w:p w14:paraId="6996781B" w14:textId="77777777" w:rsidR="009C3239" w:rsidRPr="00882C74" w:rsidRDefault="009C3239" w:rsidP="009C3239">
      <w:pPr>
        <w:numPr>
          <w:ilvl w:val="0"/>
          <w:numId w:val="31"/>
        </w:numPr>
        <w:tabs>
          <w:tab w:val="left" w:pos="-1440"/>
          <w:tab w:val="left" w:pos="-720"/>
        </w:tabs>
        <w:spacing w:line="240" w:lineRule="auto"/>
        <w:ind w:left="714" w:hanging="357"/>
        <w:rPr>
          <w:kern w:val="22"/>
          <w:szCs w:val="22"/>
          <w:lang w:val="pl-PL"/>
        </w:rPr>
      </w:pPr>
      <w:r w:rsidRPr="00882C74">
        <w:rPr>
          <w:kern w:val="22"/>
          <w:szCs w:val="22"/>
          <w:lang w:val="pl-PL"/>
        </w:rPr>
        <w:t>Krok 2: Inhalacja leku</w:t>
      </w:r>
    </w:p>
    <w:p w14:paraId="4C8A8D4F" w14:textId="77777777" w:rsidR="009C3239" w:rsidRDefault="009C3239" w:rsidP="00973EF7">
      <w:pPr>
        <w:numPr>
          <w:ilvl w:val="0"/>
          <w:numId w:val="31"/>
        </w:numPr>
        <w:tabs>
          <w:tab w:val="left" w:pos="-1440"/>
          <w:tab w:val="left" w:pos="-720"/>
        </w:tabs>
        <w:spacing w:line="240" w:lineRule="auto"/>
        <w:ind w:left="714" w:hanging="357"/>
        <w:rPr>
          <w:kern w:val="22"/>
          <w:szCs w:val="22"/>
          <w:lang w:val="pl-PL"/>
        </w:rPr>
      </w:pPr>
      <w:r w:rsidRPr="00882C74">
        <w:rPr>
          <w:kern w:val="22"/>
          <w:szCs w:val="22"/>
          <w:lang w:val="pl-PL"/>
        </w:rPr>
        <w:t>Dodatkowe informacje</w:t>
      </w:r>
    </w:p>
    <w:p w14:paraId="7A5BDFF2" w14:textId="77777777" w:rsidR="00973EF7" w:rsidRPr="00973EF7" w:rsidRDefault="00973EF7" w:rsidP="00973EF7">
      <w:pPr>
        <w:tabs>
          <w:tab w:val="left" w:pos="-1440"/>
          <w:tab w:val="left" w:pos="-720"/>
        </w:tabs>
        <w:spacing w:line="240" w:lineRule="auto"/>
        <w:ind w:left="714"/>
        <w:rPr>
          <w:kern w:val="22"/>
          <w:szCs w:val="22"/>
          <w:lang w:val="pl-PL"/>
        </w:rPr>
      </w:pPr>
    </w:p>
    <w:p w14:paraId="31AB355C" w14:textId="77777777" w:rsidR="009C3239" w:rsidRPr="00F10AB4" w:rsidRDefault="009C3239" w:rsidP="009C3239">
      <w:pPr>
        <w:tabs>
          <w:tab w:val="clear" w:pos="567"/>
          <w:tab w:val="left" w:pos="708"/>
        </w:tabs>
        <w:spacing w:after="240" w:line="280" w:lineRule="exact"/>
        <w:rPr>
          <w:b/>
          <w:szCs w:val="22"/>
          <w:lang w:val="pl-PL"/>
        </w:rPr>
      </w:pPr>
      <w:r w:rsidRPr="00F10AB4">
        <w:rPr>
          <w:b/>
          <w:szCs w:val="22"/>
          <w:lang w:val="pl-PL"/>
        </w:rPr>
        <w:t>Na początku</w:t>
      </w:r>
    </w:p>
    <w:p w14:paraId="102ADA60" w14:textId="77777777" w:rsidR="009C3239" w:rsidRPr="00882C74" w:rsidRDefault="009C3239" w:rsidP="009C3239">
      <w:pPr>
        <w:tabs>
          <w:tab w:val="clear" w:pos="567"/>
          <w:tab w:val="left" w:pos="708"/>
        </w:tabs>
        <w:autoSpaceDE w:val="0"/>
        <w:autoSpaceDN w:val="0"/>
        <w:adjustRightInd w:val="0"/>
        <w:spacing w:after="240" w:line="240" w:lineRule="auto"/>
        <w:rPr>
          <w:b/>
          <w:szCs w:val="22"/>
          <w:lang w:val="pl-PL"/>
        </w:rPr>
      </w:pPr>
      <w:r w:rsidRPr="00F10AB4">
        <w:rPr>
          <w:b/>
          <w:szCs w:val="22"/>
          <w:lang w:val="pl-PL"/>
        </w:rPr>
        <w:t xml:space="preserve">Należy przeczytać podaną niżej </w:t>
      </w:r>
      <w:r>
        <w:rPr>
          <w:b/>
          <w:szCs w:val="22"/>
          <w:lang w:val="pl-PL"/>
        </w:rPr>
        <w:t>I</w:t>
      </w:r>
      <w:r w:rsidRPr="00F10AB4">
        <w:rPr>
          <w:b/>
          <w:szCs w:val="22"/>
          <w:lang w:val="pl-PL"/>
        </w:rPr>
        <w:t xml:space="preserve">nstrukcję obsługi przed rozpoczęciem stosowania tego leku. </w:t>
      </w:r>
    </w:p>
    <w:p w14:paraId="57084115" w14:textId="77777777" w:rsidR="009C3239" w:rsidRPr="00F10AB4" w:rsidRDefault="009C3239" w:rsidP="009C3239">
      <w:pPr>
        <w:tabs>
          <w:tab w:val="clear" w:pos="567"/>
        </w:tabs>
        <w:spacing w:line="240" w:lineRule="auto"/>
        <w:rPr>
          <w:noProof/>
          <w:szCs w:val="22"/>
          <w:lang w:val="pl-PL"/>
        </w:rPr>
      </w:pPr>
      <w:r w:rsidRPr="00F10AB4">
        <w:rPr>
          <w:szCs w:val="22"/>
          <w:lang w:val="pl-PL"/>
        </w:rPr>
        <w:t>Zapoznanie się z budową inhalatora Genuair.</w:t>
      </w:r>
    </w:p>
    <w:p w14:paraId="7C1E972A" w14:textId="58DE71E7" w:rsidR="00C314C2" w:rsidDel="00AF3FF4" w:rsidRDefault="00C314C2" w:rsidP="009C3239">
      <w:pPr>
        <w:tabs>
          <w:tab w:val="clear" w:pos="567"/>
          <w:tab w:val="left" w:pos="708"/>
        </w:tabs>
        <w:autoSpaceDE w:val="0"/>
        <w:autoSpaceDN w:val="0"/>
        <w:adjustRightInd w:val="0"/>
        <w:spacing w:after="240" w:line="280" w:lineRule="exact"/>
        <w:ind w:right="-2"/>
        <w:jc w:val="both"/>
        <w:rPr>
          <w:ins w:id="281" w:author="Author"/>
          <w:del w:id="282" w:author="Author"/>
          <w:b/>
          <w:szCs w:val="22"/>
          <w:lang w:val="pl-PL"/>
        </w:rPr>
      </w:pPr>
    </w:p>
    <w:p w14:paraId="0BE38D2E" w14:textId="68C47E50" w:rsidR="00C314C2" w:rsidDel="00AF3FF4" w:rsidRDefault="00C314C2" w:rsidP="009C3239">
      <w:pPr>
        <w:tabs>
          <w:tab w:val="clear" w:pos="567"/>
          <w:tab w:val="left" w:pos="708"/>
        </w:tabs>
        <w:autoSpaceDE w:val="0"/>
        <w:autoSpaceDN w:val="0"/>
        <w:adjustRightInd w:val="0"/>
        <w:spacing w:after="240" w:line="280" w:lineRule="exact"/>
        <w:ind w:right="-2"/>
        <w:jc w:val="both"/>
        <w:rPr>
          <w:ins w:id="283" w:author="Author"/>
          <w:del w:id="284" w:author="Author"/>
          <w:b/>
          <w:szCs w:val="22"/>
          <w:lang w:val="pl-PL"/>
        </w:rPr>
      </w:pPr>
    </w:p>
    <w:p w14:paraId="53AC89F4" w14:textId="552EA345" w:rsidR="00C314C2" w:rsidDel="00AF3FF4" w:rsidRDefault="00C314C2" w:rsidP="009C3239">
      <w:pPr>
        <w:tabs>
          <w:tab w:val="clear" w:pos="567"/>
          <w:tab w:val="left" w:pos="708"/>
        </w:tabs>
        <w:autoSpaceDE w:val="0"/>
        <w:autoSpaceDN w:val="0"/>
        <w:adjustRightInd w:val="0"/>
        <w:spacing w:after="240" w:line="280" w:lineRule="exact"/>
        <w:ind w:right="-2"/>
        <w:jc w:val="both"/>
        <w:rPr>
          <w:ins w:id="285" w:author="Author"/>
          <w:del w:id="286" w:author="Author"/>
          <w:b/>
          <w:szCs w:val="22"/>
          <w:lang w:val="pl-PL"/>
        </w:rPr>
      </w:pPr>
    </w:p>
    <w:p w14:paraId="0515DA9D" w14:textId="793A7098" w:rsidR="00C314C2" w:rsidDel="00AF3FF4" w:rsidRDefault="00C314C2" w:rsidP="009C3239">
      <w:pPr>
        <w:tabs>
          <w:tab w:val="clear" w:pos="567"/>
          <w:tab w:val="left" w:pos="708"/>
        </w:tabs>
        <w:autoSpaceDE w:val="0"/>
        <w:autoSpaceDN w:val="0"/>
        <w:adjustRightInd w:val="0"/>
        <w:spacing w:after="240" w:line="280" w:lineRule="exact"/>
        <w:ind w:right="-2"/>
        <w:jc w:val="both"/>
        <w:rPr>
          <w:ins w:id="287" w:author="Author"/>
          <w:del w:id="288" w:author="Author"/>
          <w:b/>
          <w:szCs w:val="22"/>
          <w:lang w:val="pl-PL"/>
        </w:rPr>
      </w:pPr>
    </w:p>
    <w:p w14:paraId="147B0DFF" w14:textId="77777777" w:rsidR="00C314C2" w:rsidRDefault="00C314C2" w:rsidP="009C3239">
      <w:pPr>
        <w:tabs>
          <w:tab w:val="clear" w:pos="567"/>
          <w:tab w:val="left" w:pos="708"/>
        </w:tabs>
        <w:autoSpaceDE w:val="0"/>
        <w:autoSpaceDN w:val="0"/>
        <w:adjustRightInd w:val="0"/>
        <w:spacing w:after="240" w:line="280" w:lineRule="exact"/>
        <w:ind w:right="-2"/>
        <w:jc w:val="both"/>
        <w:rPr>
          <w:ins w:id="289" w:author="Author"/>
          <w:b/>
          <w:szCs w:val="22"/>
          <w:lang w:val="pl-PL"/>
        </w:rPr>
      </w:pPr>
    </w:p>
    <w:p w14:paraId="72B5A2E9" w14:textId="6594B1EF" w:rsidR="009C3239" w:rsidRPr="002B474B" w:rsidRDefault="00EC0972" w:rsidP="009C3239">
      <w:pPr>
        <w:tabs>
          <w:tab w:val="clear" w:pos="567"/>
          <w:tab w:val="left" w:pos="708"/>
        </w:tabs>
        <w:autoSpaceDE w:val="0"/>
        <w:autoSpaceDN w:val="0"/>
        <w:adjustRightInd w:val="0"/>
        <w:spacing w:after="240" w:line="280" w:lineRule="exact"/>
        <w:ind w:right="-2"/>
        <w:jc w:val="both"/>
        <w:rPr>
          <w:b/>
          <w:szCs w:val="22"/>
          <w:lang w:val="pl-PL"/>
        </w:rPr>
      </w:pPr>
      <w:r>
        <w:rPr>
          <w:noProof/>
        </w:rPr>
        <mc:AlternateContent>
          <mc:Choice Requires="wps">
            <w:drawing>
              <wp:anchor distT="0" distB="0" distL="114300" distR="114300" simplePos="0" relativeHeight="251665408" behindDoc="0" locked="0" layoutInCell="1" allowOverlap="1" wp14:anchorId="62209F84" wp14:editId="2D0448F4">
                <wp:simplePos x="0" y="0"/>
                <wp:positionH relativeFrom="column">
                  <wp:posOffset>332740</wp:posOffset>
                </wp:positionH>
                <wp:positionV relativeFrom="paragraph">
                  <wp:posOffset>280670</wp:posOffset>
                </wp:positionV>
                <wp:extent cx="1918970" cy="657860"/>
                <wp:effectExtent l="4445" t="0" r="635" b="3810"/>
                <wp:wrapNone/>
                <wp:docPr id="906162906" name="Text Box 40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918970" cy="6578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CA7559C" w14:textId="77777777" w:rsidR="009C3239" w:rsidRPr="00F10AB4" w:rsidRDefault="009C3239" w:rsidP="009C3239">
                            <w:pPr>
                              <w:rPr>
                                <w:b/>
                                <w:lang w:val="pl-PL"/>
                              </w:rPr>
                            </w:pPr>
                            <w:r w:rsidRPr="00F10AB4">
                              <w:rPr>
                                <w:b/>
                                <w:lang w:val="pl-PL"/>
                              </w:rPr>
                              <w:t>Okienko kontrolne</w:t>
                            </w:r>
                          </w:p>
                          <w:p w14:paraId="2A8BFFA4" w14:textId="77777777" w:rsidR="009C3239" w:rsidRPr="00F10AB4" w:rsidRDefault="009C3239" w:rsidP="009C3239">
                            <w:pPr>
                              <w:rPr>
                                <w:lang w:val="pl-PL"/>
                              </w:rPr>
                            </w:pPr>
                            <w:r w:rsidRPr="00F10AB4">
                              <w:rPr>
                                <w:lang w:val="pl-PL"/>
                              </w:rPr>
                              <w:t>Zielony = inhalator jest gotowy do użycia</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2209F84" id="Text Box 403" o:spid="_x0000_s1066" type="#_x0000_t202" style="position:absolute;left:0;text-align:left;margin-left:26.2pt;margin-top:22.1pt;width:151.1pt;height:51.8pt;z-index:25166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L9s/5QEAAKkDAAAOAAAAZHJzL2Uyb0RvYy54bWysU8tu2zAQvBfoPxC817IExw/BcpAmSFEg&#10;bQqk/QCKoiSiEpdd0pbcr++Schy3vQW5ECSXmp2ZHW2vx75jB4VOgyl4OptzpoyESpum4D++339Y&#10;c+a8MJXowKiCH5Xj17v377aDzVUGLXSVQkYgxuWDLXjrvc2TxMlW9cLNwCpDxRqwF56O2CQVioHQ&#10;+y7J5vNlMgBWFkEq5+j2biryXcSvayX9Y1075VlXcOLm44pxLcOa7LYib1DYVssTDfEKFr3Qhpqe&#10;oe6EF2yP+j+oXksEB7WfSegTqGstVdRAatL5P2qeWmFV1ELmOHu2yb0drPx6eLLfkPnxI4w0wCjC&#10;2QeQPx0zcNsK06gbRBhaJSpqnAbLksG6/PRpsNrlLoCUwxeoaMhi7yECjTX2wRXSyQidBnA8m65G&#10;z2RouUnXmxWVJNWWV6v1Mk4lEfnz1xad/6SgZ2FTcKShRnRxeHA+sBH585PQzMC97ro42M78dUEP&#10;w01kHwhP1P1YjkxXBc+yoC2oKaE6kh6EKS+Ub9q0gL85GygrBXe/9gIVZ91nQ55s0sUihCseFler&#10;jA54WSkvK8JIgiq452za3vopkHuLummp0zQFAzfkY62jxBdWJ/6Uh6j8lN0QuMtzfPXyh+3+AAAA&#10;//8DAFBLAwQUAAYACAAAACEAixIFH90AAAAJAQAADwAAAGRycy9kb3ducmV2LnhtbEyPwU7DMBBE&#10;70j8g7VI3KhNcNoS4lQIxBVEoUjc3HibRMTrKHab8PcsJziu5mnmbbmZfS9OOMYukIHrhQKBVAfX&#10;UWPg/e3pag0iJkvO9oHQwDdG2FTnZ6UtXJjoFU/b1AguoVhYA21KQyFlrFv0Ni7CgMTZIYzeJj7H&#10;RrrRTlzue5kptZTedsQLrR3wocX6a3v0BnbPh88PrV6aR58PU5iVJH8rjbm8mO/vQCSc0x8Mv/qs&#10;DhU77cORXBS9gTzTTBrQOgPB+U2ulyD2DOrVGmRVyv8fVD8AAAD//wMAUEsBAi0AFAAGAAgAAAAh&#10;ALaDOJL+AAAA4QEAABMAAAAAAAAAAAAAAAAAAAAAAFtDb250ZW50X1R5cGVzXS54bWxQSwECLQAU&#10;AAYACAAAACEAOP0h/9YAAACUAQAACwAAAAAAAAAAAAAAAAAvAQAAX3JlbHMvLnJlbHNQSwECLQAU&#10;AAYACAAAACEAwi/bP+UBAACpAwAADgAAAAAAAAAAAAAAAAAuAgAAZHJzL2Uyb0RvYy54bWxQSwEC&#10;LQAUAAYACAAAACEAixIFH90AAAAJAQAADwAAAAAAAAAAAAAAAAA/BAAAZHJzL2Rvd25yZXYueG1s&#10;UEsFBgAAAAAEAAQA8wAAAEkFAAAAAA==&#10;" filled="f" stroked="f">
                <v:textbox>
                  <w:txbxContent>
                    <w:p w14:paraId="2CA7559C" w14:textId="77777777" w:rsidR="009C3239" w:rsidRPr="00F10AB4" w:rsidRDefault="009C3239" w:rsidP="009C3239">
                      <w:pPr>
                        <w:rPr>
                          <w:b/>
                          <w:lang w:val="pl-PL"/>
                        </w:rPr>
                      </w:pPr>
                      <w:r w:rsidRPr="00F10AB4">
                        <w:rPr>
                          <w:b/>
                          <w:lang w:val="pl-PL"/>
                        </w:rPr>
                        <w:t>Okienko kontrolne</w:t>
                      </w:r>
                    </w:p>
                    <w:p w14:paraId="2A8BFFA4" w14:textId="77777777" w:rsidR="009C3239" w:rsidRPr="00F10AB4" w:rsidRDefault="009C3239" w:rsidP="009C3239">
                      <w:pPr>
                        <w:rPr>
                          <w:lang w:val="pl-PL"/>
                        </w:rPr>
                      </w:pPr>
                      <w:r w:rsidRPr="00F10AB4">
                        <w:rPr>
                          <w:lang w:val="pl-PL"/>
                        </w:rPr>
                        <w:t>Zielony = inhalator jest gotowy do użycia</w:t>
                      </w:r>
                    </w:p>
                  </w:txbxContent>
                </v:textbox>
              </v:shape>
            </w:pict>
          </mc:Fallback>
        </mc:AlternateContent>
      </w:r>
      <w:r>
        <w:rPr>
          <w:noProof/>
        </w:rPr>
        <mc:AlternateContent>
          <mc:Choice Requires="wps">
            <w:drawing>
              <wp:anchor distT="0" distB="0" distL="114300" distR="114300" simplePos="0" relativeHeight="251661312" behindDoc="0" locked="0" layoutInCell="1" allowOverlap="1" wp14:anchorId="18946A6A" wp14:editId="5D686D4B">
                <wp:simplePos x="0" y="0"/>
                <wp:positionH relativeFrom="column">
                  <wp:posOffset>3772535</wp:posOffset>
                </wp:positionH>
                <wp:positionV relativeFrom="paragraph">
                  <wp:posOffset>331470</wp:posOffset>
                </wp:positionV>
                <wp:extent cx="1380490" cy="499745"/>
                <wp:effectExtent l="0" t="0" r="4445" b="0"/>
                <wp:wrapNone/>
                <wp:docPr id="936975390" name="Text Box 39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80490" cy="4997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590FE68" w14:textId="77777777" w:rsidR="009C3239" w:rsidRPr="00F10AB4" w:rsidRDefault="009C3239" w:rsidP="009C3239">
                            <w:pPr>
                              <w:rPr>
                                <w:b/>
                                <w:lang w:val="pl-PL"/>
                              </w:rPr>
                            </w:pPr>
                            <w:r>
                              <w:rPr>
                                <w:b/>
                                <w:lang w:val="pl-PL"/>
                              </w:rPr>
                              <w:t>Pomarańczowy</w:t>
                            </w:r>
                            <w:r w:rsidRPr="00F10AB4">
                              <w:rPr>
                                <w:b/>
                                <w:lang w:val="pl-PL"/>
                              </w:rPr>
                              <w:t xml:space="preserve"> przycisk</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18946A6A" id="Text Box 399" o:spid="_x0000_s1067" type="#_x0000_t202" style="position:absolute;left:0;text-align:left;margin-left:297.05pt;margin-top:26.1pt;width:108.7pt;height:39.35pt;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FOdl5QEAAKkDAAAOAAAAZHJzL2Uyb0RvYy54bWysU8tu2zAQvBfoPxC815IdpYkFy0GaIEWB&#10;9AGk/QCKIiWiEpdd0pbcr++Schy3vRW9ECSXmp2ZHW1upqFne4XegK34cpFzpqyExti24t++Pry5&#10;5swHYRvRg1UVPyjPb7avX21GV6oVdNA3ChmBWF+OruJdCK7MMi87NQi/AKcsFTXgIAIdsc0aFCOh&#10;D322yvO32QjYOASpvKfb+7nItwlfayXDZ629CqyvOHELacW01nHNthtRtihcZ+SRhvgHFoMwlpqe&#10;oO5FEGyH5i+owUgEDzosJAwZaG2kShpIzTL/Q81TJ5xKWsgc7042+f8HKz/tn9wXZGF6BxMNMInw&#10;7hHkd88s3HXCtuoWEcZOiYYaL6Nl2eh8efw0Wu1LH0Hq8SM0NGSxC5CAJo1DdIV0MkKnARxOpqsp&#10;MBlbXlznxZpKkmrFen1VXKYWonz+2qEP7xUMLG4qjjTUhC72jz5ENqJ8fhKbWXgwfZ8G29vfLuhh&#10;vEnsI+GZepjqiZmm4quL2DiqqaE5kB6EOS+Ub9p0gD85GykrFfc/dgIVZ/0HS56sl0URw5UOxeXV&#10;ig54XqnPK8JKgqp44Gze3oU5kDuHpu2o0zwFC7fkozZJ4gurI3/KQ1J+zG4M3Pk5vXr5w7a/AAAA&#10;//8DAFBLAwQUAAYACAAAACEARxGm+t4AAAAKAQAADwAAAGRycy9kb3ducmV2LnhtbEyPwU7DMAyG&#10;70h7h8hI3FjSsk5raTpNIK4gxkDiljVeW9E4VZOt5e0xJ7jZ8qff319uZ9eLC46h86QhWSoQSLW3&#10;HTUaDm9PtxsQIRqypveEGr4xwLZaXJWmsH6iV7zsYyM4hEJhNLQxDoWUoW7RmbD0AxLfTn50JvI6&#10;NtKOZuJw18tUqbV0piP+0JoBH1qsv/Znp+H9+fT5sVIvzaPLhsnPSpLLpdY31/PuHkTEOf7B8KvP&#10;6lCx09GfyQbRa8jyVcIoD2kKgoFNkmQgjkzeqRxkVcr/FaofAAAA//8DAFBLAQItABQABgAIAAAA&#10;IQC2gziS/gAAAOEBAAATAAAAAAAAAAAAAAAAAAAAAABbQ29udGVudF9UeXBlc10ueG1sUEsBAi0A&#10;FAAGAAgAAAAhADj9If/WAAAAlAEAAAsAAAAAAAAAAAAAAAAALwEAAF9yZWxzLy5yZWxzUEsBAi0A&#10;FAAGAAgAAAAhAMcU52XlAQAAqQMAAA4AAAAAAAAAAAAAAAAALgIAAGRycy9lMm9Eb2MueG1sUEsB&#10;Ai0AFAAGAAgAAAAhAEcRpvreAAAACgEAAA8AAAAAAAAAAAAAAAAAPwQAAGRycy9kb3ducmV2Lnht&#10;bFBLBQYAAAAABAAEAPMAAABKBQAAAAA=&#10;" filled="f" stroked="f">
                <v:textbox>
                  <w:txbxContent>
                    <w:p w14:paraId="0590FE68" w14:textId="77777777" w:rsidR="009C3239" w:rsidRPr="00F10AB4" w:rsidRDefault="009C3239" w:rsidP="009C3239">
                      <w:pPr>
                        <w:rPr>
                          <w:b/>
                          <w:lang w:val="pl-PL"/>
                        </w:rPr>
                      </w:pPr>
                      <w:r>
                        <w:rPr>
                          <w:b/>
                          <w:lang w:val="pl-PL"/>
                        </w:rPr>
                        <w:t>Pomarańczowy</w:t>
                      </w:r>
                      <w:r w:rsidRPr="00F10AB4">
                        <w:rPr>
                          <w:b/>
                          <w:lang w:val="pl-PL"/>
                        </w:rPr>
                        <w:t xml:space="preserve"> przycisk</w:t>
                      </w:r>
                    </w:p>
                  </w:txbxContent>
                </v:textbox>
              </v:shape>
            </w:pict>
          </mc:Fallback>
        </mc:AlternateContent>
      </w:r>
      <w:r>
        <w:rPr>
          <w:noProof/>
        </w:rPr>
        <mc:AlternateContent>
          <mc:Choice Requires="wps">
            <w:drawing>
              <wp:anchor distT="0" distB="0" distL="114300" distR="114300" simplePos="0" relativeHeight="251662336" behindDoc="0" locked="0" layoutInCell="1" allowOverlap="1" wp14:anchorId="10C327B9" wp14:editId="1060EEF2">
                <wp:simplePos x="0" y="0"/>
                <wp:positionH relativeFrom="column">
                  <wp:posOffset>2786380</wp:posOffset>
                </wp:positionH>
                <wp:positionV relativeFrom="paragraph">
                  <wp:posOffset>231140</wp:posOffset>
                </wp:positionV>
                <wp:extent cx="1176655" cy="448310"/>
                <wp:effectExtent l="635" t="3175" r="3810" b="0"/>
                <wp:wrapNone/>
                <wp:docPr id="986575684" name="Text Box 40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76655" cy="448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3EF8462" w14:textId="77777777" w:rsidR="009C3239" w:rsidRPr="00F10AB4" w:rsidRDefault="009C3239" w:rsidP="009C3239">
                            <w:pPr>
                              <w:rPr>
                                <w:b/>
                                <w:lang w:val="pl-PL"/>
                              </w:rPr>
                            </w:pPr>
                            <w:r w:rsidRPr="00F10AB4">
                              <w:rPr>
                                <w:b/>
                                <w:lang w:val="pl-PL"/>
                              </w:rPr>
                              <w:t>Wskaźnik dawki</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10C327B9" id="Text Box 400" o:spid="_x0000_s1068" type="#_x0000_t202" style="position:absolute;left:0;text-align:left;margin-left:219.4pt;margin-top:18.2pt;width:92.65pt;height:35.3pt;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SXF65QEAAKkDAAAOAAAAZHJzL2Uyb0RvYy54bWysU9Fu0zAUfUfiHyy/0zQl7UbUdBqbhpDG&#10;QBr7AMexG4vE11y7TcrXc+10XWFviBfL9nXOPefck/XV2Hdsr9AbsBXPZ3POlJXQGLut+NP3u3eX&#10;nPkgbCM6sKriB+X51ebtm/XgSrWAFrpGISMQ68vBVbwNwZVZ5mWreuFn4JSlogbsRaAjbrMGxUDo&#10;fZct5vNVNgA2DkEq7+n2diryTcLXWsnwVWuvAusqTtxCWjGtdVyzzVqUWxSuNfJIQ/wDi14YS01P&#10;ULciCLZD8wqqNxLBgw4zCX0GWhupkgZSk8//UvPYCqeSFjLHu5NN/v/Byof9o/uGLIwfYaQBJhHe&#10;3YP84ZmFm1bYrbpGhKFVoqHGebQsG5wvj59Gq33pI0g9fIGGhix2ARLQqLGPrpBORug0gMPJdDUG&#10;JmPL/GK1Wi45k1Qrisv3eZpKJsrnrx368ElBz+Km4khDTehif+9DZCPK5yexmYU703VpsJ3944Ie&#10;xpvEPhKeqIexHplpKr4ooraopobmQHoQprxQvmnTAv7ibKCsVNz/3AlUnHWfLXnyIS+KGK50KJYX&#10;CzrgeaU+rwgrCarigbNpexOmQO4cmm1LnaYpWLgmH7VJEl9YHflTHpLyY3Zj4M7P6dXLH7b5DQAA&#10;//8DAFBLAwQUAAYACAAAACEAYSYay94AAAAKAQAADwAAAGRycy9kb3ducmV2LnhtbEyPQU/CQBCF&#10;7yb8h82QeJNdoFYs3RKj8aoBhcTb0h3ahu5s011o/feOJz1O3pf3vsk3o2vFFfvQeNIwnykQSKW3&#10;DVUaPj9e71YgQjRkTesJNXxjgE0xuclNZv1AW7zuYiW4hEJmNNQxdpmUoazRmTDzHRJnJ987E/ns&#10;K2l7M3C5a+VCqVQ60xAv1KbD5xrL8+7iNOzfTl+HRL1XL+6+G/yoJLlHqfXtdHxag4g4xj8YfvVZ&#10;HQp2OvoL2SBaDclyxepRwzJNQDCQLpI5iCOT6kGBLHL5/4XiBwAA//8DAFBLAQItABQABgAIAAAA&#10;IQC2gziS/gAAAOEBAAATAAAAAAAAAAAAAAAAAAAAAABbQ29udGVudF9UeXBlc10ueG1sUEsBAi0A&#10;FAAGAAgAAAAhADj9If/WAAAAlAEAAAsAAAAAAAAAAAAAAAAALwEAAF9yZWxzLy5yZWxzUEsBAi0A&#10;FAAGAAgAAAAhAF1JcXrlAQAAqQMAAA4AAAAAAAAAAAAAAAAALgIAAGRycy9lMm9Eb2MueG1sUEsB&#10;Ai0AFAAGAAgAAAAhAGEmGsveAAAACgEAAA8AAAAAAAAAAAAAAAAAPwQAAGRycy9kb3ducmV2Lnht&#10;bFBLBQYAAAAABAAEAPMAAABKBQAAAAA=&#10;" filled="f" stroked="f">
                <v:textbox>
                  <w:txbxContent>
                    <w:p w14:paraId="13EF8462" w14:textId="77777777" w:rsidR="009C3239" w:rsidRPr="00F10AB4" w:rsidRDefault="009C3239" w:rsidP="009C3239">
                      <w:pPr>
                        <w:rPr>
                          <w:b/>
                          <w:lang w:val="pl-PL"/>
                        </w:rPr>
                      </w:pPr>
                      <w:r w:rsidRPr="00F10AB4">
                        <w:rPr>
                          <w:b/>
                          <w:lang w:val="pl-PL"/>
                        </w:rPr>
                        <w:t>Wskaźnik dawki</w:t>
                      </w:r>
                    </w:p>
                  </w:txbxContent>
                </v:textbox>
              </v:shape>
            </w:pict>
          </mc:Fallback>
        </mc:AlternateContent>
      </w:r>
      <w:r>
        <w:rPr>
          <w:noProof/>
        </w:rPr>
        <mc:AlternateContent>
          <mc:Choice Requires="wps">
            <w:drawing>
              <wp:anchor distT="0" distB="0" distL="114300" distR="114300" simplePos="0" relativeHeight="251656192" behindDoc="0" locked="0" layoutInCell="1" allowOverlap="1" wp14:anchorId="29D79510" wp14:editId="68F0468D">
                <wp:simplePos x="0" y="0"/>
                <wp:positionH relativeFrom="column">
                  <wp:posOffset>2880995</wp:posOffset>
                </wp:positionH>
                <wp:positionV relativeFrom="paragraph">
                  <wp:posOffset>6350</wp:posOffset>
                </wp:positionV>
                <wp:extent cx="523875" cy="0"/>
                <wp:effectExtent l="0" t="0" r="0" b="2540"/>
                <wp:wrapNone/>
                <wp:docPr id="919485099" name="AutoShape 39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23875" cy="0"/>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wps:spPr>
                      <wps:bodyPr/>
                    </wps:wsp>
                  </a:graphicData>
                </a:graphic>
                <wp14:sizeRelH relativeFrom="page">
                  <wp14:pctWidth>0</wp14:pctWidth>
                </wp14:sizeRelH>
                <wp14:sizeRelV relativeFrom="page">
                  <wp14:pctHeight>0</wp14:pctHeight>
                </wp14:sizeRelV>
              </wp:anchor>
            </w:drawing>
          </mc:Choice>
          <mc:Fallback xmlns:w16cei="http://schemas.microsoft.com/office/word/2026/wordml/cei">
            <w:pict>
              <v:shape w14:anchorId="61B97CB5" id="AutoShape 394" o:spid="_x0000_s1026" type="#_x0000_t32" style="position:absolute;margin-left:226.85pt;margin-top:.5pt;width:41.25pt;height:0;z-index:251656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G2ydiwEAAAEDAAAOAAAAZHJzL2Uyb0RvYy54bWysUstuGzEMvBfoPwi617JdpA0WXufgIL2k&#10;rYEkH0BrpV0hK1EgFe/67yupsfu6FbkQEikOZ4ba3Mx+FEdD7DC0crVYSmGCxs6FvpVPj3cfrqXg&#10;BKGDEYNp5cmwvNm+f7eZYmPWOODYGRIZJHAzxVYOKcVGKdaD8cALjCbkokXykPKVetURTBndj2q9&#10;XH5SE1IXCbVhztnbn0W5rfjWGp2+W8smibGVmVuqkWo8lKi2G2h6gjg4/UoD/oOFBxfy0AvULSQQ&#10;L+T+gfJOEzLatNDoFVrrtKkasprV8i81DwNEU7VkczhebOK3g9Xfjruwp0Jdz+Eh3qN+ZhFwN0Do&#10;TSXweIp5catilZoiN5eWcuG4J3GYvmKX38BLwurCbMkXyKxPzNXs08VsMyehc/Jq/fH685UU+lxS&#10;0Jz7InH6YtCLcmglJwLXD2mHIeSNIq3qFDjecyqsoDk3lKEB79w41sWO4Y9EflgyVUUhXn4JNwfs&#10;Tns6q8s+V8TXP1EW+fu9dv/6udsfAAAA//8DAFBLAwQUAAYACAAAACEAAeurCdwAAAAHAQAADwAA&#10;AGRycy9kb3ducmV2LnhtbEyPy07DMBBF90j8gzVIbBB1aOmDEKdCiO7Y9MGiu2k8JKHxOIrdJv17&#10;BjawvDpXd85ky8E16kxdqD0beBgloIgLb2suDey2q/sFqBCRLTaeycCFAizz66sMU+t7XtN5E0sl&#10;IxxSNFDF2KZah6Iih2HkW2Jhn75zGCV2pbYd9jLuGj1Okpl2WLNcqLCl14qK4+bkDNTvu8L6r7en&#10;u3ncu2R1LLcfl96Y25vh5RlUpCH+leFHX9QhF6eDP7ENqjHwOJ3MpSpAXhI+nczGoA6/WeeZ/u+f&#10;fwMAAP//AwBQSwECLQAUAAYACAAAACEAtoM4kv4AAADhAQAAEwAAAAAAAAAAAAAAAAAAAAAAW0Nv&#10;bnRlbnRfVHlwZXNdLnhtbFBLAQItABQABgAIAAAAIQA4/SH/1gAAAJQBAAALAAAAAAAAAAAAAAAA&#10;AC8BAABfcmVscy8ucmVsc1BLAQItABQABgAIAAAAIQBYG2ydiwEAAAEDAAAOAAAAAAAAAAAAAAAA&#10;AC4CAABkcnMvZTJvRG9jLnhtbFBLAQItABQABgAIAAAAIQAB66sJ3AAAAAcBAAAPAAAAAAAAAAAA&#10;AAAAAOUDAABkcnMvZG93bnJldi54bWxQSwUGAAAAAAQABADzAAAA7gQAAAAA&#10;" stroked="f"/>
            </w:pict>
          </mc:Fallback>
        </mc:AlternateContent>
      </w:r>
      <w:r>
        <w:rPr>
          <w:noProof/>
        </w:rPr>
        <mc:AlternateContent>
          <mc:Choice Requires="wps">
            <w:drawing>
              <wp:anchor distT="0" distB="0" distL="114300" distR="114300" simplePos="0" relativeHeight="251657216" behindDoc="0" locked="0" layoutInCell="1" allowOverlap="1" wp14:anchorId="4E7E4AC6" wp14:editId="65D3EB4E">
                <wp:simplePos x="0" y="0"/>
                <wp:positionH relativeFrom="column">
                  <wp:posOffset>2880995</wp:posOffset>
                </wp:positionH>
                <wp:positionV relativeFrom="paragraph">
                  <wp:posOffset>6350</wp:posOffset>
                </wp:positionV>
                <wp:extent cx="781050" cy="0"/>
                <wp:effectExtent l="0" t="0" r="0" b="2540"/>
                <wp:wrapNone/>
                <wp:docPr id="1763855805" name="AutoShape 39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781050" cy="0"/>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wps:spPr>
                      <wps:bodyPr/>
                    </wps:wsp>
                  </a:graphicData>
                </a:graphic>
                <wp14:sizeRelH relativeFrom="page">
                  <wp14:pctWidth>0</wp14:pctWidth>
                </wp14:sizeRelH>
                <wp14:sizeRelV relativeFrom="page">
                  <wp14:pctHeight>0</wp14:pctHeight>
                </wp14:sizeRelV>
              </wp:anchor>
            </w:drawing>
          </mc:Choice>
          <mc:Fallback xmlns:w16cei="http://schemas.microsoft.com/office/word/2026/wordml/cei">
            <w:pict>
              <v:shape w14:anchorId="653591F3" id="AutoShape 395" o:spid="_x0000_s1026" type="#_x0000_t32" style="position:absolute;margin-left:226.85pt;margin-top:.5pt;width:61.5pt;height:0;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xOldigEAAAEDAAAOAAAAZHJzL2Uyb0RvYy54bWysUsFu2zAMvQ/oPwi6L7ILrCuMOD2kaC/t&#10;FqDdBzCyZAu1RYFUY+fvJ2lN1m63YRdCIsXH9x61vlmmURwMsUPfynpVSWG8xs75vpU/nu8+X0vB&#10;EXwHI3rTyqNhebO5+LSeQ2MuccCxMyQSiOdmDq0cYgyNUqwHMwGvMBifihZpgpiu1KuOYE7o06gu&#10;q+pKzUhdINSGOWVvfxXlpuBba3T8bi2bKMZWJm6xRCpxn6ParKHpCcLg9BsN+AcWEzifhp6hbiGC&#10;eCX3F9TkNCGjjSuNk0JrnTZFQ1JTV3+oeRogmKIlmcPhbBP/P1j97bD1O8rU9eKfwgPqFxYetwP4&#10;3hQCz8eQFldnq9QcuDm35AuHHYn9/IhdegOvEYsLi6UpQyZ9YilmH89mmyUKnZJfr+vqS1qJPpUU&#10;NKe+QBzvDU4iH1rJkcD1Q9yi92mjSHWZAocHjpkVNKeGPNTjnRvHstjRf0ikhzlTVGTi+Zdws8fu&#10;uKOTuuRzQXz7E3mR7++l+/fP3fwEAAD//wMAUEsDBBQABgAIAAAAIQA8L/XC2wAAAAcBAAAPAAAA&#10;ZHJzL2Rvd25yZXYueG1sTI/LTsMwEEX3SPyDNUhsEHV4tCkhToUQ3bHpg0V303hIQuNxFLtN+vcM&#10;bGB5dK/unMkXo2vVifrQeDZwN0lAEZfeNlwZ2G6Wt3NQISJbbD2TgTMFWBSXFzlm1g+8otM6VkpG&#10;OGRooI6xy7QOZU0Ow8R3xJJ9+t5hFOwrbXscZNy1+j5JZtphw3Khxo5eayoP66Mz0LxvS+u/3p5u&#10;0rhzyfJQbT7OgzHXV+PLM6hIY/wrw4++qEMhTnt/ZBtUa+Bx+pBKVQJ5SfJpOhPe/7Iucv3fv/gG&#10;AAD//wMAUEsBAi0AFAAGAAgAAAAhALaDOJL+AAAA4QEAABMAAAAAAAAAAAAAAAAAAAAAAFtDb250&#10;ZW50X1R5cGVzXS54bWxQSwECLQAUAAYACAAAACEAOP0h/9YAAACUAQAACwAAAAAAAAAAAAAAAAAv&#10;AQAAX3JlbHMvLnJlbHNQSwECLQAUAAYACAAAACEAL8TpXYoBAAABAwAADgAAAAAAAAAAAAAAAAAu&#10;AgAAZHJzL2Uyb0RvYy54bWxQSwECLQAUAAYACAAAACEAPC/1wtsAAAAHAQAADwAAAAAAAAAAAAAA&#10;AADkAwAAZHJzL2Rvd25yZXYueG1sUEsFBgAAAAAEAAQA8wAAAOwEAAAAAA==&#10;" stroked="f"/>
            </w:pict>
          </mc:Fallback>
        </mc:AlternateContent>
      </w:r>
      <w:r>
        <w:rPr>
          <w:noProof/>
        </w:rPr>
        <mc:AlternateContent>
          <mc:Choice Requires="wps">
            <w:drawing>
              <wp:anchor distT="0" distB="0" distL="114300" distR="114300" simplePos="0" relativeHeight="251658240" behindDoc="0" locked="0" layoutInCell="1" allowOverlap="1" wp14:anchorId="5E075E1A" wp14:editId="049664B1">
                <wp:simplePos x="0" y="0"/>
                <wp:positionH relativeFrom="column">
                  <wp:posOffset>2880995</wp:posOffset>
                </wp:positionH>
                <wp:positionV relativeFrom="paragraph">
                  <wp:posOffset>6350</wp:posOffset>
                </wp:positionV>
                <wp:extent cx="733425" cy="0"/>
                <wp:effectExtent l="0" t="0" r="0" b="2540"/>
                <wp:wrapNone/>
                <wp:docPr id="1480469167" name="AutoShape 39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733425" cy="0"/>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wps:spPr>
                      <wps:bodyPr/>
                    </wps:wsp>
                  </a:graphicData>
                </a:graphic>
                <wp14:sizeRelH relativeFrom="page">
                  <wp14:pctWidth>0</wp14:pctWidth>
                </wp14:sizeRelH>
                <wp14:sizeRelV relativeFrom="page">
                  <wp14:pctHeight>0</wp14:pctHeight>
                </wp14:sizeRelV>
              </wp:anchor>
            </w:drawing>
          </mc:Choice>
          <mc:Fallback xmlns:w16cei="http://schemas.microsoft.com/office/word/2026/wordml/cei">
            <w:pict>
              <v:shape w14:anchorId="4CD556EC" id="AutoShape 396" o:spid="_x0000_s1026" type="#_x0000_t32" style="position:absolute;margin-left:226.85pt;margin-top:.5pt;width:57.75pt;height:0;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4avfiwEAAAEDAAAOAAAAZHJzL2Uyb0RvYy54bWysUstuGzEMvBfoPwi617KdvrDwOgcH6SVt&#10;DST9AFor7QpdiQKpeNd/X0mNnT5uQS6ERIrDmaE217MfxdEQOwytXC2WUpigsXOhb+WPh9t3n6Xg&#10;BKGDEYNp5cmwvN6+fbOZYmPWOODYGRIZJHAzxVYOKcVGKdaD8cALjCbkokXykPKVetURTBndj2q9&#10;XH5UE1IXCbVhztmb30W5rfjWGp2+W8smibGVmVuqkWo8lKi2G2h6gjg4/UQDXsDCgwt56AXqBhKI&#10;R3L/QXmnCRltWmj0Cq112lQNWc1q+Y+a+wGiqVqyORwvNvHrwepvx13YU6Gu53Af71D/ZBFwN0Do&#10;TSXwcIp5catilZoiN5eWcuG4J3GYvmKX38BjwurCbMkXyKxPzNXs08VsMyehc/LT1dX79Qcp9Lmk&#10;oDn3ReL0xaAX5dBKTgSuH9IOQ8gbRVrVKXC841RYQXNuKEMD3rpxrIsdw1+J/LBkqopCvPwSbg7Y&#10;nfZ0Vpd9rohPf6Is8s977X7+udtfAAAA//8DAFBLAwQUAAYACAAAACEAZHKeHtwAAAAHAQAADwAA&#10;AGRycy9kb3ducmV2LnhtbEyPy07DMBBF90j8gzVIbBB1KPQV4lQI0R2bPlh0N42HJDQeR7HbpH/P&#10;wAaWV+fqzplsObhGnakLtWcDD6MEFHHhbc2lgd12dT8HFSKyxcYzGbhQgGV+fZVhan3PazpvYqlk&#10;hEOKBqoY21TrUFTkMIx8Syzs03cOo8Su1LbDXsZdo8dJMtUOa5YLFbb0WlFx3Jycgfp9V1j/9ba4&#10;m8W9S1bHcvtx6Y25vRlenkFFGuJfGX70RR1ycTr4E9ugGgNPk8eZVAXIS8In08UY1OE36zzT//3z&#10;bwAAAP//AwBQSwECLQAUAAYACAAAACEAtoM4kv4AAADhAQAAEwAAAAAAAAAAAAAAAAAAAAAAW0Nv&#10;bnRlbnRfVHlwZXNdLnhtbFBLAQItABQABgAIAAAAIQA4/SH/1gAAAJQBAAALAAAAAAAAAAAAAAAA&#10;AC8BAABfcmVscy8ucmVsc1BLAQItABQABgAIAAAAIQAR4avfiwEAAAEDAAAOAAAAAAAAAAAAAAAA&#10;AC4CAABkcnMvZTJvRG9jLnhtbFBLAQItABQABgAIAAAAIQBkcp4e3AAAAAcBAAAPAAAAAAAAAAAA&#10;AAAAAOUDAABkcnMvZG93bnJldi54bWxQSwUGAAAAAAQABADzAAAA7gQAAAAA&#10;" stroked="f"/>
            </w:pict>
          </mc:Fallback>
        </mc:AlternateContent>
      </w:r>
      <w:r>
        <w:rPr>
          <w:noProof/>
        </w:rPr>
        <mc:AlternateContent>
          <mc:Choice Requires="wps">
            <w:drawing>
              <wp:anchor distT="0" distB="0" distL="114300" distR="114300" simplePos="0" relativeHeight="251659264" behindDoc="0" locked="0" layoutInCell="1" allowOverlap="1" wp14:anchorId="5BB1F2EB" wp14:editId="29F34AFE">
                <wp:simplePos x="0" y="0"/>
                <wp:positionH relativeFrom="column">
                  <wp:posOffset>2880995</wp:posOffset>
                </wp:positionH>
                <wp:positionV relativeFrom="paragraph">
                  <wp:posOffset>6350</wp:posOffset>
                </wp:positionV>
                <wp:extent cx="685800" cy="0"/>
                <wp:effectExtent l="0" t="0" r="0" b="2540"/>
                <wp:wrapNone/>
                <wp:docPr id="1376611577" name="AutoShape 39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85800" cy="0"/>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wps:spPr>
                      <wps:bodyPr/>
                    </wps:wsp>
                  </a:graphicData>
                </a:graphic>
                <wp14:sizeRelH relativeFrom="page">
                  <wp14:pctWidth>0</wp14:pctWidth>
                </wp14:sizeRelH>
                <wp14:sizeRelV relativeFrom="page">
                  <wp14:pctHeight>0</wp14:pctHeight>
                </wp14:sizeRelV>
              </wp:anchor>
            </w:drawing>
          </mc:Choice>
          <mc:Fallback xmlns:w16cei="http://schemas.microsoft.com/office/word/2026/wordml/cei">
            <w:pict>
              <v:shape w14:anchorId="196C794D" id="AutoShape 397" o:spid="_x0000_s1026" type="#_x0000_t32" style="position:absolute;margin-left:226.85pt;margin-top:.5pt;width:54pt;height:0;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lYMAigEAAAEDAAAOAAAAZHJzL2Uyb0RvYy54bWysUsFu2zAMvQ/YPwi6L3IKrAiMOD2k6C7d&#10;FqDdBzCyZAuzRIFUY+fvJ2lNtnW3YRdCIsXH9x61vVv8JE6G2GHo5HrVSGGCxt6FoZPfnh8+bKTg&#10;BKGHCYPp5NmwvNu9f7edY2tucMSpNyQySOB2jp0cU4qtUqxH44FXGE3IRYvkIeUrDaonmDO6n9RN&#10;09yqGamPhNow5+z9z6LcVXxrjU5frWWTxNTJzC3VSDUeS1S7LbQDQRydfqUB/8DCgwt56BXqHhKI&#10;F3J/QXmnCRltWmn0Cq112lQNWc26eaPmaYRoqpZsDserTfz/YPWX0z4cqFDXS3iKj6i/swi4HyEM&#10;phJ4Pse8uHWxSs2R22tLuXA8kDjOn7HPb+AlYXVhseQLZNYnlmr2+Wq2WZLQOXm7+bhp8kr0paSg&#10;vfRF4vTJoBfl0ElOBG4Y0x5DyBtFWtcpcHrkVFhBe2koQwM+uGmqi53CH4n8sGSqikK8/BJuj9if&#10;D3RRl32uiK9/oizy93vt/vVzdz8AAAD//wMAUEsDBBQABgAIAAAAIQCnlJUR2wAAAAcBAAAPAAAA&#10;ZHJzL2Rvd25yZXYueG1sTI9BT8JAEIXvJv6HzZh4MbBFBbR2S4yRmxcBD96G7thWurNNd6Hl3zNy&#10;keOX9/Lmm2wxuEYdqAu1ZwOTcQKKuPC25tLAZr0cPYEKEdli45kMHCnAIr++yjC1vudPOqxiqWSE&#10;Q4oGqhjbVOtQVOQwjH1LLNmP7xxGwa7UtsNexl2j75Nkph3WLBcqbOmtomK32jsD9cemsP73/flu&#10;Hr9dstyV669jb8ztzfD6AirSEP/L8Kcv6pCL09bv2QbVGHicPsylKoG8JPl0NhHenlnnmb70z08A&#10;AAD//wMAUEsBAi0AFAAGAAgAAAAhALaDOJL+AAAA4QEAABMAAAAAAAAAAAAAAAAAAAAAAFtDb250&#10;ZW50X1R5cGVzXS54bWxQSwECLQAUAAYACAAAACEAOP0h/9YAAACUAQAACwAAAAAAAAAAAAAAAAAv&#10;AQAAX3JlbHMvLnJlbHNQSwECLQAUAAYACAAAACEAIZWDAIoBAAABAwAADgAAAAAAAAAAAAAAAAAu&#10;AgAAZHJzL2Uyb0RvYy54bWxQSwECLQAUAAYACAAAACEAp5SVEdsAAAAHAQAADwAAAAAAAAAAAAAA&#10;AADkAwAAZHJzL2Rvd25yZXYueG1sUEsFBgAAAAAEAAQA8wAAAOwEAAAAAA==&#10;" stroked="f"/>
            </w:pict>
          </mc:Fallback>
        </mc:AlternateContent>
      </w:r>
    </w:p>
    <w:p w14:paraId="3D37AE25" w14:textId="3D07CF69" w:rsidR="009C3239" w:rsidRPr="002B474B" w:rsidRDefault="00EC0972" w:rsidP="009C3239">
      <w:pPr>
        <w:tabs>
          <w:tab w:val="clear" w:pos="567"/>
          <w:tab w:val="left" w:pos="708"/>
        </w:tabs>
        <w:spacing w:after="240" w:line="280" w:lineRule="exact"/>
        <w:jc w:val="center"/>
        <w:rPr>
          <w:b/>
          <w:szCs w:val="22"/>
          <w:lang w:val="pl-PL"/>
        </w:rPr>
      </w:pPr>
      <w:r>
        <w:rPr>
          <w:b/>
          <w:noProof/>
          <w:szCs w:val="22"/>
        </w:rPr>
        <mc:AlternateContent>
          <mc:Choice Requires="wpg">
            <w:drawing>
              <wp:anchor distT="0" distB="0" distL="114300" distR="114300" simplePos="0" relativeHeight="251666432" behindDoc="1" locked="0" layoutInCell="1" allowOverlap="1" wp14:anchorId="54C11BA7" wp14:editId="2933A32D">
                <wp:simplePos x="0" y="0"/>
                <wp:positionH relativeFrom="column">
                  <wp:posOffset>948690</wp:posOffset>
                </wp:positionH>
                <wp:positionV relativeFrom="paragraph">
                  <wp:posOffset>67310</wp:posOffset>
                </wp:positionV>
                <wp:extent cx="3550920" cy="2345055"/>
                <wp:effectExtent l="1270" t="0" r="635" b="0"/>
                <wp:wrapNone/>
                <wp:docPr id="547666538" name="Group 40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550920" cy="2345055"/>
                          <a:chOff x="2238" y="9012"/>
                          <a:chExt cx="6120" cy="4844"/>
                        </a:xfrm>
                      </wpg:grpSpPr>
                      <wpg:grpSp>
                        <wpg:cNvPr id="500452662" name="Group 405"/>
                        <wpg:cNvGrpSpPr>
                          <a:grpSpLocks noChangeAspect="1"/>
                        </wpg:cNvGrpSpPr>
                        <wpg:grpSpPr bwMode="auto">
                          <a:xfrm>
                            <a:off x="2238" y="9446"/>
                            <a:ext cx="6120" cy="4410"/>
                            <a:chOff x="2164" y="5117"/>
                            <a:chExt cx="6703" cy="4150"/>
                          </a:xfrm>
                        </wpg:grpSpPr>
                        <pic:pic xmlns:pic="http://schemas.openxmlformats.org/drawingml/2006/picture">
                          <pic:nvPicPr>
                            <pic:cNvPr id="767673006" name="Picture 2"/>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2286" y="5117"/>
                              <a:ext cx="6581" cy="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wps:wsp>
                          <wps:cNvPr id="1899482297" name="Text Box 7"/>
                          <wps:cNvSpPr txBox="1">
                            <a:spLocks noChangeAspect="1" noChangeArrowheads="1"/>
                          </wps:cNvSpPr>
                          <wps:spPr bwMode="auto">
                            <a:xfrm>
                              <a:off x="2164" y="6264"/>
                              <a:ext cx="1494" cy="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wps:spPr>
                          <wps:txbx>
                            <w:txbxContent>
                              <w:p w14:paraId="7EC3EE94" w14:textId="77777777" w:rsidR="009C3239" w:rsidRPr="00D90B51" w:rsidRDefault="009C3239" w:rsidP="009C3239">
                                <w:pPr>
                                  <w:rPr>
                                    <w:b/>
                                  </w:rPr>
                                </w:pPr>
                              </w:p>
                            </w:txbxContent>
                          </wps:txbx>
                          <wps:bodyPr rot="0" vert="horz" wrap="square" lIns="91440" tIns="45720" rIns="91440" bIns="45720" anchor="t" anchorCtr="0" upright="1">
                            <a:noAutofit/>
                          </wps:bodyPr>
                        </wps:wsp>
                      </wpg:grpSp>
                      <wps:wsp>
                        <wps:cNvPr id="1153149285" name="Text Box 3"/>
                        <wps:cNvSpPr txBox="1">
                          <a:spLocks noChangeAspect="1" noChangeArrowheads="1"/>
                        </wps:cNvSpPr>
                        <wps:spPr bwMode="auto">
                          <a:xfrm>
                            <a:off x="2324" y="9012"/>
                            <a:ext cx="4535" cy="13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wps:spPr>
                        <wps:txbx>
                          <w:txbxContent>
                            <w:p w14:paraId="6DEBAD04" w14:textId="77777777" w:rsidR="009C3239" w:rsidRPr="006007DA" w:rsidRDefault="009C3239" w:rsidP="009C3239">
                              <w:pPr>
                                <w:spacing w:line="240" w:lineRule="auto"/>
                                <w:rPr>
                                  <w:szCs w:val="22"/>
                                </w:rPr>
                              </w:pPr>
                            </w:p>
                          </w:txbxContent>
                        </wps:txbx>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54C11BA7" id="Group 404" o:spid="_x0000_s1069" style="position:absolute;left:0;text-align:left;margin-left:74.7pt;margin-top:5.3pt;width:279.6pt;height:184.65pt;z-index:-251650048" coordorigin="2238,9012" coordsize="6120,484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51lD6zQMAAFkLAAAOAAAAZHJzL2Uyb0RvYy54bWzUVmtv2zYU/T5g/4HQ&#10;90ZvWxbiFF2zBgW6LVjbH0BT1AOVSI6kI2e/fveSkuXYLZoWQ4chiMHn5bnnHF7q+uVh6MkD16aT&#10;YhvEV1FAuGCy6kSzDT5+ePOiCIixVFS0l4Jvg0dugpc3P/90PaqSJ7KVfcU1gSDClKPaBq21qgxD&#10;w1o+UHMlFRcwWUs9UAtd3YSVpiNEH/owiaJVOEpdKS0ZNwZGb/1kcOPi1zVn9o+6NtySfhsANut+&#10;tfvd4W94c03LRlPVdmyCQb8DxUA7AYceQ91SS8ledxehho5paWRtr5gcQlnXHeMuB8gmjs6yudNy&#10;r1wuTTk26kgTUHvG03eHZb8/3Gn1Xt1rjx6a7yT7ZICXcFRNeTqP/cYvJrvxN1mBnnRvpUv8UOsB&#10;Q0BK5OD4fTzyyw+WMBhM8zzaJCADg7kkzfIoz70CrAWZcF+SpOAYmN5EcTLP/TrtX8Xz5qzIMpwN&#10;aekPdmAncCj+hNQ3IYl7TbpqG+RRlOXJapUERNAB8DuKSRY5HOcJo5wzIUTI1y0VDX9lFLgKvO7O&#10;P99yPBkO/BpHS65ZtvK5zkydZJrFk0sXjuJV5jjK43h9wdE6Sj3BWZy7nV/gSHWshP/JVNC6MNXX&#10;Lx/ssnvNgynI8KwYA9Wf9uoF+F9R2+26vrOP7i6DjxCUeLjvGPoRO4t06xX8pXDlZ+lgFR5OnE3m&#10;tX4nxcycjz8j2zKktRxbTiszq/k0SojdJ2h2fafedH2PRsf2lDfUk7P7+Bnq/F2/lWw/cGF98dK8&#10;BwqkMG2nTEB0yYcdB5vqt5WzFy2NZn+C3VyZMlZzy1o8vAYQ0zjIe5xwiBeQiN/A1X6GEwugFW7d&#10;4qijE/Mi/oKfgGVt7B2XA8EGwAakrhjQh3cGMQO2eQmiFhLJc7n04skALMQRhx8RT01IAG8wPA1m&#10;5hp6F2x/U/V731LFASWGXdwVF5tNViTJZj3b6wMy8Is8EHfFptVYKIk9wDBaBlMwvl4upjqWh2Xo&#10;wmcn0TyQ56k03/tVAgXA0TirFGcbKAlYVtdF4QrTXBgXBf41kRC9Fwlb9rA7uNqaTDXUlDtZPQJP&#10;WoInoNrD5wE0Wqn/DsgIT+02MH/tKZaN/q0ANTdxluHb7DpZvsYir09ndqczVDAItQ1sQHzztfXv&#10;+V7prmnhJC+MkK/gbao750ME6lGBs7ADhnKtk3fiR7gszlOQKinyC5elqBoiA0/+ty5LE/+6LC/w&#10;7LIsTwE4uixOCwf4+Lb8QJu5p3IR9H9iM/h+A8M9+UA87TszLl/EN/8AAAD//wMAUEsDBAoAAAAA&#10;AAAAIQD0bJVNkCEBAJAhAQAUAAAAZHJzL21lZGlhL2ltYWdlMS5wbmeJUE5HDQoaCgAAAA1JSERS&#10;AAAB7wAAATgIAgAAAP3Q7A0AAAABc1JHQgCuzhzpAAAACXBIWXMAAA7EAAAOxAGVKw4bAAD/tUlE&#10;QVR4Xuy9B4BlR3km2jl3T46a0YykUQYJCWREBoHNAmaN1zY4APYaJ7zrddjgffuejdhl99lee53W&#10;Cdu7XtsYGz9sbILBJoMEEiAJgbJmRqPJoadz9w3dt98XqupU3xmNJvRI0z3n6OrO6XPPqVOnTtVX&#10;X33/X3+1zs/Pt5RbWQJlCZQlUJbAEi+BtiWe/zL7ZQmUJVCWQFkCLIESzct6UJZAWQJlCSyHEijR&#10;fDm8xfIZyhIoS6AsgRLNyzpQlkBZAmUJLIcSKNF8ObzF8hnKEihLoCyBEs3LOlCWQFkCZQkshxIo&#10;0Xw5vMXyGcoSKEugLIESzcs6UJZAWQJlCSyHEijRfDm8xfIZyhIoS6AsgRLNyzpQlkBZAmUJLIcS&#10;KNF8ObzF8hnKEihLoCyBEs3LOlCWQFkCZQkshxIo0Xw5vMXyGcoSKEugLIESzcs6UJZAWQJlCSyH&#10;EijRfDm8xfIZyhIoS6AsgRLNyzpQlkBZAmUJLIcSKNF8ObzF8hnKEihLoCyBEs3LOlCWQFkCZQks&#10;hxIo0Xw5vMXyGcoSKEugLIESzcs6UJZAWQJlCSyHEijRfDm8xfIZyhIoS6AsgRLNyzpQlkBZAmUJ&#10;LIcSKNF8ObzF8hnKEihLoCyBEs3LOlCWQFkCZQkshxIo0Xw5vMXyGcoSKEugLIESzcs6UJZAWQJl&#10;CSyHEijRfDm8xfIZyhIoS6AsgRLNyzpQlkBZAmUJLIcSKNF8ObzF8hnKEihLoCyBEs3LOlCWwKlK&#10;YMf2y8oCKktgSZRAieZL4jWVmSxLYDmXQNllLsrbLdF8UYqxTKQsgbIEyhJ4lkugRPNn+QWUty9L&#10;oCyBsgQWpQRKNF+UYiwTKUugLIGyBJ7lEijR/Fl+AeXtyxIoS6AsgUUpgRLNF6UYy0TKEihLoCyB&#10;Z7kESjR/ll9AefuyBMoSKEtgUUqgRPNFKcYykbIEyhIoS+BZLoHW+fn5ZzkLS+f2cw/dOT85Orfz&#10;G/OT4/OTk3O7HnfeGxOTc/ccOPE5Ol9xlQ+2Dgy0X74DO+1XXN86sLL96ltah9Ytnee+qHMKV+jH&#10;n9h9URfB+X/4spAXpYxLNH/KYpwfPzr3yFdmv34HUHvu4KGT4vVZv4PWNd0dz9kGiG+/4pr2HTe2&#10;X/vis06qvPC8lkAJNOe1eJ14WciLUsglmjcXY/0zfzH79bvqX7/vaeG7un2wtmFNun7isqtaW1v9&#10;Z3tluu/g3vRTz2MHOoZrp3hhAPfOW6/vuOHmjhtfViL7otTsxUqkBJrFKslTpFMW8qIUconmLEbQ&#10;8Prn/r/6lz5b++g9Jy3W8Rdun960da6nd3LrNThhbP11PK21JcG3r0p/4peUTjrYUZ/qO7a7ozbT&#10;c/iJ3kP7uoaP9d5/+MTbtV2xouvlL+l67VtKWF+UKn6OiZRAc44FeDqXl4V8OqX0tOdc7Gg++5WP&#10;1f7xg7VP3TU/XM0LC7x7/JqrJi+9anrttsmV23KkNo4n+IbhwXjdjOzxpPx45O7FrVYceqD/yQd7&#10;Du4buP+x9oX8HbDe8+bv6Xr9D5ci+9PW4/N3Qgk0569sU8plIS9KIV+8aF778O9V/uYvm+SUkVde&#10;N77typFtN1X61zfT7RyJC+a9AMQDrGfEvAnlkYatziGxmKYvHDrwjaFHvjZ0331du8fzt9v95pf3&#10;/NC/a7vk2kV55WUiZ1QCJdCcUXGd3cllIZ9duTVddTGiOZTx6d/+H42dY6kspp+74eCtrxq+9Pmz&#10;nX2G2iSVFOLJU6B5jtcnVVrSCSe6D0VSL3xvo7eo79s3vGvtVz4+dNfXc7YOTO/9qV8qefqi1PvT&#10;T6QEmtMvq7M+syzksy66/MKLC80b+x+a/uV/V//co6kIDn3bzQdvvG1q5aUFngbZJADroqB5ul1j&#10;voH9BOtJomlrbeNtW/FPMQOgoz65Yudd6//h7xNVh7G098fe1v29P78o775M5HRKoASa0ymlczyn&#10;LORzLEBffhGhefUvf3nmvX+W9PG9r37e4895dW1gXUdHR3t7O8qivR2Q2oYtFE1k6AuFb4ksJ1Na&#10;cFrS0BPLdlLz+A9u6Y0G97zpCDbhuFA82+Hl2VBg9UOfzDG9/ebNA+/5/VJ4WZQG8LSJlEDztEV0&#10;7ieUhXzuZXixoDlcVqZ/6V8nf5Ujz7/0Gze/dqR3PXDcUI5vlAV2Aav4m1AaNkN3YeQMIJuheRPy&#10;JukceI0LjdoBwRvzc40G9huNOcL5/HwbGXlrm7uRdnYkRvXE0HMpZu29H17/oQ9bewFJ7/+F/9T5&#10;qu9flEpQJnKKEiiB5hmoHmUhL0ohL39uDiif+OnvtrWztrrr/pe//OH1Nwo4gaLE8YTm2MFBY7oB&#10;1pAuESRsibkb5tN2oluL+4DAxaGwAMLx4TY7N0dMN5F3TjpxV2YEt0UeeFTejws6DfzVPXnokg/9&#10;Qf+Xw9TE/vf8XNcb37ko9aBM5KlKoASaZ6BulIW8KIW8zNE8h/Lha9d+4abXHu9abQBNgJ6juQGd&#10;FLm1Ffv+9hFx8BN4OvAW5NvqSwa+ad+oDSAHlM/OztbrdXwD2bElNEeP0tmJT5c6FgE6+pJsQOA3&#10;7eSR8vo737/+fR/3wRLQF6UZlNz8fBfjqdMv0XxRyn+Zo/n4v3yFWfmxa9f+/fP+eb2tizgtsM5R&#10;20pLourVanVyctLE3MdPLGtbMk90U/ERa+jpKsM36TloOT4ZmuOc1LGsXr1626WXAtkxbDiRmKfU&#10;8NOqBz55ye/+mY8M/Ma7S8llURrDSRMpgeb8lW1KuSzkRSnk5YzmM7/x05X//TEU05Fr1v7tc15X&#10;a+mQbiIlQ0qKYZ3cW3jdCRzt6AAKP/LwQ9VqLYPjgMs5gie8PmnYsnSwaeckfYB7Bb1M/PryV7xy&#10;08aNXV1dGhPg7ZCS+ztHc+yvfvCTm3+HgA4NfejP/ro0ii5KezgxkRJozlPB5smWhbwohbxsI+Ji&#10;kqehfPzSgQ9c/a1T9XlIHNY6sNVqNRBwbPwHf2jzLr6F7JA+uNlSanndm/9EDxB/6ZQ+4k+QZdJO&#10;k6Tj47mewx5FnYq3kZERyOrM4iw1meD+YieY4sO/h6999aF3fBf7gOEq3C4XpTaUiZQlUJbA0i2B&#10;ZcvNJ//NG+xX/v5vf/3e+SFy2GJb8JftoURwCdjYOXb0CPZMl32dibM5dBNTxhFo4PGEXHtJjD7w&#10;7nSOdux4HtxdsAsBZmZmeseOK/EfNPSuzk7p58xccmdkvqOebrZ+xfve3fclGkUH/+g3O255/dKt&#10;iBdszkva+Ay8mrKQF6WQlyeaIxD5+Pf+IAro/hdf+5HB65MG7Z34XWC6jZwAc0gc+HmmNlUfHOno&#10;FV5m8rfhOXc0CRbQ1jajM06GiFO8mHStoTeIKlFPT77n2umbXzl9cH5gYODyK67o6elBTujoIr1l&#10;wZuOar6dXronD179f/1fOKHrDTf3/7e/WpQ6USaSl0AJNM9AfSgLeVEKeXmieVLMf/ufvXF0VnL5&#10;CfGuUogUlKPR3NIKgPXx+lcn1x/BMUC0RA6R8mxVj5wsh9eQfrWXS9yalwLR35mYrvN0D8D2C9tf&#10;PzvRtv2yy3p7e4Hm2OzhklLL3RY9dxTbpR//3dUf+yrOWfmFO8t5/4vSKko0X/RiPHWCJZovSoEv&#10;T90c0clROgevXj1cbZUjCQVzf3tH+9y8bzEdijm+4W8y1Tre0ak5PO2t7R2QYbjT1qFvOJvgIDAW&#10;6Jt/5IfCj67yafiEgz5O6yv+b9F36GIiKLfA06V7oB2ZQTbkls5sJ2eYsGNfRzivc4ce7Mj+6JU3&#10;uSrMfu2fFqVOlImUJVCWwFIsgeWJ5vZK3L3ukgjZgsYA37Ixyu87GUUzZJ8ji2+dA4h3wLoJ7Rpo&#10;zn3tdGJyEfBdyI4dwnr20Zn4GOWF+OHXAuJt8gzfmAYahw3RmZygzD4Gk0U9JFgwDAje68nfkd6O&#10;c2MbQ2zFuZ0PLMUqWOa5LIGyBBalBJYnmrtoJubbZqanprXNxA37FW1pR3/N4IMNB8exTUwBvju6&#10;2ju7Ozq7+c39rnYcxHdnJz/Aep6jD0HfnwDoRHx90hGhvDsAk30BusDcegmRHYEAcJ7d0uV4w04H&#10;XzX62vDP8Mn/rNam5m2wLbeyBMoSuKhLYHnq5iM3Xom3es/rXvzV1TckjxRMvkwmTTNfx0wxoOJP&#10;WEH7+/u7e7o/duiPV1zWDTi2szddVoJ3YOHYQuKczJm5Op75j4dposHaKX1cKgkzom/ue5J/g/sv&#10;X/ntHZMrtm/fPjQ02CtDqH0ibQgFZbeXPPRywD2OeBYUdra+9U347v2pN/f8yH+9qKvzeXj4UtI9&#10;D4XanGRZyItSyMuZm/c1ZgcGB/EZWrFixcqVq7CtXu3PmrVr8Vm/fv3GTZvWbwjbunXrBgcHCZ6d&#10;8939HT2DXb1Dnb0ruvpWdOOb+zgygO/Onn5/OvBndx+++enp68AR/9SrTw9+7eVBfHf1iOOL5lu3&#10;oSgvki6Krg6ldb67uxtZ7u/r64MlVJv3cLyfR/EHvwYG+uH9gr4HX0Pts4tSFcpElnEJ5LPYrNed&#10;4mFP/at4zKkuX8bFeIE/2vJEc8SMRblv2Ls7GBODyZN6dJNd0Qp1OghpY3p6qgFDZVsrlBMiL6SV&#10;nvauno6uvg5AfPdAZ5e/gd0DXd1A7cEu7ODTu7KL0L+qGx/uD3X14bOyC70CYL2rF6JNUGbaqLpQ&#10;b5FhVGAu4WV2ro5sQ2/3uMG5tbjviAA6EiR1Vyw6KT52l/fbr7j+Aq9tZfae+RJI2J2MMa42OabP&#10;o+LNTrfURucrx+YrR1sqR+crw/O1iUZ9JmW4qQ8oAf2Zf5VPe8flqbQkD8UP/csfnezk1CHX4Py7&#10;yQk9ldRMdfIzlb9ac2kf8BqiORh08DCXb7lFEl6r6kyxmzHK81Wdm8scEspcvTFXa8zWIIcDkecb&#10;9FUBWnPGEPUWgjaTvanzFRs6dlx37bXd3Zg8xImo0fcl5d+Cu/k8nwj7A7/zbzv+8es4o/RQfNrq&#10;fhYnLGkRAJXUwN0yV5ufPlgfPzA3undudNfc9OHa9NhsvTZbq7S2zrXMVlvn8Zmdb9RRs/HB+HG+&#10;tbOlrbuje0VXT19nz2Bb//rW/s2tg1vae1e29KxqHdja2tFzFuV50kuWdCEvViGcezrLE83T7KFd&#10;r7rhziu/tcnZ3H4krugnAn2lPv25yl+2ds+DlQfPFoGqeoIFBR6ZtVxTALIdDEseLZvhTArldeB4&#10;ow63Q4A4oFxaOYV4/MTwikFM72ntuuz4i6/cdt2111wdgwcklxeFb5QWk6M5oLxjeM/gO34ENytn&#10;D517Y1gSQGOOnNfhJpo8D+Iw8WT18CPV4Ucrk8fbZg5Vju+qzIy2zk3P4xNFEtdlV2zuzNNxNg7V&#10;G46wn/EfGWkUsr8DUmRHT2tnf3fvqrb+Le2rrmjvGWob2NKyakdrz6qWvk0LJ9gVEeiammFe2iWa&#10;L0rtXZ5ojqJJM/s/+bbvP9y3+cSalB/x7CGy7DbM6pyv9B09MPfozHTVocbTbEyiL0RDcnPPyDdl&#10;1pfRthVNws0gJB+snWTf1HOI47EDKVYhQoItretnr5gdbX/1q18DE2iKro57FMF4mSabVOLm2Fnx&#10;q+9s++LjSLKc2b8o7eHERC40oEEtauIic/Xp2fF9s4e/OXl0Z+XwA9PHdzYqh0G6W9rmKRm2cd0U&#10;sBfNNou1b+FzslrNNzgObdWUZuO7zOzpT0XcZ93mQUC/fulk7NHWDhzWiLGjc7B1YFvn0NaWVde0&#10;rbqqserqtr4NLW30uWrqgZrK+UIr5PNUl853sssWzRM9xwoVf//d76y3dyc6U9TXhWTbYc2x2bkF&#10;tkdPxbSyHaq4TolqR1gvKIuxZfED/+uyLE66U/aWKneeE7RS+UpWC/aUDR2iI6MTDxF9+z/yP7v+&#10;6O+QSEnMz187uQCBxpaeuemj9f1fOfbAR6eO3D8zthclAEsM7C0AcU9TU5mQQKgG0znLcGykxiFz&#10;izDuXIjm4Az8SeCeKn8AdFVh/OdJypb82tFbyKLf3tpA/0EK0mjQaXfomraNt7ZuvW1+9XVtXQPI&#10;dmJO+Su7AAv5/NWo85fyskVzFFlSz0euW/fZV7yt1taVwDQv0CS5+FdjJduBNgdBZK2NWJ924nIW&#10;WK5IIRXDWhP6MwJ8E9CnhvFUb9RQfjIViMwoySzY6f3yB3t/+Q/Y2MqIuOevfbS0PCtAk/Ru14dU&#10;bWYro5Xdnxvd87XxvV+qje2Zm50GwqIyMBIcVD5GTrYRh/zd0B4UFdVoBYyLR3hVSJyXMAUydI8w&#10;M54hF17htq/kCTYXqVvg/SjUYKqE+oiWBjkQczVPj62WBrMAqO9e07r+1tYNt8xf8nLIMk01/Fkp&#10;5PNZa56dtJczmqNE02oVo9ev+9yrfrDeFhj6UxV2Dvc5R3aFTkBvHDf0ex8BsrCLOFkg5QyfG8Pe&#10;RofxwKdP3Z2kKp4ac7yvRslcCCnYP/vu+htDObZytYrz2nSeeaBxxbOi4q59bvLg5MMfOfrIpyYO&#10;fLUxV6U7FMG0kbDZZnijrji46XPYIiXPVZSI12LZCaaB8DmUq84nZ0RcQnZfYLrXSpyf81pZBvq2&#10;NmructfivnbCveZbYYCam2/tad10W/s13ze//lvcpvB95WWXP/4EQ4GW27mUwDJH83wlueltg3f/&#10;sx8Y7d+QmM5TMeX8eNPJCY7N2Y2w1lUY31y7CoVOgmKsb4p17rcl5T3sqEkU+z4hxd1VBgrjJ240&#10;8Ne/0vUXn/Rp5Upy51L7T+faZxHN60e/OXz/34ztvWfm+CNzszOAvfZ21AsAbEOginkG5sfJXyvC&#10;N/+1SMLonjndDlE/zQ5iB0AU5l+6JNbPE1pHgeOuwAxKxz0tlEUCPkdXAMy5mwcrZ4rQ00H5Ichg&#10;lICs2gcMFlzW7fbu9s2vbHvOjzdWXYerr7r8ihLNT6c2nvqcZY7mhMVslWf8+dBbXr9r+4tVHQsL&#10;T0TYojROCvQ+aED3fhRbwkpGRnP/J809rF4hKaag57lx6RSvJzQ33UoXt3WOPDnwJ7/U/sWdJZSf&#10;e9U/zRTOB5o36SfIiWYS2MtpntaTfXdP7PxsbeJQY7baPjvWWj/eWh+bq01q6jDcWamJkJ8bfekh&#10;RXpg3YNWesnkAv5W/iUWr3DNUStPgouVk5b5xKBdLBklDwfcXMjBIxPRhWgy5ObW0BNH6WhvAbVB&#10;svTzkvLjjicKP5Jk4AGJLG58dftL/utVV9/42O5dT8WuTvNNlactfzQ3oM/89n+sfuDzft8Tz1n/&#10;6MvfNLz6CtSeXL9L+kZTtWiqZDlbFy5rJWjSE1F0WqDCfxxyBo5ubV2RF5OByo0x61TyzMQ8pP6j&#10;ZfDjf9D7dx9vHa7xqjXdA7/8K+XyFM9AA15cNE91DPA9PjExPHx8ZqaC6WHylgqyA4Q6nebhX7Di&#10;4AgXjJ0db6+Ndczsn586NDd5pHVyd318d70205idaZmvA+hRuwzx0Gk62hD+gfKIYjS3g0qj/sF6&#10;yipq6yWF9UTGeWYUTLBvgUVuiRJ+TPADn2f2yM0VKZQQjV6DJ0izwT5GqlBQkAs0jNDrFK9KWWrt&#10;AKA3WpGrlrbejdf+3O5Hd+2EuOQVesvt7ErgokBzF03tw783/eu/g3XX/OfBb7t5z02vnelbG+jN&#10;ycrPckcSPXKETUCcmDqt/B2caxQ8XTTLk7QlAnpcRo6HVPWbBwcnywKT7//Kh/r/5q/ado37hM5X&#10;XNX3879aLgR6djX+TK9aXDQHYE1OTh04eBCh3QDo4gAcwiFXDshjbSSAcrA8opFaQ2dl8MAORN58&#10;mKPDOiB+BN8t1fH26b2NyQPQ2efHH6xXpzFZTc4t5C3iw0EEx5+Z86FQW+WSPBSzymkzZxBhgrMM&#10;bJ5kQraIyledrixIRDhONJfRvlVej7o22yJJx0iESjqzdN3/XX/00781v+31qfc609dUns/X1zT1&#10;YHkXSmP/QzO/c3vto/ekxxx+xbWHbrptZP01PJJFnzjJehRE/Yi/C4E4VX23NE7Nb+W31BFhu8h7&#10;QPNE0UMIreYiT8Pwtsp4390f6f/4RxOOg5L3/tjbur/355f3a7qgnm5R0BzvFLEwDx48JDI+k5tS&#10;DOgEVKsY2mwCjdgdap3/9EQH17R0stHfC2DF1HCo1lU7Oj91sGX8yfnRRxvTR+bB5Ssjs+gJ4IhO&#10;aQbX2AmGYjYullcMgVjcnPZMsHexcvzdUP6Ct2OcX8F0pARqBz+GFFoY3h/k+yTvskDzMFG1tfW6&#10;/2fum/+1u/OaH2296WeR/xOVqAuqSlywmbm40NyvgQtA/9nveNVQb9Xtg4decdvItptm+ted+lUl&#10;QM+ZdaG9qLG5ObFue/JRmIofKXuEdf1g35hwz2QL7dl5d+/dn+y+45426Sreev7l63t++P8pVxd6&#10;htvS2aG5FRWDMoJf7ty1CzgOgESNgJhgBMdr52CutS2SdNaDxMpdKwzcPl1u5oGSJ9R2NM3QCQTl&#10;0D4krIfJMcYGnk74DM4c6B5/uGXsseqTn5oa20+/xDYgLwyrkD3aIfhIQ48WTsE375WNUElCZM+k&#10;EM/BQeA45CtUVwTuYb+JlfvVFe6P7iGwXfsLLQ++pwuBiLpuub316u9PT/cMv+ulfruLEc39zk7E&#10;dBycfu6G4ee/eOKSqydXbfdpHKMujAHgP0+E9SApumlFFm+wNsvSxKNi7k8kX55+wR/7Hvx0zze+&#10;3P3Nh9qjqMIMrOnu/uev7v6enyillWelsZ0dmjurI6Ojhw4dGR4edp1B5B339JZWtMM/I9cu6HY+&#10;9lNv78oSaqPZq2tTWJA21NWA465mCgZETMefMLI6TZvTcRXiLbfNzXROPjp3fOf8+J7WiZ2NsYdr&#10;1SnMZqZ7eAs7CW2ZV6IQ3N6HahpMU3PrAMp8FGW0EFuy9+WMGdwLNE8nXPsLjQf+C5aAQRmtbHvt&#10;X7YObg8P/Ky88iV704sXzf3KMGW0+jd/XPvUXUlP9/HaZUMT11xV2bh1Ysu1M2suL95vbGdqY0F7&#10;CftRCnez8yVppBnPUaOMxs/O+lTP4cd6dn+z9/GHeu7c1VSL7n/p9de/5lvXvPrNJR9/FtvXmaI5&#10;ABTrWh09euzAgYOTU1NyV+Xml44/AbR0S1E1MLh7S0pLhOBw3BUmAXqqPKbqco1NC4v7TGox5tS+&#10;NKaQ79hzMdzdVvwOyNyVQ+2jD7Udf7AxtrM2+sisvGis6ys+AAQZhnOB9ZQZ1+Qg3EIDzGQLlS98&#10;lNr9ZPERo2dLcnHhD4R4cPOH3tMxP0+fy/ZL39j20v+OEKbP4ktfore+2NE8vbb6Z/6ifuenToR1&#10;nzBzw4bKlktrK9dUN25v9PTNrL1irnsgkKXY1NQgE2k6iWDYe+Sxtspk16FdbZXpvscf6jg03Lk7&#10;GDbz2tN2xYqul7+k67Vv+bfv/eAdn//cf/3lX/m219y2RKvXMsj206K5hGxSYHxDVNl/4MDhw0fg&#10;qeKxmHUV46l9n8yzc5DFmeLORYWy45NOo+phdPYJwfZIGYcU2tOVTcZTTgS0PMHl75ykIaa5uRK0&#10;qSi40yS1GidzhfH6aOfkztaDX5zd/7nq9EGZLOfY/TAU0ax9ZfBNSq6hqNxa7I9oBD+pzLKgRqS5&#10;qkTz/xIyO9/e237rr7Rd9rrUCS2DWvTMPEKJ5s3lDAVm9ut3zN5/Xy6sP9XLmHnRZdlPBYLnI+W2&#10;qemurx869euEnNJ56/UdN9zc+bJ/nisq//jJT//fP/8fXvLyV7z79netWBFC+z4zNaO8i0vgdNAc&#10;p8HIeejQoQMHDmFNQk81IHwHdY2YHuDbk+ujop1AVrhs8QSgD2dWkVvhdTzHkM3jZuW0YAqRcw4R&#10;FRi3a9P/gOOpC8lsjEWNTfZViz/ugWKwofmeyhNtB744f+wbc6MPNOA/Iw9F5gfz+Dn50zDuLckp&#10;p0JzkHvZV0Owxut+oWE0n4fPIg6vfVHnt/2vlrbSW/HMWmGJ5qcqLyD73M5vzO18tHH40OmA++mX&#10;PeC74znbOm54XtuGLR03v/IUmvjY2Pi7bn93SdJPv2wX98xTo7np8JN79+3ZsweLuHZi3ViFdjAE&#10;F7BopcU5i9zcUGsQ9758zOieaOB2CvoJHuh0OXGy7iNM59lntAcnkNBhRNOl/gw3dB8Q7PNRulHa&#10;vLuPW1sniMtkyqD7Gm5SaGEYFiyH29E1N9a+629qT/xD+/ROObGTmzuC1wnFfuIROLxAyqcbPGNC&#10;Y5po65x0mpbn/GJAc/ihI9R/a3tXx7f9dduacvWVM6vLJZqfQXlhFtLcI1+Znxyd2/kAa/+ux+cn&#10;J319Y2Jy7p4DKS2DdfqzbcNGfPBnx40v4fctrz+Du+pUkPRf++///drrrvu5n/vZS7duOdPLy/PP&#10;ugSa0NwIawqM1bYPHz58YP/BmWo1LCElB6YUxicBOo8IXCmMCD6zn2wIDVZNY6u9XBaq3obyoKtY&#10;MfeF1l4SUqc4hb4+qUCGZuWi6FaSs6NP892xD1au5WxZbJoIFJQi/tne1g0L6vDX2/d/en7/pxtT&#10;e+CZw0iN1ISA4AtAnH6OgG/6ynAaKkDcob/koo6VeIPWc8O75h/4z0G8oW8NepTrfqL1eT/tIcJZ&#10;v7uL7cISzZfMGwdJ/70/+MMP/tX7/9VP/+wPvf0Hlky+l3hGm9DcPn/wGT9w8NDevXsBu4y2Fp1V&#10;jJjGRNNbmyg510bcnNQ0Q3Oclgyhic4bT5NHuaVz0/boqkgirwtbscqg4DvcM6ZGDLTY4nTk+Mi1&#10;CRNeJ908+tUQud0POcPcoAjhEqVOiNf8Jnce2EeMufb5WvsTH5rb+aH58YcRC5ezQ8W7udohewMK&#10;43Bvn8MvDB+QhhoUWJioRg/Yu/FdjfuJ5kFup6V48Ir2132grXsoyf1LvB49E9k/ibfQM3Hb8h5n&#10;XgLQzf/jf/i3v/27v/f+9/35O37kxzC6P/M0yivOtQQAnY/v3H3nnXfu2v0EoLK7uyfZOQsojPQc&#10;N0se3yTFEbvp0xI3+RFy8j3ADfDoS8SpKbBbXdG5+VJZvpgoL1gXKkYBXSBuMPUON0zoz56cOO1z&#10;dKOwkpF7Ao8euKOgMe1S/PGTQlN4gMGr0DHAdac6117Z9j0tr/nT6o53Ntq6gdrwSqnPt9RmWyqz&#10;8zP11kodHj6C8fmQAU83xRGvwYXP7BzzoQV6W+tyQOcKuJM7W0YeLqH8jOprieZnVFzP/sm3vvCW&#10;D3zgr6686urvetOb/uRP3/fsZ2j55iCgXbA6NiCL735izxfvuHP37l1QdsHHKUFkfNao582TehJD&#10;N2gG/cS8OkwQDsUHeMVKg1CuRcMDMTesC2HJsu3W4j/14YpWxll0A9jgUYNP1HDYGViHSZsHCqnz&#10;OJGVm5F7sSLL96bkueDhc7BxxYwGMj1bmW1pf86PtL/8vY3Bq2qz7ZV6ax1GTvBx3VpafHgOcP0k&#10;nFh1AXOvzfI87GClRYo1elYun3swLF++fKvYIj9ZieaLXKDPQHIlSX8GClkwFCyB1WoVOH7HHV98&#10;9JFHZ2cx76anq7MLOgPPkWCQhPIIvkThhMUEUP1AvSWbieaTbdI0d+a6sXJGzGNMROHbFN6cnahu&#10;nBbv9nFOEwWsG4IjppO/m6en8/PSs9nTmMsQFLK+UpYJB9OjFRcZyn1HdD/oP9DPVarV8b5rWl7z&#10;F62Xf/9cS4eeI4G4+w/O/nf+VSBU2PGdSmkWa03PAdkbtXqjPosl0Ofr+74Qgu4+M+976d+lRPOl&#10;+g5B0j/xiX+46ebn3/ayl/3P3w0rVyzVh7mw833nHV987JFHEIe2s7ublBz+hwJNol8E/WRgDPQ2&#10;eqAnWdye5gazQGxpHPSTG0+DWC1AjzqIqLTS9FSGgupSrKAWEjxVjNfG2WzjlSFerW6U8uNzkvtN&#10;6j/i+s4Bso3a8aF4idfkSqzf98URYPpkZbbtpp9decOPdCDcY7D7yg1R3YShPH1E3hfgj1PGiENS&#10;+/zc2IMth0p6fgZto0TzMyisC/DUf/2TP/53H/vY5z77me958/c+8OBDF2AOl2KWjFDHho/f9eUv&#10;If+z823dff2Mb6zgVkRWTQvylpsxc6tmUsyttxCtxU7NkZPKYc9xh2fRKVCqg3N6QmZzW/UBJtqG&#10;VPBX4qoJcvJ0dDoq9qLniG8heM6k6aPOpMYWovxyX/Hm0GBRJeeN3RkZ98Oq5RHKcb4Fn+lqvX7d&#10;O/uvfbviFLnbY4ekPKs/kZHVO3lYApUMnNDxk8IVzLcizO/cobtdXOV2OiVQovnplNIFfc711137&#10;1x/4y1e88lXf8frXlyT93F8V4OPI0WNfuvPOu+/60tg4PVBJYOEITW1adDzzJTc6W7c2TTY7Ti7b&#10;prHGxySJGKFwsi4hv5fSEmYPAcuksDcJ31Rg5FISIoknO6cfOdF5ZYAo64PuAGLGnBH+7COp++EU&#10;zqiuOGMxBa+uZWkllC6X1oibDAAF7sMnvVqr1q/7ya6tr0OnZ/U8Cei+3uAeUysgiF6MsovSJ13W&#10;0coT/9RSD07A5/5ml30KJZovk1dskn7vPV8DSf/yXV9ZJk/1jD8GpnTef//9d3/5zonJ6Y4OyOM9&#10;RHN55jkv9hw/cVEFQ7YR0KitlQQZ+sqIbxBNiGluGyWIQJklWQRPQZ8AvI08mgm4b7DOIbCm00tI&#10;PLL+yP15f+F4MYNUlyyQYgzuNuf619QbOdu+l0cAhvhZmA70UJHUp4vCoAE3ncUD3fxzbd1rtcBz&#10;ENCB0f6Im6dPeMd8IPBxeDc2BOgsiLa5sUfmRx9/xmvBUr1hieZL9c2dmG+Q9D/+o/e+4dvf+FM/&#10;+c5f+pVfg3/68nm28/kkhj9879y56/Of/qfdu3Z2dPVBJ+jo7DJqm8Am0PJB+OclXBPeEezAqe24&#10;wpXhNAfHGfcJNpkaLqNjS4gr7nP87VXltDMbtYiCGpt64+Oxgi2f9mkxp9YJwfUlI+kk4s5MGkDg&#10;olCukbH719T9uH9K8V4o7oRpTbzA7ufJHBDMm+LveIJq+8qe5//HuZbeRkvnfGsnoFne9gvnFmlh&#10;vGDdFWdHp+nouxiqwK1lbr5t9uBdLr3zWQWWSdolmi+TF5keAxOLPvihDz326CNvfvNbSpL+tG/X&#10;wvH09DRMnd+8/2vVOoKqDXG9bgTIiqoxoUTgRVgR2mKHsyW1JSBOwI2DZuUEdEXaMsg28eKI8sEd&#10;0LimswIow+KKcyzCGJfTlvmhhx9wpm+hLIVI6B0djMFrST1OIwo9CjLm/oaSPZcMpWBvKHen40dT&#10;BsLmp0jSivJfCCmpqIMxc64xveEV/Ze9lvEC5tHDyfUQmrhmtJqDA+L9cVL0cQGIo4TxkbMinFtm&#10;D93rR0v5edp3etGeUKL5Mnz1mPoPkv59P/DWkqQ/7dsFRjz00IOf/qePHzt6uKtnsKOrx4u6SlEJ&#10;okRuvcQhU+CkNhhoErInBIwsm04a4RI6UQfhxRG1YgcQXA/NqZ14SjLq402PEnoRw2v6LXUbSFzD&#10;A2o1WmjUak/QfETPvcqntrgTbx16COOyYdQDFNsDfKTJfcbXRi2IT0T/9yu/r6Ozn+7nUsM5V2iW&#10;UQCCKTXrDCS0BJXfv4KYQ0aqjzzYglVPT9CInvbNXoQnlGi+bF96SdJPfLU538T+vv37P/1P//DI&#10;g99saevqBiXv7NKaf1z9z2TWIgOvEiXnPkAqzgxK1kKTYvYA0i4M9Lk4Y5OffbkN08LE4HyCu0C0&#10;MVyKQdOsatUbiOkJotrSpE1SagMckkozhiLkpU7IOwF5E6f2ICE42SiiViooP4hB2Q+S8XFmziDu&#10;QUa6LvVbeZfma6u9l3Ve+jqcjSEQ8VpRXOiAyJEIb0uUdy7xsFwJKaQMhx3o5y2NufrkwcaRe04c&#10;1izbdnsOD1ai+TkU3gV/qUn6v/33/x4k/Wd+9t+WSrqhSujT+PKX7rzrjs9OT8909fZ3dvfC3Eio&#10;0lLdWvvSAB1EZNsAI6jaPhnkiMReE0zn9SKcJriySTGhsMlsMhL6lKY6RYsi5tVoMxzbAcbiSexF&#10;giNNJNHW5RP4htOcSIJyI6jV/HTTbExAx5qUjvseb2mskMg4rkodGwshOrJwuip09mu+r6Wtl3ZN&#10;YjcWvAiJULNS9AB845AV9IDx6oJ4MS2ijcbwQ+5dyu3UJVCi+fKvIVjs4pOf/jSe8zW33YZYjMv/&#10;gZ/6Cc00n3hi98c/9ncH9z8Jl5XO3kHEEwdKYn0GzgyCf7TkDi/HEzWWTEo2rRbymo8DaACuxuIT&#10;4dgAmnJkmu9r2bUAsDgX36qF0S9oLEbSCPfBqhlBnEMI3y6/Yx7XJXYbJvgB3xOnTgjuZ0xDCqG2&#10;4Fgjieh6yMvzXscPm7ox/OmBi5Ee+OvnJVY3GtMdG3uu+BfJRpr3iSd9URbQmRIldfS7rbUjD5Tc&#10;/HSabYnmp1NKS/4cBAP4jV//NSxjhLUvLkKSbmjD9/j4+J1f/Ow9X/kSpNvu/pXdfSs6u7qB6QBx&#10;AhacyuWnESZPCrWxcbq8LYPRnZxeI2a52sFvuV7sPsB0MqEe6bT/FAQTt4GASsGY7njl+l1QSCIf&#10;YDGhti815vrW3vLwLK6s1nm0wy4nuVQGz3CZPcPd44jBOTGOJ4ncj2Cgjp42wds8fzo/p2+NYkwd&#10;TXCovOZtHQOXSGzBKnqB5CcfG1+VubvY/dGrLlGcqWChjLnqkm+E5/8BSjQ//2V8wdzBJH1wcBAk&#10;/YN/+/cXTL6eiYwAX/buffLT//iRwwcPdvcOwXEFOG5WrhmL+gi1jYOOZGU7YfBLUaCVJqw0pCZZ&#10;w78m0prQNj+InJiBF9y2IO8hfc/zjMvL8Q5GPKNlbn4U1HL9aHUenhPE7DjxOOuHF/I5kwtjzFlE&#10;0kjzddyP0yRupB4x8PdcFIr7fDTdmM+r2L/YQT811ejv3PQyraJLLJe+YieWxsGZ1X/x2A047Rvj&#10;V8Z6kLm4SFWfq03MH73vmaglS/weJZov8Rd4htkHSf8v//l2hNV97+//3kUSVhcQgzlB993z1bvv&#10;/Hxre3fPwKqunl5EzcIGxMa/kFiM4CbbNmaaXydjI47gbDNWz/xMl8TZPYEpNyG7U03dgAV3nBOk&#10;ifT6RLez+OO2cAZqGzyyC8092D9xibIssG6nF3zi7I6A6EcIorbNoXHu/gIcj7OBfLILws/uBG0X&#10;TZtT5k+i5BpwFLp2Mf5QH+EkG5e9oaWlS94sccInEHzsyh//P/X3/u03kNq/+YNdnzxwPXUhhlAQ&#10;L+emaOmzs/X9X3ZOyu0UJVCi+cVYPS6esLqAgLHR45/9p4/u2r2rb2htT/+Knr7+7u5eQDPQ3Dhu&#10;xDG4G6lTyPIcEHFQIbc8x7OYYmPEzGl4orfuHniCOoPYX5Dju8cgZAsXI+waJUPYWLNkJKGpmJRq&#10;AGuGeMF38nWhNCR1KNwQ/1j3t0MhQZz/KAxLphEFQI/TmhLuC74JpYZv3bpQ84Oo4p+F5RpnOFtR&#10;Ysn+VRrzs/07eja9iB0P7KAxuvoffhHaVzFx/7f+/kk+vqOex2dRR9Fa34t4inmI9oux2T7tM5do&#10;/rRFtDxPuBjC6gKGnti18/Of+WRtrm1o5dqe3r7e3j6TcvyP5dAMiAZoI3jCZR+33Gz8Ni5br8DG&#10;HWFlwnceNIjGjUisfTPxHF6ZYDY1NFUyE1JhumV2T1YKqw7JIT3MA7ISYm6uwOgLFgj1g+DykGE9&#10;W+pOAtjak1JP4fMDvutnI3g66DwluDYZj89Add59QMwSM+ZpVn4E6C0dW1+pbDrwLxP/5oO789Zl&#10;ZOdjhwKgWdjUf2bk8ZbxncuzKS7eU5VovnhluQRTWsYkHR7cX/3Kl+6//76u/lUDK1b39PR2d3eD&#10;eSd+bbz2n4qrJRfACIJJNCc86SBQJfl2EBaN6YbC+PEJBlAie+gtNBkJjo+Jwi/E8dxH0OiZRAXd&#10;B7fgAAKQHccErGoZ/jKDRl7HYhRiNiwIBW7eBNZ2Isx6L0O/e5K043QM4s6TzqA4Lg2EO95PPVAi&#10;5daUYrfEC2ubXtk9uDk+GieFXn/t9rzRDA0NqAezTcEmUPrkENTr43PHF0D/Emxt5z3LJZqf9yK+&#10;wG9gkv4nf/ZnH/3Ih5dHWF2Twbu//MUjh48OrFjb29svPk4hxQt4GgcD40581Sp5tAHSVTEiYATK&#10;ZjbtS82yeaHgGxjqnQCjYZaQjaVBEilAVpKIP8m26Z0oSjOYorc0QsARZAl+LIZg/5pItCK3EMjT&#10;XFb3FglnkwNiyv+CXzPzbEg897CEoZWRgUNufcKJenpSZtIAAveabenquep75hRai9c15n/mlXUg&#10;eGog//qNWzUmwEfdYiwSnttonT1yb3rYC7xNPVvZK9H82Sr5C+u+yymsbrVWgxviyMjoitXr+/r6&#10;enpAyiGrGNIDEycZT74rkFOiEGHQBCBaKE6InPA34aaRJTkuEsRDPxFEFAvjEYhJ1qNvNyQdApU7&#10;i8i+3THwHIGsf7WnIyHOB60mR45PL++YcSNzUlNCKlx6Il6W9G6eFAcHBcRne86zgHUuXBV8K0nD&#10;o4geDKQ5nTd2Jyg311c6UX/f+s+6elfh4Twp9LK+Pb//9s4ffdNz8HnvT1zyqg0PuFBDBjwA0B+4&#10;vnJ8dz5ouLDaz4WRmzKWzYXxHi6YXGDJi9tvfzeyc/vt7wLEXzD5Ot2MoNl//etfP3ZseGBwqLe3&#10;19KE4M/SAuFQc3AMWDxieddIGRG8iEX+PW/6jr/58IfxY4JOidekkDYsGkMNWwFu472sIyfQTydE&#10;rCxUaefHgJ1AML826SrpnPgrmbgvTcMO7tupMdFqU3j96TJxOrkekjPfEE+GoVMkMWXDhfQmEjFP&#10;wwL/5DL0t/HdG/5ED9fzzd8Ye/ivwvMmp8vinEJlYlIEffaJ6Bl7+tas+6Gvpi42JVvupBIouXlZ&#10;GRaUQCLpP/S2t2HtiyUUDMDEDQtNHD12vL2D/td1LG42i0XkaXaz6Gz+qhCy1CKgvuhPurfgk3xa&#10;JH2EcyJC4fLAjgEy0dsEzYfU01BuyhuxMjgsJldGO6bL7kpLpjcDbJLTE+plmkwg9am3MCxGZZ6C&#10;vIV9G2OjzVOU3D2YuTEdQ8KW2LShNpHyRN6xQzhW9xScx+28opTs4uItAXf606ll9LxQ3XGcPeK2&#10;14SUA1grD4qf6Lu5A5QtNAQjU6yuRq0y2Rh+sGyupyiBEs3L6nGSEsDaFwiri7UvlkpY3YRQO3c+&#10;3pit12tYdrg6OTU1o61ahcd5HUdmZirYoDgDkezzJ8JoZ76A4Ip4RSh33HCUTvRN5KFk+bSnogHa&#10;4kxOQi2SCNmN2ibF5qqm8BZbmELAZ+3nm/ubhOwZ9SZ825fSt45+NaGHSDguEJaHu8YQ7glMnFNu&#10;m+QL9U72RwxAn5+Z8mC8TgmqV0jaS0DwNDSJPSJPqAxc079qB548q3YLYrBYnIrfYVCl9GuzR75e&#10;NtcSzcs6cMYlsOTC6gKknty7b2J8AhgDoK7VqnCLq1QCggPEAes1bYhmjj8A8TjCfW3Aeq0+QRgz&#10;rzVyoeDM083oAa8Rvon1dnY0w7Vji0HcCG7SbQgF5hr9groulcYQ79Pxq6m9N99FlD85PVrVCZv2&#10;Q+DGBZTcyKopl0xf0nlym0nYHSj5QpcVXqrOxpTcz2XgTpqJL3TfkKi6NSsdKfoJYX1e8Yj/9bmW&#10;zqu/10dDPJbsCnc/GU83W2cHg3daefTDvm+5nbQESm5eVoxTlcBSCauLRg6uvXfvPsRAdGjV2Trw&#10;HPANWl4DcAOsa9gjRydJB4TrSA0Ijl0cBG2v4r9KRQfnINJ40owRzRidNlHmgK3CLKNq8k4JqrEx&#10;Lko03E/+6PHyKH/EIUIivH4rqTPIObghPbjJywmSpyVpxQsGgZIrcJb7ipyM+4mojCcMFvRHNSVM&#10;HYp3DwzdwJ2msMYeK6j8Ic34vLFKpdtGJ3IF9W1ccltH9+pk7bSYrxTY97iTi9HXvc/nwziqMvLI&#10;/OxM07OUDTiVQInmZWV4mhLISfov/OLtF6ySPjY+Dh1FNJRUFbAOAAKmz83WIatgFmV9ljI6/iei&#10;x41HIMwI5iXDVBAjd2JiApx9amoKFB6lY31GpzAVa8TGd0NPcmhJGJcje0auC+wWViYpOyokWZoR&#10;zAMZTXzfND9NWWI2FtJVuoBHDcSvNslQacfkXZDOqLQOnBLney5wOkyVw571JumpBPw8SImWyuAq&#10;nli8xJo0GUh9E/7HXabnuro23sphR1wy1FCOwoz+5kE0x+n+KGJZY7Y22Tq+q6TnT9ViSzQv0fy0&#10;SgAkHRG7AHMXZlhdQMOxY8dgZYuqtFBGWAM0B6YD1xsRx8G6Bd+zZOuCctF0HgJjB3QD0IHgAHRQ&#10;eKH5zNQUwR0bfxCFN6PH1bnyYFHFFL5A7gB5AbsjjQ0SimA9bLgKf3meZIRCE39OSU04rmEAb0AX&#10;SH2M2cZoUnJ1aU73RFa+wGtE1+XR29PgwD1WLrCkipIk9SSe66qiTzL7b7q7o834p44r/3mumDiY&#10;gaUajzGyDSsW4SkYGB3jperwE6dVXy/Kk0o0vyhf+1k99IUcVhfAcXz4uGDASACdQfK3kQ4iwWwN&#10;/8/WK3NAdgjq4un4B9yU+kuNAgtA3ZR9tl6tTE9WZqYhq+NqqeoQ2SswqxLiCfKQ4/FjQHZ3BrhQ&#10;6zJbBnZOiO3+jjSWvyWsb3oPQsmwNGj0fQzWy4T5upZScuqunIjVFWNoYq8LoFy8Ovim6OQkjlug&#10;j11ImA1kGu6DyWXFvYa/ze/T3d17+mQ+vwWTGE3MOUmFUx24trN3tRavEFizD6MTupO1skW3dInm&#10;vgXzgpAAxx9s6p/Oqi4vz4tKNF+e7/X8PdWFufYFoBSxy43dsigqdB9RTfPLgVat7QD0+bk6vknV&#10;56CMV6S/AMGrtcp0tTJVm5mozeB7Cko7fqfWPkM0n54cn5ocw2dibAR3GRsbm5iYBK5PTk5NciPE&#10;4xtQb00G3+gZZFN1oKigGgtkje8GuwS7qROydTE4wAjCwvx4YyU1Fmnmpt7i8gHKie9O8ARym3QV&#10;ZWWBN0vyOyzSiXDsxBO/znA2Va7CmTCMJfKQjWLi7gycVOoSOFF/br5ny6sCcGu6rEydzFzU/22z&#10;oBijbPDp8HtldO/5q9tLPeUSzZf6G3wW8p9I+q/99/+OtS/gSfIsZGLhLcfhyoLGz3BOcciviLIi&#10;dYJU4lzAShn06uTrdaD2nLxPqGZ09fRj5QpNyidHnm/U8CGiyNVEni1YRRNkvjIzNTY9MTY1MTo1&#10;JSyX/GJvSPwhQSZI7bgJ5Xv6RDpvBZhKTygQOeJ4INZEfW0Cd64UKnWeIJ77wosLa8m36INodF/w&#10;oeZcMPE0mTMheA7lifkmqu7EkvqRySBN7iUFu3cf4M3PY0zHfmTurW1bEfEcqy+xpGOW+SoKbt5K&#10;xRyE3UFo7DA5O/J4Gnk867XuQstAieYX2htZMvkBSf/AB/5q46bN3/WmN/3Jn77v2c33yMiIiGfC&#10;F3n8kb52tLZ3EscBeXB3IfjNgrBLmMBCwnMtc/UuBMkdXAXHw6mxYyNH9owd2zt+/MDkyOHJsWOT&#10;48NIdmLk0MTwgYnjB6bHh6tTY7O1ClWANkQfxEo6c+D1QPbJSXxA2SeB7RBd7PsoUyqhHvK6vd09&#10;oUksNYC78C5MIEplCNwzqgq5Ag4ar+XzHvCRSwXRlqhBiOC/SXJOCXo+Z5i2E82YGV5zN52cYXHh&#10;cRh/95lN5k3ePMkyxm5/5zs+wZiOncrQDZ09KxzLwLd2P2GXJOO7RzD6lyiPEIzViYMQyp7dynbB&#10;3r399ttvv2AzV2bsAi8BhEB56UtefMPzbvrt3/rNz37u8zfddBNo+zOZZ1M/wMQTT+yBB7kRRwjI&#10;qY8RHizDtomupokqXBmH03N6+rq7e6ozE6PH9teqU0BnJSjaXq8CuD//xa+89EU3R/c8e8dUZmvT&#10;9ep0rTID3QZnc3KOQAqXQXLH/3SUASFnQmEXlkbgePQIyVcfCoQ9Zj6o6smJxQzdBk9PJhIaCvig&#10;UBvEM0kkGTmjMh56BXHetF9Q5kSiI/KGF5jL4h4fGKAXUuNm7++UGnMZbbALU47qfWvbir6+yX13&#10;sZeJUK57h4Wghez6WyUkQMdSf/Mrrn5Daw8cHMutuQRKbl7WiXMtgWc3rK7xBTp2cOYIAssClEnR&#10;BAEJlGAFEh1d3V29A11dPZXpianxYUz/5Jh/bnZqbHj0yN7hg08cO7Dr+KEndGZfW0d3W3sn7kWI&#10;n4XOjslH04B1TDdHTwDOPjV6eGb82Fy9gqACANy52WodovvkBN3a6e1OMynQ3C409oeR/zs5e/rV&#10;y4N65nwitrF/kihOP5bCU5CeK3IcLBA2oml6qaK0yfkw/JzYd/7uDfe2OkQm7pTtWcjNN8rylkyU&#10;RYaTk77VHfu9qNMJjDvdtLrtOzElC2KKqXfUWMJyrAvrJU28rS0owMrsyJ5zrbLL9PqSmy/TF/vM&#10;PlYTSd+xY8f6deuemSwAJqBm7N69i5QuqgVBDcjVA7FLgpPsiBDJIZEjtiJAdWr8GHUPsmiYQidm&#10;pschnni94xVrL/nil+55xctvxXVQ1bkKXe9AZ1cvLge4ExOpiVN8l+c2Jh0B6CexT4m9oxMwBW8Z&#10;qCwhBqwYdPL8M8YG2UNLUuCA16ZwyIGIqZoAxKn8HYjq61C3MgnYPFhQ4ALBBYz+MwFzrqUkRM4P&#10;Wq054a0FVq77eI5PIOkG90xLKTKjLmGB6hOROgwOfB/YQrvHH5ub3IOzqbcEacU5T5Zhp0O45xJz&#10;rW2965/btenmZ6Z2La27lGi+tN7XBZ3bLVsuedvb3rp334Gf+cl3tnX1fsstL3gGsgtA2X/gEJ3N&#10;C8OfEIeufhyiB8VFf1KhtkWzE0jeA648PTECKQTABOWkMgUcn4KzC8GjrW2q3vr3//il8dHRXU8e&#10;HBwafMv3vfXa667duHHzlksvXbF6Xf/gSoTqbu8EsnfiZJJQOT7iAy29Vq1grgvht7MLKAXtBceN&#10;aGk6ZfLxIKbLe9BIqWmoFGm8opC3oLcodIx4LsyhFpNC+EbyZUfRKnC8QPMmTE/kOuvvdGmA0QXv&#10;LekzqQ9YMBqIs/mRMT2RZa0FUriSoxkjfoLZE0d7B1dXnviEJH3fNFkLQh5SDtV9Edj7+td2X/Ha&#10;EzSfZ6CuXei3KCPiXuhvaCnm7xkOq3vPvfcePnwsAVlAn4DmC8tP0VTIzLt74e03Mz01PXEcDotg&#10;5dXpsZnJMewA3IGLk9O1D/z9Z+Fxnq7/x09/auslm5tex9jEJOagHj16bHRkpDI9Xq/NzFZnFLix&#10;gbv09A509w5iEMAoAbLdQbFRqJcOjBAwRjBMmxFTRYmxWZJ+4rCOjg/DGO3dHFAA0QHcBH2u/KOY&#10;4xocIBHP6kR6KV5K6jyMxU3598nxcCDdzkw6s8l66Z4gneA07YOoDiWI4Pmt8IgekTCHYvSi+Vxw&#10;Y6Cvq/b339aY5SytfEv3T+lgzAI0R6Gt3PbyNd/xf3Cv5KC5FNvI+chzyc3PR6le7GlCZnnz93z3&#10;kaPD55ukG0oefvhRwlmmswSN1kTPDhIBRLQ8UCeWlOMqoPQKl2v5bHUaLidQRQSP/P+RJ47u3LlA&#10;n129buMLnn8TkhqfmPjt333vn/75n/f2D1x79ZUrhgYH+vuu3HH5+g2b+gZXtnX0QhiHtzqwDYlD&#10;O4Emg3C7CtILNQcujxw30MlEwa2ibiFubTiMmxEw4WacgdTqFZSoTrS2WWgvkDcDUV9+Ug57Aqrz&#10;RCUS7pbr42biCY61n0dmD11R7C3MwU/cUuwaonDsVyiG986OVTknSI6izR6cmVwTlKD59tb5oef9&#10;sG9wMmno4m19pRX04n335/vJEVb37z72MYTVxQJ1X77rK+fpdrAvYtKmRBXZQVvY2tvm4UWu2TQW&#10;lxV/iv/SM4SBqHAQTuPVmUnYNeHHQg8WIC8Zrny3wZu1vvNJt09/9guHDh386X/zU7/+P3597/4D&#10;v/rrv/3CF3zLv/43Pwv5/uodV7z0xbdetuNa3MXX1mYma9PjnCPKu1Nqx83Ui1QMxJySqtiNdHrx&#10;BFVtwDvHkPGWnGr4u3xjjLAxTGM0TQqnk8XSUJ56jOxx5CYSfUaSv0o8ElJI5zsRdnQy0Zr7JyaO&#10;0xRh2KQ7QXm6hbusQPydlFPThbOHhl4+O3SL577mWnuU2otc0ziBFza9v4Tyk9bMpYHmO7Zfdp6w&#10;oEz2vJYA1r744z967xu+/Y0/9ZPv/KVf+bXzEbELU3XwCLKihQmHkRsm6TbsSNPQAp6itHA5geUT&#10;kCGPQzB0TRRSQKvuvoFrrtjaVDI333Sjj9x339cP7N//X/7Lf33L930ftJc//v3ffeiRh573vJs/&#10;+rFP+ISVK1fJShnWOoJp1cglHYWdBH3dgdzsP4iPwHBHvxIQU39wdDCdCc0dAQOM+zwezw+0PZHo&#10;YCvMArMkK2vk+plhIUPIXH4xyBqUfVWaxunM6DsoMyb4SdJZuF+INr5V3qM4ZTwKHPAx7WuqZU3/&#10;S3+xrXOQN40BdZMT+onDiCqiqE0dPK/1dokmvjTQfIkWbpltl8B5DavLCf0CnxDOm/Y3D/aLiCWG&#10;Jy0swTWYCZFUt2uUPmoz8GQBqFKThbdK/4r+oVXwQ2yfm379617Z29eH/OP7p372p7/lBcGPYuPG&#10;jVddfc0v//L/+1fvf/8HP/SRm275FpwDrL/vvnv8vJK/ORQg0xc+wrgK2OaKaB1YmDTEQ6dGD0dG&#10;hhmgCB4mFgnT5ajOUIjYCN+OHgNKLijVEQK7UZLCRbR/JnUlQrmvMP5aS0mUfAHImsUnHMdvCdAN&#10;vnllThw6+isWP+peQeERvhf76ipCX+XIZcePD8MWsGnz5rmOof4bfpzzhjDgYBbbQMKVB6kvoUOI&#10;/wLxD9+bxhxlK0slUKJ5WRmeiRI4T2tfoElj9qXmdjagrrS1ED0jZmV8MMCPVJc2hHniInPASyoH&#10;nPtD8O3sHRhauRZoOzM5CucWwP2mobYf/O5X/qf/8BP//ud+/OUvLvxzANyHDh2AXH7NtdcCt+/9&#10;yt3NJcieA4MAjBc8OXMePumYg0qgbwPWt8LHUJo5xgNV9BzIDgUfBBuAj6O8WayeK3fBC5D+MkJz&#10;zgkCJhLsKW8Yaq0dyaQZOLV2TnyzQRxfCM2FFJODr1l/CvIueHfssOBIY8TXabluw8GPf0pdgmFd&#10;PdAs3esF5eiEtm/fPjQESs7sNHrWwiyqcQsFlQDiGVsnqutWUNDGH/lY0vGfieq7RO5RovkSeVHL&#10;Ips5Sf/HT3763J8JQIbJ8wk7miik0yes2JWFWxBk4E6ISf/zbR2YPdTd2983uHpgxdrqDCJrHUPQ&#10;LNBeRwVBJMXDex7FjP9HHvom4q84QZD0l7z0Zf/sta/DVP7bXvmyV7zmNb//h//7Y//wiR07rvIJ&#10;DnIoShwcORSyEVFftD4RZXksXud4UgAvODVqjih6F+ywjzGRDgbRoC8rhKA9WBLm+nkDoY5OI8b3&#10;hUVR8HH9Uhha1QcU80INuyLR3KRN8YmyjsECeugyPTMoM3sW+njKgDMjw0AIJY8ua82aNZs3bYSX&#10;qAPg4BHmVl3f1rXCKzjxji6ETHiJ2jutIIcf/UhL9fi5159llsLS8FCEbv74E7uXWdFfzI8DKP+/&#10;f/4/vOTlr3j37e86l2AAoHtf+OIdEKYdPjCHMHND0VVhOhVx+AW2w88Ppyn+Leb1wIkFIEsrKBzP&#10;Mb0fdlEcl2+4SHBwAWx0dfesWLXu+S++bdOWy9esWw838vT64OLy3j/6E/z5ljd/l10Y9x88/KXP&#10;fQLTQd2Z+PZd3X1DqzcCuwL5hFu6QtgS/RHzq7OLUowkGnQzNMNqLr9gvw2ThoB6XV2d/f39QED7&#10;tERebL9ADjPQAaR5pBGCC/3aBWL4TpknjMolBjtJAXeUGBedz407QcI6adV1r5C+fRfnzWgOUo4h&#10;UV9fr2eWYdzBb63OahWo58HfGXvkL3mvBuMuZE6S+BGJYFDl3PDHrd/1Fz2X3Fo6KebvokTzixlU&#10;n81nh0X0Xbe/+47Pf+6//vKvIIDX2WUFJtDPf/4LhkhhB8KaF1sIbm44omzeCYiEUIu/OaG+MkM0&#10;ZeCqOfQHlSkILGPQ0LH+HKfv042E0rUpdqLDgI++gaGtl12zcevlGzZdQq/EvoGmzMPR5cuf/0QM&#10;DmU0p1PNqg3bbIkVoCPRWRzHjYTd7ehUIOtr9QkAOVzSBeT63/6U3d1dfX19cjrvMiH3gxHqBOcC&#10;x8CsM6Gc9zfRTjiO0/JlqX1hmvLjx5EbYhLcgzXCR1jOvK8PFluCct/RZ2Kgg8J2AW4SH1dcyeDT&#10;4jPdl3RX9098/O1YlEI2bS10FzeWGCKhB48jxmDY8trf7rnq21EyZ1dzluVVJZovy9e6ZB7qHEn6&#10;oUOHv/a1rwIEo1wQ/S1yx2nJuPJdxIT7LrR/DvlnZ2GjhAuLVIA5hjWvTALNKzOTcBVXyC3YSAHo&#10;RBtAFk2sZpiSKSjdgOb39Hf3Dqxcs27FqjUbN29dtWZ9r5D94Qe/ufeJRxQ8ymTWkyNbV6zdAlpt&#10;50VFDkB0XfQl9NKjeRbABP4JQMcHJlnM+cS3fGysRQDHe3t7sAHNNdk/m1UfraCAThyXgVTsWlt+&#10;ZvozSCTqFSyGRCw+ncqT9PenvItZuZddRXQa5Hnz5k3opjzJ1bdzZvDtffQ3jU+/ozrysCzZzao/&#10;raPSmSBVIb7B2pe9e+CGHyjRPH9bJZqfTt0tzzmPJQCS/qu/9j8+/tGP/Mf/5xe/6zv/+Rnd6ZFH&#10;H9v5+ONyXwnrVDShgEOckLlLOOjo7AFw0IOF4auAq+wGONjHjHyEWGFYxElAOUygspHSzqj5lcBc&#10;iy4w07USgmWp02CAYdIFTVpVWfZUBt7CXTu7cQcSe7oW0mF84/brVq7dAni2cuGOIeoMDMMiCk8a&#10;jt8puSCTwC3r/UJzILm2Lv/qskIOuO+gMZZapF0kppzvJDTPpRV3NwZYzdtMluQkzoA+c/ame4dE&#10;yXGBKX9CZ/ysQpPvimIU4EarV68aGBhgSQnH84gFfggkAtyny9Fj75v8xu+DqeOBk2jux9Rqp/LL&#10;ZHSG9rUv/HeDL/jxrs5C8jqjmrMsTy7RfFm+1qX3UJhe9K5f/MUtW7e+612/CAeY03yAr3zlq0eP&#10;HhXbdSAqNPUs+JY8WIjmtHlqbXtrMhJeObFekCEQE/zRqZsBVaCic3kcBV2hhs5f2wD3hGZhOtLh&#10;QqP2PyGiw4xJnKKAwP/CPH6FUBehpH/K3ObLrt10xc1QUCz8uI/xfCU5jEBmIYzrR8ZKpJ4eVgAl&#10;5hnIAeXYAPILHMyjSJ2mhkb5Iggvwlw6vPt4BN/UIzALuVDuwlS+7CgRhBFciCwZ0E2ovUV3yaBs&#10;c+E+rqxXpwPipo0eD9G2HGFfWk3oHnzMQX+7Jx6e+NQ74YGJQpLejsJBcTkL/oIPEgPWb3z1r/Zd&#10;851WohY8xmlWneV4Wonmy/GtLs1nAkn/vT/4ww/+1fv/1U//LLxfnvYh0NY//ZnPAjVEM4kO9F4j&#10;R04UUogndBRaET3lNdiOMyBtJCsfINfyNv43S6UMAskFMK3YigRjLlcEtIRDoUyOjpRF/ObiogQe&#10;cnYFU0RIFsI3IV7yseYGzTf6h1Zvu/6l1sMNn6F3EY6ClZPvYwABXUXYlvw9xNapmyNCQELzAGHJ&#10;EVCDB2QDhBhp4y8R3iC5GM3Nu5ObSuLjRkqhvEu9ELWTmdHYbcE9R09z7SBAEdbpPOmpTytXwsI9&#10;pJJpNnhmL5fdsBK0GaDR+NSPzo4/pjVCi2ANIVtaONSOklu/66+6N9+C94FCcfk8bYVZ9ieUaL7s&#10;X/ESe8DTJ+kgf5/8p0+C0lLaxorAgiSGL+G0/tC8zVmhqAiiON+SP+ESeiryPxwBC/bMI8F5EDfC&#10;n2FGu4GME+2pudewSAXjLJKey+/OJB10niSdm4yrXCYNQA9kJ5zj/57+gQ3bb6RHShT6cWoxO0a6&#10;MAV0kl/HICAzN1TZp0UbAR1eLqbY4VthW4zmdktP4GuWbffM9FBRjeEB3EOjilACPidZfZEF38Wu&#10;KQLcBdApNPedNUiZnYMvOdF2K40EFn9UemGuU8DlEzR9pUye3fHon05+8w/Ci0PPinzJy4VvUFlj&#10;hITBrZt+4JMoCtwLTjIlPXeplv7mSwzsln1287Uv/ufv/sFTPS+wAw4tVEIEoJTOFZglnR+hh2JL&#10;nog8VLSWGyMQxumU1D0MgZJJ5I9B+KBZsh0wan+SgcHBoZWrVq/duHrdJUOrNqxYuxnfgyvXYyG6&#10;voEVvQOr+gbXwCza1z+EqUiwiPYOrOgZWIkPDw6tHly9OSwFgU5F7uZepYEhALQ0qdwTKQ4VYnmE&#10;Tj9O02YoZz41RnCGzVLjeMUQSWLuUCr6UPGw9ZFDEA0sUlK6BccG7kIMsr6vZR/fhbDqPsHdF0zG&#10;cRWOFStWbN9+KfobB51xQAKWbOxjfDvn091GZNaUqjq2vqy1vSeMqTCeYDR3Z4q+mi2t+LStv+VH&#10;EVUSaWP5Vc7/Kom5S+ikteRCg4zS3/xCeyPPQH6eNqzuvv3777v3Prhqk32H9mxMD0BcwERytaaB&#10;j2RSZBWABfWZsmzCMkKYwz8JvJxC5MeGIGJcUqWNR14zDvsyqNassVBvkU8LuhySx/YuLFtHvRs5&#10;pNrDu9BMSsmYmA4+z3WFosZiQcHeLDjHKztTMscyG9DNpdcE+NbMfvc/hlcT4UiHn/JdRcmFmcz2&#10;iy7BV6YewnDsU3UXB5ahpoTlk6CSw99m3bq19kH0rzjZgbqSYSNPIQwsVKoJ1hGPrPVr/23+6Gdp&#10;4GAKzAP6H/sHobT61ly16fs/ho4FYV5GRkdxR9iG83w+A5XzwrxFyc0vzPdS5qoFEbv++gN/+YpX&#10;vuo7Xv/6JpJuWJmenHRbB5YlOumfTGQTZRO7DEishXushVB44R7Xj6O50hZRGzaFUyHAIcVy8UxH&#10;U8HEI0J1jENrDQQQ1tvbi9k9/UMrV6xau2L1+lVrN61cswnfazZsHVy1oae3HzAMeLbNFukbjp3R&#10;ZHUUKulYDBqeP4iyGFy5UxVhhrUoRwLZvBDympT4uEULF5Tg1dcG+lyUYKThKhaWjrm5Yn/RcQWH&#10;vSQe/gaqYrkSU3K7kytSWJja6t7OLyaJNql78HDBTwrfz74b3t7aTl/PfDzCcUxbN3rCdbf+G5yM&#10;+2L9bLwLrxJVbqxRZSmUJXAhl4DD6n7us59BWF2w9TyrlVpNfmz0gWuFA9tcnesNcVwu8SJtUXkQ&#10;WKjCk1xbdHCwQgTlI7LbIYWiBNVeQ5Y+0grCJmTnPH0IC1zQU+GvBEbWHaSSS7vgosyctGlN3QAd&#10;t7T8ptCNyKgFP8nhOczwCCDrjfiIoY8KkBiRt/gzqBbpMTP5QUpUsSqFcxG6roTjOicMPhIBT8ie&#10;gNg+kI7p6BVNQZOB4xBYWFq6ICowwnuZgn1Lpx/KSuUVwZ19iZPFyGN26OqBHd+B18Q4XLCIqO9j&#10;p9Oob7zh+9svey0SgcYCqU2FXwj6F3JNfgbyVqL5M1DI5S3OqQQSSf+ht70NJB2uL8YaWMCEzHR0&#10;E7clu5aAnryko4uGiLcH+47XQusitQ3ZLeWLEsGdgRUDCJmwKxhtQCX6rZjL049FwWkZ3JD4Dooq&#10;2m5055FabYYbJpdiJiQ9SsTBxYeNptGTRNit/+VR+VQ2PeUhLByaEhFEEgqtqxTdhe8UIxrq2QOC&#10;u1vBb8Jl5yd1fqHoQocUpXMrS0JeojN28JQAUzwvKfnWLVCQitDsLDFCtTsMG2CtpQiv3etl5SD8&#10;D0MFWXGxtVz7Q/1rnsMS48PRd7Oja8WmW3+679b/iLKemJhAKF0Ubm7yPadKtiwuLtF8WbzGi+Ah&#10;QNI/+KEPYe2LN7/5LfB7AQBUZipEGTHKBcQ30sC8VAIrFyISMDHLP07AkdsFYB2uh/YvlI+5XQwF&#10;55qDyANyJafdVfFqhezatMAzaX7i8AR3hiVxTMQG/Sbt+EiDpxQNrkBvc6UkdEF5ouSEWmFf04vN&#10;OXvoDCI0J+abq+E6GAIfWsRXWQUk1UTThACZU3e2MhxONaFGUnoUQjVAHHgKjAYlh7bEY/rBeB3n&#10;Qy0wlubP4gTTyCP0bQW+s6Aq8z3dL/qFvqEt9qhcueXFW77jve3P/fHaXMvE5NT0NDQWvKPChHsR&#10;tICnf8TSCvr0ZVSecUGVwJ/86ft+5zd//V98z1uec/21sAxywj4dH2IsXIKEgSlgpbX1gObksfIW&#10;lyBiITdOfXSw1XiyFzXT37wW0K8ZpxHzJPLK24K/LkDC5LxBk2xAQy1SwdO0cI/2bYZNYOv70ptF&#10;vxrhA6vFAcXgonQjP8Uuz/jHcZxm90A5rkjtiYbQaDyIWoxuKyYeLAre97V+xRkHD149ln2UJBNG&#10;2QlJa2vXrl2zZjUvsbe50DydaTkFvySXdg8gkkDvHiUCetHBZBDPybF9rROdez/Wd8ktrZtvrcH7&#10;vwH3R4o7UHjYeXI97vltl16KsLrpoS6ouvoMZ6ZE82e4wMvbLUIJPLl33+23v/vRhx76vre99Yrt&#10;22A3c/RwNWkjcHBTEbYH9SB52sluJiATpvPD6eKMe5XwDljjVZh1mvHV4CtPEkbIYhwVihSZxRVw&#10;I9smoVBQHtalw/RFpYEJ73XN7CeUOwP2ezdTtQeLb8oz9KePeOZqRHPYGumWTrOBXAx9jgA0PILB&#10;NJZ1QO2UeERSwmh6ZOwYf7WTlsKgv7l7CBoep6dNyeG+QuE881DMlJyiV0gZw06WH9+zWFzUf5+Q&#10;vRYYlvETotNYYkKX4SmmWlrPivz8Zdu3DQz0P5U8tQi1bekkUSotS+ddlTmNJYCp///zt3/zlbfd&#10;9t7f/d3/72/+FhBjhA1kM0MoiRuC26hWE1SJyEJ8YjR5txI2Tw62R7NL31AagOd81j2hXzEA4lqd&#10;ckkM9lNiKBfBAGwHchsu53qWlFnC+hXhSTIo9xgguL2nHii989y7I2XMvxoEDbjF+WE/aOIJK/Us&#10;CTeTZ0u40FCep2MbJj27Z2awzFNfb++2bZfSB1FQnqRwXcKUmyppEli0kwT6ND4IXZdvmrQa9x/4&#10;E1YHbBPQVqamsINhgcPqWvPxs6QSKNtHieZlHVh6JYA2DH+SF916yy/cfvvM9PR/ftcvPvjQw5o5&#10;GdBBEF4gi8QQer9ER8Dgk2dAlwUStBmzN4kq1uBFl/1n+Eg9VwQuxdvSjB3AurGb3ozRtVGsWNo6&#10;AVYYS1WHcQVElqPiYNqdkfEYf/ZkCBW0HANY3JC2ByInwmg8En5NdzHZX5hMcCzJkVd4yjQgaEDX&#10;AJ4CQ4Hjmy/ZjJLxunYRfInR7ktyeE0pRFurTcvGdBU8P0UHoKFIGJokK6kWuNByRdWqFR4vYORi&#10;tURmv8qTFsLSq9nnluMSzc+t/Mqrn40SAB45hBMiUL31rW9927/84T/7kz/58z//i+kZerlEqIjI&#10;znYfIlsVbT4znArQtVAEIxdqKib4OsNfEaYEuYrkhZXqZELkRyFN3EkgTQVvgY1UK8AFziihhbDk&#10;LsTRumVR9MJDGgkETV+IbB/tJlw2ChN/3Q0It3MGbBD1U3tXHzPWcDBXMOJpJr/k1tZA4mathmZi&#10;HAFugh2PjY1hHuyOHVcgHG+8KICpUdQ5TBUhIntRMwS+QdzP6wvyaflLOS+ePebcNgCSdMC486M5&#10;WQ7I5avCs/umqUN6Nmrls3/PEs2f/XdQ5uBMSyCxPLG7xnXXXvML7/pFJPLud90On/TA2bJEo+og&#10;M6bkFQJQpN9C/wCaAllO1JTuwonswRaJdYtgyRS4U6P3NHp3EpJIpEgUPoIhHYs5EZG5E1SdgEFm&#10;5zER9xDFn4a59N2EgznuG9eiMwn7DBlFA9TmKeQI6IdTOunyAKxeVHpyEvGBa3BARGhyq9Sc68oJ&#10;QdzcseV9Scb6fevw0XiAFl2URzw/9G05iKe8KR29Fp1vj35JWLw6DQPcWXk62JlWoWV5fonmy/K1&#10;Lv+HGj56hJNuFNQbTRrmsu///u992w/9yw998G/f9xd/OTIymostiThKKsnc/gQzgmPPqKdh02J6&#10;ELgZkItqN1GDgkw0S8o/mtIKzZ6ags9rcYxHxMGdpti+UJzX8nLaW2Onwr9yRcg5yXluOpKor5Er&#10;KRvYt+uLzIABAX2Codap5bzVt7DZMAIoD+BEGz+B5FDJR0ZGsC7Gjh07BgcH5VkfHMqVmoE09DRJ&#10;clGu/NMC4UXV0ScXhe9bp4f1n+6TzLNjrkPvnGk5xWigDNKSN/USzZc/8C2/J4ST2r4ndyKGNmiy&#10;2r8MYo15kPSf+bmfWbVq9S//v7905513CULiiBzo5gUQJKCnMiGgBDcVxRURxklu8RwjxnKR+IId&#10;0liiPhajAFUXSPqDiUj4SECBj4okDgZd0bKeXOSTa8EhBRHvoLGEmxY+kUzORkieFaEt4rLyG8BX&#10;M6QKa20AVs1H9WMVRNV5jn1EobDnfUa6ylIPnP9gc5ycnILjCsLN4/JipmuA6OIWBvSUmtFYR0JX&#10;0aSnJxKddzOpY9DDBkjXfR0gLPh0prvkO44x6cf28XSL5Vftn/aJSjR/2iIqT7jgSuDIkaNzLYwG&#10;PlvDshK0NwKH0JJxpLe763Wvve1Hf/zHPvOpT733vX8Ekp7cz3mOsJpwGwXmYAPVGtDhOcWrhQ2B&#10;8spAx9lGwHEhBvHdYntiuBFGuZ6RLmYI9ahdi+krUGLOvH2bvHCNZGnmZBNJj5gVlvc0bCW1XSc3&#10;CQ48IoArGLHTVBeY02cuFWTPv7HxMQSxuvLKKwYHB+g9EgX1+DDBdBl5dBDQbZA0otq8aQnbt0s4&#10;m+6unFsWz/sejWZC9niH+IBhX4UTSiz0d7H40o0uZjRfGl1ZGUPxggPUZy9DgIAv33X3+PgkWj2W&#10;fEO0cTB0U2AFLvfWBt+2z372c1/8/Off+KY3vfhFLzTLbsxWapWZju5es8c0hSfq1REQDTEEfS2C&#10;kZkZIx5R3klR0enALrcYoqeCahlyvJwQEkdf4QUtAxhFUE9oHlHMZljEJyGHz4I4SkbBQhb0MkeE&#10;XsweCpuxL6JzeCuyHAalxSeYtAI8o4GRZ+q5eNCuI/Ilb73kEk7vlBcgFRR3fHk/4dJIqWW/uvQM&#10;x4Tp2Hct6E6M485oKmbvOz/+ye7kerJk1GXZJ/D3U+Pvq6++Eh6Tfi82AyzoM5+9ivrM37lE82e+&#10;zMs7nlMJwO/405/5nGffiI+Tolenx+bnqmTNHV1BG1Hbf2LPvr/6yw+s27Dh1he96CN/93eHDuzH&#10;Va9+6Qt/4PKhg72rpwbXdvb09g2thE7S0dWPkNm0fJJYdwIojKq8S9SINRW0FV6JZvfmvAFf4j++&#10;IgwCCDAhdK0BXCK8CWyg6qmrSLSd+oxOiMtWeHIRN00BRVxcLlqRzy1CItZDjLOGWiOjodMYZ5RM&#10;4G6CjgtRpDB4Qh+HD6J7KaRkNM9elRMu0FbPWcBrBOJA3v12IjQX85tw0LNH8Ts6J+cw+BqGRYhC&#10;V5Hu5S7HT+FkU06wc/VVV2K51FRESIudeYT1c6pqS+3iEs2X2hu7iPNrGDpw8OA999zXIdHDQgXV&#10;cPFiUPVaZcrGSTZpTtdEBL62z3zujo9/5CN5yf38S69500NP4sjMys4jW9YdXbO+sn7LTFff7MBq&#10;rBCkUOJY0QbKShdNl5RZrEnSZikl1xq6Y67Y+zDbBCfC66BkBuYYg6IkbHV8c1+pi4IugfsDlSy5&#10;WO5RaugauGHpjDAXVJiFXw3lGZgXaC5kD8ZJ3yiaKBWZHdM7KxUw8U0bN6xcudJQnqISBvzOknb3&#10;qTu5cwpk3J1IQvAMiAsITpTctlZ1TvCDDBfiWXNM9/wglXPWZWaxBwzuOOm6a6/GYCV0kHE9pvi+&#10;Lq7WUqL5xfW+l8HTPvjgg7v37AvmL5O/IBhozQou3QAVGAGwaliX2TM29x449Pv/8/fyZ3/5jVf9&#10;8r59Jy2NB65aOzEwtH9oQxcUhx3Xw4DZ2dkNTO3s6u3ADuR1DAvYr1A8ET2FlkKKK3ynxRPJcsk6&#10;WVMDUmd83Ed8QvKMjIDOfxOIez/8KaVFi/+0d3YiS+TmpudGycTBoYAneSTTNALACplDPFs4qUBd&#10;0ULMm7q7OxP/zVOII5OClbsril1HKsKiP0u9iiE7J9Q+G6qO+y08jHLIklC3xKUtfI77OEhAkYk3&#10;E3Mel9MkwvWgNHwvn+wucBlU9TN9hBLNz7TEyvOftRIwVfzq1742PDwamivhkOoFAF1DbM1Gcav2&#10;ZByyzbldu3b/5q/+99NE83Qa4HlPW2P0svVjV143u2JtfWhN9+BK0Ouu7n4I4V1dPe1dveTL1Hw4&#10;kV8yu6RzgTiXOiOwWnUJxr1AIeWYaKNozs0FSYrxS5dHJmIo9yYPSQ4bIFAocrpXdkvBtqxFBLti&#10;MnIK6LF0UYgZINdtruvGWL2Vypo1azZu3JDiH2aOMUrsJBI5i8e9hcYohU3SeGqhAxdauLec4nQS&#10;UoeRjcyz3vdOVIkCcOePkw9+0i0M+ddeezVKI+XEJfas1dFn9cYlmj+rxV/e/AxLADO77/jiHYig&#10;F1pshuaCLR7X+nBBxWXLJ4Oe/43f+K3HHy4Wu/i1F1/+4kcOneHNWx67cevcwODx9VtqXX0zqzZD&#10;c0fwqfbO7s7uPtJ2wTZYerAFSoSAb2M+TcnM0W7mOZonuLcVlM8Q17EzpvvbfNzcnEKQdGcLDgF9&#10;Y7CtKFAQKQWyPAv/g48jDCFCyvb39cEHkZKO3MWdSNI6UmoZjDqpoDg5WRVgMHIaxH3QSRnE0ZEk&#10;v0MXeIa2RX9mQQiPnsyeSRFKrwlpR+eZAvGhtOApUrIlmp9prX6mzy99Wp7pEr8g7wd0gB/0F++4&#10;I4RRkVARcLvwiJA/iB1MwkakOn585KMf+fBdd9yxZu2aH7l23ZsepGh+Llu9r/2JTSsPr1k33Lui&#10;fePWoUsv7+zu7ekbAriLb4a0HUPXCE6IDJNoAuqlg2nKqEl00soTN3ciXh0UGwAduybyHrIkWI94&#10;x4Ng4sqHp+QQtB2+at26devXrTXAmzLn2nreE8gaXFgd/VQJtTNMD9ZXY7r6hmCGRZ6dQfmo8HKx&#10;ddkbss1dBSQyn+yb6l6FrTW/L2eBaYxgbh4K2eZlbefycpfotSU3L15cU9W8OCvEhVyP8YL2Hzh4&#10;/9fvbe/oSY7ahA87OwehI1C/ZsRpbcH6ERPDe7Ek0FW7773i45xbtDjbfMvxzpZDa3vHLrussv2a&#10;2Q2XrVi5pqdvgK41mEzU3mVUSluY/GmUkmcLQwJEkd3k1BKKUQlb4ubYF5QjIi5hPf1k9DS99oPj&#10;W04plHrCxPi5uempKaS8afNmhELkCaLQGY6HXsF4bVg0NPsJotmz4MXpoeIdY/T2+IN8IkNLSjJO&#10;9BkvvF+M2s55ElKs5MSOYcG78liEDkZtbddcfaVM4jwhFdTivNmllkqJ5uGNuQ7lr69E8wutMqNh&#10;wwT65JN72+zQErcANpGe5x7iPg0ntIMPzs1OHD8IH/CZ6YnBB+587v33DxyrLfIzdrSNr+rac/3V&#10;x9de2rrlyv61l/T2DyY0T5P4FY0Aa2zQmhowPZJ3ZZjc/ET3RGSVk1MpmsNFkZ7nwnmCZVLJkzZt&#10;Vi4RhSGrwMdr1cpaUvJ1NigYxyNeBxHc6Rhbs+INonayiKbCT0ifcN8jgzTHJzJ0PlQSSfIZQDmO&#10;W463rJ9cXPKuJe0nZQnlAA9FD1MSmrsLXOQ3uxSSK9G8eEuuIqj/liMvzgpxIVdaYMfdd989Mjqm&#10;GTqFD4MbefRTJM1Nzd6Pgx/h9g3njdrMFKyA1amxyvT4yIF9m0f3b3/8kc2HJtqqC0b9i1IIo5v7&#10;73/eLZWrXrBx05a2zh5r5aSfctUQjsOfnQIEp48alTXi8PJDBmrTVYO7QQr74OZwUozknY48Bl87&#10;q+BSBagiMkMlRyxZqOSY3nnJJZsxy8aCi1E7aTK4NrEZp5CVgPIcO8WnKpl8/OExgt9CspcqVxwo&#10;GOvzPoNvRyOS8B71Lo3y6Yh7C8tKIbcoxkYD5XDVlTuSh76LyHe5CNvvxYXmrgquGamijOy7f2LX&#10;HTOjB2sTh2bGD85VJ7vAfbpR//s7evrbe9cMrts+sP3WzhXb2ntXeyiX6u5FWGMWBenOLhGYQO+8&#10;4w4sV6Cpm2qxaXWFCGd29I5zEo3l4W40IHa0IyhgdWZ6rjaFf2ZrCPc6unpqpGvsWO/EyLUP7+4d&#10;w+Jki7Y1utr2XrVx700v67z8hu6+Qc3npFFUxHiO81dhIYwLLwCTkT+iuXQDs3YL6JbLDVFCc0wg&#10;4nRQc3MrIYJyxwJjmEPHAQclr1Yrq1ev3rBhPYwJ9iWPRD60AD+t9ZaMEcuGG1X+phJJ+J7hbwDu&#10;vGtZCPEJ2ZVdbcg97pvalB5kgbriG+W3K1qfUkHHdtVVOyxLpTRLbr5oNfh8JLRYVlCzBteeWq2y&#10;984/3fv1j4zsuwtz7zo7GiY/HWxuCnMnsOAOL2h0dQ/2rLyib+2OgUtu6LviNoC703H1KmH9fLz3&#10;pjSPj4x85e6vAhWEdAvRPLyJAEG5U2Dqwo0L1J2lOGMKKVdixmd6nLuV6dGjBwfrle7J4yuPHRqc&#10;mrx817G22iJw9rEtg3e+8e19/X3dfSvauaQn7s4wXjSJapZTrEXks5rxBKd2ArpB3KhHvIpobidF&#10;TyDyQ7li41th3xta8g0uiDMrV6xYvWY1iEnGxz2TKOBpUmaUdsDNjLP7nguE8qRyZDlnGWfe4la3&#10;wpQlXG6fFg95sXmKqcYZQQcTbTdPsu5vP/SiZfnPYlMNwEGMNoDm6ttDdi5men5xcXMPJ2cmx3Z+&#10;7g933fWn9an9dN1ta+nw+gHzsLa3oKmxjcgBluRI9AcEiFVvHnHyPMBv7xnatvKK2/qe9/bulds9&#10;BnwG4Owiv8XuJ/Y8+OADHR3dqfssuHkCqBjaKk2zRCQ+YwcRXH053ymXKfK6EW0ARcgvQPOZmekK&#10;pJjKVL06NVubqY2M9M+Mdx4/fNWxw5c8fvxcCv9Lb3vLzNrNWH1NvuLdcGfEHCAxcYJXRyfcHDmb&#10;EdOdZBYFPe8Spge8NpqnzTP7xUfDFHajuRZ34zrI4xMTOGXz5s1aUZOeJFqvJ4xHjZKpDNO+EDMA&#10;cUL2E5mKz0cisnCGPsDWTqcsgs/OxaWtvBGs5a7DExwIXplniGAcVFdUoL/eVLiLi93vLu0zA8pD&#10;V3f3jisuw8+MSKxu0WWSMnNR0ayLAs1d+byNHnr0rv/zk2OH7ulsb+1k4Dx6HoAOoV0b0hXCGjOy&#10;scgvl2lXZA6xdXoOMwXsM46G5vm1dfb2bHrZ0HXf2bPjnxkv8qZyUdWkcwG707kWL/Hee+89dOgw&#10;zYP2KE8Izh34q3H6ibmtW3XAL/HQPFohkMCzNEP7d+jbuIwZMBfjturMFJg75PXZerU2PVkfHd6w&#10;7xFcsXJmamBq+tJdI6eT53TO/pddt+ul34XoYPVqBb4kYqV0Fwemaxchw8LKGAApEfROLhiNnzFH&#10;CfKQg8d4JmjwN4du7hoXKC34OHAccztxaPXqVVBXAl1fuPSzy8SFk/A9to/QTPL2kh7BhNrgbnnH&#10;7uE4mCyfFnxyY2m8CYvaq1GnDCg1npxwnI0rCkfG7iZQbso2zunv77v8su3qnYsgCgb0lNszelNL&#10;+uSLAs1NySEZHrjzvfd/6vcrkwc62ubBx7VgWCsiVSsUNb9NycXYJMBi/MgBr/FdHlFCdpAMLwaG&#10;q2DAArfo6FnXe/kb+p//E619611fS7a+WA3DCALRHAERq7U6/Ze5fAR1MC+K4Bu1zs+2dXaru7W/&#10;OX+x5AJtOinRFGo8b3OB20bAOEogmjpvlxKKz/XayJG9h/Y+tnrj5ZBjqMlMDtcnJle31FdXxnZM&#10;jKw8cLRxYHy+WsRMP/HBjz9v6+Pf9dN0i8bK99WZyswEQz/OzTIMb2MOTNx5MVflDrl521y90tU7&#10;0NU72NnV7Z+srkAp6uwimvsSyBSe2Ikqu3bN6rVr6UjuVZiFucE0akm9iXDkkK6OoQD0dKYfByVh&#10;mHaPomQD4OYInnUVoRjM1vGHg8kIakOwrcKmEeWXqL0EbYfOP+HtuutSJ+RIBnq0gYGBy7ZfivLQ&#10;fVUN3MVdlGPliwLNUQGmhp+4/33v3L/nbuqNgPI2k3GCcmLl0lWo2VlO8bIDYuHcAehnf/JCrvbe&#10;CssVmhnSq2MOc0vnioFbb++44nVuCRdnlVosEE/pGALGxsa/8MUvyA+73euxsW0XaI7Y5YwwqC6W&#10;bwwn2CMwUXUG/chMHfZST7Ae5F1dEu6iW4AZ73vs3vVbr+3u6YFpESiMmajVmYnZ6jTAHUG+2lrm&#10;eivTbXPVKx++r298csXeUajthzb2fXnV2qn51lePHt14aHrkhVc8/vp3tLVDYAFr4BgPYQTB/SGt&#10;wBI7N1tRiPY5DhXFtcHHsT9br+BpEQCsE9b4ju72zp40rd+dDfCRqy3PziGI4KpVK8HHIbCguLCa&#10;B7AW8pEUD5VRlFnYty0MSBtNxjR72pnEtTdR7IjmWttaI1VN76Qw0sTi4+UMlZU6y0Tko6dKmlBK&#10;bu4uhN2P+obEqfn6LKcIncOfyoq7KD8I4j5u37YVbTrp5s5/ElsWvTZeyAkuTzRPpk5U99r0yCOf&#10;+I0n7vnrRnW4s51EW2IkIxOxYYmDc5ZH9BGDFRSVlrRdZnJxcy4kBjTXmebmEjflQcZVZfAnR52s&#10;6DBEta5/Zedz39G55aUBcUob6bm1AKP57iee/OY3vk7FGVBOjiifjwBMBA96YnPAjZcK4aLwgYtW&#10;xoKMC9sKUh9gXUxfpI/wlwJmNebqR/Y9eskVN2g0RsukJzcKTLmgPfSYmenJKtT2WrVena6NDB86&#10;NvLBf/js1NS0n/tdL7tq8NbbOrZdj8miHPyx0iGFELiVdYbWUMR9BC4jqjgX34Akg6TtTYjwYap1&#10;jOiIx4f4gvhf3b19iCowMDg4NDS0YmgISrohG5jIHqeGVaeRnNxl9C0QbHYNNDYaH017XWONlfmf&#10;vtynaT+Fygrc2WEXBaPJqBsCgVk6Z8FKwZfUHsIDuHzc1+g09hF5fgo+7s7B12vek08zN5ejgkhX&#10;BPUSzc+tzZ3Pq8/IpyV13dg58shnv/L+n6lOQVpp7YZMDjKOicUWUgTHclnhLMJAyT2QlAIjxRyI&#10;z3OCowuBfl5HOIRv50LqDfgogBECAZSa6lt7ew1tc8t39b30XW0dGvtflOO+xa0R9957DyaCYqkG&#10;DaSDBx/K3eBCNJAHiK1hHmwX0roAI6elZpYBTQQNHv4Lo4FMiO4SxPfJsSOA7BVrt9gn2j9hH/fC&#10;HVkfJGfjQgBwHf6Alan3/Of3HD54MD3+mnXr3v2e9wCLWf8k/thZECck250rCYcCcQsA1YKZnLCd&#10;stJ5Tj/uBvdEx4ClIqThSCDgwT2RvUya52l6Hp+d3aA5eCK8+Y7PRAHIkmnBcMGOhzIZ+gdzqLEV&#10;eG0nS2E3tRC1Hm7qUdzjFJKI7ag6OUwZTTOMfAt3KmkSP27mviGJNkBzcPMczZGaubl3FrcSXuCp&#10;LTdubhaA7+mxw/f99X/a/9BHOtsbVFfAw6GKkIPTvGk0D9+sM0Z2MnFjhZ0UUQm5PIBkGfEy+r3w&#10;J6TGcBPghlj+0Uv38rir8Tx+FNuor7+t+8W3dwxsvNhq1aJXemDBHXfcMTExGbUIQhLes9Rx0UPE&#10;IGeQWIKdYdFbhJVQK1L1aEINYGtBxtNK0GLER/c/PrhqY1cPlysKaxdbjdG4LgXPct9hZH/rW968&#10;6CVQJnjuJfD4E7vPPZELOYVlheZuq9NjR3Z+9g8eueOPW+cm6Lii9XhFrmnwpAIu3xTyIGE3MTp5&#10;qrRyuS8ju6QYsjBKnWDrOgcHOy2tiKTrnPR+k0ssV0hgdNS2tlrb2vYX/GLPFa81pyhh/ewaA3D8&#10;ji9+AVFntbwySz+mo5UiSFy7umkY5Abe6prgtxwIYRaRlT2Ae/04YM95nPmjU4DcATTftO06p5O0&#10;gkQww10c+iqqBO9+1y8czIKn9w8O/upv/GYi+4FLiOSmfsdcMukDJrP4Ru8Elm1fFlVFze1XRFyR&#10;eA5IUubDkzIjrIpQ+eUm6KBaeBwPUHJXWjPrgqebLOeaDEspiBwu0lTy1hVJwXPbQ9CwomeLX0LS&#10;c5yy0vRQqVlXyUWe/A2G1x2VFr4aBQtbtWrVlks2sVmJj7sbd4Gk7vzsqtxSvGr5eElbHxw98NCn&#10;fvNND33ut9obU12dbRiJAruB6TZ1+iOZpIByw7SEF7pDGMrxTV8Xiuwt8OyVBxkmnlGuMZxYbxGU&#10;o+X4k7YG/Cu4jnuj0Tl3bP6un689/nE0LVfipVhLnvU8j46N1euMqSLMtKVO0CITX3hpMSIVX66m&#10;vys6VdxM2uO8SrqFyD+kaPlyY7L1BOdK3Gidmhjp7kH8rAAQrAXBS5Aze2xIsUTDK1V1kMC/+J63&#10;5CX2vT/wtgRM+dDflQGJG4USlDepBPa9szkzWjRDlBX8qagm8U+K7zwLNTyuHxTcFCOUy+DAAnSP&#10;ZnwPfCT2fJ4HFCRsl7my6jODJ7huzTZna2t4NWGt54TgC4SOOFRyakxWz10EddGRBY6GCfcLGqSL&#10;DeVFNYhxhlMTuzgb2vLh5pXJ4w9/8vce/cLvtc5Pd3VgSghW2GX9S+gMjSWZSqycWE6Ra0pBxq26&#10;WDqP16LCUW2n5KK+n0jNb9S8hVPUmmCvtcMscLa1s+2G/9B1/VvpX3yRaXmL0hN87atfPXDggNxI&#10;OY1ToymLLeTmMhBqRo22HBybuLlZt7OUgsH6zwQxhk4eaWk5tOfh1Ru2wUEwcvNwLdU36MvFKj9F&#10;Crp87vGdu3bv2olbbb/ssiuuuNwyjniEbC7yiMJdrMw4cXc2CeKNs4TyLFoLTojhcNNcUHYkKf9h&#10;zCFlORo/g7tIIsgnvhHjtf3HE2VOcGlRO8dH1+p0xBHMI+5Dc3cI3EDb0+2Sf3pO9h2UJjk7psKP&#10;d8/uq8tCFxTNtmvXrsEaeCxblV4yhLqVpb5hUSrhhZ/IkkRzV/RU71Fr9t3zoXv+7j21id2oHHBc&#10;oYFK7JtmT+kiNnjKK4HrjXHQSs8ozwwM2E3iIU9E2bjYRMDNWUFa5iHXMDVSMAisp/9aYexyLJHW&#10;uZb2xhU/3PvCf+cWW2L66Rci/O0+/9nPIHoU5BTrKmDIwYaJSYZc463HcUtMx8GaXcIaf6e3VcxS&#10;MdZYAQgRwDOXujTZfXpqYmLkyPpLLjfE4MUVlDD6fuRPkfqDNAALR7Qwhc+0KdVo7u4oDRd8C4Ep&#10;HVGU/7D5qQnuce0h20ppiVV1tN2XT2UQ1ePbQ9xRtlI+894iwbGh1746FjNS7xXMEplFMbW+JHvY&#10;wml5I83zRCNLwpSAPnit5IWDu6Ig3JOl0mvqORbUE5P62N3ivog/g0DtRG2Vjzs290kXIZovVaUl&#10;VURYO7/4Rz96x/t+sjb5BCg5/AbYnCWRE7LtDgYdOziPi3EHjOaE/kTDjfjUZKSuYGF2quqMeDfX&#10;iRQ4NdRSzMLaFf/KBRQOSsMHFB7kkaPC9pa5tsf/d/X+/20edPpYVp7JqTEznOKI3pctlk1Xo6lM&#10;AjbssbOOoBmkmKKoWeaWUoSDFmEYjJBdAJ1E2BN40rxjucxMja/ZuNX0WbiJqiV1RnKNkTdtZtZm&#10;iJKz+aGLDauff9GqnhK7A9ZY6tXGEYZyTKyUNTXdIunWeV1Lkkvwz4pQnqA2EnMLJsF4kOqedBvP&#10;LeLHwOc/jexRaYnjGJ3mX5WNUM6xdMNx/CNDNKR8wrpeFnuvk7WS6HekEvRdmbiy6KIoHlxZCn9G&#10;GucHTIXmX2mU9ryxi7KVLWE0x+vcc8+H/+k33nTwob/paqt1d9CPsKuTM3k6ScmtjZh3a1KJCJIE&#10;FusqYNmFZwtOBojLAYwXwsZEdaW9pZvVU9Q+VeEMX70oexM2BwknqPGu+CQ8HW31tgf+R+WRD5cA&#10;fUYlcPz4ca38KbrNRZwd0yMgiGxxTC+w3Qjo1lRwLqfX6COpN4CYWay04IS8AceB79jo5dLW3t8/&#10;mCvvcaUIqj3YMk0+MGVifVweyDBt/A/Q7Pn7sRvwCfgpgFfivxGiEn4lQV+/+ObhH1sRjLQu1QjT&#10;+TyghG8Zsmo3Yh8LKvn55G/HheYjCWM9fEm4aeDVfdlJSMr33YMEFFE69AX+x9+pXwmppwz5lpGM&#10;N7WyNNpIRecE0xjojCrYsjl5qaJ5ozp61x//8J1/+o7q6CNgTVBCoJfKDVHIq4DH1sRd9amTkC7Z&#10;Cmqibcdk4jEnhUoohyAuFxfK4hBb6Ddgc2ioJoXXCtDDbUcui4ZsKjHx+Ak1hNY7AMzs7Ndubxz+&#10;WknPT78JDR89TCnWLV+zwxmVhR9G4jZw4FejZAIBsT1OvjFecG1jr3C8cNMRpRmE+ODxPXLs0LqN&#10;lwDWAe7Gd/B3sfZ2/IvQfcZ+w3TTpk4nrOFpcLeab/dJK0IG8YLjm6FHo2jAzsj8fTwXjsRnTUIJ&#10;5RnUhm7ORWENxJXNialYLMUEBPeZGSwaapNmE2KO6ipfov4jor/v54JXf1D0Cp66lF40L1F36mwE&#10;QNdYJG3MnvvhJKrIBuDs4f2lZ/ElHlLkdSn9lQP96Ve2JX3mUkJzvDbbdo7tvPMzv/HGPQ9+uIu+&#10;5K1d0EZEvwHKnuwTzJsK0GZ/FTYwgHhBm7kvlHecFoI8iTxXCObkT6SJD4REMfpmrxXU6lPaP9P5&#10;kdQg0BI+6CTmZ7vnp6qf++nZqaMFK1nSNei8Zd4wgVIaGxsT3EhoDlZBrKRs+ydfrFwWjSkLJAUj&#10;DhFEzh72wBCuux7xV+8pIDjmYXLyOg5OjI/A8tnX1y/BxHTbC3IWfjIEcyo0hdsMoJoqQ5jjY1E7&#10;hCbH8ehTyCgr2KzsZJ1BkICE8oihmH6xl00AXCs2OfYZ0E02Coi0z4rUlAjjAcdDmUTnk6zEiPvW&#10;WOQPk/qP0MckcEy9ZsRxefPESVsm+MZ9h9lq6odiHxNFEndEGXs3oEt2Ccwdd3R/7GvdG7kQUE4L&#10;oDyLM3PeKuaFm/BSQnPWksbsfX9z+6d+7/uGDz3YTYm8tZsyt4E4uIcLuzXPXl13snm6UdhJ0Z5o&#10;itaCM03VafmkP2JnK11ibAVtgRpzSq8VsvJ0womuis0vnnY3VMHZ4fqn3jlfn1BNPgOj6oVbj85D&#10;zgwDWNZ5ZhpT5MnHCT1JP013jIARSKniQ8l5TsANHHeEpsj1TMIT2kXmTogwT6/VaoiMu3rtBrGH&#10;oFfgJtbBjegW2UXbEb6FNliDu/CdG46bv4eeQIq8OH6n5qyGdIzZSZ6x2m5mb1VGD8d/cxDPNT/1&#10;ZgEwE6B7R5BX6MhJSHGVMx76HPN1y+KJOGdBtQK1j/0rRzzuan0tPpqcGbSXlI14I97E+MvOOJdd&#10;MsnFV4lUxf7D7TcuY+2M5VCOP1GOKb3zUAeXWJJLCc1r0+Of+4Mfefjz/5O+5EBeBLlqRyhEonmY&#10;rB+QOrA1M3S8EFFyhboVD6AVVB0A0Fxkii7kgm8ycXH8OFeo+W0+tZBy2u8ddRKW1Y7Jb8zd/4eo&#10;oEkBPO0ELq4Th4+PUC0BLzPvBjw52GlgYcGjAyDrdm5IMkZbXDf7Tlv4UzgSQD+cGC4cGR3t7R+Q&#10;4B56heRPbTgzvgqIA203TCP0lVHd7BznGNaB8IHVc4dwH22wQbfBJUkHNzi7mzcV0X7g+D5OeZA/&#10;BTi24uKHNUy7AMyvcwRUZUvyul22jdRBK1KF5AAlPqa9XILAjTMlB4XsKW9M3+UTvGucPycdwdeV&#10;PCTF+dTOcZjRxDfie9gBMV7rYCx+hNTH5LXfvVi8ItzAJ5z0/GXfcpYAmvttHXzoMzB4Hn70I8Dx&#10;TqwpgTlBUkiCPCJ1mwtz2SsxOBewVknVJnwTrD3JE0G1MBOccbU0xd+zhwTlUmzmMWM/CuUnrwDn&#10;QKcxpahu1WV+5/vnjj9stdR1fdnXtrN4wJFjhwFKaM1s+tGpmfHNFaI4FZqlVY/H07cV8hzKE6wQ&#10;cXIMi7I74oMDkHt7e61ryyWj8DYxTKSXZepsIDTLzuyiZurBSQaArhNAGhhuV9w8SDFOwbKMybiN&#10;pgms001zJE0HlZnCC9sF4jTDT0XERKouMfMJM42xHr0UfaBHA2LchvKgXDeVhsc8LiWLV6nE0pmh&#10;cqfqLaHcHULscIu4K8n0EbKljjZZF/L6k2iQ3vvJ287F1qaWAJrXZibxFj/3Rz80dfT+7i7IjnBD&#10;lBhCQKdIYqWFc/eF45Qv7V0etBRycJk6w/Qf76BTNweXW3pDfixUWqKHQa6Mp1I6tVx+JmCFej87&#10;Pnvn7Rikuk4nRnMmqSzzc4EmI6MjCYM0c6AVIjf1FrLKwORQdMYd4zg2qCXYbDTzwVRShE7FpA3k&#10;V7BihwpcgoODg5z8KV1FS75FrmkmmPW7QaP3cQE6R3qZyB68WZyU8Jo4Lb3BqM1LnGZKxE6NKXfJ&#10;ndH591wbq+HYcTrGLMOf9oP8rR2WAE7zuCUSc58WVpmwxi1GH9zqNf3HB61LpbRZlnEYQOh34WWi&#10;TUjTuQ2JOpVUw91NZQKjO7PwCLqfC93vLiG+d5xy6kTdeehZPDjhc+St4qIC9AsXzf0uZyZHv/CH&#10;/xKvp2N+wnHJ4VEuGi75W9ErFEhLL9i+K2p03NdcZP+kb8etRldP3kF/BIsqFM3RwpGyFBtWthO1&#10;8rMsKLeGk2yYW4Hsjd4zc9evuXae9KyL/CBWRKvMzKQiBIVDpcAbSjILy43xUYlZlkUYSRbRvY1e&#10;8mDBvlHPEBCgRAXOvl+SCCoDxZyWlv7+fvsUWuewFTSSb00EDpjOO6c/9fp8JLmKp9upYuq4kNrf&#10;3IzOvpfyRoMesu0zLaBLY+Hlllyck1RZBJEBN51mPsCz7QBHpIQ0mYgDBCdW6+YWe6tCl4r9ROov&#10;ij4gr7O4ONVhZDgCPUUVX8k3YpuHBKCwE6dr+lqjsW1LOQr78tRMAmhHWF/QRk4Y4F5ULessQer8&#10;oUzeIR974p5P/9a/OLLzn1jvW1vIx2W3FI7biYX1PaxRoAajNhS8yD0PKKgrBHqG3BOSUzqn74pm&#10;A8HOSdFGnUF0Xznh+Yjxp1NWwUlRlThIOJ5D2pwi3Jnn59paZjt2vnfuyc/kFfT8le2SS/nwoUNw&#10;NmG8YjfyebqmEDjA0AniZJ8c3Biz6FTOpRui24amGlm2iDGtkjuhocGU2hwcl2FZMsjeBlCz4IAv&#10;guNwdnRxURR1+3KYmAtoo8MiCUTYPIcobeGuvntS4K3DJK7tfsJUJZ2T9Rk5MQ9TH/MqZCh0Cri7&#10;WLmfpagC6fzQ84l045JIyUM0Lvc0uCy66vO6yIMXsPKEttGtJUBwUrQSrybD1109DHHeQn+bVPWY&#10;10TPU6/gwZZ6shM40ELKv+Qq/Dlm+HQQ6hxvcWaXu8bhe+cnf+OTv/XtWMCzS+2KAksHJgdhUWYb&#10;MMPMIE+sk1qiBsBQKg6xEmbze0fQr4BZxnpp5Qp4C62cVnTPLTpxC1VQqu1T/BoQPIdszyo65Zac&#10;F+dn7353Y+bY051/0f2OOnDo0EESOpNeeZerbhCuAeKAKvtKYEGJanVGAaDgjzKG6cETx/ePD+8f&#10;PfwEP0f2TAwfQBgfrBOElRzA3eGRiGRMyWG3RJpYhg2sHDZL2zCNw0bnyJTDEcN09EI07je5nOd4&#10;HQDa6GxETxK5RRXz7nSCVQT3NciYrvA5oXoqnYKe45yEv247wkmWktO0ymQodxpG2zzBJIpIBUoA&#10;65aIihrOtZiOzT2B8DTe3cKIpS3cMdo/Q6ajGXOBNu/hVFoJeqFg4gdxpU8dT+qlNAoJIbpKJpSg&#10;4YKL04JXiHf86If+r/vv+BPgstWVf/vXQ7/z/ZOccC/eFOCY1Y5hqUVfWJu4xwYQZntSHfXcHswJ&#10;kskUexHlOc/TTi+M64Kp/08B5RGXz1V7AeY8hZgCsb+z5eof73z+z5yEa1x0GF488NTU1Gc+9U9c&#10;/g19Md8d4IlEOLVehNryq69hXbfaTL2CxTZrXJweNaheJZ7EuSqGUobm6u7pwLrJHd1YBgi43d3T&#10;CxeTvqG1A4MrxdB5d4OgQcT7urpQqAHfKQ/plRkErb6wwimQoTubnEWm/WQsEdVN/pNBYZCndmDH&#10;ETddy824FbUxyjUuMtNV47gtwRHog7dLlDeS5EKY9rUJNz2IMYijwGRbDmWS+oy8SiIz4VoBrZMj&#10;6dbCodZMVCzKYeaj4uJFt5lccVzyTcDt4srLykeQT6DE0ODA1q1bQrtWl8qfbGqIm5PN87yM9y8U&#10;NPcLw/uYHtn/+T/6seF9X+5up6JiC+dP/+Xge9+GSB0OeejJ+hJGVMPhjiIQ51tjoETRC+ktPKJJ&#10;+aEbt0oORofj9iiXEM+G0/SOXTVTBV3469Py7qeqMCd1XWcQmUbX+o7Xvq9tcJsr38VT/07RtPY8&#10;+eQ9d9/R0oZZlFYz8nkiwsr5RrUyWZ0ex7rJXIOtXsMCmzKQ8idBg7+NR+GtsWxZPQA4ncB0nN/d&#10;N9CB1ZRXrFm1ctWK1ev6+geMg4bOhVvQFpxGyrxFAyOUIclvMP3p1xombepCXIJT0lRJ+2sb/cxA&#10;00/WSZyNhOBGLt/F3+zGtDmpaEH0VCDnyk0sBDhMZeLeJKVju2KuySRGn44a9NOffDRR7AC7MbtF&#10;OURnxBxbkWkgciooF6bTdGo+IjU/wJRv5G/8hKVQEXVLg6bggMTZ3pZapbsaUk5Rx5bZTxcKmvst&#10;ju2+8zN/9I7J8YPwEgOa25cccPzOP+//ox+cMZWWX4M8CAXo5kRRAWfdMNDrYEB80fBwkKI5tBe8&#10;dbIPRHQ5udlTOO56sACCs+NnURNOqtU45Gnr3LpX9LzmdxEmEK3R5Osi37721bv2PbmH/m/k4AzI&#10;lxAZL6U+PT45PgwO3oC6Up0BHyeIg5B6ynvo4B1JygY600TZEqVw8LjDXcEcwyU3O3v7VnT19PcN&#10;rtyyfceq1Wui30hBunP8CrKFEIgJC1uDLpREDeFiE77zCs04jVhszKJ7ezQQ8qpI2INmghtEu2gI&#10;u5iw0iCITbFoaDagPYGbhidE8wCIqQDxm+izu5CAmK5vCZqtoqTMW61m6cUxQQJZg6YzbQOme5qQ&#10;Q3dOWnMjkSTeyN7l2nC5fUzzbsSQnR4zDSCceZy/ceOG1atXGc2T1QEPkP682ND8Qum4UO4H7/vQ&#10;Z//w7dMTh3qpX9JfUE4mWlKZy7Yp3qGWAQrxEbHDgyDXBu4w90dBa7nkkKd9CsoNjpJodDlqOy9c&#10;AOVFUTwVlAfH9EVFWcKMFdJjX5jb90XX1EW9w1JN7PjwcUItV+tjFCchEbFiDkB+dM/4yKF6ZbIy&#10;NVKdmQCUy3NDYAaSjvWRsVCyRntQV7p7+sTrWxW1pY4PF2euVQl3gcbCpXGmgvi3xw8eO7T74O5v&#10;fuOuT9/31S8dOXzI4OK5w57Agw8JYDRqEpHFmQMSpUF9NP/kSkKCOSQnj6rQIwjEGcPLYoil80gq&#10;C61ClxdDt0iijfsG0EJVsDBi1x6aFgIuE9mlohQEPLL8MJhI3U/W3wSQDaaDSMytkieTqEZF2YAl&#10;QbwqYMiHOwz1HxZe/FMm7ofnT1Duc9hHZdDvTNqvMSYiXu9SyKT2pVr7zyrfzzI391vEm/3mh3/p&#10;gc/8OmCWk4M8vZOL/nAIhUb8w3/S+2fvqCpYuaRD8+4QnzYxdAZpQWpaLg6YyLahIOYhmKHPlxUU&#10;+uucIpafQg3Pf1rEPu/kYovqeNvsqls7v/UP2jt7XSMv2g3NEhP6P/mJjwI3MdOLHbU4H/6tTI9N&#10;jhyxqDJXq6KRox4Auy2MQRiHYtLbNwh9nCp5Tz/GOlxeGfbvDjqrgLzXYQwdOzY1Pjw1MVqZnkQN&#10;pGqhQD1CZMt3VNnx6R1YtfWyq7ftuA420vQ6DNwCxKAMJARJ8JSUB6YfgdZ4VwCQ4p6nVR8EjNwE&#10;RvzymYmTugdx7vhN9w8rMwEQIxlnmzIlV0CxQkhx55TwWum4AyjmJJuSsz7GSujBTSLObF3uP4Je&#10;FAA0PbvPTFt+ISi0TQROwTnxhb5FDuLOrX+ifOR3HDckcOWVV2D+LZ4CfSzOCYK5Xqef62IjRs8m&#10;mvu9oNp96X/92JMPfKijrYFl2jDPU8ZPMG7NnRNqv/2Pe97/Y5jZEeJn4aVGk1UAaNTrpLFEAT0u&#10;3CzaTmFdXonewWxPVaKTonnTwVNDOU7WCegonmJC2gmgfGL6PtI2i5zedHv3dd9/kaM5mvS+fXu/&#10;eveXJIFy2idhvTE3eXx/ZWp0tladrU7jfdul3J7OPX0Dvf0ruAJRF+ycXR1dfV3dvaLSCGkMhbyb&#10;NtBOrhdqNxVjBK6fGDl08IlHjxx6slaZIUvgAnKCX1Yj+vaR3fcNXn7NzVde81wk3wTcAqAFEJnr&#10;AwHXDOILabtRNYdyH3FtyWX0rP7IIytxaWn3BkV3A9iJ8G0+HmQW5zB1P75LDqP4yeiaP10OyguE&#10;cl3PM5O4npMPjwUiXqduABe5N3L5+EbW+lXYhUqeTkil4ZJhUetRfRxfV1+1Ay9VOovdijSiyayg&#10;F5VozlLNi+wE3DnvB6rTE3f96b/a9+BH4GwGfy3ODKJsMi825flBpN4/8IfdH/iJmkygRGGZOESN&#10;qG0rAEtA8+BdbpVcxzk45aAWHC94l+unk8TSOguV/Clx+ZQF9xQDAuaptdG9FebQzsFN573oL+Ab&#10;oD3fd9+9T+x63K54GFxBGYPTYWVybLZema1V2Jhj4Ke+gRXdvSDjdFOBMZPCd/+K7r5+YDGaOoc8&#10;3KNxDANzgYIVG3tzFyAyPTk2cnTf8KG9I8OHoboEtg7cl/EF9bB/aM3VN9xy2ZXPsUyR0ND2UiOb&#10;gTWx0VTGQYVw+Fbhb8JNgRQBMIKUSY63gPnWu20iMibmbw/nydOPN/dUWIEpcwL1SX1Ds1HRl+ek&#10;IQfZxJF9gscZfgQTZPdMzqKGCIFZWzdP5eC7JISxWTLdN+aTyeYvIj/fXZS7Bz7IbJjTi4OIjXP5&#10;5ZfJPRTj+MDNA6KLm59YUBdwlV+crD0LaO7Kh9cwPXroS//7x4888QXN0adHOSBaMkuxJJDdWr7n&#10;9zo/+JP1NOFTgB6smnhtklZYSWTeZOUyjnv+Z/R+Cf6IcYrQguI7mVB+Ukp+Up3kFG+iOZGn9lNk&#10;lZb22TJ32Q913fqf2E48yrjINjfmT/zDR6uVGaJeWxvWdx498uRcbWq2WiE8ETFByefgbwhHFJBx&#10;cGdAbf+KNb39Q1pSzqFoCZ1YXDvOt1ThCsRsThTQJPNgoIc4B9g3Onxw7+PfPHzgiZnJMZ4PlQZD&#10;BDF2dB7PfcHLIL+A9xvplE4BYQmmDdk5cPuk8D4V38pKS+7LSPCKOrhtign+aLoPIg/RylvUxy2n&#10;4HnrBlnjezSKFgKFNYhwsXQl5lCaietbyrDPSU9RXOLjLkrjuzbczKEU0GvapOnNqI2NXULsoPxQ&#10;6m9CKJjk98mcWKvx7VUHcCM/ER9Zj7V61cotcE+UQtaE5sGNX3e8qFrQs4DmeB94MeNHHr/jj94x&#10;fuybaHleAQ40iBM+Qcs54IUYEjwRAcrf+Tudf/dTswZiD4ORiCY8C68F2Fq3k3ZzVRTN7A8+Lbwq&#10;jJxDNX5aUF4UKGcFDm2g+Z+Tq+fIJWpyS+/mjjf8bUvn4EVILgRPDczl+YeP/G17R5c18eGDu8DH&#10;YfP05HsDek9ff9+KNbBwrlp/6co1m4DsmsbJxmvUi9hEyHbxS0JxCy+G4wmzkpgA+PBEUPQERw48&#10;sfPBrx3Z/wST7ehkErp87ebLv+Vl3zYwOGSwS9I2Lml61QkfE+UMgF6o0sR0gVRAsKSeC82c84CG&#10;figCcubMbkx0szKMWm/RuqBpIn5uLGV6xP5oqCwog+8kAKWEldzP4767irThXpStoszvcjCXz8sh&#10;dQmpEAyyNlqk1BKOu9CKDqOQboKtuzFbv3Tbdji0uNs2mqN/5XvnNBN22H66iwrNF9G+9xTAtfAw&#10;ipjNdfL43X/201PDD8LOqRBalLbbWxn6ChnyohN2KrfwgjRibBZPuvZcUOkqgmzo4LqQLi50eunQ&#10;TFEpKl6MQgFYUNX8WeC+siCDoGAL/JrTj0/bAZzW48eTTlbsoXNqtM7sn93zmYsTyt2EDxzYD9JI&#10;UJubg58JVHJCuaaeazJR68CKVSvXbl63cfu2q5+/fvNlmASkCZb2NAnT4Q3onlVvF5FCcM4cydnl&#10;BjFa4XrCOkH0X0F8W3DwV77++17xhu9du/FShQ2YVXTe2SP7Hvv0R96/b88ug4XQh7h5otltAYhL&#10;Twn9Rwxaoiovl8oApMG9L9Un909+AIstid8bB+WZXhwXtTdVX3CmC8Ro654j9DR6AJydnEwM4v4O&#10;+c/m9aSDdnEJgwJllz6I2ZQrF44zmSs56WBA7UTYJaogJ8FCqiLKNuSQ9NydH8LKu+RTfpxVZaCQ&#10;d86oWS71k585NDfj4FY5/tX/8yOjB7+icFd0KlfNEb12jY4TPaiSyxDGJqdf0GYxv9+LxoHRBwcY&#10;AbpxnLFZoNhoWlCar6/wtieZihlEwOIdnm5paACMk/05u+2EayW/ojWwZe3+kFvc2SW9RK8yECDz&#10;B/fvozNTy/zUyMHpyVGgOZ0UVXdAvVau27x28xWX7LhhyxXX9/Qy3mGyDbKemLzKkqlyAE2jH1s4&#10;Kqw3edfBAAca3cXeIKz91tHFBaBpWL1k21Wv/o63v/hbv6urb+VsHe6P1Hmmxoa/9Km//eZXP5ei&#10;nzvN1GmEwUF0mk4QZqadYChz1AuZdCJ+iUUO4xGLLPZmCXCsB5VkwToTNXRWnygExS5E0JhyaJBN&#10;FDixbKYfFRzv8wYJK4XauLV7BbdpDwustDhZZSN0HCmrrtKu2+nbp4WnjbfTCeyoHB/GupHzgB2a&#10;puHFHMc3BQFPItJCq8ASbRFnmu2zBqMzu1F6x5Wxg1/+w7dTK6ffN9pWePnwp4K3cB0f+ALXG5Xa&#10;bGV2fqbWwKdS5yuM8xxYH6SJC8FbobZ7zaCotnPBoLCWkGOz6P02Mes49F4AxyoK1O3CNSVxedP5&#10;4iMhJ23F8RPQ92kZ/cLyD55hLS0j98zt+dSZFfESPztBea1ePz58FG0Z7iuwTM5WJh0HESdATtmw&#10;9cpt13zL1iufN7hibVokIfnsJXcGY3pEwwLizXEToTaYm6kny55wn6WJygMwVxxyXnbF1c954/f+&#10;6A0vfl1nTx/WnUMO67XqN+/58pc/9be1ai2BlHAvIFp4KFNy9yfijemc0O04F5EIp17BIHhChkP2&#10;EljrzQfsVkGpIrvz83ycTK12NUlgWpyQZWyBK4wLMVkGIsVIz+iOx4+W+EeiyalWJnz3hT4hBIO2&#10;7OOMRWNuSsGr/1Epn6Mur6HR7IoVQ3l9T/elRnQixC/xpnH62T/vaO5644pVmx77yp//60N77pLf&#10;IefwqGKRHuB/aH212UZtrgVexEDwmerctD5TVWqCEzONqWpjmicgeJ5cDqM+DjVGqwjJa6WNIVk0&#10;tJYvAil5M6RmmGu8PumWHz/dUjpZsK1T3OLkN6Zv9dxMY/dHQUhP/0Uu9TPdCFFbRo4Pk+XVq/AK&#10;r1emjJv4DK3ZcM3Nr7r6eS9Zs26DxVacb3umZG6bygrOayQ1ipqMm+em1s6aSQOgPaUi1AYsFiCG&#10;8IyMBQTVBWf09fXdfMuLX//mH9t6+TXIoiho/cndj3zxH/+/0dHjOU4R/jJdpQC1KOL7iOf6e/1v&#10;Zz7hLP7MZd8s45zNpLSLiixua9x2cwumRWcpX3sptcccee1S4yzhuJWpotMIjJj/uPgC8hqRMz7u&#10;y0+sis6Gcd8eEHxqBXLxLf0Jnj+hJvgAA3gxxprnymosgCkDa9eu9RW+XXqnTRnIjy/1BnI6+T9d&#10;nDqdtJ7qHJf4zPDjX/6D7xl+8ou0VTDCLQNVOxKtlwKHJIlqV5+dBzevA7UF3Piu1lnjZ2pz4OnT&#10;FWD63GR1drraqOLlitHges7OCws60wgCiTz20OkBxaDlvJzRamf5RMEkQLkq5rkU0elc23yOPeLm&#10;D/7T7P47E0M5l/JfQtcKzY+jLkyPHa1Xp+dmMWNzDmi95cqbb7j1n23YcjmQGWEQ3YAN4ulbNDZI&#10;KBGMwqu2j3lE7HAwx3c3e6XASxO1l5Em+NVRdpG1bWho5W3f/gPX3fIqjf2JNEcO7LnzEx84fvQA&#10;UWehtOKFpoNKoBzKHzEDYiFSlLmDlm1UShlOUB4DuwcFxujvMxOmLYAw3ajZaJBRfl9rnDVBpj9J&#10;rDECUnYG/ClqI953H5kXbBJwIkQ7a4HMpYN+tADDbn7qmx1PxjtR/tHP9uAMVltQ81msxCqL94Ke&#10;w0WRkP1iw/EEZOe3sXuMPFevfP39PzN6+OueDYTXR8Ri7SGncA78AozsECaxgjpUF0B5dZbYWp2b&#10;r9QB6HWw9cnK3OTM7GSlPj5dm6oQ1h2zKDJx9PlwbwGjz3kxBwCnN8GngPLAteWgrplLFObDB/vp&#10;s6CDyNE5EfzTYehJ2MGDoPbW5nZ9LG/25/c9Paupp8fEzvCxI5isX52ZVCytWSikV970qutvfglk&#10;Fi9DkdUWw1AAX0OekStr1YF225CYYCRAeZyIvhA3A9zbYGOwM1jQtTmYVVtvedFtN734tZiiL+yZ&#10;n5wY/ernPjo+NmIAK8DFwOuJHf7JooroaJB65JfllmJ0Szct2gUnV8R0WNUlIEqXTtirC0OefbvQ&#10;K5hxx41A7F4rcfCFUgwLOaJ84ukJmhNoWsF30aWCymwSeQcZdHZn1fJ6eI+yeVoWd6+mIDaAdo4w&#10;+IxadNRZospSrw4NDeJyl0CO2twvdfNFb8ipzbi24QU9+HfvOrLvKwpvEVbchGEDn9BLL/gn0A28&#10;KYrpjXmI6chhpTo3U29M1+Ytv0xWQdJbJqstE9XG+ExjokKJRisUGkyD0p2P+tRGc1Q9qRnTYMGf&#10;5GIcIRtqPBcTVbhGf+JPip2RoTxHkSdN+bSLmY2a7Wz+8BcaM0ftfLa8Yd1tks0XPPfgk1PjIwic&#10;AhY2tHr9C2/7zksvu6oGNR2jNnlGB/+UYLPMAaUYdJmrJoixbKDQKAUE2OzproD10jy8cB4JvUKC&#10;DHNs/JmmHd34/Be//i0/tnrNeoz9ATSActhFR0eOEY+8QEQUEfh0quQCbH5cG3QwnJQ4ctKRIlbG&#10;DiH2OU4ndWySpHW7QJ8jxItlm2sn1COs64hPDsXkSi+tqskhRiSpCMsV+hu/r0ycQfoWVFPbd+bx&#10;px0liyYexXHXaXd+mgOESf/sF7URxGn8lF7ucySxzODg6jVr8w47tavwck9A+dNueEv+xNORAs7m&#10;IVH2ofm1tjx555/u/ur/MZgy7JE6/iZ9A3UMVQvfaQzatINqAjOphZcKPrMNYDrkl6nK3FStThGm&#10;2pipz9cDVYkuARGaFz7DQmmlYNYJyokZGZRn+/lx7ZMjJIhntRW4hzRPWrynNo1ihTnGskBsqEbl&#10;SP3gvYY5f7ump2Z8Ni/mwrsmtXNkbXR0bHKMkRERFnHz9mte9K1vQfDxSqXqSTHCR24ZJgf/QmN3&#10;tgWiFgZ8JraaDlosxBz2vLRbQcCJa9ElJuIn74hzbGV1BqC7YH/1mg2v/e4fGVq1Hn0PKjcyD0Af&#10;Gx0xiTFSB9oZ4S8XlnM2GbFYl2nDjgBRjyx234SV6TQhZHAjSZeHPlLXJNRmghk58HoR4aN9PR03&#10;HhSJZjCczLToTje5rKQdo3kT+fDD5Nm2z1HE57SKtDOpUUscbYikAywwBRTZxEIjCHc819tLmcUl&#10;48d3bpt2UiFcePX9PObovKC5ixIljHo8uu/r3/z4f/OyXKqgrgxRTcQS9vqEthrQSpNogn2yECvU&#10;NiCvk61XIaNTeAGC0zpK7UWfqSoUikL4O62SC+sKRccVKyqm4ebdCh9Abm56ruAC8ZPjvpY8w2P6&#10;8qAj5Vl4Kr0lF/ddRMoT/Dr2fjkSnLkWRgoMyuDyq6x+omNHDtUx4XO2ds2Nt95w67diFmi1WnU0&#10;j9Rc3XqTMp7gNRW0fs3seOKnbvdE6riikCh2JPqK3OSPg37ERJi8QTl2DIWcbXBHxM+XfOt3IlCM&#10;Yj3OY/rovXd8olqpOM+pD7bO6z+z+h/epGA9wBMOJQ06Uw7C85E7h2YS8NNYaWc+/Zi6gUJHTlc5&#10;S95SieWc2mVrPyJvznbKUnqKgMhKJ034NKArP2GBaTuhc9P9nGACYudcv0pj0T4T9AKBicDQ0x+Y&#10;Prt6DSIVc0sgk5fb8msXp4Vg8aTFRPPwGqKN2/38Nz74H9sak3xbRnDiHWdKSMbWtz70svZHqK8x&#10;VgD6TBl0/ZO+Nj9frcMWSovoZKUxXm2M4XtG35V5kHSEXJMoz/Of2nHFxZBRcnJqTSAiItNtXftw&#10;WO7gn1RRsBM/VFRyZI9U3anKHHty1eVEQ2x8H3h2SYYts6Ak+N77jzMjT0w9+rGDf/cTR//k5sMf&#10;/sm56hjOTTX4jF72BXuyeyxse3c/vGLV2le8/vu2XXPL9NR0tcq1hJzthCZWh83GkuiBKpFMl+kx&#10;LRSLjRbw4V+NnqkYTcZ90HqLJxYa2sKMNd3S+Uxk0LNGN2za+tp/8cN9A4PwRgfiHD+y74v/+NdT&#10;kxM5YhrBnCO3FENepLQFKU759100HMhFpAKOhaehh4h5K4gw8xketugnUtfovCVVx8/lP9O+3wu+&#10;nUmXhm+UiiKiqsIcZqtD+Exzt4DgcVjpbIdRS2TiYVlX6CoIejxHfyGt0a2V/+A+pL/h/L9q9Vq/&#10;F29poOO3r9d9wVbz856xxUTz/DXjZaFwD3ztr7Cwp2waGlt54BlsHap2wm5+TB6irChHFQF+3MTf&#10;i7/ImRHiDi9ePjAz1dmpCmB9dnIGwktjuj5fBUMnwWeNXViKJ31kHUys3GScjmt0Xsd3EFh93Aub&#10;+WRWWYWDSWNm7wQPyiS5nFpdCd0JcAt77MxUI/G8HXPHRj7wmn3/8K/3PPjx0anJ0V0fn7r3f6kx&#10;nDrB815vFvcGRgQaOefbX/qa72i0dExOTqIdG0EMOuw2I/5mBrw03M7RuXBvSHiddhKU+6bWzg3K&#10;hvKEFJH+81kTfDc9uC/BwZVr1r3kW7+bSE0Am0XY3nvu+HjivDkXDspJHF6k2yUinNqR64CoTqEk&#10;uBsS4IYZQylLPi1ArdU5ydZG51RnmsA6vzwnzn5qQ7mTxY4715Qf38u3SPZPH+TJUbrxqCjrA1y9&#10;iy4WXVJ6QQH+FdRe2iwpOWSWxlxt8yWXprs42+roFiTu4+5LLrZtkZ851QYUMYbMu7/wXlZGeam4&#10;Dy4A2SVt91sDuWHdFY+4D5oABRnzhlwvLUFaW6eybCOMLE6wkoOqY6rR3ERlbnx6dmK6Dnf1Oh1d&#10;Tv2Apu06J2gpoOGAb8Tew04niTmd3jKKLQZAGZYUHqhNrM8s6ZkCwzoVYL35qQs/hAX1TSEMWEPh&#10;kjsx07p3uDYCa2+jwQVR5+dqfJ7G5GN/n0BtSVfWwAAjyzNqXP+8Ww4eOjw9PW3Smngfm3qAvXye&#10;ZKJhOXV12y6GL7g02sabNdZIyY2Vxa/OmypFqD8JifJeIfQH0TV786WX33jrq623IPPDh57c9cjX&#10;02P6YK4ypyPpdnmZhG5MT54c0jW+LWpTZKOMZ6vOgGqLm1CIqZjWUI6CiZ409AeuP8BHLJGa9wRG&#10;QyfOphfJtdm3vYPco/gc+4878w4UE57I8onfh5t7iEMQai4tnC3sbySr6I3rQbiIEpcUqXhtKXjE&#10;4Rsx67UgVLGljjC0iOzvJd00zjrzi4Pmfnmp+ZE1NOb2fOI9I4e/6WYR/EWFVaofHmqx0elNo75G&#10;Fy5241wbKHL1gLbCenH5cC9e7I/cY+j9UpltgZgObj5RmR/HtKMaNPQmIM2fNwos9D6UooJvqChY&#10;c5mh0Bk2j7NNw0+SX7h2Bs/0SnYCdLBv5EkKjHV2P6NldzaLEwd+ITJvfGeBZaNlzLW0o1sCP+3p&#10;bHR3MKjk6BSd7sEXEYwMjpio5DOju+drUq6yVn3Wr/9ZvDD1SX4QoPfI6Nixo8colGP2vNDJ2eOZ&#10;AYOwH0j0qXMedfIM5aPqsgCORXsT0zTcNKWcfm3CO2fMJ2t8z/3nPP9lV9/0cmkEWORo7qF7vjB6&#10;7CCqugHOJ1tiThBJzw11XTiYgDKlnDSiEM5Fmnik/EFUjnJ5uENS1Q2s2JoYd3pMX2AS7YN5Q87H&#10;CkV+IsdPAxfnPH2HFOLD8rjfZXS8CYUgHGdpoE5rlhaPCzcYVU3fHAErWCZcAgDua9dvLipCfLF+&#10;hGR1ONFt8Vms4c/8rRcNzVPbEww3GrXpXV/5M4kGHZ46kSpK0sEjFhPr3S6C5EKhM3yM7PqN14mq&#10;B6mdNwq9Aj1hsE/LN7wYq3W5ohPTp6vzAEGL1/NhPTkXcgblwbZJcVyx0hkyIBo/NV+VmQM6J1XI&#10;GC1vFmG6XOjF7gvfAd0k6Jb5az2xwEX8MUWFtRLBDOZ3H50ZnyE5wsIdnE4ls39PVwdiO3sIUjt8&#10;fw5Jz3ylOcc75ojpWoEX9+Tevfv3H6hUZwDlQpZCKHdcTB9009V3TsybITjl0MTcFDtSt0IosKNI&#10;+im7KuuDI5M98czEBUlv8bZ0ixe85DVbd1yfVIKvfu7vZ6bGI/4GucNUJhLboO0YplNmdDTkyPlM&#10;dNtmQ6fpSxIQp2Fios8J09PTnVj+vjwvVd879THuEvIbuU/yadhPgjsOiWKHcVWmy/P+pt+BiMvI&#10;6btElZW6ihwd1LvMoVPnA9Znax3dfavWrCteUPBRCqOHi56Uh4I5VzRP1Sj1ydxpNPbf/b4qmiUY&#10;NwwahWKuChHROAeFwhxq5m7TqK2jwQRkR0CrK7aUBsqfwTo92DFVEIEBxmfqI1P10en6BADdDD3R&#10;ruQ+aJsnpZJOWjhp8NQ3lVCJ5omwUyL3mTaQFkI5Wxq7HMJ5+Cl/MOyTuKVyhv+hVikKYov0pdbW&#10;yiwXS0O63V1tyP/EDNw7Z3s7tbx6gxNiuzs0ENUgZurA/UXrbbrXBf9nghLCk0buMzOVhx9+9NCh&#10;wxhZw96FV+JzbMMMAqjcVBJ1TWAeAY/NOQcp4w7hJoqqOZSH/QTv2azCkKDOKAS0DC18gg/k6IY/&#10;oVc427e8/A2DK1Yq5mJ9ZnrqK1/4qKte4siGacWtDR4d/ik9hcCV/wdKrrFqgWX0FgsH1NpQkIHd&#10;pxJrSi0VSA7KiX2HxptJW6n78U39vE2iSl4JVU9FyiygZwqVewr8EjxUBOcsDcE6c44ALJgUVJlG&#10;R85oFiJ/fih4N+GD+2+//GrrOabhKBwbPO2U1NQVXfCN4Hxl8JzQ/KSY4pI99I2PCG/puEKl+2T5&#10;j7DOV4RaLfLBb3/0vvk+PRFDWg1ldGE8Z1RbjQmgb3zHZM8GfUJqs1BdGlO1udHpxtj0LNwWtXDk&#10;QsthAeUQT6AbYq6wnVXkiRhwHCGtpaQH+2cEcQKvPVg8V0i1TPxPTi8nqiunen9oxTuPzByZ4NgT&#10;FbOnqwWxDPDYDO3b3j7baAU950pK9IVoRUc1sferiZc1Qdj5qiaLna5rDpolQpk/+uhjE2Mjjdmq&#10;FsoJsJEIuEFTIOWo5RwP2YFBP/ErN136SIG2dBhNJy94jIhQAacKxAYSKcC3bx221H9nKJ/3TMYs&#10;9z09vX0v/rbvRWZl/5+fOH7kycchoAuGio0JG6I9SE2Gu5hd3j90bHZ4jZJFypQxXVoN0Y/NJBL2&#10;1DGkp0iIn4bRPscwbef7otyyIUvKco7+eR58nOCqU83NneFo/mDb1gOEEYCdEbUuN75rWkmKOzzM&#10;Rbrr1ljk2FJbuXrD4NCQ3nv0949ThPx0fuWLXUmXXnrnhOYLqrsM6H6RtemRkYP3+3W6wpJwCUxz&#10;NxWfIBBn0OrQPGMZ5k0lIHuD0RQF65Y4LG7wBr6PLKKKC6qFxiq1+al6Y7I2j/mimERaKC2J5xCC&#10;6dFAUE7E3JgefBPN1u2tGCd5EsepirACOQq7MwOId3E2CSzu1MKGkAOha9M/bbOcS9ro7WwbnyFV&#10;RYvs62rjPCkGF2vp7mzhzhxnRQm2WullP/yIE0stdknUu4TgCdSOj4w+8uijU1MTdRi7oI0G3cBz&#10;0IsVJwSsfFhDeYqDWLTkWBoqk4LU05MxrBiZOSCyW+RbTxXO6YT6loFCge9NSBHhLVZgywX8jjE7&#10;W9as3XD1jS8iXCkq+qP33zUxPipAD0Qyk+3C22vuG5SjaD4KEnmEb/5r8VHjGziDRzgrVPWF/UZ0&#10;tE+A6MynKpQGB01Ewakkqu5MEoI1riKIR4PECVIM5fhQtsJu5jaWiDsAJUMlVO0Zyc3C2umDCNGj&#10;Tx0/bNi8VVl1lVd1iIO2VAd4PJ1xsSL7OaF5AhS98dgeWlqOPvAPNbRPyXpG8IUgHlxEUvXNW0UG&#10;TCdxwiP0C62N6ZYpAqCzdtLdBe/dzQAOblXEdanMjk7NjkzOYqpRRNRApFWFolM5AV0mUEA5ImIH&#10;i2ic3E8dRpgeIgdEH0Q9nriBx9LGlTgUwc4C95UFpY3KiR8RhQbVeaCnHRNcETwSMWm6O9vwjYes&#10;1ucR1oZP29qGp5C1iNrp+PATmPju0ltCgG5wjM24ceDgoUcffWR8ZBjPQiLGkQ6wl0ZmQzkH7HpA&#10;uXuDNvJxBeiBwLv7d7JJlrEaw0s0NSghcrxKK7dpi64ZBWg7LfeTiWMmCdiVx6wz33RmAZ2GS9z6&#10;ube8YnDlaiHe3Mz05Nc+/+FarRpahAVDNxul6gdZmGz4K09f54SrjLAuEA9RU5VwrTBY+8HxjZLJ&#10;60zaD8+l86EOpZWXk/tNnixOBkYbuHOId3Gle/FXuRuHSSax0JyUaTkfxBZOyClzVUA5lHJmgl0U&#10;bciQ3UDM166/pKenN76+8Czp1et4MRRrKsOmN7Xs/zwnNA813m9IWpet11PD+4Pp8gQyrgL1KCys&#10;FnjqIn5w/Lr/9o+bcQ6+Hxi/zpcL0+nyGIwnSs4zgk3ePdRDfajPtjL4ItSJSgOqS9WrxOKM5GpC&#10;uZsyhqRzOCZ67aEsQkuKzRJneBbCS+LgnBIVrbUneZ5ocT3hJ2Skq6MT4slQDyFgtoE5eK1djDHJ&#10;GjqNyiwLMqPAi78A8zAYoBt2dUQPHbalUk2dXbwXQPkTu3dNT4zADY1jcLrw0wQNuBZwR1gNszpV&#10;ImGcbcMXm22hqmsMzuWCuAKRcDyzkuXArRVneV2CuaL95wxdBaoRQpSAkyaSlXXE2QUvIim5iI2O&#10;sFy0y3PSf2Ni5PDuh+9Jby1hnzFcgkmwHLqU0n1yhPJPUU0JYwLPQAqpZNnzhXlq8XLeKPcBdRfr&#10;mybBBzs5arPd6CQPlNzW/PFd3IXEji1aLGQES18WQ8G4xdGhqEBaYXQ8COdKX3L5LGfws2LMzXZ2&#10;dm/YvC3v6tTfhk7XAyxmODu4VNrC+cjn2aN5ev15XdTBlunjTzqvWZ30AToD6vhpQfm+ymV/8ZnD&#10;0zNVXILv93/m8HjdDqd4iyQa1FWM5JxHGtR5HJHfC9GdRtE5OIrMTcNtsTo3Xm3V0heW9LHJehnm&#10;fEofD1Ae538Winn0OPSg0IZQCyx5x8BnO+mjNZezmwE9HlsQgaK1u6Otr6sdMx+RABAc8xDxzUGG&#10;ns6NEv/AMRdYD9GlPvKEm1AgOycU9PmoK+eSpjt+bLDu7nnyyT1PPFGZHuf0AcWiFx/H6n8wEwSB&#10;xU1UsGv0aGLZOUfzCDtsbutE4UDYE9tWAOZ4UMS9EFusumadiAkvsSWQcQ0B8xLICz+9Bb2PwJdx&#10;8iXbr77iupvpgqJoFrsfvm9iDHpL2CK3VT08YWtK371gE9Annu7rA7xGUDa8ZiXD5zPsOpKtnzHB&#10;uk/Or7KBMSVhEE0HQrWMrNxQjhSC7w2RmY8o4qWyBIgLpnlfzAaBqEKXRLkuAs+ptoGz10XZKZcj&#10;wUsuu8aTcjUsizGNo7aTGPrCnZMU5rlU3SV07dmjeY4mmQ8iX/bk8B7DUFPtDxXutKFn78RgU1E+&#10;MHqJjpCeJ45P6PZIU7XdBtLI0FmVENSFUdFn5mARxaoXmTsJnUTYCsIsUCjmXa0dXS1t+HTC5Vzf&#10;sosKJMJpeZ5shOXiGXpauIwHmWXhw59QI1Q9AysjcDca/T3t0IJ6urCLgKV8gK4OshU24/kWrJ6K&#10;2yOvinrRmBnea/H/hOZ9wdW9hOPYgc3z8cd37tn9+NT4MMAJRQo+jZi35OOMlBKWeTPplsBC4UQQ&#10;nKsmgZoZmtHak6+LhXKfmpq8UTtR8nxgrlcWFOfE1l2CqRMw0HvLUVt/hvI3+wwcVK/EWIntllf+&#10;87XrN1plrlWm7rvz45AyktasREir3bM4/YW/JvAvXrdhkohHKyJTxtPm+WQLiVwb+8nDPQFxGhm4&#10;6PIHZMrueLMUWAmzI4nzx9PCDBKXgF3IbfBUTvQItItgui9s3Qxra9sWYZuTPGnwFNZz/qcsDbCL&#10;NtZvunRoxarYkTOpMKpK/DyieHTGL2YPXHDN4BnJ0FmiuauYa7xfluu6HY6qU8dct3JIQ8s99yfq&#10;bm9SLYOtX1zc7c16unTDqLogS5hIyYCLVXguzmGNOhFqDPowcS7iL1u1Jge1YJUZqOfIrRoY3clt&#10;/8QlKUBuaN2qrepGmJr6F+aA8/G0qLp8b06cj9rWap9JXFrD7FbEMm+0o/pCQ2ePIXYJv3KoBm7n&#10;GJ7KEOiWSwipTmKttdQ2L2hMT1Vlenrm0cceP7RvT31mIkAqS1ukOE4+zKfPZHw8J+Ym0AZ0qy6B&#10;UwfUj79mmnkB5SdS8gTi3nGtZp6TPq4CdxH7BP3oKFfFhNX0k0+zpY5Vqr3txhe9xtoC3t/IsQP7&#10;dj1gbSR7EFYG90AJ03OE9U2N0YnR+wiSChmOox/nJFRQNckcr/Nfm57dlzBjeh2q1tyQJ9e67PEl&#10;y7j5C7VDucUOwMGz7IOI4BuanQ+InmGy0VMFZQKfVKUAHFf52GhM2l5HSJa1G7dmZpKiO/fjRMtI&#10;IZolAe3ccWaJpnD2aO4XHx47VnH8SS/aMG3zJAPI09RYnOz1K/fnxdrX271j8KDrfTweMqCq43lF&#10;bnqhAbpeo4UiUyGObo3BuSC/aEIQ6htsL76Ozi1xLmjyVtSMZ6JBAvSFL1oZITG3uZfEPKxFWziV&#10;nzAdFHeDjg8NH6cjJyCpI1Pga/irDbUflBw1lGZBRiGjEyRiRoqSQzhqhYsLjtVG96p9Fw2sgPYL&#10;piYK9YI4MDEx+dhjj2GNnmplEhmk6NHOdWEtTnv1BDHooHgYdu3EksmmYV84GASWhO2puccL9Wri&#10;FYndh+KJlJxoFclpE7zyzIUDIKOqizp8FwR9wVAJSVkiwHNsvvSqFStXkYGqRHY+dA9iQzobSiRU&#10;5pRsuksqQJ8ZOvOom+tgcARUJQztIqXjwm+i3v41dofhKdwfuKPwbwms1XwWVDO3ep6vNWJIXuiX&#10;Qn8Vaiz6j/2c9HJ5jdcV/518nFMK/CeXGqMhlCBOaycmDdnhBayc+5u3Xd3RgWYY6kAhi/ndZyqZ&#10;/tR7vui3s0TzVG5EwmiUyQqTwRFZD3jIYHYKuTy4uOjyBfkZ6hz+idcObd/KOWDPv37Lj7yibahz&#10;JDWkE98dCcLCowTXKMMAExGZCxZRqC7QW8yOW0HPG5DqrNvIHOpPe1cwitJb0ZScmqEYN04W+46b&#10;a7sORig3Mfe2wK0FJwGyWyZqVAz5oxzkwUxA4tA6puskdPCXxxwirZiG29Lei9zCyRKGIfyEgzOj&#10;+6xDxxGJgeIkXkDPSg3P8QgZACvfuWvn0UNPYlhNQZsSlhxXOMxnuMKOjq5ASyPQUEzX5qarHcJ3&#10;IuNowHE6CRtyikiuMyNbZ+qWiIP2ElDMLV803HDPy4Wqxlx3AQnKm8rQTF2vPH/QgPI+2Yng5v7z&#10;ultukxcmvQlnJkb3Pf51P5rODKsepn7Cl/sW3lKn6OGI43zF7i8MKSg+xoiMSSTJRRvfMY9alXqL&#10;BNBIyzNvkZrTTY/ookrqC0cnMlmGopBAg1ILkWzZ9ThsllOwgk4tRZhPAZ2d0xxisMDPR30BfiJD&#10;JzFfvXEbQmnm79p3j0smhdft1+QXlxdX0/u6eP48GzQP1d21tqjS8U9WGk6KO+3NCsXJkWhLz+4f&#10;ufnh93zH8Hfu+Pr67n1PdVq6V2oB1l5MX1lrGXBOFtH6HHxIJhFnkbgoT8C5aksD4FoXHOfdgQKq&#10;FG3KDUt/i/ET2fknPasQO0jfYVpTE4IXzRJ+AoicVUV4ijpCDgBDuLpdK1e4Bh8BJYLYgnDtRyeq&#10;BHciAqaGNiocT8yCu8NSigEFbKGe/q4qnHcqCyDgtMt/kU80EqWuBU7ljz3++NGDT2KdT0E2AVYQ&#10;TQdEjZfDnPhEuBYSL2bPwJe+E0j5CGXTSM0CQAdSF9A6r7GFvqwf02RLl2TCX9813bSoYAshPOFI&#10;jibhrlqliCm0tV1xzU0r1mzQXEeaVfc8dj9MCElsSYmk2+WpNeFU+tMkKlSDDP1TCaRspPRj/8Ge&#10;JiG+Nf3UfwSOEF9iepU+X/2ipHB2Q1jaF8oJAzNYb5FPCrMkN0dWctBwia9Y7FHPzscH9Uaj0wIU&#10;QnxK6tLb/ekbWLVpy+UeSxUWEL1ydunFptcnCdKbn+5i3s4GzV1eoU/OFLok6skzpHk7mcaSWLl3&#10;znXD67RDejOma+QIegv1fBoLimKNC9DzSkutoZvOw3pe5TeGfpTckzgeV4w7ab5I+0XQOMlNsWw5&#10;SjXhjzvhQvZVAH54kdOJdnb+0CiwuA1L3yEqS7VGZ2v0LLgGQ3ME9R2vNDau7OloY0iWsZl6pd7S&#10;hQhgmjpEvtjq+UQh6nfWii+I2uw6kLgkoPzxxx4/fODJ2sykhG7oK6DhZMtql6bnUfsOxJxtNjXO&#10;CEn5aJrHfILgOFLxzPJpmHZTd5t3cy8A2nCk+ZP8BYO0hUa/UMWzbolVKAuQkstc0bDeXFF4a9Bz&#10;zXy57Y1vZx0Ubk1NjO984Cvx7IBBOdSGkUrEWEOqs4yrrNonHcvp+BmbuoGmRqprg06S4DtoKSrM&#10;OJ62sENF3qXib5kKgqOKfUAdcoUnx+grDkpOBaXOuT8SUrD8CBm3qDdn6utPLeZLVMc+zmQge3hz&#10;IodbrrgOg7U4KiveoCwRGp9F3yRbJvzUJZSzDpwFgjYVXNGrR22ho7M/l8ztl5HfKB9ERmJubn5O&#10;WoHqLp6oYPopQIqVH1RK0PPp6izoOafIz3DKJUl8vdISGDpgXUCZ2LdMQZJNhNfBsGm9BT+hA5BK&#10;YyhnPFJEgGueNIQQLPW5VowFAM0we3Z1UBaHbo7FktCCYPuEGK5Z+y2HRutxlD8/XZvramvp7QK2&#10;sRUhU8h88NWJAheLNqrnZ/Eqz8clrh4ommPDxx9/7NGRI3vmZsZIxxjggV6kbe2dWn+TGotPLnBX&#10;+GzgFalNwG3s5onQo3UCLw1D7dT0k7k0QH0QWFNaBf1nh9KRM3H/VGB6rKMJJaMJIFCFHCijKhPu&#10;mpcqc6uuZeXqdVt3PJfShBjonke+Nj46nMDX5t/EkVPi6ieC+SFzNtFQLq4Fao/ApsjjqcNLgyTs&#10;pKUq7OWSQBAn831YFxKQn8jVXNPSWNCDcoB48K93A9NImANazgOlOzniks/K455oDuAOHYJ+pdKu&#10;YJlsTPQuh/fq5stv6O3tx6uQ1SFIQ+GtiZXDBSrx8fSM5uvnozIvrTTPpgiKXr0YdYando3vGtpy&#10;6lJItf88FNaC/kDWyeAsRViWN3eNixYB0KFpcJUitRfUvJmWuZn5OcA62TJRm5I6wd6uVFFFkWge&#10;ksUOAkq488DJdpVZUKS6IxYSgv94CwQTNCeE0BrqmcfgAPVPoVIB5fPHJ2v7R2pHxysbVnShLaDy&#10;o85CV0FubVEGHtgL00q5DGLF8MjIk/Oy81CwT5+koVC0seXIkaM7dz4+enQf3PLIKIW+9EQMVj9j&#10;MfmWobkQQBbqKr5rIhCpAfu4NZb8Vzb1GNAj94hI5ZN6ASZ7gp0+gEI24nRtb2LfJ/agpxjlWyIA&#10;5t5467ehe7E0j0J68pF7/MqaHkq3C9Zj2558gjJSuB7gYHrj+cAinikOFb1ucpuKkpErlp0XvaO+&#10;IhpjBMyi5IFbmMjoJFROO/zgr2Bs4GBMwreC2cp7B9SbCF54sMgHkTSc0z4Vg4USOVei4HFGZprd&#10;cOm1cWkhupAZo0MfHom53nZ8h6HXvyBGpU/fPM7/GWeD5q4urEwZK0wQj18H1l76tDk/HY0rtdKn&#10;TS0/wROLXGXR3psWrMBBBilEsFxgawPf81VADSCYIA71vCoZ3Ro6wBrCBtDc+1ZUtANaxCOMDRTk&#10;csN9tnnQihNxHuY7QlfBVE/ESkTF7e7qqMzNd7VxGQpUSDi0IPDA8ERt46peCK1cQA5XcWKFcIT1&#10;uoPqJMMAtMB3XocjdocnXUAYz6i4zv3kiHfScaUHDA8P73z88eOH91WnxzlBiwoomDhcFESWQyMt&#10;UDjloUkDjRWgWQ9NDdpIFxq8iXnByhcILOxLOBGUJ5zikYl6ob/k2zRi5hulheD9EatYTO6pqivV&#10;83nMCGtft2HTNTe8kNPWBWd7n3isWoWLXqESJIKJpCyteEuord5cTt2uG9bO9V3AXMxPgsLQyy4M&#10;t2uhyShP+35MFH9SyYkWdYK0tH4juMtXujftnw6C6IIit4a6AnSuY5UJKirEa+vj+FNH5GDOxeF0&#10;Mn8VyNfqtcrajds2b9lmAG9SzMMi3Bo98D1qHBHGc7ECnHs1XgYpnCWapxpGS4jdm4JzKutW76ot&#10;+qt5VmQmsLjoivp60qJMlfiMCjrdN84wsvBhuZD/Ayhhf5mszlVqc9CmIblweSPi5XRLQ5/5imIr&#10;J/OmonSy1oqGsyk6zJvAnT6OouQOdWtbkD5Qw2HqRLiVag0hwOR4JYm8KkKPSUIyA7Ycn6j3dbdt&#10;WdPTxUlDaDwaEagRiR+1THEkocpvN5g4JGoqltDFnlDKZ1R6Z3Ey33S0pOHy0dExsPLx4wcqU6P0&#10;2JmnjiQlwZ77fALR4sKL3FVI6FNUyKfq7xMnRaM3jhhGDXDxSADiJoTlKIeGbVXXqBuknZzAhlod&#10;OHLQkZvoS15WCfeLphFfhHsbwe7czS97A/6waaFemdz72NdzFE77oY8WHU883UoIUg06SWx6Rm1o&#10;zT7ZfDxlw/vuJ9xJkFNr8wQtX+IFK5RT4WlmukBRRXxVkRnEWcHFsAnWWI17Rso4qi3UFbiptOAY&#10;Y75w/SDBOmd+Om8hOKJOZgcwW51ZtX7Lpm1XO58KzRA8kQI99z9yjosW8tBtO5bDWVTaZXnJIheE&#10;a1/vpue4FTUB+ont83QY+mKVe4r8hTyClWMpUTiK1OHBjTV9vBAnFJHZSkt9en4Wqgv8TsDTCeuC&#10;bASUkN8LrfBg7sBxWT6trlhVJ5RL1oYjSgPJtiKuOpTuOtwNqXezGeGMGNy0tVprQBw8PI41VuY3&#10;rMRyFG4nQiW2FOjsNIROVEBdAO+MBiw7Ir/aO3tQiUObF2o882JLYqxGAfXo88dHRh575GEsuAOz&#10;J9dsJTFn4yTaypuYD6fpgPwTimpjDqR148YNl1++/dJLt6xbu6a/v0/t06ujmZ1GjhqrQgDwGLdW&#10;GMSCMRgtQHDDlgEqyjm5SyIzf4KLm3sFPWDAr7CbKTBNUJ73Ky6N2ASYFF+WfWba2rZf9Vz5eBAP&#10;9+1+OHHblO1YsHryTORRrlhRRVFtB+LmjjCBvm/tn3xHdwN2/ggFmp5Nj4HzEZzdPZenI0kLLYrd&#10;AxIfwJ76QwYl13KdnBYUbZ6i2wxqC9FSfls8gbo5hReFL7e0wjrAwHx0z1p3yRWX7rghIHbk5um9&#10;eSynMGqOpZa68DDFabHwYRmks2ho7uqh6gLd/JK2jjAp/6TThZro49OxyeT6csYFntdI5S1CBOO3&#10;wIN7bqbawCLRWIKOuAF6Mgson2jBxyS9IesoIB5Qjni885D8JKwD0JOSHhCHaAsQr8621usk4IjY&#10;CEkH3zC0SmkUUqs5kZK3tyKIOYI7Pn5w6tK1UMhxCQUWywDqb6CzczY0pXPzcVFaNe+Wtt71sSEH&#10;3HHRND3vGZfXmVyQ00a//YmJiV2PPzo6fKhemaClge5r5l+VOhcVqvK75m/+CQkVTRrrOexBCK6d&#10;u6DPIG7WhvXrr7jiMmB6gGyhTei3ivWOi6U+80c2IOLLmG7yziPFDB0T8gXdQ7L+uASNbqkkArZG&#10;UTHmZEFJnbTYfdDIntgu9i+79gXszuScN3786IEnHvKTJouur/KjKJGQBdkwDd85dBd3ifdiN29w&#10;dJXwFh5KHVQi7xTB9fxO0QbVILpoQhD/1AHDsPQTugngMB2s2trExLmRrdAlke9aGgtfbmDfICTa&#10;l7Audxd6vNRqM1Mr1m/bcsVzAvfOINwIHrA9aizhrcZ49mdSWy+Kc88VzVX+TVUf0WS7eldf2dqG&#10;KfKaehO2pxxEnwZDL9xUzuS10LvZNTlmw3kIjgLA2WlY2rlcEebv4Bx5i0NjqU0B1onaBG57oyve&#10;W8BxCS/FFjg5dXRhN74xU6kGTAeO0/VQNGoek4Zo++KCcMLnSYQamJvbsakXEgrQ3+ZBnM91tOTL&#10;SDVTdCzybh4QNM13DqxfwEDz3KhBnkkpnc25bvwGC42550fHxh5+6KGRo/tnq9O02rbDE5HRVzy+&#10;Jo+rzkAerc5M1qrTaPC1yrQ+k/XqFI4jZuyRI0d27tz50MOPPPzwI+PjE3RZ4xb0a+cy3nRBv+X6&#10;Q8YaWHbxRIEgR1GFKWj9Vp/hnSS186wolKfOMqFhet6m8jqxCXhIYWyN2aZRT8m3br50R//QKv7I&#10;e8w99s27oSSnoVXIMO/KzDoRF3Lo6o3PUWbxebkak474uLHfAotBPN/U80U3xBC/WslzkqbWa7Yb&#10;rjZaOGWGZWoYV9lTgDBOsycAul6H3kJuXmdvDfbDVy9DKH3M6ZsoWCebR8CW2frGHc/ftoPjeMXa&#10;WaCuGN85rKPjk4Q5DzLc8cVB2FO1grOp00v/mvbbb7/9TJ8i1VFZvNyrc3lWd/KUV7BgxZFHxw7e&#10;uzAE1dlBjPHXWMfkTwP60wMZSJPzstuDs+HwhMx5L4LSYu5ne2snu35VdwyLoYZTFgcHl1GUdlFP&#10;Gc3lVraX2hzcFaAOQyWn02GyYSr2J9sFYBn4QSi3kMJDXLAU6glEP1wyUaGSifqOIcLETFXz+4np&#10;sM5ymuhsg1yEN+boF3kE5d9w3euGttwUOV3hcB0Y3cIu9kzf79OeH9p20iJa5gG+D37jnjFAOboj&#10;u2HEeYDKuiGFITvQnknSa1UoqmjYtI9xyXY4P1h8YONn2CUCRADSXGlxMxZWRnNnkFlo5PSvhbRq&#10;jwjN89Tp6SrVgEhCmhxUIoAWrNbkPYJaSMRVMUF2QuE85bwkKbYw9i+PwQV7/xOPwpiAq9CRrV6/&#10;eWjV2sSXjZwosQSjOE2/pjCKYSIxzvN9WbiKx+KuJb2gBT1NUpoK9JcVwVHrUlLsPkMbUWcQJXj1&#10;H7gg0XOuLGG/FEavVURyKSoyctLjUKYem0DxfplHDshwtF7tG1hx5Y0vX7Vmvdc8soMm/g0xjfkv&#10;I2pKP1esYzomCsQjMXc1KLcFdew8FcfQla8Sdp68xE+PO4Zr89eGt3l61xKST3g0XAs45nETS1Rg&#10;CNOToBHg1HWu7xMcYCC5UDenz6KJuUydUsZFxM3ukVYVXuQNfMPaCaEclJwekOLg9khBYwA5FSVn&#10;ZectpIFz6Qs0WM8BQcpo6YQ/5komMgb1NUUKs0o5z4JdhRo6ZhJ1D6Y+9Ty9wadNNoBOy/z09DQI&#10;5sSxvbSkqf/yIutchaBegYci+Hh1egLBtqoz47XKRA3fM/yuTo1NjR2bOH5wYvjA+PChybEjlckR&#10;2E6r02PVmSkY1uDyUQOLq/IDDLB9LwjNhfwScnqKAkk4JpQ8yZPlpNWvreixclSPfYCwj+kYBBOU&#10;O/H4Z8pY2BEo84ytVz6vo6vHy6zhcfY+fj9SS+EHUoV3Hpw+sCzNGDI7To+hDIc/vZPyIxNM3CSg&#10;NF0rAVCzGMQ7nKbHXexSHeZNqfC4JG877MZ5QIi4ojlBclnRJCDuQ1O3lmKJ3DiOARnmAzda2rdc&#10;efPVN9/WNzBk7EZuHX1B+yFwJvdjz+wVnVwK7q9KKD9p8zwbbu5KHF+8a0tR5d2Zt/evP/K194Gw&#10;qmKlBkTrlsaPT4sVvIksNxoNy09P7skm6XmaT5VUuilxO/o1G+LDn74SafZ0YlZCC4KMK/BsVK8D&#10;DTfBd2AWqjHUTBTGi6t3QktpMFAtKDYxXq4SodGQIiFeDbMucRK0n+6JOBOcDCZQj/lxAZf9JEdi&#10;cBucSYc2hRDDMRBzpIBZLuZlqskII9l+yS1v71m1xZPijCVhpo3V1ogvp1PKZ3pOAXMSoAHl99/1&#10;yZHD++Y7+sDUILMAvrFKfWV6AgG2IIqjAZuD08mBH0irVNJpIpPDgwfgOAIErxLlJ+iiTp02TPVW&#10;qYolCmXwcH4VbNp68IKMx6auaqNmH4NzRZw9ydguVOYIeqreCYh5VCVvGWYBQCd/9lSRXPhO0Jek&#10;jTgbf+ru6R0bOTpy7JATxEhl7ebLevsGDe6sYVwDdgFGawQcyj5hd2qG2LFPC1Kz27gBXZVd7TNq&#10;Ys6ac86DnOyTFrdLZ2u4HWY5mEFwcqdxGfCtDtvToNBlY5ipkLYAcQvlXE6Ic/optsjcjXPwujs6&#10;e9Ztu/7y674FlFxMPCwt0tEZWXhUW8zWScnDL+EdJ+h3OZ9p1V32558TmhPnotnElU81h/+i4KYO&#10;PTZ1fJdnCyscLqEwHzWfRuEGWTPH3/gWT0axnjpFobnv7pqNL7QuKxgtqE6AckzR1DKfKeahYd3f&#10;/BBtFQCLNZpQLndyR+OXK6F7NbijkOvYZxz2TFEfnuwdNmoK68AbUaIWLKCBzGFHakwD0iD5v+ye&#10;sNDiIFaoIFfiKhZckrSjZ+1lt/17xiAMU5yDuc8A5op+nup6jinIX61au//uT44NH260dk9Pjk1P&#10;HK9MjYOJe3VHa73xPblfLjofFL7X/LNJEMNyfXFgXqsiisk0kqpMTTDqXqhXNmFr9B+VgcTVQq+m&#10;x/fBJMQYWNN3AuWCsMc8Goh9N1XiAJ/WrPFHKth8P8F3qn0G8QS1CVR1JnES28q1Gx9/4G67KSF/&#10;gyvXz+Chq3X8jw7y8L6dYLd9/QNOx8YDgbj6MUWp9Sv2XfzI7Ak8+tBvbp6uD0xED6YzA/sOEhOh&#10;PwwyVHvznkB3V7TxKH+zlwUZl65Cz3HiuFk5yTi7bYji7K21Dhw77Nl678DQ5u3P2Xbdt6xet6mz&#10;ixHWAl5jB840EbvT8UJjSa6KkbrnL/o0AOTiOuUstacEFnnh5giCGrX+5jdj2BRFSfue2zvl9Ddp&#10;Gqe3UNGpE21qWqri6GDIl9BSYI+kN2EEaGspReOUqAIUBomWnALzprRyzSx1XBh8UOEB3MZ3+Vlj&#10;vk84QgpPFg8azkhxIOZIDdfx8qJv8YKVVGZ4Guk8OxzzUMf7ZVtt7dr2in/X3h1WSjwRNU6/cM/o&#10;zEgMI9EjWZvb/cg9o8cO1+faxkePTYwcqVZmMDhnt0eSiaYOjgYGR7d9DDeIWwrfTtu0DFwaTHMO&#10;t7RTmC0gP3EuCTQWQjlUl4ljY0f3Htv/2PD+R8eH91KEAcpzq2KD9gLCL1fpEDfKyNX0XKfmcEET&#10;j+w1Ia+lZG8+eGLKJ1Yq14RTbKnHHVyxetXaTbQich2eWldXJxhrX1+/deTD+3d/4yufhsqUMmDW&#10;ZLrgPtJ39wnImzmUpHlhc8xKBH1FfJaraOhs8r5KzTgMLCW5yCWRzBsYbZKgQaZ6OYG7gx3Ku7xC&#10;D6VqZQ6GkCo+HI3Rvj0zhcowtP7Sq17wrdd+y+vWb726s5M4bmdyiSiEcu8XRlD9jWphuTxqLeqk&#10;I9acUb29qE4+J27uyiWuFAwpqkVBMG7vWze26676FCKSu4K7Ep6mTpK/BTJXM86sXZ0ZNw9CTZRo&#10;pL8rengks10dbb3EE0QS9/rCWuqTnQkXdaO0wm9CN62aYuiiilJh2CaJ7+ZFDKIhvduwzumkMHIK&#10;HmQv5cAUiWgRYw5nYQXETRW5hW0QmcIRMS5o8QTHrg6oK7xpZ3vHJd/yzo23vNXaQrL7CSiD1vJU&#10;0HMu1TqHcr5zQfn+Jx/b+dC9k1OI8HpU0/fltgDvQ4Xj0DgduaQDiSajhLU6cZbFM5NLuCwwbItX&#10;kiPaIIQLW7jQSpPENfcE6EDWPzWCMbvILFyVDK9hLOL0gtSqwdVCUDceWdxqhvscFosnDWM4vRFl&#10;dWGvcCK2LyhgI+xJ+lrVORsApsZHDu/H4JUZ7+ntW7/lCo1BKR0dPbinMj21eds1mmqkoo1KS+q6&#10;Eo4nTE85SN1MerSil2KoTsVrDk5T/EXSuabFmZfwHYX3ybtQLbFcLqMFrCLwSqQ7ImcMqf8lAadZ&#10;m4A+g/61d2jNBpDxa1+44ZLLe3sHhNcFiEtCISM3jGsnATp2DPFwdGEYHzbGIKIHOD9pz3ou1XvZ&#10;XHv2aO62ZDgPLTywGRvBORxuVEbG998lLLZiflpii9pPXsJ5ZxB4yZm/AGvliXG7X/Ewl3eDmNHT&#10;1U6uwL/5q+GYDoVBS6GeiUYqRJYNM5NWLKdYOicuC8cl+EpbZ3Bb7mi0S6GGsom6ErQgmEaB5jQ5&#10;iVepdTm6NKJ0YfY/Z3b0rX3Opud+9yUv+vFV174OYQjDSghBMA6iQhp9u9afeRE95RWJIfpFQw8Z&#10;HRm+/+7PjRwfnhw7LjkVMEspnGoAnjkKHXzrDKViDcrlzdfroQyBQpNNGL1S1I+0nW0Z/zPoeU/f&#10;EIN4eGVgbODs0xNTEyP4ZmptnPASpBcWcNTKxegSOY2SiwgFbx5ee459GaBbKwtV2cXYpI+nI03l&#10;lVh5DqZNwOpL5CzI6FS7HrlP5cPH3n7VjS5n/DR8aO/05OimS7FiA+Zq+mDY3E/k0nkmf6XOiHeJ&#10;ApH2pZ8QjS2p+0bMHGm4aIjUQT87h5mMh6VZn4xriF0CN3+iDg7KLssnpBVCOXAcYyYQ857egQ3b&#10;r9165c2btl8/uHJtl8l4ZOMWylGZJYdz62R7SxK59RX/yeharuTk6dEKytHbyQZJi1jVl3RSZ4/m&#10;ahtqHqrFbgBJbLThqGNg/ZH73h9B3Pjy9Jz6KYDIDP1ctjxsZppXoqmcdBZs725v62JFCou5SfUW&#10;vxbRlklTlFygIKHcFV+mTvlopn1imoO0sEwE7iEpKqdsPq2tiM3S2c45R7gcNJ33wpxUzvEjd0MV&#10;xg6iu6ze+tJLXviOTa/49wOXfkvXii1oAp5WEalosvMHk6ir+2KheQ4P7rUBCLjFA/d9af+TWKl5&#10;Qp7HcDrhlL/AFimmhNEy1vw070aepa+QqdOhR2GHQcY1158ar5RZeS7TvEb/6/aObs4U7ejmQEkT&#10;GUUN6WoBF/Xp8eMAES58oRUK4/Nq1ky0fLquhHmi2sc9wsFYyVyBI5pH9SEaV56qJE8s3iBfRETP&#10;uoes0urXCNmNzu7eXQ9+FcjovGy98kYzDDymufmmS69EAfoI4VuJohDd1UDJCqaqlGi8uwci2NwP&#10;hfdif+H4uC4Kr86KxPVEjNBgDu7FyunB4ssVJAt7XotZSzCDm3NevqWV/qHVl17zLZsuu6F/aG1X&#10;Ty9VlBRTJa746oN0NpRx0+CevqWqxJ/knRg2+froWYLWci4QsLyvPSMVOxRFquI57C7weY4/dA1u&#10;7FvznNB01R7PXDpfUP5AhHNfX1SNIrTqpEXCEo+VIrgGLfRxKeAky9LBA5ckHAfnRM+/FzcPc4IE&#10;6N4nLpPOS5eh64tgnmzGYgvQn3jd6Oxoq8KlUcMbZkhiEl1fyL44CKDsuPEFO77z1weu/nZHNWG1&#10;DmPgTNaPY5nEDRcLyt2S/QLUgQXGun///j2PP1ydHqXvsKZ39vQN9A2uSmY6kCms64gxhIkn+wB2&#10;BYQkJcMlC+zoBtSwPIVH1mra0FhUjNRkMU8XauwMnr2zq6ertx/wB4gnjsBlsTKNmUoHdt5/eO9j&#10;CC0LyyGldDqyI0QmI9oY4vOioLCTPLKN1+pFfGbqt6I0HfTnvBBSXcyKxYUTu4EMr9M54apIelAE&#10;4pitKKJV6zaxTLCU7sz0xOiRIFvyhA6W1yxnXVrJ9EZ+HXl6jm0m7H7YYhgk5x/1VOJbRGQhuIqe&#10;O0yYZMZIHgJUBPAWslPUd+xDWzsB5WDj7LnrlSnIa/hg/LT9+hdvf87LgOMo3eAlLiSOfinCcBhG&#10;QMVl8/RP/p1svROsJpzNFDRvwKycJCAfWy1vMD7npzsbNHetStXLtagJQdLva5/zL8Q4HFSE1SM3&#10;MJ5J/hP+NgfzOpNE8nOdE5Jj1mi5G8I+CQ8TVGMu16lQieTUwRdFjuRatNZQLnzSnCDJKZbFCd8A&#10;IqkrRnOp5+E0sk82XuMe/0U0LlwFDi5/BGYDEwNxcGKmPjEzu+aq18xzVhO3VOAJXkOlN3NZSEjP&#10;tkwWXFcAnEflos9TU1PfvPuTE2PHOAskOJw0ECtxcmwY+UGb7ejs9vw9Th3kA3uNg+LjdIIWJyzz&#10;RwxUUeODOYHuP3SbqE7PTI7VK9No3929/T39Q929A6hwoITTk1g2+bF9j37t2IFdMzMz8k3HOAH/&#10;VeET4nqZQbC0GHeMST3XCREHQ4+V1+2MtheFkxBTKBlqtn+27iFUjcd1tp5Zo5twnH+v37ydQhNZ&#10;cG302CHp6Rx+OD94dP4qlUUpMIg5Sh3fOJJzVcYwCB1Sdl/nwSNa+7SYeDsjMs3gRlL/eJDJylPF&#10;0zs560f5cY/LdVbYTdLlnFMBKtOosOsuvW7b9S8eXLUxyGPA8iiRR3HcZl3Scdu6BevpYJTPA8RT&#10;YDEXD8Rc1iDk07i/iDRlURrIhZbIWaJ5agAZTw+jIevQ6fiKq1/bOXSVak5BJ8+6FBbFv0V3t3dN&#10;8LGxYihnlZYaAN1jzWDJTL4rmsZpzUTSNr1WFO2ZIgnn+9j9nOhst0Wdgy/L6MZ0TpWWmZQNCBP6&#10;EYwF65SOTdUQ8RxBesdnavgTUAQHm87ejSuveiVRf+GUENdpR7nLtwTui1XpM1QKJB3N+8md3xw+&#10;vI9uxcIUnUMOCBBHM5V4kpAlrqvnJT7iR/2CoTt+jDEh7HWYC06hvF5j6oym24XihdsiGCzYOm6E&#10;oUB33yDjhNRqU5Ojh5546OATD06Mj2ENUrj6wRtE7i4Llm/NYd37wrq0cZfW78SEdYJo+8lxPB3P&#10;u70TcTzBuu/mtPSO5tds3EZVRO8XocrwK8qV5L2dzuPw7nEfat0kVQNcC3TzkYK3R+7P46G6sdI5&#10;P+5y/L6M4/iXXD3+YOdx/kjFTE7vIuYhqq19yfXRPN5q7+Ca7de/ZO3G7XJASfJ4MHUuQGsZNaWu&#10;BME87UtxCRxdkz+DwMILFgZjyV/KWaPHsr/wLNE8gXVWNQPBSWBuERAN79IXvUMuIpa/znE7Ux/H&#10;E293kkdGQwAQI6yKApGLWSvIuLRvayZUXZJF1JPk5G9OoygX6kSkF1Byc3ZdhX2tlxi9WaSPo43Y&#10;QCpR3nEHNfIFsofzOR62q/CGa17bNbDeLd8AfeKOD5q5u8YvLpQr2aBIIP3JqalHH7iPQTYoM4XA&#10;qmijck2hvoKmSfgTFvAjIGr+WAI2P/QnPLJxR9yRH5a6FFtNGceM2fYOcDZgHHzb4b8IE8LAinW9&#10;AysB95XKzKEnH9v94N3HDu8DoEtzIaCDoRf8dGFdSIpKjr9JWF9YsY2/4TtV4wTTKeEFR/RHNgwJ&#10;mK/hiseXrStWb4C10Bx6/PgRPKhj0zhBEPbwxgODDu8Xr1tneaKm7Q0aBtF4Tl0rtEHVlyDwidvz&#10;SSOU42+5HTKws9aLYAnjzZGtc3BAZ1GHP8S8ILmTc7I+Xj2OwN3wkh3P6+3t8yraMlxqJ24g39RV&#10;xMexA99EfYuJ63T+YX8WHS/kdHuwmIrH8SjdWhYDO84Rei78y88SzRc8WOSEabCfgQ7raf/2lw1e&#10;8tI4AC3adp5IavCnLLLcKeXsytbPuyAd4wqpitAjaizST2BnstLS0Ewf+hqaaLONME66vMgjGZeZ&#10;jlKJWhAtegy0IlnG2OTj5kSxqWsVc6G3UIw7VHi6Bi7f8IIfEECH8rVo7i2OsnVgYdySsyuXp7rK&#10;PYSQgjmGrjE2fIiPIQ9EmRjlQR5ClUrJYIAZ81mp/Ib17KN7sQvLeHECdxFEgXiCdkO55x/ioPsM&#10;nDY9MQIndzT1lWsv6R1cDUiC9Lzn4a+ApEN1qTgegGaWNzE76QbBrmgoT6+j+UxVjATlWbcUjrtw&#10;Ak7nXN0HIxdPKK9IYoFSq+Q6hlZv9HmIOwbaq3oY0NxreYvEB1rt1+R7+6VYwVKl0kvxeEKY7kpn&#10;GDSvT+oKx7juBOgyxI5BaXndTkz19PJb/Cj0CqPoEMmlrmy64qYVa7eYXwe3QwnkkXEnQSUqLJGS&#10;Rxz3hbR46roQ6tZcHE9LFM+wO2H64lbsZZna2aM5K40dtsOWoCaxSB5xv7r6Od8ZvRdyJbO5SJ+u&#10;A7ZWc66KTeznF6Sj5iE7XdBJSH0Mu5ZK+JmlCCPeLT9FM3FxajZSUnIc5yU+hyRdLUxp4ieCO71i&#10;YAgVpstPRh/huHEM18MYuPWFP9g1sE5FG0rJbVWUpVhMwFCear9fyrnXVKOPcKog5mjyw0cOkMQ5&#10;Mq06EuCRoBxv+SRjryZwPEXGMkAMu4mbMyca+gcJ2dFCYO2Av0dr69TE6MTwfkwXWLn+Uswdh1X2&#10;wJ6HgelQXYDpjPHCqYnErKAgL8xEwtmT5i0vTBTFiUXrBywyn3oGaXeG9/Sr6gjPSKWLZxwYWi38&#10;pQMJQw9Kv2JP6RfAoWFYh49EO3Ki3Bs1z7kmaoo2SMXSjUgyDOiaGIEdRTRUjHV3Fp4fyh5UHQcV&#10;FkW+dX+hKUIc52A2wCVXPK+3f5AvXP244dxMPIrh5N2C6YKq59I5PZyCiM4L3R8EKm5sj5UeWS+1&#10;8jNqy2eP5uk2aZmSgjYacbTplbQOXnpL/9rnKT5LsuYtyGe0Vy1Cfp72+SPEpHtJptCsnyR5Byxu&#10;tHECp5m4AF1wzHArZOXi4LqESE29JZwQT5Znop1bosYSqbqamY9bbuCZQeZsGdrw/HXXv14PUnSN&#10;cQW2otc01uSIs1hQbgxSsVj6IIzg/yMH9knDDeMD0ygPi63tGuXTeCJ/F+FoOMS/Ttaxx+fNrqQy&#10;JYhRYRmuxEiB6Q269+HwxPjIzPixVes2r9t8BWSvw3C6+eZdoyMj8HWpzFSooVvl98gwomyk1YbY&#10;wg2mqUhjOceLIzwnVm7MNmwH8Sjq1JZEUhlmyE6gBHYProLSoukLQNBqxs1h5mUkQi0iGlMwKKf7&#10;hueInruG75QXFpaLSx2DMynLKu8s3k0X8hDAUv0E8iCxXB2JPBEJ5VpCqG9waOvVt/QPDAa5JAgl&#10;GQGH/TtsllnCVhz0gaDAuCOIkkroHcKY0xWpFFieFsqaTjh79EwmdTfepnSjNSnQd7yYDS/6iZa2&#10;Qc5pfMrJ/ecupDzN47stGaqagM+/aMzteZ5Uww3ikrm5zyAtVsmjhyKqfTR4Gu9M2+UEIFIv3YYt&#10;XI54VlHDNHRQcjd+39qUnLdv77v0RT+EWZLYkFXX9zQ1Bmcm+2caFPmx/eeZ1oATz1fbt/VMMoIZ&#10;OqSAmZnR4cNhamRYQol3DeAohI+pFVa7hbAcCHJU1YNJMD9HoEPBiQuKUmSgDGWUsjOQO0DtWB/Q&#10;/CMIwPXa2LGD8K7ZfDmdYkeOPLnrm3eOjR5nFADILnSODmZbllLse1z6xscTCzCBbwbX4eTipwLH&#10;C83FT5Qjue6ixR9cosE+2dIjW66UpDm57VtlYpkrRHjA1QDrzmjsa/EcmjMpR361QvJ3ySIci0h6&#10;QSHBhKAuoM7agRsowrgEKH1YhIpPSU9/v2z8g7KiwKKYWTNdfSs3bHsOF+kuTJ6k2EZ2bF1dmNEW&#10;PBETKY9auYV1WlYM35o+xNPDAM8qjalBJCilwHIWDfns0dzwkXDEr0JLPQVVVzCUorW19m24ft2N&#10;P6glNDlhxBLkws3e6OdxC/C3APKst3jZRqnkEXHtNs4FlxlkHMZMWIcoqngIG7QX6+Zs2Zr672u9&#10;0pB9BhyMRRKm/mRgRcCGIT4SOGksmGgqsXhw401D229FVoUvoZDDtH0tcRvHQIUn7sme61yL0b1b&#10;kgmQ34kJxLOFm2Ch3pM96R0XN1Pfrvfb3F/iGV1hToTwdHnsjjTJiInIpb+VsA4KntBWx4XoHgwZ&#10;4eG1Xa9NwHdy32Mr127q7ukfGzn2+P13jBw7ArEFJlEConE09FWhHzVnzytz6J/yTibTTHw4nBMr&#10;cZLI/VPsIcLjJuiP94/OJPPznd39REm1JAWuYrBJT9vRRNlAt9G+3KmqswscAPuqbzpLOIxiYKfq&#10;+ZMMxMhqyMR5vM09n/LHskMJc3zDcWloyEFJJ5GRuxbdiqrd/as3XHpNUEhkovRU3UC/RcNx2NCe&#10;KDkiz/AH4bglcnxRk+F1VleCFzphIm6uNiWUn13rPSf0TB0pd9QQra74z+wducm3rb3xu/s33qoJ&#10;NB52nxis/Fw18ZOVwqmfccGvRlgp4HY3dLQswToDZgE4GNA8KOYx6hbhXlCdKy0OxuJ2J+wmjgci&#10;H4ygZP1m6NJk2Zd09m/ZcdtPRbxmYeKJXN018MR+dAfTwaRVLworT0hEmIiMNTR9ULUqgrEAGpAl&#10;ssO8T8znW/p4nh8DX1o14sR3ZBAncWw0EE13anx4EmG8xoYnxkbhrIIgW7EAVVJKPhBimUa1RBl1&#10;AUZUB/zUqmPH9kNVR+DZidFjjz/4leHhY/RGh6s2LdSGs7AZylOWnH5TYUZhpkB89XRJWrFROwrd&#10;euVm5UFCK2yVHEpYKWF25W/T3tkNlw/dF48C1kwHEunmRZqhB/IbCZcLu8Mohahr+UmDFd+BZ7pf&#10;BXjaCCF7sjQl0X8ZPC2gk4nrTwVEhAKjBTwxUagPEVe2XavAh8FsmTQUz+q0dhKlleBOLkFcrikB&#10;4g3lBY4by62Su/BLVn52CJ5fdU5oXrwDY7k2e7YIaNzlCnQE8pgguP4Fb59v7VNF9TI/z8B2kvt4&#10;hbloUM0FU+aHo88goSjSoSidZlYEoVyTg4KYaQSXwUiDYuKK5XUzbk2GITiaQRbSinCEt8aq0JxH&#10;isXk2geuf8O7+jdcy2I0WKvc1DWyVNF8VOZRt84WVg+d6DkXp+HMUBd35L+MZ+TAPzQ9FVNQ2BZg&#10;3wkDrlRJgrpy0hzqXQBE4E6OGZIDK9cOrt4wMLRqaOVqhKNCASA0LqYdonTFAIR8Cz/R7if/aOkG&#10;CgTW0je0dnL0yO4H7h4fH0evQN4rt0U/Gt+Aaiz28zDfYQyRPYsLxEzZUG5Y1N957yCRInjiB1/v&#10;eKnEDG1aJI+VxYmh23Gp0ForXsy5slJJXMksszjD4ZZ+R/FFpQ7J1QtJaVkJ5RFxddDbUR5XREaW&#10;ISQ91n97xwrQ5S8kgNc3exQcxbhhzSVXCXND2KwkrmQ7AdMBz2bjjreScJxQz2CJ4TBrtKi5qnEh&#10;D8bafq6IdM4tYAkncK5lF3tUwXdUvsJYKWKQ9V8b9HrWX7fplh9DvKQ4F4+M9XwLLPH9FA/rGq+t&#10;yU+GwwVHaKGdM0a4le+KTJ1xpn6wl4Juk4ghPRtR5bgSwitGxVx9gC4Pw3NRcgoP8nWhsokTgN+X&#10;v+hH+y55gQXwZEh0p2h8T1vA1CiSL+LINCuZ4DSZUAwzPz0zSK9SsVYCpeILD6P1KKM7nTy1plbi&#10;8YcP4lRou3CcQCDsDVuvvPr537b1que3dnQpOO40IKa7tw9UW7GzK0/d2ox4vCfhkpNIZ+qVSUQF&#10;GB0+uPuheyYnJyGhh9VGSZyZPQgCWFEaqgD2U1GnbJuCi+sW4kaQO/Rw6ZYRbQtCnbA7IrJpc1hx&#10;SBjNugfcRHSx8FCoQlzZA7ZQdPHtqiTBBGo5BSXGqqZyi7w8SDEsxuhLjgJFCGLRbgfJ4rz8UN3V&#10;2/AjFYs9iqPyqpeRjK7F/ObmgMcbLr0uKidB807ieFJU0gmybtK7iVIMmDghPIE4V4kLHQLj8vMJ&#10;XAG8lQbPRelDFgHNwwvJtBXzRLdWAQ33LLbgda+87k0rr30r2CiJQWjMklNPoacuwrOeFMpxMHwW&#10;oJg9zdWYgngS9dnggOj5QYrlwumeJvLBd0UtUMScO5Z0AyU3LliNDrG6hOz8rL/uezfc/L0yZ4Ul&#10;BQLcZd0kiqFwy42DnhwWF6GcAjEvcIo51kGguVRsj70SsVo43zoqFUachNcxY+4JhODGXW6Y4TJr&#10;89rG7c+59OrnT40eOrjrvkZtGtbB7h5MMe3GItCYMcRhOUIHywvbW3z22K0Fxh2WHpYGzYUowfeP&#10;H35i385vYGIROggaCdUD483AfEdS2dUVEszmgibxJGU4V1fy6mrMlbSiVMOjBaiPDuZ2DI86SBBk&#10;gkIdOwNO1eFaH4rQIrTVEC5uhGDhuHg+ew6eZRKuu8v0Q3IN5GesG6G0uksG0kLKMVUrVBUuIUTw&#10;5jLN7rQ8sGjv7EFIWwosYuVBFg+QbsU76N7JFhpx3PRcKopH5A5Lqp+jmTMfegY5cVGq7kWeyLmi&#10;ed5izRCJ4FFsoTFLEoFbnaCK/6y/+fv71j4/tuXCImoqdD62HPKy/QUiDPPJphLX9pSfSQieJbct&#10;q7dk7vJe1rA3REnUT4rcEhDcooqG86FRCwrYQk3QnBRWoePvKze/cPvLfxzR+2NBxWGOF0pzRygL&#10;M0s4DIIKdrNYJYZmbPw1cTPaqjNiP1S83zgKk5GbazV5+b2I4FzaNIH1whdqgaQJiwVFc7N9qzZt&#10;2LrjsXs/vfMbdx7Z+9jBJx87uIef44f3wBMRsVkoe9drYH0SBAx33HIFvzjO10MfbmoODcSk7Diw&#10;55FD+3YpkgtmFZG9F+OeYpSwoP5FkPXUm/BQUcwIQjkyFZUQgWymoXscwMdTlBPv8ISoretvrnyt&#10;UrRUJwgOlJlP45ceKpHYtIGbEop8V5hi6EgUSJkLA0EBr0uiY7NzdyBdiVnA/zZ78H0xvVk6i/Id&#10;MjqlralrL7mqs7ObEOzYhp75Uxg5E5THOUBJQI92zmDq5DxhS+SB43l8qedayAMWqxJfxOksApq7&#10;9ILtK1MDNOoKy6jLvyWY76iZdfZseum/6hraQRsgL6YEm30WLVcL32yB3bJ0Jo2FE3f8CCmUHnFZ&#10;U/lt25ROkgyhhvUA+jaWBvMmm5blcjaK6LiQ+ZXToCqHFk0sUittXXXpy65947s6ewZVv0OtF3xn&#10;BRgXpA9wH8c+54OY54VWwNn8fM/AKrb/OGPMnYxKTZBufsx/gqsfTj4p1Kb0E+Lj8qHVG3bc8LK9&#10;j3xt364Hjx54YnxsBGovJyDWa4jzdfTgk0cP7MbMIKSJRW1ggPGI4dSPL8QjwgLA5cvRsufRe4eP&#10;HiKUSz031SUAGuliT5MyVmRVJ7BWJEw375WpM23svNWPS2ZJO5a/qbE4ZVkYPYdf8cHlwaJQoxx5&#10;UOCGus11u4LLSgRsEXMpLAZxWw/IKSx2axa+FS7aOSyXE9l5bwG6fhT8K0/MER9Kq7PaUop3uumy&#10;52LWvhE82DnlwpJP1s8pub1ZrJkbxGMPIO0lOkQYG8TqAqBfxMB7Xh59EXAzjabTJK5Iz80o0ysM&#10;CGRy2bli26bbfqGz/zLq5iaBsU8wKVxUkv70jyk3uCD4SCV3iERL3g6wpehaGKE6OGKIpBgMU2ma&#10;hg2GbiRqexZaQsBF8vdoyGKDaunacOM7rnzDf8a0zxRlyHbjtAU/T5WiCykYl3O/wEWtG5kcHOyf&#10;xqDefkZEMaDbg7DA0yCmB9uc8ETddOK8C4dc6emccRTQ5itfMHJo977H7sHyF6CIhfQmuwqKBGry&#10;2PHDM5OjYNlQXVAc4phhSzdqKgnmW5OPHMEKsvuTj94LPxliufAUO3hFcEj3hakmpnRcFxPu+xzC&#10;ML1ICIuxw/OtjJQB4qO0UphPdSHvSDDlOteIJwwkFTuWHUJiNzwt2W+hzDzL2OAtANZMhrDiRBgc&#10;MCS+2AkVcPOI8B4I8UEcZ+Y0Ux9e5DiDSqKVQcovJuyKfNtYu+XqLkQe5hZDaAHT45JvyfhplTw6&#10;JNJfJV1ib3KP21J3m1fpRa2tZWJFCTw9zJ1OaXnohGqvOedF96uWHxRz99eim2Z1bd0rtq574U+2&#10;tPa6CdltMb/d4mG6JZBgl1vYYq2bY9xHIzuzoQ+X9JSukvzKgzKeSeQUW0ixjfaeoE9TpwiYh7/Y&#10;pZlXTUw8i7jA+OYMlNfau+1FP3X5y3+0q2cwWT5FXmTwTBwmIzK2PLhh4B5PBWGn88pOek5KMEPh&#10;AMMADPEuOtUEmFY24p8C7qCVh7Tzcm4SQ4yAGNtrsN3AwmN9/UNH9z0ydvxoek1puCe1jliBqjQ5&#10;MQaG3tXVA1hXITyNY5RzZUSm7t/SMnb8yNHDB+B/To1jdg4OkHBexKvGeRGXzaCjsm8xOi6WZLxO&#10;j+YXYcBPMVgEvH7/klIMwxHHxduxpH0lEPPqpK9n/4Q4KZUpTIBCwBbWA93UpSn9WnETHaNcefQb&#10;UI2lXZrDojggxMOJSvAppacAqbHCp2g7YzPoEZh3RNhXenJeXL3p8p6efjVTlbhm7YfJP2bgDJLj&#10;2b/Ba8Wz83WQPozuAZKu4lpsun7W1bK88DRLYHGK2O/MzTmikHA9zEYPrzMMwUJMDy5F03/JTRtu&#10;+cnWjlU016umxXwnZF+A76f5VE91WiawnOQUYxPqtHx3g5GTZv4sUnmuq2g5C453HYDFAouavYfD&#10;jBxtR/UQhTEaTiG2dPVvv+q2/7Dl+d+FFiL4ZrtMGqUVF5Mda7tsLW42BYAuZsmk4jhpn2fAwp27&#10;evoDlCcHYest0TJC1SwbVS0E9AT9ibIZalv6B1dWsHIaAnw7mkok8hqm6BNvgZ8mJ0YR/wnFU5uZ&#10;pNr7dIO4+FoJjIBUXHjwiUfGxsYwn4g8mCtaEsiKu4qXGNm9uXCwk6Bc+yb3AabFuFkbRPq9hfph&#10;b0SfAEcbLWzv2Zi8OYCbKhDAuL1DkcOnURS1yozv6ftqS46PsriGMYFC10iwsSeMcytZiS/M04ad&#10;MbglKseM9xykQE86lfM7flq1ftvQqvWOSpugPAosnvLJ30L0Q1VOI320iHbmfNxyimnJOTbb8vLT&#10;LIHFQXO3cL8203NvHqsZ6f2Fj0Zw/OAaYFn/jm/b9Or3dA5eIc6xYMt0zNN8nKc9zc+b38miOWUM&#10;dScEF7R7Lj/ktSYw/1M71k8svGjOf4DvYidNStT8qBB5MVpHHWqx0TowsPXbrvzW99z41v+9/rlv&#10;iEzcsB1Ec7UANwMWpluEv9wuzlMjyZHXEFnAWYS1gRWr+a4TzzIZVw+eKsCp5npGWIwoqaW02Y11&#10;To0dmRw/Hp4wmO9Ixg0H2qTtMMTrbHV6EiIuopoASLSQ9FMJcwtwREFeqcVPjBw6fmgP5vtLtSjA&#10;uqkfCsgo6SJJKHEnyCwi4cZ5yuIWRqRGB2Jslk48hY6B+ODJ1Zz4yxAoNDxqAiccb7D+RnVmAvOn&#10;oAipfyHWWiWnxmLtWzdTixPGxwCTFmp0QlgNzj4tMhyw+pKtawgiSYbThTx61LTPuRXrtw2u2sBI&#10;8oZtM/HouOIjce0gz/EklLONB+wvSEmqCSWOPy0eLe4Ji4bmzpYhPTS+AtW5ZwQP8RgE9QR0YVPP&#10;2qvXvuw/AdAh1XARNXxL/QCaqXaGR7bw8nRU7NTlc5KBORA8GmpYz8NsIMnimjEULZyaySnHFeoq&#10;NmglfBcfx3G5uFhdgUULQg21mtaW7k09q29c99wfvO7Nf3LdG39h/TWv6uzqjbhsTxXBVej4gteK&#10;gSxAefDZd3NdKEIvXo1ogjMnbOzQT/OwVYYXrWypuQZEDn/GMVWE4CZelg67onBRVgBNe1cfQej/&#10;b+/LYjS77ry69n3pqurF3d46tuMkji3DZGHCJMRJlMmgYRgYhkWMNGJ54A3xxAugvCHxhAQI8TIi&#10;zAsMEhJI8AISQpoFZURiJWaC7fbStntfautau6vNb/mf/z3fV2XHbnV1f1V1v+6qut/97nfvueee&#10;8zu/8/svB4Y4ozsJgYe3guNeClnNBh+Bh26sr2FtOTBKWguZnZdLDGqVwWAVnifaKV4oJpZNXQee&#10;1AMX3/rJ0s1ryIKea2743oWV5KpCSqIwdgbTjgyIYcy04qL/ja4iCyhbhvUVQ60skbAxMiRHgE7P&#10;erl0M4p1axMr30M3Z+zq5voKllplthaNMbo128pto4cUQ2MsepJ8UXhagvWdTa3M51zwcq0VY7fi&#10;hy3UCJU+F0WLNSuaTTG0nCtsj07N4cly/qdq7woREgMLnUWknb3YUB5e5OnD1vF4W0r+4HrmJzvT&#10;A0Nz9zUDemq+2C4ZL03RC4rHRthR8G5i7snTr/yTsRNfCc2SGGE/bLq+af7eNI4a06O1fwS+7Yl7&#10;OSp4wwxCxBzX60OMvrOWIwgcWfvlAhZLT8goqgm0/FVCSVevZjdibJFXuoAseg8kEFnGJk5+5Ylf&#10;/Adf/M1//cJv/otzX/+7SGaNbmFGY6cvQ1ZAdtDwsBznUiz8OHTp6C6f7OF+uqOSSdWuHV2nOD5/&#10;wh4setDxuG0cUckMnYXJ77r+LvXcrnJw5NiEztDoKo0d2ItBV0YEuyz392MlM2wB+zTewGFxp+8Y&#10;BOIdm4qbe1ELiEdMjZmI5iWN4H6O6FBzZZdU5VaisWDblMt9M95pyycJsQh4o4jH2+Dj9lchcnJF&#10;avqoCNn5ovWVEfP0m8TngG+Ydt38cFcbt1cA7lsba7hpXAULq1rQsa7jLLXy0qH/Cc9gQf8YfBDR&#10;9iTseXjRV+JuNS1Q9i0xDZ3LNnr8oKhjk8fnTz9t95WyBHOE/1SxQpo8SlTJnFkQYdiOKyjfp1nj&#10;p2vHR/joB4bmQdlKKKCYV4CUjSSeNMuSY8NICAg5DAxPPXbim/9o+snvkYOEdmle0gnrIirqe8HT&#10;E9A/nsXXY0AlPmt+UOyf8koUjisZi4yn9i8Mkq71P7lyBeVy7WNGF6soweI5BvQPziw895c+9xv/&#10;5rm/8E9PvvhrQ+Nz1lKkSfrepYhXolSq5IZ4hT4HzUyNBV3RjHU/WqxhK9HY9DD3CDTvTUzPI7TS&#10;UB6HmwIb3DVYZ9mCV3aWNQWBBFl8B6Cm1iLUDjNv6CpBzj2z0yBo0oCSIaQI6AJdgtwTOcv6Bj/s&#10;H5Q98KNfZR1tzI0Ao8uL1wvyGrIDtfUnoNzSigHdjoXFm0XmTON4gfbid0jcFvMFegO16TsIZ3kG&#10;WwZ9JpWGQwuXNl1dYlWQht9j8Cr+yyrAeM4BzkI0dshr3h4vCJ7SiIS93uOVJZzvMPws6eLipF0R&#10;SGVajm+zP3lwQI6D7U2sxjd35lnxBkJzyiwm4yhGKi7BygsFUQvmEszNDGp/muV+NPXDes6B73//&#10;+w/q3tzx0O4JN4XzqktzJRTxazu1uTMKqDWD9Etf7B89++Wh8TPbS+/du4sePiixBSzDsraPrlh6&#10;+Xqic33Cj+3UPlnI6IIJlJHR+cJrqguK8bRwqRy5uhM7qLCnM2BGigpTa4HtwFOlv29obubsL555&#10;+W+e+urfm3vum0Nj0zEfUZM3fguXzL7TOFxSWAjLfEAeVZipKWklTz+ox1bOk4+vxvSkpZaHcSx8&#10;QjbXBEDSSaSsxG8/RJ8vhyJLL6ElBe5HI7Dhm4M34qcWzl698DOHBfG5+G5LNfGd3ocQI9iHRXFi&#10;agZ8dmx8Go+EY54Fic5X3F+RleMA4B1GkbXluVNPIbhf7TZpOBUzFKlI3mW6qBMZ8dNlhfdrC0qA&#10;PoFWsWH09ZbuwTSEsjTKTCrLp3zAdyCRw/SLJMO4qcHBEZxjY32Vwas7d6dmT2LUnJg9OTgyJukH&#10;adwps0jNQ7tj8dAWpJnI1KNhXpo5PVhYTsV/4UKNSZnN1YZZLye0AyifP/NcSYbYpD9E60tTpxzN&#10;5XHoVSZK4y0WjeZB7RPJeNDN/DCf7wFzc3dj/JYNLztk6C1m44ayAle2oYRbOltk/8DUs9859Z1/&#10;NnLyG3ahIu3KRxBgEcOD4MOficrp1aWuGOh38wbtYTcsrl1amMLuK6Tb6HleYChWg5PviulbOp4z&#10;nyJWE93pmx6c/+rpL//95//K7zz13X88/ewrSPaUyBuIZPAWwQzQDp5OkI8MF3YOUMyda0mQyao0&#10;SiZE7lOTTCzWyBro1nWt2RNnACp6voQSBBBqjDagG4FBzznw1eAeJ4n5UVpCtMgOoxc3gCyTx0+F&#10;0q37dGvRH1VaMzACtT2jgtKyRpizSMLf0ky6pLSuBqHmAKQeG51Y4sJ4l20kjKmJTuRtC+jlpXij&#10;IqEUQA9pRTo7WoyD8iGDkAVzLU29aICBTzfXaaPniTEd/+GTs7W+ClRl8x8YWF+DYyJlGZwUqQb4&#10;6AeHJZCwMdprxX6E9JHi+MAYVycJ0jDDOQK+BS9HHc9ioPp0JyyN5xs8UrcEW8WJxz+HgE+zbTe8&#10;tHYWms4PXfPEd0N56bo54LY4vk/98dOe9kFy87y2GTo7TeOvVjmuibYLL8TNzOLtUiLAQgfoGxgZ&#10;ffJrA2Nn7y69/SFIuqh+OT+XPfSxAhFP8/3pHvL5nmjuney3ctBAx2FsJ7tGGI9K1F6EEVGdZAdi&#10;jmn5oQP0B9HB+kZOHX/+Lz/2jX948gu/PHXqeTApsned3X2j4ZcB1DGS2SU3u5Bpuwc52ZcCy7ir&#10;YpriX/v4CkRDzQS68fFYZxBgcbt/cPTaxbc1+SI59AhDqYCEGlPvjjFAn4VbdA63OUHTh3x4OC9y&#10;JQ6MjC9eueCqM44LLxLHfSUPziIL8upzJVOqcGSTm0Gk7S0jeTWY66Lkt2OTM6CugC0kQ5f+K+oQ&#10;xTcx54QEZ0smbgIepk4tRlH20J4SsovIr+Jy5DQiW6jTz5Y9zDd7787mxtry2sqicpnRVXvj9rK8&#10;Je+OTkzDU3AQ3HzmBMN//NJqq9FuwwERGRQ0ingkKnm1rOq7rsoN0fecUoxGBfyAfJ986gXL4g4D&#10;qlcLqnOwuI1G6hU3Z9VVEov9bpP72NwP3ak7vIMf4N25lZMIiBm4D2CSyYloFdest7FTxpswJ9EF&#10;2F/ZXlt//b+sX/gfO1swFlkpZ3dEL6NpcA/aVd9EDe4N3JeuTWjGCUA5WE72PBuHeNbYODYI9MZb&#10;R+CxZ3MGOzA89fT0qRenn/lzY6e/EAK3llIzdruhx5b+WCUvdDMmq3gvaVIaQtHTm5mskawYlhPS&#10;H+Az6jqVoZzAHWY0Gv24YI/8pkVMFTx55+57b732/hs/RifXWCzhS3MIZzk2LdVozbl/4G8z4uqy&#10;gbZQA6yMHBsenzlz7qUf/c//sAkvciGRTL+uTHs3hb1EX6fIgEtAjhgeHsHbweExC/rRSHbPxXxZ&#10;7dc40T+EzC/TcxA3Xv7ar0xMTMjxn93BDVIYSdj3q9g/SxU1KWpFAdK6KEsnxXHrcSLpEq9J3dnM&#10;JJ1jY33lxtbm2s2rF8kJZGxYWbyOips78fjTL3x16frF6YXHR6QgxfCkxq6RyPVH4YXjqRfzpB2Y&#10;WqEGI+Yw4BwSrAg0Rc7mTrFLX5p7O9BOTjz5wggCPjUDDEzXQkHWWGyol9hS3MlrgUVDabbz/WuQ&#10;7Zk/bQ3sCzfPQphMdPTC0qGSafvgoPKKHEF7RFsxu4d0PnzyhdGnXukfPrG9evPYzrIOl0aqpXE9&#10;qU/IiLNRatfUv/kfGn1Cudm3jydnccy9nQTC8ulVKeDiwrWbd45N9M+8NPfZXz39pb9z8uW/Pv30&#10;14anTqEDBHKX5TGDcRvCnamoKCq5YeOSPzMJNY8vghNHAtSTxolQV9x5Pu3T/VTHN8RcJNwPRSHl&#10;rKV0q0ZdDY9NX7/8ruVakXHVtsqHMY2lHxqDjuB9WejcdKUH3GsMAIrCU2/u1BObcFVZvhGjYfj7&#10;eNrm//GSqKIzEIyGMNIgGB2VGJMzY15tkC9fDDTXSAlkhVF3dfHa/Kknsa4F2xq8a8KeqcwnhvRk&#10;I3bya6Ypcge0Gi5fJzkd0lPFVkZCrDwICa9cWBl4KgW8Hyv+QGJZRNL29bVVQDluYQuqy917T3z2&#10;T335238NzoI4o2YscNRhQVSJfigxGeLZ6D+vxUNY/z5Arisah2yB0GpwKoD5yp3NwZGpk09i9YkR&#10;zQKjHWqNCYK45fL0UOxi5WXCqPYp3+JP1cDag/e7BvaLm7v1+Lfw0V5T0iLRqJR2jhgaXgEWJz1V&#10;Vb7SIEQK0mP/YVOk0vj+H228+Z/url0QUIgYEpKN3X6p4ctw6vdlLAk0N4DHij/CFMG6JQV/xEOE&#10;9OA1XKVz/OQvjD328uTjX5pAeIXYoppyXNEYvZuPF6NBQ8mDsKfx05AtFw7p5s5Q1nQZMyCjzH5D&#10;uesqZ1Qll8g9+D2AlqJqzM3J1qUfv/P/frS6ePXOxoo5spGchJHLgNx76rO/8Pb//SO6YYhh+xaq&#10;p+PHhG+hpg3B8MZD5tvhE0+99Nof/GcscqSa2N34Y4IVdkku3DM8PjGFpwRiLm7eIbWVASPIQhbD&#10;3BxFmpqZR8qXx5996ezTzyM1Lmo7qHgRl0i7Dd9qx9WniiuTQZQKtiR2w7ooefh9G9nxVgkSY9pH&#10;//C15fWVW8uLN2EhxUUxSTh17qX5M89gioBCQnK5ceVd1ZlndvI6l9IiUo5sXOFaS3quoUuNXIOP&#10;xx9FimqagmHYIf5M944ZzKmnXwzMtkciEdxmzgbHZe30UkNkGPicRaHAYhB3e3xIbXJ3I2j3fFQN&#10;7COaE0n1MqDT3VW9gc0+klpE8Jx2Gs2tuthwFIlG8cdtVJAOXFnfWXpr6+IPN6/+cGfzqrmh0UIN&#10;WzIM31qPCW+KwvSJH9YZNa7I+yDEfQZwgu2wnw+fGpl8bGzhucnHXhhZeG5gdBYT0IKqwlZBDf5S&#10;baiCM4vQYni3xmLfTG+odxbnRG/7IztxxqigfTUrL3C5v83YD8svjqd6IlBavInHUcyA3EB4/ZX3&#10;zq8tXt7e3sDHqn5KK1Yy4P83Njl77eJ5smfeGfYx4CX4dcPXm2kbEjsNjYyPTc1vb629//qPoQqE&#10;pUQjrdG/WMU11MqRBOQa+6GZUHmfmCpiRLmQKyzliTKo0E4rMMLaoeNTs7i151/++tjYGApakfFG&#10;FTeg315b+4+/93v//b/9V5zy29/7lV//i786OgwhTmvcFzVDRJ4ug2GTVDkLjrsz7KwuXcM4B8Uc&#10;volyxxx4+vN/+rMvfR2D5Pra7VvX3sdCevQ0j9xBGs6lbfg+zF04t/BLg4SZk8m7JZ1wXwnzLNfX&#10;m5w9MXvqHFh5BngSxzVDTNHcxLx2LbfJ0024bpP72xbbs99XDTwMNA9MN6wHvVFqZsGEfozm8TLi&#10;B10vH3lU0AnoQMa/GzfvXPnx+sU/vrv46rEPFeEWbpElG2J4RhJnqAaIxChZB3uAfFe8cgTNRf1D&#10;c2Pznx+Zf3b8xPNDs08Ojc30DVBFEY0MMp44HjBcxHFRbKM2Wz2hyx4pGmTMvgnZWtjTOnlB9oi+&#10;awxLnd3GQ8V9Pdn7+RKRSGMwjb13YMTjY+JESkNrsHMxdPy8f/6na6s3N28v63AuoUQWKTFXyILx&#10;GD4Y8NscgGaAygzF1/BqGKo2sAm7H877xOe++vZP/tfqItJvedKUYFiId/ADitELj52D3Dx9/AQc&#10;t2HVLOjNeVVcwnOxMn6UJ8hxB1UL5Jo/85mbVy588Su/PD7BHLBuYzlxJBSHtXPnBz/4d4Zyv771&#10;3e/+1d/4NTfn1MclaxCy/cU+xiFwhLBOgpvZvL0E4ycmOCtL1ykjIrXvhx/+2e/9DZj9P3j3deA4&#10;jsIcZXBw2GK6x8hyX7HAE8qZAzw6SlQspULnLseXMrMj/cp3tremT5ydPfGk+HaE7GvB5VyqORwQ&#10;LZ1b96uD19SuQ2BpWfn9dK2H8p39RXNDQ/ViRINxWd4jEYhBhBYlN0NPBUa7G6uUOL2Ivnp5bEOR&#10;vLO2s/zO9o3X765+sLN2eWdr5di99Xt315QmlB2AbIUTUSUMGJjqH57tG5rsG54eHJsbGJ0Znnly&#10;aPaJ/pFp+GyppUqtlg3Os8lmYmmarZfbd/4pcNzQ8CDnFY6bUhncCffNOdRPfG2dFfeXF3oozSAu&#10;UipX8Ez4bpQvUnPpY1Za8ELuwfM//QMu7eZIWAi1/YMAboInrHNCMeYbkZhOdxePjBW2VrdmrYY/&#10;Q6OTC098/uKbf7xy84rMGX7Qlg7sseoWADeYiZn5M6C6M8dPwnY6NgGbofU0Yl1NyQsahnYjPUtJ&#10;YI59eOLx565+cP4LX/rO+OQ0oE6Nk+2x0VgMz3fu/PZv/VbXs/iX/+qfC75ldkmZRRE6LiIbnUpk&#10;z0IQZCxSimpFXi0UeHR8+pkv/pnbty594Uvf/pNX/xD5twjcagYAdF+LdNsVZy0rtk3YZVtS8djI&#10;JZQXo6icaZ3na3tr9uQTMyee2BPKa5WcUG7SgdRazHAbM0dPHB9Vm3yY7f+gX+vhobmR3TBhQEdL&#10;x0Q+ILrMaxuBRZkMje+Ge7+M6TiD7XJ2odVbzveBHx/ubHL5lbubxxDBgaWzuL11rH+4f2RyYGjs&#10;2MBI39BY3+CoO4b7iWeRNXpjv4XbRispoN7AeJFTEuTzI2sOltRxknRAFMSHGurtAH0PDeUSLlWW&#10;8KE1Mj8Xj5YabQnoIbbowRQoZ3A6/t24dvHKOz8VEwQ1Z7xMVKnmJdhmThIuh0q/clfnnmjOB6en&#10;qPGuH0LN/OOfu3j+1duLV/SszX/ZFCwf40Dg3ez8qWP9Q6i1O+srUHcH4dwSsMcTNVOBrD5VtjQ4&#10;TJE0pvYdm3vs3LWLbz370i9NzSyAqkYFCIRxx0RH+XSjJv72b/+th/Yg2gvtroHz777TVsvH18C+&#10;o7kvb5hoAD0RmYlNnLxfBCeWZSHfKSydG3orNd9CoQAAIXRJREFUKNefgPKGpQdVD6ZiE+ZerwbB&#10;hZbq+/yxecf4GTBasNUALXDvIOMWVbo08YLGYdukf6F2FaItfA9KrlEkD9gllAcuPfT2m4AehueC&#10;5kwtAptFEHPBut689dof3tveED/l2pJUFlSJlpnsdGqRwTUdN9RI59pBFSyiDTQn6h8ZHZ898/yt&#10;K++s3HgfeUtkbLQa/iE0ZSyLDC+U0amFydmTty69vnrr2sT0XMopMaIUn5bYLwcY0VsJcUByPZXj&#10;p566cen8mXMvLpz5jBUMtq4gHPJU0bwR9/E7//Z3//fv/34+kG9865Vf//Pf8mBjwVqUnE6I1IZ0&#10;ntzABdeWb6zfhtF4BwkgUW/jU8dHx6eQ5hhDFxd0xrJ2IsacfzAtMKckboOS+lxBnnpQ29aQxPfR&#10;iDXgsX/JxkF5bGsDRojjp8+hJuH4A4Wcdk2uuxweK/6DnXZJdDhy+pWzccrNqmtu+tDbY3vBT1ED&#10;DwnNuwA9hO/oM1rJhVigDqCkooT1skRLIeUx/w00L7DuDqOd0dp5LQP6bkyvCG+6z+1G8ATllDuE&#10;vIbfin8XrmfxJD82xTbN9BdjQ50z38YBgX55zZgxfIpn+EAPNZxZ0AofIwJ6OptrQc3KKIpUJx+8&#10;8X9wgwZ0IJ+r3UKVkM7zMEoNBvmAbwJUswi9kIlup4nFcAifO/0Mvrl669LG6i3mC+RK9n3wABka&#10;nRgZn8UqH+vLVxevXsDVge8fNYR7xJafn0CcGXRxKQIZ4Apofv3SW7PzZ0+fQzQNbd0xAywLH6vZ&#10;IZnt9vrGxg9+99//9NVXcczXX/nm9779S8NDA4zGtIuJRixeSCKigFXzDaVfRqiQgk7pWIJlSeFP&#10;OT49T3AdHlW6MXhGIqJnUIYHecNqtKOEEljuSgMbGHT0LF+Q41Bg1nZ0nOg9dIu8N3Pi8anjpzFf&#10;sW+K44uN211uiIZytEv8qQWWaOmFypjTtK9eroGHiubub8YLA3poJjaFqtfbH45oHm6K2iNubtAu&#10;WosYegni4HbBkTh7WPsDOnTdYGlul9E69acWqQOUC34XWLZBPw7cragETBfdM8m4pcdCz8vKtj5R&#10;VYTg6T3QUsrTkXwsv9KuGCJljwqLqJn61Ytv37r0Jtx+tFS8SSJqS9RSkOYHh291IEKF3SK2BaOI&#10;vBBCaHXD9UfGpqYXzkJRQcwkfVoQB8+1sPsRS7m2dAW+fDjt+PiEkFMvDRJ1RfqiGi2E67LnBfXs&#10;759ZePzWtfcmpo6f+cyLwFZht3Jj0YWc0xHdEFd9wzmsvWgHg3EUS1ZmiGpgtNCE2TZwHJdGC166&#10;/v4dpN+9gyXikC1yCDkMYOccMNQOjZJRK6mWys5657dkKnDhxdkbr1h5wii7pF7p4a61LzaxwOzc&#10;6XPwKRKGUwqP9IiV2RPNL53KO1k5ybhIeRPw6av0QNtsi/BzauDhobkL4sbvbU9FU0a356K0lAa2&#10;QzcvaF5juihk9qbY8CWi91YgwSm6aGG2y5RQjOyJp9hwSy6aeYB4FyfXjJeH8XfRUxK1YyPylvj0&#10;cQ32yhB2Gndyl6EXWmuiuQdI0XP6KWYEb/op2vfcr0vvvLaxcgPA4dxS+CLjRKWViztSOwjVW+9D&#10;1epcqKiBXQvowiyh2w6XJCU2jQ4MjSDyBqY9pF3EomuAr9HxyV0AvndF8qEw5kxQjqJxVby+mYWz&#10;yzcuQqg5cfYZuGNLqnBMUNCJmHMAx7nHSWVlCRDwWk1xMwyeIjJuRPZwhtkDkiMqZ+EWrgzb7cjE&#10;DOdzA7A0MnMhybimBB73UE7jePSUoqcIz5WGwpJRGMy9TAZze+G7iCDF4CevGAwVgmwZb4zddi0v&#10;L5F0+ZXrADmXe5U4lE2jni7UKy2zF3pHj5fhYaO5cbZ6sX7sZaWu4jSzoZInFbfYYjLuDf+y40H0&#10;qBKqt3vYyGeQoCpILVbQcFNhNymQWzhc9BzijAG6E9OFy2Uk0AGNhdNv/Ypjwh2bxYn9Kpn7TO+8&#10;Ct2MsdYDqgE9ZRa7tQjJiXFYN/mD138o5FaYGB8PANz0W2AbyRJCDCBaCZjMo7tGsuSkPkD2U4at&#10;C/X4MoMmSde6DQ3wfWwlaj4Ua5PIfgFdpW96/vTy9Q/gi3385BP0JCEtl0VX7dC6BxMVEGSBuLg1&#10;3oK5vhtlTD3KglbG8SwnhgokD4DAgrPglodHJ8GaGWAwyLGEowLzytornXWiDavw3J2zWbUTMnS2&#10;nCYjjSgRV5y4MzY1O7PwxMj4TFFXDNsRuG9pPPl4uLIUgaVZRYjSfaxWWKhJT5CM3ukdvVySR4Dm&#10;ibYm0eyc8qAwzBugSQrlvUKIt7ZiMbdgulu5uKNYEl/+E9xfXgmBm8FxytskwQnfDd52+iMaanVY&#10;o8ZwB5M8ZdxQ2Egdl++TN8TfWF8ZOV2YelzptfaRaO7nglpOzxY5n9Oymb7nSPtnX5e128uXz/8I&#10;7E8PgRBIeCIsYazyGsrhzO5ROR6K5kD85RlbqiJ2SrEmJh3GkM1vOZY9jtSXSIFjj5pT8+gbYC1O&#10;n8qzBk/QQaYPHxzC8mmwtSIKCbkhoYHgeLlPhd+hmiFzkYs483/M/FRHQc1Lk5Ollw2I+r4KuXT1&#10;AtZIglh+d3ubHBirJc3MA0ldyMg9KQ6hMltgKWkgC/nPwc6DXCEHZADsGnfvDoxOwO8ep0b5YSJW&#10;9hXaNnl/Jua80Y6AT+noTeblmpWH1aduw73WQNvyfEQNPDI0d890xyu/wytObToB3QQ9foIQBao3&#10;3ChP5l5Rw3eKqBWIm26Eet4w6DpKqCC4odkI3rDshs5H+I/hpouMC8cbjT4ZqDe6CGnvNFGicRHE&#10;LHsRvoOXOyi0Wzr3npvXLy1deh0R9lRWImFI2KYN2BIo+HA9eBO5cobk+y9mUiJjs+R3d90Y17qA&#10;e8+dPiaqmg/I9DZCb5GmEL4l1y+9PeGl1BSBKQpesq9IWpGpM8zsYRhQExOJ5qs0YN9OjOjL195b&#10;W12CAAKzJ1aJA85OzCzgNzm+JxmW/1QgtdlQCKVL6e6sGTqOv+op/iL+Ydmg46c/Mz45I7IP3QZo&#10;bounfscqV034vjUWR3s6cB+s3O2Wys/DzfLWOw3+0JTkkaF51QcaWGdXL7ZO7A2eHnaooOeSKyVW&#10;FqrufiUMcufoQvOOuXyFoebUwmj18JpWBzQXxG9wukC2bZsdCG6AtiBT8LpG8J6F792t2YCeyJvq&#10;OZ5ITc+ZXzU8FQPil65/cPPSm3AhJF9WHA3QP7ln8OsIBSppznQhV2UZhh2r0iBagfogpHt2P3/X&#10;l9izqm3/1EOPVJUUPQaGbl55F9x8cnYBji4GaVtBrY+Hc2Tk8zEBCUNlornbj3xanA+OWjmgHOo+&#10;yDOgHEkLxqfnwJBxpA2e0Uw9/6hoDdqOeb/RPEaRyL/I/Fn4BsbL2ZNnofjDq6fgOHPqFiSPTMsl&#10;55u0c3Fxb1F/kVBugQXXr7Vy1Y/tRu3rgNXAo0TzrKqaDLqvuCknXOOt3dKjr5k5qg9YOPdLqkv0&#10;lBwt6gcijNjDsJOCOJuyJ7MBMI2XYdkRa7yp0RvPNRjEsGA876DevSaLf8IWanpOai6V2rkWItA/&#10;PBTJx9NbMV3RV25dunnxDSY1dICiEhMSYVNZ9rOjfqHRt4gWRmHq6dJdPgmemL26/guTjfvrQiOf&#10;Vq4gjKcnhYZBcnIW14HSMj3/GNLPYg9uVSo20Vzyj9qXRHTehWlyNLGQhvS4NfAoJRY2b156a235&#10;FiyfOAnqAanBJrB6ydAIDqJnjgczSjFBPtTaMfIxhEo4XvLc6spiJ1RUUPKp2QUslgQvewUTcyVV&#10;mIXtGE52nvbNXPZEu0zEa6qOIitwnx+mOShb+AFtsZ+wYR/iw3oCzdWjA5YLjwuSHpBdcJyQrc5Q&#10;e7O4V5iwG8T9ylPlhttr/duQgS+GK7jeJ+KHvCLhu2tnNH2BeISSlpN7zOjC9APXhvKJ0KAZKb8Z&#10;u2sHCmnlVeKWIr9Qcrl3b+nahZVrF0BIUQ8UVTgsU3vxg8DOGIYLdNJ4qsMIZxEy011hptUFSIvE&#10;wbQwnYS9jK/ZGJrx1WE4Tp9AYgon9Wmk4IU/OwLfIz26lbrCjmNIs1xeRo6qZFrikC9aD3EhDHO3&#10;Lr+zunzzzuY69g6PTYKPY+lN5LpCObc2N3GAXRglJRU45yQgDEGpt1iJcrz+xPTxyblT03OPQRoS&#10;byCU01zpJZflg+hAfMAzBHL7JNqimeJKEcp1947fLwk7nU/Ct9Gy8gPXVbPAvYLmbthG4SycMVwG&#10;KDGkmptbaKxQvvlupTBq8qtI7roL1gp66rbhvuKuGaQ75ZTcGSNBfB5qS1OblcDi4eTgtgxXL8pv&#10;mdtTpUpAj9xbjityFhd7vNhQCsK7euO9YQA6EkspbSzT5thgaMk7wFFPPB6+DCG0l8rBI2ov6tBv&#10;DXaJ7Got1Lp1/B6V7fP4eMK6AYuyOVLwjg+PTKzfvoXktDMLZwBwboFlgFeOW85L7GHCl+2cKEMU&#10;IIJLNaEYHNxeW7r6/psYHcDKQZlHCeVg/BBYoJV/iNS7mNq4tFbaleSzeNOWGpCMyMvCSIvBBjnf&#10;p+dOC3sZN8Qxg8A9xI0alAXiKEeEdRaSblElId4WIKfTYqE9ApTxr4Xyg9tbXfJeQfO6HtMEl9ju&#10;7m7P9PLS/JOdP2A9+ltFz905A387t3MumRCgZt2RTLw08qDz/MouEE+8Nuv05we9TVSjaepYYaB2&#10;rrRMT7+9TQgXysNro+bqpO/Li1dXrrwBDZ3rWxK+tfxxcdsowaJhcS3qscZuCRqpSttRxPryR9Wt&#10;K79+3B1Hloci/ySuPUvlYRhTh4HVpeu4ISxCZK2sDCfBKmSKqdSVclKiuTiyJ2bA8pUbF25du4TU&#10;5DgD3BDlQ4JVPRaA8jgO+zHgmZNEs5TcxLuNOycPxw9OCGPp9IknwceRcl0BooRpzSn4Vu1Utnc7&#10;UVlJadTw0E9yj2P6aeRUbEQubiVPxG5b0aFpukfzRnoRzROF3TmTdHt+Gm8LczTi+8gE94LsHZ2/&#10;xlmT7hjQqg1vFtCu3BUrD5TdwH3IQLzuCSF59/UBqlHLisuNNLnOwWAmbkqe6RUlphPQt9ZXbl78&#10;Gb7C9d48Q5ILN2pWY3YT50WJRQ9XkC2pQ+I5E+1ScBcxR5J0PjZawOXBqGeoRXr41LSYH79i3M/H&#10;qqvK+hn+2vgUKguSm6OYizcuYQIB3KTrOvOlMKqeBLyAeM4GfEor7/aLEWMehjf6lXf/5PbyzW3E&#10;YcLgCVEFSjm8ZZChFzGrOzvrt5dg+UzDJr4rEA8fc4wlwGtkcEQEEwRxG2ZJHUJR4S3jKgLxRhpJ&#10;XSVsmkHGQ2zxO/uumICjyDpSQrnmEm0OlsOH+D2K5l1w3BDyYh9D18rMzrtBvx4D8pl1wXfNoTvm&#10;mJJcUpyx6mrqZ6CvOfhhYuJ7Nu4ithAuaRmkltKkMq7ynkd6RcE6raMW0MnZN9cXL72+s72B2Bw5&#10;dWhFCK1G5cFZD4uTAEvQBfVE4rX2iNQJ0dpYglS1LnCVM3vhzs2ozAhSPqxwSWoixXAoJhHAOXhn&#10;QwzBcm7wPEH2K4Ac19PgaRXypJfL5oeu8KUIPpCxk+rF8OjY5sr1i+/8bGXxBr6O5CvKa4VEMgjh&#10;GcO3sMoQUB5xV6QaTfioiT9AegiONDBsTs7MK/eWZw4EYFpTy0axUgYlR1kamVxBngWxI5LTjis+&#10;S2gpRZMhput4m+rNQnKeevjQ7ajdUU+jeT6MpOfZx0zJ+bZorvFRJZonptc43j0fLxjtY9CfKlaX&#10;PbnbdnqkWgkq2mG6AnQvI8KkgvwdKembYCJGjTpC1B8J0EHaV268t7l0idGbA6CZ5JvpfmcndIrR&#10;3Y8Si0ExrZVla4kUgul48PcASs7cAkwTuvslo6hXj7Yfi1k/AZXZvpVvqw/5BfHd5evvgyTLn1IA&#10;SoIfDipWtz0iAHeFfIJaxuIzexXklGvv/uTye2/gXsHuMVYBOkcRtT8+LaQc2F5fXl26Yddye8Zg&#10;AyPA6OQsUm5hOEFCdgkgxFzxfcvi3EOBxRqOnaoqZp5SuM2YPoPRO6P2bdJPMJcnYvHOUtQ+h4Ri&#10;HTpSjflw3+zBQPOPgfUK36MP++Aa5etHyF4Z/mReLj5gIDWWPDjJODt5zeQPd4vYdXceNg3oNEqH&#10;V2KkvSxBRRn0r9TnSuFi/0Wr6eDV68tXVoCeO3cUzYLcgZA1uCwxH5ZIuBi6wNepAEJkC7fUTilG&#10;dJ2mwlBXlBCF+crFyYXLQeoFyUzgdRe0nHJK37GRsWkQ6I21leVb14dHmMWQkwY3DPJWHe8ooCa5&#10;lbX2EcTN4/fq4pXLb78Gg6dWl0buQYwIE/gPYo5L39mGTn5z/fYqygjYB4XHenWjE9MI9gFnl/bt&#10;kQMQK01cY0mMKGqUlkFErwOFE8T5aerlmiRoT+4qQ4AdWkIxN9EPoTyIS+u+cug68gFD8xrWA7Ur&#10;bb2LVgsO4hu70bgLoGvsPuLwvbuRe25kDyILXHZuEVzHClIW0G0RtVHUrujyUi9+6dubq4uXkcYW&#10;sAt9mZyaBgzEy4Qrt6k35090Z1TKLQkuGp8b35K0kXIU4MH4CsvWz+W7AcTSxBqlBOIOCnMHSyPh&#10;ABg/R0bGUCTIIxh4rP+QcXuFDRvDrUEIyqUwE+4hhgyNjm8tX33vrdc2N9bxlhR6CCdDet4pE3kU&#10;G+rN6soykB0cfHp2AV6QOMYqii+hv5hMeL1BcXONMdxtZ1d5IJo762+zUeO4P+pAc2O/vmGV3NCv&#10;W+HIgIuqDHF/hw7NjvoNHVQ03xNxuvDdbwkNAnVvJIjXb2sp/Ki3iL3uP+0WDiYytFtCt8FTiM09&#10;wGXJLA03rwFdOg1T2a7dunR3ay1Md1w1DWI6AVsobASH8GIE5wqueoKyZGpdwHymKIYHAw3cACqa&#10;F83q8UsuIpxNKDbnGNYnZRoThNsMjqyt3FpfW7HzHpg13CildCB5S0CoWbNElaGB4bHhsSksM3Hz&#10;8vnVlRXScwA8fuOLRn3kJdf1yScGsD7EJAOU9P0yLjiAnmq4sJpwzbspWgpBPlh4IG/AsuYKGE0s&#10;pxRRJT8saC6HK2svHhWE8t2UnMaJVmA5vD388KD5ns+oNmQlph/ep7mPd5aAbkFEgS2RFk3ZcgPQ&#10;zccDwcMVPah5RpNylSIsWr98bWP1+r07WxJ96cUh5YHrRAvXZdtsripH9XhRljH2m4AjuolvpXlz&#10;JChfVMIsvjBCDGBFWEAzhBFA+eoSlBDCL5j5MPTuIWzIyGiyzBWBuJPMe1z2zP7N24tLNy5Bn0Eh&#10;NRXgie1qgu9SOMJXwpVQNyKGbZOm1Jsa2cXBie5BxU3cHcIjNt2x+IlB3HS75unm4DEcBH+PsKCQ&#10;xX1ELuIXA8vh8aDdx+Z+ME99yNH8YD6UHi11EVskozt2V5DuAFGJ40wBbt9E+b8ksJvCc3kp/lac&#10;Okg6rKubt2+Ap3vlHXNKkFvzVr9E0iOOKT0aBdsKgRdai4lTlMHuQH2lzFV0PmdjChaCgj0ON5LN&#10;tRV6E25tUmMZGlGiWAA6tWz6hlNXgagyiuWNgOM4OdNmba5hyqFY/AgtE6mHOZQWUaKyiLdXBdJb&#10;wzNV6yKtFFQ1ly+2TZs+fb/hPGh9u9gsi27uwa56GZpjR/BxDh25yIShXtDtMUBla6G8RzvXAylW&#10;i+YPpBqPykkS0IGfDlk0R7d4XgE62bkBnThe2HusNRpyOz1M8Nk9eC+u3txaW4IGE2RWLJ0yRToL&#10;hpk0TKNaQZ5TBGa4MhVX3kGjedlxFyWT3zUBGoAO8r6+uoxs49ubG5S8AdlMbQhRBNoLEhAKx0nG&#10;R4H7gD4UT6pOSezjGAX9SCSpHF30kaCefDzx3ahtFUXoK9k6wD40HYF7eKUIn/kLZREKB19Ptm4p&#10;xdq7DzZBD57u+U1croj/jeNmC+WHvJ+2aH7IH/CDvT3LHQ7WJW6W6Fzs8HIWAvdGQ6+El8ad0Z6L&#10;Osoej9sQXuBzsrWxsoEUsltrgGjSTK5lLGlZYMgbST8XC+kk6NTQ5RRvJyanrzJpRxJH+s8wsL5/&#10;AAZPCCxbG+tYAwhfAfuGswkUEq61NjiMOHyK46OTUGOUCsgnKZ4nDDwCdjNluZeHFqgzwEeoGgpJ&#10;wmcaM82OjeBJwwOIg1kHx674uD9IEb1ANVPC7I3jZQywXEO5vObjLSV/sF2gl8/WonkvP51eLJvp&#10;uZA0BHQy42IU9YYRvagrIu+KJ7LHixCfnosGc5wF7wDoSufCcKOtjdtba4vAYgMb/T1SzVAuCjsv&#10;FUB35pbIfmJDn/QNYDEBHmkL8R9XGpleWLz8Dr4G6yVsmHASp6IyNqn1erSGnILvGypNnSTMnObV&#10;5ssFvlkwg3H8Df4dlLnm4IZXEXUODEGsTaODYhOFtR3Wy0R7jWgxYKSWEqQ83cZ9QJHIu9C8F5tR&#10;W6Z9qIEWzfehUg/7KU2MDeu2iBrQM6qI29THqZInfBc3RVPzQtWdnsQCvHLuEta1hvLd7XWEUkKz&#10;3uH6znRF1AqsljtCWAf6WUy3QkwTZZRNJ8MIssUl3HBCpDMk0CtxIlaOBnxjiz6FaU8NAk538/A5&#10;iWmBcbbJ0lMw3Bp5gXCjcqK2ymPqHk6JBbvtbRIMXGNBkU3CgzC+U75YTmxhPWA97JyFx6cenmc7&#10;7G2wvb89aqBF87ZZ3GcNWG8xU+7S0C2ME08NqvHeCB57AuWLb4yEdsb6KzsVdXiF/nsNKuzb3N5a&#10;295Yhx4D/p5igotuVxaZQjks5OxBQw4FbkA5Yi/hkSL3xGGUIyKVCLeSJoioCr+kFTFcRzqUE8UU&#10;NTQ8Eb0SwUM0KcS74eNWzovM3Um1NfkIQ6W4fsfXQxbX5MOgHxseIXTvOTVQ6VpT530258PwtRbN&#10;D8NTfCT3UEsujipSsD5/yV2RHiwJ6jaKhiAjbp4oT9upqb1+In+9jqWerjRdyBwuu2ecZAfr03Mh&#10;5jveMGpHbhaKDwjOhDP42PD4jHIQirh7hU8ht0yYA5RUFENvH3BS5iJohGRR4Dt3h65S/UlNI9GW&#10;LokFfKsvJhCnI2KepQHxMh7wr2N/kpgHdqfkUoAbB6BimnM9kqbQXrQ3aqBF8954DgezFCmg1ww9&#10;oDlSuoigN0xdkoqYe5hCI5uLfGOM8V6IpCRV19k0TgjKZe3kAamosOYkdhvU/I7rSntxn1A8nAjF&#10;AnQI3/IvdGB98QPZS/iuEbzhyJJlPEUQS7Yk3gW+9F8vB3QMBJU6E/sbs2ecJNC/ng/QCmoLQZFx&#10;WiZ+MPvNfpW6RfP9qtmjc15LLoLRsIvac9GIjBc+tAe6SLnhnHp77QOD71p78YsHeEG3EnpqbcSA&#10;zjzpQnlXsvMBeDsVZO43DZecQkoeLijivALU9CDMbcsZFrKTd4dKEsJ4g78eHfIwixwm6d72eYJi&#10;608ZXfKUUQxfziNL0PDGthog7gPydXQaWHunn7AGWjT/hBXVHvZxNVAE9JDRrboY0PEyEfcPdhQV&#10;XdBegbuxPoWXAuxaoEcCDvHdi1kUKBcfd7wnyXgRW+xYHShaQFa+MRap5ThoR8MkxUGwzbQr02UZ&#10;D3YJ53mBgP6A8g4STk+bAPFEdg85uoox3bp5OIPzbQPYBvm4mRxj2rbY1sCeNdCiedswHkwNGLmZ&#10;kly+g862SCg3Hw8dRQAvUSWIek3GtZpyvV9fD6tm2FotkCsPV7MMm3h4GEMJls0dGRgDwdMPvLDm&#10;RNjwKjE3LtJJCDDphhjW0sDagrEdqWV9NUsiBmXPByz54G2q4b5Ujjm7ETyBvCXjD6aBHoGztGh+&#10;BB7yQ7xFgzMAKPJzyTPdYovkFbNzYXQ3pnuHbJ1FQbcEX8aJdKGJGYDlHWM6X0VsIXAKPoMVh2bS&#10;QZoDvsufGsGtn9QiSRkSOvA3x4ku+BbR7hbGa8/CPCARv5QzdjQQ3zqoPMSmewgu1aL5IXiIvXUL&#10;Ia+Ekh7OiybpVl2MzxZZJIsL6LtfRvIAd7PxzjM3QUyZjisropZaEnYNoxUfN3eOWJ4ieXc4g6eE&#10;XWO32H+w+Bp5k2unilI+7WTeZbpQzJmh/6Rrir/VWw+1Lc1BqIEWzQ/CUzqAZQRAiy6TQKclU3BM&#10;UE5ML+yb5L0Tz+MTWz6tv+N8HhJ43ji595uaN6huNKw1Cm+LdNvzj3jsPf6kGC07SHkAdNG+K0y3&#10;8bM2gTaRoQWuS7qrujDFUpplbmye2tXi+AFs7L1S5BbNe+VJHL5yWFExPKUNM62jSdCN4zJkmrzH&#10;K8l5w9JJ0AO+/a18m7VnSC++g2G6NPKqJI2KYqpeQ3kaJJUmILxhclTAhWvHc369JOTyPSY3D1Au&#10;g4mODK5dDzAtdh++Nv9o76hF80db/4f86tbQheZWvRueXtA7tBe/tQTDbaFyMYEq4a0keCkuAeje&#10;g1dFypv6rL1BCqeuhe8k4yXGshJPUvhulBbjewnI9GXwqScEQfuTg8fBHlfYxbiKdNlu2fchb/SP&#10;7vZaNH90dX9kriwcT05dMD18YJy/1gFDNnjyLYWa+I7hvTlDArp3GS5rQE8c7xQxAkULIgfCpwKe&#10;rLn4eYf/SeHmAc0+Syg1QvPYUyF4ku4uZebIPPD2Rh9NDbRo/mjq/Qhe1VS6gnV5McoWajj2RxbZ&#10;U2EPFCeEB2TXA4NPCND08ZXAEvsTfFP2SAfwIo90eq9UATqpqxjIC6xrYxd2dzHuxPEj+KDbW35U&#10;NdCi+aOq+aN73UDtopPUWRgL3GcK9aDl4WBexoPUVpKTG+trT5ACuFX4TbFO4m+JuZdGkgnKi7yO&#10;czmKh0hf3Nc7Tl6dyg/SaJ5U/eg+3fbOH10NtGj+6Or+CF85lZOikxCLzcojsjOA26bO+MgEvCb4&#10;WYWpuuSeRhIpUGsJBQekB6ExOTWWQOXUYMTIXcL6bL6EZZz21dZA79RAi+a98yyOYklMrlOEEXCH&#10;wTOUlwD+AHFDeUaB1nr5nrw4kNouhg2sh2NisyfjPquHUKs03t0lpxzFB9becw/XQIvmPfxwjkbR&#10;EpFrTDcHr9m6cdy/i8f5z6+gxF+7k3eAckrpudiFaLhRu4Ow//zrtEe0NfDoa6BF80f/DNoSJFIn&#10;T3edBHMvIM49RW3PA2p6/lEMOjC9iN2ZWram28Z6E/yWg7dt8iDWQIvmB/GpHeYyd6FzerBU3FxA&#10;70WdO0NA63qpETlj6Gu475LCWwQ/zK3qaNxbi+ZH4zkfzLtMKXw3pn8Mjidkp2ySe3ZDdgviB7Np&#10;tKXeowZaNG+bxUGqgZTOu0SVhHujc5dg0kL2QXrGbVnvtwZaNL/fmmu/19ZAWwNtDfRSDbQ+s730&#10;NNqytDXQ1kBbA/dbAy2a32/Ntd9ra6CtgbYGeqkGWjTvpafRlqWtgbYG2hq43xr4/9L/uYa4ySiW&#10;AAAAAElFTkSuQmCCUEsDBBQABgAIAAAAIQBG+wb64AAAAAoBAAAPAAAAZHJzL2Rvd25yZXYueG1s&#10;TI9BT8JAEIXvJv6HzZh4k20FgdZuCSHqiZgIJoTb0h3ahu5s013a8u8dT3p7L/PlzXvZarSN6LHz&#10;tSMF8SQCgVQ4U1Op4Hv//rQE4YMmoxtHqOCGHlb5/V2mU+MG+sJ+F0rBIeRTraAKoU2l9EWFVvuJ&#10;a5H4dnad1YFtV0rT6YHDbSOfo2gura6JP1S6xU2FxWV3tQo+Bj2sp/Fbv72cN7fj/uXzsI1RqceH&#10;cf0KIuAY/mD4rc/VIedOJ3cl40XDfpbMGGURzUEwsIiWLE4KposkAZln8v+E/AcAAP//AwBQSwME&#10;FAAGAAgAAAAhAKomDr68AAAAIQEAABkAAABkcnMvX3JlbHMvZTJvRG9jLnhtbC5yZWxzhI9BasMw&#10;EEX3hdxBzD6WnUUoxbI3oeBtSA4wSGNZxBoJSS317SPIJoFAl/M//z2mH//8Kn4pZRdYQde0IIh1&#10;MI6tguvle/8JIhdkg2tgUrBRhnHYffRnWrHUUV5czKJSOCtYSolfUma9kMfchEhcmzkkj6WeycqI&#10;+oaW5KFtjzI9M2B4YYrJKEiT6UBctljN/7PDPDtNp6B/PHF5o5DOV3cFYrJUFHgyDh9h10S2IIde&#10;vjw23AEAAP//AwBQSwECLQAUAAYACAAAACEAsYJntgoBAAATAgAAEwAAAAAAAAAAAAAAAAAAAAAA&#10;W0NvbnRlbnRfVHlwZXNdLnhtbFBLAQItABQABgAIAAAAIQA4/SH/1gAAAJQBAAALAAAAAAAAAAAA&#10;AAAAADsBAABfcmVscy8ucmVsc1BLAQItABQABgAIAAAAIQD51lD6zQMAAFkLAAAOAAAAAAAAAAAA&#10;AAAAADoCAABkcnMvZTJvRG9jLnhtbFBLAQItAAoAAAAAAAAAIQD0bJVNkCEBAJAhAQAUAAAAAAAA&#10;AAAAAAAAADMGAABkcnMvbWVkaWEvaW1hZ2UxLnBuZ1BLAQItABQABgAIAAAAIQBG+wb64AAAAAoB&#10;AAAPAAAAAAAAAAAAAAAAAPUnAQBkcnMvZG93bnJldi54bWxQSwECLQAUAAYACAAAACEAqiYOvrwA&#10;AAAhAQAAGQAAAAAAAAAAAAAAAAACKQEAZHJzL19yZWxzL2Uyb0RvYy54bWwucmVsc1BLBQYAAAAA&#10;BgAGAHwBAAD1KQEAAAA=&#10;">
                <v:group id="Group 405" o:spid="_x0000_s1070" style="position:absolute;left:2238;top:9446;width:6120;height:4410" coordorigin="2164,5117" coordsize="6703,41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Csp2ywAAAOIAAAAPAAAAZHJzL2Rvd25yZXYueG1sRI9BS8NA&#10;FITvgv9heYI3u5vUBIndllJa8VAEW0G8PbKvSWj2bchuk/Tfu4LQ4zAz3zCL1WRbMVDvG8cakpkC&#10;QVw603Cl4eu4e3oB4QOywdYxabiSh9Xy/m6BhXEjf9JwCJWIEPYFaqhD6AopfVmTRT9zHXH0Tq63&#10;GKLsK2l6HCPctjJVKpcWG44LNXa0qak8Hy5Ww9uI43qebIf9+bS5/hyzj+99Qlo/PkzrVxCBpnAL&#10;/7ffjYZMqecszfMU/i7FOyCXvwAAAP//AwBQSwECLQAUAAYACAAAACEA2+H2y+4AAACFAQAAEwAA&#10;AAAAAAAAAAAAAAAAAAAAW0NvbnRlbnRfVHlwZXNdLnhtbFBLAQItABQABgAIAAAAIQBa9CxbvwAA&#10;ABUBAAALAAAAAAAAAAAAAAAAAB8BAABfcmVscy8ucmVsc1BLAQItABQABgAIAAAAIQCsCsp2ywAA&#10;AOIAAAAPAAAAAAAAAAAAAAAAAAcCAABkcnMvZG93bnJldi54bWxQSwUGAAAAAAMAAwC3AAAA/wIA&#10;AAAA&#10;">
                  <o:lock v:ext="edit" aspectratio="t"/>
                  <v:shape id="Picture 2" o:spid="_x0000_s1071" type="#_x0000_t75" style="position:absolute;left:2286;top:5117;width:6581;height:415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l7iLyAAAAOIAAAAPAAAAZHJzL2Rvd25yZXYueG1sRI/BasJA&#10;EIbvBd9hGaG3ujFCKtFVRLAI7aFNA17H7JgNZmdjdmvSt+8WCmVOw/z/N3zr7WhbcafeN44VzGcJ&#10;COLK6YZrBeXn4WkJwgdkja1jUvBNHrabycMac+0G/qB7EWoRIexzVGBC6HIpfWXIop+5jjjeLq63&#10;GOLa11L3OES4bWWaJJm02HD8YLCjvaHqWnxZBefRnIrylnL2+lZU9G7ToTy8KPU4HXcrEIHG8B/+&#10;ax+1gucsziJi4Vcp6oDc/AAAAP//AwBQSwECLQAUAAYACAAAACEA2+H2y+4AAACFAQAAEwAAAAAA&#10;AAAAAAAAAAAAAAAAW0NvbnRlbnRfVHlwZXNdLnhtbFBLAQItABQABgAIAAAAIQBa9CxbvwAAABUB&#10;AAALAAAAAAAAAAAAAAAAAB8BAABfcmVscy8ucmVsc1BLAQItABQABgAIAAAAIQCdl7iLyAAAAOIA&#10;AAAPAAAAAAAAAAAAAAAAAAcCAABkcnMvZG93bnJldi54bWxQSwUGAAAAAAMAAwC3AAAA/AIAAAAA&#10;">
                    <v:imagedata r:id="rId12" o:title=""/>
                  </v:shape>
                  <v:shape id="Text Box 7" o:spid="_x0000_s1072" type="#_x0000_t202" style="position:absolute;left:2164;top:6264;width:1494;height:7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hyqmxwAAAOMAAAAPAAAAZHJzL2Rvd25yZXYueG1sRE9La8JA&#10;EL4X+h+WKXjT3QbbJtFVRCn01FJf4G3IjklodjZktyb+e7cg9Djfe+bLwTbiQp2vHWt4nigQxIUz&#10;NZca9rv3cQrCB2SDjWPScCUPy8Xjwxxz43r+pss2lCKGsM9RQxVCm0vpi4os+olriSN3dp3FEM+u&#10;lKbDPobbRiZKvUqLNceGCltaV1T8bH+thsPn+XScqq9yY1/a3g1Kss2k1qOnYTUDEWgI/+K7+8PE&#10;+WmWTdMkyd7g76cIgFzcAAAA//8DAFBLAQItABQABgAIAAAAIQDb4fbL7gAAAIUBAAATAAAAAAAA&#10;AAAAAAAAAAAAAABbQ29udGVudF9UeXBlc10ueG1sUEsBAi0AFAAGAAgAAAAhAFr0LFu/AAAAFQEA&#10;AAsAAAAAAAAAAAAAAAAAHwEAAF9yZWxzLy5yZWxzUEsBAi0AFAAGAAgAAAAhAAuHKqbHAAAA4wAA&#10;AA8AAAAAAAAAAAAAAAAABwIAAGRycy9kb3ducmV2LnhtbFBLBQYAAAAAAwADALcAAAD7AgAAAAA=&#10;" filled="f" stroked="f">
                    <o:lock v:ext="edit" aspectratio="t"/>
                    <v:textbox>
                      <w:txbxContent>
                        <w:p w14:paraId="7EC3EE94" w14:textId="77777777" w:rsidR="009C3239" w:rsidRPr="00D90B51" w:rsidRDefault="009C3239" w:rsidP="009C3239">
                          <w:pPr>
                            <w:rPr>
                              <w:b/>
                            </w:rPr>
                          </w:pPr>
                        </w:p>
                      </w:txbxContent>
                    </v:textbox>
                  </v:shape>
                </v:group>
                <v:shape id="Text Box 3" o:spid="_x0000_s1073" type="#_x0000_t202" style="position:absolute;left:2324;top:9012;width:4535;height:138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YQ8QxwAAAOMAAAAPAAAAZHJzL2Rvd25yZXYueG1sRE9fa8Iw&#10;EH8f7DuEE3ybSdUOrUYZysAnx9wUfDuasy02l9Jktn57Mxjs8X7/b7nubS1u1PrKsYZkpEAQ585U&#10;XGj4/np/mYHwAdlg7Zg03MnDevX8tMTMuI4/6XYIhYgh7DPUUIbQZFL6vCSLfuQa4shdXGsxxLMt&#10;pGmxi+G2lmOlXqXFimNDiQ1tSsqvhx+r4bi/nE9T9VFsbdp0rleS7VxqPRz0bwsQgfrwL/5z70yc&#10;n6STZDofz1L4/SkCIFcPAAAA//8DAFBLAQItABQABgAIAAAAIQDb4fbL7gAAAIUBAAATAAAAAAAA&#10;AAAAAAAAAAAAAABbQ29udGVudF9UeXBlc10ueG1sUEsBAi0AFAAGAAgAAAAhAFr0LFu/AAAAFQEA&#10;AAsAAAAAAAAAAAAAAAAAHwEAAF9yZWxzLy5yZWxzUEsBAi0AFAAGAAgAAAAhALdhDxDHAAAA4wAA&#10;AA8AAAAAAAAAAAAAAAAABwIAAGRycy9kb3ducmV2LnhtbFBLBQYAAAAAAwADALcAAAD7AgAAAAA=&#10;" filled="f" stroked="f">
                  <o:lock v:ext="edit" aspectratio="t"/>
                  <v:textbox>
                    <w:txbxContent>
                      <w:p w14:paraId="6DEBAD04" w14:textId="77777777" w:rsidR="009C3239" w:rsidRPr="006007DA" w:rsidRDefault="009C3239" w:rsidP="009C3239">
                        <w:pPr>
                          <w:spacing w:line="240" w:lineRule="auto"/>
                          <w:rPr>
                            <w:szCs w:val="22"/>
                          </w:rPr>
                        </w:pPr>
                      </w:p>
                    </w:txbxContent>
                  </v:textbox>
                </v:shape>
              </v:group>
            </w:pict>
          </mc:Fallback>
        </mc:AlternateContent>
      </w:r>
    </w:p>
    <w:p w14:paraId="1C2091B1" w14:textId="066ABB66" w:rsidR="009C3239" w:rsidRPr="002B474B" w:rsidRDefault="00EC0972" w:rsidP="009C3239">
      <w:pPr>
        <w:tabs>
          <w:tab w:val="clear" w:pos="567"/>
          <w:tab w:val="left" w:pos="708"/>
        </w:tabs>
        <w:spacing w:after="240" w:line="280" w:lineRule="exact"/>
        <w:rPr>
          <w:b/>
          <w:szCs w:val="22"/>
          <w:lang w:val="pl-PL"/>
        </w:rPr>
      </w:pPr>
      <w:r>
        <w:rPr>
          <w:noProof/>
        </w:rPr>
        <mc:AlternateContent>
          <mc:Choice Requires="wps">
            <w:drawing>
              <wp:anchor distT="0" distB="0" distL="114300" distR="114300" simplePos="0" relativeHeight="251664384" behindDoc="0" locked="0" layoutInCell="1" allowOverlap="1" wp14:anchorId="0F4EC04B" wp14:editId="0A6CAE63">
                <wp:simplePos x="0" y="0"/>
                <wp:positionH relativeFrom="column">
                  <wp:posOffset>408940</wp:posOffset>
                </wp:positionH>
                <wp:positionV relativeFrom="paragraph">
                  <wp:posOffset>292100</wp:posOffset>
                </wp:positionV>
                <wp:extent cx="1348740" cy="500380"/>
                <wp:effectExtent l="4445" t="635" r="0" b="3810"/>
                <wp:wrapNone/>
                <wp:docPr id="835242662" name="Text Box 40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48740" cy="5003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262966E" w14:textId="77777777" w:rsidR="009C3239" w:rsidRPr="00F10AB4" w:rsidRDefault="009C3239" w:rsidP="009C3239">
                            <w:pPr>
                              <w:rPr>
                                <w:b/>
                                <w:lang w:val="pl-PL"/>
                              </w:rPr>
                            </w:pPr>
                            <w:r w:rsidRPr="00F10AB4">
                              <w:rPr>
                                <w:b/>
                                <w:lang w:val="pl-PL"/>
                              </w:rPr>
                              <w:t>O</w:t>
                            </w:r>
                            <w:r>
                              <w:rPr>
                                <w:b/>
                                <w:lang w:val="pl-PL"/>
                              </w:rPr>
                              <w:t>słona zabezp</w:t>
                            </w:r>
                            <w:r w:rsidRPr="00F10AB4">
                              <w:rPr>
                                <w:b/>
                                <w:lang w:val="pl-PL"/>
                              </w:rPr>
                              <w:t>ieczająca</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0F4EC04B" id="Text Box 402" o:spid="_x0000_s1074" type="#_x0000_t202" style="position:absolute;margin-left:32.2pt;margin-top:23pt;width:106.2pt;height:39.4pt;z-index:251664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XXQ5AEAAKkDAAAOAAAAZHJzL2Uyb0RvYy54bWysU1Fv0zAQfkfiP1h+p0m7jpao6TQ2DSGN&#10;gTT2AxzHTiwSnzm7Tcqv5+x0XWFviBfL57O/+77vzpurse/YXqE3YEs+n+WcKSuhNrYp+dP3u3dr&#10;znwQthYdWFXyg/L8avv2zWZwhVpAC12tkBGI9cXgSt6G4Ios87JVvfAzcMpSUgP2IlCITVajGAi9&#10;77JFnr/PBsDaIUjlPZ3eTkm+TfhaKxm+au1VYF3JiVtIK6a1imu23YiiQeFaI480xD+w6IWxVPQE&#10;dSuCYDs0r6B6IxE86DCT0GegtZEqaSA18/wvNY+tcCppIXO8O9nk/x+sfNg/um/IwvgRRmpgEuHd&#10;Pcgfnlm4aYVt1DUiDK0SNRWeR8uywfni+DRa7QsfQarhC9TUZLELkIBGjX10hXQyQqcGHE6mqzEw&#10;GUteLNerJaUk5S7z/GKdupKJ4vm1Qx8+KehZ3JQcqakJXezvfYhsRPF8JRazcGe6LjW2s38c0MV4&#10;kthHwhP1MFYjM3XJF6uoLaqpoD6QHoRpXmi+adMC/uJsoFkpuf+5E6g46z5b8uTDfBkFhBQsL1cL&#10;CvA8U51nhJUEVfLA2bS9CdNA7hyapqVKUxcsXJOP2iSJL6yO/GkekvLj7MaBO4/TrZcftv0NAAD/&#10;/wMAUEsDBBQABgAIAAAAIQDWtxWE3AAAAAkBAAAPAAAAZHJzL2Rvd25yZXYueG1sTI/BTsMwEETv&#10;SPyDtZW4UbuRSUuIUyEQVxClIHFz420SEa+j2G3C37Oc4Lia0ex75Xb2vTjjGLtABlZLBQKpDq6j&#10;xsD+7el6AyImS872gdDAN0bYVpcXpS1cmOgVz7vUCB6hWFgDbUpDIWWsW/Q2LsOAxNkxjN4mPsdG&#10;utFOPO57mSmVS2874g+tHfChxfprd/IG3p+Pnx9avTSP/maYwqwk+VtpzNVivr8DkXBOf2X4xWd0&#10;qJjpEE7kougN5Fpz04DOWYnzbJ2zyoGLmd6ArEr536D6AQAA//8DAFBLAQItABQABgAIAAAAIQC2&#10;gziS/gAAAOEBAAATAAAAAAAAAAAAAAAAAAAAAABbQ29udGVudF9UeXBlc10ueG1sUEsBAi0AFAAG&#10;AAgAAAAhADj9If/WAAAAlAEAAAsAAAAAAAAAAAAAAAAALwEAAF9yZWxzLy5yZWxzUEsBAi0AFAAG&#10;AAgAAAAhAMphddDkAQAAqQMAAA4AAAAAAAAAAAAAAAAALgIAAGRycy9lMm9Eb2MueG1sUEsBAi0A&#10;FAAGAAgAAAAhANa3FYTcAAAACQEAAA8AAAAAAAAAAAAAAAAAPgQAAGRycy9kb3ducmV2LnhtbFBL&#10;BQYAAAAABAAEAPMAAABHBQAAAAA=&#10;" filled="f" stroked="f">
                <v:textbox>
                  <w:txbxContent>
                    <w:p w14:paraId="5262966E" w14:textId="77777777" w:rsidR="009C3239" w:rsidRPr="00F10AB4" w:rsidRDefault="009C3239" w:rsidP="009C3239">
                      <w:pPr>
                        <w:rPr>
                          <w:b/>
                          <w:lang w:val="pl-PL"/>
                        </w:rPr>
                      </w:pPr>
                      <w:r w:rsidRPr="00F10AB4">
                        <w:rPr>
                          <w:b/>
                          <w:lang w:val="pl-PL"/>
                        </w:rPr>
                        <w:t>O</w:t>
                      </w:r>
                      <w:r>
                        <w:rPr>
                          <w:b/>
                          <w:lang w:val="pl-PL"/>
                        </w:rPr>
                        <w:t>słona zabezp</w:t>
                      </w:r>
                      <w:r w:rsidRPr="00F10AB4">
                        <w:rPr>
                          <w:b/>
                          <w:lang w:val="pl-PL"/>
                        </w:rPr>
                        <w:t>ieczająca</w:t>
                      </w:r>
                    </w:p>
                  </w:txbxContent>
                </v:textbox>
              </v:shape>
            </w:pict>
          </mc:Fallback>
        </mc:AlternateContent>
      </w:r>
    </w:p>
    <w:p w14:paraId="2881FB62" w14:textId="2D741A2F" w:rsidR="009C3239" w:rsidRPr="002B474B" w:rsidRDefault="00EC0972" w:rsidP="009C3239">
      <w:pPr>
        <w:tabs>
          <w:tab w:val="clear" w:pos="567"/>
          <w:tab w:val="left" w:pos="708"/>
        </w:tabs>
        <w:spacing w:after="240" w:line="280" w:lineRule="exact"/>
        <w:rPr>
          <w:b/>
          <w:szCs w:val="22"/>
          <w:lang w:val="pl-PL"/>
        </w:rPr>
      </w:pPr>
      <w:r>
        <w:rPr>
          <w:noProof/>
        </w:rPr>
        <mc:AlternateContent>
          <mc:Choice Requires="wps">
            <w:drawing>
              <wp:anchor distT="0" distB="0" distL="114300" distR="114300" simplePos="0" relativeHeight="251660288" behindDoc="0" locked="0" layoutInCell="1" allowOverlap="1" wp14:anchorId="5B33C2EE" wp14:editId="01E79CB9">
                <wp:simplePos x="0" y="0"/>
                <wp:positionH relativeFrom="column">
                  <wp:posOffset>3999865</wp:posOffset>
                </wp:positionH>
                <wp:positionV relativeFrom="paragraph">
                  <wp:posOffset>254635</wp:posOffset>
                </wp:positionV>
                <wp:extent cx="2162810" cy="795655"/>
                <wp:effectExtent l="4445" t="0" r="4445" b="0"/>
                <wp:wrapNone/>
                <wp:docPr id="560999875" name="Text Box 39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2810" cy="795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537A760" w14:textId="77777777" w:rsidR="009C3239" w:rsidRPr="00F10AB4" w:rsidRDefault="009C3239" w:rsidP="009C3239">
                            <w:pPr>
                              <w:rPr>
                                <w:b/>
                                <w:lang w:val="pl-PL"/>
                              </w:rPr>
                            </w:pPr>
                            <w:r w:rsidRPr="00F10AB4">
                              <w:rPr>
                                <w:b/>
                                <w:lang w:val="pl-PL"/>
                              </w:rPr>
                              <w:t>Okienko kontrolne</w:t>
                            </w:r>
                          </w:p>
                          <w:p w14:paraId="331CCC84" w14:textId="77777777" w:rsidR="009C3239" w:rsidRPr="00F10AB4" w:rsidRDefault="009C3239" w:rsidP="009C3239">
                            <w:pPr>
                              <w:rPr>
                                <w:lang w:val="pl-PL"/>
                              </w:rPr>
                            </w:pPr>
                            <w:r w:rsidRPr="00F10AB4">
                              <w:rPr>
                                <w:lang w:val="pl-PL"/>
                              </w:rPr>
                              <w:t>Czerwony = potwierdza poprawną inhalację</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5B33C2EE" id="Text Box 398" o:spid="_x0000_s1075" type="#_x0000_t202" style="position:absolute;margin-left:314.95pt;margin-top:20.05pt;width:170.3pt;height:62.65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IXK35QEAAKkDAAAOAAAAZHJzL2Uyb0RvYy54bWysU8Fu2zAMvQ/YPwi6L46DJE2NOEXXosOA&#10;bh3Q7QNkWbKF2aJGKbGzrx8lp2m23YZdBJGUH997pLc3Y9+xg0JvwJY8n805U1ZCbWxT8m9fH95t&#10;OPNB2Fp0YFXJj8rzm93bN9vBFWoBLXS1QkYg1heDK3kbgiuyzMtW9cLPwClLRQ3Yi0AhNlmNYiD0&#10;vssW8/k6GwBrhyCV95S9n4p8l/C1VjI8ae1VYF3JiVtIJ6azime224qiQeFaI080xD+w6IWx1PQM&#10;dS+CYHs0f0H1RiJ40GEmoc9AayNV0kBq8vkfap5b4VTSQuZ4d7bJ/z9Y+fnw7L4gC+N7GGmASYR3&#10;jyC/e2bhrhW2UbeIMLRK1NQ4j5Zlg/PF6dNotS98BKmGT1DTkMU+QAIaNfbRFdLJCJ0GcDybrsbA&#10;JCUX+XqxyakkqXZ1vVqvVqmFKF6+dujDBwU9i5eSIw01oYvDow+RjShensRmFh5M16XBdva3BD2M&#10;mcQ+Ep6oh7EamamJySY2jmoqqI+kB2HaF9pvurSAPzkbaFdK7n/sBSrOuo+WPLnOl8u4XClYrq4W&#10;FOBlpbqsCCsJquSBs+l6F6aF3Ds0TUudpilYuCUftUkSX1md+NM+JOWn3Y0LdxmnV69/2O4XAAAA&#10;//8DAFBLAwQUAAYACAAAACEAiWmrVN4AAAAKAQAADwAAAGRycy9kb3ducmV2LnhtbEyPy07DMBBF&#10;90j9B2sqsaN2qySQEKeqitiCKA+JnRtPk4h4HMVuE/6eYQXL0T2690y5nV0vLjiGzpOG9UqBQKq9&#10;7ajR8Pb6eHMHIkRD1vSeUMM3BthWi6vSFNZP9IKXQ2wEl1AojIY2xqGQMtQtOhNWfkDi7ORHZyKf&#10;YyPtaCYud73cKJVJZzrihdYMuG+x/jqcnYb3p9PnR6KemweXDpOflSSXS62vl/PuHkTEOf7B8KvP&#10;6lCx09GfyQbRa8g2ec6ohkStQTCQ36oUxJHJLE1AVqX8/0L1AwAA//8DAFBLAQItABQABgAIAAAA&#10;IQC2gziS/gAAAOEBAAATAAAAAAAAAAAAAAAAAAAAAABbQ29udGVudF9UeXBlc10ueG1sUEsBAi0A&#10;FAAGAAgAAAAhADj9If/WAAAAlAEAAAsAAAAAAAAAAAAAAAAALwEAAF9yZWxzLy5yZWxzUEsBAi0A&#10;FAAGAAgAAAAhAL0hcrflAQAAqQMAAA4AAAAAAAAAAAAAAAAALgIAAGRycy9lMm9Eb2MueG1sUEsB&#10;Ai0AFAAGAAgAAAAhAIlpq1TeAAAACgEAAA8AAAAAAAAAAAAAAAAAPwQAAGRycy9kb3ducmV2Lnht&#10;bFBLBQYAAAAABAAEAPMAAABKBQAAAAA=&#10;" filled="f" stroked="f">
                <v:textbox>
                  <w:txbxContent>
                    <w:p w14:paraId="3537A760" w14:textId="77777777" w:rsidR="009C3239" w:rsidRPr="00F10AB4" w:rsidRDefault="009C3239" w:rsidP="009C3239">
                      <w:pPr>
                        <w:rPr>
                          <w:b/>
                          <w:lang w:val="pl-PL"/>
                        </w:rPr>
                      </w:pPr>
                      <w:r w:rsidRPr="00F10AB4">
                        <w:rPr>
                          <w:b/>
                          <w:lang w:val="pl-PL"/>
                        </w:rPr>
                        <w:t>Okienko kontrolne</w:t>
                      </w:r>
                    </w:p>
                    <w:p w14:paraId="331CCC84" w14:textId="77777777" w:rsidR="009C3239" w:rsidRPr="00F10AB4" w:rsidRDefault="009C3239" w:rsidP="009C3239">
                      <w:pPr>
                        <w:rPr>
                          <w:lang w:val="pl-PL"/>
                        </w:rPr>
                      </w:pPr>
                      <w:r w:rsidRPr="00F10AB4">
                        <w:rPr>
                          <w:lang w:val="pl-PL"/>
                        </w:rPr>
                        <w:t>Czerwony = potwierdza poprawną inhalację</w:t>
                      </w:r>
                    </w:p>
                  </w:txbxContent>
                </v:textbox>
              </v:shape>
            </w:pict>
          </mc:Fallback>
        </mc:AlternateContent>
      </w:r>
    </w:p>
    <w:p w14:paraId="1D95AE67" w14:textId="77777777" w:rsidR="009C3239" w:rsidRPr="002B474B" w:rsidRDefault="009C3239" w:rsidP="009C3239">
      <w:pPr>
        <w:tabs>
          <w:tab w:val="clear" w:pos="567"/>
          <w:tab w:val="left" w:pos="708"/>
        </w:tabs>
        <w:spacing w:after="240" w:line="280" w:lineRule="exact"/>
        <w:rPr>
          <w:b/>
          <w:szCs w:val="22"/>
          <w:lang w:val="pl-PL"/>
        </w:rPr>
      </w:pPr>
    </w:p>
    <w:p w14:paraId="12506A0E" w14:textId="77777777" w:rsidR="009C3239" w:rsidRPr="002B474B" w:rsidRDefault="009C3239" w:rsidP="009C3239">
      <w:pPr>
        <w:tabs>
          <w:tab w:val="clear" w:pos="567"/>
          <w:tab w:val="left" w:pos="708"/>
        </w:tabs>
        <w:spacing w:after="240" w:line="280" w:lineRule="exact"/>
        <w:rPr>
          <w:b/>
          <w:szCs w:val="22"/>
          <w:lang w:val="pl-PL"/>
        </w:rPr>
      </w:pPr>
    </w:p>
    <w:p w14:paraId="32015D40" w14:textId="0274AFDC" w:rsidR="009C3239" w:rsidRPr="00C3232D" w:rsidRDefault="00EC0972" w:rsidP="009C3239">
      <w:pPr>
        <w:tabs>
          <w:tab w:val="clear" w:pos="567"/>
          <w:tab w:val="left" w:pos="708"/>
        </w:tabs>
        <w:spacing w:after="240" w:line="280" w:lineRule="exact"/>
        <w:rPr>
          <w:b/>
          <w:szCs w:val="22"/>
          <w:lang w:val="pl-PL"/>
        </w:rPr>
      </w:pPr>
      <w:r>
        <w:rPr>
          <w:noProof/>
        </w:rPr>
        <mc:AlternateContent>
          <mc:Choice Requires="wps">
            <w:drawing>
              <wp:anchor distT="0" distB="0" distL="114300" distR="114300" simplePos="0" relativeHeight="251663360" behindDoc="0" locked="0" layoutInCell="1" allowOverlap="1" wp14:anchorId="6BC9FB73" wp14:editId="5F19F90F">
                <wp:simplePos x="0" y="0"/>
                <wp:positionH relativeFrom="column">
                  <wp:posOffset>3907155</wp:posOffset>
                </wp:positionH>
                <wp:positionV relativeFrom="paragraph">
                  <wp:posOffset>262255</wp:posOffset>
                </wp:positionV>
                <wp:extent cx="1414780" cy="361950"/>
                <wp:effectExtent l="0" t="0" r="0" b="3810"/>
                <wp:wrapNone/>
                <wp:docPr id="76189351" name="Text Box 40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14780"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549703F" w14:textId="77777777" w:rsidR="009C3239" w:rsidRPr="009C3336" w:rsidRDefault="009C3239" w:rsidP="009C3239">
                            <w:pPr>
                              <w:rPr>
                                <w:b/>
                                <w:lang w:val="pl-PL"/>
                              </w:rPr>
                            </w:pPr>
                            <w:r w:rsidRPr="009C3336">
                              <w:rPr>
                                <w:b/>
                                <w:lang w:val="pl-PL"/>
                              </w:rPr>
                              <w:t>Ustnik</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BC9FB73" id="Text Box 401" o:spid="_x0000_s1076" type="#_x0000_t202" style="position:absolute;margin-left:307.65pt;margin-top:20.65pt;width:111.4pt;height:28.5pt;z-index:25166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EWO05QEAAKkDAAAOAAAAZHJzL2Uyb0RvYy54bWysU8tu2zAQvBfoPxC817Jc5WHBcpAmSFEg&#10;fQBpP4CiSImoxGWXtCX367ukHMdtb0UvBMmlZmdmR5ubaejZXqE3YCueL5acKSuhMbat+LevD2+u&#10;OfNB2Eb0YFXFD8rzm+3rV5vRlWoFHfSNQkYg1pejq3gXgiuzzMtODcIvwClLRQ04iEBHbLMGxUjo&#10;Q5+tlsvLbARsHIJU3tPt/Vzk24SvtZLhs9ZeBdZXnLiFtGJa67hm240oWxSuM/JIQ/wDi0EYS01P&#10;UPciCLZD8xfUYCSCBx0WEoYMtDZSJQ2kJl/+oeapE04lLWSOdyeb/P+DlZ/2T+4LsjC9g4kGmER4&#10;9wjyu2cW7jphW3WLCGOnREON82hZNjpfHj+NVvvSR5B6/AgNDVnsAiSgSeMQXSGdjNBpAIeT6WoK&#10;TMaWRV5cXVNJUu3tZb6+SFPJRPn8tUMf3isYWNxUHGmoCV3sH32IbET5/CQ2s/Bg+j4Ntre/XdDD&#10;eJPYR8Iz9TDVEzNNxVfrqC2qqaE5kB6EOS+Ub9p0gD85GykrFfc/dgIVZ/0HS56s86KI4UqH4uJq&#10;RQc8r9TnFWElQVU8cDZv78IcyJ1D03bUaZ6ChVvyUZsk8YXVkT/lISk/ZjcG7vycXr38YdtfAAAA&#10;//8DAFBLAwQUAAYACAAAACEAUZJi4N4AAAAJAQAADwAAAGRycy9kb3ducmV2LnhtbEyPTU/DMAyG&#10;70j8h8hI3Fhauk1dqTshEFcQ40PiljVeW9E4VZOt5d9jTuxkWX70+nnL7ex6daIxdJ4R0kUCirj2&#10;tuMG4f3t6SYHFaJha3rPhPBDAbbV5UVpCusnfqXTLjZKQjgUBqGNcSi0DnVLzoSFH4jldvCjM1HW&#10;sdF2NJOEu17fJslaO9OxfGjNQA8t1d+7o0P4eD58fS6Tl+bRrYbJz4lmt9GI11fz/R2oSHP8h+FP&#10;X9ShEqe9P7INqkdYp6tMUIRlKlOAPMtTUHuETZ6Brkp93qD6BQAA//8DAFBLAQItABQABgAIAAAA&#10;IQC2gziS/gAAAOEBAAATAAAAAAAAAAAAAAAAAAAAAABbQ29udGVudF9UeXBlc10ueG1sUEsBAi0A&#10;FAAGAAgAAAAhADj9If/WAAAAlAEAAAsAAAAAAAAAAAAAAAAALwEAAF9yZWxzLy5yZWxzUEsBAi0A&#10;FAAGAAgAAAAhAJkRY7TlAQAAqQMAAA4AAAAAAAAAAAAAAAAALgIAAGRycy9lMm9Eb2MueG1sUEsB&#10;Ai0AFAAGAAgAAAAhAFGSYuDeAAAACQEAAA8AAAAAAAAAAAAAAAAAPwQAAGRycy9kb3ducmV2Lnht&#10;bFBLBQYAAAAABAAEAPMAAABKBQAAAAA=&#10;" filled="f" stroked="f">
                <v:textbox>
                  <w:txbxContent>
                    <w:p w14:paraId="6549703F" w14:textId="77777777" w:rsidR="009C3239" w:rsidRPr="009C3336" w:rsidRDefault="009C3239" w:rsidP="009C3239">
                      <w:pPr>
                        <w:rPr>
                          <w:b/>
                          <w:lang w:val="pl-PL"/>
                        </w:rPr>
                      </w:pPr>
                      <w:r w:rsidRPr="009C3336">
                        <w:rPr>
                          <w:b/>
                          <w:lang w:val="pl-PL"/>
                        </w:rPr>
                        <w:t>Ustnik</w:t>
                      </w:r>
                    </w:p>
                  </w:txbxContent>
                </v:textbox>
              </v:shape>
            </w:pict>
          </mc:Fallback>
        </mc:AlternateContent>
      </w:r>
    </w:p>
    <w:p w14:paraId="796322A2" w14:textId="77777777" w:rsidR="009C3239" w:rsidRDefault="009C3239" w:rsidP="009C3239">
      <w:pPr>
        <w:tabs>
          <w:tab w:val="clear" w:pos="567"/>
          <w:tab w:val="left" w:pos="708"/>
        </w:tabs>
        <w:spacing w:after="240" w:line="280" w:lineRule="exact"/>
        <w:jc w:val="center"/>
        <w:rPr>
          <w:b/>
          <w:szCs w:val="22"/>
          <w:lang w:val="pl-PL"/>
        </w:rPr>
      </w:pPr>
    </w:p>
    <w:p w14:paraId="6B349E81" w14:textId="77777777" w:rsidR="009C3239" w:rsidRPr="00501938" w:rsidRDefault="009C3239" w:rsidP="00882C74">
      <w:pPr>
        <w:tabs>
          <w:tab w:val="clear" w:pos="567"/>
          <w:tab w:val="left" w:pos="708"/>
        </w:tabs>
        <w:spacing w:after="240" w:line="280" w:lineRule="exact"/>
        <w:jc w:val="center"/>
        <w:rPr>
          <w:b/>
          <w:szCs w:val="22"/>
          <w:lang w:val="pl-PL"/>
        </w:rPr>
      </w:pPr>
      <w:r w:rsidRPr="00501938">
        <w:rPr>
          <w:b/>
          <w:szCs w:val="22"/>
          <w:lang w:val="pl-PL"/>
        </w:rPr>
        <w:t>Rysunek A</w:t>
      </w:r>
    </w:p>
    <w:p w14:paraId="5CB1AC3A" w14:textId="77777777" w:rsidR="009C3239" w:rsidRDefault="009C3239" w:rsidP="00882C74">
      <w:pPr>
        <w:tabs>
          <w:tab w:val="clear" w:pos="567"/>
          <w:tab w:val="left" w:pos="708"/>
        </w:tabs>
        <w:spacing w:line="240" w:lineRule="auto"/>
        <w:rPr>
          <w:b/>
          <w:szCs w:val="22"/>
          <w:lang w:val="pl-PL"/>
        </w:rPr>
      </w:pPr>
      <w:r w:rsidRPr="00501938">
        <w:rPr>
          <w:b/>
          <w:szCs w:val="22"/>
          <w:lang w:val="pl-PL"/>
        </w:rPr>
        <w:t>Przed użyciem:</w:t>
      </w:r>
    </w:p>
    <w:p w14:paraId="27292688" w14:textId="77777777" w:rsidR="00A93886" w:rsidRPr="00501938" w:rsidRDefault="00A93886" w:rsidP="00882C74">
      <w:pPr>
        <w:tabs>
          <w:tab w:val="clear" w:pos="567"/>
          <w:tab w:val="left" w:pos="708"/>
        </w:tabs>
        <w:spacing w:line="240" w:lineRule="auto"/>
        <w:rPr>
          <w:b/>
          <w:szCs w:val="22"/>
          <w:lang w:val="pl-PL"/>
        </w:rPr>
      </w:pPr>
    </w:p>
    <w:p w14:paraId="70B7F3BD" w14:textId="77777777" w:rsidR="009C3239" w:rsidRPr="00501938" w:rsidRDefault="009C3239" w:rsidP="00882C74">
      <w:pPr>
        <w:numPr>
          <w:ilvl w:val="0"/>
          <w:numId w:val="36"/>
        </w:numPr>
        <w:tabs>
          <w:tab w:val="clear" w:pos="567"/>
          <w:tab w:val="left" w:pos="708"/>
        </w:tabs>
        <w:spacing w:line="240" w:lineRule="auto"/>
        <w:rPr>
          <w:szCs w:val="22"/>
          <w:lang w:val="pl-PL"/>
        </w:rPr>
      </w:pPr>
      <w:r w:rsidRPr="00501938">
        <w:rPr>
          <w:szCs w:val="22"/>
          <w:lang w:val="pl-PL"/>
        </w:rPr>
        <w:t xml:space="preserve"> Przed pierwszym użyciem należy rozerwać zamkniętą torebkę i wyjąć inhalator. Wyrzucić torebkę.</w:t>
      </w:r>
    </w:p>
    <w:p w14:paraId="5C0E8CAC" w14:textId="77777777" w:rsidR="009C3239" w:rsidRPr="00501938" w:rsidRDefault="009C3239" w:rsidP="00882C74">
      <w:pPr>
        <w:numPr>
          <w:ilvl w:val="0"/>
          <w:numId w:val="36"/>
        </w:numPr>
        <w:tabs>
          <w:tab w:val="left" w:pos="283"/>
        </w:tabs>
        <w:spacing w:line="240" w:lineRule="auto"/>
        <w:rPr>
          <w:szCs w:val="22"/>
          <w:lang w:val="pl-PL"/>
        </w:rPr>
      </w:pPr>
      <w:r w:rsidRPr="00501938">
        <w:rPr>
          <w:szCs w:val="22"/>
          <w:lang w:val="pl-PL"/>
        </w:rPr>
        <w:t xml:space="preserve"> Nie naciskać </w:t>
      </w:r>
      <w:r>
        <w:rPr>
          <w:szCs w:val="22"/>
          <w:lang w:val="pl-PL"/>
        </w:rPr>
        <w:t>pomarańczowego</w:t>
      </w:r>
      <w:r w:rsidRPr="00501938">
        <w:rPr>
          <w:szCs w:val="22"/>
          <w:lang w:val="pl-PL"/>
        </w:rPr>
        <w:t xml:space="preserve"> przycisku do czasu, gdy pacjent będzie gotowy do przyjęcia dawki leku. </w:t>
      </w:r>
    </w:p>
    <w:p w14:paraId="35379BCB" w14:textId="77777777" w:rsidR="009C3239" w:rsidRPr="002B474B" w:rsidRDefault="009C3239" w:rsidP="00882C74">
      <w:pPr>
        <w:numPr>
          <w:ilvl w:val="0"/>
          <w:numId w:val="36"/>
        </w:numPr>
        <w:tabs>
          <w:tab w:val="left" w:pos="4"/>
        </w:tabs>
        <w:spacing w:line="240" w:lineRule="auto"/>
        <w:rPr>
          <w:color w:val="3B4045"/>
          <w:spacing w:val="-1"/>
          <w:szCs w:val="22"/>
          <w:bdr w:val="none" w:sz="0" w:space="0" w:color="auto" w:frame="1"/>
          <w:lang w:val="pl-PL"/>
        </w:rPr>
      </w:pPr>
      <w:r w:rsidRPr="00501938">
        <w:rPr>
          <w:szCs w:val="22"/>
          <w:lang w:val="pl-PL"/>
        </w:rPr>
        <w:lastRenderedPageBreak/>
        <w:t xml:space="preserve"> Zdjąć osłonę poprzez lekkie ściśnięcie strzałek oznaczonych po każdej stronie inhalatora (Rysunek B). </w:t>
      </w:r>
    </w:p>
    <w:p w14:paraId="31609782" w14:textId="77777777" w:rsidR="009C3F13" w:rsidRDefault="009C3F13" w:rsidP="009C3239">
      <w:pPr>
        <w:tabs>
          <w:tab w:val="left" w:pos="4"/>
        </w:tabs>
        <w:spacing w:after="240" w:line="240" w:lineRule="auto"/>
        <w:rPr>
          <w:color w:val="3B4045"/>
          <w:spacing w:val="-1"/>
          <w:szCs w:val="22"/>
          <w:bdr w:val="none" w:sz="0" w:space="0" w:color="auto" w:frame="1"/>
          <w:lang w:val="pl-PL"/>
        </w:rPr>
      </w:pPr>
    </w:p>
    <w:p w14:paraId="61A12B1E" w14:textId="77777777" w:rsidR="00536CEC" w:rsidRPr="00501938" w:rsidRDefault="00536CEC" w:rsidP="009C3239">
      <w:pPr>
        <w:tabs>
          <w:tab w:val="left" w:pos="4"/>
        </w:tabs>
        <w:spacing w:after="240" w:line="240" w:lineRule="auto"/>
        <w:rPr>
          <w:color w:val="3B4045"/>
          <w:spacing w:val="-1"/>
          <w:szCs w:val="22"/>
          <w:bdr w:val="none" w:sz="0" w:space="0" w:color="auto" w:frame="1"/>
          <w:lang w:val="pl-PL"/>
        </w:rPr>
      </w:pPr>
    </w:p>
    <w:p w14:paraId="7F001661" w14:textId="3391517D" w:rsidR="009C3239" w:rsidRPr="00501938" w:rsidRDefault="00EC0972" w:rsidP="00594BE4">
      <w:pPr>
        <w:tabs>
          <w:tab w:val="left" w:pos="284"/>
        </w:tabs>
        <w:spacing w:after="240" w:line="240" w:lineRule="auto"/>
        <w:rPr>
          <w:color w:val="3B4045"/>
          <w:spacing w:val="-1"/>
          <w:szCs w:val="22"/>
          <w:bdr w:val="none" w:sz="0" w:space="0" w:color="auto" w:frame="1"/>
          <w:lang w:val="pl-PL"/>
        </w:rPr>
      </w:pPr>
      <w:r>
        <w:rPr>
          <w:noProof/>
          <w:color w:val="3B4045"/>
          <w:spacing w:val="-1"/>
          <w:szCs w:val="22"/>
          <w:lang w:val="pl-PL"/>
        </w:rPr>
        <mc:AlternateContent>
          <mc:Choice Requires="wpg">
            <w:drawing>
              <wp:anchor distT="0" distB="0" distL="114300" distR="114300" simplePos="0" relativeHeight="251667456" behindDoc="0" locked="0" layoutInCell="1" allowOverlap="1" wp14:anchorId="3EC0668F" wp14:editId="6EAE6623">
                <wp:simplePos x="0" y="0"/>
                <wp:positionH relativeFrom="column">
                  <wp:posOffset>210185</wp:posOffset>
                </wp:positionH>
                <wp:positionV relativeFrom="paragraph">
                  <wp:posOffset>-462280</wp:posOffset>
                </wp:positionV>
                <wp:extent cx="2919730" cy="1582420"/>
                <wp:effectExtent l="0" t="2540" r="0" b="0"/>
                <wp:wrapNone/>
                <wp:docPr id="259583601" name="Group 40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19730" cy="1582420"/>
                          <a:chOff x="1261" y="12107"/>
                          <a:chExt cx="4598" cy="2492"/>
                        </a:xfrm>
                      </wpg:grpSpPr>
                      <wps:wsp>
                        <wps:cNvPr id="995932121" name="Text Box 3"/>
                        <wps:cNvSpPr txBox="1">
                          <a:spLocks noChangeArrowheads="1"/>
                        </wps:cNvSpPr>
                        <wps:spPr bwMode="auto">
                          <a:xfrm>
                            <a:off x="4137" y="13054"/>
                            <a:ext cx="1722" cy="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107C78E6" w14:textId="77777777" w:rsidR="009C3239" w:rsidRPr="009F0544" w:rsidRDefault="00710E8D" w:rsidP="00882C74">
                              <w:pPr>
                                <w:spacing w:line="240" w:lineRule="auto"/>
                                <w:rPr>
                                  <w:lang w:val="pl-PL"/>
                                </w:rPr>
                              </w:pPr>
                              <w:r>
                                <w:rPr>
                                  <w:szCs w:val="22"/>
                                  <w:lang w:val="pl-PL"/>
                                </w:rPr>
                                <w:t>Ścisnąć tu</w:t>
                              </w:r>
                              <w:r w:rsidR="00F43CD8">
                                <w:rPr>
                                  <w:szCs w:val="22"/>
                                  <w:lang w:val="pl-PL"/>
                                </w:rPr>
                                <w:t>taj</w:t>
                              </w:r>
                              <w:r>
                                <w:rPr>
                                  <w:szCs w:val="22"/>
                                  <w:lang w:val="pl-PL"/>
                                </w:rPr>
                                <w:t xml:space="preserve"> </w:t>
                              </w:r>
                              <w:r w:rsidR="00F43CD8">
                                <w:rPr>
                                  <w:szCs w:val="22"/>
                                  <w:lang w:val="pl-PL"/>
                                </w:rPr>
                                <w:br/>
                              </w:r>
                              <w:r>
                                <w:rPr>
                                  <w:szCs w:val="22"/>
                                  <w:lang w:val="pl-PL"/>
                                </w:rPr>
                                <w:t>i pociągnąć</w:t>
                              </w:r>
                              <w:r w:rsidR="009E2A60">
                                <w:rPr>
                                  <w:szCs w:val="22"/>
                                  <w:lang w:val="pl-PL"/>
                                </w:rPr>
                                <w:t xml:space="preserve"> </w:t>
                              </w:r>
                            </w:p>
                          </w:txbxContent>
                        </wps:txbx>
                        <wps:bodyPr rot="0" vert="horz" wrap="square" lIns="91440" tIns="45720" rIns="91440" bIns="45720" anchor="t" anchorCtr="0" upright="1">
                          <a:noAutofit/>
                        </wps:bodyPr>
                      </wps:wsp>
                      <pic:pic xmlns:pic="http://schemas.openxmlformats.org/drawingml/2006/picture">
                        <pic:nvPicPr>
                          <pic:cNvPr id="1389850049"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1261" y="12107"/>
                            <a:ext cx="2914" cy="24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wpg:wgp>
                  </a:graphicData>
                </a:graphic>
                <wp14:sizeRelH relativeFrom="page">
                  <wp14:pctWidth>0</wp14:pctWidth>
                </wp14:sizeRelH>
                <wp14:sizeRelV relativeFrom="page">
                  <wp14:pctHeight>0</wp14:pctHeight>
                </wp14:sizeRelV>
              </wp:anchor>
            </w:drawing>
          </mc:Choice>
          <mc:Fallback>
            <w:pict>
              <v:group w14:anchorId="3EC0668F" id="Group 409" o:spid="_x0000_s1077" style="position:absolute;margin-left:16.55pt;margin-top:-36.4pt;width:229.9pt;height:124.6pt;z-index:251667456" coordorigin="1261,12107" coordsize="4598,249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K6GynNwMAAL4HAAAOAAAAZHJzL2Uyb0RvYy54bWy0VW1v0zAQ/o7Ef7D8&#10;naVJU7pESxEwmJB4mWD8ANdxEovENra7dPx67ux0bbchpiE+JLJ99vm55547n73aDj25FtZJrSqa&#10;nswoEYrrWqq2ot+v3r84pcR5pmrWayUqeiMcfbV6/uxsNKXIdKf7WlgCTpQrR1PRzntTJonjnRiY&#10;O9FGKDA22g7Mw9S2SW3ZCN6HPslms5fJqG1trObCOVg9j0a6Cv6bRnD/pWmc8KSvKGDz4W/Df43/&#10;ZHXGytYy00k+wWBPQDEwqeDSW1fnzDOysfKeq0Fyq51u/AnXQ6KbRnIRYoBo0tmdaC6s3pgQS1uO&#10;rbmlCai9w9OT3fLP1xfWfDOXNqKH4UfNfzjgJRlNWx7acd7GzWQ9ftI15JNtvA6Bbxs7oAsIiWwD&#10;vze3/IqtJxwWsyItlnNIAwdbujjN8mzKAO8gTXguzV6mlKA5S2fLmB7evZsc5IsC9ISns7zI0Jqw&#10;Mt4c0E7oMPsgJ7dnzP0bY986ZkRIhENGLi2RdUWLYlHMMwBKiWIDkHGFgb7RWzJHaIgBNiO3xG9h&#10;GYIKVLlIMVH6bcdUK15bq8dOsBpQpiGog6PRj0Mnf+M8T+fLyN18tsgjdzvq02WWReaA9SPiWGms&#10;8xdCDwQHFbVQNAEnu/7ofOR4twUzrPR72fewzspeHS1AMnAFUuFKRByx++16G/iCzE+0rHV9AwFZ&#10;HesR+gcMOm1/UTJCLVbU/dwwKyjpPyggpUjzHIs3TPLFElRD7KFlfWhhioOrinpK4vCtjwW/MVa2&#10;HdwU06D0axBvI0OICDmimvCDelZnRvISvqnwYHRPRn9vUHDKbzCW2OSGR/kYmP2xMS+gRxjm5Vr2&#10;0t+EfgeJQVDq+lJyJBgne0Wm89PidDGb5cVOkrANbyehWHab41FIvOSh2PdKdAaSjwTtl+6J89hL&#10;gtMjOOteGlQISgPHU+CQgztN6wHuYkM813wzCOVjh7eiBw60cp00DhJfimEtatDphzpUCyud5V8B&#10;d5Ck81Z43uHlDYCY1kGZt4aAeA8S8T+qvB5qTbvygs6W/6Ex/Yf62kEGqeIQviDa8EjA6OgVOpyH&#10;Xftnd/UbAAD//wMAUEsDBAoAAAAAAAAAIQBVEgbw77EAAO+xAAAUAAAAZHJzL21lZGlhL2ltYWdl&#10;MS5wbmeJUE5HDQoaCgAAAA1JSERSAAABGgAAAPEIAgAAAJsl7xgAAAABc1JHQgCuzhzpAAAACXBI&#10;WXMAAA7EAAAOxAGVKw4bAACxlElEQVR4Xu29B5yl11kePr3tlN2Z7b1ptSutpNWql1V1AWyaAf8w&#10;5A8kMSQGEiCEYEJIDAlpxBhMMYGQGOLwB1NMNWCabYLBNpJlyerSSrsraXub3idPec+539xpd3dm&#10;pV3pfhrN3vnuV855z/u8/ZxTOzU1VVM9qhSoUmApKFC3FA+pPqNKgSoFSIEqnKp8UKXAklGgCqcl&#10;I2X1QVUK1F5S32nysU+AxBNP/22V0FUKvLYUqL/6Dhpj173lkjZjieE0NXB64vMfG3/m7ydeembi&#10;8KFL2vTqw6sUuAgK1K1c2bDrxoZdN9ff8rW1y3ou4gnz3LI0cAKKxj/1K6N/94dVCC3t8FSfdkkp&#10;0LjvjsZ99zXc9+6lesti4TR5/OnR3/vA6Gf+rKxB9Zu2NOy6qa5nXf2mvTWrt9StuXqpWlx9TpUC&#10;F0qBcDqOfGny9NHxZx6aODLNboK+ann7ty8JqC4eTjOBVNvW2rjv7sZ9D9Zd+8CSq9ELpWD1+ioF&#10;5qKAXZKxRz459kjJq4cCaH3nexfpXF0knMZ+60eH/vBXc3PRlOYHv+lSGKNVnqhS4NJRACph4q9/&#10;ffgvfnNqaMhvaX7wHc3/309c9BsvGE5owdDPvieryyXB9EW3vnpjlQKLpwCU1cj/+eHssICl2977&#10;mxdnXl0YnGCDDnzoX0wNEsow7Vrf+b1LYnEuniLVJ1QpsEgKkLd//l9YTV00oi4ATuOf/B+DH/5P&#10;bnTDrr2t3/M/Lw7Bi+x29fYqBS4RBaCmBv/zN9jyujhEVQqnIpYWaV9eIlpUH1ulwOIpsEhEVVRk&#10;NHnws0Mf/Sm3te3bfmgxvtriO1x9QpUCl44CMLjgOEE14RVQU/CpLuhdC8OJeP35f25/CViqOksX&#10;RN/qxVccBYwoJKPQcsQnJj73m5V3YWE4Df/S90yeOoUnNt355iqWKqds9corlwJE1Hd+0O0f/PCP&#10;QqNU2JcF4ARoOtUF9dfyHb9Q4UOrl1UpcKVToG77bS1v/xb0AnZZ5SbfAnAa+uh/M11a/2HE9K50&#10;MlXbX6VAhRRo+vp/l00+pFsruWs+OCGaZzMPoTyAtZLHVa+pUuD1RIG2b/337g4KUyvp13xwGv7D&#10;X8IjkK5tesd7K3lW9ZoqBV5nFEAJH1KshNNn/qwSBTUnnJAkjgjEHV9eTde+zrik2p3KKdB051f6&#10;YlT3LXjXnHAa/dvf8c2Nb1my2SALtqZ6QZUClxsFEM22BzXydx9fsG1zwmnskf+LmxHQq05VWpCI&#10;1Qte3xRovOEedBDGGuoZ5u/p7HDCbc7bNt1w7+ubUtXeVSmwIAUa7/r6sPce/pOLgdPEU3/j27xg&#10;RfWoUuCNTAGEtW3vjT3z8MXAaTzdtsjJiW/kMaj2/fVEgYarbkR3xp/50sXAaWqwD7c5RFg9qhSo&#10;UqB+0y4TwctOzHXM7jsZhbVtHVU6VilQpQAowBWEdEwcmU9BzZfGbdh4VZWUVQpUKQAKlLweGW4X&#10;oJ0WjAZW6VulwBuQApVEI2bTTgPnTazalRvegFSrdrlKgVkpUNe9dkHKzGfs1fVsXvD+6gVVClQp&#10;kCmw8PTBKrGqFKhSIFNg/lh5FU5VVqlSYMkoUIXTkpGy+qAqBapwqvJAlQJLRoEqnJaMlNUHVSlQ&#10;hVOVB6oUWDIKVOG0ZKSsPqhKgSqcqjxQpcCSUaAKpyUjZfVBVQpU4VTlgSoFlowCVTgtGSmrD6pS&#10;oAqnKg9UKbBkFKjCaclIWX1QlQJVOFV5oEqBJaNAFU5LRsrqg6oUqMKpygNVCiwZBapwWjJSVh9U&#10;pUAVTlUeqFJgyShQhdOSkbL6oCoFqnCq8kCVAktGgSqcloyU1QdVKVCFU5UHqhRYMgpU4bRkpKw+&#10;qEqBKpyqPFClwJJRoHZqaqrsYdgjoP/978HJ9u//0BW0IY07UltbuyBtilfiMw7chd/Dw8O9vX1j&#10;4+MtLS34c3JysiYTR4/FZfmoq6utw/81ZedreLK2tq6+Hv/gM44F21O94IqgwOB//Govstf54efn&#10;avCVDafx8fEylg0YYMuD+vq5+jwxMZFRZ3YHcl588cXP/d1nRgfPNS3rXrVmw5o1q4EgoMnYmy50&#10;SgJopjDyLcYUDjSjoQE/DU1NTc04mpoaGxsERCOOxxXBTNVGvv7hlMc4M31mUCCkQmaFHjry1Gf/&#10;8o9+q3dgqL5jfUNLR3vXql1X7161aiXUVFHjBXis0QQxajCh0TDWb3/k4T8nJyfiSus64QwwA65w&#10;EGPNzcvaWhubmup1/vJn3Le+9cu/8qu/5qu+8m2bN228/Fu7VC18/cOJdtrUxNTQyZr+Y1NDp8eG&#10;+qYmxybHR2omRiZHh2qnxmsmx/Hn5Ohg3RRO8vPo6Ejj1Mjk+PDI6MjI2BjOgeOPnTkLSw/sf35i&#10;+amet7Sv3nnNtXv37r2mpbl55mCUaaSM5Hye4JmaHB8bw70TE5P4D1/xgw5oVINNn0t/AmPQYC0t&#10;UGBNbW2tbW1t+HR56q6dW7eZLG//2nd8xdve9pY3PbBULHs5P+cKhpMVADjMjo3NLXo4E6NT556r&#10;PXtwsu/I5Kknx/teOnWmb5AoGp2aGB8eHRsdpyogH0/alaqBSQUVAqjwc7g+tOLq6+gL4Tcvq6mF&#10;tsG/I2OTT7R8ZfOm29704AOrVvZcotFN+osqbmx0FEgbHRsD/IB1HENDwyMjI2hbT0/3+vXrAKpL&#10;1IyLfmyGk5+w4+rdbwRldQXDCcIbWLIUx4eJibGp3kMNpx4beOw3+s+90jA1MDA0Njg6OQpBT2AA&#10;b1OACj0SIKO2Rk4JR5rxACFK53kK+MFJIw3/+DI9gZA71jvxmYZv3HztXfffewCW2EUz3IXeaM2G&#10;ziIQMj4G1TkyNDQ0ODgIXPXg6F4BlVWMamQpc6EvWpLry+CUn/n6VlZXMJzALmCshnqqk4nzh05+&#10;8if7X/wrmEZtzdBXxAN0UIMwACQ01Nc21NU01TvM5l+lEN+8nj5xyDvwKICpZuqZM62PdH3bfW/6&#10;sq1buBnPzEjDTHYs2mO+fkksNGswEAGgGhgYHBsbW7tmNSzArLeXBBgX95C54PT6VlaVwOkyDePC&#10;+AFmyE9nnnviw9/69MMf7x2CVTQFXTQ+OTUM/2hiqq2pbnlbPX46mutaG+uAK4CPOko/1DwJWnMz&#10;jWN0DCngd9/wxLP9Pas3bF2zehUaAP0Ah2rmYb2Bwxfgdz7i4pERqBdabHDUYL2NjdGWgzCAVZdC&#10;FBHOmLtlNETr6+G8da9YsX7dWvwcOvzSwMCAQywXB4NX567nn37qp/7rf37gwIHv/b7v/8Sf/+Wr&#10;89LL5C2XaaDcEbPRlz/7xO/+2CtHnmxtqm9vqW9qqGs0ULCrfH1tW1P9sua6FpxaCloOjU0+e2zo&#10;qda33/5V71m3di2AEtrJCkfx9JKywkm3Ay6ZvwKXKzqe2d22mZtLwzLFxGF44oyCe7JJdZlTWL5s&#10;rlQV4Pnc8y9AbS5b1vbaImp+7VQ2Gq8bz6oS7XSZwolYOvbFv/6l7zh16pWmhtqWRmIJyLGZBw7t&#10;aGlYsawBXzXW8yfxNq02u0aVH4DL2MTUwZPDz55pG9z9nrd91TugBGhkTjAiZ0jMqhNmNfOmMzr/&#10;cmgETXdwxQ8UbNhOoisCJEpHof1AWh3D5fkaPxMa7sTJU2fPnt2373pkryrv4JJfeUFwym+/0j2r&#10;KxhOYN9HPvzup77wp+AvAKm5sY6qSWE4MCU+dLU1LG9rAMDg8kDKKzYdMUCPH7ypmYdDFK5lAJPj&#10;LhiQeGr/8OSjR/qON9zQfdt33HD9XthluBdx7JQogjHIzKzeXnpqxrAxU1RBbmfWTgU1FVBHO8rQ&#10;lfRYwpaejgbDo0N70TtYjTAzn3vuecBp86ZN84Dk4th9yVE36wOvXGV1BcPp3JEv/vlPfjXcJfBT&#10;M1UTVBD5WXGDmrbmhhVtTS1NCD/UQYMIHmQ4YkD/4BppgxhQh/vwH5Aj4EVYD1/j88j45On+sYMn&#10;R/s3vevWt3xTa2sL9AC/ksHpI+uciNcXoJID+gXM8BYgMNl3xYdE8CPBqYSuZA2m6EgyERm7JDgn&#10;4X3BXzvy0ksdbS0PPPjgPOVLlzOcMkmvOGVVCZwu01DEC3/1i8ixmteYA52cQuwBJtnYOKMRjHox&#10;8FXrmMTI2NTg6AQ+4wfXIHc0Mq7f6QfnB0cmcc3AyGT/yAQ+4Acf8DM6Mdk7NH66f3SwZVfr2j0I&#10;jkMJIMWKCIKDB44fOP2az/i8T+bf+RrlkHxvfGD0m8EI/ovn5Uf5SjwDv/FehS1w4CQP/IVohgIZ&#10;/IwfXAqUnTx5srev79VRJpfuLX/4sd/5znf/YxRY/OzP//fDR166dC96NZ98ecEpCnPGh88e/LSF&#10;PZOwU9A5COgBKqgwEJCm4O24noEYQ6xP1whviv75g7/ijz9MTCFPhd8Gp68fHiUCh8dqxxq7u3tW&#10;JxQxACfUskYIYMIPY3Hpz/igP63HcsiuGLtTmRHrIYof8DgXRQik/F34wcVx+DkZoqyl0Dd4IKKG&#10;58+eeTW55NK9C2HAP/i93/383z986V7xaj758oITDBiI6hOf//Uz5845tWqDTUypH/In3STAw6jw&#10;j5DDGLrPG2bQMvgN/TPm83iIfnwZvCaoLygoaKe+scam9fu7u7sdgTDXOrbtnxICEu/jFYGGFP42&#10;94dEcEA8/Tb8/Kcv94X+Xmj1h4BWRpHeNhU6UBcpuz3x8ssvv5pccone9a5v+daP/MZH//RP//jr&#10;vvarLtErXuXHXkZwAtOcPnPm0OHDzz3yyabGaBgsO4l2OjkOHhhj0ApGBTEzico8qB1ypFQQbcKA&#10;mdURVVbSVLiFpiA1FcE2PjkwMj7WsnnZyu0o54FZZTjhWYaxjwyVpIdKNa/5+uLFWVsJL2w1fmSg&#10;SmGlh9IlKiAt6b/iS3V36Q6HN+rOnDr+KjPKEr4O0Yh/82P/4aEvfvHf/9j7br/tliV88mv+qNc4&#10;UA4+kecwOjg0fPbsOcxlmBobPPRr7zrfd3ZoxGGF6RVDdQia1yENhd+I9blKiPwmjKXpFAE5nXZ5&#10;XsTOHZvAXQCnuXxsfPKV8xPnu9+0/Y5vXL16FeCk03E4YFAWEK885zPX7SnqMEv0L8f4HVBh+wsV&#10;68iGnT/fe/7sqdbGqa/6unfNWqH7KrDURYc6oI7e9ra3XaEQuqxDERDqKCw4dPjICy+++PIrR8+f&#10;P48JCx0dHUOHPgPXAEhS3Nn8RN1iG09yWmJezhK+hVuVsEFHxligJSaHykjjn7pFD7CiC5WB7O1I&#10;7Yr61de1ty/Ltd5ZF2XNU6aUbA3yRaF7ZudhX1NSR+nPmU/LZ9Q1B1pk56VX4CF4qVQTiYKwBCow&#10;XgXkLMkrrjh1ZAZATAgsihmlMJpOnT4TtdXzUuQ1MPbQSjTu4AuHXjx0BDyhCXYNjY2NmFyEap26&#10;3heyekhmTmgeaRYnjqg0bL/ZeDKQ8J9gowCBAs5gR4fRDcv8o9gGrxwZmxhr2dixYu2yZcsQQTNb&#10;C7NSXwU8BH+nk6Z4wXDjjRk8meZFXVcciHzjrCfze7Mz5svcEaR5gTRH8y/zI3tH3/Yt39zV1fka&#10;ttYEz2ILhMVwsxZseFhVkQP9/QN9ff34gD/x4Txg1N+HGjHc1djQ2NbaUkl5wKsEJ3QDUAHKj7z0&#10;8vMHD544cRLsjZmpgBCAhEmqmEpnWp8/zpnDVCXTD0PBh5WPIcGAhNSW1ZG+DdtPpx0VJMDwwT+e&#10;r4ErkXHqH22c7Nq5ctUqzolImsT+TCgwj0GCRdYeuXUZgWX+VR4/j2IZrmb+WYZM/1l8ixCOgj3K&#10;FFSdgxNeQ+6c/9WXTh0VVb0JDlSA6Q2MXCfpM8aG0QKETPvp73fVJexnuBugNBKVsI8wiZOzOZe1&#10;tftY1o6yY/wJRq2k1ubVgNOZs2cPvvDis889//LLR9El6CJMkvNEVCAKUw+gnOhmgIOHTo/0Hi2y&#10;npyipCXkC0n5kNHoWslyyz+CkXVQoCuUVRh7DgYibhE22MDwxEjd8qbVezo7OuA18eGCToDWQYIE&#10;i6QBQxUaY77aGJvW1OKMXD0h2405zlE0+TJ3ZghlBVViXHXMJjDyV4N95y5DOC2hOspiCHrYM1ag&#10;QKAzzsEx6O3FD5Jv+BmC2z00jOQcUBEpjSS8aPOQvzApswWQwE9HR7t/MOL4Wd7VtWL58s7ODuAG&#10;sMFlqN6yuYTZDBDxBFgjPqKGoCKkVHTRxQ0bJAR00eNPPPnSSy9DEKBtmmqKwjtO4VZBmiYoqSIO&#10;r8Dfw2cOjQ+coONUKOcxdxf4LAUeipLKEDJbF4R64WPAzOEBPFCV6ROTHTtWrtmAk8yeSkqJ9QNU&#10;GlE+MIffprG7TcEwNJM7ltpgjDHs4d6lSkJziU/OhaKy87mjPC/C4RmnTp64uHG5FHctiToCTaBg&#10;jJmz585BCgM5+Aw1gsp8jA5ICObmahv1/I2fVrBUc1MzfoG1mgmbVlS14OCJWJlD0IjDK4vkY56o&#10;kuonSwqpyFTzEHCJ4YS3QoocPXrs6WeeffrpZ1CviXcbSBAUhrgb6pm24NsoNXBSs//4+NgQeXR6&#10;k1NELupJHY3AJTbwUp1EDjPwTOgxgYvX28vSYwVgRtIHJ9tqVt2wsqcHVgLO4pJIFNPYjPSqkkM5&#10;osDnZKmZUZEUWGgz61PD12ZeqDJ9KOIq48SXgQBGe+mB5VpONeyqST969LKIlS9SHaGnELuwWYAf&#10;QAeYAUpaWvFfSxuAIUTwz9ZWoMXKQpghWHwYPNAkQFeFOqRygeKBsElZ7n7M9pQlg5OBhOjCE08+&#10;ffTYcYgZKCEqTWlMz0fIQDJPZ77J3DN8+kXH33SBlVLJZcowk30VP8ZIdrWsSfhbLO1IevFROA+d&#10;hOv7hsZHmjZ0rd3J1O3kBFk/1VwYSQ6u6YFMq/qURUBSVqG13H6Tt6xTJQmXWhYAUwt9vc9ER7IJ&#10;OD3xJRRJr8aMj7rz5ymqXqtjkeoIHQGDAkWokYf+QS9gb8HugtHFtTK0Kg3FJTxdHZLAKJHhv1nV&#10;2MbxBZVnLyqkWHaJGeIbH4d6fJXgBPUCVw92HbyjM2fOoGPSrmFxZgg52ZJRNDMsxoK2M89nHWK7&#10;K7FoiQg+X+K/6b3MuPK0dgUCpx24HWkoBCFg6dWt2reiB7km1O8g2xtoKXC2bbloBd9LGiMlLFUn&#10;DSYkJz0WlQ8lQAl1yftK4InWWHcVepL1WD5XhBlf5L4ZUbV1g31nHTp/9Y/f+/jHUcpwccE6tBnq&#10;CBA6c+Ys6hDhs6xY3gUUlS0lAMpAU2nxDCyPg8gLS8owRjM7O9NyXjxBKD7140JLYAnOW5aY8zx/&#10;UdoJL4Bx+/zBF55+5rlTJ0+BIQGebKpi0LOPZCC5HdnDL/riZB0UjA6cRG7WfGPhne2+jBqjjHmn&#10;ZPKZ/3C9M1H5oEmZwFT8BrejzHWw+arOrbdAKA6PDBPbYeo5ZOC6H/5wrSGqJn6fWh62oGw5oit+&#10;dFqgCw1mhZRr9oqhjcBM1ktFpaY+T/uZHhv0TJDx0SEErhbPOhfxhGuv2XMRd+EW+EUnMWXrDPXq&#10;8uVdiAQgPwGGmalbIIxBdoYfBgbAyog0xLJPSgcVq5PL4FQUtRfXyCiK0fjjvQwOarr1JdRO6AMc&#10;pMefeOq55w+CRsSKTDnPMHU35KKE52CpinPm/BJI/LdDMcOnxkao9xUiy0jKtQGlooestJzATe6T&#10;X5on44WN58YUp+wiAjQ0XjfRuWPd+s0gE4u1WbKtWeiahs4flYSr8JRWHgIV9KsEMwPMdXbZ8LPu&#10;wumSBrO9mH5co4dupmq9UtTQFMAhKhXSY6ZaMiNzXjqIMzl1pdSVo1OwX8AwvX29cIQQSWPoubl5&#10;nkUFbcWA0BgWrhOg0ZEBAbqrnkwCMgcVPMohWFNkr3I4mf72kVyf6Up/sAZC6WzDyGglT1tAO2UF&#10;lz+ALiinf/Sxx2HdOTHvdM1MK9Ync0PRWlzomGM2/HC7A8e09AbOjg4PoOIu+I60MbimHWQwawDp&#10;qTCBpl+j2U0xRzDXRpjcCOgNjEz0jTZ0b7sFr4b/Gys9KGnhtR/8G0KJP/4bgVr9xv9c/wG/8EET&#10;KDRzQit6aQKFoRjls2mKh00HAzIK1PV3rq81f6RCWA9tVJyHlsz6MRxLSpm+3t5Kxvg1vAbkQbLx&#10;+PETcJMQiUaRMcwBfFhwlSizk6fFOKdE8mpCTNjA4gGTmr5NLMiR894ycBJIfLZ4GHimjE07P4eU&#10;l3Unk2QSqgKvhH6SDlj4WABO7pUFJ3qF9NGTTz0DfY3RJjCSCWdZkt0EyeRY+jQrn9yB5EGVKnRw&#10;Pcg0fP4oFplTfjaXCJUqg1Lf2SUrpSAII3Il0qQpUq4tYujPP1ndYTj6Mf+peW3nmh0ICa3s6d6w&#10;ft32bVsxCfem/fvwc+O+66+/7to9u3ddtXP7ls2bsLoyrkGOguEjxVRkVWKNIZb5UHQqfQiw9SMz&#10;KBBSmHJRTAJME5bKDk1nIupiCpR1oJXhtMPSGL4Zhpbhk9CG8uHoRQz0nl54hF+jK9BEOEivvHIM&#10;qh8aCaubwUGaXyPllnq0wCd0tBIBLbDwn6kiyUSJKpOebrJnLjs2m0Hi2QAxIUAecnaKSiBMBoPF&#10;s5fNIXkHBiBhWWo0MJiDIvOTc+ESWLwCL0YdA37QNitoGXdh1OFNRh2ulPKl8+Pwi9+Nb5MRGHdl&#10;wZCEEAzisZEX/uLwX/6ECr0JTOsoP8G41QJgiBBquaI6FbZy6SKFfQqxnWzXZaPRbTMOEYE42Ts8&#10;sf5tOw58KxZbxUnm+rBuOKPPaD8n/brx9gNxQeqykJycMAYwtLwrPqCxkmFDdFsFkoht6AJJ0xiF&#10;rJY9O7hkmKZIZj5FuhUsVD5H3IABHuo/33/u+HDf2Vvvuueu+77sNcLLnK9FUyFgEPdGaxHERnkO&#10;wtkLqqP8OBpa4+MgFJKzsINAZJWgMbKF53iw8F9xKQEvemNTiONVBwax2C3J2bLmZsTyQ7oM/7Ly&#10;CFmTqSnkrU6dOkPdODyM8wg3bv7YD9Y89ziec5FL/i/7/p8f2HLn0WPHoKnxXIYvG10KFE5RdCAx&#10;C3gmOzqFXC376WK7bOWhfVZokiIuNxw7/YVfP/WFX5VNFGHuhEahl6tP1jWAVGB3LT0JdKVHR824&#10;wZnvUsSCL8FpoABPwJPPD46fGarvuu37tuy5LTvBeSQM/vwbbxRbO12WfULnzfirGP0vpgf56uQL&#10;ZRvD+jSjy3/5ypjRlFQWPbfwESCAnezynKiJ4YHzo4O9QwO9IwPnbjvwpnvf9LbLB05oJaIjyL2i&#10;oQ55I1WCmHflC68bitBCHoIXDx2CBQZaswwt1SuojAZyNcoAnGsyuiTHp6VfU14hqY0ZAMMJGpCo&#10;3qqphYEHacWHyAZBGhkEB/MjCQZEb/39H6p5dhFwGnr3f3mxaavlN/Bq3gl+AK+gByUv2azCIyLj&#10;4jjdQVHhC4tZNsPJcl1zNMbOfO6XTz/1+zgF7YSLfYulOIOERBGxhNCfSBk6yojyXEO7TK7ZK0Uw&#10;FIcAjXAhyAbV1N+4ffNbfwSrf8F6wEgb1bbI3Uh/sMAr4DNUSz6Ts9JFDGfZ4bv1uzTeuNK8Ze2n&#10;37JVhEWDMz9NOOSqy8yVSem5xhmGJSpsTp8+s3bNqje/6cFXE06Wg7O+EW1FZXNfXx9yrF2dnRek&#10;kfIDNcl/BD3E06DUXnjxEDqON+Jpqv2ZVtxgCnJST1r3ZuaohWzFMiEKFXpkpb4U6lDM1qOP34wx&#10;yYqE4oDXBK8ZIgwEV1lp8/Y//OEF4VT/vve9r4w6UyeeH/3bP8LJl7bcUtezGXEY5KSJqDCZXDsQ&#10;Bp6N2BKYhDZfmQBjGeyf0mH29Zr3Xguh97m/Gj5/mCaUZj+gmxo3GMTZKspGJsc0nSfj5wAYbxLN&#10;+HaD0h90BnZZ30jN+Ko7tl17J3qU8zbiW94l+1ANtRJJ3TGJfH1ZL3yrVVD+ELa9ownpsArKi0Og&#10;07ArvNIlwh1eDdNFm/rNkzhEIfKBBBTsTybHrdBOHj2yas06DNCrhqi5sMRSmGPH0SqUjSPYcBFY&#10;MjMUwnhjAADcUaiLcv6kPtcuCql6yyIMw2VLpzgKHhddyUiPhoCfw4nSbFH5pBwX+7K4Hg9EBgjP&#10;pA+CmF5tDdRj9zN/WXMGpds1zV/zPXMRfL5QROeyVgwV4jCorO3q6urp7ka+mo6g0GynGR9SZDkW&#10;Og14eA0Rh7bUdiJnuk/ucBgOh25G+k6wPpV+h4MHKZ1DLo8Yn5Kn5OhUWEQQGACUMVFMVOpsIMri&#10;q6ZmaHRitGXrip33wKZH2IBxBfu08vMj1ZRmTRkiHjbCQDztHmXkeOSKgDFZPKvXn+UzJyI4BBFH&#10;yBEtuKJgrI6IbSjgqOkDzC/lmmj49ygBxUwCgA9PfeLRh7JQeNVAlV9kghw/cfLM2XNIImELH+gl&#10;CN/Krbv8KJFLteEKmdppgQApBWycxuC6NI7xMNSTV+F1Nbnpmvmq+AGemG8RhWMJeJzDWXCC5Jqj&#10;8Zw/6hv5gXN2GKxHp+YSJUWyzwcn+H2om3LlFD4AV6AXbGJrzCwGghEtB8STXmPBzOT4ccSw0tI/&#10;RVajfh8ZRYcQ4ue9UVwnnKSWep5PaRQLiSl7R1QaoYIK6aaEMYMKVyL8Wdtzffeq9WiYu5A1Zs5V&#10;OGCdICNV5JClMRQn3FMeRdVUbGSih7NVjCIYhX5IUKqk0EJ2BPWmKzT9pYSLF06Sq0mfrr7hpSOH&#10;jh19bdaNQGNQZYcwL/gMuxIglQQ3qWisVg5vSufIl4B3iRl009uIaDhCJpsC6YjPsg9DFAkPXhMq&#10;fkqiS0TLPClocf2efESskAPKFUItYYN7x8aQbp7dxp3eyfnghGr1VmzjhQJWVu02IdyJ2bJr16zp&#10;7l5RTB+FISSKhGyWBHZkMwliJ2TyXxLhBBsE0giqHiHbpho6OHNJxQ05FJYRJUT4R9/G73wyulWM&#10;ifte+1Hw6CdaN3Xc9gNrrnsr6vPxdi4oa70RGVbSz6pE6k62qL71DxuWF2FJiisrt4yuDLrih4y6&#10;4IyEigJzhB4r4jOJJzGTkWQAh6UNmwTCe/ILDz0E1qiEdw1jUbJI10punXYNHoKK1SMvvQKeXLFi&#10;efeK5Yg6uBrmQp9FqibrwCIju9M4b+fTgo+iOTFVaZk1+VrTOA17EiXpLTMh/8QqIHiLLaesxsyU&#10;SbKhPTIuNH5+AmQEMiWLhRPn9NFQpxPIjwoyAFTr1q4BEe1NoZ9mdLGaf8U/UkpstzYvch9p8lly&#10;4CpCbmwUth2sbdjc6+/8R7Urb51q7GY4IYq4pVXkxOAt2lcmAgQyOMNjUvIhql15TUqHAQKIWzQ3&#10;YGnLuprum9rv/uGeHbdv3boN/aGNSgnkcLx+lRDspFkgl3a1NUfSg77LACtorKRzQkWbNyJ7mLRa&#10;iZt9ozk767cMNsOMMtuJxfQcnWEaATcq1NNY39h09Ogrzz79VBkf+7GzMjfOV2K3zHUvfHTUrSLe&#10;BTsF2xHAbJ61SqhCXDEKFUIFH2J1whAfEl7qqbOaPIJcCnSmwAFpktSOoRFPzOLbH5I4yqKpdGOi&#10;fNgaNPlsfShIxpRjU0WrWM8Ximi4/Svq1+5EqBNdYmpMo8N8WV09fQ/Z7pamOB/5lmA6c6OVQ/6c&#10;GZQmD31HZqAn+s6facSKrqjD71i5atfdLZvvqV1xbX1jO7BQ29BeU9esPc2gTCJal+PYjruhPdJV&#10;sXSE4o0RxsD345O1o/UrW6/6qhW3vXtZxwrYJCA9fBKMlGtYVWKhH6fOSqXpEuE+rdBkZs/kyMlh&#10;cx8LvFtkYodDrEqLOqEQpImn+kwZlxfvCn6i6la8nCIW9SOQZYQVXJeu5Sugdf0EP2omZnzSj8ps&#10;Wjm0oAVg2oFXEW5A9Tesu4tQR0WYSTrgeYSNVEwUmpD1YY0jsYGN5OjDBJF9r0MyjpnqT+ONYEtG&#10;C86bsKUf/FWw2RnM8DV4e8pvehg5/0W8zQJUxBjRQlhka1avnvjMR6dOc47ZPKGI+dK4zd/7szXX&#10;POgdH1KjzWPsn6qwjiMwis6TccWmDrbkw2FuarXQGOw/mNh/4/PgYP+R5x5taV3W1tnT0dHVubwb&#10;YQ8N0hRKFiaG+4b6Tg/1nh7rPz050ouJuqO9x8YHTo+PDtZMDNdODtdOjTbUTtbXMWlgCiOriwzT&#10;GKL6TStalm9atu2urq23YMfbzs5O6Fdww7FjJ6xR3Qxn0Gc9BFTOfnV/TQf0PyegPLY+72FOH0Kg&#10;FkFS4tpi8L1wI8BpIhUB6c84mYKGhBOkK6wsRiwG+8kvWnyvqaUNYQAoeXyLbUjB7rN26sSzf/Py&#10;F/5k2w33d+28u7a+0n0NMdaoxsIDkfiGKVF5TnZmG0IuMNqk4EOEduj9O1Rgyw1jhLfgYnI2jFuN&#10;gtgm5su5ujpKc2SQJDBESjDLDhOwSFWF+gI8IJefQwhKYuN+pM7wNSwy2LS44Oab9q9du2bsJ75+&#10;YjE7t7d+389N7L4fD81sgXfkvsH2O3nq9LFjx1Hz6yQRwglOwJntModxroRW68/PybzV33v+xSc+&#10;B7rCq+ZEsPbuzhWru1eugSGxevVqzDuGCxi5VOW80bfzvX3Y0nOy/3j/mVdqRvt6z50eGR7iguSi&#10;EBIRmC/fs3ZDy+rdQBHq/5H1w+swREixo3gMQ8bZTYn7Z+qEzAHFLhhO1rT+gFZZ2wa6SliKbFN+&#10;stNu2Q3IffcF/O1cU9JgM9WFW2Lio5uqjSDTIcAOnpR+YgLGDi1CR6tXrbrh+usgPvyo3JIzLz3+&#10;K//uawb7Tq7oWv7AfW9p7ejB/JTWtdfVrdpV275p1igC2Pr4iROoDwBQ8cNyu0g/XvB6aeZfOaIK&#10;qLCOWAEI2s2TrBqXdpK7wsOAQdRNtrcFVoif2PdeNSy5/qYsRcghm1ZWEgMbMNI/4CiQMSUAmW9U&#10;VU/tud5eYqyuDvOBkYO65eab6G+//52Ti4TT1DUPmnwwLfCvRxTtQjtYQj8+jjW9UHxkTw40QuMM&#10;+8yU1slpCR5okEiP4l8Qsb/33MHHPjM+BoUOCVSDrEpzS3tLe2dr+wqAakXPajhpqOTHKKomg9s7&#10;OU2ceU5+BRnbDzTr4GJf4JARJBwUKdoJ/Wl15FYUQZUUi1padDqc/ErizXcZUdOfUxDE6cklRCky&#10;md6YTcvCLdM/Jtszc0BYzLJoSGdFcSjOwWpOE4Or7M3iAxC1Z/fVmzZuyHINH8C+f/T+d33p4U+o&#10;JKtmdVfzppXLWrnWgGd5Ni1HgnHV7tY1u9s6lje1r6xtWz3RuuqpF471DtdiDDQrqZ1zyKfvhVMS&#10;CgWtWyaSkjmAWA6TDTiU/iGi8D8jrkoVUNIJbY5aoaugmKMCfku2F7hjj8rBdE7TCiWSjMAS781B&#10;YA+vnVLaVoKln4DbwdiAEygOCQU1hSDZ3r17UBgx8YFvnFpMVQSKjKb2POgm2hFkIxK62SKUhIyM&#10;PP/8C3BMTTK6gRI4HmOCJIUPxIW2eoOx8KSBvvPPfuFTqCYlAsVEiCNiIQCyRnNrc2tHa3tX67Iu&#10;zGZu5gRnrgMQSwBwpQByQUZXdu7NQwwEcdvmISRqkLeB5kQLDUMVapR8ldnYIPCfx2YanMJYT7ql&#10;gG3CLOuc6c/luKd6iwzdjLfM95lpikhIiosGKg+XcqaKJBJWh0MCZgskDG+/9WYQDJd5BB/6xEf+&#10;9H9+T1Md5GAtyvZxzZbV7Tdt60S0BtoBTG2YYRCWNSMCJRLBixidamntblx97VT37sY11zWtuQ6W&#10;hst8LN1N/8SdKpmT2MUHwwA08UYHargDZjV5TwTztAYrZSndNeUfweZSYIVZg1ZT3MG1XgWgLpFh&#10;G8qwNAeU4rQbD22IJ7AuycWaOvA08AxIjQcO9A9s2bIZW9SRGh/8pgWrIhYoga259k0eHr8eL2Dw&#10;wdhSEAJ/HDt+HIXDIAEp6Fn1QlHAqVDoaQbLVTX4DGPv6Yf+Ynx02KYaidIILDUjlFjfiEKpZoCq&#10;sbmNZxqboZ20vAyDjTFJUcDwY216ibe0FEQKl2aYmVLujllHI8OTvrEo2NKX0wYla1aLFFqwaXQz&#10;QrKSlNkQT/bD8U40DGfLlI+bYcz4yB99SwQ/OAaKJSrBn8JflPfmJMPJL0K3rtt7DfjAMh7PxLoD&#10;h5/+XO+znzr5whcGek/0959Z2V533zWrNq6ozINib5qmmrvrNxyoWX9Hfc/Omra1+dUYdI6+4pAY&#10;JlInyV+83SWI1quy9KKyTBEpimDbfjQllA+IDBuwKueWXVaNGCteHNVkxZl2KJLvyqa5MrswiHON&#10;qcgbDQSG8RjbXxlL+MB5GRPYmrkBWRzMlYSFROb8mX+wYAnsfJG9pjvfXrd2Z2GMVfZmMAlVsrMQ&#10;CWAkBNxrho7RL5hSBZaUzSNy+CTMvJMvP49Jj+6kKOXtbSV7xP1yLWiBKQFEsxtWNqcdRT57mNMi&#10;PGkJzgT8c/3pnFeOPfrh+S0YBrYzToTGjQsUh/b1VpkRUizE6PiVzEsPrR6TeplwyhGLB5gwuQUR&#10;7fTtppg/pwx2jjaS/zTyESbWBX6Wmx8PzZIiwKQGgTM3b9pIPpAqRjhu/ZZdq6+6fdnGfas3XD05&#10;1Xj+xAsbu1t62lHWHE5J7mlhyGLE1MHJmrGBqbNPTh3+86nDfz116omagaOsdZlqrKlvopGmFbyM&#10;ClhuzpThT5wspIIiiu0wRMqmRTIgsOTbxF3uOxshOClsGyqRYHL8QGOA60yRfODhZWcykJwKp4aA&#10;MM3dTkKWsRBk/DW3YNu2LWBBFrl//mO1ZxdRZBSDXYLPpPJomj+nlBHLNkboLMHDoSVjd0LTTix4&#10;NNwZZSWOsrwMXnCdABc/YQBdasp5HlOUqEV+lf6oJLIRRZ/Ipvf0I+PHSimhIihs7iRf5AxGSjjh&#10;tKVENJ5Niu8K+k1aRA2NnobmCPZj81UPb4C5Q8H8KXPiNDEO54cNIX/O591vf2nB5T57Hqoa5gCD&#10;i2jD6M8YsE6DGw0pazriK1yJZCsWlmtqX93ftKlt271TLWvPDip0RFMiuxwUd9N+ZFLVcH/Rev0W&#10;8gdemnjhj8Yf+snJP/+n9Z/+VxNPfhQitX+gH+FGWEqQZ5xIMuTyqEHNCFMoUoU8Tu47WeQ0kWPk&#10;/iKsPi7SFiKKwsIGJLwB6aUkhqyqlXgVG/h2/zB3VMO5RTYip/2kiyPnmIhK58Qo9tBNTCKsBZcd&#10;NDYNFzwqmj5YGKeSvZRDNOgn/BlUIfkymdI0t4IfSyI6uV2SIKRISUEk1uf5dIOTBjojjhRzO2eS&#10;UGf4zexkHoniVwUgZTb3gzO4QiORXcq0WTQizDD0kQYb1w2l8WmHUHwpLvc2iVnFJUTlLEgALLuh&#10;xQ9qmgGvdiX4xEebPllMaFFYHYZicaQAQBQB4ZxkTyyxADt53bo17V3ddS0r2tfsGRyZgHGsYasn&#10;Zmb9qWEKwuEb9d+9Q5F/I2JHNRAEpx6pe/Rn6v7kmxqf+F99Lz+K3Em/IAREgTJcJU85JU6qVGmP&#10;sOT6Exl/PpTqL2kki9RcBCYtVaxhCY2d1r2RtFEVSxSxCD9pbQK+TnjiI/xRSXywqoQTQZRpntiN&#10;lEY5kLDEeH2JuHOjagE4eZA8UhmgHkINK1/NRk9Oof4IODZXOfKbFEDpCZbVbL56xaLSWPPRq0cE&#10;bPRk4cSqXprf8sL2l/5Um/ifsRGgKjS40PQCw+Gsnic+LWDGn9PvEsGSHSXbUz13dFcTrhhDQwgV&#10;xQH4accqIvUNTgmEfA9bTkZLSD6/O9qWp3aZWTKEpLXUK/1vEuTvp7dc2baIaCVxHmtyTCExkAmI&#10;DxqpSaSnkJVs7ezu2HHPiT6cm8En8r1m8AwJb0LaRwn5QcUFUI23jJ1oP/JbW55+36qHf6Dm4B8N&#10;9KNUtxfVuuBkAYm1P67fEXo0YVQ1rIZYNjJS+FzD5EFJi0ZpgOJPUSUtDyCoFDETZk1SgFGt43U+&#10;UoTeI2JYkrxpsgbeG9YT1v1ubFTdBh2ZmJM4N5YolOb9NrMXX0rNIJdRXWcDxJo2UYhj8FZROubP&#10;RUwaUZaXdkCjV4ZHKC52VB+T8gmDUGwoXVwCSP5r/p5MR1ThpdM0leHE6F+GkTw57kjQjPqMWlAA&#10;US90FsVWCHA56QHOwpkVK1asWtWD6kYlgGLOMh4YPpI5ITGHhSKFjqUjVZIkhchgSSR0CVc+W+xz&#10;UqpqrWMP4nQPRrqY2skehV4SCU5UoGkd4bbuTRMtG3uHxoiTgmazeV4gp/dTCEvBPeAPJbpibqXI&#10;21Td5GjH+MtrXv7VzsO/PT7c63RzhlBUoino6oVuvA5A0Z2yaWbvvKB7S41yQ0LcmEXKaVg640hi&#10;+Az2BCKJK7LEWm8mM0slxNkTMLU2rFu7Y/u2tevWAEsYzdWrejynbv5jATh5hCQmOLq0ay0FFMkx&#10;b2ehirAslLslbx7dAhMEFiymre4R4zGTJBPGCi/YTvxXEIp6pU0NKygyU1kkQI+zdMmHmazsTPLf&#10;ptHHJxUwYhAEwIB1pGQLdlJj+hwZMDJiDtlrsjXWwcZNsg2aUXSP1DNnNyKmomCKH6i2T/thL9Su&#10;/FPUmSaryeEmhtKeRnNfY7z5OaH4PDrwXiKZoytyoALZbS4n1N7R2LnRK7YTHvB5iz/GDGFTOI9o&#10;RP7xPLKssgqEbKwdX3364z2H/vfA6UOcsuWJPFodJQMpYkUKnlvhWxWLxVX7k+yFgnBJvFb4d5p5&#10;l7wg3GKPM5l+Cmskw87qMTFaDQpSUUEAgqD0YevWLXuu3rV7964dO7avX7cOmhwjjgMjuzCYMNBl&#10;fMZhe+wT/e9/Dz60f/+HkMa1jWGbC0glXaSbcUEEYBTY9MDDbsbKNbjSAzvdLDHGIghBEkNIDQ+8&#10;9PTnhvvP2zonD6usE4HyOmSfGpoaIOwRIm9iMor5IlhTdfV0W5R5kw+tRTdo3xMERXAUQeXoVqDF&#10;8jzkeuYxfnAkncoF1RVpOVJEDNFTeEku99T0aV9IKys/x13DSdwH9wEFTcpUav5WZvPQfuVDYx1C&#10;5kwhwpArBaVkHVMUDcUeKdTrZ0Tv1Ji6m2+6EVYoTqHhWtabyxPgRkxSwtrxLz/0sa6Xfu3GLe1N&#10;VLGzGXh6oEzxGLsChRfwJtDYQ/U3Hdv0LTk9CDKSbWynMbbEGEypp5YJya1AmyGpLDfdb7c8D2sa&#10;xFCl+av8gfeaqip3AMfApvBUI1R4oDyAK842weiwupOxkObCmhlY/B0LOtQswXZplpfsj7Qvftup&#10;S2rTfg2h7289CTnb/BmrZfrBt48MDyLjpN5GfW0aqrDlTIhMEf5JaE/IdJcgkPiUceMnlKug4D79&#10;41t8mND5z4wssCQ4DrBBLryrowNZY9j2YFQ4SKA+NyjR3iTeu8C7MzgakQ+ro5UrUYLYDuWkbGOJ&#10;TckBxTYlFimpKFsyybVzY8NCTn65W+4u5I5Y6CXmCTbCKc/nNa9knY1moAsowGvsWHOmH5vUZ4LL&#10;HCj9BO0L4zLz2wK+pn8EMVdNPDvZe0g1eESEUnwcxIyl6GkopjB23GUzN1kubDQOvTnRyslclELt&#10;pZN4keuYcDHGBRkCrEiFBaruOXAXfm695ea9116zaeNGVfEu86IuIo5WT1BOEz9c4qckoebsY9kX&#10;8xl72QUM/eTET2HST9mfkMQYMHAcSCZ9lSt8NYEiBjOQOTYyNDbch2uaWrvMNNPAELYLN2My+08H&#10;JEckIy3zaz5T1slk180+McH5LdAdEGkXbEBoWHNgHGSxwHaIsgBIEGlwDm3c4eIc07P75OSyCqFY&#10;34RBxtag0GMYVau/km+TQpeBE3GSEOIfHgUJwr+K6Cp2zVfaBDDAZlh92FYrNmsxN+fbZd50Ak5Y&#10;2ul0f1RaVso1FV/XWtO75sTv106gNjpksfO51ktuuJWPrT11wG6MMwQMXYKMII+Q4xiG/rEgd/jO&#10;GQ6ms+uwsQxGcMP69buvvurGfTdg41Dg59pr9yAFB3NOi03Y+ojihNwV5+hxgQWktVnRwKmk0/MZ&#10;ey3f97OTux9Abx3coLEHQab8F805qQpHO626PLoQxafPnkXyIbOFKxHxpVkK/R9FrrX/HModbrvj&#10;7oc//zdf+r+/D1tOE3jAmE11iPTD2IPLH/Zei6si8B2TvDLHKE1s79HYY+ZXH6bVN8ykRbbxnK4B&#10;ALS/FP+XZq/XJj/NeBTXtRof58YNpC7xY0zgMnRVUlY1HJo6ZdmWJZxVC7CH0BYWyuXg1fEykC7r&#10;k9IoRpi0hKKMJb2iFCAtYGwa6vzeDFk3MjVpCoy1fv06cAmEAppkSazhmMKOL4994eEjv/Ntu9a2&#10;Xb9pWSXschHXnBuaeLjr25vW7KXZIv0ZMrkgJERDiwYqFmyLAWMMQg0TarhPmSZ6KipIFAlLKNAh&#10;r+NGqD70BSF4DFZ393Ls3uT6MxABF1qOZ+J41PzbskdGcqAgixsDOwY0UawSY2+BCRpTu+8X7ukm&#10;QSikKA3ZghFW8U0WD26BujGOynZcLNTxyA3lc0aHQZmrrrr6+uv3Qtv+8R//yad+97+jekgwIYQI&#10;J/hIRBS3g6tvQrWRfCeGoYGogJMq9Z3lkvfEH7NRqYLLxCppDxd7emUpTUaSRiURGLtrwbZzyyAs&#10;gCV8CzvbRr+xZyDNYNyoGMrTNwhp0QEBDHTmyaeexnK5TKE2N9mioexNDO0Bm654zetxlUk6XV+V&#10;rMXMB5nCRf2j6HkN4o1bt2xBDxjM04LgfjuejAF67LFHH//Iu6/qGblpa3slrvZFwGl0Yuqxsf0D&#10;294FKGF40RdBwxFL945EgUTGoG/csB5qpGdljzN76leU5BVfbfUUZMx7/CRbFkQAoKyujRyzQX5C&#10;yP1ZkgHz9a8SOM1r7DFTwRo8Z5lj8dJUP5+Ubw5yxvR1yAl85XSyu+ExRu8QzMG47t9/0zve8XV3&#10;3HEbeBfnV69Za2c3Mw37lLoarCYfiecQCYSZNzFWMzEyOXweq7UMnDs+eP40GgdPBk4muAd+C/Iq&#10;mDK8ft1a/167ZvUq7OLU3Q2HCCwVlQTiYyMNgg2mnCMNtLZRO9DdjXMGniHkgZlJ77C4ZPY7fuRr&#10;OL1vagqBPjwcHUdwolhuX7TQ3Md0ZNsvuMHPL31dsHvjpMV8OjIZMQq4EWVXLjmAE5iAHJ3A4DY1&#10;tzUu33Kqb6RveLGbcdhKs4kyNjGFPbwVfK4ZHJ2sOfPo4NmXaOColEUVETxATxC9p7sHxe8wzO6/&#10;78Dea/dAi6rNjgJyNRVwFMo7oOohoxHoglJFpQXnF3o+RbLeLFPMbBbxllYeu6xwTDR/WwRYht9F&#10;iIx8y3zaqf6f/fTYzgNKMdGaS5MCWEUv8WbzlclBipwU/ZMtXErD62JaxrCssHbx7t1Xw0UpthjT&#10;kH7hP34frqGxymUOm7N2Yg2N7D2YZS7Y0qNHYSwiZlbf2tXZva5n9Qb4AKyArmHwyniQO0NKy84M&#10;VW9gSzqyMZbQ+G3fB8EF+D0M9TQ3Ib7Mqe8O8qRYUxZpek6Yr1khZ6vMXTPwELlANv255w5iNjg4&#10;A3DDvGNrPA9qQb1klVUMkPBRGR6+xc/PH/g5cYa0cph57rNVMQphYf0A1ZAymfhoOdZIwkJ2j3zs&#10;PzSe/PRdu1asZPHehR32fXBABQFCeD/Wf0fcQ8sQ1IyM0VjF4gJHzk2c2f6dU13bNRugCe4NIjqK&#10;PnMjWlfxhOT1IoQwcER8F6fikL9EF4O2EiebaX3CqOcMgs8Udrg990dJYeZnvQtzJqCNDpMWF6Rc&#10;vYlMu7T0hPe/c1HTB2u+6wNjO+7Wmgpsi5NxLNIrhPIkZbRSafiGCtqQ7bGoElUaPqLX0A179uzu&#10;6V5hTsoMhw9Y6/Cn3/fdE+OcxYVIGK07LJmriWH8TebTZAFX06E0tr6peVlXR/c6xd46tNYS813m&#10;NokqrW6hiLZNNQsevCvbbDKEaJHrDNgO7pO2iNSm1ziPOZE2ysMSSYzjMSvCKY+iX4HfZmU8F0wD&#10;ch2GwHj5Za61PYKNFSehEPC2glVm5RMgMXHKIGTUFeEUoJLLwYuT1oQ/6G76NyOPTY1Qz/IPm6Gk&#10;86J8GBssinXo8JEvfvxnag//3k3bujZ302lc8LD+QdoGEBoe5QrYVEfjU/iTQqa+qb5t/XhTd2P7&#10;qsa2nqnOTWMd2yebV4KYsKWh8EE/klqWi9+FYeKEkDTB1N0PGmoGAf5k6Z3XF5ExlMQlb4QZZAxk&#10;5zwjwQ/x9FNwMLkuUcoJXEG3nphJlqFRbYDipDWHnzP5gW9cLJwGN99OsRDqmcVEWUjk6IqRrUQC&#10;BYCDNqohojiB6YXV8xXmmn2ZG1hBH/zxHxg4d4KhSbg53JLRReXOptbXNbU2tXVh9ntn9xrINWV7&#10;iBWYZ5BtKaHK7RxdpmVOSsE3y73SJHY8FM0LhYWNRjWQfF5iQZPPO0yamhb/jjX78Kg4FhWcnfRG&#10;VoBoPqxZ0O7kqVMvHjoMVcBg5ugQBglpNEw8oX+YBs+2X35+EU7F50+7xo6Hi7PStAWWcyQD2zIF&#10;VEIBlD9jFPAZmgrPgb2EcgRMtH3oT3657uCv71rTcu2GtrmwhHdgmwS8BCF1rFUIRQTjkBIWra5t&#10;ru3cXr9iV23X5oaVu2pa1/hdaJPG0crfE9GZw7Goowjm81gyosGM+RG4zCLYK/1gdDDEaJWW92AE&#10;whtl8BkIwcGgEA2tqewgYDADKprmXNQ2hpnLihwRMGp8Xr9lExYG2s65hHJdJXCaz3eSiefVyfg7&#10;BSht+rFzlpelCg4n56SnxNkT27ZuueP2W+G7zIUl3E47ZFlHiF6buDWY49Zau6xn2dpda66+c8cN&#10;9+7Zd9c11+3ftnUrXKC21jbuN8yaJno7Mh+UjWNEm3vXO5TNvEpsO8x1XXCVf/DZt8VPC+fUe79u&#10;j7qFk3cydrM5l0bzakrsTvqXfBtT3EfSIuwHxl4eM4UCH+tSaCw4Otw/MtgLdOUUyqz4yZoqq6aU&#10;ThCEtEqnA2JmCvNJ9rPY8rraNhhbXMmDMlHBIS+QxJ2L4FJRTNS3TtY2YTvGWbEEvMAL6h2awM/x&#10;86PHzo++fHbkyJnhs8N1vW031O37/toHf3Fi/w/WXP3O2vV31ratBcWkfIAch0y5SL8sBa4qbpa1&#10;1+0yCPy2uHYZOBw8l8zmuDkbXCj10Hkr5DjEMWFDGKJZAOHP7O3iJvEwe62JPCxvUtlt+Cy0sqI+&#10;NkopSCjWyjJsAPFaknZzSR2MQ1Hg+bJcFTH87v8ysPEWjQQ1rPuB3+qtu0WllHLblJH4z9eDR6/Z&#10;s3vb1s25b9koKpPBePav/tIHDz37RFNre/OyzmWd3Z1d3V2w5GMPGFoFzkwTpdw4lFvuAUVADnFi&#10;YCAjlGbmusTRgkrjSH7KbzfrF9sws2FBh8lJ7nUgoZjQzg7me10Ik59mE0WjS4mCy8BJaDB8aMyw&#10;hDONNS2wZeDEmGekc9FJpApY8FFfclrm0ktiRL2a/OI2pGKFJFndMBnJNHGdXj7y7CPX3Xyvs2GI&#10;xmAZCZAOzcNSKmAurHX+xKd+re7gRzevqNu4orm1iZN/YHY11sMLIm/2ob0Tk+eHxlF7DjKM1rbX&#10;dW5v6N7ZuWHv1PId9Y3cqclzfkOfiOJqSCkGrXDONEOrjCFth1AYKN4oTNpQpREuBFJMeyqHSYRn&#10;oiPQTiRE8mbVfZdfF0wJTdLDFDicB2+iVwa2X4p77UiX2dv5OX4dLmv9xX+0qMntvd/64wMbbipl&#10;lhTcdCDPCVyrTjddoCIfQRkjnob0WZFry8jnDnvmOXwnbnUDNx1D7pnGqi5JEQUsQsZKC3Qd/ITr&#10;TW4u09KOlLZkIJRV+pRfpBK78sUDZjZj/jN4CLcn1DyzGKQcZ1N8xaIRgxJ4SwZDQgUGctwbKnOz&#10;oKEBrnRLOKkWDjzBqcetULVKu4XwdpPKxJzDZqXWYoiFpnSZcsA6QEHqwRSSOfz0Q3tvvpcpOxYc&#10;tsJSAOkgpJHeRZOefebp/kf+96aax/uGRttbYGDVDo5OtDfXA0gjYxPYzurcwFgjktESnSM1bR3X&#10;fUv7trvk3NZxs/SmJtkXMUXaFp14GlUXzBeRLJiil7brtDim0kjphCL98QUWYAEPQRo43Wezwn3E&#10;fV6hAD0F/xlOiknk6qqY7Oz30hZN9eu4Czg02BStCYTYoHDwtowTbGhQTzk+gTVtfukfLzi5fT5j&#10;T9lZ8UuIh7DxiBp/E3FRxCFcCUINftXOHTffvH8mlqzloTSxnAX2dcTOa88ffBFOOsr8MMyI9ICA&#10;ttxcxQNTDj+OX7MeQVEgmmo6yRIFGXu22UD4YhgHpPEQz6V5KsQVHuLRMnHjrhCG1Hj+NkeqFZch&#10;xYBD7/MV89gyCO0jRT0jU3BY5GwMxVbAmMywbNelFto1mlbxLaqb9qlKtRDxc1GBGVdDBKFOS8rG&#10;HpQkdxPQet343Hv25MRIX5O8Wr8aJjxco7MDo4jRneodPdM/cnZgBLvcDzdv7777vT173tTd04Po&#10;PyQmPDFING4808xQrWOqkPQcTSa47JBKUVJEKi84Pf9BUvisvB/mDWNzrRJETBOxfVh3SamUwjPs&#10;MEHqLvMD2AzCwvsnqA44NooWWSK64CcKqPZdSj/UGFrrLwrYZHNVwjPzGXsnv+l9g+tvymE9s4pq&#10;jKiXHEOUvR5VVWD2q6++CvVR2VMKk12Tdm0EZhGLntgls3EEEkiZkH1zvJvyTwrd6hi39PZxSwV8&#10;sI3HgisVB1XS1Yu7xlsJYhjAj6Avh1ahQntO0sd2auOzVXcIZtnrGFEsK0mXYHhgfASrAIxquUmO&#10;IuUljT7oKMQzmSFgwUd4x8mokyJysMH6qKi7sk4rKjclGGwkNx564m937L0DNSUgpmZndYD7TXlM&#10;33jhqS/UvfAHO1pexLZXbTAC6moBpJbGeuAHYhmhJOzUiBe2bHpw3a3f3NW9GrtxumKR81OYKqUi&#10;sirAEbMNFILCn3Q+FZXGNb7AzJ5lBg2tHKBSr6EzjS/fK8tDO9bpN/Cfg0MKXBmG/GXznhpJ2xN6&#10;ApEFis8rP5EqV+Qnuz3miiwrS8ZHynZko7rn//yzRWonbRgh0oeNJysvXCaqwlBT+BZt3XfDdYg9&#10;uKHcoeToMYSIoX8wiQ3TyCAacQd6Rc3TwnWJJMYiBeFEREnncMEiIaapmQLOkexGzClajngDS4Gk&#10;qUBTk/vSHWxIC3HLgYU56pR0gSc8HMaVxUdyLGOTEettyCHPEMTvkJFRWwxvF2vMQU0NTeD3GNNT&#10;znVZh0kRKeRg0WX9pkhjSQUlXZTsBTyDuk6SinYOs6Ka5YnmeZ8bFrjgHMRZDdedRt4O0Qi4SZB4&#10;sPfwoX94FEE8yIrajqubr/qKptZO7homahu69jpAEwwlBgUheIQNkS/Hf6AZlbMkunWKWZmh5zB2&#10;RBRv1phiAdIA7JoAEnZTuDRWOu64DLDUuVBIDK6MjFIZccMRaCXszoR5VrJSBWSbGG6MAMbDXJ2x&#10;pAamdKoGVEeUfE+vr56d4+aviuAoFep5Vbao/9RCyxtCDjIGEwG6e7rh2wBCzz73PBIa2FccbRHR&#10;o66Hfg7tgUYzqIqaeQBKqo5jCYKjC4aSo9gCVZTOcbUDjFsHdhCSgaHU0qXDkp8MHDNQmiJ7EsN5&#10;nQPlF9MKBxq5yEpZEFseUVjyH67xZK7yL1tx2qaTSXIskMYPozT8EoQKteZmDBdk2zRwHYKe5B83&#10;mAlorb2BZE3NJPJLA5gNq4UaEDcjtyGrBo4jxgBgLGg8jqB2LcCDn5HxiYHhsWG0QvsvjNe1N285&#10;0N61EnWlGA28U3lXpnr4JiU0yoYAI4vhtNZSI6Pd+OzkT8CHnG5iWDqlfStiEwB74v4dgsPMDUrl&#10;WYmkPFGknXtiT3BvjeEK6fCR7IcbS1kGFUSiOdnCp2RvyxRNFmZlTDYfL4LQTJ9FjNwiVv5SqvYF&#10;V4GdsYHCzp07oIix4B5WscQHNCHlUhu5PRRM6WXLhALKMMxdA7lhdeAkTqF+HicxIQIlj9pOin4U&#10;viLMlglmaQ1K9wh0cWxc+0ReWtXkN7I7sbChZFuy8QASOUiO+roshGEJGa4cNkdtMLxM1tHGs4Li&#10;xAGIRw12OACa64/lfvAzjDj62MggIxYp1iFPNW4MP8qTYWN6n56Wfqj9pCkRbsA2umCRod5TwwPn&#10;hrAyysAAPFUso4voCFiwv/88kTY6duI8d4Nl5n2c25cASIhZUgJMNbRuub9t/T6Mi0KFTar6KxUx&#10;mDhZYRLJCPzCSdN6RkROlBMFMHAmhbJsicVKQ8YYvjKELKZNUski6dW0TkvW/7gSEgHOIPrDpRS1&#10;gxOuVDMkeWIVPstcFgGGUktANdDdJItFuyQe0yhh9yimEsH5YTW/aGcf8CAqTc7WRMaN60nCBAfr&#10;wxnF7N8dO7atWrXKdPQMBc0Falq2jIDp7GwHiAgjQQh6ZpqJn9LPyuzRYWVou17rIVIuyVWboxty&#10;DJgNrExqLPYqe60GCZe4SK6/z9uIwEnbNU5i2v0F3ZhXgEFPj4I6ynnX1CDJb/MydRlRx2AurC2o&#10;MsJP6/obKtJMmoxclPr+Uw+NSS76QHMPhQ9DQB0mwgBXI4N9WFXIhp43OhwdGkDg2fznBiFN5gms&#10;alDNCJbdX3FVS9symHnoI8YIffcIesTxTluSebEHh1+8ZWBKP2qPr0j6xNquDqnhUWn1orjApl/S&#10;FVw1lqZ+XX0sKKEyPksrI9MVfUZBwC+xvoIgjoTwXdbkMjtjaoY6zho0lxFaa3gQQY9k6ZX+zWM2&#10;DzPND6daIAOKAgvqoj5lw/p1KFVEpGHTpo2o/uJaK9IbyUKjOwR9YrUDfxXsjm8xQKxnIYkZXqKo&#10;cRGkPHsGT9L6bKSoRIM9Wn9FZ216taI7Y4rPlR1eLHoys+stNq9pY6QN6myEoBXJfqCYlqhmBQ0G&#10;TFY7b+RKCJolCa4mNiQqHIUKFKV1GqzzUJGIH8FvRAqKcAqjTgoq/8RJ4dA/JoseQ6pzO6oxzM7E&#10;7nncig4hxJHB88ODvcMD/MF+1WMjA5PjeMWYnSE0SKkQrgiLKDnRu/zaxo61CKPKdXclZCygm+0i&#10;ixne5eSsFuIC01tjW/yHC1IIDyS9ayuOPyap7T7nZnjGelbeS4paiUqmrTK/Gp2IKCgwGDk3RWW9&#10;L3McbnNR7xj72aS07nIbfPGFMtJ8cFrezu0GgRx4l44BsIAg9s12/I3KCtYbilBlqXHnT85mdUib&#10;3nvUySsNL1AVfriHJ1Zjw0YB3OLKEoI/XJFDUovxwCR+yjqWxYxJcKHdXvB6M4HnpMCKcNbCw2JF&#10;lFGND6YDV19YtoypfVTEaOltxqbRxaF+mnDACXMmHC1yamibouMj1iIXccUfhVCppsA5JVAl5GQI&#10;yeRPGNNduN46jc3X8rpUjHTJ4BINjA31j44MAGbAqmfKqEmIjI8hiDc4Mk73aQx3To1PNTSu3M2F&#10;eCUgHEPTjLrSdJuwncz+som87Jd0iEw1KRBjRvjP6IqsgFhZAePY5ZndsSMjvmfKwapDELXdxZNW&#10;eCJUnkhKVZMm1DpHEuLF7czWm4w65g8UBsxmJzW8WhKHjMlIdeCWBXkGF8y3CmzNLW+tXbkVYgmN&#10;is2uY/4JZxA5bc3J3ooVuBrLeVg4NS7kpka2grHt5ti+1LE5J4kKiaJ0xoYBTzHyQ8IBdb4goyj3&#10;jXTn0+i0ZDukkp7Peo1xYiB5nDwq+I1gJLpoqSlDhQWm2IgRti63puNKvHRI2DWZQPaS+86dAZyg&#10;bcTooWecgE0WVijbCCSIB8IAVHxBhW0+Il6e7L2SyZjXv4MQCM6VoqMzNtRHHV7PZCiRnH1xBhSx&#10;H/HphuGjTVO9hJCCbtAIEMqM3jataNp0z4rVm9A7CEdkC3/7t3/7N3/zt1Agv3HjRu7pGukzKXCW&#10;AjFtqjDAOPxnPGD6jNdQERpH9craOQUkPL4iteNvFvQMCeIy6aLQeHarbJFaxinF7wyWYR/rWma9&#10;lJgrYGUVZJqGrav22OMKCOrhGmi1o7a266k/X3AV2PnyTqPf8RPj2+/C09HR7PR7bj3QhYyQS0tx&#10;QY5WZ7GdG8ZCYIncUltNS4zrdK1iqe8bQb6iEjCKXC3ORbmam103brOKKR3sXtrG2KCN8guFk2lo&#10;qrmtHifrI48qXu5aJx9qJPdv7e3j8lcKy0bUl2Oveu2zp0/0956hXpJl784Vn1CG//hWtZviKJbV&#10;c8Yk3VZ+DlClCJ7YyNoyWXqkIEMR+FcVGKNjQ72Nre14s8qJ2QlNwSQAR4f6z5840t738KqmU1BK&#10;w4zl1aBInL1DPHPdgbZt96zfdg1CTXD0f/gHfwCr5rnx2Jrtp3/u53bu2E6P2vuJqBn2dUG+c+fO&#10;4VUIXeRUjxjXplSRBgYDyWC14+HzDJs06KA5+QGBSWu81OXwoPBnqqB1HX3MO8y+rhVjwM8ItGk+&#10;47ADmg86Mi7XVBJ/2x/8cN3zT+Cmzg8/PxeDLcB5aD4eCktG6qiRMTf+MLCgxUcYXIuJ9bavdeAW&#10;MYJYkBMJUSpC8w8wQEwCxiHsRv12mIJ5JKecHM3LAb1UTMknoEtmX0g+zJaFKuDuMop/QDviMzab&#10;Qh0a+HjWrtp4oA02h2VoIlpYMrWqxputOQBkFBYcMcrcj/hYP1IC/K+vD54wWsUJBDQM6IXTFBkZ&#10;PXnilb7zp2Bi0REK+02qgz/8YOEc3G/nx4KGoUOKIAfQ5UdRz0QwI2Unpcw9dybZXI5h+Er8Hhvh&#10;Uq3NbU0tHVb8qudk8BBYh+p02AMbzzk4nJaCJrcRbg1tuADdR9P+4A/+IGMJ1Dh/7uxHPvIRRSwV&#10;uhPVNN3PETFG+SOkJ3hl68nGSKHNYdfZX7KQSq6LNq1Jd7tMFGdKLmLCZZaeutPhQVuPJefKNxrH&#10;oRwtEws/1MwWBrqyJOkSZ8wFoeL5+bTT5HveP7r9bvt2TgE5beo3VWJZxThnCk1f/cPdc2uLbcJf&#10;XoHMHqqkFxczsdLwq9EW7n6NhZPUnrNnz2GWJuANcCJDYsuz+Ey3xPfmlufPxW+ZfOQEgQb7pKUR&#10;zsaJkrYyvokfr2Vn686WJz6cPXX8/JkT1kviVK9iW0lwqNRqVbHTeNGGH8S4BLYXCi87HAM2dzLa&#10;jc+Itje1dmDmMlKtwwPnqaBooqbJL4jjDfX1nnqlp//Tna21MPZgRoA6gyMoUaPhVL/l7S2r92ze&#10;dSME34c+9KEvfO6zlfDTG/yaBWbjTlx1L3k3Jg1RZtvqmwbfhUiYBT8uzEZgvqnM5PPDDSRPgiBH&#10;1dQ6ZG8JZCsMjfGCkmge/oRxf/r0WTTPUXkoO9t+Bg/uzSIAD3LyEXf5AkrN6TKJUrmwPwDFsEt+&#10;JfccvLJz7EAFvVtdj7LxsydfRjGc4/wMPwiREoYJToo3FXEzFwmNqLD9oGuELlUMsANFGipgiGn/&#10;hJM1G4y9rpUbYNHh7YCTa5f4QP+qqRkZxK40L68Z+r8tTYiAT6L6FLXkA6NcLxrR/sbtX9u0YvOm&#10;q24EMX/pF3/xkc9/rtjI2+66+30/+j5rBsspj7KUzBRUd7JTLP5idQObankgfK+bZV/fxl4Wc/rI&#10;GDeoj9tkjDSQA4IrYvnuzI18eCJsmUXnP010a8AS9dz0dGNuA15elH87/uhHFmXs4fU2ZNOaYyW5&#10;vhCCpn1vI1jOj4BJU4rKzj+0JKNKL33QLDP7SIpyRGWxq1ptqTvEo7A6xT9egXIy6CXt4NDLQk/l&#10;yJ0PsaKT7ZDsIqmRsCZsVufgqMIkmT+k+lmgSESNjcGL6OunpadaUmRCXWjpFOLoYH/f8SPP9J09&#10;BdPP0Tzu/eFgd453U1el2LfLGvRtWHrJSU+uuk0+hex0pSN+fixdsvwbb6E9NBYnNXEGpVkgPdhP&#10;YYwU4KCQklk7MYr8ClDmRR04farIjbJIYRbiqffed3/ZiL/5rV/myjPbYPmz9HbQ1S5zDvsp7h0G&#10;bTJ6PTJsTMmwi/HSGc2K4o2F12dIxBiVzGYpaP3MzK9IOhNIFsoZtOAco6uI84xnRtTSTyU8P5/v&#10;ZLNIlpUKNGQo+aEU3joqeYevcQeUXFf9W+HwymZK40bBPSuRdHBeIEtd+b2rKPBb9eUMVZF9MIdC&#10;2zrBXUFyGReArcHimgvNocCrNbycHe3i4twLlU5qnbM0hOwh+W8SW6o4jg9cwkESfvqxxQsOfObm&#10;K5DsZ2Fj6u9+ZEj7+s8eO3roycG+8wxAu6Yh2eIB4mI0JgRpCT2MqE3/sZKOYj88zaDiyjPymoAc&#10;fBKi5JsxBaz8LzJOdKI4YDALySxKdqtguySgpTlTeCzASzuAriOTwJP9L+NPpIBx0TV79nzfD/7Q&#10;hs1b8JiNW7Z+77967/4bbzBycCgQEna7ud/+kkAaugAvwBlqddVMMO+oz0U+TuBkWJxWib1WUcg8&#10;DfYASfhhjuIy3GIWUlGANKfiPzm+ZYHKlkRamWaFyWBU+3D7SVa105K3Elafz9hr/OcfrNnzgIt5&#10;CWgZ8tknMZYqD6NlZZo/FN0YD4PjhNFuRyrlAlEdYe9htQSUonnGBcaonGBn4WSO1ONPLMwAdWHg&#10;IarhGiU83HqM+jbNDE2SqeR32gpLldGEYWT9FWZIY0AKIz1LM28EdatDYL6RofND/dhQlXXiZC8Z&#10;D36ajaz5BiPP82UgOwU/8opwaRFZ0D4Hg0OmlWYNsT5PjCB9BYeTbm5LR/fqob6znrCYLSK3BGdG&#10;B3qxUfeaoU+jlhxqADE9FMLCd8JvLuLV3N12wz/sWrG6c+UGLURM45lSLe1gPbNHVno4IHtoimtJ&#10;YPOJ1YLBY7JbqJkHMCjWTv5Dcz456dOvMEPMS0Fe41eX+KfAnFn/+FsbflmqhlZQhD7rKEv/4tOu&#10;/sSP1S8msufulEggI8G60kCqHEsJ8QF3g577kag001aZo64KaynrqBIKKAirAkbSZGKp4gwZnkE0&#10;A3qOUzIbsOk1sWjqw+TDYGieCw9vd2I4eFwJQmXynCzWn5oRpKnOahJb5TCDN/xCA/BqxvT4L373&#10;nT97euDsseHeE0O9J/vPvjLUe07Z0pGSrRWsZVMzx/QU2StJTMtvwE8FePqcbD9+0J9xOV0jFRxJ&#10;TUXcT+afon/UVyinYECP2mlsuKEO29q2IaFh/pEDUzJeKOO1tGBTA+MQXgpiBKsrw/aTRpgc750a&#10;POU6CfO9GdFRuOKPo5U2pA0bD4QRIsEy7QiQ+Nz0mJbezCNY3HCaO4QjG9Uz5KPezy/NhxnPDctY&#10;Io8VDrdHCb9pR/EuX7PgsUAoomY3jWZHz6hnHWhSHUAGd+5w8UzZi7Pqh8XhAAP+FwZca6O1BfVk&#10;CzilIBxC8J8xm9LdjaEVlcMds3vGqkJqMMAARhjogzIOrXTE2dcADv03+XC6VopIOXtbsqQyS+y0&#10;Yo6y+9o1lHgk4hW/4/IpIwOof+NKD+Mw6phVIzdpiGaGVTRQ2UhOEjYm0k0TuLHITrKmfZ/a5rHm&#10;34n3/Ge2sDy7U3qptNY0GRUdbWppn+Z5pIGhf4FY+cDxrvOfHNWaeKR2WGfWqDWNy9a1733X8nVX&#10;dXR1YxontI1mDYWDQBpOH2bHmjFesL1jZYFkXPDhGkj3q3ifYyo4pXuZRJLHzgQMWWv6TPV8Y2Aj&#10;uT0JKyFSZ0VgApTsX9emJK7LTQpWTDOjEtn57zV/8eMNC2mn+eDU8M9+uvaaB61/C6NL1gOc8GJ0&#10;2683IYqmYJFe/taGnGRzmhau5BohVPDBLMuZKNC1oKclnH7zqaJUPAl/Om3nVzv1BZME/yhB1A/o&#10;aFZvK8aIq2donUrdRTwJ2Hyo5ZBELG1mZ5AUB2eVkLcvRUU2inRGh86hdI9ZIBQ6JFlgseZGTWew&#10;4Pu8HpW/LQXliGF5NYKKvgxLRASPMFXRXJzOi+IL4plxkkQcPybsRm3RnVf88sPd3omJ4QHAqbP3&#10;rxHTc8OsipK1TSq1bjjQftVbOnvWYdqtyei8ommYG+MPWTtB9mhORKwulE3eLG6yTAQDuHjCrYII&#10;4xAqn1kUmua0TNusN+ieqTMeAfMYkJyv9MCIHulaLZ9kU0hyLgu7IHiA3VZossNxcu8n//OCcFq4&#10;gMAtDQo64pni1zivRJ5DOTFVy2TN/XEMWmiicHIUKMwtuz7JJ1EmNCbtWpn4jJlbN0aRlT3gnK0z&#10;ALxXZMq0cmICAhhgN6dWHQfHoTQrE6+qreY8YR2061RnjUpr/VIED4aedrAeGuw7O9h7arDv9Ohg&#10;HxZYZ3I2Qm32c8Nlno4lYyNgVhj00GOGbzhaNpjCeaR5Z573E3Rkmy+utMMspUS9lF6dFaC5hImm&#10;+EqhCXtf/Mom3Dhs5uB2XM38ATNc/BG+J8dOPz585hDi7CCiLWdlbzmmCuyVUq326f13adOQxO5u&#10;QxEhgYACyUJcBsUKBEvTN3IIwaVqfLvnb8R7XQ+fZm2mCRf+uhSHVAWgI4C6vbQJlC7UYsaleUl+&#10;jyeSzxjeGScWNvaknDgMcQjZ+AwX30KiVB0YMcCYJcaAuLaQCMLIhHN1sEEYbBKMnoUxcSe0SKjI&#10;MEySLz6Lz3jY8BCzpQyv9Y5iD+ka1rxrUSGs10Gl6vN+rZVhDkY52CBqYo4aOKh/BJw0PAB/inEz&#10;KCUEqdOw+znpgeZ4B6Txv0208hHI5+ND1l7iNauOMltotjHM4tYx93iLUzTZC/BzkMmFBZy42Q2W&#10;rB4bxkz7+rOPNQ89A1MAGkJ+CL+VPJdMJ6hq69s2NF/19rbVVy1r78Tya1rri6rHlr/hmempvpOw&#10;jhi5O7mFGvHSioWu8MwdxJWaccBFeHKdURp6EddyJQYu0o/hcueB0FUziQa2c0v8bZHIZQTPpmhR&#10;ceGWmz/7U00Hn8SHiywyElpkaCbZyYCyFnaB0neBGsHmWjrlp5QZiegN/ZBc8hN90AAlLjRs7DXa&#10;6M/1KEVnUg2Iq/yJFBFdkpoK7wAvtiDxRt7CrYHBFbqh3Bz28FatrFBFHFx5IygkZpMY4xjg7Dr8&#10;nD/Te+Z47+lXBs6fwpp4XONBNp6t/yJMLGXs65u5ZsVS8aSifRYWwbtiX2p9cYUVUfHI0QsHKmgO&#10;59o8M4ciDbl+1E3SNxgr/ZUtRn6WhQHlUzc5gnZAKBkZXgyZf+oiD9bU0MujL/7F6JkXkJse6Ot1&#10;mRXyBzYlzNx4AUufY9Ia84qETQpReMSpjCX1UgEa4TgdaYweo2WydEIamv1C6Gk+K8eUs3iifjrr&#10;mRDTZqaUfbLiUhoq686IlYfeSf9I1XuSXclQyLcvQaC89rs+ULP7AXOLhwd9k0gqN5r9VRYJwXMx&#10;ns5QBXM42ZFhoPEgaLNb7T8DM2HoGM6lp+QX4bKibCuKmaLBKU736uSCokwd8qTWDLQAEHMwRIbY&#10;N5ZtAH4wUcmZHBbOqQWhcmaKvtR3EYEMYKjM1E5lt0ZTQimRfcFMZY5WSB+rC0NZMto0L3Q5+/cG&#10;qmVwXXP7cl7jXiediWlOE6MQEAMNx/6yYaqf9OG3SUxJTfl1VFE2/Nq21K/Z37phX0tbZ2MLlhdn&#10;jp0LU6oqJbOH3ysMlPjBMYvimUyHHM7At/4Mux09LIUixDgiP9WRF1ZAs/DBRMY4hgL0F1a/plRq&#10;jN5u97hUp+ZrLA0tfFy9UaasMpHvfuRDC2qn+Yy9uu/+KRQZ5VeWkYDrkCSMuceFUSyFbmRL0cYz&#10;QcnTUhw29szf+pBdEBJB3TZVWC7NM8616RFEpClVeGlorCCoeS5oairjXkftAtwCqWYxMvXp316t&#10;QbLQM/DCLYHwtXif9Uj+U4xkAlViyQStDJ5pBuGcT02vCrMrgSkYInUvmECWWeFwG1CB3NKxwqCw&#10;NWlATQyeBZymBo7Wn/4bXNikHE/mvQxHI8J3KnJTV9u9v37NPmyy1t65vL4ZS4JhRV7UsigExKX8&#10;gj11VzBpkWwcRynezDn+UDQaPU2Tj0NkT70kc/k/IlLGnj4k08mybhpOMkRynz3oPo8PcJ8L1HLU&#10;OuQGr0gKI3hIl97/+C83v7CAsbdwzV5+omW8qZOjpWFGTBPPjG7ntkoJKNqdQuAwszJPZ/Vi1GVG&#10;REQOJ4RPm3X8x3CyaehhdriPgkqXRPBQjVHot0R6nLHDBvXDRA3gPUmoUD2mWXdsKUuPOf3OiR0Z&#10;QvAbueSIOYTvLfCttVHSGBp3tziUiZk+/ZWIUnpCSAzrJXbXnk+mXha0Ms8yhEpYUntmjyehMQ3N&#10;bS3LulKLVT6LDPjQ+YnB0/VTo5MnvzA1eASvaGmMJwST6vXT3mFblgSor23qnurcgUXJ6zvX4+GN&#10;LVg8tAULuDnDqzL8QAi1jbuau+GOpZM4nW3SZAORIRHzEE9H2DNCwiFMJVsFKTzJeRQzpH0O29sF&#10;qIS2MTvF+2u4Bj1elGoSwkg2d+HJFt1BhLQAy5uf/pVFwanpez44tvNeA0FEmLZOd6JMuJvZDkZv&#10;Ydr6W7TYVlaGk6NqVk3pGtsG7EtmGBAkhwosVLKynoZAGwEBWeLMrGxyiNZEH/eDYhkl0cSqNukc&#10;VKzxVmGOQxIlpMiTKvvCvpYmaITs9yBn4yBpI9JHfVA5T3KWY9a6O5pwVRrnkm1WZt1lqy7zYWiz&#10;gjuRVbfHpcg9hc9TbSvWNbd1el8frN7cNH52+KXP1w++XDd6BuH/s2dPN9ZrqamUQJJwKNlL0yyn&#10;gBMyEi2Ny1Y3tG+sW39bbccG5I5BMWy0w00MtG2kKzMdTw9UFBqZtVa8qGDcWm+g/eB1jAg4B799&#10;MvnvYsakZJJ8DzekMCyz0KPktEta2eNwasUv1UoNAfw8ZnKwOUsFjVmsdiqDU26jujdtF8QMngwS&#10;nKHriaWOvMijD7G+g2dZF/lK/bbDbdfAKj1cLjON2D6kER8utWdz0Y91wspxOmVjoIRoxWGTNV5C&#10;X5S1F/yK88wd/8BjpdxC4GH8uD98MXfB3qV9otSSNG9Cf9gTi/45kZprIKRQs2yWwGM9XPlo52G0&#10;DJqhncrglDWHgDQnlmobmndcfwD7vmE6LeqDsT3mX3/k3x5++NdXd7Wi5yfPY0mwKZREKBTqTvjt&#10;Jasv2gnlXIetH7GMwZZWrGq0ZmdT55rGthWImntCGkxoFUNiIj0lea635JMdnWGmTQowOeEWMLNw&#10;PSu8vCwEy3YTwOw7kRmc4S2mDfNzMsz88AzOMnHjr8xISlc2mNe0hXupyCiztCMuYON7Hv3FRWkn&#10;bJdWu+cBMqv4NjfRHcitLKOL8QDWZeOsOqYVaPNcCkWQCTPJgqV1vyuCzaN+V4akQy9OcHAKuj1U&#10;Zg9oycHu5hILXAaI6GGtDMIJrKFEVZiKu/l8IcraXzOR2EKaQtx7V5m7eO/M8Q7LKuSuNRWVWMGA&#10;sVpUEVAA1Vo3cJXINd2uK/BWGZxmYInqr8AixQhEyVDE89bv2Pv13/it3rHK3Pzkw5/62Pvf1VQz&#10;hOtGxzErFM7JGB2ngDH+9WQq2re1jcvqlm1o7VrX1LGyZeWOlu6tWPpVqTymRjxTEM3AIkcULzkh&#10;GZun0Ds29VyvopkWMVvWCkokVijP+tCWuWSoo7KZ+EaRqiVKtThFFBWvzKySvaZZQKtTZktTBp+V&#10;/S9fZ878yTTJxOR9X/ofi4ITtNPUbsLJ6bIy2EgGZLkcqHBMzziwDFB9Q6n0wSAx4RzWsywRbU3W&#10;QKPjDTlISMzIcnMQPHKImFuqpX/s/9iQ05JahjHnLHjM8GQU1CUVZANVE4c8oaiQ8Ik9eZta9LbR&#10;FG1jADfd5apc17lS0WmVIogPaa16rhSrFJC6xG+9HAo7U8RVln9huU1DlCkx/RDhgvPLlVIYlFm+&#10;NrZ2fMO3fjcW5S0+Al7rH/+vH3virz6EJnWv2bV6240vPvSbrctWNHVtHp3CthpTrT1bWlbuRKSh&#10;qX0lal5Z5oONAlpbM/N5sEBZr8AOIiPAh5MxBVshPtsjFv9EnUJPVjhyluyBUyCEPvTwyzCRX8wl&#10;//1METy8iaL4DoaJvpW8Bl0fbOl7i0yb7koOq27Xet0UQ9BOrFifoTVtSiPdcufDP78oOKGifPLq&#10;+9zJCFCmwcmCRIQ2majJHSQwKd0ZuUkchaRtQhFbRwECfKSujCi2XgG0GHN+oAaH5ppXycGN3DUV&#10;VXOj2CPVs76hkTiLNqkFXm8lnhfsdtslwOl68g8TW9scYlPAZuyI09aBzW04R22q5uypY1g9K7mk&#10;NtlhaliGKZ9DV0EzFLXTCfaiRxUS2gOlLL8YOoHqjnLXoJIpSN8suMfWVcjmmfBJxA4eBllzk9NX&#10;8YQUx4QOxvrI2OW+6cbb7n/zW95SZueAICgh//Tv/MKpV57df+/XjNS0rO5qqm/uaOpY89d//emT&#10;x48uX7vdC1Zzmd60wQ8eooqhktFOoabpFRg+bRjDDRY84jbw8uinmFPspqcMOSduFMe6gJfI3LGb&#10;8qly+K4MFep+8VyoGktw3W2oxioaUm6cEcTdxNFBHWh5f1//i4cPiwG5kI7rzsqMUPScjFQzdevn&#10;PrioQDngNLrjABhBypqrrLhgyGPJDxQpelfSMOJgnU5WXCaoTwbwVLVg7WTSm76WaoSTdhDFxY6C&#10;EFey/3ALir1RmMryueF+rCCHeQYYWxataWMy0ZC8ThRxlU2uD+MGSwDiaZ7NCrXE1Z0bmlo1p4pm&#10;jPW+sihkiBOvHB5DNFkC1bqCz+XOMS4Q5DIZXhHFPIRTuJC7cQ2hQukcKmWBHA+QMyruneIkaa0I&#10;UyRaR8UcOAk9XcgEFNwwiYCGWqpB7m8P7x+5oJWr13b3rOpZuQp7nGJ9Jayqy6tmrEKTxyUPmbn/&#10;t37jI4PDE92r1mJai3cAckSBXmRsMczuy1ygtW1EISUuTcwpFVlj4L406NEdVsZIIJasGUe+U4wu&#10;i2MDyddlsw0n7TsUfEyzSjw/azxc6ZmomI2tdYS5PyWGF5+cHFM2n8Ewp0yQ08ca4GiZtzXi6E9f&#10;OABfgT4eo0qqIuYLlLd838+O7rgntIo0BOCUh0E9pGzNSDC7qJOBClt25plMbpv+RIgMMq8YGvek&#10;/IIWbEiWpEMxKk9SWV4fsAQ3CUMETINrkXsFWze3duldeDgtLgSa2BwsHqIFYCizWVsJlzqWX7TJ&#10;4WHjVDMNF855mynUCR5/5QgmO3AMUzQP7At86jI+yyznuww2s6+pb/XLIgwUXfSdIey5KApmTzD6&#10;F/JIlDKc+H9R/4Qc8beed9na0t61vGdtT89KgGf5CqywvwIT+VGZWqaFApNz/+MW5ruwas0ffOyj&#10;nT3rMf8SWNIO9mRKr1ydH6Nwq1Pw2uSGdZJc6dZwypZVEThCghBoBzWNqTLn5I0UkTL5Yzj8VdGV&#10;MANZ93FSaWMjljDAwoadnV2ETStkIrahCvrjRZie4+nYOMKNj9INXuUxsirDPquYEooyae9W7hqS&#10;JOM4PwZn1NDJWz7304vSTqgon9p9v62mlDQiFdwaEDV9CP4wnIyuBKqS4jKByEbecDbZhK7dZqIp&#10;JevceuslSyCH7Jz+pciXz0OHeKgPP5g+cPtd92KFZ80n5MQdzEc6ehQbd5yQ+LQ5FodIRjWSHWLS&#10;138IOrQJGjFdavDkieMu06au00RGwimtHB/SW6uFeT9W5yLdZmfAXOdkWQ4O2L9/3ykcJ473njvV&#10;39eLEnUvgWQdrxdp2j9Ar00PsKhue9eK9s7u9o5OLBuKhXiBnAWhchEXHDt+4k/++OPr1m8Cg9oK&#10;8lTptNgGFTr7JfPEcQiVwhJONi7Qcu1PIxxkE8V8Y0fW0sHx2HyqkKzPusj8gz+tMRDqACkwGRQz&#10;GDEPG1oXqqbYR7wDLORZaj7QQnCax93j5QfirowltMEFnCdPnsLC+lqry2tXBaozoqyd0PKb/u4D&#10;i4ITVjJq3PtmxyHMJZYnFh2gpkPEVl+Glg8HEZJ0CQnkrySujLdSUAJypORa2wAoTZ2QyYc1N7Ti&#10;mQ+afCDfYB9mM23bvgPrpENQ45mYaX7s2AmsFcHJ7Wk1bdPRwQYPqhW6gszsAFjB5BaWlOBvaED1&#10;3smTJ2lAxkyHMOey+aQr6VOY9bwUtkV+6HOtw+wVrUBBcB92GLv11ptxPU5Epa1EhEnne2U0akNy&#10;rmfI3xcBjwu9Bfz0N5/5OyyardWwuZRA9M2tSRajDTwX4LtOn2vfqYYTb8SNZVii5aIlK5JAZsA2&#10;PNrQTvwrMTpiHm2Y+knnraUZ6wpD53gVLQ+T2KYGQA51l5IiNiyp+tKcETMJmm6/NxiAoLKfHyYi&#10;+oVbX375lbPnznl58DBu0+qRMSLqHSBw89/+VOPBBdbZm8/YG/n2/9p83VvwVpSMpu6H7WzKetjK&#10;4GS9ZOxYqyTgJASJ6o53+wmcDYu56youNnhsP/ulYCt4xhgz49AxPYzm8q7lt9yyH0CifBobe/75&#10;g6dPn8Et9PMwBqIaGo+LPUNegYppOZ+kkNJsheBmmoPn+/ogt7gMnYIZQFrsSpA2k7alx+iqNs7E&#10;rCoXWbtHar42fVAUUv2j4YclFsqibRfK+pfi+mefe+7Rx57A6vN2NmxNgWjmdcW+eGDIIAW83gbq&#10;gLyWBrCi8oUp25wsFU1S1VqIHi/CeyE8HddltIDfIlxMb6cR20eALMiM4SEeYi+p6xSlLZQEAwWE&#10;FEPNpLAYKiLHI4t3u7oAowHuyqaTr+SLxsaxFAIqelnDzuHzVikEXgF1EsSTUzf+zfsXhNN8853w&#10;XBhPsHwcDGVSVOBI8oAUEa54wokiywnLj1Tyy0+yENIyFzzBq1z3y/QFO+C79HQllHgeSxkryiTS&#10;BJZkGdbt2X31/fffAyzhMuw8+9hjj2MZFLC1Fj5ifT+FjRQ9+cORKa2a5I+uSLH7JC3lf3n4g8ZA&#10;sRZPI/cKELkg0KkrtlidtmOge2NHVy5Yhl1JuXu8th7lZFZYL7DUsxi6FMC4uGf2nu+1dacMqdTR&#10;LOHpsPDdcWuE8Iu9LbJVhAkX60ZpLQNF8xI3pKlJWvB11erV+2+88a1vfvC2W29euXKlmPsVbA72&#10;9NPPvvzyUSxOCgGkcWStupfiEdLD5E7jxlSsTLuwIJJDG0a+VWxxfNMQU9yjzY7ye/jSB5XYe+pE&#10;LAg0V7p8Gsnn005j/+QnxrbfrdX7G1GQb0PZUgb/m6RJn5jCQUuaT7rQwLBhlyvr/P5sAOADZL+B&#10;aj4GtcB5tmKdP6JoFE7xHKzlCzkKTxRPPnbsOBaQoP7RAmZ0+7Hc/hh3EXfu3CD0G7M88wPznxZU&#10;viyPCtzTEydPmnUQ+MZXCEIAmRZUxqHGicYefnMZM24akpErCyHNX5A6HfXqFQ/cdw+uvDi+v0R3&#10;ffZzf48Nv7E9ClDvxaozb6Gj0B5W8jg4lRJ7b3tSJ3UObTn2dGIcgoPjpUFixzVgWn405muLwlOI&#10;dqxduxahR0RSQCxMhYGP62GSwxNr+9DGC+uX6mI6r5eknx+eI362t33oeVZrYUAZ53ha5mHMyIGD&#10;zWvUC2e6BKR4e5KxfOBiZ+My8I+N6bH69vi4958VRqyIDCy53c6ualIjPyT1Qop7qqSLKiTGDSS5&#10;Y7zORCRKJO/BjsAJzQb0WbrLr/FYgoFv2r/vmj1X4xqg6KmnnsGCENzrro2L8SseygUNOOrDw5aI&#10;0dKAeZKg07nSWMqo80jEkBRmGaRLJLRSItI0QY/Y0wRd355yMArYa/4i16ytq8f6MZcIFRf9WIlz&#10;9lsE82hm+mkGgOeyRg1KCNQUcOHAUm5KDTFKoQyv1ZBZWbGBqZU9PXfcfusD99+LEcQG8rB/nz/4&#10;AjYQwLUgDuL7Pd0r8JsLbnN3Se+J14QRzQt++IO3cZGail3JvV1lbFkJ30+bt6Q1sIIqHvuENBqx&#10;GDZ4TUQRlJvSARKRxJJVYhFLFdJ2PmOPPCG4o8M0Y5jcNJ+Z7hlIUaSQpwTHAkHGkmGRjCKcYq2p&#10;/sODZPQRVCAAdum0VUlcaq0IW38cRQzGSg4G3GUoyVeOHoPJizGwrQ8SozFopDMMQKZEpw4ZGkUB&#10;4CCJNacPC1SeLMSpUz1L4IrTwnVIFgbdHd4wtJKsMSzjt6+32WBthjEDb1U4Nq/aZZbKMt0JjBxE&#10;NUiwqRXWHMy2evYrkhCSLYw9CwWktIeXxlCFzmD/jRvW337bLXfccev6devwIkRNsWPyc88fxAfg&#10;B+EHHIAJ6qHkuTEPqACPK9TDJpfiIrHx20s1enlG7YukjSh5ffypK/OQ5ZRAeEFuOVbEQoMdl7L1&#10;r7IW7/kZYy09dgHjsACc7GZYACPsg4768clrsmVMi04rvieFZNlmGGkGpRFiGyBcJE3fx9OwB7g3&#10;vwj8WKmobM+3YMG8W26+8fZbb17e1Xn02PHnD76IDRqsi7QpKBKPbYgje8turqjc2qrAE2uBveKX&#10;m6P/BVT7O+nAp/CWCnRzMjefEEnDehZ+qHyMEjyGgQrGkSJqRXkzXd3xjLBKw6UiI/wChnDxl4KV&#10;8ZCQP9QyrjsJd1fuj9cYDJXFztlxsg9phRaGCcUfA0sN9bAe77zjtvvvO3DrLTdBDoL78RY4uo8/&#10;8RRCr9g6bMOGDYh2Qil5h1emjxDU4c7wFJFMfyl+bWFE39fFJkilcxMJ7h7vXZO1cbIN/MAT4abQ&#10;KG9KxkRWODZKwUVJRCqzWDIpSxRNXrYSjBUQegE4CUcRjUEj0ENQ0tIrECNVTjkUBimJa3sv8OPw&#10;XYK4jIlQONzakMY6J0LzrgCbbEgpDVjekFwQbJBqOAk/HtE2EDfrdm6Kg7xeQyOqAEBLjDpepehQ&#10;7JBtXzkpIKlK83zhyFFqc3pkllKVgwvA6T7pWTEAOWavHK+0EE9JnAdtJJvVdZnEkkHs2sw6ywqG&#10;6dJeAtJ5UDJmrGOzvrLNXRrFJC8kmyId77Q1hgCwuP66a++5+y5Y5tjIHTyTFQWzeSdPwtCAsQcU&#10;wYPi/mDKLPkABhh7ammGpAR7EMZYtawQ2TNgbECT7BExcBAipgJZx6IL4UIHohjZQ7cwUriYbIwg&#10;pCvcnS/JWmlaOCrkYiishcZhgcieZToo5aIM9BsJAQgDR53NOAYPSS/shc8j8SWpTNMqYYxfozMQ&#10;PTDtAAZruRQhigo9AnFyEinFG66/7s47bwO5IdKeefZZDIY33lUIigID1gFXrgT1W1s3rF+PtiAW&#10;pHKhepvvVo9ZJaoxoR4tKNxkqo4EMFMsp9gd99O5ZN14FGUS2N4TVCJLjadFfa5qf82jJpCNHwji&#10;hQbl1f4eJEXnPJJ5SGNcI3JLIhbORICXWkrxT3DsmtWrd121864773jTA/ddtXMHzIQiC+LJiHYg&#10;X7x69WpoJJUyEWbJCw1jGJYeXojR5R6WvADL03ohXuS7ySf5+jweQaywt5PZIfmdH1/woyxNJQA5&#10;40GxCslJmw9ZYtLomAGwBQdmPjjZjMEjrPfh34Mo0MiwdLkTVlrc2Ckkpv9lQweLOpAQsQSex71o&#10;LAw0bNXuKJCYTFf4ShlLMhkm169bCzsBhQ5owwsvHnrppZfRYS/SmzW4FTGtZkWBkLXAbjQO9GE8&#10;9FgBXD6YU4n24TKoEowDK0RCiu7jM5ksVQMQMBIrRQntMeEYUAO5fFzdUbjGQMo8altJdbOlsp0F&#10;h+fVuUCxH+Y0rbhJhzAwiK9CcKJ0VhKvNHn3rjtvR7B7z+5dKN3Iuig3HlfCSoeBh2iEwwz21mYe&#10;0E5oCYhGiVZfDwsQZHPiWOUOacsmJV68i3LpJ3ZucDENO+LZH1KtOQjhP0t1PFZOFpjGkm2KjCX7&#10;yjM7NWv759dOdREJUB0HIqTeNwJMDDdGxTUp8SrRbCDRuHIEQj6qGZRSuaMdpZmwd3mBfKkSkBIL&#10;YvQgkPZeu+fGfTdAPgEbhw4dxjBAKUnS0Dq2WZU77376zOpVq+yDwaRmvCReIDALUZamYe8Zvsn8&#10;swWY7WM8EB3URJ6YvoHnWwlnATZNmHnQdMQV8i/0Svv3RBdm8hn8l9XBPeuWLbMWDc5LujrZe4Ed&#10;X2DhYc5Dz7B7MsLfc/UIDiyMC/QaSUJtIBSlxnNdjyvBbCYyYnTAi+PyrCQaHtYaStyNAe6ZveO0&#10;MjaXN8KP7CBZVB5029saCf0rRhUHWA6SeXJ4XVrKDbMRmI8Kx2s+OKFN6JsX1tLCwiPg79OnT584&#10;cRKd4caBkDTcQ0l6kyI53CZDSDVd2Dm8pquTMVC4lmipU4AW1eRkaVpfj9ZftXP7fffcDVMBhHvy&#10;qWdeePFFfBCEYtEpmgEIg8p0tr2c58bhRTDEESbCIDtCKJaIf0JtOqhIooZ1xn8cJ8mkT5zENXoo&#10;RAsuqLSOlanpm6rnS3aj9bG4j6NHFMVmUGNo6u6rd1Uo5yocvyW5DIMI0xomCKVLVlISBCHbdZ4p&#10;RFE0TGgpYQzNrl07Z+0UrkXZF9xdDBnGBaNTHKy5Ws7gQV0dZDdux0BDkqqaaThv/+OVyfCjJJhW&#10;euOa8irUiCOK9xiyV/EA+NfufBZuEp1OQMnMy7G8solkBXuvElLPByfMXoYcgJ+Dd6bYN5s30D+A&#10;ch70B8yNYXAVAj0Wpf9sL9gdhE0oX1Phb4poSneKEFnkFm9mPjxq3w3XodYBjuzpM2cQRQVJFLWk&#10;prWnZFObBaoK+DAumoLUBo+g2+ntbjSbQBK0bCLRNLUeyioHQxOUeAKUhK4jLFIwzgESDkBURgtR&#10;VnnJV0wwlsnkgIoODOxmZZ8rGZVX/xqERhkKcuRGhwWBkx+Rt5VfBSKw/6oux1DCLIfKndlgPIfL&#10;FvYP4FvI3ewpVdI1SEmAAIjCxaYYCIk2OFYiSV06YAN6+XhvAYk/vawwp9ynleUzlvzBKAL7hEyU&#10;zI2xzNwizjPPmZEqOebVTpw9MQySwHZCr5wsZ5pI2EDYHvtnoiOMWvLg7maMCihQA++I9fMdHVzL&#10;UjzosIAlhHmOQn6CBQ0o2brn7jsRS4UEOvgCJnS9pGQ8sw6OOljnyg0llxtLOJ9t0USmSRiTXqPc&#10;Vp+5f9ZDgjZaYkj4sHpxfSzEtgKPpUdkbkPbdTnhGgaeg6BCUbbunDrAD/gJ6ZdKhuQ1uWbjhg0Y&#10;Lsh3h20DSAlOEXPSFiNiVv5GH3ELwg8zo164/vSZswgdwSoB51xQIa9HDQ+HZsObwEzI0HhobM9l&#10;V8qrkQIy0FF4lzc9SW0X8tMhKR+z9Szu8ePKBBzF1EVmzmTbFJyoCgZmXt9J4hn85FAE+Bcd64Lb&#10;1NnBjZPa2hSbVuJJAQT6G1RTLOyHTsMVTrqJWYkl9MJpXN+CW3u6u++4/ZZbbt6Pe6GRUK8Fujg7&#10;5+Ado6KKWYd2UgoV6glRQU/FCVtRDZABOQHHGk9AAE1DEO5LZn0Hc7IO8TjZ5SvFQ8LpoQBjuVMx&#10;AZV2d5biKTgS1ldR2clAaEwZgNRE2fXE5J6rd11utUVF9gDJb9x3vUx6MKXW78k/Tt5p9ouNFHyH&#10;3xCCBw7cCdVThBNoAK0CLEHIrtaMkgsybnE710BnUBaifAwVJDiDCBOa6hiy1U4ofDbDaknaSegq&#10;tdpJZe84pMMyzukx/CkTBvPHuSOwA+74gJFKsU3bJZVkm0qEnA9O5FRB3HYWGoHGoXvgsOXLO1f2&#10;dCOMAze0p6ebuVTNGXZhCHCPtkqQq5rDRri0E/jWiRl8u2P7VoSDoMGOHjsGIGEYcJcMPFZPpc/u&#10;D1WTZyw4GUdvLU3CowyScWnHTPCrcwVdSa8YT4GkcjljRAWIjDCHgLERG5zDQvAgvpLYU5lhxA/j&#10;3eqjxyOzHT5s37513bq1FUi31/ISDOLWLZu5NaBEZP7JIUqzsvfL2rxpI4RgoVAmJJTiVQPwlCBz&#10;LwhI7jnHgOqd78SfeJoH1FXtVjYUhWnA5aLmwzHJAI9sQiON+iwBiW9gaoYJQGZ5FYpKvGGBGCmP&#10;AkhmTGqea5zmhVNiMfENG8EJe0M0/7ihZdqJzI92PFEY4IEzIDpbpom0EAn22u1OIH9380037t59&#10;NXbCRBz8+PGTrpWyOuIiGERwVMfl8IOn/eFgS7i5mZZYkWliKqsZ3J7Q8QNoSAsk585kirliENZ/&#10;DL9bnqOivtaKDl+hCay1a5k2ac/xQJngNFYtHXAPPnDnGsebZMfbV9y6dcv2bdteS6BU9m4QYeeO&#10;bcABRlZ1d4qUaXEO7scjnx/4gVICkODoeqBzlBVmBUrgcD0yFtmOquzN5VexWBQrhKniFjNBAQZr&#10;kvwuB5jIULaLqFL42xLTVyYXVxU8+jbEpa09F6lgHr4QbIjaJXbFC6V2oV1zRfbLmj5v3iny4uEJ&#10;2BZCJ61VEWABqHCAjrak7cmgQWi89j8dg+OEwXAIAnfLtB1H+O72228Fol5EmcPhlxD5VAYpTDtX&#10;NHuc5CbVa8aFdqEurIVNVSkpamVuarrcyc4VmgH/DTdlAzrCBwKSaDjD6pNkchLMuSkSt44Wb1ML&#10;Z4B6OLWCStj3zs8o0sAJqqSMJtfJOcZq+lPXXrMb2ZgLch4ujgUXeRcIgt7BNkNlHaYeQTxwI57h&#10;YXQNvQA8EApHAuOeA3eiYgiqKbOXWRNAwgx5kMW7ql5cY/AcRT5iOPFgvH1ggFMZzOhk+kiLJSGp&#10;s4ZWxCGTnZINFp5Pd5ZCDnoaWut8qUNJNPw8xzTB0h0hN1bWpfkmaJz65h8bXL+/pGFtL6kD8fSU&#10;/bJZKKnPw9YC5Bw+I7qQ7R8YYPBc169fd+b0GeT18GT7RQo2uNaR8HYspfQVpQVjEo6FmKy5n3ir&#10;LqY1KPmDpDMD+vhBK6D9EFwywDwrJquiwnx2PkzyTPZj+sKrzdCYFmAGB/oBpLiM9NVkdjXb9HDj&#10;c8tXrezZvXsXnMPKBuKyuCrTNtPNu3rnxCvly3R3AjQ/c/YcJpt5L2J7zpkUlfseeA5TSd7sUalb&#10;/YbHTptFEnzYlnamVNnDs22Z9VjpyrLsu2Jp+BY8e+r0aZo/jQxL+CQGExJBPnPMFrGjsf2PfqRu&#10;MbsPnnjX+wAnq0EqR4uHggnrdluJEnX6x6FVNGjTpk2QcMeOH3f0b9euq1av6gGXYx4RKAbsKKLt&#10;GENaBFzWmuGETjqR6sgL4nVmZUgfk8lopMnnihKvnIiYvvxORGm9vZem6CbcasJsshoU702w8Iph&#10;FtIep7zmhiOQlofY1AZ9DFAlfUUvVvhvaVuGWhsVpNGfrJyZLgswqREzATNP20ARrAQE+4KVx21t&#10;+N91d2ZN0o1zQ1FUyWGe5zm41lPmAScPXw6NwrJBZsSB8mSuBaJMXgOsSOo8ghZts7436zpvR4Ro&#10;NO6iFaVkl/0LnHEIAA9BFyqB0wIlsDMlAXqQzSeSLO126nbTflXUAYVIaAqSSGgTgg0oQkHMFMXg&#10;qMwH7JSk0sJnidCZxYsC3kUJJpY8N2lAUdpVz7QMNG4kdxTpkea4HuSgfqurQxsy7SLMF1ayuYfK&#10;PfKSqWorJIOsPjuqogOneWMJMRQJanWkeqzCtXXbti1btuzcedX1N+y7+8CBt335l2EWCYwlOOJX&#10;IpbK+HJBkAMCp06dzj0FoWxBeBBpvI2NwymA2VjUKsXH+ho8B5ZlEUuyb5ictEmPMbZqSukMfdaR&#10;z5fY0mUo4pRwA/SduSczgz+44IY2jlyn0gOnzahfkBJxwQK+kzM3/p80KihNdyP3SlxueTQOwYwk&#10;ku0rzJzFAglQqU89/Yyj7RBUnq9iC01GXXi0pdx0GhIPsHUgDyNYZMT/mtYU9TsOhtLWF81lQ6Jy&#10;j9BViC+nmKZVOhpR6lr2XSO8I5CKvPqNS+zswqSB4r377rvvv/9eVKrdccftCKvAr0Ba6fL3kSrl&#10;iwquAykOH0EtJS1tHBThEmG+NWMMpIMFByUQplThyTYltPAEkq+OGTpLy9/+nA2/gE7Cjxmv5CjJ&#10;efaPmUQWhQOujo9zMPVwHrl4Bc2BB0V96NW5Y2WhHNmq0GmqAE4OhqERRTPPwYZMLzeerUyEABPv&#10;3LkDlFUinHRGEBwTmBVCR8KXKyjgQDIBh5UpXzFdX7vnKXhA0GaZh89WS4lGEbJxmMTqy/+o8r8J&#10;GobraCdAUh0Jl9NkW/SU79EFckw9IgwcMrsBRoGMuPuu29/85gdQngt3nLNrU0KsAvZ7vV2C5BKW&#10;AWKUiKX9TfCdigE9n7SzitFCThYulmW/KQ/C2rpTgg5zvsNZ8nLNYXYoImtQhQTV0Dj06qHGV5q4&#10;WMqUORoETEbcV49LySq+FP68Ai3y08bHOWGqqRF/hMiOWvLQsXPp1VmHc4GK8uCvpCsM8azKM21k&#10;icnknZxEKQ2EtGMWcJmgeQwhr5hhA8+JWnQCkh7Org3ronVkvWeClYI2SfSI3fVVCiH4TAEnbDj+&#10;hKXnScvSVF5AJ9a3wLC6I8VDAq9YQ80gBB4FHXvg7juRJcPMK6OocnAkOWrFWlq7ovInXJ5Xnjlz&#10;BoOscWyG4wQRWWbf4k+6UlroHB1HTAgItOaIdLA8JVU52OO2g5oFpSwDJTbwE6aQyyaldRwl4j9Z&#10;ZekGuxv4r5Q6s1xMF9OuiTy7LcxR1b4Q4WaJks0yt/d1EXAKS4jhB5t9M7lP05zQDnVgEondnp4V&#10;suC0kFAdsARaLzOEQPcEJ63VqxkWCM4CVB6M7FwaDH4bMRObREV42gU+OG91r4udGSupJma6tNws&#10;qqVBXgd2DfIkI0NMBpuX/om8OC6E1YqVXgAkZFoQXagERSAFZO2Zs2exLAx+4CseOnwE/jrWssNs&#10;H/wcR3316TP4gcAGM12eUFmwVaAhSswYJ2io91JNs/qKWsmjzX4sRgRpFZSEO6PghWhUVefiBua3&#10;DCkMRSALGcWw1zTbV/m9/IHi2x5SOgy8+ElTN/g02zIx7dU2vEwUrX9IRI1w4ql1ID4UF+I2Kchk&#10;FRzzaaccEaVOVSdNsiKuKDxsok5Ook4CFdPW+IaGwaPpx9T7IH2ed+nlviwMPCScX5RjZYrv+QLD&#10;Fb/9ar893etUnjeBZyNsB3KLwWSw4bGIhQA6rPHTgsbZ3sjqIpNXpCftEeXff+O+B++/F6U3mFI6&#10;V4AoUxjPBKsANM88+9xTTz976NARIAe1vHDEKWsUDMyWIc7gPMCGyzCcFQzTZXcJSI11b0ArLs7K&#10;crM51TUR1crBBQ1xPUDIST7IVUIrFFSSBGGwmS1s2WvO4GW/mKaaE1OGnX5pHoN+si/lQZQFY7UU&#10;WHJFgcRxJBYNFXOXGCPUoCmex73CNQkWmtyuN+E11JOZl0s6inv24UDjYTrv3LkdEJDXzsOIMg+p&#10;io80lVKKJTLsvyr+xjNebDqteRKaR/qHLG7CRNggFXTbDrfaSRagdEtqrQHDNGwrp3YKkGx9eppz&#10;gNFBYXYSDtJtt96CajRU3MyDIqtHHADGK0ePfunxJxFrAULgBOAhLuH1ITnCWY7+YAeSYWVWdk6+&#10;8spRcMxlB5eFGoTRAChQLN7ZyemAs6omPwPUQK8FOUaGoJGAJVWQeEZg1ODlMbOt59otI0QAYGUD&#10;kJQyFjYJI9DrECzFblJNNtpz1JdyVhove9wpNiEdpVcpa8IF6ij4mAhl4/MoL0SP+H6+NO5L3/Bv&#10;+lZdR/2QXKb8ArxGQlem7fg4VnRA+AELP5jHipt56na22ADDJ3SJfiqnZLJYG0G+JBg4/ckrTYPK&#10;GZO5J7jdSEjWra01u0MKu+UIgxJNbrkfjnZhsWUYF1YUBqEs5vCmsBIItBAq69CXSnQRPAGEK/FM&#10;Liys14FdcnZbusjl8LBykQblNjapwoNenNP/gCLcYkgRrFJSiSVZ4aC+CpfBdv3sZz+7d+9eSB+E&#10;fOZpPDDg8BqUElYvVBEMZzGBCIaNE/EWmjwZThHNvGzK2RuXYcJfxQ4WHIQQ84qccWD1VdR8OuMi&#10;L0RVRFrw1RU4zIx57Rbt/YGUNCS75mLrfgctGxt3LDKNe/jrfrh/9XXsqnmW+ZzkfqAAROWw+AKW&#10;M0LhhYRDCU7BygKZQvsxTwuAwdMQhHDMLaMUnwE9G9WiDemWbU67iIITTzqsGcIlGYEWNq7bMHUp&#10;2LQLIO7BTC3NtsqpJF6IGjPYqIgxFMPcuHEuiQtzH66QFlukFrKCtWla5Co0wNuPqyQ4lrN03RMe&#10;TiaDQzwyijlBoMz69YTxqwCDpXrF4088efjwke3btyE9IJe4tC9g8RXoI8YahMJJWG6wD8GsMhFj&#10;dQOrBkHLukSWW8qHGGOUuY2Nuiq50xwdoYbMwTnU5PgmZpCACVwM/W93XSkZzm/AGZgn/BPbCOnw&#10;2Dmtn4tlUHXw2c89BDhhGRInAFTBx0KznR//t4uqinjxHf+6b+W1pXxNWnTSskTdxkKTDddftxeo&#10;AL2yAV2UHznwYlI4xYTPqgcbRzddjJfHwIFR7yNiRBXhlHN3ut5r6MhoTgEGj45ayK9wEf9CQE8Q&#10;wjnbjfgMFoetgpDdpo0bK8wXAQOYW4qFK1i4BHNO8T08vVS6pHGysnKVihfTcTTZOtl+udrNkmJI&#10;a+g35Aw2b7qSFNTDX/gifEVIgXVr12qd49gvtIglEFlzJJzS4QFVjHggZCWuZ3gpzbCU7a3VEKyP&#10;NKaCWUwzNVWT70A1ovn4NJjxL10JLmnZYldiHstzQWny7HMHH/vS43ia05UcWUlKPHbXn/5o/WKK&#10;jA5+zXt7e67JIQ3bUtZIjuNB0W/cuKGs5NHQx2XWqyZTqOHEeVZWmqMywph/YTUSUJKTMVksa4s2&#10;opaFhDjjeFb9oYsSyIwTjoOqJ3mvNxDQQetUV2IAsKjLhg3rKy98BpCQY0HBLmJAVlyu2CNctYVE&#10;/CeZR42qshTHiG31CU2eKMyDeliOtGa/DeErTFe5RPvNLMhDF3HBww8/gqgcLGQUVckW4oJeZXwM&#10;UkNYAE9+Pi5DDA3ZJ8xIsEMbSkmj6IS8DTyPbBpcrrCALa02blwPoYN1ezwH7yLavOAteOPfP/QF&#10;hGDt67L6uRFazovC1l/9iR9bEE4LFxlJqyqUr+gIdwRR4TYKpVEbzhkv02ePh12YfBJZa1KaWv05&#10;KKv56p4cBTraV3EUHIyI35L6pdVn5IyGhSZcOVARdQsSaCHOZDKwoc4/KNXAO+2kYtT3XnvNffcc&#10;2L5ta4VYQt8R9f7SY49jDWf40HKOJU0iZsSGUfrKjQzzNI2bo6syShmtcXzKQkShJ1s3vAonEThe&#10;cLwvnws8MxxdiFC3wnRl3TcuoJ5D7mgErckLUwBJEAeH8Z+CdjFoXDVxanLb1q333HPg3nvuQsYC&#10;K4pB4lwiLKE7aAmyFxTWcm7F5+EalHVtroFYGE7O6mD4OemFrvwUnA3U1GDZINk5055AHHO9odi9&#10;RRYq7VMT1H/mz7hMXmydaw4s9a0B7Z46lWSGc+BbMiuyTw48GEu2uW0pRPxUhoMewsbDyMKKLlhL&#10;EVN6KjTt0F/kiLACzGOPPfHKseNpJgiLJAzOQJE0tjRhKaSJTurV2oMjCVoF8eMoBKUY4MdZmHyX&#10;D1rmbwlNAC3iiw55YjmySTFVx+ULEVqgXrKlR4Giwhk7AhhDT6PyxmuqhBBhPZVnYgIWxM4dOx54&#10;4H4UcKE2fzH221x9wYsQ9oLJCnGJVCASG9BLqltP6zTJR7AoR7MqGZ35Insw9s6t2IOHy5mhQIV1&#10;t2kT9lloA4EckcObclfDdcuTHfT+5D3GZBLbgf5twODwsjXgckPFjGjkKKcUlVSS9PzSsYQAkp0k&#10;/++Aif7jYyRj4P1v2bJ529bN88dzM7HwZExPwGpN8JvxGX0/e+489EkuV/SkDLuv1rfat05erf4t&#10;BieSQMHcYUqTXEGvtLLDWXQUwVcopvUS3pf/gWZ/7vMPwRHCrFupCycAaLQjZCd15NQFB4NSvnB4&#10;phwCmhgkZoy83ouGS+HcqbVr1mzbthXCukKpVyG58AZIQE/vRBvsTUjE8wGS8nV9fb2o0sZn5XK0&#10;TWsMKE7U7f2r/7QoY0/smRJkk5Ow7bDSkDe04lwgHXo3LTcv6pDtOmMsxb6olAwGaxu7nkYF/sS9&#10;TiLkSjzTSGEV6aukhHhRiquGuZVHi3XmshrS5Eo8XWtR3Aq7FGpwQQkn5JzDCtrYXwjZRnK/Iuka&#10;csOcrUpSIP7OC8HaKg7DX/3KnfVJNlirIJi7UqF09M1PrpA5XvPLQBx0IRU0eDEJHp7v4CUbZN4y&#10;pZ5GyomiWF/RRLBFYUMYuambb9qPNbQhtReDJTMVdcDICGQikoGoSjl0GLtEvILJQTgD+YUL8AqU&#10;uCGg4YwomZCL5ivgoch49ni9BEglNJ9/crsAPcY1BOFsIIxjt1tLRBOvkrVhvM36Mmsh22wzLzD2&#10;JL8ZkrFwssYz8/qwisvcKVMwEhLZuos0Xqg1XoA1AK/bew3mlsI0nZ8QeAXEJUqBnnjyaW1ycx5n&#10;omMwQSkUSmvi2BtKDbQu1J+OYMqtopHpPhSuy39Yqcb8XZdQC3aVAL6SEX0VrrH8BpW4dISqTQur&#10;C404zyETzqdzuta2nW5Ja425zAoLYqOM68EH70PqXHq70sMCGs/z4nuw3DChDsYFxCJmjuAHViiG&#10;KFdCcYYjg4E85GhwF1bCRhF2bHeDvzymWZqXAssVNGqBElgwB2CKFC1ejzE3kIwi6yJLAklcKpzi&#10;D5plsFktZA8qtwqnc94Gcz7xKIPLj83SOj2AqSR8DpFv9iTvxq4cyWSgWIKpcOvN+zHvqGxtkJkE&#10;wchjKTLUNCD8DR8gtSHaXABzhBkTwPmvtTc/aN3msDY1NToLAtPHssAttyzQgsD808EJzsu6NNtI&#10;V8ADF3wJqIMGm5WteVKIhXNmvaUa89NaXwK9g3Hl6jz7SwIaq4dwI9JWB+6+AxPmkbHwFhsVHhBD&#10;GC8gBz9eoUUA4Nq9CDIh0o0pZ9zpBmvqd3S2L2t3MUpWOZ4ilKR51I8q3cR4Y2EAK2xOXDYfnDDc&#10;qKzjTARkhxQwkCYJlSJqSjzr7XO9lqSXHivGJErB91LLGVgHfVP2teQvOYBnSyj0kgMPshWSy6RV&#10;OCYmAPard1110/4bIYSy9pvZNowtwgxPPPnUo489DmMA3bC49ZAI/LFwtVfGVPprGq1ylzNyjH/j&#10;LY9IQn3oWw+V1VhUeYodlY+KZd8ubABfo6tRqGen2nOTfEhN8VfeRN1YgsQwHRjQUr0pOrtj29Z7&#10;DnCXDSy2bJpXcuAtXCxJU61BSe5BgUInJBA72r3ZF0LcaZOnBm4Qwan5TWBjwMd+kHm46N/ivTa3&#10;gDYYNRqgcBkqaVLxmvng1NXRBiyhidkHcNYFBxgZzbLL5ImAxYcmV4pTaDPbmWRmcXOVv9UHOhL4&#10;oLFxrilQask+DUsS7TbDIzgt2xYMSlF31x1X79o5l+WNJ8MYQJXqFx/90sGDL+AzzpQl/txORnKc&#10;X4pQZMiLouAwcnwosFeSKcJ7YYKA1lqialIQz0aQP6DGD5dCNpfFSC90IF/l69FgcKlrTjNUXCWk&#10;rABhwzlMI1g0L+q+jT3oLJDqrjtv26/taio07UBb4AduD4pIMCiocvBij9wDShlkj5RZUZsExSRu&#10;rpwsBWpG5SIQWCtbS6nimZaZ6XwjdsGB25bSNjG6NLKkCiqh8LxwWoZ1J6HTAwPSHtxOBgfaRbZL&#10;P7YAo8VaKsDIKSWapq9Ma3PO/Cetosqg5EF6eFJ0SEHzrJccoSYQU3haT8DL4Clhtaqy5d2KLI7h&#10;hEv6pcefQGWDSBnFTcVrcsgkn7RdaykwnaAlJLkvEQKx4cc8HdvowAUDXGo5jSK5S1z5iO43K0FZ&#10;Lrh6VSWjdflcAz7GBg4RVknVpsWQg/sbEkSKS7EB2n5bt2zxsjyVdAdPAIlg0QGKqHuA/WYIzXOv&#10;UyqWsC6Wzryq0SwFxvwQ7jsYA1zrMgt6+xeloOaDk8DgNYAUedCe8uibl3E0CNDoEnS843eysbIu&#10;cqOLlThFrDuWKvzQ8C1kb/kKx4uy46EEU7j9ohZtPATukZxFsGQmlY1bcC0SC1BKCH9bHLiNZnUJ&#10;VDYgj1AeaY+E1Ne0JRAKIT62QdqJN+E5miWvwXTSYlpcMsKkdjaYaxoZgYmChNiVpZo8sqjO0nr8&#10;dIaoeSQdGG3QwWGT+i0EKugzAYTI/s8mnqYBBDQEMbllBpf2H0LwjTvZqG5rfhA6XeKUFqhsYU2v&#10;QLvXhG8/wWmC+cgWOKFVX4ddc+QSa7aEXLLKgC8mn6dx1EIp/K1cLC82+VLhgtwAbT047TmFPmd7&#10;zyH1jDabWIlxQ1DhGlBD1mCUGLOAMrnvydnA6zTDQm4wqpwwmQJppazu3BI/Gb8xUQ9zJ1544UWM&#10;sXehN4oiMiA4CQBOfggWOWatP31LfqyvKYFoWrpWdRiygKw+DVcPjE0jNlqz4njN1NQN1+/Nscf8&#10;lvk55jL5FtPbrtt7LUjMiYBaOMUxBnGyFh6MWev0pAaHBmGnQd7dvP9G11LN1Vmcx71QR1jEEZTj&#10;rihdXZ4nX0nHIfVTqT5C9oyIuHn6rYn02idKEtzrF2jjcw2N51stX74c0lOVoBo0h5wWHyh3+R9j&#10;iIzlsWbRByiWpUsW82WIMrEs8t0cKShlqLgxMMvhCRtUFUmdZd/D7CetQ2ECDFBr23IwR4ZtyGsQ&#10;dcC+kY4IJScnaG4xhoUxn3/+IMZXrj428qjFxFG0jTa9pECKpkRExe30vVmxuMSuOJYFVghsUUcl&#10;nFGwOXjuNrvBquZ0okWRQK4bg7JXOOIZqAuK3kr46dW8BvUK2I0G/dYUJlmxGDIv3ZB415Fx8DLC&#10;BnfdcTuUjFs4a2cBRYQZUGABJkGAAXZHJSVFJrUfC94BchAfJyB58GlMHA8Mcj+PgQHP/0UzY1hS&#10;XDoiXqrk5nzTPJ4StC4nWPBYwNgDojCTNhl7BIO8PS2kVJDPgZzCC/N0dPNYBrd1FHSdt+UGUdFs&#10;CR6GiRyqUD6XY8MAaHLfHTuyhMcHCK1bb7kZZlKR3EUdgsDdo499CZkHTb2GqcA9UUBBtB+Lqnsb&#10;Zda2yOySlV9SJlkWGNuKCzVYIWfnSpgnea2C+FsPSPrIf5a2wylebEmBMM+11+zJI3TFYQktB/Ex&#10;BHfefivyRei44+PWANROojCRNjYGAw8B8VlzgCCTjTr8cCv1euYMIG8X5N0shvAuz2RTYSStzYwf&#10;FDoYnzpDUFmVem8oT/RNu0JxyVuLa3BXxqct9kqwRPaYv9H2wOW9yYniOia8RduhM7iX2Ysfpovw&#10;on4sC4z4sfjf8+s8i0H6l8+UhUuvCVxOoGrHjQggyaSG9r/tlptQEFlmAJgjQaHnD76AwB2dV5Tt&#10;ay0KbflhG4N7QEFSgpQyvMIAszttbOB0Sq6q7KOuDvFTRxqsvpKMCJ2UEruE1XRQ6Yyim4E6KV68&#10;CY2HmVehAVMhY70ml6ELWKYTlXVf9mVvufeeu7FPFGLjae45XOsJzIy87967YRZiCMpaiIFGvRwq&#10;5TCzkBG2pkZNTMIqPZySJJtxmpMzaweJotExaB6gEVjCYhSWxQqcxnrxNkONcZk8jgdFMUfOQXvx&#10;CjxQUxycWMzWx6Jr9sb/yX8b33nAGVvzENieHnaaWutqV9t7nu1ocQ2gBKQTqPNUqCxRbCLjd1JH&#10;1PLoMO43LZRUJUIJMtlI5kqsyYyiIZgBM4kLQoCmR156CXY38KkVlFq8cY5nGWEmOQQqknuYdfP8&#10;8y/kqAnNWnVTIRelmmQ7Wh3hsRhZLPyA0K/3I3Sz/a2JkyRJEMPf+qQ2pMYtGXs1wBJs1Fm78JpA&#10;YvEvzQRhFE61jh4sIGTWZaXxLa48e+YsLsKsJZni07wjZ7FwmRbtmjO96+dY7YDmGG6quFEWtoKF&#10;ssLPoxL1BxFXZzmOGBZQiSi0R9P7jOGz9wrzc276zAcaDz6BD50ffn4uii1g7JW4I/NL4kH4P6BF&#10;rhGO8EeS235fvn3m6/GVA5Te+Aw6CmoEkSLCjCuhDTLzI1PYAVdgGGS96aZ9WAtl1nlBoCDWPEHU&#10;wdPFtQEVD62ghEXJ+BKUbOKBeD4QhairFLucG0+0Lu5NkhavwZdoEkBGhxjm4jhXb7MGo25TiUNi&#10;Hmut+FL/2NONGlAMMHqE7eghy1+XWELvgAtkk7CgFUSGF5eeOfQgGgKtwBLyPCtXroQ35b0J85Ug&#10;opJZ5C5IxrnW0sAVUCw23lQuOHDu3HkrRvBVtiDCibVBbtPDKyeqmt36yqOpr3x7DdjHkXbP9KF0&#10;qOBY2NjLxhCeCCWBbqs+g8EubxmT54QoekDeNJC87pd/ylpimOG8Nh5mz/3ZdYeOIGtXEpWfKizB&#10;+sibb0TNdVnIwU+GzYASB5TbWRG5wJl1jUqIpe3VsF4S1q9CcJIp1LItKCkuqAlLITmHQOw+4RVo&#10;GgpWsKIydCXSxhBqljA5Em4PSkI5cMXGa0AMLXyH5NjWLZsqzF1WMHyXxSVZCSzYGlAAjgrWmQDT&#10;w4/CjNp5dp62g4AhcNFq2cMdmocn5DUoXQ2ID3aEcafBY7VprBpLBk/kAHWXDPIQrdKKPOPVKRxg&#10;IwMU3OB5ujkfnMDQDhv4fvNxhqkDi2gJTprtcE1o+QXpqgvyMABx4HjoHKkTVigidY32S3fwNSja&#10;x5KROQhWfDxojW0Ln3nmOYpGrTdvLHHqa553BcSKslpeowHCDGOg7UlZWOTpj6Kd61t9bbk0wgm0&#10;CkzQ0roMFzqb4Y5rhKLuISMwRd35NHyLJdqxXh+SY5UzX2VUvJKugiA7euwEBrq7u3ueiYDW8blj&#10;IK9WmCC5mcuSIkLYHYoLph2GUsU0jNQ530V7QTebG51oyarJH4w0f9Bd4Uc5OGn3CYzk6G4gqgJK&#10;L2Ds2R4z60MROQPjfbSSMKaOwrdecskJ0greG3DyxbZoweqw9mCnoUQAM8/psSjSsnfvNSg3nrkh&#10;Bd6HMnAsx4U9MlhwpS0PGdnQwgwCDoOHng1q7tciSnUq7UHR5ATkYwApRymVDrf0KoZSqIpVOo+3&#10;cGM97PmLXLYGBLrTP87Rpqh+EgUyDq/buxf1abB/KidOhTS8gi4DDLBiJ2LrSFgh4DB/y8lmsV8b&#10;c8EAzcuvvOKdbxCtxQfYdYjXSS/RYDMM7HFZspdCvglUBk+267KNF/oqHiDdpcW2NAGP4tIGRyWk&#10;nlc7ySTzU4p8UPzsptsRAmc5umB7b67DUiELD90eXjt4XQuYN2MzSBTtI2B6/fV7URg+kwvhKWEx&#10;HVSvCjmGkGsdIqIgLcUcl4qVaKbKYB5z1IhlPor7BdENp7SBgkpU+J8tNGsqx+g8RxCWJ7wvBNBh&#10;RJDcGiU4edpJzT4T1wHAiyGG773nwK6rdtjAm6n0Khmk18E1sNYwWBBEMApS8GY+setSa/s55m+5&#10;Rucc8tZisoNeVk2xbslyXYY/DBjzTB4+5xiT8V4ClZVPPpKtQX9YQ0buKQrW+cdiPjjRBtW+zmBK&#10;c1vGiRg3DkeQ0X0uZ1OrjaVLxTuz4Mq3lTEWONYPd2Ev8NHdvRwTVJ31yxfjA4iI5WaeffY52Gze&#10;xsupMCfHHHNnGbGKiB1RVCJrHNkQUBuvRsDDcXB8xYSS9Kx+pVnNzh8p4uDaM8moUgEYOgvYd3V2&#10;tS3rqG9oqq1vnKpVQTqj4GNAJTYKvvrq3XfddSeUEvzyLCnfmNrJsQcILwTxKhQNclvt59AWsjGm&#10;QvKY6KHiM5p22mQ0VmPOVpysiQhHZ1BZNZg/s4trYCXNVJrYhkd5Qq5TTpVFIubNO4E70II8QdCx&#10;ASInl+vOAIaLkrg8SxQ7za4iZ3JV7qSQ6Rm+jJFCuYNc+XroeUzy02LztLuMovilqL2VFRHGvQYd&#10;3mGAAQQTZuiPAYS4hxb21BRQl0is9JDFhkNAKbCT00yOKdisxzV4F9et5dJ52g5MlfJdy5dfu3fv&#10;gw88iKkHSLksaNVUyF5X9GUwzkAu7KhWli+Zq1P0hGTpZXvMhX+eQTWtLNC6SXu6Ri5JyPAIOrJc&#10;NC5kNkR5mj87qFtUXEkZaE5O4pMKzYoFQhH2p2lCTZ/t45he/pGKDGfD+Vkvo+EwRiVNsZUWVFCR&#10;rzNa6CjqG+xHvfDiYSyVqMA3FZi0EeMjyv14XlKeAxKrJgEgsfB1jgwQBtzHzWPpB+nOuL2oCVMa&#10;j/EJPIpolNJSoRDxRv0mVw0ab+vWrffed99b3vJmpCxzKc0VDYPFNx5UO3r0GIw0rrOVFt+d57EY&#10;6JhjqKBCBhUQwqpA1THYootcrcBj6y5rGBsTtD7s22rUbJE76h011GlrP9+dkZbsEV7srKMsl0X7&#10;TrIbU+lnBa6YQSUU8UD7QA9bjDMpWDQX8a1rLwgnzmVgON5Uoq4bHUUx+OOPP4m8N1JTXuJD+AkT&#10;LwXwtFaGsq/ofq4dVkIpbWciiw6Hi8GShmH0vJiIpQhIUT67QS66i6pB01s9ZYXuxMQ1e67+8re+&#10;+c47buf0sIqLNRfPrJf5E0Be+EuQhlb51Da2mpMvkJFgH0m1QlzBHC6R/CKGwBk34u5PqGEdxG8o&#10;qRSIo62XP2M4DBXXsQpyenyp+ti6KEbT1kcUUVplFbJPAc6JcS+6rIK9iqoi5o3shTPHUSttzDzH&#10;GBoe/tJay1FBQX/SJXwZnPlK3+UQfHyW94Wu+jycftjcVCPaf80aKeW2eV/+jOvtPlkfxpwibSnv&#10;QjrpT5JcFiwjgW6G9vLg5rZuvAy6cmnkQXGhk7WTg0hoEkrRvCKNjfXqkSkAZkcBkcBDr5vBGS0s&#10;UbLKUmjbK0oAL0CMy+pKk+HTDhogOAcx7f/gujOplbDZLO8UTyJ0AbYw2D15qZS4iMxsVhDmzAzy&#10;UEcCJ62PhkaFhRcudyLnzz/81hW4Rt5B7Lo5q7YpokWej/OnDBLgK60RY80b+zQX4Sft5JqdaXqM&#10;sW/F/5U1xwxKzF1XIQWXvGStg/FjNFpVSZwo/OBSpWQzyJcLw9UQNkpx5HUajHbrr4yNbBtg2DBU&#10;knccG/hL69etvf3WWy5obvYbB2wgJqZpIngAWql8TjPeNfvdxoJTqv5FvYSyVC2Iq4JUqiAH7DyM&#10;VjQM0mopUi9qIPMlBJ9ltX+k63R7ssmdnE/V/SEYJRNtJ6bsfa6BsABW8MkxRlxZydjNB6epl5/y&#10;hFu7hQ4XpkKHSle1teLxvAQ7KPQRdURHxJ9mZaOCH5RBll9DVQfkwNvB9bgqr/fNZWhUXRfhB0XG&#10;WTqoFdsiHJcqG2xfWALJVZ3UWhysacIBGxKPTUPCQXH2KaCTpFfYA1pNGjlZLBiCyG8lVH4DXgPi&#10;IUGUlzOC4cbVLfu5xgPUDxCjaRQ4DXXEwDci4NxMTXMootIBhl8pkEd4gCtsb9OS1+AEgFINhBWL&#10;wWeV4rBDwbaI1K2Ti9ksNIcXfwR0/uAGMJaYh8PYsGvvPKM5C5zqrnuLb6gd6sv8bVtTfK+vtJ1Z&#10;Psr0VZnbRhTV1Dr2Ythk8DjjZCMxmXs1Trxm/SAjkoYc9AmEnJeo1gX8Jtt+PJNWQSqq7wjXhTYv&#10;qXW8EXCirxmIavWqetailnM2EKSOuMEWSI5XoxIcUTvkT2bV0m9A5MzaZVDOjo10EleMUEE3tJAP&#10;LxmGeVBaUCId+si6B9uEjjNYspFDaL0AUTMCAxqt5JGRVSV5CQHX/uVBDHs9CsPCBTCwUmgwMJbN&#10;SPt7spsWjkbMq53OHhdgauFew9BDm8J7k+IrhvaydedQNWTCDESR79Es0M5aDk+bFZBGiLFRWnBG&#10;HiGAhAAahgLtgcAoA7NITVwG4kNi4V0WSM61xmKRphmeCkThLAYOt6KumQhJgE/aLBZ5hg2JSvZ7&#10;D9yFuT1VIC0oNcAIoKdkkJbjliHHXQelo/Qvwwx56oStwfCZPKE31mwJi8yL+ObBlUhm9CFc2ZLl&#10;ZgwSBZHf9R6HuiCpoxQaFOKZ3udsR/wM6oexeIqAeDNtGXQHUnzBXs+yqDLu6f+RByaPHKq96tq6&#10;7/3/8yMYLkuT7NGx4sYZ8kxsqs0SxCO8xdLkdX3Cxmqhf1L0wva0HS0c1mNZiVljGA/IRMFdsUpJ&#10;qC7Mk3cGNmbIS58qHW6JpfMQBNxXGLejvfiANZMxtoydNNRzXaFSxUYqaZ+YwAoHqGS/srZgWnDs&#10;L/UFqKVEXTJceUSlsOyRkvPeb5z+rYQl/WGNLKa30b+KiW3emUbDbeWE8fPqzSmgoJx7OmzuSGSy&#10;Wg8f7B6nEBdhlzIpZFEUdeJPTWB1ZadS/yr4dOU0C3MUobVEt5ge/SfX4Hfjvjtav/cjc5FudjgN&#10;/+I/Hf3Mn+Ge+p97NN+JFudtBcnHhUyUXzzzHdZRshHDX6KK0y5joG9xxqVrQEAvk0iuWuh0EwWS&#10;gveOj8O+xjMxoR/ygy1M01EkrZQXSqECf8BhMZNDO3ia4eTmQUKhmBLXQCHiNF4dJRJa/xU8gALC&#10;CpdlvtQMemU9H4voP/TwI6A/RXtKFTrlHbEjpkZUAhZLHdHCEv09jrazMHxjAJ5XxpdgtQFnJDop&#10;SjZABTUKlDFJ0agA29DNTiYOCwy0b0sxNFy5lTE1cLrvu24F/Vvf/i2NX//vLgxOYx//yaGP/hyZ&#10;9Qc/XLN5v29Gz7N20p8lU9ILAkpBxZXRbWpJFLrHev++xXwMiqCiANPL/HDoY5z0VA5R0BFP6xDv&#10;4Uki4jPt76EhLC2N0B60NAIRvsAej3Mbmj3hu/LBARCutQOimpIGhsGi/r5+vAHdCLEofQu7DjtB&#10;VeMNFwdjkB7rGWK5Dk8544ZXKJh0+Ci4hUokXBdPuI59j5I5IZsFcGpu5oQoMxV+AxlYwAu58jVr&#10;VgM/eDinyskTvrimLnjX5GOf6H//e3BZ27f9UMN9757r+tlfX7/7rrjh2c/mO8GE3gIsNgIrPBIK&#10;2eW/joVpyxbO3RDAyrUWGNkhPgRxcJMvmHmZM11WTfEqAdFpXPhg+AdKunhB1jgmerb0krFH+Fhh&#10;0eB2sk+KC8/HMy0PNX6IyNftu+F6L9y3IK2rF8xKAegBsDsUgiitSXsKtbF+UtPOvXxnrC6k1WTp&#10;40jzeOyInwmsvYN0OcMXeAvmJiIUdODA3W968L4777gNwg51+jD+L3Xeb+Lpv3Uf6zZzt+i5jtmN&#10;PVzd9569WHizzH0qPsXR7aIVN6vqdKV5QS+lMou0LyD8KM4YF/dbulDJaJEAm8d0QKXeaY852DAx&#10;gRAqarrB9I6HWvNbsxk8CU5aQkxHthP8Cju1upqTFwEkrRjCCdXdK5bv2bMbUwmqOFkkBeADP/HE&#10;U1BQGBLqKJSzyPySgSLp6JGIPzkczsPaqAC+YMKsXbsWQg21+ZhMLU9n4ZDAIps98/ahn/oHY48Q&#10;UfPMbKdWMKPPc3/9f/t0TevyudoXQYYUaQgET9e5hoSZOL8uwpdSFVzRIS14HxR2PCHBVUggibNd&#10;BzjhgnVr1yDOCqjYY8IrkkZiGMfWneGU/Sg3QA9Xe7hRMeJFXEJZonECGgk7BrzOJswuOXtV+ECP&#10;5gsvHsJa8LDSYZHBC3KRJOVdcmcjTKdBTzIRwza6efOWW2+92fV+Fb7xUlyWHaf54xB49Zy2ZuO+&#10;+9yy2i/8Ib0mMaSzMf5JyNFK5QqSzNXnhJCw/RR14WGRhOc49+BCJH/lyLs/l+HQNjTMQMSCkATM&#10;Be8cnhTH0wf+sl6yqDM+02EFRaXm6glu6DCBeX7XYv58FUtLxZQ21zFjDXFROE8oxYOF5/0/tRhW&#10;DI1LyD1MzFWNjSAotHv3HuzNdUHbaixVs8ueM/H5j/lMw66II8z1ojm1ExDZ/wP3YgnAmo1bpn7g&#10;d32/ZXk8WlOJiodTbvlMmd6zy8S0aUSitUcGeZwoxVfYOISxvhSuwHOIB6awXMoQK/vhCSC+61CA&#10;YS6apxwFDl+J37LUYxpZYEnQtdGoWlutLJnsVYwrjG/svppXfL9EA/OGfSwGBdM0MLMGs2hRC4Ea&#10;c+X60s5DWpIe/IV13LAYCwJ0WLMFS7djfLNp8xqSbvA/fvX4M19CAzp+7nO1y+ZzAeaEE27O4fLa&#10;7/rA5K77yvpj1VGMj9O9UWLKgAkEyqbKJ61tMh2z8vF8JDgt+Qypq4Aec8dKwIH9eW8NSpZYyi2M&#10;jcOkBtG9NqIChrQgikrJGAuYCcBIM7hWxU4dxhVRIaxFUZ1VcalZFqNgeYp5a1iSQPlc7FqPtekb&#10;4QkjFI4VNWYux3epWzX/8yePP93/g1+Baxa09MicZTqk+Oj8oJqrrp367jlTV7gl58sEGyRhmRHC&#10;B6OI9lWqfHUwGpjBB1cgRDE552mhTAFL6caiu7g3AhIyClVTNYZnATaON9gnQr4NE6ZhLXKjb028&#10;tQnhrJQxib/xjy0Lgdkzl7g8P56KJcSwcHYVS68+11rSZeP/1W9AJW/MSqX9+z+U6+/munHeCRpr&#10;ro6Cv2cfr3vmk2WPKJYI2W+hicXQM1eTAwLM0zbDVGbiUvvY6j7DmOoo/KUGPANb+GT1hdM5cmj9&#10;ojVr8mpbxCnKJhWWCE8JoLINaSDFEROxYik9RzXQWjQPSwvdfecdKMCrhLLVa5aWAnKSY0LA0j55&#10;qZ6GdJPrGQCEBbFEvTL/i1u+8V+HjP/1/5CvtH9ZrNkztLIhZ5PXeVVpEmflaII5hO1HAUZeaTXb&#10;fgj74GIgyteEnaYsRPKLjBPdnjaBh8HgV0W8JMUc/JYULKI+S24YIY1X79t3PcodvKnjPFp6qcam&#10;+pwriwJT/acGf+VH3OaWr/yuShq/AJzqtt/WdOeb+aDTp+t+533EX1qzv6ijFWNgOK6Ek0LNkUPS&#10;BkDSacnxyvXkqbHgclb9cJ5M7DtmkDiikByhmF3rIl/VK0ZlLcGWyh0MSHpHsv8848UqFEUVN954&#10;A3YrtAioHlUKzKTAyK/9m8lTp3C++cF3VKKaiI4F6dj8zT9e68XyP/V7Dc99Wsq5VKlghKSwBBaI&#10;ZdjcFpq2yojZ5tBXWuOVE/5U3hczZ7Xkd2mlb0MOl6CMCH4qCyywCqH8oaTiAloplUS04BbYkEJs&#10;LmLieVl0nDKtPK/OKHqxYd1a7OhetupdFVcLcsIb6oLxT/4Pm3l1K1c2veO9FfZ9YTghMtj2bVHz&#10;N/HL75069JCZ3kd+jT/b6LMu0kxZLifk1SR1JCxOv71kaCU7EE9BOBU6x0GLKGWVSYcny/lhKUrS&#10;eN5HkEgzitJlmguNNXJ9P7d1GsGmrtddtxf1whUSqHrZG5ACwNLgh/8TuQu7GX3nB+cPjhfpszCc&#10;CIxbvwH6jrcNDk38zHuMqKKzUcQVkOD19bmtL8vrODfJS9RqDSLNSuf5WLgrP4oQU4o2FYJPYtkA&#10;W2tGSKpLITSkiPhaR+oJJi0FkYuJqJoUC2EyjFYesYdyL6wSPtdG1G9Avql2eSYFMpbwVes7vxf+&#10;TuVUugAXPEcMa9paG7/nF2o23zTXa4wB4YRzOsDPVmO54DdP7vBEDKMx0ruenJyC3Zp40hSp2Fg+&#10;xSUOzMa6ARl+GXh4lOLqnDbmpBPKW7CuA0q/isi3oVg5sapXvu4pUGLyhYrHZyVFRdrJd7Z8xy9E&#10;WGJwaOyn/unUw787D3FTLVLM8CtahqFmVKtkjOWQIEGV6mWFLuyZFfPhrcQSTvMyenHKmLF/JR0V&#10;O4v4zxXLu27afyNy7WXgqWLpdQ+Pyjs4efCzA//2AftLOOafiDHXYy9AO/kRRfg23P6m2ne+b2aB&#10;rDyZiIbnKiFOfNKmGC4pimC6tmDDY7mGuCYgu9DOsW5/kLnIALqVEs26tIFPrsJjyGF0FPAgqGT4&#10;WcEBqtgwE2V4VQOvcsZ6o12JerqR//PDGUjwl5b9y1++IBsvU+yC4YQ78+RCPgVTju97R92b31MG&#10;KltuxAlcGm1aw5kaXCeNVUieEukCP8PJX0EXATMutzNycOBbruigP1SMy+SVkKMCZBU9CE5KH2uP&#10;XRW2ctbG/v37sHxXVQu90RBSYX9R9zP2CUTw/hhzkXwLKolavv2nK489lL3oYuBE7j/42aH/9UMT&#10;Rw75cbVYp/v2L6u742unttwMrscZu0kytWiP2c9xSSu+Kq4zkfFGoGqrYJc+2BESiuD5YKdA4pAX&#10;q9jOhUKueMXFXjSHF6BklqsWjqF0aO/eazFnqYqlCnnrjXMZ1BGKxMce+aSnMPlAQLz1nf8SUbfF&#10;0OEi4eRXQk0N/+H/ZNV5Omp7euquO1Cz86apDddOrdzhJJIZ2iXhit7xpTks4ZSR7UDtC0gzzT4S&#10;IMRgxtiot6O2Hegon+06G4Rc8JWJXBUKavkuzAjYe+2e/IrFEKh67+uDAoDQ1MGHMKl27JmHXR5e&#10;BFLL2799ninrlVNgUXDCa9DK8U/9yshf/obzx2VHXVrjr27nPnxVFkTL8xY9TxB/wi6U9lFGVojy&#10;FCWAB3vdwB3zFNp0Oa+niqIe8+X8v6ejdWV7rOhfOSGqV74uKQDwoF8TLz1fFPq5pzDtmu786kVq&#10;pCLdFgun/CwUC4498mdjX/z0rLh6XQ5VtVNXIgUQaWjYtQ+zY+tv+dqL9pHm6viSwamEq+NPTx16&#10;dPLwE+MvPTs12Dc11JddrCuR+tU2X9EUAHjqN+5AFxp37a9duQELp1xcyK5CIiw9nCp8cfWyKgVe&#10;fxS4gDTu66/z1R5VKbC0FKjCaWnpWX3aG5oCVTi9oYe/2vmlpUAVTktLz+rT3tAU+H900aMCcqPJ&#10;kQAAAABJRU5ErkJgglBLAwQUAAYACAAAACEAfgWrl+EAAAAKAQAADwAAAGRycy9kb3ducmV2Lnht&#10;bEyPy2rDMBBF94X+g5hCd4n8SPNwLYcQ2q5CoEmhZKfYE9vEGhlLsZ2/73TVLoc53Htuuh5NI3rs&#10;XG1JQTgNQCDltqipVPB1fJ8sQTivqdCNJVRwRwfr7PEh1UlhB/rE/uBLwSHkEq2g8r5NpHR5hUa7&#10;qW2R+HexndGez66URacHDjeNjIJgLo2uiRsq3eK2wvx6uBkFH4MeNnH41u+ul+39dHzZf+9CVOr5&#10;ady8gvA4+j8YfvVZHTJ2OtsbFU40CuI4ZFLBZBHxBAZmq2gF4szkYj4DmaXy/4TsBwAA//8DAFBL&#10;AwQUAAYACAAAACEAqiYOvrwAAAAhAQAAGQAAAGRycy9fcmVscy9lMm9Eb2MueG1sLnJlbHOEj0Fq&#10;wzAQRfeF3EHMPpadRSjFsjeh4G1IDjBIY1nEGglJLfXtI8gmgUCX8z//PaYf//wqfillF1hB17Qg&#10;iHUwjq2C6+V7/wkiF2SDa2BSsFGGcdh99GdasdRRXlzMolI4K1hKiV9SZr2Qx9yESFybOSSPpZ7J&#10;yoj6hpbkoW2PMj0zYHhhiskoSJPpQFy2WM3/s8M8O02noH88cXmjkM5XdwVislQUeDIOH2HXRLYg&#10;h16+PDbcAQAA//8DAFBLAQItABQABgAIAAAAIQCxgme2CgEAABMCAAATAAAAAAAAAAAAAAAAAAAA&#10;AABbQ29udGVudF9UeXBlc10ueG1sUEsBAi0AFAAGAAgAAAAhADj9If/WAAAAlAEAAAsAAAAAAAAA&#10;AAAAAAAAOwEAAF9yZWxzLy5yZWxzUEsBAi0AFAAGAAgAAAAhAArobKc3AwAAvgcAAA4AAAAAAAAA&#10;AAAAAAAAOgIAAGRycy9lMm9Eb2MueG1sUEsBAi0ACgAAAAAAAAAhAFUSBvDvsQAA77EAABQAAAAA&#10;AAAAAAAAAAAAnQUAAGRycy9tZWRpYS9pbWFnZTEucG5nUEsBAi0AFAAGAAgAAAAhAH4Fq5fhAAAA&#10;CgEAAA8AAAAAAAAAAAAAAAAAvrcAAGRycy9kb3ducmV2LnhtbFBLAQItABQABgAIAAAAIQCqJg6+&#10;vAAAACEBAAAZAAAAAAAAAAAAAAAAAMy4AABkcnMvX3JlbHMvZTJvRG9jLnhtbC5yZWxzUEsFBgAA&#10;AAAGAAYAfAEAAL+5AAAAAA==&#10;">
                <v:shape id="Text Box 3" o:spid="_x0000_s1078" type="#_x0000_t202" style="position:absolute;left:4137;top:13054;width:1722;height:8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8FekzAAAAOIAAAAPAAAAZHJzL2Rvd25yZXYueG1sRI9Ba8JA&#10;FITvQv/D8gq96SYpShJdRQLSUupB66W31+wzCWbfptmtpv31riD0OMzMN8xiNZhWnKl3jWUF8SQC&#10;QVxa3XCl4PCxGacgnEfW2FomBb/kYLV8GC0w1/bCOzrvfSUChF2OCmrvu1xKV9Zk0E1sRxy8o+0N&#10;+iD7SuoeLwFuWplE0UwabDgs1NhRUVN52v8YBW/FZou7r8Skf23x8n5cd9+Hz6lST4/Deg7C0+D/&#10;w/f2q1aQZdPsOYmTGG6Xwh2QyysAAAD//wMAUEsBAi0AFAAGAAgAAAAhANvh9svuAAAAhQEAABMA&#10;AAAAAAAAAAAAAAAAAAAAAFtDb250ZW50X1R5cGVzXS54bWxQSwECLQAUAAYACAAAACEAWvQsW78A&#10;AAAVAQAACwAAAAAAAAAAAAAAAAAfAQAAX3JlbHMvLnJlbHNQSwECLQAUAAYACAAAACEA8vBXpMwA&#10;AADiAAAADwAAAAAAAAAAAAAAAAAHAgAAZHJzL2Rvd25yZXYueG1sUEsFBgAAAAADAAMAtwAAAAAD&#10;AAAAAA==&#10;" filled="f" stroked="f" strokeweight=".5pt">
                  <v:textbox>
                    <w:txbxContent>
                      <w:p w14:paraId="107C78E6" w14:textId="77777777" w:rsidR="009C3239" w:rsidRPr="009F0544" w:rsidRDefault="00710E8D" w:rsidP="00882C74">
                        <w:pPr>
                          <w:spacing w:line="240" w:lineRule="auto"/>
                          <w:rPr>
                            <w:lang w:val="pl-PL"/>
                          </w:rPr>
                        </w:pPr>
                        <w:r>
                          <w:rPr>
                            <w:szCs w:val="22"/>
                            <w:lang w:val="pl-PL"/>
                          </w:rPr>
                          <w:t>Ścisnąć tu</w:t>
                        </w:r>
                        <w:r w:rsidR="00F43CD8">
                          <w:rPr>
                            <w:szCs w:val="22"/>
                            <w:lang w:val="pl-PL"/>
                          </w:rPr>
                          <w:t>taj</w:t>
                        </w:r>
                        <w:r>
                          <w:rPr>
                            <w:szCs w:val="22"/>
                            <w:lang w:val="pl-PL"/>
                          </w:rPr>
                          <w:t xml:space="preserve"> </w:t>
                        </w:r>
                        <w:r w:rsidR="00F43CD8">
                          <w:rPr>
                            <w:szCs w:val="22"/>
                            <w:lang w:val="pl-PL"/>
                          </w:rPr>
                          <w:br/>
                        </w:r>
                        <w:r>
                          <w:rPr>
                            <w:szCs w:val="22"/>
                            <w:lang w:val="pl-PL"/>
                          </w:rPr>
                          <w:t>i pociągnąć</w:t>
                        </w:r>
                        <w:r w:rsidR="009E2A60">
                          <w:rPr>
                            <w:szCs w:val="22"/>
                            <w:lang w:val="pl-PL"/>
                          </w:rPr>
                          <w:t xml:space="preserve"> </w:t>
                        </w:r>
                      </w:p>
                    </w:txbxContent>
                  </v:textbox>
                </v:shape>
                <v:shape id="Picture 2" o:spid="_x0000_s1079" type="#_x0000_t75" style="position:absolute;left:1261;top:12107;width:2914;height:249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oZ9AyAAAAOMAAAAPAAAAZHJzL2Rvd25yZXYueG1sRI/RasJA&#10;EEXfC/7DMkLf6q6ahhhdRQqCb23UDxiyYxLMzobsVpO/7xYEH2funXvubHaDbcWdet841jCfKRDE&#10;pTMNVxou58NHBsIHZIOtY9IwkofddvK2wdy4Bxd0P4VKxBD2OWqoQ+hyKX1Zk0U/cx1x1K6utxji&#10;2FfS9PiI4baVC6VSabHhSKixo6+aytvp10ZI2imfLNLiu7A/2TgOiUnOR63fp8N+DSLQEF7m5/XR&#10;xPrLbJV9KpWs4P+nuAC5/QMAAP//AwBQSwECLQAUAAYACAAAACEA2+H2y+4AAACFAQAAEwAAAAAA&#10;AAAAAAAAAAAAAAAAW0NvbnRlbnRfVHlwZXNdLnhtbFBLAQItABQABgAIAAAAIQBa9CxbvwAAABUB&#10;AAALAAAAAAAAAAAAAAAAAB8BAABfcmVscy8ucmVsc1BLAQItABQABgAIAAAAIQCZoZ9AyAAAAOMA&#10;AAAPAAAAAAAAAAAAAAAAAAcCAABkcnMvZG93bnJldi54bWxQSwUGAAAAAAMAAwC3AAAA/AIAAAAA&#10;">
                  <v:imagedata r:id="rId14" o:title=""/>
                </v:shape>
              </v:group>
            </w:pict>
          </mc:Fallback>
        </mc:AlternateContent>
      </w:r>
      <w:r w:rsidRPr="00501938">
        <w:rPr>
          <w:noProof/>
          <w:lang w:val="pl-PL"/>
        </w:rPr>
        <mc:AlternateContent>
          <mc:Choice Requires="wps">
            <w:drawing>
              <wp:anchor distT="0" distB="0" distL="114300" distR="114300" simplePos="0" relativeHeight="251654144" behindDoc="0" locked="0" layoutInCell="1" allowOverlap="1" wp14:anchorId="762B587C" wp14:editId="218EB9C1">
                <wp:simplePos x="0" y="0"/>
                <wp:positionH relativeFrom="column">
                  <wp:posOffset>1556385</wp:posOffset>
                </wp:positionH>
                <wp:positionV relativeFrom="paragraph">
                  <wp:posOffset>268605</wp:posOffset>
                </wp:positionV>
                <wp:extent cx="1248410" cy="468630"/>
                <wp:effectExtent l="0" t="0" r="0" b="0"/>
                <wp:wrapNone/>
                <wp:docPr id="1732739646" name="Text Box 38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48410" cy="4686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C298174" w14:textId="77777777" w:rsidR="009C3239" w:rsidRDefault="009C3239" w:rsidP="009C3239"/>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62B587C" id="Text Box 388" o:spid="_x0000_s1080" type="#_x0000_t202" style="position:absolute;margin-left:122.55pt;margin-top:21.15pt;width:98.3pt;height:36.9pt;z-index:2516541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z6NQ5AEAAKkDAAAOAAAAZHJzL2Uyb0RvYy54bWysU12P0zAQfEfiP1h+p2l6oZSo6em40yGk&#10;40M6+AGOYycWides3Sbl17N2er0Cb4gXy/Y6szOzk+31NPTsoNAbsBXPF0vOlJXQGNtW/NvX+1cb&#10;znwQthE9WFXxo/L8evfyxXZ0pVpBB32jkBGI9eXoKt6F4Mos87JTg/ALcMpSUQMOItAR26xBMRL6&#10;0Ger5XKdjYCNQ5DKe7q9m4t8l/C1VjJ81tqrwPqKE7eQVkxrHddstxVli8J1Rp5oiH9gMQhjqekZ&#10;6k4EwfZo/oIajETwoMNCwpCB1kaqpIHU5Ms/1Dx2wqmkhczx7myT/3+w8tPh0X1BFqZ3MNEAkwjv&#10;HkB+98zCbSdsq24QYeyUaKhxHi3LRufL06fRal/6CFKPH6GhIYt9gAQ0aRyiK6STEToN4Hg2XU2B&#10;ydhyVWyKnEqSasV6s75KU8lE+fS1Qx/eKxhY3FQcaagJXRwefIhsRPn0JDazcG/6Pg22t79d0MN4&#10;k9hHwjP1MNUTM03Fr5K2qKaG5kh6EOa8UL5p0wH+5GykrFTc/9gLVJz1Hyx58jYvihiudChev1nR&#10;AS8r9WVFWElQFQ+czdvbMAdy79C0HXWap2DhhnzUJkl8ZnXiT3lIyk/ZjYG7PKdXz3/Y7hcAAAD/&#10;/wMAUEsDBBQABgAIAAAAIQCflqv63gAAAAoBAAAPAAAAZHJzL2Rvd25yZXYueG1sTI/BTsMwEETv&#10;SPyDtUjcqO2QthDiVAjEFUShSNzceJtExOsodpvw9ywnOK7maeZtuZl9L044xi6QAb1QIJDq4Dpq&#10;DLy/PV3dgIjJkrN9IDTwjRE21flZaQsXJnrF0zY1gksoFtZAm9JQSBnrFr2NizAgcXYIo7eJz7GR&#10;brQTl/teZkqtpLcd8UJrB3xosf7aHr2B3fPh8yNXL82jXw5TmJUkfyuNubyY7+9AJJzTHwy/+qwO&#10;FTvtw5FcFL2BLF9qRg3k2TUIBvJcr0HsmdQrDbIq5f8Xqh8AAAD//wMAUEsBAi0AFAAGAAgAAAAh&#10;ALaDOJL+AAAA4QEAABMAAAAAAAAAAAAAAAAAAAAAAFtDb250ZW50X1R5cGVzXS54bWxQSwECLQAU&#10;AAYACAAAACEAOP0h/9YAAACUAQAACwAAAAAAAAAAAAAAAAAvAQAAX3JlbHMvLnJlbHNQSwECLQAU&#10;AAYACAAAACEAhM+jUOQBAACpAwAADgAAAAAAAAAAAAAAAAAuAgAAZHJzL2Uyb0RvYy54bWxQSwEC&#10;LQAUAAYACAAAACEAn5ar+t4AAAAKAQAADwAAAAAAAAAAAAAAAAA+BAAAZHJzL2Rvd25yZXYueG1s&#10;UEsFBgAAAAAEAAQA8wAAAEkFAAAAAA==&#10;" filled="f" stroked="f">
                <v:textbox>
                  <w:txbxContent>
                    <w:p w14:paraId="5C298174" w14:textId="77777777" w:rsidR="009C3239" w:rsidRDefault="009C3239" w:rsidP="009C3239"/>
                  </w:txbxContent>
                </v:textbox>
              </v:shape>
            </w:pict>
          </mc:Fallback>
        </mc:AlternateContent>
      </w:r>
    </w:p>
    <w:p w14:paraId="41678A70" w14:textId="77777777" w:rsidR="009C3239" w:rsidRPr="00501938" w:rsidRDefault="009C3239" w:rsidP="009C3239">
      <w:pPr>
        <w:tabs>
          <w:tab w:val="left" w:pos="4"/>
        </w:tabs>
        <w:spacing w:after="240" w:line="240" w:lineRule="auto"/>
        <w:rPr>
          <w:color w:val="3B4045"/>
          <w:spacing w:val="-1"/>
          <w:szCs w:val="22"/>
          <w:bdr w:val="none" w:sz="0" w:space="0" w:color="auto" w:frame="1"/>
          <w:lang w:val="pl-PL"/>
        </w:rPr>
      </w:pPr>
    </w:p>
    <w:p w14:paraId="3C36C6A0" w14:textId="77777777" w:rsidR="009C3239" w:rsidRPr="00501938" w:rsidRDefault="009C3239" w:rsidP="009C3239">
      <w:pPr>
        <w:tabs>
          <w:tab w:val="left" w:pos="4"/>
        </w:tabs>
        <w:spacing w:after="240" w:line="240" w:lineRule="auto"/>
        <w:rPr>
          <w:color w:val="3B4045"/>
          <w:spacing w:val="-1"/>
          <w:szCs w:val="22"/>
          <w:bdr w:val="none" w:sz="0" w:space="0" w:color="auto" w:frame="1"/>
          <w:lang w:val="pl-PL"/>
        </w:rPr>
      </w:pPr>
    </w:p>
    <w:p w14:paraId="1C6EBD19" w14:textId="77777777" w:rsidR="009C3239" w:rsidRPr="00501938" w:rsidRDefault="009C3239" w:rsidP="009C3239">
      <w:pPr>
        <w:tabs>
          <w:tab w:val="left" w:pos="4"/>
        </w:tabs>
        <w:spacing w:after="240" w:line="240" w:lineRule="auto"/>
        <w:rPr>
          <w:color w:val="3B4045"/>
          <w:spacing w:val="-1"/>
          <w:szCs w:val="22"/>
          <w:bdr w:val="none" w:sz="0" w:space="0" w:color="auto" w:frame="1"/>
          <w:lang w:val="pl-PL"/>
        </w:rPr>
      </w:pPr>
    </w:p>
    <w:p w14:paraId="5F591ACF" w14:textId="77777777" w:rsidR="009C3239" w:rsidRPr="00501938" w:rsidRDefault="00AA0B50" w:rsidP="009C3239">
      <w:pPr>
        <w:tabs>
          <w:tab w:val="clear" w:pos="567"/>
          <w:tab w:val="left" w:pos="708"/>
        </w:tabs>
        <w:spacing w:after="240" w:line="280" w:lineRule="exact"/>
        <w:rPr>
          <w:b/>
          <w:szCs w:val="22"/>
          <w:lang w:val="pl-PL"/>
        </w:rPr>
      </w:pPr>
      <w:r>
        <w:rPr>
          <w:b/>
          <w:szCs w:val="22"/>
          <w:lang w:val="pl-PL"/>
        </w:rPr>
        <w:tab/>
      </w:r>
      <w:r w:rsidR="004F5317">
        <w:rPr>
          <w:b/>
          <w:szCs w:val="22"/>
          <w:lang w:val="pl-PL"/>
        </w:rPr>
        <w:tab/>
      </w:r>
      <w:r w:rsidR="009C3239" w:rsidRPr="00501938">
        <w:rPr>
          <w:b/>
          <w:szCs w:val="22"/>
          <w:lang w:val="pl-PL"/>
        </w:rPr>
        <w:t>Rysunek B</w:t>
      </w:r>
    </w:p>
    <w:p w14:paraId="78664FE9" w14:textId="77777777" w:rsidR="009C3239" w:rsidRPr="00501938" w:rsidRDefault="009C3239" w:rsidP="009C3239">
      <w:pPr>
        <w:tabs>
          <w:tab w:val="clear" w:pos="567"/>
          <w:tab w:val="left" w:pos="708"/>
        </w:tabs>
        <w:spacing w:after="240" w:line="280" w:lineRule="exact"/>
        <w:rPr>
          <w:szCs w:val="22"/>
          <w:lang w:val="pl-PL"/>
        </w:rPr>
      </w:pPr>
      <w:r w:rsidRPr="00501938">
        <w:rPr>
          <w:b/>
          <w:szCs w:val="22"/>
          <w:lang w:val="pl-PL"/>
        </w:rPr>
        <w:t>KROK 1: Przygotowanie dawki</w:t>
      </w:r>
      <w:r w:rsidRPr="00501938">
        <w:rPr>
          <w:szCs w:val="22"/>
          <w:lang w:val="pl-PL"/>
        </w:rPr>
        <w:t xml:space="preserve"> </w:t>
      </w:r>
    </w:p>
    <w:p w14:paraId="0814A040" w14:textId="77777777" w:rsidR="009C3239" w:rsidRPr="00501938" w:rsidRDefault="009C3239" w:rsidP="009C3239">
      <w:pPr>
        <w:numPr>
          <w:ilvl w:val="0"/>
          <w:numId w:val="32"/>
        </w:numPr>
        <w:tabs>
          <w:tab w:val="left" w:pos="283"/>
        </w:tabs>
        <w:spacing w:after="240" w:line="240" w:lineRule="auto"/>
        <w:rPr>
          <w:spacing w:val="-1"/>
          <w:szCs w:val="22"/>
          <w:bdr w:val="none" w:sz="0" w:space="0" w:color="auto" w:frame="1"/>
          <w:lang w:val="pl-PL"/>
        </w:rPr>
      </w:pPr>
      <w:r w:rsidRPr="00501938">
        <w:rPr>
          <w:spacing w:val="-1"/>
          <w:szCs w:val="22"/>
          <w:bdr w:val="none" w:sz="0" w:space="0" w:color="auto" w:frame="1"/>
          <w:lang w:val="pl-PL"/>
        </w:rPr>
        <w:t>Zajrzeć do otworu ustnika i upewnić się, że nic nie blokuje ustnika (Rysunek C). </w:t>
      </w:r>
    </w:p>
    <w:p w14:paraId="1A545B71" w14:textId="77777777" w:rsidR="009C3239" w:rsidRPr="00501938" w:rsidRDefault="009C3239" w:rsidP="009C3239">
      <w:pPr>
        <w:numPr>
          <w:ilvl w:val="0"/>
          <w:numId w:val="32"/>
        </w:numPr>
        <w:tabs>
          <w:tab w:val="clear" w:pos="567"/>
          <w:tab w:val="left" w:pos="708"/>
        </w:tabs>
        <w:autoSpaceDE w:val="0"/>
        <w:autoSpaceDN w:val="0"/>
        <w:adjustRightInd w:val="0"/>
        <w:spacing w:after="240" w:line="240" w:lineRule="auto"/>
        <w:rPr>
          <w:szCs w:val="22"/>
          <w:lang w:val="pl-PL"/>
        </w:rPr>
      </w:pPr>
      <w:r w:rsidRPr="00501938">
        <w:rPr>
          <w:szCs w:val="22"/>
          <w:lang w:val="pl-PL"/>
        </w:rPr>
        <w:t xml:space="preserve">Spojrzeć na okienko kontrolne (powinno ono być czerwone, Rysunek C). </w:t>
      </w:r>
    </w:p>
    <w:p w14:paraId="3144CDA0" w14:textId="5E19648B" w:rsidR="009C3239" w:rsidRDefault="00EC0972" w:rsidP="009C3239">
      <w:pPr>
        <w:tabs>
          <w:tab w:val="clear" w:pos="567"/>
          <w:tab w:val="left" w:pos="708"/>
        </w:tabs>
        <w:autoSpaceDE w:val="0"/>
        <w:autoSpaceDN w:val="0"/>
        <w:adjustRightInd w:val="0"/>
        <w:spacing w:after="240" w:line="240" w:lineRule="auto"/>
        <w:ind w:left="993"/>
        <w:rPr>
          <w:szCs w:val="22"/>
          <w:lang w:val="pl-PL"/>
        </w:rPr>
      </w:pPr>
      <w:r w:rsidRPr="00501938">
        <w:rPr>
          <w:noProof/>
          <w:lang w:val="pl-PL"/>
        </w:rPr>
        <mc:AlternateContent>
          <mc:Choice Requires="wps">
            <w:drawing>
              <wp:anchor distT="0" distB="0" distL="114300" distR="114300" simplePos="0" relativeHeight="251676672" behindDoc="0" locked="0" layoutInCell="1" allowOverlap="1" wp14:anchorId="77EE7365" wp14:editId="15A7B6B8">
                <wp:simplePos x="0" y="0"/>
                <wp:positionH relativeFrom="column">
                  <wp:posOffset>363855</wp:posOffset>
                </wp:positionH>
                <wp:positionV relativeFrom="paragraph">
                  <wp:posOffset>292100</wp:posOffset>
                </wp:positionV>
                <wp:extent cx="1060450" cy="400050"/>
                <wp:effectExtent l="0" t="0" r="0" b="0"/>
                <wp:wrapNone/>
                <wp:docPr id="1897535873" name="Text Box 43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604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36C93B7" w14:textId="77777777" w:rsidR="009C3239" w:rsidRPr="005F60C3" w:rsidRDefault="009C3239" w:rsidP="009C3239">
                            <w:pPr>
                              <w:rPr>
                                <w:b/>
                                <w:sz w:val="20"/>
                                <w:szCs w:val="22"/>
                              </w:rPr>
                            </w:pPr>
                            <w:r w:rsidRPr="005F60C3">
                              <w:rPr>
                                <w:b/>
                                <w:sz w:val="20"/>
                                <w:szCs w:val="22"/>
                              </w:rPr>
                              <w:t>CZERWONY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7EE7365" id="Text Box 438" o:spid="_x0000_s1081" type="#_x0000_t202" style="position:absolute;left:0;text-align:left;margin-left:28.65pt;margin-top:23pt;width:83.5pt;height:31.5pt;z-index:2516766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2dn64gEAAKkDAAAOAAAAZHJzL2Uyb0RvYy54bWysU1Fv0zAQfkfiP1h+p0lLNyBqOo1NQ0hj&#10;IA1+gOM4iUXiM3duk/LrOTtdV+AN8WLd+Zzvvu+7y+ZqGnqxN0gWXCmXi1wK4zTU1rWl/Pb17tVb&#10;KSgoV6senCnlwZC82r58sRl9YVbQQV8bFAziqBh9KbsQfJFlpDszKFqAN46LDeCgAqfYZjWqkdGH&#10;Plvl+WU2AtYeQRsivr2di3Kb8JvG6PC5acgE0ZeSuYV0YjqreGbbjSpaVL6z+khD/QOLQVnHTU9Q&#10;tyoosUP7F9RgNQJBExYahgyaxmqTNLCaZf6HmsdOeZO0sDnkTzbR/4PVD/tH/wVFmN7DxANMIsjf&#10;g/5OwsFNp1xrrhFh7IyqufEyWpaNnorjp9FqKiiCVOMnqHnIahcgAU0NDtEV1ikYnQdwOJlupiB0&#10;bJlf5usLLmmurfM85zi2UMXT1x4pfDAwiBiUEnmoCV3t7ynMT5+exGYO7mzfp8H27rcLxow3iX0k&#10;PFMPUzUJW5fy9So2jmoqqA+sB2HeF95vDjrAn1KMvCulpB87hUaK/qNjT94t1+u4XClZX7xZcYLn&#10;leq8opxmqFIGKebwJswLufNo2447zVNwcM0+NjZJfGZ15M/7kEw67m5cuPM8vXr+w7a/AAAA//8D&#10;AFBLAwQUAAYACAAAACEAUPttPNwAAAAJAQAADwAAAGRycy9kb3ducmV2LnhtbEyPzU7DMBCE70i8&#10;g7VI3KhNSAsN2VQIxBVE+ZG4ufE2iYjXUew24e1ZTnDcmU+zM+Vm9r060hi7wAiXCwOKuA6u4wbh&#10;7fXx4gZUTJad7QMTwjdF2FSnJ6UtXJj4hY7b1CgJ4VhYhDalodA61i15GxdhIBZvH0Zvk5xjo91o&#10;Jwn3vc6MWWlvO5YPrR3ovqX6a3vwCO9P+8+P3Dw3D345TGE2mv1aI56fzXe3oBLN6Q+G3/pSHSrp&#10;tAsHdlH1CMvrKyER8pVMEj/LchF2Apq1AV2V+v+C6gcAAP//AwBQSwECLQAUAAYACAAAACEAtoM4&#10;kv4AAADhAQAAEwAAAAAAAAAAAAAAAAAAAAAAW0NvbnRlbnRfVHlwZXNdLnhtbFBLAQItABQABgAI&#10;AAAAIQA4/SH/1gAAAJQBAAALAAAAAAAAAAAAAAAAAC8BAABfcmVscy8ucmVsc1BLAQItABQABgAI&#10;AAAAIQAL2dn64gEAAKkDAAAOAAAAAAAAAAAAAAAAAC4CAABkcnMvZTJvRG9jLnhtbFBLAQItABQA&#10;BgAIAAAAIQBQ+2083AAAAAkBAAAPAAAAAAAAAAAAAAAAADwEAABkcnMvZG93bnJldi54bWxQSwUG&#10;AAAAAAQABADzAAAARQUAAAAA&#10;" filled="f" stroked="f">
                <v:textbox>
                  <w:txbxContent>
                    <w:p w14:paraId="336C93B7" w14:textId="77777777" w:rsidR="009C3239" w:rsidRPr="005F60C3" w:rsidRDefault="009C3239" w:rsidP="009C3239">
                      <w:pPr>
                        <w:rPr>
                          <w:b/>
                          <w:sz w:val="20"/>
                          <w:szCs w:val="22"/>
                        </w:rPr>
                      </w:pPr>
                      <w:r w:rsidRPr="005F60C3">
                        <w:rPr>
                          <w:b/>
                          <w:sz w:val="20"/>
                          <w:szCs w:val="22"/>
                        </w:rPr>
                        <w:t>CZERWONY</w:t>
                      </w:r>
                    </w:p>
                  </w:txbxContent>
                </v:textbox>
              </v:shape>
            </w:pict>
          </mc:Fallback>
        </mc:AlternateContent>
      </w:r>
      <w:r>
        <w:rPr>
          <w:noProof/>
          <w:lang w:val="pl-PL"/>
        </w:rPr>
        <mc:AlternateContent>
          <mc:Choice Requires="wpg">
            <w:drawing>
              <wp:anchor distT="0" distB="0" distL="114300" distR="114300" simplePos="0" relativeHeight="251675648" behindDoc="0" locked="0" layoutInCell="1" allowOverlap="1" wp14:anchorId="11CDEEB1" wp14:editId="2C152C25">
                <wp:simplePos x="0" y="0"/>
                <wp:positionH relativeFrom="column">
                  <wp:posOffset>196215</wp:posOffset>
                </wp:positionH>
                <wp:positionV relativeFrom="paragraph">
                  <wp:posOffset>125730</wp:posOffset>
                </wp:positionV>
                <wp:extent cx="2718435" cy="1943100"/>
                <wp:effectExtent l="1270" t="0" r="4445" b="4445"/>
                <wp:wrapNone/>
                <wp:docPr id="262829805" name="Group 43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718435" cy="1943100"/>
                          <a:chOff x="1051" y="6993"/>
                          <a:chExt cx="4281" cy="3060"/>
                        </a:xfrm>
                      </wpg:grpSpPr>
                      <wpg:grpSp>
                        <wpg:cNvPr id="1929756105" name="Group 434"/>
                        <wpg:cNvGrpSpPr>
                          <a:grpSpLocks/>
                        </wpg:cNvGrpSpPr>
                        <wpg:grpSpPr bwMode="auto">
                          <a:xfrm>
                            <a:off x="2185" y="6993"/>
                            <a:ext cx="3147" cy="3060"/>
                            <a:chOff x="2033" y="3407"/>
                            <a:chExt cx="3147" cy="3060"/>
                          </a:xfrm>
                        </wpg:grpSpPr>
                        <pic:pic xmlns:pic="http://schemas.openxmlformats.org/drawingml/2006/picture">
                          <pic:nvPicPr>
                            <pic:cNvPr id="433327220" name="Picture 3"/>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2292" y="3407"/>
                              <a:ext cx="2888" cy="30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wps:wsp>
                          <wps:cNvPr id="761663181" name="Text Box 436"/>
                          <wps:cNvSpPr txBox="1">
                            <a:spLocks noChangeArrowheads="1"/>
                          </wps:cNvSpPr>
                          <wps:spPr bwMode="auto">
                            <a:xfrm>
                              <a:off x="2033" y="3684"/>
                              <a:ext cx="1185" cy="6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14:hiddenEffects>
                              </a:ext>
                            </a:extLst>
                          </wps:spPr>
                          <wps:txbx>
                            <w:txbxContent>
                              <w:p w14:paraId="29692E83" w14:textId="77777777" w:rsidR="009C3239" w:rsidRPr="005D7FF2" w:rsidRDefault="009C3239" w:rsidP="009C3239">
                                <w:pPr>
                                  <w:rPr>
                                    <w:b/>
                                    <w:sz w:val="20"/>
                                  </w:rPr>
                                </w:pPr>
                              </w:p>
                            </w:txbxContent>
                          </wps:txbx>
                          <wps:bodyPr rot="0" vert="horz" wrap="square" lIns="91440" tIns="45720" rIns="91440" bIns="45720" anchor="t" anchorCtr="0" upright="1">
                            <a:noAutofit/>
                          </wps:bodyPr>
                        </wps:wsp>
                      </wpg:grpSp>
                      <wps:wsp>
                        <wps:cNvPr id="2082528397" name="Text Box 437"/>
                        <wps:cNvSpPr txBox="1">
                          <a:spLocks noChangeArrowheads="1"/>
                        </wps:cNvSpPr>
                        <wps:spPr bwMode="auto">
                          <a:xfrm>
                            <a:off x="1051" y="8865"/>
                            <a:ext cx="2500" cy="73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14:hiddenEffects>
                            </a:ext>
                          </a:extLst>
                        </wps:spPr>
                        <wps:txbx>
                          <w:txbxContent>
                            <w:p w14:paraId="44FC1787" w14:textId="77777777" w:rsidR="009C3239" w:rsidRPr="009657F2" w:rsidRDefault="009C3239" w:rsidP="009C3239">
                              <w:pPr>
                                <w:rPr>
                                  <w:b/>
                                  <w:sz w:val="20"/>
                                </w:rPr>
                              </w:pPr>
                            </w:p>
                          </w:txbxContent>
                        </wps:txbx>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11CDEEB1" id="Group 433" o:spid="_x0000_s1082" style="position:absolute;left:0;text-align:left;margin-left:15.45pt;margin-top:9.9pt;width:214.05pt;height:153pt;z-index:251675648" coordorigin="1051,6993" coordsize="4281,306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JKhhfxgMAAD8LAAAOAAAAZHJzL2Uyb0RvYy54bWzUVtuO3DYMfS/QfxD8&#10;nvV1PB5jZ4Mk2ywCJOmiST5AI8sXxJYUSbOe7deXlOy5Jk0aBAv0YQaSKJGH5CHp6+e7oScPXJtO&#10;inUQX0UB4YLJqhPNOvj08fWzIiDGUlHRXgq+Dh65CZ7f/P7b9ahKnshW9hXXBJQIU45qHbTWqjIM&#10;DWv5QM2VVFyAsJZ6oBa2ugkrTUfQPvRhEkV5OEpdKS0ZNwZOb70wuHH665oz+2ddG25Jvw4Am3X/&#10;2v1v8D+8uaZlo6lqOzbBoD+BYqCdAKN7VbfUUrLV3YWqoWNaGlnbKyaHUNZ1x7jzAbyJozNv7rTc&#10;KudLU46N2ocJQnsWp59Wy94/3Gn1Qd1rjx6WbyX7bCAu4aia8liO+8ZfJpvxnawgn3RrpXN8V+sB&#10;VYBLZOfi+7iPL99ZwuAwWcZFli4CwkAWr7I0jqYMsBbShO/iaBEHBMT5apX67LD2j+l9lhQgxMdp&#10;lLuXIS29YQd2AofJn5D6JThxr0lXodFktVzkYCUggg7ggIsxydIMjZ17jPn8VRFJ4gKMnng2xyWN&#10;s+WpX7TcRySJ0tS9S7NoeR6Ry5ffiIjqWAm/iUKwuqDQ90sNXtmt5sGkZPghHQPVn7fqGbBdUdtt&#10;ur6zj65ygTUISjzcdwzZh5tDorI0TZNlkkDN+jzBLTROHCnmu/4lRc8ca4mQr1oqGv7CKCh9yDc8&#10;n4+0lmPLaWXwGPl9qsVtT9Bs+k697voeaY3ryW/oHmfV95XQ+cq+lWw7cGF9q9K8hxBIYdpOmYDo&#10;kg8bDqTUbyoHiJZGs78At2tKxmpuWYvGawAxnUN69wKH+AAS3TFQyN+tzSRZJWeMmpmYFAU07K9W&#10;GERZG3vH5UBwAbABqSt9+vDWIGbANl9B1EJi8JwvvTg5gIt44vAj4mkJDmAJwiAwc6xhdxHt/9Tr&#10;PrRUcUCJag/sWuZxnqcxdhPPro8YgJdyB40g943AXce+SOwOBMgZ9MH49vgvrJos+ZaKmx/Lyb7K&#10;88K1IlrOOYld48Cc5Olp0zvE+1elBKy6oTkldIbv42d3m53rotCQIK0o3MjqEUKkJfABShU+BGDR&#10;Sv13QEYYquvAfNlSbBn9GwGZXMVZhlPYbbLFEstbH0s2xxIqGKhaBzYgfvnK+sm9VbprWrDkcyLk&#10;C5hCdec4eEAFrMINkMmtjibCEzAsiYpkkRTpChr7BcVcG0dswMino9h+tBZFvvCDZKZYsoBB7Mp+&#10;CePZl/I80OeSfmKKTfP4f0Yx+EoDsp18Bh7vHREP3703/wAAAP//AwBQSwMECgAAAAAAAAAhAHfv&#10;GFlTjwAAU48AABQAAABkcnMvbWVkaWEvaW1hZ2UxLnBuZ4lQTkcNChoKAAAADUlIRFIAAADrAAAA&#10;+QgCAAABPnFlhAAAAAFzUkdCAK7OHOkAAAAEZ0FNQQAAsY8L/GEFAAAACXBIWXMAAA7EAAAOxAGV&#10;Kw4bAACO6ElEQVR4Xu3dh78W1dk9/PfP+OVpMdEkmjzRaBI1UVGCCkgHlSJiNzZQERSkiSiCNEVj&#10;770rYENBsVeqiggqYAHsvaI+73fmmrMZ7nMOAqdwOGF/Loa558zs2bNm7bXXNTP33P/f/zVYaZSq&#10;P91/62KuDuWbC44u5hqp1dXLF198eePNt912x9133j317in3TrvvwfsfeOjB6TMefGjG9Idnznz0&#10;sUdnPVGsunb5fsp405qr3vqXW5leevlV6rrvgekPPPiwuh6a8ciMmbMemfW4Gh97/Mlnnn3+hRfn&#10;LHjpldikeqm11Wo/b/K/brntTo3VwFFnj1H7dTfcPHTYGUOGjnj8iaeeeOqZZ597YflbbxcbVCtZ&#10;1V+O6BAfymWP3VuoXWjyypWrJp53wZy589V1/Y23TL33AQ2Pqt9cuqzYoFqptep9920TVd97/3SY&#10;aLLm3zP1vrvumWYarYbJKwtfLTaoVmqtumfPg84ePTZqz87eQzNgPfORWeLhGY/C+oknn1b1vPkL&#10;Vq9eXWyzdqm16l69eg8YeNqgwUOHDR856fwLTx8y/LRBQwYMHHTSyaeccMKJdhO1wwSLim3WLrVW&#10;fWD3nqPHjLvgX5dcfOkVV1593codt3tjh23F7N9vM23r/549Z97iJW+89fY7q9573zEV26xdaq26&#10;U6cup552+r8uvgwrhKbdfuc9mDd/wcvwFW+8ufTdFSvee/8D+BTbrF1qrbpLl26qvvCiS503G896&#10;7Mknc0o8/8JsdH5l4SKV6lPC8mKbtUutVXfrdsDJ/Qc6k5ddcXXfficdfsRREYcddoRz8NHHH3/5&#10;5ZdfffWVqu2v2GbtUmvV+x/QXY3Onur69jv5408+eW3xEkSMv9rrVddcr+rPPvt8w6r+4Ycfunbd&#10;/5hjj9dGXUafRG3x9DPPOXuffvqZdV56eaHaP/n00w2rGmHbd+ik3vETz7/okssvuexKZ1In1FO0&#10;XedWo9WeevpZ5NkwrIcOG9HnkMMAgtRjxo4fO27i0f881kEce9wJx5/Qz1TXh7I1Va2jxlYVpeaq&#10;O3fu2r59xxFnjDq5/4BBg4fQo7NGj832ce6EUWedY+Ghhx1x5FH/jNpvuuX22Kqi1Fz1ni32arHH&#10;nk4gVYL1yFGjzxk7Xo077bDj3HkLxk04T286uM+hmP7TTz/ZZbHZ2iWrunpp9Y+927TZLwRk5Jln&#10;aylMdtx+B6H2M0eNVjvQ6MziJa87mcVma5eaq95rr5Zt27aLqqGs1XYWVQvarWr7Q1CDzhVXXVts&#10;tnapuWoEgInT9eqi15Bk+IgzIa6uaPW54yepmlode1xfAkDBi83WLjVjrXTs2Bm+zueKFStHn3Ou&#10;UwpfpxEyqoYvUTzxpP720b17z2KbtUutVcMaFKiNhahGlQy+YNV9rr3+Jtpy1NHHOBS732B5UjTK&#10;QP7PY4474sijBcJl/fPwI+3PFMH7ndh/v/3aF2tXK1nVnx3yh/hQURyp2m+9/S7Hftzx/ezDcUTA&#10;h7DgfrFqTSWreh2+yVBgWLED4+Edd01BBpRAdsMNaSxWqqVkVf9seXPp8lMGnKbLCDNQLv5QS/lh&#10;3oOma6r+/Pi/FnN1KN9e0b+YW89Wb1xpqKobuN7VMy4LY1nHkmiW1VsvXj2VMO3rwoHxvfnWOwgx&#10;jzBl2n18Hr0OQ61Dc5HMQrFqtVJDvZTTVNeiEuGm9Yuoi8Nja3gwo6Lhddnyt2KTikIqam6vqg0o&#10;11x3oy6nXhVx1jv8cXvLex10sFCvsdwQrnMX25RKrfUqquBjaAX39v4HH5JgwznrREvtg2c0cnNM&#10;NdrGddXL5ataqFeTTadOu58vALdkQHvV+9zzLxoSiw1KZV31Dj59WNTrpKk34WvGGQt/DmJQFBuU&#10;Sq31Mq+Ao+Wsl6HPPiAw8NRB/fsP7HfiyaSZfwQFiDesvQcc2GPgqYMnX3gxZwTld/603fI/bfv6&#10;Dtsu2v53j/xuqyvPOdeQ+Pobb779zrugL7YplVrr3X233Wm5U2Q0YrcMmjwK/gI0jPPCV19jnFVa&#10;Y3ZVa727/W03g4V61QhcJypSEvXGucLczz//gsE1HhbblMq66tVelEApTQ6/HMFlSVgYrXDNG1Yv&#10;HAydBp5s3Dz8SLWoQpLMeforJgDdElVzB1xzbJVKrfXKL510IzHniV40gQmXFUMArN98+611HIf9&#10;OXW6e2yVyrpw0ExVO2lBCY3F3LDcUhItNaNqQPMx+UZryrrqVenESZPPGHmWkZh5cBrZCYP/CX1P&#10;dBA82Lfffffjjz9K4livYrOqUmu9rVu3Pah3HxVxlYjMczI7PJWmOZmW22t4ZHtiumKrVGqtl0ji&#10;Q48evSZMmhyOTaX8IJ8YVtPIL+/ULXm4DcCB8WYvQx/MhB8MC8tqqpf/1GRpCDpz/MVmVWVd9ZKF&#10;qBea6o1KRYcOnaJeCOjoDFF1E1RrvY5XwqQL0Bc5CAcPaJU6gT6OGz8JpuyP/dFfgBSbVZVa62Xl&#10;pRjygJWr3tOJ1eWkO3Wqy/z2+EmOhkFW74bpjtKrV2804IhJLZJquGGJXBhJjadAwAorUL5ig1JZ&#10;V73t2nVgKckuNPTpQw49HEPM64TOmJnzL7iIRusjxQalsq56FVCo2skxlYaoN0JmaUxS6b77tilW&#10;Xbv8TL2K1qlUEMmrr71Bt+aO+59y6oCBp1U/XeWS1fuzfkcVcv7cCA9khIl68Yeayo8rF5kW7a0v&#10;K7WWP2uI0lD1NlzZzFtcvya7vopsS0pRfKg7xnPmztcbb7jpVqrE2hJlgzTvrLvHZV3BkQozlvCl&#10;YRk2tGxw/zCAFHN5MVgzxFqQXcrPr+bHlCcQcSk+u0L86GPyB1ob/jas84uz5zrOBS+9suT1N8I3&#10;rGepzJd/tsTAZ8aITd+MRXfePSUypnD3hhYK3aVLt06duhgQDe/k3CC0337t9z+gu4QiLj/HpXNm&#10;h+1dumz599/XfJW7eiHEpkWL48P6lGg3jK+8+jpkCKS1mCk2jnBfWME482BWM2Md1t+U19HcAJvp&#10;12LOz1bGzKLqnysb2WKGVhYS7Y6I3OnlVxbavdONzTjtDPCIxltng6U27PDQmBMYo4cWY8jiJa/j&#10;TFH1z5WNbDG3U26u+Puuf4++laiMx1x0RuVHHwsqx72lDOC8xQxZEEPa5lCLqn+ubEyLf/rpJ+my&#10;jIF/Zbc4IO5Ao533oDVB0G4tjkYLohEJloMpNzqIMXvOPF0QoYsdrLNsTIt1Mn2IC2Rd2CvBt3D1&#10;pnzdw7/95QPb/M/92/zPfdv8973b/Pe0rbOYsvV/3f3r/7xtq19cPGacQ0pHksKpYKeKHayzbEyL&#10;kZgOaK5smq/HUbmOxENcfuU1Dx7a56E+vaceuP89+7We0nafaW33vb9d6/v32/e+fVtNbbWn5oIT&#10;Bxa9tvjNpcuohIRLUoj9+m6xg3WWjWmx/Klz564sIf9JyzTU6b7rnmmwjzBAxMCB1uDUq5z6THsX&#10;LoowfHDDEpaPPv5YovnxJ5+88+4KbCl2sM6ykRjreVrMaTLzUj9yhsGGOm3FVKOGA2BuIzVmIhH3&#10;lYWvajNZiCsOGmrgUOJ2lWRBLyx2sM6y8S3G45NOPmXQ4KGR9hk10pUAXprxdwBvvLnUedeU4WeM&#10;6n3wIey/g4x0OdoaKf3nn3+BGs6DPl3so/ayMS3eY/cW3fY/UMv0OY3OLswfdgS5IFLzF7zMjZOt&#10;2bPzIXjhotffeDMn6ntxdSAK6tNpES2GNzZr8fpo3Aa3GPmi52litFUyyQbZPTaTMGFsM4IgNBJT&#10;sRdenONg9DNN/+TTT7/55puo6oMPP4p2Y/Nbb7/jVEhw40/rKBvcYsOynte6dVttlVfK2C+86FJj&#10;rITaqPaviy9zxo1tEkwy4mCItDzWEmC/uXS5Rn/40UeffvpZtBsNyItGOx5DzNnV0vvqZYNbjIta&#10;LDnlaSS65AI1tRubJWgkTxBm+Zok0BRtfMQfPRXX406MA8NdlAgDxEhpNFU2HsVe1lE2uMVIbPho&#10;9Y+9UTnUQBOhGIOfTB1OcVFHpPtmcZXAEl3QAThg58egE4qB4g7p2OP6WqHYTe1lrRavT9lrr5Yt&#10;W7ZKl1zApu/L3jV32PCRmk43tPivf/4rmxYXYf6y0593/svOumNcPUJWKx9/Qr/u3Xse1LsPPiC3&#10;MQ89CGWxm9rLz7c4eZ31iRNP6q81f95xp2hrip122FH7EF2Lo9HOiZNDJVGcSqDEFVdd65iLvdZe&#10;NhhjJjPuU9txtJJp1M/yK1BnnDHyrLNGj8VgH8vNFQ7DQtyIRuM9QhNptInbovo071/spvaywTxW&#10;9t23jYCQluG0wcwwwaxhMHHQFNxwYIa6fif2P7B7T23SNRObhQPTX/HY+laWEBjJiXRtN2TKZWNa&#10;jMd7t9qHwAHGyKcPHXBgD2MEfaVZVFn/08Toi1n/Gzcx+p+chUoga1wapRtYxLJZqDOs47ZwuWxM&#10;i5WOHTuTNvvDSEbZmEw0jIJ9DjkMHWPwe/6F2eyELgV+fkMGZaDJ5CUfw1HC5tITJ+q0QUMkgkXV&#10;P1c2ssWKXiL9tFfBqQGVbDkMTQG8ZjkALYsISxRjpBUQ5pLLrsyl+mTcpZVFpetR1mrxRlxbIU9Y&#10;Ee1ml9HREIgVeBz3wDVLGEqMNQTR6K2HOTYklmmvJxPK5bubh5sWLVZ++qKGK6rrU3RE4OlPu+y8&#10;i9ZHQ8vh7DsGFLKagyw228BS8xWWpnkVa/WMy74Y2LL4UNHicnEKNm0U7ahWam1xky1bWtzwZfNv&#10;MbloIorx48pFWlL9CaU1Lf5xyTP18gBTvZcKBNe0uPx4fFMr5UbXicdynhtvvo0xN+V08yfxp9w9&#10;5V7ZW7o4FNeH0i0FSfa3331XbL/eJe7jRdnIFvOQvPzNt96hoTyuht51zzShuVOn3S/7174H8seT&#10;iqh65imeU2JCfCzqWr+SYF6vFt9x15RiLi9cDlwBqU1Zsx6aEY1LN0HiimXcB3l01hPa98STT8c1&#10;4xdenDN7zry58xYsem3x7NlzixrXo2xYi6UbcqTiQ/5kMvMOSw0Fp6nzHo3W+rVaXLp5EzdBot3P&#10;Pf/iy68sXPXe+68sXHO6112SH15fVqRG77F7C9kRh849xl2wYKrMRxbUtev+nTt37dSpS/sOndhf&#10;lpJh79nzIHlAIC3ilgKk33l3hSw66v/ZssEtVqLRu++2uxZfdsXVN9x0K/pGiwGsHcjNIqPQDn/c&#10;XmpkZX2Rnd9rr5Yy/h49eiWYtVieIvt3Noraf66s1eL1T0Ci0bLLiy+9QqoHaS0GsHCKr7rmeh8x&#10;Vcp95FH/dMbRXWIH70nnX8gcx42maDFivLroNSsXVf9c2cgWK3/YdjuNllHKN83of0Hi9z/4kHqQ&#10;DjzGkAUvveKvL86e69hQhfzJtYIVGh1UlhRq9OIlrxdVr7NsZIu/+OJLGejfd/271kSEYiDG0mXL&#10;33hzKWbjt34JXYmq5kqYY15CVXHbZv6Cl2xS/ZGlGstGtpgAy0CloqnFInqeIG3kghITkGwQyZ+O&#10;zO9UZ/eg9LzqN5pef+PNDbpto2xYi/fdt40sutxcoYlBjJDkCj0mbUndKlqMxEhRIfa1lY1sMaGQ&#10;tTu/8tDU4oP7HApUjU56LJIea72PZsotTvdMX1n4qjWL2tdZNrLFLVu2olNxB2TU2WPOySVMUImQ&#10;56zdVQOyppi3HI+N3pBOLY5xRKN1UEuK2tdZNrLFWJFfJckuQWj34NOHxeW20eece9qgIT4OGjzE&#10;n/KL4YOyqxYnDzjxpP59+510/PH9HE+M2Fm7n3pGaLSBGkOK2tdZNrLFe7fah1b885jjjj2u73H5&#10;M5Bxw7Tfif3PO+ro6b/55f1V90zFtK3/e+rW/zVl6/+641f/cctWv6AbaBOccQYinAeMKmpfZ9nI&#10;FmOFtgJ14nkXxHU+7bjksisNgdefMuC9HX//9p+y7929nn/1bskOv1v4x98+vd2vHcldv/5PVMba&#10;XIBp2nJquGLFyg8+/MiHovZ1lo1ssfFWP+t/yqlx+9GYrMXR6Guvu+GhPr3v79l9aqf297TZZ2rb&#10;fe/br/X9+7W+r83e9+7zj2kHHzRv/gKs1eglr7+huW+9/c7Klas0ej3v/W9ki1v9Y++DevfBgeE5&#10;zKA1zulYIm6NhbXXz/Q5TKW4GiQ0NMIIp7Vxn88waWow//zzL4od1F42psU//fQTHvc++BCdSYvj&#10;0Wlex0gRo0aE+fBGaEAT9K28rYtMF76aPV0eZPjk008/++xzrcYTw3Wxj9rLxrTYqYyeFy2eMGmy&#10;sZd4aSU507547AO0MUCQ2wg2Tbs1C4PfXbFCW432UT76+GMLDaXFPmovG9PiceMnUTctNoicPmQ4&#10;U8bxYIVGy5fgSgSI17gJ52U3qPPL4JMvvBiuQQzeEhU+/uSTaG7c5fURrZ2rYh+1l41pcdwE0fMM&#10;ItTXyOcYyAWkhfZVj+xCd37bT0919tEgNTdaDGMt1g2KfdReNqbFhug2bfbTYkpslI5bLxq9pn35&#10;I/FcJQ7oXtBl4vDeJsYdA6SeGg1NLf7wo4+wQq8t9lF72ZgWy5dkQVoAM8MemNNzChpKZxFUl/ru&#10;++/RWo9kHoBabPx//+d4COKVV1/HHkWL4W19LSYyxUq1l41ssdSNuhnz4i5v3N3Q52itXm/4lSRT&#10;NJ3MAYA5E7CPPkrP4DmAeFpBuwGsxf5O7xqq52FFpJmgjbY63fwNzAgwxQhrH1cqiAaJyDvccs3S&#10;vtRu1Ndo3CXDDsmx6bvxp3WUjWxx69ZtD+zeM5qLHs6mVI/BNRPPVxhBtF6LHQmjA3IQGt9ArX0/&#10;/PBDVGWM1GhqbRjRIxuwxfRYcqq5iGsEkTBfevlV4S70Ko2IFvOcqILHcQ0FkGSYLGh0IG0wsrLI&#10;x7xXDZP5HtZVNrLFfEUAHC55/MTzZfz6E93V6GgxphK+MKJSaO4MtG+/8y44Q4wT0ta3FbPRUFqh&#10;xS322BO63bodwFqQtuwhhbPHaDePMXTYGSRMSAQFPeHyHBg7amo5uoPZ2Pz111/Hc0y8hy6op6JW&#10;7GIdZSNbfMihh6PvEUcefeao0RwcmLXbvDZpJZ02gFsu4ma65mr6UUcfE0diQwwBs0arEEO0+KJL&#10;Lm/AFnfq1AUx7JiL176Bpw5mMPJ8ZIgEW+slI/EYi5zezNmjx54x8izKrekUxgEb5JFbo+NpIbqu&#10;ngbU4w4dOpELjSDGVBkfDL+Ioa1m4hmWaG666x8PKZw1eqwDg3T21c5evZmqeEGDVMpJaKhRWnP5&#10;Y+omgbNXZGDfNBquANamaLHlu+6y60477Ljj9jtopSPJ2p0/C4LrjrN7955EHT00mvO0lf5a7KP2&#10;slaL17MYPvS89Pwx/slBNBoxiAMC2DeeWC2eXjHV3F123sUxRIsdHg3J+u7+BxpoIE3vLr/yGgaw&#10;2EftZWNaHI81VVxh0b2oWLQYwPGwTWqx0FCa7QxEi3EGp3v06IXBxhdWhMatzzXZ9WpxuWU/G9p0&#10;wIE9tKPc4pjyqJnLy1uMITqiFusJ9I7VjMtzxS5rLxuDMZWAsWZVtBU744ILcutb5RZHdOzYudxi&#10;wmJN0sGL0g0tNgAV+6i9bEyLDdF7ttiL+4mGAoarNOBpcTwbhKOplanFNLv4Nl8VK3RcModLhneG&#10;CStsW+yj9rIxLaZrWqyz62pECjwGWN0ciePpMTCTW600ykSLwWlM0SMzjcs7n75ouEEJrQQtJRYk&#10;pdhH7WWtFqcP6y7s/D77tEZKHkjLBLcwf8HLjJgWG7G1BptBeP4FFxFBPQytoZsBnLdY1xwydITO&#10;ah0nhAOZeu8DD894dH2ewNmYFiMrVaLKWkz2tQnArILM3jAb3NDo9PRmNo6Unt60BNhW01aWA/wk&#10;gguVsTp1xT5qLxvTYkWehxtGaS2TjAi2K56Fl/RzapAOemh0ajGAwSm0W6P1TgeMx2itM0Ahubl1&#10;lI1scfv2HVkLQwAPDifE0Id8fAs/VqyQsck7Hpw+A/b6k3GBGljTx3A8iEEitBhhnCgUckLW/XaV&#10;VDayxVyiIU2Sh4sQBVWR7eUp/rP5d2i4x6efee7RWU9QEknUXfdMk8Zpq9XksFpsTaciLtfi2PqY&#10;CmUjW6wY8xg3CnD6kOHaAS1mEk9SgFzLNAuW2SWBPAOI8NFCDIauY3aK9OOi3p8rG99ipXPnrifl&#10;L7phKmgqqDBEU4TWa5Z2w9K03OI4DL3TcTpLNM7pKmpcj1KnFiv8kBYLgFEo4srFw1ubOHdNJ9tx&#10;DBEWOjCdj/BprmjXrgOhKKpbj7JWi+O7hRtaevToFUiL2+64W+j4FIB9ixzEX001FH/0M10wshKt&#10;b9+hE1ksKlq/Unnv//uNepUNyjr10WihNbqaESG0QmilvNpHoA4YeJrQR52fYvsNKZUtLj/WskEF&#10;tJgQz2eiZswEummGE8qbO4gB8rHYcgNL+jpv0WJl42BOxXmHcc6H7HsVpsJHrDBGGEqK9TaqlAFd&#10;0+JvLjj6xyU1v7Ju05aK87+mxcpPX3zgz02n3RqzrufdyoV6VDyp2sixDvmqucVNuWx+Ld7syhaI&#10;G7xsgbjBy3pBbFj5amxPYr4lylF+T+Q6Sq0Qx2gtmvJT1Ju8xGPzYh22pgaIrb3+p2hLicK51wZ0&#10;U9TiH3/88fvvV3/11Veff/6F+PiTT6SD5fiyVL797rvvvv/+hx9+sFWx/aYrUK6e4G8CiB+cPkPy&#10;H49D3XDTrXGJS6IYXx248+6p6dsD90y9Lz2qmh49kuOKeD40HlwU6fm5GTNnpZgZz8M/ks37k9Vs&#10;qJK48dlABcoV0tp4EH/xxZdjx0289PKrrrrm+muvv+nGqq+OwDEebIBXgqlAp/SKnPRUbXroUzyZ&#10;P6wqnn7muWeefT7Fs8+9UDEfU6tZ2VaqXc/nRDeiQLmYy0u9QYwj6RZOsahUhg0f2f+UUy++9AqE&#10;DUzj0U3TxMo0E5FIGlPQRxQnIEc/hdMQZyKm6UxAE7ji+fznBGbPnjt7zrxXF7329jvvrlz1ni5S&#10;tK9eC4hlqMWHemdxfIWhAugx+ZvVh58xCsTX3XAzlKlBPH9IAYSZhC9kY4rg1oyvH5mmICx6QDni&#10;uRk16xxOBrJHJL5jbhA5sJ6/4KXX33hz5cpVpnW84FNjIcdlRW4QoagAevfddu9zyGEjzhg1+cKL&#10;r7jqWliACYKAzqS29N4hQXOhdvW1N1CVbvsfGJfOj/7nsRf86xLybfO48Bi3V88dP6lt23Zi333b&#10;7LF7iyOP+mfPngc5nacNGhJEro7yc/lb5V5Z+Oqy5W8J6u9kRLPrq9QKccUf6l7KQMMIxJPOvxAu&#10;AEooG9aCziBGXhAveOmV7Issb7xpzYsuudxqSKq/g+acseOt7wSoEBlHnT2GYpw3+V8k6Njj+rZp&#10;s59RlCIdc+zxvXr1XgNxlWrHM6+BMiIvXvLG8rfe9qdBg4cWLa6n0ngQR9nuN79NQE887wKoXX7l&#10;NUh63PH9dtl5l5BmyCYWr3rv/fc/+FDo9cZGNAdrPJrY78T+i15bvFP+qhGnwUdIOUOXXHbl6DHj&#10;unbd35rYDfqT8xdaFRBXfSEihsRAmSgHkZ1Rm5Rfy1T30tgQU4kDu/f865//moDW39M8AYFR6C+U&#10;xYoVKwNiVD5lwGkUfMjQEUOHjcBQdEZ/Vs8ZCq0Ymd8j6pv/lE3Llq30ehzPXkMxajTPV+BbZT/C&#10;eATEuSK/rK/oLxrg1BbNrY/SqBCjXnw57/Qhw3VzcpnATWF5YrEpe+D4585bQDGBQgoshALhJiyG&#10;PiAG0FdefZ2zRU/iLpug9XRDhaK6wytDTCvsYuGrr73x5lLzZ63HS63WvzQqxDps+w6dsOyww4+s&#10;QLYc5CIgjoj5zLTlXz4L0xbJReQUEdUdG+9sWukoqiCu0Aqn8OVXsi8f0Ir1efhr/UujQkwlunfv&#10;STT1dENQBbLl0K8rrFsW1ZK38MUZvqXcpIw1lFOSAtwyyiCu5t6yl+YB2k6LFtdHaVSIqUSvgw7G&#10;4kGDhwwddkY8NqQXc6O7/W23CpRJLSmANRuHyAno2lAW5p0GKxsVDZsMn/VBH1wOoShQLkGc3But&#10;IGXCWfnwow24ib/u0ngQG6b3brUP8nJUFGPgqYPZI2MXX2UQE2wc0HMDMDBQJqbkNUxYHtmDDv88&#10;5riIeMrhqKOPEelhjex5jaqvSBxy6OHCckAniCtYXEaZVsybv4At8Sfnr2h3nUvjQawbtm7dtkeP&#10;XvlzQH3juZy4lR7BMAwYeFpMBwwclJ+DIWeOGj3m2BPu3Sb7ruQ9v87eLyvuqpqW485f/Ye4I4/b&#10;f/Uft231i1u2+sXNv/x/o0aeZTzEa9wvJCWXEdQOvYZ+Ah3QEmvzLErR7jqXxoMYWIxUp05dEBCI&#10;8UUFciHQGZoxhawAMfSthtQXHnvcC7/f5sXfb/Pc77d+erutn9zu109s++vHt/31Y9v+Ssz6XRaP&#10;5vHI77aa8dut4qusTgncAX352OxpawICR+NbGIkI5DUNlWCNUZhKMBVGPCJTtLvOpfEg3muvlkI6&#10;qyP37XfyqaedThzOzh+SZq04LQZWxFddUsgjbhk2/Jnttn7lj79NX6cVb/5p2+V/2nbFjtu9v+Pv&#10;39+piGV/2nbOH35jZdDP/O1WD+RAjznrHLCGzsYXLSUsnAMo47u3Mo782cHsO6L+mTXobZYQsxPB&#10;4vheGZXAWforE5s4aTKIASp/I77yvRTcbmQWMSPHuz5/e3ZcPAIE0dTTkVEHjxfYx5BVDiYhpvEt&#10;1jwhz74oDFrwZuiuek8aKcxaYk3yvT7Pia5PaVSIW/1j74DYMMW6BZFBjMXwBWJcrAAfL3H7nfdU&#10;xB13TYmIS/XMRngGRoI/I6C6fKAcbK0I4Ob8fR3A8MVWyMZXAz/6+OOPP/nEDJQx2poqhHXR9LqV&#10;RoKYnWDLOIouXbod3OfQYPFpgzIWM20Tz7sAxBgKXwgamsKlGaDClkWEM0sWGAqibBWMV6Gt2bXg&#10;OfNye/By8Brory56bcnrbwAXVSEL1uyr2PmXcCPMQ9lf8Vxt9WUqGgli0IB4n31ad+t2QJ/8pQsg&#10;NqwZ6wxo546fJN8lu9IqQ1OFHQZ0eNsMx9IVMskCm4W20CS14beEGWGJPwWpc3HIwKUJwEXYhGyU&#10;r/LvC/voT6jtTNiLXlW0vm6lkSCWcRCKffdtA+L4UvQJfU/kz7gIWgHlsQT5/AsNd7SY5lIMWN98&#10;6x0BN4PM54XtXUfE1eT4kh8VIjgVtI1XCCRklfzLzVkxnyCmJE6hXlW0vm6lkSBuscee8SpyEPc+&#10;+BAoxNOxiHz6kOEZyvlXDMeNn0SXAW30A1MFguUIc62SFIdW5RpmRDyvr35ar7aLLrmcyNYIbhRL&#10;Pv/8C6eBqUB5EK/PV1rXpzQSxCgs2rZt123/A7E4ADLiITK65R75DEBLQCqgFIEXsTYW/fjjj+tz&#10;w5gZoKqMit5jW8mkXkKIrrjqWt2fcBS4VpUAPWlxgjh907wupZEg3mP3FiDeL//VnfiCr1SYVlBk&#10;sOJa+pZCFvlrF7A4vqLOvfJY8fgE6TA8Tp12vyUQpwO4yRuI777/ngzERZwKM+CsMHdyGXSGMgso&#10;VPX1118niBEcxOxFDvHrIKZUXF1RRR1KY0DsCEEsQEwoevXqDUQIIjKUy+BGT3eEvIHBDV7yruwC&#10;UP7LHGEbWIgIH8NCGPfiPohBjd81pkHKKdHx4V40oqqwK/HygwikDgqD2Bli4Zwt9djvLbfdaXfF&#10;ZnUojQGx1odQtGmzH9PWvXtPpgKRg60BLvXg4Rhe4xsU4kI7U2Gss5ApLjvlu/KfcQE9X8VphCOG&#10;clyNjCEO0PCK186wjE6zUjTo//7POpQnAc1lo7CzYlTULdhnFRot5T7FBnUojQExVsI3TFvHjp0P&#10;OLCH7CMxF7hEw8EY5Vg3BwZch61HRyCaj8lmJEtHEDI/l/+4b+IyiO2RhsregMUekFdAYzRZKGsr&#10;xOmJ/Sags7Fu1XvEQSUq1JJ6ueffGBDfe//0gFgC3b59R0NQIi/RODP/3ibf5mhpJesm+ApGLZwA&#10;unFyIKgRYo571mPZW5QyIud3OWOn33zzTYHyylXojKHh2AC9evVag5hhLaHMRNuKQBEi++JGipXq&#10;UBoD4nETzguIWTeYUgng0lyKMWToCMM9NA1ifJsAt9F//MTzAQ1i1IYyMyA94TpoNxGXuTBkpPy4&#10;4wvHZrkwY2Go/ND8xa8go60GxlDnQJnyhnRE87797jsKrq9EdyFT0hZnzhmtl5t4jQGxgw+ISURQ&#10;uEePXubjGnG8gWVQ/qPZYZDH5N9EZpOHDR/Zt99JAI3r7rALfAlLDnERPsal+lhBVK2QXcUXcUNW&#10;nhdJM9GAMjqnwRDiliRpAq58HdzaFivUpTQGxNgK4j1b7CW7YyokIO3adXDYI0eNZorjC5kcleEO&#10;TzOgR5wJfX7Oct4ZzQcMHCQPDO884oxRZ4w8y8HbPIszz/bRJmjrVOUXmgc4MQgOaHBz1sZVuxN6&#10;j2px1hgoAuigsxkuwrYIYb98oWzemY5DqEtpDIiNciCWdLATso9W/9gbi+PqOwjyNOQEUA4YeBpd&#10;xlxQirjPZImI3I+YRDjy7IvrVV9fj6AkERbSUJuowYmBGrh1AtJkaDXS6kn2Sw3QmW7AOoZBA6Mz&#10;FMSXedLizQZiEoy/8GXacJlEdO26P87q2tIQ0myqe4IpJELccNOtBsAgbOALtbUgzrO1Sy+/Kp4n&#10;MvQ9OH1GnBIQZy9lqAofVaVz4K89Arpnz4OcY2EkSBpNKzQV4jqWk+30kwsDQxxCXUqtENdjAWuH&#10;Dp2gbAbcEjyHap4o0xDJSDxWYhoXjsEHqSByDIDwjYCvhbbdMf+lcdjF12nhyGjvtMOO9sIvB/Ez&#10;iPP3dQjjp82JifX1G6OuM60lPtKNsHdQNjXoGWalJyCeeN4FxTHUoTQGxLwarYCLMI/CJDXdzI/o&#10;3LkrcAENjsA3ew/HmWcXEOcsPrB7T/2AmiN+vKxFpBe3RCCmJZ06dQG0bfE9QSzMWEgNCAW5gLI6&#10;1SwzfHXRa7wHlPnrcBc6lv0Wx1CHUj8QV+BV93BKnIYyxPQUTy3fZeddypgmiM1EtO/Q6S87/dnI&#10;VnC5BLHQRVTLyQTKRMMMo/bMs8+zHFBmscNXUCEyVRxhHUoThVhA0xGCiTkFMT2BI5IGoCkSxGne&#10;FL56DEATxAll46GFBlvnDL4GYSuTdRZCCsNHS80DYiqvuxRHWIdSPxCvu1AGLoIKh1DQQX2zAlBB&#10;lx0VAYVs3P8vE5nJpdTgA0rCNMGa5gV5NTWcOj3OTQXEGYtHjTaasQ2Gvh49erFolsP0rnum4TIj&#10;ERBbU7pfHEMdSmNALNk3CoE4UGZUjScwjWQErHPmzmehnn7muXumZpfBnIDwufGgEESgjMt6tCEI&#10;lFYow1qeNx6aOjEiE+LwFVUQm3e21MwjGvSyPPPwIy00WmoScDXg2vw3H4TTo9nFMdSh1ApxxR/q&#10;WNhh/I3Q5TkBMEkQ2LX27Ts6tvyphmX66cxHHzPUQAfK6XGs4DKU2Skd3MAYmOrpMgUEDxnZ+S87&#10;w0XagoDhkcsQV+F7hkpsFTmh9fk5NfMzt9x2J/8X1/Y0CccleMUB1KE0EsSElRmI31UROikcIYjR&#10;xnRKQgSW5b8c/dbb7xh2+AE4OvJcMUaAOzKREI0c6yyLg1TkbHCXZSBjAnctiPM3gdnWqVIblXAa&#10;AG19qmJDp1xnmnrvAy+/stBp1qt4G1lo0fq6lUaC+Mcff4QvLhvuQWwGykA0ssu4evTolY083Q7A&#10;ICjHdduly5YzUgjlaAMajM6ArmI0AhZpSO2ZXobyhPPYWyoRKBN6lVg5rmNQDBBb7fobb6HF8SCh&#10;E6CdF150adH6upVGglgBDXCpm9ZzwULK4DAkXWhIMaS2AfeESZNXrlwlnZV6vbtiBQ2ZN3+B4f7O&#10;u6cahVDSOAapCqwDYn+Nb+no8jqKqXk6a6FqhW3jipL0B8S6gs4R1cYVVNBLRI3PRbvrXBoPYsUh&#10;QdkBcLgEVHpm3Kd3LJQDizuhEUYhcBvrKcbi/IcfKLWZVxYuIiMvzp5r6H/iyacfnfXEzEdmTc9/&#10;bEYOfe/9xXcUDLDE1Nho1AIf7JxO9dsvYQFxjm9fbCU7TsDg04fFdT6nmYuoL4mI0qgQK0a5uCqP&#10;vBE08aZbbkfAuATj+AEBjnJA3OADcb3+tjvuBit8xeNPPIXdPj6Uf/OUpfXXy664GnBENtuw6tq/&#10;8FHNgW/+GPlQ0DvH1iQXWiLLj6tURVvrqTQ2xMpHH39MJQCdUBa0EgdNEcoBoxggdGeI4F0EgEQC&#10;KyItF3EyyrAWfUIcfqQVVAhcu8DciZMm229cL9WfDBXIy28Uray/sgkgjiLRALQ0xHHikTCDVpFc&#10;oWF+HXIgz8AtYDfEA/RAM/p7TCPiNEC5IvyJCkH21NNOJ9zXXHcj2Q1wI5xs8rV3q33K90/rsdQK&#10;8Xc3D6/4CnpDlLjiRQEDaNMIFvXJp56hp7hmOLImhYF4Dk32U814l0Of3VtyAtaO4ieK0JMKISZM&#10;aZHRz3Bn8xxZ05OAi7zc5Dvvroj2NET5YmDLmiFWGgHiKLgJZeHgK7BmAPi2GflXZQxfWYY94Txw&#10;h6ngl/M8MLuEH97Zcu6Cf9AVpky7D7LcmA4BUIhHd4G+DtQp/wnEeD18gxYwll80txbE31xwdKOh&#10;rHz3/fcUILo8krJTZayFj4gsTWBC7rgr+yVG+S4z6xz4CE0DHQPHQbMKHLfA4jwGCRkHdZLp6Df1&#10;8gzK+pTqGK4FsfL58X/97JA/FB8asXAIVSrcF0a777Y7DgId0GYS4jnoxQs5ywtBzBgEvs5WOG4e&#10;vJHfZvPtFf2rc7QSYmUdbxLaUmor8UKwr8b2LD6XSg0QR4kTQrmLz1tKTSW9au372l9EWyvEqfy4&#10;chHpiIq2RDnq+iq8LaW+yhaIG7ZswbdhyxZ8G7ZswbdhyxZ8G7ZswbdhyxZ8G7asF76y5y2JRkVI&#10;ceVfBUC1l5/B9/Pj/xrVybI37gdrmmVBuITMumGpFd+4ECHW5yz925a4PrmOC5A14xtqsIWw61mC&#10;iMWHtUsN+Aa4xYctZf1KbSyuxJdsbwF34wrcql9X+5nxrfHLTz/9tHr16m++/fbzz7/4Iv/+8cel&#10;9/Cbj69uRfnmm2+++15Z/cMPPzTQfeL1L+S0OjU3Gb7gWPXe+/c/8NA1190orsu//nnTLbffctud&#10;t1Z7J//d+Qv5p5bexi/uy9//qoaKiOXZ4z/5ys8+98J773/QOOjDt+Lxh8bG99vvvjuv9DolmAI0&#10;0ExvTgpAxZSqXzhIsAagD8TrGx8q3pP5UP76RlH5hqA8Ykk8EKSexUteL5rSACV+5aT4kJdGxXfc&#10;hPMmX3jxVddcf/2Nt0D25vy979XZmgJnE8TwrQHiQLkK64R4gB5wl9/DlD189ehjKmw4OsN39dNr&#10;fiq+8fA9Y+RZF1506RVXXXv1tTfAlxRAFqawAxmMApQ1BKx6M2u8UlHE+yXijRNP5O9WFPEo6jNV&#10;vxeRgiyU5+Pj0/mbBG3utBXNqu8i7yjfvaxPfLf+5Vb6ePFh7UIKRo4afdkVV+MsksIUB4OAGRNz&#10;0sXHItZmYgTcC0qW0I8I9OMhwYQ7TOP1VvGrEXPmzp83f8ErC19d8vobry56TacpGlevJe7EFx/q&#10;Ed/0XZcaIe5zyGHx8DPC6uYwDexiRIrOjsVmIgLfiIQvcNfgWw3iiET2oDnCQvm551984cU5AfSC&#10;l155c+mylStXxcvYivbVa2kQfBmp2iAeNnzk4UccNXHS5GuvvwlrqGoIAhzDCQTEZawD2Qr+puEr&#10;gxi4j8yqQDYCkYPLGcSlVztDOd708driJStWrASxMaBoYr2WBsFXqQ3iFnvseexxfcdPPN/IRnYN&#10;ZSCO8SoGrjRkBcqmSG7oSxEjoakASji5mBHx2ydOHkEPcEUh07lchFYExFhMIuIbts7Qm0uXF62s&#10;v9JQ+CrVIeaH9myxV78T+zMP9JcQwyhe1hOWNrmCABeyY8dNPGv02OEjzjzgwB5dunSLryB06tSl&#10;Y8fO7Tt0yiJ/PDK+ABLhTz169OradX9/sm3gWx4J00CHwi+9vBCs765YQTROPKn+fzGuAfFVKiAe&#10;MHDQPvu0Prn/APp7yWVXMg8Yh2j+xOEGvsHfCOg7B9zxvvu2odrxLPCZo0bb1umxXCcwNc+NHHLo&#10;4W3a7Adfp7BXr94+dtv/wA4dOlXHlxAnlZif/+QJCtPikfXxeo6K0rD4KmWI/7LTn3Gq/ymnjj13&#10;wkWXXB5phd5NiFE44ZsgDv9kgDru+H4ykeyp9PMuoMhOTFRIebf/3z+asdypiofaEbxnz4Ps5Ygj&#10;j8Z6Al3gW+03DODLSCx89bV4W9L5F1xUNLr+Ss34lpfWvZQhbtmy1YD8i2r/uviyy6+8RjZMMekp&#10;CocQB76hv4teW/zGm0sNQacNGhIi63zART0x7kHnnLHjY4n1Txlw2sn9B/Y66GBD6Jix40EMblsV&#10;ElwTviHBy5a/Rbuotj0Wja6n0hj4KmWID+rdx8Ejo36tg4PMFMQonPAVBhyyuOq9900Hnz4Mx2mI&#10;debOW6ASFNb3abflNNQSqI0bP4ngHp2/M0nllKRvv5MQH7ggDn0QyUUIshsS7EQy42fX6y+dKI2E&#10;r8JpJoiPOfZ4+MYvAMLXEviywzG4CeLg4N//4MMPPvzovfc/GDR4KBwNd2L+gpetz7GePmQ46aTI&#10;5mkuP6tDqNYwBVa01d+dGCgHvgWFn3wavuGFg8IkmPkFMdunoxTNrafSePhCcPfddk8QQwG+JPh/&#10;t/u9j5wAiQhkA2IDTsJXr6ckhjsqgXEQ4RBAaR1Q7rj9DoQCUjgLUyuzKM6W/DuecQcuL1zmbxlf&#10;HYIELV223MJRZ51TNLeeSuPha0xv9Y+9KWOCmFzutVfL9BEiIbsxuJHCeBeaKecQX74A1hkjz8J6&#10;JhfiVEL4OPnCi8m6c3bscScY05w5fLecYqA55kYEvmWLloY4+JqZdP6FRXPrqTQevjIL5uH4E/oN&#10;GToiYVoOfROs8A3+Onjdf/lbbztyQ5DRjD4yc/pBjHUBcfgzjo0hgTKAwpYYrC6+9ApCH/xF3jK+&#10;aYgTMcSRL1OnpGhuPZXGwzd721e3A1AsvvpTAW5E5MehEuZBIIWdN38BFLg0EBsADXGUBNCRv8Xw&#10;GN9I5oJBHEEoZDH25YQV5M1TuOr4RpYRF3qcwuqvdK1LaVR8SYRePOrsMWUhLgc+JnzTTLoEEUtA&#10;LCTT/PKai8LT7jcDnbg2n2Ur9z4w/eGZ6fpOgW8Vf8sWIh/iXibBwr5IUtHi+iiNiu+hhx1x6mmn&#10;V2BaDslCUFgkIRYZxFUXhSsu8ZSvn6VLaOnKGWUI51DmrygPccKASYJZYCsYM4sW10dpJHx/+OEH&#10;mYWEqgLQ6oGJQdsY6wJZ5I3rZwFx+eJZAXG1S8AJ3wC3Or74GxQOC0F8AeyjE1w0uj5KI+ErR2jd&#10;ui3nP/DUwSj8+99tWwFrCllD3MUIiAPciDJ/K6//ligcQAeFy/iWIQ7+Jnw5BxIMYeaPqysaXR+l&#10;kfAFRLt2HeA7YOCg4SPOZDNHjxnXpUu3CnAjjF2JxYU4VONvJb6PPhZcTicgFtYmERVZclxrf2Xh&#10;IjPGyaLR9VEaCV9jWseOneHb/5RTGdIRVW9PZCTkshX4nnTyKbxBduuoCuVQiXXwN5DFd9yPS502&#10;tD6IE74J3IQvcCNYNEMciWBXjLFFo+ujNBK+cdFWLgs7PpcFxuKRZ57NP0EZl4efMeoP226XIOa3&#10;GK90aY1hKOSi2l2iRFuAOiXh2FhjG1JSfypLRAFx1YX2ZCFYNC6QRMBX7ykaXR+lkfCVXIDY+Cad&#10;ZdHi9cycP5Qhi86yssDaavA1o59KHOJLyfFOgmNq+gHFeCmEmmWG6e0bjMohhx7e55DDgIXCCdYs&#10;qsa3MsSZRMyZRyJMebui0fVRGgnf3f62G7V1/PBCYZmxgQ6RB2W/6JfF4NOHIXW8fgDWcY9DMhZ/&#10;Emasb2yM6amnDR54avZVeVXRnP79B8Z3vePizgknnHh8/soISR1eB4vLjiJhXYbYKEd/KUzR6Poo&#10;jYQv84uYaIV6UuT4evzJa/86pUBtAXoB65GjRt/xq/+YtvV/T9m6+GnK9AOV8YuU6Xcp069T3i62&#10;+o9bt/rFLb/8f7fttsvoc86VcdAWEKeRMAxceIwM66qMg0oI+NbjF+8bD1/GS/6mF+vXerpej8uw&#10;jjghe8d39s6SmBHgJh3Tf/PLh37zywd/8z8PbPM/9+dx3zb/HXFvHtCPmLr1fzkN9/w6+1FKKIP4&#10;5l//hz5BxEFWluzaAvpWuOGmW7/88sui3XUujYQv/W3dum3vgw/Rf6vEN7se5virJCLr9WibujxN&#10;mDBp8lPb/Tp+9/OZ7bZ+ertfP7ndmt/9rPjpz5m/3erh32ZnAuhQziDe+hdjx03kJVA1dCBsA8Ka&#10;Jn/G81IG4rt4yRuLXltsnQ8+rLffCG48/rbv0Al54QtT5ize/HbBvy4RF+Y/7GBAE/H2cCMbn2/6&#10;6va/W7njduLdHbdb/qdtl/6p+PVP0zSzePvfvbb97+b94TdOA/Rn/HYrNAfxHdv8p9ogGOnvq4te&#10;k6Etef0NkV1Of+vtZcvfEu/kv574/gcffvjRRytXrgK3lYt217k0Br7fff+98a1t23b0gf7iJv5y&#10;C2PPnTBx0uTJ+c+T/Oviy0RCOcISrJzzh98kNJfs8Dszy/607dt/2u690o+qrthxO2fi+d9vg+C4&#10;TFUIyJQ/bM2owQs3mVv2FnAB8ZtLl4ml0H0bvNmvqgr/gx2pqUTR9DqXxsAXOQLfA7v35KVoKx2g&#10;rUxYYnEgW8YXebng6aPPeahPb/HAQT3v7X7A1K6dprTf7542+0xpvfeU1vtMa7vvvfvte1+71g+0&#10;a3P/fq3va7vPfW32vnfff0zbe6+prfa8+fqbWFqJg2nCd3H+o5+QNTHN0I0frV31nnl/gi8TXTS9&#10;zqUx8GV6At8DDuzBohnNKCzzSyXOzfHF03ikAaAp6MNV+Q8axYy0SuIQN5vjqR/phhGJmFIAuyAC&#10;cKwtcnyzHwWOW21oC9z4UR6nXwS+/qo2Oy2aXufSGPiCo4wv20AikgrTB2wFKBCvvf6myL5MI8zD&#10;VOAUJyBvljKk1Nmgz88aqSS4c/MfV4ZjULUiMDeBG5JgkvH2/Q8orzBnoT8zwnZaNL3OpTHwlTIY&#10;30If4MuZJQmWRBAHzEUZCOKmvDaukZuWwxJxZ/bc9ZR4GAW+cmUUDojpbPbrZwW4i6qma/0icI5v&#10;JroABmh2dy//HoepeXD7q1OlGUXT61waA9/9D+geP94X+Cb+ZviOnwRf5EVVRwW7KdOyp0zuzZ+l&#10;jFsVFWE5ZEVckTAWsV/SBLoJ4mBxCdng7yLmgf0K8oZbCGQ/++xz8emnn2XmYdV7VpAiO5FF0+tc&#10;GgPfli1b8b/t2nXo3r0niwbfpL/BXwqrS8I3XcqJizhl8x/Xcco5WFzhLS7c5AlYpLkIyM+SY7ah&#10;yjksQl3cJLtAhG38OFd8LSnCEqijtm3r8RJEY+CLvIFvjx69jjjy6Bjfgr8smvHN4EYfyCv+Fh1/&#10;eoZvBmgVlOm6QeSyKTsAaArZbUwRGcqYGFcdcRd1A1w8hW1gmop5cCM1fG1Tj5cgGgNf4rtni73a&#10;t+/Ys+dBgW+kZ2eMPGv0mHETz7sgvouRJALERCCuRmIuiPE0kE2YJgQJggCKwNmYya7U5DeegUsX&#10;ysxN4JbxVeDrr9TDKbH3+vrR+0bEt0Mn+IY+nNx/gIQ4u5FR9VvhLAT/QCXimi+HQIgD5en577IH&#10;ypQa8Y/+57F0PIWPI888m68ItcXY8GR4azxLoxnBrWBu+n1ahVYEviRF77Fm0fq6lU2AL/8gSz71&#10;tNMhNXLUaBQeP/F8Lo1KxKMhgXLuw7LfUpWJ2Kp6QDbN6xZC8gJrKaIThuY0IUazbDDLfw+xOrhR&#10;fAz+ojn+OqMoX7S+bqXB8dXR4LvXXi0DX6AcW/xw3CASATsUHjN2vETZQJeMMDmW3SX4fjYyIudv&#10;sTYP4r79TnbyRp9zrk5AcEEbQ1m5FNBW8Tf0N/Al/eSoOIC6lQbHF2sSvsY3EOTvmj7ZEDco/4FD&#10;Xfus0WNBPCGHWIpcG2Ej4gyVr236eEjpJ9jFUUcfYxf0x2nTLagNBMv4FtDmxUd/0s4yvjpQcQB1&#10;Kw2OLzsf+MbXIrBM/+3b7yRDHInIKDziTCoBYl5i2PCRcaenIuKuDwShZjAkxMYtWAgpg2GNTFMY&#10;Z+6g3n16H3yINZ0G50Dl/Mmll19l/KQY1cFVEr7hz+BrXHWmiwOoW2lwfI348GWBO3XqkulDju8J&#10;fU80xJGIuBacQXzm2RWYisDUmQDN6tWr1/Mn7r/7/nvjIQof3OdQ1FY56MkOcafsBailEvgm/xv6&#10;Wy8/z6c0OL7GKPi2+sfeCV/6qFPHXbigMKBDOiuQJcSOH7McvNHf9Jtvv6WnzpkUIC5ESDe4MeNY&#10;9Zs6Tok+Ee6C7MR1IkGLA9koCV8eY/PDd+y4ifDdu9U+8bUT4uiA9dz8FtxAyMIamkXkfguyRJMa&#10;0hbjOHf19ddfA5HTQEO2Ny56hfdiDwD07XffmWeQJXJhXRPTocloG0Uvy7+OELFs+VsJXMU6DEbC&#10;F/2pSmxex9Lg+HJjgS/+yo/7HHKYnqvbkgguzfwacA87wl9BD1CSCtB33l1BYeVjSDo7v0Jmanlk&#10;veVLCqARsIZUjQ+YyvdAnCgs1JDIG/ja3BmFr7xxs9FftE34Hti9J000ghmI4IjIZXD96fY77yG1&#10;OBjZl5xYruxopcgW+mdJBP8UFxzQOfI0Ax1WwghSOjvKVyiGUwU1Kpwgdp5qwvclezSKFpvVrTQ4&#10;vpAN/eUfDsh/BYO8QraCuQZ9qBE+TuDRWU/c/8BDcbknLpKZAlo6FxfPfLRmgA7i/OL6yylbC4j5&#10;WRDTjTLK5uUvZYgBCl8rp+tngS+9LrapW2lwfFvssSd8+Qf+d/8Duvc66GBoSrQqwM1danZhF4Wv&#10;ue5G03heuuJCsI+WZxeA8iu/OcDPExDSob/HpYbI2YyHUKMARrmkxTFTATGyG0IzfPPrv3oDfGU6&#10;sUkdS4Pju8fuLeDL/7Zr16Hb/gf26tXbEFcBrm4babGjAjFjcGP+9YoUcQsDo+GbrqxDAeVDJeiJ&#10;zs4UUwmUJNzkGIsBRwGwuGhNTmFT9Sd8A2LJceDrVBnfnO96ea9Jg+MLXLFni7322699t24HRIqc&#10;wCUXDIaDgSzJc9gyY+TiE4xFiWUYXYnv9OzSWnZdrXT/LX6khUSIFStW8rMhFBSAsUtCETMJXMHt&#10;sSvGVcOl8VP+pkn1cgmtkfClEm3btuvadf+wwAncocNGTDr/wvETzwelgHL5Rn16ECLhW3GBmFIb&#10;6EhE3LlIjEPhTCVWrsLK6P4ZxN98k1YIiMt2ghmJ+5tOlc5h7/XykzqNhC+VaNNmP0NcApdbMMoh&#10;76izzsFWgLKcsDY9/4KLKAaUHSQe+St8qUTF1WH4znz0MRLMe5FgvItf/FcMUyicLksGxIQCi2MF&#10;hS5bniC2F6eE4XOqjJ92jf7FqnUojYSvaJ0/H5VdGcjxRWRp1ZChIxwJTMflP6177vhJEyZNljsF&#10;xECHLwiuvf6muIWM0RMnTY43QkisBw0emqXXZ4w6Z+x4f9LNn3v+RajFnQj4GujMB8Qx3JW12Pkw&#10;RiYKO09YrIap9z5g19xIsV4dSoPjG+Pbbn/bjYUAblzfYtRO7j9g4KmDR+c/HA0vLOb/wQRoCEKc&#10;HAvoT77w4jNHjR4w8LR/5o/9yk3KzwbKU4QZS9hqK6jZGSIdBisIB74x1lEJpi3RPIqTF0JPi4yQ&#10;1OaeqffZNcEp1qhDaST+whd5aQJwzUg0Tj3t9L79TsbZEWeMSr8+DW4Uhi+ATCEesDLLgDMDwXIE&#10;1gnuMtbWN4/UJDVDOE865BGZSnzzDXGI5pmHeKi/jkKFDJh8oQ7EYsc6dSmNhO/fd/273Bd/hUQu&#10;p2Ff4A4ddsagwdlT1gY6cgFfiozF6HzKgNPAZ01mOfAVJViL8DF4nSJfIQNd+Ggd8k0rQiJQmEqU&#10;7QSfQM2BK3QX+NIZHYjdjhXqUhoJX8lFiG/37j27dOkWF7+JLxDjKlp2r+jMs1HYFOj98t/orEKz&#10;LyZWfyTbfNUD6ycHbWMTmDolca8o0JeRW98YCOGgcEAcLURh6AeFqQTbRx/ga8SLFepSGhZffijw&#10;Jb7p5ThQxsczRp4Fr779ToLRgIGDDFMgJgiwthyaUIMdXOL7MKEhtipOQx4+hrxYwYZWtgmsAR2w&#10;8tqmdmdqv+ALFQ6I01iHy6qN8zRm7Hgum/4aaeOvdSmNhC9NYM5AvHerfdheAxphjQ7uqMzjrIWD&#10;Tx8GJuMeTM1bCD44wj2+ZkQ6HH8EeRFmLCQsNjcMOgdOlQqjB6BwXPCMcdUAoB5CAeJAOZIIpL7t&#10;jruBS7htxV9zh6qKo6hLaVh84+Zmq3/sHa9ywmLiIEWGGubilOOPozKaWQhQEbczgBUB3DKyAWsR&#10;1X463QoQdErUo1s4eYh8+BFHUX/ntddBBwurxVgnsFg78RfWmhSnPPyvGuIo6lIaFl/SBl9pscyN&#10;OOy1V0v6i1BIClm0CpWUvwX7MqqedQ4ofcwUIP+tdOAGvjVAXP2n6fOwEKNViMvUBiVBjLzA5btN&#10;WTFCkQ14n30eKsFgOBmBL3Dxl/jEUdSlNCy+TD589z+gu/ENi/HXPJ7qvFDOrqUdfiTzAJcEnPQU&#10;msANx5ZkIYXVmKcY62UBHNWzz71gPlZOEAvz1re7uEuiuwS+PXr0wmXZBBazxlisqfDVb6xJWzSD&#10;/voYR1GX0rD4zl/wMnw7d+7aunXbdInHcIRQ7ITjBLc8jTgYTISkwLHhrGPLbuog7znnlvkbQqw3&#10;7Lj9DmKnHXaMKUN91z3TGACctVqG74TzIqBsoR5DiLKT2qu3lYXBcNnyt+R3EpCwazKL2IvNnbkG&#10;5G99lZmPPgbfdu06YC58AR3f6Za/OU7gQlB6ho+CJQIx+DDOOci0gvKW8DXuAQWgKgSZMVCPZpwB&#10;0WKPPaGMfdyVP1k/wKU8Al5qs7nzGh4xuxLdq7eE+513VwhENhQDOpJGwWnQqOIw6lAaFl++3ZHv&#10;u28b4JoBq0hfMt7hj9vHRQZi55DgSzcBEVYMTI4w8AUuG2fAAa4VSHnwN4WuQGdBTHkuuexK2+oH&#10;CWKnDcROm9ND7qkEfAXE45FrabShQj5Ndthe6nzdDTfbb3EYdSgNi++99083piEvcAXisKJy5QRx&#10;hFEIypPOv9AhQRaOsCjjawZecCS+ZVhDH2LmLzv92YZm5MS6Be6XKQxiNSA7yh922BFawtJwbLMe&#10;e/KVhYtgTIjnL3gJo4kMiEUD+rP6KtPuexC+QV5TqoeG7dt3rMA3Il53irzV8TUo0QSb/3nHnRK4&#10;AWuCWBB3Fltce/1NINYbEr7CvIU0JKNwr94gNsrRgTn5yzXefufdl19ZeOvtd0UipxM0Cf5WYFQv&#10;geOBb6G/55xrdAKfmQRlRBncwBrBTY112diYq3AZXzWgMC9BhTOj1qu30e/Jp5554cU5ry1egsj4&#10;my5EWLk4yDqUpohvROvWbRO+UIAgZ5rQjEj4BriC2zMNCbZh4JtQzvRnxJn6EDtMH4TVHpw+4/En&#10;niIOC1565Zrrbgx8DQkqKQ6yDqWJ4qsLZ/4hf8eJLCPwpZuBZorANM2bnnhSfzOkPPG3TGHjJFU1&#10;EvLCRlpDHO9BE0AcXywgF4EvPwPr4iDrUBpWf1evXr13q31CfIVeSVK51wo0U5BO4isiRYaR9UEA&#10;I9iFOVt3OCvwZUVsSysC3wRxxt8cX/wNM6OLXH3tDXfePRWFuUnKG/jyGxAvDqMOpWHxVZizwNeU&#10;vQfWHru3qIBVWA6UNL6ZWhISbKENYQf0MpQikTfmhezLNJKUcpYBXFOKoWYcx1/6a3zjK0gB2X1o&#10;xiNUO8AVg08fJi0sjqEOpcHxJaMBrpCzGV7KL+fCaIfx2ONPOjYWGOOAaJ2wEEkiAGHJrrvsqoYE&#10;aGBa/mgYtKRvv5NsmIlvBb7jJzlbvKAV8FdVUJ543gXOK9qyOlwHfQgKEyjWuDiGOpQGx1dOzKIF&#10;vpI3SWog26lTlw4dOj3x1DMGlhdnz9U3WXookIXAN1LkcGmnDDjNAe+y8y5G/I4dOydAA9+Y6vX7&#10;7NPaOYizkoFbwlcgtcqdA+Nk3MDmhdUvO+d2nWDg0lxygdHaFpfW6lgaHN/2HTqR4NBfiQZLD0RK&#10;6ggdww033brw1dcYIxDf98B0WQaJzCUihxiFq1QY6bAPjvCF4M5/2TkhK2ExAEL/r3/+a1xtMC3w&#10;TRCPn4TR6nQa4ool8qpW/f4K3ynT7rs+/yUkU8Mju10cQN1KzfiWl9axyFxJRGRxrf6xNxoCkYty&#10;ePIFU65IYqozGk/uuGtKDE2BL6ALlTh7DNTyW0QD1QBTZ8sMAkIKvpZAbdDgIbZdC9wqfDPy5pcs&#10;4HtsfndDbcBVv/VpAnzvnnKvge72O+/BAMNGcQB1Kw2OLzpwBXqu0GiA0gEHBh3Qo/BNt9wer7lY&#10;vOSNp55+1kdjDmUo7glVqQSIBRZzr5ioBtpNcPocchhJtRq8gAisFAlc87a1jhMAX5U4MSoxGFro&#10;rzRBO+XKj8x6/MGHZtgQFYoDqFtpcHzf/+BDEpwCInq9AyDExJRDgvLs2XNXrnpv5cpVS17PIL75&#10;1juAYjXAZRDnKhFCDBSIMAAUObq5ZI/aoG1t19rNGCFtrh742tD6+oepefXbF3Bvy9+TbzDAYmdO&#10;w4oDqFtpcHwVXGjbtl0MaOT4mGOPv+yKqweeOthhdM8vxRpwpKcffpS9an3psuW0WD8lFGBNEKex&#10;DsRxlZbZEDhbRE34msaaNiQFasufBcgGTyc48LUjnYZGxSOUUCa+K1asLFpft9IY+DK88EVe7RZI&#10;hy8YRyJQGH+FDvv6G29+/MknUH53xQqsf3jGo7otaECAbhBJQoGPgdoacKvwTRAHuKSGAzOf5YE5&#10;hYPIuH98/jVop9B4IFuTX+g6Tz71TFwkKppe59IY+BrBgEt/tbt167biuOP7XfCvS0ghCoM4goBi&#10;8Uf5b5eSC2yiyvfePx3ZM1nIL7qXTTGnUSPEGbgTzgMZm2Uv6OmjNVViE/x1XgNf+qsetsw6UL74&#10;0isMffyJobhoep1LY+CroC1Y4av1JJgg3HLbnTHK8aHSB27fzJFH/ZOLWPXe+1hsCt9XF70mAXng&#10;wYc5J2DByFZZVBG5QDmHFVut43zwA8IMiAGNwv6ExTTBHgWNMs9OML+kI57bdBrIbvv2HRGiaHed&#10;SyPhS3ZDHxwAHLlgffPSy6/it2CKxWyAsFzaip5UmBQSQb6CMvLIc+bO139nzJw19d4Hbr39LgqD&#10;dxEMCfTj1TxOGzG1hLZwtXEnGOi0hXUxGAZ58VTvcZ4kFBTDaXOGZOHOPbdeNLo+SiPhqxjcqHCv&#10;gw52hPom+jhsMkoWHLZ0A7jCjEBnf503fwFw31y6nDQvem2xkQfKCE4lpdRSvodmPMJOYbfcBO6G&#10;fu4V0NKWSHbjXoZTGAlF4Iu8LJqxzi5M40EWJ4DyYoBqixbXR2k8fEGm9dwCcBksoXtiHGE1uDls&#10;EGBQhm/+XU4zGE1zwcc2vfzKQt127rwF3AXFkFizq7AwDE7Pf1ty2n0P3jP1vjvvzn66AZ0x17aQ&#10;TRUGvshL/QcMHJSJ9bkTdCPBzBhjNa++0opUGg9fhfhSicgRAmLjFZUEBBY78iBaCoiYIrXl0g39&#10;HU+zL789lf2MUKQDFCPwRV6yQG3xUVVxqooOkeOrEmeR9BMlmmC//Jk22DXEyW7r1m3VX7S1nkqj&#10;4qvnUglGOMCN0EmvuOpaQAPdwYMAywLZgFiAxpRMi4DMklxGTzC1SayfYVr68oxI+FpBtda3F+Ai&#10;uN4DWaH3YK6xtx5tQyqNiq+SDdAdOjnUhK8DNtbTSpZAV6Ue8YypdQQcA1wRSCXQRfqTyPCtgjUC&#10;uBm++SYBrvrJsQGQ2oI18I2BoX6HtVQaG18FxA7J+JbwNZQbjnDKcCeFtTB/jrHgZgSAMtRysBLE&#10;NeBb4m+A60/qsbtTTzudh2Mw8Be4Eca08Ob19cKSirIJ8OUHQNy5c1fcCYgDZZZryrT7WFEjnvHH&#10;X3GZkYpnpANlIAajg90pAuiAPoUlNnGqnD8OgcMlUCxzAjeG3Nat2xL3onH1XTYBvopxf/8DuuMO&#10;WEVCOS5i8aQGdzkxlONyVwCN0WWs1x1Ws4k6JWxyEEOfDA2OCdzu3Xsa08guiItmNUCpFd+fvqiH&#10;b3+toxBBLBYJ3Aj6eOfdU1kCBotcwHrxktcN9IDGaN0c1iIXkPiSRfFFjDyyJf7klFjfCKY29cSV&#10;e5vnyGYXJ51dsFIGKBcNaphSK77fTxlffGiwMvORWQ5PwgaaCpSBwnLFJR79GgGH5194o6EDBmZf&#10;2eCxICiiBwjzhi+Up+BWljRLLgiOwdN5ymHN+oEpaTLGIi83UjSlYQqO1ozvFwNbfn78X4sPDVmk&#10;ZDI6OmggqoAYZCwqV8vw3nHXFPOAphtxU4dGA5Gqxm0O8xb6kxGM4ZNi3HXPNJpgE5RH2KjQOcDc&#10;+LICC1E0osEKjtaM7+qnby3/oUHLDz/8cHCfQ2PEBwQUyigLogksiRlplhlPnXY/+GDH0jHO6Inj&#10;vIczge/OBCtCx+NWBabjO1Ln09MovujSpdvs2XOL3Tdk+eyQP3w5Yo24r8FXge+PKxcVHxq+EITk&#10;CqLXlyH2UUjM8JFw6/UiQBe33XE3TP0JJUFJJcBahWzxaxp0WWou5NzFLhu+ZBgueab4UIEvfQB/&#10;8aFRytdffx3jFZMgcvOQfcPtr3/+q6EpIK6Isv7GR5sQVqckMdcMCYpLzOSo2FnDl+9uHl6hAWvh&#10;qzQyhaN88umnxDQMWcDUYo89URJ8UBZlRid8y0uMXbYN8pL1TNwPO+LVRfX2kwvrWaBX4REq8aUd&#10;FWegMcvq1asfnD4DH/HOFNBQzm1D4RxKkS1MsmD9kHJa/E19vMNhI4quXx26SnwVKzWySjSDwn3V&#10;yMsa8FW2QLxBJZhbY3ZWM76KDcQP8x4sPm8pNZUY0ETxuVqpFV/lq7E9Y+NGyOs2r4J2vFaAs3rG&#10;ZcXSmsq68I3y7RX9o6ItUQ74ln1ubeXn8U2FvjhvesS/c2yoYG4AvlvKRpQt+DZs2YLvlrJ5ly0M&#10;3lI277KFwVvK5l22MHhL2bzLFgZvKZt32cLgLWXzLg3C4B+XPPP9lPHfXtH/yxEd4ibVlvi3jc/y&#10;h2++Gtvzu5uHr3761np/3rEeGKxZ6b5SRXx+/F+1HpXLF6y3xL9PhIrFIyDVw/J132tbn7KRDC7f&#10;8ItAYq1p6CeKt5TmUfDnmwuOruDPxpFnwxjMHpRdgUY0/uNrW0ozKxWk2lBVXl8GqzftY6O7y5ay&#10;payjlDm2/jz+eQZT2XiqbYPq3VK2lI0r8bUWwaauj1D+DIOZ8aiO6S4WbSlbSgMXxE1Z1s8+qLaR&#10;mVxzKj/99NPq1au/+uqrDz786M2ly19+ZeELL855dNYTD06fcefdU+OdHtdX/Rir+Yibb71D3HLb&#10;nVaIuO2OuyPSD+KK/HtQU8Vd90yLuHvKvSnumZq9WrA8I2KdqdPun3bfgw/kP+b4yKzHn8x/jHT+&#10;gpcXvbZ46bLlmvrFF9mvu6bfCmt+JaV66x75/10YjKPvrljx1NPPotqll18lLr/ymqvyF6ted8PN&#10;Qc2bbrldJFKum4tBOzFl2n3YlsW9Dwi0E+knsyPuf+AhgY4R+kYWDxUx/eGZ1QNxq0fFOkUNeW2q&#10;tYvYr+43e868N5cu+/LLL4vj3zxLIvE6HsNuzgz+/vvVMx99bNyE887LXzR32RVXx2u/qGmIaJms&#10;Zb7GF0iDr2X5LEfoZeJxUHkNm6sIXSOng9CJ07UROlj78IxHxYyZs2IqZj6Sx6OPlYNOI65pCgvT&#10;a4xMV65cVeCyWZW4TLGO72I1TwZ/9tnnY/MfIrkgf/Vf0tqgL8WNSH4gSJxzN+NrUtYamVdBuwq2&#10;BclSlKmWuIVqYtZjT1bEY48X05iJiJWDnTGNSBWmysu7ELGLVJuW6E5amH6Qe7MoP65cFDL87RX9&#10;i0Vrl6bL4Bi7iw/rXfjCsedOOGPkWROx9+LL0Pfqa29A1qApicVRwhkETdQsGJnTMbgYdEzT8vKI&#10;8l9jJkUQ18wasXxkVmJYIlxiZ/Ds8Seeyt4C99QzLC+3I55+5rlnnn1ecMApnnv+xYjnX5jNr0e8&#10;OHuumC3mzEsxZ+78ufMWiPkLXmKgTS1Uv/658NXG/u52XUryEjVemmiKDEbc9IMPYv15/PY77x7c&#10;59CT+w84a/RY9L32+psQ1+YoS37wNRQ0CWc2alc5yPSnWJiWmMbHoPiaKDG+Or9FrYROUU2bI4LT&#10;FeQuKP7k02siJ3rQOrG54HFOZQwOEstNX1u8RJL61tvv5O9XXR75wOYixj/MezAYXON3YZscgz/9&#10;9LP9D+heZnDEz/J42fK34iVHgwYPnTBpMvXlGTjdCgYn5pkGQWlwiHFQ1grJMKQlKdawvCpqJHHi&#10;bkwLO1GNu2UG42tMUwSPg8QRSJwiSBw8DrUu6zROB61xGolfWfjqktffwGBu+L33P8Bj68NncyFx&#10;3JGo8ZJuE3URG8rjFStWtmzZqkOHTv885rhhw0di8MWXXhHvSkLiMA9Gz+BxEDSIm9IsHxOJE30j&#10;1qJvzFf1AdMUibtpJhgcM9UZjK8VJK6RwYiblFjEDPoWJH7y6eQ6qvuN4DESL3gJh1+jvu9CatV7&#10;YtFri6Fx/gUXFQg27RLPBm1ODI6ynjz+7vvv47e9uu1/4Al9Txx+xqjxE8/nIq646lpGggmOaw62&#10;KnicLhdUXTRIJA7KJjYHfRHXX/UHDjtejjdo8JDTBg0ZeOrgeDdQ1etuipdl5a8XPCleUJjeTlh+&#10;H2T5NZvx9tI+hxzW++BDeuW/wXDAgT3i1WOdOnVxRH37nSz7xNcyjxN9syi559rEOLzE4iWvG6mQ&#10;GI3DS5w3+V+S3QLHJlw2VwZH+Vkem9lj9xY0uNdBByPQiPx3ZZyYSy+/6qprrg8Spwu9OY+nxAWH&#10;8jWHMokrxNhoS9FVOPnCi53yiZMma8+eLfbau9U+rfMfU4hfBYlo36FT9+492XGkNMXL+FUF03i9&#10;WM+eBx3Yvaetdt9td7Hb33YTMS/0w332aY3T1lcPKuOxOtu16+BYELcGL1HF49pILDhjyRwdfv2N&#10;N3mJd95dgcrz5i+AjA7JIAeSTbZs3gyOUhuPOQQEcu5xwomnhTR47LiJqIZ2cSkt3rWYLpyFqQgS&#10;hwyXjUR1EnMLIcPWtMmos85BL4obv1cwMv/5LjvFb53ktjvu1kPslB33J0uin5haGMqtYXoFUdfH&#10;GPd4JaHAV30Aic2T82OPO4FI2xdVJsmHHX4k+q6PDFeQWCQZltItXbacD8ZgHx2mgaXpy3BzYHCU&#10;2nj85x136tixs6H5lAGn4ZOzMun8Cy+65HIU4SVwpYLE4SiKy2olFxHETeEjKtAqAha/LCG75x05&#10;B/VjpJqFXegqzC564RP1NSZYjkkIipQ4pNk7/HH7WFN/I952qg3njB0fb5QUfAWy0mDinf2c0Igz&#10;7YgPwV36TZK1NpF4DX1LJK6NwSHDDiF+6JzoClaYz9Yehufrr78uIG6SZcMYvI61m0ipjceEisJh&#10;8Jix4yeed8GFF12aZPia625MJOYokDjEMrtMUdLgRNyYYYKl8ETL+aZbIV1XXn3d4NOH6RsqsTlF&#10;NyMQRc5E2rXEuB9NMkOGhXmdR2fQBzTDR60KAtFv2efQYSMMIGwxw8ArW66r4LFRnrG2RGewMNQ3&#10;ukoFg2lwjUYiGPzCi3Ps/aWXCxl2RA7Nn7TqzFGj9aUC3CZZmhuDo+CxRCeIUg5KFgw2OAaDKV+Q&#10;2NjN+XGltC2N+IStLMCJvgIzVq5cteq999//4MMPPvzI1LyqOATVxrYiugFqYggqa4MVXl30GpHT&#10;AB91G9MJkyZbSAXV4CO2YZUOoJ08j7+OHDVa8sf4mmqbLmcYOXf8JPyWLBJjx5UYvBaJcwEOEqMv&#10;EmNwDTI8Z17I8Bv5xeE3ly4zqui99s60NOUra82TwQrGGJG33eY3CFERRkbMCCMRD/EY1slzWoGd&#10;xTZ2IhgclK3gsRP83vsf4G4KJNYT2Fk1hwYLukvDsER7iFzffifvuP0OhNMuzBBsxCWldtqhQydW&#10;xwyyZjfJZs/lYbQtfoyNfeeCdEvb6hJIHEnkuAnnWV+voNZhISpluIrBAn2rMzjyOUNEpsL5RQky&#10;LLBZPZDh6T/86KMC1qZXmi2DpUoYvGeLvegWriR2ppBvXXLZlfTyXxdftvNfdq74q+XBYGRlGEwj&#10;dUPfUGXMCwEODY7AOc4VpYzy6IXKukrcwX54xqP4lAbxoFEY0xTohWcoOOuxJ2kzdnLt2W87Zhwd&#10;wi1g+ZChIzBY26yA3+pHblmj5Q/NeKTMYDNlBoeLEHZUZnCQmOQbKPQxx0WGOSJUluQZB7TBXwtY&#10;m15pngz+4Ycf5EORFfXq1fuYY4/nI3fZeZcKmgorVCyJ+OPv/5epwJXgbqJvTAWJcprZ3/AS9Pjd&#10;FSt85B+M6f885jhBU2VaEQzMUfkPLcYVX0sOPewI/lVuFxfXIuKjyK4B5yka3e3cuaucb+9W+wwY&#10;OIj6Enh+nQazQBjMS3Cr5NyuK+lbkuGyFa4gcchwuqy2eElmJWR1VHn6wzP1QONAgWzTK82TwStW&#10;rETfFnvsSYDjxfhxAYuYWV5B1tpi1112ZQOQNTE4Ihg8Y+as3N1mp5yplfqYLnz1tTAAKEJHH6n6&#10;LcayfjOXpP2eqdmPfZDSyPbkTDRVyORQkxuhr/LCuEAhGB4R8/GRwE++8OLxE88/e/TY4SPO5JWD&#10;vmlaweCIGmU4GJwuqzke9MVih2NlvYXnabJWuHkyGHUwtdU/9j6we0+yR4Cl806DdOecseO7dOlW&#10;QdbaomPHzoxBIm55GjMMhn3RNjzACefbvCUGdH/CV2RFU8IpO6zgKIuJpgJNiVxQk7FhP8gecWVF&#10;JFKTzr9Q6jlx0mSBpjEjcJf6mlFPXK0L4kasoe/aDNa82jQ4k+GqfI4MI7GOGXZ83PhJX3zRRJ+I&#10;b54Mdmox2MhrXJa8G3yp1MBTB/9h2+0qOPqzQcKpZlA2WFtbhFQjbnqsJz0dEY9DpIgHJNAuxZqH&#10;ItIDEvkza/HX9ATFmjVF1VMT8YBEmcFYuxaJ12ZwjUYieBxGggzHqOKfj3ZB8klyAW4TK82TwaSX&#10;hWAf2U0WIl2C3bhgMROJq1M2WFvmbora6Bt0TKRci5dV1EwELQeypuBS4nGICvomEq8V68fgdGE4&#10;OCzMW5ORsEIBbhMrzZDBxrt4MuGAA3tIm/rlP4rfrl2HCl5uUPAesrp0Za06gwv6lkgc9F03iddN&#10;34gKBpsGd1PgawWJUXYtEq+3BrPCYe7DDQszFjp2Tr3At4mVZshgoLMQbdu269GjFxOMwfzDkKEj&#10;RpwxSs4u7/nnMcft9rfdKjj6s8Gqyr2Ywrialnhc0DeRuBp9Kxgc9K0gcQ08Ln98ZO3VqpidSIy7&#10;QeXE4BqixOAgMQZXkBhZWWEqHDIszLw4e64jkjg2zWSuGTJYZsNCcA69evXGYC7ilAGnDRo8dOiw&#10;M5B45Jlnjzp7DB6PHjOOslrS55DD1scf//H3/yvrkpDJzLI7bfkjE8laVIpx7Rr88/St4quVbatC&#10;NacOE3uxXA3ZyjmVywJcM49LMpwYXKMM4ysKy+cIASHGYObYLnTgr776qoC4KZVmyGCs3Wuvlp06&#10;del10MHmZXIn9x9IhtlZSjxs+MjgMT0uqHzOudg8Zuz4seMmyvm6dt2/grspdv7Lzkh83Q0333jz&#10;bbeu/dU6whzaXBuPyyQWtZHYjOVWsC2+6ifqv/PuKXYXEbe775l6n/5jX9a0VehxBYnXYnA1EtfI&#10;YBG3NkKGkRiVqbKab7jp1uVN8knL5sbgH374YZ99Wrf6x97SOAw+8qh/HntcX0aif/6766cNGhI8&#10;Tj8Zjs3xGGRG6LPOyeLsMWfltKbQxxx7fIXf2HffNv+6+LKLL72CJhH7uK0wfuL54yacZyqyS13n&#10;XVBcAitdBYt1ihg/KeLcqpmYj9CRdCedSu/SHm0bfsYoDdbsiKHDsn5ooT/pURgfMlzm7loMxtp8&#10;ykIkF2EmSIy1ZR5nRmL23CAx+vLEGGxl3dVfC5SbUmluDP7ss8+ZYCTu0qUbF3H4EUdhIRk+8aT+&#10;lHhA/mvgeDxosBiKzacPGR6cyCP7MfyYCYqEWo/MyW1NXYLf0Dcw8rzJ/4qrtqqt+vLFyeKEvidG&#10;HHd89i2M6hHfy4hnJrUtvqCRvqMRIfWMW3fiiCOPjq9sRGR3+PLvbkQc3OfQy664mvzTbPpdm6MQ&#10;ic3B4zRTXYyRmJdA4rn595kxGOMlc9KAAuWmVJobg99cupxqtm7dFoN79jzIyUYIXEEp9Mp5nP2g&#10;dfyaNUITZpyuHqeedrqo4nol44k3zc6Mx7kThg8fOblHz+vb7Ht9672v23fv6/dplcc/rtu7ZcT1&#10;eVzXaq/rWsVU7Blx7T/2vLZlizz2uHbPNXHNnrtn0WK3q1v8/eqY7v63q8Ruu165265X/H2Xy/++&#10;82Wt97lw5Cg9h7rffOsdfAXXwa6EqShHuvpWZnaazxS6xGZUDjaHGKOvKQYzSNdef1MTTOaaG4Od&#10;BhpsrOeDD8y/0kO06BmRo3wkkB4Hm517hI5I8/E7+CInevWIH3jPfu8ducOHTOxzyP3b/E/Efdv8&#10;97Sts5i69X9FTKmaifly3PPryrj71/9ZEXflceev/uOOX/3H7XncttUvbt3qF7eIX/6/m3/9iwvH&#10;nGusIMNIzB/zzSx4ctuiwnBH8heeu5h/9LGgeGJ5kButg9Do6096COP0/ferC6CbTGluDOYLmWCB&#10;xO3adTDid9v/wO7de3IUB/Xuk56eoc1GZKNzDNNpvjyUV48Y7o37RL1vv5NIOJ0ec3Cfmb/d6rFt&#10;fxXx6O9+9cjvtrLk4bXilw/9Zq2YnseDRfxPOR7YJovUJaJXRAfAaWxew+Nf/eLycRN5ngsvuvT6&#10;G2+R50n7IsNbn4irHOUgtAyJboCvktQ77soySDXrIdy5Trty1XsF0E2mNDcGE9e99mqJvl277o+m&#10;FJdeGv2la/Iz474xV5o1+cKLIyGriHg4gdhEVHyUtEVcefV111x3YzzncM1JJ839w29e2/53r++w&#10;rTDz6va/e+WPv335j7+d94ffzP/Db/x1Tile/P02s3+/jWlFvJDH87/f5rnfb/3sdls/vd2vn9zu&#10;19El9AekR26cTlTOeLz1f145drxmMw/Gfc71pfzxyMVL3ljyehbmYv71N95cvOT1NP/Gm0vfXLqM&#10;48pj2bLlb2VP2a1YEa+M+ODDjz7+5BMZxeeff2H64Ucf+eu8+QvsxZoF0E2mNCsG//jjj23a7McH&#10;I3Hbtu26dTug98GHUFbmgTFgeVHZuC8zk+azsOMmnBfXDaRlOC0tE/QsAsUvuuRyUab4JZddKdJj&#10;Yta58bRBaLr0T9uu3HG793f8fRY75dM8LFyx43am71bNiPd2/L0o1kxRtaEVlv9p2yU7/E4fwHic&#10;fiqnMmmf8dutaHbwmOu46zf/delZo/Uooz8G5081FFfBXln4ah6LFr6afR+kTGWUXbpsOS4uf+tt&#10;05hB4IzCOLxyFRojsjBjib+q4bnnX6Tu9lJg3WRKs2IwzWixx56Jwaww/3DIoYfzwUjM5hr35WRD&#10;h40gyaPOOmf0mHEGx+BxInFwN0WQOFE5zcTjjth89/mT8YlPRal7t/lv3gDPqCbCkc9ZeeDfE9tm&#10;moqLz2y3NZUlt7QZ9Rf+8bcL//i7Rdv/bnEePs7/30ynn95u68e3/bVKgrgqDGeifh6DtbDTazu2&#10;d1Dc7Yv523fm5985DQZXkThjcDz9GQzO1TeT3piJb8Ul+iYGm5q3jPoivaoYYgxugpcjmhWDYS2N&#10;KzP4gAN7kGE2l3mVwMnGKPGgwUMlYRmJzx5zztjx5+bPKCYGY22S20TTNI2ZsBbEj+2++tobOEV2&#10;In27zmnmR+NOx9T8u6Jxp8MoLKmSOUmVIk8iaS+8OEe+H7fBkA/nEC4k0+HEiF9bUFPUtJWweUR8&#10;TAxOtaFvOIfQ3TJ9M/bmDmJN5AyOd0fYVoWa6igcbFO7HNGsGCy5Dga3bNkqMVgCd9jhR8rD4qpw&#10;XEYYkj8mgcFkeFzO4PMvuAh9Q1+DoMyuwNFyOIURMc8NX3v9TaYpfLwuf5erwOwb8he53px/j1/I&#10;jfBbniRbiotfFFSm/8STT0v5sSTdUEicDkFd/yj7h1DfJL3oSFPxUiTulm3D+x98yAeLzEKsXOWv&#10;VrO5CrVNax3dt999V8DdNEqzYjAWYrBo9Y+999uvfQWDGYm4OXfqaaefPmT48PxBn9HnnIvBrHDQ&#10;l77iLnbiYlAw0rWbbrkdC6msaUR5PoWFKYKygjCL/BZ0FX2rhDmecEDiR2Y9Hhew4lpsEmbGoCSo&#10;1WNRtfmMuMHdXHproG/B2irixvf8pGspgsf+ZEWb2Fy1jAqBAIUVCribRmlWDD72uBMI8B67t9i7&#10;1T4Y3Llz1wO796yRwemuRGgwC4HBob7oS2loZ3p3BOGM5x8E/lVELK8t0mocRQT6ZpE/GESG4/Jt&#10;dqU2vy6bLsTG07r0OAxuFYmz58UQNGZqjKAv8Q368g7oW1bckNvE2o8/+UR88qnyman5jz7+2HKr&#10;oLitbK5CPUrzAMJUFHA3jdJ8GPzDDz9gbQWDZXLhgxODuYiCwVzEWefwwTK5YDABZm2pL+kN+hJO&#10;qpnRrvRQZVw6jYupFZdUfawhanrkMm43IG7mjKvuL1DiuKcQpiLdG6N/CJRTubjUEISOmRRJg8M8&#10;5NwtXSlb9R5SYm6wFlmDtXHV7IsvvjSNy2fBYxRHdBuyy+rTAA2DhlYViDeN0nwYTDniQoQpBrdr&#10;16FLl249evQ6uM+hR5DgY46rwQdXXY7gg+MKMQ3mbvmHMK95Zpa905JeYnBIZnCxzLws8ptbEeV7&#10;uRHpXpfIVDYeUcjfjhp3dPFVkN4ILInA4Ih4/JwqiyA0rxx2Ga3DbGAw+iJvOAfcDeoGdzESRGXK&#10;RigxjRnhr1azsq1srhr9Qf/RVJ0ZGgXiTaM0HwY7l5HGBYPbt+/Ytev+GNznkMMwOD3fEwzOfPCI&#10;M0eeefbZ+W2OJMPJSKxN4uxpxmReCx7nFjZu24YHCNau4WgVNYORiYtBx2QSMjpWPX5QzNQY8deq&#10;9ROJQ5VDfeOaA+4GebE3I2/mFwrulokraiv+hOVk2KZhJHQJO3IsurEe3qQuRzQfBhv9g8F7tthr&#10;333btO/QqVu3A3r2PCgYTIPDRZycPaGWXVAbOmzNtzbK9+rkc5deflXcdUs85iiSGy6bisI5PJR5&#10;2VDltXhcReJgMBE1tdA6Vk5eAvut5q86ITOAkTXGgvxZxzyIbtLd7HpZBXGT7oZhKHM3CJrKV6VS&#10;LKpisM1snxhs745C74XMd99/X4DeBErzYbAUrTYGhw8+9ri+ffudlN+cy2R48OnDhubvSA0Sjz13&#10;QpD4/AsuujB/L2D5okS6HBG5XVxYqJHNVtAHVKif2KkkMh66EGY2NOSmGqlfGQTobp7DZfbXNMxu&#10;3GBDsjJxk9kNz1DB3cTggrmlEsuDwWGFg8EsNQbrfvoqDSbsBehNoDQTBhvXOnToFJfS4rmIxOB4&#10;PC0YfELfExmJeNp90OA1XiJIHHc34tnfsMVhKtKdC2yOy73pSoXkj6U+8qh/VjCvttCSiij/tUaW&#10;WxiPHMUzonEtRQ/U5SgieqUsLVhbkZ9FVC8FZ9cu8afE4MxFrFxV5SJexmDjhsM3AhS4N4HSTBj8&#10;zTffIG5icOvWbTE4fHCJwSewwn37nZzfmcuuSPAS+Dcsvnc0anT21Yx0n3ltHvMVqCzMW/+oo4+p&#10;4Fldokzoww47IiIeYE8f/cma0Q95IT2QNo86e4xxI+7FGBDI8M8SN0pB2LVL/MlWaohMLhjMmXAp&#10;wWCeB4ONOQXuTaA0EwYb1/bYvUWZwSSZBicGxyPCrHAYiZDhKi+x1pfn4itGnDE9Dl+BzVZbf6GN&#10;WEO+nIuHHHo4/uVGXP/Jdq3/GATsXS9Sv4/6lZXZHm0W5RmbR1ghbD09tr4xRK+bmL8RObqZqbEe&#10;84KR5VJQtaZSrFFiMEWn64nB4SJo8PU33mIXBe5NoDQTBsM36CtatmzVps1+HTt27rb/gYWLOIx8&#10;FQ+5YzAjEU+pDzx1MC+BPcEkbAgejzrrHKbC1JoVvKwxQjtDNcUxxx6vQmrNFnOulKy2O7Fff/11&#10;jb/fzRQZVdBIz+R2KZ+hAMUxuNdBB/c++BAHZUfx2B0e64GGDmKcbI8ww6OTUrwseLrOUmYwKxIM&#10;5lDKGhwMNjo1nZ8dbyYMnjFzVtLgeCgiMdj5Rq8qK5lZ4RDCXIbT1+YyOaSF8Q05q1VwVMQ4vuZj&#10;lbJaTralWTi3evVq04IRX32FoD6i7zfffivMfP+9VVb/8MMPGLDR16SC3w/PeFQnPKh3Hwqtc5of&#10;fsYo4wYxxt30XEfEY48/qTFFs2oqib6CFYkLEcHgZfnDPclFyAFIftP5aYJmwmDjWmJweihi/wO6&#10;9+jRyzlGNSNvyQpnMlzlJbKvyuWeeAhah5oWkRvTtVh7+JExlFP0W26702kmV9lQmz/MJZxvZtS5&#10;xwlMNcVsxvGMkWdFt9E9eBJJ4V33TMOGWY89+WR+D/mpp599/ImnLLnz7qnWlziq31+lUMhaHGQt&#10;RX+g9EYSrXJczDGNJMZkGHdVlULqGW2rsVRnsBGggsG6zY0338ZZGViK3W/q0kwYTD6DvumWMgbT&#10;YAw27OIc/mFw/gWhvpHP5V4i++obHlu+FnfXDpvTOWGkXrzkdbm56auLsgdoXsnetvv6uytWOOWo&#10;vHTZ8nnzF9x5d/Z6aunO8y/MLl//ilu+i/LnzbMrYfkTC/hhmFanqZ6QX1D4WPhfYBXZVrnVlr/1&#10;tpnigGsqdF0bUJ8jkphK74hxmcEp5sydX9A2L7n+ZiUsRFyICAY7tJzB2SsAg8E33XK7BBeni71u&#10;6tJMGExoa2BwtwOyb8hxwnzE4UeGkSiR+CS6aEkFX1NQ7iDuuPGT8nsHrxLUuCvxwotzMPjNpcvQ&#10;EWWJ6MxHH+NkHp31RPlWnDWrR9wfzm6qVT1FiRw5xYt7E8FsnKZ/GBmcRinEQjJuhLqv24Eg5ew5&#10;8yg9vb/okssrlDjCX+23gr4hwGsuRKx6Tyt0yzKD9RBGReOLnW3q0hwYTHsY33ARicGZD+52wIHd&#10;e4YVRkcybJwNLyEBWgd3ia5NcF0mhKxM5CP5u6xNg4U4OvORWVQ2Hjozc3/pm+6mVo5wyiM4hDRv&#10;OcYzCZyDqp559nm0xul0l5hUI016rAyNQp7xuHytlxnlrLmIAohqxQoaQ4klgjXy+JrrbtQPE31r&#10;Y7DWBIO1nBVRmyS12MemLs2BwWQpXQwWfDBCd+jQqUsXFO7RI7fCSEmGww0X3M1/B6BMXCHHtzJP&#10;HE9BiHgiAjtx1Pxtd9zNIcjHGVZLhHUQXcRTLzVGduuu9GWNBx+agcdB4vQYWgWJST5FJsnpdnGm&#10;yStXIRZ65UTObrYFiSM7XAeV1cBe8xW18VjdaovraPoJ3c/8fX47A8VzBr+UGMxky+eKqjd1aQ4M&#10;hjjpDQ0WLVu2yu5otO9Y/qp9XFOLbKxG7hJdwUESGANl0NTZYvucYFkRBsQ3LEzx2J9uvvUOf62I&#10;WGgq1GO12AqJywwmySHYBJ7xSCQOa5FIHLeOk2MOGrOneOyo8Rjh0I6ISvhQOS5yVXiM9BH5tTyS&#10;vAoSi7un3Bt16iFhguNicJglTdJCHS8YzEhEnZu8NAcGO7XB3d3yXyGOu8rt2nUoG4lChqsRV4Tu&#10;njIg+y1O7pBKGXZNnSdsRmVnHSmpDhKn7xRZU8R8RPn7RVa2IQbbFoORY61H29LzmSUvEb6ZRa4i&#10;cWaOEQhHKaJjxKQgcYhxWOQKHpPkb7/7rkajnK7g2tDh1JjkOSJqbXd6SKRx9mcQ4GrmzsvsfjD4&#10;0suvOnf8pFThpi3NgcGSoaTB8XTlPvu0DiPRtev+jER8Y7mCuMJC3CXJMndkpSvnX3CRRHvCpMlO&#10;EhHFRec17g5Ykr7sKSyJiK98YnwM0KhcG4M5jYLBVU9mYrDkL55iI8MYXDx1mX/FiPyWWYKd6IXE&#10;WJU54/zbFkgceV7iMTMgPwtJXgeP7UWDq4uxhZqRWYhV72GwLmMEkGXqVLqZZjsoOIwZO179UdWm&#10;Lc2BwUgQGhwMRmVWuE2b/drnVpiXCM9Q4Rxwl7vof8qp4/KnecaeO8FZGX3OuaTUicRRWTxO8444&#10;LcxEWIju/kqkRdA6qGzDDWPwI9nli4zBpS9lBINpHt5UWFvUTBfg0Cu0uKBxTuLgcVjkjMf5hYti&#10;41JJ1WpPjY6Cyw8TbF9L8m968ugaqeU6tqMePWacfUUlm7Y0BwZzmYm+yUiwwvE1jXC9ZfqS3nDG&#10;pw0acvbosSPz15ueOSp7dYhzg6PsRHpfqqn5iZMmW3je5H/F4z4VPEZiDA4qJAYbqQ24GByPYuJE&#10;HlPCRiN3Ch/jWU02A7MJM66gMtLgKBYWx/l//ydnQylKTBrDTlSQOIlxXK8o+4qiiqpCnkNEKb1m&#10;V+exHqif6DBWYMrZG4YH4y3PGHzOuRoQVW3a0hwYDNCUxgWJ92yxFyPBReBrn0MOK9OX9DIVUrrB&#10;pw8bNnzkoMFDOGAERUpT9u6c/N29zpCpedpsISpnPF77BT9lJU4Mjm7Ajdhq1FnnSA0Hnjr45P4D&#10;+vY76djj+h5T9a7VCB/LkRZaM55Asu3wEWeOHTdR/YhOs7kL6R1vWuR1VQzG4eQoRJnEyVRUd666&#10;BCrrJPqPXZQZLBzj4iVv2F1ciNC15KMSXAeu5zPHRS2btDQHBqNa0DcxmBXeb7/2+EpowwGHDPfo&#10;0avb/geaQVzkQJFBg4diGyPhlJBhenxG/kLseGdw8bxlFYmTEoevCB776E+2HTJ0hM5w/AnZD3rG&#10;NbvE0WOztwVnrw0+Ln+FsLBaxAlV7xsuB/qWP1ot2K9O034n9rcv+8VploNPxeSQ4cTgCiUOEteY&#10;5FmCx8jNw+h+4eZT2AsLwdIwOdI4RDfIOOpRZ48xUBRVbNLSHBg8YOCgCg2WxoXcom9w10y3bgfw&#10;xNQXz3AXG3CUyiIfnYtHHOMhtfSwZTyklp60zHxF/r712MqaJ/cfiF7BrSPzF1Yflb+8Ohi80VGl&#10;xAXvE/WD9GZiodXs0ZQd4sXJJIORMTm/YIzByRMHiTmKEOPqpsKfTCk7CxQZXoR53Ri55ZqMO8MW&#10;tNbD6XFsu2lLc2DwEUceXdZgbM6c7kEHE+Dgbu+DD2GImQqOgrzlA/oJhmanAQtDjyPiOTULcTpe&#10;S5XZiXPONYPNWGvhqaedrgPkupi9hL1MuwrRDc6FplZF9p73PIolSWWDmlXszGpWW9QcvSK6h49V&#10;9a8JS/yJ4zeDcNwqYQ4ehwwnEhc8/vbb8A8FgnmxpimXcvW1NyQGB4kNU08+9cyMmbOwlgZnDD7z&#10;bClvbLhpS3NgMK1NDBbIuv8B3Q/s3pPfNSW97dt3bNNmP4R2mvEDgXiDKoea/YYARrKqtNkShKbE&#10;8awwMR467IwgLnL3P+VUIzjalQlnJqiZV5I9dhwPu+WdoXjze4RqK8JCK1jNyjaxoc3tRWO0KvaV&#10;XEQwNQit0xpMhJmgdQpEN/5Y6ACliTI/NA4SV+dxhRhbbsmDD81gkFimSGdjevOtdzw4fYY0NFyE&#10;ock6xWabtGz2DCYk+Jrou1f+zr927Tq079AJcc3v3Wqfli1bWQeDnV3koKnYg23IESw0E08/Dshf&#10;bolYzpB16G5keyVuFa9xN58eL7Y+uoT3yGz0qNFIL2xOvImi2kTIuYj5WCisEBovbBteXBdSIW+D&#10;4sht70Hr6D8Indhc3GiMVLXqcdC4AmP80bVQTSqGx0Hi4HFQmakgxgWUOZg5vb8yQNld6qvCwfLB&#10;U+99gM2Qv1rBIRSbbdKy2TNYCoKvicEdO3bu2nV/MmzG8n32aY3TZpgKUu2UoAtq0kskCNHKB+Ui&#10;90dNMyjr9KARAS4pZfE7GkHW4Wes+Z2Ygqx55pexM7+IkYKNTiEprIxxE4tI8/nyWF9VKsTvGAfs&#10;1N6jR2GYXpez+YQwxIm1zJLuairibjlOq23O3Pl8RZCYKocw46sMLzkKC33kJXRRHTvX/iK0LV1N&#10;UxsQYpNNWzZ7BstL4rEe9pfoHnBgj8jYzO+7bxt/apX/wn3cW0YCqoamzrrxNxQrSEyJ8QCJKRYC&#10;4aWVcTRFukCR6WVOKZFJZjA4HHPt3BVBzTWRuJuHZHEdEeuoxF4SoXUwIwB5ps2oHKrsiPAYg7Nb&#10;NgcdnEWv3lnkv6438bwLXlu8JHwF4xuBx8Q4XWt77/0PoMo86MxhXcLii9vyB5swWGOMErH+pi2b&#10;PYNXrFgZFyKQNVwv+hLdoC//EG+wJMzONPqSFmRF39AnJ9u8oGHOCvoGS2Jwj1HeR4Qzhl5y2ZWh&#10;iInfaF2mbwWDK0gcxDUzbsJ5dmQsVuHl+W8dmJl0/oVZ5XEJL/81u0TruABSjozT506wjk00BpkM&#10;EQ6QKkdXdEQOzQEGg/XeCB/R/fobb1m5chUei3TdjRgnW/zhRx+9uug1XT33LUXeqXItl+fxwRrp&#10;8GPlTVs2ewYDusUee2Lwfvu1R1/mwUyYh3j9VI/8GrCzCHGDL63iHeNihYVxjp1vlKI6zlAFV8Sz&#10;+cufgy74qp5kIXwsnEMVg2uUYVxUj9zI1JqaYY8STf0qnsTHLa0iqNL8qdPul/gjWai7UH/UkIUW&#10;lqOKzZoRI4zKjSQOE4/psY4aDIaDPQozuuuFF126eMkbH3z4UYqPP/mEOY4bzmbQWtLmMLmF+Pqg&#10;fuJYaLBtzWyWGtwEyzPPPr9ni73CAXfo0ClSN/S1EIMtkcMhCiGJPMywKOPBWieSZnPMRsl0x9hM&#10;CgMusXl01hMogouZ9J55ttPmdGJwUt910xelkAC3tGTH7XeI2GmHHbXTKB8GJtiswfEn07/++a9a&#10;qObnnn/x3vunF0blrHPsKJPkChJX/ZwoNtuplbVQ8scoR3clxvYVx2s4EmY4KLU9/8Jsg1jEyvwh&#10;etwNJbbkzaXLz7/gooBCBEQYbNxwaA4qTsGmLZs9gx98aAa+hgmuoK8gbwQYTcGdfln2D9tuZx0L&#10;6R/2BFMrgiQ7W/4UtMBUNRT0zS8VI0p44goGJxJLg+iWnhOk3O1vuxnliaWkXmeLhaYR5v+y059x&#10;S83kVh+L5X/f9e+Gb6p8591TgsT2qPIKMQ4Gx2UvH7VBBws91gCdhBgbbZDYLnRpmASJEXHuvAXL&#10;8t8lEG+/8+77H3wYJMZmpLZfDifi0vzpvOvyR0yB48CLc7BJy2bP4PsfeCgo27p120TfYLApbUNi&#10;IoQZO/xx+0TichA8WogT8YSD+Ff+c7O0ByGc4zJ9kTL5h/Cs1TWYGUBfRMQ/1NQAqxnHzVdEcDfN&#10;BGvN7LrLrgNPHayT8PGWYD/VRzXtqU2Mg8QieOyvGmYrjYkLL/qq9E4zcDdIjNCcBhc+e868xdlP&#10;xWRvzMbjVe+9L8+T272y8NWnn3kOX6+s+tZ+PH8nwOKginOwSctmz+Bp9z3Y6h97I25Mk/qa4Yad&#10;LRZCcuNc4kEFd2sMhGYTcTEEGA8wKei7RoBrZzDJlP0YwRHxzzvuNHTYCEsSUysiUTZ9TAsFHtuX&#10;xpun0BKpmY8+ZheZEuckTkoc3E0zicTW0d8kebl9qiQxPSbMpPque6bNnj13Qf6zHfIK5oGjkNjN&#10;X/DSCy/OueW2OxODr7jqWiQmxo5aG4pzsEnLZs9gNjGkt0zfYDBT4VRxCwZT2tm5c9cKsq5PYA8h&#10;N/QXDI57FtUZnAe6yJwsCUbSPxSJ+RojmFp9STkwLPoAEusP2FbYibPOIYTB4DKPU1gSGV6QOFfi&#10;E8JOIDGfHffb9RBm9+EZj8Y3qOO55DeXLmMnzMhig8HpJjPNNkwZl7YweE2pIE1TDiRDaNQsaJR8&#10;cC7DFA5j9t23jdV4WelUomaNgZfl+eofI1SuN5ohnBIp/iQYbHmFDJfDwkyGx4zTVB2YLeGJ2YZI&#10;ZMNIkGEDjjbffOsdj8x6/Iknn2Yb6PHLryxcumw5VZbIMr6JviKM1uDTh/FLxfnbpGULgzcmMIyJ&#10;JGwY7PQHg1GK5UWvoODpQ4ZLlWI+AgXLH2tbEgvTVJBPVt6MgYVeyqKQUpQZnKJMYgzGMw0zdAzK&#10;X0oUXkLjMwbnaW4kCah5z9T7Hpw+Y+Yjs5586hkkXvjqa3Pmzn/gwYe53goGSxJYmgubxpc9tzB4&#10;vQKZyNUpA7J37FUYiSTDBmuc4J6DfKyLBNHMOiLWrIhgbQpLaHmvXr3N80voi5Sx6+yiRO30rZHB&#10;PAMjwUXERQnho9okrzfcdOvtd94jr5gxc9ZTTz87b/6Cxx5/8u4p95YthLCmHNdAxL8V52+TlibB&#10;4LqUn376yagtaZO2h/1NUwuNmLAOnnXs2LmCl+sI+RxxQkrbmoYJLqxw1Ssu02XacMM+chFWMFKj&#10;XfsOnfxJMpeoWT0SR2uM+JMMFRF32XkXH9WPPXaa7ffsMdltjrUZLBJ9zScXoc3lixL6QzBYnnDM&#10;scezy6plcK+9HovvQmIp43PPv0iSfSzTV+iiKuzUqYsVinOwSctmz2DlqKOPQWL6VM7kgsfh+Qin&#10;k21JBU3LscfuLXi7OH9yF6fTeI0HxBVZ1SCLyqO4O5VIHN0jZLj/KafihG3btNkP+fQBvEmMrB7V&#10;6VuxxHHxCcZ6y3XI7NJe/piyKdplFqJ2F+FPkclpp5ana8MYrGFyOAEfSSpdx3XHyyFcc92NlJh5&#10;4CWY4+tvvKWsweZVqCfon1xycQI2aWkODKYfEh0nu4LBAp+crThJFZTd7je/xQnnzKmSg3N+kvFn&#10;nn1+1mNP3v/AQ0HiOLXOWZUMFwwOL7GWEueG2EfDNHnDhi5duqGgqXHcOFDmZQq8rE7iiL/s9GeD&#10;vr3susuu1kFidORe1qhv0LcWBpuxThLgZCEYG+68T9XDa4YLfU8LQ4YZ3MuvvEayyBNPf3gmB4zQ&#10;cQE4AibWZ0J00febxusrmwODn33uhXbtOrRu3TaMhEDliP32a++cEWlsM6AbN4mQ04bWRlK8RxG2&#10;T8ryUv57QfMXvITKXOCDD8247Y67qY7zigpIY030HVL1juEKEocSI7GFJ/Q9kbYhjQ2DoPblT8SP&#10;GSjTtEYGsw30Uj06mI+a3bffSYm+2KZTraFvxNokFtbJHPDZY7TQ2MLBa5UD1wZtO6TqHbJZI8+d&#10;4BBwHe8nX3hxMJj9NRyh73VV73CJW3FW0AxoY3D1741ukrJhDF7H2puwrF69mseFqVMexI3LwxHI&#10;Klnh3iKFR47IZg7q3Yew2RDPnnjqmVfz90bGV3PjjfuPzHqcFBEepw0hgg1VJM4eEc5InNuJLLEr&#10;eWJTjDFk6zwqt2S3v+2Gizv/ZWeypwYyxm8gkI+aoYXs6aDBQ3FO86SDWIvZDsTooTaZXOJuinXQ&#10;107L9FWJcT+eJI7+fGT+7Tr7sqZj0X5NUpWhQ6e96Zbbp977gBkuAo8NR2YsxGyV6wl6vjoL9Dd1&#10;aQ4MVthNcovE3DANizAvLKS7+EFdnCQEOvGk/s6iYdTg3rXr/jbEP5SNe6rizaXLUTne1mgwdRaN&#10;nhMnTSZU5Apxg8QhxkhMLzMSl65OZDw+e0xcgkUUdJkwabJKKF/SWlFdg2WQZNKOkA9XbFtB3LW4&#10;myLRN3+S2OaaoVXaCRlsYyEIeU7i7Fl1NfsT9fXX0/MfSddaG+qreqzjFfgqk2OI73tg+r33T58y&#10;7T6cpgJ8EVRnPjKrgH5Tl2bCYHkxYRD4yk6YlsMgjrLxegf5FkmjRpQvLipRYnkJRj72ePbO9HiN&#10;iGm8cImvYCqcSCJ0yWVXogh25mI8Ys33NXISWxiOIvGYsAnLc0k+SS/CmxBC1LQO0hi7cdSGVFlP&#10;8yek10Lt9FdRQd8UlfTNF8bjCtqgR2mV3fEJ9qVyMqzrCo3RJI1Ea+TWKoegMWq48KJLWYW77pmG&#10;wVKCF16cA1jdWKrAVjFUVgby7rvtXn4Py6YtzYTBPBn7GyTm0uhE9j25/KtywhIqKJg5MuMEO3m4&#10;IhnvkT9zGDefqTKZfPmVhe+8u0KaIla99775N5cus9C5jHeP0nKeJKhJhvEYUWrjMT5ZEx3posjo&#10;lT+iaStsQK+gta0wHpXpYhA3RZm1KdbQNw9LcNdeos+oSgM0RgdTP6HVJeIrfRpsNLCQDOM0NmuD&#10;xmuYQebS/G1xV197w8xHH4t3tBmOdGMOS5Jw5dXXAZMAk+cC9yZQmgmDFWIZz7kTXe6WsnIInTt3&#10;7dSpi4/m+53Y3xm9If8hEzNEkRuOB4XZiZjGanfcNQVr33v/g4/yHwSI5wxJMqcs53v8iaem3feg&#10;zkDUMQxTQ+0EfiQeV/iKxGM0FQgXkVG2xlgniRN3sxXyldNHlaOj/YYMa5KDNdUka1qYG4ns90Qc&#10;KW3GYA22VVgIx3Xn3VM++fTTb5Rvv/3qq68+++xzR430HTp0Ai9dqPia/qYtzYfBCpYkL8EHS+xE&#10;XCo2A32sxarrb7zFyaaCzqLEnBKzGRyFiBnsP7n/QCeSqcDjeAsOKlNlVH77nXedXB8Nr9wFVWYQ&#10;CZi94wc9C8ZkqlzF4xolOfF4DWtTVPEyAmVjGtwtGDzhPMO63Euwp+aJa0bicyeE2Ntd2ql9Yaph&#10;J8aixGAaDAerab/xJxteJk3WMy8uvdHQkv0P6B5fPWzZstUrCxcVcDeN0qwYvHr1alk/z4DE8bgw&#10;KiOusNAJyKk5AGmIDR7QFeeSEvMPa74Xmf9gmymL7JQbUhcveZ0zjnc6CTPxbt14Ax9Oz54z75FZ&#10;j0t3sNlQS8wQju5mKnjGqJ91F0HlNfQtcbdMXEzCVFY10cvUvCUX5C+/MrZkJM4vpaUN7UJvdCAR&#10;6MttB4O5CNZC2+xRhoC+WqU/aL8KI23QWvTt1u0A0gtVh1Bg3WRKs2Kw8sabS/fYvUWQGH1Nw0Kg&#10;I5NAX1leZ9SpZSdyRzjEuZTnEeO4zo++psJHgcq2olWUm/xkL+7NX9trYgazLeEXmcW4DPfi7LlP&#10;P/PcrMeenP7wzKn3PnDbHXfHbS1UQw4sDJlE2TXEzdmGedpDShEIKbETpfS0dFFWPTETdxkIP4FU&#10;bSJx0mN7UTnvi7JHVr3pJ+gbAnxc/jP/0jjDhTZgqg11OY1JLcnBGQq0uObYBP1DlObGYEXKxUIE&#10;iU2laE4DLh6R/4iGU+ikSs/JyS233ek8GUZl6JTJ8sOqXrmQwscIzKbT2I8xrDBhRlyOAoNNzZJk&#10;/WfxkjfY5VcWvorNc+ctkM4zG0/lPxdHp+WCmP3g9Bn3PTCdmUbxKdV+fSMtuXvKvXfePTXe1krd&#10;44ps8LhM4hBjLMTdUFwHYmBxvEHfMoNL9M2emUZZNehCBorCuxsicteub8fDa4iLvlSgidzCqCjN&#10;kMHKvPkL2F+2AYmdAORz/uI6aN9+Jzt/DHGehg9FDufeaYtrt06wNbMbV9V/Xi7/AY5YHlKtNorF&#10;LuMoeUbcuCeC3D5Y8vIrC+cveFlj2AzaHFemKPQTTz3zxJNPP/b4k4/OekLWP/OR7CePHprxSJD7&#10;/gceKvg97X48viv/5Q4M1t/KJL72+pviAi1PgrVxs03zcDfomxgc9A3zEJcgThs0RAcm1QYHHdix&#10;R5BtmFjCa0UGTAIMZfxY+iJ+UyvNk8EKRZS9IXEMf04h1uJuXBONcJ6GDB0RCTgu0iTKlHjs9CNB&#10;EGINffOIhbGcPCM09mRp4qjROEFZKW585WH27Lmmwkf0DQY/mTPYOkFi2hwkzhj8UHYTAYmTQudK&#10;nDEYcenl+InnE8uwtlkDyn2sJgZbrcr7Zi+Mi9SN3w2bi7WqggNaCzP9TznVVh06dIpBTDqxZ4u9&#10;ZK4FrE2vNFsGK19//TUGExJT58O5LNM3hbNoMCXG2U27CefhBymy3GgbtxjIWLA5ETpFLEwRCzEp&#10;jIcZm+s2dhFXrCRbPCsi6jZyRDoqzOO9heEEtME4zqFqBlZhngZk1Ub/KfM1j9hRFqXepTGhvuEc&#10;eH3spK8Em+VlQoYOO4MPdpialw9KxUs1uYXo9qSXBKB7gWZTLc2ZwYqxr1ev3nGDA4mlZTiRuJvm&#10;zXB+DKXx2tAcOscI0ifKikOojAoIEYQOTidaV4/4UyJZQb61I6gmgmrpY0SxWto8VVWK6CdlBse2&#10;dh11ajbb4CgSd402UjcjTxC3HA4wUCK9PJhcgvAXODbh0swZHMUYLSlh7Jwh4yNNKtM3zVMpEkgR&#10;jd2m9JIWOtmshRVQmSrbtszmFEHriETuRLUyt8oRa8bKKWJNURtxReJu5JrZwnwXqtKYXHcLz0DL&#10;dc4L/nUJD+2I5Gr5sRSKK3DXoWUZW0l6Tb/88ssCvqZd/i0YrDgfSHzAgT3iLl337j0TcctUjnCm&#10;aRVLyoBefOkVLLK8B5XDNVqhis3Zza0gdHVOi2BhYmSZpkHcMuNTxAqxSUbidUZUqxK705K4zhBJ&#10;qjYzJLqiXDCcSU7WNdyNOLB7z3BZIb2SNsdboLY5lH8XBkd5+ZWFSCz4CoaPwXBSg7XVeXzmqNGS&#10;J3o8Y+asW/IfUeMu8GB4/po9wozNVXqWPfaVOB20rmB2kGz9o0Zyi1ieagvWaoABRJPYVs3WTq5a&#10;99P+CZMmo3J17nIXPXr0Cu6S3rgBpD+UXye8WZQNY/C3V/S3tig+b57lvgem9+x50P759xxFn0MO&#10;c4KrM1hYSHflXvK86Q8zI4+zhhI+ZkNaNjL/Fjs24zRmB6GruFK8e72K1gWzy/wuR3C9tkirVdWQ&#10;/b6BXWghuY3ndc4aPdbQkRN3qtZqM9c7+PRhZdam0HUTdxkG0guHpcuWFwBtVmXDGLx6xmXB4B/m&#10;PVgs2mwLLjqR8WBa3PJwahNxY6YcFG7yhRfffuc9D06f8djjT957//QbbrqVMGOzYfehGY98/fXX&#10;X3zxJSahFN5bH73QOq5VqaEkhMUvaCSiVw/LY4XYJPqYqtSp8qLbnHUOe/Cviy+LscIRxQWN4WeM&#10;qtrLWvtSbdyhQN/kHA7q3eejjz8uQNkMSxDyq7E9i8+lUgODldjgmwuOLj5v5uX+Bx7qlT+ehs0R&#10;BugaGVwOnphRJnVT730gruzympYgkJzJwD02f0m/AT17NCJ/QMwmFBHzBlX9akYEOgbdRczHcqtZ&#10;2SY2pPQj8id6R48Zp3L6yt3ecdcUjb/51jvM2/XESZM1O3hfon5G35hhnDp27CzksgKD9duPP/mk&#10;AGLzLJQ0CPn9lBpev1Izg5OR+HFl03pGqS5Fnidnp0YH578/R49NjdrBV8yozum0hCiOGz8Jh5DY&#10;CP7wjEdnPfYkkSbV4UQxLKSx4vmb7Pmy/BGcCELuIwuLi5PyL13a5NLLr7L5Tbfcfs/U++INljfe&#10;fJt9WXLl1dchtGZgJ4Umz/S+/ymnao8YMLCY6pAcP/pGxJ02NTTBJxw2olDSYGPxee1SM4OVzw75&#10;g22+GNiy+NyMyvwFL3OZcR0gLgiYsp5B2RqpXA7rE1FG4uJLr0A1hIvnHDhvzJ756GOcdPA77ioT&#10;bx8fnfWEkC+KuCc37b4H9Ye4D3f1tTcgMTriq5wMR4Om2FkKEp5Nk5xrZ++DD0len3no1u0Acr5Z&#10;G4aK8uOSZ4K+391c822XWhm8+ulbY0t6XCxqduWJp56RQkn2Yxph3oiMPThUQWUsRxF/TUQP+5tL&#10;YxYYhl68ARqxBCzs2flju3gpC2Q2OA2eIShoF2tvnokrF2t5ijJ9YytTyw87/Ej2gC+KMK/azd0t&#10;VC8/ffHBzypprQxWUkpXG/2bTSFahv5I/9NVBVTmNTEmjCze7LrLrsLCPF3L3GfkXuuOIGjFQv2h&#10;/DHWwWCJV4s99gwel+kr7C4932xGaCSBb5pPk9W9JPqami+WVivrYrCSSLz5Xh7eiLLqvfcfmvEI&#10;L4tb+JquAcd9LAuxKjQS5+L6WkRZsFOsY7lI6hsVdu7ctW3bdtx57MJ+w7IfetgRetE119244KVX&#10;4ufqm3dJFuDz4/9aLKql/AyDFUYkuoIwXyz9tyyo89lnn69c9d6bS5ctXvLGSy8vfHH23Pg54rC8&#10;/K6Y+Uj2fHAKnWHO3PnzF7xUipcRUaghf1wze6/6G28ufevtd5YuW/72O+9KOuPHWv4NC7nlGYJv&#10;6zP4/zyDo6R8EJv/zXm8pTRQwSuKGzRD4nU4h3JZXwZHSTwWNV6c21K2lA0tP65cFLfcInBsPbkb&#10;ZcMYHIVHSb5C2H0zuHu3pTRmIbdlNQwWbdzYvjEMTgVxy70nArkt5GBkgVbYQu5/24KRzj4aIEN1&#10;nghWwV+LtTe21InBFUVzo61lhd4SW0IwuF+N7cl51nsSVZ8M3lK2lMYvWxi8pWzO5f/+7/8HJP/4&#10;hIhVVb8AAAAASUVORK5CYIJQSwMEFAAGAAgAAAAhAO5oX/LfAAAACQEAAA8AAABkcnMvZG93bnJl&#10;di54bWxMj0FLw0AQhe+C/2EZwZvdpDXSpNmUUtRTEWwF6W2anSah2d2Q3Sbpv3c86XHee7z5Xr6e&#10;TCsG6n3jrIJ4FoEgWzrd2ErB1+HtaQnCB7QaW2dJwY08rIv7uxwz7Ub7ScM+VIJLrM9QQR1Cl0np&#10;y5oM+pnryLJ3dr3BwGdfSd3jyOWmlfMoepEGG8sfauxoW1N52V+NgvcRx80ifh12l/P2djwkH9+7&#10;mJR6fJg2KxCBpvAXhl98RoeCmU7uarUXrYJFlHKS9ZQXsP+cpLztxMY8WYIscvl/QfEDAAD//wMA&#10;UEsDBBQABgAIAAAAIQCqJg6+vAAAACEBAAAZAAAAZHJzL19yZWxzL2Uyb0RvYy54bWwucmVsc4SP&#10;QWrDMBBF94XcQcw+lp1FKMWyN6HgbUgOMEhjWcQaCUkt9e0jyCaBQJfzP/89ph///Cp+KWUXWEHX&#10;tCCIdTCOrYLr5Xv/CSIXZINrYFKwUYZx2H30Z1qx1FFeXMyiUjgrWEqJX1JmvZDH3IRIXJs5JI+l&#10;nsnKiPqGluShbY8yPTNgeGGKyShIk+lAXLZYzf+zwzw7TaegfzxxeaOQzld3BWKyVBR4Mg4fYddE&#10;tiCHXr48NtwBAAD//wMAUEsBAi0AFAAGAAgAAAAhALGCZ7YKAQAAEwIAABMAAAAAAAAAAAAAAAAA&#10;AAAAAFtDb250ZW50X1R5cGVzXS54bWxQSwECLQAUAAYACAAAACEAOP0h/9YAAACUAQAACwAAAAAA&#10;AAAAAAAAAAA7AQAAX3JlbHMvLnJlbHNQSwECLQAUAAYACAAAACEACSoYX8YDAAA/CwAADgAAAAAA&#10;AAAAAAAAAAA6AgAAZHJzL2Uyb0RvYy54bWxQSwECLQAKAAAAAAAAACEAd+8YWVOPAABTjwAAFAAA&#10;AAAAAAAAAAAAAAAsBgAAZHJzL21lZGlhL2ltYWdlMS5wbmdQSwECLQAUAAYACAAAACEA7mhf8t8A&#10;AAAJAQAADwAAAAAAAAAAAAAAAACxlQAAZHJzL2Rvd25yZXYueG1sUEsBAi0AFAAGAAgAAAAhAKom&#10;Dr68AAAAIQEAABkAAAAAAAAAAAAAAAAAvZYAAGRycy9fcmVscy9lMm9Eb2MueG1sLnJlbHNQSwUG&#10;AAAAAAYABgB8AQAAsJcAAAAA&#10;">
                <v:group id="Group 434" o:spid="_x0000_s1083" style="position:absolute;left:2185;top:6993;width:3147;height:3060" coordorigin="2033,3407" coordsize="3147,30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nYCEyAAAAOMAAAAPAAAAZHJzL2Rvd25yZXYueG1sRE/NasJA&#10;EL4X+g7LCL3pJpZYja4i0hYPIlQF8TZkxySYnQ3ZbRLfvisIPc73P4tVbyrRUuNKywriUQSCOLO6&#10;5FzB6fg1nIJwHlljZZkU3MnBavn6ssBU245/qD34XIQQdikqKLyvUyldVpBBN7I1ceCutjHow9nk&#10;UjfYhXBTyXEUTaTBkkNDgTVtCspuh1+j4LvDbv0ef7a723VzvxyT/XkXk1Jvg349B+Gp9//ip3ur&#10;w/zZePaRTOIogcdPAQC5/AMAAP//AwBQSwECLQAUAAYACAAAACEA2+H2y+4AAACFAQAAEwAAAAAA&#10;AAAAAAAAAAAAAAAAW0NvbnRlbnRfVHlwZXNdLnhtbFBLAQItABQABgAIAAAAIQBa9CxbvwAAABUB&#10;AAALAAAAAAAAAAAAAAAAAB8BAABfcmVscy8ucmVsc1BLAQItABQABgAIAAAAIQAGnYCEyAAAAOMA&#10;AAAPAAAAAAAAAAAAAAAAAAcCAABkcnMvZG93bnJldi54bWxQSwUGAAAAAAMAAwC3AAAA/AIAAAAA&#10;">
                  <v:shape id="Picture 3" o:spid="_x0000_s1084" type="#_x0000_t75" style="position:absolute;left:2292;top:3407;width:2888;height:30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RW+UxgAAAOIAAAAPAAAAZHJzL2Rvd25yZXYueG1sRI/NagIx&#10;FIX3gu8QrtCdZpwp2k6NotJat2qh28vkdjI4uRkmUePbm4XQ5eH88S1W0bbiSr1vHCuYTjIQxJXT&#10;DdcKfk5f4zcQPiBrbB2Tgjt5WC2HgwWW2t34QNdjqEUaYV+iAhNCV0rpK0MW/cR1xMn7c73FkGRf&#10;S93jLY3bVuZZNpMWG04PBjvaGqrOx4tVsMm+Z/Pf7r4z783n9mJixHYXlXoZxfUHiEAx/Ief7b1W&#10;8FoURT7P8wSRkBIOyOUDAAD//wMAUEsBAi0AFAAGAAgAAAAhANvh9svuAAAAhQEAABMAAAAAAAAA&#10;AAAAAAAAAAAAAFtDb250ZW50X1R5cGVzXS54bWxQSwECLQAUAAYACAAAACEAWvQsW78AAAAVAQAA&#10;CwAAAAAAAAAAAAAAAAAfAQAAX3JlbHMvLnJlbHNQSwECLQAUAAYACAAAACEASkVvlMYAAADiAAAA&#10;DwAAAAAAAAAAAAAAAAAHAgAAZHJzL2Rvd25yZXYueG1sUEsFBgAAAAADAAMAtwAAAPoCAAAAAA==&#10;">
                    <v:imagedata r:id="rId16" o:title=""/>
                  </v:shape>
                  <v:shape id="Text Box 436" o:spid="_x0000_s1085" type="#_x0000_t202" style="position:absolute;left:2033;top:3684;width:1185;height:63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q2xUyQAAAOIAAAAPAAAAZHJzL2Rvd25yZXYueG1sRI9Ba8JA&#10;FITvBf/D8gre6m6qTW3qKkURPFXUttDbI/tMgtm3Ibua+O/dQsHjMDPfMLNFb2txodZXjjUkIwWC&#10;OHem4kLD12H9NAXhA7LB2jFpuJKHxXzwMMPMuI53dNmHQkQI+ww1lCE0mZQ+L8miH7mGOHpH11oM&#10;UbaFNC12EW5r+axUKi1WHBdKbGhZUn7an62G78/j789EbYuVfWk61yvJ9k1qPXzsP95BBOrDPfzf&#10;3hgNr2mSpuNkmsDfpXgH5PwGAAD//wMAUEsBAi0AFAAGAAgAAAAhANvh9svuAAAAhQEAABMAAAAA&#10;AAAAAAAAAAAAAAAAAFtDb250ZW50X1R5cGVzXS54bWxQSwECLQAUAAYACAAAACEAWvQsW78AAAAV&#10;AQAACwAAAAAAAAAAAAAAAAAfAQAAX3JlbHMvLnJlbHNQSwECLQAUAAYACAAAACEAdKtsVMkAAADi&#10;AAAADwAAAAAAAAAAAAAAAAAHAgAAZHJzL2Rvd25yZXYueG1sUEsFBgAAAAADAAMAtwAAAP0CAAAA&#10;AA==&#10;" filled="f" stroked="f">
                    <v:textbox>
                      <w:txbxContent>
                        <w:p w14:paraId="29692E83" w14:textId="77777777" w:rsidR="009C3239" w:rsidRPr="005D7FF2" w:rsidRDefault="009C3239" w:rsidP="009C3239">
                          <w:pPr>
                            <w:rPr>
                              <w:b/>
                              <w:sz w:val="20"/>
                            </w:rPr>
                          </w:pPr>
                        </w:p>
                      </w:txbxContent>
                    </v:textbox>
                  </v:shape>
                </v:group>
                <v:shape id="Text Box 437" o:spid="_x0000_s1086" type="#_x0000_t202" style="position:absolute;left:1051;top:8865;width:2500;height:7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zc/jygAAAOMAAAAPAAAAZHJzL2Rvd25yZXYueG1sRI9Ba8JA&#10;FITvgv9heUJvdde02hhdRVoKPSlaLfT2yD6TYPZtyG5N+u+7QsHjMDPfMMt1b2txpdZXjjVMxgoE&#10;ce5MxYWG4+f7YwrCB2SDtWPS8Ese1qvhYImZcR3v6XoIhYgQ9hlqKENoMil9XpJFP3YNcfTOrrUY&#10;omwLaVrsItzWMlFqJi1WHBdKbOi1pPxy+LEaTtvz99ez2hVvdtp0rleS7Vxq/TDqNwsQgfpwD/+3&#10;P4yGRKXJNEmf5i9w+xT/gFz9AQAA//8DAFBLAQItABQABgAIAAAAIQDb4fbL7gAAAIUBAAATAAAA&#10;AAAAAAAAAAAAAAAAAABbQ29udGVudF9UeXBlc10ueG1sUEsBAi0AFAAGAAgAAAAhAFr0LFu/AAAA&#10;FQEAAAsAAAAAAAAAAAAAAAAAHwEAAF9yZWxzLy5yZWxzUEsBAi0AFAAGAAgAAAAhAGPNz+PKAAAA&#10;4wAAAA8AAAAAAAAAAAAAAAAABwIAAGRycy9kb3ducmV2LnhtbFBLBQYAAAAAAwADALcAAAD+AgAA&#10;AAA=&#10;" filled="f" stroked="f">
                  <v:textbox>
                    <w:txbxContent>
                      <w:p w14:paraId="44FC1787" w14:textId="77777777" w:rsidR="009C3239" w:rsidRPr="009657F2" w:rsidRDefault="009C3239" w:rsidP="009C3239">
                        <w:pPr>
                          <w:rPr>
                            <w:b/>
                            <w:sz w:val="20"/>
                          </w:rPr>
                        </w:pPr>
                      </w:p>
                    </w:txbxContent>
                  </v:textbox>
                </v:shape>
              </v:group>
            </w:pict>
          </mc:Fallback>
        </mc:AlternateContent>
      </w:r>
    </w:p>
    <w:p w14:paraId="37914938" w14:textId="77777777" w:rsidR="009C3239" w:rsidRDefault="009C3239" w:rsidP="009C3239">
      <w:pPr>
        <w:tabs>
          <w:tab w:val="clear" w:pos="567"/>
          <w:tab w:val="left" w:pos="708"/>
        </w:tabs>
        <w:autoSpaceDE w:val="0"/>
        <w:autoSpaceDN w:val="0"/>
        <w:adjustRightInd w:val="0"/>
        <w:spacing w:after="240" w:line="240" w:lineRule="auto"/>
        <w:ind w:left="993"/>
        <w:rPr>
          <w:szCs w:val="22"/>
          <w:lang w:val="pl-PL"/>
        </w:rPr>
      </w:pPr>
    </w:p>
    <w:p w14:paraId="5BB2B7DE" w14:textId="77777777" w:rsidR="009C3239" w:rsidRDefault="009C3239" w:rsidP="009C3239">
      <w:pPr>
        <w:tabs>
          <w:tab w:val="clear" w:pos="567"/>
          <w:tab w:val="left" w:pos="708"/>
        </w:tabs>
        <w:autoSpaceDE w:val="0"/>
        <w:autoSpaceDN w:val="0"/>
        <w:adjustRightInd w:val="0"/>
        <w:spacing w:after="240" w:line="240" w:lineRule="auto"/>
        <w:ind w:left="993"/>
        <w:rPr>
          <w:szCs w:val="22"/>
          <w:lang w:val="pl-PL"/>
        </w:rPr>
      </w:pPr>
    </w:p>
    <w:p w14:paraId="7244A746" w14:textId="77777777" w:rsidR="009C3239" w:rsidRDefault="009C3239" w:rsidP="009C3239">
      <w:pPr>
        <w:tabs>
          <w:tab w:val="clear" w:pos="567"/>
          <w:tab w:val="left" w:pos="708"/>
        </w:tabs>
        <w:autoSpaceDE w:val="0"/>
        <w:autoSpaceDN w:val="0"/>
        <w:adjustRightInd w:val="0"/>
        <w:spacing w:after="240" w:line="240" w:lineRule="auto"/>
        <w:ind w:left="993"/>
        <w:rPr>
          <w:szCs w:val="22"/>
          <w:lang w:val="pl-PL"/>
        </w:rPr>
      </w:pPr>
    </w:p>
    <w:p w14:paraId="4ED20A49" w14:textId="5F4570A2" w:rsidR="009C3239" w:rsidRDefault="00EC0972" w:rsidP="009C3239">
      <w:pPr>
        <w:tabs>
          <w:tab w:val="clear" w:pos="567"/>
          <w:tab w:val="left" w:pos="708"/>
        </w:tabs>
        <w:autoSpaceDE w:val="0"/>
        <w:autoSpaceDN w:val="0"/>
        <w:adjustRightInd w:val="0"/>
        <w:spacing w:after="240" w:line="240" w:lineRule="auto"/>
        <w:ind w:left="993"/>
        <w:rPr>
          <w:szCs w:val="22"/>
          <w:lang w:val="pl-PL"/>
        </w:rPr>
      </w:pPr>
      <w:r w:rsidRPr="00501938">
        <w:rPr>
          <w:noProof/>
          <w:lang w:val="pl-PL"/>
        </w:rPr>
        <mc:AlternateContent>
          <mc:Choice Requires="wps">
            <w:drawing>
              <wp:anchor distT="0" distB="0" distL="114300" distR="114300" simplePos="0" relativeHeight="251677696" behindDoc="0" locked="0" layoutInCell="1" allowOverlap="1" wp14:anchorId="244ABFAA" wp14:editId="3FA6061E">
                <wp:simplePos x="0" y="0"/>
                <wp:positionH relativeFrom="column">
                  <wp:posOffset>139700</wp:posOffset>
                </wp:positionH>
                <wp:positionV relativeFrom="paragraph">
                  <wp:posOffset>91440</wp:posOffset>
                </wp:positionV>
                <wp:extent cx="2156460" cy="398780"/>
                <wp:effectExtent l="1905" t="3810" r="3810" b="0"/>
                <wp:wrapNone/>
                <wp:docPr id="804856555" name="Text Box 4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56460"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16FA79D" w14:textId="77777777" w:rsidR="009C3239" w:rsidRPr="00882C74" w:rsidRDefault="009C3239" w:rsidP="009C3239">
                            <w:pPr>
                              <w:rPr>
                                <w:b/>
                                <w:szCs w:val="22"/>
                                <w:lang w:val="pl-PL"/>
                              </w:rPr>
                            </w:pPr>
                            <w:r w:rsidRPr="00882C74">
                              <w:rPr>
                                <w:b/>
                                <w:szCs w:val="22"/>
                                <w:lang w:val="pl-PL"/>
                              </w:rPr>
                              <w:t>Sprawdzić otwór</w:t>
                            </w:r>
                          </w:p>
                          <w:p w14:paraId="437E1C5C" w14:textId="77777777" w:rsidR="009C3239" w:rsidRPr="00882C74" w:rsidRDefault="009C3239" w:rsidP="009C3239">
                            <w:pPr>
                              <w:rPr>
                                <w:b/>
                                <w:szCs w:val="22"/>
                                <w:lang w:val="pl-PL"/>
                              </w:rPr>
                            </w:pPr>
                            <w:r w:rsidRPr="00882C74">
                              <w:rPr>
                                <w:b/>
                                <w:szCs w:val="22"/>
                                <w:lang w:val="pl-PL"/>
                              </w:rPr>
                              <w:t>ustnika</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44ABFAA" id="Text Box 439" o:spid="_x0000_s1087" type="#_x0000_t202" style="position:absolute;left:0;text-align:left;margin-left:11pt;margin-top:7.2pt;width:169.8pt;height:31.4pt;z-index:251677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Uk7U5QEAAKkDAAAOAAAAZHJzL2Uyb0RvYy54bWysU9tu2zAMfR+wfxD0vjjOkjQ14hRdiw4D&#10;ugvQ7QNkWbKF2aJGKbGzrx8lp2m2vQ17EURSPjznkN7ejH3HDgq9AVvyfDbnTFkJtbFNyb99fXiz&#10;4cwHYWvRgVUlPyrPb3avX20HV6gFtNDVChmBWF8MruRtCK7IMi9b1Qs/A6csFTVgLwKF2GQ1ioHQ&#10;+y5bzOfrbACsHYJU3lP2firyXcLXWsnwWWuvAutKTtxCOjGdVTyz3VYUDQrXGnmiIf6BRS+MpaZn&#10;qHsRBNuj+QuqNxLBgw4zCX0GWhupkgZSk8//UPPUCqeSFjLHu7NN/v/Byk+HJ/cFWRjfwUgDTCK8&#10;ewT53TMLd62wjbpFhKFVoqbGebQsG5wvTp9Gq33hI0g1fISahiz2ARLQqLGPrpBORug0gOPZdDUG&#10;Jim5yFfr5ZpKkmpvrzdXmzSVTBTPXzv04b2CnsVLyZGGmtDF4dGHyEYUz09iMwsPpuvSYDv7W4Ie&#10;xkxiHwlP1MNYjczU1HwVtUU1FdRH0oMw7QvtN11awJ+cDbQrJfc/9gIVZ90HS55c58tlXK4ULFdX&#10;CwrwslJdVoSVBFXywNl0vQvTQu4dmqalTtMULNySj9okiS+sTvxpH5Ly0+7GhbuM06uXP2z3CwAA&#10;//8DAFBLAwQUAAYACAAAACEA3stU9t0AAAAIAQAADwAAAGRycy9kb3ducmV2LnhtbEyPwU7DMBBE&#10;70j9B2srcaN2Q0hpGqdCIK4gCq3EzY23SUS8jmK3CX/PcoLj7Kxm3hTbyXXigkNoPWlYLhQIpMrb&#10;lmoNH+/PN/cgQjRkTecJNXxjgG05uypMbv1Ib3jZxVpwCIXcaGhi7HMpQ9WgM2HheyT2Tn5wJrIc&#10;amkHM3K462SiVCadaYkbGtPjY4PV1+7sNOxfTp+HVL3WT+6uH/2kJLm11Pp6Pj1sQESc4t8z/OIz&#10;OpTMdPRnskF0GpKEp0S+pykI9m+zZQbiqGG1SkCWhfw/oPwBAAD//wMAUEsBAi0AFAAGAAgAAAAh&#10;ALaDOJL+AAAA4QEAABMAAAAAAAAAAAAAAAAAAAAAAFtDb250ZW50X1R5cGVzXS54bWxQSwECLQAU&#10;AAYACAAAACEAOP0h/9YAAACUAQAACwAAAAAAAAAAAAAAAAAvAQAAX3JlbHMvLnJlbHNQSwECLQAU&#10;AAYACAAAACEARlJO1OUBAACpAwAADgAAAAAAAAAAAAAAAAAuAgAAZHJzL2Uyb0RvYy54bWxQSwEC&#10;LQAUAAYACAAAACEA3stU9t0AAAAIAQAADwAAAAAAAAAAAAAAAAA/BAAAZHJzL2Rvd25yZXYueG1s&#10;UEsFBgAAAAAEAAQA8wAAAEkFAAAAAA==&#10;" filled="f" stroked="f">
                <v:textbox>
                  <w:txbxContent>
                    <w:p w14:paraId="516FA79D" w14:textId="77777777" w:rsidR="009C3239" w:rsidRPr="00882C74" w:rsidRDefault="009C3239" w:rsidP="009C3239">
                      <w:pPr>
                        <w:rPr>
                          <w:b/>
                          <w:szCs w:val="22"/>
                          <w:lang w:val="pl-PL"/>
                        </w:rPr>
                      </w:pPr>
                      <w:r w:rsidRPr="00882C74">
                        <w:rPr>
                          <w:b/>
                          <w:szCs w:val="22"/>
                          <w:lang w:val="pl-PL"/>
                        </w:rPr>
                        <w:t>Sprawdzić otwór</w:t>
                      </w:r>
                    </w:p>
                    <w:p w14:paraId="437E1C5C" w14:textId="77777777" w:rsidR="009C3239" w:rsidRPr="00882C74" w:rsidRDefault="009C3239" w:rsidP="009C3239">
                      <w:pPr>
                        <w:rPr>
                          <w:b/>
                          <w:szCs w:val="22"/>
                          <w:lang w:val="pl-PL"/>
                        </w:rPr>
                      </w:pPr>
                      <w:r w:rsidRPr="00882C74">
                        <w:rPr>
                          <w:b/>
                          <w:szCs w:val="22"/>
                          <w:lang w:val="pl-PL"/>
                        </w:rPr>
                        <w:t>ustnika</w:t>
                      </w:r>
                    </w:p>
                  </w:txbxContent>
                </v:textbox>
              </v:shape>
            </w:pict>
          </mc:Fallback>
        </mc:AlternateContent>
      </w:r>
    </w:p>
    <w:p w14:paraId="6AE1750C" w14:textId="77777777" w:rsidR="009C3239" w:rsidRDefault="009C3239" w:rsidP="009C3239">
      <w:pPr>
        <w:tabs>
          <w:tab w:val="clear" w:pos="567"/>
          <w:tab w:val="left" w:pos="708"/>
        </w:tabs>
        <w:autoSpaceDE w:val="0"/>
        <w:autoSpaceDN w:val="0"/>
        <w:adjustRightInd w:val="0"/>
        <w:spacing w:after="240" w:line="240" w:lineRule="auto"/>
        <w:ind w:left="993"/>
        <w:rPr>
          <w:szCs w:val="22"/>
          <w:lang w:val="pl-PL"/>
        </w:rPr>
      </w:pPr>
    </w:p>
    <w:p w14:paraId="66544817" w14:textId="77777777" w:rsidR="009C3239" w:rsidRPr="00501938" w:rsidRDefault="009C3239" w:rsidP="009C3239">
      <w:pPr>
        <w:tabs>
          <w:tab w:val="clear" w:pos="567"/>
          <w:tab w:val="left" w:pos="708"/>
        </w:tabs>
        <w:autoSpaceDE w:val="0"/>
        <w:autoSpaceDN w:val="0"/>
        <w:adjustRightInd w:val="0"/>
        <w:spacing w:after="240" w:line="240" w:lineRule="auto"/>
        <w:ind w:left="993"/>
        <w:rPr>
          <w:szCs w:val="22"/>
          <w:lang w:val="pl-PL"/>
        </w:rPr>
      </w:pPr>
    </w:p>
    <w:p w14:paraId="4A5E8893" w14:textId="77777777" w:rsidR="009C3239" w:rsidRPr="00501938" w:rsidRDefault="00083CDC" w:rsidP="009C3239">
      <w:pPr>
        <w:tabs>
          <w:tab w:val="clear" w:pos="567"/>
          <w:tab w:val="left" w:pos="708"/>
        </w:tabs>
        <w:autoSpaceDE w:val="0"/>
        <w:autoSpaceDN w:val="0"/>
        <w:adjustRightInd w:val="0"/>
        <w:spacing w:after="240" w:line="240" w:lineRule="auto"/>
        <w:ind w:left="1134"/>
        <w:rPr>
          <w:b/>
          <w:szCs w:val="22"/>
          <w:lang w:val="pl-PL"/>
        </w:rPr>
      </w:pPr>
      <w:r>
        <w:rPr>
          <w:b/>
          <w:szCs w:val="22"/>
          <w:lang w:val="pl-PL"/>
        </w:rPr>
        <w:tab/>
      </w:r>
      <w:r w:rsidR="00A93886">
        <w:rPr>
          <w:b/>
          <w:szCs w:val="22"/>
          <w:lang w:val="pl-PL"/>
        </w:rPr>
        <w:tab/>
      </w:r>
      <w:r w:rsidR="009C3239" w:rsidRPr="00501938">
        <w:rPr>
          <w:b/>
          <w:szCs w:val="22"/>
          <w:lang w:val="pl-PL"/>
        </w:rPr>
        <w:t>Rysunek C</w:t>
      </w:r>
    </w:p>
    <w:p w14:paraId="27AA50A9" w14:textId="77777777" w:rsidR="009C3239" w:rsidRPr="00501938" w:rsidRDefault="009C3239" w:rsidP="009C3239">
      <w:pPr>
        <w:numPr>
          <w:ilvl w:val="0"/>
          <w:numId w:val="32"/>
        </w:numPr>
        <w:tabs>
          <w:tab w:val="clear" w:pos="567"/>
          <w:tab w:val="left" w:pos="708"/>
        </w:tabs>
        <w:spacing w:after="240" w:line="280" w:lineRule="exact"/>
        <w:rPr>
          <w:szCs w:val="22"/>
          <w:lang w:val="pl-PL"/>
        </w:rPr>
      </w:pPr>
      <w:r w:rsidRPr="00501938">
        <w:rPr>
          <w:szCs w:val="22"/>
          <w:lang w:val="pl-PL"/>
        </w:rPr>
        <w:t xml:space="preserve">Trzymać inhalator poziomo z ustnikiem skierowanym w stronę pacjenta i </w:t>
      </w:r>
      <w:r>
        <w:rPr>
          <w:szCs w:val="22"/>
          <w:lang w:val="pl-PL"/>
        </w:rPr>
        <w:t>pomarańczowym</w:t>
      </w:r>
      <w:r w:rsidRPr="00501938">
        <w:rPr>
          <w:szCs w:val="22"/>
          <w:lang w:val="pl-PL"/>
        </w:rPr>
        <w:t xml:space="preserve"> przyciskiem skierowanym w górę (Rysunek D).</w:t>
      </w:r>
    </w:p>
    <w:p w14:paraId="4BE53464" w14:textId="2C508993" w:rsidR="009C3239" w:rsidRDefault="00EC0972" w:rsidP="009C3239">
      <w:pPr>
        <w:tabs>
          <w:tab w:val="left" w:pos="283"/>
        </w:tabs>
        <w:spacing w:after="240" w:line="240" w:lineRule="auto"/>
        <w:ind w:left="709"/>
        <w:rPr>
          <w:szCs w:val="22"/>
          <w:lang w:val="pl-PL"/>
        </w:rPr>
      </w:pPr>
      <w:r>
        <w:rPr>
          <w:noProof/>
          <w:lang w:val="pl-PL"/>
        </w:rPr>
        <w:drawing>
          <wp:anchor distT="0" distB="0" distL="114300" distR="114300" simplePos="0" relativeHeight="251668480" behindDoc="0" locked="0" layoutInCell="1" allowOverlap="1" wp14:anchorId="62A79B8C" wp14:editId="01837C9F">
            <wp:simplePos x="0" y="0"/>
            <wp:positionH relativeFrom="column">
              <wp:posOffset>210185</wp:posOffset>
            </wp:positionH>
            <wp:positionV relativeFrom="paragraph">
              <wp:posOffset>111125</wp:posOffset>
            </wp:positionV>
            <wp:extent cx="1899920" cy="1657350"/>
            <wp:effectExtent l="0" t="0" r="0" b="0"/>
            <wp:wrapNone/>
            <wp:docPr id="41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899920" cy="165735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317C7BB" w14:textId="77777777" w:rsidR="009C3239" w:rsidRDefault="009C3239" w:rsidP="009C3239">
      <w:pPr>
        <w:tabs>
          <w:tab w:val="left" w:pos="283"/>
        </w:tabs>
        <w:spacing w:after="240" w:line="240" w:lineRule="auto"/>
        <w:ind w:left="709"/>
        <w:rPr>
          <w:szCs w:val="22"/>
          <w:lang w:val="pl-PL"/>
        </w:rPr>
      </w:pPr>
    </w:p>
    <w:p w14:paraId="32561DE3" w14:textId="77777777" w:rsidR="009C3239" w:rsidRDefault="009C3239" w:rsidP="009C3239">
      <w:pPr>
        <w:tabs>
          <w:tab w:val="left" w:pos="283"/>
        </w:tabs>
        <w:spacing w:after="240" w:line="240" w:lineRule="auto"/>
        <w:ind w:left="709"/>
        <w:rPr>
          <w:szCs w:val="22"/>
          <w:lang w:val="pl-PL"/>
        </w:rPr>
      </w:pPr>
    </w:p>
    <w:p w14:paraId="2CC555D9" w14:textId="77777777" w:rsidR="009C3239" w:rsidRDefault="009C3239" w:rsidP="009C3239">
      <w:pPr>
        <w:tabs>
          <w:tab w:val="left" w:pos="283"/>
        </w:tabs>
        <w:spacing w:after="240" w:line="240" w:lineRule="auto"/>
        <w:ind w:left="709"/>
        <w:rPr>
          <w:szCs w:val="22"/>
          <w:lang w:val="pl-PL"/>
        </w:rPr>
      </w:pPr>
    </w:p>
    <w:p w14:paraId="297B2B24" w14:textId="77777777" w:rsidR="009C3239" w:rsidRDefault="009C3239" w:rsidP="009C3239">
      <w:pPr>
        <w:tabs>
          <w:tab w:val="left" w:pos="283"/>
        </w:tabs>
        <w:spacing w:after="240" w:line="240" w:lineRule="auto"/>
        <w:ind w:left="709"/>
        <w:rPr>
          <w:szCs w:val="22"/>
          <w:lang w:val="pl-PL"/>
        </w:rPr>
      </w:pPr>
    </w:p>
    <w:p w14:paraId="7532DE97" w14:textId="386C81DC" w:rsidR="009C3239" w:rsidRPr="00501938" w:rsidRDefault="00EC0972" w:rsidP="009C3239">
      <w:pPr>
        <w:tabs>
          <w:tab w:val="left" w:pos="283"/>
        </w:tabs>
        <w:spacing w:after="240" w:line="240" w:lineRule="auto"/>
        <w:ind w:left="709"/>
        <w:rPr>
          <w:szCs w:val="22"/>
          <w:lang w:val="pl-PL"/>
        </w:rPr>
      </w:pPr>
      <w:r w:rsidRPr="00501938">
        <w:rPr>
          <w:noProof/>
          <w:lang w:val="pl-PL"/>
        </w:rPr>
        <mc:AlternateContent>
          <mc:Choice Requires="wps">
            <w:drawing>
              <wp:anchor distT="0" distB="0" distL="114300" distR="114300" simplePos="0" relativeHeight="251655168" behindDoc="0" locked="0" layoutInCell="1" allowOverlap="1" wp14:anchorId="53072BF1" wp14:editId="4222498D">
                <wp:simplePos x="0" y="0"/>
                <wp:positionH relativeFrom="column">
                  <wp:posOffset>2335530</wp:posOffset>
                </wp:positionH>
                <wp:positionV relativeFrom="paragraph">
                  <wp:posOffset>80645</wp:posOffset>
                </wp:positionV>
                <wp:extent cx="1733550" cy="692150"/>
                <wp:effectExtent l="0" t="3175" r="2540" b="0"/>
                <wp:wrapNone/>
                <wp:docPr id="579663579" name="Text Box 38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33550"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3333FB1" w14:textId="77777777" w:rsidR="009C3239" w:rsidRDefault="009C3239" w:rsidP="009C3239"/>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53072BF1" id="Text Box 389" o:spid="_x0000_s1088" type="#_x0000_t202" style="position:absolute;left:0;text-align:left;margin-left:183.9pt;margin-top:6.35pt;width:136.5pt;height:54.5pt;z-index:2516551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a/+4wEAAKkDAAAOAAAAZHJzL2Uyb0RvYy54bWysU9tu2zAMfR+wfxD0vjjOrasRp+hadBjQ&#10;XYBuHyDLki3MFjVKiZ19/Sg5TbPtbdiLQIry4TmH9PZm7Dt2UOgN2JLnszlnykqojW1K/u3rw5u3&#10;nPkgbC06sKrkR+X5ze71q+3gCrWAFrpaISMQ64vBlbwNwRVZ5mWreuFn4JSlogbsRaAUm6xGMRB6&#10;32WL+XyTDYC1Q5DKe7q9n4p8l/C1VjJ81tqrwLqSE7eQTkxnFc9stxVFg8K1Rp5oiH9g0QtjqekZ&#10;6l4EwfZo/oLqjUTwoMNMQp+B1kaqpIHU5PM/1Dy1wqmkhczx7myT/3+w8tPhyX1BFsZ3MNIAkwjv&#10;HkF+98zCXStso24RYWiVqKlxHi3LBueL06fRal/4CFINH6GmIYt9gAQ0auyjK6STEToN4Hg2XY2B&#10;ydjyarlcr6kkqba5XuQUxxaieP7aoQ/vFfQsBiVHGmpCF4dHH6anz09iMwsPpuvSYDv72wVhxpvE&#10;PhKeqIexGpmpS77cxMZRTQX1kfQgTPtC+01BC/iTs4F2peT+x16g4qz7YMmT63y1isuVktX6akEJ&#10;Xlaqy4qwkqBKHjibwrswLeTeoWla6jRNwcIt+ahNkvjC6sSf9iGZdNrduHCXeXr18oftfgEAAP//&#10;AwBQSwMEFAAGAAgAAAAhAOlrbOTdAAAACgEAAA8AAABkcnMvZG93bnJldi54bWxMj8FOwzAQRO9I&#10;/IO1SNyo3VKSNsSpEIgrVQtU6s2Nt0lEvI5itwl/3+0Jjjszmn2Tr0bXijP2ofGkYTpRIJBKbxuq&#10;NHx9vj8sQIRoyJrWE2r4xQCr4vYmN5n1A23wvI2V4BIKmdFQx9hlUoayRmfCxHdI7B1970zks6+k&#10;7c3A5a6VM6US6UxD/KE2Hb7WWP5sT07D98dxv5urdfXmnrrBj0qSW0qt7+/Gl2cQEcf4F4YrPqND&#10;wUwHfyIbRKvhMUkZPbIxS0FwIJkrFg5XYZqCLHL5f0JxAQAA//8DAFBLAQItABQABgAIAAAAIQC2&#10;gziS/gAAAOEBAAATAAAAAAAAAAAAAAAAAAAAAABbQ29udGVudF9UeXBlc10ueG1sUEsBAi0AFAAG&#10;AAgAAAAhADj9If/WAAAAlAEAAAsAAAAAAAAAAAAAAAAALwEAAF9yZWxzLy5yZWxzUEsBAi0AFAAG&#10;AAgAAAAhAHFtr/7jAQAAqQMAAA4AAAAAAAAAAAAAAAAALgIAAGRycy9lMm9Eb2MueG1sUEsBAi0A&#10;FAAGAAgAAAAhAOlrbOTdAAAACgEAAA8AAAAAAAAAAAAAAAAAPQQAAGRycy9kb3ducmV2LnhtbFBL&#10;BQYAAAAABAAEAPMAAABHBQAAAAA=&#10;" filled="f" stroked="f">
                <v:textbox>
                  <w:txbxContent>
                    <w:p w14:paraId="63333FB1" w14:textId="77777777" w:rsidR="009C3239" w:rsidRDefault="009C3239" w:rsidP="009C3239"/>
                  </w:txbxContent>
                </v:textbox>
              </v:shape>
            </w:pict>
          </mc:Fallback>
        </mc:AlternateContent>
      </w:r>
    </w:p>
    <w:p w14:paraId="3B9230E1" w14:textId="77777777" w:rsidR="009C3239" w:rsidRPr="00501938" w:rsidRDefault="009C3239" w:rsidP="009C3239">
      <w:pPr>
        <w:tabs>
          <w:tab w:val="clear" w:pos="567"/>
          <w:tab w:val="left" w:pos="708"/>
        </w:tabs>
        <w:spacing w:after="240" w:line="280" w:lineRule="exact"/>
        <w:rPr>
          <w:b/>
          <w:szCs w:val="22"/>
          <w:lang w:val="pl-PL"/>
        </w:rPr>
      </w:pPr>
      <w:r w:rsidRPr="00501938">
        <w:rPr>
          <w:b/>
          <w:szCs w:val="22"/>
          <w:lang w:val="pl-PL"/>
        </w:rPr>
        <w:tab/>
      </w:r>
      <w:r w:rsidRPr="00501938">
        <w:rPr>
          <w:b/>
          <w:szCs w:val="22"/>
          <w:lang w:val="pl-PL"/>
        </w:rPr>
        <w:tab/>
        <w:t>Rysunek D</w:t>
      </w:r>
    </w:p>
    <w:p w14:paraId="726A0279" w14:textId="77777777" w:rsidR="009C3239" w:rsidRPr="00501938" w:rsidRDefault="009C3239" w:rsidP="00882C74">
      <w:pPr>
        <w:numPr>
          <w:ilvl w:val="0"/>
          <w:numId w:val="32"/>
        </w:numPr>
        <w:tabs>
          <w:tab w:val="clear" w:pos="567"/>
          <w:tab w:val="left" w:pos="708"/>
        </w:tabs>
        <w:autoSpaceDE w:val="0"/>
        <w:autoSpaceDN w:val="0"/>
        <w:adjustRightInd w:val="0"/>
        <w:spacing w:line="240" w:lineRule="auto"/>
        <w:ind w:left="714" w:hanging="357"/>
        <w:rPr>
          <w:szCs w:val="22"/>
          <w:lang w:val="pl-PL"/>
        </w:rPr>
      </w:pPr>
      <w:r w:rsidRPr="00501938">
        <w:rPr>
          <w:szCs w:val="22"/>
          <w:lang w:val="pl-PL"/>
        </w:rPr>
        <w:t xml:space="preserve">Wcisnąć </w:t>
      </w:r>
      <w:r>
        <w:rPr>
          <w:szCs w:val="22"/>
          <w:lang w:val="pl-PL"/>
        </w:rPr>
        <w:t>pomarańczowy</w:t>
      </w:r>
      <w:r w:rsidRPr="00501938">
        <w:rPr>
          <w:szCs w:val="22"/>
          <w:lang w:val="pl-PL"/>
        </w:rPr>
        <w:t xml:space="preserve"> przycisk do samego końca, aby załadować dawkę (Rysunek E).</w:t>
      </w:r>
    </w:p>
    <w:p w14:paraId="67EDDAE2" w14:textId="77777777" w:rsidR="00083CDC" w:rsidRDefault="00083CDC" w:rsidP="009C3239">
      <w:pPr>
        <w:tabs>
          <w:tab w:val="clear" w:pos="567"/>
          <w:tab w:val="left" w:pos="708"/>
        </w:tabs>
        <w:autoSpaceDE w:val="0"/>
        <w:autoSpaceDN w:val="0"/>
        <w:adjustRightInd w:val="0"/>
        <w:spacing w:after="240" w:line="240" w:lineRule="auto"/>
        <w:ind w:left="360"/>
        <w:rPr>
          <w:szCs w:val="22"/>
          <w:lang w:val="pl-PL"/>
        </w:rPr>
      </w:pPr>
    </w:p>
    <w:p w14:paraId="2AF304EB" w14:textId="44BBBCAD" w:rsidR="009C3239" w:rsidRPr="00501938" w:rsidRDefault="009C3239" w:rsidP="009C3239">
      <w:pPr>
        <w:tabs>
          <w:tab w:val="clear" w:pos="567"/>
          <w:tab w:val="left" w:pos="708"/>
        </w:tabs>
        <w:autoSpaceDE w:val="0"/>
        <w:autoSpaceDN w:val="0"/>
        <w:adjustRightInd w:val="0"/>
        <w:spacing w:after="240" w:line="240" w:lineRule="auto"/>
        <w:ind w:left="360"/>
        <w:rPr>
          <w:szCs w:val="22"/>
          <w:lang w:val="pl-PL"/>
        </w:rPr>
      </w:pPr>
      <w:r w:rsidRPr="00501938">
        <w:rPr>
          <w:szCs w:val="22"/>
          <w:lang w:val="pl-PL"/>
        </w:rPr>
        <w:lastRenderedPageBreak/>
        <w:t>Po wciśnięciu przycisku do samego dołu okienko kontrolne zmieni kolor z czerwonego na zielony.</w:t>
      </w:r>
    </w:p>
    <w:p w14:paraId="481065AA" w14:textId="77777777" w:rsidR="009C3239" w:rsidRPr="00C94E2D"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240" w:line="240" w:lineRule="auto"/>
        <w:ind w:firstLine="284"/>
        <w:rPr>
          <w:b/>
          <w:szCs w:val="22"/>
          <w:lang w:val="pl-PL"/>
        </w:rPr>
      </w:pPr>
      <w:r w:rsidRPr="00C94E2D">
        <w:rPr>
          <w:szCs w:val="22"/>
          <w:lang w:val="pl-PL"/>
        </w:rPr>
        <w:t xml:space="preserve">Pilnować, by </w:t>
      </w:r>
      <w:r>
        <w:rPr>
          <w:szCs w:val="22"/>
          <w:lang w:val="pl-PL"/>
        </w:rPr>
        <w:t>pomarańczowy przycisk był skierowany do gó</w:t>
      </w:r>
      <w:r w:rsidRPr="00C94E2D">
        <w:rPr>
          <w:szCs w:val="22"/>
          <w:lang w:val="pl-PL"/>
        </w:rPr>
        <w:t xml:space="preserve">ry. </w:t>
      </w:r>
      <w:r>
        <w:rPr>
          <w:b/>
          <w:szCs w:val="22"/>
          <w:lang w:val="pl-PL"/>
        </w:rPr>
        <w:t>Nie odchylać do tyłu.</w:t>
      </w:r>
    </w:p>
    <w:p w14:paraId="381910BC" w14:textId="77777777" w:rsidR="009C3239" w:rsidRPr="00501938" w:rsidRDefault="009C3239" w:rsidP="009C3239">
      <w:pPr>
        <w:numPr>
          <w:ilvl w:val="0"/>
          <w:numId w:val="32"/>
        </w:numPr>
        <w:tabs>
          <w:tab w:val="clear" w:pos="567"/>
          <w:tab w:val="left" w:pos="708"/>
        </w:tabs>
        <w:autoSpaceDE w:val="0"/>
        <w:autoSpaceDN w:val="0"/>
        <w:adjustRightInd w:val="0"/>
        <w:spacing w:after="240" w:line="240" w:lineRule="auto"/>
        <w:rPr>
          <w:szCs w:val="22"/>
          <w:lang w:val="pl-PL"/>
        </w:rPr>
      </w:pPr>
      <w:r w:rsidRPr="00501938">
        <w:rPr>
          <w:szCs w:val="22"/>
          <w:lang w:val="pl-PL"/>
        </w:rPr>
        <w:t xml:space="preserve">Zwolnić </w:t>
      </w:r>
      <w:r>
        <w:rPr>
          <w:szCs w:val="22"/>
          <w:lang w:val="pl-PL"/>
        </w:rPr>
        <w:t>pomarańczowy</w:t>
      </w:r>
      <w:r w:rsidRPr="00501938">
        <w:rPr>
          <w:szCs w:val="22"/>
          <w:lang w:val="pl-PL"/>
        </w:rPr>
        <w:t xml:space="preserve"> przycisk (Rysunek F).  </w:t>
      </w:r>
    </w:p>
    <w:p w14:paraId="34A3DE4E" w14:textId="4B3E64C4" w:rsidR="009C3239" w:rsidRPr="00C94E2D" w:rsidRDefault="009C3239" w:rsidP="009C3239">
      <w:pPr>
        <w:pBdr>
          <w:top w:val="single" w:sz="12" w:space="1" w:color="E66914"/>
          <w:left w:val="single" w:sz="12" w:space="4" w:color="E66914"/>
          <w:bottom w:val="single" w:sz="12" w:space="1" w:color="E66914"/>
          <w:right w:val="single" w:sz="12" w:space="4" w:color="E66914"/>
        </w:pBdr>
        <w:tabs>
          <w:tab w:val="left" w:pos="4"/>
        </w:tabs>
        <w:spacing w:after="240" w:line="240" w:lineRule="auto"/>
        <w:rPr>
          <w:spacing w:val="-1"/>
          <w:szCs w:val="22"/>
          <w:bdr w:val="none" w:sz="0" w:space="0" w:color="auto" w:frame="1"/>
          <w:lang w:val="pl-PL"/>
        </w:rPr>
      </w:pPr>
      <w:r>
        <w:rPr>
          <w:spacing w:val="-1"/>
          <w:szCs w:val="22"/>
          <w:bdr w:val="none" w:sz="0" w:space="0" w:color="auto" w:frame="1"/>
          <w:lang w:val="pl-PL"/>
        </w:rPr>
        <w:t>Upewnić się, że przycisk został zwolniony, co umożliwi prawidłowe działanie inhalatora.</w:t>
      </w:r>
    </w:p>
    <w:p w14:paraId="0D94204B" w14:textId="12263076" w:rsidR="009C3239" w:rsidRDefault="00EC0972" w:rsidP="009C3239">
      <w:pPr>
        <w:tabs>
          <w:tab w:val="left" w:pos="4"/>
        </w:tabs>
        <w:spacing w:after="240" w:line="240" w:lineRule="auto"/>
        <w:rPr>
          <w:szCs w:val="22"/>
          <w:lang w:val="pl-PL"/>
        </w:rPr>
      </w:pPr>
      <w:r>
        <w:rPr>
          <w:noProof/>
          <w:sz w:val="24"/>
          <w:szCs w:val="24"/>
        </w:rPr>
        <w:drawing>
          <wp:anchor distT="0" distB="0" distL="114300" distR="114300" simplePos="0" relativeHeight="251629568" behindDoc="0" locked="0" layoutInCell="1" allowOverlap="1" wp14:anchorId="552D8D79" wp14:editId="721E021C">
            <wp:simplePos x="0" y="0"/>
            <wp:positionH relativeFrom="character">
              <wp:posOffset>0</wp:posOffset>
            </wp:positionH>
            <wp:positionV relativeFrom="line">
              <wp:posOffset>0</wp:posOffset>
            </wp:positionV>
            <wp:extent cx="3942715" cy="1724025"/>
            <wp:effectExtent l="0" t="0" r="0" b="0"/>
            <wp:wrapNone/>
            <wp:docPr id="387"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7"/>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3942715" cy="1724025"/>
                    </a:xfrm>
                    <a:prstGeom prst="rect">
                      <a:avLst/>
                    </a:prstGeom>
                    <a:noFill/>
                  </pic:spPr>
                </pic:pic>
              </a:graphicData>
            </a:graphic>
            <wp14:sizeRelH relativeFrom="page">
              <wp14:pctWidth>0</wp14:pctWidth>
            </wp14:sizeRelH>
            <wp14:sizeRelV relativeFrom="page">
              <wp14:pctHeight>0</wp14:pctHeight>
            </wp14:sizeRelV>
          </wp:anchor>
        </w:drawing>
      </w:r>
      <w:r>
        <w:rPr>
          <w:noProof/>
          <w:szCs w:val="22"/>
          <w:lang w:val="pl-PL"/>
        </w:rPr>
        <mc:AlternateContent>
          <mc:Choice Requires="wps">
            <w:drawing>
              <wp:inline distT="0" distB="0" distL="0" distR="0" wp14:anchorId="7355C38E" wp14:editId="692419BE">
                <wp:extent cx="3943350" cy="1727200"/>
                <wp:effectExtent l="0" t="0" r="0" b="0"/>
                <wp:docPr id="874003924" name="AutoShape 2"/>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noChangeArrowheads="1"/>
                      </wps:cNvSpPr>
                      <wps:spPr bwMode="auto">
                        <a:xfrm>
                          <a:off x="0" y="0"/>
                          <a:ext cx="3943350" cy="172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inline>
            </w:drawing>
          </mc:Choice>
          <mc:Fallback xmlns:w16cei="http://schemas.microsoft.com/office/word/2026/wordml/cei">
            <w:pict>
              <v:rect w14:anchorId="64E4305F" id="AutoShape 2" o:spid="_x0000_s1026" style="width:310.5pt;height:13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TQyf2AEAAKADAAAOAAAAZHJzL2Uyb0RvYy54bWysU9tu2zAMfR+wfxD0vji3rqsRpyhadBjQ&#10;XYBuH6DIki3MFjVSiZN9/Sg5TbLtbdiLIJLy4eHh8ep233diZ5Ac+ErOJlMpjNdQO99U8tvXxzfv&#10;pKCofK068KaSB0Pydv361WoIpZlDC11tUDCIp3IIlWxjDGVRkG5Nr2gCwXguWsBeRQ6xKWpUA6P3&#10;XTGfTt8WA2AdELQh4uzDWJTrjG+t0fGztWSi6CrJ3GI+MZ+bdBbrlSobVKF1+khD/QOLXjnPTU9Q&#10;DyoqsUX3F1TvNAKBjRMNfQHWOm3yDDzNbPrHNM+tCibPwuJQOMlE/w9Wf9o9hy+YqFN4Av2dhIf7&#10;VvnG3FFg+Xip8pxChKE1qmYGs6RdMQQqTxgpIEYTm+Ej1LxttY2QZdlb7FMPHljss/qHk/pmH4Xm&#10;5OJmuVhc8ZI012bX82veb+6hypfPA1J8b6AX6VJJZH4ZXu2eKCY6qnx5krp5eHRdl1fc+d8S/DBl&#10;Mv3EOPmFyg3UB2aPMNqEbc2XFvCnFANbpJL0Y6vQSNF98KzAzWy5TJ7KwfKK+UqBl5XNZUV5zVCV&#10;jFKM1/s4+nAb0DVtFnrkeMeqWZfnObM6kmUb5DGPlk0+u4zzq/OPtf4FAAD//wMAUEsDBBQABgAI&#10;AAAAIQDZbbX+3QAAAAUBAAAPAAAAZHJzL2Rvd25yZXYueG1sTI9Ba8JAEIXvQv/DMkIvohtzsCVm&#10;IyKUSilIY+t5zU6T0OxszK5J+u877cVeHjze8N436Wa0jeix87UjBctFBAKpcKamUsH78Wn+CMIH&#10;TUY3jlDBN3rYZHeTVCfGDfSGfR5KwSXkE62gCqFNpPRFhVb7hWuROPt0ndWBbVdK0+mBy20j4yha&#10;Satr4oVKt7irsPjKr1bBUBz60/H1WR5mp72jy/6yyz9elLqfjts1iIBjuB3DLz6jQ8ZMZ3cl40Wj&#10;gB8Jf8rZKl6yPSuIH+IIZJbK//TZDwAAAP//AwBQSwECLQAUAAYACAAAACEAtoM4kv4AAADhAQAA&#10;EwAAAAAAAAAAAAAAAAAAAAAAW0NvbnRlbnRfVHlwZXNdLnhtbFBLAQItABQABgAIAAAAIQA4/SH/&#10;1gAAAJQBAAALAAAAAAAAAAAAAAAAAC8BAABfcmVscy8ucmVsc1BLAQItABQABgAIAAAAIQAATQyf&#10;2AEAAKADAAAOAAAAAAAAAAAAAAAAAC4CAABkcnMvZTJvRG9jLnhtbFBLAQItABQABgAIAAAAIQDZ&#10;bbX+3QAAAAUBAAAPAAAAAAAAAAAAAAAAADIEAABkcnMvZG93bnJldi54bWxQSwUGAAAAAAQABADz&#10;AAAAPAUAAAAA&#10;" filled="f" stroked="f">
                <o:lock v:ext="edit" aspectratio="t"/>
                <w10:anchorlock/>
              </v:rect>
            </w:pict>
          </mc:Fallback>
        </mc:AlternateContent>
      </w:r>
    </w:p>
    <w:p w14:paraId="06A79B71" w14:textId="7100CFEB" w:rsidR="009C3239" w:rsidRDefault="009C3239" w:rsidP="009C3239">
      <w:pPr>
        <w:tabs>
          <w:tab w:val="left" w:pos="4"/>
        </w:tabs>
        <w:spacing w:after="240" w:line="240" w:lineRule="auto"/>
        <w:rPr>
          <w:b/>
          <w:szCs w:val="22"/>
          <w:lang w:val="pl-PL"/>
        </w:rPr>
      </w:pPr>
      <w:r>
        <w:rPr>
          <w:szCs w:val="22"/>
          <w:lang w:val="pl-PL"/>
        </w:rPr>
        <w:tab/>
      </w:r>
      <w:r>
        <w:rPr>
          <w:szCs w:val="22"/>
          <w:lang w:val="pl-PL"/>
        </w:rPr>
        <w:tab/>
        <w:t xml:space="preserve">  </w:t>
      </w:r>
      <w:r w:rsidRPr="00501938">
        <w:rPr>
          <w:b/>
          <w:szCs w:val="22"/>
          <w:lang w:val="pl-PL"/>
        </w:rPr>
        <w:t>Rysunek E</w:t>
      </w:r>
      <w:r w:rsidRPr="00501938">
        <w:rPr>
          <w:b/>
          <w:szCs w:val="22"/>
          <w:lang w:val="pl-PL"/>
        </w:rPr>
        <w:tab/>
      </w:r>
      <w:r w:rsidRPr="00501938">
        <w:rPr>
          <w:b/>
          <w:szCs w:val="22"/>
          <w:lang w:val="pl-PL"/>
        </w:rPr>
        <w:tab/>
      </w:r>
      <w:r>
        <w:rPr>
          <w:b/>
          <w:szCs w:val="22"/>
          <w:lang w:val="pl-PL"/>
        </w:rPr>
        <w:tab/>
      </w:r>
      <w:r>
        <w:rPr>
          <w:b/>
          <w:szCs w:val="22"/>
          <w:lang w:val="pl-PL"/>
        </w:rPr>
        <w:tab/>
      </w:r>
      <w:r>
        <w:rPr>
          <w:b/>
          <w:szCs w:val="22"/>
          <w:lang w:val="pl-PL"/>
        </w:rPr>
        <w:tab/>
        <w:t xml:space="preserve">       </w:t>
      </w:r>
      <w:r w:rsidRPr="00501938">
        <w:rPr>
          <w:b/>
          <w:szCs w:val="22"/>
          <w:lang w:val="pl-PL"/>
        </w:rPr>
        <w:t>Rysunek F</w:t>
      </w:r>
    </w:p>
    <w:p w14:paraId="6702E862" w14:textId="77777777" w:rsidR="009C3239" w:rsidRPr="00501938" w:rsidRDefault="009C3239" w:rsidP="009C3239">
      <w:pPr>
        <w:tabs>
          <w:tab w:val="clear" w:pos="567"/>
          <w:tab w:val="left" w:pos="708"/>
        </w:tabs>
        <w:spacing w:after="240" w:line="280" w:lineRule="exact"/>
        <w:ind w:left="720"/>
        <w:rPr>
          <w:b/>
          <w:szCs w:val="22"/>
          <w:lang w:val="pl-PL"/>
        </w:rPr>
      </w:pPr>
      <w:r w:rsidRPr="00501938">
        <w:rPr>
          <w:b/>
          <w:szCs w:val="22"/>
          <w:lang w:val="pl-PL"/>
        </w:rPr>
        <w:t xml:space="preserve">Przerwać i sprawdzić: </w:t>
      </w:r>
    </w:p>
    <w:p w14:paraId="7599E97D" w14:textId="77777777" w:rsidR="009C3239" w:rsidRPr="00501938" w:rsidRDefault="009C3239" w:rsidP="00882C74">
      <w:pPr>
        <w:numPr>
          <w:ilvl w:val="0"/>
          <w:numId w:val="32"/>
        </w:numPr>
        <w:tabs>
          <w:tab w:val="clear" w:pos="567"/>
          <w:tab w:val="left" w:pos="708"/>
        </w:tabs>
        <w:spacing w:line="240" w:lineRule="auto"/>
        <w:rPr>
          <w:szCs w:val="22"/>
          <w:lang w:val="pl-PL"/>
        </w:rPr>
      </w:pPr>
      <w:r w:rsidRPr="00501938">
        <w:rPr>
          <w:szCs w:val="22"/>
          <w:lang w:val="pl-PL"/>
        </w:rPr>
        <w:t>Upewnić się, że okienko kontrolne ma teraz kolor zielony (Rysunek G).</w:t>
      </w:r>
    </w:p>
    <w:p w14:paraId="2C9F6436" w14:textId="6FB6C802" w:rsidR="00083CDC" w:rsidRDefault="00083CDC" w:rsidP="00882C74">
      <w:pPr>
        <w:tabs>
          <w:tab w:val="clear" w:pos="567"/>
          <w:tab w:val="left" w:pos="708"/>
        </w:tabs>
        <w:spacing w:line="240" w:lineRule="auto"/>
        <w:ind w:left="720"/>
        <w:rPr>
          <w:szCs w:val="22"/>
          <w:lang w:val="pl-PL"/>
        </w:rPr>
      </w:pPr>
    </w:p>
    <w:p w14:paraId="79D43292" w14:textId="20D96C5C" w:rsidR="00083CDC" w:rsidRDefault="009C3239" w:rsidP="00882C74">
      <w:pPr>
        <w:tabs>
          <w:tab w:val="clear" w:pos="567"/>
          <w:tab w:val="left" w:pos="708"/>
        </w:tabs>
        <w:spacing w:line="240" w:lineRule="auto"/>
        <w:ind w:left="720"/>
        <w:rPr>
          <w:szCs w:val="22"/>
          <w:lang w:val="pl-PL"/>
        </w:rPr>
      </w:pPr>
      <w:r w:rsidRPr="00501938">
        <w:rPr>
          <w:szCs w:val="22"/>
          <w:lang w:val="pl-PL"/>
        </w:rPr>
        <w:t xml:space="preserve">Lek jest gotowy do inhalacji.  </w:t>
      </w:r>
    </w:p>
    <w:p w14:paraId="5CA50BC4" w14:textId="1083FF8E" w:rsidR="00083CDC" w:rsidRPr="00501938" w:rsidRDefault="00083CDC" w:rsidP="00882C74">
      <w:pPr>
        <w:tabs>
          <w:tab w:val="clear" w:pos="567"/>
          <w:tab w:val="left" w:pos="708"/>
        </w:tabs>
        <w:spacing w:line="240" w:lineRule="auto"/>
        <w:ind w:left="720"/>
        <w:rPr>
          <w:szCs w:val="22"/>
          <w:lang w:val="pl-PL"/>
        </w:rPr>
      </w:pPr>
    </w:p>
    <w:p w14:paraId="42C13A71" w14:textId="26F64D00" w:rsidR="009C3239" w:rsidRDefault="009E2A60" w:rsidP="00882C74">
      <w:pPr>
        <w:tabs>
          <w:tab w:val="clear" w:pos="567"/>
          <w:tab w:val="left" w:pos="708"/>
        </w:tabs>
        <w:spacing w:line="240" w:lineRule="auto"/>
        <w:ind w:left="720"/>
        <w:rPr>
          <w:ins w:id="290" w:author="Author"/>
          <w:szCs w:val="22"/>
          <w:lang w:val="pl-PL"/>
        </w:rPr>
      </w:pPr>
      <w:r w:rsidRPr="00882C74">
        <w:rPr>
          <w:noProof/>
          <w:sz w:val="24"/>
          <w:szCs w:val="24"/>
          <w:lang w:val="pl-PL"/>
        </w:rPr>
        <w:t>Należy przejść</w:t>
      </w:r>
      <w:r w:rsidR="009C3239" w:rsidRPr="00501938">
        <w:rPr>
          <w:szCs w:val="22"/>
          <w:lang w:val="pl-PL"/>
        </w:rPr>
        <w:t xml:space="preserve"> do </w:t>
      </w:r>
      <w:r w:rsidR="009C3239">
        <w:rPr>
          <w:szCs w:val="22"/>
          <w:lang w:val="pl-PL"/>
        </w:rPr>
        <w:t>„</w:t>
      </w:r>
      <w:r w:rsidR="009C3239" w:rsidRPr="00501938">
        <w:rPr>
          <w:szCs w:val="22"/>
          <w:lang w:val="pl-PL"/>
        </w:rPr>
        <w:t>KROKU 2: Inhalacja leku”</w:t>
      </w:r>
    </w:p>
    <w:p w14:paraId="52F15117" w14:textId="5FBAA2C6" w:rsidR="00C73398" w:rsidDel="00AF3FF4" w:rsidRDefault="00C73398" w:rsidP="00882C74">
      <w:pPr>
        <w:tabs>
          <w:tab w:val="clear" w:pos="567"/>
          <w:tab w:val="left" w:pos="708"/>
        </w:tabs>
        <w:spacing w:line="240" w:lineRule="auto"/>
        <w:ind w:left="720"/>
        <w:rPr>
          <w:ins w:id="291" w:author="Author"/>
          <w:del w:id="292" w:author="Author"/>
          <w:szCs w:val="22"/>
          <w:lang w:val="pl-PL"/>
        </w:rPr>
      </w:pPr>
    </w:p>
    <w:p w14:paraId="1616FC1A" w14:textId="1D269AB3" w:rsidR="00C73398" w:rsidDel="00AF3FF4" w:rsidRDefault="00C73398" w:rsidP="00882C74">
      <w:pPr>
        <w:tabs>
          <w:tab w:val="clear" w:pos="567"/>
          <w:tab w:val="left" w:pos="708"/>
        </w:tabs>
        <w:spacing w:line="240" w:lineRule="auto"/>
        <w:ind w:left="720"/>
        <w:rPr>
          <w:ins w:id="293" w:author="Author"/>
          <w:del w:id="294" w:author="Author"/>
          <w:szCs w:val="22"/>
          <w:lang w:val="pl-PL"/>
        </w:rPr>
      </w:pPr>
    </w:p>
    <w:p w14:paraId="3BBC9973" w14:textId="686DFC20" w:rsidR="00C73398" w:rsidDel="00AF3FF4" w:rsidRDefault="00C73398" w:rsidP="00882C74">
      <w:pPr>
        <w:tabs>
          <w:tab w:val="clear" w:pos="567"/>
          <w:tab w:val="left" w:pos="708"/>
        </w:tabs>
        <w:spacing w:line="240" w:lineRule="auto"/>
        <w:ind w:left="720"/>
        <w:rPr>
          <w:ins w:id="295" w:author="Author"/>
          <w:del w:id="296" w:author="Author"/>
          <w:szCs w:val="22"/>
          <w:lang w:val="pl-PL"/>
        </w:rPr>
      </w:pPr>
    </w:p>
    <w:p w14:paraId="5B35A734" w14:textId="77777777" w:rsidR="00C73398" w:rsidRPr="00501938" w:rsidDel="00C73398" w:rsidRDefault="00C73398" w:rsidP="00882C74">
      <w:pPr>
        <w:tabs>
          <w:tab w:val="clear" w:pos="567"/>
          <w:tab w:val="left" w:pos="708"/>
        </w:tabs>
        <w:spacing w:line="240" w:lineRule="auto"/>
        <w:ind w:left="720"/>
        <w:rPr>
          <w:del w:id="297" w:author="Author"/>
          <w:szCs w:val="22"/>
          <w:lang w:val="pl-PL"/>
        </w:rPr>
      </w:pPr>
    </w:p>
    <w:p w14:paraId="09EBCB88" w14:textId="2784F0DC" w:rsidR="009C3239" w:rsidDel="00AF3FF4" w:rsidRDefault="009C3239" w:rsidP="009C3239">
      <w:pPr>
        <w:tabs>
          <w:tab w:val="left" w:pos="283"/>
        </w:tabs>
        <w:spacing w:after="240" w:line="240" w:lineRule="auto"/>
        <w:ind w:left="284" w:right="-710" w:hanging="280"/>
        <w:rPr>
          <w:ins w:id="298" w:author="Author"/>
          <w:del w:id="299" w:author="Author"/>
          <w:szCs w:val="22"/>
          <w:lang w:val="pl-PL"/>
        </w:rPr>
      </w:pPr>
    </w:p>
    <w:p w14:paraId="2814FE6C" w14:textId="3218E9EF" w:rsidR="00407C45" w:rsidDel="00AF3FF4" w:rsidRDefault="00407C45" w:rsidP="009C3239">
      <w:pPr>
        <w:tabs>
          <w:tab w:val="left" w:pos="283"/>
        </w:tabs>
        <w:spacing w:after="240" w:line="240" w:lineRule="auto"/>
        <w:ind w:left="284" w:right="-710" w:hanging="280"/>
        <w:rPr>
          <w:ins w:id="300" w:author="Author"/>
          <w:del w:id="301" w:author="Author"/>
          <w:szCs w:val="22"/>
          <w:lang w:val="pl-PL"/>
        </w:rPr>
      </w:pPr>
    </w:p>
    <w:p w14:paraId="7BD032D1" w14:textId="00D350A4" w:rsidR="00407C45" w:rsidDel="00AF3FF4" w:rsidRDefault="00407C45" w:rsidP="009C3239">
      <w:pPr>
        <w:tabs>
          <w:tab w:val="left" w:pos="283"/>
        </w:tabs>
        <w:spacing w:after="240" w:line="240" w:lineRule="auto"/>
        <w:ind w:left="284" w:right="-710" w:hanging="280"/>
        <w:rPr>
          <w:ins w:id="302" w:author="Author"/>
          <w:del w:id="303" w:author="Author"/>
          <w:szCs w:val="22"/>
          <w:lang w:val="pl-PL"/>
        </w:rPr>
      </w:pPr>
    </w:p>
    <w:p w14:paraId="2863733F" w14:textId="45C95CC0" w:rsidR="00407C45" w:rsidDel="00AF3FF4" w:rsidRDefault="00407C45" w:rsidP="009C3239">
      <w:pPr>
        <w:tabs>
          <w:tab w:val="left" w:pos="283"/>
        </w:tabs>
        <w:spacing w:after="240" w:line="240" w:lineRule="auto"/>
        <w:ind w:left="284" w:right="-710" w:hanging="280"/>
        <w:rPr>
          <w:ins w:id="304" w:author="Author"/>
          <w:del w:id="305" w:author="Author"/>
          <w:szCs w:val="22"/>
          <w:lang w:val="pl-PL"/>
        </w:rPr>
      </w:pPr>
    </w:p>
    <w:p w14:paraId="2D39FF27" w14:textId="7E314595" w:rsidR="0053439C" w:rsidRPr="00501938" w:rsidRDefault="00C73398" w:rsidP="009C3239">
      <w:pPr>
        <w:tabs>
          <w:tab w:val="left" w:pos="283"/>
        </w:tabs>
        <w:spacing w:after="240" w:line="240" w:lineRule="auto"/>
        <w:ind w:left="284" w:right="-710" w:hanging="280"/>
        <w:rPr>
          <w:szCs w:val="22"/>
          <w:lang w:val="pl-PL"/>
        </w:rPr>
      </w:pPr>
      <w:r>
        <w:rPr>
          <w:noProof/>
          <w:sz w:val="24"/>
          <w:szCs w:val="24"/>
        </w:rPr>
        <mc:AlternateContent>
          <mc:Choice Requires="wpg">
            <w:drawing>
              <wp:anchor distT="0" distB="0" distL="114300" distR="114300" simplePos="0" relativeHeight="251683840" behindDoc="0" locked="0" layoutInCell="1" allowOverlap="1" wp14:anchorId="4F993B64" wp14:editId="03DD0AC1">
                <wp:simplePos x="0" y="0"/>
                <wp:positionH relativeFrom="column">
                  <wp:posOffset>477039</wp:posOffset>
                </wp:positionH>
                <wp:positionV relativeFrom="paragraph">
                  <wp:posOffset>129255</wp:posOffset>
                </wp:positionV>
                <wp:extent cx="2065020" cy="1743710"/>
                <wp:effectExtent l="3810" t="0" r="0" b="1905"/>
                <wp:wrapNone/>
                <wp:docPr id="527549510" name="Group 46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065020" cy="1743710"/>
                          <a:chOff x="1492" y="8225"/>
                          <a:chExt cx="3252" cy="2746"/>
                        </a:xfrm>
                      </wpg:grpSpPr>
                      <pic:pic xmlns:pic="http://schemas.openxmlformats.org/drawingml/2006/picture">
                        <pic:nvPicPr>
                          <pic:cNvPr id="1120678120" name="Picture 4"/>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2150" y="8225"/>
                            <a:ext cx="2594" cy="2746"/>
                          </a:xfrm>
                          <a:prstGeom prst="rect">
                            <a:avLst/>
                          </a:prstGeom>
                          <a:noFill/>
                          <a:extLst>
                            <a:ext uri="{909E8E84-426E-40DD-AFC4-6F175D3DCCD1}">
                              <a14:hiddenFill xmlns:a14="http://schemas.microsoft.com/office/drawing/2010/main">
                                <a:solidFill>
                                  <a:srgbClr val="FFFFFF"/>
                                </a:solidFill>
                              </a14:hiddenFill>
                            </a:ext>
                          </a:extLst>
                        </pic:spPr>
                      </pic:pic>
                      <wps:wsp>
                        <wps:cNvPr id="2029660414" name="Text Box 3"/>
                        <wps:cNvSpPr txBox="1">
                          <a:spLocks noChangeArrowheads="1"/>
                        </wps:cNvSpPr>
                        <wps:spPr bwMode="auto">
                          <a:xfrm>
                            <a:off x="1492" y="8422"/>
                            <a:ext cx="1426" cy="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0F3C35C1" w14:textId="77777777" w:rsidR="009C3239" w:rsidRPr="00882C74" w:rsidRDefault="009C3239" w:rsidP="009C3239">
                              <w:pPr>
                                <w:rPr>
                                  <w:b/>
                                  <w:szCs w:val="22"/>
                                  <w:lang w:val="sv-SE"/>
                                </w:rPr>
                              </w:pPr>
                              <w:r w:rsidRPr="00882C74">
                                <w:rPr>
                                  <w:b/>
                                  <w:szCs w:val="22"/>
                                  <w:lang w:val="sv-SE"/>
                                </w:rPr>
                                <w:t>ZIELONY</w:t>
                              </w:r>
                            </w:p>
                            <w:p w14:paraId="13E6F2CD" w14:textId="77777777" w:rsidR="009C3239" w:rsidRDefault="009C3239" w:rsidP="009C3239">
                              <w:pPr>
                                <w:rPr>
                                  <w:rFonts w:ascii="Arial" w:hAnsi="Arial" w:cs="Arial"/>
                                  <w:b/>
                                  <w:sz w:val="18"/>
                                  <w:szCs w:val="18"/>
                                  <w:lang w:val="sv-SE"/>
                                </w:rPr>
                              </w:pPr>
                            </w:p>
                          </w:txbxContent>
                        </wps:txbx>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4F993B64" id="Group 465" o:spid="_x0000_s1089" style="position:absolute;left:0;text-align:left;margin-left:37.55pt;margin-top:10.2pt;width:162.6pt;height:137.3pt;z-index:251683840" coordorigin="1492,8225" coordsize="3252,274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0s3LHPwMAAKQHAAAOAAAAZHJzL2Uyb0RvYy54bWycVdtu3DYQfS/QfyD0&#10;Hmsla3dtwbtBGjdGgLQ1mvQDuBS1IiKRLMm11vn6niG1F9ttc3mQMOSQwzNnzpA3r/dDzx6k88ro&#10;VVZczDImtTCN0ttV9tend6+uMuYD1w3vjZar7FH67PX6559uRlvL0nSmb6RjCKJ9PdpV1oVg6zz3&#10;opMD9xfGSg1na9zAA4ZumzeOj4g+9Hk5my3y0bjGOiOk95i9Tc5sHeO3rRThj7b1MrB+lQFbiH8X&#10;/xv65+sbXm8dt50SEwz+AygGrjQOPYa65YGznVMvQg1KOONNGy6EGXLTtkrImAOyKWbPsrlzZmdj&#10;Ltt63NojTaD2GU8/HFb8/nDn7Ed77xJ6mB+M+OzBSz7abX3up/E2LWab8TfToJ58F0xMfN+6gUIg&#10;JbaP/D4e+ZX7wAQmy9liPitRBgFfsawul8VUAdGhTLSvqK7LjMF9VZbzVB3R/TrtvyzncNLmclkt&#10;yJvzOh0cwU7g1jdWiRrfRBisF4R9XVjYFXZOZlOQ4ZtiDNx93tlXqK3lQW1Ur8Jj1Ck4IlD64V4J&#10;4poG4PbeMdUg6wLULK/wz5jmA3jFMjqdVZTlYXHayim1WCSmzduO66184y2UjjjYfphyzoyd5I2n&#10;aaLqaZQ4fAJn0yv7TvU9VZHsKXE0yzOx/Qt3Sci3RuwGqUPqTCd7cGC075T1GXO1HDYSybr3TQTE&#10;a+/En8ANcLCDk0F0ZLYAMc2jvkdHRHwCSel46ParUiyLOWh9IqmjIOfX1X8ICiw7H+6kGRgZgA2k&#10;Uen84YMnzMB2WEKotSHyDkQTsolzAKXrCPebP3CK0QtWv6uFP3bcSqChsCcZlbPyerGYVQWSSjL6&#10;RJn+YvbskiQwraZuZ2GPaZJGJD81/f+I52xrivNN1J+6uSpLQsDrA/VFVS4S9VVxFfV5aOUTrd/L&#10;PK97/bQUaQaXg49aSdDDfrOPbXe5PLCyMc0jSHEGhYZY8KDB6Iz7krERj8Mq83/vOF0G/XuN0l0X&#10;VYVlIQ6q+ZL61p17NucergVCrbKQsWS+DekF2lmnth1OSlXQ5g1u01ZFcRHkhAoyogHUE634FET1&#10;Tc8WvTXn47jq9Liu/wEAAP//AwBQSwMECgAAAAAAAAAhAFUS5XinkAAAp5AAABQAAABkcnMvbWVk&#10;aWEvaW1hZ2UxLnBuZ4lQTkcNChoKAAAADUlIRFIAAADuAAAA/AgCAAABiJU/cwAAAAFzUkdCAK7O&#10;HOkAAAAEZ0FNQQAAsY8L/GEFAAAACXBIWXMAAA7EAAAOxAGVKw4bAACQPElEQVR4Xu3dh7sVVbou&#10;+vufnPPc/dznnLv3Pt3X7rZ3d6sIIpJzDoo5g4AgKDlnUMyYc0QEDKiomNuAAbMIZjBhzmnfX9VX&#10;a1BrrgCutZzgasbzUdSsVWHUO97xjverqlnz//rv36xUZdef9fu376+b8tOza5sTdlLsrkq1rrdc&#10;efV1N968csXK1StX3bZ6zR1rbl9759p77rrn3nX3rr9v/YN3r7uvWK92UX3Tenb9b//jf8bM8osv&#10;s6Pb77zLdO3d6+zo3vvW33v/A/evf+jBhx557J9PPLXhmX8+/mSsXLfUX2t7//6HH85cdu4NN91y&#10;2x3ZrseOG79i5arVt9151NHHjh4z7oEHH852/viTb771drFNnZLtuox9Kva+5MyzAXLHnXd/8OFH&#10;556//PkXXtrw9LNgEWnXb7z5VrFBndLgrtsfdLC9H3Hk0QCxd1Bcc92Nl1x25dnnXuBs0q5ffOmV&#10;YoM6pcFdd+zY2a7FVddcb9eBtdbL4NaCDz3y0MOPgvu5jc///PPPxTa1S4O7HjJk2Gnjz5g0eer0&#10;GbPPOe/Ck0ecctLJI48/4aSjjznuiCOOcgx7f/iRxx5/4qnrb1xRbFO7NLjrw4YfsWTpsvMvvBhP&#10;VLzPir7dr+nV/eqenS/tduCS9k8/89ym1zcD+sOPPnZCxTa1S4O77tmz9/gJEyF76eVXXXbF1UFw&#10;tNv4/IsvvPiSeH3zlnff26qF0bzYpnZpcNe9e/e1a8S4dfXtwAUvBB559J+aDp1ffOnl9z/48Msv&#10;v/riiy+1Z7FN7dLgrvv27T/m1NPmzFt48aVXqPKRRx2TYtxpp3+8fbv9fv3116YN9ZqGd91vwIiR&#10;oydOmmpfww8/8quvvvrhhx/jT7/88svkKdMR0a4///yLX7frn376Sa3xARlAccuta+5Zdz9MsU3r&#10;2Z11rrjqWs3w2Wef/7pdP/nU092797TfZeecjyECJno5uF/b9Prb77xrj1bTvDRAA8RWFaX+XU+Z&#10;NtN+yQVSz1+w2AGOPe6EE04cgdoI7mw++jjD2poq7oRiq4pS/64B3a1bj1lz5o8eMxZPtNuMmXM0&#10;6Zy5CxzV3h3YEg3w448/NiSt9e/6wDZt2xxwoI63eOmyzVveUPe58xfNX7ikbdt2CxefKex3yNBD&#10;n9v4gpWnTZ8VW1WU+ndNmw45pNPhRxx10SWXT585Z+asuUR1nz/8Ufzpj/v4aO8TTp/Uf8CgLW+8&#10;hSrFZrVLg7UGiF3jBgTU8c/7/Cnt2hnYtQP06z8Q0IhfbFa71L/rt95+x941lw4Nh8DXCGDXf/3L&#10;XxcsWmrXp58x+Zhjj6e0WFhsVrvUv2ulW/eeoBgwcDANgqZQ2anTZjqSXc+eM3/C6RNPGTUGL3/1&#10;rjt16oIe9G/gwMHkQr8474KLFi5aim2XX3kNOqqyBlB9S4ptapcGd62olM3sIqRD57b3kaeMwTyj&#10;zwknnkxkunbtXqxdpzS2a/W19/UPPGwXdqTXCEcSRgnyQgyKVesrje1acb6jRp/qALo4gfXxwosu&#10;vfraGxysT59+xUoNlGzXOy3GlFPHjncAgScgLv7QQIm67th1WJ7mly/HtYuZXap108rvfdewTza5&#10;acGel8mW7fqrqQ3Svglll5rxrLPP44wYVPrHMhjA+L/CDedW+Ntvvy1Wra80uGuiyq6Hv157V7Y7&#10;+mmPRuHkJQ2Sxdq1SyWvU2EhTQkFSVNZXpLFJtn8lI5ubCOHvOSjjz1OcpnC2KpcGty1Yu86ninr&#10;btcGWZgMHjzUEoq6aMlZdm0gZ6MM6sU2pdLYrhV7EddefxNAOFLVdxLUeelZ51yw/BK7Dpu6YcMz&#10;xQalsku7ZiflALDmbzKs71vP/tJCuw64pQrFBqXS2K5ZOoAYov79f/1vBsE8BxK6SriND9GSzNSz&#10;z20stimVxnZN6adMnRHm2qDe55Z+Pa/r3f3qXt2u7HHwuR3/dPo/2DORbFRFaWzX+++3vwqGTdVQ&#10;RizDq6TxiSc3hLmWwtivgc0AXWxTKo3ter+/73fc8SfatT0COjpIEE7TAWHLG2+qL/e0bdv7xTal&#10;svNaGwwNr4gRY2OE5WrNsdsvE9yUXXNlY8dNiN29/Mqr33zzDVsdf2W3NYD92vvWrdvCV5ZLY7s+&#10;YP822bB9xFHDDh2OBnoN8mGeVE41v/3uO+sY7O1UOrNqze2xVSo7wZorYxg1IJ5oTDmSvQPaX2Vd&#10;cRL2rhlZn9gqlZ3vmmNioHS/SZOnMWknnpSZawTXsJ9+9lnkH6zszNnzYqtUGtt1u3btaRCvzv7y&#10;BdqTE0MYFpLX1pKIHxA7Em8fW6XS2K5lG4cedvjQYYcxHiquQ86bv4jysTVmLFR9x4aMv1pSbFZT&#10;Gts1m6o3kiHkM6O+qh8mmBu2a+Ln2JRP1uPAxWY1ZSe7BjS1M9BAw8axXzFo0JDYNej5KcOF6heb&#10;1ZTGdi3bYMDIvMEFCMYBjj12nfn2RUuptiTK2cjM5AbFZjWlsV137txVW6kgNI2NKi5lgkyYa7sG&#10;sY8W1nsVp7Fd//zzz05TtgLQd959T6ZklLFf+Fx1zfXaAEREZsmZZ9etstLYrpUuXbrxqEJHd+56&#10;pmEBGmiH8pago0y73qs4O9m1wqUbBOwCedURRIK2GBNkXfbbsWPnYtXaZee7Vgwo9k6yr7vh5iVL&#10;l0GAniA1H8zYFyvVKT+sypie7ToO0khRO3mNY8CH0SZYxR8aLUWtd7r3XSzl/ewEkOaU33DXv135&#10;/Vea5/56foNc3V3l8+H/8fOmWlf7mov0Tz/9JFulXJyQkEIwzTffsopY0nFyn4In5ZNeefU1mxQb&#10;/5rSAt2FlqiiakkWIhURnETMhFVWxeTmGHHSwDAb7Ax5G55+lrMTyTLtSvnu4jExs0uVDgdffPjv&#10;/+7Xf6ABkQwGfuoddykMcQYOTo6MjRg5is2gv5SeKejduy87EdfSnYDaM0qvvrZpyxtv7Xq9E9hF&#10;pXdF86LqNJqHItnGAWCjQVTa8Pbe1q1MPvOGMDHqQ9RqNjElxVFpiQQbrd7PPLuRo6truxoqTal0&#10;lKh6BM+NwTA25nDx297/ANhGTUMmgJlko9OQIcOktZrFmIr6Uem4tg7s1zZtxqVi1zsrLVNpwTMg&#10;iUoLtU+0lvsVd1hyWgvJWoF0ieJywnrTwnpL0yvNxrO/U6bNTPUGodYH+erb7lTvuOIAv6g38pAU&#10;nLFwR71rGIJIG59/Ed7F3hstTay0qrBpTA4DwvaI8FV6Hsd50LJD2i49+MAl7VO0Wdz+gEUHHbCw&#10;3T/mtf2P0fvqAOl84jaMTBxV9ITiAI2WJlZaOiYhYKfZYZaSmycj511wkfyJU95vfrv253Q85ILO&#10;HS/q0vXy7hLuHtf17ri8S4fzO7U/+5A/DvjbcxtfkGjKD/VafUDKphvoi5Ln4gCNliZWWjYW129O&#10;G38Gr66uBMRQIl0UyB0DinlUwW98iFT+pZdf5WOFwYXMSTg/3r5d+v3Jp58y1vAuDtBoaXql+/bt&#10;jx7EmFDIIiWolIEsUD1Nr8V1MhXNrn/dvQ6saqyrZcx96RVZw/sffBiXCiKrlxQCexctaRMrvf9+&#10;+6v0Mccej8ennzE57tDIv+K6QISMQVOcMXFK3ISSpNA+yyXJKATXqG5cL/jiiy+hrkcWB2i0NLHS&#10;ON233wA1kHOMHjMuLjeoE/yAqq1RBWWhm26aAtK02D6/nXbp5VeJqPTnn39hSFLpepOgitKUSn/0&#10;8XZI4zTwjCCqO+zQ4TitBmQBScxfe/1NtE/HQhXSFrdmY9zBiu9/+MF+ZIroFFV3nm+/8y56nLns&#10;3DhKI6UplVYhnJY+ShMNdTJb8owbwiHJCOWK+9TwvvraG5wDZuO3bd94862tW7dt/+QTVf/u++8t&#10;MdUf1Fu/1BHrXjKoW5pSaaxQaTD36tWHH6J62SgzdYYM1VRWqoOaknC5aR6jiCOjog/En+whrq3h&#10;RvgkJ+nMybbuEUdppDSl0ge2aSuzP+SQTsYXo4ka6HDTZ86ZOm0m02PGVL+cN38RQ5dFfs0hQrMw&#10;gOrtnLkRf8Lmb7/9FuXibC0pDtNwaUql27Ztd3D7Dm0OOHDa9FkYosYGcOOLilKGmbPmUm7z3JL6&#10;/emP+wjnZsqWWB7XeZwb7J22PVBAkkfaqQr1LA7TcGlKpdsfdLAad+veUxX1QhZPYDNBQI+s0nMX&#10;WCcuGaVQaS5vYX6ZJzoAgQctFdJJNmx4hrQjN4ksDtNwaUqlx5x6mkoLTQlO3oj70fmA5zSQEgfO&#10;Oe9CJqRc45iqaFbvAHvGbGBTHvvRa9FapWFRHKbh0pRKK+ghjOEGlz59+nFn4qYVt0a90QatdUG0&#10;iUrTR90xrqZFpdVeTqCDIoyV6SN1vOiSy43zxTEaLk2sdKdOXTp06CgoGqnWpYwyhMyoZqw+6+zz&#10;VD3rlzm/U3cU6o39i5cu0xrUBj04RIlmCGUjt6/LpYmVVrSjLuiQGGkao4ypFmcwpH1chpTEyMJ8&#10;ynklkeB0kohhTbyyOVnU8xgYVN7FGitNr7TCdTj2KfkdbiMItkQOG/fo1YwaWiEizopWxJXLuGCu&#10;42IR8iBbsdNdKM2qdJTBg4eqa6q6kZyYOJ+4Yx+DSx6jdYAJp0+kM/qcJWBW3V0HOJXKSis/b9u5&#10;Zam3IKiOpaIEISUy4ydMVFGmyjzZcSb6nxHUqf6qax2pfHv2scVcudJKE/CuTqmoWK1Kp+K0rLd7&#10;44uT9v3lyx2etlzqr/SeXPbW+Lcvv/8a/7hueRC/4sGZ6sdXU7urifoUNasptWpsjWJuTyoVtdpR&#10;4z2zulHKdWsuj1m5u+659/obV3A/kXUzpXJYqXW6sGQaF1GffOrp9z/4sNjy15TywNzEGrOUzC5r&#10;EVVcsXK1KkYts2tfa+5Yfdudt92RPZvP0KXrpekKr6zEasW+dq0kmJtSY3leXNZXLXWKC88xVa1U&#10;M9WKa8/p6i1fGndVnn7mOSbbKRV73IXyK2pc9/EvZg0NHE8t435KwjLBWb5mHhdt4/JzXOV/4skN&#10;L7708gcffvTFF18WO91Z+f66Ik3ceY2R8t9KN4Gk3BLVy6+8Bhmi9VVXIIZzY51ZNt6fLY4LGlyy&#10;1FpmkC6Yp/sp723dKu8q9ruzQu9iZpdYUa70/vvtr8ZYkfvj1WoMZjUGrQxKnH/hxciNM+rKPQ8a&#10;NESey9r7GDVOMG954y0bxm53WmrVOH1opKRKx9MpqqU2uAHmwPidd9+79PKraAKyylWB+tzGF6Au&#10;F+zWrce8+YskJhmnS/faXnn1NTOx/52WX11jJSrt8PJkDa1+YNblVRfMH328HVVohUo4q+7de1r5&#10;2ec2kpS+/QbIRLA/eqF47J9PqPEL+aNw7763tThAo6UpNVY0t3r06NHL9K9/+asaB8ZqvHXrtrff&#10;eVdiIs87+pjjcOCw4UeIvn37L1y0VI2dZ2CcpENu+/rmLUvOPLvYe6OliTVec/vaff+8r+pGqAcq&#10;q64gDqpCMTDYaKIFoIs8Uj2J9Flnn0c6Km5VkTk1Xrj4zGLvjZYm1rhcXTF7znzjXPS8uLMmSF5d&#10;VU7qVq6xIfDV1zbpDMXeGy1NrDGhKNdYXHbF1UBV6VTjWnqch3n1jhpnlS7de8VjZ1jsvdHSxBoT&#10;Y0J7xsQpHWu+y6bFNT0aoIcxBSsC46ix2lt+3Q03E0GVThhHjYWRz8Ji742WJta4Q4eOxgU5vYGa&#10;chksVJoG42IaOE48aeQJJ46IK8dGEL3wyKOO0RH1gUQMAheVRmUzxd4bLU2s8SGHdCIF6qRyIi5T&#10;5Fcqxhm92p3V4cClB2dRc781u+W68KD9F7T7+9wDDTpaAOppAEdueJsp9t5oaXqNVW7OvIXnnHfh&#10;eRdcdOFFl6qHuOSyK3XBfrf2731jnx7Zlwaz6HZVz65X9Djkws7tlnVQaXV96eVXdbXXNlGI7H4r&#10;p/rZZ5/X+1By3dLEGuPx8MOPxAriSkfPPX95ukOMxG2XHtzh/E4dl3fpfEnX7lf37HVjn65XdLfk&#10;4PM6+dOGDc9gra722iYVfktFSbgwjhR7b7Q0scbt2rUfOuywU0aNMfYuWbrsguWX0F1yIeKCPoWO&#10;G69EA0G5ShVKwa+9/Mqrqpvdzd72/ocffWxq4TfffFMcoOHSxBof3L6DGmMwM0QlVNcoGC4+Eo2I&#10;MHTIqtI8GlzzeBkrMIID4TM/+fRTlDDjHPy1OEDDpSk1hocaH3rY4QljNSbGYZTLgwVBoAaGiXh2&#10;hE0DNmOExKr78fbt8Yz6l19+tf2TT9DaTopjNFyaUmOUpW6sAoxJGztmCRpwSNwFHQCquqolFaNl&#10;Ibdi4/Mvqi50kSG+rxp3s03hbLkzL47RcGlKjRlIWgHjk0ecMuH0iTrf4vyrxY5nBEmP5tcNIj13&#10;/qJt73+gflFdJWqMG2rstItjNFyaUuMD9m/TqVMXNabH6jdp8rRZc+YbO8qVi6vzRpMpU2doh2GH&#10;Drc+eVFpp0cNU3WjxiAnHVddc31xjIZLE2vcuXNXlTCkUWUws7xFRY88GlW++/57ldDx6z6JyPQY&#10;/+KZpM8//yJqDG+uWo01UbFew6UpNWaDunTpNmTooXH7KO6ACBDq7zqQ9sVjrtfHuMlOv3744UdA&#10;xh4MIoYbLDJQl2r8utEnVmikNB3jwYOHqmt2hyavLk1QDxJB1Ay/5sNwqjpcydabb71NEFQuvt7/&#10;yy+/8M0qzVFY6JScK4mMQzRSmogxyyZfCr4K3c7B4jqLKaiE4YPzJBtEA97xDW6VRphiR//93/FE&#10;g4Xvf/ChBvmtagxjetyv/8Co7py5C+QXRjsjn4jmVm8DSjZ83P+A4QOQNowBmSwkpBUrCwKiHXbF&#10;1DcRY74iqou71GDZOefTCgZDlwqZgzF5hhnBMi4YTfD1xx9/TONcQtppWN8JU2vnGQsbKU2sMZiJ&#10;F2IwQ/MXLDbyhcBJ40xHjBx1bPad+5PJnyDbESy1UR2h1ZhQhIsANh+i0oZDSXgcopHSxBqDNkJ1&#10;STJfP3P2PEOJcVtd4w7fiJGjKYkpDU63Vp1GVu+pMwwiYE7f6ERoZ/sb1tiw1/6gg6UVXLwKjZ8w&#10;UY3HjhsPctqcPROQP4PBQJuCf/rMORMnTR09ZqwaZ3d/jzzaIB/SEY9E+ZP9/IYjSK9efdR4+ozZ&#10;1A1m6IsY8UyOaTzkUjyZU3osxxKbOEkiQ85FZtvyt0sAWMv8Vjzu1q0HrRg4cDBQHVWL465QS80N&#10;0aix6o477fQD27Tt3buvnocz8cSFc9AmTnXQoCE6g7ED0vBG8d+wxurRt98ArO0/YJDECcY8JzKI&#10;2XmN8XifP/wRd//0x33+8qc/63YoFKnroiVnmToZ47ydGF/CeTIbumBxjIZLU2ocTxFBjiYYSnQa&#10;B9Po8TRO1DgeaRHpURwNYiz013iECL81DrXBe0ZUL+Q0jILFMRouTakxgAUqQ45cUFyjBhqkGktP&#10;NHqqcap0nz79EszO8LTxZwwZMsyaRnIZlDOn5cUxGi5NrDGMjXlq7HhSD6qkV3GV8eRQ3779iUaq&#10;ccwIeUC5xkwfc6IXGmLkVGqMYMUxGi5NqbFup9KAZH9x2iCs0iqhxnqeOqXqilRj3S6kI2ocQq6J&#10;TEHLSKmxsy2O0XBpSo1xV431KjTQrMYqtsGgReAsATO50Cm7d++Zamyh/pfkQqicJqIVqm6Qj/Gc&#10;XBTHaLg0pcbMsc6n3g4ss5g8ZTpv8PgTT0mqDRNgDmFWoa5du0eNkRttMKEQuAWLrRkP55wxcQqp&#10;4UNuv/Ounj17F8douDSlxvIOfQgfiBGk9Xcmhr+hU0xcPFUNzhjtUIV0pOfJIpyA5QSOgGAzqWFE&#10;+WN8K47RcGlKjRV5nuQUiqBCDMEr8jey+RUrV8EY8KYBbdA3aizJM7xZgu4YbNB2hqSGTdWV49vf&#10;jZcm1hjAPXr0UlGtCebIOvV0SMvsX3jxpXvvW4+XhhUVjUzbR7YhBEGlDSg2NNBYwVnpi3ZY7L3R&#10;0sQaS9pUGsYYAi3Hzuxy7m9QRfuCXI989LHH5VEyKByVkjg9Phh9KZoaMySR1RJmDEbxYu+NlibW&#10;WAEJQRDGDgOH9qXNqmIqiIBeBT/okgKsVcVIAoTVnKSzdXrhSPXjYr87K02vsUK/otLaWr0dG2yq&#10;Ete3QR5Yxpk4B3WNqXV0O74nPDTxKfa4C6VZNVaIRlQaTbkC3UgNGIaoejlU3ZmYUUvax0Xk6jaa&#10;AspJi93tQqlV46aVeNtShDz03POXM2IgZNKjxdEdQ8wbCwmI/E9ftEToDK9v3lLsaNdK5Z308sOG&#10;u14IRaq0uO6Gm1UdiuRZ5QwZqKwR+AdCZgVVp8TcX7H9rymVTys0+ZEbo4AWVxUVAl5+T2SsauEJ&#10;vOMjH2IJGeZJrFNs+StLPc9X/Pjozi9+NVKIa9zCMVX7NFVdPczYUazXpPL58P8o5so1/nJcu4Ye&#10;ldy9RcXKX8Ou1fMq3ga124tmr1ufWjWO8vO2V6y32yOJQ0Wpp8Z7ePn91fj3WPaiXI2yF+VqlF+B&#10;MlWPZ5n3hsH4h/zVQbtYGkOZmY6dNs2T/iuU9B2a4nMDpX6U+Txb7pmmbs8sAfeufmOIK92Lb5ML&#10;6L44ad/iQ6nshtHv22+/vXPtPTJXcVn+YvlrrrtRjntD/tS1BHzFSpH9kEL5WwVrbl97W/62nh0P&#10;jeZPxd91z70p7s7fKlMOC7MnNe9aZ5O4E/12A+9zbakCaKpdfKgpVUV5+ozZ511w0aWXX3VF/tzZ&#10;VddcD9/rb1wB2Xiiq3iCtfSlApGeSRTxMJV44MHi4VuRPRtaCkvirxHrHygiNjRjIcTf27pLT243&#10;oQC64pumVUIZfKPHjD33/OUwxVCshGYQzYxzTjMRgbJIJI2nnOM5XNMM94gc+oR+gJigf6TmewfZ&#10;N1M2PPP0M8898+zGV1/bhNFvvvW2li7q16KFEytfwFBaAOUXXnwpnk8WxaLaBRDdu/eckr98F3nJ&#10;QgANelNSECKwA+K7MsRNA+KEcvA6IM4InuNbgXIAHXQOoNPTxOLxJ56C+MbnX9zyxlvb3v/glVdf&#10;m1vnraXNL+HNig95aTEu6/UNYX3A/m2GDjts6rSZZ+c/8nH1tTdQYevfEm/ZrnmnG3yBa+bCiy7N&#10;7oOfeXa7du27du3erXtPjTTs0OEn5T/5EHHiSSOPPe4Ef7XziPYHHRz3wa2vOUNMClLnQMeDmiJe&#10;MPPW2++gs1av933NzSmNoVz3b00odbF+9LHH999v/2OOPR7KS886B4JGPIocQCM1OU4oCyg8n79/&#10;adk555+57NzLr7xGwyAspOzTX01nz5lv4bz8hSXzFyyG+NHHHHfIIZ0Qc2z+kObAgYMTlxPK8cUJ&#10;gdHo/PrmLYBG/BEjR0dVW6r85ihHKWPt5Dt06IiGhj70xDJYww7Q1+bfpuQiyooRz1gLjcGE+KuW&#10;oKeg3+cPf9TH7XPIkGH588wvazkyf9bZ583I3+F+04pb7Z80OVyIRuJy6Eai84ann33xpVegTKY1&#10;548/Fj8W0yKlSihHKWM95tTT4lGH+AgLNkNvDZRDiGEt3v/gQxB/9PF2iIfIYDRnAjIwAQtkEZaQ&#10;47hHO+600wkF8dFyNpk2fZaRs6BzvnIFyk8+9TQ6b97yxmubXldPjC4q3RKlqigrTuMvf/pzwroc&#10;6Eygw3Ikd0E6iCba5jdnXzZvNDPcWUFbANHKBk9baSEOAd8vuuRyKhTPaQo2hoygc4UuiwrRwGId&#10;Qg0t1E5FjVuiVBvlSZOn/emP+1TgmyLorJuXbUYg7qOZ5OTCZkRwFzscdG42ykvCb2BxOI0yyugM&#10;0B2iseEZ7mjT65uf2/gCaSpq3BKlqiiDpgLWuoHR4e3wNKGc4Ssxqe3kBFKLAtAas5yQFWHjRChy&#10;AXFEHZRZOviiM6wdvah0S5Rqc7nNAQcaqQzio0af+u//639XQCz2/fO+NFqvB3d8BSl4XQBdk5hU&#10;oJyANmO5NUPTzfgIdyjXC3RZmokGDwdiAqWFPqvvRzKaVqqK8g8//MjDxpOrRr/xEyaeMXEKDZky&#10;beZRRx+bgB4wcPDCRUvZD2M9xFk0wxehNFpybGLWnPnmuQgxXcyYnSIeb5tw+qR4poqNO238GSwH&#10;oAPiAuXSAJikWRANlhHU/groot7NLlVFmevq2LHz4MFDpQ+s1Sn5r0vlDzZMiACNiFcKxBNGk6dM&#10;53mhOeq8sQMXDxuweGj/RUP6LRzcf9HgvosG91k4qO/CQX0WiIG9Fwzok0fvBf17zu8nus/r021O&#10;766zeh1+4tHxuB2mww7ioSTBbtPAPdSDbnB1GsAgUdS72aWqKEfy1rlz1169+iBs9hz4kGGHDT/i&#10;8NJbVMvPT8kstAdtkW50uqirOOTCzodc0LnD+Z3iK5cHn9tRtD8n4pAszj7koGWHtDurQ9ulB7dZ&#10;3H7/Be3+Ma/tH8f/7ZzzLuRDUr6TIj6a0iUOkr8hU8Lop4GLeje7VBVl+Ujbtu369OkHPkRGVX2c&#10;vV2ydBkLTBZgIXjh+FZrWDEnzMD2W9l/0NrBg+4abDrwzkFZ3DHQNFuSYu3g/msG9LqhT9crenRc&#10;3kUzZF88XtL+/xv/d4TFUILLDso+9KrXNm3Ovrv7ZvZdWIn1O+++997W7J3J7Ln/jYFwL+rd7FJV&#10;lCXWuCwlG3bo8OOOPxFJyYJ8gSYAmgrztmDldiPgKy657Eou2GDIDuv4KMmBrFi5GvU4ECKg1ydJ&#10;NXYBCIjlsAS+EVaAMvddhji+xQtiAWJLrGbn6ftOzSzVRtnoB+Whww4jBSNPGUOCDX1z5i2UZOMv&#10;a0EN5SbQ1G0BWjckh3F1X+++dfXtGMdIwBpbCasUTnJRw9nKeOnlVyEO4hzhjL8whazc8uPt24UM&#10;0yd/0BLk25+KqjevVA9lBmO/v+93cPsORDm4TDTYDCjjMsUgEQgLX/qAp7QSmzL3FlFzfTmcnAgb&#10;J5JNNqAZxIxgPBlqs2UBN2LmFM5QRuItb7wFXwjC9NPPlM+/+OLLL/Nf4jVvIeyxXRdpKZtRPZR1&#10;aih36NCRLhvxjj/hJChnXM6/gyQJpsv0gSxgMZ7KC4xLbHIAGsYg82G1TW5mCfLr8WRXPP3McyLm&#10;03JogxjAGBz4oi1AISvKxcdPPv3UCgTFUZjIovbNK9VDmURQDANg3779oezjiJGj2DhjIJMbQAej&#10;CTGsZYD0ISQY4qhNKIyWYUIaCSvYuTbTBsDFyvL7E7bn7/kug5t/Wzor5sso21zfKmrfvFI9lLkL&#10;KHfs2BmX+TZAsMyjx4xF54mTshdASTTmL1wSwyCs8Xrx0mXcSAWI5Qi3JwL6eOQ8njoXxxx7vCRz&#10;0uSp0VGQOpShXAqA8+KjFTSD9iDdUG6pG1TVQxnEolOnLn37DYBy/iXV7OW66BxJIH8aX0ki2WUo&#10;I2DHUMvr6AY4ip3WV3766SdsNR5qPMNsqJP96yha7uJLr7jqmusLXGuXQJmYGBIDZWs27TeMKkr1&#10;UD5g/zZQ7tKlW7/+A5089jn5eIBcKozR5oOD8b0IEV9Gy8iVGyySCr7vvv+eemgSqTZVATrxlROz&#10;FmwGVaHj9KE4ak0hGnqPdDwUieAKPqMAOC9o/vnnXxCVhLL9O3Sxi2aUKqH8yy+/gBjQUKbLsj5Q&#10;Om10Bi7EC3zzwHSkg5rz5MxIJBwNgACNoc9yo18MgJEQh1MOiwZi+hvfzIrfpywXrkMKmoAW/F+m&#10;Hbkoa0Xb8hh2ZecGBtNiy2aUKqGMKaEY0uvevfsOGjQET4FLNxK4NIHDi/t+XLBwknH9wZK4EZUi&#10;nDIHAn0G7uH8t3e5C27CcAdrbpi86gfxLX9wV/R9ToY9T1izH1pF2zDPOo2dwFfP8Kdig2aUKqHs&#10;rANlHqNHj14DBg4mGglf4aMBymnTTTNOjyYa4mV9EebjyZi4+gxoKDPU9IHJ4/BQEq8BjdTffvtt&#10;JHVYKcuAHZJi67fffZfSuZgJHFMQ5chKGD879NcFu/ZVuMZLlVCWSoCYX5b7deveE53L+BJfNkAG&#10;CEoZNpTPOvs8TsOMnDsuaNAQKNSPsuSh5m2l1EPaFgfVgYrsuZSAkAVtkF71Hlhr2gR0ZNgs4EMP&#10;P4rvahVrNqdUCWXje6B8YJu2MmzjfkCM1JwWjwFWvs0pGdNMMWjRkrOk3XFxI4wdCODOhEw4fSIX&#10;SNaFIfSEE0+OYE5C6+2Q+JIaYIEMcHkWvR2pYU0ZNEC8wiIK0I2oCWiiTHp0EY2qPsVKzShVQpmR&#10;CJS7du1u6CPBgMZoNg4uYOUZpCeFcZ41N56sgLU/TTh90oknjaTgfLFpgNtI5LiPsEmEeVuNOfU0&#10;rE/qgdGARur0RADtJjJGRbw2ZVfuXncfxNmSWKE5pUooG+5Cl6Uk/DJ8O3bs7ORlJZA1DeOMpBJu&#10;7I5b/SNPGXNy/oPWpuYhxfABPdojwsqmluAv5Rk9ZlxsBV9wA50jNMxGA2gn3ob6B9BKhnXNt7zN&#10;r71r3fwFi+fOXyTIEQWbsws//LTTUiWUGTgQ0wr4onO7du2HDBkGDujo6c4f4/Cdq9NDpR6WB5RA&#10;l6ogFNxpBWoHBMguIFJE/rX5CMtBMyP/0Sc70TZAJybwZWzYRGEwsAIHAmsCAu4QaOzWTioj7MQY&#10;YG9xCs0pVUK5zQEHyrA5ZXCb6dWrD7jlY06GdBAQjKPCTgnKmTTPXWAcMxO38iBiSV2ITam2fk1A&#10;KbjG0BKWk5rsTRB5wN22U6bNlPsgODrzi9pY9zIl93idicjnX4R6vL55S97eo3Uv3kbeH6fQnFIl&#10;lA16DJz0GsTmpX/0AWsMgM4W4iA2QprGhWYwOT1EjvdTZLjPW5hQxlDSsU/+BhOsBAdQDKQ+/uVP&#10;f9YVOOjYirhHGEtNLSQsJCiO23/AIGEhwyeMj2y1odIYG/W5+tobNFJxDs0oVUIZuB07dg6IBVLT&#10;AdBgMYhBwKsxEsIZ+hgQGxJxmVYklDUMYkLTfKAs0jtjzAhcNoUmmGyb8boGaDbGRy1nJCDWgwcP&#10;1d7gdly+QuZoeCTTHGEkh6YatTiHZpQqoXxw+w4gphuCaEAWguQSp9hn56Nvmuq/oKEDVCKeINiB&#10;8twFFAb0EDSEJogD3DQTgd2mJAJPbZ5QjkBPbRxAx+1dwsWByOY5P0DL3TkNoT4kqDiHZpTqcRm+&#10;QeTu3XuCCcrRczkB5l+iYahxYlDGU/hmKOdDH6SycW/uAj0AlIbEuuDWnbFnR7Q3m2cCXZKOTI5m&#10;zeVngIvIdqtLMR7y9YceeUzWx10EyrRLJYtzaEapEsrcBV8RKOO1cwMcxhn3GTtnJQWQH15/4wqK&#10;gWvB5YLOOR/RGRYMg83/9l9/CzQTphUfNSSBRtVooTLEgbLlJAXKzDvRMCOL4dtW33ZnXL4IlJcs&#10;XabmxTk0o1QJ5SuuuvaQQzqFYghEwzLnycM5DSzesOEZHTYuXfoTaJAdyqYQz4DOHyaCiD5uFLWH&#10;MqxpXnDQltBcLWSrwmzUoGya9ZWpMygGw04u2DtLqLkGVhOWOa6fUDAdyLGKc2hGqRLKUtjOnbvS&#10;jQiO1dmCQH9kEjjo+9Y/uOn1zYYgWK+5fe05512IvDmdp+4AOrfM1FxnBzdAeW2rITgJBhOyW8g2&#10;2DDwzYa+EsrCaAZ96zu0NgZ0GHN7luVfe/1NtFhLC/P2b8AszqEZpUooK1DGC2FGOEMjOzqDBi7G&#10;QBktO8VIbd7yhvHHeaIeXY7bKKAJjQYfZDk5mR6XAnSYQsoMiYcXwQFuioSyedvaiZbLs8SxfLHR&#10;1Uz2EtJZczXtylW3Pf7EU1r60cceZ+bUs6h980r1UP7+hx+4C4pptKESEhOnShxkgOg8cOBgYk2m&#10;X3n1NSnZx9u3v/ve1udfeMnQj1w5r7NkugLrcoZSRE0GWEY5PgLamra1Ew0D33wAPFkFzPgTlSAX&#10;6snMOa6q6kNF7ZtXqoeygjvYYfgCd7duPTiNrF8vPjMyQAMRuAWsn3l240eQzl+4HI+nPPjQIytW&#10;rkJ/Gurky3BTz4A7oQxT/UA2GE8qhQ03vjlWrABZnUnaDWW1srdsz3MX2ASjqTYqtIgiR6kqyooE&#10;F9DwJRTOU+itGB1jkTHNWCRixsocHgGBMqy3vPEm4UZwQyVJgfu9963nTFgUUs4eZLHmjltX335z&#10;/lZnQ5nMO2w4rOEOU8YjXdvzkc8BMTsRoqTZ1ET1WkorolQbZYXO4rLzRCgnKSyBCIYGxQBxZP4W&#10;ehG3WTWJIL5GJJaWbj7x5AaWi3o+9PCjnInB855190M8bl/dcusaO8RfTRiNFxHX5yzB4hOzN/WP&#10;x18cl1JiNHw1raGYHSrq2kJlN6CsvL55C9Urv3dOSAEoI7nkGUAQl+QhgnqgKUcGWU0DJODSx6x5&#10;amAV0UKxSayJwg5B1rWE0VLTRhAxFNaWRS1bruwelKMMO3S4YTCufqXQx/V6/skABQt/jSvFAXpE&#10;QAwyDRDdP2aiPQqgS2FJgGv/+g3yyjbJup1HyIyCwuUbKC1YGkM5Xm9WfPjNChvH/Jax1nmhfNsd&#10;2VtADUc8FmgMWXq01Tg2VteACTWR3xnJppohhY+x3Go2YWYMaNSfmNjhqWPH5+Bmv1ft6PA10G18&#10;/sWiQr9BaQxlxd+a/OPWv6rgGo+BdAnomOGxDIDr7l0f9+UgxUvIUKAGerJrBaabfY4wr8tnRm3m&#10;HJaDc1i15nbKYFt700KBL33o3btvjx69CNcHH/7mL1j5clw7UXzISy2Uf1i1qAp0TuXTzz7T5QVZ&#10;wNyEdQR6gvWqa67nKLgIWQybYQwUjzz6z/UPPGz0W7FytRFSimx9oKOtIS6P7EsrpvDVdcSda+8p&#10;jvrbl7oY1kJZ+eKkfasJdCrQ1N8hS50B9I+//SOYCCbolyPao2KJrQ5s07YG5eyNzvqKfvD1118X&#10;B6hWgR7FKD7UlEqUlXhv5t5XF/3aEi+IKj7ULvWgHIWy2KaZL4T9VyjppaiN8LJBlFMpv6nPPKbr&#10;Ef+y4fQrAClgarTsHOW9pfllL8rVKHtRrkbZi3I1yl6Uq1H2olyNshflapS9KFej7EW5GmVXUZZH&#10;fnfxmHj79d74ev7g8s+n7LTsHOVyQmnvP6xaVJF0/kuF009vaRctkGHHBSNh78WivaVU4r3rQi8v&#10;FjVQ6kf5ly8/iu2rc+vkd11QEFAVL1yuKPWgHE1UcU9lb2m8NA50PSjbYO9PZzShwK0h6ahEeafk&#10;31saKiEdxYfapbHRrwrlm2++2fT65oceeWz1bXfGA/pXX3uDMHNt/nZmYflNK269uea3H265dU18&#10;/12sWpNNK+K2O+666557H3jw4ec2vvD2O+/uys+4tlRB0D3llzRefOkVOF6w/JKLL73iyvyb1gCN&#10;120lNBOUcFy95o41+c9oiDsq3rha30tty2G5daxsWzNPbXim7tsdWrCEayg+lEpVUX7+hZfm5z8d&#10;e9kVVwP6uprfKKmgaooyZ2EdTyAG4rfn7zoMxBPcgew9tV/VJe5f/9B9+Utts+cZ8zeuFhX6DQqU&#10;6/4uYfVQhs6SM89eXvNLMFddcz2gsRjKAIWjFeqiBq91td+tDLL00k6RvbSzFLHQX4XVImwSQMeG&#10;ZrRuUa2WLvXeya4Syu9t3To9/0mYy6+8hjigLYYiJj5msNb8AIyo2/eDmzsYGlFD0gCOsscraeOV&#10;MBFPPLnhyaeejl8q2ZC/De2ZZzcS643Pv2g1HaKoXIuWekWjSigfetjhc+YuQGHKAFycDbaCuOBv&#10;/mCymQgfI8qg1wt0EDx4CvRgccHxRx6D9eP5b5QE0PHWkniPnz991eh7p5pcfiuU/+1//M9Jk6cW&#10;H+oUUjD88CMXL10GZRKcUA5kY0yjEqYxIwqga14nXka5EJASyqEGwWsRopGAfrTm/eFBbXR+bdPm&#10;bdvef/e9reSrqGKLFihXXEtqAZTT+6obAvrANm2PP+EkKFPkXC5Wh1aINJSBNUazQLmIGgtRiTJ8&#10;a1BOQCf1SCgH0GUZAXT+kzCvULBt73/g0N99/31Ry5YrUK648tNiXG4I6I+3b29zwIEjRo5atOQs&#10;1s2gZ+Shy4VtyF1aIB5cFmefe0HNQ54T84cKs2/K137QtnjRy9H5GzAOG37E4MFD+/Yb0KNHr/4D&#10;BgE9YR10rgCaaMQrYSx0iKKiLVd+K5SVhoDmK9q1a3/KqDELFy298CIwXxvpBqAZtbAWQeeAmKoY&#10;JJedc37Pnr07derSLf95I/NgBXFEAD3s0OHp540EURo0aEivXn26detR5rIo/+4AmTYAvr55C8V4&#10;buPzjQhdk8tviLJSL9AHt+/QuXNXZAynfGn+dgtOmUAzcGUuCypBE6iH5Rg6LX954vSZc7g9TYK2&#10;EydNtT7lAf0ll10pICu6du2OxSeeNBL0ffr0q8Xl2igL0vzKq68ZAF986eUFLfHSrYrSGMp1/9aE&#10;UhdoLNORTx2bfdsUSYkGOsv3cjpn764OLie5iDfOPvvcxrHjJmgSK190yeXwIjjmrblk6TL7t8QU&#10;9JAVAwYO1ipTp83E9KHDDrM8QRwmr4wyv0Ga33r7nVdf22Tn73/wYVS1pcpvjrJSAfT+++3fr/9A&#10;8jp3/qJzzrvQsM4yU+fQDXCUddlw5+QNTaannzE5hAWRmbCBAwfHbqkq8uIj/uJsPKl/5FHHkBSC&#10;PmnyNCOtTuNPBco50GVp5jRkoW+8+RbdcIgzl50bNW+pUg2UlQQ0pKA8ZMiw+LooFKAcooHOkZ6E&#10;KAfK4Pjgw48+yl/xPeH0Scx1DJIIDtnstb+bXqchbdu2Q0b7h5eWI/2UWtjtwsVnGi21KC4XQOc/&#10;o1HmMmnWYTZveYNxdnRjRlHvFipVQllJQP/n//vvxiVwQ9mYZsnSs87R9+M6BhxDLgJoQgFi8eFH&#10;H582/gzNoBX8s5xz2OcPf7Q5rM3QZbizZdoMcykSsGj9Bcsvyb4VnP+OVBllolFGWbNpME7DOpNb&#10;7tcdolQPZSUBzclRD6NffIS74YtoBMogNtyZghuC8A2gdXwkRX9tYwVI6fXACtTAxyCDWEo5ZdpM&#10;lg5YULbEgQyS4BOZOtegjM4JZUmgYxENxs76RY1bqFQVZSUBzV2leRGikVBmLYLL5PLtd96VL5Bm&#10;0BjKjjn2eNYivh+ZueP8u8QGugiOgl7zeXiN+FTIaAY1Xac8+iWUg85QzgfAlykGV6crFNVtoVJt&#10;lIlyGdwUzFZIs5ENuMFlM2wcccCyl15+1fiGvFI7Q6I/GSRvXX07W2ITIyfBITtaK751nb7nftbZ&#10;582eM18PCC6XgU4DIJQJulHU6OdAmqdFXm6dym5AOXmDikgDoMENxKEb0MRr6KAeMsqtyQi+Y72V&#10;bUJqIIuwArLnnr+cnsQb01gF88LKoRUVdC6jLAyAr23K3oSi/T759NOixi1R9hQui/ETJkINK41v&#10;YTOC0QH3Tq5jxEWM/JqRjxGxMK5pFIocEOcoazYol6WZVoRpsT5GFzVuiVJVlH/++ecKZCsi6GzI&#10;CstcC+KGr3wWgNZcLQJrRFwtigtGEXW5XJZm0sQOgtkS+ywq3RKlqihXYFo39HFA6+DUFtANoVzm&#10;8g7a1gCdUBb1XPmsg3LiclxrRmc2gwoVlW6JUlWU1b5jx858WwW4KfzpksuulArSjVtuXRPGuQLo&#10;ehWjFtA1ohGgh1zslMtCPkma0ZnfkPoXlW6JUlWUUbVb957HHneClKFXrz4VEEc4Pd4A1jxDdoE/&#10;/wWeMtCNc9kSf01tY95fkTogroVynWtGMhrSjM7gvvjSK4pKt0SpKsrxQoz4Jrt0edLkaSNGjqpA&#10;mY/mvViFuL4RDtp4WNxPAXSd2yUBtPDRXzUMb2fDG266RYewFfSTbhQo19C5jDIzJwMMlA0PRaVb&#10;olQV5YPzn+qSSow8ZczYcRPiFQtyX4nZn0o/LCyJWJz/4t85513In3HBs/KfAGV7I8zPnDVX3jw9&#10;Rf5zoNOmz4q9sSvxKoFxp50+4fSJekBdLofHKEszQYtfiYCypi0q3RKlqiizcb179z3yqGNOyn7b&#10;aByg43UWcJFwi5ARK0AQsvPy30qTUIwafaqGyd8bMsq2cW1TxLtIZN5xo0REQrjjjS/563R0C0DT&#10;DSiX4QZ0TBPQREPuA2Udoqh0S5Sqorzf3/eDsjMHzYiRo+P9CsE4iAszAljQJykaAEPnzl9EPAYt&#10;OXTAoqH9Fw3tt3BwRJ+Fg+J3V/OfXh1Y50dX+3ab07vb7F49p/VftOQsmkNkAJ0cdHJ4GeKlyxqA&#10;FgaD9JsbzS/V5jJdPrTmR6SQMV67EnFK/oqX8jsuxGnx03TXzWu3rEPbMw8+cOnBBy5pX2+0WZzH&#10;ooMOEAsP2n9Bu/3mt/vH3LZ/n33gqPGnkmnKHlIuQsehHlO4i8CdhgBdq7Tg43RVRbn9QQeT5u7d&#10;e/btN2DQoCGDBw81Hg7PXyB32PAj4jVOKXR8oTHwfcnKZZ0u6tpxeZdaP21b69dt85+2PeeQg84+&#10;pGiPJe1hHUCfPG4UG86Ds4aRVVZMeXMSYag0bBozrbxw8Znvba38Maoml6qifGCbtn369AOcEcnw&#10;tXDR0rAT5194MQN3Qf7TLxFxXULEFdFLHri83639+97Sr/dNfXte37vHdb17XNNLdBdX94zodlXP&#10;blf26HJZN+2hGdqffUjbpQfj9X7z2s5YMocUPP/CS7Ln1zZtFq9v3hLTLW+8Jd6s+ZWe+EWkjz7e&#10;Hg9pFPVudqkeyj/99BNd7ty569BhhwGaCk+eMt0QB+ul+a+/GOUE0CEOdxHX1Sy54oGrBt4xMPsN&#10;4TwG3D6w+AHh+FXhmrBES3S/ulfnS7pifQJ69rJ5UOYeAC25e+nl7KdXN8H4jTfhK+Km17Zt7wN6&#10;2/sf+Gh92l1Uvdmleih/8umngfLAgYPpMhXG6KnTZs6Zu0D3DC8B0EA5gI4MBdYX33IZwT1o2SH0&#10;AU8hSD06Xdy1y6XdUBi1e97Qu9eNfQLfkJRMVc7t2O6sDvtM/Pv6Bx7CTRaNFw6UkTpH+S3/3ngz&#10;e3wrA3nb+/GEkb8w0dffuKKoerNL9VDGo0C5/4BBZPfkEaegM7+cvVB10dJwx4m/oRtmiMall18l&#10;PeGaZQqRa0SeQkzZBoxjD5LVlR+/XPuXmiHq0P4kgsv5hbeCyIDO3tWaP1iUETlH2V9xmVgVVW92&#10;qR7KBpmEsoGO7ZVnc8pQXpALNOZCVm4NVmcogBtTEAuDkiDT4A6sb11d+ZPYz2bZW/aLwfVGInKG&#10;cf5DXqEV8P3gw4+EGR/92d4csah6s0v1UJ4zbyEn16VLt0CZjWMezpg4ReZGMcgFFsMXjsFZHTai&#10;PA9cwQmAOB6RYRLCCMsvMqCzX1TMrkUAtCZeqZm+AuKMxznIBYVzLTbcfZz/HrZZS/yZZb72+puK&#10;qje7VA9ldu2A/Lcq6XJCGZeleRQjHsxAH5jetOJWriseuI8wL6hEzMTDAjGlG3fmv6WYAZ0/OIvR&#10;mXbUIBvgxkxcpAdiojB8+Yr4UTojh09Q9netpS2Lqje7VA/ljh07J5TpMpQLxZg1V26GyxdfesXV&#10;196AqhlJS4+LZ5FfJIr5ei8VRUYHZhoN6CefeppMB6lFaAiUgQxjECMxhOELXPHFF19GABr01MTm&#10;GrWoerNL9VCOX3fo2rW7fOSoo4/docuz5s5fCObzcJlc4DIipyea4UgOgJguz6fkOK5FxIWIiivF&#10;wngIa7wOuAGN0XhMjgNigIL1y9IPj5uBuD9pBp5EXymq3uxSPZSJMpS7desRKAeXM12eMTuuChn9&#10;6DI666phIeJSJ+ZiK3whW3Fx5/H83jMN1cEFQNM0i/ybDT4GxJwDiAlFvRBHsZCIkGyaY7huqUsZ&#10;VUVZ7tete0+JdaA8esy4CadPYpmz3GTxmRITAyBTERZiRf5Ec4F1kPr+B7AY0JgLXyhbiPXgsDwb&#10;9WrEIWYsyBwHpch+3j0b7rAYiAniKF/nJeYj8TMu2tZxv/nmm6L2zSu7B2W6LP0bNfrU08afMWly&#10;NgDOX7A4nhuiG4DG6Hg4MexaYK0ZRp4yJq5yNBTaT9gt2YlBL1QijXXxi6BlCgfKinkoWwnKhk9N&#10;q2GK2jevVAllXQ/Kbdu2C5R5jBPyN3tLTIjGtOmzZsM5T7XlfoCOTCRkmgMBXAWadaO8ztHHHHf8&#10;CSflfWWiPbANoRJAbAhixceEMi5TKj2mOIHmlSqh7MQSynQ5UB6RveV7PNGYPGU615yl2jVJIOmA&#10;9fgJExNw9UZctxMgts8dr8DPf2jAIezf6Gpo1S2wWDXKECsFwDnE/hSjX67LL/AwPGVxAs0rVUJZ&#10;AhAox5OZUDju+BNHjBzFMoOSaFBnuoHR/AZGo3kZzRQBpc25b+qRbzvNttpp3GmnHzb8iPjBT2EF&#10;ax573AkOYbehRRQ/wFUKdGuKJQllHiO4bEAuTqB5pUooswFQbteufY8evTLFyFE+ecQpOnV+a25S&#10;AI13BKSuPlgfZLjJU9PZYqcNlPg1YJgOHXbYsEOH23z0mLFz5y8Cmc1l8LKSAtpSCZTxPXEZyjpW&#10;sdPmlSqhbPiCcvuDDu7Zs3egjGUsswFQp0ZJ4MZD82VwRdAWNLBTEge/+/77H3/8cadOy2qQwvH4&#10;Gks8gyDkO7GfVOyZZAfKwWWKYUAudtS8UiWUnWoZ5ejLzBxl0KONgYCmBjA1LePLKRu1DF9hEsDB&#10;kxkhDWumbBw/x8MBhXGWLtJfBrniNQEagzQbBmhRXOQTPEzgGyVx2VF4kkD5d8ZlVILywe07QJku&#10;gy9u/ZFmdAZ0AXFNENbzL7wYoKwYU2Xch7J0jomOa5jixTzTyC+uZRlz7iM+NqGtULawOHZNsXzK&#10;1BnsYFz2i9A/AuLgshZNKDPj1LzYuHmlSigPHDg4oWxeFw6zRTQMYmV80VwbwA6mMmYqDE3JtHN+&#10;KH9OJbK+SKY5LYqPvDnomTUGLrjjAhAEf/nll6IGNeX6G1fwMAlliCcis3GBsoYLlK1ZbNa8UiWU&#10;O3bsHCgb/QYMHByDEtFA5zKLoU+dQXnvfevl05JpAnrLrWvIeuTZerEZ+YIwA4i4ig9uKbV8L9jN&#10;8OI18qInECsERJuUgRYJZc2jkbbkT+SrA1EqtmleqRLKsr7QZU6uX/+B8fNyUA7yBsRUQnoC0JWr&#10;blt7V/bLI1ddc715CfTq/JfOzKeIK8uwlnbLuVEbqeOCZ34f5C0KA+jwyMbAn376qcxr+gLBhLIM&#10;yGpapebK55t2pVGpVrFB80qVUD5g/zZQ5uS6devRt9+AIUOGBbgJYuyWmOjO8j3pNR8GyhtvXmkJ&#10;kysMVhGWSLtXrbk9UIZFPESBziEdL7/y6uubt9DWuGoBaIz+9ttvK77E8O133wExAW3P1pSC2wrK&#10;RtTfH8ogFrKSrl279+3bn80gvoFvQMwzOFXgcrXABesVV10bd6Qi4o4UdgfKictEY/0DmbaQ6bh+&#10;DyZ9P3QDMdO1CzJdIR2W8HYJ6Nc2va5VbK4vaDDq5K8t8gWTqnK5zQEHds5/QjG7XVIDMS2Wbui/&#10;bNOiJWchstzB6ZXvtLJfhimg+2stlPNXDpFmUk40mDkcDGUAqEFMzpkGQ9DT6PKvnnF4GiN5O8Gm&#10;kBpdAcp0XwVa5EUOVeUyrDt16hKPyiXFoNEL819Enb9gMSjBzWyxt1yUMQq1wQ1rWDSGci7NUH7m&#10;2Y2ylTho3J/GTdgxDwnoMqM1CWVPKLPbegBlp/J27tBaqFi1GaV6KO/3d//2Zzbit9SDyKTj9DMm&#10;xyVmpyTXgjhGL8mfrAV3AhrBoRyXnvMbg6tMiSkNEdfdcDMdhziBRuE4KGkGM26iM90IoEM6UktE&#10;oUgJaA3DqPCRRl2HTntrTqkqlwHNzCUiDxl6KNfMuslKACoDnjN3gUBqWEMc0BgNYoHmpGPx0mWa&#10;ZPSYsbw2i3Jc/lN+BEekJfJJXoWIGw/1/Uyd84QFKwGN0HybwTBl56htPgm04xo/qTxXo2MZTmO1&#10;5pRqo8wvG+sCaKSecPqkSHxnzp4HPujMnDV3zryFCxYtDTqTDlPQy8LjIWXTHNYRQo4upDbi5Px1&#10;JJJJUx/91coSSy3ER4c6B8phonmMBLR560ROaErc9QmdQxvTk1inOaVKKMfoB2X4chfCGHjU0cfi&#10;HQR5uDMmThHZheYZs+OKPjpjN9whhadYLykHXOOR2iDQNxMc11TUNg2D3DHdqBjZyBFdEnPnLzKc&#10;yoZsZVr8uRmlqlzm5KgEiI140pPgHVjHZ19QyC4YTSLR+X0TjJ4xc46FwEoUzsVhBOxsqAdIzU3z&#10;2MFfEMf6WsU06Yl5YeQkHYGyAuhkOSxE50AZnQ2nLDmUsTtWaE6pBsrG8UC5Z8/eUhLRpUs3WDt5&#10;gIISo0ntuNNOR2e6QamnZOI7Dnywy2HNHty3JltttLRa+pKEGR8tt/mpY8cjvpUDcXDDWiofiAs9&#10;yU7YYaIBaLpRHgkJCFHmdnCZmTG6UgxAx1+bU6qKspSkW/eeLLMkUD6NvHQ5EEHMsePGU4wpU2fA&#10;DhYgyy+KZlefQQl3woLj3Ii2ycbJeQuLmLvAEsvRX1ewE7u1uX1GV8juV+XjLcSNB+C+9771UE6M&#10;jnoC3QgRTavh5fo8hoPGX5tTqoGy9AnEpJkWG/3YDHk26TDiORnnDAjnhq3QBBNuIqyIu03OE3xW&#10;hiaWCXQLf11E/qP4RSxYbAWIEyKbI7hDaEWaDl8ZkNaN4ZcmQBmpRXy5AeIvvvQK8Qll58eNnNos&#10;zqI5pRooG2SgjMVMBXyp84CBg4cMGQZN53PEkUeDAOmwD3ZQDrMRyJoGyhUQ70C5Bl8DZjksQXPc&#10;B5OeATvNCWgQa2BHR3BeAsQU2TQyaXBrb2qu4XlwKOtDcRbNKdVAWRYLZcjS5Q4dOpKL/gMGOXPK&#10;61Sdtimgw7GFGsBIPgKjjMszZuMmyALlBDSI5S9MNGssrbBOcoELS2FNy/UMpIYdoKEsGxKaVs7C&#10;dDAe5EJVP96+nUzFuGpbuqwCcRbNKdVAmbGHMiJTZEQ+5JBOBkAcIX+6sLMdNGgITEHGvQlwX5F/&#10;k9I6ThJGGfS5BCeUQakxQEZ/aJF9EgHUW3fv+ky+82eiY29Z5CsjtXbFUwOvg2r1gQMHa04ZS+Qs&#10;0hMafePNKx1UOIqsxDhRnEYzSjVQ5j2hzLpB5MA2bc0QaBJMLtDK2eqkkBUGH6O8YQeUKAwX01Dk&#10;BLF5C2Xq+/zhj+0POhhqBF1XaHPAgX/64z72LM+2jrYpA60JoRZAkw4dyHF1Ke308COPScK3bXuf&#10;TKutvDwqIy665HLHirNoTqkGymvvXhfXiRAZFojcu3dfNkD/xSnjIXBxWfcM54R6MIIIHgUxA2WB&#10;1E4bmrygdewT1j7GO7gQ87/++l/i2utvymQ9/xpWQlloJAaGIDAbDt2v/0BY2+cbb2Zfk0JqdIa4&#10;bFtcsPwSWkSXitNoRqkGynfceTcK450plOOy52njz8App4p9zkfo73ooxJHO6BcGI7mL4DJt/fM+&#10;f8JEoyhkyxFYQxDN9/3zvk8/85xtIVhGWdgVc02RiRWINblqPLXhmVdf2wRrw+ALL74EXImJ9ERK&#10;YifFaTSjVANlCoDFQWRAOzeKbPQLlM1ExhWX8CkGaHLXPC2cRjb05ShTGFbhL3/6syyjLr6mEdhq&#10;yoqhoc1DNwLixUuXYbfd0g07cXSioc1uvmXVcxtfeOnlV7e9/8FzG5+XIkJZYLSmLU6jGaUaKBNK&#10;EAeRA2U2VroBZfMgiLshzgrKgAi5SFwuUJ67IMA1JCZ8IwLlmIl5LWfm1tW325WeUaazGa3Icmiz&#10;cHWmOtA/H38S/aWFLDMPFw2ve2nd4jSaUaqBsv4YRA6UOQpDX6BMoCmyHip0TygDArIgrqsYpjmC&#10;4wPTigh8A2ibmNonlG2VII6wK61IW1h10iw05L33P/DoY4+TC47IhgllrV6cRjNKNVDe8sZbPHJw&#10;WaAPPspBoGzo0yvjLurlV17jrKBgxEsop9EP3AY3OIImIVs3AmXybWogtVWgXKYzEVABzoRPBzFp&#10;piErV93GBSLEhqef1d6B8rJzzv/dXC36/ocfeLiAWMhxUYxosF/yFHIczwLop8ZA3ElchkXm5HK/&#10;DHH9Go6cSRnWcgTEYvyEiQllmDaEMqdBlwFttauuuX71bXdydesfeDiGPuGIEvHiNJpRqoGyIuVL&#10;KCOjs6KM8MIjvuLe/A0KgEYcox/yBsr6dRoATdkSUIZulAOgFUvgaLokb7AK12xKMYyuo0afistQ&#10;5nmso0vpT2rCEQXEwtHpdXEOzShVQllulhSDjQsvzAYMGTKMJkhbkMgZ3nDTLWedfR4c89Fvqmkh&#10;Grm8GirpuE2YuTKmFcE4d+vek6EGsQZLlrlAedFSbWbncujI79UH6x2XZN259p5rrrsxuGxKu3f6&#10;IO+ulCqhLLdOKKPPmFNPA5yULy6SgZgaYo2TlG5hFhIFyiEaQWc2DhxwDKqmKHOZUz5j4hRL7MRW&#10;pLwCZUssD8usVzm6LoXd+pBDsyX6UwR2a9evWuIXTKqEsiRCVgJiWEMciZytPotHPrJ6BneO1SjP&#10;uoKyLBppDDRDSeWH0ITLP/72j0A2oSwV5F58JPqgzDwciCNqgNZC9mPsBa6jy7Bpl4bUAIFyPF4j&#10;sLtr1+7FCTSvVAllI0yIBkvHb0DZ8E1noeZPTjK+8gjrBx582BnCBZ1BFtqS1NmwRmdYkcDU8rjY&#10;ZjWx39/3A7GFVpOSZIpcG2VNqw9J7jUwv8zkHH/CSda0iXWohASKaglDsSUOUZxA80qVUDbEqTE6&#10;MxtGQufmlODCZhh8aCjRePOtt+W4z7/w0j3r7kerzAnk900yoGvMBqB19hCcSD0Sl4k1uOMOAHwj&#10;aqGcX5mzK3tgMOIeje6isR1IA1AJ+K7Nf5eO32Aw1LY4geaVKqEMQcoAaGFGapuNclnSPCKu2jjV&#10;1zZt3rp121s135zh8Bg4KAsopGHQQjPGJYSl1MQhFABqGKpt4JVQLoDOISYgNrSraCdNIsGxramG&#10;tII+xGawzI8/8dTau9ZpRRUrTqB5pUooK/Alc2EAzOitFHb0mHFGeYNMnz79aMg777730cfb39u6&#10;VZp73/oHkQv70I10VACthYSPeTNMs1DHh29ELYjzgL5dEXdcRnaNCmts1U5aCMpsH4gffOgRzbzl&#10;jTeFSqpGUfvmleqhTJGxOC57SkaQkfY5PRqNztLuvn37E4pt738QD8S/vjl7FYgzd/7w3QF0jXRA&#10;GXYYKjKISzeoKlC2HJ191DwkOAZV6Q/h0gPw2m41OSf3xRdf/vDDj3wFKaNjRdWbXaqH8r33P6De&#10;pNkwSO8gjoZGdmxCZ0AzwnqobhtAI/W77239/PMvqMdlV1xdI9NFQmgwREz0DKB3oFwCOiDmWPQS&#10;tAW0htFC2YbzFupMbAaUcdneCBQzZ1xl4OykV68+HTt2Lqre7FI9lBV+TtVDOuiGIYht0n85jaHD&#10;DovLYwZDQyWB3v7JJx9vz9RDF376mecIpZUjnSurR5B6B9A1+IL1vPzlUsIOYY288SdbgTgMBpQp&#10;u60k99bBaCtrbNUzCBf1bnapKsq0AoUFFSYR0hNkxCB0jgRByFNgbVQ0Bm7LX3cTQ+Irr74G64ce&#10;flQGTEZoi/Ez1ABGeGo/5+RvX9Xxr8p/XFS3oOxIiqHgs75GMkLGQzCIzMwRLv3DCsTEfrQEySZr&#10;KllUuiVKVVH+5Zdf0JlugNipopLeyjxRSbBitBxheP7NXvkCatPQZ5/byJ+8/c67TB5DzVY/t/H5&#10;J57cwPndv/4hdOO6bouXG+a/dLtqze235K84jIduIc4yAloDOIpDGAZobiIyTDVV9A+H0zOyxxm6&#10;97RtUemWKFVFWYEglLFVgps/4jZajqC3OlvMAgF8i8i/O4XdVPje+9bHK4dMZS6g57eMjQ898pgs&#10;huKDm3yjObjlbxJIfL8m/xEIOw987bCMsnYlWaHITBvd4Dok/T169KJpRXVbqFQbZQVTMNr5cKzC&#10;qcbFe+fpzHEcFgFK4CLIiDYwiGEucJ986mmW9rF/PoHRvBdSawYo+yuU0fmmFbdectmV5EgrRmtF&#10;swXKQWRawbfQCsclI4LZYDRphW2LurZQ2Q0ok0goQzNQjuxAH6eJEg29mGL6KzgC4oAmPgKLpIAJ&#10;+1gFQ5zBClsJgs0Na5Zrj2zN0tcIQ4ICZUS2fyOBUVdN9CQVgLj24C/1M6lpUdGWK7sBZYVisBno&#10;4wxjyjCsWLnKCOa0nXBcZIBIwJ3Cx8ArIEth5ZgpwK0NcaDsrza3pm4UEBNixwKxCIPMZcaXf1q2&#10;7B6Uf/75Z36DdATEgbUOHo+/k1E5IVIH1hFQCNADu8A0QR8zO1CuDXGG8pFHW41QOBbHjf6hJxGU&#10;SqtzmdS8qGKLlt2DsmL44vyZOfgmrNleqmo40veph+WBNXR084A70AyIAScC/cA6gC7grgnLIwEh&#10;TYa77Jrf4jMTxNSDgpFjI0RRuZYuuw1lhQNjnAcMHBwQR1AMDkFQD6SLoUkf50kwDtxlxOtGQjzQ&#10;FxbaVueQatrn6jV3mFZATCta1iBXlJ2g/P11U4oPv01hSyVacutEZ2GeiebS5BSSDk6WmYuraOCG&#10;SyCO40HzwL0csdA6+GtvWk5+aG9MtNwkQSwC4pa69tZQaQzlL07a96upLXOzoJFCi2XVAXQZaxZi&#10;xcrVcWVOzsYuQ5yMcBGIac0wBnCPgL7I50fb3Dr6Af7Onb9IYiJVIUSSoLQyjoenZMmLqvxmBcrF&#10;XE3ZgTIi1/3zb1F4XihL9gCXUI5gpWUZVkBD8/RUejY1++7JVD5BHgF3GU2EebTNrt7lX9M8c9m5&#10;+gp8ZYAS6NQGAs1lH8Ieikr8lqUxlH/58qPqoKx88803OBVeGLiJ1DFDNOIlAlISwhoZHTfCL7PJ&#10;oBdmwMo+yylkJVa+7Irs5/m1B1hRG5GNfqYsB4cjdJTi8L9loRWNoaz484+P3lB8+O0L4MInIHVZ&#10;PSIgJUUkI+hp5JRYy/0efexx8cij/wSZhSgvsb7okst5YVIO1hQEhNpQJyosmSwO+dsXwiuKDzWl&#10;Fspfzx9cNTpH2bp1W3IRYOKuAmIpGdwjLBT+CjhdnnTkej3ewpq/jtNUaBv8Ba7A6EH5z76va9Hf&#10;7ttpAeDPmx4rPtSUWigr2UrbWubGzK4XYx34WAgmgeAC62//9bd8uMuufiS4IwJckf5kiSwjDDJ8&#10;bT502GHkqEW+7vurSkM0rUSZzagyncuFXhMB8PFbIIMXngaswfEUCd+QYE5cnzhj4hRD36effVbs&#10;rrolBra6RFYqUVas+uW4dsWHvWWXC9wassL1oBxtgvzF571lZyUQ+3z4fxSf65R6UFZ2utnekkpo&#10;ceO9v36Uo9h4L6kbKYGvqFeLy6UxlJXw2BGaS37447rlFv5rhmQCArp4wmQX04udoJwKcMN+7A04&#10;/NrcbVdR3luaU/aiXI2yF+VqlL0o7y2tpOyl8t7SSspeKu8traTspfLe0krKXirvLa2k7KXy3tJK&#10;SjWoXHEVfG/8q8UvX35UUOG3LC1G5Z+3vfLDqkVfjmtXcUthb+yNuvHFSft+d/GYnd4o/VWlWVT+&#10;cd1ydaqo4rdnH/vjozdUpyPuLb+7QqSRuII2X03t3nxaN4XKqpIq8fnw//j+uinVf25xb2kdBXPS&#10;0yzCqN5kEfwVVNZvUmfC4Go+Rb63tPqCwekxH+xqgkjvEpUdJpGYf9hrHvaW364gWDDt1z7TvXMq&#10;x7fSmrDrvWVvaVqhlekxT966WLqz0qy0rxWXb7/99uuvv/7iiy+3f/LJG2++teWNN1/btPmVV197&#10;buPz8W6/Rx79Z7xrZv0DD2fvQrn/gXvvWy/uWXf/unuztx0LC+9b/6CpNR96+NEdkf+GurCfZ5/b&#10;KJ7b+MLzL7z0wosv5T9a//qm1ze/+97Wj7dv/+yzz7/8MvvhR6XiRzZbfUny/OO6Xfpp8n8tKv/y&#10;yy/ffPMNlmAkql1/44r45YNL8x8fTz8IfU3NT3Bfd8PN1ol3rIobb15504pbxc23rFqxsohbbl0j&#10;Vq667dbVt4tVa7JYveaOeGPVmtvXitvuuEvcfmcRd9x5d924c+09dSOWxwqxYewhdli8F2vNHWbu&#10;Xnffw488pie8/c672N8iPzK920tyBLvC5lZOZcqKstnL5M48++xzL7hg+SUX5z/3UqYsviamBlnj&#10;HR01ZF0dX0tOlI2oJG4Nd+ulb3BRBEHX3rUui7uLuOueewUuloO6R+zQ+Fz1d4RxIEVpuTVtZQ/2&#10;7NBRN0qffmf291WSNu/0KlmrpfI/H39y9pz5C/Pfj1t+8WXoS3SDvonBEUl3k+iKxOMKBicSB49N&#10;E48TfcskTjyuS+Jg8K+Khrhe8Dj3M4LhYXtSWGK1qN5HH28vAPr9lLjksNNUrRVS+bF/PjHh9ElI&#10;fO75y5E4ZJiRCCojcXAXcUkvmmKkZg7OBc+CNPVwpYYxEcGbxJ4ygZhj8eBDj6SocMnMQATPHfHo&#10;Y4+rudAJ00yLhF3Zv2OppzN1+px3Adbvofz46A2FzWj0+m+rojKDeMbEKaPHjJ0+cw5HgcS4q+WC&#10;srQzUTYTSNKYa+QOvawRy/hTLC/+lKJmhZDJNIP6MU2SGa4gzezoD8kV1PQHU92goj9EpljuA4n9&#10;IniPpk88uUHIRMWGp5+NePqZ58QzzxYJ5Yt5Lrl5yxuC07DQaCNbKFD7PZQQ5oZeHRBlz6LypPyn&#10;BooPv7J89/33ww4dftjwI8aOG0+S2WI8pr58AhsQJA5eJuaZj9E/nEAibiwJxqeI5Rmbc0IHie0n&#10;zcdH3I1pkDhReQePG2CzaUSZ1mlGVCh98JvclvX78Seewuwnn3q6IHfOb2xG5i1vvPnOu+/FG603&#10;vb7ZWTjHArs9vqT8r/hcX9lTqIzB//Y//meKX0toejz88CO7de951NHH2nbJ0mUXXkSTr2UnEpup&#10;cgVBfWQfw0RW/Ml8RFqyg8Q12px1hpqZ4HGKoHLicYodbK4hdNC3PJ+4a548JxKnCJ0uCF3jUio8&#10;CU4nWmMzZSbMb7719tat21AZoZ9/4SV5AkwKBPfs8lPNGxYaucy8p1CZByhTOWIXCf3LL7+ccOLJ&#10;bQ44sHfvvieeNHLKtJmLlpx1/oUXx5UKSR4255nc6iA07op0wSFlbMHmChIjbmIzV21vdsuCX3TJ&#10;5aYp9BzjQDlUIAXXft4FF5mmSD+YHLHsnPPPOvu8M/PfhmaNdMXFS5dZfvW1N+gYZR7XUuWS90iG&#10;O7E5CB1sZifYjNc3bwlhFuZ1lQWLluqNBY57cPk9UTlK0witCfffb/8D27QdPHjoyFPGTJ02c+Hi&#10;M/EAw2R7wea44haXJvhmnI7ILj7UkDtddggeJzZbH8OYlnn5j/fMyn/eeOiwww45pFO7du0j2uY/&#10;kFwR8UN76ef2xAH7t6k34q/206VLN2ch+g8Y1KdPv549extqLBx32unlbDJUuczmROhy+pgITZjJ&#10;cG4z3sLm97ZufePNtzgQ6cSo0ad+/vkXBZR7avn9UTnKryU0i4zKHTp0ZJTlfKhMbIgcOdRUwWby&#10;lq5d2H9cZUuXhIPKicflsFwHsJXN4+dPsLlr1+6ofOxxJ5x08khhKDh5xCkOTVypdVwwSfdcBNdu&#10;6qOFIepkmzCPHjOuW7ceWdT8tCY2Y/agQUOOO/7EI448esjQQ3HaaNOjRy+cK/M4YqdUDqeBtYSZ&#10;zZD+sRnYbILcK1fdNnPWXF29gHJPLb9XKkfZRUITGHqGyghx5FHHjDn1NAZj/oLFdNSYjjSXXHYl&#10;AgWbtRk2p8twFapcIckRRuHgBJZkjHn4UfKMuLPnzCf8DoGRGOxwdhiOmSfu1KmL2upjf/w/fxD8&#10;rj2bsbBjx86mOp4eoj4EXrUjrI+12DxkyLBJk6fJXx3o6GOO020GDByM33aOvrVsRl6lMptROV3f&#10;SGxmM57OyJxdzJD/4TIqm1dVZ3H8CSft4XcHm0jlXdmsamWnhKa7MUYjAZnU/FQZleM3TAhzyGRi&#10;c4U2J/ec3IVIVDYTCVN+LevN/GLWZoI64fSJSBy3V+wQI+kuruMN0hBp/Qqz1cT0mWc3ChJrYfyQ&#10;Dao5CzvhU3WD/F262btLbYi1uoHkFcPmL1yiW1ouEzgi/60n9a+kcg2Jg8f1UjnYHMKMyyHMqGzG&#10;+mA5Y+IU+ykA3SNLa6BylIYILeEjVySZkpk54cQRp40/Y9r0WUxt3KlG5RBmbI7hHu1EsJAuolqZ&#10;ykmMY/7e+x8gYJH1f/DhR8I883D6GZPt1ua2NUbbicAVlH1u4wvkU/V0npdfeVUFzKt/OOAXX3pF&#10;37COkYQeI5zKyPBUmMyjFF/RvXtPJ2K5QxD7+DGRESNH66hOKpE4mY2MxzWE1p2Sx6igsj6mejWO&#10;OXMZeqY6q7lxRncqsN4jS+uhcpR6Cf1//v0/Ublz565GZ+094fRJ0/MfwF6SXwGgnQPzH4IP/4rK&#10;5DM5jdBmwozHicFB4phiABJ/+NHHH328XZjBZl3CUWgzoxL3ruNu9oZM9rIH3GbMnKNiePbKq6+t&#10;vWudebkmvprBbPzGcvO2lY2tvu1OAwvWGkPmzl/EcMv2nIh96m+q7Sy4c/2Wd3JqwWPclQWm+eCx&#10;mWSX62VzXsNMmDe9ngmzFFBt771vvaM4oz05+WttVI5SL6H/8qc/G8HxYOKkqWSMwSBg/foPTCsY&#10;oJPNwOYQ5qAySiFuMhWJypZo6UyQP/o42BxUtgcHQk07DHcRfcP6lA874zYbCrK/BgTsyeMFxnTE&#10;yFG61rjTTkc7ZgPbdDD8ZrgJ8Kw58+V2Op4piusAdovo/oTNk6dMR+i4zIzBZgoe77IwO2IIsz5G&#10;mEmzGWs6yszZ89S5gHjPK62TylHqJbSMSnsjRK9efSr+JHiPEOawGahMVtGFScDCFGU2a2lpJTZj&#10;cBDa/Oubt5x08khsZjP0nPhZifxXaCaiml501tnnxVVkbC5fME6hmxFgK9vJKaPG2Bs3zD8MP/zI&#10;vn37H9y+g06iYnqaTmIe0XkAksyB8AMhxsHjWmyuscv1CnN4DMmfTsXnOAuqTJ4t4a/UCiYFuHte&#10;ac1UVrZ/8gkxruBr40F7gs2ajaDiSpgExA0SmyYeCwwwIL+26XWtbkSOQRkJcIGGMZq4gjrG+rhR&#10;F7fx4j7f3aV747iiwzAhiKgTOqhD60spZUTZ6GOCgYlQVTkrzQ7qT58xe9LkaXYb1iIYXMyUVLlx&#10;j6HOah5PZUQia57M6zAk4Lf41cgWKa2cytqGS27bth0Zq6BsI0Ej0SUsQXgM9EpeOUicZixHHeQI&#10;EsRjOrQNRVDHEM8zrL17XcbU/HehV2QPNxdMFZiaHEhiJ9KEOb7wokuJN6bWFW/z8TH7FfpFS+fM&#10;W0iSFyxa6nDJIu/Q4xoSJyqLhqickj/CTJJRmXe3EAjyzm+++aYAdw8rrZzKeLDf3/djKv7xt39U&#10;8LWR+M//999xCJvDMUv+wi4Hm0OMg8oiRLq8RGTPYNQ8UVRrvr7IhNlMvlpcdU5Pa1DukG0Re44D&#10;OWhsaB3cjWczwiKXebzjCkYdNpftcpnNqCziAaMQZiOMqc8Op0e98+57Bbh7WGnlVD7q6GP/z7//&#10;ZwVTdyX++pe/lm+akE9qygDE9bgKKqf5FEG+LGo/SxTTRNMgYvmJouIpopoHicoR/iQCawXWpggS&#10;mwZ9U+zgcW0qJ49RQeVgs+FFGorLQWb/mChbGTTkhQW4e1hpzVSWAFUQ9FdFnz79tFxtNmfazCrU&#10;pbJpRGJwROJxRL08TlTeweM6VEbfmAaPTRG3TOggcQWP66FyDaErqFwhzOk6BmGW1wq0thwCN624&#10;tcB3Dyutmcqa5w//+X/+n//73yo4uutx+BFHpXva4TTSHZOQ5zKha1G5xObE6cTjoHI5gsqVbM4J&#10;HSSuG4nWwebgsZlgsHmsbZDQNVRuSJjTdQxsJswClUm1E2TcC3z3sNKaqUxHD9i/TbduPYYMGXbs&#10;cSccNvwI+V8FWXcaY0497YLll8TtwHRlIym0TK4upxsRZiSOKfomQmNwYnMFj01jeayf9pP6RrFJ&#10;/h2TerU5CF2XymVhDjaXqZzZ5fw6Bl9BmAVOW+JY0Pj+hx8KiPek0pqpPHbc+APbtO3Ro9eQoYei&#10;8oiRo0aPGTd+wkTGY8LpE4848uh9/vDHCuLWGxMnTZXuxJUEnL7okstxWkYYl+pweuWq2ypoXUue&#10;82QumBfTFEHliAoqJwYHce3TztPVuvIRHcs62bY5oetlc10e75TKNJjHCGEmyTgtF9RbmK73tm4t&#10;IN6TSqul8s8//9y9e8927dr37NkblY8+5riTTsblU/E7v1WR/WD+pMnTpkydMXXaTEv69u3/7//r&#10;f1eQOMWMmXOW5L8Bv+yc89H63POXh1Rfmj+5z0yjdbrLLUFENTxLao1tBbnr0+m65MbL+GhlO8Fa&#10;u7VzA4LDMTxh4mN8iAuF1rQVy1FBZfStxebaVK5wzGUq8xi4G8KMzUFlWzmihQXKe1JptVT++uuv&#10;2xxw4MHtO/Tq1YfBOOroY0848eRcmMeeOjb7Ufy493b6GZOJdNB68pTpU6bNFEh/yCGdylTGcoyf&#10;M3fB3PmL5i9csmDR0sVLly0965yz8pt28fWQU0aNOfGkkSecOKIUJ6c4/oSTUsTH444/MX6JPuKY&#10;Y49PoeNFqHbEkUcdYxgp4oijIlh5MfzwI4WZ6264WYeh6LQzMbghVU5eOc3UZbPkL+6x0+bnNj5v&#10;3sqGBYNDgfKeVFotld959739/r4fRvbu3ReVMQBdUG3EyNE4x2kwwRR67LgJaH3a+DOC2bVjkrDO&#10;oYcdHo8UT8q+IZszfuqMadNnTZ8xe+bseZhNsIWVLaTfM2fNzWL2vFlz5puWwsIsZuXzM2blMXOO&#10;sKuIaTNm2YnQc4QDTZ6aHc60iOwpi2n63hmTppyeOaVJp00449Sxp+G64cKAQKHDb1BonC5HWbBr&#10;8TuPCpFOnE73fXhlf1pz+1oDwh54z6/VUtn4uP9++3fs2JkqDxo0hG4ROWwmlkSXPAenWQ46jdlB&#10;7pimoN/lyKmfsT86QEg7fk/PuUinl11/btszD2679OADl7QXbRa3b7PooAPKsbButKuJ8ny7/RfU&#10;H/vNb7ffvLb/EHOz+PvcA/8+O4u/nrz/tJmzGI8bb15JONmSIHSKwoWXLoDE1Y/yZZAdFC8pdyg0&#10;PE0tZJzYqj3wMfxWS2WjLSq3P+jgbt179u03YPDgocTVoIzQRnCcrhnrMydArSsC3U8ecUqKio8p&#10;9AeMZ1HYEk5j0U1LDz63o2h/jjjkoLPzWJZFu2UdijirdpxZRNYH6sSBekVNx6jVN3Kuo3Vw+u9z&#10;DvzD2P86eewpElMGWiaKcKx5suCNB3ce0xRpYXkF7kUn0VsMQZ98+mkB9B5TWi2VeYYD27TllTt1&#10;6sJjMBgjTxnDNhigiajhvjC+CxbPm7/IzJx5C2fzA7k3iEE/xn1jPZqGqTCN8T2/BjIpnnqzzsLF&#10;Z+KQNr7wrou6Xdmj+9U9hZmuV4juXS7v3uWybp0v7db5kq6i08VdO11URMeLunRc3qWY1sQhF3be&#10;ERd07nB+JxHdIzoG3uM3WuN0IvQfx//tjNlT5GQYTGKpaVyFYHB5A643M77xSpf8LaMxH7ZBmJHM&#10;xfWKF7MHPLP71fF91a1bt3308Xbcff+DD996+x3rUPdt739QAL3HlNZJZU6Or+CV27Zt17Vr9/4D&#10;BtFjGkxEeQMsxEuExl1UXrTkLAlcXJ2QxsU1inPOu/Dcmi/xx2W4FDI8IdVbnr8S4OJLrxCWGNmv&#10;eezaAbcPHLR28KC7BmfTtYMH3jlo4B2DLBxwWxb91wzov6p//9UDshnTiDUDBggrWBgrrOrf79Ys&#10;+qzo2/P63t2v6aVj6BK6AX5jNloT+Ey2lxSE3mfCP2Ysmc058AOoiZf59eBX4gaHQE8EfW3TZoGn&#10;mLp5yxtvvPkWdr79zrtvvvW2+ex7I+++l7F36zZkje/FxJOr5i22oS7BveyBFzFaJ5W//fZbJA4q&#10;d+7cFa0ZjMj84uoymxuugPQiNGGmrHG5DZtRuYLNdQldDjz215Wrbjt35QXYRoyRr9eNfXrf3Lf3&#10;TVn0MSNu7BMzfW7p1/eWfpiKsuiL6xgf1C/6QD5Fbuv0uqFPt6t6Une6ngk52c6lOhPpUGjGY9FB&#10;/8/R/9/FV14uXYvrwXEF7YUXs0icTmyO5922vPEm3Y3n64PHiIzKGZNRedv72JzFtvd9xG8r249D&#10;yPxEgfUeU1onleHOKCcq9+zZe8DAwbxy6ZJcxmYOAZvJ86xg86KlweZEZQRthMECieOmiZDXr737&#10;nnlXLzx++Yjjlp903PKTj11+0jEXnnjUBccfcZ449ohzjzn0nKOGnX34kLOHDzn7sMFnDxt8Th7n&#10;Hjrk3EOHnn/Y0POHH3rB4cMuPPzQ5VkcdtEReZgp4tDlw4ddNHzI8sOGXnioGHzhsEEXDhVHn3P8&#10;qjtux934Kkq6EhxsLlOZcUg8DgbHTPAYbpmfyN/nEiROPKbX8RA2KlPlPfAiRuukskQ7qNyuXfug&#10;Mo8xdNhhhPm440+Uw50yasypY8ezzpMmT506bWZmnectXFCiMhlOTA2yhpGoN+IrrpddcXU8auxj&#10;WpJuZ8Sz8+lOyk01b0Iib3fcebekigF94MGH1fzR/O1BYW1ZWOwMUkYgU5qvG+W/mm+YxwV3hRk0&#10;DTEOBvMSKXxMVLatHaobO+7Ufvhhz3rDfuukMuYFldsfdHCXLt3KVI6ry1JAVJYahs2Q6skCqTLT&#10;HDwOEqMpRiY6JkY2Etfk39ZOEU/WX1d6STNLveOOYM1jSWvvzq42cLrrH6hkM7eQ2BzUrCFo4/GK&#10;ePmVV0WYijyNywQ4ETej7rb30wzihjOO79um7ykGm5FeH7DPJ57ccM+6++Gwp13EaJ1URlNUFge3&#10;7xBUZjAqqDzm1NMKKk+dwTFTZXY5JJke43H5+aFERGoqcLFuxPKGVlhR83J8EQ9RxG2zeGQ07mmj&#10;CG2Om8+1CJ3fcsPmEokzpuZRnq8VKdurV48Jba7CO76S+PH27ds/+QRBI8xbgtCZNm97H/v1BDvU&#10;u9QQGvZWwL1nlFZI5Z9//rl3774k+YD92wSVpX2oPOzQ4XWpPHHS1Ej+5uZeOVE5nhnC43hmiJSW&#10;HxvCP2oagipiPi1M8+UlEbF+PJhR+XhGzWXgYHPcsHj4kcfixlv2RETNJbMaea7gblB8B9HRLkly&#10;kDj0uMzgoG8w+NPPPvv88y+++OJLU+FTENpq1redPegV+pWeBg0zBeJ7RmmFVP7yy69YZFSOZzC6&#10;du2O2QPztO/Io44pe+XxEyaicuaVZ83NqLz4zPSSF1RmKuLxNwpEVklp8Di4GDoazwNR03KUb7DV&#10;us1Wc7MNUyPSbba4n5zuIVfcbwt5FvFcRHa1uOaqcH4xOEv1ItsrKfcruRgXvoISl0kc14kz6uas&#10;RV8Bt4qw0DrobhPb2gl1d1DVC5dfIL5nlFZIZU1Ij8tU7tOn36BBQw4bfsRRRLlE5bIqxzXmxTVp&#10;H6/MKBPm9DBnsDlZgvSkW1C5oGzNbeEyR4lrcUM4p2b5OYdQ3OBoTKlvRHm+3ghOJ1rnljpucLxM&#10;j4kxRxEkLljMKOQynNS3zNq6JZZbsxDmbe/rDqis8zgFXVpXLxDfM0orpDLORc53YJu2HTp07Nat&#10;R9++/QcPHlqmchiMuB43afK0adNnxUWMeDaors0Iu5wInWxGKHSZ1hmna55wKDM4uJuIG0xNEkvq&#10;QmUxElcicrkNxS10t2bJ8/5qTevHJpbkJM7yPGzLlbjSTgSJ0bgREn+dl+JDzmZUtpWN7cTedA/V&#10;iOtxcok96iJGK6SyNC5yPlQ+5JBO2TMYNVQOg3HCiSPiac+x47LrcZH5Tc8fcws2J21O+V/6TlQo&#10;dHA6MrkseyvRGqfTg8hojdPmWW37sVvyr/8w68cce3yt5zZLYbm/jhg5WsXURx04HN0DX8ltuGEu&#10;AncjfMwZXI8hJsQZh3MrnEgcHK0oQeIoxaJ8NZvYNlFZJ+Fh9EaneenlV1legL4HlNZG5V9++YUt&#10;bojKiCLtQ+WTR5ySPMaE/DH87F5JsHnuAk4jfPNZZ593znkXJkJrvHRVLq67hVTH9TVJIc7Nm7+I&#10;6gcjdzEaWjmeVI5IT0HlXfFkpzBp8lQWiOSjFxInBsc1tUyEETiX4QolrigFf0sllsfKVDlRmVEJ&#10;Vc6ofPc6UOhBBe57QGltVDbkMRVhMNq2bVemcvZkXEHlk7GN7I0eM44wS/5ymzG10OZZc4tb2TV3&#10;TJadc34Q+sKLLo17JUFrgeK2raBgS4Xapqfss/k80DpOwcCiK1Juddb3pK3qQzJxGIkzP1zbENdb&#10;CvLWLsXfagxG8sqoTPuDysYc/dmAU+C+B5TWRmUNKedLVO7YsXNQWdoXF+No2/EnnBRUHjX6VGww&#10;4ofNyNgc2jxr7qw58xE6e3Ru4ZJ43iiezTj3/OVYbsMK2u1iBDvVQQVKT4qOKsVoYWF8N6Qc8Z2R&#10;CDvBaQptTadgVFFb9QxTFF2OBQ861svjgrb1lVjBVnqCLtEQlSXEOk+B+x5QWhuVJT3hLgQqd+rU&#10;pUePXjtUOacRBnCreIORkj/CHDYjaXMQmq9FaG4Vd8medeIbShXsrBuFgpaY56D8jN1Sd/Z6/QMP&#10;y9XY2zfefIsn4AfM4IpBnEcwbxznhjHmnnX3czJ60fSZc+yBRxo67DB90rmYx+84I34DoeWv3JFe&#10;p7/Fg3sGEFM7YRKCoEpB2AZKsVKJytQhLsblVzB2GAxU1nP2nN8Sbm1UfuDBhxOV0wMYFY/eR+ZH&#10;z0aeMia+6jd23ISczcVX/XAiCD1t+iyrVTC1biTiZtw68mi9gnumYZpZ+emnn2KmpZ6/scPvf/iB&#10;RSaKRpghQw/NbmTmT7Giu8rre3wReU52KOKJJzd88803BWcbKAWRa9wFt52onF9XLqjMWuhj0olv&#10;v/uuqNbuLq2NyqQiDIZID2D06z8QlTODkY/LJbs8SttzzInN+Tf8Mnm2pBDXBnIyy4O7grTffudd&#10;Gv7bb7/V9iQwwtAcPDCPQz/++CNCk94NTz9rfVXFNpyLIKWoKY9cfdud961/kD3AG5vbpDi3hotO&#10;Iuc774KL1MoJOqmp02YuXorOxc8eJ3Mvbl19u6oWzK1TEo8TleV8UskKVU5Udo5FJXZ3aW1U5gqC&#10;yumudZnKyBdUJmA8Ru5TK761Ot5fMb7+yNUXdw3uxBvhmEgc2pI9+PsmmdTS2ttCbDA0czu33XEX&#10;msogL7vi6jvX3vP0M89tyb+aIXgJyv18/vqfzVveyO9oZA9ImEF9veK774nvj/qAzsCNINC9961n&#10;PBAuCXxdpQ/BxmADjoHF0eN2T6JyhPo8teGZoG8qwWMlUVlNalP59aAy03LNdTfauUoXB97dpbVR&#10;GVPLVO7atXsYDGmfUTguLYddJsxlNgveI8hab9iWRTF8P/bPJ3BOi8Z9ChKLi3EhDKEttwKfc3/+&#10;raTsDkj+m9Lptpyouf2R3WqOpyni/pyekK4N2x/3jEMR2EyhcQuzURxfd2pXUPPJp57GWhkht12X&#10;zRF4WS+PGeWgcpbzvf+B02PiE5XX3bveAMIrQ6A43u4urYrKWleSV6HKkfYNGDh4yJBhZY8RjjnY&#10;jNxl1paDBmMw3q+9ax3aoelDjzyW3cZ75DGk1K6mmV7e/wDPIORDmlmgcrprbUaqVxHx17gXmL7Y&#10;HM/B2S+Wv5i/ejBX6+z+c0bu9z/AaPQy7ovwCZjNujTCbN2AnDMzks5GCF0QuURlR0hUjnxUdZyy&#10;ejrB629cYYdOvDjM7i6tisqGY/44jDIqm5f2de/es0+ffv0HDOIxCDOPQZgJcNiMTInr0DcCg1F/&#10;zryFmvnu/EVB8Swbjmo/ZnHN7WtvvmVVPI68ctVtwWOMj9V8TA/EWTMiLfFXfsNO4o4gWuN0PDYk&#10;OaPf+e3oF3Qego3O+LxDran0Rx8HobEZ+Ui19CvUupGv9esPaktKGyK0I5Ul2f7D6zuiA6uArmU8&#10;UUnVvuGmW7hz517sfXeXVkVlLdsm/2HdYHO7du07derSrXvPXr1weeBAwjz0UD4BTQmzCMoid8yk&#10;j+Gq2e6LLrl8xcrVN+ZvqL/l1jUrVq7Scldcda1WNyN/WrUme4Ob5Th904pbY80U8dE0Ip7fqPVA&#10;Ujxxf18m4aHQZTYz1tgcD1cgGXnO9Dk9HhSMLj1ZQaE5bP2ZQisV+WKSbYmaasT1jUTiFJI5O8fj&#10;kGQHCCo7qIMnKvPKTs1OROx2t5dWRWUtnHgs4hZJssvJY2SXzGrTN4W/4vqUqTPozVXXXH/5ldfE&#10;40TaWJtZEsw2tkp6hIa3MG5ll8NC4a/CatbX8HFzG5XjSdFEZQpH5jNhzl8RFE8dhdOgzeGn4ymL&#10;MBtJnoPPGZ1r7lEjdIh0Q64jJ3m20MrO5cKLLi1f3Eihd9mh3dq5HuNADujYhgjmRw1DlSWUCxef&#10;Wfcou6W0Kipr8cTj9GQcu8xjsMvJY9Sb27ETNHvEyFGLlpwl/Q9naSpJ91GzYSSOamZtb4AmaRHm&#10;I8qc0AHiCaREZR0gHt5PqsyExLNHFA6VueeyMPOjkTLGU0SoGeeIoGFbsRmdy/IcliMIzSSESLMc&#10;dS/npYvctlRJJ5hqnkKF7VVYx1EcDpWND8YKzl4PDCrPX7B4D3k+rlVRmaSVqcxshF3mMXr37kuY&#10;s5fH1SExLxH8njxlukx/yZlnUxrBJWtmjMRXbYbW556/HL+FGZG+jO2v6bUYIpxoQ1SueH4flWt5&#10;jIcfjRSwEObcNBPkCuXDXNrMbCQ219A5k+cgNJOA0MpOCa276Id15dkSY4KeovPEVUJioUpwVnMn&#10;5cSh5Cixw91bWhWVUaRMZWajsMvdehDmuNtX4YyRGL9POHFEPHExc9bcadNnzV+4RENiJ9Yi99Kz&#10;zsHviHj5i4g3vwjrlDldQWU2o64qq6fMD5XDYyQ2y/9Cm8NmhDBTQQajQvmwE5UrtBmbMzrXfLup&#10;TOhMob/7Lmx0sYuaQuZNcZ3/qeuenYuaOITDyT4Zdx2MF1J55+WU58xd4NCxq91bWhWVtUTyyqhs&#10;Gg/HYTMHjMQVLpnfwOMRI0dPnzGbJJ+Rv51W8yAoyhLmBYuWGkCzyF9Eawn7sWTpMpzGZiwPQieF&#10;LlM5HgcNJ81v6BjWtKG96TBTps2cNHnqhNMnnTb+jHGnnR53Z+KtivFAyKTJ09Rq3vxFjmKfeEPO&#10;cYgu0kgERdyyMIfRCDZT50ToWmzOb7vUvcSB39FVDAV1tVnNdbPI+Yi0DqbL6Y1OzVmTABSP/eze&#10;0qqojHBlKiePQXrjFl1Isql51nnQoCFj8pcXItApo8bYHG9Q1qCZvU92VvbyONOZs+elp+QWLloa&#10;bA55DmEWSZvN4CsKIuuE0yeOHjP2xJNGHpe/R9n0+PzlynkU71w86eQiTi69VbEc/mQ1m9g27uzo&#10;e+iuPvoMSpFJZMJobK6gcgWb02W7ev1G2HH9RLex57LloBE3rbiVUeZ2Iue7dfXtuqgTBxRyxx52&#10;b2lVVEad4HFQ+R9/+wcqY63gLjA4QnoXj33iBBLH3T78Qw7czfVymsheeZg/UZRel4igiJ6EOYul&#10;yxYvXYb6NtQlRo0+FUex9pj8jd9mIlAwBUY2FInliehlrie6x3zO7xF2GAdyImrCgtNOnG7IaShJ&#10;nuv6DSyn2ZZLQ4PKAq1FpAHSUG6eI1qxcrWhRs934sxSsf1uLa2Kylq0gsrxRWvcDRLTZkt65q/F&#10;QILRY8YhkA6AxCgbI/744seoJ+WPyO14gjmozB5YOck2Q0J3EQsF7VAFgsRlHosyict8rRPZn2K1&#10;2FtEeZ+xn9p7iB1mFTg6f1f+qWPHIxm15j0iEQwqx5WNYHMmz3k6WOE3sJl79if2PUicApUp9EOP&#10;PHbPuvuZflQ2LgGH0yg23q2lVVEZa8tU7t27b+hxuAs2g6no1r1nv/4Djzr62BEjR2EGUdEYp58x&#10;mU9lNtJzRUQunsePr5YQ5uwd9Gidr4/o1iTnOYl3kCmP7FXktDPEHtFjn+glajzxjojlceh85ezH&#10;2YXN8yfxR5U8RnagRHGUjRs9cefS8mB5rJDdxTzyaOsbT6gmS43QFWwuCF0nHfTRQrIutyvbDMFB&#10;xbXwoLIOoz/zVMWWu7W0HiprDFqbqHxgm7ZccseOnTt37tqlSzdT+Z+FqIzZoXCaAUGxljEI3iCQ&#10;eazCbNqcUXnaTESnvlbmOpjUnHYZ4UaeUoT52Aop86St+IZVZlHyn+0RmVGJX2nQGWre35wieoiw&#10;miPaKjc5U1XA3uwT6e0/r2dG8dSFEnHjuVMRt+Uj4o6m87W+3PT5F14i0qgcESUIzW+U3XNo87PP&#10;bVQxJ+ug4W0c2ujEoK9YuUpea5+GKaar2Gy3llZFZc4hUblTpy4+ih49enXr1gOn2+Y/2j7s0OHk&#10;WRszCUiDIloIJ2LUJn7B5lwyJ2AkVvESSGkeq/AbsSJ8TD6kbKxRE+9tJVnU8A7Ek6TgUspRXCEp&#10;RSwPG2PzzMnMnmeHiJ6NDFNn6FcOrXrInev3KNVWf5zWRbE5rFREclZxLdLmDz/yWJnQidZMRVyY&#10;i0LCTaV3jhLDQoQuJOFjymWHQWUnHpvs3tJ6qKwZMDV4bKZvvwGCx+jevSdJbteuPZGOd7sMGTIs&#10;42iux3iMAWmYxuZce0ZrMGQ1gKImAmFq5IIV6WBZWSOCxBUMDmo2xN0sFi4pB52rG9mfcqeuhyC3&#10;o6tD9DFVRTjjQ+I0bcbg8Fe6bnb5fOihEbiukv98/EmWg98QyXhQ6Lgqp5AGuSN5tnO9BTIR9u9j&#10;uq6sSjCJTXZvaT1U1hhxJa7NAQdywyJ4TJ6RmCQjNAeC31o6eKxJzNMqTa6Bsdl4jdY4cfa5F2ik&#10;jDT5JblEUxzC1KVnnVPoZS6WhXnIV8iUmJrmkaiceJyiYHCZyvlM8af6CL2wdlhiHXtWk4zZM2aj&#10;FLXmf4LTcS4IHYlvFkOGDR48NK6m0++Fi8984cWXwkObpKsc6BvWmTrQb87YDmssTRZ2Dh8Gg0tW&#10;AacfTbB7S+uh8mubXkdiVOYlgsdscfDYcqqMx5YTZiqbK81ojY3HLIdmztic3/wzBF+w/BJcCXrt&#10;YN7CJdqefZTLF+ypyQVDoS1JjqKCxyliV/HKGJImcMJ8dnVv6TKDwIUXXXrDTbdgj+zKjIOG9us2&#10;Ns/qkNi8+Mw0TbS2mspwIJEA4B8RDUJnwpxT2bgU4az5pfvWP/jBhx8hNNaKTz79lCgwG8HmUG4V&#10;sKZ9pps4zuKqa65HZecLsWiC3VtaD5WNmLI6VKbEvXr16dq1O05jsIWo7GP/AYP69u2vaQ3KpIu6&#10;GIXxOLWuFTQMbsUF4wi0i3j8iacMqZoQXzVt2FaBOiHYyVekSAwWSGw12mk1h9bB9vnDH1P86Y/7&#10;RKQlf/nTn9WZ27n08qv00muvvyk47UD2nIk0EtcX/uRwVnOa+OdMDT5Zpz3y6EyehwwbOHCwXu1k&#10;4yYRt+28trzxVjzMKYLZwWZl69ZtTz71tA4THTvr1QsW+2ir8y64SGX2qnILl3vvW4+1PAYqI8Eh&#10;h3QKHgeV45FlUi1LYy4pltalVXisacNYI2LciDYVNFKQTCG/wZLgMUpRYqM5HiN0psc1dwQrqCyC&#10;x4wsFtLIff+8bzDV4CBZRDub+6vKsDcojnzWt3z0mLHoHvze7+/7GdOJtO5qPwWh5y6oIPSiJWfF&#10;NGbsx5rqmTvpsXbuEPK/YHN4MGcNAVznFl7fvOXd97a+k3/vcNu298lzsBm5P/p4ux4FBDJsisGm&#10;cUNet9c5izbYraX1UPnOtfcwxIgb191iPngsMpec3+FDHXRh/rjkoLLm7NKlG2nRPDHoa6poLS0X&#10;BoAqG8HLPKZ5GY/z12WEJNelMjLJk2yCK8Fgo7w1CeRf//LXWBKR9LgszE6BpqqY4cXyP+/zJ0S8&#10;7Y67br5lVUHo2fPIZKJyRFC5TGiVZDlOHTs+5Qaqgc3ZMNVvAEJzGri+YuXql/IvzMY3VtCa3/jm&#10;m2+++uqrTa9v5kMuuezKi2oebV1+8WV4rAM4irMu2mC3ltZDZW0cMtyhQ8fkK2Lqo5YjhBUJHyqT&#10;qG7depArlI17sxE8a3CaPBMenEBN7Ake75DkulSuYTMG6ydmHB0vHR3t8CYxtRyhvnUXmnIaPABC&#10;/+Nv/7DEgKNKd91zbxy3LpvLVNYDLdEJrWYQ4HSjD2Mz+oanUiX9XCdxCvfe/0D+ncLsa7PoS54/&#10;3r5dFvjcxuefeHIDRxF3TISEIQjtfOFQtMFuLa2HymtuX3tw+w6ULPE4wrzkT2txF4ZyFNSicQ1O&#10;i2pOEo52Gibd0wr50U6ozGNwzNigpfGJGCcq+9gQlWmhPTOU+hU64g1dJKuJphWRqFwmdJo3o78h&#10;ZY8evczbp+FC1pXYnKWDJSrHNIWP6G5N1a7VjXM2C/2ZThNmZ/1Q/vXb+PbKq69tevuddzmNF196&#10;WarA4QQ4EfCRHztx51u0wW4trYfK0A8q424FlSkZVWaX4+HJuC0SVI4RloW4PP/tnAhDpzYLKvsT&#10;NqBCWZIzKuf38BKVd3jlPCSXjnXY8CMQkeHxp0Z4LMoMLi8xTcFmMMfctnkJHD+QHTcPZGqcyjZU&#10;Kz021+bxXLvTz3zz0EMj68VmSyQDK1fdhs2P/fMJMvzscxtfefU1ToNOP/Two1Q5PY8hYuCCA+0v&#10;2mC3ltZD5Tffepsei0TiFBJBDUaVQ1O5xmhLVO7Zszd3oUmInKYSV197QyQ0JMpyVEaFSKFqUbnG&#10;YOBHUDnTp5zHiKt7YA/OoaNBwLESR+uNIGu9C8tBU3HOjIwwull0JAcNHgeJ00yKjMrzFlrTKUgV&#10;ZL1M/JFHHYPEqiqL0KWh4Vx06TvuvHvdvdkvr8kysfm1/N0Xd6+7DyZlKgPH4AAKcBVtsFtL66Hy&#10;p599RoC1cYUki27dexpAtRbmactQ5WOOPd4ga8jGMwIsl7p19e00acXKVUZShDaGBpVRoaBy8WhE&#10;FnqFXWUeo+aSQvIYjoIc3EUw8oyJU+R5iaD1RjA1ZuouT4GC6mzGScWXA7JeVFuVI8o8FqjsFILK&#10;E2qeoj7q6GP18JT8ZVSeMdspO/1Va26XRt+//iFs5jRMV992p5GqTOXoS8aHG29eWbTBbi2th8o/&#10;//wzExkeI/E4poZ4g6k2wza0I0sjRo7GYLTgOjQGKrPaa+/OfoSBJpnHbDpteXaZmVfe8dWPEpVL&#10;wpyxuUaY8dvAzb86LjpiDGEuE7RuYGfFknLEX00dglkyo9po5GNQObvQW5vKIvHYfFmVg8pxWZ3G&#10;R+ZnanRSfzklyhqddGlsps1PbXhGOggQfbtMZWs6R52Wty7aYLeW1kNlBTXlcHF7L1FZIDdd1GxI&#10;Rpz4xbwtsxE2PDSyrr1rXXyvzvTe+9b7eMuta7A5tIfEauaatG9qpTDXdszWZGAYZeNvcJEwG8pj&#10;vt7AznrZnJabxuVhM2y3JDLsu4NmklzfHZMylXEuGy7yy8xcyimjxjj9uAsYdll/HnnKGDhYWbWZ&#10;K+MSO37XPffyzWhdYZSF/iMfMKw9+dTTRQPs1tKqqIxGciPajMSJxxEMBm6hlBwF+cgktvEYmpB2&#10;ogh3kd529ehjj8ty7ll3v3GWEcTmJfl3nELVch7XYXNtm2EFLJH86TmIiHwOjUD18lUkytYNy//x&#10;t384BPL5+Ne//NWogr4OJwoeR9RHZTMkOSpvDDn9jMljTj2tyHqPPNpgBQFBkg0y2eXzBYt13XPP&#10;X46s1+WvFdW34xIytY4gz7huh7bq0qXbW2+/UzTAbi2tisqSlbjPlzxGBFqTXiKEviSHPmnRdJdk&#10;wMDBzDQjIXPPXwiU/f7Shg3PoHX2fcw1dwSbNTNeomzumFE5Y3PYjAo2h9PQW+IenrZXJSyUd/qT&#10;TpVomqKCyjEfJEZcFHRGPpraQ7gaB8p8ReJxfVTOZvIbznqXTdSZJDtxfUzFmGPdO3v45MijdTNr&#10;OgWkp83QQFZKbGiKp+zj2o6k0LzAdfuEGyo38mqvapZWReXvvv8+HiHimEOYU7Rr1z6IK61BSmw4&#10;dex4OpcZj6GHGiX9STvxhS/lP6ZrKt1BaJaDZaRPsSEVDDYb4pM272BzyWlgMyWmf7qQNW0YBFU9&#10;fLICPoXxDdbGjNj3z/vqeKqHghwtGfanA/ZvYys7cTiH0KlordjB4zpUziLncbIWYVH0Z4c2IqkY&#10;i4XTUsDIVoUZW/HBQWXjEpeVLu8IxsNHw5S+qv6yjgL93V1aFZUVksMwxINEKbhnEXf78AApUYEw&#10;jxg5SkMOO3R4JszdetAnwvPcxhc252+G3fLGm69tyn5I4YknN8jlGUf6etbZ5yEHsuZOY2pO6Eyb&#10;w2nUygJzs2GaP4U3SsX0HPzAyKBsMJgdYlX1KNwy3PftN2D//fZPK/ztv/5mfbXFbNSxw2BwkLiS&#10;yqLEY38lsUmPqfvY7KsoY/UuPQSbhSqNGn2q/au5jucUHIKxdppcxPVZ7ncbp8F9ifzteKvlf9hM&#10;8uFmtNHPC+h3d2ltVGYJDHmUD8pYYhqB3KYYg80MAzuIcPjhIwLF5dWePXtjFTaj75v5S2CFmdc3&#10;b3n+hex1tHfnb5dafvFlNClkDI8xIOS5EbMhkJ6AYVLY9AmnT2RaBA75aKyXlaqeebtCFHyyDtqh&#10;mv34mEhcNyp5nD/zScJtqDIxhthbTuXiiyf2rHdZgseyNzOmTsEmdshgcBFYC6vb77zL0PRA/sZo&#10;Fk4iGNcu4EwmvtwzXk2ktDYq821UOdhs+EthiWAkCJJG5SXQBWk0qnGWxxiYP/rYt29/4o1/fDNh&#10;jlf+bCt+rPxNFJcUak5tTF8zQuePOAah0SWxGUErCE0dsV9YgvoIjVJoikOmGEwg1Q29dDBCbg9I&#10;hjEpytwV+JpmymFNG2YDQs3XqGIAcdZ263D2nw5hhHF0YYkVMirPngcZAxfp5S7iGSPx4kuv6M+y&#10;CDqNyuCiDmYK3PeA0tqorJANdgKhBWpKtjC4e/eeIu6VII3MhrhqSC2KQNkt3JoHeeNpDcbDCPvi&#10;Sy9jc7wh5cP8B7+I9MuvvLrh6Wfl9XF9Q3Max7EWD7A5LEctQte9uV16lNm2KdSnnmiYzRGJxObT&#10;fkwdBaFVTDXUTWfjqUhvZiSmzrCyj86dPOtUQWXLVc+QFUbZzFtvvxOP5H+U/wql/vzoY4/3HzCI&#10;OkC17nthdmNphVRWtA2sUZk2E48QaTNho2V42EyYL7zoUvQiVMcdfyKjjM0MRgrdgP3Qoq9tel0r&#10;flLzSzkf1Pxc0ldffaVp773/AT4SpyX12Ia1CJFbjh2cDkIXIp1bjuB0mc216JuixOOIxOCIYLAg&#10;pfrn0vz1dtJTy+3TUTJhzr8FGP3KR3/CWqcs4GBAMBSMOfU0LFdJf2V7SLJdOXfddXX+s8cRqG/U&#10;oghg5DoKuPeM0jqp/O233x6c/xAJ7rLI5oPKImZ4U2m7NA7/0IuDjKyLZjMbOG0a8xQIoZHeCIvB&#10;qByEplK8x3tbtwqHs+Sf+S8/33jzSrsl1TiaFDGi0kaX7nWX5XkHiesjdNBX4C62MbXn5O/4EmZ8&#10;JKU47a/WtDfaXO4zjI3TEWUq6/n6s75nTQmfTm7buLpst8yGMA8iWSkxJg2oX2C9x5TWSWWFqcXj&#10;pMemDIbEjnmgK4JF5hGvuub6C5ZfQiklZJpW4kWe5eYClU0PzX/sMZhtaCZRxlycRmXGIwjtIzOd&#10;/+pMdsWD/TAKU2sJ04qVWb5vvEYRCRk+hUwmkQ5aJ05jXiJ0yK2tUBOx0BSl+CLOR29JcXH+3iB/&#10;QjvrOFDG5prvdGV3PRYuYXucHS4Gj4PK+RWM4pfr6bRq6Bv2FtqcbV7zlke1OvKoY/TqXvk3zaCX&#10;vpi955RWS2UFjSLhw2MzeKwxKG52U+CI7JfLtCiPiM2ohlKUhlRn9w7y22BWS+EjW2IGp00xw2j7&#10;yquvoXW8ENbEzDvvvsd4cB2bXt/MUsuTnnl245NPPf3YP58wHN+3/sG7192H33k6lT20dO31NyE6&#10;cyLiHkTMW2hw99fr89fll+O6G2623F9jk8uuuDruvaXvCpBP8hwXGfQ9fNVpnRQeJyonHjPKRqTM&#10;Wsycg7I6hnEj611h6+ct1KN0M6ccPO7WrQdh/naP+dnJcmnNVFZuu+MuYozNFJoeU1aNmg+sxeuw&#10;TDUkNUILzSYTMtoadrU6HcJ4DC5H9AHTjNb5V/AJ7c23rNqw4ZnsFxZqLkjH14ossDBy/+c2voDW&#10;VjNcsCKPPPrPh/Jfmrp//UMoTsLvWXc/ostZs6ea7lp359p7kF79jQOr19yRP7K3+qYVtwabUTn6&#10;QLAZBRHa8EJKWRodUuVTVFA5eGydESNH6726pdEA+4EQeaGp4DcYfXsbNGiItCFgROWvv/66AHcP&#10;K62cyoqxnr0L30xatCIGa8W4FmYq6RmffzkUIykTWYq7u+iu4eOWWEbfiBo2J6KYp9msiOU03ohM&#10;cdEUcdEXicXG5198buPzGZXzH/CrYPP6B7JLtvfel/1EWpnNd+Q/M0X+sbnmDsUqXjyxGYM5CjVX&#10;fwTNKhPVK9VQ/ROVg8fJHztNZOUliDoNZqMxm0gLJ+Kj3fbrPxCJAz3x4UcfF7DueaX1U1nZ9v4H&#10;hkWKQlcGDBwcl5+Cxym0orQMOegcf4nQGtI61Av7kQAbghZBkYqIP8VfMYl+47ePnCidM1Ib/eko&#10;ZcVOAkyJ0ReJg8cZle9/YAeV71pHj8OHsBPyMJtTXOM+U6ubYaSd7+haeRSDhsh7XapY4nGYCt0Y&#10;U4kx+nIjOoMzjVsn9pzC+hATGCx19tdf6rwxf48q/xJUVr788iuNGvJMZhA0kbgciMJlkmejNupI&#10;gCzRzBhJzBBIA8dInZjdUJRXCGaH4Y4IwsVqIZax84jYNriY9Y3SaFDM1IkduxV1eBxiHM6YeWB/&#10;MVjXYoupb5nBiC6kBCnN6NChIwte4LgHl38VKkfhNbPcpXtPYqPhQ5jL8mxeEFHWM56J4yCl9vKn&#10;sePGWwEbCFuidUQidzmCxBGJYWWSlaPerUSs3AiDRZB4B5VrjmJztVI9ta1QYv5kwaKl3IUzCu4m&#10;KlNu+ISj6Jj/VJyktoBvzy7/WlRW3n1v66GHHS4FjGtzXGOZyuXgQWkzP8CbGt/nL1zCdXALOD06&#10;e0/rjjfDav4KWY0IiouCdjU8Dp6Vo14ei1g52JloWuytFInEVrYfh85lOC60jeMfZG+LlpzFE7Pa&#10;Our0mXOSAKcwUsWoFVkyMXa+e7ipKJd/OSpHeeDBhyXmffr0I9Iym0iDRKhymdwk2UDMcvCvV+Vv&#10;ScNpVKBwp40/g9RZGQ/iYkgwO8id+B0UR+hgZ7A2sbzxqJfiwe+IWFKib627dxg8f8Fi9uD6G1dI&#10;A2R48oEyfSNUHghGqhBjzviw4Ud8+tlnBVi/k9JcKv+4bnmx6HdYjLP98xfJSQq5QwwINicep5Ds&#10;h6TJ2NbevQ65DdMLF5/JdE6ueS0sWkfylPOj4m31DVI8ovyxvLzxsKa92W1cWYvH7nghFl9/w2An&#10;qBOqKpvE9CfupiiTOJwxKDZseKYA6HdVmkhlJTb77uIxxeffbbnmuhsH5G+dMkVoLAz61stp/pK8&#10;rVi56r71DwreY/nFl5257FzUmTl73oUXXfrTTz+9/c67ZviQuLYV+8mps+MHGSJQMEUN4wvS55GW&#10;FGG12DDfVfxARPaCfgJMbvlgqar6oG88Z8wXzZm7IPcS2fqpDmbsTR8OEgePhwwZ9uZbbxeg/A7L&#10;99dNaSKVv5ra3WafD/+P4vPvvGDnwIGDuY54lojm1UvlFDiEwXT6llvXsCvrH3gYe6SJ2GO5oRyH&#10;ZtQ8g8GNYBvPmj9mOQHLBRVP13HzyH6IpE5kf7KalW1icLATu5o0eao96zyyt2XnnC9JXbFy9Zrb&#10;16pA3C5hc/WZGuIW/SeWODV5gsjS3zwDdtabt7xRAPG7LV/PHxxULj7XV+qn8o+P3hBb/q49RkXZ&#10;unWbgTiewRAsIyHE6cZpjWe4i0b6w2133HVv/tvr8WiRhZyJsR6/0wNrWM6ZpIcx0E6gZjnSQxrW&#10;jBvI/AyfwC3QXSNJ3DQxLFxx1bU+Zk/5zZpLgHO+Zlck1LmmM2S9Qn9gvuW70gMh5ZXknX3uBeUf&#10;bfhdl2Djt2cfW3yur9RPZaWVCXO53L3uPkN8XBYwlWBRteB047QWOgPly5m9GuGIpb3dv/6hEO+7&#10;7rl3dfazNKsRPZ7BkE1aGSOFGYGaErWbVtyadY3894PtxLxNWIjLrrjaVuQ/7vM5Ir6GbNcE4S+0&#10;3wwS65NZSlATtnpt0+biVFtFYXSDyj9veqxYVF9pkMo/b3sltqftxaJWV3BIdlW+qsBlBnsaonVK&#10;HyOsGZfD+GkqSKRDR+NRIXxlbcl5er4CTa0QTves/KuEFHrS5GmSS9TEy/AbKWooWxA3ghXxUW3T&#10;9wmEauwhX/Rv2ZISvp1mbg1SWUk2o3FhbwXl5VdeZQzy9Ku4kEx6sRZpBEoFcf/rr/+175/3ZUsq&#10;CN14hAeoWFiOWCF8giytXbv2XERtHhcMtoKRhN3PnrrOX2poBNgzn2VrkZL0lEcoFjVcGqOywivv&#10;+r5aR/n5559fefU1I/6iJWehLHJzqKGR8bs+SIxS4VMRMaQ6yJ2iLlPLS+pdM6gsY2t/0ME6VeKx&#10;4+pdXIR5TvqhRx777LPPi7q26pKUdBe5txMqKwxK7JFv1kuKpf96BcU/+PCjV1/btGHDM/gk4vEg&#10;pCeNXIRgJwQvwUik4DekidZMYcN71t0f8dDDj9rVw/m7Yp9+5rl4ixKr8PXXX/+O7sa1bPnly4++&#10;HNcuWPf9dVOKpTsrO6dylMgCxb+OPO8t1S9IzM0G0744aV8fiz/sQtlVKiv2S5jjMDrNv7JC7y0t&#10;XtiJxC4kbvxiRb3lV1A5CkInhRbmm3DUvWVvUahh0uCIXbcTdcuvpnIq6lHmtNCZvrt4jO71q8aF&#10;veVfpCDMj+uW425S30SbFrkT13Qql4taIrE6lau4N/ZGvcGd/rBqUYsb1JahciNFjX96du3e+NeM&#10;FudrI+U3p/LesrdUp+yl8t7SSspeKu8traL893///waGQlvUkzqsAAAAAElFTkSuQmCCUEsDBBQA&#10;BgAIAAAAIQAVh7bS4AAAAAkBAAAPAAAAZHJzL2Rvd25yZXYueG1sTI/NTsMwEITvSLyDtUjcqJ22&#10;4SfEqaoKOFVItEiI2zbeJlFjO4rdJH17lhMcZ2c0822+mmwrBupD452GZKZAkCu9aVyl4XP/evcI&#10;IkR0BlvvSMOFAqyK66scM+NH90HDLlaCS1zIUEMdY5dJGcqaLIaZ78ixd/S9xciyr6TpceRy28q5&#10;UvfSYuN4ocaONjWVp93ZangbcVwvkpdhezpuLt/79P1rm5DWtzfT+hlEpCn+heEXn9GhYKaDPzsT&#10;RKvhIU04qWGuliDYXyq1AHHgw1OqQBa5/P9B8QMAAP//AwBQSwMEFAAGAAgAAAAhAKomDr68AAAA&#10;IQEAABkAAABkcnMvX3JlbHMvZTJvRG9jLnhtbC5yZWxzhI9BasMwEEX3hdxBzD6WnUUoxbI3oeBt&#10;SA4wSGNZxBoJSS317SPIJoFAl/M//z2mH//8Kn4pZRdYQde0IIh1MI6tguvle/8JIhdkg2tgUrBR&#10;hnHYffRnWrHUUV5czKJSOCtYSolfUma9kMfchEhcmzkkj6WeycqI+oaW5KFtjzI9M2B4YYrJKEiT&#10;6UBctljN/7PDPDtNp6B/PHF5o5DOV3cFYrJUFHgyDh9h10S2IIdevjw23AEAAP//AwBQSwECLQAU&#10;AAYACAAAACEAsYJntgoBAAATAgAAEwAAAAAAAAAAAAAAAAAAAAAAW0NvbnRlbnRfVHlwZXNdLnht&#10;bFBLAQItABQABgAIAAAAIQA4/SH/1gAAAJQBAAALAAAAAAAAAAAAAAAAADsBAABfcmVscy8ucmVs&#10;c1BLAQItABQABgAIAAAAIQD0s3LHPwMAAKQHAAAOAAAAAAAAAAAAAAAAADoCAABkcnMvZTJvRG9j&#10;LnhtbFBLAQItAAoAAAAAAAAAIQBVEuV4p5AAAKeQAAAUAAAAAAAAAAAAAAAAAKUFAABkcnMvbWVk&#10;aWEvaW1hZ2UxLnBuZ1BLAQItABQABgAIAAAAIQAVh7bS4AAAAAkBAAAPAAAAAAAAAAAAAAAAAH6W&#10;AABkcnMvZG93bnJldi54bWxQSwECLQAUAAYACAAAACEAqiYOvrwAAAAhAQAAGQAAAAAAAAAAAAAA&#10;AACLlwAAZHJzL19yZWxzL2Uyb0RvYy54bWwucmVsc1BLBQYAAAAABgAGAHwBAAB+mAAAAAA=&#10;">
                <v:shape id="Picture 4" o:spid="_x0000_s1090" type="#_x0000_t75" style="position:absolute;left:2150;top:8225;width:2594;height:274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iJwkygAAAOMAAAAPAAAAZHJzL2Rvd25yZXYueG1sRE/BagIx&#10;EL0L/Ycwhd40WQ8qW6OIYNmLoLYHj+Nm3F3cTLabqGm/vhGEXh7MvHnvzZsvo23FjXrfONaQjRQI&#10;4tKZhisNX5+b4QyED8gGW8ek4Yc8LBcvgznmxt15T7dDqEQyYZ+jhjqELpfSlzVZ9CPXESfu7HqL&#10;IY19JU2P92RuWzlWaiItNpwSauxoXVN5OVythuLc/J4+TlLF9XHzHYvdNjvugtZvr3H1DiJQDP/H&#10;T3Vh0vvZWE2ms4Tw6JQWIBd/AAAA//8DAFBLAQItABQABgAIAAAAIQDb4fbL7gAAAIUBAAATAAAA&#10;AAAAAAAAAAAAAAAAAABbQ29udGVudF9UeXBlc10ueG1sUEsBAi0AFAAGAAgAAAAhAFr0LFu/AAAA&#10;FQEAAAsAAAAAAAAAAAAAAAAAHwEAAF9yZWxzLy5yZWxzUEsBAi0AFAAGAAgAAAAhANuInCTKAAAA&#10;4wAAAA8AAAAAAAAAAAAAAAAABwIAAGRycy9kb3ducmV2LnhtbFBLBQYAAAAAAwADALcAAAD+AgAA&#10;AAA=&#10;">
                  <v:imagedata r:id="rId20" o:title=""/>
                </v:shape>
                <v:shape id="Text Box 3" o:spid="_x0000_s1091" type="#_x0000_t202" style="position:absolute;left:1492;top:8422;width:1426;height:41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uuJfzQAAAOMAAAAPAAAAZHJzL2Rvd25yZXYueG1sRI9Pa8JA&#10;FMTvBb/D8oTe6q7BBpu6igSkpbQH/1x6e80+k2D2bcxuNfrpuwXB4zAzv2Fmi9424kSdrx1rGI8U&#10;COLCmZpLDbvt6mkKwgdkg41j0nAhD4v54GGGmXFnXtNpE0oRIewz1FCF0GZS+qIii37kWuLo7V1n&#10;MUTZldJ0eI5w28hEqVRarDkuVNhSXlFx2PxaDR/56gvXP4mdXpv87XO/bI+772etH4f98hVEoD7c&#10;w7f2u9GQqOQlTdVkPIH/T/EPyPkfAAAA//8DAFBLAQItABQABgAIAAAAIQDb4fbL7gAAAIUBAAAT&#10;AAAAAAAAAAAAAAAAAAAAAABbQ29udGVudF9UeXBlc10ueG1sUEsBAi0AFAAGAAgAAAAhAFr0LFu/&#10;AAAAFQEAAAsAAAAAAAAAAAAAAAAAHwEAAF9yZWxzLy5yZWxzUEsBAi0AFAAGAAgAAAAhAHO64l/N&#10;AAAA4wAAAA8AAAAAAAAAAAAAAAAABwIAAGRycy9kb3ducmV2LnhtbFBLBQYAAAAAAwADALcAAAAB&#10;AwAAAAA=&#10;" filled="f" stroked="f" strokeweight=".5pt">
                  <v:textbox>
                    <w:txbxContent>
                      <w:p w14:paraId="0F3C35C1" w14:textId="77777777" w:rsidR="009C3239" w:rsidRPr="00882C74" w:rsidRDefault="009C3239" w:rsidP="009C3239">
                        <w:pPr>
                          <w:rPr>
                            <w:b/>
                            <w:szCs w:val="22"/>
                            <w:lang w:val="sv-SE"/>
                          </w:rPr>
                        </w:pPr>
                        <w:r w:rsidRPr="00882C74">
                          <w:rPr>
                            <w:b/>
                            <w:szCs w:val="22"/>
                            <w:lang w:val="sv-SE"/>
                          </w:rPr>
                          <w:t>ZIELONY</w:t>
                        </w:r>
                      </w:p>
                      <w:p w14:paraId="13E6F2CD" w14:textId="77777777" w:rsidR="009C3239" w:rsidRDefault="009C3239" w:rsidP="009C3239">
                        <w:pPr>
                          <w:rPr>
                            <w:rFonts w:ascii="Arial" w:hAnsi="Arial" w:cs="Arial"/>
                            <w:b/>
                            <w:sz w:val="18"/>
                            <w:szCs w:val="18"/>
                            <w:lang w:val="sv-SE"/>
                          </w:rPr>
                        </w:pPr>
                      </w:p>
                    </w:txbxContent>
                  </v:textbox>
                </v:shape>
              </v:group>
            </w:pict>
          </mc:Fallback>
        </mc:AlternateContent>
      </w:r>
    </w:p>
    <w:p w14:paraId="35EBE903" w14:textId="2602F113" w:rsidR="009C3239" w:rsidRDefault="009C3239" w:rsidP="009C3239">
      <w:pPr>
        <w:tabs>
          <w:tab w:val="left" w:pos="283"/>
        </w:tabs>
        <w:spacing w:after="240" w:line="240" w:lineRule="auto"/>
        <w:ind w:left="284" w:right="-710" w:hanging="280"/>
        <w:rPr>
          <w:szCs w:val="22"/>
          <w:lang w:val="pl-PL"/>
        </w:rPr>
      </w:pPr>
    </w:p>
    <w:p w14:paraId="3656F24E" w14:textId="77777777" w:rsidR="009C3239" w:rsidRDefault="009C3239" w:rsidP="009C3239">
      <w:pPr>
        <w:tabs>
          <w:tab w:val="left" w:pos="283"/>
        </w:tabs>
        <w:spacing w:after="240" w:line="240" w:lineRule="auto"/>
        <w:ind w:left="284" w:right="-710" w:hanging="280"/>
        <w:rPr>
          <w:szCs w:val="22"/>
          <w:lang w:val="pl-PL"/>
        </w:rPr>
      </w:pPr>
    </w:p>
    <w:p w14:paraId="409A687D" w14:textId="4CBAC37A" w:rsidR="009C3239" w:rsidRDefault="009C3239" w:rsidP="009C3239">
      <w:pPr>
        <w:tabs>
          <w:tab w:val="left" w:pos="283"/>
        </w:tabs>
        <w:spacing w:after="240" w:line="240" w:lineRule="auto"/>
        <w:ind w:left="284" w:right="-710" w:hanging="280"/>
        <w:rPr>
          <w:szCs w:val="22"/>
          <w:lang w:val="pl-PL"/>
        </w:rPr>
      </w:pPr>
    </w:p>
    <w:p w14:paraId="7EA74831" w14:textId="214438AC" w:rsidR="009C3239" w:rsidRDefault="009C3239" w:rsidP="009C3239">
      <w:pPr>
        <w:tabs>
          <w:tab w:val="left" w:pos="283"/>
        </w:tabs>
        <w:spacing w:after="240" w:line="240" w:lineRule="auto"/>
        <w:ind w:left="284" w:right="-710" w:hanging="280"/>
        <w:rPr>
          <w:szCs w:val="22"/>
          <w:lang w:val="pl-PL"/>
        </w:rPr>
      </w:pPr>
    </w:p>
    <w:p w14:paraId="72897642" w14:textId="77777777" w:rsidR="009C3239" w:rsidRPr="00501938" w:rsidRDefault="009C3239" w:rsidP="009C3239">
      <w:pPr>
        <w:tabs>
          <w:tab w:val="left" w:pos="283"/>
        </w:tabs>
        <w:spacing w:after="240" w:line="240" w:lineRule="auto"/>
        <w:ind w:left="284" w:right="-710" w:hanging="280"/>
        <w:rPr>
          <w:szCs w:val="22"/>
          <w:lang w:val="pl-PL"/>
        </w:rPr>
      </w:pPr>
    </w:p>
    <w:p w14:paraId="1E8AC8ED" w14:textId="0E6FD906" w:rsidR="00195E12" w:rsidRDefault="00083CDC" w:rsidP="00973EF7">
      <w:pPr>
        <w:tabs>
          <w:tab w:val="clear" w:pos="567"/>
          <w:tab w:val="left" w:pos="708"/>
        </w:tabs>
        <w:autoSpaceDE w:val="0"/>
        <w:autoSpaceDN w:val="0"/>
        <w:adjustRightInd w:val="0"/>
        <w:spacing w:after="240" w:line="280" w:lineRule="exact"/>
        <w:ind w:left="993"/>
        <w:rPr>
          <w:ins w:id="306" w:author="Author"/>
          <w:b/>
          <w:bCs/>
          <w:szCs w:val="22"/>
          <w:lang w:val="pl-PL"/>
        </w:rPr>
      </w:pPr>
      <w:r>
        <w:rPr>
          <w:b/>
          <w:bCs/>
          <w:szCs w:val="22"/>
          <w:lang w:val="pl-PL"/>
        </w:rPr>
        <w:tab/>
      </w:r>
      <w:r>
        <w:rPr>
          <w:b/>
          <w:bCs/>
          <w:szCs w:val="22"/>
          <w:lang w:val="pl-PL"/>
        </w:rPr>
        <w:tab/>
      </w:r>
      <w:r w:rsidR="009C3239" w:rsidRPr="00C3232D">
        <w:rPr>
          <w:b/>
          <w:bCs/>
          <w:szCs w:val="22"/>
          <w:lang w:val="pl-PL"/>
        </w:rPr>
        <w:t>Rysunek G</w:t>
      </w:r>
    </w:p>
    <w:p w14:paraId="568896B2" w14:textId="77777777" w:rsidR="00AF3FF4" w:rsidRPr="00973EF7" w:rsidRDefault="00AF3FF4" w:rsidP="00973EF7">
      <w:pPr>
        <w:tabs>
          <w:tab w:val="clear" w:pos="567"/>
          <w:tab w:val="left" w:pos="708"/>
        </w:tabs>
        <w:autoSpaceDE w:val="0"/>
        <w:autoSpaceDN w:val="0"/>
        <w:adjustRightInd w:val="0"/>
        <w:spacing w:after="240" w:line="280" w:lineRule="exact"/>
        <w:ind w:left="993"/>
        <w:rPr>
          <w:b/>
          <w:bCs/>
          <w:szCs w:val="22"/>
          <w:lang w:val="pl-PL"/>
        </w:rPr>
      </w:pPr>
    </w:p>
    <w:p w14:paraId="4D4AE4D1" w14:textId="5D638F23" w:rsidR="009C3239" w:rsidRPr="009F7924" w:rsidRDefault="00EC0972"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240" w:line="280" w:lineRule="exact"/>
        <w:ind w:left="377"/>
        <w:rPr>
          <w:b/>
          <w:szCs w:val="22"/>
          <w:lang w:val="pl-PL"/>
        </w:rPr>
      </w:pPr>
      <w:r>
        <w:rPr>
          <w:noProof/>
        </w:rPr>
        <w:drawing>
          <wp:anchor distT="0" distB="0" distL="114300" distR="114300" simplePos="0" relativeHeight="251669504" behindDoc="0" locked="0" layoutInCell="1" allowOverlap="1" wp14:anchorId="44883C67" wp14:editId="58700B04">
            <wp:simplePos x="0" y="0"/>
            <wp:positionH relativeFrom="column">
              <wp:posOffset>228600</wp:posOffset>
            </wp:positionH>
            <wp:positionV relativeFrom="paragraph">
              <wp:posOffset>303530</wp:posOffset>
            </wp:positionV>
            <wp:extent cx="1350010" cy="1176020"/>
            <wp:effectExtent l="0" t="0" r="0" b="0"/>
            <wp:wrapNone/>
            <wp:docPr id="416"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350010" cy="1176020"/>
                    </a:xfrm>
                    <a:prstGeom prst="rect">
                      <a:avLst/>
                    </a:prstGeom>
                    <a:noFill/>
                  </pic:spPr>
                </pic:pic>
              </a:graphicData>
            </a:graphic>
            <wp14:sizeRelH relativeFrom="page">
              <wp14:pctWidth>0</wp14:pctWidth>
            </wp14:sizeRelH>
            <wp14:sizeRelV relativeFrom="page">
              <wp14:pctHeight>0</wp14:pctHeight>
            </wp14:sizeRelV>
          </wp:anchor>
        </w:drawing>
      </w:r>
      <w:r w:rsidR="009C3239" w:rsidRPr="009F7924">
        <w:rPr>
          <w:b/>
          <w:szCs w:val="22"/>
          <w:lang w:val="pl-PL"/>
        </w:rPr>
        <w:t>Co robić, jeśli okienko kontrolne jest nadal czerwone po wciśnięciu przycisku (</w:t>
      </w:r>
      <w:r w:rsidR="009C3239">
        <w:rPr>
          <w:b/>
          <w:szCs w:val="22"/>
          <w:lang w:val="pl-PL"/>
        </w:rPr>
        <w:t>Rysunek</w:t>
      </w:r>
      <w:r w:rsidR="009C3239" w:rsidRPr="009F7924">
        <w:rPr>
          <w:b/>
          <w:szCs w:val="22"/>
          <w:lang w:val="pl-PL"/>
        </w:rPr>
        <w:t xml:space="preserve"> H).</w:t>
      </w:r>
    </w:p>
    <w:p w14:paraId="4D391305" w14:textId="77777777" w:rsidR="009C3239" w:rsidRPr="009F7924"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240" w:line="280" w:lineRule="exact"/>
        <w:ind w:left="377"/>
        <w:rPr>
          <w:b/>
          <w:szCs w:val="22"/>
          <w:lang w:val="pl-PL"/>
        </w:rPr>
      </w:pPr>
    </w:p>
    <w:p w14:paraId="219B92A4" w14:textId="77777777" w:rsidR="009C3239" w:rsidRPr="009F7924"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240" w:line="280" w:lineRule="exact"/>
        <w:ind w:left="377"/>
        <w:rPr>
          <w:b/>
          <w:szCs w:val="22"/>
          <w:lang w:val="pl-PL"/>
        </w:rPr>
      </w:pPr>
    </w:p>
    <w:p w14:paraId="68555FAA" w14:textId="77777777" w:rsidR="009C3239" w:rsidRPr="009F7924"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240" w:line="280" w:lineRule="exact"/>
        <w:ind w:left="377"/>
        <w:rPr>
          <w:b/>
          <w:szCs w:val="22"/>
          <w:lang w:val="pl-PL"/>
        </w:rPr>
      </w:pPr>
    </w:p>
    <w:p w14:paraId="2E43DE8A" w14:textId="77777777" w:rsidR="009C3239" w:rsidRPr="009F7924"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240" w:line="280" w:lineRule="exact"/>
        <w:ind w:left="377"/>
        <w:rPr>
          <w:b/>
          <w:szCs w:val="22"/>
          <w:lang w:val="pl-PL"/>
        </w:rPr>
      </w:pPr>
    </w:p>
    <w:p w14:paraId="7CBD2F8B" w14:textId="77777777" w:rsidR="009C3239" w:rsidRPr="00C3232D" w:rsidRDefault="0098329A"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240" w:line="280" w:lineRule="exact"/>
        <w:ind w:left="377"/>
        <w:rPr>
          <w:b/>
          <w:szCs w:val="22"/>
          <w:lang w:val="pl-PL"/>
        </w:rPr>
      </w:pPr>
      <w:r>
        <w:rPr>
          <w:b/>
          <w:szCs w:val="22"/>
          <w:lang w:val="pl-PL"/>
        </w:rPr>
        <w:lastRenderedPageBreak/>
        <w:tab/>
      </w:r>
      <w:r w:rsidR="009C3239">
        <w:rPr>
          <w:b/>
          <w:szCs w:val="22"/>
          <w:lang w:val="pl-PL"/>
        </w:rPr>
        <w:t>Rysunek</w:t>
      </w:r>
      <w:r w:rsidR="009C3239" w:rsidRPr="00C3232D">
        <w:rPr>
          <w:b/>
          <w:szCs w:val="22"/>
          <w:lang w:val="pl-PL"/>
        </w:rPr>
        <w:t xml:space="preserve"> H</w:t>
      </w:r>
    </w:p>
    <w:p w14:paraId="00D5D86B" w14:textId="77777777" w:rsidR="009C3239" w:rsidRPr="009F7924"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240" w:line="280" w:lineRule="exact"/>
        <w:ind w:left="377"/>
        <w:rPr>
          <w:b/>
          <w:szCs w:val="22"/>
          <w:lang w:val="pl-PL"/>
        </w:rPr>
      </w:pPr>
      <w:r w:rsidRPr="009F7924">
        <w:rPr>
          <w:szCs w:val="22"/>
          <w:lang w:val="pl-PL"/>
        </w:rPr>
        <w:t xml:space="preserve">Dawka nie jest gotowa. </w:t>
      </w:r>
      <w:r w:rsidR="009E2A60">
        <w:rPr>
          <w:b/>
          <w:szCs w:val="22"/>
          <w:lang w:val="pl-PL"/>
        </w:rPr>
        <w:t>Należy wrócić</w:t>
      </w:r>
      <w:r w:rsidR="009E2A60" w:rsidRPr="009F7924">
        <w:rPr>
          <w:b/>
          <w:szCs w:val="22"/>
          <w:lang w:val="pl-PL"/>
        </w:rPr>
        <w:t xml:space="preserve"> </w:t>
      </w:r>
      <w:r w:rsidRPr="009F7924">
        <w:rPr>
          <w:b/>
          <w:szCs w:val="22"/>
          <w:lang w:val="pl-PL"/>
        </w:rPr>
        <w:t xml:space="preserve">do </w:t>
      </w:r>
      <w:r>
        <w:rPr>
          <w:b/>
          <w:szCs w:val="22"/>
          <w:lang w:val="pl-PL"/>
        </w:rPr>
        <w:t>„</w:t>
      </w:r>
      <w:r w:rsidRPr="009F7924">
        <w:rPr>
          <w:b/>
          <w:szCs w:val="22"/>
          <w:lang w:val="pl-PL"/>
        </w:rPr>
        <w:t>KRO</w:t>
      </w:r>
      <w:r w:rsidR="003067D3">
        <w:rPr>
          <w:b/>
          <w:szCs w:val="22"/>
          <w:lang w:val="pl-PL"/>
        </w:rPr>
        <w:t>KU 1 Przygotowanie dawki” i</w:t>
      </w:r>
      <w:r w:rsidRPr="009F7924">
        <w:rPr>
          <w:b/>
          <w:szCs w:val="22"/>
          <w:lang w:val="pl-PL"/>
        </w:rPr>
        <w:t xml:space="preserve"> </w:t>
      </w:r>
      <w:r w:rsidR="009E2A60">
        <w:rPr>
          <w:b/>
          <w:szCs w:val="22"/>
          <w:lang w:val="pl-PL"/>
        </w:rPr>
        <w:t>powtórzyć</w:t>
      </w:r>
      <w:r w:rsidR="009E2A60" w:rsidRPr="009F7924">
        <w:rPr>
          <w:b/>
          <w:szCs w:val="22"/>
          <w:lang w:val="pl-PL"/>
        </w:rPr>
        <w:t xml:space="preserve"> </w:t>
      </w:r>
      <w:r w:rsidRPr="009F7924">
        <w:rPr>
          <w:b/>
          <w:szCs w:val="22"/>
          <w:lang w:val="pl-PL"/>
        </w:rPr>
        <w:t>kroki od 1.1 do 1.6.</w:t>
      </w:r>
    </w:p>
    <w:p w14:paraId="26DC2A29" w14:textId="77777777" w:rsidR="009C3239" w:rsidRPr="00501938" w:rsidRDefault="009C3239" w:rsidP="009C3239">
      <w:pPr>
        <w:tabs>
          <w:tab w:val="clear" w:pos="567"/>
          <w:tab w:val="left" w:pos="708"/>
        </w:tabs>
        <w:spacing w:after="240" w:line="280" w:lineRule="exact"/>
        <w:rPr>
          <w:b/>
          <w:szCs w:val="22"/>
          <w:lang w:val="pl-PL"/>
        </w:rPr>
      </w:pPr>
      <w:r w:rsidRPr="00501938">
        <w:rPr>
          <w:b/>
          <w:caps/>
          <w:szCs w:val="22"/>
          <w:lang w:val="pl-PL"/>
        </w:rPr>
        <w:t>KROK 2:</w:t>
      </w:r>
      <w:r w:rsidRPr="00501938">
        <w:rPr>
          <w:b/>
          <w:szCs w:val="22"/>
          <w:lang w:val="pl-PL"/>
        </w:rPr>
        <w:t xml:space="preserve"> Inhalacja leku</w:t>
      </w:r>
    </w:p>
    <w:p w14:paraId="674A1D97" w14:textId="77777777" w:rsidR="009C3239" w:rsidRPr="00623ECC" w:rsidRDefault="009C3239" w:rsidP="009C3239">
      <w:pPr>
        <w:pBdr>
          <w:top w:val="single" w:sz="12" w:space="1" w:color="E66914"/>
          <w:left w:val="single" w:sz="12" w:space="4" w:color="E66914"/>
          <w:bottom w:val="single" w:sz="12" w:space="1" w:color="E66914"/>
          <w:right w:val="single" w:sz="12" w:space="17" w:color="E66914"/>
        </w:pBdr>
        <w:tabs>
          <w:tab w:val="clear" w:pos="567"/>
          <w:tab w:val="left" w:pos="708"/>
        </w:tabs>
        <w:spacing w:after="240" w:line="280" w:lineRule="exact"/>
        <w:rPr>
          <w:szCs w:val="22"/>
          <w:lang w:val="pl-PL"/>
        </w:rPr>
      </w:pPr>
      <w:r w:rsidRPr="00623ECC">
        <w:rPr>
          <w:szCs w:val="22"/>
          <w:lang w:val="pl-PL"/>
        </w:rPr>
        <w:t xml:space="preserve">Przeczytać całą instrukcję podaną w punktach od 2.1 do 2.7 przed przyjęciem dawki. </w:t>
      </w:r>
      <w:r>
        <w:rPr>
          <w:szCs w:val="22"/>
          <w:lang w:val="pl-PL"/>
        </w:rPr>
        <w:t>Nie odchylać do tyłu.</w:t>
      </w:r>
      <w:r w:rsidRPr="00623ECC">
        <w:rPr>
          <w:szCs w:val="22"/>
          <w:lang w:val="pl-PL"/>
        </w:rPr>
        <w:t xml:space="preserve"> </w:t>
      </w:r>
    </w:p>
    <w:p w14:paraId="215E2620" w14:textId="77777777" w:rsidR="009C3239" w:rsidRPr="00A02006" w:rsidRDefault="009C3239" w:rsidP="009C3239">
      <w:pPr>
        <w:numPr>
          <w:ilvl w:val="0"/>
          <w:numId w:val="33"/>
        </w:numPr>
        <w:tabs>
          <w:tab w:val="clear" w:pos="567"/>
          <w:tab w:val="left" w:pos="708"/>
        </w:tabs>
        <w:spacing w:after="240" w:line="280" w:lineRule="exact"/>
        <w:rPr>
          <w:szCs w:val="22"/>
          <w:bdr w:val="none" w:sz="0" w:space="0" w:color="auto" w:frame="1"/>
          <w:lang w:val="pl-PL"/>
        </w:rPr>
      </w:pPr>
      <w:r w:rsidRPr="00501938">
        <w:rPr>
          <w:szCs w:val="22"/>
          <w:bdr w:val="none" w:sz="0" w:space="0" w:color="auto" w:frame="1"/>
          <w:lang w:val="pl-PL"/>
        </w:rPr>
        <w:t xml:space="preserve">Trzymać inhalator w pewnej odległości od ust i </w:t>
      </w:r>
      <w:r w:rsidRPr="00501938">
        <w:rPr>
          <w:b/>
          <w:szCs w:val="22"/>
          <w:bdr w:val="none" w:sz="0" w:space="0" w:color="auto" w:frame="1"/>
          <w:lang w:val="pl-PL"/>
        </w:rPr>
        <w:t xml:space="preserve">wykonać pełny wydech. </w:t>
      </w:r>
      <w:r w:rsidRPr="00501938">
        <w:rPr>
          <w:szCs w:val="22"/>
          <w:bdr w:val="none" w:sz="0" w:space="0" w:color="auto" w:frame="1"/>
          <w:lang w:val="pl-PL"/>
        </w:rPr>
        <w:t>Nie należy nigdy wydychać powietrza do inhalatora (Rysunek I).</w:t>
      </w:r>
      <w:r w:rsidRPr="00501938">
        <w:rPr>
          <w:spacing w:val="-1"/>
          <w:szCs w:val="22"/>
          <w:bdr w:val="none" w:sz="0" w:space="0" w:color="auto" w:frame="1"/>
          <w:lang w:val="pl-PL"/>
        </w:rPr>
        <w:t xml:space="preserve"> </w:t>
      </w:r>
    </w:p>
    <w:p w14:paraId="33E969F3" w14:textId="7CCE6CF4" w:rsidR="009C3239" w:rsidRDefault="00EC0972" w:rsidP="009C3239">
      <w:pPr>
        <w:tabs>
          <w:tab w:val="clear" w:pos="567"/>
        </w:tabs>
        <w:spacing w:after="240" w:line="280" w:lineRule="atLeast"/>
        <w:rPr>
          <w:szCs w:val="22"/>
          <w:bdr w:val="none" w:sz="0" w:space="0" w:color="auto" w:frame="1"/>
          <w:lang w:val="pl-PL"/>
        </w:rPr>
      </w:pPr>
      <w:r>
        <w:rPr>
          <w:noProof/>
          <w:sz w:val="24"/>
          <w:szCs w:val="24"/>
        </w:rPr>
        <w:drawing>
          <wp:anchor distT="0" distB="0" distL="114300" distR="114300" simplePos="0" relativeHeight="251670528" behindDoc="0" locked="0" layoutInCell="1" allowOverlap="1" wp14:anchorId="3982036D" wp14:editId="6D052022">
            <wp:simplePos x="0" y="0"/>
            <wp:positionH relativeFrom="column">
              <wp:posOffset>69850</wp:posOffset>
            </wp:positionH>
            <wp:positionV relativeFrom="paragraph">
              <wp:posOffset>43180</wp:posOffset>
            </wp:positionV>
            <wp:extent cx="1914525" cy="1752600"/>
            <wp:effectExtent l="0" t="0" r="0" b="0"/>
            <wp:wrapNone/>
            <wp:docPr id="41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17"/>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914525" cy="1752600"/>
                    </a:xfrm>
                    <a:prstGeom prst="rect">
                      <a:avLst/>
                    </a:prstGeom>
                    <a:noFill/>
                  </pic:spPr>
                </pic:pic>
              </a:graphicData>
            </a:graphic>
            <wp14:sizeRelH relativeFrom="page">
              <wp14:pctWidth>0</wp14:pctWidth>
            </wp14:sizeRelH>
            <wp14:sizeRelV relativeFrom="page">
              <wp14:pctHeight>0</wp14:pctHeight>
            </wp14:sizeRelV>
          </wp:anchor>
        </w:drawing>
      </w:r>
    </w:p>
    <w:p w14:paraId="1C925E54" w14:textId="77777777" w:rsidR="009C3239" w:rsidRDefault="009C3239" w:rsidP="009C3239">
      <w:pPr>
        <w:tabs>
          <w:tab w:val="clear" w:pos="567"/>
        </w:tabs>
        <w:spacing w:after="240" w:line="280" w:lineRule="atLeast"/>
        <w:rPr>
          <w:szCs w:val="22"/>
          <w:bdr w:val="none" w:sz="0" w:space="0" w:color="auto" w:frame="1"/>
          <w:lang w:val="pl-PL"/>
        </w:rPr>
      </w:pPr>
    </w:p>
    <w:p w14:paraId="36398832" w14:textId="77777777" w:rsidR="009C3239" w:rsidRDefault="009C3239" w:rsidP="009C3239">
      <w:pPr>
        <w:tabs>
          <w:tab w:val="clear" w:pos="567"/>
        </w:tabs>
        <w:spacing w:after="240" w:line="280" w:lineRule="atLeast"/>
        <w:rPr>
          <w:szCs w:val="22"/>
          <w:bdr w:val="none" w:sz="0" w:space="0" w:color="auto" w:frame="1"/>
          <w:lang w:val="pl-PL"/>
        </w:rPr>
      </w:pPr>
    </w:p>
    <w:p w14:paraId="582AAB2C" w14:textId="77777777" w:rsidR="009C3239" w:rsidRDefault="009C3239" w:rsidP="009C3239">
      <w:pPr>
        <w:tabs>
          <w:tab w:val="clear" w:pos="567"/>
        </w:tabs>
        <w:spacing w:after="240" w:line="280" w:lineRule="atLeast"/>
        <w:rPr>
          <w:szCs w:val="22"/>
          <w:bdr w:val="none" w:sz="0" w:space="0" w:color="auto" w:frame="1"/>
          <w:lang w:val="pl-PL"/>
        </w:rPr>
      </w:pPr>
    </w:p>
    <w:p w14:paraId="77F59BFC" w14:textId="77777777" w:rsidR="009C3239" w:rsidRDefault="009C3239" w:rsidP="009C3239">
      <w:pPr>
        <w:tabs>
          <w:tab w:val="clear" w:pos="567"/>
        </w:tabs>
        <w:spacing w:after="240" w:line="280" w:lineRule="atLeast"/>
        <w:rPr>
          <w:szCs w:val="22"/>
          <w:bdr w:val="none" w:sz="0" w:space="0" w:color="auto" w:frame="1"/>
          <w:lang w:val="pl-PL"/>
        </w:rPr>
      </w:pPr>
    </w:p>
    <w:p w14:paraId="246E0D0F" w14:textId="77777777" w:rsidR="009C3239" w:rsidRPr="00882C74" w:rsidRDefault="009C3239" w:rsidP="009C3239">
      <w:pPr>
        <w:tabs>
          <w:tab w:val="clear" w:pos="567"/>
        </w:tabs>
        <w:spacing w:after="240" w:line="280" w:lineRule="atLeast"/>
        <w:rPr>
          <w:szCs w:val="22"/>
          <w:bdr w:val="none" w:sz="0" w:space="0" w:color="auto" w:frame="1"/>
          <w:lang w:val="pl-PL"/>
        </w:rPr>
      </w:pPr>
    </w:p>
    <w:p w14:paraId="2CF7AB54" w14:textId="77777777" w:rsidR="009C3239" w:rsidRPr="00882C74" w:rsidRDefault="009C3239" w:rsidP="00882C74">
      <w:pPr>
        <w:tabs>
          <w:tab w:val="clear" w:pos="567"/>
        </w:tabs>
        <w:spacing w:after="240" w:line="280" w:lineRule="atLeast"/>
        <w:ind w:left="567" w:firstLine="567"/>
        <w:rPr>
          <w:b/>
          <w:szCs w:val="22"/>
          <w:bdr w:val="none" w:sz="0" w:space="0" w:color="auto" w:frame="1"/>
          <w:lang w:val="pl-PL"/>
        </w:rPr>
      </w:pPr>
      <w:r w:rsidRPr="00882C74">
        <w:rPr>
          <w:b/>
          <w:szCs w:val="22"/>
          <w:bdr w:val="none" w:sz="0" w:space="0" w:color="auto" w:frame="1"/>
          <w:lang w:val="pl-PL"/>
        </w:rPr>
        <w:t>Rysunek I</w:t>
      </w:r>
    </w:p>
    <w:p w14:paraId="347475CE" w14:textId="77777777" w:rsidR="009C3239" w:rsidRDefault="009C3239" w:rsidP="00882C74">
      <w:pPr>
        <w:numPr>
          <w:ilvl w:val="0"/>
          <w:numId w:val="33"/>
        </w:numPr>
        <w:tabs>
          <w:tab w:val="clear" w:pos="567"/>
          <w:tab w:val="left" w:pos="708"/>
        </w:tabs>
        <w:spacing w:after="240" w:line="280" w:lineRule="exact"/>
        <w:rPr>
          <w:szCs w:val="22"/>
          <w:bdr w:val="none" w:sz="0" w:space="0" w:color="auto" w:frame="1"/>
          <w:lang w:val="pl-PL"/>
        </w:rPr>
      </w:pPr>
      <w:r w:rsidRPr="00882C74">
        <w:rPr>
          <w:szCs w:val="22"/>
          <w:bdr w:val="none" w:sz="0" w:space="0" w:color="auto" w:frame="1"/>
          <w:lang w:val="pl-PL"/>
        </w:rPr>
        <w:t>Trzymając głowę prosto umieścić ustnik pomiędzy wargami i mocno zacisnąć wargi wokół ustnika (Rysunek J).</w:t>
      </w:r>
    </w:p>
    <w:p w14:paraId="72D833D4" w14:textId="77777777" w:rsidR="0057098C" w:rsidRPr="00623ECC" w:rsidRDefault="0057098C" w:rsidP="0057098C">
      <w:pPr>
        <w:pBdr>
          <w:top w:val="single" w:sz="12" w:space="1" w:color="E66914"/>
          <w:left w:val="single" w:sz="12" w:space="4" w:color="E66914"/>
          <w:bottom w:val="single" w:sz="12" w:space="1" w:color="E66914"/>
          <w:right w:val="single" w:sz="12" w:space="17" w:color="E66914"/>
        </w:pBdr>
        <w:tabs>
          <w:tab w:val="clear" w:pos="567"/>
          <w:tab w:val="left" w:pos="708"/>
        </w:tabs>
        <w:spacing w:after="240" w:line="280" w:lineRule="exact"/>
        <w:rPr>
          <w:szCs w:val="22"/>
          <w:lang w:val="pl-PL"/>
        </w:rPr>
      </w:pPr>
      <w:r w:rsidRPr="005557A2">
        <w:rPr>
          <w:b/>
          <w:szCs w:val="22"/>
          <w:lang w:val="pl-PL"/>
        </w:rPr>
        <w:t>Nie trzymać wciśniętego zielonego przycisku podcz</w:t>
      </w:r>
      <w:r>
        <w:rPr>
          <w:b/>
          <w:szCs w:val="22"/>
          <w:lang w:val="pl-PL"/>
        </w:rPr>
        <w:t>as inhalacji.</w:t>
      </w:r>
    </w:p>
    <w:p w14:paraId="6B493D9B" w14:textId="280E1D8A" w:rsidR="009C3239" w:rsidRPr="00B65E23" w:rsidRDefault="00EC0972" w:rsidP="009C3239">
      <w:pPr>
        <w:tabs>
          <w:tab w:val="clear" w:pos="567"/>
          <w:tab w:val="left" w:pos="426"/>
        </w:tabs>
        <w:spacing w:after="240" w:line="280" w:lineRule="atLeast"/>
        <w:ind w:left="284"/>
        <w:rPr>
          <w:szCs w:val="22"/>
          <w:bdr w:val="none" w:sz="0" w:space="0" w:color="auto" w:frame="1"/>
          <w:lang w:val="pl-PL"/>
        </w:rPr>
      </w:pPr>
      <w:r>
        <w:rPr>
          <w:noProof/>
          <w:sz w:val="24"/>
          <w:szCs w:val="24"/>
        </w:rPr>
        <w:drawing>
          <wp:anchor distT="0" distB="0" distL="114300" distR="114300" simplePos="0" relativeHeight="251671552" behindDoc="0" locked="0" layoutInCell="1" allowOverlap="1" wp14:anchorId="4BCA356D" wp14:editId="7F5CD96D">
            <wp:simplePos x="0" y="0"/>
            <wp:positionH relativeFrom="column">
              <wp:posOffset>158115</wp:posOffset>
            </wp:positionH>
            <wp:positionV relativeFrom="paragraph">
              <wp:posOffset>46990</wp:posOffset>
            </wp:positionV>
            <wp:extent cx="1929130" cy="1680210"/>
            <wp:effectExtent l="0" t="0" r="0" b="0"/>
            <wp:wrapNone/>
            <wp:docPr id="418"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929130" cy="1680210"/>
                    </a:xfrm>
                    <a:prstGeom prst="rect">
                      <a:avLst/>
                    </a:prstGeom>
                    <a:noFill/>
                  </pic:spPr>
                </pic:pic>
              </a:graphicData>
            </a:graphic>
            <wp14:sizeRelH relativeFrom="page">
              <wp14:pctWidth>0</wp14:pctWidth>
            </wp14:sizeRelH>
            <wp14:sizeRelV relativeFrom="page">
              <wp14:pctHeight>0</wp14:pctHeight>
            </wp14:sizeRelV>
          </wp:anchor>
        </w:drawing>
      </w:r>
    </w:p>
    <w:p w14:paraId="73CD4B3B" w14:textId="77777777" w:rsidR="009C3239" w:rsidRPr="00B65E23" w:rsidRDefault="009C3239" w:rsidP="009C3239">
      <w:pPr>
        <w:tabs>
          <w:tab w:val="clear" w:pos="567"/>
          <w:tab w:val="left" w:pos="426"/>
        </w:tabs>
        <w:spacing w:after="240" w:line="280" w:lineRule="atLeast"/>
        <w:ind w:left="284"/>
        <w:rPr>
          <w:szCs w:val="22"/>
          <w:bdr w:val="none" w:sz="0" w:space="0" w:color="auto" w:frame="1"/>
          <w:lang w:val="pl-PL"/>
        </w:rPr>
      </w:pPr>
    </w:p>
    <w:p w14:paraId="25CC143D" w14:textId="77777777" w:rsidR="009C3239" w:rsidRPr="00B65E23" w:rsidRDefault="009C3239" w:rsidP="009C3239">
      <w:pPr>
        <w:tabs>
          <w:tab w:val="clear" w:pos="567"/>
          <w:tab w:val="left" w:pos="426"/>
        </w:tabs>
        <w:spacing w:after="240" w:line="280" w:lineRule="atLeast"/>
        <w:ind w:left="284"/>
        <w:rPr>
          <w:szCs w:val="22"/>
          <w:bdr w:val="none" w:sz="0" w:space="0" w:color="auto" w:frame="1"/>
          <w:lang w:val="pl-PL"/>
        </w:rPr>
      </w:pPr>
    </w:p>
    <w:p w14:paraId="2131411A" w14:textId="77777777" w:rsidR="009C3239" w:rsidRPr="00B65E23" w:rsidRDefault="009C3239" w:rsidP="009C3239">
      <w:pPr>
        <w:tabs>
          <w:tab w:val="clear" w:pos="567"/>
          <w:tab w:val="left" w:pos="426"/>
        </w:tabs>
        <w:spacing w:after="240" w:line="280" w:lineRule="atLeast"/>
        <w:ind w:left="284"/>
        <w:rPr>
          <w:szCs w:val="22"/>
          <w:bdr w:val="none" w:sz="0" w:space="0" w:color="auto" w:frame="1"/>
          <w:lang w:val="pl-PL"/>
        </w:rPr>
      </w:pPr>
    </w:p>
    <w:p w14:paraId="799B4D38" w14:textId="77777777" w:rsidR="009C3239" w:rsidRPr="00B65E23" w:rsidRDefault="009C3239" w:rsidP="00195E12">
      <w:pPr>
        <w:tabs>
          <w:tab w:val="clear" w:pos="567"/>
          <w:tab w:val="left" w:pos="426"/>
        </w:tabs>
        <w:spacing w:after="240" w:line="280" w:lineRule="atLeast"/>
        <w:rPr>
          <w:szCs w:val="22"/>
          <w:bdr w:val="none" w:sz="0" w:space="0" w:color="auto" w:frame="1"/>
          <w:lang w:val="pl-PL"/>
        </w:rPr>
      </w:pPr>
    </w:p>
    <w:p w14:paraId="55EE682F" w14:textId="77777777" w:rsidR="00C30FF8" w:rsidRDefault="009C3239" w:rsidP="009C3239">
      <w:pPr>
        <w:tabs>
          <w:tab w:val="clear" w:pos="567"/>
          <w:tab w:val="left" w:pos="426"/>
        </w:tabs>
        <w:spacing w:after="240" w:line="280" w:lineRule="atLeast"/>
        <w:rPr>
          <w:b/>
          <w:szCs w:val="22"/>
          <w:lang w:val="pl-PL"/>
        </w:rPr>
      </w:pPr>
      <w:r>
        <w:rPr>
          <w:b/>
          <w:szCs w:val="22"/>
          <w:lang w:val="pl-PL"/>
        </w:rPr>
        <w:tab/>
      </w:r>
      <w:r w:rsidR="00BA3BA1">
        <w:rPr>
          <w:b/>
          <w:szCs w:val="22"/>
          <w:lang w:val="pl-PL"/>
        </w:rPr>
        <w:tab/>
      </w:r>
    </w:p>
    <w:p w14:paraId="361FC33E" w14:textId="77777777" w:rsidR="009C3239" w:rsidRPr="00882C74" w:rsidRDefault="00C30FF8" w:rsidP="009C3239">
      <w:pPr>
        <w:tabs>
          <w:tab w:val="clear" w:pos="567"/>
          <w:tab w:val="left" w:pos="426"/>
        </w:tabs>
        <w:spacing w:after="240" w:line="280" w:lineRule="atLeast"/>
        <w:rPr>
          <w:b/>
          <w:szCs w:val="22"/>
          <w:lang w:val="pl-PL"/>
        </w:rPr>
      </w:pPr>
      <w:r>
        <w:rPr>
          <w:b/>
          <w:szCs w:val="22"/>
          <w:lang w:val="pl-PL"/>
        </w:rPr>
        <w:tab/>
      </w:r>
      <w:r>
        <w:rPr>
          <w:b/>
          <w:szCs w:val="22"/>
          <w:lang w:val="pl-PL"/>
        </w:rPr>
        <w:tab/>
      </w:r>
      <w:r w:rsidR="009C3239">
        <w:rPr>
          <w:b/>
          <w:szCs w:val="22"/>
          <w:lang w:val="pl-PL"/>
        </w:rPr>
        <w:tab/>
      </w:r>
      <w:r w:rsidR="009C3239" w:rsidRPr="00882C74">
        <w:rPr>
          <w:b/>
          <w:szCs w:val="22"/>
          <w:lang w:val="pl-PL"/>
        </w:rPr>
        <w:t>Rysunek J</w:t>
      </w:r>
    </w:p>
    <w:p w14:paraId="7B91F823" w14:textId="77777777" w:rsidR="009C3239" w:rsidRPr="00501938" w:rsidRDefault="009C3239" w:rsidP="009C3239">
      <w:pPr>
        <w:numPr>
          <w:ilvl w:val="1"/>
          <w:numId w:val="34"/>
        </w:numPr>
        <w:tabs>
          <w:tab w:val="clear" w:pos="567"/>
          <w:tab w:val="left" w:pos="708"/>
        </w:tabs>
        <w:spacing w:after="240" w:line="280" w:lineRule="exact"/>
        <w:rPr>
          <w:szCs w:val="22"/>
          <w:bdr w:val="none" w:sz="0" w:space="0" w:color="auto" w:frame="1"/>
          <w:lang w:val="pl-PL"/>
        </w:rPr>
      </w:pPr>
      <w:r w:rsidRPr="00501938">
        <w:rPr>
          <w:spacing w:val="-1"/>
          <w:szCs w:val="22"/>
          <w:bdr w:val="none" w:sz="0" w:space="0" w:color="auto" w:frame="1"/>
          <w:lang w:val="pl-PL"/>
        </w:rPr>
        <w:t xml:space="preserve">Wziąć </w:t>
      </w:r>
      <w:r w:rsidRPr="00501938">
        <w:rPr>
          <w:b/>
          <w:spacing w:val="-1"/>
          <w:szCs w:val="22"/>
          <w:bdr w:val="none" w:sz="0" w:space="0" w:color="auto" w:frame="1"/>
          <w:lang w:val="pl-PL"/>
        </w:rPr>
        <w:t xml:space="preserve">mocny, głęboki wdech </w:t>
      </w:r>
      <w:r w:rsidRPr="00501938">
        <w:rPr>
          <w:spacing w:val="-1"/>
          <w:szCs w:val="22"/>
          <w:bdr w:val="none" w:sz="0" w:space="0" w:color="auto" w:frame="1"/>
          <w:lang w:val="pl-PL"/>
        </w:rPr>
        <w:t>przez usta. Wdychać powietrze jak najdłużej.</w:t>
      </w:r>
      <w:r w:rsidRPr="00501938">
        <w:rPr>
          <w:szCs w:val="22"/>
          <w:bdr w:val="none" w:sz="0" w:space="0" w:color="auto" w:frame="1"/>
          <w:lang w:val="pl-PL"/>
        </w:rPr>
        <w:t xml:space="preserve"> </w:t>
      </w:r>
    </w:p>
    <w:p w14:paraId="29E95605" w14:textId="77777777" w:rsidR="009C3239" w:rsidRPr="00B65E23" w:rsidRDefault="009C3239" w:rsidP="009C3239">
      <w:pPr>
        <w:pBdr>
          <w:top w:val="single" w:sz="12" w:space="1" w:color="E66914"/>
          <w:left w:val="single" w:sz="12" w:space="17" w:color="E66914"/>
          <w:bottom w:val="single" w:sz="12" w:space="1" w:color="E66914"/>
          <w:right w:val="single" w:sz="12" w:space="4" w:color="E66914"/>
        </w:pBdr>
        <w:tabs>
          <w:tab w:val="clear" w:pos="567"/>
          <w:tab w:val="left" w:pos="708"/>
        </w:tabs>
        <w:spacing w:after="240" w:line="240" w:lineRule="auto"/>
        <w:ind w:left="142"/>
        <w:rPr>
          <w:szCs w:val="22"/>
          <w:bdr w:val="none" w:sz="0" w:space="0" w:color="auto" w:frame="1"/>
          <w:lang w:val="pl-PL"/>
        </w:rPr>
      </w:pPr>
      <w:r>
        <w:rPr>
          <w:szCs w:val="22"/>
          <w:lang w:val="pl-PL"/>
        </w:rPr>
        <w:t>„</w:t>
      </w:r>
      <w:r w:rsidRPr="00B65E23">
        <w:rPr>
          <w:szCs w:val="22"/>
          <w:lang w:val="pl-PL"/>
        </w:rPr>
        <w:t>Kliknięcię</w:t>
      </w:r>
      <w:r>
        <w:rPr>
          <w:szCs w:val="22"/>
          <w:lang w:val="pl-PL"/>
        </w:rPr>
        <w:t>”</w:t>
      </w:r>
      <w:r w:rsidRPr="00B65E23">
        <w:rPr>
          <w:szCs w:val="22"/>
          <w:lang w:val="pl-PL"/>
        </w:rPr>
        <w:t xml:space="preserve"> zasygnalizuje prawidłowe przyjęcie leku. </w:t>
      </w:r>
      <w:r>
        <w:rPr>
          <w:szCs w:val="22"/>
          <w:lang w:val="pl-PL"/>
        </w:rPr>
        <w:t>Po usłyszeniu „kliknięcia” należy kontynuować wdychanie tak długo, jak to możliwe. Niektórzy pacjenci mogą nie usłyszeć „kliknięcia”. Należy sprawdzić okienko kontrolne, aby upewnić się, czy lek został prawidłowo podany.</w:t>
      </w:r>
    </w:p>
    <w:p w14:paraId="7795C8AB" w14:textId="77777777" w:rsidR="009C3239" w:rsidRPr="00882C74" w:rsidRDefault="009C3239" w:rsidP="009C3239">
      <w:pPr>
        <w:numPr>
          <w:ilvl w:val="0"/>
          <w:numId w:val="35"/>
        </w:numPr>
        <w:tabs>
          <w:tab w:val="clear" w:pos="567"/>
          <w:tab w:val="left" w:pos="708"/>
        </w:tabs>
        <w:spacing w:after="240" w:line="280" w:lineRule="exact"/>
        <w:rPr>
          <w:szCs w:val="22"/>
          <w:lang w:val="pl-PL"/>
        </w:rPr>
      </w:pPr>
      <w:r w:rsidRPr="00882C74">
        <w:rPr>
          <w:szCs w:val="22"/>
          <w:lang w:val="pl-PL"/>
        </w:rPr>
        <w:t>Wyjąć inhalator z ust.</w:t>
      </w:r>
    </w:p>
    <w:p w14:paraId="48403391" w14:textId="77777777" w:rsidR="009C3239" w:rsidRPr="00882C74" w:rsidRDefault="009C3239" w:rsidP="009C3239">
      <w:pPr>
        <w:numPr>
          <w:ilvl w:val="0"/>
          <w:numId w:val="35"/>
        </w:numPr>
        <w:tabs>
          <w:tab w:val="clear" w:pos="567"/>
          <w:tab w:val="left" w:pos="708"/>
        </w:tabs>
        <w:spacing w:after="240" w:line="280" w:lineRule="exact"/>
        <w:rPr>
          <w:szCs w:val="22"/>
          <w:lang w:val="pl-PL"/>
        </w:rPr>
      </w:pPr>
      <w:r w:rsidRPr="00882C74">
        <w:rPr>
          <w:szCs w:val="22"/>
          <w:lang w:val="pl-PL"/>
        </w:rPr>
        <w:lastRenderedPageBreak/>
        <w:t>Wstrzy</w:t>
      </w:r>
      <w:r w:rsidRPr="00501938">
        <w:rPr>
          <w:szCs w:val="22"/>
          <w:lang w:val="pl-PL"/>
        </w:rPr>
        <w:t>m</w:t>
      </w:r>
      <w:r w:rsidRPr="00882C74">
        <w:rPr>
          <w:szCs w:val="22"/>
          <w:lang w:val="pl-PL"/>
        </w:rPr>
        <w:t>ać oddech tak długo, jak to możliwe.</w:t>
      </w:r>
    </w:p>
    <w:p w14:paraId="62072DCC" w14:textId="77777777" w:rsidR="009C3239" w:rsidRDefault="009C3239" w:rsidP="009C3239">
      <w:pPr>
        <w:numPr>
          <w:ilvl w:val="0"/>
          <w:numId w:val="35"/>
        </w:numPr>
        <w:tabs>
          <w:tab w:val="clear" w:pos="567"/>
          <w:tab w:val="left" w:pos="708"/>
        </w:tabs>
        <w:spacing w:after="240" w:line="280" w:lineRule="exact"/>
        <w:rPr>
          <w:szCs w:val="22"/>
          <w:lang w:val="pl-PL"/>
        </w:rPr>
      </w:pPr>
      <w:r w:rsidRPr="00882C74">
        <w:rPr>
          <w:szCs w:val="22"/>
          <w:lang w:val="pl-PL"/>
        </w:rPr>
        <w:t xml:space="preserve">Wykonać powolny wydech. </w:t>
      </w:r>
    </w:p>
    <w:p w14:paraId="4874C912" w14:textId="77777777" w:rsidR="009C3239" w:rsidRPr="0079673D"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240" w:line="280" w:lineRule="exact"/>
        <w:ind w:left="-142"/>
        <w:rPr>
          <w:szCs w:val="22"/>
          <w:lang w:val="pl-PL"/>
        </w:rPr>
      </w:pPr>
      <w:r w:rsidRPr="0079673D">
        <w:rPr>
          <w:szCs w:val="22"/>
          <w:lang w:val="pl-PL"/>
        </w:rPr>
        <w:t>Niektórzy pacjenci mogą mie</w:t>
      </w:r>
      <w:r>
        <w:rPr>
          <w:szCs w:val="22"/>
          <w:lang w:val="pl-PL"/>
        </w:rPr>
        <w:t>ć wrażenie przełykania grudek bądź odczuwać</w:t>
      </w:r>
      <w:r w:rsidRPr="0079673D">
        <w:rPr>
          <w:szCs w:val="22"/>
          <w:lang w:val="pl-PL"/>
        </w:rPr>
        <w:t xml:space="preserve"> lekko słodki lub gorzki posmak w ustach. </w:t>
      </w:r>
      <w:r>
        <w:rPr>
          <w:szCs w:val="22"/>
          <w:lang w:val="pl-PL"/>
        </w:rPr>
        <w:t>W razie braku odczuwania posmaku lub innego ważenia po inhalacji nie należy przyjmować dodatkowej dawki.</w:t>
      </w:r>
    </w:p>
    <w:p w14:paraId="435288D6" w14:textId="77777777" w:rsidR="009C3239" w:rsidRPr="00882C74" w:rsidRDefault="009C3239" w:rsidP="009C3239">
      <w:pPr>
        <w:tabs>
          <w:tab w:val="clear" w:pos="567"/>
          <w:tab w:val="left" w:pos="708"/>
        </w:tabs>
        <w:spacing w:after="240" w:line="280" w:lineRule="exact"/>
        <w:rPr>
          <w:b/>
          <w:szCs w:val="22"/>
          <w:lang w:val="pl-PL"/>
        </w:rPr>
      </w:pPr>
      <w:r w:rsidRPr="00882C74">
        <w:rPr>
          <w:b/>
          <w:szCs w:val="22"/>
          <w:lang w:val="pl-PL"/>
        </w:rPr>
        <w:t xml:space="preserve">Przerwać i sprawdzić: </w:t>
      </w:r>
    </w:p>
    <w:p w14:paraId="505856A7" w14:textId="77777777" w:rsidR="009C3239" w:rsidRPr="00882C74" w:rsidRDefault="009C3239" w:rsidP="009C3239">
      <w:pPr>
        <w:numPr>
          <w:ilvl w:val="0"/>
          <w:numId w:val="35"/>
        </w:numPr>
        <w:tabs>
          <w:tab w:val="clear" w:pos="567"/>
          <w:tab w:val="left" w:pos="708"/>
        </w:tabs>
        <w:spacing w:after="240" w:line="280" w:lineRule="exact"/>
        <w:rPr>
          <w:szCs w:val="22"/>
          <w:lang w:val="pl-PL"/>
        </w:rPr>
      </w:pPr>
      <w:r w:rsidRPr="00882C74">
        <w:rPr>
          <w:szCs w:val="22"/>
          <w:lang w:val="pl-PL"/>
        </w:rPr>
        <w:t xml:space="preserve">Upewnić się, że okienko kontrolne zmieniło kolor na czerwony (Rysunek K). Potwierdza to prawidłowe przyjęcie pełnej dawki leku. </w:t>
      </w:r>
    </w:p>
    <w:p w14:paraId="6801277F" w14:textId="23BCC610" w:rsidR="009C3239" w:rsidRPr="00501938" w:rsidRDefault="00EC0972" w:rsidP="009C3239">
      <w:pPr>
        <w:tabs>
          <w:tab w:val="left" w:pos="283"/>
        </w:tabs>
        <w:spacing w:after="240" w:line="240" w:lineRule="auto"/>
        <w:ind w:left="284" w:hanging="280"/>
        <w:rPr>
          <w:szCs w:val="22"/>
          <w:lang w:val="pl-PL"/>
        </w:rPr>
      </w:pPr>
      <w:r>
        <w:rPr>
          <w:noProof/>
          <w:sz w:val="24"/>
          <w:szCs w:val="24"/>
        </w:rPr>
        <mc:AlternateContent>
          <mc:Choice Requires="wpg">
            <w:drawing>
              <wp:anchor distT="0" distB="0" distL="114300" distR="114300" simplePos="0" relativeHeight="251680768" behindDoc="0" locked="0" layoutInCell="1" allowOverlap="1" wp14:anchorId="277085B8" wp14:editId="4CBA5787">
                <wp:simplePos x="0" y="0"/>
                <wp:positionH relativeFrom="column">
                  <wp:posOffset>-207645</wp:posOffset>
                </wp:positionH>
                <wp:positionV relativeFrom="paragraph">
                  <wp:posOffset>7620</wp:posOffset>
                </wp:positionV>
                <wp:extent cx="2512695" cy="1885950"/>
                <wp:effectExtent l="0" t="0" r="4445" b="0"/>
                <wp:wrapNone/>
                <wp:docPr id="268042142" name="Group 44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512695" cy="1885950"/>
                          <a:chOff x="809" y="3646"/>
                          <a:chExt cx="3957" cy="2970"/>
                        </a:xfrm>
                      </wpg:grpSpPr>
                      <pic:pic xmlns:pic="http://schemas.openxmlformats.org/drawingml/2006/picture">
                        <pic:nvPicPr>
                          <pic:cNvPr id="727643026" name="Picture 8"/>
                          <pic:cNvPicPr preferRelativeResize="0">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1676" y="3646"/>
                            <a:ext cx="3090" cy="2916"/>
                          </a:xfrm>
                          <a:prstGeom prst="rect">
                            <a:avLst/>
                          </a:prstGeom>
                          <a:noFill/>
                          <a:extLst>
                            <a:ext uri="{909E8E84-426E-40DD-AFC4-6F175D3DCCD1}">
                              <a14:hiddenFill xmlns:a14="http://schemas.microsoft.com/office/drawing/2010/main">
                                <a:solidFill>
                                  <a:srgbClr val="FFFFFF"/>
                                </a:solidFill>
                              </a14:hiddenFill>
                            </a:ext>
                          </a:extLst>
                        </pic:spPr>
                      </pic:pic>
                      <wps:wsp>
                        <wps:cNvPr id="1850454845" name="Text Box 3"/>
                        <wps:cNvSpPr txBox="1">
                          <a:spLocks noChangeArrowheads="1"/>
                        </wps:cNvSpPr>
                        <wps:spPr bwMode="auto">
                          <a:xfrm>
                            <a:off x="809" y="3804"/>
                            <a:ext cx="3090" cy="2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1A69E1DE" w14:textId="77777777" w:rsidR="009C3239" w:rsidRPr="00882C74" w:rsidRDefault="009C3239" w:rsidP="009C3239">
                              <w:pPr>
                                <w:rPr>
                                  <w:b/>
                                  <w:szCs w:val="22"/>
                                  <w:lang w:val="sv-SE"/>
                                </w:rPr>
                              </w:pPr>
                              <w:r w:rsidRPr="00882C74">
                                <w:rPr>
                                  <w:b/>
                                  <w:szCs w:val="22"/>
                                  <w:lang w:val="sv-SE"/>
                                </w:rPr>
                                <w:t>CZERWONY</w:t>
                              </w:r>
                            </w:p>
                            <w:p w14:paraId="6B0AB7D2" w14:textId="77777777" w:rsidR="009C3239" w:rsidRDefault="009C3239" w:rsidP="009C3239">
                              <w:pPr>
                                <w:rPr>
                                  <w:b/>
                                  <w:sz w:val="20"/>
                                  <w:lang w:val="sv-SE"/>
                                </w:rPr>
                              </w:pPr>
                            </w:p>
                          </w:txbxContent>
                        </wps:txbx>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277085B8" id="Group 446" o:spid="_x0000_s1092" style="position:absolute;left:0;text-align:left;margin-left:-16.35pt;margin-top:.6pt;width:197.85pt;height:148.5pt;z-index:251680768" coordorigin="809,3646" coordsize="3957,297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RG9q0VQMAALsHAAAOAAAAZHJzL2Uyb0RvYy54bWycVdtu2zgQfS+w/0Dw&#10;vdHFsi0LsYtu0wYFurtB2v0AmqIkohLJJWnLydd3hpQvSYrt5UECh0MOz5w5Q16/OQw92QvrpFZr&#10;ml2llAjFdS1Vu6b/fvnwuqTEeaZq1msl1vRBOPpm88er69FUIted7mthCQRRrhrNmnbemypJHO/E&#10;wNyVNkKBs9F2YB5M2ya1ZSNEH/okT9NFMmpbG6u5cA5mb6KTbkL8phHc/9M0TnjSrylg8+Fvw3+L&#10;/2RzzarWMtNJPsFgv4FiYFLBoadQN8wzsrPyRahBcqudbvwV10Oim0ZyEXKAbLL0WTa3Vu9MyKWt&#10;xtacaAJqn/H022H53/tbaz6bOxvRw/CT5l8d8JKMpq0u/Wi3cTHZjn/pGurJdl6HxA+NHTAEpEQO&#10;gd+HE7/i4AmHyXye5YvVnBIOvqws56v5VAHeQZlwX5muKAHvbFEsYnF4937aPlvNl3FvvlqGjQmr&#10;4rkB64Rtc20kr+Cb+ILRC75+rCvY5XdW0CnI8FMxBma/7sxrKK1hXm5lL/1DkClQhKDU/k5ypBoN&#10;oPbOElmv6TJfLopZmi8oUWwAVmEVHk5KpOC4FncSY0Uj7L3oIf5e3AsnH2F9GkoAC0PtiNLvOqZa&#10;8dYZaACgGuIep6zVYydY7XAaq3wZfjKfwNz20nyQfY/FxfFECPTQMw1+h9Oo7xvNd4NQPjasDdi1&#10;cp00jhJbiWErgAT7sQ6AWOUsvwfcoTWdt8LzDg9vAMQ0D3U/OUICZ5CYjgM5/1Ch2WIJfD+R2lGn&#10;s3QFdwWKNF9lQYYnobHKWOdvhR6gFA64tYA0sM/2nxxihqXHJYhaaSTvSDQim0gGoHhLwbXnjpyC&#10;9YLVX+rszx0zAtBg2LO8snKeFvOiLKDzor6+YKZ/6gOZoQSm1XgJEH+AaZQGYnfxLvgf8VxsjXF+&#10;ivpTk5dpEZv8O8yXWR70eWzxM62/yjyrevW0FHEGLg0XtBKh+8P2ENpxFtoOnVtdPwApVkOhQRHw&#10;zsGg0/aRkhHejDV1/+0YXhL9RwWlW2VFgY9MMIr5MgfDXnq2lx6mOIRaU09JHL7z8WHaGSvbDk6K&#10;VVD6LVyyjQziOqMCGaEB6gmj8EIE9U2vGT5Bl3ZYdX5zN98AAAD//wMAUEsDBAoAAAAAAAAAIQAu&#10;GtiPGpAAABqQAAAUAAAAZHJzL21lZGlhL2ltYWdlMS5wbmeJUE5HDQoaCgAAAA1JSERSAAAA7gAA&#10;APcIAgAAAeJSz7AAAAABc1JHQgCuzhzpAAAABGdBTUEAALGPC/xhBQAAAAlwSFlzAAAOxAAADsQB&#10;lSsOGwAAj69JREFUeF7t3Ye/FdXZPvz3z/g9eUoSTWLJk2KKmmhUgkoHFZRir7GBgqIgVZHeFI29&#10;94YIiKKCgGIXFFQsKMWGPVFjF5/3O3PPXgz7FA4cOMAJ63OzmT1nZs2aa13rWtc9e/bs/+//Nllp&#10;kqpXr3qlWGpc+WeX7WOhoa3+7LPPP/7kE69fffXVDz/8UKyto0Tt9VU99Nzzb7z5tmn33v/grIdn&#10;z5k3d978Rx59bP5jTzzx5NMRjz/xVLFpbaWWqgcOGhIL4yZceM+0GdNnzLx/5kO33TH51tvvuvnW&#10;O8T1N94y75H5jvHU08+ueu/92LhmyapO6KQStY8eM/6mW26Pqs/uN+DJp55Z+Nwiy8cce7wDPPrY&#10;E9asWPlm7FKz1F618ufd/zxm3MTtf/wTdb3y6mvHHf83+Fx7/U1n9j378iuvOWfAYFXDZMnLrxY7&#10;1Ch1Vr3nHnuqV9x9z3S1z3xgFsRnzZ4L9DlzHwXIo/Mfh/WixS8sfuGlYp+1S51Vd+x4wJChw1St&#10;7ZOnTEtVe502/b5U9bMLnrvuhpuLfdYudVZ9wAEH9TqtT58zzoLAwEFDp27/X1O2+8+7t/vPyT/9&#10;0e0/+Y87J98z++G5D899RGeiULHP2qXOqtu0aQfQSRdfesllV156+VWv/2ZH8cHvdn751zs88PMf&#10;P/PsQigvW75i1ar3IF7ss3apr2pNvujvl6GdNorJU6bOfHCWSl9a8opY+vob773/gXEEk2KftUud&#10;Vbdv31HVEy64SNW60XhBtQULn39+0WIUfPW1pR9+9PHnn/9LWbT4xWKftUvdVXfo1LNX73PPG67h&#10;iCyOPua4U07tdeRRxxx/womXXXG1Sr/44gu1r3fVuvHkU3qpS40ffPjRl19+6cRXvvmW8Fdics11&#10;N6rawoa02jA5+uhj8Xrq9Bmw9kpDXnxpicH93XffESm1//Ofn4Ko2GftUmfVrVu3Ve+w80dOvPDi&#10;v196BfKis/EC6GXLV+q9r77+2gHUrmOLfdYudVZ9xJFHn/C3k/r1HzBi5JgzzjwbvieedMpJJ59q&#10;5Ukn97Tw6aefrV69Wg8b8cU+a5faq/7+++87dOhkNJ7a8zTj5bxhI0aMGkutRo+dYHCeO2zE3048&#10;ucehhwNa7Q5T7LZ2qb1qJ773XvtopiEzfuIkdal6l1//Bmd+95tdLNNbbe/R47B//POfF19yebHb&#10;2qX2qnWXqp07iMGt1WedfY6q1St0rKoB1b37oYC+6prri93WLnVivddf9tZqInf+iNHkFAVT1ZAZ&#10;O/6CqJpwr3fVLVq07Nd/IMG86+6p4B42fJSTAAiUx46bqGqTA/26+tob8LLYZ+1SZ9Vt27Y3MXbr&#10;1uOTf/zjoVlzzDtqTz1JAAYPHWZAXXjRJZ07H1zss3aps2oMsad2HXX0scb6628sMxNmYn3v/WY1&#10;HYCOpNEJ6fNin7VLnVUrdj699xlEysKxx51ARozPTEyOPhb01sOHQBZb1yj1Va2cdnofQa+NGicR&#10;g6Vnr9OtUW+7dh2K7WorWdX1F01Wu+bfctudJPuCSX93mL5n9T+ka/diizpKUfWnR/4yFjZiWdPq&#10;r6/qA5nGR1FdQwDZ4LLpqy6fyMYqDWo1yTebkH/z4bffflesXVepr2q6c/udd/NNTBM3kzmmx554&#10;7PEnwwGb4BmoYtO1y+d9W3itpWpmzCvlQ2Q29b77HzSVhAm2xigPV6bql5a8bDKLvcol4K291Wo/&#10;8MDOV159Hdmbcf8DbyxbTjw1X3W9+/Q1xAl6GD5eu9inVOqrWgmbqqVazc2QIUJokjXQvUZ6QLDM&#10;wsUOpdKgqjt3OUTV4oGHZmdpR24hI/MI6/7a0teLHUplHVU766idXYeJqqm2qomq5VQ1uIsdSmUd&#10;VZtNwBpKdNdPf5Qc8J0//dEde+wWnHGAp59ZUOxQKvVV/c2336ranMLc0M/Zv/jJG7/Z8a3f7sQE&#10;z99pu6m/3J6H4lTffOvtd99dVexTKvVVPXjIecTeRA6NcMCoEsmASjlg5pr5M4j462KfUqmvaomM&#10;acVEbtSoEcr4wBc89/xiDk9obzhg5OGHit0qZR1Va7UZfdTocabXMMGMK+aZKp1TVmtugplY46jY&#10;rVLWUbUqdKNpkKGWWHBMcgDVhcMzu2O3t1aad2KvVNZRNUunXhadgQI0uGUb+OAwjKRtbrjpVrXD&#10;Wj/HXqmsC5Cjj+Vp5EichgNE2hFJ+TvvvksILeiJt95+Z72rhgPycTYjR49zjNz7noqR+UJPtQPa&#10;lmpfP0Ba/nVf8oQkEyZO0mlYqD8diW+ycGbffty3ZbWHcSh2q5T6qmYwVN3l4K7Q4LI5R2PSAdAR&#10;ERk+trhr1+5vv/MuhkC82K1S6quaA8Y8ZwprmqdqwakKrQ5/zfFouOGzfq02D2ggz4gGYVPBElXL&#10;qzlVVfM9XD2v3f+cQcVulVJf1a1atdFd/BHN5Bxhwlc6lT3+tIe3qoa7zrR+ytR799+/dbFbpdRX&#10;9V/23AvcamfskAEITgJVkgkePmK0USphNVUW+5RKfVUrhgzvm5nSo481TF54cQltQm1jR78Z93IG&#10;JrhWc72Oqg8+pBs01aKKyE1xUVigATwm6YBSsfXaZR1VK1H75CnTjHW1hDyBWKqBObDCv2LTtcua&#10;quu5eIhYvfuc6QBoIJG+464pxguSOECxRW1l9dJMwupr9YaV8DfKmqqdReMj2htl47e6CUrtjZZ+&#10;VJ3o5opaGbZWo21ULG1hpaphG06Pr7/5xmgiuXEVUD5JXakg08IU3nvfAxwo02ymZkLjiim/KIpL&#10;p3Vc0KyrbARO01StJIIcazTOstDEaKU5rmjlnHlMp5gz91HOOVIJJmzBgueI6cuv1Hl9umZJeDe0&#10;0QwDmx3L++3XSqOZTPkTaCPVEVA32RBfc/MVV11Li73yG23atOvR4zAJALEPT87KaPqixS9wMKaS&#10;qHadpbrRDWRzNP3Qw44wmV1+5TXBDUyQMGgEv8oBUN1Fi18E4WtL3/AKUfMUo8JxOJmUG9peEsSe&#10;65ai9nWVDWy0wqzt23K/yG+EbC8a7XXBwuc1BT2QWyf4E7DxftLFlwqOCH8ypOc/Hp/q2Nhc68Rk&#10;H0Xt9ZYNb/Sfd/9zanFqt1GVhl2kf2VOB60jFYxGJ4ZIN+UsdV0hrCob3ugDDjhIX/frPwBVmJud&#10;d9hRu6EI0ZjpeYqwyHxEurDGVvC0Wp+1OG90gI0hi194ycAoaq+3bHijW7VqwzHEJUMM1nquWL7K&#10;Qzy203ZP7bz94ztt98iO283b8adzd/jpnB1+KtOc+fP/uWe7/7p9+/+ghtisuWWkUd+aovZ6ywY2&#10;2qgiBZI9reRTuW65zZVXXyd0MT1B4hid90ybgRuaRSIQN4U01hBdtnzl8hUr5VWyNqbfZsUB6i0b&#10;2OgWLVoyxHo8Gk0Wbrz5NsMOoYPHicqJxKCNSyVooMVMuuyYzsgK5cji/Q8+rPVCSs2ygY0mHe07&#10;dNJoDBkwcIg8hixcfe0Nmk4u+Et/qgpWGb/p3RvLlq967/1P/vGPyOclbIoFJ0AiTTTFMeouG97o&#10;Tp0ONLBO7Xka/4vZpobUPvOIjl69enWxdanogcOPOEp2hUjOMFqsBNIaLQkrNq27NKrRDk8i4Kf1&#10;gvEwsJ5ftJhax2WidOXPStMHgP/xz3+mk0Eq1Bdg/uyzz/0Vder6NKdcNrzRbdu279790GiuxI7S&#10;0WkMMRC1Q5ZjFFIJmh2fdmqQHVe++RZE8firr7/21glEu4mdZBGnDej8CPWVDW+0sUh05WKUjjwb&#10;jjLTCRMngcoJmKiJNLWOTz2xyII+0ftY+8GHHwWn09VjZ8ufEOxNhfQPP/yg0a1bt5WamzikeKf3&#10;PgOthw0fZVnS2OeMs4zOSKfPza9nDBp87llnn2PUSv0ifxUA1m6EVifI7cjJbKpG6+IuB3dt+dd9&#10;vcp0ZexxaW70mPFkRFuHjxgNdWEltkh/0UPrWcKx4yZ6HZJ/RmbHbt16mFw+/uQT1RqdEtpN1WiW&#10;CDf2+sveYM5G4THH6Vkt02KzI2KMGDnm/BGj4+qL+N1vdvH6h9/93kJ2xWT8BeMmXDh+4iTzv/HA&#10;qSL9628sQ3okoSrFYeouG9JoU5cW44be124tvuvuqcFjjYYopMGpQeVGe0WPiRde7Nyi3boCnYwK&#10;/DFen35mgW4h5MVh6i4b0mhln31aaLfhhR4dOnQCEg+kHZl5yi/8mSl323W3jh0PiOYK7dt9t93j&#10;2pRGC+dspNJN2wMYxc3/aiuOUXfZwEbTO3HggZ21QDKCmlSWEt96+104bdhpEIY4Aa033Riacb0r&#10;0VpDeSzrhe1NNAwJ4QN8cYy6ywY2WmnVqg0gQaV90Drs8CP5T75HsPNsvrkj1ANbjEgNtSakDQdw&#10;WkcZEl4JJdrAvn37jkXt9ZYNb7QCbGKHqdqBJ2GaIyzr8ZgRzY4SAihqK/GO+cg2Wty7T1/7qoGK&#10;Q6God12lUY1W9KbmOqrWSwpxw1tiHPZf043UCMIc52NBEw1ZXKLNgmGk60WNDSjVjU5X4NarZJ9H&#10;HHOcpkfrgUpPmOyM1kOHaV+wHEN4QD4bJWxpaDIwpKOopcGlutHK+oJdLkYemA0+wyv1QEyZseCv&#10;ZhADYL0udJRLuXlrGh2lMU3fRKVmk6obvVWUra/R21q86UstLf5u1hUovyVErfq7VovjrqDizZZR&#10;vrrohKo7oda0eFPcIrWxSrltG43HUi8pqqxJzicB8Zpdy/jXv7759tuadyesb/n++ZnFUmNabGZm&#10;02Tdd9w1xUQ9eco0MzbLMe3e+6fPmDnj/gfiM4Dq66X5JxVsfq23y9RTEl03sMVSNw49btGLW23S&#10;Bdz4OCJdb36scg9VXHhOr9Y7vaK6BpTPTvljLDSoxSAslvJyxJFHc+iAjE9VYJkQjU9VAtQ4AS40&#10;Ik5D0vrU088+u+C5xS+8tGrVe7KEotIGlwa1OC6PF2/+7//4G1nQnZPv0WgciOZqOsxuu2NyRPo6&#10;hYhrecVHKvMfj08nNPqtt99xVkWlDS4NZUVq9Jl9+zFll11xtabAftr0+7RYczURrcHPIvurZYE8&#10;cRnkyKOOkeQlqmAFpF9b+kZdX3+op6wHj6PRf9lzLwYy7imPa8yB8Suvvvbqa0sxmye2GXrIqC3w&#10;oiy1nEpKEp8ApRa/tORl48+OxQEaVtZv5EWjpZzyubPOPgfMMfJg/MGHH73/wYd0Azdsc86AwcCG&#10;rrSKb7Zl/3MGwThgTp+1LVu+8ux+A4raG1bWr8VKNFojvIIzPtjU4shY5SADBw3Bcj1ATCZdfKkt&#10;ZVzORI5dtLjygdXC5xYtX7FSxlpU3bCy3i3u3PngaLT41c7/a0hprtCI5xctJgiGI36jtfMBMCpr&#10;d3wuGACnz1CefmYBrSDkRdUNK+vdYul7arHQ3fGxdoSpoUrdQuCcSdIKLQ65EEteftWaouqGlfVr&#10;8TvvvltursBpMlenHlcaHd+QKliRC1wMvhdeXFLXVz/qKuvX4vhGgVFFqlKjr7jqWhwgczUxNhE6&#10;k9AT7Y4rGyEXgfGixS8uWPh8UXvDyvq1eK+/7H3scSdQN42WSPc9q78Wjx4znsfQbjPLSfk9fuki&#10;ho2PPuY4ukaPMT5rboUVQQzN3bQt3jO/NfOUU3uZROKaGrl1App+7rAR07f/7ynb/We65zbirp/+&#10;6M6f/Oi2H/+/ESPH6ITgCVrjSTTd+Kv186G6ynpjfNjhR+YfEg8dMHBIv/4DqbJZUNPHT5z07M4/&#10;e2Kn7efvlH3emj5yfegXP773Z/99509/NHrsBEMQfQmFsIDB5jwzyIcffVwcoAFl/Vq8x5/26NHj&#10;MO0jVRMmTjKPxD3HwsLCX/789d/suPQ3O6z47Y7v77LzB7/b+d1ddnp6559p94yf/Td3oX3mOVPj&#10;suUrKLFxzAyZRPC+OEADynq32HSAFaaJMeMmaiX6Et24QnzVNdebOG665XbqYcDp9AULnkufDUfE&#10;9/zefOttNsiMExd5zTXFARpQ1pvHh3TtboQZeWPHX6C59DgcvVaK3NpnNyFl4vDwXL1vWoFrHtnX&#10;EvMPtFdANz6h8uotf1IcoAFlvXnctWv3/IrlEC0GqoOZ5MgwORNlXx8TMkFgLFmInBKvaF98gPnZ&#10;Z59LsSysfPMtyUtxgAaU9WsxZ9O9+6FYwdaMGDXWDBzWwrSn0RpKvGJq0Mq4I11bvZIwMEdz//nP&#10;T7U1yqeffoYedi8O0ICyIS3GChJBzsZNuJAV1uhInwZX7nIXZDguIVNl8gxpLaMJqbnxUbYW47Rc&#10;pjhAA8p6tNjB9tmnRbduPU486RQyTODOHzGaqF1y2ZWpoRHmEf0gTBz0W/Ts1Zu2MD3l5lpQpxZv&#10;Kq3Q3S1atIQxzMwgVNm0l1ppYqN68TXUYodK+ebbb3llpxE3RERzFS0OHm8qjE0B+7bcT4vNwL1O&#10;62PiiA87EAA3Ql9ZXkpHZV9/YxnKfv3NNyzE999/H6cx9NzzyQsdXLHyzWgxudBiQzYO0ZCyHi0+&#10;4ICDtJi6xQcc0dzDjzgq7AGXQyiIgwVh+jX4jDaN06wvv/wyKsEBMGs06YjLMU7VjvHXhpT1aDFp&#10;w4ouB3ctoD36WDO2ARdKjKNJkkOMsYhcmOGMuY8/+QSoiTDRaJT46OOPCcimarHpg1bIQcKOHXrY&#10;EcgQl1owIRphwosW6+iY87766iv9bj4GJ1CT6bGxMIO8sWy5kdfwK13r12KJdMeOBwQZ0FpD+UzB&#10;YLAW3jIPIc8aYQbhy+KmC402JwMVd6M2y1psl9eWvsHTyWpj/TrLerRYc/mKECxaEbcC8PhSTo2O&#10;fI7zNC4JNmk7tedpXkmhjU2BYMYNcpY4ff2Nt2g0a8Ty40+sXGdZP4z/vPuftbhTpwO1iR5zm+ee&#10;NxzYw84fSbxMFpqriZZF3HtUWdPTAp8EWtyIG3UwwTyvc/SKARBHWWdZvxYbeW3atNNoOtWz1+kE&#10;jks2/8WHeWf3GzBo8Ln+ZDoUQ4YO81ciDWwSjv1U2b5gxg3Cp04n7K+obyaKo6yzrF+LO3c5RKNZ&#10;ZM2FGY3TLGA7MMeMIXGTS/bVl8q3X8TwEaNtY9oz0RivPQ49HNKckDo1XW/gsQ3iKOss69fi9h06&#10;abFWZnJxzHFao30EIUDljeLOnAsvukRfG4VeNTe76WLcROv1CS03B2l3NJqAWOn0TJ/FYdZV1psV&#10;5hHGDcy4q2XGnDYhA4CjxWjQrl0HDOFISbgGgZ81ZZu0W0aIGESdsX77nXcptCErDOLiMOsq69Hi&#10;uLeFP3ZUOJlvL7/ymokXXsyyQd0htRhaUI97cuIOF91ts0xS8kbbAD1UQnDYZeqh6TROJcVh1lU2&#10;pMUkDKFDm/K7cYZqcYZx5Qtt5YjbctKtT15hD2a9xHKYEbWYYti3OMy6ynq0uOVf99ViFNRi8whJ&#10;wtRoMYS0yfiramtaSC0WNsZmxLj9zrt5f6cdCWJxmHWV9Wjx/vu3NksbcDSLH5o7L/vOGh4jsUBW&#10;xEjNTVHGOMLGWuzMJbamRs0V7FRxmHWV9Whx27btYXzggZ31IBayDdyZBAS0YCbDWkzydHe5xfvt&#10;14qMZHKRNxeP6bd5Pjy+HBa6ms4nFYdZV1mPFss+UBk3JB1AEmyXbgUzakJOyyDdu09fDdV06muB&#10;8SeCIXBabBuTtgnFeVo/dfoMpg9VimM0oKxHi/msuKsMEU1UBx/SjRIz76ywpmRX4oYO02I9YP7T&#10;JjMcMqR5RIvpoG3yjGuIV3vdcdcUqauBWByjAWU9WqyYouN2dk3R+1CXa/C4TobnBLOJQKPjZrJs&#10;2qvMfJprHvYa/eB8yLa+4u8oRuvWbYsDNKCsX4s1V+2ofNsdk/W70cN2IoZGSy6MHlIFYz0eE4rm&#10;aijl5p6RdcIFF2m0HXkjUwzeY5S+Wq9PnNavxQqYHRIrTG/63RCMZOT5RYuXLV/5yquvSfXANnvO&#10;vJkPzmLtieCtt99FvM0jcX3W7mwJS23uNF6hUFTdsLLeLabEjoepZg000L+RS2uK1hM+rSQjtE8u&#10;xOIQEy2jidm5HXOcRrM+iIHHHF/79h1tX1TdsLLeLVb4IS0W+hov2XawwTtd4g4lidADEVrsxDTX&#10;GACt5nbo0EmqW1Ta4LIhLdb7/FA02rTHWrA7kW5oumZpuhOIc4geEP5E18I5EWNEatXgOyLLpWjx&#10;D583NM2Kcsttdxox0WiYPfDQbLR+benr2hTJkqQjMhELbLT1NkMA0CKVKZpKFnWtZylanO4FaHh5&#10;4cUlcIpGC4Iw75H5XukDrSBzmd8Ych5BMMjMbdAF7em9z9Bcg6GopcHl26njYqFo8QbfHhQE0I5o&#10;twUtM5NpoqSaRKAs6U0flzAkRxx5dLHz+pRa7gjZ4AdcyibQQHO5Di2OnM9CnIZXI1VzjUjjr9hn&#10;/Us1xsqWdhdWuZTbtqbFij+U7yHaEso3tw6ugnKtFkexxRYStepBLS3ewsvW1+KtsWxDuSnKNpSb&#10;oqwbZdIYGvnF6O5b2iyzGct3s65IyKwTljpRjoe9bIO1gSXgLt7UKLWg/HnfFvXssK3UU+D29VW1&#10;PN9qc+ryDz/88N77H9x3/4PX3XCzuOGmW2++9Q7Z5G13TL49fw5B/rFsdu+77GbK1HvvmTYjHtQz&#10;fcbMe+/LnnQiiRRqqIpYb4PY+Mmnnnn/gw9rfty/KQqg/zWk+mpMU6M8dvwFky6+9Jrrbrzx5ttg&#10;euvtd9WKaQrIyiETuIFvIJvdhfnArCwerLxWQqYvHsxvdMxuC6rcKi+Tnjtvvrcq3HSgA/q7x28v&#10;3uSl6VDOrpXnTzGCLCihBqmAKe5ahUuBWsTaeEWArHw/VYJPgA+IcePl/PxW0bjx8ulnFjy74LkF&#10;YuHzC59bFPeKLX09eyiRri0at1FLfO2qeJOXjYbyXXdPjZtni/drl0GDzz3m2OMnTJx0/Y23OLe4&#10;fzbwjbEf3IzxXpC0NpQD4ogM5fxJLCnmzH00Iu5TAXfc0wbuJ/L7zJ96+lmgg/vV15Zmtziues94&#10;Kpq4UcumQlkZmD/iqibWry19fe+99ul1Wh9ygctIjc70IQTB4E06EECTiNFjJ5yffw/+4EO6HXhg&#10;5wMOOEh06nRgx44HtO/QKYv2Hdu169C2bfs2bdpF+FO3bj0OOqiLP9kXyiDOUK7cBQ3owBrQL7y4&#10;ZNny7GanZ55deNrptT+PsTFlE6IcpSbWe/1lb2fe54yzRo8Zf8llV1597Q2ANsshNaAD5Zivgsuo&#10;BxoKcPIpvS7Ib5uZcMFF2H3t9TdFtVj86//9lQXrkTGuWuuG7t0PdZRjjztB3yB7gXL+FCcox43F&#10;wWjSseTlV998622vFzbgURDrW+pDuepvjSllrPfM77Q96+xzRo0eBzJ0NvuFozD1ATqhLIgAivEe&#10;XvufM0hPcBe2ee75xaoCdIcOnYwD6/HRGtiNHTcxPhQ96eSeKj9v2IievU7XPSAulDoHOumGQOGg&#10;8xvLlpskhjf4joQGliZCOUoZ63MGDMZlKJ9x5tne9us/gM0gHXEfGgoHyotfeOmDDz/68KOPea/e&#10;ffpyeLZBfLgsWvwCTVCDbeC4y69/g5KICVl8tDFR4lLiHgOHBjGNLqOsSwJle8VdestXrLRy2Pkj&#10;ixZvpNKkKCvk4ve7/C5hXQ54gQ8xY8YLlEHw2tI3Vr75lvNnBkyAuMbqYb2N0V/fgJ7sAPeyK64m&#10;QazhxAsvDiEyu156+VUGTaCcJkBRFg0RN3AuW77Cq7FVNHcjlaZGmVz06HGYqII4AmTgM90Fl0OX&#10;YyHZjFgTZpn/o+NrTPT0+yzoBl1lTNAWG/AkNF0Uulzhcni7hDI6L1r8IjoLxzKAihZvjNKkKH//&#10;/fe7/mHXKmSr4qZbbkdVeAW4SF04uRzlcHJh5so2LnNytVnmiGQwCpTXluY0BxINRIayt0xO0eiN&#10;UZoUZVjwW+alU3ueFk+mrDUiFSxjnbhchXJEAXGOciCeDHWsDKAT1gnoKqchVYlvhVigM0WjN0Zp&#10;UpTD5MYHr2f3GzBgYPYsq3PPG37c8X8ro/zLHXeirRT2yquvK5s8EhHsDulIUCZSW9YrFINe21FX&#10;2REr/akWOpe+Rx+iwThLBZkNeYo+Lhq9MUqTorzHn/aQUxx9zHGcL6C5i75n9Qd3/vzSLHg10OP7&#10;fvu1Gnru+UyYzMVUFn8SFmzPBcbrWWf373tWvzP79lMVa9ynT9/0oTPXceqpp52SP79Vh0E/sC5r&#10;SCJ1whqjGRVcJuhFozdGaVKUTX3srakv7hyJm8Ihfkr+zR1BSTJ0ep4WCwJ8g4cOe+DnP37w5z+e&#10;+fP/uf9n/3NfHjN+9t8R9+Yxffsipm3/X1O3/697tvuvu7f7zzvznwW8dbsf6TkDAnBl+tcVRMYG&#10;pof0XYDGl6ZGWTYMYlxz5mypDCLSOXHxJZcjHUEUPNnlV17DnHG7Xl/+9Q6rdtlJvLPLTit/u+Py&#10;32a/gfhG/kuIaeG1X+/w6q93eP6XP39q5+0f2XG7Wb/4ic4A910/+0+14SkxMLe9/Mqr5relr78h&#10;5CA84oqVb4q333l3leTnw48++vjjVave48dtXLS70aXpUHYKFKNNm3YSP0KMp+QCTyVaCetAOWEt&#10;QEydHxgx8sEjDhP3H9r93q4HTzuo09T2be9pvd/UVvtObbXf9Db739t2/xntWt3frvV9bVvNaLPf&#10;jNb73rv/X6fvu8+0lnvfeuMtpJZL85r/cs7LuY94/XUYr8iSPa8gzr8Q+76w7E8EZCNeOWo6lHnY&#10;QPngQ7qFNFPSxGjTHUwBymBIJWLu8hph2RAWztzYl/6ZnbLrpbkJMczpLLcgs+DGAs0AtCrg+0qG&#10;cEbitzJoV2UUzjmMxcKSlf5MoB20aHqjS9Oh3OXgrn/Zc6+2bdvjchnlbIrLn9kYjkJWIi2WXHAU&#10;cRU0EpCqiIt24fO4DkrKIJvQcNBgD6zj68V5BMqvkAuZZEAc+hDPRvr008/EP//5aSYX771vAzZD&#10;XlM0vdGl6VAGsfSaf+jWrcexx51grjOzBcqj88chUM9rK48xCpLyyODjDSLXiCvF4Q3ChJXdbgqG&#10;LF7BnV2wX8ieYXaGMIDffOttOEITpp/nj/xOxTKsQU+s7bMRbUbToWzq23uvfcx+3bsfagLE5d6V&#10;7+AOGz5qzLiJ8QWkSEnCI9MEpEZbbJWJZAYgTzGwXvdwKdmtgZXwlvWmJMFcuKKzgC6FAFxc24uv&#10;5ZXxzb7Jm38zVvnss8/xG9OlJ/rYlkXrG1eaCGW5NZT32adFoAwUNrZX/r1hLtgcCOhR+cOvSUcS&#10;aNQ2N+qSBkYGd377tmWg9+zVW2eMGDlGVyFvfEWsTF4lIFbibXAZ39HfMDJoihNoXGkilM3jgXJ8&#10;hAGLv514MptBmiUXGdCSwPzrPdQjvr1Thi8iLs8fedQx4GP7kNpsBhFhQmPUUN4syoYfetgRhx1+&#10;pC0hbtConCKxhvEtoAC0QLdSrNEByEutER/K0ktdXpxA40oToUxqodzyr/vKsDMu5z9uR5ojAwyg&#10;8TpoWIYVUkgNBeePjMa716++/ho3KfKUqfeG2ZBKyNmM9JpPf/nuu+/0XOgJjwhoFQq8DnyjBMoq&#10;pyqBMo1qyK8GNKQ0EcpyPCjv23I/KHfN7wk/Pn/QgRxPhmI5eBrhrwhIRtETdswWtprNQCn35R+8&#10;Wk86i0mtYhsAJExuEKz1x2SyK/TDRyWghRoSxPGVU7sbeVA2625lXIZvcJli8MtGNKriVxW+hjkX&#10;gUTGPkfBpcVnVGHXvDIeYe/Cw9mS98j821PPgB40aa4DVli0L7/88utvvilz3DLLeHX+lIAIsELZ&#10;xsnJ6UMo436xT+NKE6HMxoUuc3KduxzSo8dh8Q2qMr6IEwmI2Q+ypCA+CkkRiQncOdnC6j2Y/div&#10;juHqMqAX8sno/SqZjowOtWFNbbA1voQeJUBXfwJa2I7BkKRICo0Yloa53Ch3wzQRyiAW/LLc76CD&#10;uoQ0R+D1wEFDJl548bgJF+KXgPLfL71CRKqdLmhclz+RKdKWsqGOT/NSPpJwAXSWfax6D3YQDAP3&#10;1VdfpQ0C67KAkB99o5OMDF3o6LaPjRtTmhRl0apVm2L2zyEGt0mJ33I+bIAk0EzFO4+fOMnMw0Ej&#10;OKxxChYy70iy4c7zxR0a5wwY3K//wPii6cj8t81MibISsEZ+keXRKJ2neRmrP/2MEJd5/e2335Gd&#10;BDTthrUaZCUOTX+K7RpRmhTlPf60B4gPP+IocmEh7hdgyyAbX2uEFD/H4QIajoD2ar46s+/Z8Q1d&#10;Um6BVytHfLEtXUSNC6cWvLW9ZdCjZ4bzPzL5MMsRECRlP6J5lsl3jCTdSZ1oPeuim0l/bNOY0qQo&#10;S0mCyGzGgQd2hi8yIjIzF37OMmoD2uvAQUOlLbCrQNkTXtbIGHvnP1seYbly2b53gBu7wPe44/8m&#10;LHirb3hw2/MqCB1AI3U85kQBNNYH0BhNlO+ZNsPwkh/FBo0pTYEyHQyU456r1q3bshzk2JBH0pyJ&#10;p8LIMmSt5J0hHh+jWLYS00GP1FLBeMCGRDHCOBAWrDQI7H7esBHGBA1RYfQToDlxvWsMCYNJPUhN&#10;poUSjxUCvbReVxkE9qL75gZVxVk0pjQFymgC4s6dDzbvmf04DVx22qB0/k4+GGf2C4wyQPNfm/I2&#10;eO0tcAPfBHHgm8XYCfG1+RT0PZP4sRPgrkKIGwGAYx9B3OPQw80HXk2qeJ1p9aefhVKTFP0dHR+T&#10;8ND1/7GOmqUpUGZjoXzAAQe1atVm7732adu2PcSpsNMmIBLuLgd3NcuRYJOe4BlgB1l64iQziEeO&#10;KaMcpNZn8byKeDKIV0LPAhrykLVZhnXlmRugt1K/oqoOZiVtLGjIipVvmh1Nj9SD6+BV4ih2N/tt&#10;NShLKHi4eEaJBVmJ6Nd/AP7iFNDDSCDOxZdcTgqzL0APGxGTIWgwOlB25iSYgMDUBoZFoJxCh+Es&#10;uAkFW2JfvRUoGyjxdAjiA1mHxmW9K0hTXNhnRgw7ZtkESI4xnX933OI0GlGaAuXpM2ZSiYDYKwYB&#10;68y+/ZwqXJy22QYBnRisw6KBOOS4jLIukdTY/fe7/K4MbjwtJr01UEi/4PyMA30WKEdYtjKOjtG0&#10;ywyhAVL2F15cwl/LuSVEMQ3qqq0GZdlqi/yH3AJlyAKRqXCe5kPyxwUzT04VylCALIjLk16Gcm7v&#10;gEgxE6ARCeKAW3DQXoPOdgyUE9aAo0V6mkxLRIXNJDhSdU2VPUp/0FkYXiopTqMRpSlQZkuZioBY&#10;mO7Qk3+AMrE2MJ2hCf3OyfdYNq5xLVCGRUx9tqePYAKl8R6Y1hP6BsrEx77mSTtGrEF56DDaAuWQ&#10;Lx157fU3MciAnj1nHhYHyhRGelKcRiNKU6CstMrnvaCzGU9Kjae8rWWyGFch5j0y39xFmuECX9us&#10;ofP5I013eS4+dPfddrdXGVOAlt+a4qzp2et0O2ZELs2BGaPHTYQp12EDKKuKj5b+6BLgEjc6EwoG&#10;ZTwg2cU5NKI0EcryEXQOLlMPptUJY6Uku0OHThRjycuvvrTklWcXPIfUdAPdcmnOgM4SwgqjQQMj&#10;UPLdQNz1D7taDpQlliRlt113++Pv/xiOIlm6NUCPmwh3dSJyPD4HxKpVv7+aGKZOn0G74irVxAsv&#10;Ng0UJ9C40kQoa7TpaL/9Wglmw7mZvp1bTICAvuW2Ozkqk89rS99AbW9JB5WQDWZmI7d0gAOxgDVV&#10;hZca6I808ogjj84uZQw5j7vgK+CbIkFs2b62YW+grBLWWCWSFyv9lWho59x58x+e+8jMB2fZseVf&#10;9y1OoHGliVBWtJj3Mt3BFLVlvVSYXETCzTmY1l59belHH2e33S9fsRKvCaWBDEoIhrELrMN1hKtt&#10;SIbiNba0IwlSm+kxdJ99Ng+r3IF0LRsXFz/5DUTm7YrWN640HcrmbtYYl5G6Vas2QiLLKaMVoJmq&#10;CGSE9ceffCJWvfe+c8bwe+97QJdAFtAQKYs1bVkL5RLQ+HvhRZfwCY4CRG9tqRK7QNkwIhrmBlxW&#10;Dy22DbHieaRLFImyFU1vdGk6lBUUBjSOmNbjyhxpvvzKa3r36SvJhrWBL6xnjYGI0WiFUJQEy2g3&#10;V0tPZs2eO+3e+7na8H8RJIiexm1Ht+Xfh7CGCFDbyJVhbSgQq3RtD5r62Fhh3cLz6R6ZIQkyixSN&#10;3hilSVFWzOmRWSDRafmzo1g6uCAplXTyZiTnmV19zj9ptQB3/JVAMrNSBmPiuecX0xO25NH8WW+8&#10;10Oz5jyQ/4YWk3DPtBmTp0yNj1rga19dmCoMlEFsJMlNMuKPGa+zBfkySWiemaNo7kYqTY2ygm6k&#10;mUAHyhGIxjmRAtMagQY3LCACl4BGAMsrygt8B5w1OSWzX2exS2yfdVL0UyViYyttoFrbOwry6gZ9&#10;TKOEPoYvNduIQpHKZkA5CtGAtcknUHbaBi+v6szNVGyAlfkVyALBCBgFXjXRj8hQzjcIfEUGcY6v&#10;ehyOmybZJAXKkI2QlMecsbFuc6kqmw1lxUjvcnBXZwhiEXCLsFO00nBmmY3rMF5xhR7ucVU+QV9P&#10;5EzvqU7TnUmPUpvfuMOEL3vTvn1HFEbkolmboKwD5fSQuU1XZj8816ma7sCXgI6gqqSW5prEGIAs&#10;M84/6MNHxoADM23qABH9FAOCwuqYuAOPqTC7yjXkcoZI7pGz3vIquTcbg5j+FE3ZNOWHzz+sD+Xv&#10;Hr99U9M5le+//57riDGOYmVqRyCg/Nu0hubzH3ti2vT7zG+4yV0QdCDqCWozZeq9euWuu7MnMBoT&#10;kYDoD70C+vz1bKNHMBILFjxXHH5Tlk+P/GXVg0jWQln57JQ/NvFPv3755ZdJFkQuF9kne/Jmc1Ti&#10;bDnKXI63dkFSfZPwtdDj0MPDkss4ioNt+lLzsYhKNcqKfmgyRtcs33333cwHZkENOl6BRRByoSi0&#10;ohTZSn+1TYZpj8NiWOD1VxvjnooNKPFIreJNqdSCchRbNzGpt+oS+Nb1yN86UY7yxejudhZNMCtu&#10;XeX752em58l9N+uKYm0dZR0oVxV9pXbS8+8cG/CMvfVDeVvZsLIN5aYo21BuirIN5aYo21BuirIN&#10;5aYo21BuitIglNnklJ5sixS1PgS41rIOlOPBoBHb0r9UVq965auLTghYav0ZiqpSJ8pxkVSorli1&#10;rdQo4A6UVi99olhVW6kdZfs0sJe2FYV0gKueqxm1oBwQN1x0thUlpLUuRteCsq23qcQGlFDq4s3a&#10;ZR2z32Ypq1ev/vbb77744ovPPvs8vioddx6lyL5/Uylff/PNN99++/3338c3JjdvgXLNh+IrmxPl&#10;r77+euFzi26+9Y5rr7/phptujS9Q3lp6Uv5dd0+dnD8pf0r+0wNTKw/IT9/MTnFf/jhFEW9jA1uK&#10;mQ/OevW1peVvVW66EpNh8aZUNgPKMx+YdeFFl1xx1bXxBeBbbrszML1z7V8fqEI2Pboo0Ly/8lT3&#10;B0qPdH+o5oNA87Cc7kVSyab73QGlVr1tUpQ///xfo8dOuPzKa+AbtA3mBsRVKAfQIoCGcgSYAuUC&#10;6MpzV4vX0qNBISsyoCtPQZo7L3sisz89/cyCok0bu8gqatK56VBOEF+TP9oMyoEvwgIugyx/kmfw&#10;saBh5ZG0AVA8KSoeFvVo6WG/Ip4aleLJp56pWo5Xm9nYXqrdRHcVKZsT5d59zpxwwUX0F2fRs0A2&#10;fkajQsM19CxRUlQJQq19IFIHpKemPvX0s+nBXOaA555fvPiFl7LHmOQPETB5Fo3bqAXKVZ9abUyU&#10;63ke26DB5/Y546xLL7+KBAd5QQk4r0ln00JEwjpeY/ivYXoOcQpYB9zxmigPbiwW8Rw0yIL75Vde&#10;zR7w8N77Orto30YtUP7m1sHFm7xsNJTjGb91Ad2+fceBg4aQC3Md5aWzAajZjNR6DWQTysHoBHHi&#10;cjWd898rKaMcwhIBZVgDOklHUPvFl5bE11fx+qUlrxRN3HiFmVvHvUUbXNLDlGsCPWr0uAMOOGjw&#10;0GG4TDHQOYDG6DBbMaEFxMCNV5Jty5geY56M0E80vRzx7UE1k3tdklBOAhLqkUi9aPELr7+xbNWq&#10;97yOHjO+aOXGK5sQZaUuoP+y517d8q+sXvT3y+LmthzoqcmoBZ0T0DYbOXrcsPNHHnf83w46qMuB&#10;+a/CdOp0YPqKipHRrl0H0bbyqzAWunc/tEv+S8o2CEZnEEesDXSIxtvvvLt8xcorr75OBlQ0dCOV&#10;TYuyUivQe+6x5xFHHg3lSRdfetU11yMdPqIqRmco51xOKENcN+gMhqRzl0PiJuUT/nYS6Flsu8fX&#10;HSwYGWPGTQyU99+/tb7UK7DWJWf3GxDSXJPORMNk+NKSl+P5wDpbfxQN3Uhlk6OsVAH9z39+CuVj&#10;jj0eyhdM+ntKRuhA0DlxORSZyELEmUN52PBR8XV4VZGC3/zq14L+6Kc4hK4aOGjo0ccc1+PQw/fZ&#10;p8WAgUNOObWXZUMHvmXRoM5sXBKNF7KfhMm+CUfoe/bqHS3fWKU+lGv+bYNLGWgIYhkyQnnihRcj&#10;YHzxJugs9QiBDpRx2YyUG61ltrzksittpktghINkxPaYrmZI6QOznz7gXk46uWfr1m2llMzMiSed&#10;0qPHYWu4XPqxkkBZVaQ5fhXFn/r1H1i0eyOVJkJZSUBT0hYtWp508qlDzz2fX4bd1dfeYJqCnamM&#10;dw6UQy6EMzf7v//BhzoD8f2VsDAG4N57r310DFlQLW9gjd5Sz4hRY/ufM4gcW9aRfc/qr1NRuB6U&#10;GWfS7FhqNmiKRm+k0nQoKwnoPf60R8/8S9JQRk8TjjEOoJgGiQZwky7H80GEnoi76vHXfGWM9zqt&#10;j4Tid/lDBPDdW5TUDfG4BfOkLek1jsuA1nC5pBhrJsCKNBs6dkkPM9oopUlRVhLQXbt25xmg/PdL&#10;r4g1kWRDGY6hFcICgxUok2/bk2+bMcsyNxMgwsIFTGo46+xzzGM8nPExYuQYKJtIbUxD6AbvnOEb&#10;UfpJmOAyCoc0Y7RdNso33FNpapSVwFQYxYZzegsXp0cBkDE8MjqLd99dFSg78zPy33swp8loaC5B&#10;MAKgz4GEzTA+iLKBYnalS6ZTdZowrZ8y9d6CyCWUyxPgosUvUn8zgAbo4KK5G6M0Ncqff/4vBiMh&#10;WxVQS1wOOkNZYmbyp5hvLFuOv/TENiLlI4AOiOkJFiO4DsBf64X1+vLc84bruXpQrkyA2XN1mOuN&#10;m5s0NcpGpSkr5quaYRqEHTENfOOVk0O0+LIqXLgIK2MORPwQkGC03U2PCWjBj4ObFRFh45Iu10TZ&#10;IZa8/CqULZ+/UX/fr6lRBqJ8gbWqwjdit113A5lhXs5KYgG1GeTsOkZ+OckGHKEAN+6Hy47sXCfx&#10;i3Ft2vrop7g+VyvKSZrNqCZAZAa3HipavDFKU6NsrjdfVYFbjhANkCWUE9DwFRnQpQtGcamouGBU&#10;44IccL1icUQBcQXlKpthrFAnrtl0amQULd4YpalRRuQqWKtC9pzTeVrZMiNyQJyuMtd+TW5tlKuu&#10;ya0hch0oh81gDWFdvh7Q+NLUKJv6frXz/1YhWxVEltqSjQR0Q1Gu7SozlAPogLgMNJSJRkI5bAZp&#10;hrKDFi3eGGUzoNy9+6E9e/Xu3OWQKnBTcF0GLP9AYSnvWkBXPscLlAPoNRBXwsrYxoK3STRq0rmM&#10;MmmOXyDHaHWmx9k2vjQ1ygxGj0MP52f79R8wcNBQcFdBHCF548BoNBeB1OY00pwYXRedhWXdYOOY&#10;EnWS7RPQgXIBdInLAXTYDBAL9P/o44+LRje6NCnKP/zwg0wByqdkD7HpF08OGpI//fDPu/+5jPLY&#10;/AePYM0Ik2nzYTIMeB2kBnEibAAdEJs5bR9X8Q0InWQl6WiINLMZpj5hA0lg0e5GlyZF+auvv963&#10;5X49ehwWz7Hpe1Z/QBeP2Bo6TEi7A+Xf/WaXMflTrhleFjiusaUvZ//txJMjZI/i+BNOFPGIjHho&#10;Rno4RjyvxHodUxPl4HKZzmwG0ZCe+JOuKdrd6NKkKL/3/gc8BpRBQyt69+l7Zt/sydbUA9yi/zmD&#10;zhkwGJSAxnECLe2WucVTmOOvNraLsNJr/FBlfJm9T5++vXtnX3s/7fQ+vU7rTZfityqPOvpY4wBq&#10;YTnKk2HG6Pw1MXpB/ksd3hpDRbsbXZoUZTN4q1ZtunXrgXeICQVwxPfTIyAF93gFXE72AfRk1Emn&#10;3vuz7Eco79nuv6Zs95/i7sprOSb/9Efirjzu/OmP7vjJf9z2k/+49cf/b9i551MPSk1hCEs2Q+YO&#10;BOjJ6iV2A5qls0ysinY3ujQpyuYiitHl4K5H5D8Jkz+FJXue/cmnZA+wF6fW+DnQXqdlj8W44PgT&#10;HvrFjx/4+Y/Tz4GmXwSFvteqnwMV+gDWAfSlo8ZKuyk73cDokPJ4rRkxi2rqRkz/mhRlrDT7dep0&#10;IHyxNX8Ue/aASZErRujGABQWuBySkn0KddLJz+z8s2d3/tlTO2//+E7bz99pu0d33O6RHbebt+NP&#10;xdwdspiTx8M7/GTWL36iP3QDxBEc0FeOHmv4mwMRlhQQYq8RVMIr/mYZdi7KDMYby5abAAFdtLvR&#10;pUlRPviQblDOn4HYE46Ud8SosRMuuMgUhzhMxd8rP1AiGAzznrj62htuPOPMt3+70/u77Lxql53e&#10;+m32u6tvrP2jq2Lpb3Z45dc7LPnVLxbs/LPHd9oO3LDGbkBfPXIMlYjLFJyDkEaL199Ytiz72dW3&#10;l+c/a5J+b8M/QG/ExKRJUd5nnxbigAMO4gHMfuYuvmL4iNFjx19wQf6jqxdfcrmAdQCd4L5t0OAn&#10;dtr+pV/9IpANWJf9dkdwv7vLTh/ssvMHvytixW93XPjLn9sYx2f/4icUBqNHnT8Sf8MLA/qlJa/A&#10;GcqghDKIs09Vc5TB7J9FGeDWymWJH5QpxuFHHEWRTXc8AyMxqvKzfiBOXE4QX3n1ddffcNPMo46I&#10;X7e9r3vXaYd0mdap/T1tW2W/bttmv2lt9p/eZv8ZbVvd167VfV7b7j+j9b4z9m95735/ndZy7+mH&#10;H0qRSUEYYdkzoOPGuGXLV4A4/+S6wFj433ubye+Ldje6NDXKocuHHnYEaWYwqHChG5UfT7w8/zEj&#10;yKaIxz6Z8WPh+vyZT9KNPFWZhnHmMSaBvPIGC/MfSov8rRxQi1cQ42mB8co34QvTEAtyIRLKpsr4&#10;eY3Gl6ZGOX7fD8osM/8QosEUxweA8IXmdTfczHiVA6xCwm0SEyC+7Y7Jd06+R14H5UjteK+4Rswv&#10;BprxWhVliIEL06THwn+WoUxV+I3PPvu8aHrjypaB8qixdBmRsRWmwdM7KjeKl+Ouu6dGEAFELlB+&#10;YBZEAmhuIeicY5p+QLgIEOeKnP0SNpTJBEzzCe/jj/NfErYAcPphSxWCu2h640rTofzDDz/s8ac9&#10;+GWz32GHHwllihEojxw9LlBGZBDD9+783hcIps9EIqZVvuggZlS+P3J//jPNXIT8ItIKnixDei2g&#10;s2XYBZNBXGFwhm/8hJcAtHXQp9xUiMgUrW9caTqUv/r660D5wAM7m/1Cl2XJdBnKFAPKNBfKqCpP&#10;i4twsrWUL4hIGbLkLc/f0K3qMlBc/Yn8jXrkFyVeDKUGNOxgHBBDE77xqzvxO0fCMtj9VWeoTecV&#10;rW9caTqUCWFCWe4XKCddHj9xEoNxVf5jZOQiriwnlAPTmtlwpBUwjbQi4un8x7BjIcO68mvvuMy9&#10;hRyDOH4ZLcBNxTLoOQ1bqv/W2+8qWt+40nQo4yCU99uvVefOByeU5SYSP9ndmPzHsPk2U5/5reqy&#10;MqwBDeWMsBW2Cjg+m/8AK9qCMi6nCQvCGn8Kmc4nvTUQU4ZE4Sjpp1f9iZSgvKOYJ4rWN640Hcpj&#10;x000++2/f+tAOS7LSaDDMiczx2YE0BhNOjKBzrFmJJL4WimRsXtxkTMPy737nCmN1BMwhSuPAV+v&#10;pJinyL7TkN+mlCBOBcQ1UTZKNtYFo6ZDucehhyeU6TKUT80f+9+v/0Cigc6j4XzhxXQD0HwxswFr&#10;YzZ4DT55eVw+rifi7ubj8weykyNdVSXEMdHVhFixnFA2Qxor5omi9Y0rTYcyfClGGeVTTu3Vu09f&#10;EyDROPe84VmqPW4isxHGmUajktee+e1YDYy4eI/a+cXVU40VA0XnmfdAXKUSSgFwXrz1p9BlfQNl&#10;PV20vnGl6VDe6y97Q7lVqzZQ5uTQDcqn9z6DNBONjM75z8sF0BhNPfREFYjliIvUKklxVOXDEQvx&#10;/HBAq58cqU3uTjTqglixxnyYZj8om4qL1jeuNB3K5EK0bt02uAzlk0/JUEY3ojEw/8GjDOhRYwEN&#10;wSpMRaa/OXw0YdDgc6k2/xBZnH+0mJIygjpMLwpHsbGucghmEcqGiAhAq1CONVAOJ5dQ3ihfHm5q&#10;lNu0ade5yyHOP5go/SPNBDS/1pz9klGfM86qAlcEMRlqecTq1asbcubff/89vMyo5gP7mhjpPg9D&#10;gjgHc2OBbqUEyskvJ5Q3yjd5mg7l+NXxtm3bdzm4K6Lho+FMc/NL9f2oM90APUQSuJbhy0tIi410&#10;E5epSbYGlG++/ZY14/DMjUIq+NjjT1oDpuJ4pcL85UD3BTouQ5niM+CBbxQQO4Td1Z9QvumW22ut&#10;cH3L5kT5RPNf/gMP+Es9i4krIsfXYGfCVr751rLlKykDiIkm12H4y7+tQW3TFLWVEwvQcxCsm7S7&#10;6hIE+vOCgCbQMa8KVX355Zd1oPw6lJmcN996u6iiEaVJURbt8p/PP/SwI1BVYkKaUZU6g7WMMklh&#10;jSVskSIzYWSXEZaPyTXIcX7t7YXI6DA9XZqwJR9m1Evoaw52IEJZBMoCrwPihDJDLXMJlHWDPit2&#10;bkRpIpRRKVDGZbNf9iz1Y45DVdKMzmV8wyQ4SYCC1UnKlbO7ih7MbhGKixWS7IjAXZImCYQ70ImG&#10;6RBMKIn7ZjMELxpRKVOnz2AWy0AnlA0FKBsW6nHc2+6Y7HDFbo0oTYSyuYhcQNnsd9BBXbp3P5Qg&#10;UGGiUYYYhZkHYIKVbj40a458xKlOzy8iWxnX4dI1OWsk7uAOoNE8z/RoyUpAwwtq4KvJa/1RBpov&#10;BrEuIf1GAwkyPnA5Pigo9mlEaSKUnUN4DE7uwAM7d+3aXZJNmkN/E8TmwMlTpprN0I0mOnnpNaCt&#10;vHPyPdanC83pcpK0e87cR+PKclzCpy2R7wXQgHN0QBtPStGg//s/28S11ghokgv0r0L5yo3xw+5N&#10;hLJpKlCWlXTqdOAhXbvDNFFYmA9ZZnO63Do+f2KHmV9r2KkU8XGJk4/r94FyJiTY/OTTzzy7MC6/&#10;xYULEyClJh1x+e2rr76q+oTJn3i7BDTxMbtqqhlPrqhCBxo34cJi60aUJkLZaYM4rsl17HjAwYd0&#10;MwEmiCFOOrBGynfhRZc4Nyx22sxARHivdHEjrmygOS+RXa6bM49AJ3XGZUckEXDOrhDlk2EAzVGU&#10;pQO19YTjJqCzxO+996GsEhVqyUb5Gk8ToYwXgfK+Lfdr36ETM5dMBcUQsmqsiW9UX37lNfI0uhmf&#10;Z6Nb5GxQqB3lfFbklzPRWPCciSsOauwDMS51gi+AJtNVQNsxoaw7oWwUSFtQ25QgFy02bURpIpRN&#10;VoFyixYt27fvKB9LcsxvnDdsxPARo4cNH4VWbNbECy8WcJ908aVx/QHW9aBsApw7b34hzflXUOOg&#10;JKKgc+WCJ6CJL0ZX3QFOixLQi194yV5mUZOqY21NKONIoLzPPi1Ic+AbEJ9yaq/852YHkgt0lgeL&#10;seMvkKcF0EhdhfJ1N9wMfcQ/97zh1DxuB7Uw7PyRusc2cOegqTCzAWXqTG3pBqDhnE2GJY2OKTHp&#10;hmPRdFgbIdDX/bFZY0oToQy1QHmvv+wNWQYDxHwxszFg4JC4+i6jA5NwYoCGOMigCX10phtjxk0c&#10;OGgof81oy2jSnYxxQc56YcHKcOJwN3/CC85QDgcddA57lyzH1998A1lUiAmAwzGL6iodtlG++NdE&#10;KDvhhDKIQ4ulJ3FXJ9oCl1MWQ889n3TgKZQnXHCRgDhwwQe7CBCbLVPkcNeFePabl6o1Q9KNUOeg&#10;M90AbgJ69erVLHkAjc5mUVpkvtWw2KAxpYlQds6BMncRotytWw/Lcc+ygW/I9+ufXTCKC81QFiNG&#10;jgGQngDr8fkN92WUK+BmEXBbHxuIygbZ7ftCBqRySTmgoRzTIKBTZoja1iRXg8VyIrzWttigMaWJ&#10;UAZroBwJNHfMacQFI1PfWWefA+640EyjoTwk/7KJDgg+BmT5RY/qG8stE5zTe59hTPir7rSZjQGt&#10;V4CbesWCI1J54gFldP7iiy/K3s4CrQjRoFFQxmXNiL82pjQRyvQXynvvtc/++7du27a9CbBduw4g&#10;ODeHuGev7Jc54RWfTmWMHnIeBAFqPfjgeGbl2z7Irg8IC5bZPYvzhntrl5gJ8xufs58PBXeAGxdR&#10;HU6YD1RLhaEsgtGhGxaeevpZ++oqx502/T7TrCEVp9CY0kQoH3DAQVCOxI+T4zRkJZgFL3DAAiJO&#10;L79xYAgcqQf0vbVgeoQgKHG85k+6i+xnxseMt4bryhzh+SOBrj/0WUCmfvgaT4aRVxODtzxfAC3K&#10;v/6nszVGROa5NWUlUj4od+5yyIEHdm7Tpl3Lv+7brVuPuO0e15yzMY6zRMMIpcUwEvoAVa0RsEv4&#10;BsQBbha5+RNMSISVEA/lMQJgDTUCAmV5pg42NzguI0E6WA5Ah25we4aCxggqxDVuTVyOy55Svg4d&#10;OoE4+4y1yyEYZ2BmSeAxx5FOJ8ZXgCaQ5TTAmr3NlQFJAZcgLrO4JspjK2Eb9Dc4cl06HbKABjE3&#10;KdBcAgJl8yHp0E5z4D3TZuiSHOie5sCtCWUGjiIjcuvWbakzd3HQQV2MaOCaCQ1hr2Z2SCUEjVZA&#10;hwQHkRPKBZfzz/EiHZdTyANnPjAregj0CWjhrarIPUV2REB3736owSTIUfLRINZUoOsSo8o4g/LW&#10;lJVANnuIYfuOiAzxQ7p2RysWwryEU84WNKzx+ImTBEbfP/MhsII4U+RhIzI5HjW2zGXb04Hdd9t9&#10;l1//Jp4OZcFRAEQH7ALWjNTjL0hhdypkL0DTDROyZoD7zsn3cB3SFow2DUoU7WhjR9nKMuxAGZ0t&#10;QJl0MAOEz1zkbKUnF+bPZfEqq5YU4CkcQ5oROeQiAspWqgesfB401WPKQljTKbgdRSdlmnP+yIzL&#10;FZR1nt3NrrY3E+hdQ0pLvGU54uodOntl5uScPB8u6/viHBpRmghlpsKk16JFSxALsKKb6Q7KztOw&#10;NeqFZBrW6IzIxNQ0GNYioQxiA/mPv/+j2iwAOrgcC3/43e9Vu+sfdt1t193mP/ZEBvTwUWWUM6BH&#10;jtHBuqfo4PxDyHvvewDQNJpumA/l1iRIcHLy0uIcGlGaCGX4shkIKCwTZSCajpyq9ASycW0Tiy1D&#10;JIicDFyGcq7Lxjhl57hJeSBbRjlCn1nDMmK0fQ38MsoWrGQkSJZpEJ3VqeYXXsy+0/P2O++i89PP&#10;LIhU21ThuMU5NKI0EcrkOBE5PpSCoCkeygZ4XG9zVqYyokEugJsZ57VRRmR/giPFKMNahbK3oPSq&#10;Nr1F0wPlBDTcVR5H79atB2kmOLhP0F9b+jo6y020R6Dz1nS1aN+W+4UiC1mfJIUaOE+ZmDErkb3+&#10;xlu8gpsuQwGOGZf55RLKDBblNSYIQhWsaSHC+KAeKi/UuQSxiF409wadoWxBbv3Ek08vWvwCOj/6&#10;2BNxNUM/cTjFOTSiNBHKicjCNIjLQAyUAWeS4du84g6UcRa+ZcWIlM/o/v0uv8O7hG8Ct7wcb2mu&#10;UaK2hHICmoWAPh/JFOOySYJhd/TZc+Y9+dQzS19/46FZcwJlCoYNxTk0ojQRyqHIIPaKaE4MjjFm&#10;+ar4TPq2OyYTjQLl7KLEUGeISjHqoWwv8JHdhGlEFcrxqv8cC6a1omylzNPgQGSDycas97Tp982d&#10;N39x/g3sQNmEbAIozqERpYlQ5jFEcJk9wEpmIGY/pzEt/z0crzfefJvZj2IEl6FMOsL8Qpn3ou9G&#10;d8I0ooxyCiOmY8cD7Fg/yupkchg7x73ltjvlNQsWPHfX3VMDZSt1bXEOjShNhDJTEfkIflEP52Za&#10;lyDISqiHc5v3yHz+afKUaejD5OaXe7LHDZSlWcqL6TDFvjKgVVwWLLBXmmAc6J4qlDNdHjaCEaQY&#10;8sBu3XpI9K0HqyFFnSUjgbItdVVxDo0oTYQy4sQEGLoh9XLOslgkYjkMVYL42ONPPvDQ7LCo0AFx&#10;SHMSDT63zxlngdLbBGsgW17w2q//QAouT7FllgFWchNQeo3ZNWY/KMetIACVhlAt/W0qDs9jd3N1&#10;cQ6NKE2E8u133m0uCsUANApLrqDmPKkH/i7Mf6Dl8SeeumdadhMbpufSXDzSKBONfA60vWkKlDYI&#10;ZBO4aZmsezUCRGaWq1AeN9GwULOcSB/TK1OflbpEk7BYA8LwCONAs4tzaERpIpSZ0Fat2gSXhRnP&#10;bAM+Y5aXcrbUUFJg5jH/OFVwwMhEV6YzkTUm4AIjgMIdDcsoy+hs4O1pp2dPiNETBZErKAto6jNi&#10;YuPjTzgRxIRI5QClwg4dty95NUmcdfY5cpbiHBpRmghlJTLsCFNKNqGNGmsCzD6dat/Rib2RPa0i&#10;+4ieozJaszlwyHnAKuhcsXR0xqzFYwWyTAKvAqlwINJreBEWCgDiapQLIg9Vib1OzD8ttP05Awar&#10;WUJEMbjJuDNPk+gJ6ShOoBGl6VCWFht9cgqvAotNZeDATbO815eWvPzW2+8sX7Fy0eIXzYfIHoiE&#10;bhRmIwcaYamqyRMuBj66CahBlpvWN4FvNcrjJhITw0LPQdmOdlGP+mmXmikGT8nqGE8ss7favGLl&#10;m8UJNKI0HcrwNdHFD7cIKCOsE6bRMGJCgO6U4mZAOdj9Mx9CWJhCQcAuAQ39nNTZ53uQIjgML4Kb&#10;9AhCYvFaKOdX9O1rTKiNwdDBsLY9Q2JHY8v0AOIX8+9imicICJUrWt+40nQow4hoMGG8ETPLZkQC&#10;Am6jHtDSboN01Xvvf/zJJ+++u+qlJa+QjpiCMFp/VAFNcOwuwJeBm2Ltz00CaNsIu9hdbWDFX5uR&#10;GiJucDgKrUD5D/PnFtEu2aMppGh940rTobx69WpEBrTcD5ctwBdbjVmId8uv2tBWmojOcR8x9TAl&#10;kki0Cg4W0lFKu6tRrvHpVIby+AsmXHCRGTXoTDRUYmOirA2kA+g2M93xywylwHTtvPiSy4vWN640&#10;HcqKeY9oMM5Gojj2uBN4JuQy12efePY4zCtj52wxGtBolV2K/OqrRx97QmI2MX+8fTYZllzHWkDD&#10;t8RlFAZuXI/3yoZbic7C9kwhqwNlXNZ/JF432FLHkw5jDhWq7nfe4NKkKMNI0019aEIfhMkKX5wn&#10;YWU2oBy8Hj9x0qpV73308ceAfufdd9mP5xctNilJDqVk4AMxoKtIHRD7q/4AFgUg/V4tQ9nK+MTL&#10;vnGbUqBM3PV0VEvEjBscl5FKVot2N7o0KcoK04bOnTodiLlH5d81k7AAiz4CmtMQ/JNXf33k0cfM&#10;hOAGtInxtaVvsB9PP7MA3EwIxOm4XDGuBVswCFCeG1Pnrbff5a/GCqDjE1jdSTpMkmbLQBmaJk+i&#10;DFxt0Fu6iuIbT9rJZhSNbnRpapRxB50xhVxAVmogQYCRU3XO/AZwI+QLeN2zV29mI76QY0ayYFbk&#10;QJ5d8NwTTz796PzH58x9dPbDc6XmcL8v/1UC+boOADSUJYrmTzyFo3GjfscNlHMi96S/YMV0k2Hc&#10;pWc8mZ83lruI0tQo//DDD87B1AdTCNIKkw9BNJzjdhMowDeLo48FigW8th5STz71zAv5Y8swesHC&#10;55FaRo7vgJ41uwB6xv3Z7zCaxO64awo6gxh/s7s+8tulE8qIHIpM5THdocFtHtbl/I/m6Z6ixRuj&#10;NDXKisnHeJRYO8kIvtVIJ6kBNKLBAiLlADclgRfUIIi/2XN18ufcExBvH8x/s3X6jJn+esVV12Io&#10;I5ztWLkjPaEcRJZ2shY4Dllb6mwtCYg3oiJH2QwoKxSDq3OeCWijlYeD4Flnn0MroQALpANKzQB3&#10;qArUgpVGhgXbR3+UkRWZ/oj8G95B5LjiwVfQYvgK/WfQxOTMRBYN3Uhl86As72AwMDqhLOgGVfVK&#10;Ip020YQ1RALuiEAZZMHKiLRe1ES5UPkcZRuoUO86RHg7x4Wvw8Fdx5NjOUvRyo1XNg/KCkEENFIb&#10;rQloNgvQTCtHTCXBAevgaQTEBcigmYCuHeW1sbbe7ljPt6n8siuuNm4cGsQiIN4UWhFls6GsSGEB&#10;zdLB1wkH3IQyPnYjrHSTMSAg7BeAUDvYncANmgf0sSyiA8rhT/lkezo5IhE8H2vsWAGxMKpohXQp&#10;fQFi45Z1oPzpkb8s3myaErdvcWzB5QiKyYexChIEGQSsGQDrE9whxIG4SAu1RuBrZMiqqQSfR44T&#10;vgExIpNjGVDRrI1d6kP5m1sH1/yB/Y1ecFkWwKXCsawekov5jz3B81JPuZktmRPU9ieoQdwwz0HP&#10;vrQT0JciW2kbgsvAkFrkZWNkKETJ7jm+2RPhA2KJklQ+2rMpyud9W9SJ8vfPz2wClBUQd+vWA9xl&#10;lAXjwZYxal5lbhJlGdrAQUOQve9Z/dETx+msCMER+du+/kQc7K57SJCRIUCce4niufs4zrfFpSuz&#10;cdGUTVPW8Qv6TYOyYmjDWmAZfMtwE43JU6bKO6S8koXsQ+78Ntm4lGEqE9gqLJAF6yXK0hziPnX6&#10;DBSWeZMd+EI5OgPKpoTs6xcdOpW/7rCJChhRtniTl2qUv526EW5Gb0ghmmG5zGxllFOAJn5+R24N&#10;8bvuzj40kt1J0AHqVR/gbKTaasvU5oKLdBvK0w0pT/56NvthMhAb5TO9hpSaZF0L5a8uOqHJ6Kx8&#10;8+23IA63QHZDCspAe0sQhg0fBVMom8rgLp9G9njSg6wvv+o/JDJmEcjmEGc/gGK+Ba6ZYKM8xKUh&#10;pVYM10JZscUPn2/kXKj+QoVjEiMjYIWR19123Q3uAXRVlHU5rYFyx44HVFDOIFYb6Rf+WhypSQoA&#10;v5t1RfGmUqpR/uyUP25qP1dreXDWwyQiXASk9txjT6oKIEBbSNQOTGOhvBLKUowgsu6h+PyiKXT1&#10;6tXFAZqkfH1Vn1rFoBplxXZNps41y7LlK/mE+JS64iv65pGB6zWWY2USCtG5yyHEZ/SY8fFckqYv&#10;q1e9ArqqeS9KLSgjvK1XL32ieL+tNKCQWaB9Mbr2CbYWlJWQ8G1AN7AELyUjxfsapXaUlZCYevbc&#10;VpSgsKhfY+tEWUlVmBK38bqqBAsDnGJV3aU+lKMQda4jatwW5QB0gdG6yrpRLhcTqAz93zlqtRDr&#10;LOuH8rayYWUbyk1RtqG8rTSTso3K20ozKduovK00k7KNyttKMynbqLytNJOyqai8eukT304d9/VV&#10;ff41pMPnfVtUXcjaFv9W8emRv0SDL0Z3/+bWwd89fvsm+uR+41BZ+zS06gQiPjvlj04Dp8tXDrfF&#10;v0+EnIkqYkRYX/OWig0rG07l75+fiablZmGzZjXx3TLbylZa8Cc+vS/zpzHkWW8qcw5lw6A1q1e9&#10;UvxtW9lWNqhUkWrDdHo9qBy3dEQ0cgBtK9tKraXMsfUldIOoXL4RY8NGzLayrTS8fDt1XJCNg224&#10;Yq6bypx71MuhF6u2lW1lExcMTplYA28v2vC0rzmVH3744bvvvvviiy8+/OjjZcuzn/h75tmFc+Y+&#10;Gk88iQdu3Fj6YdKIW2+/S8SjTyLuyH8IXcRPxN51d/adl8lTxDRx9z3TI6ZMvTfFPdNmVC2I2Gba&#10;9PvKv306P/8Zw0WLX3zl1deWr1ipqZ9//q+vv/mmib9j0JQl5YUN8QL/RlRG1nfeffexx5/Eucuv&#10;vEZcmf984nU33HxD/qxt7LzltjtFYmf9pAz+ianTZ6BdFvfeL/BP3Fv5TemI++5/UOBlhEGSxYNF&#10;PPDQ7JqBwTWjapuihrw21cYjb4RxuGDh88uWr4ifvNl6S2LzOm/nbuZU/vbb72bPmTd2/AUXTPr7&#10;JZddGT91gLj0NWS1zNoycXPWFsQtC2o5QkEToYPTa2hdYXat5A5mJ3LXxeyg70Oz5oj4Bq9XMfvh&#10;PObMKwflxmCvKayM5w05kNdVq94rcNmqSlzcWOeX9ZotlT/99LPs8XLjL7jo75cFg0N9g8c0OCJZ&#10;hWBzTuKMuElra6VgFf+qaBdsS1HmXCIZzom58+ZXxbxHitdYiIiNg6bxGpEqTJWXDyHiEKk2LTGu&#10;tHATPQlkE5X4Tp+o/9sOzZDKvOPoMeOHnnv+BDS+9Ao8vvb6m7A2+Ep0kZWUBlMTRwtq5rwMUgYv&#10;02t5fUT5r7GQIhhsYY18Pjw3US0xL9E0CPfIo489+tgTgi2OB44+/sRTTzz5tOCSUzz19LMRTz+z&#10;gKePeHbBc2KBWPh8inhGu1i0+AUm26uV6jdQN9d3TTesJJtRzwWN5kblt95+5/Ajjurd58zzR4zG&#10;4+tvvAWDaS3uEiTEDU1NUppN6BWXmf4UK9Mar/E2uL4mStSvSXRRJ7NT1FDriCB3FcsLrueP0Ssi&#10;Z3zwO9G6IHTOaVQONktkX31tqYz2zbfeBpGFyBm2Fnn+Pn8ijqjna5RbIpUxb/sf/0RYKFY1rKxY&#10;+Wb79h2PPOqYfv0Hjp84iR6zE9xwFZUTBb0GU6lyyHNw1wbJS6Q1KdbQvRK1sjmROF4Lp1GDxGUq&#10;I268pghCB5sjsDlFsDkIHfpdVm7kDn4jNza/tOTlpa+/EU+nff+DDxHa9vDZWtgcn2zUc0V4i6Ny&#10;kLgcDST0u++uatGiZYcOnf524smDBp+LypdefhVrwQpjc/gKE2sQOpgaDE45mbeJzYnHEWvxOJYr&#10;g8FrikTitBBUjoWaVEbcKjbXSmUMTtosYgGPCzbPfzwZkppWJAiNzYtfQOZX6fE7kHrvffHKq69B&#10;48KLLikQ3LJL3JC0NVFZGThoSBWbRf2E/ubbb/fPf9mnc5dDTu152uChw+Lh61ddcz2PwSjHlQqV&#10;FIROFxkqlxoSm4O7idbBYwz2VwODCx885LxzBgzu13/A2f2yx63Fw2QqT0YpHrOUHqiWHnkXD9JM&#10;jxeMJzMVD8zMn0N6RP4zyj3yX/o9+JBunTsffOCBnTt1OtAZ9ezVW6qKuGVCJx5nUXLYdclz2IzX&#10;lr5u7sJmfA6bccGkv8uMCxy34LJVUjnKehHa+r/suRdVjmc6Dxk6bOy4iXro8iuvuea6G4PN6YJx&#10;TuipcZmifKWizOYqeTYRx5P1J118qb6fMHFSl4O77r3XPvEzCq1bt23Tpl3b/EdYRPsOnbp27c6y&#10;Y6fXeNh/vGoessbPhthrzz32FHv8aQ8Ry8KA3G+/Vsht+3g8Zzz0rl27Ds4Fg2uxGRVC18VmwT3L&#10;/Cjz628sYzPefid7Av7zixZDxshkogsot9SyFVM5SkMIvXr1akxCAuTAAOpIlUePnYBz+BdX4rA5&#10;XUtO1zGCzSHMZY9Rk82MRAizLe0y7PyReEaDBw4aGj8zYfA4KKIbLXfcNcVQcVCW3Z+siQHj1crQ&#10;cg0zPMi8wcbcY3YE4hoM2GyZwJ908qlk27HoNJE++pjj8LghwlzFZpGEWf63fMVKXhmVvXWappot&#10;X5i3eipHqZ/QLCBJRuWOHQ8wa5+RP/9X90y88OJLLrsSV9gMpKlic67NlatyJYMRDE7hLU5QL5LG&#10;bmLDwucW8ZdMhfpRU83CIYwZhhjPEIsea5L1KIWp2IlMhPw3v/p1bKm15NxBtWFk9gtPHEj2jEKW&#10;A2upMjkfMXIMM+NALAoSU3QirbWJzWt4XGJzXVQOYXYKLy15hTCTYcEu8+Lawwt9+eWXgeeWWTaQ&#10;yuvcbbOUugjNS2CG6Z6tZEZpHiqPGj1uwgUXxZOEQ5ivu+HmxGZmA5tDPrOLGyVVTgyOBUZZ4k/G&#10;dDwlCzG7+tob+p8zyCBRid1pvAWBMRIsYq9hLEG00AJhFpaNIqPCYNAMb7UqmETRpapO0JTCOvMS&#10;/LT1xgxCMwDMtzVGhZWhxzFmqqhMlWv1GEHlZ55d6OgvvFgIszNyav6kVfkjgacVQG+RpVlROUqt&#10;hP79Lr+jZDyoNMsMbloPKps3g8rxzOCq2y2SGSB1ZUlOPBYosmrVe++9/8EHH370Yf5rdJZVxTyo&#10;NvYVMR5wFFVwWpNs8PIrr5I9DfDWEb2OnzjJSrqoBm/RDr2MBO1kh/z13GEjnAJz7FXbjD0Ty5hx&#10;ExFdZkmenVei8lpsziU52IzH2IzKtQjzwudDmLNfMXrzrWXLV5hnDGNH52e25AtzzZDKUWoldPzw&#10;Cb2kMQyG5AxFwmOc2befDf53p53xL7E5OY2gcnC3itB6+v0PPkTiFNhsSBgwag5VFpSYqqELKpO9&#10;nr167/Lr35BSrtqCJmEwcdWGDh06cUEWsDb7+G3Bc+wNZsdvtrH48fxX+xob2BwZ59jxF9je8KDf&#10;4S6qhblCZYHHNakcyZ9JI9Pl/FIGYRZorR5eiO//6ONN9bsLjS/NlspRaiW0WXgYUR47IVRZclb+&#10;665/2LWmaUZlrOUlvEaeh8eh0ygYkhyqHIF83C1uMQB4htMOFB+SPzRrDmKl+T34FOY1BZ4hHC7O&#10;zX+NGk0NPEYiJ+sARgLdBwwcgsraZgNEV78zkmJa/+Csh8tUtlCmchgM4UBlKgebTQKmDoPNeRFm&#10;ZgmnZYRmBm3w1wLZLa80cyp///33kidaWyZrBKr17HV61cqIzp0PJnVlKiNNkDjxOF4F0dLfLHLY&#10;DAr9zrvvestamO5Zc0Fls59RyiOe5p+uHFtz1NHHGl0Swbg2FxFvRXYtOc/nKPEBBxwkQdy35X7m&#10;EHqsbVyQpnJHqMxmmG0IvENX87gkzGW7XMXmEOZ0VS5+K1EKSKcfeGi2oWhmKJDd8kozp/K7766K&#10;C7HM5V/23KuKsvUEwqUrzUjDIWBtonJEUHnW7Lm5A876nvGVJ3ld8vKr4Q1whbI+PPcRm2FDWdEZ&#10;UGJ/T/67E0ZLpIYGjyEkTAs4yqhQXElkXNYQvJCI5XhL8iddfOm4CRcOHzF68JDz+OngcXqtonJE&#10;rcIcVE5X5ZwPHqOz07ExNNihLdYuN3Mq4xAqt/zrvod07U4Ipf/eVrG2riBvKBVsZnN5hsTg8mss&#10;8B6ORe0QAjl0vGVrzPX+hLhYi69GhdqqyMqG4qvAV7IXHL3siqs5E0JIbrkUWdfECy/miPh7ga+x&#10;IJCYHltQT1zsCwZHrOHx2lTWvLpUORPmSvJHmLHZCA3LPnbcxM8/30Jv1W/mVNbHuGtSNmWboKvI&#10;us5gT3GOUpJMwkxHg7tB37oixBuD071E6U6MuPUiRdyMgX8p1tyAkW7GyO+Yi7+muzXWbCkqd2jE&#10;zRhlKqPvWmxem8q1eowgdHgMwhzzjH/eOoRJgEgX4G5hpZlTmRhzF/vs06KKow0PuhhspqnMQGJz&#10;Te4GfcskTlEXj4OXiZ1rEbTC0cTUcmBtCgYmbr2o4nFi81rRMCqnC8xBZmHZluYoGxTgbmGlOVPZ&#10;VLjrH3atoub6xq92/l+TftJmvlYKmC7M1aRyweMSm4PH9bO5fh5HVFHZa5A4BeJWsRl312Jzg1WZ&#10;XY4EIByzsGClc4dDge8WVpozlaHPXbRp065btx5C4l9F0waG8cCGMrUSwTWELt0LGlHwOLG5Bo+r&#10;qBw8rmJzLYQuv3147c0qFE9sRuLgdKJyLVGicrAZlavYjLXsMl0OYRYWnl3wnDOSZW6ZmV9zpjL+&#10;cRftO3Tq0eMwOV/PXr3POPPsfv0HDhw09Ohjjtt9t92rKFtPHHDAQVKx+ETw+htvIdKyN5Yj+wwv&#10;vz0juY5qea5bldfN4wpxbWxfFao5jZw4ivVqyDbOOV2W5NoJXRLmROVahRlxcVnyRxFIMyoz0A5h&#10;jvriiy8KiLek0pypjL5ccqdOB/Y49HDLp2S/ytq371n9+58zaMDAIYMGnztk6LBzzxuO3Li+8w47&#10;VtG3Kg497IiLL7mcJl16+VW6E6fj2vPta38dkFSHWtdF6DKbRV1stmC9DeyLuAaM+idPmepwEXfk&#10;n6iHfXcsW9orFLqKzWtRuQaba6WyiM9KQpixGafptJpNTSu3yBs+my2Vv//++/32a9Xyr/sSVFQ+&#10;7vi/nXRyz16n9emT/QJzv7P7DQhCU2icjh/FjrsxbdOhcqNPVZx8Sq8JEydNvPDiC/K70WWEQWvy&#10;H59TjJtw4djxF3gV2ZWyCy4qrqCVLqLFNkWMmxgxprIQyxGjx04YNXrciFFjh48YPez8kdo2eOgw&#10;DdbsiIGDsgFppT8ZWqgfwlwm8VpURt/8lbtIBsNCsBl9y4TOPMaC54LNeMw3o7KNjVt/LVDekkqz&#10;pfKnn37GKGPzgQd2JrrHHHv8iSedQphPO70PbT6z79nkGaH79RcD0fqcAYODHHlkP/oeC0cdfexu&#10;u+6W2Gz3YcNH4dbI0eNQDTXROq7+qrby9ZDe4tT8J/eFAVBr5PdtFrdualt8hSR9iyTi+BNOjA8F&#10;xbHHnRBfKonIPjvMv10ScfgRR7FAJgQqTtHrMhsi0ToInRZqyjM2sxnY/Fz+rWxURn2Zn1ShQHlL&#10;Ks2WysuWr9zjT3u0atUGlbt3P1SvYwbS4Bae5YTOfqY5fqM5/85S9hvuNeOss88RQXp7de58cJn6&#10;5Py8YSNo5+gx4wcPPndSt+43tt7/xlb73rD/vjfu1zKPv96wb4uIG/O4oeU+N7SMV7F3xPV/3fv6&#10;Fnvl8Zfr914T1+29ZxZ77XHtXn++Nl73/NM1Yo/dr95j96v+vNuVf971ilb7XXzuMEOI3stKWQ6G&#10;hJMJv1GOdPGuTPG0nGl2idY4HbQOecZjr6jMO8kWtsDMr9lSWX9Q5f33b80rH5J/+4iMUTiyRwuJ&#10;IoUOWiMBjkak5dNLv6pfW8Tvl/c1DLA8LMqEI46872f/EzHjZ/89ffsspm3/XxFTKwuxXI57tquO&#10;Kdv9Z1Xcncfkn/7orp/+6M487vjJf9z+k/+4Tfz4/9263X9cPGoMp0GYsZmH5q3Z9OTIRZUpj0wx&#10;fHmxPGdecD3RPViO38FsPPYnQ4Wn+vbb7wqgt5jSbKnMOzLKApvbtevAMXfuckjXrt2ZDQlcumWH&#10;WpusTdwxg6fl8ixfM8IJsARkvmev04k65R51+BGzf/GTeTv+NGLODj99eIefWPPQWvHjB3++VjyQ&#10;x8wi/qcc9/8sizQ2YnjESEButF5D6J/+x5VjJ7BDEtMbb75NUhifTUoHGxJxbaQcpJdXMR4QV0Z7&#10;191ZuqlmQ4WtMnpXvfd+AfQWU5otlcntPvu0wOODDuqCrzSYgjIGcrvzR4xmCUzHcrJJF18a2VtV&#10;6DNBfiKq3srwIq6+9obrbrj55vyeiutOP/25X/781V/v8PpvdhQWXv71Di/96hcv/uoXz//y54t+&#10;+XN/XViKZ3f+2YKdf+a1Kp7J4+mdf/bUzts/udP2j++03fydtouxYWBgP5Yjd+J0Rujt//Pq0eM0&#10;m69gCbjbF/K7NF9b+sbS17OwFMuvv7HstaWvp+U3li1ftnwFM5bHihUr38zu8Xv33XgUxocfffzJ&#10;P/4h6/jss8+9fvTxx/76/KLFjmLLAugtpjRPKq9evbp167a8Mja3adOOwT3s8CNpLV/BM7DFOM0S&#10;nDtshASOzR07/oK42iCHQ245nKBwEbh+yWVXxmW4FJddcbVIN6lln2+f3Q9fl/92x1W77PTBLjtn&#10;8bv8NQ8r391lJ6/vVBbE+7vsLIotU1R2tMHK3+649Dc7GAyoj9yP5Zwm9rN+8RMqHoRmSO7++X9d&#10;fv4IQ4sxQOX8DoriItpLS17O45UlL2ffWClzGneXr1iJlCvffMtrLGByxmVkXvUePmO0sGCNv6rh&#10;qaefpfeOUmC9xZTmSWUqstdf9k5UZpdZiyOPOoZXxmZWmCWQxg0cNIRIDzt/5IhRY82bQejE5iBx&#10;imBz4nRaiLsu0XrKhZMQi5fFrXt/9t9sA8LRUcwjqHPzQMRHd8xUFimf2Gl7ukuAqbUxsORXv1jy&#10;qx1e+fUOr+Xh7aL/zZT78Z22f2TH7VQSDFZhmBb1sx9ch4Ne37G9k+KAn82fM7Qo/8JsULnC5ozK&#10;cRNqUDnX40yMYyG+yZd4nKjs1bJ19Bj7VcU0o/IWeBGjeVIZ6HK+MpUPPqQbYWaFGVzZntSNNvfr&#10;P1DGlrF5+KiRo8eNyW+VTFRG3yTAia/pNRbCdZBD1vza62+K756kbwTqb541PjqZln/RNT46MUHL&#10;wKRZ8qpIqojcM88uXLDw+fiADQuRD/NCRJ1OmIG6gr7iqL2E3SPibaJyqg2Pw1SEEpd5nNE4Nxdr&#10;IqdyPBPDvirUVGfhZLe0ixjNk8pS8qByixYtE5Vle0cfc5ykLa4ux8WHAQOHDBk6DJUJ89icyhde&#10;dAkeh+IGUxligazl0JcRscwxX3/jLV5TeHtD/ohbgeLlLwsKiRSiS6qkVnHtjKbOmfvoo/Mffyx/&#10;YGH6hCKROyS24VG2FqHHSYzxksoiqEgkLjuKDz78iFcWmbtY9Z6/2szuKtQ2rXV2X3/zTQH3llGa&#10;J5XREZVFy7/u27Zt+yoq8xi98o/9zjr7nHMGDB48dNh5w0aMGDkGldnl4DHFRWI0RcrgYuR2t9x2&#10;JzrSXa8R5eUUVqYI7gpSLfJPuSs8rkh13E2BzQ/PfSSuf8U13STVPENJYmvGKzWWMwYHiXMxroXH&#10;BX0rDI7vJsrtUgSh/cmGdrG7ankYSgEKGxRwbxmleVL5pJNPJcl/2XOvfVvuh8oHHHDQIV2710rl&#10;9DFHqHJ8Ih16jMe0J74WFUQkpXGvhUDEqoj1dUXajNmIwOMs8ruRCHNcBs6u+ObXd9MF3bh7mEKH&#10;Ca6wObtbDVNjodYIHpPj4DFbgcdlDQ4BTvT95B//EP/4p/KpV8sff/KJ9TbBdXvZXYWGluYBhN8o&#10;4N4ySjOk8vfff4++VVSW9oVXTlRmMAoqMxjnj+SVpX1BZZLM/tJjYhw8jhs7M/6V7u2MS7BxUbbq&#10;0qy3tURtd37G5xcYnLnnygcWtDk+pAi/kT51o4iYlHO6uEARzI6FFEmVw1fkJC5daHvvfexE4aAv&#10;1gZ946Lb55//y2tcfQtC4zrG25GlVp8GaBg0tKpAfMsozZDKtCQuX3hF5XbtOhx4YOdu3XocfsRR&#10;xxLlE0+uxStXLmLwynGlmSpzwKxFGNw8jcue8ElBUTlENEhZpmAW+cdmEeWPiyPSp2gi0924HSJ/&#10;aGx8aIy4ghhHoEsEKkfEffF0WgSz+emw1PgdPgSV8RiLw1QgcXA4SIyaICpzN0KJ11gQ/mozG9vL&#10;7qoxMAwkTTWqoVEgvmWUZkhlnRo5X1C5ffuOBx3UBZWPOPJoVE43FQWVM6885Lxzzxs+PP/cJAlz&#10;8hhrszm7qTIZ3ILQuc2NT4bDHgR915C1wtGgZiJl8DL5h4yXlVsdioVaI/5a2T6xOXQ69DiuVCBx&#10;sBiNMxZnVqIgcZnBoq7iT+hOmO0aHsPYcCDnYjwb6lvURYxmSGXGIKi891777L9/6/YdOnXufHD3&#10;7ocGlalyGIze2f1x2fW4gYMyYWaXg83pU0DJ3+VXXhOf5yVCMxvJMZf9RmEqHsz8buj0WoSusDmo&#10;TFa9WmkbGyebYRjYzF+NRj4BNWuNxfktl3mQ4aTE2eW2KgYnJQ4vUSZxMDWVL0qlWFWhst3sn6js&#10;6M7CMIbMN99+W4C+BZRmSGX5XF1UDq8cD3PJP/bLhLn/OYMG5o+ODTaPHjM+2HzhRZdcnD8csXwp&#10;I13EiEQwLkfUSmsbGAwqNGAcVMYZN3gIC+sbElmNNMBMC5Q4T/gyi+w1DHF8dIdtZQYnQxx2oorE&#10;icoFhUsl1geVwy4HldluVDYODVqqTOoL0LeA0tyobMrr0KFTXImLezASlePmuKDyqT1P4zHiNvx+&#10;/dfYjGBzfFwS9yKHdQ6/kT4KQeu4bJyub8gU2e7jjv9bFQXrCi2pivJfa6W7lXGfU9yqGldgDEVj&#10;j0biWUrpgr5VyVxEzVKQd+0Sf0pUzgzGqvcqBuNFVDaTOH1zQoH7FlCaG5W/+uorDE5UbtWqDSqH&#10;Vy5R+VR2uWev3vlnftl1DDYDEQfFV6SGjTh/xOg1H2WvTWiWA6eFZdsff8KJVYRrTJSZffTRx0bE&#10;nfXprT/ZMgYkm2QoUuthw0eZSeLDHVMEYV4ng6MUzF27xJ/spYZI+4LKTAsDE1Rmh1DZLFTgvgWU&#10;5kZlU148FTxRmUhT5UTluGWZXQ6PEcJcsRlrvvBHnjNCjxzDPVPosBxobbOGS2/EGhbmpDzyqGMQ&#10;MTfrBlJ2aAPJtODohpP6vTXAbMwRabMoL9g9wgZh/Sm07c0qht+E/InRMd68sgEoGNQsl4KztZVi&#10;ixKVaTylT1QOg0GVb7z5NococN8CSnOjMqCDx6JFi5atW7ft2PGAzl0OKQzG0QStuPselXmMuH2+&#10;71n92Qw0CkqhRRB62Pkj+Q2vtqwiaK0Raho6Kk486RQV0m/WmbulbXV92Pvll1/W+qPq/JJ5Bp8M&#10;UY6YFpoccB2Vexx6+GGHH+mkHChu+kNoQ9FkQp6TIxIW+HjiiqAFYestZSpzKUFl5qWsykFl81Wt&#10;zd4spblRedbsuUmV4waMRGUdj2cVu5nZ5ZDGXJjTV/0ygaSOZm20sFkVWUVM8WveVrTWekIuJ0O+&#10;7777zmtBjS++wFRv8firr78WFr791ibfff/996iwwZe0gugPzZpjNB562BE02yi1PHjoMDMJeUbi&#10;dA9JxLxH5mtM0azaSuKx4FLi8kVQeUV+R1EyGPIEk8CW86sOzY3KprxE5XQDRpeDu3br1kNn45xJ&#10;uWSXM2Gu2Izs6325bx6A36GvReTmdS36HnNczPI0/rY7JutvApbNwvmtZELHM6xIgBwo6xXFmcuh&#10;554f48c4YVdkkHffMx0t5s6bPz//mPqxx5985NHHrJk8ZZrtZZnq91f5FtYWJ1lHMTBov7lFq5wX&#10;A001yTNhRmJVpZCnRttqLTWpbE6oorLxc/OtdzBdppri8Ju7NDcqE9TgcfrUGpWpMiqbkZEPEVE5&#10;/y5Tz0j+cpuRfV0Poa1fi8Rrh90pnzCJv7b0dRm915dfye7aeSl7GvHr77z7rr7H6eUrVj6/aPHk&#10;KdlzvOVGTz+zoHz5LD5VfiW/ET67kJbfHYEoZnB1ejUk8ssQnwj/C/Qi5Cq32co337JQnHBthdJr&#10;gzHALMli5YLkuUzlFAufW1TwNy+5Imcl3EVcvggqO7WcytlzEIPKt9x2p2wYuYujbu7S3KhMemuh&#10;cueDs2/1ccssxjHHhccosfl0SmlNFXFT0PJg8NhxE/MPI14msfExxzPPLkTlZctX4CXuktXZc+Yx&#10;OXPmPlr+kM+WNSM+gs4+rqvczIklOdeLDzuC4shNEVEzyI1bGIZtjAq9r9+cYOeChc/TfjPAJZdd&#10;WaXNEf7quFU8Dklec/nivfe1wvgsU9lQ4WE0vjjY5i7NisrUiDkOg5GonHnlzgcf0rV72GW8JMym&#10;4LAZsqV6SEyG7YL00iasZTQfzh/67TXoiKyzH55Ld+OWNwv3lb6479XGEfo+gnlIy9ajPv/AVKjq&#10;iSefxm/kTh9EE2/sSTe14VMINkKXrxkzrNw3g1EAUaPYQGNos6yxVkJfd8PNBmTicV1U1pqgspZz&#10;KWqT0RbH2NylWVGZUKWLyoJXxuwOHTodeCAud+uW22XsJMzhmAsS5z+hUGawOPyIo2zMN8cdFyLu&#10;vkBTZLV8x11TmAdZPFNrjbANxou41abWyD4ULH2dZOaDsxA62Jxugqtis0mARhPp9Il0ptKr3sMw&#10;PMsZnX2MF2yOVLIeTquBBWc56iK0utUWl+EMGDNBlgPkn4/gek7lFxKVGXHJX1H15i7NisqgJ8ah&#10;yqJFi5bZRyTtO5afHBCX5CJ1q5XEZFhwmSTHHBp81W2soZ6WQqFCfAfEK0L706233+WvVRErvQr1&#10;2Cz2wuYylYl0SDjJ50kSm8N1JDbHp9PJVQefWViEdtYIjXn4R1Zlhzgd18iq7Ed6axRoeWSEVWwW&#10;U6beG3UaKmGU46Jy+ChN0kIjMKjMY0Sdm700Kyrr4yDxHvkvQscH1+3adSh7jEKYazBYhBKfcWb2&#10;K6gcJN0yI3vVYWiN07ofO+kQNqevP9lSxHJE+atQNrYjKtsXlbFkrRvr0m2iJZsR3pqNrrA5M9CY&#10;hKw00jmiVLA55DlsdBWhifTX33xTq5lOV4Lt6HRqzQidEf12OEMlcj7HMy0wPM89n6UEQeXLr7xm&#10;zLiJqcLNW5oVlWVOSZXjJs/99msVHuOgg7rwGPG96yoGCyuRmEjL97GW0lx40SXS8/ETJ+ktsoqU&#10;Ojg+brAmfVNVWBMR31dF/Zi7cbouKjMhBZUrN4iiskwx7qEjzKhc3PyZfxuKIJfpgqZ4hs3olbnn&#10;/Psg2BxJYSI0nyCZC5Guh9COosE15dlKzcjcxXvvo7KxY06QkhpdxptmOyk4jBo9Tv1R1eYtzYrK&#10;2BCqHFTGaXa5deu27XO7zGaEnagyFUjMePQ546yx+S1Eo8eM1z0jRo4hrnoUWeX+yM1fIrewEGEl&#10;3vsr2RbB7+C0HdePyg9nFz0yKpe+NhJUpoIIVGV/cTRdv8OzUOeCzzmbg9BhozNC55c7ip1LJVWr&#10;PbWaDZlAGGXHWpp/TZWP10gtN8Kd9YhRYx0rKtm8pVlRmRNNPE4eg12OL5KEMy7zmBiHez6734Dh&#10;I0afmz/19bxh2bNRdBKychrpMbJeLU+oPJQ27jGqIjQ2o3JwIlHZJG4uRuW4IxQ58pgaVhvLU3gb&#10;t4xyIChOqpEGp7EHWdGxOM//+z8JHm7RZmIZTqOKzUme4ypH2XIUVVQKwQ5Zpf2aXZPQhqIBY+TY&#10;gHHnfHgh1Lc+o/LIMRoQVW3e0qyoDNmU8wWb995rHx6DwUDcI448usxjYsxvyP/6nzNo0OBz+/Uf&#10;wCVjKnZ6ZQFH5s821lVes0fQjhlvJU5nhF77UUZlbU5UjvHAqNhr2Pkj5ZF9z+rfu8+ZPXudftLJ&#10;PU+sPII2wttypJW2jNue7Dt4yHmjx05QP8ZTccZDLsi/FklghcrInMyGKLM5+Y2a7tbYwGmjxUBy&#10;iDKVhXN8bekbDheXL4wxyats2ImTAAa6qGWzlmZFZZwLHicqs8tt27ZHXNIbLjmEuVu3Hp27HGIB&#10;g7EEV/r1H4h2PIa+IcwUemj+5HDuGRGL2z4rbE7aHJYjCO2tP9l3wMAhRsUpp2Y/pRqX/BJZT8qe&#10;ppw9Vvnk/BHLwmYRp1aex1wOPC6/tVkMA3V67XVaH8dyXOTmRnhZlA5hTlSu0uZgc60ZoTUIjeXs&#10;jXEYjj+Fo3AX3A7/I+fDeNOOsx42fJSpo6his5ZmReUz+/arUmU5XwgwHgeJLXTufDDfTI8RDonR&#10;AlnpLhZSvrjTMm6RS/d8xi1y6YbPzHLkT6iPvWzZu09fPAuSHZc/2fv4/CnfQeUNjoo2FwMgjYFg&#10;v4VYaTNH9Mop8euEk/fIKJ1feEbl5JuDzcxGyHNNv+FPXmk9dxTpYIRl4xnLJabMPS8X/DbUKXTs&#10;u3lLs6LyscedUFZltM7c8KGHk+Qg8WGHH8k08xvMBsHL5/pTzdr6Ax1DoSPiLjkrkTuexJU5jZFj&#10;LKA1+lp51tnnGAm5UmaPrS/zr0qGg3yhspXInoyfR7Em6W5wtELTrGa1Rc0xPGKceFupf01Y40+y&#10;AguYx9GS6iB0CHNic0Hor78Oa1EgmBdbemVgrr3+pkTlYLOJa/5jT8yaPRd9qXJG5fOGy49jx81b&#10;mhWVqW+issDaLgd3PaRrd57YKzFu375j69ZtMVt/IwomsQ0VF5v9/AJqsrPU2hrMps1x7zJ5Hjho&#10;aDAYy/uccZbJHf/KzLMQHM0ryW6Djlvt8lGRDQxiH6HaqrDSBjazsV3saHdH0RitimMlgxGUDWYb&#10;vaYXYSH4nQLjzUhWOkE5pTQRn4PNNQldJc/WWzPzwVm8EzcVuW+83nr7XTMfmCVnDYNhsrJNsdtm&#10;Lc2HyqQFcROP98kffNiuXYf2HTphsOV9W+7XokVL26CybsYSKotGaIclQUcLcRPmmfmjPjFMV9mG&#10;EkdqWCJZ8eB7y+l2Z9vjTdiSzGoPG4H9wu7knEyqTYTAi1iOlcIGofrCvuHXjSUVsj24juWOHvyO&#10;gYTZidbFR5iR11buSo3rNmYkYwzn5G0IHWwOQgen+Q3yXECZg5nz/AtTlsOlQSucLK887d77ORDJ&#10;rg2cQrHbZi3Nh8ryFcRNVO7Y8YCDDupCmC1Yv99+rZDbAr9BvPUN3uAoBcWGkLF8vi6uGOCoBdzV&#10;T/hEkkvaWfwWSbB28NBh4aeDuEHEYG1c+kjBaqeQQVbH2AlFpOV8fWyvKhUieswMDuroMbRQzfDL&#10;aX1qmOZEXz7KuPUq4gN55FbbwucWsRzBZjodUo240sFkNqz0ls0wVo3wfDYoQtvSxTi1ASF22byl&#10;+VBZEhP3ErHIZPjgQ7pFemd5//1b+1PLv+7LZsTH19hA5/BV95uaQ8OCzbQZIbCZhmESgtoYWVOk&#10;yxqZgubcEpmIBpXDVddNYhEcXROJxHnILOuJ2EYljpKYbaSZEwg2tcbp0GlnhNConH0GdOjhWfQ4&#10;LIv8VwwnXHDRq68tDcvBHEcgNHlOl+re/+BDqPIVRnW4mkgDxB353VSorDHmjdh+85bmQ+V3310V&#10;ly+wNpwxHpPh4DFrEc/zJNW6HI+JDdbicSiWXrcsqJruweOgS8z7YQC8xTzT62VXXB0amYiO32Ue&#10;V1G5is3BYAtjx1/gQKZpFV6Z/0yEhYkXXpxVHlcAR46xb+J3XDYpR0buMeNtYxeNwSqThhOk0zEm&#10;nZFTc4JBZcM4wlu8v/Hm21ateg+hRbpsR56Tdf7o449ffuVVYz63NEWSqnItlxTyyhrp9GPjzVua&#10;D5Uhvtdf9kbltm3b4zFfYSF8RTxxq1t+LVl3gt68TL34y7jEYWV0to7HLTqkq6pII57Mn5IdvEFc&#10;9SR34W1hKipUrlWYkVI9EimvttQMR5SVGmDxFQEk0yoSe8Gkv0+bft/8x57AttB7of6oIQstLEeF&#10;1poRc47KzS1OE6EptBEbVIaDIwoLxu3Fl1z+2tI3Pvzo4xSf/OMfDHR8pm0Bv2V4TpORiK88GjDO&#10;hSrb18I2Vd7I5Yknn957r33CJXfo0CnyPDy2EpWtkfBhDIHhMsNaSI/QV49Sca7aBJo+lLaQwlxM&#10;fubMfRRXkDIT4/OG6z/9ispJj+vnMW5hA5JpyS6//k3E736zi3YyAOFtgtYaHH/y+sff/1EL1fzU&#10;08/ee98DhYc5f6QDZSJdxebKD7mitYPaWAtlisx0jFvy7FhxviYoYYG5UtvTzywwrUWsyu/uR+LQ&#10;ZmuWLV954UWXBBQiIEJlM4lTc1LRBZu3NB8qz3xwFuKGUa7isSB4JBlf4W4KNl3SKl1LpXQnRUSj&#10;oGxVEGnd5k/BD5RVQ8Hj/JIzxoRvrqJyYrOciZKZnYOde/xpDwaAfJ7Z92yjLlZ6jbD8h9/9HsnU&#10;TIANtlj/593/bGan05OnTA02O6LKq+Q5qBxXzbzVBiMtFFoDjBbybP7BZocwtmESbMbI555fvCL/&#10;SQfx1tvvfPDhR8FmtMZux2V+Ii7P7w28Ib/TFThOvOiDzVqaD5Xvu//B4G6rVm0Sj4PKXqkdNuMu&#10;ihAq/UoIg8qkmqvGCUmMHvKa4u/5L/5SI8zQ2WUeY2eyFuFra6oyn4DHGImIOKoBNnNEy1URJE4L&#10;QV8Lu++2e9+z+hstvL41hoF5AOe0py55DjaLILS/api9NCYu1xi0csEYw8FmzDawOfUFC59/Lfvd&#10;nezR4gj93vsfSAolgi8tefnxJ55C3KsrDyGIu/8EWJxU0QebtTQfKk+fMbPlX/fF4HhNemyBY9Zt&#10;KCsT0qm5RJ0eVGYfW7duKwVEXN0ToVNF3N5JlUOSEQKlgsdrJLluKjsE7Te5Y+Tvd/kdV2NNomxV&#10;JO6mt2mlQGjH0njLNFvWNXvOPIfItDlnc9LmIHFaSGy2jYFnOsqdVTWbKTSpJt533zN9wYLnFuc/&#10;fSL34CuYDVngosUvPPPswtvumJyofNU11wMKRM5aG4o+2Kyl+VCZlQwxLvM4qMxv6DPuAompqZmd&#10;WKKy6dv6du066GwCE98HCbHRVdiMyiZQhOAHSHJKfTIqx4cgNamchy2lWdYENSkirsRyrRGUrbmm&#10;HKgWgwGbDQy0K5zG+SNJY1C5TOgU1kQ6GGzOtfnUcBrYzIvHR/qGCkP80Kw58T3wuE962fIVnIYF&#10;KW9QOX2ODR/jHyzbqLyRiw6o0uPgsWjfoVO3bj24iPxzjaFlKuM3zsnEy99ikrBjc6IyNnALeIO+&#10;weOMypWHcRV8Sl45F2aahzr7798aKR2FpSnTtGYgaHm55tsIlRuWFkiprIt1CSpbXyXM5bAyE+ZR&#10;YzXVUORY+CuOIrLe8BiE+bjj/6bNt95+18NzH3l0/uMcBYV+8aUly1espNOyXsgkHovwYP3PGQSc&#10;og82a2k+VKYfeMxTJgbHgtcOHToxEgwGLupLWZeMPqgs8dKpLHLcIC/05U233I7N0VtBZTzI3EUN&#10;KmfCXPlkBA+CyrjFFuNZcNH4kVclagpcLL+ta02sTK+CoDJFFpwXBdU2hxZlKqcosxmVEU7DnEK/&#10;/PFLYTOM8IzKeU4ciYSzvmfajJkPzJr98Nz5jz2BzUtefnXhc4vun/lQTFYpgCOR4HYIQdEHm7U0&#10;HypLt3Uwj1EmcSy0b9+RTOozva63yBJVjotTce2CAMd3N8TU6dkPlGM2s6G3MIbBMIPbt0xlQ8Lb&#10;ssdIwoziyMFhBwu5GsMmCFpXxJZVEfRNYQ11NyYtO008jrnCoS3Uw+NaqcxO8BgMRlzKEN6qTaZr&#10;JN85+R5QzJo997HHn3x+0eJ5j8yHT9ldCFtKiOXTrF3RB5u1NB8q//DDDyZ0GV4S5vRqJQEGehDO&#10;nEhLYobFOb2IsjPuJ0TZs1cenPUwBaJM5JkOER6kjKkcRxOVRfIYhTBXHLO3Ro4NHAL/2Bt/kvkl&#10;jtaMRNZaI/7EPmHkbrvu5q360chBs+MOH6V5VVQWiceWk8HQ5vKlDAMjqCxnOPGkU1hq1RrY7JYJ&#10;Cpvll089/SyR9rbMYwEWFdICGxR9sFlL86GyQmixOQlzCm/DF5JSva47+5xxVurLoBr6xqOxvBIh&#10;nNaREh39SpgRgtxibZ72Dcmj+NwrsTnGSQiz+pHDvq1bt8VC8o9AiZo1oyaPq9Y4LxaCDbDeyMyu&#10;DOa3TXvFv8xd1G0w/CnSPu3U8nSN2elrmIRPwEcKQemR3vka2ywWbQYLTIzqG2++razKllVoSECP&#10;ky46YLOWZkVliiIr0utVVBaIpduit3R/XPE178v52GV/4ij0mcydO5RBPvHk03Pnzb/v/geDzdHH&#10;Oq8izAWVw2aspc25afbWDE7w0EJmiYteTfFmhjJBUyBoTTZH/OF3v+cHHGX33Xa3DTbjJWOzRo+D&#10;x3VQ2YJtkiQnd5GlCscc5/QJvFcTiEGohSHM5qIrr75OZml2euCh2WanSIVTwMT2/Imx+sGW8TDP&#10;ZkXlJ596pl27Dq1atQmPIXA6om3b9jqPbMvw9BYuUhT9h8SE2QDAFUosv3kh/xWmRYtfwGlOceaD&#10;s+64awod0sGZzRg+ypZ4PKDyDOYqNoc2Y7OVRgu1wx47BlMdy5/IIZ9Q5mutVOYoKKh6yLC3LErP&#10;XqcnHqOd0bWGxxFrs1nYJnPJ+ZVEzkrKq1VOXBu07cjKo3WzRo4Z7xSQ3gCYdPGlQWUWmbXA43R5&#10;R7AfNtAMaKNyzS+9bpbSrKj83XffkVjg6vtgcFxmjsBamQ2HF4k/lkTqc+hhR5A6OyIcd/Fy/hTN&#10;+IJx/FjBw3MfIU6kSP9hRtCiwubsluWMzVUXNHLf7BV14pNFlVuzx5/2QMpd/7ArIVQDYWNFMMlb&#10;zdBCtqdf/4HIp3l8PPqiuBMxn6hN2pdInKIeHjtomccqMYBPye9sjoF9XP6NQMeypXPRfk1SlcnE&#10;6DVTTbv3fgsMBkKboCxYieIqNyRIgDoL9Dd3aVZUVjgHAozNHDNVi7AsrGQQEYXe6C1MOu30PrrT&#10;DGveP+igLnZERNyNj23FsuUrcTqeXWme1Z0m1gkTJ2XX5nLfHGwOecZmCpqxuXRNIyP08FFxKRdj&#10;8Gb8xEkqoYVJfUVNVf7j7/9IOB0IC5HGvlUMXovEKRKP8zub7a4ZWqWdkEE77oK052zObqJXsz/R&#10;Y389J//leq21o0Fr6DpfgbjSPqZZZnzvfQ9MnT4DuckBywTV2Q/PLaDf3KW5UVk2TSoE4nIaXsth&#10;fsfdeGyF5IzI0SdaGNekaLMkBjWlfdgcz0nxGs+YYjn4DT1KlrgUXEHTXJ6HrPlGSc5mK8NsJEKT&#10;OmF9LtKnG04IFNKIo7bBHtM6stqRThty/oT9Wqid/iqqeJyimsf5yrg1QhsMLa1yOBbCsVROmI1h&#10;oTGapJH4jeVa5RQ0Rg3xmdHd90xHZWnDM88uBKzxLJ3guHgtGwN5zz32LD9oZvOW5kZlvo1FDjZz&#10;cpQDO7No31FYQxcFw0d49LReRBopfLf81kdhFzpNOF98acnb77wrpxHvvf+B5WXLV1ipU7lqfUzd&#10;2ZXgKGFGaIypi9CIZUu8pJQi41l+p6i90ALPgt/2Qn2cppTB4BRl+qZYw+M8rEFiR4nBoyoN0Bgj&#10;Tf2k19iIryFqsPnBSsKM3GitDRqvYaady/Mn5V17/U2z58yL59OZoIxn5ksicfW1NwCTJBPsAvct&#10;oDQ3KivkM27AJ8McMK2Ne986dTrQW8u9Tuuja2/KfxXGApnkmOPGZU4jXmOzu+6eir7vf/Dhx/lv&#10;KcTtjkSam5YgPvLoY9NnzDQqyDyqoWzon0CUROgqy5EIja8C8yIy7tYa9bI5kTjbIN84vVU5Xjpu&#10;CLMmOVmvmmRLK3OPkf0mizOl1qiswfYKd+G8Jk+Z+o9//vMr5euvv/jii08//cxZY3+HDp3ASyCq&#10;njqweUszpLKCLslm8MqyQBGXnC3oBvRFrxtvvk2v00XdKZ2nzRwIsyFiwTDo3aevHuU3EDqe94PT&#10;dBqn33r7Hb3srZmX8aDTTCRJc3REoXBBnUynK4SuVaQTodfQN0WFoBG4G69B4oLK4y8w40vUBAtr&#10;mdxmbB4zPuTf4dJBHQtlTUQxOyUqU2U42Ez7zUjZhDNxkiF6aemxjtZ0ObhrfF2yRYuWLy15pYB7&#10;yyjNk8rffffdHn/ag53A5rh9GacxWFipJ3KOnok95AchKI1Opc2sxZovdeY/jOeVjdb3ZtvXlr7O&#10;PcdjrISFePZwPIYQuRcsfP7huY/IjdDaLEzeMI8SZ7o4dNg6jUdweg2PSyQuMxilUJadTTzzatma&#10;i/LnfZltMjbnV+LSjg5hWDqRCDzmyIPKDAbXoW2OKIvAY60yMLRfhZFaaC0ed+58MDGGqlMosN5i&#10;SvOksvLGsuV/2XOvYDMeew13gZf8A8Vli3WtPuY0ctc4QKdKCslzfHCAx16FtwKn7UW9aDlByh5s&#10;nD/W2IsFFLeGp2Qo4yreswuee/yJp+bOm//AQ7On3Xv/HXdNiQ/McA5L0DGEE3fXMDinHQpqD3HF&#10;JOxEU9wy5NLFXfXEQnxsYSogmapNbE4K7Sgq549x97jKM42CxyHJJ5+SSbKczwSiDShrR2NPY1JL&#10;cnAGAi0uWW6B1iJKs6WyIj/jLoLNXuVz+gMpj81/iERf6l1JPYG57Y7JOswMK6+nVdYfXXmURApv&#10;I1CcchsGqMMuk2oMZjZQ2atFIm0gvbb0DZb6pSUvo/Vzzy9+5tmFfMhj+c/yUW6JI4rPfGDWjPsf&#10;YLhxfWqNXzBJa6ZMvXfylGnxEFt6H1d2g9BlNoc8x42pocFOxFTjfIPHZSqXeJzdw427ajCWTB2F&#10;vzdp5M7eII9b5zAYj8nBFvKZSFVpzlRWnl+0mEXmKLBZT2ChjozrqT179daRTHOevA/EEiTQf3EN&#10;WE/bMvtIrObP+OU/YhLrQ7zVRsNYamQl2BgcH7JguTfWvPjSkkWLX9QYDoRax4Utmv3oY088Ov/x&#10;eY/MnzP30dlz5s1+OPshqQdnPRwsv+/+BwuiT78Poe/Of/0ElQ28Mpuvv/GWuNDLrqBvfIyneUgc&#10;PE5UDh6Hr4gLF2f3G2AkE2/ThZHs3CMIOUysYcMiXaYFJjdWLT1XYEsrzZzKCo2U6mFzzIz6En2R&#10;OK6tRuiwAQOHRNqOlFSKViVC4wE2BDPW8DiPWBnrCTZmo1GWUw4bgRy0lgbHlzIWLHjOq/AWj4PK&#10;2d1L8x+3TbCZWgebMyo/mH0qgc1Js3NtzqiMwRR03IQLyWfY36wB5cFWG5VtVvHH2cPyIs/jicMK&#10;o6+q4IDfwkKfM86yV4cOnWJak3Lsvdc+0twC1i2vNH8qK19++SUqkxavOkanlnmcQneaZ8lz9nHg&#10;+AsQhThZbyKOzywIW9A6MTtFrEwRK1EqPIkFuxs/DhEXvGRmfC1GGj8SSsoqLBsAVoZJ0AZTPBer&#10;GeiFghqQVRsDqUzcPOJAWZSGmcaEHoepkA+gKcUl4WwxfzIw/1qN09S8fJoqHjHKSMT4J8a0AO8L&#10;NLfU8m9BZcW02KPHYfGJCTbL4ZAjkTgtW+AOmU5TuVk7lI9ZpFi0FplwGicwI5gd5E78rhnxp8S2&#10;goVrR3BOBOfS24his7R7qqoUMWDKVI59HTrq1GyOwlkkEpt/5HnmomBwOZxgoESM2TP5hqmgwHEL&#10;Lv8uVI5i+pbBMH+6ytRJpco8Tst0iyjSSNO6VwpKHfU612EDnKbT9i3TOkXwOyKxPHGuTLJyxJax&#10;cYrYUtTFYJFIHIlptjI/hKo0Jlfiwk5Qd6P0or9fxmc7I4ldfi6FBgskdmpZelcSY6//+te/Cvi2&#10;7PLvRWVFx2DzwYd0i8//unbtnhhc5nSELqdebCuTeunlV7HRkiScDmdpgwqts4/Ngtk1yS2Cjoma&#10;Zb4Gg8vUTxEbxC4Zm+uNqFYlDqclcXUiMlpt5lWMSYljmJactWtIHHFI1+5hwEKMZXjOt0Btayj/&#10;dlSO8uJLS7BZsBxMIe+hd4O+NQl93rARMi0KPWv23NvyH6tjPBBicP6sQVKN1hWFy246S+QOfldR&#10;PNjW8KiV5SLWp9qCvhpgStEk1laztZPzNg61f/zESThdk8SMR7duPYLExDg+UTIwyo9b3irKBlL5&#10;66v62E0U77fOMuP+B7p3P7RL/iVNccSRR+vpmlQWVlJiiZqk8IGH+JRH2EfZIR8ihzs3/1I+WiM3&#10;igezK6QpnlZf4XdB8TLRyxGkryvSZpUasp+GcAgtJMBxk9D5I0abTHIGT9NabeaM+58zqEzfFMZw&#10;IjEvQYzhsHzFygKgrapsIJW/m3VFUPn752cWq7bagpR6NG6Li89Q9HFicCyUg+ZNuvjSOyffM/OB&#10;WfMemX/vfQ/cdMvtpBqtzcgPznr4yy+//Pzzf6EUbhkAtscz/I5LXWooSWPxKySJ8TXD+tggdonB&#10;pip1qrwYP+eP5Bz+fukVMXs4o7gMMnjosMpR1jqWauMjDzxOpuLQw474+JNPClC2whKE/GJ09+J9&#10;jVI7lZXY86uLTijeb+Xlvvsf7JHfHIfWEebuWqlcDr6ZmSZ+0+69P64Q86PWYJIEy5w+Ov99A3N9&#10;dhtGfnuaXWgkCvar/PJIBF4G70Usx3qb2dgudqT9Q/I7jEeMGqtyissB33X3VI2P74c79ISJkzQ7&#10;BkBpDGQ8jgWeqmPHA4TEV6CyAfzJP/5RALF1FpIahPx2ap3Pl6mTysljrF61Zd0h1ZgiKZTp06fD&#10;89/5o9BeTehBXBSpSe60hkyOHTcRmbDZ5P7QrDlz580n28Q73CqqhVhW3fST3d2W3/cTQdq9ZXOR&#10;cmL+jVG7XH7lNXa/5bY775k2I57nefOtdziWNVdfewNmawaa0myCbQboc8ZZ2iPO7Fu8GpmyAjyO&#10;iM/w1LAF3k2xAYWkBhuL97WVOqmsfHrkL+38ed8WxftmVBYtfpETjasHcRnBK3sa3K2V0+WwPVnl&#10;MS69/Cqcw7y4p4I7R/HZc+Zx20H0+OCanHs7Z+6jQnIp4tO+6TNmGhjxCV88zw4vEVcCh6zBVzQt&#10;BVHPXpPAa+dhhx+Z8gG+onPngwn8Vu0lqsrqpU8Ej7+5tb7Pceqj8neP3x5VUOhiVbMrjz72hHzr&#10;hPwabVwriGWTNRohUxWn0R1X/DUxPixyLpZZoBqesQ34xC2wucPz24gRVMrIhzAh7ERw0SHW3j2T&#10;W07X+hRlHsdeXq0/+pjjOAeWKcKyard2I1Gz/PD5hw2U1PqorKT8r/4B0QwKGeMK4qJBuhaB0/wo&#10;6oTZRaDdd9tdWJnndplDjUSt/gimVq00MMpvYxtUlqXt9Ze9g9BlHguHS/dbWxAaSfK3zHvZGl8S&#10;j71aLtbWUdZBZSWxeeu9zLwB5b33P3hw1sP8LpIhbrqWHJ+QWYleoZrIF5fnIsoSnqKe9SLpcVR4&#10;wAEHtWnTjoOPQzhu2Pqjjj7WcLruhpsXv/DSN99+WzS0+ZZkCj475Y/FqnrLuqmsMCsxOITlYu2/&#10;ZcGhTz/9bNV77y9bvuK1pW+88OKSZxc8Fz8NHbaYJxazH87uV05hVCx8btGixS+U4kWMFGrI7xrN&#10;nkT/xrLlb7719vIVK996+x0Zavzyzb9hIcDsRPCt4XagQVSOkrJItP43J/S2sokKXtHgoBk2r9NU&#10;lMt6UDlKIrSo5yLftrKtNLysXvVKfJgXgWPrReIo603lKHxMshxCO5rB54LbSlMWAlyWxWBRY2b7&#10;DaRyKhhcHk8RWG4llyNltME2lv/bFtTU+2iADDV5IrgIfy22blxpLJWrinZHo8uavS22hWCCvxjd&#10;nSndRInWRqbytrKtbK6yjcrbSrMo//d//z8pyMu97zIz7QAAAABJRU5ErkJgglBLAwQUAAYACAAA&#10;ACEAcigoguAAAAAJAQAADwAAAGRycy9kb3ducmV2LnhtbEyPTUvDQBCG74L/YRnBW7v5wNrGbEop&#10;6qkItoL0ts1Ok9DsbMhuk/TfO570ODwv7zxvvp5sKwbsfeNIQTyPQCCVzjRUKfg6vM2WIHzQZHTr&#10;CBXc0MO6uL/LdWbcSJ847EMluIR8phXUIXSZlL6s0Wo/dx0Ss7PrrQ589pU0vR653LYyiaKFtLoh&#10;/lDrDrc1lpf91Sp4H/W4SePXYXc5b2/Hw9PH9y5GpR4fps0LiIBT+AvDrz6rQ8FOJ3cl40WrYJYm&#10;zxxlkIBgni5S3nZSkKyWCcgil/8XFD8AAAD//wMAUEsDBBQABgAIAAAAIQCqJg6+vAAAACEBAAAZ&#10;AAAAZHJzL19yZWxzL2Uyb0RvYy54bWwucmVsc4SPQWrDMBBF94XcQcw+lp1FKMWyN6HgbUgOMEhj&#10;WcQaCUkt9e0jyCaBQJfzP/89ph///Cp+KWUXWEHXtCCIdTCOrYLr5Xv/CSIXZINrYFKwUYZx2H30&#10;Z1qx1FFeXMyiUjgrWEqJX1JmvZDH3IRIXJs5JI+lnsnKiPqGluShbY8yPTNgeGGKyShIk+lAXLZY&#10;zf+zwzw7TaegfzxxeaOQzld3BWKyVBR4Mg4fYddEtiCHXr48NtwBAAD//wMAUEsBAi0AFAAGAAgA&#10;AAAhALGCZ7YKAQAAEwIAABMAAAAAAAAAAAAAAAAAAAAAAFtDb250ZW50X1R5cGVzXS54bWxQSwEC&#10;LQAUAAYACAAAACEAOP0h/9YAAACUAQAACwAAAAAAAAAAAAAAAAA7AQAAX3JlbHMvLnJlbHNQSwEC&#10;LQAUAAYACAAAACEAERvatFUDAAC7BwAADgAAAAAAAAAAAAAAAAA6AgAAZHJzL2Uyb0RvYy54bWxQ&#10;SwECLQAKAAAAAAAAACEALhrYjxqQAAAakAAAFAAAAAAAAAAAAAAAAAC7BQAAZHJzL21lZGlhL2lt&#10;YWdlMS5wbmdQSwECLQAUAAYACAAAACEAcigoguAAAAAJAQAADwAAAAAAAAAAAAAAAAAHlgAAZHJz&#10;L2Rvd25yZXYueG1sUEsBAi0AFAAGAAgAAAAhAKomDr68AAAAIQEAABkAAAAAAAAAAAAAAAAAFJcA&#10;AGRycy9fcmVscy9lMm9Eb2MueG1sLnJlbHNQSwUGAAAAAAYABgB8AQAAB5gAAAAA&#10;">
                <v:shape id="Picture 8" o:spid="_x0000_s1093" type="#_x0000_t75" style="position:absolute;left:1676;top:3646;width:3090;height:2916;visibility:visible;mso-wrap-style:square" o:preferrelative="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bPzYzAAAAOIAAAAPAAAAZHJzL2Rvd25yZXYueG1sRI9BSwMx&#10;FITvBf9DeIKXYhO3ZVvWpkXESqEe2loQb4/Nc3d187IkaXf990YQPA4z8w2zXA+2FRfyoXGs4W6i&#10;QBCXzjRcaTi9bm4XIEJENtg6Jg3fFGC9uhotsTCu5wNdjrESCcKhQA11jF0hZShrshgmriNO3ofz&#10;FmOSvpLGY5/gtpWZUrm02HBaqLGjx5rKr+PZavgcT3czetpv+7fh/Sxf1C573nitb66Hh3sQkYb4&#10;H/5rb42GeTbPZ1OV5fB7Kd0BufoBAAD//wMAUEsBAi0AFAAGAAgAAAAhANvh9svuAAAAhQEAABMA&#10;AAAAAAAAAAAAAAAAAAAAAFtDb250ZW50X1R5cGVzXS54bWxQSwECLQAUAAYACAAAACEAWvQsW78A&#10;AAAVAQAACwAAAAAAAAAAAAAAAAAfAQAAX3JlbHMvLnJlbHNQSwECLQAUAAYACAAAACEAGGz82MwA&#10;AADiAAAADwAAAAAAAAAAAAAAAAAHAgAAZHJzL2Rvd25yZXYueG1sUEsFBgAAAAADAAMAtwAAAAAD&#10;AAAAAA==&#10;">
                  <v:imagedata r:id="rId25" o:title=""/>
                </v:shape>
                <v:shape id="Text Box 3" o:spid="_x0000_s1094" type="#_x0000_t202" style="position:absolute;left:809;top:3804;width:3090;height:281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Uu3QyAAAAOMAAAAPAAAAZHJzL2Rvd25yZXYueG1sRE9La8JA&#10;EL4L/odlhN50U0lKSF1FAqKU9uDj4m2aHZPQ7GzMrpr6691CweN875ktetOIK3WutqzgdRKBIC6s&#10;rrlUcNivxikI55E1NpZJwS85WMyHgxlm2t54S9edL0UIYZehgsr7NpPSFRUZdBPbEgfuZDuDPpxd&#10;KXWHtxBuGjmNojdpsObQUGFLeUXFz+5iFHzkqy/cfk9Nem/y9edp2Z4Px0Spl1G/fAfhqfdP8b97&#10;o8P8NIniJE7jBP5+CgDI+QMAAP//AwBQSwECLQAUAAYACAAAACEA2+H2y+4AAACFAQAAEwAAAAAA&#10;AAAAAAAAAAAAAAAAW0NvbnRlbnRfVHlwZXNdLnhtbFBLAQItABQABgAIAAAAIQBa9CxbvwAAABUB&#10;AAALAAAAAAAAAAAAAAAAAB8BAABfcmVscy8ucmVsc1BLAQItABQABgAIAAAAIQCDUu3QyAAAAOMA&#10;AAAPAAAAAAAAAAAAAAAAAAcCAABkcnMvZG93bnJldi54bWxQSwUGAAAAAAMAAwC3AAAA/AIAAAAA&#10;" filled="f" stroked="f" strokeweight=".5pt">
                  <v:textbox>
                    <w:txbxContent>
                      <w:p w14:paraId="1A69E1DE" w14:textId="77777777" w:rsidR="009C3239" w:rsidRPr="00882C74" w:rsidRDefault="009C3239" w:rsidP="009C3239">
                        <w:pPr>
                          <w:rPr>
                            <w:b/>
                            <w:szCs w:val="22"/>
                            <w:lang w:val="sv-SE"/>
                          </w:rPr>
                        </w:pPr>
                        <w:r w:rsidRPr="00882C74">
                          <w:rPr>
                            <w:b/>
                            <w:szCs w:val="22"/>
                            <w:lang w:val="sv-SE"/>
                          </w:rPr>
                          <w:t>CZERWONY</w:t>
                        </w:r>
                      </w:p>
                      <w:p w14:paraId="6B0AB7D2" w14:textId="77777777" w:rsidR="009C3239" w:rsidRDefault="009C3239" w:rsidP="009C3239">
                        <w:pPr>
                          <w:rPr>
                            <w:b/>
                            <w:sz w:val="20"/>
                            <w:lang w:val="sv-SE"/>
                          </w:rPr>
                        </w:pPr>
                      </w:p>
                    </w:txbxContent>
                  </v:textbox>
                </v:shape>
              </v:group>
            </w:pict>
          </mc:Fallback>
        </mc:AlternateContent>
      </w:r>
    </w:p>
    <w:p w14:paraId="0F552362" w14:textId="77777777" w:rsidR="009C3239" w:rsidRPr="00501938" w:rsidRDefault="009C3239" w:rsidP="009C3239">
      <w:pPr>
        <w:tabs>
          <w:tab w:val="left" w:pos="283"/>
        </w:tabs>
        <w:spacing w:after="240" w:line="240" w:lineRule="auto"/>
        <w:ind w:left="284" w:hanging="280"/>
        <w:rPr>
          <w:szCs w:val="22"/>
          <w:lang w:val="pl-PL"/>
        </w:rPr>
      </w:pPr>
    </w:p>
    <w:p w14:paraId="503B1DD3" w14:textId="77777777" w:rsidR="009C3239" w:rsidRPr="00501938" w:rsidRDefault="009C3239" w:rsidP="009C3239">
      <w:pPr>
        <w:tabs>
          <w:tab w:val="left" w:pos="283"/>
        </w:tabs>
        <w:spacing w:after="240" w:line="240" w:lineRule="auto"/>
        <w:ind w:left="284" w:hanging="280"/>
        <w:rPr>
          <w:szCs w:val="22"/>
          <w:lang w:val="pl-PL"/>
        </w:rPr>
      </w:pPr>
    </w:p>
    <w:p w14:paraId="06F3FC7A" w14:textId="77777777" w:rsidR="009C3239" w:rsidRPr="00501938" w:rsidRDefault="009C3239" w:rsidP="009C3239">
      <w:pPr>
        <w:tabs>
          <w:tab w:val="left" w:pos="283"/>
        </w:tabs>
        <w:spacing w:after="240" w:line="240" w:lineRule="auto"/>
        <w:ind w:left="284" w:hanging="280"/>
        <w:rPr>
          <w:szCs w:val="22"/>
          <w:lang w:val="pl-PL"/>
        </w:rPr>
      </w:pPr>
    </w:p>
    <w:p w14:paraId="5929791C" w14:textId="77777777" w:rsidR="009C3239" w:rsidRPr="00501938" w:rsidRDefault="009C3239" w:rsidP="009C3239">
      <w:pPr>
        <w:tabs>
          <w:tab w:val="left" w:pos="283"/>
        </w:tabs>
        <w:spacing w:after="240" w:line="240" w:lineRule="auto"/>
        <w:ind w:left="284" w:hanging="280"/>
        <w:rPr>
          <w:szCs w:val="22"/>
          <w:lang w:val="pl-PL"/>
        </w:rPr>
      </w:pPr>
    </w:p>
    <w:p w14:paraId="27180822" w14:textId="77777777" w:rsidR="009C3239" w:rsidRDefault="009C3239" w:rsidP="009C3239">
      <w:pPr>
        <w:tabs>
          <w:tab w:val="left" w:pos="283"/>
        </w:tabs>
        <w:spacing w:after="240" w:line="240" w:lineRule="auto"/>
        <w:ind w:left="284" w:hanging="280"/>
        <w:rPr>
          <w:szCs w:val="22"/>
          <w:lang w:val="pl-PL"/>
        </w:rPr>
      </w:pPr>
    </w:p>
    <w:p w14:paraId="5FFCB579" w14:textId="77777777" w:rsidR="009C3239" w:rsidRDefault="0057098C" w:rsidP="00882C74">
      <w:pPr>
        <w:tabs>
          <w:tab w:val="clear" w:pos="567"/>
          <w:tab w:val="left" w:pos="708"/>
        </w:tabs>
        <w:spacing w:after="240" w:line="280" w:lineRule="atLeast"/>
        <w:rPr>
          <w:b/>
          <w:szCs w:val="22"/>
          <w:lang w:val="pl-PL"/>
        </w:rPr>
      </w:pPr>
      <w:r>
        <w:rPr>
          <w:b/>
          <w:szCs w:val="22"/>
          <w:lang w:val="pl-PL"/>
        </w:rPr>
        <w:tab/>
      </w:r>
      <w:r w:rsidR="00BA3BA1">
        <w:rPr>
          <w:b/>
          <w:szCs w:val="22"/>
          <w:lang w:val="pl-PL"/>
        </w:rPr>
        <w:tab/>
      </w:r>
      <w:r w:rsidR="009C3239" w:rsidRPr="00882C74">
        <w:rPr>
          <w:b/>
          <w:szCs w:val="22"/>
          <w:lang w:val="pl-PL"/>
        </w:rPr>
        <w:t>Rysunek K</w:t>
      </w:r>
    </w:p>
    <w:p w14:paraId="7CCADAD7" w14:textId="77777777" w:rsidR="009C3239" w:rsidRPr="002541E2"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b/>
          <w:spacing w:val="-1"/>
          <w:szCs w:val="22"/>
          <w:bdr w:val="none" w:sz="0" w:space="0" w:color="auto" w:frame="1"/>
          <w:lang w:val="pl-PL"/>
        </w:rPr>
      </w:pPr>
      <w:r w:rsidRPr="002541E2">
        <w:rPr>
          <w:b/>
          <w:spacing w:val="-1"/>
          <w:szCs w:val="22"/>
          <w:bdr w:val="none" w:sz="0" w:space="0" w:color="auto" w:frame="1"/>
          <w:lang w:val="pl-PL"/>
        </w:rPr>
        <w:t>Co robić, jeśli okienko kontrolne jest nadal zielone po inhalacji (Rysunek L).</w:t>
      </w:r>
    </w:p>
    <w:p w14:paraId="0D3A5BED" w14:textId="00C2D6B1" w:rsidR="009C3239" w:rsidRPr="002541E2" w:rsidRDefault="00EC0972"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color w:val="3B4045"/>
          <w:spacing w:val="-1"/>
          <w:szCs w:val="22"/>
          <w:bdr w:val="none" w:sz="0" w:space="0" w:color="auto" w:frame="1"/>
          <w:lang w:val="pl-PL"/>
        </w:rPr>
      </w:pPr>
      <w:r>
        <w:rPr>
          <w:noProof/>
        </w:rPr>
        <w:drawing>
          <wp:anchor distT="0" distB="0" distL="114300" distR="114300" simplePos="0" relativeHeight="251672576" behindDoc="0" locked="0" layoutInCell="1" allowOverlap="1" wp14:anchorId="22C6A5A2" wp14:editId="67A003E8">
            <wp:simplePos x="0" y="0"/>
            <wp:positionH relativeFrom="column">
              <wp:posOffset>8255</wp:posOffset>
            </wp:positionH>
            <wp:positionV relativeFrom="paragraph">
              <wp:posOffset>97155</wp:posOffset>
            </wp:positionV>
            <wp:extent cx="1445260" cy="1265555"/>
            <wp:effectExtent l="0" t="0" r="0" b="0"/>
            <wp:wrapNone/>
            <wp:docPr id="422"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445260" cy="1265555"/>
                    </a:xfrm>
                    <a:prstGeom prst="rect">
                      <a:avLst/>
                    </a:prstGeom>
                    <a:noFill/>
                  </pic:spPr>
                </pic:pic>
              </a:graphicData>
            </a:graphic>
            <wp14:sizeRelH relativeFrom="page">
              <wp14:pctWidth>0</wp14:pctWidth>
            </wp14:sizeRelH>
            <wp14:sizeRelV relativeFrom="page">
              <wp14:pctHeight>0</wp14:pctHeight>
            </wp14:sizeRelV>
          </wp:anchor>
        </w:drawing>
      </w:r>
    </w:p>
    <w:p w14:paraId="12E54348" w14:textId="77777777" w:rsidR="009C3239" w:rsidRPr="002541E2"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color w:val="3B4045"/>
          <w:spacing w:val="-1"/>
          <w:szCs w:val="22"/>
          <w:bdr w:val="none" w:sz="0" w:space="0" w:color="auto" w:frame="1"/>
          <w:lang w:val="pl-PL"/>
        </w:rPr>
      </w:pPr>
    </w:p>
    <w:p w14:paraId="0052CCC5" w14:textId="77777777" w:rsidR="009C3239" w:rsidRPr="002541E2"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color w:val="3B4045"/>
          <w:spacing w:val="-1"/>
          <w:szCs w:val="22"/>
          <w:bdr w:val="none" w:sz="0" w:space="0" w:color="auto" w:frame="1"/>
          <w:lang w:val="pl-PL"/>
        </w:rPr>
      </w:pPr>
    </w:p>
    <w:p w14:paraId="03864A1B" w14:textId="77777777" w:rsidR="009C3239" w:rsidRPr="002541E2"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color w:val="3B4045"/>
          <w:spacing w:val="-1"/>
          <w:szCs w:val="22"/>
          <w:bdr w:val="none" w:sz="0" w:space="0" w:color="auto" w:frame="1"/>
          <w:lang w:val="pl-PL"/>
        </w:rPr>
      </w:pPr>
    </w:p>
    <w:p w14:paraId="51D5AB8D" w14:textId="77777777" w:rsidR="009C3239" w:rsidRPr="002541E2"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color w:val="3B4045"/>
          <w:spacing w:val="-1"/>
          <w:szCs w:val="22"/>
          <w:bdr w:val="none" w:sz="0" w:space="0" w:color="auto" w:frame="1"/>
          <w:lang w:val="pl-PL"/>
        </w:rPr>
      </w:pPr>
    </w:p>
    <w:p w14:paraId="0D231BD9" w14:textId="77777777" w:rsidR="009C3239" w:rsidRPr="002541E2"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color w:val="3B4045"/>
          <w:spacing w:val="-1"/>
          <w:szCs w:val="22"/>
          <w:bdr w:val="none" w:sz="0" w:space="0" w:color="auto" w:frame="1"/>
          <w:lang w:val="pl-PL"/>
        </w:rPr>
      </w:pPr>
    </w:p>
    <w:p w14:paraId="16F01C71" w14:textId="77777777" w:rsidR="009C3239" w:rsidRPr="002541E2"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color w:val="3B4045"/>
          <w:spacing w:val="-1"/>
          <w:szCs w:val="22"/>
          <w:bdr w:val="none" w:sz="0" w:space="0" w:color="auto" w:frame="1"/>
          <w:lang w:val="pl-PL"/>
        </w:rPr>
      </w:pPr>
    </w:p>
    <w:p w14:paraId="147FCEE7" w14:textId="77777777" w:rsidR="009C3239" w:rsidRPr="002541E2"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color w:val="3B4045"/>
          <w:spacing w:val="-1"/>
          <w:szCs w:val="22"/>
          <w:bdr w:val="none" w:sz="0" w:space="0" w:color="auto" w:frame="1"/>
          <w:lang w:val="pl-PL"/>
        </w:rPr>
      </w:pPr>
    </w:p>
    <w:p w14:paraId="06314212" w14:textId="77777777" w:rsidR="009C3239" w:rsidRPr="002541E2" w:rsidRDefault="004F5317"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b/>
          <w:spacing w:val="-1"/>
          <w:szCs w:val="22"/>
          <w:bdr w:val="none" w:sz="0" w:space="0" w:color="auto" w:frame="1"/>
          <w:lang w:val="pl-PL"/>
        </w:rPr>
      </w:pPr>
      <w:r>
        <w:rPr>
          <w:b/>
          <w:spacing w:val="-1"/>
          <w:szCs w:val="22"/>
          <w:bdr w:val="none" w:sz="0" w:space="0" w:color="auto" w:frame="1"/>
          <w:lang w:val="pl-PL"/>
        </w:rPr>
        <w:tab/>
      </w:r>
      <w:r w:rsidR="009C3239" w:rsidRPr="002541E2">
        <w:rPr>
          <w:b/>
          <w:spacing w:val="-1"/>
          <w:szCs w:val="22"/>
          <w:bdr w:val="none" w:sz="0" w:space="0" w:color="auto" w:frame="1"/>
          <w:lang w:val="pl-PL"/>
        </w:rPr>
        <w:t>Rysunek L</w:t>
      </w:r>
    </w:p>
    <w:p w14:paraId="2AC07153" w14:textId="77777777" w:rsidR="009C3239" w:rsidRPr="002541E2"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color w:val="3B4045"/>
          <w:spacing w:val="-1"/>
          <w:szCs w:val="22"/>
          <w:bdr w:val="none" w:sz="0" w:space="0" w:color="auto" w:frame="1"/>
          <w:lang w:val="pl-PL"/>
        </w:rPr>
      </w:pPr>
    </w:p>
    <w:p w14:paraId="33C84D40" w14:textId="77777777" w:rsidR="009C3239" w:rsidRPr="002541E2"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spacing w:val="-1"/>
          <w:szCs w:val="22"/>
          <w:bdr w:val="none" w:sz="0" w:space="0" w:color="auto" w:frame="1"/>
          <w:lang w:val="pl-PL"/>
        </w:rPr>
      </w:pPr>
      <w:r w:rsidRPr="002541E2">
        <w:rPr>
          <w:spacing w:val="-1"/>
          <w:szCs w:val="22"/>
          <w:bdr w:val="none" w:sz="0" w:space="0" w:color="auto" w:frame="1"/>
          <w:lang w:val="pl-PL"/>
        </w:rPr>
        <w:t>Ozn</w:t>
      </w:r>
      <w:r>
        <w:rPr>
          <w:spacing w:val="-1"/>
          <w:szCs w:val="22"/>
          <w:bdr w:val="none" w:sz="0" w:space="0" w:color="auto" w:frame="1"/>
          <w:lang w:val="pl-PL"/>
        </w:rPr>
        <w:t>acza to, że nie doszło do prawid</w:t>
      </w:r>
      <w:r w:rsidRPr="002541E2">
        <w:rPr>
          <w:spacing w:val="-1"/>
          <w:szCs w:val="22"/>
          <w:bdr w:val="none" w:sz="0" w:space="0" w:color="auto" w:frame="1"/>
          <w:lang w:val="pl-PL"/>
        </w:rPr>
        <w:t xml:space="preserve">łowej inhalacji leku. </w:t>
      </w:r>
      <w:r>
        <w:rPr>
          <w:spacing w:val="-1"/>
          <w:szCs w:val="22"/>
          <w:bdr w:val="none" w:sz="0" w:space="0" w:color="auto" w:frame="1"/>
          <w:lang w:val="pl-PL"/>
        </w:rPr>
        <w:t xml:space="preserve">Należy wrócić do </w:t>
      </w:r>
      <w:r w:rsidRPr="002541E2">
        <w:rPr>
          <w:b/>
          <w:spacing w:val="-1"/>
          <w:szCs w:val="22"/>
          <w:bdr w:val="none" w:sz="0" w:space="0" w:color="auto" w:frame="1"/>
          <w:lang w:val="pl-PL"/>
        </w:rPr>
        <w:t xml:space="preserve">„KROKU 2 Inhalacja </w:t>
      </w:r>
      <w:r>
        <w:rPr>
          <w:b/>
          <w:spacing w:val="-1"/>
          <w:szCs w:val="22"/>
          <w:bdr w:val="none" w:sz="0" w:space="0" w:color="auto" w:frame="1"/>
          <w:lang w:val="pl-PL"/>
        </w:rPr>
        <w:t>l</w:t>
      </w:r>
      <w:r w:rsidRPr="002541E2">
        <w:rPr>
          <w:b/>
          <w:spacing w:val="-1"/>
          <w:szCs w:val="22"/>
          <w:bdr w:val="none" w:sz="0" w:space="0" w:color="auto" w:frame="1"/>
          <w:lang w:val="pl-PL"/>
        </w:rPr>
        <w:t>eku” i powtórzyć czynności opisane w punktach od 2.1 do 2.7.</w:t>
      </w:r>
    </w:p>
    <w:p w14:paraId="264870C2" w14:textId="77777777" w:rsidR="009C3239" w:rsidRPr="002541E2"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spacing w:val="-1"/>
          <w:szCs w:val="22"/>
          <w:bdr w:val="none" w:sz="0" w:space="0" w:color="auto" w:frame="1"/>
          <w:lang w:val="pl-PL"/>
        </w:rPr>
      </w:pPr>
    </w:p>
    <w:p w14:paraId="441A9A84" w14:textId="77777777" w:rsidR="00A758AF"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spacing w:val="-1"/>
          <w:szCs w:val="22"/>
          <w:bdr w:val="none" w:sz="0" w:space="0" w:color="auto" w:frame="1"/>
          <w:lang w:val="pl-PL"/>
        </w:rPr>
      </w:pPr>
      <w:r w:rsidRPr="002541E2">
        <w:rPr>
          <w:spacing w:val="-1"/>
          <w:szCs w:val="22"/>
          <w:bdr w:val="none" w:sz="0" w:space="0" w:color="auto" w:frame="1"/>
          <w:lang w:val="pl-PL"/>
        </w:rPr>
        <w:t>Jeśli okienko kontrolne nadal nie zmienia koloru na czerwony, oznacza to, że użytkownik mógł zapomnieć o zwolnieniu pomarańczoweg</w:t>
      </w:r>
      <w:r>
        <w:rPr>
          <w:spacing w:val="-1"/>
          <w:szCs w:val="22"/>
          <w:bdr w:val="none" w:sz="0" w:space="0" w:color="auto" w:frame="1"/>
          <w:lang w:val="pl-PL"/>
        </w:rPr>
        <w:t>o przycis</w:t>
      </w:r>
      <w:r w:rsidRPr="002541E2">
        <w:rPr>
          <w:spacing w:val="-1"/>
          <w:szCs w:val="22"/>
          <w:bdr w:val="none" w:sz="0" w:space="0" w:color="auto" w:frame="1"/>
          <w:lang w:val="pl-PL"/>
        </w:rPr>
        <w:t xml:space="preserve">ku przed wykonaniem inhalacji lub nie wykonał prawidłowej inhalacji. W </w:t>
      </w:r>
      <w:r>
        <w:rPr>
          <w:spacing w:val="-1"/>
          <w:szCs w:val="22"/>
          <w:bdr w:val="none" w:sz="0" w:space="0" w:color="auto" w:frame="1"/>
          <w:lang w:val="pl-PL"/>
        </w:rPr>
        <w:t xml:space="preserve">takim przypadku należy spróbować ponownie. </w:t>
      </w:r>
    </w:p>
    <w:p w14:paraId="4BA6A433" w14:textId="77777777" w:rsidR="009C3239" w:rsidRPr="002541E2"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spacing w:after="160" w:line="256" w:lineRule="auto"/>
        <w:contextualSpacing/>
        <w:rPr>
          <w:spacing w:val="-1"/>
          <w:szCs w:val="22"/>
          <w:bdr w:val="none" w:sz="0" w:space="0" w:color="auto" w:frame="1"/>
          <w:lang w:val="pl-PL"/>
        </w:rPr>
      </w:pPr>
      <w:r>
        <w:rPr>
          <w:spacing w:val="-1"/>
          <w:szCs w:val="22"/>
          <w:bdr w:val="none" w:sz="0" w:space="0" w:color="auto" w:frame="1"/>
          <w:lang w:val="pl-PL"/>
        </w:rPr>
        <w:t>Upewnić się, że pomarańczowy przycisk został zwolniony i wykonać głęboki wydech. Następnie wykonać mocny, głęboki wdech przez ustnik.</w:t>
      </w:r>
    </w:p>
    <w:p w14:paraId="52F62818" w14:textId="77777777" w:rsidR="009C3239" w:rsidRPr="002541E2" w:rsidRDefault="009C3239" w:rsidP="009C3239">
      <w:pPr>
        <w:pBdr>
          <w:top w:val="single" w:sz="12" w:space="1" w:color="E66914"/>
          <w:left w:val="single" w:sz="12" w:space="4" w:color="E66914"/>
          <w:bottom w:val="single" w:sz="12" w:space="1" w:color="E66914"/>
          <w:right w:val="single" w:sz="12" w:space="4" w:color="E66914"/>
        </w:pBdr>
        <w:tabs>
          <w:tab w:val="clear" w:pos="567"/>
          <w:tab w:val="left" w:pos="708"/>
        </w:tabs>
        <w:autoSpaceDE w:val="0"/>
        <w:autoSpaceDN w:val="0"/>
        <w:adjustRightInd w:val="0"/>
        <w:spacing w:after="240" w:line="240" w:lineRule="auto"/>
        <w:rPr>
          <w:b/>
          <w:spacing w:val="-1"/>
          <w:szCs w:val="22"/>
          <w:bdr w:val="none" w:sz="0" w:space="0" w:color="auto" w:frame="1"/>
          <w:lang w:val="pl-PL"/>
        </w:rPr>
      </w:pPr>
      <w:r>
        <w:rPr>
          <w:b/>
          <w:spacing w:val="-1"/>
          <w:szCs w:val="22"/>
          <w:bdr w:val="none" w:sz="0" w:space="0" w:color="auto" w:frame="1"/>
          <w:lang w:val="pl-PL"/>
        </w:rPr>
        <w:t>Jeśli prawidłowa inhalacja nie jest możliwa mimo przeprowadzenia kilku prób, należy skontaktować się z lekarzem</w:t>
      </w:r>
      <w:r w:rsidRPr="002541E2">
        <w:rPr>
          <w:b/>
          <w:spacing w:val="-1"/>
          <w:szCs w:val="22"/>
          <w:bdr w:val="none" w:sz="0" w:space="0" w:color="auto" w:frame="1"/>
          <w:lang w:val="pl-PL"/>
        </w:rPr>
        <w:t>.</w:t>
      </w:r>
    </w:p>
    <w:p w14:paraId="486D0C51" w14:textId="77777777" w:rsidR="005B4B21" w:rsidRPr="00B55AE5" w:rsidRDefault="009C3239" w:rsidP="005B4B21">
      <w:pPr>
        <w:tabs>
          <w:tab w:val="clear" w:pos="567"/>
          <w:tab w:val="left" w:pos="708"/>
        </w:tabs>
        <w:autoSpaceDE w:val="0"/>
        <w:autoSpaceDN w:val="0"/>
        <w:adjustRightInd w:val="0"/>
        <w:spacing w:after="240" w:line="240" w:lineRule="auto"/>
        <w:rPr>
          <w:spacing w:val="-1"/>
          <w:szCs w:val="22"/>
          <w:bdr w:val="none" w:sz="0" w:space="0" w:color="auto" w:frame="1"/>
          <w:lang w:val="pl-PL"/>
        </w:rPr>
      </w:pPr>
      <w:r w:rsidRPr="00501938">
        <w:rPr>
          <w:szCs w:val="22"/>
          <w:lang w:val="pl-PL"/>
        </w:rPr>
        <w:t>Po każdorazowym użyciu włożyć na miejsce osłonę zabezpieczającą (Rysunek M)</w:t>
      </w:r>
      <w:r w:rsidR="005B4B21">
        <w:rPr>
          <w:szCs w:val="22"/>
          <w:lang w:val="pl-PL"/>
        </w:rPr>
        <w:t>, aby zapobiec zanieczyszczeniu inhalatora kurzem lub innymi zanieczyszczeniami. W przypadku zgubienia osłonki należy wymienić inhalator.</w:t>
      </w:r>
    </w:p>
    <w:p w14:paraId="1A7E52F9" w14:textId="77777777" w:rsidR="00C30FF8" w:rsidRPr="00501938" w:rsidRDefault="00C30FF8" w:rsidP="009C3239">
      <w:pPr>
        <w:tabs>
          <w:tab w:val="clear" w:pos="567"/>
          <w:tab w:val="left" w:pos="708"/>
        </w:tabs>
        <w:autoSpaceDE w:val="0"/>
        <w:autoSpaceDN w:val="0"/>
        <w:adjustRightInd w:val="0"/>
        <w:spacing w:after="240" w:line="280" w:lineRule="exact"/>
        <w:rPr>
          <w:szCs w:val="22"/>
          <w:lang w:val="pl-PL"/>
        </w:rPr>
      </w:pPr>
    </w:p>
    <w:p w14:paraId="7B41E23C" w14:textId="1FCF8090" w:rsidR="009C3239" w:rsidRPr="00501938" w:rsidRDefault="00EC0972" w:rsidP="009C3239">
      <w:pPr>
        <w:tabs>
          <w:tab w:val="clear" w:pos="567"/>
          <w:tab w:val="left" w:pos="708"/>
        </w:tabs>
        <w:autoSpaceDE w:val="0"/>
        <w:autoSpaceDN w:val="0"/>
        <w:adjustRightInd w:val="0"/>
        <w:spacing w:after="240" w:line="280" w:lineRule="exact"/>
        <w:rPr>
          <w:szCs w:val="22"/>
          <w:lang w:val="pl-PL"/>
        </w:rPr>
      </w:pPr>
      <w:r>
        <w:rPr>
          <w:noProof/>
          <w:sz w:val="24"/>
          <w:szCs w:val="24"/>
        </w:rPr>
        <w:lastRenderedPageBreak/>
        <w:drawing>
          <wp:anchor distT="0" distB="0" distL="114300" distR="114300" simplePos="0" relativeHeight="251673600" behindDoc="0" locked="0" layoutInCell="1" allowOverlap="1" wp14:anchorId="39CCFDC3" wp14:editId="5740D3AB">
            <wp:simplePos x="0" y="0"/>
            <wp:positionH relativeFrom="column">
              <wp:posOffset>5080</wp:posOffset>
            </wp:positionH>
            <wp:positionV relativeFrom="paragraph">
              <wp:posOffset>-177165</wp:posOffset>
            </wp:positionV>
            <wp:extent cx="1699260" cy="1465580"/>
            <wp:effectExtent l="0" t="0" r="0" b="0"/>
            <wp:wrapNone/>
            <wp:docPr id="42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1699260" cy="1465580"/>
                    </a:xfrm>
                    <a:prstGeom prst="rect">
                      <a:avLst/>
                    </a:prstGeom>
                    <a:noFill/>
                  </pic:spPr>
                </pic:pic>
              </a:graphicData>
            </a:graphic>
            <wp14:sizeRelH relativeFrom="page">
              <wp14:pctWidth>0</wp14:pctWidth>
            </wp14:sizeRelH>
            <wp14:sizeRelV relativeFrom="page">
              <wp14:pctHeight>0</wp14:pctHeight>
            </wp14:sizeRelV>
          </wp:anchor>
        </w:drawing>
      </w:r>
    </w:p>
    <w:p w14:paraId="29911873" w14:textId="77777777" w:rsidR="009C3239" w:rsidRPr="00501938" w:rsidRDefault="009C3239" w:rsidP="009C3239">
      <w:pPr>
        <w:tabs>
          <w:tab w:val="clear" w:pos="567"/>
          <w:tab w:val="left" w:pos="708"/>
        </w:tabs>
        <w:autoSpaceDE w:val="0"/>
        <w:autoSpaceDN w:val="0"/>
        <w:adjustRightInd w:val="0"/>
        <w:spacing w:after="240" w:line="280" w:lineRule="exact"/>
        <w:rPr>
          <w:szCs w:val="22"/>
          <w:lang w:val="pl-PL"/>
        </w:rPr>
      </w:pPr>
    </w:p>
    <w:p w14:paraId="3E63C8F9" w14:textId="77777777" w:rsidR="009C3239" w:rsidRPr="00501938" w:rsidRDefault="009C3239" w:rsidP="009C3239">
      <w:pPr>
        <w:tabs>
          <w:tab w:val="clear" w:pos="567"/>
          <w:tab w:val="left" w:pos="708"/>
        </w:tabs>
        <w:autoSpaceDE w:val="0"/>
        <w:autoSpaceDN w:val="0"/>
        <w:adjustRightInd w:val="0"/>
        <w:spacing w:after="240" w:line="280" w:lineRule="exact"/>
        <w:rPr>
          <w:szCs w:val="22"/>
          <w:lang w:val="pl-PL"/>
        </w:rPr>
      </w:pPr>
    </w:p>
    <w:p w14:paraId="1521C017" w14:textId="77777777" w:rsidR="009C3239" w:rsidRPr="00501938" w:rsidRDefault="009C3239" w:rsidP="009C3239">
      <w:pPr>
        <w:tabs>
          <w:tab w:val="clear" w:pos="567"/>
          <w:tab w:val="left" w:pos="708"/>
        </w:tabs>
        <w:autoSpaceDE w:val="0"/>
        <w:autoSpaceDN w:val="0"/>
        <w:adjustRightInd w:val="0"/>
        <w:spacing w:after="240" w:line="280" w:lineRule="exact"/>
        <w:rPr>
          <w:szCs w:val="22"/>
          <w:lang w:val="pl-PL"/>
        </w:rPr>
      </w:pPr>
    </w:p>
    <w:p w14:paraId="4AD2FEB5" w14:textId="77777777" w:rsidR="009C3239" w:rsidRPr="006B0884" w:rsidRDefault="005B4B21" w:rsidP="009C3239">
      <w:pPr>
        <w:tabs>
          <w:tab w:val="clear" w:pos="567"/>
          <w:tab w:val="left" w:pos="708"/>
        </w:tabs>
        <w:autoSpaceDE w:val="0"/>
        <w:autoSpaceDN w:val="0"/>
        <w:adjustRightInd w:val="0"/>
        <w:spacing w:after="240" w:line="280" w:lineRule="exact"/>
        <w:rPr>
          <w:b/>
          <w:spacing w:val="-1"/>
          <w:szCs w:val="22"/>
          <w:bdr w:val="none" w:sz="0" w:space="0" w:color="auto" w:frame="1"/>
          <w:lang w:val="pl-PL"/>
        </w:rPr>
      </w:pPr>
      <w:r>
        <w:rPr>
          <w:b/>
          <w:spacing w:val="-1"/>
          <w:szCs w:val="22"/>
          <w:bdr w:val="none" w:sz="0" w:space="0" w:color="auto" w:frame="1"/>
          <w:lang w:val="pl-PL"/>
        </w:rPr>
        <w:tab/>
      </w:r>
      <w:r w:rsidR="009C3239" w:rsidRPr="006B0884">
        <w:rPr>
          <w:b/>
          <w:spacing w:val="-1"/>
          <w:szCs w:val="22"/>
          <w:bdr w:val="none" w:sz="0" w:space="0" w:color="auto" w:frame="1"/>
          <w:lang w:val="pl-PL"/>
        </w:rPr>
        <w:t>Rysunek M</w:t>
      </w:r>
    </w:p>
    <w:p w14:paraId="1B82431E" w14:textId="77777777" w:rsidR="009C3239" w:rsidRDefault="009C3239" w:rsidP="00882C74">
      <w:pPr>
        <w:tabs>
          <w:tab w:val="clear" w:pos="567"/>
          <w:tab w:val="left" w:pos="708"/>
        </w:tabs>
        <w:autoSpaceDE w:val="0"/>
        <w:autoSpaceDN w:val="0"/>
        <w:adjustRightInd w:val="0"/>
        <w:spacing w:line="240" w:lineRule="auto"/>
        <w:rPr>
          <w:b/>
          <w:bCs/>
          <w:szCs w:val="22"/>
          <w:lang w:val="pl-PL"/>
        </w:rPr>
      </w:pPr>
      <w:r w:rsidRPr="00501938">
        <w:rPr>
          <w:b/>
          <w:bCs/>
          <w:szCs w:val="22"/>
          <w:lang w:val="pl-PL"/>
        </w:rPr>
        <w:t>Dodatkowe informacje</w:t>
      </w:r>
    </w:p>
    <w:p w14:paraId="6F5595CF" w14:textId="77777777" w:rsidR="005B4B21" w:rsidRPr="00501938" w:rsidRDefault="005B4B21" w:rsidP="00882C74">
      <w:pPr>
        <w:tabs>
          <w:tab w:val="clear" w:pos="567"/>
          <w:tab w:val="left" w:pos="708"/>
        </w:tabs>
        <w:autoSpaceDE w:val="0"/>
        <w:autoSpaceDN w:val="0"/>
        <w:adjustRightInd w:val="0"/>
        <w:spacing w:line="240" w:lineRule="auto"/>
        <w:rPr>
          <w:b/>
          <w:bCs/>
          <w:szCs w:val="22"/>
          <w:lang w:val="pl-PL"/>
        </w:rPr>
      </w:pPr>
    </w:p>
    <w:p w14:paraId="41612414" w14:textId="77777777" w:rsidR="009C3239" w:rsidRDefault="009C3239" w:rsidP="00882C74">
      <w:pPr>
        <w:tabs>
          <w:tab w:val="clear" w:pos="567"/>
          <w:tab w:val="left" w:pos="708"/>
        </w:tabs>
        <w:spacing w:line="240" w:lineRule="auto"/>
        <w:rPr>
          <w:szCs w:val="22"/>
          <w:u w:val="single"/>
          <w:lang w:val="pl-PL"/>
        </w:rPr>
      </w:pPr>
      <w:r w:rsidRPr="00501938">
        <w:rPr>
          <w:szCs w:val="22"/>
          <w:u w:val="single"/>
          <w:lang w:val="pl-PL"/>
        </w:rPr>
        <w:t>Co należy zrobić w razie przypadkowego załadowania dawki leku?</w:t>
      </w:r>
    </w:p>
    <w:p w14:paraId="46B1F319" w14:textId="77777777" w:rsidR="005B4B21" w:rsidRPr="00501938" w:rsidRDefault="005B4B21" w:rsidP="00882C74">
      <w:pPr>
        <w:tabs>
          <w:tab w:val="clear" w:pos="567"/>
          <w:tab w:val="left" w:pos="708"/>
        </w:tabs>
        <w:spacing w:line="240" w:lineRule="auto"/>
        <w:rPr>
          <w:szCs w:val="22"/>
          <w:u w:val="single"/>
          <w:lang w:val="pl-PL"/>
        </w:rPr>
      </w:pPr>
    </w:p>
    <w:p w14:paraId="33C7EC23" w14:textId="77777777" w:rsidR="009C3239" w:rsidRDefault="009C3239" w:rsidP="00882C74">
      <w:pPr>
        <w:tabs>
          <w:tab w:val="clear" w:pos="567"/>
          <w:tab w:val="left" w:pos="708"/>
        </w:tabs>
        <w:spacing w:line="240" w:lineRule="auto"/>
        <w:rPr>
          <w:szCs w:val="22"/>
          <w:lang w:val="pl-PL"/>
        </w:rPr>
      </w:pPr>
      <w:r w:rsidRPr="00501938">
        <w:rPr>
          <w:szCs w:val="22"/>
          <w:lang w:val="pl-PL"/>
        </w:rPr>
        <w:t>Inhalator należy przechowywać z nałożoną osłoną ochronną do czasu wykonania inhalacji, następnie zdjąć osłonę i rozpocząć od Kroku 1.6.</w:t>
      </w:r>
    </w:p>
    <w:p w14:paraId="17BABD54" w14:textId="77777777" w:rsidR="005B4B21" w:rsidRPr="00501938" w:rsidRDefault="005B4B21" w:rsidP="00882C74">
      <w:pPr>
        <w:tabs>
          <w:tab w:val="clear" w:pos="567"/>
          <w:tab w:val="left" w:pos="708"/>
        </w:tabs>
        <w:spacing w:line="240" w:lineRule="auto"/>
        <w:rPr>
          <w:szCs w:val="22"/>
          <w:lang w:val="pl-PL"/>
        </w:rPr>
      </w:pPr>
    </w:p>
    <w:p w14:paraId="71FE0559" w14:textId="77777777" w:rsidR="009C3239" w:rsidRDefault="009C3239" w:rsidP="00882C74">
      <w:pPr>
        <w:tabs>
          <w:tab w:val="clear" w:pos="567"/>
          <w:tab w:val="left" w:pos="708"/>
        </w:tabs>
        <w:spacing w:line="240" w:lineRule="auto"/>
        <w:rPr>
          <w:bCs/>
          <w:szCs w:val="22"/>
          <w:u w:val="single"/>
          <w:shd w:val="clear" w:color="auto" w:fill="FFFFFF"/>
          <w:lang w:val="pl-PL"/>
        </w:rPr>
      </w:pPr>
      <w:r w:rsidRPr="00501938">
        <w:rPr>
          <w:bCs/>
          <w:szCs w:val="22"/>
          <w:u w:val="single"/>
          <w:shd w:val="clear" w:color="auto" w:fill="FFFFFF"/>
          <w:lang w:val="pl-PL"/>
        </w:rPr>
        <w:t>Jak działa wskaźnik dawki?</w:t>
      </w:r>
    </w:p>
    <w:p w14:paraId="39200C43" w14:textId="77777777" w:rsidR="005B4B21" w:rsidRPr="00501938" w:rsidRDefault="005B4B21" w:rsidP="00882C74">
      <w:pPr>
        <w:tabs>
          <w:tab w:val="clear" w:pos="567"/>
          <w:tab w:val="left" w:pos="708"/>
        </w:tabs>
        <w:spacing w:line="240" w:lineRule="auto"/>
        <w:rPr>
          <w:bCs/>
          <w:szCs w:val="22"/>
          <w:u w:val="single"/>
          <w:shd w:val="clear" w:color="auto" w:fill="FFFFFF"/>
          <w:lang w:val="pl-PL"/>
        </w:rPr>
      </w:pPr>
    </w:p>
    <w:p w14:paraId="1D833398" w14:textId="77777777" w:rsidR="009C3239" w:rsidRPr="00501938" w:rsidRDefault="009C3239" w:rsidP="00882C74">
      <w:pPr>
        <w:numPr>
          <w:ilvl w:val="0"/>
          <w:numId w:val="27"/>
        </w:numPr>
        <w:tabs>
          <w:tab w:val="clear" w:pos="567"/>
          <w:tab w:val="left" w:pos="708"/>
        </w:tabs>
        <w:autoSpaceDE w:val="0"/>
        <w:autoSpaceDN w:val="0"/>
        <w:spacing w:line="240" w:lineRule="auto"/>
        <w:ind w:left="0" w:firstLine="426"/>
        <w:rPr>
          <w:szCs w:val="22"/>
          <w:lang w:val="pl-PL"/>
        </w:rPr>
      </w:pPr>
      <w:r w:rsidRPr="00501938">
        <w:rPr>
          <w:szCs w:val="22"/>
          <w:lang w:val="pl-PL"/>
        </w:rPr>
        <w:t xml:space="preserve"> Wskaźnik dawki pokazuje całkowitą liczbę dawek pozostałych do wykorzystania (Rysunek</w:t>
      </w:r>
      <w:r w:rsidR="005B4B21">
        <w:rPr>
          <w:szCs w:val="22"/>
          <w:lang w:val="pl-PL"/>
        </w:rPr>
        <w:t> </w:t>
      </w:r>
      <w:r w:rsidRPr="00501938">
        <w:rPr>
          <w:szCs w:val="22"/>
          <w:lang w:val="pl-PL"/>
        </w:rPr>
        <w:t>N).</w:t>
      </w:r>
    </w:p>
    <w:p w14:paraId="4D5F0C1C" w14:textId="77777777" w:rsidR="009C3239" w:rsidRPr="00501938" w:rsidRDefault="009C3239" w:rsidP="00882C74">
      <w:pPr>
        <w:numPr>
          <w:ilvl w:val="0"/>
          <w:numId w:val="27"/>
        </w:numPr>
        <w:tabs>
          <w:tab w:val="clear" w:pos="567"/>
          <w:tab w:val="left" w:pos="708"/>
        </w:tabs>
        <w:autoSpaceDE w:val="0"/>
        <w:autoSpaceDN w:val="0"/>
        <w:spacing w:line="240" w:lineRule="auto"/>
        <w:ind w:left="567" w:hanging="141"/>
        <w:rPr>
          <w:b/>
          <w:bCs/>
          <w:szCs w:val="22"/>
          <w:lang w:val="pl-PL"/>
        </w:rPr>
      </w:pPr>
      <w:r w:rsidRPr="00501938">
        <w:rPr>
          <w:szCs w:val="22"/>
          <w:lang w:val="pl-PL"/>
        </w:rPr>
        <w:t xml:space="preserve"> Podczas pierwszego użycia każdy inhalator zawiera przynajmniej 60 dawek lub przynajmniej 30 dawek, w zależności od wielkości opakowania.</w:t>
      </w:r>
    </w:p>
    <w:p w14:paraId="5260695C" w14:textId="77777777" w:rsidR="009C3239" w:rsidRPr="00E36DC5" w:rsidRDefault="009C3239" w:rsidP="00882C74">
      <w:pPr>
        <w:numPr>
          <w:ilvl w:val="0"/>
          <w:numId w:val="27"/>
        </w:numPr>
        <w:tabs>
          <w:tab w:val="clear" w:pos="567"/>
          <w:tab w:val="left" w:pos="708"/>
        </w:tabs>
        <w:autoSpaceDE w:val="0"/>
        <w:autoSpaceDN w:val="0"/>
        <w:spacing w:line="240" w:lineRule="auto"/>
        <w:ind w:left="567" w:hanging="141"/>
        <w:rPr>
          <w:b/>
          <w:bCs/>
          <w:szCs w:val="22"/>
          <w:lang w:val="pl-PL"/>
        </w:rPr>
      </w:pPr>
      <w:r w:rsidRPr="00501938">
        <w:rPr>
          <w:szCs w:val="22"/>
          <w:lang w:val="pl-PL"/>
        </w:rPr>
        <w:t xml:space="preserve"> Po każdorazowym załadowaniu dawki poprzez wciśnięcie zielonego przycisku, wskaźnik dawki przesuwa się o niewielką odległość w kierunku kolejnej liczby (50, 40, 30, 20, 10 lub 0). </w:t>
      </w:r>
    </w:p>
    <w:p w14:paraId="57B6CA6F" w14:textId="77777777" w:rsidR="009C3239" w:rsidRPr="00501938" w:rsidRDefault="009C3239" w:rsidP="00882C74">
      <w:pPr>
        <w:tabs>
          <w:tab w:val="clear" w:pos="567"/>
          <w:tab w:val="left" w:pos="708"/>
        </w:tabs>
        <w:autoSpaceDE w:val="0"/>
        <w:autoSpaceDN w:val="0"/>
        <w:spacing w:line="240" w:lineRule="auto"/>
        <w:rPr>
          <w:b/>
          <w:bCs/>
          <w:szCs w:val="22"/>
          <w:lang w:val="pl-PL"/>
        </w:rPr>
      </w:pPr>
    </w:p>
    <w:p w14:paraId="1A80E044" w14:textId="77777777" w:rsidR="009C3239" w:rsidRDefault="009C3239" w:rsidP="00882C74">
      <w:pPr>
        <w:tabs>
          <w:tab w:val="clear" w:pos="567"/>
          <w:tab w:val="left" w:pos="708"/>
        </w:tabs>
        <w:autoSpaceDE w:val="0"/>
        <w:autoSpaceDN w:val="0"/>
        <w:adjustRightInd w:val="0"/>
        <w:spacing w:line="240" w:lineRule="auto"/>
        <w:rPr>
          <w:bCs/>
          <w:szCs w:val="22"/>
          <w:u w:val="single"/>
          <w:lang w:val="pl-PL"/>
        </w:rPr>
      </w:pPr>
      <w:r w:rsidRPr="00882C74">
        <w:rPr>
          <w:bCs/>
          <w:szCs w:val="22"/>
          <w:u w:val="single"/>
          <w:lang w:val="pl-PL"/>
        </w:rPr>
        <w:t>Kiedy należy wymienić inhalator na nowy?</w:t>
      </w:r>
    </w:p>
    <w:p w14:paraId="5D283F4F" w14:textId="77777777" w:rsidR="005B4B21" w:rsidRPr="00882C74" w:rsidRDefault="005B4B21" w:rsidP="00882C74">
      <w:pPr>
        <w:tabs>
          <w:tab w:val="clear" w:pos="567"/>
          <w:tab w:val="left" w:pos="708"/>
        </w:tabs>
        <w:autoSpaceDE w:val="0"/>
        <w:autoSpaceDN w:val="0"/>
        <w:adjustRightInd w:val="0"/>
        <w:spacing w:line="240" w:lineRule="auto"/>
        <w:rPr>
          <w:bCs/>
          <w:szCs w:val="22"/>
          <w:u w:val="single"/>
          <w:lang w:val="pl-PL"/>
        </w:rPr>
      </w:pPr>
    </w:p>
    <w:p w14:paraId="6C1192C9" w14:textId="77777777" w:rsidR="009C3239" w:rsidRDefault="009C3239" w:rsidP="00882C74">
      <w:pPr>
        <w:tabs>
          <w:tab w:val="clear" w:pos="567"/>
          <w:tab w:val="left" w:pos="708"/>
        </w:tabs>
        <w:autoSpaceDE w:val="0"/>
        <w:autoSpaceDN w:val="0"/>
        <w:adjustRightInd w:val="0"/>
        <w:spacing w:line="240" w:lineRule="auto"/>
        <w:rPr>
          <w:szCs w:val="22"/>
          <w:lang w:val="pl-PL"/>
        </w:rPr>
      </w:pPr>
      <w:r w:rsidRPr="00882C74">
        <w:rPr>
          <w:szCs w:val="22"/>
          <w:lang w:val="pl-PL"/>
        </w:rPr>
        <w:t>Inhalator należy wymienić na nowy:</w:t>
      </w:r>
    </w:p>
    <w:p w14:paraId="79392818" w14:textId="77777777" w:rsidR="005B4B21" w:rsidRPr="00882C74" w:rsidRDefault="005B4B21" w:rsidP="00882C74">
      <w:pPr>
        <w:tabs>
          <w:tab w:val="clear" w:pos="567"/>
          <w:tab w:val="left" w:pos="708"/>
        </w:tabs>
        <w:autoSpaceDE w:val="0"/>
        <w:autoSpaceDN w:val="0"/>
        <w:adjustRightInd w:val="0"/>
        <w:spacing w:line="240" w:lineRule="auto"/>
        <w:rPr>
          <w:szCs w:val="22"/>
          <w:lang w:val="pl-PL"/>
        </w:rPr>
      </w:pPr>
    </w:p>
    <w:p w14:paraId="20C42352" w14:textId="77777777" w:rsidR="009C3239" w:rsidRPr="00882C74" w:rsidRDefault="009C3239" w:rsidP="00882C74">
      <w:pPr>
        <w:numPr>
          <w:ilvl w:val="0"/>
          <w:numId w:val="27"/>
        </w:numPr>
        <w:tabs>
          <w:tab w:val="left" w:pos="283"/>
        </w:tabs>
        <w:spacing w:line="240" w:lineRule="auto"/>
        <w:ind w:left="714" w:hanging="357"/>
        <w:rPr>
          <w:i/>
          <w:szCs w:val="22"/>
          <w:lang w:val="pl-PL"/>
        </w:rPr>
      </w:pPr>
      <w:r w:rsidRPr="00882C74">
        <w:rPr>
          <w:szCs w:val="22"/>
          <w:lang w:val="pl-PL"/>
        </w:rPr>
        <w:t>Jeśli obecny inhalator wydaje się uszkodzony lub jeśli pacjent zgubi osłonę, lub</w:t>
      </w:r>
    </w:p>
    <w:p w14:paraId="1F8BCB58" w14:textId="77777777" w:rsidR="009C3239" w:rsidRPr="00882C74" w:rsidRDefault="009C3239" w:rsidP="00882C74">
      <w:pPr>
        <w:numPr>
          <w:ilvl w:val="0"/>
          <w:numId w:val="27"/>
        </w:numPr>
        <w:tabs>
          <w:tab w:val="left" w:pos="283"/>
        </w:tabs>
        <w:spacing w:line="240" w:lineRule="auto"/>
        <w:ind w:left="714" w:hanging="357"/>
        <w:rPr>
          <w:i/>
          <w:szCs w:val="22"/>
          <w:lang w:val="pl-PL"/>
        </w:rPr>
      </w:pPr>
      <w:r w:rsidRPr="00882C74">
        <w:rPr>
          <w:szCs w:val="22"/>
          <w:lang w:val="pl-PL"/>
        </w:rPr>
        <w:t>Gdy na wska</w:t>
      </w:r>
      <w:r w:rsidRPr="00501938">
        <w:rPr>
          <w:szCs w:val="22"/>
          <w:lang w:val="pl-PL"/>
        </w:rPr>
        <w:t>ź</w:t>
      </w:r>
      <w:r w:rsidRPr="00882C74">
        <w:rPr>
          <w:szCs w:val="22"/>
          <w:lang w:val="pl-PL"/>
        </w:rPr>
        <w:t>niku dawki pojawi się wzór w czerwone paski,</w:t>
      </w:r>
      <w:r w:rsidRPr="00882C74">
        <w:rPr>
          <w:b/>
          <w:szCs w:val="22"/>
          <w:lang w:val="pl-PL"/>
        </w:rPr>
        <w:t xml:space="preserve"> </w:t>
      </w:r>
      <w:r w:rsidRPr="00882C74">
        <w:rPr>
          <w:szCs w:val="22"/>
          <w:lang w:val="pl-PL"/>
        </w:rPr>
        <w:t>oznacza to</w:t>
      </w:r>
      <w:r w:rsidRPr="00501938">
        <w:rPr>
          <w:szCs w:val="22"/>
          <w:lang w:val="pl-PL"/>
        </w:rPr>
        <w:t xml:space="preserve"> </w:t>
      </w:r>
      <w:r w:rsidRPr="00882C74">
        <w:rPr>
          <w:szCs w:val="22"/>
          <w:lang w:val="pl-PL"/>
        </w:rPr>
        <w:t>zbliżanie się do ostatniej dawki (Rysunek N), lub</w:t>
      </w:r>
      <w:r w:rsidRPr="00882C74">
        <w:rPr>
          <w:b/>
          <w:szCs w:val="22"/>
          <w:lang w:val="pl-PL"/>
        </w:rPr>
        <w:t xml:space="preserve"> </w:t>
      </w:r>
    </w:p>
    <w:p w14:paraId="5104BE8B" w14:textId="77777777" w:rsidR="009C3239" w:rsidRPr="00882C74" w:rsidRDefault="009C3239" w:rsidP="00882C74">
      <w:pPr>
        <w:numPr>
          <w:ilvl w:val="0"/>
          <w:numId w:val="27"/>
        </w:numPr>
        <w:tabs>
          <w:tab w:val="left" w:pos="283"/>
        </w:tabs>
        <w:spacing w:line="240" w:lineRule="auto"/>
        <w:ind w:left="714" w:hanging="357"/>
        <w:rPr>
          <w:i/>
          <w:szCs w:val="22"/>
          <w:lang w:val="pl-PL"/>
        </w:rPr>
      </w:pPr>
      <w:r w:rsidRPr="00882C74">
        <w:rPr>
          <w:szCs w:val="22"/>
          <w:lang w:val="pl-PL"/>
        </w:rPr>
        <w:t>Jeśli inhalator jest pusty (Rysunek O).</w:t>
      </w:r>
    </w:p>
    <w:p w14:paraId="3E0EB097" w14:textId="77777777" w:rsidR="00A758AF" w:rsidRPr="003578FF" w:rsidRDefault="00A758AF" w:rsidP="004F5317">
      <w:pPr>
        <w:tabs>
          <w:tab w:val="left" w:pos="283"/>
        </w:tabs>
        <w:spacing w:line="240" w:lineRule="auto"/>
        <w:rPr>
          <w:szCs w:val="22"/>
          <w:lang w:val="pl-PL"/>
        </w:rPr>
      </w:pPr>
    </w:p>
    <w:p w14:paraId="54995F61" w14:textId="77777777" w:rsidR="004E38E3" w:rsidRPr="00882C74" w:rsidRDefault="004E38E3" w:rsidP="00882C74">
      <w:pPr>
        <w:tabs>
          <w:tab w:val="left" w:pos="283"/>
        </w:tabs>
        <w:spacing w:line="240" w:lineRule="auto"/>
        <w:ind w:left="357"/>
        <w:rPr>
          <w:szCs w:val="22"/>
          <w:lang w:val="pl-PL"/>
        </w:rPr>
      </w:pPr>
    </w:p>
    <w:p w14:paraId="1AECF3DE" w14:textId="66995943" w:rsidR="009C3239" w:rsidRPr="00501938" w:rsidRDefault="00EC0972" w:rsidP="009C3239">
      <w:pPr>
        <w:tabs>
          <w:tab w:val="left" w:pos="283"/>
        </w:tabs>
        <w:spacing w:after="240" w:line="240" w:lineRule="auto"/>
        <w:ind w:left="284" w:hanging="280"/>
        <w:rPr>
          <w:szCs w:val="22"/>
          <w:lang w:val="pl-PL"/>
        </w:rPr>
      </w:pPr>
      <w:r>
        <w:rPr>
          <w:noProof/>
          <w:szCs w:val="22"/>
          <w:lang w:val="pl-PL"/>
        </w:rPr>
        <mc:AlternateContent>
          <mc:Choice Requires="wpg">
            <w:drawing>
              <wp:anchor distT="0" distB="0" distL="114300" distR="114300" simplePos="0" relativeHeight="251681792" behindDoc="0" locked="0" layoutInCell="1" allowOverlap="1" wp14:anchorId="082FE761" wp14:editId="56D93A2B">
                <wp:simplePos x="0" y="0"/>
                <wp:positionH relativeFrom="column">
                  <wp:posOffset>311150</wp:posOffset>
                </wp:positionH>
                <wp:positionV relativeFrom="paragraph">
                  <wp:posOffset>21590</wp:posOffset>
                </wp:positionV>
                <wp:extent cx="2021205" cy="2684145"/>
                <wp:effectExtent l="1905" t="9525" r="0" b="1905"/>
                <wp:wrapNone/>
                <wp:docPr id="1299519627" name="Group 45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021205" cy="2684145"/>
                          <a:chOff x="1776" y="3619"/>
                          <a:chExt cx="3783" cy="4497"/>
                        </a:xfrm>
                      </wpg:grpSpPr>
                      <wpg:grpSp>
                        <wpg:cNvPr id="1326535505" name="Group 459"/>
                        <wpg:cNvGrpSpPr>
                          <a:grpSpLocks/>
                        </wpg:cNvGrpSpPr>
                        <wpg:grpSpPr bwMode="auto">
                          <a:xfrm>
                            <a:off x="1776" y="3619"/>
                            <a:ext cx="3538" cy="4497"/>
                            <a:chOff x="1412" y="7526"/>
                            <a:chExt cx="3064" cy="3687"/>
                          </a:xfrm>
                        </wpg:grpSpPr>
                        <pic:pic xmlns:pic="http://schemas.openxmlformats.org/drawingml/2006/picture">
                          <pic:nvPicPr>
                            <pic:cNvPr id="88466874" name="Picture 4"/>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1412" y="8123"/>
                              <a:ext cx="3064" cy="3090"/>
                            </a:xfrm>
                            <a:prstGeom prst="rect">
                              <a:avLst/>
                            </a:prstGeom>
                            <a:noFill/>
                            <a:extLst>
                              <a:ext uri="{909E8E84-426E-40DD-AFC4-6F175D3DCCD1}">
                                <a14:hiddenFill xmlns:a14="http://schemas.microsoft.com/office/drawing/2010/main">
                                  <a:solidFill>
                                    <a:srgbClr val="FFFFFF"/>
                                  </a:solidFill>
                                </a14:hiddenFill>
                              </a:ext>
                            </a:extLst>
                          </pic:spPr>
                        </pic:pic>
                        <wps:wsp>
                          <wps:cNvPr id="177282883" name="Text Box 3"/>
                          <wps:cNvSpPr txBox="1">
                            <a:spLocks noChangeArrowheads="1"/>
                          </wps:cNvSpPr>
                          <wps:spPr bwMode="auto">
                            <a:xfrm>
                              <a:off x="1442" y="7526"/>
                              <a:ext cx="3034" cy="575"/>
                            </a:xfrm>
                            <a:prstGeom prst="rect">
                              <a:avLst/>
                            </a:prstGeom>
                            <a:noFill/>
                            <a:ln w="19050">
                              <a:solidFill>
                                <a:srgbClr val="E66914"/>
                              </a:solidFill>
                              <a:miter lim="800000"/>
                              <a:headEnd/>
                              <a:tailEnd/>
                            </a:ln>
                            <a:extLst>
                              <a:ext uri="{909E8E84-426E-40DD-AFC4-6F175D3DCCD1}">
                                <a14:hiddenFill xmlns:a14="http://schemas.microsoft.com/office/drawing/2010/main">
                                  <a:solidFill>
                                    <a:srgbClr val="FFFFFF"/>
                                  </a:solidFill>
                                </a14:hiddenFill>
                              </a:ext>
                            </a:extLst>
                          </wps:spPr>
                          <wps:txbx>
                            <w:txbxContent>
                              <w:p w14:paraId="0DBC4737" w14:textId="77777777" w:rsidR="003578FF" w:rsidRPr="00882C74" w:rsidRDefault="003578FF" w:rsidP="003578FF">
                                <w:pPr>
                                  <w:spacing w:line="240" w:lineRule="auto"/>
                                  <w:ind w:right="-120"/>
                                  <w:rPr>
                                    <w:b/>
                                    <w:sz w:val="20"/>
                                    <w:lang w:val="pl-PL"/>
                                  </w:rPr>
                                </w:pPr>
                                <w:r w:rsidRPr="00882C74">
                                  <w:rPr>
                                    <w:b/>
                                    <w:sz w:val="20"/>
                                    <w:lang w:val="pl-PL"/>
                                  </w:rPr>
                                  <w:t>Wskaźnik dawki powoli przesuwa się od 60 do 0: 60, 50, 40, 30, 20, 10, 0.</w:t>
                                </w:r>
                              </w:p>
                              <w:p w14:paraId="0B04CC45" w14:textId="77777777" w:rsidR="003578FF" w:rsidRPr="00882C74" w:rsidRDefault="003578FF" w:rsidP="003578FF">
                                <w:pPr>
                                  <w:ind w:right="-120"/>
                                  <w:rPr>
                                    <w:rFonts w:ascii="Calibri" w:hAnsi="Calibri"/>
                                    <w:sz w:val="20"/>
                                    <w:lang w:val="pl-PL"/>
                                  </w:rPr>
                                </w:pPr>
                              </w:p>
                              <w:p w14:paraId="521D2AE3" w14:textId="77777777" w:rsidR="003578FF" w:rsidRPr="00882C74" w:rsidRDefault="003578FF" w:rsidP="003578FF">
                                <w:pPr>
                                  <w:ind w:right="-120"/>
                                  <w:rPr>
                                    <w:sz w:val="20"/>
                                    <w:lang w:val="pl-PL"/>
                                  </w:rPr>
                                </w:pPr>
                              </w:p>
                            </w:txbxContent>
                          </wps:txbx>
                          <wps:bodyPr rot="0" vert="horz" wrap="square" lIns="91440" tIns="45720" rIns="91440" bIns="45720" anchor="t" anchorCtr="0" upright="1">
                            <a:noAutofit/>
                          </wps:bodyPr>
                        </wps:wsp>
                      </wpg:grpSp>
                      <wps:wsp>
                        <wps:cNvPr id="1178217120" name="Text Box 9"/>
                        <wps:cNvSpPr txBox="1">
                          <a:spLocks noChangeArrowheads="1"/>
                        </wps:cNvSpPr>
                        <wps:spPr bwMode="auto">
                          <a:xfrm>
                            <a:off x="3454" y="4421"/>
                            <a:ext cx="2105" cy="5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48D56CAB" w14:textId="77777777" w:rsidR="003578FF" w:rsidRDefault="003578FF" w:rsidP="00882C74">
                              <w:pPr>
                                <w:spacing w:line="240" w:lineRule="auto"/>
                              </w:pPr>
                              <w:r w:rsidRPr="00882C74">
                                <w:rPr>
                                  <w:b/>
                                  <w:szCs w:val="22"/>
                                </w:rPr>
                                <w:t>Czerwone pask</w:t>
                              </w:r>
                              <w:r>
                                <w:rPr>
                                  <w:b/>
                                  <w:szCs w:val="22"/>
                                </w:rPr>
                                <w:t>i</w:t>
                              </w:r>
                            </w:p>
                          </w:txbxContent>
                        </wps:txbx>
                        <wps:bodyPr rot="0" vert="horz" wrap="square" lIns="91440" tIns="45720" rIns="91440" bIns="45720" anchor="t" anchorCtr="0" upright="1">
                          <a:noAutofit/>
                        </wps:bodyPr>
                      </wps:wsp>
                      <wps:wsp>
                        <wps:cNvPr id="1673930276" name="Text Box 7"/>
                        <wps:cNvSpPr txBox="1">
                          <a:spLocks noChangeArrowheads="1"/>
                        </wps:cNvSpPr>
                        <wps:spPr bwMode="auto">
                          <a:xfrm>
                            <a:off x="1811" y="4421"/>
                            <a:ext cx="1923" cy="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03F37E96" w14:textId="77777777" w:rsidR="003578FF" w:rsidRDefault="003578FF" w:rsidP="00882C74">
                              <w:pPr>
                                <w:spacing w:line="240" w:lineRule="auto"/>
                                <w:rPr>
                                  <w:b/>
                                  <w:szCs w:val="22"/>
                                  <w:lang w:val="pl-PL"/>
                                </w:rPr>
                              </w:pPr>
                              <w:r w:rsidRPr="00882C74">
                                <w:rPr>
                                  <w:b/>
                                  <w:szCs w:val="22"/>
                                  <w:lang w:val="pl-PL"/>
                                </w:rPr>
                                <w:t xml:space="preserve">Wskaźnik </w:t>
                              </w:r>
                            </w:p>
                            <w:p w14:paraId="2F4BE043" w14:textId="77777777" w:rsidR="003578FF" w:rsidRPr="00882C74" w:rsidRDefault="003578FF" w:rsidP="00882C74">
                              <w:pPr>
                                <w:spacing w:line="240" w:lineRule="auto"/>
                                <w:rPr>
                                  <w:lang w:val="pl-PL"/>
                                </w:rPr>
                              </w:pPr>
                              <w:r w:rsidRPr="00882C74">
                                <w:rPr>
                                  <w:b/>
                                  <w:szCs w:val="22"/>
                                  <w:lang w:val="pl-PL"/>
                                </w:rPr>
                                <w:t>dawki</w:t>
                              </w:r>
                            </w:p>
                          </w:txbxContent>
                        </wps:txbx>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082FE761" id="Group 458" o:spid="_x0000_s1095" style="position:absolute;left:0;text-align:left;margin-left:24.5pt;margin-top:1.7pt;width:159.15pt;height:211.35pt;z-index:251681792" coordorigin="1776,3619" coordsize="3783,4497"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FYnbmLwQAAK8NAAAOAAAAZHJzL2Uyb0RvYy54bWzUV21v2zYQ/j5g/4HQ&#10;98Z6lyzEKbokDQp0W7C2P4CWKImoRGokHTn79bsjJduxg6Qt0mALEIOvx+cePndHnb/d9h25Y0pz&#10;KVZecOZ7hIlSVlw0K+/L5/dvco9oQ0VFOynYyrtn2nt78esv5+NQsFC2squYImBE6GIcVl5rzFAs&#10;FrpsWU/1mRyYgMlaqp4a6KpmUSk6gvW+W4S+ny5GqapByZJpDaNXbtK7sPbrmpXmz7rWzJBu5QE2&#10;Y3+V/V3j7+LinBaNokPLywkG/QEUPeUCDt2ZuqKGko3iJ6Z6XiqpZW3OStkvZF3zklkfwJvAP/Lm&#10;RsnNYH1pirEZdjQBtUc8/bDZ8o+7GzV8Gm6VQw/Nj7L8qoGXxTg0xeE89hu3mKzH32UF90k3RlrH&#10;t7Xq0QS4RLaW3/sdv2xrSAmDoR8GoZ94pIS5MM3jIE7cDZQtXBPuC7Is9QhMR2mwnOeup/1Rlkdu&#10;cxwvM5xd0MIdbMFO4PDyJ6SuCU7cKsIrMB+FaRIlCYIQtAcHLMckTuxhxx7jfb4UI494NvMSJRGE&#10;CZIy+0WLPSNxEFpGsiRMTxjx09jtjNL8KUYGXhbwP0kIWicSej7UYJfZKOZNRvpvstFT9XUzvAG1&#10;D9TwNe+4ubeRC6pBUOLulpeoPuzsLyrP4xQ8AufcNcEiPJvEyMC81G2k6JgVLRHysqWiYe/0AJEP&#10;1w3b5yGl5NgyWmkcRuk8tGK7D8CsOz68512Hqsb25DYkj6Pge4Q5F9hXstz0TBiXqRTrgAEpdMsH&#10;7RFVsH7NQJPqQ2UB0UKr8i/ADeCgbRQzZYvNGkBM46D33YRFvAeJ7miI42dDM5gFlQdh5AS1E+Je&#10;Tv7SJsddgAHLSpsbJnuCDYANSG3k07uPGjHD0nkJohYSyZuJRmQT5wAUwxLyvZ45hd4Jq9+V0j61&#10;dGCABs3uRQQhF+ZhjknDqegzOvqb3BLr97QYkx8xWxhGZVjuXQ58QjsHW92h38h8fBzKe+ajKZCT&#10;zObEFyCeFp0gIzi19BPfOSY7Xs2a1qpZX3aK3FGojddpugxscKHEDpf13ECF7ni/8nIf/5xkMJSu&#10;RWW1aijvXBs2dwLuGflxV44ts11vbfqNpiyri7Ws7oF2JUFJUJfhBQGNVqp/PDJCNV55+u8NxVzT&#10;fRCgDcAWY/m2nTjJQuiow5n14QwVJZhaecYjrnlpXMnfDIo3LZzk7lnId1C+am7Vi0Adqgk/yNO2&#10;DkrJa2g2yPIwyKBOnoh2Rx4o/PVEG8UJKNPWpnDKU7Now2Au5klmI+qFRPswfTwtKZAFaHB/ef99&#10;SSHWn5/60ixaRn6Ir6mj3GefCQjiVWUU5AFU40dlFCyhDtnnTw6qd5Vkfk7OFeV7i44TzWEVekZG&#10;Vtr/JxnZFy98FUCOevDZcdi3+Wv/nXXxLwAAAP//AwBQSwMECgAAAAAAAAAhAEgehgFyrAAAcqwA&#10;ABQAAABkcnMvbWVkaWEvaW1hZ2UxLnBuZ4lQTkcNChoKAAAADUlIRFIAAADqAAAA7AgCAAABgqid&#10;kgAAAAFzUkdCAK7OHOkAAAAEZ0FNQQAAsY8L/GEFAAAACXBIWXMAAA7EAAAOxAGVKw4bAACsB0lE&#10;QVR4Xu39d7Ad1bmuj96q+8+tur9bdX516ty6J+zthAO2sfd2IJgohBDKYWkpC5RBgAQSkhAgkEAg&#10;EEISIJFMNMlkjMgGgwlOGIwNGDA2Jgdvm2gMGAznPmM83d8cq1dQQLbZdVbXq6Exe/bs/vod73jH&#10;N7p7zvX/+N9/t6Xa9Rv7fNrKR1/evXC+lb9L1Aaadr0FQy6Xj/euP/OJT1a1jss/MOpfP/rYWWef&#10;t3rNqed/5+Irr/7eVddcd833rl9//U3rb7j5xptvvenm799y6+23fP/2W2/7Afj+7XccteQYXvLW&#10;z+//RbWLeumw69PPPPuiSy675LtXXHbF1Vdfu/6YZcvdHXu57fY7b//BD39wxw/v+OHdP7zr3jt/&#10;eA88AF7+4M670lt33nXX3fe++eaf3RVLa9fzFyy64qpr2RexuLubb7mND8+ec7ABsnfg3oG7vufe&#10;H//0Zz8n5Ad+8ctHH/vNc8+/kHeblmrXRLrs2OMpOXf2fv2Nt7B3dw3cNaEZHWDlgAGDCBOw95/8&#10;9D4O8IsHf/XSSy+vOWVdh13vtONORy9bft4FF0EF5LJrqTjz2+fuustu7GjqtBkrV528+uS1J6w4&#10;iTU777TLhIl7Dx489O57fgTu/dFP2PXP7rv/qaefgfoOu2ZTmP32OedffOnlV197nVGD3zzx22XH&#10;nUAD/PgnPztk/qHLjz+RMGfvvjtHWn7CyilTpsE7UbNrAmfXbP/AAw922DVnxy7OOOuc71x06Xcv&#10;v0o9sJc//umV41ecdO11Nzz08K9pjHWnn/XjrT+9brtvHHnU0Zzf4UccRcjs+p68awJ/BIU9/psP&#10;PvigteuxY8cft3wFu4aTSy+7EpYJmbNj1wccOGfJ0mVnn3sBbXjN5/71sk/994WHHk7U6BKNSgi7&#10;5rTY9a8eeuT3Tz199DHHtXY9c99ZK05cddoZ3z7nvO/QmBJC4A/+8qEf/finHIkGIMwLL/7uuedf&#10;iEZPXXcGOHb5CkJ219GST/7+KaJs7XrOQfNWrFzN+bJrPo+o2bWxU9pHKoXckUSCrmEZxhqE3Pfz&#10;B5747e8IrrXrgw6eB9ecIIHTmLQbdLNf+h47DV1Xu857R9qKz71zcuwa/PrRx9m4tWv6xeIjl7J3&#10;aEFhHADS6ejl3t01kB+ObQ9MUeddK5KHH3mUg7V2PWv/2QjgsMOPpOmPWroMIXKMtaedeeDsg/Y/&#10;YA7vztr/wH33258mmT5j32nTZ06ZOn3ylGn0MvZi1OjPloRujtHaNVujhIPnHjJ33vy58xbMO2Qh&#10;Kl502OI+p/bbdc0eu6zqu8tJu4Odwco+O6/cfacT+3zr+N1GzhhN7Jx+9H4OwzGgvrXrRYcdAdH0&#10;PWyPlhRofOglw4ddNmLwRcMGfWfooAuGgIEXDOn/7YF91+7JYSYsnILef/fk78Fv+ffU0y+++NIb&#10;b7xJ2do1Z7dg4WGICQdAJ3CNxjnMgJVD+52x115nDxp43uAhFw9vu3bUyKvbBpw7aM8zB+y+dk9U&#10;yK7pJXTC3z/1DP3ghRdZXqIlW7vGEGADG2HX7JE2xK/BBRdeghbp/ZdfeQ3nzikjL3ZHrwuwZwJ+&#10;Pu31pf/4459eevkPrGnteuKkfdj10qOPpSOwO9z1e+tvLOFogE6QBBZKpIQmEPIzzz73B/b6yiuv&#10;vf46/z/+mydau957nyk0IB305FNPY9c4FLJL7lz3jiSDH/1EhSEDRHb/Aw/+8lcPEeDTzzzL7hgE&#10;/vznt8Crr70G7x12TYdE2mgOlmEAURMpombvaAsZ0H1xPgQgD9ACxXi/+33rrbf+8pe/UL7++hut&#10;XbNM2nsyvQa1IVW6DFKBbvorosSJGkDUCJyNYQMGiNT9umuiJtbWrnlB16DX2CcRYmtHU6ahH4ZX&#10;+iGcQNf4CZNoG9bTv2jzV159tcOuX3jKfVa7dnnvyqV/OW7oR0G1o7x02PUWXKr9fvjWn6x89OX9&#10;O8+mTPv94KFb85otufxdeKCp/i77RWNbYL+kJVWtXrbAfjvvlKWL/dLl8Da2xtUY+Rlqkw3dcLOp&#10;k6NtJKVsRkm/Z4MPP/yw2kVjvyZguAT9GKPgM+Zg7MWx1SEDSxJugJM42uJ8HMBdtfZLHyVTSVkX&#10;4dx6O3EBTMeI2K+7DsNjPWCEpX+nXPSBBxn38E8C6rDfESPayAI4cfbsKQP3C9wvB8AoCNn96qUO&#10;d5FjYKEd9ouVMCbBALtm3zIALYxVw4aNaBs1mvxz1ZpTyUX33HMvdko5cuQo94ujOlSTBWChmFe1&#10;X5hlkHfsoLlIDE268EM25WAESzicLx++7pB5s+fMJWtlUOcjJhiRAjz73PP4X7VfNiItOmXt6SRq&#10;hmy8mDdAEgwWeQR6ElPnwyQeu+3Wh5Ksw9zFMYUDM6QywFf73XGHHRmkGZCgmKET7mk098vIiOUz&#10;Esrv+sMPX7LzzgTxza9/ky2r1LZOWTg8owabVfvt06fv4iOXEC/75WhQYbuxKcknDQUtrORUIIpt&#10;iBQGGAHQg/u16fJpPcYJVfsdPnwkERFvjEPyQJk6Qs7hiBedpvQwz006ZJ45/ZEK2oNdV/tldEmj&#10;58rVhMwASn9zXsWu7V3qLO00dwEROktNV++XAbu1X4YsUizGfCYaK09aQ+CMXWT5CM6Oa7zsF1CB&#10;FjTDenfdkATDdrVfMiBEw0BL1KiEWQI9AvpIn0gVc8J54H6zDkCLM2buR8Lp2LzP5Kkcz5Dh1zQZ&#10;in/10MPVfpmM8ElUmVPNVrbJMXY7eY9dV/eNbNOEk1RzxxN22+G4XTknwrdzAzXHrqv9khUQIK1M&#10;WwPzTOyCBhxxVRvZ5uALh6ZU8zspzyQZJEPkeOyac0fUaIseTJ6JP5BdkVdU+8UcSLCJDnLZOx0a&#10;BgBtuNuaPfY8awD7Yr/DrxjZfl37kIuHsWaP0/fiPGSTzIr0lXyQToze6XLVftEZ3JHNYwLslF4X&#10;GSZA/0wCkSoNBYnsixY3rQLUCZlI2d3Lf/gP8sHWfomXZqHdSNRUAn03pZTX34SpowqAcyM7dMa5&#10;01mI0fSSiSORkrbCAFka2RRJbLXftrZ298tslK7BftkL0dEUuqINQrDsNKyAwOkFkMs8nd2ZrlFC&#10;Rb3fUaPZL7NOrADxwgPzRSIlQNoakdLEtCd9kt6I9XD6pu/k7uylzAGpwMZbi/uk/R45axKSUFhQ&#10;TNM570CkkQMGXEk7E0RkwS7ulyOxz7RfFgSPcmk6eh277rCjKdMomVBy+nRudkf/pFPQXzg5InCP&#10;LFQ4DCS09stCitbIDzcVZT7W2q8Le+eAb6+ZUL3+py6E4dmXSyvizu99fBZSyaoWEX+cw3X54Mmf&#10;WvlPEzGLQX5cIjYhrF50s3xcIiaB22CsLpsT8d/+9jccHXfHoxlfGA0YZ033qTN0YeJkX4Ash5yP&#10;Mk8srrMEjG033JQyfkaJx3/zBLFi5dXeN7RsIGIyIZIsxn5GUaIxFGchjLSEy7EFmZCDogNkwg03&#10;ExbWbb5nymcWBRQAyctXvryNaYhgBAQMqGQo7K2cFrl0G/HBcw8xVpiDJGLi80Rg7sbuAAdjyIFp&#10;jk0JXE8l5Yp5JsUAbCgMw9RTZvejnxhuYPKUac4M7n/gQSZDCb/4JeP/rx56hDImXC5dRzx06HDG&#10;U0ZiGCVQSDIjZrQmaEo5Y3154MiaKY2+SnM7ZrrlR8ymqwS1TiSBJ0AGwPDPYE/qQtpmbF1EvNOO&#10;O40fP5FRmIwFMaAE9OclNtMggwZETMk0a/6CRUYwesw46iSnjPVzDmIedbB5L9mKl1i/us1X3IzJ&#10;3MCBgzm3agqQU2qzXxMhcyFyludfeJE8EE2WQbYifvvtt5ku0dZM8khYQsGQjWqJ2Nmp4UIz7Q6X&#10;vCQ40j1w0upTyNdZ88XPf4HIqHCqSP+CdWeM3H4HcnrSOEhBdWQqpF7soaQZRPYGEAb5ILklZ8Jp&#10;GyRlK2JmjX133wNW4BgdO2ciaNRs0DGfJhTIhgBajZK8iXeJDJ4QH0kiCTUpKBxTv3f//W797CeY&#10;LEEEE8Jddt4VLjgEGRobIBU5FkQMjBhBQzOZMaEzWTFIyg4R014067HLV5CScVSyMvJuM24CImIV&#10;DNAWqTAZISXJnk5COzADI8rttt3ua1/9d4L+0daf5nh3fP6TZx44mx2yJbNTujJc4EWoyE4pxw1h&#10;kN6iZmgmSWbnTpQ6REx7kUGSebMvImbuQT4cNGMaUEvElERMZExiaDImMqTKtD4bsF/OTZMmN+Vs&#10;OWd2QnOtO/0spsXYIubNW6xknnPE4iVm80Zs0CEMIsb48Wy6IGfC7L4Z8YABg2btPxujoAUjYmc4&#10;HINQ8F3C7QyMgjPB+EBVydZBqfEB3+JUWYn6tQ4ns9H5QEkzEWN50MFUTKU1I6avoLOjli5jdoNu&#10;oISNyqChEC7RBlGmyBgUinEBEEoYXMPd0tBQjxHIwLmS4aaIIbgrYeB0iIopGYJGcs2I6cu40uFH&#10;HIXakDL9ib6/+uS1tqay1vLwu9KbI2gjBvJaBk2dDdySt1hD0MFxCrqm2YgjaCe9gDNsRsxMiM4b&#10;t7CY0RE6jsu0HdZPPGnNqjWnohYUCfHM1Grjqy5EybpxGzEVr2nwFopCV8yc+SAVrJ0NiLi0ZJlu&#10;RMwoCM1EzPouOMbqMVeGgPkLDiV05qli0WFH0CM5E1qA7oJylh9/Ii2wz2HTv3rAdl89cLuvzt7u&#10;Kwdu+5XZ26bK7G1T/cBtv3zAN0t8cf9vgK33+/rnZ/7756Z8lUPQVpyhIpHyVkcs7t8xmuB0nEMz&#10;Yqxt3LgJ2MW06TMB0ePb++63/6z9D8SkBV2TkqbgrAi93xl77XnmAMo9Tuvfdx3Ys+/aCrufmtDn&#10;1H4Jp/Trc3K/3dakSzQ7r+yz44o+Oxy/68j9xsA3QZc9AZQvqdM+9BzahI7UjLh99FiinDtvAaGg&#10;45WrTl5zyjpkwPgXl1tQM1Z11tnnIQxWjrxm1Nhbx1W4ZdyYm8aOubkCL10JRl3XPuyyEYMuGMLp&#10;cTK7nbzHziftPvnQ6VDIiEOL07HIH0ggsF5NM1/+SXfumO8zTlHybjPi4cNHTtp7MowSNALwPiw9&#10;j8iI1UCjJGKsGpKwXgYX1IxSYQJBI1Aal2iyBB8mGjyVUADxCMLCsBAo71Nhm7zRk8RLpLl4nmjJ&#10;xYmVCq/ZphkxqqDzIQPGfYRLzyNiwoVXxxHMn95GvwE4RlQEvZBBhNBT5nTDzZoxvQr9YauEniN7&#10;nAPn0kpV95Q4DWiV1z/8xx8ZTf/0yiuUcMx6GqEZ8ciRo+CYiHFl+hlG4ZVT6NTUGF0JxVFAJw4/&#10;TvU6ddYrwoNTZ6ov2NOB4JXQNSz14BUwWCRUhv1XX2NS8sYbb7z55z/nqzVvvEnQkN2FKkim6Hb0&#10;tszxYq+X4mg+wOAIQsZj09MhCJTI6OPJnooEN3q36TmGilgBlbQyr6cu5VCLYuGVWL0SFtetXHjJ&#10;emimDbqIeO99pmSDm6srIwxdDG0g38gx4Bvt2voMRcwjymtenaH5kCKz86zsFKikeu8aUhuxxkUx&#10;VvIuEdMOH7xc35J3IWhUwU7JA+l8hy46YvGRS2Aa30hdcM2pahrKGwE1kA1xtqDFOJ8AaTFxY/mM&#10;UOyQHkz7dBmrCy95C52g7G6f3SPuB+fujt0eMv9QgmbIIDfCN4ijERlARTQLUmGOXX2+x+Wdd97B&#10;Urx5jSmxZ1ggXUZ19NoqzHpJ0d9/PfFIbSzNiD/mSzPcN2d9KZ3T3+FW9KYuxEAkf+nuvr5XYKsX&#10;H6eljKoVLrxWtY/fEhFX4X48eY2Flvf5iyrcMIuP7SKhza72sV1a4b5346q85mO9eA8hh1vcTfhn&#10;LQy5Va2b5WMULmnnZzZ0ZftjFC6xXnXNddWLbpaPS7jEOqp9TPWi++VjES6xblAGLpsT7nvvvc/U&#10;hQk3KS+ZuxfO4gYHcF7k1IjkOO5u1Dc40iNUTENI7UmAyUg3MlaWDYdLcBySTPfc8y9kaikTRuMc&#10;k8N7d4Ns3ZsazL9vqO9rtC5h5ZlSzNTJ95kvUWFvlLzFZmzMZ3nJtKc6fMelp3CZe6w8aQ2Bnv+d&#10;i51jStj2223PMYgyAhWEGxEbdERcBZ3DdWLHHvbaayBleRvBq2xUbs+PV7OTKpR66TZcDswkXkZp&#10;a0BbAyKmTdecso4jSaGhSKHRcLC4fGYEwIs3lnw2YJQRcfpgXsNmlByuCigvXYdLGr/8hJXwyvzM&#10;+FCbFyfLmDgY9R132JFzkzOmnMbqrFjmDJepaJoe56tMZbjgZ/fd37prlCehzECZPTN/5i0oq8Lq&#10;LlxmNcylEADNXUWZ21F5qTN4pYxDchqEyzaejKETrqVxG3p8RHilzOk0s/wUdI6YWJmEPvf8C8zy&#10;mYEaWBfhMp1kAnjqujMI14sMhGWsapEKMqCkn5UHJkTOJGINPUSsjXCPXrY8rqh6AcBrezBq3Eyb&#10;mdkzYf7u5VcZWxfh7rLzrkzfCdfLIkEwJaHHdV+FG8cGwWtEXAVaROwdLuClSHhFISncfC01LlkY&#10;8SO/fvTZ/DgS63/35O8jyFa4b7/99q677MY0+ORTT8NrIBjtEnHV5evL69HD6IJLjz42Il6w8LD5&#10;Cw6dd8jCg+cewjkzR88XM9N3HmbM3A+NuVlbW/uQIcMmTNy7xW598bSM+FcPPfzk75/C1BDG/AWL&#10;ugh33LgJ/fr155D0fa870RD5QlgVcehBvplzn3bGt5cdd8KAAYO2/uznPveZrQhl8ZFLTjxpjZfm&#10;6QPUiR4Wtvnil7fbdrudd9plytTpo8eMGzp0+AEHzinDLSUBUPBjj//m+RdeZFRafvyJXYTLvjhv&#10;ToWDnZnvw0EwEWMOOKtiMFxKWp9WRq+DBw+F4xNWnISfIHf4491hw0ZQYXvW4Nmn/f/+y/gJk8aP&#10;n7jnnnstOuyI/WYdADVsQ5QhBsONq+re7kQPT/z2SWzqww8/7CJcUo2Fhx6+ctXJjmRea5LgUrsE&#10;RBv5kBrNypYIgwEFjonyggsv4WDHrziJNqWJv/eZ/0XjeL92xIg2lLb4yKVG3KI2Rwy1hGvEyPfh&#10;Rx596ulnfv/U0/QizKcZrneSOXtakNGctubAxAHBDLmEq3bF0888i7BefPGlSXtPZhsCYhu8k3CJ&#10;htOgw0EPEoS3m7b+JJrBdgiR8ydiSMGCWrHmcL32b7hZvunWLBFzXNTfIdw///ktPH+fyVMPP+Io&#10;w/VinkMa58dgAamCcOmzf/xTuhwLu2iGk0EwBEe47P2J3/5uxYmraMcH1p12z9afvv1zn2RvqJkO&#10;x4mx2+OWr0DTBhp6MNyQ74O/fIj9wAsbEFWHcNk77HLG9pW1+RFO9qsesAjCDWqJ2HD5N3bs+HPO&#10;+w42zDb4JeHiQV/58jZf/PwXHjzvvB+PGHLXFz5Fy7K3U9aeDkl8nOZi/0ctOQb1l9otzQHQ29Ab&#10;7CItOkaHcPfo2w8gqaOWLluVLznKLnowXFhBtQoXEb/08h8Mly2PWLxkWX7i+ZhlyzEQZOAId93e&#10;k6789P/gswvnzsfgsAK0y37ofPQNPgIXLfnWvS3YzYNFeiCSVJOjdAgXagcPGUZvYLzBgBAD5gBt&#10;6oFD0tboXRcDqJNBkpZitGTX9EW2QTOEAnnIg/SIz7IHeCU4hh4ky1uEyHpecm58xFwiwlUM0dto&#10;KOSLoxFDM9y2UaPhgD7hPRXCpbcZLkFgSREr7HIYdsfoTkkdLlmJYHA9nISwaBM+yMfZCeFy/oQI&#10;2DOqQHuIwVgbepBdxzZ6Gx0ABbPzd69Y0gqXfkanYWTy4WjZNVzlS8fnM/YzIzZ6SvMeygr1nW7K&#10;GJbdmI9TJ6NAtI7DxJrCJdb6rmCIIYf7sLeJGMNfuiCNbS12p0yZhoulcDO7UEI74qnaGQ3nwGa4&#10;HttwgZFFfB2ynCLF8d6l+aTo3NVisIBgzAHVES5rfrHmwFa4ffr0xRYWHbYYMTBMoDMJLv0hMp6I&#10;EgpllECN1UADRkygxkpJiBFug1qDVrtGjDkgX8SAo99+zNRWuMxGZqbvpqUbbAxIRIzCkNrpZ56N&#10;RdBjiBhFomBkEBFHuEB2CVeU7BJlg2OUYIqTqC3R8LIHHsQW0ANx//C4Ga1wsQVSJxIGjAyC8Tnc&#10;13vwIQyGWTimM2FGpRKC4FBCcJxCzF+OYA0bKGheSnMHMRThSi3Acelt2Bmq+MmJ+7XCJeGAXZwh&#10;3T4h4mOPR8QkLgRNxkOOZtB0PmjGsFLSc/1NwbHUGrHBAdnlJSfD6eEbyMnRMSI23KCZWFFFiEHz&#10;Id50f251ekSqCnf48JEMOSS7hy46wgcE0tMOOWjyN+JmYkzQyIOgzWnQBnZB3By+ojmTZ9DSTFi8&#10;RD+4G+fpwym0D1tGuC1JZI6JOKwXePMwTeBOmd0Kl/Fm2vSZDBPeovLBhvRF4yXHALITho9jCb3+&#10;kgm90IexKOt7aQcKhkZ0RVsBKKAHez+QhIFkF/+ZPGXa3vtM4SSRChETYkQMtcJwMQfGNuwsBX3q&#10;nA7hsi/yfzIPJEGSjgcTt6ALYhqcABkFCRehI2tO46sHbJsezigeyEiV2dtuc0DHJzPyYxkJs77+&#10;hX2/9rnp/7bT+N3hmwYh4uh54cTGbZ8jbvoZfe7Xaw9qhYsYvNVKxHB80MHzEAahAyqcgF+DAdDP&#10;mcD3Weed2+eU6nmL9GWYVfmLMcV3Y/x6TP5KdvpWdvqezIr0rewdjt9122N2phugCiJW6MhGG9E9&#10;CF3iiVtVPLK2YLd//wHk5hPzl2GhmbhpU0qalRPIs67U4lQQAOeDWi685NLqKZLT90qPkIh4kGRt&#10;F0+RcALpe+Qn7Lbdsp1RFATTWZV7Z2g4bIDZ07XvOX5mK1ymWT68FY+bYbcA/8J0AWREha6GOZBR&#10;jrhi5Igr24ZeOnzIxcMGXzRs8IVD8zeE0jfR/TL6wPMHDzxv8F5np++N913Xn+gJmoh3OG5XtEsT&#10;kyKSJDEQUDLaMoD5xAaJmM85vvLqq+Tir73++vPnLmyFO3DgYMQAc+T5NDQjhaZrUsIIhyEIhzpw&#10;x113j7lpTDz0MuamsaNvHONzL+UTL6wccVUbJ0PQNAVkEzFioNHpRvmRgfRYBqmBsZLgPvPsc+R6&#10;hMuEhYhJrak/9e10b6oKl9ksiTatj1JpaFwM8yLXIVxiZcbrMzo+dAYgHlOkcWl3mOt/9kCiGXDu&#10;IBglsmGXjWi7ZtSo69rB8CtG+p1/Nsscp2d0tmr/Sh4CHsZTAREzdEEwwWZ2Ozzx8sKLL7Lm92W4&#10;sNs+eqxeBsH0emyLAYJwDZH44LVUSDzhly+eVv6P2qCN/oEH4T4MoTlHSW1NHIKgODy8BtgGJRgo&#10;EftwhrECqE2fOuuQDuEy/cca8VGGYhyXAcInMIhVvZLrAKIEPuFmBf8nbsZnBO3AQf+gp9Ov6dHY&#10;EFHb6HIZcKVKyNQmUkGSQX7wCRlQEjrvdRCD7OIJyBerYmAj20e+UEusxMQEgSTdyQKAVCuECHgJ&#10;qil+zjPp2hgqAxURQzNDqSESXA6xAl0tqzYFq14Tr84EX33V+RU0cyZPn90x3DGZXcJljGAsQAxo&#10;l3AdcokGN4E5Gp0UB1ARriTKCvUUHzclYo0TjrMwEpc1Ut1wpVZSc6TpNxvAq6+9Rp2Vqf+ds6AV&#10;7qBBQwgX7WYx1OGevJbuhQAglVYmJicRyRFJHTPCIKlEqgAidcTtHZ/wARIrBBBKyGQ/RrDEysyP&#10;sAz09dff8HtwlLzkBFBJM1ycgfE9wk15ep7B06u8vAeLhEuIxGS2ZUAxilYZVs6yHfcjUxHOwGCa&#10;uM0MYRbm4FWLfYM4iy/sUWENdHMyz7bCvXEV+e748RMJN4thkdp1yMAQnL43CCZoR0u6FPFFcAQE&#10;kQwBSJbIKAkOpKG/hmkhMkCxaqDLB59YeMlbhPtcDBMshosYCNesF+uNx7NwruKhwuRZqJOgEUAa&#10;6+tH3QiXDeigfJY0iFNFynpZCICXThDQq4YVvJaBxgNEkI2WOaX/WDqoFe4NBw0aN24C4ZIYmPXi&#10;ZegBgklz6XBEHP5gtyMUmGbcxk/ooz2A3dJubEZnsG8FqTS0T+kZq6WxspThdniegReEy64JlyyM&#10;nAs9MG/DfU1w6XNEjEs4OpBJlgH1AKIUREw2jEtCPCwQqgJQrJ2pZaFuuIjBZ4iqcFmuPWQke2eP&#10;cw6aR29jKGZsQ8GRkjs3JlMro2mAfDwn6VXCzst9Jk9tPfw2dTofhwtkhsZAI1CXKtj8xVi7Wjx7&#10;0wr3nbP2XT53Ohkj4SJfUnKf1WMKxN6ZtGEajeBETBBoFvWqjrEOMlqGceIen592YxuiJzNh/2RR&#10;aoxRswqzCJSFl4YbsbK0wmXx2az5c9OjhfkJ78VE7EyzESIgSo4NVQyb1ed7XD744ANkCsGEzseJ&#10;mEYjA8Eosfa33367CrNeCPeNed8sY2XpEG4s7995dnz7958ChoIqlI5L1+F2XvBmH+DrRWBjnmHq&#10;id8/H7Ite6H0obPepfPywcuPy3V3z412za+0Vi96l41YMChI+9vP0i/wlUuT3y5/EaB32cgFC208&#10;rtuB33cvnN9L7kdc4PetxX2qFw1+e8ndIgs0xojV4ten6qsXvctHWMzYrLf4JYPr5XeLLCWTvfx2&#10;WA46eN5nNuJZ6J6XXn67XmBWPPLrR6tVm7X08ttcRrWPkdnFR6YHPz7i0stva3n99Tdk9htf+3q1&#10;6iMvH2t+P9zQUm23JRZ/UhRUr7fQ8nfhlzN/4cUXf/Tjn152xdXnXXCRcZ+Zf7LnovpbF8C7SnEb&#10;SVxZ/7gUuLr+5gO4tvhCAahu4uRnjMUN+bEsSisN3JSf1WqsZM36G27mcBHh99bf6LF494Ff/PK5&#10;51945913P0pDflR+n3n2uVPzz5yuLZ6cixuFwaAnANadflYmbr3cNejj9ECDQSjwZljJI4Cym/NT&#10;K1SqO1P5npS3pUp4f8pypx13IozZc+benp8e8pHzkSNHVU8s1PBd4I0tPstuORbHNTbMpKKgx2Uz&#10;+eXA5Y3O8/PvBSnMuNcZtzgRCECY+0yeKstHLV3WmdyoW3bNdaYbli1LSUp3kA5kpMT4CZMMoITt&#10;IfsicV08Wxa35+7Kz2tRZw3bsEPO7s3i74R0XjaZ31899Ej6qv3Ja8/ID5yhVhD3t+340GofhybY&#10;gQjO3zPkTGDNE5sxcz81omQmTtqncUqNm46t56R8VKq+BymwI/Hjn/yM0nt/5XOAi49cGpw2QP+L&#10;zcpKPKTpSsCePRyHJh4ipHmQ1F/fe68iqOOyafxOn7Fv3M2BVqikAb3hbedFPlVvLbQTPRdyUyX3&#10;ZdaPGNHGufXvP2D8+IlxqmxgZ7RroybF5UsqNokqs22qFqoVFy0U7UQLnXjSmjhEZ8ydtwDKZBA2&#10;76t/1S7dlM1PX1H+4sFfgV+mbymlpyDybeP0uym//d2T1ImBDlrRVCwbyy8eP3jIsKnTZhx2+JGn&#10;rD1dchEpfZmuag9NVNa8UJHreEuiyzXUzz3/wsapAvbpHkqiqQNolWL5bfTlBiAX3inpZ41DCMyX&#10;rkDnoAGif9gVJFp4R94b4AKivS/P8ONzGc+/8CJb0qcrvuplo/iF3F132W3YsBGz9p99dP5rFj6t&#10;gQ/QaNCBCWCFQPHCHQwml6y/lCPXsmwdNM62xMJDD5dZOQ1+G+T6MlGsfuvRKTGbnwykztEbOwcc&#10;XefRfADMSnGq14ZTsgxgGa6RNhUffYjb3n/4jz+iZeJcdtwJFWt52Sh+6cK77Lxr++ixcw5KfwgH&#10;flGE97m9OY/VynIM9FSEvAfFIFgOoyCpaJw/+NIXtj4+f83ouOUrAMc9lvLY44EPJ1Cmp02XLkvl&#10;kmMYFXDYjCWHH3EU/WzRYYsPXXREuU+MaO68+StOXEXD6+nyG+JtofD08I2gmBIVQzEifir/QRgo&#10;JpnDRhjtj1jcmvhtmF9CIafZbbc+e+8z5ZD5h3J6a05Zd/qZZ59z3ncY08zDTBLQcjx8xKeqcb/j&#10;QC+/wTLNw95WnrSGc5bKWfsfuNUnPxWMcGiw8067ACuUO+6wo/jW9t8qsf12/EulFeBOvvj5LwwY&#10;MGjCxL3Hjh3P9Hf48JFDhgwbNGiIfyMLfvWHDvyKboQs0Q/mX93ChZ+F2hdfpPz1o49z+jT50/lP&#10;J7BsmF+cgVMaOHDwtOkzGdxMy8x2cQkfMYFiEjJZhmK0bGolv0BySxUD1rMxH+GDEM1+6Cijx4zb&#10;N/9wFmMOWoMjkioTFRihOQFbkmyMGzeBT3FoXpK6EAnbsOXadacf+F/+n36njnLo0OF8kP5H2xw4&#10;+6CZ+85CKBDdNmq0REsxbKriiuj8KDelEi4f6AZIGCBhH+3xSS6AI7MrFDNp78mytwF+2bWSYawn&#10;MvilVyI35hQ+jsgp+f1oTjK8gsS24hdy80M9JbnI1pfsHBVgZ8RK0JwA5NK7GT+h6ayzz+MQ5Ne0&#10;HEahEhEap73NF78sEV/58jY4DCtxW7yYPV+b88Lzdttp+k47kf8RM7KghZAqesdk6Ly0HL1kypRp&#10;2AUs08bsyj1X/EpuIeEyzwuKidyHupAwgoXf3z35e84IQhg/Xn3ttZJJli74pf3hFwmPGTOOwQ07&#10;w/jgFwqwCCTs46h6MRQ7rZBlXaLhv1EB6dnS/J1AYiM+VIAqcQn2QwvhNuyKHaIIgmb4hl/OB4Ni&#10;ACBJ4tTY7KCD51FPz7U98CCnffNW/3r9Z/7l1ltvX3z4kVCJBc9fsIjIsQUkTIdDGbQWbzGWqGXM&#10;WlpDxcGs5MpvZwkTFcdFwrgwwUMwJaZB9yWFRYslkyxNfj/44AOUC/r16495za7/qJTP+PlgNUIj&#10;aFTcmBNrFEpYtQa/1kkP4oEz8dJLL8svO/GDBAo4GR9VhF9O5YQVJ9G6j//mCUD7Qd9jj/+GM/zJ&#10;sIH3bv1pGuDOAf1u/ewnTl5yNEFiZewQNdFhGUJodeJEGZwCQ+K8QxZCPSzLqUYsyyXFQIsAJb+A&#10;Vs8Kfsxn/QAvyCLodjR8MCmrTX75sOZA56I34YY0NV3Mx8+w4JJfOgWhO4VTxZWE61/tC4oBHZmW&#10;h9o/5u+hBsW0Ii3PTmJ+DDhPWEMm8AuPsPmFrT4LufRKKujnid/+7mdf+gxv/firn4fi+y666Kfr&#10;rz97yGACw8EQLH0Or+i7+x70JKJCB/Q8qGcsoUci5OCUlK5itiA3+KUMfqVYCTPdICrEC79YMDKH&#10;BA7K1Lknfuk7kEu3amtrp5FJHmjz9EBi/uob/GoRDj5BsRLGIujg0MQpQa6cUoZ+CQXtwmlJMcMO&#10;J8zk233CjuAMOT32r1EAxhA0yMuffO86zvO2z33yts994u7rb7xj+fE3bvUvl+7wTSJkP0zbyOrQ&#10;7z6Tp3IixECHIDYMjeA5EVigUyIC/aFDIgGzuYxErbNFgHqUewy746RwPBin/520+hQO1BO/msNe&#10;ew1kfNj/gPT1i6X5Bw+DX/TLKMT5+1QeIzgUxEAHv/RfmVW/MktJxkY0GBYWgYoll/GBLIcpIoMP&#10;h/MrNMBhiqSC9YD1rPHx1oT8G4QV6jWTp0zDEBi+yNkZmckfGNywLEDHQgHyi4RhHy/mFCQXQhO/&#10;mdmqUuu3y0QNfh3lkDDKZbrBcIJFsCv2iQVvgF/anCSGoHETzIEOFV9vKfXLvuiMBA2/ujCnwckg&#10;FvQLvwJy5ZeVTLHMH+lZdHDo5j9yHWIlaE4pzb7qXy62kfysOR++4RW4SO84qIkaMRAJ7U2rA2Ij&#10;QoO0jiwYPDgFrHzJ0mXoFzp03qZ+s3gtJVcJB8uVhKuvDaSfxYRiToSOxfDDlGcD/O655170WbQz&#10;f8GhbE1r0yuDX1xcC+Y0woXlV4oxOyUsIpGgFOias3LcoAScGJmWnMIjDgN9wH2y85JBSQwGCUbu&#10;iI0xUItYveZUAhbUAT2Xs0AobEYr6gyUoiI3KC6+JKhFyKzkUnolqEojGBPyFR9UwgDO0d/87pHd&#10;8kufIv3GhUnLwxxwNEIkdE4j+JViT5iThwKkBB1K2CFOSLRQkqFrAoLuVllf2QFeeRBedohLENXF&#10;B+GVnVznLeEFikBsCbP0IZgN2UouL0t+Q79ABZQUA6QKxfRFLEIJA7hme9j4zRlzu+WXtJf0m/wc&#10;c/Bb0uqX9odfBGKKhkXowko4XEIjdpTDcINfCNWOqVgHid+a1iBXQkt+IYgyiIOpVMpplDWgT0gl&#10;JFKhlFY5LStSLILfoBhIbukPABWbRTjKIWGNjpXI657jZ3bLL2kv5sDYkvldTPJA8ouEsS0oRvyw&#10;TPYDyxixfROWEbIUAylWxQypwbKQ2cSmlfplKVteQmXwax1OpRhUegyiO/FrBWaDZaiUaCrSSgmb&#10;XZBbUwxgubTgkl8tGII1CUYU/mMNovnBsmnd8jtw4GAyB7/SgD8wzjIaMMSRomFeK05cRSKMqZEq&#10;acdARWsaIWcdGQ+VZVxYQ4DikHMl5I62YF1OLX0ZzFJCq0JOqH9drHpZ3EZzm+rdbA5AfkuiK2Yz&#10;0kspzizLb+g3KK74zX9XGH4ZsREv/KJojtiTfocOHc6ECn5nz5lL8ntY/ZeuyRmZZcAyUyOJxpRB&#10;EnVBd4had5boemqXvm6onGE2WC4hv3JKWUJ+S+IqZH5916Zitw6qMbRGm7F9yFlySwTLwS+A35Bw&#10;6FdowczlsgunL3jykt3+fNX+3fJLZga/+APjG1NJsjlcAhXDMkIGiehjj8eUW1yvXA3QNTlyGq9r&#10;D4FuiMapTeOchqBokhiAQTMGQjdocZ19Ay5EMEspiUFuUOy70squyOFwf7M3Qd2sHLrZZ/pg8acq&#10;ulRxkIt+gRbcsAigRcCpEgbol089uObAbvklM4dfknmyfSwYipnsM7+CZXJhL2ana9uZa0a/6rL3&#10;suV4iJfDNevkJAXdShtR4x5MSegWs+ccTBOCA6q/xFn9+AJTCXqPs4wA8QimGAEGYeG3mUTMNYBf&#10;CyMXAkw9OC/eJX2kSSS3a9mCenzTHJRw8Fu6BFkaFOsSCBl+2eyhU+f0xO+EiXsTKCfJmUPx3PyT&#10;6uTCEI0jk1R4m4ASxpE2pfXF+Zcgkp/kX7NI7GfeFXtK8vLP4UA3O5w7b8HBc9PvM8w5aK6/NFcy&#10;Lny5/wGzwSxQN4Agwn33q9ifPnNfMG3GTDEFouU6/bnUKfAqy9BNnKbnqB75I2QIRcKahmVJPcwm&#10;Ldf36CjhVwTLGAXMMtbBNWt+vfagbvnFH5hiIgGC5mRQFqfNWBe/UgE1Nd2pEnUbIICxANoDZPmn&#10;VkH1EJ2uxq1a1fphi/r3LPJvWKSfsajLLrDTiRvAjisyTtgNfKsu0y9iLN8VfHb/r049cCZOlRwj&#10;/6pjYrkYG6lj0EIPKVGJvbAOdQ2nzjgo4f3X67rnd9iwEWPGjKMr0dT0QdSBTLJw0k9pgFJZIksv&#10;aZBmsNJYQ2kL0QbJXpYu+87Fl5S/u5H+gEv+0Y1E+sl7VFjTNXbtEqv72lSUO9etFYwHxdses3Pb&#10;jLH0IUYC55nYPRQLfEPo9VasWwG2Qas96pdmJpTs55cnd++/e/TtN2DAIFgePWacF1DwCjzOvlZ6&#10;H2/Z6bC5tGX+/jGl3ldCH2QbWotOAMVr1q4bcN7gQfnvCKc/JXze4AHnDtrrnIT+Zw/c86wB6Qct&#10;zko/aNFA/KGdBvy7O6ksWkveJToJ+fjdtj92l9Gzx5NQkqeT1TDMxhjL6FdWMBBfAkdO11OWw7K5&#10;EIBcxIuiqfSkX/Izv+KNSLFI+jVmyiDGqEWSwHgVuUEgJs2RnAkyB6d5TqadhjC+UbntB3e0XTtq&#10;9A3V75uMvnEMaF8/Ov1myPfaR13bPvKaUSOvakuwcnWqj8hrKCtc2TbiipHDLhsx/IqRQy8d7u+7&#10;pF9zOWcQbQPpfdelX6ShKyhqWN7+uF3GL9yHLIJObfZKXsXUwAnY4795gvKJ/LMplEx5qXh57Nnn&#10;nucfFevP179N4eXWP73S+ls36dbMOQu65Rfxjhw5Klnw1OnYAv0ah81fnF4Ky2QIJmSdpxhQHGWD&#10;6AbYHn4RLIxADYS2Xz8actuvy5XrR6c11MH60aOvH52bYUz6mZn6t2caoJFoGOgekv/CNr0h9YNv&#10;D1TX6Xd/TklaxjS+uXSnxcuW4J5MZPPsq/qlDwDReY6Qfo9EluH3yfTjKk9nJGZBpveFdOvY33+p&#10;f1aFCut4N110/3bra25Nfpm/McRhwXT8PMTNxkAZ1hijSA/ICqBYLZN+QfEpa08PfnumVSEjXkAX&#10;Y0xgcGA0oHSMZgDByDA7s+Abbrpl/Q3phv+162+4dv31zE5yef33rr/hezfcCK7LsJJWXs9m66+5&#10;7rqrwfeuu+p737vq2muvuOYa8N2rrgTnX3wxh2aUJ2N1XguYGhT8tn5DJciF05rldM+wRa60ZmZ5&#10;ybp8L+5pWujJsw7pSb/w2z56LFkaLoGEGcEwTZIBEgBU7FyZ9JaZm/yGYBtWIJXWA/iDKTAzDuYd&#10;wim1l+q9SMT4gz8yNcgTv2oyYlLFIIPH0R60TZWB5t9DgTKnUkLW4mWJxls1uelPpwe5+aJupVZK&#10;/tcWKtlmZwiwhrfYgA+xqw3rF37Nxs2CHfp1ieqKWuYXf4BcmYVHmZImciAAWSDqsQYGLQVsCmdc&#10;3spz3gW56WpnPbF2UseQDcUMJtio1wFM8u3vKrFnBKeUXp0pZZs8NEs18fniS7otkFbvvABvcf0h&#10;/44Rb7K9+n367B75ZYphiuYsw4lcduH0YxDB7+r881fYAuQqTOiTo2CHHAhIkxXX+LKsR1mjehgb&#10;chGv1+EYu9McOmdUqJgUVSHLskk+QkaSNY/pR4gyidVvEhVovSz5xXazGyR+k3Qzv9DnDS0IZRx7&#10;5dVXX33tNUCl9cNL+ZetaBh21dP4NmjQEMY3+GVCGbO4Wr/wW41y8MsQh/PGrFdyZRamJIVODSkA&#10;6QlfAvkqKyK2FHgCMAcCWjP8JhXXF2tI+51Wmed7TQC7qIku2aRSovoVqMxssoQwWbq8tJacpp+w&#10;eePNAK9Yw1vyS2PAL3vbKH4Z38hz8d+O/C6B3+S/xR0j+I3LN14q85ok5EoQjMT1mkbSborumlTP&#10;FxIBxFnGPCqoTJrtdK1Ar4g5q/cXtGboRtfZPZJB69Gl5+q2dG3dNpiFVjhNlOYfh4qf3CnBSjao&#10;KH7pZXZAD3i2B34HDx7a1tY+dux4JgWMb0zzGd8K/61SCLK0lfm3PTtLuPbN9LhUUIz0Sn6lUvpg&#10;DcBaNeWvZ5/wBSArWJO4oC/gxJQyKm5AGVsG0eoafmvl5oHs2ecAAtRe4QteG5x2uUgxG/MhJEz7&#10;0FrPnbuwC379fvfgIcPaRo0m/23wi/+Soh2ef49UCS/Pv3nkJZug2PsXTZbz6ETft7MrZz1UlhUm&#10;YlSJENpQYkVQ8Vtf6LGUJPAKlmWNh9kGrwBunB2j+u1FxzGzAjULs2hWwQatgiV+EygqLLylhPkg&#10;e2BX8Pt8l/yysHZs+yj5xR/klxSYWQZzuTpFW8KMzizthKxiKPaOEYmEA12wHDmWQ1mZCShquUbU&#10;EE0DsJP5CxZxXObTlIJhoAe4AZNv3OyIxUtwKvQLg3lka/2oIfXOtKZkKz8mDbMOWVqBhJbkusis&#10;i2vkF/3Cr0Mc+4dGzEBKO/D73o2reA9+mSLDL3HPxIHzJTQtYuGhh3sd0gvtqvjE4heXEbJPR3hN&#10;PRI16PZSt1wzDMKjFzd6RlzWCJTvimgD2wOiCduRg8yH/sf8CEeC09Jh9QFHreyyLc02lorRjotv&#10;Nfhl58/fWf15YJcO/LL85bihScVjx5s/5EBnEyIS9lq7VxpJJKqbRvnuJ8NdeffTyxGwDJxWkMNx&#10;trKwZZEuLdXwKlJCbgYvsSIOlIEmSCuZcxIecaJxE4AQbJfMskilnMbiWyzBr/77h3uuLMllafLL&#10;ohEffkASF/xiEQqBWZwSJpGgJ0JxUnH+QWtvW8SlCVmms5PeBREbA6lJqK+95Uud1dXOgBc81Sbj&#10;BKC3IQhK4Bqhz3AWsoyzEaTDsnMi5p+Irjtmu1t4N5qEFqITwC+kdf5bmV3w62I68ejsHeA3W8Rc&#10;r6/XFKexTpaTkGuWiZ6XXfbizggS5YLGwHDw6N888VuUVcXRcaFHf/DBB9WLYmEl54mj4rCkImQ4&#10;EI3LMcsHUM+xIJq+yEDNEE3+jgjsZPYwuGb83CCzLm6meN84dghElb+5Uy7d8huLcm7goUP6iofn&#10;7xG4/+A+D8zdvURjDS8Dv5zX9/kjB7yVf0rlzx3Byi7h765sBvjss4sH3HfQbh76wbm7c3QCfmxh&#10;vycO3fN3i/onHJaR668vG/LmsV3gjY6/sPfnQ7Zt/AngzsuG+e1dPsrSy+/fd9kofukF/u5cLwIQ&#10;skFzYNkAv45ygnrvD1GyQEJJS3e/POnSLb8xrL1/59nVqt6l0/LOWftCUee0LJau+fVjH/8/z/0x&#10;WRRi9aLj0gW/JDRs/cGTP61e9y4bsXRHcZNff2e112c3Y4E3pFm9qJcmv2z0n+JPy38MF39ruSHN&#10;DvzqDNWL3mXTF2Z0Pf3+L+T2nG30Lj0viLch0Ba/DGi94v3oCxzGxXWWFr+9vwy+RRZT2+pFyS9r&#10;exPej744ylUvGvz2mu8WWXr5/fsuvfz+fZdefrtdHvlov1zt0stvt8tntsQPLffy2/UCuWJU+5hq&#10;1WYtvfx2sUydNkNye/W75Zdbb/tBiLda9RGWXn6byxYkl6WX3w5LkNvdQy2buvTy21riL19skczM&#10;pZffarnqmuskl0q1akssH2t+P9zQUm33kRfcQHIXb4m/2VIu/wh+z7vgovfff/+NN9589rnn6Xo/&#10;u+/+H95178233ObvX1yWf/DNL2f5JHag/IqWuLz+MxlX5B+LA+zBryLlR+RbX0uKCsjfQFqfvjiX&#10;f43gttvvvOvue3+a/9z5rx997LnnX5DctlGjq4i33LLl+UVWb7311q8fffyGm2698OLvTpkyjdBH&#10;jhzl89V+1S0YDO6CspKd+FqW38wCNEn6tkz9hxrA9cUXsf3KEaWV7uAG8amvfHkb+WXP7N9muOOH&#10;dz/+mydeefXVj9hLtgC/RPCnV14hoPPzjw6eWf+VkQvyX2zo06ev0ffdfY8QYKm7+JJb8MhJipJH&#10;qWwQ5xcLxC3x2z0dfySpgf79B1j5fv5lnwULDzM8V/qdL8AO2TngoByaY9Hnnvjt795+++3qtDdu&#10;+Uj80utp85WrTj4l/xywX2vx+1no1A4OpzP3neU5bPPFL3fmtLNCK1p7JJczL/ktyZUpAYkBbAEY&#10;iXVa2pd+jan6MlPxNTHAZrYEO+eIhEGo9/38gY3U9ebzC0HHLV+xKv8Jl7POPu/c/FvhMCutfptF&#10;wOna0870TKBYcuU0ALNRCf2Clht0ohuUdMs1Zcl1STc0jch/cUMQrRX2ljitv24XoEfemX8yTaSV&#10;fuU8fd/8VmSxMWnc5vCLbJcsXXZ8/p1j3CCsIARbuqrQEOLcFG8ot6xLsaX8VhRDa0d+OUkVHeQq&#10;ZCuBWEMlAgjQ7ZSnAlezQXeQ60+S+N08St7iI4RBABUp3SybzO97772/+MilK05chSQ1BMnVExy7&#10;YgSTaEctOY3BRAFGly8J0gRDd/bl6LDV+YuCAlng5AEV635V0ZVhUyX22mtguQdFWpWlY9R0s8PY&#10;J2ugGB1U1HS1bDK/iw474oT8y6PxVe7O+lWzEIoAiSDok7sJE/f23Fp83XkX2UWcQ0CCPB/R+Das&#10;8FcjhN/0BNbLrycGp53hBm4ciI9bd5/g3nxQ44F6REPHqtjptGwav8cuX3HkUUevXnPqutPPgl+Y&#10;RbNaLd3fPm53DmEmTusvaapEsPyElZ4YDcB6SupIO7aB9LJegjWcFeyXsoqGUaqChrEZYGTZscd7&#10;xO5AVu4X7wP3+5Xl/GVa8Yv8J4jq35dIYCVH4dypVxx1XDaBX453wIFzjlq6jISBDAzBIlV2Dac6&#10;Y0undZZTIQ8y8EXJS32AT3liUQEMlWmbYlziUxIdFfltlfk3EaVbogMxOlGJQ3QJGgBhqmKY9Yu4&#10;Fb/F33eqv1vLwJa+Afq7/PcPfvPEb9mAjsuwVDFVLJvA76j2MbPnHHz0McchXshFtrgq7iOz0f0r&#10;Huu/n+Xg41vAl/FW4zxB2R7uqmQ2KiFkKlEmWrsSNeNE4yiBtrb20nYgGh+AZbRM6bfCQ8XxjWcI&#10;ht/f57/J8PwLL1Lhg3Toiqli2Vh+zzjrnDFjxsEvaQN1xYvDJjfIw2iQKynqVIuQ0LRB8VcE5Lpx&#10;tmDHHXZ0J6k98s87SDFsUpFc+W0xW/5squLNWg6KG4cIwDvkom7NNMwEw1XLEt1Bzpnoh/KvgSPe&#10;+IYtdNMRX3r5DxVf9bJR/KL8Pfr2Gzt2/CHzDz3xpDXkZB3MIfObKKsHfbmTXKFgg19fQmXjhAWp&#10;tPuRUyC/ZSm/UtyCFGdAq1lEmReW0KCD2ZLizmNjEA3LcI1RYBHp5x2eez59Lfw//kiFj685ZV1F&#10;Wb1sFL9Ljz62X7/+48dPXHjo4Zgv+iVhIFsg8TJJQMVSLHFU5DcysPItK1h544RLJPF2nBpIq6Ae&#10;5PKyYlYV5zq0ugY09gwm7T0Z9qESiqW1Ytbf/K1VbMIQLDsAyjIqfviRZBFPP/Os/L744ktYMx0C&#10;6ivW8rJR/O6y86577rnX5CnTSM5WnrSGnDwyh0xxlTYElZTUG1OAkl/WWC8nVCW8SmCHkFy4C5al&#10;lTWpXmg2OHUlJHL0xp7JzVUubSCh1IUUA8gNFYd+Q8LaRR7l0l92eiH/Kg/gJXnUUUuOqVjLy4b5&#10;ZUc77bgTJzxj5n6HHX4k/DLK04VNeHUJjdjMDLtIpcgTLdgMiqMCd1JMZfjwkQ0WAIng8uNPZAoO&#10;yAvBsuNOIM3yJ3AZZulV6fdZly4DVMTiI5ccsXgJcQLU4J+HFVt/9nOMH7xL8gO5ECrRqhhapbiU&#10;MBRHXlFSDL+oFYJJIbRg8MRvf8fZEW15DWjD/DIdgN+BAwfvu9/+RL9i5WryBzrC+fXvUdcUpwus&#10;UizXqd7xugxsWkoxJW+RTcMXHA0aNCS4ENjRgoWHzc8/zjrvkIX5Z2wPOejg9IX52XPmHlj9Yq2/&#10;Fzx7v+LHgv1hzClTp8euOAXyn5EjRw0dOnzw4KGcDgMJPEpuyWzFb/0DKg0jDglHFoFFpF/nePEl&#10;hjt6jD8ZIHUsG+bXP0E0ZMiwWfsf2JgZ+9skxfwieXFACcNvSBgoYcmlPHXdGSetPoU+QVqCWhHp&#10;dttuF6R88fNf4NDAGAIMjOJb23/LUjT+vh6CdT/42/gJkxg/Ro8ZR0I2bNiIwUOGDRgwiImo5IJE&#10;K7ZQW0SqZ36B/JYUAwY6sohH898vJEWD4t8/9TRiZ3CaOm2G1LFsgN833/wz5wZoeTQiv6esPZ29&#10;MDlWwqTWQIrJiPXiit98LaZ0YUvJRfj4DE3F3vAcmg0i+u6+Bye/2259pAaDbhs1GlLmzpsP++m3&#10;GPMPvQOUsrr+8yGMuryFPzB2sROw6y678fGtPvkp6sRPOW36TH+oACHjSByFHoODK1gpFiXLWgTk&#10;ll4Mv9mCE8HI1iwYoiGdkZ+uJo0sG+AXhyU4Ym0fPZYRP/lDwS/7CglDFhTn6zjVnRjNQX+QWTgN&#10;5QLagO35FJ9lDxDtH+riQFgBICOEIxqVZsCU6HccC0A0W+K/tCsRsobBgMYmJHLHkz713wfv8K1v&#10;fO3rRI5U6XkkP7VEDkRcaBkh03J4Ba2FF8tpg1mUK78wq0uU/GIRWvBv818mw4UpSR4Y8A8/4ihe&#10;B5NWWLrglz5FZGiKU8Xs4Jc+xXkit7AIB7pwCfQbRhz+q34VLwOaJSeGYaEgkgToRr8TJ+3DoJR+&#10;ZCb/TYLlJ6ykju3QZhBNo7IHegx1rJkSV2ENR6Gp2IwAiOT0f/mvR/7X/xezoeQJEyZRQaqcBSkQ&#10;Vk7jMVBzICiGcdxcZjuQG6gtWAlLMeRShgUzP0a58ouiOV/GXlgKJq2wdMEv3Qq/IzICYkhBSnyS&#10;LNrrO1oE/KIgr5zpwlAc/tsgFx6tAEKkQxkuoSNSLIj9w2NpGrD/ta/++zZf/DLHgoW99hpI29Cd&#10;2cMXtvosFdqJXI2VHOjKY4+7/IqrT//v/wUSBR0Ch+nTpy9j2pKlyxgwySIY/aQYx4BELViL4GWQ&#10;q35DwopXcgmbiRxZMBbsRBl+eUnajlPROYJJKyxNfj/44AOHEYYC4qCp1a+/c8b5e59NF9YllDAU&#10;e10i+AXQIctQDBdksjR+ngX9jhCxMj5OesCeaTB3SIX947z0GEwTbeJ6yJbTo0LbWOeEOXm4uO2i&#10;i6/+1P/gQN9pG+Gv80AleQW9EIngttg0uQral2JSI+y4VG5TyDW/pX4F/BKA13qwYMgFJBSk3gza&#10;pC7BpBWWJr9vvPEm3Qp+6V+ogPNEv3TJBr9e/IURzj8GupaE6xRYfikFERMWcdH0gOD4CCMDu4Vo&#10;O7v9nTOBTbTGbumAcMpZUaGkjgniekgJou84ceVNW/3r+h2+QXOS5y46bDGgzQgeiXAW7Nx0cH7+&#10;o5ywgIHgUXAaWXAwK0p/CHLlN7JgJsrEz1mQrvFZaDl00RHeoOuJX3Ytv4wSDAucPAM0/DJ2w683&#10;NLUIXViXUMUMXPLLqXYmFxAYfYq03B8lxb/YmDENCvh49tP17AROOQ0YxEYhnZOBUyST8XiuP85K&#10;5H/vvtOZtt7+zW1u3upfb7l2Pf2Mycgx+c8T4hKIF34JFc/B3BEKvCNtqEcBMKs/dOA3l5AAuuSX&#10;Fo0sWKHQF9kMNtj/H//0ikxKKUuTX/Ie+MV/GQcIkcEBfhlzWK9+4RfTjFEOfh3oNGL0SOiaA+SW&#10;/FJ3ZulvuwE4RuY0IbbOZ/kgDuPMG3JRKwMsa+SU82FUoaRO5bHHf/PwQ4/cu/WnfzJ61AMP/OL2&#10;z33yhs/+C5ZCP2OQJM1gDgK5ZAs0PwHzFlNBBlIMhMkIYWsLHSRc8Bv6LS0YfoEWTAA4BHIhl4B0&#10;jsL+2UYmpZSlyS/eBLkMcSRnxMHIwCwL/cIvFoN+4xaRo1xQbNdO/NZ/fz4Q/CJYmaWdARXWY0Gh&#10;X/llD2gEecovTi2/dEnEIr9y/eOtP/OjrT/9wM233nviyls++wnangjRAQEz36MLAkIiSHI4TgHe&#10;cQmSIraBytBvS8U1xZALILezhOkx2SHStUr4ZbqMYxC2FiqTUsrS5Je0DH4ZeTk33IphwdvG6ld+&#10;zdKwYOCgBL/o10trwS/cOcQBxjdKnCGYtWQz/IHdwi/pHWxCBzvJ+n2EGCAdpTDX4GzhFKWQP1B5&#10;5LYf/GLt2l898CD83v2FT9Met33+E0RF2xMeboYyGNCZU7BbYuMteWe4psdQCdlCbgcJZ6hfxRsU&#10;V/qthziYxYJRMVLg7HAhBgCZlFKWDvz+7aFbcF74TVcm8983xbPN7BgiiI9dyK8SjlEuLDjxm38o&#10;3ZxMlgVr8lW9SrzySwPQYem87EfnhQv2o81l/02PHHCGyJaUgBLGObcfb/1pmOU8f9Q2/M7Pf+qu&#10;KfvcetMthERsBMkMAn4hV37ZLUGmacjqU3Dnww4/EtFIa0i4A3rUL2MDnYuo6Ew4Hi5MPKQQMIMc&#10;ZVJKWTrw+9b910NuJGckNBgWI6/86g9EyTlElhb+IC/QgaXCJtlYpL0SzZxCfoNiKmhh3/32Z26G&#10;RbBDjJL903h0BU6PHUKBaRknwEjAbqH+zqn73H3Ukbd97pPf3zrdBmZwu3Grfznl1NNI0mGQoQxP&#10;Y06B+U6eMo0mhF+CJGZmoUxe2A/TLfYsv1agFdtN4s38Or51yS8B0L3gl26EeOGXHsYeYIPdkkJ0&#10;y+/Tt1/i4Mb8kkGW5JcPMCJH/tudfh3iOA345Xx0g4aECZoJe1AseEFCiifijOk65DHH+ZuWqAwi&#10;4JfUnXmEF4KZdKRZ3023XL3V/2T9VZ/5H1d8+n9ctWr1GWtPnz9iJDkDozFu4whG/9ujbz9CpVvQ&#10;WvBL42kRRy05ho3hUWaD30RuhkTDL+Q2KNYi4NdZhukmQuYtOjHBv/vXv3bL7w8uWA25UGzygE9h&#10;KJw2kxN/ExN+TSFiiGvMleVXcoNfwErCxa1SflZTTIWXKIhj4fXYEckT1PCSEl3Pyn/3iJKXTA38&#10;yUqAKq0k5N8D9UcsmZ5hKcxKGNb8Q5eSy5kTJPqlC6IV2pJ+CYOKNzFb20KFrGX1K0p+6U+kEA5x&#10;+YfFnyGFoCMyeBy3fAUZW7f8nrF0roObyYM/hZmuYJ24qsFvQ8Ly6/gW/qBsg2L8gXGAppZltExJ&#10;cEQJkCefpHloJK2GErBb2AEcggMBWpR25dAEYCRYClGZOQDcnGijbwEqiJdtWE+3gF8sWGa75rej&#10;P6hfmJVi/CGGOFIaToF/ODJ6IgtgP93ye8zsyfDbv/8ARhKEY3IGvwwXREbjyy8WgRbMgkt+IQW9&#10;kD+oX/mlgnjhF95zs6fre3lkeJqSHIuOxnriJhW984f3/OCOZAU0jw7OZwH7dPYBOAQHkneOK32E&#10;QTCSTmzyTiXaAPaJn7ky3ZEUgjYIcilbLNfkUga/Df0qYYc4LBhyAWfBCOFTDN3yu2DK6DQzHjx0&#10;0t6TSRJJHmhqGpyw5JfPyy8Ry28McZytuqObKFj9oZQwIHTb3wxMZjkTumq6XvP9dL2GDARC2Q9U&#10;0iHoFspZQjkWR0TFEiqbSpjmR7/EKaxbQigqUbyUUKk5hEWkMj8BFRSXFlHyS/xOL5OAH08WjEtQ&#10;5VM0J/7eLb8H7z0S/TLs4mvk5wwCDDVM3hiUiY8oOQFTYM4KcHoIh1M1hVDC8GKKJrOUUGapqFEo&#10;oRuuJ3DHD+9m4EKwbINOIRRAaMmmnlByGrTS6gRGhDoDqY4X4AEVgqcCuZw5JXuGRPpK8FuRG15R&#10;WwSQ3HJ8A0qY9BHN4myYb+b3cd4iYAbPbvk9aNJIZm4k89Omz2QgxqTSOJ75DX8wRbPrebYOcfRT&#10;JewUOQQr0QHXxHpNIJEbj1flW/SWkm7F/MEN4l08HZTZhbu1RdP+85ZsQ6N66ZlSI+qgXM1BcguX&#10;6NIipNgZphYMvwiZJJLG2wC/DG6jx4xjcDN5gF+anfaHXzqa/gC/aEf9AiQcLgy/9GhGKs4w+FW2&#10;loCVWodrSloFdfgC8BIlgEeZMmPzhnxAot2m2qB42BRm2Z5S5QqYbVJcK1dyRalimLXE2eBXC4Zf&#10;BhIcA1tjuOqJX9KaceMmwC+5JOMAowH8ql/4Df3KrxYM1C992SxCiwiRCtiU0OAdVOQW/EouFTm1&#10;AmWyLGUVa8VjD3IXJApEqlpDsKKkGFTMBmqKQZAbyg2YQmjBSJh/jN2cCFz1xC8zNxJ+8lD51R8Y&#10;3zAy3E2KSwlLsRaBfpUw4xISLi8BW4HfYJO6hArWhGwDQWtIkop6lOiqXlMsgt+ALEMlOo2SNbDZ&#10;Uq7MduS3tIhgVgnnC+3pD5Ywy0DB8ksYdPGe+CV5YGZMSi+/aXyr/5qeQ5wUw68U68JmEUoYF2aU&#10;iwtp8qtalbCAZdaUyu2MoFhmJbeDeAtaAVRGCacyGxIWJcslguJUL8gNfoNi+AXwm5LN+g/CAOyC&#10;/UNIt/ySPzDzYS7E5B1+mRyTzWAojrwh4TKRgGIgxbow/OISSFiXcKiR0ybFWbMlSmY7Sxg2g2IR&#10;zAatlFGRXPmlVLPQFyxDaJRWErM10aAkt6QYeBXCWQYWAeCXj8BAt/zO22fUiBFtJGckv0ze4Jf5&#10;BRbMtI9p5Yn5T+FgxLJMRyjTYYWMUaDiGOhItsKIKVGrLFfKzS8Tsx1VHORal2LR0q+A2Y4Sbq3J&#10;ZcmyRMtyQ7+sqbiW35rcQOnC6jf4hWAswtuJbMOJd8/v5FEkZ0zn0S/8kv+SbRyd/wB3cokTV6Fi&#10;/Bshn7L2dADLACHDMtCOzYhhmSNdefX3SopLLcuvzFIGuQpZWmWZimqNCtz5sqSyeuvOu9ystXEm&#10;HaLhtLOEKRWsRMsvhFLiD0BmQSlekGZJeTqqRQD4ZRs6brf8zp/S3jZq9NRpM/Y/QH7TH4RMF7Sk&#10;uP5r/mbsaBkhlyzjyKWWzYgjnXC4K71YfhOntX5hMyrSDU1SLGS2Yg1aS2bzW/FBELtKH8zbwzLM&#10;BsUlv1Jc1bN+GxKW32AZCecUIv6K32Pwy3pGnW75ZX7cPnqs/JL/+gfJkoSLP4IDy3hFGvFqLcNy&#10;EI1jRGoBxSYVDHe0KkI2L47kX4ori8hcRAkpgSBXEpvIxPEWG6TP5se5zb4t2b8s+/FSyEq4RWuQ&#10;m0v1G+SW+i2HOC0CwC8rOWK3/C6cNkZ+Z+0/++C5hyzIf5CMWQYuzEBHrrbsuBMc7mQZRwakFkF0&#10;JBj6MnbBuEdSAcX56nAe9Dr9ObgWMr+iQbEMUopKv1m8rGcbPsve2DOtyFG8GJTcKd/PlmU/iBGr&#10;3CC3LCuKM8vy26U/yK8WjIThlworOYsN80v+e1D1N039a1npb7555RshyzJaTnZx4iq0nFjOCUY5&#10;AJYz6RAydgHLnDmOEQkcJ1+pOFMsy9IaREtiRW4xyvkuH2FX7NDrQVi/F9goaVen7FIsv7pEB05L&#10;1P4A5LehXwG/zJLlV3+AX4Lplt9Dp41lcsz4Br+z58yF34X5r2XhEqj4yPxgM0KGZRxZln0QurLm&#10;/ABZYjlrGcdAzuEYZhewbIIMC5gGZ47EoMaOLMuwAKJCxJYBNUvpS96lkSQXZr0kRL8BHpFjcSAO&#10;wT75FBahckGomEqDXP1B9DDEYREwC8UQ/fP7f8H+u+V30fRxid8p0zK/6W/qNSiuWF5yTIvofC8n&#10;WUfWNXRLNHL28pWmIcuaMmvoHOyfLJBEBWD33qcAHDoemQ7MmLnf9Bn7Wopp06u/bgjocCLdy6jv&#10;a3hHAzBdmrT35ImT9gF0QboIEi45pRKl/MppOEOD32BZfpUwFDPWwS873wC/RMYpcc6wwCg3f8Gi&#10;TPERsKwdA/KKiuglx1ghdA0kbDoMxGQDlnEMhEybBbPCm0NBcQMyLkrGRYPxFtEd/46cdDP1xyig&#10;GJV158KdWaZOGUYhuSLdK6r/ejhCxjF64vewGYlf4uAEOFssIv7mG2MdLJNRBNEoWkQdmw51m9Ul&#10;GzHxyE8AoVyGPvbAPuemB//nZyFXD+VBesm7L/c/YDZ9qUJNd6nxRPHMfcG0GTPB1OkzwBQonjZj&#10;8tRp+0xBwlMAKgZIGKNguMMocJguc4mScVlu0B0UW5FiyIVlFM2uNswvcuBMOD3OHJeADkQHy2gZ&#10;ooNrQKXgvaJexrPMK6U7z0bLCJmVxx5/wvazd/3qAdt99YBt/+3A7b46O+ErB25bYXaFtLKub3NA&#10;eovyywd8s4n9v5FwwDe/VOOL+3/ji7O+vvV+4Gtf2PffPz/j37aa+pWt9/7auIkTyMoZXaEY1zZd&#10;gxFndzHugZaQC10nrotHT+BXipGtRkFlA/ySP+BWdDQlLMWoDJZRnETLtZWa94p9YRvYDMF7ulqU&#10;rybDdftxE3Y7eY9d1+yx6+q+u6zqu8tJu++8ss/OKykF9a6x04kbxo4rMk7YTXwLHL/bDsfvuv2x&#10;u3x29FcxKJIKEjhV7HBHpzbboy5kWXXDuxoPxkPLskzaAL+QS4WNe+J3VPsYTArbot/RB6GYrkrn&#10;BbIs8I0ocyU92m+vj7qINoBrhYwvjzytvc8p/fqc3G+3TLGQ6FSWcA0lbVCXLdgeVlLZagNZDnJ3&#10;WL7rDsftutX0r9CByC5IYMxboNgkBLsQpn3SLeNRAbpHcE0domFZx6DCB7vll/GtLf/xbqwKCUNx&#10;VjGul74MxRAUtthA7aGVk3Z8meQPaAyEjC+Tw406c0zfdf37rt1z97V79jm1n1wLdF1hTddIqrdV&#10;ohLNk1HzXhHdovi4Xbee9fXjjj+RHIY0DiMmqyszP3O+znA9xKWyVnqrzCajt1ChW3TL77zJowYP&#10;Hjpy5ChcePyESRgFw67DMaXjicMLoO6YXrJvPda40laZc9A8rAMJw++Ys8fteeYA0e+MvcAep/VP&#10;jK/bsyrXtkAbWFY4NTdJgLapm6fVAJluiK60XFO89ZyvLz3mWGaVJMUky3CBhKEYRLq9kWB7QMLO&#10;Hpg0AjoE3aKn67/w27//AClmqMUloJWxzlwHRZsGucbUkjLlmyaeeTPWRD4UpbuCbiRMFjHtohkD&#10;zx886DtDBl0wZOB5gwecOwjsdc6gvc4e1P/bA8GeZyXqU6VuhmiJztjj9KJ5bIDaeZKfZCFL8Zfm&#10;fPP4FSuhwCm7F55gGXZgyotQICiLl2wTcDMqyF+HIeHTH3AMRN0tv/gvtCI37NLhiLyKmYJzhLiq&#10;wBBBGVfLnAEjCkDFl4F4Sa/0rFgz9bJpwy4bMeKqtpFXtQ2/YuSw744YeslwMPiiYRUuHAoGfccy&#10;NUNCXRkYOH8wzQNom/5nV60C3RCdnOfkfmg5CXllEjJGsc3B2yFd+jJckLH+Oj2F/ltvsFN54re/&#10;oy6ss97HG37/1NOA+tPPPPvc8y+k7x/7mNcrr7z2+uv+hWpKVvz+qWe65XfhtDH4L4qj1+OYJACk&#10;WTgm8wXGfYj22gJcr60f3WBi5r0MLwEDeLcUNICAYhoAlilnr58z+vrRY24aM/aWcWNuGjv6xjG8&#10;bL+ufdT32kdd2952zSh4T4hKDZuEcsSVbSNomMtHDL88Nc+Qi4fTEjBOP4DoJGoUDcWnZIqzihnu&#10;vnrIDpdedgWDEvySrj6Svmzz+GOP/wZy823K3z3x24pfkZl9xge6KGE3Hu6SYSiGU1h+5dVXqbCS&#10;3XTL7/wp6Xuk48dPpJszrOGYUEwyy3whabm+EQfLJdGyLNENroPoULpEz79+QTv83jx27K3jKtxS&#10;layE96q0kpE2cJvYPr/kLXZFq8A1PQDJI2eMRd9IFKPi2ij+7ZAdLr/qGnJY+M1Xx6tLX/kCbrpG&#10;Djslywg2OJVf5FvyC5AxoMIaGoMd9sTvkCHDYgrHoESmxaDETAGK071k72KsOrlxcV1+S4obLAfg&#10;+vzvXLzo0sPp5kO/O2Lk1W3IFoLa148eZQUVX5sqaJmVo28Yk9R9Y1J6i9wSt4xD+0h+6KXJXioJ&#10;Z+OGYkwZO065dqb4c+P/DZ8lY/UBJ7go+X30sXQbTYpr8abHey3lF3LDHyqK8xfpqbOeT9FmPfE7&#10;eMgwU2CncEiY7JVBCYqTUXT11/wb5DYojkqoGBc+4/JvY4j0XE6ejuzwBSl0bYY4kEY8jDWPgcmL&#10;LxpGY2AFOEPbtaNogNQY2U8wCt5iG7ZPeyiGxGrcq12C/GzclIlpOvuLX0KuF73kV4rlNxtxB3NA&#10;xUExJCreitzML3VW8i6fpVNsQL9to0aTnDHc48JImDlC5RL5Xpz3OtPV3syv+u1MqPUS4cKU5OF3&#10;3XOv80vnQoy8DDvkkqY+N1Yj9U1MZa9df/01160HV38vlbz83vU3fO+GG68rwEtWXrued9dffd11&#10;bHbVtddeee21l19z9WVXX/Xdq64EJ69d952LLmVYy0hXvCDXMiRc67cyh+AXchUvPCZ6C3JDvPLL&#10;zrvld8GU0ejXKQYZFRZBLsFARzqBhL0Xh4Qd60r9ymZYbVlaCXIZ3+JOPkkoU1UyCm9tAC8Hx7Mp&#10;9GXohnSopwGYj+KbcT0FjjIv1QAVogNUrEONpRyxGWxKrlDCmdxKv/qv5Mqpny2doSK3plh+2YaP&#10;96Tf4HfcuAkkrfBLxopFIOFDFyWLwIWTRZywMl1Hr/Ub5EoiYBwrs7TypfwCEwnWmFR4LRzSfUgF&#10;3pliQb3X4GE8ZZq3Vhe9nJXC9X3528z0d84qyIJ0K4F4i4rvNjYO8dpOmdxkCJAqcVSSNdTkOqaR&#10;PMTI5mYbq19SCPhlfgy/THDhd+Ghh5OrJX6PO8GkGH7NH4JcyZIvIZUB1nj3HlBhjRVoFZKLriXX&#10;m0nyi10gZ2axJPB33X0vOYAXVpDzLx78lXIOyjYSyrYkt7bdp9FrUmx2A1nWdkty5Rewnnc3it/k&#10;v7V+4Zchbvacg7XgxO+SYxzizIXhF+ctyYWy4AuyOoP1MEiFMuBNo4Dkhni9Rxl2cXu+NI5deFVF&#10;u8g3EdKt8pLfgr6Expr8MuVk2ELkDCoXcsNqIbRiNivXhBf4/aeQMJvwKXbSU/6wYOoYxzf5NYWA&#10;X7K04NcsDX41B8SLw9L90aa0lnzZzYV1ShH12EBO0SzAkSEX8TKFTfzWz1kx9CnhH+anF3RkLYKU&#10;AIp1gJq7BrOuSZwGJBeEM+i2alZ+S3KhldlEICiu+X2SBt4Qvx30OzvzO78Dv/UT7fKLeFEuskWV&#10;MWTJkTQFXBMrG+/CpqW31gHihV/MwSm/k30l7CWr0oihGBVrrMFsg80u+cUZgt9sDmlYC3OQ1mCW&#10;edqrr70mqKtiLYJPbBS/5L/hv5nfueo3ZhmkaOqXzEF+FW/4pjRJTWKn+HUpgB6FdTeLjUXSbP4U&#10;JeQKLRiKvUoLxV6HleJ0kbs2CvULd5TQF2zWSCzzrohhTXLDbdEsxDWYfe11ljcEdVbyFtuwMfyy&#10;Bw69If2S/3bgt9Cvs7j6og/6xXxxXsVbkLs+UVNfZ0J3gnogXlJhs3LLqAA8QcCs5JJFKGFcAorT&#10;WJe92OEuvEKj6EhroCVt+M3m2xrWStmiTZkNct9448033/wzJeAVKyt+83f52Al73ij9Tpk6vczP&#10;4JcpRlzrKf0BcyAN0HMd8RGjuoMXOYKUhHzNtIViDZSViAveAQhtXd7O17a1CPn1tpgqZsSD5Tqp&#10;SIOe/mvFMqgvnRdbgKOk3JwkQC60KlhLr5N5qUywHorZEv3SKrTQBvgdOnR44nfCJPjN41vyh8jP&#10;qilynZ/JL/rVHOBX/eKb8Isk1V3QVzJFBZoSZcWNgFadsr4lA4nyKJUmZwGnf3ErTC+WZexCU5bo&#10;clpR8gu5ZrsxoEFu4la9ZqnKpuSW4C02YmMtmP3QIXrid9iwEe2jx6ZbcLV+mb8dkp8y8RJEXOXx&#10;2RHys4b/MmrpD45IVaeuHzltkVgwGCQCLFUqGbtg01KFwiMkWspmCZgtActALXckOrEMvzovGZW2&#10;G+RmbityG5yyWFoBbMBmyLzm95me+F04LenXm0MNf5Bf/dc77WERWLD5A5lZSFiLaEhY/ZYUw6yE&#10;ViTWPKrHkKRQleEAlMApnHBNoAO/mWKneVm8iduwBXwhkZsHtFBuSW6Xi2/Jb7Lgl17eML+h36nT&#10;Zji+ye/8BYvMz3ySIVlE/Y0M5sedU4jShbXgxHI23JaQ86N2LXILWoNToBKBHCW+shgtAaNZWaGM&#10;DRLq7Qtyq9ma5FbKzeT2oNzOi29hEXzEIQ5+abZu+T16v7EjRrSh3/CHPL9IT/EwvvkMQ1yl9FG+&#10;GOWYYjB5k2JSYAY6VWyOpVeEXahlxyskXFFcO0BDs6FQaJI7Si21NFbKspLxMFsGWKMthOc6T+vs&#10;uZ3J/ctf/pIpTUtZD375LC3EDmm5bvn9wZx+8Dsm8+sNY/Sbr7LP9xKaKdrRxxyHhNNVtHwvA36R&#10;sIkaFJezjOzF1QWE0pGBSYJjXQch5wsLcIrzkqixN/aPHR29bLlPFGJQK1aupkXpKHwW3jklAHcl&#10;yBNA0E29MZqZKmThduG5QV+5wKyLL2VfftmB/Har33cvnM8bw4ePRL+T9p48pc5/DziQBDg9SHlo&#10;/Tg755mu8uRRzqfKpDgmcqHiyIhNinUM09uwC4jGK2CKj9Bs9BhSb3oPDTyt4+ORneEGbAzQAUMC&#10;baa3UgKJpkS2aSzLQ1lDtlDTnS2AWCpq81KtKvSr/9Jov7uvm+d/P3zrT7yB/8Jvujk/dXrm90Av&#10;AZtCkAIvPnJpknAe5XyE3XtxuoQUe2EsLkTAMnDGHNdr0DLk0ioMoftMntogrksQUpd0yzIgoQRU&#10;2CFq4ChQCsuQa56gbMNtYTbrtkpyYarBrCVLxWuxuJ4N+GCMb+z+D2fO7ppfFt5YPTs9gpb8t76+&#10;A78xxfBGERKmnyJhn/Y1F/ZeXINigJZLoqEYo2DjLpnqDIWsQkX5rnBXUgywNZ968dEh2o9BONtC&#10;MwmT2aRbhFsoN5ayXvFaL6zhXT7Fp/UH9kz7wSFOUBHa4Peds/bl7cjP4He/WQcQn0McKYQWHF8q&#10;qlxi5WpcwsuVXpHwiiUsk1SAcAzeosHY8yaR2x1iJ/IeYD09L5J3ZHHkUUcTKt0Oj4LXciiT2S7J&#10;dano7LhU73XULw337C87PNzH0oFfFt5esv/e8Ov1SYSAfr0EwRDnLBkJE7FDTZWr5afVoRhhxkUf&#10;waAHxWzJmQc1WwqJ0PppdSuCtxQyFBM5skAQdDUSHiKksaGjB9k2lorUYqneeKvSL11BfmHvrcV9&#10;Kirz0uRXCZf82tEc4szSQsKwpoQJHSP2pnIYhSqmGUpGNgnKkD6E6gmjQPVQu8z6CJZlgLdKipEF&#10;0RIkQ0XcE0DCQW6X/FZ0dlyq92p/oJ3QL33itbXTG+JlafLLwkYvz9ja+Gp+q+9iYBGMG0oYFw6X&#10;wIhRcXo0orgvt0FmG4quxFhIMltTejSWBq7LuQwGgI5PSHDqM3CU5DyUvgywH0dpNkYZZO6IAB+z&#10;h9m33nn33Y0n14V3bRJ6APwmK79xHbx98ORPKxLrpQt+Wdj0DzO+iH5pf/gl9SE+Z3FkESFhHK2k&#10;WBWTFPMSvsIfe0YQKqeQQgkjNCT5CSyQeJDMkSAzu2MyzQSEOnkY6QFj5llnn0ej4gB8cPz4iWQ+&#10;AblmbxwFodA2bCbFNL8SZlpEhexQ1mKRxy6XaotMsfy+sWwIjL1/59kVfcXSNb8sfAAcPS9N4eAX&#10;vdDLzNLgFyBhpnMlxWbE9NyemfVdaOXMBURALo2HrCCRgbjLv0v14Ycf0hOrFx0XNMiQRXrEjI6B&#10;lIDHjZtAFgQgmkNwOLSSKU4qxogZJ+SXcRjQTqq4YrH7JXOblrT9/ddL1AcvP16F0nHpll+Wt9dM&#10;8MPnHpZ+7kh+tQgTiVLFuBuMcxollV1CnQLExTmjpp/f/4t33nmnOuqWWP763nucPLMMehVEM5xA&#10;NEeUYuJHDfhYuASAYupkxxWL3S8Vu+fPk5y/HDe0OmpXS0/8ujjilXjmgH9/6JC+D8/fI/DI/D1+&#10;MXf3+w/u88Dc3QX18mW5Ujy+cM/XjhlMcG8dN/TPHcGaLsHGm4fXlw0h4J8fVIX04Lzdefnogn7E&#10;8NtFe/5uUf+Ewyo8dfhexPDmsUNAVESDh/euXFpx1P2yYX5j+eChW9kjom5E/38OkBoMdGcFXS6b&#10;wG/vshnL34tfMhXG0//D9d4LgQZQAnronL9+xGULyPfDt/5EZEwLG+4faJxML/6PQg/CQNaM6ZWM&#10;NmvZTPkiWfrTm7O+FKFQZ3D928+uqLboXXqX7hf8LuZWgpeIqnp7o5dNli+qjUMi2S5n3L1L77Lx&#10;CxlF6dCbpKiNlS89I46BantdtnfZ4gvC3VQRb5R84+oOCt4Mh+9depeNX0LEuOQGr/JsQL583gQ3&#10;7WtLTxt7l96lu4U5nyJ+78ZV1aqulp7ky6zQXbCvalXv0rv8o5aYZVGpVnVaupUvvtur3d7ln7tg&#10;vYqwu1S4W/n++ZBt+Rhl9bp36V3+GUvMu7rMXbuWb/h2b77bu/zTF530rY6PS7p0LV8/0Js29C4f&#10;hyWuRXS+RdeFfGPG1kPK3Lv0Lv/Ixctfb6+ZUL2ul57k+xHvR/cuvcuWWuIOc/W6XrqQbyvx7ZVv&#10;7/LxWEKT1et66ZVv7/KfYOmVb++yycvrr7+x5557gUd+/Wi16p+09Mq3d9m05fzvXPyZT3yyxNrT&#10;zqze+4cvvfLtXTZ2wXS/8bWvN7SLB7O+2uIfvvTKt3fZqAWLbQgX9CYPvcvHfXnm2ec6m+4/MWEo&#10;l1759i49LcevOKkh3KnTZlTvfQyWXvn2Ll0vJAYN0+XlPzHN7XLplW/v0sWy+MglpXDBrbf9oHrv&#10;47T0yrd36bBgug3hkj9U7338lv9T5Pvhhx9+8MEHf33vvXfeffedd955++2333or/RLkf+Q/9vFS&#10;/mMJTz/z7O+feubJ3z/1myd+++tHH3/4kUd/+auHHsi/1Hxf/gn8n+Y/WPyTn9539z0/uvOH99yR&#10;fwjenyP2B7ap+zPF/rC5PwltJX7knI9Qso2/Whzwt6EDrqTiT5cTRv5h6PT3ZvwB3V8/+pg/qk3M&#10;zK78odcXXnyR0+G8/BlHljfeePMvf/kL58tZc+7vvfc+PMBGxUvH5aCD55XCHdU+5uOWLTSW/5Ty&#10;pQHef/99tPjqa6/RZk/89snZcw6G7pn7zlp/w81XX3vddy+/6uJLL7/w4u/617bOz39DKn79VsRf&#10;jLrku1cELq3/YhR7EP7gc+CK/MeOSlxZ//0ey/qnoQPpb/ZYsX5t/vtIlFH3p7oD6+s/Q9N42QMa&#10;G5Qv3UnAQ0cAdXjrV5+8thTuV768DWzQb3/10CNP/PZ39A16BV0C9f/tb3/rTv3/+OXjKF+dEqtA&#10;nRCH2fzwrnuhG6mdd8FF367/Hp+/oHfkUUeXvIM+ffqyvlQkKqREiMqxoUhFifgsQ4K1CpFdS3yU&#10;RBJAByL00UE9+W8gXZ//lI+VG/IfpqYs/6BPwL9dY+XmW26zFLGmXCn8QzeNSryMlbE+wEt3OHz4&#10;yJLAY5evYGVEJYzcM6rOLv9uO8PIvT/6CWMCg8Af//QKlv/uX//6D9P3P1++KJXTZuhEnetOP+vk&#10;+k/4npb/9LdiRY7+rHXYJxtrnwiU9QxzZQOAPfr2Y7MedRnqrIA6RUgzBBrqbElT1H+nCyhToUDV&#10;qGVAZahC1VNKCiTBdfxbSyQkoKw3gIa6w/ITVsIGbkolUhrWW2mY7oyZ+8U2wD00XgoPakjC4D3H&#10;JPSaH9gja8KGSGCqJt9yyz9HvgxAv3/qafR3woqTmBn4V11Kyfq3DR30GwN9DO66aWmfRy1dts0X&#10;v1y2By/pEoVYEzRRy1K1AeULrCPZ0HFImbbpQsp1qYhD0yjY0tYt0dCxBpmEGygkAkrVqqEe0FAn&#10;mDBxb6IiIwd77TUw1lMnwkjQNw1+JH/WPYfWiZBT4DQTG9ffJJ/MH157/fVKCh9t+YfKF6NlSrTm&#10;lHVH138u0j/kUkpWi0WvoJEAdDnuA7SrfAUfxHqjYQAiXr3mVMUaCLF2Vw+EjsuKQM2U6LhUdolK&#10;06W+cyU1Z/Zs60LDDpQqB0o8oOhLxXfQ/fdvxwtKEkpgxmUdj0BqaE7xAYUYomwptQBzUOavG4RT&#10;VXfIUYiNU4MZxkAmph/Rkv9B8kW4nIO/V71i5WrEFH9By1+Ld2ql0eq1oV3l2xmd1ayOQ8qYcTSS&#10;IAD1p+wUXFTKEqCzqqLsas015IWGLNUTaCipg6pAbaLUu3RQZWRFKKlAmFx3a/gIbDTOvUuMGNHG&#10;+ZZH7xIRSQRjpRS312FC00xX4m/yBVjDW2zMxzl9WKWxKP/yl79UQtnE5e8uX7J4Wujw/DciV5y4&#10;CruNPyTi3EvHbVwcKMvOmla7SrbOZZNraoRKLXTGp/r3H1C22YGzD1JDyihAO1l2bjbbTFRtFi2X&#10;y2i8RhN2LoENefc9P6JC2Rn3xB9g/NFPUik6/nXLznUqAkWW57tBfHWbr8BqdVB2Vf75x4wIKRDr&#10;4xQUqKfm6QcgJE683AzqaALaiwYlqWPaV4lmo5e/r3yff+HFI486Ov54BHMy/+DbWWefZ7ZgwhDW&#10;q0DNE3RTTLSYaTU1iu0hUJ1PhKWFEBGf5aGLjijbbOa+sxpypE4ktCXvkotX6+uBL1UUa7G+tSa/&#10;SzuVFaVsJRqyLG3pLpuWsiEOSkWjWNXrj378U0qySUD9Jz+9j2A8hc3ArP1nM6CXV6Cpe/lZ+Mcz&#10;qVB6QdoKZVQo789/crMsrUSd3QIC5nTgh3aklREA58hAXalnI5a/l3yZnGGo+806YP6CRfgu8zPk&#10;iyaQr5INsYZSNdFy7Ha8jpG6HKADraG5NtTwVFQbUnYlJYfecYcdo8EwZo7IW5QNk54952A/ZTew&#10;YlkeIlYCu0rUVTbSL/27JXcr9o1Y2UBeX4reSkjfikZoudOOO5VnsUkYOHAwnKstoExVZOhPCVrx&#10;L5RWZY34i6bgl7+q/h6nfwjykfrvR/uHIx//zROPPpb+fCRbchTOFyUwIL/08h8qGW1o+bvI9/XX&#10;3zh47iFTpkxDAQsWHoZ8T1hxEtolZ1C4qjYkG4aqWEOapS6VC6jW5JwyUG2c17u9H6FU4pZRoZw2&#10;fWY0WzmVKYHQiS32VgWQ/44taNRBKd8AK4V11axYy7pKjfXVmtBxDbVLJXQsfLl52sWtmUCXpm6p&#10;u+PrSrk7NbdEXOhYEatjRfzQw7/Of3kz/SnT9Oc281/bBE89/Yw3OxE0O6d1EAmVjbl4vOXl+8c/&#10;vTJx0j6jx4xDHwccOGfhoYcft3yFvkvHCu2SFXgNC30oXBAWC0I0oQPlAtSfcGPXRN3NACvZZ2zQ&#10;YZvcARgcGm3ZGUzhY4cRg/UIT3UKxBcV1gteWmFlrG9JNoBGO76spNyVgqOidtva2huRbxCHHX5k&#10;mauEi7eQpWxaAsKYQ9BqWkEHWlIuBI2CMWCt17/E+8yzz3mjO/9R0z9Qsha5wxVDN+PABhW8heVL&#10;r4LEIUOGjRs3Yeq0GQcdPG/xkUtWrFxN1kvKG9ZLdqv1Ri5bJgkhr5CIKlE0vKUoS3SWafp4vuLo&#10;S8BbvvQtJo7dmW5noPJSrFYo2U/UfQsoXwXqmlCq9aTI+lpBJcparFW9sSZWhmTzS7VLiXxJ5Rsx&#10;9wD8BR74IMIVqDbkCzqk2rWITa8pO0tZKOUQtCX2XAm6/hPzPq2B/4Z8/aOxgAqyZjP4xOwQSc+p&#10;8JaUL5GRPO3Rt9/QocPHjh2/7377kzksPfrYlatO9o8qIl+maBddcpm3GwjOCRkKJvWM2ZgiU4vq&#10;wwpgvRsA5a5n+xHL2Ng9sJKS9YKXHLSR5m4M+EjqP8XUEKhOUb5Eo75UyoK62g2gwrKsENot1xRe&#10;G3Wx8doltYB8dKnddkZI1kpDwWg30glFbF7RpZRDx4pYHaPgZME5/c0PGyUDTvLNf1BaBfMKb2Z7&#10;xOCdrHf/+tdKYZ2WLSZf+g2q3XWX3fbcc69hw0bQvw+cfRCT/aOXLfeaA/LF8BgUwoBRMIgswklb&#10;eUkh5BjiC8nq1pSheLePj4j4IOAt1lgeu3xFOYHbeNAD0WU5LFAPgQIEChovkaArfRlrKtVmvYaO&#10;UyVr1PUh2WrLGmqXyqLDOlxR6QxS2xUnrooMAblbsRSd15QitoKCTYhRrWV3NgzMK0oFU6JgcgMN&#10;mEkbY7V/Et3kAQX79B8r2YaAkQqRo5y//e1vlc46LltGvu+8++7+B8yhc++y867Il/xhytTpcw6a&#10;5x8D9a8Gx7VeDfjiSy+/9LIr9eC4Oha5RJlOBFStkhWspHRLBGrZJZBs+DGCY00Ifd3pZzWeWekZ&#10;DClKllJRhpqpU6I/1wPqsTLUqYKtuCZJMzy4UGr1bqHaCnl7KgxujfBK4MqcoPoT4bsNA0adVsqN&#10;RRJuJw/WhsOJ0Wt36QTQfRUxk7k6CU45cJrBpSc9c/qbPRj5soa32B4x4L5HLV2GQrrMg7eAfNnv&#10;6pPXol3lO2DAIDIHiJs7b/7hRxwVf/QalfgXgzVgPbirGxBJxCCcWCTV5pemGYpY4VKh1HpVsNL0&#10;pet5qVgrBYeUc5rBsci0SHKYaJL/NETQGd/a/luc3cFzDwHk98A/Wg1mzzmYYceSLi3ir4YL0qr9&#10;Zh3gXxCHKDF9xr6B8u8Tx5939g/m+iewJ+09ecLEvaG6EZj48tZfHDxkGH2SYZB5yODBQwFjIx85&#10;askxcIsQlWaIOMQaCL26sS9RrStVMDCF2KATo0VLDfhXDz1SphCVgLOCKXlFZozK6fmYHQYMw+i+&#10;ElyxbAH5MgT03X0P5bvbbn0gDppom7nzFiw+cql3iX22QfkiFBQcHuyFiBCxZqyIvQxcAp1RqmMd&#10;Wu2qY5VaKhioVLVLvRQxdZIBVHt8fnJo+fEnklQwXBDz0ccch5RHjhz1xc9/oSEO8bnPbNU+eixn&#10;On7CpITxEzuD+Ss9WYwZMw6MrsFnLcWo9jGgbdToCm3tJQgDjBjRVoJRrnNIkM9xPZw75IPoGO3y&#10;FiIeNGgIoqeLknJg3ggXBaNOFayUVSovfSteKtwKSrkWsU6sgrvTcSiYDDhSCBw4UggVrHzRNA7N&#10;QdEDmSc+iDUwyFeaq5ePKl+sl5ZWu4B5G2RhEnjMIfMPPWLxEtRA78GeTcO934ZoVDAejIi14XDi&#10;SCfKjALVRol8Q8QIV4SOFbHyDTUr4tA0dfZDJkNKQ1TEBkeAUYKeRrRoetWaUzmLnXfahSGF8mtf&#10;/ffPfvozDcVs+41tmdKhJGGdcq+9BiIRgFysIBpW8pbb9OvX3xLGAP1f9OnTF+ACAD6x+e2349+3&#10;AqTs4Jtf/2YZBtmtcQL2RqfCqpl+IGX7jH0AMw4dExIraQuEGNqljIqS9WUSbiAU3FG7pXwbwgVm&#10;ESrYFMIbGaYQiFUBI2GQ5fsMb/BBmo9mwlAYxGi+Snb18lHlyxBAq8AdXMMddUhhvONg8xcs0n1P&#10;WHHS6jWnIo7yaYdSwXiwqTDzuZjSFTlxekAMvZpRUKnyCtHxzlzo1boW2wAr2QNdhW7Dcek/xEAk&#10;hMTIQGxGiAg4I5qZDokIeMmo7TjOiPylL2ytdJCUozynjH+fuu4M+sPpZ57NmQK6q2Cf3iRnzx6F&#10;Mo4IfJfNGKP4IHtgPzAGb2RfM4eN6PeZz9gBULmH/sqXt6EPsJKSlcybo7MRrQkJ0YaO8WNdHBGb&#10;VNBYXosI7VpXsrEGdJBvLWLlq4LLFKJnBYMs34e9D8ccLt3EeDp95QnhCtRMXvHAAw8yRNBMDOAM&#10;hjDcuArxkeT7/vvvH3nU0ZAFsISUOQweCk3esGCKg/seXcvX/IFWiYZseLAKVsRhw2U2rPvqu6Hg&#10;8N2GcIF1NlC1QDVrw07gAHU+yA6BB+KICAih0N6cy+w5c+mKhx1+5OIjl5A7MpMAnDigf+LQGB4q&#10;jFSeT6EtjNzg7X6woeYCKJ4z8nBsSV/lfDnr6Fd2Kig6c/7CNf/f/8/q//Z/Tfy//9/Dhg4zteUo&#10;Jh4mGzgrPQ3nxkdoDhpi3iELGXBpCDJszoIhER2TzyQzLpIKTgohIlBShTt/eI9Kpaw8OIuVSqx3&#10;49CuFeXbswELFdzIgKu7cM8+Zw5BgXxZyTbsHPYwBTjnFBhF1Z7LR5IvhwnrNXOARBJB+r23i6EG&#10;+TYeSNeKAPJVwcpXBdNyoQPa0nYtUwh1hmQtUWdA1YaIVapitRLraRu4rhogt4qN50WlO354NxaI&#10;S+FeCJfZPf5HDyR+7NBMg9MhxwAnrT6Fc/HQfIoEVHXSP+OSwvwFh7IG9uMyAsJiDbLjXVZ6mSJd&#10;hsu3Wjw7zpcTR9NQccH8BWf+9/971X/7v/befntHgISp053P4bWIEjnSHHgwVkKFnkaXoxWYZTKP&#10;pJvNmLmfZhwi5hxpLJgJjQq1G1CmbJPKjpDDcN8w4IZqge4r4hqwBuxdDASMfBEVJfJF0uTH7Ir2&#10;wh2OW76C2RTBY5rKj+UjyRdvgKmQL5TRp5kU091pHojDn0geknxp/pPX0urIF2OjmWldR09wQf5K&#10;BUC+KlgPjiwie1hLwRowbRwI7QZCqVECpYzvQp9XcGQQwBR1V1ISDG1MJySzJ3ICNk46GyXgJSO+&#10;Yz0BMLQhR7S77LgTkAV1eqNtiSi3+uSn6NU2apSz9p/NZnRmW92OhG7oSPQfNf29yftc8YVPXXvN&#10;dZz45etOP/t//ddZu+5aXMdIJbNkuhk6RpG4KSZCW+DEdDmSGeyDIYKJGmbMMMJHIqNQxATGSaFR&#10;jsvRQUjZSlJtpA05yNAuKOUbIubsPM3OUL4aMFRDexiwdzEENfwYYZMo33b7nUiCVmAwZ1ZKrqz8&#10;WDZfvu+99z4dNzIH00TGMudtB8895NBFR+C+5r7KlyHA9BeYQqAAZQHMIhw3GwouZnLVNyWT9WYF&#10;47XK1/yhBKp1xha+65UHLBYKSK0oYQ2Ye/GP/13DQWlguvuxy1cQM7EREisxQgKjbpz2OnbIuRAG&#10;zUPDQAK6ZGM9BtvmJfuhV/CSUtB7WY9BshKwMZ+laW1mpHBr24jrP/Mv6z/zv67d6n/e9J2LiPyq&#10;Sy+fP3QYXs60WCDKgw6eR1JIW2Ac2AcmQluQPEAyhDMBxT6yiJeEE7Ox6QTaRcTLT1ip3SJNFax8&#10;o15JNspCwanX1bM3Fax2NyjfegLnTbjqNrIZsMkDr0iLYYZ+hQA4HbRED6SiIFk2X75eL9N6kS9Z&#10;F12fzuG8DVrp8bovHpC+YXHyWq/+asCmEM5gtDQkooIji1DBihgPrlPh9NSvWQSKUcG6byhYsVK6&#10;horQfSEOmiAIyBQJFynXCy+mOa8r2TkTNfRB2xMt8RCD3YajE4YhURIezck+FSvA0tAl22jtDOK8&#10;5KxxGp3eBqMvsZ72qL3/EbYn26NR6QT35XsBtw/a65bPfuLmrf71hq3+5ZalRzNu0A1IZpYsXQZM&#10;wekACBpRYqtMPDCRJN8hwyAThgke2rEPPsj2iw5bnG344CqXmDod0dNLcXpkilC6EG6JjvJVuw4d&#10;erCq7U6+ds5QMDMzDRgGsgE/iWTDgGkjfARa2DNWhUgYTw4/4ihO86/vvdfQpC9j2bB8aTmEWya+&#10;5F70ZudtNDxM0XJl8hDpL5wCDThSCLUrULD2RqmCTYVBToWTgqv8IX9dW6jdgCKOeigY04UdlPrS&#10;Sy97r9IfK/nDf/yR8sUXX0LH7A33paUZOpQvx0W+HI6Sowsjof1oCWSXpyMPoyF0yXplivPxkp1w&#10;XIGpAOWLHVJnM9oP8JH7r7r6ni98+q6tP/Xzm26hM9y77rTbPveJW7OIb5o5PV3XW3MqfBIY6SAg&#10;vSE9IFQUCf/4LunvkCHD4IqwIRangHY+hcsi/Sz3ReHZtBfJHrmZulS7oeAuRJwlGxUkq3AtO7sv&#10;5FgJKF86PKQ5gcvy7WDAtXyf5C02pt9yLgwmxM9pIuuGJn0Zywbk+86779JlzRwUMWMWExG6MozE&#10;VJ3uTi4Ia36/jdzX2Q9tScoY+UN3Cla+2nDIN6fCzOWvM3/onDZEqgDUa2gXMFXCXFUtev3jn15B&#10;u5RWgM89sU/mQ2iL4Gl+YvCIKe2u7/yZxlChSRQuwEsYgtAl26BLmoSP8xKdka6YmWQ8yYDDerq3&#10;65E1G//q5w/85Otf+vHWn743475jj2WfP7vx5ju++GlEfNNW/3rKN7/WmD4iZUgmN4B2MmDGQORL&#10;Sf+hy0EdB4JqXIPtEb3ZMMl6PaWbTZPREGgxtBvyRabKtyFixKp8rVAClGr+YKVLAwbIkdL8gf6p&#10;AduBfZCSARD5Ukb+wGSApodJ4kdaCMB7yJspX6xr0KAhkTnAFy8ZNKGPmQSJL2kWPq98cV9n7tBn&#10;+nt6/soQnArly+hACdddyheEfLMBp9kM0kFMylREPeQbK80cIA5/RaOKNbRbyhewcZbvAuSr+3Jo&#10;BMEREbE6hkRioEI7Yb02Q2f5or8vfv4LWDICzUp9UjB2sxknonwpf7luHZNwGvK+9pE/3vozP8oK&#10;/kn7SIbYB37x4F3DB+PBZ/XtA12oDd7gECZhFXrJJTBgBtYRI9p2263PsGEjYIbwoAsC8QU+goIR&#10;/YoTVy079ngGRoZHbZjRkhQ5hCvQKDm9YuVlBxuutRsvw32VL4QoXxHCFcqXMuUPeTJQX0F7DBKQ&#10;rJcgkC8VSINADoGhoAH6LWdKn/dBys2UL20Z1gtIghmtxo+fOHXaDHoz3ZrEl3kiVk/KVSUPtXwj&#10;fwgFRwoRSbAiRsFmEco3DNgMWAuMaw4KNKxX4QpfuhldHHMtVRvaLStsyenQD2lpAiYkjstBFS7Q&#10;egErmRrjvhpwyJe3aA7AESGBNQiLtsyCfoTxmjX0dhoMPP74E/eNaUOyP9lmq4fu+CENef+6dRpw&#10;SiR22/G+n92HV92278yzR7dDTqlgwlu56mRsAsvAR5m9MQ8hkYMKoqXLETkc8ikVrNwJCR3QRtmG&#10;F/BxLxqGfHVf6yq4g3atxMvagNFuQ74oNRSMZIWTVMBJOYEzf4CufAm4MuDIH/gs+QNnQfy0CAM7&#10;yi41qURj6Um+f/3lTQjUnMELZ/37D4A1kkV6v4kvpDCrYJyCJrq7yQPEwXVn+QKTBxWMVgQKxvb0&#10;YLTrHA7rNX9AH8hXaarakG9DsoCT5y3STbgx5VWmpWoF7wAUiV+SHTLO0vcwORQTfYmSqAjPCiXt&#10;B8W0ChM4p24EGRkFeiX48idUvrz1FzlTDJt37//xT+//6X13b/PZu77wKXDn5z/1o1Wr+ex9N91y&#10;xxc+dfvnPnnb5z75/c9+4u6zz+HQp+cnn7wnhxdAKdolM8FNUSH8I1zdl/Olb+cOln70jeBRMFQz&#10;+pFA0yJIVgV7jQiKkGPpsgjayVxLrKHXXEev1cuO6W8kD5QKt0Rot8of8gQOjWYF47aVAaNdgJjR&#10;NNuQP9Do9ED6HuMGSWCpSSUaS0/yfeXH1+C1+i7y9WZb++ixeAmmYuIb8zaYRb5O3Ri5TB5MfwHZ&#10;DDD9DQMODzaLQBwgZm+RPCT3veHmUC3sW7cs5cu4Y378gzvvolujXZOHUG2pYCq8y2ZkQQwmjK00&#10;LWfhj6oAFEPJaMsaSs7LUyN+jsshwsaq9s7gJdDS1ESu3HNj/743bPUvP7jy6h/cfscN/761V8qu&#10;+8z/umGvPWkwGun6ieOv+fT/PPtf/9sxu/c5dtlyNAergJENg0B8UI1fzJ5zMJMwjJ8sbvvttkeR&#10;nDLuS5NDF9TBIZRCNbQTLZGTF+Ev7gQ/g1LiNEJhzBF8pdpauyDkq/UKJBsKRqxhvQ0oX+CsNwyY&#10;0QkBo2C0m/OHp3nNu+yTFkQP8E+LIKH33nt/c+T74LXfJtlVu5R77rlXuuYwfiL0mTlgvSS+8IvP&#10;e9UMh/DKQ5k8lAZMr/IaMEC7ejCx4hkqWOvVfUkeGBORLy2kWLFVr+laV7UhX+tsDLn0ZkYlL5P5&#10;gGlDyoibd9gAGr1EijJIK+mTaIJTowKwuoz5dWUBGmI9IziboQaMDXEAKswB6MwKRa0AZAcWTJ2+&#10;cMKkQyftzacOXXjYwvETFowbv2D02Pmj2ueMn4gXMJrtv/+BRJIq+dlLPIK8GaOF8Cn5rtv4CZOw&#10;fO+6fWv7b9HxIAfhQhS9HdKwbWiEVXiGdpqAwTAlwdmAUQOR8JZKVbgKNOpU0hr1qnyj3km+wMyh&#10;ZwUDRMx4FTOHnAGnWxg0E8LFgylJJ1A2QqczczpoBlYJ+I033twc+V6+ZklYLzoeOHBw26jRXnOo&#10;L5mlK75HH3Mc7HjZgb6ub5k86L7EEfLtbMBl/tAw4Oy+KQ0N+apaKyCEWyoY0AZmV/RsNAyQaZJx&#10;fsxU4QLUzVtsAXffv/0OlIcg0ArDC1rhTJnV0V2xunH5kUhKwBpkJMijAJulLeuVbOD2ALWRnADr&#10;JVwfb1GhrJ5tKB+AzE+Nodd+/fozAALqiBvGYEnAGMI1zzFjhmq8A/dl6KBpIn+gyWA+pKmIK5k2&#10;UKg2UGYOYb0h4hBrWTd/0IPjCpryTf77u8qAUTB1ViJxDko6RJx0PJyCj2yOfFcu2E/5gj369iOR&#10;gGJsgDaec9A89ou10OQmviesOMnEV/lCXOm+Jg/hvirY5KE0YLRLMwAN2Pwh5b75soN6DdVasR7y&#10;DaFDlkw5z2WcMsdyukAJawDKIJGN2BLiSNEgmoax5WhdEgAfV6AkUQY+tyCqVLv+YiklIAbg1ZKE&#10;/JN1AI8Unp1dVOVx4pw++lOCwF4tOZSOV/b5qMuecA3cQjKEYxy0AtqlUWgdLIaRwWtERIhkOa+4&#10;eaHver6VDYdw6xLVxstSviiVivIVIdwSpXzNgFPDZP3WBvw0FVbwFtvDM/xwCmgMAjdHvofPHB/W&#10;O2DAoLa2djyGsYyhjcGU0ZPBiD6dMocTVqbLDvnZWeSLdiN5UMG4L/JFu6V8ow0a7ktz0qhmESg4&#10;8gdlGkJRryFcKta9QkxJM0CZYxaMJdLyVZuMdN2KUQyyePeBX/zSLWGf5qFdfRrBBxJQpxkLcM+I&#10;kjEBwCy9S3UC0kpAlwMK1BMBnlrIlJKz5txDgqE/KEKC9nY7PxO4LksrAJItUS200+qkcLQF7kVS&#10;RwKNarFe6sSvXlVqkmPHRMKyUmrHSVsJkwcVHAZc6rUBDbi8AFwasAqm5AXtQkMQD/TCAObISf31&#10;yiWbLN95+4xSvljv4CHDfM7BuxXkiHkau7TKHEh8mbeR+ObLDlpvZ/mqYGKikWwtQMspX1rUplXB&#10;tj3yJX9w9gb1aleo2tAuZWgasDFgPf2YZoDfoFKlarSxkvag5ZiNpSfF8jfdnSMCeCQA4OweaRIV&#10;0DuJE+igDYHqoyIECuzAUhFQjtAlbwoRJuETYArOHVtgNpnZ5i3hGhyXOTuDIY3i/I+SXdHT6JbI&#10;QnCywpWKVe1aJpnmlaVqRZk/oNqQ7wYVnAw4fwWDsc4JHApGwKYQgEGSlWzAnrEMePNS9ztXbLp8&#10;D5o00klb//4DnLRNmTrdx3TmL6juFZs5mPhCHLTCI9YbVx7CJyL9pdl0Xw045Cto/lLBSITRFt0k&#10;qyu+Xl9WFFlUrJfvxlsoEl2aCSDTNOWvv8qr196av6xvJ0H9uizC1VlDtWGrBCkMG3gWOqti1V+t&#10;e76+jEpQEdYLV5IGe9KoHVgH4QtCqw5TIABCgjdOnBNUr2YLKtU1IdZKr4WCE1BqrmjApQ0r3xBx&#10;qeAQa9T1XSvlYGj+UBpwdt8nyfV4l+3xHRimAyOzP110+ObIl+mt18uctHm5l9k31ksiZeYQiW+6&#10;ulTfs+gsX91XlrWfUsEgRBwerLdpwCkD7vgjPZTCOiVAeTG3c8SPt2LjEChgm4T6hx0oq2whr6Fk&#10;ZYC3hBmwa6ybZlin5KVlVCxNoJPBx7eIM3wr6uXG7FB0GQlwez/S2o+HyFf34gKfIi5Va101u1LJ&#10;VvVawSHcQGnAoHTfUsRCBQvvX+QL4dUduDw3eRIFA4RMQkxqgUkTEq6BYLDIp8+evznyddLmI2Zk&#10;DkzavLrEBJbEd+nRx3rFl8S3km9238gf9IkwCa03FBxuAcwC9S3KMGAUjNt5CcIUAgmaGHSpy1hj&#10;hTXWyzVlCdCoFWRRCTerVsV0qWBVRenKEJkyoqKk1GJLUjWqNVlejgDlmgrlBrnuNo4V8RZAnZYB&#10;NFq+dA1yVMRWog5CsqB6iUaLlaDlvr6bEdotRdzQrijla/pb5g8YMAoWyJeVSJwd0mroAXP89dqD&#10;Nke+O+dndEaOHDV+wiQyh/qaQ7pk5rwN+eK+ynflSWucupk/ON45zOnBZsCK2BRC7eq+AAUrXwwY&#10;+QoVzFDoRTSTYE6shNJUkfFSUQLqWKmVeCuZq75bey1CtBQhXCuI0lKUdZSKtqKiiKlYV3YgKorP&#10;DayXCHVa7wGlOqOiNKlbAbESqN0QbqCSqV8Q6pxC5LKRPwi1Syn04J5FXN6/UMEYMA6M9eq+CJr0&#10;l+2h1PzhpytnbY58yRwGDhw8qn2MN4pn7T+7lu9i3Rdjj6lbUnCevZUGHB6sDStfgftSlgrWgIWp&#10;ZKlgPJjRJBQMEGLIt6HOsq5YqVeSDeFmTYd8Q6/AOiUMusZKlOiSEv1ZKlnF2qgnjdbaLctKx7Wa&#10;kaMV1yhQ16A/62rUtxRrl8J1vS9F+VK9Rr2SaZdQu2W9kK+OK9Brz/JVuOS+YcD5WlCVP9QGnJ5n&#10;osJL3mUzzgXPwvXuOHba5sjXZ3TGjBm39z5TZszcj8T3oIOTfBceejjyTVO3Y44z/WX2ZgasgrXh&#10;UsQ6MTasEzd0HImEOka+2HAkwcBpHArGhskiELEXyCKLKCULWKlwqSNNSl+GUqtKoF5TirWsU5YI&#10;jZZr0KUVNUqdSrxMuiy1q3A7lyLXQ6mWUXE9YBvFKnhLXfrSegNK1kq8pOxJyrWONeCwXkWsahVx&#10;CLezgoHyZfYW1x/qK2jJgBEu1ksly/cR5EtItDKmdvsxUzdZvnP3bvOaw7hxE6ZMmebNNuVL8sDU&#10;7cijjiZ/8NoZGTAenBR84qoTT1qjiMtUuEwnyikdUMRmFOjYpKJ04vDguBaBDadUuONkLoQbdVCp&#10;VvfNAvVlJdlcQZ2VfDNCuL5UnbHSlyC0S0VYR6ACCbq+XFNJM8M1sT4UKcqXZQWNxrtqmpdWAIpU&#10;uKqZUmmq1Kg3hGu9M1rrs1hDu0nQuaLphogtG6otgYLT5bPq9lv5x0MfR7u1fB9Dvkic3UI4U6DN&#10;cd95+4waMGBQJL777rd/yPfQRUfk/GEpBuwEzjkcCiYPrmz4pDUnrT7Fq2kAEavjhh8jZRTcOTku&#10;dSzUccznzIZDxKg2UAq3VHBLuAGThFrBUTagTKNSIlRrqVjLskQIV72K1npelqWVArFlqpSbZYSg&#10;FW7oWKWW9QAvO8i0dtkSrbdEXVfHoV2BQEsPbiBSCC+fOYFTwRowIs5Avg8jX3bImV5x1bV3L5+5&#10;yfI9ZHK7l8yQ79RpM0K+h8w/dMHCwzTgpOCly6ok+NjjUXBDxDoxuYQIPwZeXwspNywZHSvlyCvC&#10;kuOyGiL2spoiJifWjM0oEGtDzVYQaEvNtQGnSm29rlS4rhEItCwbqi0B6a5HYb7soLxajhUKCTbe&#10;jR2COK51K2zvu+mD7KHemyJWsugvKiFfKmU9ZGpZIcRaloV2AdoVylftdqlgtStS+lsbMAquL0FU&#10;d0MBmnb2xonQuD9esd8my3f+lHZ/JmPCxL2V7/4HzGHqlh/LSgZ8WP5FD1KISsE5DyaRIBWudHzC&#10;yionzhM7pSzMj5Og6xt1jYsVitgL+GYX+jGI/BiEGYeOvdGgght5BUCyIum48OAAEinrQrk0EOsV&#10;UIgJDVEphVWuV2GpotoKuCWI3baCyZ0tIqdkTTqFjqHG4RRxZBdqVBGjwlCqCB2DeLeFLNMQrnAN&#10;qqWicAVrelBwIPKHhgEDU2HWYM9sSTA04s8248rDgqljhg0b0T567MRJ+yBfct9Z+8+ePWfu3Hnz&#10;MWDzh2zASxSxebCJhBfU1DFmrB+LkHJSc+HN5hjhzY0cQzUjYiyZ1IKKqYUX2jonFUpZqGOvVFiW&#10;KEWsLOKlmrCipEBZRy6WVqJeotKTc7i4Xpb1Gu8KXroTD0oMRmjwjC2AzhmIASdOyrDdif1BHSNc&#10;/VilUqEsVRt1JRuVQKVg6rWCA0o2DBjN9Sxf8wcvn3UpX8BK3mUzIqFR7l+1/ybLd+G0MczbOso3&#10;PZB68NxDNOCFhx6OgvFgRUweDBCxTkw6gYgxYy9NpKsT6Dj7sTo2uwigYxJlS125kWmg4873QULH&#10;kRzHDA8/zvc7WvM8mtzGFmVeoVyqMoOVDfn60npAjcZLVVjqMuqVnsKDCwXHx1MAuRfZ5YiZyONZ&#10;C07K87JiPXfX6qJ4SNmY2blHCRtWuJ2BLsOYfdlSaq3gql6vVNCUCFfovqHgUrIBtEsZ6W9twK05&#10;HKAS8uVAnMgv1hy4yfI9dNpY5Dt6zDjky9Rtxsz99pt1APIlf9CAfWSbJFgRH7E42bDZMFDHpsX6&#10;samFQMqVMefsAoQxC6Vc6biWcsz80HFImQSj1HF54wNLBqWabWwEAdQ0oNWRS6nmJOhaxxWysJRF&#10;iNiSlUo2VGjdlQFkahmIt6r95D4TwlW1ipVT4EQ4I/J+z040pgF0VD5oz2Rv7JadJwXnRAKBIt9Q&#10;cEOvZSlSvRZrBV/WQLsi5AvCd8syEPL16m9twC35UlJHviibbTgKRP3y5M2S74gRbbov8p0+Y1/T&#10;39lzDmYC5/cOUHAt4qTgcGJETDphWqwliw7GjJpFrelW0pxlXWYaphnpOkZWc5ljhDEr5XLCF1IG&#10;1FnfuLgR80LedePOiPVuA+JiiFk4H4+KdSuBzmsaoOMRiZ3QgYWeyUlxapwj50s35vThAULs7Wns&#10;gpyCHxMwmeGznDI6pu3DfTtbb5k/iJZSA/Vv9SXkl4FSu1ZUsCJWrw35gpi9eQG48OAqi8jyTT/k&#10;xTbslvh/ecrsTZbvYTPGdZYv6S8GTAZMClF/cyaJOCcSR2jGihj4nZnsyknNZhcJWcplGeK2VOKK&#10;28Sjyj3y7b3UcvnCnJouBa2UdWWzZJSBJogqfwOn+t3zGulHxBhSqFOWlRKcdSBelm+RVnUHhqwA&#10;BHbGtOkzO4NUTUB7hfxDfaksMLn+KfYuMWnvyQAeHFUcIjrkuFmXStOK68uyhUK1oBQuYvVluSZE&#10;XEq5gUrBHbKIpGBK6sqXj9/xw7sfWTtnM+VL8jAh/wwytNIeNDA6KBQ8nzxYEfsNMHQMyqQi1Czw&#10;5lrTJZYWlYRK7oW+1XQl68KwS6tG0Dh0OJA6pkJgRAsYNwD5TwnGE85IWOccwQEHJliPNSjeSqy0&#10;G9SwV7Q6SQg95N6l4kuhN7RearoUNyiVTRuFppU1vgP55sQpnSgSYjQBVHNoujRj6qWIo5LkWwha&#10;1VYrcwX5hpSVr2hoFziHAyg4bFgdU/IScbMHIvmo8oULyIJWqKd5aDyamYZHCtowIi503EHKqrkW&#10;dNJ0zygVX/h3UrYJSSg7rNo5YlJ2/a07dWx2wZDKDgmDnc9ftGjfeQfsPXvqxAMnZ+wzcfZkMWnO&#10;lAkHTp5w4D5g/AF7j9t/UsIBqRy7/0QxZlZVGZcxZtaEwOhZ40fvV6F9v3Ht+46zHDVzbC7HtGWM&#10;nDE6MGJG+4jpo4ZNG2UJhk5tS5jWNmTqyCFTRgyeMjwwaDIYBgbuMzSw196D+09K2LPCoD0nDtpr&#10;4uBhk0ZOmpzcF8LN9Un0ndWp4CTi+qIEQCLAimuiTol2qahgykrKhY5b4lboCroWcUi5sxmXM7lS&#10;xJTUcV825tCb88RZyHf8hEkQQRfHCfAJXEQF61XYcC3i+RktKRdqrgQdaLwUKKwshdIv1N/qACF0&#10;y6zypWoaQZNDJx2vOplkg/XHLj9h9jFztz9sl22P3mm7Y3fZbtnOLfiS8thdtj2mWC/y+lbFeue3&#10;YmUNduXeGpUuEZ8KuDLetVLh6J0ov3n0TglLE76xZMdvHLXj14/61teP/Na/Hbb9Fw762r9O3Ppb&#10;bbsdfMh8cmumfUzsEDETu5jVMVl0VkdarBkDJ3nCixUBpUyFUihlEGtiZUPK4cdABYvQMYhcAuEm&#10;5J/iZHv2+et1myvfUe1jxuG/k/ZhPMKAVbAeDBg6Y8xFx+HHQjXXZSXrRt2KQO6WPaPoEq1eEX6P&#10;0FEzbo2OdWXUTLl67Skj17T3ObXfbmv2ELuC1X3FLqsyTtod7NwdVmY0XrbQpy47I63f6cTGygRW&#10;bjx2XNFnxxN2A98Sx3fADst3TTgu4/hdv7poOxQ8ZuYEJrXMHS/JP/yqE6+vv/qqiONKCGq2xJut&#10;qO8SIfHQNKASivelWm8Kus40GiUaVcGmE+jYpII1bMBuN8d9F01PPymAfMdgwOMnYsApu8oeTBZR&#10;izilepEFasm1mlN2EZqmFK4pwbsCxUdFlPUu19SW3wIdAFmjY+xZMybTwIDPv+jiMWeO67t2z91P&#10;rYCUE05OSII+udZ0iVrfCb5svBX1xvrcJaJewq5ipXpJt7H/1F2oQ0fq0EO6EHRIGdWGghkQPrvv&#10;v7fNGMOUgAlAKPiq/OWrsGESYhTcHUwzVHOJlHso7gxXlmsSNiT6Uui6NVIWODQloudT9LGHTt30&#10;3HfhtDGDhwzTgFUwSXCImDmEOlbKqtlpSs4unMGkSUyIu17TQLUB0hd2ACuxskvEBlGJZAYRo2DS&#10;CeQLSCEuvPTSkWeN3uP0vSqc1l/0XZexdk+xe6CU+Kn9QvTlyj6nZJQvc2dooeOa1EO6Qai/MSwE&#10;SmWHnXct4mzD5BtbH/j1tv3GMjc4dd0ZpBAXX3r5dy+/Kh6b1oB7lu8GoX9vHvwsZWMnvCQw0nQv&#10;ftPlfr4Zd93mT2nfo2+/fv369+8/YODAwYMHDx0yZNjQocMR9MiRo9pGjW7PfzIEZY8tfsgj/YpH&#10;Fjr5Blrfe58pcSlHsMb1vpU6Qz13djZdTq5ZH3Un4OW79B+7kBXrMSyg6ezHC1DzsmOPX75i5d7n&#10;79P/2wP7nz1wr3MGUabK2bnCym8P3POsAXueWaHfGXt1hw4doGNPaKDqGBVy96DsjLrnVJ0nOol9&#10;I3eAJPFa35WaK2Nu+TEijqQCG97+2F2+fNA3Rx0wDvkyhf12/kORKtgswrs2ccsGeL+D0koJV3Z+&#10;y5ddvuX6svR2DKDzcHR6EWF4N5GovC/jFXpCPSf/zhUdjyn4bUdv+vO+C6aMHjBgEAbM7A2dYZAM&#10;yozITPyZ43vFygn+qnzZlSN52dX7YV54D/guPHpVixJ4Qd5ba1a8OM9uGe6Pz9/2jutilCDua1Ai&#10;SiLRX+MShNcf+Pjqk9dy/rjOhRd/l8a75rr1+1w8edB3hgy+aNiQi8HwhEsohw2+cGhg0HcyLhgC&#10;Bp4/eOB5GecPHnBexrmDLOkAolW3J5S9IpC7R3eg21g2ek50jJay12bjPyWpuZOOd2+IePvjkO+2&#10;ExdMRgcIBUtj7GZEJqFkVsTs/lfpd95bP3gD/MaOj309/Ej6U1aPPV49RV5/D6J6JiHe8lPAR3Vd&#10;6fcm/P7wk+l3+NJPwzz73PPpR7vybx35m11//NMrr7z66muvv/7GG2+++eaf//zntwK8ZDXvs/1T&#10;Tz/zwnmHbrJ8mbrhspgrZonnkRLoZ0yenB6hY3SDaJALYkIxKg8tIlDQUHPANZaNhyS982SlfCl8&#10;WeLs/JC7D/F4I+3c+gvMF1x4ibdVkS9v3fz92/a9ar8RV4xsu3bUqO+1t1/X3r5+dMJ17bxMK69t&#10;b7tm1Mir28SIK9uGXTYCDL9i5PDLRw777oihGawZeunwBOquvGR4AhXX0yUyXG8995P8stVthtOR&#10;WojOU3ebqkug7FrWClopJx1nV1bHpBaaceQSpL9fmbf9hEMnX3LZFWQIpJjM9JkbMan/ZfVL0enh&#10;2qy26ou+QkXmb55Va1ShPyPiSuqx3t/IQWRo1F879TfLXMkahRu/N6d8y1+de/W11wA6RrKCl/4O&#10;HZ/loM+es2CT5Yv7Dho0xGtn6cbblGmMzoiYFJP5FoMyk/18PSt97+2o+nGz5MrFF4d0VtXsDV49&#10;OG72BjqrHGWL0HeJM/NPp6HpuA9calodeyeWPVC544d3zb1+HhodfcOYMTePHXvLuLG3FuBlATYY&#10;c5MYw/ajb8wluD7JnbKB9qKstsxIH7+xKG8YwzYV6Dl1fRRdKHceepfdQ3GrZvweKevioWPz9ZRj&#10;lCIunJjcF/mOOmT8JZdfwUyLiZEXqrxV+2B232y98ZRtUjMOKvRRnTWrufomMKoNBQM1WsqUCjp2&#10;JdB3gfL11+WSiF/+Ayh1HGCNv0PHrugexLY5X5Qn9yXlJdlta2snr0XBpBAqmESCSVI9zV+0KN8o&#10;ZpqPiNMgnodv/ZhpL5ZsgsFojnBNG5AvKOWrgqMMBZc6Bg0FlxUFHQjPZm9I+Y677jrkmoX4HxJJ&#10;Ir5+dCXiEqWOcz3pOElZ/bXqyrF6N6P1qU0FR7lpbFL2+qTjkVe1JRFfnky9pWBSFJ045xhVdhFO&#10;nNOJlBzXMzxsmNz3GwftdMjShdddfxNTey9O3Vff4sKASQ/iKRl1XKi50nGZIXT242y9/nJcpeDO&#10;2mUNmg73FdmFK/lGGeBdNkbxHIVDM1A89e3Nki+5L9M1DRgFk0V4zcG5EQp2jk86kS9UFV+AQ8H5&#10;1i5Jarqdmx8rCRGb/urEClfVdjbgEqV2rYemy7cCIWLeJX/4wZ13HXXxMbQ3rU7bIwUsjTG6zoar&#10;sT4hJwYi5Q9RB5fn8rsjSCdMKsgxEBy5B95pBoIKk/XW+q5kHeIOidcv2VIDJmNhh+QVZhFVwp1z&#10;a6IVTfmGB5tL1B6MiL809xu7jd7zxFWrTRsQbum7PhwTChZZuyIpGHSUb6VdUGs3/bYpMo26CO3q&#10;u2q3C/etPbhak3//E7AZn2I/HIguRLS/3wz5kjykCw75T+63jRrt3eO995nClN/ZPR5MNoyCsWFm&#10;dQvSN4gWe4P3qPwlZGd42DAKBmbGiFgDNqMIBYd2UZ4lslO1sV6ZlmKlXr4EodrIJagzk6XlfvXw&#10;w+dedeEx5yyfesrMYSe1DV/VNmLNqJFr2ttOHT1q7di2tWNGnTa2fd2Y9tPGtK0bDUauGz1i3aiM&#10;9hGntQ9fN2rYurahCSPFsNNGDjlt5NDTRg47fcTwM0cOPSPjzJEjvt0GRp49asQ57W3nto8C57W3&#10;nTeGsv380aMvGAOogPTWue1t54wayUfOGslOhpwxgr0NWjt84CnDBpwylHLgKUMGnjoUDFqbMDBj&#10;r1OH7HXKYMr+Jw/uv2bQnqsH9ls1oN9JA/Y4acAux/T9xqQdx06biJusv+FmlMq5/6J+NFHtdinf&#10;QsGVAatd0Nl6y+xWNeeVSb6aLjBnEKHRFgq75aXCRet8is+yc/oMYRDzZsrXKw8hX29ekATXBpxu&#10;WOjB3gyrbxZUfxNYBevBPoqAgpMB19lwKV81qkw3G6VwywyYmRzTuHzBaP3662+KW//pYnu+nO5V&#10;dAZZK9Ybt4vihqejcOVn9VicxZG+tlXooFJAbvvU/EXDJ3+yjcuBtdG0kRoC6/EyVpYvSRyt8Fn2&#10;j9SIR6VGGdqNiijDNvJIHow/tKtwPQWUCrJqqzWu1HSB58WZdZBvLdwKeaXyhQo4YScQhXwJCWI/&#10;svu2tbePHot8ncNpwJEEhwFHCoGCySLKPDjJN75DX3/3ONJfrTd8VAdtmOgmIbSLcAHuG+Al691A&#10;ZfMyHuEF8YAv8NrFJfVP/lxafyVJ+Px7fJvj+vxlhxtvrp7tsm8AOwN9wA6A+kV1l7942CrcET3Z&#10;GUp5UZaC6xIhSrcvV8Zbrol3Aaqt5VulDWG94bsIN7pfyFSLVcGxptEnK+HWvTHQpXz5oPLlWByd&#10;wDZfvuG+I0eOwn3Lhx/K/GF2fnjSu7Vei8gKTjds02W1/A1kDNgHGnVfkwflq3ZL4YYEAdoKKDXL&#10;xkornd8CpXaVb2eEcAOhYFSrgtFuZ/lenb+oo4JDxH5lQ4NP91fzYzG6eGnhrae28zOvihgFh9RC&#10;gmrLSpSN9bG9pS8DjW1EvAsQCpItfbeeriXfrYVb+WtoVH9VcJSabofBpKNqY6AoV1YKfvkPfITP&#10;2h90X6La3ORh6hinbrqv8vXZX+Tr/S3yh4Z8vRChATfk64VhZ2+ldjXd0mhRbQgrBEels8KiHm+F&#10;fUalc9kZuKxGK0KyIoTr945A8dWjpN1r659w9WkY5XtL/r1KHwYwPzEVIQ9Rvio4MpCQbxhwKS8R&#10;Num7vIw1DZTr3cw1UZZQsqq2MN300+fIiLJ0XOSFyNSolsmaUriu1FlDsiY2cXXMP40TOlbBfpBu&#10;kO38aQKgO0HI5lx5QL5l8mDuG/KNe7PmDyFf8wef+SIDRsE+u6h8dV8vnJW+G9p1NFesSC3U1tBW&#10;z1BtjZUNxDZWAmg0gFhF2G0IN7SLcCvt5tuhJA/mDyjYFEIPNsPGgyOZjizCx6xCxKHghogbgts4&#10;kAY01gSqDCH0Cmq7bczPWlmBAg2Nhrny0jXlyoZY//RK9af1oh7vKmI+xcfZOUfhWBy3lu8jm3Pd&#10;t/OVB5MHc9/p+cnJkK83MsoraEcsTvcyIv2tkof83Z7Ses0ZkK/JqF6rapFsQ22dxbRlgTRLoFFL&#10;QR3JZtWK9HX8lvUWX1tHvmbAAg9uTBPjGStyiUgkOosY+UYOgOZCxLkS0rTS5csoA2kbVNtxZSth&#10;oETEAh13lHKHzEG7bam29tpSuMhUvPLqqw2Emkv5hoLZeZZvunAGA5sl3+y+XvdFvmM65r4kD7qv&#10;z3nl2VuS74L8zc1KvvVPSCnf5L5dyddkV99lxAcxYVKyoa3a8yrpUEE9Ag01KlEPnUXdz3ZcX+22&#10;3D7eBewqQI5rKdCuSMlDLWLka/4QT3VVCi6+tl6JuOOUDhGXUzovaChixVdrrqHLCoU0qw06rml9&#10;yvWUIDxYA0ayouG+JglINv0rjBao1zDXkGzcEAZWXCPcko80DJhjcVACIDBO/JnNuWncUb5l8jBt&#10;+syO8o3cd5HXziJ5UL7VlYd8G7mR+CJfk11mWiYMYboM3wpX8wt5KZ0wPIFiBOYXL+Pd1pZ5iN/w&#10;+q7AnuMooHxJPYBwLc2Akw3nbzcARBzPwiricGIfcsWJgU5czurqC3PV3/QTKq8WYheeWiBU25Iv&#10;cA+l6TbsFoRwURWiTZLt+NCCqi0lC0KsPsPwxhtvlnCl27Bxw4M5Cn2EQxMGsRHzR5Vv9civ3xrq&#10;6L5O3bz9Fpd+nbqlS7/59lsH+Wb39XIvia/W61UCfJecAd81Bw3txgwJ1YbOFA3iEGhFuZQo18QG&#10;VgKNNbG9xhn1ykf9zYf8lHeXQKOWprwAyWq9oNJu/Sh3yLe8uhzXJTpnFCYV6hhLLmdvXYJ3A7Gm&#10;frclX303sl5T3jJJULhmCApX1YZktVLkKErJvvnmnzsjRBwKZj/s0J1zIORLt0G+9Cii3Uz5Dho0&#10;BPmOHDkK+Y4dO76Ur9d9Z+UvvZH45i8+LAj5kjmkL1SWVx5OWFld9K2vmilf3Rf5ql3Thsh0ka/Z&#10;gqar44ZwS80pqTA560rHlb4sV1oJhQVKzTHcqzzrjv5VBQmGFnNKoCgB9cgQrKNRgFjVq/C2SGhX&#10;+TYULBCxOjapiCsVdXbR4WKFmQZ14Erhyqzgyn3xNmDC0NCupttZuHikGYKqVYIh1kAotXwMskRD&#10;xOHBHIKDcVwOHhcfNuuJs0K+7aPHtuRbf2cT90W7ceEs33hLyQOZA+7rww8kD3HbwgtnJ61OPzUS&#10;Bnz6mWd72SHc1+QhDLjhvig4BuvSLzW/UoKKrJJaLbJWpZBao67gSqhC5RgSDCGGCkuEIlOl+BoM&#10;aS6IilmvZSQPVJBsQ8E4MaU6Nq+o1Fwbs9fdQJFsPNL5Ika4L8LNpsv8LCW7pema4CbVFpcRFK52&#10;GxYbMlWpUSlRLo232BgFszfAntk/h+OgHH3LyNcnzkh8kS+J7z6Tp4Z8veyQ5ZsunIV8dV8fQKvu&#10;G2cD9tmdeOxBBTfS37jsUCqYSZtTKxQcKW/pweG+YbqlX7bkK3K9lGaos7M0gfrrAHVZy1H9UVd/&#10;CrFUXndQkV2+pC5ifflShJRFS8q5VMqIGOF21G7luya7tXCrqwqIBuki3lK4+qJ2i85Kf23IsUQP&#10;ixv4cUoNWPlyuHTol142/UW+pDebkzyk77oNHjpsGBO31j0L5EvmwNQt5Ntl8lDlvvm6b5k/aMCN&#10;CVxc+vXiQ2MCF1mEs7fwYKdTiLjMfRu5aeQMSrly3/pHOkK7iLXyy0KdpVmqy4AKC6gqK6GqcMeW&#10;sEJb5cueUW5TfrBGHEW0Ni6uH6PaMF0d12zBKVqkCiHcSBWQrHYLFG7YrfprYJOW+BR704A5RCXf&#10;fP2BYEx/ifm5cxdurHw/eOjWUr5x0dfLDrqv8vWZh3Bf5euFs1rBrV9daE3g8q1jFYwHm0LowWYR&#10;XoLAgCORACrYa2degmhcfzCdCDOu/LijlNFx6cThuJSRA5S2qnBL7YZkQ6zqVY1alkpiHK+klvVk&#10;thq+CKICUFtURLzlR+KDVtxbdZT6cMCPINzIdJ2iRZqLcFEtMMFFuJ1zXLUbjluabiivMzZp8SOd&#10;5cvRiYR4CI9A6W/Pb4J8X37cTc+fPbJxz6LhvjF1C/maP2T5phtvTuA0YK/+dk6Cyztw5MHlhQht&#10;GBGX14BLJ9aMY1ZXSllLBi0pd0ot0DFqDhuOhKHMXMODQ76liNWu6qxFUykvxmtTT+r6H2uoO6D7&#10;lnW3t+wOsSXwsxkN0VdprofzwkJOcJszs7DbUrioB+E2HLdMFUJ2neuN5S+dluqNvMQHS/lyUGdv&#10;xENgdC06GvH/4YQxGytflr8cN5RNf7ffvynf8ovypfsydTN5qO+6Vb93lvOHJN9IIbz3FvcvVDB5&#10;sA+wlwrGg7XhSIWdz4UTI+LIicOP415GqebILkLNZZZsXtFQc5Uc5z+kGrkE4mYnHJ04yeYZYTjr&#10;GTP3g4fJxW+KgSkbQmNjrz9CIH0ecmCAM6Lz4KzIztyUikJU+lERpaypuBK7zZKtLiZotOUVXPTK&#10;PwRLBdUCVAu023Bchdul4zaWxhqVqmTLxXddyr2xfw7HcQkAIF9iI0KTB0h4fb8vIUhkWQm0XrqW&#10;799+doViX3VA+onfhvsq3/K2RVz69Yuc9QSuMmBSiOrhyZwE68FO44BP8JgKRyIRNtzZiUsz1o87&#10;S7lUc1xuCymHmpGyCmYNOyQABgrOgolppbDia/qbio/y2UASff6jOPAJRZwgQwEyRZ0gT8JKWack&#10;QeGG0aLaSA9A0mueGJVeq2iQLgJCRp0dNxCycynrLpVOu1mqjerFj3MIDkeHMXnQfUO+nMgzN56l&#10;GpFlJdB66Vq+LG8t7sMHXpqxdSP33XufKWEbXaW/yrdDBhzXgE2CgV/BCA8mD47bGdowiEcoy4sS&#10;mnHoGEcEqllBI2VQJsoh5UiU2QApEBvBI44torMS7nNT94wjNEAvAvIs0HEJRjwcAU4YQEgbzBAA&#10;jmWGgHAjPQjJgoZk0Q0CUrXdCbdEiK+xVCLtfqm2y0vsjQOZPOi+ZfLAKXAur839JlJEkJU0i6Vb&#10;+X741p+U/E/n7Fa6b9y28NpZKV98q8yA83eHWilE3MXwOlo1k/ObcDGZW9N8ljJyCZ34nI5PoCNl&#10;EYIGIWVEjHyp0BPoQqVYEUfoZrMRGt0gGh8EGxlAKWV1jGqdcsC5j0nVk43FsI1J4w6QQ15O8yuC&#10;LN1KuGYIKUeoJ2TqVfSg2p4XpalGe17cnsXdekQ7j+5LkERLzASOfP94SvUDJR88+dNKmsXSrXxZ&#10;4hLEzw7aTfeNu240ifL12lmtYPOH9Kt7DQMuPVgRpzzYP8fp94jyr4R7SVgFl7lEOHHo2MfTkLII&#10;QSNfpExCQiQ0f5fS2SKIPX/0Q7CHhJwNd4ArO/aBMGPTNgc92IZqGCb5gVj49MFUrIGXdG8yCo22&#10;1G4IVw11Fu7GLCFKKz0sbl8uHoUAlG+4r+kNHe+VU6u/Rvj+nWdXouy49CRfllDwk7P+HfdFwSQP&#10;JIXwGPL1G2/KNyZwEBoZcKQQJsHM5EwktOEqkfAvcvo798XfGnJWV+bEIeJSyqxnn8lfc2wbgxDE&#10;3xuhv1KLrTXFTM4Ks4tYExtE3Q/ix5G8KeL8Za1FjHUwjDvAKo4AhxAYmRiDG6Q98MCDKLUHu1VY&#10;nZcuV4Y0rfS8+BEXj8XR0S6gR9GvqsSX2eRTv3nt8N3UHiKs5Nhp2YB8Wcgi3pyV5n1g5cHpZ8sk&#10;UfmqYOQriZE/hAHHHC6mcUm++XvIoeBSxJFOqOMezJiX9AoCaMjl74dSc8CLhvTbLgEbll0h9XM+&#10;q1h7hlLuDAIgJHQMA2QUBMOedWL8Ap6TDR9/IjRCIFw1Oj9Mgh//5GeIOMQkNmap9LjRS/WxYvFY&#10;dqSQL+5LevPKVcertz8fsi3yq4TY1bJh+bq8d+Mq9/jyjK0Xz06tqHwjFbMhYdD8ocyAs4LTr0mb&#10;BMNsEvHS1g+TxTW1loid1ZkTd/xyMptxoFJVWxYh0FBJ+RIgKX9fkE6LEAGiyd01jTaRL5nuc6ac&#10;phXW0IHtyXRpPsXesANmFGJi/lHD7uBBS2WLFF5ujizi6i+XKWKOC7HYAUZg/6fnn1l8AZYEjDqy&#10;vu32O5HO22+/XYlrQ0ulyo1eqo8Vi/J1EDDxRb6vn3OwMgOdrzN0XjZWvi7vnLVv7P2KhWPDfcv8&#10;Ics3/a4j8i0voplF2LStRCKnwoo4KThfVouE2ItryBcd0x4xj2kIbvNQyrRUpwhlMEZzUgiOeDAw&#10;JoI33fx9JkZM8BnjsA3a5p13333vvfc/+OCDiqa8fPjhhzYSlWpVXtiMjd/961/RCu/SZs89/wJ7&#10;e+jhX9//wIPs+a677735ltsuvvRyRh5IQ5TI2sxNiTfkbqjETLScl0kFLYLBwz97YKyDWHMJRIzp&#10;ltclFbFTCO2ZOVOXOlaIm7dUu6gXtRvW+8ZdF71Rj/AM9T1kC41l0+TrQreIdAL8YMGwI+bGsztp&#10;WIz8oaMBJwXrPSg4/EkRhxNDNDpWwZT0BNW2RVSLZBsCtYKr0eocixho3fXX3/TwI48y+UVk1Tn/&#10;kxa0jpJoYPPC3z/1zE9+et9Fl1yGIoncZwBBCFo1c5omFTgL42EWcUonsAZEbC6hDaNdJ8El0DEi&#10;Xn/DzeYVLkpQLW7G4k5iSfK9+5I3jx0SKgLvXbm0Ou2NXjZHvrHQS7w/V+KxOd+65bAxFxwx85TD&#10;Zx9xqApOSXAh4vRdDBWsDQMTYp2YCj2BNgjNRX1TUeo1lEpJwsOhab977v3xU08/88477+idlH/L&#10;y/v14kvWY6INH/0nLkRCbLg4xk83Y+jHqtFrujqUTVpv5pRJKswoMBQSG8wCUyAhdkoXqXCp3QAv&#10;eYvRALXRiyolbury2D1v3XPpW5cdmcRauJ5gPN94r+28fCT5lgsp9vt3nk00pNuNEHvRC8CI/faa&#10;CUyiPnj58Uo0H3nZYvLtXXqXf/zSK9/e5T/t8r//9/8fVKgoaQX/seoAAAAASUVORK5CYIJQSwME&#10;FAAGAAgAAAAhAGzVg+3gAAAACAEAAA8AAABkcnMvZG93bnJldi54bWxMj8FOwzAQRO9I/IO1SNyo&#10;k6aEEuJUVQWcKiRaJNTbNt4mUWM7it0k/XuWExxnZzXzJl9NphUD9b5xVkE8i0CQLZ1ubKXga//2&#10;sAThA1qNrbOk4EoeVsXtTY6ZdqP9pGEXKsEh1meooA6hy6T0ZU0G/cx1ZNk7ud5gYNlXUvc4crhp&#10;5TyKUmmwsdxQY0ebmsrz7mIUvI84rpP4ddieT5vrYf/48b2NSan7u2n9AiLQFP6e4Ref0aFgpqO7&#10;WO1Fq2DxzFOCgmQBgu0kfUpAHPk+T2OQRS7/Dyh+AAAA//8DAFBLAwQUAAYACAAAACEAqiYOvrwA&#10;AAAhAQAAGQAAAGRycy9fcmVscy9lMm9Eb2MueG1sLnJlbHOEj0FqwzAQRfeF3EHMPpadRSjFsjeh&#10;4G1IDjBIY1nEGglJLfXtI8gmgUCX8z//PaYf//wqfillF1hB17QgiHUwjq2C6+V7/wkiF2SDa2BS&#10;sFGGcdh99GdasdRRXlzMolI4K1hKiV9SZr2Qx9yESFybOSSPpZ7Jyoj6hpbkoW2PMj0zYHhhisko&#10;SJPpQFy2WM3/s8M8O02noH88cXmjkM5XdwVislQUeDIOH2HXRLYgh16+PDbcAQAA//8DAFBLAQIt&#10;ABQABgAIAAAAIQCxgme2CgEAABMCAAATAAAAAAAAAAAAAAAAAAAAAABbQ29udGVudF9UeXBlc10u&#10;eG1sUEsBAi0AFAAGAAgAAAAhADj9If/WAAAAlAEAAAsAAAAAAAAAAAAAAAAAOwEAAF9yZWxzLy5y&#10;ZWxzUEsBAi0AFAAGAAgAAAAhAIViduYvBAAArw0AAA4AAAAAAAAAAAAAAAAAOgIAAGRycy9lMm9E&#10;b2MueG1sUEsBAi0ACgAAAAAAAAAhAEgehgFyrAAAcqwAABQAAAAAAAAAAAAAAAAAlQYAAGRycy9t&#10;ZWRpYS9pbWFnZTEucG5nUEsBAi0AFAAGAAgAAAAhAGzVg+3gAAAACAEAAA8AAAAAAAAAAAAAAAAA&#10;ObMAAGRycy9kb3ducmV2LnhtbFBLAQItABQABgAIAAAAIQCqJg6+vAAAACEBAAAZAAAAAAAAAAAA&#10;AAAAAEa0AABkcnMvX3JlbHMvZTJvRG9jLnhtbC5yZWxzUEsFBgAAAAAGAAYAfAEAADm1AAAAAA==&#10;">
                <v:group id="Group 459" o:spid="_x0000_s1096" style="position:absolute;left:1776;top:3619;width:3538;height:4497" coordorigin="1412,7526" coordsize="3064,368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hZaqyAAAAOMAAAAPAAAAZHJzL2Rvd25yZXYueG1sRE9fa8Iw&#10;EH8f+B3CCXubaS0R6YwisskeZDAVZG9Hc7bF5lKa2NZvvwwGe7zf/1ttRtuInjpfO9aQzhIQxIUz&#10;NZcazqf3lyUIH5ANNo5Jw4M8bNaTpxXmxg38Rf0xlCKGsM9RQxVCm0vpi4os+plriSN3dZ3FEM+u&#10;lKbDIYbbRs6TZCEt1hwbKmxpV1FxO96thv2AwzZL3/rD7bp7fJ/U5+WQktbP03H7CiLQGP7Ff+4P&#10;E+dn84XKlEoU/P4UAZDrHwAAAP//AwBQSwECLQAUAAYACAAAACEA2+H2y+4AAACFAQAAEwAAAAAA&#10;AAAAAAAAAAAAAAAAW0NvbnRlbnRfVHlwZXNdLnhtbFBLAQItABQABgAIAAAAIQBa9CxbvwAAABUB&#10;AAALAAAAAAAAAAAAAAAAAB8BAABfcmVscy8ucmVsc1BLAQItABQABgAIAAAAIQARhZaqyAAAAOMA&#10;AAAPAAAAAAAAAAAAAAAAAAcCAABkcnMvZG93bnJldi54bWxQSwUGAAAAAAMAAwC3AAAA/AIAAAAA&#10;">
                  <v:shape id="Picture 4" o:spid="_x0000_s1097" type="#_x0000_t75" style="position:absolute;left:1412;top:8123;width:3064;height:309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VB1pyAAAAOEAAAAPAAAAZHJzL2Rvd25yZXYueG1sRI9Ba8JA&#10;FITvQv/D8gredKNIDKmr2IC1eDMW2uMj+5qEZt+G3Y3Gf98VCj0OM/MNs9mNphNXcr61rGAxT0AQ&#10;V1a3XCv4uBxmGQgfkDV2lknBnTzstk+TDeba3vhM1zLUIkLY56igCaHPpfRVQwb93PbE0fu2zmCI&#10;0tVSO7xFuOnkMklSabDluNBgT0VD1U85GAVD2X69LdPx9KmP68NQnAvnXu9KTZ/H/QuIQGP4D/+1&#10;37WCLFulabZeweNRfANy+wsAAP//AwBQSwECLQAUAAYACAAAACEA2+H2y+4AAACFAQAAEwAAAAAA&#10;AAAAAAAAAAAAAAAAW0NvbnRlbnRfVHlwZXNdLnhtbFBLAQItABQABgAIAAAAIQBa9CxbvwAAABUB&#10;AAALAAAAAAAAAAAAAAAAAB8BAABfcmVscy8ucmVsc1BLAQItABQABgAIAAAAIQATVB1pyAAAAOEA&#10;AAAPAAAAAAAAAAAAAAAAAAcCAABkcnMvZG93bnJldi54bWxQSwUGAAAAAAMAAwC3AAAA/AIAAAAA&#10;">
                    <v:imagedata r:id="rId29" o:title=""/>
                  </v:shape>
                  <v:shape id="Text Box 3" o:spid="_x0000_s1098" type="#_x0000_t202" style="position:absolute;left:1442;top:7526;width:3034;height:57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XMNGyAAAAOIAAAAPAAAAZHJzL2Rvd25yZXYueG1sRE9Na8JA&#10;EL0L/odlCr1I3TQFDdFVbIkgtB5iBa9DdkxCs7Mhu9XEX+8WCh4f73u57k0jLtS52rKC12kEgriw&#10;uuZSwfF7+5KAcB5ZY2OZFAzkYL0aj5aYanvlnC4HX4oQwi5FBZX3bSqlKyoy6Ka2JQ7c2XYGfYBd&#10;KXWH1xBuGhlH0UwarDk0VNjSR0XFz+HXKMj6z6/bth72+ZDvJvGpyez7JFPq+anfLEB46v1D/O/e&#10;6TB/Po+TOEne4O9SwCBXdwAAAP//AwBQSwECLQAUAAYACAAAACEA2+H2y+4AAACFAQAAEwAAAAAA&#10;AAAAAAAAAAAAAAAAW0NvbnRlbnRfVHlwZXNdLnhtbFBLAQItABQABgAIAAAAIQBa9CxbvwAAABUB&#10;AAALAAAAAAAAAAAAAAAAAB8BAABfcmVscy8ucmVsc1BLAQItABQABgAIAAAAIQBeXMNGyAAAAOIA&#10;AAAPAAAAAAAAAAAAAAAAAAcCAABkcnMvZG93bnJldi54bWxQSwUGAAAAAAMAAwC3AAAA/AIAAAAA&#10;" filled="f" strokecolor="#e66914" strokeweight="1.5pt">
                    <v:textbox>
                      <w:txbxContent>
                        <w:p w14:paraId="0DBC4737" w14:textId="77777777" w:rsidR="003578FF" w:rsidRPr="00882C74" w:rsidRDefault="003578FF" w:rsidP="003578FF">
                          <w:pPr>
                            <w:spacing w:line="240" w:lineRule="auto"/>
                            <w:ind w:right="-120"/>
                            <w:rPr>
                              <w:b/>
                              <w:sz w:val="20"/>
                              <w:lang w:val="pl-PL"/>
                            </w:rPr>
                          </w:pPr>
                          <w:r w:rsidRPr="00882C74">
                            <w:rPr>
                              <w:b/>
                              <w:sz w:val="20"/>
                              <w:lang w:val="pl-PL"/>
                            </w:rPr>
                            <w:t>Wskaźnik dawki powoli przesuwa się od 60 do 0: 60, 50, 40, 30, 20, 10, 0.</w:t>
                          </w:r>
                        </w:p>
                        <w:p w14:paraId="0B04CC45" w14:textId="77777777" w:rsidR="003578FF" w:rsidRPr="00882C74" w:rsidRDefault="003578FF" w:rsidP="003578FF">
                          <w:pPr>
                            <w:ind w:right="-120"/>
                            <w:rPr>
                              <w:rFonts w:ascii="Calibri" w:hAnsi="Calibri"/>
                              <w:sz w:val="20"/>
                              <w:lang w:val="pl-PL"/>
                            </w:rPr>
                          </w:pPr>
                        </w:p>
                        <w:p w14:paraId="521D2AE3" w14:textId="77777777" w:rsidR="003578FF" w:rsidRPr="00882C74" w:rsidRDefault="003578FF" w:rsidP="003578FF">
                          <w:pPr>
                            <w:ind w:right="-120"/>
                            <w:rPr>
                              <w:sz w:val="20"/>
                              <w:lang w:val="pl-PL"/>
                            </w:rPr>
                          </w:pPr>
                        </w:p>
                      </w:txbxContent>
                    </v:textbox>
                  </v:shape>
                </v:group>
                <v:shape id="Text Box 9" o:spid="_x0000_s1099" type="#_x0000_t202" style="position:absolute;left:3454;top:4421;width:2105;height:57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0dy/zAAAAOMAAAAPAAAAZHJzL2Rvd25yZXYueG1sRI9Ba8JA&#10;EIXvQv/DMoXedJNAa0hdRQJiKe1B68XbmB2T0OxszG417a/vHAo9zsyb9963WI2uU1caQuvZQDpL&#10;QBFX3rZcGzh8bKY5qBCRLXaeycA3BVgt7yYLLKy/8Y6u+1grMeFQoIEmxr7QOlQNOQwz3xPL7ewH&#10;h1HGodZ2wJuYu05nSfKkHbYsCQ32VDZUfe6/nIHXcvOOu1Pm8p+u3L6d1/3lcHw05uF+XD+DijTG&#10;f/Hf94uV+uk8z9J5mgmFMMkC9PIXAAD//wMAUEsBAi0AFAAGAAgAAAAhANvh9svuAAAAhQEAABMA&#10;AAAAAAAAAAAAAAAAAAAAAFtDb250ZW50X1R5cGVzXS54bWxQSwECLQAUAAYACAAAACEAWvQsW78A&#10;AAAVAQAACwAAAAAAAAAAAAAAAAAfAQAAX3JlbHMvLnJlbHNQSwECLQAUAAYACAAAACEA8dHcv8wA&#10;AADjAAAADwAAAAAAAAAAAAAAAAAHAgAAZHJzL2Rvd25yZXYueG1sUEsFBgAAAAADAAMAtwAAAAAD&#10;AAAAAA==&#10;" filled="f" stroked="f" strokeweight=".5pt">
                  <v:textbox>
                    <w:txbxContent>
                      <w:p w14:paraId="48D56CAB" w14:textId="77777777" w:rsidR="003578FF" w:rsidRDefault="003578FF" w:rsidP="00882C74">
                        <w:pPr>
                          <w:spacing w:line="240" w:lineRule="auto"/>
                        </w:pPr>
                        <w:r w:rsidRPr="00882C74">
                          <w:rPr>
                            <w:b/>
                            <w:szCs w:val="22"/>
                          </w:rPr>
                          <w:t>Czerwone pask</w:t>
                        </w:r>
                        <w:r>
                          <w:rPr>
                            <w:b/>
                            <w:szCs w:val="22"/>
                          </w:rPr>
                          <w:t>i</w:t>
                        </w:r>
                      </w:p>
                    </w:txbxContent>
                  </v:textbox>
                </v:shape>
                <v:shape id="Text Box 7" o:spid="_x0000_s1100" type="#_x0000_t202" style="position:absolute;left:1811;top:4421;width:1923;height:82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CReEyQAAAOMAAAAPAAAAZHJzL2Rvd25yZXYueG1sRE9La8JA&#10;EL4X+h+WKfRWN0YabeoqEhCL1IOPS2/T7JgEs7NpdtXor+8Kgsf53jOedqYWJ2pdZVlBvxeBIM6t&#10;rrhQsNvO30YgnEfWWFsmBRdyMJ08P40x1fbMazptfCFCCLsUFZTeN6mULi/JoOvZhjhwe9sa9OFs&#10;C6lbPIdwU8s4ihJpsOLQUGJDWUn5YXM0CpbZfIXr39iMrnW2+N7Pmr/dz7tSry/d7BOEp84/xHf3&#10;lw7zk+HgYxDFwwRuPwUA5OQfAAD//wMAUEsBAi0AFAAGAAgAAAAhANvh9svuAAAAhQEAABMAAAAA&#10;AAAAAAAAAAAAAAAAAFtDb250ZW50X1R5cGVzXS54bWxQSwECLQAUAAYACAAAACEAWvQsW78AAAAV&#10;AQAACwAAAAAAAAAAAAAAAAAfAQAAX3JlbHMvLnJlbHNQSwECLQAUAAYACAAAACEARwkXhMkAAADj&#10;AAAADwAAAAAAAAAAAAAAAAAHAgAAZHJzL2Rvd25yZXYueG1sUEsFBgAAAAADAAMAtwAAAP0CAAAA&#10;AA==&#10;" filled="f" stroked="f" strokeweight=".5pt">
                  <v:textbox>
                    <w:txbxContent>
                      <w:p w14:paraId="03F37E96" w14:textId="77777777" w:rsidR="003578FF" w:rsidRDefault="003578FF" w:rsidP="00882C74">
                        <w:pPr>
                          <w:spacing w:line="240" w:lineRule="auto"/>
                          <w:rPr>
                            <w:b/>
                            <w:szCs w:val="22"/>
                            <w:lang w:val="pl-PL"/>
                          </w:rPr>
                        </w:pPr>
                        <w:r w:rsidRPr="00882C74">
                          <w:rPr>
                            <w:b/>
                            <w:szCs w:val="22"/>
                            <w:lang w:val="pl-PL"/>
                          </w:rPr>
                          <w:t xml:space="preserve">Wskaźnik </w:t>
                        </w:r>
                      </w:p>
                      <w:p w14:paraId="2F4BE043" w14:textId="77777777" w:rsidR="003578FF" w:rsidRPr="00882C74" w:rsidRDefault="003578FF" w:rsidP="00882C74">
                        <w:pPr>
                          <w:spacing w:line="240" w:lineRule="auto"/>
                          <w:rPr>
                            <w:lang w:val="pl-PL"/>
                          </w:rPr>
                        </w:pPr>
                        <w:r w:rsidRPr="00882C74">
                          <w:rPr>
                            <w:b/>
                            <w:szCs w:val="22"/>
                            <w:lang w:val="pl-PL"/>
                          </w:rPr>
                          <w:t>dawki</w:t>
                        </w:r>
                      </w:p>
                    </w:txbxContent>
                  </v:textbox>
                </v:shape>
              </v:group>
            </w:pict>
          </mc:Fallback>
        </mc:AlternateContent>
      </w:r>
    </w:p>
    <w:p w14:paraId="0F544725" w14:textId="77777777" w:rsidR="009C3239" w:rsidRPr="00501938" w:rsidRDefault="009C3239" w:rsidP="009C3239">
      <w:pPr>
        <w:tabs>
          <w:tab w:val="left" w:pos="283"/>
        </w:tabs>
        <w:spacing w:after="240" w:line="240" w:lineRule="auto"/>
        <w:ind w:left="284" w:hanging="280"/>
        <w:rPr>
          <w:szCs w:val="22"/>
          <w:lang w:val="pl-PL"/>
        </w:rPr>
      </w:pPr>
    </w:p>
    <w:p w14:paraId="2F3A1276" w14:textId="77777777" w:rsidR="009C3239" w:rsidRPr="00501938" w:rsidRDefault="009C3239" w:rsidP="009C3239">
      <w:pPr>
        <w:tabs>
          <w:tab w:val="left" w:pos="283"/>
        </w:tabs>
        <w:spacing w:after="240" w:line="240" w:lineRule="auto"/>
        <w:ind w:left="284" w:hanging="280"/>
        <w:rPr>
          <w:szCs w:val="22"/>
          <w:lang w:val="pl-PL"/>
        </w:rPr>
      </w:pPr>
    </w:p>
    <w:p w14:paraId="61E2FF4C" w14:textId="77777777" w:rsidR="009C3239" w:rsidRPr="00501938" w:rsidRDefault="009C3239" w:rsidP="009C3239">
      <w:pPr>
        <w:tabs>
          <w:tab w:val="left" w:pos="283"/>
        </w:tabs>
        <w:spacing w:after="240" w:line="240" w:lineRule="auto"/>
        <w:ind w:left="284" w:hanging="280"/>
        <w:rPr>
          <w:szCs w:val="22"/>
          <w:lang w:val="pl-PL"/>
        </w:rPr>
      </w:pPr>
    </w:p>
    <w:p w14:paraId="5C68FCEB" w14:textId="77777777" w:rsidR="009C3239" w:rsidRPr="00501938" w:rsidRDefault="009C3239" w:rsidP="009C3239">
      <w:pPr>
        <w:tabs>
          <w:tab w:val="left" w:pos="283"/>
        </w:tabs>
        <w:spacing w:after="240" w:line="240" w:lineRule="auto"/>
        <w:ind w:left="284" w:hanging="280"/>
        <w:rPr>
          <w:szCs w:val="22"/>
          <w:lang w:val="pl-PL"/>
        </w:rPr>
      </w:pPr>
    </w:p>
    <w:p w14:paraId="42BBBC4E" w14:textId="77777777" w:rsidR="009C3239" w:rsidRPr="00501938" w:rsidRDefault="009C3239" w:rsidP="009C3239">
      <w:pPr>
        <w:tabs>
          <w:tab w:val="left" w:pos="283"/>
        </w:tabs>
        <w:spacing w:after="240" w:line="240" w:lineRule="auto"/>
        <w:ind w:left="284" w:hanging="280"/>
        <w:rPr>
          <w:szCs w:val="22"/>
          <w:lang w:val="pl-PL"/>
        </w:rPr>
      </w:pPr>
    </w:p>
    <w:p w14:paraId="3733DC9F" w14:textId="77777777" w:rsidR="009C3239" w:rsidRPr="00501938" w:rsidRDefault="009C3239" w:rsidP="009C3239">
      <w:pPr>
        <w:tabs>
          <w:tab w:val="left" w:pos="283"/>
        </w:tabs>
        <w:spacing w:after="240" w:line="240" w:lineRule="auto"/>
        <w:ind w:left="284" w:hanging="280"/>
        <w:rPr>
          <w:szCs w:val="22"/>
          <w:lang w:val="pl-PL"/>
        </w:rPr>
      </w:pPr>
    </w:p>
    <w:p w14:paraId="5BA382E5" w14:textId="77777777" w:rsidR="009C3239" w:rsidRDefault="009C3239" w:rsidP="009C3239">
      <w:pPr>
        <w:tabs>
          <w:tab w:val="left" w:pos="283"/>
        </w:tabs>
        <w:spacing w:after="240" w:line="240" w:lineRule="auto"/>
        <w:ind w:left="284" w:hanging="280"/>
        <w:rPr>
          <w:szCs w:val="22"/>
          <w:lang w:val="pl-PL"/>
        </w:rPr>
      </w:pPr>
    </w:p>
    <w:p w14:paraId="2AE181CE" w14:textId="77777777" w:rsidR="002D11EB" w:rsidRPr="00501938" w:rsidRDefault="002D11EB" w:rsidP="009C3239">
      <w:pPr>
        <w:tabs>
          <w:tab w:val="left" w:pos="283"/>
        </w:tabs>
        <w:spacing w:after="240" w:line="240" w:lineRule="auto"/>
        <w:ind w:left="284" w:hanging="280"/>
        <w:rPr>
          <w:szCs w:val="22"/>
          <w:lang w:val="pl-PL"/>
        </w:rPr>
      </w:pPr>
    </w:p>
    <w:p w14:paraId="283D83EB" w14:textId="77777777" w:rsidR="003578FF" w:rsidRDefault="009C3239" w:rsidP="004F5317">
      <w:pPr>
        <w:tabs>
          <w:tab w:val="clear" w:pos="567"/>
          <w:tab w:val="left" w:pos="708"/>
        </w:tabs>
        <w:autoSpaceDE w:val="0"/>
        <w:autoSpaceDN w:val="0"/>
        <w:adjustRightInd w:val="0"/>
        <w:spacing w:after="240" w:line="280" w:lineRule="exact"/>
        <w:rPr>
          <w:color w:val="000000"/>
          <w:szCs w:val="22"/>
          <w:u w:val="single"/>
          <w:lang w:val="pl-PL"/>
        </w:rPr>
      </w:pPr>
      <w:r>
        <w:rPr>
          <w:b/>
          <w:color w:val="000000"/>
          <w:szCs w:val="22"/>
          <w:lang w:val="pl-PL"/>
        </w:rPr>
        <w:tab/>
      </w:r>
      <w:r w:rsidR="00F56418">
        <w:rPr>
          <w:b/>
          <w:color w:val="000000"/>
          <w:szCs w:val="22"/>
          <w:lang w:val="pl-PL"/>
        </w:rPr>
        <w:tab/>
      </w:r>
      <w:r w:rsidRPr="00501938">
        <w:rPr>
          <w:b/>
          <w:color w:val="000000"/>
          <w:szCs w:val="22"/>
          <w:lang w:val="pl-PL"/>
        </w:rPr>
        <w:t>Rysunek N</w:t>
      </w:r>
    </w:p>
    <w:p w14:paraId="5AFA9E2B" w14:textId="77777777" w:rsidR="009C3239" w:rsidRPr="00501938" w:rsidRDefault="009C3239" w:rsidP="009C3239">
      <w:pPr>
        <w:tabs>
          <w:tab w:val="clear" w:pos="567"/>
          <w:tab w:val="left" w:pos="708"/>
        </w:tabs>
        <w:spacing w:after="240" w:line="280" w:lineRule="exact"/>
        <w:rPr>
          <w:szCs w:val="22"/>
          <w:u w:val="single"/>
          <w:lang w:val="pl-PL"/>
        </w:rPr>
      </w:pPr>
      <w:r w:rsidRPr="00501938">
        <w:rPr>
          <w:color w:val="000000"/>
          <w:szCs w:val="22"/>
          <w:u w:val="single"/>
          <w:lang w:val="pl-PL"/>
        </w:rPr>
        <w:t>Skąd wiadomo, że inhalator jest pusty?</w:t>
      </w:r>
    </w:p>
    <w:p w14:paraId="5B92C29E" w14:textId="77777777" w:rsidR="009C3239" w:rsidRDefault="009C3239" w:rsidP="009C3239">
      <w:pPr>
        <w:tabs>
          <w:tab w:val="clear" w:pos="567"/>
          <w:tab w:val="left" w:pos="708"/>
        </w:tabs>
        <w:autoSpaceDE w:val="0"/>
        <w:autoSpaceDN w:val="0"/>
        <w:adjustRightInd w:val="0"/>
        <w:spacing w:after="240" w:line="240" w:lineRule="auto"/>
        <w:rPr>
          <w:szCs w:val="22"/>
          <w:lang w:val="pl-PL"/>
        </w:rPr>
      </w:pPr>
      <w:r w:rsidRPr="00501938">
        <w:rPr>
          <w:szCs w:val="22"/>
          <w:lang w:val="pl-PL"/>
        </w:rPr>
        <w:lastRenderedPageBreak/>
        <w:t xml:space="preserve">Gdy </w:t>
      </w:r>
      <w:r>
        <w:rPr>
          <w:szCs w:val="22"/>
          <w:lang w:val="pl-PL"/>
        </w:rPr>
        <w:t>pomarańczowy</w:t>
      </w:r>
      <w:r w:rsidRPr="00501938">
        <w:rPr>
          <w:szCs w:val="22"/>
          <w:lang w:val="pl-PL"/>
        </w:rPr>
        <w:t xml:space="preserve"> przycisk nie powraca w pełni do pozycji wyciśniętej do góry lub blokuje się w pozycji pośredniej, oznacza to, że w inhalatorze znajduje się ostatnia dawka (Rysunek O). Mimo zablokowania </w:t>
      </w:r>
      <w:r>
        <w:rPr>
          <w:szCs w:val="22"/>
          <w:lang w:val="pl-PL"/>
        </w:rPr>
        <w:t>pomarańczowego</w:t>
      </w:r>
      <w:r w:rsidRPr="00501938">
        <w:rPr>
          <w:szCs w:val="22"/>
          <w:lang w:val="pl-PL"/>
        </w:rPr>
        <w:t xml:space="preserve"> przycisku, inhalacja ostatniej dawki wciąż jest możliwa. Po przyjęciu ostatniej dawki inhalator nie może być ponownie użyty i należy wymienić go na nowy.</w:t>
      </w:r>
    </w:p>
    <w:p w14:paraId="28410FED" w14:textId="77777777" w:rsidR="00973EF7" w:rsidRDefault="00973EF7" w:rsidP="009C3239">
      <w:pPr>
        <w:tabs>
          <w:tab w:val="clear" w:pos="567"/>
          <w:tab w:val="left" w:pos="708"/>
        </w:tabs>
        <w:autoSpaceDE w:val="0"/>
        <w:autoSpaceDN w:val="0"/>
        <w:adjustRightInd w:val="0"/>
        <w:spacing w:after="240" w:line="240" w:lineRule="auto"/>
        <w:rPr>
          <w:color w:val="000000"/>
          <w:szCs w:val="22"/>
          <w:lang w:val="pl-PL"/>
        </w:rPr>
      </w:pPr>
    </w:p>
    <w:p w14:paraId="630CB97B" w14:textId="77777777" w:rsidR="00973EF7" w:rsidRPr="00501938" w:rsidRDefault="00973EF7" w:rsidP="009C3239">
      <w:pPr>
        <w:tabs>
          <w:tab w:val="clear" w:pos="567"/>
          <w:tab w:val="left" w:pos="708"/>
        </w:tabs>
        <w:autoSpaceDE w:val="0"/>
        <w:autoSpaceDN w:val="0"/>
        <w:adjustRightInd w:val="0"/>
        <w:spacing w:after="240" w:line="240" w:lineRule="auto"/>
        <w:rPr>
          <w:color w:val="000000"/>
          <w:szCs w:val="22"/>
          <w:lang w:val="pl-PL"/>
        </w:rPr>
      </w:pPr>
    </w:p>
    <w:p w14:paraId="7A34A156" w14:textId="651B5FEC" w:rsidR="009C3239" w:rsidRPr="00501938" w:rsidRDefault="00EC0972" w:rsidP="009C3239">
      <w:pPr>
        <w:tabs>
          <w:tab w:val="clear" w:pos="567"/>
          <w:tab w:val="left" w:pos="708"/>
        </w:tabs>
        <w:autoSpaceDE w:val="0"/>
        <w:autoSpaceDN w:val="0"/>
        <w:adjustRightInd w:val="0"/>
        <w:spacing w:after="240" w:line="280" w:lineRule="exact"/>
        <w:rPr>
          <w:szCs w:val="22"/>
          <w:lang w:val="pl-PL"/>
        </w:rPr>
      </w:pPr>
      <w:r>
        <w:rPr>
          <w:noProof/>
          <w:sz w:val="24"/>
          <w:szCs w:val="24"/>
        </w:rPr>
        <mc:AlternateContent>
          <mc:Choice Requires="wpg">
            <w:drawing>
              <wp:anchor distT="0" distB="0" distL="114300" distR="114300" simplePos="0" relativeHeight="251674624" behindDoc="0" locked="0" layoutInCell="1" allowOverlap="1" wp14:anchorId="30CC16EE" wp14:editId="0B0BF750">
                <wp:simplePos x="0" y="0"/>
                <wp:positionH relativeFrom="column">
                  <wp:posOffset>-52070</wp:posOffset>
                </wp:positionH>
                <wp:positionV relativeFrom="paragraph">
                  <wp:posOffset>179070</wp:posOffset>
                </wp:positionV>
                <wp:extent cx="1710055" cy="1759585"/>
                <wp:effectExtent l="635" t="5715" r="3810" b="0"/>
                <wp:wrapNone/>
                <wp:docPr id="933751787" name="Group 43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710055" cy="1759585"/>
                          <a:chOff x="2268" y="10573"/>
                          <a:chExt cx="2693" cy="2771"/>
                        </a:xfrm>
                      </wpg:grpSpPr>
                      <pic:pic xmlns:pic="http://schemas.openxmlformats.org/drawingml/2006/picture">
                        <pic:nvPicPr>
                          <pic:cNvPr id="670638319" name="Picture 6"/>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2268" y="10573"/>
                            <a:ext cx="2693" cy="2771"/>
                          </a:xfrm>
                          <a:prstGeom prst="rect">
                            <a:avLst/>
                          </a:prstGeom>
                          <a:noFill/>
                          <a:extLst>
                            <a:ext uri="{909E8E84-426E-40DD-AFC4-6F175D3DCCD1}">
                              <a14:hiddenFill xmlns:a14="http://schemas.microsoft.com/office/drawing/2010/main">
                                <a:solidFill>
                                  <a:srgbClr val="FFFFFF"/>
                                </a:solidFill>
                              </a14:hiddenFill>
                            </a:ext>
                          </a:extLst>
                        </pic:spPr>
                      </pic:pic>
                      <wps:wsp>
                        <wps:cNvPr id="1928432158" name="Text Box 432"/>
                        <wps:cNvSpPr txBox="1">
                          <a:spLocks noChangeArrowheads="1"/>
                        </wps:cNvSpPr>
                        <wps:spPr bwMode="auto">
                          <a:xfrm>
                            <a:off x="3278" y="10759"/>
                            <a:ext cx="1620" cy="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F46695A" w14:textId="77777777" w:rsidR="009C3239" w:rsidRPr="00882C74" w:rsidRDefault="009C3239" w:rsidP="009C3239">
                              <w:pPr>
                                <w:rPr>
                                  <w:b/>
                                  <w:szCs w:val="22"/>
                                  <w:lang w:val="sv-SE"/>
                                </w:rPr>
                              </w:pPr>
                              <w:r w:rsidRPr="00882C74">
                                <w:rPr>
                                  <w:b/>
                                  <w:szCs w:val="22"/>
                                  <w:lang w:val="sv-SE"/>
                                </w:rPr>
                                <w:t>Zablokowany</w:t>
                              </w:r>
                            </w:p>
                          </w:txbxContent>
                        </wps:txbx>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30CC16EE" id="Group 430" o:spid="_x0000_s1101" style="position:absolute;margin-left:-4.1pt;margin-top:14.1pt;width:134.65pt;height:138.55pt;z-index:251674624" coordorigin="2268,10573" coordsize="2693,277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GjXhJOAMAAKgHAAAOAAAAZHJzL2Uyb0RvYy54bWycVdtu3CAQfa/Uf0C8&#10;N77sLWtlt2qTJqrUS9S0H8BibKPaQIGNN/36zoC92SRVbg+2BgaGM2fOwMn7XdeSa2Gd1GpFs6OU&#10;EqG4LqWqV/TXz/N3x5Q4z1TJWq3Eit4IR9+v37456U0hct3othSWQBDlit6saOO9KZLE8UZ0zB1p&#10;IxQ4K2075mFo66S0rIfoXZvkaTpPem1LYzUXzsHsWXTSdYhfVYL771XlhCftigI2H/42/Df4T9Yn&#10;rKgtM43kAwz2ChQdkwoO3Yc6Y56RrZUPQnWSW+105Y+47hJdVZKLkANkk6X3srmwemtCLnXR12ZP&#10;E1B7j6dXh+Xfri+suTKXNqIH84vmvx3wkvSmLg79OK7jYrLpv+oS6sm2XofEd5XtMASkRHaB35s9&#10;v2LnCYfJbJGl6WxGCQdftpgtZ8ezWAHeQJlwX57PQTHoTmeLyej8NATI58tJ3J0vFhl6E1bEkwPa&#10;Ad36xEhewDcwBtYDxp5WFuzyWyvoEKR7VoyO2d9b8w6Ka5iXG9lKfxOECiQhKHV9KTmSjQMg99IS&#10;Wa7ofJHOJ8eTbEmJYh3wCqvwcDLHJMe1cSfDzEKRiNKnDVO1+OAMKB1Ig+3jlLW6bwQrHU4jU3ej&#10;hOEdNJtWmnPZtlhFtIe8oVnuie0/1EUhn2m+7YTysTOtaIECrVwjjaPEFqLbCMjVfi4DIFY4y38A&#10;bgAHtrfC8wbNCkAM81DevSMgvgWJ6TjQ7ZNS/J+kRkU+Iiig2Tp/IXRH0ADcADVInV1/cQgawI1L&#10;ELbSyN7INEIbSAekeB/BBedGUmH0gNYX9fBVw4wANBj2VkbZMj+eTvJsBj0UdfQTM/2odwSmUQXD&#10;emx44nfgQHUE/mPfP6Kfg60xzrPYn+SLsaGh4RECK0b2s3kOdzJeBtM0XAT7br5l9qXks6JVd6sR&#10;Z+B+cEEvEbvfbXah86Z7Wja6vAFWrIZaAyx41MBotP1LSQ8PxIq6P1uG90H7WUH1ltl0ii9KGExn&#10;C0zFHno2hx6mOIRaUU9JNE99fIW2xsq6gZNiGZT+ADdqJYO+EHJEBUrCAQgoWOE5CAIcni58bw7H&#10;YdXtA7v+BwAA//8DAFBLAwQKAAAAAAAAACEAqPSbWZSKAACUigAAFAAAAGRycy9tZWRpYS9pbWFn&#10;ZTEucG5niVBORw0KGgoAAAANSUhEUgAAATQAAAE9CAIAAAF96zmWAAAAAXNSR0IArs4c6QAAAARn&#10;QU1BAACxjwv8YQUAAAAJcEhZcwAADsQAAA7EAZUrDhsAAIopSURBVHhe7f2Hkx1Xtu6JvT9B0c3u&#10;Znez2Y5z35vpeTMKxZ07T3NnQrpSjEIK6T3dmCfp9m1D70ASAOEIgPDeFQreo1DeewPvCYAAvSdB&#10;EIagAwg6EABhiX767fzyrNq1j6lTQBVQVcwVHxL7ZOXJzLW/9e21dp48ef7Nf7kd1nnUb+/73dX6&#10;qfGL3rbrxw6x//iFHfXckD+o0admB3ZH9c+ir03d6Y56/c2t0ZpbYfLwdkfTrbTkqH1tPTvqps3b&#10;tm7feeiFl15/48133j38/pEPwLvvvf/W2+++8urrBw+9GG/XnfXgqO+w+yMfHD12/NjxEwZeAtby&#10;F/7KMt46p/XgqG+/8y4+cWi8jPBeavme/gTeePPtv/3tb/Ebslu+R+UAb7z51ptvvcOuteQArAGv&#10;vf6m8Oprb4BFQ/7HunF/H78ti+V71BdfeoX96jAAXu0wr7zymvDyK6+x2fMHX9g39Z6t43/bMOJX&#10;Rw81x+/vavkeVT7pYAQO4BgvvfzqCy++THARR4Dj7T9w8Ll9B+qf/tXGsb8BzaPubhzxq43z/jne&#10;S8ryPSp04g2e6ai+i4JOAl85D06O4wEOX/nUL4oe/dn2JffGO4qsm6MqNDgSgapDpncph/E9FppH&#10;ukPWDLur7Imfr37oJ8vv/7F2KOvmqBs3b8UDjvTe4fc5pH9UO6TfwweeP0Qn79v/PCtXjfinqqd+&#10;WfL4nSsfuGPx2P/f4cPvxTtNPyoSrKmuqiwrriwvqSgrZtfsl5UWPv4hgR3Sjrf3uf179u7fuWvP&#10;lm072jduaWppq6qqWlE4c9aYh+Jj+EelM2traqorypqamts7NjEM8Tb2S986Uokgr2N1NhxSRzUv&#10;OeTuPft27t67fcfuLVt3tHVsbmhqKSspWjJnwvQRndR2HrW5uYXD7DtwkCO5vUeByqADCGD/kIoa&#10;OyQwLznkrj3P4ei2Hbs2b9ne2r6xsam1ZMPagmmjNrfWxUfyj8qOGGUYW6OB7ZiGN/qWcceOp471&#10;w0decq6dh9y9d8fOPQzXxARHbWhsLl63avbYR+LDRNZ5VA7J8tLlyyc+PHn8xEmOx1FZKS7teL6L&#10;6lU5al7qkHRbx6atLW0b6+ob169aPGXYn3QUWedRNehoOBUY+TQapB/SYocxwT8edLpDbt2Bo4RS&#10;c2tHbW3dqsVzsh5VwvDBId2Bux7V99K41CHNSxjFUUdqc1tVZcXi2c9mPSrnS8SzL3bKATgSUQPN&#10;HJh2jkOmO6qjEsCNza3lpRvmTXhi/pQR8WEi6zyqTEHPLtgX+0UzAL85qh1Sx2MDc44j6WCAvpWj&#10;6t71q5dNHf7neO8pC49qdvrzM3CGf0ST+plDykUdj8PAHH2I5DgAR7LjAQaHuro6lLqsYFrQvVjW&#10;o5qtWjyXfeEQ/tGTHIyXHKxozfI54x//8ORH2oxTXL+ysL6h2dHZ1AKdeLl03qTZYx/VBr51f9S+&#10;sOSofW0/jKNq1uqOeitnzf1j/vq3C1/Grb6x86P+IW6l+0q/9wXivafsNvRw5yH7NKD8nbtDXi4b&#10;rRe3xm5px4rXf3P92CG9vmX2b27lmIBdrZ+aHLIvrN8f8ty585u3bKPuoiJkesOkh3qYJW3qRApx&#10;6tB40+zWg0NS6nEUZlNMb46f+JCloGtJgDlPPteSenBIZsTMajiqriVFS3cVyZ/zvPHm20zf4jdk&#10;sR4ckkmjTaqotkFwIUlzOpalQ37OjC9+W5r14JB0HY4Gx9BhBM12QNGjP9sz+fftY3694bGfXb9+&#10;PX5/yvI95NWr1zik742OoVmUTRc1q+FlxzO/3jL+tyybRv6qbvhd/oHzPWTk39tyKz6kd9lB0GUA&#10;wOErnvxF86i7OV58JefBO+xiYV6HZC+iLehM9SSO+r4KZfOGcDxdryp+/M5l9/0o30OeP3+BvmLv&#10;KCHoVSCfdDwdSTNUzeDWr1lRPfSXuLv+0Z8ue+IfFkwepn1mOGRb+8aqirKKsmKH0iL8QAnvH/lA&#10;/tkhsx1PM1TNZe2iRsn61bPHP679dzkk872qitL62urW1ja25iW7oEvRO1z6/tGlOY6n6TcjETtp&#10;advoJr+rFk8feZ+O0uWQ+MfZsRf2qKtFHOn4iZN4aQfr9nh2kYEz5pBMh6ura1YtnWfz7c5DsiMc&#10;ogsZNjV00ZkcgAYU2sG6PZ5c3LZjF4dkatzU0l5VVbW8YHqGQ3Kkb86eRUBffPmVDaG82b98ooOB&#10;4GBgz97Iv917eYu7DBddQYmu/7Uz3140a3yGQ5IN8IYD2IAJykuK/J4MnNsXXTjmSP7B5J9m/9EU&#10;3107mTN+yEuHDoSHtGHMR+n6ldDpd6YOqQvVQWf6l2tgsa1jc3Nre11944a1K/xLGF3Ch3eyF3bH&#10;fjkG/vFOFzuvvm6H7HQx2/FSLkaXwtrr6upWL50/xbtW0+WQGB3LO3k/e2Ff9DZ5iiWO+v5ZZIo2&#10;jqELQzQ2bd7GiXI85NHQ1FpZUb5k7qSsXvrG+MThOQYHo4fhlUPKOV0dNtnBVmNzGw08k3NQiDYa&#10;G5uIVRQ5b9KwS5cuxfvNcUgZB+ZgtbX1nLsiBbfwBp5qamqWzps0fdQDyhJXrl4tnDmWSOFg0mJZ&#10;SdGqxXMKZ4yZ/NS/aG+ybg7ZF5Ycso/sNh3y6saF8atbYtdPH75N1wpuWd/qQLGXt+CodoiwY/3r&#10;Nb2FeNcpy8Xld7P+E6c2gJDunlkXP6/tXsfW8YuBbM7nrtd6Ov0cHB765nt069R5W8z8cn6iQ70Y&#10;fIYS1XB+DlYyZeRqlomfg8USP/vGLl2+fP78ha+/+eaLL7/6/MwXp05//smnn5386OOPPv7ks894&#10;deYMf/j663PnzjPNit/TG9ZXfjJtfOnlV5myHn7/yNHolsTjJ05+ePIj/DF8/Mmnamg9S3DiQ7eZ&#10;XTChkePCa/7WV34yHdc16nffe19X5d+PbvU88kF8x6XWsOSvBjY28HaB9s272id+Xrx4kZPGyTfe&#10;fJtlPoB54Y3oTs3ggjdriHb2bJdde2p94uehF14iVl9/w91viavmQ+RAeIepOeMukEaXMP0rpbrk&#10;xpJ91gy7a8u437SOvrv8iZ+/UDH2+vXr+Wu4T/zktOxDgYCZ2B/PDQP+AF1f868l6toX7bJ5Q3ZM&#10;+B3YNdFh01jnc3yd/Zn/kP4Zhm+97+eevfs4s/0HDu7es2/P3ujidHSfH6DNmn37nz/w/CFOnc04&#10;e4YrMYb/9AUhECytg9i+ceW4jmd+3T7m1yyB7rfFz7rhd1UP/WXpEHc/anweXa2X/dQZQyYhSkNn&#10;aScq3nyIQyBvoVHwyRTUL2D5/Xc0j3S39+p2Wzysesp9iFE65M61D7ubblc+cMfVq9fiE0pZL/hJ&#10;wKxaPAf2dOoMoYyoRoXvZOCqOSavzDFc8gH5PvYdODh/4pNELE7WRzRGTv58w2M/W/XgHUvv/dGS&#10;ezs/JTLrmZ+Xr1x5593DW7fvbGhorK6qrKoorSgr5lTEBmCYhUxdx/edTPeQt6RTl9E9JKCr7s/t&#10;O9B5IXz3XpZoYUt0f29TS1uE9vqGpuJ1qwpnjFkw+en4pCPrxk9o2bxle1VFCS7FKC+uqSqrr6tp&#10;bKhvamxsamrmpDlFcgNjLJCTGd0TAicDD0P3Up8rIOxY7dGlfn2uoOvgujheW1tXUV5atGbZsvlT&#10;Zo55aPqo+2MfIsvqJ6dYX1dbW13Z0tLK7rZs27Ftxy6OoeOpd3UDNKkCDilcqAHwFiddesjknu8h&#10;SOdQ9yr7HMpJOIxp7Pr5CScWfX7SgZ81NbVlJUVrVywsnDl22tN/mTcp/rRRltlPKkz2xTE4GxyG&#10;VcYVJXQrUwDUEah4CJBl7GQm9zJy6Pvpeyj35KHvpAKVE9PnUgSa87N9E+Ha0NhcVVVVsn71ysJZ&#10;8yYOnTr8z1TIsTORZfaTM4YlfGBEgSuVmqmC093SDVgPi1DHNvhLkjQaM/rm69DcE+QhUJTKQ7ln&#10;HhqT9uHbxujGXhe0zW119Y1VlRVFa5a7D1xG3pd+R3FmP/EQAqFLpaZqUfxJR3Nru8oAeeiHpdwz&#10;x3zfzDEgAjXGoAjfPXwT5GEcrp6T+pAKP2vr6svLStYuLyiYNnLKsD8vnz8p9iRlmf1kUI0odQ6o&#10;oLG4FXgJiOeSotUSpAj0PczNni8/Pzh934xAc08eykkiFjIJ2kicNQTtsoJpM0Y/kH6jNpY1bu1D&#10;T84eolAp/mhp4E9lxWtVrPMnP1Dlai4nM9FoISo/8bCTw8hPfbAJUh83Oichk5GWEWjB1JFThv6x&#10;B35i33//PWej45GsOAlOyDEQnSLnSkcAopphljhHotArSgMPtaXc82mUb/rUOyCwk8OUh+akmMRJ&#10;RWwdmby6pmTD2hWFM2eMfjCjk1hWPwPDbQZVztW6WadFxIpPA2tg1ZyM2QuyfPQhtHKDnT0UCbSz&#10;gb+SSOIPjpta3fDDMLth7eql8xdOHwOZQdo0y9fPbNbCYbds57whGd9gUnkIVnESD9Pdgx8ci4qY&#10;9traepLeupWLGEJA0eqlnDSnXldX19a+0aJUHkZqbGtsaiGLsEElwbph3fpVi8kli2aNn/XMw9NG&#10;/CU+rTS7WT/TjXJ3/77nasrWrVoyb83yAgKqpGgNYNBfvXTekjkTyODVRYvjrfMwQqmtoWpF4Sw6&#10;Aq9YLi+Yvnj2+IKpI+ZNeIJYnTfhyfTCPbDe97N/WuLn4LLEz8FlnX5ig9VV8yv289Kax279lxr6&#10;2q6/uRW/1I79lA0mVgNfuvgps9tM7MPg/m9QZ6cdr+pqGfwclPaD9/PqxoUKg4GCi4vCKya+hX4S&#10;6Hpb/HpAGa5y5kqYgXXxk41sIB64hp/pPHX6OUA5zGaBO7Gfg8xJDFb9AB60fmK+U87PQekkBp/X&#10;Tx9WezD7iZlriZ+DwhI/B5clfg4uS/wcXJb4ObjsVvt57dq1CxcunD377Vdff33miy9Pf37m1KnT&#10;Jz/6GHzy6We0P3d3U3/FBhcvXrzhW1DTrc/9PPD8obb2TZu3bN+9Zx/tl195zX0q7L6H/N57qZuP&#10;WdKObiyOb4pgm1deff2FF1/ef+BgvKObsz70E2Y4V079yAd69oi7G1z3wRt037hWsoxuF3ePYrRb&#10;dwB7iPd4E9Ynfire4ARy7A6ko/Et8u6OKhp6qYaBzYTo3vL4CSzg22/Pac83bH3F53fffUccRhHq&#10;7m7HW9w1KFy1kqWBLX3wXuHV196I93uj1ld+vvTyq5y3KI3O1T0JOTp1e4xN+GBkQXdyGHSXEuvj&#10;/d6o9ZWfjDf4Aw/B3VXZIH90NxZL1rAEdqPSvgMHkcP169e///77+Bg9sb7y85XoSx34qZMO/FGb&#10;qJYzBvNK4O2MZLpFi44refzODY/97PQHBy9fuRIfJm/rEz+vXL2KG/JTjkUsxd96yOgVWxp0n6AP&#10;nGR94Z//dzsm/K5ttHuAUPGTvzt75uPcN/771id+kvEZJBEVJ2deyTEUGzgGY26Z5hvQrWW6kY5c&#10;uqW5bP/Ue/ZNuWfnxN9tHPsbHK4e+sv6Cf8T8Uww5/a5T/zct/95kgeU4gAumZNd3EvzCsgxAcdY&#10;6uY53X6Fw8WP37nt2d/unvR7sDV6OFTr6LsbRvyK9d+e+TA+fCbrEz+fP/gCiR4/5ZvBic27zxqv&#10;zDHcMJd0txzQXYHunrnUXYHFo/+XTWN/s2XcbzaPc0t9wUOPpgKo99qV7zIS2/t+EkW79jzH6epe&#10;drtTcUd0MyRr9j7nHpCMA3gilvBW0Sv+iW3BOshCgPbKB+7QN1diJ0c6PuuG31UzzH27o+jRn335&#10;0Vvprva+n4QoJ01ScaSlzt7g85kDolrK9EG/FA/9t8Sq+/JK6gn1+oaOvr+y+qGfrH7wjj73kwPQ&#10;5apscCkgxPmZySUtA38MFsmKaqIX3/QlHfc9ncjJyqd+UfaE+/4KbC+//8en3nsuPqGU9YKf1nlE&#10;rKMreuw7hQ5e5fZTpPkemmMGeeiDDXBG3ykLyFz/6E9XPPDjpff+qG7K/12nZNY7fC6YOrKmpobT&#10;kldU5yQVtTXSOg8zfQvQIpOzZ5nNPSZ0BrS9afM2pCg/kSVOQiZD7rpHfgqZ+Ln6sdCRm/WTeTPz&#10;r+07dnNyOnWClqkG9YD8FOSn72HgpNGYzUPc08BL3IK2js0F00ZWDLtHfpZHQYs4lz382yXD/q+L&#10;Jz2yeum8+BQj67GfTPg5Xnt7R/QNnvKKsuKGhgbOkvPGAdhjeoWnGUfLwM/cToYeRu49t++A7qTX&#10;0M1y245dHZvcbeSNza3uFuRm9wz1VYvnzJ3wBBPa+KTz9PPSpUtO/fX1eFZVUVpZ7p4ZqF+bqCgt&#10;EpOcMacOk/hpQWtOpvvpOyk/fSd1M735KQ9JSLovW3fS655z52TH5hZ9GyD63tX6VYsXzRo3fdT9&#10;x452Pj20Gz/xcPOW7fW1NVUVJTgWOVlSHT2xsKG+tqmxoampiYAUP9CIMolaWDX30j00J83PbOEa&#10;Mxn5KQ+B3XyOn/o+Uquevl8ffxtg9dL5BdNGTR9x75kvOh+incvPU6dONzY1E5y4V1NV3thQ39zc&#10;0tbunuK2cfNW9wWEbTs4GGeP0pAlTsKnyiDfNx846WdFOZkxYi1c7fZ6c1JfRNBN9pyMbpqvrWsg&#10;YkvWryZo508e7v8qCJbLz9a29uqKksaGBnyj59gvB1BBw7E5A4cDBzlvsqUugpBOmJcEvhl8Mo3J&#10;wM+AST9cgb4BEget56e+j4SfG9auXFE4Y874IdNH/DV2I7KsfsIJ7DGCs1MOo7PBJXfGKlMFN888&#10;LCeJ2Gxk4p6WItN30jz0nVSs+k7Sv0Zm/IWQyE99CcK+d1W0emn8pciuX3zI6qd6jmNzfpw6kiNV&#10;4AbQlQ6BlXYJKyKz8ydhDKIxN5PpA49gTDonU2TqmyEIR366ryThp778uXrp4tnPErTTR+YXt5wW&#10;7uEVMYn2dOUqdQEuftCDS5THT1SUFeEk27BxxlEnEGQ2JjU1EWDSl2XsZ+QkkDiRkuen+35ZeekG&#10;9+XPGc9MGfanhdNGxp5EltVPiIIfl/NTlyQDsB7QwA05Sc4MPATmYTYnjUbg0+gzKSflp30fS4Mt&#10;fkZp0/kZhe38BVOexs8XXnwp9iSyzH5SqUKjXWXThwWffPpZ+kVkPKQ7cNKPWN89+dath6bJbB7K&#10;STyUkwpa/KRCiL6A1UJSKd2wbmXhrDnjH0//8mdmPy9evIiTolRxC1JB2wWvvPwCmxmTAYe+e76H&#10;hKgEaYGKhwQqvvlfHJQg5SGahElFLE5a0OqLZg2NzS55pr4X2QM/OXv0GY1A7voVjGXEvt3blEjk&#10;YeBkuoeCeagolRTlYTqHeCgnjUl96Yylq4Si73/WN7gnsaLOJXMnErT5+vn999/jA6EI4CpqdPGW&#10;trB7+2ZeaviRn37myOiqBar5mU2K5qQfrmLSRWz0rUH3JdfUl5ap+BZOH5Xx+5+Z/cREpkF1OUs1&#10;DDu3baQXcDid0mx8WsT6gpSrFqty0lyNnUz5iZMagSBT4iSpuCfdLpk3b8KTOLlh9aLYjZRl9ZOz&#10;4fw4Xfjh1HED0nwPhR1b2tlG5MtVOZnNz4xkdtGkF7HmpJEJRKZGIPlp4lxeMG3mmAfh03+IsCyr&#10;n4w7dC0H5jw4J52lThoH5DnYs9vNPNkYVzUamZPmpzkJsjnpR6ycVMT6svSDVlAl5IsTZaYHLZbV&#10;T+zDkx/pkO7Y0feWGTDc+aW+tMySYVklBMMyrmruYmQGHspJC1fj0DwUh/jWhcYIeCgy5SfKjDNK&#10;s/tydmV5GeJ0FUKWL2fn8lP29TffcFo6vM6DE+LMOEXOlfFJuYelykBcJdQDP30a5aHzLbrY2YW0&#10;iDdcMvgvOyM29b3lpubW+gaCtprM6cQ58SmcrC9bFZ+6Z937afblV18hSE5REQU4S5xhJUwCPAYI&#10;FUrNSZ/GwEPck2NygHFFkDMZoQ1w0qWT5lZGoJqa2vLSYvdMkwVTZz3zMHzGp9vVeuCnbyRYikHc&#10;IJJxiUBFmTgMvTjMiAWl5qcfqApOhSUUceqQE4UftZsDbepVYpI/4b+2AQrU2ENySWOThp/KinKU&#10;CZmFM8dSvveyn2bXr1+ngzlphhMUi8OQqcoB/+UkHmqwEY3mISfd2NSqSaO+hL5uRSEnzfSKYhXh&#10;sWe5atu7WI2+h66rBzDpnFw6j7nYgqkjp4+879SpU/GZdbWb9VMGveVlpUwXGpuaOSFCEcbEoQi0&#10;+OTUIYQRMkp3cxdOH80IybsooeN9RXbyo485e/IEbhCZECgnVRLgIVMwEgmzk+ULZyyaNZbanTkn&#10;qonfn2a942dgx0982N5Uu2bZAsKJYZATKlm/CtKga0XhzIKpI1csmAz1zBbiN3Rnhw4dKlq1aNXi&#10;OetWLgLsFgILZ4yZN3Ho7LGPThtxb013397vEz/7oSV+Di5L4nZwWeLn4LLEz8FliZ+Dy36Qfn7/&#10;Qt0AevRF/oZfQG3nJzYoKfWdiv28unFh7ucsDDg7P+of/J/Xif3E8D7H7+4MLLsw8Z/ODflD/CKy&#10;Tj8x/jYIAhgX0n8zrIufMrYDhPEAoteexgKT8aqulsFPM/wcKIjPOLvl8nMw2Q/Fzx+I5Uvn9dOH&#10;UbiknuBWokeVajd02k4HwdOXBqiRS4yFeFV2y0wn5On9f7vQeYNnYrfX4EKk2JOG0i2k8/qxQ3pP&#10;/DqxfmZGavy6q3WhU6LMp1JM7PZaNkY76dSD/XIIObF+ZRkZ7aSTvw3iX3QdlAZlweW8mM6Mz9xM&#10;rJ+bHt0cv4gsppO1CZ0DzlQW+bVOQufANljL/NDbhM6BaAmdg8oSOgeVJXQOKkvoHFSW0DmoLKFz&#10;UFlC56CyAU+nfUfru+++e+/w+88ffGHL1h3Nre0tLa3tHRvbOjZ3bHJfwLevi9LohL5Y6sP/q/ft&#10;WaE9+mXctvZN7R2b2H9dXd2+/c/r6P3EBiqdFy9e3H/gID2+K3ry4SvRg7nejn67/P3oaSt6IsmJ&#10;D08CPRVaz4DWI6F92Br9VVvyFr1XOH5CS/fIZe1ZD6g5HD0/+7XX34xP63bbwKNTjwJ8593Db6Ye&#10;J3Pkg/ixMQb1vh7dLT5oG/w1agNRlQ5vn51tAUaBnnsmmaY/7PEW2wCjk/5Ci/r+vr7drkfJoMhI&#10;lPHDyGHXb7D0G2png3ZlO7Q2R5EW/QZH1wmAg4dejM/y9tkAo1NPm6DvoJPRVY8siB7SdVh92iOI&#10;CVsC9qOG2tozS+JGS6AwUsOgDV5/4zaPugOJTqT50suv0mv0Pj1IxtLTf/xujQjoAn+ltW37bqH9&#10;2zIdRBWIGu4B6ST1/L9B3+s2kOgkEb7sntF5FOnQca+6p5XnephVNthbgkaKEoPjCaA5a6hNJAXg&#10;ZAB/3b65zT3m/Nn/8HLDzKtXr2Fi99ak1YFEZ/TEEPdcWeSlPlXnQkMAcePDp8dgPGlXgs+QvzRQ&#10;RetBk3HD2hE4yfqyVasf+kntsLvaRv+6ZdTdNcPu2vDYz5on/I+n3tsDqbArar///nsx3YtqHjB0&#10;nvniyxdfeoUahJIStqyjjRtxFi27sKVtWAYQN9YwZCQpHdCWEVRqnN6acf+p/Imf7596z97Jvwfb&#10;n/3txrHuYfawW//0ryqe/EXxk78/sOHpc19+Ejy35SZtwNAJN3SWZnsZ6fThi0zwCRMCejLC50lP&#10;ewNEVQA9GksPPAOEwt7n9q99/Ldbxv1m58Tf7Zn8+31T3I9O7J70+10Tf7cl+jGG9jHuKf56hD/s&#10;rnvkp/vXPHL2q89R6pWrV2Ofe24Dhk4mdvQv0mTy4NOZzpwgzqztk5QO4wxuoE0k6aUYElssA+iB&#10;WMLz0ZMy7eWuXbtWP3gHjIKt43+7edxvdkz4nUG/PAFaR98d/3ZB6pn+pUPuLB7233756TGNyTY4&#10;52MDg85vvz2378BBBlKqIdRJA5IQgdiKCYselycy1PXqX2DPkNuz12Hn7r3bowfI2bU9Xf+zq4Du&#10;qZzRAw4dWttb2zoADbXb2je2b9wsdOgx3NFO9Ky7nbvip9ICjrvykV9XPfXLTdFIGwCB6odERCQy&#10;1VP9YZQ27yp+/M6VD9xx8VwPvkgyAOikZIAnyYiBlDZsST0mL4dUtpMWpc74pf6kjJj6dRB7mRne&#10;9q7dHXQyiicNy7yRBjJdfv+P0R9ZUxCLqpLg0ljUr6bo5zYAI3DJ43eueegnax/+SfFTf3fp8mW6&#10;otuiqb/Tef78BboG/VHmMMwy40Sarge7SlPLANbX+UN8sDRo4A2geLIGS4MGYf/llg0TYcWpMMDI&#10;uxvFZVciqaFKh8Q/uLHqQfcDKiyX3fcjuByodOq8IUmpEfLeZ7557Hg043xbbIlLH0YkgBsts8Hn&#10;zIeG64xUAWNLDYOlTIOtf27fgRUP/RKGNKgKTSN/Fety+F36bRgpErjcGf0EG0HAYAuRAFK3l05R&#10;5+SwfkQnFDKufvX11+7xlLv20K0iia5/593Dutj99jvu6blaT8Ovg3wu8yQStoy8AD55PnzCMuLA&#10;84eCNml7157nlk97HKpiORpSuiRTik7pEi6RJpWUfg5HKB35P3RbE/ULOiHy4PPP19U3UFZQqtBr&#10;9LWjJKpu3nn3PbikpkWgqmmzoVs6jUgAZ9mE6PMnGEMBICwjKIK0VANQytXX1y2YMa54+H8LkQjU&#10;XTx6+le1KTrhkmFWP424/tGfSpqic8m9P1r81x+teeQXbrTNOd7eOjpR3oULF06dOo3CqDZRICVi&#10;U1NzXV1tQ32de/LtgYN0JV1s/U6DjRlkI2ketYtBIJifdEskMCKBWDQue0ok9GgpiDYBLTpfomdq&#10;C3rm/e7owf7IlG0onjva20qKN6xfvWz1soLlhXOWFsxavGDGkvnTlsyfurRg5tKFc1YsnrdmmXsC&#10;7pplC1YvmbtkwYwVBVMLZ01YMHVEwbRR2eamvU8nNRi9j0ubt2xtam6tq6uvqa6qrq6uqiyvLC91&#10;v5MUoLQIJyUUlvS12hBDpoTLaK7prtNqfhLAJxIEFBqMSHYupNPZLYuCsegTqXD0+RP01OL4EdTR&#10;A8S7zJGieyT0mwW64SE1QXLPKG5oaKytra0sLytevwpel8ydOG/i0JljHpo99hH/95x8u3E6TfWn&#10;Pz9DP7KExYaGBv1GUmV5iSH10pEXNdzLmsoyUFtdUVtdqR5XL9OtjLEMqmRKiBSX5E64RJE+cz6M&#10;towwLoGxKCK17JZFn8KQxTQhCmLR59Ieti0uIVIs6mnhIHrMdGtDY3NtXb17nHZ5WVlJ0Ya1K9Ys&#10;L1i2YOrC6WNmPfPI9BH3zhj9wEcff6LOD+wG6YTLkx99zCkys0Z/1ZVlVRXlEBlxCX8l1RWOqvra&#10;KgbS6Be9mpubW0Crm4m3u5l4h7vjBhCh6nS6FTopXHVhFhAf5Eu4hF24hGbHXGopdMslEJHdKlII&#10;iASkhox0BkSKS5MjDY2uO70fodAVBunSRKkn3EePRofO5vqGptrauqqqqvKykpKiNUWrl65aPGfp&#10;vEkLpjwNkdPcrxzdR+aKmehqN0LntWvXOK2mpiZGUZQHoBPm9JNlsAVJnCVnHA8p0Q+XAWITyDEB&#10;b+lBdTF50UZXQCPi0n02yaAaMJQbpkUfYjEjl3CWkUjgc2miDLg0RZoo8UvQACtnO6UZ3Vdm6oRO&#10;XYFqbG5raGpBmjU1NVWVFUiTYXbdykUrCmcumjWOkXbaiL+izpljHoyZSLMe00k5Q1ihufraahht&#10;aWnlnDg5TlRXueSG8zNym16wXgPqULXVQDQoDwkakeISjVIHIVbHZc+vzgi+IkE6kUJAoaALhDmI&#10;9IdWYLoM6DQufWkC+i2mM8qX0S/gtLqfPUyNtCUb1rqRdtmCZQXTGGlnj3t06vA/Tx/xV9iNyUiz&#10;HtPJebdv3Mx5cGacJaeOYzhPH9F3rk+jAdBKFQBb+qAjHWwMZ6gwus8q/mUssqa4tGuz3XLps6gG&#10;JyOkcxnQ6VMowF9uUWpopeETqaVPZLo0BTEqLpU4o99ncD9o5BJnbV1M5/rVbqRdMs9GWuicNuIv&#10;Rw6/E5ORZj2jEw2hOc4bJ+mpFFXxLQEMjGwAGDMN73l35ajh/wnid+3aJRYlSqjlT5Eu3Zyk29Qo&#10;Cg1GniEjhULAIjAKDT6LBl+XkqNPpHEpIn0u06UZ10FtHfoxCtFJ4qwoL2WkXb9qMVpcPGvcnPFD&#10;4BJQ1sZkZLKe0YlK1MXwB3miBCXBAZISoEQQPemwLQFEEgebNnZE64+yKyVLjbE5uPQplAR9IRqL&#10;1shBIfDHVZ9FR6TQlUV/XM3GZbou07Omp04nTQZb6FTiLC/dULRmuWragmkj3Q/iDPsT0qxYVxiT&#10;kcl6Rif8RRKEREchS/EnbQnRmBmPnEHb3wzwXmpX/Gc/EZGuggUo3o2x2fkDPnOCaAtgLGYkMiOL&#10;LJX1xaXGVWNRSKcQqIL1iRSX6XRSfPhcpspa93vBlLVWB0Uj7dzFsyfMm/gUREqduT/c7gGd7IhO&#10;jxh1wyliOnXq9Lffnrt48eLlK1fAd999R5ta6etvvjl1+nO7FxnOAKxraWAPb7zxBr4xtIpIDbA+&#10;i/Bk/AX6EzIyZwj4E8SiESnmjD8TorFoEkwn0qcwYFFLlT8xlxGdNj+BS5Cqg9wUpbGxufOXfzas&#10;1U/sFM54hunm5KH/OoU6aOR9MRlZrAd0QhW61DAoROVMnDihBETadekzyKDZcOjAXqatnUNrquQx&#10;FUJhOovGXzqRsKVlADEHhaLNZ1H8GYui0GfR5y+dQp9FUdhFjikWNcYGw6xmnFYH+TNOEufqpfMp&#10;guZPHoY0GWmR5o6N8QPQs1kP6ESdNh5GRMaXT9VmJbyK2tzQZoBBdc/OLcyUWemnSeNSSCfSB+Rp&#10;aXSmI6MKAyJzs5hxIPX5yyDEFJHGohEJ3FeXunIZjbSNjs7KitIN69avXhZNN8ciTf0sIHQyFsZk&#10;ZLEe0ImJBl+gAFYESNXSELzkjR5cNOzatqmkaLVtwJqAUZ/LgE6j0ABzWvoQlz5iRtO4DAocI9It&#10;89BiFy4jOQoaXX1R2hibmm6mru3V1pE4KYKK1+ki7aQFk4dLmmDehCdiGrJbz+jUYEi3MgDS167r&#10;U/dqCMZxPuC927e0lxat5o1ECRpVoPiM+lwK2RgNWDQELAZcdju6ZiPSuMxNZ7o0bYyFSwpaVUBw&#10;SdaES0pasiZF0MpFswtnjJk97jGT5jtvvhLTkN16RufZs9/Scar34h45cJCExEo6V92tbCfWBRcE&#10;KYh1e7l9c1vphrV0OnRqJKeRjVGfSOATqWWAjET6XEIhS3wJ6tV86BSRNsB24TJFJ0QiTat9MtJp&#10;85O6Onf1QFkTaS6bP4WsqR+yhM7JT/1LzEFO6xmdf4vuAqXvcBiX5KTcVo8Yzeo49SZ8q395IzQY&#10;PQDiNd2kUNZ1htS8Mx54A4H6LAJjLoARCTpZTBGZLkefPC0D8oBp0ZCDSHEpUaZzyTKVNSMuox/r&#10;jLJmpZufrFm+avGcxbPHzx4bZ01Az7hPrvvuXiFmJtAAVWQX81Ce+zSrv+g7DWvqUIeoiyGP+tZN&#10;Y6Ov3tFQxasrfJDqRJxiNDeXmSmMjpU+ohp56cyZL8AnTOikLQLbIFBgFGoZDLAxkakflY10aVy2&#10;1qkCoqB1v726cu2Kwvi3V5FmxOXMMQ/Fnd6d3TidgTGNYaKJmOgyOkh9Yf0CjGaHqL4ASJB8iRwF&#10;b7YTf8krkKkxmptICdFYtIHUClQxJyY6SfJGSBNWNtg2Npz6K4ERGXCpfBlVQJYya9Gl+zhs/ep1&#10;KxetdAXt+LnPPiEuwVtvZ71IG1iv0ZnRLl26RLpFeeRLeplupUNNATTod0iCKghTJaViWJWRwTGa&#10;kmk2Ln05ZhSiURjz542HcY+nUpqBlwAm+JNxw7usDX/WBuxEDY2oLPVeq2OVLJuaml0d6z4Ic0RW&#10;lJcyM9mwdoXjctFsV9BOHTFj9AMRl/9aVZzhF72zWd/SmcOuXbuGoI8dP0EX0+lwACXQA1tGMBSa&#10;fCEYvlmPQEWkXRPIyKJNMBQ9xqJRqO7WhW9qyzh7eUadyRqMrm9sakFP8GHUaicGsSgigcgTf50z&#10;y9Tkkn1GRFagyNLi9brUTvnDRHPpvEkUtEhz2tPuqh5Dbtxf+dlto9Nsy6YOkj/1LT1Ix9Ff9A7S&#10;gQn4cLVV6kNTR3AkUNEpFn0V+gMpFJoKpSF6GamRsZwyautcXzK4rShctXg2nciEvWDqiAVTnmaq&#10;t2Dy0zQKpo1aOH1M4cyxi2c/SzKjr1cvnV+0ZlnZhtUwAdlwA1ucsETpkypZxyw2tUiLHFTXY5Ej&#10;JY/7/GvNMncCS+YtXzhj6bzJS+Y8u3D66Dnjh8wYff/Up//y+utvxH2Ut91+OjPa1avXTp06/dye&#10;nQQvZOM5oex6pK6+DtRTDLY5rURjmvThy0L9aIJjYs5QBhnLC6ZTMc4Z//issY9Cz5uvHjx//kJ8&#10;yB4aZ/jFl1+9ePC5dauWEhBoi0OUF6+rqiyXpqNTjVQYfdrlZpNrlq9ftWTtioWcCQly2YKpS+ZM&#10;KJzxDEPrvIlPwSKl7LQRf503adgNn1U/pTOjZSzT8fz052eOnzjJmMzgLO2ypKT66ONPvvzqK7vV&#10;uNsqvxeNY339zTcUAZta6kpWL1xeMK1w1jjkjuhha8GUkUvmjC9fvWBTawOFhb5/0is2kOhMrFtL&#10;6BxUltA5qCyhc1BZQuegsoTOQWUJnYPKEjoHlSV0DirLTGf6j5MlNiAM1jL8BhnmeN64MH6R2ECw&#10;y2WjAxF20nluyB8SgQ4sg6/zo/4hfhFZJ50Yf04YHSiWkawudGIJowPCstEU0olp1L22e138OrH+&#10;ZBcm/hPsZPtZ6wx0ysQ/yTZ+ndhtNf2QLoDOeFUmy0qnTLWT4BfEid0C+/6FOuv8oOTJZt3Q6Rt7&#10;Z6d2gAR9ClR4/dihuOvzth7QmVj/t4TOQWUJnYPKekwnA/qlNY8FA32CXgRZ82r9VErZuMd7YvnS&#10;eXXjwuCoCW4BoLZHvHZPpz5ssb0n05VbY75+zg35Q7y2O8tFJ5K33V0/fThem9itNZOT/7lmNstK&#10;py71gRsbxBPrXRMXuS8JYZnp1JspeeLXifUDg0tIyT3wZqBTXCY5sh+aBt5s19+xkE6NsTdweSmx&#10;W2MxQVnE1oVO1T7JGNvPDY5A/KKrdaEzx3aJ9R9DmtlU10mnrvUkE5IBYdmE10lnti0S64emj0LT&#10;7xiJ6aT2yfjnxPqtZZRfTKcqYLUTGxCmaWj8ImUxnRmpTqw/mwqiYMbSSWe3F5AS628GaxcX/Tl+&#10;EVknnflc4U2sXxmsgfhFZJ10JnXQgLNcdCYXaQec6cbK+EVkCZ0D2NLnIwmdA9gSOgeVJXQOKkvo&#10;HFSW0DmoLKFzUFlC56CyhM5BZQmdg8oSOgeVJXQOKkvoHFSW0DmoLKFzUFlC56CyhM5BZYOczuvX&#10;r1+5evXixYvnz184d+782bPffv3NN199/fWZL778/MwXpz8/c+r05+Czz0599PEnJz/6WPj4k08/&#10;ZdWp0/yJbdjyy6++4l3f8P5vz7GrS5cvX716LT5Gf7LBQKf9FBVMvPLq67v37HM/Q9bS2tbeod8A&#10;1A/UbY5+IpVGF+hnO314f7Uf49SvxLE37dD9emNLa2NTc119A1FyK38LK7cNeDqPfHB056490Q/L&#10;bRZb23bs2rN3/74DB/VLZK+88pp+E/TNt95J/dDrYf2eL3j/yAfg8PtHfOgXftlMvw37xptvR7/z&#10;+zY7iX+1O/rRyUMvvPT8wRd27NzzyaefxWdzu20A03ns+An9Ni7MvfTyq3T0W2/D1mGR9MHRY0fZ&#10;4sOTgkZRRlQGUi0DsFLQloK9XTh+AnzIbtkxSw6hX+0maK5d6xdj74Ckk8EN2uAPoB74o1vpXHoZ&#10;RJ3uev/Dkx8B4ykdPovA31jvBSkW473R0FEMrIFalMpZ2U8R3i4bkHTS3Yx7+hFlX4t+FyMj9T4w&#10;agVJTSutzfYZ4e2zy0uDjsvgTLkUn9/ts4FHJwpgaEWdopN+RJyo88gHxyBVvBq16az4rNsaH/4a&#10;7dCHDhSBxlEiKbU8RkKNT/H22cCjE2kanVQojLUIVBr1+lpdn3kp0M4GdpUODqEqyW8A4kmFFSfT&#10;i7+qemM28OiMftn8LXoQOmmwhFF1qBDQIPUI0KCGv5m9MR2iKh1RedwF0crDz+07EJ/lbbIBRicF&#10;JGUkHQeYORid6tCAjHwgeqwB2LPXZs/uWDqE5i0c0RoGzYI4t9s7Bx1gdFJuMNLS+xGdb4lOQFca&#10;qcaHGt7LLtykEK4xqgLCsgEigdq8hTwdn+vtsAFGJzmPWTwjJB0Hlwy81pXqTeBzI9hKa9hbcsPf&#10;udoiz4cGiQhvs8G+/c/fRoEOJDrpJqZ3UCg6aSiPWo/fPIwkvw04iq1MkeeCKQAribZLF7/zJ6Df&#10;f/993Op7G2B0Hjz0In1KdQOdr772hnpQTOQPEeO3WQp2PS+FmDkD8101fBYFXdZgVG+c8y9lT97d&#10;MvM/fv35R1evXruVlxcGEp10DbUG/YU64cDoFBPGkA/9KfgrLyNKMhMm+DxlBCrkBNz12+gSrr1k&#10;503VG4oe/VnpkDvLn/h50WM/f7F22sXvLtwajQ4kOk+dOk0dpIkHrBidsGK0CeLMR261sWRXLNUw&#10;6BC2FHwKO9spsAfWzP3zz0sev7Nt9K9bRt3dOOJXFU/+Yt0jP3uxbjq8+ld3US3axeLXN20DiU5K&#10;GPqLaojpY246DfqTkScYeSzTYbQJcOOWpj+PuQAvq/Hq6+x56Zh/3vDYz7aO/+2Wcb/ZNPY3kAqq&#10;nvolK+sn/J/f2F0HkRjjDcvYvd6wgUQndRAdevzESeiEJ3W3keSR10WFdG4O5rQMACta5gDkZcML&#10;L768qa1xxQM/hs59U+/ZPen3eyf/fsv433Y88+vW0Xc3j7q78qlfFD/+i5Lh//3RV3deunTpB6pO&#10;uglijh47bnRChs9cALFIg6UxapwZ3GgZKS9upzEXAMK0FBj/BfI6oEG9xkFXDv/H+uF3HZh2D4BO&#10;SN0x4Xebx/0GUkHzyLvrht9FcmUQPlg+7vy330DqzSt1wNBJKYE6Ed+x4yegE3rEgZEXIFCk2PKR&#10;D3PAaBNzLOFMS4M+ymYJ4JLD7T9wsKWmqPjxOxEoRD435Z59EXZN/N32Z3+7cawjtX2MA5RXD/1l&#10;2RM/r3z633301q7LV67cTNE0YOj8+ptv6Lj3Dr9//MSHohNKRBVtY1FrfNwAhcCn0KfNXwJYFKz9&#10;/MEXeBcvWa5+6KfIEUbR5c6Jv4NLALvbnv2txl7oVK3ECNww4leIteTJX7/SsuDcufOx2z20AUMn&#10;FNJH1LSoE1JFJ4Aw0elTKGnaBqCTqiyMGnnijyWHU9uosoYBLfo48PwhNSCVv1ZN/WfSJIyiSAoi&#10;SDWwRgOvGIVOh5GOWsS67pGf7lz52KXLlxmBqYSjsimvcXjA0AkN9CxlrdEpnoDfFmIhGiCsK4sw&#10;p2UgvnTCBCPMAGEGWAT7Dhx02P+8Gs/tO7Bty8bVD99p+RJGaUuvtrKTzpF3N438FRoViAMmryee&#10;r4bIK1evxr3QnQ0MOglSdStcMti++56jEz5MfBIiayQvseJ3uvp3z979YPeefTt27tm2Y9fW7TuB&#10;7t7TfX5g0+ZtLNs6NrvbAds2trZvbGltb23rYKlGa1t7+0Z3p5mg7bUfdrtz157tO3aDvc/tB9sq&#10;5sIKnClfBgi4rH/aEUk2pUqqGeZy6vpHf7p92UP534g0MOgkcXZs3Awr8OS42f88lIBde54Dau/c&#10;vddhV9yhtPUnllAIl7xLMmIPMA3fkqOkqcHWaTfSsQWKYAMADcHaWi8oqhRY7IcDcdwVD/6cpAhz&#10;gs+lxlgR6TD8rtphDhAJKp5kPnMnjLbM+n+rPup2SjMw6ESO9BGyU47UwMjLmICMyDj9T1ElxGuy&#10;wf+r3t4dFBM6Mc4TOmk0zfmXtQ//BBUy6WTZNjrmVXNQdOlziSirnvolIy1cUu5ueOxn5FEYfal5&#10;gZJo3CNZbADQyUTbdf2rr78V3eil60FxD6bmi0IgESAy4na0ffzGG4LYEjSqA4nbhxTPsTgZZiy7&#10;WkuX3fcj02IXjHQFrXGJIuESIkHpEHeZEC5XP3gH0bDqwTvyqYb6O50MLzDBmEbvUNwe+eDoO+++&#10;RzfRuawXfz6FfttnIn8YYbTFVkbOfGjQNtgwLuw/4MZb0mHIJZA0U8nS1yVcIs01D/1kxQM/BtC5&#10;r2h43CnZrb/TSSkrkmA0ui/rKOrkpWLfR8Cl4POUDUaeESmSrGHwSQKqznwoJWtpYMvWBX9lwBR/&#10;8TKCDbMqfMQliRZpKmuufugny+//MeJmWfL0/54OyX2Rof/SiS6/++47OhGS6Ot33j189Nhx0anx&#10;04g0Fq0BtI1xlg4jLwBHDOToUwh8qgxQmA6tZ7m5ahl8GItCPMw+/SurYzXMIs3SIU6ajs4H7xCd&#10;YlTT0LiDMll/odMSg4o3lqdOnSbxwJBGWqoh6NRHY6JNRAYwOh2X2TNlQGH6cAptWuagEPjkZQMV&#10;NcvFD/wGzqiDNK2MdelJM8iaKoIYY2Fx6b0/Akvu/ZG6KIf1I3VCIaRS+JAimcwxo4APcckSIqGT&#10;UujNt94Rl6wEGbnskTR9Fg0+iwGdPlXpoJrVREhtlnpX0brVKx7/A3MSBttOLiM64TJ9pGW2qgoI&#10;XYpOoF5Sd2W0fkTnrl17lsydVLRmOVN4OiLu+ldfp8cZaUmc8Ck6fQqBT2pMZ/TGHIxm5FIUCnpp&#10;FBrEUwBRqEktL9Uw6AoGI82ygumrH/tdF3VGRZDo9Eda6ESa1EErH7jDuBxI6iQlVJSXtrS2bd2+&#10;ky6gN63rYQVlRonzGLy+8ebbRl4AcSlAp+3BhxGZI0GKOWv4zKXDZ84H/NlS2LXnuTXLC5eM+d+q&#10;h7lrs7qkJzqtpjVpuilKVNYal4v/+qOvv/mGvsoh0NtP5+UrV776+mt4gsi9z+2ng+hHv/fffudd&#10;dKmPOWmjRdgKiAT5cAmMTp9LIaDzBriEPB/xJdwIuOau4u7Y1VBft7xw9tJn/vOGUf8IkX4RJHVC&#10;J4mTkZY6aMUDP1n2+H+35Mn/ecnI/+eSZ++dO2l4wdQRTXWV2Ri9dXS6vHj58jdnz0IM3U2odmza&#10;0tLa3tDQUFdTtWPnHsYruo9uVaezpP3Gm2/Bor4GRDWkawiQly1rOi678udDuw24NBZFZJ50Qp4G&#10;WC27sJi6Ci8i7Vox4I1ELc66S8H1lRvWrUavK5fMX7pwztKCWYsXzFg2f8qSBdOXLpy9YtHcVUvm&#10;rVlesG5Fweql81YtmrVq4dTF86YsnD4KbGxtiLu1q/UtnQTR2bPfHj9xkh7cuXvvps1bm5pb6urq&#10;a2tqqivLqyrKKstLK0o3lJesx2f6js5lS3U6gyEN5KisyXiLgq0O8onsXTrzIVJLH+l04hHQhXhd&#10;VXYXlnft0bVlXUzW5WV9az/6AvmWlraOppa2xuZWls2ttNsbm1pqamrKSorWrShcOm/SgsnD500c&#10;umz+5LiLu1qf0Hnmiy/pYs61rb2jvqHRkVdVWVVVBXmV5SUVZcWdKN1QUVoEr5An/rSkl2lAHlwi&#10;TejMNtL6RIJ8Uqb2n05nPlyCdBbVMDlqXBWR+gBH5Ik/+zDHnsOgj3E6NrmHMEAqwm1ubQeNUejT&#10;b6Ub1hWtXrqicEbBtFGzxz0665lHFk4fE/d1V+s1OhEiKZDO4iwbGxvramtrqyurK8qcBMuKgVEI&#10;ox6pjs6WlhbrbvUvS4ZZ6ljGWOhEmhppxV82LkG3WZMz9InUMk86rXy1AVYvfS5Fp8HodLqMuAQx&#10;l9sckVCoJ2i44beto9lJs62xqbWuvgFRVlaUo8sNa1esXjp/6bzJ8ycPnznmwRmjHyiYOjLu9652&#10;s3TCIjPFd959Dxkhyu07dlZXVTCQijOhqsKJsrK8k0tkWl1RWlMJymAdP+lo9Xg6l5qfIE27ey8d&#10;Pm0BbM+CcZmNyGxcijmDdOmITLGYzqWIlDT14R1cMrqaNPVMFPc0lPZN0BkNs+Kysba2Dl2Wl24o&#10;2bB2/arFqxbPWTJ34ryJT00fdf/0kfctnjU2JqCr3Sydn372GefqQqytHS1CEuSJP5HqXpYXV1eU&#10;1FSVUfLU11bX19VQ3TU1NjSh4oaGpqYmOkVdry6GHsWHKiAakqZG2nTkUCTw6fSl2VM6QTqXgiMy&#10;WvrJMqQzxWVMZzTMZqGzpbauHmlWoc3SDcXrV0HnysJZi2ePnzvhiekj74XONYVTYgK62o3T+d13&#10;36EhTqixqdlKm2gJnSWR+Jzy4C8mr6m5uZlhtbW1Feo3gvaOTYJ6XH0NPSp/4NKkCZeBNGMKda0g&#10;J51C/lyCgEVgw6zRydIfYH0ubYAVVPtomO3Mml3VCZdRyuygCGpobBadqZF25doVhcsLphfOHDt7&#10;3GPTRvx1+oh7myrXxjR0tRukk1kHDjDTqKurc2VOpMgUhRX1dbXw55PHGXPqgJyvwIxdiqDuFpfo&#10;Uvd3SZq0WaMrQY65iBtrdAuJUsjIZUBnwKIAlz6dvi6BuBSRAZdx+ZMaZoORlq7w6Wxpi+msa2h0&#10;vVpdgzZdEbRm2drlBY7OGWNmPfPwtBF/QZ379+2PmehqN0gnXQxVyC6WY3lxbXU5oygjJ+ud5iL+&#10;fNpwA+CPHBM0CqmvERkqNC4BzZQ034JOMZQPlz6LhnQufSKzcQlyEwlMl0JIZ6oI6hxpIzpBQKeb&#10;ljS31jc0kTihMxprXU1LHcTMpGDaSOqgqcP/jDpPf34mZqKr3Qidly5f5lSaGpuqKxldy5wWm5pQ&#10;YftG97g0qjWRJ+aITQJWfuK2+a+2uklcRmNs/Hig49HTmDQ5UUHrRtQ8BlUB8rQU8hlmxVw6qcYl&#10;6JbOYJhNl2YwRfHpjGeZzW3QiTqpg2CzZP1q6KQOcjPOqSOogyI6/9qbV4XQCuOokiLjKVrUEMq5&#10;csY4gBuOLRyO3PZ7jU5Uh+olbZZ0faDLqAKKJyfKmvlzaTAujU4j0k7AELBoSOfST5lGpOATadIU&#10;l6JTQ5To1CzFp1NlLXSm6qBi6FQdtGTuhPmTh0EkdJI+YybSrMd0Is1t23c0Nbe6QTV6DB4sctKc&#10;Ou7hv3qH/lI/xp0rbXlwf4oKGXrc5/J49Fgt41JZ0xjKDfFnMBYDLo1Cg8+fIWO+NCIDLo3IgMts&#10;dOrSQTZ1ullKZQV1UPG6VetWFK4onEFZO2/CkyROp86R98VkpFmP6WQw3BTNfCVHtIhXeI7/dBmd&#10;SLdCEoAGA4LOjrdJkPCnJ3RJmrxOSdN9Pd2xpWUadERr+0in0xq56VTtIzpZdnLpMQqFPqOwaKRm&#10;o1MjralTdNKTuhIkLgGTTqkzVdYuXL5wRuGMZ+aMHwKXYMGUp2My0qxndDJkkx6UAzSc0hd0HF0p&#10;/kQPkgKQIVA3ZUP0V/dZpnSpx3NBrV03YJ/ZiASizRo+MkqTs82HSxOl0EmnJ00Af6IzPWUancZl&#10;kDh9daYu7OkKrbuG4M9S1ixbsGzB1IXTR8165pEpbqT9S1PFmpiPNOsZnd9//z3u4QBL+oV+NAoh&#10;BgLgBiAsH3BjDWvbGjxEnHoqni4a8FJMs3MJ3fgLEFAo+CwakUJuIgVjERiRObgEGYnMLU1LnI7O&#10;6BoCuSudTmYpurxXMHXEzKisJXHu37Ux5iPNekbnuXPn6UQCn14Ti/S7EQMNAkMlQGQpuM9DUsvO&#10;Z3AJO3fuqq0qYz/oUhcN2Btcsn9HZPYxNkDAoiEjlwGFBp/LjHRCoeCz6CMjnUgzYx1k6rRZiqOz&#10;rk50ust7q5e5y3tzqIOGkzJd4hzx1zffeivmI816Ruc3Z89qAKSvfSJhJUVY50PvlAXtpQ9tKWzf&#10;to3pVeplPMyaNAMWAcxpaSC8gqFVgEIt8+EyGGNDIj06pchggDUiHZfR5MTotGHWuPTVqdyZTqeb&#10;pcRXa2f7dRDL8+cvxHykWc/o/OjjT2ARKsVlisiYJPjLCGVEH8YraGttgU4a7Ip9iktdnvVZFIw/&#10;49LnTxB/Bp/IjFxCXnq+BKZIg4gU8uQygzSzlrXuY053wdZdQ6jWpBM6KWujOuhxEqdKoZiMTNYz&#10;OmFOPa6hVaIUK0aVqlM1VN2kGuGDfXkXO2yor6+rKvW51ACQTqdRCNLl6FPoIweRIEfhI4hIE6Vg&#10;0jQWYy67EhnQKS6DxCk64yt8TbE6q6trNOlklrKsYFrBNOqgh6cM+xNczh73WExGJusZnZQ5EMmS&#10;fj/50cffffed1l+/fp0q6crVq6whv546/bn3wF9jNLNGOfXqsvU2xsYTza4p0ycyN4tizhrZWATp&#10;o6txCX9GJIC/9GQp/tQwFn0ufVEGXPp0qqxNXbBta2hs1iUhTTqjOmgSM5MZo++fMvSP0LlkXub7&#10;EGQ9o5MeR0NR+eqeIgtJX3399YUL7oco4PJSZBcvXjx79tvTn5/5+JNPxSIZVEnUGgbUWVlZVVmy&#10;hn1m06UR2aMEKQQUGuBSMAoNjkLv1hDRKQolShEp+ENrwKU10un0panE2UxZy0iLRYNtVWVlVNa6&#10;T62pg+ZNcteDpM6tHZnvEpL1VJ1MFtXv7tFpYtdgla0q2PyAOqsri1eyK/ZJyvR1aUT6/BlEYTqL&#10;sGUNHyLPF2UGIj1FirxAlKCTS5/I1EdgolDonGh25ZLE6dNpk86G6AqfLgmVFq/X1VrqoDnjh8Cl&#10;6Pzww1xP5OwZnaiHwdDuoqPBGiBqhUi7MXyyMwJGa6sra8rXw6WvSyMSpBeuRmQ6nQGFhoBFn0uf&#10;RREpLv3a1SjMQKSXKY1IKdIXpeBLU3TaSKtJZ3TBttbRmbo/SJ+Lic4Zox7oza8cwR90akj0GI2f&#10;igfgtUeAz9rq8obqcl+XPpeiMxuX8BfQCQIiBZ/LjERqaGUJeYEiuyXSWBSRRqfpEhZ9LmnE0mzf&#10;pJFWidPVQalrCK4OWrmIOmjB1JEzRj9A4qSynfvskJiJLNZTdbrpJjREpLorrj6jWm9U5QCbCQy2&#10;9bVVzFXYSUZpptOZzmi3XIJ0LjPSKaSzGBPpfdplCLjsoshoCXnAZiamy1Ca0W0lKmvdhynrV61d&#10;XkAdNH/ycMZYR+ewP1WsKYiZyGI9LoWA+BCd0CA6U3Bjr0jV0oco9EGtVF9bTR/xLuhMZzQgUugp&#10;ndnypXFpRBqXPp1BvZObyy50pgZY6dLoDLiESI207raS1B1funtvyZxn5z77hLiE1JdffiVmIov1&#10;jE6yHRzQ9VBo460EqjUerxmhx1YKbg3zGUfn7r3sVnsQnemM+tRm5FLMpTNqRAZ0+h9bpnPp0+kY&#10;9eg0RqHQGDUuM9IpLn06GWZTI63R2WIjrauD1ixfWTircMYzs555ZPJT/6LcaV+bzGY9o5O5pvgj&#10;z6mRDp9pCLN2RjCNaW6o6+jo4F1RoETXadOGXCPS5zKgM51IQzqXjs4Ul/4wm5HRdCIDOqlg7TJe&#10;QGc2acaX3VN0AknT0VlepsS5vGB6wbRU4oTOnNeDZD2jkwmlOppuZen6nfol+hRaCNjqFgy20Flf&#10;W8l7NRrDa8CozyXw6QwYDVgUMo60xiXIzWVuOn104bIrnX7i9Ol00804a3a5tzaVON190tOe/ouj&#10;c+gfqW9jGrJbz+i8dOkSHapuovvoTXUx1YoIEMHi1V9mA+psrKuuKlvPGy2/sl67Ep1+KWRHDIgE&#10;xl+AdC7zpNMYdURmuhJrjHa5wu5xKTpNmj6jcCk6/ZrWu4CwXB+kzJ3whIZZUL5qfkxDdusZnX+L&#10;niPC6NTZI9EcDgXQoepoeh9Ag3W9FGxw4ku1jx0/UVNZWr5hJW9XzQzIrO6vec844SwbnSbNjFzC&#10;H76okZFIx2WWOkhEAhGZg04xKiLFpdHJYJu68h5PUVBnyYa1zDhJnItmjZ099hEnTSrbYX/avnVT&#10;TEN26xmd2MWLF6EQ//ETbzXddp0S9ZR60HpT3Q3U+1KbZKcldXJtbe3WrdsYY99LfdIpRh3r0WYZ&#10;ubQ9AzucQeeQzmXG8se/XOAT6bj0iMzIpU9nDi4DOlm2Rb/pmhps3Qcp0KmbMfW52IrCGQunj5o5&#10;5kGNtFOG/atdIc9hPaaT4ur052foDrknP7vwqv6Kuk+9CayjYcK4YQkZMAqL+ojGGIVOG3K1vb0r&#10;Hy7tuIKIdMvo3Kz28YmM+UOLQoo8a/gUCn75k5FOpUyfSxGpJeqUNHVtz2ac8QcpC6YWTB0xfcS9&#10;EIk0aXRb1mI9plN2/vwFxkO6A29xzDyXZOkd/uRLwbVT7PrdDUPvRJ/SHIk+uxajrPEZRcQacgMu&#10;AxZBIEoQi9JOIyVKYzEkMk2L8k7kicXMFHYl0tel0SkKgRqMtFFNC52aotSSOJmjxDNO9wWjoe4C&#10;QjTSLpuf+Uspgd0gnbIzX3wpUn3PBfWIekrsShOd8o0+hIKV6MPT+H4UGqgTKI/akOurMwedxmIn&#10;kSkuxaIRGVPYlTlBnIm2QH8g4I81bKPNAi7TLwMZnZqfqAhCmnUNjbV19Rpp7cr7olnj3JX3odEU&#10;ZdifXnkh87cYArspOmVXr1774OgxOtrnVd2hl+ovn10t6Vy6G9r0QU3Eov1emPsMjj+RU60s8umE&#10;vIDRDKKMuLShVVzqHIDPop2w0ElYiiEjCQRtAfK0hkbGMdbRGU1OOumMR9qW2jr3Vc7oPukNGmnt&#10;GynikvE295V3s16gU0bR+8WXXzHNoGfpLOsjG6PUcVKDRjZ1K2+BNkP0mYy7Z9OuJopRDbk+nT6M&#10;yIxcEmcSJbARVWdo+vP58ynJBm2gLTNu73MJAmkG000rgvQZJ0NrfOUdLp1Au7+AIOs1On27dPny&#10;Z5+dYuSk3+lTo9YgasUuVJEj4Yyh1ecVGKOWREVnQKR0CYVa+qOrsRgosnOEjCiUqvze13RCDVsa&#10;go1zQPsBJs2IS3cZyC7S2jC7Ye3KdSsXRV/lfHbepGHTRvxVgy1VRdyz3Vmf0GlGMcbEBmphBSbo&#10;ZetTkcqSIVTzFnglU0a8usu5RiqwsoiNA3XaGCtRis5AlDqoHdfXolRlXY+GUA+QjEQATABjlLdA&#10;v9oZhSjELDIhieYkQLqEyKamZmYm7qkRtfVV1dVwCZkMs2TNtcsLlhVMs3veoZNl3Jt5WN/SGdi1&#10;a9e+OXv25EcfU/xADOMhfa1yFIbg26iFV0nWhmIITheo6dIXJUuIlDSDobVzXI2ItH4Xeepr6Yas&#10;1tTc4rq+xV24YYIodo1UEWk7MVKlQsefN7pq59F19ubGxqamxiZ/jHUpM7qlFi6jbxdNKpg20hJn&#10;tx+K+XZL6fSNXHv5ypVvvz0n9biK98BB6DFenV4jXk2pLommBCo6O7lMidKIDLj0h1ZTpIjU0Je6&#10;Al5blTL6mpdMB+vQUVOreBVVRqEPrXSKTGlRLAoWKO5AdfURl9Kl47JozXIqIApaiqDFs8ZF93q5&#10;e96h86uvv467LA+7bXSaQVJLWwfdQUcjIDiAGBiSZCGPCkj5VZ+38FJ02hgrUQoi0o2uKS7ZJ1wG&#10;REo09C/zd2grLyuJx7oVhWtXFKAShxUL169aTEcXr1tVVlJE10OAI7e+oaW1HfGxH+0QKPtq5xpj&#10;U4qMPvxyRLbEhY+eexB9fVNX23VccYk0GWndIy1G3EvuLF7Z/XVa324znWj0woULlADMnXGPzsJ/&#10;uoOuhwMogSHYgjYoFK8IVHQiZXGpHGkUokUNraZI+lodTS9LKHQrHeouduu7zQumLpkzgblBwdQR&#10;8ycPX+DwNLXlwumj6VymgEzqSWn0OBoqXreyorSIIGAnnC20GbV+uCDQiE73QSaKROGoHFE64UeV&#10;D6LEcSKGE1i5aLY7h7kTF80aizRnjnlo+sh7SZ/0T9xT+dntV6dvp05/Tu+vWjqPet1JoaER4YoM&#10;J69o2g5tNq4ClTldahyvUiUyNKI6FptaUQY9iRD18AiGNchjWJs89I9L5k4mUJhrxaeSyb7+5huy&#10;PiPwolnjkdGqJfM2rFlCRQo9tTU1RIkGWA6nI0qXVr6mFCkiV7gvLCydR7J0D26bO5G4IYDmTRw6&#10;c8zD00fdzyylp1xi/YtOMzw5f/7CkfcPN9TXEsKMeCiJfqRfoCRKZs2UJ/QabEE2cENcl8lAu2Up&#10;N5amns6jb6XPGvvI7Gef3NRc9cmnn169mu+vlATGuHL8xIna6vJVS+bDCrUMgVJZXgptHJRRmX+c&#10;sy4RcP4M2mzDVISRnDNB7pzM4tnjGQMYDOZOeHL22EepgKY+/ZcXD+yOj9FD66d0yvzwZMKDerZv&#10;bm+sLtmwxn2vatWSuQxTjH5ReltZUrSmZP2qCKuJ/aLVS9YsW8A2xH7hzLGosGDa6A3L53Q0VjFx&#10;infaq/bRx59s39xWW7Z25aI5KwpnunNbuSjGisJgRF04fZR7uh4Ujnts1jOPzBj1wPSR9xUtmbZ7&#10;5/Z4dzdk/ZrOfAxtUft9+tlnDIOam6qAIsseO37i1KnTxAGbERl+cPS6pe+cuv3Dkx+R+WtKVq5e&#10;7KYfC6ePWTBlxLxJw+ZNGs7QuqZwWmPFWs4222NIbsAGPJ2J+ZbQOagsoXNQWULnoLKEzkFlCZ2D&#10;yhI6B5UldA4qS+gcVJbQOagsoXNQWULnoLKEzkFlCZ2DyhI6B5UldA4qS+gcVJbQOagsF51XNy5U&#10;O7GBYudH/UNWOi8u6sG3IxLrDwZrWekM/pBY/7eEzkFlUHZh4j/FLyKL6bxaPzWhc2DZ3y58CWVB&#10;xRPTifG3S2tyPXk8sX5lkJWuwC50JgIdQJaRr046Nd5eP3Yofp1YPzZogiwoi1+nrJNOLCPhifVD&#10;y8ZUFzo1HH//Ql38OrF+aRpH06WJdaETy0Z7Yv3EVNBm4yik8/rpwwmj/dZyc4mFdGJMZXjDuSF/&#10;iF8n1j9M5Q9AcvGqNMtAJ6YkmiMKErvFdnHRn8UIAo1XZbLMdGLXdq/T+y+XjY5XJXY7zIjIZ7zM&#10;SidmIzVILhjderMxEkBqvDan5aJTdv3NrbZTcH7UP1AiszK36hO7AaNXGQv93gZ5Einrnk4zP1gS&#10;9DVuLMf1gM7ACKUEvYu4Z2/CbpzOxPqhJXQOKkvoTCyxfmq3R5xBBZAgQb9FHLK3w/pKnNdPH766&#10;caFdZ0yQYDDhwsR/IrxzfBLSK9Zr4mSMyX3NCH/YQFcHb++AlFhi+djfLnypWEWHl8tGfzfrP50b&#10;8ocgqgXWE9i9fs37psTJyKEvMAW4NeNKYondRkOKBLm+8eWDNb2Ve25EnNePHUJ+/gn10ciRWGID&#10;xRBkIFTy1k0qomfiDD5W7cVBIrHEBoeRuvzql/YNf6ckX3EG88ke3eqQWGI/NCNn+jM+Ks0byKLd&#10;i9NuCAQ3MwwkltgPzRCkPwHM+HWiHNaNOP1dJ9kyscRuwJj6mYiYCcZr87Cs4rye+gKZ9phc7Eks&#10;sZsxu1xE+ZmnmjKL01cms814bWKJJXYT5s9C8/mgMYM4E2UmllgfmemT/Bmvym4ZxGn5lx3FqxJL&#10;LLFeMtNXt4+lDcV5NXqyhZDMMxNLrNfNr0xzX2QNxWlv6+ll38QSSyxPs5t5che3XcTpf6QZr0os&#10;scT6wExo1KrxqjTrIk6brSazzcQS61Oz5Hmh68P7fesiTpKs3pDUtIkl1qfm35mQ7a67LuLs3Dq5&#10;nT2xxPrYTG7ZLgsl4kwssdtjNovMVqgm4kwssdtjiTgTS6yfWiLOxBLrp5aIM7HE+qkl4kwssX5q&#10;iTgTS6yfWiLOxBLrp5aIM7HE+qkl4kwssX5qiTgTS6yfWiLOxBLrp5aIM7HE+qkl4kwssX5qiTgT&#10;S6yfWiLOxBLrp5aIM7HE+qkl4kwssX5qiTgHhl2/fv3ChQtffPnVx598+sHRY++8+94bb771yiuv&#10;HTz04r4DB5/bd2DP3v07d+/duWsP2LFzz/Ydu8HW7Tu37dgFaGzZtmPL1h0sN23eBjZu3go6Nrkl&#10;Lzdv2S5oZfvGLW0dmw16i97FX7WB3qulwNs5xOYt7G3rli3bwNatMXbs3LV7z969e/dxtodeeOm1&#10;19888sFR3IndSyyTJeK8zfa3v/3t8pUr35w9+/mZL46fOInetu/Y1d6xqbm1HbS0bWxr34Q8EAPR&#10;jzycwLbukOqQHzp0gty9d9ee57QECBW5ApSwP4UDzx96/uALiBltCC+8+LLw4kuvBHjp5VcBDduA&#10;pb1RYG/aLaCxb//zHHHvc/sFzkGnFGOXGy80UjBAIGNJva6unjX4fu3aNboi7pTEIkvEeRuMNHjq&#10;9Odvvf0uIetSU/umOO1s24HYdu/ZR5QT7kQ/qnjl1dfBq6+RKd/hLW+/8y5p8513D4P3Dr9/+P0j&#10;pKAjHxwjnYKjx46DY8dPHD/xYVeczI0PT34knPhQazrfG+0tXknboMMFawycksAZGjhhwJnjBcAd&#10;nCKLInUE/O235+IOSiyyRJy3wpQTWH79zTfvvvc+qYbcQqohKEmVr7/x5htvvk2Yojr+mtKbEAog&#10;Eoyk4hR18qOPP/r4kxygDLZGDtgG2jg3OKiJWUDSauisrJ1CF1UbbChhibP0Bu/y8yejWNz6QVoi&#10;zltkly5dImOQAMmA6DBQ4/tHPvCznx/BQBlMgW6hD5CEVIFaBPuTrQG+nPz1GaF9dgtfeAG8bdzL&#10;wJd02BvpAfqHNd9//z099gNXJpaI81bY2bPfEnYvR0mSWs6AMinz/Dxp+syo0gCeQoQMSsgmj2zb&#10;3zx08rmBp5lwlD/RRYxi5E8/hf4wLRFnnxs5k9qVmo1ZFlJEkPyv6RZreGnJU0gL2TCy+wK5j+Kf&#10;TCYctZOPzj8ea/yVATT/ZKmGgT/xRubYtMmcP3B9JuLsW7t27RoV7AsvvkzA6RIOSykT0NAFHqVQ&#10;oHgFFscW6yl0UUX2l8HGeukQ7NnaLHVcfxs7n3wgF9KhAUht3Be0EtgardRmL770yunPz6i+/cFa&#10;Is4+NAZ+ZnFUs2ROpKhARI3IlfIWqLgF/E1QvCpAsyFQQvBSirKXNwb/NNTOBikqWGPuZIM57kPj&#10;lHZIe+v2nfRe3JU/SEvE2Yf27bfnpEwmnAQcgZ5NnKm4jEMzByQYaSZdOfanbDDlBOsNqdMwuPMJ&#10;1qjBOQtyQWvMo/yhCsLgZuVRb7BkLnDu3Pm4N394loizD+3U6c8R50svv0r8kdCQDTGn+Hvt9Tdf&#10;f+NNK24NinsPqvf8drBGDf+vwRp7mQFSVw745yboXcHKG4Z6IBqtYmil/kpxiz5/sPcnJOLsK7t6&#10;9RryQ5lKm0zkEKfCWuIECk2LRQOboQF/jb2UqNIVorewNPh/7XX4p+2fv9b7SKnOVQo0Uiv18q3o&#10;M94MDTpNg9fBQy9+ePKjH+bHKok4+8QY6T8/8wWBReYk1JAm4kSiaEaRBxCnopYQtOC+vZBy/HY2&#10;cNppCITna7ILUJ3GpoywzgFsTHtz/fqN0/9p+/z/13s7158/c/T8+Qt0L3LFSKrpeZU1cWuAWyLO&#10;PjHC5cgHx1548WUyJwlNn0bQIOgVcClxxvFqQS9h9Dps/z5S4pGK0hGfW/BS0mIZQHKyP9lLH3I8&#10;HbpFUXcp+tC7Xnn11Y3rJxY/8evix+/c8NjPwNqHf1I+7O+eLxlx/OWNX35yBJXS4WaD5hpvIs7e&#10;N+KD0Z3YYspEmFLNRuI8mo84DaYoE5gP2ywbuqqrZ5C60l9KKoCX1vYhv+SavfRV59qvvNb5Mrpa&#10;lg7/T9rVoRdeXDvryaX3/wx9lg65s3roL+uf/lXzyLvrht9V+dQvyp+8u+Lp/7p23H/YveqxT9/Y&#10;dOHrz6RPiBAj6ZbjT/3HEnH2iR0/8aH7bNPVtG8jy6PHjlPZSpxEtkKTmEtpIC4IbwampdyQ0hTx&#10;eUKnGqzpEUxp+YCJgC5xCzocXbRr16559/5+yb0/Qp+1w+7aOPY3oOOZX4OWUXc3jPgVcq0ffhe6&#10;LR3y8w2P/7J8xL+vm/h/ea1l7vWrFy9fuYIarQwWR74++6dWE3H2vp07d57wshsPUCY4/P4RxEmQ&#10;WXDTSIkTKNFlVqm3TZcKMxtyKzDHn+zEgjWW6+yliSdG+pobhcRp+lRDy5p1CwofuGfNQz9Bgduf&#10;/e2eyb/fOfF3YNfE320Z95vN42Ktto3+dfuYXzeNdHKtGXZX2RM/L3rUFcMVo/+Hl2qnnnix+eyX&#10;p1EjRoKNpq799FakRJy9b6c/P0NBq+u0JMzjJ05KnKRNpBVowNOnwVdg94I0seVQnQ8dPR2hAlPy&#10;6F2Y9gR6KXhJ16n39CfecuD5QwcPvcggdfD5g7WLRyx/iNx4JyLcP/WeA9Pu2TflHlT63JR79k7+&#10;PUC0AK1uGvubLeN/i0rJq40jfgXQKikXYZc/8XNmrcVP/Kp95v/t1Y4VX316FHEi0Zi/THZb1JuI&#10;s5cNjtHhoRdeIrYQFbNNSlxPnG7mJhlIKr7M8kFuKfrqyg1fMIJbeUMJ0FdXRkhyNCS8fEDdIfBe&#10;nRVtenX3nr2VBU+tfeQXFU/+Qjlz96Tfo08D+mQN2DHhd2BbSqiWVFtH39086m7yqpNrVAYzayWv&#10;Fj91T/mov3++bs7XH7996cI5eCSvuvQayZLllatXcwu41y0RZy8bFBJDrqZ95TXqWGSJOpGoxClF&#10;SR6SE2sC+WUEm2VUI/D3prYPDQQuvg2ButLX5AQa89vpkBSBUh+wttYHMB0K9J6PffufJ23qcNp+&#10;7959RU///bpHforA0B4SRYQsESQpFHFKpbxEukAbSKI2UyWjolKAXEHzSDdrVV5lyrr+0Z+WPPX7&#10;7Yv+9d3ta86d/UqaVA0slm+NJeLsZTv50cfEk8b7qKb9kLI2EKdUpAaQ8IAvRftrNkh7wcusCrxp&#10;SGYA1wRTl49AaVojmWmNqc7gPznFwEqBNsfijbSfP/iC9tBWs3790P9u9UM/QZ9bx/+W2SagQUHL&#10;EsUqbUq0kih/4iV/RaV2JQmJKpfqJRkVlTpEqZUyGK2Sot18dfi/3Vh47wcvdEBxoFLaGCuxeFUv&#10;WSLO3jRIopTdd+AgQYlUjnxwNBLnh+niDGDiVCN9M+lQChSkGdfoiSBNY8DWmN78v/ryk65A8BKd&#10;+O1sMJmpkQ16HFE67ElFQI9uYeOW1RNWPPhLZIO6SIkAfSo3Ij8BlQLJUpCSrco1faJGpqZOnBFQ&#10;plRKOlX1S6PqqV+WPH5n0eN3VTzzf3xn+7qL579FjZcuXRL1ughMAOhlr1gizt60ixcvEjoa4N98&#10;6x0KWj0QgOJW9+4hP1MaMCmmq1EwKcYi9GSWUY2+uiQwH760fPEIUggn70PacM/viiCdxC/3P58N&#10;esDX7j37gHvMV/RMQLBjZ/xkQD3pa+v2nYJ7MuA299QyNRyi55h1QfSAJd67c/deGpzw5sbidU/9&#10;e0pQUpwkapJLh2VLA7IUNAt1iHImS11AQqIAWZpE64bfVTPMoeyJn1NXU/ruW/fkt198cvWqUybz&#10;UvucplcsEWfvGMRcunwZ7W3ctJkwem7fAbSBPnWPK+tRF2skAwW9oND3XxLcvN0P7vgxdqngVlhz&#10;FD+sBb8tSAY+tBNgmmHnOgrguEBP0HPP75PeUmq0s7LNgm18j6R2IK81NNgwoQZ9Eo8sUfKPx6BX&#10;X2e0so+RNHKxDduzH0YWzpMj8t7n9uwqn/QfVz34k6JHf4aEAvnlgDTpyxIdSpDsx31kKgy/S2A6&#10;CpAl+tQ1pNIh7nYljrv+sbt3LX+AnOknT11G8hs3YIk4e8fg4PTnZ1CdopDQVPgKBFOsh917iWyL&#10;aQUx77IIFpTcgB/Q6SA6O4M7QBTiDsF6kJIBsPxsazJCm3W7sfbcMwTnlg9efR2v6TqOSOfs3r5p&#10;zZB/t/z+Hxc/7j5fQW+WEnNApazJslONniYtTwIECahskSVgIipxkj8FJsDblz545eJ5zTw1C70Z&#10;ZWKJOHvHPv7kUwRGuBC+hA6D/TvuuyPu25vKnISU5GQRBiys0yEZqJFxS+3B1CIEf3WwI6Yj2r5z&#10;G720v/YNNKDkCXpMw5MNUqzEZb3UOEi3721YtvLBn6584A6SW2cyzA9dUmVXTQZqFMqf+HnpkJ8z&#10;+ZQy0eTqB++IGw/9pPSp31y+4OaiQf68MUvEebNGMcPckijR1JH4i5R5+P3oMR/vvvc+4qQ8cxqz&#10;GE0Tmy9FWxm89Nudu7pV8DXjQzlcsvFXSj83AKsaskHbaCl97tmxsWra/7b03h8hGPTWmRVzI5pb&#10;BrJU7Wp5UuKUJk2Wuv8eQa592ClzxQM/BqsevENYev9PP3mtw67cJmXtrTbr8ctXriA/4gPBKD3S&#10;IGceiR4kd+SDY/qCdRdxRukuB0yBIHhp6Ex3fQNfaRmBy8BE2K0aTVrpsGI+T6S/kXnBvq11pWP+&#10;EZEgofi6Tg5EV2I7c2ZqYqmcKWUqYVrOlDIpZX1xrnnoJ6iRihqYRMmfHXP++cqlC4THlatXTaU3&#10;YIk4e2xWsZz54ktTCypygnn1dfKkS5rRQ+v8zGlb5iNOa+RAIKeeIhBbDiAt5UZfbAGQSvAyXULB&#10;yxzQZaSMCLYUOCJz+LZVo5c/cCepDIGZAmMEL/2cGYkTWQbKlCaFMk+ZyBKsf9Qpk2NRS6PMZff9&#10;SJBKVz505+HdJQoSRcuNWSLOTqMrsW6HOjb47LNTxBnxitLQiYRExGuqScI8Gt3sjjipb62sNbCZ&#10;/zIdpsAcuLHkGQgvHdlEqPV4rZdSmjXUDjSTG77erJ0//J3gl7uAvHv32qH/B+RBTlNWRIHIUh9g&#10;8lLo1KSnzKCa9cVJzozE2Zkzix7tnG2aOCmqBV4uufdHLXP+M6GiiFLY3IAl4uxidGXGoU5dfPXq&#10;tVOnP9cHBsSx5UBNNRHM25prpp4KTRut6oKQCU/b+y/Twa60zIgbkyXwRegjd1b0IRGqIUgk1ugW&#10;pq6bBKWsrnIDGCFzcg4tdeXLxv9x6SN/h5xIj3bLe/gBiY+uylTa9MWptIkylTbdZyePRrPNqKYl&#10;TypnBuKsHPd/Utgocm7MEnFmsC++/Gpze/PWjS3bNm9sa26origpLytpaWnduWsPsnQJk1hPXSl1&#10;aoleIkJmmPr2ZjThjB8a9EbqmygmPMRpH99lhHYbINZYcIm1J+iRIE1+fhsEYssIk9BNQgqkzwW9&#10;9FdaG++QKPlz246d69auKZz46Mon/vuKJ3+JLBFnDmX61ayUabJM5UyXNsmZftrUbFNp02TpY/1T&#10;/w2BdDPKxBJxdjHS5smPPi7bsGb9qsUlRWuqqyobm5o3bd62c/deIoCwI1JdoEfaQEVqEOsoUE/x&#10;Ohb9JIHEqYcGBTVtnvBlKbhjCV0llwO+GjPCpBjAV6MPX4E+EJKWPYXJ7Aagux0E/yVk1ddWLyuY&#10;WTDx8RUj/9fyYb9zn6+MvBspIkgn1KjhlqmaNmPCBHYdyFemxKnrtL44SZhAWXT9o7/QnX3JBaHe&#10;Mca57777buv2nS1tGzdv2b59x25GYsZjAojIixNmWvSzlDJVzVraDGpa1OVrLwd8QfrokSwNvhRB&#10;7oQZSNGH6TBAILYeIbcyTWzdAo7iu5SiG5V4797n9m/bsaujo6OmYsOKwpnzpz2zYPwDa0f8Y9Xw&#10;v0OHKJOMiiZ1HcjEaQlTsILW0qafOZU2JU40ufivP1py3x1L7vvpovvvXvrwPUse/rvVS+fX11a9&#10;9MLBTz/77OxZ9+EnMdaj60M/IHGivWvXrjGe6ZdqP/vs1IkPTyIqxENcwvGuPc/ptk93d1jEseKP&#10;0CSmiewg7p1cX6U4dTNN1Igmpc8j0Y9S6jqt1bTAV2A2mBR9xLLsec60hqHbahb4mhRMiukI9JYb&#10;qNHaJsJ0+MITnPyCl6bG6G5Ha+vGwz1797PZjp17oJIRtrWto66mqmTdihWFswpmT1owbdTyifeu&#10;efY/rx77H9c/878Wj/lfSkb9h5KRf1867A8lQ/9dydB/W/zUf7XhyXuKnrhn/RP/1bon/m7dk//1&#10;uif/m/VD//3a4X+/5ul/XDXyn1aM+n8se+afl479/y6e8MDiqUMXzRi5cMYzC2aMXzBzYuHMcYtm&#10;P1swc/z8KaMKpjw9b8KTc599Yt7EoetXFPT0B0gHiTgR3uUrV3D+zBdfUpeiEIRBIMIiE0XSYHvH&#10;ppbW9qbm1oaGxvr6hrq6+tqaGqrW6sryqooyUFFWXFdbC5cKIMJOcUmwOhF2jXgFMVqiZFU1a2kT&#10;Zeoire4NcteKcn52Ivn57XTo6D2CqdHaOWRpIgzgi9CHCSwfWHqkbfLzYRuY9gLEwku1kaKpkYbu&#10;hUSNiNCgl7pZ0gC5BAOD75at7rf33Y/nd2xqbmltamyqr4/joaqivKK8tLy0uLykqKx4femGtcxu&#10;AA3AyvLSDfy1sqK8KjIXQryrivfxrg0l61cXrVm+dsXCVUvmLps/ZfHs8QVTR86fPHzBlKcXTB2x&#10;YWXB6c/PKGLzsYEkTinw3LnzKJCkR8aDHvp64+atDI2NzS2NjU0NDQ10c201XVaREl4pqCx3QIEx&#10;SjfEKIOG9VG7aNPmLUQeQamQJZotxA0KcSIe1aE9MmTXeWb82aaUmU9BK/lZIyNMcnkiOGdBZ55R&#10;or4gDSZFH77q8ofpMB2Sn9/2IQX6kBoD+AqUCKVDg25sBlRGGUEUOdFG34ZhKAcEFUDAQvvGLW0d&#10;m6P2lvaNm9s7Nra0tDa7kGuuq2+sra1DroizeP2qotVLVy2Zt2zB1EJy6eThc58dMnvsI7PHPjpn&#10;/JDCmWOPHz8WR3Me1q/FiRS/+vprdIgS4ICOa2vf1NjUTKfU19cx0CE/IZJfidCpQB+mxhBFWtbV&#10;1hANxK7gB7Q1CFmWZEISpjKmSlkBZXadarqC1pdfAK3UX7MhUF0+0JkbdObpkAL9to9Ak0IguW5h&#10;CswIX4SGoF41+FL0kS5LsiVqlDgDTSK/rfattEiE5M9AhP4agq2lbWNTS1tTS3tjc6vQEKmxrq6u&#10;hkxbXaOcWVZS5GS5ZpnLmYvnLCuYtmTOBLIlBe3MMQ/PGP3AzDEPzhzzEFn06NEjcXDnYf1LnEwI&#10;KUoJWSKGOCP6YaupuYWCUyWoSTGVD2NBpiMUZ1lx2kqnycoyxEnmdGmTOLb41tIim9DUKXFuborp&#10;EqYTJAnz+ImTdnk2ulkvvuuAASVQWrdSBF0mlrR7Ps/0wTnnFmcAidAahkB13YJKVQgECXwppq9J&#10;F2egRsHU6FezccKMxGnKtNyoL9DFyuwqTnRIYhQQZGv7RuAmQcgSQTbFkCxJkpIlqVKyLNmwtnjd&#10;qvWrl61bUUjOXL5wxtJ5k0ib8yYNmz3uMZQ5feR900fdP2P0g4jz+PHjcaznYbdZnN9///03Z88S&#10;1kQAPUtYu3r1jTe3bdvK4FRZXlaVEqQ0icAiWbpiNdX2GiiwrLiqPEK0phpUlvHemqoKat26mqr6&#10;2mqHuhqhob6usaGeJZT7SlBkK0xZ8lJ1rO4ykCwNpsxUNfs2G+cjRR890qFBIvTbAppUwxekD6kR&#10;WNuk6AOladktkKKWGTUJfBEanBozaVLwBQmQIqBhgswoy2zKDNKmnzMDZYIoYbY1NrdFymxxsqyr&#10;DxImdWzphnWaZ65ftXjt8oKVi2ZT0JI2F04fPW/Ck7Oeedgpc8S9LFHp8rnPfvbZqTj087DbIM7r&#10;16+rXiW9QAA9pb6ow3k3K48zZCS5EtQViy0N1RUlNZVlNVUIrxzh1dc64Ulshiamoc6aAcUwYKrg&#10;o7WtHTCRIEb9iFfIaiXKierYbLLszJmIky1tqpkN6DB9jR29R5AC/baQLWECSdEgEfptAaX57fwR&#10;aBL4arSXsQLzU2ZwvUf61EpkqaXTZyZxqpoN0mZQ0Dpldmw2ZTa3dnQVp0ubiDOVNquVNt0VoCht&#10;Ms9cG6XNFYUzSZuLZo1dMHXEnPGPu7Q54t5pkThJnhVrF168eDGWQR52G8R59NhxQoRxjk5BLI2N&#10;VPD1bgIZXzt1GS/Oe17adBd4qirYDP1axmtsaGhqbIjkh/gQnlNba6vTW1v7RoDsHJjBb9wiGgQR&#10;Y9xApB/unB4R6apc90mJfi4y/rAkXZlIlumn5pm+MtMVCOwo+isNt1T52nN9cqp+22A6DCAFBjAF&#10;piNQXW74aswI02cXZXpqBOnXewJZCpKiGi5hKmdGS6j0xZkxZ6bPNgNxmj4bm5pdNdtA2myorXXi&#10;VNqMLv8Uu5q2aM2GtStc2oxmm8sLpi+ZO6lw5tgFk5+ePfYRBDltxF+mjfirS54j7t3YXB1rID+7&#10;deL829/+dvbst4QOfaQPNigSalOTyS6arCiNkmFFKhM6+SnpOe21tackF+uNjhbodHo/piEFo0fQ&#10;dTl7qZGV2FKIK+Fwkmgmypbv6Y68QJZSJn/gr74y/WrWxCYR9hY4N2tkgy9Ig6RojdyyBL7wMkIV&#10;rLW1DAQJfE0a4oTZVZyBLA3p+pQ4hRzVrADLnfEQPY7Iatp0cba0xUCcLm02tzZQ0zpxKm3WOnFW&#10;VjDhQpmqad1sc+Wi1Uvnp2raZ11NO2nYzDEPIcipw/8clbUODPGxGPKzWyROlHnq1Gk6mu5ocheg&#10;G5n+uZKVwtVlxUpSInUpUowyoStBkaLlPd7VKb+oiyUtKQ3AgYbMEBpWo2fk+Oxq6kJA0GC0JmQl&#10;S5aSJdkykmV81QccP+Ee1RUok+62a7OmTCeeG8qEuSHhWSMd2UrZdFmCfKSYbT1AddbIiECNQrYK&#10;NuMHJCBj2gRdxJniWsoM9Kk4CcQJuhVndIXWiZOatr6hyWpa0ibi9C8FUdO6S0FLqWlnLJs/2aXN&#10;qSPmTniCmpa0iThZos854x+/dPlyrIf87FaI8+rVa0Q2PUXBSQ4kH9ZWu4ki+ozU2IgOmfehQ7qJ&#10;/rIEaAqU9oD0JqVJYABqiQYN5OkggBR/tP3osaBkqXgl7nXVx+4rkBQNFOSsRLEpZTpZpufM3k2V&#10;PlCgv5QgWSK8jMrEKS0N8jobpDdrdIugSw2BJoVAkAL0sexRNWuwnGmaBCZLoPgRfGXmFmdU0EqZ&#10;8ZyzizhJm9GEM3UpKKpplxdYTetuFZry9Jzxj5MqUWaUOf9KZVs4a1ysh7ztVojz088+gxuUScLU&#10;XFFlKmuUGKVGX4dSIIASqII8VUESm+BHlQUfsUiYWqQqgg0WqXpJiGtLGkgrqmMPky+RXyBLQTcA&#10;sYFyppSJnDvnmSkV9RbszDMioyAF6xAffo9lhPVtbkiTgTJ9HQbw1ShkTJUabVnmTpgWGxnFCaRM&#10;YqlTll3Tpspak6UpM09xWtpEnJpwUtOuKJyZqmnHzJs4dNYzjyBIT5x/KVm7NNZD3tbn4qSahc4t&#10;W7YgRdxua9/YsWkLBarrpm076EF6k14WMWIOOiGeWCGeFGpEoUWki1oVjakrLpayaHSLYDO90Zcl&#10;CjQ1Wh0rWZJO2cZuAOJd/p0GvqjyR+xR2kvzV9AaqVENtdP1aVK0ti+/bPC1lw0SJA1flpCVTZkm&#10;RR/I0g213X2A6UNS9CFNGnxlgiBnCtInsgSEn58508WZmnA6hHcdeOLcsHZlXNOmPt6MrtOOjO49&#10;eEjKBNOe/gtafeXQnlgSeVvfivP69etICO3FlWqUHuk+1tDpkASFUAvfxAfBpJhz0RlpzyRE0WiI&#10;MpX99lYnlMfyh6TF3migNypVSlYpE01+ePIjPQ+al6yPqlmnTKtm9XarZqWoG4CEp0Y+SFejQYJU&#10;IwDdq2VGmPxywNSYEb4mQXyxJ02fUiaQFK0B/GwZZM5AmcByZkZl+pkzyJlA+jRlmjj1IWdzlEI6&#10;M2fOew8kzjWdNe3EwhnPzJ88fPa4x6aPvG+KiXPEX9csnvXJp5/Fqsjb+lacxLeyonpT6VGjLzFB&#10;nBFtxKWJUJD8iH4TUvRhxns5gLryh97iZz+UqVJWV304bSVMKZM/2eUfvUuq1tneZM401eWGKTAd&#10;vggNvvYywhdeDgQi9IEIrWEI1JgOU6MEaQ1fjRkFKRBFWuZWZpAwTZ8my0CcSpspcXr67CpOfYgS&#10;izN170F0KWimbnNfOH3U3AkubVLHSpwoc8boB3ZuqruBL3b2oTi/++47okqhIOZoEDesJKZTOdDp&#10;0EQYyeZwoCUBbWQDCQ3xKK31FLxx957n3PWojZv27z+ADqVPNJmmzE49K2HGyuzJhVkpzW9ng4qI&#10;HHlS8AXpQ91u0JpAeLkRTCnTAaFakiHFb5AqSYzBSz9t+sioTGsYTJM5lGlTzW7FKWX6mTNCR0sk&#10;TikzmnA2ZhRnfMveykWdt+zp483xj88Y9cCUYX+ytDln/OMvHOhxTYv1oTjPnv2WECSCFb4EHC8J&#10;a6XEVDI8LDWaWtCYxEYZCazhQ3VmbkRTRCF8O2C3Akly165djBGV5SUNtdUcWpdktQc24JQ4PU7V&#10;RhDlTGR5AznTl186TIq0TX4ZIQX6bcEXZDoC+eVADmWaJn2oiI0bXQUZ6BCk50kfiNAa2WQppMvS&#10;0EWZ2QtaKdOJM3XjHmmz80OU6HMUlzmjCacTZ2VldPuBuzHIv/fA/3hTl4J8ca4qmEyYxaroifWh&#10;OE9/foasiAiVIZElkU2U+8nQ02GsJQkDhWSEVZsByHWaHxqCN2q36SBPdrS3IbOSojX79h9gjfTM&#10;WXFukSzjUpYxJaqBe6BMX3jpawTTWzZIddYw+H81+QUvQaC63Og2WwpOhJH2uqgxD1maAjPCV2MA&#10;f5Lpy9LE6WvS4KdNKTObOKXM6GpQIM6W+oam1NWgav9qkN1PG92y5z7eLHC37A2hiEWTEifKZLm5&#10;vTGWRA+tD8VJ3Cs9WnCbJtNl6QsGyfgyCxDpkMozgFvpbdPZFvz9C6bbluYmgri6ooQzZL0ny/jM&#10;o2wZX5WVMk1+GRHIT0BImmMDa0hg3UKSC+ArMCMC4eWGVJcuTuTntw2+DtMRKJNUKQRqFAId+gg0&#10;aTBNGlCmGl1kScLsKk5TpjXimjbDh5yxOL2rQfEttakJp/sayuql871LQcPcLXsj7kWZKXH+ZfrI&#10;e4nGWBI9tL4S5/Xr1wluopx/Sj7KmSx5yUpk8OHJj05+9DEZX0t80FI50MRjL6Uclln06aNLFk0H&#10;O9G4wBkyLsJ3bcUGTi9dlhpWlDDzzJkSng/NHoVAeOkIRJiOQIQBAtV1i9wVrOC3gwwZwJclarwB&#10;ZTpB5tRkABOkybKLOL2CVp+gWM6UMv2a1j5HsatBEqcyp+4Nct9EKV6vL1XHNa27FPSs+wQluitI&#10;adPK2gVTRsSS6Ln1lTivXbtm4ozC3U0steaLL7+6dPkyG/ythw8OZHs0f+HChVOnTn/8yadoGx2i&#10;NC1zQ9pmaW3EyZJTqqqqZtytKl1Lm/NDlpbqdVVWl3+yXfVBe9YIEKguIwLhCYHesiGQWT5AitnU&#10;aPILEMjPgA4FX4ogkJ8hEKEhmxR9mA6BL8v0ajaWZZo4LVUG4tSlIGSZqmndl1Hc1zgbmxqbmk2c&#10;dr976kOUFbqflpq28xOUsY+SJ6cM+1fglPn0X0Dxmh7fe2DWV+K8dOmSpChl0ibiCXcaEVzy5E8C&#10;bbYkKwpRTlO5qwtCcd3rb8DLdNiWGaG/enBHefWVl5nkM2pWlaxGkJybNGnZUqkyY7YMpCj0KDci&#10;MGsbfPnlQKC63Ah0aEB7WqYj42RSUvTTI1BWDMTpZ0sUqKWPQH4x0oSaUZOCybKLILtq0mQZpE3l&#10;TIlTOZNlKm26mrahoamhsdnuDdLtB0iTtBlNOJe5jzeXzKOmjT5BGT13wpMzxzwYpc14wjll+J/n&#10;TXjynTdejiXRc+srcZLfiHWEZ2WhYt3/BIX1/FWZSqI1uQZAvX0BxPnioQPMJhgpq4pXcUqcj1++&#10;5qPJQHg5EIjQRyC8AKhLy3zgJ8aMSTIQoY+MJWtGQUp1AZCc3zAdCvlnyACmRmAZMoMsU5o0+OLM&#10;pkzVtBIn1WxqwtnWEF0KMnGqpqWoRZm62R1xuq+hzJ/s7gpyXxBT2qSgjdJmNOGsKV72zdmzsSR6&#10;bn0lzosXLxLiyE+QMtPhadXdqZMRCMYgDdPwJX3DIH8e2Luzpqqcjq+tLOYcOJ+Mn1sGgsyGQI1C&#10;oENBqgteBkBp1sgTgQ6FQIFCoMAASFENX5CWCQMEIgTo0C2jGwbUyIaMIvTbKlzVyFOZ0iSw2/QQ&#10;JC9NnNKnr0zdeNA524wmnO46rfcJpyacJetXu084Vy3uvNN9+uh5E5+aMTpKm0P/aBPOWc88vH/3&#10;5lgPN2R9Jc7LV64Q67oUhJZoRvO3eAoneOLUn7rcFdQrkLwzguOSOp/bta22urykaE1zQw0rOaU8&#10;Eyblq98OBGlAeLa0NT5MiulAbNZQW41sSM+TgSABuVHLbEnSz5AqTaVJa6RDCjS4DJkSZzb4mvSl&#10;6ENqlDgzqFHoqkk1gltnBdqslyydMr2LQJE4nTKBKdMXp0049QmnHuQVpc3oUtCUp2ePe0yfbRoQ&#10;55KZYwiwWA83ZH0lzqtXryE2zTZ9qURS7ISlUCFaGQtVWhVsDzcM25WBceHoseO7t29uqKspLVqz&#10;ZctWNmNlRnGaDgMgy9yTTOSnZUZIe8FLH4H8ciO3LH0EmjQEtav0GUgR+FIUJEiHNB2CQIoBAk2C&#10;/JOkkJ4qA2UKvixNnJYwO2va1HNJ/A9RNOFUTauvoaQ+QRnDxHLmmIecJodGaVNXa4f+cVNLbSyG&#10;G7W+Euf169fThYH2LGcCtQWTa4CUYh2iPSBaveyUbo9ge2DPx0+cRJz1tVUlRasJRP3VTg90W9/m&#10;ViZAclpmRCDFdATyy4ZsF2BBIEsQCNLga1LIM1UKPVVmIEigJEmjj5Tp6thUKWuylDLRZCzOSJnx&#10;Rdr6hrimjWabqmndddoVhfEnKLPGFUwd4WabI+71lUnanD7q/i++/CoWw41aX4kTIy9F4d4pSDKS&#10;xX2eyKhbW6nd0vDfkic4GcS5Y2tHU0NtadGqrVu3RbrVdVrX0GaBPtPFGYCVvjizKTMQYToC+eWG&#10;xBlINNCkIdAkCKpZQ56l7A0kTBTotyXIIGEiRWt0QSZxZixlDXHO9MTpV7NxwowL2ha7SBt9vFmb&#10;KmiLSzes27B2pdKm+wRlzoRCN9scOlMXaZ04/9XpM5LoDXy1Ot36UJyfn/lCanRVYnSVhcBVw3AD&#10;chVM8DcMjo44d27b2NJUX1q0urmxnpWcjyX8SKJO9vH5d6fPQJOGQJY+AkEaAu11C6mxW3FmnGpm&#10;lKWQTZkgH3H6MCkKEmQAdJhe0IJulZlbn1KmoJwpcUYXgeLrQL44baqp2aZTpj5BWb86deOBe1bQ&#10;oihtzhk/JE6bIFImQmX+uWtLayyDm7A+FOe5c+eJbEUnS4Wd2kBJxhCHvkSbaqOKG1Zvt4jE+aHL&#10;nPU1ZRvW1laWclAOhyZNn5b5tX18Yt5pA7njw3wMEAjSbwcItJcD2QraQJYg4xUgkE2cgRoNviyF&#10;WIFpEg0EGSBQZkZZgi7KzCRONJlDmRJnnDO7Zk7dctApTn+q6T0xyK4D+Q89sIu0s5552GlSymQZ&#10;NRbNGPXxJ5/EMrgJ60Nxfv/99yc+PEkoE0BEBvFB0Kgh8JI/CUSkH9OZpZuCJSuBDSTjbPA1aSsj&#10;cZ7cvrm9porOX1tZsoZz4NASpy4yS5+SaKBPHVdLO20fkmI2mA7TEcgvN0yNgvVtgIzKRJbWCJQZ&#10;5EwUGLx0UvQfF2LtPMQZyBIEghRCWYKuygSWNn19potTQJl+5jR9psraTnGm7nSPZ5sUtMXr3RfE&#10;4vv1CqYx21wwWQ8Kui+lyaimjerbtrrSWAM3Z30oTuz69etkJwIO+mFOrANFgAWHSdfXqkAc+xEv&#10;Nfp/FUwzGaBs7OlKQFRHPji2a1tHZVlRJQSsW84Zcm6I873D7t4JfY5qErWZbbC3jOK0E0uHnbyP&#10;QHL5QN1lsgS+Gg1Oll2VSbcHahQpgi/CdEiBToSRIB08NRoCNfrIR5YglKWQSZOoEVlmUyYwZdql&#10;IBAlTFfWRvcDRcrMLE5Co9hdpEWcq5asWbYg+g5K9GsLqQcFWcIUJg/7E6ESC+DmrG/FKTt79lsy&#10;FUEAu13oTBEM2eKebToVC1KxRZD5UWgaNhCsQbgDlCCpSNLp0FlxRDSm+5B0wyDQjYfAPqo1icaJ&#10;N6c4hdyC9OGrLht8360rBF+NQiBIIE36sswhRTFiUgQhcdZOSTF4ma7DALo2m17NhoIEXqo0SJm+&#10;LDMqE0ic/NWXqM05Jc4GZBldCrKa1j7btIcexBdp3Y8UPVswbeQcpU2/po2WiLqnN41ns1shTurb&#10;y1eufPbZKRIRQQbrsCs6jSqfXQdPscSQxZPiLGNEWqT68HVrUS6wBn0iORSIFAVkSTqVOO0uv0ii&#10;/tfHUleJUuIUMspSytTSR3Ay+SBwzVymYUOYSdFgXSfkFmSAQIQGkSUFBjBCfZgCafgvM0vRkEWQ&#10;AmLT0hAIMp5hptToZ07VtFHCjHOmbtaLxJn6+CRSpqtpi9frs03S5srCWe6rm7PGzZ88PH4WiV2h&#10;jZQ599knrl27Fsf9TdutEKeMEldLEimhTwRrFCdcRCFUwa7POsFB0PghoqDxQwpYTvARR6flkFT4&#10;GghrNIPqAAqUIO2eeOVPE6evz6DENXH6+jRlpssSBKpLB+emYUXyS4fvCIh9zPRZpcHvMZOfIV2H&#10;xkI6xFcgs/QcmI5AfqwJ9sxOAkECX5PAT5WBJg2+FAXWmCyjtKkrtMhScI9110Vaf7aptNn5OJKC&#10;6VHaHDV3wpNR2nRfQEGWU4f/efJT/8KEs6GySNHeK3brxJluV69eO3fu/CeffkbEE7IKIIWF0W/w&#10;KQR+GLnASkHB5+cH2j44iukWAXBoJIf2pEPlT7VNlgb7ek1KovFPyvsplGzs69PXpIDktMyBQIpC&#10;KEh5kQLjkelQwFnrBJCPDq23leLU8NWVEYHkQkhjwUtb6b/sCukQmCbzkaWKWF+WpsnU5Z8YljOl&#10;zNQHm/FttLEy0594kPp2mEubQ6NSNsqZ6HPp7LGnTn8eB3dv2O0Up2+U6VeuXr1w4cLpz8+QskhN&#10;RDAR5oIpqn4JHT9itEZLvwEUbRZ5Eq2FpmAh+zpHiopVqTSA8mqkSSG+Y54/mT71QYskKnFaCk3X&#10;ZyBCH74O/VmlL0jB8qQ06cvS/BLMX3WCOsQ6Cqg/A7GBTi1l0Y+vFjUMUk6wEmilrzQ1tMZW6u22&#10;sb/GEAjSYNVsIEulyqaW+FNNp1Ipkzo2SpjI0qpZlFlZXqavhkUF7RI90N1dpJ3t0mZ0v96DsSxT&#10;mPTUH7dubImjuZesv4gzMH2vmtR68eLFM198eez4CfRA0BPExCI5QaFm4WW6NfghaIjlati9l31K&#10;XYgUpaE3YHINILmqLZXSUJXLTpw+o6u4lj9NnJx2nuJEllJgujKlydwZ0tQYCzJy0+8B658MUvRU&#10;hwAkGCkhtyRuGNqtv2e1g5XZoCTpI72a9ZXZeSdQ6iNN3W/gX5vVLQeqZvVYWlPmkrkTunypemgq&#10;bYKhf1y9dP4NPPwyt/VTcWY0KZYJt+rhjz7+hBIUeSAJgpvAVXSa9vxYDGDBihjQkupSgMCA5pPo&#10;LVKsIdeXZiyF2qcsyp++PjNCIvThCxL4STKjIAUTpMlSDprLXXSYJsV0MXSGe1rEC6zUn0Dnlh3u&#10;1xaB7UFtDsThbOdCniIMYLsNjhi/jE41SJiRIN1vtEaN1D1A7lf9OmeYuvyjUlafarqcqR/2c0++&#10;nOzupJ3mnkWip7k7cQrD/rRgyghdUuldG0jizGEMWlTFly5dojD+5uxZSv/jJ05SiKIWtEHEE9lE&#10;sCUTGgQuDdYrp7GZalFfq05pEUyxUmlGoSqFputT+0/Xpy75+BWsEFetniyByRIEghTS8ySCVEGR&#10;LksEKZg24uBOidBCXHWg0k5La3trq1s2t7RZ9AO9xeALxhTlQ5oEnADnwzLYwGB6E9zONSJE8A8K&#10;dDLeCetH45vdA0fcTyg3NzXqemzX3/OL6lj92GYqYa5wD+9aucjlzCVz9dthS+Y8WzhjzAI9zX3U&#10;/VHC/NdImf86b+JT7737tuKwtz5EkQ0SceYwq5C/++478i1z2pMffXz02HGki+SQB/ok+slFpCkJ&#10;BkiugqaRglSnBGup1RdqIFHeq51kFCdHlCA782QWTWa8uhMPNGmaDAWZJUn6gvTDWoUfcRwVftGU&#10;zKFBYE0EF+jAlYhRrWhvN8Wy54wSNXFmhL+l3i4dxrJMDR865wB2/qlLPi2NnCGabHCnrQq2c26Z&#10;+rCkPHpml2aY8eUfEuaSeSsXzV4RPco9UuYzC6aO1P16er6eS57Rd1B2bd9CmCWZs/cNxaITIoDw&#10;JZoJawKduEcASMIpJNJPIFrLsbFco9QaadXdK59Rn744JUjTpAnSpGjwBQmCJBlo0q6s+oI0TSrW&#10;LecolCMdRj/eHH2KoC8uunlXabEL2ehX7hyK1sSNDWsF/lReUsQ2zNDYHjBh4+3sRAJ2uo2ekSWd&#10;cDipy9cqJ2bjBaDN2arNX7WUPgXenhJhfP9ACqnJpEN8r48/q7R7ZS1VRpqMfpo6KmKVLXVVltlj&#10;lDBnMs+McqabarrrQJPcky+jX910P+mHLHl5aN+OOJJ6O21iP1xxWlceO36isaEB5uqJKShtbVcY&#10;ERyaKRHrRD+SQBikWYCikJbJVUCu6BA1qgD2p6C6PqTNeIuVsk6WkTLRIbnRh6nRSdGHJ0gBTUqW&#10;6UlSwa1sQ0xHxZ6LYxxVvBKo9pULu7GbWdaqxS5pLCc6F0wldRCjEWhMcSFbMG15wXQ2AKQXtl+9&#10;dB5hvXZFIVM1kg/hTtAjXTSAaOlbUlZTU2Oz+1XkNte9XYUqQRpct0flLm1tYOL006bypENn+eqM&#10;PBkPN9GnI74s3bhTVsKJSZZ4zdkWrV7qitgVC+W7c3whpeyUJXMnupw5c+zC6WOin9x0D4ye7n6j&#10;2t0YtGLes++/93ZfJEyzH3rmlFHuvn/kyCsvHaJEqaupgjZ3PQCsWUacwSXsulQQFW9EBuFiukUY&#10;KET5FvGgK5SG3tAeUlSaDWQpQSJyX4qmPclPmdCglOgnRk5A8HVoEWwFnsKU89fMyiWK6H4X7yLk&#10;pEWzxjGhKpg6Yt6EJ2ePe3T2Mw87jHuUcJw3cWjBtNFsg/zKN6yqrShqrClrb67d1Nbo0FLf0VzX&#10;Ul9VX1VaWbKOKF+1eC56XjpvMm8RaLNmZeHMNcvmswEJyum2ZH1leTFpOsq0Ls1ytsqKnDzSNV9Y&#10;mj4lS+Ar02VL7847T43VSpL47fKkrsHGP6q5MrresxhN6iF6qmAZcVyqjDS5aNZYEubC6aOQpS4C&#10;gRmj76eaJWHu37szDp2+tEScznIXJN9///2pU6fJfrt37dqysa2loaayzEU5xR6lXVVluSKMECFQ&#10;qLIUXp3o2Nyxyd3baXr2lRaLzRClPmkP1QXCU7w6eBNFjki+t08F9GDyqCjVc+Lc7drUaehw8Wx3&#10;VQMRzn32idljnfaWzB5bvGxWddGS9sYKMvznZ77oo1Rw+cqVjz7+hHFq+5aO9qbqhsoN5UUrGCBW&#10;Fs7i3GisX7WE1M05R8m2gkRXU4PWXA7UsIgO5azz1wnSFa5+1dpZk6dyoyvLIzVqMuky5IpCy5Ac&#10;2mVIN5RMonZdPHt8VL6OZG45f/Jwppf0DzoEM8c8OG3EX2aOfqB4+ez3b+6xQD2yRJw3a0j322/P&#10;HT9xkoRJlKxbtWQZA3DBNOgnDkgUqvGEMvfdtHUVJesJHReFVVVEYRSINYQXb9eFFhdzzuqJztpa&#10;Is8FnxKCsgHvdcGX+gawSwIrCom26NKiLmA4Ec6Obs5msJ8x+sHVSxeQqznPS5cv9/rs6CaNEeHC&#10;hQuH3z/CULV+zXKXu+ZOog9JaGQ2vMNH0h3OAhyPpsQOtN3L1ONkAb3tOiR64rNqVPrEFyGIsuKY&#10;hdNHOylOHj5/8jAKBNIj3TXrmUcASVKfZE584v+zZO7kN958qxfvmM3fEnH2oaFblHD+/IWvv/nm&#10;k08/O3L4vVdfPrRn59Zmci+F3Zpl0YUHN35rdrfU1VRWDTrEL924Dqi1xhe6EpRyK46tgmmjaLNc&#10;NPvZolWL2hurDj23/cj773322amzZ7+9cvVqfCoD0FAs+ZaB7+NPPnn37Tf27trm+mx5oXvs3YKp&#10;Uc9EGrbJcDQ9poqWCF2tPlMiHFUwlXw4wuXDCU+6qmHcY1GN+sD0UfdPH+HmkDNGPTBj9EPzJz9d&#10;V7720L7tx44egTUJUgPZbRnOEnHeZsuT9Z5Wm7cxpG6ZyTskxDDkxr4Pjr79zruvvfbqiwf3Hdq/&#10;69C+nQef2/783m2AxqEDu19+8dCbb7kfSmZjNM8b+3n/JOJMLLF+aok4E0usn1oizsQS66eWiDOx&#10;xPqpJeJMLLF+aok4E0usn1oizsQS66eWiDOxxPqpJeJMLLF+aok4E0usn1oizsQS66eWiDOxxPqp&#10;JeJMLLF+aok4E0usn1oizsQS66eWiDOxxPqpJeJMLLF+aok4E0usn1rPxNnt1oklllhvmbSWrzjZ&#10;SFtfmPhP8arEEkusD+z66cMmzmyFahdxslG3b0gsscRu3q5uXGhai1elWRdxYlbZXlz053hVYokl&#10;1ttGcSqhXVrzWLwqzUJx+snz+xfq4rWJJZZY7xnKMpVdP3YoXptmoTgxpKy3nRvyh3hVYokl1nuG&#10;siSxHGkTyyBO7Pyof9CbqXLjVYklllhvmM0cUVm8KotlFqd/KSm3uBNLLLH87eKiP5uyUFm8Notl&#10;Fifm6zPJn4kldvNmF4FAt8rEsooT+9uFL604psHL+A+JJZZYT+z6sUMmS6rZPKWUS5wyK5HB1Y0L&#10;47WJJZZYHoYO/YR5uWx0/Ic8rHtxYv6VX1Jojou/iSWWmCyQJe2e1p55iVNmH7EI13avi/+QWGKJ&#10;eUYys/kgoI69sXzWA3HK7P5bgfEgSaSJJYaRrnxNAvLZzVyp6bE4ZQjST9mA00K3N3MqiSU2sIxo&#10;v7pxod0UYPhu1n/K52Jst3aD4jRDpf4VIwNnzLBBfk/kmtjgMEIdKfofVProi+R0s+L0jbNHkEFm&#10;T5BgUII4v1w2uk/ndL0pznQjuVOIM6KQXdOzf4IE/R+ELtmSGL7+5tZbXAb2rTgTSyyxG7ZEnIkl&#10;1i/tv/yX/z+rUNxWDmwpggAAAABJRU5ErkJgglBLAwQUAAYACAAAACEAbsU7Mt8AAAAJAQAADwAA&#10;AGRycy9kb3ducmV2LnhtbEyPT2vCQBDF7wW/wzJCb7r5gyJpNiLS9iSFaqH0NmbHJJidDdk1id++&#10;66k9PYb3eO83+XYyrRiod41lBfEyAkFcWt1wpeDr9LbYgHAeWWNrmRTcycG2mD3lmGk78icNR1+J&#10;UMIuQwW1910mpStrMuiWtiMO3sX2Bn04+0rqHsdQblqZRNFaGmw4LNTY0b6m8nq8GQXvI467NH4d&#10;DtfL/v5zWn18H2JS6nk+7V5AeJr8Xxge+AEdisB0tjfWTrQKFpskJBUkDw1+so5jEGcFabRKQRa5&#10;/P9B8QsAAP//AwBQSwMEFAAGAAgAAAAhAKomDr68AAAAIQEAABkAAABkcnMvX3JlbHMvZTJvRG9j&#10;LnhtbC5yZWxzhI9BasMwEEX3hdxBzD6WnUUoxbI3oeBtSA4wSGNZxBoJSS317SPIJoFAl/M//z2m&#10;H//8Kn4pZRdYQde0IIh1MI6tguvle/8JIhdkg2tgUrBRhnHYffRnWrHUUV5czKJSOCtYSolfUma9&#10;kMfchEhcmzkkj6WeycqI+oaW5KFtjzI9M2B4YYrJKEiT6UBctljN/7PDPDtNp6B/PHF5o5DOV3cF&#10;YrJUFHgyDh9h10S2IIdevjw23AEAAP//AwBQSwECLQAUAAYACAAAACEAsYJntgoBAAATAgAAEwAA&#10;AAAAAAAAAAAAAAAAAAAAW0NvbnRlbnRfVHlwZXNdLnhtbFBLAQItABQABgAIAAAAIQA4/SH/1gAA&#10;AJQBAAALAAAAAAAAAAAAAAAAADsBAABfcmVscy8ucmVsc1BLAQItABQABgAIAAAAIQDGjXhJOAMA&#10;AKgHAAAOAAAAAAAAAAAAAAAAADoCAABkcnMvZTJvRG9jLnhtbFBLAQItAAoAAAAAAAAAIQCo9JtZ&#10;lIoAAJSKAAAUAAAAAAAAAAAAAAAAAJ4FAABkcnMvbWVkaWEvaW1hZ2UxLnBuZ1BLAQItABQABgAI&#10;AAAAIQBuxTsy3wAAAAkBAAAPAAAAAAAAAAAAAAAAAGSQAABkcnMvZG93bnJldi54bWxQSwECLQAU&#10;AAYACAAAACEAqiYOvrwAAAAhAQAAGQAAAAAAAAAAAAAAAABwkQAAZHJzL19yZWxzL2Uyb0RvYy54&#10;bWwucmVsc1BLBQYAAAAABgAGAHwBAABjkgAAAAA=&#10;">
                <v:shape id="Picture 6" o:spid="_x0000_s1102" type="#_x0000_t75" style="position:absolute;left:2268;top:10573;width:2693;height:277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zpKyygAAAOIAAAAPAAAAZHJzL2Rvd25yZXYueG1sRI9BawIx&#10;FITvBf9DeIXeanZrWc3WKCIUivSitnh9bl43Szcvyybq1l/fFAoeh5n5hpkvB9eKM/Wh8awhH2cg&#10;iCtvGq41fOxfH2cgQkQ22HomDT8UYLkY3c2xNP7CWzrvYi0ShEOJGmyMXSllqCw5DGPfESfvy/cO&#10;Y5J9LU2PlwR3rXzKskI6bDgtWOxoban63p2choOyKl4/13x9z5U6bp9ps6lPWj/cD6sXEJGGeAv/&#10;t9+MhmKaFZPZJFfwdyndAbn4BQAA//8DAFBLAQItABQABgAIAAAAIQDb4fbL7gAAAIUBAAATAAAA&#10;AAAAAAAAAAAAAAAAAABbQ29udGVudF9UeXBlc10ueG1sUEsBAi0AFAAGAAgAAAAhAFr0LFu/AAAA&#10;FQEAAAsAAAAAAAAAAAAAAAAAHwEAAF9yZWxzLy5yZWxzUEsBAi0AFAAGAAgAAAAhAGzOkrLKAAAA&#10;4gAAAA8AAAAAAAAAAAAAAAAABwIAAGRycy9kb3ducmV2LnhtbFBLBQYAAAAAAwADALcAAAD+AgAA&#10;AAA=&#10;">
                  <v:imagedata r:id="rId31" o:title=""/>
                </v:shape>
                <v:shape id="Text Box 432" o:spid="_x0000_s1103" type="#_x0000_t202" style="position:absolute;left:3278;top:10759;width:1620;height:4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uXxIywAAAOMAAAAPAAAAZHJzL2Rvd25yZXYueG1sRI/NS8NA&#10;EMXvgv/DMoK3drexlSZ2W0QRPFkaP8DbkJ18YHY2ZNcm/vfOQfA4896895vdYfa9OtMYu8AWVksD&#10;irgKruPGwtvr02ILKiZkh31gsvBDEQ77y4sdFi5MfKJzmRolIRwLtNCmNBRax6olj3EZBmLR6jB6&#10;TDKOjXYjThLue50Zc6s9diwNLQ700FL1VX57C+8v9efH2hybR78ZpjAbzT7X1l5fzfd3oBLN6d/8&#10;d/3sBD/PtuubbLURaPlJFqD3vwAAAP//AwBQSwECLQAUAAYACAAAACEA2+H2y+4AAACFAQAAEwAA&#10;AAAAAAAAAAAAAAAAAAAAW0NvbnRlbnRfVHlwZXNdLnhtbFBLAQItABQABgAIAAAAIQBa9CxbvwAA&#10;ABUBAAALAAAAAAAAAAAAAAAAAB8BAABfcmVscy8ucmVsc1BLAQItABQABgAIAAAAIQBsuXxIywAA&#10;AOMAAAAPAAAAAAAAAAAAAAAAAAcCAABkcnMvZG93bnJldi54bWxQSwUGAAAAAAMAAwC3AAAA/wIA&#10;AAAA&#10;" filled="f" stroked="f">
                  <v:textbox>
                    <w:txbxContent>
                      <w:p w14:paraId="1F46695A" w14:textId="77777777" w:rsidR="009C3239" w:rsidRPr="00882C74" w:rsidRDefault="009C3239" w:rsidP="009C3239">
                        <w:pPr>
                          <w:rPr>
                            <w:b/>
                            <w:szCs w:val="22"/>
                            <w:lang w:val="sv-SE"/>
                          </w:rPr>
                        </w:pPr>
                        <w:r w:rsidRPr="00882C74">
                          <w:rPr>
                            <w:b/>
                            <w:szCs w:val="22"/>
                            <w:lang w:val="sv-SE"/>
                          </w:rPr>
                          <w:t>Zablokowany</w:t>
                        </w:r>
                      </w:p>
                    </w:txbxContent>
                  </v:textbox>
                </v:shape>
              </v:group>
            </w:pict>
          </mc:Fallback>
        </mc:AlternateContent>
      </w:r>
    </w:p>
    <w:p w14:paraId="501E5188" w14:textId="77777777" w:rsidR="009C3239" w:rsidRPr="00501938" w:rsidRDefault="009C3239" w:rsidP="009C3239">
      <w:pPr>
        <w:tabs>
          <w:tab w:val="clear" w:pos="567"/>
          <w:tab w:val="left" w:pos="708"/>
        </w:tabs>
        <w:autoSpaceDE w:val="0"/>
        <w:autoSpaceDN w:val="0"/>
        <w:adjustRightInd w:val="0"/>
        <w:spacing w:after="240" w:line="280" w:lineRule="exact"/>
        <w:rPr>
          <w:szCs w:val="22"/>
          <w:lang w:val="pl-PL"/>
        </w:rPr>
      </w:pPr>
    </w:p>
    <w:p w14:paraId="362AC0D3" w14:textId="77777777" w:rsidR="009C3239" w:rsidRPr="00501938" w:rsidRDefault="009C3239" w:rsidP="009C3239">
      <w:pPr>
        <w:tabs>
          <w:tab w:val="clear" w:pos="567"/>
          <w:tab w:val="left" w:pos="708"/>
        </w:tabs>
        <w:autoSpaceDE w:val="0"/>
        <w:autoSpaceDN w:val="0"/>
        <w:adjustRightInd w:val="0"/>
        <w:spacing w:after="240" w:line="280" w:lineRule="exact"/>
        <w:rPr>
          <w:szCs w:val="22"/>
          <w:lang w:val="pl-PL"/>
        </w:rPr>
      </w:pPr>
    </w:p>
    <w:p w14:paraId="21342024" w14:textId="77777777" w:rsidR="009C3239" w:rsidRPr="00501938" w:rsidRDefault="009C3239" w:rsidP="009C3239">
      <w:pPr>
        <w:tabs>
          <w:tab w:val="clear" w:pos="567"/>
          <w:tab w:val="left" w:pos="708"/>
        </w:tabs>
        <w:autoSpaceDE w:val="0"/>
        <w:autoSpaceDN w:val="0"/>
        <w:adjustRightInd w:val="0"/>
        <w:spacing w:after="240" w:line="280" w:lineRule="exact"/>
        <w:rPr>
          <w:szCs w:val="22"/>
          <w:lang w:val="pl-PL"/>
        </w:rPr>
      </w:pPr>
    </w:p>
    <w:p w14:paraId="67C1D579" w14:textId="77777777" w:rsidR="009C3239" w:rsidRPr="00501938" w:rsidRDefault="009C3239" w:rsidP="009C3239">
      <w:pPr>
        <w:tabs>
          <w:tab w:val="clear" w:pos="567"/>
          <w:tab w:val="left" w:pos="708"/>
        </w:tabs>
        <w:autoSpaceDE w:val="0"/>
        <w:autoSpaceDN w:val="0"/>
        <w:adjustRightInd w:val="0"/>
        <w:spacing w:after="240" w:line="280" w:lineRule="exact"/>
        <w:rPr>
          <w:szCs w:val="22"/>
          <w:lang w:val="pl-PL"/>
        </w:rPr>
      </w:pPr>
    </w:p>
    <w:p w14:paraId="12277F57" w14:textId="77777777" w:rsidR="009C3239" w:rsidRDefault="009C3239" w:rsidP="009C3239">
      <w:pPr>
        <w:tabs>
          <w:tab w:val="clear" w:pos="567"/>
          <w:tab w:val="left" w:pos="708"/>
        </w:tabs>
        <w:autoSpaceDE w:val="0"/>
        <w:autoSpaceDN w:val="0"/>
        <w:adjustRightInd w:val="0"/>
        <w:spacing w:after="240" w:line="280" w:lineRule="exact"/>
        <w:rPr>
          <w:szCs w:val="22"/>
          <w:lang w:val="pl-PL"/>
        </w:rPr>
      </w:pPr>
    </w:p>
    <w:p w14:paraId="104CF42A" w14:textId="77777777" w:rsidR="009C3239" w:rsidRPr="003B1F13" w:rsidRDefault="003578FF" w:rsidP="009C3239">
      <w:pPr>
        <w:tabs>
          <w:tab w:val="clear" w:pos="567"/>
          <w:tab w:val="left" w:pos="708"/>
        </w:tabs>
        <w:autoSpaceDE w:val="0"/>
        <w:autoSpaceDN w:val="0"/>
        <w:adjustRightInd w:val="0"/>
        <w:spacing w:after="240" w:line="280" w:lineRule="exact"/>
        <w:rPr>
          <w:b/>
          <w:szCs w:val="22"/>
          <w:lang w:val="pl-PL"/>
        </w:rPr>
      </w:pPr>
      <w:r>
        <w:rPr>
          <w:b/>
          <w:szCs w:val="22"/>
          <w:lang w:val="pl-PL"/>
        </w:rPr>
        <w:tab/>
      </w:r>
      <w:r w:rsidR="009C3239" w:rsidRPr="003B1F13">
        <w:rPr>
          <w:b/>
          <w:szCs w:val="22"/>
          <w:lang w:val="pl-PL"/>
        </w:rPr>
        <w:t>Rysunek O</w:t>
      </w:r>
    </w:p>
    <w:p w14:paraId="733FB4A3" w14:textId="77777777" w:rsidR="009C3239" w:rsidRPr="00501938" w:rsidRDefault="009C3239" w:rsidP="009C3239">
      <w:pPr>
        <w:tabs>
          <w:tab w:val="clear" w:pos="567"/>
          <w:tab w:val="left" w:pos="708"/>
        </w:tabs>
        <w:autoSpaceDE w:val="0"/>
        <w:autoSpaceDN w:val="0"/>
        <w:adjustRightInd w:val="0"/>
        <w:spacing w:after="240" w:line="280" w:lineRule="exact"/>
        <w:rPr>
          <w:szCs w:val="22"/>
          <w:u w:val="single"/>
          <w:lang w:val="pl-PL"/>
        </w:rPr>
      </w:pPr>
      <w:r w:rsidRPr="00501938">
        <w:rPr>
          <w:szCs w:val="22"/>
          <w:u w:val="single"/>
          <w:lang w:val="pl-PL"/>
        </w:rPr>
        <w:t>Jak należy czyścić inhalator?</w:t>
      </w:r>
    </w:p>
    <w:p w14:paraId="6E01D90F" w14:textId="77777777" w:rsidR="009C3239" w:rsidRPr="00501938" w:rsidRDefault="009C3239" w:rsidP="009C3239">
      <w:pPr>
        <w:tabs>
          <w:tab w:val="clear" w:pos="567"/>
          <w:tab w:val="left" w:pos="708"/>
        </w:tabs>
        <w:autoSpaceDE w:val="0"/>
        <w:autoSpaceDN w:val="0"/>
        <w:adjustRightInd w:val="0"/>
        <w:spacing w:after="240" w:line="280" w:lineRule="exact"/>
        <w:rPr>
          <w:szCs w:val="22"/>
          <w:lang w:val="pl-PL"/>
        </w:rPr>
      </w:pPr>
      <w:r w:rsidRPr="00501938">
        <w:rPr>
          <w:szCs w:val="22"/>
          <w:lang w:val="pl-PL"/>
        </w:rPr>
        <w:t>Nie należy NIGDY używać wody do czyszczenia inhalatora, ponieważ może to zniszczyć lek.</w:t>
      </w:r>
    </w:p>
    <w:p w14:paraId="57F0FA6D" w14:textId="77777777" w:rsidR="008D584B" w:rsidRPr="003D48BA" w:rsidRDefault="009C3239" w:rsidP="00F64433">
      <w:pPr>
        <w:keepNext/>
        <w:tabs>
          <w:tab w:val="clear" w:pos="567"/>
        </w:tabs>
        <w:snapToGrid w:val="0"/>
        <w:spacing w:line="240" w:lineRule="auto"/>
        <w:outlineLvl w:val="2"/>
        <w:rPr>
          <w:b/>
          <w:szCs w:val="22"/>
          <w:lang w:val="pl-PL"/>
        </w:rPr>
      </w:pPr>
      <w:r w:rsidRPr="00501938">
        <w:rPr>
          <w:szCs w:val="22"/>
          <w:lang w:val="pl-PL"/>
        </w:rPr>
        <w:t>W razie konieczności oczyszczenia inhalatora, należy przetrzeć zewnętrzną powierzchnię ustnika suchą chusteczką lub ręcznikiem papierowym.</w:t>
      </w:r>
    </w:p>
    <w:p w14:paraId="52C409AE" w14:textId="77777777" w:rsidR="008D584B" w:rsidRPr="002451D9" w:rsidRDefault="008D584B" w:rsidP="00C92147">
      <w:pPr>
        <w:widowControl w:val="0"/>
        <w:autoSpaceDE w:val="0"/>
        <w:autoSpaceDN w:val="0"/>
        <w:adjustRightInd w:val="0"/>
        <w:ind w:right="119"/>
        <w:rPr>
          <w:rFonts w:cs="Verdana"/>
          <w:color w:val="000000"/>
          <w:lang w:val="pl-PL"/>
          <w:rPrChange w:id="307" w:author="Author">
            <w:rPr>
              <w:rFonts w:cs="Verdana"/>
              <w:color w:val="000000"/>
            </w:rPr>
          </w:rPrChange>
        </w:rPr>
      </w:pPr>
    </w:p>
    <w:sectPr w:rsidR="008D584B" w:rsidRPr="002451D9" w:rsidSect="00D617E0">
      <w:footerReference w:type="even" r:id="rId32"/>
      <w:footerReference w:type="default" r:id="rId33"/>
      <w:footerReference w:type="first" r:id="rId34"/>
      <w:endnotePr>
        <w:numFmt w:val="decimal"/>
      </w:endnotePr>
      <w:pgSz w:w="11907" w:h="16840" w:code="9"/>
      <w:pgMar w:top="1134" w:right="1418" w:bottom="1134" w:left="1418" w:header="737" w:footer="737" w:gutter="0"/>
      <w:cols w:space="708"/>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FC11DB5" w14:textId="77777777" w:rsidR="00DA200E" w:rsidRDefault="00DA200E">
      <w:r>
        <w:separator/>
      </w:r>
    </w:p>
  </w:endnote>
  <w:endnote w:type="continuationSeparator" w:id="0">
    <w:p w14:paraId="3A09E584" w14:textId="77777777" w:rsidR="00DA200E" w:rsidRDefault="00DA200E">
      <w:r>
        <w:continuationSeparator/>
      </w:r>
    </w:p>
  </w:endnote>
  <w:endnote w:type="continuationNotice" w:id="1">
    <w:p w14:paraId="05A26B60" w14:textId="77777777" w:rsidR="00DA200E" w:rsidRDefault="00DA200E">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FCCED1" w14:textId="5868E6AD" w:rsidR="007F592D" w:rsidRDefault="007F592D">
    <w:pPr>
      <w:pStyle w:val="Footer"/>
    </w:pPr>
    <w:r>
      <mc:AlternateContent>
        <mc:Choice Requires="wps">
          <w:drawing>
            <wp:anchor distT="0" distB="0" distL="0" distR="0" simplePos="0" relativeHeight="251659264" behindDoc="0" locked="0" layoutInCell="1" allowOverlap="1" wp14:anchorId="4B666FBC" wp14:editId="3A30E401">
              <wp:simplePos x="635" y="635"/>
              <wp:positionH relativeFrom="page">
                <wp:align>center</wp:align>
              </wp:positionH>
              <wp:positionV relativeFrom="page">
                <wp:align>bottom</wp:align>
              </wp:positionV>
              <wp:extent cx="676910" cy="355600"/>
              <wp:effectExtent l="0" t="0" r="8890" b="0"/>
              <wp:wrapNone/>
              <wp:docPr id="1742972634" name="Text Box 55"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76910" cy="355600"/>
                      </a:xfrm>
                      <a:prstGeom prst="rect">
                        <a:avLst/>
                      </a:prstGeom>
                      <a:noFill/>
                      <a:ln>
                        <a:noFill/>
                      </a:ln>
                    </wps:spPr>
                    <wps:txbx>
                      <w:txbxContent>
                        <w:p w14:paraId="75037C3C" w14:textId="21C1F698" w:rsidR="007F592D" w:rsidRPr="007F592D" w:rsidRDefault="007F592D" w:rsidP="007F592D">
                          <w:pPr>
                            <w:rPr>
                              <w:rFonts w:ascii="Aptos" w:eastAsia="Aptos" w:hAnsi="Aptos" w:cs="Aptos"/>
                              <w:noProof/>
                              <w:color w:val="000000"/>
                              <w:sz w:val="20"/>
                            </w:rPr>
                          </w:pPr>
                          <w:r w:rsidRPr="007F592D">
                            <w:rPr>
                              <w:rFonts w:ascii="Aptos" w:eastAsia="Aptos" w:hAnsi="Aptos" w:cs="Aptos"/>
                              <w:noProof/>
                              <w:color w:val="000000"/>
                              <w:sz w:val="20"/>
                            </w:rPr>
                            <w:t>Confidential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B666FBC" id="_x0000_t202" coordsize="21600,21600" o:spt="202" path="m,l,21600r21600,l21600,xe">
              <v:stroke joinstyle="miter"/>
              <v:path gradientshapeok="t" o:connecttype="rect"/>
            </v:shapetype>
            <v:shape id="Text Box 55" o:spid="_x0000_s1104" type="#_x0000_t202" alt="Confidential" style="position:absolute;margin-left:0;margin-top:0;width:53.3pt;height:28pt;z-index:25165926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1IxTCgIAABUEAAAOAAAAZHJzL2Uyb0RvYy54bWysU01v2zAMvQ/YfxB0X+x0SLYacYqsRYYB&#10;QVsgHXpWZCk2YIkCpcTOfv0oxU62bqdhF5kmKX6897S4603Ljgp9A7bk00nOmbISqsbuS/79Zf3h&#10;M2c+CFuJFqwq+Ul5frd8/27RuULdQA1tpZBREeuLzpW8DsEVWeZlrYzwE3DKUlADGhHoF/dZhaKj&#10;6qbNbvJ8nnWAlUOQynvyPpyDfJnqa61keNLaq8DaktNsIZ2Yzl08s+VCFHsUrm7kMIb4hymMaCw1&#10;vZR6EEGwAzZ/lDKNRPCgw0SCyUDrRqq0A20zzd9ss62FU2kXAse7C0z+/5WVj8ete0YW+i/QE4ER&#10;kM75wpMz7tNrNPFLkzKKE4SnC2yqD0ySc/5pfjuliKTQx9lsnidYs+tlhz58VWBYNEqOxEoCSxw3&#10;PlBDSh1TYi8L66ZtEzOt/c1BidGTXSeMVuh3/TD2DqoTbYNwJto7uW6o50b48CyQmKUxSa3hiQ7d&#10;QldyGCzOasAff/PHfAKcopx1pJSSW5IyZ+03S0REUY0GjsYuGdPbfEZYMHsw90D6m9JTcDKZ5MXQ&#10;jqZGMK+k41VsRCFhJbUr+W4078NZsvQOpFqtUhLpx4mwsVsnY+mIUwTxpX8V6AakA1H0CKOMRPEG&#10;8HNuvOnd6hAI9sRGxPQM5AA1aS+RNLyTKO5f/1PW9TUvfwIAAP//AwBQSwMEFAAGAAgAAAAhAJZp&#10;Y6PaAAAABAEAAA8AAABkcnMvZG93bnJldi54bWxMj01rwzAMhu+D/gejwW6rvZaFkcUpo9BTx6Af&#10;l91cW02yxXKIlTb993N3aS8C8b48elQsRt+KE/axCaThZapAINngGqo07Her5zcQkQ050wZCDReM&#10;sCgnD4XJXTjTBk9brkSCUMyNhpq5y6WMtkZv4jR0SCk7ht4bTmtfSdebc4L7Vs6UyqQ3DaULtelw&#10;WaP93Q5ew+uGP4cv2s2/x9nlZ90t7fy4tlo/PY4f7yAYR76V4aqf1KFMTocwkIui1ZAe4f95zVSW&#10;gTgkcKZAloW8ly//AAAA//8DAFBLAQItABQABgAIAAAAIQC2gziS/gAAAOEBAAATAAAAAAAAAAAA&#10;AAAAAAAAAABbQ29udGVudF9UeXBlc10ueG1sUEsBAi0AFAAGAAgAAAAhADj9If/WAAAAlAEAAAsA&#10;AAAAAAAAAAAAAAAALwEAAF9yZWxzLy5yZWxzUEsBAi0AFAAGAAgAAAAhADrUjFMKAgAAFQQAAA4A&#10;AAAAAAAAAAAAAAAALgIAAGRycy9lMm9Eb2MueG1sUEsBAi0AFAAGAAgAAAAhAJZpY6PaAAAABAEA&#10;AA8AAAAAAAAAAAAAAAAAZAQAAGRycy9kb3ducmV2LnhtbFBLBQYAAAAABAAEAPMAAABrBQAAAAA=&#10;" filled="f" stroked="f">
              <v:textbox style="mso-fit-shape-to-text:t" inset="0,0,0,15pt">
                <w:txbxContent>
                  <w:p w14:paraId="75037C3C" w14:textId="21C1F698" w:rsidR="007F592D" w:rsidRPr="007F592D" w:rsidRDefault="007F592D" w:rsidP="007F592D">
                    <w:pPr>
                      <w:rPr>
                        <w:rFonts w:ascii="Aptos" w:eastAsia="Aptos" w:hAnsi="Aptos" w:cs="Aptos"/>
                        <w:noProof/>
                        <w:color w:val="000000"/>
                        <w:sz w:val="20"/>
                      </w:rPr>
                    </w:pPr>
                    <w:r w:rsidRPr="007F592D">
                      <w:rPr>
                        <w:rFonts w:ascii="Aptos" w:eastAsia="Aptos" w:hAnsi="Aptos" w:cs="Aptos"/>
                        <w:noProof/>
                        <w:color w:val="000000"/>
                        <w:sz w:val="20"/>
                      </w:rPr>
                      <w:t>Confidential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375887" w14:textId="3F73B85C" w:rsidR="00B56970" w:rsidRPr="00144F8D" w:rsidRDefault="007F592D">
    <w:pPr>
      <w:pStyle w:val="Footer"/>
      <w:tabs>
        <w:tab w:val="right" w:pos="8931"/>
      </w:tabs>
      <w:ind w:right="96"/>
      <w:jc w:val="center"/>
      <w:rPr>
        <w:rFonts w:cs="Arial"/>
        <w:szCs w:val="16"/>
      </w:rPr>
    </w:pPr>
    <w:r>
      <mc:AlternateContent>
        <mc:Choice Requires="wps">
          <w:drawing>
            <wp:anchor distT="0" distB="0" distL="0" distR="0" simplePos="0" relativeHeight="251660288" behindDoc="0" locked="0" layoutInCell="1" allowOverlap="1" wp14:anchorId="557471D2" wp14:editId="2D5E9870">
              <wp:simplePos x="635" y="635"/>
              <wp:positionH relativeFrom="page">
                <wp:align>center</wp:align>
              </wp:positionH>
              <wp:positionV relativeFrom="page">
                <wp:align>bottom</wp:align>
              </wp:positionV>
              <wp:extent cx="676910" cy="355600"/>
              <wp:effectExtent l="0" t="0" r="8890" b="0"/>
              <wp:wrapNone/>
              <wp:docPr id="349144296" name="Text Box 56"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76910" cy="355600"/>
                      </a:xfrm>
                      <a:prstGeom prst="rect">
                        <a:avLst/>
                      </a:prstGeom>
                      <a:noFill/>
                      <a:ln>
                        <a:noFill/>
                      </a:ln>
                    </wps:spPr>
                    <wps:txbx>
                      <w:txbxContent>
                        <w:p w14:paraId="067ECBA3" w14:textId="0855AD10" w:rsidR="007F592D" w:rsidRPr="007F592D" w:rsidRDefault="007F592D" w:rsidP="007F592D">
                          <w:pPr>
                            <w:rPr>
                              <w:rFonts w:ascii="Aptos" w:eastAsia="Aptos" w:hAnsi="Aptos" w:cs="Aptos"/>
                              <w:noProof/>
                              <w:color w:val="000000"/>
                              <w:sz w:val="20"/>
                            </w:rPr>
                          </w:pPr>
                          <w:del w:id="308" w:author="Author">
                            <w:r w:rsidRPr="007F592D" w:rsidDel="00CE40D3">
                              <w:rPr>
                                <w:rFonts w:ascii="Aptos" w:eastAsia="Aptos" w:hAnsi="Aptos" w:cs="Aptos"/>
                                <w:noProof/>
                                <w:color w:val="000000"/>
                                <w:sz w:val="20"/>
                              </w:rPr>
                              <w:delText>Confidential</w:delText>
                            </w:r>
                          </w:del>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57471D2" id="_x0000_t202" coordsize="21600,21600" o:spt="202" path="m,l,21600r21600,l21600,xe">
              <v:stroke joinstyle="miter"/>
              <v:path gradientshapeok="t" o:connecttype="rect"/>
            </v:shapetype>
            <v:shape id="Text Box 56" o:spid="_x0000_s1105" type="#_x0000_t202" alt="Confidential" style="position:absolute;left:0;text-align:left;margin-left:0;margin-top:0;width:53.3pt;height:28pt;z-index:25166028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w0hIDQIAABwEAAAOAAAAZHJzL2Uyb0RvYy54bWysU01v2zAMvQ/YfxB0X+x0SLYacYqsRYYB&#10;QVsgHXpWZCk2IIsCpcTOfv0oJU7arqdiF5kmKX689zS76VvD9gp9A7bk41HOmbISqsZuS/77afnl&#10;O2c+CFsJA1aV/KA8v5l//jTrXKGuoAZTKWRUxPqicyWvQ3BFlnlZq1b4EThlKagBWxHoF7dZhaKj&#10;6q3JrvJ8mnWAlUOQynvy3h2DfJ7qa61keNDaq8BMyWm2kE5M5yae2Xwmii0KVzfyNIb4wBStaCw1&#10;PZe6E0GwHTb/lGobieBBh5GENgOtG6nSDrTNOH+zzboWTqVdCBzvzjD5/1dW3u/X7hFZ6H9ATwRG&#10;QDrnC0/OuE+vsY1fmpRRnCA8nGFTfWCSnNNv0+sxRSSFvk4m0zzBml0uO/Thp4KWRaPkSKwksMR+&#10;5QM1pNQhJfaysGyMScwY+8pBidGTXSaMVug3PWuqF9NvoDrQUghHvr2Ty4Zar4QPjwKJYJqWRBse&#10;6NAGupLDyeKsBvzznj/mE+4U5awjwZTckqI5M78s8RG1NRg4GJtkjK/zCUHC7K69BZLhmF6Ek8kk&#10;LwYzmBqhfSY5L2IjCgkrqV3JN4N5G47Kpecg1WKRkkhGToSVXTsZS0e4IpZP/bNAdwI8EFP3MKhJ&#10;FG9wP+bGm94tdoHQT6REaI9AnhAnCSauTs8lavzlf8q6POr5XwAAAP//AwBQSwMEFAAGAAgAAAAh&#10;AJZpY6PaAAAABAEAAA8AAABkcnMvZG93bnJldi54bWxMj01rwzAMhu+D/gejwW6rvZaFkcUpo9BT&#10;x6Afl91cW02yxXKIlTb993N3aS8C8b48elQsRt+KE/axCaThZapAINngGqo07Her5zcQkQ050wZC&#10;DReMsCgnD4XJXTjTBk9brkSCUMyNhpq5y6WMtkZv4jR0SCk7ht4bTmtfSdebc4L7Vs6UyqQ3DaUL&#10;telwWaP93Q5ew+uGP4cv2s2/x9nlZ90t7fy4tlo/PY4f7yAYR76V4aqf1KFMTocwkIui1ZAe4f95&#10;zVSWgTgkcKZAloW8ly//AAAA//8DAFBLAQItABQABgAIAAAAIQC2gziS/gAAAOEBAAATAAAAAAAA&#10;AAAAAAAAAAAAAABbQ29udGVudF9UeXBlc10ueG1sUEsBAi0AFAAGAAgAAAAhADj9If/WAAAAlAEA&#10;AAsAAAAAAAAAAAAAAAAALwEAAF9yZWxzLy5yZWxzUEsBAi0AFAAGAAgAAAAhAFXDSEgNAgAAHAQA&#10;AA4AAAAAAAAAAAAAAAAALgIAAGRycy9lMm9Eb2MueG1sUEsBAi0AFAAGAAgAAAAhAJZpY6PaAAAA&#10;BAEAAA8AAAAAAAAAAAAAAAAAZwQAAGRycy9kb3ducmV2LnhtbFBLBQYAAAAABAAEAPMAAABuBQAA&#10;AAA=&#10;" filled="f" stroked="f">
              <v:textbox style="mso-fit-shape-to-text:t" inset="0,0,0,15pt">
                <w:txbxContent>
                  <w:p w14:paraId="067ECBA3" w14:textId="0855AD10" w:rsidR="007F592D" w:rsidRPr="007F592D" w:rsidRDefault="007F592D" w:rsidP="007F592D">
                    <w:pPr>
                      <w:rPr>
                        <w:rFonts w:ascii="Aptos" w:eastAsia="Aptos" w:hAnsi="Aptos" w:cs="Aptos"/>
                        <w:noProof/>
                        <w:color w:val="000000"/>
                        <w:sz w:val="20"/>
                      </w:rPr>
                    </w:pPr>
                    <w:del w:id="309" w:author="Author">
                      <w:r w:rsidRPr="007F592D" w:rsidDel="00CE40D3">
                        <w:rPr>
                          <w:rFonts w:ascii="Aptos" w:eastAsia="Aptos" w:hAnsi="Aptos" w:cs="Aptos"/>
                          <w:noProof/>
                          <w:color w:val="000000"/>
                          <w:sz w:val="20"/>
                        </w:rPr>
                        <w:delText>Confidential</w:delText>
                      </w:r>
                    </w:del>
                  </w:p>
                </w:txbxContent>
              </v:textbox>
              <w10:wrap anchorx="page" anchory="page"/>
            </v:shape>
          </w:pict>
        </mc:Fallback>
      </mc:AlternateContent>
    </w:r>
    <w:r w:rsidR="00B56970">
      <w:fldChar w:fldCharType="begin"/>
    </w:r>
    <w:r w:rsidR="00B56970">
      <w:instrText xml:space="preserve"> EQ </w:instrText>
    </w:r>
    <w:r w:rsidR="00B56970">
      <w:fldChar w:fldCharType="end"/>
    </w:r>
    <w:r w:rsidR="00B56970" w:rsidRPr="00144F8D">
      <w:rPr>
        <w:rStyle w:val="PageNumber"/>
        <w:rFonts w:cs="Arial"/>
        <w:szCs w:val="16"/>
      </w:rPr>
      <w:fldChar w:fldCharType="begin"/>
    </w:r>
    <w:r w:rsidR="00B56970" w:rsidRPr="00144F8D">
      <w:rPr>
        <w:rStyle w:val="PageNumber"/>
        <w:rFonts w:cs="Arial"/>
        <w:szCs w:val="16"/>
      </w:rPr>
      <w:instrText xml:space="preserve">PAGE  </w:instrText>
    </w:r>
    <w:r w:rsidR="00B56970" w:rsidRPr="00144F8D">
      <w:rPr>
        <w:rStyle w:val="PageNumber"/>
        <w:rFonts w:cs="Arial"/>
        <w:szCs w:val="16"/>
      </w:rPr>
      <w:fldChar w:fldCharType="separate"/>
    </w:r>
    <w:r w:rsidR="003E5A42">
      <w:rPr>
        <w:rStyle w:val="PageNumber"/>
        <w:rFonts w:cs="Arial"/>
        <w:szCs w:val="16"/>
      </w:rPr>
      <w:t>21</w:t>
    </w:r>
    <w:r w:rsidR="00B56970" w:rsidRPr="00144F8D">
      <w:rPr>
        <w:rStyle w:val="PageNumber"/>
        <w:rFonts w:cs="Arial"/>
        <w:szCs w:val="16"/>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C4B2B0" w14:textId="0E80AA63" w:rsidR="00B56970" w:rsidRPr="004F3778" w:rsidRDefault="007F592D">
    <w:pPr>
      <w:pStyle w:val="Footer"/>
      <w:tabs>
        <w:tab w:val="right" w:pos="8931"/>
      </w:tabs>
      <w:ind w:right="96"/>
      <w:jc w:val="center"/>
      <w:rPr>
        <w:rFonts w:ascii="Times New Roman" w:hAnsi="Times New Roman"/>
        <w:sz w:val="22"/>
        <w:szCs w:val="22"/>
      </w:rPr>
    </w:pPr>
    <w:r>
      <mc:AlternateContent>
        <mc:Choice Requires="wps">
          <w:drawing>
            <wp:anchor distT="0" distB="0" distL="0" distR="0" simplePos="0" relativeHeight="251658240" behindDoc="0" locked="0" layoutInCell="1" allowOverlap="1" wp14:anchorId="79153F99" wp14:editId="1D629037">
              <wp:simplePos x="635" y="635"/>
              <wp:positionH relativeFrom="page">
                <wp:align>center</wp:align>
              </wp:positionH>
              <wp:positionV relativeFrom="page">
                <wp:align>bottom</wp:align>
              </wp:positionV>
              <wp:extent cx="676910" cy="355600"/>
              <wp:effectExtent l="0" t="0" r="8890" b="0"/>
              <wp:wrapNone/>
              <wp:docPr id="1023249649" name="Text Box 54"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76910" cy="355600"/>
                      </a:xfrm>
                      <a:prstGeom prst="rect">
                        <a:avLst/>
                      </a:prstGeom>
                      <a:noFill/>
                      <a:ln>
                        <a:noFill/>
                      </a:ln>
                    </wps:spPr>
                    <wps:txbx>
                      <w:txbxContent>
                        <w:p w14:paraId="47917CC5" w14:textId="49634B58" w:rsidR="007F592D" w:rsidRPr="007F592D" w:rsidRDefault="007F592D" w:rsidP="007F592D">
                          <w:pPr>
                            <w:rPr>
                              <w:rFonts w:ascii="Aptos" w:eastAsia="Aptos" w:hAnsi="Aptos" w:cs="Aptos"/>
                              <w:noProof/>
                              <w:color w:val="000000"/>
                              <w:sz w:val="20"/>
                            </w:rPr>
                          </w:pPr>
                          <w:del w:id="310" w:author="Author">
                            <w:r w:rsidRPr="007F592D" w:rsidDel="00CE40D3">
                              <w:rPr>
                                <w:rFonts w:ascii="Aptos" w:eastAsia="Aptos" w:hAnsi="Aptos" w:cs="Aptos"/>
                                <w:noProof/>
                                <w:color w:val="000000"/>
                                <w:sz w:val="20"/>
                              </w:rPr>
                              <w:delText>Confidential</w:delText>
                            </w:r>
                          </w:del>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9153F99" id="_x0000_t202" coordsize="21600,21600" o:spt="202" path="m,l,21600r21600,l21600,xe">
              <v:stroke joinstyle="miter"/>
              <v:path gradientshapeok="t" o:connecttype="rect"/>
            </v:shapetype>
            <v:shape id="Text Box 54" o:spid="_x0000_s1106" type="#_x0000_t202" alt="Confidential" style="position:absolute;left:0;text-align:left;margin-left:0;margin-top:0;width:53.3pt;height:28pt;z-index:25165824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Ap8ODgIAABwEAAAOAAAAZHJzL2Uyb0RvYy54bWysU99v2jAQfp+0/8Hy+0hggq0RoWKtmCah&#10;thKd+mwcm0RyfNbZkLC/fmdDYOv6VO3Fudyd78f3fZ7f9q1hB4W+AVvy8SjnTFkJVWN3Jf/5vPr0&#10;lTMfhK2EAatKflSe3y4+fph3rlATqMFUChkVsb7oXMnrEFyRZV7WqhV+BE5ZCmrAVgT6xV1Woeio&#10;emuySZ7Psg6wcghSeU/e+1OQL1J9rZUMj1p7FZgpOc0W0onp3MYzW8xFsUPh6kaexxDvmKIVjaWm&#10;l1L3Igi2x+afUm0jETzoMJLQZqB1I1XagbYZ56+22dTCqbQLgePdBSb//8rKh8PGPSEL/TfoicAI&#10;SOd84ckZ9+k1tvFLkzKKE4THC2yqD0ySc/ZldjOmiKTQ5+l0lidYs+tlhz58V9CyaJQciZUEljis&#10;faCGlDqkxF4WVo0xiRlj/3JQYvRk1wmjFfptz5qq5JNh+i1UR1oK4cS3d3LVUOu18OFJIBFM05Jo&#10;wyMd2kBXcjhbnNWAv97yx3zCnaKcdSSYkltSNGfmhyU+orYGAwdjm4zxTT4lSJjdt3dAMhzTi3Ay&#10;meTFYAZTI7QvJOdlbEQhYSW1K/l2MO/CSbn0HKRaLlMSyciJsLYbJ2PpCFfE8rl/EejOgAdi6gEG&#10;NYniFe6n3HjTu+U+EPqJlAjtCcgz4iTBxNX5uUSN//mfsq6PevEbAAD//wMAUEsDBBQABgAIAAAA&#10;IQCWaWOj2gAAAAQBAAAPAAAAZHJzL2Rvd25yZXYueG1sTI9Na8MwDIbvg/4Ho8Fuq72WhZHFKaPQ&#10;U8egH5fdXFtNssVyiJU2/fdzd2kvAvG+PHpULEbfihP2sQmk4WWqQCDZ4BqqNOx3q+c3EJENOdMG&#10;Qg0XjLAoJw+FyV040wZPW65EglDMjYaauculjLZGb+I0dEgpO4beG05rX0nXm3OC+1bOlMqkNw2l&#10;C7XpcFmj/d0OXsPrhj+HL9rNv8fZ5WfdLe38uLZaPz2OH+8gGEe+leGqn9ShTE6HMJCLotWQHuH/&#10;ec1UloE4JHCmQJaFvJcv/wAAAP//AwBQSwECLQAUAAYACAAAACEAtoM4kv4AAADhAQAAEwAAAAAA&#10;AAAAAAAAAAAAAAAAW0NvbnRlbnRfVHlwZXNdLnhtbFBLAQItABQABgAIAAAAIQA4/SH/1gAAAJQB&#10;AAALAAAAAAAAAAAAAAAAAC8BAABfcmVscy8ucmVsc1BLAQItABQABgAIAAAAIQDiAp8ODgIAABwE&#10;AAAOAAAAAAAAAAAAAAAAAC4CAABkcnMvZTJvRG9jLnhtbFBLAQItABQABgAIAAAAIQCWaWOj2gAA&#10;AAQBAAAPAAAAAAAAAAAAAAAAAGgEAABkcnMvZG93bnJldi54bWxQSwUGAAAAAAQABADzAAAAbwUA&#10;AAAA&#10;" filled="f" stroked="f">
              <v:textbox style="mso-fit-shape-to-text:t" inset="0,0,0,15pt">
                <w:txbxContent>
                  <w:p w14:paraId="47917CC5" w14:textId="49634B58" w:rsidR="007F592D" w:rsidRPr="007F592D" w:rsidRDefault="007F592D" w:rsidP="007F592D">
                    <w:pPr>
                      <w:rPr>
                        <w:rFonts w:ascii="Aptos" w:eastAsia="Aptos" w:hAnsi="Aptos" w:cs="Aptos"/>
                        <w:noProof/>
                        <w:color w:val="000000"/>
                        <w:sz w:val="20"/>
                      </w:rPr>
                    </w:pPr>
                    <w:del w:id="311" w:author="Author">
                      <w:r w:rsidRPr="007F592D" w:rsidDel="00CE40D3">
                        <w:rPr>
                          <w:rFonts w:ascii="Aptos" w:eastAsia="Aptos" w:hAnsi="Aptos" w:cs="Aptos"/>
                          <w:noProof/>
                          <w:color w:val="000000"/>
                          <w:sz w:val="20"/>
                        </w:rPr>
                        <w:delText>Confidential</w:delText>
                      </w:r>
                    </w:del>
                  </w:p>
                </w:txbxContent>
              </v:textbox>
              <w10:wrap anchorx="page" anchory="page"/>
            </v:shape>
          </w:pict>
        </mc:Fallback>
      </mc:AlternateContent>
    </w:r>
    <w:r w:rsidR="00B56970">
      <w:fldChar w:fldCharType="begin"/>
    </w:r>
    <w:r w:rsidR="00B56970">
      <w:instrText xml:space="preserve"> EQ </w:instrText>
    </w:r>
    <w:r w:rsidR="00B56970">
      <w:fldChar w:fldCharType="end"/>
    </w:r>
    <w:r w:rsidR="00B56970" w:rsidRPr="00144F8D">
      <w:rPr>
        <w:rStyle w:val="PageNumber"/>
        <w:rFonts w:cs="Arial"/>
        <w:szCs w:val="16"/>
      </w:rPr>
      <w:fldChar w:fldCharType="begin"/>
    </w:r>
    <w:r w:rsidR="00B56970" w:rsidRPr="00144F8D">
      <w:rPr>
        <w:rStyle w:val="PageNumber"/>
        <w:rFonts w:cs="Arial"/>
        <w:szCs w:val="16"/>
      </w:rPr>
      <w:instrText xml:space="preserve">PAGE  </w:instrText>
    </w:r>
    <w:r w:rsidR="00B56970" w:rsidRPr="00144F8D">
      <w:rPr>
        <w:rStyle w:val="PageNumber"/>
        <w:rFonts w:cs="Arial"/>
        <w:szCs w:val="16"/>
      </w:rPr>
      <w:fldChar w:fldCharType="separate"/>
    </w:r>
    <w:r w:rsidR="003E5A42">
      <w:rPr>
        <w:rStyle w:val="PageNumber"/>
        <w:rFonts w:cs="Arial"/>
        <w:szCs w:val="16"/>
      </w:rPr>
      <w:t>1</w:t>
    </w:r>
    <w:r w:rsidR="00B56970" w:rsidRPr="00144F8D">
      <w:rPr>
        <w:rStyle w:val="PageNumber"/>
        <w:rFonts w:cs="Arial"/>
        <w:szCs w:val="16"/>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B389473" w14:textId="77777777" w:rsidR="00DA200E" w:rsidRDefault="00DA200E">
      <w:r>
        <w:separator/>
      </w:r>
    </w:p>
  </w:footnote>
  <w:footnote w:type="continuationSeparator" w:id="0">
    <w:p w14:paraId="50EE0562" w14:textId="77777777" w:rsidR="00DA200E" w:rsidRDefault="00DA200E">
      <w:r>
        <w:continuationSeparator/>
      </w:r>
    </w:p>
  </w:footnote>
  <w:footnote w:type="continuationNotice" w:id="1">
    <w:p w14:paraId="0B3DE4C2" w14:textId="77777777" w:rsidR="00DA200E" w:rsidRDefault="00DA200E">
      <w:pPr>
        <w:spacing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824AD60A"/>
    <w:lvl w:ilvl="0">
      <w:start w:val="1"/>
      <w:numFmt w:val="decimal"/>
      <w:pStyle w:val="ListNumber5"/>
      <w:lvlText w:val="%1."/>
      <w:lvlJc w:val="left"/>
      <w:pPr>
        <w:tabs>
          <w:tab w:val="num" w:pos="1492"/>
        </w:tabs>
        <w:ind w:left="1492" w:hanging="360"/>
      </w:pPr>
      <w:rPr>
        <w:rFonts w:cs="Times New Roman"/>
      </w:rPr>
    </w:lvl>
  </w:abstractNum>
  <w:abstractNum w:abstractNumId="1" w15:restartNumberingAfterBreak="0">
    <w:nsid w:val="FFFFFF7D"/>
    <w:multiLevelType w:val="singleLevel"/>
    <w:tmpl w:val="E96A0676"/>
    <w:lvl w:ilvl="0">
      <w:start w:val="1"/>
      <w:numFmt w:val="decimal"/>
      <w:pStyle w:val="ListNumber4"/>
      <w:lvlText w:val="%1."/>
      <w:lvlJc w:val="left"/>
      <w:pPr>
        <w:tabs>
          <w:tab w:val="num" w:pos="1209"/>
        </w:tabs>
        <w:ind w:left="1209" w:hanging="360"/>
      </w:pPr>
      <w:rPr>
        <w:rFonts w:cs="Times New Roman"/>
      </w:rPr>
    </w:lvl>
  </w:abstractNum>
  <w:abstractNum w:abstractNumId="2" w15:restartNumberingAfterBreak="0">
    <w:nsid w:val="FFFFFF7E"/>
    <w:multiLevelType w:val="singleLevel"/>
    <w:tmpl w:val="42A66172"/>
    <w:lvl w:ilvl="0">
      <w:start w:val="1"/>
      <w:numFmt w:val="decimal"/>
      <w:pStyle w:val="ListNumber3"/>
      <w:lvlText w:val="%1."/>
      <w:lvlJc w:val="left"/>
      <w:pPr>
        <w:tabs>
          <w:tab w:val="num" w:pos="926"/>
        </w:tabs>
        <w:ind w:left="926" w:hanging="360"/>
      </w:pPr>
      <w:rPr>
        <w:rFonts w:cs="Times New Roman"/>
      </w:rPr>
    </w:lvl>
  </w:abstractNum>
  <w:abstractNum w:abstractNumId="3" w15:restartNumberingAfterBreak="0">
    <w:nsid w:val="FFFFFF7F"/>
    <w:multiLevelType w:val="singleLevel"/>
    <w:tmpl w:val="3D5C78DE"/>
    <w:lvl w:ilvl="0">
      <w:start w:val="1"/>
      <w:numFmt w:val="decimal"/>
      <w:pStyle w:val="ListNumber2"/>
      <w:lvlText w:val="%1."/>
      <w:lvlJc w:val="left"/>
      <w:pPr>
        <w:tabs>
          <w:tab w:val="num" w:pos="643"/>
        </w:tabs>
        <w:ind w:left="643" w:hanging="360"/>
      </w:pPr>
      <w:rPr>
        <w:rFonts w:cs="Times New Roman"/>
      </w:rPr>
    </w:lvl>
  </w:abstractNum>
  <w:abstractNum w:abstractNumId="4" w15:restartNumberingAfterBreak="0">
    <w:nsid w:val="FFFFFF80"/>
    <w:multiLevelType w:val="singleLevel"/>
    <w:tmpl w:val="28E42214"/>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F4808DD2"/>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A510BF80"/>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5549C8C"/>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18281A4E"/>
    <w:lvl w:ilvl="0">
      <w:start w:val="1"/>
      <w:numFmt w:val="decimal"/>
      <w:pStyle w:val="ListNumber"/>
      <w:lvlText w:val="%1."/>
      <w:lvlJc w:val="left"/>
      <w:pPr>
        <w:tabs>
          <w:tab w:val="num" w:pos="360"/>
        </w:tabs>
        <w:ind w:left="360" w:hanging="360"/>
      </w:pPr>
      <w:rPr>
        <w:rFonts w:cs="Times New Roman"/>
      </w:rPr>
    </w:lvl>
  </w:abstractNum>
  <w:abstractNum w:abstractNumId="9" w15:restartNumberingAfterBreak="0">
    <w:nsid w:val="FFFFFF89"/>
    <w:multiLevelType w:val="singleLevel"/>
    <w:tmpl w:val="65108B52"/>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FFFFFFFE"/>
    <w:multiLevelType w:val="singleLevel"/>
    <w:tmpl w:val="FFFFFFFF"/>
    <w:lvl w:ilvl="0">
      <w:numFmt w:val="decimal"/>
      <w:lvlText w:val="*"/>
      <w:lvlJc w:val="left"/>
      <w:rPr>
        <w:rFonts w:cs="Times New Roman"/>
      </w:rPr>
    </w:lvl>
  </w:abstractNum>
  <w:abstractNum w:abstractNumId="11" w15:restartNumberingAfterBreak="0">
    <w:nsid w:val="05647C03"/>
    <w:multiLevelType w:val="hybridMultilevel"/>
    <w:tmpl w:val="C50625D2"/>
    <w:lvl w:ilvl="0" w:tplc="B9881584">
      <w:start w:val="1"/>
      <w:numFmt w:val="decimal"/>
      <w:lvlText w:val="1.%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2" w15:restartNumberingAfterBreak="0">
    <w:nsid w:val="08665117"/>
    <w:multiLevelType w:val="hybridMultilevel"/>
    <w:tmpl w:val="5D24C2F2"/>
    <w:lvl w:ilvl="0" w:tplc="7C22A8AE">
      <w:start w:val="1"/>
      <w:numFmt w:val="bullet"/>
      <w:lvlText w:val=""/>
      <w:lvlJc w:val="left"/>
      <w:pPr>
        <w:tabs>
          <w:tab w:val="num" w:pos="360"/>
        </w:tabs>
        <w:ind w:left="360" w:hanging="360"/>
      </w:pPr>
      <w:rPr>
        <w:rFonts w:ascii="Symbol" w:hAnsi="Symbol" w:hint="default"/>
      </w:rPr>
    </w:lvl>
    <w:lvl w:ilvl="1" w:tplc="B9E41224">
      <w:numFmt w:val="bullet"/>
      <w:lvlText w:val="-"/>
      <w:lvlJc w:val="left"/>
      <w:pPr>
        <w:tabs>
          <w:tab w:val="num" w:pos="1080"/>
        </w:tabs>
        <w:ind w:left="1080" w:hanging="360"/>
      </w:pPr>
      <w:rPr>
        <w:rFonts w:ascii="Times New Roman" w:eastAsia="Times New Roman" w:hAnsi="Times New Roman" w:hint="default"/>
      </w:rPr>
    </w:lvl>
    <w:lvl w:ilvl="2" w:tplc="737498F8" w:tentative="1">
      <w:start w:val="1"/>
      <w:numFmt w:val="bullet"/>
      <w:lvlText w:val=""/>
      <w:lvlJc w:val="left"/>
      <w:pPr>
        <w:tabs>
          <w:tab w:val="num" w:pos="1800"/>
        </w:tabs>
        <w:ind w:left="1800" w:hanging="360"/>
      </w:pPr>
      <w:rPr>
        <w:rFonts w:ascii="Wingdings" w:hAnsi="Wingdings" w:hint="default"/>
      </w:rPr>
    </w:lvl>
    <w:lvl w:ilvl="3" w:tplc="CD4A28E0" w:tentative="1">
      <w:start w:val="1"/>
      <w:numFmt w:val="bullet"/>
      <w:lvlText w:val=""/>
      <w:lvlJc w:val="left"/>
      <w:pPr>
        <w:tabs>
          <w:tab w:val="num" w:pos="2520"/>
        </w:tabs>
        <w:ind w:left="2520" w:hanging="360"/>
      </w:pPr>
      <w:rPr>
        <w:rFonts w:ascii="Symbol" w:hAnsi="Symbol" w:hint="default"/>
      </w:rPr>
    </w:lvl>
    <w:lvl w:ilvl="4" w:tplc="6E16D9F0" w:tentative="1">
      <w:start w:val="1"/>
      <w:numFmt w:val="bullet"/>
      <w:lvlText w:val="o"/>
      <w:lvlJc w:val="left"/>
      <w:pPr>
        <w:tabs>
          <w:tab w:val="num" w:pos="3240"/>
        </w:tabs>
        <w:ind w:left="3240" w:hanging="360"/>
      </w:pPr>
      <w:rPr>
        <w:rFonts w:ascii="Courier New" w:hAnsi="Courier New" w:hint="default"/>
      </w:rPr>
    </w:lvl>
    <w:lvl w:ilvl="5" w:tplc="7C0A224A" w:tentative="1">
      <w:start w:val="1"/>
      <w:numFmt w:val="bullet"/>
      <w:lvlText w:val=""/>
      <w:lvlJc w:val="left"/>
      <w:pPr>
        <w:tabs>
          <w:tab w:val="num" w:pos="3960"/>
        </w:tabs>
        <w:ind w:left="3960" w:hanging="360"/>
      </w:pPr>
      <w:rPr>
        <w:rFonts w:ascii="Wingdings" w:hAnsi="Wingdings" w:hint="default"/>
      </w:rPr>
    </w:lvl>
    <w:lvl w:ilvl="6" w:tplc="EC643942" w:tentative="1">
      <w:start w:val="1"/>
      <w:numFmt w:val="bullet"/>
      <w:lvlText w:val=""/>
      <w:lvlJc w:val="left"/>
      <w:pPr>
        <w:tabs>
          <w:tab w:val="num" w:pos="4680"/>
        </w:tabs>
        <w:ind w:left="4680" w:hanging="360"/>
      </w:pPr>
      <w:rPr>
        <w:rFonts w:ascii="Symbol" w:hAnsi="Symbol" w:hint="default"/>
      </w:rPr>
    </w:lvl>
    <w:lvl w:ilvl="7" w:tplc="E7044026" w:tentative="1">
      <w:start w:val="1"/>
      <w:numFmt w:val="bullet"/>
      <w:lvlText w:val="o"/>
      <w:lvlJc w:val="left"/>
      <w:pPr>
        <w:tabs>
          <w:tab w:val="num" w:pos="5400"/>
        </w:tabs>
        <w:ind w:left="5400" w:hanging="360"/>
      </w:pPr>
      <w:rPr>
        <w:rFonts w:ascii="Courier New" w:hAnsi="Courier New" w:hint="default"/>
      </w:rPr>
    </w:lvl>
    <w:lvl w:ilvl="8" w:tplc="6D8E5BD0" w:tentative="1">
      <w:start w:val="1"/>
      <w:numFmt w:val="bullet"/>
      <w:lvlText w:val=""/>
      <w:lvlJc w:val="left"/>
      <w:pPr>
        <w:tabs>
          <w:tab w:val="num" w:pos="6120"/>
        </w:tabs>
        <w:ind w:left="6120" w:hanging="360"/>
      </w:pPr>
      <w:rPr>
        <w:rFonts w:ascii="Wingdings" w:hAnsi="Wingdings" w:hint="default"/>
      </w:rPr>
    </w:lvl>
  </w:abstractNum>
  <w:abstractNum w:abstractNumId="13" w15:restartNumberingAfterBreak="0">
    <w:nsid w:val="094C5092"/>
    <w:multiLevelType w:val="hybridMultilevel"/>
    <w:tmpl w:val="5C605AAC"/>
    <w:lvl w:ilvl="0" w:tplc="B9881584">
      <w:start w:val="1"/>
      <w:numFmt w:val="decimal"/>
      <w:lvlText w:val="1.%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4" w15:restartNumberingAfterBreak="0">
    <w:nsid w:val="0FCE0B04"/>
    <w:multiLevelType w:val="hybridMultilevel"/>
    <w:tmpl w:val="26FCF880"/>
    <w:lvl w:ilvl="0" w:tplc="0D0E4E40">
      <w:start w:val="1"/>
      <w:numFmt w:val="decimal"/>
      <w:lvlText w:val="2.%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5" w15:restartNumberingAfterBreak="0">
    <w:nsid w:val="1662691B"/>
    <w:multiLevelType w:val="hybridMultilevel"/>
    <w:tmpl w:val="195C317A"/>
    <w:lvl w:ilvl="0" w:tplc="DC3EC018">
      <w:start w:val="1"/>
      <w:numFmt w:val="bullet"/>
      <w:lvlText w:val=""/>
      <w:lvlJc w:val="left"/>
      <w:pPr>
        <w:ind w:left="720" w:hanging="360"/>
      </w:pPr>
      <w:rPr>
        <w:rFonts w:ascii="Symbol" w:hAnsi="Symbol" w:hint="default"/>
      </w:rPr>
    </w:lvl>
    <w:lvl w:ilvl="1" w:tplc="F8E2B7B4">
      <w:start w:val="1"/>
      <w:numFmt w:val="bullet"/>
      <w:lvlText w:val="o"/>
      <w:lvlJc w:val="left"/>
      <w:pPr>
        <w:ind w:left="1440" w:hanging="360"/>
      </w:pPr>
      <w:rPr>
        <w:rFonts w:ascii="Courier New" w:hAnsi="Courier New" w:hint="default"/>
      </w:rPr>
    </w:lvl>
    <w:lvl w:ilvl="2" w:tplc="1300449E" w:tentative="1">
      <w:start w:val="1"/>
      <w:numFmt w:val="bullet"/>
      <w:lvlText w:val=""/>
      <w:lvlJc w:val="left"/>
      <w:pPr>
        <w:ind w:left="2160" w:hanging="360"/>
      </w:pPr>
      <w:rPr>
        <w:rFonts w:ascii="Wingdings" w:hAnsi="Wingdings" w:hint="default"/>
      </w:rPr>
    </w:lvl>
    <w:lvl w:ilvl="3" w:tplc="C456CB86" w:tentative="1">
      <w:start w:val="1"/>
      <w:numFmt w:val="bullet"/>
      <w:lvlText w:val=""/>
      <w:lvlJc w:val="left"/>
      <w:pPr>
        <w:ind w:left="2880" w:hanging="360"/>
      </w:pPr>
      <w:rPr>
        <w:rFonts w:ascii="Symbol" w:hAnsi="Symbol" w:hint="default"/>
      </w:rPr>
    </w:lvl>
    <w:lvl w:ilvl="4" w:tplc="7FB4B50C" w:tentative="1">
      <w:start w:val="1"/>
      <w:numFmt w:val="bullet"/>
      <w:lvlText w:val="o"/>
      <w:lvlJc w:val="left"/>
      <w:pPr>
        <w:ind w:left="3600" w:hanging="360"/>
      </w:pPr>
      <w:rPr>
        <w:rFonts w:ascii="Courier New" w:hAnsi="Courier New" w:hint="default"/>
      </w:rPr>
    </w:lvl>
    <w:lvl w:ilvl="5" w:tplc="213EB31C" w:tentative="1">
      <w:start w:val="1"/>
      <w:numFmt w:val="bullet"/>
      <w:lvlText w:val=""/>
      <w:lvlJc w:val="left"/>
      <w:pPr>
        <w:ind w:left="4320" w:hanging="360"/>
      </w:pPr>
      <w:rPr>
        <w:rFonts w:ascii="Wingdings" w:hAnsi="Wingdings" w:hint="default"/>
      </w:rPr>
    </w:lvl>
    <w:lvl w:ilvl="6" w:tplc="D3E81910" w:tentative="1">
      <w:start w:val="1"/>
      <w:numFmt w:val="bullet"/>
      <w:lvlText w:val=""/>
      <w:lvlJc w:val="left"/>
      <w:pPr>
        <w:ind w:left="5040" w:hanging="360"/>
      </w:pPr>
      <w:rPr>
        <w:rFonts w:ascii="Symbol" w:hAnsi="Symbol" w:hint="default"/>
      </w:rPr>
    </w:lvl>
    <w:lvl w:ilvl="7" w:tplc="F4064326" w:tentative="1">
      <w:start w:val="1"/>
      <w:numFmt w:val="bullet"/>
      <w:lvlText w:val="o"/>
      <w:lvlJc w:val="left"/>
      <w:pPr>
        <w:ind w:left="5760" w:hanging="360"/>
      </w:pPr>
      <w:rPr>
        <w:rFonts w:ascii="Courier New" w:hAnsi="Courier New" w:hint="default"/>
      </w:rPr>
    </w:lvl>
    <w:lvl w:ilvl="8" w:tplc="6E66D6BA" w:tentative="1">
      <w:start w:val="1"/>
      <w:numFmt w:val="bullet"/>
      <w:lvlText w:val=""/>
      <w:lvlJc w:val="left"/>
      <w:pPr>
        <w:ind w:left="6480" w:hanging="360"/>
      </w:pPr>
      <w:rPr>
        <w:rFonts w:ascii="Wingdings" w:hAnsi="Wingdings" w:hint="default"/>
      </w:rPr>
    </w:lvl>
  </w:abstractNum>
  <w:abstractNum w:abstractNumId="16" w15:restartNumberingAfterBreak="0">
    <w:nsid w:val="1C2851D4"/>
    <w:multiLevelType w:val="multilevel"/>
    <w:tmpl w:val="72325652"/>
    <w:lvl w:ilvl="0">
      <w:start w:val="2"/>
      <w:numFmt w:val="decimal"/>
      <w:lvlText w:val="%1"/>
      <w:lvlJc w:val="left"/>
      <w:pPr>
        <w:ind w:left="360" w:hanging="360"/>
      </w:pPr>
      <w:rPr>
        <w:rFonts w:hint="default"/>
      </w:rPr>
    </w:lvl>
    <w:lvl w:ilvl="1">
      <w:start w:val="3"/>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1C767FD1"/>
    <w:multiLevelType w:val="hybridMultilevel"/>
    <w:tmpl w:val="AFE2DD20"/>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8" w15:restartNumberingAfterBreak="0">
    <w:nsid w:val="1E556733"/>
    <w:multiLevelType w:val="hybridMultilevel"/>
    <w:tmpl w:val="300CC640"/>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9" w15:restartNumberingAfterBreak="0">
    <w:nsid w:val="29903A04"/>
    <w:multiLevelType w:val="multilevel"/>
    <w:tmpl w:val="72325652"/>
    <w:lvl w:ilvl="0">
      <w:start w:val="2"/>
      <w:numFmt w:val="decimal"/>
      <w:lvlText w:val="%1"/>
      <w:lvlJc w:val="left"/>
      <w:pPr>
        <w:ind w:left="360" w:hanging="360"/>
      </w:pPr>
      <w:rPr>
        <w:rFonts w:hint="default"/>
      </w:rPr>
    </w:lvl>
    <w:lvl w:ilvl="1">
      <w:start w:val="3"/>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20" w15:restartNumberingAfterBreak="0">
    <w:nsid w:val="391C2AB1"/>
    <w:multiLevelType w:val="hybridMultilevel"/>
    <w:tmpl w:val="FDB0F98E"/>
    <w:lvl w:ilvl="0" w:tplc="E5A8035E">
      <w:start w:val="4"/>
      <w:numFmt w:val="decimal"/>
      <w:lvlText w:val="2.%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1" w15:restartNumberingAfterBreak="0">
    <w:nsid w:val="3BCE0553"/>
    <w:multiLevelType w:val="hybridMultilevel"/>
    <w:tmpl w:val="D5F21B6A"/>
    <w:lvl w:ilvl="0" w:tplc="04150001">
      <w:start w:val="1"/>
      <w:numFmt w:val="bullet"/>
      <w:lvlText w:val=""/>
      <w:lvlJc w:val="left"/>
      <w:pPr>
        <w:tabs>
          <w:tab w:val="num" w:pos="720"/>
        </w:tabs>
        <w:ind w:left="720" w:hanging="360"/>
      </w:pPr>
      <w:rPr>
        <w:rFonts w:ascii="Symbol" w:hAnsi="Symbol" w:hint="default"/>
      </w:rPr>
    </w:lvl>
    <w:lvl w:ilvl="1" w:tplc="04150003">
      <w:start w:val="1"/>
      <w:numFmt w:val="decimal"/>
      <w:lvlText w:val="%2."/>
      <w:lvlJc w:val="left"/>
      <w:pPr>
        <w:tabs>
          <w:tab w:val="num" w:pos="1440"/>
        </w:tabs>
        <w:ind w:left="1440" w:hanging="360"/>
      </w:pPr>
      <w:rPr>
        <w:rFonts w:cs="Times New Roman"/>
      </w:rPr>
    </w:lvl>
    <w:lvl w:ilvl="2" w:tplc="04150005">
      <w:start w:val="1"/>
      <w:numFmt w:val="decimal"/>
      <w:lvlText w:val="%3."/>
      <w:lvlJc w:val="left"/>
      <w:pPr>
        <w:tabs>
          <w:tab w:val="num" w:pos="2160"/>
        </w:tabs>
        <w:ind w:left="2160" w:hanging="360"/>
      </w:pPr>
      <w:rPr>
        <w:rFonts w:cs="Times New Roman"/>
      </w:rPr>
    </w:lvl>
    <w:lvl w:ilvl="3" w:tplc="04150001">
      <w:start w:val="1"/>
      <w:numFmt w:val="decimal"/>
      <w:lvlText w:val="%4."/>
      <w:lvlJc w:val="left"/>
      <w:pPr>
        <w:tabs>
          <w:tab w:val="num" w:pos="2880"/>
        </w:tabs>
        <w:ind w:left="2880" w:hanging="360"/>
      </w:pPr>
      <w:rPr>
        <w:rFonts w:cs="Times New Roman"/>
      </w:rPr>
    </w:lvl>
    <w:lvl w:ilvl="4" w:tplc="04150003">
      <w:start w:val="1"/>
      <w:numFmt w:val="decimal"/>
      <w:lvlText w:val="%5."/>
      <w:lvlJc w:val="left"/>
      <w:pPr>
        <w:tabs>
          <w:tab w:val="num" w:pos="3600"/>
        </w:tabs>
        <w:ind w:left="3600" w:hanging="360"/>
      </w:pPr>
      <w:rPr>
        <w:rFonts w:cs="Times New Roman"/>
      </w:rPr>
    </w:lvl>
    <w:lvl w:ilvl="5" w:tplc="04150005">
      <w:start w:val="1"/>
      <w:numFmt w:val="decimal"/>
      <w:lvlText w:val="%6."/>
      <w:lvlJc w:val="left"/>
      <w:pPr>
        <w:tabs>
          <w:tab w:val="num" w:pos="4320"/>
        </w:tabs>
        <w:ind w:left="4320" w:hanging="360"/>
      </w:pPr>
      <w:rPr>
        <w:rFonts w:cs="Times New Roman"/>
      </w:rPr>
    </w:lvl>
    <w:lvl w:ilvl="6" w:tplc="04150001">
      <w:start w:val="1"/>
      <w:numFmt w:val="decimal"/>
      <w:lvlText w:val="%7."/>
      <w:lvlJc w:val="left"/>
      <w:pPr>
        <w:tabs>
          <w:tab w:val="num" w:pos="5040"/>
        </w:tabs>
        <w:ind w:left="5040" w:hanging="360"/>
      </w:pPr>
      <w:rPr>
        <w:rFonts w:cs="Times New Roman"/>
      </w:rPr>
    </w:lvl>
    <w:lvl w:ilvl="7" w:tplc="04150003">
      <w:start w:val="1"/>
      <w:numFmt w:val="decimal"/>
      <w:lvlText w:val="%8."/>
      <w:lvlJc w:val="left"/>
      <w:pPr>
        <w:tabs>
          <w:tab w:val="num" w:pos="5760"/>
        </w:tabs>
        <w:ind w:left="5760" w:hanging="360"/>
      </w:pPr>
      <w:rPr>
        <w:rFonts w:cs="Times New Roman"/>
      </w:rPr>
    </w:lvl>
    <w:lvl w:ilvl="8" w:tplc="04150005">
      <w:start w:val="1"/>
      <w:numFmt w:val="decimal"/>
      <w:lvlText w:val="%9."/>
      <w:lvlJc w:val="left"/>
      <w:pPr>
        <w:tabs>
          <w:tab w:val="num" w:pos="6480"/>
        </w:tabs>
        <w:ind w:left="6480" w:hanging="360"/>
      </w:pPr>
      <w:rPr>
        <w:rFonts w:cs="Times New Roman"/>
      </w:rPr>
    </w:lvl>
  </w:abstractNum>
  <w:abstractNum w:abstractNumId="22" w15:restartNumberingAfterBreak="0">
    <w:nsid w:val="421031C0"/>
    <w:multiLevelType w:val="hybridMultilevel"/>
    <w:tmpl w:val="A3F8ECB4"/>
    <w:lvl w:ilvl="0" w:tplc="B0006114">
      <w:start w:val="1"/>
      <w:numFmt w:val="bullet"/>
      <w:lvlText w:val=""/>
      <w:lvlJc w:val="left"/>
      <w:pPr>
        <w:tabs>
          <w:tab w:val="num" w:pos="360"/>
        </w:tabs>
        <w:ind w:left="360" w:hanging="360"/>
      </w:pPr>
      <w:rPr>
        <w:rFonts w:ascii="Symbol" w:hAnsi="Symbol" w:hint="default"/>
      </w:rPr>
    </w:lvl>
    <w:lvl w:ilvl="1" w:tplc="9B28C92E">
      <w:start w:val="1"/>
      <w:numFmt w:val="bullet"/>
      <w:lvlText w:val="o"/>
      <w:lvlJc w:val="left"/>
      <w:pPr>
        <w:tabs>
          <w:tab w:val="num" w:pos="1080"/>
        </w:tabs>
        <w:ind w:left="1080" w:hanging="360"/>
      </w:pPr>
      <w:rPr>
        <w:rFonts w:ascii="Courier New" w:hAnsi="Courier New" w:hint="default"/>
      </w:rPr>
    </w:lvl>
    <w:lvl w:ilvl="2" w:tplc="6CAA17E0" w:tentative="1">
      <w:start w:val="1"/>
      <w:numFmt w:val="bullet"/>
      <w:lvlText w:val=""/>
      <w:lvlJc w:val="left"/>
      <w:pPr>
        <w:tabs>
          <w:tab w:val="num" w:pos="1800"/>
        </w:tabs>
        <w:ind w:left="1800" w:hanging="360"/>
      </w:pPr>
      <w:rPr>
        <w:rFonts w:ascii="Wingdings" w:hAnsi="Wingdings" w:hint="default"/>
      </w:rPr>
    </w:lvl>
    <w:lvl w:ilvl="3" w:tplc="2C96C992" w:tentative="1">
      <w:start w:val="1"/>
      <w:numFmt w:val="bullet"/>
      <w:lvlText w:val=""/>
      <w:lvlJc w:val="left"/>
      <w:pPr>
        <w:tabs>
          <w:tab w:val="num" w:pos="2520"/>
        </w:tabs>
        <w:ind w:left="2520" w:hanging="360"/>
      </w:pPr>
      <w:rPr>
        <w:rFonts w:ascii="Symbol" w:hAnsi="Symbol" w:hint="default"/>
      </w:rPr>
    </w:lvl>
    <w:lvl w:ilvl="4" w:tplc="87626286" w:tentative="1">
      <w:start w:val="1"/>
      <w:numFmt w:val="bullet"/>
      <w:lvlText w:val="o"/>
      <w:lvlJc w:val="left"/>
      <w:pPr>
        <w:tabs>
          <w:tab w:val="num" w:pos="3240"/>
        </w:tabs>
        <w:ind w:left="3240" w:hanging="360"/>
      </w:pPr>
      <w:rPr>
        <w:rFonts w:ascii="Courier New" w:hAnsi="Courier New" w:hint="default"/>
      </w:rPr>
    </w:lvl>
    <w:lvl w:ilvl="5" w:tplc="2CDEADA2" w:tentative="1">
      <w:start w:val="1"/>
      <w:numFmt w:val="bullet"/>
      <w:lvlText w:val=""/>
      <w:lvlJc w:val="left"/>
      <w:pPr>
        <w:tabs>
          <w:tab w:val="num" w:pos="3960"/>
        </w:tabs>
        <w:ind w:left="3960" w:hanging="360"/>
      </w:pPr>
      <w:rPr>
        <w:rFonts w:ascii="Wingdings" w:hAnsi="Wingdings" w:hint="default"/>
      </w:rPr>
    </w:lvl>
    <w:lvl w:ilvl="6" w:tplc="A23C7012" w:tentative="1">
      <w:start w:val="1"/>
      <w:numFmt w:val="bullet"/>
      <w:lvlText w:val=""/>
      <w:lvlJc w:val="left"/>
      <w:pPr>
        <w:tabs>
          <w:tab w:val="num" w:pos="4680"/>
        </w:tabs>
        <w:ind w:left="4680" w:hanging="360"/>
      </w:pPr>
      <w:rPr>
        <w:rFonts w:ascii="Symbol" w:hAnsi="Symbol" w:hint="default"/>
      </w:rPr>
    </w:lvl>
    <w:lvl w:ilvl="7" w:tplc="DE88AB78" w:tentative="1">
      <w:start w:val="1"/>
      <w:numFmt w:val="bullet"/>
      <w:lvlText w:val="o"/>
      <w:lvlJc w:val="left"/>
      <w:pPr>
        <w:tabs>
          <w:tab w:val="num" w:pos="5400"/>
        </w:tabs>
        <w:ind w:left="5400" w:hanging="360"/>
      </w:pPr>
      <w:rPr>
        <w:rFonts w:ascii="Courier New" w:hAnsi="Courier New" w:hint="default"/>
      </w:rPr>
    </w:lvl>
    <w:lvl w:ilvl="8" w:tplc="B15C9D6A" w:tentative="1">
      <w:start w:val="1"/>
      <w:numFmt w:val="bullet"/>
      <w:lvlText w:val=""/>
      <w:lvlJc w:val="left"/>
      <w:pPr>
        <w:tabs>
          <w:tab w:val="num" w:pos="6120"/>
        </w:tabs>
        <w:ind w:left="6120" w:hanging="360"/>
      </w:pPr>
      <w:rPr>
        <w:rFonts w:ascii="Wingdings" w:hAnsi="Wingdings" w:hint="default"/>
      </w:rPr>
    </w:lvl>
  </w:abstractNum>
  <w:abstractNum w:abstractNumId="23" w15:restartNumberingAfterBreak="0">
    <w:nsid w:val="465160EE"/>
    <w:multiLevelType w:val="hybridMultilevel"/>
    <w:tmpl w:val="9F669010"/>
    <w:lvl w:ilvl="0" w:tplc="5CB4F194">
      <w:start w:val="1"/>
      <w:numFmt w:val="bullet"/>
      <w:lvlText w:val="•"/>
      <w:lvlJc w:val="left"/>
      <w:pPr>
        <w:ind w:left="720" w:hanging="360"/>
      </w:pPr>
      <w:rPr>
        <w:rFonts w:ascii="Times New Roman" w:eastAsia="Times New Roman" w:hAnsi="Times New Roman" w:hint="default"/>
      </w:rPr>
    </w:lvl>
    <w:lvl w:ilvl="1" w:tplc="587C1C7C" w:tentative="1">
      <w:start w:val="1"/>
      <w:numFmt w:val="bullet"/>
      <w:lvlText w:val="o"/>
      <w:lvlJc w:val="left"/>
      <w:pPr>
        <w:ind w:left="1440" w:hanging="360"/>
      </w:pPr>
      <w:rPr>
        <w:rFonts w:ascii="Courier New" w:hAnsi="Courier New" w:hint="default"/>
      </w:rPr>
    </w:lvl>
    <w:lvl w:ilvl="2" w:tplc="1BCA6020" w:tentative="1">
      <w:start w:val="1"/>
      <w:numFmt w:val="bullet"/>
      <w:lvlText w:val=""/>
      <w:lvlJc w:val="left"/>
      <w:pPr>
        <w:ind w:left="2160" w:hanging="360"/>
      </w:pPr>
      <w:rPr>
        <w:rFonts w:ascii="Wingdings" w:hAnsi="Wingdings" w:hint="default"/>
      </w:rPr>
    </w:lvl>
    <w:lvl w:ilvl="3" w:tplc="34CE3178" w:tentative="1">
      <w:start w:val="1"/>
      <w:numFmt w:val="bullet"/>
      <w:lvlText w:val=""/>
      <w:lvlJc w:val="left"/>
      <w:pPr>
        <w:ind w:left="2880" w:hanging="360"/>
      </w:pPr>
      <w:rPr>
        <w:rFonts w:ascii="Symbol" w:hAnsi="Symbol" w:hint="default"/>
      </w:rPr>
    </w:lvl>
    <w:lvl w:ilvl="4" w:tplc="36D86FC2" w:tentative="1">
      <w:start w:val="1"/>
      <w:numFmt w:val="bullet"/>
      <w:lvlText w:val="o"/>
      <w:lvlJc w:val="left"/>
      <w:pPr>
        <w:ind w:left="3600" w:hanging="360"/>
      </w:pPr>
      <w:rPr>
        <w:rFonts w:ascii="Courier New" w:hAnsi="Courier New" w:hint="default"/>
      </w:rPr>
    </w:lvl>
    <w:lvl w:ilvl="5" w:tplc="DF50B06C" w:tentative="1">
      <w:start w:val="1"/>
      <w:numFmt w:val="bullet"/>
      <w:lvlText w:val=""/>
      <w:lvlJc w:val="left"/>
      <w:pPr>
        <w:ind w:left="4320" w:hanging="360"/>
      </w:pPr>
      <w:rPr>
        <w:rFonts w:ascii="Wingdings" w:hAnsi="Wingdings" w:hint="default"/>
      </w:rPr>
    </w:lvl>
    <w:lvl w:ilvl="6" w:tplc="D0B40B3A" w:tentative="1">
      <w:start w:val="1"/>
      <w:numFmt w:val="bullet"/>
      <w:lvlText w:val=""/>
      <w:lvlJc w:val="left"/>
      <w:pPr>
        <w:ind w:left="5040" w:hanging="360"/>
      </w:pPr>
      <w:rPr>
        <w:rFonts w:ascii="Symbol" w:hAnsi="Symbol" w:hint="default"/>
      </w:rPr>
    </w:lvl>
    <w:lvl w:ilvl="7" w:tplc="0A024238" w:tentative="1">
      <w:start w:val="1"/>
      <w:numFmt w:val="bullet"/>
      <w:lvlText w:val="o"/>
      <w:lvlJc w:val="left"/>
      <w:pPr>
        <w:ind w:left="5760" w:hanging="360"/>
      </w:pPr>
      <w:rPr>
        <w:rFonts w:ascii="Courier New" w:hAnsi="Courier New" w:hint="default"/>
      </w:rPr>
    </w:lvl>
    <w:lvl w:ilvl="8" w:tplc="AC50FC60" w:tentative="1">
      <w:start w:val="1"/>
      <w:numFmt w:val="bullet"/>
      <w:lvlText w:val=""/>
      <w:lvlJc w:val="left"/>
      <w:pPr>
        <w:ind w:left="6480" w:hanging="360"/>
      </w:pPr>
      <w:rPr>
        <w:rFonts w:ascii="Wingdings" w:hAnsi="Wingdings" w:hint="default"/>
      </w:rPr>
    </w:lvl>
  </w:abstractNum>
  <w:abstractNum w:abstractNumId="24" w15:restartNumberingAfterBreak="0">
    <w:nsid w:val="489F3241"/>
    <w:multiLevelType w:val="hybridMultilevel"/>
    <w:tmpl w:val="318647D8"/>
    <w:lvl w:ilvl="0" w:tplc="FFFFFFFF">
      <w:start w:val="1"/>
      <w:numFmt w:val="bullet"/>
      <w:lvlText w:val="-"/>
      <w:lvlJc w:val="left"/>
      <w:pPr>
        <w:ind w:left="720" w:hanging="360"/>
      </w:p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5" w15:restartNumberingAfterBreak="0">
    <w:nsid w:val="50191ADB"/>
    <w:multiLevelType w:val="hybridMultilevel"/>
    <w:tmpl w:val="9EAA5162"/>
    <w:lvl w:ilvl="0" w:tplc="19401CDA">
      <w:start w:val="1"/>
      <w:numFmt w:val="bullet"/>
      <w:lvlText w:val=""/>
      <w:lvlJc w:val="left"/>
      <w:pPr>
        <w:tabs>
          <w:tab w:val="num" w:pos="360"/>
        </w:tabs>
        <w:ind w:left="360" w:hanging="360"/>
      </w:pPr>
      <w:rPr>
        <w:rFonts w:ascii="Symbol" w:hAnsi="Symbol" w:hint="default"/>
      </w:rPr>
    </w:lvl>
    <w:lvl w:ilvl="1" w:tplc="1C18499C">
      <w:start w:val="1"/>
      <w:numFmt w:val="bullet"/>
      <w:lvlText w:val="o"/>
      <w:lvlJc w:val="left"/>
      <w:pPr>
        <w:tabs>
          <w:tab w:val="num" w:pos="1080"/>
        </w:tabs>
        <w:ind w:left="1080" w:hanging="360"/>
      </w:pPr>
      <w:rPr>
        <w:rFonts w:ascii="Courier New" w:hAnsi="Courier New" w:hint="default"/>
      </w:rPr>
    </w:lvl>
    <w:lvl w:ilvl="2" w:tplc="3CC84436" w:tentative="1">
      <w:start w:val="1"/>
      <w:numFmt w:val="bullet"/>
      <w:lvlText w:val=""/>
      <w:lvlJc w:val="left"/>
      <w:pPr>
        <w:tabs>
          <w:tab w:val="num" w:pos="1800"/>
        </w:tabs>
        <w:ind w:left="1800" w:hanging="360"/>
      </w:pPr>
      <w:rPr>
        <w:rFonts w:ascii="Wingdings" w:hAnsi="Wingdings" w:hint="default"/>
      </w:rPr>
    </w:lvl>
    <w:lvl w:ilvl="3" w:tplc="4ED6C992" w:tentative="1">
      <w:start w:val="1"/>
      <w:numFmt w:val="bullet"/>
      <w:lvlText w:val=""/>
      <w:lvlJc w:val="left"/>
      <w:pPr>
        <w:tabs>
          <w:tab w:val="num" w:pos="2520"/>
        </w:tabs>
        <w:ind w:left="2520" w:hanging="360"/>
      </w:pPr>
      <w:rPr>
        <w:rFonts w:ascii="Symbol" w:hAnsi="Symbol" w:hint="default"/>
      </w:rPr>
    </w:lvl>
    <w:lvl w:ilvl="4" w:tplc="8BB644A6" w:tentative="1">
      <w:start w:val="1"/>
      <w:numFmt w:val="bullet"/>
      <w:lvlText w:val="o"/>
      <w:lvlJc w:val="left"/>
      <w:pPr>
        <w:tabs>
          <w:tab w:val="num" w:pos="3240"/>
        </w:tabs>
        <w:ind w:left="3240" w:hanging="360"/>
      </w:pPr>
      <w:rPr>
        <w:rFonts w:ascii="Courier New" w:hAnsi="Courier New" w:hint="default"/>
      </w:rPr>
    </w:lvl>
    <w:lvl w:ilvl="5" w:tplc="0F36E216" w:tentative="1">
      <w:start w:val="1"/>
      <w:numFmt w:val="bullet"/>
      <w:lvlText w:val=""/>
      <w:lvlJc w:val="left"/>
      <w:pPr>
        <w:tabs>
          <w:tab w:val="num" w:pos="3960"/>
        </w:tabs>
        <w:ind w:left="3960" w:hanging="360"/>
      </w:pPr>
      <w:rPr>
        <w:rFonts w:ascii="Wingdings" w:hAnsi="Wingdings" w:hint="default"/>
      </w:rPr>
    </w:lvl>
    <w:lvl w:ilvl="6" w:tplc="1A662E30" w:tentative="1">
      <w:start w:val="1"/>
      <w:numFmt w:val="bullet"/>
      <w:lvlText w:val=""/>
      <w:lvlJc w:val="left"/>
      <w:pPr>
        <w:tabs>
          <w:tab w:val="num" w:pos="4680"/>
        </w:tabs>
        <w:ind w:left="4680" w:hanging="360"/>
      </w:pPr>
      <w:rPr>
        <w:rFonts w:ascii="Symbol" w:hAnsi="Symbol" w:hint="default"/>
      </w:rPr>
    </w:lvl>
    <w:lvl w:ilvl="7" w:tplc="3FF4EBF6" w:tentative="1">
      <w:start w:val="1"/>
      <w:numFmt w:val="bullet"/>
      <w:lvlText w:val="o"/>
      <w:lvlJc w:val="left"/>
      <w:pPr>
        <w:tabs>
          <w:tab w:val="num" w:pos="5400"/>
        </w:tabs>
        <w:ind w:left="5400" w:hanging="360"/>
      </w:pPr>
      <w:rPr>
        <w:rFonts w:ascii="Courier New" w:hAnsi="Courier New" w:hint="default"/>
      </w:rPr>
    </w:lvl>
    <w:lvl w:ilvl="8" w:tplc="D180ACCA" w:tentative="1">
      <w:start w:val="1"/>
      <w:numFmt w:val="bullet"/>
      <w:lvlText w:val=""/>
      <w:lvlJc w:val="left"/>
      <w:pPr>
        <w:tabs>
          <w:tab w:val="num" w:pos="6120"/>
        </w:tabs>
        <w:ind w:left="6120" w:hanging="360"/>
      </w:pPr>
      <w:rPr>
        <w:rFonts w:ascii="Wingdings" w:hAnsi="Wingdings" w:hint="default"/>
      </w:rPr>
    </w:lvl>
  </w:abstractNum>
  <w:abstractNum w:abstractNumId="26" w15:restartNumberingAfterBreak="0">
    <w:nsid w:val="61194C44"/>
    <w:multiLevelType w:val="hybridMultilevel"/>
    <w:tmpl w:val="DF7AE344"/>
    <w:lvl w:ilvl="0" w:tplc="A2562BB4">
      <w:numFmt w:val="bullet"/>
      <w:lvlText w:val="-"/>
      <w:lvlJc w:val="left"/>
      <w:pPr>
        <w:ind w:left="720" w:hanging="360"/>
      </w:pPr>
      <w:rPr>
        <w:rFonts w:ascii="Times New Roman" w:eastAsia="Times New Roman" w:hAnsi="Times New Roman" w:cs="Times New Roman"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7" w15:restartNumberingAfterBreak="0">
    <w:nsid w:val="63F31E70"/>
    <w:multiLevelType w:val="hybridMultilevel"/>
    <w:tmpl w:val="1A162FDC"/>
    <w:lvl w:ilvl="0" w:tplc="97E23A1A">
      <w:start w:val="1"/>
      <w:numFmt w:val="bullet"/>
      <w:lvlText w:val=""/>
      <w:lvlJc w:val="left"/>
      <w:pPr>
        <w:tabs>
          <w:tab w:val="num" w:pos="360"/>
        </w:tabs>
        <w:ind w:left="360" w:hanging="360"/>
      </w:pPr>
      <w:rPr>
        <w:rFonts w:ascii="Symbol" w:hAnsi="Symbol" w:hint="default"/>
      </w:rPr>
    </w:lvl>
    <w:lvl w:ilvl="1" w:tplc="468A86AA" w:tentative="1">
      <w:start w:val="1"/>
      <w:numFmt w:val="bullet"/>
      <w:lvlText w:val="o"/>
      <w:lvlJc w:val="left"/>
      <w:pPr>
        <w:tabs>
          <w:tab w:val="num" w:pos="1080"/>
        </w:tabs>
        <w:ind w:left="1080" w:hanging="360"/>
      </w:pPr>
      <w:rPr>
        <w:rFonts w:ascii="Courier New" w:hAnsi="Courier New" w:hint="default"/>
      </w:rPr>
    </w:lvl>
    <w:lvl w:ilvl="2" w:tplc="C55E5A46" w:tentative="1">
      <w:start w:val="1"/>
      <w:numFmt w:val="bullet"/>
      <w:lvlText w:val=""/>
      <w:lvlJc w:val="left"/>
      <w:pPr>
        <w:tabs>
          <w:tab w:val="num" w:pos="1800"/>
        </w:tabs>
        <w:ind w:left="1800" w:hanging="360"/>
      </w:pPr>
      <w:rPr>
        <w:rFonts w:ascii="Wingdings" w:hAnsi="Wingdings" w:hint="default"/>
      </w:rPr>
    </w:lvl>
    <w:lvl w:ilvl="3" w:tplc="C29C9092" w:tentative="1">
      <w:start w:val="1"/>
      <w:numFmt w:val="bullet"/>
      <w:lvlText w:val=""/>
      <w:lvlJc w:val="left"/>
      <w:pPr>
        <w:tabs>
          <w:tab w:val="num" w:pos="2520"/>
        </w:tabs>
        <w:ind w:left="2520" w:hanging="360"/>
      </w:pPr>
      <w:rPr>
        <w:rFonts w:ascii="Symbol" w:hAnsi="Symbol" w:hint="default"/>
      </w:rPr>
    </w:lvl>
    <w:lvl w:ilvl="4" w:tplc="BBE4930C" w:tentative="1">
      <w:start w:val="1"/>
      <w:numFmt w:val="bullet"/>
      <w:lvlText w:val="o"/>
      <w:lvlJc w:val="left"/>
      <w:pPr>
        <w:tabs>
          <w:tab w:val="num" w:pos="3240"/>
        </w:tabs>
        <w:ind w:left="3240" w:hanging="360"/>
      </w:pPr>
      <w:rPr>
        <w:rFonts w:ascii="Courier New" w:hAnsi="Courier New" w:hint="default"/>
      </w:rPr>
    </w:lvl>
    <w:lvl w:ilvl="5" w:tplc="C0342B4C" w:tentative="1">
      <w:start w:val="1"/>
      <w:numFmt w:val="bullet"/>
      <w:lvlText w:val=""/>
      <w:lvlJc w:val="left"/>
      <w:pPr>
        <w:tabs>
          <w:tab w:val="num" w:pos="3960"/>
        </w:tabs>
        <w:ind w:left="3960" w:hanging="360"/>
      </w:pPr>
      <w:rPr>
        <w:rFonts w:ascii="Wingdings" w:hAnsi="Wingdings" w:hint="default"/>
      </w:rPr>
    </w:lvl>
    <w:lvl w:ilvl="6" w:tplc="7B7CC648" w:tentative="1">
      <w:start w:val="1"/>
      <w:numFmt w:val="bullet"/>
      <w:lvlText w:val=""/>
      <w:lvlJc w:val="left"/>
      <w:pPr>
        <w:tabs>
          <w:tab w:val="num" w:pos="4680"/>
        </w:tabs>
        <w:ind w:left="4680" w:hanging="360"/>
      </w:pPr>
      <w:rPr>
        <w:rFonts w:ascii="Symbol" w:hAnsi="Symbol" w:hint="default"/>
      </w:rPr>
    </w:lvl>
    <w:lvl w:ilvl="7" w:tplc="369EA100" w:tentative="1">
      <w:start w:val="1"/>
      <w:numFmt w:val="bullet"/>
      <w:lvlText w:val="o"/>
      <w:lvlJc w:val="left"/>
      <w:pPr>
        <w:tabs>
          <w:tab w:val="num" w:pos="5400"/>
        </w:tabs>
        <w:ind w:left="5400" w:hanging="360"/>
      </w:pPr>
      <w:rPr>
        <w:rFonts w:ascii="Courier New" w:hAnsi="Courier New" w:hint="default"/>
      </w:rPr>
    </w:lvl>
    <w:lvl w:ilvl="8" w:tplc="2EA848B8" w:tentative="1">
      <w:start w:val="1"/>
      <w:numFmt w:val="bullet"/>
      <w:lvlText w:val=""/>
      <w:lvlJc w:val="left"/>
      <w:pPr>
        <w:tabs>
          <w:tab w:val="num" w:pos="6120"/>
        </w:tabs>
        <w:ind w:left="6120" w:hanging="360"/>
      </w:pPr>
      <w:rPr>
        <w:rFonts w:ascii="Wingdings" w:hAnsi="Wingdings" w:hint="default"/>
      </w:rPr>
    </w:lvl>
  </w:abstractNum>
  <w:abstractNum w:abstractNumId="28" w15:restartNumberingAfterBreak="0">
    <w:nsid w:val="678C292F"/>
    <w:multiLevelType w:val="hybridMultilevel"/>
    <w:tmpl w:val="26FCF880"/>
    <w:lvl w:ilvl="0" w:tplc="0D0E4E40">
      <w:start w:val="1"/>
      <w:numFmt w:val="decimal"/>
      <w:lvlText w:val="2.%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9" w15:restartNumberingAfterBreak="0">
    <w:nsid w:val="695A6054"/>
    <w:multiLevelType w:val="hybridMultilevel"/>
    <w:tmpl w:val="300CC640"/>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0" w15:restartNumberingAfterBreak="0">
    <w:nsid w:val="6F9337D0"/>
    <w:multiLevelType w:val="hybridMultilevel"/>
    <w:tmpl w:val="B6C885E6"/>
    <w:lvl w:ilvl="0" w:tplc="202E0152">
      <w:start w:val="1"/>
      <w:numFmt w:val="bullet"/>
      <w:lvlText w:val=""/>
      <w:lvlJc w:val="left"/>
      <w:pPr>
        <w:tabs>
          <w:tab w:val="num" w:pos="720"/>
        </w:tabs>
        <w:ind w:left="720" w:hanging="360"/>
      </w:pPr>
      <w:rPr>
        <w:rFonts w:ascii="Symbol" w:hAnsi="Symbol" w:hint="default"/>
      </w:rPr>
    </w:lvl>
    <w:lvl w:ilvl="1" w:tplc="05249A2E" w:tentative="1">
      <w:start w:val="1"/>
      <w:numFmt w:val="bullet"/>
      <w:lvlText w:val="o"/>
      <w:lvlJc w:val="left"/>
      <w:pPr>
        <w:tabs>
          <w:tab w:val="num" w:pos="1440"/>
        </w:tabs>
        <w:ind w:left="1440" w:hanging="360"/>
      </w:pPr>
      <w:rPr>
        <w:rFonts w:ascii="Courier New" w:hAnsi="Courier New" w:hint="default"/>
      </w:rPr>
    </w:lvl>
    <w:lvl w:ilvl="2" w:tplc="4FF28BEC" w:tentative="1">
      <w:start w:val="1"/>
      <w:numFmt w:val="bullet"/>
      <w:lvlText w:val=""/>
      <w:lvlJc w:val="left"/>
      <w:pPr>
        <w:tabs>
          <w:tab w:val="num" w:pos="2160"/>
        </w:tabs>
        <w:ind w:left="2160" w:hanging="360"/>
      </w:pPr>
      <w:rPr>
        <w:rFonts w:ascii="Wingdings" w:hAnsi="Wingdings" w:hint="default"/>
      </w:rPr>
    </w:lvl>
    <w:lvl w:ilvl="3" w:tplc="40B49AD4" w:tentative="1">
      <w:start w:val="1"/>
      <w:numFmt w:val="bullet"/>
      <w:lvlText w:val=""/>
      <w:lvlJc w:val="left"/>
      <w:pPr>
        <w:tabs>
          <w:tab w:val="num" w:pos="2880"/>
        </w:tabs>
        <w:ind w:left="2880" w:hanging="360"/>
      </w:pPr>
      <w:rPr>
        <w:rFonts w:ascii="Symbol" w:hAnsi="Symbol" w:hint="default"/>
      </w:rPr>
    </w:lvl>
    <w:lvl w:ilvl="4" w:tplc="2BFCAA1A" w:tentative="1">
      <w:start w:val="1"/>
      <w:numFmt w:val="bullet"/>
      <w:lvlText w:val="o"/>
      <w:lvlJc w:val="left"/>
      <w:pPr>
        <w:tabs>
          <w:tab w:val="num" w:pos="3600"/>
        </w:tabs>
        <w:ind w:left="3600" w:hanging="360"/>
      </w:pPr>
      <w:rPr>
        <w:rFonts w:ascii="Courier New" w:hAnsi="Courier New" w:hint="default"/>
      </w:rPr>
    </w:lvl>
    <w:lvl w:ilvl="5" w:tplc="47DC56D2" w:tentative="1">
      <w:start w:val="1"/>
      <w:numFmt w:val="bullet"/>
      <w:lvlText w:val=""/>
      <w:lvlJc w:val="left"/>
      <w:pPr>
        <w:tabs>
          <w:tab w:val="num" w:pos="4320"/>
        </w:tabs>
        <w:ind w:left="4320" w:hanging="360"/>
      </w:pPr>
      <w:rPr>
        <w:rFonts w:ascii="Wingdings" w:hAnsi="Wingdings" w:hint="default"/>
      </w:rPr>
    </w:lvl>
    <w:lvl w:ilvl="6" w:tplc="4544BFD2" w:tentative="1">
      <w:start w:val="1"/>
      <w:numFmt w:val="bullet"/>
      <w:lvlText w:val=""/>
      <w:lvlJc w:val="left"/>
      <w:pPr>
        <w:tabs>
          <w:tab w:val="num" w:pos="5040"/>
        </w:tabs>
        <w:ind w:left="5040" w:hanging="360"/>
      </w:pPr>
      <w:rPr>
        <w:rFonts w:ascii="Symbol" w:hAnsi="Symbol" w:hint="default"/>
      </w:rPr>
    </w:lvl>
    <w:lvl w:ilvl="7" w:tplc="504E111E" w:tentative="1">
      <w:start w:val="1"/>
      <w:numFmt w:val="bullet"/>
      <w:lvlText w:val="o"/>
      <w:lvlJc w:val="left"/>
      <w:pPr>
        <w:tabs>
          <w:tab w:val="num" w:pos="5760"/>
        </w:tabs>
        <w:ind w:left="5760" w:hanging="360"/>
      </w:pPr>
      <w:rPr>
        <w:rFonts w:ascii="Courier New" w:hAnsi="Courier New" w:hint="default"/>
      </w:rPr>
    </w:lvl>
    <w:lvl w:ilvl="8" w:tplc="E78C82AE" w:tentative="1">
      <w:start w:val="1"/>
      <w:numFmt w:val="bullet"/>
      <w:lvlText w:val=""/>
      <w:lvlJc w:val="left"/>
      <w:pPr>
        <w:tabs>
          <w:tab w:val="num" w:pos="6480"/>
        </w:tabs>
        <w:ind w:left="6480" w:hanging="360"/>
      </w:pPr>
      <w:rPr>
        <w:rFonts w:ascii="Wingdings" w:hAnsi="Wingdings" w:hint="default"/>
      </w:rPr>
    </w:lvl>
  </w:abstractNum>
  <w:abstractNum w:abstractNumId="31" w15:restartNumberingAfterBreak="0">
    <w:nsid w:val="7936724B"/>
    <w:multiLevelType w:val="hybridMultilevel"/>
    <w:tmpl w:val="62F005E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2" w15:restartNumberingAfterBreak="0">
    <w:nsid w:val="79D545A3"/>
    <w:multiLevelType w:val="hybridMultilevel"/>
    <w:tmpl w:val="FDB0F98E"/>
    <w:lvl w:ilvl="0" w:tplc="E5A8035E">
      <w:start w:val="4"/>
      <w:numFmt w:val="decimal"/>
      <w:lvlText w:val="2.%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3" w15:restartNumberingAfterBreak="0">
    <w:nsid w:val="7A100D28"/>
    <w:multiLevelType w:val="hybridMultilevel"/>
    <w:tmpl w:val="D47C38C2"/>
    <w:lvl w:ilvl="0" w:tplc="FD788292">
      <w:start w:val="1"/>
      <w:numFmt w:val="upperLetter"/>
      <w:lvlText w:val="%1."/>
      <w:lvlJc w:val="left"/>
      <w:pPr>
        <w:ind w:left="5670" w:hanging="5670"/>
      </w:pPr>
      <w:rPr>
        <w:b/>
      </w:rPr>
    </w:lvl>
    <w:lvl w:ilvl="1" w:tplc="FFDC38EA">
      <w:start w:val="17"/>
      <w:numFmt w:val="decimal"/>
      <w:lvlText w:val="%2."/>
      <w:lvlJc w:val="left"/>
      <w:pPr>
        <w:ind w:left="1650" w:hanging="570"/>
      </w:pPr>
      <w:rPr>
        <w:rFonts w:hint="default"/>
        <w:b/>
        <w:i w:val="0"/>
      </w:rPr>
    </w:lvl>
    <w:lvl w:ilvl="2" w:tplc="140C001B">
      <w:start w:val="1"/>
      <w:numFmt w:val="lowerRoman"/>
      <w:lvlText w:val="%3."/>
      <w:lvlJc w:val="right"/>
      <w:pPr>
        <w:ind w:left="2160" w:hanging="180"/>
      </w:pPr>
    </w:lvl>
    <w:lvl w:ilvl="3" w:tplc="140C000F">
      <w:start w:val="1"/>
      <w:numFmt w:val="decimal"/>
      <w:lvlText w:val="%4."/>
      <w:lvlJc w:val="left"/>
      <w:pPr>
        <w:ind w:left="2880" w:hanging="360"/>
      </w:pPr>
    </w:lvl>
    <w:lvl w:ilvl="4" w:tplc="140C0019">
      <w:start w:val="1"/>
      <w:numFmt w:val="lowerLetter"/>
      <w:lvlText w:val="%5."/>
      <w:lvlJc w:val="left"/>
      <w:pPr>
        <w:ind w:left="3600" w:hanging="360"/>
      </w:pPr>
    </w:lvl>
    <w:lvl w:ilvl="5" w:tplc="140C001B">
      <w:start w:val="1"/>
      <w:numFmt w:val="lowerRoman"/>
      <w:lvlText w:val="%6."/>
      <w:lvlJc w:val="right"/>
      <w:pPr>
        <w:ind w:left="4320" w:hanging="180"/>
      </w:pPr>
    </w:lvl>
    <w:lvl w:ilvl="6" w:tplc="140C000F">
      <w:start w:val="1"/>
      <w:numFmt w:val="decimal"/>
      <w:lvlText w:val="%7."/>
      <w:lvlJc w:val="left"/>
      <w:pPr>
        <w:ind w:left="5040" w:hanging="360"/>
      </w:pPr>
    </w:lvl>
    <w:lvl w:ilvl="7" w:tplc="140C0019">
      <w:start w:val="1"/>
      <w:numFmt w:val="lowerLetter"/>
      <w:lvlText w:val="%8."/>
      <w:lvlJc w:val="left"/>
      <w:pPr>
        <w:ind w:left="5760" w:hanging="360"/>
      </w:pPr>
    </w:lvl>
    <w:lvl w:ilvl="8" w:tplc="140C001B">
      <w:start w:val="1"/>
      <w:numFmt w:val="lowerRoman"/>
      <w:lvlText w:val="%9."/>
      <w:lvlJc w:val="right"/>
      <w:pPr>
        <w:ind w:left="6480" w:hanging="180"/>
      </w:pPr>
    </w:lvl>
  </w:abstractNum>
  <w:num w:numId="1" w16cid:durableId="1185942750">
    <w:abstractNumId w:val="10"/>
    <w:lvlOverride w:ilvl="0">
      <w:lvl w:ilvl="0">
        <w:start w:val="1"/>
        <w:numFmt w:val="bullet"/>
        <w:lvlText w:val="-"/>
        <w:legacy w:legacy="1" w:legacySpace="0" w:legacyIndent="360"/>
        <w:lvlJc w:val="left"/>
        <w:pPr>
          <w:ind w:left="360" w:hanging="360"/>
        </w:pPr>
      </w:lvl>
    </w:lvlOverride>
  </w:num>
  <w:num w:numId="2" w16cid:durableId="1327707857">
    <w:abstractNumId w:val="10"/>
    <w:lvlOverride w:ilvl="0">
      <w:lvl w:ilvl="0">
        <w:start w:val="1"/>
        <w:numFmt w:val="bullet"/>
        <w:lvlText w:val="-"/>
        <w:legacy w:legacy="1" w:legacySpace="0" w:legacyIndent="360"/>
        <w:lvlJc w:val="left"/>
        <w:pPr>
          <w:ind w:left="360" w:hanging="360"/>
        </w:pPr>
      </w:lvl>
    </w:lvlOverride>
  </w:num>
  <w:num w:numId="3" w16cid:durableId="775059459">
    <w:abstractNumId w:val="30"/>
  </w:num>
  <w:num w:numId="4" w16cid:durableId="1736126051">
    <w:abstractNumId w:val="15"/>
  </w:num>
  <w:num w:numId="5" w16cid:durableId="1005674359">
    <w:abstractNumId w:val="27"/>
  </w:num>
  <w:num w:numId="6" w16cid:durableId="634524395">
    <w:abstractNumId w:val="22"/>
  </w:num>
  <w:num w:numId="7" w16cid:durableId="1650014389">
    <w:abstractNumId w:val="12"/>
  </w:num>
  <w:num w:numId="8" w16cid:durableId="1032224212">
    <w:abstractNumId w:val="25"/>
  </w:num>
  <w:num w:numId="9" w16cid:durableId="1923373671">
    <w:abstractNumId w:val="8"/>
  </w:num>
  <w:num w:numId="10" w16cid:durableId="1825587480">
    <w:abstractNumId w:val="3"/>
  </w:num>
  <w:num w:numId="11" w16cid:durableId="1923757366">
    <w:abstractNumId w:val="2"/>
  </w:num>
  <w:num w:numId="12" w16cid:durableId="567808588">
    <w:abstractNumId w:val="1"/>
  </w:num>
  <w:num w:numId="13" w16cid:durableId="384959731">
    <w:abstractNumId w:val="0"/>
  </w:num>
  <w:num w:numId="14" w16cid:durableId="273560815">
    <w:abstractNumId w:val="9"/>
  </w:num>
  <w:num w:numId="15" w16cid:durableId="1764110053">
    <w:abstractNumId w:val="7"/>
  </w:num>
  <w:num w:numId="16" w16cid:durableId="1170952391">
    <w:abstractNumId w:val="6"/>
  </w:num>
  <w:num w:numId="17" w16cid:durableId="448282481">
    <w:abstractNumId w:val="5"/>
  </w:num>
  <w:num w:numId="18" w16cid:durableId="621687265">
    <w:abstractNumId w:val="4"/>
  </w:num>
  <w:num w:numId="19" w16cid:durableId="1423066022">
    <w:abstractNumId w:val="23"/>
  </w:num>
  <w:num w:numId="20" w16cid:durableId="1868788400">
    <w:abstractNumId w:val="21"/>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36188882">
    <w:abstractNumId w:val="33"/>
  </w:num>
  <w:num w:numId="22" w16cid:durableId="183829710">
    <w:abstractNumId w:val="21"/>
  </w:num>
  <w:num w:numId="23" w16cid:durableId="1908028074">
    <w:abstractNumId w:val="17"/>
  </w:num>
  <w:num w:numId="24" w16cid:durableId="1309818324">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775445987">
    <w:abstractNumId w:val="13"/>
  </w:num>
  <w:num w:numId="26" w16cid:durableId="635374730">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227565198">
    <w:abstractNumId w:val="31"/>
  </w:num>
  <w:num w:numId="28" w16cid:durableId="262230709">
    <w:abstractNumId w:val="31"/>
  </w:num>
  <w:num w:numId="29" w16cid:durableId="601841061">
    <w:abstractNumId w:val="16"/>
  </w:num>
  <w:num w:numId="30" w16cid:durableId="1182889572">
    <w:abstractNumId w:val="20"/>
  </w:num>
  <w:num w:numId="31" w16cid:durableId="924918431">
    <w:abstractNumId w:val="26"/>
  </w:num>
  <w:num w:numId="32" w16cid:durableId="1681010605">
    <w:abstractNumId w:val="11"/>
  </w:num>
  <w:num w:numId="33" w16cid:durableId="947154942">
    <w:abstractNumId w:val="28"/>
  </w:num>
  <w:num w:numId="34" w16cid:durableId="1034619126">
    <w:abstractNumId w:val="19"/>
  </w:num>
  <w:num w:numId="35" w16cid:durableId="1677222814">
    <w:abstractNumId w:val="32"/>
  </w:num>
  <w:num w:numId="36" w16cid:durableId="2050450932">
    <w:abstractNumId w:val="29"/>
  </w:num>
  <w:num w:numId="37" w16cid:durableId="349335861">
    <w:abstractNumId w:val="26"/>
  </w:num>
  <w:num w:numId="38" w16cid:durableId="1468545503">
    <w:abstractNumId w:val="14"/>
  </w:num>
  <w:num w:numId="39" w16cid:durableId="1447390785">
    <w:abstractNumId w:val="24"/>
  </w:num>
  <w:num w:numId="40" w16cid:durableId="2050061486">
    <w:abstractNumId w:val="10"/>
    <w:lvlOverride w:ilvl="0">
      <w:lvl w:ilvl="0">
        <w:start w:val="1"/>
        <w:numFmt w:val="bullet"/>
        <w:lvlText w:val="-"/>
        <w:legacy w:legacy="1" w:legacySpace="0" w:legacyIndent="360"/>
        <w:lvlJc w:val="left"/>
        <w:pPr>
          <w:ind w:left="360" w:hanging="360"/>
        </w:pPr>
      </w:lvl>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60"/>
  <w:removePersonalInformation/>
  <w:removeDateAndTime/>
  <w:bordersDoNotSurroundHeader/>
  <w:bordersDoNotSurroundFooter/>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567"/>
  <w:hyphenationZone w:val="425"/>
  <w:drawingGridHorizontalSpacing w:val="110"/>
  <w:displayHorizontalDrawingGridEvery w:val="0"/>
  <w:displayVerticalDrawingGridEvery w:val="0"/>
  <w:noPunctuationKerning/>
  <w:characterSpacingControl w:val="doNotCompress"/>
  <w:hdrShapeDefaults>
    <o:shapedefaults v:ext="edit" spidmax="2050">
      <o:colormru v:ext="edit" colors="#f77d31"/>
    </o:shapedefaults>
  </w:hdrShapeDefaults>
  <w:footnotePr>
    <w:footnote w:id="-1"/>
    <w:footnote w:id="0"/>
    <w:footnote w:id="1"/>
  </w:footnotePr>
  <w:endnotePr>
    <w:numFmt w:val="decimal"/>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Registered" w:val="-1"/>
    <w:docVar w:name="Version" w:val="0"/>
  </w:docVars>
  <w:rsids>
    <w:rsidRoot w:val="00812D16"/>
    <w:rsid w:val="0000331E"/>
    <w:rsid w:val="000065CD"/>
    <w:rsid w:val="00007F36"/>
    <w:rsid w:val="00013D34"/>
    <w:rsid w:val="00013D63"/>
    <w:rsid w:val="00014241"/>
    <w:rsid w:val="00016598"/>
    <w:rsid w:val="00023D36"/>
    <w:rsid w:val="00025A0B"/>
    <w:rsid w:val="00027C4F"/>
    <w:rsid w:val="000317BE"/>
    <w:rsid w:val="00032BDF"/>
    <w:rsid w:val="0004048D"/>
    <w:rsid w:val="00041EC4"/>
    <w:rsid w:val="000436CE"/>
    <w:rsid w:val="00044D3A"/>
    <w:rsid w:val="00045493"/>
    <w:rsid w:val="000458A4"/>
    <w:rsid w:val="000472F6"/>
    <w:rsid w:val="00056B8E"/>
    <w:rsid w:val="00056DA0"/>
    <w:rsid w:val="00061F58"/>
    <w:rsid w:val="00063B7E"/>
    <w:rsid w:val="0007156F"/>
    <w:rsid w:val="0007170D"/>
    <w:rsid w:val="00072449"/>
    <w:rsid w:val="00073468"/>
    <w:rsid w:val="00073A68"/>
    <w:rsid w:val="00076C81"/>
    <w:rsid w:val="00083CDC"/>
    <w:rsid w:val="0008470F"/>
    <w:rsid w:val="0008721A"/>
    <w:rsid w:val="000919F0"/>
    <w:rsid w:val="00093451"/>
    <w:rsid w:val="00093CAB"/>
    <w:rsid w:val="000A03BA"/>
    <w:rsid w:val="000A0572"/>
    <w:rsid w:val="000A0865"/>
    <w:rsid w:val="000A1ED6"/>
    <w:rsid w:val="000A2B33"/>
    <w:rsid w:val="000A5489"/>
    <w:rsid w:val="000C7428"/>
    <w:rsid w:val="000E2F85"/>
    <w:rsid w:val="000F1B1A"/>
    <w:rsid w:val="000F1F78"/>
    <w:rsid w:val="000F61D2"/>
    <w:rsid w:val="00101B89"/>
    <w:rsid w:val="0010232C"/>
    <w:rsid w:val="001031F9"/>
    <w:rsid w:val="001041ED"/>
    <w:rsid w:val="001049F6"/>
    <w:rsid w:val="00112146"/>
    <w:rsid w:val="0011290C"/>
    <w:rsid w:val="00117AA6"/>
    <w:rsid w:val="0012112C"/>
    <w:rsid w:val="00122208"/>
    <w:rsid w:val="001241E8"/>
    <w:rsid w:val="00124EBF"/>
    <w:rsid w:val="00125935"/>
    <w:rsid w:val="00125C6C"/>
    <w:rsid w:val="00126738"/>
    <w:rsid w:val="00130267"/>
    <w:rsid w:val="00136B60"/>
    <w:rsid w:val="00137BBF"/>
    <w:rsid w:val="00140D5F"/>
    <w:rsid w:val="00141FB8"/>
    <w:rsid w:val="00144F8D"/>
    <w:rsid w:val="00144FE5"/>
    <w:rsid w:val="00152941"/>
    <w:rsid w:val="00152A76"/>
    <w:rsid w:val="001539F7"/>
    <w:rsid w:val="00154A78"/>
    <w:rsid w:val="001565A5"/>
    <w:rsid w:val="00157268"/>
    <w:rsid w:val="001572B5"/>
    <w:rsid w:val="00157E30"/>
    <w:rsid w:val="0016266A"/>
    <w:rsid w:val="00165350"/>
    <w:rsid w:val="0017072F"/>
    <w:rsid w:val="0017083E"/>
    <w:rsid w:val="00170A2D"/>
    <w:rsid w:val="0017165A"/>
    <w:rsid w:val="00173322"/>
    <w:rsid w:val="00173EC2"/>
    <w:rsid w:val="00175BD1"/>
    <w:rsid w:val="00176163"/>
    <w:rsid w:val="001801A2"/>
    <w:rsid w:val="00180CB0"/>
    <w:rsid w:val="0018164A"/>
    <w:rsid w:val="00184905"/>
    <w:rsid w:val="00185B7C"/>
    <w:rsid w:val="00186C26"/>
    <w:rsid w:val="0018728D"/>
    <w:rsid w:val="00187425"/>
    <w:rsid w:val="00191035"/>
    <w:rsid w:val="00195C76"/>
    <w:rsid w:val="00195E12"/>
    <w:rsid w:val="001A0AB1"/>
    <w:rsid w:val="001A19FF"/>
    <w:rsid w:val="001A1D32"/>
    <w:rsid w:val="001A7142"/>
    <w:rsid w:val="001B0C69"/>
    <w:rsid w:val="001B193C"/>
    <w:rsid w:val="001B219D"/>
    <w:rsid w:val="001B2736"/>
    <w:rsid w:val="001B628A"/>
    <w:rsid w:val="001B64B6"/>
    <w:rsid w:val="001B7F73"/>
    <w:rsid w:val="001C2A10"/>
    <w:rsid w:val="001C40B1"/>
    <w:rsid w:val="001C4118"/>
    <w:rsid w:val="001C5AA9"/>
    <w:rsid w:val="001D0B74"/>
    <w:rsid w:val="001D2B8C"/>
    <w:rsid w:val="001E277A"/>
    <w:rsid w:val="001E4A4C"/>
    <w:rsid w:val="001E5339"/>
    <w:rsid w:val="001F0B83"/>
    <w:rsid w:val="001F3DB8"/>
    <w:rsid w:val="001F58FE"/>
    <w:rsid w:val="001F5E7D"/>
    <w:rsid w:val="00201DE8"/>
    <w:rsid w:val="00202DFC"/>
    <w:rsid w:val="0020306A"/>
    <w:rsid w:val="00203EA4"/>
    <w:rsid w:val="00205963"/>
    <w:rsid w:val="00210AEC"/>
    <w:rsid w:val="00210E39"/>
    <w:rsid w:val="00212B7E"/>
    <w:rsid w:val="00215604"/>
    <w:rsid w:val="0021580A"/>
    <w:rsid w:val="00223F64"/>
    <w:rsid w:val="00233F77"/>
    <w:rsid w:val="00234B6C"/>
    <w:rsid w:val="0024045D"/>
    <w:rsid w:val="002417E0"/>
    <w:rsid w:val="0024261B"/>
    <w:rsid w:val="00243681"/>
    <w:rsid w:val="00244140"/>
    <w:rsid w:val="002451D9"/>
    <w:rsid w:val="00250AE8"/>
    <w:rsid w:val="00252AA5"/>
    <w:rsid w:val="002532CF"/>
    <w:rsid w:val="0025351C"/>
    <w:rsid w:val="00253FBB"/>
    <w:rsid w:val="002559B0"/>
    <w:rsid w:val="002562E5"/>
    <w:rsid w:val="00256F31"/>
    <w:rsid w:val="002570F6"/>
    <w:rsid w:val="00257E70"/>
    <w:rsid w:val="00261CC9"/>
    <w:rsid w:val="0026685A"/>
    <w:rsid w:val="002715D5"/>
    <w:rsid w:val="00275041"/>
    <w:rsid w:val="00277396"/>
    <w:rsid w:val="00277845"/>
    <w:rsid w:val="002807A5"/>
    <w:rsid w:val="00280AED"/>
    <w:rsid w:val="00280E84"/>
    <w:rsid w:val="0028254A"/>
    <w:rsid w:val="00284504"/>
    <w:rsid w:val="00284891"/>
    <w:rsid w:val="0028633A"/>
    <w:rsid w:val="00287B89"/>
    <w:rsid w:val="00295C08"/>
    <w:rsid w:val="002A25B6"/>
    <w:rsid w:val="002A350A"/>
    <w:rsid w:val="002B0CDB"/>
    <w:rsid w:val="002B1EC9"/>
    <w:rsid w:val="002B2B3E"/>
    <w:rsid w:val="002B2C05"/>
    <w:rsid w:val="002B357A"/>
    <w:rsid w:val="002B3FA7"/>
    <w:rsid w:val="002B489C"/>
    <w:rsid w:val="002B5E01"/>
    <w:rsid w:val="002C6927"/>
    <w:rsid w:val="002C7C7E"/>
    <w:rsid w:val="002D11EB"/>
    <w:rsid w:val="002D261F"/>
    <w:rsid w:val="002D2C36"/>
    <w:rsid w:val="002D3DE5"/>
    <w:rsid w:val="002E095D"/>
    <w:rsid w:val="002E1B7D"/>
    <w:rsid w:val="002E5B2E"/>
    <w:rsid w:val="002E778C"/>
    <w:rsid w:val="002E7874"/>
    <w:rsid w:val="002F2CD1"/>
    <w:rsid w:val="002F2D7D"/>
    <w:rsid w:val="002F4121"/>
    <w:rsid w:val="002F557C"/>
    <w:rsid w:val="0030187E"/>
    <w:rsid w:val="0030277A"/>
    <w:rsid w:val="003028A8"/>
    <w:rsid w:val="00302B42"/>
    <w:rsid w:val="0030579E"/>
    <w:rsid w:val="003067D3"/>
    <w:rsid w:val="00307184"/>
    <w:rsid w:val="00314C86"/>
    <w:rsid w:val="00317D1C"/>
    <w:rsid w:val="00320735"/>
    <w:rsid w:val="003218A2"/>
    <w:rsid w:val="00323C7B"/>
    <w:rsid w:val="003264B9"/>
    <w:rsid w:val="00326E77"/>
    <w:rsid w:val="00327247"/>
    <w:rsid w:val="0033577C"/>
    <w:rsid w:val="003373B6"/>
    <w:rsid w:val="003414E4"/>
    <w:rsid w:val="00343504"/>
    <w:rsid w:val="00343F3C"/>
    <w:rsid w:val="00347BF9"/>
    <w:rsid w:val="00350B63"/>
    <w:rsid w:val="00354082"/>
    <w:rsid w:val="0035449F"/>
    <w:rsid w:val="003578FF"/>
    <w:rsid w:val="0035796A"/>
    <w:rsid w:val="00360882"/>
    <w:rsid w:val="00363CB8"/>
    <w:rsid w:val="003714C2"/>
    <w:rsid w:val="003755B5"/>
    <w:rsid w:val="00377C8D"/>
    <w:rsid w:val="00381E34"/>
    <w:rsid w:val="00392C1E"/>
    <w:rsid w:val="003938FE"/>
    <w:rsid w:val="00393A13"/>
    <w:rsid w:val="00395E95"/>
    <w:rsid w:val="00397AB2"/>
    <w:rsid w:val="003A39E3"/>
    <w:rsid w:val="003B17FE"/>
    <w:rsid w:val="003B28DE"/>
    <w:rsid w:val="003B53CE"/>
    <w:rsid w:val="003B59EC"/>
    <w:rsid w:val="003B6731"/>
    <w:rsid w:val="003C38EC"/>
    <w:rsid w:val="003C69D0"/>
    <w:rsid w:val="003C71F6"/>
    <w:rsid w:val="003D1FA9"/>
    <w:rsid w:val="003D5443"/>
    <w:rsid w:val="003E56BE"/>
    <w:rsid w:val="003E5A42"/>
    <w:rsid w:val="003E6FA9"/>
    <w:rsid w:val="003E75F0"/>
    <w:rsid w:val="003E7AF7"/>
    <w:rsid w:val="003F0ED8"/>
    <w:rsid w:val="003F2F3E"/>
    <w:rsid w:val="003F38D0"/>
    <w:rsid w:val="003F434E"/>
    <w:rsid w:val="003F55B5"/>
    <w:rsid w:val="00401294"/>
    <w:rsid w:val="00402F76"/>
    <w:rsid w:val="00403688"/>
    <w:rsid w:val="0040370E"/>
    <w:rsid w:val="00407C45"/>
    <w:rsid w:val="00411B8A"/>
    <w:rsid w:val="004151BC"/>
    <w:rsid w:val="00416983"/>
    <w:rsid w:val="00417E89"/>
    <w:rsid w:val="0042227E"/>
    <w:rsid w:val="004223B4"/>
    <w:rsid w:val="00425C9D"/>
    <w:rsid w:val="00432B93"/>
    <w:rsid w:val="004360AA"/>
    <w:rsid w:val="00436307"/>
    <w:rsid w:val="004401D0"/>
    <w:rsid w:val="0044020B"/>
    <w:rsid w:val="004413EB"/>
    <w:rsid w:val="00443405"/>
    <w:rsid w:val="00443D9B"/>
    <w:rsid w:val="00445099"/>
    <w:rsid w:val="004456EC"/>
    <w:rsid w:val="0044723B"/>
    <w:rsid w:val="004475EF"/>
    <w:rsid w:val="004478D9"/>
    <w:rsid w:val="004509F9"/>
    <w:rsid w:val="004525AD"/>
    <w:rsid w:val="0046094E"/>
    <w:rsid w:val="004624A3"/>
    <w:rsid w:val="00462D85"/>
    <w:rsid w:val="004723A4"/>
    <w:rsid w:val="0047685E"/>
    <w:rsid w:val="004771E9"/>
    <w:rsid w:val="00481194"/>
    <w:rsid w:val="00486281"/>
    <w:rsid w:val="00492E5C"/>
    <w:rsid w:val="00496852"/>
    <w:rsid w:val="00497260"/>
    <w:rsid w:val="004A1673"/>
    <w:rsid w:val="004A27A6"/>
    <w:rsid w:val="004A556B"/>
    <w:rsid w:val="004B1CBD"/>
    <w:rsid w:val="004B2879"/>
    <w:rsid w:val="004B44C7"/>
    <w:rsid w:val="004C2174"/>
    <w:rsid w:val="004C3396"/>
    <w:rsid w:val="004C5B07"/>
    <w:rsid w:val="004C6380"/>
    <w:rsid w:val="004D009B"/>
    <w:rsid w:val="004D04D7"/>
    <w:rsid w:val="004D0A0D"/>
    <w:rsid w:val="004D28F7"/>
    <w:rsid w:val="004E38E3"/>
    <w:rsid w:val="004E3A0B"/>
    <w:rsid w:val="004F3546"/>
    <w:rsid w:val="004F3778"/>
    <w:rsid w:val="004F4393"/>
    <w:rsid w:val="004F5317"/>
    <w:rsid w:val="004F78CA"/>
    <w:rsid w:val="00503642"/>
    <w:rsid w:val="00504078"/>
    <w:rsid w:val="00507EB2"/>
    <w:rsid w:val="0051081D"/>
    <w:rsid w:val="0051324A"/>
    <w:rsid w:val="005145D3"/>
    <w:rsid w:val="0051578F"/>
    <w:rsid w:val="00516585"/>
    <w:rsid w:val="00521510"/>
    <w:rsid w:val="00522D4E"/>
    <w:rsid w:val="00523B18"/>
    <w:rsid w:val="005251BA"/>
    <w:rsid w:val="00526225"/>
    <w:rsid w:val="0053439C"/>
    <w:rsid w:val="00535727"/>
    <w:rsid w:val="00536BF6"/>
    <w:rsid w:val="00536CEC"/>
    <w:rsid w:val="00540492"/>
    <w:rsid w:val="00551A20"/>
    <w:rsid w:val="005530AB"/>
    <w:rsid w:val="00553DA5"/>
    <w:rsid w:val="00554332"/>
    <w:rsid w:val="005604DA"/>
    <w:rsid w:val="005614B8"/>
    <w:rsid w:val="0056185F"/>
    <w:rsid w:val="00563A16"/>
    <w:rsid w:val="00567F66"/>
    <w:rsid w:val="0057098C"/>
    <w:rsid w:val="00571E02"/>
    <w:rsid w:val="005746D3"/>
    <w:rsid w:val="00575E81"/>
    <w:rsid w:val="00576496"/>
    <w:rsid w:val="00577D7A"/>
    <w:rsid w:val="0058059C"/>
    <w:rsid w:val="00585711"/>
    <w:rsid w:val="00594BE4"/>
    <w:rsid w:val="00595970"/>
    <w:rsid w:val="00597854"/>
    <w:rsid w:val="00597A46"/>
    <w:rsid w:val="005A0E6B"/>
    <w:rsid w:val="005A24B6"/>
    <w:rsid w:val="005A2E2F"/>
    <w:rsid w:val="005A3A4D"/>
    <w:rsid w:val="005A577C"/>
    <w:rsid w:val="005B00B6"/>
    <w:rsid w:val="005B3869"/>
    <w:rsid w:val="005B4B21"/>
    <w:rsid w:val="005B578C"/>
    <w:rsid w:val="005B5931"/>
    <w:rsid w:val="005B5E42"/>
    <w:rsid w:val="005B5F6D"/>
    <w:rsid w:val="005B7905"/>
    <w:rsid w:val="005C03F7"/>
    <w:rsid w:val="005C1523"/>
    <w:rsid w:val="005C1A93"/>
    <w:rsid w:val="005C236C"/>
    <w:rsid w:val="005C2D8C"/>
    <w:rsid w:val="005C43AC"/>
    <w:rsid w:val="005C676D"/>
    <w:rsid w:val="005C6AA0"/>
    <w:rsid w:val="005D226F"/>
    <w:rsid w:val="005D38F5"/>
    <w:rsid w:val="005D3975"/>
    <w:rsid w:val="005D4326"/>
    <w:rsid w:val="005D4F2D"/>
    <w:rsid w:val="005E1D51"/>
    <w:rsid w:val="005E2F9B"/>
    <w:rsid w:val="005E46E4"/>
    <w:rsid w:val="005E4F61"/>
    <w:rsid w:val="005E661A"/>
    <w:rsid w:val="005F0BC0"/>
    <w:rsid w:val="005F11F8"/>
    <w:rsid w:val="005F4F3A"/>
    <w:rsid w:val="005F62B2"/>
    <w:rsid w:val="00600681"/>
    <w:rsid w:val="0060159D"/>
    <w:rsid w:val="00602938"/>
    <w:rsid w:val="00606C25"/>
    <w:rsid w:val="00607114"/>
    <w:rsid w:val="0060782E"/>
    <w:rsid w:val="00616094"/>
    <w:rsid w:val="00616892"/>
    <w:rsid w:val="00620208"/>
    <w:rsid w:val="00625B25"/>
    <w:rsid w:val="00626A80"/>
    <w:rsid w:val="00631220"/>
    <w:rsid w:val="00631ACA"/>
    <w:rsid w:val="0063696F"/>
    <w:rsid w:val="00643D71"/>
    <w:rsid w:val="0064403F"/>
    <w:rsid w:val="006455F0"/>
    <w:rsid w:val="0065011E"/>
    <w:rsid w:val="00660147"/>
    <w:rsid w:val="00660216"/>
    <w:rsid w:val="006621F0"/>
    <w:rsid w:val="00664C91"/>
    <w:rsid w:val="0066544B"/>
    <w:rsid w:val="006664F4"/>
    <w:rsid w:val="00667A9D"/>
    <w:rsid w:val="0068524D"/>
    <w:rsid w:val="00687C00"/>
    <w:rsid w:val="00690A09"/>
    <w:rsid w:val="00697C3F"/>
    <w:rsid w:val="006A0434"/>
    <w:rsid w:val="006A070B"/>
    <w:rsid w:val="006A7617"/>
    <w:rsid w:val="006A7EF0"/>
    <w:rsid w:val="006B08F7"/>
    <w:rsid w:val="006B1416"/>
    <w:rsid w:val="006B24EC"/>
    <w:rsid w:val="006B48D7"/>
    <w:rsid w:val="006C0B12"/>
    <w:rsid w:val="006D3A51"/>
    <w:rsid w:val="006D3B28"/>
    <w:rsid w:val="006D4FDE"/>
    <w:rsid w:val="006D513C"/>
    <w:rsid w:val="006D68B3"/>
    <w:rsid w:val="006E01F1"/>
    <w:rsid w:val="006E2D24"/>
    <w:rsid w:val="006E3212"/>
    <w:rsid w:val="006E59DA"/>
    <w:rsid w:val="006E68BC"/>
    <w:rsid w:val="006E7382"/>
    <w:rsid w:val="006F1385"/>
    <w:rsid w:val="006F19BB"/>
    <w:rsid w:val="006F1C40"/>
    <w:rsid w:val="006F565E"/>
    <w:rsid w:val="00701ABC"/>
    <w:rsid w:val="00704A1E"/>
    <w:rsid w:val="00705314"/>
    <w:rsid w:val="00705412"/>
    <w:rsid w:val="00707038"/>
    <w:rsid w:val="00707E7C"/>
    <w:rsid w:val="00710E8D"/>
    <w:rsid w:val="0071453A"/>
    <w:rsid w:val="0071682D"/>
    <w:rsid w:val="00724D9F"/>
    <w:rsid w:val="00732CE9"/>
    <w:rsid w:val="00735E61"/>
    <w:rsid w:val="00737A5F"/>
    <w:rsid w:val="00742F4B"/>
    <w:rsid w:val="00745F6F"/>
    <w:rsid w:val="00746D81"/>
    <w:rsid w:val="00751244"/>
    <w:rsid w:val="00752291"/>
    <w:rsid w:val="007522E2"/>
    <w:rsid w:val="007541ED"/>
    <w:rsid w:val="007543E0"/>
    <w:rsid w:val="0075460A"/>
    <w:rsid w:val="00754FB9"/>
    <w:rsid w:val="00755595"/>
    <w:rsid w:val="00756C0F"/>
    <w:rsid w:val="007622FF"/>
    <w:rsid w:val="007633F4"/>
    <w:rsid w:val="0076367C"/>
    <w:rsid w:val="00763FBF"/>
    <w:rsid w:val="0076477D"/>
    <w:rsid w:val="007670AE"/>
    <w:rsid w:val="0077132D"/>
    <w:rsid w:val="007723E4"/>
    <w:rsid w:val="00773593"/>
    <w:rsid w:val="00773943"/>
    <w:rsid w:val="007767BB"/>
    <w:rsid w:val="007810F9"/>
    <w:rsid w:val="007825DD"/>
    <w:rsid w:val="007869A6"/>
    <w:rsid w:val="0079290A"/>
    <w:rsid w:val="00795F6F"/>
    <w:rsid w:val="007A4658"/>
    <w:rsid w:val="007B40DC"/>
    <w:rsid w:val="007B6E38"/>
    <w:rsid w:val="007C0E25"/>
    <w:rsid w:val="007C11F4"/>
    <w:rsid w:val="007C1203"/>
    <w:rsid w:val="007C48CC"/>
    <w:rsid w:val="007D0082"/>
    <w:rsid w:val="007D1BC0"/>
    <w:rsid w:val="007D2EFD"/>
    <w:rsid w:val="007E36F2"/>
    <w:rsid w:val="007E5D51"/>
    <w:rsid w:val="007F402A"/>
    <w:rsid w:val="007F592D"/>
    <w:rsid w:val="007F65C8"/>
    <w:rsid w:val="007F6D2B"/>
    <w:rsid w:val="00802364"/>
    <w:rsid w:val="0080740E"/>
    <w:rsid w:val="00812D16"/>
    <w:rsid w:val="00813DEA"/>
    <w:rsid w:val="0081452F"/>
    <w:rsid w:val="008218E1"/>
    <w:rsid w:val="00823B57"/>
    <w:rsid w:val="008269CA"/>
    <w:rsid w:val="00826FD2"/>
    <w:rsid w:val="008311A0"/>
    <w:rsid w:val="008338AE"/>
    <w:rsid w:val="008363BC"/>
    <w:rsid w:val="008402B4"/>
    <w:rsid w:val="00843A6C"/>
    <w:rsid w:val="00844190"/>
    <w:rsid w:val="008473E4"/>
    <w:rsid w:val="00854765"/>
    <w:rsid w:val="00855C05"/>
    <w:rsid w:val="00856FD1"/>
    <w:rsid w:val="008571C5"/>
    <w:rsid w:val="0086068D"/>
    <w:rsid w:val="00861A24"/>
    <w:rsid w:val="00873BD2"/>
    <w:rsid w:val="00874640"/>
    <w:rsid w:val="00875E2A"/>
    <w:rsid w:val="008809EA"/>
    <w:rsid w:val="0088105A"/>
    <w:rsid w:val="00882C74"/>
    <w:rsid w:val="0088302C"/>
    <w:rsid w:val="00884EC4"/>
    <w:rsid w:val="008855AE"/>
    <w:rsid w:val="00885F3D"/>
    <w:rsid w:val="0089278F"/>
    <w:rsid w:val="008957AA"/>
    <w:rsid w:val="00897222"/>
    <w:rsid w:val="00897716"/>
    <w:rsid w:val="008A1807"/>
    <w:rsid w:val="008A2D65"/>
    <w:rsid w:val="008A349F"/>
    <w:rsid w:val="008A510F"/>
    <w:rsid w:val="008A6BD8"/>
    <w:rsid w:val="008A6D7A"/>
    <w:rsid w:val="008B09C0"/>
    <w:rsid w:val="008B1CE9"/>
    <w:rsid w:val="008B45B1"/>
    <w:rsid w:val="008B5141"/>
    <w:rsid w:val="008B604E"/>
    <w:rsid w:val="008C091D"/>
    <w:rsid w:val="008C0D97"/>
    <w:rsid w:val="008C1A25"/>
    <w:rsid w:val="008C2AD6"/>
    <w:rsid w:val="008C4162"/>
    <w:rsid w:val="008C5B78"/>
    <w:rsid w:val="008C6777"/>
    <w:rsid w:val="008D584B"/>
    <w:rsid w:val="008E26D3"/>
    <w:rsid w:val="008E28EB"/>
    <w:rsid w:val="008F0C13"/>
    <w:rsid w:val="008F4217"/>
    <w:rsid w:val="0090305B"/>
    <w:rsid w:val="009032B4"/>
    <w:rsid w:val="0090517D"/>
    <w:rsid w:val="009063FB"/>
    <w:rsid w:val="00907BBE"/>
    <w:rsid w:val="00912BD1"/>
    <w:rsid w:val="00916091"/>
    <w:rsid w:val="009179D6"/>
    <w:rsid w:val="009235CE"/>
    <w:rsid w:val="00925F4C"/>
    <w:rsid w:val="0093560F"/>
    <w:rsid w:val="00935AE5"/>
    <w:rsid w:val="00935F94"/>
    <w:rsid w:val="00936B8E"/>
    <w:rsid w:val="00943755"/>
    <w:rsid w:val="00945B48"/>
    <w:rsid w:val="00945D3E"/>
    <w:rsid w:val="009462A3"/>
    <w:rsid w:val="00946408"/>
    <w:rsid w:val="00955ADA"/>
    <w:rsid w:val="00960110"/>
    <w:rsid w:val="00960321"/>
    <w:rsid w:val="00961593"/>
    <w:rsid w:val="009645BA"/>
    <w:rsid w:val="0096514E"/>
    <w:rsid w:val="00965910"/>
    <w:rsid w:val="009659FD"/>
    <w:rsid w:val="00973EF7"/>
    <w:rsid w:val="00976B99"/>
    <w:rsid w:val="00981A07"/>
    <w:rsid w:val="0098292E"/>
    <w:rsid w:val="0098329A"/>
    <w:rsid w:val="00984EA0"/>
    <w:rsid w:val="00986F0A"/>
    <w:rsid w:val="00987532"/>
    <w:rsid w:val="00990257"/>
    <w:rsid w:val="00990C48"/>
    <w:rsid w:val="00990E27"/>
    <w:rsid w:val="0099309E"/>
    <w:rsid w:val="0099430D"/>
    <w:rsid w:val="00994CA7"/>
    <w:rsid w:val="009959AC"/>
    <w:rsid w:val="009A08A5"/>
    <w:rsid w:val="009A14B2"/>
    <w:rsid w:val="009A7B7F"/>
    <w:rsid w:val="009B14E5"/>
    <w:rsid w:val="009B455E"/>
    <w:rsid w:val="009B4746"/>
    <w:rsid w:val="009B4BE5"/>
    <w:rsid w:val="009B6FF2"/>
    <w:rsid w:val="009C1D3F"/>
    <w:rsid w:val="009C3239"/>
    <w:rsid w:val="009C3412"/>
    <w:rsid w:val="009C3F13"/>
    <w:rsid w:val="009C4227"/>
    <w:rsid w:val="009C4275"/>
    <w:rsid w:val="009C5311"/>
    <w:rsid w:val="009C6E8B"/>
    <w:rsid w:val="009D317F"/>
    <w:rsid w:val="009D394C"/>
    <w:rsid w:val="009D4B41"/>
    <w:rsid w:val="009D5F37"/>
    <w:rsid w:val="009D6B5A"/>
    <w:rsid w:val="009D7A37"/>
    <w:rsid w:val="009D7A6E"/>
    <w:rsid w:val="009E0117"/>
    <w:rsid w:val="009E20A9"/>
    <w:rsid w:val="009E2A60"/>
    <w:rsid w:val="009E388C"/>
    <w:rsid w:val="009E38E5"/>
    <w:rsid w:val="009E41D4"/>
    <w:rsid w:val="009E5770"/>
    <w:rsid w:val="009E73D9"/>
    <w:rsid w:val="009F0544"/>
    <w:rsid w:val="00A033B7"/>
    <w:rsid w:val="00A061D1"/>
    <w:rsid w:val="00A064AF"/>
    <w:rsid w:val="00A07423"/>
    <w:rsid w:val="00A078A8"/>
    <w:rsid w:val="00A103BB"/>
    <w:rsid w:val="00A23896"/>
    <w:rsid w:val="00A31935"/>
    <w:rsid w:val="00A32780"/>
    <w:rsid w:val="00A33F95"/>
    <w:rsid w:val="00A359C1"/>
    <w:rsid w:val="00A41AA4"/>
    <w:rsid w:val="00A43058"/>
    <w:rsid w:val="00A441A5"/>
    <w:rsid w:val="00A515D9"/>
    <w:rsid w:val="00A5184B"/>
    <w:rsid w:val="00A51D2B"/>
    <w:rsid w:val="00A533A6"/>
    <w:rsid w:val="00A5374D"/>
    <w:rsid w:val="00A54F72"/>
    <w:rsid w:val="00A55125"/>
    <w:rsid w:val="00A554FE"/>
    <w:rsid w:val="00A56960"/>
    <w:rsid w:val="00A569F0"/>
    <w:rsid w:val="00A65A15"/>
    <w:rsid w:val="00A67C81"/>
    <w:rsid w:val="00A71902"/>
    <w:rsid w:val="00A71E3D"/>
    <w:rsid w:val="00A731F0"/>
    <w:rsid w:val="00A758AF"/>
    <w:rsid w:val="00A8237A"/>
    <w:rsid w:val="00A82C3A"/>
    <w:rsid w:val="00A838A7"/>
    <w:rsid w:val="00A845D4"/>
    <w:rsid w:val="00A86640"/>
    <w:rsid w:val="00A86EC4"/>
    <w:rsid w:val="00A922EC"/>
    <w:rsid w:val="00A93886"/>
    <w:rsid w:val="00A9543B"/>
    <w:rsid w:val="00A95BDA"/>
    <w:rsid w:val="00AA0B50"/>
    <w:rsid w:val="00AB0E43"/>
    <w:rsid w:val="00AB3F9D"/>
    <w:rsid w:val="00AC1217"/>
    <w:rsid w:val="00AC4414"/>
    <w:rsid w:val="00AC5A59"/>
    <w:rsid w:val="00AD1EC6"/>
    <w:rsid w:val="00AE5638"/>
    <w:rsid w:val="00AE67BF"/>
    <w:rsid w:val="00AE7C38"/>
    <w:rsid w:val="00AE7F45"/>
    <w:rsid w:val="00AF160D"/>
    <w:rsid w:val="00AF2E3E"/>
    <w:rsid w:val="00AF3FF4"/>
    <w:rsid w:val="00B0396B"/>
    <w:rsid w:val="00B151D8"/>
    <w:rsid w:val="00B15A5B"/>
    <w:rsid w:val="00B21618"/>
    <w:rsid w:val="00B24099"/>
    <w:rsid w:val="00B31233"/>
    <w:rsid w:val="00B31BC6"/>
    <w:rsid w:val="00B332BF"/>
    <w:rsid w:val="00B356E1"/>
    <w:rsid w:val="00B35D78"/>
    <w:rsid w:val="00B400DE"/>
    <w:rsid w:val="00B41AF3"/>
    <w:rsid w:val="00B43A10"/>
    <w:rsid w:val="00B46F52"/>
    <w:rsid w:val="00B47257"/>
    <w:rsid w:val="00B5169E"/>
    <w:rsid w:val="00B51E58"/>
    <w:rsid w:val="00B520AD"/>
    <w:rsid w:val="00B52244"/>
    <w:rsid w:val="00B52B8E"/>
    <w:rsid w:val="00B5548D"/>
    <w:rsid w:val="00B56970"/>
    <w:rsid w:val="00B60816"/>
    <w:rsid w:val="00B62AE4"/>
    <w:rsid w:val="00B64C48"/>
    <w:rsid w:val="00B64EB4"/>
    <w:rsid w:val="00B7397D"/>
    <w:rsid w:val="00B74FB1"/>
    <w:rsid w:val="00B7623B"/>
    <w:rsid w:val="00B76DF0"/>
    <w:rsid w:val="00B80DF6"/>
    <w:rsid w:val="00B83B7C"/>
    <w:rsid w:val="00B8481A"/>
    <w:rsid w:val="00B860FA"/>
    <w:rsid w:val="00B90445"/>
    <w:rsid w:val="00B906EA"/>
    <w:rsid w:val="00B914BB"/>
    <w:rsid w:val="00B969DA"/>
    <w:rsid w:val="00BA1BB0"/>
    <w:rsid w:val="00BA250D"/>
    <w:rsid w:val="00BA3BA1"/>
    <w:rsid w:val="00BB2938"/>
    <w:rsid w:val="00BC4C74"/>
    <w:rsid w:val="00BD3C66"/>
    <w:rsid w:val="00BD59D4"/>
    <w:rsid w:val="00BE4AB9"/>
    <w:rsid w:val="00BE71E0"/>
    <w:rsid w:val="00BE7B08"/>
    <w:rsid w:val="00BE7E9C"/>
    <w:rsid w:val="00BF016A"/>
    <w:rsid w:val="00BF7DBD"/>
    <w:rsid w:val="00C00849"/>
    <w:rsid w:val="00C0205F"/>
    <w:rsid w:val="00C023B2"/>
    <w:rsid w:val="00C07A18"/>
    <w:rsid w:val="00C106C3"/>
    <w:rsid w:val="00C146D4"/>
    <w:rsid w:val="00C14DDE"/>
    <w:rsid w:val="00C16991"/>
    <w:rsid w:val="00C17ABA"/>
    <w:rsid w:val="00C24219"/>
    <w:rsid w:val="00C244B6"/>
    <w:rsid w:val="00C27D14"/>
    <w:rsid w:val="00C308EF"/>
    <w:rsid w:val="00C30FF8"/>
    <w:rsid w:val="00C314C2"/>
    <w:rsid w:val="00C34F6E"/>
    <w:rsid w:val="00C41BE4"/>
    <w:rsid w:val="00C46A40"/>
    <w:rsid w:val="00C47929"/>
    <w:rsid w:val="00C515BA"/>
    <w:rsid w:val="00C5177A"/>
    <w:rsid w:val="00C5206E"/>
    <w:rsid w:val="00C52364"/>
    <w:rsid w:val="00C550B3"/>
    <w:rsid w:val="00C60285"/>
    <w:rsid w:val="00C62CC4"/>
    <w:rsid w:val="00C63E8E"/>
    <w:rsid w:val="00C64D51"/>
    <w:rsid w:val="00C65D3B"/>
    <w:rsid w:val="00C6758E"/>
    <w:rsid w:val="00C71A68"/>
    <w:rsid w:val="00C71C8B"/>
    <w:rsid w:val="00C73398"/>
    <w:rsid w:val="00C77251"/>
    <w:rsid w:val="00C83554"/>
    <w:rsid w:val="00C84DCF"/>
    <w:rsid w:val="00C861B8"/>
    <w:rsid w:val="00C903CB"/>
    <w:rsid w:val="00C92147"/>
    <w:rsid w:val="00C935B0"/>
    <w:rsid w:val="00C94056"/>
    <w:rsid w:val="00C946E7"/>
    <w:rsid w:val="00C95600"/>
    <w:rsid w:val="00C970B1"/>
    <w:rsid w:val="00C97C92"/>
    <w:rsid w:val="00CA2948"/>
    <w:rsid w:val="00CA4B45"/>
    <w:rsid w:val="00CA7799"/>
    <w:rsid w:val="00CA7B91"/>
    <w:rsid w:val="00CB0C9A"/>
    <w:rsid w:val="00CB1743"/>
    <w:rsid w:val="00CB1FE3"/>
    <w:rsid w:val="00CB6B82"/>
    <w:rsid w:val="00CB7CB6"/>
    <w:rsid w:val="00CC427C"/>
    <w:rsid w:val="00CC4305"/>
    <w:rsid w:val="00CD0DB4"/>
    <w:rsid w:val="00CD1F87"/>
    <w:rsid w:val="00CD4107"/>
    <w:rsid w:val="00CD4D06"/>
    <w:rsid w:val="00CD58D0"/>
    <w:rsid w:val="00CD6447"/>
    <w:rsid w:val="00CD740E"/>
    <w:rsid w:val="00CE17B6"/>
    <w:rsid w:val="00CE40D3"/>
    <w:rsid w:val="00CE7080"/>
    <w:rsid w:val="00CF39F4"/>
    <w:rsid w:val="00CF7D11"/>
    <w:rsid w:val="00D04D34"/>
    <w:rsid w:val="00D06BCE"/>
    <w:rsid w:val="00D100C3"/>
    <w:rsid w:val="00D1031B"/>
    <w:rsid w:val="00D1309F"/>
    <w:rsid w:val="00D24C08"/>
    <w:rsid w:val="00D25B4F"/>
    <w:rsid w:val="00D25F1C"/>
    <w:rsid w:val="00D31EA8"/>
    <w:rsid w:val="00D32784"/>
    <w:rsid w:val="00D332A4"/>
    <w:rsid w:val="00D33429"/>
    <w:rsid w:val="00D3593B"/>
    <w:rsid w:val="00D35946"/>
    <w:rsid w:val="00D434A3"/>
    <w:rsid w:val="00D44C5A"/>
    <w:rsid w:val="00D513ED"/>
    <w:rsid w:val="00D604F1"/>
    <w:rsid w:val="00D617E0"/>
    <w:rsid w:val="00D64378"/>
    <w:rsid w:val="00D65DA1"/>
    <w:rsid w:val="00D72927"/>
    <w:rsid w:val="00D752D7"/>
    <w:rsid w:val="00D75F7C"/>
    <w:rsid w:val="00D77E91"/>
    <w:rsid w:val="00D80AB4"/>
    <w:rsid w:val="00D84584"/>
    <w:rsid w:val="00D900B9"/>
    <w:rsid w:val="00D909C8"/>
    <w:rsid w:val="00D91936"/>
    <w:rsid w:val="00D9511F"/>
    <w:rsid w:val="00D97EDB"/>
    <w:rsid w:val="00DA200E"/>
    <w:rsid w:val="00DA4D96"/>
    <w:rsid w:val="00DB3BD9"/>
    <w:rsid w:val="00DB46B4"/>
    <w:rsid w:val="00DB4714"/>
    <w:rsid w:val="00DB5C99"/>
    <w:rsid w:val="00DB6A9B"/>
    <w:rsid w:val="00DC1BA9"/>
    <w:rsid w:val="00DC3245"/>
    <w:rsid w:val="00DC393C"/>
    <w:rsid w:val="00DC586B"/>
    <w:rsid w:val="00DC6A8C"/>
    <w:rsid w:val="00DC6DDD"/>
    <w:rsid w:val="00DD13DD"/>
    <w:rsid w:val="00DD341D"/>
    <w:rsid w:val="00DD4869"/>
    <w:rsid w:val="00DD63AA"/>
    <w:rsid w:val="00DE4B0D"/>
    <w:rsid w:val="00DE5400"/>
    <w:rsid w:val="00DE7C6F"/>
    <w:rsid w:val="00DF310B"/>
    <w:rsid w:val="00DF4A15"/>
    <w:rsid w:val="00DF6132"/>
    <w:rsid w:val="00E00CB9"/>
    <w:rsid w:val="00E0247E"/>
    <w:rsid w:val="00E032F8"/>
    <w:rsid w:val="00E03F21"/>
    <w:rsid w:val="00E1306B"/>
    <w:rsid w:val="00E13D7F"/>
    <w:rsid w:val="00E158CA"/>
    <w:rsid w:val="00E243B1"/>
    <w:rsid w:val="00E27BEE"/>
    <w:rsid w:val="00E30BC1"/>
    <w:rsid w:val="00E318D8"/>
    <w:rsid w:val="00E3430B"/>
    <w:rsid w:val="00E41BF4"/>
    <w:rsid w:val="00E42338"/>
    <w:rsid w:val="00E44CBB"/>
    <w:rsid w:val="00E45BD1"/>
    <w:rsid w:val="00E47AD8"/>
    <w:rsid w:val="00E47F2D"/>
    <w:rsid w:val="00E50980"/>
    <w:rsid w:val="00E54925"/>
    <w:rsid w:val="00E54D3E"/>
    <w:rsid w:val="00E61A6F"/>
    <w:rsid w:val="00E64B3B"/>
    <w:rsid w:val="00E75CF4"/>
    <w:rsid w:val="00E8103D"/>
    <w:rsid w:val="00E84208"/>
    <w:rsid w:val="00E85B41"/>
    <w:rsid w:val="00E8697E"/>
    <w:rsid w:val="00E86F10"/>
    <w:rsid w:val="00E8763B"/>
    <w:rsid w:val="00E876EA"/>
    <w:rsid w:val="00E90072"/>
    <w:rsid w:val="00E934C6"/>
    <w:rsid w:val="00E9508C"/>
    <w:rsid w:val="00E9510F"/>
    <w:rsid w:val="00E96075"/>
    <w:rsid w:val="00E97175"/>
    <w:rsid w:val="00E97CA6"/>
    <w:rsid w:val="00EA002A"/>
    <w:rsid w:val="00EA1EBD"/>
    <w:rsid w:val="00EA2604"/>
    <w:rsid w:val="00EA42EB"/>
    <w:rsid w:val="00EA4E1A"/>
    <w:rsid w:val="00EB5ECE"/>
    <w:rsid w:val="00EB7680"/>
    <w:rsid w:val="00EC0807"/>
    <w:rsid w:val="00EC0972"/>
    <w:rsid w:val="00EC1D5C"/>
    <w:rsid w:val="00ED2B53"/>
    <w:rsid w:val="00ED2FFE"/>
    <w:rsid w:val="00ED3517"/>
    <w:rsid w:val="00ED5813"/>
    <w:rsid w:val="00ED5FBF"/>
    <w:rsid w:val="00EE0103"/>
    <w:rsid w:val="00EE27BB"/>
    <w:rsid w:val="00EE3BD2"/>
    <w:rsid w:val="00EE4445"/>
    <w:rsid w:val="00EE4DB2"/>
    <w:rsid w:val="00EE54EB"/>
    <w:rsid w:val="00EE6057"/>
    <w:rsid w:val="00EF3807"/>
    <w:rsid w:val="00F009D4"/>
    <w:rsid w:val="00F009EB"/>
    <w:rsid w:val="00F0186D"/>
    <w:rsid w:val="00F02D02"/>
    <w:rsid w:val="00F10B15"/>
    <w:rsid w:val="00F10CE6"/>
    <w:rsid w:val="00F10D4F"/>
    <w:rsid w:val="00F11091"/>
    <w:rsid w:val="00F1360F"/>
    <w:rsid w:val="00F15B6D"/>
    <w:rsid w:val="00F1738A"/>
    <w:rsid w:val="00F204DB"/>
    <w:rsid w:val="00F23F9D"/>
    <w:rsid w:val="00F24ED5"/>
    <w:rsid w:val="00F273E4"/>
    <w:rsid w:val="00F43CD8"/>
    <w:rsid w:val="00F45B98"/>
    <w:rsid w:val="00F47E98"/>
    <w:rsid w:val="00F56418"/>
    <w:rsid w:val="00F56EEB"/>
    <w:rsid w:val="00F602AE"/>
    <w:rsid w:val="00F623C2"/>
    <w:rsid w:val="00F64433"/>
    <w:rsid w:val="00F66E3F"/>
    <w:rsid w:val="00F71BF8"/>
    <w:rsid w:val="00F74B31"/>
    <w:rsid w:val="00F75121"/>
    <w:rsid w:val="00F83335"/>
    <w:rsid w:val="00F83F72"/>
    <w:rsid w:val="00F90911"/>
    <w:rsid w:val="00F911E5"/>
    <w:rsid w:val="00F92528"/>
    <w:rsid w:val="00F93FBA"/>
    <w:rsid w:val="00F949F8"/>
    <w:rsid w:val="00F97216"/>
    <w:rsid w:val="00F978DA"/>
    <w:rsid w:val="00FA0468"/>
    <w:rsid w:val="00FA1D32"/>
    <w:rsid w:val="00FA43A4"/>
    <w:rsid w:val="00FA4F31"/>
    <w:rsid w:val="00FB18E5"/>
    <w:rsid w:val="00FC25B7"/>
    <w:rsid w:val="00FC7258"/>
    <w:rsid w:val="00FC7802"/>
    <w:rsid w:val="00FD1ED1"/>
    <w:rsid w:val="00FD540C"/>
    <w:rsid w:val="00FD7658"/>
    <w:rsid w:val="00FE2CB9"/>
    <w:rsid w:val="00FE4ACB"/>
    <w:rsid w:val="00FE4F9F"/>
    <w:rsid w:val="00FE599F"/>
    <w:rsid w:val="00FE6111"/>
    <w:rsid w:val="00FE7BCA"/>
    <w:rsid w:val="00FE7C89"/>
    <w:rsid w:val="00FF4303"/>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colormru v:ext="edit" colors="#f77d31"/>
    </o:shapedefaults>
    <o:shapelayout v:ext="edit">
      <o:idmap v:ext="edit" data="2"/>
    </o:shapelayout>
  </w:shapeDefaults>
  <w:decimalSymbol w:val=","/>
  <w:listSeparator w:val=";"/>
  <w14:docId w14:val="6DFDF2D7"/>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annotation text" w:uiPriority="99"/>
    <w:lsdException w:name="caption" w:qFormat="1"/>
    <w:lsdException w:name="Title" w:qFormat="1"/>
    <w:lsdException w:name="Subtitle" w:qFormat="1"/>
    <w:lsdException w:name="Strong" w:qFormat="1"/>
    <w:lsdException w:name="Emphasis" w:qFormat="1"/>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013D34"/>
    <w:pPr>
      <w:tabs>
        <w:tab w:val="left" w:pos="567"/>
      </w:tabs>
      <w:spacing w:line="260" w:lineRule="exact"/>
    </w:pPr>
    <w:rPr>
      <w:sz w:val="22"/>
      <w:lang w:val="en-GB"/>
    </w:rPr>
  </w:style>
  <w:style w:type="paragraph" w:styleId="Heading1">
    <w:name w:val="heading 1"/>
    <w:basedOn w:val="Normal"/>
    <w:next w:val="Normal"/>
    <w:link w:val="Heading1Char"/>
    <w:qFormat/>
    <w:rsid w:val="007F65C8"/>
    <w:pPr>
      <w:keepNext/>
      <w:keepLines/>
      <w:spacing w:before="480"/>
      <w:jc w:val="center"/>
      <w:outlineLvl w:val="0"/>
    </w:pPr>
    <w:rPr>
      <w:rFonts w:eastAsia="Times New Roman"/>
      <w:b/>
      <w:color w:val="000000"/>
      <w:sz w:val="28"/>
      <w:lang w:eastAsia="x-none"/>
    </w:rPr>
  </w:style>
  <w:style w:type="paragraph" w:styleId="Heading2">
    <w:name w:val="heading 2"/>
    <w:basedOn w:val="Normal"/>
    <w:next w:val="Normal"/>
    <w:link w:val="Heading2Char"/>
    <w:qFormat/>
    <w:rsid w:val="007F65C8"/>
    <w:pPr>
      <w:keepNext/>
      <w:keepLines/>
      <w:spacing w:before="200"/>
      <w:outlineLvl w:val="1"/>
    </w:pPr>
    <w:rPr>
      <w:rFonts w:ascii="Cambria" w:hAnsi="Cambria"/>
      <w:b/>
      <w:color w:val="4F81BD"/>
      <w:sz w:val="26"/>
      <w:lang w:eastAsia="x-none"/>
    </w:rPr>
  </w:style>
  <w:style w:type="paragraph" w:styleId="Heading3">
    <w:name w:val="heading 3"/>
    <w:basedOn w:val="Normal"/>
    <w:next w:val="Normal"/>
    <w:link w:val="Heading3Char"/>
    <w:qFormat/>
    <w:rsid w:val="007F65C8"/>
    <w:pPr>
      <w:keepNext/>
      <w:keepLines/>
      <w:spacing w:before="200"/>
      <w:outlineLvl w:val="2"/>
    </w:pPr>
    <w:rPr>
      <w:rFonts w:ascii="Cambria" w:hAnsi="Cambria"/>
      <w:b/>
      <w:color w:val="4F81BD"/>
      <w:lang w:eastAsia="x-none"/>
    </w:rPr>
  </w:style>
  <w:style w:type="paragraph" w:styleId="Heading4">
    <w:name w:val="heading 4"/>
    <w:basedOn w:val="Normal"/>
    <w:next w:val="Normal"/>
    <w:link w:val="Heading4Char"/>
    <w:qFormat/>
    <w:rsid w:val="007F65C8"/>
    <w:pPr>
      <w:keepNext/>
      <w:keepLines/>
      <w:spacing w:before="200"/>
      <w:outlineLvl w:val="3"/>
    </w:pPr>
    <w:rPr>
      <w:rFonts w:ascii="Cambria" w:hAnsi="Cambria"/>
      <w:b/>
      <w:i/>
      <w:color w:val="4F81BD"/>
      <w:lang w:eastAsia="x-none"/>
    </w:rPr>
  </w:style>
  <w:style w:type="paragraph" w:styleId="Heading5">
    <w:name w:val="heading 5"/>
    <w:basedOn w:val="Normal"/>
    <w:next w:val="Normal"/>
    <w:link w:val="Heading5Char"/>
    <w:qFormat/>
    <w:rsid w:val="007F65C8"/>
    <w:pPr>
      <w:keepNext/>
      <w:keepLines/>
      <w:spacing w:before="200"/>
      <w:outlineLvl w:val="4"/>
    </w:pPr>
    <w:rPr>
      <w:rFonts w:ascii="Cambria" w:hAnsi="Cambria"/>
      <w:color w:val="243F60"/>
      <w:lang w:eastAsia="x-none"/>
    </w:rPr>
  </w:style>
  <w:style w:type="paragraph" w:styleId="Heading6">
    <w:name w:val="heading 6"/>
    <w:basedOn w:val="Normal"/>
    <w:next w:val="Normal"/>
    <w:link w:val="Heading6Char"/>
    <w:qFormat/>
    <w:rsid w:val="007F65C8"/>
    <w:pPr>
      <w:keepNext/>
      <w:keepLines/>
      <w:spacing w:before="200"/>
      <w:outlineLvl w:val="5"/>
    </w:pPr>
    <w:rPr>
      <w:rFonts w:ascii="Cambria" w:hAnsi="Cambria"/>
      <w:i/>
      <w:color w:val="243F60"/>
      <w:lang w:eastAsia="x-none"/>
    </w:rPr>
  </w:style>
  <w:style w:type="paragraph" w:styleId="Heading7">
    <w:name w:val="heading 7"/>
    <w:basedOn w:val="Normal"/>
    <w:next w:val="Normal"/>
    <w:link w:val="Heading7Char"/>
    <w:qFormat/>
    <w:rsid w:val="007F65C8"/>
    <w:pPr>
      <w:keepNext/>
      <w:keepLines/>
      <w:spacing w:before="200"/>
      <w:outlineLvl w:val="6"/>
    </w:pPr>
    <w:rPr>
      <w:rFonts w:ascii="Cambria" w:hAnsi="Cambria"/>
      <w:i/>
      <w:color w:val="404040"/>
      <w:lang w:eastAsia="x-none"/>
    </w:rPr>
  </w:style>
  <w:style w:type="paragraph" w:styleId="Heading8">
    <w:name w:val="heading 8"/>
    <w:basedOn w:val="Normal"/>
    <w:next w:val="Normal"/>
    <w:link w:val="Heading8Char"/>
    <w:qFormat/>
    <w:rsid w:val="007F65C8"/>
    <w:pPr>
      <w:keepNext/>
      <w:keepLines/>
      <w:spacing w:before="200"/>
      <w:outlineLvl w:val="7"/>
    </w:pPr>
    <w:rPr>
      <w:rFonts w:ascii="Cambria" w:hAnsi="Cambria"/>
      <w:color w:val="404040"/>
      <w:sz w:val="20"/>
      <w:lang w:eastAsia="x-none"/>
    </w:rPr>
  </w:style>
  <w:style w:type="paragraph" w:styleId="Heading9">
    <w:name w:val="heading 9"/>
    <w:basedOn w:val="Normal"/>
    <w:next w:val="Normal"/>
    <w:link w:val="Heading9Char"/>
    <w:qFormat/>
    <w:rsid w:val="007F65C8"/>
    <w:pPr>
      <w:keepNext/>
      <w:keepLines/>
      <w:spacing w:before="200"/>
      <w:outlineLvl w:val="8"/>
    </w:pPr>
    <w:rPr>
      <w:rFonts w:ascii="Cambria" w:hAnsi="Cambria"/>
      <w:i/>
      <w:color w:val="404040"/>
      <w:sz w:val="20"/>
      <w:lang w:eastAsia="x-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rsid w:val="00B83B7C"/>
    <w:pPr>
      <w:tabs>
        <w:tab w:val="center" w:pos="4536"/>
        <w:tab w:val="right" w:pos="8306"/>
      </w:tabs>
    </w:pPr>
    <w:rPr>
      <w:rFonts w:ascii="Arial" w:hAnsi="Arial"/>
      <w:noProof/>
      <w:sz w:val="16"/>
    </w:rPr>
  </w:style>
  <w:style w:type="paragraph" w:styleId="Header">
    <w:name w:val="header"/>
    <w:basedOn w:val="Normal"/>
    <w:rsid w:val="00B83B7C"/>
    <w:pPr>
      <w:tabs>
        <w:tab w:val="center" w:pos="4153"/>
        <w:tab w:val="right" w:pos="8306"/>
      </w:tabs>
    </w:pPr>
    <w:rPr>
      <w:rFonts w:ascii="Arial" w:hAnsi="Arial"/>
      <w:sz w:val="20"/>
    </w:rPr>
  </w:style>
  <w:style w:type="paragraph" w:customStyle="1" w:styleId="MemoHeaderStyle">
    <w:name w:val="MemoHeaderStyle"/>
    <w:basedOn w:val="Normal"/>
    <w:next w:val="Normal"/>
    <w:rsid w:val="00B83B7C"/>
    <w:pPr>
      <w:spacing w:line="120" w:lineRule="atLeast"/>
      <w:ind w:left="1418"/>
      <w:jc w:val="both"/>
    </w:pPr>
    <w:rPr>
      <w:rFonts w:ascii="Arial" w:hAnsi="Arial"/>
      <w:b/>
      <w:smallCaps/>
    </w:rPr>
  </w:style>
  <w:style w:type="character" w:styleId="PageNumber">
    <w:name w:val="page number"/>
    <w:rsid w:val="00812D16"/>
    <w:rPr>
      <w:rFonts w:cs="Times New Roman"/>
    </w:rPr>
  </w:style>
  <w:style w:type="paragraph" w:styleId="BodyText">
    <w:name w:val="Body Text"/>
    <w:basedOn w:val="Normal"/>
    <w:link w:val="BodyTextChar"/>
    <w:rsid w:val="00812D16"/>
    <w:pPr>
      <w:tabs>
        <w:tab w:val="clear" w:pos="567"/>
      </w:tabs>
      <w:spacing w:line="240" w:lineRule="auto"/>
    </w:pPr>
    <w:rPr>
      <w:rFonts w:eastAsia="Times New Roman"/>
      <w:i/>
      <w:color w:val="008000"/>
      <w:lang w:eastAsia="x-none"/>
    </w:rPr>
  </w:style>
  <w:style w:type="paragraph" w:styleId="CommentText">
    <w:name w:val="annotation text"/>
    <w:aliases w:val="Car17,Car17 Car,Char13, Car17, Car17 Car, Char13,Char Char2"/>
    <w:basedOn w:val="Normal"/>
    <w:link w:val="CommentTextChar"/>
    <w:uiPriority w:val="99"/>
    <w:rsid w:val="00812D16"/>
    <w:rPr>
      <w:rFonts w:eastAsia="Times New Roman"/>
      <w:sz w:val="20"/>
      <w:lang w:val="x-none"/>
    </w:rPr>
  </w:style>
  <w:style w:type="character" w:styleId="Hyperlink">
    <w:name w:val="Hyperlink"/>
    <w:rsid w:val="00812D16"/>
    <w:rPr>
      <w:color w:val="0000FF"/>
      <w:u w:val="single"/>
    </w:rPr>
  </w:style>
  <w:style w:type="paragraph" w:customStyle="1" w:styleId="EMEAEnBodyText">
    <w:name w:val="EMEA En Body Text"/>
    <w:basedOn w:val="Normal"/>
    <w:rsid w:val="00812D16"/>
    <w:pPr>
      <w:tabs>
        <w:tab w:val="clear" w:pos="567"/>
      </w:tabs>
      <w:spacing w:before="120" w:after="120" w:line="240" w:lineRule="auto"/>
      <w:jc w:val="both"/>
    </w:pPr>
    <w:rPr>
      <w:lang w:val="en-US"/>
    </w:rPr>
  </w:style>
  <w:style w:type="paragraph" w:styleId="BalloonText">
    <w:name w:val="Balloon Text"/>
    <w:basedOn w:val="Normal"/>
    <w:semiHidden/>
    <w:rsid w:val="007F65C8"/>
    <w:rPr>
      <w:rFonts w:ascii="Tahoma" w:hAnsi="Tahoma" w:cs="Tahoma"/>
      <w:sz w:val="16"/>
      <w:szCs w:val="16"/>
    </w:rPr>
  </w:style>
  <w:style w:type="paragraph" w:customStyle="1" w:styleId="BodytextAgency">
    <w:name w:val="Body text (Agency)"/>
    <w:basedOn w:val="Normal"/>
    <w:link w:val="BodytextAgencyChar"/>
    <w:qFormat/>
    <w:rsid w:val="007F65C8"/>
    <w:pPr>
      <w:tabs>
        <w:tab w:val="clear" w:pos="567"/>
      </w:tabs>
      <w:spacing w:after="140" w:line="280" w:lineRule="atLeast"/>
    </w:pPr>
    <w:rPr>
      <w:rFonts w:ascii="Verdana" w:eastAsia="Times New Roman" w:hAnsi="Verdana"/>
      <w:sz w:val="18"/>
      <w:lang w:eastAsia="en-GB"/>
    </w:rPr>
  </w:style>
  <w:style w:type="character" w:customStyle="1" w:styleId="BodytextAgencyChar">
    <w:name w:val="Body text (Agency) Char"/>
    <w:link w:val="BodytextAgency"/>
    <w:locked/>
    <w:rsid w:val="007F65C8"/>
    <w:rPr>
      <w:rFonts w:ascii="Verdana" w:eastAsia="Times New Roman" w:hAnsi="Verdana"/>
      <w:sz w:val="18"/>
      <w:lang w:val="en-GB" w:eastAsia="en-GB"/>
    </w:rPr>
  </w:style>
  <w:style w:type="paragraph" w:customStyle="1" w:styleId="DraftingNotesAgency">
    <w:name w:val="Drafting Notes (Agency)"/>
    <w:basedOn w:val="Normal"/>
    <w:next w:val="BodytextAgency"/>
    <w:link w:val="DraftingNotesAgencyChar"/>
    <w:rsid w:val="007F65C8"/>
    <w:pPr>
      <w:tabs>
        <w:tab w:val="clear" w:pos="567"/>
      </w:tabs>
      <w:spacing w:after="140" w:line="280" w:lineRule="atLeast"/>
    </w:pPr>
    <w:rPr>
      <w:rFonts w:ascii="Courier New" w:eastAsia="Times New Roman" w:hAnsi="Courier New"/>
      <w:i/>
      <w:color w:val="339966"/>
      <w:sz w:val="18"/>
      <w:lang w:eastAsia="en-GB"/>
    </w:rPr>
  </w:style>
  <w:style w:type="character" w:customStyle="1" w:styleId="DraftingNotesAgencyChar">
    <w:name w:val="Drafting Notes (Agency) Char"/>
    <w:link w:val="DraftingNotesAgency"/>
    <w:locked/>
    <w:rsid w:val="007F65C8"/>
    <w:rPr>
      <w:rFonts w:ascii="Courier New" w:eastAsia="Times New Roman" w:hAnsi="Courier New"/>
      <w:i/>
      <w:color w:val="339966"/>
      <w:sz w:val="18"/>
      <w:lang w:val="en-GB" w:eastAsia="en-GB"/>
    </w:rPr>
  </w:style>
  <w:style w:type="paragraph" w:customStyle="1" w:styleId="NormalAgency">
    <w:name w:val="Normal (Agency)"/>
    <w:link w:val="NormalAgencyChar"/>
    <w:rsid w:val="007F65C8"/>
    <w:rPr>
      <w:rFonts w:ascii="Verdana" w:eastAsia="Times New Roman" w:hAnsi="Verdana"/>
      <w:sz w:val="18"/>
      <w:lang w:val="en-GB" w:eastAsia="en-GB"/>
    </w:rPr>
  </w:style>
  <w:style w:type="table" w:customStyle="1" w:styleId="TablegridAgencyblack">
    <w:name w:val="Table grid (Agency) black"/>
    <w:semiHidden/>
    <w:rsid w:val="007F65C8"/>
    <w:rPr>
      <w:rFonts w:ascii="Verdana" w:hAnsi="Verdana"/>
      <w:sz w:val="18"/>
      <w:lang w:val="pl-PL" w:eastAsia="pl-PL"/>
    </w:rPr>
    <w:tblPr>
      <w:tblInd w:w="0"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top w:w="0" w:type="dxa"/>
        <w:left w:w="108" w:type="dxa"/>
        <w:bottom w:w="0" w:type="dxa"/>
        <w:right w:w="108" w:type="dxa"/>
      </w:tblCellMar>
    </w:tblPr>
  </w:style>
  <w:style w:type="paragraph" w:customStyle="1" w:styleId="TableheadingrowsAgency">
    <w:name w:val="Table heading rows (Agency)"/>
    <w:basedOn w:val="BodytextAgency"/>
    <w:rsid w:val="007F65C8"/>
    <w:pPr>
      <w:keepNext/>
    </w:pPr>
    <w:rPr>
      <w:rFonts w:eastAsia="SimSun"/>
      <w:b/>
    </w:rPr>
  </w:style>
  <w:style w:type="paragraph" w:customStyle="1" w:styleId="TabletextrowsAgency">
    <w:name w:val="Table text rows (Agency)"/>
    <w:basedOn w:val="Normal"/>
    <w:rsid w:val="007F65C8"/>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locked/>
    <w:rsid w:val="007F65C8"/>
    <w:rPr>
      <w:rFonts w:ascii="Verdana" w:eastAsia="Times New Roman" w:hAnsi="Verdana"/>
      <w:sz w:val="18"/>
      <w:lang w:val="en-GB" w:eastAsia="en-GB" w:bidi="ar-SA"/>
    </w:rPr>
  </w:style>
  <w:style w:type="character" w:styleId="CommentReference">
    <w:name w:val="annotation reference"/>
    <w:rsid w:val="007F65C8"/>
    <w:rPr>
      <w:sz w:val="16"/>
    </w:rPr>
  </w:style>
  <w:style w:type="paragraph" w:styleId="CommentSubject">
    <w:name w:val="annotation subject"/>
    <w:basedOn w:val="CommentText"/>
    <w:next w:val="CommentText"/>
    <w:link w:val="CommentSubjectChar"/>
    <w:rsid w:val="007F65C8"/>
    <w:rPr>
      <w:b/>
    </w:rPr>
  </w:style>
  <w:style w:type="character" w:customStyle="1" w:styleId="CommentTextChar">
    <w:name w:val="Comment Text Char"/>
    <w:aliases w:val="Car17 Char,Car17 Car Char,Char13 Char, Car17 Char, Car17 Car Char, Char13 Char,Char Char2 Char"/>
    <w:link w:val="CommentText"/>
    <w:uiPriority w:val="99"/>
    <w:locked/>
    <w:rsid w:val="007F65C8"/>
    <w:rPr>
      <w:rFonts w:eastAsia="Times New Roman"/>
      <w:lang w:eastAsia="en-US"/>
    </w:rPr>
  </w:style>
  <w:style w:type="character" w:customStyle="1" w:styleId="CommentSubjectChar">
    <w:name w:val="Comment Subject Char"/>
    <w:link w:val="CommentSubject"/>
    <w:locked/>
    <w:rsid w:val="007F65C8"/>
    <w:rPr>
      <w:rFonts w:eastAsia="Times New Roman"/>
      <w:b/>
      <w:lang w:eastAsia="en-US"/>
    </w:rPr>
  </w:style>
  <w:style w:type="paragraph" w:customStyle="1" w:styleId="paragraph1">
    <w:name w:val="paragraph1"/>
    <w:basedOn w:val="Normal"/>
    <w:rsid w:val="007F65C8"/>
    <w:pPr>
      <w:tabs>
        <w:tab w:val="clear" w:pos="567"/>
      </w:tabs>
      <w:spacing w:line="240" w:lineRule="auto"/>
    </w:pPr>
    <w:rPr>
      <w:sz w:val="24"/>
      <w:szCs w:val="24"/>
      <w:lang w:val="it-IT" w:eastAsia="it-IT"/>
    </w:rPr>
  </w:style>
  <w:style w:type="paragraph" w:customStyle="1" w:styleId="Default">
    <w:name w:val="Default"/>
    <w:rsid w:val="007F65C8"/>
    <w:pPr>
      <w:autoSpaceDE w:val="0"/>
      <w:autoSpaceDN w:val="0"/>
      <w:adjustRightInd w:val="0"/>
    </w:pPr>
    <w:rPr>
      <w:color w:val="000000"/>
      <w:sz w:val="24"/>
      <w:szCs w:val="24"/>
      <w:lang w:val="es-ES" w:eastAsia="es-ES"/>
    </w:rPr>
  </w:style>
  <w:style w:type="paragraph" w:customStyle="1" w:styleId="ListParagraph1">
    <w:name w:val="List Paragraph1"/>
    <w:basedOn w:val="Normal"/>
    <w:rsid w:val="007F65C8"/>
    <w:pPr>
      <w:ind w:left="720"/>
      <w:contextualSpacing/>
    </w:pPr>
  </w:style>
  <w:style w:type="character" w:customStyle="1" w:styleId="NormalText">
    <w:name w:val="Normal Text"/>
    <w:rsid w:val="007F65C8"/>
    <w:rPr>
      <w:rFonts w:ascii="Times New Roman" w:hAnsi="Times New Roman"/>
      <w:sz w:val="24"/>
    </w:rPr>
  </w:style>
  <w:style w:type="paragraph" w:styleId="Title">
    <w:name w:val="Title"/>
    <w:basedOn w:val="Normal"/>
    <w:next w:val="Normal"/>
    <w:link w:val="TitleChar"/>
    <w:qFormat/>
    <w:rsid w:val="007F65C8"/>
    <w:pPr>
      <w:spacing w:after="300" w:line="240" w:lineRule="auto"/>
      <w:contextualSpacing/>
      <w:jc w:val="center"/>
    </w:pPr>
    <w:rPr>
      <w:rFonts w:eastAsia="Times New Roman"/>
      <w:b/>
      <w:spacing w:val="5"/>
      <w:kern w:val="28"/>
      <w:sz w:val="52"/>
      <w:lang w:eastAsia="x-none"/>
    </w:rPr>
  </w:style>
  <w:style w:type="character" w:customStyle="1" w:styleId="TitleChar">
    <w:name w:val="Title Char"/>
    <w:link w:val="Title"/>
    <w:locked/>
    <w:rsid w:val="007F65C8"/>
    <w:rPr>
      <w:rFonts w:eastAsia="Times New Roman"/>
      <w:b/>
      <w:spacing w:val="5"/>
      <w:kern w:val="28"/>
      <w:sz w:val="52"/>
      <w:lang w:val="en-GB"/>
    </w:rPr>
  </w:style>
  <w:style w:type="character" w:customStyle="1" w:styleId="Heading1Char">
    <w:name w:val="Heading 1 Char"/>
    <w:link w:val="Heading1"/>
    <w:locked/>
    <w:rsid w:val="007F65C8"/>
    <w:rPr>
      <w:rFonts w:eastAsia="Times New Roman"/>
      <w:b/>
      <w:color w:val="000000"/>
      <w:sz w:val="28"/>
      <w:lang w:val="en-GB"/>
    </w:rPr>
  </w:style>
  <w:style w:type="paragraph" w:customStyle="1" w:styleId="Bibliography1">
    <w:name w:val="Bibliography1"/>
    <w:basedOn w:val="Normal"/>
    <w:next w:val="Normal"/>
    <w:semiHidden/>
    <w:rsid w:val="007F65C8"/>
  </w:style>
  <w:style w:type="paragraph" w:styleId="Closing">
    <w:name w:val="Closing"/>
    <w:basedOn w:val="Normal"/>
    <w:link w:val="ClosingChar"/>
    <w:rsid w:val="007F65C8"/>
    <w:pPr>
      <w:spacing w:line="240" w:lineRule="auto"/>
      <w:ind w:left="4252"/>
    </w:pPr>
    <w:rPr>
      <w:rFonts w:eastAsia="Times New Roman"/>
      <w:lang w:eastAsia="x-none"/>
    </w:rPr>
  </w:style>
  <w:style w:type="character" w:customStyle="1" w:styleId="ClosingChar">
    <w:name w:val="Closing Char"/>
    <w:link w:val="Closing"/>
    <w:locked/>
    <w:rsid w:val="007F65C8"/>
    <w:rPr>
      <w:rFonts w:eastAsia="Times New Roman"/>
      <w:sz w:val="22"/>
      <w:lang w:val="en-GB"/>
    </w:rPr>
  </w:style>
  <w:style w:type="paragraph" w:customStyle="1" w:styleId="Quote1">
    <w:name w:val="Quote1"/>
    <w:basedOn w:val="Normal"/>
    <w:next w:val="Normal"/>
    <w:link w:val="QuoteChar"/>
    <w:rsid w:val="007F65C8"/>
    <w:rPr>
      <w:rFonts w:eastAsia="Times New Roman"/>
      <w:i/>
      <w:color w:val="000000"/>
      <w:lang w:eastAsia="x-none"/>
    </w:rPr>
  </w:style>
  <w:style w:type="character" w:customStyle="1" w:styleId="QuoteChar">
    <w:name w:val="Quote Char"/>
    <w:link w:val="Quote1"/>
    <w:locked/>
    <w:rsid w:val="007F65C8"/>
    <w:rPr>
      <w:rFonts w:eastAsia="Times New Roman"/>
      <w:i/>
      <w:color w:val="000000"/>
      <w:sz w:val="22"/>
      <w:lang w:val="en-GB"/>
    </w:rPr>
  </w:style>
  <w:style w:type="paragraph" w:customStyle="1" w:styleId="IntenseQuote1">
    <w:name w:val="Intense Quote1"/>
    <w:basedOn w:val="Normal"/>
    <w:next w:val="Normal"/>
    <w:link w:val="IntenseQuoteChar"/>
    <w:rsid w:val="007F65C8"/>
    <w:pPr>
      <w:pBdr>
        <w:bottom w:val="single" w:sz="4" w:space="4" w:color="4F81BD"/>
      </w:pBdr>
      <w:spacing w:before="200" w:after="280"/>
      <w:ind w:left="936" w:right="936"/>
    </w:pPr>
    <w:rPr>
      <w:rFonts w:eastAsia="Times New Roman"/>
      <w:b/>
      <w:i/>
      <w:color w:val="4F81BD"/>
      <w:lang w:eastAsia="x-none"/>
    </w:rPr>
  </w:style>
  <w:style w:type="character" w:customStyle="1" w:styleId="IntenseQuoteChar">
    <w:name w:val="Intense Quote Char"/>
    <w:link w:val="IntenseQuote1"/>
    <w:locked/>
    <w:rsid w:val="007F65C8"/>
    <w:rPr>
      <w:rFonts w:eastAsia="Times New Roman"/>
      <w:b/>
      <w:i/>
      <w:color w:val="4F81BD"/>
      <w:sz w:val="22"/>
      <w:lang w:val="en-GB"/>
    </w:rPr>
  </w:style>
  <w:style w:type="paragraph" w:styleId="ListContinue">
    <w:name w:val="List Continue"/>
    <w:basedOn w:val="Normal"/>
    <w:rsid w:val="007F65C8"/>
    <w:pPr>
      <w:spacing w:after="120"/>
      <w:ind w:left="283"/>
      <w:contextualSpacing/>
    </w:pPr>
  </w:style>
  <w:style w:type="paragraph" w:styleId="ListContinue2">
    <w:name w:val="List Continue 2"/>
    <w:basedOn w:val="Normal"/>
    <w:rsid w:val="007F65C8"/>
    <w:pPr>
      <w:spacing w:after="120"/>
      <w:ind w:left="566"/>
      <w:contextualSpacing/>
    </w:pPr>
  </w:style>
  <w:style w:type="paragraph" w:styleId="ListContinue3">
    <w:name w:val="List Continue 3"/>
    <w:basedOn w:val="Normal"/>
    <w:rsid w:val="007F65C8"/>
    <w:pPr>
      <w:spacing w:after="120"/>
      <w:ind w:left="849"/>
      <w:contextualSpacing/>
    </w:pPr>
  </w:style>
  <w:style w:type="paragraph" w:styleId="ListContinue4">
    <w:name w:val="List Continue 4"/>
    <w:basedOn w:val="Normal"/>
    <w:rsid w:val="007F65C8"/>
    <w:pPr>
      <w:spacing w:after="120"/>
      <w:ind w:left="1132"/>
      <w:contextualSpacing/>
    </w:pPr>
  </w:style>
  <w:style w:type="paragraph" w:styleId="ListContinue5">
    <w:name w:val="List Continue 5"/>
    <w:basedOn w:val="Normal"/>
    <w:rsid w:val="007F65C8"/>
    <w:pPr>
      <w:spacing w:after="120"/>
      <w:ind w:left="1415"/>
      <w:contextualSpacing/>
    </w:pPr>
  </w:style>
  <w:style w:type="paragraph" w:styleId="HTMLAddress">
    <w:name w:val="HTML Address"/>
    <w:basedOn w:val="Normal"/>
    <w:link w:val="HTMLAddressChar"/>
    <w:rsid w:val="007F65C8"/>
    <w:pPr>
      <w:spacing w:line="240" w:lineRule="auto"/>
    </w:pPr>
    <w:rPr>
      <w:rFonts w:eastAsia="Times New Roman"/>
      <w:i/>
      <w:lang w:eastAsia="x-none"/>
    </w:rPr>
  </w:style>
  <w:style w:type="character" w:customStyle="1" w:styleId="HTMLAddressChar">
    <w:name w:val="HTML Address Char"/>
    <w:link w:val="HTMLAddress"/>
    <w:locked/>
    <w:rsid w:val="007F65C8"/>
    <w:rPr>
      <w:rFonts w:eastAsia="Times New Roman"/>
      <w:i/>
      <w:sz w:val="22"/>
      <w:lang w:val="en-GB"/>
    </w:rPr>
  </w:style>
  <w:style w:type="paragraph" w:styleId="EnvelopeAddress">
    <w:name w:val="envelope address"/>
    <w:basedOn w:val="Normal"/>
    <w:rsid w:val="007F65C8"/>
    <w:pPr>
      <w:framePr w:w="7920" w:h="1980" w:hRule="exact" w:hSpace="180" w:wrap="auto" w:hAnchor="page" w:xAlign="center" w:yAlign="bottom"/>
      <w:spacing w:line="240" w:lineRule="auto"/>
      <w:ind w:left="2880"/>
    </w:pPr>
    <w:rPr>
      <w:rFonts w:ascii="Cambria" w:hAnsi="Cambria"/>
      <w:sz w:val="24"/>
      <w:szCs w:val="24"/>
    </w:rPr>
  </w:style>
  <w:style w:type="paragraph" w:styleId="TOAHeading">
    <w:name w:val="toa heading"/>
    <w:basedOn w:val="Normal"/>
    <w:next w:val="Normal"/>
    <w:rsid w:val="007F65C8"/>
    <w:pPr>
      <w:spacing w:before="120"/>
    </w:pPr>
    <w:rPr>
      <w:rFonts w:ascii="Cambria" w:hAnsi="Cambria"/>
      <w:b/>
      <w:bCs/>
      <w:sz w:val="24"/>
      <w:szCs w:val="24"/>
    </w:rPr>
  </w:style>
  <w:style w:type="paragraph" w:styleId="MessageHeader">
    <w:name w:val="Message Header"/>
    <w:basedOn w:val="Normal"/>
    <w:link w:val="MessageHeaderChar"/>
    <w:rsid w:val="007F65C8"/>
    <w:pPr>
      <w:pBdr>
        <w:top w:val="single" w:sz="6" w:space="1" w:color="auto"/>
        <w:left w:val="single" w:sz="6" w:space="1" w:color="auto"/>
        <w:bottom w:val="single" w:sz="6" w:space="1" w:color="auto"/>
        <w:right w:val="single" w:sz="6" w:space="1" w:color="auto"/>
      </w:pBdr>
      <w:shd w:val="pct20" w:color="auto" w:fill="auto"/>
      <w:spacing w:line="240" w:lineRule="auto"/>
      <w:ind w:left="1134" w:hanging="1134"/>
    </w:pPr>
    <w:rPr>
      <w:rFonts w:ascii="Cambria" w:hAnsi="Cambria"/>
      <w:sz w:val="24"/>
      <w:lang w:eastAsia="x-none"/>
    </w:rPr>
  </w:style>
  <w:style w:type="character" w:customStyle="1" w:styleId="MessageHeaderChar">
    <w:name w:val="Message Header Char"/>
    <w:link w:val="MessageHeader"/>
    <w:locked/>
    <w:rsid w:val="007F65C8"/>
    <w:rPr>
      <w:rFonts w:ascii="Cambria" w:hAnsi="Cambria"/>
      <w:sz w:val="24"/>
      <w:shd w:val="pct20" w:color="auto" w:fill="auto"/>
      <w:lang w:val="en-GB"/>
    </w:rPr>
  </w:style>
  <w:style w:type="paragraph" w:styleId="NoteHeading">
    <w:name w:val="Note Heading"/>
    <w:basedOn w:val="Normal"/>
    <w:next w:val="Normal"/>
    <w:link w:val="NoteHeadingChar"/>
    <w:rsid w:val="007F65C8"/>
    <w:pPr>
      <w:spacing w:line="240" w:lineRule="auto"/>
    </w:pPr>
    <w:rPr>
      <w:rFonts w:eastAsia="Times New Roman"/>
      <w:lang w:eastAsia="x-none"/>
    </w:rPr>
  </w:style>
  <w:style w:type="character" w:customStyle="1" w:styleId="NoteHeadingChar">
    <w:name w:val="Note Heading Char"/>
    <w:link w:val="NoteHeading"/>
    <w:locked/>
    <w:rsid w:val="007F65C8"/>
    <w:rPr>
      <w:rFonts w:eastAsia="Times New Roman"/>
      <w:sz w:val="22"/>
      <w:lang w:val="en-GB"/>
    </w:rPr>
  </w:style>
  <w:style w:type="paragraph" w:styleId="Caption">
    <w:name w:val="caption"/>
    <w:basedOn w:val="Normal"/>
    <w:next w:val="Normal"/>
    <w:qFormat/>
    <w:rsid w:val="007F65C8"/>
    <w:pPr>
      <w:spacing w:after="200" w:line="240" w:lineRule="auto"/>
    </w:pPr>
    <w:rPr>
      <w:b/>
      <w:bCs/>
      <w:color w:val="4F81BD"/>
      <w:sz w:val="18"/>
      <w:szCs w:val="18"/>
    </w:rPr>
  </w:style>
  <w:style w:type="paragraph" w:styleId="Date">
    <w:name w:val="Date"/>
    <w:basedOn w:val="Normal"/>
    <w:next w:val="Normal"/>
    <w:link w:val="DateChar"/>
    <w:rsid w:val="007F65C8"/>
    <w:rPr>
      <w:rFonts w:eastAsia="Times New Roman"/>
      <w:lang w:eastAsia="x-none"/>
    </w:rPr>
  </w:style>
  <w:style w:type="character" w:customStyle="1" w:styleId="DateChar">
    <w:name w:val="Date Char"/>
    <w:link w:val="Date"/>
    <w:locked/>
    <w:rsid w:val="007F65C8"/>
    <w:rPr>
      <w:rFonts w:eastAsia="Times New Roman"/>
      <w:sz w:val="22"/>
      <w:lang w:val="en-GB"/>
    </w:rPr>
  </w:style>
  <w:style w:type="paragraph" w:styleId="Signature">
    <w:name w:val="Signature"/>
    <w:basedOn w:val="Normal"/>
    <w:link w:val="SignatureChar"/>
    <w:rsid w:val="007F65C8"/>
    <w:pPr>
      <w:spacing w:line="240" w:lineRule="auto"/>
      <w:ind w:left="4252"/>
    </w:pPr>
    <w:rPr>
      <w:rFonts w:eastAsia="Times New Roman"/>
      <w:lang w:eastAsia="x-none"/>
    </w:rPr>
  </w:style>
  <w:style w:type="character" w:customStyle="1" w:styleId="SignatureChar">
    <w:name w:val="Signature Char"/>
    <w:link w:val="Signature"/>
    <w:locked/>
    <w:rsid w:val="007F65C8"/>
    <w:rPr>
      <w:rFonts w:eastAsia="Times New Roman"/>
      <w:sz w:val="22"/>
      <w:lang w:val="en-GB"/>
    </w:rPr>
  </w:style>
  <w:style w:type="paragraph" w:styleId="E-mailSignature">
    <w:name w:val="E-mail Signature"/>
    <w:basedOn w:val="Normal"/>
    <w:link w:val="E-mailSignatureChar"/>
    <w:rsid w:val="007F65C8"/>
    <w:pPr>
      <w:spacing w:line="240" w:lineRule="auto"/>
    </w:pPr>
    <w:rPr>
      <w:rFonts w:eastAsia="Times New Roman"/>
      <w:lang w:eastAsia="x-none"/>
    </w:rPr>
  </w:style>
  <w:style w:type="character" w:customStyle="1" w:styleId="E-mailSignatureChar">
    <w:name w:val="E-mail Signature Char"/>
    <w:link w:val="E-mailSignature"/>
    <w:locked/>
    <w:rsid w:val="007F65C8"/>
    <w:rPr>
      <w:rFonts w:eastAsia="Times New Roman"/>
      <w:sz w:val="22"/>
      <w:lang w:val="en-GB"/>
    </w:rPr>
  </w:style>
  <w:style w:type="paragraph" w:styleId="HTMLPreformatted">
    <w:name w:val="HTML Preformatted"/>
    <w:basedOn w:val="Normal"/>
    <w:link w:val="HTMLPreformattedChar"/>
    <w:rsid w:val="007F65C8"/>
    <w:pPr>
      <w:spacing w:line="240" w:lineRule="auto"/>
    </w:pPr>
    <w:rPr>
      <w:rFonts w:ascii="Consolas" w:hAnsi="Consolas"/>
      <w:sz w:val="20"/>
      <w:lang w:eastAsia="x-none"/>
    </w:rPr>
  </w:style>
  <w:style w:type="character" w:customStyle="1" w:styleId="HTMLPreformattedChar">
    <w:name w:val="HTML Preformatted Char"/>
    <w:link w:val="HTMLPreformatted"/>
    <w:locked/>
    <w:rsid w:val="007F65C8"/>
    <w:rPr>
      <w:rFonts w:ascii="Consolas" w:hAnsi="Consolas"/>
      <w:lang w:val="en-GB"/>
    </w:rPr>
  </w:style>
  <w:style w:type="paragraph" w:styleId="Index1">
    <w:name w:val="index 1"/>
    <w:basedOn w:val="Normal"/>
    <w:next w:val="Normal"/>
    <w:autoRedefine/>
    <w:rsid w:val="007F65C8"/>
    <w:pPr>
      <w:tabs>
        <w:tab w:val="clear" w:pos="567"/>
      </w:tabs>
      <w:spacing w:line="240" w:lineRule="auto"/>
      <w:ind w:left="220" w:hanging="220"/>
    </w:pPr>
  </w:style>
  <w:style w:type="paragraph" w:styleId="Index2">
    <w:name w:val="index 2"/>
    <w:basedOn w:val="Normal"/>
    <w:next w:val="Normal"/>
    <w:autoRedefine/>
    <w:rsid w:val="007F65C8"/>
    <w:pPr>
      <w:tabs>
        <w:tab w:val="clear" w:pos="567"/>
      </w:tabs>
      <w:spacing w:line="240" w:lineRule="auto"/>
      <w:ind w:left="440" w:hanging="220"/>
    </w:pPr>
  </w:style>
  <w:style w:type="paragraph" w:styleId="Index3">
    <w:name w:val="index 3"/>
    <w:basedOn w:val="Normal"/>
    <w:next w:val="Normal"/>
    <w:autoRedefine/>
    <w:rsid w:val="007F65C8"/>
    <w:pPr>
      <w:tabs>
        <w:tab w:val="clear" w:pos="567"/>
      </w:tabs>
      <w:spacing w:line="240" w:lineRule="auto"/>
      <w:ind w:left="660" w:hanging="220"/>
    </w:pPr>
  </w:style>
  <w:style w:type="paragraph" w:styleId="Index4">
    <w:name w:val="index 4"/>
    <w:basedOn w:val="Normal"/>
    <w:next w:val="Normal"/>
    <w:autoRedefine/>
    <w:rsid w:val="007F65C8"/>
    <w:pPr>
      <w:tabs>
        <w:tab w:val="clear" w:pos="567"/>
      </w:tabs>
      <w:spacing w:line="240" w:lineRule="auto"/>
      <w:ind w:left="880" w:hanging="220"/>
    </w:pPr>
  </w:style>
  <w:style w:type="paragraph" w:styleId="Index5">
    <w:name w:val="index 5"/>
    <w:basedOn w:val="Normal"/>
    <w:next w:val="Normal"/>
    <w:autoRedefine/>
    <w:rsid w:val="007F65C8"/>
    <w:pPr>
      <w:tabs>
        <w:tab w:val="clear" w:pos="567"/>
      </w:tabs>
      <w:spacing w:line="240" w:lineRule="auto"/>
      <w:ind w:left="1100" w:hanging="220"/>
    </w:pPr>
  </w:style>
  <w:style w:type="paragraph" w:styleId="Index6">
    <w:name w:val="index 6"/>
    <w:basedOn w:val="Normal"/>
    <w:next w:val="Normal"/>
    <w:autoRedefine/>
    <w:rsid w:val="007F65C8"/>
    <w:pPr>
      <w:tabs>
        <w:tab w:val="clear" w:pos="567"/>
      </w:tabs>
      <w:spacing w:line="240" w:lineRule="auto"/>
      <w:ind w:left="1320" w:hanging="220"/>
    </w:pPr>
  </w:style>
  <w:style w:type="paragraph" w:styleId="Index7">
    <w:name w:val="index 7"/>
    <w:basedOn w:val="Normal"/>
    <w:next w:val="Normal"/>
    <w:autoRedefine/>
    <w:rsid w:val="007F65C8"/>
    <w:pPr>
      <w:tabs>
        <w:tab w:val="clear" w:pos="567"/>
      </w:tabs>
      <w:spacing w:line="240" w:lineRule="auto"/>
      <w:ind w:left="1540" w:hanging="220"/>
    </w:pPr>
  </w:style>
  <w:style w:type="paragraph" w:styleId="Index8">
    <w:name w:val="index 8"/>
    <w:basedOn w:val="Normal"/>
    <w:next w:val="Normal"/>
    <w:autoRedefine/>
    <w:rsid w:val="007F65C8"/>
    <w:pPr>
      <w:tabs>
        <w:tab w:val="clear" w:pos="567"/>
      </w:tabs>
      <w:spacing w:line="240" w:lineRule="auto"/>
      <w:ind w:left="1760" w:hanging="220"/>
    </w:pPr>
  </w:style>
  <w:style w:type="paragraph" w:styleId="Index9">
    <w:name w:val="index 9"/>
    <w:basedOn w:val="Normal"/>
    <w:next w:val="Normal"/>
    <w:autoRedefine/>
    <w:rsid w:val="007F65C8"/>
    <w:pPr>
      <w:tabs>
        <w:tab w:val="clear" w:pos="567"/>
      </w:tabs>
      <w:spacing w:line="240" w:lineRule="auto"/>
      <w:ind w:left="1980" w:hanging="220"/>
    </w:pPr>
  </w:style>
  <w:style w:type="paragraph" w:styleId="List">
    <w:name w:val="List"/>
    <w:basedOn w:val="Normal"/>
    <w:rsid w:val="007F65C8"/>
    <w:pPr>
      <w:ind w:left="283" w:hanging="283"/>
      <w:contextualSpacing/>
    </w:pPr>
  </w:style>
  <w:style w:type="paragraph" w:styleId="List2">
    <w:name w:val="List 2"/>
    <w:basedOn w:val="Normal"/>
    <w:rsid w:val="007F65C8"/>
    <w:pPr>
      <w:ind w:left="566" w:hanging="283"/>
      <w:contextualSpacing/>
    </w:pPr>
  </w:style>
  <w:style w:type="paragraph" w:styleId="List3">
    <w:name w:val="List 3"/>
    <w:basedOn w:val="Normal"/>
    <w:rsid w:val="007F65C8"/>
    <w:pPr>
      <w:ind w:left="849" w:hanging="283"/>
      <w:contextualSpacing/>
    </w:pPr>
  </w:style>
  <w:style w:type="paragraph" w:styleId="List4">
    <w:name w:val="List 4"/>
    <w:basedOn w:val="Normal"/>
    <w:rsid w:val="007F65C8"/>
    <w:pPr>
      <w:ind w:left="1132" w:hanging="283"/>
      <w:contextualSpacing/>
    </w:pPr>
  </w:style>
  <w:style w:type="paragraph" w:styleId="List5">
    <w:name w:val="List 5"/>
    <w:basedOn w:val="Normal"/>
    <w:rsid w:val="007F65C8"/>
    <w:pPr>
      <w:ind w:left="1415" w:hanging="283"/>
      <w:contextualSpacing/>
    </w:pPr>
  </w:style>
  <w:style w:type="paragraph" w:styleId="ListNumber">
    <w:name w:val="List Number"/>
    <w:basedOn w:val="Normal"/>
    <w:rsid w:val="007F65C8"/>
    <w:pPr>
      <w:numPr>
        <w:numId w:val="9"/>
      </w:numPr>
      <w:contextualSpacing/>
    </w:pPr>
  </w:style>
  <w:style w:type="paragraph" w:styleId="ListNumber2">
    <w:name w:val="List Number 2"/>
    <w:basedOn w:val="Normal"/>
    <w:rsid w:val="007F65C8"/>
    <w:pPr>
      <w:numPr>
        <w:numId w:val="10"/>
      </w:numPr>
      <w:contextualSpacing/>
    </w:pPr>
  </w:style>
  <w:style w:type="paragraph" w:styleId="ListNumber3">
    <w:name w:val="List Number 3"/>
    <w:basedOn w:val="Normal"/>
    <w:rsid w:val="007F65C8"/>
    <w:pPr>
      <w:numPr>
        <w:numId w:val="11"/>
      </w:numPr>
      <w:contextualSpacing/>
    </w:pPr>
  </w:style>
  <w:style w:type="paragraph" w:styleId="ListNumber4">
    <w:name w:val="List Number 4"/>
    <w:basedOn w:val="Normal"/>
    <w:rsid w:val="007F65C8"/>
    <w:pPr>
      <w:numPr>
        <w:numId w:val="12"/>
      </w:numPr>
      <w:contextualSpacing/>
    </w:pPr>
  </w:style>
  <w:style w:type="paragraph" w:styleId="ListNumber5">
    <w:name w:val="List Number 5"/>
    <w:basedOn w:val="Normal"/>
    <w:rsid w:val="007F65C8"/>
    <w:pPr>
      <w:numPr>
        <w:numId w:val="13"/>
      </w:numPr>
      <w:contextualSpacing/>
    </w:pPr>
  </w:style>
  <w:style w:type="paragraph" w:styleId="ListBullet">
    <w:name w:val="List Bullet"/>
    <w:basedOn w:val="Normal"/>
    <w:rsid w:val="007F65C8"/>
    <w:pPr>
      <w:numPr>
        <w:numId w:val="14"/>
      </w:numPr>
      <w:contextualSpacing/>
    </w:pPr>
  </w:style>
  <w:style w:type="paragraph" w:styleId="ListBullet2">
    <w:name w:val="List Bullet 2"/>
    <w:basedOn w:val="Normal"/>
    <w:rsid w:val="007F65C8"/>
    <w:pPr>
      <w:numPr>
        <w:numId w:val="15"/>
      </w:numPr>
      <w:contextualSpacing/>
    </w:pPr>
  </w:style>
  <w:style w:type="paragraph" w:styleId="ListBullet3">
    <w:name w:val="List Bullet 3"/>
    <w:basedOn w:val="Normal"/>
    <w:rsid w:val="007F65C8"/>
    <w:pPr>
      <w:numPr>
        <w:numId w:val="16"/>
      </w:numPr>
      <w:contextualSpacing/>
    </w:pPr>
  </w:style>
  <w:style w:type="paragraph" w:styleId="ListBullet4">
    <w:name w:val="List Bullet 4"/>
    <w:basedOn w:val="Normal"/>
    <w:rsid w:val="007F65C8"/>
    <w:pPr>
      <w:numPr>
        <w:numId w:val="17"/>
      </w:numPr>
      <w:contextualSpacing/>
    </w:pPr>
  </w:style>
  <w:style w:type="paragraph" w:styleId="ListBullet5">
    <w:name w:val="List Bullet 5"/>
    <w:basedOn w:val="Normal"/>
    <w:rsid w:val="007F65C8"/>
    <w:pPr>
      <w:numPr>
        <w:numId w:val="18"/>
      </w:numPr>
      <w:contextualSpacing/>
    </w:pPr>
  </w:style>
  <w:style w:type="paragraph" w:styleId="DocumentMap">
    <w:name w:val="Document Map"/>
    <w:basedOn w:val="Normal"/>
    <w:link w:val="DocumentMapChar"/>
    <w:rsid w:val="007F65C8"/>
    <w:pPr>
      <w:spacing w:line="240" w:lineRule="auto"/>
    </w:pPr>
    <w:rPr>
      <w:rFonts w:ascii="Tahoma" w:hAnsi="Tahoma"/>
      <w:sz w:val="16"/>
      <w:lang w:eastAsia="x-none"/>
    </w:rPr>
  </w:style>
  <w:style w:type="character" w:customStyle="1" w:styleId="DocumentMapChar">
    <w:name w:val="Document Map Char"/>
    <w:link w:val="DocumentMap"/>
    <w:locked/>
    <w:rsid w:val="007F65C8"/>
    <w:rPr>
      <w:rFonts w:ascii="Tahoma" w:hAnsi="Tahoma"/>
      <w:sz w:val="16"/>
      <w:lang w:val="en-GB"/>
    </w:rPr>
  </w:style>
  <w:style w:type="paragraph" w:styleId="NormalWeb">
    <w:name w:val="Normal (Web)"/>
    <w:basedOn w:val="Normal"/>
    <w:rsid w:val="007F65C8"/>
    <w:rPr>
      <w:sz w:val="24"/>
      <w:szCs w:val="24"/>
    </w:rPr>
  </w:style>
  <w:style w:type="paragraph" w:styleId="EnvelopeReturn">
    <w:name w:val="envelope return"/>
    <w:basedOn w:val="Normal"/>
    <w:rsid w:val="007F65C8"/>
    <w:pPr>
      <w:spacing w:line="240" w:lineRule="auto"/>
    </w:pPr>
    <w:rPr>
      <w:rFonts w:ascii="Cambria" w:hAnsi="Cambria"/>
      <w:sz w:val="20"/>
    </w:rPr>
  </w:style>
  <w:style w:type="paragraph" w:styleId="Salutation">
    <w:name w:val="Salutation"/>
    <w:basedOn w:val="Normal"/>
    <w:next w:val="Normal"/>
    <w:link w:val="SalutationChar"/>
    <w:rsid w:val="007F65C8"/>
    <w:rPr>
      <w:rFonts w:eastAsia="Times New Roman"/>
      <w:lang w:eastAsia="x-none"/>
    </w:rPr>
  </w:style>
  <w:style w:type="character" w:customStyle="1" w:styleId="SalutationChar">
    <w:name w:val="Salutation Char"/>
    <w:link w:val="Salutation"/>
    <w:locked/>
    <w:rsid w:val="007F65C8"/>
    <w:rPr>
      <w:rFonts w:eastAsia="Times New Roman"/>
      <w:sz w:val="22"/>
      <w:lang w:val="en-GB"/>
    </w:rPr>
  </w:style>
  <w:style w:type="paragraph" w:styleId="BodyTextIndent2">
    <w:name w:val="Body Text Indent 2"/>
    <w:basedOn w:val="Normal"/>
    <w:link w:val="BodyTextIndent2Char"/>
    <w:rsid w:val="007F65C8"/>
    <w:pPr>
      <w:spacing w:after="120" w:line="480" w:lineRule="auto"/>
      <w:ind w:left="283"/>
    </w:pPr>
    <w:rPr>
      <w:rFonts w:eastAsia="Times New Roman"/>
      <w:lang w:eastAsia="x-none"/>
    </w:rPr>
  </w:style>
  <w:style w:type="character" w:customStyle="1" w:styleId="BodyTextIndent2Char">
    <w:name w:val="Body Text Indent 2 Char"/>
    <w:link w:val="BodyTextIndent2"/>
    <w:locked/>
    <w:rsid w:val="007F65C8"/>
    <w:rPr>
      <w:rFonts w:eastAsia="Times New Roman"/>
      <w:sz w:val="22"/>
      <w:lang w:val="en-GB"/>
    </w:rPr>
  </w:style>
  <w:style w:type="paragraph" w:styleId="BodyTextIndent3">
    <w:name w:val="Body Text Indent 3"/>
    <w:basedOn w:val="Normal"/>
    <w:link w:val="BodyTextIndent3Char"/>
    <w:rsid w:val="007F65C8"/>
    <w:pPr>
      <w:spacing w:after="120"/>
      <w:ind w:left="283"/>
    </w:pPr>
    <w:rPr>
      <w:rFonts w:eastAsia="Times New Roman"/>
      <w:sz w:val="16"/>
      <w:lang w:eastAsia="x-none"/>
    </w:rPr>
  </w:style>
  <w:style w:type="character" w:customStyle="1" w:styleId="BodyTextIndent3Char">
    <w:name w:val="Body Text Indent 3 Char"/>
    <w:link w:val="BodyTextIndent3"/>
    <w:locked/>
    <w:rsid w:val="007F65C8"/>
    <w:rPr>
      <w:rFonts w:eastAsia="Times New Roman"/>
      <w:sz w:val="16"/>
      <w:lang w:val="en-GB"/>
    </w:rPr>
  </w:style>
  <w:style w:type="paragraph" w:styleId="BodyTextIndent">
    <w:name w:val="Body Text Indent"/>
    <w:basedOn w:val="Normal"/>
    <w:link w:val="BodyTextIndentChar"/>
    <w:rsid w:val="007F65C8"/>
    <w:pPr>
      <w:spacing w:after="120"/>
      <w:ind w:left="283"/>
    </w:pPr>
    <w:rPr>
      <w:rFonts w:eastAsia="Times New Roman"/>
      <w:lang w:eastAsia="x-none"/>
    </w:rPr>
  </w:style>
  <w:style w:type="character" w:customStyle="1" w:styleId="BodyTextIndentChar">
    <w:name w:val="Body Text Indent Char"/>
    <w:link w:val="BodyTextIndent"/>
    <w:locked/>
    <w:rsid w:val="007F65C8"/>
    <w:rPr>
      <w:rFonts w:eastAsia="Times New Roman"/>
      <w:sz w:val="22"/>
      <w:lang w:val="en-GB"/>
    </w:rPr>
  </w:style>
  <w:style w:type="paragraph" w:styleId="NormalIndent">
    <w:name w:val="Normal Indent"/>
    <w:basedOn w:val="Normal"/>
    <w:rsid w:val="007F65C8"/>
    <w:pPr>
      <w:ind w:left="720"/>
    </w:pPr>
  </w:style>
  <w:style w:type="paragraph" w:customStyle="1" w:styleId="NoSpacing1">
    <w:name w:val="No Spacing1"/>
    <w:rsid w:val="007F65C8"/>
    <w:pPr>
      <w:tabs>
        <w:tab w:val="left" w:pos="567"/>
      </w:tabs>
    </w:pPr>
    <w:rPr>
      <w:sz w:val="22"/>
      <w:lang w:val="en-GB"/>
    </w:rPr>
  </w:style>
  <w:style w:type="paragraph" w:styleId="Subtitle">
    <w:name w:val="Subtitle"/>
    <w:basedOn w:val="Normal"/>
    <w:next w:val="Normal"/>
    <w:link w:val="SubtitleChar"/>
    <w:qFormat/>
    <w:rsid w:val="007F65C8"/>
    <w:pPr>
      <w:numPr>
        <w:ilvl w:val="1"/>
      </w:numPr>
    </w:pPr>
    <w:rPr>
      <w:rFonts w:ascii="Cambria" w:hAnsi="Cambria"/>
      <w:i/>
      <w:color w:val="4F81BD"/>
      <w:spacing w:val="15"/>
      <w:sz w:val="24"/>
      <w:lang w:eastAsia="x-none"/>
    </w:rPr>
  </w:style>
  <w:style w:type="character" w:customStyle="1" w:styleId="SubtitleChar">
    <w:name w:val="Subtitle Char"/>
    <w:link w:val="Subtitle"/>
    <w:locked/>
    <w:rsid w:val="007F65C8"/>
    <w:rPr>
      <w:rFonts w:ascii="Cambria" w:hAnsi="Cambria"/>
      <w:i/>
      <w:color w:val="4F81BD"/>
      <w:spacing w:val="15"/>
      <w:sz w:val="24"/>
      <w:lang w:val="en-GB"/>
    </w:rPr>
  </w:style>
  <w:style w:type="paragraph" w:styleId="TableofFigures">
    <w:name w:val="table of figures"/>
    <w:basedOn w:val="Normal"/>
    <w:next w:val="Normal"/>
    <w:rsid w:val="007F65C8"/>
    <w:pPr>
      <w:tabs>
        <w:tab w:val="clear" w:pos="567"/>
      </w:tabs>
    </w:pPr>
  </w:style>
  <w:style w:type="paragraph" w:styleId="TOC1">
    <w:name w:val="toc 1"/>
    <w:basedOn w:val="Normal"/>
    <w:next w:val="Normal"/>
    <w:autoRedefine/>
    <w:rsid w:val="007F65C8"/>
    <w:pPr>
      <w:tabs>
        <w:tab w:val="clear" w:pos="567"/>
      </w:tabs>
      <w:spacing w:after="100"/>
    </w:pPr>
  </w:style>
  <w:style w:type="paragraph" w:styleId="TOC2">
    <w:name w:val="toc 2"/>
    <w:basedOn w:val="Normal"/>
    <w:next w:val="Normal"/>
    <w:autoRedefine/>
    <w:rsid w:val="007F65C8"/>
    <w:pPr>
      <w:tabs>
        <w:tab w:val="clear" w:pos="567"/>
      </w:tabs>
      <w:spacing w:after="100"/>
      <w:ind w:left="220"/>
    </w:pPr>
  </w:style>
  <w:style w:type="paragraph" w:styleId="TOC3">
    <w:name w:val="toc 3"/>
    <w:basedOn w:val="Normal"/>
    <w:next w:val="Normal"/>
    <w:autoRedefine/>
    <w:rsid w:val="007F65C8"/>
    <w:pPr>
      <w:tabs>
        <w:tab w:val="clear" w:pos="567"/>
      </w:tabs>
      <w:spacing w:after="100"/>
      <w:ind w:left="440"/>
    </w:pPr>
  </w:style>
  <w:style w:type="paragraph" w:styleId="TOC4">
    <w:name w:val="toc 4"/>
    <w:basedOn w:val="Normal"/>
    <w:next w:val="Normal"/>
    <w:autoRedefine/>
    <w:rsid w:val="007F65C8"/>
    <w:pPr>
      <w:tabs>
        <w:tab w:val="clear" w:pos="567"/>
      </w:tabs>
      <w:spacing w:after="100"/>
      <w:ind w:left="660"/>
    </w:pPr>
  </w:style>
  <w:style w:type="paragraph" w:styleId="TOC5">
    <w:name w:val="toc 5"/>
    <w:basedOn w:val="Normal"/>
    <w:next w:val="Normal"/>
    <w:autoRedefine/>
    <w:rsid w:val="007F65C8"/>
    <w:pPr>
      <w:tabs>
        <w:tab w:val="clear" w:pos="567"/>
      </w:tabs>
      <w:spacing w:after="100"/>
      <w:ind w:left="880"/>
    </w:pPr>
  </w:style>
  <w:style w:type="paragraph" w:styleId="TOC6">
    <w:name w:val="toc 6"/>
    <w:basedOn w:val="Normal"/>
    <w:next w:val="Normal"/>
    <w:autoRedefine/>
    <w:rsid w:val="007F65C8"/>
    <w:pPr>
      <w:tabs>
        <w:tab w:val="clear" w:pos="567"/>
      </w:tabs>
      <w:spacing w:after="100"/>
      <w:ind w:left="1100"/>
    </w:pPr>
  </w:style>
  <w:style w:type="paragraph" w:styleId="TOC7">
    <w:name w:val="toc 7"/>
    <w:basedOn w:val="Normal"/>
    <w:next w:val="Normal"/>
    <w:autoRedefine/>
    <w:rsid w:val="007F65C8"/>
    <w:pPr>
      <w:tabs>
        <w:tab w:val="clear" w:pos="567"/>
      </w:tabs>
      <w:spacing w:after="100"/>
      <w:ind w:left="1320"/>
    </w:pPr>
  </w:style>
  <w:style w:type="paragraph" w:styleId="TOC8">
    <w:name w:val="toc 8"/>
    <w:basedOn w:val="Normal"/>
    <w:next w:val="Normal"/>
    <w:autoRedefine/>
    <w:rsid w:val="007F65C8"/>
    <w:pPr>
      <w:tabs>
        <w:tab w:val="clear" w:pos="567"/>
      </w:tabs>
      <w:spacing w:after="100"/>
      <w:ind w:left="1540"/>
    </w:pPr>
  </w:style>
  <w:style w:type="paragraph" w:styleId="TOC9">
    <w:name w:val="toc 9"/>
    <w:basedOn w:val="Normal"/>
    <w:next w:val="Normal"/>
    <w:autoRedefine/>
    <w:rsid w:val="007F65C8"/>
    <w:pPr>
      <w:tabs>
        <w:tab w:val="clear" w:pos="567"/>
      </w:tabs>
      <w:spacing w:after="100"/>
      <w:ind w:left="1760"/>
    </w:pPr>
  </w:style>
  <w:style w:type="paragraph" w:styleId="TableofAuthorities">
    <w:name w:val="table of authorities"/>
    <w:basedOn w:val="Normal"/>
    <w:next w:val="Normal"/>
    <w:rsid w:val="007F65C8"/>
    <w:pPr>
      <w:tabs>
        <w:tab w:val="clear" w:pos="567"/>
      </w:tabs>
      <w:ind w:left="220" w:hanging="220"/>
    </w:pPr>
  </w:style>
  <w:style w:type="paragraph" w:styleId="BlockText">
    <w:name w:val="Block Text"/>
    <w:basedOn w:val="Normal"/>
    <w:rsid w:val="007F65C8"/>
    <w:pPr>
      <w:pBdr>
        <w:top w:val="single" w:sz="2" w:space="10" w:color="4F81BD" w:shadow="1" w:frame="1"/>
        <w:left w:val="single" w:sz="2" w:space="10" w:color="4F81BD" w:shadow="1" w:frame="1"/>
        <w:bottom w:val="single" w:sz="2" w:space="10" w:color="4F81BD" w:shadow="1" w:frame="1"/>
        <w:right w:val="single" w:sz="2" w:space="10" w:color="4F81BD" w:shadow="1" w:frame="1"/>
      </w:pBdr>
      <w:ind w:left="1152" w:right="1152"/>
    </w:pPr>
    <w:rPr>
      <w:rFonts w:ascii="Calibri" w:hAnsi="Calibri"/>
      <w:i/>
      <w:iCs/>
      <w:color w:val="4F81BD"/>
    </w:rPr>
  </w:style>
  <w:style w:type="paragraph" w:styleId="BodyText2">
    <w:name w:val="Body Text 2"/>
    <w:basedOn w:val="Normal"/>
    <w:link w:val="BodyText2Char"/>
    <w:rsid w:val="007F65C8"/>
    <w:pPr>
      <w:spacing w:after="120" w:line="480" w:lineRule="auto"/>
    </w:pPr>
    <w:rPr>
      <w:rFonts w:eastAsia="Times New Roman"/>
      <w:lang w:eastAsia="x-none"/>
    </w:rPr>
  </w:style>
  <w:style w:type="character" w:customStyle="1" w:styleId="BodyText2Char">
    <w:name w:val="Body Text 2 Char"/>
    <w:link w:val="BodyText2"/>
    <w:locked/>
    <w:rsid w:val="007F65C8"/>
    <w:rPr>
      <w:rFonts w:eastAsia="Times New Roman"/>
      <w:sz w:val="22"/>
      <w:lang w:val="en-GB"/>
    </w:rPr>
  </w:style>
  <w:style w:type="paragraph" w:styleId="BodyText3">
    <w:name w:val="Body Text 3"/>
    <w:basedOn w:val="Normal"/>
    <w:link w:val="BodyText3Char"/>
    <w:rsid w:val="007F65C8"/>
    <w:pPr>
      <w:spacing w:after="120"/>
    </w:pPr>
    <w:rPr>
      <w:rFonts w:eastAsia="Times New Roman"/>
      <w:sz w:val="16"/>
      <w:lang w:eastAsia="x-none"/>
    </w:rPr>
  </w:style>
  <w:style w:type="character" w:customStyle="1" w:styleId="BodyText3Char">
    <w:name w:val="Body Text 3 Char"/>
    <w:link w:val="BodyText3"/>
    <w:locked/>
    <w:rsid w:val="007F65C8"/>
    <w:rPr>
      <w:rFonts w:eastAsia="Times New Roman"/>
      <w:sz w:val="16"/>
      <w:lang w:val="en-GB"/>
    </w:rPr>
  </w:style>
  <w:style w:type="paragraph" w:styleId="BodyTextFirstIndent">
    <w:name w:val="Body Text First Indent"/>
    <w:basedOn w:val="BodyText"/>
    <w:link w:val="BodyTextFirstIndentChar"/>
    <w:rsid w:val="007F65C8"/>
    <w:pPr>
      <w:tabs>
        <w:tab w:val="left" w:pos="567"/>
      </w:tabs>
      <w:spacing w:line="260" w:lineRule="exact"/>
      <w:ind w:firstLine="360"/>
    </w:pPr>
    <w:rPr>
      <w:i w:val="0"/>
    </w:rPr>
  </w:style>
  <w:style w:type="character" w:customStyle="1" w:styleId="BodyTextChar">
    <w:name w:val="Body Text Char"/>
    <w:link w:val="BodyText"/>
    <w:locked/>
    <w:rsid w:val="007F65C8"/>
    <w:rPr>
      <w:rFonts w:eastAsia="Times New Roman"/>
      <w:i/>
      <w:color w:val="008000"/>
      <w:sz w:val="22"/>
      <w:lang w:val="en-GB"/>
    </w:rPr>
  </w:style>
  <w:style w:type="character" w:customStyle="1" w:styleId="BodyTextFirstIndentChar">
    <w:name w:val="Body Text First Indent Char"/>
    <w:link w:val="BodyTextFirstIndent"/>
    <w:locked/>
    <w:rsid w:val="007F65C8"/>
    <w:rPr>
      <w:rFonts w:eastAsia="Times New Roman"/>
      <w:color w:val="008000"/>
      <w:sz w:val="22"/>
      <w:lang w:val="en-GB"/>
    </w:rPr>
  </w:style>
  <w:style w:type="paragraph" w:styleId="BodyTextFirstIndent2">
    <w:name w:val="Body Text First Indent 2"/>
    <w:basedOn w:val="BodyTextIndent"/>
    <w:link w:val="BodyTextFirstIndent2Char"/>
    <w:rsid w:val="007F65C8"/>
    <w:pPr>
      <w:spacing w:after="0"/>
      <w:ind w:left="360" w:firstLine="360"/>
    </w:pPr>
  </w:style>
  <w:style w:type="character" w:customStyle="1" w:styleId="BodyTextFirstIndent2Char">
    <w:name w:val="Body Text First Indent 2 Char"/>
    <w:link w:val="BodyTextFirstIndent2"/>
    <w:locked/>
    <w:rsid w:val="007F65C8"/>
    <w:rPr>
      <w:rFonts w:eastAsia="Times New Roman"/>
      <w:sz w:val="22"/>
      <w:lang w:val="en-GB"/>
    </w:rPr>
  </w:style>
  <w:style w:type="paragraph" w:styleId="MacroText">
    <w:name w:val="macro"/>
    <w:link w:val="MacroTextChar"/>
    <w:rsid w:val="007F65C8"/>
    <w:pPr>
      <w:tabs>
        <w:tab w:val="left" w:pos="480"/>
        <w:tab w:val="left" w:pos="960"/>
        <w:tab w:val="left" w:pos="1440"/>
        <w:tab w:val="left" w:pos="1920"/>
        <w:tab w:val="left" w:pos="2400"/>
        <w:tab w:val="left" w:pos="2880"/>
        <w:tab w:val="left" w:pos="3360"/>
        <w:tab w:val="left" w:pos="3840"/>
        <w:tab w:val="left" w:pos="4320"/>
      </w:tabs>
      <w:spacing w:line="260" w:lineRule="exact"/>
    </w:pPr>
    <w:rPr>
      <w:rFonts w:ascii="Consolas" w:hAnsi="Consolas"/>
      <w:lang w:val="en-GB" w:eastAsia="zh-CN"/>
    </w:rPr>
  </w:style>
  <w:style w:type="character" w:customStyle="1" w:styleId="MacroTextChar">
    <w:name w:val="Macro Text Char"/>
    <w:link w:val="MacroText"/>
    <w:locked/>
    <w:rsid w:val="007F65C8"/>
    <w:rPr>
      <w:rFonts w:ascii="Consolas" w:hAnsi="Consolas"/>
      <w:lang w:val="en-GB" w:eastAsia="zh-CN" w:bidi="ar-SA"/>
    </w:rPr>
  </w:style>
  <w:style w:type="paragraph" w:styleId="EndnoteText">
    <w:name w:val="endnote text"/>
    <w:basedOn w:val="Normal"/>
    <w:link w:val="EndnoteTextChar"/>
    <w:rsid w:val="007F65C8"/>
    <w:pPr>
      <w:spacing w:line="240" w:lineRule="auto"/>
    </w:pPr>
    <w:rPr>
      <w:rFonts w:eastAsia="Times New Roman"/>
      <w:sz w:val="20"/>
      <w:lang w:eastAsia="x-none"/>
    </w:rPr>
  </w:style>
  <w:style w:type="character" w:customStyle="1" w:styleId="EndnoteTextChar">
    <w:name w:val="Endnote Text Char"/>
    <w:link w:val="EndnoteText"/>
    <w:locked/>
    <w:rsid w:val="007F65C8"/>
    <w:rPr>
      <w:rFonts w:eastAsia="Times New Roman"/>
      <w:lang w:val="en-GB"/>
    </w:rPr>
  </w:style>
  <w:style w:type="paragraph" w:styleId="FootnoteText">
    <w:name w:val="footnote text"/>
    <w:basedOn w:val="Normal"/>
    <w:link w:val="FootnoteTextChar"/>
    <w:rsid w:val="007F65C8"/>
    <w:pPr>
      <w:spacing w:line="240" w:lineRule="auto"/>
    </w:pPr>
    <w:rPr>
      <w:rFonts w:eastAsia="Times New Roman"/>
      <w:sz w:val="20"/>
      <w:lang w:eastAsia="x-none"/>
    </w:rPr>
  </w:style>
  <w:style w:type="character" w:customStyle="1" w:styleId="FootnoteTextChar">
    <w:name w:val="Footnote Text Char"/>
    <w:link w:val="FootnoteText"/>
    <w:locked/>
    <w:rsid w:val="007F65C8"/>
    <w:rPr>
      <w:rFonts w:eastAsia="Times New Roman"/>
      <w:lang w:val="en-GB"/>
    </w:rPr>
  </w:style>
  <w:style w:type="paragraph" w:styleId="PlainText">
    <w:name w:val="Plain Text"/>
    <w:basedOn w:val="Normal"/>
    <w:link w:val="PlainTextChar"/>
    <w:rsid w:val="007F65C8"/>
    <w:pPr>
      <w:spacing w:line="240" w:lineRule="auto"/>
    </w:pPr>
    <w:rPr>
      <w:rFonts w:ascii="Consolas" w:hAnsi="Consolas"/>
      <w:sz w:val="21"/>
      <w:lang w:eastAsia="x-none"/>
    </w:rPr>
  </w:style>
  <w:style w:type="character" w:customStyle="1" w:styleId="PlainTextChar">
    <w:name w:val="Plain Text Char"/>
    <w:link w:val="PlainText"/>
    <w:locked/>
    <w:rsid w:val="007F65C8"/>
    <w:rPr>
      <w:rFonts w:ascii="Consolas" w:hAnsi="Consolas"/>
      <w:sz w:val="21"/>
      <w:lang w:val="en-GB"/>
    </w:rPr>
  </w:style>
  <w:style w:type="character" w:customStyle="1" w:styleId="Heading2Char">
    <w:name w:val="Heading 2 Char"/>
    <w:link w:val="Heading2"/>
    <w:semiHidden/>
    <w:locked/>
    <w:rsid w:val="007F65C8"/>
    <w:rPr>
      <w:rFonts w:ascii="Cambria" w:hAnsi="Cambria"/>
      <w:b/>
      <w:color w:val="4F81BD"/>
      <w:sz w:val="26"/>
      <w:lang w:val="en-GB"/>
    </w:rPr>
  </w:style>
  <w:style w:type="character" w:customStyle="1" w:styleId="Heading3Char">
    <w:name w:val="Heading 3 Char"/>
    <w:link w:val="Heading3"/>
    <w:semiHidden/>
    <w:locked/>
    <w:rsid w:val="007F65C8"/>
    <w:rPr>
      <w:rFonts w:ascii="Cambria" w:hAnsi="Cambria"/>
      <w:b/>
      <w:color w:val="4F81BD"/>
      <w:sz w:val="22"/>
      <w:lang w:val="en-GB"/>
    </w:rPr>
  </w:style>
  <w:style w:type="character" w:customStyle="1" w:styleId="Heading4Char">
    <w:name w:val="Heading 4 Char"/>
    <w:link w:val="Heading4"/>
    <w:semiHidden/>
    <w:locked/>
    <w:rsid w:val="007F65C8"/>
    <w:rPr>
      <w:rFonts w:ascii="Cambria" w:hAnsi="Cambria"/>
      <w:b/>
      <w:i/>
      <w:color w:val="4F81BD"/>
      <w:sz w:val="22"/>
      <w:lang w:val="en-GB"/>
    </w:rPr>
  </w:style>
  <w:style w:type="character" w:customStyle="1" w:styleId="Heading5Char">
    <w:name w:val="Heading 5 Char"/>
    <w:link w:val="Heading5"/>
    <w:semiHidden/>
    <w:locked/>
    <w:rsid w:val="007F65C8"/>
    <w:rPr>
      <w:rFonts w:ascii="Cambria" w:hAnsi="Cambria"/>
      <w:color w:val="243F60"/>
      <w:sz w:val="22"/>
      <w:lang w:val="en-GB"/>
    </w:rPr>
  </w:style>
  <w:style w:type="character" w:customStyle="1" w:styleId="Heading6Char">
    <w:name w:val="Heading 6 Char"/>
    <w:link w:val="Heading6"/>
    <w:semiHidden/>
    <w:locked/>
    <w:rsid w:val="007F65C8"/>
    <w:rPr>
      <w:rFonts w:ascii="Cambria" w:hAnsi="Cambria"/>
      <w:i/>
      <w:color w:val="243F60"/>
      <w:sz w:val="22"/>
      <w:lang w:val="en-GB"/>
    </w:rPr>
  </w:style>
  <w:style w:type="character" w:customStyle="1" w:styleId="Heading7Char">
    <w:name w:val="Heading 7 Char"/>
    <w:link w:val="Heading7"/>
    <w:semiHidden/>
    <w:locked/>
    <w:rsid w:val="007F65C8"/>
    <w:rPr>
      <w:rFonts w:ascii="Cambria" w:hAnsi="Cambria"/>
      <w:i/>
      <w:color w:val="404040"/>
      <w:sz w:val="22"/>
      <w:lang w:val="en-GB"/>
    </w:rPr>
  </w:style>
  <w:style w:type="character" w:customStyle="1" w:styleId="Heading8Char">
    <w:name w:val="Heading 8 Char"/>
    <w:link w:val="Heading8"/>
    <w:semiHidden/>
    <w:locked/>
    <w:rsid w:val="007F65C8"/>
    <w:rPr>
      <w:rFonts w:ascii="Cambria" w:hAnsi="Cambria"/>
      <w:color w:val="404040"/>
      <w:lang w:val="en-GB"/>
    </w:rPr>
  </w:style>
  <w:style w:type="character" w:customStyle="1" w:styleId="Heading9Char">
    <w:name w:val="Heading 9 Char"/>
    <w:link w:val="Heading9"/>
    <w:semiHidden/>
    <w:locked/>
    <w:rsid w:val="007F65C8"/>
    <w:rPr>
      <w:rFonts w:ascii="Cambria" w:hAnsi="Cambria"/>
      <w:i/>
      <w:color w:val="404040"/>
      <w:lang w:val="en-GB"/>
    </w:rPr>
  </w:style>
  <w:style w:type="paragraph" w:styleId="IndexHeading">
    <w:name w:val="index heading"/>
    <w:basedOn w:val="Normal"/>
    <w:next w:val="Index1"/>
    <w:rsid w:val="007F65C8"/>
    <w:rPr>
      <w:rFonts w:ascii="Cambria" w:hAnsi="Cambria"/>
      <w:b/>
      <w:bCs/>
    </w:rPr>
  </w:style>
  <w:style w:type="paragraph" w:customStyle="1" w:styleId="TOCHeading1">
    <w:name w:val="TOC Heading1"/>
    <w:basedOn w:val="Heading1"/>
    <w:next w:val="Normal"/>
    <w:semiHidden/>
    <w:rsid w:val="007F65C8"/>
    <w:pPr>
      <w:jc w:val="left"/>
      <w:outlineLvl w:val="9"/>
    </w:pPr>
    <w:rPr>
      <w:rFonts w:ascii="Cambria" w:hAnsi="Cambria"/>
      <w:color w:val="365F91"/>
    </w:rPr>
  </w:style>
  <w:style w:type="paragraph" w:customStyle="1" w:styleId="Revision1">
    <w:name w:val="Revision1"/>
    <w:hidden/>
    <w:semiHidden/>
    <w:rsid w:val="007F65C8"/>
    <w:rPr>
      <w:sz w:val="22"/>
      <w:lang w:val="en-GB"/>
    </w:rPr>
  </w:style>
  <w:style w:type="paragraph" w:customStyle="1" w:styleId="Revision2">
    <w:name w:val="Revision2"/>
    <w:hidden/>
    <w:semiHidden/>
    <w:rsid w:val="00697C3F"/>
    <w:rPr>
      <w:sz w:val="22"/>
      <w:lang w:val="en-GB"/>
    </w:rPr>
  </w:style>
  <w:style w:type="paragraph" w:customStyle="1" w:styleId="TitleEMA1">
    <w:name w:val="Title EMA1"/>
    <w:basedOn w:val="Title"/>
    <w:qFormat/>
    <w:rsid w:val="00E64B3B"/>
    <w:pPr>
      <w:spacing w:after="0"/>
    </w:pPr>
    <w:rPr>
      <w:bCs/>
      <w:sz w:val="22"/>
      <w:szCs w:val="22"/>
      <w:lang w:val="pl-PL"/>
    </w:rPr>
  </w:style>
  <w:style w:type="paragraph" w:customStyle="1" w:styleId="TitleEMA2">
    <w:name w:val="Title EMA2"/>
    <w:basedOn w:val="Normal"/>
    <w:qFormat/>
    <w:rsid w:val="00E64B3B"/>
    <w:pPr>
      <w:keepNext/>
      <w:widowControl w:val="0"/>
      <w:autoSpaceDE w:val="0"/>
      <w:autoSpaceDN w:val="0"/>
      <w:adjustRightInd w:val="0"/>
      <w:ind w:left="127" w:right="120"/>
    </w:pPr>
    <w:rPr>
      <w:rFonts w:eastAsia="Times New Roman"/>
      <w:b/>
      <w:color w:val="000000"/>
      <w:szCs w:val="22"/>
      <w:lang w:val="pl-PL"/>
    </w:rPr>
  </w:style>
  <w:style w:type="paragraph" w:styleId="Bibliography">
    <w:name w:val="Bibliography"/>
    <w:basedOn w:val="Normal"/>
    <w:next w:val="Normal"/>
    <w:uiPriority w:val="37"/>
    <w:semiHidden/>
    <w:unhideWhenUsed/>
    <w:rsid w:val="00A07423"/>
  </w:style>
  <w:style w:type="paragraph" w:styleId="IntenseQuote">
    <w:name w:val="Intense Quote"/>
    <w:basedOn w:val="Normal"/>
    <w:next w:val="Normal"/>
    <w:link w:val="IntenseQuoteChar1"/>
    <w:uiPriority w:val="30"/>
    <w:qFormat/>
    <w:rsid w:val="00A07423"/>
    <w:pPr>
      <w:pBdr>
        <w:bottom w:val="single" w:sz="4" w:space="4" w:color="4F81BD"/>
      </w:pBdr>
      <w:spacing w:before="200" w:after="280"/>
      <w:ind w:left="936" w:right="936"/>
    </w:pPr>
    <w:rPr>
      <w:b/>
      <w:bCs/>
      <w:i/>
      <w:iCs/>
      <w:color w:val="4F81BD"/>
    </w:rPr>
  </w:style>
  <w:style w:type="character" w:customStyle="1" w:styleId="IntenseQuoteChar1">
    <w:name w:val="Intense Quote Char1"/>
    <w:link w:val="IntenseQuote"/>
    <w:uiPriority w:val="30"/>
    <w:rsid w:val="00A07423"/>
    <w:rPr>
      <w:b/>
      <w:bCs/>
      <w:i/>
      <w:iCs/>
      <w:color w:val="4F81BD"/>
      <w:sz w:val="22"/>
      <w:lang w:val="en-GB" w:eastAsia="en-US"/>
    </w:rPr>
  </w:style>
  <w:style w:type="paragraph" w:styleId="ListParagraph">
    <w:name w:val="List Paragraph"/>
    <w:basedOn w:val="Normal"/>
    <w:uiPriority w:val="34"/>
    <w:qFormat/>
    <w:rsid w:val="00A07423"/>
    <w:pPr>
      <w:ind w:left="708"/>
    </w:pPr>
  </w:style>
  <w:style w:type="paragraph" w:styleId="NoSpacing">
    <w:name w:val="No Spacing"/>
    <w:uiPriority w:val="1"/>
    <w:qFormat/>
    <w:rsid w:val="00A07423"/>
    <w:pPr>
      <w:tabs>
        <w:tab w:val="left" w:pos="567"/>
      </w:tabs>
    </w:pPr>
    <w:rPr>
      <w:sz w:val="22"/>
      <w:lang w:val="en-GB"/>
    </w:rPr>
  </w:style>
  <w:style w:type="paragraph" w:styleId="Quote">
    <w:name w:val="Quote"/>
    <w:basedOn w:val="Normal"/>
    <w:next w:val="Normal"/>
    <w:link w:val="QuoteChar1"/>
    <w:uiPriority w:val="29"/>
    <w:qFormat/>
    <w:rsid w:val="00A07423"/>
    <w:rPr>
      <w:i/>
      <w:iCs/>
      <w:color w:val="000000"/>
    </w:rPr>
  </w:style>
  <w:style w:type="character" w:customStyle="1" w:styleId="QuoteChar1">
    <w:name w:val="Quote Char1"/>
    <w:link w:val="Quote"/>
    <w:uiPriority w:val="29"/>
    <w:rsid w:val="00A07423"/>
    <w:rPr>
      <w:i/>
      <w:iCs/>
      <w:color w:val="000000"/>
      <w:sz w:val="22"/>
      <w:lang w:val="en-GB" w:eastAsia="en-US"/>
    </w:rPr>
  </w:style>
  <w:style w:type="paragraph" w:styleId="TOCHeading">
    <w:name w:val="TOC Heading"/>
    <w:basedOn w:val="Heading1"/>
    <w:next w:val="Normal"/>
    <w:uiPriority w:val="39"/>
    <w:qFormat/>
    <w:rsid w:val="00A07423"/>
    <w:pPr>
      <w:keepLines w:val="0"/>
      <w:spacing w:before="240" w:after="60"/>
      <w:jc w:val="left"/>
      <w:outlineLvl w:val="9"/>
    </w:pPr>
    <w:rPr>
      <w:rFonts w:ascii="Cambria" w:hAnsi="Cambria"/>
      <w:bCs/>
      <w:color w:val="auto"/>
      <w:kern w:val="32"/>
      <w:sz w:val="32"/>
      <w:szCs w:val="32"/>
    </w:rPr>
  </w:style>
  <w:style w:type="paragraph" w:customStyle="1" w:styleId="A-TableText">
    <w:name w:val="A-Table Text"/>
    <w:rsid w:val="0090305B"/>
    <w:pPr>
      <w:spacing w:before="60" w:after="60"/>
    </w:pPr>
    <w:rPr>
      <w:rFonts w:eastAsia="Times New Roman"/>
      <w:sz w:val="22"/>
      <w:lang w:val="en-GB"/>
    </w:rPr>
  </w:style>
  <w:style w:type="paragraph" w:styleId="Revision">
    <w:name w:val="Revision"/>
    <w:hidden/>
    <w:uiPriority w:val="99"/>
    <w:semiHidden/>
    <w:rsid w:val="009D7A6E"/>
    <w:rPr>
      <w:sz w:val="22"/>
      <w:lang w:val="en-GB"/>
    </w:rPr>
  </w:style>
  <w:style w:type="character" w:styleId="LineNumber">
    <w:name w:val="line number"/>
    <w:basedOn w:val="DefaultParagraphFont"/>
    <w:rsid w:val="00620208"/>
  </w:style>
  <w:style w:type="paragraph" w:customStyle="1" w:styleId="A-Heading1">
    <w:name w:val="A-Heading 1"/>
    <w:next w:val="Normal"/>
    <w:rsid w:val="00620208"/>
    <w:pPr>
      <w:keepNext/>
      <w:spacing w:before="120" w:after="120"/>
      <w:outlineLvl w:val="0"/>
    </w:pPr>
    <w:rPr>
      <w:rFonts w:eastAsia="Times New Roman"/>
      <w:b/>
      <w:caps/>
      <w:sz w:val="22"/>
      <w:lang w:val="en-GB"/>
    </w:rPr>
  </w:style>
  <w:style w:type="paragraph" w:customStyle="1" w:styleId="No-numheading3Agency">
    <w:name w:val="No-num heading 3 (Agency)"/>
    <w:link w:val="No-numheading3AgencyChar"/>
    <w:uiPriority w:val="99"/>
    <w:rsid w:val="00284504"/>
    <w:pPr>
      <w:keepNext/>
      <w:snapToGrid w:val="0"/>
      <w:spacing w:before="280" w:after="220"/>
      <w:outlineLvl w:val="2"/>
    </w:pPr>
    <w:rPr>
      <w:rFonts w:ascii="Verdana" w:eastAsia="Times New Roman" w:hAnsi="Verdana"/>
      <w:b/>
      <w:kern w:val="32"/>
      <w:sz w:val="22"/>
      <w:lang w:val="en-GB" w:eastAsia="fr-LU"/>
    </w:rPr>
  </w:style>
  <w:style w:type="table" w:styleId="TableGrid">
    <w:name w:val="Table Grid"/>
    <w:basedOn w:val="TableNormal"/>
    <w:rsid w:val="00D65DA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numheading3AgencyChar">
    <w:name w:val="No-num heading 3 (Agency) Char"/>
    <w:link w:val="No-numheading3Agency"/>
    <w:uiPriority w:val="99"/>
    <w:locked/>
    <w:rsid w:val="008D584B"/>
    <w:rPr>
      <w:rFonts w:ascii="Verdana" w:eastAsia="Times New Roman" w:hAnsi="Verdana"/>
      <w:b/>
      <w:kern w:val="32"/>
      <w:sz w:val="22"/>
      <w:lang w:val="en-GB" w:eastAsia="fr-L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19170203">
      <w:bodyDiv w:val="1"/>
      <w:marLeft w:val="0"/>
      <w:marRight w:val="0"/>
      <w:marTop w:val="0"/>
      <w:marBottom w:val="0"/>
      <w:divBdr>
        <w:top w:val="none" w:sz="0" w:space="0" w:color="auto"/>
        <w:left w:val="none" w:sz="0" w:space="0" w:color="auto"/>
        <w:bottom w:val="none" w:sz="0" w:space="0" w:color="auto"/>
        <w:right w:val="none" w:sz="0" w:space="0" w:color="auto"/>
      </w:divBdr>
    </w:div>
    <w:div w:id="904730097">
      <w:bodyDiv w:val="1"/>
      <w:marLeft w:val="0"/>
      <w:marRight w:val="0"/>
      <w:marTop w:val="0"/>
      <w:marBottom w:val="0"/>
      <w:divBdr>
        <w:top w:val="none" w:sz="0" w:space="0" w:color="auto"/>
        <w:left w:val="none" w:sz="0" w:space="0" w:color="auto"/>
        <w:bottom w:val="none" w:sz="0" w:space="0" w:color="auto"/>
        <w:right w:val="none" w:sz="0" w:space="0" w:color="auto"/>
      </w:divBdr>
    </w:div>
    <w:div w:id="1096711448">
      <w:bodyDiv w:val="1"/>
      <w:marLeft w:val="0"/>
      <w:marRight w:val="0"/>
      <w:marTop w:val="0"/>
      <w:marBottom w:val="0"/>
      <w:divBdr>
        <w:top w:val="none" w:sz="0" w:space="0" w:color="auto"/>
        <w:left w:val="none" w:sz="0" w:space="0" w:color="auto"/>
        <w:bottom w:val="none" w:sz="0" w:space="0" w:color="auto"/>
        <w:right w:val="none" w:sz="0" w:space="0" w:color="auto"/>
      </w:divBdr>
    </w:div>
    <w:div w:id="2010323648">
      <w:bodyDiv w:val="1"/>
      <w:marLeft w:val="0"/>
      <w:marRight w:val="0"/>
      <w:marTop w:val="0"/>
      <w:marBottom w:val="0"/>
      <w:divBdr>
        <w:top w:val="none" w:sz="0" w:space="0" w:color="auto"/>
        <w:left w:val="none" w:sz="0" w:space="0" w:color="auto"/>
        <w:bottom w:val="none" w:sz="0" w:space="0" w:color="auto"/>
        <w:right w:val="none" w:sz="0" w:space="0" w:color="auto"/>
      </w:divBdr>
    </w:div>
    <w:div w:id="212973336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image" Target="media/image16.png"/><Relationship Id="rId39" Type="http://schemas.openxmlformats.org/officeDocument/2006/relationships/customXml" Target="../customXml/item5.xml"/><Relationship Id="rId21" Type="http://schemas.openxmlformats.org/officeDocument/2006/relationships/image" Target="media/image11.png"/><Relationship Id="rId34" Type="http://schemas.openxmlformats.org/officeDocument/2006/relationships/footer" Target="footer3.xml"/><Relationship Id="rId7" Type="http://schemas.openxmlformats.org/officeDocument/2006/relationships/footnotes" Target="footnotes.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image" Target="media/image15.png"/><Relationship Id="rId33" Type="http://schemas.openxmlformats.org/officeDocument/2006/relationships/footer" Target="footer2.xml"/><Relationship Id="rId38" Type="http://schemas.openxmlformats.org/officeDocument/2006/relationships/customXml" Target="../customXml/item4.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image" Target="media/image10.png"/><Relationship Id="rId29" Type="http://schemas.openxmlformats.org/officeDocument/2006/relationships/image" Target="media/image19.png"/><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1.png"/><Relationship Id="rId24" Type="http://schemas.openxmlformats.org/officeDocument/2006/relationships/image" Target="media/image14.png"/><Relationship Id="rId32" Type="http://schemas.openxmlformats.org/officeDocument/2006/relationships/footer" Target="footer1.xml"/><Relationship Id="rId37" Type="http://schemas.openxmlformats.org/officeDocument/2006/relationships/customXml" Target="../customXml/item3.xml"/><Relationship Id="rId40" Type="http://schemas.openxmlformats.org/officeDocument/2006/relationships/customXml" Target="../customXml/item6.xml"/><Relationship Id="rId5" Type="http://schemas.openxmlformats.org/officeDocument/2006/relationships/settings" Target="settings.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image" Target="media/image18.png"/><Relationship Id="rId36" Type="http://schemas.openxmlformats.org/officeDocument/2006/relationships/theme" Target="theme/theme1.xml"/><Relationship Id="rId10" Type="http://schemas.openxmlformats.org/officeDocument/2006/relationships/hyperlink" Target="https://www.ema.europa.eu/en/medicines/human/epar/duaklir-genuair" TargetMode="External"/><Relationship Id="rId19" Type="http://schemas.openxmlformats.org/officeDocument/2006/relationships/image" Target="media/image9.png"/><Relationship Id="rId31" Type="http://schemas.openxmlformats.org/officeDocument/2006/relationships/image" Target="media/image21.png"/><Relationship Id="rId4" Type="http://schemas.openxmlformats.org/officeDocument/2006/relationships/styles" Target="styles.xml"/><Relationship Id="rId9" Type="http://schemas.openxmlformats.org/officeDocument/2006/relationships/hyperlink" Target="https://www.ema.europa.eu/en/medicines/human/epar/duaklir-genuair" TargetMode="External"/><Relationship Id="rId14" Type="http://schemas.openxmlformats.org/officeDocument/2006/relationships/image" Target="media/image4.png"/><Relationship Id="rId22" Type="http://schemas.openxmlformats.org/officeDocument/2006/relationships/image" Target="media/image12.jpeg"/><Relationship Id="rId27" Type="http://schemas.openxmlformats.org/officeDocument/2006/relationships/image" Target="media/image17.png"/><Relationship Id="rId30" Type="http://schemas.openxmlformats.org/officeDocument/2006/relationships/image" Target="media/image20.png"/><Relationship Id="rId35" Type="http://schemas.openxmlformats.org/officeDocument/2006/relationships/fontTable" Target="fontTable.xml"/><Relationship Id="rId8" Type="http://schemas.openxmlformats.org/officeDocument/2006/relationships/endnotes" Target="endnotes.xml"/><Relationship Id="rId3" Type="http://schemas.openxmlformats.org/officeDocument/2006/relationships/numbering" Target="numbering.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6" ma:contentTypeDescription="Create a new document." ma:contentTypeScope="" ma:versionID="d596a0123228be3b31093c589924aac1">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733470f82a37c81ed48658b42f29b3f5"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element ref="ns3:_ApprovalAssignedTo" minOccurs="0"/>
                <xsd:element ref="ns3:_ApprovalRespondedBy" minOccurs="0"/>
                <xsd:element ref="ns3:_ApprovalSentBy" minOccurs="0"/>
                <xsd:element ref="ns3: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dexed="true"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element name="_ApprovalAssignedTo" ma:index="45"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46"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47"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48" nillable="true" ma:displayName="Approval status" ma:internalName="_Approval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62874b74-7561-4a92-a6e7-f8370cb4455a">
      <Terms xmlns="http://schemas.microsoft.com/office/infopath/2007/PartnerControls"/>
    </lcf76f155ced4ddcb4097134ff3c332f>
    <TaxCatchAll xmlns="a034c160-bfb7-45f5-8632-2eb7e0508071" xsi:nil="true"/>
    <vqsn xmlns="62874b74-7561-4a92-a6e7-f8370cb4455a" xsi:nil="true"/>
    <Sign_x002d_off xmlns="62874b74-7561-4a92-a6e7-f8370cb4455a"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_ApprovalAssignedTo xmlns="62874b74-7561-4a92-a6e7-f8370cb4455a">
      <UserInfo>
        <DisplayName/>
        <AccountId xsi:nil="true"/>
        <AccountType/>
      </UserInfo>
    </_ApprovalAssignedTo>
    <_ApprovalStatus xmlns="62874b74-7561-4a92-a6e7-f8370cb4455a">0</_ApprovalStatus>
    <_ApprovalRespondedBy xmlns="62874b74-7561-4a92-a6e7-f8370cb4455a">
      <UserInfo>
        <DisplayName/>
        <AccountId xsi:nil="true"/>
        <AccountType/>
      </UserInfo>
    </_ApprovalRespondedBy>
    <_dlc_DocId xmlns="a034c160-bfb7-45f5-8632-2eb7e0508071">EMADOC-1700519818-3468834</_dlc_DocId>
    <_dlc_DocIdUrl xmlns="a034c160-bfb7-45f5-8632-2eb7e0508071">
      <Url>https://euema.sharepoint.com/sites/CRM/_layouts/15/DocIdRedir.aspx?ID=EMADOC-1700519818-3468834</Url>
      <Description>EMADOC-1700519818-3468834</Description>
    </_dlc_DocIdUrl>
  </documentManagement>
</p:properti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FACBF41E-C428-40E5-950C-15714DBD7A42}">
  <ds:schemaRefs>
    <ds:schemaRef ds:uri="http://schemas.openxmlformats.org/officeDocument/2006/bibliography"/>
  </ds:schemaRefs>
</ds:datastoreItem>
</file>

<file path=customXml/itemProps2.xml><?xml version="1.0" encoding="utf-8"?>
<ds:datastoreItem xmlns:ds="http://schemas.openxmlformats.org/officeDocument/2006/customXml" ds:itemID="{3EC290C1-C08A-4C5D-899C-8D53F17C1AD6}">
  <ds:schemaRefs>
    <ds:schemaRef ds:uri="http://schemas.microsoft.com/office/2006/metadata/longProperties"/>
  </ds:schemaRefs>
</ds:datastoreItem>
</file>

<file path=customXml/itemProps3.xml><?xml version="1.0" encoding="utf-8"?>
<ds:datastoreItem xmlns:ds="http://schemas.openxmlformats.org/officeDocument/2006/customXml" ds:itemID="{5E0195AF-93A0-47EB-A774-3373B02132B1}"/>
</file>

<file path=customXml/itemProps4.xml><?xml version="1.0" encoding="utf-8"?>
<ds:datastoreItem xmlns:ds="http://schemas.openxmlformats.org/officeDocument/2006/customXml" ds:itemID="{30366881-0157-47B6-BBA2-503924421305}"/>
</file>

<file path=customXml/itemProps5.xml><?xml version="1.0" encoding="utf-8"?>
<ds:datastoreItem xmlns:ds="http://schemas.openxmlformats.org/officeDocument/2006/customXml" ds:itemID="{31E1DA9B-7FA4-41C9-8977-EB561ED05CE3}"/>
</file>

<file path=customXml/itemProps6.xml><?xml version="1.0" encoding="utf-8"?>
<ds:datastoreItem xmlns:ds="http://schemas.openxmlformats.org/officeDocument/2006/customXml" ds:itemID="{157CE8E0-8718-45A7-9A23-DD585E5FAF51}"/>
</file>

<file path=docMetadata/LabelInfo.xml><?xml version="1.0" encoding="utf-8"?>
<clbl:labelList xmlns:clbl="http://schemas.microsoft.com/office/2020/mipLabelMetadata">
  <clbl:label id="{d767e91e-a001-4d7a-b946-6f2aaa086379}" enabled="1" method="Standard" siteId="{c1f594f9-d8d3-467f-bab7-937e39956fab}" contentBits="2" removed="0"/>
</clbl:labelList>
</file>

<file path=docProps/app.xml><?xml version="1.0" encoding="utf-8"?>
<Properties xmlns="http://schemas.openxmlformats.org/officeDocument/2006/extended-properties" xmlns:vt="http://schemas.openxmlformats.org/officeDocument/2006/docPropsVTypes">
  <Template>Normal</Template>
  <TotalTime>0</TotalTime>
  <Pages>45</Pages>
  <Words>11053</Words>
  <Characters>63007</Characters>
  <Application>Microsoft Office Word</Application>
  <DocSecurity>0</DocSecurity>
  <Lines>525</Lines>
  <Paragraphs>147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73913</CharactersWithSpaces>
  <SharedDoc>false</SharedDoc>
  <HLinks>
    <vt:vector size="30" baseType="variant">
      <vt:variant>
        <vt:i4>1245197</vt:i4>
      </vt:variant>
      <vt:variant>
        <vt:i4>12</vt:i4>
      </vt:variant>
      <vt:variant>
        <vt:i4>0</vt:i4>
      </vt:variant>
      <vt:variant>
        <vt:i4>5</vt:i4>
      </vt:variant>
      <vt:variant>
        <vt:lpwstr>http://www.ema.europa.eu/</vt:lpwstr>
      </vt:variant>
      <vt:variant>
        <vt:lpwstr/>
      </vt:variant>
      <vt:variant>
        <vt:i4>2359399</vt:i4>
      </vt:variant>
      <vt:variant>
        <vt:i4>9</vt:i4>
      </vt:variant>
      <vt:variant>
        <vt:i4>0</vt:i4>
      </vt:variant>
      <vt:variant>
        <vt:i4>5</vt:i4>
      </vt:variant>
      <vt:variant>
        <vt:lpwstr>http://www.ema.europa.eu/docs/en_GB/document_library/Template_or_form/2013/03/WC500139752.doc</vt:lpwstr>
      </vt:variant>
      <vt:variant>
        <vt:lpwstr/>
      </vt:variant>
      <vt:variant>
        <vt:i4>1245197</vt:i4>
      </vt:variant>
      <vt:variant>
        <vt:i4>6</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ariant>
        <vt:i4>4194391</vt:i4>
      </vt:variant>
      <vt:variant>
        <vt:i4>0</vt:i4>
      </vt:variant>
      <vt:variant>
        <vt:i4>0</vt:i4>
      </vt:variant>
      <vt:variant>
        <vt:i4>5</vt:i4>
      </vt:variant>
      <vt:variant>
        <vt:lpwstr>https://www.ema.europa.eu/en/medicines/human/epar/duaklir-genuair</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Duaklir Genuair: EPAR – Product information – tracked changes</dc:title>
  <dc:subject/>
  <dc:creator/>
  <cp:keywords/>
  <dc:description/>
  <cp:lastModifiedBy/>
  <cp:revision>1</cp:revision>
  <dcterms:created xsi:type="dcterms:W3CDTF">2026-09-17T13:48:00Z</dcterms:created>
  <dcterms:modified xsi:type="dcterms:W3CDTF">2026-09-17T14:43:00Z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18c58aa3-ec33-42a3-9024-361ee506640f</vt:lpwstr>
  </property>
  <property fmtid="{D5CDD505-2E9C-101B-9397-08002B2CF9AE}" pid="3" name="ContentTypeId">
    <vt:lpwstr>0x0101000DA6AD19014FF648A49316945EE786F90200176DED4FF78CD74995F64A0F46B59E48</vt:lpwstr>
  </property>
  <property fmtid="{D5CDD505-2E9C-101B-9397-08002B2CF9AE}" pid="4" name="_dlc_DocIdItemGuid">
    <vt:lpwstr>4f747ca3-5d31-4747-9b64-d643b8a9fe63</vt:lpwstr>
  </property>
</Properties>
</file>