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defaultThemeVersion="202300"/>
  <mc:AlternateContent xmlns:mc="http://schemas.openxmlformats.org/markup-compatibility/2006">
    <mc:Choice Requires="x15">
      <x15ac:absPath xmlns:x15ac="http://schemas.microsoft.com/office/spreadsheetml/2010/11/ac" url="C:\Users\porrascrespm\Downloads\"/>
    </mc:Choice>
  </mc:AlternateContent>
  <xr:revisionPtr revIDLastSave="0" documentId="13_ncr:1_{8FDA25D5-FE37-43F3-A4C7-EDADD40AF6A6}" xr6:coauthVersionLast="47" xr6:coauthVersionMax="47" xr10:uidLastSave="{00000000-0000-0000-0000-000000000000}"/>
  <workbookProtection workbookAlgorithmName="SHA-512" workbookHashValue="qK8arntvuAQLdwM6kElOqRgYz0a1K8eEC6r/T1lmGFaF4NQy8p7dbxLv8/j6C1isrBbBoEehl9QMIqsERhrDAw==" workbookSaltValue="ycb3Ix+lzF1jwTk4RN8ILQ==" workbookSpinCount="100000" lockStructure="1"/>
  <bookViews>
    <workbookView xWindow="-110" yWindow="-110" windowWidth="19420" windowHeight="11500" xr2:uid="{00000000-000D-0000-FFFF-FFFF00000000}"/>
  </bookViews>
  <sheets>
    <sheet name="Procedures" sheetId="1" r:id="rId1"/>
    <sheet name="Non-procedure topics" sheetId="3" r:id="rId2"/>
    <sheet name="List of participants" sheetId="5" r:id="rId3"/>
    <sheet name="Explanatory notes" sheetId="6" r:id="rId4"/>
    <sheet name="hiddenSheet" sheetId="2" state="veryHidden" r:id="rId5"/>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10" i="3" l="1"/>
</calcChain>
</file>

<file path=xl/sharedStrings.xml><?xml version="1.0" encoding="utf-8"?>
<sst xmlns="http://schemas.openxmlformats.org/spreadsheetml/2006/main" count="1914" uniqueCount="912">
  <si>
    <t>Paediatric Committee (PDCO)</t>
  </si>
  <si>
    <t>Opinions and discussions on procedures and products</t>
  </si>
  <si>
    <t>Human Medicines Division</t>
  </si>
  <si>
    <r>
      <rPr>
        <b/>
        <sz val="9"/>
        <rFont val="Verdana"/>
        <family val="2"/>
      </rPr>
      <t>Disclaimer</t>
    </r>
    <r>
      <rPr>
        <sz val="9"/>
        <rFont val="Verdana"/>
        <family val="2"/>
      </rPr>
      <t xml:space="preserve">: Some of the information contained in this set of minutes is considered commercially confidential or sensitive and therefore not disclosed. With regard to intended therapeutic indications or procedure scopes listed against products, it must be noted that these may not reflect the full wording proposed by applicants and may also vary during the course of the review. Additional details on some of these procedures will be published on the Opinions and decisions on paediatric investigation plans webpage and EMA PIP/waiver register, after the EMA Decision is issued.
Of note, this set of minutes is a working document primarily designed for PDCO members and the work the Committee undertakes.
</t>
    </r>
    <r>
      <rPr>
        <b/>
        <sz val="9"/>
        <rFont val="Verdana"/>
        <family val="2"/>
      </rPr>
      <t>Note on access to documents</t>
    </r>
    <r>
      <rPr>
        <sz val="9"/>
        <rFont val="Verdana"/>
        <family val="2"/>
      </rPr>
      <t>: Some documents mentioned in the minutes cannot be released at present following a request for access to documents within the framework of Regulation (EC) No 1049/2001 as they are subject to ongoing procedures for which a final decision has not yet been adopted. They will become public when adopted or considered public according to the principles stated in the Agency policy on access to documents (EMA/127362/2006).</t>
    </r>
  </si>
  <si>
    <t>For a list of acronyms and abbreviations, see:</t>
  </si>
  <si>
    <t>Abbreviations in relation to EMA regulatory activities</t>
  </si>
  <si>
    <t>More detailed information on the terms used:</t>
  </si>
  <si>
    <t>Paediatric medicines: Research and development</t>
  </si>
  <si>
    <t>Access to documents:</t>
  </si>
  <si>
    <t>EMA Policy on Access to Documents</t>
  </si>
  <si>
    <t>Chair: Sabine Scherer – Vice-Chair: Sylvie Benchetrit</t>
  </si>
  <si>
    <t>*Cells with commercially confidential information are left blank</t>
  </si>
  <si>
    <t>Process type</t>
  </si>
  <si>
    <t>Committee action</t>
  </si>
  <si>
    <t>Procedure</t>
  </si>
  <si>
    <t>Substance(s)*</t>
  </si>
  <si>
    <t>Applicant*</t>
  </si>
  <si>
    <t xml:space="preserve">Scope </t>
  </si>
  <si>
    <t xml:space="preserve">Condition </t>
  </si>
  <si>
    <t xml:space="preserve">Therapeutic area </t>
  </si>
  <si>
    <t>Committee minutes</t>
  </si>
  <si>
    <t>Compliance check</t>
  </si>
  <si>
    <t>For adoption</t>
  </si>
  <si>
    <t>EMA/PE/0000336243</t>
  </si>
  <si>
    <t>Deutivacaftor, Tezacaftor, Vanzacaftor calcium dihydrate</t>
  </si>
  <si>
    <t>Vertex Pharmaceuticals (Ireland) Limited</t>
  </si>
  <si>
    <t>Treatment of</t>
  </si>
  <si>
    <t xml:space="preserve">cystic fibrosis </t>
  </si>
  <si>
    <t>Congenital, familial and genetic disorders</t>
  </si>
  <si>
    <t>Positive</t>
  </si>
  <si>
    <t>Jose Ignacio Malagon Calle</t>
  </si>
  <si>
    <t>EMA/PE/0000337688</t>
  </si>
  <si>
    <t>Fenfluramine hydrochloride</t>
  </si>
  <si>
    <t>UCB Pharma</t>
  </si>
  <si>
    <t>Dravet syndrome</t>
  </si>
  <si>
    <t>Nervous system disorders</t>
  </si>
  <si>
    <t>Opinion
The PDCO took note of outcomes of preceding partial compliance check procedures: 
•	EMEA-C1-001990-PIP01-16
•	EMEA-C2-001990-PIP01-16
•	EMEA-C3-001990-PIP01-16-M01
•	EMEA-C4-001990-PIP01-16-M01
•	EMA/PE/0000265077
In June 2026, the PDCO adopted an opinion confirming the compliance of all studies in the agreed paediatric investigation plan as set out in the latest EMA Decision (EMA/PE/0000233398) of 14 April 2025.
Discussion
In May 2026, the assessment team presented the applicant's proposal, which was reviewed by the PDCO.</t>
  </si>
  <si>
    <t>EMA/PE/0000338029</t>
  </si>
  <si>
    <t>Ustekinumab</t>
  </si>
  <si>
    <t>Janssen Cilag International</t>
  </si>
  <si>
    <t>chronic idiopathic arthritis (including rheumatoid arthritis, psoriatic arthritis, ankylosing spondylarthritis and juvenile idiopathic arthritis)</t>
  </si>
  <si>
    <t>Musculoskeletal and connective tissue disorders</t>
  </si>
  <si>
    <t>Helena Fonseca</t>
  </si>
  <si>
    <t>Opinion
In June 2026, the PDCO adopted an opinion confirming the compliance of all studies in the agreed paediatric investigation plan as set out in the latest EMA Decision (EMA/PE/0000245485) of 12 June 2025.</t>
  </si>
  <si>
    <t>EMA/PE/0000338754</t>
  </si>
  <si>
    <t>Cabozantinib S-malate</t>
  </si>
  <si>
    <t>Ipsen Pharma</t>
  </si>
  <si>
    <t xml:space="preserve"> malignant solid tumours </t>
  </si>
  <si>
    <t>Neoplasms benign, malignant and unspecified (incl cysts and polyps)</t>
  </si>
  <si>
    <t>Opinion Adopted</t>
  </si>
  <si>
    <t>Peter Sisovsky</t>
  </si>
  <si>
    <t>Opinion
In June 2026, the PDCO adopted an opinion confirming the compliance of all studies in the agreed paediatric investigation plan as set out in the latest EMA Decision (EMA/PE/0000314148) of 9 April 2026.</t>
  </si>
  <si>
    <t>For discussion</t>
  </si>
  <si>
    <t>EMA/PE/0000341119</t>
  </si>
  <si>
    <t>Pozelimab</t>
  </si>
  <si>
    <t>Regeneron Ireland Designated Activity Company</t>
  </si>
  <si>
    <t>paroxysmal nocturnal haemoglobinuria</t>
  </si>
  <si>
    <t>Blood and lymphatic system disorders</t>
  </si>
  <si>
    <t>Withdrawn</t>
  </si>
  <si>
    <t>Sylvie Benchetrit</t>
  </si>
  <si>
    <t>Withdrawal
The PDCO noted the withdrawal of the compliance check.</t>
  </si>
  <si>
    <t>EMA/PE/0000337123</t>
  </si>
  <si>
    <t>Cemdisiran</t>
  </si>
  <si>
    <t xml:space="preserve">paroxysmal nocturnal haemoglobinuria </t>
  </si>
  <si>
    <t>EMA/PE/0000327403</t>
  </si>
  <si>
    <t>Bictegravir sodium, Emtricitabine, Tenofovir alafenamide fumarate</t>
  </si>
  <si>
    <t>Gilead Sciences Ireland Unlimited Company</t>
  </si>
  <si>
    <t>human immunodeficiency virus type 1 (HIV-1) infection</t>
  </si>
  <si>
    <t>Infections and infestations</t>
  </si>
  <si>
    <t>For Opinion</t>
  </si>
  <si>
    <t>EMA/PE/0000338099</t>
  </si>
  <si>
    <t>Autologous cartilage-derived articular chondrocytes, in-vitro expanded</t>
  </si>
  <si>
    <t>TETEC Tissue Engineering Technologies AG</t>
  </si>
  <si>
    <t xml:space="preserve"> cartilage disorders </t>
  </si>
  <si>
    <t>Carola de Beaufort</t>
  </si>
  <si>
    <t>EMA/PE/0000338001</t>
  </si>
  <si>
    <t>Lactobacillus reuteri</t>
  </si>
  <si>
    <t>Infant Bacterial Therapeutics AB</t>
  </si>
  <si>
    <t>Prevention of</t>
  </si>
  <si>
    <t xml:space="preserve"> necrotising enterocolitis </t>
  </si>
  <si>
    <t>Gastrointestinal disorders</t>
  </si>
  <si>
    <t>EMA/PE/0000337528</t>
  </si>
  <si>
    <t>Lebrikizumab</t>
  </si>
  <si>
    <t>Eli Lilly And Company Limited</t>
  </si>
  <si>
    <t>atopic dermatitis</t>
  </si>
  <si>
    <t>Skin and subcutaneous tissue disorders</t>
  </si>
  <si>
    <t>Under Evaluation by EMA</t>
  </si>
  <si>
    <t>For information</t>
  </si>
  <si>
    <t>EMA/PE/0000321317</t>
  </si>
  <si>
    <t>Quizartinib</t>
  </si>
  <si>
    <t>Daiichi Sankyo Europe GmbH</t>
  </si>
  <si>
    <t>acute myeloid leukaemia</t>
  </si>
  <si>
    <t>Tereza Bazantova</t>
  </si>
  <si>
    <t>Outcome
In June 2026, the PDCO was informed about this partial compliance check that ended with EMA conclusion without PDCO involvement.</t>
  </si>
  <si>
    <t>EMA/PE/0000340318</t>
  </si>
  <si>
    <t>Yellow fever virus, strain vYF-247, live</t>
  </si>
  <si>
    <t>Sanofi Winthrop Industrie</t>
  </si>
  <si>
    <t>yellow fever disease</t>
  </si>
  <si>
    <t>Surgical and medical procedures</t>
  </si>
  <si>
    <t>EMA/PE/0000316383</t>
  </si>
  <si>
    <t>Epcoritamab</t>
  </si>
  <si>
    <t>Abbvie Deutschland GmbH &amp; Co. KG</t>
  </si>
  <si>
    <t>mature B-cell malignancies</t>
  </si>
  <si>
    <t>EMA/PE/0000337277</t>
  </si>
  <si>
    <t>Ravulizumab</t>
  </si>
  <si>
    <t>Alexion Europe</t>
  </si>
  <si>
    <t>primary immunoglobulin A nephropathy</t>
  </si>
  <si>
    <t>Renal and urinary disorders</t>
  </si>
  <si>
    <t>Confirmation request</t>
  </si>
  <si>
    <t>EMA/PE/0000340799</t>
  </si>
  <si>
    <t>Lunsekimig</t>
  </si>
  <si>
    <t>asthma</t>
  </si>
  <si>
    <t>Respiratory, thoracic and mediastinal disorders</t>
  </si>
  <si>
    <t>Hugo Tavares</t>
  </si>
  <si>
    <t>Outcome
In June 2026, the PDCO reviewed the request and confirmed that the proposed indication is considered to be covered by the condition listed in the latest EMA Decision (EMA/PE/0000232776) of 14  April 2025.</t>
  </si>
  <si>
    <t>Written procedure</t>
  </si>
  <si>
    <t>EMA/PE/0000349499</t>
  </si>
  <si>
    <t>Somapacitan</t>
  </si>
  <si>
    <t>Novo Nordisk A/S</t>
  </si>
  <si>
    <t>short stature</t>
  </si>
  <si>
    <t>Karijn Pijnenburg-Kleizen</t>
  </si>
  <si>
    <t>Outcome
In June 2026, the PDCO reviewed the request and confirmed that the proposed indication is considered to be covered by the condition listed in the latest EMA Decision (P/0178/2018) of 15 June 2018.
The PDCO adopted the opinion by written procedure on 26 May 2026.</t>
  </si>
  <si>
    <t>Initial Paediatric Investigation Plan</t>
  </si>
  <si>
    <t>EMA/PE/0000229372</t>
  </si>
  <si>
    <t>Obudanersen</t>
  </si>
  <si>
    <t>Ionis Development (Ireland) Limited</t>
  </si>
  <si>
    <t>Angelman syndrome</t>
  </si>
  <si>
    <t>Opinion
In June 2026, based on the assessment of this application and the additional information provided by the applicant, the PDCO adopted a favourable opinion on the agreement of the paediatric investigation plan for the proposed medicine for paediatric patients from birth to less than 18 years of age, in the condition of treatment of Angelman syndrome, by consensus.
The PDCO granted a deferral for one or more measures contained in the paediatric investigation plan.
Re-discussion
In May 2026, the assessment team presented the applicant's revised proposal, which was reviewed by the PDCO.
Request for modification
In September 2025, the PDCO discussed the application for the paediatric investigation plan and adopted a Request for modification. The procedure will remain in clock-stop until responses are received from the applicant.
Discussion
In July 2025, the assessment team presented the applicant's proposal, which was reviewed by the PDCO.</t>
  </si>
  <si>
    <t>EMA/PE/0000291909</t>
  </si>
  <si>
    <t>Quabodepistat</t>
  </si>
  <si>
    <t>tuberculosis</t>
  </si>
  <si>
    <t>Sara Vennberg</t>
  </si>
  <si>
    <t>Withdrawal
The PDCO noted the withdrawal of the application for the initial paediatric investigation plan.
Re-discussion
In May 2026, the assessment team presented the applicant's revised proposal, which was reviewed by the PDCO.
Request for supplementary information and modification of proposed PIP (RSI)
In December 2025, the PDCO discussed the application for the paediatric investigation plan and adopted a request for supplementary information and modification of proposed PIP (RSI). The procedure will remain in clock-stop until responses are received from the applicant.
Discussion
In November 2025, the assessment team presented the applicant's proposal, which was reviewed by the PDCO.</t>
  </si>
  <si>
    <t>EMA/PE/0000321497</t>
  </si>
  <si>
    <t>Lemborexant</t>
  </si>
  <si>
    <t>Eisai GmbH</t>
  </si>
  <si>
    <t>chronic insomnia</t>
  </si>
  <si>
    <t>For Decision</t>
  </si>
  <si>
    <t>Jana Lass</t>
  </si>
  <si>
    <t>Opinion
In June 2026, based on the assessment of this application and the additional information provided by the applicant, the PDCO adopted a favourable opinion on the agreement of the paediatric investigation plan for the proposed medicine for children from 2 years to less than 18 years of age, in the condition of treatment of chronic insomnia, by consensus.
The PDCO granted a waiver in a subset of children from birth to less than 2 years of age on the grounds that the disease or condition for which the specific medicinal product is intended does not occur in the specified paediatric subset(s).
The PDCO granted a deferral for one or more measures contained in the paediatric investigation plan.
Request for supplementary information and modification of proposed PIP (RSI)
In May 2026, the PDCO discussed the application for the paediatric investigation plan and adopted a request for supplementary information and modification of proposed PIP (RSI). The procedure will remain in clock-stop until responses are received from the applicant.
Discussion
In April 2026, the assessment team presented the applicant's proposal, which was reviewed by the PDCO.</t>
  </si>
  <si>
    <t>EMA/PE/0000292752</t>
  </si>
  <si>
    <t>Ribupatide</t>
  </si>
  <si>
    <t>Somerville Development Partners B.V.</t>
  </si>
  <si>
    <t>obesity</t>
  </si>
  <si>
    <t>Metabolism and nutrition disorders</t>
  </si>
  <si>
    <t>Louisa Braun Exner</t>
  </si>
  <si>
    <t>Opinion
In June 2026, based on the assessment of this application and the additional information provided by the applicant, the PDCO adopted a favourable opinion on the agreement of the paediatric investigation plan for the proposed medicine for the paediatric population from 6 years to less than 18 years of age, in the condition of treatment of obesity, by consensus.
The PDCO granted a waiver in a subset of children from birth to less than 6 years of age on the grounds that the specific medicinal product does not represent a significant therapeutic benefit over existing treatments.
The PDCO granted a deferral for one or more measures contained in the paediatric investigation plan.
Re-discussion
In May 2026, the assessment team presented the applicant's revised proposal, which was reviewed by the PDCO.
Request for supplementary information and modification of proposed PIP (RSI)
In December 2025, the PDCO discussed the application for the paediatric investigation plan and adopted a request for supplementary information and modification of proposed PIP (RSI). The procedure will remain in clock-stop until responses are received from the applicant.
Discussion
In November 2025, the assessment team presented the applicant's proposal, which was reviewed by the PDCO.</t>
  </si>
  <si>
    <t>EMA/PE/0000272094</t>
  </si>
  <si>
    <t>Golimumab, Guselkumab</t>
  </si>
  <si>
    <t>Crohn's disease</t>
  </si>
  <si>
    <t>Peter Szitanyi</t>
  </si>
  <si>
    <t>Johannes Taminiau</t>
  </si>
  <si>
    <t>Opinion
In June 2026, based on the assessment of this application and the additional information provided by the applicant, the PDCO adopted a favourable opinion on the agreement of the paediatric investigation plan for the proposed medicine for children from 6 years to less than 18 years of age, in the condition of treatment of Crohn's disease, by consensus.
The PDCO granted a waiver in a subset of children from birth to less than 6 years of age on the grounds that the specific medicinal product does not represent a significant therapeutic benefit over existing treatments.
The PDCO granted a deferral for one or more measures contained in the paediatric investigation plan.
Re-discussion
In May 2026, the assessment team presented the applicant's revised proposal, which was reviewed by the PDCO.
Request for supplementary information and modification of proposed PIP (RSI)
In November 2025, the PDCO discussed the application for the paediatric investigation plan and adopted a request for supplementary information and modification of proposed PIP (RSI). The procedure will remain in clock-stop until responses are received from the applicant.
Discussion
In October 2025, the assessment team presented the applicant's proposal, which was reviewed by the PDCO.</t>
  </si>
  <si>
    <t>EMA/PE/0000279180</t>
  </si>
  <si>
    <t>Vormatrigine</t>
  </si>
  <si>
    <t>Transcrip Ireland Limited</t>
  </si>
  <si>
    <t>epilepsy with focal onset seizures (FOS, also referred to as partial onset seizures)</t>
  </si>
  <si>
    <t>Fernando Cabanas</t>
  </si>
  <si>
    <t>Opinion
In June 2026, based on the assessment of this application and the additional information provided by the applicant, the PDCO adopted a favourable opinion on the agreement of the paediatric investigation plan for the proposed medicine for paediatric patients from 1 month to less than 18 years of age, in the condition of treatment of focal onset seizures, by consensus. 
The PDCO granted a waiver in a subset of children from birth to less than 1 month of age on the grounds that the specific medicinal product does not represent a significant therapeutic benefit over existing treatments. 
The PDCO granted a deferral for one or more measures contained in the paediatric investigation plan. 
Re-discussion
In May 2026, the assessment team presented the applicant's revised proposal, which was reviewed by the PDCO.
Request for supplementary information and modification of proposed PIP (RSI)
In November 2025, the PDCO discussed the application for the paediatric investigation plan and adopted a request for supplementary information and modification of proposed PIP (RSI). The procedure will remain in clock-stop until responses are received from the applicant.
Discussion
In October 2025, the assessment team presented the applicant's proposal, which was reviewed by the PDCO.</t>
  </si>
  <si>
    <t>EMA/PE/0000317258</t>
  </si>
  <si>
    <t>Lentiviral vector containing the human MMUT transgene</t>
  </si>
  <si>
    <t>Genespire S.r.l.</t>
  </si>
  <si>
    <t>methylmalonic acidaemia</t>
  </si>
  <si>
    <t>Pauliina Lehtolainen-Dalkilic</t>
  </si>
  <si>
    <t>Opinion
In June 2026, based on the assessment of this application and the additional information provided by the applicant, the PDCO adopted a favourable opinion on the agreement of the paediatric investigation plan for the proposed medicine for children from birth to less than 18 years of age, in the condition of treatment of methylmalonic acidaemia, by consensus.
The PDCO granted a deferral for one or more measures contained in the paediatric investigation plan.
Request for supplementary information and modification of proposed PIP (RSI)
In March 2026, the PDCO discussed the application for the paediatric investigation plan and adopted a request for supplementary information and modification of proposed PIP (RSI). The procedure will remain in clock-stop until responses are received from the applicant.
Discussion
In February 2026, the assessment team presented the applicant's proposal, which was reviewed by the PDCO.</t>
  </si>
  <si>
    <t>EMA/PE/0000272146</t>
  </si>
  <si>
    <t>Zodasiran</t>
  </si>
  <si>
    <t>Arrowhead Pharmaceuticals Ireland Limited</t>
  </si>
  <si>
    <t>homozygous familial hypercholesterolaemia</t>
  </si>
  <si>
    <t>Eleni Katsomiti</t>
  </si>
  <si>
    <t>Opinion
In June 2026, based on the assessment of this application and the additional information provided by the applicant, the PDCO adopted a favourable opinion on the agreement of the paediatric investigation plan for the proposed medicine for paediatric patients from 6 months to less than 18 years of age, in the condition of treatment of homozygous familial hypercholesterolaemia, by consensus.
The PDCO granted a waiver in a subset of children from birth to less than 6 months of age on the grounds that the specific medicinal product does not represent a significant therapeutic benefit over existing treatments for paediatric patients.
The PDCO granted a deferral for one or more measures contained in the paediatric investigation plan.
Re-discussion
In May 2026, the assessment team presented the applicant's revised proposal, which was reviewed by the PDCO.
Request for supplementary information and modification of proposed PIP (RSI)
In December 2025, the PDCO discussed the application for the paediatric investigation plan and adopted a request for supplementary information and modification of proposed PIP (RSI). The procedure will remain in clock-stop until responses are received from the applicant.
Discussion
In November 2025, the assessment team presented the applicant's proposal, which was reviewed by the PDCO.</t>
  </si>
  <si>
    <t>EMA/PE/0000281140</t>
  </si>
  <si>
    <t>Efgartigimod alfa</t>
  </si>
  <si>
    <t>Argenx</t>
  </si>
  <si>
    <t>autoimmune encephalitis</t>
  </si>
  <si>
    <t>Liisa Saare</t>
  </si>
  <si>
    <t>Opinion 
In June 2026, based on the assessment of this application and the additional information provided by the applicant, the PDCO adopted a favourable opinion on the agreement of the paediatric investigation plan for the proposed medicine for paediatric patients from 2 years to less than 18 years of age, in the condition of treatment of autoimmune encephalitis, by consensus.
The PDCO granted a waiver in a subset of children from birth to less than 2 years of age on the grounds that the specific medicinal product is likely to be unsafe. 
The PDCO granted a deferral for one or more measures contained in the paediatric investigation plan.
Re-discussion
In May 2026, the assessment team presented the applicant's revised proposal, which was reviewed by the PDCO.
Request for supplementary information and modification of proposed PIP (RSI)
In November 2025, the PDCO discussed the application for the paediatric investigation plan and adopted a request for supplementary information and modification of proposed PIP (RSI). The procedure will remain in clock-stop until responses are received from the applicant.
Discussion
In October 2025, the assessment team presented the applicant's proposal, which was reviewed by the PDCO.</t>
  </si>
  <si>
    <t>EMA/PE/0000289544</t>
  </si>
  <si>
    <t>Adeno-associated viral vector serotype Anc80 containing the 3' portion of human OTOF gene, Adeno-associated viral vector serotype Anc80 containing the 5' portion of human OTOF gene (AAVAnc80-hOTOF)</t>
  </si>
  <si>
    <t>Akouos Inc.</t>
  </si>
  <si>
    <t>otoferlin gene-mediated hearing loss</t>
  </si>
  <si>
    <t>Opinion
In June 2026, based on the assessment of this application and the additional information provided by the applicant, the PDCO adopted a favourable opinion on the agreement of the paediatric investigation plan for the proposed medicine for the paediatric population from 28 days to less than 18 years of age, in the condition of treatment of otoferlin gene-mediated hearing loss, by consensus.
The PDCO granted a waiver in a subset of children from birth to less than 28 days of age on the grounds that the specific medicinal product does not represent a significant therapeutic benefit as clinical study(ies) are not feasible.
The PDCO granted a deferral for one or more measures contained in the paediatric investigation plan.
Re-discussion
In May 2026, the assessment team presented the applicant's revised proposal, which was reviewed by the PDCO.
Request for supplementary information and modification of proposed PIP (RSI)
In November 2025, the PDCO discussed the application for the paediatric investigation plan and adopted a request for supplementary information and modification of proposed PIP (RSI). The procedure will remain in clock-stop until responses are received from the applicant.
Discussion
In October 2025, the assessment team presented the applicant's proposal, which was reviewed by the PDCO.</t>
  </si>
  <si>
    <t>EMA/PE/0000314056</t>
  </si>
  <si>
    <t>Apis mellifera venom</t>
  </si>
  <si>
    <t>Probelte Pharma S.L.U.</t>
  </si>
  <si>
    <t>allergy to bee venom</t>
  </si>
  <si>
    <t>Immune system disorders</t>
  </si>
  <si>
    <t>Yuansheng Sun</t>
  </si>
  <si>
    <t>EMA/PE/0000314129</t>
  </si>
  <si>
    <t>Wasp venom (Vespula spp.)</t>
  </si>
  <si>
    <t>allergy to yellow jacket wasp (Vespula spp.) venom</t>
  </si>
  <si>
    <t>EMA/PE/0000285630</t>
  </si>
  <si>
    <t>Humanised IgG1 monoclonal antibody against TfR1 conjugated to double stranded siRNA oligonucleotide against DMPK via a non-cleavable linker</t>
  </si>
  <si>
    <t>Avidity Biosciences Inc.</t>
  </si>
  <si>
    <t>myotonic disorders</t>
  </si>
  <si>
    <t>Viviana Giannuzzi</t>
  </si>
  <si>
    <t>Opinion
In June 2026, based on the assessment of this application and the additional information provided by the applicant, the PDCO adopted a favourable opinion on the agreement of the paediatric investigation plan for the proposed medicine for the paediatric population from birth to less than 18 years of age, in the condition of treatment of myotonic disorders, by consensus.
The PDCO granted a deferral for one or more measures contained in the paediatric investigation plan.
Re-discussion
In May 2026, the assessment team presented the applicant's revised proposal, which was reviewed by the PDCO. 
Request for supplementary information and modification of proposed PIP (RSI)
In November 2025, the PDCO discussed the application for the paediatric investigation plan and adopted a request for supplementary information and modification of proposed PIP (RSI). The procedure will remain in clock-stop until responses are received from the applicant.
Discussion
In October 2025, the assessment team presented the applicant's proposal, which was reviewed by the PDCO.</t>
  </si>
  <si>
    <t>EMA/PE/0000288416</t>
  </si>
  <si>
    <t>Felcorekibart</t>
  </si>
  <si>
    <t>Glaxosmithkline Trading Services Limited</t>
  </si>
  <si>
    <t>Marek Migdal</t>
  </si>
  <si>
    <t>Opinion 
In June 2026, based on the assessment of this application and the additional information provided by the applicant, the PDCO adopted a favourable opinion on the agreement of a paediatric investigation plan for the proposed medicine for children from 2 years to less than 18 years of age, in the condition of treatment of asthma, by consensus.
The PDCO granted a waiver in patients below 2 years of age on the grounds that the specific medicinal product does not represent a significant therapeutic benefit over existing treatments.
The PDCO granted a deferral for one or more measures contained in the paediatric investigation plan.
Re-discussion
In May 2026, the assessment team presented the revised applicant's proposal, which was reviewed by the PDCO.
Request for supplementary information and modification of proposed PIP (RSI)
In December 2025, the PDCO discussed the application for the paediatric investigation plan and adopted a request for supplementary information and modification of proposed PIP (RSI). The procedure will remain in clock-stop until responses are received from the applicant.
Discussion
In November 2025, the assessment team presented the applicant's proposal, which was reviewed by the PDCO.</t>
  </si>
  <si>
    <t>EMA/PE/0000306712</t>
  </si>
  <si>
    <t>Dermatophagoides farinae extract, Dermatophagoides pteronyssinus extract</t>
  </si>
  <si>
    <t>ROXALL Medicina España S.A.</t>
  </si>
  <si>
    <t>allergic rhinitis/rhinoconjunctivitis</t>
  </si>
  <si>
    <t>EMA/PE/0000295371</t>
  </si>
  <si>
    <t>Bofanglutide</t>
  </si>
  <si>
    <t>Gan &amp; Lee Pharmaceuticals USA Corp.</t>
  </si>
  <si>
    <t>type 2 diabetes mellitus</t>
  </si>
  <si>
    <t>Endocrine disorders</t>
  </si>
  <si>
    <t>Agnes Gyurasics</t>
  </si>
  <si>
    <t>Pernille Skovby</t>
  </si>
  <si>
    <t>Opinion
In June 2026, based on the assessment of this application and the additional information provided by the applicant, the PDCO adopted a favourable opinion on the agreement of the paediatric investigation plan for the proposed medicine for the paediatric population from 10 years to less than 18 years of age, in the condition of treatment of type 2 diabetes mellitus, by consensus.
The PDCO granted a waiver in a subset of children from birth to less than 10 years of age on the grounds that the disease or condition for which the specific medicinal product is intended does not occur in the specified paediatric subset(s). 
The PDCO granted a deferral for one or more measures contained in the paediatric investigation plan.
Re-discussion
In May 2026, the assessment team presented the applicant's revised proposal, which was reviewed by the PDCO.
Request for supplementary information and modification of proposed PIP (RSI)
In December 2025, the PDCO discussed the application for the paediatric investigation plan and adopted a request for supplementary information and modification of proposed PIP (RSI). The procedure will remain in clock-stop until responses are received from the applicant.
Discussion
In November 2025, the assessment team presented the applicant's proposal, which was reviewed by the PDCO.</t>
  </si>
  <si>
    <t>EMA/PE/0000306681</t>
  </si>
  <si>
    <t>Dermatophagoides pteronyssinus extract</t>
  </si>
  <si>
    <t>Opinion 
In June 2026, based on the assessment of this application and the additional information provided by the applicant, the PDCO adopted a favourable opinion on the agreement of a paediatric investigation plan for the proposed medicine in children from 5 to less than 18 years of age, in the condition of treatment of allergic rhinitis/rhinoconjunctivitis, by consensus.
The PDCO granted a waiver in children from birth to less than 5 years of age on the grounds that the specific medicinal product does not represent a significant therapeutic benefit over existing treatments.
The PDCO granted a deferral for one or more measures contained in the paediatric investigation plan.
Re-discussion
In May 2026, the assessment team presented the revised applicant's proposal, which was reviewed by the PDCO.
Request for supplementary information and modification of proposed PIP (RSI)
In January 2026, the PDCO discussed the application for the paediatric investigation plan and adopted a Request for supplementary information and/or modification of proposed PIP (RSI). The procedure will remain in clock-stop until responses are received from the applicant.
Discussion
In December 2025, the assessment team presented the applicant's proposal, which was reviewed by the PDCO.</t>
  </si>
  <si>
    <t>EMA/PE/0000303524</t>
  </si>
  <si>
    <t>Felzartamab</t>
  </si>
  <si>
    <t>Biogen Netherlands B.V.</t>
  </si>
  <si>
    <t>primary membranous nephropathy</t>
  </si>
  <si>
    <t>Dana Gabriela Marin</t>
  </si>
  <si>
    <t>Opinion
In June 2026, based on the assessment of this application and the additional information provided by the applicant, the PDCO adopted a favourable opinion on the agreement of the paediatric investigation plan for the proposed medicine for the paediatric population from 12 years to less than 18 years of age, in the condition of treatment of primary membranous nephropathy, by consensus.
The PDCO granted a waiver in a subset of children from birth to less than 12 years of age on the grounds of lack of significant therapeutic benefit over existing treatments.
The PDCO granted a deferral for one or more measures contained in the paediatric investigation plan.
Re-discussion
In May 2026, the assessment team presented the applicant's revised proposal, which was reviewed by the PDCO.
Request for supplementary information and modification of proposed PIP (RSI)
In January 2026, the PDCO discussed the application for the paediatric investigation plan and adopted a request for supplementary information and/or modification of proposed PIP (RSI). The procedure will remain in clock-stop until responses are received from the applicant.
Discussion
In December 2025, the assessment team presented the applicant's proposal, which was reviewed by the PDCO.</t>
  </si>
  <si>
    <t>EMA/PE/0000286625</t>
  </si>
  <si>
    <t>Cabotegravir</t>
  </si>
  <si>
    <t>ViiV Healthcare B.V.</t>
  </si>
  <si>
    <t>Francesca Rocchi</t>
  </si>
  <si>
    <t>Opinion
In June 2026, based on the assessment of this application and the additional information provided by the applicant, the PDCO adopted a favourable opinion on the agreement of the paediatric investigation plan for the proposed medicine for the paediatric population from 2 years to less than 18 years of age, in the condition of treatment of HIV type-1 infection, by consensus.
The PDCO granted a waiver in a subset of children from birth to less than 2 years of age on the grounds of lack of significant therapeutic benefit.
Re-discussion
In May 2026, the assessment team presented the applicant's revised proposal, which was reviewed by the PDCO.
Request for supplementary information and modification of proposed PIP (RSI)
In January 2026, the PDCO discussed the application for the paediatric investigation plan and adopted a Request for supplementary information and modification of proposed PIP (RSI). The procedure will remain in clock-stop until responses are received from the applicant.
Discussion
In December 2025, the assessment team presented the applicant's proposal, which was reviewed by the PDCO.</t>
  </si>
  <si>
    <t>EMA/PE/0000314201</t>
  </si>
  <si>
    <t>Wasp venom (Polistes spp.)</t>
  </si>
  <si>
    <t>allergy to paper wasp (Polistes spp.) venom</t>
  </si>
  <si>
    <t>EMA/PE/0000314083</t>
  </si>
  <si>
    <t>Polistes dominula venom</t>
  </si>
  <si>
    <t>allergy to paper wasp (Polistes dominula) venom</t>
  </si>
  <si>
    <t>EMA/PE/0000337314</t>
  </si>
  <si>
    <t>Ecnoglutide</t>
  </si>
  <si>
    <t>EMA/PE/0000341890</t>
  </si>
  <si>
    <t>Dermatophagoides pteronyssinus allergoid, glutaraldehyde-modified, Lepidoglyphus destructor allergoid, glutaraldehyde-modified</t>
  </si>
  <si>
    <t>For List of Questions/Opinion</t>
  </si>
  <si>
    <t>EMA/PE/0000317813</t>
  </si>
  <si>
    <t>Inebilizumab</t>
  </si>
  <si>
    <t>membranous nephropathy (MN)</t>
  </si>
  <si>
    <t>In clock-stop</t>
  </si>
  <si>
    <t>Dimitar Roussinov</t>
  </si>
  <si>
    <t>Request for supplementary information and modification of proposed PIP (RSI)
In June 2026, the PDCO discussed the application for the paediatric investigation plan and adopted a request for supplementary information and modification of proposed PIP (RSI). The procedure will remain in clock-stop until responses are received from the applicant.
Discussion
In May 2026, the assessment team presented the applicant's proposal, which was reviewed by the PDCO.</t>
  </si>
  <si>
    <t>EMA/PE/0000323836</t>
  </si>
  <si>
    <t>Lonapegsomatropin</t>
  </si>
  <si>
    <t>children with short stature or growth failure due to growth hormone sufficient disorders</t>
  </si>
  <si>
    <t>EMA/PE/0000310892</t>
  </si>
  <si>
    <t>Asedebart</t>
  </si>
  <si>
    <t>ACTH-dependent Cushing’s syndrome</t>
  </si>
  <si>
    <t>Request for supplementary information and modification of proposed PIP (RSI)
In June 2026, the PDCO discussed the application for the paediatric investigation plan and adopted a request for supplementary information and modification of proposed PIP (RSI). The procedure will remain in clock-stop until responses are received from the applicant.
Discussion 
In May 2026, the assessment team presented the applicant's proposal, which was reviewed by the PDCO.</t>
  </si>
  <si>
    <t>EMA/PE/0000341199</t>
  </si>
  <si>
    <t>Tirzepatide</t>
  </si>
  <si>
    <t>metabolic dysfunction-associated steatotic liver disease (MASLD) with high risk of progression</t>
  </si>
  <si>
    <t>Hepatobiliary disorders</t>
  </si>
  <si>
    <t>EMA/PE/0000341617</t>
  </si>
  <si>
    <t>Nacubactam</t>
  </si>
  <si>
    <t>Gram-negative bacterial infections</t>
  </si>
  <si>
    <t>EMA/PE/0000332780</t>
  </si>
  <si>
    <t>Dermatophagoides farinae allergoid, glutaraldehyde-modified, Dermatophagoides pteronyssinus allergoid, glutaraldehyde-modified</t>
  </si>
  <si>
    <t>Birgit Ahrens</t>
  </si>
  <si>
    <t>EMA/PE/0000337583</t>
  </si>
  <si>
    <t>Teropavimab</t>
  </si>
  <si>
    <t>EMA/PE/0000335304</t>
  </si>
  <si>
    <t>Imeroprubart</t>
  </si>
  <si>
    <t>Graves' disease</t>
  </si>
  <si>
    <t>EMA/PE/0000337522</t>
  </si>
  <si>
    <t>Olverembatinib</t>
  </si>
  <si>
    <t>malignant neoplasms of the haematopoietic and lymphoid tissue</t>
  </si>
  <si>
    <t>Request for supplementary information and modification of proposed PIP (RSI)
In June 2026, the PDCO discussed the application for the paediatric investigation plan and adopted a request for supplementary information and modification of proposed PIP (RSI). The procedure will remain in clock-stop until responses are received from the applicant.
Discussion
In May 2026, the assessment team presented the applicant's proposal, which was reviewed by the PDCO.</t>
  </si>
  <si>
    <t>EMA/PE/0000335893</t>
  </si>
  <si>
    <t>Rugonersen</t>
  </si>
  <si>
    <t>Tomasz Grybek</t>
  </si>
  <si>
    <t>Request for supplementary information and modification of proposed PIP (RSI)
In June 2026, the PDCO discussed the application for the paediatric investigation plan and adopted a Request for supplementary information and modification of proposed PIP (RSI). The procedure will remain in clock-stop until responses are received from the applicant.
Discussion
In May 2026, the assessment team presented the applicant's proposal, which was reviewed by the PDCO.</t>
  </si>
  <si>
    <t>EMA/PE/0000338381</t>
  </si>
  <si>
    <t>Dactylis glomerata pollen, depigmented polymerised extract, Dermatophagoides pteronyssinus, depigmented/polymerised extract, Festuca elatior pollen, depigmented polymerised extract, Lepidoglyphus destructor, depigmented polymerised extract, Lolium perenne pollen, depigmented polymerised extract, Phleum pratense pollen, depigmented polymerised extract, Poa pratensis pollen, depigmented polymerised extract</t>
  </si>
  <si>
    <t>allergic rhinitis/rhinoconjunctivitis with or without allergic asthma</t>
  </si>
  <si>
    <t>Request for supplementary information and modification of proposed PIP (RSI)
In June 2026, the PDCO discussed the application for the paediatric investigation plan and adopted a request for supplementary information and modification of proposed PIP (RSI). The procedure will remain in clock-stop until responses are received from the applicant.
Discussion
In May 2026, the assessment team presented the applicant's proposal, which was reviewed by the PDCO.</t>
  </si>
  <si>
    <t>EMA/PE/0000341791</t>
  </si>
  <si>
    <t>Dermatophagoides pteronyssinus allergoid, glutaraldehyde-modified</t>
  </si>
  <si>
    <t>EMA/PE/0000290520</t>
  </si>
  <si>
    <t>Benznidazole</t>
  </si>
  <si>
    <t xml:space="preserve">Chagas disease (American trypanosomiasis) caused by Trypanosoma cruzi </t>
  </si>
  <si>
    <t>Re-discussion
In June 2026, the assessment team presented the applicant's revised proposal, which was reviewed by the PDCO.
Request for supplementary information and modification of proposed PIP (RSI)
In November 2025, the PDCO discussed the application for the paediatric investigation plan and adopted a request for supplementary information and modification of proposed PIP (RSI). The procedure will remain in clock-stop until responses are received from the applicant.
Discussion
In October 2025, the assessment team presented the applicant's proposal, which was reviewed by the PDCO.</t>
  </si>
  <si>
    <t>EMA/PE/0000340483</t>
  </si>
  <si>
    <t>Dermatophagoides farinae allergoid, glutaraldehyde-modified, Dermatophagoides pteronyssinus allergoid, glutaraldehyde-modified, Lepidoglyphus destructor, polymerised extract</t>
  </si>
  <si>
    <t>EMA/PE/0000341299</t>
  </si>
  <si>
    <t>allergic rhinitis and conjunctivitis</t>
  </si>
  <si>
    <t>EMA/PE/0000341809</t>
  </si>
  <si>
    <t>Human IgG1 monoclonal antibody against fibroblast growth factor 23</t>
  </si>
  <si>
    <t>X-linked hypophosphataemia (XLH)</t>
  </si>
  <si>
    <t>EMA/PE/0000338128</t>
  </si>
  <si>
    <t>Dermatophagoides farinae, depigmented/polymerised extract</t>
  </si>
  <si>
    <t>EMA/PE/0000338767</t>
  </si>
  <si>
    <t>allergic diseases caused by mites such as rhinitis and rhinoconjunctivitis with/without well-controlled asthma</t>
  </si>
  <si>
    <t>Request for supplementary information and modification of proposed PIP (RSI)
In June 2026, the PDCO discussed the application for the paediatric investigation plan and adopted a Request for supplementary information and modification of proposed PIP (RSI). The procedure will remain in clock-stop until responses are received from the applicant.
Discussion
In May 2026, the assessment team presented the applicant's proposal, which was reviewed by the PDCO.</t>
  </si>
  <si>
    <t>EMA/PE/0000273556</t>
  </si>
  <si>
    <t>Adimanebart</t>
  </si>
  <si>
    <t>congenital myasthenic syndromes</t>
  </si>
  <si>
    <t>EMA/PE/0000332174</t>
  </si>
  <si>
    <t>Autologous T-cells transduced with a lentiviral vector expressing two chimeric antigen receptors against CD19 and CD20</t>
  </si>
  <si>
    <t>mature B-cell neoplasms</t>
  </si>
  <si>
    <t>Karen Van Malderen</t>
  </si>
  <si>
    <t>EMA/PE/0000338113</t>
  </si>
  <si>
    <t>Dactylis glomerata pollen, depigmented polymerised extract, Dermatophagoides pteronyssinus, depigmented/polymerised extract, Festuca elatior pollen, depigmented polymerised extract, Lolium perenne pollen, depigmented polymerised extract, Olea europaea pollen, depigmented polymerised extract, Phleum pratense pollen, depigmented polymerised extract, Poa pratensis pollen, depigmented polymerised extract</t>
  </si>
  <si>
    <t>EMA/PE/0000337689</t>
  </si>
  <si>
    <t>Zinlirvimab</t>
  </si>
  <si>
    <t>EMA/PE/0000341607</t>
  </si>
  <si>
    <t>Elsunersen</t>
  </si>
  <si>
    <t>SCN2A developmental and epileptic encephalopathy</t>
  </si>
  <si>
    <t>EMA/PE/0000341954</t>
  </si>
  <si>
    <t>Allogeneic human neonatal cardiac progenitor cells</t>
  </si>
  <si>
    <t>Duchenne muscular dystrophy associated cardiomyopathy (DMD-CM)</t>
  </si>
  <si>
    <t>EMA/PE/0000182163</t>
  </si>
  <si>
    <t>Dolutegravir, Emtricitabine, Tenofovir alafenamide</t>
  </si>
  <si>
    <t>Re-discussion
In June 2026, the assessment team presented the applicant's revised proposal, which was reviewed by the PDCO.
Request for modification
The Paediatric Committee discussed the application for an initial paediatric investigation plan and adopted a Request for Modification. The procedure will remain in clock-stop until responses are received from the applicant.
Discussion
The PDCO Rapporteur presented the applicant's proposal, which was discussed by the Peer Reviewer and the Committee.</t>
  </si>
  <si>
    <t>EMA/PE/0000337927</t>
  </si>
  <si>
    <t>Blomia tropicalis, depigmented polymerised extract, Dermatophagoides pteronyssinus, depigmented/polymerised extract</t>
  </si>
  <si>
    <t>EMA/PE/0000338112</t>
  </si>
  <si>
    <t>Blomia tropicalis, depigmented polymerised extract, Dermatophagoides farinae, depigmented/polymerised extract, Dermatophagoides pteronyssinus, depigmented/polymerised extract</t>
  </si>
  <si>
    <t>EMA/PE/0000338129</t>
  </si>
  <si>
    <t>Dactylis glomerata pollen, depigmented polymerised extract, Dermatophagoides pteronyssinus, depigmented/polymerised extract, Festuca elatior pollen, depigmented polymerised extract, Lolium perenne pollen, depigmented polymerised extract, Phleum pratense pollen, depigmented polymerised extract, Poa pratensis pollen, depigmented polymerised extract</t>
  </si>
  <si>
    <t>EMA/PE/0000324542</t>
  </si>
  <si>
    <t>2-(((2S,4S)-4-((2-((2,4-Difluorophenoxy)methyl)pyrimidin-4-yl)oxy)-2-methylpiperidin-1-yl)methyl)-1-(((S)-oxetan-2-yl)methyl)-1H-benzo[d]imidazole-6-carboxylic acid</t>
  </si>
  <si>
    <t>Roche Registration GmbH</t>
  </si>
  <si>
    <t>Request for supplementary information and modification of proposed PIP (RSI)
In June 2026, the PDCO discussed the application for the paediatric investigation plan and adopted a request for supplementary information and/or modification of proposed PIP (RSI). The procedure will remain in clock-stop until responses are received from the applicant.
Discussion
In May 2026, the assessment team presented the applicant's proposal, which was reviewed by the PDCO.</t>
  </si>
  <si>
    <t>EMA/PE/0000340714</t>
  </si>
  <si>
    <t>Dibutepinephrine hydrochloride</t>
  </si>
  <si>
    <t>type I allergic reactions (emergency), including anaphylaxis in patients 4 years of age or older, weighing 15 kg and above</t>
  </si>
  <si>
    <t>Siri Wang</t>
  </si>
  <si>
    <t>EMA/PE/0000342327</t>
  </si>
  <si>
    <t>Dermatophagoides farinae, polymerised extract, Dermatophagoides pteronyssinus, polymerised extract</t>
  </si>
  <si>
    <t>EMA/PE/0000328195</t>
  </si>
  <si>
    <t>H2N-His-Aib-Gln-Gly-Thr-Phe-Thr-Ser-Asp-Val-Ser-Lys-alfa-Me-Phe-Leu-Asp-ThrLys(AEEAc-AEEAc-gamma-Glu-17-carboxyheptadecanoyl)-Arg-Ala-Arg-Asp-Phe-Val-Gln-TrpLeu-Leu-Glu-Aib-Gly-OH</t>
  </si>
  <si>
    <t>AstraZeneca AB</t>
  </si>
  <si>
    <t>EMA/PE/0000338380</t>
  </si>
  <si>
    <t>Alternaria alternata, depigmented polymerised extract, Dermatophagoides pteronyssinus, depigmented/polymerised extract</t>
  </si>
  <si>
    <t>EMA/PE/0000257782</t>
  </si>
  <si>
    <t>Adeno-associated viral vector serotype 8 containing the human MD1 gene</t>
  </si>
  <si>
    <t>Duchenne muscular dystrophy</t>
  </si>
  <si>
    <t>Re-discussion
In June 2026, the assessment team presented the applicant's revised proposal, which was reviewed by the PDCO.
Request for modification
In July 2025, the PDCO discussed the application for the paediatric investigation plan and adopted a Request for modification. The procedure will remain in clock-stop until responses are received from the applicant.
Discussion
In June 2025, the assessment team presented the applicant's proposal, which was reviewed by the PDCO.</t>
  </si>
  <si>
    <t>EMA/PE/0000278052</t>
  </si>
  <si>
    <t>Bocunebart</t>
  </si>
  <si>
    <t>migraine headaches</t>
  </si>
  <si>
    <t>Johanna Wernsperger</t>
  </si>
  <si>
    <t>Re-discussion 
In June 2026, the assessment team presented the applicant's revised proposal, which was reviewed by the PDCO.
Request for supplementary information and modification of proposed PIP (RSI)
In January 2026, the PDCO discussed the application for the paediatric investigation plan and adopted a request for supplementary information and modification of proposed PIP (RSI). The procedure will remain in clock-stop until responses are received from the applicant.
Discussion
In December 2025, the assessment team presented the applicant's proposal, which was reviewed by the PDCO.</t>
  </si>
  <si>
    <t>EMA/PE/0000336251</t>
  </si>
  <si>
    <t>Solrikitug</t>
  </si>
  <si>
    <t>EMA/PE/0000332400</t>
  </si>
  <si>
    <t>Obecabtagene autoleucel</t>
  </si>
  <si>
    <t>systemic lupus erythematosus with active, refractory lupus nephritis</t>
  </si>
  <si>
    <t>Sara Galluzzo</t>
  </si>
  <si>
    <t>EMA/PE/0000338529</t>
  </si>
  <si>
    <t>Ianalumab</t>
  </si>
  <si>
    <t>Novartis Europharm Limited</t>
  </si>
  <si>
    <t>systemic sclerosis</t>
  </si>
  <si>
    <t>Victoria Romero Pazos</t>
  </si>
  <si>
    <t>Discussion 
In June 2026, the assessment team presented the applicant's proposal, which was reviewed by the PDCO.</t>
  </si>
  <si>
    <t>EMA/PE/0000340237</t>
  </si>
  <si>
    <t>Bordetella pertussis, pertussis toxin and tracheal cytotoxin modified, dermonecrotic toxin deleted, live</t>
  </si>
  <si>
    <t>Bordetella pertussis</t>
  </si>
  <si>
    <t>EMA/PE/0000337129</t>
  </si>
  <si>
    <t>generalised myasthenia gravis</t>
  </si>
  <si>
    <t>Anette Solli Karlsen</t>
  </si>
  <si>
    <t>EMA/PE/0000338379</t>
  </si>
  <si>
    <t>Cupressus arizonica pollen, depigmented polymerised extract, Dermatophagoides pteronyssinus, depigmented/polymerised extract</t>
  </si>
  <si>
    <t>EMA/PE/0000340106</t>
  </si>
  <si>
    <t>Iptacopan hydrochloride</t>
  </si>
  <si>
    <t>atypical haemolytic uraemic syndrome (aHUS)</t>
  </si>
  <si>
    <t>EMA/PE/0000342296</t>
  </si>
  <si>
    <t>Listeria monocytogenes (live, attenuated) encoding human epidermal growth factor receptor 2 fused to a truncated form of listeriolysin O</t>
  </si>
  <si>
    <t>osteosarcoma</t>
  </si>
  <si>
    <t>EMA/PE/0000342364</t>
  </si>
  <si>
    <t>Dermatophagoides farinae allergoid, mannan-conjugated, polymerised, Dermatophagoides pteronyssinus allergoid, mannan-conjugated, polymerised</t>
  </si>
  <si>
    <t>Discussion
In June 2026, the assessment team presented the revised applicant's proposal, which was reviewed by the PDCO.</t>
  </si>
  <si>
    <t>EMA/PE/0000332179</t>
  </si>
  <si>
    <t>metabolic dysfunction-associated steatohepatitis (MASH)</t>
  </si>
  <si>
    <t>EMA/PE/0000255659</t>
  </si>
  <si>
    <t>RNA, (Am-sp-Um-Cm-Am-Am-Cm-Um-(2'-deoxy-2'-fluoro)C-(2'-deoxy-2'-fluoro)A-(2'-deoxy-2'-fluoro)C-(2'-deoxy-2'-fluoro)C-Um-Gm-Um-Am-Am-Um-Am-Am-Am-Gm-Cm-Am-Gm-Cm-Cm-Gm-[2'-O-[[2-[2-[[5-[[2-(acetylamino)-2-deoxy-beta-D-galactopyranosyl]oxy]-1-oxopentyl]amino]ethoxy]ethoxy]methyl]]A-[2'-O-[[2-[2-[[5-[[2-(acetylamino)-2-deoxy-beta-D-galactopyranosyl]oxy]-1-oxopentyl]amino]ethoxy]ethoxy]methyl]]A-[2'-O-[[2-[2-[[5-[[2-(acetylamino)-2-deoxy-beta-D-galactopyranosyl]oxy]-1-oxopentyl]amino]ethoxy]ethoxy]methyl]]A-Gm-Gm-Cm-Um-Gm-Cm), complex with RNA ([4'-de(hydroxymethyl)-4'-[(hydroxymethoxyphosphinyl)methoxy]]Um-sp-(2'-deoxy-2'-fluoro)U-sp-(2'-deoxy-2'-fluoro)U-(2'-deoxy-2'-fluoro)A-(2'-deoxy-2'-fluoro)U-Um-(2'-deoxy-2'-fluoro)A-Cm-Am-(2'-deoxy-2'-fluoro)G-Gm-Um-Gm-(2'-deoxy-2'-fluoro)A-Gm-Um-Um-Gm-Am-Um-sp-Gm-sp-Gm)</t>
  </si>
  <si>
    <t>antibody-mediated rejection (AMR) in kidney transplant recipients</t>
  </si>
  <si>
    <t>Re-discussion
In June 2026, the assessment team presented the applicant's revised proposal, which was reviewed by the PDCO.
Request for supplementary information and modification of proposed PIP (RSI)
In January 2026, the PDCO discussed the application for the paediatric investigation plan and adopted a request for supplementary information and/or modification of proposed PIP (RSI). The procedure will remain in clock-stop until responses are received from the applicant.
Discussion
In December 2025, the assessment team presented the applicant's proposal, which was reviewed by the PDCO.</t>
  </si>
  <si>
    <t>EMA/PE/0000297365</t>
  </si>
  <si>
    <t>Myotropic adeno associated virus 3.8 containing the human MTM1 gene</t>
  </si>
  <si>
    <t>X-linked myotubular myopathy (XLMTM)</t>
  </si>
  <si>
    <t>Re-discussion
In June 2026, the assessment team presented the applicant's revised proposal, which was reviewed by the PDCO.
Request for supplementary information and modification of proposed PIP (RSI)
In January 2026, the PDCO discussed the application for the paediatric investigation plan and adopted a Request for supplementary information and modification of proposed PIP (RSI). The procedure will remain in clock-stop until responses are received from the applicant.
Discussion
In December 2025, the assessment team presented the applicant's proposal, which was reviewed by the PDCO.</t>
  </si>
  <si>
    <t>EMA/PE/0000302383</t>
  </si>
  <si>
    <t>2-((3S,6S,12aS)-9-Chloro-6-isobutyl-1,4-dioxo-1,2,3,4,6,7,12,12a-octahydropyrazino[1',2':1,6]pyrido[3,4-b]indol-3-yl)-N,N-dimethylacetamide</t>
  </si>
  <si>
    <t>erythropoietic protoporphyria (EPP) and X-linked protoporphyria (XLP)</t>
  </si>
  <si>
    <t>Stefan Grosek</t>
  </si>
  <si>
    <t>EMA/PE/0000252884</t>
  </si>
  <si>
    <t>spinal muscular atrophy</t>
  </si>
  <si>
    <t>Re-discussion
In June 2026, the assessment team presented the applicant's revised proposal, which was reviewed by the PDCO.
Request for Modification
In July 2025, the PDCO discussed the application for the paediatric investigation plan and adopted a Request for modification. The procedure will remain in clock-stop until responses are received from the applicant.
Discussion
In June 2025, the assessment team presented the applicant's proposal, which was reviewed by the PDCO.</t>
  </si>
  <si>
    <t>Modification of Paediatric Investigation Plan</t>
  </si>
  <si>
    <t>EMA/PE/0000333468</t>
  </si>
  <si>
    <t>Cagrilintide, Semaglutide</t>
  </si>
  <si>
    <t>EMA/PE/0000338412</t>
  </si>
  <si>
    <t>Ex-vivo-expanded autologous human keratinocytes containing epidermal stem cells transduced with a LAMB3-encoding retroviral vector</t>
  </si>
  <si>
    <t>Holostem S.R.L.</t>
  </si>
  <si>
    <t>epidermolysis bullosa</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(P/0375/2022) of 9 September 2022 by consensus.
The new PDCO opinion on the modified agreed PIP supersedes the previous PDCO opinion.
Discussion
In May 2026, the assessment team presented the applicant's proposal, which was reviewed by the PDCO.</t>
  </si>
  <si>
    <t>EMA/PE/0000337909</t>
  </si>
  <si>
    <t>Modified allergen extract of grass pollen (ROXOID Gräser)</t>
  </si>
  <si>
    <t>ROXALL Medizin GmbH</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(P/325/2010) of 22 December 2010 by consensus.
The new PDCO opinion on the modified agreed PIP supersedes the previous PDCO opinion.
Discussion
In May 2026, the assessment team presented the applicant's proposal, which was reviewed by the PDCO.</t>
  </si>
  <si>
    <t>EMA/PE/0000334447</t>
  </si>
  <si>
    <t>Remibrutinib</t>
  </si>
  <si>
    <t>multiple sclerosis</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(EMA/PE/0000246973) of 8 August 2025 by consensus.
The new PDCO opinion on the modified agreed PIP supersedes the previous PDCO opinion.
Discussion
In May 2026, the assessment team presented the applicant's proposal, which was reviewed by the PDCO.</t>
  </si>
  <si>
    <t>EMA/PE/0000333566</t>
  </si>
  <si>
    <t>Withdrawal
The PDCO noted the withdrawal of the modification of paediatric investigation plan.
Discussion 
In May 2026, the assessment team presented the applicant's proposal, which was reviewed by the PDCO.</t>
  </si>
  <si>
    <t>EMA/PE/0000337194</t>
  </si>
  <si>
    <t>Posaconazole</t>
  </si>
  <si>
    <t>Merck Sharp &amp; Dohme B.V.</t>
  </si>
  <si>
    <t>invasive fungal infections, treatment of invasive fungal infections</t>
  </si>
  <si>
    <t>Withdrawal Requested</t>
  </si>
  <si>
    <t>Withdrawal
The PDCO noted the withdrawal of the modification of an agreed paediatric investigation plan.
Discussion
In May 2026, the assessment team presented the applicant's proposal, which was reviewed by the PDCO.</t>
  </si>
  <si>
    <t>EMA/PE/0000335387</t>
  </si>
  <si>
    <t>Modified messenger ribonucleic acid encoding human propionyl-coenzyme A carboxylase alpha and beta subunits encapsulated into lipid nanoparticles</t>
  </si>
  <si>
    <t>Moderna Biotech Spain S.L.</t>
  </si>
  <si>
    <t>propionic acidaemia</t>
  </si>
  <si>
    <t>Adrienn Horváth</t>
  </si>
  <si>
    <t>Opinion 
In June 2026, based on the review of the rationale submitted by the applicant for modifying the agreed paediatric investigation plan, the PDCO considered that some proposed changes could be accepted. 
The PDCO, therefore, adopted a favourable opinion on the modification of the agreed PIP as set out in the latest EMA Decision (P/0521/2023) of 29 December 2023 by consensus.
The new PDCO opinion on the modified agreed PIP supersedes the previous PDCO opinion.
Discussion
In May 2026, the assessment team presented the applicant's proposal, which was reviewed by the PDCO.</t>
  </si>
  <si>
    <t>EMA/PE/0000337936</t>
  </si>
  <si>
    <t>Modified allergen extract of grass and rye pollen (ROXOID Gräser/Roggen)</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(P/324/2010) of 22 December 2010 by consensus.
Discussion
In May 2026, the assessment team presented the applicant's proposal, which was reviewed by the PDCO.</t>
  </si>
  <si>
    <t>EMA/PE/0000336327</t>
  </si>
  <si>
    <t>Nirmatrelvir, Ritonavir</t>
  </si>
  <si>
    <t>Pfizer Europe MA EEIG</t>
  </si>
  <si>
    <t>coronavirus disease 2019 (COVID-19)</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(EMA/PE/0000225184) of 6 December 2024 by consensus.
The new PDCO opinion on the modified agreed PIP supersedes the previous PDCO opinion.
Discussion
In May 2026, the assessment team presented the applicant's proposal, which was reviewed by the PDCO.</t>
  </si>
  <si>
    <t>EMA/PE/0000338120</t>
  </si>
  <si>
    <t>Bilayer engineered collagen hydrogel containing living autologous keratinocytes and fibroblasts</t>
  </si>
  <si>
    <t>Yes Pharmaceutical Development Services GmbH</t>
  </si>
  <si>
    <t>burns</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(EMA/PE/0000295717) of 30 January 2026 by consensus.
The new PDCO opinion on the modified agreed PIP supersedes the previous PDCO opinion.
Discussion
In May 2026, the assessment team presented the applicant's proposal, which was reviewed by the PDCO.</t>
  </si>
  <si>
    <t>EMA/PE/0000337733</t>
  </si>
  <si>
    <t>chronic spontaneous urticaria</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(P/0453/2023) of 13 November 2023 by consensus.
The new PDCO opinion on the modified agreed PIP supersedes the previous PDCO opinion.
Discussion
In May 2026, the assessment team presented the applicant's proposal, which was reviewed by the PDCO.</t>
  </si>
  <si>
    <t>For adoption/Oral explanation</t>
  </si>
  <si>
    <t>EMA/PE/0000337189</t>
  </si>
  <si>
    <t>Vamikibart</t>
  </si>
  <si>
    <t>uveitic macular oedema</t>
  </si>
  <si>
    <t>Eye disorders</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(EMA/PE/0000265600) of 10 September 2025 by consensus.
The new PDCO opinion on the modified agreed PIP supersedes the previous PDCO opinion.
Discussion 
In May 2026, the assessment team presented the applicant's proposal, which was reviewed by the PDCO.</t>
  </si>
  <si>
    <t>EMA/PE/0000338643</t>
  </si>
  <si>
    <t>Eneboparatide</t>
  </si>
  <si>
    <t>Amolyt Pharma</t>
  </si>
  <si>
    <t>hypoparathyroidism</t>
  </si>
  <si>
    <t>EMA/PE/0000335662</t>
  </si>
  <si>
    <t>Frexalimab</t>
  </si>
  <si>
    <t>type 1 diabetes mellitus</t>
  </si>
  <si>
    <t>Opinion
In June 2026, based on the review of the rationale submitted by the applicant for modifying the agreed paediatric investigation plan, the PDCO considered that some proposed changes could be accepted. 
The PDCO, therefore, adopted a favourable opinion on the modification of the agreed PIP as set out in the latest EMA Decision (EMA/PE/0000304857) of 7 April 2026 by consensus.
The new PDCO opinion on the modified agreed PIP supersedes the previous PDCO opinion.
Discussion
In May 2026, the assessment team presented the applicant's proposal, which was reviewed by the PDCO.</t>
  </si>
  <si>
    <t>EMA/PE/0000322533</t>
  </si>
  <si>
    <t>Autologous CD34+ cells transduced with lentiviral vector encoding the human beta-globin gene</t>
  </si>
  <si>
    <t>Fondazione Telethon Ets</t>
  </si>
  <si>
    <t>beta-thalassaemia</t>
  </si>
  <si>
    <t>EMA/PE/0000338234</t>
  </si>
  <si>
    <t>Erenumab</t>
  </si>
  <si>
    <t>Opinion
In June 2026, based on the review of the rationale submitted by the applicant for modifying the agreed paediatric investigation plan, the PDCO considered that the proposed changes could be accepted. 
The PDCO adopted a favourable opinion on the modification of the agreed PIP as set out in the latest EMA Decision (EMA/PE/0000273584) issued on 31 October 2025 by consensus.
The new PDCO opinion on the modified agreed PIP supersedes the previous PDCO opinion.
Discussion
In May 2026, the assessment team presented the applicant's proposal, which was reviewed by the PDCO.</t>
  </si>
  <si>
    <t>EMA/PE/0000337681</t>
  </si>
  <si>
    <t>Modified allergen extract of grass and rye pollen (CLUSTOID Gräser/Roggen)</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(P/314/2010) of 22 December 2010 by consensus.
Discussion
In May 2026, the assessment team presented the applicant's proposal, which was reviewed by the PDCO.</t>
  </si>
  <si>
    <t>EMA/PE/0000338100</t>
  </si>
  <si>
    <t>Seralutinib</t>
  </si>
  <si>
    <t>Chiesi Farmaceutici S.p.A.</t>
  </si>
  <si>
    <t>pulmonary arterial hypertension</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(EMA/PE/0000287916) of 17 April 2026 by consensus.
The new PDCO opinion on the modified agreed PIP supersedes the previous PDCO opinion.
Discussion
In May 2026, the assessment team presented the applicant's proposal, which was reviewed by the PDCO.</t>
  </si>
  <si>
    <t>EMA/PE/0000338759</t>
  </si>
  <si>
    <t>Doravirine, Islatravir</t>
  </si>
  <si>
    <t>Opinion
In June 2026, based on the review of the rationale submitted by the applicant for modifying the agreed paediatric investigation plan, the PDCO considered that some proposed changes could be accepted. 
The PDCO, therefore, adopted a favourable opinion on the modification of the agreed PIP as set out in the latest EMA Decision (P/0268/2024) of 17 July 2024 by consensus.
The new PDCO opinion on the modified agreed PIP supersedes the previous PDCO opinion.
Discussion
In May 2026, the assessment team presented the applicant's proposal, which was reviewed by the PDCO.</t>
  </si>
  <si>
    <t>EMA/PE/0000337725</t>
  </si>
  <si>
    <t>Doruxapapogene ralaplasmid</t>
  </si>
  <si>
    <t>Inovio Pharmaceuticals Inc.</t>
  </si>
  <si>
    <t>recurrent respiratory papillomatosis</t>
  </si>
  <si>
    <t>Opinion
In June 2026, based on the review of the rationale submitted by the applicant for modifying the agreed paediatric investigation plan, the PDCO considered that some proposed changes could be accepted.
The PDCO noted the plans for progressing in study advancement and the proposal to initiate part 1 of Study 1 by December 2027.
The PDCO, therefore, adopted a favourable opinion on the modification of the agreed PIP as set out in the latest EMA Decision (P/0391/2024) of 6 December 2024 by consensus.
The new PDCO opinion on the modified agreed PIP supersedes the previous PDCO opinion.
Discussion
In May 2026, the assessment team presented the applicant's proposal, which was reviewed by the PDCO.</t>
  </si>
  <si>
    <t>EMA/PE/0000337601</t>
  </si>
  <si>
    <t>Modified allergen extract of pollen from Phleum pratense (CLUSTOID Wiesenlieschgras)</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(P/317/2010) of 22 December 2010 by consensus.
Discussion
In May 2026, the assessment team presented the applicant's proposal, which was reviewed by the PDCO.</t>
  </si>
  <si>
    <t>EMA/PE/0000335178</t>
  </si>
  <si>
    <t>Cagrilintide</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(EMA/PE/0000226188) of 5 December 2025 by consensus.
The new PDCO opinion on the modified agreed PIP supersedes the previous PDCO opinion.
Discussion
In May 2026, the assessment team presented the applicant's proposal, which was reviewed by the PDCO.</t>
  </si>
  <si>
    <t>EMA/PE/0000337626</t>
  </si>
  <si>
    <t>Modified allergen extract of grass pollen (CLUSTOID Gräser)</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(P/315/2010) of 22 December 2010 by consensus.
Discussion
In May 2026, the assessment team presented the applicant's proposal, which was reviewed by the PDCO.</t>
  </si>
  <si>
    <t>EMA/PE/0000337700</t>
  </si>
  <si>
    <t>Modified allergen extract of pollen from Phleum pratense (ROXOID Wiesenlieschgras)</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(P/327/2010) of 22 December 2010 by consensus.
Discussion
In May 2026, the assessment team presented the applicant's proposal, which was reviewed by the PDCO.</t>
  </si>
  <si>
    <t>EMA/PE/0000338563</t>
  </si>
  <si>
    <t>Omaveloxolone</t>
  </si>
  <si>
    <t>Friedreich's ataxia</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(EMA/PE/0000302591) of 20 March 2026 by consensus.
The new PDCO opinion on the modified agreed PIP supersedes the previous PDCO opinion.
Discussion 
In May 2026, the assessment team presented the applicant's proposal, which was reviewed by the PDCO.</t>
  </si>
  <si>
    <t>EMA/PE/0000337655</t>
  </si>
  <si>
    <t>Baricitinib</t>
  </si>
  <si>
    <t>chronic idiopathic arthritis (including rheumatoid arthritis, ankylosing spondylarthritis, psoriatic arthritis and juvenile idiopathic arthritis)</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(P/0117/2024) of 12 April 2024 by consensus.
The new PDCO opinion on the modified agreed PIP supersedes the previous PDCO opinion.
Discussion
In May 2026, the assessment team presented the applicant's proposal, which was reviewed by the PDCO.</t>
  </si>
  <si>
    <t>EMA/PE/0000337239</t>
  </si>
  <si>
    <t>Clevidipine</t>
  </si>
  <si>
    <t>hypertensive disease</t>
  </si>
  <si>
    <t>Vascular disorders</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(EMA/PE/0000232890) of 21 March 2025 by consensus.
The new PDCO opinion on the modified agreed PIP supersedes the previous PDCO opinion.
Discussion
In May 2026, the assessment team presented the applicant's proposal, which was reviewed by the PDCO.</t>
  </si>
  <si>
    <t>EMA/PE/0000326283</t>
  </si>
  <si>
    <t>Pabinafusp alfa</t>
  </si>
  <si>
    <t>JCR Europe B.V.</t>
  </si>
  <si>
    <t>EMA/PE/0000342140</t>
  </si>
  <si>
    <t>Glycopyrronium bromide, Indacaterol acetate, Mometasone furoate</t>
  </si>
  <si>
    <t>EMA/PE/0000341015</t>
  </si>
  <si>
    <t>Doravirine</t>
  </si>
  <si>
    <t>EMA/PE/0000337515</t>
  </si>
  <si>
    <t>Anifrolumab</t>
  </si>
  <si>
    <t>systemic lupus erythematosus</t>
  </si>
  <si>
    <t>EMA/PE/0000333899</t>
  </si>
  <si>
    <t>2'-O-(2-methoxyethyl)-D-ribose antisense oligonucleotide targeting glial fibrillary acidic protein messenger ribonucleic acid</t>
  </si>
  <si>
    <t>Ionis Pharmaceuticals Inc.</t>
  </si>
  <si>
    <t>Alexander disease</t>
  </si>
  <si>
    <t>EMA/PE/0000338444</t>
  </si>
  <si>
    <t>Sibeprenlimab</t>
  </si>
  <si>
    <t>Otsuka Pharmaceutical Netherlands B.V.</t>
  </si>
  <si>
    <t>EMA/PE/0000337946</t>
  </si>
  <si>
    <t>Cariprazine hydrochloride</t>
  </si>
  <si>
    <t>Gedeon Richter Plc.</t>
  </si>
  <si>
    <t>schizophrenia</t>
  </si>
  <si>
    <t>Psychiatric disorders</t>
  </si>
  <si>
    <t>EMA/PE/0000340708</t>
  </si>
  <si>
    <t>Asundexian</t>
  </si>
  <si>
    <t>Bayer AG</t>
  </si>
  <si>
    <t>arterial thromboembolism</t>
  </si>
  <si>
    <t>EMA/PE/0000338326</t>
  </si>
  <si>
    <t>Naldemedine tosilate</t>
  </si>
  <si>
    <t>Shionogi B.V.</t>
  </si>
  <si>
    <t>opioid-induced constipation</t>
  </si>
  <si>
    <t>EMA/PE/0000342322</t>
  </si>
  <si>
    <t>Navepegritide</t>
  </si>
  <si>
    <t>Ascendis Pharma Growth Disorders A/S</t>
  </si>
  <si>
    <t>achondroplasia</t>
  </si>
  <si>
    <t>EMA/PE/0000342411</t>
  </si>
  <si>
    <t>Terbinafine hydrochloride</t>
  </si>
  <si>
    <t>Moberg Pharma AB (publ)</t>
  </si>
  <si>
    <t>onychomycosis</t>
  </si>
  <si>
    <t>EMA/PE/0000341653</t>
  </si>
  <si>
    <t>Resmetirom</t>
  </si>
  <si>
    <t>Madrigal Pharmaceuticals EU Limited</t>
  </si>
  <si>
    <t>non-alcoholic steatohepatitis</t>
  </si>
  <si>
    <t>EMA/PE/0000340242</t>
  </si>
  <si>
    <t>Allogeneic cultured postnatal thymus-derived tissue</t>
  </si>
  <si>
    <t>Scendea (NL) B.V.</t>
  </si>
  <si>
    <t>congenital athymia</t>
  </si>
  <si>
    <t>EMA/PE/0000341984</t>
  </si>
  <si>
    <t>Nipocalimab</t>
  </si>
  <si>
    <t>autoimmune haemolytic anaemia</t>
  </si>
  <si>
    <t>EMA/PE/0000335670</t>
  </si>
  <si>
    <t>Sonrotoclax</t>
  </si>
  <si>
    <t>Beone Medicines Ireland Limited</t>
  </si>
  <si>
    <t>EMA/PE/0000342293</t>
  </si>
  <si>
    <t>Mexiletine hydrochloride</t>
  </si>
  <si>
    <t>Lupin Europe GmbH</t>
  </si>
  <si>
    <t>EMA/PE/0000341229</t>
  </si>
  <si>
    <t>Abrocitinib</t>
  </si>
  <si>
    <t>EMA/PE/0000339715</t>
  </si>
  <si>
    <t>Plozasiran</t>
  </si>
  <si>
    <t>Arrowhead Pharmaceuticals Inc.</t>
  </si>
  <si>
    <t>hypertriglyceridaemia</t>
  </si>
  <si>
    <t>EMA/PE/0000340975</t>
  </si>
  <si>
    <t>Doravirine, Lamivudine, Tenofovir disoproxil fumarate</t>
  </si>
  <si>
    <t>EMA/PE/0000334157</t>
  </si>
  <si>
    <t>Nemolizumab</t>
  </si>
  <si>
    <t>Galderma International</t>
  </si>
  <si>
    <t>EMA/PE/0000335393</t>
  </si>
  <si>
    <t>Respiratory Syncytial Virus (RSV) PreF3 recombinant Fusion protein/AS01 (RSVPreF3 OA)</t>
  </si>
  <si>
    <t>GlaxoSmithKline Biologicals</t>
  </si>
  <si>
    <t>lower respiratory tract disease caused by respiratory syncytial virus</t>
  </si>
  <si>
    <t>EMA/PE/0000338492</t>
  </si>
  <si>
    <t>Emicizumab</t>
  </si>
  <si>
    <t>von Willebrand disease</t>
  </si>
  <si>
    <t>EMA/PE/0000342382</t>
  </si>
  <si>
    <t>Pritelivir</t>
  </si>
  <si>
    <t>AiCuris Anti-infective Cures AG</t>
  </si>
  <si>
    <t xml:space="preserve"> herpes simplex virus disease</t>
  </si>
  <si>
    <t>Discussion
In June 2026, the assessment team presented the applicant’s proposal, which was reviewed by the PDCO.</t>
  </si>
  <si>
    <t>Product Specific Waiver</t>
  </si>
  <si>
    <t>EMA/PE/0000279128</t>
  </si>
  <si>
    <t>Gocatamig</t>
  </si>
  <si>
    <t>neuroendocrine carcinoma (excluding neuroblastoma)</t>
  </si>
  <si>
    <t>Opinion
In June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neuroendocrine carcinoma (excluding neuroblastoma) on the grounds that the specific medicinal product does not represent a significant therapeutic benefit as clinical studies are not feasible.   
The PDCO emphasises that the granting of a waiver for the condition mentioned above should not prevent the applicant from considering a development in the paediatric population in indications where there is a paediatric need. The PDCO identified treatment of neuroblastoma as an unmet need. In principle according to the Paediatric Regulation, incentives for the development for use in the paediatric population are available even if a waiver has been granted in another condition.
Discussion 
In May 2026, the assessment team presented the applicant's proposal, which was reviewed by the PDCO.</t>
  </si>
  <si>
    <t>EMA/PE/0000335529</t>
  </si>
  <si>
    <t>Telisotuzumab adizutecan</t>
  </si>
  <si>
    <t>head and neck epithelial malignant neoplasms</t>
  </si>
  <si>
    <t>Cinzia Ciceroni</t>
  </si>
  <si>
    <t>Opinion 
In June 2026, based on the assessment of this application, the PDCO agreed with the applicant's request for a waiver. 
The PDCO recommended granting a waiver for the proposed medicine for all subsets of the paediatric population (from birth to less than 18 years of age) for the condition of treatment of head and neck epithelial malignant neoplasms on the grounds of lack of significant therapeutic benefit as studies are not feasible.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
Discussion 
In May 2026, the assessment team presented the applicant's proposal, which was reviewed by the PDCO.</t>
  </si>
  <si>
    <t>EMA/PE/0000337682</t>
  </si>
  <si>
    <t>Tersolisib hemihydrate</t>
  </si>
  <si>
    <t>breast cancer</t>
  </si>
  <si>
    <t>Opinion
In June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breast cancer on the grounds that the disease for which this specific medicinal product is intended does not occur in the paediatric population.
The applicant agreed to extend the waiver to all pharmaceutical forms and all routes of administration.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
Discussion
In May 2026, the assessment team presented the applicant's proposal, which was reviewed by the PDCO.</t>
  </si>
  <si>
    <t>EMA/PE/0000314999</t>
  </si>
  <si>
    <t>Dostarlimab</t>
  </si>
  <si>
    <t>endometrial cancer</t>
  </si>
  <si>
    <t>Opinion 
In June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endometrial cancer on the grounds that the disease or condition for which the specific medicinal product is intended does not occur in the specified paediatric subsets.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
Discussion
In May 2026, the assessment team presented the applicant's proposal, which was reviewed by the PDCO.</t>
  </si>
  <si>
    <t>EMA/PE/0000338511</t>
  </si>
  <si>
    <t>Atorvastatin, Ezetimibe</t>
  </si>
  <si>
    <t>Egis Pharmaceuticals Plc.</t>
  </si>
  <si>
    <t>cardiovascular events</t>
  </si>
  <si>
    <t>Opinion
In June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prevention of cardiovascular events on the grounds that the specific medicinal product does not represent a significant therapeutic benefit over existing treatments.
Discussion
In May 2026, the assessment team presented the applicant's proposal, which was reviewed by the PDCO.</t>
  </si>
  <si>
    <t>EMA/PE/0000337120</t>
  </si>
  <si>
    <t>Mebufotenin benzoate</t>
  </si>
  <si>
    <t>major depressive disorder</t>
  </si>
  <si>
    <t>Withdrawal 
The PDCO noted the withdrawal of the product-specific waiver.
Discussion
In May 2026, the assessment team presented the applicant's proposal, which was reviewed by the PDCO.</t>
  </si>
  <si>
    <t>EMA/PE/0000337751</t>
  </si>
  <si>
    <t>Atorvastatin, Empagliflozin</t>
  </si>
  <si>
    <t>chronic kidney disease</t>
  </si>
  <si>
    <t>EMA/PE/0000337137</t>
  </si>
  <si>
    <t>Tulmimetostat</t>
  </si>
  <si>
    <t>prostate malignant neoplasm</t>
  </si>
  <si>
    <t>Celine Chu</t>
  </si>
  <si>
    <t>Opinion
In June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prostate malignant neoplasm on the grounds that the disease or conditions for which the specified medicinal product is intended does not occur in the specified paediatric subset(s). 
The PDCO emphasises that the granting of a waiver for the condition mentioned above should not prevent the applicant from considering a development in the paediatric population in indications where there is a paediatric need. The PDCO identified prostate malignant neoplasm as an unmet need. In principle according to the Paediatric Regulation, incentives for the development for use in the paediatric population are available even if a waiver has been granted in another condition.
Discussion
In May 2026, the assessment team presented the applicant's proposal, which was reviewed by the PDCO.</t>
  </si>
  <si>
    <t>EMA/PE/0000337754</t>
  </si>
  <si>
    <t>heart failure</t>
  </si>
  <si>
    <t>Cardiac disorders</t>
  </si>
  <si>
    <t>Theodoros Karampinas</t>
  </si>
  <si>
    <t>Opinion
In June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heart failure on the grounds that the specific medicinal product does not represent a significant therapeutic benefit over existing treatments.
The PDCO emphasises that the granting of a waiver for the condition mentioned above should not prevent the applicant from considering a development in the paediatric population in indications where there is a paediatric need. The PDCO identified treatment of heart failure as an unmet need. In principle according to the Paediatric Regulation, incentives for the development for use in the paediatric population are available even if a waiver has been granted in another condition.
Discussion
In May 2026, the assessment team presented the applicant's proposal, which was reviewed by the PDCO.</t>
  </si>
  <si>
    <t>EMA/PE/0000334390</t>
  </si>
  <si>
    <t>Orion Corporation</t>
  </si>
  <si>
    <t>epithelioid haemangioendothelioma</t>
  </si>
  <si>
    <t>Jaroslav Sterba</t>
  </si>
  <si>
    <t>EMA/PE/0000328137</t>
  </si>
  <si>
    <t>Bismuth subsalicylate</t>
  </si>
  <si>
    <t>P&amp;G Health Germany GmbH</t>
  </si>
  <si>
    <t>upper and lower gastrointestinal symptoms</t>
  </si>
  <si>
    <t>Opinion
In June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upper and lower gastrointestinal symptoms on the grounds that the specific medicinal product is likely to be unsafe for children from birth to less than 16 years of age and on the grounds that the specific medicinal product does not represent a significant therapeutic benefit over existing treatments for children from 16 years to less than 18 years of age. 
Discussion
In May 2026, the assessment team presented the applicant's proposal, which was reviewed by the PDCO.</t>
  </si>
  <si>
    <t>EMA/PE/0000333895</t>
  </si>
  <si>
    <t>malignant mesothelioma</t>
  </si>
  <si>
    <t>EMA/PE/0000337135</t>
  </si>
  <si>
    <t>Opinion
In June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heart failure on the grounds that the specific medicinal product does not represent a significant therapeutic benefit over existing treatments.
The PDCO emphasises that the granting of a waiver for the condition mentioned above should not prevent the applicant from considering a development in the paediatric population in indications where there is a paediatric need. The PDCO identified heart failure as an unmet need. In principle according to the Paediatric Regulation, incentives for the development for use in the paediatric population are available even if a waiver has been granted in another condition.
Discussion
In May 2026, the assessment team presented the applicant's proposal, which was reviewed by the PDCO.</t>
  </si>
  <si>
    <t>EMA/PE/0000333528</t>
  </si>
  <si>
    <t>Bupivacaine hydrochloride, Sufentanil citrate</t>
  </si>
  <si>
    <t>Macure Pharma ApS</t>
  </si>
  <si>
    <t>epidural analgesia</t>
  </si>
  <si>
    <t>Opinion
In June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with epidural analgesia on the grounds of lack of significant therapeutic benefit over existing treatments.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
Discussion
In May 2026, the assessment team presented the applicant's proposal, which was reviewed by the PDCO.</t>
  </si>
  <si>
    <t>EMA/PE/0000326266</t>
  </si>
  <si>
    <t>Pacritinib</t>
  </si>
  <si>
    <t>Swedish Orphan Biovitrum AB (publ)</t>
  </si>
  <si>
    <t>primary myelofibrosis</t>
  </si>
  <si>
    <t>Opinion 
In June 2026, based on the assessment of this application, the PDCO agreed with the applicant's request for a waiver by consensus. 
The PDCO recommended granting a waiver for the proposed medicine for all subsets of the paediatric population (from birth to less than 18 years of age) for the treatment of primary myelofibrosis on the grounds that the disease or condition for which the specific medicinal product is intended does not occur in the specified paediatric subsets. The applicant agreed with the extension of the waiver to all pharmaceutical forms and all routes of administration.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
Discussion
In May 2026, the assessment team presented the applicant's proposal, which was reviewed by the PDCO.</t>
  </si>
  <si>
    <t>EMA/PE/0000337103</t>
  </si>
  <si>
    <t>Ivonescimab</t>
  </si>
  <si>
    <t>Summit Therapeutics Ireland Limited</t>
  </si>
  <si>
    <t>urothelial carcinoma</t>
  </si>
  <si>
    <t>Opinion 
In June 2026, based on the assessment of this application, the PDCO agreed with the applicant's request for a waiver by consensus. 
The PDCO recommended granting a waiver for the proposed medicine for all subsets of the paediatric population (from birth to less than 18 years of age) for the treatment of urothelial carcinoma on the grounds that the disease or condition for which the specific medicinal product is intended does not occur in the specified paediatric subsets. The applicant agreed with the extension of the waiver to all pharmaceutical forms and all routes of administration.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
Discussion
In May 2026, the assessment team presented the applicant's proposal, which was reviewed by the PDCO.</t>
  </si>
  <si>
    <t>EMA/PE/0000334038</t>
  </si>
  <si>
    <t>hepatocellular carcinoma</t>
  </si>
  <si>
    <t>EMA/PE/0000332966</t>
  </si>
  <si>
    <t>Ivosidenib</t>
  </si>
  <si>
    <t>Les Laboratoires Servier</t>
  </si>
  <si>
    <t>myelodysplastic syndromes</t>
  </si>
  <si>
    <t>EMA/PE/0000337760</t>
  </si>
  <si>
    <t>Opinion
In June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type 2 diabetes mellitus on the grounds that the disease or condition for which the specific medicinal product is intended does not occur in the specified subset(s) of the paediatric population and on the grounds that the specific medicinal product does not represent a significant therapeutic benefit over existing treatments for paediatric patients. 
The PDCO emphasises that the granting of a waiver for the condition mentioned above should not prevent the applicant from considering a development in the paediatric population in indications where there is a paediatric need. 
Discussion
In May 2026, the assessment team presented the applicant's proposal, which was reviewed by the PDCO.</t>
  </si>
  <si>
    <t>EMA/PE/0000337708</t>
  </si>
  <si>
    <t>Rosolutamide</t>
  </si>
  <si>
    <t>ICON Clinical Research Limited</t>
  </si>
  <si>
    <t>X-linked spinal and bulbar muscular atrophy (Kennedy's disease)</t>
  </si>
  <si>
    <t>Opinion
In June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X-linked spinal and bulbar muscular atrophy (Kennedy's disease) on the grounds that the specific medicinal product does not represent a significant therapeutic benefit as clinical studies are not feasible.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
Discussion
In May 2026, the assessment team presented the applicant's proposal, which was reviewed by the PDCO.</t>
  </si>
  <si>
    <t>EMA/PE/0000326445</t>
  </si>
  <si>
    <t>Dapagliflozin propanediol monohydrate, Metformin hydrochloride, Sitagliptin phosphate monohydrate</t>
  </si>
  <si>
    <t>KRKA tovarna zdravil d.d. Novo mesto</t>
  </si>
  <si>
    <t>EMA/PE/0000320956</t>
  </si>
  <si>
    <t>Tusamitamab conjugated to (3RS)-1-[3-({3-[5-{[({[(7S)-7-ethyl-7-hydroxy-8,11-dioxo-7,8,11,13-tetrahydro2H,10H-[1,3]dioxolo[4,5-g]pyrano[3',4':6,7]indolizino[1,2-b]quinolin-14- yl]methyl}carbamoyl)oxy]methyl}-2-(beta-D-glucopyranuronosyloxy)anilino]-3-oxopropyl}amino)-3-oxopropyl]-2,5-dioxopyrrolidin-3-yl</t>
  </si>
  <si>
    <t>all conditions included in the category of malignant neoplasms (except medullary thyroid carcinoma, nervous system, haematopoietic and lymphoid tissue neoplasms)</t>
  </si>
  <si>
    <t>EMA/PE/0000357605</t>
  </si>
  <si>
    <t>Human IgG1 monoclonal antibody against insulin like growth factor-1 receptor</t>
  </si>
  <si>
    <t>Fortvita Biologics (Ireland) Limited</t>
  </si>
  <si>
    <t>thyroid eye disease</t>
  </si>
  <si>
    <t>Opinion
In June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thyroid eye disease on the grounds that the specific medicinal product is likely to be unsafe in the paediatric population from birth to adolescence before growth is complete, and on the grounds that the specific medicinal product does not represent a significant therapeutic benefit as clinical studies are not feasible for adolescents whose growth is completed to less than 18 years of age.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t>
  </si>
  <si>
    <t>EMA/PE/0000339856</t>
  </si>
  <si>
    <t>Human papillomavirus type 11 L1 protein, Human papillomavirus type 16 L1 protein, Human papillomavirus type 18 L1 protein, Human papillomavirus type 31 L1 protein, Human papillomavirus type 33 L1 protein, Human papillomavirus type 45 L1 protein, Human papillomavirus type 52 L1 protein, Human papillomavirus type 58 L1 protein, Human papillomavirus type 6 L1 protein</t>
  </si>
  <si>
    <t>premalignant lesions and cancers affecting the cervix, vulva, vagina and anus caused by vaccine HPV types. Genital warts (Condyloma acuminata) caused by specific HPV types</t>
  </si>
  <si>
    <t>EMA/PE/0000342119</t>
  </si>
  <si>
    <t>Dapagliflozin, Eplerenone</t>
  </si>
  <si>
    <t>EMA/PE/0000313471</t>
  </si>
  <si>
    <t>mRNA encoding immunogenic peptides derived from indoleamine 2,3-dioxygenase 1 and programmed death-ligand 1</t>
  </si>
  <si>
    <t>melanoma</t>
  </si>
  <si>
    <t>EMA/PE/0000340469</t>
  </si>
  <si>
    <t>Efimosfermin alfa</t>
  </si>
  <si>
    <t>alcohol-related liver disease</t>
  </si>
  <si>
    <t>Discussion
In June 2026, the assessment team presented the applicant’s request for a product-specific waiver, which was reviewed by the PDCO.</t>
  </si>
  <si>
    <t>EMA/PE/0000339497</t>
  </si>
  <si>
    <t>Engasertib tartrate</t>
  </si>
  <si>
    <t>hereditary haemorrhagic telangiectasia</t>
  </si>
  <si>
    <t>EMA/PE/0000335312</t>
  </si>
  <si>
    <t>Elecoglipron</t>
  </si>
  <si>
    <t>EMA/PE/0000338035</t>
  </si>
  <si>
    <t>Rinzimetostat</t>
  </si>
  <si>
    <t>prostate cancer</t>
  </si>
  <si>
    <t>EMA/PE/0000342297</t>
  </si>
  <si>
    <t>Celecoxib, Ciprofloxacin</t>
  </si>
  <si>
    <t>amyotrophic lateral sclerosis</t>
  </si>
  <si>
    <t>EMA/PE/0000339368</t>
  </si>
  <si>
    <t>Selcodebart</t>
  </si>
  <si>
    <t>myelofibrosis</t>
  </si>
  <si>
    <t>EMA/PE/0000347709</t>
  </si>
  <si>
    <t>Povetacicept</t>
  </si>
  <si>
    <t>EMA/PE/0000333997</t>
  </si>
  <si>
    <t>Bretisilocin</t>
  </si>
  <si>
    <t>EMA/PE/0000339747</t>
  </si>
  <si>
    <t>Finasteride, Tadalafil</t>
  </si>
  <si>
    <t>benign prostatic hyperplasia</t>
  </si>
  <si>
    <t>Reproductive system and breast disorders</t>
  </si>
  <si>
    <t>EMA/PE/0000342250</t>
  </si>
  <si>
    <t>Bisoprolol, Dapagliflozin, Eplerenone</t>
  </si>
  <si>
    <t>Organisational, regulatory and methodological matters (ORGAM), any other business (AOB), and breakout sessions (BOS)</t>
  </si>
  <si>
    <r>
      <rPr>
        <b/>
        <sz val="9"/>
        <rFont val="Verdana"/>
        <family val="2"/>
      </rPr>
      <t>Disclaimer</t>
    </r>
    <r>
      <rPr>
        <sz val="9"/>
        <rFont val="Verdana"/>
        <family val="2"/>
      </rPr>
      <t xml:space="preserve">: Some of the information contained in this set of minutes is considered commercially confidential or sensitive and therefore not disclosed.
</t>
    </r>
    <r>
      <rPr>
        <b/>
        <sz val="9"/>
        <rFont val="Verdana"/>
        <family val="2"/>
      </rPr>
      <t>Health and safety information</t>
    </r>
    <r>
      <rPr>
        <sz val="9"/>
        <rFont val="Verdana"/>
        <family val="2"/>
      </rPr>
      <t xml:space="preserve">: In accordance with the Agency’s health and safety policy, delegates were briefed on health, safety and emergency information and procedures prior to the start of the meeting. </t>
    </r>
  </si>
  <si>
    <t>PDCO Rules of procedure:</t>
  </si>
  <si>
    <t>Rules of procedure</t>
  </si>
  <si>
    <t>Agenda section</t>
  </si>
  <si>
    <t>Agenda point</t>
  </si>
  <si>
    <t>Scope</t>
  </si>
  <si>
    <t>Action</t>
  </si>
  <si>
    <t xml:space="preserve">PDCO member </t>
  </si>
  <si>
    <t>Minutes</t>
  </si>
  <si>
    <t>Introduction</t>
  </si>
  <si>
    <t>Welcome and declaration of interest of members, alternates and experts</t>
  </si>
  <si>
    <t>Pre-meeting list of participants and restrictions in relation to declarations of interests applicable to the items of the agenda for the PDCO plenary session to be held 23-26 June 2026</t>
  </si>
  <si>
    <t>The Chair opened the meeting by welcoming all participants. The meeting was held in person.
In accordance with the Agency’s policy on handling of declarations of interests of scientific committees’ members and experts, based on the declarations of interest submitted by the Committee members, alternates and experts and on the topics in the agenda of the meeting, the Committee Secretariat announced the restricted involvement of some Committee members, alternates and experts for concerned agenda topics.
Participants were asked to declare any changes, omissions or errors to their declared interests concerning the matters for discussion. No new or additional competing interests were declared. Restrictions applicable to this meeting are captured in the List of participants included in the minutes.
Discussions, deliberations and voting took place in full respect of the restricted involvement of Committee members and experts in line with the relevant provisions of the Rules of Procedure. All decisions taken at this meeting were made in the presence of a quorum of members. All decisions, recommendations and advice were agreed by consensus, unless otherwise specified. The members of the EEA-EFTA States agreed with the recommendation of the PDCO, unless otherwise specified.
The EMA Secretariat announced the names of the Committee members who delegated their vote via proxy and the Committee members who received such proxy.</t>
  </si>
  <si>
    <t xml:space="preserve">Adoption of the agenda  </t>
  </si>
  <si>
    <t>PDCO agenda for 23-26 June 2026</t>
  </si>
  <si>
    <t>Adoption of the minutes</t>
  </si>
  <si>
    <t>PDCO minutes for 19-22 May 2026</t>
  </si>
  <si>
    <t>The minutes for the 19-22 May 2026 meeting were adopted and published on the EMA website.</t>
  </si>
  <si>
    <t>Mandate and organisation of the PDCO</t>
  </si>
  <si>
    <t>PDCO membership</t>
  </si>
  <si>
    <t>None</t>
  </si>
  <si>
    <t>Nominated proxies</t>
  </si>
  <si>
    <t>Dina Apele-Freimane gave a proxy to Marek Migdal during the entire meeting; Jana Lass gave a proxy to Sara Vennberg during the entire meeting; Adrienn Horvath gave a proxy to Fernando Cabanas during the entire meeting; Sylvie Benchetrit gave a proxy to Maria Jesus Fernandez Cortizo during the entire meeting; Sara Galluzzo gave a proxy to Viviana Giannuzzi during the entire meeting; Pauliina Lehtolainen-Dalkilic gave a proxy to Karen van Malderen, during part of the meeting; Tereza Bazantova gave a proxy to Peter Sisovsky during part of the meeting.</t>
  </si>
  <si>
    <t>Strategic Review and Learning Meeting (SRLM)</t>
  </si>
  <si>
    <t>Zena Kanther</t>
  </si>
  <si>
    <t>The PDCO members were provided with a summary of the SRLM under the Cyprus Presidency of the Council of the European Union, which took place in person in Paphos from 2-4 June 2026.</t>
  </si>
  <si>
    <t>Nomination</t>
  </si>
  <si>
    <t>List of submissions of applications with start of procedure 06 July 2026 for nomination of rapporteur and peer reviewer</t>
  </si>
  <si>
    <t>The PDCO approved the lists of rapporteurs and peer reviewers.</t>
  </si>
  <si>
    <t>Nomination of rapporteur for requests of confirmation on the applicability of the EMA decision on class waiver</t>
  </si>
  <si>
    <t xml:space="preserve">The PDCO approved the lists of rapporteurs and peer reviewers.
</t>
  </si>
  <si>
    <t>Nominations for other activities</t>
  </si>
  <si>
    <t>Scientific Advice</t>
  </si>
  <si>
    <t>Scientific Advice Working Party (SAWP) and Paediatric Committee (PDCO) interaction</t>
  </si>
  <si>
    <t>Coordination with EMA Scientific Committees or CMDh-v</t>
  </si>
  <si>
    <t>Committee for Medicinal Products for Human Use (CHMP)</t>
  </si>
  <si>
    <t>Dana Gabriela Marin
Peter Sisovsky
Siri Wang</t>
  </si>
  <si>
    <t>The list of PIP-related CHMP procedures starting in May 2026 was presented to the PDCO members.
Feedback on the ongoing CHMP procedures was provided to the Committee by the nominated PDCO experts.
An overview of discussions on PIP-related procedures, held by the CHMP in June 2026, was provided by a CHMP/PDCO member.</t>
  </si>
  <si>
    <t xml:space="preserve">Coordination with EMA Working Parties/Working Groups/Drafting Groups </t>
  </si>
  <si>
    <t>Non-clinical Working Party (NcWP)</t>
  </si>
  <si>
    <t>Karen van Malderen</t>
  </si>
  <si>
    <t>The Vice-Chair of the NcWP identified the products which will require NcWP evaluation and discussion.</t>
  </si>
  <si>
    <t>Paediatric Formulation Operational Expert Group (PFOEG)</t>
  </si>
  <si>
    <t>The Chair of the PFOEG identified the products which will require PFOEG evaluation and discussion.</t>
  </si>
  <si>
    <t>Innovation Task Force (ITF)</t>
  </si>
  <si>
    <t>Upcoming meetings</t>
  </si>
  <si>
    <t>Two upcoming ITF meetings were presented to the Committee for information.</t>
  </si>
  <si>
    <t>Cooperation within the EU regulatory network</t>
  </si>
  <si>
    <t>Follow up workshop on joint HTA/regulatory collaboration on evidence needs</t>
  </si>
  <si>
    <t>The PDCO was informed of follow-up activities related to the joint HTA/regulatory collaboration on evidence needs.</t>
  </si>
  <si>
    <t>Cooperation with international regulators</t>
  </si>
  <si>
    <t>Paediatric Cluster Teleconference</t>
  </si>
  <si>
    <t>The June 2026 agenda of the cluster meeting was shared with the PDCO members for information.</t>
  </si>
  <si>
    <t>Any other business</t>
  </si>
  <si>
    <t>Impact analysis on partial waiver requests &amp; decisions in paediatric investigation plans</t>
  </si>
  <si>
    <t>Update on real-world evidence</t>
  </si>
  <si>
    <t>The PDCO was updated on RWE, including a status update on DARWIN EU and the preparation of DARWIN EU 2, a short presentation of the 3th EMA RWE report, and a high level overview of RWE related events for committee members' awareness.</t>
  </si>
  <si>
    <t>Breakout sessions</t>
  </si>
  <si>
    <t>Paediatric oncology</t>
  </si>
  <si>
    <t>The group was updated on scientific advice procedures with paediatric oncology relevance and other oncology activities.</t>
  </si>
  <si>
    <t>Neonatology</t>
  </si>
  <si>
    <t>Topics discussed by the group were the revision of the neonatal guideline as well as involvement with the International Neonatal Consortium (C-Path).</t>
  </si>
  <si>
    <t>Human immunodeficiency virus (HIV)</t>
  </si>
  <si>
    <t>The group discussed procedures belonging to the HIV therapeutic area to be discussed at the plenary meeting.</t>
  </si>
  <si>
    <t xml:space="preserve">List of participants </t>
  </si>
  <si>
    <r>
      <rPr>
        <sz val="9"/>
        <color rgb="FF000000"/>
        <rFont val="Verdana"/>
        <family val="2"/>
      </rPr>
      <t>List of participants including any restrictions with respect to involvement of members/alternates/experts following evaluation of declared interests for the</t>
    </r>
    <r>
      <rPr>
        <sz val="9"/>
        <color rgb="FFFF0000"/>
        <rFont val="Verdana"/>
        <family val="2"/>
      </rPr>
      <t xml:space="preserve"> </t>
    </r>
    <r>
      <rPr>
        <sz val="9"/>
        <rFont val="Verdana"/>
        <family val="2"/>
      </rPr>
      <t>23-26 June 2026</t>
    </r>
    <r>
      <rPr>
        <sz val="9"/>
        <color rgb="FF000000"/>
        <rFont val="Verdana"/>
        <family val="2"/>
      </rPr>
      <t xml:space="preserve"> PDCO meeting, which was hel</t>
    </r>
    <r>
      <rPr>
        <sz val="9"/>
        <rFont val="Verdana"/>
        <family val="2"/>
      </rPr>
      <t>d in-person.</t>
    </r>
    <r>
      <rPr>
        <sz val="9"/>
        <color rgb="FF000000"/>
        <rFont val="Verdana"/>
        <family val="2"/>
      </rPr>
      <t xml:space="preserve"> 
Experts’ declared interests were evaluated against the agenda topics or activities they participated in.	
An asterisk (*) after the role, in the second column, signals that the member/alternate attended remotely. Additional experts participated in (part of) the meeting, either in person or remotely. </t>
    </r>
  </si>
  <si>
    <t>Meeting run with support from relevant EMA staff.</t>
  </si>
  <si>
    <t>Name</t>
  </si>
  <si>
    <t>Role</t>
  </si>
  <si>
    <t>Member state or affiliation</t>
  </si>
  <si>
    <t>Outcome</t>
  </si>
  <si>
    <t>Restrictions</t>
  </si>
  <si>
    <t>Sabine Scherer</t>
  </si>
  <si>
    <t>Chair</t>
  </si>
  <si>
    <t>Germany</t>
  </si>
  <si>
    <t>No interests declared</t>
  </si>
  <si>
    <t>Member</t>
  </si>
  <si>
    <t>Austria</t>
  </si>
  <si>
    <t>Alternate</t>
  </si>
  <si>
    <t>Belgium</t>
  </si>
  <si>
    <t>Karel Allegaert</t>
  </si>
  <si>
    <t>No participation in discussion, final deliberations and voting on:</t>
  </si>
  <si>
    <t>EMA/PE/0000338326
EMA/PE/0000337194</t>
  </si>
  <si>
    <t>Shteryu  Boyadzhiev</t>
  </si>
  <si>
    <t>Bulgaria</t>
  </si>
  <si>
    <t>No restrictions applicable to this meeting</t>
  </si>
  <si>
    <t>Miroslav Weiss</t>
  </si>
  <si>
    <t>Croatia</t>
  </si>
  <si>
    <t>Zena Gunther</t>
  </si>
  <si>
    <t>Cyprus</t>
  </si>
  <si>
    <t>Czechia</t>
  </si>
  <si>
    <t>Pavlina Chladová</t>
  </si>
  <si>
    <t>Alternate*</t>
  </si>
  <si>
    <t>Denmark</t>
  </si>
  <si>
    <t>Estonia</t>
  </si>
  <si>
    <t>Member*</t>
  </si>
  <si>
    <t>Finland</t>
  </si>
  <si>
    <t>Member (Vice-Chair)*</t>
  </si>
  <si>
    <t>France</t>
  </si>
  <si>
    <t>Greece</t>
  </si>
  <si>
    <t>Hungary</t>
  </si>
  <si>
    <t>Catherine Byrne</t>
  </si>
  <si>
    <t>Ireland</t>
  </si>
  <si>
    <t>Italy</t>
  </si>
  <si>
    <t>Luxembourg</t>
  </si>
  <si>
    <t>John-Joseph Borg</t>
  </si>
  <si>
    <t>Malta</t>
  </si>
  <si>
    <t>Maaike Van Dartel</t>
  </si>
  <si>
    <t>Netherlands</t>
  </si>
  <si>
    <t>Norway</t>
  </si>
  <si>
    <t>Poland</t>
  </si>
  <si>
    <t>Monika Trojan</t>
  </si>
  <si>
    <t>Portugal</t>
  </si>
  <si>
    <t>Member (CHMP alternate)</t>
  </si>
  <si>
    <t>Romania</t>
  </si>
  <si>
    <t>Slovakia</t>
  </si>
  <si>
    <t>Slovenia</t>
  </si>
  <si>
    <t>Maria Jesus Fernández Cortizo</t>
  </si>
  <si>
    <t>Spain</t>
  </si>
  <si>
    <t>María Estela  Moreno Martín</t>
  </si>
  <si>
    <t>Sweden</t>
  </si>
  <si>
    <t>Healthcare Professionals' Representative</t>
  </si>
  <si>
    <t xml:space="preserve">EMA/PE/0000338529 
EMA/PE/0000340106 
EMA/PE/0000334447 
EMA/PE/0000337733 
EMA/PE/0000338234 
EMA/PE/0000342140 
EMA/PE/0000337137 </t>
  </si>
  <si>
    <t xml:space="preserve">EMA/PE/0000335393 </t>
  </si>
  <si>
    <t>Patients’ Organisation Representative</t>
  </si>
  <si>
    <t xml:space="preserve">EMA/PE/0000332174 
EMA/PE/0000333566
EMA/PE/0000320956 
EMA/PE/0000335670 
EMA/PE/0000337522
EMA/PE/0000338754 
EMA/PE/0000342296
</t>
  </si>
  <si>
    <t>Patricia Felgueiras Seabra Durao</t>
  </si>
  <si>
    <t>Michel Toungouz</t>
  </si>
  <si>
    <t>Expert</t>
  </si>
  <si>
    <t>Musuamba Tshinanu Flora</t>
  </si>
  <si>
    <t>Marina Senek</t>
  </si>
  <si>
    <t>Explanatory notes</t>
  </si>
  <si>
    <t>The Notes give a brief explanation of relevant agenda items and should be read in conjunction with the minutes.</t>
  </si>
  <si>
    <t xml:space="preserve">Paediatric investigation plan (PIP)  </t>
  </si>
  <si>
    <t>A paediatric investigation plan (PIP) is a development plan aimed at ensuring that the necessary data are obtained through studies in children, when it is safe to do so, to support the authorisation of a medicine for children. Pharmaceutical companies submit proposals for PIPs to the European Medicines Agency's Paediatric Committee (PDCO). This Committee is responsible for agreeing or refusing the plan.</t>
  </si>
  <si>
    <t>Compliance checks</t>
  </si>
  <si>
    <t>Modification of paediatric investigation plan</t>
  </si>
  <si>
    <t>The development plan for a medicine can be modified at a later stage as knowledge increases. Modifications can also be made if the applicant encounters such difficulties with the implementation of a PIP, which render it unworkable or no longer appropriate. In some cases, studies can be deferred until after the studies in adults have been conducted. This ensures that research in children is done only when it is safe and ethical to do so. Even when studies are deferred, the PIP will include details of the paediatric studies and their timelines.</t>
  </si>
  <si>
    <t>Class waiver</t>
  </si>
  <si>
    <t>As some diseases do not affect children (for example Parkinson's disease), the development of medicines for these diseases should not be performed in children. In these cases, a PIP is not required and it will be waived. For more information on the classes of diseases subject to waivers.</t>
  </si>
  <si>
    <t>Class waivers</t>
  </si>
  <si>
    <t>Product-specific waiver</t>
  </si>
  <si>
    <t>An exemption from the obligation to acquire data, through a paediatric investigation plan, in some or all subsets of the paediatric population for a given condition, route of administration and pharmaceutical form of a specified medicine.</t>
  </si>
  <si>
    <t>In the context of these minutes, the process type 'Confirmation request' includes confirmation of applicability of a class waiver and confirmation of inclusion of an indication within a condition.</t>
  </si>
  <si>
    <t>For discussion = Discussion at PDCO (e.g. Day 30, Day 60, Day 90)</t>
  </si>
  <si>
    <t>For adoption = Opinion to be adopted by PDCO</t>
  </si>
  <si>
    <t>For information = No action/discussion required during plenary</t>
  </si>
  <si>
    <t>Withdrawn = Application withdrawn by the applicant</t>
  </si>
  <si>
    <t>This section includes the minutes from the respective meeting and, if applicable, minutes of previous meetings, as of the move of the paediatric procedures to IRIS. The minutes for the respective meeting are displayed on top of the excel cell.</t>
  </si>
  <si>
    <t>Abbreviations used in EMA scientific committees &amp; CMD documents and in relation to EMA’s regulatory activities</t>
  </si>
  <si>
    <t xml:space="preserve">More detailed information on the above terms can be found on the EMA website: </t>
  </si>
  <si>
    <t>www.ema.europa.eu/</t>
  </si>
  <si>
    <t>ema_meetingagenda:GjUeDSxLUk8vAGyDmdTcM66PNxKio0eTTJk+gGCBDSrgDONEXoNwxwzHhnQYCleoZGkBEdmZzpjsgTBdNITvNQ==:ema_meetingagendaid=%28Do%20Not%20Modify%29%20Meeting%20Agenda&amp;checksumLogicalName=%28Do%20Not%20Modify%29%20Row%20Checksum&amp;modifiedon=%28Do%20Not%20Modify%29%20Modified%20On&amp;d508f2e1-79ab-40c6-bf51-26a86bdd3e1b.ema_processtype=Process%20Type%20%28Case%29%20%28Case%29&amp;ema_committeeactionid=Committee%20Action&amp;d508f2e1-79ab-40c6-bf51-26a86bdd3e1b.title=Case%20Title%20%28Case%29%20%28Case%29&amp;d508f2e1-79ab-40c6-bf51-26a86bdd3e1b.ema_subject=Case%20Subject%20%28Case%29%20%28Case%29&amp;d508f2e1-79ab-40c6-bf51-26a86bdd3e1b.customerid=Customer%20%28Case%29%20%28Case%29&amp;007bed71-02ad-49c7-a337-299d3dd31707.ema_agreedscope=Agreed%20scope%20%28Scientific%20content%29%20%28Scientific%20Content%29&amp;007bed71-02ad-49c7-a337-299d3dd31707.ema_agreedorphanconditiondescription=Agreed%20Condition%20%28Scientific%20content%29%20%28Scientific%20Content%29&amp;007bed71-02ad-49c7-a337-299d3dd31707.ema_therapeuticarealookup=Therapeutic%20area%20%28Scientific%20content%29%20%28Scientific%20Content%29&amp;d508f2e1-79ab-40c6-bf51-26a86bdd3e1b.ema_startdate=Start%20Date%20%28Case%29%20%28Case%29&amp;d508f2e1-79ab-40c6-bf51-26a86bdd3e1b.ema_substatus=Sub-Status%20%28Case%29%20%28Case%29&amp;d508f2e1-79ab-40c6-bf51-26a86bdd3e1b.ema_caseworker=Scientific%20Officer%20%28Case%29%20%28Case%29&amp;d508f2e1-79ab-40c6-bf51-26a86bdd3e1b.ema_rapporteur=Rapporteur%20%28Case%29%20%28Case%29&amp;d508f2e1-79ab-40c6-bf51-26a86bdd3e1b.ema_peerreviewer=Peer-Reviewer%20%28Case%29%20%28Case%29&amp;d508f2e1-79ab-40c6-bf51-26a86bdd3e1b.ema_meetingdetails=Scientific%20discussion%20%28confidential%29%20%28Case%29%20%28Case%29&amp;d508f2e1-79ab-40c6-bf51-26a86bdd3e1b.ema_committeeminutes=Committee%20Minutes%20%28Case%29%20%28Case%29</t>
  </si>
  <si>
    <t>Diagnosis of</t>
  </si>
  <si>
    <t>Cancelled</t>
  </si>
  <si>
    <t>Closed</t>
  </si>
  <si>
    <t>Completed</t>
  </si>
  <si>
    <t>Compliant</t>
  </si>
  <si>
    <t>For Endorsement</t>
  </si>
  <si>
    <t>For Information</t>
  </si>
  <si>
    <t>In Progress</t>
  </si>
  <si>
    <t>Inspection Completed</t>
  </si>
  <si>
    <t>Inspection In Progress</t>
  </si>
  <si>
    <t>Inspection Pending</t>
  </si>
  <si>
    <t>Negative</t>
  </si>
  <si>
    <t>Non-Compliant</t>
  </si>
  <si>
    <t>Not Applicable</t>
  </si>
  <si>
    <t>Other</t>
  </si>
  <si>
    <t>Payment Received</t>
  </si>
  <si>
    <t>Payment not received</t>
  </si>
  <si>
    <t>Pending EC Decision</t>
  </si>
  <si>
    <t>Pending Payment</t>
  </si>
  <si>
    <t>Pending Resolution</t>
  </si>
  <si>
    <t>Pending submission to EC</t>
  </si>
  <si>
    <t>Start of procedure</t>
  </si>
  <si>
    <t>Submission documents final</t>
  </si>
  <si>
    <t>Submitted</t>
  </si>
  <si>
    <t>Under Appeal</t>
  </si>
  <si>
    <t>Validation Suspended</t>
  </si>
  <si>
    <t>Validation unsuccessful</t>
  </si>
  <si>
    <t>Waiting for Details</t>
  </si>
  <si>
    <t>Opinion
In June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all conditions included in the category of malignant neoplasms (except medullary thyroid carcinoma, nervous system, haematopoietic and lymphoid tissue neoplasms) on the grounds of lack of significant therapeutic benefit over existing treatments for paediatric patients.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
Discussion
In May 2026, the assessment team presented the applicant's proposal, which was reviewed by the PDCO.</t>
  </si>
  <si>
    <t>Outcome
The PDCO discussed the completed PIP study(ies) and considered that these are compliant with the latest EMA decision (EMA/PE/0000314407) of 20 March 2026.
In June 2026, the PDCO finalised this partially completed compliance procedure.
Discussion
In May 2026, the assessment team presented the applicant's proposal, which was reviewed by the PDCO.</t>
  </si>
  <si>
    <t>The agenda for the 23-26 June 2026 meeting was adopted.</t>
  </si>
  <si>
    <t>The PDCO took note of a presentation on a traineeship project relating to an impact analysis of partial waivers.</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(EMA/PE/0000182225) of 16 April 2025 by consensus.
The new PDCO opinion on the modified agreed PIP supersedes the previous PDCO opinion.
Discussion
In May 2026, the assessment team presented the applicant's proposal, which was reviewed by the PDCO.</t>
  </si>
  <si>
    <t>Opinion
In June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(EMA/PE/0000304769) of 30 January 2026 by consensus.
The new PDCO opinion on the modified agreed PIP supersedes the previous PDCO opinion.
Discussion
In May 2026, the assessment team presented the applicant's proposal, which was reviewed by the PDCO.</t>
  </si>
  <si>
    <t>Opinion
In June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chronic kidney disease on the grounds that the specific medicinal product does not represent a significant therapeutic benefit over existing treatment options for paediatric patients.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
Discussion
In May 2026, the assessment team presented the applicant's proposal, which was reviewed by the PDCO.</t>
  </si>
  <si>
    <t>Minutes for the meeting on 23-26 June 2026</t>
  </si>
  <si>
    <t xml:space="preserve">(S)-N-(2-Methoxy-5-((5-(trifluoromethyl)pyridin-2-yl)oxy)phenyl)-3-methyl-2-oxoimidazolidine-4-carboxamide </t>
  </si>
  <si>
    <t xml:space="preserve">5'-dA-sp-L5MeU-sp-dG-sp-LG-sp-dC-sp-L5MeU-sp-dG-sp-L5MeU-sp-dA-sp-LG-sp-dA- sp-dC-sp-dT-sp-dG-sp-L5MeU-sp-L5MeU-3’ </t>
  </si>
  <si>
    <t xml:space="preserve">mucopolysaccharidosis II (Hunter's syndrome) </t>
  </si>
  <si>
    <t xml:space="preserve">Human IgG1 bispecific monoclonal antibody against glypican-3 and tumour necrosis factor receptor superfamily member 9 </t>
  </si>
  <si>
    <t>Opinion
In June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myelodysplastic syndromes on the grounds that the specific medicinal product does not represent a significant therapeutic benefit as clinical studies are not feasible. 
Discussion
In May 2026, the assessment team presented the applicant's proposal, which was reviewed by the PDCO.</t>
  </si>
  <si>
    <t xml:space="preserve">A compliance check may be necessary before any application for marketing authorisation (even for an adult indication) can be considered valid, if there was no deferral for at least one of the studies agreed in the PIP, or after the due date of initiation or completion of a study/measure. The same applies to some regulatory applications for authorised products, as described above.
In the context of these minutes, the process type 'Compliance check' includes both partial and full compliance checks. Some partial compliance checks have been identified by the PME coordinator and PDCO rapporteur as not needing to be referred to the PDCO for discussion, they are shown as 'For information' in the agenda. The PDCO has been informed in writing. </t>
  </si>
  <si>
    <t>Opinion 
In June 2026, based on the assessment of this application and the additional information provided by the applicant, the PDCO adopted a favourable opinion on the agreement of the paediatric investigation plan for the proposed medicine in children from 5 years to less than 18 years of age, in the condition of treatment of allergic rhinitis/rhinoconjunctivitis, by consensus.
The PDCO granted a waiver in children from birth to less than 5 years of age on the grounds that the specific medicinal product does not represent a significant therapeutic benefit over existing treatments.
The PDCO granted a deferral for one or more measures contained in the paediatric investigation plan.
Re-discussion
In May 2026, the assessment team presented the revised applicant's proposal, which was reviewed by the PDCO.
Request for supplementary information and modification of proposed PIP (RSI)
In January 2026, the PDCO discussed the application for the paediatric investigation plan and adopted a request for supplementary information and modification of proposed PIP (RSI). The procedure will remain in clock-stop until responses are received from the applicant.
Discussion
In December 2025, the assessment team presented the applicant's proposal, which was reviewed by the PDCO.</t>
  </si>
  <si>
    <t>Opinion
In June 2026, based on the assessment of this application and the additional information provided by the applicant, the PDCO adopted a favourable opinion on the agreement of the paediatric investigation plan for the proposed medicine for paediatric patients from 3 years to less than 18 years of age, in the condition of treatment of allergy to paper wasp (Polistes spp) venom, by consensus.
The PDCO granted a waiver in a subset of children from birth to less than 3 years of age on the grounds that the specific medicinal product does not represent a significant therapeutic benefit over existing treatments.
The PDCO granted a deferral for one or more measures contained in the paediatric investigation plan.
Re-discussion
In May 2026, the assessment team presented the applicant's revised proposal, which was reviewed by the PDCO.
Request for supplementary information and modification of proposed PIP (RSI)
In February 2026, the PDCO discussed the application for the paediatric investigation plan and adopted a request for supplementary information and modification of proposed PIP (RSI). The procedure will remain in clock-stop until responses are received from the applicant.
Discussion
In January 2026, the assessment team presented the applicant's proposal, which was reviewed by the PDCO.</t>
  </si>
  <si>
    <t>Opinion
In June 2026, based on the assessment of this application and the additional information provided by the applicant, the PDCO adopted a favourable opinion on the agreement of the paediatric investigation plan for the proposed medicine for paediatric patients from 3 years to less than 18 years of age, in the condition of treatment of allergy to paper wasp (Polistes dominula) venom, by consensus.
The PDCO granted a waiver in a subset of children from birth to less than 3 years of age on the grounds that the specific medicinal product does not represent a significant therapeutic benefit over existing treatments.
The PDCO granted a deferral for one or more measures contained in the paediatric investigation plan.
Re-discussion
In May 2026, the assessment team presented the applicant's revised proposal, which was reviewed by the PDCO.
Request for supplementary information and modification of proposed PIP (RSI)
In February 2026, the PDCO discussed the application for the paediatric investigation plan and adopted a Request for supplementary information and modification of proposed PIP (RSI). The procedure will remain in clock-stop until responses are received from the applicant.
Discussion
In January 2026, the assessment team presented the applicant's proposal, which was reviewed by the PDCO.</t>
  </si>
  <si>
    <t>Opinion
In June 2026, based on the assessment of this application and the additional information provided by the applicant, the PDCO adopted a favourable opinion on the agreement of the paediatric investigation plan for the proposed medicine for the paediatric population from 3 years to less than 18 years of age, in the condition of treatment of allergy to yellowjacket wasp (Vespula spp.) venom, by consensus.
The PDCO granted a waiver in a subset of children from birth to less than 3 years of age on the grounds that the specific medicinal product does not represent a significant therapeutic benefit over existing treatments.
The PDCO granted a deferral for one or more measures contained in the paediatric investigation plan.
Re-discussion
In May 2026, the assessment team presented the applicant's proposal, which was reviewed by the PDCO.
Request for supplementary information and modification of proposed PIP (RSI)
In February 2026, the PDCO discussed the application for the paediatric investigation plan and adopted a Request for supplementary information and modification of proposed PIP (RSI). The procedure will remain in clock-stop until responses are received from the applicant.
Discussion
In January 2026, the assessment team presented the applicant's proposal, which was reviewed by the PDCO.</t>
  </si>
  <si>
    <t>Opinion
In June 2026, based on the assessment of this application and the additional information provided by the applicant, the PDCO adopted a favourable opinion on the agreement of the paediatric investigation plan for the proposed medicine for the paediatric population from 3 years to less than 18 years of age, in the condition of treatment of allergy to bee venom, by consensus.
The PDCO granted a waiver in a subset of children from birth to less than 3 years of age on the grounds that the specific medicinal product does not represent a significant therapeutic benefit over existing treatments.
The PDCO granted a deferral for one or more measures contained in the paediatric investigation plan.
Re-discussion
In May 2026, the assessment team presented the applicant's proposal, which was reviewed by the PDCO.
Request for supplementary information and modification of proposed PIP (RSI)
In February 2026, the PDCO discussed the application for the paediatric investigation plan and adopted a Request for supplementary information and modification of proposed PIP (RSI). The procedure will remain in clock-stop until responses are received from the applicant.
Discussion
In January 2026, the assessment team presented the applicant's proposal, which was reviewed by the PDCO.</t>
  </si>
  <si>
    <t>Opinion
In June 2026, based on the assessment of this application, the PDCO agreed with the applicant's request for a waiver. 
The PDCO recommended granting a waiver for the proposed medicine for all subsets of the paediatric population (from birth to less than 18 years of age) for the condition of treatment of malignant mesothelioma based on the ground that the disease does not occur in children. Since the agreed waiver ground is disease not occurring, the possibility to apply this to all pharmaceutical forms and all routes of administration was agreed to by the applicant.
The PDCO emphasises that the granting of a waiver for the condition mentioned above should not prevent the applicant from considering a development in the paediatric population in indications where there is a paediatric need. The PDCO emphasised that the product's mechanism of action might be able to be of potential benefit also to paediatric patients with malignancies. In principle according to the Paediatric Regulation, incentives for the development for use in the paediatric population are available even if a waiver has been granted in another condition.
Discussion 
In May 2026, the assessment team presented the applicant's proposal, which was reviewed by the PDCO.</t>
  </si>
  <si>
    <t>Opinion
In June 2026, based on the assessment of this application, the PDCO agreed with the applicant's request for a waiver. 
The PDCO recommended granting a waiver for the proposed medicine for all subsets of the paediatric population (from birth to less than 18 years of age) for the condition of treatment of epithelioid haemangioendothelioma based on the ground that the disease does not occur in children. Since the agreed waiver ground is disease not occurring, the possibility to apply this to all pharmaceutical forms and all routes of administration was agreed to by the applicant.
The PDCO emphasised that the product's mechanism of action might be able to be of potential benefit also to paediatric patients with malignancies. In principle according to the Paediatric Regulation, incentives for the development for use in the paediatric population are available even if a waiver has been granted in another condition.
Discussion 
In May 2026, the assessment team presented the applicant's proposal, which was reviewed by the PDCO.</t>
  </si>
  <si>
    <t>Opinion
In June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hepatocellular carcinoma on the grounds that the disease for which this specific medicinal product is intended does not occur in the paediatric population.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
Discussion
In May 2026, the assessment team presented the applicant's proposal, which was reviewed by the PDCO.</t>
  </si>
  <si>
    <r>
      <rPr>
        <sz val="11"/>
        <rFont val="Verdana"/>
        <family val="2"/>
      </rPr>
      <t>EMA/PDCO/156745/2026</t>
    </r>
    <r>
      <rPr>
        <sz val="11"/>
        <color rgb="FFFF0000"/>
        <rFont val="Verdana"/>
        <family val="2"/>
      </rPr>
      <t xml:space="preserve"> </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809]d\ mmmm\ yyyy;@"/>
  </numFmts>
  <fonts count="23" x14ac:knownFonts="1">
    <font>
      <sz val="11"/>
      <name val="Aptos Narrow"/>
    </font>
    <font>
      <sz val="11"/>
      <name val="Aptos Narrow"/>
      <family val="2"/>
    </font>
    <font>
      <sz val="16"/>
      <color indexed="58"/>
      <name val="Verdana"/>
      <family val="2"/>
    </font>
    <font>
      <sz val="16"/>
      <color rgb="FF003399"/>
      <name val="Verdana"/>
      <family val="2"/>
    </font>
    <font>
      <sz val="14"/>
      <name val="Verdana"/>
      <family val="2"/>
    </font>
    <font>
      <sz val="8.5"/>
      <name val="Verdana"/>
      <family val="2"/>
    </font>
    <font>
      <sz val="11"/>
      <color rgb="FFFF0000"/>
      <name val="Verdana"/>
      <family val="2"/>
    </font>
    <font>
      <sz val="11"/>
      <name val="Verdana"/>
      <family val="2"/>
    </font>
    <font>
      <b/>
      <sz val="11"/>
      <name val="Aptos Narrow"/>
      <family val="2"/>
    </font>
    <font>
      <u/>
      <sz val="11"/>
      <color theme="10"/>
      <name val="Aptos Narrow"/>
      <family val="2"/>
    </font>
    <font>
      <sz val="9"/>
      <name val="Verdana"/>
      <family val="2"/>
    </font>
    <font>
      <u/>
      <sz val="9"/>
      <color theme="10"/>
      <name val="Verdana"/>
      <family val="2"/>
    </font>
    <font>
      <b/>
      <sz val="11"/>
      <name val="Verdana"/>
      <family val="2"/>
    </font>
    <font>
      <sz val="9"/>
      <color theme="0"/>
      <name val="Verdana"/>
      <family val="2"/>
    </font>
    <font>
      <sz val="11"/>
      <color theme="0"/>
      <name val="Verdana"/>
      <family val="2"/>
    </font>
    <font>
      <b/>
      <sz val="11"/>
      <color theme="0"/>
      <name val="Verdana"/>
      <family val="2"/>
    </font>
    <font>
      <sz val="11"/>
      <color theme="1"/>
      <name val="Verdana"/>
      <family val="2"/>
    </font>
    <font>
      <sz val="12"/>
      <name val="Verdana"/>
      <family val="2"/>
    </font>
    <font>
      <u/>
      <sz val="11"/>
      <color theme="0"/>
      <name val="Verdana"/>
      <family val="2"/>
    </font>
    <font>
      <b/>
      <sz val="9"/>
      <name val="Verdana"/>
      <family val="2"/>
    </font>
    <font>
      <sz val="9"/>
      <color rgb="FFFF0000"/>
      <name val="Verdana"/>
      <family val="2"/>
    </font>
    <font>
      <sz val="9"/>
      <color rgb="FF000000"/>
      <name val="Verdana"/>
      <family val="2"/>
    </font>
    <font>
      <sz val="8"/>
      <name val="Aptos Narrow"/>
      <family val="2"/>
    </font>
  </fonts>
  <fills count="9">
    <fill>
      <patternFill patternType="none"/>
    </fill>
    <fill>
      <patternFill patternType="gray125"/>
    </fill>
    <fill>
      <patternFill patternType="solid">
        <fgColor theme="4"/>
        <bgColor theme="4"/>
      </patternFill>
    </fill>
    <fill>
      <patternFill patternType="solid">
        <fgColor theme="0"/>
        <bgColor indexed="64"/>
      </patternFill>
    </fill>
    <fill>
      <patternFill patternType="solid">
        <fgColor rgb="FFC0E6F5"/>
        <bgColor theme="4" tint="0.79998168889431442"/>
      </patternFill>
    </fill>
    <fill>
      <patternFill patternType="solid">
        <fgColor theme="0"/>
        <bgColor theme="4" tint="0.79998168889431442"/>
      </patternFill>
    </fill>
    <fill>
      <patternFill patternType="solid">
        <fgColor theme="4" tint="0.79998168889431442"/>
        <bgColor indexed="64"/>
      </patternFill>
    </fill>
    <fill>
      <patternFill patternType="solid">
        <fgColor theme="4" tint="0.79998168889431442"/>
        <bgColor theme="4" tint="0.79998168889431442"/>
      </patternFill>
    </fill>
    <fill>
      <patternFill patternType="solid">
        <fgColor theme="7" tint="0.79998168889431442"/>
        <bgColor indexed="64"/>
      </patternFill>
    </fill>
  </fills>
  <borders count="8">
    <border>
      <left/>
      <right/>
      <top/>
      <bottom/>
      <diagonal/>
    </border>
    <border>
      <left/>
      <right/>
      <top style="thin">
        <color theme="4" tint="0.39997558519241921"/>
      </top>
      <bottom style="thin">
        <color theme="4" tint="0.39997558519241921"/>
      </bottom>
      <diagonal/>
    </border>
    <border>
      <left/>
      <right style="thin">
        <color theme="4" tint="0.39997558519241921"/>
      </right>
      <top style="thin">
        <color theme="4" tint="0.39997558519241921"/>
      </top>
      <bottom style="thin">
        <color theme="4" tint="0.39997558519241921"/>
      </bottom>
      <diagonal/>
    </border>
    <border>
      <left/>
      <right/>
      <top/>
      <bottom style="thin">
        <color theme="4" tint="0.39997558519241921"/>
      </bottom>
      <diagonal/>
    </border>
    <border>
      <left/>
      <right/>
      <top style="thin">
        <color theme="4" tint="0.39997558519241921"/>
      </top>
      <bottom/>
      <diagonal/>
    </border>
    <border>
      <left style="thin">
        <color theme="4" tint="0.39997558519241921"/>
      </left>
      <right/>
      <top/>
      <bottom style="thin">
        <color theme="4" tint="0.39997558519241921"/>
      </bottom>
      <diagonal/>
    </border>
    <border>
      <left style="thin">
        <color theme="4" tint="0.39997558519241921"/>
      </left>
      <right/>
      <top/>
      <bottom/>
      <diagonal/>
    </border>
    <border>
      <left style="thin">
        <color theme="4" tint="0.39997558519241921"/>
      </left>
      <right/>
      <top style="thin">
        <color theme="4" tint="0.39997558519241921"/>
      </top>
      <bottom/>
      <diagonal/>
    </border>
  </borders>
  <cellStyleXfs count="6">
    <xf numFmtId="0" fontId="0" fillId="0" borderId="0"/>
    <xf numFmtId="0" fontId="2" fillId="0" borderId="0" applyNumberFormat="0" applyFill="0">
      <alignment vertical="top"/>
      <protection locked="0"/>
    </xf>
    <xf numFmtId="0" fontId="5" fillId="0" borderId="0">
      <alignment vertical="top"/>
      <protection locked="0"/>
    </xf>
    <xf numFmtId="0" fontId="9" fillId="0" borderId="0" applyNumberFormat="0" applyFill="0" applyBorder="0" applyAlignment="0" applyProtection="0"/>
    <xf numFmtId="0" fontId="1" fillId="0" borderId="0"/>
    <xf numFmtId="0" fontId="9" fillId="0" borderId="0" applyNumberFormat="0" applyFill="0" applyBorder="0" applyAlignment="0" applyProtection="0"/>
  </cellStyleXfs>
  <cellXfs count="149">
    <xf numFmtId="0" fontId="0" fillId="0" borderId="0" xfId="0"/>
    <xf numFmtId="49" fontId="0" fillId="0" borderId="0" xfId="0" applyNumberFormat="1"/>
    <xf numFmtId="0" fontId="3" fillId="0" borderId="0" xfId="1" applyFont="1" applyAlignment="1" applyProtection="1">
      <alignment horizontal="left" vertical="top"/>
    </xf>
    <xf numFmtId="0" fontId="10" fillId="0" borderId="0" xfId="0" applyFont="1" applyAlignment="1">
      <alignment horizontal="left" vertical="center"/>
    </xf>
    <xf numFmtId="0" fontId="10" fillId="0" borderId="0" xfId="0" applyFont="1" applyAlignment="1">
      <alignment vertical="center"/>
    </xf>
    <xf numFmtId="0" fontId="11" fillId="0" borderId="0" xfId="3" applyFont="1" applyBorder="1" applyAlignment="1" applyProtection="1">
      <alignment vertical="center"/>
    </xf>
    <xf numFmtId="0" fontId="11" fillId="0" borderId="0" xfId="3" applyFont="1" applyAlignment="1" applyProtection="1">
      <alignment vertical="center"/>
    </xf>
    <xf numFmtId="0" fontId="13" fillId="0" borderId="0" xfId="0" applyFont="1" applyAlignment="1">
      <alignment horizontal="left" vertical="center"/>
    </xf>
    <xf numFmtId="0" fontId="14" fillId="0" borderId="0" xfId="0" applyFont="1" applyAlignment="1">
      <alignment vertical="center"/>
    </xf>
    <xf numFmtId="0" fontId="1" fillId="0" borderId="0" xfId="4"/>
    <xf numFmtId="0" fontId="1" fillId="3" borderId="0" xfId="4" applyFill="1"/>
    <xf numFmtId="0" fontId="1" fillId="3" borderId="0" xfId="4" applyFill="1" applyAlignment="1">
      <alignment vertical="top"/>
    </xf>
    <xf numFmtId="0" fontId="1" fillId="3" borderId="0" xfId="4" applyFill="1" applyAlignment="1">
      <alignment wrapText="1"/>
    </xf>
    <xf numFmtId="0" fontId="16" fillId="4" borderId="1" xfId="4" applyFont="1" applyFill="1" applyBorder="1" applyAlignment="1">
      <alignment horizontal="left" vertical="center" wrapText="1"/>
    </xf>
    <xf numFmtId="0" fontId="7" fillId="4" borderId="1" xfId="4" applyFont="1" applyFill="1" applyBorder="1" applyAlignment="1">
      <alignment horizontal="left" vertical="center" wrapText="1"/>
    </xf>
    <xf numFmtId="0" fontId="16" fillId="3" borderId="1" xfId="4" applyFont="1" applyFill="1" applyBorder="1" applyAlignment="1">
      <alignment horizontal="left" vertical="center" wrapText="1"/>
    </xf>
    <xf numFmtId="0" fontId="7" fillId="3" borderId="1" xfId="4" applyFont="1" applyFill="1" applyBorder="1" applyAlignment="1">
      <alignment horizontal="left" vertical="center" wrapText="1"/>
    </xf>
    <xf numFmtId="49" fontId="16" fillId="4" borderId="1" xfId="4" applyNumberFormat="1" applyFont="1" applyFill="1" applyBorder="1" applyAlignment="1">
      <alignment horizontal="left" vertical="center" wrapText="1"/>
    </xf>
    <xf numFmtId="49" fontId="16" fillId="3" borderId="1" xfId="4" applyNumberFormat="1" applyFont="1" applyFill="1" applyBorder="1" applyAlignment="1">
      <alignment horizontal="left" vertical="center" wrapText="1"/>
    </xf>
    <xf numFmtId="49" fontId="7" fillId="3" borderId="1" xfId="4" applyNumberFormat="1" applyFont="1" applyFill="1" applyBorder="1" applyAlignment="1">
      <alignment horizontal="left" vertical="center" wrapText="1"/>
    </xf>
    <xf numFmtId="0" fontId="15" fillId="2" borderId="1" xfId="4" applyFont="1" applyFill="1" applyBorder="1" applyAlignment="1">
      <alignment horizontal="left" vertical="center" wrapText="1"/>
    </xf>
    <xf numFmtId="0" fontId="8" fillId="3" borderId="0" xfId="4" applyFont="1" applyFill="1"/>
    <xf numFmtId="0" fontId="7" fillId="3" borderId="0" xfId="4" applyFont="1" applyFill="1" applyAlignment="1">
      <alignment vertical="center"/>
    </xf>
    <xf numFmtId="0" fontId="7" fillId="3" borderId="0" xfId="4" applyFont="1" applyFill="1" applyAlignment="1" applyProtection="1">
      <alignment horizontal="right" vertical="center"/>
      <protection locked="0"/>
    </xf>
    <xf numFmtId="0" fontId="12" fillId="0" borderId="0" xfId="4" applyFont="1"/>
    <xf numFmtId="0" fontId="4" fillId="0" borderId="0" xfId="4" applyFont="1" applyAlignment="1">
      <alignment vertical="top"/>
    </xf>
    <xf numFmtId="49" fontId="1" fillId="0" borderId="0" xfId="4" applyNumberFormat="1"/>
    <xf numFmtId="14" fontId="1" fillId="0" borderId="0" xfId="4" applyNumberFormat="1"/>
    <xf numFmtId="0" fontId="8" fillId="0" borderId="0" xfId="4" applyFont="1"/>
    <xf numFmtId="49" fontId="1" fillId="0" borderId="0" xfId="4" applyNumberFormat="1" applyAlignment="1">
      <alignment wrapText="1"/>
    </xf>
    <xf numFmtId="0" fontId="1" fillId="0" borderId="0" xfId="4" applyAlignment="1">
      <alignment horizontal="left" vertical="center"/>
    </xf>
    <xf numFmtId="0" fontId="7" fillId="0" borderId="0" xfId="4" applyFont="1"/>
    <xf numFmtId="49" fontId="7" fillId="0" borderId="0" xfId="4" applyNumberFormat="1" applyFont="1"/>
    <xf numFmtId="49" fontId="12" fillId="0" borderId="0" xfId="4" applyNumberFormat="1" applyFont="1" applyAlignment="1">
      <alignment wrapText="1"/>
    </xf>
    <xf numFmtId="0" fontId="7" fillId="0" borderId="0" xfId="4" applyFont="1" applyAlignment="1">
      <alignment wrapText="1"/>
    </xf>
    <xf numFmtId="49" fontId="7" fillId="0" borderId="0" xfId="0" applyNumberFormat="1" applyFont="1" applyAlignment="1">
      <alignment horizontal="left" vertical="top" wrapText="1"/>
    </xf>
    <xf numFmtId="49" fontId="7" fillId="3" borderId="0" xfId="4" applyNumberFormat="1" applyFont="1" applyFill="1" applyAlignment="1">
      <alignment vertical="center"/>
    </xf>
    <xf numFmtId="49" fontId="7" fillId="3" borderId="0" xfId="4" applyNumberFormat="1" applyFont="1" applyFill="1" applyAlignment="1">
      <alignment vertical="center" wrapText="1"/>
    </xf>
    <xf numFmtId="49" fontId="12" fillId="3" borderId="0" xfId="4" applyNumberFormat="1" applyFont="1" applyFill="1" applyAlignment="1">
      <alignment vertical="center" wrapText="1"/>
    </xf>
    <xf numFmtId="49" fontId="14" fillId="0" borderId="0" xfId="0" applyNumberFormat="1" applyFont="1" applyAlignment="1">
      <alignment vertical="center"/>
    </xf>
    <xf numFmtId="49" fontId="14" fillId="0" borderId="0" xfId="0" applyNumberFormat="1" applyFont="1" applyAlignment="1">
      <alignment horizontal="left" vertical="center"/>
    </xf>
    <xf numFmtId="0" fontId="7" fillId="0" borderId="0" xfId="0" applyFont="1" applyAlignment="1">
      <alignment horizontal="left"/>
    </xf>
    <xf numFmtId="49" fontId="0" fillId="0" borderId="0" xfId="0" applyNumberFormat="1" applyAlignment="1">
      <alignment horizontal="left"/>
    </xf>
    <xf numFmtId="0" fontId="3" fillId="0" borderId="0" xfId="1" applyFont="1" applyAlignment="1" applyProtection="1">
      <alignment horizontal="left" vertical="center"/>
    </xf>
    <xf numFmtId="0" fontId="4" fillId="0" borderId="0" xfId="0" applyFont="1" applyAlignment="1">
      <alignment horizontal="left" vertical="center"/>
    </xf>
    <xf numFmtId="0" fontId="7" fillId="3" borderId="0" xfId="0" applyFont="1" applyFill="1" applyAlignment="1">
      <alignment horizontal="left" vertical="center"/>
    </xf>
    <xf numFmtId="0" fontId="7" fillId="3" borderId="0" xfId="0" applyFont="1" applyFill="1" applyAlignment="1">
      <alignment vertical="center"/>
    </xf>
    <xf numFmtId="49" fontId="7" fillId="3" borderId="0" xfId="4" applyNumberFormat="1" applyFont="1" applyFill="1" applyAlignment="1">
      <alignment horizontal="left" vertical="center"/>
    </xf>
    <xf numFmtId="0" fontId="1" fillId="3" borderId="0" xfId="4" applyFill="1" applyAlignment="1">
      <alignment horizontal="left"/>
    </xf>
    <xf numFmtId="49" fontId="13" fillId="0" borderId="0" xfId="0" applyNumberFormat="1" applyFont="1" applyAlignment="1">
      <alignment horizontal="left" vertical="center"/>
    </xf>
    <xf numFmtId="49" fontId="7" fillId="0" borderId="0" xfId="0" applyNumberFormat="1" applyFont="1" applyAlignment="1">
      <alignment vertical="center"/>
    </xf>
    <xf numFmtId="0" fontId="7" fillId="0" borderId="0" xfId="0" applyFont="1" applyAlignment="1">
      <alignment vertical="center"/>
    </xf>
    <xf numFmtId="0" fontId="18" fillId="0" borderId="0" xfId="3" applyFont="1" applyAlignment="1" applyProtection="1">
      <alignment vertical="center"/>
    </xf>
    <xf numFmtId="49" fontId="12" fillId="0" borderId="0" xfId="0" applyNumberFormat="1" applyFont="1" applyAlignment="1">
      <alignment vertical="center"/>
    </xf>
    <xf numFmtId="0" fontId="15" fillId="2" borderId="2" xfId="0" applyFont="1" applyFill="1" applyBorder="1" applyAlignment="1">
      <alignment horizontal="left" vertical="center" wrapText="1"/>
    </xf>
    <xf numFmtId="0" fontId="0" fillId="0" borderId="0" xfId="0" applyAlignment="1">
      <alignment horizontal="left" vertical="center"/>
    </xf>
    <xf numFmtId="0" fontId="3" fillId="3" borderId="0" xfId="1" applyFont="1" applyFill="1" applyAlignment="1">
      <alignment horizontal="left" vertical="center"/>
      <protection locked="0"/>
    </xf>
    <xf numFmtId="0" fontId="4" fillId="3" borderId="0" xfId="4" applyFont="1" applyFill="1" applyAlignment="1" applyProtection="1">
      <alignment horizontal="left" vertical="center"/>
      <protection locked="0"/>
    </xf>
    <xf numFmtId="0" fontId="7" fillId="3" borderId="0" xfId="4" applyFont="1" applyFill="1" applyAlignment="1">
      <alignment vertical="center" wrapText="1"/>
    </xf>
    <xf numFmtId="0" fontId="4" fillId="0" borderId="0" xfId="4" applyFont="1" applyAlignment="1">
      <alignment vertical="center"/>
    </xf>
    <xf numFmtId="0" fontId="12" fillId="0" borderId="0" xfId="4" applyFont="1" applyAlignment="1">
      <alignment vertical="center"/>
    </xf>
    <xf numFmtId="0" fontId="12" fillId="3" borderId="0" xfId="4" applyFont="1" applyFill="1" applyAlignment="1">
      <alignment vertical="center"/>
    </xf>
    <xf numFmtId="0" fontId="4" fillId="3" borderId="0" xfId="4" applyFont="1" applyFill="1" applyAlignment="1" applyProtection="1">
      <alignment vertical="center"/>
      <protection locked="0"/>
    </xf>
    <xf numFmtId="0" fontId="12" fillId="3" borderId="0" xfId="4" applyFont="1" applyFill="1" applyAlignment="1">
      <alignment vertical="center" wrapText="1"/>
    </xf>
    <xf numFmtId="164" fontId="7" fillId="3" borderId="0" xfId="2" applyNumberFormat="1" applyFont="1" applyFill="1" applyAlignment="1">
      <alignment horizontal="left" vertical="center"/>
      <protection locked="0"/>
    </xf>
    <xf numFmtId="0" fontId="7" fillId="3" borderId="0" xfId="2" applyFont="1" applyFill="1" applyAlignment="1">
      <alignment horizontal="left" vertical="center"/>
      <protection locked="0"/>
    </xf>
    <xf numFmtId="0" fontId="7" fillId="3" borderId="0" xfId="2" applyFont="1" applyFill="1" applyAlignment="1">
      <alignment horizontal="left" vertical="center" wrapText="1"/>
      <protection locked="0"/>
    </xf>
    <xf numFmtId="0" fontId="7" fillId="3" borderId="0" xfId="4" applyFont="1" applyFill="1" applyAlignment="1">
      <alignment horizontal="left" vertical="center"/>
    </xf>
    <xf numFmtId="0" fontId="17" fillId="3" borderId="0" xfId="4" applyFont="1" applyFill="1" applyAlignment="1" applyProtection="1">
      <alignment vertical="center" wrapText="1"/>
      <protection locked="0"/>
    </xf>
    <xf numFmtId="0" fontId="16" fillId="4" borderId="7" xfId="4" applyFont="1" applyFill="1" applyBorder="1" applyAlignment="1">
      <alignment horizontal="left" vertical="center" wrapText="1"/>
    </xf>
    <xf numFmtId="0" fontId="16" fillId="0" borderId="7" xfId="4" applyFont="1" applyBorder="1" applyAlignment="1">
      <alignment horizontal="left" vertical="center" wrapText="1"/>
    </xf>
    <xf numFmtId="0" fontId="10" fillId="0" borderId="0" xfId="4" applyFont="1" applyAlignment="1">
      <alignment horizontal="left" vertical="center"/>
    </xf>
    <xf numFmtId="0" fontId="15" fillId="2" borderId="1" xfId="4" applyFont="1" applyFill="1" applyBorder="1" applyAlignment="1">
      <alignment vertical="center" wrapText="1"/>
    </xf>
    <xf numFmtId="0" fontId="16" fillId="0" borderId="1" xfId="4" applyFont="1" applyBorder="1" applyAlignment="1">
      <alignment horizontal="left" vertical="center" wrapText="1"/>
    </xf>
    <xf numFmtId="0" fontId="10" fillId="3" borderId="0" xfId="4" applyFont="1" applyFill="1"/>
    <xf numFmtId="0" fontId="10" fillId="0" borderId="0" xfId="4" applyFont="1"/>
    <xf numFmtId="0" fontId="16" fillId="5" borderId="7" xfId="4" applyFont="1" applyFill="1" applyBorder="1" applyAlignment="1">
      <alignment horizontal="left" vertical="center" wrapText="1"/>
    </xf>
    <xf numFmtId="0" fontId="16" fillId="3" borderId="7" xfId="4" applyFont="1" applyFill="1" applyBorder="1" applyAlignment="1">
      <alignment horizontal="left" vertical="center" wrapText="1"/>
    </xf>
    <xf numFmtId="0" fontId="3" fillId="3" borderId="0" xfId="1" applyFont="1" applyFill="1" applyAlignment="1">
      <alignment horizontal="left" vertical="center" wrapText="1"/>
      <protection locked="0"/>
    </xf>
    <xf numFmtId="0" fontId="1" fillId="3" borderId="0" xfId="4" applyFill="1" applyAlignment="1">
      <alignment horizontal="left" vertical="center"/>
    </xf>
    <xf numFmtId="0" fontId="1" fillId="3" borderId="0" xfId="4" applyFill="1" applyAlignment="1">
      <alignment horizontal="left" vertical="center" wrapText="1"/>
    </xf>
    <xf numFmtId="0" fontId="7" fillId="3" borderId="0" xfId="4" applyFont="1" applyFill="1" applyAlignment="1">
      <alignment horizontal="left" vertical="center" wrapText="1"/>
    </xf>
    <xf numFmtId="0" fontId="7" fillId="0" borderId="0" xfId="4" applyFont="1" applyAlignment="1">
      <alignment horizontal="left" vertical="center"/>
    </xf>
    <xf numFmtId="0" fontId="10" fillId="0" borderId="0" xfId="0" applyFont="1" applyAlignment="1">
      <alignment horizontal="left"/>
    </xf>
    <xf numFmtId="0" fontId="11" fillId="3" borderId="0" xfId="5" applyFont="1" applyFill="1" applyAlignment="1" applyProtection="1">
      <protection locked="0"/>
    </xf>
    <xf numFmtId="0" fontId="10" fillId="0" borderId="0" xfId="4" applyFont="1" applyAlignment="1">
      <alignment vertical="top"/>
    </xf>
    <xf numFmtId="49" fontId="19" fillId="0" borderId="0" xfId="4" applyNumberFormat="1" applyFont="1" applyAlignment="1">
      <alignment wrapText="1"/>
    </xf>
    <xf numFmtId="49" fontId="10" fillId="0" borderId="0" xfId="4" applyNumberFormat="1" applyFont="1"/>
    <xf numFmtId="49" fontId="10" fillId="0" borderId="0" xfId="4" applyNumberFormat="1" applyFont="1" applyAlignment="1">
      <alignment wrapText="1"/>
    </xf>
    <xf numFmtId="0" fontId="19" fillId="0" borderId="0" xfId="4" applyFont="1"/>
    <xf numFmtId="0" fontId="10" fillId="0" borderId="0" xfId="4" applyFont="1" applyAlignment="1">
      <alignment horizontal="left" vertical="center" wrapText="1"/>
    </xf>
    <xf numFmtId="0" fontId="11" fillId="0" borderId="0" xfId="3" applyFont="1" applyAlignment="1" applyProtection="1">
      <alignment horizontal="left" vertical="center" wrapText="1"/>
    </xf>
    <xf numFmtId="0" fontId="19" fillId="0" borderId="0" xfId="4" applyFont="1" applyAlignment="1">
      <alignment horizontal="left" vertical="center" wrapText="1"/>
    </xf>
    <xf numFmtId="0" fontId="19" fillId="3" borderId="0" xfId="4" applyFont="1" applyFill="1"/>
    <xf numFmtId="0" fontId="19" fillId="0" borderId="0" xfId="0" applyFont="1"/>
    <xf numFmtId="0" fontId="10" fillId="0" borderId="0" xfId="0" applyFont="1"/>
    <xf numFmtId="0" fontId="11" fillId="0" borderId="0" xfId="5" applyFont="1" applyAlignment="1" applyProtection="1">
      <alignment vertical="center"/>
    </xf>
    <xf numFmtId="0" fontId="10" fillId="0" borderId="0" xfId="4" applyFont="1" applyAlignment="1">
      <alignment wrapText="1"/>
    </xf>
    <xf numFmtId="49" fontId="11" fillId="0" borderId="0" xfId="5" applyNumberFormat="1" applyFont="1" applyProtection="1"/>
    <xf numFmtId="0" fontId="6" fillId="0" borderId="1" xfId="4" applyFont="1" applyBorder="1" applyAlignment="1">
      <alignment horizontal="left" vertical="center" wrapText="1"/>
    </xf>
    <xf numFmtId="0" fontId="12" fillId="3" borderId="0" xfId="0" applyFont="1" applyFill="1" applyAlignment="1">
      <alignment horizontal="left" vertical="center"/>
    </xf>
    <xf numFmtId="0" fontId="16" fillId="6" borderId="1" xfId="4" applyFont="1" applyFill="1" applyBorder="1" applyAlignment="1">
      <alignment horizontal="left" vertical="center" wrapText="1"/>
    </xf>
    <xf numFmtId="0" fontId="16" fillId="6" borderId="3" xfId="4" applyFont="1" applyFill="1" applyBorder="1" applyAlignment="1">
      <alignment horizontal="left" vertical="center" wrapText="1"/>
    </xf>
    <xf numFmtId="0" fontId="7" fillId="5" borderId="1" xfId="4" applyFont="1" applyFill="1" applyBorder="1" applyAlignment="1">
      <alignment horizontal="left" vertical="center" wrapText="1"/>
    </xf>
    <xf numFmtId="0" fontId="16" fillId="5" borderId="1" xfId="4" applyFont="1" applyFill="1" applyBorder="1" applyAlignment="1">
      <alignment horizontal="left" vertical="center" wrapText="1"/>
    </xf>
    <xf numFmtId="49" fontId="7" fillId="5" borderId="4" xfId="4" applyNumberFormat="1" applyFont="1" applyFill="1" applyBorder="1" applyAlignment="1">
      <alignment horizontal="left" vertical="center" wrapText="1"/>
    </xf>
    <xf numFmtId="49" fontId="16" fillId="7" borderId="4" xfId="4" applyNumberFormat="1" applyFont="1" applyFill="1" applyBorder="1" applyAlignment="1">
      <alignment horizontal="left" vertical="center" wrapText="1"/>
    </xf>
    <xf numFmtId="0" fontId="19" fillId="0" borderId="0" xfId="0" applyFont="1" applyAlignment="1">
      <alignment vertical="center"/>
    </xf>
    <xf numFmtId="164" fontId="7" fillId="3" borderId="0" xfId="2" applyNumberFormat="1" applyFont="1" applyFill="1" applyAlignment="1" applyProtection="1">
      <alignment horizontal="left" vertical="center"/>
    </xf>
    <xf numFmtId="0" fontId="6" fillId="3" borderId="0" xfId="2" applyFont="1" applyFill="1" applyAlignment="1" applyProtection="1">
      <alignment horizontal="left" vertical="center"/>
    </xf>
    <xf numFmtId="0" fontId="7" fillId="3" borderId="0" xfId="2" applyFont="1" applyFill="1" applyAlignment="1" applyProtection="1">
      <alignment horizontal="left" vertical="center"/>
    </xf>
    <xf numFmtId="49" fontId="10" fillId="0" borderId="0" xfId="0" applyNumberFormat="1" applyFont="1" applyAlignment="1">
      <alignment horizontal="left" vertical="center"/>
    </xf>
    <xf numFmtId="49" fontId="12" fillId="0" borderId="0" xfId="4" applyNumberFormat="1" applyFont="1" applyAlignment="1">
      <alignment vertical="center"/>
    </xf>
    <xf numFmtId="164" fontId="7" fillId="3" borderId="0" xfId="2" applyNumberFormat="1" applyFont="1" applyFill="1" applyAlignment="1" applyProtection="1">
      <alignment vertical="center"/>
    </xf>
    <xf numFmtId="0" fontId="7" fillId="3" borderId="0" xfId="2" applyFont="1" applyFill="1" applyAlignment="1" applyProtection="1">
      <alignment vertical="center"/>
    </xf>
    <xf numFmtId="49" fontId="7" fillId="0" borderId="0" xfId="0" applyNumberFormat="1" applyFont="1" applyAlignment="1">
      <alignment horizontal="left" vertical="center"/>
    </xf>
    <xf numFmtId="0" fontId="7" fillId="0" borderId="0" xfId="0" applyFont="1" applyAlignment="1">
      <alignment horizontal="left" vertical="center"/>
    </xf>
    <xf numFmtId="49" fontId="7" fillId="6" borderId="0" xfId="0" applyNumberFormat="1" applyFont="1" applyFill="1" applyAlignment="1">
      <alignment horizontal="left" vertical="top" wrapText="1"/>
    </xf>
    <xf numFmtId="49" fontId="7" fillId="3" borderId="0" xfId="0" applyNumberFormat="1" applyFont="1" applyFill="1" applyAlignment="1">
      <alignment horizontal="left" vertical="top" wrapText="1"/>
    </xf>
    <xf numFmtId="0" fontId="7" fillId="0" borderId="0" xfId="0" applyFont="1" applyAlignment="1">
      <alignment wrapText="1"/>
    </xf>
    <xf numFmtId="0" fontId="16" fillId="0" borderId="4" xfId="4" applyFont="1" applyBorder="1" applyAlignment="1">
      <alignment horizontal="left" vertical="center" wrapText="1"/>
    </xf>
    <xf numFmtId="49" fontId="16" fillId="7" borderId="1" xfId="0" applyNumberFormat="1" applyFont="1" applyFill="1" applyBorder="1" applyAlignment="1">
      <alignment horizontal="left" vertical="top" wrapText="1"/>
    </xf>
    <xf numFmtId="0" fontId="16" fillId="6" borderId="4" xfId="4" applyFont="1" applyFill="1" applyBorder="1" applyAlignment="1">
      <alignment horizontal="left" vertical="center" wrapText="1"/>
    </xf>
    <xf numFmtId="0" fontId="7" fillId="0" borderId="1" xfId="4" applyFont="1" applyBorder="1" applyAlignment="1">
      <alignment horizontal="left" vertical="center" wrapText="1"/>
    </xf>
    <xf numFmtId="49" fontId="16" fillId="7" borderId="1" xfId="0" applyNumberFormat="1" applyFont="1" applyFill="1" applyBorder="1" applyAlignment="1">
      <alignment horizontal="left" vertical="center" wrapText="1"/>
    </xf>
    <xf numFmtId="0" fontId="16" fillId="0" borderId="3" xfId="4" applyFont="1" applyBorder="1" applyAlignment="1">
      <alignment horizontal="left" vertical="center" wrapText="1"/>
    </xf>
    <xf numFmtId="0" fontId="7" fillId="8" borderId="0" xfId="4" applyFont="1" applyFill="1" applyAlignment="1">
      <alignment wrapText="1"/>
    </xf>
    <xf numFmtId="49" fontId="10" fillId="0" borderId="0" xfId="0" applyNumberFormat="1" applyFont="1" applyAlignment="1">
      <alignment horizontal="left" vertical="center" wrapText="1"/>
    </xf>
    <xf numFmtId="49" fontId="10" fillId="0" borderId="0" xfId="0" applyNumberFormat="1" applyFont="1" applyAlignment="1">
      <alignment horizontal="left" vertical="center"/>
    </xf>
    <xf numFmtId="0" fontId="16" fillId="5" borderId="4" xfId="4" applyFont="1" applyFill="1" applyBorder="1" applyAlignment="1">
      <alignment horizontal="left" vertical="center" wrapText="1"/>
    </xf>
    <xf numFmtId="0" fontId="16" fillId="5" borderId="0" xfId="4" applyFont="1" applyFill="1" applyAlignment="1">
      <alignment horizontal="left" vertical="center" wrapText="1"/>
    </xf>
    <xf numFmtId="0" fontId="16" fillId="5" borderId="3" xfId="4" applyFont="1" applyFill="1" applyBorder="1" applyAlignment="1">
      <alignment horizontal="left" vertical="center" wrapText="1"/>
    </xf>
    <xf numFmtId="0" fontId="16" fillId="4" borderId="7" xfId="4" applyFont="1" applyFill="1" applyBorder="1" applyAlignment="1">
      <alignment horizontal="left" vertical="center" wrapText="1"/>
    </xf>
    <xf numFmtId="0" fontId="16" fillId="4" borderId="6" xfId="4" applyFont="1" applyFill="1" applyBorder="1" applyAlignment="1">
      <alignment horizontal="left" vertical="center" wrapText="1"/>
    </xf>
    <xf numFmtId="0" fontId="16" fillId="4" borderId="5" xfId="4" applyFont="1" applyFill="1" applyBorder="1" applyAlignment="1">
      <alignment horizontal="left" vertical="center" wrapText="1"/>
    </xf>
    <xf numFmtId="0" fontId="16" fillId="3" borderId="4" xfId="4" applyFont="1" applyFill="1" applyBorder="1" applyAlignment="1">
      <alignment horizontal="left" vertical="center" wrapText="1"/>
    </xf>
    <xf numFmtId="0" fontId="16" fillId="3" borderId="0" xfId="4" applyFont="1" applyFill="1" applyAlignment="1">
      <alignment horizontal="left" vertical="center" wrapText="1"/>
    </xf>
    <xf numFmtId="0" fontId="16" fillId="3" borderId="3" xfId="4" applyFont="1" applyFill="1" applyBorder="1" applyAlignment="1">
      <alignment horizontal="left" vertical="center" wrapText="1"/>
    </xf>
    <xf numFmtId="49" fontId="16" fillId="4" borderId="4" xfId="4" applyNumberFormat="1" applyFont="1" applyFill="1" applyBorder="1" applyAlignment="1">
      <alignment horizontal="left" vertical="center" wrapText="1"/>
    </xf>
    <xf numFmtId="49" fontId="16" fillId="4" borderId="0" xfId="4" applyNumberFormat="1" applyFont="1" applyFill="1" applyAlignment="1">
      <alignment horizontal="left" vertical="center" wrapText="1"/>
    </xf>
    <xf numFmtId="49" fontId="16" fillId="4" borderId="3" xfId="4" applyNumberFormat="1" applyFont="1" applyFill="1" applyBorder="1" applyAlignment="1">
      <alignment horizontal="left" vertical="center" wrapText="1"/>
    </xf>
    <xf numFmtId="0" fontId="10" fillId="3" borderId="0" xfId="4" applyFont="1" applyFill="1" applyAlignment="1">
      <alignment horizontal="left" vertical="center" wrapText="1"/>
    </xf>
    <xf numFmtId="49" fontId="16" fillId="7" borderId="4" xfId="4" applyNumberFormat="1" applyFont="1" applyFill="1" applyBorder="1" applyAlignment="1">
      <alignment horizontal="left" vertical="center" wrapText="1"/>
    </xf>
    <xf numFmtId="49" fontId="16" fillId="7" borderId="3" xfId="4" applyNumberFormat="1" applyFont="1" applyFill="1" applyBorder="1" applyAlignment="1">
      <alignment horizontal="left" vertical="center" wrapText="1"/>
    </xf>
    <xf numFmtId="0" fontId="16" fillId="0" borderId="7" xfId="4" applyFont="1" applyBorder="1" applyAlignment="1">
      <alignment horizontal="left" vertical="center" wrapText="1"/>
    </xf>
    <xf numFmtId="0" fontId="16" fillId="0" borderId="4" xfId="4" applyFont="1" applyBorder="1" applyAlignment="1">
      <alignment horizontal="left" vertical="center" wrapText="1"/>
    </xf>
    <xf numFmtId="0" fontId="7" fillId="3" borderId="0" xfId="4" applyFont="1" applyFill="1" applyAlignment="1">
      <alignment horizontal="left" wrapText="1"/>
    </xf>
    <xf numFmtId="0" fontId="10" fillId="0" borderId="0" xfId="4" applyFont="1" applyAlignment="1">
      <alignment horizontal="left" vertical="center"/>
    </xf>
    <xf numFmtId="0" fontId="10" fillId="0" borderId="0" xfId="4" applyFont="1" applyAlignment="1">
      <alignment horizontal="left" vertical="center" wrapText="1"/>
    </xf>
  </cellXfs>
  <cellStyles count="6">
    <cellStyle name="Hyperlink" xfId="3" builtinId="8"/>
    <cellStyle name="Hyperlink 2" xfId="5" xr:uid="{E624A7D1-0CD4-4934-9205-2BFD4DCF76D2}"/>
    <cellStyle name="Normal" xfId="0" builtinId="0"/>
    <cellStyle name="Normal 2" xfId="4" xr:uid="{FD8316CC-F220-471A-83EF-F19C0394F45B}"/>
    <cellStyle name="Ref. (Agency)" xfId="2" xr:uid="{D5540808-D07A-473E-A22B-62EC58839830}"/>
    <cellStyle name="Title (Agency)" xfId="1" xr:uid="{36F4B490-526E-4525-84EA-081A6A2BA292}"/>
  </cellStyles>
  <dxfs count="33">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ont>
        <strike val="0"/>
        <outline val="0"/>
        <shadow val="0"/>
        <u val="none"/>
        <vertAlign val="baseline"/>
        <sz val="11"/>
        <color auto="1"/>
        <name val="Verdana"/>
        <family val="2"/>
        <scheme val="none"/>
      </font>
      <fill>
        <patternFill patternType="none">
          <fgColor indexed="64"/>
          <bgColor auto="1"/>
        </patternFill>
      </fill>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border outline="0">
        <bottom style="thin">
          <color theme="4" tint="0.39997558519241921"/>
        </bottom>
      </border>
    </dxf>
    <dxf>
      <font>
        <b/>
        <i val="0"/>
        <strike val="0"/>
        <condense val="0"/>
        <extend val="0"/>
        <outline val="0"/>
        <shadow val="0"/>
        <u val="none"/>
        <vertAlign val="baseline"/>
        <sz val="11"/>
        <color theme="0"/>
        <name val="Verdana"/>
        <family val="2"/>
        <scheme val="none"/>
      </font>
      <fill>
        <patternFill patternType="solid">
          <fgColor theme="4"/>
          <bgColor theme="4"/>
        </patternFill>
      </fill>
      <alignment horizontal="left" vertical="center" textRotation="0" wrapText="1" indent="0" justifyLastLine="0" shrinkToFit="0" readingOrder="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calcChain" Target="calcChain.xml"/><Relationship Id="rId4" Type="http://schemas.openxmlformats.org/officeDocument/2006/relationships/worksheet" Target="worksheets/sheet4.xml"/><Relationship Id="rId9" Type="http://schemas.microsoft.com/office/2017/10/relationships/person" Target="persons/person.xml"/><Relationship Id="rId14"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_rels/drawing2.xml.rels><?xml version="1.0" encoding="UTF-8" standalone="yes"?>
<Relationships xmlns="http://schemas.openxmlformats.org/package/2006/relationships"><Relationship Id="rId1" Type="http://schemas.openxmlformats.org/officeDocument/2006/relationships/image" Target="../media/image1.emf"/></Relationships>
</file>

<file path=xl/drawings/_rels/drawing3.xml.rels><?xml version="1.0" encoding="UTF-8" standalone="yes"?>
<Relationships xmlns="http://schemas.openxmlformats.org/package/2006/relationships"><Relationship Id="rId1" Type="http://schemas.openxmlformats.org/officeDocument/2006/relationships/image" Target="../media/image1.emf"/></Relationships>
</file>

<file path=xl/drawings/_rels/drawing4.x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absoluteAnchor>
    <xdr:pos x="0" y="0"/>
    <xdr:ext cx="4502253" cy="793750"/>
    <xdr:pic>
      <xdr:nvPicPr>
        <xdr:cNvPr id="2" name="Picture 1">
          <a:extLst>
            <a:ext uri="{FF2B5EF4-FFF2-40B4-BE49-F238E27FC236}">
              <a16:creationId xmlns:a16="http://schemas.microsoft.com/office/drawing/2014/main" id="{4F4A656B-731D-4E23-9949-5E34A4F54813}"/>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twoCellAnchor>
    <xdr:from>
      <xdr:col>3</xdr:col>
      <xdr:colOff>582083</xdr:colOff>
      <xdr:row>1</xdr:row>
      <xdr:rowOff>10583</xdr:rowOff>
    </xdr:from>
    <xdr:to>
      <xdr:col>7</xdr:col>
      <xdr:colOff>944604</xdr:colOff>
      <xdr:row>5</xdr:row>
      <xdr:rowOff>205318</xdr:rowOff>
    </xdr:to>
    <xdr:sp macro="" textlink="">
      <xdr:nvSpPr>
        <xdr:cNvPr id="3" name="Text Box 3">
          <a:extLst>
            <a:ext uri="{FF2B5EF4-FFF2-40B4-BE49-F238E27FC236}">
              <a16:creationId xmlns:a16="http://schemas.microsoft.com/office/drawing/2014/main" id="{71F78030-A378-423C-97FC-6ECAC2C7A816}"/>
            </a:ext>
          </a:extLst>
        </xdr:cNvPr>
        <xdr:cNvSpPr txBox="1">
          <a:spLocks noChangeArrowheads="1"/>
        </xdr:cNvSpPr>
      </xdr:nvSpPr>
      <xdr:spPr bwMode="auto">
        <a:xfrm>
          <a:off x="5482166" y="190500"/>
          <a:ext cx="7802605" cy="914401"/>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2</xdr:col>
      <xdr:colOff>1227817</xdr:colOff>
      <xdr:row>0</xdr:row>
      <xdr:rowOff>114724</xdr:rowOff>
    </xdr:from>
    <xdr:to>
      <xdr:col>4</xdr:col>
      <xdr:colOff>952500</xdr:colOff>
      <xdr:row>5</xdr:row>
      <xdr:rowOff>137584</xdr:rowOff>
    </xdr:to>
    <xdr:sp macro="" textlink="">
      <xdr:nvSpPr>
        <xdr:cNvPr id="2" name="Text Box 3">
          <a:extLst>
            <a:ext uri="{FF2B5EF4-FFF2-40B4-BE49-F238E27FC236}">
              <a16:creationId xmlns:a16="http://schemas.microsoft.com/office/drawing/2014/main" id="{3E9CCCB0-944B-437C-8421-528020BA2C87}"/>
            </a:ext>
          </a:extLst>
        </xdr:cNvPr>
        <xdr:cNvSpPr txBox="1">
          <a:spLocks noChangeArrowheads="1"/>
        </xdr:cNvSpPr>
      </xdr:nvSpPr>
      <xdr:spPr bwMode="auto">
        <a:xfrm>
          <a:off x="13678353" y="114724"/>
          <a:ext cx="5466897" cy="907324"/>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absoluteAnchor>
    <xdr:pos x="0" y="0"/>
    <xdr:ext cx="4502253" cy="793750"/>
    <xdr:pic>
      <xdr:nvPicPr>
        <xdr:cNvPr id="3" name="Picture 2">
          <a:extLst>
            <a:ext uri="{FF2B5EF4-FFF2-40B4-BE49-F238E27FC236}">
              <a16:creationId xmlns:a16="http://schemas.microsoft.com/office/drawing/2014/main" id="{009C5FBC-AAB3-493D-A43F-8BA810098EAC}"/>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wsDr>
</file>

<file path=xl/drawings/drawing3.xml><?xml version="1.0" encoding="utf-8"?>
<xdr:wsDr xmlns:xdr="http://schemas.openxmlformats.org/drawingml/2006/spreadsheetDrawing" xmlns:a="http://schemas.openxmlformats.org/drawingml/2006/main">
  <xdr:absoluteAnchor>
    <xdr:pos x="0" y="0"/>
    <xdr:ext cx="4502253" cy="793750"/>
    <xdr:pic>
      <xdr:nvPicPr>
        <xdr:cNvPr id="3" name="Picture 2">
          <a:extLst>
            <a:ext uri="{FF2B5EF4-FFF2-40B4-BE49-F238E27FC236}">
              <a16:creationId xmlns:a16="http://schemas.microsoft.com/office/drawing/2014/main" id="{C851BBF6-8366-443F-BC48-B6889EEAD67D}"/>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twoCellAnchor>
    <xdr:from>
      <xdr:col>3</xdr:col>
      <xdr:colOff>698499</xdr:colOff>
      <xdr:row>1</xdr:row>
      <xdr:rowOff>36284</xdr:rowOff>
    </xdr:from>
    <xdr:to>
      <xdr:col>4</xdr:col>
      <xdr:colOff>3454820</xdr:colOff>
      <xdr:row>6</xdr:row>
      <xdr:rowOff>19775</xdr:rowOff>
    </xdr:to>
    <xdr:sp macro="" textlink="">
      <xdr:nvSpPr>
        <xdr:cNvPr id="4" name="Text Box 3">
          <a:extLst>
            <a:ext uri="{FF2B5EF4-FFF2-40B4-BE49-F238E27FC236}">
              <a16:creationId xmlns:a16="http://schemas.microsoft.com/office/drawing/2014/main" id="{99033E76-1989-47AD-A7E6-3FB01DBA8EE5}"/>
            </a:ext>
          </a:extLst>
        </xdr:cNvPr>
        <xdr:cNvSpPr txBox="1">
          <a:spLocks noChangeArrowheads="1"/>
        </xdr:cNvSpPr>
      </xdr:nvSpPr>
      <xdr:spPr bwMode="auto">
        <a:xfrm>
          <a:off x="2438399" y="217259"/>
          <a:ext cx="610021" cy="888366"/>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drawings/drawing4.xml><?xml version="1.0" encoding="utf-8"?>
<xdr:wsDr xmlns:xdr="http://schemas.openxmlformats.org/drawingml/2006/spreadsheetDrawing" xmlns:a="http://schemas.openxmlformats.org/drawingml/2006/main">
  <xdr:absoluteAnchor>
    <xdr:pos x="0" y="13494"/>
    <xdr:ext cx="4502253" cy="793750"/>
    <xdr:pic>
      <xdr:nvPicPr>
        <xdr:cNvPr id="2" name="Picture 1">
          <a:extLst>
            <a:ext uri="{FF2B5EF4-FFF2-40B4-BE49-F238E27FC236}">
              <a16:creationId xmlns:a16="http://schemas.microsoft.com/office/drawing/2014/main" id="{D2790B50-89CF-4AEC-A70E-0EDF107228C7}"/>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13494"/>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twoCellAnchor>
    <xdr:from>
      <xdr:col>2</xdr:col>
      <xdr:colOff>914665</xdr:colOff>
      <xdr:row>0</xdr:row>
      <xdr:rowOff>153723</xdr:rowOff>
    </xdr:from>
    <xdr:to>
      <xdr:col>4</xdr:col>
      <xdr:colOff>7106</xdr:colOff>
      <xdr:row>6</xdr:row>
      <xdr:rowOff>8096</xdr:rowOff>
    </xdr:to>
    <xdr:sp macro="" textlink="">
      <xdr:nvSpPr>
        <xdr:cNvPr id="3" name="Text Box 3">
          <a:extLst>
            <a:ext uri="{FF2B5EF4-FFF2-40B4-BE49-F238E27FC236}">
              <a16:creationId xmlns:a16="http://schemas.microsoft.com/office/drawing/2014/main" id="{C9CFEF44-4B92-47B5-BA96-9F36635A282D}"/>
            </a:ext>
          </a:extLst>
        </xdr:cNvPr>
        <xdr:cNvSpPr txBox="1">
          <a:spLocks noChangeArrowheads="1"/>
        </xdr:cNvSpPr>
      </xdr:nvSpPr>
      <xdr:spPr bwMode="auto">
        <a:xfrm>
          <a:off x="1829065" y="153723"/>
          <a:ext cx="619616" cy="943398"/>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persons/person.xml><?xml version="1.0" encoding="utf-8"?>
<personList xmlns="http://schemas.microsoft.com/office/spreadsheetml/2018/threadedcomments" xmlns:x="http://schemas.openxmlformats.org/spreadsheetml/2006/mai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1" displayName="Table1" ref="A24:I198" totalsRowShown="0" headerRowDxfId="32" headerRowBorderDxfId="31">
  <autoFilter ref="A24:I198" xr:uid="{00000000-0009-0000-0100-000001000000}"/>
  <tableColumns count="9">
    <tableColumn id="4" xr3:uid="{00000000-0010-0000-0000-000004000000}" name="Process type" dataDxfId="30"/>
    <tableColumn id="5" xr3:uid="{00000000-0010-0000-0000-000005000000}" name="Committee action" dataDxfId="29"/>
    <tableColumn id="6" xr3:uid="{00000000-0010-0000-0000-000006000000}" name="Procedure" dataDxfId="28"/>
    <tableColumn id="7" xr3:uid="{00000000-0010-0000-0000-000007000000}" name="Substance(s)*" dataDxfId="27"/>
    <tableColumn id="8" xr3:uid="{00000000-0010-0000-0000-000008000000}" name="Applicant*" dataDxfId="26"/>
    <tableColumn id="9" xr3:uid="{00000000-0010-0000-0000-000009000000}" name="Scope " dataDxfId="25"/>
    <tableColumn id="10" xr3:uid="{00000000-0010-0000-0000-00000A000000}" name="Condition " dataDxfId="24"/>
    <tableColumn id="11" xr3:uid="{00000000-0010-0000-0000-00000B000000}" name="Therapeutic area " dataDxfId="23"/>
    <tableColumn id="19" xr3:uid="{A47F2C5A-1ACC-487B-BE2D-99BD76EE0FCA}" name="Committee minutes" dataDxfId="22"/>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www.ema.europa.eu/en/about-us/how-we-work/access-documents" TargetMode="External"/><Relationship Id="rId2" Type="http://schemas.openxmlformats.org/officeDocument/2006/relationships/hyperlink" Target="https://www.ema.europa.eu/en/documents/other/abbreviations-used-ema-scientific-committees-and-cmd-documents-and-relation-emas-regulatory-activities_en.pdf" TargetMode="External"/><Relationship Id="rId1" Type="http://schemas.openxmlformats.org/officeDocument/2006/relationships/hyperlink" Target="https://www.ema.europa.eu/en/human-regulatory-overview/research-development/paediatric-medicines-research-development" TargetMode="External"/><Relationship Id="rId5" Type="http://schemas.openxmlformats.org/officeDocument/2006/relationships/table" Target="../tables/table1.xml"/><Relationship Id="rId4"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1.bin"/><Relationship Id="rId1" Type="http://schemas.openxmlformats.org/officeDocument/2006/relationships/hyperlink" Target="https://www.ema.europa.eu/en/documents/regulatory-procedural-guideline/pdco-rules-procedure_en.pdf" TargetMode="Externa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3" Type="http://schemas.openxmlformats.org/officeDocument/2006/relationships/hyperlink" Target="https://www.ema.europa.eu/en/human-regulatory-overview/research-development/paediatric-medicines-research-development/paediatric-investigation-plans/class-waivers" TargetMode="External"/><Relationship Id="rId2" Type="http://schemas.openxmlformats.org/officeDocument/2006/relationships/hyperlink" Target="https://www.ema.europa.eu/en/documents/other/abbreviations-used-ema-scientific-committees-and-cmd-documents-and-relation-emas-regulatory-activities_en.pdf" TargetMode="External"/><Relationship Id="rId1" Type="http://schemas.openxmlformats.org/officeDocument/2006/relationships/hyperlink" Target="http://www.ema.europa.eu/" TargetMode="External"/><Relationship Id="rId5" Type="http://schemas.openxmlformats.org/officeDocument/2006/relationships/drawing" Target="../drawings/drawing4.xml"/><Relationship Id="rId4"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dataSheet"/>
  <dimension ref="A6:I198"/>
  <sheetViews>
    <sheetView showGridLines="0" tabSelected="1" zoomScale="50" zoomScaleNormal="50" workbookViewId="0">
      <selection activeCell="D25" sqref="D25"/>
    </sheetView>
  </sheetViews>
  <sheetFormatPr defaultRowHeight="14.5" x14ac:dyDescent="0.35"/>
  <cols>
    <col min="1" max="1" width="28.54296875" style="42" customWidth="1"/>
    <col min="2" max="2" width="18.26953125" style="1" customWidth="1"/>
    <col min="3" max="3" width="26.7265625" style="1" customWidth="1"/>
    <col min="4" max="5" width="30.54296875" style="1" customWidth="1"/>
    <col min="6" max="6" width="15.54296875" style="1" customWidth="1"/>
    <col min="7" max="7" width="35.54296875" style="1" customWidth="1"/>
    <col min="8" max="8" width="30.54296875" style="1" customWidth="1"/>
    <col min="9" max="9" width="80.54296875" customWidth="1"/>
  </cols>
  <sheetData>
    <row r="6" spans="1:8" s="116" customFormat="1" ht="19.5" x14ac:dyDescent="0.35">
      <c r="A6" s="43" t="s">
        <v>0</v>
      </c>
      <c r="B6" s="115"/>
      <c r="C6" s="115"/>
      <c r="D6" s="115"/>
      <c r="E6" s="115"/>
      <c r="F6" s="115"/>
      <c r="G6" s="115"/>
      <c r="H6" s="115"/>
    </row>
    <row r="7" spans="1:8" s="116" customFormat="1" ht="17.5" x14ac:dyDescent="0.35">
      <c r="A7" s="44" t="s">
        <v>896</v>
      </c>
      <c r="B7" s="115"/>
      <c r="C7" s="115"/>
      <c r="D7" s="115"/>
      <c r="E7" s="115"/>
      <c r="F7" s="115"/>
      <c r="G7" s="115"/>
      <c r="H7" s="115"/>
    </row>
    <row r="8" spans="1:8" s="116" customFormat="1" ht="17.5" x14ac:dyDescent="0.35">
      <c r="A8" s="44" t="s">
        <v>1</v>
      </c>
      <c r="B8" s="115"/>
      <c r="C8" s="115"/>
      <c r="D8" s="115"/>
      <c r="E8" s="115"/>
      <c r="F8" s="115"/>
      <c r="G8" s="115"/>
      <c r="H8" s="115"/>
    </row>
    <row r="9" spans="1:8" s="3" customFormat="1" ht="14.65" customHeight="1" x14ac:dyDescent="0.35">
      <c r="A9" s="49"/>
      <c r="B9" s="111"/>
      <c r="C9" s="111"/>
      <c r="D9" s="111"/>
      <c r="E9" s="111"/>
      <c r="F9" s="111"/>
      <c r="G9" s="111"/>
      <c r="H9" s="111"/>
    </row>
    <row r="10" spans="1:8" s="116" customFormat="1" ht="14.65" customHeight="1" x14ac:dyDescent="0.35">
      <c r="A10" s="108">
        <v>46227</v>
      </c>
      <c r="B10" s="108"/>
      <c r="C10" s="115"/>
      <c r="D10" s="115"/>
      <c r="E10" s="115"/>
      <c r="F10" s="115"/>
      <c r="G10" s="115"/>
      <c r="H10" s="115"/>
    </row>
    <row r="11" spans="1:8" s="116" customFormat="1" ht="14.65" customHeight="1" x14ac:dyDescent="0.35">
      <c r="A11" s="109" t="s">
        <v>911</v>
      </c>
      <c r="B11" s="110"/>
      <c r="C11" s="115"/>
      <c r="D11" s="115"/>
      <c r="E11" s="115"/>
      <c r="F11" s="115"/>
      <c r="G11" s="115"/>
      <c r="H11" s="115"/>
    </row>
    <row r="12" spans="1:8" s="116" customFormat="1" ht="14.65" customHeight="1" x14ac:dyDescent="0.35">
      <c r="A12" s="110" t="s">
        <v>2</v>
      </c>
      <c r="B12" s="110"/>
      <c r="C12" s="115"/>
      <c r="D12" s="115"/>
      <c r="E12" s="115"/>
      <c r="F12" s="115"/>
      <c r="G12" s="115"/>
      <c r="H12" s="115"/>
    </row>
    <row r="13" spans="1:8" s="116" customFormat="1" ht="14.65" customHeight="1" x14ac:dyDescent="0.35">
      <c r="A13" s="40"/>
      <c r="B13" s="115"/>
      <c r="C13" s="115"/>
      <c r="D13" s="115"/>
      <c r="E13" s="115"/>
      <c r="F13" s="115"/>
      <c r="G13" s="115"/>
      <c r="H13" s="115"/>
    </row>
    <row r="14" spans="1:8" s="51" customFormat="1" ht="85.5" customHeight="1" x14ac:dyDescent="0.35">
      <c r="A14" s="127" t="s">
        <v>3</v>
      </c>
      <c r="B14" s="128"/>
      <c r="C14" s="128"/>
      <c r="D14" s="128"/>
      <c r="E14" s="128"/>
      <c r="F14" s="128"/>
      <c r="G14" s="128"/>
      <c r="H14" s="128"/>
    </row>
    <row r="15" spans="1:8" s="51" customFormat="1" ht="14.65" customHeight="1" x14ac:dyDescent="0.35">
      <c r="A15" s="40"/>
      <c r="B15" s="50"/>
      <c r="C15" s="50"/>
      <c r="D15" s="50"/>
      <c r="E15" s="50"/>
      <c r="F15" s="50"/>
      <c r="G15" s="50"/>
      <c r="H15" s="50"/>
    </row>
    <row r="16" spans="1:8" s="51" customFormat="1" ht="14.65" customHeight="1" x14ac:dyDescent="0.35">
      <c r="A16" s="3" t="s">
        <v>4</v>
      </c>
      <c r="B16" s="3"/>
      <c r="C16" s="4"/>
      <c r="D16" s="5" t="s">
        <v>5</v>
      </c>
      <c r="E16" s="50"/>
      <c r="F16" s="50"/>
      <c r="G16" s="50"/>
      <c r="H16" s="50"/>
    </row>
    <row r="17" spans="1:9" s="51" customFormat="1" ht="14.65" customHeight="1" x14ac:dyDescent="0.35">
      <c r="A17" s="3" t="s">
        <v>6</v>
      </c>
      <c r="B17" s="3"/>
      <c r="C17" s="4"/>
      <c r="D17" s="5" t="s">
        <v>7</v>
      </c>
      <c r="E17" s="50"/>
      <c r="F17" s="50"/>
      <c r="G17" s="50"/>
      <c r="H17" s="50"/>
    </row>
    <row r="18" spans="1:9" s="51" customFormat="1" ht="14.65" customHeight="1" x14ac:dyDescent="0.35">
      <c r="A18" s="3" t="s">
        <v>8</v>
      </c>
      <c r="B18" s="3"/>
      <c r="C18" s="4"/>
      <c r="D18" s="6" t="s">
        <v>9</v>
      </c>
      <c r="E18" s="50"/>
      <c r="F18" s="50"/>
      <c r="G18" s="50"/>
      <c r="H18" s="50"/>
    </row>
    <row r="19" spans="1:9" s="8" customFormat="1" ht="14.65" customHeight="1" x14ac:dyDescent="0.35">
      <c r="A19" s="7"/>
      <c r="B19" s="7"/>
      <c r="D19" s="52"/>
      <c r="E19" s="39"/>
      <c r="F19" s="39"/>
      <c r="G19" s="39"/>
      <c r="H19" s="39"/>
    </row>
    <row r="20" spans="1:9" s="51" customFormat="1" ht="14.65" customHeight="1" x14ac:dyDescent="0.35">
      <c r="A20" s="100" t="s">
        <v>10</v>
      </c>
      <c r="B20" s="46"/>
      <c r="C20" s="50"/>
      <c r="D20" s="53"/>
      <c r="F20" s="50"/>
      <c r="G20" s="50"/>
      <c r="H20" s="50"/>
    </row>
    <row r="21" spans="1:9" s="51" customFormat="1" ht="14.65" customHeight="1" x14ac:dyDescent="0.25">
      <c r="A21" s="45"/>
      <c r="B21" s="46"/>
      <c r="C21" s="50"/>
      <c r="D21" s="53"/>
      <c r="E21" s="41"/>
      <c r="F21" s="50"/>
      <c r="G21" s="50"/>
      <c r="H21" s="50"/>
    </row>
    <row r="22" spans="1:9" s="51" customFormat="1" ht="14.65" customHeight="1" x14ac:dyDescent="0.25">
      <c r="A22" s="83" t="s">
        <v>11</v>
      </c>
      <c r="B22" s="46"/>
      <c r="C22" s="50"/>
      <c r="D22" s="53"/>
      <c r="E22" s="41"/>
      <c r="F22" s="50"/>
      <c r="G22" s="50"/>
      <c r="H22" s="50"/>
    </row>
    <row r="23" spans="1:9" s="51" customFormat="1" ht="14.65" customHeight="1" x14ac:dyDescent="0.35">
      <c r="A23" s="45"/>
      <c r="B23" s="46"/>
      <c r="C23" s="50"/>
      <c r="D23" s="53"/>
      <c r="E23" s="50"/>
      <c r="F23" s="50"/>
      <c r="G23" s="50"/>
      <c r="H23" s="50"/>
    </row>
    <row r="24" spans="1:9" s="55" customFormat="1" ht="14.15" customHeight="1" x14ac:dyDescent="0.35">
      <c r="A24" s="54" t="s">
        <v>12</v>
      </c>
      <c r="B24" s="54" t="s">
        <v>13</v>
      </c>
      <c r="C24" s="54" t="s">
        <v>14</v>
      </c>
      <c r="D24" s="54" t="s">
        <v>15</v>
      </c>
      <c r="E24" s="54" t="s">
        <v>16</v>
      </c>
      <c r="F24" s="54" t="s">
        <v>17</v>
      </c>
      <c r="G24" s="54" t="s">
        <v>18</v>
      </c>
      <c r="H24" s="54" t="s">
        <v>19</v>
      </c>
      <c r="I24" s="54" t="s">
        <v>20</v>
      </c>
    </row>
    <row r="25" spans="1:9" ht="162" x14ac:dyDescent="0.35">
      <c r="A25" s="35" t="s">
        <v>21</v>
      </c>
      <c r="B25" s="35" t="s">
        <v>22</v>
      </c>
      <c r="C25" s="35" t="s">
        <v>23</v>
      </c>
      <c r="D25" s="35" t="s">
        <v>24</v>
      </c>
      <c r="E25" s="35" t="s">
        <v>25</v>
      </c>
      <c r="F25" s="35" t="s">
        <v>26</v>
      </c>
      <c r="G25" s="35" t="s">
        <v>27</v>
      </c>
      <c r="H25" s="117" t="s">
        <v>28</v>
      </c>
      <c r="I25" s="35" t="s">
        <v>890</v>
      </c>
    </row>
    <row r="26" spans="1:9" ht="229.5" x14ac:dyDescent="0.35">
      <c r="A26" s="35" t="s">
        <v>21</v>
      </c>
      <c r="B26" s="35" t="s">
        <v>22</v>
      </c>
      <c r="C26" s="35" t="s">
        <v>31</v>
      </c>
      <c r="D26" s="35" t="s">
        <v>32</v>
      </c>
      <c r="E26" s="35" t="s">
        <v>33</v>
      </c>
      <c r="F26" s="35" t="s">
        <v>26</v>
      </c>
      <c r="G26" s="35" t="s">
        <v>34</v>
      </c>
      <c r="H26" s="35" t="s">
        <v>35</v>
      </c>
      <c r="I26" s="35" t="s">
        <v>36</v>
      </c>
    </row>
    <row r="27" spans="1:9" ht="67.5" x14ac:dyDescent="0.35">
      <c r="A27" s="35" t="s">
        <v>21</v>
      </c>
      <c r="B27" s="35" t="s">
        <v>22</v>
      </c>
      <c r="C27" s="35" t="s">
        <v>37</v>
      </c>
      <c r="D27" s="35" t="s">
        <v>38</v>
      </c>
      <c r="E27" s="35" t="s">
        <v>39</v>
      </c>
      <c r="F27" s="35" t="s">
        <v>26</v>
      </c>
      <c r="G27" s="35" t="s">
        <v>40</v>
      </c>
      <c r="H27" s="35" t="s">
        <v>41</v>
      </c>
      <c r="I27" s="35" t="s">
        <v>43</v>
      </c>
    </row>
    <row r="28" spans="1:9" ht="67.5" x14ac:dyDescent="0.35">
      <c r="A28" s="35" t="s">
        <v>21</v>
      </c>
      <c r="B28" s="35" t="s">
        <v>22</v>
      </c>
      <c r="C28" s="35" t="s">
        <v>44</v>
      </c>
      <c r="D28" s="35" t="s">
        <v>45</v>
      </c>
      <c r="E28" s="35" t="s">
        <v>46</v>
      </c>
      <c r="F28" s="35" t="s">
        <v>26</v>
      </c>
      <c r="G28" s="35" t="s">
        <v>47</v>
      </c>
      <c r="H28" s="35" t="s">
        <v>48</v>
      </c>
      <c r="I28" s="35" t="s">
        <v>51</v>
      </c>
    </row>
    <row r="29" spans="1:9" ht="40.5" x14ac:dyDescent="0.35">
      <c r="A29" s="35" t="s">
        <v>21</v>
      </c>
      <c r="B29" s="35" t="s">
        <v>52</v>
      </c>
      <c r="C29" s="35" t="s">
        <v>53</v>
      </c>
      <c r="D29" s="35" t="s">
        <v>54</v>
      </c>
      <c r="E29" s="35" t="s">
        <v>55</v>
      </c>
      <c r="F29" s="35" t="s">
        <v>26</v>
      </c>
      <c r="G29" s="35" t="s">
        <v>56</v>
      </c>
      <c r="H29" s="119" t="s">
        <v>57</v>
      </c>
      <c r="I29" s="35" t="s">
        <v>60</v>
      </c>
    </row>
    <row r="30" spans="1:9" ht="40.5" x14ac:dyDescent="0.35">
      <c r="A30" s="35" t="s">
        <v>21</v>
      </c>
      <c r="B30" s="35" t="s">
        <v>52</v>
      </c>
      <c r="C30" s="35" t="s">
        <v>61</v>
      </c>
      <c r="D30" s="35" t="s">
        <v>62</v>
      </c>
      <c r="E30" s="35" t="s">
        <v>55</v>
      </c>
      <c r="F30" s="35" t="s">
        <v>26</v>
      </c>
      <c r="G30" s="35" t="s">
        <v>63</v>
      </c>
      <c r="H30" s="119" t="s">
        <v>57</v>
      </c>
      <c r="I30" s="35" t="s">
        <v>60</v>
      </c>
    </row>
    <row r="31" spans="1:9" ht="54" x14ac:dyDescent="0.35">
      <c r="A31" s="35" t="s">
        <v>21</v>
      </c>
      <c r="B31" s="35" t="s">
        <v>52</v>
      </c>
      <c r="C31" s="35" t="s">
        <v>64</v>
      </c>
      <c r="D31" s="35" t="s">
        <v>65</v>
      </c>
      <c r="E31" s="35" t="s">
        <v>66</v>
      </c>
      <c r="F31" s="35" t="s">
        <v>26</v>
      </c>
      <c r="G31" s="35" t="s">
        <v>67</v>
      </c>
      <c r="H31" s="35" t="s">
        <v>68</v>
      </c>
      <c r="I31" s="35" t="s">
        <v>578</v>
      </c>
    </row>
    <row r="32" spans="1:9" ht="54" x14ac:dyDescent="0.35">
      <c r="A32" s="35" t="s">
        <v>21</v>
      </c>
      <c r="B32" s="35" t="s">
        <v>52</v>
      </c>
      <c r="C32" s="35" t="s">
        <v>70</v>
      </c>
      <c r="D32" s="35" t="s">
        <v>71</v>
      </c>
      <c r="E32" s="35" t="s">
        <v>72</v>
      </c>
      <c r="F32" s="35" t="s">
        <v>26</v>
      </c>
      <c r="G32" s="35" t="s">
        <v>73</v>
      </c>
      <c r="H32" s="35" t="s">
        <v>41</v>
      </c>
      <c r="I32" s="35" t="s">
        <v>578</v>
      </c>
    </row>
    <row r="33" spans="1:9" ht="54" x14ac:dyDescent="0.35">
      <c r="A33" s="35" t="s">
        <v>21</v>
      </c>
      <c r="B33" s="35" t="s">
        <v>52</v>
      </c>
      <c r="C33" s="35" t="s">
        <v>75</v>
      </c>
      <c r="D33" s="35" t="s">
        <v>76</v>
      </c>
      <c r="E33" s="35" t="s">
        <v>77</v>
      </c>
      <c r="F33" s="35" t="s">
        <v>78</v>
      </c>
      <c r="G33" s="35" t="s">
        <v>79</v>
      </c>
      <c r="H33" s="117" t="s">
        <v>80</v>
      </c>
      <c r="I33" s="35" t="s">
        <v>578</v>
      </c>
    </row>
    <row r="34" spans="1:9" ht="54" x14ac:dyDescent="0.35">
      <c r="A34" s="35" t="s">
        <v>21</v>
      </c>
      <c r="B34" s="35" t="s">
        <v>52</v>
      </c>
      <c r="C34" s="35" t="s">
        <v>81</v>
      </c>
      <c r="D34" s="35" t="s">
        <v>82</v>
      </c>
      <c r="E34" s="35" t="s">
        <v>83</v>
      </c>
      <c r="F34" s="35" t="s">
        <v>26</v>
      </c>
      <c r="G34" s="35" t="s">
        <v>84</v>
      </c>
      <c r="H34" s="35" t="s">
        <v>85</v>
      </c>
      <c r="I34" s="35" t="s">
        <v>578</v>
      </c>
    </row>
    <row r="35" spans="1:9" ht="65" customHeight="1" x14ac:dyDescent="0.35">
      <c r="A35" s="35" t="s">
        <v>21</v>
      </c>
      <c r="B35" s="35" t="s">
        <v>87</v>
      </c>
      <c r="C35" s="35" t="s">
        <v>88</v>
      </c>
      <c r="D35" s="35" t="s">
        <v>89</v>
      </c>
      <c r="E35" s="35" t="s">
        <v>90</v>
      </c>
      <c r="F35" s="35" t="s">
        <v>26</v>
      </c>
      <c r="G35" s="35" t="s">
        <v>91</v>
      </c>
      <c r="H35" s="35" t="s">
        <v>57</v>
      </c>
      <c r="I35" s="35" t="s">
        <v>93</v>
      </c>
    </row>
    <row r="36" spans="1:9" ht="63" customHeight="1" x14ac:dyDescent="0.35">
      <c r="A36" s="35" t="s">
        <v>21</v>
      </c>
      <c r="B36" s="35" t="s">
        <v>87</v>
      </c>
      <c r="C36" s="35" t="s">
        <v>94</v>
      </c>
      <c r="D36" s="35" t="s">
        <v>95</v>
      </c>
      <c r="E36" s="35" t="s">
        <v>96</v>
      </c>
      <c r="F36" s="35" t="s">
        <v>78</v>
      </c>
      <c r="G36" s="35" t="s">
        <v>97</v>
      </c>
      <c r="H36" s="35" t="s">
        <v>98</v>
      </c>
      <c r="I36" s="35" t="s">
        <v>93</v>
      </c>
    </row>
    <row r="37" spans="1:9" ht="62" customHeight="1" x14ac:dyDescent="0.35">
      <c r="A37" s="35" t="s">
        <v>21</v>
      </c>
      <c r="B37" s="35" t="s">
        <v>87</v>
      </c>
      <c r="C37" s="35" t="s">
        <v>99</v>
      </c>
      <c r="D37" s="35" t="s">
        <v>100</v>
      </c>
      <c r="E37" s="35" t="s">
        <v>101</v>
      </c>
      <c r="F37" s="35" t="s">
        <v>26</v>
      </c>
      <c r="G37" s="35" t="s">
        <v>102</v>
      </c>
      <c r="H37" s="35" t="s">
        <v>57</v>
      </c>
      <c r="I37" s="35" t="s">
        <v>93</v>
      </c>
    </row>
    <row r="38" spans="1:9" ht="64" customHeight="1" x14ac:dyDescent="0.35">
      <c r="A38" s="35" t="s">
        <v>21</v>
      </c>
      <c r="B38" s="35" t="s">
        <v>87</v>
      </c>
      <c r="C38" s="35" t="s">
        <v>103</v>
      </c>
      <c r="D38" s="35" t="s">
        <v>104</v>
      </c>
      <c r="E38" s="35" t="s">
        <v>105</v>
      </c>
      <c r="F38" s="35" t="s">
        <v>26</v>
      </c>
      <c r="G38" s="35" t="s">
        <v>106</v>
      </c>
      <c r="H38" s="35" t="s">
        <v>107</v>
      </c>
      <c r="I38" s="35" t="s">
        <v>93</v>
      </c>
    </row>
    <row r="39" spans="1:9" ht="72.5" customHeight="1" x14ac:dyDescent="0.35">
      <c r="A39" s="35" t="s">
        <v>108</v>
      </c>
      <c r="B39" s="35" t="s">
        <v>22</v>
      </c>
      <c r="C39" s="35" t="s">
        <v>109</v>
      </c>
      <c r="D39" s="35" t="s">
        <v>110</v>
      </c>
      <c r="E39" s="35" t="s">
        <v>96</v>
      </c>
      <c r="F39" s="35" t="s">
        <v>26</v>
      </c>
      <c r="G39" s="35" t="s">
        <v>111</v>
      </c>
      <c r="H39" s="35" t="s">
        <v>112</v>
      </c>
      <c r="I39" s="35" t="s">
        <v>114</v>
      </c>
    </row>
    <row r="40" spans="1:9" ht="108.5" customHeight="1" x14ac:dyDescent="0.35">
      <c r="A40" s="35" t="s">
        <v>108</v>
      </c>
      <c r="B40" s="35" t="s">
        <v>115</v>
      </c>
      <c r="C40" s="35" t="s">
        <v>116</v>
      </c>
      <c r="D40" s="35" t="s">
        <v>117</v>
      </c>
      <c r="E40" s="35" t="s">
        <v>118</v>
      </c>
      <c r="F40" s="35" t="s">
        <v>26</v>
      </c>
      <c r="G40" s="35" t="s">
        <v>119</v>
      </c>
      <c r="H40" s="35" t="s">
        <v>41</v>
      </c>
      <c r="I40" s="35" t="s">
        <v>121</v>
      </c>
    </row>
    <row r="41" spans="1:9" ht="351" x14ac:dyDescent="0.35">
      <c r="A41" s="35" t="s">
        <v>122</v>
      </c>
      <c r="B41" s="35" t="s">
        <v>22</v>
      </c>
      <c r="C41" s="35" t="s">
        <v>123</v>
      </c>
      <c r="D41" s="35" t="s">
        <v>124</v>
      </c>
      <c r="E41" s="35" t="s">
        <v>125</v>
      </c>
      <c r="F41" s="35" t="s">
        <v>26</v>
      </c>
      <c r="G41" s="35" t="s">
        <v>126</v>
      </c>
      <c r="H41" s="35" t="s">
        <v>28</v>
      </c>
      <c r="I41" s="35" t="s">
        <v>127</v>
      </c>
    </row>
    <row r="42" spans="1:9" ht="297" x14ac:dyDescent="0.35">
      <c r="A42" s="35" t="s">
        <v>122</v>
      </c>
      <c r="B42" s="35" t="s">
        <v>22</v>
      </c>
      <c r="C42" s="35" t="s">
        <v>128</v>
      </c>
      <c r="D42" s="35" t="s">
        <v>129</v>
      </c>
      <c r="E42" s="118"/>
      <c r="F42" s="35" t="s">
        <v>26</v>
      </c>
      <c r="G42" s="35" t="s">
        <v>130</v>
      </c>
      <c r="H42" s="35" t="s">
        <v>68</v>
      </c>
      <c r="I42" s="35" t="s">
        <v>132</v>
      </c>
    </row>
    <row r="43" spans="1:9" ht="351" x14ac:dyDescent="0.35">
      <c r="A43" s="35" t="s">
        <v>122</v>
      </c>
      <c r="B43" s="35" t="s">
        <v>22</v>
      </c>
      <c r="C43" s="35" t="s">
        <v>133</v>
      </c>
      <c r="D43" s="35" t="s">
        <v>134</v>
      </c>
      <c r="E43" s="35" t="s">
        <v>135</v>
      </c>
      <c r="F43" s="35" t="s">
        <v>26</v>
      </c>
      <c r="G43" s="35" t="s">
        <v>136</v>
      </c>
      <c r="H43" s="35" t="s">
        <v>35</v>
      </c>
      <c r="I43" s="35" t="s">
        <v>139</v>
      </c>
    </row>
    <row r="44" spans="1:9" ht="405" x14ac:dyDescent="0.35">
      <c r="A44" s="35" t="s">
        <v>122</v>
      </c>
      <c r="B44" s="35" t="s">
        <v>22</v>
      </c>
      <c r="C44" s="35" t="s">
        <v>140</v>
      </c>
      <c r="D44" s="35" t="s">
        <v>141</v>
      </c>
      <c r="E44" s="35" t="s">
        <v>142</v>
      </c>
      <c r="F44" s="35" t="s">
        <v>26</v>
      </c>
      <c r="G44" s="35" t="s">
        <v>143</v>
      </c>
      <c r="H44" s="35" t="s">
        <v>144</v>
      </c>
      <c r="I44" s="35" t="s">
        <v>146</v>
      </c>
    </row>
    <row r="45" spans="1:9" ht="405" x14ac:dyDescent="0.35">
      <c r="A45" s="35" t="s">
        <v>122</v>
      </c>
      <c r="B45" s="35" t="s">
        <v>22</v>
      </c>
      <c r="C45" s="35" t="s">
        <v>147</v>
      </c>
      <c r="D45" s="35" t="s">
        <v>148</v>
      </c>
      <c r="E45" s="35" t="s">
        <v>39</v>
      </c>
      <c r="F45" s="35" t="s">
        <v>26</v>
      </c>
      <c r="G45" s="35" t="s">
        <v>149</v>
      </c>
      <c r="H45" s="35" t="s">
        <v>80</v>
      </c>
      <c r="I45" s="35" t="s">
        <v>152</v>
      </c>
    </row>
    <row r="46" spans="1:9" ht="409.5" x14ac:dyDescent="0.35">
      <c r="A46" s="35" t="s">
        <v>122</v>
      </c>
      <c r="B46" s="35" t="s">
        <v>22</v>
      </c>
      <c r="C46" s="35" t="s">
        <v>153</v>
      </c>
      <c r="D46" s="35" t="s">
        <v>154</v>
      </c>
      <c r="E46" s="35" t="s">
        <v>155</v>
      </c>
      <c r="F46" s="35" t="s">
        <v>26</v>
      </c>
      <c r="G46" s="35" t="s">
        <v>156</v>
      </c>
      <c r="H46" s="35" t="s">
        <v>35</v>
      </c>
      <c r="I46" s="35" t="s">
        <v>158</v>
      </c>
    </row>
    <row r="47" spans="1:9" ht="297" x14ac:dyDescent="0.35">
      <c r="A47" s="35" t="s">
        <v>122</v>
      </c>
      <c r="B47" s="35" t="s">
        <v>22</v>
      </c>
      <c r="C47" s="35" t="s">
        <v>159</v>
      </c>
      <c r="D47" s="35" t="s">
        <v>160</v>
      </c>
      <c r="E47" s="35" t="s">
        <v>161</v>
      </c>
      <c r="F47" s="35" t="s">
        <v>26</v>
      </c>
      <c r="G47" s="35" t="s">
        <v>162</v>
      </c>
      <c r="H47" s="35" t="s">
        <v>28</v>
      </c>
      <c r="I47" s="35" t="s">
        <v>164</v>
      </c>
    </row>
    <row r="48" spans="1:9" ht="409.5" x14ac:dyDescent="0.35">
      <c r="A48" s="35" t="s">
        <v>122</v>
      </c>
      <c r="B48" s="35" t="s">
        <v>22</v>
      </c>
      <c r="C48" s="35" t="s">
        <v>165</v>
      </c>
      <c r="D48" s="35" t="s">
        <v>166</v>
      </c>
      <c r="E48" s="35" t="s">
        <v>167</v>
      </c>
      <c r="F48" s="35" t="s">
        <v>26</v>
      </c>
      <c r="G48" s="35" t="s">
        <v>168</v>
      </c>
      <c r="H48" s="35" t="s">
        <v>144</v>
      </c>
      <c r="I48" s="35" t="s">
        <v>170</v>
      </c>
    </row>
    <row r="49" spans="1:9" ht="409.5" x14ac:dyDescent="0.35">
      <c r="A49" s="35" t="s">
        <v>122</v>
      </c>
      <c r="B49" s="35" t="s">
        <v>22</v>
      </c>
      <c r="C49" s="35" t="s">
        <v>171</v>
      </c>
      <c r="D49" s="35" t="s">
        <v>172</v>
      </c>
      <c r="E49" s="35" t="s">
        <v>173</v>
      </c>
      <c r="F49" s="35" t="s">
        <v>26</v>
      </c>
      <c r="G49" s="35" t="s">
        <v>174</v>
      </c>
      <c r="H49" s="35" t="s">
        <v>35</v>
      </c>
      <c r="I49" s="35" t="s">
        <v>176</v>
      </c>
    </row>
    <row r="50" spans="1:9" ht="409.5" x14ac:dyDescent="0.35">
      <c r="A50" s="35" t="s">
        <v>122</v>
      </c>
      <c r="B50" s="35" t="s">
        <v>22</v>
      </c>
      <c r="C50" s="35" t="s">
        <v>177</v>
      </c>
      <c r="D50" s="35" t="s">
        <v>178</v>
      </c>
      <c r="E50" s="35" t="s">
        <v>179</v>
      </c>
      <c r="F50" s="35" t="s">
        <v>26</v>
      </c>
      <c r="G50" s="35" t="s">
        <v>180</v>
      </c>
      <c r="H50" s="35" t="s">
        <v>28</v>
      </c>
      <c r="I50" s="35" t="s">
        <v>181</v>
      </c>
    </row>
    <row r="51" spans="1:9" ht="409.5" x14ac:dyDescent="0.35">
      <c r="A51" s="35" t="s">
        <v>122</v>
      </c>
      <c r="B51" s="35" t="s">
        <v>22</v>
      </c>
      <c r="C51" s="35" t="s">
        <v>182</v>
      </c>
      <c r="D51" s="35" t="s">
        <v>183</v>
      </c>
      <c r="E51" s="35" t="s">
        <v>184</v>
      </c>
      <c r="F51" s="35" t="s">
        <v>26</v>
      </c>
      <c r="G51" s="35" t="s">
        <v>185</v>
      </c>
      <c r="H51" s="35" t="s">
        <v>186</v>
      </c>
      <c r="I51" s="35" t="s">
        <v>907</v>
      </c>
    </row>
    <row r="52" spans="1:9" ht="409.5" x14ac:dyDescent="0.35">
      <c r="A52" s="35" t="s">
        <v>122</v>
      </c>
      <c r="B52" s="35" t="s">
        <v>22</v>
      </c>
      <c r="C52" s="35" t="s">
        <v>188</v>
      </c>
      <c r="D52" s="35" t="s">
        <v>189</v>
      </c>
      <c r="E52" s="35" t="s">
        <v>184</v>
      </c>
      <c r="F52" s="35" t="s">
        <v>26</v>
      </c>
      <c r="G52" s="35" t="s">
        <v>190</v>
      </c>
      <c r="H52" s="35" t="s">
        <v>186</v>
      </c>
      <c r="I52" s="35" t="s">
        <v>906</v>
      </c>
    </row>
    <row r="53" spans="1:9" ht="378" x14ac:dyDescent="0.35">
      <c r="A53" s="35" t="s">
        <v>122</v>
      </c>
      <c r="B53" s="35" t="s">
        <v>22</v>
      </c>
      <c r="C53" s="35" t="s">
        <v>191</v>
      </c>
      <c r="D53" s="35" t="s">
        <v>192</v>
      </c>
      <c r="E53" s="35" t="s">
        <v>193</v>
      </c>
      <c r="F53" s="35" t="s">
        <v>26</v>
      </c>
      <c r="G53" s="35" t="s">
        <v>194</v>
      </c>
      <c r="H53" s="35" t="s">
        <v>28</v>
      </c>
      <c r="I53" s="35" t="s">
        <v>196</v>
      </c>
    </row>
    <row r="54" spans="1:9" ht="405" x14ac:dyDescent="0.35">
      <c r="A54" s="35" t="s">
        <v>122</v>
      </c>
      <c r="B54" s="35" t="s">
        <v>22</v>
      </c>
      <c r="C54" s="35" t="s">
        <v>197</v>
      </c>
      <c r="D54" s="35" t="s">
        <v>198</v>
      </c>
      <c r="E54" s="35" t="s">
        <v>199</v>
      </c>
      <c r="F54" s="35" t="s">
        <v>26</v>
      </c>
      <c r="G54" s="35" t="s">
        <v>111</v>
      </c>
      <c r="H54" s="35" t="s">
        <v>112</v>
      </c>
      <c r="I54" s="35" t="s">
        <v>201</v>
      </c>
    </row>
    <row r="55" spans="1:9" ht="409.5" x14ac:dyDescent="0.35">
      <c r="A55" s="35" t="s">
        <v>122</v>
      </c>
      <c r="B55" s="35" t="s">
        <v>22</v>
      </c>
      <c r="C55" s="35" t="s">
        <v>202</v>
      </c>
      <c r="D55" s="35" t="s">
        <v>203</v>
      </c>
      <c r="E55" s="35" t="s">
        <v>204</v>
      </c>
      <c r="F55" s="35" t="s">
        <v>26</v>
      </c>
      <c r="G55" s="35" t="s">
        <v>205</v>
      </c>
      <c r="H55" s="35" t="s">
        <v>112</v>
      </c>
      <c r="I55" s="35" t="s">
        <v>903</v>
      </c>
    </row>
    <row r="56" spans="1:9" ht="409.5" x14ac:dyDescent="0.35">
      <c r="A56" s="35" t="s">
        <v>122</v>
      </c>
      <c r="B56" s="35" t="s">
        <v>22</v>
      </c>
      <c r="C56" s="35" t="s">
        <v>206</v>
      </c>
      <c r="D56" s="35" t="s">
        <v>207</v>
      </c>
      <c r="E56" s="35" t="s">
        <v>208</v>
      </c>
      <c r="F56" s="35" t="s">
        <v>26</v>
      </c>
      <c r="G56" s="35" t="s">
        <v>209</v>
      </c>
      <c r="H56" s="35" t="s">
        <v>210</v>
      </c>
      <c r="I56" s="35" t="s">
        <v>213</v>
      </c>
    </row>
    <row r="57" spans="1:9" ht="405" x14ac:dyDescent="0.35">
      <c r="A57" s="35" t="s">
        <v>122</v>
      </c>
      <c r="B57" s="35" t="s">
        <v>22</v>
      </c>
      <c r="C57" s="35" t="s">
        <v>214</v>
      </c>
      <c r="D57" s="35" t="s">
        <v>215</v>
      </c>
      <c r="E57" s="35" t="s">
        <v>204</v>
      </c>
      <c r="F57" s="35" t="s">
        <v>26</v>
      </c>
      <c r="G57" s="35" t="s">
        <v>205</v>
      </c>
      <c r="H57" s="35" t="s">
        <v>112</v>
      </c>
      <c r="I57" s="35" t="s">
        <v>216</v>
      </c>
    </row>
    <row r="58" spans="1:9" ht="409.5" x14ac:dyDescent="0.35">
      <c r="A58" s="35" t="s">
        <v>122</v>
      </c>
      <c r="B58" s="35" t="s">
        <v>22</v>
      </c>
      <c r="C58" s="35" t="s">
        <v>217</v>
      </c>
      <c r="D58" s="35" t="s">
        <v>218</v>
      </c>
      <c r="E58" s="35" t="s">
        <v>219</v>
      </c>
      <c r="F58" s="35" t="s">
        <v>26</v>
      </c>
      <c r="G58" s="35" t="s">
        <v>220</v>
      </c>
      <c r="H58" s="35" t="s">
        <v>107</v>
      </c>
      <c r="I58" s="35" t="s">
        <v>222</v>
      </c>
    </row>
    <row r="59" spans="1:9" ht="378" x14ac:dyDescent="0.35">
      <c r="A59" s="35" t="s">
        <v>122</v>
      </c>
      <c r="B59" s="35" t="s">
        <v>22</v>
      </c>
      <c r="C59" s="35" t="s">
        <v>223</v>
      </c>
      <c r="D59" s="35" t="s">
        <v>224</v>
      </c>
      <c r="E59" s="35" t="s">
        <v>225</v>
      </c>
      <c r="F59" s="35" t="s">
        <v>26</v>
      </c>
      <c r="G59" s="35" t="s">
        <v>67</v>
      </c>
      <c r="H59" s="35" t="s">
        <v>68</v>
      </c>
      <c r="I59" s="35" t="s">
        <v>227</v>
      </c>
    </row>
    <row r="60" spans="1:9" ht="409.5" x14ac:dyDescent="0.35">
      <c r="A60" s="35" t="s">
        <v>122</v>
      </c>
      <c r="B60" s="35" t="s">
        <v>22</v>
      </c>
      <c r="C60" s="35" t="s">
        <v>228</v>
      </c>
      <c r="D60" s="35" t="s">
        <v>229</v>
      </c>
      <c r="E60" s="35" t="s">
        <v>184</v>
      </c>
      <c r="F60" s="35" t="s">
        <v>26</v>
      </c>
      <c r="G60" s="35" t="s">
        <v>230</v>
      </c>
      <c r="H60" s="35" t="s">
        <v>186</v>
      </c>
      <c r="I60" s="35" t="s">
        <v>904</v>
      </c>
    </row>
    <row r="61" spans="1:9" ht="409.5" x14ac:dyDescent="0.35">
      <c r="A61" s="35" t="s">
        <v>122</v>
      </c>
      <c r="B61" s="35" t="s">
        <v>22</v>
      </c>
      <c r="C61" s="35" t="s">
        <v>231</v>
      </c>
      <c r="D61" s="35" t="s">
        <v>232</v>
      </c>
      <c r="E61" s="35" t="s">
        <v>184</v>
      </c>
      <c r="F61" s="35" t="s">
        <v>26</v>
      </c>
      <c r="G61" s="35" t="s">
        <v>233</v>
      </c>
      <c r="H61" s="35" t="s">
        <v>186</v>
      </c>
      <c r="I61" s="35" t="s">
        <v>905</v>
      </c>
    </row>
    <row r="62" spans="1:9" ht="54" x14ac:dyDescent="0.35">
      <c r="A62" s="35" t="s">
        <v>122</v>
      </c>
      <c r="B62" s="35" t="s">
        <v>52</v>
      </c>
      <c r="C62" s="35" t="s">
        <v>234</v>
      </c>
      <c r="D62" s="35" t="s">
        <v>235</v>
      </c>
      <c r="E62" s="35"/>
      <c r="F62" s="35" t="s">
        <v>26</v>
      </c>
      <c r="G62" s="35" t="s">
        <v>143</v>
      </c>
      <c r="H62" s="35" t="s">
        <v>144</v>
      </c>
      <c r="I62" s="35" t="s">
        <v>578</v>
      </c>
    </row>
    <row r="63" spans="1:9" ht="81" x14ac:dyDescent="0.35">
      <c r="A63" s="35" t="s">
        <v>122</v>
      </c>
      <c r="B63" s="35" t="s">
        <v>52</v>
      </c>
      <c r="C63" s="35" t="s">
        <v>236</v>
      </c>
      <c r="D63" s="35" t="s">
        <v>237</v>
      </c>
      <c r="E63" s="35"/>
      <c r="F63" s="35" t="s">
        <v>26</v>
      </c>
      <c r="G63" s="35" t="s">
        <v>205</v>
      </c>
      <c r="H63" s="35" t="s">
        <v>112</v>
      </c>
      <c r="I63" s="35" t="s">
        <v>578</v>
      </c>
    </row>
    <row r="64" spans="1:9" ht="162" x14ac:dyDescent="0.35">
      <c r="A64" s="35" t="s">
        <v>122</v>
      </c>
      <c r="B64" s="35" t="s">
        <v>52</v>
      </c>
      <c r="C64" s="35" t="s">
        <v>239</v>
      </c>
      <c r="D64" s="35" t="s">
        <v>240</v>
      </c>
      <c r="E64" s="35"/>
      <c r="F64" s="35" t="s">
        <v>26</v>
      </c>
      <c r="G64" s="35" t="s">
        <v>241</v>
      </c>
      <c r="H64" s="35" t="s">
        <v>107</v>
      </c>
      <c r="I64" s="35" t="s">
        <v>244</v>
      </c>
    </row>
    <row r="65" spans="1:9" ht="162" x14ac:dyDescent="0.35">
      <c r="A65" s="35" t="s">
        <v>122</v>
      </c>
      <c r="B65" s="35" t="s">
        <v>52</v>
      </c>
      <c r="C65" s="35" t="s">
        <v>245</v>
      </c>
      <c r="D65" s="35" t="s">
        <v>246</v>
      </c>
      <c r="E65" s="35"/>
      <c r="F65" s="35" t="s">
        <v>26</v>
      </c>
      <c r="G65" s="35" t="s">
        <v>247</v>
      </c>
      <c r="H65" s="35" t="s">
        <v>41</v>
      </c>
      <c r="I65" s="35" t="s">
        <v>244</v>
      </c>
    </row>
    <row r="66" spans="1:9" ht="162" x14ac:dyDescent="0.35">
      <c r="A66" s="35" t="s">
        <v>122</v>
      </c>
      <c r="B66" s="35" t="s">
        <v>52</v>
      </c>
      <c r="C66" s="35" t="s">
        <v>248</v>
      </c>
      <c r="D66" s="35" t="s">
        <v>249</v>
      </c>
      <c r="E66" s="35"/>
      <c r="F66" s="35" t="s">
        <v>26</v>
      </c>
      <c r="G66" s="35" t="s">
        <v>250</v>
      </c>
      <c r="H66" s="35" t="s">
        <v>210</v>
      </c>
      <c r="I66" s="35" t="s">
        <v>251</v>
      </c>
    </row>
    <row r="67" spans="1:9" ht="54" x14ac:dyDescent="0.35">
      <c r="A67" s="35" t="s">
        <v>122</v>
      </c>
      <c r="B67" s="35" t="s">
        <v>52</v>
      </c>
      <c r="C67" s="35" t="s">
        <v>252</v>
      </c>
      <c r="D67" s="35" t="s">
        <v>253</v>
      </c>
      <c r="E67" s="35"/>
      <c r="F67" s="35" t="s">
        <v>26</v>
      </c>
      <c r="G67" s="35" t="s">
        <v>254</v>
      </c>
      <c r="H67" s="35" t="s">
        <v>255</v>
      </c>
      <c r="I67" s="35" t="s">
        <v>578</v>
      </c>
    </row>
    <row r="68" spans="1:9" ht="54" x14ac:dyDescent="0.35">
      <c r="A68" s="35" t="s">
        <v>122</v>
      </c>
      <c r="B68" s="35" t="s">
        <v>52</v>
      </c>
      <c r="C68" s="35" t="s">
        <v>256</v>
      </c>
      <c r="D68" s="35" t="s">
        <v>257</v>
      </c>
      <c r="E68" s="35"/>
      <c r="F68" s="35" t="s">
        <v>26</v>
      </c>
      <c r="G68" s="35" t="s">
        <v>258</v>
      </c>
      <c r="H68" s="35" t="s">
        <v>68</v>
      </c>
      <c r="I68" s="35" t="s">
        <v>578</v>
      </c>
    </row>
    <row r="69" spans="1:9" ht="81" x14ac:dyDescent="0.35">
      <c r="A69" s="35" t="s">
        <v>122</v>
      </c>
      <c r="B69" s="35" t="s">
        <v>52</v>
      </c>
      <c r="C69" s="35" t="s">
        <v>259</v>
      </c>
      <c r="D69" s="35" t="s">
        <v>260</v>
      </c>
      <c r="E69" s="35"/>
      <c r="F69" s="35" t="s">
        <v>26</v>
      </c>
      <c r="G69" s="35" t="s">
        <v>205</v>
      </c>
      <c r="H69" s="35" t="s">
        <v>112</v>
      </c>
      <c r="I69" s="35" t="s">
        <v>578</v>
      </c>
    </row>
    <row r="70" spans="1:9" ht="162" x14ac:dyDescent="0.35">
      <c r="A70" s="35" t="s">
        <v>122</v>
      </c>
      <c r="B70" s="35" t="s">
        <v>52</v>
      </c>
      <c r="C70" s="35" t="s">
        <v>262</v>
      </c>
      <c r="D70" s="35" t="s">
        <v>263</v>
      </c>
      <c r="E70" s="35"/>
      <c r="F70" s="35" t="s">
        <v>26</v>
      </c>
      <c r="G70" s="35" t="s">
        <v>67</v>
      </c>
      <c r="H70" s="35" t="s">
        <v>68</v>
      </c>
      <c r="I70" s="35" t="s">
        <v>244</v>
      </c>
    </row>
    <row r="71" spans="1:9" ht="162" x14ac:dyDescent="0.35">
      <c r="A71" s="35" t="s">
        <v>122</v>
      </c>
      <c r="B71" s="35" t="s">
        <v>52</v>
      </c>
      <c r="C71" s="35" t="s">
        <v>264</v>
      </c>
      <c r="D71" s="35" t="s">
        <v>265</v>
      </c>
      <c r="E71" s="35"/>
      <c r="F71" s="35" t="s">
        <v>26</v>
      </c>
      <c r="G71" s="35" t="s">
        <v>266</v>
      </c>
      <c r="H71" s="35" t="s">
        <v>210</v>
      </c>
      <c r="I71" s="35" t="s">
        <v>244</v>
      </c>
    </row>
    <row r="72" spans="1:9" ht="148.5" x14ac:dyDescent="0.35">
      <c r="A72" s="35" t="s">
        <v>122</v>
      </c>
      <c r="B72" s="35" t="s">
        <v>52</v>
      </c>
      <c r="C72" s="35" t="s">
        <v>267</v>
      </c>
      <c r="D72" s="35" t="s">
        <v>268</v>
      </c>
      <c r="E72" s="35"/>
      <c r="F72" s="35" t="s">
        <v>26</v>
      </c>
      <c r="G72" s="35" t="s">
        <v>269</v>
      </c>
      <c r="H72" s="35" t="s">
        <v>57</v>
      </c>
      <c r="I72" s="35" t="s">
        <v>270</v>
      </c>
    </row>
    <row r="73" spans="1:9" ht="162" x14ac:dyDescent="0.35">
      <c r="A73" s="35" t="s">
        <v>122</v>
      </c>
      <c r="B73" s="35" t="s">
        <v>52</v>
      </c>
      <c r="C73" s="35" t="s">
        <v>271</v>
      </c>
      <c r="D73" s="35" t="s">
        <v>272</v>
      </c>
      <c r="E73" s="35"/>
      <c r="F73" s="35" t="s">
        <v>26</v>
      </c>
      <c r="G73" s="35" t="s">
        <v>126</v>
      </c>
      <c r="H73" s="35" t="s">
        <v>28</v>
      </c>
      <c r="I73" s="35" t="s">
        <v>274</v>
      </c>
    </row>
    <row r="74" spans="1:9" ht="243" x14ac:dyDescent="0.35">
      <c r="A74" s="35" t="s">
        <v>122</v>
      </c>
      <c r="B74" s="35" t="s">
        <v>52</v>
      </c>
      <c r="C74" s="35" t="s">
        <v>275</v>
      </c>
      <c r="D74" s="35" t="s">
        <v>276</v>
      </c>
      <c r="E74" s="35"/>
      <c r="F74" s="35" t="s">
        <v>26</v>
      </c>
      <c r="G74" s="35" t="s">
        <v>277</v>
      </c>
      <c r="H74" s="35" t="s">
        <v>112</v>
      </c>
      <c r="I74" s="35" t="s">
        <v>278</v>
      </c>
    </row>
    <row r="75" spans="1:9" ht="54" x14ac:dyDescent="0.35">
      <c r="A75" s="35" t="s">
        <v>122</v>
      </c>
      <c r="B75" s="35" t="s">
        <v>52</v>
      </c>
      <c r="C75" s="35" t="s">
        <v>279</v>
      </c>
      <c r="D75" s="35" t="s">
        <v>280</v>
      </c>
      <c r="E75" s="35"/>
      <c r="F75" s="35" t="s">
        <v>26</v>
      </c>
      <c r="G75" s="35" t="s">
        <v>205</v>
      </c>
      <c r="H75" s="35" t="s">
        <v>112</v>
      </c>
      <c r="I75" s="35" t="s">
        <v>578</v>
      </c>
    </row>
    <row r="76" spans="1:9" ht="229.5" x14ac:dyDescent="0.35">
      <c r="A76" s="35" t="s">
        <v>122</v>
      </c>
      <c r="B76" s="35" t="s">
        <v>52</v>
      </c>
      <c r="C76" s="35" t="s">
        <v>281</v>
      </c>
      <c r="D76" s="35" t="s">
        <v>282</v>
      </c>
      <c r="E76" s="35"/>
      <c r="F76" s="35" t="s">
        <v>26</v>
      </c>
      <c r="G76" s="35" t="s">
        <v>283</v>
      </c>
      <c r="H76" s="35" t="s">
        <v>68</v>
      </c>
      <c r="I76" s="35" t="s">
        <v>284</v>
      </c>
    </row>
    <row r="77" spans="1:9" ht="108" x14ac:dyDescent="0.35">
      <c r="A77" s="35" t="s">
        <v>122</v>
      </c>
      <c r="B77" s="35" t="s">
        <v>52</v>
      </c>
      <c r="C77" s="35" t="s">
        <v>285</v>
      </c>
      <c r="D77" s="35" t="s">
        <v>286</v>
      </c>
      <c r="E77" s="35"/>
      <c r="F77" s="35" t="s">
        <v>26</v>
      </c>
      <c r="G77" s="35" t="s">
        <v>205</v>
      </c>
      <c r="H77" s="35" t="s">
        <v>112</v>
      </c>
      <c r="I77" s="35" t="s">
        <v>578</v>
      </c>
    </row>
    <row r="78" spans="1:9" ht="54" x14ac:dyDescent="0.35">
      <c r="A78" s="35" t="s">
        <v>122</v>
      </c>
      <c r="B78" s="35" t="s">
        <v>52</v>
      </c>
      <c r="C78" s="35" t="s">
        <v>287</v>
      </c>
      <c r="D78" s="35" t="s">
        <v>203</v>
      </c>
      <c r="E78" s="35"/>
      <c r="F78" s="35" t="s">
        <v>26</v>
      </c>
      <c r="G78" s="35" t="s">
        <v>288</v>
      </c>
      <c r="H78" s="35" t="s">
        <v>112</v>
      </c>
      <c r="I78" s="35" t="s">
        <v>578</v>
      </c>
    </row>
    <row r="79" spans="1:9" ht="54" x14ac:dyDescent="0.35">
      <c r="A79" s="35" t="s">
        <v>122</v>
      </c>
      <c r="B79" s="35" t="s">
        <v>52</v>
      </c>
      <c r="C79" s="35" t="s">
        <v>289</v>
      </c>
      <c r="D79" s="35" t="s">
        <v>290</v>
      </c>
      <c r="E79" s="35"/>
      <c r="F79" s="35" t="s">
        <v>26</v>
      </c>
      <c r="G79" s="35" t="s">
        <v>291</v>
      </c>
      <c r="H79" s="35" t="s">
        <v>144</v>
      </c>
      <c r="I79" s="35" t="s">
        <v>578</v>
      </c>
    </row>
    <row r="80" spans="1:9" ht="162" x14ac:dyDescent="0.35">
      <c r="A80" s="35" t="s">
        <v>122</v>
      </c>
      <c r="B80" s="35" t="s">
        <v>52</v>
      </c>
      <c r="C80" s="35" t="s">
        <v>292</v>
      </c>
      <c r="D80" s="35" t="s">
        <v>293</v>
      </c>
      <c r="E80" s="35"/>
      <c r="F80" s="35" t="s">
        <v>26</v>
      </c>
      <c r="G80" s="35" t="s">
        <v>277</v>
      </c>
      <c r="H80" s="35" t="s">
        <v>112</v>
      </c>
      <c r="I80" s="35" t="s">
        <v>274</v>
      </c>
    </row>
    <row r="81" spans="1:9" ht="148.5" x14ac:dyDescent="0.35">
      <c r="A81" s="35" t="s">
        <v>122</v>
      </c>
      <c r="B81" s="35" t="s">
        <v>52</v>
      </c>
      <c r="C81" s="35" t="s">
        <v>294</v>
      </c>
      <c r="D81" s="35" t="s">
        <v>260</v>
      </c>
      <c r="E81" s="35"/>
      <c r="F81" s="35" t="s">
        <v>26</v>
      </c>
      <c r="G81" s="35" t="s">
        <v>295</v>
      </c>
      <c r="H81" s="35" t="s">
        <v>186</v>
      </c>
      <c r="I81" s="35" t="s">
        <v>296</v>
      </c>
    </row>
    <row r="82" spans="1:9" ht="54" x14ac:dyDescent="0.35">
      <c r="A82" s="35" t="s">
        <v>122</v>
      </c>
      <c r="B82" s="35" t="s">
        <v>52</v>
      </c>
      <c r="C82" s="35" t="s">
        <v>297</v>
      </c>
      <c r="D82" s="35" t="s">
        <v>298</v>
      </c>
      <c r="E82" s="35"/>
      <c r="F82" s="35" t="s">
        <v>26</v>
      </c>
      <c r="G82" s="35" t="s">
        <v>299</v>
      </c>
      <c r="H82" s="35" t="s">
        <v>28</v>
      </c>
      <c r="I82" s="35" t="s">
        <v>578</v>
      </c>
    </row>
    <row r="83" spans="1:9" ht="162" x14ac:dyDescent="0.35">
      <c r="A83" s="35" t="s">
        <v>122</v>
      </c>
      <c r="B83" s="35" t="s">
        <v>52</v>
      </c>
      <c r="C83" s="35" t="s">
        <v>300</v>
      </c>
      <c r="D83" s="35" t="s">
        <v>301</v>
      </c>
      <c r="E83" s="35"/>
      <c r="F83" s="35" t="s">
        <v>26</v>
      </c>
      <c r="G83" s="35" t="s">
        <v>302</v>
      </c>
      <c r="H83" s="35" t="s">
        <v>57</v>
      </c>
      <c r="I83" s="35" t="s">
        <v>244</v>
      </c>
    </row>
    <row r="84" spans="1:9" ht="243" x14ac:dyDescent="0.35">
      <c r="A84" s="35" t="s">
        <v>122</v>
      </c>
      <c r="B84" s="35" t="s">
        <v>52</v>
      </c>
      <c r="C84" s="35" t="s">
        <v>304</v>
      </c>
      <c r="D84" s="35" t="s">
        <v>305</v>
      </c>
      <c r="E84" s="35"/>
      <c r="F84" s="35" t="s">
        <v>26</v>
      </c>
      <c r="G84" s="35" t="s">
        <v>277</v>
      </c>
      <c r="H84" s="35" t="s">
        <v>112</v>
      </c>
      <c r="I84" s="35" t="s">
        <v>278</v>
      </c>
    </row>
    <row r="85" spans="1:9" ht="162" x14ac:dyDescent="0.35">
      <c r="A85" s="35" t="s">
        <v>122</v>
      </c>
      <c r="B85" s="35" t="s">
        <v>52</v>
      </c>
      <c r="C85" s="35" t="s">
        <v>306</v>
      </c>
      <c r="D85" s="35" t="s">
        <v>307</v>
      </c>
      <c r="E85" s="35"/>
      <c r="F85" s="35" t="s">
        <v>26</v>
      </c>
      <c r="G85" s="35" t="s">
        <v>67</v>
      </c>
      <c r="H85" s="35" t="s">
        <v>68</v>
      </c>
      <c r="I85" s="35" t="s">
        <v>278</v>
      </c>
    </row>
    <row r="86" spans="1:9" ht="54" x14ac:dyDescent="0.35">
      <c r="A86" s="35" t="s">
        <v>122</v>
      </c>
      <c r="B86" s="35" t="s">
        <v>52</v>
      </c>
      <c r="C86" s="35" t="s">
        <v>308</v>
      </c>
      <c r="D86" s="35" t="s">
        <v>309</v>
      </c>
      <c r="E86" s="35"/>
      <c r="F86" s="35" t="s">
        <v>26</v>
      </c>
      <c r="G86" s="35" t="s">
        <v>310</v>
      </c>
      <c r="H86" s="35" t="s">
        <v>35</v>
      </c>
      <c r="I86" s="35" t="s">
        <v>578</v>
      </c>
    </row>
    <row r="87" spans="1:9" ht="54" x14ac:dyDescent="0.35">
      <c r="A87" s="35" t="s">
        <v>122</v>
      </c>
      <c r="B87" s="35" t="s">
        <v>52</v>
      </c>
      <c r="C87" s="35" t="s">
        <v>311</v>
      </c>
      <c r="D87" s="35" t="s">
        <v>312</v>
      </c>
      <c r="E87" s="35"/>
      <c r="F87" s="35" t="s">
        <v>26</v>
      </c>
      <c r="G87" s="35" t="s">
        <v>313</v>
      </c>
      <c r="H87" s="35" t="s">
        <v>28</v>
      </c>
      <c r="I87" s="35" t="s">
        <v>578</v>
      </c>
    </row>
    <row r="88" spans="1:9" ht="202.5" x14ac:dyDescent="0.35">
      <c r="A88" s="35" t="s">
        <v>122</v>
      </c>
      <c r="B88" s="35" t="s">
        <v>52</v>
      </c>
      <c r="C88" s="35" t="s">
        <v>314</v>
      </c>
      <c r="D88" s="35" t="s">
        <v>315</v>
      </c>
      <c r="E88" s="35"/>
      <c r="F88" s="35" t="s">
        <v>26</v>
      </c>
      <c r="G88" s="35" t="s">
        <v>67</v>
      </c>
      <c r="H88" s="35" t="s">
        <v>68</v>
      </c>
      <c r="I88" s="35" t="s">
        <v>316</v>
      </c>
    </row>
    <row r="89" spans="1:9" ht="162" x14ac:dyDescent="0.35">
      <c r="A89" s="35" t="s">
        <v>122</v>
      </c>
      <c r="B89" s="35" t="s">
        <v>52</v>
      </c>
      <c r="C89" s="35" t="s">
        <v>317</v>
      </c>
      <c r="D89" s="35" t="s">
        <v>318</v>
      </c>
      <c r="E89" s="35"/>
      <c r="F89" s="35" t="s">
        <v>26</v>
      </c>
      <c r="G89" s="35" t="s">
        <v>277</v>
      </c>
      <c r="H89" s="35" t="s">
        <v>112</v>
      </c>
      <c r="I89" s="35" t="s">
        <v>244</v>
      </c>
    </row>
    <row r="90" spans="1:9" ht="162" x14ac:dyDescent="0.35">
      <c r="A90" s="35" t="s">
        <v>122</v>
      </c>
      <c r="B90" s="35" t="s">
        <v>52</v>
      </c>
      <c r="C90" s="35" t="s">
        <v>319</v>
      </c>
      <c r="D90" s="35" t="s">
        <v>320</v>
      </c>
      <c r="E90" s="35"/>
      <c r="F90" s="35" t="s">
        <v>26</v>
      </c>
      <c r="G90" s="35" t="s">
        <v>277</v>
      </c>
      <c r="H90" s="35" t="s">
        <v>112</v>
      </c>
      <c r="I90" s="35" t="s">
        <v>244</v>
      </c>
    </row>
    <row r="91" spans="1:9" ht="216" x14ac:dyDescent="0.35">
      <c r="A91" s="35" t="s">
        <v>122</v>
      </c>
      <c r="B91" s="35" t="s">
        <v>52</v>
      </c>
      <c r="C91" s="35" t="s">
        <v>321</v>
      </c>
      <c r="D91" s="35" t="s">
        <v>322</v>
      </c>
      <c r="E91" s="35"/>
      <c r="F91" s="35" t="s">
        <v>26</v>
      </c>
      <c r="G91" s="35" t="s">
        <v>277</v>
      </c>
      <c r="H91" s="35" t="s">
        <v>112</v>
      </c>
      <c r="I91" s="35" t="s">
        <v>278</v>
      </c>
    </row>
    <row r="92" spans="1:9" ht="162" x14ac:dyDescent="0.35">
      <c r="A92" s="35" t="s">
        <v>122</v>
      </c>
      <c r="B92" s="35" t="s">
        <v>52</v>
      </c>
      <c r="C92" s="35" t="s">
        <v>323</v>
      </c>
      <c r="D92" s="35" t="s">
        <v>324</v>
      </c>
      <c r="E92" s="35"/>
      <c r="F92" s="35" t="s">
        <v>26</v>
      </c>
      <c r="G92" s="35" t="s">
        <v>143</v>
      </c>
      <c r="H92" s="35" t="s">
        <v>144</v>
      </c>
      <c r="I92" s="35" t="s">
        <v>326</v>
      </c>
    </row>
    <row r="93" spans="1:9" ht="67.5" x14ac:dyDescent="0.35">
      <c r="A93" s="35" t="s">
        <v>122</v>
      </c>
      <c r="B93" s="35" t="s">
        <v>52</v>
      </c>
      <c r="C93" s="35" t="s">
        <v>327</v>
      </c>
      <c r="D93" s="35" t="s">
        <v>328</v>
      </c>
      <c r="E93" s="35"/>
      <c r="F93" s="35" t="s">
        <v>26</v>
      </c>
      <c r="G93" s="35" t="s">
        <v>329</v>
      </c>
      <c r="H93" s="35" t="s">
        <v>186</v>
      </c>
      <c r="I93" s="35" t="s">
        <v>578</v>
      </c>
    </row>
    <row r="94" spans="1:9" ht="67.5" x14ac:dyDescent="0.35">
      <c r="A94" s="35" t="s">
        <v>122</v>
      </c>
      <c r="B94" s="35" t="s">
        <v>52</v>
      </c>
      <c r="C94" s="35" t="s">
        <v>331</v>
      </c>
      <c r="D94" s="35" t="s">
        <v>332</v>
      </c>
      <c r="E94" s="35"/>
      <c r="F94" s="35" t="s">
        <v>26</v>
      </c>
      <c r="G94" s="35" t="s">
        <v>205</v>
      </c>
      <c r="H94" s="35" t="s">
        <v>186</v>
      </c>
      <c r="I94" s="35" t="s">
        <v>578</v>
      </c>
    </row>
    <row r="95" spans="1:9" ht="162" x14ac:dyDescent="0.35">
      <c r="A95" s="35" t="s">
        <v>122</v>
      </c>
      <c r="B95" s="35" t="s">
        <v>52</v>
      </c>
      <c r="C95" s="35" t="s">
        <v>333</v>
      </c>
      <c r="D95" s="35" t="s">
        <v>334</v>
      </c>
      <c r="E95" s="35"/>
      <c r="F95" s="35" t="s">
        <v>26</v>
      </c>
      <c r="G95" s="35" t="s">
        <v>143</v>
      </c>
      <c r="H95" s="35" t="s">
        <v>144</v>
      </c>
      <c r="I95" s="35" t="s">
        <v>326</v>
      </c>
    </row>
    <row r="96" spans="1:9" ht="162" x14ac:dyDescent="0.35">
      <c r="A96" s="35" t="s">
        <v>122</v>
      </c>
      <c r="B96" s="35" t="s">
        <v>52</v>
      </c>
      <c r="C96" s="35" t="s">
        <v>336</v>
      </c>
      <c r="D96" s="35" t="s">
        <v>337</v>
      </c>
      <c r="E96" s="35"/>
      <c r="F96" s="35" t="s">
        <v>26</v>
      </c>
      <c r="G96" s="35" t="s">
        <v>277</v>
      </c>
      <c r="H96" s="35" t="s">
        <v>112</v>
      </c>
      <c r="I96" s="35" t="s">
        <v>278</v>
      </c>
    </row>
    <row r="97" spans="1:9" ht="202.5" x14ac:dyDescent="0.35">
      <c r="A97" s="35" t="s">
        <v>122</v>
      </c>
      <c r="B97" s="35" t="s">
        <v>52</v>
      </c>
      <c r="C97" s="35" t="s">
        <v>338</v>
      </c>
      <c r="D97" s="35" t="s">
        <v>339</v>
      </c>
      <c r="E97" s="35"/>
      <c r="F97" s="35" t="s">
        <v>26</v>
      </c>
      <c r="G97" s="35" t="s">
        <v>340</v>
      </c>
      <c r="H97" s="35" t="s">
        <v>28</v>
      </c>
      <c r="I97" s="35" t="s">
        <v>341</v>
      </c>
    </row>
    <row r="98" spans="1:9" ht="229.5" x14ac:dyDescent="0.35">
      <c r="A98" s="35" t="s">
        <v>122</v>
      </c>
      <c r="B98" s="35" t="s">
        <v>52</v>
      </c>
      <c r="C98" s="35" t="s">
        <v>342</v>
      </c>
      <c r="D98" s="35" t="s">
        <v>343</v>
      </c>
      <c r="E98" s="35"/>
      <c r="F98" s="35" t="s">
        <v>78</v>
      </c>
      <c r="G98" s="35" t="s">
        <v>344</v>
      </c>
      <c r="H98" s="35" t="s">
        <v>35</v>
      </c>
      <c r="I98" s="35" t="s">
        <v>346</v>
      </c>
    </row>
    <row r="99" spans="1:9" ht="162" x14ac:dyDescent="0.35">
      <c r="A99" s="35" t="s">
        <v>122</v>
      </c>
      <c r="B99" s="35" t="s">
        <v>52</v>
      </c>
      <c r="C99" s="35" t="s">
        <v>347</v>
      </c>
      <c r="D99" s="35" t="s">
        <v>348</v>
      </c>
      <c r="E99" s="35"/>
      <c r="F99" s="35" t="s">
        <v>26</v>
      </c>
      <c r="G99" s="35" t="s">
        <v>111</v>
      </c>
      <c r="H99" s="35" t="s">
        <v>112</v>
      </c>
      <c r="I99" s="35" t="s">
        <v>244</v>
      </c>
    </row>
    <row r="100" spans="1:9" ht="162" x14ac:dyDescent="0.35">
      <c r="A100" s="35" t="s">
        <v>122</v>
      </c>
      <c r="B100" s="35" t="s">
        <v>52</v>
      </c>
      <c r="C100" s="35" t="s">
        <v>349</v>
      </c>
      <c r="D100" s="35" t="s">
        <v>350</v>
      </c>
      <c r="E100" s="35"/>
      <c r="F100" s="35" t="s">
        <v>26</v>
      </c>
      <c r="G100" s="35" t="s">
        <v>351</v>
      </c>
      <c r="H100" s="35" t="s">
        <v>41</v>
      </c>
      <c r="I100" s="35" t="s">
        <v>244</v>
      </c>
    </row>
    <row r="101" spans="1:9" ht="54" x14ac:dyDescent="0.35">
      <c r="A101" s="35" t="s">
        <v>122</v>
      </c>
      <c r="B101" s="35" t="s">
        <v>52</v>
      </c>
      <c r="C101" s="35" t="s">
        <v>353</v>
      </c>
      <c r="D101" s="35" t="s">
        <v>354</v>
      </c>
      <c r="E101" s="35"/>
      <c r="F101" s="35" t="s">
        <v>26</v>
      </c>
      <c r="G101" s="35" t="s">
        <v>356</v>
      </c>
      <c r="H101" s="35" t="s">
        <v>41</v>
      </c>
      <c r="I101" s="35" t="s">
        <v>358</v>
      </c>
    </row>
    <row r="102" spans="1:9" ht="67.5" x14ac:dyDescent="0.35">
      <c r="A102" s="35" t="s">
        <v>122</v>
      </c>
      <c r="B102" s="35" t="s">
        <v>52</v>
      </c>
      <c r="C102" s="35" t="s">
        <v>359</v>
      </c>
      <c r="D102" s="35" t="s">
        <v>360</v>
      </c>
      <c r="E102" s="35"/>
      <c r="F102" s="35" t="s">
        <v>78</v>
      </c>
      <c r="G102" s="35" t="s">
        <v>361</v>
      </c>
      <c r="H102" s="35" t="s">
        <v>98</v>
      </c>
      <c r="I102" s="35" t="s">
        <v>578</v>
      </c>
    </row>
    <row r="103" spans="1:9" ht="162" x14ac:dyDescent="0.35">
      <c r="A103" s="35" t="s">
        <v>122</v>
      </c>
      <c r="B103" s="35" t="s">
        <v>52</v>
      </c>
      <c r="C103" s="35" t="s">
        <v>362</v>
      </c>
      <c r="D103" s="35" t="s">
        <v>265</v>
      </c>
      <c r="E103" s="35"/>
      <c r="F103" s="35" t="s">
        <v>26</v>
      </c>
      <c r="G103" s="35" t="s">
        <v>363</v>
      </c>
      <c r="H103" s="35" t="s">
        <v>35</v>
      </c>
      <c r="I103" s="35" t="s">
        <v>244</v>
      </c>
    </row>
    <row r="104" spans="1:9" ht="162" x14ac:dyDescent="0.35">
      <c r="A104" s="35" t="s">
        <v>122</v>
      </c>
      <c r="B104" s="35" t="s">
        <v>52</v>
      </c>
      <c r="C104" s="35" t="s">
        <v>365</v>
      </c>
      <c r="D104" s="35" t="s">
        <v>366</v>
      </c>
      <c r="E104" s="35"/>
      <c r="F104" s="35" t="s">
        <v>26</v>
      </c>
      <c r="G104" s="35" t="s">
        <v>277</v>
      </c>
      <c r="H104" s="35" t="s">
        <v>112</v>
      </c>
      <c r="I104" s="35" t="s">
        <v>278</v>
      </c>
    </row>
    <row r="105" spans="1:9" ht="54" x14ac:dyDescent="0.35">
      <c r="A105" s="35" t="s">
        <v>122</v>
      </c>
      <c r="B105" s="35" t="s">
        <v>52</v>
      </c>
      <c r="C105" s="35" t="s">
        <v>367</v>
      </c>
      <c r="D105" s="35" t="s">
        <v>368</v>
      </c>
      <c r="E105" s="35"/>
      <c r="F105" s="35" t="s">
        <v>26</v>
      </c>
      <c r="G105" s="35" t="s">
        <v>369</v>
      </c>
      <c r="H105" s="35" t="s">
        <v>57</v>
      </c>
      <c r="I105" s="35" t="s">
        <v>358</v>
      </c>
    </row>
    <row r="106" spans="1:9" ht="81" x14ac:dyDescent="0.35">
      <c r="A106" s="35" t="s">
        <v>122</v>
      </c>
      <c r="B106" s="35" t="s">
        <v>52</v>
      </c>
      <c r="C106" s="35" t="s">
        <v>370</v>
      </c>
      <c r="D106" s="35" t="s">
        <v>371</v>
      </c>
      <c r="E106" s="35"/>
      <c r="F106" s="35" t="s">
        <v>26</v>
      </c>
      <c r="G106" s="35" t="s">
        <v>372</v>
      </c>
      <c r="H106" s="35" t="s">
        <v>48</v>
      </c>
      <c r="I106" s="35" t="s">
        <v>578</v>
      </c>
    </row>
    <row r="107" spans="1:9" ht="94.5" x14ac:dyDescent="0.35">
      <c r="A107" s="35" t="s">
        <v>122</v>
      </c>
      <c r="B107" s="35" t="s">
        <v>52</v>
      </c>
      <c r="C107" s="35" t="s">
        <v>373</v>
      </c>
      <c r="D107" s="35" t="s">
        <v>374</v>
      </c>
      <c r="E107" s="35"/>
      <c r="F107" s="35" t="s">
        <v>26</v>
      </c>
      <c r="G107" s="35" t="s">
        <v>205</v>
      </c>
      <c r="H107" s="35" t="s">
        <v>112</v>
      </c>
      <c r="I107" s="35" t="s">
        <v>375</v>
      </c>
    </row>
    <row r="108" spans="1:9" ht="123" customHeight="1" x14ac:dyDescent="0.35">
      <c r="A108" s="35" t="s">
        <v>122</v>
      </c>
      <c r="B108" s="35" t="s">
        <v>52</v>
      </c>
      <c r="C108" s="35" t="s">
        <v>376</v>
      </c>
      <c r="D108" s="35" t="s">
        <v>334</v>
      </c>
      <c r="E108" s="35"/>
      <c r="F108" s="35" t="s">
        <v>26</v>
      </c>
      <c r="G108" s="35" t="s">
        <v>377</v>
      </c>
      <c r="H108" s="35" t="s">
        <v>255</v>
      </c>
      <c r="I108" s="35" t="s">
        <v>578</v>
      </c>
    </row>
    <row r="109" spans="1:9" ht="409.5" x14ac:dyDescent="0.35">
      <c r="A109" s="35" t="s">
        <v>122</v>
      </c>
      <c r="B109" s="35" t="s">
        <v>52</v>
      </c>
      <c r="C109" s="35" t="s">
        <v>378</v>
      </c>
      <c r="D109" s="35" t="s">
        <v>379</v>
      </c>
      <c r="E109" s="35"/>
      <c r="F109" s="35" t="s">
        <v>26</v>
      </c>
      <c r="G109" s="35" t="s">
        <v>380</v>
      </c>
      <c r="H109" s="35" t="s">
        <v>186</v>
      </c>
      <c r="I109" s="35" t="s">
        <v>381</v>
      </c>
    </row>
    <row r="110" spans="1:9" ht="229.5" x14ac:dyDescent="0.35">
      <c r="A110" s="35" t="s">
        <v>122</v>
      </c>
      <c r="B110" s="35" t="s">
        <v>52</v>
      </c>
      <c r="C110" s="35" t="s">
        <v>382</v>
      </c>
      <c r="D110" s="35" t="s">
        <v>383</v>
      </c>
      <c r="E110" s="35"/>
      <c r="F110" s="35" t="s">
        <v>26</v>
      </c>
      <c r="G110" s="35" t="s">
        <v>384</v>
      </c>
      <c r="H110" s="35" t="s">
        <v>28</v>
      </c>
      <c r="I110" s="35" t="s">
        <v>385</v>
      </c>
    </row>
    <row r="111" spans="1:9" ht="81" x14ac:dyDescent="0.35">
      <c r="A111" s="35" t="s">
        <v>122</v>
      </c>
      <c r="B111" s="35" t="s">
        <v>52</v>
      </c>
      <c r="C111" s="35" t="s">
        <v>386</v>
      </c>
      <c r="D111" s="35" t="s">
        <v>387</v>
      </c>
      <c r="E111" s="35"/>
      <c r="F111" s="35" t="s">
        <v>26</v>
      </c>
      <c r="G111" s="35" t="s">
        <v>388</v>
      </c>
      <c r="H111" s="35" t="s">
        <v>28</v>
      </c>
      <c r="I111" s="35" t="s">
        <v>578</v>
      </c>
    </row>
    <row r="112" spans="1:9" ht="202.5" x14ac:dyDescent="0.35">
      <c r="A112" s="35" t="s">
        <v>122</v>
      </c>
      <c r="B112" s="35" t="s">
        <v>52</v>
      </c>
      <c r="C112" s="35" t="s">
        <v>390</v>
      </c>
      <c r="D112" s="35" t="s">
        <v>298</v>
      </c>
      <c r="E112" s="35"/>
      <c r="F112" s="35" t="s">
        <v>26</v>
      </c>
      <c r="G112" s="35" t="s">
        <v>391</v>
      </c>
      <c r="H112" s="35" t="s">
        <v>28</v>
      </c>
      <c r="I112" s="35" t="s">
        <v>392</v>
      </c>
    </row>
    <row r="113" spans="1:9" ht="202.5" x14ac:dyDescent="0.35">
      <c r="A113" s="35" t="s">
        <v>393</v>
      </c>
      <c r="B113" s="35" t="s">
        <v>22</v>
      </c>
      <c r="C113" s="35" t="s">
        <v>394</v>
      </c>
      <c r="D113" s="35" t="s">
        <v>395</v>
      </c>
      <c r="E113" s="35" t="s">
        <v>118</v>
      </c>
      <c r="F113" s="35" t="s">
        <v>26</v>
      </c>
      <c r="G113" s="35" t="s">
        <v>143</v>
      </c>
      <c r="H113" s="35" t="s">
        <v>144</v>
      </c>
      <c r="I113" s="35" t="s">
        <v>894</v>
      </c>
    </row>
    <row r="114" spans="1:9" ht="202.5" x14ac:dyDescent="0.35">
      <c r="A114" s="35" t="s">
        <v>393</v>
      </c>
      <c r="B114" s="35" t="s">
        <v>22</v>
      </c>
      <c r="C114" s="35" t="s">
        <v>396</v>
      </c>
      <c r="D114" s="35" t="s">
        <v>397</v>
      </c>
      <c r="E114" s="35" t="s">
        <v>398</v>
      </c>
      <c r="F114" s="35" t="s">
        <v>26</v>
      </c>
      <c r="G114" s="35" t="s">
        <v>399</v>
      </c>
      <c r="H114" s="35" t="s">
        <v>28</v>
      </c>
      <c r="I114" s="35" t="s">
        <v>400</v>
      </c>
    </row>
    <row r="115" spans="1:9" ht="202.5" x14ac:dyDescent="0.35">
      <c r="A115" s="35" t="s">
        <v>393</v>
      </c>
      <c r="B115" s="35" t="s">
        <v>22</v>
      </c>
      <c r="C115" s="35" t="s">
        <v>401</v>
      </c>
      <c r="D115" s="35" t="s">
        <v>402</v>
      </c>
      <c r="E115" s="35" t="s">
        <v>403</v>
      </c>
      <c r="F115" s="35" t="s">
        <v>26</v>
      </c>
      <c r="G115" s="35" t="s">
        <v>205</v>
      </c>
      <c r="H115" s="35" t="s">
        <v>112</v>
      </c>
      <c r="I115" s="35" t="s">
        <v>404</v>
      </c>
    </row>
    <row r="116" spans="1:9" ht="202.5" x14ac:dyDescent="0.35">
      <c r="A116" s="35" t="s">
        <v>393</v>
      </c>
      <c r="B116" s="35" t="s">
        <v>22</v>
      </c>
      <c r="C116" s="35" t="s">
        <v>405</v>
      </c>
      <c r="D116" s="35" t="s">
        <v>406</v>
      </c>
      <c r="E116" s="35" t="s">
        <v>355</v>
      </c>
      <c r="F116" s="35" t="s">
        <v>26</v>
      </c>
      <c r="G116" s="35" t="s">
        <v>407</v>
      </c>
      <c r="H116" s="35" t="s">
        <v>35</v>
      </c>
      <c r="I116" s="35" t="s">
        <v>408</v>
      </c>
    </row>
    <row r="117" spans="1:9" ht="121.5" x14ac:dyDescent="0.35">
      <c r="A117" s="35" t="s">
        <v>393</v>
      </c>
      <c r="B117" s="35" t="s">
        <v>58</v>
      </c>
      <c r="C117" s="35" t="s">
        <v>409</v>
      </c>
      <c r="D117" s="35" t="s">
        <v>100</v>
      </c>
      <c r="E117" s="35" t="s">
        <v>101</v>
      </c>
      <c r="F117" s="35" t="s">
        <v>26</v>
      </c>
      <c r="G117" s="35" t="s">
        <v>102</v>
      </c>
      <c r="H117" s="35" t="s">
        <v>57</v>
      </c>
      <c r="I117" s="35" t="s">
        <v>410</v>
      </c>
    </row>
    <row r="118" spans="1:9" ht="121.5" x14ac:dyDescent="0.35">
      <c r="A118" s="35" t="s">
        <v>393</v>
      </c>
      <c r="B118" s="35" t="s">
        <v>22</v>
      </c>
      <c r="C118" s="35" t="s">
        <v>411</v>
      </c>
      <c r="D118" s="35" t="s">
        <v>412</v>
      </c>
      <c r="E118" s="35" t="s">
        <v>413</v>
      </c>
      <c r="F118" s="35" t="s">
        <v>78</v>
      </c>
      <c r="G118" s="35" t="s">
        <v>414</v>
      </c>
      <c r="H118" s="35" t="s">
        <v>68</v>
      </c>
      <c r="I118" s="35" t="s">
        <v>416</v>
      </c>
    </row>
    <row r="119" spans="1:9" ht="202.5" x14ac:dyDescent="0.35">
      <c r="A119" s="35" t="s">
        <v>393</v>
      </c>
      <c r="B119" s="35" t="s">
        <v>22</v>
      </c>
      <c r="C119" s="35" t="s">
        <v>417</v>
      </c>
      <c r="D119" s="35" t="s">
        <v>418</v>
      </c>
      <c r="E119" s="35" t="s">
        <v>419</v>
      </c>
      <c r="F119" s="35" t="s">
        <v>26</v>
      </c>
      <c r="G119" s="35" t="s">
        <v>420</v>
      </c>
      <c r="H119" s="35" t="s">
        <v>28</v>
      </c>
      <c r="I119" s="35" t="s">
        <v>422</v>
      </c>
    </row>
    <row r="120" spans="1:9" ht="175.5" x14ac:dyDescent="0.35">
      <c r="A120" s="35" t="s">
        <v>393</v>
      </c>
      <c r="B120" s="35" t="s">
        <v>22</v>
      </c>
      <c r="C120" s="35" t="s">
        <v>423</v>
      </c>
      <c r="D120" s="35" t="s">
        <v>424</v>
      </c>
      <c r="E120" s="35" t="s">
        <v>403</v>
      </c>
      <c r="F120" s="35" t="s">
        <v>26</v>
      </c>
      <c r="G120" s="35" t="s">
        <v>205</v>
      </c>
      <c r="H120" s="35" t="s">
        <v>112</v>
      </c>
      <c r="I120" s="35" t="s">
        <v>425</v>
      </c>
    </row>
    <row r="121" spans="1:9" ht="202.5" x14ac:dyDescent="0.35">
      <c r="A121" s="35" t="s">
        <v>393</v>
      </c>
      <c r="B121" s="35" t="s">
        <v>22</v>
      </c>
      <c r="C121" s="35" t="s">
        <v>426</v>
      </c>
      <c r="D121" s="35" t="s">
        <v>427</v>
      </c>
      <c r="E121" s="35" t="s">
        <v>428</v>
      </c>
      <c r="F121" s="35" t="s">
        <v>26</v>
      </c>
      <c r="G121" s="35" t="s">
        <v>429</v>
      </c>
      <c r="H121" s="35" t="s">
        <v>98</v>
      </c>
      <c r="I121" s="35" t="s">
        <v>430</v>
      </c>
    </row>
    <row r="122" spans="1:9" ht="202.5" x14ac:dyDescent="0.35">
      <c r="A122" s="35" t="s">
        <v>393</v>
      </c>
      <c r="B122" s="35" t="s">
        <v>22</v>
      </c>
      <c r="C122" s="35" t="s">
        <v>431</v>
      </c>
      <c r="D122" s="35" t="s">
        <v>432</v>
      </c>
      <c r="E122" s="35" t="s">
        <v>433</v>
      </c>
      <c r="F122" s="35" t="s">
        <v>26</v>
      </c>
      <c r="G122" s="35" t="s">
        <v>434</v>
      </c>
      <c r="H122" s="35" t="s">
        <v>98</v>
      </c>
      <c r="I122" s="35" t="s">
        <v>435</v>
      </c>
    </row>
    <row r="123" spans="1:9" ht="202.5" x14ac:dyDescent="0.35">
      <c r="A123" s="35" t="s">
        <v>393</v>
      </c>
      <c r="B123" s="35" t="s">
        <v>22</v>
      </c>
      <c r="C123" s="35" t="s">
        <v>436</v>
      </c>
      <c r="D123" s="35" t="s">
        <v>406</v>
      </c>
      <c r="E123" s="35" t="s">
        <v>355</v>
      </c>
      <c r="F123" s="35" t="s">
        <v>26</v>
      </c>
      <c r="G123" s="35" t="s">
        <v>437</v>
      </c>
      <c r="H123" s="35" t="s">
        <v>85</v>
      </c>
      <c r="I123" s="35" t="s">
        <v>438</v>
      </c>
    </row>
    <row r="124" spans="1:9" ht="202.5" x14ac:dyDescent="0.35">
      <c r="A124" s="35" t="s">
        <v>393</v>
      </c>
      <c r="B124" s="35" t="s">
        <v>439</v>
      </c>
      <c r="C124" s="35" t="s">
        <v>440</v>
      </c>
      <c r="D124" s="35" t="s">
        <v>441</v>
      </c>
      <c r="E124" s="35" t="s">
        <v>325</v>
      </c>
      <c r="F124" s="35" t="s">
        <v>26</v>
      </c>
      <c r="G124" s="35" t="s">
        <v>442</v>
      </c>
      <c r="H124" s="35" t="s">
        <v>443</v>
      </c>
      <c r="I124" s="35" t="s">
        <v>444</v>
      </c>
    </row>
    <row r="125" spans="1:9" ht="202.5" x14ac:dyDescent="0.35">
      <c r="A125" s="35" t="s">
        <v>393</v>
      </c>
      <c r="B125" s="35" t="s">
        <v>22</v>
      </c>
      <c r="C125" s="35" t="s">
        <v>445</v>
      </c>
      <c r="D125" s="35" t="s">
        <v>446</v>
      </c>
      <c r="E125" s="35" t="s">
        <v>447</v>
      </c>
      <c r="F125" s="35" t="s">
        <v>26</v>
      </c>
      <c r="G125" s="35" t="s">
        <v>448</v>
      </c>
      <c r="H125" s="35" t="s">
        <v>210</v>
      </c>
      <c r="I125" s="35" t="s">
        <v>893</v>
      </c>
    </row>
    <row r="126" spans="1:9" ht="202.5" x14ac:dyDescent="0.35">
      <c r="A126" s="35" t="s">
        <v>393</v>
      </c>
      <c r="B126" s="35" t="s">
        <v>22</v>
      </c>
      <c r="C126" s="35" t="s">
        <v>449</v>
      </c>
      <c r="D126" s="35" t="s">
        <v>450</v>
      </c>
      <c r="E126" s="35" t="s">
        <v>96</v>
      </c>
      <c r="F126" s="35" t="s">
        <v>26</v>
      </c>
      <c r="G126" s="35" t="s">
        <v>451</v>
      </c>
      <c r="H126" s="35" t="s">
        <v>210</v>
      </c>
      <c r="I126" s="35" t="s">
        <v>452</v>
      </c>
    </row>
    <row r="127" spans="1:9" ht="121.5" x14ac:dyDescent="0.35">
      <c r="A127" s="35" t="s">
        <v>393</v>
      </c>
      <c r="B127" s="35" t="s">
        <v>58</v>
      </c>
      <c r="C127" s="35" t="s">
        <v>453</v>
      </c>
      <c r="D127" s="35" t="s">
        <v>454</v>
      </c>
      <c r="E127" s="35" t="s">
        <v>455</v>
      </c>
      <c r="F127" s="35" t="s">
        <v>26</v>
      </c>
      <c r="G127" s="35" t="s">
        <v>456</v>
      </c>
      <c r="H127" s="35" t="s">
        <v>28</v>
      </c>
      <c r="I127" s="35" t="s">
        <v>410</v>
      </c>
    </row>
    <row r="128" spans="1:9" ht="202.5" x14ac:dyDescent="0.35">
      <c r="A128" s="35" t="s">
        <v>393</v>
      </c>
      <c r="B128" s="35" t="s">
        <v>22</v>
      </c>
      <c r="C128" s="35" t="s">
        <v>457</v>
      </c>
      <c r="D128" s="35" t="s">
        <v>458</v>
      </c>
      <c r="E128" s="35" t="s">
        <v>355</v>
      </c>
      <c r="F128" s="35" t="s">
        <v>78</v>
      </c>
      <c r="G128" s="35" t="s">
        <v>344</v>
      </c>
      <c r="H128" s="35" t="s">
        <v>98</v>
      </c>
      <c r="I128" s="35" t="s">
        <v>459</v>
      </c>
    </row>
    <row r="129" spans="1:9" ht="175.5" x14ac:dyDescent="0.35">
      <c r="A129" s="35" t="s">
        <v>393</v>
      </c>
      <c r="B129" s="35" t="s">
        <v>22</v>
      </c>
      <c r="C129" s="35" t="s">
        <v>460</v>
      </c>
      <c r="D129" s="35" t="s">
        <v>461</v>
      </c>
      <c r="E129" s="35" t="s">
        <v>403</v>
      </c>
      <c r="F129" s="35" t="s">
        <v>26</v>
      </c>
      <c r="G129" s="35" t="s">
        <v>205</v>
      </c>
      <c r="H129" s="35" t="s">
        <v>112</v>
      </c>
      <c r="I129" s="35" t="s">
        <v>462</v>
      </c>
    </row>
    <row r="130" spans="1:9" ht="202.5" x14ac:dyDescent="0.35">
      <c r="A130" s="35" t="s">
        <v>393</v>
      </c>
      <c r="B130" s="35" t="s">
        <v>22</v>
      </c>
      <c r="C130" s="35" t="s">
        <v>463</v>
      </c>
      <c r="D130" s="35" t="s">
        <v>464</v>
      </c>
      <c r="E130" s="35" t="s">
        <v>465</v>
      </c>
      <c r="F130" s="35" t="s">
        <v>26</v>
      </c>
      <c r="G130" s="35" t="s">
        <v>466</v>
      </c>
      <c r="H130" s="35" t="s">
        <v>112</v>
      </c>
      <c r="I130" s="35" t="s">
        <v>467</v>
      </c>
    </row>
    <row r="131" spans="1:9" ht="202.5" x14ac:dyDescent="0.35">
      <c r="A131" s="35" t="s">
        <v>393</v>
      </c>
      <c r="B131" s="35" t="s">
        <v>22</v>
      </c>
      <c r="C131" s="35" t="s">
        <v>468</v>
      </c>
      <c r="D131" s="35" t="s">
        <v>469</v>
      </c>
      <c r="E131" s="35" t="s">
        <v>413</v>
      </c>
      <c r="F131" s="35" t="s">
        <v>26</v>
      </c>
      <c r="G131" s="35" t="s">
        <v>67</v>
      </c>
      <c r="H131" s="35" t="s">
        <v>68</v>
      </c>
      <c r="I131" s="35" t="s">
        <v>470</v>
      </c>
    </row>
    <row r="132" spans="1:9" ht="229.5" x14ac:dyDescent="0.35">
      <c r="A132" s="35" t="s">
        <v>393</v>
      </c>
      <c r="B132" s="35" t="s">
        <v>22</v>
      </c>
      <c r="C132" s="35" t="s">
        <v>471</v>
      </c>
      <c r="D132" s="35" t="s">
        <v>472</v>
      </c>
      <c r="E132" s="35" t="s">
        <v>473</v>
      </c>
      <c r="F132" s="35" t="s">
        <v>26</v>
      </c>
      <c r="G132" s="35" t="s">
        <v>474</v>
      </c>
      <c r="H132" s="35" t="s">
        <v>68</v>
      </c>
      <c r="I132" s="35" t="s">
        <v>475</v>
      </c>
    </row>
    <row r="133" spans="1:9" ht="175.5" x14ac:dyDescent="0.35">
      <c r="A133" s="35" t="s">
        <v>393</v>
      </c>
      <c r="B133" s="35" t="s">
        <v>22</v>
      </c>
      <c r="C133" s="35" t="s">
        <v>476</v>
      </c>
      <c r="D133" s="35" t="s">
        <v>477</v>
      </c>
      <c r="E133" s="35" t="s">
        <v>403</v>
      </c>
      <c r="F133" s="35" t="s">
        <v>26</v>
      </c>
      <c r="G133" s="35" t="s">
        <v>205</v>
      </c>
      <c r="H133" s="35" t="s">
        <v>112</v>
      </c>
      <c r="I133" s="35" t="s">
        <v>478</v>
      </c>
    </row>
    <row r="134" spans="1:9" ht="202.5" x14ac:dyDescent="0.35">
      <c r="A134" s="35" t="s">
        <v>393</v>
      </c>
      <c r="B134" s="35" t="s">
        <v>22</v>
      </c>
      <c r="C134" s="35" t="s">
        <v>479</v>
      </c>
      <c r="D134" s="35" t="s">
        <v>480</v>
      </c>
      <c r="E134" s="35" t="s">
        <v>118</v>
      </c>
      <c r="F134" s="35" t="s">
        <v>26</v>
      </c>
      <c r="G134" s="35" t="s">
        <v>143</v>
      </c>
      <c r="H134" s="35" t="s">
        <v>144</v>
      </c>
      <c r="I134" s="35" t="s">
        <v>481</v>
      </c>
    </row>
    <row r="135" spans="1:9" ht="175.5" x14ac:dyDescent="0.35">
      <c r="A135" s="35" t="s">
        <v>393</v>
      </c>
      <c r="B135" s="35" t="s">
        <v>22</v>
      </c>
      <c r="C135" s="35" t="s">
        <v>482</v>
      </c>
      <c r="D135" s="35" t="s">
        <v>483</v>
      </c>
      <c r="E135" s="35" t="s">
        <v>403</v>
      </c>
      <c r="F135" s="35" t="s">
        <v>26</v>
      </c>
      <c r="G135" s="35" t="s">
        <v>205</v>
      </c>
      <c r="H135" s="35" t="s">
        <v>112</v>
      </c>
      <c r="I135" s="35" t="s">
        <v>484</v>
      </c>
    </row>
    <row r="136" spans="1:9" ht="175.5" x14ac:dyDescent="0.35">
      <c r="A136" s="35" t="s">
        <v>393</v>
      </c>
      <c r="B136" s="35" t="s">
        <v>22</v>
      </c>
      <c r="C136" s="35" t="s">
        <v>485</v>
      </c>
      <c r="D136" s="35" t="s">
        <v>486</v>
      </c>
      <c r="E136" s="35" t="s">
        <v>403</v>
      </c>
      <c r="F136" s="35" t="s">
        <v>26</v>
      </c>
      <c r="G136" s="35" t="s">
        <v>205</v>
      </c>
      <c r="H136" s="35" t="s">
        <v>112</v>
      </c>
      <c r="I136" s="35" t="s">
        <v>487</v>
      </c>
    </row>
    <row r="137" spans="1:9" ht="202.5" x14ac:dyDescent="0.35">
      <c r="A137" s="35" t="s">
        <v>393</v>
      </c>
      <c r="B137" s="35" t="s">
        <v>22</v>
      </c>
      <c r="C137" s="35" t="s">
        <v>488</v>
      </c>
      <c r="D137" s="35" t="s">
        <v>489</v>
      </c>
      <c r="E137" s="35" t="s">
        <v>219</v>
      </c>
      <c r="F137" s="35" t="s">
        <v>26</v>
      </c>
      <c r="G137" s="35" t="s">
        <v>490</v>
      </c>
      <c r="H137" s="35" t="s">
        <v>28</v>
      </c>
      <c r="I137" s="35" t="s">
        <v>491</v>
      </c>
    </row>
    <row r="138" spans="1:9" ht="202.5" x14ac:dyDescent="0.35">
      <c r="A138" s="35" t="s">
        <v>393</v>
      </c>
      <c r="B138" s="35" t="s">
        <v>22</v>
      </c>
      <c r="C138" s="35" t="s">
        <v>492</v>
      </c>
      <c r="D138" s="35" t="s">
        <v>493</v>
      </c>
      <c r="E138" s="35" t="s">
        <v>83</v>
      </c>
      <c r="F138" s="35" t="s">
        <v>26</v>
      </c>
      <c r="G138" s="35" t="s">
        <v>494</v>
      </c>
      <c r="H138" s="35" t="s">
        <v>41</v>
      </c>
      <c r="I138" s="35" t="s">
        <v>495</v>
      </c>
    </row>
    <row r="139" spans="1:9" ht="202.5" x14ac:dyDescent="0.35">
      <c r="A139" s="35" t="s">
        <v>393</v>
      </c>
      <c r="B139" s="35" t="s">
        <v>22</v>
      </c>
      <c r="C139" s="35" t="s">
        <v>496</v>
      </c>
      <c r="D139" s="35" t="s">
        <v>497</v>
      </c>
      <c r="E139" s="35" t="s">
        <v>465</v>
      </c>
      <c r="F139" s="35" t="s">
        <v>26</v>
      </c>
      <c r="G139" s="35" t="s">
        <v>498</v>
      </c>
      <c r="H139" s="35" t="s">
        <v>499</v>
      </c>
      <c r="I139" s="35" t="s">
        <v>500</v>
      </c>
    </row>
    <row r="140" spans="1:9" ht="54" x14ac:dyDescent="0.35">
      <c r="A140" s="35" t="s">
        <v>393</v>
      </c>
      <c r="B140" s="35" t="s">
        <v>52</v>
      </c>
      <c r="C140" s="35" t="s">
        <v>501</v>
      </c>
      <c r="D140" s="35" t="s">
        <v>502</v>
      </c>
      <c r="E140" s="35" t="s">
        <v>503</v>
      </c>
      <c r="F140" s="35" t="s">
        <v>26</v>
      </c>
      <c r="G140" s="35" t="s">
        <v>899</v>
      </c>
      <c r="H140" s="35" t="s">
        <v>28</v>
      </c>
      <c r="I140" s="35" t="s">
        <v>578</v>
      </c>
    </row>
    <row r="141" spans="1:9" ht="54" x14ac:dyDescent="0.35">
      <c r="A141" s="35" t="s">
        <v>393</v>
      </c>
      <c r="B141" s="35" t="s">
        <v>52</v>
      </c>
      <c r="C141" s="35" t="s">
        <v>504</v>
      </c>
      <c r="D141" s="35" t="s">
        <v>505</v>
      </c>
      <c r="E141" s="35" t="s">
        <v>355</v>
      </c>
      <c r="F141" s="35" t="s">
        <v>26</v>
      </c>
      <c r="G141" s="35" t="s">
        <v>111</v>
      </c>
      <c r="H141" s="35" t="s">
        <v>112</v>
      </c>
      <c r="I141" s="35" t="s">
        <v>578</v>
      </c>
    </row>
    <row r="142" spans="1:9" ht="54" x14ac:dyDescent="0.35">
      <c r="A142" s="35" t="s">
        <v>393</v>
      </c>
      <c r="B142" s="35" t="s">
        <v>52</v>
      </c>
      <c r="C142" s="35" t="s">
        <v>506</v>
      </c>
      <c r="D142" s="35" t="s">
        <v>507</v>
      </c>
      <c r="E142" s="35" t="s">
        <v>413</v>
      </c>
      <c r="F142" s="35" t="s">
        <v>26</v>
      </c>
      <c r="G142" s="35" t="s">
        <v>67</v>
      </c>
      <c r="H142" s="35" t="s">
        <v>68</v>
      </c>
      <c r="I142" s="35" t="s">
        <v>578</v>
      </c>
    </row>
    <row r="143" spans="1:9" ht="54" x14ac:dyDescent="0.35">
      <c r="A143" s="35" t="s">
        <v>393</v>
      </c>
      <c r="B143" s="35" t="s">
        <v>52</v>
      </c>
      <c r="C143" s="35" t="s">
        <v>508</v>
      </c>
      <c r="D143" s="35" t="s">
        <v>509</v>
      </c>
      <c r="E143" s="35" t="s">
        <v>335</v>
      </c>
      <c r="F143" s="35" t="s">
        <v>26</v>
      </c>
      <c r="G143" s="35" t="s">
        <v>510</v>
      </c>
      <c r="H143" s="35" t="s">
        <v>41</v>
      </c>
      <c r="I143" s="35" t="s">
        <v>578</v>
      </c>
    </row>
    <row r="144" spans="1:9" ht="67.5" x14ac:dyDescent="0.35">
      <c r="A144" s="35" t="s">
        <v>393</v>
      </c>
      <c r="B144" s="35" t="s">
        <v>52</v>
      </c>
      <c r="C144" s="35" t="s">
        <v>511</v>
      </c>
      <c r="D144" s="35" t="s">
        <v>512</v>
      </c>
      <c r="E144" s="35" t="s">
        <v>513</v>
      </c>
      <c r="F144" s="35" t="s">
        <v>26</v>
      </c>
      <c r="G144" s="35" t="s">
        <v>514</v>
      </c>
      <c r="H144" s="35" t="s">
        <v>28</v>
      </c>
      <c r="I144" s="35" t="s">
        <v>578</v>
      </c>
    </row>
    <row r="145" spans="1:9" ht="54" x14ac:dyDescent="0.35">
      <c r="A145" s="35" t="s">
        <v>393</v>
      </c>
      <c r="B145" s="35" t="s">
        <v>52</v>
      </c>
      <c r="C145" s="35" t="s">
        <v>515</v>
      </c>
      <c r="D145" s="35" t="s">
        <v>516</v>
      </c>
      <c r="E145" s="35" t="s">
        <v>517</v>
      </c>
      <c r="F145" s="35" t="s">
        <v>26</v>
      </c>
      <c r="G145" s="35" t="s">
        <v>106</v>
      </c>
      <c r="H145" s="35" t="s">
        <v>107</v>
      </c>
      <c r="I145" s="35" t="s">
        <v>578</v>
      </c>
    </row>
    <row r="146" spans="1:9" ht="54" x14ac:dyDescent="0.35">
      <c r="A146" s="35" t="s">
        <v>393</v>
      </c>
      <c r="B146" s="35" t="s">
        <v>52</v>
      </c>
      <c r="C146" s="35" t="s">
        <v>518</v>
      </c>
      <c r="D146" s="35" t="s">
        <v>519</v>
      </c>
      <c r="E146" s="35" t="s">
        <v>520</v>
      </c>
      <c r="F146" s="35" t="s">
        <v>26</v>
      </c>
      <c r="G146" s="35" t="s">
        <v>521</v>
      </c>
      <c r="H146" s="35" t="s">
        <v>522</v>
      </c>
      <c r="I146" s="35" t="s">
        <v>578</v>
      </c>
    </row>
    <row r="147" spans="1:9" ht="54" x14ac:dyDescent="0.35">
      <c r="A147" s="35" t="s">
        <v>393</v>
      </c>
      <c r="B147" s="35" t="s">
        <v>52</v>
      </c>
      <c r="C147" s="35" t="s">
        <v>523</v>
      </c>
      <c r="D147" s="35" t="s">
        <v>524</v>
      </c>
      <c r="E147" s="35" t="s">
        <v>525</v>
      </c>
      <c r="F147" s="35" t="s">
        <v>78</v>
      </c>
      <c r="G147" s="35" t="s">
        <v>526</v>
      </c>
      <c r="H147" s="35" t="s">
        <v>499</v>
      </c>
      <c r="I147" s="35" t="s">
        <v>578</v>
      </c>
    </row>
    <row r="148" spans="1:9" ht="54" x14ac:dyDescent="0.35">
      <c r="A148" s="35" t="s">
        <v>393</v>
      </c>
      <c r="B148" s="35" t="s">
        <v>52</v>
      </c>
      <c r="C148" s="35" t="s">
        <v>527</v>
      </c>
      <c r="D148" s="35" t="s">
        <v>528</v>
      </c>
      <c r="E148" s="35" t="s">
        <v>529</v>
      </c>
      <c r="F148" s="35" t="s">
        <v>26</v>
      </c>
      <c r="G148" s="35" t="s">
        <v>530</v>
      </c>
      <c r="H148" s="35" t="s">
        <v>80</v>
      </c>
      <c r="I148" s="35" t="s">
        <v>358</v>
      </c>
    </row>
    <row r="149" spans="1:9" ht="54" x14ac:dyDescent="0.35">
      <c r="A149" s="35" t="s">
        <v>393</v>
      </c>
      <c r="B149" s="35" t="s">
        <v>52</v>
      </c>
      <c r="C149" s="35" t="s">
        <v>531</v>
      </c>
      <c r="D149" s="35" t="s">
        <v>532</v>
      </c>
      <c r="E149" s="35" t="s">
        <v>533</v>
      </c>
      <c r="F149" s="35" t="s">
        <v>26</v>
      </c>
      <c r="G149" s="35" t="s">
        <v>534</v>
      </c>
      <c r="H149" s="35" t="s">
        <v>28</v>
      </c>
      <c r="I149" s="35" t="s">
        <v>358</v>
      </c>
    </row>
    <row r="150" spans="1:9" ht="54" x14ac:dyDescent="0.35">
      <c r="A150" s="35" t="s">
        <v>393</v>
      </c>
      <c r="B150" s="35" t="s">
        <v>52</v>
      </c>
      <c r="C150" s="35" t="s">
        <v>535</v>
      </c>
      <c r="D150" s="35" t="s">
        <v>536</v>
      </c>
      <c r="E150" s="35" t="s">
        <v>537</v>
      </c>
      <c r="F150" s="35" t="s">
        <v>26</v>
      </c>
      <c r="G150" s="35" t="s">
        <v>538</v>
      </c>
      <c r="H150" s="35" t="s">
        <v>68</v>
      </c>
      <c r="I150" s="35" t="s">
        <v>578</v>
      </c>
    </row>
    <row r="151" spans="1:9" ht="54" x14ac:dyDescent="0.35">
      <c r="A151" s="35" t="s">
        <v>393</v>
      </c>
      <c r="B151" s="35" t="s">
        <v>52</v>
      </c>
      <c r="C151" s="35" t="s">
        <v>539</v>
      </c>
      <c r="D151" s="35" t="s">
        <v>540</v>
      </c>
      <c r="E151" s="35" t="s">
        <v>541</v>
      </c>
      <c r="F151" s="35" t="s">
        <v>26</v>
      </c>
      <c r="G151" s="35" t="s">
        <v>542</v>
      </c>
      <c r="H151" s="35" t="s">
        <v>255</v>
      </c>
      <c r="I151" s="35" t="s">
        <v>578</v>
      </c>
    </row>
    <row r="152" spans="1:9" ht="54" x14ac:dyDescent="0.35">
      <c r="A152" s="35" t="s">
        <v>393</v>
      </c>
      <c r="B152" s="35" t="s">
        <v>52</v>
      </c>
      <c r="C152" s="35" t="s">
        <v>543</v>
      </c>
      <c r="D152" s="35" t="s">
        <v>544</v>
      </c>
      <c r="E152" s="35" t="s">
        <v>545</v>
      </c>
      <c r="F152" s="35" t="s">
        <v>26</v>
      </c>
      <c r="G152" s="35" t="s">
        <v>546</v>
      </c>
      <c r="H152" s="35" t="s">
        <v>28</v>
      </c>
      <c r="I152" s="35" t="s">
        <v>358</v>
      </c>
    </row>
    <row r="153" spans="1:9" ht="54" x14ac:dyDescent="0.35">
      <c r="A153" s="35" t="s">
        <v>393</v>
      </c>
      <c r="B153" s="35" t="s">
        <v>52</v>
      </c>
      <c r="C153" s="35" t="s">
        <v>547</v>
      </c>
      <c r="D153" s="35" t="s">
        <v>548</v>
      </c>
      <c r="E153" s="35" t="s">
        <v>39</v>
      </c>
      <c r="F153" s="35" t="s">
        <v>26</v>
      </c>
      <c r="G153" s="35" t="s">
        <v>549</v>
      </c>
      <c r="H153" s="35" t="s">
        <v>57</v>
      </c>
      <c r="I153" s="35" t="s">
        <v>578</v>
      </c>
    </row>
    <row r="154" spans="1:9" ht="54" x14ac:dyDescent="0.35">
      <c r="A154" s="35" t="s">
        <v>393</v>
      </c>
      <c r="B154" s="35" t="s">
        <v>52</v>
      </c>
      <c r="C154" s="35" t="s">
        <v>550</v>
      </c>
      <c r="D154" s="35" t="s">
        <v>551</v>
      </c>
      <c r="E154" s="35" t="s">
        <v>552</v>
      </c>
      <c r="F154" s="35" t="s">
        <v>26</v>
      </c>
      <c r="G154" s="35" t="s">
        <v>269</v>
      </c>
      <c r="H154" s="35" t="s">
        <v>57</v>
      </c>
      <c r="I154" s="35" t="s">
        <v>358</v>
      </c>
    </row>
    <row r="155" spans="1:9" ht="54" x14ac:dyDescent="0.35">
      <c r="A155" s="35" t="s">
        <v>393</v>
      </c>
      <c r="B155" s="35" t="s">
        <v>52</v>
      </c>
      <c r="C155" s="35" t="s">
        <v>553</v>
      </c>
      <c r="D155" s="35" t="s">
        <v>554</v>
      </c>
      <c r="E155" s="35" t="s">
        <v>555</v>
      </c>
      <c r="F155" s="35" t="s">
        <v>26</v>
      </c>
      <c r="G155" s="35" t="s">
        <v>194</v>
      </c>
      <c r="H155" s="35" t="s">
        <v>35</v>
      </c>
      <c r="I155" s="35" t="s">
        <v>578</v>
      </c>
    </row>
    <row r="156" spans="1:9" ht="54" x14ac:dyDescent="0.35">
      <c r="A156" s="35" t="s">
        <v>393</v>
      </c>
      <c r="B156" s="35" t="s">
        <v>52</v>
      </c>
      <c r="C156" s="35" t="s">
        <v>556</v>
      </c>
      <c r="D156" s="35" t="s">
        <v>557</v>
      </c>
      <c r="E156" s="35" t="s">
        <v>428</v>
      </c>
      <c r="F156" s="35" t="s">
        <v>26</v>
      </c>
      <c r="G156" s="35" t="s">
        <v>84</v>
      </c>
      <c r="H156" s="35" t="s">
        <v>85</v>
      </c>
      <c r="I156" s="35" t="s">
        <v>578</v>
      </c>
    </row>
    <row r="157" spans="1:9" ht="54" x14ac:dyDescent="0.35">
      <c r="A157" s="35" t="s">
        <v>393</v>
      </c>
      <c r="B157" s="35" t="s">
        <v>52</v>
      </c>
      <c r="C157" s="35" t="s">
        <v>558</v>
      </c>
      <c r="D157" s="35" t="s">
        <v>559</v>
      </c>
      <c r="E157" s="35" t="s">
        <v>560</v>
      </c>
      <c r="F157" s="35" t="s">
        <v>26</v>
      </c>
      <c r="G157" s="35" t="s">
        <v>561</v>
      </c>
      <c r="H157" s="35" t="s">
        <v>144</v>
      </c>
      <c r="I157" s="35" t="s">
        <v>578</v>
      </c>
    </row>
    <row r="158" spans="1:9" ht="54" x14ac:dyDescent="0.35">
      <c r="A158" s="35" t="s">
        <v>393</v>
      </c>
      <c r="B158" s="35" t="s">
        <v>52</v>
      </c>
      <c r="C158" s="35" t="s">
        <v>562</v>
      </c>
      <c r="D158" s="35" t="s">
        <v>563</v>
      </c>
      <c r="E158" s="35" t="s">
        <v>413</v>
      </c>
      <c r="F158" s="35" t="s">
        <v>26</v>
      </c>
      <c r="G158" s="35" t="s">
        <v>67</v>
      </c>
      <c r="H158" s="35" t="s">
        <v>68</v>
      </c>
      <c r="I158" s="35" t="s">
        <v>358</v>
      </c>
    </row>
    <row r="159" spans="1:9" ht="54" x14ac:dyDescent="0.35">
      <c r="A159" s="35" t="s">
        <v>393</v>
      </c>
      <c r="B159" s="35" t="s">
        <v>52</v>
      </c>
      <c r="C159" s="35" t="s">
        <v>564</v>
      </c>
      <c r="D159" s="35" t="s">
        <v>565</v>
      </c>
      <c r="E159" s="35" t="s">
        <v>566</v>
      </c>
      <c r="F159" s="35" t="s">
        <v>26</v>
      </c>
      <c r="G159" s="35" t="s">
        <v>84</v>
      </c>
      <c r="H159" s="35" t="s">
        <v>85</v>
      </c>
      <c r="I159" s="35" t="s">
        <v>578</v>
      </c>
    </row>
    <row r="160" spans="1:9" ht="54" x14ac:dyDescent="0.35">
      <c r="A160" s="35" t="s">
        <v>393</v>
      </c>
      <c r="B160" s="35" t="s">
        <v>52</v>
      </c>
      <c r="C160" s="35" t="s">
        <v>567</v>
      </c>
      <c r="D160" s="35" t="s">
        <v>568</v>
      </c>
      <c r="E160" s="35" t="s">
        <v>569</v>
      </c>
      <c r="F160" s="35" t="s">
        <v>78</v>
      </c>
      <c r="G160" s="35" t="s">
        <v>570</v>
      </c>
      <c r="H160" s="35" t="s">
        <v>68</v>
      </c>
      <c r="I160" s="35" t="s">
        <v>578</v>
      </c>
    </row>
    <row r="161" spans="1:9" ht="54" x14ac:dyDescent="0.35">
      <c r="A161" s="35" t="s">
        <v>393</v>
      </c>
      <c r="B161" s="35" t="s">
        <v>52</v>
      </c>
      <c r="C161" s="35" t="s">
        <v>571</v>
      </c>
      <c r="D161" s="35" t="s">
        <v>572</v>
      </c>
      <c r="E161" s="35" t="s">
        <v>325</v>
      </c>
      <c r="F161" s="35" t="s">
        <v>26</v>
      </c>
      <c r="G161" s="35" t="s">
        <v>573</v>
      </c>
      <c r="H161" s="35" t="s">
        <v>28</v>
      </c>
      <c r="I161" s="35" t="s">
        <v>578</v>
      </c>
    </row>
    <row r="162" spans="1:9" ht="54" x14ac:dyDescent="0.35">
      <c r="A162" s="35" t="s">
        <v>393</v>
      </c>
      <c r="B162" s="35" t="s">
        <v>52</v>
      </c>
      <c r="C162" s="35" t="s">
        <v>574</v>
      </c>
      <c r="D162" s="35" t="s">
        <v>575</v>
      </c>
      <c r="E162" s="35" t="s">
        <v>576</v>
      </c>
      <c r="F162" s="35" t="s">
        <v>26</v>
      </c>
      <c r="G162" s="35" t="s">
        <v>577</v>
      </c>
      <c r="H162" s="35" t="s">
        <v>68</v>
      </c>
      <c r="I162" s="35" t="s">
        <v>578</v>
      </c>
    </row>
    <row r="163" spans="1:9" ht="283.5" x14ac:dyDescent="0.35">
      <c r="A163" s="35" t="s">
        <v>579</v>
      </c>
      <c r="B163" s="35" t="s">
        <v>22</v>
      </c>
      <c r="C163" s="35" t="s">
        <v>580</v>
      </c>
      <c r="D163" s="35" t="s">
        <v>581</v>
      </c>
      <c r="E163" s="35" t="s">
        <v>413</v>
      </c>
      <c r="F163" s="35" t="s">
        <v>26</v>
      </c>
      <c r="G163" s="35" t="s">
        <v>582</v>
      </c>
      <c r="H163" s="35" t="s">
        <v>48</v>
      </c>
      <c r="I163" s="35" t="s">
        <v>583</v>
      </c>
    </row>
    <row r="164" spans="1:9" ht="270" x14ac:dyDescent="0.35">
      <c r="A164" s="35" t="s">
        <v>579</v>
      </c>
      <c r="B164" s="35" t="s">
        <v>22</v>
      </c>
      <c r="C164" s="35" t="s">
        <v>584</v>
      </c>
      <c r="D164" s="35" t="s">
        <v>585</v>
      </c>
      <c r="E164" s="35" t="s">
        <v>101</v>
      </c>
      <c r="F164" s="35" t="s">
        <v>26</v>
      </c>
      <c r="G164" s="35" t="s">
        <v>586</v>
      </c>
      <c r="H164" s="35" t="s">
        <v>48</v>
      </c>
      <c r="I164" s="35" t="s">
        <v>588</v>
      </c>
    </row>
    <row r="165" spans="1:9" ht="297" x14ac:dyDescent="0.35">
      <c r="A165" s="35" t="s">
        <v>579</v>
      </c>
      <c r="B165" s="35" t="s">
        <v>22</v>
      </c>
      <c r="C165" s="35" t="s">
        <v>589</v>
      </c>
      <c r="D165" s="35" t="s">
        <v>590</v>
      </c>
      <c r="E165" s="35" t="s">
        <v>83</v>
      </c>
      <c r="F165" s="35" t="s">
        <v>26</v>
      </c>
      <c r="G165" s="35" t="s">
        <v>591</v>
      </c>
      <c r="H165" s="35" t="s">
        <v>48</v>
      </c>
      <c r="I165" s="35" t="s">
        <v>592</v>
      </c>
    </row>
    <row r="166" spans="1:9" ht="270" x14ac:dyDescent="0.35">
      <c r="A166" s="35" t="s">
        <v>579</v>
      </c>
      <c r="B166" s="35" t="s">
        <v>22</v>
      </c>
      <c r="C166" s="35" t="s">
        <v>593</v>
      </c>
      <c r="D166" s="35" t="s">
        <v>594</v>
      </c>
      <c r="E166" s="35" t="s">
        <v>199</v>
      </c>
      <c r="F166" s="35" t="s">
        <v>26</v>
      </c>
      <c r="G166" s="35" t="s">
        <v>595</v>
      </c>
      <c r="H166" s="35" t="s">
        <v>48</v>
      </c>
      <c r="I166" s="35" t="s">
        <v>596</v>
      </c>
    </row>
    <row r="167" spans="1:9" ht="189" x14ac:dyDescent="0.35">
      <c r="A167" s="35" t="s">
        <v>579</v>
      </c>
      <c r="B167" s="35" t="s">
        <v>22</v>
      </c>
      <c r="C167" s="35" t="s">
        <v>597</v>
      </c>
      <c r="D167" s="35" t="s">
        <v>598</v>
      </c>
      <c r="E167" s="35" t="s">
        <v>599</v>
      </c>
      <c r="F167" s="35" t="s">
        <v>78</v>
      </c>
      <c r="G167" s="35" t="s">
        <v>600</v>
      </c>
      <c r="H167" s="35" t="s">
        <v>98</v>
      </c>
      <c r="I167" s="35" t="s">
        <v>601</v>
      </c>
    </row>
    <row r="168" spans="1:9" ht="108" x14ac:dyDescent="0.35">
      <c r="A168" s="35" t="s">
        <v>579</v>
      </c>
      <c r="B168" s="35" t="s">
        <v>22</v>
      </c>
      <c r="C168" s="35" t="s">
        <v>602</v>
      </c>
      <c r="D168" s="35" t="s">
        <v>603</v>
      </c>
      <c r="E168" s="35"/>
      <c r="F168" s="35" t="s">
        <v>26</v>
      </c>
      <c r="G168" s="35" t="s">
        <v>604</v>
      </c>
      <c r="H168" s="35" t="s">
        <v>522</v>
      </c>
      <c r="I168" s="35" t="s">
        <v>605</v>
      </c>
    </row>
    <row r="169" spans="1:9" ht="270" x14ac:dyDescent="0.35">
      <c r="A169" s="35" t="s">
        <v>579</v>
      </c>
      <c r="B169" s="35" t="s">
        <v>22</v>
      </c>
      <c r="C169" s="35" t="s">
        <v>606</v>
      </c>
      <c r="D169" s="35" t="s">
        <v>607</v>
      </c>
      <c r="E169" s="35" t="s">
        <v>599</v>
      </c>
      <c r="F169" s="35" t="s">
        <v>26</v>
      </c>
      <c r="G169" s="35" t="s">
        <v>608</v>
      </c>
      <c r="H169" s="35" t="s">
        <v>107</v>
      </c>
      <c r="I169" s="35" t="s">
        <v>895</v>
      </c>
    </row>
    <row r="170" spans="1:9" ht="283.5" x14ac:dyDescent="0.35">
      <c r="A170" s="35" t="s">
        <v>579</v>
      </c>
      <c r="B170" s="35" t="s">
        <v>22</v>
      </c>
      <c r="C170" s="35" t="s">
        <v>609</v>
      </c>
      <c r="D170" s="35" t="s">
        <v>610</v>
      </c>
      <c r="E170" s="35" t="s">
        <v>355</v>
      </c>
      <c r="F170" s="35" t="s">
        <v>26</v>
      </c>
      <c r="G170" s="35" t="s">
        <v>611</v>
      </c>
      <c r="H170" s="35" t="s">
        <v>48</v>
      </c>
      <c r="I170" s="35" t="s">
        <v>613</v>
      </c>
    </row>
    <row r="171" spans="1:9" ht="283.5" x14ac:dyDescent="0.35">
      <c r="A171" s="35" t="s">
        <v>579</v>
      </c>
      <c r="B171" s="35" t="s">
        <v>22</v>
      </c>
      <c r="C171" s="35" t="s">
        <v>614</v>
      </c>
      <c r="D171" s="35" t="s">
        <v>607</v>
      </c>
      <c r="E171" s="35" t="s">
        <v>599</v>
      </c>
      <c r="F171" s="35" t="s">
        <v>26</v>
      </c>
      <c r="G171" s="35" t="s">
        <v>615</v>
      </c>
      <c r="H171" s="35" t="s">
        <v>616</v>
      </c>
      <c r="I171" s="35" t="s">
        <v>618</v>
      </c>
    </row>
    <row r="172" spans="1:9" ht="283.5" x14ac:dyDescent="0.35">
      <c r="A172" s="35" t="s">
        <v>579</v>
      </c>
      <c r="B172" s="35" t="s">
        <v>22</v>
      </c>
      <c r="C172" s="35" t="s">
        <v>619</v>
      </c>
      <c r="D172" s="35" t="s">
        <v>897</v>
      </c>
      <c r="E172" s="35" t="s">
        <v>620</v>
      </c>
      <c r="F172" s="35" t="s">
        <v>26</v>
      </c>
      <c r="G172" s="35" t="s">
        <v>621</v>
      </c>
      <c r="H172" s="35" t="s">
        <v>48</v>
      </c>
      <c r="I172" s="35" t="s">
        <v>909</v>
      </c>
    </row>
    <row r="173" spans="1:9" ht="229.5" x14ac:dyDescent="0.35">
      <c r="A173" s="35" t="s">
        <v>579</v>
      </c>
      <c r="B173" s="35" t="s">
        <v>22</v>
      </c>
      <c r="C173" s="35" t="s">
        <v>623</v>
      </c>
      <c r="D173" s="35" t="s">
        <v>624</v>
      </c>
      <c r="E173" s="35" t="s">
        <v>625</v>
      </c>
      <c r="F173" s="35" t="s">
        <v>26</v>
      </c>
      <c r="G173" s="35" t="s">
        <v>626</v>
      </c>
      <c r="H173" s="35" t="s">
        <v>80</v>
      </c>
      <c r="I173" s="35" t="s">
        <v>627</v>
      </c>
    </row>
    <row r="174" spans="1:9" ht="324" x14ac:dyDescent="0.35">
      <c r="A174" s="35" t="s">
        <v>579</v>
      </c>
      <c r="B174" s="35" t="s">
        <v>22</v>
      </c>
      <c r="C174" s="35" t="s">
        <v>628</v>
      </c>
      <c r="D174" s="35" t="s">
        <v>897</v>
      </c>
      <c r="E174" s="35" t="s">
        <v>620</v>
      </c>
      <c r="F174" s="35" t="s">
        <v>26</v>
      </c>
      <c r="G174" s="35" t="s">
        <v>629</v>
      </c>
      <c r="H174" s="35" t="s">
        <v>48</v>
      </c>
      <c r="I174" s="35" t="s">
        <v>908</v>
      </c>
    </row>
    <row r="175" spans="1:9" ht="283.5" x14ac:dyDescent="0.35">
      <c r="A175" s="35" t="s">
        <v>579</v>
      </c>
      <c r="B175" s="35" t="s">
        <v>22</v>
      </c>
      <c r="C175" s="35" t="s">
        <v>630</v>
      </c>
      <c r="D175" s="35" t="s">
        <v>898</v>
      </c>
      <c r="E175" s="35" t="s">
        <v>118</v>
      </c>
      <c r="F175" s="35" t="s">
        <v>26</v>
      </c>
      <c r="G175" s="35" t="s">
        <v>615</v>
      </c>
      <c r="H175" s="35" t="s">
        <v>616</v>
      </c>
      <c r="I175" s="35" t="s">
        <v>631</v>
      </c>
    </row>
    <row r="176" spans="1:9" ht="256.5" x14ac:dyDescent="0.35">
      <c r="A176" s="35" t="s">
        <v>579</v>
      </c>
      <c r="B176" s="35" t="s">
        <v>22</v>
      </c>
      <c r="C176" s="35" t="s">
        <v>632</v>
      </c>
      <c r="D176" s="35" t="s">
        <v>633</v>
      </c>
      <c r="E176" s="35" t="s">
        <v>634</v>
      </c>
      <c r="F176" s="35" t="s">
        <v>26</v>
      </c>
      <c r="G176" s="35" t="s">
        <v>635</v>
      </c>
      <c r="H176" s="35" t="s">
        <v>98</v>
      </c>
      <c r="I176" s="35" t="s">
        <v>636</v>
      </c>
    </row>
    <row r="177" spans="1:9" ht="297" x14ac:dyDescent="0.35">
      <c r="A177" s="35" t="s">
        <v>579</v>
      </c>
      <c r="B177" s="35" t="s">
        <v>22</v>
      </c>
      <c r="C177" s="35" t="s">
        <v>637</v>
      </c>
      <c r="D177" s="35" t="s">
        <v>638</v>
      </c>
      <c r="E177" s="35" t="s">
        <v>639</v>
      </c>
      <c r="F177" s="35" t="s">
        <v>26</v>
      </c>
      <c r="G177" s="35" t="s">
        <v>640</v>
      </c>
      <c r="H177" s="35" t="s">
        <v>57</v>
      </c>
      <c r="I177" s="35" t="s">
        <v>641</v>
      </c>
    </row>
    <row r="178" spans="1:9" ht="283.5" x14ac:dyDescent="0.35">
      <c r="A178" s="35" t="s">
        <v>579</v>
      </c>
      <c r="B178" s="35" t="s">
        <v>22</v>
      </c>
      <c r="C178" s="35" t="s">
        <v>642</v>
      </c>
      <c r="D178" s="35" t="s">
        <v>643</v>
      </c>
      <c r="E178" s="35" t="s">
        <v>644</v>
      </c>
      <c r="F178" s="35" t="s">
        <v>26</v>
      </c>
      <c r="G178" s="35" t="s">
        <v>645</v>
      </c>
      <c r="H178" s="35" t="s">
        <v>48</v>
      </c>
      <c r="I178" s="35" t="s">
        <v>646</v>
      </c>
    </row>
    <row r="179" spans="1:9" ht="270" x14ac:dyDescent="0.35">
      <c r="A179" s="35" t="s">
        <v>579</v>
      </c>
      <c r="B179" s="35" t="s">
        <v>22</v>
      </c>
      <c r="C179" s="35" t="s">
        <v>647</v>
      </c>
      <c r="D179" s="35" t="s">
        <v>900</v>
      </c>
      <c r="E179" s="35" t="s">
        <v>552</v>
      </c>
      <c r="F179" s="35" t="s">
        <v>26</v>
      </c>
      <c r="G179" s="35" t="s">
        <v>648</v>
      </c>
      <c r="H179" s="35" t="s">
        <v>48</v>
      </c>
      <c r="I179" s="35" t="s">
        <v>910</v>
      </c>
    </row>
    <row r="180" spans="1:9" ht="189" x14ac:dyDescent="0.35">
      <c r="A180" s="35" t="s">
        <v>579</v>
      </c>
      <c r="B180" s="35" t="s">
        <v>22</v>
      </c>
      <c r="C180" s="35" t="s">
        <v>649</v>
      </c>
      <c r="D180" s="35" t="s">
        <v>650</v>
      </c>
      <c r="E180" s="35" t="s">
        <v>651</v>
      </c>
      <c r="F180" s="35" t="s">
        <v>26</v>
      </c>
      <c r="G180" s="35" t="s">
        <v>652</v>
      </c>
      <c r="H180" s="35" t="s">
        <v>57</v>
      </c>
      <c r="I180" s="35" t="s">
        <v>901</v>
      </c>
    </row>
    <row r="181" spans="1:9" ht="283.5" x14ac:dyDescent="0.35">
      <c r="A181" s="35" t="s">
        <v>579</v>
      </c>
      <c r="B181" s="35" t="s">
        <v>22</v>
      </c>
      <c r="C181" s="35" t="s">
        <v>653</v>
      </c>
      <c r="D181" s="35" t="s">
        <v>607</v>
      </c>
      <c r="E181" s="35" t="s">
        <v>599</v>
      </c>
      <c r="F181" s="35" t="s">
        <v>26</v>
      </c>
      <c r="G181" s="35" t="s">
        <v>209</v>
      </c>
      <c r="H181" s="35" t="s">
        <v>210</v>
      </c>
      <c r="I181" s="35" t="s">
        <v>654</v>
      </c>
    </row>
    <row r="182" spans="1:9" ht="283.5" x14ac:dyDescent="0.35">
      <c r="A182" s="35" t="s">
        <v>579</v>
      </c>
      <c r="B182" s="35" t="s">
        <v>22</v>
      </c>
      <c r="C182" s="35" t="s">
        <v>655</v>
      </c>
      <c r="D182" s="35" t="s">
        <v>656</v>
      </c>
      <c r="E182" s="35" t="s">
        <v>657</v>
      </c>
      <c r="F182" s="35" t="s">
        <v>26</v>
      </c>
      <c r="G182" s="35" t="s">
        <v>658</v>
      </c>
      <c r="H182" s="35" t="s">
        <v>28</v>
      </c>
      <c r="I182" s="35" t="s">
        <v>659</v>
      </c>
    </row>
    <row r="183" spans="1:9" ht="283.5" x14ac:dyDescent="0.35">
      <c r="A183" s="35" t="s">
        <v>579</v>
      </c>
      <c r="B183" s="35" t="s">
        <v>22</v>
      </c>
      <c r="C183" s="35" t="s">
        <v>660</v>
      </c>
      <c r="D183" s="35" t="s">
        <v>661</v>
      </c>
      <c r="E183" s="35" t="s">
        <v>662</v>
      </c>
      <c r="F183" s="35" t="s">
        <v>26</v>
      </c>
      <c r="G183" s="35" t="s">
        <v>209</v>
      </c>
      <c r="H183" s="35" t="s">
        <v>210</v>
      </c>
      <c r="I183" s="35" t="s">
        <v>654</v>
      </c>
    </row>
    <row r="184" spans="1:9" ht="297" x14ac:dyDescent="0.35">
      <c r="A184" s="35" t="s">
        <v>579</v>
      </c>
      <c r="B184" s="35" t="s">
        <v>22</v>
      </c>
      <c r="C184" s="35" t="s">
        <v>663</v>
      </c>
      <c r="D184" s="35" t="s">
        <v>664</v>
      </c>
      <c r="E184" s="35" t="s">
        <v>96</v>
      </c>
      <c r="F184" s="35" t="s">
        <v>26</v>
      </c>
      <c r="G184" s="35" t="s">
        <v>665</v>
      </c>
      <c r="H184" s="35" t="s">
        <v>48</v>
      </c>
      <c r="I184" s="35" t="s">
        <v>889</v>
      </c>
    </row>
    <row r="185" spans="1:9" ht="283.39999999999998" customHeight="1" x14ac:dyDescent="0.35">
      <c r="A185" s="35" t="s">
        <v>579</v>
      </c>
      <c r="B185" s="35" t="s">
        <v>22</v>
      </c>
      <c r="C185" s="35" t="s">
        <v>666</v>
      </c>
      <c r="D185" s="35" t="s">
        <v>667</v>
      </c>
      <c r="E185" s="35" t="s">
        <v>668</v>
      </c>
      <c r="F185" s="35" t="s">
        <v>26</v>
      </c>
      <c r="G185" s="35" t="s">
        <v>669</v>
      </c>
      <c r="H185" s="35" t="s">
        <v>443</v>
      </c>
      <c r="I185" s="35" t="s">
        <v>670</v>
      </c>
    </row>
    <row r="186" spans="1:9" ht="243" x14ac:dyDescent="0.35">
      <c r="A186" s="35" t="s">
        <v>579</v>
      </c>
      <c r="B186" s="35" t="s">
        <v>52</v>
      </c>
      <c r="C186" s="35" t="s">
        <v>671</v>
      </c>
      <c r="D186" s="35" t="s">
        <v>672</v>
      </c>
      <c r="E186" s="35"/>
      <c r="F186" s="35" t="s">
        <v>78</v>
      </c>
      <c r="G186" s="35" t="s">
        <v>673</v>
      </c>
      <c r="H186" s="35" t="s">
        <v>68</v>
      </c>
      <c r="I186" s="35" t="s">
        <v>578</v>
      </c>
    </row>
    <row r="187" spans="1:9" ht="54" x14ac:dyDescent="0.35">
      <c r="A187" s="35" t="s">
        <v>579</v>
      </c>
      <c r="B187" s="35" t="s">
        <v>52</v>
      </c>
      <c r="C187" s="35" t="s">
        <v>674</v>
      </c>
      <c r="D187" s="35" t="s">
        <v>675</v>
      </c>
      <c r="E187" s="35"/>
      <c r="F187" s="35" t="s">
        <v>26</v>
      </c>
      <c r="G187" s="35" t="s">
        <v>615</v>
      </c>
      <c r="H187" s="35" t="s">
        <v>616</v>
      </c>
      <c r="I187" s="35" t="s">
        <v>578</v>
      </c>
    </row>
    <row r="188" spans="1:9" ht="67.5" x14ac:dyDescent="0.35">
      <c r="A188" s="35" t="s">
        <v>579</v>
      </c>
      <c r="B188" s="35" t="s">
        <v>52</v>
      </c>
      <c r="C188" s="35" t="s">
        <v>676</v>
      </c>
      <c r="D188" s="35" t="s">
        <v>677</v>
      </c>
      <c r="E188" s="35"/>
      <c r="F188" s="35" t="s">
        <v>26</v>
      </c>
      <c r="G188" s="35" t="s">
        <v>678</v>
      </c>
      <c r="H188" s="35" t="s">
        <v>85</v>
      </c>
      <c r="I188" s="35" t="s">
        <v>578</v>
      </c>
    </row>
    <row r="189" spans="1:9" ht="54" x14ac:dyDescent="0.35">
      <c r="A189" s="35" t="s">
        <v>579</v>
      </c>
      <c r="B189" s="35" t="s">
        <v>52</v>
      </c>
      <c r="C189" s="35" t="s">
        <v>679</v>
      </c>
      <c r="D189" s="35" t="s">
        <v>680</v>
      </c>
      <c r="E189" s="35"/>
      <c r="F189" s="35" t="s">
        <v>26</v>
      </c>
      <c r="G189" s="35" t="s">
        <v>681</v>
      </c>
      <c r="H189" s="35" t="s">
        <v>255</v>
      </c>
      <c r="I189" s="35" t="s">
        <v>682</v>
      </c>
    </row>
    <row r="190" spans="1:9" ht="54" x14ac:dyDescent="0.35">
      <c r="A190" s="35" t="s">
        <v>579</v>
      </c>
      <c r="B190" s="35" t="s">
        <v>52</v>
      </c>
      <c r="C190" s="35" t="s">
        <v>683</v>
      </c>
      <c r="D190" s="35" t="s">
        <v>684</v>
      </c>
      <c r="E190" s="35"/>
      <c r="F190" s="35" t="s">
        <v>26</v>
      </c>
      <c r="G190" s="35" t="s">
        <v>685</v>
      </c>
      <c r="H190" s="35" t="s">
        <v>85</v>
      </c>
      <c r="I190" s="35" t="s">
        <v>578</v>
      </c>
    </row>
    <row r="191" spans="1:9" ht="54" x14ac:dyDescent="0.35">
      <c r="A191" s="35" t="s">
        <v>579</v>
      </c>
      <c r="B191" s="35" t="s">
        <v>52</v>
      </c>
      <c r="C191" s="35" t="s">
        <v>686</v>
      </c>
      <c r="D191" s="35" t="s">
        <v>687</v>
      </c>
      <c r="E191" s="35"/>
      <c r="F191" s="35" t="s">
        <v>26</v>
      </c>
      <c r="G191" s="35" t="s">
        <v>111</v>
      </c>
      <c r="H191" s="35" t="s">
        <v>112</v>
      </c>
      <c r="I191" s="35" t="s">
        <v>578</v>
      </c>
    </row>
    <row r="192" spans="1:9" ht="54" x14ac:dyDescent="0.35">
      <c r="A192" s="35" t="s">
        <v>579</v>
      </c>
      <c r="B192" s="35" t="s">
        <v>52</v>
      </c>
      <c r="C192" s="35" t="s">
        <v>688</v>
      </c>
      <c r="D192" s="35" t="s">
        <v>689</v>
      </c>
      <c r="E192" s="35"/>
      <c r="F192" s="35" t="s">
        <v>26</v>
      </c>
      <c r="G192" s="35" t="s">
        <v>690</v>
      </c>
      <c r="H192" s="35" t="s">
        <v>48</v>
      </c>
      <c r="I192" s="35" t="s">
        <v>358</v>
      </c>
    </row>
    <row r="193" spans="1:9" ht="54" x14ac:dyDescent="0.35">
      <c r="A193" s="35" t="s">
        <v>579</v>
      </c>
      <c r="B193" s="35" t="s">
        <v>52</v>
      </c>
      <c r="C193" s="35" t="s">
        <v>691</v>
      </c>
      <c r="D193" s="35" t="s">
        <v>692</v>
      </c>
      <c r="E193" s="35"/>
      <c r="F193" s="35" t="s">
        <v>26</v>
      </c>
      <c r="G193" s="35" t="s">
        <v>693</v>
      </c>
      <c r="H193" s="35" t="s">
        <v>35</v>
      </c>
      <c r="I193" s="35" t="s">
        <v>578</v>
      </c>
    </row>
    <row r="194" spans="1:9" ht="54" x14ac:dyDescent="0.35">
      <c r="A194" s="35" t="s">
        <v>579</v>
      </c>
      <c r="B194" s="35" t="s">
        <v>52</v>
      </c>
      <c r="C194" s="35" t="s">
        <v>694</v>
      </c>
      <c r="D194" s="35" t="s">
        <v>695</v>
      </c>
      <c r="E194" s="35"/>
      <c r="F194" s="35" t="s">
        <v>26</v>
      </c>
      <c r="G194" s="35" t="s">
        <v>696</v>
      </c>
      <c r="H194" s="35" t="s">
        <v>57</v>
      </c>
      <c r="I194" s="35" t="s">
        <v>358</v>
      </c>
    </row>
    <row r="195" spans="1:9" ht="54" x14ac:dyDescent="0.35">
      <c r="A195" s="35" t="s">
        <v>579</v>
      </c>
      <c r="B195" s="35" t="s">
        <v>52</v>
      </c>
      <c r="C195" s="35" t="s">
        <v>697</v>
      </c>
      <c r="D195" s="35" t="s">
        <v>698</v>
      </c>
      <c r="E195" s="35"/>
      <c r="F195" s="35" t="s">
        <v>26</v>
      </c>
      <c r="G195" s="35" t="s">
        <v>220</v>
      </c>
      <c r="H195" s="35" t="s">
        <v>107</v>
      </c>
      <c r="I195" s="35" t="s">
        <v>578</v>
      </c>
    </row>
    <row r="196" spans="1:9" ht="54" x14ac:dyDescent="0.35">
      <c r="A196" s="35" t="s">
        <v>579</v>
      </c>
      <c r="B196" s="35" t="s">
        <v>52</v>
      </c>
      <c r="C196" s="35" t="s">
        <v>699</v>
      </c>
      <c r="D196" s="35" t="s">
        <v>700</v>
      </c>
      <c r="E196" s="35"/>
      <c r="F196" s="35" t="s">
        <v>26</v>
      </c>
      <c r="G196" s="35" t="s">
        <v>604</v>
      </c>
      <c r="H196" s="35" t="s">
        <v>522</v>
      </c>
      <c r="I196" s="35" t="s">
        <v>578</v>
      </c>
    </row>
    <row r="197" spans="1:9" ht="54" x14ac:dyDescent="0.35">
      <c r="A197" s="35" t="s">
        <v>579</v>
      </c>
      <c r="B197" s="35" t="s">
        <v>52</v>
      </c>
      <c r="C197" s="35" t="s">
        <v>701</v>
      </c>
      <c r="D197" s="35" t="s">
        <v>702</v>
      </c>
      <c r="E197" s="35"/>
      <c r="F197" s="35" t="s">
        <v>26</v>
      </c>
      <c r="G197" s="35" t="s">
        <v>703</v>
      </c>
      <c r="H197" s="35" t="s">
        <v>704</v>
      </c>
      <c r="I197" s="35" t="s">
        <v>358</v>
      </c>
    </row>
    <row r="198" spans="1:9" ht="54" x14ac:dyDescent="0.35">
      <c r="A198" s="35" t="s">
        <v>579</v>
      </c>
      <c r="B198" s="35" t="s">
        <v>52</v>
      </c>
      <c r="C198" s="35" t="s">
        <v>705</v>
      </c>
      <c r="D198" s="35" t="s">
        <v>706</v>
      </c>
      <c r="E198" s="35"/>
      <c r="F198" s="35" t="s">
        <v>26</v>
      </c>
      <c r="G198" s="35" t="s">
        <v>615</v>
      </c>
      <c r="H198" s="35" t="s">
        <v>616</v>
      </c>
      <c r="I198" s="35" t="s">
        <v>578</v>
      </c>
    </row>
  </sheetData>
  <sheetProtection algorithmName="SHA-512" hashValue="yjccagMrifbnBy/id4fsBfm5HpmqnSm+DKrARZeVWIrHtBCG232mD3Dbig91uHfz5soaaP80QnFcXLz1D00pZg==" saltValue="Rvk6NauKHmUAHrqXjAIXLg==" spinCount="100000" sheet="1" objects="1" scenarios="1" sort="0" autoFilter="0"/>
  <mergeCells count="1">
    <mergeCell ref="A14:H14"/>
  </mergeCells>
  <phoneticPr fontId="22" type="noConversion"/>
  <conditionalFormatting sqref="E25:E61 E113:E167 E169:E185">
    <cfRule type="expression" dxfId="21" priority="1">
      <formula>AND(A25="Product Specific Waiver",B25="Withdrawn")</formula>
    </cfRule>
    <cfRule type="expression" dxfId="20" priority="2">
      <formula>AND(A25="Product Specific Waiver",B25="For discussion")</formula>
    </cfRule>
    <cfRule type="expression" dxfId="19" priority="3">
      <formula>AND(A25="Initial Paediatric Investigation Plan",B25="For discussion")</formula>
    </cfRule>
    <cfRule type="expression" dxfId="18" priority="4">
      <formula>AND(A25="Initial Paediatric Investigation Plan",B25="Withdrawn")</formula>
    </cfRule>
  </conditionalFormatting>
  <dataValidations count="7">
    <dataValidation allowBlank="1" showInputMessage="1" showErrorMessage="1" error=" " promptTitle="Lookup" prompt="This Process Type (Case) (Case) record must already exist in Microsoft Dynamics 365 or in this source file." sqref="A25:A1048576" xr:uid="{EA6D2337-564A-4536-971C-81126143E486}"/>
    <dataValidation allowBlank="1" showInputMessage="1" showErrorMessage="1" error=" " promptTitle="Lookup" prompt="This Committee Action record must already exist in Microsoft Dynamics 365 or in this source file." sqref="B25:B1048576" xr:uid="{0ED50FE3-127E-40EC-9775-BB2FFD93DC71}"/>
    <dataValidation type="textLength" operator="lessThanOrEqual" allowBlank="1" showInputMessage="1" showErrorMessage="1" errorTitle="Length Exceeded" error="This value must be less than or equal to 200 characters long." promptTitle="Text" prompt="Maximum Length: 200 characters." sqref="C25:C1048576" xr:uid="{AFBC3ADF-3A15-4784-BF53-ECC0452252CA}">
      <formula1>200</formula1>
    </dataValidation>
    <dataValidation type="textLength" operator="lessThanOrEqual" allowBlank="1" showInputMessage="1" showErrorMessage="1" errorTitle="Length Exceeded" error="This value must be less than or equal to 4000 characters long." promptTitle="Text" prompt="Maximum Length: 4000 characters." sqref="D25:D1048576" xr:uid="{FAEF2FD5-1658-4266-95D8-D5A86D11C9B8}">
      <formula1>4000</formula1>
    </dataValidation>
    <dataValidation showInputMessage="1" showErrorMessage="1" error=" " promptTitle="Lookup (required)" prompt="This Customer (Case) (Case) record must already exist in Microsoft Dynamics 365 or in this source file." sqref="E25:E1048576" xr:uid="{85C2864D-93B4-400D-8FE7-13AD8E365163}"/>
    <dataValidation type="textLength" operator="lessThanOrEqual" allowBlank="1" showInputMessage="1" showErrorMessage="1" errorTitle="Length Exceeded" error="This value must be less than or equal to 400 characters long." promptTitle="Text" prompt="Maximum Length: 400 characters." sqref="G25:G1048576" xr:uid="{A422DFC0-84B5-4751-B745-948E0625C69A}">
      <formula1>400</formula1>
    </dataValidation>
    <dataValidation allowBlank="1" showInputMessage="1" showErrorMessage="1" error=" " promptTitle="Lookup" prompt="This Therapeutic area (Scientific content) (Scientific Content) record must already exist in Microsoft Dynamics 365 or in this source file." sqref="H25:H28 H31:H1048576" xr:uid="{D7123AA1-DE22-43B6-8697-787E91B66359}"/>
  </dataValidations>
  <hyperlinks>
    <hyperlink ref="D17" r:id="rId1" display="https://www.ema.europa.eu/en/human-regulatory-overview/research-development/paediatric-medicines-research-development" xr:uid="{7BC556D6-5264-415D-BAB4-730023DEAE18}"/>
    <hyperlink ref="D16" r:id="rId2" display="https://www.ema.europa.eu/en/documents/other/abbreviations-used-ema-scientific-committees-and-cmd-documents-and-relation-emas-regulatory-activities_en.pdf" xr:uid="{D49702DF-5A0B-41D9-90A6-6D72B6835C76}"/>
    <hyperlink ref="D18" r:id="rId3" display="https://www.ema.europa.eu/en/about-us/how-we-work/access-documents" xr:uid="{398481E0-15D6-4E89-8E50-F0783D9503C2}"/>
  </hyperlinks>
  <pageMargins left="0.7" right="0.7" top="0.75" bottom="0.75" header="0.3" footer="0.3"/>
  <headerFooter>
    <oddFooter>&amp;C_x000D_&amp;1#&amp;"Verdana"&amp;7&amp;K737373 Classified as internal/staff &amp; contractors by the European Medicines Agency</oddFooter>
  </headerFooter>
  <drawing r:id="rId4"/>
  <tableParts count="1">
    <tablePart r:id="rId5"/>
  </tableParts>
  <extLst>
    <ext xmlns:x14="http://schemas.microsoft.com/office/spreadsheetml/2009/9/main" uri="{CCE6A557-97BC-4b89-ADB6-D9C93CAAB3DF}">
      <x14:dataValidations xmlns:xm="http://schemas.microsoft.com/office/excel/2006/main" count="1">
        <x14:dataValidation type="list" showInputMessage="1" showErrorMessage="1" errorTitle="List Value" error="Agreed scope (Scientific content) (Scientific Content) must be selected from the drop-down list." promptTitle="Option set (required)" prompt="Select a value from the drop-down list." xr:uid="{E7DB5BF6-4BB2-497E-9631-8F9C8B7EF939}">
          <x14:formula1>
            <xm:f>hiddenSheet!$A$2:$C$2</xm:f>
          </x14:formula1>
          <xm:sqref>F207:F1048576</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419FBA-5A9D-49D1-99C6-9DA5096E98B0}">
  <dimension ref="A6:FBN41"/>
  <sheetViews>
    <sheetView showGridLines="0" zoomScale="40" zoomScaleNormal="40" workbookViewId="0">
      <selection activeCell="B21" sqref="B21"/>
    </sheetView>
  </sheetViews>
  <sheetFormatPr defaultColWidth="8.54296875" defaultRowHeight="14.5" x14ac:dyDescent="0.35"/>
  <cols>
    <col min="1" max="1" width="60.54296875" style="48" customWidth="1"/>
    <col min="2" max="2" width="100.54296875" style="12" customWidth="1"/>
    <col min="3" max="3" width="65.54296875" style="11" customWidth="1"/>
    <col min="4" max="4" width="20.54296875" style="10" customWidth="1"/>
    <col min="5" max="5" width="30.54296875" style="10" customWidth="1"/>
    <col min="6" max="6" width="113.453125" style="10" customWidth="1"/>
    <col min="7" max="4122" width="8.54296875" style="10"/>
    <col min="4123" max="16384" width="8.54296875" style="9"/>
  </cols>
  <sheetData>
    <row r="6" spans="1:5" s="22" customFormat="1" ht="19.5" x14ac:dyDescent="0.35">
      <c r="A6" s="56" t="s">
        <v>0</v>
      </c>
      <c r="B6" s="58"/>
      <c r="C6" s="38"/>
      <c r="D6" s="36"/>
      <c r="E6" s="36"/>
    </row>
    <row r="7" spans="1:5" s="22" customFormat="1" ht="17.5" x14ac:dyDescent="0.35">
      <c r="A7" s="44" t="s">
        <v>896</v>
      </c>
      <c r="B7" s="59"/>
      <c r="C7" s="60"/>
      <c r="D7" s="61"/>
      <c r="E7" s="62"/>
    </row>
    <row r="8" spans="1:5" s="22" customFormat="1" ht="17.5" x14ac:dyDescent="0.35">
      <c r="A8" s="57" t="s">
        <v>707</v>
      </c>
      <c r="B8" s="63"/>
      <c r="C8" s="23"/>
      <c r="E8" s="36"/>
    </row>
    <row r="9" spans="1:5" s="22" customFormat="1" ht="14.65" customHeight="1" x14ac:dyDescent="0.35">
      <c r="A9" s="57"/>
      <c r="B9" s="63"/>
      <c r="C9" s="23"/>
      <c r="E9" s="36"/>
    </row>
    <row r="10" spans="1:5" s="22" customFormat="1" ht="14.65" customHeight="1" x14ac:dyDescent="0.35">
      <c r="A10" s="108">
        <f>Procedures!A10</f>
        <v>46227</v>
      </c>
      <c r="B10" s="113"/>
      <c r="C10" s="64"/>
      <c r="E10" s="36"/>
    </row>
    <row r="11" spans="1:5" s="22" customFormat="1" ht="14.65" customHeight="1" x14ac:dyDescent="0.35">
      <c r="A11" s="109" t="s">
        <v>911</v>
      </c>
      <c r="B11" s="114"/>
      <c r="C11" s="65"/>
      <c r="E11" s="36"/>
    </row>
    <row r="12" spans="1:5" s="22" customFormat="1" ht="14.65" customHeight="1" x14ac:dyDescent="0.35">
      <c r="A12" s="114" t="s">
        <v>2</v>
      </c>
      <c r="B12" s="114"/>
      <c r="C12" s="65"/>
      <c r="D12" s="36"/>
      <c r="E12" s="36"/>
    </row>
    <row r="13" spans="1:5" s="22" customFormat="1" ht="14.65" customHeight="1" x14ac:dyDescent="0.35">
      <c r="A13" s="65"/>
      <c r="B13" s="66"/>
      <c r="C13" s="65"/>
      <c r="D13" s="36"/>
      <c r="E13" s="36"/>
    </row>
    <row r="14" spans="1:5" s="22" customFormat="1" ht="30" customHeight="1" x14ac:dyDescent="0.35">
      <c r="A14" s="141" t="s">
        <v>708</v>
      </c>
      <c r="B14" s="141"/>
      <c r="C14" s="141"/>
      <c r="D14" s="36"/>
      <c r="E14" s="36"/>
    </row>
    <row r="15" spans="1:5" s="22" customFormat="1" ht="14.65" customHeight="1" x14ac:dyDescent="0.35">
      <c r="A15" s="67"/>
      <c r="B15" s="68"/>
      <c r="C15" s="38"/>
      <c r="D15" s="112"/>
      <c r="E15" s="36"/>
    </row>
    <row r="16" spans="1:5" s="22" customFormat="1" ht="14.65" customHeight="1" x14ac:dyDescent="0.25">
      <c r="A16" s="83" t="s">
        <v>709</v>
      </c>
      <c r="B16" s="84" t="s">
        <v>710</v>
      </c>
      <c r="C16" s="38"/>
      <c r="D16" s="112"/>
      <c r="E16" s="36"/>
    </row>
    <row r="17" spans="1:6" s="22" customFormat="1" ht="14.65" customHeight="1" x14ac:dyDescent="0.35">
      <c r="A17" s="67"/>
      <c r="B17" s="68"/>
      <c r="C17" s="38"/>
      <c r="D17" s="36"/>
      <c r="E17" s="36"/>
    </row>
    <row r="18" spans="1:6" s="22" customFormat="1" ht="14.65" customHeight="1" x14ac:dyDescent="0.35">
      <c r="A18" s="100" t="s">
        <v>10</v>
      </c>
      <c r="B18" s="37"/>
      <c r="C18" s="37"/>
      <c r="D18" s="61"/>
    </row>
    <row r="19" spans="1:6" s="22" customFormat="1" ht="14.65" customHeight="1" x14ac:dyDescent="0.35">
      <c r="A19" s="67"/>
      <c r="B19" s="58"/>
    </row>
    <row r="20" spans="1:6" s="10" customFormat="1" x14ac:dyDescent="0.35">
      <c r="A20" s="20" t="s">
        <v>711</v>
      </c>
      <c r="B20" s="20" t="s">
        <v>712</v>
      </c>
      <c r="C20" s="20" t="s">
        <v>713</v>
      </c>
      <c r="D20" s="20" t="s">
        <v>714</v>
      </c>
      <c r="E20" s="20" t="s">
        <v>715</v>
      </c>
      <c r="F20" s="20" t="s">
        <v>716</v>
      </c>
    </row>
    <row r="21" spans="1:6" s="10" customFormat="1" ht="270" x14ac:dyDescent="0.35">
      <c r="A21" s="132" t="s">
        <v>717</v>
      </c>
      <c r="B21" s="14" t="s">
        <v>718</v>
      </c>
      <c r="C21" s="13" t="s">
        <v>719</v>
      </c>
      <c r="D21" s="13" t="s">
        <v>87</v>
      </c>
      <c r="E21" s="13"/>
      <c r="F21" s="13" t="s">
        <v>720</v>
      </c>
    </row>
    <row r="22" spans="1:6" s="10" customFormat="1" x14ac:dyDescent="0.35">
      <c r="A22" s="133"/>
      <c r="B22" s="14" t="s">
        <v>721</v>
      </c>
      <c r="C22" s="13" t="s">
        <v>722</v>
      </c>
      <c r="D22" s="13" t="s">
        <v>22</v>
      </c>
      <c r="E22" s="13"/>
      <c r="F22" s="13" t="s">
        <v>891</v>
      </c>
    </row>
    <row r="23" spans="1:6" s="10" customFormat="1" x14ac:dyDescent="0.35">
      <c r="A23" s="134"/>
      <c r="B23" s="14" t="s">
        <v>723</v>
      </c>
      <c r="C23" s="13" t="s">
        <v>724</v>
      </c>
      <c r="D23" s="13" t="s">
        <v>22</v>
      </c>
      <c r="E23" s="13"/>
      <c r="F23" s="13" t="s">
        <v>725</v>
      </c>
    </row>
    <row r="24" spans="1:6" s="10" customFormat="1" x14ac:dyDescent="0.35">
      <c r="A24" s="135" t="s">
        <v>726</v>
      </c>
      <c r="B24" s="16" t="s">
        <v>727</v>
      </c>
      <c r="C24" s="15"/>
      <c r="D24" s="15" t="s">
        <v>87</v>
      </c>
      <c r="E24" s="15"/>
      <c r="F24" s="73" t="s">
        <v>728</v>
      </c>
    </row>
    <row r="25" spans="1:6" s="10" customFormat="1" ht="81" x14ac:dyDescent="0.35">
      <c r="A25" s="136"/>
      <c r="B25" s="16" t="s">
        <v>729</v>
      </c>
      <c r="C25" s="15"/>
      <c r="D25" s="15" t="s">
        <v>87</v>
      </c>
      <c r="E25" s="15"/>
      <c r="F25" s="73" t="s">
        <v>730</v>
      </c>
    </row>
    <row r="26" spans="1:6" s="10" customFormat="1" ht="27" x14ac:dyDescent="0.35">
      <c r="A26" s="137"/>
      <c r="B26" s="19" t="s">
        <v>731</v>
      </c>
      <c r="C26" s="15"/>
      <c r="D26" s="18" t="s">
        <v>87</v>
      </c>
      <c r="E26" s="104" t="s">
        <v>732</v>
      </c>
      <c r="F26" s="73" t="s">
        <v>733</v>
      </c>
    </row>
    <row r="27" spans="1:6" s="10" customFormat="1" ht="27" x14ac:dyDescent="0.35">
      <c r="A27" s="138" t="s">
        <v>734</v>
      </c>
      <c r="B27" s="17" t="s">
        <v>735</v>
      </c>
      <c r="C27" s="13"/>
      <c r="D27" s="17" t="s">
        <v>22</v>
      </c>
      <c r="E27" s="17"/>
      <c r="F27" s="13" t="s">
        <v>736</v>
      </c>
    </row>
    <row r="28" spans="1:6" s="10" customFormat="1" ht="27" x14ac:dyDescent="0.35">
      <c r="A28" s="139"/>
      <c r="B28" s="14" t="s">
        <v>737</v>
      </c>
      <c r="C28" s="13"/>
      <c r="D28" s="13" t="s">
        <v>22</v>
      </c>
      <c r="E28" s="13"/>
      <c r="F28" s="13" t="s">
        <v>738</v>
      </c>
    </row>
    <row r="29" spans="1:6" s="10" customFormat="1" ht="27" x14ac:dyDescent="0.35">
      <c r="A29" s="140"/>
      <c r="B29" s="14" t="s">
        <v>739</v>
      </c>
      <c r="C29" s="13"/>
      <c r="D29" s="13" t="s">
        <v>22</v>
      </c>
      <c r="E29" s="13"/>
      <c r="F29" s="13" t="s">
        <v>738</v>
      </c>
    </row>
    <row r="30" spans="1:6" s="10" customFormat="1" x14ac:dyDescent="0.35">
      <c r="A30" s="15" t="s">
        <v>740</v>
      </c>
      <c r="B30" s="16" t="s">
        <v>741</v>
      </c>
      <c r="C30" s="16"/>
      <c r="D30" s="15" t="s">
        <v>87</v>
      </c>
      <c r="E30" s="15"/>
      <c r="F30" s="99"/>
    </row>
    <row r="31" spans="1:6" s="10" customFormat="1" ht="67.5" x14ac:dyDescent="0.35">
      <c r="A31" s="102" t="s">
        <v>742</v>
      </c>
      <c r="B31" s="14" t="s">
        <v>743</v>
      </c>
      <c r="C31" s="13"/>
      <c r="D31" s="13" t="s">
        <v>87</v>
      </c>
      <c r="E31" s="13" t="s">
        <v>744</v>
      </c>
      <c r="F31" s="13" t="s">
        <v>745</v>
      </c>
    </row>
    <row r="32" spans="1:6" s="10" customFormat="1" x14ac:dyDescent="0.35">
      <c r="A32" s="130" t="s">
        <v>746</v>
      </c>
      <c r="B32" s="103" t="s">
        <v>747</v>
      </c>
      <c r="C32" s="104"/>
      <c r="D32" s="104" t="s">
        <v>87</v>
      </c>
      <c r="E32" s="104" t="s">
        <v>748</v>
      </c>
      <c r="F32" s="73" t="s">
        <v>749</v>
      </c>
    </row>
    <row r="33" spans="1:6" s="10" customFormat="1" x14ac:dyDescent="0.35">
      <c r="A33" s="130"/>
      <c r="B33" s="103" t="s">
        <v>750</v>
      </c>
      <c r="C33" s="104"/>
      <c r="D33" s="104" t="s">
        <v>87</v>
      </c>
      <c r="E33" s="104" t="s">
        <v>138</v>
      </c>
      <c r="F33" s="73" t="s">
        <v>751</v>
      </c>
    </row>
    <row r="34" spans="1:6" s="10" customFormat="1" x14ac:dyDescent="0.35">
      <c r="A34" s="130"/>
      <c r="B34" s="103" t="s">
        <v>752</v>
      </c>
      <c r="C34" s="104" t="s">
        <v>753</v>
      </c>
      <c r="D34" s="104" t="s">
        <v>87</v>
      </c>
      <c r="E34" s="104"/>
      <c r="F34" s="73" t="s">
        <v>754</v>
      </c>
    </row>
    <row r="35" spans="1:6" s="10" customFormat="1" ht="28" x14ac:dyDescent="0.35">
      <c r="A35" s="121" t="s">
        <v>755</v>
      </c>
      <c r="B35" s="121" t="s">
        <v>756</v>
      </c>
      <c r="C35" s="122"/>
      <c r="D35" s="101" t="s">
        <v>52</v>
      </c>
      <c r="E35" s="122"/>
      <c r="F35" s="126" t="s">
        <v>757</v>
      </c>
    </row>
    <row r="36" spans="1:6" s="9" customFormat="1" x14ac:dyDescent="0.35">
      <c r="A36" s="73" t="s">
        <v>758</v>
      </c>
      <c r="B36" s="123" t="s">
        <v>759</v>
      </c>
      <c r="C36" s="73"/>
      <c r="D36" s="73" t="s">
        <v>87</v>
      </c>
      <c r="E36" s="73"/>
      <c r="F36" s="120" t="s">
        <v>760</v>
      </c>
    </row>
    <row r="37" spans="1:6" s="10" customFormat="1" ht="27" x14ac:dyDescent="0.35">
      <c r="A37" s="142" t="s">
        <v>761</v>
      </c>
      <c r="B37" s="121" t="s">
        <v>762</v>
      </c>
      <c r="C37" s="106"/>
      <c r="D37" s="106" t="s">
        <v>87</v>
      </c>
      <c r="E37" s="106"/>
      <c r="F37" s="13" t="s">
        <v>892</v>
      </c>
    </row>
    <row r="38" spans="1:6" s="10" customFormat="1" ht="40.5" x14ac:dyDescent="0.35">
      <c r="A38" s="143"/>
      <c r="B38" s="124" t="s">
        <v>763</v>
      </c>
      <c r="C38" s="106"/>
      <c r="D38" s="106" t="s">
        <v>87</v>
      </c>
      <c r="E38" s="106"/>
      <c r="F38" s="13" t="s">
        <v>764</v>
      </c>
    </row>
    <row r="39" spans="1:6" s="10" customFormat="1" ht="27" x14ac:dyDescent="0.35">
      <c r="A39" s="129" t="s">
        <v>765</v>
      </c>
      <c r="B39" s="105" t="s">
        <v>766</v>
      </c>
      <c r="C39" s="104"/>
      <c r="D39" s="104" t="s">
        <v>52</v>
      </c>
      <c r="E39" s="104"/>
      <c r="F39" s="125" t="s">
        <v>767</v>
      </c>
    </row>
    <row r="40" spans="1:6" s="10" customFormat="1" ht="27" x14ac:dyDescent="0.35">
      <c r="A40" s="130"/>
      <c r="B40" s="103" t="s">
        <v>768</v>
      </c>
      <c r="C40" s="104"/>
      <c r="D40" s="104" t="s">
        <v>52</v>
      </c>
      <c r="E40" s="104"/>
      <c r="F40" s="73" t="s">
        <v>769</v>
      </c>
    </row>
    <row r="41" spans="1:6" s="10" customFormat="1" ht="27" x14ac:dyDescent="0.35">
      <c r="A41" s="131"/>
      <c r="B41" s="103" t="s">
        <v>770</v>
      </c>
      <c r="C41" s="104"/>
      <c r="D41" s="104" t="s">
        <v>52</v>
      </c>
      <c r="E41" s="104"/>
      <c r="F41" s="73" t="s">
        <v>771</v>
      </c>
    </row>
  </sheetData>
  <sheetProtection algorithmName="SHA-512" hashValue="Tv2b+too6q2yH8YBtK/Ym5vsEeOSBMr3DnlKSQSKB7CvCYDKtD83XgEpi2C3bR3UOYDSI+YGkH9GZ9TcVgos+g==" saltValue="NIPOTIXklxOCk2Kpqv4kXA==" spinCount="100000" sheet="1" objects="1" scenarios="1" sort="0" autoFilter="0"/>
  <mergeCells count="7">
    <mergeCell ref="A39:A41"/>
    <mergeCell ref="A21:A23"/>
    <mergeCell ref="A24:A26"/>
    <mergeCell ref="A27:A29"/>
    <mergeCell ref="A14:C14"/>
    <mergeCell ref="A32:A34"/>
    <mergeCell ref="A37:A38"/>
  </mergeCells>
  <conditionalFormatting sqref="A21 A1:B5 A8:A9 B8:B11 A12:B13 A15:B17 B7:XFD7">
    <cfRule type="containsText" dxfId="17" priority="9" operator="containsText" text="protocol">
      <formula>NOT(ISERROR(SEARCH("protocol",A1)))</formula>
    </cfRule>
    <cfRule type="containsText" dxfId="16" priority="10" operator="containsText" text="advice">
      <formula>NOT(ISERROR(SEARCH("advice",A1)))</formula>
    </cfRule>
  </conditionalFormatting>
  <conditionalFormatting sqref="A6">
    <cfRule type="containsText" dxfId="15" priority="3" operator="containsText" text="protocol">
      <formula>NOT(ISERROR(SEARCH("protocol",A6)))</formula>
    </cfRule>
    <cfRule type="containsText" dxfId="14" priority="4" operator="containsText" text="advice">
      <formula>NOT(ISERROR(SEARCH("advice",A6)))</formula>
    </cfRule>
  </conditionalFormatting>
  <conditionalFormatting sqref="B18:C18">
    <cfRule type="containsText" dxfId="13" priority="15" operator="containsText" text="protocol">
      <formula>NOT(ISERROR(SEARCH("protocol",B18)))</formula>
    </cfRule>
    <cfRule type="containsText" dxfId="12" priority="16" operator="containsText" text="advice">
      <formula>NOT(ISERROR(SEARCH("advice",B18)))</formula>
    </cfRule>
  </conditionalFormatting>
  <conditionalFormatting sqref="A14">
    <cfRule type="containsText" dxfId="11" priority="5" operator="containsText" text="protocol">
      <formula>NOT(ISERROR(SEARCH("protocol",A14)))</formula>
    </cfRule>
    <cfRule type="containsText" dxfId="10" priority="6" operator="containsText" text="advice">
      <formula>NOT(ISERROR(SEARCH("advice",A14)))</formula>
    </cfRule>
  </conditionalFormatting>
  <conditionalFormatting sqref="C8:D11">
    <cfRule type="containsText" dxfId="9" priority="11" operator="containsText" text="protocol">
      <formula>NOT(ISERROR(SEARCH("protocol",C8)))</formula>
    </cfRule>
    <cfRule type="containsText" dxfId="8" priority="12" operator="containsText" text="advice">
      <formula>NOT(ISERROR(SEARCH("advice",C8)))</formula>
    </cfRule>
  </conditionalFormatting>
  <dataValidations count="3">
    <dataValidation allowBlank="1" showInputMessage="1" showErrorMessage="1" error=" " promptTitle="Lookup" prompt="This Process Type record must already exist in Microsoft Dynamics 365 or in this source file." sqref="B18:C18" xr:uid="{EC0E045B-48FD-446A-8924-85EFC122EDC4}"/>
    <dataValidation type="textLength" operator="lessThanOrEqual" allowBlank="1" showInputMessage="1" showErrorMessage="1" errorTitle="Length Exceeded" error="This value must be less than or equal to 200 characters long." promptTitle="Text" prompt="Maximum Length: 200 characters." sqref="C18" xr:uid="{51901F05-E7F0-4F93-A437-B68B7DC6D38E}">
      <formula1>200</formula1>
    </dataValidation>
    <dataValidation type="textLength" operator="lessThanOrEqual" allowBlank="1" showInputMessage="1" showErrorMessage="1" errorTitle="Length Exceeded" error="This value must be less than or equal to 4000 characters long." promptTitle="Text" prompt="Maximum Length: 4000 characters." sqref="B35 B37:B38" xr:uid="{5D797C32-6FCF-4280-84AA-D54744104A46}">
      <formula1>4000</formula1>
    </dataValidation>
  </dataValidations>
  <hyperlinks>
    <hyperlink ref="B16" r:id="rId1" display="Rules of Procedure" xr:uid="{7F905A84-DCC8-410A-A5B0-DE90B3010266}"/>
  </hyperlinks>
  <pageMargins left="0.7" right="0.7" top="0.75" bottom="0.75" header="0.3" footer="0.3"/>
  <pageSetup paperSize="9" orientation="portrait" r:id="rId2"/>
  <headerFooter>
    <oddFooter>&amp;C&amp;1#&amp;"Verdana"&amp;7&amp;K737373Classified as internal/staff &amp; contractors by the European Medicines Agency</oddFooter>
  </headerFooter>
  <drawing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EA4F84-142C-4C36-94A0-D39B440E4ABA}">
  <dimension ref="A6:DK68"/>
  <sheetViews>
    <sheetView showGridLines="0" showZeros="0" zoomScale="80" zoomScaleNormal="80" workbookViewId="0">
      <selection activeCell="C19" sqref="C19"/>
    </sheetView>
  </sheetViews>
  <sheetFormatPr defaultColWidth="8.54296875" defaultRowHeight="14.5" x14ac:dyDescent="0.35"/>
  <cols>
    <col min="1" max="1" width="31.26953125" style="10" bestFit="1" customWidth="1"/>
    <col min="2" max="2" width="24.26953125" style="10" customWidth="1"/>
    <col min="3" max="3" width="34.54296875" style="10" bestFit="1" customWidth="1"/>
    <col min="4" max="4" width="38.54296875" style="12" customWidth="1"/>
    <col min="5" max="5" width="51" style="12" customWidth="1"/>
    <col min="6" max="6" width="10.453125" style="10" bestFit="1" customWidth="1"/>
    <col min="7" max="115" width="8.54296875" style="10"/>
    <col min="116" max="16384" width="8.54296875" style="9"/>
  </cols>
  <sheetData>
    <row r="6" spans="1:5" s="30" customFormat="1" ht="19.5" x14ac:dyDescent="0.35">
      <c r="A6" s="56" t="s">
        <v>0</v>
      </c>
      <c r="B6" s="79"/>
      <c r="C6" s="79"/>
      <c r="D6" s="80"/>
      <c r="E6" s="80"/>
    </row>
    <row r="7" spans="1:5" s="82" customFormat="1" ht="19.5" x14ac:dyDescent="0.35">
      <c r="A7" s="57" t="s">
        <v>772</v>
      </c>
      <c r="B7" s="47"/>
      <c r="C7" s="56"/>
      <c r="D7" s="78"/>
      <c r="E7" s="81"/>
    </row>
    <row r="8" spans="1:5" s="82" customFormat="1" ht="14.65" customHeight="1" x14ac:dyDescent="0.35">
      <c r="A8" s="56"/>
      <c r="B8" s="47"/>
      <c r="C8" s="56"/>
      <c r="D8" s="78"/>
      <c r="E8" s="81"/>
    </row>
    <row r="9" spans="1:5" s="71" customFormat="1" ht="68.25" customHeight="1" x14ac:dyDescent="0.35">
      <c r="A9" s="141" t="s">
        <v>773</v>
      </c>
      <c r="B9" s="141"/>
      <c r="C9" s="141"/>
      <c r="D9" s="141"/>
      <c r="E9" s="141"/>
    </row>
    <row r="10" spans="1:5" s="71" customFormat="1" ht="19.5" customHeight="1" x14ac:dyDescent="0.35">
      <c r="A10" s="141" t="s">
        <v>774</v>
      </c>
      <c r="B10" s="141"/>
      <c r="C10" s="141"/>
      <c r="D10" s="141"/>
      <c r="E10" s="141"/>
    </row>
    <row r="11" spans="1:5" x14ac:dyDescent="0.35">
      <c r="A11" s="79"/>
      <c r="B11" s="79"/>
      <c r="C11" s="79"/>
      <c r="D11" s="80"/>
      <c r="E11" s="80"/>
    </row>
    <row r="12" spans="1:5" s="10" customFormat="1" x14ac:dyDescent="0.35">
      <c r="A12" s="72" t="s">
        <v>775</v>
      </c>
      <c r="B12" s="72" t="s">
        <v>776</v>
      </c>
      <c r="C12" s="72" t="s">
        <v>777</v>
      </c>
      <c r="D12" s="72" t="s">
        <v>778</v>
      </c>
      <c r="E12" s="72" t="s">
        <v>779</v>
      </c>
    </row>
    <row r="13" spans="1:5" x14ac:dyDescent="0.35">
      <c r="A13" s="69" t="s">
        <v>780</v>
      </c>
      <c r="B13" s="69" t="s">
        <v>781</v>
      </c>
      <c r="C13" s="69" t="s">
        <v>782</v>
      </c>
      <c r="D13" s="69" t="s">
        <v>783</v>
      </c>
      <c r="E13" s="69">
        <v>0</v>
      </c>
    </row>
    <row r="14" spans="1:5" s="10" customFormat="1" x14ac:dyDescent="0.35">
      <c r="A14" s="76" t="s">
        <v>345</v>
      </c>
      <c r="B14" s="76" t="s">
        <v>784</v>
      </c>
      <c r="C14" s="76" t="s">
        <v>785</v>
      </c>
      <c r="D14" s="76" t="s">
        <v>783</v>
      </c>
      <c r="E14" s="76">
        <v>0</v>
      </c>
    </row>
    <row r="15" spans="1:5" x14ac:dyDescent="0.35">
      <c r="A15" s="69" t="s">
        <v>211</v>
      </c>
      <c r="B15" s="69" t="s">
        <v>786</v>
      </c>
      <c r="C15" s="69" t="s">
        <v>785</v>
      </c>
      <c r="D15" s="69" t="s">
        <v>783</v>
      </c>
      <c r="E15" s="69">
        <v>0</v>
      </c>
    </row>
    <row r="16" spans="1:5" s="10" customFormat="1" x14ac:dyDescent="0.35">
      <c r="A16" s="76" t="s">
        <v>303</v>
      </c>
      <c r="B16" s="76" t="s">
        <v>784</v>
      </c>
      <c r="C16" s="76" t="s">
        <v>787</v>
      </c>
      <c r="D16" s="76" t="s">
        <v>783</v>
      </c>
      <c r="E16" s="76">
        <v>0</v>
      </c>
    </row>
    <row r="17" spans="1:5" ht="27" x14ac:dyDescent="0.35">
      <c r="A17" s="69" t="s">
        <v>788</v>
      </c>
      <c r="B17" s="69" t="s">
        <v>786</v>
      </c>
      <c r="C17" s="69" t="s">
        <v>787</v>
      </c>
      <c r="D17" s="69" t="s">
        <v>789</v>
      </c>
      <c r="E17" s="69" t="s">
        <v>790</v>
      </c>
    </row>
    <row r="18" spans="1:5" s="10" customFormat="1" ht="27" x14ac:dyDescent="0.35">
      <c r="A18" s="76" t="s">
        <v>791</v>
      </c>
      <c r="B18" s="76" t="s">
        <v>784</v>
      </c>
      <c r="C18" s="76" t="s">
        <v>792</v>
      </c>
      <c r="D18" s="76" t="s">
        <v>793</v>
      </c>
      <c r="E18" s="76">
        <v>0</v>
      </c>
    </row>
    <row r="19" spans="1:5" ht="27" x14ac:dyDescent="0.35">
      <c r="A19" s="69" t="s">
        <v>243</v>
      </c>
      <c r="B19" s="69" t="s">
        <v>786</v>
      </c>
      <c r="C19" s="69" t="s">
        <v>792</v>
      </c>
      <c r="D19" s="69" t="s">
        <v>793</v>
      </c>
      <c r="E19" s="69">
        <v>0</v>
      </c>
    </row>
    <row r="20" spans="1:5" s="10" customFormat="1" ht="27" x14ac:dyDescent="0.35">
      <c r="A20" s="76" t="s">
        <v>794</v>
      </c>
      <c r="B20" s="76" t="s">
        <v>784</v>
      </c>
      <c r="C20" s="76" t="s">
        <v>795</v>
      </c>
      <c r="D20" s="76" t="s">
        <v>793</v>
      </c>
      <c r="E20" s="76">
        <v>0</v>
      </c>
    </row>
    <row r="21" spans="1:5" x14ac:dyDescent="0.35">
      <c r="A21" s="69" t="s">
        <v>796</v>
      </c>
      <c r="B21" s="69" t="s">
        <v>784</v>
      </c>
      <c r="C21" s="69" t="s">
        <v>797</v>
      </c>
      <c r="D21" s="69" t="s">
        <v>783</v>
      </c>
      <c r="E21" s="69">
        <v>0</v>
      </c>
    </row>
    <row r="22" spans="1:5" s="10" customFormat="1" x14ac:dyDescent="0.35">
      <c r="A22" s="76" t="s">
        <v>92</v>
      </c>
      <c r="B22" s="76" t="s">
        <v>784</v>
      </c>
      <c r="C22" s="76" t="s">
        <v>798</v>
      </c>
      <c r="D22" s="76" t="s">
        <v>783</v>
      </c>
      <c r="E22" s="76">
        <v>0</v>
      </c>
    </row>
    <row r="23" spans="1:5" x14ac:dyDescent="0.35">
      <c r="A23" s="69" t="s">
        <v>799</v>
      </c>
      <c r="B23" s="69" t="s">
        <v>800</v>
      </c>
      <c r="C23" s="69" t="s">
        <v>798</v>
      </c>
      <c r="D23" s="69" t="s">
        <v>783</v>
      </c>
      <c r="E23" s="69">
        <v>0</v>
      </c>
    </row>
    <row r="24" spans="1:5" s="10" customFormat="1" x14ac:dyDescent="0.35">
      <c r="A24" s="76" t="s">
        <v>145</v>
      </c>
      <c r="B24" s="76" t="s">
        <v>784</v>
      </c>
      <c r="C24" s="76" t="s">
        <v>801</v>
      </c>
      <c r="D24" s="76" t="s">
        <v>783</v>
      </c>
      <c r="E24" s="76">
        <v>0</v>
      </c>
    </row>
    <row r="25" spans="1:5" ht="27" x14ac:dyDescent="0.35">
      <c r="A25" s="69" t="s">
        <v>175</v>
      </c>
      <c r="B25" s="69" t="s">
        <v>800</v>
      </c>
      <c r="C25" s="69" t="s">
        <v>802</v>
      </c>
      <c r="D25" s="69" t="s">
        <v>793</v>
      </c>
      <c r="E25" s="69">
        <v>0</v>
      </c>
    </row>
    <row r="26" spans="1:5" ht="24.75" customHeight="1" x14ac:dyDescent="0.35">
      <c r="A26" s="76" t="s">
        <v>163</v>
      </c>
      <c r="B26" s="76" t="s">
        <v>803</v>
      </c>
      <c r="C26" s="76" t="s">
        <v>804</v>
      </c>
      <c r="D26" s="76" t="s">
        <v>783</v>
      </c>
      <c r="E26" s="76">
        <v>0</v>
      </c>
    </row>
    <row r="27" spans="1:5" x14ac:dyDescent="0.35">
      <c r="A27" s="69" t="s">
        <v>59</v>
      </c>
      <c r="B27" s="69" t="s">
        <v>805</v>
      </c>
      <c r="C27" s="69" t="s">
        <v>806</v>
      </c>
      <c r="D27" s="69" t="s">
        <v>783</v>
      </c>
      <c r="E27" s="69">
        <v>0</v>
      </c>
    </row>
    <row r="28" spans="1:5" s="10" customFormat="1" x14ac:dyDescent="0.35">
      <c r="A28" s="70" t="s">
        <v>612</v>
      </c>
      <c r="B28" s="70" t="s">
        <v>800</v>
      </c>
      <c r="C28" s="70" t="s">
        <v>806</v>
      </c>
      <c r="D28" s="70" t="s">
        <v>783</v>
      </c>
      <c r="E28" s="70">
        <v>0</v>
      </c>
    </row>
    <row r="29" spans="1:5" x14ac:dyDescent="0.35">
      <c r="A29" s="69" t="s">
        <v>187</v>
      </c>
      <c r="B29" s="69" t="s">
        <v>784</v>
      </c>
      <c r="C29" s="69" t="s">
        <v>782</v>
      </c>
      <c r="D29" s="69" t="s">
        <v>783</v>
      </c>
      <c r="E29" s="69">
        <v>0</v>
      </c>
    </row>
    <row r="30" spans="1:5" s="10" customFormat="1" ht="27" x14ac:dyDescent="0.35">
      <c r="A30" s="76" t="s">
        <v>261</v>
      </c>
      <c r="B30" s="76" t="s">
        <v>786</v>
      </c>
      <c r="C30" s="76" t="s">
        <v>782</v>
      </c>
      <c r="D30" s="76" t="s">
        <v>793</v>
      </c>
      <c r="E30" s="76">
        <v>0</v>
      </c>
    </row>
    <row r="31" spans="1:5" x14ac:dyDescent="0.35">
      <c r="A31" s="69" t="s">
        <v>169</v>
      </c>
      <c r="B31" s="69" t="s">
        <v>803</v>
      </c>
      <c r="C31" s="69" t="s">
        <v>807</v>
      </c>
      <c r="D31" s="69" t="s">
        <v>783</v>
      </c>
      <c r="E31" s="69">
        <v>0</v>
      </c>
    </row>
    <row r="32" spans="1:5" s="10" customFormat="1" x14ac:dyDescent="0.35">
      <c r="A32" s="76" t="s">
        <v>617</v>
      </c>
      <c r="B32" s="76" t="s">
        <v>786</v>
      </c>
      <c r="C32" s="76" t="s">
        <v>807</v>
      </c>
      <c r="D32" s="76" t="s">
        <v>783</v>
      </c>
      <c r="E32" s="76">
        <v>0</v>
      </c>
    </row>
    <row r="33" spans="1:5" x14ac:dyDescent="0.35">
      <c r="A33" s="69" t="s">
        <v>421</v>
      </c>
      <c r="B33" s="69" t="s">
        <v>803</v>
      </c>
      <c r="C33" s="69" t="s">
        <v>808</v>
      </c>
      <c r="D33" s="69" t="s">
        <v>783</v>
      </c>
      <c r="E33" s="69">
        <v>0</v>
      </c>
    </row>
    <row r="34" spans="1:5" s="10" customFormat="1" x14ac:dyDescent="0.35">
      <c r="A34" s="76" t="s">
        <v>809</v>
      </c>
      <c r="B34" s="76" t="s">
        <v>784</v>
      </c>
      <c r="C34" s="76" t="s">
        <v>810</v>
      </c>
      <c r="D34" s="76" t="s">
        <v>783</v>
      </c>
      <c r="E34" s="76">
        <v>0</v>
      </c>
    </row>
    <row r="35" spans="1:5" ht="27" x14ac:dyDescent="0.35">
      <c r="A35" s="69" t="s">
        <v>352</v>
      </c>
      <c r="B35" s="69" t="s">
        <v>803</v>
      </c>
      <c r="C35" s="69" t="s">
        <v>811</v>
      </c>
      <c r="D35" s="69" t="s">
        <v>793</v>
      </c>
      <c r="E35" s="69">
        <v>0</v>
      </c>
    </row>
    <row r="36" spans="1:5" s="10" customFormat="1" x14ac:dyDescent="0.35">
      <c r="A36" s="76" t="s">
        <v>587</v>
      </c>
      <c r="B36" s="76" t="s">
        <v>800</v>
      </c>
      <c r="C36" s="76" t="s">
        <v>811</v>
      </c>
      <c r="D36" s="76" t="s">
        <v>783</v>
      </c>
      <c r="E36" s="76">
        <v>0</v>
      </c>
    </row>
    <row r="37" spans="1:5" ht="27" x14ac:dyDescent="0.35">
      <c r="A37" s="69" t="s">
        <v>74</v>
      </c>
      <c r="B37" s="69" t="s">
        <v>784</v>
      </c>
      <c r="C37" s="69" t="s">
        <v>812</v>
      </c>
      <c r="D37" s="69" t="s">
        <v>793</v>
      </c>
      <c r="E37" s="69">
        <v>0</v>
      </c>
    </row>
    <row r="38" spans="1:5" s="10" customFormat="1" ht="27" x14ac:dyDescent="0.35">
      <c r="A38" s="76" t="s">
        <v>813</v>
      </c>
      <c r="B38" s="76" t="s">
        <v>784</v>
      </c>
      <c r="C38" s="76" t="s">
        <v>814</v>
      </c>
      <c r="D38" s="76" t="s">
        <v>793</v>
      </c>
      <c r="E38" s="76">
        <v>0</v>
      </c>
    </row>
    <row r="39" spans="1:5" x14ac:dyDescent="0.35">
      <c r="A39" s="69" t="s">
        <v>815</v>
      </c>
      <c r="B39" s="69" t="s">
        <v>784</v>
      </c>
      <c r="C39" s="69" t="s">
        <v>816</v>
      </c>
      <c r="D39" s="69" t="s">
        <v>783</v>
      </c>
      <c r="E39" s="69">
        <v>0</v>
      </c>
    </row>
    <row r="40" spans="1:5" s="10" customFormat="1" x14ac:dyDescent="0.35">
      <c r="A40" s="76" t="s">
        <v>120</v>
      </c>
      <c r="B40" s="76" t="s">
        <v>786</v>
      </c>
      <c r="C40" s="76" t="s">
        <v>816</v>
      </c>
      <c r="D40" s="76" t="s">
        <v>783</v>
      </c>
      <c r="E40" s="76">
        <v>0</v>
      </c>
    </row>
    <row r="41" spans="1:5" x14ac:dyDescent="0.35">
      <c r="A41" s="69" t="s">
        <v>330</v>
      </c>
      <c r="B41" s="69" t="s">
        <v>784</v>
      </c>
      <c r="C41" s="69" t="s">
        <v>817</v>
      </c>
      <c r="D41" s="69" t="s">
        <v>783</v>
      </c>
      <c r="E41" s="69">
        <v>0</v>
      </c>
    </row>
    <row r="42" spans="1:5" s="10" customFormat="1" x14ac:dyDescent="0.35">
      <c r="A42" s="76" t="s">
        <v>364</v>
      </c>
      <c r="B42" s="76" t="s">
        <v>786</v>
      </c>
      <c r="C42" s="76" t="s">
        <v>817</v>
      </c>
      <c r="D42" s="76" t="s">
        <v>783</v>
      </c>
      <c r="E42" s="76">
        <v>0</v>
      </c>
    </row>
    <row r="43" spans="1:5" ht="27" x14ac:dyDescent="0.35">
      <c r="A43" s="69" t="s">
        <v>200</v>
      </c>
      <c r="B43" s="69" t="s">
        <v>784</v>
      </c>
      <c r="C43" s="69" t="s">
        <v>818</v>
      </c>
      <c r="D43" s="69" t="s">
        <v>793</v>
      </c>
      <c r="E43" s="69">
        <v>0</v>
      </c>
    </row>
    <row r="44" spans="1:5" s="10" customFormat="1" x14ac:dyDescent="0.35">
      <c r="A44" s="76" t="s">
        <v>819</v>
      </c>
      <c r="B44" s="76" t="s">
        <v>800</v>
      </c>
      <c r="C44" s="76" t="s">
        <v>818</v>
      </c>
      <c r="D44" s="76" t="s">
        <v>783</v>
      </c>
      <c r="E44" s="76">
        <v>0</v>
      </c>
    </row>
    <row r="45" spans="1:5" ht="27" x14ac:dyDescent="0.35">
      <c r="A45" s="69" t="s">
        <v>42</v>
      </c>
      <c r="B45" s="69" t="s">
        <v>784</v>
      </c>
      <c r="C45" s="69" t="s">
        <v>820</v>
      </c>
      <c r="D45" s="69" t="s">
        <v>793</v>
      </c>
      <c r="E45" s="69">
        <v>0</v>
      </c>
    </row>
    <row r="46" spans="1:5" s="10" customFormat="1" ht="27" x14ac:dyDescent="0.35">
      <c r="A46" s="76" t="s">
        <v>113</v>
      </c>
      <c r="B46" s="76" t="s">
        <v>800</v>
      </c>
      <c r="C46" s="76" t="s">
        <v>820</v>
      </c>
      <c r="D46" s="76" t="s">
        <v>793</v>
      </c>
      <c r="E46" s="76">
        <v>0</v>
      </c>
    </row>
    <row r="47" spans="1:5" ht="27" x14ac:dyDescent="0.35">
      <c r="A47" s="69" t="s">
        <v>221</v>
      </c>
      <c r="B47" s="69" t="s">
        <v>821</v>
      </c>
      <c r="C47" s="69" t="s">
        <v>822</v>
      </c>
      <c r="D47" s="69" t="s">
        <v>783</v>
      </c>
      <c r="E47" s="69">
        <v>0</v>
      </c>
    </row>
    <row r="48" spans="1:5" s="10" customFormat="1" x14ac:dyDescent="0.35">
      <c r="A48" s="76" t="s">
        <v>50</v>
      </c>
      <c r="B48" s="76" t="s">
        <v>784</v>
      </c>
      <c r="C48" s="76" t="s">
        <v>823</v>
      </c>
      <c r="D48" s="76" t="s">
        <v>783</v>
      </c>
      <c r="E48" s="76">
        <v>0</v>
      </c>
    </row>
    <row r="49" spans="1:5" ht="27" x14ac:dyDescent="0.35">
      <c r="A49" s="69" t="s">
        <v>150</v>
      </c>
      <c r="B49" s="69" t="s">
        <v>800</v>
      </c>
      <c r="C49" s="69" t="s">
        <v>823</v>
      </c>
      <c r="D49" s="69" t="s">
        <v>793</v>
      </c>
      <c r="E49" s="69">
        <v>0</v>
      </c>
    </row>
    <row r="50" spans="1:5" s="10" customFormat="1" ht="27" x14ac:dyDescent="0.35">
      <c r="A50" s="76" t="s">
        <v>389</v>
      </c>
      <c r="B50" s="76" t="s">
        <v>784</v>
      </c>
      <c r="C50" s="76" t="s">
        <v>824</v>
      </c>
      <c r="D50" s="76" t="s">
        <v>793</v>
      </c>
      <c r="E50" s="76">
        <v>0</v>
      </c>
    </row>
    <row r="51" spans="1:5" ht="27" x14ac:dyDescent="0.35">
      <c r="A51" s="69" t="s">
        <v>825</v>
      </c>
      <c r="B51" s="69" t="s">
        <v>784</v>
      </c>
      <c r="C51" s="69" t="s">
        <v>826</v>
      </c>
      <c r="D51" s="69" t="s">
        <v>783</v>
      </c>
      <c r="E51" s="69">
        <v>0</v>
      </c>
    </row>
    <row r="52" spans="1:5" x14ac:dyDescent="0.35">
      <c r="A52" s="76" t="s">
        <v>827</v>
      </c>
      <c r="B52" s="76" t="s">
        <v>786</v>
      </c>
      <c r="C52" s="76" t="s">
        <v>826</v>
      </c>
      <c r="D52" s="76" t="s">
        <v>783</v>
      </c>
      <c r="E52" s="76">
        <v>0</v>
      </c>
    </row>
    <row r="53" spans="1:5" s="10" customFormat="1" x14ac:dyDescent="0.35">
      <c r="A53" s="69" t="s">
        <v>131</v>
      </c>
      <c r="B53" s="69" t="s">
        <v>784</v>
      </c>
      <c r="C53" s="69" t="s">
        <v>828</v>
      </c>
      <c r="D53" s="69" t="s">
        <v>783</v>
      </c>
      <c r="E53" s="69">
        <v>0</v>
      </c>
    </row>
    <row r="54" spans="1:5" ht="27" x14ac:dyDescent="0.35">
      <c r="A54" s="70" t="s">
        <v>151</v>
      </c>
      <c r="B54" s="70" t="s">
        <v>784</v>
      </c>
      <c r="C54" s="70" t="s">
        <v>829</v>
      </c>
      <c r="D54" s="70" t="s">
        <v>793</v>
      </c>
      <c r="E54" s="77">
        <v>0</v>
      </c>
    </row>
    <row r="55" spans="1:5" ht="94.5" x14ac:dyDescent="0.35">
      <c r="A55" s="69" t="s">
        <v>212</v>
      </c>
      <c r="B55" s="69" t="s">
        <v>786</v>
      </c>
      <c r="C55" s="69" t="s">
        <v>829</v>
      </c>
      <c r="D55" s="69" t="s">
        <v>789</v>
      </c>
      <c r="E55" s="69" t="s">
        <v>830</v>
      </c>
    </row>
    <row r="56" spans="1:5" ht="27" x14ac:dyDescent="0.35">
      <c r="A56" s="70" t="s">
        <v>157</v>
      </c>
      <c r="B56" s="70" t="s">
        <v>784</v>
      </c>
      <c r="C56" s="70" t="s">
        <v>829</v>
      </c>
      <c r="D56" s="70" t="s">
        <v>789</v>
      </c>
      <c r="E56" s="70" t="s">
        <v>831</v>
      </c>
    </row>
    <row r="57" spans="1:5" ht="27" x14ac:dyDescent="0.35">
      <c r="A57" s="69" t="s">
        <v>226</v>
      </c>
      <c r="B57" s="69" t="s">
        <v>784</v>
      </c>
      <c r="C57" s="69" t="s">
        <v>829</v>
      </c>
      <c r="D57" s="69" t="s">
        <v>793</v>
      </c>
      <c r="E57" s="69">
        <v>0</v>
      </c>
    </row>
    <row r="58" spans="1:5" ht="27" x14ac:dyDescent="0.35">
      <c r="A58" s="70" t="s">
        <v>30</v>
      </c>
      <c r="B58" s="70" t="s">
        <v>786</v>
      </c>
      <c r="C58" s="70" t="s">
        <v>829</v>
      </c>
      <c r="D58" s="70" t="s">
        <v>793</v>
      </c>
      <c r="E58" s="70">
        <v>0</v>
      </c>
    </row>
    <row r="59" spans="1:5" ht="27" x14ac:dyDescent="0.35">
      <c r="A59" s="69" t="s">
        <v>273</v>
      </c>
      <c r="B59" s="69" t="s">
        <v>784</v>
      </c>
      <c r="C59" s="69" t="s">
        <v>832</v>
      </c>
      <c r="D59" s="69" t="s">
        <v>793</v>
      </c>
      <c r="E59" s="69">
        <v>0</v>
      </c>
    </row>
    <row r="60" spans="1:5" ht="108" x14ac:dyDescent="0.35">
      <c r="A60" s="70" t="s">
        <v>622</v>
      </c>
      <c r="B60" s="70" t="s">
        <v>786</v>
      </c>
      <c r="C60" s="70" t="s">
        <v>832</v>
      </c>
      <c r="D60" s="70" t="s">
        <v>789</v>
      </c>
      <c r="E60" s="70" t="s">
        <v>833</v>
      </c>
    </row>
    <row r="61" spans="1:5" ht="27" x14ac:dyDescent="0.35">
      <c r="A61" s="69" t="s">
        <v>195</v>
      </c>
      <c r="B61" s="69" t="s">
        <v>784</v>
      </c>
      <c r="C61" s="69" t="s">
        <v>832</v>
      </c>
      <c r="D61" s="69" t="s">
        <v>793</v>
      </c>
      <c r="E61" s="69">
        <v>0</v>
      </c>
    </row>
    <row r="62" spans="1:5" ht="27" x14ac:dyDescent="0.35">
      <c r="A62" s="70" t="s">
        <v>834</v>
      </c>
      <c r="B62" s="70" t="s">
        <v>786</v>
      </c>
      <c r="C62" s="70" t="s">
        <v>832</v>
      </c>
      <c r="D62" s="70" t="s">
        <v>793</v>
      </c>
      <c r="E62" s="70">
        <v>0</v>
      </c>
    </row>
    <row r="63" spans="1:5" ht="27" x14ac:dyDescent="0.35">
      <c r="A63" s="69" t="s">
        <v>357</v>
      </c>
      <c r="B63" s="69" t="s">
        <v>784</v>
      </c>
      <c r="C63" s="69" t="s">
        <v>832</v>
      </c>
      <c r="D63" s="69" t="s">
        <v>783</v>
      </c>
      <c r="E63" s="69">
        <v>0</v>
      </c>
    </row>
    <row r="64" spans="1:5" ht="27" x14ac:dyDescent="0.35">
      <c r="A64" s="70" t="s">
        <v>835</v>
      </c>
      <c r="B64" s="70" t="s">
        <v>836</v>
      </c>
      <c r="C64" s="70" t="s">
        <v>787</v>
      </c>
      <c r="D64" s="70" t="s">
        <v>793</v>
      </c>
      <c r="E64" s="70">
        <v>0</v>
      </c>
    </row>
    <row r="65" spans="1:5" ht="27" x14ac:dyDescent="0.35">
      <c r="A65" s="69" t="s">
        <v>837</v>
      </c>
      <c r="B65" s="69" t="s">
        <v>836</v>
      </c>
      <c r="C65" s="69" t="s">
        <v>787</v>
      </c>
      <c r="D65" s="69" t="s">
        <v>793</v>
      </c>
      <c r="E65" s="69">
        <v>0</v>
      </c>
    </row>
    <row r="66" spans="1:5" x14ac:dyDescent="0.35">
      <c r="A66" s="70" t="s">
        <v>838</v>
      </c>
      <c r="B66" s="70" t="s">
        <v>836</v>
      </c>
      <c r="C66" s="70" t="s">
        <v>828</v>
      </c>
      <c r="D66" s="70" t="s">
        <v>783</v>
      </c>
      <c r="E66" s="70">
        <v>0</v>
      </c>
    </row>
    <row r="67" spans="1:5" x14ac:dyDescent="0.35">
      <c r="A67" s="144"/>
      <c r="B67" s="145"/>
      <c r="C67" s="145"/>
      <c r="D67" s="145"/>
      <c r="E67" s="145"/>
    </row>
    <row r="68" spans="1:5" x14ac:dyDescent="0.35">
      <c r="A68" s="146"/>
      <c r="B68" s="146"/>
      <c r="C68" s="146"/>
      <c r="D68" s="146"/>
      <c r="E68" s="146"/>
    </row>
  </sheetData>
  <sheetProtection algorithmName="SHA-512" hashValue="HfxogZFkEo4cCGcyJXGN1RwlDMGfH9ML5BBWXJWWD7UL+Hgw7yjG9GkLDGqKWJAVqtqJJWtAGTeGj5G9TJv0Gg==" saltValue="HiqWMMRebz0uTOeKqXfCkQ==" spinCount="100000" sheet="1" objects="1" scenarios="1" sort="0" autoFilter="0"/>
  <mergeCells count="4">
    <mergeCell ref="A67:E67"/>
    <mergeCell ref="A68:E68"/>
    <mergeCell ref="A9:E9"/>
    <mergeCell ref="A10:E10"/>
  </mergeCells>
  <conditionalFormatting sqref="A6:A7 A13:E66">
    <cfRule type="containsText" dxfId="7" priority="5" operator="containsText" text="protocol">
      <formula>NOT(ISERROR(SEARCH("protocol",A6)))</formula>
    </cfRule>
    <cfRule type="containsText" dxfId="6" priority="6" operator="containsText" text="advice">
      <formula>NOT(ISERROR(SEARCH("advice",A6)))</formula>
    </cfRule>
  </conditionalFormatting>
  <conditionalFormatting sqref="A67">
    <cfRule type="containsText" dxfId="5" priority="3" operator="containsText" text="protocol">
      <formula>NOT(ISERROR(SEARCH("protocol",A67)))</formula>
    </cfRule>
    <cfRule type="containsText" dxfId="4" priority="4" operator="containsText" text="advice">
      <formula>NOT(ISERROR(SEARCH("advice",A67)))</formula>
    </cfRule>
  </conditionalFormatting>
  <conditionalFormatting sqref="B7:D7 A8:D8">
    <cfRule type="containsText" dxfId="3" priority="7" operator="containsText" text="protocol">
      <formula>NOT(ISERROR(SEARCH("protocol",A7)))</formula>
    </cfRule>
    <cfRule type="containsText" dxfId="2" priority="8" operator="containsText" text="advice">
      <formula>NOT(ISERROR(SEARCH("advice",A7)))</formula>
    </cfRule>
  </conditionalFormatting>
  <pageMargins left="0.7" right="0.7" top="0.75" bottom="0.75" header="0.3" footer="0.3"/>
  <pageSetup paperSize="9"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1ADDD9-2CF4-4BE6-9982-2BC5FFAAE256}">
  <dimension ref="A6:P41"/>
  <sheetViews>
    <sheetView showGridLines="0" zoomScale="70" zoomScaleNormal="70" workbookViewId="0">
      <selection activeCell="A16" sqref="A16:D16"/>
    </sheetView>
  </sheetViews>
  <sheetFormatPr defaultColWidth="8.54296875" defaultRowHeight="14.5" x14ac:dyDescent="0.35"/>
  <cols>
    <col min="1" max="1" width="73.54296875" style="9" customWidth="1"/>
    <col min="2" max="2" width="45.54296875" style="26" customWidth="1"/>
    <col min="3" max="3" width="45.54296875" style="29" customWidth="1"/>
    <col min="4" max="4" width="45.54296875" style="28" customWidth="1"/>
    <col min="5" max="5" width="18" style="26" customWidth="1"/>
    <col min="6" max="6" width="45.453125" style="9" customWidth="1"/>
    <col min="7" max="7" width="38.26953125" style="26" customWidth="1"/>
    <col min="8" max="8" width="18.26953125" style="26" customWidth="1"/>
    <col min="9" max="9" width="16.453125" style="27" customWidth="1"/>
    <col min="10" max="10" width="15.453125" style="26" customWidth="1"/>
    <col min="11" max="11" width="14" style="27" customWidth="1"/>
    <col min="12" max="12" width="8.54296875" style="9"/>
    <col min="13" max="13" width="18.453125" style="26" customWidth="1"/>
    <col min="14" max="14" width="8.54296875" style="9"/>
    <col min="15" max="16" width="42" style="26" customWidth="1"/>
    <col min="17" max="16384" width="8.54296875" style="9"/>
  </cols>
  <sheetData>
    <row r="6" spans="1:4" s="31" customFormat="1" ht="19.5" customHeight="1" x14ac:dyDescent="0.25">
      <c r="A6" s="2" t="s">
        <v>0</v>
      </c>
      <c r="C6" s="33"/>
      <c r="D6" s="32"/>
    </row>
    <row r="7" spans="1:4" s="31" customFormat="1" ht="17.5" x14ac:dyDescent="0.25">
      <c r="A7" s="25" t="s">
        <v>839</v>
      </c>
      <c r="B7" s="24"/>
      <c r="C7" s="34"/>
      <c r="D7" s="32"/>
    </row>
    <row r="8" spans="1:4" s="31" customFormat="1" ht="13.5" x14ac:dyDescent="0.25">
      <c r="A8" s="85"/>
      <c r="B8" s="85"/>
      <c r="C8" s="86"/>
      <c r="D8" s="87"/>
    </row>
    <row r="9" spans="1:4" x14ac:dyDescent="0.35">
      <c r="A9" s="75"/>
      <c r="B9" s="87"/>
      <c r="C9" s="88"/>
      <c r="D9" s="89"/>
    </row>
    <row r="10" spans="1:4" x14ac:dyDescent="0.35">
      <c r="A10" s="75" t="s">
        <v>840</v>
      </c>
      <c r="B10" s="87"/>
      <c r="C10" s="88"/>
      <c r="D10" s="89"/>
    </row>
    <row r="11" spans="1:4" x14ac:dyDescent="0.35">
      <c r="A11" s="75"/>
      <c r="B11" s="87"/>
      <c r="C11" s="88"/>
      <c r="D11" s="89"/>
    </row>
    <row r="12" spans="1:4" x14ac:dyDescent="0.35">
      <c r="A12" s="89" t="s">
        <v>841</v>
      </c>
      <c r="B12" s="87"/>
      <c r="C12" s="88"/>
      <c r="D12" s="89"/>
    </row>
    <row r="13" spans="1:4" ht="31.5" customHeight="1" x14ac:dyDescent="0.35">
      <c r="A13" s="148" t="s">
        <v>842</v>
      </c>
      <c r="B13" s="148"/>
      <c r="C13" s="148"/>
      <c r="D13" s="148"/>
    </row>
    <row r="14" spans="1:4" ht="15" customHeight="1" x14ac:dyDescent="0.35">
      <c r="A14" s="90"/>
      <c r="B14" s="90"/>
      <c r="C14" s="90"/>
      <c r="D14" s="90"/>
    </row>
    <row r="15" spans="1:4" x14ac:dyDescent="0.35">
      <c r="A15" s="89" t="s">
        <v>843</v>
      </c>
      <c r="B15" s="87"/>
      <c r="C15" s="88"/>
      <c r="D15" s="89"/>
    </row>
    <row r="16" spans="1:4" ht="57" customHeight="1" x14ac:dyDescent="0.35">
      <c r="A16" s="148" t="s">
        <v>902</v>
      </c>
      <c r="B16" s="148"/>
      <c r="C16" s="148"/>
      <c r="D16" s="148"/>
    </row>
    <row r="18" spans="1:4" x14ac:dyDescent="0.35">
      <c r="A18" s="89" t="s">
        <v>844</v>
      </c>
      <c r="B18" s="87"/>
      <c r="C18" s="88"/>
      <c r="D18" s="89"/>
    </row>
    <row r="19" spans="1:4" ht="35.15" customHeight="1" x14ac:dyDescent="0.35">
      <c r="A19" s="148" t="s">
        <v>845</v>
      </c>
      <c r="B19" s="148"/>
      <c r="C19" s="148"/>
      <c r="D19" s="148"/>
    </row>
    <row r="20" spans="1:4" ht="15" customHeight="1" x14ac:dyDescent="0.35">
      <c r="A20" s="90"/>
      <c r="B20" s="90"/>
      <c r="C20" s="90"/>
      <c r="D20" s="90"/>
    </row>
    <row r="21" spans="1:4" x14ac:dyDescent="0.35">
      <c r="A21" s="89" t="s">
        <v>846</v>
      </c>
      <c r="B21" s="87"/>
      <c r="C21" s="88"/>
      <c r="D21" s="89"/>
    </row>
    <row r="22" spans="1:4" ht="27" customHeight="1" x14ac:dyDescent="0.35">
      <c r="A22" s="148" t="s">
        <v>847</v>
      </c>
      <c r="B22" s="148"/>
      <c r="C22" s="148"/>
      <c r="D22" s="148"/>
    </row>
    <row r="23" spans="1:4" ht="16.5" customHeight="1" x14ac:dyDescent="0.35">
      <c r="A23" s="91" t="s">
        <v>848</v>
      </c>
      <c r="B23" s="90"/>
      <c r="C23" s="90"/>
      <c r="D23" s="90"/>
    </row>
    <row r="24" spans="1:4" ht="15" customHeight="1" x14ac:dyDescent="0.35">
      <c r="A24" s="90"/>
      <c r="B24" s="90"/>
      <c r="C24" s="90"/>
      <c r="D24" s="90"/>
    </row>
    <row r="25" spans="1:4" ht="15" customHeight="1" x14ac:dyDescent="0.35">
      <c r="A25" s="92" t="s">
        <v>849</v>
      </c>
      <c r="B25" s="90"/>
      <c r="C25" s="90"/>
      <c r="D25" s="90"/>
    </row>
    <row r="26" spans="1:4" ht="14.9" customHeight="1" x14ac:dyDescent="0.35">
      <c r="A26" s="148" t="s">
        <v>850</v>
      </c>
      <c r="B26" s="148"/>
      <c r="C26" s="148"/>
      <c r="D26" s="148"/>
    </row>
    <row r="27" spans="1:4" ht="15" customHeight="1" x14ac:dyDescent="0.35">
      <c r="A27" s="90"/>
      <c r="B27" s="90"/>
      <c r="C27" s="90"/>
      <c r="D27" s="90"/>
    </row>
    <row r="28" spans="1:4" ht="15" customHeight="1" x14ac:dyDescent="0.35">
      <c r="A28" s="92" t="s">
        <v>108</v>
      </c>
      <c r="B28" s="90"/>
      <c r="C28" s="90"/>
      <c r="D28" s="90"/>
    </row>
    <row r="29" spans="1:4" ht="15" customHeight="1" x14ac:dyDescent="0.35">
      <c r="A29" s="147" t="s">
        <v>851</v>
      </c>
      <c r="B29" s="147"/>
      <c r="C29" s="147"/>
      <c r="D29" s="147"/>
    </row>
    <row r="30" spans="1:4" ht="15" customHeight="1" x14ac:dyDescent="0.35">
      <c r="A30" s="71"/>
      <c r="B30" s="71"/>
      <c r="C30" s="71"/>
      <c r="D30" s="71"/>
    </row>
    <row r="31" spans="1:4" s="21" customFormat="1" ht="15" customHeight="1" x14ac:dyDescent="0.35">
      <c r="A31" s="107" t="s">
        <v>13</v>
      </c>
      <c r="B31" s="93"/>
      <c r="C31" s="93"/>
      <c r="D31" s="93"/>
    </row>
    <row r="32" spans="1:4" s="10" customFormat="1" ht="15" customHeight="1" x14ac:dyDescent="0.35">
      <c r="A32" s="4" t="s">
        <v>852</v>
      </c>
      <c r="B32" s="74"/>
      <c r="C32" s="74"/>
      <c r="D32" s="74"/>
    </row>
    <row r="33" spans="1:2" s="10" customFormat="1" ht="15" customHeight="1" x14ac:dyDescent="0.35">
      <c r="A33" s="4" t="s">
        <v>853</v>
      </c>
      <c r="B33" s="74"/>
    </row>
    <row r="34" spans="1:2" s="10" customFormat="1" ht="15" customHeight="1" x14ac:dyDescent="0.35">
      <c r="A34" s="4" t="s">
        <v>854</v>
      </c>
      <c r="B34" s="74"/>
    </row>
    <row r="35" spans="1:2" s="10" customFormat="1" ht="15" customHeight="1" x14ac:dyDescent="0.35">
      <c r="A35" s="4" t="s">
        <v>855</v>
      </c>
      <c r="B35" s="74"/>
    </row>
    <row r="36" spans="1:2" s="10" customFormat="1" ht="15" customHeight="1" x14ac:dyDescent="0.35">
      <c r="A36" s="75"/>
      <c r="B36" s="74"/>
    </row>
    <row r="37" spans="1:2" s="10" customFormat="1" ht="15" customHeight="1" x14ac:dyDescent="0.35">
      <c r="A37" s="94" t="s">
        <v>20</v>
      </c>
      <c r="B37" s="74"/>
    </row>
    <row r="38" spans="1:2" s="10" customFormat="1" ht="15" customHeight="1" x14ac:dyDescent="0.35">
      <c r="A38" s="95" t="s">
        <v>856</v>
      </c>
      <c r="B38" s="74"/>
    </row>
    <row r="39" spans="1:2" x14ac:dyDescent="0.35">
      <c r="A39" s="89"/>
      <c r="B39" s="87"/>
    </row>
    <row r="40" spans="1:2" x14ac:dyDescent="0.35">
      <c r="A40" s="75" t="s">
        <v>4</v>
      </c>
      <c r="B40" s="96" t="s">
        <v>857</v>
      </c>
    </row>
    <row r="41" spans="1:2" ht="15" customHeight="1" x14ac:dyDescent="0.35">
      <c r="A41" s="97" t="s">
        <v>858</v>
      </c>
      <c r="B41" s="98" t="s">
        <v>859</v>
      </c>
    </row>
  </sheetData>
  <sheetProtection algorithmName="SHA-512" hashValue="6yZ0pmi9GSKxOY7IYeKFLfapmjzxjfyheKLn5DvL/ybaDoH0MHtGMt6K14AX6c1RkfLhpegG0+uLVdIoCdzx8g==" saltValue="IQpP9ML+zq7dsb8Ieu4ShQ==" spinCount="100000" sheet="1" objects="1" scenarios="1" sort="0" autoFilter="0"/>
  <mergeCells count="6">
    <mergeCell ref="A29:D29"/>
    <mergeCell ref="A13:D13"/>
    <mergeCell ref="A16:D16"/>
    <mergeCell ref="A19:D19"/>
    <mergeCell ref="A22:D22"/>
    <mergeCell ref="A26:D26"/>
  </mergeCells>
  <conditionalFormatting sqref="A1:B5 A6:A7 B7 A8:B8 B9:C12 B15:C15 B18:C18 B21:C21 B39:C39 B41:C1048576">
    <cfRule type="containsText" dxfId="1" priority="1" operator="containsText" text="protocol">
      <formula>NOT(ISERROR(SEARCH("protocol",A1)))</formula>
    </cfRule>
    <cfRule type="containsText" dxfId="0" priority="2" operator="containsText" text="advice">
      <formula>NOT(ISERROR(SEARCH("advice",A1)))</formula>
    </cfRule>
  </conditionalFormatting>
  <dataValidations count="9">
    <dataValidation type="textLength" operator="lessThanOrEqual" allowBlank="1" showInputMessage="1" showErrorMessage="1" errorTitle="Length Exceeded" error="This value must be less than or equal to 4000 characters long." promptTitle="Text" prompt="Maximum Length: 4000 characters." sqref="E9:E12 F9:F30 E15:E30 E39:F1048576" xr:uid="{62D20537-A198-4ABC-AD20-6128BAF4D07B}">
      <formula1>4000</formula1>
    </dataValidation>
    <dataValidation type="textLength" operator="lessThanOrEqual" allowBlank="1" showInputMessage="1" showErrorMessage="1" errorTitle="Length Exceeded" error="This value must be less than or equal to 200 characters long." promptTitle="Text" prompt="Maximum Length: 200 characters." sqref="C9:C12 C15 C18 C21 C39:C1048576" xr:uid="{3EDF6508-CDE0-4F79-9A30-C65175EFE972}">
      <formula1>200</formula1>
    </dataValidation>
    <dataValidation allowBlank="1" showInputMessage="1" showErrorMessage="1" error=" " promptTitle="Lookup" prompt="This Process Type record must already exist in Microsoft Dynamics 365 or in this source file." sqref="B9:C12 B15:C15 B18:C18 B21:C21 B39:C1048576" xr:uid="{2BB56338-B9DB-4920-AD29-A7A57C4C4B84}"/>
    <dataValidation allowBlank="1" showInputMessage="1" showErrorMessage="1" error=" " promptTitle="Lookup" prompt="This Agreed condition (MedDRA) (Scientific Content) (Scientific Content) record must already exist in Microsoft Dynamics 365 or in this source file." sqref="O9:O30 O39:O1048576" xr:uid="{AC654139-201D-42AC-8CDE-A19DE7C7AAA7}"/>
    <dataValidation showInputMessage="1" showErrorMessage="1" error=" " promptTitle="Lookup (required)" prompt="This Customer record must already exist in Microsoft Dynamics 365 or in this source file." sqref="G9:G30 G39:G1048576" xr:uid="{F617CA7C-3627-424B-9E84-B8CEA6C337C3}"/>
    <dataValidation type="textLength" operator="lessThanOrEqual" allowBlank="1" showInputMessage="1" showErrorMessage="1" errorTitle="Length Exceeded" error="This value must be less than or equal to 400 characters long." promptTitle="Text" prompt="Maximum Length: 400 characters." sqref="H9:H30 H39:H1048576" xr:uid="{D16B4610-E415-4ACC-AE98-D22CB218DAD4}">
      <formula1>400</formula1>
    </dataValidation>
    <dataValidation type="date" operator="greaterThanOrEqual" allowBlank="1" showInputMessage="1" showErrorMessage="1" errorTitle="Invalid Date" error="Submitted on must be in the correct date format." promptTitle="Date" prompt=" " sqref="I9:J30 I39:J1048576" xr:uid="{46082B5E-7424-4E00-A39D-1920E8D8C5D7}">
      <formula1>1</formula1>
    </dataValidation>
    <dataValidation type="date" operator="greaterThanOrEqual" allowBlank="1" showInputMessage="1" showErrorMessage="1" errorTitle="Invalid Date" error="Start Date must be in the correct date format." promptTitle="Date" prompt=" " sqref="K9:K30 K39:K1048576" xr:uid="{2FDD488F-9831-42D1-BCAF-297D0E092516}">
      <formula1>1</formula1>
    </dataValidation>
    <dataValidation allowBlank="1" showInputMessage="1" showErrorMessage="1" error=" " promptTitle="Lookup" prompt="This Therapeutic area (Scientific Content) (Scientific Content) record must already exist in Microsoft Dynamics 365 or in this source file." sqref="J9:J30 J39:J1048576" xr:uid="{59E211F0-D879-4CE7-91B9-5A371674A812}"/>
  </dataValidations>
  <hyperlinks>
    <hyperlink ref="B41" r:id="rId1" xr:uid="{EDF47F5E-160C-4B78-ABC1-6247F396926A}"/>
    <hyperlink ref="B40" r:id="rId2" xr:uid="{A12C8D3F-2505-46EB-9F2D-8325D00156DF}"/>
    <hyperlink ref="A23" r:id="rId3" xr:uid="{6E77F5A9-A02D-4666-9D25-4E3ECE63323E}"/>
  </hyperlinks>
  <pageMargins left="0.7" right="0.7" top="0.75" bottom="0.75" header="0.3" footer="0.3"/>
  <pageSetup paperSize="9" orientation="portrait" r:id="rId4"/>
  <headerFooter>
    <oddFooter>&amp;C&amp;"Aptos Narrow"&amp;11&amp;K000000_x000D_&amp;1#&amp;"Verdana"&amp;7&amp;K737373Classified as internal/staff &amp; contractors by the European Medicines Agency</oddFooter>
  </headerFooter>
  <drawing r:id="rId5"/>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hiddenDataSheet"/>
  <dimension ref="A1:AJ3"/>
  <sheetViews>
    <sheetView workbookViewId="0"/>
  </sheetViews>
  <sheetFormatPr defaultRowHeight="14.5" x14ac:dyDescent="0.35"/>
  <sheetData>
    <row r="1" spans="1:36" x14ac:dyDescent="0.35">
      <c r="A1" t="s">
        <v>860</v>
      </c>
    </row>
    <row r="2" spans="1:36" x14ac:dyDescent="0.35">
      <c r="A2" t="s">
        <v>26</v>
      </c>
      <c r="B2" t="s">
        <v>861</v>
      </c>
      <c r="C2" t="s">
        <v>78</v>
      </c>
    </row>
    <row r="3" spans="1:36" x14ac:dyDescent="0.35">
      <c r="A3" t="s">
        <v>862</v>
      </c>
      <c r="B3" t="s">
        <v>863</v>
      </c>
      <c r="C3" t="s">
        <v>864</v>
      </c>
      <c r="D3" t="s">
        <v>865</v>
      </c>
      <c r="E3" t="s">
        <v>137</v>
      </c>
      <c r="F3" t="s">
        <v>866</v>
      </c>
      <c r="G3" t="s">
        <v>867</v>
      </c>
      <c r="H3" t="s">
        <v>238</v>
      </c>
      <c r="I3" t="s">
        <v>69</v>
      </c>
      <c r="J3" t="s">
        <v>868</v>
      </c>
      <c r="K3" t="s">
        <v>242</v>
      </c>
      <c r="L3" t="s">
        <v>869</v>
      </c>
      <c r="M3" t="s">
        <v>870</v>
      </c>
      <c r="N3" t="s">
        <v>871</v>
      </c>
      <c r="O3" t="s">
        <v>872</v>
      </c>
      <c r="P3" t="s">
        <v>873</v>
      </c>
      <c r="Q3" t="s">
        <v>874</v>
      </c>
      <c r="R3" t="s">
        <v>49</v>
      </c>
      <c r="S3" t="s">
        <v>875</v>
      </c>
      <c r="T3" t="s">
        <v>876</v>
      </c>
      <c r="U3" t="s">
        <v>877</v>
      </c>
      <c r="V3" t="s">
        <v>878</v>
      </c>
      <c r="W3" t="s">
        <v>879</v>
      </c>
      <c r="X3" t="s">
        <v>880</v>
      </c>
      <c r="Y3" t="s">
        <v>881</v>
      </c>
      <c r="Z3" t="s">
        <v>29</v>
      </c>
      <c r="AA3" t="s">
        <v>882</v>
      </c>
      <c r="AB3" t="s">
        <v>883</v>
      </c>
      <c r="AC3" t="s">
        <v>884</v>
      </c>
      <c r="AD3" t="s">
        <v>885</v>
      </c>
      <c r="AE3" t="s">
        <v>86</v>
      </c>
      <c r="AF3" t="s">
        <v>886</v>
      </c>
      <c r="AG3" t="s">
        <v>887</v>
      </c>
      <c r="AH3" t="s">
        <v>888</v>
      </c>
      <c r="AI3" t="s">
        <v>415</v>
      </c>
      <c r="AJ3" t="s">
        <v>58</v>
      </c>
    </row>
  </sheetData>
  <pageMargins left="0.7" right="0.7" top="0.75" bottom="0.75" header="0.3" footer="0.3"/>
  <headerFooter>
    <oddFooter>&amp;C_x000D_&amp;1#&amp;"Verdana"&amp;7&amp;K737373 Classified as internal/staff &amp; contractors by the European Medicines Agency</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821578E8BB0584CB0DAB1BE78BCCE9D" ma:contentTypeVersion="39" ma:contentTypeDescription="Create a new document." ma:contentTypeScope="" ma:versionID="2f28095d4718b3a15571f5c3439e7da1">
  <xsd:schema xmlns:xsd="http://www.w3.org/2001/XMLSchema" xmlns:xs="http://www.w3.org/2001/XMLSchema" xmlns:p="http://schemas.microsoft.com/office/2006/metadata/properties" xmlns:ns1="http://schemas.microsoft.com/sharepoint/v3" xmlns:ns2="a034c160-bfb7-45f5-8632-2eb7e0508071" xmlns:ns3="9319d8b6-8054-4d29-be3a-afb4a020e216" xmlns:ns4="http://schemas.microsoft.com/sharepoint/v4" targetNamespace="http://schemas.microsoft.com/office/2006/metadata/properties" ma:root="true" ma:fieldsID="9b547f5baf364f213bf58c0a970f24fb" ns1:_="" ns2:_="" ns3:_="" ns4:_="">
    <xsd:import namespace="http://schemas.microsoft.com/sharepoint/v3"/>
    <xsd:import namespace="a034c160-bfb7-45f5-8632-2eb7e0508071"/>
    <xsd:import namespace="9319d8b6-8054-4d29-be3a-afb4a020e216"/>
    <xsd:import namespace="http://schemas.microsoft.com/sharepoint/v4"/>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_Flow_SignoffStatus" minOccurs="0"/>
                <xsd:element ref="ns3:URL" minOccurs="0"/>
                <xsd:element ref="ns3:MediaServiceAutoTags" minOccurs="0"/>
                <xsd:element ref="ns3:MediaServiceOCR" minOccurs="0"/>
                <xsd:element ref="ns3:MediaServiceDateTaken" minOccurs="0"/>
                <xsd:element ref="ns3:Information" minOccurs="0"/>
                <xsd:element ref="ns2:_dlc_DocId" minOccurs="0"/>
                <xsd:element ref="ns2:_dlc_DocIdUrl" minOccurs="0"/>
                <xsd:element ref="ns2:_dlc_DocIdPersistId" minOccurs="0"/>
                <xsd:element ref="ns3:MediaServiceLocation" minOccurs="0"/>
                <xsd:element ref="ns3:comment" minOccurs="0"/>
                <xsd:element ref="ns3:MediaServiceAutoKeyPoints" minOccurs="0"/>
                <xsd:element ref="ns3:MediaServiceKeyPoints" minOccurs="0"/>
                <xsd:element ref="ns3:MediaServiceGenerationTime" minOccurs="0"/>
                <xsd:element ref="ns3:MediaServiceEventHashCode" minOccurs="0"/>
                <xsd:element ref="ns3:testcolumn" minOccurs="0"/>
                <xsd:element ref="ns4:IconOverlay" minOccurs="0"/>
                <xsd:element ref="ns3:MediaLengthInSeconds" minOccurs="0"/>
                <xsd:element ref="ns3:lcf76f155ced4ddcb4097134ff3c332f" minOccurs="0"/>
                <xsd:element ref="ns2:TaxCatchAll" minOccurs="0"/>
                <xsd:element ref="ns3:Status" minOccurs="0"/>
                <xsd:element ref="ns3:MediaServiceObjectDetectorVersions" minOccurs="0"/>
                <xsd:element ref="ns3:F2F_x002d_Remote" minOccurs="0"/>
                <xsd:element ref="ns3:TimeScheduleOrder" minOccurs="0"/>
                <xsd:element ref="ns3:Plenaryday" minOccurs="0"/>
                <xsd:element ref="ns3:Period" minOccurs="0"/>
                <xsd:element ref="ns3:Day" minOccurs="0"/>
                <xsd:element ref="ns3:MediaServiceSearchProperties" minOccurs="0"/>
                <xsd:element ref="ns1:_vti_ItemDeclaredRecord" minOccurs="0"/>
                <xsd:element ref="ns1:_vti_ItemHoldRecordStatus" minOccurs="0"/>
                <xsd:element ref="ns3:MediaServiceBillingMetadata" minOccurs="0"/>
                <xsd:element ref="ns3:Year" minOccurs="0"/>
                <xsd:element ref="ns3:Plenary_x0020_meeting" minOccurs="0"/>
                <xsd:element ref="ns3:Attendanc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41" nillable="true" ma:displayName="Declared Record" ma:description="" ma:hidden="true" ma:indexed="true" ma:internalName="_vti_ItemDeclaredRecord" ma:readOnly="true">
      <xsd:simpleType>
        <xsd:restriction base="dms:DateTime"/>
      </xsd:simpleType>
    </xsd:element>
    <xsd:element name="_vti_ItemHoldRecordStatus" ma:index="42" nillable="true" ma:displayName="Hold and Record Status" ma:decimals="0" ma:hidden="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_dlc_DocId" ma:index="18" nillable="true" ma:displayName="Document ID Value" ma:description="The value of the document ID assigned to this item." ma:internalName="_dlc_DocId" ma:readOnly="true">
      <xsd:simpleType>
        <xsd:restriction base="dms:Text"/>
      </xsd:simpleType>
    </xsd:element>
    <xsd:element name="_dlc_DocIdUrl" ma:index="1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element name="TaxCatchAll" ma:index="32"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319d8b6-8054-4d29-be3a-afb4a020e216"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_Flow_SignoffStatus" ma:index="12" nillable="true" ma:displayName="Sign-off status" ma:internalName="_x0024_Resources_x003a_core_x002c_Signoff_Status_x003b_">
      <xsd:simpleType>
        <xsd:restriction base="dms:Text">
          <xsd:maxLength value="255"/>
        </xsd:restriction>
      </xsd:simpleType>
    </xsd:element>
    <xsd:element name="URL" ma:index="13" nillable="true" ma:displayName="URL" ma:format="Hyperlink" ma:internalName="URL">
      <xsd:complexType>
        <xsd:complexContent>
          <xsd:extension base="dms:URL">
            <xsd:sequence>
              <xsd:element name="Url" type="dms:ValidUrl" minOccurs="0" nillable="true"/>
              <xsd:element name="Description" type="xsd:string" nillable="true"/>
            </xsd:sequence>
          </xsd:extension>
        </xsd:complexContent>
      </xsd:complex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Information" ma:index="17" nillable="true" ma:displayName="Information" ma:description="To be completed by 6/03/2024" ma:format="Dropdown" ma:internalName="Information">
      <xsd:simpleType>
        <xsd:restriction base="dms:Note">
          <xsd:maxLength value="255"/>
        </xsd:restriction>
      </xsd:simpleType>
    </xsd:element>
    <xsd:element name="MediaServiceLocation" ma:index="21" nillable="true" ma:displayName="Location" ma:internalName="MediaServiceLocation" ma:readOnly="true">
      <xsd:simpleType>
        <xsd:restriction base="dms:Text"/>
      </xsd:simpleType>
    </xsd:element>
    <xsd:element name="comment" ma:index="22" nillable="true" ma:displayName="Notes" ma:internalName="comment">
      <xsd:simpleType>
        <xsd:restriction base="dms:Note">
          <xsd:maxLength value="255"/>
        </xsd:restriction>
      </xsd:simpleType>
    </xsd:element>
    <xsd:element name="MediaServiceAutoKeyPoints" ma:index="23" nillable="true" ma:displayName="MediaServiceAutoKeyPoints" ma:hidden="true" ma:internalName="MediaServiceAutoKeyPoints" ma:readOnly="true">
      <xsd:simpleType>
        <xsd:restriction base="dms:Note"/>
      </xsd:simpleType>
    </xsd:element>
    <xsd:element name="MediaServiceKeyPoints" ma:index="24" nillable="true" ma:displayName="KeyPoints" ma:internalName="MediaServiceKeyPoints" ma:readOnly="true">
      <xsd:simpleType>
        <xsd:restriction base="dms:Note">
          <xsd:maxLength value="255"/>
        </xsd:restriction>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testcolumn" ma:index="27" nillable="true" ma:displayName="Abbr." ma:description="Committee acronym" ma:format="Dropdown" ma:internalName="testcolumn">
      <xsd:simpleType>
        <xsd:restriction base="dms:Text">
          <xsd:maxLength value="255"/>
        </xsd:restriction>
      </xsd:simpleType>
    </xsd:element>
    <xsd:element name="MediaLengthInSeconds" ma:index="29" nillable="true" ma:displayName="Length (seconds)" ma:internalName="MediaLengthInSeconds" ma:readOnly="true">
      <xsd:simpleType>
        <xsd:restriction base="dms:Unknown"/>
      </xsd:simpleType>
    </xsd:element>
    <xsd:element name="lcf76f155ced4ddcb4097134ff3c332f" ma:index="31"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Status" ma:index="33" nillable="true" ma:displayName="Status" ma:format="Dropdown" ma:indexed="true" ma:internalName="Status">
      <xsd:simpleType>
        <xsd:restriction base="dms:Choice">
          <xsd:enumeration value="Open for comments"/>
          <xsd:enumeration value="Open for input"/>
          <xsd:enumeration value="Closed"/>
          <xsd:enumeration value="Adopted"/>
          <xsd:enumeration value="For adoption"/>
          <xsd:enumeration value="For information"/>
          <xsd:enumeration value="Adoption via written procedure"/>
          <xsd:enumeration value="For silent adoption"/>
          <xsd:enumeration value="For peer review"/>
          <xsd:enumeration value="Completed"/>
          <xsd:enumeration value="In progress"/>
          <xsd:enumeration value="Read only"/>
        </xsd:restriction>
      </xsd:simpleType>
    </xsd:element>
    <xsd:element name="MediaServiceObjectDetectorVersions" ma:index="34" nillable="true" ma:displayName="MediaServiceObjectDetectorVersions" ma:description="" ma:hidden="true" ma:indexed="true" ma:internalName="MediaServiceObjectDetectorVersions" ma:readOnly="true">
      <xsd:simpleType>
        <xsd:restriction base="dms:Text"/>
      </xsd:simpleType>
    </xsd:element>
    <xsd:element name="F2F_x002d_Remote" ma:index="35" nillable="true" ma:displayName="F2F-Remote" ma:description="Type of meeting" ma:format="Dropdown" ma:internalName="F2F_x002d_Remote">
      <xsd:simpleType>
        <xsd:restriction base="dms:Choice">
          <xsd:enumeration value="Face-to-Face"/>
          <xsd:enumeration value="Remote"/>
        </xsd:restriction>
      </xsd:simpleType>
    </xsd:element>
    <xsd:element name="TimeScheduleOrder" ma:index="36" nillable="true" ma:displayName="TimeSchedule Order" ma:format="Dropdown" ma:internalName="TimeScheduleOrder">
      <xsd:simpleType>
        <xsd:restriction base="dms:Text">
          <xsd:maxLength value="255"/>
        </xsd:restriction>
      </xsd:simpleType>
    </xsd:element>
    <xsd:element name="Plenaryday" ma:index="37" nillable="true" ma:displayName="Plenary day" ma:format="Dropdown" ma:internalName="Plenaryday">
      <xsd:simpleType>
        <xsd:restriction base="dms:Choice">
          <xsd:enumeration value="Monday"/>
          <xsd:enumeration value="Tuesday"/>
          <xsd:enumeration value="Wednesday"/>
          <xsd:enumeration value="Thursday"/>
          <xsd:enumeration value="Friday"/>
        </xsd:restriction>
      </xsd:simpleType>
    </xsd:element>
    <xsd:element name="Period" ma:index="38" nillable="true" ma:displayName="Period" ma:description="Morning - Afternoon" ma:format="Dropdown" ma:internalName="Period">
      <xsd:simpleType>
        <xsd:restriction base="dms:Choice">
          <xsd:enumeration value="Morning"/>
          <xsd:enumeration value="Afternoon"/>
          <xsd:enumeration value="Choice 3"/>
        </xsd:restriction>
      </xsd:simpleType>
    </xsd:element>
    <xsd:element name="Day" ma:index="39" nillable="true" ma:displayName="Day" ma:format="Dropdown" ma:internalName="Day">
      <xsd:simpleType>
        <xsd:restriction base="dms:Choice">
          <xsd:enumeration value="Monday"/>
          <xsd:enumeration value="Tuesday"/>
          <xsd:enumeration value="Wednesday"/>
          <xsd:enumeration value="Thursday"/>
          <xsd:enumeration value="Friday"/>
        </xsd:restriction>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Year" ma:index="44" nillable="true" ma:displayName="Year" ma:description="Indicate the year of the event in order to filter." ma:format="Dropdown" ma:indexed="true" ma:internalName="Year">
      <xsd:simpleType>
        <xsd:restriction base="dms:Choice">
          <xsd:enumeration value="2024"/>
          <xsd:enumeration value="2025"/>
          <xsd:enumeration value="2026"/>
        </xsd:restriction>
      </xsd:simpleType>
    </xsd:element>
    <xsd:element name="Plenary_x0020_meeting" ma:index="45" nillable="true" ma:displayName="Plenary meeting" ma:format="Dropdown" ma:internalName="Plenary_x0020_meeting">
      <xsd:simpleType>
        <xsd:restriction base="dms:Choice">
          <xsd:enumeration value="February PRAC meeting (09 - 12 February)"/>
          <xsd:enumeration value="March PRAC meeting (09 - 12 March)"/>
          <xsd:enumeration value="April PRAC meeting (07- 10 April)"/>
          <xsd:enumeration value="May PRAC meeting (04 - 07 May)"/>
          <xsd:enumeration value="June PRAC meeting (08 - 11 June)"/>
          <xsd:enumeration value="July PRAC meeting (06 - 09 July)"/>
        </xsd:restriction>
      </xsd:simpleType>
    </xsd:element>
    <xsd:element name="Attendance" ma:index="46" nillable="true" ma:displayName="Attendance" ma:format="Dropdown" ma:internalName="Attendance">
      <xsd:simpleType>
        <xsd:restriction base="dms:Choice">
          <xsd:enumeration value="Yes - In-person"/>
          <xsd:enumeration value="Yes - virtual"/>
          <xsd:enumeration value="No"/>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8"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9319d8b6-8054-4d29-be3a-afb4a020e216">
      <Terms xmlns="http://schemas.microsoft.com/office/infopath/2007/PartnerControls"/>
    </lcf76f155ced4ddcb4097134ff3c332f>
    <TaxCatchAll xmlns="a034c160-bfb7-45f5-8632-2eb7e0508071" xsi:nil="true"/>
    <_Flow_SignoffStatus xmlns="9319d8b6-8054-4d29-be3a-afb4a020e216" xsi:nil="true"/>
    <testcolumn xmlns="9319d8b6-8054-4d29-be3a-afb4a020e216" xsi:nil="true"/>
    <Day xmlns="9319d8b6-8054-4d29-be3a-afb4a020e216" xsi:nil="true"/>
    <Attendance xmlns="9319d8b6-8054-4d29-be3a-afb4a020e216" xsi:nil="true"/>
    <Information xmlns="9319d8b6-8054-4d29-be3a-afb4a020e216" xsi:nil="true"/>
    <Status xmlns="9319d8b6-8054-4d29-be3a-afb4a020e216" xsi:nil="true"/>
    <TimeScheduleOrder xmlns="9319d8b6-8054-4d29-be3a-afb4a020e216" xsi:nil="true"/>
    <Plenary_x0020_meeting xmlns="9319d8b6-8054-4d29-be3a-afb4a020e216" xsi:nil="true"/>
    <IconOverlay xmlns="http://schemas.microsoft.com/sharepoint/v4" xsi:nil="true"/>
    <Plenaryday xmlns="9319d8b6-8054-4d29-be3a-afb4a020e216" xsi:nil="true"/>
    <F2F_x002d_Remote xmlns="9319d8b6-8054-4d29-be3a-afb4a020e216" xsi:nil="true"/>
    <URL xmlns="9319d8b6-8054-4d29-be3a-afb4a020e216">
      <Url xsi:nil="true"/>
      <Description xsi:nil="true"/>
    </URL>
    <Period xmlns="9319d8b6-8054-4d29-be3a-afb4a020e216" xsi:nil="true"/>
    <Year xmlns="9319d8b6-8054-4d29-be3a-afb4a020e216" xsi:nil="true"/>
    <comment xmlns="9319d8b6-8054-4d29-be3a-afb4a020e216" xsi:nil="true"/>
    <_dlc_DocId xmlns="a034c160-bfb7-45f5-8632-2eb7e0508071">EMADOC-628903358-141463</_dlc_DocId>
    <_dlc_DocIdUrl xmlns="a034c160-bfb7-45f5-8632-2eb7e0508071">
      <Url>https://euema.sharepoint.com/sites/CRM/_layouts/15/DocIdRedir.aspx?ID=EMADOC-628903358-141463</Url>
      <Description>EMADOC-628903358-141463</Description>
    </_dlc_DocIdUrl>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2E9B4E0E-4C0D-41D1-A343-015B543FA93D}">
  <ds:schemaRefs>
    <ds:schemaRef ds:uri="http://schemas.microsoft.com/sharepoint/v3/contenttype/forms"/>
  </ds:schemaRefs>
</ds:datastoreItem>
</file>

<file path=customXml/itemProps2.xml><?xml version="1.0" encoding="utf-8"?>
<ds:datastoreItem xmlns:ds="http://schemas.openxmlformats.org/officeDocument/2006/customXml" ds:itemID="{0D5E57F1-EA36-4A54-81E3-22F9172F40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034c160-bfb7-45f5-8632-2eb7e0508071"/>
    <ds:schemaRef ds:uri="9319d8b6-8054-4d29-be3a-afb4a020e216"/>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22F02F-04E0-4BE4-AC28-2192E0E40380}">
  <ds:schemaRefs>
    <ds:schemaRef ds:uri="http://schemas.microsoft.com/sharepoint/v3"/>
    <ds:schemaRef ds:uri="http://schemas.microsoft.com/office/2006/metadata/properties"/>
    <ds:schemaRef ds:uri="http://purl.org/dc/elements/1.1/"/>
    <ds:schemaRef ds:uri="http://schemas.microsoft.com/sharepoint/v4"/>
    <ds:schemaRef ds:uri="http://purl.org/dc/dcmitype/"/>
    <ds:schemaRef ds:uri="http://schemas.microsoft.com/office/2006/documentManagement/types"/>
    <ds:schemaRef ds:uri="9319d8b6-8054-4d29-be3a-afb4a020e216"/>
    <ds:schemaRef ds:uri="http://purl.org/dc/terms/"/>
    <ds:schemaRef ds:uri="http://www.w3.org/XML/1998/namespace"/>
    <ds:schemaRef ds:uri="http://schemas.microsoft.com/office/infopath/2007/PartnerControls"/>
    <ds:schemaRef ds:uri="http://schemas.openxmlformats.org/package/2006/metadata/core-properties"/>
    <ds:schemaRef ds:uri="a034c160-bfb7-45f5-8632-2eb7e0508071"/>
  </ds:schemaRefs>
</ds:datastoreItem>
</file>

<file path=customXml/itemProps4.xml><?xml version="1.0" encoding="utf-8"?>
<ds:datastoreItem xmlns:ds="http://schemas.openxmlformats.org/officeDocument/2006/customXml" ds:itemID="{25011AE2-CBC6-4108-97EC-CE014373F44D}">
  <ds:schemaRefs>
    <ds:schemaRef ds:uri="http://schemas.microsoft.com/sharepoint/events"/>
  </ds:schemaRefs>
</ds:datastoreItem>
</file>

<file path=docMetadata/LabelInfo.xml><?xml version="1.0" encoding="utf-8"?>
<clbl:labelList xmlns:clbl="http://schemas.microsoft.com/office/2020/mipLabelMetadata">
  <clbl:label id="{0eea11ca-d417-4147-80ed-01a58412c458}" enabled="1" method="Standard" siteId="{bc9dc15c-61bc-4f03-b60b-e5b6d8922839}"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Procedures</vt:lpstr>
      <vt:lpstr>Non-procedure topics</vt:lpstr>
      <vt:lpstr>List of participants</vt:lpstr>
      <vt:lpstr>Explanatory notes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Pillet Coline</dc:creator>
  <cp:keywords/>
  <dc:description/>
  <cp:lastModifiedBy>Porras Crespo Maria del Carmen</cp:lastModifiedBy>
  <cp:revision/>
  <dcterms:created xsi:type="dcterms:W3CDTF">2024-11-13T13:00:14Z</dcterms:created>
  <dcterms:modified xsi:type="dcterms:W3CDTF">2026-08-26T08:40:09Z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0eea11ca-d417-4147-80ed-01a58412c458_Enabled">
    <vt:lpwstr>true</vt:lpwstr>
  </property>
  <property fmtid="{D5CDD505-2E9C-101B-9397-08002B2CF9AE}" pid="3" name="MSIP_Label_0eea11ca-d417-4147-80ed-01a58412c458_SetDate">
    <vt:lpwstr>2024-11-13T12:59:15Z</vt:lpwstr>
  </property>
  <property fmtid="{D5CDD505-2E9C-101B-9397-08002B2CF9AE}" pid="4" name="MSIP_Label_0eea11ca-d417-4147-80ed-01a58412c458_Method">
    <vt:lpwstr>Standard</vt:lpwstr>
  </property>
  <property fmtid="{D5CDD505-2E9C-101B-9397-08002B2CF9AE}" pid="5" name="MSIP_Label_0eea11ca-d417-4147-80ed-01a58412c458_Name">
    <vt:lpwstr>0eea11ca-d417-4147-80ed-01a58412c458</vt:lpwstr>
  </property>
  <property fmtid="{D5CDD505-2E9C-101B-9397-08002B2CF9AE}" pid="6" name="MSIP_Label_0eea11ca-d417-4147-80ed-01a58412c458_SiteId">
    <vt:lpwstr>bc9dc15c-61bc-4f03-b60b-e5b6d8922839</vt:lpwstr>
  </property>
  <property fmtid="{D5CDD505-2E9C-101B-9397-08002B2CF9AE}" pid="7" name="MSIP_Label_0eea11ca-d417-4147-80ed-01a58412c458_ActionId">
    <vt:lpwstr>ce4afab3-43a8-42d2-b440-b1c17d9e4939</vt:lpwstr>
  </property>
  <property fmtid="{D5CDD505-2E9C-101B-9397-08002B2CF9AE}" pid="8" name="MSIP_Label_0eea11ca-d417-4147-80ed-01a58412c458_ContentBits">
    <vt:lpwstr>2</vt:lpwstr>
  </property>
  <property fmtid="{D5CDD505-2E9C-101B-9397-08002B2CF9AE}" pid="9" name="ContentTypeId">
    <vt:lpwstr>0x0101009821578E8BB0584CB0DAB1BE78BCCE9D</vt:lpwstr>
  </property>
  <property fmtid="{D5CDD505-2E9C-101B-9397-08002B2CF9AE}" pid="10" name="MediaServiceImageTags">
    <vt:lpwstr/>
  </property>
  <property fmtid="{D5CDD505-2E9C-101B-9397-08002B2CF9AE}" pid="11" name="_dlc_DocIdItemGuid">
    <vt:lpwstr>50d8e562-844d-475d-8d01-a9fe7ec990bd</vt:lpwstr>
  </property>
</Properties>
</file>