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D7CC9E" w14:textId="77777777" w:rsidR="0026289B" w:rsidRPr="00123B44" w:rsidRDefault="0026289B" w:rsidP="0026289B">
      <w:pPr>
        <w:widowControl w:val="0"/>
        <w:pBdr>
          <w:top w:val="single" w:sz="4" w:space="1" w:color="auto"/>
          <w:left w:val="single" w:sz="4" w:space="4" w:color="auto"/>
          <w:bottom w:val="single" w:sz="4" w:space="1" w:color="auto"/>
          <w:right w:val="single" w:sz="4" w:space="4" w:color="auto"/>
        </w:pBdr>
        <w:tabs>
          <w:tab w:val="clear" w:pos="567"/>
        </w:tabs>
      </w:pPr>
      <w:r w:rsidRPr="00123B44">
        <w:t xml:space="preserve">Tento dokument predstavuje schválené informácie o lieku </w:t>
      </w:r>
      <w:r w:rsidRPr="00123B44">
        <w:rPr>
          <w:lang w:val="en-GB"/>
        </w:rPr>
        <w:t>Enerzair Breezhaler</w:t>
      </w:r>
      <w:r w:rsidRPr="00123B44">
        <w:t xml:space="preserve"> a sú v ňom sledované zmeny od predchádzajúcej procedúry, ktorou boli ovplyvnené informácie o lieku (</w:t>
      </w:r>
      <w:r w:rsidRPr="00123B44">
        <w:rPr>
          <w:lang w:val="en-GB"/>
        </w:rPr>
        <w:t>EMA/VR/0000289953</w:t>
      </w:r>
      <w:r w:rsidRPr="00123B44">
        <w:t>).</w:t>
      </w:r>
    </w:p>
    <w:p w14:paraId="22D1C6C1" w14:textId="77777777" w:rsidR="0026289B" w:rsidRPr="00123B44" w:rsidRDefault="0026289B" w:rsidP="0026289B">
      <w:pPr>
        <w:widowControl w:val="0"/>
        <w:pBdr>
          <w:top w:val="single" w:sz="4" w:space="1" w:color="auto"/>
          <w:left w:val="single" w:sz="4" w:space="4" w:color="auto"/>
          <w:bottom w:val="single" w:sz="4" w:space="1" w:color="auto"/>
          <w:right w:val="single" w:sz="4" w:space="4" w:color="auto"/>
        </w:pBdr>
        <w:tabs>
          <w:tab w:val="clear" w:pos="567"/>
        </w:tabs>
      </w:pPr>
    </w:p>
    <w:p w14:paraId="69BD172A" w14:textId="64C2AF88" w:rsidR="00B84FD6" w:rsidRPr="00CB491F" w:rsidRDefault="0026289B" w:rsidP="0026289B">
      <w:pPr>
        <w:pBdr>
          <w:top w:val="single" w:sz="4" w:space="1" w:color="auto"/>
          <w:left w:val="single" w:sz="4" w:space="4" w:color="auto"/>
          <w:bottom w:val="single" w:sz="4" w:space="1" w:color="auto"/>
          <w:right w:val="single" w:sz="4" w:space="4" w:color="auto"/>
        </w:pBdr>
        <w:tabs>
          <w:tab w:val="clear" w:pos="567"/>
          <w:tab w:val="left" w:pos="4820"/>
        </w:tabs>
        <w:spacing w:line="240" w:lineRule="auto"/>
        <w:rPr>
          <w:szCs w:val="22"/>
        </w:rPr>
      </w:pPr>
      <w:r w:rsidRPr="00123B44">
        <w:t xml:space="preserve">Viac informácií nájdete na webovej stránke Európskej agentúry pre lieky: </w:t>
      </w:r>
      <w:hyperlink r:id="rId9" w:history="1">
        <w:r w:rsidRPr="00123B44">
          <w:rPr>
            <w:rStyle w:val="Hyperlink"/>
          </w:rPr>
          <w:t>https://www.ema.europa.eu/en/medicines/human/EPAR/enerzair</w:t>
        </w:r>
        <w:r w:rsidRPr="00123B44">
          <w:rPr>
            <w:rStyle w:val="Hyperlink"/>
            <w:lang w:val="de-CH"/>
          </w:rPr>
          <w:t>-</w:t>
        </w:r>
        <w:r w:rsidRPr="00123B44">
          <w:rPr>
            <w:rStyle w:val="Hyperlink"/>
          </w:rPr>
          <w:t>breezhaler</w:t>
        </w:r>
      </w:hyperlink>
    </w:p>
    <w:p w14:paraId="162E9CF2" w14:textId="77777777" w:rsidR="00B84FD6" w:rsidRPr="00CB491F" w:rsidRDefault="00B84FD6" w:rsidP="0029074E">
      <w:pPr>
        <w:tabs>
          <w:tab w:val="clear" w:pos="567"/>
        </w:tabs>
        <w:spacing w:line="240" w:lineRule="auto"/>
        <w:rPr>
          <w:szCs w:val="22"/>
        </w:rPr>
      </w:pPr>
    </w:p>
    <w:p w14:paraId="1547BEF7" w14:textId="77777777" w:rsidR="00B84FD6" w:rsidRPr="00CB491F" w:rsidRDefault="00B84FD6" w:rsidP="0029074E">
      <w:pPr>
        <w:tabs>
          <w:tab w:val="clear" w:pos="567"/>
        </w:tabs>
        <w:spacing w:line="240" w:lineRule="auto"/>
        <w:rPr>
          <w:szCs w:val="22"/>
        </w:rPr>
      </w:pPr>
    </w:p>
    <w:p w14:paraId="7C75D568" w14:textId="77777777" w:rsidR="00B84FD6" w:rsidRPr="00CB491F" w:rsidRDefault="00B84FD6" w:rsidP="0029074E">
      <w:pPr>
        <w:tabs>
          <w:tab w:val="clear" w:pos="567"/>
        </w:tabs>
        <w:spacing w:line="240" w:lineRule="auto"/>
        <w:rPr>
          <w:szCs w:val="22"/>
        </w:rPr>
      </w:pPr>
    </w:p>
    <w:p w14:paraId="4F88E227" w14:textId="77777777" w:rsidR="00B84FD6" w:rsidRPr="00CB491F" w:rsidRDefault="00B84FD6" w:rsidP="0029074E">
      <w:pPr>
        <w:tabs>
          <w:tab w:val="clear" w:pos="567"/>
        </w:tabs>
        <w:spacing w:line="240" w:lineRule="auto"/>
        <w:rPr>
          <w:szCs w:val="22"/>
        </w:rPr>
      </w:pPr>
    </w:p>
    <w:p w14:paraId="5158D73F" w14:textId="77777777" w:rsidR="00B84FD6" w:rsidRPr="00CB491F" w:rsidRDefault="00B84FD6" w:rsidP="0029074E">
      <w:pPr>
        <w:tabs>
          <w:tab w:val="clear" w:pos="567"/>
        </w:tabs>
        <w:spacing w:line="240" w:lineRule="auto"/>
        <w:rPr>
          <w:szCs w:val="22"/>
        </w:rPr>
      </w:pPr>
    </w:p>
    <w:p w14:paraId="58466700" w14:textId="77777777" w:rsidR="00B84FD6" w:rsidRPr="00CB491F" w:rsidRDefault="00B84FD6" w:rsidP="0029074E">
      <w:pPr>
        <w:tabs>
          <w:tab w:val="clear" w:pos="567"/>
        </w:tabs>
        <w:spacing w:line="240" w:lineRule="auto"/>
        <w:rPr>
          <w:szCs w:val="22"/>
        </w:rPr>
      </w:pPr>
    </w:p>
    <w:p w14:paraId="1FEA400C" w14:textId="77777777" w:rsidR="00B84FD6" w:rsidRPr="00CB491F" w:rsidRDefault="00B84FD6" w:rsidP="0029074E">
      <w:pPr>
        <w:tabs>
          <w:tab w:val="clear" w:pos="567"/>
        </w:tabs>
        <w:spacing w:line="240" w:lineRule="auto"/>
        <w:rPr>
          <w:szCs w:val="22"/>
        </w:rPr>
      </w:pPr>
    </w:p>
    <w:p w14:paraId="78A7C60D" w14:textId="77777777" w:rsidR="00B84FD6" w:rsidRPr="00CB491F" w:rsidRDefault="00B84FD6" w:rsidP="0029074E">
      <w:pPr>
        <w:tabs>
          <w:tab w:val="clear" w:pos="567"/>
        </w:tabs>
        <w:spacing w:line="240" w:lineRule="auto"/>
        <w:rPr>
          <w:szCs w:val="22"/>
        </w:rPr>
      </w:pPr>
    </w:p>
    <w:p w14:paraId="5765DBAE" w14:textId="77777777" w:rsidR="00B84FD6" w:rsidRPr="00CB491F" w:rsidRDefault="00B84FD6" w:rsidP="0029074E">
      <w:pPr>
        <w:tabs>
          <w:tab w:val="clear" w:pos="567"/>
        </w:tabs>
        <w:spacing w:line="240" w:lineRule="auto"/>
        <w:rPr>
          <w:szCs w:val="22"/>
        </w:rPr>
      </w:pPr>
    </w:p>
    <w:p w14:paraId="79A97EE5" w14:textId="77777777" w:rsidR="00B84FD6" w:rsidRPr="00CB491F" w:rsidRDefault="00B84FD6" w:rsidP="0029074E">
      <w:pPr>
        <w:tabs>
          <w:tab w:val="clear" w:pos="567"/>
        </w:tabs>
        <w:spacing w:line="240" w:lineRule="auto"/>
        <w:rPr>
          <w:szCs w:val="22"/>
        </w:rPr>
      </w:pPr>
    </w:p>
    <w:p w14:paraId="76760B7A" w14:textId="77777777" w:rsidR="00B84FD6" w:rsidRPr="00CB491F" w:rsidRDefault="00B84FD6" w:rsidP="0029074E">
      <w:pPr>
        <w:tabs>
          <w:tab w:val="clear" w:pos="567"/>
        </w:tabs>
        <w:spacing w:line="240" w:lineRule="auto"/>
        <w:rPr>
          <w:szCs w:val="22"/>
        </w:rPr>
      </w:pPr>
    </w:p>
    <w:p w14:paraId="29A343EE" w14:textId="77777777" w:rsidR="00B84FD6" w:rsidRPr="00CB491F" w:rsidRDefault="00B84FD6" w:rsidP="0029074E">
      <w:pPr>
        <w:tabs>
          <w:tab w:val="clear" w:pos="567"/>
        </w:tabs>
        <w:spacing w:line="240" w:lineRule="auto"/>
        <w:rPr>
          <w:szCs w:val="22"/>
        </w:rPr>
      </w:pPr>
    </w:p>
    <w:p w14:paraId="7771B7A2" w14:textId="77777777" w:rsidR="00B84FD6" w:rsidRPr="00CB491F" w:rsidRDefault="00B84FD6" w:rsidP="0029074E">
      <w:pPr>
        <w:tabs>
          <w:tab w:val="clear" w:pos="567"/>
        </w:tabs>
        <w:spacing w:line="240" w:lineRule="auto"/>
        <w:rPr>
          <w:szCs w:val="22"/>
        </w:rPr>
      </w:pPr>
    </w:p>
    <w:p w14:paraId="609EA834" w14:textId="77777777" w:rsidR="00B84FD6" w:rsidRPr="00CB491F" w:rsidRDefault="00B84FD6" w:rsidP="0029074E">
      <w:pPr>
        <w:tabs>
          <w:tab w:val="clear" w:pos="567"/>
        </w:tabs>
        <w:spacing w:line="240" w:lineRule="auto"/>
        <w:rPr>
          <w:szCs w:val="22"/>
        </w:rPr>
      </w:pPr>
    </w:p>
    <w:p w14:paraId="41A7B186" w14:textId="77777777" w:rsidR="00B84FD6" w:rsidRPr="00CB491F" w:rsidRDefault="00B84FD6" w:rsidP="0029074E">
      <w:pPr>
        <w:tabs>
          <w:tab w:val="clear" w:pos="567"/>
        </w:tabs>
        <w:spacing w:line="240" w:lineRule="auto"/>
        <w:rPr>
          <w:szCs w:val="22"/>
        </w:rPr>
      </w:pPr>
    </w:p>
    <w:p w14:paraId="59524B54" w14:textId="77777777" w:rsidR="00B84FD6" w:rsidRPr="00CB491F" w:rsidRDefault="00B84FD6" w:rsidP="0029074E">
      <w:pPr>
        <w:tabs>
          <w:tab w:val="clear" w:pos="567"/>
        </w:tabs>
        <w:spacing w:line="240" w:lineRule="auto"/>
        <w:rPr>
          <w:szCs w:val="22"/>
        </w:rPr>
      </w:pPr>
    </w:p>
    <w:p w14:paraId="4520B3B3" w14:textId="77777777" w:rsidR="00B84FD6" w:rsidRPr="00CB491F" w:rsidRDefault="00B84FD6" w:rsidP="0029074E">
      <w:pPr>
        <w:tabs>
          <w:tab w:val="clear" w:pos="567"/>
        </w:tabs>
        <w:spacing w:line="240" w:lineRule="auto"/>
        <w:rPr>
          <w:szCs w:val="22"/>
        </w:rPr>
      </w:pPr>
    </w:p>
    <w:p w14:paraId="68AF12F7" w14:textId="77777777" w:rsidR="004E722E" w:rsidRPr="00CB491F" w:rsidRDefault="004E722E" w:rsidP="0029074E">
      <w:pPr>
        <w:spacing w:line="240" w:lineRule="auto"/>
        <w:jc w:val="center"/>
      </w:pPr>
      <w:r w:rsidRPr="00CB491F">
        <w:rPr>
          <w:b/>
        </w:rPr>
        <w:t>PRÍLOHA I</w:t>
      </w:r>
    </w:p>
    <w:p w14:paraId="1F778A0A" w14:textId="77777777" w:rsidR="004E722E" w:rsidRPr="00CB491F" w:rsidRDefault="004E722E" w:rsidP="0029074E">
      <w:pPr>
        <w:spacing w:line="240" w:lineRule="auto"/>
        <w:jc w:val="center"/>
      </w:pPr>
    </w:p>
    <w:p w14:paraId="47F76239" w14:textId="77777777" w:rsidR="004E722E" w:rsidRPr="00CB491F" w:rsidRDefault="004E722E" w:rsidP="0029074E">
      <w:pPr>
        <w:spacing w:line="240" w:lineRule="auto"/>
        <w:jc w:val="center"/>
        <w:outlineLvl w:val="0"/>
      </w:pPr>
      <w:r w:rsidRPr="00CB491F">
        <w:rPr>
          <w:b/>
        </w:rPr>
        <w:t>SÚHRN CHARAKTERISTICKÝCH VLASTNOSTÍ LIEKU</w:t>
      </w:r>
    </w:p>
    <w:p w14:paraId="2FBE98A2" w14:textId="77777777" w:rsidR="004E722E" w:rsidRPr="00CB491F" w:rsidRDefault="00914C40" w:rsidP="0029074E">
      <w:pPr>
        <w:keepNext/>
        <w:suppressAutoHyphens/>
        <w:spacing w:line="240" w:lineRule="auto"/>
        <w:rPr>
          <w:szCs w:val="22"/>
        </w:rPr>
      </w:pPr>
      <w:r w:rsidRPr="00CB491F">
        <w:rPr>
          <w:color w:val="008000"/>
          <w:szCs w:val="22"/>
        </w:rPr>
        <w:br w:type="page"/>
      </w:r>
      <w:r w:rsidRPr="00CB491F">
        <w:rPr>
          <w:b/>
          <w:szCs w:val="22"/>
        </w:rPr>
        <w:lastRenderedPageBreak/>
        <w:t>1.</w:t>
      </w:r>
      <w:r w:rsidRPr="00CB491F">
        <w:rPr>
          <w:b/>
          <w:szCs w:val="22"/>
        </w:rPr>
        <w:tab/>
      </w:r>
      <w:r w:rsidR="004E722E" w:rsidRPr="00CB491F">
        <w:rPr>
          <w:b/>
          <w:szCs w:val="22"/>
        </w:rPr>
        <w:t>NÁZOV LIEKU</w:t>
      </w:r>
    </w:p>
    <w:p w14:paraId="26B59673" w14:textId="77777777" w:rsidR="00B84FD6" w:rsidRPr="00CB491F" w:rsidRDefault="00B84FD6" w:rsidP="0029074E">
      <w:pPr>
        <w:tabs>
          <w:tab w:val="clear" w:pos="567"/>
        </w:tabs>
        <w:spacing w:line="240" w:lineRule="auto"/>
        <w:rPr>
          <w:iCs/>
          <w:szCs w:val="22"/>
        </w:rPr>
      </w:pPr>
    </w:p>
    <w:p w14:paraId="48EB984E" w14:textId="1A3CBD71" w:rsidR="00B84FD6" w:rsidRPr="00CB491F" w:rsidRDefault="00914C40" w:rsidP="0029074E">
      <w:pPr>
        <w:tabs>
          <w:tab w:val="clear" w:pos="567"/>
        </w:tabs>
        <w:spacing w:line="240" w:lineRule="auto"/>
        <w:rPr>
          <w:szCs w:val="22"/>
        </w:rPr>
      </w:pPr>
      <w:r w:rsidRPr="00CB491F">
        <w:rPr>
          <w:szCs w:val="22"/>
        </w:rPr>
        <w:t>Enerzair Breezhaler 114 </w:t>
      </w:r>
      <w:r w:rsidR="004E722E" w:rsidRPr="00CB491F">
        <w:rPr>
          <w:szCs w:val="22"/>
        </w:rPr>
        <w:t>mikrogramov</w:t>
      </w:r>
      <w:r w:rsidRPr="00CB491F">
        <w:rPr>
          <w:szCs w:val="22"/>
        </w:rPr>
        <w:t>/46 </w:t>
      </w:r>
      <w:r w:rsidR="004E722E" w:rsidRPr="00CB491F">
        <w:rPr>
          <w:szCs w:val="22"/>
        </w:rPr>
        <w:t>mikrogramov</w:t>
      </w:r>
      <w:r w:rsidRPr="00CB491F">
        <w:rPr>
          <w:szCs w:val="22"/>
        </w:rPr>
        <w:t>/136 </w:t>
      </w:r>
      <w:r w:rsidR="004E722E" w:rsidRPr="00CB491F">
        <w:rPr>
          <w:szCs w:val="22"/>
        </w:rPr>
        <w:t>mikrogramov</w:t>
      </w:r>
      <w:r w:rsidRPr="00CB491F">
        <w:rPr>
          <w:szCs w:val="22"/>
        </w:rPr>
        <w:t xml:space="preserve"> </w:t>
      </w:r>
      <w:r w:rsidR="004E722E" w:rsidRPr="00CB491F">
        <w:rPr>
          <w:szCs w:val="22"/>
        </w:rPr>
        <w:t>inhalačný prášok</w:t>
      </w:r>
      <w:r w:rsidR="00F670EE">
        <w:rPr>
          <w:szCs w:val="22"/>
        </w:rPr>
        <w:t xml:space="preserve"> v </w:t>
      </w:r>
      <w:r w:rsidR="004E722E" w:rsidRPr="00CB491F">
        <w:rPr>
          <w:szCs w:val="22"/>
        </w:rPr>
        <w:t>tvrdých kapsulách</w:t>
      </w:r>
    </w:p>
    <w:p w14:paraId="113EC759" w14:textId="77777777" w:rsidR="00956E4F" w:rsidRPr="00CB491F" w:rsidRDefault="00956E4F" w:rsidP="0029074E">
      <w:pPr>
        <w:tabs>
          <w:tab w:val="clear" w:pos="567"/>
        </w:tabs>
        <w:spacing w:line="240" w:lineRule="auto"/>
        <w:rPr>
          <w:iCs/>
          <w:szCs w:val="22"/>
        </w:rPr>
      </w:pPr>
    </w:p>
    <w:p w14:paraId="30726119" w14:textId="77777777" w:rsidR="00B84FD6" w:rsidRPr="00CB491F" w:rsidRDefault="00B84FD6" w:rsidP="0029074E">
      <w:pPr>
        <w:tabs>
          <w:tab w:val="clear" w:pos="567"/>
        </w:tabs>
        <w:spacing w:line="240" w:lineRule="auto"/>
        <w:rPr>
          <w:iCs/>
          <w:szCs w:val="22"/>
        </w:rPr>
      </w:pPr>
    </w:p>
    <w:p w14:paraId="339EF46B" w14:textId="77777777" w:rsidR="004E722E" w:rsidRPr="00CB491F" w:rsidRDefault="00914C40" w:rsidP="0029074E">
      <w:pPr>
        <w:keepNext/>
        <w:suppressAutoHyphens/>
        <w:spacing w:line="240" w:lineRule="auto"/>
        <w:rPr>
          <w:szCs w:val="22"/>
        </w:rPr>
      </w:pPr>
      <w:r w:rsidRPr="00CB491F">
        <w:rPr>
          <w:b/>
          <w:szCs w:val="22"/>
        </w:rPr>
        <w:t>2.</w:t>
      </w:r>
      <w:r w:rsidRPr="00CB491F">
        <w:rPr>
          <w:b/>
          <w:szCs w:val="22"/>
        </w:rPr>
        <w:tab/>
      </w:r>
      <w:r w:rsidR="004E722E" w:rsidRPr="00CB491F">
        <w:rPr>
          <w:b/>
          <w:szCs w:val="22"/>
        </w:rPr>
        <w:t>KVALITATÍVNE A KVANTITATÍVNE ZLOŽENIE</w:t>
      </w:r>
    </w:p>
    <w:p w14:paraId="3EC2CC78" w14:textId="77777777" w:rsidR="00B84FD6" w:rsidRPr="00CB491F" w:rsidRDefault="00B84FD6" w:rsidP="0029074E">
      <w:pPr>
        <w:keepNext/>
        <w:tabs>
          <w:tab w:val="clear" w:pos="567"/>
        </w:tabs>
        <w:spacing w:line="240" w:lineRule="auto"/>
        <w:rPr>
          <w:iCs/>
          <w:szCs w:val="22"/>
        </w:rPr>
      </w:pPr>
    </w:p>
    <w:p w14:paraId="46DE9A4D" w14:textId="03780912" w:rsidR="00B84FD6" w:rsidRPr="00CB491F" w:rsidRDefault="004E722E" w:rsidP="0029074E">
      <w:pPr>
        <w:tabs>
          <w:tab w:val="clear" w:pos="567"/>
        </w:tabs>
        <w:spacing w:line="240" w:lineRule="auto"/>
        <w:rPr>
          <w:iCs/>
          <w:szCs w:val="22"/>
        </w:rPr>
      </w:pPr>
      <w:r w:rsidRPr="00CB491F">
        <w:rPr>
          <w:iCs/>
          <w:szCs w:val="22"/>
        </w:rPr>
        <w:t xml:space="preserve">Každá kapsula obsahuje </w:t>
      </w:r>
      <w:r w:rsidR="00914C40" w:rsidRPr="00CB491F">
        <w:rPr>
          <w:iCs/>
          <w:szCs w:val="22"/>
        </w:rPr>
        <w:t>150 </w:t>
      </w:r>
      <w:r w:rsidRPr="00CB491F">
        <w:rPr>
          <w:iCs/>
          <w:szCs w:val="22"/>
        </w:rPr>
        <w:t>μg</w:t>
      </w:r>
      <w:r w:rsidR="00914C40" w:rsidRPr="00CB491F">
        <w:rPr>
          <w:iCs/>
          <w:szCs w:val="22"/>
        </w:rPr>
        <w:t xml:space="preserve"> </w:t>
      </w:r>
      <w:r w:rsidRPr="00CB491F">
        <w:rPr>
          <w:iCs/>
          <w:szCs w:val="22"/>
        </w:rPr>
        <w:t>indakaterolu (ako acetát)</w:t>
      </w:r>
      <w:r w:rsidR="00914C40" w:rsidRPr="00CB491F">
        <w:rPr>
          <w:iCs/>
          <w:szCs w:val="22"/>
        </w:rPr>
        <w:t>, 6</w:t>
      </w:r>
      <w:r w:rsidR="00B33A76" w:rsidRPr="00CB491F">
        <w:rPr>
          <w:iCs/>
          <w:szCs w:val="22"/>
        </w:rPr>
        <w:t>3</w:t>
      </w:r>
      <w:r w:rsidR="00914C40" w:rsidRPr="00CB491F">
        <w:rPr>
          <w:iCs/>
          <w:szCs w:val="22"/>
        </w:rPr>
        <w:t> </w:t>
      </w:r>
      <w:r w:rsidRPr="00CB491F">
        <w:rPr>
          <w:iCs/>
          <w:szCs w:val="22"/>
        </w:rPr>
        <w:t>μg</w:t>
      </w:r>
      <w:r w:rsidR="00914C40" w:rsidRPr="00CB491F">
        <w:rPr>
          <w:iCs/>
          <w:szCs w:val="22"/>
        </w:rPr>
        <w:t xml:space="preserve"> </w:t>
      </w:r>
      <w:r w:rsidRPr="00AA5491">
        <w:rPr>
          <w:iCs/>
          <w:szCs w:val="22"/>
        </w:rPr>
        <w:t>glykopyrónium</w:t>
      </w:r>
      <w:r w:rsidR="008310C7" w:rsidRPr="00AA5491">
        <w:rPr>
          <w:iCs/>
          <w:szCs w:val="22"/>
        </w:rPr>
        <w:t>-</w:t>
      </w:r>
      <w:r w:rsidRPr="00AA5491">
        <w:rPr>
          <w:iCs/>
          <w:szCs w:val="22"/>
        </w:rPr>
        <w:t>bromidu</w:t>
      </w:r>
      <w:r w:rsidR="00DB5241" w:rsidRPr="00AA5491">
        <w:rPr>
          <w:iCs/>
          <w:szCs w:val="22"/>
        </w:rPr>
        <w:t>,</w:t>
      </w:r>
      <w:r w:rsidRPr="00AA5491">
        <w:rPr>
          <w:iCs/>
          <w:szCs w:val="22"/>
        </w:rPr>
        <w:t xml:space="preserve"> </w:t>
      </w:r>
      <w:r w:rsidR="00DB5241" w:rsidRPr="00AA5491">
        <w:rPr>
          <w:szCs w:val="22"/>
        </w:rPr>
        <w:t>čo zodpovedá</w:t>
      </w:r>
      <w:r w:rsidR="00DB5241" w:rsidRPr="00AA5491">
        <w:rPr>
          <w:iCs/>
          <w:szCs w:val="22"/>
        </w:rPr>
        <w:t xml:space="preserve"> </w:t>
      </w:r>
      <w:r w:rsidR="00914C40" w:rsidRPr="00AA5491">
        <w:rPr>
          <w:iCs/>
          <w:szCs w:val="22"/>
        </w:rPr>
        <w:t>50 </w:t>
      </w:r>
      <w:r w:rsidRPr="00AA5491">
        <w:rPr>
          <w:iCs/>
          <w:szCs w:val="22"/>
        </w:rPr>
        <w:t>μg</w:t>
      </w:r>
      <w:r w:rsidR="00914C40" w:rsidRPr="00AA5491">
        <w:rPr>
          <w:iCs/>
          <w:szCs w:val="22"/>
        </w:rPr>
        <w:t xml:space="preserve"> </w:t>
      </w:r>
      <w:r w:rsidR="00DB5241" w:rsidRPr="00AA5491">
        <w:rPr>
          <w:iCs/>
          <w:szCs w:val="22"/>
        </w:rPr>
        <w:t>glykopyrónia, a</w:t>
      </w:r>
      <w:r w:rsidR="00914C40" w:rsidRPr="00AA5491">
        <w:rPr>
          <w:iCs/>
          <w:szCs w:val="22"/>
        </w:rPr>
        <w:t xml:space="preserve"> 160 </w:t>
      </w:r>
      <w:r w:rsidRPr="00AA5491">
        <w:rPr>
          <w:iCs/>
          <w:szCs w:val="22"/>
        </w:rPr>
        <w:t>μg</w:t>
      </w:r>
      <w:r w:rsidR="00914C40" w:rsidRPr="00AA5491">
        <w:rPr>
          <w:szCs w:val="22"/>
        </w:rPr>
        <w:t xml:space="preserve"> </w:t>
      </w:r>
      <w:r w:rsidRPr="00AA5491">
        <w:rPr>
          <w:iCs/>
          <w:szCs w:val="22"/>
        </w:rPr>
        <w:t>mometazón</w:t>
      </w:r>
      <w:r w:rsidR="00CB4898" w:rsidRPr="00AA5491">
        <w:rPr>
          <w:iCs/>
          <w:szCs w:val="22"/>
        </w:rPr>
        <w:t>-</w:t>
      </w:r>
      <w:r w:rsidRPr="00AA5491">
        <w:rPr>
          <w:iCs/>
          <w:szCs w:val="22"/>
        </w:rPr>
        <w:t>furoátu.</w:t>
      </w:r>
    </w:p>
    <w:p w14:paraId="64D2549C" w14:textId="77777777" w:rsidR="00B84FD6" w:rsidRPr="00CB491F" w:rsidRDefault="00B84FD6" w:rsidP="0029074E">
      <w:pPr>
        <w:tabs>
          <w:tab w:val="clear" w:pos="567"/>
        </w:tabs>
        <w:spacing w:line="240" w:lineRule="auto"/>
        <w:rPr>
          <w:iCs/>
          <w:szCs w:val="22"/>
        </w:rPr>
      </w:pPr>
    </w:p>
    <w:p w14:paraId="7404E04D" w14:textId="2A36E1A0" w:rsidR="00B84FD6" w:rsidRPr="00CB491F" w:rsidRDefault="004E722E" w:rsidP="0029074E">
      <w:pPr>
        <w:tabs>
          <w:tab w:val="clear" w:pos="567"/>
        </w:tabs>
        <w:spacing w:line="240" w:lineRule="auto"/>
        <w:rPr>
          <w:iCs/>
          <w:szCs w:val="22"/>
        </w:rPr>
      </w:pPr>
      <w:r w:rsidRPr="00CB491F">
        <w:rPr>
          <w:szCs w:val="22"/>
        </w:rPr>
        <w:t xml:space="preserve">Každá podaná dávka (dávka, ktorá opustí náustok inhalátora) obsahuje </w:t>
      </w:r>
      <w:r w:rsidR="00914C40" w:rsidRPr="00CB491F">
        <w:rPr>
          <w:iCs/>
          <w:szCs w:val="22"/>
        </w:rPr>
        <w:t>114 </w:t>
      </w:r>
      <w:r w:rsidRPr="00CB491F">
        <w:rPr>
          <w:iCs/>
          <w:szCs w:val="22"/>
        </w:rPr>
        <w:t>μg</w:t>
      </w:r>
      <w:r w:rsidR="00914C40" w:rsidRPr="00CB491F">
        <w:rPr>
          <w:iCs/>
          <w:szCs w:val="22"/>
        </w:rPr>
        <w:t xml:space="preserve"> </w:t>
      </w:r>
      <w:r w:rsidR="00DB5241" w:rsidRPr="00CB491F">
        <w:rPr>
          <w:iCs/>
          <w:szCs w:val="22"/>
        </w:rPr>
        <w:t xml:space="preserve">indakaterolu (ako </w:t>
      </w:r>
      <w:r w:rsidR="00DB5241" w:rsidRPr="00A920B5">
        <w:rPr>
          <w:iCs/>
          <w:szCs w:val="22"/>
        </w:rPr>
        <w:t xml:space="preserve">acetát), </w:t>
      </w:r>
      <w:r w:rsidR="00914C40" w:rsidRPr="00A920B5">
        <w:rPr>
          <w:iCs/>
          <w:szCs w:val="22"/>
        </w:rPr>
        <w:t>58 </w:t>
      </w:r>
      <w:r w:rsidRPr="00A920B5">
        <w:rPr>
          <w:iCs/>
          <w:szCs w:val="22"/>
        </w:rPr>
        <w:t>μg</w:t>
      </w:r>
      <w:r w:rsidR="00914C40" w:rsidRPr="00A920B5">
        <w:rPr>
          <w:iCs/>
          <w:szCs w:val="22"/>
        </w:rPr>
        <w:t xml:space="preserve"> </w:t>
      </w:r>
      <w:r w:rsidRPr="00A920B5">
        <w:rPr>
          <w:iCs/>
          <w:szCs w:val="22"/>
        </w:rPr>
        <w:t>glykopyrónium</w:t>
      </w:r>
      <w:r w:rsidR="00576FF5" w:rsidRPr="00A920B5">
        <w:rPr>
          <w:iCs/>
          <w:szCs w:val="22"/>
        </w:rPr>
        <w:t>-</w:t>
      </w:r>
      <w:r w:rsidRPr="00A920B5">
        <w:rPr>
          <w:iCs/>
          <w:szCs w:val="22"/>
        </w:rPr>
        <w:t>bromidu</w:t>
      </w:r>
      <w:r w:rsidR="00DB5241" w:rsidRPr="00A920B5">
        <w:rPr>
          <w:iCs/>
          <w:szCs w:val="22"/>
        </w:rPr>
        <w:t xml:space="preserve">, </w:t>
      </w:r>
      <w:r w:rsidR="00DB5241" w:rsidRPr="00A920B5">
        <w:rPr>
          <w:szCs w:val="22"/>
        </w:rPr>
        <w:t>čo zodpovedá</w:t>
      </w:r>
      <w:r w:rsidR="00914C40" w:rsidRPr="00A920B5">
        <w:rPr>
          <w:iCs/>
          <w:szCs w:val="22"/>
        </w:rPr>
        <w:t xml:space="preserve"> 46 </w:t>
      </w:r>
      <w:r w:rsidRPr="00A920B5">
        <w:rPr>
          <w:iCs/>
          <w:szCs w:val="22"/>
        </w:rPr>
        <w:t>μg</w:t>
      </w:r>
      <w:r w:rsidR="00914C40" w:rsidRPr="00A920B5">
        <w:rPr>
          <w:iCs/>
          <w:szCs w:val="22"/>
        </w:rPr>
        <w:t xml:space="preserve"> </w:t>
      </w:r>
      <w:r w:rsidR="00DB5241" w:rsidRPr="00A920B5">
        <w:rPr>
          <w:iCs/>
          <w:szCs w:val="22"/>
        </w:rPr>
        <w:t xml:space="preserve">glykopyrónia, </w:t>
      </w:r>
      <w:r w:rsidR="00914C40" w:rsidRPr="00A920B5">
        <w:rPr>
          <w:iCs/>
          <w:szCs w:val="22"/>
        </w:rPr>
        <w:t>a 136 </w:t>
      </w:r>
      <w:r w:rsidRPr="00A920B5">
        <w:rPr>
          <w:iCs/>
          <w:szCs w:val="22"/>
        </w:rPr>
        <w:t>μg</w:t>
      </w:r>
      <w:r w:rsidR="00914C40" w:rsidRPr="00A920B5">
        <w:rPr>
          <w:iCs/>
          <w:szCs w:val="22"/>
        </w:rPr>
        <w:t xml:space="preserve"> </w:t>
      </w:r>
      <w:r w:rsidR="00DB5241" w:rsidRPr="00A920B5">
        <w:rPr>
          <w:iCs/>
          <w:szCs w:val="22"/>
        </w:rPr>
        <w:t>mometazón</w:t>
      </w:r>
      <w:r w:rsidR="00576FF5" w:rsidRPr="00A920B5">
        <w:rPr>
          <w:iCs/>
          <w:szCs w:val="22"/>
        </w:rPr>
        <w:t>-</w:t>
      </w:r>
      <w:r w:rsidR="00DB5241" w:rsidRPr="00CB491F">
        <w:rPr>
          <w:iCs/>
          <w:szCs w:val="22"/>
        </w:rPr>
        <w:t>furoátu.</w:t>
      </w:r>
    </w:p>
    <w:p w14:paraId="7A1DDEEF" w14:textId="77777777" w:rsidR="00B84FD6" w:rsidRPr="00CB491F" w:rsidRDefault="00B84FD6" w:rsidP="0029074E">
      <w:pPr>
        <w:tabs>
          <w:tab w:val="clear" w:pos="567"/>
        </w:tabs>
        <w:spacing w:line="240" w:lineRule="auto"/>
        <w:rPr>
          <w:iCs/>
          <w:szCs w:val="22"/>
        </w:rPr>
      </w:pPr>
    </w:p>
    <w:p w14:paraId="5E69DE44" w14:textId="4FD68C50" w:rsidR="00DB5241" w:rsidRPr="00AB4AE2" w:rsidRDefault="00DB5241" w:rsidP="0029074E">
      <w:pPr>
        <w:keepNext/>
        <w:tabs>
          <w:tab w:val="clear" w:pos="567"/>
        </w:tabs>
        <w:spacing w:line="240" w:lineRule="auto"/>
        <w:rPr>
          <w:szCs w:val="22"/>
        </w:rPr>
      </w:pPr>
      <w:r w:rsidRPr="00CB491F">
        <w:rPr>
          <w:szCs w:val="22"/>
          <w:u w:val="single"/>
        </w:rPr>
        <w:t>Pomocná látka</w:t>
      </w:r>
      <w:r w:rsidR="00F670EE">
        <w:rPr>
          <w:szCs w:val="22"/>
          <w:u w:val="single"/>
        </w:rPr>
        <w:t xml:space="preserve"> so </w:t>
      </w:r>
      <w:r w:rsidRPr="00CB491F">
        <w:rPr>
          <w:szCs w:val="22"/>
          <w:u w:val="single"/>
        </w:rPr>
        <w:t>známym účinkom</w:t>
      </w:r>
    </w:p>
    <w:p w14:paraId="1E80B39E" w14:textId="77777777" w:rsidR="00DB5241" w:rsidRPr="00CB491F" w:rsidRDefault="00DB5241" w:rsidP="0029074E">
      <w:pPr>
        <w:keepNext/>
        <w:tabs>
          <w:tab w:val="clear" w:pos="567"/>
        </w:tabs>
        <w:spacing w:line="240" w:lineRule="auto"/>
        <w:rPr>
          <w:szCs w:val="22"/>
        </w:rPr>
      </w:pPr>
    </w:p>
    <w:p w14:paraId="4A7770DE" w14:textId="645553C0" w:rsidR="00DB5241" w:rsidRPr="00CB491F" w:rsidRDefault="00DB5241" w:rsidP="0029074E">
      <w:pPr>
        <w:tabs>
          <w:tab w:val="clear" w:pos="567"/>
        </w:tabs>
        <w:spacing w:line="240" w:lineRule="auto"/>
        <w:rPr>
          <w:szCs w:val="22"/>
        </w:rPr>
      </w:pPr>
      <w:r w:rsidRPr="00CB491F">
        <w:rPr>
          <w:bCs/>
          <w:szCs w:val="22"/>
        </w:rPr>
        <w:t xml:space="preserve">Každá kapsula obsahuje </w:t>
      </w:r>
      <w:r w:rsidRPr="00CB491F">
        <w:rPr>
          <w:szCs w:val="22"/>
        </w:rPr>
        <w:t>25 mg laktózy</w:t>
      </w:r>
      <w:r w:rsidR="008E640F">
        <w:rPr>
          <w:szCs w:val="22"/>
        </w:rPr>
        <w:t xml:space="preserve"> (ako </w:t>
      </w:r>
      <w:r w:rsidR="008E640F" w:rsidRPr="00AA5491">
        <w:rPr>
          <w:szCs w:val="22"/>
        </w:rPr>
        <w:t>monohydrát)</w:t>
      </w:r>
      <w:r w:rsidRPr="00AA5491">
        <w:rPr>
          <w:szCs w:val="22"/>
        </w:rPr>
        <w:t>.</w:t>
      </w:r>
    </w:p>
    <w:p w14:paraId="6331BE87" w14:textId="77777777" w:rsidR="00DB5241" w:rsidRPr="00CB491F" w:rsidRDefault="00DB5241" w:rsidP="0029074E">
      <w:pPr>
        <w:tabs>
          <w:tab w:val="clear" w:pos="567"/>
        </w:tabs>
        <w:spacing w:line="240" w:lineRule="auto"/>
        <w:rPr>
          <w:szCs w:val="22"/>
        </w:rPr>
      </w:pPr>
    </w:p>
    <w:p w14:paraId="06671EA2" w14:textId="7E0030D9" w:rsidR="00DB5241" w:rsidRPr="00CB491F" w:rsidRDefault="00DB5241" w:rsidP="0029074E">
      <w:pPr>
        <w:tabs>
          <w:tab w:val="clear" w:pos="567"/>
        </w:tabs>
        <w:spacing w:line="240" w:lineRule="auto"/>
        <w:rPr>
          <w:szCs w:val="22"/>
        </w:rPr>
      </w:pPr>
      <w:r w:rsidRPr="00CB491F">
        <w:rPr>
          <w:szCs w:val="22"/>
        </w:rPr>
        <w:t>Úplný zoznam pomocných látok, pozri časť 6.1.</w:t>
      </w:r>
    </w:p>
    <w:p w14:paraId="1D42F9E6" w14:textId="77777777" w:rsidR="00B84FD6" w:rsidRPr="00CB491F" w:rsidRDefault="00B84FD6" w:rsidP="0029074E">
      <w:pPr>
        <w:tabs>
          <w:tab w:val="clear" w:pos="567"/>
        </w:tabs>
        <w:spacing w:line="240" w:lineRule="auto"/>
        <w:rPr>
          <w:szCs w:val="22"/>
        </w:rPr>
      </w:pPr>
    </w:p>
    <w:p w14:paraId="2D79B66F" w14:textId="77777777" w:rsidR="00956E4F" w:rsidRPr="00CB491F" w:rsidRDefault="00956E4F" w:rsidP="0029074E">
      <w:pPr>
        <w:tabs>
          <w:tab w:val="clear" w:pos="567"/>
        </w:tabs>
        <w:spacing w:line="240" w:lineRule="auto"/>
        <w:rPr>
          <w:szCs w:val="22"/>
        </w:rPr>
      </w:pPr>
    </w:p>
    <w:p w14:paraId="07C0A3D3" w14:textId="2AE410F4" w:rsidR="00DB5241" w:rsidRPr="00DD554A" w:rsidRDefault="00DD554A" w:rsidP="0029074E">
      <w:pPr>
        <w:keepNext/>
        <w:suppressAutoHyphens/>
        <w:rPr>
          <w:caps/>
          <w:szCs w:val="22"/>
        </w:rPr>
      </w:pPr>
      <w:r>
        <w:rPr>
          <w:b/>
          <w:szCs w:val="22"/>
        </w:rPr>
        <w:t>3.</w:t>
      </w:r>
      <w:r>
        <w:rPr>
          <w:b/>
          <w:szCs w:val="22"/>
        </w:rPr>
        <w:tab/>
      </w:r>
      <w:r w:rsidR="00DB5241" w:rsidRPr="007E18FB">
        <w:rPr>
          <w:b/>
          <w:szCs w:val="22"/>
        </w:rPr>
        <w:t>LIEKOVÁ FORMA</w:t>
      </w:r>
    </w:p>
    <w:p w14:paraId="04598682" w14:textId="77777777" w:rsidR="00DB5241" w:rsidRPr="00CB491F" w:rsidRDefault="00DB5241" w:rsidP="0029074E">
      <w:pPr>
        <w:keepNext/>
        <w:tabs>
          <w:tab w:val="clear" w:pos="567"/>
        </w:tabs>
        <w:spacing w:line="240" w:lineRule="auto"/>
        <w:rPr>
          <w:szCs w:val="22"/>
        </w:rPr>
      </w:pPr>
    </w:p>
    <w:p w14:paraId="7989ED2F" w14:textId="387AD43A" w:rsidR="00DB5241" w:rsidRPr="00CB491F" w:rsidRDefault="00DB5241" w:rsidP="0029074E">
      <w:pPr>
        <w:tabs>
          <w:tab w:val="clear" w:pos="567"/>
        </w:tabs>
        <w:spacing w:line="240" w:lineRule="auto"/>
        <w:rPr>
          <w:szCs w:val="22"/>
        </w:rPr>
      </w:pPr>
      <w:r w:rsidRPr="005773BC">
        <w:rPr>
          <w:szCs w:val="22"/>
        </w:rPr>
        <w:t>Inhalačný</w:t>
      </w:r>
      <w:r w:rsidRPr="00CB491F">
        <w:rPr>
          <w:szCs w:val="22"/>
        </w:rPr>
        <w:t xml:space="preserve"> prášok</w:t>
      </w:r>
      <w:r w:rsidR="00F670EE">
        <w:rPr>
          <w:szCs w:val="22"/>
        </w:rPr>
        <w:t xml:space="preserve"> v </w:t>
      </w:r>
      <w:r w:rsidRPr="00CB491F">
        <w:rPr>
          <w:szCs w:val="22"/>
        </w:rPr>
        <w:t>tvrdej kapsule (inhalačný prášok)</w:t>
      </w:r>
    </w:p>
    <w:p w14:paraId="32DEB88F" w14:textId="77777777" w:rsidR="00B84FD6" w:rsidRPr="00CB491F" w:rsidRDefault="00B84FD6" w:rsidP="0029074E">
      <w:pPr>
        <w:tabs>
          <w:tab w:val="clear" w:pos="567"/>
        </w:tabs>
        <w:spacing w:line="240" w:lineRule="auto"/>
        <w:rPr>
          <w:szCs w:val="22"/>
        </w:rPr>
      </w:pPr>
    </w:p>
    <w:p w14:paraId="2E2BEAD4" w14:textId="56903C88" w:rsidR="00DB5241" w:rsidRPr="00CB491F" w:rsidRDefault="00DB5241" w:rsidP="0029074E">
      <w:pPr>
        <w:tabs>
          <w:tab w:val="clear" w:pos="567"/>
        </w:tabs>
        <w:spacing w:line="240" w:lineRule="auto"/>
        <w:rPr>
          <w:szCs w:val="22"/>
        </w:rPr>
      </w:pPr>
      <w:r w:rsidRPr="00CB491F">
        <w:rPr>
          <w:bCs/>
          <w:szCs w:val="22"/>
        </w:rPr>
        <w:t>Kapsul</w:t>
      </w:r>
      <w:r w:rsidR="008E640F">
        <w:rPr>
          <w:bCs/>
          <w:szCs w:val="22"/>
        </w:rPr>
        <w:t>a</w:t>
      </w:r>
      <w:r w:rsidR="00F670EE">
        <w:rPr>
          <w:bCs/>
          <w:szCs w:val="22"/>
        </w:rPr>
        <w:t xml:space="preserve"> so </w:t>
      </w:r>
      <w:r w:rsidRPr="00CB491F">
        <w:rPr>
          <w:bCs/>
          <w:szCs w:val="22"/>
        </w:rPr>
        <w:t>zeleným priehľadným viečkom a bezfarebným priehľadným telom obsahujúc</w:t>
      </w:r>
      <w:r w:rsidR="008E640F">
        <w:rPr>
          <w:bCs/>
          <w:szCs w:val="22"/>
        </w:rPr>
        <w:t>a</w:t>
      </w:r>
      <w:r w:rsidRPr="00CB491F">
        <w:rPr>
          <w:bCs/>
          <w:szCs w:val="22"/>
        </w:rPr>
        <w:t xml:space="preserve"> biely prášok,</w:t>
      </w:r>
      <w:r w:rsidR="00F670EE">
        <w:rPr>
          <w:bCs/>
          <w:szCs w:val="22"/>
        </w:rPr>
        <w:t xml:space="preserve"> s </w:t>
      </w:r>
      <w:r w:rsidRPr="00CB491F">
        <w:rPr>
          <w:szCs w:val="22"/>
        </w:rPr>
        <w:t>kódom prípravku „</w:t>
      </w:r>
      <w:r w:rsidRPr="00CB491F">
        <w:rPr>
          <w:bCs/>
          <w:szCs w:val="22"/>
        </w:rPr>
        <w:t>IGM150</w:t>
      </w:r>
      <w:r w:rsidRPr="00CB491F">
        <w:rPr>
          <w:szCs w:val="22"/>
        </w:rPr>
        <w:noBreakHyphen/>
      </w:r>
      <w:r w:rsidRPr="00CB491F">
        <w:rPr>
          <w:bCs/>
          <w:szCs w:val="22"/>
        </w:rPr>
        <w:t>50</w:t>
      </w:r>
      <w:r w:rsidRPr="00CB491F">
        <w:rPr>
          <w:szCs w:val="22"/>
        </w:rPr>
        <w:noBreakHyphen/>
        <w:t>160“ vytlačeným čiernou farbou nad dvomi čiernymi prúžkami</w:t>
      </w:r>
      <w:r w:rsidR="00F670EE">
        <w:rPr>
          <w:szCs w:val="22"/>
        </w:rPr>
        <w:t xml:space="preserve"> na </w:t>
      </w:r>
      <w:r w:rsidRPr="00CB491F">
        <w:rPr>
          <w:szCs w:val="22"/>
        </w:rPr>
        <w:t>tele kapsuly a</w:t>
      </w:r>
      <w:r w:rsidR="00F670EE">
        <w:rPr>
          <w:szCs w:val="22"/>
        </w:rPr>
        <w:t xml:space="preserve"> s </w:t>
      </w:r>
      <w:r w:rsidRPr="00CB491F">
        <w:rPr>
          <w:szCs w:val="22"/>
        </w:rPr>
        <w:t xml:space="preserve">logom prípravku </w:t>
      </w:r>
      <w:r w:rsidRPr="001F65A9">
        <w:rPr>
          <w:szCs w:val="22"/>
        </w:rPr>
        <w:t xml:space="preserve">vytlačeným čiernou farbou </w:t>
      </w:r>
      <w:r w:rsidR="001F65A9">
        <w:rPr>
          <w:szCs w:val="22"/>
        </w:rPr>
        <w:t>a olemovaným</w:t>
      </w:r>
      <w:r w:rsidRPr="001F65A9">
        <w:rPr>
          <w:szCs w:val="22"/>
        </w:rPr>
        <w:t xml:space="preserve"> čiernym prúžk</w:t>
      </w:r>
      <w:r w:rsidR="001F65A9">
        <w:rPr>
          <w:szCs w:val="22"/>
        </w:rPr>
        <w:t>om</w:t>
      </w:r>
      <w:r w:rsidR="00F670EE" w:rsidRPr="001F65A9">
        <w:rPr>
          <w:szCs w:val="22"/>
        </w:rPr>
        <w:t xml:space="preserve"> na </w:t>
      </w:r>
      <w:r w:rsidRPr="001F65A9">
        <w:rPr>
          <w:szCs w:val="22"/>
        </w:rPr>
        <w:t>viečku kapsuly.</w:t>
      </w:r>
    </w:p>
    <w:p w14:paraId="7DB33A15" w14:textId="77777777" w:rsidR="00DB5241" w:rsidRPr="00CB491F" w:rsidRDefault="00DB5241" w:rsidP="0029074E">
      <w:pPr>
        <w:tabs>
          <w:tab w:val="clear" w:pos="567"/>
        </w:tabs>
        <w:spacing w:line="240" w:lineRule="auto"/>
        <w:rPr>
          <w:szCs w:val="22"/>
        </w:rPr>
      </w:pPr>
    </w:p>
    <w:p w14:paraId="6A64D1F5" w14:textId="77777777" w:rsidR="00B84FD6" w:rsidRPr="00CB491F" w:rsidRDefault="00B84FD6" w:rsidP="0029074E">
      <w:pPr>
        <w:tabs>
          <w:tab w:val="clear" w:pos="567"/>
        </w:tabs>
        <w:spacing w:line="240" w:lineRule="auto"/>
        <w:rPr>
          <w:szCs w:val="22"/>
        </w:rPr>
      </w:pPr>
    </w:p>
    <w:p w14:paraId="242D1308" w14:textId="10DA26E1" w:rsidR="00DB5241" w:rsidRPr="00DD554A" w:rsidRDefault="00DD554A" w:rsidP="0029074E">
      <w:pPr>
        <w:keepNext/>
        <w:suppressAutoHyphens/>
        <w:rPr>
          <w:caps/>
          <w:szCs w:val="22"/>
        </w:rPr>
      </w:pPr>
      <w:r>
        <w:rPr>
          <w:b/>
          <w:szCs w:val="22"/>
        </w:rPr>
        <w:t>4.</w:t>
      </w:r>
      <w:r>
        <w:rPr>
          <w:b/>
          <w:szCs w:val="22"/>
        </w:rPr>
        <w:tab/>
      </w:r>
      <w:r w:rsidR="00DB5241" w:rsidRPr="007E18FB">
        <w:rPr>
          <w:b/>
          <w:szCs w:val="22"/>
        </w:rPr>
        <w:t>KLINICKÉ ÚDAJE</w:t>
      </w:r>
    </w:p>
    <w:p w14:paraId="703FEEF2" w14:textId="77777777" w:rsidR="00DB5241" w:rsidRPr="00CB491F" w:rsidRDefault="00DB5241" w:rsidP="0029074E">
      <w:pPr>
        <w:keepNext/>
        <w:spacing w:line="240" w:lineRule="auto"/>
        <w:rPr>
          <w:szCs w:val="22"/>
        </w:rPr>
      </w:pPr>
    </w:p>
    <w:p w14:paraId="5FBEC055" w14:textId="5EE79E46" w:rsidR="00DB5241" w:rsidRPr="00DD554A" w:rsidRDefault="00DD554A" w:rsidP="0029074E">
      <w:pPr>
        <w:keepNext/>
        <w:rPr>
          <w:szCs w:val="22"/>
        </w:rPr>
      </w:pPr>
      <w:r>
        <w:rPr>
          <w:b/>
          <w:szCs w:val="22"/>
        </w:rPr>
        <w:t>4.1</w:t>
      </w:r>
      <w:r>
        <w:rPr>
          <w:b/>
          <w:szCs w:val="22"/>
        </w:rPr>
        <w:tab/>
      </w:r>
      <w:r w:rsidR="00DB5241" w:rsidRPr="007E18FB">
        <w:rPr>
          <w:b/>
          <w:szCs w:val="22"/>
        </w:rPr>
        <w:t>Terapeutické indikácie</w:t>
      </w:r>
    </w:p>
    <w:p w14:paraId="24998EEC" w14:textId="77777777" w:rsidR="00B84FD6" w:rsidRPr="00CB491F" w:rsidRDefault="00B84FD6" w:rsidP="0029074E">
      <w:pPr>
        <w:keepNext/>
        <w:tabs>
          <w:tab w:val="clear" w:pos="567"/>
        </w:tabs>
        <w:spacing w:line="240" w:lineRule="auto"/>
        <w:rPr>
          <w:szCs w:val="22"/>
        </w:rPr>
      </w:pPr>
    </w:p>
    <w:p w14:paraId="4B925488" w14:textId="623352BA" w:rsidR="00A0723A" w:rsidRPr="00CB491F" w:rsidRDefault="00914C40" w:rsidP="0029074E">
      <w:pPr>
        <w:tabs>
          <w:tab w:val="clear" w:pos="567"/>
        </w:tabs>
        <w:spacing w:line="240" w:lineRule="auto"/>
        <w:rPr>
          <w:szCs w:val="22"/>
        </w:rPr>
      </w:pPr>
      <w:r w:rsidRPr="00CB491F">
        <w:rPr>
          <w:szCs w:val="22"/>
        </w:rPr>
        <w:t xml:space="preserve">Enerzair Breezhaler </w:t>
      </w:r>
      <w:r w:rsidR="00A0723A" w:rsidRPr="00CB491F">
        <w:rPr>
          <w:iCs/>
          <w:szCs w:val="22"/>
        </w:rPr>
        <w:t>je indikovaný</w:t>
      </w:r>
      <w:r w:rsidR="00A0723A" w:rsidRPr="00CB491F">
        <w:rPr>
          <w:szCs w:val="22"/>
        </w:rPr>
        <w:t xml:space="preserve"> ako udržiavacia liečba astmy dospelý</w:t>
      </w:r>
      <w:r w:rsidR="005663DB">
        <w:rPr>
          <w:szCs w:val="22"/>
        </w:rPr>
        <w:t>m</w:t>
      </w:r>
      <w:r w:rsidR="00A0723A" w:rsidRPr="00CB491F">
        <w:rPr>
          <w:szCs w:val="22"/>
        </w:rPr>
        <w:t xml:space="preserve"> </w:t>
      </w:r>
      <w:r w:rsidR="001773C2">
        <w:rPr>
          <w:szCs w:val="22"/>
        </w:rPr>
        <w:t xml:space="preserve">pacientom </w:t>
      </w:r>
      <w:r w:rsidR="00E7428B" w:rsidRPr="008850F0">
        <w:rPr>
          <w:szCs w:val="22"/>
        </w:rPr>
        <w:t xml:space="preserve">s ochorením nedostatočne </w:t>
      </w:r>
      <w:r w:rsidR="00E7428B">
        <w:rPr>
          <w:szCs w:val="22"/>
        </w:rPr>
        <w:t>kontrolova</w:t>
      </w:r>
      <w:r w:rsidR="00E7428B" w:rsidRPr="008850F0">
        <w:rPr>
          <w:szCs w:val="22"/>
        </w:rPr>
        <w:t xml:space="preserve">ným </w:t>
      </w:r>
      <w:r w:rsidR="00A0723A" w:rsidRPr="00CB491F">
        <w:rPr>
          <w:szCs w:val="22"/>
        </w:rPr>
        <w:t xml:space="preserve">udržiavacou liečbou kombináciou </w:t>
      </w:r>
      <w:r w:rsidR="001D0C56">
        <w:rPr>
          <w:szCs w:val="22"/>
        </w:rPr>
        <w:t xml:space="preserve">dlhodobo pôsobiaceho </w:t>
      </w:r>
      <w:r w:rsidR="00A0723A" w:rsidRPr="00CB491F">
        <w:rPr>
          <w:szCs w:val="22"/>
        </w:rPr>
        <w:t>beta</w:t>
      </w:r>
      <w:r w:rsidR="00A0723A" w:rsidRPr="00CB491F">
        <w:rPr>
          <w:szCs w:val="22"/>
          <w:vertAlign w:val="subscript"/>
        </w:rPr>
        <w:t>2</w:t>
      </w:r>
      <w:r w:rsidR="00A0723A" w:rsidRPr="00CB491F">
        <w:rPr>
          <w:szCs w:val="22"/>
        </w:rPr>
        <w:noBreakHyphen/>
        <w:t>agonistu</w:t>
      </w:r>
      <w:r w:rsidR="00F670EE">
        <w:rPr>
          <w:szCs w:val="22"/>
        </w:rPr>
        <w:t xml:space="preserve"> </w:t>
      </w:r>
      <w:r w:rsidR="00A0723A" w:rsidRPr="00CB491F">
        <w:rPr>
          <w:szCs w:val="22"/>
        </w:rPr>
        <w:t>a vysokou dávkou inhala</w:t>
      </w:r>
      <w:r w:rsidR="00472850">
        <w:rPr>
          <w:szCs w:val="22"/>
        </w:rPr>
        <w:t>č</w:t>
      </w:r>
      <w:r w:rsidR="00A0723A" w:rsidRPr="00CB491F">
        <w:rPr>
          <w:szCs w:val="22"/>
        </w:rPr>
        <w:t>ného kortikosteroidu</w:t>
      </w:r>
      <w:r w:rsidR="000C437A">
        <w:rPr>
          <w:szCs w:val="22"/>
        </w:rPr>
        <w:t>,</w:t>
      </w:r>
      <w:r w:rsidR="00F670EE">
        <w:rPr>
          <w:szCs w:val="22"/>
        </w:rPr>
        <w:t xml:space="preserve"> u </w:t>
      </w:r>
      <w:r w:rsidR="00A0723A" w:rsidRPr="00CB491F">
        <w:rPr>
          <w:szCs w:val="22"/>
        </w:rPr>
        <w:t>ktorých sa vyskytla jedna alebo viac exacerbácií astmy počas predchádzajúceho roka.</w:t>
      </w:r>
    </w:p>
    <w:p w14:paraId="6F0A9169" w14:textId="77777777" w:rsidR="00A0723A" w:rsidRPr="002A7625" w:rsidRDefault="00A0723A" w:rsidP="0029074E">
      <w:pPr>
        <w:pStyle w:val="Text"/>
        <w:spacing w:before="0"/>
        <w:jc w:val="left"/>
        <w:rPr>
          <w:szCs w:val="22"/>
          <w:lang w:val="sk-SK"/>
        </w:rPr>
      </w:pPr>
    </w:p>
    <w:p w14:paraId="0E793EF4" w14:textId="1DC2BFED" w:rsidR="00A0723A" w:rsidRPr="000A144E" w:rsidRDefault="000A144E" w:rsidP="0029074E">
      <w:pPr>
        <w:keepNext/>
        <w:rPr>
          <w:szCs w:val="22"/>
        </w:rPr>
      </w:pPr>
      <w:r>
        <w:rPr>
          <w:b/>
          <w:szCs w:val="22"/>
        </w:rPr>
        <w:t>4.2</w:t>
      </w:r>
      <w:r>
        <w:rPr>
          <w:b/>
          <w:szCs w:val="22"/>
        </w:rPr>
        <w:tab/>
      </w:r>
      <w:r w:rsidR="00A0723A" w:rsidRPr="007E18FB">
        <w:rPr>
          <w:b/>
          <w:szCs w:val="22"/>
        </w:rPr>
        <w:t>Dávkovanie a spôsob podávania</w:t>
      </w:r>
    </w:p>
    <w:p w14:paraId="5C70D115" w14:textId="77777777" w:rsidR="00A0723A" w:rsidRPr="00CB491F" w:rsidRDefault="00A0723A" w:rsidP="0029074E">
      <w:pPr>
        <w:keepNext/>
        <w:spacing w:line="240" w:lineRule="auto"/>
        <w:rPr>
          <w:szCs w:val="22"/>
        </w:rPr>
      </w:pPr>
    </w:p>
    <w:p w14:paraId="6F12068A" w14:textId="77777777" w:rsidR="00A0723A" w:rsidRPr="00AB4AE2" w:rsidRDefault="00A0723A" w:rsidP="0029074E">
      <w:pPr>
        <w:keepNext/>
        <w:spacing w:line="240" w:lineRule="auto"/>
        <w:rPr>
          <w:szCs w:val="22"/>
        </w:rPr>
      </w:pPr>
      <w:r w:rsidRPr="00CB491F">
        <w:rPr>
          <w:szCs w:val="22"/>
          <w:u w:val="single"/>
        </w:rPr>
        <w:t>Dávkovanie</w:t>
      </w:r>
    </w:p>
    <w:p w14:paraId="538DBD4B" w14:textId="77777777" w:rsidR="00B84FD6" w:rsidRPr="00CB491F" w:rsidRDefault="00B84FD6" w:rsidP="0029074E">
      <w:pPr>
        <w:keepNext/>
        <w:tabs>
          <w:tab w:val="clear" w:pos="567"/>
        </w:tabs>
        <w:spacing w:line="240" w:lineRule="auto"/>
        <w:rPr>
          <w:szCs w:val="22"/>
        </w:rPr>
      </w:pPr>
    </w:p>
    <w:p w14:paraId="04EF6040" w14:textId="77777777" w:rsidR="00A0723A" w:rsidRPr="00CB491F" w:rsidRDefault="00A0723A" w:rsidP="0029074E">
      <w:pPr>
        <w:tabs>
          <w:tab w:val="clear" w:pos="567"/>
        </w:tabs>
        <w:spacing w:line="240" w:lineRule="auto"/>
        <w:rPr>
          <w:szCs w:val="22"/>
        </w:rPr>
      </w:pPr>
      <w:r w:rsidRPr="00CB491F">
        <w:rPr>
          <w:szCs w:val="22"/>
        </w:rPr>
        <w:t>Odporúčaná dávka je inhalácia jednej kapsuly raz denne.</w:t>
      </w:r>
    </w:p>
    <w:p w14:paraId="0238D770" w14:textId="77777777" w:rsidR="00CF7799" w:rsidRPr="00CB491F" w:rsidRDefault="00CF7799" w:rsidP="0029074E">
      <w:pPr>
        <w:pStyle w:val="Text"/>
        <w:spacing w:before="0"/>
        <w:jc w:val="left"/>
        <w:rPr>
          <w:bCs/>
          <w:sz w:val="22"/>
          <w:szCs w:val="22"/>
          <w:lang w:val="sk-SK"/>
        </w:rPr>
      </w:pPr>
    </w:p>
    <w:p w14:paraId="326BCD81" w14:textId="55AA8676" w:rsidR="00B84FD6" w:rsidRPr="00CB491F" w:rsidRDefault="00A0723A" w:rsidP="0029074E">
      <w:pPr>
        <w:pStyle w:val="Text"/>
        <w:spacing w:before="0"/>
        <w:jc w:val="left"/>
        <w:rPr>
          <w:sz w:val="22"/>
          <w:szCs w:val="22"/>
          <w:lang w:val="sk-SK"/>
        </w:rPr>
      </w:pPr>
      <w:r w:rsidRPr="00CB491F">
        <w:rPr>
          <w:sz w:val="22"/>
          <w:szCs w:val="22"/>
          <w:lang w:val="sk-SK"/>
        </w:rPr>
        <w:t>Maximálna odporúčaná dávka je 114</w:t>
      </w:r>
      <w:r w:rsidRPr="00CB491F">
        <w:rPr>
          <w:iCs/>
          <w:sz w:val="22"/>
          <w:szCs w:val="22"/>
          <w:lang w:val="sk-SK"/>
        </w:rPr>
        <w:t> </w:t>
      </w:r>
      <w:r w:rsidRPr="00CB491F">
        <w:rPr>
          <w:sz w:val="22"/>
          <w:szCs w:val="22"/>
          <w:lang w:val="sk-SK"/>
        </w:rPr>
        <w:t>μg/46</w:t>
      </w:r>
      <w:r w:rsidRPr="00CB491F">
        <w:rPr>
          <w:iCs/>
          <w:sz w:val="22"/>
          <w:szCs w:val="22"/>
          <w:lang w:val="sk-SK"/>
        </w:rPr>
        <w:t> </w:t>
      </w:r>
      <w:r w:rsidRPr="00CB491F">
        <w:rPr>
          <w:sz w:val="22"/>
          <w:szCs w:val="22"/>
          <w:lang w:val="sk-SK"/>
        </w:rPr>
        <w:t>μg/136</w:t>
      </w:r>
      <w:r w:rsidRPr="00CB491F">
        <w:rPr>
          <w:iCs/>
          <w:sz w:val="22"/>
          <w:szCs w:val="22"/>
          <w:lang w:val="sk-SK"/>
        </w:rPr>
        <w:t> μg</w:t>
      </w:r>
      <w:r w:rsidRPr="00CB491F">
        <w:rPr>
          <w:sz w:val="22"/>
          <w:szCs w:val="22"/>
          <w:lang w:val="sk-SK"/>
        </w:rPr>
        <w:t xml:space="preserve"> </w:t>
      </w:r>
      <w:r w:rsidR="00584CC8" w:rsidRPr="00CB491F">
        <w:rPr>
          <w:sz w:val="22"/>
          <w:szCs w:val="22"/>
          <w:lang w:val="sk-SK"/>
        </w:rPr>
        <w:t xml:space="preserve">raz </w:t>
      </w:r>
      <w:r w:rsidRPr="00CB491F">
        <w:rPr>
          <w:sz w:val="22"/>
          <w:szCs w:val="22"/>
          <w:lang w:val="sk-SK"/>
        </w:rPr>
        <w:t>denne.</w:t>
      </w:r>
    </w:p>
    <w:p w14:paraId="5CE8B337" w14:textId="452DD67F" w:rsidR="00B84FD6" w:rsidRPr="001D0C56" w:rsidRDefault="00B84FD6" w:rsidP="0029074E">
      <w:pPr>
        <w:tabs>
          <w:tab w:val="clear" w:pos="567"/>
        </w:tabs>
        <w:spacing w:line="240" w:lineRule="auto"/>
        <w:rPr>
          <w:szCs w:val="22"/>
        </w:rPr>
      </w:pPr>
    </w:p>
    <w:p w14:paraId="571B8F2D" w14:textId="32093D96" w:rsidR="00A0723A" w:rsidRPr="001D0C56" w:rsidRDefault="00423442" w:rsidP="0029074E">
      <w:pPr>
        <w:tabs>
          <w:tab w:val="clear" w:pos="567"/>
        </w:tabs>
        <w:spacing w:line="240" w:lineRule="auto"/>
        <w:rPr>
          <w:szCs w:val="22"/>
        </w:rPr>
      </w:pPr>
      <w:r>
        <w:rPr>
          <w:szCs w:val="22"/>
        </w:rPr>
        <w:t>Liečba</w:t>
      </w:r>
      <w:r w:rsidR="00A0723A" w:rsidRPr="005663DB">
        <w:rPr>
          <w:szCs w:val="22"/>
        </w:rPr>
        <w:t xml:space="preserve"> sa má podávať každý deň</w:t>
      </w:r>
      <w:r w:rsidR="00F670EE" w:rsidRPr="005663DB">
        <w:rPr>
          <w:szCs w:val="22"/>
        </w:rPr>
        <w:t xml:space="preserve"> v </w:t>
      </w:r>
      <w:r w:rsidR="00A0723A" w:rsidRPr="005663DB">
        <w:rPr>
          <w:szCs w:val="22"/>
        </w:rPr>
        <w:t xml:space="preserve">rovnakom dennom čase. Môže sa podávať </w:t>
      </w:r>
      <w:r w:rsidR="00207D86" w:rsidRPr="005663DB">
        <w:rPr>
          <w:szCs w:val="22"/>
        </w:rPr>
        <w:t>kedykoľvek počas dňa</w:t>
      </w:r>
      <w:r w:rsidR="00A0723A" w:rsidRPr="005663DB">
        <w:rPr>
          <w:szCs w:val="22"/>
        </w:rPr>
        <w:t>. Ak sa dávka vynechá, má sa použiť čo najskôr. Pacientov je potrebné poučiť, aby si nepodali viac ako jednu dávku za deň.</w:t>
      </w:r>
    </w:p>
    <w:p w14:paraId="2C7D8A8C" w14:textId="77777777" w:rsidR="00A0723A" w:rsidRPr="001D0C56" w:rsidDel="002F0DA9" w:rsidRDefault="00A0723A" w:rsidP="0029074E">
      <w:pPr>
        <w:tabs>
          <w:tab w:val="clear" w:pos="567"/>
        </w:tabs>
        <w:spacing w:line="240" w:lineRule="auto"/>
        <w:rPr>
          <w:szCs w:val="22"/>
        </w:rPr>
      </w:pPr>
    </w:p>
    <w:p w14:paraId="76ABD807" w14:textId="77777777" w:rsidR="00A0723A" w:rsidRPr="00CB491F" w:rsidRDefault="00A0723A" w:rsidP="0029074E">
      <w:pPr>
        <w:keepNext/>
        <w:tabs>
          <w:tab w:val="clear" w:pos="567"/>
        </w:tabs>
        <w:spacing w:line="240" w:lineRule="auto"/>
        <w:rPr>
          <w:szCs w:val="22"/>
        </w:rPr>
      </w:pPr>
      <w:r w:rsidRPr="00CB491F">
        <w:rPr>
          <w:i/>
          <w:szCs w:val="22"/>
          <w:u w:val="single"/>
        </w:rPr>
        <w:t>Osobitné populácie</w:t>
      </w:r>
    </w:p>
    <w:p w14:paraId="398B8DBD" w14:textId="77777777" w:rsidR="00A0723A" w:rsidRPr="00AB4AE2" w:rsidRDefault="00A0723A" w:rsidP="0029074E">
      <w:pPr>
        <w:keepNext/>
        <w:tabs>
          <w:tab w:val="clear" w:pos="567"/>
        </w:tabs>
        <w:spacing w:line="240" w:lineRule="auto"/>
        <w:rPr>
          <w:bCs/>
          <w:iCs/>
          <w:szCs w:val="22"/>
        </w:rPr>
      </w:pPr>
      <w:r w:rsidRPr="00CB491F">
        <w:rPr>
          <w:bCs/>
          <w:i/>
          <w:iCs/>
          <w:szCs w:val="22"/>
        </w:rPr>
        <w:t>Starší ľudia</w:t>
      </w:r>
    </w:p>
    <w:p w14:paraId="39C9559D" w14:textId="11E2CF9C" w:rsidR="00A0723A" w:rsidRPr="00CB491F" w:rsidRDefault="00A0723A" w:rsidP="0029074E">
      <w:pPr>
        <w:tabs>
          <w:tab w:val="clear" w:pos="567"/>
        </w:tabs>
        <w:spacing w:line="240" w:lineRule="auto"/>
        <w:rPr>
          <w:szCs w:val="22"/>
        </w:rPr>
      </w:pPr>
      <w:r w:rsidRPr="00CB491F">
        <w:rPr>
          <w:szCs w:val="22"/>
        </w:rPr>
        <w:t>Nevyžaduje sa úprava dávky</w:t>
      </w:r>
      <w:r w:rsidR="00F670EE">
        <w:rPr>
          <w:szCs w:val="22"/>
        </w:rPr>
        <w:t xml:space="preserve"> u </w:t>
      </w:r>
      <w:r w:rsidRPr="00CB491F">
        <w:rPr>
          <w:szCs w:val="22"/>
        </w:rPr>
        <w:t>starších pacientov (vo veku 65 rokov alebo starších) (pozri časť 5.2).</w:t>
      </w:r>
    </w:p>
    <w:p w14:paraId="7BE64C96" w14:textId="77777777" w:rsidR="00A0723A" w:rsidRPr="00CB491F" w:rsidRDefault="00A0723A" w:rsidP="0029074E">
      <w:pPr>
        <w:tabs>
          <w:tab w:val="clear" w:pos="567"/>
        </w:tabs>
        <w:spacing w:line="240" w:lineRule="auto"/>
        <w:rPr>
          <w:bCs/>
          <w:iCs/>
          <w:szCs w:val="22"/>
        </w:rPr>
      </w:pPr>
    </w:p>
    <w:p w14:paraId="4D150D8E" w14:textId="77777777" w:rsidR="00A0723A" w:rsidRPr="00AB4AE2" w:rsidRDefault="00A0723A" w:rsidP="0029074E">
      <w:pPr>
        <w:keepNext/>
        <w:tabs>
          <w:tab w:val="clear" w:pos="567"/>
        </w:tabs>
        <w:spacing w:line="240" w:lineRule="auto"/>
        <w:rPr>
          <w:bCs/>
          <w:iCs/>
          <w:szCs w:val="22"/>
        </w:rPr>
      </w:pPr>
      <w:r w:rsidRPr="00CB491F">
        <w:rPr>
          <w:bCs/>
          <w:i/>
          <w:iCs/>
          <w:szCs w:val="22"/>
        </w:rPr>
        <w:lastRenderedPageBreak/>
        <w:t>Porucha funkcie obličiek</w:t>
      </w:r>
      <w:bookmarkStart w:id="0" w:name="_nth_Renal_impairment8786"/>
      <w:bookmarkEnd w:id="0"/>
    </w:p>
    <w:p w14:paraId="3BB5CC30" w14:textId="459F0A2C" w:rsidR="00A0723A" w:rsidRPr="00AA5491" w:rsidRDefault="00A0723A" w:rsidP="0029074E">
      <w:pPr>
        <w:tabs>
          <w:tab w:val="clear" w:pos="567"/>
        </w:tabs>
        <w:spacing w:line="240" w:lineRule="auto"/>
        <w:rPr>
          <w:bCs/>
          <w:iCs/>
          <w:szCs w:val="22"/>
        </w:rPr>
      </w:pPr>
      <w:r w:rsidRPr="00CB491F">
        <w:rPr>
          <w:szCs w:val="22"/>
        </w:rPr>
        <w:t>Nevyžaduje sa úprava dávky</w:t>
      </w:r>
      <w:r w:rsidR="00F670EE">
        <w:rPr>
          <w:szCs w:val="22"/>
        </w:rPr>
        <w:t xml:space="preserve"> u </w:t>
      </w:r>
      <w:r w:rsidRPr="00AA5491">
        <w:rPr>
          <w:szCs w:val="22"/>
        </w:rPr>
        <w:t>pacientov</w:t>
      </w:r>
      <w:r w:rsidR="00F670EE" w:rsidRPr="00AA5491">
        <w:rPr>
          <w:szCs w:val="22"/>
        </w:rPr>
        <w:t xml:space="preserve"> s </w:t>
      </w:r>
      <w:r w:rsidR="00975BAD" w:rsidRPr="00AA5491">
        <w:rPr>
          <w:szCs w:val="22"/>
        </w:rPr>
        <w:t>miern</w:t>
      </w:r>
      <w:r w:rsidRPr="00AA5491">
        <w:rPr>
          <w:szCs w:val="22"/>
        </w:rPr>
        <w:t xml:space="preserve">ou až stredne </w:t>
      </w:r>
      <w:bookmarkStart w:id="1" w:name="_Hlk186746141"/>
      <w:r w:rsidR="00975BAD" w:rsidRPr="00AA5491">
        <w:rPr>
          <w:szCs w:val="22"/>
        </w:rPr>
        <w:t>závažn</w:t>
      </w:r>
      <w:r w:rsidRPr="00AA5491">
        <w:rPr>
          <w:szCs w:val="22"/>
        </w:rPr>
        <w:t xml:space="preserve">ou </w:t>
      </w:r>
      <w:bookmarkEnd w:id="1"/>
      <w:r w:rsidRPr="00AA5491">
        <w:rPr>
          <w:szCs w:val="22"/>
        </w:rPr>
        <w:t>poruchou funkcie obličiek. U</w:t>
      </w:r>
      <w:r w:rsidR="00584CC8" w:rsidRPr="00AA5491">
        <w:rPr>
          <w:szCs w:val="22"/>
        </w:rPr>
        <w:t> </w:t>
      </w:r>
      <w:r w:rsidRPr="00AA5491">
        <w:rPr>
          <w:szCs w:val="22"/>
        </w:rPr>
        <w:t>pacientov</w:t>
      </w:r>
      <w:r w:rsidR="00F670EE" w:rsidRPr="00AA5491">
        <w:rPr>
          <w:szCs w:val="22"/>
        </w:rPr>
        <w:t xml:space="preserve"> s</w:t>
      </w:r>
      <w:r w:rsidR="00975BAD" w:rsidRPr="00AA5491">
        <w:rPr>
          <w:szCs w:val="22"/>
        </w:rPr>
        <w:t>o</w:t>
      </w:r>
      <w:r w:rsidR="00F670EE" w:rsidRPr="00AA5491">
        <w:rPr>
          <w:szCs w:val="22"/>
        </w:rPr>
        <w:t> </w:t>
      </w:r>
      <w:r w:rsidR="00975BAD" w:rsidRPr="00AA5491">
        <w:rPr>
          <w:szCs w:val="22"/>
        </w:rPr>
        <w:t xml:space="preserve">závažnou </w:t>
      </w:r>
      <w:r w:rsidRPr="00AA5491">
        <w:rPr>
          <w:szCs w:val="22"/>
        </w:rPr>
        <w:t>poruchou funkcie obličiek alebo ochorením obličiek</w:t>
      </w:r>
      <w:r w:rsidR="00F670EE" w:rsidRPr="00AA5491">
        <w:rPr>
          <w:szCs w:val="22"/>
        </w:rPr>
        <w:t xml:space="preserve"> v </w:t>
      </w:r>
      <w:r w:rsidRPr="00AA5491">
        <w:rPr>
          <w:szCs w:val="22"/>
        </w:rPr>
        <w:t>terminálnom štádiu</w:t>
      </w:r>
      <w:r w:rsidR="00584CC8" w:rsidRPr="00AA5491">
        <w:rPr>
          <w:szCs w:val="22"/>
        </w:rPr>
        <w:t xml:space="preserve"> vyžadujúcom </w:t>
      </w:r>
      <w:r w:rsidRPr="00AA5491">
        <w:rPr>
          <w:szCs w:val="22"/>
        </w:rPr>
        <w:t xml:space="preserve">dialýzu </w:t>
      </w:r>
      <w:r w:rsidR="00A01900" w:rsidRPr="00AA5491">
        <w:rPr>
          <w:szCs w:val="22"/>
        </w:rPr>
        <w:t xml:space="preserve">treba postupovať opatrne </w:t>
      </w:r>
      <w:r w:rsidRPr="00AA5491">
        <w:rPr>
          <w:szCs w:val="22"/>
        </w:rPr>
        <w:t>(pozri časti 4.4 a 5.2).</w:t>
      </w:r>
    </w:p>
    <w:p w14:paraId="5B6DA493" w14:textId="77777777" w:rsidR="00A0723A" w:rsidRPr="00AA5491" w:rsidRDefault="00A0723A" w:rsidP="0029074E">
      <w:pPr>
        <w:tabs>
          <w:tab w:val="clear" w:pos="567"/>
        </w:tabs>
        <w:spacing w:line="240" w:lineRule="auto"/>
        <w:rPr>
          <w:bCs/>
          <w:iCs/>
          <w:szCs w:val="22"/>
        </w:rPr>
      </w:pPr>
    </w:p>
    <w:p w14:paraId="44C05695" w14:textId="77777777" w:rsidR="00A0723A" w:rsidRPr="00AA5491" w:rsidRDefault="00A0723A" w:rsidP="0029074E">
      <w:pPr>
        <w:keepNext/>
        <w:tabs>
          <w:tab w:val="clear" w:pos="567"/>
        </w:tabs>
        <w:autoSpaceDE w:val="0"/>
        <w:autoSpaceDN w:val="0"/>
        <w:adjustRightInd w:val="0"/>
        <w:spacing w:line="240" w:lineRule="auto"/>
        <w:rPr>
          <w:szCs w:val="22"/>
        </w:rPr>
      </w:pPr>
      <w:r w:rsidRPr="00AA5491">
        <w:rPr>
          <w:i/>
          <w:szCs w:val="22"/>
        </w:rPr>
        <w:t>Porucha funkcie pečene</w:t>
      </w:r>
    </w:p>
    <w:p w14:paraId="21C662D4" w14:textId="0FEAE242" w:rsidR="00A0723A" w:rsidRPr="00CB491F" w:rsidRDefault="00A0723A" w:rsidP="0029074E">
      <w:pPr>
        <w:tabs>
          <w:tab w:val="clear" w:pos="567"/>
        </w:tabs>
        <w:spacing w:line="240" w:lineRule="auto"/>
        <w:rPr>
          <w:iCs/>
          <w:szCs w:val="22"/>
        </w:rPr>
      </w:pPr>
      <w:r w:rsidRPr="00AA5491">
        <w:rPr>
          <w:bCs/>
          <w:szCs w:val="22"/>
        </w:rPr>
        <w:t>Nevyžaduje sa úprava dávky</w:t>
      </w:r>
      <w:r w:rsidR="00F670EE" w:rsidRPr="00AA5491">
        <w:rPr>
          <w:bCs/>
          <w:szCs w:val="22"/>
        </w:rPr>
        <w:t xml:space="preserve"> u </w:t>
      </w:r>
      <w:r w:rsidRPr="00AA5491">
        <w:rPr>
          <w:bCs/>
          <w:szCs w:val="22"/>
        </w:rPr>
        <w:t>pacientov</w:t>
      </w:r>
      <w:r w:rsidR="00F670EE" w:rsidRPr="00AA5491">
        <w:rPr>
          <w:bCs/>
          <w:szCs w:val="22"/>
        </w:rPr>
        <w:t xml:space="preserve"> s </w:t>
      </w:r>
      <w:r w:rsidR="00975BAD" w:rsidRPr="00AA5491">
        <w:rPr>
          <w:szCs w:val="22"/>
        </w:rPr>
        <w:t xml:space="preserve">miernou </w:t>
      </w:r>
      <w:r w:rsidRPr="00AA5491">
        <w:rPr>
          <w:iCs/>
          <w:szCs w:val="22"/>
        </w:rPr>
        <w:t xml:space="preserve">alebo stredne </w:t>
      </w:r>
      <w:r w:rsidR="00975BAD" w:rsidRPr="00AA5491">
        <w:rPr>
          <w:szCs w:val="22"/>
        </w:rPr>
        <w:t xml:space="preserve">závažnou </w:t>
      </w:r>
      <w:r w:rsidRPr="00AA5491">
        <w:rPr>
          <w:iCs/>
          <w:szCs w:val="22"/>
        </w:rPr>
        <w:t xml:space="preserve">poruchou funkcie pečene. </w:t>
      </w:r>
      <w:r w:rsidRPr="00AA5491">
        <w:rPr>
          <w:szCs w:val="22"/>
        </w:rPr>
        <w:t>Nie sú dostupné údaje</w:t>
      </w:r>
      <w:r w:rsidR="00F670EE" w:rsidRPr="00AA5491">
        <w:rPr>
          <w:szCs w:val="22"/>
        </w:rPr>
        <w:t xml:space="preserve"> o </w:t>
      </w:r>
      <w:r w:rsidRPr="00AA5491">
        <w:rPr>
          <w:szCs w:val="22"/>
        </w:rPr>
        <w:t xml:space="preserve">použití lieku </w:t>
      </w:r>
      <w:r w:rsidR="00F670EE" w:rsidRPr="00AA5491">
        <w:rPr>
          <w:szCs w:val="22"/>
        </w:rPr>
        <w:t>u </w:t>
      </w:r>
      <w:r w:rsidRPr="00AA5491">
        <w:rPr>
          <w:szCs w:val="22"/>
        </w:rPr>
        <w:t>pacientov</w:t>
      </w:r>
      <w:r w:rsidR="00F670EE" w:rsidRPr="00AA5491">
        <w:rPr>
          <w:szCs w:val="22"/>
        </w:rPr>
        <w:t xml:space="preserve"> s</w:t>
      </w:r>
      <w:r w:rsidR="00975BAD" w:rsidRPr="00AA5491">
        <w:rPr>
          <w:szCs w:val="22"/>
        </w:rPr>
        <w:t>o</w:t>
      </w:r>
      <w:r w:rsidR="00F670EE" w:rsidRPr="00AA5491">
        <w:rPr>
          <w:szCs w:val="22"/>
        </w:rPr>
        <w:t> </w:t>
      </w:r>
      <w:r w:rsidR="00975BAD" w:rsidRPr="00AA5491">
        <w:rPr>
          <w:szCs w:val="22"/>
        </w:rPr>
        <w:t xml:space="preserve">závažnou </w:t>
      </w:r>
      <w:r w:rsidRPr="00AA5491">
        <w:rPr>
          <w:szCs w:val="22"/>
        </w:rPr>
        <w:t xml:space="preserve">poruchou funkcie pečene, preto </w:t>
      </w:r>
      <w:r w:rsidR="00423442" w:rsidRPr="00AA5491">
        <w:t>sa má používať u týchto pacientov iba ak očakávaný prínos prevýši potenciálne</w:t>
      </w:r>
      <w:r w:rsidR="00423442" w:rsidRPr="00423442">
        <w:t xml:space="preserve"> riziko</w:t>
      </w:r>
      <w:r w:rsidRPr="00CB491F">
        <w:rPr>
          <w:bCs/>
          <w:szCs w:val="22"/>
        </w:rPr>
        <w:t xml:space="preserve"> (pozri časť 5.2).</w:t>
      </w:r>
    </w:p>
    <w:p w14:paraId="52CA2A8B" w14:textId="77777777" w:rsidR="00A0723A" w:rsidRPr="00AB4AE2" w:rsidRDefault="00A0723A" w:rsidP="0029074E">
      <w:pPr>
        <w:tabs>
          <w:tab w:val="clear" w:pos="567"/>
        </w:tabs>
        <w:spacing w:line="240" w:lineRule="auto"/>
        <w:rPr>
          <w:bCs/>
          <w:iCs/>
          <w:szCs w:val="22"/>
        </w:rPr>
      </w:pPr>
    </w:p>
    <w:p w14:paraId="553FC872" w14:textId="77777777" w:rsidR="00A0723A" w:rsidRPr="00AB4AE2" w:rsidRDefault="00A0723A" w:rsidP="0029074E">
      <w:pPr>
        <w:keepNext/>
        <w:spacing w:line="240" w:lineRule="auto"/>
        <w:rPr>
          <w:szCs w:val="22"/>
        </w:rPr>
      </w:pPr>
      <w:r w:rsidRPr="00CB491F">
        <w:rPr>
          <w:i/>
          <w:szCs w:val="22"/>
        </w:rPr>
        <w:t>Pediatrická populácia</w:t>
      </w:r>
    </w:p>
    <w:p w14:paraId="0AF9B0A8" w14:textId="2776C443" w:rsidR="00A0723A" w:rsidRPr="00CB491F" w:rsidRDefault="00A0723A" w:rsidP="0029074E">
      <w:pPr>
        <w:autoSpaceDE w:val="0"/>
        <w:autoSpaceDN w:val="0"/>
        <w:adjustRightInd w:val="0"/>
        <w:spacing w:line="240" w:lineRule="auto"/>
        <w:rPr>
          <w:bCs/>
          <w:iCs/>
          <w:szCs w:val="22"/>
        </w:rPr>
      </w:pPr>
      <w:r w:rsidRPr="00CB491F">
        <w:rPr>
          <w:szCs w:val="22"/>
        </w:rPr>
        <w:t xml:space="preserve">Bezpečnosť a účinnosť lieku </w:t>
      </w:r>
      <w:r w:rsidRPr="00CB491F">
        <w:rPr>
          <w:szCs w:val="22"/>
          <w:lang w:bidi="th-TH"/>
        </w:rPr>
        <w:t>Enerzair</w:t>
      </w:r>
      <w:r w:rsidRPr="00CB491F">
        <w:rPr>
          <w:szCs w:val="22"/>
        </w:rPr>
        <w:t xml:space="preserve"> Breezhaler</w:t>
      </w:r>
      <w:r w:rsidR="00F670EE">
        <w:rPr>
          <w:szCs w:val="22"/>
        </w:rPr>
        <w:t xml:space="preserve"> u </w:t>
      </w:r>
      <w:r w:rsidRPr="00CB491F">
        <w:rPr>
          <w:szCs w:val="22"/>
        </w:rPr>
        <w:t>pediatrických pacientov</w:t>
      </w:r>
      <w:r w:rsidR="00F670EE">
        <w:rPr>
          <w:szCs w:val="22"/>
        </w:rPr>
        <w:t xml:space="preserve"> vo </w:t>
      </w:r>
      <w:r w:rsidRPr="00CB491F">
        <w:rPr>
          <w:szCs w:val="22"/>
        </w:rPr>
        <w:t>veku menej ako 18 rokov neboli stanovené. K dispozícii nie sú žiadne údaje.</w:t>
      </w:r>
    </w:p>
    <w:p w14:paraId="27FADE72" w14:textId="77777777" w:rsidR="00A0723A" w:rsidRPr="00CB491F" w:rsidRDefault="00A0723A" w:rsidP="0029074E">
      <w:pPr>
        <w:tabs>
          <w:tab w:val="clear" w:pos="567"/>
        </w:tabs>
        <w:autoSpaceDE w:val="0"/>
        <w:autoSpaceDN w:val="0"/>
        <w:adjustRightInd w:val="0"/>
        <w:spacing w:line="240" w:lineRule="auto"/>
        <w:rPr>
          <w:szCs w:val="22"/>
        </w:rPr>
      </w:pPr>
    </w:p>
    <w:p w14:paraId="2CE52E4F" w14:textId="77777777" w:rsidR="00A0723A" w:rsidRPr="00AB4AE2" w:rsidRDefault="00A0723A" w:rsidP="0029074E">
      <w:pPr>
        <w:keepNext/>
        <w:spacing w:line="240" w:lineRule="auto"/>
        <w:rPr>
          <w:szCs w:val="22"/>
        </w:rPr>
      </w:pPr>
      <w:bookmarkStart w:id="2" w:name="_nth_Geriatric_patients__659667"/>
      <w:bookmarkEnd w:id="2"/>
      <w:r w:rsidRPr="00CB491F">
        <w:rPr>
          <w:szCs w:val="22"/>
          <w:u w:val="single"/>
        </w:rPr>
        <w:t>Spôsob podávania</w:t>
      </w:r>
    </w:p>
    <w:p w14:paraId="6F2E693C" w14:textId="77777777" w:rsidR="00A0723A" w:rsidRPr="00CB491F" w:rsidRDefault="00A0723A" w:rsidP="0029074E">
      <w:pPr>
        <w:keepNext/>
        <w:tabs>
          <w:tab w:val="clear" w:pos="567"/>
        </w:tabs>
        <w:spacing w:line="240" w:lineRule="auto"/>
        <w:rPr>
          <w:szCs w:val="22"/>
        </w:rPr>
      </w:pPr>
    </w:p>
    <w:p w14:paraId="62880926" w14:textId="09C4B69C" w:rsidR="00A0723A" w:rsidRPr="00CB491F" w:rsidRDefault="00A0723A" w:rsidP="0029074E">
      <w:pPr>
        <w:pStyle w:val="Text"/>
        <w:spacing w:before="0"/>
        <w:jc w:val="left"/>
        <w:rPr>
          <w:sz w:val="22"/>
          <w:szCs w:val="22"/>
          <w:lang w:val="sk-SK"/>
        </w:rPr>
      </w:pPr>
      <w:r w:rsidRPr="00CB491F">
        <w:rPr>
          <w:sz w:val="22"/>
          <w:szCs w:val="22"/>
          <w:lang w:val="sk-SK"/>
        </w:rPr>
        <w:t>Len</w:t>
      </w:r>
      <w:r w:rsidR="00F670EE">
        <w:rPr>
          <w:sz w:val="22"/>
          <w:szCs w:val="22"/>
          <w:lang w:val="sk-SK"/>
        </w:rPr>
        <w:t xml:space="preserve"> na </w:t>
      </w:r>
      <w:r w:rsidRPr="00CB491F">
        <w:rPr>
          <w:sz w:val="22"/>
          <w:szCs w:val="22"/>
          <w:lang w:val="sk-SK"/>
        </w:rPr>
        <w:t>inhalačné použitie. Kapsuly sa nesmú prehĺtať.</w:t>
      </w:r>
    </w:p>
    <w:p w14:paraId="19FAF3FD" w14:textId="77777777" w:rsidR="00B84FD6" w:rsidRPr="00CB491F" w:rsidRDefault="00B84FD6" w:rsidP="0029074E">
      <w:pPr>
        <w:tabs>
          <w:tab w:val="clear" w:pos="567"/>
        </w:tabs>
        <w:spacing w:line="240" w:lineRule="auto"/>
        <w:rPr>
          <w:szCs w:val="22"/>
        </w:rPr>
      </w:pPr>
    </w:p>
    <w:p w14:paraId="5489E005" w14:textId="5B50E0AD" w:rsidR="00A0723A" w:rsidRPr="00CB491F" w:rsidRDefault="00A0723A" w:rsidP="0029074E">
      <w:pPr>
        <w:pStyle w:val="Text"/>
        <w:spacing w:before="0"/>
        <w:jc w:val="left"/>
        <w:rPr>
          <w:sz w:val="22"/>
          <w:szCs w:val="22"/>
          <w:lang w:val="sk-SK"/>
        </w:rPr>
      </w:pPr>
      <w:r w:rsidRPr="00CB491F">
        <w:rPr>
          <w:sz w:val="22"/>
          <w:szCs w:val="22"/>
          <w:lang w:val="sk-SK"/>
        </w:rPr>
        <w:t xml:space="preserve">Kapsuly sa musia podávať iba pomocou inhalátora </w:t>
      </w:r>
      <w:r w:rsidR="00423442">
        <w:rPr>
          <w:sz w:val="22"/>
          <w:szCs w:val="22"/>
          <w:lang w:val="sk-SK"/>
        </w:rPr>
        <w:t>dodaného</w:t>
      </w:r>
      <w:r w:rsidRPr="00CB491F">
        <w:rPr>
          <w:sz w:val="22"/>
          <w:szCs w:val="22"/>
          <w:lang w:val="sk-SK"/>
        </w:rPr>
        <w:t xml:space="preserve"> (pozri časť 6.6) </w:t>
      </w:r>
      <w:r w:rsidR="00F670EE">
        <w:rPr>
          <w:sz w:val="22"/>
          <w:szCs w:val="22"/>
          <w:lang w:val="sk-SK"/>
        </w:rPr>
        <w:t>pri </w:t>
      </w:r>
      <w:r w:rsidRPr="00CB491F">
        <w:rPr>
          <w:sz w:val="22"/>
          <w:szCs w:val="22"/>
          <w:lang w:val="sk-SK"/>
        </w:rPr>
        <w:t>každom novom predpísaní lieku.</w:t>
      </w:r>
    </w:p>
    <w:p w14:paraId="486403C5" w14:textId="77777777" w:rsidR="00A0723A" w:rsidRPr="00CB491F" w:rsidRDefault="00A0723A" w:rsidP="0029074E">
      <w:pPr>
        <w:tabs>
          <w:tab w:val="clear" w:pos="567"/>
        </w:tabs>
        <w:spacing w:line="240" w:lineRule="auto"/>
        <w:rPr>
          <w:szCs w:val="22"/>
        </w:rPr>
      </w:pPr>
    </w:p>
    <w:p w14:paraId="3FF1823F" w14:textId="77777777" w:rsidR="00A0723A" w:rsidRPr="00CB491F" w:rsidRDefault="00A0723A" w:rsidP="0029074E">
      <w:pPr>
        <w:pStyle w:val="Text"/>
        <w:spacing w:before="0"/>
        <w:jc w:val="left"/>
        <w:rPr>
          <w:sz w:val="22"/>
          <w:szCs w:val="22"/>
          <w:lang w:val="sk-SK"/>
        </w:rPr>
      </w:pPr>
      <w:r w:rsidRPr="00CB491F">
        <w:rPr>
          <w:sz w:val="22"/>
          <w:szCs w:val="22"/>
          <w:lang w:val="sk-SK"/>
        </w:rPr>
        <w:t>Pacientov je potrebné poučiť, ako si majú liek správne podávať. U pacientov, ktorých dýchanie sa nezlepšilo, je potrebné overiť, či liek namiesto inhalovania neprehĺtajú.</w:t>
      </w:r>
    </w:p>
    <w:p w14:paraId="17D3D571" w14:textId="77777777" w:rsidR="00A0723A" w:rsidRPr="00CB491F" w:rsidRDefault="00A0723A" w:rsidP="0029074E">
      <w:pPr>
        <w:tabs>
          <w:tab w:val="clear" w:pos="567"/>
        </w:tabs>
        <w:spacing w:line="240" w:lineRule="auto"/>
        <w:rPr>
          <w:szCs w:val="22"/>
        </w:rPr>
      </w:pPr>
    </w:p>
    <w:p w14:paraId="205A0A5B" w14:textId="7F1626BF" w:rsidR="00A0723A" w:rsidRPr="00CB491F" w:rsidRDefault="00A0723A" w:rsidP="0029074E">
      <w:pPr>
        <w:tabs>
          <w:tab w:val="clear" w:pos="567"/>
        </w:tabs>
        <w:spacing w:line="240" w:lineRule="auto"/>
        <w:rPr>
          <w:szCs w:val="22"/>
        </w:rPr>
      </w:pPr>
      <w:r w:rsidRPr="00CB491F">
        <w:rPr>
          <w:szCs w:val="22"/>
        </w:rPr>
        <w:t>Kapsuly sa musia vybrať</w:t>
      </w:r>
      <w:r w:rsidR="00F670EE">
        <w:rPr>
          <w:szCs w:val="22"/>
        </w:rPr>
        <w:t xml:space="preserve"> z </w:t>
      </w:r>
      <w:r w:rsidRPr="00CB491F">
        <w:rPr>
          <w:szCs w:val="22"/>
        </w:rPr>
        <w:t>blistra až bezprostredne</w:t>
      </w:r>
      <w:r w:rsidR="00F670EE">
        <w:rPr>
          <w:szCs w:val="22"/>
        </w:rPr>
        <w:t xml:space="preserve"> pred </w:t>
      </w:r>
      <w:r w:rsidRPr="00CB491F">
        <w:rPr>
          <w:szCs w:val="22"/>
        </w:rPr>
        <w:t>použitím.</w:t>
      </w:r>
    </w:p>
    <w:p w14:paraId="394BF769" w14:textId="77777777" w:rsidR="00A0723A" w:rsidRPr="00CB491F" w:rsidRDefault="00A0723A" w:rsidP="0029074E">
      <w:pPr>
        <w:pStyle w:val="Text"/>
        <w:spacing w:before="0"/>
        <w:jc w:val="left"/>
        <w:rPr>
          <w:sz w:val="22"/>
          <w:szCs w:val="22"/>
          <w:lang w:val="sk-SK"/>
        </w:rPr>
      </w:pPr>
    </w:p>
    <w:p w14:paraId="325F5362" w14:textId="487C595B" w:rsidR="00A0723A" w:rsidRPr="00557B37" w:rsidRDefault="00A0723A" w:rsidP="0029074E">
      <w:pPr>
        <w:pStyle w:val="Text"/>
        <w:spacing w:before="0"/>
        <w:jc w:val="left"/>
        <w:rPr>
          <w:sz w:val="22"/>
          <w:szCs w:val="22"/>
          <w:lang w:val="sk-SK"/>
        </w:rPr>
      </w:pPr>
      <w:r w:rsidRPr="00557B37">
        <w:rPr>
          <w:sz w:val="22"/>
          <w:szCs w:val="22"/>
          <w:lang w:val="sk-SK"/>
        </w:rPr>
        <w:t>Po inhalácii si pacienti majú vypláchnuť ústa vodou bez prehĺtania</w:t>
      </w:r>
      <w:r w:rsidR="00EA2EEB">
        <w:rPr>
          <w:sz w:val="22"/>
          <w:szCs w:val="22"/>
          <w:lang w:val="sk-SK"/>
        </w:rPr>
        <w:t xml:space="preserve"> (pozri časti 4.4 a </w:t>
      </w:r>
      <w:r w:rsidR="00EA2EEB" w:rsidRPr="00CB491F">
        <w:rPr>
          <w:sz w:val="22"/>
          <w:szCs w:val="22"/>
          <w:lang w:val="sk-SK"/>
        </w:rPr>
        <w:t>6.6)</w:t>
      </w:r>
      <w:r w:rsidRPr="00557B37">
        <w:rPr>
          <w:sz w:val="22"/>
          <w:szCs w:val="22"/>
          <w:lang w:val="sk-SK"/>
        </w:rPr>
        <w:t>.</w:t>
      </w:r>
    </w:p>
    <w:p w14:paraId="0E0EA115" w14:textId="77777777" w:rsidR="00A0723A" w:rsidRPr="00557B37" w:rsidRDefault="00A0723A" w:rsidP="0029074E">
      <w:pPr>
        <w:pStyle w:val="Text"/>
        <w:spacing w:before="0"/>
        <w:jc w:val="left"/>
        <w:rPr>
          <w:sz w:val="22"/>
          <w:szCs w:val="22"/>
          <w:lang w:val="sk-SK"/>
        </w:rPr>
      </w:pPr>
    </w:p>
    <w:p w14:paraId="62466B3C" w14:textId="1099A655" w:rsidR="00A0723A" w:rsidRPr="00557B37" w:rsidRDefault="00A0723A" w:rsidP="0029074E">
      <w:pPr>
        <w:pStyle w:val="Text"/>
        <w:spacing w:before="0"/>
        <w:jc w:val="left"/>
        <w:rPr>
          <w:sz w:val="22"/>
          <w:szCs w:val="22"/>
          <w:lang w:val="sk-SK"/>
        </w:rPr>
      </w:pPr>
      <w:r w:rsidRPr="00557B37">
        <w:rPr>
          <w:sz w:val="22"/>
          <w:szCs w:val="22"/>
          <w:lang w:val="sk-SK"/>
        </w:rPr>
        <w:t>Pokyny</w:t>
      </w:r>
      <w:r w:rsidR="00F670EE" w:rsidRPr="00557B37">
        <w:rPr>
          <w:sz w:val="22"/>
          <w:szCs w:val="22"/>
          <w:lang w:val="sk-SK"/>
        </w:rPr>
        <w:t xml:space="preserve"> na </w:t>
      </w:r>
      <w:r w:rsidRPr="00557B37">
        <w:rPr>
          <w:sz w:val="22"/>
          <w:szCs w:val="22"/>
          <w:lang w:val="sk-SK"/>
        </w:rPr>
        <w:t>použitie lieku</w:t>
      </w:r>
      <w:r w:rsidR="00F670EE" w:rsidRPr="00557B37">
        <w:rPr>
          <w:sz w:val="22"/>
          <w:szCs w:val="22"/>
          <w:lang w:val="sk-SK"/>
        </w:rPr>
        <w:t xml:space="preserve"> pred </w:t>
      </w:r>
      <w:r w:rsidRPr="00557B37">
        <w:rPr>
          <w:sz w:val="22"/>
          <w:szCs w:val="22"/>
          <w:lang w:val="sk-SK"/>
        </w:rPr>
        <w:t>podaním, pozri časť 6.6.</w:t>
      </w:r>
    </w:p>
    <w:p w14:paraId="3B8F8936" w14:textId="77777777" w:rsidR="00B84FD6" w:rsidRPr="00557B37" w:rsidRDefault="00B84FD6" w:rsidP="0029074E">
      <w:pPr>
        <w:pStyle w:val="Text"/>
        <w:spacing w:before="0"/>
        <w:jc w:val="left"/>
        <w:rPr>
          <w:sz w:val="22"/>
          <w:szCs w:val="22"/>
          <w:lang w:val="sk-SK"/>
        </w:rPr>
      </w:pPr>
    </w:p>
    <w:p w14:paraId="59699EE6" w14:textId="77777777" w:rsidR="00576B71" w:rsidRPr="00CB491F" w:rsidRDefault="00914C40" w:rsidP="0029074E">
      <w:pPr>
        <w:keepNext/>
        <w:spacing w:line="240" w:lineRule="auto"/>
        <w:rPr>
          <w:szCs w:val="22"/>
        </w:rPr>
      </w:pPr>
      <w:r w:rsidRPr="00CB491F">
        <w:rPr>
          <w:b/>
          <w:szCs w:val="22"/>
        </w:rPr>
        <w:t>4.3</w:t>
      </w:r>
      <w:r w:rsidRPr="00CB491F">
        <w:rPr>
          <w:b/>
          <w:szCs w:val="22"/>
        </w:rPr>
        <w:tab/>
      </w:r>
      <w:r w:rsidR="00576B71" w:rsidRPr="00CB491F">
        <w:rPr>
          <w:b/>
          <w:szCs w:val="22"/>
        </w:rPr>
        <w:t>Kontraindikácie</w:t>
      </w:r>
    </w:p>
    <w:p w14:paraId="6B43D0A5" w14:textId="77777777" w:rsidR="00B84FD6" w:rsidRPr="00CB491F" w:rsidRDefault="00B84FD6" w:rsidP="0029074E">
      <w:pPr>
        <w:keepNext/>
        <w:tabs>
          <w:tab w:val="clear" w:pos="567"/>
        </w:tabs>
        <w:spacing w:line="240" w:lineRule="auto"/>
        <w:rPr>
          <w:szCs w:val="22"/>
        </w:rPr>
      </w:pPr>
    </w:p>
    <w:p w14:paraId="11FF22B1" w14:textId="00992A2C" w:rsidR="00576B71" w:rsidRPr="00CB491F" w:rsidRDefault="00576B71" w:rsidP="0029074E">
      <w:pPr>
        <w:tabs>
          <w:tab w:val="clear" w:pos="567"/>
        </w:tabs>
        <w:spacing w:line="240" w:lineRule="auto"/>
        <w:rPr>
          <w:szCs w:val="22"/>
        </w:rPr>
      </w:pPr>
      <w:r w:rsidRPr="00CB491F">
        <w:rPr>
          <w:szCs w:val="22"/>
        </w:rPr>
        <w:t>Precitlivenosť</w:t>
      </w:r>
      <w:r w:rsidR="00F670EE">
        <w:rPr>
          <w:szCs w:val="22"/>
        </w:rPr>
        <w:t xml:space="preserve"> na </w:t>
      </w:r>
      <w:r w:rsidRPr="00CB491F">
        <w:rPr>
          <w:szCs w:val="22"/>
        </w:rPr>
        <w:t>liečivá alebo</w:t>
      </w:r>
      <w:r w:rsidR="00F670EE">
        <w:rPr>
          <w:szCs w:val="22"/>
        </w:rPr>
        <w:t xml:space="preserve"> na </w:t>
      </w:r>
      <w:r w:rsidRPr="00CB491F">
        <w:rPr>
          <w:szCs w:val="22"/>
        </w:rPr>
        <w:t>ktorúkoľvek</w:t>
      </w:r>
      <w:r w:rsidR="00F670EE">
        <w:rPr>
          <w:szCs w:val="22"/>
        </w:rPr>
        <w:t xml:space="preserve"> z </w:t>
      </w:r>
      <w:r w:rsidRPr="00CB491F">
        <w:rPr>
          <w:szCs w:val="22"/>
        </w:rPr>
        <w:t>pomocných látok uvedených</w:t>
      </w:r>
      <w:r w:rsidR="00F670EE">
        <w:rPr>
          <w:szCs w:val="22"/>
        </w:rPr>
        <w:t xml:space="preserve"> v</w:t>
      </w:r>
      <w:r w:rsidR="00575297">
        <w:rPr>
          <w:szCs w:val="22"/>
        </w:rPr>
        <w:t> </w:t>
      </w:r>
      <w:r w:rsidRPr="00CB491F">
        <w:rPr>
          <w:szCs w:val="22"/>
        </w:rPr>
        <w:t>časti</w:t>
      </w:r>
      <w:r w:rsidR="00575297">
        <w:rPr>
          <w:szCs w:val="22"/>
        </w:rPr>
        <w:t> </w:t>
      </w:r>
      <w:r w:rsidRPr="00CB491F">
        <w:rPr>
          <w:szCs w:val="22"/>
        </w:rPr>
        <w:t>6.1.</w:t>
      </w:r>
    </w:p>
    <w:p w14:paraId="0879730E" w14:textId="77777777" w:rsidR="00B84FD6" w:rsidRPr="00CB491F" w:rsidRDefault="00B84FD6" w:rsidP="0029074E">
      <w:pPr>
        <w:tabs>
          <w:tab w:val="clear" w:pos="567"/>
        </w:tabs>
        <w:spacing w:line="240" w:lineRule="auto"/>
        <w:rPr>
          <w:szCs w:val="22"/>
        </w:rPr>
      </w:pPr>
    </w:p>
    <w:p w14:paraId="77371D50" w14:textId="5932CB2E" w:rsidR="00576B71" w:rsidRPr="00BF07D6" w:rsidRDefault="00914C40" w:rsidP="0029074E">
      <w:pPr>
        <w:keepNext/>
        <w:spacing w:line="240" w:lineRule="auto"/>
        <w:rPr>
          <w:szCs w:val="22"/>
        </w:rPr>
      </w:pPr>
      <w:r w:rsidRPr="00CB491F">
        <w:rPr>
          <w:b/>
          <w:szCs w:val="22"/>
        </w:rPr>
        <w:t>4.4</w:t>
      </w:r>
      <w:r w:rsidRPr="00CB491F">
        <w:rPr>
          <w:b/>
          <w:szCs w:val="22"/>
        </w:rPr>
        <w:tab/>
      </w:r>
      <w:r w:rsidR="00576B71" w:rsidRPr="00CB491F">
        <w:rPr>
          <w:b/>
          <w:szCs w:val="22"/>
        </w:rPr>
        <w:t>Osobitné upozornenia a opatrenia</w:t>
      </w:r>
      <w:r w:rsidR="00F670EE">
        <w:rPr>
          <w:b/>
          <w:szCs w:val="22"/>
        </w:rPr>
        <w:t xml:space="preserve"> pri </w:t>
      </w:r>
      <w:r w:rsidR="00576B71" w:rsidRPr="00CB491F">
        <w:rPr>
          <w:b/>
          <w:szCs w:val="22"/>
        </w:rPr>
        <w:t>používaní</w:t>
      </w:r>
    </w:p>
    <w:p w14:paraId="363F8B65" w14:textId="28F26C72" w:rsidR="00B84FD6" w:rsidRPr="00CB491F" w:rsidRDefault="00B84FD6" w:rsidP="0029074E">
      <w:pPr>
        <w:keepNext/>
        <w:tabs>
          <w:tab w:val="clear" w:pos="567"/>
        </w:tabs>
        <w:spacing w:line="240" w:lineRule="auto"/>
        <w:ind w:left="567" w:hanging="567"/>
        <w:rPr>
          <w:szCs w:val="22"/>
        </w:rPr>
      </w:pPr>
    </w:p>
    <w:p w14:paraId="5225A2DA" w14:textId="3894D029" w:rsidR="00B84FD6" w:rsidRPr="00CB491F" w:rsidRDefault="009949E4" w:rsidP="0029074E">
      <w:pPr>
        <w:pStyle w:val="Text"/>
        <w:keepNext/>
        <w:spacing w:before="0"/>
        <w:jc w:val="left"/>
        <w:rPr>
          <w:sz w:val="22"/>
          <w:szCs w:val="22"/>
          <w:lang w:val="sk-SK"/>
        </w:rPr>
      </w:pPr>
      <w:r w:rsidRPr="00CB491F">
        <w:rPr>
          <w:sz w:val="22"/>
          <w:szCs w:val="22"/>
          <w:u w:val="single"/>
          <w:lang w:val="sk-SK"/>
        </w:rPr>
        <w:t>Zhoršenie ochorenia</w:t>
      </w:r>
    </w:p>
    <w:p w14:paraId="08E57751" w14:textId="77777777" w:rsidR="00B84FD6" w:rsidRPr="00CB491F" w:rsidRDefault="00B84FD6" w:rsidP="0029074E">
      <w:pPr>
        <w:pStyle w:val="Text"/>
        <w:keepNext/>
        <w:spacing w:before="0"/>
        <w:jc w:val="left"/>
        <w:rPr>
          <w:sz w:val="22"/>
          <w:szCs w:val="22"/>
          <w:lang w:val="sk-SK" w:bidi="th-TH"/>
        </w:rPr>
      </w:pPr>
    </w:p>
    <w:p w14:paraId="166A9040" w14:textId="0B52D720" w:rsidR="00576B71" w:rsidRPr="00CB491F" w:rsidRDefault="00731ADE" w:rsidP="0029074E">
      <w:pPr>
        <w:pStyle w:val="Text"/>
        <w:spacing w:before="0"/>
        <w:jc w:val="left"/>
        <w:rPr>
          <w:sz w:val="22"/>
          <w:szCs w:val="22"/>
          <w:lang w:val="sk-SK"/>
        </w:rPr>
      </w:pPr>
      <w:r>
        <w:rPr>
          <w:sz w:val="22"/>
          <w:szCs w:val="22"/>
          <w:lang w:val="sk-SK" w:bidi="th-TH"/>
        </w:rPr>
        <w:t xml:space="preserve">Tento </w:t>
      </w:r>
      <w:r>
        <w:rPr>
          <w:sz w:val="22"/>
          <w:szCs w:val="22"/>
          <w:lang w:val="sk-SK"/>
        </w:rPr>
        <w:t>l</w:t>
      </w:r>
      <w:r w:rsidR="00EA2EEB">
        <w:rPr>
          <w:sz w:val="22"/>
          <w:szCs w:val="22"/>
          <w:lang w:val="sk-SK"/>
        </w:rPr>
        <w:t>iek</w:t>
      </w:r>
      <w:r w:rsidR="00576B71" w:rsidRPr="00CB491F">
        <w:rPr>
          <w:sz w:val="22"/>
          <w:szCs w:val="22"/>
          <w:lang w:val="sk-SK"/>
        </w:rPr>
        <w:t xml:space="preserve"> sa nemá používať</w:t>
      </w:r>
      <w:r w:rsidR="00F670EE">
        <w:rPr>
          <w:sz w:val="22"/>
          <w:szCs w:val="22"/>
          <w:lang w:val="sk-SK"/>
        </w:rPr>
        <w:t xml:space="preserve"> na </w:t>
      </w:r>
      <w:r w:rsidR="00576B71" w:rsidRPr="00CB491F">
        <w:rPr>
          <w:sz w:val="22"/>
          <w:szCs w:val="22"/>
          <w:lang w:val="sk-SK"/>
        </w:rPr>
        <w:t xml:space="preserve">liečbu symptómov akútnej astmy, vrátane akútnych epizód bronchospazmu, ktoré si vyžadujú </w:t>
      </w:r>
      <w:r w:rsidR="005663DB">
        <w:rPr>
          <w:sz w:val="22"/>
          <w:szCs w:val="22"/>
          <w:lang w:val="sk-SK"/>
        </w:rPr>
        <w:t>krátkodobo pôsobiac</w:t>
      </w:r>
      <w:r w:rsidR="006A3A8D">
        <w:rPr>
          <w:sz w:val="22"/>
          <w:szCs w:val="22"/>
          <w:lang w:val="sk-SK"/>
        </w:rPr>
        <w:t>e</w:t>
      </w:r>
      <w:r w:rsidR="005663DB">
        <w:rPr>
          <w:sz w:val="22"/>
          <w:szCs w:val="22"/>
          <w:lang w:val="sk-SK"/>
        </w:rPr>
        <w:t xml:space="preserve"> </w:t>
      </w:r>
      <w:r w:rsidR="00576B71" w:rsidRPr="00CB491F">
        <w:rPr>
          <w:sz w:val="22"/>
          <w:szCs w:val="22"/>
          <w:lang w:val="sk-SK"/>
        </w:rPr>
        <w:t>bronchodilatanci</w:t>
      </w:r>
      <w:r w:rsidR="006A3A8D">
        <w:rPr>
          <w:sz w:val="22"/>
          <w:szCs w:val="22"/>
          <w:lang w:val="sk-SK"/>
        </w:rPr>
        <w:t>um</w:t>
      </w:r>
      <w:r w:rsidR="00576B71" w:rsidRPr="00CB491F">
        <w:rPr>
          <w:sz w:val="22"/>
          <w:szCs w:val="22"/>
          <w:lang w:val="sk-SK"/>
        </w:rPr>
        <w:t>. Častejšie používanie</w:t>
      </w:r>
      <w:r w:rsidR="006A3A8D">
        <w:rPr>
          <w:sz w:val="22"/>
          <w:szCs w:val="22"/>
          <w:lang w:val="sk-SK"/>
        </w:rPr>
        <w:t xml:space="preserve"> krátkodobo pôsobiacich</w:t>
      </w:r>
      <w:r w:rsidR="00576B71" w:rsidRPr="00CB491F">
        <w:rPr>
          <w:sz w:val="22"/>
          <w:szCs w:val="22"/>
          <w:lang w:val="sk-SK"/>
        </w:rPr>
        <w:t xml:space="preserve"> bronchodilatancií</w:t>
      </w:r>
      <w:r w:rsidR="00F670EE">
        <w:rPr>
          <w:sz w:val="22"/>
          <w:szCs w:val="22"/>
          <w:lang w:val="sk-SK"/>
        </w:rPr>
        <w:t xml:space="preserve"> na </w:t>
      </w:r>
      <w:r w:rsidR="00576B71" w:rsidRPr="00CB491F">
        <w:rPr>
          <w:sz w:val="22"/>
          <w:szCs w:val="22"/>
          <w:lang w:val="sk-SK"/>
        </w:rPr>
        <w:t xml:space="preserve">zmiernenie symptómov </w:t>
      </w:r>
      <w:r w:rsidR="00714BC3">
        <w:rPr>
          <w:sz w:val="22"/>
          <w:szCs w:val="22"/>
          <w:lang w:val="sk-SK"/>
        </w:rPr>
        <w:t xml:space="preserve">svedčí o zhoršení kontroly </w:t>
      </w:r>
      <w:r w:rsidR="00576B71" w:rsidRPr="00CB491F">
        <w:rPr>
          <w:sz w:val="22"/>
          <w:szCs w:val="22"/>
          <w:lang w:val="sk-SK"/>
        </w:rPr>
        <w:t>ochorenia a</w:t>
      </w:r>
      <w:r w:rsidR="006A3A8D">
        <w:rPr>
          <w:sz w:val="22"/>
          <w:szCs w:val="22"/>
          <w:lang w:val="sk-SK"/>
        </w:rPr>
        <w:t xml:space="preserve"> pacienti </w:t>
      </w:r>
      <w:r w:rsidR="00576B71" w:rsidRPr="00CB491F">
        <w:rPr>
          <w:sz w:val="22"/>
          <w:szCs w:val="22"/>
          <w:lang w:val="sk-SK"/>
        </w:rPr>
        <w:t>m</w:t>
      </w:r>
      <w:r w:rsidR="006A3A8D">
        <w:rPr>
          <w:sz w:val="22"/>
          <w:szCs w:val="22"/>
          <w:lang w:val="sk-SK"/>
        </w:rPr>
        <w:t>ajú</w:t>
      </w:r>
      <w:r w:rsidR="00576B71" w:rsidRPr="00CB491F">
        <w:rPr>
          <w:sz w:val="22"/>
          <w:szCs w:val="22"/>
          <w:lang w:val="sk-SK"/>
        </w:rPr>
        <w:t xml:space="preserve"> </w:t>
      </w:r>
      <w:r w:rsidR="006A3A8D">
        <w:rPr>
          <w:sz w:val="22"/>
          <w:szCs w:val="22"/>
          <w:lang w:val="sk-SK"/>
        </w:rPr>
        <w:t xml:space="preserve">byť </w:t>
      </w:r>
      <w:r w:rsidR="004C544A">
        <w:rPr>
          <w:sz w:val="22"/>
          <w:szCs w:val="22"/>
          <w:lang w:val="sk-SK"/>
        </w:rPr>
        <w:t>vyšetr</w:t>
      </w:r>
      <w:r w:rsidR="006A3A8D">
        <w:rPr>
          <w:sz w:val="22"/>
          <w:szCs w:val="22"/>
          <w:lang w:val="sk-SK"/>
        </w:rPr>
        <w:t>ení</w:t>
      </w:r>
      <w:r w:rsidR="00576B71" w:rsidRPr="00CB491F">
        <w:rPr>
          <w:sz w:val="22"/>
          <w:szCs w:val="22"/>
          <w:lang w:val="sk-SK"/>
        </w:rPr>
        <w:t xml:space="preserve"> </w:t>
      </w:r>
      <w:r w:rsidR="006A3A8D">
        <w:rPr>
          <w:sz w:val="22"/>
          <w:szCs w:val="22"/>
          <w:lang w:val="sk-SK"/>
        </w:rPr>
        <w:t>lekárom</w:t>
      </w:r>
      <w:r w:rsidR="00576B71" w:rsidRPr="00CB491F">
        <w:rPr>
          <w:sz w:val="22"/>
          <w:szCs w:val="22"/>
          <w:lang w:val="sk-SK"/>
        </w:rPr>
        <w:t>.</w:t>
      </w:r>
    </w:p>
    <w:p w14:paraId="112C9629" w14:textId="77777777" w:rsidR="00576B71" w:rsidRPr="00CB491F" w:rsidRDefault="00576B71" w:rsidP="0029074E">
      <w:pPr>
        <w:pStyle w:val="Text"/>
        <w:spacing w:before="0"/>
        <w:jc w:val="left"/>
        <w:rPr>
          <w:sz w:val="22"/>
          <w:szCs w:val="22"/>
          <w:lang w:val="sk-SK" w:bidi="th-TH"/>
        </w:rPr>
      </w:pPr>
    </w:p>
    <w:p w14:paraId="6C6893E7" w14:textId="40F6C156" w:rsidR="00576B71" w:rsidRPr="00CB491F" w:rsidRDefault="00576B71" w:rsidP="0029074E">
      <w:pPr>
        <w:pStyle w:val="Text"/>
        <w:spacing w:before="0"/>
        <w:jc w:val="left"/>
        <w:rPr>
          <w:sz w:val="22"/>
          <w:szCs w:val="22"/>
          <w:lang w:val="sk-SK"/>
        </w:rPr>
      </w:pPr>
      <w:r w:rsidRPr="00CB491F">
        <w:rPr>
          <w:sz w:val="22"/>
          <w:szCs w:val="22"/>
          <w:lang w:val="sk-SK"/>
        </w:rPr>
        <w:t>Pacienti n</w:t>
      </w:r>
      <w:r w:rsidR="00A65F02">
        <w:rPr>
          <w:sz w:val="22"/>
          <w:szCs w:val="22"/>
          <w:lang w:val="sk-SK"/>
        </w:rPr>
        <w:t>esmú</w:t>
      </w:r>
      <w:r w:rsidRPr="00CB491F">
        <w:rPr>
          <w:sz w:val="22"/>
          <w:szCs w:val="22"/>
          <w:lang w:val="sk-SK"/>
        </w:rPr>
        <w:t xml:space="preserve"> ukončiť liečbu bez dohľadu lekára, keďže symptómy sa</w:t>
      </w:r>
      <w:r w:rsidR="00F670EE">
        <w:rPr>
          <w:sz w:val="22"/>
          <w:szCs w:val="22"/>
          <w:lang w:val="sk-SK"/>
        </w:rPr>
        <w:t xml:space="preserve"> </w:t>
      </w:r>
      <w:r w:rsidR="00F670EE" w:rsidRPr="00AA5491">
        <w:rPr>
          <w:sz w:val="22"/>
          <w:szCs w:val="22"/>
          <w:lang w:val="sk-SK"/>
        </w:rPr>
        <w:t>po </w:t>
      </w:r>
      <w:r w:rsidR="00FF725B" w:rsidRPr="00AA5491">
        <w:rPr>
          <w:sz w:val="22"/>
          <w:szCs w:val="22"/>
          <w:lang w:val="sk-SK"/>
        </w:rPr>
        <w:t>ukonč</w:t>
      </w:r>
      <w:r w:rsidRPr="00AA5491">
        <w:rPr>
          <w:sz w:val="22"/>
          <w:szCs w:val="22"/>
          <w:lang w:val="sk-SK"/>
        </w:rPr>
        <w:t>ení môžu</w:t>
      </w:r>
      <w:r w:rsidRPr="00CB491F">
        <w:rPr>
          <w:sz w:val="22"/>
          <w:szCs w:val="22"/>
          <w:lang w:val="sk-SK"/>
        </w:rPr>
        <w:t xml:space="preserve"> vrátiť.</w:t>
      </w:r>
    </w:p>
    <w:p w14:paraId="4EEAD484" w14:textId="77777777" w:rsidR="00B84FD6" w:rsidRPr="00CB491F" w:rsidRDefault="00B84FD6" w:rsidP="0029074E">
      <w:pPr>
        <w:pStyle w:val="Text"/>
        <w:spacing w:before="0"/>
        <w:jc w:val="left"/>
        <w:rPr>
          <w:sz w:val="22"/>
          <w:szCs w:val="22"/>
          <w:lang w:val="sk-SK"/>
        </w:rPr>
      </w:pPr>
    </w:p>
    <w:p w14:paraId="0841FEEA" w14:textId="2CDD6555" w:rsidR="007F701F" w:rsidRDefault="007F701F" w:rsidP="0029074E">
      <w:pPr>
        <w:pStyle w:val="Text"/>
        <w:spacing w:before="0"/>
        <w:jc w:val="left"/>
        <w:rPr>
          <w:sz w:val="22"/>
          <w:szCs w:val="22"/>
          <w:lang w:val="sk-SK"/>
        </w:rPr>
      </w:pPr>
      <w:r w:rsidRPr="00703AAE">
        <w:rPr>
          <w:sz w:val="22"/>
          <w:szCs w:val="22"/>
          <w:lang w:val="sk-SK"/>
        </w:rPr>
        <w:t>Liečb</w:t>
      </w:r>
      <w:r>
        <w:rPr>
          <w:sz w:val="22"/>
          <w:szCs w:val="22"/>
          <w:lang w:val="sk-SK"/>
        </w:rPr>
        <w:t>u</w:t>
      </w:r>
      <w:r w:rsidRPr="00703AAE">
        <w:rPr>
          <w:sz w:val="22"/>
          <w:szCs w:val="22"/>
          <w:lang w:val="sk-SK"/>
        </w:rPr>
        <w:t xml:space="preserve"> týmto liekom sa neodporúča náhle</w:t>
      </w:r>
      <w:r>
        <w:rPr>
          <w:sz w:val="22"/>
          <w:szCs w:val="22"/>
          <w:lang w:val="sk-SK"/>
        </w:rPr>
        <w:t xml:space="preserve"> prerušiť</w:t>
      </w:r>
      <w:r w:rsidRPr="00703AAE">
        <w:rPr>
          <w:sz w:val="22"/>
          <w:szCs w:val="22"/>
          <w:lang w:val="sk-SK"/>
        </w:rPr>
        <w:t xml:space="preserve">. </w:t>
      </w:r>
      <w:r w:rsidRPr="00C1018D">
        <w:rPr>
          <w:sz w:val="22"/>
          <w:szCs w:val="22"/>
          <w:lang w:val="sk-SK"/>
        </w:rPr>
        <w:t>Ak sa pacient</w:t>
      </w:r>
      <w:r>
        <w:rPr>
          <w:sz w:val="22"/>
          <w:szCs w:val="22"/>
          <w:lang w:val="sk-SK"/>
        </w:rPr>
        <w:t>i</w:t>
      </w:r>
      <w:r w:rsidRPr="00C1018D">
        <w:rPr>
          <w:sz w:val="22"/>
          <w:szCs w:val="22"/>
          <w:lang w:val="sk-SK"/>
        </w:rPr>
        <w:t xml:space="preserve"> nazdáva</w:t>
      </w:r>
      <w:r>
        <w:rPr>
          <w:sz w:val="22"/>
          <w:szCs w:val="22"/>
          <w:lang w:val="sk-SK"/>
        </w:rPr>
        <w:t>jú</w:t>
      </w:r>
      <w:r w:rsidRPr="00C1018D">
        <w:rPr>
          <w:sz w:val="22"/>
          <w:szCs w:val="22"/>
          <w:lang w:val="sk-SK"/>
        </w:rPr>
        <w:t xml:space="preserve">, </w:t>
      </w:r>
      <w:r w:rsidRPr="00703AAE">
        <w:rPr>
          <w:sz w:val="22"/>
          <w:szCs w:val="22"/>
          <w:lang w:val="sk-SK"/>
        </w:rPr>
        <w:t>že liečba je neúčinná, m</w:t>
      </w:r>
      <w:r>
        <w:rPr>
          <w:sz w:val="22"/>
          <w:szCs w:val="22"/>
          <w:lang w:val="sk-SK"/>
        </w:rPr>
        <w:t>ajú</w:t>
      </w:r>
      <w:r w:rsidRPr="00703AAE">
        <w:rPr>
          <w:sz w:val="22"/>
          <w:szCs w:val="22"/>
          <w:lang w:val="sk-SK"/>
        </w:rPr>
        <w:t xml:space="preserve"> pokračovať v liečbe, ale musia vyhľadať lekársku pomoc. Zvýšené používanie uvoľňovacích bronchodilat</w:t>
      </w:r>
      <w:r>
        <w:rPr>
          <w:sz w:val="22"/>
          <w:szCs w:val="22"/>
          <w:lang w:val="sk-SK"/>
        </w:rPr>
        <w:t>ancií</w:t>
      </w:r>
      <w:r w:rsidRPr="00703AAE">
        <w:rPr>
          <w:sz w:val="22"/>
          <w:szCs w:val="22"/>
          <w:lang w:val="sk-SK"/>
        </w:rPr>
        <w:t xml:space="preserve"> naznačuje zhoršenie základného </w:t>
      </w:r>
      <w:r>
        <w:rPr>
          <w:sz w:val="22"/>
          <w:szCs w:val="22"/>
          <w:lang w:val="sk-SK"/>
        </w:rPr>
        <w:t>ochorenia</w:t>
      </w:r>
      <w:r w:rsidRPr="00703AAE">
        <w:rPr>
          <w:sz w:val="22"/>
          <w:szCs w:val="22"/>
          <w:lang w:val="sk-SK"/>
        </w:rPr>
        <w:t xml:space="preserve"> a vyžaduje prehodnotenie liečby. Náhle a</w:t>
      </w:r>
      <w:r w:rsidR="009E249A">
        <w:rPr>
          <w:sz w:val="22"/>
          <w:szCs w:val="22"/>
          <w:lang w:val="sk-SK"/>
        </w:rPr>
        <w:t> </w:t>
      </w:r>
      <w:r>
        <w:rPr>
          <w:sz w:val="22"/>
          <w:szCs w:val="22"/>
          <w:lang w:val="sk-SK"/>
        </w:rPr>
        <w:t>postupujúce</w:t>
      </w:r>
      <w:r w:rsidRPr="00703AAE">
        <w:rPr>
          <w:sz w:val="22"/>
          <w:szCs w:val="22"/>
          <w:lang w:val="sk-SK"/>
        </w:rPr>
        <w:t xml:space="preserve"> zhorš</w:t>
      </w:r>
      <w:r>
        <w:rPr>
          <w:sz w:val="22"/>
          <w:szCs w:val="22"/>
          <w:lang w:val="sk-SK"/>
        </w:rPr>
        <w:t>ova</w:t>
      </w:r>
      <w:r w:rsidRPr="00703AAE">
        <w:rPr>
          <w:sz w:val="22"/>
          <w:szCs w:val="22"/>
          <w:lang w:val="sk-SK"/>
        </w:rPr>
        <w:t xml:space="preserve">nie symptómov astmy je potenciálne ohrozujúce život a </w:t>
      </w:r>
      <w:r w:rsidRPr="00676BD2">
        <w:rPr>
          <w:sz w:val="22"/>
          <w:szCs w:val="22"/>
          <w:lang w:val="sk-SK"/>
        </w:rPr>
        <w:t>pacient sa musí okamžite podrobiť lekárskemu vyšetreniu.</w:t>
      </w:r>
    </w:p>
    <w:p w14:paraId="4E041799" w14:textId="77777777" w:rsidR="00B84FD6" w:rsidRPr="00CB491F" w:rsidRDefault="00B84FD6" w:rsidP="0029074E">
      <w:pPr>
        <w:pStyle w:val="Text"/>
        <w:spacing w:before="0"/>
        <w:jc w:val="left"/>
        <w:rPr>
          <w:sz w:val="22"/>
          <w:szCs w:val="22"/>
          <w:lang w:val="sk-SK"/>
        </w:rPr>
      </w:pPr>
    </w:p>
    <w:p w14:paraId="43FDD1C1" w14:textId="77777777" w:rsidR="00576B71" w:rsidRPr="00AB4AE2" w:rsidRDefault="00576B71" w:rsidP="0029074E">
      <w:pPr>
        <w:pStyle w:val="Text"/>
        <w:keepNext/>
        <w:spacing w:before="0"/>
        <w:jc w:val="left"/>
        <w:rPr>
          <w:sz w:val="22"/>
          <w:szCs w:val="22"/>
          <w:lang w:val="sk-SK"/>
        </w:rPr>
      </w:pPr>
      <w:r w:rsidRPr="00CB491F">
        <w:rPr>
          <w:sz w:val="22"/>
          <w:szCs w:val="22"/>
          <w:u w:val="single"/>
          <w:lang w:val="sk-SK"/>
        </w:rPr>
        <w:t>Precitlivenosť</w:t>
      </w:r>
    </w:p>
    <w:p w14:paraId="7B64C262" w14:textId="77777777" w:rsidR="00576B71" w:rsidRPr="00CB491F" w:rsidRDefault="00576B71" w:rsidP="0029074E">
      <w:pPr>
        <w:keepNext/>
        <w:tabs>
          <w:tab w:val="clear" w:pos="567"/>
        </w:tabs>
        <w:spacing w:line="240" w:lineRule="auto"/>
        <w:ind w:left="567" w:hanging="567"/>
        <w:rPr>
          <w:szCs w:val="22"/>
        </w:rPr>
      </w:pPr>
    </w:p>
    <w:p w14:paraId="638231AB" w14:textId="0AECA9A9" w:rsidR="00576B71" w:rsidRPr="00CB491F" w:rsidRDefault="00576B71" w:rsidP="0029074E">
      <w:pPr>
        <w:pStyle w:val="Text"/>
        <w:spacing w:before="0"/>
        <w:jc w:val="left"/>
        <w:rPr>
          <w:sz w:val="22"/>
          <w:szCs w:val="22"/>
          <w:lang w:val="sk-SK"/>
        </w:rPr>
      </w:pPr>
      <w:r w:rsidRPr="00CB491F">
        <w:rPr>
          <w:sz w:val="22"/>
          <w:szCs w:val="22"/>
          <w:lang w:val="sk-SK"/>
        </w:rPr>
        <w:t>Okamžité reakcie</w:t>
      </w:r>
      <w:r w:rsidR="00F670EE">
        <w:rPr>
          <w:sz w:val="22"/>
          <w:szCs w:val="22"/>
          <w:lang w:val="sk-SK"/>
        </w:rPr>
        <w:t xml:space="preserve"> z </w:t>
      </w:r>
      <w:r w:rsidRPr="00CB491F">
        <w:rPr>
          <w:sz w:val="22"/>
          <w:szCs w:val="22"/>
          <w:lang w:val="sk-SK"/>
        </w:rPr>
        <w:t>precitlivenosti sa pozorovali</w:t>
      </w:r>
      <w:r w:rsidR="00F670EE">
        <w:rPr>
          <w:sz w:val="22"/>
          <w:szCs w:val="22"/>
          <w:lang w:val="sk-SK"/>
        </w:rPr>
        <w:t xml:space="preserve"> po </w:t>
      </w:r>
      <w:r w:rsidRPr="00CB491F">
        <w:rPr>
          <w:sz w:val="22"/>
          <w:szCs w:val="22"/>
          <w:lang w:val="sk-SK"/>
        </w:rPr>
        <w:t xml:space="preserve">podaní </w:t>
      </w:r>
      <w:r w:rsidR="00EA2EEB">
        <w:rPr>
          <w:sz w:val="22"/>
          <w:szCs w:val="22"/>
          <w:lang w:val="sk-SK"/>
        </w:rPr>
        <w:t xml:space="preserve">tohto </w:t>
      </w:r>
      <w:r w:rsidRPr="00CB491F">
        <w:rPr>
          <w:sz w:val="22"/>
          <w:szCs w:val="22"/>
          <w:lang w:val="sk-SK"/>
        </w:rPr>
        <w:t>lieku. Ak sa vyskytnú prejavy poukazujúce</w:t>
      </w:r>
      <w:r w:rsidR="00F670EE">
        <w:rPr>
          <w:sz w:val="22"/>
          <w:szCs w:val="22"/>
          <w:lang w:val="sk-SK"/>
        </w:rPr>
        <w:t xml:space="preserve"> na </w:t>
      </w:r>
      <w:r w:rsidRPr="00CB491F">
        <w:rPr>
          <w:sz w:val="22"/>
          <w:szCs w:val="22"/>
          <w:lang w:val="sk-SK"/>
        </w:rPr>
        <w:t>alergické reakcie, najmä angioedém (vrátane ťažkostí</w:t>
      </w:r>
      <w:r w:rsidR="00F670EE">
        <w:rPr>
          <w:sz w:val="22"/>
          <w:szCs w:val="22"/>
          <w:lang w:val="sk-SK"/>
        </w:rPr>
        <w:t xml:space="preserve"> s </w:t>
      </w:r>
      <w:r w:rsidRPr="00CB491F">
        <w:rPr>
          <w:sz w:val="22"/>
          <w:szCs w:val="22"/>
          <w:lang w:val="sk-SK"/>
        </w:rPr>
        <w:t xml:space="preserve">dýchaním alebo prehĺtaním, edému jazyka, pier a tváre), urtikária alebo kožný exantém, </w:t>
      </w:r>
      <w:r w:rsidR="00EA2EEB">
        <w:rPr>
          <w:sz w:val="22"/>
          <w:szCs w:val="22"/>
          <w:lang w:val="sk-SK" w:bidi="th-TH"/>
        </w:rPr>
        <w:t>liečba</w:t>
      </w:r>
      <w:r w:rsidRPr="00CB491F">
        <w:rPr>
          <w:sz w:val="22"/>
          <w:szCs w:val="22"/>
          <w:lang w:val="sk-SK" w:bidi="th-TH"/>
        </w:rPr>
        <w:t xml:space="preserve"> </w:t>
      </w:r>
      <w:r w:rsidRPr="00CB491F">
        <w:rPr>
          <w:iCs/>
          <w:sz w:val="22"/>
          <w:szCs w:val="22"/>
          <w:lang w:val="sk-SK"/>
        </w:rPr>
        <w:t xml:space="preserve">sa má ihneď </w:t>
      </w:r>
      <w:r w:rsidR="005765AB">
        <w:rPr>
          <w:iCs/>
          <w:sz w:val="22"/>
          <w:szCs w:val="22"/>
          <w:lang w:val="sk-SK"/>
        </w:rPr>
        <w:t>prerušiť</w:t>
      </w:r>
      <w:r w:rsidRPr="00CB491F">
        <w:rPr>
          <w:iCs/>
          <w:sz w:val="22"/>
          <w:szCs w:val="22"/>
          <w:lang w:val="sk-SK"/>
        </w:rPr>
        <w:t xml:space="preserve"> a má sa začať alternatívna liečba.</w:t>
      </w:r>
    </w:p>
    <w:p w14:paraId="14B867EE" w14:textId="77777777" w:rsidR="00576B71" w:rsidRPr="00AB4AE2" w:rsidRDefault="00576B71" w:rsidP="0029074E">
      <w:pPr>
        <w:pStyle w:val="Text"/>
        <w:spacing w:before="0"/>
        <w:jc w:val="left"/>
        <w:rPr>
          <w:sz w:val="22"/>
          <w:szCs w:val="22"/>
          <w:lang w:val="sk-SK"/>
        </w:rPr>
      </w:pPr>
    </w:p>
    <w:p w14:paraId="4976AC23" w14:textId="77777777" w:rsidR="00576B71" w:rsidRPr="00AB4AE2" w:rsidRDefault="00576B71" w:rsidP="0029074E">
      <w:pPr>
        <w:keepNext/>
        <w:tabs>
          <w:tab w:val="clear" w:pos="567"/>
        </w:tabs>
        <w:spacing w:line="240" w:lineRule="auto"/>
        <w:rPr>
          <w:rFonts w:eastAsia="MS Gothic"/>
          <w:szCs w:val="22"/>
          <w:lang w:eastAsia="ja-JP"/>
        </w:rPr>
      </w:pPr>
      <w:r w:rsidRPr="00CB491F">
        <w:rPr>
          <w:rFonts w:eastAsia="MS Gothic"/>
          <w:szCs w:val="22"/>
          <w:u w:val="single"/>
          <w:lang w:eastAsia="ja-JP"/>
        </w:rPr>
        <w:t>Paradoxný bronchospazmus</w:t>
      </w:r>
    </w:p>
    <w:p w14:paraId="68B69EAB" w14:textId="77777777" w:rsidR="00576B71" w:rsidRPr="00CB491F" w:rsidRDefault="00576B71" w:rsidP="0029074E">
      <w:pPr>
        <w:keepNext/>
        <w:tabs>
          <w:tab w:val="clear" w:pos="567"/>
        </w:tabs>
        <w:spacing w:line="240" w:lineRule="auto"/>
        <w:ind w:left="567" w:hanging="567"/>
        <w:rPr>
          <w:szCs w:val="22"/>
        </w:rPr>
      </w:pPr>
    </w:p>
    <w:p w14:paraId="40F1EBCD" w14:textId="046E8F91" w:rsidR="00576B71" w:rsidRPr="00CB491F" w:rsidRDefault="00576B71" w:rsidP="0029074E">
      <w:pPr>
        <w:tabs>
          <w:tab w:val="clear" w:pos="567"/>
        </w:tabs>
        <w:spacing w:line="240" w:lineRule="auto"/>
        <w:rPr>
          <w:szCs w:val="22"/>
        </w:rPr>
      </w:pPr>
      <w:r w:rsidRPr="00CB491F">
        <w:rPr>
          <w:szCs w:val="22"/>
          <w:lang w:bidi="th-TH"/>
        </w:rPr>
        <w:t xml:space="preserve">Tak ako aj iné druhy inhalačnej liečby, podanie </w:t>
      </w:r>
      <w:r w:rsidR="00EA2EEB">
        <w:rPr>
          <w:szCs w:val="22"/>
          <w:lang w:bidi="th-TH"/>
        </w:rPr>
        <w:t xml:space="preserve">tohto </w:t>
      </w:r>
      <w:r w:rsidRPr="00CB491F">
        <w:rPr>
          <w:szCs w:val="22"/>
          <w:lang w:bidi="th-TH"/>
        </w:rPr>
        <w:t xml:space="preserve">lieku </w:t>
      </w:r>
      <w:r w:rsidRPr="00CB491F">
        <w:rPr>
          <w:szCs w:val="22"/>
        </w:rPr>
        <w:t xml:space="preserve">môže mať za následok paradoxný bronchospazmus, ktorý môže ohrozovať život. V prípade jeho výskytu sa má podávanie okamžite </w:t>
      </w:r>
      <w:r w:rsidR="009B1362">
        <w:rPr>
          <w:szCs w:val="22"/>
        </w:rPr>
        <w:t>ukončiť</w:t>
      </w:r>
      <w:r w:rsidRPr="00CB491F">
        <w:rPr>
          <w:szCs w:val="22"/>
        </w:rPr>
        <w:t xml:space="preserve"> a má sa začať alternatívna liečba.</w:t>
      </w:r>
    </w:p>
    <w:p w14:paraId="35417685" w14:textId="77777777" w:rsidR="00B84FD6" w:rsidRPr="00CB491F" w:rsidRDefault="00B84FD6" w:rsidP="0029074E">
      <w:pPr>
        <w:pStyle w:val="Text"/>
        <w:spacing w:before="0"/>
        <w:jc w:val="left"/>
        <w:rPr>
          <w:sz w:val="22"/>
          <w:szCs w:val="22"/>
          <w:lang w:val="sk-SK" w:bidi="th-TH"/>
        </w:rPr>
      </w:pPr>
    </w:p>
    <w:p w14:paraId="1FE8CF30" w14:textId="423CC307" w:rsidR="00576B71" w:rsidRPr="00AB4AE2" w:rsidRDefault="00576B71" w:rsidP="0029074E">
      <w:pPr>
        <w:keepNext/>
        <w:tabs>
          <w:tab w:val="clear" w:pos="567"/>
        </w:tabs>
        <w:spacing w:line="240" w:lineRule="auto"/>
        <w:rPr>
          <w:szCs w:val="22"/>
        </w:rPr>
      </w:pPr>
      <w:r w:rsidRPr="00CB491F">
        <w:rPr>
          <w:szCs w:val="22"/>
          <w:u w:val="single"/>
        </w:rPr>
        <w:t>Kardiovaskulárne účinky</w:t>
      </w:r>
    </w:p>
    <w:p w14:paraId="41612F97" w14:textId="77777777" w:rsidR="00576B71" w:rsidRPr="00CB491F" w:rsidRDefault="00576B71" w:rsidP="0029074E">
      <w:pPr>
        <w:keepNext/>
        <w:tabs>
          <w:tab w:val="clear" w:pos="567"/>
        </w:tabs>
        <w:spacing w:line="240" w:lineRule="auto"/>
        <w:ind w:left="567" w:hanging="567"/>
        <w:rPr>
          <w:szCs w:val="22"/>
        </w:rPr>
      </w:pPr>
    </w:p>
    <w:p w14:paraId="486B94D0" w14:textId="20865504" w:rsidR="00576B71" w:rsidRPr="00CB491F" w:rsidRDefault="00576B71" w:rsidP="0029074E">
      <w:pPr>
        <w:pStyle w:val="Text"/>
        <w:spacing w:before="0"/>
        <w:jc w:val="left"/>
        <w:rPr>
          <w:sz w:val="22"/>
          <w:szCs w:val="22"/>
          <w:lang w:val="sk-SK"/>
        </w:rPr>
      </w:pPr>
      <w:r w:rsidRPr="00CB491F">
        <w:rPr>
          <w:sz w:val="22"/>
          <w:szCs w:val="22"/>
          <w:lang w:val="sk-SK" w:bidi="th-TH"/>
        </w:rPr>
        <w:t>Tak ako iné lieky obsahujúce beta</w:t>
      </w:r>
      <w:r w:rsidRPr="00CB491F">
        <w:rPr>
          <w:sz w:val="22"/>
          <w:szCs w:val="22"/>
          <w:vertAlign w:val="subscript"/>
          <w:lang w:val="sk-SK" w:bidi="th-TH"/>
        </w:rPr>
        <w:t>2</w:t>
      </w:r>
      <w:r w:rsidRPr="00CB491F">
        <w:rPr>
          <w:sz w:val="22"/>
          <w:szCs w:val="22"/>
          <w:lang w:val="sk-SK" w:bidi="th-TH"/>
        </w:rPr>
        <w:noBreakHyphen/>
        <w:t xml:space="preserve">adrenergné agonisty, </w:t>
      </w:r>
      <w:r w:rsidR="00EA2EEB">
        <w:rPr>
          <w:sz w:val="22"/>
          <w:szCs w:val="22"/>
          <w:lang w:val="sk-SK" w:bidi="th-TH"/>
        </w:rPr>
        <w:t>tento liek</w:t>
      </w:r>
      <w:r w:rsidRPr="00CB491F">
        <w:rPr>
          <w:sz w:val="22"/>
          <w:szCs w:val="22"/>
          <w:lang w:val="sk-SK"/>
        </w:rPr>
        <w:t xml:space="preserve"> môže</w:t>
      </w:r>
      <w:r w:rsidR="00F670EE">
        <w:rPr>
          <w:sz w:val="22"/>
          <w:szCs w:val="22"/>
          <w:lang w:val="sk-SK"/>
        </w:rPr>
        <w:t xml:space="preserve"> u </w:t>
      </w:r>
      <w:r w:rsidRPr="00CB491F">
        <w:rPr>
          <w:sz w:val="22"/>
          <w:szCs w:val="22"/>
          <w:lang w:val="sk-SK"/>
        </w:rPr>
        <w:t xml:space="preserve">niektorých pacientov vyvolať klinicky významný kardiovaskulárny účinok, </w:t>
      </w:r>
      <w:r w:rsidR="00DA2610">
        <w:rPr>
          <w:sz w:val="22"/>
          <w:szCs w:val="22"/>
          <w:lang w:val="sk-SK"/>
        </w:rPr>
        <w:t>vy</w:t>
      </w:r>
      <w:r w:rsidRPr="00CB491F">
        <w:rPr>
          <w:sz w:val="22"/>
          <w:szCs w:val="22"/>
          <w:lang w:val="sk-SK"/>
        </w:rPr>
        <w:t>hodnotený</w:t>
      </w:r>
      <w:r w:rsidR="00F670EE">
        <w:rPr>
          <w:sz w:val="22"/>
          <w:szCs w:val="22"/>
          <w:lang w:val="sk-SK"/>
        </w:rPr>
        <w:t xml:space="preserve"> na </w:t>
      </w:r>
      <w:r w:rsidRPr="00CB491F">
        <w:rPr>
          <w:sz w:val="22"/>
          <w:szCs w:val="22"/>
          <w:lang w:val="sk-SK"/>
        </w:rPr>
        <w:t xml:space="preserve">základe zvýšenej srdcovej frekvencie, zvýšeného krvného tlaku a/alebo symptómov. Ak sa vyskytnú takéto účinky, môže byť potrebné liečbu </w:t>
      </w:r>
      <w:r w:rsidR="009B1362">
        <w:rPr>
          <w:sz w:val="22"/>
          <w:szCs w:val="22"/>
          <w:lang w:val="sk-SK"/>
        </w:rPr>
        <w:t>ukončiť</w:t>
      </w:r>
      <w:r w:rsidRPr="00CB491F">
        <w:rPr>
          <w:sz w:val="22"/>
          <w:szCs w:val="22"/>
          <w:lang w:val="sk-SK"/>
        </w:rPr>
        <w:t>.</w:t>
      </w:r>
    </w:p>
    <w:p w14:paraId="07E62D72" w14:textId="77777777" w:rsidR="00B84FD6" w:rsidRPr="00CB491F" w:rsidRDefault="00B84FD6" w:rsidP="0029074E">
      <w:pPr>
        <w:pStyle w:val="Text"/>
        <w:spacing w:before="0"/>
        <w:jc w:val="left"/>
        <w:rPr>
          <w:sz w:val="22"/>
          <w:szCs w:val="22"/>
          <w:lang w:val="sk-SK" w:bidi="th-TH"/>
        </w:rPr>
      </w:pPr>
    </w:p>
    <w:p w14:paraId="2688A08D" w14:textId="5A70E4D7" w:rsidR="00576B71" w:rsidRPr="00CB491F" w:rsidRDefault="009E249A" w:rsidP="0029074E">
      <w:pPr>
        <w:pStyle w:val="Text"/>
        <w:spacing w:before="0"/>
        <w:jc w:val="left"/>
        <w:rPr>
          <w:sz w:val="22"/>
          <w:szCs w:val="22"/>
          <w:lang w:val="sk-SK"/>
        </w:rPr>
      </w:pPr>
      <w:r>
        <w:rPr>
          <w:sz w:val="22"/>
          <w:szCs w:val="22"/>
          <w:lang w:val="sk-SK"/>
        </w:rPr>
        <w:t>Tento liek</w:t>
      </w:r>
      <w:r w:rsidR="00576B71" w:rsidRPr="00CB491F">
        <w:rPr>
          <w:sz w:val="22"/>
          <w:szCs w:val="22"/>
          <w:lang w:val="sk-SK"/>
        </w:rPr>
        <w:t xml:space="preserve"> sa má používať opatrne</w:t>
      </w:r>
      <w:r w:rsidR="00F670EE">
        <w:rPr>
          <w:sz w:val="22"/>
          <w:szCs w:val="22"/>
          <w:lang w:val="sk-SK"/>
        </w:rPr>
        <w:t xml:space="preserve"> u </w:t>
      </w:r>
      <w:r w:rsidR="00576B71" w:rsidRPr="00CB491F">
        <w:rPr>
          <w:sz w:val="22"/>
          <w:szCs w:val="22"/>
          <w:lang w:val="sk-SK"/>
        </w:rPr>
        <w:t>pacientov</w:t>
      </w:r>
      <w:r w:rsidR="00F670EE">
        <w:rPr>
          <w:sz w:val="22"/>
          <w:szCs w:val="22"/>
          <w:lang w:val="sk-SK"/>
        </w:rPr>
        <w:t xml:space="preserve"> s </w:t>
      </w:r>
      <w:r w:rsidR="00576B71" w:rsidRPr="00CB491F">
        <w:rPr>
          <w:sz w:val="22"/>
          <w:szCs w:val="22"/>
          <w:lang w:val="sk-SK"/>
        </w:rPr>
        <w:t>kardiovaskulárnymi poruchami (ischemická choroba srdca, akútny infarkt myokardu, srdcové arytmie, hypertenzia), epilepsiou alebo tyreotoxikózou, a</w:t>
      </w:r>
      <w:r w:rsidR="00F670EE">
        <w:rPr>
          <w:sz w:val="22"/>
          <w:szCs w:val="22"/>
          <w:lang w:val="sk-SK"/>
        </w:rPr>
        <w:t xml:space="preserve"> u </w:t>
      </w:r>
      <w:r w:rsidR="00576B71" w:rsidRPr="00CB491F">
        <w:rPr>
          <w:sz w:val="22"/>
          <w:szCs w:val="22"/>
          <w:lang w:val="sk-SK"/>
        </w:rPr>
        <w:t>pacientov</w:t>
      </w:r>
      <w:r w:rsidR="00F670EE">
        <w:rPr>
          <w:sz w:val="22"/>
          <w:szCs w:val="22"/>
          <w:lang w:val="sk-SK"/>
        </w:rPr>
        <w:t xml:space="preserve"> s </w:t>
      </w:r>
      <w:r w:rsidR="00576B71" w:rsidRPr="00CB491F">
        <w:rPr>
          <w:sz w:val="22"/>
          <w:szCs w:val="22"/>
          <w:lang w:val="sk-SK"/>
        </w:rPr>
        <w:t>neobvyklou odpoveďou</w:t>
      </w:r>
      <w:r w:rsidR="00F670EE">
        <w:rPr>
          <w:sz w:val="22"/>
          <w:szCs w:val="22"/>
          <w:lang w:val="sk-SK"/>
        </w:rPr>
        <w:t xml:space="preserve"> na </w:t>
      </w:r>
      <w:r w:rsidR="00576B71" w:rsidRPr="00CB491F">
        <w:rPr>
          <w:sz w:val="22"/>
          <w:szCs w:val="22"/>
          <w:lang w:val="sk-SK" w:bidi="th-TH"/>
        </w:rPr>
        <w:t>beta</w:t>
      </w:r>
      <w:r w:rsidR="00576B71" w:rsidRPr="00CB491F">
        <w:rPr>
          <w:sz w:val="22"/>
          <w:szCs w:val="22"/>
          <w:vertAlign w:val="subscript"/>
          <w:lang w:val="sk-SK" w:bidi="th-TH"/>
        </w:rPr>
        <w:t>2</w:t>
      </w:r>
      <w:r w:rsidR="00576B71" w:rsidRPr="00CB491F">
        <w:rPr>
          <w:sz w:val="22"/>
          <w:szCs w:val="22"/>
          <w:lang w:val="sk-SK" w:bidi="th-TH"/>
        </w:rPr>
        <w:noBreakHyphen/>
        <w:t>adrenergné agonisty.</w:t>
      </w:r>
    </w:p>
    <w:p w14:paraId="5C290920" w14:textId="77777777" w:rsidR="00B84FD6" w:rsidRPr="00CB491F" w:rsidRDefault="00B84FD6" w:rsidP="0029074E">
      <w:pPr>
        <w:pStyle w:val="Text"/>
        <w:spacing w:before="0"/>
        <w:jc w:val="left"/>
        <w:rPr>
          <w:sz w:val="22"/>
          <w:szCs w:val="22"/>
          <w:lang w:val="sk-SK" w:bidi="th-TH"/>
        </w:rPr>
      </w:pPr>
    </w:p>
    <w:p w14:paraId="36E7B78A" w14:textId="47B3A53C" w:rsidR="00576B71" w:rsidRPr="00CB491F" w:rsidRDefault="00576B71" w:rsidP="0029074E">
      <w:pPr>
        <w:pStyle w:val="Text"/>
        <w:spacing w:before="0"/>
        <w:jc w:val="left"/>
        <w:rPr>
          <w:iCs/>
          <w:sz w:val="22"/>
          <w:szCs w:val="22"/>
          <w:lang w:val="sk-SK"/>
        </w:rPr>
      </w:pPr>
      <w:r w:rsidRPr="00CB491F">
        <w:rPr>
          <w:iCs/>
          <w:sz w:val="22"/>
          <w:szCs w:val="22"/>
          <w:lang w:val="sk-SK"/>
        </w:rPr>
        <w:t>Pacienti</w:t>
      </w:r>
      <w:r w:rsidR="00F670EE">
        <w:rPr>
          <w:iCs/>
          <w:sz w:val="22"/>
          <w:szCs w:val="22"/>
          <w:lang w:val="sk-SK"/>
        </w:rPr>
        <w:t xml:space="preserve"> s </w:t>
      </w:r>
      <w:r w:rsidRPr="00CB491F">
        <w:rPr>
          <w:iCs/>
          <w:sz w:val="22"/>
          <w:szCs w:val="22"/>
          <w:lang w:val="sk-SK"/>
        </w:rPr>
        <w:t>nestabilnou ischemickou chorobou srdca, infarktom myokardu</w:t>
      </w:r>
      <w:r w:rsidR="00F670EE">
        <w:rPr>
          <w:iCs/>
          <w:sz w:val="22"/>
          <w:szCs w:val="22"/>
          <w:lang w:val="sk-SK"/>
        </w:rPr>
        <w:t xml:space="preserve"> v </w:t>
      </w:r>
      <w:r w:rsidRPr="00CB491F">
        <w:rPr>
          <w:iCs/>
          <w:sz w:val="22"/>
          <w:szCs w:val="22"/>
          <w:lang w:val="sk-SK"/>
        </w:rPr>
        <w:t>anamnéze za posledných 12 mesiacov, zlyhávaním ľavej komory triedy</w:t>
      </w:r>
      <w:r w:rsidRPr="00CB491F">
        <w:rPr>
          <w:sz w:val="22"/>
          <w:szCs w:val="22"/>
          <w:lang w:val="sk-SK" w:bidi="th-TH"/>
        </w:rPr>
        <w:t> III/IV</w:t>
      </w:r>
      <w:r w:rsidRPr="00CB491F">
        <w:rPr>
          <w:iCs/>
          <w:sz w:val="22"/>
          <w:szCs w:val="22"/>
          <w:lang w:val="sk-SK"/>
        </w:rPr>
        <w:t xml:space="preserve"> podľa </w:t>
      </w:r>
      <w:r w:rsidRPr="00CB491F">
        <w:rPr>
          <w:sz w:val="22"/>
          <w:szCs w:val="22"/>
          <w:lang w:val="sk-SK" w:bidi="th-TH"/>
        </w:rPr>
        <w:t>New York Heart Association (NYHA), arytmiou, ne</w:t>
      </w:r>
      <w:r w:rsidR="006A3A8D">
        <w:rPr>
          <w:sz w:val="22"/>
          <w:szCs w:val="22"/>
          <w:lang w:val="sk-SK" w:bidi="th-TH"/>
        </w:rPr>
        <w:t>kontrolovan</w:t>
      </w:r>
      <w:r w:rsidRPr="00CB491F">
        <w:rPr>
          <w:sz w:val="22"/>
          <w:szCs w:val="22"/>
          <w:lang w:val="sk-SK" w:bidi="th-TH"/>
        </w:rPr>
        <w:t>ou hypertenziou, cerebrovaskulárnym ochorením alebo syndrómom dlhého QT</w:t>
      </w:r>
      <w:r w:rsidR="00F670EE">
        <w:rPr>
          <w:sz w:val="22"/>
          <w:szCs w:val="22"/>
          <w:lang w:val="sk-SK" w:bidi="th-TH"/>
        </w:rPr>
        <w:t xml:space="preserve"> v </w:t>
      </w:r>
      <w:r w:rsidRPr="00CB491F">
        <w:rPr>
          <w:sz w:val="22"/>
          <w:szCs w:val="22"/>
          <w:lang w:val="sk-SK" w:bidi="th-TH"/>
        </w:rPr>
        <w:t>anamnéze, ako aj pacienti liečení liekmi,</w:t>
      </w:r>
      <w:r w:rsidR="00F670EE">
        <w:rPr>
          <w:sz w:val="22"/>
          <w:szCs w:val="22"/>
          <w:lang w:val="sk-SK" w:bidi="th-TH"/>
        </w:rPr>
        <w:t xml:space="preserve"> o </w:t>
      </w:r>
      <w:r w:rsidRPr="00CB491F">
        <w:rPr>
          <w:sz w:val="22"/>
          <w:szCs w:val="22"/>
          <w:lang w:val="sk-SK" w:bidi="th-TH"/>
        </w:rPr>
        <w:t>ktorých je známe, že predlžujú QTc, boli vylúčení</w:t>
      </w:r>
      <w:r w:rsidR="00F670EE">
        <w:rPr>
          <w:sz w:val="22"/>
          <w:szCs w:val="22"/>
          <w:lang w:val="sk-SK" w:bidi="th-TH"/>
        </w:rPr>
        <w:t xml:space="preserve"> </w:t>
      </w:r>
      <w:r w:rsidR="00F670EE" w:rsidRPr="00A920B5">
        <w:rPr>
          <w:sz w:val="22"/>
          <w:szCs w:val="22"/>
          <w:lang w:val="sk-SK" w:bidi="th-TH"/>
        </w:rPr>
        <w:t>zo </w:t>
      </w:r>
      <w:r w:rsidRPr="00A920B5">
        <w:rPr>
          <w:sz w:val="22"/>
          <w:szCs w:val="22"/>
          <w:lang w:val="sk-SK" w:bidi="th-TH"/>
        </w:rPr>
        <w:t>štúdií</w:t>
      </w:r>
      <w:r w:rsidR="00F670EE" w:rsidRPr="00A920B5">
        <w:rPr>
          <w:sz w:val="22"/>
          <w:szCs w:val="22"/>
          <w:lang w:val="sk-SK" w:bidi="th-TH"/>
        </w:rPr>
        <w:t xml:space="preserve"> v </w:t>
      </w:r>
      <w:r w:rsidRPr="00A920B5">
        <w:rPr>
          <w:sz w:val="22"/>
          <w:szCs w:val="22"/>
          <w:lang w:val="sk-SK" w:bidi="th-TH"/>
        </w:rPr>
        <w:t xml:space="preserve">programe klinického vývoja </w:t>
      </w:r>
      <w:r w:rsidR="009E249A" w:rsidRPr="00A920B5">
        <w:rPr>
          <w:sz w:val="22"/>
          <w:szCs w:val="22"/>
          <w:lang w:val="sk-SK" w:bidi="th-TH"/>
        </w:rPr>
        <w:t>indakaterolu/glykopyrónia/mometazón</w:t>
      </w:r>
      <w:r w:rsidR="00576FF5" w:rsidRPr="00A920B5">
        <w:rPr>
          <w:iCs/>
          <w:szCs w:val="22"/>
        </w:rPr>
        <w:t>-</w:t>
      </w:r>
      <w:r w:rsidR="009E249A" w:rsidRPr="00A920B5">
        <w:rPr>
          <w:sz w:val="22"/>
          <w:szCs w:val="22"/>
          <w:lang w:val="sk-SK" w:bidi="th-TH"/>
        </w:rPr>
        <w:t>furoátu</w:t>
      </w:r>
      <w:r w:rsidRPr="00A920B5">
        <w:rPr>
          <w:sz w:val="22"/>
          <w:szCs w:val="22"/>
          <w:lang w:val="sk-SK" w:bidi="th-TH"/>
        </w:rPr>
        <w:t>. Výsledky</w:t>
      </w:r>
      <w:r w:rsidRPr="00CB491F">
        <w:rPr>
          <w:sz w:val="22"/>
          <w:szCs w:val="22"/>
          <w:lang w:val="sk-SK" w:bidi="th-TH"/>
        </w:rPr>
        <w:t xml:space="preserve"> týkajúce sa bezpečnosti</w:t>
      </w:r>
      <w:r w:rsidR="00F670EE">
        <w:rPr>
          <w:sz w:val="22"/>
          <w:szCs w:val="22"/>
          <w:lang w:val="sk-SK" w:bidi="th-TH"/>
        </w:rPr>
        <w:t xml:space="preserve"> u </w:t>
      </w:r>
      <w:r w:rsidRPr="00CB491F">
        <w:rPr>
          <w:sz w:val="22"/>
          <w:szCs w:val="22"/>
          <w:lang w:val="sk-SK" w:bidi="th-TH"/>
        </w:rPr>
        <w:t>týchto populácií sa preto považujú za neznáme.</w:t>
      </w:r>
    </w:p>
    <w:p w14:paraId="7104A4D1" w14:textId="6CB78D23" w:rsidR="00B84FD6" w:rsidRPr="00CB491F" w:rsidRDefault="00B84FD6" w:rsidP="0029074E">
      <w:pPr>
        <w:pStyle w:val="Text"/>
        <w:spacing w:before="0"/>
        <w:jc w:val="left"/>
        <w:rPr>
          <w:sz w:val="22"/>
          <w:szCs w:val="22"/>
          <w:lang w:val="sk-SK" w:bidi="th-TH"/>
        </w:rPr>
      </w:pPr>
    </w:p>
    <w:p w14:paraId="69B8043D" w14:textId="5EA10C1D" w:rsidR="00576B71" w:rsidRPr="00CB491F" w:rsidRDefault="00576B71" w:rsidP="0029074E">
      <w:pPr>
        <w:pStyle w:val="Text"/>
        <w:spacing w:before="0"/>
        <w:jc w:val="left"/>
        <w:rPr>
          <w:sz w:val="22"/>
          <w:szCs w:val="22"/>
          <w:lang w:val="sk-SK"/>
        </w:rPr>
      </w:pPr>
      <w:r w:rsidRPr="00CB491F">
        <w:rPr>
          <w:sz w:val="22"/>
          <w:szCs w:val="22"/>
          <w:lang w:val="sk-SK" w:bidi="th-TH"/>
        </w:rPr>
        <w:t>Zatiaľ čo</w:t>
      </w:r>
      <w:r w:rsidR="00F670EE">
        <w:rPr>
          <w:sz w:val="22"/>
          <w:szCs w:val="22"/>
          <w:lang w:val="sk-SK" w:bidi="th-TH"/>
        </w:rPr>
        <w:t xml:space="preserve"> pri </w:t>
      </w:r>
      <w:r w:rsidRPr="00CB491F">
        <w:rPr>
          <w:sz w:val="22"/>
          <w:szCs w:val="22"/>
          <w:lang w:val="sk-SK" w:bidi="th-TH"/>
        </w:rPr>
        <w:t>beta</w:t>
      </w:r>
      <w:r w:rsidRPr="00CB491F">
        <w:rPr>
          <w:sz w:val="22"/>
          <w:szCs w:val="22"/>
          <w:vertAlign w:val="subscript"/>
          <w:lang w:val="sk-SK" w:bidi="th-TH"/>
        </w:rPr>
        <w:t>2</w:t>
      </w:r>
      <w:r w:rsidRPr="00CB491F">
        <w:rPr>
          <w:sz w:val="22"/>
          <w:szCs w:val="22"/>
          <w:lang w:val="sk-SK" w:bidi="th-TH"/>
        </w:rPr>
        <w:noBreakHyphen/>
        <w:t xml:space="preserve">adrenergných agonistoch bol hlásený výskyt elektrokardiografických (EKG) zmien, </w:t>
      </w:r>
      <w:r w:rsidRPr="00CB491F">
        <w:rPr>
          <w:sz w:val="22"/>
          <w:szCs w:val="22"/>
          <w:lang w:val="sk-SK"/>
        </w:rPr>
        <w:t>napr. sploštenie vlny T, predĺženie intervalu QT a depresia segmentu ST, klinická významnosť týchto pozorovaní nie je známa.</w:t>
      </w:r>
    </w:p>
    <w:p w14:paraId="58AE736C" w14:textId="77777777" w:rsidR="001F1442" w:rsidRPr="00CB491F" w:rsidRDefault="001F1442" w:rsidP="0029074E">
      <w:pPr>
        <w:pStyle w:val="Text"/>
        <w:spacing w:before="0"/>
        <w:jc w:val="left"/>
        <w:rPr>
          <w:sz w:val="22"/>
          <w:szCs w:val="22"/>
          <w:lang w:val="sk-SK" w:bidi="th-TH"/>
        </w:rPr>
      </w:pPr>
    </w:p>
    <w:p w14:paraId="71BE0FCB" w14:textId="366F0A6A" w:rsidR="009E249A" w:rsidRPr="008850F0" w:rsidRDefault="009E249A" w:rsidP="0029074E">
      <w:pPr>
        <w:pStyle w:val="Text"/>
        <w:spacing w:before="0"/>
        <w:jc w:val="left"/>
        <w:rPr>
          <w:sz w:val="22"/>
          <w:szCs w:val="22"/>
          <w:lang w:val="sk-SK" w:eastAsia="en-US"/>
        </w:rPr>
      </w:pPr>
      <w:r>
        <w:rPr>
          <w:sz w:val="22"/>
          <w:szCs w:val="22"/>
          <w:lang w:val="sk-SK" w:bidi="th-TH"/>
        </w:rPr>
        <w:t xml:space="preserve">Dlhodobo pôsobiace </w:t>
      </w:r>
      <w:r w:rsidRPr="008850F0">
        <w:rPr>
          <w:sz w:val="22"/>
          <w:szCs w:val="22"/>
          <w:lang w:val="sk-SK" w:bidi="th-TH"/>
        </w:rPr>
        <w:t>beta</w:t>
      </w:r>
      <w:r w:rsidRPr="008850F0">
        <w:rPr>
          <w:sz w:val="22"/>
          <w:szCs w:val="22"/>
          <w:vertAlign w:val="subscript"/>
          <w:lang w:val="sk-SK" w:bidi="th-TH"/>
        </w:rPr>
        <w:t>2</w:t>
      </w:r>
      <w:r w:rsidRPr="008850F0">
        <w:rPr>
          <w:sz w:val="22"/>
          <w:szCs w:val="22"/>
          <w:lang w:val="sk-SK" w:bidi="th-TH"/>
        </w:rPr>
        <w:noBreakHyphen/>
        <w:t>adrenergn</w:t>
      </w:r>
      <w:r>
        <w:rPr>
          <w:sz w:val="22"/>
          <w:szCs w:val="22"/>
          <w:lang w:val="sk-SK" w:bidi="th-TH"/>
        </w:rPr>
        <w:t>é</w:t>
      </w:r>
      <w:r w:rsidRPr="008850F0">
        <w:rPr>
          <w:sz w:val="22"/>
          <w:szCs w:val="22"/>
          <w:lang w:val="sk-SK" w:bidi="th-TH"/>
        </w:rPr>
        <w:t xml:space="preserve"> agonist</w:t>
      </w:r>
      <w:r>
        <w:rPr>
          <w:sz w:val="22"/>
          <w:szCs w:val="22"/>
          <w:lang w:val="sk-SK" w:bidi="th-TH"/>
        </w:rPr>
        <w:t>y</w:t>
      </w:r>
      <w:r w:rsidRPr="008850F0">
        <w:rPr>
          <w:sz w:val="22"/>
          <w:szCs w:val="22"/>
          <w:lang w:val="sk-SK" w:bidi="th-TH"/>
        </w:rPr>
        <w:t xml:space="preserve"> </w:t>
      </w:r>
      <w:r>
        <w:rPr>
          <w:sz w:val="22"/>
          <w:szCs w:val="22"/>
          <w:lang w:val="sk-SK" w:bidi="th-TH"/>
        </w:rPr>
        <w:t>(LABA) alebo lieky obsahujúce kombináciu s LABA ako je Enerzair Breezhaler sa preto majú používať opatrne u pacientov so známym alebo suspektným predĺžením intervalu QT alebo ktorí sú liečení liekmi ovplyvňujúcimi interval QT.</w:t>
      </w:r>
    </w:p>
    <w:p w14:paraId="142A3080" w14:textId="77777777" w:rsidR="00B84FD6" w:rsidRPr="00CB491F" w:rsidRDefault="00B84FD6" w:rsidP="0029074E">
      <w:pPr>
        <w:pStyle w:val="Text"/>
        <w:spacing w:before="0"/>
        <w:jc w:val="left"/>
        <w:rPr>
          <w:sz w:val="22"/>
          <w:szCs w:val="22"/>
          <w:lang w:val="sk-SK" w:bidi="th-TH"/>
        </w:rPr>
      </w:pPr>
    </w:p>
    <w:p w14:paraId="4834FA94" w14:textId="320A9F20" w:rsidR="00576B71" w:rsidRPr="00CB491F" w:rsidRDefault="00576B71" w:rsidP="0029074E">
      <w:pPr>
        <w:pStyle w:val="Text"/>
        <w:keepNext/>
        <w:spacing w:before="0"/>
        <w:jc w:val="left"/>
        <w:rPr>
          <w:sz w:val="22"/>
          <w:szCs w:val="22"/>
          <w:lang w:val="sk-SK"/>
        </w:rPr>
      </w:pPr>
      <w:r w:rsidRPr="00CB491F">
        <w:rPr>
          <w:sz w:val="22"/>
          <w:szCs w:val="22"/>
          <w:u w:val="single"/>
          <w:lang w:val="sk-SK"/>
        </w:rPr>
        <w:t>Hypokaliémia</w:t>
      </w:r>
      <w:r w:rsidR="00F670EE">
        <w:rPr>
          <w:sz w:val="22"/>
          <w:szCs w:val="22"/>
          <w:u w:val="single"/>
          <w:lang w:val="sk-SK"/>
        </w:rPr>
        <w:t xml:space="preserve"> pri </w:t>
      </w:r>
      <w:r w:rsidRPr="00CB491F">
        <w:rPr>
          <w:sz w:val="22"/>
          <w:szCs w:val="22"/>
          <w:u w:val="single"/>
          <w:lang w:val="sk-SK"/>
        </w:rPr>
        <w:t>beta-agonistoch</w:t>
      </w:r>
    </w:p>
    <w:p w14:paraId="337DDB54" w14:textId="77777777" w:rsidR="00576B71" w:rsidRPr="00CB491F" w:rsidRDefault="00576B71" w:rsidP="0029074E">
      <w:pPr>
        <w:keepNext/>
        <w:tabs>
          <w:tab w:val="clear" w:pos="567"/>
        </w:tabs>
        <w:spacing w:line="240" w:lineRule="auto"/>
        <w:ind w:left="567" w:hanging="567"/>
        <w:rPr>
          <w:szCs w:val="22"/>
        </w:rPr>
      </w:pPr>
    </w:p>
    <w:p w14:paraId="7E53FE01" w14:textId="746435C5" w:rsidR="00576B71" w:rsidRPr="00CB491F" w:rsidRDefault="00576B71" w:rsidP="0029074E">
      <w:pPr>
        <w:pStyle w:val="Text"/>
        <w:spacing w:before="0"/>
        <w:jc w:val="left"/>
        <w:rPr>
          <w:sz w:val="22"/>
          <w:szCs w:val="22"/>
          <w:lang w:val="sk-SK"/>
        </w:rPr>
      </w:pPr>
      <w:r w:rsidRPr="00CB491F">
        <w:rPr>
          <w:sz w:val="22"/>
          <w:szCs w:val="22"/>
          <w:lang w:val="sk-SK"/>
        </w:rPr>
        <w:t>U niektorých pacientov môžu beta</w:t>
      </w:r>
      <w:r w:rsidRPr="00CB491F">
        <w:rPr>
          <w:sz w:val="22"/>
          <w:szCs w:val="22"/>
          <w:vertAlign w:val="subscript"/>
          <w:lang w:val="sk-SK"/>
        </w:rPr>
        <w:t>2</w:t>
      </w:r>
      <w:r w:rsidRPr="00CB491F">
        <w:rPr>
          <w:sz w:val="22"/>
          <w:szCs w:val="22"/>
          <w:lang w:val="sk-SK"/>
        </w:rPr>
        <w:t>-adrenergné agonisty spôsobiť významnú hypokaliémiu, ktorá môže vyvolať nežiaduce kardiovaskulárne účinky. Pokles draslíka</w:t>
      </w:r>
      <w:r w:rsidR="00F670EE">
        <w:rPr>
          <w:sz w:val="22"/>
          <w:szCs w:val="22"/>
          <w:lang w:val="sk-SK"/>
        </w:rPr>
        <w:t xml:space="preserve"> v </w:t>
      </w:r>
      <w:r w:rsidRPr="00CB491F">
        <w:rPr>
          <w:sz w:val="22"/>
          <w:szCs w:val="22"/>
          <w:lang w:val="sk-SK"/>
        </w:rPr>
        <w:t>sére je obyčajne prechodný a nevyžaduje suplementáciu. U </w:t>
      </w:r>
      <w:r w:rsidRPr="00AA5491">
        <w:rPr>
          <w:sz w:val="22"/>
          <w:szCs w:val="22"/>
          <w:lang w:val="sk-SK"/>
        </w:rPr>
        <w:t>pacientov</w:t>
      </w:r>
      <w:r w:rsidR="00F670EE" w:rsidRPr="00AA5491">
        <w:rPr>
          <w:sz w:val="22"/>
          <w:szCs w:val="22"/>
          <w:lang w:val="sk-SK"/>
        </w:rPr>
        <w:t xml:space="preserve"> s</w:t>
      </w:r>
      <w:r w:rsidR="00AE74AF" w:rsidRPr="00AA5491">
        <w:rPr>
          <w:sz w:val="22"/>
          <w:szCs w:val="22"/>
          <w:lang w:val="sk-SK"/>
        </w:rPr>
        <w:t>o</w:t>
      </w:r>
      <w:r w:rsidR="00F670EE" w:rsidRPr="00AA5491">
        <w:rPr>
          <w:sz w:val="22"/>
          <w:szCs w:val="22"/>
          <w:lang w:val="sk-SK"/>
        </w:rPr>
        <w:t> </w:t>
      </w:r>
      <w:r w:rsidR="00AE74AF" w:rsidRPr="00AA5491">
        <w:rPr>
          <w:sz w:val="22"/>
          <w:szCs w:val="22"/>
          <w:lang w:val="sk-SK"/>
        </w:rPr>
        <w:t xml:space="preserve">závažnou </w:t>
      </w:r>
      <w:r w:rsidRPr="00AA5491">
        <w:rPr>
          <w:sz w:val="22"/>
          <w:szCs w:val="22"/>
          <w:lang w:val="sk-SK"/>
        </w:rPr>
        <w:t>astmou</w:t>
      </w:r>
      <w:r w:rsidRPr="00CB491F">
        <w:rPr>
          <w:sz w:val="22"/>
          <w:szCs w:val="22"/>
          <w:lang w:val="sk-SK"/>
        </w:rPr>
        <w:t xml:space="preserve"> môže hypoxia a súbežná liečba potenciovať hypokaliémiu, čo môže zvýšiť náchylnosť</w:t>
      </w:r>
      <w:r w:rsidR="00F670EE">
        <w:rPr>
          <w:sz w:val="22"/>
          <w:szCs w:val="22"/>
          <w:lang w:val="sk-SK"/>
        </w:rPr>
        <w:t xml:space="preserve"> na </w:t>
      </w:r>
      <w:r w:rsidRPr="00CB491F">
        <w:rPr>
          <w:sz w:val="22"/>
          <w:szCs w:val="22"/>
          <w:lang w:val="sk-SK"/>
        </w:rPr>
        <w:t>srdcové arytmie (pozri časť 4.5).</w:t>
      </w:r>
    </w:p>
    <w:p w14:paraId="4143516C" w14:textId="77777777" w:rsidR="00B84FD6" w:rsidRPr="00CB491F" w:rsidRDefault="00B84FD6" w:rsidP="0029074E">
      <w:pPr>
        <w:pStyle w:val="Text"/>
        <w:spacing w:before="0"/>
        <w:jc w:val="left"/>
        <w:rPr>
          <w:sz w:val="22"/>
          <w:szCs w:val="22"/>
          <w:lang w:val="sk-SK" w:bidi="th-TH"/>
        </w:rPr>
      </w:pPr>
    </w:p>
    <w:p w14:paraId="143FC84B" w14:textId="3040C6B7" w:rsidR="00576B71" w:rsidRPr="00CB491F" w:rsidRDefault="00576B71" w:rsidP="0029074E">
      <w:pPr>
        <w:pStyle w:val="Text"/>
        <w:spacing w:before="0"/>
        <w:jc w:val="left"/>
        <w:rPr>
          <w:sz w:val="22"/>
          <w:szCs w:val="22"/>
          <w:lang w:val="sk-SK" w:eastAsia="en-US"/>
        </w:rPr>
      </w:pPr>
      <w:r w:rsidRPr="00CB491F">
        <w:rPr>
          <w:sz w:val="22"/>
          <w:szCs w:val="22"/>
          <w:lang w:val="sk-SK" w:bidi="th-TH"/>
        </w:rPr>
        <w:t>Klinicky významná hypokaliémia sa nepozorovala</w:t>
      </w:r>
      <w:r w:rsidR="00F670EE">
        <w:rPr>
          <w:sz w:val="22"/>
          <w:szCs w:val="22"/>
          <w:lang w:val="sk-SK" w:bidi="th-TH"/>
        </w:rPr>
        <w:t xml:space="preserve"> v </w:t>
      </w:r>
      <w:r w:rsidRPr="00CB491F">
        <w:rPr>
          <w:sz w:val="22"/>
          <w:szCs w:val="22"/>
          <w:lang w:val="sk-SK" w:bidi="th-TH"/>
        </w:rPr>
        <w:t xml:space="preserve">klinických štúdiách </w:t>
      </w:r>
      <w:r w:rsidR="009E249A" w:rsidRPr="00A920B5">
        <w:rPr>
          <w:sz w:val="22"/>
          <w:szCs w:val="22"/>
          <w:lang w:val="sk-SK" w:bidi="th-TH"/>
        </w:rPr>
        <w:t>indakaterolu/glykopyrónia/mometazón</w:t>
      </w:r>
      <w:r w:rsidR="00576FF5" w:rsidRPr="00A920B5">
        <w:rPr>
          <w:iCs/>
          <w:szCs w:val="22"/>
        </w:rPr>
        <w:t>-</w:t>
      </w:r>
      <w:r w:rsidR="009E249A" w:rsidRPr="00A920B5">
        <w:rPr>
          <w:sz w:val="22"/>
          <w:szCs w:val="22"/>
          <w:lang w:val="sk-SK" w:bidi="th-TH"/>
        </w:rPr>
        <w:t>furoátu</w:t>
      </w:r>
      <w:r w:rsidR="00F670EE" w:rsidRPr="00A920B5">
        <w:rPr>
          <w:sz w:val="22"/>
          <w:szCs w:val="22"/>
          <w:lang w:val="sk-SK"/>
        </w:rPr>
        <w:t xml:space="preserve"> pri </w:t>
      </w:r>
      <w:r w:rsidRPr="00A920B5">
        <w:rPr>
          <w:sz w:val="22"/>
          <w:szCs w:val="22"/>
          <w:lang w:val="sk-SK"/>
        </w:rPr>
        <w:t>odporúčanej terapeutickej dávke</w:t>
      </w:r>
      <w:r w:rsidRPr="00A920B5">
        <w:rPr>
          <w:sz w:val="22"/>
          <w:szCs w:val="22"/>
          <w:lang w:val="sk-SK" w:eastAsia="en-US"/>
        </w:rPr>
        <w:t>.</w:t>
      </w:r>
    </w:p>
    <w:p w14:paraId="21FE7B12" w14:textId="77777777" w:rsidR="00B84FD6" w:rsidRPr="00CB491F" w:rsidRDefault="00B84FD6" w:rsidP="0029074E">
      <w:pPr>
        <w:pStyle w:val="Text"/>
        <w:spacing w:before="0"/>
        <w:jc w:val="left"/>
        <w:rPr>
          <w:sz w:val="22"/>
          <w:szCs w:val="22"/>
          <w:lang w:val="sk-SK"/>
        </w:rPr>
      </w:pPr>
    </w:p>
    <w:p w14:paraId="48FEED01" w14:textId="77777777" w:rsidR="00576B71" w:rsidRPr="00AB4AE2" w:rsidRDefault="00576B71" w:rsidP="0029074E">
      <w:pPr>
        <w:pStyle w:val="Text"/>
        <w:keepNext/>
        <w:spacing w:before="0"/>
        <w:jc w:val="left"/>
        <w:rPr>
          <w:sz w:val="22"/>
          <w:szCs w:val="22"/>
          <w:lang w:val="sk-SK"/>
        </w:rPr>
      </w:pPr>
      <w:r w:rsidRPr="00CB491F">
        <w:rPr>
          <w:sz w:val="22"/>
          <w:szCs w:val="22"/>
          <w:u w:val="single"/>
          <w:lang w:val="sk-SK"/>
        </w:rPr>
        <w:t>Hyperglykémia</w:t>
      </w:r>
    </w:p>
    <w:p w14:paraId="76D708A4" w14:textId="77777777" w:rsidR="00576B71" w:rsidRPr="00CB491F" w:rsidRDefault="00576B71" w:rsidP="0029074E">
      <w:pPr>
        <w:keepNext/>
        <w:tabs>
          <w:tab w:val="clear" w:pos="567"/>
        </w:tabs>
        <w:spacing w:line="240" w:lineRule="auto"/>
        <w:ind w:left="567" w:hanging="567"/>
        <w:rPr>
          <w:szCs w:val="22"/>
        </w:rPr>
      </w:pPr>
    </w:p>
    <w:p w14:paraId="32736E25" w14:textId="0B909AFD" w:rsidR="00576B71" w:rsidRPr="00CB491F" w:rsidRDefault="00576B71" w:rsidP="0029074E">
      <w:pPr>
        <w:tabs>
          <w:tab w:val="clear" w:pos="567"/>
        </w:tabs>
        <w:spacing w:line="240" w:lineRule="auto"/>
        <w:rPr>
          <w:szCs w:val="22"/>
        </w:rPr>
      </w:pPr>
      <w:r w:rsidRPr="00CB491F">
        <w:rPr>
          <w:szCs w:val="22"/>
        </w:rPr>
        <w:t>Inhalácia vysokých dávok beta</w:t>
      </w:r>
      <w:r w:rsidRPr="00CB491F">
        <w:rPr>
          <w:szCs w:val="22"/>
          <w:vertAlign w:val="subscript"/>
        </w:rPr>
        <w:t>2</w:t>
      </w:r>
      <w:r w:rsidRPr="00CB491F">
        <w:rPr>
          <w:szCs w:val="22"/>
        </w:rPr>
        <w:t xml:space="preserve">-adrenergných agonistov a kortikosteroidov môže </w:t>
      </w:r>
      <w:r w:rsidR="00EC5F67">
        <w:rPr>
          <w:szCs w:val="22"/>
        </w:rPr>
        <w:t>viesť k zvýšeniam</w:t>
      </w:r>
      <w:r w:rsidRPr="00CB491F">
        <w:rPr>
          <w:szCs w:val="22"/>
        </w:rPr>
        <w:t xml:space="preserve"> glukózy</w:t>
      </w:r>
      <w:r w:rsidR="00F670EE">
        <w:rPr>
          <w:szCs w:val="22"/>
        </w:rPr>
        <w:t xml:space="preserve"> v </w:t>
      </w:r>
      <w:r w:rsidRPr="00CB491F">
        <w:rPr>
          <w:szCs w:val="22"/>
        </w:rPr>
        <w:t>plazme. Na začiatku liečby sa má</w:t>
      </w:r>
      <w:r w:rsidR="00F670EE">
        <w:rPr>
          <w:szCs w:val="22"/>
        </w:rPr>
        <w:t xml:space="preserve"> u </w:t>
      </w:r>
      <w:r w:rsidRPr="00CB491F">
        <w:rPr>
          <w:szCs w:val="22"/>
        </w:rPr>
        <w:t>pacientov</w:t>
      </w:r>
      <w:r w:rsidR="00F670EE">
        <w:rPr>
          <w:szCs w:val="22"/>
        </w:rPr>
        <w:t xml:space="preserve"> s </w:t>
      </w:r>
      <w:r w:rsidRPr="00CB491F">
        <w:rPr>
          <w:szCs w:val="22"/>
        </w:rPr>
        <w:t>diabetom dôslednejšie sledovať glukóza</w:t>
      </w:r>
      <w:r w:rsidR="00F670EE">
        <w:rPr>
          <w:szCs w:val="22"/>
        </w:rPr>
        <w:t xml:space="preserve"> v </w:t>
      </w:r>
      <w:r w:rsidRPr="00CB491F">
        <w:rPr>
          <w:szCs w:val="22"/>
        </w:rPr>
        <w:t>plazme.</w:t>
      </w:r>
    </w:p>
    <w:p w14:paraId="115550F2" w14:textId="77777777" w:rsidR="00576B71" w:rsidRPr="00CB491F" w:rsidRDefault="00576B71" w:rsidP="0029074E">
      <w:pPr>
        <w:pStyle w:val="Text"/>
        <w:spacing w:before="0"/>
        <w:jc w:val="left"/>
        <w:rPr>
          <w:sz w:val="22"/>
          <w:szCs w:val="22"/>
          <w:lang w:val="sk-SK" w:bidi="th-TH"/>
        </w:rPr>
      </w:pPr>
    </w:p>
    <w:p w14:paraId="110EFCAE" w14:textId="459697A1" w:rsidR="00576B71" w:rsidRPr="00CB491F" w:rsidRDefault="009E249A" w:rsidP="0029074E">
      <w:pPr>
        <w:pStyle w:val="Text"/>
        <w:spacing w:before="0"/>
        <w:jc w:val="left"/>
        <w:rPr>
          <w:sz w:val="22"/>
          <w:szCs w:val="22"/>
          <w:lang w:val="sk-SK" w:bidi="th-TH"/>
        </w:rPr>
      </w:pPr>
      <w:r>
        <w:rPr>
          <w:sz w:val="22"/>
          <w:szCs w:val="22"/>
          <w:lang w:val="sk-SK" w:bidi="th-TH"/>
        </w:rPr>
        <w:t>Tento liek</w:t>
      </w:r>
      <w:r w:rsidR="00576B71" w:rsidRPr="00CB491F">
        <w:rPr>
          <w:sz w:val="22"/>
          <w:szCs w:val="22"/>
          <w:lang w:val="sk-SK" w:bidi="th-TH"/>
        </w:rPr>
        <w:t xml:space="preserve"> sa neskúmal</w:t>
      </w:r>
      <w:r w:rsidR="00F670EE">
        <w:rPr>
          <w:sz w:val="22"/>
          <w:szCs w:val="22"/>
          <w:lang w:val="sk-SK" w:bidi="th-TH"/>
        </w:rPr>
        <w:t xml:space="preserve"> u </w:t>
      </w:r>
      <w:r w:rsidR="00576B71" w:rsidRPr="00CB491F">
        <w:rPr>
          <w:sz w:val="22"/>
          <w:szCs w:val="22"/>
          <w:lang w:val="sk-SK" w:bidi="th-TH"/>
        </w:rPr>
        <w:t>pacientov</w:t>
      </w:r>
      <w:r w:rsidR="00F670EE">
        <w:rPr>
          <w:sz w:val="22"/>
          <w:szCs w:val="22"/>
          <w:lang w:val="sk-SK" w:bidi="th-TH"/>
        </w:rPr>
        <w:t xml:space="preserve"> s </w:t>
      </w:r>
      <w:r w:rsidR="00576B71" w:rsidRPr="00CB491F">
        <w:rPr>
          <w:sz w:val="22"/>
          <w:szCs w:val="22"/>
          <w:lang w:val="sk-SK" w:bidi="th-TH"/>
        </w:rPr>
        <w:t>diabet</w:t>
      </w:r>
      <w:r w:rsidR="00575297">
        <w:rPr>
          <w:sz w:val="22"/>
          <w:szCs w:val="22"/>
          <w:lang w:val="sk-SK" w:bidi="th-TH"/>
        </w:rPr>
        <w:t>om</w:t>
      </w:r>
      <w:r w:rsidR="00576B71" w:rsidRPr="00CB491F">
        <w:rPr>
          <w:sz w:val="22"/>
          <w:szCs w:val="22"/>
          <w:lang w:val="sk-SK" w:bidi="th-TH"/>
        </w:rPr>
        <w:t xml:space="preserve"> mellitus typu I alebo </w:t>
      </w:r>
      <w:r w:rsidR="005765AB">
        <w:rPr>
          <w:sz w:val="22"/>
          <w:szCs w:val="22"/>
          <w:lang w:val="sk-SK" w:bidi="th-TH"/>
        </w:rPr>
        <w:t>s</w:t>
      </w:r>
      <w:r w:rsidR="00D15F8D">
        <w:rPr>
          <w:sz w:val="22"/>
          <w:szCs w:val="22"/>
          <w:lang w:val="sk-SK" w:bidi="th-TH"/>
        </w:rPr>
        <w:t> </w:t>
      </w:r>
      <w:r w:rsidR="005765AB">
        <w:rPr>
          <w:sz w:val="22"/>
          <w:szCs w:val="22"/>
          <w:lang w:val="sk-SK" w:bidi="th-TH"/>
        </w:rPr>
        <w:t>nekontrolovaným</w:t>
      </w:r>
      <w:r w:rsidR="00576B71" w:rsidRPr="00CB491F">
        <w:rPr>
          <w:sz w:val="22"/>
          <w:szCs w:val="22"/>
          <w:lang w:val="sk-SK" w:bidi="th-TH"/>
        </w:rPr>
        <w:t xml:space="preserve"> diabet</w:t>
      </w:r>
      <w:r w:rsidR="00575297">
        <w:rPr>
          <w:sz w:val="22"/>
          <w:szCs w:val="22"/>
          <w:lang w:val="sk-SK" w:bidi="th-TH"/>
        </w:rPr>
        <w:t>om</w:t>
      </w:r>
      <w:r w:rsidR="00576B71" w:rsidRPr="00CB491F">
        <w:rPr>
          <w:sz w:val="22"/>
          <w:szCs w:val="22"/>
          <w:lang w:val="sk-SK" w:bidi="th-TH"/>
        </w:rPr>
        <w:t xml:space="preserve"> mellitus typu II.</w:t>
      </w:r>
    </w:p>
    <w:p w14:paraId="3012DB8A" w14:textId="77777777" w:rsidR="00576B71" w:rsidRPr="00CB491F" w:rsidRDefault="00576B71" w:rsidP="0029074E">
      <w:pPr>
        <w:pStyle w:val="Text"/>
        <w:spacing w:before="0"/>
        <w:jc w:val="left"/>
        <w:rPr>
          <w:sz w:val="22"/>
          <w:szCs w:val="22"/>
          <w:lang w:val="sk-SK" w:bidi="th-TH"/>
        </w:rPr>
      </w:pPr>
    </w:p>
    <w:p w14:paraId="65F75459" w14:textId="4BCE744F" w:rsidR="00576B71" w:rsidRPr="00AB4AE2" w:rsidRDefault="00576B71" w:rsidP="0029074E">
      <w:pPr>
        <w:keepNext/>
        <w:tabs>
          <w:tab w:val="clear" w:pos="567"/>
        </w:tabs>
        <w:spacing w:line="240" w:lineRule="auto"/>
        <w:rPr>
          <w:szCs w:val="22"/>
        </w:rPr>
      </w:pPr>
      <w:r w:rsidRPr="00CB491F">
        <w:rPr>
          <w:rFonts w:eastAsia="MS Gothic"/>
          <w:szCs w:val="22"/>
          <w:u w:val="single"/>
          <w:lang w:eastAsia="ja-JP"/>
        </w:rPr>
        <w:t>Anticholínergn</w:t>
      </w:r>
      <w:r w:rsidR="00901090">
        <w:rPr>
          <w:rFonts w:eastAsia="MS Gothic"/>
          <w:szCs w:val="22"/>
          <w:u w:val="single"/>
          <w:lang w:eastAsia="ja-JP"/>
        </w:rPr>
        <w:t>ý</w:t>
      </w:r>
      <w:r w:rsidRPr="00CB491F">
        <w:rPr>
          <w:rFonts w:eastAsia="MS Gothic"/>
          <w:szCs w:val="22"/>
          <w:u w:val="single"/>
          <w:lang w:eastAsia="ja-JP"/>
        </w:rPr>
        <w:t xml:space="preserve"> účin</w:t>
      </w:r>
      <w:r w:rsidR="00901090">
        <w:rPr>
          <w:rFonts w:eastAsia="MS Gothic"/>
          <w:szCs w:val="22"/>
          <w:u w:val="single"/>
          <w:lang w:eastAsia="ja-JP"/>
        </w:rPr>
        <w:t>o</w:t>
      </w:r>
      <w:r w:rsidRPr="00CB491F">
        <w:rPr>
          <w:rFonts w:eastAsia="MS Gothic"/>
          <w:szCs w:val="22"/>
          <w:u w:val="single"/>
          <w:lang w:eastAsia="ja-JP"/>
        </w:rPr>
        <w:t xml:space="preserve">k </w:t>
      </w:r>
      <w:r w:rsidRPr="00CB491F">
        <w:rPr>
          <w:szCs w:val="22"/>
          <w:u w:val="single"/>
        </w:rPr>
        <w:t>súvisiac</w:t>
      </w:r>
      <w:r w:rsidR="00901090">
        <w:rPr>
          <w:szCs w:val="22"/>
          <w:u w:val="single"/>
        </w:rPr>
        <w:t>i</w:t>
      </w:r>
      <w:r w:rsidR="00F670EE">
        <w:rPr>
          <w:szCs w:val="22"/>
          <w:u w:val="single"/>
        </w:rPr>
        <w:t xml:space="preserve"> s </w:t>
      </w:r>
      <w:r w:rsidRPr="00CB491F">
        <w:rPr>
          <w:szCs w:val="22"/>
          <w:u w:val="single"/>
        </w:rPr>
        <w:t>glykopyróniom</w:t>
      </w:r>
    </w:p>
    <w:p w14:paraId="14D968D2" w14:textId="77777777" w:rsidR="00576B71" w:rsidRPr="00CB491F" w:rsidRDefault="00576B71" w:rsidP="0029074E">
      <w:pPr>
        <w:keepNext/>
        <w:tabs>
          <w:tab w:val="clear" w:pos="567"/>
        </w:tabs>
        <w:autoSpaceDE w:val="0"/>
        <w:autoSpaceDN w:val="0"/>
        <w:adjustRightInd w:val="0"/>
        <w:spacing w:line="240" w:lineRule="auto"/>
        <w:rPr>
          <w:color w:val="000000"/>
          <w:szCs w:val="22"/>
        </w:rPr>
      </w:pPr>
    </w:p>
    <w:p w14:paraId="2BC08416" w14:textId="0F86D6D7" w:rsidR="00576B71" w:rsidRPr="00CB491F" w:rsidRDefault="00576B71" w:rsidP="0029074E">
      <w:pPr>
        <w:tabs>
          <w:tab w:val="clear" w:pos="567"/>
        </w:tabs>
        <w:autoSpaceDE w:val="0"/>
        <w:autoSpaceDN w:val="0"/>
        <w:adjustRightInd w:val="0"/>
        <w:spacing w:line="240" w:lineRule="auto"/>
        <w:rPr>
          <w:szCs w:val="22"/>
          <w:lang w:eastAsia="ja-JP" w:bidi="th-TH"/>
        </w:rPr>
      </w:pPr>
      <w:r w:rsidRPr="00CB491F">
        <w:rPr>
          <w:color w:val="000000"/>
          <w:szCs w:val="22"/>
        </w:rPr>
        <w:t>Tak ako iné lieky</w:t>
      </w:r>
      <w:r w:rsidR="00F670EE">
        <w:rPr>
          <w:color w:val="000000"/>
          <w:szCs w:val="22"/>
        </w:rPr>
        <w:t xml:space="preserve"> s </w:t>
      </w:r>
      <w:r w:rsidRPr="00CB491F">
        <w:rPr>
          <w:color w:val="000000"/>
          <w:szCs w:val="22"/>
        </w:rPr>
        <w:t xml:space="preserve">anticholínergným účinkom, </w:t>
      </w:r>
      <w:r w:rsidR="00EA2EEB">
        <w:rPr>
          <w:szCs w:val="22"/>
          <w:lang w:bidi="th-TH"/>
        </w:rPr>
        <w:t>tento liek</w:t>
      </w:r>
      <w:r w:rsidRPr="00CB491F">
        <w:rPr>
          <w:rFonts w:eastAsia="MS Mincho"/>
          <w:szCs w:val="22"/>
          <w:lang w:eastAsia="ja-JP"/>
        </w:rPr>
        <w:t xml:space="preserve"> sa má používať</w:t>
      </w:r>
      <w:r w:rsidR="00F670EE">
        <w:rPr>
          <w:rFonts w:eastAsia="MS Mincho"/>
          <w:szCs w:val="22"/>
          <w:lang w:eastAsia="ja-JP"/>
        </w:rPr>
        <w:t xml:space="preserve"> s </w:t>
      </w:r>
      <w:r w:rsidRPr="00CB491F">
        <w:rPr>
          <w:rFonts w:eastAsia="MS Mincho"/>
          <w:szCs w:val="22"/>
          <w:lang w:eastAsia="ja-JP"/>
        </w:rPr>
        <w:t>opatrnosťou</w:t>
      </w:r>
      <w:r w:rsidR="00F670EE">
        <w:rPr>
          <w:rFonts w:eastAsia="MS Mincho"/>
          <w:szCs w:val="22"/>
          <w:lang w:eastAsia="ja-JP"/>
        </w:rPr>
        <w:t xml:space="preserve"> u </w:t>
      </w:r>
      <w:r w:rsidRPr="00CB491F">
        <w:rPr>
          <w:rFonts w:eastAsia="MS Mincho"/>
          <w:szCs w:val="22"/>
          <w:lang w:eastAsia="ja-JP"/>
        </w:rPr>
        <w:t>pacientov</w:t>
      </w:r>
      <w:r w:rsidR="00F670EE">
        <w:rPr>
          <w:rFonts w:eastAsia="MS Mincho"/>
          <w:szCs w:val="22"/>
          <w:lang w:eastAsia="ja-JP"/>
        </w:rPr>
        <w:t xml:space="preserve"> s </w:t>
      </w:r>
      <w:r w:rsidRPr="00CB491F">
        <w:rPr>
          <w:rFonts w:eastAsia="MS Mincho"/>
          <w:szCs w:val="22"/>
          <w:lang w:eastAsia="ja-JP"/>
        </w:rPr>
        <w:t>glaukómom</w:t>
      </w:r>
      <w:r w:rsidR="00F670EE">
        <w:rPr>
          <w:rFonts w:eastAsia="MS Mincho"/>
          <w:szCs w:val="22"/>
          <w:lang w:eastAsia="ja-JP"/>
        </w:rPr>
        <w:t xml:space="preserve"> s </w:t>
      </w:r>
      <w:r w:rsidRPr="00CB491F">
        <w:rPr>
          <w:rFonts w:eastAsia="MS Mincho"/>
          <w:szCs w:val="22"/>
          <w:lang w:eastAsia="ja-JP"/>
        </w:rPr>
        <w:t>úzkym uhlom alebo retenciou moču.</w:t>
      </w:r>
    </w:p>
    <w:p w14:paraId="13981B55" w14:textId="77777777" w:rsidR="00576B71" w:rsidRPr="00CB491F" w:rsidRDefault="00576B71" w:rsidP="0029074E">
      <w:pPr>
        <w:tabs>
          <w:tab w:val="clear" w:pos="567"/>
        </w:tabs>
        <w:autoSpaceDE w:val="0"/>
        <w:autoSpaceDN w:val="0"/>
        <w:adjustRightInd w:val="0"/>
        <w:spacing w:line="240" w:lineRule="auto"/>
        <w:rPr>
          <w:szCs w:val="22"/>
          <w:lang w:eastAsia="ja-JP" w:bidi="th-TH"/>
        </w:rPr>
      </w:pPr>
    </w:p>
    <w:p w14:paraId="4D5D4F77" w14:textId="6DEDDDAF" w:rsidR="00576B71" w:rsidRPr="00CB491F" w:rsidRDefault="00584CC8" w:rsidP="0029074E">
      <w:pPr>
        <w:tabs>
          <w:tab w:val="clear" w:pos="567"/>
        </w:tabs>
        <w:autoSpaceDE w:val="0"/>
        <w:autoSpaceDN w:val="0"/>
        <w:adjustRightInd w:val="0"/>
        <w:spacing w:line="240" w:lineRule="auto"/>
        <w:rPr>
          <w:szCs w:val="22"/>
          <w:lang w:eastAsia="ja-JP" w:bidi="th-TH"/>
        </w:rPr>
      </w:pPr>
      <w:r>
        <w:rPr>
          <w:szCs w:val="22"/>
          <w:lang w:eastAsia="ja-JP" w:bidi="th-TH"/>
        </w:rPr>
        <w:lastRenderedPageBreak/>
        <w:t>P</w:t>
      </w:r>
      <w:r w:rsidRPr="00CB491F">
        <w:rPr>
          <w:szCs w:val="22"/>
          <w:lang w:eastAsia="ja-JP" w:bidi="th-TH"/>
        </w:rPr>
        <w:t xml:space="preserve">acientov </w:t>
      </w:r>
      <w:r>
        <w:rPr>
          <w:szCs w:val="22"/>
          <w:lang w:eastAsia="ja-JP" w:bidi="th-TH"/>
        </w:rPr>
        <w:t>j</w:t>
      </w:r>
      <w:r w:rsidR="00576B71" w:rsidRPr="00CB491F">
        <w:rPr>
          <w:szCs w:val="22"/>
          <w:lang w:eastAsia="ja-JP" w:bidi="th-TH"/>
        </w:rPr>
        <w:t>e potrebné poučiť</w:t>
      </w:r>
      <w:r w:rsidR="00F670EE">
        <w:rPr>
          <w:szCs w:val="22"/>
          <w:lang w:eastAsia="ja-JP" w:bidi="th-TH"/>
        </w:rPr>
        <w:t xml:space="preserve"> o </w:t>
      </w:r>
      <w:r w:rsidR="00576B71" w:rsidRPr="00CB491F">
        <w:rPr>
          <w:szCs w:val="22"/>
          <w:lang w:eastAsia="ja-JP" w:bidi="th-TH"/>
        </w:rPr>
        <w:t>prejavoch a príznakoch akútneho glaukómu</w:t>
      </w:r>
      <w:r w:rsidR="00F670EE">
        <w:rPr>
          <w:szCs w:val="22"/>
          <w:lang w:eastAsia="ja-JP" w:bidi="th-TH"/>
        </w:rPr>
        <w:t xml:space="preserve"> s </w:t>
      </w:r>
      <w:r w:rsidR="00576B71" w:rsidRPr="00CB491F">
        <w:rPr>
          <w:szCs w:val="22"/>
          <w:lang w:eastAsia="ja-JP" w:bidi="th-TH"/>
        </w:rPr>
        <w:t>úzkym uhlom, ako aj</w:t>
      </w:r>
      <w:r w:rsidR="00F670EE">
        <w:rPr>
          <w:szCs w:val="22"/>
          <w:lang w:eastAsia="ja-JP" w:bidi="th-TH"/>
        </w:rPr>
        <w:t xml:space="preserve"> o </w:t>
      </w:r>
      <w:r w:rsidR="00576B71" w:rsidRPr="00CB491F">
        <w:rPr>
          <w:szCs w:val="22"/>
          <w:lang w:eastAsia="ja-JP" w:bidi="th-TH"/>
        </w:rPr>
        <w:t xml:space="preserve">tom, že majú ukončiť </w:t>
      </w:r>
      <w:r w:rsidR="00EA2EEB">
        <w:rPr>
          <w:szCs w:val="22"/>
          <w:lang w:eastAsia="ja-JP" w:bidi="th-TH"/>
        </w:rPr>
        <w:t>liečbu</w:t>
      </w:r>
      <w:r w:rsidR="00576B71" w:rsidRPr="00CB491F">
        <w:rPr>
          <w:szCs w:val="22"/>
          <w:lang w:eastAsia="ja-JP" w:bidi="th-TH"/>
        </w:rPr>
        <w:t xml:space="preserve"> a ihneď sa spojiť</w:t>
      </w:r>
      <w:r w:rsidR="00F670EE">
        <w:rPr>
          <w:szCs w:val="22"/>
          <w:lang w:eastAsia="ja-JP" w:bidi="th-TH"/>
        </w:rPr>
        <w:t xml:space="preserve"> so </w:t>
      </w:r>
      <w:r w:rsidR="00576B71" w:rsidRPr="00CB491F">
        <w:rPr>
          <w:szCs w:val="22"/>
          <w:lang w:eastAsia="ja-JP" w:bidi="th-TH"/>
        </w:rPr>
        <w:t xml:space="preserve">svojím lekárom, ak sa </w:t>
      </w:r>
      <w:r>
        <w:rPr>
          <w:szCs w:val="22"/>
          <w:lang w:eastAsia="ja-JP" w:bidi="th-TH"/>
        </w:rPr>
        <w:t xml:space="preserve">u nich </w:t>
      </w:r>
      <w:r w:rsidR="00576B71" w:rsidRPr="00CB491F">
        <w:rPr>
          <w:szCs w:val="22"/>
          <w:lang w:eastAsia="ja-JP" w:bidi="th-TH"/>
        </w:rPr>
        <w:t>vyskytne ktorýkoľvek</w:t>
      </w:r>
      <w:r w:rsidR="00F670EE">
        <w:rPr>
          <w:szCs w:val="22"/>
          <w:lang w:eastAsia="ja-JP" w:bidi="th-TH"/>
        </w:rPr>
        <w:t xml:space="preserve"> z </w:t>
      </w:r>
      <w:r w:rsidR="00576B71" w:rsidRPr="00CB491F">
        <w:rPr>
          <w:szCs w:val="22"/>
          <w:lang w:eastAsia="ja-JP" w:bidi="th-TH"/>
        </w:rPr>
        <w:t>týchto prejavov alebo príznakov.</w:t>
      </w:r>
    </w:p>
    <w:p w14:paraId="0FBE5BEE" w14:textId="77777777" w:rsidR="00576B71" w:rsidRPr="00AB4AE2" w:rsidRDefault="00576B71" w:rsidP="0029074E">
      <w:pPr>
        <w:pStyle w:val="Text"/>
        <w:spacing w:before="0"/>
        <w:jc w:val="left"/>
        <w:rPr>
          <w:sz w:val="22"/>
          <w:szCs w:val="22"/>
          <w:lang w:val="sk-SK"/>
        </w:rPr>
      </w:pPr>
    </w:p>
    <w:p w14:paraId="24913D39" w14:textId="436FBDDA" w:rsidR="00576B71" w:rsidRPr="00AA5491" w:rsidRDefault="00576B71" w:rsidP="0029074E">
      <w:pPr>
        <w:keepNext/>
        <w:tabs>
          <w:tab w:val="clear" w:pos="567"/>
        </w:tabs>
        <w:spacing w:line="240" w:lineRule="auto"/>
        <w:rPr>
          <w:rFonts w:eastAsia="MS Gothic"/>
          <w:szCs w:val="22"/>
          <w:lang w:eastAsia="ja-JP" w:bidi="th-TH"/>
        </w:rPr>
      </w:pPr>
      <w:r w:rsidRPr="00AA5491">
        <w:rPr>
          <w:rFonts w:eastAsia="MS Gothic"/>
          <w:szCs w:val="22"/>
          <w:u w:val="single"/>
          <w:lang w:eastAsia="ja-JP" w:bidi="th-TH"/>
        </w:rPr>
        <w:t>Pacienti</w:t>
      </w:r>
      <w:r w:rsidR="00F670EE" w:rsidRPr="00AA5491">
        <w:rPr>
          <w:rFonts w:eastAsia="MS Gothic"/>
          <w:szCs w:val="22"/>
          <w:u w:val="single"/>
          <w:lang w:eastAsia="ja-JP" w:bidi="th-TH"/>
        </w:rPr>
        <w:t xml:space="preserve"> s</w:t>
      </w:r>
      <w:r w:rsidR="00AE74AF" w:rsidRPr="00AA5491">
        <w:rPr>
          <w:rFonts w:eastAsia="MS Gothic"/>
          <w:szCs w:val="22"/>
          <w:u w:val="single"/>
          <w:lang w:eastAsia="ja-JP" w:bidi="th-TH"/>
        </w:rPr>
        <w:t>o</w:t>
      </w:r>
      <w:r w:rsidR="00F670EE" w:rsidRPr="00AA5491">
        <w:rPr>
          <w:rFonts w:eastAsia="MS Gothic"/>
          <w:szCs w:val="22"/>
          <w:u w:val="single"/>
          <w:lang w:eastAsia="ja-JP" w:bidi="th-TH"/>
        </w:rPr>
        <w:t> </w:t>
      </w:r>
      <w:r w:rsidR="00AE74AF" w:rsidRPr="00DB7F4D">
        <w:rPr>
          <w:szCs w:val="22"/>
          <w:u w:val="single"/>
        </w:rPr>
        <w:t xml:space="preserve">závažnou </w:t>
      </w:r>
      <w:r w:rsidRPr="00AA5491">
        <w:rPr>
          <w:rFonts w:eastAsia="MS Gothic"/>
          <w:szCs w:val="22"/>
          <w:u w:val="single"/>
          <w:lang w:eastAsia="ja-JP" w:bidi="th-TH"/>
        </w:rPr>
        <w:t>poruchou funkcie obličiek</w:t>
      </w:r>
    </w:p>
    <w:p w14:paraId="114FAB5B" w14:textId="77777777" w:rsidR="00576B71" w:rsidRPr="00AA5491" w:rsidRDefault="00576B71" w:rsidP="0029074E">
      <w:pPr>
        <w:keepNext/>
        <w:tabs>
          <w:tab w:val="clear" w:pos="567"/>
        </w:tabs>
        <w:spacing w:line="240" w:lineRule="auto"/>
        <w:rPr>
          <w:szCs w:val="22"/>
        </w:rPr>
      </w:pPr>
    </w:p>
    <w:p w14:paraId="72E68A2C" w14:textId="30D334A1" w:rsidR="00576B71" w:rsidRPr="00CB491F" w:rsidRDefault="00576B71" w:rsidP="0029074E">
      <w:pPr>
        <w:tabs>
          <w:tab w:val="clear" w:pos="567"/>
        </w:tabs>
        <w:spacing w:line="240" w:lineRule="auto"/>
        <w:rPr>
          <w:szCs w:val="22"/>
          <w:lang w:eastAsia="ja-JP" w:bidi="th-TH"/>
        </w:rPr>
      </w:pPr>
      <w:r w:rsidRPr="00AA5491">
        <w:rPr>
          <w:szCs w:val="22"/>
        </w:rPr>
        <w:t>U pacientov</w:t>
      </w:r>
      <w:r w:rsidR="00F670EE" w:rsidRPr="00AA5491">
        <w:rPr>
          <w:szCs w:val="22"/>
        </w:rPr>
        <w:t xml:space="preserve"> s</w:t>
      </w:r>
      <w:r w:rsidR="00AE74AF" w:rsidRPr="00AA5491">
        <w:rPr>
          <w:szCs w:val="22"/>
        </w:rPr>
        <w:t>o</w:t>
      </w:r>
      <w:r w:rsidR="00F670EE" w:rsidRPr="00AA5491">
        <w:rPr>
          <w:szCs w:val="22"/>
        </w:rPr>
        <w:t> </w:t>
      </w:r>
      <w:r w:rsidR="00AE74AF" w:rsidRPr="00AA5491">
        <w:rPr>
          <w:szCs w:val="22"/>
        </w:rPr>
        <w:t xml:space="preserve">závažnou </w:t>
      </w:r>
      <w:r w:rsidRPr="00AA5491">
        <w:rPr>
          <w:szCs w:val="22"/>
        </w:rPr>
        <w:t xml:space="preserve">poruchou funkcie obličiek (odhadovaná rýchlosť glomerulárnej filtrácie nižšia ako </w:t>
      </w:r>
      <w:r w:rsidRPr="00AA5491">
        <w:rPr>
          <w:szCs w:val="22"/>
          <w:lang w:eastAsia="ja-JP" w:bidi="th-TH"/>
        </w:rPr>
        <w:t>30 ml/min/1,73 m</w:t>
      </w:r>
      <w:r w:rsidRPr="00AA5491">
        <w:rPr>
          <w:szCs w:val="22"/>
          <w:vertAlign w:val="superscript"/>
          <w:lang w:eastAsia="ja-JP" w:bidi="th-TH"/>
        </w:rPr>
        <w:t>2</w:t>
      </w:r>
      <w:r w:rsidRPr="00AA5491">
        <w:rPr>
          <w:szCs w:val="22"/>
          <w:lang w:eastAsia="ja-JP" w:bidi="th-TH"/>
        </w:rPr>
        <w:t>), vrátane</w:t>
      </w:r>
      <w:r w:rsidRPr="00CB491F">
        <w:rPr>
          <w:szCs w:val="22"/>
          <w:lang w:eastAsia="ja-JP" w:bidi="th-TH"/>
        </w:rPr>
        <w:t xml:space="preserve"> pacientov</w:t>
      </w:r>
      <w:r w:rsidR="00F670EE">
        <w:rPr>
          <w:szCs w:val="22"/>
          <w:lang w:eastAsia="ja-JP" w:bidi="th-TH"/>
        </w:rPr>
        <w:t xml:space="preserve"> s </w:t>
      </w:r>
      <w:r w:rsidRPr="00CB491F">
        <w:rPr>
          <w:szCs w:val="22"/>
          <w:lang w:eastAsia="ja-JP" w:bidi="th-TH"/>
        </w:rPr>
        <w:t>chorobou obličiek</w:t>
      </w:r>
      <w:r w:rsidR="00F670EE">
        <w:rPr>
          <w:szCs w:val="22"/>
          <w:lang w:eastAsia="ja-JP" w:bidi="th-TH"/>
        </w:rPr>
        <w:t xml:space="preserve"> v </w:t>
      </w:r>
      <w:r w:rsidRPr="00CB491F">
        <w:rPr>
          <w:szCs w:val="22"/>
          <w:lang w:eastAsia="ja-JP" w:bidi="th-TH"/>
        </w:rPr>
        <w:t xml:space="preserve">terminálnom štádiu vyžadujúcom dialýzu, </w:t>
      </w:r>
      <w:r w:rsidR="009E249A" w:rsidRPr="00703AAE">
        <w:t>treba postupovať opatrne</w:t>
      </w:r>
      <w:r w:rsidRPr="00CB491F">
        <w:rPr>
          <w:szCs w:val="22"/>
          <w:lang w:eastAsia="ja-JP" w:bidi="th-TH"/>
        </w:rPr>
        <w:t xml:space="preserve"> (pozri časti 4.2 a 5.2).</w:t>
      </w:r>
    </w:p>
    <w:p w14:paraId="06489822" w14:textId="7F4EF5BA" w:rsidR="00B84FD6" w:rsidRDefault="00B84FD6" w:rsidP="0029074E">
      <w:pPr>
        <w:pStyle w:val="Text"/>
        <w:spacing w:before="0"/>
        <w:jc w:val="left"/>
        <w:rPr>
          <w:sz w:val="22"/>
          <w:szCs w:val="22"/>
          <w:lang w:val="sk-SK"/>
        </w:rPr>
      </w:pPr>
    </w:p>
    <w:p w14:paraId="55DAABDF" w14:textId="77777777" w:rsidR="00EA2EEB" w:rsidRPr="00BC3749" w:rsidRDefault="00EA2EEB" w:rsidP="0029074E">
      <w:pPr>
        <w:pStyle w:val="Text"/>
        <w:keepNext/>
        <w:spacing w:before="0"/>
        <w:jc w:val="left"/>
        <w:rPr>
          <w:sz w:val="22"/>
          <w:szCs w:val="22"/>
          <w:u w:val="single"/>
          <w:lang w:val="sk-SK" w:bidi="th-TH"/>
        </w:rPr>
      </w:pPr>
      <w:r w:rsidRPr="00BC3749">
        <w:rPr>
          <w:sz w:val="22"/>
          <w:szCs w:val="22"/>
          <w:u w:val="single"/>
          <w:lang w:val="sk-SK" w:bidi="th-TH"/>
        </w:rPr>
        <w:t>Prevencia orofaryngálnych infekcií</w:t>
      </w:r>
    </w:p>
    <w:p w14:paraId="41006486" w14:textId="77777777" w:rsidR="00EA2EEB" w:rsidRPr="00BC3749" w:rsidRDefault="00EA2EEB" w:rsidP="0029074E">
      <w:pPr>
        <w:pStyle w:val="Text"/>
        <w:keepNext/>
        <w:spacing w:before="0"/>
        <w:jc w:val="left"/>
        <w:rPr>
          <w:sz w:val="22"/>
          <w:szCs w:val="22"/>
          <w:lang w:val="sk-SK" w:bidi="th-TH"/>
        </w:rPr>
      </w:pPr>
    </w:p>
    <w:p w14:paraId="471D52B4" w14:textId="77777777" w:rsidR="00EA2EEB" w:rsidRPr="00BC3749" w:rsidRDefault="00EA2EEB" w:rsidP="0029074E">
      <w:pPr>
        <w:pStyle w:val="Text"/>
        <w:spacing w:before="0"/>
        <w:jc w:val="left"/>
        <w:rPr>
          <w:sz w:val="22"/>
          <w:szCs w:val="22"/>
          <w:lang w:val="sk-SK" w:bidi="th-TH"/>
        </w:rPr>
      </w:pPr>
      <w:r w:rsidRPr="00BC3749">
        <w:rPr>
          <w:sz w:val="22"/>
          <w:szCs w:val="22"/>
          <w:lang w:val="sk-SK" w:bidi="th-TH"/>
        </w:rPr>
        <w:t>Na zníženie rizika orofaryngálnej kandidovej infekcie je potrebné pacientov poučiť, aby si po inhalácii predpísanej dávky vypláchli ústa alebo vykloktali vodou bez prehĺtania alebo vyčistili zuby.</w:t>
      </w:r>
    </w:p>
    <w:p w14:paraId="1335D011" w14:textId="77777777" w:rsidR="00EA2EEB" w:rsidRPr="00CB491F" w:rsidRDefault="00EA2EEB" w:rsidP="0029074E">
      <w:pPr>
        <w:pStyle w:val="Text"/>
        <w:spacing w:before="0"/>
        <w:jc w:val="left"/>
        <w:rPr>
          <w:sz w:val="22"/>
          <w:szCs w:val="22"/>
          <w:lang w:val="sk-SK"/>
        </w:rPr>
      </w:pPr>
    </w:p>
    <w:p w14:paraId="4856A8EA" w14:textId="77777777" w:rsidR="00076C06" w:rsidRPr="00CB491F" w:rsidRDefault="00076C06" w:rsidP="0029074E">
      <w:pPr>
        <w:pStyle w:val="Text"/>
        <w:keepNext/>
        <w:spacing w:before="0"/>
        <w:jc w:val="left"/>
        <w:rPr>
          <w:sz w:val="22"/>
          <w:szCs w:val="22"/>
          <w:lang w:val="sk-SK"/>
        </w:rPr>
      </w:pPr>
      <w:r w:rsidRPr="00CB491F">
        <w:rPr>
          <w:sz w:val="22"/>
          <w:szCs w:val="22"/>
          <w:u w:val="single"/>
          <w:lang w:val="sk-SK"/>
        </w:rPr>
        <w:t>Systémové účinky kortikosteroidov</w:t>
      </w:r>
    </w:p>
    <w:p w14:paraId="3F9AFC23" w14:textId="77777777" w:rsidR="00076C06" w:rsidRPr="00CB491F" w:rsidRDefault="00076C06" w:rsidP="0029074E">
      <w:pPr>
        <w:keepNext/>
        <w:tabs>
          <w:tab w:val="clear" w:pos="567"/>
        </w:tabs>
        <w:spacing w:line="240" w:lineRule="auto"/>
        <w:ind w:left="567" w:hanging="567"/>
        <w:rPr>
          <w:szCs w:val="22"/>
        </w:rPr>
      </w:pPr>
    </w:p>
    <w:p w14:paraId="77AE04A8" w14:textId="595E6B79" w:rsidR="0028698F" w:rsidRDefault="00076C06" w:rsidP="0029074E">
      <w:pPr>
        <w:tabs>
          <w:tab w:val="clear" w:pos="567"/>
        </w:tabs>
        <w:spacing w:line="240" w:lineRule="auto"/>
        <w:rPr>
          <w:szCs w:val="22"/>
        </w:rPr>
      </w:pPr>
      <w:r w:rsidRPr="00CB491F">
        <w:rPr>
          <w:szCs w:val="22"/>
        </w:rPr>
        <w:t>Systémové účinky inhala</w:t>
      </w:r>
      <w:r w:rsidR="004D5551">
        <w:rPr>
          <w:szCs w:val="22"/>
        </w:rPr>
        <w:t>č</w:t>
      </w:r>
      <w:r w:rsidRPr="00CB491F">
        <w:rPr>
          <w:szCs w:val="22"/>
        </w:rPr>
        <w:t>ných kortikosteroidov sa môžu vyskytnúť najmä</w:t>
      </w:r>
      <w:r w:rsidR="00F670EE">
        <w:rPr>
          <w:szCs w:val="22"/>
        </w:rPr>
        <w:t xml:space="preserve"> pri </w:t>
      </w:r>
      <w:r w:rsidRPr="00CB491F">
        <w:rPr>
          <w:szCs w:val="22"/>
        </w:rPr>
        <w:t>dlhodobo predpisovaných vysokých dávkach. Výskyt týchto účinkov je oveľa menej pravdepodobný ako</w:t>
      </w:r>
      <w:r w:rsidR="00F670EE">
        <w:rPr>
          <w:szCs w:val="22"/>
        </w:rPr>
        <w:t xml:space="preserve"> pri </w:t>
      </w:r>
      <w:r w:rsidRPr="00CB491F">
        <w:rPr>
          <w:szCs w:val="22"/>
        </w:rPr>
        <w:t>perorálnych kortikosteroidoch a môže sa líšiť</w:t>
      </w:r>
      <w:r w:rsidR="00F670EE">
        <w:rPr>
          <w:szCs w:val="22"/>
        </w:rPr>
        <w:t xml:space="preserve"> u </w:t>
      </w:r>
      <w:r w:rsidRPr="00CB491F">
        <w:rPr>
          <w:szCs w:val="22"/>
        </w:rPr>
        <w:t>individuálnych pacientov a</w:t>
      </w:r>
      <w:r w:rsidR="00F670EE">
        <w:rPr>
          <w:szCs w:val="22"/>
        </w:rPr>
        <w:t xml:space="preserve"> pri </w:t>
      </w:r>
      <w:r w:rsidRPr="00CB491F">
        <w:rPr>
          <w:szCs w:val="22"/>
        </w:rPr>
        <w:t>rôznych kortikosteroidových liekoch.</w:t>
      </w:r>
    </w:p>
    <w:p w14:paraId="6AEF9D60" w14:textId="77777777" w:rsidR="0028698F" w:rsidRDefault="0028698F" w:rsidP="0029074E">
      <w:pPr>
        <w:tabs>
          <w:tab w:val="clear" w:pos="567"/>
        </w:tabs>
        <w:spacing w:line="240" w:lineRule="auto"/>
        <w:rPr>
          <w:szCs w:val="22"/>
        </w:rPr>
      </w:pPr>
    </w:p>
    <w:p w14:paraId="65C42BDD" w14:textId="0402652A" w:rsidR="0079139C" w:rsidRPr="008850F0" w:rsidRDefault="0079139C" w:rsidP="0029074E">
      <w:pPr>
        <w:tabs>
          <w:tab w:val="clear" w:pos="567"/>
        </w:tabs>
        <w:spacing w:line="240" w:lineRule="auto"/>
        <w:rPr>
          <w:szCs w:val="22"/>
        </w:rPr>
      </w:pPr>
      <w:r>
        <w:rPr>
          <w:szCs w:val="22"/>
        </w:rPr>
        <w:t xml:space="preserve">Možné systémové účinky môžu zahŕňať </w:t>
      </w:r>
      <w:r w:rsidRPr="00F802D0">
        <w:rPr>
          <w:szCs w:val="22"/>
        </w:rPr>
        <w:t>Cushingov syndróm, cushingoidné prejavy, útlm funkcie nadobličiek, spomalenie rastu u detí a dospievajúcich, zníženie hustoty kostných minerálov</w:t>
      </w:r>
      <w:r>
        <w:rPr>
          <w:szCs w:val="22"/>
        </w:rPr>
        <w:t xml:space="preserve">, </w:t>
      </w:r>
      <w:r w:rsidRPr="00F802D0">
        <w:rPr>
          <w:szCs w:val="22"/>
        </w:rPr>
        <w:t>katarakt</w:t>
      </w:r>
      <w:r>
        <w:rPr>
          <w:szCs w:val="22"/>
        </w:rPr>
        <w:t>y</w:t>
      </w:r>
      <w:r w:rsidRPr="00F802D0">
        <w:rPr>
          <w:szCs w:val="22"/>
        </w:rPr>
        <w:t>, glaukóm a zriedkavejšie aj rôzne účinky na psychiku alebo správanie zahŕňajúce psychomotorickú hyperaktivitu, poruchy spánku, úzkosť, depresiu alebo agresivitu (hlavne u detí).</w:t>
      </w:r>
      <w:r>
        <w:rPr>
          <w:szCs w:val="22"/>
        </w:rPr>
        <w:t xml:space="preserve"> </w:t>
      </w:r>
      <w:r w:rsidRPr="00537C87">
        <w:rPr>
          <w:szCs w:val="22"/>
        </w:rPr>
        <w:t>Je preto dôležité, aby sa dávka inhalačného kortikosteroidu titrovala na</w:t>
      </w:r>
      <w:r>
        <w:rPr>
          <w:szCs w:val="22"/>
        </w:rPr>
        <w:t> </w:t>
      </w:r>
      <w:r w:rsidRPr="00537C87">
        <w:rPr>
          <w:szCs w:val="22"/>
        </w:rPr>
        <w:t>najnižšiu dávku, pri ktorej sa udržiava účinná kontrola astmy.</w:t>
      </w:r>
    </w:p>
    <w:p w14:paraId="31D3BBFD" w14:textId="77777777" w:rsidR="0079139C" w:rsidRDefault="0079139C" w:rsidP="0029074E">
      <w:pPr>
        <w:tabs>
          <w:tab w:val="clear" w:pos="567"/>
        </w:tabs>
        <w:spacing w:line="240" w:lineRule="auto"/>
        <w:rPr>
          <w:szCs w:val="22"/>
        </w:rPr>
      </w:pPr>
    </w:p>
    <w:p w14:paraId="37C7B078" w14:textId="69BA1E82" w:rsidR="00076C06" w:rsidRPr="00CB491F" w:rsidRDefault="0079139C" w:rsidP="0029074E">
      <w:pPr>
        <w:tabs>
          <w:tab w:val="clear" w:pos="567"/>
        </w:tabs>
        <w:spacing w:line="240" w:lineRule="auto"/>
        <w:rPr>
          <w:szCs w:val="22"/>
        </w:rPr>
      </w:pPr>
      <w:r w:rsidRPr="004B02DA">
        <w:rPr>
          <w:szCs w:val="22"/>
        </w:rPr>
        <w:t xml:space="preserve">Pri systémovom a lokálnom (vrátane intranazálneho, inhalačného a intraokulárneho) </w:t>
      </w:r>
      <w:r>
        <w:rPr>
          <w:szCs w:val="22"/>
        </w:rPr>
        <w:t>používaní</w:t>
      </w:r>
      <w:r w:rsidRPr="004B02DA">
        <w:rPr>
          <w:szCs w:val="22"/>
        </w:rPr>
        <w:t xml:space="preserve"> kortikosteroidu môže </w:t>
      </w:r>
      <w:r>
        <w:rPr>
          <w:szCs w:val="22"/>
        </w:rPr>
        <w:t>byť na</w:t>
      </w:r>
      <w:r w:rsidRPr="004B02DA">
        <w:rPr>
          <w:szCs w:val="22"/>
        </w:rPr>
        <w:t>hlás</w:t>
      </w:r>
      <w:r>
        <w:rPr>
          <w:szCs w:val="22"/>
        </w:rPr>
        <w:t>ená</w:t>
      </w:r>
      <w:r w:rsidRPr="004B02DA">
        <w:rPr>
          <w:szCs w:val="22"/>
        </w:rPr>
        <w:t xml:space="preserve"> porucha zraku.</w:t>
      </w:r>
      <w:r>
        <w:rPr>
          <w:szCs w:val="22"/>
        </w:rPr>
        <w:t xml:space="preserve"> </w:t>
      </w:r>
      <w:r w:rsidRPr="004B02DA">
        <w:rPr>
          <w:szCs w:val="22"/>
        </w:rPr>
        <w:t>U pacientov s</w:t>
      </w:r>
      <w:r>
        <w:rPr>
          <w:szCs w:val="22"/>
        </w:rPr>
        <w:t> </w:t>
      </w:r>
      <w:r w:rsidRPr="004B02DA">
        <w:rPr>
          <w:szCs w:val="22"/>
        </w:rPr>
        <w:t xml:space="preserve">príznakmi ako je rozmazané videnie alebo iné poruchy zraku </w:t>
      </w:r>
      <w:r>
        <w:rPr>
          <w:szCs w:val="22"/>
        </w:rPr>
        <w:t>sa má zvážiť doporučenie k</w:t>
      </w:r>
      <w:r w:rsidRPr="004B02DA">
        <w:rPr>
          <w:szCs w:val="22"/>
        </w:rPr>
        <w:t xml:space="preserve"> očné</w:t>
      </w:r>
      <w:r>
        <w:rPr>
          <w:szCs w:val="22"/>
        </w:rPr>
        <w:t>mu</w:t>
      </w:r>
      <w:r w:rsidRPr="004B02DA">
        <w:rPr>
          <w:szCs w:val="22"/>
        </w:rPr>
        <w:t xml:space="preserve"> lekár</w:t>
      </w:r>
      <w:r>
        <w:rPr>
          <w:szCs w:val="22"/>
        </w:rPr>
        <w:t>ovi</w:t>
      </w:r>
      <w:r w:rsidRPr="004B02DA">
        <w:rPr>
          <w:szCs w:val="22"/>
        </w:rPr>
        <w:t xml:space="preserve"> </w:t>
      </w:r>
      <w:r>
        <w:rPr>
          <w:szCs w:val="22"/>
        </w:rPr>
        <w:t>za účelom</w:t>
      </w:r>
      <w:r w:rsidRPr="004B02DA">
        <w:rPr>
          <w:szCs w:val="22"/>
        </w:rPr>
        <w:t xml:space="preserve"> vyhodnotiť možné príčiny porúch zraku, medzi ktoré môže patriť katarakta, glaukóm alebo zriedkavé choroby, ako </w:t>
      </w:r>
      <w:r>
        <w:rPr>
          <w:szCs w:val="22"/>
        </w:rPr>
        <w:t>je</w:t>
      </w:r>
      <w:r w:rsidRPr="004B02DA">
        <w:rPr>
          <w:szCs w:val="22"/>
        </w:rPr>
        <w:t xml:space="preserve"> centráln</w:t>
      </w:r>
      <w:r>
        <w:rPr>
          <w:szCs w:val="22"/>
        </w:rPr>
        <w:t>a</w:t>
      </w:r>
      <w:r w:rsidRPr="004B02DA">
        <w:rPr>
          <w:szCs w:val="22"/>
        </w:rPr>
        <w:t xml:space="preserve"> serózn</w:t>
      </w:r>
      <w:r>
        <w:rPr>
          <w:szCs w:val="22"/>
        </w:rPr>
        <w:t>a</w:t>
      </w:r>
      <w:r w:rsidRPr="004B02DA">
        <w:rPr>
          <w:szCs w:val="22"/>
        </w:rPr>
        <w:t xml:space="preserve"> chorioretinopati</w:t>
      </w:r>
      <w:r>
        <w:rPr>
          <w:szCs w:val="22"/>
        </w:rPr>
        <w:t>a</w:t>
      </w:r>
      <w:r w:rsidRPr="004B02DA">
        <w:rPr>
          <w:szCs w:val="22"/>
        </w:rPr>
        <w:t xml:space="preserve"> (CSCR)</w:t>
      </w:r>
      <w:r>
        <w:rPr>
          <w:szCs w:val="22"/>
        </w:rPr>
        <w:t>, ktoré boli hlásené</w:t>
      </w:r>
      <w:r w:rsidRPr="004B02DA">
        <w:rPr>
          <w:szCs w:val="22"/>
        </w:rPr>
        <w:t xml:space="preserve"> po použití systémových a lokálnych kortikosteroidov.</w:t>
      </w:r>
    </w:p>
    <w:p w14:paraId="619D9DEB" w14:textId="77777777" w:rsidR="007A2BEE" w:rsidRPr="00CB491F" w:rsidRDefault="007A2BEE" w:rsidP="0029074E">
      <w:pPr>
        <w:pStyle w:val="Text"/>
        <w:spacing w:before="0"/>
        <w:jc w:val="left"/>
        <w:rPr>
          <w:sz w:val="22"/>
          <w:szCs w:val="22"/>
          <w:lang w:val="sk-SK"/>
        </w:rPr>
      </w:pPr>
    </w:p>
    <w:p w14:paraId="0FBF5AFC" w14:textId="164DE630" w:rsidR="00076C06" w:rsidRPr="00CB491F" w:rsidRDefault="0028698F" w:rsidP="0029074E">
      <w:pPr>
        <w:tabs>
          <w:tab w:val="clear" w:pos="567"/>
        </w:tabs>
        <w:spacing w:line="240" w:lineRule="auto"/>
        <w:rPr>
          <w:szCs w:val="22"/>
        </w:rPr>
      </w:pPr>
      <w:r>
        <w:rPr>
          <w:szCs w:val="22"/>
        </w:rPr>
        <w:t>Tento liek</w:t>
      </w:r>
      <w:r w:rsidR="00076C06" w:rsidRPr="00CB491F">
        <w:rPr>
          <w:szCs w:val="22"/>
        </w:rPr>
        <w:t xml:space="preserve"> sa má podávať opatrne pacientom</w:t>
      </w:r>
      <w:r w:rsidR="00F670EE">
        <w:rPr>
          <w:szCs w:val="22"/>
        </w:rPr>
        <w:t xml:space="preserve"> s </w:t>
      </w:r>
      <w:r w:rsidR="00076C06" w:rsidRPr="00CB491F">
        <w:rPr>
          <w:szCs w:val="22"/>
        </w:rPr>
        <w:t>tuberkulózou pľúc alebo pacientom</w:t>
      </w:r>
      <w:r w:rsidR="00F670EE">
        <w:rPr>
          <w:szCs w:val="22"/>
        </w:rPr>
        <w:t xml:space="preserve"> s </w:t>
      </w:r>
      <w:r w:rsidR="00076C06" w:rsidRPr="00CB491F">
        <w:rPr>
          <w:szCs w:val="22"/>
        </w:rPr>
        <w:t>chronickými alebo neliečenými infekciami.</w:t>
      </w:r>
    </w:p>
    <w:p w14:paraId="6E7D8CBB" w14:textId="77777777" w:rsidR="00B84FD6" w:rsidRPr="00CB491F" w:rsidRDefault="00B84FD6" w:rsidP="0029074E">
      <w:pPr>
        <w:pStyle w:val="Text"/>
        <w:spacing w:before="0"/>
        <w:jc w:val="left"/>
        <w:rPr>
          <w:rFonts w:eastAsia="SimSun"/>
          <w:sz w:val="22"/>
          <w:szCs w:val="22"/>
          <w:lang w:val="sk-SK"/>
        </w:rPr>
      </w:pPr>
    </w:p>
    <w:p w14:paraId="682E98C5" w14:textId="77777777" w:rsidR="00076C06" w:rsidRPr="00AB4AE2" w:rsidRDefault="00076C06" w:rsidP="0029074E">
      <w:pPr>
        <w:keepNext/>
        <w:tabs>
          <w:tab w:val="clear" w:pos="567"/>
        </w:tabs>
        <w:spacing w:line="240" w:lineRule="auto"/>
        <w:rPr>
          <w:szCs w:val="22"/>
        </w:rPr>
      </w:pPr>
      <w:r w:rsidRPr="00CB491F">
        <w:rPr>
          <w:szCs w:val="22"/>
          <w:u w:val="single"/>
        </w:rPr>
        <w:t>Pomocné látky</w:t>
      </w:r>
    </w:p>
    <w:p w14:paraId="70C438D0" w14:textId="77777777" w:rsidR="00B84FD6" w:rsidRPr="00AB4AE2" w:rsidRDefault="00B84FD6" w:rsidP="0029074E">
      <w:pPr>
        <w:keepNext/>
        <w:tabs>
          <w:tab w:val="clear" w:pos="567"/>
        </w:tabs>
        <w:autoSpaceDE w:val="0"/>
        <w:autoSpaceDN w:val="0"/>
        <w:adjustRightInd w:val="0"/>
        <w:spacing w:line="240" w:lineRule="auto"/>
        <w:rPr>
          <w:rFonts w:eastAsia="SimSun"/>
          <w:szCs w:val="22"/>
        </w:rPr>
      </w:pPr>
    </w:p>
    <w:p w14:paraId="019BCF0C" w14:textId="6CDD6BF5" w:rsidR="00076C06" w:rsidRPr="00CB491F" w:rsidRDefault="00076C06" w:rsidP="0029074E">
      <w:pPr>
        <w:tabs>
          <w:tab w:val="clear" w:pos="567"/>
        </w:tabs>
        <w:autoSpaceDE w:val="0"/>
        <w:autoSpaceDN w:val="0"/>
        <w:adjustRightInd w:val="0"/>
        <w:spacing w:line="240" w:lineRule="auto"/>
        <w:rPr>
          <w:szCs w:val="22"/>
        </w:rPr>
      </w:pPr>
      <w:r w:rsidRPr="00CB491F">
        <w:rPr>
          <w:szCs w:val="22"/>
        </w:rPr>
        <w:t>Tento liek obsahuje laktózu. Pacienti</w:t>
      </w:r>
      <w:r w:rsidR="00F670EE">
        <w:rPr>
          <w:szCs w:val="22"/>
        </w:rPr>
        <w:t xml:space="preserve"> so </w:t>
      </w:r>
      <w:r w:rsidRPr="00CB491F">
        <w:rPr>
          <w:szCs w:val="22"/>
        </w:rPr>
        <w:t>zriedkavými dedičnými problémami galaktózovej intolerancie, celkovým deficitom laktázy alebo glukózo-galaktózovou malabsorpciou nesmú používať tento liek.</w:t>
      </w:r>
    </w:p>
    <w:p w14:paraId="17F863BF" w14:textId="77777777" w:rsidR="00076C06" w:rsidRPr="00CB491F" w:rsidRDefault="00076C06" w:rsidP="0029074E">
      <w:pPr>
        <w:tabs>
          <w:tab w:val="clear" w:pos="567"/>
        </w:tabs>
        <w:spacing w:line="240" w:lineRule="auto"/>
        <w:rPr>
          <w:szCs w:val="22"/>
        </w:rPr>
      </w:pPr>
    </w:p>
    <w:p w14:paraId="2F1767E9" w14:textId="378F5818" w:rsidR="00076C06" w:rsidRPr="0090282E" w:rsidRDefault="0090282E" w:rsidP="0029074E">
      <w:pPr>
        <w:keepNext/>
        <w:rPr>
          <w:szCs w:val="22"/>
        </w:rPr>
      </w:pPr>
      <w:r>
        <w:rPr>
          <w:b/>
          <w:szCs w:val="22"/>
        </w:rPr>
        <w:t>4.5</w:t>
      </w:r>
      <w:r>
        <w:rPr>
          <w:b/>
          <w:szCs w:val="22"/>
        </w:rPr>
        <w:tab/>
      </w:r>
      <w:r w:rsidR="00076C06" w:rsidRPr="007E18FB">
        <w:rPr>
          <w:b/>
          <w:szCs w:val="22"/>
        </w:rPr>
        <w:t>Liekové a iné interakcie</w:t>
      </w:r>
    </w:p>
    <w:p w14:paraId="2FFA2119" w14:textId="77777777" w:rsidR="00076C06" w:rsidRPr="00CB491F" w:rsidRDefault="00076C06" w:rsidP="0029074E">
      <w:pPr>
        <w:keepNext/>
        <w:tabs>
          <w:tab w:val="clear" w:pos="567"/>
        </w:tabs>
        <w:spacing w:line="240" w:lineRule="auto"/>
        <w:ind w:left="567" w:hanging="567"/>
        <w:rPr>
          <w:szCs w:val="22"/>
        </w:rPr>
      </w:pPr>
    </w:p>
    <w:p w14:paraId="4C59BC41" w14:textId="4C2F2654" w:rsidR="00076C06" w:rsidRPr="00CB491F" w:rsidRDefault="00076C06" w:rsidP="0029074E">
      <w:pPr>
        <w:tabs>
          <w:tab w:val="clear" w:pos="567"/>
        </w:tabs>
        <w:spacing w:line="240" w:lineRule="auto"/>
        <w:rPr>
          <w:szCs w:val="22"/>
        </w:rPr>
      </w:pPr>
      <w:bookmarkStart w:id="3" w:name="_Toc260903771"/>
      <w:bookmarkEnd w:id="3"/>
      <w:r w:rsidRPr="00A920B5">
        <w:rPr>
          <w:szCs w:val="22"/>
        </w:rPr>
        <w:t>Osobitné interakčné štúdie</w:t>
      </w:r>
      <w:r w:rsidR="00F670EE" w:rsidRPr="00A920B5">
        <w:rPr>
          <w:szCs w:val="22"/>
        </w:rPr>
        <w:t xml:space="preserve"> s</w:t>
      </w:r>
      <w:r w:rsidR="0079139C" w:rsidRPr="00A920B5">
        <w:rPr>
          <w:szCs w:val="22"/>
        </w:rPr>
        <w:t> indakaterolom/glykopyróniom/mometazón</w:t>
      </w:r>
      <w:r w:rsidR="00576FF5" w:rsidRPr="00A920B5">
        <w:rPr>
          <w:iCs/>
          <w:szCs w:val="22"/>
        </w:rPr>
        <w:t>-</w:t>
      </w:r>
      <w:r w:rsidR="0079139C" w:rsidRPr="00A920B5">
        <w:rPr>
          <w:szCs w:val="22"/>
        </w:rPr>
        <w:t>furoátom</w:t>
      </w:r>
      <w:r w:rsidRPr="00A920B5">
        <w:rPr>
          <w:szCs w:val="22"/>
        </w:rPr>
        <w:t xml:space="preserve"> sa nevykonali.</w:t>
      </w:r>
      <w:r w:rsidRPr="00CB491F">
        <w:rPr>
          <w:szCs w:val="22"/>
        </w:rPr>
        <w:t xml:space="preserve"> Údaje</w:t>
      </w:r>
      <w:r w:rsidR="00F670EE">
        <w:rPr>
          <w:szCs w:val="22"/>
        </w:rPr>
        <w:t xml:space="preserve"> o </w:t>
      </w:r>
      <w:r w:rsidRPr="00CB491F">
        <w:rPr>
          <w:szCs w:val="22"/>
        </w:rPr>
        <w:t>potenciále</w:t>
      </w:r>
      <w:r w:rsidR="00F670EE">
        <w:rPr>
          <w:szCs w:val="22"/>
        </w:rPr>
        <w:t xml:space="preserve"> pre </w:t>
      </w:r>
      <w:r w:rsidRPr="00CB491F">
        <w:rPr>
          <w:szCs w:val="22"/>
        </w:rPr>
        <w:t>interakcie sa zakladajú</w:t>
      </w:r>
      <w:r w:rsidR="00F670EE">
        <w:rPr>
          <w:szCs w:val="22"/>
        </w:rPr>
        <w:t xml:space="preserve"> na </w:t>
      </w:r>
      <w:r w:rsidRPr="00CB491F">
        <w:rPr>
          <w:szCs w:val="22"/>
        </w:rPr>
        <w:t>potenciále každého</w:t>
      </w:r>
      <w:r w:rsidR="00F670EE">
        <w:rPr>
          <w:szCs w:val="22"/>
        </w:rPr>
        <w:t xml:space="preserve"> z </w:t>
      </w:r>
      <w:r w:rsidRPr="00CB491F">
        <w:rPr>
          <w:szCs w:val="22"/>
        </w:rPr>
        <w:t>liečiv</w:t>
      </w:r>
      <w:r w:rsidR="00F670EE">
        <w:rPr>
          <w:szCs w:val="22"/>
        </w:rPr>
        <w:t xml:space="preserve"> v </w:t>
      </w:r>
      <w:r w:rsidRPr="00CB491F">
        <w:rPr>
          <w:szCs w:val="22"/>
        </w:rPr>
        <w:t>monoterapii.</w:t>
      </w:r>
    </w:p>
    <w:p w14:paraId="67233E4E" w14:textId="77777777" w:rsidR="00B84FD6" w:rsidRPr="00CB491F" w:rsidRDefault="00B84FD6" w:rsidP="0029074E">
      <w:pPr>
        <w:pStyle w:val="Text"/>
        <w:spacing w:before="0"/>
        <w:jc w:val="left"/>
        <w:rPr>
          <w:sz w:val="22"/>
          <w:szCs w:val="22"/>
          <w:lang w:val="sk-SK"/>
        </w:rPr>
      </w:pPr>
    </w:p>
    <w:p w14:paraId="0C47E735" w14:textId="5E9BDD2E" w:rsidR="00076C06" w:rsidRPr="00CB491F" w:rsidRDefault="00076C06" w:rsidP="0029074E">
      <w:pPr>
        <w:pStyle w:val="Text"/>
        <w:keepNext/>
        <w:spacing w:before="0"/>
        <w:jc w:val="left"/>
        <w:rPr>
          <w:sz w:val="22"/>
          <w:szCs w:val="22"/>
          <w:lang w:val="sk-SK"/>
        </w:rPr>
      </w:pPr>
      <w:bookmarkStart w:id="4" w:name="_nth_Interactions_linked_to22483"/>
      <w:bookmarkEnd w:id="4"/>
      <w:r w:rsidRPr="00CB491F">
        <w:rPr>
          <w:sz w:val="22"/>
          <w:szCs w:val="22"/>
          <w:u w:val="single"/>
          <w:lang w:val="sk-SK"/>
        </w:rPr>
        <w:t>Lieky,</w:t>
      </w:r>
      <w:r w:rsidR="00F670EE">
        <w:rPr>
          <w:sz w:val="22"/>
          <w:szCs w:val="22"/>
          <w:u w:val="single"/>
          <w:lang w:val="sk-SK"/>
        </w:rPr>
        <w:t xml:space="preserve"> o </w:t>
      </w:r>
      <w:r w:rsidRPr="00CB491F">
        <w:rPr>
          <w:sz w:val="22"/>
          <w:szCs w:val="22"/>
          <w:u w:val="single"/>
          <w:lang w:val="sk-SK"/>
        </w:rPr>
        <w:t>ktorých je známe, že predlžujú interval QTc</w:t>
      </w:r>
    </w:p>
    <w:p w14:paraId="598015CE" w14:textId="77777777" w:rsidR="00B84FD6" w:rsidRPr="00CB491F" w:rsidRDefault="00B84FD6" w:rsidP="0029074E">
      <w:pPr>
        <w:pStyle w:val="Text"/>
        <w:keepNext/>
        <w:spacing w:before="0"/>
        <w:jc w:val="left"/>
        <w:rPr>
          <w:sz w:val="22"/>
          <w:szCs w:val="22"/>
          <w:lang w:val="sk-SK" w:bidi="th-TH"/>
        </w:rPr>
      </w:pPr>
    </w:p>
    <w:p w14:paraId="1416F515" w14:textId="66BC009A" w:rsidR="00076C06" w:rsidRPr="00CB491F" w:rsidRDefault="0028698F" w:rsidP="0029074E">
      <w:pPr>
        <w:pStyle w:val="Text"/>
        <w:spacing w:before="0"/>
        <w:jc w:val="left"/>
        <w:rPr>
          <w:sz w:val="22"/>
          <w:szCs w:val="22"/>
          <w:lang w:val="sk-SK"/>
        </w:rPr>
      </w:pPr>
      <w:r>
        <w:rPr>
          <w:sz w:val="22"/>
          <w:szCs w:val="22"/>
          <w:lang w:val="sk-SK"/>
        </w:rPr>
        <w:t>T</w:t>
      </w:r>
      <w:r w:rsidR="00076C06" w:rsidRPr="00CB491F">
        <w:rPr>
          <w:sz w:val="22"/>
          <w:szCs w:val="22"/>
          <w:lang w:val="sk-SK"/>
        </w:rPr>
        <w:t>ak ako iné lieky obsahujúce beta</w:t>
      </w:r>
      <w:r w:rsidR="00076C06" w:rsidRPr="00CB491F">
        <w:rPr>
          <w:sz w:val="22"/>
          <w:szCs w:val="22"/>
          <w:vertAlign w:val="subscript"/>
          <w:lang w:val="sk-SK"/>
        </w:rPr>
        <w:t>2</w:t>
      </w:r>
      <w:r w:rsidR="00076C06" w:rsidRPr="00CB491F">
        <w:rPr>
          <w:sz w:val="22"/>
          <w:szCs w:val="22"/>
          <w:lang w:val="sk-SK"/>
        </w:rPr>
        <w:noBreakHyphen/>
        <w:t>adrenergné agonist</w:t>
      </w:r>
      <w:r w:rsidR="00A933AC">
        <w:rPr>
          <w:sz w:val="22"/>
          <w:szCs w:val="22"/>
          <w:lang w:val="sk-SK"/>
        </w:rPr>
        <w:t>y</w:t>
      </w:r>
      <w:r w:rsidR="00076C06" w:rsidRPr="00CB491F">
        <w:rPr>
          <w:sz w:val="22"/>
          <w:szCs w:val="22"/>
          <w:lang w:val="sk-SK"/>
        </w:rPr>
        <w:t xml:space="preserve">, </w:t>
      </w:r>
      <w:r>
        <w:rPr>
          <w:sz w:val="22"/>
          <w:szCs w:val="22"/>
          <w:lang w:val="sk-SK"/>
        </w:rPr>
        <w:t xml:space="preserve">tento liek </w:t>
      </w:r>
      <w:r w:rsidR="00076C06" w:rsidRPr="00CB491F">
        <w:rPr>
          <w:sz w:val="22"/>
          <w:szCs w:val="22"/>
          <w:lang w:val="sk-SK"/>
        </w:rPr>
        <w:t>sa má podávať</w:t>
      </w:r>
      <w:r w:rsidR="00F670EE">
        <w:rPr>
          <w:sz w:val="22"/>
          <w:szCs w:val="22"/>
          <w:lang w:val="sk-SK"/>
        </w:rPr>
        <w:t xml:space="preserve"> s </w:t>
      </w:r>
      <w:r w:rsidR="00076C06" w:rsidRPr="00CB491F">
        <w:rPr>
          <w:sz w:val="22"/>
          <w:szCs w:val="22"/>
          <w:lang w:val="sk-SK"/>
        </w:rPr>
        <w:t>opatrnosťou pacientom, ktorí sa liečia inhibítormi monoaminooxidázy, tricyklickými antidepresívami alebo liekmi,</w:t>
      </w:r>
      <w:r w:rsidR="00F670EE">
        <w:rPr>
          <w:sz w:val="22"/>
          <w:szCs w:val="22"/>
          <w:lang w:val="sk-SK"/>
        </w:rPr>
        <w:t xml:space="preserve"> o </w:t>
      </w:r>
      <w:r w:rsidR="00076C06" w:rsidRPr="00CB491F">
        <w:rPr>
          <w:sz w:val="22"/>
          <w:szCs w:val="22"/>
          <w:lang w:val="sk-SK"/>
        </w:rPr>
        <w:t>ktorých je známe, že predlžujú interval QT, keďže akýkoľvek ich účinok</w:t>
      </w:r>
      <w:r w:rsidR="00F670EE">
        <w:rPr>
          <w:sz w:val="22"/>
          <w:szCs w:val="22"/>
          <w:lang w:val="sk-SK"/>
        </w:rPr>
        <w:t xml:space="preserve"> na </w:t>
      </w:r>
      <w:r w:rsidR="00076C06" w:rsidRPr="00CB491F">
        <w:rPr>
          <w:sz w:val="22"/>
          <w:szCs w:val="22"/>
          <w:lang w:val="sk-SK"/>
        </w:rPr>
        <w:t>interval QT sa môže potenciovať. Lieky,</w:t>
      </w:r>
      <w:r w:rsidR="00F670EE">
        <w:rPr>
          <w:sz w:val="22"/>
          <w:szCs w:val="22"/>
          <w:lang w:val="sk-SK"/>
        </w:rPr>
        <w:t xml:space="preserve"> o </w:t>
      </w:r>
      <w:r w:rsidR="00076C06" w:rsidRPr="00CB491F">
        <w:rPr>
          <w:sz w:val="22"/>
          <w:szCs w:val="22"/>
          <w:lang w:val="sk-SK"/>
        </w:rPr>
        <w:t>ktorých je známe, že predlžujú interval QT, môžu zvyšovať riziko komorovej arytmie (pozri časti 4.4 a 5.1).</w:t>
      </w:r>
    </w:p>
    <w:p w14:paraId="4FC4F48E" w14:textId="77777777" w:rsidR="00076C06" w:rsidRPr="00CB491F" w:rsidRDefault="00076C06" w:rsidP="0029074E">
      <w:pPr>
        <w:pStyle w:val="Text"/>
        <w:spacing w:before="0"/>
        <w:jc w:val="left"/>
        <w:rPr>
          <w:sz w:val="22"/>
          <w:szCs w:val="22"/>
          <w:lang w:val="sk-SK" w:bidi="th-TH"/>
        </w:rPr>
      </w:pPr>
    </w:p>
    <w:p w14:paraId="1B1C3A39" w14:textId="77777777" w:rsidR="00076C06" w:rsidRPr="00AB4AE2" w:rsidRDefault="00076C06" w:rsidP="0029074E">
      <w:pPr>
        <w:keepNext/>
        <w:tabs>
          <w:tab w:val="clear" w:pos="567"/>
        </w:tabs>
        <w:autoSpaceDE w:val="0"/>
        <w:autoSpaceDN w:val="0"/>
        <w:adjustRightInd w:val="0"/>
        <w:spacing w:line="240" w:lineRule="auto"/>
        <w:rPr>
          <w:szCs w:val="22"/>
          <w:lang w:bidi="th-TH"/>
        </w:rPr>
      </w:pPr>
      <w:r w:rsidRPr="00CB491F">
        <w:rPr>
          <w:szCs w:val="22"/>
          <w:u w:val="single"/>
          <w:lang w:bidi="th-TH"/>
        </w:rPr>
        <w:t>Hypokaliemizujúca liečba</w:t>
      </w:r>
    </w:p>
    <w:p w14:paraId="24F24E9C" w14:textId="77777777" w:rsidR="00076C06" w:rsidRPr="00CB491F" w:rsidRDefault="00076C06" w:rsidP="0029074E">
      <w:pPr>
        <w:keepNext/>
        <w:tabs>
          <w:tab w:val="clear" w:pos="567"/>
        </w:tabs>
        <w:spacing w:line="240" w:lineRule="auto"/>
        <w:ind w:left="567" w:hanging="567"/>
        <w:rPr>
          <w:szCs w:val="22"/>
        </w:rPr>
      </w:pPr>
    </w:p>
    <w:p w14:paraId="7EBE8F75" w14:textId="77777777" w:rsidR="00076C06" w:rsidRPr="00CB491F" w:rsidRDefault="00076C06" w:rsidP="0029074E">
      <w:pPr>
        <w:spacing w:line="240" w:lineRule="auto"/>
        <w:rPr>
          <w:szCs w:val="22"/>
        </w:rPr>
      </w:pPr>
      <w:r w:rsidRPr="00CB491F">
        <w:rPr>
          <w:szCs w:val="22"/>
          <w:lang w:bidi="th-TH"/>
        </w:rPr>
        <w:t xml:space="preserve">Súbežná hypokaliemizujúca liečba </w:t>
      </w:r>
      <w:r w:rsidRPr="00CB491F">
        <w:rPr>
          <w:szCs w:val="22"/>
        </w:rPr>
        <w:t>derivátmi metylxantínu, steroidmi alebo diuretikami nešetriacimi draslík môže potenciovať možný hypokaliemizujúci účinok beta</w:t>
      </w:r>
      <w:r w:rsidRPr="00CB491F">
        <w:rPr>
          <w:szCs w:val="22"/>
          <w:vertAlign w:val="subscript"/>
        </w:rPr>
        <w:t>2</w:t>
      </w:r>
      <w:r w:rsidRPr="00CB491F">
        <w:rPr>
          <w:szCs w:val="22"/>
        </w:rPr>
        <w:t>-adrenergných agonistov (pozri časť 4.4).</w:t>
      </w:r>
    </w:p>
    <w:p w14:paraId="6F928512" w14:textId="77777777" w:rsidR="00076C06" w:rsidRPr="00CB491F" w:rsidRDefault="00076C06" w:rsidP="0029074E">
      <w:pPr>
        <w:pStyle w:val="Text"/>
        <w:spacing w:before="0"/>
        <w:jc w:val="left"/>
        <w:rPr>
          <w:sz w:val="22"/>
          <w:szCs w:val="22"/>
          <w:lang w:val="sk-SK"/>
        </w:rPr>
      </w:pPr>
    </w:p>
    <w:p w14:paraId="6307F042" w14:textId="77777777" w:rsidR="00076C06" w:rsidRPr="00AB4AE2" w:rsidRDefault="00076C06" w:rsidP="0029074E">
      <w:pPr>
        <w:keepNext/>
        <w:spacing w:line="240" w:lineRule="auto"/>
        <w:rPr>
          <w:szCs w:val="22"/>
        </w:rPr>
      </w:pPr>
      <w:r w:rsidRPr="00CB491F">
        <w:rPr>
          <w:szCs w:val="22"/>
          <w:u w:val="single"/>
        </w:rPr>
        <w:t>Beta-adrenergné blokátory</w:t>
      </w:r>
    </w:p>
    <w:p w14:paraId="6ACB0083" w14:textId="77777777" w:rsidR="00B84FD6" w:rsidRPr="00CB491F" w:rsidRDefault="00B84FD6" w:rsidP="0029074E">
      <w:pPr>
        <w:pStyle w:val="Text"/>
        <w:keepNext/>
        <w:spacing w:before="0"/>
        <w:jc w:val="left"/>
        <w:rPr>
          <w:sz w:val="22"/>
          <w:szCs w:val="22"/>
          <w:lang w:val="sk-SK"/>
        </w:rPr>
      </w:pPr>
    </w:p>
    <w:p w14:paraId="0324175B" w14:textId="44944C13" w:rsidR="00076C06" w:rsidRPr="00CB491F" w:rsidRDefault="00076C06" w:rsidP="0029074E">
      <w:pPr>
        <w:spacing w:line="240" w:lineRule="auto"/>
        <w:rPr>
          <w:szCs w:val="22"/>
        </w:rPr>
      </w:pPr>
      <w:r w:rsidRPr="00CB491F">
        <w:rPr>
          <w:szCs w:val="22"/>
        </w:rPr>
        <w:t>Beta-adrenergné blokátory môžu oslabiť alebo antagonizovať účinok beta</w:t>
      </w:r>
      <w:r w:rsidRPr="00CB491F">
        <w:rPr>
          <w:szCs w:val="22"/>
          <w:vertAlign w:val="subscript"/>
        </w:rPr>
        <w:t>2</w:t>
      </w:r>
      <w:r w:rsidRPr="00CB491F">
        <w:rPr>
          <w:szCs w:val="22"/>
        </w:rPr>
        <w:t xml:space="preserve">-adrenergných agonistov. Preto sa </w:t>
      </w:r>
      <w:r w:rsidR="00D13570">
        <w:rPr>
          <w:szCs w:val="22"/>
          <w:lang w:bidi="th-TH"/>
        </w:rPr>
        <w:t>tento liek</w:t>
      </w:r>
      <w:r w:rsidRPr="00CB491F">
        <w:rPr>
          <w:szCs w:val="22"/>
        </w:rPr>
        <w:t xml:space="preserve"> nemá podávať súbežne</w:t>
      </w:r>
      <w:r w:rsidR="00F670EE">
        <w:rPr>
          <w:szCs w:val="22"/>
        </w:rPr>
        <w:t xml:space="preserve"> s </w:t>
      </w:r>
      <w:r w:rsidRPr="00CB491F">
        <w:rPr>
          <w:szCs w:val="22"/>
        </w:rPr>
        <w:t>beta-adrenergnými blokátormi, pokiaľ</w:t>
      </w:r>
      <w:r w:rsidR="00F670EE">
        <w:rPr>
          <w:szCs w:val="22"/>
        </w:rPr>
        <w:t xml:space="preserve"> na </w:t>
      </w:r>
      <w:r w:rsidRPr="00CB491F">
        <w:rPr>
          <w:szCs w:val="22"/>
        </w:rPr>
        <w:t>ich používanie nie sú závažné dôvody. Ak je to potrebné, majú sa uprednostniť kardioselektívne beta-adrenergné blokátory, avšak musia sa podávať</w:t>
      </w:r>
      <w:r w:rsidR="00F670EE">
        <w:rPr>
          <w:szCs w:val="22"/>
        </w:rPr>
        <w:t xml:space="preserve"> s </w:t>
      </w:r>
      <w:r w:rsidRPr="00CB491F">
        <w:rPr>
          <w:szCs w:val="22"/>
        </w:rPr>
        <w:t>opatrnosťou.</w:t>
      </w:r>
    </w:p>
    <w:p w14:paraId="1AA0B37C" w14:textId="77777777" w:rsidR="00076C06" w:rsidRPr="00CB491F" w:rsidRDefault="00076C06" w:rsidP="0029074E">
      <w:pPr>
        <w:pStyle w:val="Text"/>
        <w:tabs>
          <w:tab w:val="left" w:pos="5670"/>
        </w:tabs>
        <w:spacing w:before="0"/>
        <w:jc w:val="left"/>
        <w:rPr>
          <w:sz w:val="22"/>
          <w:szCs w:val="22"/>
          <w:lang w:val="sk-SK"/>
        </w:rPr>
      </w:pPr>
    </w:p>
    <w:p w14:paraId="219AF28F" w14:textId="03AADF42" w:rsidR="00076C06" w:rsidRPr="00CB491F" w:rsidRDefault="00076C06" w:rsidP="0029074E">
      <w:pPr>
        <w:pStyle w:val="Text"/>
        <w:keepNext/>
        <w:spacing w:before="0"/>
        <w:jc w:val="left"/>
        <w:rPr>
          <w:bCs/>
          <w:sz w:val="22"/>
          <w:szCs w:val="22"/>
          <w:lang w:val="sk-SK"/>
        </w:rPr>
      </w:pPr>
      <w:r w:rsidRPr="00CB491F">
        <w:rPr>
          <w:sz w:val="22"/>
          <w:szCs w:val="22"/>
          <w:u w:val="single"/>
          <w:lang w:val="sk-SK"/>
        </w:rPr>
        <w:t>Interakcia</w:t>
      </w:r>
      <w:r w:rsidR="00F670EE">
        <w:rPr>
          <w:sz w:val="22"/>
          <w:szCs w:val="22"/>
          <w:u w:val="single"/>
          <w:lang w:val="sk-SK"/>
        </w:rPr>
        <w:t xml:space="preserve"> s </w:t>
      </w:r>
      <w:r w:rsidRPr="00CB491F">
        <w:rPr>
          <w:sz w:val="22"/>
          <w:szCs w:val="22"/>
          <w:u w:val="single"/>
          <w:lang w:val="sk-SK"/>
        </w:rPr>
        <w:t>inhibítormi CYP3A4 a glykoproteínu P</w:t>
      </w:r>
    </w:p>
    <w:p w14:paraId="50582114" w14:textId="77777777" w:rsidR="00076C06" w:rsidRPr="00CB491F" w:rsidRDefault="00076C06" w:rsidP="0029074E">
      <w:pPr>
        <w:keepNext/>
        <w:tabs>
          <w:tab w:val="clear" w:pos="567"/>
        </w:tabs>
        <w:spacing w:line="240" w:lineRule="auto"/>
        <w:ind w:left="567" w:hanging="567"/>
        <w:rPr>
          <w:szCs w:val="22"/>
        </w:rPr>
      </w:pPr>
    </w:p>
    <w:p w14:paraId="5FF9E0E5" w14:textId="622DDE0B" w:rsidR="00076C06" w:rsidRPr="00CB491F" w:rsidDel="00486662" w:rsidRDefault="00076C06" w:rsidP="0029074E">
      <w:pPr>
        <w:pStyle w:val="Text"/>
        <w:spacing w:before="0"/>
        <w:jc w:val="left"/>
        <w:rPr>
          <w:sz w:val="22"/>
          <w:szCs w:val="22"/>
          <w:lang w:val="sk-SK"/>
        </w:rPr>
      </w:pPr>
      <w:r w:rsidRPr="00CB491F" w:rsidDel="00486662">
        <w:rPr>
          <w:sz w:val="22"/>
          <w:szCs w:val="22"/>
          <w:lang w:val="sk-SK"/>
        </w:rPr>
        <w:t>Inhib</w:t>
      </w:r>
      <w:r w:rsidRPr="00CB491F">
        <w:rPr>
          <w:sz w:val="22"/>
          <w:szCs w:val="22"/>
          <w:lang w:val="sk-SK"/>
        </w:rPr>
        <w:t xml:space="preserve">ícia </w:t>
      </w:r>
      <w:r w:rsidRPr="00CB491F" w:rsidDel="00486662">
        <w:rPr>
          <w:sz w:val="22"/>
          <w:szCs w:val="22"/>
          <w:lang w:val="sk-SK"/>
        </w:rPr>
        <w:t xml:space="preserve">CYP3A4 a </w:t>
      </w:r>
      <w:r w:rsidRPr="00CB491F">
        <w:rPr>
          <w:sz w:val="22"/>
          <w:szCs w:val="22"/>
          <w:lang w:val="sk-SK"/>
        </w:rPr>
        <w:t>glykoproteínu P</w:t>
      </w:r>
      <w:r w:rsidRPr="00CB491F" w:rsidDel="00486662">
        <w:rPr>
          <w:sz w:val="22"/>
          <w:szCs w:val="22"/>
          <w:lang w:val="sk-SK"/>
        </w:rPr>
        <w:t xml:space="preserve"> (P</w:t>
      </w:r>
      <w:r w:rsidRPr="00CB491F" w:rsidDel="00486662">
        <w:rPr>
          <w:sz w:val="22"/>
          <w:szCs w:val="22"/>
          <w:lang w:val="sk-SK"/>
        </w:rPr>
        <w:noBreakHyphen/>
        <w:t xml:space="preserve">gp) </w:t>
      </w:r>
      <w:r w:rsidRPr="00CB491F">
        <w:rPr>
          <w:sz w:val="22"/>
          <w:szCs w:val="22"/>
          <w:lang w:val="sk-SK"/>
        </w:rPr>
        <w:t>nemá vplyv</w:t>
      </w:r>
      <w:r w:rsidR="00F670EE">
        <w:rPr>
          <w:sz w:val="22"/>
          <w:szCs w:val="22"/>
          <w:lang w:val="sk-SK"/>
        </w:rPr>
        <w:t xml:space="preserve"> na </w:t>
      </w:r>
      <w:r w:rsidRPr="00CB491F">
        <w:rPr>
          <w:sz w:val="22"/>
          <w:szCs w:val="22"/>
          <w:lang w:val="sk-SK"/>
        </w:rPr>
        <w:t xml:space="preserve">bezpečnosť </w:t>
      </w:r>
      <w:r w:rsidRPr="00CB491F" w:rsidDel="00486662">
        <w:rPr>
          <w:sz w:val="22"/>
          <w:szCs w:val="22"/>
          <w:lang w:val="sk-SK"/>
        </w:rPr>
        <w:t>terapeutic</w:t>
      </w:r>
      <w:r w:rsidRPr="00CB491F">
        <w:rPr>
          <w:sz w:val="22"/>
          <w:szCs w:val="22"/>
          <w:lang w:val="sk-SK"/>
        </w:rPr>
        <w:t>kých dávok lieku</w:t>
      </w:r>
      <w:r w:rsidRPr="00CB491F" w:rsidDel="00486662">
        <w:rPr>
          <w:sz w:val="22"/>
          <w:szCs w:val="22"/>
          <w:lang w:val="sk-SK"/>
        </w:rPr>
        <w:t xml:space="preserve"> </w:t>
      </w:r>
      <w:r w:rsidRPr="00CB491F" w:rsidDel="00CC799E">
        <w:rPr>
          <w:sz w:val="22"/>
          <w:szCs w:val="22"/>
          <w:lang w:val="sk-SK" w:bidi="th-TH"/>
        </w:rPr>
        <w:t xml:space="preserve">Enerzair </w:t>
      </w:r>
      <w:r w:rsidRPr="00CB491F" w:rsidDel="00486662">
        <w:rPr>
          <w:sz w:val="22"/>
          <w:szCs w:val="22"/>
          <w:lang w:val="sk-SK" w:bidi="th-TH"/>
        </w:rPr>
        <w:t>Breezhaler</w:t>
      </w:r>
      <w:r w:rsidRPr="00CB491F" w:rsidDel="00486662">
        <w:rPr>
          <w:sz w:val="22"/>
          <w:szCs w:val="22"/>
          <w:lang w:val="sk-SK"/>
        </w:rPr>
        <w:t>.</w:t>
      </w:r>
    </w:p>
    <w:p w14:paraId="0191B113" w14:textId="77777777" w:rsidR="00B84FD6" w:rsidRPr="00CB491F" w:rsidRDefault="00B84FD6" w:rsidP="0029074E">
      <w:pPr>
        <w:pStyle w:val="Text"/>
        <w:spacing w:before="0"/>
        <w:jc w:val="left"/>
        <w:rPr>
          <w:sz w:val="22"/>
          <w:szCs w:val="22"/>
          <w:lang w:val="sk-SK"/>
        </w:rPr>
      </w:pPr>
    </w:p>
    <w:p w14:paraId="7BF011A3" w14:textId="3D928B98" w:rsidR="00076C06" w:rsidRPr="00A920B5" w:rsidRDefault="00076C06" w:rsidP="0029074E">
      <w:pPr>
        <w:pStyle w:val="Text"/>
        <w:spacing w:before="0"/>
        <w:jc w:val="left"/>
        <w:rPr>
          <w:sz w:val="22"/>
          <w:szCs w:val="22"/>
          <w:lang w:val="sk-SK"/>
        </w:rPr>
      </w:pPr>
      <w:r w:rsidRPr="00CB491F">
        <w:rPr>
          <w:sz w:val="22"/>
          <w:szCs w:val="22"/>
          <w:lang w:val="sk-SK"/>
        </w:rPr>
        <w:t>Inhibícia kľúčových látok podieľajúcich sa</w:t>
      </w:r>
      <w:r w:rsidR="00F670EE">
        <w:rPr>
          <w:sz w:val="22"/>
          <w:szCs w:val="22"/>
          <w:lang w:val="sk-SK"/>
        </w:rPr>
        <w:t xml:space="preserve"> na </w:t>
      </w:r>
      <w:r w:rsidRPr="00CB491F">
        <w:rPr>
          <w:sz w:val="22"/>
          <w:szCs w:val="22"/>
          <w:lang w:val="sk-SK"/>
        </w:rPr>
        <w:t>klírense indakaterolu (CYP3A4 a P</w:t>
      </w:r>
      <w:r w:rsidRPr="00CB491F">
        <w:rPr>
          <w:sz w:val="22"/>
          <w:szCs w:val="22"/>
          <w:lang w:val="sk-SK"/>
        </w:rPr>
        <w:noBreakHyphen/>
        <w:t xml:space="preserve">gp) alebo klírense </w:t>
      </w:r>
      <w:r w:rsidRPr="00A920B5">
        <w:rPr>
          <w:sz w:val="22"/>
          <w:szCs w:val="22"/>
          <w:lang w:val="sk-SK"/>
        </w:rPr>
        <w:t>mometazón</w:t>
      </w:r>
      <w:r w:rsidR="00576FF5" w:rsidRPr="00A920B5">
        <w:rPr>
          <w:iCs/>
          <w:szCs w:val="22"/>
        </w:rPr>
        <w:t>-</w:t>
      </w:r>
      <w:r w:rsidRPr="00A920B5">
        <w:rPr>
          <w:sz w:val="22"/>
          <w:szCs w:val="22"/>
          <w:lang w:val="sk-SK"/>
        </w:rPr>
        <w:t>furoátu (CYP3A4) zvyšuje systémovú expozíciu indakaterolu alebo mometazón</w:t>
      </w:r>
      <w:r w:rsidR="00576FF5" w:rsidRPr="00A920B5">
        <w:rPr>
          <w:iCs/>
          <w:szCs w:val="22"/>
        </w:rPr>
        <w:t>-</w:t>
      </w:r>
      <w:r w:rsidRPr="00A920B5">
        <w:rPr>
          <w:sz w:val="22"/>
          <w:szCs w:val="22"/>
          <w:lang w:val="sk-SK"/>
        </w:rPr>
        <w:t>furoátu až</w:t>
      </w:r>
      <w:r w:rsidR="00F670EE" w:rsidRPr="00A920B5">
        <w:rPr>
          <w:sz w:val="22"/>
          <w:szCs w:val="22"/>
          <w:lang w:val="sk-SK"/>
        </w:rPr>
        <w:t xml:space="preserve"> na </w:t>
      </w:r>
      <w:r w:rsidRPr="00A920B5">
        <w:rPr>
          <w:sz w:val="22"/>
          <w:szCs w:val="22"/>
          <w:lang w:val="sk-SK"/>
        </w:rPr>
        <w:t>dvojnásobok.</w:t>
      </w:r>
    </w:p>
    <w:p w14:paraId="43E1873C" w14:textId="77777777" w:rsidR="00076C06" w:rsidRPr="00A920B5" w:rsidRDefault="00076C06" w:rsidP="0029074E">
      <w:pPr>
        <w:pStyle w:val="Text"/>
        <w:spacing w:before="0"/>
        <w:jc w:val="left"/>
        <w:rPr>
          <w:sz w:val="22"/>
          <w:szCs w:val="22"/>
          <w:lang w:val="sk-SK"/>
        </w:rPr>
      </w:pPr>
    </w:p>
    <w:p w14:paraId="74CD9929" w14:textId="090ADD9E" w:rsidR="00076C06" w:rsidRPr="00CB491F" w:rsidRDefault="00076C06" w:rsidP="0029074E">
      <w:pPr>
        <w:pStyle w:val="Text"/>
        <w:spacing w:before="0"/>
        <w:jc w:val="left"/>
        <w:rPr>
          <w:sz w:val="22"/>
          <w:szCs w:val="22"/>
          <w:lang w:val="sk-SK" w:bidi="th-TH"/>
        </w:rPr>
      </w:pPr>
      <w:r w:rsidRPr="00A920B5">
        <w:rPr>
          <w:sz w:val="22"/>
          <w:szCs w:val="22"/>
          <w:lang w:val="sk-SK" w:bidi="th-TH"/>
        </w:rPr>
        <w:t>Vzhľadom</w:t>
      </w:r>
      <w:r w:rsidR="00F670EE" w:rsidRPr="00A920B5">
        <w:rPr>
          <w:sz w:val="22"/>
          <w:szCs w:val="22"/>
          <w:lang w:val="sk-SK" w:bidi="th-TH"/>
        </w:rPr>
        <w:t xml:space="preserve"> na </w:t>
      </w:r>
      <w:r w:rsidRPr="00A920B5">
        <w:rPr>
          <w:sz w:val="22"/>
          <w:szCs w:val="22"/>
          <w:lang w:val="sk-SK" w:bidi="th-TH"/>
        </w:rPr>
        <w:t>veľmi nízku koncentráciu</w:t>
      </w:r>
      <w:r w:rsidR="00F670EE" w:rsidRPr="00A920B5">
        <w:rPr>
          <w:sz w:val="22"/>
          <w:szCs w:val="22"/>
          <w:lang w:val="sk-SK" w:bidi="th-TH"/>
        </w:rPr>
        <w:t xml:space="preserve"> v </w:t>
      </w:r>
      <w:r w:rsidRPr="00A920B5">
        <w:rPr>
          <w:sz w:val="22"/>
          <w:szCs w:val="22"/>
          <w:lang w:val="sk-SK" w:bidi="th-TH"/>
        </w:rPr>
        <w:t>plazme, ktorá sa dosiahne</w:t>
      </w:r>
      <w:r w:rsidR="00F670EE" w:rsidRPr="00A920B5">
        <w:rPr>
          <w:sz w:val="22"/>
          <w:szCs w:val="22"/>
          <w:lang w:val="sk-SK" w:bidi="th-TH"/>
        </w:rPr>
        <w:t xml:space="preserve"> po </w:t>
      </w:r>
      <w:r w:rsidRPr="00A920B5">
        <w:rPr>
          <w:sz w:val="22"/>
          <w:szCs w:val="22"/>
          <w:lang w:val="sk-SK" w:bidi="th-TH"/>
        </w:rPr>
        <w:t>inhalačnom podaní, k</w:t>
      </w:r>
      <w:r w:rsidRPr="00A920B5">
        <w:rPr>
          <w:sz w:val="22"/>
          <w:szCs w:val="22"/>
          <w:lang w:val="sk-SK"/>
        </w:rPr>
        <w:t>linicky významné interakcie</w:t>
      </w:r>
      <w:r w:rsidR="00F670EE" w:rsidRPr="00A920B5">
        <w:rPr>
          <w:sz w:val="22"/>
          <w:szCs w:val="22"/>
          <w:lang w:val="sk-SK"/>
        </w:rPr>
        <w:t xml:space="preserve"> s</w:t>
      </w:r>
      <w:r w:rsidR="00AB0DC6" w:rsidRPr="00A920B5">
        <w:rPr>
          <w:sz w:val="22"/>
          <w:szCs w:val="22"/>
          <w:lang w:val="sk-SK"/>
        </w:rPr>
        <w:t> </w:t>
      </w:r>
      <w:r w:rsidRPr="00A920B5">
        <w:rPr>
          <w:sz w:val="22"/>
          <w:szCs w:val="22"/>
          <w:lang w:val="sk-SK"/>
        </w:rPr>
        <w:t>mometazón</w:t>
      </w:r>
      <w:r w:rsidR="00576FF5" w:rsidRPr="00A920B5">
        <w:rPr>
          <w:iCs/>
          <w:szCs w:val="22"/>
        </w:rPr>
        <w:t>-</w:t>
      </w:r>
      <w:r w:rsidRPr="00A920B5">
        <w:rPr>
          <w:sz w:val="22"/>
          <w:szCs w:val="22"/>
          <w:lang w:val="sk-SK"/>
        </w:rPr>
        <w:t>furoátom</w:t>
      </w:r>
      <w:r w:rsidRPr="00A920B5">
        <w:rPr>
          <w:sz w:val="22"/>
          <w:szCs w:val="22"/>
          <w:lang w:val="sk-SK" w:bidi="th-TH"/>
        </w:rPr>
        <w:t xml:space="preserve"> sú nepravdepodobné. Je však možnosť zvýšenej systémovej expozície </w:t>
      </w:r>
      <w:r w:rsidRPr="00A920B5">
        <w:rPr>
          <w:sz w:val="22"/>
          <w:szCs w:val="22"/>
          <w:lang w:val="sk-SK"/>
        </w:rPr>
        <w:t>mometazón</w:t>
      </w:r>
      <w:r w:rsidR="00576FF5" w:rsidRPr="00A920B5">
        <w:rPr>
          <w:iCs/>
          <w:szCs w:val="22"/>
        </w:rPr>
        <w:t>-</w:t>
      </w:r>
      <w:r w:rsidRPr="00A920B5">
        <w:rPr>
          <w:sz w:val="22"/>
          <w:szCs w:val="22"/>
          <w:lang w:val="sk-SK"/>
        </w:rPr>
        <w:t>furoátu</w:t>
      </w:r>
      <w:r w:rsidR="00F670EE" w:rsidRPr="00A920B5">
        <w:rPr>
          <w:sz w:val="22"/>
          <w:szCs w:val="22"/>
          <w:lang w:val="sk-SK"/>
        </w:rPr>
        <w:t xml:space="preserve"> pri </w:t>
      </w:r>
      <w:r w:rsidRPr="00A920B5">
        <w:rPr>
          <w:sz w:val="22"/>
          <w:szCs w:val="22"/>
          <w:lang w:val="sk-SK"/>
        </w:rPr>
        <w:t>súbežnom podávaní</w:t>
      </w:r>
      <w:r w:rsidR="00F670EE" w:rsidRPr="00A920B5">
        <w:rPr>
          <w:sz w:val="22"/>
          <w:szCs w:val="22"/>
          <w:lang w:val="sk-SK"/>
        </w:rPr>
        <w:t xml:space="preserve"> so </w:t>
      </w:r>
      <w:r w:rsidRPr="00A920B5">
        <w:rPr>
          <w:sz w:val="22"/>
          <w:szCs w:val="22"/>
          <w:lang w:val="sk-SK"/>
        </w:rPr>
        <w:t xml:space="preserve">silnými inhibítormi </w:t>
      </w:r>
      <w:r w:rsidRPr="00A920B5">
        <w:rPr>
          <w:bCs/>
          <w:sz w:val="22"/>
          <w:szCs w:val="22"/>
          <w:lang w:val="sk-SK"/>
        </w:rPr>
        <w:t>CYP3A4</w:t>
      </w:r>
      <w:r w:rsidRPr="00CB491F">
        <w:rPr>
          <w:sz w:val="22"/>
          <w:szCs w:val="22"/>
          <w:lang w:val="sk-SK"/>
        </w:rPr>
        <w:t xml:space="preserve"> </w:t>
      </w:r>
      <w:r w:rsidRPr="00CB491F">
        <w:rPr>
          <w:bCs/>
          <w:sz w:val="22"/>
          <w:szCs w:val="22"/>
          <w:lang w:val="sk-SK"/>
        </w:rPr>
        <w:t>(napr. ketokonazolom, itrakonazolom, nelfinavirom, ritonavirom, kobicistatom).</w:t>
      </w:r>
    </w:p>
    <w:p w14:paraId="2AB0EB4C" w14:textId="77777777" w:rsidR="00B84FD6" w:rsidRPr="00CB491F" w:rsidRDefault="00B84FD6" w:rsidP="0029074E">
      <w:pPr>
        <w:pStyle w:val="Text"/>
        <w:spacing w:before="0"/>
        <w:jc w:val="left"/>
        <w:rPr>
          <w:sz w:val="22"/>
          <w:szCs w:val="22"/>
          <w:lang w:val="sk-SK"/>
        </w:rPr>
      </w:pPr>
    </w:p>
    <w:p w14:paraId="12E4F30B" w14:textId="77777777" w:rsidR="00076C06" w:rsidRPr="00AB4AE2" w:rsidRDefault="00076C06" w:rsidP="0029074E">
      <w:pPr>
        <w:keepNext/>
        <w:tabs>
          <w:tab w:val="clear" w:pos="567"/>
        </w:tabs>
        <w:spacing w:line="240" w:lineRule="auto"/>
        <w:rPr>
          <w:rFonts w:eastAsia="MS Mincho"/>
          <w:szCs w:val="22"/>
          <w:lang w:eastAsia="ja-JP"/>
        </w:rPr>
      </w:pPr>
      <w:bookmarkStart w:id="5" w:name="_nth_Interactions_linked_to26290"/>
      <w:bookmarkEnd w:id="5"/>
      <w:r w:rsidRPr="00CB491F">
        <w:rPr>
          <w:rFonts w:eastAsia="MS Mincho"/>
          <w:szCs w:val="22"/>
          <w:u w:val="single"/>
          <w:lang w:eastAsia="ja-JP"/>
        </w:rPr>
        <w:t>Cimetidín alebo iné inhibítory transportu organických katiónov</w:t>
      </w:r>
    </w:p>
    <w:p w14:paraId="6B5842C6" w14:textId="77777777" w:rsidR="00076C06" w:rsidRPr="00AB4AE2" w:rsidRDefault="00076C06" w:rsidP="0029074E">
      <w:pPr>
        <w:keepNext/>
        <w:tabs>
          <w:tab w:val="clear" w:pos="567"/>
        </w:tabs>
        <w:spacing w:line="240" w:lineRule="auto"/>
        <w:rPr>
          <w:szCs w:val="22"/>
        </w:rPr>
      </w:pPr>
    </w:p>
    <w:p w14:paraId="744C9F45" w14:textId="451BDF85" w:rsidR="00076C06" w:rsidRPr="00CB491F" w:rsidRDefault="00076C06" w:rsidP="0029074E">
      <w:pPr>
        <w:tabs>
          <w:tab w:val="clear" w:pos="567"/>
        </w:tabs>
        <w:spacing w:line="240" w:lineRule="auto"/>
        <w:rPr>
          <w:rFonts w:eastAsia="MS Mincho"/>
          <w:szCs w:val="22"/>
          <w:lang w:eastAsia="ja-JP"/>
        </w:rPr>
      </w:pPr>
      <w:r w:rsidRPr="00CB491F">
        <w:rPr>
          <w:rFonts w:eastAsia="MS Mincho"/>
          <w:szCs w:val="22"/>
          <w:lang w:eastAsia="ja-JP"/>
        </w:rPr>
        <w:t>V klinickej štúdii</w:t>
      </w:r>
      <w:r w:rsidR="00F670EE">
        <w:rPr>
          <w:rFonts w:eastAsia="MS Mincho"/>
          <w:szCs w:val="22"/>
          <w:lang w:eastAsia="ja-JP"/>
        </w:rPr>
        <w:t xml:space="preserve"> so </w:t>
      </w:r>
      <w:r w:rsidRPr="00CB491F">
        <w:rPr>
          <w:rFonts w:eastAsia="MS Mincho"/>
          <w:szCs w:val="22"/>
          <w:lang w:eastAsia="ja-JP"/>
        </w:rPr>
        <w:t>zdravými dobrovoľníkmi zvyšoval cimetidín, inhibítor transportu organických katiónov,</w:t>
      </w:r>
      <w:r w:rsidR="00F670EE">
        <w:rPr>
          <w:rFonts w:eastAsia="MS Mincho"/>
          <w:szCs w:val="22"/>
          <w:lang w:eastAsia="ja-JP"/>
        </w:rPr>
        <w:t xml:space="preserve"> o </w:t>
      </w:r>
      <w:r w:rsidRPr="00CB491F">
        <w:rPr>
          <w:rFonts w:eastAsia="MS Mincho"/>
          <w:szCs w:val="22"/>
          <w:lang w:eastAsia="ja-JP"/>
        </w:rPr>
        <w:t>ktorom sa predpokladá, že prispieva</w:t>
      </w:r>
      <w:r w:rsidR="00F670EE">
        <w:rPr>
          <w:rFonts w:eastAsia="MS Mincho"/>
          <w:szCs w:val="22"/>
          <w:lang w:eastAsia="ja-JP"/>
        </w:rPr>
        <w:t xml:space="preserve"> k </w:t>
      </w:r>
      <w:r w:rsidRPr="00CB491F">
        <w:rPr>
          <w:rFonts w:eastAsia="MS Mincho"/>
          <w:szCs w:val="22"/>
          <w:lang w:eastAsia="ja-JP"/>
        </w:rPr>
        <w:t>vylučovaniu glykopyrónia obličkami, celkovú expozíciu (AUC) glykopyróniu</w:t>
      </w:r>
      <w:r w:rsidR="00F670EE">
        <w:rPr>
          <w:rFonts w:eastAsia="MS Mincho"/>
          <w:szCs w:val="22"/>
          <w:lang w:eastAsia="ja-JP"/>
        </w:rPr>
        <w:t xml:space="preserve"> o </w:t>
      </w:r>
      <w:r w:rsidRPr="00CB491F">
        <w:rPr>
          <w:rFonts w:eastAsia="MS Mincho"/>
          <w:szCs w:val="22"/>
          <w:lang w:eastAsia="ja-JP"/>
        </w:rPr>
        <w:t>22 % a znižoval obličkový klírens</w:t>
      </w:r>
      <w:r w:rsidR="00F670EE">
        <w:rPr>
          <w:rFonts w:eastAsia="MS Mincho"/>
          <w:szCs w:val="22"/>
          <w:lang w:eastAsia="ja-JP"/>
        </w:rPr>
        <w:t xml:space="preserve"> o </w:t>
      </w:r>
      <w:r w:rsidRPr="00CB491F">
        <w:rPr>
          <w:rFonts w:eastAsia="MS Mincho"/>
          <w:szCs w:val="22"/>
          <w:lang w:eastAsia="ja-JP"/>
        </w:rPr>
        <w:t>23 %. Na základe rozsahu týchto zmien sa neočakáva klinicky závažná lieková interakcia</w:t>
      </w:r>
      <w:r w:rsidR="00F670EE">
        <w:rPr>
          <w:rFonts w:eastAsia="MS Mincho"/>
          <w:szCs w:val="22"/>
          <w:lang w:eastAsia="ja-JP"/>
        </w:rPr>
        <w:t xml:space="preserve"> pri </w:t>
      </w:r>
      <w:r w:rsidRPr="00CB491F">
        <w:rPr>
          <w:rFonts w:eastAsia="MS Mincho"/>
          <w:szCs w:val="22"/>
          <w:lang w:eastAsia="ja-JP"/>
        </w:rPr>
        <w:t>súbežnom používaní glykopyrónia</w:t>
      </w:r>
      <w:r w:rsidR="00F670EE">
        <w:rPr>
          <w:rFonts w:eastAsia="MS Mincho"/>
          <w:szCs w:val="22"/>
          <w:lang w:eastAsia="ja-JP"/>
        </w:rPr>
        <w:t xml:space="preserve"> s </w:t>
      </w:r>
      <w:r w:rsidRPr="00CB491F">
        <w:rPr>
          <w:rFonts w:eastAsia="MS Mincho"/>
          <w:szCs w:val="22"/>
          <w:lang w:eastAsia="ja-JP"/>
        </w:rPr>
        <w:t>cimetidínom alebo inými inhibítormi transportu organických katiónov.</w:t>
      </w:r>
    </w:p>
    <w:p w14:paraId="11F7F86E" w14:textId="77777777" w:rsidR="00B84FD6" w:rsidRPr="00CB491F" w:rsidRDefault="00B84FD6" w:rsidP="0029074E">
      <w:pPr>
        <w:pStyle w:val="Text"/>
        <w:spacing w:before="0"/>
        <w:jc w:val="left"/>
        <w:rPr>
          <w:sz w:val="22"/>
          <w:szCs w:val="22"/>
          <w:lang w:val="sk-SK"/>
        </w:rPr>
      </w:pPr>
    </w:p>
    <w:p w14:paraId="6DCCB63F" w14:textId="4380FBA4" w:rsidR="00076C06" w:rsidRPr="00AB4AE2" w:rsidRDefault="00076C06" w:rsidP="0029074E">
      <w:pPr>
        <w:pStyle w:val="Text"/>
        <w:keepNext/>
        <w:spacing w:before="0"/>
        <w:jc w:val="left"/>
        <w:rPr>
          <w:sz w:val="22"/>
          <w:szCs w:val="22"/>
          <w:lang w:val="sk-SK"/>
        </w:rPr>
      </w:pPr>
      <w:r w:rsidRPr="00CB491F">
        <w:rPr>
          <w:sz w:val="22"/>
          <w:szCs w:val="22"/>
          <w:u w:val="single"/>
          <w:lang w:val="sk-SK"/>
        </w:rPr>
        <w:t xml:space="preserve">Iné </w:t>
      </w:r>
      <w:r w:rsidR="009E426E">
        <w:rPr>
          <w:sz w:val="22"/>
          <w:szCs w:val="22"/>
          <w:u w:val="single"/>
          <w:lang w:val="sk-SK"/>
        </w:rPr>
        <w:t xml:space="preserve">dlhodobo pôsobiace </w:t>
      </w:r>
      <w:r w:rsidRPr="00CB491F">
        <w:rPr>
          <w:sz w:val="22"/>
          <w:szCs w:val="22"/>
          <w:u w:val="single"/>
          <w:lang w:val="sk-SK"/>
        </w:rPr>
        <w:t>antimuskariniká</w:t>
      </w:r>
      <w:r w:rsidR="00F670EE">
        <w:rPr>
          <w:sz w:val="22"/>
          <w:szCs w:val="22"/>
          <w:u w:val="single"/>
          <w:lang w:val="sk-SK"/>
        </w:rPr>
        <w:t xml:space="preserve"> </w:t>
      </w:r>
      <w:r w:rsidRPr="00CB491F">
        <w:rPr>
          <w:sz w:val="22"/>
          <w:szCs w:val="22"/>
          <w:u w:val="single"/>
          <w:lang w:val="sk-SK"/>
        </w:rPr>
        <w:t xml:space="preserve">a </w:t>
      </w:r>
      <w:r w:rsidR="009E426E">
        <w:rPr>
          <w:sz w:val="22"/>
          <w:szCs w:val="22"/>
          <w:u w:val="single"/>
          <w:lang w:val="sk-SK"/>
        </w:rPr>
        <w:t xml:space="preserve">dlhodobo pôsobiace </w:t>
      </w:r>
      <w:r w:rsidRPr="00CB491F">
        <w:rPr>
          <w:sz w:val="22"/>
          <w:szCs w:val="22"/>
          <w:u w:val="single"/>
          <w:lang w:val="sk-SK"/>
        </w:rPr>
        <w:t>beta</w:t>
      </w:r>
      <w:r w:rsidRPr="00CB491F">
        <w:rPr>
          <w:sz w:val="22"/>
          <w:szCs w:val="22"/>
          <w:u w:val="single"/>
          <w:vertAlign w:val="subscript"/>
          <w:lang w:val="sk-SK"/>
        </w:rPr>
        <w:t>2</w:t>
      </w:r>
      <w:r w:rsidRPr="00CB491F">
        <w:rPr>
          <w:sz w:val="22"/>
          <w:szCs w:val="22"/>
          <w:u w:val="single"/>
          <w:lang w:val="sk-SK"/>
        </w:rPr>
        <w:noBreakHyphen/>
        <w:t>adrenergné agonisty</w:t>
      </w:r>
    </w:p>
    <w:p w14:paraId="0024FDBC" w14:textId="77777777" w:rsidR="00B84FD6" w:rsidRPr="00CB491F" w:rsidRDefault="00B84FD6" w:rsidP="0029074E">
      <w:pPr>
        <w:pStyle w:val="Text"/>
        <w:keepNext/>
        <w:spacing w:before="0"/>
        <w:jc w:val="left"/>
        <w:rPr>
          <w:sz w:val="22"/>
          <w:szCs w:val="22"/>
          <w:lang w:val="sk-SK"/>
        </w:rPr>
      </w:pPr>
    </w:p>
    <w:p w14:paraId="4BC3CEBD" w14:textId="30A9C81C" w:rsidR="00076C06" w:rsidRPr="00CB491F" w:rsidRDefault="00076C06" w:rsidP="0029074E">
      <w:pPr>
        <w:pStyle w:val="Text"/>
        <w:spacing w:before="0"/>
        <w:jc w:val="left"/>
        <w:rPr>
          <w:sz w:val="22"/>
          <w:szCs w:val="22"/>
          <w:lang w:val="sk-SK"/>
        </w:rPr>
      </w:pPr>
      <w:r w:rsidRPr="00CB491F">
        <w:rPr>
          <w:sz w:val="22"/>
          <w:szCs w:val="22"/>
          <w:lang w:val="sk-SK"/>
        </w:rPr>
        <w:t xml:space="preserve">Súbežné podávanie </w:t>
      </w:r>
      <w:r w:rsidR="00D13570">
        <w:rPr>
          <w:sz w:val="22"/>
          <w:szCs w:val="22"/>
          <w:lang w:val="sk-SK"/>
        </w:rPr>
        <w:t xml:space="preserve">tohto </w:t>
      </w:r>
      <w:r w:rsidRPr="00CB491F">
        <w:rPr>
          <w:sz w:val="22"/>
          <w:szCs w:val="22"/>
          <w:lang w:val="sk-SK"/>
        </w:rPr>
        <w:t>lieku</w:t>
      </w:r>
      <w:r w:rsidR="00F670EE">
        <w:rPr>
          <w:sz w:val="22"/>
          <w:szCs w:val="22"/>
          <w:lang w:val="sk-SK" w:bidi="th-TH"/>
        </w:rPr>
        <w:t xml:space="preserve"> s </w:t>
      </w:r>
      <w:r w:rsidRPr="00CB491F">
        <w:rPr>
          <w:sz w:val="22"/>
          <w:szCs w:val="22"/>
          <w:lang w:val="sk-SK" w:bidi="th-TH"/>
        </w:rPr>
        <w:t>inými lie</w:t>
      </w:r>
      <w:r w:rsidR="00CB491F">
        <w:rPr>
          <w:sz w:val="22"/>
          <w:szCs w:val="22"/>
          <w:lang w:val="sk-SK" w:bidi="th-TH"/>
        </w:rPr>
        <w:t xml:space="preserve">kmi obsahujúcimi </w:t>
      </w:r>
      <w:r w:rsidR="009E426E" w:rsidRPr="007E18FB">
        <w:rPr>
          <w:sz w:val="22"/>
          <w:szCs w:val="22"/>
          <w:lang w:val="sk-SK"/>
        </w:rPr>
        <w:t>dlhodobo pôsobiace</w:t>
      </w:r>
      <w:r w:rsidR="009E426E">
        <w:rPr>
          <w:sz w:val="22"/>
          <w:szCs w:val="22"/>
          <w:u w:val="single"/>
          <w:lang w:val="sk-SK"/>
        </w:rPr>
        <w:t xml:space="preserve"> </w:t>
      </w:r>
      <w:r w:rsidR="00CB491F">
        <w:rPr>
          <w:sz w:val="22"/>
          <w:szCs w:val="22"/>
          <w:lang w:val="sk-SK" w:bidi="th-TH"/>
        </w:rPr>
        <w:t>muskarínové an</w:t>
      </w:r>
      <w:r w:rsidRPr="00CB491F">
        <w:rPr>
          <w:sz w:val="22"/>
          <w:szCs w:val="22"/>
          <w:lang w:val="sk-SK" w:bidi="th-TH"/>
        </w:rPr>
        <w:t>tagonisty</w:t>
      </w:r>
      <w:r w:rsidR="00F670EE">
        <w:rPr>
          <w:sz w:val="22"/>
          <w:szCs w:val="22"/>
          <w:lang w:val="sk-SK" w:bidi="th-TH"/>
        </w:rPr>
        <w:t xml:space="preserve"> </w:t>
      </w:r>
      <w:r w:rsidRPr="00CB491F">
        <w:rPr>
          <w:sz w:val="22"/>
          <w:szCs w:val="22"/>
          <w:lang w:val="sk-SK"/>
        </w:rPr>
        <w:t xml:space="preserve">alebo </w:t>
      </w:r>
      <w:r w:rsidR="009E426E" w:rsidRPr="007E18FB">
        <w:rPr>
          <w:sz w:val="22"/>
          <w:szCs w:val="22"/>
          <w:lang w:val="sk-SK"/>
        </w:rPr>
        <w:t xml:space="preserve">dlhodobo pôsobiace </w:t>
      </w:r>
      <w:r w:rsidRPr="00CB491F">
        <w:rPr>
          <w:sz w:val="22"/>
          <w:szCs w:val="22"/>
          <w:lang w:val="sk-SK"/>
        </w:rPr>
        <w:t>beta</w:t>
      </w:r>
      <w:r w:rsidRPr="00CB491F">
        <w:rPr>
          <w:sz w:val="22"/>
          <w:szCs w:val="22"/>
          <w:vertAlign w:val="subscript"/>
          <w:lang w:val="sk-SK"/>
        </w:rPr>
        <w:t>2</w:t>
      </w:r>
      <w:r w:rsidRPr="00CB491F">
        <w:rPr>
          <w:sz w:val="22"/>
          <w:szCs w:val="22"/>
          <w:lang w:val="sk-SK"/>
        </w:rPr>
        <w:noBreakHyphen/>
        <w:t>adrenergné agonisty</w:t>
      </w:r>
      <w:r w:rsidR="00F670EE">
        <w:rPr>
          <w:sz w:val="22"/>
          <w:szCs w:val="22"/>
          <w:lang w:val="sk-SK"/>
        </w:rPr>
        <w:t xml:space="preserve"> </w:t>
      </w:r>
      <w:r w:rsidRPr="00CB491F">
        <w:rPr>
          <w:sz w:val="22"/>
          <w:szCs w:val="22"/>
          <w:lang w:val="sk-SK"/>
        </w:rPr>
        <w:t>sa neskúmalo a neodporúča sa, keďže môže potenciovať nežiaduce reakcie (pozri časti 4.8 a 4.9).</w:t>
      </w:r>
    </w:p>
    <w:p w14:paraId="59E488F0" w14:textId="77777777" w:rsidR="00076C06" w:rsidRPr="00CB491F" w:rsidRDefault="00076C06" w:rsidP="0029074E">
      <w:pPr>
        <w:pStyle w:val="Text"/>
        <w:spacing w:before="0"/>
        <w:jc w:val="left"/>
        <w:rPr>
          <w:sz w:val="22"/>
          <w:szCs w:val="22"/>
          <w:lang w:val="sk-SK"/>
        </w:rPr>
      </w:pPr>
    </w:p>
    <w:p w14:paraId="05C933F4" w14:textId="6926A2DA" w:rsidR="00076C06" w:rsidRPr="000A144E" w:rsidRDefault="000A144E" w:rsidP="0029074E">
      <w:pPr>
        <w:keepNext/>
        <w:rPr>
          <w:szCs w:val="22"/>
        </w:rPr>
      </w:pPr>
      <w:r>
        <w:rPr>
          <w:b/>
          <w:szCs w:val="22"/>
        </w:rPr>
        <w:t>4.6</w:t>
      </w:r>
      <w:r>
        <w:rPr>
          <w:b/>
          <w:szCs w:val="22"/>
        </w:rPr>
        <w:tab/>
      </w:r>
      <w:r w:rsidR="00076C06" w:rsidRPr="007E18FB">
        <w:rPr>
          <w:b/>
          <w:szCs w:val="22"/>
        </w:rPr>
        <w:t>Fertilita, gravidita a laktácia</w:t>
      </w:r>
    </w:p>
    <w:p w14:paraId="12DAD48F" w14:textId="77777777" w:rsidR="00076C06" w:rsidRPr="00CB491F" w:rsidRDefault="00076C06" w:rsidP="0029074E">
      <w:pPr>
        <w:keepNext/>
        <w:spacing w:line="240" w:lineRule="auto"/>
        <w:rPr>
          <w:szCs w:val="22"/>
        </w:rPr>
      </w:pPr>
    </w:p>
    <w:p w14:paraId="70193F46" w14:textId="77777777" w:rsidR="00076C06" w:rsidRPr="00CB491F" w:rsidRDefault="00076C06" w:rsidP="0029074E">
      <w:pPr>
        <w:keepNext/>
        <w:spacing w:line="240" w:lineRule="auto"/>
        <w:rPr>
          <w:szCs w:val="22"/>
        </w:rPr>
      </w:pPr>
      <w:r w:rsidRPr="00CB491F">
        <w:rPr>
          <w:szCs w:val="22"/>
          <w:u w:val="single"/>
        </w:rPr>
        <w:t>Gravidita</w:t>
      </w:r>
    </w:p>
    <w:p w14:paraId="139D4BA8" w14:textId="77777777" w:rsidR="00076C06" w:rsidRPr="00CB491F" w:rsidRDefault="00076C06" w:rsidP="0029074E">
      <w:pPr>
        <w:keepNext/>
        <w:tabs>
          <w:tab w:val="clear" w:pos="567"/>
        </w:tabs>
        <w:spacing w:line="240" w:lineRule="auto"/>
        <w:ind w:left="567" w:hanging="567"/>
        <w:rPr>
          <w:szCs w:val="22"/>
        </w:rPr>
      </w:pPr>
    </w:p>
    <w:p w14:paraId="146C1CD0" w14:textId="5F19BBFF" w:rsidR="00076C06" w:rsidRPr="00A920B5" w:rsidRDefault="00076C06" w:rsidP="0029074E">
      <w:pPr>
        <w:tabs>
          <w:tab w:val="clear" w:pos="567"/>
        </w:tabs>
        <w:spacing w:line="240" w:lineRule="auto"/>
        <w:rPr>
          <w:szCs w:val="22"/>
        </w:rPr>
      </w:pPr>
      <w:r w:rsidRPr="00CB491F">
        <w:rPr>
          <w:szCs w:val="22"/>
        </w:rPr>
        <w:t>Nie sú</w:t>
      </w:r>
      <w:r w:rsidR="00F670EE">
        <w:rPr>
          <w:szCs w:val="22"/>
        </w:rPr>
        <w:t xml:space="preserve"> k </w:t>
      </w:r>
      <w:r w:rsidRPr="00CB491F">
        <w:rPr>
          <w:szCs w:val="22"/>
        </w:rPr>
        <w:t>dispozícii dostatočné údaje</w:t>
      </w:r>
      <w:r w:rsidR="00F670EE">
        <w:rPr>
          <w:szCs w:val="22"/>
        </w:rPr>
        <w:t xml:space="preserve"> o </w:t>
      </w:r>
      <w:r w:rsidRPr="00CB491F">
        <w:rPr>
          <w:szCs w:val="22"/>
        </w:rPr>
        <w:t xml:space="preserve">použití lieku Enerzair Breezhaler alebo jeho jednotlivých </w:t>
      </w:r>
      <w:r w:rsidRPr="00A920B5">
        <w:rPr>
          <w:szCs w:val="22"/>
        </w:rPr>
        <w:t>zložiek (indakaterolu, glykopyrónia a</w:t>
      </w:r>
      <w:r w:rsidR="00AB0DC6" w:rsidRPr="00A920B5">
        <w:rPr>
          <w:szCs w:val="22"/>
        </w:rPr>
        <w:t> </w:t>
      </w:r>
      <w:r w:rsidRPr="00A920B5">
        <w:rPr>
          <w:szCs w:val="22"/>
        </w:rPr>
        <w:t>mometazón</w:t>
      </w:r>
      <w:r w:rsidR="00576FF5" w:rsidRPr="00A920B5">
        <w:rPr>
          <w:iCs/>
          <w:szCs w:val="22"/>
        </w:rPr>
        <w:t>-</w:t>
      </w:r>
      <w:r w:rsidRPr="00A920B5">
        <w:rPr>
          <w:szCs w:val="22"/>
        </w:rPr>
        <w:t>furoátu)</w:t>
      </w:r>
      <w:r w:rsidR="00F670EE" w:rsidRPr="00A920B5">
        <w:rPr>
          <w:szCs w:val="22"/>
        </w:rPr>
        <w:t xml:space="preserve"> u </w:t>
      </w:r>
      <w:r w:rsidRPr="00A920B5">
        <w:rPr>
          <w:szCs w:val="22"/>
        </w:rPr>
        <w:t>gravidných žien, aby sa stanovilo, či</w:t>
      </w:r>
      <w:r w:rsidR="00F670EE" w:rsidRPr="00A920B5">
        <w:rPr>
          <w:szCs w:val="22"/>
        </w:rPr>
        <w:t xml:space="preserve"> pri </w:t>
      </w:r>
      <w:r w:rsidRPr="00A920B5">
        <w:rPr>
          <w:szCs w:val="22"/>
        </w:rPr>
        <w:t>nich existuje riziko.</w:t>
      </w:r>
    </w:p>
    <w:p w14:paraId="27DFB160" w14:textId="77777777" w:rsidR="00B84FD6" w:rsidRPr="00A920B5" w:rsidRDefault="00B84FD6" w:rsidP="0029074E">
      <w:pPr>
        <w:tabs>
          <w:tab w:val="clear" w:pos="567"/>
        </w:tabs>
        <w:spacing w:line="240" w:lineRule="auto"/>
        <w:rPr>
          <w:szCs w:val="22"/>
        </w:rPr>
      </w:pPr>
    </w:p>
    <w:p w14:paraId="24BF5101" w14:textId="3D3933A1" w:rsidR="00076C06" w:rsidRPr="00A920B5" w:rsidRDefault="00076C06" w:rsidP="0029074E">
      <w:pPr>
        <w:tabs>
          <w:tab w:val="clear" w:pos="567"/>
        </w:tabs>
        <w:spacing w:line="240" w:lineRule="auto"/>
        <w:rPr>
          <w:szCs w:val="22"/>
        </w:rPr>
      </w:pPr>
      <w:r w:rsidRPr="00A920B5">
        <w:rPr>
          <w:szCs w:val="22"/>
        </w:rPr>
        <w:t>Indakaterol a glykopyrónium neboli teratogénne</w:t>
      </w:r>
      <w:r w:rsidR="00F670EE" w:rsidRPr="00A920B5">
        <w:rPr>
          <w:szCs w:val="22"/>
        </w:rPr>
        <w:t xml:space="preserve"> u </w:t>
      </w:r>
      <w:r w:rsidRPr="00A920B5">
        <w:rPr>
          <w:szCs w:val="22"/>
        </w:rPr>
        <w:t>potkanov a králikov</w:t>
      </w:r>
      <w:r w:rsidR="00F670EE" w:rsidRPr="00A920B5">
        <w:rPr>
          <w:szCs w:val="22"/>
        </w:rPr>
        <w:t xml:space="preserve"> po </w:t>
      </w:r>
      <w:r w:rsidRPr="00A920B5">
        <w:rPr>
          <w:szCs w:val="22"/>
        </w:rPr>
        <w:t>subkutánnom alebo inhalačnom podaní (pozri časť 5.3).V štúdiách reprodukcie</w:t>
      </w:r>
      <w:r w:rsidR="00F670EE" w:rsidRPr="00A920B5">
        <w:rPr>
          <w:szCs w:val="22"/>
        </w:rPr>
        <w:t xml:space="preserve"> na </w:t>
      </w:r>
      <w:r w:rsidRPr="00A920B5">
        <w:rPr>
          <w:szCs w:val="22"/>
        </w:rPr>
        <w:t>zvieratách</w:t>
      </w:r>
      <w:r w:rsidR="00F670EE" w:rsidRPr="00A920B5">
        <w:rPr>
          <w:szCs w:val="22"/>
        </w:rPr>
        <w:t xml:space="preserve"> s </w:t>
      </w:r>
      <w:r w:rsidRPr="00A920B5">
        <w:rPr>
          <w:szCs w:val="22"/>
        </w:rPr>
        <w:t>gravidnými myšami, potkanmi a králikmi spôsobil mometazón</w:t>
      </w:r>
      <w:r w:rsidR="00576FF5" w:rsidRPr="00A920B5">
        <w:rPr>
          <w:iCs/>
          <w:szCs w:val="22"/>
        </w:rPr>
        <w:t>-</w:t>
      </w:r>
      <w:r w:rsidRPr="00A920B5">
        <w:rPr>
          <w:szCs w:val="22"/>
        </w:rPr>
        <w:t>furoát zvýšenie malformácií</w:t>
      </w:r>
      <w:r w:rsidR="00F670EE" w:rsidRPr="00A920B5">
        <w:rPr>
          <w:szCs w:val="22"/>
        </w:rPr>
        <w:t xml:space="preserve"> u </w:t>
      </w:r>
      <w:r w:rsidRPr="00A920B5">
        <w:rPr>
          <w:szCs w:val="22"/>
        </w:rPr>
        <w:t>plodov a znížené prežívanie a rast plodov.</w:t>
      </w:r>
    </w:p>
    <w:p w14:paraId="0DE6B5B4" w14:textId="77777777" w:rsidR="00076C06" w:rsidRPr="00A920B5" w:rsidRDefault="00076C06" w:rsidP="0029074E">
      <w:pPr>
        <w:tabs>
          <w:tab w:val="clear" w:pos="567"/>
        </w:tabs>
        <w:spacing w:line="240" w:lineRule="auto"/>
        <w:rPr>
          <w:szCs w:val="22"/>
        </w:rPr>
      </w:pPr>
    </w:p>
    <w:p w14:paraId="587167E5" w14:textId="7CC60A20" w:rsidR="00076C06" w:rsidRPr="00A920B5" w:rsidRDefault="00076C06" w:rsidP="0029074E">
      <w:pPr>
        <w:pStyle w:val="Text"/>
        <w:spacing w:before="0"/>
        <w:jc w:val="left"/>
        <w:rPr>
          <w:sz w:val="22"/>
          <w:szCs w:val="22"/>
          <w:lang w:val="sk-SK" w:eastAsia="en-US"/>
        </w:rPr>
      </w:pPr>
      <w:r w:rsidRPr="00A920B5">
        <w:rPr>
          <w:sz w:val="22"/>
          <w:szCs w:val="22"/>
          <w:lang w:val="sk-SK" w:eastAsia="en-US"/>
        </w:rPr>
        <w:t>Tak ako iné lieky obsahujúce beta</w:t>
      </w:r>
      <w:r w:rsidRPr="00A920B5">
        <w:rPr>
          <w:sz w:val="22"/>
          <w:szCs w:val="22"/>
          <w:vertAlign w:val="subscript"/>
          <w:lang w:val="sk-SK" w:eastAsia="en-US"/>
        </w:rPr>
        <w:t>2</w:t>
      </w:r>
      <w:r w:rsidRPr="00A920B5">
        <w:rPr>
          <w:sz w:val="22"/>
          <w:szCs w:val="22"/>
          <w:lang w:val="sk-SK" w:eastAsia="en-US"/>
        </w:rPr>
        <w:noBreakHyphen/>
        <w:t xml:space="preserve">adrenergné agonisty, indakaterol </w:t>
      </w:r>
      <w:r w:rsidRPr="00A920B5">
        <w:rPr>
          <w:sz w:val="22"/>
          <w:szCs w:val="22"/>
          <w:lang w:val="sk-SK"/>
        </w:rPr>
        <w:t>môže inhibovať pôrodné kontrakcie relaxačným účinkom</w:t>
      </w:r>
      <w:r w:rsidR="00F670EE" w:rsidRPr="00A920B5">
        <w:rPr>
          <w:sz w:val="22"/>
          <w:szCs w:val="22"/>
          <w:lang w:val="sk-SK"/>
        </w:rPr>
        <w:t xml:space="preserve"> na </w:t>
      </w:r>
      <w:r w:rsidRPr="00A920B5">
        <w:rPr>
          <w:sz w:val="22"/>
          <w:szCs w:val="22"/>
          <w:lang w:val="sk-SK"/>
        </w:rPr>
        <w:t>hladké svalstvo maternice.</w:t>
      </w:r>
    </w:p>
    <w:p w14:paraId="7E3371F7" w14:textId="77777777" w:rsidR="00B84FD6" w:rsidRPr="00A920B5" w:rsidRDefault="00B84FD6" w:rsidP="0029074E">
      <w:pPr>
        <w:tabs>
          <w:tab w:val="clear" w:pos="567"/>
        </w:tabs>
        <w:spacing w:line="240" w:lineRule="auto"/>
        <w:rPr>
          <w:szCs w:val="22"/>
        </w:rPr>
      </w:pPr>
    </w:p>
    <w:p w14:paraId="3A74EC3B" w14:textId="38C5A1E3" w:rsidR="00076C06" w:rsidRPr="00A920B5" w:rsidRDefault="0079139C" w:rsidP="0029074E">
      <w:pPr>
        <w:tabs>
          <w:tab w:val="clear" w:pos="567"/>
        </w:tabs>
        <w:spacing w:line="240" w:lineRule="auto"/>
        <w:rPr>
          <w:szCs w:val="22"/>
        </w:rPr>
      </w:pPr>
      <w:r w:rsidRPr="00A920B5">
        <w:rPr>
          <w:szCs w:val="22"/>
        </w:rPr>
        <w:t>Tento liek</w:t>
      </w:r>
      <w:r w:rsidR="00914C40" w:rsidRPr="00A920B5">
        <w:rPr>
          <w:szCs w:val="22"/>
        </w:rPr>
        <w:t xml:space="preserve"> </w:t>
      </w:r>
      <w:r w:rsidR="00076C06" w:rsidRPr="00A920B5">
        <w:rPr>
          <w:szCs w:val="22"/>
        </w:rPr>
        <w:t>sa má používať</w:t>
      </w:r>
      <w:r w:rsidR="00F670EE" w:rsidRPr="00A920B5">
        <w:rPr>
          <w:szCs w:val="22"/>
        </w:rPr>
        <w:t xml:space="preserve"> v </w:t>
      </w:r>
      <w:r w:rsidR="00076C06" w:rsidRPr="00A920B5">
        <w:rPr>
          <w:szCs w:val="22"/>
        </w:rPr>
        <w:t>gravidite len vtedy, ak očakávaný prínos</w:t>
      </w:r>
      <w:r w:rsidR="00F670EE" w:rsidRPr="00A920B5">
        <w:rPr>
          <w:szCs w:val="22"/>
        </w:rPr>
        <w:t xml:space="preserve"> pre </w:t>
      </w:r>
      <w:r w:rsidR="00076C06" w:rsidRPr="00A920B5">
        <w:rPr>
          <w:szCs w:val="22"/>
        </w:rPr>
        <w:t xml:space="preserve">pacientku </w:t>
      </w:r>
      <w:r w:rsidR="00DD7621" w:rsidRPr="00A920B5">
        <w:rPr>
          <w:szCs w:val="22"/>
        </w:rPr>
        <w:t>prevýši</w:t>
      </w:r>
      <w:r w:rsidR="00076C06" w:rsidRPr="00A920B5">
        <w:rPr>
          <w:szCs w:val="22"/>
        </w:rPr>
        <w:t xml:space="preserve"> potenciálne riziko</w:t>
      </w:r>
      <w:r w:rsidR="00F670EE" w:rsidRPr="00A920B5">
        <w:rPr>
          <w:szCs w:val="22"/>
        </w:rPr>
        <w:t xml:space="preserve"> pre </w:t>
      </w:r>
      <w:r w:rsidR="00076C06" w:rsidRPr="00A920B5">
        <w:rPr>
          <w:szCs w:val="22"/>
        </w:rPr>
        <w:t>plod.</w:t>
      </w:r>
    </w:p>
    <w:p w14:paraId="47E67AD9" w14:textId="77777777" w:rsidR="00B84FD6" w:rsidRPr="00A920B5" w:rsidRDefault="00B84FD6" w:rsidP="0029074E">
      <w:pPr>
        <w:tabs>
          <w:tab w:val="clear" w:pos="567"/>
        </w:tabs>
        <w:spacing w:line="240" w:lineRule="auto"/>
        <w:rPr>
          <w:szCs w:val="22"/>
        </w:rPr>
      </w:pPr>
    </w:p>
    <w:p w14:paraId="437F720E" w14:textId="77777777" w:rsidR="00076C06" w:rsidRPr="00A920B5" w:rsidRDefault="00076C06" w:rsidP="0029074E">
      <w:pPr>
        <w:keepNext/>
        <w:tabs>
          <w:tab w:val="clear" w:pos="567"/>
        </w:tabs>
        <w:spacing w:line="240" w:lineRule="auto"/>
        <w:ind w:left="567" w:hanging="567"/>
        <w:rPr>
          <w:szCs w:val="22"/>
        </w:rPr>
      </w:pPr>
      <w:r w:rsidRPr="00A920B5">
        <w:rPr>
          <w:szCs w:val="22"/>
          <w:u w:val="single"/>
        </w:rPr>
        <w:t>Dojčenie</w:t>
      </w:r>
    </w:p>
    <w:p w14:paraId="0B474DF1" w14:textId="77777777" w:rsidR="00076C06" w:rsidRPr="00A920B5" w:rsidRDefault="00076C06" w:rsidP="0029074E">
      <w:pPr>
        <w:keepNext/>
        <w:tabs>
          <w:tab w:val="clear" w:pos="567"/>
        </w:tabs>
        <w:spacing w:line="240" w:lineRule="auto"/>
        <w:ind w:left="567" w:hanging="567"/>
        <w:rPr>
          <w:szCs w:val="22"/>
        </w:rPr>
      </w:pPr>
    </w:p>
    <w:p w14:paraId="4985DBA2" w14:textId="230B73EE" w:rsidR="00076C06" w:rsidRPr="00CB491F" w:rsidRDefault="00076C06" w:rsidP="0029074E">
      <w:pPr>
        <w:tabs>
          <w:tab w:val="clear" w:pos="567"/>
        </w:tabs>
        <w:spacing w:line="240" w:lineRule="auto"/>
        <w:rPr>
          <w:szCs w:val="22"/>
        </w:rPr>
      </w:pPr>
      <w:r w:rsidRPr="00A920B5">
        <w:rPr>
          <w:szCs w:val="22"/>
        </w:rPr>
        <w:t>Nie sú</w:t>
      </w:r>
      <w:r w:rsidR="00F670EE" w:rsidRPr="00A920B5">
        <w:rPr>
          <w:szCs w:val="22"/>
        </w:rPr>
        <w:t xml:space="preserve"> k </w:t>
      </w:r>
      <w:r w:rsidRPr="00A920B5">
        <w:rPr>
          <w:szCs w:val="22"/>
        </w:rPr>
        <w:t>dispozícii informácie</w:t>
      </w:r>
      <w:r w:rsidR="00F670EE" w:rsidRPr="00A920B5">
        <w:rPr>
          <w:szCs w:val="22"/>
        </w:rPr>
        <w:t xml:space="preserve"> o </w:t>
      </w:r>
      <w:r w:rsidRPr="00A920B5">
        <w:rPr>
          <w:szCs w:val="22"/>
        </w:rPr>
        <w:t>prítomnosti indakaterolu, glykopyrónia alebo mometazón</w:t>
      </w:r>
      <w:r w:rsidR="00576FF5" w:rsidRPr="00A920B5">
        <w:rPr>
          <w:iCs/>
          <w:szCs w:val="22"/>
        </w:rPr>
        <w:t>-</w:t>
      </w:r>
      <w:r w:rsidRPr="00A920B5">
        <w:rPr>
          <w:szCs w:val="22"/>
        </w:rPr>
        <w:t>furoátu</w:t>
      </w:r>
      <w:r w:rsidR="00F670EE" w:rsidRPr="00A920B5">
        <w:rPr>
          <w:szCs w:val="22"/>
        </w:rPr>
        <w:t xml:space="preserve"> v </w:t>
      </w:r>
      <w:r w:rsidRPr="00A920B5">
        <w:rPr>
          <w:szCs w:val="22"/>
        </w:rPr>
        <w:t>ľudskom mlieku,</w:t>
      </w:r>
      <w:r w:rsidR="00F670EE" w:rsidRPr="00A920B5">
        <w:rPr>
          <w:szCs w:val="22"/>
        </w:rPr>
        <w:t xml:space="preserve"> o </w:t>
      </w:r>
      <w:r w:rsidRPr="00A920B5">
        <w:rPr>
          <w:szCs w:val="22"/>
        </w:rPr>
        <w:t>účinkoch</w:t>
      </w:r>
      <w:r w:rsidR="00F670EE" w:rsidRPr="00A920B5">
        <w:rPr>
          <w:szCs w:val="22"/>
        </w:rPr>
        <w:t xml:space="preserve"> na </w:t>
      </w:r>
      <w:r w:rsidRPr="00A920B5">
        <w:rPr>
          <w:szCs w:val="22"/>
        </w:rPr>
        <w:t>dojčené dieťa alebo</w:t>
      </w:r>
      <w:r w:rsidR="00F670EE" w:rsidRPr="00A920B5">
        <w:rPr>
          <w:szCs w:val="22"/>
        </w:rPr>
        <w:t xml:space="preserve"> o </w:t>
      </w:r>
      <w:r w:rsidRPr="00A920B5">
        <w:rPr>
          <w:szCs w:val="22"/>
        </w:rPr>
        <w:t>účinkoch</w:t>
      </w:r>
      <w:r w:rsidR="00F670EE" w:rsidRPr="00A920B5">
        <w:rPr>
          <w:szCs w:val="22"/>
        </w:rPr>
        <w:t xml:space="preserve"> na </w:t>
      </w:r>
      <w:r w:rsidRPr="00A920B5">
        <w:rPr>
          <w:szCs w:val="22"/>
        </w:rPr>
        <w:t>tvorbu mlieka. Iné inhala</w:t>
      </w:r>
      <w:r w:rsidR="00FB0916" w:rsidRPr="00A920B5">
        <w:rPr>
          <w:szCs w:val="22"/>
        </w:rPr>
        <w:t>č</w:t>
      </w:r>
      <w:r w:rsidRPr="00A920B5">
        <w:rPr>
          <w:szCs w:val="22"/>
        </w:rPr>
        <w:t>né kortikosteroidy podobné mometazón</w:t>
      </w:r>
      <w:r w:rsidR="00576FF5" w:rsidRPr="00A920B5">
        <w:rPr>
          <w:iCs/>
          <w:szCs w:val="22"/>
        </w:rPr>
        <w:t>-</w:t>
      </w:r>
      <w:r w:rsidRPr="00A920B5">
        <w:rPr>
          <w:szCs w:val="22"/>
        </w:rPr>
        <w:t>furoátu prestupujú do ľudského mlieka. Indakaterol, glykopyrónium a</w:t>
      </w:r>
      <w:r w:rsidR="00AB0DC6" w:rsidRPr="00A920B5">
        <w:rPr>
          <w:szCs w:val="22"/>
        </w:rPr>
        <w:t> </w:t>
      </w:r>
      <w:r w:rsidRPr="00A920B5">
        <w:rPr>
          <w:szCs w:val="22"/>
        </w:rPr>
        <w:t>mometazón</w:t>
      </w:r>
      <w:r w:rsidR="00576FF5" w:rsidRPr="00A920B5">
        <w:rPr>
          <w:iCs/>
          <w:szCs w:val="22"/>
        </w:rPr>
        <w:t>-</w:t>
      </w:r>
      <w:r w:rsidRPr="00A920B5">
        <w:rPr>
          <w:szCs w:val="22"/>
        </w:rPr>
        <w:t>furoát sa zistili</w:t>
      </w:r>
      <w:r w:rsidR="00F670EE" w:rsidRPr="00A920B5">
        <w:rPr>
          <w:szCs w:val="22"/>
        </w:rPr>
        <w:t xml:space="preserve"> v </w:t>
      </w:r>
      <w:r w:rsidRPr="00A920B5">
        <w:rPr>
          <w:szCs w:val="22"/>
        </w:rPr>
        <w:t>mlieku dojčiacich potkanov. Glykopyrónium dosiahlo</w:t>
      </w:r>
      <w:r w:rsidRPr="00CB491F">
        <w:rPr>
          <w:szCs w:val="22"/>
        </w:rPr>
        <w:t xml:space="preserve"> až 10-násob</w:t>
      </w:r>
      <w:r w:rsidR="00FB0916">
        <w:rPr>
          <w:szCs w:val="22"/>
        </w:rPr>
        <w:t>n</w:t>
      </w:r>
      <w:r w:rsidRPr="00CB491F">
        <w:rPr>
          <w:szCs w:val="22"/>
        </w:rPr>
        <w:t>e vyššie koncentrácie</w:t>
      </w:r>
      <w:r w:rsidR="00F670EE">
        <w:rPr>
          <w:szCs w:val="22"/>
        </w:rPr>
        <w:t xml:space="preserve"> v </w:t>
      </w:r>
      <w:r w:rsidRPr="00CB491F">
        <w:rPr>
          <w:szCs w:val="22"/>
        </w:rPr>
        <w:t>mlieku dojčiacich potkan</w:t>
      </w:r>
      <w:r w:rsidR="00584CC8">
        <w:rPr>
          <w:szCs w:val="22"/>
        </w:rPr>
        <w:t>ov</w:t>
      </w:r>
      <w:r w:rsidRPr="00CB491F">
        <w:rPr>
          <w:szCs w:val="22"/>
        </w:rPr>
        <w:t xml:space="preserve"> ako</w:t>
      </w:r>
      <w:r w:rsidR="00F670EE">
        <w:rPr>
          <w:szCs w:val="22"/>
        </w:rPr>
        <w:t xml:space="preserve"> v </w:t>
      </w:r>
      <w:r w:rsidRPr="00CB491F">
        <w:rPr>
          <w:szCs w:val="22"/>
        </w:rPr>
        <w:t>krvi matky</w:t>
      </w:r>
      <w:r w:rsidR="00F670EE">
        <w:rPr>
          <w:szCs w:val="22"/>
        </w:rPr>
        <w:t xml:space="preserve"> po </w:t>
      </w:r>
      <w:r w:rsidRPr="00CB491F">
        <w:rPr>
          <w:szCs w:val="22"/>
        </w:rPr>
        <w:t>intravenóznom podaní.</w:t>
      </w:r>
    </w:p>
    <w:p w14:paraId="2B262C75" w14:textId="77777777" w:rsidR="00076C06" w:rsidRPr="00CB491F" w:rsidRDefault="00076C06" w:rsidP="0029074E">
      <w:pPr>
        <w:tabs>
          <w:tab w:val="clear" w:pos="567"/>
        </w:tabs>
        <w:spacing w:line="240" w:lineRule="auto"/>
        <w:rPr>
          <w:szCs w:val="22"/>
        </w:rPr>
      </w:pPr>
    </w:p>
    <w:p w14:paraId="2BB6BFFD" w14:textId="0763F04F" w:rsidR="00076C06" w:rsidRPr="00CB491F" w:rsidRDefault="00076C06" w:rsidP="0029074E">
      <w:pPr>
        <w:tabs>
          <w:tab w:val="clear" w:pos="567"/>
        </w:tabs>
        <w:spacing w:line="240" w:lineRule="auto"/>
        <w:rPr>
          <w:rFonts w:eastAsia="SimSun"/>
          <w:color w:val="000000"/>
          <w:szCs w:val="22"/>
          <w:lang w:eastAsia="zh-CN"/>
        </w:rPr>
      </w:pPr>
      <w:r w:rsidRPr="00CB491F">
        <w:rPr>
          <w:rFonts w:eastAsia="SimSun"/>
          <w:color w:val="000000"/>
          <w:szCs w:val="22"/>
          <w:lang w:eastAsia="zh-CN"/>
        </w:rPr>
        <w:t>Rozhodnutie, či ukončiť dojčenie alebo ukončiť/prerušiť liečbu sa má urobiť</w:t>
      </w:r>
      <w:r w:rsidR="00F670EE">
        <w:rPr>
          <w:rFonts w:eastAsia="SimSun"/>
          <w:color w:val="000000"/>
          <w:szCs w:val="22"/>
          <w:lang w:eastAsia="zh-CN"/>
        </w:rPr>
        <w:t xml:space="preserve"> po </w:t>
      </w:r>
      <w:r w:rsidRPr="00CB491F">
        <w:rPr>
          <w:rFonts w:eastAsia="SimSun"/>
          <w:color w:val="000000"/>
          <w:szCs w:val="22"/>
          <w:lang w:eastAsia="zh-CN"/>
        </w:rPr>
        <w:t>zvážení prínosu dojčenia</w:t>
      </w:r>
      <w:r w:rsidR="00F670EE">
        <w:rPr>
          <w:rFonts w:eastAsia="SimSun"/>
          <w:color w:val="000000"/>
          <w:szCs w:val="22"/>
          <w:lang w:eastAsia="zh-CN"/>
        </w:rPr>
        <w:t xml:space="preserve"> pre </w:t>
      </w:r>
      <w:r w:rsidRPr="00CB491F">
        <w:rPr>
          <w:rFonts w:eastAsia="SimSun"/>
          <w:color w:val="000000"/>
          <w:szCs w:val="22"/>
          <w:lang w:eastAsia="zh-CN"/>
        </w:rPr>
        <w:t>dieťa a prínosu liečby</w:t>
      </w:r>
      <w:r w:rsidR="00F670EE">
        <w:rPr>
          <w:rFonts w:eastAsia="SimSun"/>
          <w:color w:val="000000"/>
          <w:szCs w:val="22"/>
          <w:lang w:eastAsia="zh-CN"/>
        </w:rPr>
        <w:t xml:space="preserve"> pre </w:t>
      </w:r>
      <w:r w:rsidRPr="00CB491F">
        <w:rPr>
          <w:rFonts w:eastAsia="SimSun"/>
          <w:color w:val="000000"/>
          <w:szCs w:val="22"/>
          <w:lang w:eastAsia="zh-CN"/>
        </w:rPr>
        <w:t>ženu.</w:t>
      </w:r>
    </w:p>
    <w:p w14:paraId="61E8237E" w14:textId="77777777" w:rsidR="00B84FD6" w:rsidRPr="00CB491F" w:rsidRDefault="00B84FD6" w:rsidP="0029074E">
      <w:pPr>
        <w:tabs>
          <w:tab w:val="clear" w:pos="567"/>
        </w:tabs>
        <w:spacing w:line="240" w:lineRule="auto"/>
        <w:rPr>
          <w:szCs w:val="22"/>
          <w:lang w:eastAsia="zh-CN"/>
        </w:rPr>
      </w:pPr>
    </w:p>
    <w:p w14:paraId="1B0104AC" w14:textId="77777777" w:rsidR="003F3894" w:rsidRPr="00CB491F" w:rsidRDefault="003F3894" w:rsidP="0029074E">
      <w:pPr>
        <w:keepNext/>
        <w:tabs>
          <w:tab w:val="clear" w:pos="567"/>
        </w:tabs>
        <w:spacing w:line="240" w:lineRule="auto"/>
        <w:rPr>
          <w:szCs w:val="22"/>
        </w:rPr>
      </w:pPr>
      <w:r w:rsidRPr="00CB491F">
        <w:rPr>
          <w:szCs w:val="22"/>
          <w:u w:val="single"/>
        </w:rPr>
        <w:t>Fertilita</w:t>
      </w:r>
    </w:p>
    <w:p w14:paraId="111D0A96" w14:textId="77777777" w:rsidR="003F3894" w:rsidRPr="00CB491F" w:rsidRDefault="003F3894" w:rsidP="0029074E">
      <w:pPr>
        <w:keepNext/>
        <w:tabs>
          <w:tab w:val="clear" w:pos="567"/>
        </w:tabs>
        <w:spacing w:line="240" w:lineRule="auto"/>
        <w:rPr>
          <w:szCs w:val="22"/>
        </w:rPr>
      </w:pPr>
    </w:p>
    <w:p w14:paraId="222BD6A4" w14:textId="3EC9E644" w:rsidR="003F3894" w:rsidRPr="00CB491F" w:rsidRDefault="003F3894" w:rsidP="0029074E">
      <w:pPr>
        <w:pStyle w:val="Text"/>
        <w:spacing w:before="0"/>
        <w:jc w:val="left"/>
        <w:rPr>
          <w:sz w:val="22"/>
          <w:szCs w:val="22"/>
          <w:lang w:val="sk-SK"/>
        </w:rPr>
      </w:pPr>
      <w:r w:rsidRPr="00CB491F">
        <w:rPr>
          <w:sz w:val="22"/>
          <w:szCs w:val="22"/>
          <w:lang w:val="sk-SK"/>
        </w:rPr>
        <w:t>Reprodukčné štúdie a iné údaje</w:t>
      </w:r>
      <w:r w:rsidR="00F670EE">
        <w:rPr>
          <w:sz w:val="22"/>
          <w:szCs w:val="22"/>
          <w:lang w:val="sk-SK"/>
        </w:rPr>
        <w:t xml:space="preserve"> u </w:t>
      </w:r>
      <w:r w:rsidRPr="00CB491F">
        <w:rPr>
          <w:sz w:val="22"/>
          <w:szCs w:val="22"/>
          <w:lang w:val="sk-SK"/>
        </w:rPr>
        <w:t>zvierat nenaznačili problémy týkajúce sa fertility ani</w:t>
      </w:r>
      <w:r w:rsidR="00F670EE">
        <w:rPr>
          <w:sz w:val="22"/>
          <w:szCs w:val="22"/>
          <w:lang w:val="sk-SK"/>
        </w:rPr>
        <w:t xml:space="preserve"> u </w:t>
      </w:r>
      <w:r w:rsidRPr="00CB491F">
        <w:rPr>
          <w:sz w:val="22"/>
          <w:szCs w:val="22"/>
          <w:lang w:val="sk-SK"/>
        </w:rPr>
        <w:t>samcov, ani</w:t>
      </w:r>
      <w:r w:rsidR="00F670EE">
        <w:rPr>
          <w:sz w:val="22"/>
          <w:szCs w:val="22"/>
          <w:lang w:val="sk-SK"/>
        </w:rPr>
        <w:t xml:space="preserve"> u </w:t>
      </w:r>
      <w:r w:rsidRPr="00CB491F">
        <w:rPr>
          <w:sz w:val="22"/>
          <w:szCs w:val="22"/>
          <w:lang w:val="sk-SK"/>
        </w:rPr>
        <w:t>samíc.</w:t>
      </w:r>
    </w:p>
    <w:p w14:paraId="5AA28A61" w14:textId="77777777" w:rsidR="003F3894" w:rsidRPr="00CB491F" w:rsidRDefault="003F3894" w:rsidP="0029074E">
      <w:pPr>
        <w:tabs>
          <w:tab w:val="clear" w:pos="567"/>
        </w:tabs>
        <w:spacing w:line="240" w:lineRule="auto"/>
        <w:rPr>
          <w:szCs w:val="22"/>
        </w:rPr>
      </w:pPr>
    </w:p>
    <w:p w14:paraId="28A389F3" w14:textId="77777777" w:rsidR="003F3894" w:rsidRPr="00CB491F" w:rsidRDefault="003F3894" w:rsidP="0029074E">
      <w:pPr>
        <w:keepNext/>
        <w:spacing w:line="240" w:lineRule="auto"/>
        <w:ind w:left="567" w:hanging="567"/>
        <w:rPr>
          <w:szCs w:val="22"/>
        </w:rPr>
      </w:pPr>
      <w:r w:rsidRPr="00CB491F">
        <w:rPr>
          <w:b/>
          <w:szCs w:val="22"/>
        </w:rPr>
        <w:t>4.7</w:t>
      </w:r>
      <w:r w:rsidRPr="00CB491F">
        <w:rPr>
          <w:b/>
          <w:szCs w:val="22"/>
        </w:rPr>
        <w:tab/>
        <w:t>Ovplyvnenie schopnosti viesť vozidlá a obsluhovať stroje</w:t>
      </w:r>
    </w:p>
    <w:p w14:paraId="24EFF989" w14:textId="77777777" w:rsidR="003F3894" w:rsidRPr="00CB491F" w:rsidRDefault="003F3894" w:rsidP="0029074E">
      <w:pPr>
        <w:keepNext/>
        <w:tabs>
          <w:tab w:val="clear" w:pos="567"/>
        </w:tabs>
        <w:spacing w:line="240" w:lineRule="auto"/>
        <w:rPr>
          <w:szCs w:val="22"/>
        </w:rPr>
      </w:pPr>
    </w:p>
    <w:p w14:paraId="2544B079" w14:textId="78196F82" w:rsidR="003F3894" w:rsidRPr="00CB491F" w:rsidRDefault="003F3894" w:rsidP="0029074E">
      <w:pPr>
        <w:tabs>
          <w:tab w:val="clear" w:pos="567"/>
        </w:tabs>
        <w:spacing w:line="240" w:lineRule="auto"/>
        <w:rPr>
          <w:szCs w:val="22"/>
        </w:rPr>
      </w:pPr>
      <w:r w:rsidRPr="00CB491F">
        <w:rPr>
          <w:szCs w:val="22"/>
        </w:rPr>
        <w:t>Tento liek nemá žiadny alebo má zanedbateľný vplyv</w:t>
      </w:r>
      <w:r w:rsidR="00F670EE">
        <w:rPr>
          <w:szCs w:val="22"/>
        </w:rPr>
        <w:t xml:space="preserve"> na </w:t>
      </w:r>
      <w:r w:rsidRPr="00CB491F">
        <w:rPr>
          <w:szCs w:val="22"/>
        </w:rPr>
        <w:t>schopnosť viesť vozidlá a obsluhovať stroje.</w:t>
      </w:r>
    </w:p>
    <w:p w14:paraId="5732D22B" w14:textId="77777777" w:rsidR="003F3894" w:rsidRPr="00CB491F" w:rsidRDefault="003F3894" w:rsidP="0029074E">
      <w:pPr>
        <w:tabs>
          <w:tab w:val="clear" w:pos="567"/>
        </w:tabs>
        <w:spacing w:line="240" w:lineRule="auto"/>
        <w:rPr>
          <w:szCs w:val="22"/>
        </w:rPr>
      </w:pPr>
    </w:p>
    <w:p w14:paraId="53B5AF03" w14:textId="77777777" w:rsidR="003F3894" w:rsidRPr="00BF07D6" w:rsidRDefault="003F3894" w:rsidP="0029074E">
      <w:pPr>
        <w:keepNext/>
        <w:spacing w:line="240" w:lineRule="auto"/>
        <w:ind w:left="567" w:hanging="567"/>
        <w:rPr>
          <w:szCs w:val="22"/>
        </w:rPr>
      </w:pPr>
      <w:r w:rsidRPr="00CB491F">
        <w:rPr>
          <w:b/>
          <w:szCs w:val="22"/>
        </w:rPr>
        <w:t>4.8</w:t>
      </w:r>
      <w:r w:rsidRPr="00CB491F">
        <w:rPr>
          <w:b/>
          <w:szCs w:val="22"/>
        </w:rPr>
        <w:tab/>
        <w:t>Nežiaduce účinky</w:t>
      </w:r>
    </w:p>
    <w:p w14:paraId="7C07D570" w14:textId="77777777" w:rsidR="003F3894" w:rsidRPr="00CB491F" w:rsidRDefault="003F3894" w:rsidP="0029074E">
      <w:pPr>
        <w:keepNext/>
        <w:tabs>
          <w:tab w:val="clear" w:pos="567"/>
        </w:tabs>
        <w:spacing w:line="240" w:lineRule="auto"/>
        <w:rPr>
          <w:szCs w:val="22"/>
        </w:rPr>
      </w:pPr>
    </w:p>
    <w:p w14:paraId="5394113D" w14:textId="77777777" w:rsidR="003F3894" w:rsidRPr="00AB4AE2" w:rsidRDefault="003F3894" w:rsidP="0029074E">
      <w:pPr>
        <w:keepNext/>
        <w:tabs>
          <w:tab w:val="clear" w:pos="567"/>
        </w:tabs>
        <w:spacing w:line="240" w:lineRule="auto"/>
        <w:rPr>
          <w:rFonts w:eastAsia="MS Gothic"/>
          <w:szCs w:val="22"/>
          <w:lang w:eastAsia="ja-JP"/>
        </w:rPr>
      </w:pPr>
      <w:r w:rsidRPr="00CB491F">
        <w:rPr>
          <w:szCs w:val="22"/>
          <w:u w:val="single"/>
        </w:rPr>
        <w:t>Súhrn profilu bezpečnosti</w:t>
      </w:r>
    </w:p>
    <w:p w14:paraId="355EF237" w14:textId="77777777" w:rsidR="00630702" w:rsidRPr="00CB491F" w:rsidRDefault="00630702" w:rsidP="0029074E">
      <w:pPr>
        <w:keepNext/>
        <w:tabs>
          <w:tab w:val="clear" w:pos="567"/>
        </w:tabs>
        <w:autoSpaceDE w:val="0"/>
        <w:autoSpaceDN w:val="0"/>
        <w:adjustRightInd w:val="0"/>
        <w:spacing w:line="240" w:lineRule="auto"/>
        <w:rPr>
          <w:szCs w:val="22"/>
        </w:rPr>
      </w:pPr>
      <w:bookmarkStart w:id="6" w:name="_Toc259713096"/>
    </w:p>
    <w:p w14:paraId="3FE0F2C4" w14:textId="40F80515" w:rsidR="00340793" w:rsidRPr="00CB491F" w:rsidRDefault="00340793" w:rsidP="0029074E">
      <w:pPr>
        <w:pStyle w:val="Text"/>
        <w:spacing w:before="0"/>
        <w:jc w:val="left"/>
        <w:rPr>
          <w:sz w:val="22"/>
          <w:szCs w:val="22"/>
          <w:lang w:val="sk-SK"/>
        </w:rPr>
      </w:pPr>
      <w:r w:rsidRPr="00CB491F">
        <w:rPr>
          <w:bCs/>
          <w:sz w:val="22"/>
          <w:szCs w:val="22"/>
          <w:lang w:val="sk-SK"/>
        </w:rPr>
        <w:t>Najčastejš</w:t>
      </w:r>
      <w:r w:rsidR="00CC6BFB">
        <w:rPr>
          <w:bCs/>
          <w:sz w:val="22"/>
          <w:szCs w:val="22"/>
          <w:lang w:val="sk-SK"/>
        </w:rPr>
        <w:t>ie</w:t>
      </w:r>
      <w:r w:rsidRPr="00CB491F">
        <w:rPr>
          <w:bCs/>
          <w:sz w:val="22"/>
          <w:szCs w:val="22"/>
          <w:lang w:val="sk-SK"/>
        </w:rPr>
        <w:t xml:space="preserve"> nežiaduc</w:t>
      </w:r>
      <w:r w:rsidR="00CC6BFB">
        <w:rPr>
          <w:bCs/>
          <w:sz w:val="22"/>
          <w:szCs w:val="22"/>
          <w:lang w:val="sk-SK"/>
        </w:rPr>
        <w:t>e</w:t>
      </w:r>
      <w:r w:rsidRPr="00CB491F">
        <w:rPr>
          <w:bCs/>
          <w:sz w:val="22"/>
          <w:szCs w:val="22"/>
          <w:lang w:val="sk-SK"/>
        </w:rPr>
        <w:t xml:space="preserve"> reakci</w:t>
      </w:r>
      <w:r w:rsidR="00CC6BFB">
        <w:rPr>
          <w:bCs/>
          <w:sz w:val="22"/>
          <w:szCs w:val="22"/>
          <w:lang w:val="sk-SK"/>
        </w:rPr>
        <w:t>e</w:t>
      </w:r>
      <w:r w:rsidR="00F670EE">
        <w:rPr>
          <w:bCs/>
          <w:sz w:val="22"/>
          <w:szCs w:val="22"/>
          <w:lang w:val="sk-SK"/>
        </w:rPr>
        <w:t xml:space="preserve"> </w:t>
      </w:r>
      <w:r w:rsidR="00CC6BFB" w:rsidRPr="00CC6BFB">
        <w:rPr>
          <w:bCs/>
          <w:sz w:val="22"/>
          <w:szCs w:val="22"/>
          <w:lang w:val="sk-SK"/>
        </w:rPr>
        <w:t>počas 52</w:t>
      </w:r>
      <w:r w:rsidR="00CC6BFB">
        <w:rPr>
          <w:bCs/>
          <w:sz w:val="22"/>
          <w:szCs w:val="22"/>
          <w:lang w:val="sk-SK"/>
        </w:rPr>
        <w:t> </w:t>
      </w:r>
      <w:r w:rsidR="00CC6BFB" w:rsidRPr="00CC6BFB">
        <w:rPr>
          <w:bCs/>
          <w:sz w:val="22"/>
          <w:szCs w:val="22"/>
          <w:lang w:val="sk-SK"/>
        </w:rPr>
        <w:t>týžd</w:t>
      </w:r>
      <w:r w:rsidR="00CC6BFB">
        <w:rPr>
          <w:bCs/>
          <w:sz w:val="22"/>
          <w:szCs w:val="22"/>
          <w:lang w:val="sk-SK"/>
        </w:rPr>
        <w:t>ňov boli astma (exacerbácia) (41</w:t>
      </w:r>
      <w:r w:rsidR="00CC6BFB" w:rsidRPr="00CC6BFB">
        <w:rPr>
          <w:bCs/>
          <w:sz w:val="22"/>
          <w:szCs w:val="22"/>
          <w:lang w:val="sk-SK"/>
        </w:rPr>
        <w:t>,</w:t>
      </w:r>
      <w:r w:rsidR="00CC6BFB">
        <w:rPr>
          <w:bCs/>
          <w:sz w:val="22"/>
          <w:szCs w:val="22"/>
          <w:lang w:val="sk-SK"/>
        </w:rPr>
        <w:t>8 </w:t>
      </w:r>
      <w:r w:rsidR="00CC6BFB" w:rsidRPr="00CC6BFB">
        <w:rPr>
          <w:bCs/>
          <w:sz w:val="22"/>
          <w:szCs w:val="22"/>
          <w:lang w:val="sk-SK"/>
        </w:rPr>
        <w:t>%), nazofaryngitída (1</w:t>
      </w:r>
      <w:r w:rsidR="00CC6BFB">
        <w:rPr>
          <w:bCs/>
          <w:sz w:val="22"/>
          <w:szCs w:val="22"/>
          <w:lang w:val="sk-SK"/>
        </w:rPr>
        <w:t>0</w:t>
      </w:r>
      <w:r w:rsidR="00CC6BFB" w:rsidRPr="00CC6BFB">
        <w:rPr>
          <w:bCs/>
          <w:sz w:val="22"/>
          <w:szCs w:val="22"/>
          <w:lang w:val="sk-SK"/>
        </w:rPr>
        <w:t>,9</w:t>
      </w:r>
      <w:r w:rsidR="00CC6BFB">
        <w:rPr>
          <w:bCs/>
          <w:sz w:val="22"/>
          <w:szCs w:val="22"/>
          <w:lang w:val="sk-SK"/>
        </w:rPr>
        <w:t> </w:t>
      </w:r>
      <w:r w:rsidR="00CC6BFB" w:rsidRPr="00CC6BFB">
        <w:rPr>
          <w:bCs/>
          <w:sz w:val="22"/>
          <w:szCs w:val="22"/>
          <w:lang w:val="sk-SK"/>
        </w:rPr>
        <w:t>%), infekcia horných dýchacích ciest (5,</w:t>
      </w:r>
      <w:r w:rsidR="00CC6BFB">
        <w:rPr>
          <w:bCs/>
          <w:sz w:val="22"/>
          <w:szCs w:val="22"/>
          <w:lang w:val="sk-SK"/>
        </w:rPr>
        <w:t>6 </w:t>
      </w:r>
      <w:r w:rsidR="00CC6BFB" w:rsidRPr="00CC6BFB">
        <w:rPr>
          <w:bCs/>
          <w:sz w:val="22"/>
          <w:szCs w:val="22"/>
          <w:lang w:val="sk-SK"/>
        </w:rPr>
        <w:t xml:space="preserve">%) </w:t>
      </w:r>
      <w:r w:rsidR="00CC6BFB">
        <w:rPr>
          <w:bCs/>
          <w:sz w:val="22"/>
          <w:szCs w:val="22"/>
          <w:lang w:val="sk-SK"/>
        </w:rPr>
        <w:t>a</w:t>
      </w:r>
      <w:r w:rsidRPr="00CB491F">
        <w:rPr>
          <w:bCs/>
          <w:sz w:val="22"/>
          <w:szCs w:val="22"/>
          <w:lang w:val="sk-SK"/>
        </w:rPr>
        <w:t xml:space="preserve"> bolesť hlavy</w:t>
      </w:r>
      <w:r w:rsidR="0079139C">
        <w:rPr>
          <w:bCs/>
          <w:sz w:val="22"/>
          <w:szCs w:val="22"/>
          <w:lang w:val="sk-SK"/>
        </w:rPr>
        <w:t xml:space="preserve"> (</w:t>
      </w:r>
      <w:r w:rsidR="00CC6BFB">
        <w:rPr>
          <w:bCs/>
          <w:sz w:val="22"/>
          <w:szCs w:val="22"/>
          <w:lang w:val="sk-SK"/>
        </w:rPr>
        <w:t>4</w:t>
      </w:r>
      <w:r w:rsidR="0079139C">
        <w:rPr>
          <w:bCs/>
          <w:sz w:val="22"/>
          <w:szCs w:val="22"/>
          <w:lang w:val="sk-SK"/>
        </w:rPr>
        <w:t>,2 %)</w:t>
      </w:r>
      <w:r w:rsidRPr="00CB491F">
        <w:rPr>
          <w:bCs/>
          <w:sz w:val="22"/>
          <w:szCs w:val="22"/>
          <w:lang w:val="sk-SK"/>
        </w:rPr>
        <w:t>.</w:t>
      </w:r>
    </w:p>
    <w:p w14:paraId="4EB500DB" w14:textId="77777777" w:rsidR="00B84FD6" w:rsidRPr="00CB491F" w:rsidRDefault="00B84FD6" w:rsidP="0029074E">
      <w:pPr>
        <w:pStyle w:val="Text"/>
        <w:spacing w:before="0"/>
        <w:jc w:val="left"/>
        <w:rPr>
          <w:sz w:val="22"/>
          <w:szCs w:val="22"/>
          <w:lang w:val="sk-SK"/>
        </w:rPr>
      </w:pPr>
    </w:p>
    <w:p w14:paraId="014B2DC9" w14:textId="2919A458" w:rsidR="00340793" w:rsidRPr="00AB4AE2" w:rsidRDefault="00340793" w:rsidP="0029074E">
      <w:pPr>
        <w:keepNext/>
        <w:tabs>
          <w:tab w:val="clear" w:pos="567"/>
        </w:tabs>
        <w:spacing w:line="240" w:lineRule="auto"/>
        <w:rPr>
          <w:rFonts w:eastAsia="MS Gothic"/>
          <w:szCs w:val="22"/>
          <w:lang w:eastAsia="ja-JP"/>
        </w:rPr>
      </w:pPr>
      <w:bookmarkStart w:id="7" w:name="_nth_Adverse_drug_reactions19487"/>
      <w:bookmarkEnd w:id="6"/>
      <w:bookmarkEnd w:id="7"/>
      <w:r w:rsidRPr="00CB491F">
        <w:rPr>
          <w:szCs w:val="22"/>
          <w:u w:val="single"/>
        </w:rPr>
        <w:t xml:space="preserve">Tabuľkový </w:t>
      </w:r>
      <w:r w:rsidR="0079139C">
        <w:rPr>
          <w:szCs w:val="22"/>
          <w:u w:val="single"/>
        </w:rPr>
        <w:t>zoznam</w:t>
      </w:r>
      <w:r w:rsidRPr="00CB491F">
        <w:rPr>
          <w:szCs w:val="22"/>
          <w:u w:val="single"/>
        </w:rPr>
        <w:t xml:space="preserve"> nežiaducich reakcií</w:t>
      </w:r>
    </w:p>
    <w:p w14:paraId="3C283BC1" w14:textId="77777777" w:rsidR="00340793" w:rsidRPr="00CB491F" w:rsidRDefault="00340793" w:rsidP="0029074E">
      <w:pPr>
        <w:pStyle w:val="Text"/>
        <w:keepNext/>
        <w:spacing w:before="0"/>
        <w:jc w:val="left"/>
        <w:rPr>
          <w:sz w:val="22"/>
          <w:szCs w:val="22"/>
          <w:lang w:val="sk-SK"/>
        </w:rPr>
      </w:pPr>
    </w:p>
    <w:p w14:paraId="6E893CBE" w14:textId="1CF1461C" w:rsidR="00340793" w:rsidRPr="00CB491F" w:rsidRDefault="00340793" w:rsidP="0029074E">
      <w:pPr>
        <w:tabs>
          <w:tab w:val="clear" w:pos="567"/>
        </w:tabs>
        <w:spacing w:line="240" w:lineRule="auto"/>
        <w:rPr>
          <w:rFonts w:eastAsia="MS Mincho"/>
          <w:szCs w:val="22"/>
          <w:lang w:eastAsia="ja-JP"/>
        </w:rPr>
      </w:pPr>
      <w:r w:rsidRPr="00CB491F">
        <w:rPr>
          <w:bCs/>
          <w:szCs w:val="22"/>
        </w:rPr>
        <w:t>Nežiaduce reakcie</w:t>
      </w:r>
      <w:r w:rsidR="00F670EE">
        <w:rPr>
          <w:bCs/>
          <w:szCs w:val="22"/>
        </w:rPr>
        <w:t xml:space="preserve"> </w:t>
      </w:r>
      <w:r w:rsidRPr="00CB491F">
        <w:rPr>
          <w:rFonts w:eastAsia="MS Mincho"/>
          <w:szCs w:val="22"/>
          <w:lang w:eastAsia="ja-JP"/>
        </w:rPr>
        <w:t>sú zoradené podľa tried orgánových systémov MedDRA</w:t>
      </w:r>
      <w:r w:rsidRPr="00CB491F">
        <w:rPr>
          <w:szCs w:val="22"/>
          <w:lang w:eastAsia="ja-JP"/>
        </w:rPr>
        <w:t xml:space="preserve"> (t</w:t>
      </w:r>
      <w:r w:rsidRPr="00CB491F">
        <w:rPr>
          <w:rFonts w:eastAsia="MS Mincho"/>
          <w:szCs w:val="22"/>
          <w:lang w:eastAsia="ja-JP"/>
        </w:rPr>
        <w:t xml:space="preserve">abuľka 1). </w:t>
      </w:r>
      <w:r w:rsidRPr="00CB491F">
        <w:rPr>
          <w:szCs w:val="22"/>
          <w:lang w:eastAsia="ja-JP"/>
        </w:rPr>
        <w:t xml:space="preserve">Frekvencia </w:t>
      </w:r>
      <w:r w:rsidR="008E640F" w:rsidRPr="008E640F">
        <w:rPr>
          <w:szCs w:val="22"/>
          <w:lang w:eastAsia="ja-JP"/>
        </w:rPr>
        <w:t>nežiaducich reakcií</w:t>
      </w:r>
      <w:r w:rsidRPr="00CB491F">
        <w:rPr>
          <w:szCs w:val="22"/>
          <w:lang w:eastAsia="ja-JP"/>
        </w:rPr>
        <w:t xml:space="preserve"> sa zakladá</w:t>
      </w:r>
      <w:r w:rsidR="00F670EE">
        <w:rPr>
          <w:szCs w:val="22"/>
          <w:lang w:eastAsia="ja-JP"/>
        </w:rPr>
        <w:t xml:space="preserve"> na </w:t>
      </w:r>
      <w:r w:rsidRPr="00CB491F">
        <w:rPr>
          <w:szCs w:val="22"/>
          <w:lang w:eastAsia="ja-JP"/>
        </w:rPr>
        <w:t xml:space="preserve">štúdii IRIDIUM. </w:t>
      </w:r>
      <w:r w:rsidRPr="00CB491F">
        <w:rPr>
          <w:bCs/>
          <w:szCs w:val="22"/>
        </w:rPr>
        <w:t>V </w:t>
      </w:r>
      <w:r w:rsidRPr="00CB491F">
        <w:rPr>
          <w:rFonts w:eastAsia="MS Mincho"/>
          <w:szCs w:val="22"/>
          <w:lang w:eastAsia="ja-JP"/>
        </w:rPr>
        <w:t>rámci každej triedy orgánových systémov sú nežiaduce reakcie zoradené podľa frekvencie, pričom najčastejšie reakcie sú uvedené ako prvé. V rámci každej skupiny frekvencie sú nežiaduce reakcie zoradené</w:t>
      </w:r>
      <w:r w:rsidR="00F670EE">
        <w:rPr>
          <w:rFonts w:eastAsia="MS Mincho"/>
          <w:szCs w:val="22"/>
          <w:lang w:eastAsia="ja-JP"/>
        </w:rPr>
        <w:t xml:space="preserve"> v </w:t>
      </w:r>
      <w:r w:rsidRPr="00CB491F">
        <w:rPr>
          <w:rFonts w:eastAsia="MS Mincho"/>
          <w:szCs w:val="22"/>
          <w:lang w:eastAsia="ja-JP"/>
        </w:rPr>
        <w:t>poradí klesajúcej závažnosti. Okrem toho sú zodpovedajúce kategórie frekvencie</w:t>
      </w:r>
      <w:r w:rsidR="00F670EE">
        <w:rPr>
          <w:rFonts w:eastAsia="MS Mincho"/>
          <w:szCs w:val="22"/>
          <w:lang w:eastAsia="ja-JP"/>
        </w:rPr>
        <w:t xml:space="preserve"> pre </w:t>
      </w:r>
      <w:r w:rsidRPr="00CB491F">
        <w:rPr>
          <w:rFonts w:eastAsia="MS Mincho"/>
          <w:szCs w:val="22"/>
          <w:lang w:eastAsia="ja-JP"/>
        </w:rPr>
        <w:t xml:space="preserve">každú nežiaducu reakciu určené podľa nasledujúcej konvencie </w:t>
      </w:r>
      <w:r w:rsidRPr="00CB491F">
        <w:rPr>
          <w:bCs/>
          <w:szCs w:val="22"/>
        </w:rPr>
        <w:t>(CIOMS III):</w:t>
      </w:r>
      <w:r w:rsidRPr="00CB491F">
        <w:rPr>
          <w:szCs w:val="22"/>
        </w:rPr>
        <w:t xml:space="preserve"> veľmi časté (≥1/10); časté (≥1/100 až &lt;1/10); menej časté (≥1/1 000 až &lt;1/100); zriedkavé (≥1/10 000 až &lt;1/1 000); veľmi zriedkavé (&lt;1/10 000).</w:t>
      </w:r>
    </w:p>
    <w:p w14:paraId="21EC4454" w14:textId="77777777" w:rsidR="00340793" w:rsidRPr="00AB4AE2" w:rsidRDefault="00340793" w:rsidP="0029074E">
      <w:pPr>
        <w:tabs>
          <w:tab w:val="clear" w:pos="567"/>
        </w:tabs>
        <w:autoSpaceDE w:val="0"/>
        <w:autoSpaceDN w:val="0"/>
        <w:adjustRightInd w:val="0"/>
        <w:spacing w:line="240" w:lineRule="auto"/>
        <w:rPr>
          <w:szCs w:val="22"/>
        </w:rPr>
      </w:pPr>
    </w:p>
    <w:p w14:paraId="1EAA1A34" w14:textId="77777777" w:rsidR="00340793" w:rsidRPr="00CB491F" w:rsidRDefault="00340793" w:rsidP="0029074E">
      <w:pPr>
        <w:keepNext/>
        <w:tabs>
          <w:tab w:val="clear" w:pos="567"/>
        </w:tabs>
        <w:spacing w:line="240" w:lineRule="auto"/>
        <w:ind w:left="1418" w:hanging="1418"/>
        <w:rPr>
          <w:rFonts w:eastAsia="MS Gothic"/>
          <w:szCs w:val="22"/>
          <w:lang w:eastAsia="ja-JP"/>
        </w:rPr>
      </w:pPr>
      <w:bookmarkStart w:id="8" w:name="_hd6_Table_7_1__Estimated_c20141"/>
      <w:bookmarkEnd w:id="8"/>
      <w:r w:rsidRPr="00CB491F">
        <w:rPr>
          <w:b/>
          <w:bCs/>
          <w:szCs w:val="22"/>
        </w:rPr>
        <w:lastRenderedPageBreak/>
        <w:t>Tabuľka 1</w:t>
      </w:r>
      <w:r w:rsidRPr="00CB491F">
        <w:rPr>
          <w:b/>
          <w:bCs/>
          <w:szCs w:val="22"/>
        </w:rPr>
        <w:tab/>
        <w:t>Nežiaduce reakcie</w:t>
      </w:r>
    </w:p>
    <w:p w14:paraId="57645862" w14:textId="77777777" w:rsidR="00B231C6" w:rsidRPr="00CB491F" w:rsidRDefault="00B231C6" w:rsidP="0029074E">
      <w:pPr>
        <w:pStyle w:val="Text"/>
        <w:keepNext/>
        <w:spacing w:before="0"/>
        <w:jc w:val="left"/>
        <w:rPr>
          <w:sz w:val="22"/>
          <w:szCs w:val="22"/>
          <w:lang w:val="sk-SK"/>
        </w:rPr>
      </w:pPr>
    </w:p>
    <w:tbl>
      <w:tblPr>
        <w:tblW w:w="9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4"/>
        <w:gridCol w:w="2835"/>
        <w:gridCol w:w="1700"/>
      </w:tblGrid>
      <w:tr w:rsidR="00340793" w:rsidRPr="00CB491F" w14:paraId="4FC99CA6" w14:textId="77777777" w:rsidTr="00B231C6">
        <w:trPr>
          <w:cantSplit/>
          <w:trHeight w:val="556"/>
        </w:trPr>
        <w:tc>
          <w:tcPr>
            <w:tcW w:w="4644" w:type="dxa"/>
          </w:tcPr>
          <w:p w14:paraId="3F9F8809" w14:textId="6381F3BC"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b/>
                <w:sz w:val="22"/>
                <w:szCs w:val="22"/>
                <w:lang w:val="sk-SK"/>
              </w:rPr>
              <w:t>Trieda orgánových systémov</w:t>
            </w:r>
          </w:p>
        </w:tc>
        <w:tc>
          <w:tcPr>
            <w:tcW w:w="2835" w:type="dxa"/>
          </w:tcPr>
          <w:p w14:paraId="66329257" w14:textId="0E25F08E" w:rsidR="00340793" w:rsidRPr="00CB491F" w:rsidRDefault="00340793" w:rsidP="0029074E">
            <w:pPr>
              <w:pStyle w:val="Table"/>
              <w:keepNext/>
              <w:keepLines w:val="0"/>
              <w:spacing w:before="0" w:after="0"/>
              <w:rPr>
                <w:rFonts w:ascii="Times New Roman" w:hAnsi="Times New Roman" w:cs="Times New Roman"/>
                <w:b/>
                <w:sz w:val="22"/>
                <w:szCs w:val="22"/>
                <w:lang w:val="sk-SK"/>
              </w:rPr>
            </w:pPr>
            <w:r w:rsidRPr="00CB491F">
              <w:rPr>
                <w:rFonts w:ascii="Times New Roman" w:hAnsi="Times New Roman" w:cs="Times New Roman"/>
                <w:b/>
                <w:bCs/>
                <w:color w:val="000000"/>
                <w:sz w:val="22"/>
                <w:szCs w:val="22"/>
                <w:lang w:val="sk-SK" w:eastAsia="ja-JP"/>
              </w:rPr>
              <w:t>Nežiaduce reakcie</w:t>
            </w:r>
          </w:p>
        </w:tc>
        <w:tc>
          <w:tcPr>
            <w:tcW w:w="1700" w:type="dxa"/>
          </w:tcPr>
          <w:p w14:paraId="3D2501FA" w14:textId="2F8617C7" w:rsidR="00340793" w:rsidRPr="00CB491F" w:rsidRDefault="00340793" w:rsidP="0029074E">
            <w:pPr>
              <w:pStyle w:val="Table"/>
              <w:keepNext/>
              <w:keepLines w:val="0"/>
              <w:spacing w:before="0" w:after="0"/>
              <w:rPr>
                <w:rFonts w:ascii="Times New Roman" w:hAnsi="Times New Roman" w:cs="Times New Roman"/>
                <w:b/>
                <w:sz w:val="22"/>
                <w:szCs w:val="22"/>
                <w:lang w:val="sk-SK"/>
              </w:rPr>
            </w:pPr>
            <w:r w:rsidRPr="00CB491F">
              <w:rPr>
                <w:rFonts w:ascii="Times New Roman" w:hAnsi="Times New Roman" w:cs="Times New Roman"/>
                <w:b/>
                <w:color w:val="000000"/>
                <w:sz w:val="22"/>
                <w:szCs w:val="22"/>
                <w:lang w:val="sk-SK" w:eastAsia="ja-JP"/>
              </w:rPr>
              <w:t>Kategória frekvencie</w:t>
            </w:r>
          </w:p>
        </w:tc>
      </w:tr>
      <w:tr w:rsidR="00321EA3" w:rsidRPr="00CB491F" w14:paraId="065AB597" w14:textId="77777777" w:rsidTr="00B231C6">
        <w:trPr>
          <w:cantSplit/>
          <w:trHeight w:val="136"/>
        </w:trPr>
        <w:tc>
          <w:tcPr>
            <w:tcW w:w="4644" w:type="dxa"/>
            <w:vMerge w:val="restart"/>
            <w:vAlign w:val="center"/>
          </w:tcPr>
          <w:p w14:paraId="6E9C546A" w14:textId="4F007259" w:rsidR="00321EA3" w:rsidRPr="00CB491F" w:rsidRDefault="00321EA3" w:rsidP="0029074E">
            <w:pPr>
              <w:pStyle w:val="Table"/>
              <w:keepNext/>
              <w:spacing w:before="0" w:after="0"/>
              <w:rPr>
                <w:rFonts w:ascii="Times New Roman" w:hAnsi="Times New Roman" w:cs="Times New Roman"/>
                <w:bCs/>
                <w:color w:val="000000"/>
                <w:sz w:val="22"/>
                <w:szCs w:val="22"/>
                <w:lang w:val="sk-SK" w:eastAsia="ja-JP"/>
              </w:rPr>
            </w:pPr>
            <w:r w:rsidRPr="00CB491F">
              <w:rPr>
                <w:rFonts w:ascii="Times New Roman" w:hAnsi="Times New Roman" w:cs="Times New Roman"/>
                <w:bCs/>
                <w:color w:val="000000"/>
                <w:sz w:val="22"/>
                <w:szCs w:val="22"/>
                <w:lang w:val="sk-SK" w:eastAsia="ja-JP"/>
              </w:rPr>
              <w:t>Infekcie a nákazy</w:t>
            </w:r>
          </w:p>
        </w:tc>
        <w:tc>
          <w:tcPr>
            <w:tcW w:w="2835" w:type="dxa"/>
            <w:vAlign w:val="center"/>
          </w:tcPr>
          <w:p w14:paraId="7E5F57B9" w14:textId="00EEB1CC" w:rsidR="00321EA3" w:rsidRPr="00CB491F" w:rsidRDefault="00321EA3" w:rsidP="0029074E">
            <w:pPr>
              <w:pStyle w:val="Table"/>
              <w:keepNext/>
              <w:keepLines w:val="0"/>
              <w:spacing w:before="0" w:after="0"/>
              <w:rPr>
                <w:rFonts w:ascii="Times New Roman" w:hAnsi="Times New Roman" w:cs="Times New Roman"/>
                <w:color w:val="000000"/>
                <w:sz w:val="22"/>
                <w:szCs w:val="22"/>
                <w:lang w:val="sk-SK"/>
              </w:rPr>
            </w:pPr>
            <w:r w:rsidRPr="00321EA3">
              <w:rPr>
                <w:rFonts w:ascii="Times New Roman" w:hAnsi="Times New Roman" w:cs="Times New Roman"/>
                <w:color w:val="000000"/>
                <w:sz w:val="22"/>
                <w:szCs w:val="22"/>
                <w:lang w:val="sk-SK"/>
              </w:rPr>
              <w:t>Nazofaryngitída</w:t>
            </w:r>
          </w:p>
        </w:tc>
        <w:tc>
          <w:tcPr>
            <w:tcW w:w="1700" w:type="dxa"/>
          </w:tcPr>
          <w:p w14:paraId="2AB53FBB" w14:textId="7C26B6AE" w:rsidR="00321EA3" w:rsidRPr="00CB491F" w:rsidRDefault="00321EA3" w:rsidP="0029074E">
            <w:pPr>
              <w:pStyle w:val="Table"/>
              <w:keepNext/>
              <w:keepLines w:val="0"/>
              <w:spacing w:before="0" w:after="0"/>
              <w:rPr>
                <w:rFonts w:ascii="Times New Roman" w:hAnsi="Times New Roman" w:cs="Times New Roman"/>
                <w:color w:val="000000"/>
                <w:sz w:val="22"/>
                <w:szCs w:val="22"/>
                <w:shd w:val="clear" w:color="auto" w:fill="FFFFFF"/>
                <w:lang w:val="sk-SK"/>
              </w:rPr>
            </w:pPr>
            <w:r>
              <w:rPr>
                <w:rFonts w:ascii="Times New Roman" w:hAnsi="Times New Roman" w:cs="Times New Roman"/>
                <w:sz w:val="22"/>
                <w:szCs w:val="22"/>
                <w:lang w:val="sk-SK"/>
              </w:rPr>
              <w:t>Veľmi časté</w:t>
            </w:r>
          </w:p>
        </w:tc>
      </w:tr>
      <w:tr w:rsidR="00321EA3" w:rsidRPr="00CB491F" w14:paraId="1ACF1C78" w14:textId="77777777" w:rsidTr="00B231C6">
        <w:trPr>
          <w:cantSplit/>
          <w:trHeight w:val="136"/>
        </w:trPr>
        <w:tc>
          <w:tcPr>
            <w:tcW w:w="4644" w:type="dxa"/>
            <w:vMerge/>
            <w:vAlign w:val="center"/>
          </w:tcPr>
          <w:p w14:paraId="61115E46" w14:textId="1860A757" w:rsidR="00321EA3" w:rsidRPr="00CB491F" w:rsidRDefault="00321EA3" w:rsidP="0029074E">
            <w:pPr>
              <w:pStyle w:val="Table"/>
              <w:keepNext/>
              <w:spacing w:before="0" w:after="0"/>
              <w:rPr>
                <w:rFonts w:ascii="Times New Roman" w:hAnsi="Times New Roman" w:cs="Times New Roman"/>
                <w:bCs/>
                <w:color w:val="000000"/>
                <w:sz w:val="22"/>
                <w:szCs w:val="22"/>
                <w:lang w:val="sk-SK" w:eastAsia="ja-JP"/>
              </w:rPr>
            </w:pPr>
          </w:p>
        </w:tc>
        <w:tc>
          <w:tcPr>
            <w:tcW w:w="2835" w:type="dxa"/>
            <w:vAlign w:val="center"/>
          </w:tcPr>
          <w:p w14:paraId="725A9398" w14:textId="13F6FDED" w:rsidR="00321EA3" w:rsidRPr="00CB491F" w:rsidRDefault="00321EA3" w:rsidP="0029074E">
            <w:pPr>
              <w:pStyle w:val="Table"/>
              <w:keepNext/>
              <w:keepLines w:val="0"/>
              <w:spacing w:before="0" w:after="0"/>
              <w:rPr>
                <w:rFonts w:ascii="Times New Roman" w:hAnsi="Times New Roman" w:cs="Times New Roman"/>
                <w:color w:val="000000"/>
                <w:sz w:val="22"/>
                <w:szCs w:val="22"/>
                <w:lang w:val="sk-SK"/>
              </w:rPr>
            </w:pPr>
            <w:r w:rsidRPr="00321EA3">
              <w:rPr>
                <w:rFonts w:ascii="Times New Roman" w:hAnsi="Times New Roman" w:cs="Times New Roman"/>
                <w:color w:val="000000"/>
                <w:sz w:val="22"/>
                <w:szCs w:val="22"/>
                <w:lang w:val="sk-SK"/>
              </w:rPr>
              <w:t>Infekcia horných dýchacích ciest</w:t>
            </w:r>
          </w:p>
        </w:tc>
        <w:tc>
          <w:tcPr>
            <w:tcW w:w="1700" w:type="dxa"/>
          </w:tcPr>
          <w:p w14:paraId="17DD2B34" w14:textId="66D3183F" w:rsidR="00321EA3" w:rsidRPr="00CB491F" w:rsidRDefault="00321EA3" w:rsidP="0029074E">
            <w:pPr>
              <w:pStyle w:val="Table"/>
              <w:keepNext/>
              <w:keepLines w:val="0"/>
              <w:spacing w:before="0" w:after="0"/>
              <w:rPr>
                <w:rFonts w:ascii="Times New Roman" w:hAnsi="Times New Roman" w:cs="Times New Roman"/>
                <w:color w:val="000000"/>
                <w:sz w:val="22"/>
                <w:szCs w:val="22"/>
                <w:shd w:val="clear" w:color="auto" w:fill="FFFFFF"/>
                <w:lang w:val="sk-SK"/>
              </w:rPr>
            </w:pPr>
            <w:r>
              <w:rPr>
                <w:rFonts w:ascii="Times New Roman" w:hAnsi="Times New Roman" w:cs="Times New Roman"/>
                <w:sz w:val="22"/>
                <w:szCs w:val="22"/>
                <w:lang w:val="sk-SK"/>
              </w:rPr>
              <w:t>Časté</w:t>
            </w:r>
          </w:p>
        </w:tc>
      </w:tr>
      <w:tr w:rsidR="00321EA3" w:rsidRPr="00CB491F" w14:paraId="69DB1BFB" w14:textId="77777777" w:rsidTr="00B231C6">
        <w:trPr>
          <w:cantSplit/>
          <w:trHeight w:val="136"/>
        </w:trPr>
        <w:tc>
          <w:tcPr>
            <w:tcW w:w="4644" w:type="dxa"/>
            <w:vMerge/>
            <w:vAlign w:val="center"/>
          </w:tcPr>
          <w:p w14:paraId="048B7B6D" w14:textId="39D0EA6D" w:rsidR="00321EA3" w:rsidRPr="00CB491F" w:rsidRDefault="00321EA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760AC662" w14:textId="0C3BA76D" w:rsidR="00321EA3" w:rsidRPr="00CB491F" w:rsidRDefault="00321EA3" w:rsidP="0029074E">
            <w:pPr>
              <w:pStyle w:val="Table"/>
              <w:keepNext/>
              <w:keepLines w:val="0"/>
              <w:spacing w:before="0" w:after="0"/>
              <w:rPr>
                <w:rFonts w:ascii="Times New Roman" w:hAnsi="Times New Roman" w:cs="Times New Roman"/>
                <w:b/>
                <w:sz w:val="22"/>
                <w:szCs w:val="22"/>
                <w:vertAlign w:val="superscript"/>
                <w:lang w:val="sk-SK"/>
              </w:rPr>
            </w:pPr>
            <w:r w:rsidRPr="00CB491F">
              <w:rPr>
                <w:rFonts w:ascii="Times New Roman" w:hAnsi="Times New Roman" w:cs="Times New Roman"/>
                <w:color w:val="000000"/>
                <w:sz w:val="22"/>
                <w:szCs w:val="22"/>
                <w:lang w:val="sk-SK"/>
              </w:rPr>
              <w:t>Kandid</w:t>
            </w:r>
            <w:r>
              <w:rPr>
                <w:rFonts w:ascii="Times New Roman" w:hAnsi="Times New Roman" w:cs="Times New Roman"/>
                <w:color w:val="000000"/>
                <w:sz w:val="22"/>
                <w:szCs w:val="22"/>
                <w:lang w:val="sk-SK"/>
              </w:rPr>
              <w:t>ó</w:t>
            </w:r>
            <w:r w:rsidRPr="00CB491F">
              <w:rPr>
                <w:rFonts w:ascii="Times New Roman" w:hAnsi="Times New Roman" w:cs="Times New Roman"/>
                <w:color w:val="000000"/>
                <w:sz w:val="22"/>
                <w:szCs w:val="22"/>
                <w:lang w:val="sk-SK"/>
              </w:rPr>
              <w:t>za</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1</w:t>
            </w:r>
          </w:p>
        </w:tc>
        <w:tc>
          <w:tcPr>
            <w:tcW w:w="1700" w:type="dxa"/>
          </w:tcPr>
          <w:p w14:paraId="166989E0" w14:textId="51C9B4D7"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21EA3" w:rsidRPr="00CB491F" w14:paraId="0969A6FA" w14:textId="77777777" w:rsidTr="00B231C6">
        <w:trPr>
          <w:cantSplit/>
        </w:trPr>
        <w:tc>
          <w:tcPr>
            <w:tcW w:w="4644" w:type="dxa"/>
            <w:vMerge/>
            <w:vAlign w:val="center"/>
          </w:tcPr>
          <w:p w14:paraId="15CD6293" w14:textId="77777777" w:rsidR="00321EA3" w:rsidRPr="00CB491F" w:rsidRDefault="00321EA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034B5495" w14:textId="1C7CAC90" w:rsidR="00321EA3" w:rsidRPr="00CB491F" w:rsidRDefault="00321EA3" w:rsidP="0029074E">
            <w:pPr>
              <w:pStyle w:val="Table"/>
              <w:keepNext/>
              <w:keepLines w:val="0"/>
              <w:spacing w:before="0" w:after="0"/>
              <w:rPr>
                <w:rFonts w:ascii="Times New Roman" w:hAnsi="Times New Roman" w:cs="Times New Roman"/>
                <w:color w:val="000000"/>
                <w:sz w:val="22"/>
                <w:szCs w:val="22"/>
                <w:vertAlign w:val="superscript"/>
                <w:lang w:val="sk-SK"/>
              </w:rPr>
            </w:pPr>
            <w:r w:rsidRPr="00CB491F">
              <w:rPr>
                <w:rFonts w:ascii="Times New Roman" w:hAnsi="Times New Roman" w:cs="Times New Roman"/>
                <w:color w:val="000000"/>
                <w:sz w:val="22"/>
                <w:szCs w:val="22"/>
                <w:lang w:val="sk-SK"/>
              </w:rPr>
              <w:t>Infekcie močových ciest</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2</w:t>
            </w:r>
          </w:p>
        </w:tc>
        <w:tc>
          <w:tcPr>
            <w:tcW w:w="1700" w:type="dxa"/>
          </w:tcPr>
          <w:p w14:paraId="7BF88DED" w14:textId="1BAE502E" w:rsidR="00321EA3" w:rsidRPr="00CB491F" w:rsidRDefault="00321EA3" w:rsidP="0029074E">
            <w:pPr>
              <w:pStyle w:val="Table"/>
              <w:keepNext/>
              <w:keepLines w:val="0"/>
              <w:spacing w:before="0" w:after="0"/>
              <w:rPr>
                <w:rFonts w:ascii="Times New Roman" w:hAnsi="Times New Roman" w:cs="Times New Roman"/>
                <w:color w:val="000000"/>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40793" w:rsidRPr="00CB491F" w14:paraId="203B4FDA" w14:textId="77777777" w:rsidTr="00B231C6">
        <w:trPr>
          <w:cantSplit/>
        </w:trPr>
        <w:tc>
          <w:tcPr>
            <w:tcW w:w="4644" w:type="dxa"/>
            <w:vAlign w:val="center"/>
          </w:tcPr>
          <w:p w14:paraId="35378230" w14:textId="7C01BB63"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Poruchy imunitného systému</w:t>
            </w:r>
          </w:p>
        </w:tc>
        <w:tc>
          <w:tcPr>
            <w:tcW w:w="2835" w:type="dxa"/>
            <w:vAlign w:val="center"/>
          </w:tcPr>
          <w:p w14:paraId="2D8A3C36" w14:textId="527ACA94" w:rsidR="00340793" w:rsidRPr="00CB491F" w:rsidRDefault="00340793" w:rsidP="0029074E">
            <w:pPr>
              <w:pStyle w:val="Table"/>
              <w:keepNext/>
              <w:keepLines w:val="0"/>
              <w:spacing w:before="0" w:after="0"/>
              <w:rPr>
                <w:rFonts w:ascii="Times New Roman" w:hAnsi="Times New Roman" w:cs="Times New Roman"/>
                <w:b/>
                <w:color w:val="000000"/>
                <w:sz w:val="22"/>
                <w:szCs w:val="22"/>
                <w:shd w:val="clear" w:color="auto" w:fill="FFFFFF"/>
                <w:vertAlign w:val="superscript"/>
                <w:lang w:val="sk-SK"/>
              </w:rPr>
            </w:pPr>
            <w:r w:rsidRPr="00CB491F">
              <w:rPr>
                <w:rFonts w:ascii="Times New Roman" w:hAnsi="Times New Roman" w:cs="Times New Roman"/>
                <w:color w:val="000000"/>
                <w:sz w:val="22"/>
                <w:szCs w:val="22"/>
                <w:lang w:val="sk-SK"/>
              </w:rPr>
              <w:t>Precitlivenosť</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3</w:t>
            </w:r>
          </w:p>
        </w:tc>
        <w:tc>
          <w:tcPr>
            <w:tcW w:w="1700" w:type="dxa"/>
          </w:tcPr>
          <w:p w14:paraId="2B34B61D" w14:textId="772AA58C" w:rsidR="00340793"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color w:val="000000"/>
                <w:sz w:val="22"/>
                <w:szCs w:val="22"/>
                <w:shd w:val="clear" w:color="auto" w:fill="FFFFFF"/>
                <w:lang w:val="sk-SK"/>
              </w:rPr>
              <w:t>Časté</w:t>
            </w:r>
          </w:p>
        </w:tc>
      </w:tr>
      <w:tr w:rsidR="00B84FD6" w:rsidRPr="00CB491F" w14:paraId="5BB1A97D" w14:textId="77777777" w:rsidTr="00B231C6">
        <w:trPr>
          <w:cantSplit/>
        </w:trPr>
        <w:tc>
          <w:tcPr>
            <w:tcW w:w="4644" w:type="dxa"/>
            <w:vAlign w:val="center"/>
          </w:tcPr>
          <w:p w14:paraId="1E732574" w14:textId="11540A5B" w:rsidR="00B84FD6"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Poruchy metabolizmu a výživy</w:t>
            </w:r>
          </w:p>
        </w:tc>
        <w:tc>
          <w:tcPr>
            <w:tcW w:w="2835" w:type="dxa"/>
          </w:tcPr>
          <w:p w14:paraId="4270A304" w14:textId="09A18172" w:rsidR="00B84FD6" w:rsidRPr="00CB491F" w:rsidRDefault="00340793" w:rsidP="0029074E">
            <w:pPr>
              <w:pStyle w:val="Table"/>
              <w:keepNext/>
              <w:keepLines w:val="0"/>
              <w:spacing w:before="0" w:after="0"/>
              <w:rPr>
                <w:rFonts w:ascii="Times New Roman" w:hAnsi="Times New Roman" w:cs="Times New Roman"/>
                <w:b/>
                <w:color w:val="000000"/>
                <w:sz w:val="22"/>
                <w:szCs w:val="22"/>
                <w:shd w:val="clear" w:color="auto" w:fill="FFFFFF"/>
                <w:vertAlign w:val="superscript"/>
                <w:lang w:val="sk-SK"/>
              </w:rPr>
            </w:pPr>
            <w:r w:rsidRPr="00CB491F">
              <w:rPr>
                <w:rFonts w:ascii="Times New Roman" w:hAnsi="Times New Roman" w:cs="Times New Roman"/>
                <w:sz w:val="22"/>
                <w:szCs w:val="22"/>
                <w:lang w:val="sk-SK"/>
              </w:rPr>
              <w:t>Hyperglykémia</w:t>
            </w:r>
            <w:r w:rsidR="00F30116" w:rsidRPr="00CB491F">
              <w:rPr>
                <w:rFonts w:ascii="Times New Roman" w:hAnsi="Times New Roman" w:cs="Times New Roman"/>
                <w:sz w:val="22"/>
                <w:szCs w:val="22"/>
                <w:lang w:val="sk-SK"/>
              </w:rPr>
              <w:t>*</w:t>
            </w:r>
            <w:r w:rsidR="004A0A18" w:rsidRPr="00CB491F">
              <w:rPr>
                <w:rFonts w:ascii="Times New Roman" w:hAnsi="Times New Roman" w:cs="Times New Roman"/>
                <w:sz w:val="22"/>
                <w:szCs w:val="22"/>
                <w:vertAlign w:val="superscript"/>
                <w:lang w:val="sk-SK"/>
              </w:rPr>
              <w:t>4</w:t>
            </w:r>
          </w:p>
        </w:tc>
        <w:tc>
          <w:tcPr>
            <w:tcW w:w="1700" w:type="dxa"/>
          </w:tcPr>
          <w:p w14:paraId="762A9C0E" w14:textId="0FA550AC" w:rsidR="00B84FD6"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sz w:val="22"/>
                <w:szCs w:val="22"/>
                <w:lang w:val="sk-SK"/>
              </w:rPr>
              <w:t>Menej časté</w:t>
            </w:r>
          </w:p>
        </w:tc>
      </w:tr>
      <w:tr w:rsidR="00340793" w:rsidRPr="00CB491F" w14:paraId="25FF0837" w14:textId="77777777" w:rsidTr="00B231C6">
        <w:trPr>
          <w:cantSplit/>
        </w:trPr>
        <w:tc>
          <w:tcPr>
            <w:tcW w:w="4644" w:type="dxa"/>
            <w:vAlign w:val="center"/>
          </w:tcPr>
          <w:p w14:paraId="49C00989" w14:textId="4FD82429"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Poruchy nervového systému</w:t>
            </w:r>
          </w:p>
        </w:tc>
        <w:tc>
          <w:tcPr>
            <w:tcW w:w="2835" w:type="dxa"/>
          </w:tcPr>
          <w:p w14:paraId="673AA08A" w14:textId="527DDD29" w:rsidR="00340793" w:rsidRPr="00CB491F" w:rsidRDefault="00340793" w:rsidP="0029074E">
            <w:pPr>
              <w:pStyle w:val="Table"/>
              <w:keepNext/>
              <w:keepLines w:val="0"/>
              <w:spacing w:before="0" w:after="0"/>
              <w:rPr>
                <w:rFonts w:ascii="Times New Roman" w:hAnsi="Times New Roman" w:cs="Times New Roman"/>
                <w:b/>
                <w:sz w:val="22"/>
                <w:szCs w:val="22"/>
                <w:vertAlign w:val="superscript"/>
                <w:lang w:val="sk-SK"/>
              </w:rPr>
            </w:pPr>
            <w:r w:rsidRPr="00CB491F">
              <w:rPr>
                <w:rFonts w:ascii="Times New Roman" w:hAnsi="Times New Roman" w:cs="Times New Roman"/>
                <w:sz w:val="22"/>
                <w:szCs w:val="22"/>
                <w:lang w:val="sk-SK"/>
              </w:rPr>
              <w:t>Bolesť hlavy*</w:t>
            </w:r>
            <w:r w:rsidRPr="00CB491F">
              <w:rPr>
                <w:rFonts w:ascii="Times New Roman" w:hAnsi="Times New Roman" w:cs="Times New Roman"/>
                <w:sz w:val="22"/>
                <w:szCs w:val="22"/>
                <w:vertAlign w:val="superscript"/>
                <w:lang w:val="sk-SK"/>
              </w:rPr>
              <w:t>5</w:t>
            </w:r>
          </w:p>
        </w:tc>
        <w:tc>
          <w:tcPr>
            <w:tcW w:w="1700" w:type="dxa"/>
          </w:tcPr>
          <w:p w14:paraId="4F2DAAD2" w14:textId="70932A89"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79139C" w:rsidRPr="00CB491F" w14:paraId="32FFAC4F" w14:textId="77777777" w:rsidTr="00B231C6">
        <w:trPr>
          <w:cantSplit/>
        </w:trPr>
        <w:tc>
          <w:tcPr>
            <w:tcW w:w="4644" w:type="dxa"/>
            <w:vAlign w:val="center"/>
          </w:tcPr>
          <w:p w14:paraId="6FE2BABB" w14:textId="2BE6B6B3" w:rsidR="0079139C" w:rsidRPr="00CB491F" w:rsidRDefault="0079139C" w:rsidP="0029074E">
            <w:pPr>
              <w:pStyle w:val="Table"/>
              <w:keepNext/>
              <w:keepLines w:val="0"/>
              <w:spacing w:before="0" w:after="0"/>
              <w:rPr>
                <w:rFonts w:ascii="Times New Roman" w:hAnsi="Times New Roman" w:cs="Times New Roman"/>
                <w:color w:val="000000"/>
                <w:sz w:val="22"/>
                <w:szCs w:val="22"/>
                <w:lang w:val="sk-SK" w:eastAsia="ja-JP"/>
              </w:rPr>
            </w:pPr>
            <w:r>
              <w:rPr>
                <w:rFonts w:ascii="Times New Roman" w:hAnsi="Times New Roman" w:cs="Times New Roman"/>
                <w:color w:val="000000"/>
                <w:sz w:val="22"/>
                <w:szCs w:val="22"/>
                <w:lang w:val="sk-SK" w:eastAsia="ja-JP"/>
              </w:rPr>
              <w:t>Poruchy oka</w:t>
            </w:r>
          </w:p>
        </w:tc>
        <w:tc>
          <w:tcPr>
            <w:tcW w:w="2835" w:type="dxa"/>
          </w:tcPr>
          <w:p w14:paraId="6822961C" w14:textId="3108DDC2" w:rsidR="0079139C" w:rsidRPr="00CB491F" w:rsidRDefault="0079139C" w:rsidP="0029074E">
            <w:pPr>
              <w:pStyle w:val="Table"/>
              <w:keepNext/>
              <w:keepLines w:val="0"/>
              <w:spacing w:before="0" w:after="0"/>
              <w:rPr>
                <w:rFonts w:ascii="Times New Roman" w:hAnsi="Times New Roman" w:cs="Times New Roman"/>
                <w:sz w:val="22"/>
                <w:szCs w:val="22"/>
                <w:lang w:val="sk-SK"/>
              </w:rPr>
            </w:pPr>
            <w:r>
              <w:rPr>
                <w:rFonts w:ascii="Times New Roman" w:hAnsi="Times New Roman" w:cs="Times New Roman"/>
                <w:sz w:val="22"/>
                <w:szCs w:val="22"/>
                <w:lang w:val="sk-SK"/>
              </w:rPr>
              <w:t>Katarakta</w:t>
            </w:r>
          </w:p>
        </w:tc>
        <w:tc>
          <w:tcPr>
            <w:tcW w:w="1700" w:type="dxa"/>
          </w:tcPr>
          <w:p w14:paraId="11E5ABE2" w14:textId="7DA057D8" w:rsidR="0079139C" w:rsidRPr="00CB491F" w:rsidRDefault="0079139C"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sz w:val="22"/>
                <w:szCs w:val="22"/>
                <w:lang w:val="sk-SK"/>
              </w:rPr>
              <w:t>Menej časté</w:t>
            </w:r>
          </w:p>
        </w:tc>
      </w:tr>
      <w:tr w:rsidR="00340793" w:rsidRPr="00CB491F" w14:paraId="556740F8" w14:textId="77777777" w:rsidTr="00B231C6">
        <w:trPr>
          <w:cantSplit/>
        </w:trPr>
        <w:tc>
          <w:tcPr>
            <w:tcW w:w="4644" w:type="dxa"/>
            <w:vAlign w:val="center"/>
          </w:tcPr>
          <w:p w14:paraId="43EAFC39" w14:textId="72138700"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Poruchy srdca a srdcovej činnosti</w:t>
            </w:r>
          </w:p>
        </w:tc>
        <w:tc>
          <w:tcPr>
            <w:tcW w:w="2835" w:type="dxa"/>
          </w:tcPr>
          <w:p w14:paraId="28DAF32C" w14:textId="574BA2A1" w:rsidR="00340793" w:rsidRPr="00CB491F" w:rsidRDefault="00340793" w:rsidP="0029074E">
            <w:pPr>
              <w:pStyle w:val="Table"/>
              <w:keepNext/>
              <w:keepLines w:val="0"/>
              <w:spacing w:before="0" w:after="0"/>
              <w:rPr>
                <w:rFonts w:ascii="Times New Roman" w:hAnsi="Times New Roman" w:cs="Times New Roman"/>
                <w:b/>
                <w:sz w:val="22"/>
                <w:szCs w:val="22"/>
                <w:vertAlign w:val="superscript"/>
                <w:lang w:val="sk-SK"/>
              </w:rPr>
            </w:pPr>
            <w:r w:rsidRPr="00CB491F">
              <w:rPr>
                <w:rFonts w:ascii="Times New Roman" w:hAnsi="Times New Roman" w:cs="Times New Roman"/>
                <w:sz w:val="22"/>
                <w:szCs w:val="22"/>
                <w:lang w:val="sk-SK"/>
              </w:rPr>
              <w:t>Tachykardia*</w:t>
            </w:r>
            <w:r w:rsidRPr="00CB491F">
              <w:rPr>
                <w:rFonts w:ascii="Times New Roman" w:hAnsi="Times New Roman" w:cs="Times New Roman"/>
                <w:sz w:val="22"/>
                <w:szCs w:val="22"/>
                <w:vertAlign w:val="superscript"/>
                <w:lang w:val="sk-SK"/>
              </w:rPr>
              <w:t>6</w:t>
            </w:r>
          </w:p>
        </w:tc>
        <w:tc>
          <w:tcPr>
            <w:tcW w:w="1700" w:type="dxa"/>
          </w:tcPr>
          <w:p w14:paraId="72AF9801" w14:textId="4DE17F42"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21EA3" w:rsidRPr="00CB491F" w14:paraId="7717B218" w14:textId="77777777" w:rsidTr="00B231C6">
        <w:trPr>
          <w:cantSplit/>
        </w:trPr>
        <w:tc>
          <w:tcPr>
            <w:tcW w:w="4644" w:type="dxa"/>
            <w:vMerge w:val="restart"/>
            <w:vAlign w:val="center"/>
          </w:tcPr>
          <w:p w14:paraId="66F28CD1" w14:textId="04511633" w:rsidR="00321EA3" w:rsidRPr="00CB491F" w:rsidRDefault="00321EA3" w:rsidP="0029074E">
            <w:pPr>
              <w:pStyle w:val="Table"/>
              <w:keepNext/>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Poruchy dýchacej sústavy, hrudníka a mediastína</w:t>
            </w:r>
          </w:p>
        </w:tc>
        <w:tc>
          <w:tcPr>
            <w:tcW w:w="2835" w:type="dxa"/>
            <w:vAlign w:val="center"/>
          </w:tcPr>
          <w:p w14:paraId="02112870" w14:textId="009EF885"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321EA3">
              <w:rPr>
                <w:rFonts w:ascii="Times New Roman" w:hAnsi="Times New Roman" w:cs="Times New Roman"/>
                <w:sz w:val="22"/>
                <w:szCs w:val="22"/>
                <w:lang w:val="sk-SK"/>
              </w:rPr>
              <w:t>Astma (exacerbácia)</w:t>
            </w:r>
          </w:p>
        </w:tc>
        <w:tc>
          <w:tcPr>
            <w:tcW w:w="1700" w:type="dxa"/>
          </w:tcPr>
          <w:p w14:paraId="6749037D" w14:textId="717C616B" w:rsidR="00321EA3" w:rsidRPr="00CB491F" w:rsidRDefault="00321EA3" w:rsidP="0029074E">
            <w:pPr>
              <w:pStyle w:val="Table"/>
              <w:keepNext/>
              <w:keepLines w:val="0"/>
              <w:spacing w:before="0" w:after="0"/>
              <w:rPr>
                <w:rFonts w:ascii="Times New Roman" w:hAnsi="Times New Roman" w:cs="Times New Roman"/>
                <w:color w:val="000000"/>
                <w:sz w:val="22"/>
                <w:szCs w:val="22"/>
                <w:shd w:val="clear" w:color="auto" w:fill="FFFFFF"/>
                <w:lang w:val="sk-SK"/>
              </w:rPr>
            </w:pPr>
            <w:r>
              <w:rPr>
                <w:rFonts w:ascii="Times New Roman" w:hAnsi="Times New Roman" w:cs="Times New Roman"/>
                <w:sz w:val="22"/>
                <w:szCs w:val="22"/>
                <w:lang w:val="sk-SK"/>
              </w:rPr>
              <w:t>Veľmi časté</w:t>
            </w:r>
          </w:p>
        </w:tc>
      </w:tr>
      <w:tr w:rsidR="00321EA3" w:rsidRPr="00CB491F" w14:paraId="693E4B23" w14:textId="77777777" w:rsidTr="00B231C6">
        <w:trPr>
          <w:cantSplit/>
        </w:trPr>
        <w:tc>
          <w:tcPr>
            <w:tcW w:w="4644" w:type="dxa"/>
            <w:vMerge/>
            <w:vAlign w:val="center"/>
          </w:tcPr>
          <w:p w14:paraId="7534456E" w14:textId="57A2317B" w:rsidR="00321EA3" w:rsidRPr="00CB491F" w:rsidRDefault="00321EA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715876E8" w14:textId="2FBE0CEF" w:rsidR="00321EA3" w:rsidRPr="00CB491F" w:rsidRDefault="00321EA3" w:rsidP="0029074E">
            <w:pPr>
              <w:pStyle w:val="Table"/>
              <w:keepNext/>
              <w:keepLines w:val="0"/>
              <w:spacing w:before="0" w:after="0"/>
              <w:rPr>
                <w:rFonts w:ascii="Times New Roman" w:hAnsi="Times New Roman" w:cs="Times New Roman"/>
                <w:b/>
                <w:sz w:val="22"/>
                <w:szCs w:val="22"/>
                <w:lang w:val="sk-SK"/>
              </w:rPr>
            </w:pPr>
            <w:r w:rsidRPr="00CB491F">
              <w:rPr>
                <w:rFonts w:ascii="Times New Roman" w:hAnsi="Times New Roman" w:cs="Times New Roman"/>
                <w:sz w:val="22"/>
                <w:szCs w:val="22"/>
                <w:lang w:val="sk-SK"/>
              </w:rPr>
              <w:t>Orofaryngálna bolesť*</w:t>
            </w:r>
            <w:r w:rsidRPr="00CB491F">
              <w:rPr>
                <w:rFonts w:ascii="Times New Roman" w:hAnsi="Times New Roman" w:cs="Times New Roman"/>
                <w:sz w:val="22"/>
                <w:szCs w:val="22"/>
                <w:vertAlign w:val="superscript"/>
                <w:lang w:val="sk-SK"/>
              </w:rPr>
              <w:t>7</w:t>
            </w:r>
          </w:p>
        </w:tc>
        <w:tc>
          <w:tcPr>
            <w:tcW w:w="1700" w:type="dxa"/>
          </w:tcPr>
          <w:p w14:paraId="69D69C7D" w14:textId="3529D9A4"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21EA3" w:rsidRPr="00CB491F" w14:paraId="4B5760A8" w14:textId="77777777" w:rsidTr="00B231C6">
        <w:trPr>
          <w:cantSplit/>
        </w:trPr>
        <w:tc>
          <w:tcPr>
            <w:tcW w:w="4644" w:type="dxa"/>
            <w:vMerge/>
            <w:vAlign w:val="center"/>
          </w:tcPr>
          <w:p w14:paraId="15D574DB" w14:textId="77777777" w:rsidR="00321EA3" w:rsidRPr="00CB491F" w:rsidRDefault="00321EA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38F0A1B1" w14:textId="08985F1C"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Kašeľ</w:t>
            </w:r>
          </w:p>
        </w:tc>
        <w:tc>
          <w:tcPr>
            <w:tcW w:w="1700" w:type="dxa"/>
          </w:tcPr>
          <w:p w14:paraId="0277DC9F" w14:textId="0E53074C"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21EA3" w:rsidRPr="00CB491F" w14:paraId="62D7476B" w14:textId="77777777" w:rsidTr="00B231C6">
        <w:trPr>
          <w:cantSplit/>
        </w:trPr>
        <w:tc>
          <w:tcPr>
            <w:tcW w:w="4644" w:type="dxa"/>
            <w:vMerge/>
            <w:vAlign w:val="center"/>
          </w:tcPr>
          <w:p w14:paraId="7223DCE8" w14:textId="77777777" w:rsidR="00321EA3" w:rsidRPr="00CB491F" w:rsidRDefault="00321EA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64DE92E3" w14:textId="3E3EAC5F"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Dysfónia</w:t>
            </w:r>
          </w:p>
        </w:tc>
        <w:tc>
          <w:tcPr>
            <w:tcW w:w="1700" w:type="dxa"/>
          </w:tcPr>
          <w:p w14:paraId="49B5E9CD" w14:textId="4DD4B24A" w:rsidR="00321EA3" w:rsidRPr="00CB491F" w:rsidRDefault="00321EA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40793" w:rsidRPr="00CB491F" w14:paraId="0C5E8759" w14:textId="77777777" w:rsidTr="00B231C6">
        <w:trPr>
          <w:cantSplit/>
        </w:trPr>
        <w:tc>
          <w:tcPr>
            <w:tcW w:w="4644" w:type="dxa"/>
            <w:vMerge w:val="restart"/>
            <w:vAlign w:val="center"/>
          </w:tcPr>
          <w:p w14:paraId="77DBCDED" w14:textId="21D3F82F"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Poruchy gastrointestinálneho traktu</w:t>
            </w:r>
          </w:p>
        </w:tc>
        <w:tc>
          <w:tcPr>
            <w:tcW w:w="2835" w:type="dxa"/>
            <w:vAlign w:val="center"/>
          </w:tcPr>
          <w:p w14:paraId="4677F92E" w14:textId="79ABA9EC" w:rsidR="00340793" w:rsidRPr="00CB491F" w:rsidRDefault="00340793" w:rsidP="0029074E">
            <w:pPr>
              <w:pStyle w:val="Table"/>
              <w:keepNext/>
              <w:keepLines w:val="0"/>
              <w:spacing w:before="0" w:after="0"/>
              <w:rPr>
                <w:rFonts w:ascii="Times New Roman" w:hAnsi="Times New Roman" w:cs="Times New Roman"/>
                <w:b/>
                <w:color w:val="000000"/>
                <w:sz w:val="22"/>
                <w:szCs w:val="22"/>
                <w:shd w:val="clear" w:color="auto" w:fill="FFFFFF"/>
                <w:vertAlign w:val="superscript"/>
                <w:lang w:val="sk-SK"/>
              </w:rPr>
            </w:pPr>
            <w:r w:rsidRPr="00CB491F">
              <w:rPr>
                <w:rFonts w:ascii="Times New Roman" w:hAnsi="Times New Roman" w:cs="Times New Roman"/>
                <w:color w:val="000000"/>
                <w:sz w:val="22"/>
                <w:szCs w:val="22"/>
                <w:lang w:val="sk-SK" w:eastAsia="ja-JP"/>
              </w:rPr>
              <w:t>Gastroenteritída</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8</w:t>
            </w:r>
          </w:p>
        </w:tc>
        <w:tc>
          <w:tcPr>
            <w:tcW w:w="1700" w:type="dxa"/>
          </w:tcPr>
          <w:p w14:paraId="039F2BC3" w14:textId="719120A0" w:rsidR="00340793"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color w:val="000000"/>
                <w:sz w:val="22"/>
                <w:szCs w:val="22"/>
                <w:shd w:val="clear" w:color="auto" w:fill="FFFFFF"/>
                <w:lang w:val="sk-SK"/>
              </w:rPr>
              <w:t>Časté</w:t>
            </w:r>
          </w:p>
        </w:tc>
      </w:tr>
      <w:tr w:rsidR="00340793" w:rsidRPr="00CB491F" w14:paraId="0EE50C46" w14:textId="77777777" w:rsidTr="00B231C6">
        <w:trPr>
          <w:cantSplit/>
        </w:trPr>
        <w:tc>
          <w:tcPr>
            <w:tcW w:w="4644" w:type="dxa"/>
            <w:vMerge/>
            <w:vAlign w:val="center"/>
          </w:tcPr>
          <w:p w14:paraId="217B1AF4" w14:textId="77777777" w:rsidR="00340793"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p>
        </w:tc>
        <w:tc>
          <w:tcPr>
            <w:tcW w:w="2835" w:type="dxa"/>
            <w:vAlign w:val="center"/>
          </w:tcPr>
          <w:p w14:paraId="0AC5D045" w14:textId="7EBBFF6E" w:rsidR="00340793" w:rsidRPr="00CB491F" w:rsidRDefault="00340793" w:rsidP="0029074E">
            <w:pPr>
              <w:pStyle w:val="Table"/>
              <w:keepNext/>
              <w:keepLines w:val="0"/>
              <w:spacing w:before="0" w:after="0"/>
              <w:rPr>
                <w:rFonts w:ascii="Times New Roman" w:hAnsi="Times New Roman" w:cs="Times New Roman"/>
                <w:color w:val="000000"/>
                <w:sz w:val="22"/>
                <w:szCs w:val="22"/>
                <w:vertAlign w:val="superscript"/>
                <w:lang w:val="sk-SK"/>
              </w:rPr>
            </w:pPr>
            <w:r w:rsidRPr="00CB491F">
              <w:rPr>
                <w:rFonts w:ascii="Times New Roman" w:hAnsi="Times New Roman" w:cs="Times New Roman"/>
                <w:color w:val="000000"/>
                <w:sz w:val="22"/>
                <w:szCs w:val="22"/>
                <w:lang w:val="sk-SK" w:eastAsia="ja-JP"/>
              </w:rPr>
              <w:t>Sucho</w:t>
            </w:r>
            <w:r w:rsidR="00F670EE">
              <w:rPr>
                <w:rFonts w:ascii="Times New Roman" w:hAnsi="Times New Roman" w:cs="Times New Roman"/>
                <w:color w:val="000000"/>
                <w:sz w:val="22"/>
                <w:szCs w:val="22"/>
                <w:lang w:val="sk-SK" w:eastAsia="ja-JP"/>
              </w:rPr>
              <w:t xml:space="preserve"> v </w:t>
            </w:r>
            <w:r w:rsidRPr="00CB491F">
              <w:rPr>
                <w:rFonts w:ascii="Times New Roman" w:hAnsi="Times New Roman" w:cs="Times New Roman"/>
                <w:color w:val="000000"/>
                <w:sz w:val="22"/>
                <w:szCs w:val="22"/>
                <w:lang w:val="sk-SK" w:eastAsia="ja-JP"/>
              </w:rPr>
              <w:t>ústach</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9</w:t>
            </w:r>
          </w:p>
        </w:tc>
        <w:tc>
          <w:tcPr>
            <w:tcW w:w="1700" w:type="dxa"/>
          </w:tcPr>
          <w:p w14:paraId="61D3A16F" w14:textId="05E7BC3E" w:rsidR="00340793" w:rsidRPr="00CB491F" w:rsidRDefault="00321EA3" w:rsidP="0029074E">
            <w:pPr>
              <w:pStyle w:val="Table"/>
              <w:keepNext/>
              <w:keepLines w:val="0"/>
              <w:spacing w:before="0" w:after="0"/>
              <w:rPr>
                <w:rFonts w:ascii="Times New Roman" w:hAnsi="Times New Roman" w:cs="Times New Roman"/>
                <w:color w:val="000000"/>
                <w:sz w:val="22"/>
                <w:szCs w:val="22"/>
                <w:shd w:val="clear" w:color="auto" w:fill="FFFFFF"/>
                <w:lang w:val="sk-SK"/>
              </w:rPr>
            </w:pPr>
            <w:r>
              <w:rPr>
                <w:rFonts w:ascii="Times New Roman" w:hAnsi="Times New Roman" w:cs="Times New Roman"/>
                <w:color w:val="000000"/>
                <w:sz w:val="22"/>
                <w:szCs w:val="22"/>
                <w:shd w:val="clear" w:color="auto" w:fill="FFFFFF"/>
                <w:lang w:val="sk-SK"/>
              </w:rPr>
              <w:t>Menej č</w:t>
            </w:r>
            <w:r w:rsidR="00340793" w:rsidRPr="00CB491F">
              <w:rPr>
                <w:rFonts w:ascii="Times New Roman" w:hAnsi="Times New Roman" w:cs="Times New Roman"/>
                <w:color w:val="000000"/>
                <w:sz w:val="22"/>
                <w:szCs w:val="22"/>
                <w:shd w:val="clear" w:color="auto" w:fill="FFFFFF"/>
                <w:lang w:val="sk-SK"/>
              </w:rPr>
              <w:t>asté</w:t>
            </w:r>
          </w:p>
        </w:tc>
      </w:tr>
      <w:tr w:rsidR="00340793" w:rsidRPr="00CB491F" w14:paraId="2DFA2715" w14:textId="77777777" w:rsidTr="00B231C6">
        <w:trPr>
          <w:cantSplit/>
        </w:trPr>
        <w:tc>
          <w:tcPr>
            <w:tcW w:w="4644" w:type="dxa"/>
            <w:vMerge w:val="restart"/>
            <w:vAlign w:val="center"/>
          </w:tcPr>
          <w:p w14:paraId="041490F5" w14:textId="6668911E"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Poruchy kože a podkožného tkaniva</w:t>
            </w:r>
          </w:p>
        </w:tc>
        <w:tc>
          <w:tcPr>
            <w:tcW w:w="2835" w:type="dxa"/>
            <w:vAlign w:val="center"/>
          </w:tcPr>
          <w:p w14:paraId="2409AAF9" w14:textId="4746C8ED" w:rsidR="00340793" w:rsidRPr="00CB491F" w:rsidRDefault="00340793" w:rsidP="0029074E">
            <w:pPr>
              <w:pStyle w:val="Table"/>
              <w:keepNext/>
              <w:keepLines w:val="0"/>
              <w:spacing w:before="0" w:after="0"/>
              <w:rPr>
                <w:rFonts w:ascii="Times New Roman" w:hAnsi="Times New Roman" w:cs="Times New Roman"/>
                <w:b/>
                <w:sz w:val="22"/>
                <w:szCs w:val="22"/>
                <w:vertAlign w:val="superscript"/>
                <w:lang w:val="sk-SK"/>
              </w:rPr>
            </w:pPr>
            <w:r w:rsidRPr="00CB491F">
              <w:rPr>
                <w:rFonts w:ascii="Times New Roman" w:hAnsi="Times New Roman" w:cs="Times New Roman"/>
                <w:color w:val="000000"/>
                <w:sz w:val="22"/>
                <w:szCs w:val="22"/>
                <w:lang w:val="sk-SK"/>
              </w:rPr>
              <w:t>Exantém</w:t>
            </w:r>
            <w:r w:rsidRPr="00CB491F">
              <w:rPr>
                <w:rFonts w:ascii="Times New Roman" w:hAnsi="Times New Roman" w:cs="Times New Roman"/>
                <w:sz w:val="22"/>
                <w:szCs w:val="22"/>
                <w:lang w:val="sk-SK"/>
              </w:rPr>
              <w:t>*</w:t>
            </w:r>
            <w:r w:rsidRPr="00CB491F">
              <w:rPr>
                <w:rFonts w:ascii="Times New Roman" w:hAnsi="Times New Roman" w:cs="Times New Roman"/>
                <w:sz w:val="22"/>
                <w:szCs w:val="22"/>
                <w:vertAlign w:val="superscript"/>
                <w:lang w:val="sk-SK"/>
              </w:rPr>
              <w:t>10</w:t>
            </w:r>
          </w:p>
        </w:tc>
        <w:tc>
          <w:tcPr>
            <w:tcW w:w="1700" w:type="dxa"/>
          </w:tcPr>
          <w:p w14:paraId="21F0CD21" w14:textId="262D402F" w:rsidR="00340793" w:rsidRPr="00CB491F" w:rsidRDefault="00321EA3" w:rsidP="0029074E">
            <w:pPr>
              <w:pStyle w:val="Table"/>
              <w:keepNext/>
              <w:keepLines w:val="0"/>
              <w:spacing w:before="0" w:after="0"/>
              <w:rPr>
                <w:rFonts w:ascii="Times New Roman" w:hAnsi="Times New Roman" w:cs="Times New Roman"/>
                <w:sz w:val="22"/>
                <w:szCs w:val="22"/>
                <w:lang w:val="sk-SK"/>
              </w:rPr>
            </w:pPr>
            <w:r>
              <w:rPr>
                <w:rFonts w:ascii="Times New Roman" w:hAnsi="Times New Roman" w:cs="Times New Roman"/>
                <w:color w:val="000000"/>
                <w:sz w:val="22"/>
                <w:szCs w:val="22"/>
                <w:shd w:val="clear" w:color="auto" w:fill="FFFFFF"/>
                <w:lang w:val="sk-SK"/>
              </w:rPr>
              <w:t>Menej č</w:t>
            </w:r>
            <w:r w:rsidR="00340793" w:rsidRPr="00CB491F">
              <w:rPr>
                <w:rFonts w:ascii="Times New Roman" w:hAnsi="Times New Roman" w:cs="Times New Roman"/>
                <w:color w:val="000000"/>
                <w:sz w:val="22"/>
                <w:szCs w:val="22"/>
                <w:shd w:val="clear" w:color="auto" w:fill="FFFFFF"/>
                <w:lang w:val="sk-SK"/>
              </w:rPr>
              <w:t>asté</w:t>
            </w:r>
          </w:p>
        </w:tc>
      </w:tr>
      <w:tr w:rsidR="00B84FD6" w:rsidRPr="00CB491F" w14:paraId="7869CE48" w14:textId="77777777" w:rsidTr="00B231C6">
        <w:trPr>
          <w:cantSplit/>
        </w:trPr>
        <w:tc>
          <w:tcPr>
            <w:tcW w:w="4644" w:type="dxa"/>
            <w:vMerge/>
            <w:vAlign w:val="center"/>
          </w:tcPr>
          <w:p w14:paraId="70BA1E07" w14:textId="77777777" w:rsidR="00B84FD6" w:rsidRPr="00CB491F" w:rsidRDefault="00B84FD6"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2F1EE4BC" w14:textId="5956ADE6" w:rsidR="00B84FD6" w:rsidRPr="00CB491F" w:rsidRDefault="00914C40" w:rsidP="0029074E">
            <w:pPr>
              <w:pStyle w:val="Table"/>
              <w:keepNext/>
              <w:keepLines w:val="0"/>
              <w:spacing w:before="0" w:after="0"/>
              <w:rPr>
                <w:rFonts w:ascii="Times New Roman" w:hAnsi="Times New Roman" w:cs="Times New Roman"/>
                <w:color w:val="000000"/>
                <w:sz w:val="22"/>
                <w:szCs w:val="22"/>
                <w:vertAlign w:val="superscript"/>
                <w:lang w:val="sk-SK"/>
              </w:rPr>
            </w:pPr>
            <w:r w:rsidRPr="00CB491F">
              <w:rPr>
                <w:rFonts w:ascii="Times New Roman" w:hAnsi="Times New Roman" w:cs="Times New Roman"/>
                <w:color w:val="000000"/>
                <w:sz w:val="22"/>
                <w:szCs w:val="22"/>
                <w:lang w:val="sk-SK"/>
              </w:rPr>
              <w:t>Pruritus</w:t>
            </w:r>
            <w:r w:rsidR="00F30116" w:rsidRPr="00CB491F">
              <w:rPr>
                <w:rFonts w:ascii="Times New Roman" w:hAnsi="Times New Roman" w:cs="Times New Roman"/>
                <w:sz w:val="22"/>
                <w:szCs w:val="22"/>
                <w:lang w:val="sk-SK"/>
              </w:rPr>
              <w:t>*</w:t>
            </w:r>
            <w:r w:rsidR="004A0A18" w:rsidRPr="00CB491F">
              <w:rPr>
                <w:rFonts w:ascii="Times New Roman" w:hAnsi="Times New Roman" w:cs="Times New Roman"/>
                <w:sz w:val="22"/>
                <w:szCs w:val="22"/>
                <w:vertAlign w:val="superscript"/>
                <w:lang w:val="sk-SK"/>
              </w:rPr>
              <w:t>11</w:t>
            </w:r>
          </w:p>
        </w:tc>
        <w:tc>
          <w:tcPr>
            <w:tcW w:w="1700" w:type="dxa"/>
          </w:tcPr>
          <w:p w14:paraId="4F39D33E" w14:textId="36B4E93C" w:rsidR="00B84FD6" w:rsidRPr="00CB491F" w:rsidRDefault="00340793" w:rsidP="0029074E">
            <w:pPr>
              <w:pStyle w:val="Table"/>
              <w:keepNext/>
              <w:keepLines w:val="0"/>
              <w:spacing w:before="0" w:after="0"/>
              <w:rPr>
                <w:rFonts w:ascii="Times New Roman" w:hAnsi="Times New Roman" w:cs="Times New Roman"/>
                <w:color w:val="000000"/>
                <w:sz w:val="22"/>
                <w:szCs w:val="22"/>
                <w:lang w:val="sk-SK"/>
              </w:rPr>
            </w:pPr>
            <w:r w:rsidRPr="00CB491F">
              <w:rPr>
                <w:rFonts w:ascii="Times New Roman" w:hAnsi="Times New Roman" w:cs="Times New Roman"/>
                <w:sz w:val="22"/>
                <w:szCs w:val="22"/>
                <w:lang w:val="sk-SK"/>
              </w:rPr>
              <w:t>Menej časté</w:t>
            </w:r>
          </w:p>
        </w:tc>
      </w:tr>
      <w:tr w:rsidR="00340793" w:rsidRPr="00CB491F" w14:paraId="426CF9E8" w14:textId="77777777" w:rsidTr="00B231C6">
        <w:trPr>
          <w:cantSplit/>
        </w:trPr>
        <w:tc>
          <w:tcPr>
            <w:tcW w:w="4644" w:type="dxa"/>
            <w:vMerge w:val="restart"/>
            <w:vAlign w:val="center"/>
          </w:tcPr>
          <w:p w14:paraId="0E1B9B6B" w14:textId="3D55BF8E"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Poruchy kostrovej a svalovej sústavy a spojivového tkaniva</w:t>
            </w:r>
          </w:p>
        </w:tc>
        <w:tc>
          <w:tcPr>
            <w:tcW w:w="2835" w:type="dxa"/>
            <w:vAlign w:val="center"/>
          </w:tcPr>
          <w:p w14:paraId="542603B4" w14:textId="5398EC4D" w:rsidR="00340793" w:rsidRPr="00CB491F" w:rsidRDefault="00340793" w:rsidP="0029074E">
            <w:pPr>
              <w:pStyle w:val="Table"/>
              <w:keepNext/>
              <w:keepLines w:val="0"/>
              <w:spacing w:before="0" w:after="0"/>
              <w:rPr>
                <w:rFonts w:ascii="Times New Roman" w:hAnsi="Times New Roman" w:cs="Times New Roman"/>
                <w:b/>
                <w:sz w:val="22"/>
                <w:szCs w:val="22"/>
                <w:vertAlign w:val="superscript"/>
                <w:lang w:val="sk-SK"/>
              </w:rPr>
            </w:pPr>
            <w:r w:rsidRPr="00CB491F">
              <w:rPr>
                <w:rFonts w:ascii="Times New Roman" w:hAnsi="Times New Roman" w:cs="Times New Roman"/>
                <w:sz w:val="22"/>
                <w:szCs w:val="22"/>
                <w:lang w:val="sk-SK"/>
              </w:rPr>
              <w:t>Bolesť svalov a kostí*</w:t>
            </w:r>
            <w:r w:rsidRPr="00CB491F">
              <w:rPr>
                <w:rFonts w:ascii="Times New Roman" w:hAnsi="Times New Roman" w:cs="Times New Roman"/>
                <w:sz w:val="22"/>
                <w:szCs w:val="22"/>
                <w:vertAlign w:val="superscript"/>
                <w:lang w:val="sk-SK"/>
              </w:rPr>
              <w:t>12</w:t>
            </w:r>
          </w:p>
        </w:tc>
        <w:tc>
          <w:tcPr>
            <w:tcW w:w="1700" w:type="dxa"/>
          </w:tcPr>
          <w:p w14:paraId="5168F432" w14:textId="4433C6B2" w:rsidR="00340793"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340793" w:rsidRPr="00CB491F" w14:paraId="13BAE42F" w14:textId="77777777" w:rsidTr="00B231C6">
        <w:trPr>
          <w:cantSplit/>
        </w:trPr>
        <w:tc>
          <w:tcPr>
            <w:tcW w:w="4644" w:type="dxa"/>
            <w:vMerge/>
            <w:vAlign w:val="center"/>
          </w:tcPr>
          <w:p w14:paraId="69BC07A7" w14:textId="77777777" w:rsidR="00340793" w:rsidRPr="00CB491F" w:rsidRDefault="00340793" w:rsidP="0029074E">
            <w:pPr>
              <w:pStyle w:val="Table"/>
              <w:keepNext/>
              <w:keepLines w:val="0"/>
              <w:spacing w:before="0" w:after="0"/>
              <w:rPr>
                <w:rFonts w:ascii="Times New Roman" w:hAnsi="Times New Roman" w:cs="Times New Roman"/>
                <w:sz w:val="22"/>
                <w:szCs w:val="22"/>
                <w:lang w:val="sk-SK"/>
              </w:rPr>
            </w:pPr>
          </w:p>
        </w:tc>
        <w:tc>
          <w:tcPr>
            <w:tcW w:w="2835" w:type="dxa"/>
            <w:vAlign w:val="center"/>
          </w:tcPr>
          <w:p w14:paraId="6D7E91B8" w14:textId="67169DE3" w:rsidR="00340793" w:rsidRPr="00CB491F" w:rsidRDefault="00340793" w:rsidP="0029074E">
            <w:pPr>
              <w:pStyle w:val="Table"/>
              <w:keepNext/>
              <w:keepLines w:val="0"/>
              <w:spacing w:before="0" w:after="0"/>
              <w:rPr>
                <w:rFonts w:ascii="Times New Roman" w:hAnsi="Times New Roman" w:cs="Times New Roman"/>
                <w:color w:val="000000"/>
                <w:sz w:val="22"/>
                <w:szCs w:val="22"/>
                <w:lang w:val="sk-SK"/>
              </w:rPr>
            </w:pPr>
            <w:r w:rsidRPr="00CB491F">
              <w:rPr>
                <w:rFonts w:ascii="Times New Roman" w:hAnsi="Times New Roman" w:cs="Times New Roman"/>
                <w:sz w:val="22"/>
                <w:szCs w:val="22"/>
                <w:lang w:val="sk-SK"/>
              </w:rPr>
              <w:t>Svalové kŕče</w:t>
            </w:r>
          </w:p>
        </w:tc>
        <w:tc>
          <w:tcPr>
            <w:tcW w:w="1700" w:type="dxa"/>
          </w:tcPr>
          <w:p w14:paraId="2BA929F2" w14:textId="53CA4657" w:rsidR="00340793" w:rsidRPr="00CB491F" w:rsidRDefault="00340793" w:rsidP="0029074E">
            <w:pPr>
              <w:pStyle w:val="Table"/>
              <w:keepNext/>
              <w:keepLines w:val="0"/>
              <w:spacing w:before="0" w:after="0"/>
              <w:rPr>
                <w:rFonts w:ascii="Times New Roman" w:hAnsi="Times New Roman" w:cs="Times New Roman"/>
                <w:color w:val="000000"/>
                <w:sz w:val="22"/>
                <w:szCs w:val="22"/>
                <w:lang w:val="sk-SK"/>
              </w:rPr>
            </w:pPr>
            <w:r w:rsidRPr="00CB491F">
              <w:rPr>
                <w:rFonts w:ascii="Times New Roman" w:hAnsi="Times New Roman" w:cs="Times New Roman"/>
                <w:color w:val="000000"/>
                <w:sz w:val="22"/>
                <w:szCs w:val="22"/>
                <w:shd w:val="clear" w:color="auto" w:fill="FFFFFF"/>
                <w:lang w:val="sk-SK"/>
              </w:rPr>
              <w:t>Časté</w:t>
            </w:r>
          </w:p>
        </w:tc>
      </w:tr>
      <w:tr w:rsidR="00B84FD6" w:rsidRPr="00CB491F" w14:paraId="3A65F6B7" w14:textId="77777777" w:rsidTr="00B231C6">
        <w:trPr>
          <w:cantSplit/>
        </w:trPr>
        <w:tc>
          <w:tcPr>
            <w:tcW w:w="4644" w:type="dxa"/>
            <w:vAlign w:val="center"/>
          </w:tcPr>
          <w:p w14:paraId="03D0AC8E" w14:textId="582E4426" w:rsidR="00B84FD6"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color w:val="000000"/>
                <w:sz w:val="22"/>
                <w:szCs w:val="22"/>
                <w:lang w:val="sk-SK" w:eastAsia="ja-JP"/>
              </w:rPr>
              <w:t>Poruchy obličiek a močových ciest</w:t>
            </w:r>
          </w:p>
        </w:tc>
        <w:tc>
          <w:tcPr>
            <w:tcW w:w="2835" w:type="dxa"/>
          </w:tcPr>
          <w:p w14:paraId="77787004" w14:textId="18E2EB3C" w:rsidR="00B84FD6" w:rsidRPr="00CB491F" w:rsidRDefault="00914C40" w:rsidP="0029074E">
            <w:pPr>
              <w:pStyle w:val="Table"/>
              <w:keepNext/>
              <w:keepLines w:val="0"/>
              <w:spacing w:before="0" w:after="0"/>
              <w:rPr>
                <w:rFonts w:ascii="Times New Roman" w:hAnsi="Times New Roman" w:cs="Times New Roman"/>
                <w:b/>
                <w:sz w:val="22"/>
                <w:szCs w:val="22"/>
                <w:lang w:val="sk-SK"/>
              </w:rPr>
            </w:pPr>
            <w:r w:rsidRPr="00CB491F">
              <w:rPr>
                <w:rFonts w:ascii="Times New Roman" w:hAnsi="Times New Roman" w:cs="Times New Roman"/>
                <w:color w:val="000000"/>
                <w:sz w:val="22"/>
                <w:szCs w:val="22"/>
                <w:lang w:val="sk-SK"/>
              </w:rPr>
              <w:t>Dy</w:t>
            </w:r>
            <w:r w:rsidR="00340793" w:rsidRPr="00CB491F">
              <w:rPr>
                <w:rFonts w:ascii="Times New Roman" w:hAnsi="Times New Roman" w:cs="Times New Roman"/>
                <w:color w:val="000000"/>
                <w:sz w:val="22"/>
                <w:szCs w:val="22"/>
                <w:lang w:val="sk-SK"/>
              </w:rPr>
              <w:t>zúria</w:t>
            </w:r>
          </w:p>
        </w:tc>
        <w:tc>
          <w:tcPr>
            <w:tcW w:w="1700" w:type="dxa"/>
          </w:tcPr>
          <w:p w14:paraId="626E3EA4" w14:textId="07C9D086" w:rsidR="00B84FD6"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sz w:val="22"/>
                <w:szCs w:val="22"/>
                <w:lang w:val="sk-SK"/>
              </w:rPr>
              <w:t>Menej časté</w:t>
            </w:r>
          </w:p>
        </w:tc>
      </w:tr>
      <w:tr w:rsidR="00B84FD6" w:rsidRPr="00CB491F" w14:paraId="2107FA29" w14:textId="77777777" w:rsidTr="00B231C6">
        <w:trPr>
          <w:cantSplit/>
        </w:trPr>
        <w:tc>
          <w:tcPr>
            <w:tcW w:w="4644" w:type="dxa"/>
            <w:vAlign w:val="center"/>
          </w:tcPr>
          <w:p w14:paraId="74B69BDA" w14:textId="1B610B45" w:rsidR="00B84FD6" w:rsidRPr="00CB491F" w:rsidRDefault="00340793" w:rsidP="0029074E">
            <w:pPr>
              <w:pStyle w:val="Table"/>
              <w:keepNext/>
              <w:keepLines w:val="0"/>
              <w:spacing w:before="0" w:after="0"/>
              <w:rPr>
                <w:rFonts w:ascii="Times New Roman" w:hAnsi="Times New Roman" w:cs="Times New Roman"/>
                <w:sz w:val="22"/>
                <w:szCs w:val="22"/>
                <w:lang w:val="sk-SK"/>
              </w:rPr>
            </w:pPr>
            <w:r w:rsidRPr="00CB491F">
              <w:rPr>
                <w:rFonts w:ascii="Times New Roman" w:hAnsi="Times New Roman" w:cs="Times New Roman"/>
                <w:color w:val="000000"/>
                <w:sz w:val="22"/>
                <w:szCs w:val="22"/>
                <w:lang w:val="sk-SK" w:eastAsia="ja-JP"/>
              </w:rPr>
              <w:t>Celkové poruchy a reakcie</w:t>
            </w:r>
            <w:r w:rsidR="00F670EE">
              <w:rPr>
                <w:rFonts w:ascii="Times New Roman" w:hAnsi="Times New Roman" w:cs="Times New Roman"/>
                <w:color w:val="000000"/>
                <w:sz w:val="22"/>
                <w:szCs w:val="22"/>
                <w:lang w:val="sk-SK" w:eastAsia="ja-JP"/>
              </w:rPr>
              <w:t xml:space="preserve"> v </w:t>
            </w:r>
            <w:r w:rsidRPr="00CB491F">
              <w:rPr>
                <w:rFonts w:ascii="Times New Roman" w:hAnsi="Times New Roman" w:cs="Times New Roman"/>
                <w:color w:val="000000"/>
                <w:sz w:val="22"/>
                <w:szCs w:val="22"/>
                <w:lang w:val="sk-SK" w:eastAsia="ja-JP"/>
              </w:rPr>
              <w:t>mieste podania</w:t>
            </w:r>
          </w:p>
        </w:tc>
        <w:tc>
          <w:tcPr>
            <w:tcW w:w="2835" w:type="dxa"/>
          </w:tcPr>
          <w:p w14:paraId="1C85DE14" w14:textId="77777777" w:rsidR="00B84FD6" w:rsidRPr="00CB491F" w:rsidRDefault="00914C40" w:rsidP="0029074E">
            <w:pPr>
              <w:pStyle w:val="Table"/>
              <w:keepNext/>
              <w:keepLines w:val="0"/>
              <w:spacing w:before="0" w:after="0"/>
              <w:rPr>
                <w:rFonts w:ascii="Times New Roman" w:hAnsi="Times New Roman" w:cs="Times New Roman"/>
                <w:b/>
                <w:color w:val="000000"/>
                <w:sz w:val="22"/>
                <w:szCs w:val="22"/>
                <w:shd w:val="clear" w:color="auto" w:fill="FFFFFF"/>
                <w:lang w:val="sk-SK"/>
              </w:rPr>
            </w:pPr>
            <w:r w:rsidRPr="00CB491F">
              <w:rPr>
                <w:rFonts w:ascii="Times New Roman" w:hAnsi="Times New Roman" w:cs="Times New Roman"/>
                <w:sz w:val="22"/>
                <w:szCs w:val="22"/>
                <w:lang w:val="sk-SK"/>
              </w:rPr>
              <w:t>Pyrexia</w:t>
            </w:r>
          </w:p>
        </w:tc>
        <w:tc>
          <w:tcPr>
            <w:tcW w:w="1700" w:type="dxa"/>
          </w:tcPr>
          <w:p w14:paraId="56A55DB0" w14:textId="2531EE87" w:rsidR="00B84FD6" w:rsidRPr="00CB491F" w:rsidRDefault="00340793" w:rsidP="0029074E">
            <w:pPr>
              <w:pStyle w:val="Table"/>
              <w:keepNext/>
              <w:keepLines w:val="0"/>
              <w:spacing w:before="0" w:after="0"/>
              <w:rPr>
                <w:rFonts w:ascii="Times New Roman" w:hAnsi="Times New Roman" w:cs="Times New Roman"/>
                <w:color w:val="000000"/>
                <w:sz w:val="22"/>
                <w:szCs w:val="22"/>
                <w:shd w:val="clear" w:color="auto" w:fill="FFFFFF"/>
                <w:lang w:val="sk-SK"/>
              </w:rPr>
            </w:pPr>
            <w:r w:rsidRPr="00CB491F">
              <w:rPr>
                <w:rFonts w:ascii="Times New Roman" w:hAnsi="Times New Roman" w:cs="Times New Roman"/>
                <w:color w:val="000000"/>
                <w:sz w:val="22"/>
                <w:szCs w:val="22"/>
                <w:shd w:val="clear" w:color="auto" w:fill="FFFFFF"/>
                <w:lang w:val="sk-SK"/>
              </w:rPr>
              <w:t>Časté</w:t>
            </w:r>
          </w:p>
        </w:tc>
      </w:tr>
      <w:tr w:rsidR="00C76538" w:rsidRPr="00CB491F" w14:paraId="1B0314B2" w14:textId="77777777" w:rsidTr="00B85FA6">
        <w:trPr>
          <w:cantSplit/>
          <w:trHeight w:val="2793"/>
        </w:trPr>
        <w:tc>
          <w:tcPr>
            <w:tcW w:w="9179" w:type="dxa"/>
            <w:gridSpan w:val="3"/>
            <w:vAlign w:val="center"/>
          </w:tcPr>
          <w:p w14:paraId="56DB95C6" w14:textId="3CE8C7DF" w:rsidR="000D41F7" w:rsidRPr="00CB491F" w:rsidRDefault="00C76538" w:rsidP="0029074E">
            <w:pPr>
              <w:pStyle w:val="Table"/>
              <w:keepLines w:val="0"/>
              <w:spacing w:before="0" w:after="0"/>
              <w:ind w:left="249" w:hanging="249"/>
              <w:rPr>
                <w:rFonts w:ascii="Times New Roman" w:hAnsi="Times New Roman" w:cs="Times New Roman"/>
                <w:szCs w:val="20"/>
                <w:lang w:val="sk-SK"/>
              </w:rPr>
            </w:pPr>
            <w:r w:rsidRPr="00CB491F">
              <w:rPr>
                <w:rFonts w:ascii="Times New Roman" w:hAnsi="Times New Roman" w:cs="Times New Roman"/>
                <w:szCs w:val="20"/>
                <w:lang w:val="sk-SK"/>
              </w:rPr>
              <w:t>*</w:t>
            </w:r>
            <w:r w:rsidR="00630702" w:rsidRPr="00CB491F">
              <w:rPr>
                <w:rFonts w:ascii="Times New Roman" w:hAnsi="Times New Roman" w:cs="Times New Roman"/>
                <w:szCs w:val="20"/>
                <w:lang w:val="sk-SK"/>
              </w:rPr>
              <w:tab/>
            </w:r>
            <w:r w:rsidR="00340793" w:rsidRPr="00CB491F">
              <w:rPr>
                <w:rFonts w:ascii="Times New Roman" w:hAnsi="Times New Roman" w:cs="Times New Roman"/>
                <w:szCs w:val="20"/>
                <w:lang w:val="sk-SK"/>
              </w:rPr>
              <w:t>Označuje zoskupenie preferovaných termínov (PT)</w:t>
            </w:r>
            <w:r w:rsidR="000D41F7" w:rsidRPr="00CB491F">
              <w:rPr>
                <w:rFonts w:ascii="Times New Roman" w:hAnsi="Times New Roman" w:cs="Times New Roman"/>
                <w:szCs w:val="20"/>
                <w:lang w:val="sk-SK"/>
              </w:rPr>
              <w:t>:</w:t>
            </w:r>
          </w:p>
          <w:p w14:paraId="410DBCB9" w14:textId="02BCA6F3"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1 </w:t>
            </w:r>
            <w:r w:rsidR="00340793" w:rsidRPr="00CB491F">
              <w:rPr>
                <w:rFonts w:ascii="Times New Roman" w:hAnsi="Times New Roman" w:cs="Times New Roman"/>
                <w:szCs w:val="20"/>
                <w:lang w:val="sk-SK"/>
              </w:rPr>
              <w:t>Orálna kandid</w:t>
            </w:r>
            <w:r w:rsidR="00703E76">
              <w:rPr>
                <w:rFonts w:ascii="Times New Roman" w:hAnsi="Times New Roman" w:cs="Times New Roman"/>
                <w:szCs w:val="20"/>
                <w:lang w:val="sk-SK"/>
              </w:rPr>
              <w:t>ó</w:t>
            </w:r>
            <w:r w:rsidR="00340793" w:rsidRPr="00CB491F">
              <w:rPr>
                <w:rFonts w:ascii="Times New Roman" w:hAnsi="Times New Roman" w:cs="Times New Roman"/>
                <w:szCs w:val="20"/>
                <w:lang w:val="sk-SK"/>
              </w:rPr>
              <w:t>za, orofaryngálna kandid</w:t>
            </w:r>
            <w:r w:rsidR="00703E76">
              <w:rPr>
                <w:rFonts w:ascii="Times New Roman" w:hAnsi="Times New Roman" w:cs="Times New Roman"/>
                <w:szCs w:val="20"/>
                <w:lang w:val="sk-SK"/>
              </w:rPr>
              <w:t>ó</w:t>
            </w:r>
            <w:r w:rsidR="00340793" w:rsidRPr="00CB491F">
              <w:rPr>
                <w:rFonts w:ascii="Times New Roman" w:hAnsi="Times New Roman" w:cs="Times New Roman"/>
                <w:szCs w:val="20"/>
                <w:lang w:val="sk-SK"/>
              </w:rPr>
              <w:t>za.</w:t>
            </w:r>
          </w:p>
          <w:p w14:paraId="470DDF58" w14:textId="7F47FD6C" w:rsidR="000D41F7" w:rsidRPr="00CB491F" w:rsidRDefault="000D41F7" w:rsidP="00DB7F4D">
            <w:pPr>
              <w:pStyle w:val="Table"/>
              <w:keepLines w:val="0"/>
              <w:spacing w:before="0" w:after="0"/>
              <w:ind w:left="169" w:hanging="169"/>
              <w:rPr>
                <w:rFonts w:ascii="Times New Roman" w:hAnsi="Times New Roman" w:cs="Times New Roman"/>
                <w:szCs w:val="20"/>
                <w:lang w:val="sk-SK"/>
              </w:rPr>
            </w:pPr>
            <w:r w:rsidRPr="00CB491F">
              <w:rPr>
                <w:rFonts w:ascii="Times New Roman" w:hAnsi="Times New Roman" w:cs="Times New Roman"/>
                <w:szCs w:val="20"/>
                <w:lang w:val="sk-SK"/>
              </w:rPr>
              <w:t>2 Asymptomatic</w:t>
            </w:r>
            <w:r w:rsidR="00340793" w:rsidRPr="00CB491F">
              <w:rPr>
                <w:rFonts w:ascii="Times New Roman" w:hAnsi="Times New Roman" w:cs="Times New Roman"/>
                <w:szCs w:val="20"/>
                <w:lang w:val="sk-SK"/>
              </w:rPr>
              <w:t>ká</w:t>
            </w:r>
            <w:r w:rsidRPr="00CB491F">
              <w:rPr>
                <w:rFonts w:ascii="Times New Roman" w:hAnsi="Times New Roman" w:cs="Times New Roman"/>
                <w:szCs w:val="20"/>
                <w:lang w:val="sk-SK"/>
              </w:rPr>
              <w:t xml:space="preserve"> ba</w:t>
            </w:r>
            <w:r w:rsidR="00340793" w:rsidRPr="00CB491F">
              <w:rPr>
                <w:rFonts w:ascii="Times New Roman" w:hAnsi="Times New Roman" w:cs="Times New Roman"/>
                <w:szCs w:val="20"/>
                <w:lang w:val="sk-SK"/>
              </w:rPr>
              <w:t>k</w:t>
            </w:r>
            <w:r w:rsidRPr="00CB491F">
              <w:rPr>
                <w:rFonts w:ascii="Times New Roman" w:hAnsi="Times New Roman" w:cs="Times New Roman"/>
                <w:szCs w:val="20"/>
                <w:lang w:val="sk-SK"/>
              </w:rPr>
              <w:t>teri</w:t>
            </w:r>
            <w:r w:rsidR="00340793" w:rsidRPr="00CB491F">
              <w:rPr>
                <w:rFonts w:ascii="Times New Roman" w:hAnsi="Times New Roman" w:cs="Times New Roman"/>
                <w:szCs w:val="20"/>
                <w:lang w:val="sk-SK"/>
              </w:rPr>
              <w:t>úria</w:t>
            </w:r>
            <w:r w:rsidRPr="00CB491F">
              <w:rPr>
                <w:rFonts w:ascii="Times New Roman" w:hAnsi="Times New Roman" w:cs="Times New Roman"/>
                <w:szCs w:val="20"/>
                <w:lang w:val="sk-SK"/>
              </w:rPr>
              <w:t>, ba</w:t>
            </w:r>
            <w:r w:rsidR="00340793" w:rsidRPr="00CB491F">
              <w:rPr>
                <w:rFonts w:ascii="Times New Roman" w:hAnsi="Times New Roman" w:cs="Times New Roman"/>
                <w:szCs w:val="20"/>
                <w:lang w:val="sk-SK"/>
              </w:rPr>
              <w:t>k</w:t>
            </w:r>
            <w:r w:rsidRPr="00CB491F">
              <w:rPr>
                <w:rFonts w:ascii="Times New Roman" w:hAnsi="Times New Roman" w:cs="Times New Roman"/>
                <w:szCs w:val="20"/>
                <w:lang w:val="sk-SK"/>
              </w:rPr>
              <w:t>teri</w:t>
            </w:r>
            <w:r w:rsidR="00340793" w:rsidRPr="00CB491F">
              <w:rPr>
                <w:rFonts w:ascii="Times New Roman" w:hAnsi="Times New Roman" w:cs="Times New Roman"/>
                <w:szCs w:val="20"/>
                <w:lang w:val="sk-SK"/>
              </w:rPr>
              <w:t>úria, cystitída</w:t>
            </w:r>
            <w:r w:rsidRPr="00CB491F">
              <w:rPr>
                <w:rFonts w:ascii="Times New Roman" w:hAnsi="Times New Roman" w:cs="Times New Roman"/>
                <w:szCs w:val="20"/>
                <w:lang w:val="sk-SK"/>
              </w:rPr>
              <w:t>, uretrit</w:t>
            </w:r>
            <w:r w:rsidR="00340793" w:rsidRPr="00CB491F">
              <w:rPr>
                <w:rFonts w:ascii="Times New Roman" w:hAnsi="Times New Roman" w:cs="Times New Roman"/>
                <w:szCs w:val="20"/>
                <w:lang w:val="sk-SK"/>
              </w:rPr>
              <w:t>ída</w:t>
            </w:r>
            <w:r w:rsidRPr="00CB491F">
              <w:rPr>
                <w:rFonts w:ascii="Times New Roman" w:hAnsi="Times New Roman" w:cs="Times New Roman"/>
                <w:szCs w:val="20"/>
                <w:lang w:val="sk-SK"/>
              </w:rPr>
              <w:t>, infe</w:t>
            </w:r>
            <w:r w:rsidR="00340793" w:rsidRPr="00CB491F">
              <w:rPr>
                <w:rFonts w:ascii="Times New Roman" w:hAnsi="Times New Roman" w:cs="Times New Roman"/>
                <w:szCs w:val="20"/>
                <w:lang w:val="sk-SK"/>
              </w:rPr>
              <w:t>kcia močových ciest</w:t>
            </w:r>
            <w:r w:rsidRPr="00CB491F">
              <w:rPr>
                <w:rFonts w:ascii="Times New Roman" w:hAnsi="Times New Roman" w:cs="Times New Roman"/>
                <w:szCs w:val="20"/>
                <w:lang w:val="sk-SK"/>
              </w:rPr>
              <w:t xml:space="preserve">, </w:t>
            </w:r>
            <w:r w:rsidR="00340793" w:rsidRPr="00CB491F">
              <w:rPr>
                <w:rFonts w:ascii="Times New Roman" w:hAnsi="Times New Roman" w:cs="Times New Roman"/>
                <w:szCs w:val="20"/>
                <w:lang w:val="sk-SK"/>
              </w:rPr>
              <w:t>vírusová infekcia močových ciest</w:t>
            </w:r>
            <w:r w:rsidRPr="00CB491F">
              <w:rPr>
                <w:rFonts w:ascii="Times New Roman" w:hAnsi="Times New Roman" w:cs="Times New Roman"/>
                <w:szCs w:val="20"/>
                <w:lang w:val="sk-SK"/>
              </w:rPr>
              <w:t>.</w:t>
            </w:r>
          </w:p>
          <w:p w14:paraId="7A3E2083" w14:textId="7CB5139A"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3 </w:t>
            </w:r>
            <w:r w:rsidR="00340793" w:rsidRPr="00CB491F">
              <w:rPr>
                <w:rFonts w:ascii="Times New Roman" w:hAnsi="Times New Roman" w:cs="Times New Roman"/>
                <w:szCs w:val="20"/>
                <w:lang w:val="sk-SK"/>
              </w:rPr>
              <w:t>Liekový exantém, precitlivenosť</w:t>
            </w:r>
            <w:r w:rsidR="00F670EE">
              <w:rPr>
                <w:rFonts w:ascii="Times New Roman" w:hAnsi="Times New Roman" w:cs="Times New Roman"/>
                <w:szCs w:val="20"/>
                <w:lang w:val="sk-SK"/>
              </w:rPr>
              <w:t xml:space="preserve"> na </w:t>
            </w:r>
            <w:r w:rsidR="00340793" w:rsidRPr="00CB491F">
              <w:rPr>
                <w:rFonts w:ascii="Times New Roman" w:hAnsi="Times New Roman" w:cs="Times New Roman"/>
                <w:szCs w:val="20"/>
                <w:lang w:val="sk-SK"/>
              </w:rPr>
              <w:t>liek, precitlivenosť, exantém, svrbivý exantém, urtikária</w:t>
            </w:r>
            <w:r w:rsidRPr="00CB491F">
              <w:rPr>
                <w:rFonts w:ascii="Times New Roman" w:hAnsi="Times New Roman" w:cs="Times New Roman"/>
                <w:szCs w:val="20"/>
                <w:lang w:val="sk-SK"/>
              </w:rPr>
              <w:t>.</w:t>
            </w:r>
          </w:p>
          <w:p w14:paraId="3C7230DC" w14:textId="3A1E6AB5"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4 </w:t>
            </w:r>
            <w:r w:rsidR="00340793" w:rsidRPr="00CB491F">
              <w:rPr>
                <w:rFonts w:ascii="Times New Roman" w:hAnsi="Times New Roman" w:cs="Times New Roman"/>
                <w:szCs w:val="20"/>
                <w:lang w:val="sk-SK"/>
              </w:rPr>
              <w:t>Zvýšená glukóza</w:t>
            </w:r>
            <w:r w:rsidR="00F670EE">
              <w:rPr>
                <w:rFonts w:ascii="Times New Roman" w:hAnsi="Times New Roman" w:cs="Times New Roman"/>
                <w:szCs w:val="20"/>
                <w:lang w:val="sk-SK"/>
              </w:rPr>
              <w:t xml:space="preserve"> v </w:t>
            </w:r>
            <w:r w:rsidR="00340793" w:rsidRPr="00CB491F">
              <w:rPr>
                <w:rFonts w:ascii="Times New Roman" w:hAnsi="Times New Roman" w:cs="Times New Roman"/>
                <w:szCs w:val="20"/>
                <w:lang w:val="sk-SK"/>
              </w:rPr>
              <w:t>krvi, hyperglykémia</w:t>
            </w:r>
            <w:r w:rsidRPr="00CB491F">
              <w:rPr>
                <w:rFonts w:ascii="Times New Roman" w:hAnsi="Times New Roman" w:cs="Times New Roman"/>
                <w:szCs w:val="20"/>
                <w:lang w:val="sk-SK"/>
              </w:rPr>
              <w:t>.</w:t>
            </w:r>
          </w:p>
          <w:p w14:paraId="03C937B9" w14:textId="45E83761"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5 </w:t>
            </w:r>
            <w:r w:rsidR="00340793" w:rsidRPr="00CB491F">
              <w:rPr>
                <w:rFonts w:ascii="Times New Roman" w:hAnsi="Times New Roman" w:cs="Times New Roman"/>
                <w:szCs w:val="20"/>
                <w:lang w:val="sk-SK"/>
              </w:rPr>
              <w:t>Bolesť hlavy, tenzná bolesť hlavy</w:t>
            </w:r>
            <w:r w:rsidRPr="00CB491F">
              <w:rPr>
                <w:rFonts w:ascii="Times New Roman" w:hAnsi="Times New Roman" w:cs="Times New Roman"/>
                <w:szCs w:val="20"/>
                <w:lang w:val="sk-SK"/>
              </w:rPr>
              <w:t>.</w:t>
            </w:r>
          </w:p>
          <w:p w14:paraId="596B78D7" w14:textId="6BE46E4F"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6 S</w:t>
            </w:r>
            <w:r w:rsidR="00340793" w:rsidRPr="00CB491F">
              <w:rPr>
                <w:rFonts w:ascii="Times New Roman" w:hAnsi="Times New Roman" w:cs="Times New Roman"/>
                <w:szCs w:val="20"/>
                <w:lang w:val="sk-SK"/>
              </w:rPr>
              <w:t>ínusová tachykardia, supraventrikulárna tachykardia, tachyk</w:t>
            </w:r>
            <w:r w:rsidRPr="00CB491F">
              <w:rPr>
                <w:rFonts w:ascii="Times New Roman" w:hAnsi="Times New Roman" w:cs="Times New Roman"/>
                <w:szCs w:val="20"/>
                <w:lang w:val="sk-SK"/>
              </w:rPr>
              <w:t>ardia.</w:t>
            </w:r>
          </w:p>
          <w:p w14:paraId="0B07B8A2" w14:textId="0D432157"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7 Odyno</w:t>
            </w:r>
            <w:r w:rsidR="00340793" w:rsidRPr="00CB491F">
              <w:rPr>
                <w:rFonts w:ascii="Times New Roman" w:hAnsi="Times New Roman" w:cs="Times New Roman"/>
                <w:szCs w:val="20"/>
                <w:lang w:val="sk-SK"/>
              </w:rPr>
              <w:t>fá</w:t>
            </w:r>
            <w:r w:rsidRPr="00CB491F">
              <w:rPr>
                <w:rFonts w:ascii="Times New Roman" w:hAnsi="Times New Roman" w:cs="Times New Roman"/>
                <w:szCs w:val="20"/>
                <w:lang w:val="sk-SK"/>
              </w:rPr>
              <w:t xml:space="preserve">gia, </w:t>
            </w:r>
            <w:r w:rsidR="00340793" w:rsidRPr="00CB491F">
              <w:rPr>
                <w:rFonts w:ascii="Times New Roman" w:hAnsi="Times New Roman" w:cs="Times New Roman"/>
                <w:szCs w:val="20"/>
                <w:lang w:val="sk-SK"/>
              </w:rPr>
              <w:t>nepríjemné pocity</w:t>
            </w:r>
            <w:r w:rsidR="00F670EE">
              <w:rPr>
                <w:rFonts w:ascii="Times New Roman" w:hAnsi="Times New Roman" w:cs="Times New Roman"/>
                <w:szCs w:val="20"/>
                <w:lang w:val="sk-SK"/>
              </w:rPr>
              <w:t xml:space="preserve"> v </w:t>
            </w:r>
            <w:r w:rsidR="00340793" w:rsidRPr="00CB491F">
              <w:rPr>
                <w:rFonts w:ascii="Times New Roman" w:hAnsi="Times New Roman" w:cs="Times New Roman"/>
                <w:szCs w:val="20"/>
                <w:lang w:val="sk-SK"/>
              </w:rPr>
              <w:t xml:space="preserve">ústach a </w:t>
            </w:r>
            <w:r w:rsidR="004855F5" w:rsidRPr="00CB491F">
              <w:rPr>
                <w:rFonts w:ascii="Times New Roman" w:hAnsi="Times New Roman" w:cs="Times New Roman"/>
                <w:szCs w:val="20"/>
                <w:lang w:val="sk-SK"/>
              </w:rPr>
              <w:t>h</w:t>
            </w:r>
            <w:r w:rsidR="004855F5">
              <w:rPr>
                <w:rFonts w:ascii="Times New Roman" w:hAnsi="Times New Roman" w:cs="Times New Roman"/>
                <w:szCs w:val="20"/>
                <w:lang w:val="sk-SK"/>
              </w:rPr>
              <w:t>l</w:t>
            </w:r>
            <w:r w:rsidR="004855F5" w:rsidRPr="00CB491F">
              <w:rPr>
                <w:rFonts w:ascii="Times New Roman" w:hAnsi="Times New Roman" w:cs="Times New Roman"/>
                <w:szCs w:val="20"/>
                <w:lang w:val="sk-SK"/>
              </w:rPr>
              <w:t>tane</w:t>
            </w:r>
            <w:r w:rsidRPr="00CB491F">
              <w:rPr>
                <w:rFonts w:ascii="Times New Roman" w:hAnsi="Times New Roman" w:cs="Times New Roman"/>
                <w:szCs w:val="20"/>
                <w:lang w:val="sk-SK"/>
              </w:rPr>
              <w:t xml:space="preserve">, </w:t>
            </w:r>
            <w:r w:rsidR="00340793" w:rsidRPr="00CB491F">
              <w:rPr>
                <w:rFonts w:ascii="Times New Roman" w:hAnsi="Times New Roman" w:cs="Times New Roman"/>
                <w:szCs w:val="20"/>
                <w:lang w:val="sk-SK"/>
              </w:rPr>
              <w:t>orofaryngálna bolesť</w:t>
            </w:r>
            <w:r w:rsidRPr="00CB491F">
              <w:rPr>
                <w:rFonts w:ascii="Times New Roman" w:hAnsi="Times New Roman" w:cs="Times New Roman"/>
                <w:szCs w:val="20"/>
                <w:lang w:val="sk-SK"/>
              </w:rPr>
              <w:t xml:space="preserve">, </w:t>
            </w:r>
            <w:r w:rsidR="00340793" w:rsidRPr="00CB491F">
              <w:rPr>
                <w:rFonts w:ascii="Times New Roman" w:hAnsi="Times New Roman" w:cs="Times New Roman"/>
                <w:szCs w:val="20"/>
                <w:lang w:val="sk-SK"/>
              </w:rPr>
              <w:t>podráždenie hrdla</w:t>
            </w:r>
            <w:r w:rsidRPr="00CB491F">
              <w:rPr>
                <w:rFonts w:ascii="Times New Roman" w:hAnsi="Times New Roman" w:cs="Times New Roman"/>
                <w:szCs w:val="20"/>
                <w:lang w:val="sk-SK"/>
              </w:rPr>
              <w:t>.</w:t>
            </w:r>
          </w:p>
          <w:p w14:paraId="4242E13D" w14:textId="53C91553"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8 Chronic</w:t>
            </w:r>
            <w:r w:rsidR="00340793" w:rsidRPr="00CB491F">
              <w:rPr>
                <w:rFonts w:ascii="Times New Roman" w:hAnsi="Times New Roman" w:cs="Times New Roman"/>
                <w:szCs w:val="20"/>
                <w:lang w:val="sk-SK"/>
              </w:rPr>
              <w:t>ká</w:t>
            </w:r>
            <w:r w:rsidRPr="00CB491F">
              <w:rPr>
                <w:rFonts w:ascii="Times New Roman" w:hAnsi="Times New Roman" w:cs="Times New Roman"/>
                <w:szCs w:val="20"/>
                <w:lang w:val="sk-SK"/>
              </w:rPr>
              <w:t xml:space="preserve"> gastrit</w:t>
            </w:r>
            <w:r w:rsidR="00340793" w:rsidRPr="00CB491F">
              <w:rPr>
                <w:rFonts w:ascii="Times New Roman" w:hAnsi="Times New Roman" w:cs="Times New Roman"/>
                <w:szCs w:val="20"/>
                <w:lang w:val="sk-SK"/>
              </w:rPr>
              <w:t>ída</w:t>
            </w:r>
            <w:r w:rsidRPr="00CB491F">
              <w:rPr>
                <w:rFonts w:ascii="Times New Roman" w:hAnsi="Times New Roman" w:cs="Times New Roman"/>
                <w:szCs w:val="20"/>
                <w:lang w:val="sk-SK"/>
              </w:rPr>
              <w:t>, enterit</w:t>
            </w:r>
            <w:r w:rsidR="00340793" w:rsidRPr="00CB491F">
              <w:rPr>
                <w:rFonts w:ascii="Times New Roman" w:hAnsi="Times New Roman" w:cs="Times New Roman"/>
                <w:szCs w:val="20"/>
                <w:lang w:val="sk-SK"/>
              </w:rPr>
              <w:t>ída</w:t>
            </w:r>
            <w:r w:rsidRPr="00CB491F">
              <w:rPr>
                <w:rFonts w:ascii="Times New Roman" w:hAnsi="Times New Roman" w:cs="Times New Roman"/>
                <w:szCs w:val="20"/>
                <w:lang w:val="sk-SK"/>
              </w:rPr>
              <w:t>, gastrit</w:t>
            </w:r>
            <w:r w:rsidR="00340793" w:rsidRPr="00CB491F">
              <w:rPr>
                <w:rFonts w:ascii="Times New Roman" w:hAnsi="Times New Roman" w:cs="Times New Roman"/>
                <w:szCs w:val="20"/>
                <w:lang w:val="sk-SK"/>
              </w:rPr>
              <w:t>ída</w:t>
            </w:r>
            <w:r w:rsidRPr="00CB491F">
              <w:rPr>
                <w:rFonts w:ascii="Times New Roman" w:hAnsi="Times New Roman" w:cs="Times New Roman"/>
                <w:szCs w:val="20"/>
                <w:lang w:val="sk-SK"/>
              </w:rPr>
              <w:t>, gastroenterit</w:t>
            </w:r>
            <w:r w:rsidR="00340793" w:rsidRPr="00CB491F">
              <w:rPr>
                <w:rFonts w:ascii="Times New Roman" w:hAnsi="Times New Roman" w:cs="Times New Roman"/>
                <w:szCs w:val="20"/>
                <w:lang w:val="sk-SK"/>
              </w:rPr>
              <w:t>ída</w:t>
            </w:r>
            <w:r w:rsidRPr="00CB491F">
              <w:rPr>
                <w:rFonts w:ascii="Times New Roman" w:hAnsi="Times New Roman" w:cs="Times New Roman"/>
                <w:szCs w:val="20"/>
                <w:lang w:val="sk-SK"/>
              </w:rPr>
              <w:t>, gastrointestin</w:t>
            </w:r>
            <w:r w:rsidR="00340793" w:rsidRPr="00CB491F">
              <w:rPr>
                <w:rFonts w:ascii="Times New Roman" w:hAnsi="Times New Roman" w:cs="Times New Roman"/>
                <w:szCs w:val="20"/>
                <w:lang w:val="sk-SK"/>
              </w:rPr>
              <w:t>álny zápa</w:t>
            </w:r>
            <w:r w:rsidRPr="00CB491F">
              <w:rPr>
                <w:rFonts w:ascii="Times New Roman" w:hAnsi="Times New Roman" w:cs="Times New Roman"/>
                <w:szCs w:val="20"/>
                <w:lang w:val="sk-SK"/>
              </w:rPr>
              <w:t>l</w:t>
            </w:r>
            <w:r w:rsidR="00340793" w:rsidRPr="00CB491F">
              <w:rPr>
                <w:rFonts w:ascii="Times New Roman" w:hAnsi="Times New Roman" w:cs="Times New Roman"/>
                <w:szCs w:val="20"/>
                <w:lang w:val="sk-SK"/>
              </w:rPr>
              <w:t>.</w:t>
            </w:r>
          </w:p>
          <w:p w14:paraId="02D1EC25" w14:textId="20230BB1" w:rsidR="00AB4AE2"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9 </w:t>
            </w:r>
            <w:r w:rsidR="00340793" w:rsidRPr="00CB491F">
              <w:rPr>
                <w:rFonts w:ascii="Times New Roman" w:hAnsi="Times New Roman" w:cs="Times New Roman"/>
                <w:szCs w:val="20"/>
                <w:lang w:val="sk-SK"/>
              </w:rPr>
              <w:t>Sucho</w:t>
            </w:r>
            <w:r w:rsidR="00F670EE">
              <w:rPr>
                <w:rFonts w:ascii="Times New Roman" w:hAnsi="Times New Roman" w:cs="Times New Roman"/>
                <w:szCs w:val="20"/>
                <w:lang w:val="sk-SK"/>
              </w:rPr>
              <w:t xml:space="preserve"> v </w:t>
            </w:r>
            <w:r w:rsidR="00340793" w:rsidRPr="00CB491F">
              <w:rPr>
                <w:rFonts w:ascii="Times New Roman" w:hAnsi="Times New Roman" w:cs="Times New Roman"/>
                <w:szCs w:val="20"/>
                <w:lang w:val="sk-SK"/>
              </w:rPr>
              <w:t>ústach, sucho</w:t>
            </w:r>
            <w:r w:rsidR="008C2C1F">
              <w:rPr>
                <w:rFonts w:ascii="Times New Roman" w:hAnsi="Times New Roman" w:cs="Times New Roman"/>
                <w:szCs w:val="20"/>
                <w:lang w:val="sk-SK"/>
              </w:rPr>
              <w:t xml:space="preserve"> v</w:t>
            </w:r>
            <w:r w:rsidR="00816C96">
              <w:rPr>
                <w:rFonts w:ascii="Times New Roman" w:hAnsi="Times New Roman" w:cs="Times New Roman"/>
                <w:szCs w:val="20"/>
                <w:lang w:val="sk-SK"/>
              </w:rPr>
              <w:t> </w:t>
            </w:r>
            <w:r w:rsidR="008C2C1F" w:rsidRPr="00CB491F">
              <w:rPr>
                <w:rFonts w:ascii="Times New Roman" w:hAnsi="Times New Roman" w:cs="Times New Roman"/>
                <w:szCs w:val="20"/>
                <w:lang w:val="sk-SK"/>
              </w:rPr>
              <w:t>hrdl</w:t>
            </w:r>
            <w:r w:rsidR="008C2C1F">
              <w:rPr>
                <w:rFonts w:ascii="Times New Roman" w:hAnsi="Times New Roman" w:cs="Times New Roman"/>
                <w:szCs w:val="20"/>
                <w:lang w:val="sk-SK"/>
              </w:rPr>
              <w:t>e</w:t>
            </w:r>
            <w:r w:rsidRPr="00CB491F">
              <w:rPr>
                <w:rFonts w:ascii="Times New Roman" w:hAnsi="Times New Roman" w:cs="Times New Roman"/>
                <w:szCs w:val="20"/>
                <w:lang w:val="sk-SK"/>
              </w:rPr>
              <w:t>.</w:t>
            </w:r>
          </w:p>
          <w:p w14:paraId="7AFC0511" w14:textId="2AE1D006" w:rsidR="000D41F7" w:rsidRPr="00CB491F"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10 </w:t>
            </w:r>
            <w:r w:rsidR="00340793" w:rsidRPr="00CB491F">
              <w:rPr>
                <w:rFonts w:ascii="Times New Roman" w:hAnsi="Times New Roman" w:cs="Times New Roman"/>
                <w:szCs w:val="20"/>
                <w:lang w:val="sk-SK"/>
              </w:rPr>
              <w:t>Liekový exantém, exantém, papulárny exantém, svrbivý exantém</w:t>
            </w:r>
            <w:r w:rsidRPr="00CB491F">
              <w:rPr>
                <w:rFonts w:ascii="Times New Roman" w:hAnsi="Times New Roman" w:cs="Times New Roman"/>
                <w:szCs w:val="20"/>
                <w:lang w:val="sk-SK"/>
              </w:rPr>
              <w:t>.</w:t>
            </w:r>
          </w:p>
          <w:p w14:paraId="3ED765D3" w14:textId="15943692" w:rsidR="00AB4AE2" w:rsidRDefault="000D41F7" w:rsidP="0029074E">
            <w:pPr>
              <w:pStyle w:val="Table"/>
              <w:keepLines w:val="0"/>
              <w:spacing w:before="0" w:after="0"/>
              <w:rPr>
                <w:rFonts w:ascii="Times New Roman" w:hAnsi="Times New Roman" w:cs="Times New Roman"/>
                <w:szCs w:val="20"/>
                <w:lang w:val="sk-SK"/>
              </w:rPr>
            </w:pPr>
            <w:r w:rsidRPr="00CB491F">
              <w:rPr>
                <w:rFonts w:ascii="Times New Roman" w:hAnsi="Times New Roman" w:cs="Times New Roman"/>
                <w:szCs w:val="20"/>
                <w:lang w:val="sk-SK"/>
              </w:rPr>
              <w:t xml:space="preserve">11 </w:t>
            </w:r>
            <w:r w:rsidR="00340793" w:rsidRPr="00CB491F">
              <w:rPr>
                <w:rFonts w:ascii="Times New Roman" w:hAnsi="Times New Roman" w:cs="Times New Roman"/>
                <w:szCs w:val="20"/>
                <w:lang w:val="sk-SK"/>
              </w:rPr>
              <w:t>Svrbenie očí, pruritus, svrbenie genitálií</w:t>
            </w:r>
            <w:r w:rsidRPr="00CB491F">
              <w:rPr>
                <w:rFonts w:ascii="Times New Roman" w:hAnsi="Times New Roman" w:cs="Times New Roman"/>
                <w:szCs w:val="20"/>
                <w:lang w:val="sk-SK"/>
              </w:rPr>
              <w:t>.</w:t>
            </w:r>
          </w:p>
          <w:p w14:paraId="4A14CCD6" w14:textId="4CE555EB" w:rsidR="00493BED" w:rsidRPr="00CB491F" w:rsidRDefault="000D41F7" w:rsidP="0029074E">
            <w:pPr>
              <w:pStyle w:val="Table"/>
              <w:keepLines w:val="0"/>
              <w:tabs>
                <w:tab w:val="clear" w:pos="284"/>
              </w:tabs>
              <w:spacing w:before="0" w:after="0"/>
              <w:ind w:left="567" w:hanging="567"/>
              <w:rPr>
                <w:rFonts w:ascii="Times New Roman" w:hAnsi="Times New Roman" w:cs="Times New Roman"/>
                <w:color w:val="000000"/>
                <w:szCs w:val="20"/>
                <w:shd w:val="clear" w:color="auto" w:fill="FFFFFF"/>
                <w:lang w:val="sk-SK"/>
              </w:rPr>
            </w:pPr>
            <w:r w:rsidRPr="00CB491F">
              <w:rPr>
                <w:rFonts w:ascii="Times New Roman" w:hAnsi="Times New Roman" w:cs="Times New Roman"/>
                <w:szCs w:val="20"/>
                <w:lang w:val="sk-SK"/>
              </w:rPr>
              <w:t xml:space="preserve">12 </w:t>
            </w:r>
            <w:r w:rsidR="00340793" w:rsidRPr="00CB491F">
              <w:rPr>
                <w:rFonts w:ascii="Times New Roman" w:hAnsi="Times New Roman" w:cs="Times New Roman"/>
                <w:szCs w:val="20"/>
                <w:lang w:val="sk-SK"/>
              </w:rPr>
              <w:t>Bolesť chrbta, bolesť svalov a kostí hrudníka, bolesť svalov a kostí, myalgia, bolesť šije</w:t>
            </w:r>
            <w:r w:rsidRPr="00CB491F">
              <w:rPr>
                <w:rFonts w:ascii="Times New Roman" w:hAnsi="Times New Roman" w:cs="Times New Roman"/>
                <w:szCs w:val="20"/>
                <w:lang w:val="sk-SK"/>
              </w:rPr>
              <w:t>.</w:t>
            </w:r>
          </w:p>
        </w:tc>
      </w:tr>
    </w:tbl>
    <w:p w14:paraId="603DBA2B" w14:textId="77777777" w:rsidR="00F30116" w:rsidRPr="00CB491F" w:rsidRDefault="00F30116" w:rsidP="0029074E">
      <w:pPr>
        <w:pStyle w:val="Text"/>
        <w:spacing w:before="0"/>
        <w:jc w:val="left"/>
        <w:rPr>
          <w:sz w:val="22"/>
          <w:szCs w:val="22"/>
          <w:lang w:val="sk-SK"/>
        </w:rPr>
      </w:pPr>
    </w:p>
    <w:p w14:paraId="1911B1E1" w14:textId="18D44D11" w:rsidR="00340793" w:rsidRPr="00AB4AE2" w:rsidRDefault="00340793" w:rsidP="0029074E">
      <w:pPr>
        <w:keepNext/>
        <w:autoSpaceDE w:val="0"/>
        <w:autoSpaceDN w:val="0"/>
        <w:adjustRightInd w:val="0"/>
        <w:spacing w:line="240" w:lineRule="auto"/>
        <w:rPr>
          <w:szCs w:val="22"/>
        </w:rPr>
      </w:pPr>
      <w:bookmarkStart w:id="9" w:name="_nth_Special_populations__d21686"/>
      <w:bookmarkEnd w:id="9"/>
      <w:r w:rsidRPr="00CB491F">
        <w:rPr>
          <w:szCs w:val="22"/>
          <w:u w:val="single"/>
        </w:rPr>
        <w:t>Hlásenie podozrení</w:t>
      </w:r>
      <w:r w:rsidR="00F670EE">
        <w:rPr>
          <w:szCs w:val="22"/>
          <w:u w:val="single"/>
        </w:rPr>
        <w:t xml:space="preserve"> na </w:t>
      </w:r>
      <w:r w:rsidRPr="00CB491F">
        <w:rPr>
          <w:szCs w:val="22"/>
          <w:u w:val="single"/>
        </w:rPr>
        <w:t>nežiaduce reakcie</w:t>
      </w:r>
    </w:p>
    <w:p w14:paraId="56E1C0D4" w14:textId="77777777" w:rsidR="00340793" w:rsidRPr="00AB4AE2" w:rsidRDefault="00340793" w:rsidP="0029074E">
      <w:pPr>
        <w:keepNext/>
        <w:autoSpaceDE w:val="0"/>
        <w:autoSpaceDN w:val="0"/>
        <w:adjustRightInd w:val="0"/>
        <w:spacing w:line="240" w:lineRule="auto"/>
        <w:rPr>
          <w:szCs w:val="22"/>
        </w:rPr>
      </w:pPr>
    </w:p>
    <w:p w14:paraId="2DAF78C8" w14:textId="6F1B5D03" w:rsidR="00340793" w:rsidRPr="00AB4AE2" w:rsidRDefault="00340793" w:rsidP="0029074E">
      <w:pPr>
        <w:pStyle w:val="Text"/>
        <w:spacing w:before="0"/>
        <w:jc w:val="left"/>
        <w:rPr>
          <w:sz w:val="22"/>
          <w:szCs w:val="22"/>
          <w:lang w:val="sk-SK"/>
        </w:rPr>
      </w:pPr>
      <w:r w:rsidRPr="00BE2CB3">
        <w:rPr>
          <w:sz w:val="22"/>
          <w:szCs w:val="22"/>
          <w:lang w:val="sk-SK"/>
        </w:rPr>
        <w:t>Hlásenie podozrení</w:t>
      </w:r>
      <w:r w:rsidR="00F670EE" w:rsidRPr="00BE2CB3">
        <w:rPr>
          <w:sz w:val="22"/>
          <w:szCs w:val="22"/>
          <w:lang w:val="sk-SK"/>
        </w:rPr>
        <w:t xml:space="preserve"> na </w:t>
      </w:r>
      <w:r w:rsidRPr="00BE2CB3">
        <w:rPr>
          <w:sz w:val="22"/>
          <w:szCs w:val="22"/>
          <w:lang w:val="sk-SK"/>
        </w:rPr>
        <w:t>nežiaduce reakcie</w:t>
      </w:r>
      <w:r w:rsidR="00F670EE" w:rsidRPr="00BE2CB3">
        <w:rPr>
          <w:sz w:val="22"/>
          <w:szCs w:val="22"/>
          <w:lang w:val="sk-SK"/>
        </w:rPr>
        <w:t xml:space="preserve"> po </w:t>
      </w:r>
      <w:r w:rsidRPr="00BE2CB3">
        <w:rPr>
          <w:sz w:val="22"/>
          <w:szCs w:val="22"/>
          <w:lang w:val="sk-SK"/>
        </w:rPr>
        <w:t>registrácii lieku je dôležité. Umožňuje priebežné monitorovanie pomeru prínosu a rizika lieku.</w:t>
      </w:r>
      <w:r w:rsidR="00F670EE" w:rsidRPr="00BE2CB3">
        <w:rPr>
          <w:sz w:val="22"/>
          <w:szCs w:val="22"/>
          <w:lang w:val="sk-SK"/>
        </w:rPr>
        <w:t xml:space="preserve"> </w:t>
      </w:r>
      <w:r w:rsidR="00F74006" w:rsidRPr="00BE2CB3">
        <w:rPr>
          <w:sz w:val="22"/>
          <w:szCs w:val="22"/>
          <w:lang w:val="sk-SK"/>
        </w:rPr>
        <w:t>O</w:t>
      </w:r>
      <w:r w:rsidR="00F670EE" w:rsidRPr="00BE2CB3">
        <w:rPr>
          <w:sz w:val="22"/>
          <w:szCs w:val="22"/>
          <w:lang w:val="sk-SK"/>
        </w:rPr>
        <w:t>d </w:t>
      </w:r>
      <w:r w:rsidRPr="00BE2CB3">
        <w:rPr>
          <w:sz w:val="22"/>
          <w:szCs w:val="22"/>
          <w:lang w:val="sk-SK"/>
        </w:rPr>
        <w:t>zdravotníckych pracovníkov sa vyžaduje, aby hlásili akékoľvek podozrenia</w:t>
      </w:r>
      <w:r w:rsidR="00F670EE" w:rsidRPr="00BE2CB3">
        <w:rPr>
          <w:sz w:val="22"/>
          <w:szCs w:val="22"/>
          <w:lang w:val="sk-SK"/>
        </w:rPr>
        <w:t xml:space="preserve"> na </w:t>
      </w:r>
      <w:r w:rsidRPr="00BE2CB3">
        <w:rPr>
          <w:sz w:val="22"/>
          <w:szCs w:val="22"/>
          <w:lang w:val="sk-SK"/>
        </w:rPr>
        <w:t>nežiaduce reakcie</w:t>
      </w:r>
      <w:r w:rsidR="00F670EE" w:rsidRPr="00BE2CB3">
        <w:rPr>
          <w:sz w:val="22"/>
          <w:szCs w:val="22"/>
          <w:lang w:val="sk-SK"/>
        </w:rPr>
        <w:t xml:space="preserve"> na </w:t>
      </w:r>
      <w:r w:rsidRPr="00BE2CB3">
        <w:rPr>
          <w:sz w:val="22"/>
          <w:szCs w:val="22"/>
          <w:shd w:val="pct15" w:color="auto" w:fill="auto"/>
          <w:lang w:val="sk-SK"/>
        </w:rPr>
        <w:t>národné centrum hlásenia uvedené</w:t>
      </w:r>
      <w:r w:rsidR="00F670EE" w:rsidRPr="00BE2CB3">
        <w:rPr>
          <w:sz w:val="22"/>
          <w:szCs w:val="22"/>
          <w:shd w:val="pct15" w:color="auto" w:fill="auto"/>
          <w:lang w:val="sk-SK"/>
        </w:rPr>
        <w:t xml:space="preserve"> v </w:t>
      </w:r>
      <w:hyperlink r:id="rId10" w:history="1">
        <w:r w:rsidR="00B91326" w:rsidRPr="00DB7F4D">
          <w:rPr>
            <w:rStyle w:val="Hyperlink"/>
            <w:sz w:val="22"/>
            <w:szCs w:val="22"/>
            <w:shd w:val="pct15" w:color="auto" w:fill="auto"/>
            <w:lang w:val="sk-SK"/>
          </w:rPr>
          <w:t>Prílohe V</w:t>
        </w:r>
      </w:hyperlink>
      <w:r w:rsidRPr="00BE2CB3">
        <w:rPr>
          <w:rStyle w:val="Hypertextovprepojenie1"/>
          <w:sz w:val="22"/>
          <w:szCs w:val="22"/>
          <w:shd w:val="pct15" w:color="auto" w:fill="auto"/>
          <w:lang w:val="sk-SK"/>
        </w:rPr>
        <w:t>.</w:t>
      </w:r>
    </w:p>
    <w:p w14:paraId="2CA59747" w14:textId="77777777" w:rsidR="008B1C1E" w:rsidRPr="00AB4AE2" w:rsidRDefault="008B1C1E" w:rsidP="0029074E">
      <w:pPr>
        <w:tabs>
          <w:tab w:val="clear" w:pos="567"/>
        </w:tabs>
        <w:autoSpaceDE w:val="0"/>
        <w:autoSpaceDN w:val="0"/>
        <w:adjustRightInd w:val="0"/>
        <w:spacing w:line="240" w:lineRule="auto"/>
        <w:rPr>
          <w:szCs w:val="22"/>
        </w:rPr>
      </w:pPr>
    </w:p>
    <w:p w14:paraId="67A93A6F" w14:textId="77777777" w:rsidR="008B1C1E" w:rsidRPr="00CB491F" w:rsidRDefault="008B1C1E" w:rsidP="0029074E">
      <w:pPr>
        <w:keepNext/>
        <w:spacing w:line="240" w:lineRule="auto"/>
        <w:ind w:left="567" w:hanging="567"/>
        <w:rPr>
          <w:szCs w:val="22"/>
        </w:rPr>
      </w:pPr>
      <w:r w:rsidRPr="00CB491F">
        <w:rPr>
          <w:b/>
          <w:szCs w:val="22"/>
        </w:rPr>
        <w:t>4.9</w:t>
      </w:r>
      <w:r w:rsidRPr="00CB491F">
        <w:rPr>
          <w:b/>
          <w:szCs w:val="22"/>
        </w:rPr>
        <w:tab/>
        <w:t>Predávkovanie</w:t>
      </w:r>
    </w:p>
    <w:p w14:paraId="6233A4A4" w14:textId="77777777" w:rsidR="008B1C1E" w:rsidRPr="00CB491F" w:rsidRDefault="008B1C1E" w:rsidP="0029074E">
      <w:pPr>
        <w:keepNext/>
        <w:tabs>
          <w:tab w:val="clear" w:pos="567"/>
        </w:tabs>
        <w:spacing w:line="240" w:lineRule="auto"/>
        <w:ind w:left="567" w:hanging="567"/>
        <w:rPr>
          <w:szCs w:val="22"/>
        </w:rPr>
      </w:pPr>
    </w:p>
    <w:p w14:paraId="245A9409" w14:textId="5413FA78" w:rsidR="00340793" w:rsidRPr="00CB491F" w:rsidRDefault="00340793" w:rsidP="0029074E">
      <w:pPr>
        <w:tabs>
          <w:tab w:val="clear" w:pos="567"/>
        </w:tabs>
        <w:spacing w:line="240" w:lineRule="auto"/>
        <w:rPr>
          <w:rFonts w:eastAsia="MS Mincho"/>
          <w:szCs w:val="22"/>
          <w:lang w:eastAsia="zh-CN"/>
        </w:rPr>
      </w:pPr>
      <w:r w:rsidRPr="00CB491F">
        <w:rPr>
          <w:rFonts w:eastAsia="MS Mincho"/>
          <w:szCs w:val="22"/>
          <w:lang w:eastAsia="zh-CN"/>
        </w:rPr>
        <w:t>V prípadoch podozrenia</w:t>
      </w:r>
      <w:r w:rsidR="00F670EE">
        <w:rPr>
          <w:rFonts w:eastAsia="MS Mincho"/>
          <w:szCs w:val="22"/>
          <w:lang w:eastAsia="zh-CN"/>
        </w:rPr>
        <w:t xml:space="preserve"> na </w:t>
      </w:r>
      <w:r w:rsidRPr="00CB491F">
        <w:rPr>
          <w:rFonts w:eastAsia="MS Mincho"/>
          <w:szCs w:val="22"/>
          <w:lang w:eastAsia="zh-CN"/>
        </w:rPr>
        <w:t>predávkovanie sa majú začať celkové podporné opatrenia a symptomatická liečba.</w:t>
      </w:r>
    </w:p>
    <w:p w14:paraId="5E8147C6" w14:textId="77777777" w:rsidR="00FA0148" w:rsidRPr="00CB491F" w:rsidRDefault="00FA0148" w:rsidP="0029074E">
      <w:pPr>
        <w:tabs>
          <w:tab w:val="clear" w:pos="567"/>
        </w:tabs>
        <w:spacing w:line="240" w:lineRule="auto"/>
        <w:rPr>
          <w:szCs w:val="22"/>
        </w:rPr>
      </w:pPr>
    </w:p>
    <w:p w14:paraId="6B095FC9" w14:textId="6F4A0F3E" w:rsidR="00340793" w:rsidRPr="00CB491F" w:rsidRDefault="00340793" w:rsidP="0029074E">
      <w:pPr>
        <w:tabs>
          <w:tab w:val="clear" w:pos="567"/>
        </w:tabs>
        <w:spacing w:line="240" w:lineRule="auto"/>
        <w:rPr>
          <w:rFonts w:eastAsia="MS Mincho"/>
          <w:szCs w:val="22"/>
          <w:lang w:eastAsia="zh-CN"/>
        </w:rPr>
      </w:pPr>
      <w:r w:rsidRPr="00CB491F">
        <w:rPr>
          <w:rFonts w:eastAsia="MS Mincho"/>
          <w:szCs w:val="22"/>
          <w:lang w:eastAsia="zh-CN"/>
        </w:rPr>
        <w:t>Predávkovanie pravdepodobne vyvolá prejavy, príznaky alebo nežiaduce účinky spojené</w:t>
      </w:r>
      <w:r w:rsidR="00F670EE">
        <w:rPr>
          <w:rFonts w:eastAsia="MS Mincho"/>
          <w:szCs w:val="22"/>
          <w:lang w:eastAsia="zh-CN"/>
        </w:rPr>
        <w:t xml:space="preserve"> s </w:t>
      </w:r>
      <w:r w:rsidRPr="00CB491F">
        <w:rPr>
          <w:rFonts w:eastAsia="MS Mincho"/>
          <w:szCs w:val="22"/>
          <w:lang w:eastAsia="zh-CN"/>
        </w:rPr>
        <w:t xml:space="preserve">farmakologickým pôsobením jednotlivých zložiek (napr. </w:t>
      </w:r>
      <w:r w:rsidRPr="00CB491F">
        <w:rPr>
          <w:szCs w:val="22"/>
        </w:rPr>
        <w:t>tachykardiu, tremor, palpitácie, bolesť hlavy, nauzeu, vracanie, ospalosť, komorové arytmie, metabolickú acidózu, hypokaliémiu, hyperglykémiu, zvýšený vnútroočný tlak [spôsobujúci bolesť, poruchy videnia alebo sčervenenie oka], zápchu alebo ťažkosti</w:t>
      </w:r>
      <w:r w:rsidR="00F670EE">
        <w:rPr>
          <w:szCs w:val="22"/>
        </w:rPr>
        <w:t xml:space="preserve"> s </w:t>
      </w:r>
      <w:r w:rsidRPr="00CB491F">
        <w:rPr>
          <w:szCs w:val="22"/>
        </w:rPr>
        <w:t>vyprázdňovaním, útlm funkcie hypotalamo-hypofýzo-adrenálnej osi).</w:t>
      </w:r>
    </w:p>
    <w:p w14:paraId="61AC81C7" w14:textId="77777777" w:rsidR="00340793" w:rsidRPr="00CB491F" w:rsidRDefault="00340793" w:rsidP="0029074E">
      <w:pPr>
        <w:tabs>
          <w:tab w:val="clear" w:pos="567"/>
        </w:tabs>
        <w:spacing w:line="240" w:lineRule="auto"/>
        <w:rPr>
          <w:szCs w:val="22"/>
        </w:rPr>
      </w:pPr>
    </w:p>
    <w:p w14:paraId="65BB5690" w14:textId="7DBBD9AA" w:rsidR="00340793" w:rsidRPr="00CB491F" w:rsidRDefault="00340793" w:rsidP="0029074E">
      <w:pPr>
        <w:spacing w:line="240" w:lineRule="auto"/>
        <w:rPr>
          <w:szCs w:val="22"/>
        </w:rPr>
      </w:pPr>
      <w:r w:rsidRPr="00CB491F">
        <w:rPr>
          <w:szCs w:val="22"/>
        </w:rPr>
        <w:t>Je možné zvážiť podanie kardioselektívnych beta-blokátorov</w:t>
      </w:r>
      <w:r w:rsidR="00F670EE">
        <w:rPr>
          <w:szCs w:val="22"/>
        </w:rPr>
        <w:t xml:space="preserve"> na </w:t>
      </w:r>
      <w:r w:rsidRPr="00CB491F">
        <w:rPr>
          <w:szCs w:val="22"/>
        </w:rPr>
        <w:t>liečbu beta</w:t>
      </w:r>
      <w:r w:rsidRPr="00CB491F">
        <w:rPr>
          <w:szCs w:val="22"/>
          <w:vertAlign w:val="subscript"/>
        </w:rPr>
        <w:t>2</w:t>
      </w:r>
      <w:r w:rsidRPr="00CB491F">
        <w:rPr>
          <w:szCs w:val="22"/>
        </w:rPr>
        <w:t>-adrenergných účinkov, avšak iba</w:t>
      </w:r>
      <w:r w:rsidR="00F670EE">
        <w:rPr>
          <w:szCs w:val="22"/>
        </w:rPr>
        <w:t xml:space="preserve"> pod </w:t>
      </w:r>
      <w:r w:rsidRPr="00CB491F">
        <w:rPr>
          <w:szCs w:val="22"/>
        </w:rPr>
        <w:t>dohľadom lekára a</w:t>
      </w:r>
      <w:r w:rsidR="00F670EE">
        <w:rPr>
          <w:szCs w:val="22"/>
        </w:rPr>
        <w:t xml:space="preserve"> s </w:t>
      </w:r>
      <w:r w:rsidRPr="00CB491F">
        <w:rPr>
          <w:szCs w:val="22"/>
        </w:rPr>
        <w:t>mimoriadnou opatrnosťou, pretože použitie beta-adrenergných blokátorov môže vyvolať bronchospazmus. V závažných prípadoch majú byť pacienti hospitalizovaní.</w:t>
      </w:r>
    </w:p>
    <w:p w14:paraId="31F61655" w14:textId="77777777" w:rsidR="00B231C6" w:rsidRPr="00CB491F" w:rsidRDefault="00B231C6" w:rsidP="0029074E">
      <w:pPr>
        <w:tabs>
          <w:tab w:val="clear" w:pos="567"/>
        </w:tabs>
        <w:spacing w:line="240" w:lineRule="auto"/>
        <w:rPr>
          <w:szCs w:val="22"/>
        </w:rPr>
      </w:pPr>
    </w:p>
    <w:p w14:paraId="39CD88E3" w14:textId="77777777" w:rsidR="008B1C1E" w:rsidRPr="00CB491F" w:rsidRDefault="008B1C1E" w:rsidP="0029074E">
      <w:pPr>
        <w:tabs>
          <w:tab w:val="clear" w:pos="567"/>
        </w:tabs>
        <w:spacing w:line="240" w:lineRule="auto"/>
        <w:rPr>
          <w:rFonts w:eastAsia="MS Mincho"/>
          <w:szCs w:val="22"/>
          <w:lang w:eastAsia="zh-CN"/>
        </w:rPr>
      </w:pPr>
    </w:p>
    <w:p w14:paraId="1D094927" w14:textId="3EF733CB" w:rsidR="008B1C1E" w:rsidRPr="00BE2CB3" w:rsidRDefault="00BE2CB3" w:rsidP="0029074E">
      <w:pPr>
        <w:keepNext/>
        <w:suppressAutoHyphens/>
        <w:rPr>
          <w:szCs w:val="22"/>
        </w:rPr>
      </w:pPr>
      <w:r>
        <w:rPr>
          <w:b/>
          <w:szCs w:val="22"/>
        </w:rPr>
        <w:t>5.</w:t>
      </w:r>
      <w:r>
        <w:rPr>
          <w:b/>
          <w:szCs w:val="22"/>
        </w:rPr>
        <w:tab/>
      </w:r>
      <w:r w:rsidR="008B1C1E" w:rsidRPr="007E18FB">
        <w:rPr>
          <w:b/>
          <w:szCs w:val="22"/>
        </w:rPr>
        <w:t>FARMAKOLOGICKÉ VLASTNOSTI</w:t>
      </w:r>
    </w:p>
    <w:p w14:paraId="08482B19" w14:textId="77777777" w:rsidR="008B1C1E" w:rsidRPr="00CB491F" w:rsidRDefault="008B1C1E" w:rsidP="0029074E">
      <w:pPr>
        <w:keepNext/>
        <w:spacing w:line="240" w:lineRule="auto"/>
        <w:ind w:left="567" w:hanging="567"/>
        <w:rPr>
          <w:szCs w:val="22"/>
        </w:rPr>
      </w:pPr>
    </w:p>
    <w:p w14:paraId="53AA0DF6" w14:textId="4F651FD1" w:rsidR="008B1C1E" w:rsidRPr="00BE2CB3" w:rsidRDefault="00BE2CB3" w:rsidP="0029074E">
      <w:pPr>
        <w:keepNext/>
        <w:rPr>
          <w:szCs w:val="22"/>
        </w:rPr>
      </w:pPr>
      <w:r>
        <w:rPr>
          <w:b/>
          <w:szCs w:val="22"/>
        </w:rPr>
        <w:t>5.1</w:t>
      </w:r>
      <w:r>
        <w:rPr>
          <w:b/>
          <w:szCs w:val="22"/>
        </w:rPr>
        <w:tab/>
      </w:r>
      <w:r w:rsidR="008B1C1E" w:rsidRPr="007E18FB">
        <w:rPr>
          <w:b/>
          <w:szCs w:val="22"/>
        </w:rPr>
        <w:t>Farmakodynamické vlastnosti</w:t>
      </w:r>
    </w:p>
    <w:p w14:paraId="3DE672D4" w14:textId="77777777" w:rsidR="008B1C1E" w:rsidRPr="00CB491F" w:rsidRDefault="008B1C1E" w:rsidP="0029074E">
      <w:pPr>
        <w:keepNext/>
        <w:spacing w:line="240" w:lineRule="auto"/>
        <w:rPr>
          <w:szCs w:val="22"/>
        </w:rPr>
      </w:pPr>
    </w:p>
    <w:p w14:paraId="656A70F0" w14:textId="5C04345E" w:rsidR="00340793" w:rsidRPr="00CB491F" w:rsidRDefault="00340793" w:rsidP="0029074E">
      <w:pPr>
        <w:keepNext/>
        <w:keepLines/>
        <w:tabs>
          <w:tab w:val="clear" w:pos="567"/>
        </w:tabs>
        <w:spacing w:line="240" w:lineRule="auto"/>
        <w:rPr>
          <w:szCs w:val="22"/>
        </w:rPr>
      </w:pPr>
      <w:r w:rsidRPr="00CB491F">
        <w:rPr>
          <w:szCs w:val="22"/>
        </w:rPr>
        <w:t>Farmakoterapeutická skupina</w:t>
      </w:r>
      <w:r w:rsidRPr="00AA5491">
        <w:rPr>
          <w:szCs w:val="22"/>
        </w:rPr>
        <w:t xml:space="preserve">: </w:t>
      </w:r>
      <w:r w:rsidRPr="00176011">
        <w:rPr>
          <w:szCs w:val="22"/>
        </w:rPr>
        <w:t>Liečivá</w:t>
      </w:r>
      <w:r w:rsidR="00D35E87" w:rsidRPr="00176011">
        <w:rPr>
          <w:szCs w:val="22"/>
        </w:rPr>
        <w:t xml:space="preserve"> na</w:t>
      </w:r>
      <w:r w:rsidR="00F670EE" w:rsidRPr="00176011">
        <w:rPr>
          <w:szCs w:val="22"/>
        </w:rPr>
        <w:t> </w:t>
      </w:r>
      <w:r w:rsidRPr="00176011">
        <w:rPr>
          <w:szCs w:val="22"/>
        </w:rPr>
        <w:t>obštrukč</w:t>
      </w:r>
      <w:r w:rsidR="001D0C56" w:rsidRPr="00176011">
        <w:rPr>
          <w:szCs w:val="22"/>
        </w:rPr>
        <w:t>n</w:t>
      </w:r>
      <w:r w:rsidR="00D35E87" w:rsidRPr="00176011">
        <w:rPr>
          <w:szCs w:val="22"/>
        </w:rPr>
        <w:t>é</w:t>
      </w:r>
      <w:r w:rsidRPr="00176011">
        <w:rPr>
          <w:szCs w:val="22"/>
        </w:rPr>
        <w:t xml:space="preserve"> chorob</w:t>
      </w:r>
      <w:r w:rsidR="00D35E87" w:rsidRPr="00176011">
        <w:rPr>
          <w:szCs w:val="22"/>
        </w:rPr>
        <w:t>y</w:t>
      </w:r>
      <w:r w:rsidRPr="00176011">
        <w:rPr>
          <w:szCs w:val="22"/>
        </w:rPr>
        <w:t xml:space="preserve"> dýchacích ciest, </w:t>
      </w:r>
      <w:r w:rsidR="0079139C" w:rsidRPr="00176011">
        <w:rPr>
          <w:szCs w:val="24"/>
        </w:rPr>
        <w:t>adrenergiká v kombinácii s anticholinergikami vrátane trojkombináci</w:t>
      </w:r>
      <w:r w:rsidR="001C4BA6" w:rsidRPr="00176011">
        <w:rPr>
          <w:szCs w:val="24"/>
        </w:rPr>
        <w:t>e</w:t>
      </w:r>
      <w:r w:rsidR="0079139C" w:rsidRPr="00176011">
        <w:rPr>
          <w:szCs w:val="24"/>
        </w:rPr>
        <w:t xml:space="preserve"> s</w:t>
      </w:r>
      <w:r w:rsidR="001C4BA6" w:rsidRPr="00176011">
        <w:rPr>
          <w:szCs w:val="24"/>
        </w:rPr>
        <w:t> </w:t>
      </w:r>
      <w:r w:rsidR="0079139C" w:rsidRPr="00176011">
        <w:rPr>
          <w:szCs w:val="24"/>
        </w:rPr>
        <w:t>kortikosteroidmi</w:t>
      </w:r>
      <w:r w:rsidR="001C4BA6" w:rsidRPr="00176011">
        <w:rPr>
          <w:szCs w:val="24"/>
        </w:rPr>
        <w:t>.</w:t>
      </w:r>
      <w:r w:rsidR="0079139C" w:rsidRPr="00176011">
        <w:rPr>
          <w:szCs w:val="24"/>
        </w:rPr>
        <w:t xml:space="preserve"> </w:t>
      </w:r>
      <w:r w:rsidRPr="00176011">
        <w:rPr>
          <w:szCs w:val="22"/>
        </w:rPr>
        <w:t xml:space="preserve">ATC kód: </w:t>
      </w:r>
      <w:r w:rsidR="0079139C" w:rsidRPr="00176011">
        <w:rPr>
          <w:szCs w:val="22"/>
        </w:rPr>
        <w:t>R03AL12</w:t>
      </w:r>
    </w:p>
    <w:p w14:paraId="3F7B8320" w14:textId="77777777" w:rsidR="00340793" w:rsidRPr="00CB491F" w:rsidRDefault="00340793" w:rsidP="0029074E">
      <w:pPr>
        <w:keepNext/>
        <w:keepLines/>
        <w:tabs>
          <w:tab w:val="clear" w:pos="567"/>
        </w:tabs>
        <w:spacing w:line="240" w:lineRule="auto"/>
        <w:rPr>
          <w:szCs w:val="22"/>
        </w:rPr>
      </w:pPr>
    </w:p>
    <w:p w14:paraId="00623799" w14:textId="77777777" w:rsidR="00340793" w:rsidRPr="00AB4AE2" w:rsidRDefault="00340793" w:rsidP="0029074E">
      <w:pPr>
        <w:keepNext/>
        <w:keepLines/>
        <w:tabs>
          <w:tab w:val="clear" w:pos="567"/>
        </w:tabs>
        <w:autoSpaceDE w:val="0"/>
        <w:autoSpaceDN w:val="0"/>
        <w:adjustRightInd w:val="0"/>
        <w:spacing w:line="240" w:lineRule="auto"/>
        <w:rPr>
          <w:szCs w:val="22"/>
        </w:rPr>
      </w:pPr>
      <w:r w:rsidRPr="00CB491F">
        <w:rPr>
          <w:szCs w:val="22"/>
          <w:u w:val="single"/>
        </w:rPr>
        <w:t>Mechanizmus účinku</w:t>
      </w:r>
    </w:p>
    <w:p w14:paraId="13E52758" w14:textId="77777777" w:rsidR="00B84FD6" w:rsidRPr="00AB4AE2" w:rsidRDefault="00B84FD6" w:rsidP="0029074E">
      <w:pPr>
        <w:keepNext/>
        <w:keepLines/>
        <w:tabs>
          <w:tab w:val="clear" w:pos="567"/>
        </w:tabs>
        <w:autoSpaceDE w:val="0"/>
        <w:autoSpaceDN w:val="0"/>
        <w:adjustRightInd w:val="0"/>
        <w:spacing w:line="240" w:lineRule="auto"/>
        <w:rPr>
          <w:szCs w:val="22"/>
        </w:rPr>
      </w:pPr>
    </w:p>
    <w:p w14:paraId="74961E09" w14:textId="37988EA3" w:rsidR="00340793" w:rsidRPr="00A920B5" w:rsidRDefault="00D13570" w:rsidP="0029074E">
      <w:pPr>
        <w:tabs>
          <w:tab w:val="clear" w:pos="567"/>
        </w:tabs>
        <w:autoSpaceDE w:val="0"/>
        <w:autoSpaceDN w:val="0"/>
        <w:adjustRightInd w:val="0"/>
        <w:spacing w:line="240" w:lineRule="auto"/>
        <w:rPr>
          <w:szCs w:val="22"/>
          <w:shd w:val="clear" w:color="auto" w:fill="FFFFFF"/>
        </w:rPr>
      </w:pPr>
      <w:r>
        <w:rPr>
          <w:szCs w:val="22"/>
          <w:shd w:val="clear" w:color="auto" w:fill="FFFFFF"/>
        </w:rPr>
        <w:t>Tento liek</w:t>
      </w:r>
      <w:r w:rsidR="00914C40" w:rsidRPr="00CB491F">
        <w:rPr>
          <w:szCs w:val="22"/>
          <w:shd w:val="clear" w:color="auto" w:fill="FFFFFF"/>
        </w:rPr>
        <w:t xml:space="preserve"> </w:t>
      </w:r>
      <w:r w:rsidR="00340793" w:rsidRPr="00CB491F">
        <w:rPr>
          <w:szCs w:val="22"/>
          <w:shd w:val="clear" w:color="auto" w:fill="FFFFFF"/>
        </w:rPr>
        <w:t xml:space="preserve">je kombináciou indakaterolu, dlhodobo </w:t>
      </w:r>
      <w:r w:rsidR="009E426E">
        <w:rPr>
          <w:szCs w:val="22"/>
          <w:shd w:val="clear" w:color="auto" w:fill="FFFFFF"/>
        </w:rPr>
        <w:t>pôsobiaceho</w:t>
      </w:r>
      <w:r w:rsidR="009E426E" w:rsidRPr="00CB491F">
        <w:rPr>
          <w:szCs w:val="22"/>
          <w:shd w:val="clear" w:color="auto" w:fill="FFFFFF"/>
        </w:rPr>
        <w:t xml:space="preserve"> </w:t>
      </w:r>
      <w:r w:rsidR="00340793" w:rsidRPr="00CB491F">
        <w:rPr>
          <w:szCs w:val="22"/>
          <w:shd w:val="clear" w:color="auto" w:fill="FFFFFF"/>
        </w:rPr>
        <w:t>beta</w:t>
      </w:r>
      <w:r w:rsidR="00340793" w:rsidRPr="00CB491F">
        <w:rPr>
          <w:szCs w:val="22"/>
          <w:shd w:val="clear" w:color="auto" w:fill="FFFFFF"/>
          <w:vertAlign w:val="subscript"/>
        </w:rPr>
        <w:t>2</w:t>
      </w:r>
      <w:r w:rsidR="00340793" w:rsidRPr="00CB491F">
        <w:rPr>
          <w:szCs w:val="22"/>
          <w:shd w:val="clear" w:color="auto" w:fill="FFFFFF"/>
        </w:rPr>
        <w:noBreakHyphen/>
        <w:t xml:space="preserve">adrenergného agonistu (LABA), </w:t>
      </w:r>
      <w:r w:rsidR="00340793" w:rsidRPr="00A920B5">
        <w:rPr>
          <w:szCs w:val="22"/>
          <w:shd w:val="clear" w:color="auto" w:fill="FFFFFF"/>
        </w:rPr>
        <w:t xml:space="preserve">glykopyrónia, dlhodobo </w:t>
      </w:r>
      <w:r w:rsidR="009E426E" w:rsidRPr="00A920B5">
        <w:rPr>
          <w:szCs w:val="22"/>
          <w:shd w:val="clear" w:color="auto" w:fill="FFFFFF"/>
        </w:rPr>
        <w:t xml:space="preserve">pôsobiaceho </w:t>
      </w:r>
      <w:r w:rsidR="00340793" w:rsidRPr="00A920B5">
        <w:rPr>
          <w:szCs w:val="22"/>
          <w:shd w:val="clear" w:color="auto" w:fill="FFFFFF"/>
        </w:rPr>
        <w:t>antagonistu muskarínových receptorov (LAMA), a</w:t>
      </w:r>
      <w:r w:rsidR="00AB0DC6" w:rsidRPr="00A920B5">
        <w:rPr>
          <w:szCs w:val="22"/>
          <w:shd w:val="clear" w:color="auto" w:fill="FFFFFF"/>
        </w:rPr>
        <w:t> </w:t>
      </w:r>
      <w:r w:rsidR="00340793" w:rsidRPr="00A920B5">
        <w:rPr>
          <w:szCs w:val="22"/>
          <w:shd w:val="clear" w:color="auto" w:fill="FFFFFF"/>
        </w:rPr>
        <w:t>mometazón</w:t>
      </w:r>
      <w:r w:rsidR="00576FF5" w:rsidRPr="00A920B5">
        <w:rPr>
          <w:iCs/>
          <w:szCs w:val="22"/>
        </w:rPr>
        <w:t>-</w:t>
      </w:r>
      <w:r w:rsidR="00340793" w:rsidRPr="00A920B5">
        <w:rPr>
          <w:szCs w:val="22"/>
          <w:shd w:val="clear" w:color="auto" w:fill="FFFFFF"/>
        </w:rPr>
        <w:t xml:space="preserve">furoátu, </w:t>
      </w:r>
      <w:r w:rsidR="00321EA3" w:rsidRPr="00A920B5">
        <w:rPr>
          <w:szCs w:val="22"/>
          <w:shd w:val="clear" w:color="auto" w:fill="FFFFFF"/>
        </w:rPr>
        <w:t xml:space="preserve">inhalačného </w:t>
      </w:r>
      <w:r w:rsidR="00340793" w:rsidRPr="00A920B5">
        <w:rPr>
          <w:szCs w:val="22"/>
          <w:shd w:val="clear" w:color="auto" w:fill="FFFFFF"/>
        </w:rPr>
        <w:t>syntetického kortikosteroidu (ICS).</w:t>
      </w:r>
    </w:p>
    <w:p w14:paraId="3EB49FCF" w14:textId="77777777" w:rsidR="00B84FD6" w:rsidRPr="00A920B5" w:rsidRDefault="00B84FD6" w:rsidP="0029074E">
      <w:pPr>
        <w:tabs>
          <w:tab w:val="clear" w:pos="567"/>
        </w:tabs>
        <w:autoSpaceDE w:val="0"/>
        <w:autoSpaceDN w:val="0"/>
        <w:adjustRightInd w:val="0"/>
        <w:spacing w:line="240" w:lineRule="auto"/>
        <w:rPr>
          <w:szCs w:val="22"/>
        </w:rPr>
      </w:pPr>
    </w:p>
    <w:p w14:paraId="451F66B0" w14:textId="77777777" w:rsidR="00340793" w:rsidRPr="00A920B5" w:rsidRDefault="00340793" w:rsidP="0029074E">
      <w:pPr>
        <w:keepNext/>
        <w:tabs>
          <w:tab w:val="clear" w:pos="567"/>
        </w:tabs>
        <w:autoSpaceDE w:val="0"/>
        <w:autoSpaceDN w:val="0"/>
        <w:adjustRightInd w:val="0"/>
        <w:spacing w:line="240" w:lineRule="auto"/>
        <w:rPr>
          <w:szCs w:val="22"/>
        </w:rPr>
      </w:pPr>
      <w:r w:rsidRPr="00A920B5">
        <w:rPr>
          <w:i/>
          <w:szCs w:val="22"/>
          <w:u w:val="single"/>
        </w:rPr>
        <w:t>Indakaterol</w:t>
      </w:r>
    </w:p>
    <w:p w14:paraId="60B34AD9" w14:textId="01BFB511" w:rsidR="00340793" w:rsidRPr="00A920B5" w:rsidRDefault="00340793" w:rsidP="0029074E">
      <w:pPr>
        <w:tabs>
          <w:tab w:val="clear" w:pos="567"/>
        </w:tabs>
        <w:autoSpaceDE w:val="0"/>
        <w:autoSpaceDN w:val="0"/>
        <w:adjustRightInd w:val="0"/>
        <w:spacing w:line="240" w:lineRule="auto"/>
        <w:rPr>
          <w:szCs w:val="22"/>
          <w:shd w:val="clear" w:color="auto" w:fill="FFFFFF"/>
        </w:rPr>
      </w:pPr>
      <w:r w:rsidRPr="00A920B5">
        <w:rPr>
          <w:szCs w:val="22"/>
        </w:rPr>
        <w:t>Farmakologické účinky agonistov beta</w:t>
      </w:r>
      <w:r w:rsidRPr="00A920B5">
        <w:rPr>
          <w:szCs w:val="22"/>
          <w:vertAlign w:val="subscript"/>
        </w:rPr>
        <w:t>2</w:t>
      </w:r>
      <w:r w:rsidRPr="00A920B5">
        <w:rPr>
          <w:szCs w:val="22"/>
        </w:rPr>
        <w:t xml:space="preserve">-adrenergných receptorov vrátane indakaterolu možno aspoň čiastočne pripísať zvýšeným koncentráciám </w:t>
      </w:r>
      <w:r w:rsidRPr="00A920B5">
        <w:rPr>
          <w:szCs w:val="22"/>
          <w:shd w:val="clear" w:color="auto" w:fill="FFFFFF"/>
        </w:rPr>
        <w:t>cyklického 3’, 5’</w:t>
      </w:r>
      <w:r w:rsidRPr="00A920B5">
        <w:rPr>
          <w:szCs w:val="22"/>
          <w:shd w:val="clear" w:color="auto" w:fill="FFFFFF"/>
        </w:rPr>
        <w:noBreakHyphen/>
        <w:t xml:space="preserve">adenozínmonofosfátu </w:t>
      </w:r>
      <w:r w:rsidR="00321EA3" w:rsidRPr="00A920B5">
        <w:rPr>
          <w:szCs w:val="22"/>
          <w:shd w:val="clear" w:color="auto" w:fill="FFFFFF"/>
        </w:rPr>
        <w:t xml:space="preserve">(cyklického </w:t>
      </w:r>
      <w:r w:rsidRPr="00A920B5">
        <w:rPr>
          <w:szCs w:val="22"/>
          <w:shd w:val="clear" w:color="auto" w:fill="FFFFFF"/>
        </w:rPr>
        <w:t>AMP</w:t>
      </w:r>
      <w:r w:rsidR="00321EA3" w:rsidRPr="00A920B5">
        <w:rPr>
          <w:szCs w:val="22"/>
          <w:shd w:val="clear" w:color="auto" w:fill="FFFFFF"/>
        </w:rPr>
        <w:t>)</w:t>
      </w:r>
      <w:r w:rsidRPr="00A920B5">
        <w:rPr>
          <w:szCs w:val="22"/>
          <w:shd w:val="clear" w:color="auto" w:fill="FFFFFF"/>
        </w:rPr>
        <w:t xml:space="preserve">, ktoré </w:t>
      </w:r>
      <w:r w:rsidRPr="00A920B5">
        <w:rPr>
          <w:szCs w:val="22"/>
        </w:rPr>
        <w:t>vyvolávajú uvoľnenie hladkého svalstva priedušiek.</w:t>
      </w:r>
    </w:p>
    <w:p w14:paraId="594B49A9" w14:textId="77777777" w:rsidR="00340793" w:rsidRPr="00A920B5" w:rsidRDefault="00340793" w:rsidP="0029074E">
      <w:pPr>
        <w:tabs>
          <w:tab w:val="clear" w:pos="567"/>
        </w:tabs>
        <w:autoSpaceDE w:val="0"/>
        <w:autoSpaceDN w:val="0"/>
        <w:adjustRightInd w:val="0"/>
        <w:spacing w:line="240" w:lineRule="auto"/>
        <w:rPr>
          <w:szCs w:val="22"/>
        </w:rPr>
      </w:pPr>
    </w:p>
    <w:p w14:paraId="4DFEF2CD" w14:textId="3BC00248" w:rsidR="00340793" w:rsidRPr="00A920B5" w:rsidRDefault="00340793" w:rsidP="0029074E">
      <w:pPr>
        <w:tabs>
          <w:tab w:val="clear" w:pos="567"/>
        </w:tabs>
        <w:spacing w:line="240" w:lineRule="auto"/>
        <w:rPr>
          <w:szCs w:val="22"/>
        </w:rPr>
      </w:pPr>
      <w:r w:rsidRPr="00A920B5">
        <w:rPr>
          <w:szCs w:val="22"/>
        </w:rPr>
        <w:t>Po inhalácii pôsobí indakaterol lokálne</w:t>
      </w:r>
      <w:r w:rsidR="00F670EE" w:rsidRPr="00A920B5">
        <w:rPr>
          <w:szCs w:val="22"/>
        </w:rPr>
        <w:t xml:space="preserve"> v </w:t>
      </w:r>
      <w:r w:rsidRPr="00A920B5">
        <w:rPr>
          <w:szCs w:val="22"/>
        </w:rPr>
        <w:t>pľúcach ako bronchodilatancium. Indakaterol je čiastočný agonista ľudsk</w:t>
      </w:r>
      <w:r w:rsidR="00F67D00" w:rsidRPr="00A920B5">
        <w:rPr>
          <w:szCs w:val="22"/>
        </w:rPr>
        <w:t>é</w:t>
      </w:r>
      <w:r w:rsidRPr="00A920B5">
        <w:rPr>
          <w:szCs w:val="22"/>
        </w:rPr>
        <w:t>h</w:t>
      </w:r>
      <w:r w:rsidR="00F67D00" w:rsidRPr="00A920B5">
        <w:rPr>
          <w:szCs w:val="22"/>
        </w:rPr>
        <w:t>o</w:t>
      </w:r>
      <w:r w:rsidRPr="00A920B5">
        <w:rPr>
          <w:szCs w:val="22"/>
        </w:rPr>
        <w:t xml:space="preserve"> beta</w:t>
      </w:r>
      <w:r w:rsidRPr="00A920B5">
        <w:rPr>
          <w:szCs w:val="22"/>
          <w:vertAlign w:val="subscript"/>
        </w:rPr>
        <w:t>2</w:t>
      </w:r>
      <w:r w:rsidRPr="00A920B5">
        <w:rPr>
          <w:szCs w:val="22"/>
        </w:rPr>
        <w:t>-adrenergn</w:t>
      </w:r>
      <w:r w:rsidR="00F67D00" w:rsidRPr="00A920B5">
        <w:rPr>
          <w:szCs w:val="22"/>
        </w:rPr>
        <w:t>é</w:t>
      </w:r>
      <w:r w:rsidRPr="00A920B5">
        <w:rPr>
          <w:szCs w:val="22"/>
        </w:rPr>
        <w:t>h</w:t>
      </w:r>
      <w:r w:rsidR="00F67D00" w:rsidRPr="00A920B5">
        <w:rPr>
          <w:szCs w:val="22"/>
        </w:rPr>
        <w:t>o</w:t>
      </w:r>
      <w:r w:rsidRPr="00A920B5">
        <w:rPr>
          <w:szCs w:val="22"/>
        </w:rPr>
        <w:t xml:space="preserve"> receptor</w:t>
      </w:r>
      <w:r w:rsidR="00F67D00" w:rsidRPr="00A920B5">
        <w:rPr>
          <w:szCs w:val="22"/>
        </w:rPr>
        <w:t>u</w:t>
      </w:r>
      <w:r w:rsidRPr="00A920B5">
        <w:rPr>
          <w:szCs w:val="22"/>
        </w:rPr>
        <w:t xml:space="preserve"> účinkujúci</w:t>
      </w:r>
      <w:r w:rsidR="00F670EE" w:rsidRPr="00A920B5">
        <w:rPr>
          <w:szCs w:val="22"/>
        </w:rPr>
        <w:t xml:space="preserve"> v </w:t>
      </w:r>
      <w:r w:rsidRPr="00A920B5">
        <w:rPr>
          <w:szCs w:val="22"/>
        </w:rPr>
        <w:t>nanomolárnom množstve. V izolovanej ľudskej prieduške má indakaterol rýchly nástup účinku a dlhodobý účinok.</w:t>
      </w:r>
    </w:p>
    <w:p w14:paraId="6AD81AC8" w14:textId="77777777" w:rsidR="00B84FD6" w:rsidRPr="00A920B5" w:rsidRDefault="00B84FD6" w:rsidP="0029074E">
      <w:pPr>
        <w:tabs>
          <w:tab w:val="clear" w:pos="567"/>
        </w:tabs>
        <w:autoSpaceDE w:val="0"/>
        <w:autoSpaceDN w:val="0"/>
        <w:adjustRightInd w:val="0"/>
        <w:spacing w:line="240" w:lineRule="auto"/>
        <w:rPr>
          <w:szCs w:val="22"/>
          <w:shd w:val="clear" w:color="auto" w:fill="FFFFFF"/>
        </w:rPr>
      </w:pPr>
    </w:p>
    <w:p w14:paraId="63CE2BBA" w14:textId="131BA89D" w:rsidR="00340793" w:rsidRPr="00A920B5" w:rsidRDefault="00340793" w:rsidP="0029074E">
      <w:pPr>
        <w:tabs>
          <w:tab w:val="clear" w:pos="567"/>
        </w:tabs>
        <w:autoSpaceDE w:val="0"/>
        <w:autoSpaceDN w:val="0"/>
        <w:adjustRightInd w:val="0"/>
        <w:spacing w:line="240" w:lineRule="auto"/>
        <w:rPr>
          <w:szCs w:val="22"/>
          <w:shd w:val="clear" w:color="auto" w:fill="FFFFFF"/>
        </w:rPr>
      </w:pPr>
      <w:r w:rsidRPr="00A920B5">
        <w:rPr>
          <w:szCs w:val="22"/>
        </w:rPr>
        <w:t>Hoci sú beta</w:t>
      </w:r>
      <w:r w:rsidRPr="00A920B5">
        <w:rPr>
          <w:szCs w:val="22"/>
          <w:vertAlign w:val="subscript"/>
        </w:rPr>
        <w:t>2</w:t>
      </w:r>
      <w:r w:rsidRPr="00A920B5">
        <w:rPr>
          <w:szCs w:val="22"/>
        </w:rPr>
        <w:t>-adrenergné receptory prevládajúcimi adrenergnými receptormi</w:t>
      </w:r>
      <w:r w:rsidR="00F670EE" w:rsidRPr="00A920B5">
        <w:rPr>
          <w:szCs w:val="22"/>
        </w:rPr>
        <w:t xml:space="preserve"> v </w:t>
      </w:r>
      <w:r w:rsidRPr="00A920B5">
        <w:rPr>
          <w:szCs w:val="22"/>
        </w:rPr>
        <w:t>hladkom svalstve priedušiek a beta</w:t>
      </w:r>
      <w:r w:rsidRPr="00A920B5">
        <w:rPr>
          <w:szCs w:val="22"/>
          <w:vertAlign w:val="subscript"/>
        </w:rPr>
        <w:t>1</w:t>
      </w:r>
      <w:r w:rsidRPr="00A920B5">
        <w:rPr>
          <w:szCs w:val="22"/>
        </w:rPr>
        <w:t>-receptory prevládajúcimi</w:t>
      </w:r>
      <w:r w:rsidRPr="00A920B5" w:rsidDel="0042094B">
        <w:rPr>
          <w:szCs w:val="22"/>
        </w:rPr>
        <w:t xml:space="preserve"> </w:t>
      </w:r>
      <w:r w:rsidRPr="00A920B5">
        <w:rPr>
          <w:szCs w:val="22"/>
        </w:rPr>
        <w:t>receptormi</w:t>
      </w:r>
      <w:r w:rsidR="00F670EE" w:rsidRPr="00A920B5">
        <w:rPr>
          <w:szCs w:val="22"/>
        </w:rPr>
        <w:t xml:space="preserve"> v </w:t>
      </w:r>
      <w:r w:rsidRPr="00A920B5">
        <w:rPr>
          <w:szCs w:val="22"/>
        </w:rPr>
        <w:t>ľudskom srdci, nachádzajú sa</w:t>
      </w:r>
      <w:r w:rsidR="00F670EE" w:rsidRPr="00A920B5">
        <w:rPr>
          <w:szCs w:val="22"/>
        </w:rPr>
        <w:t xml:space="preserve"> v </w:t>
      </w:r>
      <w:r w:rsidRPr="00A920B5">
        <w:rPr>
          <w:szCs w:val="22"/>
        </w:rPr>
        <w:t>ľudskom srdci aj beta</w:t>
      </w:r>
      <w:r w:rsidRPr="00A920B5">
        <w:rPr>
          <w:szCs w:val="22"/>
          <w:vertAlign w:val="subscript"/>
        </w:rPr>
        <w:t>2</w:t>
      </w:r>
      <w:r w:rsidRPr="00A920B5">
        <w:rPr>
          <w:szCs w:val="22"/>
        </w:rPr>
        <w:t>-adrenergné receptory, ktoré tvoria 10 % až 50 %</w:t>
      </w:r>
      <w:r w:rsidR="00F670EE" w:rsidRPr="00A920B5">
        <w:rPr>
          <w:szCs w:val="22"/>
        </w:rPr>
        <w:t xml:space="preserve"> z </w:t>
      </w:r>
      <w:r w:rsidRPr="00A920B5">
        <w:rPr>
          <w:szCs w:val="22"/>
        </w:rPr>
        <w:t>celkového počtu adrenergných receptorov.</w:t>
      </w:r>
    </w:p>
    <w:p w14:paraId="76F5CCE1" w14:textId="77777777" w:rsidR="00B84FD6" w:rsidRPr="00A920B5" w:rsidRDefault="00B84FD6" w:rsidP="0029074E">
      <w:pPr>
        <w:tabs>
          <w:tab w:val="clear" w:pos="567"/>
        </w:tabs>
        <w:autoSpaceDE w:val="0"/>
        <w:autoSpaceDN w:val="0"/>
        <w:adjustRightInd w:val="0"/>
        <w:spacing w:line="240" w:lineRule="auto"/>
        <w:rPr>
          <w:szCs w:val="22"/>
          <w:shd w:val="clear" w:color="auto" w:fill="FFFFFF"/>
        </w:rPr>
      </w:pPr>
    </w:p>
    <w:p w14:paraId="655ED381" w14:textId="77777777" w:rsidR="00DE795B" w:rsidRPr="00A920B5" w:rsidRDefault="00DE795B" w:rsidP="0029074E">
      <w:pPr>
        <w:keepNext/>
        <w:tabs>
          <w:tab w:val="clear" w:pos="567"/>
        </w:tabs>
        <w:spacing w:line="240" w:lineRule="auto"/>
        <w:rPr>
          <w:rFonts w:eastAsia="MS Gothic"/>
          <w:szCs w:val="22"/>
          <w:lang w:eastAsia="ja-JP"/>
        </w:rPr>
      </w:pPr>
      <w:r w:rsidRPr="00A920B5">
        <w:rPr>
          <w:rFonts w:eastAsia="MS Gothic"/>
          <w:i/>
          <w:szCs w:val="22"/>
          <w:u w:val="single"/>
          <w:lang w:eastAsia="ja-JP"/>
        </w:rPr>
        <w:t>Glykopyrónium</w:t>
      </w:r>
    </w:p>
    <w:p w14:paraId="250C7A5B" w14:textId="6C41347D" w:rsidR="00DE795B" w:rsidRPr="00A920B5" w:rsidRDefault="00DE795B" w:rsidP="0029074E">
      <w:pPr>
        <w:tabs>
          <w:tab w:val="clear" w:pos="567"/>
        </w:tabs>
        <w:spacing w:line="240" w:lineRule="auto"/>
        <w:rPr>
          <w:rFonts w:eastAsia="MS Mincho"/>
          <w:szCs w:val="22"/>
          <w:lang w:eastAsia="ja-JP"/>
        </w:rPr>
      </w:pPr>
      <w:r w:rsidRPr="00A920B5">
        <w:rPr>
          <w:rFonts w:eastAsia="MS Mincho"/>
          <w:szCs w:val="22"/>
          <w:lang w:eastAsia="ja-JP"/>
        </w:rPr>
        <w:t>Glykopyrónium účinkuje prostredníctvom blokovania bronchokonstrikčného pôsobenia acetylcholínu</w:t>
      </w:r>
      <w:r w:rsidR="00F670EE" w:rsidRPr="00A920B5">
        <w:rPr>
          <w:rFonts w:eastAsia="MS Mincho"/>
          <w:szCs w:val="22"/>
          <w:lang w:eastAsia="ja-JP"/>
        </w:rPr>
        <w:t xml:space="preserve"> v </w:t>
      </w:r>
      <w:r w:rsidRPr="00A920B5">
        <w:rPr>
          <w:rFonts w:eastAsia="MS Mincho"/>
          <w:szCs w:val="22"/>
          <w:lang w:eastAsia="ja-JP"/>
        </w:rPr>
        <w:t>bunkách hladkého svalstva dýchacích ciest, čím rozširuje dýchacie cesty.</w:t>
      </w:r>
      <w:r w:rsidRPr="00A920B5">
        <w:rPr>
          <w:szCs w:val="22"/>
        </w:rPr>
        <w:t xml:space="preserve"> Glykopyrónium</w:t>
      </w:r>
      <w:r w:rsidR="00576FF5" w:rsidRPr="00A920B5">
        <w:rPr>
          <w:iCs/>
          <w:szCs w:val="22"/>
        </w:rPr>
        <w:t>-</w:t>
      </w:r>
      <w:r w:rsidRPr="00A920B5">
        <w:rPr>
          <w:szCs w:val="22"/>
        </w:rPr>
        <w:t>bromid je antagonista muskarínových receptorov</w:t>
      </w:r>
      <w:r w:rsidR="00F670EE" w:rsidRPr="00A920B5">
        <w:rPr>
          <w:szCs w:val="22"/>
        </w:rPr>
        <w:t xml:space="preserve"> s </w:t>
      </w:r>
      <w:r w:rsidRPr="00A920B5">
        <w:rPr>
          <w:szCs w:val="22"/>
        </w:rPr>
        <w:t>vysokou afinitou. Vykazoval 4- až 5-násobne vyššiu selektivitu</w:t>
      </w:r>
      <w:r w:rsidR="00F670EE" w:rsidRPr="00A920B5">
        <w:rPr>
          <w:szCs w:val="22"/>
        </w:rPr>
        <w:t xml:space="preserve"> pre </w:t>
      </w:r>
      <w:r w:rsidRPr="00A920B5">
        <w:rPr>
          <w:szCs w:val="22"/>
        </w:rPr>
        <w:t>ľudské receptory M3 a M1</w:t>
      </w:r>
      <w:r w:rsidR="00F670EE" w:rsidRPr="00A920B5">
        <w:rPr>
          <w:szCs w:val="22"/>
        </w:rPr>
        <w:t xml:space="preserve"> v </w:t>
      </w:r>
      <w:r w:rsidRPr="00A920B5">
        <w:rPr>
          <w:szCs w:val="22"/>
        </w:rPr>
        <w:t>porovnaní</w:t>
      </w:r>
      <w:r w:rsidR="00F670EE" w:rsidRPr="00A920B5">
        <w:rPr>
          <w:szCs w:val="22"/>
        </w:rPr>
        <w:t xml:space="preserve"> s </w:t>
      </w:r>
      <w:r w:rsidRPr="00A920B5">
        <w:rPr>
          <w:szCs w:val="22"/>
        </w:rPr>
        <w:t>ľudským receptorom M2</w:t>
      </w:r>
      <w:r w:rsidR="00F670EE" w:rsidRPr="00A920B5">
        <w:rPr>
          <w:szCs w:val="22"/>
        </w:rPr>
        <w:t xml:space="preserve"> v </w:t>
      </w:r>
      <w:r w:rsidRPr="00A920B5">
        <w:rPr>
          <w:szCs w:val="22"/>
        </w:rPr>
        <w:t>štúdiách väzbovej kompetície.</w:t>
      </w:r>
      <w:r w:rsidR="008B1C1E" w:rsidRPr="00A920B5">
        <w:rPr>
          <w:szCs w:val="22"/>
        </w:rPr>
        <w:t xml:space="preserve"> Má rýchly nástup účinku, ako </w:t>
      </w:r>
      <w:r w:rsidR="00584CC8" w:rsidRPr="00A920B5">
        <w:rPr>
          <w:szCs w:val="22"/>
        </w:rPr>
        <w:t xml:space="preserve">v klinických štúdiách </w:t>
      </w:r>
      <w:r w:rsidR="008B1C1E" w:rsidRPr="00A920B5">
        <w:rPr>
          <w:szCs w:val="22"/>
        </w:rPr>
        <w:t>preukázali pozorované parametre kinetiky asociácie/disociácie</w:t>
      </w:r>
      <w:r w:rsidR="00F670EE" w:rsidRPr="00A920B5">
        <w:rPr>
          <w:szCs w:val="22"/>
        </w:rPr>
        <w:t xml:space="preserve"> s </w:t>
      </w:r>
      <w:r w:rsidR="008B1C1E" w:rsidRPr="00A920B5">
        <w:rPr>
          <w:szCs w:val="22"/>
        </w:rPr>
        <w:t>receptorom a nástup účinku</w:t>
      </w:r>
      <w:r w:rsidR="00F670EE" w:rsidRPr="00A920B5">
        <w:rPr>
          <w:szCs w:val="22"/>
        </w:rPr>
        <w:t xml:space="preserve"> po </w:t>
      </w:r>
      <w:r w:rsidR="008B1C1E" w:rsidRPr="00A920B5">
        <w:rPr>
          <w:szCs w:val="22"/>
        </w:rPr>
        <w:t>inhalácii. Dlhé trvanie účinku možno čiastočne pripísať pretrvávajúcim koncentráciám liečiva</w:t>
      </w:r>
      <w:r w:rsidR="00F670EE" w:rsidRPr="00A920B5">
        <w:rPr>
          <w:szCs w:val="22"/>
        </w:rPr>
        <w:t xml:space="preserve"> v </w:t>
      </w:r>
      <w:r w:rsidR="008B1C1E" w:rsidRPr="00A920B5">
        <w:rPr>
          <w:szCs w:val="22"/>
        </w:rPr>
        <w:t>pľúcach, ako ukazuje predĺžený terminálny polčas eliminácie glykopyrónia</w:t>
      </w:r>
      <w:r w:rsidR="00F670EE" w:rsidRPr="00A920B5">
        <w:rPr>
          <w:szCs w:val="22"/>
        </w:rPr>
        <w:t xml:space="preserve"> po </w:t>
      </w:r>
      <w:r w:rsidR="008B1C1E" w:rsidRPr="00A920B5">
        <w:rPr>
          <w:szCs w:val="22"/>
        </w:rPr>
        <w:t xml:space="preserve">inhalácii pomocou </w:t>
      </w:r>
      <w:r w:rsidR="00CB491F" w:rsidRPr="00A920B5">
        <w:rPr>
          <w:szCs w:val="22"/>
        </w:rPr>
        <w:t>inhalátora</w:t>
      </w:r>
      <w:r w:rsidR="008B1C1E" w:rsidRPr="00A920B5">
        <w:rPr>
          <w:szCs w:val="22"/>
        </w:rPr>
        <w:t xml:space="preserve"> oproti polčasu</w:t>
      </w:r>
      <w:r w:rsidR="00F670EE" w:rsidRPr="00A920B5">
        <w:rPr>
          <w:szCs w:val="22"/>
        </w:rPr>
        <w:t xml:space="preserve"> po </w:t>
      </w:r>
      <w:r w:rsidR="008B1C1E" w:rsidRPr="00A920B5">
        <w:rPr>
          <w:szCs w:val="22"/>
        </w:rPr>
        <w:t>intravenóznom podaní (pozri časť 5.2).</w:t>
      </w:r>
    </w:p>
    <w:p w14:paraId="2FEF9A76" w14:textId="77777777" w:rsidR="00DE795B" w:rsidRPr="00A920B5" w:rsidRDefault="00DE795B" w:rsidP="0029074E">
      <w:pPr>
        <w:tabs>
          <w:tab w:val="clear" w:pos="567"/>
        </w:tabs>
        <w:spacing w:line="240" w:lineRule="auto"/>
        <w:rPr>
          <w:rFonts w:eastAsia="MS Mincho"/>
          <w:szCs w:val="22"/>
          <w:lang w:eastAsia="ja-JP"/>
        </w:rPr>
      </w:pPr>
    </w:p>
    <w:p w14:paraId="60478230" w14:textId="69DB8E64" w:rsidR="00340793" w:rsidRPr="00A920B5" w:rsidRDefault="00340793" w:rsidP="0029074E">
      <w:pPr>
        <w:keepNext/>
        <w:tabs>
          <w:tab w:val="clear" w:pos="567"/>
        </w:tabs>
        <w:autoSpaceDE w:val="0"/>
        <w:autoSpaceDN w:val="0"/>
        <w:adjustRightInd w:val="0"/>
        <w:spacing w:line="240" w:lineRule="auto"/>
        <w:rPr>
          <w:szCs w:val="22"/>
        </w:rPr>
      </w:pPr>
      <w:r w:rsidRPr="00A920B5">
        <w:rPr>
          <w:i/>
          <w:szCs w:val="22"/>
          <w:u w:val="single"/>
        </w:rPr>
        <w:t>Mometazón</w:t>
      </w:r>
      <w:r w:rsidR="00576FF5" w:rsidRPr="00A920B5">
        <w:rPr>
          <w:iCs/>
          <w:szCs w:val="22"/>
        </w:rPr>
        <w:t>-</w:t>
      </w:r>
      <w:r w:rsidRPr="00A920B5">
        <w:rPr>
          <w:i/>
          <w:szCs w:val="22"/>
          <w:u w:val="single"/>
        </w:rPr>
        <w:t>furoát</w:t>
      </w:r>
    </w:p>
    <w:p w14:paraId="325A5CBB" w14:textId="617B8A55" w:rsidR="00340793" w:rsidRPr="00A920B5" w:rsidRDefault="00340793" w:rsidP="0029074E">
      <w:pPr>
        <w:tabs>
          <w:tab w:val="clear" w:pos="567"/>
        </w:tabs>
        <w:autoSpaceDE w:val="0"/>
        <w:autoSpaceDN w:val="0"/>
        <w:adjustRightInd w:val="0"/>
        <w:spacing w:line="240" w:lineRule="auto"/>
        <w:rPr>
          <w:szCs w:val="22"/>
        </w:rPr>
      </w:pPr>
      <w:r w:rsidRPr="00A920B5">
        <w:rPr>
          <w:szCs w:val="22"/>
        </w:rPr>
        <w:t>Mometazón</w:t>
      </w:r>
      <w:r w:rsidR="00576FF5" w:rsidRPr="00A920B5">
        <w:rPr>
          <w:iCs/>
          <w:szCs w:val="22"/>
        </w:rPr>
        <w:t>-</w:t>
      </w:r>
      <w:r w:rsidRPr="00A920B5">
        <w:rPr>
          <w:szCs w:val="22"/>
        </w:rPr>
        <w:t>furoát je syntetický kortikosteroid</w:t>
      </w:r>
      <w:r w:rsidR="00F670EE" w:rsidRPr="00A920B5">
        <w:rPr>
          <w:szCs w:val="22"/>
        </w:rPr>
        <w:t xml:space="preserve"> s </w:t>
      </w:r>
      <w:r w:rsidRPr="00A920B5">
        <w:rPr>
          <w:szCs w:val="22"/>
        </w:rPr>
        <w:t>vysokou afinitou ku glukokortikoidovým receptorom</w:t>
      </w:r>
      <w:r w:rsidRPr="00CB491F">
        <w:rPr>
          <w:szCs w:val="22"/>
        </w:rPr>
        <w:t xml:space="preserve"> </w:t>
      </w:r>
      <w:r w:rsidRPr="00A920B5">
        <w:rPr>
          <w:szCs w:val="22"/>
        </w:rPr>
        <w:t>a</w:t>
      </w:r>
      <w:r w:rsidR="00F670EE" w:rsidRPr="00A920B5">
        <w:rPr>
          <w:szCs w:val="22"/>
        </w:rPr>
        <w:t xml:space="preserve"> s </w:t>
      </w:r>
      <w:r w:rsidRPr="00A920B5">
        <w:rPr>
          <w:szCs w:val="22"/>
        </w:rPr>
        <w:t>lokálnymi protizápalovými vlastnosťami. Mometazón</w:t>
      </w:r>
      <w:r w:rsidR="00576FF5" w:rsidRPr="00A920B5">
        <w:rPr>
          <w:iCs/>
          <w:szCs w:val="22"/>
        </w:rPr>
        <w:t>-</w:t>
      </w:r>
      <w:r w:rsidRPr="00A920B5">
        <w:rPr>
          <w:szCs w:val="22"/>
        </w:rPr>
        <w:t xml:space="preserve">furoát </w:t>
      </w:r>
      <w:r w:rsidRPr="00A920B5">
        <w:rPr>
          <w:i/>
          <w:szCs w:val="22"/>
        </w:rPr>
        <w:t>in vitro</w:t>
      </w:r>
      <w:r w:rsidRPr="00A920B5">
        <w:rPr>
          <w:szCs w:val="22"/>
        </w:rPr>
        <w:t xml:space="preserve"> inhibuje uvoľňovanie leukotriénov</w:t>
      </w:r>
      <w:r w:rsidR="00F670EE" w:rsidRPr="00A920B5">
        <w:rPr>
          <w:szCs w:val="22"/>
        </w:rPr>
        <w:t xml:space="preserve"> z </w:t>
      </w:r>
      <w:r w:rsidRPr="00A920B5">
        <w:rPr>
          <w:szCs w:val="22"/>
        </w:rPr>
        <w:t>leukocytov alergických pacientov. V bunkovej kultúre mometazón</w:t>
      </w:r>
      <w:r w:rsidR="00576FF5" w:rsidRPr="00A920B5">
        <w:rPr>
          <w:iCs/>
          <w:szCs w:val="22"/>
        </w:rPr>
        <w:t>-</w:t>
      </w:r>
      <w:r w:rsidRPr="00A920B5">
        <w:rPr>
          <w:szCs w:val="22"/>
        </w:rPr>
        <w:t>furoát preukázal vysokú účinnosť</w:t>
      </w:r>
      <w:r w:rsidR="00F670EE" w:rsidRPr="00A920B5">
        <w:rPr>
          <w:szCs w:val="22"/>
        </w:rPr>
        <w:t xml:space="preserve"> pri </w:t>
      </w:r>
      <w:r w:rsidRPr="00A920B5">
        <w:rPr>
          <w:szCs w:val="22"/>
        </w:rPr>
        <w:t>inhibícii syntézy a uvoľňovania IL</w:t>
      </w:r>
      <w:r w:rsidRPr="00A920B5">
        <w:rPr>
          <w:szCs w:val="22"/>
        </w:rPr>
        <w:noBreakHyphen/>
        <w:t>1, IL</w:t>
      </w:r>
      <w:r w:rsidRPr="00A920B5">
        <w:rPr>
          <w:szCs w:val="22"/>
        </w:rPr>
        <w:noBreakHyphen/>
        <w:t>5, IL</w:t>
      </w:r>
      <w:r w:rsidRPr="00A920B5">
        <w:rPr>
          <w:szCs w:val="22"/>
        </w:rPr>
        <w:noBreakHyphen/>
        <w:t>6 a TNF</w:t>
      </w:r>
      <w:r w:rsidRPr="00A920B5">
        <w:rPr>
          <w:szCs w:val="22"/>
        </w:rPr>
        <w:noBreakHyphen/>
        <w:t>alfa. Je tiež účinným inhibítorom tvorby leukotriénov a tvorby Th2 cytokínov IL</w:t>
      </w:r>
      <w:r w:rsidRPr="00A920B5">
        <w:rPr>
          <w:szCs w:val="22"/>
        </w:rPr>
        <w:noBreakHyphen/>
        <w:t>4 a IL</w:t>
      </w:r>
      <w:r w:rsidRPr="00A920B5">
        <w:rPr>
          <w:szCs w:val="22"/>
        </w:rPr>
        <w:noBreakHyphen/>
        <w:t>5</w:t>
      </w:r>
      <w:r w:rsidR="00F670EE" w:rsidRPr="00A920B5">
        <w:rPr>
          <w:szCs w:val="22"/>
        </w:rPr>
        <w:t xml:space="preserve"> z </w:t>
      </w:r>
      <w:r w:rsidRPr="00A920B5">
        <w:rPr>
          <w:szCs w:val="22"/>
        </w:rPr>
        <w:t>ľudských CD4+ T</w:t>
      </w:r>
      <w:r w:rsidRPr="00A920B5">
        <w:rPr>
          <w:szCs w:val="22"/>
        </w:rPr>
        <w:noBreakHyphen/>
        <w:t>buniek.</w:t>
      </w:r>
    </w:p>
    <w:p w14:paraId="3E35EE19" w14:textId="77777777" w:rsidR="00B84FD6" w:rsidRPr="00A920B5" w:rsidRDefault="00B84FD6" w:rsidP="0029074E">
      <w:pPr>
        <w:tabs>
          <w:tab w:val="clear" w:pos="567"/>
        </w:tabs>
        <w:autoSpaceDE w:val="0"/>
        <w:autoSpaceDN w:val="0"/>
        <w:adjustRightInd w:val="0"/>
        <w:spacing w:line="240" w:lineRule="auto"/>
        <w:rPr>
          <w:szCs w:val="22"/>
        </w:rPr>
      </w:pPr>
    </w:p>
    <w:p w14:paraId="728875C7" w14:textId="77777777" w:rsidR="00DE795B" w:rsidRPr="00A920B5" w:rsidRDefault="00DE795B" w:rsidP="0029074E">
      <w:pPr>
        <w:pStyle w:val="Text"/>
        <w:keepNext/>
        <w:spacing w:before="0"/>
        <w:jc w:val="left"/>
        <w:rPr>
          <w:sz w:val="22"/>
          <w:szCs w:val="22"/>
          <w:lang w:val="sk-SK"/>
        </w:rPr>
      </w:pPr>
      <w:r w:rsidRPr="00A920B5">
        <w:rPr>
          <w:sz w:val="22"/>
          <w:szCs w:val="22"/>
          <w:u w:val="single"/>
          <w:lang w:val="sk-SK"/>
        </w:rPr>
        <w:t>Farmakodynamické účinky</w:t>
      </w:r>
    </w:p>
    <w:p w14:paraId="781B3ED0" w14:textId="77777777" w:rsidR="00DE795B" w:rsidRPr="00A920B5" w:rsidRDefault="00DE795B" w:rsidP="0029074E">
      <w:pPr>
        <w:pStyle w:val="Text"/>
        <w:keepNext/>
        <w:spacing w:before="0"/>
        <w:jc w:val="left"/>
        <w:rPr>
          <w:sz w:val="22"/>
          <w:szCs w:val="22"/>
          <w:lang w:val="sk-SK"/>
        </w:rPr>
      </w:pPr>
    </w:p>
    <w:p w14:paraId="64D26DE2" w14:textId="5C52AD4D" w:rsidR="008B1C1E" w:rsidRPr="00A920B5" w:rsidRDefault="008B1C1E" w:rsidP="0029074E">
      <w:pPr>
        <w:pStyle w:val="Text"/>
        <w:spacing w:before="0"/>
        <w:jc w:val="left"/>
        <w:rPr>
          <w:sz w:val="22"/>
          <w:szCs w:val="22"/>
          <w:lang w:val="sk-SK"/>
        </w:rPr>
      </w:pPr>
      <w:r w:rsidRPr="00A920B5">
        <w:rPr>
          <w:sz w:val="22"/>
          <w:szCs w:val="22"/>
          <w:lang w:val="sk-SK"/>
        </w:rPr>
        <w:t>Pre profil farmakodynamickej odpovede</w:t>
      </w:r>
      <w:r w:rsidR="00F670EE" w:rsidRPr="00A920B5">
        <w:rPr>
          <w:sz w:val="22"/>
          <w:szCs w:val="22"/>
          <w:lang w:val="sk-SK"/>
        </w:rPr>
        <w:t xml:space="preserve"> na </w:t>
      </w:r>
      <w:r w:rsidR="00D13570" w:rsidRPr="00A920B5">
        <w:rPr>
          <w:sz w:val="22"/>
          <w:szCs w:val="22"/>
          <w:lang w:val="sk-SK"/>
        </w:rPr>
        <w:t xml:space="preserve">tento </w:t>
      </w:r>
      <w:r w:rsidRPr="00A920B5">
        <w:rPr>
          <w:sz w:val="22"/>
          <w:szCs w:val="22"/>
          <w:lang w:val="sk-SK"/>
        </w:rPr>
        <w:t>liek je charakteristický rýchly nástup účinku do 5 minút</w:t>
      </w:r>
      <w:r w:rsidR="00F670EE" w:rsidRPr="00A920B5">
        <w:rPr>
          <w:sz w:val="22"/>
          <w:szCs w:val="22"/>
          <w:lang w:val="sk-SK"/>
        </w:rPr>
        <w:t xml:space="preserve"> po </w:t>
      </w:r>
      <w:r w:rsidRPr="00A920B5">
        <w:rPr>
          <w:sz w:val="22"/>
          <w:szCs w:val="22"/>
          <w:lang w:val="sk-SK"/>
        </w:rPr>
        <w:t>podaní a pretrvávanie účinku počas celého 24-hodinového intervalu medzi podaniami.</w:t>
      </w:r>
    </w:p>
    <w:p w14:paraId="41295D8B" w14:textId="77777777" w:rsidR="008B1C1E" w:rsidRPr="00A920B5" w:rsidRDefault="008B1C1E" w:rsidP="0029074E">
      <w:pPr>
        <w:pStyle w:val="Text"/>
        <w:spacing w:before="0"/>
        <w:jc w:val="left"/>
        <w:rPr>
          <w:sz w:val="22"/>
          <w:szCs w:val="22"/>
          <w:lang w:val="sk-SK"/>
        </w:rPr>
      </w:pPr>
    </w:p>
    <w:p w14:paraId="6E88755C" w14:textId="5C3DC45A" w:rsidR="008B1C1E" w:rsidRPr="00A920B5" w:rsidRDefault="008B1C1E" w:rsidP="0029074E">
      <w:pPr>
        <w:pStyle w:val="Text"/>
        <w:spacing w:before="0"/>
        <w:jc w:val="left"/>
        <w:rPr>
          <w:sz w:val="22"/>
          <w:szCs w:val="22"/>
          <w:lang w:val="sk-SK"/>
        </w:rPr>
      </w:pPr>
      <w:r w:rsidRPr="00A920B5">
        <w:rPr>
          <w:sz w:val="22"/>
          <w:szCs w:val="22"/>
          <w:lang w:val="sk-SK"/>
        </w:rPr>
        <w:lastRenderedPageBreak/>
        <w:t>Pre profil farmakodynamickej odpovede je ďalej charakteristický zvýšený priemerný najvyšší úsilný výdychový objem</w:t>
      </w:r>
      <w:r w:rsidR="00F670EE" w:rsidRPr="00A920B5">
        <w:rPr>
          <w:sz w:val="22"/>
          <w:szCs w:val="22"/>
          <w:lang w:val="sk-SK"/>
        </w:rPr>
        <w:t xml:space="preserve"> v </w:t>
      </w:r>
      <w:r w:rsidRPr="00A920B5">
        <w:rPr>
          <w:sz w:val="22"/>
          <w:szCs w:val="22"/>
          <w:lang w:val="sk-SK"/>
        </w:rPr>
        <w:t xml:space="preserve">prvej sekunde </w:t>
      </w:r>
      <w:r w:rsidRPr="00A920B5">
        <w:rPr>
          <w:bCs/>
          <w:sz w:val="22"/>
          <w:szCs w:val="22"/>
          <w:lang w:val="sk-SK"/>
        </w:rPr>
        <w:t>(FEV</w:t>
      </w:r>
      <w:r w:rsidRPr="00A920B5">
        <w:rPr>
          <w:bCs/>
          <w:sz w:val="22"/>
          <w:szCs w:val="22"/>
          <w:vertAlign w:val="subscript"/>
          <w:lang w:val="sk-SK"/>
        </w:rPr>
        <w:t>1</w:t>
      </w:r>
      <w:r w:rsidRPr="00A920B5">
        <w:rPr>
          <w:bCs/>
          <w:sz w:val="22"/>
          <w:szCs w:val="22"/>
          <w:lang w:val="sk-SK"/>
        </w:rPr>
        <w:t>)</w:t>
      </w:r>
      <w:r w:rsidR="00584CC8" w:rsidRPr="00A920B5">
        <w:rPr>
          <w:bCs/>
          <w:sz w:val="22"/>
          <w:szCs w:val="22"/>
          <w:lang w:val="sk-SK"/>
        </w:rPr>
        <w:t>, a to</w:t>
      </w:r>
      <w:r w:rsidRPr="00A920B5">
        <w:rPr>
          <w:bCs/>
          <w:sz w:val="22"/>
          <w:szCs w:val="22"/>
          <w:lang w:val="sk-SK"/>
        </w:rPr>
        <w:t xml:space="preserve"> 172 ml</w:t>
      </w:r>
      <w:r w:rsidR="00F670EE" w:rsidRPr="00A920B5">
        <w:rPr>
          <w:bCs/>
          <w:sz w:val="22"/>
          <w:szCs w:val="22"/>
          <w:lang w:val="sk-SK"/>
        </w:rPr>
        <w:t xml:space="preserve"> po </w:t>
      </w:r>
      <w:r w:rsidR="00D13570" w:rsidRPr="00A920B5">
        <w:rPr>
          <w:bCs/>
          <w:sz w:val="22"/>
          <w:szCs w:val="22"/>
          <w:lang w:val="sk-SK"/>
        </w:rPr>
        <w:t>indakaterole/glykopyróniu/mometazón</w:t>
      </w:r>
      <w:r w:rsidR="007944B5" w:rsidRPr="00A920B5">
        <w:rPr>
          <w:iCs/>
          <w:szCs w:val="22"/>
        </w:rPr>
        <w:t>-</w:t>
      </w:r>
      <w:r w:rsidR="00D13570" w:rsidRPr="00A920B5">
        <w:rPr>
          <w:bCs/>
          <w:sz w:val="22"/>
          <w:szCs w:val="22"/>
          <w:lang w:val="sk-SK"/>
        </w:rPr>
        <w:t>furoáte</w:t>
      </w:r>
      <w:r w:rsidRPr="00A920B5">
        <w:rPr>
          <w:bCs/>
          <w:sz w:val="22"/>
          <w:szCs w:val="22"/>
          <w:lang w:val="sk-SK"/>
        </w:rPr>
        <w:t xml:space="preserve"> 114 μg/46 μg/136 μg</w:t>
      </w:r>
      <w:r w:rsidR="003D7824" w:rsidRPr="00A920B5">
        <w:rPr>
          <w:bCs/>
          <w:sz w:val="22"/>
          <w:szCs w:val="22"/>
          <w:lang w:val="sk-SK"/>
        </w:rPr>
        <w:t xml:space="preserve"> raz denne</w:t>
      </w:r>
      <w:r w:rsidRPr="00A920B5">
        <w:rPr>
          <w:bCs/>
          <w:sz w:val="22"/>
          <w:szCs w:val="22"/>
          <w:lang w:val="sk-SK"/>
        </w:rPr>
        <w:t>,</w:t>
      </w:r>
      <w:r w:rsidR="00F670EE" w:rsidRPr="00A920B5">
        <w:rPr>
          <w:bCs/>
          <w:sz w:val="22"/>
          <w:szCs w:val="22"/>
          <w:lang w:val="sk-SK"/>
        </w:rPr>
        <w:t xml:space="preserve"> v </w:t>
      </w:r>
      <w:r w:rsidRPr="00A920B5">
        <w:rPr>
          <w:bCs/>
          <w:sz w:val="22"/>
          <w:szCs w:val="22"/>
          <w:lang w:val="sk-SK"/>
        </w:rPr>
        <w:t>porovnaní</w:t>
      </w:r>
      <w:r w:rsidR="00F670EE" w:rsidRPr="00A920B5">
        <w:rPr>
          <w:bCs/>
          <w:sz w:val="22"/>
          <w:szCs w:val="22"/>
          <w:lang w:val="sk-SK"/>
        </w:rPr>
        <w:t xml:space="preserve"> so </w:t>
      </w:r>
      <w:r w:rsidRPr="00A920B5">
        <w:rPr>
          <w:bCs/>
          <w:sz w:val="22"/>
          <w:szCs w:val="22"/>
          <w:lang w:val="sk-SK"/>
        </w:rPr>
        <w:t>salmeterolom/flutikazónom 50 μg/500 μg dvakrát denne.</w:t>
      </w:r>
    </w:p>
    <w:p w14:paraId="4B0F5927" w14:textId="4B344DE0" w:rsidR="008B1C1E" w:rsidRPr="00A920B5" w:rsidRDefault="008B1C1E" w:rsidP="0029074E"/>
    <w:p w14:paraId="169F68FB" w14:textId="2D269DF0" w:rsidR="008B1C1E" w:rsidRPr="00A920B5" w:rsidRDefault="008B1C1E" w:rsidP="0029074E">
      <w:pPr>
        <w:pStyle w:val="Text"/>
        <w:spacing w:before="0"/>
        <w:jc w:val="left"/>
        <w:rPr>
          <w:sz w:val="22"/>
          <w:szCs w:val="22"/>
          <w:lang w:val="sk-SK"/>
        </w:rPr>
      </w:pPr>
      <w:r w:rsidRPr="00A920B5">
        <w:rPr>
          <w:sz w:val="22"/>
          <w:szCs w:val="22"/>
          <w:lang w:val="sk-SK"/>
        </w:rPr>
        <w:t xml:space="preserve">Nepozorovala sa tachyfylaxia prínosu lieku </w:t>
      </w:r>
      <w:r w:rsidRPr="00A920B5">
        <w:rPr>
          <w:bCs/>
          <w:sz w:val="22"/>
          <w:szCs w:val="22"/>
          <w:lang w:val="sk-SK"/>
        </w:rPr>
        <w:t>Enerzair</w:t>
      </w:r>
      <w:r w:rsidRPr="00A920B5">
        <w:rPr>
          <w:sz w:val="22"/>
          <w:szCs w:val="22"/>
          <w:lang w:val="sk-SK"/>
        </w:rPr>
        <w:t xml:space="preserve"> Breezhaler</w:t>
      </w:r>
      <w:r w:rsidR="00F670EE" w:rsidRPr="00A920B5">
        <w:rPr>
          <w:sz w:val="22"/>
          <w:szCs w:val="22"/>
          <w:lang w:val="sk-SK"/>
        </w:rPr>
        <w:t xml:space="preserve"> pre </w:t>
      </w:r>
      <w:r w:rsidRPr="00A920B5">
        <w:rPr>
          <w:sz w:val="22"/>
          <w:szCs w:val="22"/>
          <w:lang w:val="sk-SK"/>
        </w:rPr>
        <w:t>pľúcn</w:t>
      </w:r>
      <w:r w:rsidR="00A65023" w:rsidRPr="00A920B5">
        <w:rPr>
          <w:sz w:val="22"/>
          <w:szCs w:val="22"/>
          <w:lang w:val="sk-SK"/>
        </w:rPr>
        <w:t>e</w:t>
      </w:r>
      <w:r w:rsidRPr="00A920B5">
        <w:rPr>
          <w:sz w:val="22"/>
          <w:szCs w:val="22"/>
          <w:lang w:val="sk-SK"/>
        </w:rPr>
        <w:t xml:space="preserve"> funkci</w:t>
      </w:r>
      <w:r w:rsidR="00A65023" w:rsidRPr="00A920B5">
        <w:rPr>
          <w:sz w:val="22"/>
          <w:szCs w:val="22"/>
          <w:lang w:val="sk-SK"/>
        </w:rPr>
        <w:t>e</w:t>
      </w:r>
      <w:r w:rsidR="00F670EE" w:rsidRPr="00A920B5">
        <w:rPr>
          <w:sz w:val="22"/>
          <w:szCs w:val="22"/>
          <w:lang w:val="sk-SK"/>
        </w:rPr>
        <w:t xml:space="preserve"> v </w:t>
      </w:r>
      <w:r w:rsidRPr="00A920B5">
        <w:rPr>
          <w:sz w:val="22"/>
          <w:szCs w:val="22"/>
          <w:lang w:val="sk-SK"/>
        </w:rPr>
        <w:t>priebehu času.</w:t>
      </w:r>
    </w:p>
    <w:p w14:paraId="3065FD83" w14:textId="77777777" w:rsidR="00B84FD6" w:rsidRPr="00A920B5" w:rsidRDefault="00B84FD6" w:rsidP="0029074E">
      <w:pPr>
        <w:pStyle w:val="Text"/>
        <w:spacing w:before="0"/>
        <w:jc w:val="left"/>
        <w:rPr>
          <w:sz w:val="22"/>
          <w:szCs w:val="22"/>
          <w:lang w:val="sk-SK"/>
        </w:rPr>
      </w:pPr>
    </w:p>
    <w:p w14:paraId="77D4BA4E" w14:textId="77777777" w:rsidR="008B1C1E" w:rsidRPr="00A920B5" w:rsidRDefault="008B1C1E" w:rsidP="0029074E">
      <w:pPr>
        <w:keepNext/>
        <w:tabs>
          <w:tab w:val="clear" w:pos="567"/>
        </w:tabs>
        <w:autoSpaceDE w:val="0"/>
        <w:autoSpaceDN w:val="0"/>
        <w:adjustRightInd w:val="0"/>
        <w:spacing w:line="240" w:lineRule="auto"/>
        <w:rPr>
          <w:szCs w:val="22"/>
        </w:rPr>
      </w:pPr>
      <w:r w:rsidRPr="00A920B5">
        <w:rPr>
          <w:i/>
          <w:szCs w:val="22"/>
          <w:u w:val="single"/>
        </w:rPr>
        <w:t>Interval QTc</w:t>
      </w:r>
      <w:bookmarkStart w:id="10" w:name="_nth_Effects_on_the_QTc_int94189"/>
      <w:bookmarkStart w:id="11" w:name="_nth_Safety_assessment__QTc58562"/>
      <w:bookmarkEnd w:id="10"/>
      <w:bookmarkEnd w:id="11"/>
    </w:p>
    <w:p w14:paraId="739300A2" w14:textId="5A532A69" w:rsidR="008B1C1E" w:rsidRPr="00CB491F" w:rsidRDefault="008B1C1E" w:rsidP="0029074E">
      <w:pPr>
        <w:tabs>
          <w:tab w:val="clear" w:pos="567"/>
        </w:tabs>
        <w:autoSpaceDE w:val="0"/>
        <w:autoSpaceDN w:val="0"/>
        <w:adjustRightInd w:val="0"/>
        <w:spacing w:line="240" w:lineRule="auto"/>
        <w:rPr>
          <w:szCs w:val="22"/>
        </w:rPr>
      </w:pPr>
      <w:r w:rsidRPr="00A920B5">
        <w:rPr>
          <w:szCs w:val="22"/>
        </w:rPr>
        <w:t xml:space="preserve">Účinok </w:t>
      </w:r>
      <w:r w:rsidR="00D13570" w:rsidRPr="00A920B5">
        <w:rPr>
          <w:szCs w:val="22"/>
        </w:rPr>
        <w:t xml:space="preserve">tohto </w:t>
      </w:r>
      <w:r w:rsidRPr="00A920B5">
        <w:rPr>
          <w:szCs w:val="22"/>
        </w:rPr>
        <w:t>lieku</w:t>
      </w:r>
      <w:r w:rsidR="00F670EE" w:rsidRPr="00A920B5">
        <w:rPr>
          <w:szCs w:val="22"/>
        </w:rPr>
        <w:t xml:space="preserve"> na </w:t>
      </w:r>
      <w:r w:rsidRPr="00A920B5">
        <w:rPr>
          <w:szCs w:val="22"/>
        </w:rPr>
        <w:t>interval QTc sa nevyhodnotil</w:t>
      </w:r>
      <w:r w:rsidR="00F670EE" w:rsidRPr="00A920B5">
        <w:rPr>
          <w:szCs w:val="22"/>
        </w:rPr>
        <w:t xml:space="preserve"> v </w:t>
      </w:r>
      <w:r w:rsidRPr="00A920B5">
        <w:rPr>
          <w:szCs w:val="22"/>
        </w:rPr>
        <w:t>detailnej štúdii QT (TQT).</w:t>
      </w:r>
      <w:r w:rsidR="001C4BA6" w:rsidRPr="00A920B5">
        <w:rPr>
          <w:szCs w:val="22"/>
        </w:rPr>
        <w:t xml:space="preserve"> </w:t>
      </w:r>
      <w:r w:rsidRPr="00A920B5">
        <w:rPr>
          <w:szCs w:val="22"/>
        </w:rPr>
        <w:t>Nie je známe, že by mometazón</w:t>
      </w:r>
      <w:r w:rsidR="007944B5" w:rsidRPr="00A920B5">
        <w:rPr>
          <w:iCs/>
          <w:szCs w:val="22"/>
        </w:rPr>
        <w:t>-</w:t>
      </w:r>
      <w:r w:rsidRPr="00A920B5">
        <w:rPr>
          <w:szCs w:val="22"/>
        </w:rPr>
        <w:t>furoát predlžoval QTc.</w:t>
      </w:r>
    </w:p>
    <w:p w14:paraId="06DF6C01" w14:textId="77777777" w:rsidR="008B1C1E" w:rsidRPr="00CB491F" w:rsidRDefault="008B1C1E" w:rsidP="0029074E">
      <w:pPr>
        <w:tabs>
          <w:tab w:val="clear" w:pos="567"/>
        </w:tabs>
        <w:autoSpaceDE w:val="0"/>
        <w:autoSpaceDN w:val="0"/>
        <w:adjustRightInd w:val="0"/>
        <w:spacing w:line="240" w:lineRule="auto"/>
        <w:rPr>
          <w:szCs w:val="22"/>
        </w:rPr>
      </w:pPr>
    </w:p>
    <w:p w14:paraId="7BF89C15" w14:textId="77777777" w:rsidR="008B1C1E" w:rsidRPr="00AB4AE2" w:rsidRDefault="008B1C1E" w:rsidP="0029074E">
      <w:pPr>
        <w:keepNext/>
        <w:tabs>
          <w:tab w:val="clear" w:pos="567"/>
        </w:tabs>
        <w:autoSpaceDE w:val="0"/>
        <w:autoSpaceDN w:val="0"/>
        <w:adjustRightInd w:val="0"/>
        <w:spacing w:line="240" w:lineRule="auto"/>
      </w:pPr>
      <w:r w:rsidRPr="00CB491F">
        <w:rPr>
          <w:u w:val="single"/>
        </w:rPr>
        <w:t>Klinická účinnosť a bezpečnosť</w:t>
      </w:r>
    </w:p>
    <w:p w14:paraId="7213AB61" w14:textId="77777777" w:rsidR="00386FB1" w:rsidRPr="00CB491F" w:rsidRDefault="00386FB1" w:rsidP="0029074E">
      <w:pPr>
        <w:pStyle w:val="Text"/>
        <w:keepNext/>
        <w:spacing w:before="0"/>
        <w:jc w:val="left"/>
        <w:rPr>
          <w:sz w:val="22"/>
          <w:szCs w:val="22"/>
          <w:lang w:val="sk-SK"/>
        </w:rPr>
      </w:pPr>
    </w:p>
    <w:p w14:paraId="69BA37F6" w14:textId="2A2DF561" w:rsidR="007751A2" w:rsidRPr="006B2013" w:rsidRDefault="007751A2" w:rsidP="0029074E">
      <w:pPr>
        <w:pStyle w:val="Text"/>
        <w:keepNext/>
        <w:spacing w:before="0"/>
        <w:jc w:val="left"/>
        <w:rPr>
          <w:i/>
          <w:sz w:val="22"/>
          <w:szCs w:val="22"/>
          <w:u w:val="single"/>
          <w:lang w:val="sk-SK"/>
        </w:rPr>
      </w:pPr>
      <w:r w:rsidRPr="006B2013">
        <w:rPr>
          <w:i/>
          <w:sz w:val="22"/>
          <w:szCs w:val="22"/>
          <w:u w:val="single"/>
          <w:lang w:val="sk-SK"/>
        </w:rPr>
        <w:t>Porovnanie lieku Enerzair Breezhaler s fixnými kombináciami LABA/I</w:t>
      </w:r>
      <w:r>
        <w:rPr>
          <w:i/>
          <w:sz w:val="22"/>
          <w:szCs w:val="22"/>
          <w:u w:val="single"/>
          <w:lang w:val="sk-SK"/>
        </w:rPr>
        <w:t>C</w:t>
      </w:r>
      <w:r w:rsidRPr="006B2013">
        <w:rPr>
          <w:i/>
          <w:sz w:val="22"/>
          <w:szCs w:val="22"/>
          <w:u w:val="single"/>
          <w:lang w:val="sk-SK"/>
        </w:rPr>
        <w:t>S</w:t>
      </w:r>
    </w:p>
    <w:p w14:paraId="4FAFF1B9" w14:textId="62F0525C" w:rsidR="008B1C1E" w:rsidRPr="00A920B5" w:rsidRDefault="008B1C1E" w:rsidP="0029074E">
      <w:pPr>
        <w:pStyle w:val="Text"/>
        <w:spacing w:before="0"/>
        <w:jc w:val="left"/>
        <w:rPr>
          <w:sz w:val="22"/>
          <w:szCs w:val="22"/>
          <w:lang w:val="sk-SK"/>
        </w:rPr>
      </w:pPr>
      <w:r w:rsidRPr="00CB491F">
        <w:rPr>
          <w:sz w:val="22"/>
          <w:szCs w:val="22"/>
          <w:lang w:val="sk-SK"/>
        </w:rPr>
        <w:t xml:space="preserve">Bezpečnosť a účinnosť lieku </w:t>
      </w:r>
      <w:r w:rsidRPr="00CB491F">
        <w:rPr>
          <w:sz w:val="22"/>
          <w:szCs w:val="22"/>
          <w:lang w:val="sk-SK" w:bidi="th-TH"/>
        </w:rPr>
        <w:t>Enerzair</w:t>
      </w:r>
      <w:r w:rsidRPr="00CB491F">
        <w:rPr>
          <w:sz w:val="22"/>
          <w:szCs w:val="22"/>
          <w:lang w:val="sk-SK"/>
        </w:rPr>
        <w:t xml:space="preserve"> Breezhaler</w:t>
      </w:r>
      <w:r w:rsidR="00F670EE">
        <w:rPr>
          <w:sz w:val="22"/>
          <w:szCs w:val="22"/>
          <w:lang w:val="sk-SK"/>
        </w:rPr>
        <w:t xml:space="preserve"> u </w:t>
      </w:r>
      <w:r w:rsidRPr="00CB491F">
        <w:rPr>
          <w:sz w:val="22"/>
          <w:szCs w:val="22"/>
          <w:lang w:val="sk-SK"/>
        </w:rPr>
        <w:t>dospelých pacientov</w:t>
      </w:r>
      <w:r w:rsidR="00F670EE">
        <w:rPr>
          <w:sz w:val="22"/>
          <w:szCs w:val="22"/>
          <w:lang w:val="sk-SK"/>
        </w:rPr>
        <w:t xml:space="preserve"> s </w:t>
      </w:r>
      <w:r w:rsidRPr="00CB491F">
        <w:rPr>
          <w:sz w:val="22"/>
          <w:szCs w:val="22"/>
          <w:lang w:val="sk-SK"/>
        </w:rPr>
        <w:t>pretrvávajúcou astmou sa vyhodnotila</w:t>
      </w:r>
      <w:r w:rsidR="00F670EE">
        <w:rPr>
          <w:sz w:val="22"/>
          <w:szCs w:val="22"/>
          <w:lang w:val="sk-SK"/>
        </w:rPr>
        <w:t xml:space="preserve"> v </w:t>
      </w:r>
      <w:r w:rsidRPr="00CB491F">
        <w:rPr>
          <w:sz w:val="22"/>
          <w:szCs w:val="22"/>
          <w:lang w:val="sk-SK"/>
        </w:rPr>
        <w:t>randomizovanej, dvojito zaslepenej štúdii fázy III (IRIDIUM). Štúdia IRIDIUM bola 52 týždňov trvajúca štúdia,</w:t>
      </w:r>
      <w:r w:rsidR="00F670EE">
        <w:rPr>
          <w:sz w:val="22"/>
          <w:szCs w:val="22"/>
          <w:lang w:val="sk-SK"/>
        </w:rPr>
        <w:t xml:space="preserve"> v </w:t>
      </w:r>
      <w:r w:rsidRPr="00CB491F">
        <w:rPr>
          <w:sz w:val="22"/>
          <w:szCs w:val="22"/>
          <w:lang w:val="sk-SK"/>
        </w:rPr>
        <w:t xml:space="preserve">ktorej sa vyhodnotilo podávanie lieku </w:t>
      </w:r>
      <w:r w:rsidRPr="00CB491F">
        <w:rPr>
          <w:sz w:val="22"/>
          <w:szCs w:val="22"/>
          <w:lang w:val="sk-SK" w:bidi="th-TH"/>
        </w:rPr>
        <w:t xml:space="preserve">Enerzair Breezhaler </w:t>
      </w:r>
      <w:r w:rsidRPr="00CB491F">
        <w:rPr>
          <w:sz w:val="22"/>
          <w:szCs w:val="22"/>
          <w:lang w:val="sk-SK"/>
        </w:rPr>
        <w:t>114 μg/46 μg/68 μg raz denne (N=620) a 114 μg/46 μg/136 μg raz denne (N=619)</w:t>
      </w:r>
      <w:r w:rsidR="00584CC8">
        <w:rPr>
          <w:sz w:val="22"/>
          <w:szCs w:val="22"/>
          <w:lang w:val="sk-SK"/>
        </w:rPr>
        <w:t xml:space="preserve"> v </w:t>
      </w:r>
      <w:r w:rsidRPr="00CB491F">
        <w:rPr>
          <w:sz w:val="22"/>
          <w:szCs w:val="22"/>
          <w:lang w:val="sk-SK"/>
        </w:rPr>
        <w:t>porovnaní</w:t>
      </w:r>
      <w:r w:rsidR="00F670EE">
        <w:rPr>
          <w:sz w:val="22"/>
          <w:szCs w:val="22"/>
          <w:lang w:val="sk-SK"/>
        </w:rPr>
        <w:t xml:space="preserve"> </w:t>
      </w:r>
      <w:r w:rsidR="00F670EE" w:rsidRPr="00A920B5">
        <w:rPr>
          <w:sz w:val="22"/>
          <w:szCs w:val="22"/>
          <w:lang w:val="sk-SK"/>
        </w:rPr>
        <w:t>s </w:t>
      </w:r>
      <w:r w:rsidRPr="00A920B5">
        <w:rPr>
          <w:sz w:val="22"/>
          <w:szCs w:val="22"/>
          <w:lang w:val="sk-SK"/>
        </w:rPr>
        <w:t>indakaterolom/mometazón</w:t>
      </w:r>
      <w:r w:rsidR="007944B5" w:rsidRPr="00A920B5">
        <w:rPr>
          <w:iCs/>
          <w:szCs w:val="22"/>
        </w:rPr>
        <w:t>-</w:t>
      </w:r>
      <w:r w:rsidRPr="00A920B5">
        <w:rPr>
          <w:sz w:val="22"/>
          <w:szCs w:val="22"/>
          <w:lang w:val="sk-SK"/>
        </w:rPr>
        <w:t xml:space="preserve">furoátom 125 μg/127,5 μg raz denne (N=617) a 125 μg/260 μg raz denne (N=618). V tretej skupine aktívnej kontroly boli </w:t>
      </w:r>
      <w:r w:rsidR="00584EDE" w:rsidRPr="00A920B5">
        <w:rPr>
          <w:sz w:val="22"/>
          <w:szCs w:val="22"/>
          <w:lang w:val="sk-SK"/>
        </w:rPr>
        <w:t xml:space="preserve">účastníci </w:t>
      </w:r>
      <w:r w:rsidRPr="00A920B5">
        <w:rPr>
          <w:sz w:val="22"/>
          <w:szCs w:val="22"/>
          <w:lang w:val="sk-SK"/>
        </w:rPr>
        <w:t xml:space="preserve">liečení salmeterolom/flutikazónpropionátom 50 μg/500 μg dvakrát denne (N=618). </w:t>
      </w:r>
      <w:r w:rsidR="00017F18" w:rsidRPr="00A920B5">
        <w:rPr>
          <w:sz w:val="22"/>
          <w:szCs w:val="22"/>
          <w:lang w:val="sk-SK"/>
        </w:rPr>
        <w:t xml:space="preserve">Všetci </w:t>
      </w:r>
      <w:r w:rsidR="00584EDE" w:rsidRPr="00A920B5">
        <w:rPr>
          <w:sz w:val="22"/>
          <w:szCs w:val="22"/>
          <w:lang w:val="sk-SK"/>
        </w:rPr>
        <w:t>účastníci</w:t>
      </w:r>
      <w:r w:rsidR="00017F18" w:rsidRPr="00A920B5">
        <w:rPr>
          <w:sz w:val="22"/>
          <w:szCs w:val="22"/>
          <w:lang w:val="sk-SK"/>
        </w:rPr>
        <w:t xml:space="preserve"> museli mať </w:t>
      </w:r>
      <w:r w:rsidRPr="00A920B5">
        <w:rPr>
          <w:sz w:val="22"/>
          <w:szCs w:val="22"/>
          <w:lang w:val="sk-SK"/>
        </w:rPr>
        <w:t xml:space="preserve">symptómy astmy </w:t>
      </w:r>
      <w:r w:rsidR="001C4BA6" w:rsidRPr="00A920B5">
        <w:rPr>
          <w:sz w:val="22"/>
          <w:szCs w:val="22"/>
          <w:lang w:val="sk-SK"/>
        </w:rPr>
        <w:t xml:space="preserve">(skóre ACQ-7 ≥1,5) </w:t>
      </w:r>
      <w:r w:rsidRPr="00A920B5">
        <w:rPr>
          <w:sz w:val="22"/>
          <w:szCs w:val="22"/>
          <w:lang w:val="sk-SK"/>
        </w:rPr>
        <w:t>a dostávali udržiavaciu liečbu astmy zahŕňajúcu kombináciu strednej alebo vysokej dávky inhala</w:t>
      </w:r>
      <w:r w:rsidR="001A4F41" w:rsidRPr="00A920B5">
        <w:rPr>
          <w:sz w:val="22"/>
          <w:szCs w:val="22"/>
          <w:lang w:val="sk-SK"/>
        </w:rPr>
        <w:t>č</w:t>
      </w:r>
      <w:r w:rsidRPr="00A920B5">
        <w:rPr>
          <w:sz w:val="22"/>
          <w:szCs w:val="22"/>
          <w:lang w:val="sk-SK"/>
        </w:rPr>
        <w:t>ného syntetického kortikosteroidu (ICS) a LABA počas najmenej 3 mesiacov</w:t>
      </w:r>
      <w:r w:rsidR="00F670EE" w:rsidRPr="00A920B5">
        <w:rPr>
          <w:sz w:val="22"/>
          <w:szCs w:val="22"/>
          <w:lang w:val="sk-SK"/>
        </w:rPr>
        <w:t xml:space="preserve"> pred </w:t>
      </w:r>
      <w:r w:rsidRPr="00A920B5">
        <w:rPr>
          <w:sz w:val="22"/>
          <w:szCs w:val="22"/>
          <w:lang w:val="sk-SK"/>
        </w:rPr>
        <w:t>zaradením do štúdie. Priemerný vek bol 52,2 rokov. Pri skríningu hlásilo 99,9 % pacientov výskyt exacerbácie počas predchádzajúceho roka. Pri zaradení do štúdie boli najčastejšie hlásenými liekmi</w:t>
      </w:r>
      <w:r w:rsidR="00F670EE" w:rsidRPr="00A920B5">
        <w:rPr>
          <w:sz w:val="22"/>
          <w:szCs w:val="22"/>
          <w:lang w:val="sk-SK"/>
        </w:rPr>
        <w:t xml:space="preserve"> </w:t>
      </w:r>
      <w:r w:rsidR="009E426E" w:rsidRPr="00A920B5">
        <w:rPr>
          <w:sz w:val="22"/>
          <w:szCs w:val="22"/>
          <w:lang w:val="sk-SK"/>
        </w:rPr>
        <w:t xml:space="preserve">na </w:t>
      </w:r>
      <w:r w:rsidRPr="00A920B5">
        <w:rPr>
          <w:sz w:val="22"/>
          <w:szCs w:val="22"/>
          <w:lang w:val="sk-SK"/>
        </w:rPr>
        <w:t>astm</w:t>
      </w:r>
      <w:r w:rsidR="009E426E" w:rsidRPr="00A920B5">
        <w:rPr>
          <w:sz w:val="22"/>
          <w:szCs w:val="22"/>
          <w:lang w:val="sk-SK"/>
        </w:rPr>
        <w:t>u</w:t>
      </w:r>
      <w:r w:rsidRPr="00A920B5">
        <w:rPr>
          <w:sz w:val="22"/>
          <w:szCs w:val="22"/>
          <w:lang w:val="sk-SK"/>
        </w:rPr>
        <w:t xml:space="preserve"> stredné dávky ICS</w:t>
      </w:r>
      <w:r w:rsidR="00F670EE" w:rsidRPr="00A920B5">
        <w:rPr>
          <w:sz w:val="22"/>
          <w:szCs w:val="22"/>
          <w:lang w:val="sk-SK"/>
        </w:rPr>
        <w:t xml:space="preserve"> v </w:t>
      </w:r>
      <w:r w:rsidRPr="00A920B5">
        <w:rPr>
          <w:sz w:val="22"/>
          <w:szCs w:val="22"/>
          <w:lang w:val="sk-SK"/>
        </w:rPr>
        <w:t>kombinácii</w:t>
      </w:r>
      <w:r w:rsidR="00F670EE" w:rsidRPr="00A920B5">
        <w:rPr>
          <w:sz w:val="22"/>
          <w:szCs w:val="22"/>
          <w:lang w:val="sk-SK"/>
        </w:rPr>
        <w:t xml:space="preserve"> s </w:t>
      </w:r>
      <w:r w:rsidRPr="00A920B5">
        <w:rPr>
          <w:sz w:val="22"/>
          <w:szCs w:val="22"/>
          <w:lang w:val="sk-SK"/>
        </w:rPr>
        <w:t>LABA (62,6 %) a vysoké dávky ICS</w:t>
      </w:r>
      <w:r w:rsidR="00F670EE" w:rsidRPr="00A920B5">
        <w:rPr>
          <w:sz w:val="22"/>
          <w:szCs w:val="22"/>
          <w:lang w:val="sk-SK"/>
        </w:rPr>
        <w:t xml:space="preserve"> v </w:t>
      </w:r>
      <w:r w:rsidRPr="00A920B5">
        <w:rPr>
          <w:sz w:val="22"/>
          <w:szCs w:val="22"/>
          <w:lang w:val="sk-SK"/>
        </w:rPr>
        <w:t>kombinácii</w:t>
      </w:r>
      <w:r w:rsidR="00F670EE" w:rsidRPr="00A920B5">
        <w:rPr>
          <w:sz w:val="22"/>
          <w:szCs w:val="22"/>
          <w:lang w:val="sk-SK"/>
        </w:rPr>
        <w:t xml:space="preserve"> s </w:t>
      </w:r>
      <w:r w:rsidRPr="00A920B5">
        <w:rPr>
          <w:sz w:val="22"/>
          <w:szCs w:val="22"/>
          <w:lang w:val="sk-SK"/>
        </w:rPr>
        <w:t>LABA (36,7 %).</w:t>
      </w:r>
    </w:p>
    <w:p w14:paraId="2D2124FE" w14:textId="6B2D9B69" w:rsidR="008B1C1E" w:rsidRPr="00A920B5" w:rsidRDefault="008B1C1E" w:rsidP="0029074E">
      <w:pPr>
        <w:pStyle w:val="Text"/>
        <w:spacing w:before="0"/>
        <w:jc w:val="left"/>
        <w:rPr>
          <w:sz w:val="22"/>
          <w:szCs w:val="22"/>
          <w:lang w:val="sk-SK"/>
        </w:rPr>
      </w:pPr>
    </w:p>
    <w:p w14:paraId="4A404D30" w14:textId="40A09CA7" w:rsidR="008B1C1E" w:rsidRPr="00A920B5" w:rsidRDefault="008B1C1E" w:rsidP="0029074E">
      <w:pPr>
        <w:pStyle w:val="Text"/>
        <w:spacing w:before="0"/>
        <w:jc w:val="left"/>
        <w:rPr>
          <w:sz w:val="22"/>
          <w:szCs w:val="22"/>
          <w:lang w:val="sk-SK"/>
        </w:rPr>
      </w:pPr>
      <w:r w:rsidRPr="00A920B5">
        <w:rPr>
          <w:sz w:val="22"/>
          <w:szCs w:val="22"/>
          <w:lang w:val="sk-SK"/>
        </w:rPr>
        <w:t>Primárnym cieľom štúdie bolo preukázať superioritu buď lieku Enerzair Breezhaler 114 μg/46 μg/68 μg raz denne oproti indakaterolu/mometazón</w:t>
      </w:r>
      <w:r w:rsidR="007944B5" w:rsidRPr="00A920B5">
        <w:rPr>
          <w:iCs/>
          <w:szCs w:val="22"/>
        </w:rPr>
        <w:t>-</w:t>
      </w:r>
      <w:r w:rsidRPr="00A920B5">
        <w:rPr>
          <w:sz w:val="22"/>
          <w:szCs w:val="22"/>
          <w:lang w:val="sk-SK"/>
        </w:rPr>
        <w:t>f</w:t>
      </w:r>
      <w:r w:rsidR="00401A71" w:rsidRPr="00A920B5">
        <w:rPr>
          <w:sz w:val="22"/>
          <w:szCs w:val="22"/>
          <w:lang w:val="sk-SK"/>
        </w:rPr>
        <w:t>uroátu 125 μg/127,</w:t>
      </w:r>
      <w:r w:rsidRPr="00A920B5">
        <w:rPr>
          <w:sz w:val="22"/>
          <w:szCs w:val="22"/>
          <w:lang w:val="sk-SK"/>
        </w:rPr>
        <w:t>5 μg raz denne, alebo lieku Enerzair Breezhaler 114 μg/46 μg/136 μg raz denne oproti indakaterolu/mometazón</w:t>
      </w:r>
      <w:r w:rsidR="007944B5" w:rsidRPr="00A920B5">
        <w:rPr>
          <w:iCs/>
          <w:szCs w:val="22"/>
        </w:rPr>
        <w:t>-</w:t>
      </w:r>
      <w:r w:rsidRPr="00A920B5">
        <w:rPr>
          <w:sz w:val="22"/>
          <w:szCs w:val="22"/>
          <w:lang w:val="sk-SK"/>
        </w:rPr>
        <w:t>furoátu 125 μg/260 μg raz denne</w:t>
      </w:r>
      <w:r w:rsidR="00F670EE" w:rsidRPr="00A920B5">
        <w:rPr>
          <w:sz w:val="22"/>
          <w:szCs w:val="22"/>
          <w:lang w:val="sk-SK"/>
        </w:rPr>
        <w:t xml:space="preserve"> na </w:t>
      </w:r>
      <w:r w:rsidRPr="00A920B5">
        <w:rPr>
          <w:sz w:val="22"/>
          <w:szCs w:val="22"/>
          <w:lang w:val="sk-SK"/>
        </w:rPr>
        <w:t>základe najnižšej hodnoty FEV</w:t>
      </w:r>
      <w:r w:rsidRPr="00A920B5">
        <w:rPr>
          <w:sz w:val="22"/>
          <w:szCs w:val="22"/>
          <w:vertAlign w:val="subscript"/>
          <w:lang w:val="sk-SK"/>
        </w:rPr>
        <w:t>1</w:t>
      </w:r>
      <w:r w:rsidR="00F670EE" w:rsidRPr="00A920B5">
        <w:rPr>
          <w:sz w:val="22"/>
          <w:szCs w:val="22"/>
          <w:lang w:val="sk-SK"/>
        </w:rPr>
        <w:t xml:space="preserve"> po </w:t>
      </w:r>
      <w:r w:rsidRPr="00A920B5">
        <w:rPr>
          <w:sz w:val="22"/>
          <w:szCs w:val="22"/>
          <w:lang w:val="sk-SK"/>
        </w:rPr>
        <w:t>26. týždni.</w:t>
      </w:r>
    </w:p>
    <w:p w14:paraId="19097F99" w14:textId="7A646321" w:rsidR="008B1C1E" w:rsidRPr="00A920B5" w:rsidRDefault="008B1C1E" w:rsidP="0029074E">
      <w:pPr>
        <w:pStyle w:val="Text"/>
        <w:spacing w:before="0"/>
        <w:jc w:val="left"/>
        <w:rPr>
          <w:sz w:val="22"/>
          <w:szCs w:val="22"/>
          <w:lang w:val="sk-SK"/>
        </w:rPr>
      </w:pPr>
    </w:p>
    <w:p w14:paraId="553D9D75" w14:textId="173C0208" w:rsidR="00D45CF5" w:rsidRPr="00A920B5" w:rsidRDefault="00D45CF5" w:rsidP="0029074E">
      <w:pPr>
        <w:pStyle w:val="Text"/>
        <w:spacing w:before="0"/>
        <w:jc w:val="left"/>
        <w:rPr>
          <w:sz w:val="22"/>
          <w:szCs w:val="22"/>
          <w:lang w:val="sk-SK"/>
        </w:rPr>
      </w:pPr>
      <w:r w:rsidRPr="00A920B5">
        <w:rPr>
          <w:sz w:val="22"/>
          <w:szCs w:val="22"/>
          <w:lang w:val="sk-SK"/>
        </w:rPr>
        <w:t xml:space="preserve">Enerzair Breezhaler 114 μg/46 μg/136 μg raz denne </w:t>
      </w:r>
      <w:r w:rsidR="00584CC8" w:rsidRPr="00A920B5">
        <w:rPr>
          <w:sz w:val="22"/>
          <w:szCs w:val="22"/>
          <w:lang w:val="sk-SK"/>
        </w:rPr>
        <w:t xml:space="preserve">po 26. týždni </w:t>
      </w:r>
      <w:r w:rsidRPr="00A920B5">
        <w:rPr>
          <w:sz w:val="22"/>
          <w:szCs w:val="22"/>
          <w:lang w:val="sk-SK"/>
        </w:rPr>
        <w:t>preukázal štatisticky významné zlepšenie najnižšieho FEV</w:t>
      </w:r>
      <w:r w:rsidRPr="00A920B5">
        <w:rPr>
          <w:sz w:val="22"/>
          <w:szCs w:val="22"/>
          <w:vertAlign w:val="subscript"/>
          <w:lang w:val="sk-SK"/>
        </w:rPr>
        <w:t>1</w:t>
      </w:r>
      <w:r w:rsidR="00F670EE" w:rsidRPr="00A920B5">
        <w:rPr>
          <w:sz w:val="22"/>
          <w:szCs w:val="22"/>
          <w:lang w:val="sk-SK"/>
        </w:rPr>
        <w:t xml:space="preserve"> v </w:t>
      </w:r>
      <w:r w:rsidRPr="00A920B5">
        <w:rPr>
          <w:sz w:val="22"/>
          <w:szCs w:val="22"/>
          <w:lang w:val="sk-SK"/>
        </w:rPr>
        <w:t>porovnaní</w:t>
      </w:r>
      <w:r w:rsidR="00F670EE" w:rsidRPr="00A920B5">
        <w:rPr>
          <w:sz w:val="22"/>
          <w:szCs w:val="22"/>
          <w:lang w:val="sk-SK"/>
        </w:rPr>
        <w:t xml:space="preserve"> so </w:t>
      </w:r>
      <w:r w:rsidRPr="00A920B5">
        <w:rPr>
          <w:sz w:val="22"/>
          <w:szCs w:val="22"/>
          <w:lang w:val="sk-SK"/>
        </w:rPr>
        <w:t>zodpovedajúc</w:t>
      </w:r>
      <w:r w:rsidR="00321EA3" w:rsidRPr="00A920B5">
        <w:rPr>
          <w:sz w:val="22"/>
          <w:szCs w:val="22"/>
          <w:lang w:val="sk-SK"/>
        </w:rPr>
        <w:t>ou</w:t>
      </w:r>
      <w:r w:rsidRPr="00A920B5">
        <w:rPr>
          <w:sz w:val="22"/>
          <w:szCs w:val="22"/>
          <w:lang w:val="sk-SK"/>
        </w:rPr>
        <w:t xml:space="preserve"> dávk</w:t>
      </w:r>
      <w:r w:rsidR="00321EA3" w:rsidRPr="00A920B5">
        <w:rPr>
          <w:sz w:val="22"/>
          <w:szCs w:val="22"/>
          <w:lang w:val="sk-SK"/>
        </w:rPr>
        <w:t>ou</w:t>
      </w:r>
      <w:r w:rsidRPr="00A920B5">
        <w:rPr>
          <w:sz w:val="22"/>
          <w:szCs w:val="22"/>
          <w:lang w:val="sk-SK"/>
        </w:rPr>
        <w:t xml:space="preserve"> indakaterolu/mometazón</w:t>
      </w:r>
      <w:r w:rsidR="007944B5" w:rsidRPr="00A920B5">
        <w:rPr>
          <w:iCs/>
          <w:szCs w:val="22"/>
        </w:rPr>
        <w:t>-</w:t>
      </w:r>
      <w:r w:rsidRPr="00A920B5">
        <w:rPr>
          <w:sz w:val="22"/>
          <w:szCs w:val="22"/>
          <w:lang w:val="sk-SK"/>
        </w:rPr>
        <w:t>furoátu.</w:t>
      </w:r>
      <w:r w:rsidR="00584CC8" w:rsidRPr="00A920B5">
        <w:rPr>
          <w:sz w:val="22"/>
          <w:szCs w:val="22"/>
          <w:lang w:val="sk-SK"/>
        </w:rPr>
        <w:t xml:space="preserve"> </w:t>
      </w:r>
      <w:r w:rsidRPr="00A920B5">
        <w:rPr>
          <w:sz w:val="22"/>
          <w:szCs w:val="22"/>
          <w:lang w:val="sk-SK"/>
        </w:rPr>
        <w:t>Klinicky významné zlepšenie pľúc</w:t>
      </w:r>
      <w:r w:rsidR="00A65023" w:rsidRPr="00A920B5">
        <w:rPr>
          <w:sz w:val="22"/>
          <w:szCs w:val="22"/>
          <w:lang w:val="sk-SK"/>
        </w:rPr>
        <w:t>nych</w:t>
      </w:r>
      <w:r w:rsidRPr="00A920B5">
        <w:rPr>
          <w:sz w:val="22"/>
          <w:szCs w:val="22"/>
          <w:lang w:val="sk-SK"/>
        </w:rPr>
        <w:t xml:space="preserve"> </w:t>
      </w:r>
      <w:r w:rsidR="00A65023" w:rsidRPr="00A920B5">
        <w:rPr>
          <w:sz w:val="22"/>
          <w:szCs w:val="22"/>
          <w:lang w:val="sk-SK"/>
        </w:rPr>
        <w:t xml:space="preserve">funkcií </w:t>
      </w:r>
      <w:r w:rsidRPr="00A920B5">
        <w:rPr>
          <w:sz w:val="22"/>
          <w:szCs w:val="22"/>
          <w:lang w:val="sk-SK"/>
        </w:rPr>
        <w:t>(zmena najnižšieho FEV</w:t>
      </w:r>
      <w:r w:rsidRPr="00A920B5">
        <w:rPr>
          <w:sz w:val="22"/>
          <w:szCs w:val="22"/>
          <w:vertAlign w:val="subscript"/>
          <w:lang w:val="sk-SK"/>
        </w:rPr>
        <w:t>1</w:t>
      </w:r>
      <w:r w:rsidR="00F670EE" w:rsidRPr="00A920B5">
        <w:rPr>
          <w:sz w:val="22"/>
          <w:szCs w:val="22"/>
          <w:lang w:val="sk-SK"/>
        </w:rPr>
        <w:t xml:space="preserve"> po </w:t>
      </w:r>
      <w:r w:rsidRPr="00A920B5">
        <w:rPr>
          <w:sz w:val="22"/>
          <w:szCs w:val="22"/>
          <w:lang w:val="sk-SK"/>
        </w:rPr>
        <w:t xml:space="preserve">26. týždni oproti </w:t>
      </w:r>
      <w:r w:rsidR="00CB491F" w:rsidRPr="00A920B5">
        <w:rPr>
          <w:sz w:val="22"/>
          <w:szCs w:val="22"/>
          <w:lang w:val="sk-SK"/>
        </w:rPr>
        <w:t>východiskovej</w:t>
      </w:r>
      <w:r w:rsidRPr="00A920B5">
        <w:rPr>
          <w:sz w:val="22"/>
          <w:szCs w:val="22"/>
          <w:lang w:val="sk-SK"/>
        </w:rPr>
        <w:t xml:space="preserve"> hodnote, ranný a večerný vrcholový výdychový prietok) sa tiež pozorovalo</w:t>
      </w:r>
      <w:r w:rsidR="00F670EE" w:rsidRPr="00A920B5">
        <w:rPr>
          <w:sz w:val="22"/>
          <w:szCs w:val="22"/>
          <w:lang w:val="sk-SK"/>
        </w:rPr>
        <w:t xml:space="preserve"> v </w:t>
      </w:r>
      <w:r w:rsidRPr="00A920B5">
        <w:rPr>
          <w:sz w:val="22"/>
          <w:szCs w:val="22"/>
          <w:lang w:val="sk-SK"/>
        </w:rPr>
        <w:t>porovnaní</w:t>
      </w:r>
      <w:r w:rsidR="00F670EE" w:rsidRPr="00A920B5">
        <w:rPr>
          <w:sz w:val="22"/>
          <w:szCs w:val="22"/>
          <w:lang w:val="sk-SK"/>
        </w:rPr>
        <w:t xml:space="preserve"> so </w:t>
      </w:r>
      <w:r w:rsidRPr="00A920B5">
        <w:rPr>
          <w:sz w:val="22"/>
          <w:szCs w:val="22"/>
          <w:lang w:val="sk-SK"/>
        </w:rPr>
        <w:t>salmeterolom/flutikazónpropionátom 50 μg/500 μg dvakrát denne. Nálezy</w:t>
      </w:r>
      <w:r w:rsidR="00F670EE" w:rsidRPr="00A920B5">
        <w:rPr>
          <w:sz w:val="22"/>
          <w:szCs w:val="22"/>
          <w:lang w:val="sk-SK"/>
        </w:rPr>
        <w:t xml:space="preserve"> po </w:t>
      </w:r>
      <w:r w:rsidRPr="00A920B5">
        <w:rPr>
          <w:sz w:val="22"/>
          <w:szCs w:val="22"/>
          <w:lang w:val="sk-SK"/>
        </w:rPr>
        <w:t>52. týždni a 26. týždni sa zhodovali (pozri tabuľku 2).</w:t>
      </w:r>
    </w:p>
    <w:p w14:paraId="0DC3AF90" w14:textId="08FFB7DF" w:rsidR="007865C2" w:rsidRPr="00A920B5" w:rsidRDefault="007865C2" w:rsidP="0029074E">
      <w:pPr>
        <w:pStyle w:val="Text"/>
        <w:tabs>
          <w:tab w:val="left" w:pos="993"/>
        </w:tabs>
        <w:spacing w:before="0"/>
        <w:jc w:val="left"/>
        <w:rPr>
          <w:sz w:val="22"/>
          <w:szCs w:val="22"/>
          <w:lang w:val="sk-SK"/>
        </w:rPr>
      </w:pPr>
    </w:p>
    <w:p w14:paraId="59A91F1F" w14:textId="51D3E57D" w:rsidR="00952293" w:rsidRPr="00A920B5" w:rsidRDefault="00621AB9" w:rsidP="0029074E">
      <w:pPr>
        <w:pStyle w:val="Text"/>
        <w:tabs>
          <w:tab w:val="left" w:pos="993"/>
        </w:tabs>
        <w:spacing w:before="0"/>
        <w:jc w:val="left"/>
        <w:rPr>
          <w:sz w:val="22"/>
          <w:szCs w:val="22"/>
          <w:lang w:val="sk-SK"/>
        </w:rPr>
      </w:pPr>
      <w:r w:rsidRPr="00A920B5">
        <w:rPr>
          <w:sz w:val="22"/>
          <w:szCs w:val="22"/>
          <w:lang w:val="sk-SK"/>
        </w:rPr>
        <w:t>Vo všetkých skupinách liečby sa</w:t>
      </w:r>
      <w:r w:rsidR="00F670EE" w:rsidRPr="00A920B5">
        <w:rPr>
          <w:sz w:val="22"/>
          <w:szCs w:val="22"/>
          <w:lang w:val="sk-SK"/>
        </w:rPr>
        <w:t xml:space="preserve"> po </w:t>
      </w:r>
      <w:r w:rsidRPr="00A920B5">
        <w:rPr>
          <w:sz w:val="22"/>
          <w:szCs w:val="22"/>
          <w:lang w:val="sk-SK"/>
        </w:rPr>
        <w:t xml:space="preserve">26. týždni </w:t>
      </w:r>
      <w:r w:rsidR="00584CC8" w:rsidRPr="00A920B5">
        <w:rPr>
          <w:sz w:val="22"/>
          <w:szCs w:val="22"/>
          <w:lang w:val="sk-SK"/>
        </w:rPr>
        <w:t>zistili</w:t>
      </w:r>
      <w:r w:rsidRPr="00A920B5">
        <w:rPr>
          <w:sz w:val="22"/>
          <w:szCs w:val="22"/>
          <w:lang w:val="sk-SK"/>
        </w:rPr>
        <w:t xml:space="preserve"> klinicky významné zlepšenia ACQ</w:t>
      </w:r>
      <w:r w:rsidRPr="00A920B5">
        <w:rPr>
          <w:sz w:val="22"/>
          <w:szCs w:val="22"/>
          <w:lang w:val="sk-SK"/>
        </w:rPr>
        <w:noBreakHyphen/>
        <w:t>7 oproti východiskovým hodnotám, avšak medzi skupinami sa nepozorovali štatisticky významné rozdiely. Priemerná zmena ACQ</w:t>
      </w:r>
      <w:r w:rsidRPr="00A920B5">
        <w:rPr>
          <w:sz w:val="22"/>
          <w:szCs w:val="22"/>
          <w:lang w:val="sk-SK"/>
        </w:rPr>
        <w:noBreakHyphen/>
        <w:t>7</w:t>
      </w:r>
      <w:r w:rsidR="00F670EE" w:rsidRPr="00A920B5">
        <w:rPr>
          <w:sz w:val="22"/>
          <w:szCs w:val="22"/>
          <w:lang w:val="sk-SK"/>
        </w:rPr>
        <w:t xml:space="preserve"> po </w:t>
      </w:r>
      <w:r w:rsidRPr="00A920B5">
        <w:rPr>
          <w:sz w:val="22"/>
          <w:szCs w:val="22"/>
          <w:lang w:val="sk-SK"/>
        </w:rPr>
        <w:t xml:space="preserve">26. týždni oproti východiskovej hodnote (kľúčový sekundárny </w:t>
      </w:r>
      <w:r w:rsidR="00584EDE" w:rsidRPr="00A920B5">
        <w:rPr>
          <w:sz w:val="22"/>
          <w:szCs w:val="22"/>
          <w:lang w:val="sk-SK"/>
        </w:rPr>
        <w:t xml:space="preserve">koncový </w:t>
      </w:r>
      <w:r w:rsidRPr="00A920B5">
        <w:rPr>
          <w:sz w:val="22"/>
          <w:szCs w:val="22"/>
          <w:lang w:val="sk-SK"/>
        </w:rPr>
        <w:t>ukazovateľ) a</w:t>
      </w:r>
      <w:r w:rsidR="00F670EE" w:rsidRPr="00A920B5">
        <w:rPr>
          <w:sz w:val="22"/>
          <w:szCs w:val="22"/>
          <w:lang w:val="sk-SK"/>
        </w:rPr>
        <w:t xml:space="preserve"> po </w:t>
      </w:r>
      <w:r w:rsidRPr="00A920B5">
        <w:rPr>
          <w:sz w:val="22"/>
          <w:szCs w:val="22"/>
          <w:lang w:val="sk-SK"/>
        </w:rPr>
        <w:t xml:space="preserve">52. týždni bola približne </w:t>
      </w:r>
      <w:r w:rsidRPr="00A920B5">
        <w:rPr>
          <w:sz w:val="22"/>
          <w:szCs w:val="22"/>
          <w:lang w:val="sk-SK"/>
        </w:rPr>
        <w:noBreakHyphen/>
        <w:t>1</w:t>
      </w:r>
      <w:r w:rsidR="00F670EE" w:rsidRPr="00A920B5">
        <w:rPr>
          <w:sz w:val="22"/>
          <w:szCs w:val="22"/>
          <w:lang w:val="sk-SK"/>
        </w:rPr>
        <w:t xml:space="preserve"> vo </w:t>
      </w:r>
      <w:r w:rsidRPr="00A920B5">
        <w:rPr>
          <w:sz w:val="22"/>
          <w:szCs w:val="22"/>
          <w:lang w:val="sk-SK"/>
        </w:rPr>
        <w:t>všetkých skupinách liečby. Podiely pacientov</w:t>
      </w:r>
      <w:r w:rsidR="00F670EE" w:rsidRPr="00A920B5">
        <w:rPr>
          <w:sz w:val="22"/>
          <w:szCs w:val="22"/>
          <w:lang w:val="sk-SK"/>
        </w:rPr>
        <w:t xml:space="preserve"> s </w:t>
      </w:r>
      <w:r w:rsidRPr="00A920B5">
        <w:rPr>
          <w:sz w:val="22"/>
          <w:szCs w:val="22"/>
          <w:lang w:val="sk-SK"/>
        </w:rPr>
        <w:t>odpoveďou</w:t>
      </w:r>
      <w:r w:rsidR="00F670EE" w:rsidRPr="00A920B5">
        <w:rPr>
          <w:sz w:val="22"/>
          <w:szCs w:val="22"/>
          <w:lang w:val="sk-SK"/>
        </w:rPr>
        <w:t xml:space="preserve"> pri </w:t>
      </w:r>
      <w:r w:rsidRPr="00A920B5">
        <w:rPr>
          <w:sz w:val="22"/>
          <w:szCs w:val="22"/>
          <w:lang w:val="sk-SK"/>
        </w:rPr>
        <w:t>ACQ</w:t>
      </w:r>
      <w:r w:rsidRPr="00A920B5">
        <w:rPr>
          <w:sz w:val="22"/>
          <w:szCs w:val="22"/>
          <w:lang w:val="sk-SK"/>
        </w:rPr>
        <w:noBreakHyphen/>
        <w:t>7 (definované ako zníženie skóre ≥0,5)</w:t>
      </w:r>
      <w:r w:rsidR="00F670EE" w:rsidRPr="00A920B5">
        <w:rPr>
          <w:sz w:val="22"/>
          <w:szCs w:val="22"/>
          <w:lang w:val="sk-SK"/>
        </w:rPr>
        <w:t xml:space="preserve"> v </w:t>
      </w:r>
      <w:r w:rsidRPr="00A920B5">
        <w:rPr>
          <w:sz w:val="22"/>
          <w:szCs w:val="22"/>
          <w:lang w:val="sk-SK"/>
        </w:rPr>
        <w:t>rôznom čase sú uvedené</w:t>
      </w:r>
      <w:r w:rsidR="00F670EE" w:rsidRPr="00A920B5">
        <w:rPr>
          <w:sz w:val="22"/>
          <w:szCs w:val="22"/>
          <w:lang w:val="sk-SK"/>
        </w:rPr>
        <w:t xml:space="preserve"> v </w:t>
      </w:r>
      <w:r w:rsidRPr="00A920B5">
        <w:rPr>
          <w:sz w:val="22"/>
          <w:szCs w:val="22"/>
          <w:lang w:val="sk-SK"/>
        </w:rPr>
        <w:t>tabuľke 2.</w:t>
      </w:r>
    </w:p>
    <w:p w14:paraId="594729A1" w14:textId="77777777" w:rsidR="00621AB9" w:rsidRPr="00A920B5" w:rsidRDefault="00621AB9" w:rsidP="0029074E">
      <w:pPr>
        <w:pStyle w:val="Text"/>
        <w:tabs>
          <w:tab w:val="left" w:pos="993"/>
        </w:tabs>
        <w:spacing w:before="0"/>
        <w:jc w:val="left"/>
        <w:rPr>
          <w:sz w:val="22"/>
          <w:szCs w:val="22"/>
          <w:lang w:val="sk-SK"/>
        </w:rPr>
      </w:pPr>
    </w:p>
    <w:p w14:paraId="6437FC04" w14:textId="774AF4C6" w:rsidR="00621AB9" w:rsidRPr="00CB491F" w:rsidRDefault="001C4BA6" w:rsidP="0029074E">
      <w:pPr>
        <w:pStyle w:val="Text"/>
        <w:spacing w:before="0"/>
        <w:jc w:val="left"/>
        <w:rPr>
          <w:sz w:val="22"/>
          <w:szCs w:val="22"/>
          <w:lang w:val="sk-SK"/>
        </w:rPr>
      </w:pPr>
      <w:r w:rsidRPr="00A920B5">
        <w:rPr>
          <w:sz w:val="22"/>
          <w:szCs w:val="22"/>
          <w:lang w:val="sk-SK"/>
        </w:rPr>
        <w:t xml:space="preserve">Exacerbácie boli sekundárny </w:t>
      </w:r>
      <w:r w:rsidR="00321EA3" w:rsidRPr="00A920B5">
        <w:rPr>
          <w:sz w:val="22"/>
          <w:szCs w:val="22"/>
          <w:lang w:val="sk-SK"/>
        </w:rPr>
        <w:t xml:space="preserve">koncový </w:t>
      </w:r>
      <w:r w:rsidRPr="00A920B5">
        <w:rPr>
          <w:sz w:val="22"/>
          <w:szCs w:val="22"/>
          <w:lang w:val="sk-SK"/>
        </w:rPr>
        <w:t xml:space="preserve">ukazovateľ (nie súčasť stratégie </w:t>
      </w:r>
      <w:r w:rsidR="00FF286B" w:rsidRPr="00A920B5">
        <w:rPr>
          <w:sz w:val="22"/>
          <w:szCs w:val="22"/>
          <w:lang w:val="sk-SK"/>
        </w:rPr>
        <w:t xml:space="preserve">testovania </w:t>
      </w:r>
      <w:r w:rsidRPr="00A920B5">
        <w:rPr>
          <w:sz w:val="22"/>
          <w:szCs w:val="22"/>
          <w:lang w:val="sk-SK"/>
        </w:rPr>
        <w:t>na potvrd</w:t>
      </w:r>
      <w:r w:rsidR="007E518D" w:rsidRPr="00A920B5">
        <w:rPr>
          <w:sz w:val="22"/>
          <w:szCs w:val="22"/>
          <w:lang w:val="sk-SK"/>
        </w:rPr>
        <w:t>e</w:t>
      </w:r>
      <w:r w:rsidRPr="00A920B5">
        <w:rPr>
          <w:sz w:val="22"/>
          <w:szCs w:val="22"/>
          <w:lang w:val="sk-SK"/>
        </w:rPr>
        <w:t xml:space="preserve">nie výsledku). </w:t>
      </w:r>
      <w:r w:rsidR="00621AB9" w:rsidRPr="00A920B5">
        <w:rPr>
          <w:sz w:val="22"/>
          <w:szCs w:val="22"/>
          <w:lang w:val="sk-SK"/>
        </w:rPr>
        <w:t>Enerzair Breezhaler 114 μg/46 μg/136 μg raz denne preukázal pokles ročného výskytu exacerbácií</w:t>
      </w:r>
      <w:r w:rsidR="00F670EE" w:rsidRPr="00A920B5">
        <w:rPr>
          <w:sz w:val="22"/>
          <w:szCs w:val="22"/>
          <w:lang w:val="sk-SK"/>
        </w:rPr>
        <w:t xml:space="preserve"> v </w:t>
      </w:r>
      <w:r w:rsidR="00621AB9" w:rsidRPr="00A920B5">
        <w:rPr>
          <w:sz w:val="22"/>
          <w:szCs w:val="22"/>
          <w:lang w:val="sk-SK"/>
        </w:rPr>
        <w:t>porovnaní</w:t>
      </w:r>
      <w:r w:rsidR="00F670EE" w:rsidRPr="00A920B5">
        <w:rPr>
          <w:sz w:val="22"/>
          <w:szCs w:val="22"/>
          <w:lang w:val="sk-SK"/>
        </w:rPr>
        <w:t xml:space="preserve"> so </w:t>
      </w:r>
      <w:r w:rsidR="00621AB9" w:rsidRPr="00A920B5">
        <w:rPr>
          <w:sz w:val="22"/>
          <w:szCs w:val="22"/>
          <w:lang w:val="sk-SK"/>
        </w:rPr>
        <w:t>salmeterolom/flutikazónpropionátom 50 μg/500 μg dvakrát denne a indakaterolom/mometazón</w:t>
      </w:r>
      <w:r w:rsidR="00181411" w:rsidRPr="00A920B5">
        <w:rPr>
          <w:iCs/>
          <w:szCs w:val="22"/>
        </w:rPr>
        <w:t>-</w:t>
      </w:r>
      <w:r w:rsidR="00621AB9" w:rsidRPr="00A920B5">
        <w:rPr>
          <w:sz w:val="22"/>
          <w:szCs w:val="22"/>
          <w:lang w:val="sk-SK"/>
        </w:rPr>
        <w:t>furoátom 125 μg/260 μg raz denne (pozri tabuľku 2).</w:t>
      </w:r>
    </w:p>
    <w:p w14:paraId="672DEFF7" w14:textId="6C8333B6" w:rsidR="00483700" w:rsidRPr="00CB491F" w:rsidRDefault="00483700" w:rsidP="0029074E">
      <w:pPr>
        <w:pStyle w:val="Text"/>
        <w:tabs>
          <w:tab w:val="left" w:pos="993"/>
        </w:tabs>
        <w:spacing w:before="0"/>
        <w:jc w:val="left"/>
        <w:rPr>
          <w:sz w:val="22"/>
          <w:szCs w:val="22"/>
          <w:lang w:val="sk-SK"/>
        </w:rPr>
      </w:pPr>
    </w:p>
    <w:p w14:paraId="70AEB735" w14:textId="6B532F1B" w:rsidR="00621AB9" w:rsidRPr="00CB491F" w:rsidRDefault="00621AB9" w:rsidP="0029074E">
      <w:pPr>
        <w:pStyle w:val="Text"/>
        <w:spacing w:before="0"/>
        <w:jc w:val="left"/>
        <w:rPr>
          <w:sz w:val="22"/>
          <w:szCs w:val="22"/>
          <w:lang w:val="sk-SK"/>
        </w:rPr>
      </w:pPr>
      <w:r w:rsidRPr="00CB491F">
        <w:rPr>
          <w:sz w:val="22"/>
          <w:szCs w:val="22"/>
          <w:lang w:val="sk-SK"/>
        </w:rPr>
        <w:t xml:space="preserve">Výsledky klinicky najvýznamnejších </w:t>
      </w:r>
      <w:r w:rsidR="00B8473D">
        <w:rPr>
          <w:sz w:val="22"/>
          <w:szCs w:val="22"/>
          <w:lang w:val="sk-SK"/>
        </w:rPr>
        <w:t xml:space="preserve">koncových </w:t>
      </w:r>
      <w:r w:rsidRPr="00CB491F">
        <w:rPr>
          <w:sz w:val="22"/>
          <w:szCs w:val="22"/>
          <w:lang w:val="sk-SK"/>
        </w:rPr>
        <w:t>ukazovateľov sú uvedené</w:t>
      </w:r>
      <w:r w:rsidR="00F670EE">
        <w:rPr>
          <w:sz w:val="22"/>
          <w:szCs w:val="22"/>
          <w:lang w:val="sk-SK"/>
        </w:rPr>
        <w:t xml:space="preserve"> v </w:t>
      </w:r>
      <w:r w:rsidRPr="00CB491F">
        <w:rPr>
          <w:sz w:val="22"/>
          <w:szCs w:val="22"/>
          <w:lang w:val="sk-SK"/>
        </w:rPr>
        <w:t>tabuľk</w:t>
      </w:r>
      <w:r w:rsidR="00FF286B">
        <w:rPr>
          <w:sz w:val="22"/>
          <w:szCs w:val="22"/>
          <w:lang w:val="sk-SK"/>
        </w:rPr>
        <w:t>e</w:t>
      </w:r>
      <w:r w:rsidRPr="00CB491F">
        <w:rPr>
          <w:sz w:val="22"/>
          <w:szCs w:val="22"/>
          <w:lang w:val="sk-SK"/>
        </w:rPr>
        <w:t> 2.</w:t>
      </w:r>
    </w:p>
    <w:p w14:paraId="216C18E2" w14:textId="77777777" w:rsidR="00C7593E" w:rsidRPr="00CB491F" w:rsidRDefault="00C7593E" w:rsidP="0029074E">
      <w:pPr>
        <w:pStyle w:val="Text"/>
        <w:tabs>
          <w:tab w:val="left" w:pos="993"/>
        </w:tabs>
        <w:spacing w:before="0"/>
        <w:jc w:val="left"/>
        <w:rPr>
          <w:sz w:val="22"/>
          <w:szCs w:val="22"/>
          <w:lang w:val="sk-SK"/>
        </w:rPr>
      </w:pPr>
    </w:p>
    <w:p w14:paraId="09505E4A" w14:textId="2EB439BB" w:rsidR="00621AB9" w:rsidRPr="006C0F53" w:rsidRDefault="00621AB9" w:rsidP="00DB7F4D">
      <w:pPr>
        <w:keepNext/>
        <w:keepLines/>
        <w:tabs>
          <w:tab w:val="clear" w:pos="567"/>
        </w:tabs>
        <w:spacing w:line="240" w:lineRule="auto"/>
        <w:ind w:left="1134" w:hanging="1134"/>
        <w:rPr>
          <w:b/>
          <w:bCs/>
        </w:rPr>
      </w:pPr>
      <w:r w:rsidRPr="006C0F53">
        <w:rPr>
          <w:b/>
          <w:bCs/>
        </w:rPr>
        <w:lastRenderedPageBreak/>
        <w:t>Tabuľka 2</w:t>
      </w:r>
      <w:r w:rsidRPr="006C0F53">
        <w:rPr>
          <w:b/>
          <w:bCs/>
        </w:rPr>
        <w:tab/>
        <w:t xml:space="preserve">Výsledky primárnych a sekundárnych </w:t>
      </w:r>
      <w:r w:rsidR="00321EA3" w:rsidRPr="006C0F53">
        <w:rPr>
          <w:b/>
          <w:bCs/>
        </w:rPr>
        <w:t xml:space="preserve">koncových </w:t>
      </w:r>
      <w:r w:rsidRPr="006C0F53">
        <w:rPr>
          <w:b/>
          <w:bCs/>
        </w:rPr>
        <w:t>ukazovateľov</w:t>
      </w:r>
      <w:r w:rsidR="00321EA3" w:rsidRPr="006C0F53">
        <w:rPr>
          <w:b/>
          <w:bCs/>
        </w:rPr>
        <w:t xml:space="preserve"> v štúdii IRIDIUM v 26. a 52. týždni</w:t>
      </w:r>
    </w:p>
    <w:p w14:paraId="28D931D9" w14:textId="122172FC" w:rsidR="003734E7" w:rsidRPr="00CB491F" w:rsidRDefault="003734E7" w:rsidP="0029074E">
      <w:pPr>
        <w:pStyle w:val="Text"/>
        <w:keepNext/>
        <w:keepLines/>
        <w:tabs>
          <w:tab w:val="left" w:pos="993"/>
        </w:tabs>
        <w:spacing w:before="0"/>
        <w:jc w:val="left"/>
        <w:rPr>
          <w:sz w:val="22"/>
          <w:szCs w:val="22"/>
          <w:lang w:val="sk-SK"/>
        </w:rPr>
      </w:pPr>
    </w:p>
    <w:tbl>
      <w:tblPr>
        <w:tblStyle w:val="TableGrid"/>
        <w:tblW w:w="0" w:type="auto"/>
        <w:tblLook w:val="04A0" w:firstRow="1" w:lastRow="0" w:firstColumn="1" w:lastColumn="0" w:noHBand="0" w:noVBand="1"/>
      </w:tblPr>
      <w:tblGrid>
        <w:gridCol w:w="1963"/>
        <w:gridCol w:w="1175"/>
        <w:gridCol w:w="2958"/>
        <w:gridCol w:w="2965"/>
      </w:tblGrid>
      <w:tr w:rsidR="00621AB9" w:rsidRPr="00CB491F" w14:paraId="4C93F6FD" w14:textId="77777777" w:rsidTr="00514CA6">
        <w:trPr>
          <w:cantSplit/>
        </w:trPr>
        <w:tc>
          <w:tcPr>
            <w:tcW w:w="1963" w:type="dxa"/>
          </w:tcPr>
          <w:p w14:paraId="643FD976" w14:textId="02CB9F08" w:rsidR="00621AB9" w:rsidRPr="00CB491F" w:rsidRDefault="00742ED3" w:rsidP="0029074E">
            <w:pPr>
              <w:pStyle w:val="Text"/>
              <w:keepNext/>
              <w:tabs>
                <w:tab w:val="left" w:pos="993"/>
              </w:tabs>
              <w:spacing w:before="0"/>
              <w:jc w:val="center"/>
              <w:rPr>
                <w:b/>
                <w:sz w:val="20"/>
                <w:lang w:val="sk-SK"/>
              </w:rPr>
            </w:pPr>
            <w:r>
              <w:rPr>
                <w:b/>
                <w:sz w:val="20"/>
                <w:lang w:val="sk-SK"/>
              </w:rPr>
              <w:t>Koncový u</w:t>
            </w:r>
            <w:r w:rsidR="00621AB9" w:rsidRPr="00CB491F">
              <w:rPr>
                <w:b/>
                <w:sz w:val="20"/>
                <w:lang w:val="sk-SK"/>
              </w:rPr>
              <w:t>kazovateľ</w:t>
            </w:r>
          </w:p>
        </w:tc>
        <w:tc>
          <w:tcPr>
            <w:tcW w:w="1175" w:type="dxa"/>
          </w:tcPr>
          <w:p w14:paraId="00867713" w14:textId="6AAFE5EF" w:rsidR="00621AB9" w:rsidRPr="00CB491F" w:rsidRDefault="00621AB9" w:rsidP="0029074E">
            <w:pPr>
              <w:pStyle w:val="Text"/>
              <w:keepNext/>
              <w:tabs>
                <w:tab w:val="left" w:pos="993"/>
              </w:tabs>
              <w:spacing w:before="0"/>
              <w:jc w:val="center"/>
              <w:rPr>
                <w:b/>
                <w:sz w:val="20"/>
                <w:lang w:val="sk-SK"/>
              </w:rPr>
            </w:pPr>
            <w:r w:rsidRPr="00CB491F">
              <w:rPr>
                <w:b/>
                <w:sz w:val="20"/>
                <w:lang w:val="sk-SK"/>
              </w:rPr>
              <w:t>Čas/</w:t>
            </w:r>
            <w:r w:rsidRPr="00CB491F">
              <w:rPr>
                <w:b/>
                <w:sz w:val="20"/>
                <w:lang w:val="sk-SK"/>
              </w:rPr>
              <w:br/>
              <w:t>Trvanie</w:t>
            </w:r>
          </w:p>
        </w:tc>
        <w:tc>
          <w:tcPr>
            <w:tcW w:w="2958" w:type="dxa"/>
          </w:tcPr>
          <w:p w14:paraId="50B50E5E" w14:textId="77777777" w:rsidR="00621AB9" w:rsidRPr="00BF07D6" w:rsidRDefault="00621AB9" w:rsidP="0029074E">
            <w:pPr>
              <w:pStyle w:val="Text"/>
              <w:keepNext/>
              <w:tabs>
                <w:tab w:val="left" w:pos="993"/>
              </w:tabs>
              <w:spacing w:before="0"/>
              <w:jc w:val="center"/>
              <w:rPr>
                <w:b/>
                <w:sz w:val="20"/>
                <w:lang w:val="sk-SK"/>
              </w:rPr>
            </w:pPr>
            <w:r w:rsidRPr="00CB491F">
              <w:rPr>
                <w:b/>
                <w:sz w:val="20"/>
                <w:lang w:val="sk-SK"/>
              </w:rPr>
              <w:t>Enerzair Breezhaler</w:t>
            </w:r>
            <w:r w:rsidRPr="00CB491F">
              <w:rPr>
                <w:b/>
                <w:sz w:val="20"/>
                <w:vertAlign w:val="superscript"/>
                <w:lang w:val="sk-SK"/>
              </w:rPr>
              <w:t>1</w:t>
            </w:r>
          </w:p>
          <w:p w14:paraId="35A7550B" w14:textId="6D559F34" w:rsidR="00621AB9" w:rsidRPr="00CB491F" w:rsidRDefault="00621AB9" w:rsidP="0029074E">
            <w:pPr>
              <w:pStyle w:val="Text"/>
              <w:keepNext/>
              <w:tabs>
                <w:tab w:val="left" w:pos="993"/>
              </w:tabs>
              <w:spacing w:before="0"/>
              <w:jc w:val="center"/>
              <w:rPr>
                <w:b/>
                <w:sz w:val="20"/>
                <w:lang w:val="sk-SK"/>
              </w:rPr>
            </w:pPr>
            <w:r w:rsidRPr="00CB491F">
              <w:rPr>
                <w:b/>
                <w:sz w:val="20"/>
                <w:lang w:val="sk-SK"/>
              </w:rPr>
              <w:t>oproti IND/MF</w:t>
            </w:r>
            <w:r w:rsidRPr="00CB491F">
              <w:rPr>
                <w:b/>
                <w:sz w:val="20"/>
                <w:vertAlign w:val="superscript"/>
                <w:lang w:val="sk-SK"/>
              </w:rPr>
              <w:t>2</w:t>
            </w:r>
          </w:p>
        </w:tc>
        <w:tc>
          <w:tcPr>
            <w:tcW w:w="2965" w:type="dxa"/>
          </w:tcPr>
          <w:p w14:paraId="34D37DDE" w14:textId="77777777" w:rsidR="00621AB9" w:rsidRPr="00BF07D6" w:rsidRDefault="00621AB9" w:rsidP="0029074E">
            <w:pPr>
              <w:pStyle w:val="Text"/>
              <w:keepNext/>
              <w:tabs>
                <w:tab w:val="left" w:pos="993"/>
              </w:tabs>
              <w:spacing w:before="0"/>
              <w:jc w:val="center"/>
              <w:rPr>
                <w:b/>
                <w:sz w:val="20"/>
                <w:lang w:val="sk-SK"/>
              </w:rPr>
            </w:pPr>
            <w:r w:rsidRPr="00CB491F">
              <w:rPr>
                <w:b/>
                <w:sz w:val="20"/>
                <w:lang w:val="sk-SK"/>
              </w:rPr>
              <w:t>Enerzair Breezhaler</w:t>
            </w:r>
            <w:r w:rsidRPr="00CB491F">
              <w:rPr>
                <w:b/>
                <w:sz w:val="20"/>
                <w:vertAlign w:val="superscript"/>
                <w:lang w:val="sk-SK"/>
              </w:rPr>
              <w:t>1</w:t>
            </w:r>
          </w:p>
          <w:p w14:paraId="2A990CFC" w14:textId="303DDF87" w:rsidR="00621AB9" w:rsidRPr="00CB491F" w:rsidRDefault="00621AB9" w:rsidP="0029074E">
            <w:pPr>
              <w:pStyle w:val="Text"/>
              <w:keepNext/>
              <w:tabs>
                <w:tab w:val="left" w:pos="993"/>
              </w:tabs>
              <w:spacing w:before="0"/>
              <w:jc w:val="center"/>
              <w:rPr>
                <w:b/>
                <w:sz w:val="20"/>
                <w:lang w:val="sk-SK"/>
              </w:rPr>
            </w:pPr>
            <w:r w:rsidRPr="00CB491F">
              <w:rPr>
                <w:b/>
                <w:sz w:val="20"/>
                <w:lang w:val="sk-SK"/>
              </w:rPr>
              <w:t>oproti SAL/FP</w:t>
            </w:r>
            <w:r w:rsidRPr="00CB491F">
              <w:rPr>
                <w:b/>
                <w:sz w:val="20"/>
                <w:vertAlign w:val="superscript"/>
                <w:lang w:val="sk-SK"/>
              </w:rPr>
              <w:t>3</w:t>
            </w:r>
          </w:p>
        </w:tc>
      </w:tr>
      <w:tr w:rsidR="000B09FA" w:rsidRPr="00CB491F" w14:paraId="294ED559" w14:textId="77777777" w:rsidTr="00514CA6">
        <w:trPr>
          <w:cantSplit/>
        </w:trPr>
        <w:tc>
          <w:tcPr>
            <w:tcW w:w="9061" w:type="dxa"/>
            <w:gridSpan w:val="4"/>
          </w:tcPr>
          <w:p w14:paraId="02DE682A" w14:textId="75D7B9DE" w:rsidR="000B09FA" w:rsidRPr="00CB491F" w:rsidRDefault="0061294E" w:rsidP="0029074E">
            <w:pPr>
              <w:pStyle w:val="Text"/>
              <w:keepNext/>
              <w:tabs>
                <w:tab w:val="left" w:pos="993"/>
              </w:tabs>
              <w:spacing w:before="0"/>
              <w:jc w:val="left"/>
              <w:rPr>
                <w:b/>
                <w:sz w:val="20"/>
                <w:lang w:val="sk-SK"/>
              </w:rPr>
            </w:pPr>
            <w:r>
              <w:rPr>
                <w:b/>
                <w:sz w:val="20"/>
                <w:lang w:val="sk-SK"/>
              </w:rPr>
              <w:t>Pľúcne funkcie</w:t>
            </w:r>
          </w:p>
        </w:tc>
      </w:tr>
      <w:tr w:rsidR="000B09FA" w:rsidRPr="00CB491F" w14:paraId="064D731D" w14:textId="77777777" w:rsidTr="00514CA6">
        <w:trPr>
          <w:cantSplit/>
        </w:trPr>
        <w:tc>
          <w:tcPr>
            <w:tcW w:w="9061" w:type="dxa"/>
            <w:gridSpan w:val="4"/>
          </w:tcPr>
          <w:p w14:paraId="7959D501" w14:textId="5D98733F" w:rsidR="000B09FA" w:rsidRPr="00CB491F" w:rsidRDefault="00621AB9" w:rsidP="0029074E">
            <w:pPr>
              <w:pStyle w:val="Text"/>
              <w:keepNext/>
              <w:tabs>
                <w:tab w:val="left" w:pos="993"/>
              </w:tabs>
              <w:spacing w:before="0"/>
              <w:jc w:val="left"/>
              <w:rPr>
                <w:i/>
                <w:sz w:val="20"/>
                <w:lang w:val="sk-SK"/>
              </w:rPr>
            </w:pPr>
            <w:r w:rsidRPr="00CB491F">
              <w:rPr>
                <w:i/>
                <w:sz w:val="20"/>
                <w:lang w:val="sk-SK"/>
              </w:rPr>
              <w:t>Najnižší FEV</w:t>
            </w:r>
            <w:r w:rsidRPr="00CB491F">
              <w:rPr>
                <w:i/>
                <w:sz w:val="20"/>
                <w:vertAlign w:val="subscript"/>
                <w:lang w:val="sk-SK"/>
              </w:rPr>
              <w:t>1</w:t>
            </w:r>
            <w:r w:rsidRPr="00AB4AE2">
              <w:rPr>
                <w:sz w:val="20"/>
                <w:vertAlign w:val="superscript"/>
                <w:lang w:val="sk-SK"/>
              </w:rPr>
              <w:t>4</w:t>
            </w:r>
          </w:p>
        </w:tc>
      </w:tr>
      <w:tr w:rsidR="00321EA3" w:rsidRPr="00CB491F" w14:paraId="371423C1" w14:textId="77777777" w:rsidTr="00D15F8D">
        <w:trPr>
          <w:cantSplit/>
        </w:trPr>
        <w:tc>
          <w:tcPr>
            <w:tcW w:w="1963" w:type="dxa"/>
            <w:vMerge w:val="restart"/>
            <w:vAlign w:val="center"/>
          </w:tcPr>
          <w:p w14:paraId="3915F01F" w14:textId="77777777" w:rsidR="00321EA3" w:rsidRPr="00CB491F" w:rsidRDefault="00321EA3"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Rozdiel medzi liečbami</w:t>
            </w:r>
          </w:p>
          <w:p w14:paraId="434B9A65" w14:textId="58A0A988" w:rsidR="00321EA3" w:rsidRDefault="00321EA3" w:rsidP="0029074E">
            <w:pPr>
              <w:pStyle w:val="Text"/>
              <w:keepNext/>
              <w:tabs>
                <w:tab w:val="left" w:pos="993"/>
              </w:tabs>
              <w:spacing w:before="0"/>
              <w:jc w:val="left"/>
              <w:rPr>
                <w:sz w:val="20"/>
                <w:lang w:val="sk-SK"/>
              </w:rPr>
            </w:pPr>
            <w:r w:rsidRPr="00CB491F">
              <w:rPr>
                <w:sz w:val="20"/>
                <w:lang w:val="sk-SK"/>
              </w:rPr>
              <w:t>p</w:t>
            </w:r>
            <w:r>
              <w:rPr>
                <w:sz w:val="20"/>
                <w:lang w:val="sk-SK"/>
              </w:rPr>
              <w:t>-h</w:t>
            </w:r>
            <w:r w:rsidRPr="00CB491F">
              <w:rPr>
                <w:sz w:val="20"/>
                <w:lang w:val="sk-SK"/>
              </w:rPr>
              <w:t>odnota</w:t>
            </w:r>
          </w:p>
          <w:p w14:paraId="6445DACD" w14:textId="162FD002" w:rsidR="00321EA3" w:rsidRPr="00CB491F" w:rsidRDefault="00321EA3" w:rsidP="0029074E">
            <w:pPr>
              <w:pStyle w:val="Text"/>
              <w:keepNext/>
              <w:tabs>
                <w:tab w:val="left" w:pos="993"/>
              </w:tabs>
              <w:spacing w:before="0"/>
              <w:jc w:val="left"/>
              <w:rPr>
                <w:sz w:val="20"/>
                <w:lang w:val="sk-SK"/>
              </w:rPr>
            </w:pPr>
            <w:r w:rsidRPr="00CB491F">
              <w:rPr>
                <w:sz w:val="20"/>
                <w:lang w:val="sk-SK"/>
              </w:rPr>
              <w:t>(95% IS)</w:t>
            </w:r>
          </w:p>
        </w:tc>
        <w:tc>
          <w:tcPr>
            <w:tcW w:w="1175" w:type="dxa"/>
            <w:vAlign w:val="center"/>
          </w:tcPr>
          <w:p w14:paraId="0771B95B" w14:textId="77777777" w:rsidR="00321EA3" w:rsidRPr="00CB491F" w:rsidRDefault="00321EA3"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26. týždeň</w:t>
            </w:r>
          </w:p>
          <w:p w14:paraId="66E7DE4F" w14:textId="08D66D57" w:rsidR="00321EA3" w:rsidRPr="00CB491F" w:rsidRDefault="00321EA3" w:rsidP="0029074E">
            <w:pPr>
              <w:pStyle w:val="Text"/>
              <w:keepNext/>
              <w:tabs>
                <w:tab w:val="left" w:pos="993"/>
              </w:tabs>
              <w:spacing w:before="0"/>
              <w:jc w:val="left"/>
              <w:rPr>
                <w:sz w:val="20"/>
                <w:lang w:val="sk-SK"/>
              </w:rPr>
            </w:pPr>
            <w:r w:rsidRPr="00CB491F">
              <w:rPr>
                <w:sz w:val="20"/>
                <w:lang w:val="sk-SK"/>
              </w:rPr>
              <w:t xml:space="preserve">(primárny </w:t>
            </w:r>
            <w:r>
              <w:rPr>
                <w:sz w:val="20"/>
                <w:lang w:val="sk-SK"/>
              </w:rPr>
              <w:t xml:space="preserve">koncový </w:t>
            </w:r>
            <w:r w:rsidRPr="00CB491F">
              <w:rPr>
                <w:sz w:val="20"/>
                <w:lang w:val="sk-SK"/>
              </w:rPr>
              <w:t>ukazovateľ)</w:t>
            </w:r>
          </w:p>
        </w:tc>
        <w:tc>
          <w:tcPr>
            <w:tcW w:w="2958" w:type="dxa"/>
            <w:vAlign w:val="center"/>
          </w:tcPr>
          <w:p w14:paraId="3F9D77B9" w14:textId="75CA729B" w:rsidR="00321EA3" w:rsidRPr="00CB491F" w:rsidRDefault="00321EA3" w:rsidP="0029074E">
            <w:pPr>
              <w:pStyle w:val="Text"/>
              <w:keepNext/>
              <w:tabs>
                <w:tab w:val="left" w:pos="993"/>
              </w:tabs>
              <w:spacing w:before="0"/>
              <w:jc w:val="center"/>
              <w:rPr>
                <w:sz w:val="20"/>
                <w:lang w:val="sk-SK"/>
              </w:rPr>
            </w:pPr>
            <w:r w:rsidRPr="00CB491F">
              <w:rPr>
                <w:sz w:val="20"/>
                <w:lang w:val="sk-SK"/>
              </w:rPr>
              <w:t>65 ml</w:t>
            </w:r>
          </w:p>
          <w:p w14:paraId="64417963" w14:textId="7594B4A6" w:rsidR="00321EA3" w:rsidRPr="00CB491F" w:rsidRDefault="00321EA3" w:rsidP="0029074E">
            <w:pPr>
              <w:pStyle w:val="Text"/>
              <w:keepNext/>
              <w:tabs>
                <w:tab w:val="left" w:pos="993"/>
              </w:tabs>
              <w:spacing w:before="0"/>
              <w:jc w:val="center"/>
              <w:rPr>
                <w:sz w:val="20"/>
                <w:lang w:val="sk-SK"/>
              </w:rPr>
            </w:pPr>
            <w:r w:rsidRPr="00CB491F">
              <w:rPr>
                <w:sz w:val="20"/>
                <w:lang w:val="sk-SK"/>
              </w:rPr>
              <w:t>&lt;0,001</w:t>
            </w:r>
          </w:p>
          <w:p w14:paraId="3EDE47BF" w14:textId="684503D3" w:rsidR="00321EA3" w:rsidRPr="00CB491F" w:rsidRDefault="00321EA3" w:rsidP="0029074E">
            <w:pPr>
              <w:pStyle w:val="Text"/>
              <w:keepNext/>
              <w:tabs>
                <w:tab w:val="left" w:pos="993"/>
              </w:tabs>
              <w:spacing w:before="0"/>
              <w:jc w:val="center"/>
              <w:rPr>
                <w:sz w:val="20"/>
                <w:lang w:val="sk-SK"/>
              </w:rPr>
            </w:pPr>
            <w:r w:rsidRPr="00CB491F">
              <w:rPr>
                <w:sz w:val="20"/>
                <w:lang w:val="sk-SK"/>
              </w:rPr>
              <w:t>(31, 99)</w:t>
            </w:r>
          </w:p>
        </w:tc>
        <w:tc>
          <w:tcPr>
            <w:tcW w:w="2965" w:type="dxa"/>
            <w:vAlign w:val="center"/>
          </w:tcPr>
          <w:p w14:paraId="236ABE40" w14:textId="047FF982" w:rsidR="00321EA3" w:rsidRPr="00CB491F" w:rsidRDefault="00321EA3" w:rsidP="0029074E">
            <w:pPr>
              <w:pStyle w:val="Text"/>
              <w:keepNext/>
              <w:tabs>
                <w:tab w:val="left" w:pos="993"/>
              </w:tabs>
              <w:spacing w:before="0"/>
              <w:jc w:val="center"/>
              <w:rPr>
                <w:sz w:val="20"/>
                <w:lang w:val="sk-SK"/>
              </w:rPr>
            </w:pPr>
            <w:r w:rsidRPr="00CB491F">
              <w:rPr>
                <w:sz w:val="20"/>
                <w:lang w:val="sk-SK"/>
              </w:rPr>
              <w:t>119 ml</w:t>
            </w:r>
          </w:p>
          <w:p w14:paraId="13F74D9B" w14:textId="199BDFAB" w:rsidR="00321EA3" w:rsidRPr="00CB491F" w:rsidRDefault="00321EA3" w:rsidP="0029074E">
            <w:pPr>
              <w:pStyle w:val="Text"/>
              <w:keepNext/>
              <w:tabs>
                <w:tab w:val="left" w:pos="993"/>
              </w:tabs>
              <w:spacing w:before="0"/>
              <w:jc w:val="center"/>
              <w:rPr>
                <w:sz w:val="20"/>
                <w:lang w:val="sk-SK"/>
              </w:rPr>
            </w:pPr>
            <w:r w:rsidRPr="00CB491F">
              <w:rPr>
                <w:sz w:val="20"/>
                <w:lang w:val="sk-SK"/>
              </w:rPr>
              <w:t>&lt;0,001</w:t>
            </w:r>
          </w:p>
          <w:p w14:paraId="118BB10E" w14:textId="528F50EA" w:rsidR="00321EA3" w:rsidRPr="00CB491F" w:rsidRDefault="00321EA3" w:rsidP="0029074E">
            <w:pPr>
              <w:pStyle w:val="Text"/>
              <w:keepNext/>
              <w:tabs>
                <w:tab w:val="left" w:pos="993"/>
              </w:tabs>
              <w:spacing w:before="0"/>
              <w:jc w:val="center"/>
              <w:rPr>
                <w:sz w:val="20"/>
                <w:lang w:val="sk-SK"/>
              </w:rPr>
            </w:pPr>
            <w:r w:rsidRPr="00CB491F">
              <w:rPr>
                <w:sz w:val="20"/>
                <w:lang w:val="sk-SK"/>
              </w:rPr>
              <w:t>(85, 154)</w:t>
            </w:r>
          </w:p>
        </w:tc>
      </w:tr>
      <w:tr w:rsidR="00321EA3" w:rsidRPr="00CB491F" w14:paraId="4ACD93C3" w14:textId="77777777" w:rsidTr="00D15F8D">
        <w:trPr>
          <w:cantSplit/>
        </w:trPr>
        <w:tc>
          <w:tcPr>
            <w:tcW w:w="1963" w:type="dxa"/>
            <w:vMerge/>
            <w:vAlign w:val="center"/>
          </w:tcPr>
          <w:p w14:paraId="1AAC6966" w14:textId="77777777" w:rsidR="00321EA3" w:rsidRPr="00CB491F" w:rsidRDefault="00321EA3" w:rsidP="0029074E">
            <w:pPr>
              <w:pStyle w:val="Text"/>
              <w:keepNext/>
              <w:tabs>
                <w:tab w:val="left" w:pos="993"/>
              </w:tabs>
              <w:spacing w:before="0"/>
              <w:jc w:val="left"/>
              <w:rPr>
                <w:sz w:val="20"/>
                <w:lang w:val="sk-SK"/>
              </w:rPr>
            </w:pPr>
          </w:p>
        </w:tc>
        <w:tc>
          <w:tcPr>
            <w:tcW w:w="1175" w:type="dxa"/>
            <w:vAlign w:val="center"/>
          </w:tcPr>
          <w:p w14:paraId="63543011" w14:textId="6A78BDD3" w:rsidR="00321EA3" w:rsidRPr="00CB491F" w:rsidRDefault="00321EA3" w:rsidP="0029074E">
            <w:pPr>
              <w:pStyle w:val="Text"/>
              <w:keepNext/>
              <w:tabs>
                <w:tab w:val="left" w:pos="993"/>
              </w:tabs>
              <w:spacing w:before="0"/>
              <w:jc w:val="left"/>
              <w:rPr>
                <w:sz w:val="20"/>
                <w:lang w:val="sk-SK"/>
              </w:rPr>
            </w:pPr>
            <w:r w:rsidRPr="00CB491F">
              <w:rPr>
                <w:sz w:val="20"/>
                <w:lang w:val="sk-SK"/>
              </w:rPr>
              <w:t>52. týždeň</w:t>
            </w:r>
          </w:p>
        </w:tc>
        <w:tc>
          <w:tcPr>
            <w:tcW w:w="2958" w:type="dxa"/>
            <w:vAlign w:val="center"/>
          </w:tcPr>
          <w:p w14:paraId="06175554" w14:textId="77F6B0B1" w:rsidR="00321EA3" w:rsidRDefault="00321EA3" w:rsidP="0029074E">
            <w:pPr>
              <w:pStyle w:val="Text"/>
              <w:keepNext/>
              <w:tabs>
                <w:tab w:val="left" w:pos="993"/>
              </w:tabs>
              <w:spacing w:before="0"/>
              <w:jc w:val="center"/>
              <w:rPr>
                <w:sz w:val="20"/>
                <w:lang w:val="sk-SK"/>
              </w:rPr>
            </w:pPr>
            <w:r w:rsidRPr="00CB491F">
              <w:rPr>
                <w:sz w:val="20"/>
                <w:lang w:val="sk-SK"/>
              </w:rPr>
              <w:t>86 ml</w:t>
            </w:r>
          </w:p>
          <w:p w14:paraId="4DE5771A" w14:textId="275B5F63" w:rsidR="00321EA3" w:rsidRPr="00CB491F" w:rsidRDefault="00321EA3" w:rsidP="0029074E">
            <w:pPr>
              <w:pStyle w:val="Text"/>
              <w:keepNext/>
              <w:tabs>
                <w:tab w:val="left" w:pos="993"/>
              </w:tabs>
              <w:spacing w:before="0"/>
              <w:jc w:val="center"/>
              <w:rPr>
                <w:sz w:val="20"/>
                <w:lang w:val="sk-SK"/>
              </w:rPr>
            </w:pPr>
            <w:r w:rsidRPr="00CB491F">
              <w:rPr>
                <w:sz w:val="20"/>
                <w:lang w:val="sk-SK"/>
              </w:rPr>
              <w:t>&lt;0,001</w:t>
            </w:r>
          </w:p>
          <w:p w14:paraId="2D788772" w14:textId="58BBD61B" w:rsidR="00321EA3" w:rsidRPr="00CB491F" w:rsidRDefault="00321EA3" w:rsidP="0029074E">
            <w:pPr>
              <w:pStyle w:val="Text"/>
              <w:keepNext/>
              <w:tabs>
                <w:tab w:val="left" w:pos="993"/>
              </w:tabs>
              <w:spacing w:before="0"/>
              <w:jc w:val="center"/>
              <w:rPr>
                <w:sz w:val="20"/>
                <w:lang w:val="sk-SK"/>
              </w:rPr>
            </w:pPr>
            <w:r w:rsidRPr="00CB491F">
              <w:rPr>
                <w:sz w:val="20"/>
                <w:lang w:val="sk-SK"/>
              </w:rPr>
              <w:t>(51, 120)</w:t>
            </w:r>
          </w:p>
        </w:tc>
        <w:tc>
          <w:tcPr>
            <w:tcW w:w="2965" w:type="dxa"/>
            <w:vAlign w:val="center"/>
          </w:tcPr>
          <w:p w14:paraId="73BD5627" w14:textId="1F129F36" w:rsidR="00321EA3" w:rsidRPr="00CB491F" w:rsidRDefault="00321EA3" w:rsidP="0029074E">
            <w:pPr>
              <w:pStyle w:val="Text"/>
              <w:keepNext/>
              <w:tabs>
                <w:tab w:val="left" w:pos="993"/>
              </w:tabs>
              <w:spacing w:before="0"/>
              <w:jc w:val="center"/>
              <w:rPr>
                <w:sz w:val="20"/>
                <w:lang w:val="sk-SK"/>
              </w:rPr>
            </w:pPr>
            <w:r w:rsidRPr="00CB491F">
              <w:rPr>
                <w:sz w:val="20"/>
                <w:lang w:val="sk-SK"/>
              </w:rPr>
              <w:t>145 ml</w:t>
            </w:r>
          </w:p>
          <w:p w14:paraId="4B9DF727" w14:textId="77777777" w:rsidR="00C319BA" w:rsidRPr="00CB491F" w:rsidRDefault="00C319BA" w:rsidP="0029074E">
            <w:pPr>
              <w:pStyle w:val="Text"/>
              <w:keepNext/>
              <w:tabs>
                <w:tab w:val="left" w:pos="993"/>
              </w:tabs>
              <w:spacing w:before="0"/>
              <w:jc w:val="center"/>
              <w:rPr>
                <w:sz w:val="20"/>
                <w:lang w:val="sk-SK"/>
              </w:rPr>
            </w:pPr>
            <w:r w:rsidRPr="00CB491F">
              <w:rPr>
                <w:sz w:val="20"/>
                <w:lang w:val="sk-SK"/>
              </w:rPr>
              <w:t>&lt;0,001</w:t>
            </w:r>
          </w:p>
          <w:p w14:paraId="4C649C50" w14:textId="3AD3FD7D" w:rsidR="00321EA3" w:rsidRPr="00CB491F" w:rsidRDefault="00321EA3" w:rsidP="0029074E">
            <w:pPr>
              <w:pStyle w:val="Text"/>
              <w:keepNext/>
              <w:tabs>
                <w:tab w:val="left" w:pos="993"/>
              </w:tabs>
              <w:spacing w:before="0"/>
              <w:jc w:val="center"/>
              <w:rPr>
                <w:sz w:val="20"/>
                <w:lang w:val="sk-SK"/>
              </w:rPr>
            </w:pPr>
            <w:r w:rsidRPr="00CB491F">
              <w:rPr>
                <w:sz w:val="20"/>
                <w:lang w:val="sk-SK"/>
              </w:rPr>
              <w:t>(111, 180)</w:t>
            </w:r>
          </w:p>
        </w:tc>
      </w:tr>
      <w:tr w:rsidR="00DC7B13" w:rsidRPr="00CB491F" w14:paraId="53782F0D" w14:textId="77777777" w:rsidTr="00514CA6">
        <w:trPr>
          <w:cantSplit/>
        </w:trPr>
        <w:tc>
          <w:tcPr>
            <w:tcW w:w="9061" w:type="dxa"/>
            <w:gridSpan w:val="4"/>
          </w:tcPr>
          <w:p w14:paraId="3780638F" w14:textId="375C9770" w:rsidR="00DC7B13" w:rsidRPr="00CB491F" w:rsidRDefault="00621AB9" w:rsidP="0029074E">
            <w:pPr>
              <w:pStyle w:val="Text"/>
              <w:keepNext/>
              <w:tabs>
                <w:tab w:val="left" w:pos="993"/>
              </w:tabs>
              <w:spacing w:before="0"/>
              <w:jc w:val="left"/>
              <w:rPr>
                <w:i/>
                <w:sz w:val="20"/>
                <w:lang w:val="sk-SK"/>
              </w:rPr>
            </w:pPr>
            <w:r w:rsidRPr="00CB491F">
              <w:rPr>
                <w:bCs/>
                <w:i/>
                <w:sz w:val="20"/>
                <w:lang w:val="sk-SK"/>
              </w:rPr>
              <w:t>Priemerný ranný vrcholový výdychový prietok (PEF)</w:t>
            </w:r>
          </w:p>
        </w:tc>
      </w:tr>
      <w:tr w:rsidR="00C319BA" w:rsidRPr="00CB491F" w14:paraId="1B2A1D50" w14:textId="77777777" w:rsidTr="00D15F8D">
        <w:trPr>
          <w:cantSplit/>
        </w:trPr>
        <w:tc>
          <w:tcPr>
            <w:tcW w:w="1963" w:type="dxa"/>
            <w:vAlign w:val="center"/>
          </w:tcPr>
          <w:p w14:paraId="5D32C4CC" w14:textId="77777777" w:rsidR="00C319BA" w:rsidRPr="00CB491F" w:rsidRDefault="00C319BA"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Rozdiel medzi liečbami</w:t>
            </w:r>
          </w:p>
          <w:p w14:paraId="0F286006" w14:textId="301F5A56" w:rsidR="00C319BA" w:rsidRPr="00CB491F" w:rsidRDefault="00C319BA" w:rsidP="0029074E">
            <w:pPr>
              <w:pStyle w:val="Text"/>
              <w:keepNext/>
              <w:tabs>
                <w:tab w:val="left" w:pos="993"/>
              </w:tabs>
              <w:spacing w:before="0"/>
              <w:jc w:val="left"/>
              <w:rPr>
                <w:sz w:val="20"/>
                <w:lang w:val="sk-SK"/>
              </w:rPr>
            </w:pPr>
            <w:r w:rsidRPr="00CB491F">
              <w:rPr>
                <w:sz w:val="20"/>
                <w:lang w:val="sk-SK"/>
              </w:rPr>
              <w:t>(95% IS)</w:t>
            </w:r>
          </w:p>
        </w:tc>
        <w:tc>
          <w:tcPr>
            <w:tcW w:w="1175" w:type="dxa"/>
            <w:vAlign w:val="center"/>
          </w:tcPr>
          <w:p w14:paraId="1AF890F6" w14:textId="2A9473C5" w:rsidR="00C319BA" w:rsidRPr="00CB491F" w:rsidRDefault="00C319BA" w:rsidP="0029074E">
            <w:pPr>
              <w:pStyle w:val="Text"/>
              <w:keepNext/>
              <w:tabs>
                <w:tab w:val="left" w:pos="993"/>
              </w:tabs>
              <w:spacing w:before="0"/>
              <w:jc w:val="left"/>
              <w:rPr>
                <w:sz w:val="20"/>
                <w:lang w:val="sk-SK"/>
              </w:rPr>
            </w:pPr>
            <w:r w:rsidRPr="00CB491F">
              <w:rPr>
                <w:sz w:val="20"/>
                <w:lang w:val="sk-SK"/>
              </w:rPr>
              <w:t>52. týždeň*</w:t>
            </w:r>
          </w:p>
        </w:tc>
        <w:tc>
          <w:tcPr>
            <w:tcW w:w="2958" w:type="dxa"/>
            <w:vAlign w:val="center"/>
          </w:tcPr>
          <w:p w14:paraId="1A200847" w14:textId="57A23ECD" w:rsidR="00C319BA" w:rsidRPr="00CB491F" w:rsidRDefault="00C319BA" w:rsidP="0029074E">
            <w:pPr>
              <w:pStyle w:val="Text"/>
              <w:keepNext/>
              <w:tabs>
                <w:tab w:val="left" w:pos="993"/>
              </w:tabs>
              <w:spacing w:before="0"/>
              <w:jc w:val="center"/>
              <w:rPr>
                <w:sz w:val="20"/>
                <w:lang w:val="sk-SK"/>
              </w:rPr>
            </w:pPr>
            <w:r w:rsidRPr="00CB491F">
              <w:rPr>
                <w:sz w:val="20"/>
                <w:lang w:val="sk-SK"/>
              </w:rPr>
              <w:t>18,7 l/min</w:t>
            </w:r>
          </w:p>
          <w:p w14:paraId="789FBDC6" w14:textId="197797C5" w:rsidR="00C319BA" w:rsidRPr="00CB491F" w:rsidRDefault="00C319BA" w:rsidP="0029074E">
            <w:pPr>
              <w:pStyle w:val="Text"/>
              <w:keepNext/>
              <w:tabs>
                <w:tab w:val="left" w:pos="993"/>
              </w:tabs>
              <w:spacing w:before="0"/>
              <w:jc w:val="center"/>
              <w:rPr>
                <w:sz w:val="20"/>
                <w:lang w:val="sk-SK"/>
              </w:rPr>
            </w:pPr>
            <w:r w:rsidRPr="00CB491F">
              <w:rPr>
                <w:sz w:val="20"/>
                <w:lang w:val="sk-SK"/>
              </w:rPr>
              <w:t>(13,4; 24,1)</w:t>
            </w:r>
          </w:p>
        </w:tc>
        <w:tc>
          <w:tcPr>
            <w:tcW w:w="2965" w:type="dxa"/>
            <w:vAlign w:val="center"/>
          </w:tcPr>
          <w:p w14:paraId="1DCEE912" w14:textId="7BA01AA9" w:rsidR="00C319BA" w:rsidRPr="00CB491F" w:rsidRDefault="00C319BA" w:rsidP="0029074E">
            <w:pPr>
              <w:pStyle w:val="Text"/>
              <w:keepNext/>
              <w:tabs>
                <w:tab w:val="left" w:pos="993"/>
              </w:tabs>
              <w:spacing w:before="0"/>
              <w:jc w:val="center"/>
              <w:rPr>
                <w:sz w:val="20"/>
                <w:lang w:val="sk-SK"/>
              </w:rPr>
            </w:pPr>
            <w:r w:rsidRPr="00CB491F">
              <w:rPr>
                <w:sz w:val="20"/>
                <w:lang w:val="sk-SK"/>
              </w:rPr>
              <w:t>34,8 l7/min</w:t>
            </w:r>
          </w:p>
          <w:p w14:paraId="7487DCAF" w14:textId="414FF8AA" w:rsidR="00C319BA" w:rsidRPr="00CB491F" w:rsidRDefault="00C319BA" w:rsidP="0029074E">
            <w:pPr>
              <w:pStyle w:val="Text"/>
              <w:keepNext/>
              <w:tabs>
                <w:tab w:val="left" w:pos="993"/>
              </w:tabs>
              <w:spacing w:before="0"/>
              <w:jc w:val="center"/>
              <w:rPr>
                <w:sz w:val="20"/>
                <w:lang w:val="sk-SK"/>
              </w:rPr>
            </w:pPr>
            <w:r w:rsidRPr="00CB491F">
              <w:rPr>
                <w:sz w:val="20"/>
                <w:lang w:val="sk-SK"/>
              </w:rPr>
              <w:t>(29,5; 40,1)</w:t>
            </w:r>
          </w:p>
        </w:tc>
      </w:tr>
      <w:tr w:rsidR="00DC7B13" w:rsidRPr="00CB491F" w14:paraId="2CCBDBBB" w14:textId="77777777" w:rsidTr="00514CA6">
        <w:trPr>
          <w:cantSplit/>
        </w:trPr>
        <w:tc>
          <w:tcPr>
            <w:tcW w:w="9061" w:type="dxa"/>
            <w:gridSpan w:val="4"/>
          </w:tcPr>
          <w:p w14:paraId="02A91D0B" w14:textId="79FB4478" w:rsidR="00DC7B13" w:rsidRPr="00CB491F" w:rsidRDefault="00621AB9" w:rsidP="0029074E">
            <w:pPr>
              <w:pStyle w:val="Text"/>
              <w:keepNext/>
              <w:tabs>
                <w:tab w:val="left" w:pos="993"/>
              </w:tabs>
              <w:spacing w:before="0"/>
              <w:jc w:val="left"/>
              <w:rPr>
                <w:i/>
                <w:sz w:val="20"/>
                <w:lang w:val="sk-SK"/>
              </w:rPr>
            </w:pPr>
            <w:r w:rsidRPr="00CB491F">
              <w:rPr>
                <w:bCs/>
                <w:i/>
                <w:sz w:val="20"/>
                <w:lang w:val="sk-SK"/>
              </w:rPr>
              <w:t>Priemerný večerný vrcholový výdychový prietok (PEF)</w:t>
            </w:r>
          </w:p>
        </w:tc>
      </w:tr>
      <w:tr w:rsidR="00C319BA" w:rsidRPr="00CB491F" w14:paraId="7E2C8987" w14:textId="77777777" w:rsidTr="00D15F8D">
        <w:trPr>
          <w:cantSplit/>
        </w:trPr>
        <w:tc>
          <w:tcPr>
            <w:tcW w:w="1963" w:type="dxa"/>
            <w:vAlign w:val="center"/>
          </w:tcPr>
          <w:p w14:paraId="2564B134" w14:textId="77777777" w:rsidR="00C319BA" w:rsidRPr="00CB491F" w:rsidRDefault="00C319BA" w:rsidP="0029074E">
            <w:pPr>
              <w:tabs>
                <w:tab w:val="clear" w:pos="567"/>
                <w:tab w:val="left" w:pos="284"/>
              </w:tabs>
              <w:spacing w:line="240" w:lineRule="auto"/>
              <w:rPr>
                <w:rFonts w:eastAsia="MS Mincho"/>
                <w:sz w:val="20"/>
                <w:lang w:eastAsia="zh-CN"/>
              </w:rPr>
            </w:pPr>
            <w:r w:rsidRPr="00CB491F">
              <w:rPr>
                <w:rFonts w:eastAsia="MS Mincho"/>
                <w:sz w:val="20"/>
                <w:lang w:eastAsia="zh-CN"/>
              </w:rPr>
              <w:t>Rozdiel medzi liečbami</w:t>
            </w:r>
          </w:p>
          <w:p w14:paraId="23B95946" w14:textId="45EE3276" w:rsidR="00C319BA" w:rsidRPr="00CB491F" w:rsidRDefault="00C319BA" w:rsidP="0029074E">
            <w:pPr>
              <w:pStyle w:val="Text"/>
              <w:tabs>
                <w:tab w:val="left" w:pos="993"/>
              </w:tabs>
              <w:spacing w:before="0"/>
              <w:jc w:val="left"/>
              <w:rPr>
                <w:sz w:val="20"/>
                <w:lang w:val="sk-SK"/>
              </w:rPr>
            </w:pPr>
            <w:r w:rsidRPr="00CB491F">
              <w:rPr>
                <w:sz w:val="20"/>
                <w:lang w:val="sk-SK"/>
              </w:rPr>
              <w:t>(95% IS)</w:t>
            </w:r>
          </w:p>
        </w:tc>
        <w:tc>
          <w:tcPr>
            <w:tcW w:w="1175" w:type="dxa"/>
            <w:vAlign w:val="center"/>
          </w:tcPr>
          <w:p w14:paraId="18A28FB9" w14:textId="26F6C203" w:rsidR="00C319BA" w:rsidRPr="00CB491F" w:rsidRDefault="00C319BA" w:rsidP="0029074E">
            <w:pPr>
              <w:pStyle w:val="Text"/>
              <w:tabs>
                <w:tab w:val="left" w:pos="993"/>
              </w:tabs>
              <w:spacing w:before="0"/>
              <w:jc w:val="left"/>
              <w:rPr>
                <w:sz w:val="20"/>
                <w:lang w:val="sk-SK"/>
              </w:rPr>
            </w:pPr>
            <w:r w:rsidRPr="00CB491F">
              <w:rPr>
                <w:sz w:val="20"/>
                <w:lang w:val="sk-SK"/>
              </w:rPr>
              <w:t>52. týždeň*</w:t>
            </w:r>
          </w:p>
        </w:tc>
        <w:tc>
          <w:tcPr>
            <w:tcW w:w="2958" w:type="dxa"/>
            <w:vAlign w:val="center"/>
          </w:tcPr>
          <w:p w14:paraId="5B54960F" w14:textId="2B9F4080" w:rsidR="00C319BA" w:rsidRPr="00CB491F" w:rsidRDefault="00C319BA" w:rsidP="0029074E">
            <w:pPr>
              <w:pStyle w:val="Text"/>
              <w:tabs>
                <w:tab w:val="left" w:pos="993"/>
              </w:tabs>
              <w:spacing w:before="0"/>
              <w:jc w:val="center"/>
              <w:rPr>
                <w:sz w:val="20"/>
                <w:lang w:val="sk-SK"/>
              </w:rPr>
            </w:pPr>
            <w:r w:rsidRPr="00CB491F">
              <w:rPr>
                <w:sz w:val="20"/>
                <w:lang w:val="sk-SK"/>
              </w:rPr>
              <w:t>17,5 l/min</w:t>
            </w:r>
          </w:p>
          <w:p w14:paraId="086C27B6" w14:textId="4F0AA4DA" w:rsidR="00C319BA" w:rsidRPr="00CB491F" w:rsidRDefault="00C319BA" w:rsidP="0029074E">
            <w:pPr>
              <w:pStyle w:val="Text"/>
              <w:tabs>
                <w:tab w:val="left" w:pos="993"/>
              </w:tabs>
              <w:spacing w:before="0"/>
              <w:jc w:val="center"/>
              <w:rPr>
                <w:sz w:val="20"/>
                <w:lang w:val="sk-SK"/>
              </w:rPr>
            </w:pPr>
            <w:r w:rsidRPr="00CB491F">
              <w:rPr>
                <w:sz w:val="20"/>
                <w:lang w:val="sk-SK"/>
              </w:rPr>
              <w:t>(12,3; 22,8)</w:t>
            </w:r>
          </w:p>
        </w:tc>
        <w:tc>
          <w:tcPr>
            <w:tcW w:w="2965" w:type="dxa"/>
            <w:vAlign w:val="center"/>
          </w:tcPr>
          <w:p w14:paraId="721A0648" w14:textId="10E44CD6" w:rsidR="00C319BA" w:rsidRPr="00CB491F" w:rsidRDefault="00C319BA" w:rsidP="0029074E">
            <w:pPr>
              <w:pStyle w:val="Text"/>
              <w:tabs>
                <w:tab w:val="left" w:pos="993"/>
              </w:tabs>
              <w:spacing w:before="0"/>
              <w:jc w:val="center"/>
              <w:rPr>
                <w:sz w:val="20"/>
                <w:lang w:val="sk-SK"/>
              </w:rPr>
            </w:pPr>
            <w:r w:rsidRPr="00CB491F">
              <w:rPr>
                <w:sz w:val="20"/>
                <w:lang w:val="sk-SK"/>
              </w:rPr>
              <w:t>29,5 l/min</w:t>
            </w:r>
          </w:p>
          <w:p w14:paraId="76322E71" w14:textId="2D0FBE5D" w:rsidR="00C319BA" w:rsidRPr="00CB491F" w:rsidRDefault="00C319BA" w:rsidP="0029074E">
            <w:pPr>
              <w:pStyle w:val="Text"/>
              <w:tabs>
                <w:tab w:val="left" w:pos="993"/>
              </w:tabs>
              <w:spacing w:before="0"/>
              <w:jc w:val="center"/>
              <w:rPr>
                <w:sz w:val="20"/>
                <w:lang w:val="sk-SK"/>
              </w:rPr>
            </w:pPr>
            <w:r w:rsidRPr="00CB491F">
              <w:rPr>
                <w:sz w:val="20"/>
                <w:lang w:val="sk-SK"/>
              </w:rPr>
              <w:t>(24,2; 34,7)</w:t>
            </w:r>
          </w:p>
        </w:tc>
      </w:tr>
      <w:tr w:rsidR="00790596" w:rsidRPr="00CB491F" w14:paraId="284D5882" w14:textId="77777777" w:rsidTr="00514CA6">
        <w:trPr>
          <w:cantSplit/>
        </w:trPr>
        <w:tc>
          <w:tcPr>
            <w:tcW w:w="9061" w:type="dxa"/>
            <w:gridSpan w:val="4"/>
            <w:vAlign w:val="center"/>
          </w:tcPr>
          <w:p w14:paraId="010141FE" w14:textId="0BCA6103" w:rsidR="00790596" w:rsidRPr="00CB491F" w:rsidRDefault="00621AB9" w:rsidP="0029074E">
            <w:pPr>
              <w:pStyle w:val="Text"/>
              <w:keepNext/>
              <w:tabs>
                <w:tab w:val="left" w:pos="993"/>
              </w:tabs>
              <w:spacing w:before="0"/>
              <w:jc w:val="left"/>
              <w:rPr>
                <w:b/>
                <w:sz w:val="20"/>
                <w:lang w:val="sk-SK"/>
              </w:rPr>
            </w:pPr>
            <w:r w:rsidRPr="00CB491F">
              <w:rPr>
                <w:b/>
                <w:sz w:val="20"/>
                <w:lang w:val="sk-SK"/>
              </w:rPr>
              <w:t>Symptómy</w:t>
            </w:r>
          </w:p>
        </w:tc>
      </w:tr>
      <w:tr w:rsidR="00DC7B13" w:rsidRPr="00CB491F" w14:paraId="6F30DA6B" w14:textId="77777777" w:rsidTr="00514CA6">
        <w:trPr>
          <w:cantSplit/>
        </w:trPr>
        <w:tc>
          <w:tcPr>
            <w:tcW w:w="9061" w:type="dxa"/>
            <w:gridSpan w:val="4"/>
            <w:vAlign w:val="center"/>
          </w:tcPr>
          <w:p w14:paraId="02115D31" w14:textId="599C87C5" w:rsidR="00DC7B13" w:rsidRPr="00CB491F" w:rsidRDefault="00621AB9" w:rsidP="0029074E">
            <w:pPr>
              <w:pStyle w:val="Text"/>
              <w:keepNext/>
              <w:tabs>
                <w:tab w:val="left" w:pos="993"/>
              </w:tabs>
              <w:spacing w:before="0"/>
              <w:jc w:val="left"/>
              <w:rPr>
                <w:i/>
                <w:sz w:val="20"/>
                <w:lang w:val="sk-SK"/>
              </w:rPr>
            </w:pPr>
            <w:r w:rsidRPr="00CB491F">
              <w:rPr>
                <w:bCs/>
                <w:i/>
                <w:sz w:val="20"/>
                <w:lang w:val="sk-SK"/>
              </w:rPr>
              <w:t>Pacienti</w:t>
            </w:r>
            <w:r w:rsidR="00F670EE">
              <w:rPr>
                <w:bCs/>
                <w:i/>
                <w:sz w:val="20"/>
                <w:lang w:val="sk-SK"/>
              </w:rPr>
              <w:t xml:space="preserve"> s </w:t>
            </w:r>
            <w:r w:rsidRPr="00CB491F">
              <w:rPr>
                <w:bCs/>
                <w:i/>
                <w:sz w:val="20"/>
                <w:lang w:val="sk-SK"/>
              </w:rPr>
              <w:t>odpoveďou</w:t>
            </w:r>
            <w:r w:rsidR="00F670EE">
              <w:rPr>
                <w:bCs/>
                <w:i/>
                <w:sz w:val="20"/>
                <w:lang w:val="sk-SK"/>
              </w:rPr>
              <w:t xml:space="preserve"> pri </w:t>
            </w:r>
            <w:r w:rsidRPr="00CB491F">
              <w:rPr>
                <w:bCs/>
                <w:i/>
                <w:sz w:val="20"/>
                <w:lang w:val="sk-SK"/>
              </w:rPr>
              <w:t>ACQ (percentuálny podiel pacientov,</w:t>
            </w:r>
            <w:r w:rsidR="00F670EE">
              <w:rPr>
                <w:bCs/>
                <w:i/>
                <w:sz w:val="20"/>
                <w:lang w:val="sk-SK"/>
              </w:rPr>
              <w:t xml:space="preserve"> u </w:t>
            </w:r>
            <w:r w:rsidRPr="00CB491F">
              <w:rPr>
                <w:bCs/>
                <w:i/>
                <w:sz w:val="20"/>
                <w:lang w:val="sk-SK"/>
              </w:rPr>
              <w:t>ktorých sa dosiahol oproti východiskovej hodnote minimálny klinicky významný rozdiel (MCID) ACQ ≥0,5)</w:t>
            </w:r>
          </w:p>
        </w:tc>
      </w:tr>
      <w:tr w:rsidR="00C319BA" w:rsidRPr="00CB491F" w14:paraId="1C45A71B" w14:textId="77777777" w:rsidTr="00D15F8D">
        <w:trPr>
          <w:cantSplit/>
        </w:trPr>
        <w:tc>
          <w:tcPr>
            <w:tcW w:w="1963" w:type="dxa"/>
            <w:vAlign w:val="center"/>
          </w:tcPr>
          <w:p w14:paraId="74FFC074" w14:textId="47B4E492" w:rsidR="00C319BA" w:rsidRPr="00CB491F" w:rsidRDefault="00C319BA" w:rsidP="0029074E">
            <w:pPr>
              <w:pStyle w:val="Text"/>
              <w:keepNext/>
              <w:tabs>
                <w:tab w:val="left" w:pos="993"/>
              </w:tabs>
              <w:spacing w:before="0"/>
              <w:jc w:val="left"/>
              <w:rPr>
                <w:sz w:val="20"/>
                <w:lang w:val="sk-SK"/>
              </w:rPr>
            </w:pPr>
            <w:r w:rsidRPr="00CB491F">
              <w:rPr>
                <w:sz w:val="20"/>
                <w:lang w:val="sk-SK"/>
              </w:rPr>
              <w:t>Percentuálny podiel</w:t>
            </w:r>
          </w:p>
        </w:tc>
        <w:tc>
          <w:tcPr>
            <w:tcW w:w="1175" w:type="dxa"/>
            <w:vMerge w:val="restart"/>
            <w:tcBorders>
              <w:bottom w:val="single" w:sz="4" w:space="0" w:color="auto"/>
            </w:tcBorders>
          </w:tcPr>
          <w:p w14:paraId="12870E1E" w14:textId="4C802689" w:rsidR="00C319BA" w:rsidRPr="00CB491F" w:rsidRDefault="00C319BA" w:rsidP="0029074E">
            <w:pPr>
              <w:pStyle w:val="Text"/>
              <w:keepNext/>
              <w:tabs>
                <w:tab w:val="left" w:pos="993"/>
              </w:tabs>
              <w:spacing w:before="0"/>
              <w:jc w:val="left"/>
              <w:rPr>
                <w:sz w:val="20"/>
                <w:lang w:val="sk-SK"/>
              </w:rPr>
            </w:pPr>
            <w:r w:rsidRPr="00CB491F">
              <w:rPr>
                <w:sz w:val="20"/>
                <w:lang w:val="sk-SK"/>
              </w:rPr>
              <w:t>4. týždeň</w:t>
            </w:r>
          </w:p>
        </w:tc>
        <w:tc>
          <w:tcPr>
            <w:tcW w:w="2958" w:type="dxa"/>
            <w:vAlign w:val="center"/>
          </w:tcPr>
          <w:p w14:paraId="2FB0AD5C" w14:textId="3642D89E" w:rsidR="00C319BA" w:rsidRPr="00CB491F" w:rsidRDefault="00C319BA" w:rsidP="0029074E">
            <w:pPr>
              <w:pStyle w:val="Text"/>
              <w:keepNext/>
              <w:tabs>
                <w:tab w:val="left" w:pos="993"/>
              </w:tabs>
              <w:spacing w:before="0"/>
              <w:jc w:val="center"/>
              <w:rPr>
                <w:sz w:val="20"/>
                <w:lang w:val="sk-SK"/>
              </w:rPr>
            </w:pPr>
            <w:r w:rsidRPr="00CB491F">
              <w:rPr>
                <w:sz w:val="20"/>
                <w:lang w:val="sk-SK"/>
              </w:rPr>
              <w:t>66</w:t>
            </w:r>
            <w:r>
              <w:rPr>
                <w:sz w:val="20"/>
                <w:lang w:val="sk-SK"/>
              </w:rPr>
              <w:t> </w:t>
            </w:r>
            <w:r w:rsidRPr="00CB491F">
              <w:rPr>
                <w:sz w:val="20"/>
                <w:lang w:val="sk-SK"/>
              </w:rPr>
              <w:t>% oproti 63</w:t>
            </w:r>
            <w:r>
              <w:rPr>
                <w:sz w:val="20"/>
                <w:lang w:val="sk-SK"/>
              </w:rPr>
              <w:t> </w:t>
            </w:r>
            <w:r w:rsidRPr="00CB491F">
              <w:rPr>
                <w:sz w:val="20"/>
                <w:lang w:val="sk-SK"/>
              </w:rPr>
              <w:t>%</w:t>
            </w:r>
          </w:p>
        </w:tc>
        <w:tc>
          <w:tcPr>
            <w:tcW w:w="2965" w:type="dxa"/>
            <w:vAlign w:val="center"/>
          </w:tcPr>
          <w:p w14:paraId="5C21EB1D" w14:textId="029E69DE" w:rsidR="00C319BA" w:rsidRPr="00CB491F" w:rsidRDefault="00C319BA" w:rsidP="0029074E">
            <w:pPr>
              <w:pStyle w:val="Text"/>
              <w:keepNext/>
              <w:tabs>
                <w:tab w:val="left" w:pos="993"/>
              </w:tabs>
              <w:spacing w:before="0"/>
              <w:jc w:val="center"/>
              <w:rPr>
                <w:sz w:val="20"/>
                <w:lang w:val="sk-SK"/>
              </w:rPr>
            </w:pPr>
            <w:r w:rsidRPr="00CB491F">
              <w:rPr>
                <w:sz w:val="20"/>
                <w:lang w:val="sk-SK"/>
              </w:rPr>
              <w:t>66</w:t>
            </w:r>
            <w:r>
              <w:rPr>
                <w:sz w:val="20"/>
                <w:lang w:val="sk-SK"/>
              </w:rPr>
              <w:t> </w:t>
            </w:r>
            <w:r w:rsidRPr="00CB491F">
              <w:rPr>
                <w:sz w:val="20"/>
                <w:lang w:val="sk-SK"/>
              </w:rPr>
              <w:t>% oproti 53</w:t>
            </w:r>
            <w:r>
              <w:rPr>
                <w:sz w:val="20"/>
                <w:lang w:val="sk-SK"/>
              </w:rPr>
              <w:t> </w:t>
            </w:r>
            <w:r w:rsidRPr="00CB491F">
              <w:rPr>
                <w:sz w:val="20"/>
                <w:lang w:val="sk-SK"/>
              </w:rPr>
              <w:t>%</w:t>
            </w:r>
          </w:p>
        </w:tc>
      </w:tr>
      <w:tr w:rsidR="00C319BA" w:rsidRPr="00CB491F" w14:paraId="3B439DFB" w14:textId="77777777" w:rsidTr="00D15F8D">
        <w:trPr>
          <w:cantSplit/>
        </w:trPr>
        <w:tc>
          <w:tcPr>
            <w:tcW w:w="1963" w:type="dxa"/>
            <w:vAlign w:val="center"/>
          </w:tcPr>
          <w:p w14:paraId="0BBFA6AA" w14:textId="77777777" w:rsidR="00C319BA" w:rsidRPr="00CB491F" w:rsidRDefault="00C319BA"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Pomer pravdepodobností</w:t>
            </w:r>
          </w:p>
          <w:p w14:paraId="37287C0B" w14:textId="6ECEB064" w:rsidR="00C319BA" w:rsidRPr="00CB491F" w:rsidRDefault="00C319BA" w:rsidP="0029074E">
            <w:pPr>
              <w:pStyle w:val="Text"/>
              <w:keepNext/>
              <w:tabs>
                <w:tab w:val="left" w:pos="993"/>
              </w:tabs>
              <w:spacing w:before="0"/>
              <w:jc w:val="left"/>
              <w:rPr>
                <w:sz w:val="20"/>
                <w:lang w:val="sk-SK"/>
              </w:rPr>
            </w:pPr>
            <w:r w:rsidRPr="00CB491F">
              <w:rPr>
                <w:sz w:val="20"/>
                <w:lang w:val="sk-SK"/>
              </w:rPr>
              <w:t>(95% IS)</w:t>
            </w:r>
          </w:p>
        </w:tc>
        <w:tc>
          <w:tcPr>
            <w:tcW w:w="1175" w:type="dxa"/>
            <w:vMerge/>
            <w:tcBorders>
              <w:bottom w:val="single" w:sz="4" w:space="0" w:color="auto"/>
            </w:tcBorders>
          </w:tcPr>
          <w:p w14:paraId="272B858B" w14:textId="77777777" w:rsidR="00C319BA" w:rsidRPr="00CB491F" w:rsidRDefault="00C319BA" w:rsidP="0029074E">
            <w:pPr>
              <w:pStyle w:val="Text"/>
              <w:keepNext/>
              <w:tabs>
                <w:tab w:val="left" w:pos="993"/>
              </w:tabs>
              <w:spacing w:before="0"/>
              <w:jc w:val="left"/>
              <w:rPr>
                <w:sz w:val="20"/>
                <w:lang w:val="sk-SK"/>
              </w:rPr>
            </w:pPr>
          </w:p>
        </w:tc>
        <w:tc>
          <w:tcPr>
            <w:tcW w:w="2958" w:type="dxa"/>
            <w:vAlign w:val="center"/>
          </w:tcPr>
          <w:p w14:paraId="39A76C19" w14:textId="65205A4B" w:rsidR="00C319BA" w:rsidRPr="00CB491F" w:rsidRDefault="00C319BA" w:rsidP="0029074E">
            <w:pPr>
              <w:pStyle w:val="Text"/>
              <w:keepNext/>
              <w:tabs>
                <w:tab w:val="left" w:pos="993"/>
              </w:tabs>
              <w:spacing w:before="0"/>
              <w:jc w:val="center"/>
              <w:rPr>
                <w:sz w:val="20"/>
                <w:lang w:val="sk-SK"/>
              </w:rPr>
            </w:pPr>
            <w:r w:rsidRPr="00CB491F">
              <w:rPr>
                <w:sz w:val="20"/>
                <w:lang w:val="sk-SK"/>
              </w:rPr>
              <w:t>1,21</w:t>
            </w:r>
          </w:p>
          <w:p w14:paraId="10D19716" w14:textId="1AEE3F8B" w:rsidR="00C319BA" w:rsidRPr="00CB491F" w:rsidRDefault="00C319BA" w:rsidP="0029074E">
            <w:pPr>
              <w:pStyle w:val="Text"/>
              <w:keepNext/>
              <w:tabs>
                <w:tab w:val="left" w:pos="993"/>
              </w:tabs>
              <w:spacing w:before="0"/>
              <w:jc w:val="center"/>
              <w:rPr>
                <w:sz w:val="20"/>
                <w:lang w:val="sk-SK"/>
              </w:rPr>
            </w:pPr>
            <w:r w:rsidRPr="00CB491F">
              <w:rPr>
                <w:sz w:val="20"/>
                <w:lang w:val="sk-SK"/>
              </w:rPr>
              <w:t>(0,94; 1,54)</w:t>
            </w:r>
          </w:p>
        </w:tc>
        <w:tc>
          <w:tcPr>
            <w:tcW w:w="2965" w:type="dxa"/>
            <w:vAlign w:val="center"/>
          </w:tcPr>
          <w:p w14:paraId="19500C81" w14:textId="21DA705A" w:rsidR="00C319BA" w:rsidRPr="00CB491F" w:rsidRDefault="00C319BA" w:rsidP="0029074E">
            <w:pPr>
              <w:pStyle w:val="Text"/>
              <w:keepNext/>
              <w:tabs>
                <w:tab w:val="left" w:pos="993"/>
              </w:tabs>
              <w:spacing w:before="0"/>
              <w:jc w:val="center"/>
              <w:rPr>
                <w:sz w:val="20"/>
                <w:lang w:val="sk-SK"/>
              </w:rPr>
            </w:pPr>
            <w:r w:rsidRPr="00CB491F">
              <w:rPr>
                <w:sz w:val="20"/>
                <w:lang w:val="sk-SK"/>
              </w:rPr>
              <w:t>1,72</w:t>
            </w:r>
          </w:p>
          <w:p w14:paraId="691DE769" w14:textId="5E91181B" w:rsidR="00C319BA" w:rsidRPr="00CB491F" w:rsidRDefault="00C319BA" w:rsidP="0029074E">
            <w:pPr>
              <w:pStyle w:val="Text"/>
              <w:keepNext/>
              <w:tabs>
                <w:tab w:val="left" w:pos="993"/>
              </w:tabs>
              <w:spacing w:before="0"/>
              <w:jc w:val="center"/>
              <w:rPr>
                <w:sz w:val="20"/>
                <w:lang w:val="sk-SK"/>
              </w:rPr>
            </w:pPr>
            <w:r w:rsidRPr="00CB491F">
              <w:rPr>
                <w:sz w:val="20"/>
                <w:lang w:val="sk-SK"/>
              </w:rPr>
              <w:t>(1,35; 2,20)</w:t>
            </w:r>
          </w:p>
        </w:tc>
      </w:tr>
      <w:tr w:rsidR="00C319BA" w:rsidRPr="00CB491F" w14:paraId="5DFCCF30" w14:textId="77777777" w:rsidTr="00D15F8D">
        <w:trPr>
          <w:cantSplit/>
        </w:trPr>
        <w:tc>
          <w:tcPr>
            <w:tcW w:w="1963" w:type="dxa"/>
            <w:vAlign w:val="center"/>
          </w:tcPr>
          <w:p w14:paraId="2C10832C" w14:textId="5F72DDD3" w:rsidR="00C319BA" w:rsidRPr="00CB491F" w:rsidRDefault="00C319BA" w:rsidP="0029074E">
            <w:pPr>
              <w:pStyle w:val="Text"/>
              <w:keepNext/>
              <w:tabs>
                <w:tab w:val="left" w:pos="993"/>
              </w:tabs>
              <w:spacing w:before="0"/>
              <w:jc w:val="left"/>
              <w:rPr>
                <w:sz w:val="20"/>
                <w:lang w:val="sk-SK"/>
              </w:rPr>
            </w:pPr>
            <w:r w:rsidRPr="00CB491F">
              <w:rPr>
                <w:sz w:val="20"/>
                <w:lang w:val="sk-SK"/>
              </w:rPr>
              <w:t>Percentuálny podiel</w:t>
            </w:r>
          </w:p>
        </w:tc>
        <w:tc>
          <w:tcPr>
            <w:tcW w:w="1175" w:type="dxa"/>
            <w:vMerge w:val="restart"/>
            <w:tcBorders>
              <w:top w:val="single" w:sz="4" w:space="0" w:color="auto"/>
            </w:tcBorders>
          </w:tcPr>
          <w:p w14:paraId="1084F26C" w14:textId="677AD1C5" w:rsidR="00C319BA" w:rsidRPr="00CB491F" w:rsidRDefault="00C319BA" w:rsidP="0029074E">
            <w:pPr>
              <w:pStyle w:val="Text"/>
              <w:keepNext/>
              <w:tabs>
                <w:tab w:val="left" w:pos="993"/>
              </w:tabs>
              <w:spacing w:before="0"/>
              <w:jc w:val="left"/>
              <w:rPr>
                <w:sz w:val="20"/>
                <w:lang w:val="sk-SK"/>
              </w:rPr>
            </w:pPr>
            <w:r w:rsidRPr="00CB491F">
              <w:rPr>
                <w:sz w:val="20"/>
                <w:lang w:val="sk-SK"/>
              </w:rPr>
              <w:t>12. týždeň</w:t>
            </w:r>
          </w:p>
        </w:tc>
        <w:tc>
          <w:tcPr>
            <w:tcW w:w="2958" w:type="dxa"/>
            <w:vAlign w:val="center"/>
          </w:tcPr>
          <w:p w14:paraId="6DFB943B" w14:textId="09DCDF37" w:rsidR="00C319BA" w:rsidRPr="00CB491F" w:rsidRDefault="00C319BA" w:rsidP="0029074E">
            <w:pPr>
              <w:pStyle w:val="Text"/>
              <w:keepNext/>
              <w:tabs>
                <w:tab w:val="left" w:pos="993"/>
              </w:tabs>
              <w:spacing w:before="0"/>
              <w:jc w:val="center"/>
              <w:rPr>
                <w:sz w:val="20"/>
                <w:lang w:val="sk-SK"/>
              </w:rPr>
            </w:pPr>
            <w:r w:rsidRPr="00CB491F">
              <w:rPr>
                <w:sz w:val="20"/>
                <w:lang w:val="sk-SK"/>
              </w:rPr>
              <w:t>68</w:t>
            </w:r>
            <w:r>
              <w:rPr>
                <w:sz w:val="20"/>
                <w:lang w:val="sk-SK"/>
              </w:rPr>
              <w:t> </w:t>
            </w:r>
            <w:r w:rsidRPr="00CB491F">
              <w:rPr>
                <w:sz w:val="20"/>
                <w:lang w:val="sk-SK"/>
              </w:rPr>
              <w:t>% oproti 67</w:t>
            </w:r>
            <w:r>
              <w:rPr>
                <w:sz w:val="20"/>
                <w:lang w:val="sk-SK"/>
              </w:rPr>
              <w:t> </w:t>
            </w:r>
            <w:r w:rsidRPr="00CB491F">
              <w:rPr>
                <w:sz w:val="20"/>
                <w:lang w:val="sk-SK"/>
              </w:rPr>
              <w:t>%</w:t>
            </w:r>
          </w:p>
        </w:tc>
        <w:tc>
          <w:tcPr>
            <w:tcW w:w="2965" w:type="dxa"/>
            <w:vAlign w:val="center"/>
          </w:tcPr>
          <w:p w14:paraId="3181DCB5" w14:textId="629F1F77" w:rsidR="00C319BA" w:rsidRPr="00CB491F" w:rsidRDefault="00C319BA" w:rsidP="0029074E">
            <w:pPr>
              <w:pStyle w:val="Text"/>
              <w:keepNext/>
              <w:tabs>
                <w:tab w:val="left" w:pos="993"/>
              </w:tabs>
              <w:spacing w:before="0"/>
              <w:jc w:val="center"/>
              <w:rPr>
                <w:sz w:val="20"/>
                <w:lang w:val="sk-SK"/>
              </w:rPr>
            </w:pPr>
            <w:r w:rsidRPr="00CB491F">
              <w:rPr>
                <w:sz w:val="20"/>
                <w:lang w:val="sk-SK"/>
              </w:rPr>
              <w:t>68</w:t>
            </w:r>
            <w:r>
              <w:rPr>
                <w:sz w:val="20"/>
                <w:lang w:val="sk-SK"/>
              </w:rPr>
              <w:t> </w:t>
            </w:r>
            <w:r w:rsidRPr="00CB491F">
              <w:rPr>
                <w:sz w:val="20"/>
                <w:lang w:val="sk-SK"/>
              </w:rPr>
              <w:t>% oproti 61</w:t>
            </w:r>
            <w:r>
              <w:rPr>
                <w:sz w:val="20"/>
                <w:lang w:val="sk-SK"/>
              </w:rPr>
              <w:t> </w:t>
            </w:r>
            <w:r w:rsidRPr="00CB491F">
              <w:rPr>
                <w:sz w:val="20"/>
                <w:lang w:val="sk-SK"/>
              </w:rPr>
              <w:t>%</w:t>
            </w:r>
          </w:p>
        </w:tc>
      </w:tr>
      <w:tr w:rsidR="00C319BA" w:rsidRPr="00CB491F" w14:paraId="1339F2DF" w14:textId="77777777" w:rsidTr="00D15F8D">
        <w:trPr>
          <w:cantSplit/>
        </w:trPr>
        <w:tc>
          <w:tcPr>
            <w:tcW w:w="1963" w:type="dxa"/>
            <w:vAlign w:val="center"/>
          </w:tcPr>
          <w:p w14:paraId="4B64CCEE" w14:textId="77777777" w:rsidR="00C319BA" w:rsidRPr="00CB491F" w:rsidRDefault="00C319BA"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Pomer pravdepodobností</w:t>
            </w:r>
          </w:p>
          <w:p w14:paraId="46A5508F" w14:textId="29D26FE9" w:rsidR="00C319BA" w:rsidRPr="00CB491F" w:rsidRDefault="00C319BA" w:rsidP="0029074E">
            <w:pPr>
              <w:pStyle w:val="Text"/>
              <w:keepNext/>
              <w:tabs>
                <w:tab w:val="left" w:pos="993"/>
              </w:tabs>
              <w:spacing w:before="0"/>
              <w:jc w:val="left"/>
              <w:rPr>
                <w:sz w:val="20"/>
                <w:lang w:val="sk-SK"/>
              </w:rPr>
            </w:pPr>
            <w:r w:rsidRPr="00CB491F">
              <w:rPr>
                <w:sz w:val="20"/>
                <w:lang w:val="sk-SK"/>
              </w:rPr>
              <w:t>(95% IS)</w:t>
            </w:r>
          </w:p>
        </w:tc>
        <w:tc>
          <w:tcPr>
            <w:tcW w:w="1175" w:type="dxa"/>
            <w:vMerge/>
          </w:tcPr>
          <w:p w14:paraId="4F105BE9" w14:textId="77777777" w:rsidR="00C319BA" w:rsidRPr="00CB491F" w:rsidRDefault="00C319BA" w:rsidP="0029074E">
            <w:pPr>
              <w:pStyle w:val="Text"/>
              <w:keepNext/>
              <w:tabs>
                <w:tab w:val="left" w:pos="993"/>
              </w:tabs>
              <w:spacing w:before="0"/>
              <w:jc w:val="left"/>
              <w:rPr>
                <w:sz w:val="20"/>
                <w:lang w:val="sk-SK"/>
              </w:rPr>
            </w:pPr>
          </w:p>
        </w:tc>
        <w:tc>
          <w:tcPr>
            <w:tcW w:w="2958" w:type="dxa"/>
            <w:vAlign w:val="center"/>
          </w:tcPr>
          <w:p w14:paraId="01493654" w14:textId="369ABA2B" w:rsidR="00C319BA" w:rsidRPr="00CB491F" w:rsidRDefault="00C319BA" w:rsidP="0029074E">
            <w:pPr>
              <w:pStyle w:val="Text"/>
              <w:keepNext/>
              <w:tabs>
                <w:tab w:val="left" w:pos="993"/>
              </w:tabs>
              <w:spacing w:before="0"/>
              <w:jc w:val="center"/>
              <w:rPr>
                <w:sz w:val="20"/>
                <w:lang w:val="sk-SK"/>
              </w:rPr>
            </w:pPr>
            <w:r w:rsidRPr="00CB491F">
              <w:rPr>
                <w:sz w:val="20"/>
                <w:lang w:val="sk-SK"/>
              </w:rPr>
              <w:t>1,11</w:t>
            </w:r>
          </w:p>
          <w:p w14:paraId="1D505C77" w14:textId="280B66FF" w:rsidR="00C319BA" w:rsidRPr="00CB491F" w:rsidRDefault="00C319BA" w:rsidP="0029074E">
            <w:pPr>
              <w:pStyle w:val="Text"/>
              <w:keepNext/>
              <w:tabs>
                <w:tab w:val="left" w:pos="993"/>
              </w:tabs>
              <w:spacing w:before="0"/>
              <w:jc w:val="center"/>
              <w:rPr>
                <w:sz w:val="20"/>
                <w:lang w:val="sk-SK"/>
              </w:rPr>
            </w:pPr>
            <w:r w:rsidRPr="00CB491F">
              <w:rPr>
                <w:sz w:val="20"/>
                <w:lang w:val="sk-SK"/>
              </w:rPr>
              <w:t>(0,86; 1,42)</w:t>
            </w:r>
          </w:p>
        </w:tc>
        <w:tc>
          <w:tcPr>
            <w:tcW w:w="2965" w:type="dxa"/>
            <w:vAlign w:val="center"/>
          </w:tcPr>
          <w:p w14:paraId="14F43424" w14:textId="714CC301" w:rsidR="00C319BA" w:rsidRPr="00CB491F" w:rsidRDefault="00C319BA" w:rsidP="0029074E">
            <w:pPr>
              <w:pStyle w:val="Text"/>
              <w:keepNext/>
              <w:tabs>
                <w:tab w:val="left" w:pos="993"/>
              </w:tabs>
              <w:spacing w:before="0"/>
              <w:jc w:val="center"/>
              <w:rPr>
                <w:sz w:val="20"/>
                <w:lang w:val="sk-SK"/>
              </w:rPr>
            </w:pPr>
            <w:r w:rsidRPr="00CB491F">
              <w:rPr>
                <w:sz w:val="20"/>
                <w:lang w:val="sk-SK"/>
              </w:rPr>
              <w:t>1,35</w:t>
            </w:r>
          </w:p>
          <w:p w14:paraId="7ACC85E7" w14:textId="1C758D3E" w:rsidR="00C319BA" w:rsidRPr="00CB491F" w:rsidRDefault="00C319BA" w:rsidP="0029074E">
            <w:pPr>
              <w:pStyle w:val="Text"/>
              <w:keepNext/>
              <w:tabs>
                <w:tab w:val="left" w:pos="993"/>
              </w:tabs>
              <w:spacing w:before="0"/>
              <w:jc w:val="center"/>
              <w:rPr>
                <w:sz w:val="20"/>
                <w:lang w:val="sk-SK"/>
              </w:rPr>
            </w:pPr>
            <w:r w:rsidRPr="00CB491F">
              <w:rPr>
                <w:sz w:val="20"/>
                <w:lang w:val="sk-SK"/>
              </w:rPr>
              <w:t>(1,05; 1,73)</w:t>
            </w:r>
          </w:p>
        </w:tc>
      </w:tr>
      <w:tr w:rsidR="00C319BA" w:rsidRPr="00CB491F" w14:paraId="791FE241" w14:textId="77777777" w:rsidTr="00D15F8D">
        <w:trPr>
          <w:cantSplit/>
        </w:trPr>
        <w:tc>
          <w:tcPr>
            <w:tcW w:w="1963" w:type="dxa"/>
            <w:vAlign w:val="center"/>
          </w:tcPr>
          <w:p w14:paraId="3127038B" w14:textId="61FD6167" w:rsidR="00C319BA" w:rsidRPr="00CB491F" w:rsidRDefault="00C319BA" w:rsidP="0029074E">
            <w:pPr>
              <w:pStyle w:val="Text"/>
              <w:keepNext/>
              <w:tabs>
                <w:tab w:val="left" w:pos="993"/>
              </w:tabs>
              <w:spacing w:before="0"/>
              <w:jc w:val="left"/>
              <w:rPr>
                <w:sz w:val="20"/>
                <w:lang w:val="sk-SK"/>
              </w:rPr>
            </w:pPr>
            <w:r w:rsidRPr="00CB491F">
              <w:rPr>
                <w:sz w:val="20"/>
                <w:lang w:val="sk-SK"/>
              </w:rPr>
              <w:t>Percentuálny podiel</w:t>
            </w:r>
          </w:p>
        </w:tc>
        <w:tc>
          <w:tcPr>
            <w:tcW w:w="1175" w:type="dxa"/>
            <w:vMerge w:val="restart"/>
          </w:tcPr>
          <w:p w14:paraId="40BFBD9E" w14:textId="220CD34D" w:rsidR="00C319BA" w:rsidRPr="00CB491F" w:rsidRDefault="00C319BA" w:rsidP="0029074E">
            <w:pPr>
              <w:pStyle w:val="Text"/>
              <w:keepNext/>
              <w:tabs>
                <w:tab w:val="left" w:pos="993"/>
              </w:tabs>
              <w:spacing w:before="0"/>
              <w:jc w:val="left"/>
              <w:rPr>
                <w:sz w:val="20"/>
                <w:lang w:val="sk-SK"/>
              </w:rPr>
            </w:pPr>
            <w:r w:rsidRPr="00CB491F">
              <w:rPr>
                <w:sz w:val="20"/>
                <w:lang w:val="sk-SK"/>
              </w:rPr>
              <w:t>26. týždeň</w:t>
            </w:r>
          </w:p>
        </w:tc>
        <w:tc>
          <w:tcPr>
            <w:tcW w:w="2958" w:type="dxa"/>
            <w:vAlign w:val="center"/>
          </w:tcPr>
          <w:p w14:paraId="4BEC60A9" w14:textId="7F3BF08E" w:rsidR="00C319BA" w:rsidRPr="00CB491F" w:rsidRDefault="00C319BA" w:rsidP="0029074E">
            <w:pPr>
              <w:pStyle w:val="Text"/>
              <w:keepNext/>
              <w:tabs>
                <w:tab w:val="left" w:pos="993"/>
              </w:tabs>
              <w:spacing w:before="0"/>
              <w:jc w:val="center"/>
              <w:rPr>
                <w:sz w:val="20"/>
                <w:lang w:val="sk-SK"/>
              </w:rPr>
            </w:pPr>
            <w:r w:rsidRPr="00CB491F">
              <w:rPr>
                <w:sz w:val="20"/>
                <w:lang w:val="sk-SK"/>
              </w:rPr>
              <w:t>71</w:t>
            </w:r>
            <w:r>
              <w:rPr>
                <w:sz w:val="20"/>
                <w:lang w:val="sk-SK"/>
              </w:rPr>
              <w:t> </w:t>
            </w:r>
            <w:r w:rsidRPr="00CB491F">
              <w:rPr>
                <w:sz w:val="20"/>
                <w:lang w:val="sk-SK"/>
              </w:rPr>
              <w:t>% oproti 74</w:t>
            </w:r>
            <w:r>
              <w:rPr>
                <w:sz w:val="20"/>
                <w:lang w:val="sk-SK"/>
              </w:rPr>
              <w:t> </w:t>
            </w:r>
            <w:r w:rsidRPr="00CB491F">
              <w:rPr>
                <w:sz w:val="20"/>
                <w:lang w:val="sk-SK"/>
              </w:rPr>
              <w:t>%</w:t>
            </w:r>
          </w:p>
        </w:tc>
        <w:tc>
          <w:tcPr>
            <w:tcW w:w="2965" w:type="dxa"/>
            <w:vAlign w:val="center"/>
          </w:tcPr>
          <w:p w14:paraId="60535CE7" w14:textId="233D1401" w:rsidR="00C319BA" w:rsidRPr="00CB491F" w:rsidRDefault="00C319BA" w:rsidP="0029074E">
            <w:pPr>
              <w:pStyle w:val="Text"/>
              <w:keepNext/>
              <w:tabs>
                <w:tab w:val="left" w:pos="993"/>
              </w:tabs>
              <w:spacing w:before="0"/>
              <w:jc w:val="center"/>
              <w:rPr>
                <w:sz w:val="20"/>
                <w:lang w:val="sk-SK"/>
              </w:rPr>
            </w:pPr>
            <w:r w:rsidRPr="00CB491F">
              <w:rPr>
                <w:sz w:val="20"/>
                <w:lang w:val="sk-SK"/>
              </w:rPr>
              <w:t>71</w:t>
            </w:r>
            <w:r>
              <w:rPr>
                <w:sz w:val="20"/>
                <w:lang w:val="sk-SK"/>
              </w:rPr>
              <w:t> </w:t>
            </w:r>
            <w:r w:rsidRPr="00CB491F">
              <w:rPr>
                <w:sz w:val="20"/>
                <w:lang w:val="sk-SK"/>
              </w:rPr>
              <w:t>% oproti 67</w:t>
            </w:r>
            <w:r>
              <w:rPr>
                <w:sz w:val="20"/>
                <w:lang w:val="sk-SK"/>
              </w:rPr>
              <w:t> </w:t>
            </w:r>
            <w:r w:rsidRPr="00CB491F">
              <w:rPr>
                <w:sz w:val="20"/>
                <w:lang w:val="sk-SK"/>
              </w:rPr>
              <w:t>%</w:t>
            </w:r>
          </w:p>
        </w:tc>
      </w:tr>
      <w:tr w:rsidR="00C319BA" w:rsidRPr="00CB491F" w14:paraId="110614A1" w14:textId="77777777" w:rsidTr="00FD6F64">
        <w:trPr>
          <w:cantSplit/>
        </w:trPr>
        <w:tc>
          <w:tcPr>
            <w:tcW w:w="1963" w:type="dxa"/>
          </w:tcPr>
          <w:p w14:paraId="3DA51444" w14:textId="77777777" w:rsidR="00C319BA" w:rsidRPr="00CB491F" w:rsidRDefault="00C319BA" w:rsidP="0029074E">
            <w:pPr>
              <w:keepNext/>
              <w:tabs>
                <w:tab w:val="clear" w:pos="567"/>
                <w:tab w:val="left" w:pos="284"/>
              </w:tabs>
              <w:spacing w:line="240" w:lineRule="auto"/>
              <w:rPr>
                <w:rFonts w:eastAsia="MS Mincho"/>
                <w:sz w:val="20"/>
                <w:lang w:eastAsia="zh-CN"/>
              </w:rPr>
            </w:pPr>
            <w:r w:rsidRPr="00CB491F">
              <w:rPr>
                <w:rFonts w:eastAsia="MS Mincho"/>
                <w:sz w:val="20"/>
                <w:lang w:eastAsia="zh-CN"/>
              </w:rPr>
              <w:t>Pomer pravdepodobností</w:t>
            </w:r>
          </w:p>
          <w:p w14:paraId="7F389D68" w14:textId="69E093BD" w:rsidR="00C319BA" w:rsidRPr="00CB491F" w:rsidRDefault="00C319BA" w:rsidP="0029074E">
            <w:pPr>
              <w:pStyle w:val="Text"/>
              <w:keepNext/>
              <w:tabs>
                <w:tab w:val="left" w:pos="993"/>
              </w:tabs>
              <w:spacing w:before="0"/>
              <w:jc w:val="left"/>
              <w:rPr>
                <w:sz w:val="20"/>
                <w:lang w:val="sk-SK"/>
              </w:rPr>
            </w:pPr>
            <w:r w:rsidRPr="00CB491F">
              <w:rPr>
                <w:sz w:val="20"/>
                <w:lang w:val="sk-SK"/>
              </w:rPr>
              <w:t>(95% IS)</w:t>
            </w:r>
          </w:p>
        </w:tc>
        <w:tc>
          <w:tcPr>
            <w:tcW w:w="1175" w:type="dxa"/>
            <w:vMerge/>
          </w:tcPr>
          <w:p w14:paraId="39FB9B50" w14:textId="77777777" w:rsidR="00C319BA" w:rsidRPr="00CB491F" w:rsidRDefault="00C319BA" w:rsidP="0029074E">
            <w:pPr>
              <w:pStyle w:val="Text"/>
              <w:keepNext/>
              <w:tabs>
                <w:tab w:val="left" w:pos="993"/>
              </w:tabs>
              <w:spacing w:before="0"/>
              <w:jc w:val="left"/>
              <w:rPr>
                <w:sz w:val="20"/>
                <w:lang w:val="sk-SK"/>
              </w:rPr>
            </w:pPr>
          </w:p>
        </w:tc>
        <w:tc>
          <w:tcPr>
            <w:tcW w:w="2958" w:type="dxa"/>
            <w:vAlign w:val="center"/>
          </w:tcPr>
          <w:p w14:paraId="1D083F23" w14:textId="06291C10" w:rsidR="00C319BA" w:rsidRPr="00CB491F" w:rsidRDefault="00C319BA" w:rsidP="0029074E">
            <w:pPr>
              <w:pStyle w:val="Text"/>
              <w:keepNext/>
              <w:tabs>
                <w:tab w:val="left" w:pos="993"/>
              </w:tabs>
              <w:spacing w:before="0"/>
              <w:jc w:val="center"/>
              <w:rPr>
                <w:sz w:val="20"/>
                <w:lang w:val="sk-SK"/>
              </w:rPr>
            </w:pPr>
            <w:r w:rsidRPr="00CB491F">
              <w:rPr>
                <w:sz w:val="20"/>
                <w:lang w:val="sk-SK"/>
              </w:rPr>
              <w:t>0,92</w:t>
            </w:r>
          </w:p>
          <w:p w14:paraId="0F53E7D6" w14:textId="68CAF3B3" w:rsidR="00C319BA" w:rsidRPr="00CB491F" w:rsidRDefault="00C319BA" w:rsidP="0029074E">
            <w:pPr>
              <w:pStyle w:val="Text"/>
              <w:keepNext/>
              <w:tabs>
                <w:tab w:val="left" w:pos="993"/>
              </w:tabs>
              <w:spacing w:before="0"/>
              <w:jc w:val="center"/>
              <w:rPr>
                <w:sz w:val="20"/>
                <w:lang w:val="sk-SK"/>
              </w:rPr>
            </w:pPr>
            <w:r w:rsidRPr="00CB491F">
              <w:rPr>
                <w:sz w:val="20"/>
                <w:lang w:val="sk-SK"/>
              </w:rPr>
              <w:t>(0,70; 1,20)</w:t>
            </w:r>
          </w:p>
        </w:tc>
        <w:tc>
          <w:tcPr>
            <w:tcW w:w="2965" w:type="dxa"/>
            <w:vAlign w:val="center"/>
          </w:tcPr>
          <w:p w14:paraId="0A919EA9" w14:textId="5AC88CAC" w:rsidR="00C319BA" w:rsidRPr="00CB491F" w:rsidRDefault="00C319BA" w:rsidP="0029074E">
            <w:pPr>
              <w:pStyle w:val="Text"/>
              <w:keepNext/>
              <w:tabs>
                <w:tab w:val="left" w:pos="993"/>
              </w:tabs>
              <w:spacing w:before="0"/>
              <w:jc w:val="center"/>
              <w:rPr>
                <w:sz w:val="20"/>
                <w:lang w:val="sk-SK"/>
              </w:rPr>
            </w:pPr>
            <w:r w:rsidRPr="00CB491F">
              <w:rPr>
                <w:sz w:val="20"/>
                <w:lang w:val="sk-SK"/>
              </w:rPr>
              <w:t>1,21</w:t>
            </w:r>
          </w:p>
          <w:p w14:paraId="7307E5C1" w14:textId="4B6045AA" w:rsidR="00C319BA" w:rsidRPr="00CB491F" w:rsidRDefault="00C319BA" w:rsidP="0029074E">
            <w:pPr>
              <w:pStyle w:val="Text"/>
              <w:keepNext/>
              <w:tabs>
                <w:tab w:val="left" w:pos="993"/>
              </w:tabs>
              <w:spacing w:before="0"/>
              <w:jc w:val="center"/>
              <w:rPr>
                <w:sz w:val="20"/>
                <w:lang w:val="sk-SK"/>
              </w:rPr>
            </w:pPr>
            <w:r w:rsidRPr="00CB491F">
              <w:rPr>
                <w:sz w:val="20"/>
                <w:lang w:val="sk-SK"/>
              </w:rPr>
              <w:t>(0,93; 1,57)</w:t>
            </w:r>
          </w:p>
        </w:tc>
      </w:tr>
      <w:tr w:rsidR="00C319BA" w:rsidRPr="00CB491F" w14:paraId="3BF6F920" w14:textId="77777777" w:rsidTr="00D15F8D">
        <w:trPr>
          <w:cantSplit/>
        </w:trPr>
        <w:tc>
          <w:tcPr>
            <w:tcW w:w="1963" w:type="dxa"/>
          </w:tcPr>
          <w:p w14:paraId="31520D2D" w14:textId="1D7F01E8" w:rsidR="00C319BA" w:rsidRPr="00CB491F" w:rsidRDefault="00C319BA" w:rsidP="0029074E">
            <w:pPr>
              <w:pStyle w:val="Text"/>
              <w:keepNext/>
              <w:tabs>
                <w:tab w:val="left" w:pos="993"/>
              </w:tabs>
              <w:spacing w:before="0"/>
              <w:jc w:val="left"/>
              <w:rPr>
                <w:sz w:val="20"/>
                <w:lang w:val="sk-SK"/>
              </w:rPr>
            </w:pPr>
            <w:r w:rsidRPr="00CB491F">
              <w:rPr>
                <w:sz w:val="20"/>
                <w:lang w:val="sk-SK"/>
              </w:rPr>
              <w:t>Percentuálny podiel</w:t>
            </w:r>
          </w:p>
        </w:tc>
        <w:tc>
          <w:tcPr>
            <w:tcW w:w="1175" w:type="dxa"/>
            <w:vMerge w:val="restart"/>
          </w:tcPr>
          <w:p w14:paraId="33D04307" w14:textId="66B65EA3" w:rsidR="00C319BA" w:rsidRPr="00CB491F" w:rsidRDefault="00C319BA" w:rsidP="0029074E">
            <w:pPr>
              <w:pStyle w:val="Text"/>
              <w:keepNext/>
              <w:tabs>
                <w:tab w:val="left" w:pos="993"/>
              </w:tabs>
              <w:spacing w:before="0"/>
              <w:jc w:val="left"/>
              <w:rPr>
                <w:sz w:val="20"/>
                <w:lang w:val="sk-SK"/>
              </w:rPr>
            </w:pPr>
            <w:r w:rsidRPr="00CB491F">
              <w:rPr>
                <w:sz w:val="20"/>
                <w:lang w:val="sk-SK"/>
              </w:rPr>
              <w:t>52. týždeň</w:t>
            </w:r>
          </w:p>
        </w:tc>
        <w:tc>
          <w:tcPr>
            <w:tcW w:w="2958" w:type="dxa"/>
          </w:tcPr>
          <w:p w14:paraId="69288E39" w14:textId="18FA1D84" w:rsidR="00C319BA" w:rsidRPr="00CB491F" w:rsidRDefault="00C319BA" w:rsidP="0029074E">
            <w:pPr>
              <w:pStyle w:val="Text"/>
              <w:keepNext/>
              <w:tabs>
                <w:tab w:val="left" w:pos="993"/>
              </w:tabs>
              <w:spacing w:before="0"/>
              <w:jc w:val="center"/>
              <w:rPr>
                <w:sz w:val="20"/>
                <w:lang w:val="sk-SK"/>
              </w:rPr>
            </w:pPr>
            <w:r w:rsidRPr="00CB491F">
              <w:rPr>
                <w:sz w:val="20"/>
                <w:lang w:val="sk-SK"/>
              </w:rPr>
              <w:t>79</w:t>
            </w:r>
            <w:r>
              <w:rPr>
                <w:sz w:val="20"/>
                <w:lang w:val="sk-SK"/>
              </w:rPr>
              <w:t> </w:t>
            </w:r>
            <w:r w:rsidRPr="00CB491F">
              <w:rPr>
                <w:sz w:val="20"/>
                <w:lang w:val="sk-SK"/>
              </w:rPr>
              <w:t>% oproti 78</w:t>
            </w:r>
            <w:r>
              <w:rPr>
                <w:sz w:val="20"/>
                <w:lang w:val="sk-SK"/>
              </w:rPr>
              <w:t> </w:t>
            </w:r>
            <w:r w:rsidRPr="00CB491F">
              <w:rPr>
                <w:sz w:val="20"/>
                <w:lang w:val="sk-SK"/>
              </w:rPr>
              <w:t>%</w:t>
            </w:r>
          </w:p>
        </w:tc>
        <w:tc>
          <w:tcPr>
            <w:tcW w:w="2965" w:type="dxa"/>
          </w:tcPr>
          <w:p w14:paraId="1751E626" w14:textId="6708114B" w:rsidR="00C319BA" w:rsidRPr="00CB491F" w:rsidRDefault="00C319BA" w:rsidP="0029074E">
            <w:pPr>
              <w:pStyle w:val="Text"/>
              <w:keepNext/>
              <w:tabs>
                <w:tab w:val="left" w:pos="993"/>
              </w:tabs>
              <w:spacing w:before="0"/>
              <w:jc w:val="center"/>
              <w:rPr>
                <w:sz w:val="20"/>
                <w:lang w:val="sk-SK"/>
              </w:rPr>
            </w:pPr>
            <w:r w:rsidRPr="00CB491F">
              <w:rPr>
                <w:sz w:val="20"/>
                <w:lang w:val="sk-SK"/>
              </w:rPr>
              <w:t>79</w:t>
            </w:r>
            <w:r>
              <w:rPr>
                <w:sz w:val="20"/>
                <w:lang w:val="sk-SK"/>
              </w:rPr>
              <w:t> </w:t>
            </w:r>
            <w:r w:rsidRPr="00CB491F">
              <w:rPr>
                <w:sz w:val="20"/>
                <w:lang w:val="sk-SK"/>
              </w:rPr>
              <w:t>% oproti 73</w:t>
            </w:r>
            <w:r>
              <w:rPr>
                <w:sz w:val="20"/>
                <w:lang w:val="sk-SK"/>
              </w:rPr>
              <w:t> </w:t>
            </w:r>
            <w:r w:rsidRPr="00CB491F">
              <w:rPr>
                <w:sz w:val="20"/>
                <w:lang w:val="sk-SK"/>
              </w:rPr>
              <w:t>%</w:t>
            </w:r>
          </w:p>
        </w:tc>
      </w:tr>
      <w:tr w:rsidR="00C319BA" w:rsidRPr="00CB491F" w14:paraId="050C0A65" w14:textId="77777777" w:rsidTr="00FD6F64">
        <w:trPr>
          <w:cantSplit/>
        </w:trPr>
        <w:tc>
          <w:tcPr>
            <w:tcW w:w="1963" w:type="dxa"/>
          </w:tcPr>
          <w:p w14:paraId="3569A6EA" w14:textId="77777777" w:rsidR="00C319BA" w:rsidRPr="00CB491F" w:rsidRDefault="00C319BA" w:rsidP="0029074E">
            <w:pPr>
              <w:tabs>
                <w:tab w:val="clear" w:pos="567"/>
                <w:tab w:val="left" w:pos="284"/>
              </w:tabs>
              <w:spacing w:line="240" w:lineRule="auto"/>
              <w:rPr>
                <w:rFonts w:eastAsia="MS Mincho"/>
                <w:sz w:val="20"/>
                <w:lang w:eastAsia="zh-CN"/>
              </w:rPr>
            </w:pPr>
            <w:r w:rsidRPr="00CB491F">
              <w:rPr>
                <w:rFonts w:eastAsia="MS Mincho"/>
                <w:sz w:val="20"/>
                <w:lang w:eastAsia="zh-CN"/>
              </w:rPr>
              <w:t>Pomer pravdepodobností</w:t>
            </w:r>
          </w:p>
          <w:p w14:paraId="0CC018BE" w14:textId="33CC8EF6" w:rsidR="00C319BA" w:rsidRPr="00CB491F" w:rsidRDefault="00C319BA" w:rsidP="0029074E">
            <w:pPr>
              <w:pStyle w:val="Text"/>
              <w:tabs>
                <w:tab w:val="left" w:pos="993"/>
              </w:tabs>
              <w:spacing w:before="0"/>
              <w:jc w:val="left"/>
              <w:rPr>
                <w:sz w:val="20"/>
                <w:lang w:val="sk-SK"/>
              </w:rPr>
            </w:pPr>
            <w:r w:rsidRPr="00CB491F">
              <w:rPr>
                <w:sz w:val="20"/>
                <w:lang w:val="sk-SK"/>
              </w:rPr>
              <w:t>(95% IS)</w:t>
            </w:r>
          </w:p>
        </w:tc>
        <w:tc>
          <w:tcPr>
            <w:tcW w:w="1175" w:type="dxa"/>
            <w:vMerge/>
          </w:tcPr>
          <w:p w14:paraId="4081FBE1" w14:textId="77777777" w:rsidR="00C319BA" w:rsidRPr="00CB491F" w:rsidRDefault="00C319BA" w:rsidP="0029074E">
            <w:pPr>
              <w:pStyle w:val="Text"/>
              <w:tabs>
                <w:tab w:val="left" w:pos="993"/>
              </w:tabs>
              <w:spacing w:before="0"/>
              <w:jc w:val="left"/>
              <w:rPr>
                <w:sz w:val="20"/>
                <w:lang w:val="sk-SK"/>
              </w:rPr>
            </w:pPr>
          </w:p>
        </w:tc>
        <w:tc>
          <w:tcPr>
            <w:tcW w:w="2958" w:type="dxa"/>
            <w:vAlign w:val="center"/>
          </w:tcPr>
          <w:p w14:paraId="02097CBD" w14:textId="335F9B41" w:rsidR="00C319BA" w:rsidRPr="00CB491F" w:rsidRDefault="00C319BA" w:rsidP="0029074E">
            <w:pPr>
              <w:pStyle w:val="Text"/>
              <w:tabs>
                <w:tab w:val="left" w:pos="993"/>
              </w:tabs>
              <w:spacing w:before="0"/>
              <w:jc w:val="center"/>
              <w:rPr>
                <w:sz w:val="20"/>
                <w:lang w:val="sk-SK"/>
              </w:rPr>
            </w:pPr>
            <w:r w:rsidRPr="00CB491F">
              <w:rPr>
                <w:sz w:val="20"/>
                <w:lang w:val="sk-SK"/>
              </w:rPr>
              <w:t>1,10</w:t>
            </w:r>
          </w:p>
          <w:p w14:paraId="42D48343" w14:textId="73330521" w:rsidR="00C319BA" w:rsidRPr="00CB491F" w:rsidRDefault="00C319BA" w:rsidP="0029074E">
            <w:pPr>
              <w:pStyle w:val="Text"/>
              <w:tabs>
                <w:tab w:val="left" w:pos="993"/>
              </w:tabs>
              <w:spacing w:before="0"/>
              <w:jc w:val="center"/>
              <w:rPr>
                <w:sz w:val="20"/>
                <w:lang w:val="sk-SK"/>
              </w:rPr>
            </w:pPr>
            <w:r w:rsidRPr="00CB491F">
              <w:rPr>
                <w:sz w:val="20"/>
                <w:lang w:val="sk-SK"/>
              </w:rPr>
              <w:t>(0,83; 1,47)</w:t>
            </w:r>
          </w:p>
        </w:tc>
        <w:tc>
          <w:tcPr>
            <w:tcW w:w="2965" w:type="dxa"/>
            <w:vAlign w:val="center"/>
          </w:tcPr>
          <w:p w14:paraId="378D7C02" w14:textId="5DE064C8" w:rsidR="00C319BA" w:rsidRPr="00CB491F" w:rsidRDefault="00C319BA" w:rsidP="0029074E">
            <w:pPr>
              <w:pStyle w:val="Text"/>
              <w:tabs>
                <w:tab w:val="left" w:pos="993"/>
              </w:tabs>
              <w:spacing w:before="0"/>
              <w:jc w:val="center"/>
              <w:rPr>
                <w:sz w:val="20"/>
                <w:lang w:val="sk-SK"/>
              </w:rPr>
            </w:pPr>
            <w:r w:rsidRPr="00CB491F">
              <w:rPr>
                <w:sz w:val="20"/>
                <w:lang w:val="sk-SK"/>
              </w:rPr>
              <w:t>1,41</w:t>
            </w:r>
          </w:p>
          <w:p w14:paraId="7155D652" w14:textId="019A2F01" w:rsidR="00C319BA" w:rsidRPr="00CB491F" w:rsidRDefault="00C319BA" w:rsidP="0029074E">
            <w:pPr>
              <w:pStyle w:val="Text"/>
              <w:tabs>
                <w:tab w:val="left" w:pos="993"/>
              </w:tabs>
              <w:spacing w:before="0"/>
              <w:jc w:val="center"/>
              <w:rPr>
                <w:sz w:val="20"/>
                <w:lang w:val="sk-SK"/>
              </w:rPr>
            </w:pPr>
            <w:r w:rsidRPr="00CB491F">
              <w:rPr>
                <w:sz w:val="20"/>
                <w:lang w:val="sk-SK"/>
              </w:rPr>
              <w:t>(1,06; 1,86)</w:t>
            </w:r>
          </w:p>
        </w:tc>
      </w:tr>
      <w:tr w:rsidR="00D90931" w:rsidRPr="00CB491F" w14:paraId="2460B22B" w14:textId="77777777" w:rsidTr="00514CA6">
        <w:trPr>
          <w:cantSplit/>
        </w:trPr>
        <w:tc>
          <w:tcPr>
            <w:tcW w:w="9061" w:type="dxa"/>
            <w:gridSpan w:val="4"/>
          </w:tcPr>
          <w:p w14:paraId="32B35215" w14:textId="099BBAE5" w:rsidR="00D90931" w:rsidRPr="00CB491F" w:rsidRDefault="00621AB9" w:rsidP="0029074E">
            <w:pPr>
              <w:pStyle w:val="Text"/>
              <w:keepNext/>
              <w:tabs>
                <w:tab w:val="left" w:pos="993"/>
              </w:tabs>
              <w:spacing w:before="0"/>
              <w:jc w:val="left"/>
              <w:rPr>
                <w:b/>
                <w:sz w:val="20"/>
                <w:lang w:val="sk-SK"/>
              </w:rPr>
            </w:pPr>
            <w:r w:rsidRPr="00CB491F">
              <w:rPr>
                <w:b/>
                <w:bCs/>
                <w:sz w:val="20"/>
                <w:lang w:val="sk-SK"/>
              </w:rPr>
              <w:lastRenderedPageBreak/>
              <w:t>Ročný výskyt exacerbácií astmy</w:t>
            </w:r>
          </w:p>
        </w:tc>
      </w:tr>
      <w:tr w:rsidR="00D90931" w:rsidRPr="00CB491F" w14:paraId="7801A929" w14:textId="77777777" w:rsidTr="00514CA6">
        <w:trPr>
          <w:cantSplit/>
        </w:trPr>
        <w:tc>
          <w:tcPr>
            <w:tcW w:w="9061" w:type="dxa"/>
            <w:gridSpan w:val="4"/>
          </w:tcPr>
          <w:p w14:paraId="221AC4EE" w14:textId="3E467C9E" w:rsidR="00D90931" w:rsidRPr="00AA5491" w:rsidRDefault="00621AB9" w:rsidP="0029074E">
            <w:pPr>
              <w:pStyle w:val="Text"/>
              <w:keepNext/>
              <w:tabs>
                <w:tab w:val="left" w:pos="993"/>
              </w:tabs>
              <w:spacing w:before="0"/>
              <w:jc w:val="left"/>
              <w:rPr>
                <w:i/>
                <w:sz w:val="20"/>
                <w:lang w:val="sk-SK"/>
              </w:rPr>
            </w:pPr>
            <w:r w:rsidRPr="00AA5491">
              <w:rPr>
                <w:i/>
                <w:sz w:val="20"/>
                <w:lang w:val="sk-SK"/>
              </w:rPr>
              <w:t xml:space="preserve">Stredne </w:t>
            </w:r>
            <w:r w:rsidR="00AE74AF" w:rsidRPr="00AA5491">
              <w:rPr>
                <w:i/>
                <w:sz w:val="20"/>
                <w:lang w:val="sk-SK"/>
              </w:rPr>
              <w:t>závažn</w:t>
            </w:r>
            <w:r w:rsidRPr="00AA5491">
              <w:rPr>
                <w:i/>
                <w:sz w:val="20"/>
                <w:lang w:val="sk-SK"/>
              </w:rPr>
              <w:t xml:space="preserve">é alebo </w:t>
            </w:r>
            <w:r w:rsidR="00AE74AF" w:rsidRPr="00AA5491">
              <w:rPr>
                <w:i/>
                <w:sz w:val="20"/>
                <w:lang w:val="sk-SK"/>
              </w:rPr>
              <w:t>závažn</w:t>
            </w:r>
            <w:r w:rsidRPr="00AA5491">
              <w:rPr>
                <w:i/>
                <w:sz w:val="20"/>
                <w:lang w:val="sk-SK"/>
              </w:rPr>
              <w:t>é exacerbácie</w:t>
            </w:r>
          </w:p>
        </w:tc>
      </w:tr>
      <w:tr w:rsidR="00C319BA" w:rsidRPr="00CB491F" w14:paraId="5E462746" w14:textId="77777777" w:rsidTr="00D15F8D">
        <w:trPr>
          <w:cantSplit/>
        </w:trPr>
        <w:tc>
          <w:tcPr>
            <w:tcW w:w="1963" w:type="dxa"/>
          </w:tcPr>
          <w:p w14:paraId="72C38DC4" w14:textId="319EA6A7" w:rsidR="00C319BA" w:rsidRPr="00AA5491" w:rsidRDefault="00C319BA" w:rsidP="0029074E">
            <w:pPr>
              <w:pStyle w:val="Text"/>
              <w:keepNext/>
              <w:tabs>
                <w:tab w:val="left" w:pos="993"/>
              </w:tabs>
              <w:spacing w:before="0"/>
              <w:jc w:val="left"/>
              <w:rPr>
                <w:sz w:val="20"/>
                <w:lang w:val="sk-SK"/>
              </w:rPr>
            </w:pPr>
            <w:r w:rsidRPr="00AA5491">
              <w:rPr>
                <w:sz w:val="20"/>
                <w:lang w:val="sk-SK"/>
              </w:rPr>
              <w:t>AR</w:t>
            </w:r>
          </w:p>
        </w:tc>
        <w:tc>
          <w:tcPr>
            <w:tcW w:w="1175" w:type="dxa"/>
          </w:tcPr>
          <w:p w14:paraId="53228C6B" w14:textId="6E2EDBEC" w:rsidR="00C319BA" w:rsidRPr="00AA5491" w:rsidRDefault="00C319BA" w:rsidP="0029074E">
            <w:pPr>
              <w:pStyle w:val="Text"/>
              <w:keepNext/>
              <w:tabs>
                <w:tab w:val="left" w:pos="993"/>
              </w:tabs>
              <w:spacing w:before="0"/>
              <w:jc w:val="left"/>
              <w:rPr>
                <w:sz w:val="20"/>
                <w:lang w:val="sk-SK"/>
              </w:rPr>
            </w:pPr>
            <w:r w:rsidRPr="00AA5491">
              <w:rPr>
                <w:sz w:val="20"/>
                <w:lang w:val="sk-SK"/>
              </w:rPr>
              <w:t>52. týždeň</w:t>
            </w:r>
          </w:p>
        </w:tc>
        <w:tc>
          <w:tcPr>
            <w:tcW w:w="2958" w:type="dxa"/>
          </w:tcPr>
          <w:p w14:paraId="781BAFE4" w14:textId="73D58148" w:rsidR="00C319BA" w:rsidRPr="00AA5491" w:rsidRDefault="00C319BA" w:rsidP="0029074E">
            <w:pPr>
              <w:pStyle w:val="Text"/>
              <w:keepNext/>
              <w:tabs>
                <w:tab w:val="left" w:pos="993"/>
              </w:tabs>
              <w:spacing w:before="0"/>
              <w:jc w:val="center"/>
              <w:rPr>
                <w:sz w:val="20"/>
                <w:lang w:val="sk-SK"/>
              </w:rPr>
            </w:pPr>
            <w:r w:rsidRPr="00AA5491">
              <w:rPr>
                <w:sz w:val="20"/>
                <w:lang w:val="sk-SK"/>
              </w:rPr>
              <w:t>0,46 oproti 0,54</w:t>
            </w:r>
          </w:p>
        </w:tc>
        <w:tc>
          <w:tcPr>
            <w:tcW w:w="2965" w:type="dxa"/>
          </w:tcPr>
          <w:p w14:paraId="4AB00895" w14:textId="0B8254EA" w:rsidR="00C319BA" w:rsidRPr="00AA5491" w:rsidRDefault="00C319BA" w:rsidP="0029074E">
            <w:pPr>
              <w:pStyle w:val="Text"/>
              <w:keepNext/>
              <w:tabs>
                <w:tab w:val="left" w:pos="993"/>
              </w:tabs>
              <w:spacing w:before="0"/>
              <w:jc w:val="center"/>
              <w:rPr>
                <w:sz w:val="20"/>
                <w:lang w:val="sk-SK"/>
              </w:rPr>
            </w:pPr>
            <w:r w:rsidRPr="00AA5491">
              <w:rPr>
                <w:sz w:val="20"/>
                <w:lang w:val="sk-SK"/>
              </w:rPr>
              <w:t>0,46 oproti 0,72</w:t>
            </w:r>
          </w:p>
        </w:tc>
      </w:tr>
      <w:tr w:rsidR="00C319BA" w:rsidRPr="00CB491F" w14:paraId="1C5AA9C0" w14:textId="77777777" w:rsidTr="00D15F8D">
        <w:trPr>
          <w:cantSplit/>
        </w:trPr>
        <w:tc>
          <w:tcPr>
            <w:tcW w:w="1963" w:type="dxa"/>
          </w:tcPr>
          <w:p w14:paraId="68B4CBA6" w14:textId="674282A5" w:rsidR="00C319BA" w:rsidRPr="00AA5491" w:rsidRDefault="00C319BA" w:rsidP="0029074E">
            <w:pPr>
              <w:keepNext/>
              <w:tabs>
                <w:tab w:val="clear" w:pos="567"/>
              </w:tabs>
              <w:spacing w:line="240" w:lineRule="auto"/>
              <w:rPr>
                <w:rFonts w:eastAsia="MS Mincho"/>
                <w:sz w:val="20"/>
                <w:lang w:eastAsia="zh-CN"/>
              </w:rPr>
            </w:pPr>
            <w:r w:rsidRPr="00AA5491">
              <w:rPr>
                <w:rFonts w:eastAsia="MS Mincho"/>
                <w:sz w:val="20"/>
                <w:lang w:eastAsia="zh-CN"/>
              </w:rPr>
              <w:t>RR</w:t>
            </w:r>
            <w:r w:rsidRPr="00AA5491">
              <w:rPr>
                <w:sz w:val="20"/>
              </w:rPr>
              <w:t>**</w:t>
            </w:r>
          </w:p>
          <w:p w14:paraId="57886FB0" w14:textId="677B65D4" w:rsidR="00C319BA" w:rsidRPr="00AA5491" w:rsidRDefault="00C319BA" w:rsidP="0029074E">
            <w:pPr>
              <w:pStyle w:val="Text"/>
              <w:keepNext/>
              <w:tabs>
                <w:tab w:val="left" w:pos="993"/>
              </w:tabs>
              <w:spacing w:before="0"/>
              <w:jc w:val="left"/>
              <w:rPr>
                <w:sz w:val="20"/>
                <w:lang w:val="sk-SK"/>
              </w:rPr>
            </w:pPr>
            <w:r w:rsidRPr="00AA5491">
              <w:rPr>
                <w:sz w:val="20"/>
                <w:lang w:val="sk-SK"/>
              </w:rPr>
              <w:t>(95% IS)</w:t>
            </w:r>
          </w:p>
        </w:tc>
        <w:tc>
          <w:tcPr>
            <w:tcW w:w="1175" w:type="dxa"/>
          </w:tcPr>
          <w:p w14:paraId="28319D30" w14:textId="287F8B25" w:rsidR="00C319BA" w:rsidRPr="00AA5491" w:rsidRDefault="00C319BA" w:rsidP="0029074E">
            <w:pPr>
              <w:pStyle w:val="Text"/>
              <w:keepNext/>
              <w:tabs>
                <w:tab w:val="left" w:pos="993"/>
              </w:tabs>
              <w:spacing w:before="0"/>
              <w:jc w:val="left"/>
              <w:rPr>
                <w:sz w:val="20"/>
                <w:lang w:val="sk-SK"/>
              </w:rPr>
            </w:pPr>
            <w:r w:rsidRPr="00AA5491">
              <w:rPr>
                <w:sz w:val="20"/>
                <w:lang w:val="sk-SK"/>
              </w:rPr>
              <w:t>52. týždeň</w:t>
            </w:r>
          </w:p>
        </w:tc>
        <w:tc>
          <w:tcPr>
            <w:tcW w:w="2958" w:type="dxa"/>
          </w:tcPr>
          <w:p w14:paraId="24B264E8" w14:textId="564F6D4A" w:rsidR="00C319BA" w:rsidRPr="00AA5491" w:rsidRDefault="00C319BA" w:rsidP="0029074E">
            <w:pPr>
              <w:pStyle w:val="Text"/>
              <w:keepNext/>
              <w:tabs>
                <w:tab w:val="left" w:pos="993"/>
              </w:tabs>
              <w:spacing w:before="0"/>
              <w:jc w:val="center"/>
              <w:rPr>
                <w:sz w:val="20"/>
                <w:lang w:val="sk-SK"/>
              </w:rPr>
            </w:pPr>
            <w:r w:rsidRPr="00AA5491">
              <w:rPr>
                <w:sz w:val="20"/>
                <w:lang w:val="sk-SK"/>
              </w:rPr>
              <w:t>0,85</w:t>
            </w:r>
          </w:p>
          <w:p w14:paraId="3B60962D" w14:textId="379B580B" w:rsidR="00C319BA" w:rsidRPr="00AA5491" w:rsidRDefault="00C319BA" w:rsidP="0029074E">
            <w:pPr>
              <w:pStyle w:val="Text"/>
              <w:keepNext/>
              <w:tabs>
                <w:tab w:val="left" w:pos="993"/>
              </w:tabs>
              <w:spacing w:before="0"/>
              <w:jc w:val="center"/>
              <w:rPr>
                <w:sz w:val="20"/>
                <w:lang w:val="sk-SK"/>
              </w:rPr>
            </w:pPr>
            <w:r w:rsidRPr="00AA5491">
              <w:rPr>
                <w:sz w:val="20"/>
                <w:lang w:val="sk-SK"/>
              </w:rPr>
              <w:t>(0,68; 1,04)</w:t>
            </w:r>
          </w:p>
        </w:tc>
        <w:tc>
          <w:tcPr>
            <w:tcW w:w="2965" w:type="dxa"/>
          </w:tcPr>
          <w:p w14:paraId="4579D5C3" w14:textId="3C0FD8B3" w:rsidR="00C319BA" w:rsidRPr="00AA5491" w:rsidRDefault="00C319BA" w:rsidP="0029074E">
            <w:pPr>
              <w:pStyle w:val="Text"/>
              <w:keepNext/>
              <w:tabs>
                <w:tab w:val="left" w:pos="993"/>
              </w:tabs>
              <w:spacing w:before="0"/>
              <w:jc w:val="center"/>
              <w:rPr>
                <w:sz w:val="20"/>
                <w:lang w:val="sk-SK"/>
              </w:rPr>
            </w:pPr>
            <w:r w:rsidRPr="00AA5491">
              <w:rPr>
                <w:sz w:val="20"/>
                <w:lang w:val="sk-SK"/>
              </w:rPr>
              <w:t>0,64</w:t>
            </w:r>
          </w:p>
          <w:p w14:paraId="30648BF9" w14:textId="7DE86C03" w:rsidR="00C319BA" w:rsidRPr="00AA5491" w:rsidRDefault="00C319BA" w:rsidP="0029074E">
            <w:pPr>
              <w:pStyle w:val="Text"/>
              <w:keepNext/>
              <w:tabs>
                <w:tab w:val="left" w:pos="993"/>
              </w:tabs>
              <w:spacing w:before="0"/>
              <w:jc w:val="center"/>
              <w:rPr>
                <w:sz w:val="20"/>
                <w:lang w:val="sk-SK"/>
              </w:rPr>
            </w:pPr>
            <w:r w:rsidRPr="00AA5491">
              <w:rPr>
                <w:sz w:val="20"/>
                <w:lang w:val="sk-SK"/>
              </w:rPr>
              <w:t>(0,52; 0,78)</w:t>
            </w:r>
          </w:p>
        </w:tc>
      </w:tr>
      <w:tr w:rsidR="001272FC" w:rsidRPr="00CB491F" w14:paraId="3BFC922E" w14:textId="77777777" w:rsidTr="00514CA6">
        <w:trPr>
          <w:cantSplit/>
        </w:trPr>
        <w:tc>
          <w:tcPr>
            <w:tcW w:w="9061" w:type="dxa"/>
            <w:gridSpan w:val="4"/>
          </w:tcPr>
          <w:p w14:paraId="0133D199" w14:textId="3127970F" w:rsidR="001272FC" w:rsidRPr="00AA5491" w:rsidRDefault="00AE74AF" w:rsidP="0029074E">
            <w:pPr>
              <w:pStyle w:val="Text"/>
              <w:keepNext/>
              <w:tabs>
                <w:tab w:val="left" w:pos="993"/>
              </w:tabs>
              <w:spacing w:before="0"/>
              <w:jc w:val="left"/>
              <w:rPr>
                <w:i/>
                <w:sz w:val="20"/>
                <w:lang w:val="sk-SK"/>
              </w:rPr>
            </w:pPr>
            <w:r w:rsidRPr="00AA5491">
              <w:rPr>
                <w:i/>
                <w:sz w:val="20"/>
                <w:lang w:val="sk-SK"/>
              </w:rPr>
              <w:t>Závažn</w:t>
            </w:r>
            <w:r w:rsidR="00621AB9" w:rsidRPr="00AA5491">
              <w:rPr>
                <w:i/>
                <w:sz w:val="20"/>
                <w:lang w:val="sk-SK"/>
              </w:rPr>
              <w:t>é exacerbácie</w:t>
            </w:r>
          </w:p>
        </w:tc>
      </w:tr>
      <w:tr w:rsidR="00C319BA" w:rsidRPr="00CB491F" w14:paraId="097A9919" w14:textId="77777777" w:rsidTr="00D15F8D">
        <w:trPr>
          <w:cantSplit/>
        </w:trPr>
        <w:tc>
          <w:tcPr>
            <w:tcW w:w="1963" w:type="dxa"/>
          </w:tcPr>
          <w:p w14:paraId="6380C002" w14:textId="2BF39D88" w:rsidR="00C319BA" w:rsidRPr="00CB491F" w:rsidRDefault="00C319BA" w:rsidP="0029074E">
            <w:pPr>
              <w:pStyle w:val="Text"/>
              <w:keepNext/>
              <w:tabs>
                <w:tab w:val="left" w:pos="993"/>
              </w:tabs>
              <w:spacing w:before="0"/>
              <w:jc w:val="left"/>
              <w:rPr>
                <w:sz w:val="20"/>
                <w:lang w:val="sk-SK"/>
              </w:rPr>
            </w:pPr>
            <w:r w:rsidRPr="00CB491F">
              <w:rPr>
                <w:sz w:val="20"/>
                <w:lang w:val="sk-SK"/>
              </w:rPr>
              <w:t>AR</w:t>
            </w:r>
          </w:p>
        </w:tc>
        <w:tc>
          <w:tcPr>
            <w:tcW w:w="1175" w:type="dxa"/>
          </w:tcPr>
          <w:p w14:paraId="5D52F51A" w14:textId="52A7BC72" w:rsidR="00C319BA" w:rsidRPr="00CB491F" w:rsidRDefault="00C319BA" w:rsidP="0029074E">
            <w:pPr>
              <w:pStyle w:val="Text"/>
              <w:keepNext/>
              <w:tabs>
                <w:tab w:val="left" w:pos="993"/>
              </w:tabs>
              <w:spacing w:before="0"/>
              <w:jc w:val="left"/>
              <w:rPr>
                <w:sz w:val="20"/>
                <w:lang w:val="sk-SK"/>
              </w:rPr>
            </w:pPr>
            <w:r w:rsidRPr="00CB491F">
              <w:rPr>
                <w:sz w:val="20"/>
                <w:lang w:val="sk-SK"/>
              </w:rPr>
              <w:t>52. týždeň</w:t>
            </w:r>
          </w:p>
        </w:tc>
        <w:tc>
          <w:tcPr>
            <w:tcW w:w="2958" w:type="dxa"/>
          </w:tcPr>
          <w:p w14:paraId="3CAFE083" w14:textId="4F4442C3" w:rsidR="00C319BA" w:rsidRPr="00CB491F" w:rsidRDefault="00C319BA" w:rsidP="0029074E">
            <w:pPr>
              <w:pStyle w:val="Text"/>
              <w:keepNext/>
              <w:tabs>
                <w:tab w:val="left" w:pos="993"/>
              </w:tabs>
              <w:spacing w:before="0"/>
              <w:jc w:val="center"/>
              <w:rPr>
                <w:sz w:val="20"/>
                <w:lang w:val="sk-SK"/>
              </w:rPr>
            </w:pPr>
            <w:r w:rsidRPr="00CB491F">
              <w:rPr>
                <w:sz w:val="20"/>
                <w:lang w:val="sk-SK"/>
              </w:rPr>
              <w:t>0,26 oproti 0,33</w:t>
            </w:r>
          </w:p>
        </w:tc>
        <w:tc>
          <w:tcPr>
            <w:tcW w:w="2965" w:type="dxa"/>
          </w:tcPr>
          <w:p w14:paraId="644A17A9" w14:textId="02FB1046" w:rsidR="00C319BA" w:rsidRPr="00CB491F" w:rsidRDefault="00C319BA" w:rsidP="0029074E">
            <w:pPr>
              <w:pStyle w:val="Text"/>
              <w:keepNext/>
              <w:tabs>
                <w:tab w:val="left" w:pos="993"/>
              </w:tabs>
              <w:spacing w:before="0"/>
              <w:jc w:val="center"/>
              <w:rPr>
                <w:sz w:val="20"/>
                <w:lang w:val="sk-SK"/>
              </w:rPr>
            </w:pPr>
            <w:r w:rsidRPr="00CB491F">
              <w:rPr>
                <w:sz w:val="20"/>
                <w:lang w:val="sk-SK"/>
              </w:rPr>
              <w:t>0,26 oproti 0,45</w:t>
            </w:r>
          </w:p>
        </w:tc>
      </w:tr>
      <w:tr w:rsidR="00C319BA" w:rsidRPr="00CB491F" w14:paraId="0DF2C55E" w14:textId="77777777" w:rsidTr="00D15F8D">
        <w:trPr>
          <w:cantSplit/>
        </w:trPr>
        <w:tc>
          <w:tcPr>
            <w:tcW w:w="1963" w:type="dxa"/>
          </w:tcPr>
          <w:p w14:paraId="42438E86" w14:textId="18DEA907" w:rsidR="00C319BA" w:rsidRPr="00CB491F" w:rsidRDefault="00C319BA" w:rsidP="0029074E">
            <w:pPr>
              <w:keepNext/>
              <w:tabs>
                <w:tab w:val="clear" w:pos="567"/>
              </w:tabs>
              <w:spacing w:line="240" w:lineRule="auto"/>
              <w:rPr>
                <w:rFonts w:eastAsia="MS Mincho"/>
                <w:sz w:val="20"/>
                <w:lang w:eastAsia="zh-CN"/>
              </w:rPr>
            </w:pPr>
            <w:r w:rsidRPr="00CB491F">
              <w:rPr>
                <w:rFonts w:eastAsia="MS Mincho"/>
                <w:sz w:val="20"/>
                <w:lang w:eastAsia="zh-CN"/>
              </w:rPr>
              <w:t>RR</w:t>
            </w:r>
            <w:r>
              <w:rPr>
                <w:sz w:val="20"/>
              </w:rPr>
              <w:t>**</w:t>
            </w:r>
          </w:p>
          <w:p w14:paraId="71BAD085" w14:textId="444E9A3A" w:rsidR="00C319BA" w:rsidRPr="00CB491F" w:rsidRDefault="00C319BA" w:rsidP="0029074E">
            <w:pPr>
              <w:pStyle w:val="Text"/>
              <w:keepNext/>
              <w:tabs>
                <w:tab w:val="left" w:pos="993"/>
              </w:tabs>
              <w:spacing w:before="0"/>
              <w:jc w:val="left"/>
              <w:rPr>
                <w:sz w:val="20"/>
                <w:lang w:val="sk-SK"/>
              </w:rPr>
            </w:pPr>
            <w:r w:rsidRPr="00CB491F">
              <w:rPr>
                <w:sz w:val="20"/>
                <w:lang w:val="sk-SK"/>
              </w:rPr>
              <w:t>(95% IS)</w:t>
            </w:r>
          </w:p>
        </w:tc>
        <w:tc>
          <w:tcPr>
            <w:tcW w:w="1175" w:type="dxa"/>
          </w:tcPr>
          <w:p w14:paraId="26DE7694" w14:textId="6636DB0D" w:rsidR="00C319BA" w:rsidRPr="00CB491F" w:rsidRDefault="00C319BA" w:rsidP="0029074E">
            <w:pPr>
              <w:pStyle w:val="Text"/>
              <w:keepNext/>
              <w:tabs>
                <w:tab w:val="left" w:pos="993"/>
              </w:tabs>
              <w:spacing w:before="0"/>
              <w:jc w:val="left"/>
              <w:rPr>
                <w:sz w:val="20"/>
                <w:lang w:val="sk-SK"/>
              </w:rPr>
            </w:pPr>
            <w:r w:rsidRPr="00CB491F">
              <w:rPr>
                <w:sz w:val="20"/>
                <w:lang w:val="sk-SK"/>
              </w:rPr>
              <w:t>52. týždeň</w:t>
            </w:r>
          </w:p>
        </w:tc>
        <w:tc>
          <w:tcPr>
            <w:tcW w:w="2958" w:type="dxa"/>
          </w:tcPr>
          <w:p w14:paraId="4B7D8195" w14:textId="15ACB563" w:rsidR="00C319BA" w:rsidRPr="00CB491F" w:rsidRDefault="00C319BA" w:rsidP="0029074E">
            <w:pPr>
              <w:pStyle w:val="Text"/>
              <w:keepNext/>
              <w:tabs>
                <w:tab w:val="left" w:pos="993"/>
              </w:tabs>
              <w:spacing w:before="0"/>
              <w:jc w:val="center"/>
              <w:rPr>
                <w:sz w:val="20"/>
                <w:lang w:val="sk-SK"/>
              </w:rPr>
            </w:pPr>
            <w:r w:rsidRPr="00CB491F">
              <w:rPr>
                <w:sz w:val="20"/>
                <w:lang w:val="sk-SK"/>
              </w:rPr>
              <w:t>0,78</w:t>
            </w:r>
          </w:p>
          <w:p w14:paraId="73041BC2" w14:textId="7CBA080A" w:rsidR="00C319BA" w:rsidRPr="00CB491F" w:rsidRDefault="00C319BA" w:rsidP="0029074E">
            <w:pPr>
              <w:pStyle w:val="Text"/>
              <w:keepNext/>
              <w:tabs>
                <w:tab w:val="left" w:pos="993"/>
              </w:tabs>
              <w:spacing w:before="0"/>
              <w:jc w:val="center"/>
              <w:rPr>
                <w:sz w:val="20"/>
                <w:lang w:val="sk-SK"/>
              </w:rPr>
            </w:pPr>
            <w:r w:rsidRPr="00CB491F">
              <w:rPr>
                <w:sz w:val="20"/>
                <w:lang w:val="sk-SK"/>
              </w:rPr>
              <w:t>(0,61; 1,00)</w:t>
            </w:r>
          </w:p>
        </w:tc>
        <w:tc>
          <w:tcPr>
            <w:tcW w:w="2965" w:type="dxa"/>
          </w:tcPr>
          <w:p w14:paraId="4F80976E" w14:textId="5B80DF63" w:rsidR="00C319BA" w:rsidRPr="00CB491F" w:rsidRDefault="00C319BA" w:rsidP="0029074E">
            <w:pPr>
              <w:pStyle w:val="Text"/>
              <w:keepNext/>
              <w:tabs>
                <w:tab w:val="left" w:pos="993"/>
              </w:tabs>
              <w:spacing w:before="0"/>
              <w:jc w:val="center"/>
              <w:rPr>
                <w:sz w:val="20"/>
                <w:lang w:val="sk-SK"/>
              </w:rPr>
            </w:pPr>
            <w:r w:rsidRPr="00CB491F">
              <w:rPr>
                <w:sz w:val="20"/>
                <w:lang w:val="sk-SK"/>
              </w:rPr>
              <w:t>0,58</w:t>
            </w:r>
          </w:p>
          <w:p w14:paraId="30B43F72" w14:textId="5A047B26" w:rsidR="00C319BA" w:rsidRPr="00CB491F" w:rsidRDefault="00C319BA" w:rsidP="0029074E">
            <w:pPr>
              <w:pStyle w:val="Text"/>
              <w:keepNext/>
              <w:tabs>
                <w:tab w:val="left" w:pos="993"/>
              </w:tabs>
              <w:spacing w:before="0"/>
              <w:jc w:val="center"/>
              <w:rPr>
                <w:sz w:val="20"/>
                <w:lang w:val="sk-SK"/>
              </w:rPr>
            </w:pPr>
            <w:r w:rsidRPr="00CB491F">
              <w:rPr>
                <w:sz w:val="20"/>
                <w:lang w:val="sk-SK"/>
              </w:rPr>
              <w:t>(0,45; 0,73)</w:t>
            </w:r>
          </w:p>
        </w:tc>
      </w:tr>
      <w:tr w:rsidR="001725D9" w:rsidRPr="00CB491F" w14:paraId="2A04BDFF" w14:textId="77777777" w:rsidTr="00514CA6">
        <w:trPr>
          <w:cantSplit/>
        </w:trPr>
        <w:tc>
          <w:tcPr>
            <w:tcW w:w="9061" w:type="dxa"/>
            <w:gridSpan w:val="4"/>
          </w:tcPr>
          <w:p w14:paraId="226B1D51" w14:textId="4F3B0FA4" w:rsidR="001725D9" w:rsidRPr="00A920B5" w:rsidRDefault="001725D9" w:rsidP="0029074E">
            <w:pPr>
              <w:spacing w:line="240" w:lineRule="auto"/>
              <w:ind w:left="567" w:hanging="567"/>
              <w:rPr>
                <w:sz w:val="20"/>
              </w:rPr>
            </w:pPr>
            <w:r w:rsidRPr="00A920B5">
              <w:rPr>
                <w:sz w:val="20"/>
              </w:rPr>
              <w:t>*</w:t>
            </w:r>
            <w:r w:rsidRPr="00A920B5">
              <w:rPr>
                <w:sz w:val="20"/>
              </w:rPr>
              <w:tab/>
            </w:r>
            <w:r w:rsidR="00501A68" w:rsidRPr="00A920B5">
              <w:rPr>
                <w:sz w:val="20"/>
              </w:rPr>
              <w:t>Priemerná hodnota</w:t>
            </w:r>
            <w:r w:rsidR="00F670EE" w:rsidRPr="00A920B5">
              <w:rPr>
                <w:sz w:val="20"/>
              </w:rPr>
              <w:t xml:space="preserve"> p</w:t>
            </w:r>
            <w:r w:rsidR="00584CC8" w:rsidRPr="00A920B5">
              <w:rPr>
                <w:sz w:val="20"/>
              </w:rPr>
              <w:t>očas</w:t>
            </w:r>
            <w:r w:rsidR="00F670EE" w:rsidRPr="00A920B5">
              <w:rPr>
                <w:sz w:val="20"/>
              </w:rPr>
              <w:t> </w:t>
            </w:r>
            <w:r w:rsidR="00501A68" w:rsidRPr="00A920B5">
              <w:rPr>
                <w:sz w:val="20"/>
              </w:rPr>
              <w:t>trvani</w:t>
            </w:r>
            <w:r w:rsidR="00584CC8" w:rsidRPr="00A920B5">
              <w:rPr>
                <w:sz w:val="20"/>
              </w:rPr>
              <w:t>a</w:t>
            </w:r>
            <w:r w:rsidR="00501A68" w:rsidRPr="00A920B5">
              <w:rPr>
                <w:sz w:val="20"/>
              </w:rPr>
              <w:t xml:space="preserve"> liečby</w:t>
            </w:r>
            <w:r w:rsidR="006518FC" w:rsidRPr="00A920B5">
              <w:rPr>
                <w:sz w:val="20"/>
              </w:rPr>
              <w:t>.</w:t>
            </w:r>
          </w:p>
          <w:p w14:paraId="27D3EBE2" w14:textId="21D7F8D4" w:rsidR="00352817" w:rsidRPr="00A920B5" w:rsidRDefault="00352817" w:rsidP="0029074E">
            <w:pPr>
              <w:keepLines/>
              <w:tabs>
                <w:tab w:val="clear" w:pos="567"/>
              </w:tabs>
              <w:spacing w:line="240" w:lineRule="auto"/>
              <w:rPr>
                <w:sz w:val="20"/>
              </w:rPr>
            </w:pPr>
            <w:r w:rsidRPr="00A920B5">
              <w:rPr>
                <w:rFonts w:eastAsiaTheme="minorHAnsi"/>
                <w:sz w:val="20"/>
              </w:rPr>
              <w:t>**</w:t>
            </w:r>
            <w:r w:rsidRPr="00A920B5">
              <w:rPr>
                <w:rFonts w:eastAsiaTheme="minorHAnsi"/>
                <w:sz w:val="20"/>
              </w:rPr>
              <w:tab/>
              <w:t>RR &lt;1,00 zvýhodňuje indakaterol/glykopyrónium/mometazón</w:t>
            </w:r>
            <w:r w:rsidR="00181411" w:rsidRPr="00A920B5">
              <w:rPr>
                <w:iCs/>
                <w:szCs w:val="22"/>
              </w:rPr>
              <w:t>-</w:t>
            </w:r>
            <w:r w:rsidRPr="00A920B5">
              <w:rPr>
                <w:rFonts w:eastAsiaTheme="minorHAnsi"/>
                <w:sz w:val="20"/>
              </w:rPr>
              <w:t>furoát</w:t>
            </w:r>
            <w:r w:rsidR="00BC2E11" w:rsidRPr="00A920B5">
              <w:rPr>
                <w:rFonts w:eastAsiaTheme="minorHAnsi"/>
                <w:sz w:val="20"/>
              </w:rPr>
              <w:t>.</w:t>
            </w:r>
          </w:p>
          <w:p w14:paraId="6580D8C7" w14:textId="7D0885F2" w:rsidR="001725D9" w:rsidRPr="00A920B5" w:rsidRDefault="001725D9" w:rsidP="0029074E">
            <w:pPr>
              <w:pStyle w:val="Text"/>
              <w:keepNext/>
              <w:keepLines/>
              <w:spacing w:before="0"/>
              <w:ind w:left="567" w:hanging="567"/>
              <w:jc w:val="left"/>
              <w:rPr>
                <w:sz w:val="20"/>
                <w:lang w:val="sk-SK"/>
              </w:rPr>
            </w:pPr>
            <w:r w:rsidRPr="00A920B5">
              <w:rPr>
                <w:bCs/>
                <w:sz w:val="20"/>
                <w:vertAlign w:val="superscript"/>
                <w:lang w:val="sk-SK"/>
              </w:rPr>
              <w:t>1</w:t>
            </w:r>
            <w:r w:rsidRPr="00A920B5">
              <w:rPr>
                <w:sz w:val="20"/>
                <w:lang w:val="sk-SK"/>
              </w:rPr>
              <w:tab/>
            </w:r>
            <w:r w:rsidR="00501A68" w:rsidRPr="00A920B5">
              <w:rPr>
                <w:sz w:val="20"/>
                <w:lang w:val="sk-SK"/>
              </w:rPr>
              <w:t>Enerzair Breezhaler</w:t>
            </w:r>
            <w:r w:rsidR="00501A68" w:rsidRPr="00A920B5">
              <w:rPr>
                <w:rFonts w:eastAsiaTheme="minorHAnsi"/>
                <w:sz w:val="20"/>
                <w:lang w:val="sk-SK"/>
              </w:rPr>
              <w:t xml:space="preserve"> </w:t>
            </w:r>
            <w:r w:rsidRPr="00A920B5">
              <w:rPr>
                <w:sz w:val="20"/>
                <w:lang w:val="sk-SK"/>
              </w:rPr>
              <w:t>114 </w:t>
            </w:r>
            <w:r w:rsidR="004E722E" w:rsidRPr="00A920B5">
              <w:rPr>
                <w:sz w:val="20"/>
                <w:lang w:val="sk-SK"/>
              </w:rPr>
              <w:t>μg</w:t>
            </w:r>
            <w:r w:rsidRPr="00A920B5">
              <w:rPr>
                <w:sz w:val="20"/>
                <w:lang w:val="sk-SK"/>
              </w:rPr>
              <w:t>/46 </w:t>
            </w:r>
            <w:r w:rsidR="004E722E" w:rsidRPr="00A920B5">
              <w:rPr>
                <w:sz w:val="20"/>
                <w:lang w:val="sk-SK"/>
              </w:rPr>
              <w:t>μg</w:t>
            </w:r>
            <w:r w:rsidRPr="00A920B5">
              <w:rPr>
                <w:sz w:val="20"/>
                <w:lang w:val="sk-SK"/>
              </w:rPr>
              <w:t>/136 </w:t>
            </w:r>
            <w:r w:rsidR="004E722E" w:rsidRPr="00A920B5">
              <w:rPr>
                <w:sz w:val="20"/>
                <w:lang w:val="sk-SK"/>
              </w:rPr>
              <w:t>μg</w:t>
            </w:r>
            <w:r w:rsidRPr="00A920B5">
              <w:rPr>
                <w:sz w:val="20"/>
                <w:lang w:val="sk-SK"/>
              </w:rPr>
              <w:t xml:space="preserve"> </w:t>
            </w:r>
            <w:r w:rsidR="00501A68" w:rsidRPr="00A920B5">
              <w:rPr>
                <w:sz w:val="20"/>
                <w:lang w:val="sk-SK"/>
              </w:rPr>
              <w:t>raz denne</w:t>
            </w:r>
            <w:r w:rsidRPr="00A920B5">
              <w:rPr>
                <w:sz w:val="20"/>
                <w:lang w:val="sk-SK"/>
              </w:rPr>
              <w:t>.</w:t>
            </w:r>
          </w:p>
          <w:p w14:paraId="1B094960" w14:textId="4BBE2F30" w:rsidR="001725D9" w:rsidRPr="00A920B5" w:rsidRDefault="001725D9" w:rsidP="0029074E">
            <w:pPr>
              <w:pStyle w:val="Text"/>
              <w:keepNext/>
              <w:keepLines/>
              <w:spacing w:before="0"/>
              <w:ind w:left="567" w:hanging="567"/>
              <w:jc w:val="left"/>
              <w:rPr>
                <w:sz w:val="20"/>
                <w:lang w:val="sk-SK"/>
              </w:rPr>
            </w:pPr>
            <w:r w:rsidRPr="00A920B5">
              <w:rPr>
                <w:bCs/>
                <w:sz w:val="20"/>
                <w:vertAlign w:val="superscript"/>
                <w:lang w:val="sk-SK"/>
              </w:rPr>
              <w:t>2</w:t>
            </w:r>
            <w:r w:rsidR="00501A68" w:rsidRPr="00A920B5">
              <w:rPr>
                <w:sz w:val="20"/>
                <w:lang w:val="sk-SK"/>
              </w:rPr>
              <w:tab/>
              <w:t>IND/MF: indak</w:t>
            </w:r>
            <w:r w:rsidRPr="00A920B5">
              <w:rPr>
                <w:sz w:val="20"/>
                <w:lang w:val="sk-SK"/>
              </w:rPr>
              <w:t>aterol/</w:t>
            </w:r>
            <w:r w:rsidR="00501A68" w:rsidRPr="00A920B5">
              <w:rPr>
                <w:sz w:val="20"/>
                <w:lang w:val="sk-SK"/>
              </w:rPr>
              <w:t>mometazón</w:t>
            </w:r>
            <w:r w:rsidR="00181411" w:rsidRPr="00A920B5">
              <w:rPr>
                <w:iCs/>
                <w:szCs w:val="22"/>
              </w:rPr>
              <w:t>-</w:t>
            </w:r>
            <w:r w:rsidR="00501A68" w:rsidRPr="00A920B5">
              <w:rPr>
                <w:sz w:val="20"/>
                <w:lang w:val="sk-SK"/>
              </w:rPr>
              <w:t>furoát vysoká dávka</w:t>
            </w:r>
            <w:r w:rsidRPr="00A920B5">
              <w:rPr>
                <w:sz w:val="20"/>
                <w:lang w:val="sk-SK"/>
              </w:rPr>
              <w:t>: 125 </w:t>
            </w:r>
            <w:r w:rsidR="004E722E" w:rsidRPr="00A920B5">
              <w:rPr>
                <w:sz w:val="20"/>
                <w:lang w:val="sk-SK"/>
              </w:rPr>
              <w:t>μg</w:t>
            </w:r>
            <w:r w:rsidRPr="00A920B5">
              <w:rPr>
                <w:sz w:val="20"/>
                <w:lang w:val="sk-SK"/>
              </w:rPr>
              <w:t>/260 </w:t>
            </w:r>
            <w:r w:rsidR="004E722E" w:rsidRPr="00A920B5">
              <w:rPr>
                <w:sz w:val="20"/>
                <w:lang w:val="sk-SK"/>
              </w:rPr>
              <w:t>μg</w:t>
            </w:r>
            <w:r w:rsidRPr="00A920B5">
              <w:rPr>
                <w:sz w:val="20"/>
                <w:lang w:val="sk-SK"/>
              </w:rPr>
              <w:t xml:space="preserve"> </w:t>
            </w:r>
            <w:r w:rsidR="00501A68" w:rsidRPr="00A920B5">
              <w:rPr>
                <w:sz w:val="20"/>
                <w:lang w:val="sk-SK"/>
              </w:rPr>
              <w:t>raz denne</w:t>
            </w:r>
            <w:r w:rsidRPr="00A920B5">
              <w:rPr>
                <w:sz w:val="20"/>
                <w:lang w:val="sk-SK"/>
              </w:rPr>
              <w:t>.</w:t>
            </w:r>
          </w:p>
          <w:p w14:paraId="4E50B4C0" w14:textId="2F96F409" w:rsidR="001725D9" w:rsidRPr="00A920B5" w:rsidRDefault="00501A68" w:rsidP="0029074E">
            <w:pPr>
              <w:pStyle w:val="Text"/>
              <w:keepNext/>
              <w:keepLines/>
              <w:spacing w:before="0"/>
              <w:ind w:left="567"/>
              <w:jc w:val="left"/>
              <w:rPr>
                <w:sz w:val="20"/>
                <w:lang w:val="sk-SK"/>
              </w:rPr>
            </w:pPr>
            <w:r w:rsidRPr="00A920B5">
              <w:rPr>
                <w:sz w:val="20"/>
                <w:lang w:val="sk-SK"/>
              </w:rPr>
              <w:t>Mometazón</w:t>
            </w:r>
            <w:r w:rsidR="00181411" w:rsidRPr="00A920B5">
              <w:rPr>
                <w:iCs/>
                <w:szCs w:val="22"/>
              </w:rPr>
              <w:t>-</w:t>
            </w:r>
            <w:r w:rsidRPr="00A920B5">
              <w:rPr>
                <w:sz w:val="20"/>
                <w:lang w:val="sk-SK"/>
              </w:rPr>
              <w:t xml:space="preserve">furoát </w:t>
            </w:r>
            <w:r w:rsidR="001725D9" w:rsidRPr="00A920B5">
              <w:rPr>
                <w:sz w:val="20"/>
                <w:lang w:val="sk-SK"/>
              </w:rPr>
              <w:t>136 </w:t>
            </w:r>
            <w:r w:rsidR="004E722E" w:rsidRPr="00A920B5">
              <w:rPr>
                <w:sz w:val="20"/>
                <w:lang w:val="sk-SK"/>
              </w:rPr>
              <w:t>μg</w:t>
            </w:r>
            <w:r w:rsidR="00F670EE" w:rsidRPr="00A920B5">
              <w:rPr>
                <w:sz w:val="20"/>
                <w:lang w:val="sk-SK"/>
              </w:rPr>
              <w:t xml:space="preserve"> v </w:t>
            </w:r>
            <w:r w:rsidRPr="00A920B5">
              <w:rPr>
                <w:rFonts w:eastAsiaTheme="minorHAnsi"/>
                <w:sz w:val="20"/>
                <w:lang w:val="sk-SK"/>
              </w:rPr>
              <w:t>lieku</w:t>
            </w:r>
            <w:r w:rsidR="001725D9" w:rsidRPr="00A920B5">
              <w:rPr>
                <w:sz w:val="20"/>
                <w:lang w:val="sk-SK"/>
              </w:rPr>
              <w:t xml:space="preserve"> Enerzair Breezhaler </w:t>
            </w:r>
            <w:r w:rsidR="00EB212A" w:rsidRPr="00A920B5">
              <w:rPr>
                <w:sz w:val="20"/>
                <w:lang w:val="sk-SK"/>
              </w:rPr>
              <w:t>je</w:t>
            </w:r>
            <w:r w:rsidRPr="00A920B5">
              <w:rPr>
                <w:sz w:val="20"/>
                <w:lang w:val="sk-SK"/>
              </w:rPr>
              <w:t xml:space="preserve"> porovnateľn</w:t>
            </w:r>
            <w:r w:rsidR="00EB212A" w:rsidRPr="00A920B5">
              <w:rPr>
                <w:sz w:val="20"/>
                <w:lang w:val="sk-SK"/>
              </w:rPr>
              <w:t>ý</w:t>
            </w:r>
            <w:r w:rsidR="00F670EE" w:rsidRPr="00A920B5">
              <w:rPr>
                <w:sz w:val="20"/>
                <w:lang w:val="sk-SK"/>
              </w:rPr>
              <w:t xml:space="preserve"> s</w:t>
            </w:r>
            <w:r w:rsidR="00AB0DC6" w:rsidRPr="00A920B5">
              <w:rPr>
                <w:sz w:val="20"/>
                <w:lang w:val="sk-SK"/>
              </w:rPr>
              <w:t> </w:t>
            </w:r>
            <w:r w:rsidRPr="00A920B5">
              <w:rPr>
                <w:sz w:val="20"/>
                <w:lang w:val="sk-SK"/>
              </w:rPr>
              <w:t>mometazón</w:t>
            </w:r>
            <w:r w:rsidR="00181411" w:rsidRPr="00A920B5">
              <w:rPr>
                <w:iCs/>
                <w:szCs w:val="22"/>
              </w:rPr>
              <w:t>-</w:t>
            </w:r>
            <w:r w:rsidRPr="00A920B5">
              <w:rPr>
                <w:sz w:val="20"/>
                <w:lang w:val="sk-SK"/>
              </w:rPr>
              <w:t xml:space="preserve">furoátom </w:t>
            </w:r>
            <w:r w:rsidR="001725D9" w:rsidRPr="00A920B5">
              <w:rPr>
                <w:sz w:val="20"/>
                <w:lang w:val="sk-SK"/>
              </w:rPr>
              <w:t>260 </w:t>
            </w:r>
            <w:r w:rsidR="004E722E" w:rsidRPr="00A920B5">
              <w:rPr>
                <w:sz w:val="20"/>
                <w:lang w:val="sk-SK"/>
              </w:rPr>
              <w:t>μg</w:t>
            </w:r>
            <w:r w:rsidR="00F670EE" w:rsidRPr="00A920B5">
              <w:rPr>
                <w:sz w:val="20"/>
                <w:lang w:val="sk-SK"/>
              </w:rPr>
              <w:t xml:space="preserve"> v </w:t>
            </w:r>
            <w:r w:rsidRPr="00A920B5">
              <w:rPr>
                <w:sz w:val="20"/>
                <w:lang w:val="sk-SK"/>
              </w:rPr>
              <w:t>indak</w:t>
            </w:r>
            <w:r w:rsidR="001725D9" w:rsidRPr="00A920B5">
              <w:rPr>
                <w:sz w:val="20"/>
                <w:lang w:val="sk-SK"/>
              </w:rPr>
              <w:t>aterol</w:t>
            </w:r>
            <w:r w:rsidRPr="00A920B5">
              <w:rPr>
                <w:sz w:val="20"/>
                <w:lang w:val="sk-SK"/>
              </w:rPr>
              <w:t>e</w:t>
            </w:r>
            <w:r w:rsidR="001725D9" w:rsidRPr="00A920B5">
              <w:rPr>
                <w:sz w:val="20"/>
                <w:lang w:val="sk-SK"/>
              </w:rPr>
              <w:t>/</w:t>
            </w:r>
            <w:r w:rsidRPr="00A920B5">
              <w:rPr>
                <w:sz w:val="20"/>
                <w:lang w:val="sk-SK"/>
              </w:rPr>
              <w:t>mometazón</w:t>
            </w:r>
            <w:r w:rsidR="00181411" w:rsidRPr="00A920B5">
              <w:rPr>
                <w:iCs/>
                <w:szCs w:val="22"/>
              </w:rPr>
              <w:t>-</w:t>
            </w:r>
            <w:r w:rsidRPr="00A920B5">
              <w:rPr>
                <w:sz w:val="20"/>
                <w:lang w:val="sk-SK"/>
              </w:rPr>
              <w:t>furoáte</w:t>
            </w:r>
            <w:r w:rsidR="001725D9" w:rsidRPr="00A920B5">
              <w:rPr>
                <w:sz w:val="20"/>
                <w:lang w:val="sk-SK"/>
              </w:rPr>
              <w:t>.</w:t>
            </w:r>
          </w:p>
          <w:p w14:paraId="09331188" w14:textId="3A4FD530" w:rsidR="001725D9" w:rsidRPr="00A920B5" w:rsidRDefault="001725D9" w:rsidP="0029074E">
            <w:pPr>
              <w:pStyle w:val="Text"/>
              <w:keepNext/>
              <w:keepLines/>
              <w:spacing w:before="0"/>
              <w:ind w:left="567" w:hanging="567"/>
              <w:jc w:val="left"/>
              <w:rPr>
                <w:sz w:val="20"/>
                <w:lang w:val="sk-SK"/>
              </w:rPr>
            </w:pPr>
            <w:r w:rsidRPr="00A920B5">
              <w:rPr>
                <w:bCs/>
                <w:sz w:val="20"/>
                <w:vertAlign w:val="superscript"/>
                <w:lang w:val="sk-SK"/>
              </w:rPr>
              <w:t>3</w:t>
            </w:r>
            <w:r w:rsidRPr="00A920B5">
              <w:rPr>
                <w:bCs/>
                <w:sz w:val="20"/>
                <w:lang w:val="sk-SK"/>
              </w:rPr>
              <w:tab/>
            </w:r>
            <w:r w:rsidRPr="00A920B5">
              <w:rPr>
                <w:sz w:val="20"/>
                <w:lang w:val="sk-SK"/>
              </w:rPr>
              <w:t xml:space="preserve">SAL/FP: </w:t>
            </w:r>
            <w:r w:rsidR="00501A68" w:rsidRPr="00A920B5">
              <w:rPr>
                <w:rFonts w:eastAsiaTheme="minorHAnsi"/>
                <w:sz w:val="20"/>
                <w:lang w:val="sk-SK"/>
              </w:rPr>
              <w:t>salmeterol/flutikazónpropionát vysoká dávka: 50 μg/500 μg dvakrát denne (</w:t>
            </w:r>
            <w:r w:rsidR="001A4F41" w:rsidRPr="00A920B5">
              <w:rPr>
                <w:rFonts w:eastAsiaTheme="minorHAnsi"/>
                <w:sz w:val="20"/>
                <w:lang w:val="sk-SK"/>
              </w:rPr>
              <w:t>jednotková dávka</w:t>
            </w:r>
            <w:r w:rsidR="00501A68" w:rsidRPr="00A920B5">
              <w:rPr>
                <w:rFonts w:eastAsiaTheme="minorHAnsi"/>
                <w:sz w:val="20"/>
                <w:lang w:val="sk-SK"/>
              </w:rPr>
              <w:t>).</w:t>
            </w:r>
          </w:p>
          <w:p w14:paraId="0B57BCA7" w14:textId="4A353B2B" w:rsidR="00501A68" w:rsidRPr="00A920B5" w:rsidRDefault="001725D9" w:rsidP="0029074E">
            <w:pPr>
              <w:keepLines/>
              <w:tabs>
                <w:tab w:val="clear" w:pos="567"/>
              </w:tabs>
              <w:spacing w:line="240" w:lineRule="auto"/>
              <w:ind w:left="567" w:hanging="567"/>
              <w:rPr>
                <w:rFonts w:eastAsiaTheme="minorHAnsi"/>
                <w:sz w:val="20"/>
              </w:rPr>
            </w:pPr>
            <w:r w:rsidRPr="00A920B5">
              <w:rPr>
                <w:sz w:val="20"/>
                <w:vertAlign w:val="superscript"/>
              </w:rPr>
              <w:t>4</w:t>
            </w:r>
            <w:r w:rsidRPr="00A920B5">
              <w:rPr>
                <w:sz w:val="20"/>
              </w:rPr>
              <w:tab/>
            </w:r>
            <w:r w:rsidR="00501A68" w:rsidRPr="00A920B5">
              <w:rPr>
                <w:rFonts w:eastAsiaTheme="minorHAnsi"/>
                <w:sz w:val="20"/>
              </w:rPr>
              <w:t>Najnižší FEV</w:t>
            </w:r>
            <w:r w:rsidR="00501A68" w:rsidRPr="00A920B5">
              <w:rPr>
                <w:rFonts w:eastAsiaTheme="minorHAnsi"/>
                <w:sz w:val="20"/>
                <w:vertAlign w:val="subscript"/>
              </w:rPr>
              <w:t>1</w:t>
            </w:r>
            <w:r w:rsidR="00501A68" w:rsidRPr="00A920B5">
              <w:rPr>
                <w:rFonts w:eastAsiaTheme="minorHAnsi"/>
                <w:sz w:val="20"/>
              </w:rPr>
              <w:t>: priemer dvoch hodnôt FEV</w:t>
            </w:r>
            <w:r w:rsidR="00501A68" w:rsidRPr="00A920B5">
              <w:rPr>
                <w:rFonts w:eastAsiaTheme="minorHAnsi"/>
                <w:sz w:val="20"/>
                <w:vertAlign w:val="subscript"/>
              </w:rPr>
              <w:t>1</w:t>
            </w:r>
            <w:r w:rsidR="00501A68" w:rsidRPr="00A920B5">
              <w:rPr>
                <w:rFonts w:eastAsiaTheme="minorHAnsi"/>
                <w:sz w:val="20"/>
              </w:rPr>
              <w:t xml:space="preserve"> meraných 23 hodín 15 minút a 23 hodín 45 minút</w:t>
            </w:r>
            <w:r w:rsidR="00F670EE" w:rsidRPr="00A920B5">
              <w:rPr>
                <w:rFonts w:eastAsiaTheme="minorHAnsi"/>
                <w:sz w:val="20"/>
              </w:rPr>
              <w:t xml:space="preserve"> po </w:t>
            </w:r>
            <w:r w:rsidR="00501A68" w:rsidRPr="00A920B5">
              <w:rPr>
                <w:rFonts w:eastAsiaTheme="minorHAnsi"/>
                <w:sz w:val="20"/>
              </w:rPr>
              <w:t>večernej dávke.</w:t>
            </w:r>
          </w:p>
          <w:p w14:paraId="7DA730EF" w14:textId="0E9F5093" w:rsidR="00352817" w:rsidRPr="00A920B5" w:rsidRDefault="00352817" w:rsidP="0029074E">
            <w:pPr>
              <w:keepLines/>
              <w:tabs>
                <w:tab w:val="clear" w:pos="567"/>
              </w:tabs>
              <w:spacing w:line="240" w:lineRule="auto"/>
              <w:rPr>
                <w:rFonts w:eastAsiaTheme="minorHAnsi"/>
                <w:sz w:val="20"/>
              </w:rPr>
            </w:pPr>
            <w:r w:rsidRPr="00A920B5">
              <w:rPr>
                <w:rFonts w:eastAsiaTheme="minorHAnsi"/>
                <w:sz w:val="20"/>
              </w:rPr>
              <w:t xml:space="preserve">Primárny </w:t>
            </w:r>
            <w:r w:rsidR="00FC7E80" w:rsidRPr="00A920B5">
              <w:rPr>
                <w:rFonts w:eastAsiaTheme="minorHAnsi"/>
                <w:sz w:val="20"/>
              </w:rPr>
              <w:t xml:space="preserve">koncový </w:t>
            </w:r>
            <w:r w:rsidRPr="00A920B5">
              <w:rPr>
                <w:rFonts w:eastAsiaTheme="minorHAnsi"/>
                <w:sz w:val="20"/>
              </w:rPr>
              <w:t>ukazovateľ (</w:t>
            </w:r>
            <w:r w:rsidR="002C44DC" w:rsidRPr="00A920B5">
              <w:rPr>
                <w:rFonts w:eastAsiaTheme="minorHAnsi"/>
                <w:sz w:val="20"/>
              </w:rPr>
              <w:t>najnižší</w:t>
            </w:r>
            <w:r w:rsidRPr="00A920B5">
              <w:rPr>
                <w:rFonts w:eastAsiaTheme="minorHAnsi"/>
                <w:sz w:val="20"/>
              </w:rPr>
              <w:t xml:space="preserve"> FEV</w:t>
            </w:r>
            <w:r w:rsidRPr="00A920B5">
              <w:rPr>
                <w:rFonts w:eastAsiaTheme="minorHAnsi"/>
                <w:sz w:val="20"/>
                <w:vertAlign w:val="subscript"/>
              </w:rPr>
              <w:t>1</w:t>
            </w:r>
            <w:r w:rsidRPr="00A920B5">
              <w:rPr>
                <w:rFonts w:eastAsiaTheme="minorHAnsi"/>
                <w:sz w:val="20"/>
              </w:rPr>
              <w:t xml:space="preserve"> </w:t>
            </w:r>
            <w:r w:rsidR="002C44DC" w:rsidRPr="00A920B5">
              <w:rPr>
                <w:rFonts w:eastAsiaTheme="minorHAnsi"/>
                <w:sz w:val="20"/>
              </w:rPr>
              <w:t>po</w:t>
            </w:r>
            <w:r w:rsidRPr="00A920B5">
              <w:rPr>
                <w:rFonts w:eastAsiaTheme="minorHAnsi"/>
                <w:sz w:val="20"/>
              </w:rPr>
              <w:t xml:space="preserve"> 26. týždni) a kľúčový sekundárny </w:t>
            </w:r>
            <w:r w:rsidR="00FC7E80" w:rsidRPr="00A920B5">
              <w:rPr>
                <w:rFonts w:eastAsiaTheme="minorHAnsi"/>
                <w:sz w:val="20"/>
              </w:rPr>
              <w:t xml:space="preserve">koncový </w:t>
            </w:r>
            <w:r w:rsidRPr="00A920B5">
              <w:rPr>
                <w:rFonts w:eastAsiaTheme="minorHAnsi"/>
                <w:sz w:val="20"/>
              </w:rPr>
              <w:t xml:space="preserve">ukazovateľ </w:t>
            </w:r>
            <w:r w:rsidR="002C44DC" w:rsidRPr="00A920B5">
              <w:rPr>
                <w:rFonts w:eastAsiaTheme="minorHAnsi"/>
                <w:sz w:val="20"/>
              </w:rPr>
              <w:t>(</w:t>
            </w:r>
            <w:r w:rsidRPr="00A920B5">
              <w:rPr>
                <w:rFonts w:eastAsiaTheme="minorHAnsi"/>
                <w:sz w:val="20"/>
              </w:rPr>
              <w:t>skóre ACQ</w:t>
            </w:r>
            <w:r w:rsidR="002C44DC" w:rsidRPr="00A920B5">
              <w:rPr>
                <w:rFonts w:eastAsiaTheme="minorHAnsi"/>
                <w:sz w:val="20"/>
              </w:rPr>
              <w:t>-7 po </w:t>
            </w:r>
            <w:r w:rsidRPr="00A920B5">
              <w:rPr>
                <w:rFonts w:eastAsiaTheme="minorHAnsi"/>
                <w:sz w:val="20"/>
              </w:rPr>
              <w:t xml:space="preserve">26. týždni) boli súčasťou stratégie </w:t>
            </w:r>
            <w:r w:rsidR="002C44DC" w:rsidRPr="00A920B5">
              <w:rPr>
                <w:rFonts w:eastAsiaTheme="minorHAnsi"/>
                <w:sz w:val="20"/>
              </w:rPr>
              <w:t>testovania na potvrdenie výsledku</w:t>
            </w:r>
            <w:r w:rsidRPr="00A920B5">
              <w:rPr>
                <w:rFonts w:eastAsiaTheme="minorHAnsi"/>
                <w:sz w:val="20"/>
              </w:rPr>
              <w:t>, a preto boli kontrolované na</w:t>
            </w:r>
            <w:r w:rsidR="002C44DC" w:rsidRPr="00A920B5">
              <w:rPr>
                <w:rFonts w:eastAsiaTheme="minorHAnsi"/>
                <w:sz w:val="20"/>
              </w:rPr>
              <w:t> </w:t>
            </w:r>
            <w:r w:rsidRPr="00A920B5">
              <w:rPr>
                <w:rFonts w:eastAsiaTheme="minorHAnsi"/>
                <w:sz w:val="20"/>
              </w:rPr>
              <w:t>multiplicitu.</w:t>
            </w:r>
            <w:r w:rsidR="002C44DC" w:rsidRPr="00A920B5">
              <w:rPr>
                <w:rFonts w:eastAsiaTheme="minorHAnsi"/>
                <w:sz w:val="20"/>
              </w:rPr>
              <w:t xml:space="preserve"> Všetky ďalšie </w:t>
            </w:r>
            <w:r w:rsidR="00FC7E80" w:rsidRPr="00A920B5">
              <w:rPr>
                <w:rFonts w:eastAsiaTheme="minorHAnsi"/>
                <w:sz w:val="20"/>
              </w:rPr>
              <w:t xml:space="preserve">koncové </w:t>
            </w:r>
            <w:r w:rsidR="002C44DC" w:rsidRPr="00A920B5">
              <w:rPr>
                <w:rFonts w:eastAsiaTheme="minorHAnsi"/>
                <w:sz w:val="20"/>
              </w:rPr>
              <w:t>ukazovatel</w:t>
            </w:r>
            <w:r w:rsidR="00FC7E80" w:rsidRPr="00A920B5">
              <w:rPr>
                <w:rFonts w:eastAsiaTheme="minorHAnsi"/>
                <w:sz w:val="20"/>
              </w:rPr>
              <w:t>e</w:t>
            </w:r>
            <w:r w:rsidR="002C44DC" w:rsidRPr="00A920B5">
              <w:rPr>
                <w:rFonts w:eastAsiaTheme="minorHAnsi"/>
                <w:sz w:val="20"/>
              </w:rPr>
              <w:t xml:space="preserve"> neboli súčasťou stratégie testovania na potvrdenie výsledku.</w:t>
            </w:r>
          </w:p>
          <w:p w14:paraId="069C01FB" w14:textId="61B1D0E1" w:rsidR="001725D9" w:rsidRPr="00CB491F" w:rsidRDefault="00501A68" w:rsidP="0029074E">
            <w:pPr>
              <w:spacing w:line="240" w:lineRule="auto"/>
              <w:rPr>
                <w:sz w:val="20"/>
              </w:rPr>
            </w:pPr>
            <w:r w:rsidRPr="00A920B5">
              <w:rPr>
                <w:rFonts w:eastAsiaTheme="minorHAnsi"/>
                <w:sz w:val="20"/>
              </w:rPr>
              <w:t>RR = pomer výskytu, AR = ročný výskyt</w:t>
            </w:r>
          </w:p>
        </w:tc>
      </w:tr>
    </w:tbl>
    <w:p w14:paraId="15B3A8BA" w14:textId="76BA65EF" w:rsidR="00B84FD6" w:rsidRDefault="00B84FD6" w:rsidP="0029074E">
      <w:pPr>
        <w:tabs>
          <w:tab w:val="clear" w:pos="567"/>
        </w:tabs>
        <w:autoSpaceDE w:val="0"/>
        <w:autoSpaceDN w:val="0"/>
        <w:adjustRightInd w:val="0"/>
        <w:spacing w:line="240" w:lineRule="auto"/>
        <w:rPr>
          <w:szCs w:val="22"/>
        </w:rPr>
      </w:pPr>
    </w:p>
    <w:p w14:paraId="67E58878" w14:textId="5817B3A6" w:rsidR="007751A2" w:rsidRPr="007751A2" w:rsidRDefault="007751A2" w:rsidP="0029074E">
      <w:pPr>
        <w:keepNext/>
        <w:tabs>
          <w:tab w:val="clear" w:pos="567"/>
        </w:tabs>
        <w:autoSpaceDE w:val="0"/>
        <w:autoSpaceDN w:val="0"/>
        <w:adjustRightInd w:val="0"/>
        <w:spacing w:line="240" w:lineRule="auto"/>
        <w:rPr>
          <w:i/>
          <w:szCs w:val="22"/>
          <w:u w:val="single"/>
        </w:rPr>
      </w:pPr>
      <w:r w:rsidRPr="006B2013">
        <w:rPr>
          <w:i/>
          <w:szCs w:val="22"/>
          <w:u w:val="single"/>
        </w:rPr>
        <w:t>Porovnanie lieku Enerzair Breezhaler so sú</w:t>
      </w:r>
      <w:r>
        <w:rPr>
          <w:i/>
          <w:szCs w:val="22"/>
          <w:u w:val="single"/>
        </w:rPr>
        <w:t>bež</w:t>
      </w:r>
      <w:r w:rsidRPr="007751A2">
        <w:rPr>
          <w:i/>
          <w:szCs w:val="22"/>
          <w:u w:val="single"/>
        </w:rPr>
        <w:t xml:space="preserve">ným otvoreným podávaním salmeterolu/flutikazónu </w:t>
      </w:r>
      <w:r>
        <w:rPr>
          <w:i/>
          <w:szCs w:val="22"/>
          <w:u w:val="single"/>
        </w:rPr>
        <w:t xml:space="preserve">+ </w:t>
      </w:r>
      <w:r w:rsidRPr="007751A2">
        <w:rPr>
          <w:i/>
          <w:szCs w:val="22"/>
          <w:u w:val="single"/>
        </w:rPr>
        <w:t>tiotropi</w:t>
      </w:r>
      <w:r>
        <w:rPr>
          <w:i/>
          <w:szCs w:val="22"/>
          <w:u w:val="single"/>
        </w:rPr>
        <w:t>um</w:t>
      </w:r>
    </w:p>
    <w:p w14:paraId="7F989515" w14:textId="6E2FD57D" w:rsidR="007751A2" w:rsidRDefault="005564CA" w:rsidP="0029074E">
      <w:pPr>
        <w:tabs>
          <w:tab w:val="clear" w:pos="567"/>
        </w:tabs>
        <w:autoSpaceDE w:val="0"/>
        <w:autoSpaceDN w:val="0"/>
        <w:adjustRightInd w:val="0"/>
        <w:spacing w:line="240" w:lineRule="auto"/>
        <w:rPr>
          <w:szCs w:val="22"/>
        </w:rPr>
      </w:pPr>
      <w:r>
        <w:rPr>
          <w:szCs w:val="22"/>
        </w:rPr>
        <w:t>Vykonala sa r</w:t>
      </w:r>
      <w:r w:rsidR="007751A2" w:rsidRPr="007751A2">
        <w:rPr>
          <w:szCs w:val="22"/>
        </w:rPr>
        <w:t>andomizovan</w:t>
      </w:r>
      <w:r>
        <w:rPr>
          <w:szCs w:val="22"/>
        </w:rPr>
        <w:t>á</w:t>
      </w:r>
      <w:r w:rsidR="00222F32">
        <w:rPr>
          <w:szCs w:val="22"/>
        </w:rPr>
        <w:t>, čiastočne zaslepen</w:t>
      </w:r>
      <w:r>
        <w:rPr>
          <w:szCs w:val="22"/>
        </w:rPr>
        <w:t>á</w:t>
      </w:r>
      <w:r w:rsidR="00222F32">
        <w:rPr>
          <w:szCs w:val="22"/>
        </w:rPr>
        <w:t xml:space="preserve">, aktívnou liečbou </w:t>
      </w:r>
      <w:r w:rsidR="007751A2" w:rsidRPr="007751A2">
        <w:rPr>
          <w:szCs w:val="22"/>
        </w:rPr>
        <w:t>kontrolovan</w:t>
      </w:r>
      <w:r>
        <w:rPr>
          <w:szCs w:val="22"/>
        </w:rPr>
        <w:t>á</w:t>
      </w:r>
      <w:r w:rsidR="007751A2" w:rsidRPr="007751A2">
        <w:rPr>
          <w:szCs w:val="22"/>
        </w:rPr>
        <w:t xml:space="preserve"> štúdi</w:t>
      </w:r>
      <w:r>
        <w:rPr>
          <w:szCs w:val="22"/>
        </w:rPr>
        <w:t>a</w:t>
      </w:r>
      <w:r w:rsidR="007751A2" w:rsidRPr="007751A2">
        <w:rPr>
          <w:szCs w:val="22"/>
        </w:rPr>
        <w:t xml:space="preserve"> non</w:t>
      </w:r>
      <w:r w:rsidR="00222F32">
        <w:rPr>
          <w:szCs w:val="22"/>
        </w:rPr>
        <w:t>-</w:t>
      </w:r>
      <w:r w:rsidR="007751A2" w:rsidRPr="007751A2">
        <w:rPr>
          <w:szCs w:val="22"/>
        </w:rPr>
        <w:t>inferiority (ARGON) porovnávajúc</w:t>
      </w:r>
      <w:r>
        <w:rPr>
          <w:szCs w:val="22"/>
        </w:rPr>
        <w:t>a</w:t>
      </w:r>
      <w:r w:rsidR="007751A2" w:rsidRPr="007751A2">
        <w:rPr>
          <w:szCs w:val="22"/>
        </w:rPr>
        <w:t xml:space="preserve"> Enerzair Breezhaler 114</w:t>
      </w:r>
      <w:r w:rsidR="00222F32">
        <w:rPr>
          <w:szCs w:val="22"/>
        </w:rPr>
        <w:t> </w:t>
      </w:r>
      <w:r w:rsidR="00222F32" w:rsidRPr="00222F32">
        <w:rPr>
          <w:szCs w:val="22"/>
        </w:rPr>
        <w:t>μg</w:t>
      </w:r>
      <w:r w:rsidR="007751A2" w:rsidRPr="007751A2">
        <w:rPr>
          <w:szCs w:val="22"/>
        </w:rPr>
        <w:t>/46</w:t>
      </w:r>
      <w:r w:rsidR="00222F32">
        <w:rPr>
          <w:szCs w:val="22"/>
        </w:rPr>
        <w:t> </w:t>
      </w:r>
      <w:r w:rsidR="00222F32" w:rsidRPr="00222F32">
        <w:rPr>
          <w:szCs w:val="22"/>
        </w:rPr>
        <w:t>μg</w:t>
      </w:r>
      <w:r w:rsidR="007751A2" w:rsidRPr="007751A2">
        <w:rPr>
          <w:szCs w:val="22"/>
        </w:rPr>
        <w:t>/136</w:t>
      </w:r>
      <w:r w:rsidR="00222F32">
        <w:rPr>
          <w:szCs w:val="22"/>
        </w:rPr>
        <w:t> </w:t>
      </w:r>
      <w:r w:rsidR="00222F32" w:rsidRPr="00222F32">
        <w:rPr>
          <w:szCs w:val="22"/>
        </w:rPr>
        <w:t>μg</w:t>
      </w:r>
      <w:r w:rsidR="007751A2" w:rsidRPr="007751A2">
        <w:rPr>
          <w:szCs w:val="22"/>
        </w:rPr>
        <w:t xml:space="preserve"> </w:t>
      </w:r>
      <w:r w:rsidR="0030189C">
        <w:rPr>
          <w:szCs w:val="22"/>
        </w:rPr>
        <w:t>raz</w:t>
      </w:r>
      <w:r w:rsidR="007751A2" w:rsidRPr="007751A2">
        <w:rPr>
          <w:szCs w:val="22"/>
        </w:rPr>
        <w:t xml:space="preserve"> denne (N=476) a 114</w:t>
      </w:r>
      <w:r w:rsidR="00222F32">
        <w:rPr>
          <w:szCs w:val="22"/>
        </w:rPr>
        <w:t> </w:t>
      </w:r>
      <w:r w:rsidR="00222F32" w:rsidRPr="00222F32">
        <w:rPr>
          <w:szCs w:val="22"/>
        </w:rPr>
        <w:t>μg</w:t>
      </w:r>
      <w:r w:rsidR="007751A2" w:rsidRPr="007751A2">
        <w:rPr>
          <w:szCs w:val="22"/>
        </w:rPr>
        <w:t>/46</w:t>
      </w:r>
      <w:r w:rsidR="00222F32">
        <w:rPr>
          <w:szCs w:val="22"/>
        </w:rPr>
        <w:t> </w:t>
      </w:r>
      <w:r w:rsidR="00222F32" w:rsidRPr="00222F32">
        <w:rPr>
          <w:szCs w:val="22"/>
        </w:rPr>
        <w:t>μg</w:t>
      </w:r>
      <w:r w:rsidR="007751A2" w:rsidRPr="007751A2">
        <w:rPr>
          <w:szCs w:val="22"/>
        </w:rPr>
        <w:t>/68</w:t>
      </w:r>
      <w:r w:rsidR="00222F32">
        <w:rPr>
          <w:szCs w:val="22"/>
        </w:rPr>
        <w:t> </w:t>
      </w:r>
      <w:r w:rsidR="00222F32" w:rsidRPr="00222F32">
        <w:rPr>
          <w:szCs w:val="22"/>
        </w:rPr>
        <w:t>μg</w:t>
      </w:r>
      <w:r w:rsidR="007751A2" w:rsidRPr="007751A2">
        <w:rPr>
          <w:szCs w:val="22"/>
        </w:rPr>
        <w:t xml:space="preserve"> </w:t>
      </w:r>
      <w:r w:rsidR="0030189C">
        <w:rPr>
          <w:szCs w:val="22"/>
        </w:rPr>
        <w:t>raz</w:t>
      </w:r>
      <w:r w:rsidR="007751A2" w:rsidRPr="007751A2">
        <w:rPr>
          <w:szCs w:val="22"/>
        </w:rPr>
        <w:t xml:space="preserve"> denne (N=474) </w:t>
      </w:r>
      <w:r w:rsidR="00B51A24">
        <w:rPr>
          <w:szCs w:val="22"/>
        </w:rPr>
        <w:t>so</w:t>
      </w:r>
      <w:r w:rsidR="007751A2" w:rsidRPr="007751A2">
        <w:rPr>
          <w:szCs w:val="22"/>
        </w:rPr>
        <w:t xml:space="preserve"> súbežn</w:t>
      </w:r>
      <w:r w:rsidR="00B51A24">
        <w:rPr>
          <w:szCs w:val="22"/>
        </w:rPr>
        <w:t>ým</w:t>
      </w:r>
      <w:r w:rsidR="007751A2" w:rsidRPr="007751A2">
        <w:rPr>
          <w:szCs w:val="22"/>
        </w:rPr>
        <w:t xml:space="preserve"> podávan</w:t>
      </w:r>
      <w:r w:rsidR="00B51A24">
        <w:rPr>
          <w:szCs w:val="22"/>
        </w:rPr>
        <w:t>ím</w:t>
      </w:r>
      <w:r w:rsidR="007751A2" w:rsidRPr="007751A2">
        <w:rPr>
          <w:szCs w:val="22"/>
        </w:rPr>
        <w:t xml:space="preserve"> salmeterolu/flutikazónpropionátu 50</w:t>
      </w:r>
      <w:r w:rsidR="00222F32">
        <w:rPr>
          <w:szCs w:val="22"/>
        </w:rPr>
        <w:t> </w:t>
      </w:r>
      <w:r w:rsidR="00222F32" w:rsidRPr="00222F32">
        <w:rPr>
          <w:szCs w:val="22"/>
        </w:rPr>
        <w:t>μg</w:t>
      </w:r>
      <w:r w:rsidR="007751A2" w:rsidRPr="007751A2">
        <w:rPr>
          <w:szCs w:val="22"/>
        </w:rPr>
        <w:t>/500</w:t>
      </w:r>
      <w:r w:rsidR="00222F32">
        <w:rPr>
          <w:szCs w:val="22"/>
        </w:rPr>
        <w:t> </w:t>
      </w:r>
      <w:r w:rsidR="00222F32" w:rsidRPr="00222F32">
        <w:rPr>
          <w:szCs w:val="22"/>
        </w:rPr>
        <w:t>μg</w:t>
      </w:r>
      <w:r w:rsidR="007751A2" w:rsidRPr="007751A2">
        <w:rPr>
          <w:szCs w:val="22"/>
        </w:rPr>
        <w:t xml:space="preserve"> dvakrát denne </w:t>
      </w:r>
      <w:r w:rsidR="00222F32">
        <w:rPr>
          <w:szCs w:val="22"/>
        </w:rPr>
        <w:t xml:space="preserve">+ </w:t>
      </w:r>
      <w:r w:rsidR="007751A2" w:rsidRPr="007751A2">
        <w:rPr>
          <w:szCs w:val="22"/>
        </w:rPr>
        <w:t>tiotropi</w:t>
      </w:r>
      <w:r w:rsidR="00222F32">
        <w:rPr>
          <w:szCs w:val="22"/>
        </w:rPr>
        <w:t>um</w:t>
      </w:r>
      <w:r w:rsidR="007751A2" w:rsidRPr="007751A2">
        <w:rPr>
          <w:szCs w:val="22"/>
        </w:rPr>
        <w:t xml:space="preserve"> 5</w:t>
      </w:r>
      <w:r w:rsidR="00222F32">
        <w:rPr>
          <w:szCs w:val="22"/>
        </w:rPr>
        <w:t> </w:t>
      </w:r>
      <w:r w:rsidR="00222F32" w:rsidRPr="00222F32">
        <w:rPr>
          <w:szCs w:val="22"/>
        </w:rPr>
        <w:t>μg</w:t>
      </w:r>
      <w:r w:rsidR="007751A2" w:rsidRPr="007751A2">
        <w:rPr>
          <w:szCs w:val="22"/>
        </w:rPr>
        <w:t xml:space="preserve"> </w:t>
      </w:r>
      <w:r w:rsidR="0030189C">
        <w:rPr>
          <w:szCs w:val="22"/>
        </w:rPr>
        <w:t>raz</w:t>
      </w:r>
      <w:r w:rsidR="007751A2" w:rsidRPr="007751A2">
        <w:rPr>
          <w:szCs w:val="22"/>
        </w:rPr>
        <w:t xml:space="preserve"> denne (N=475) počas 24</w:t>
      </w:r>
      <w:r w:rsidR="00222F32">
        <w:rPr>
          <w:szCs w:val="22"/>
        </w:rPr>
        <w:t> </w:t>
      </w:r>
      <w:r w:rsidR="007751A2" w:rsidRPr="007751A2">
        <w:rPr>
          <w:szCs w:val="22"/>
        </w:rPr>
        <w:t>týždňov liečby</w:t>
      </w:r>
      <w:r w:rsidR="00222F32">
        <w:rPr>
          <w:szCs w:val="22"/>
        </w:rPr>
        <w:t>.</w:t>
      </w:r>
    </w:p>
    <w:p w14:paraId="5F7C0C73" w14:textId="7462A45D" w:rsidR="007751A2" w:rsidRDefault="007751A2" w:rsidP="0029074E">
      <w:pPr>
        <w:tabs>
          <w:tab w:val="clear" w:pos="567"/>
        </w:tabs>
        <w:autoSpaceDE w:val="0"/>
        <w:autoSpaceDN w:val="0"/>
        <w:adjustRightInd w:val="0"/>
        <w:spacing w:line="240" w:lineRule="auto"/>
        <w:rPr>
          <w:szCs w:val="22"/>
        </w:rPr>
      </w:pPr>
    </w:p>
    <w:p w14:paraId="0748844A" w14:textId="3D7A2F5F" w:rsidR="008B5B5D" w:rsidRDefault="008B5B5D" w:rsidP="0029074E">
      <w:pPr>
        <w:tabs>
          <w:tab w:val="clear" w:pos="567"/>
        </w:tabs>
        <w:autoSpaceDE w:val="0"/>
        <w:autoSpaceDN w:val="0"/>
        <w:adjustRightInd w:val="0"/>
        <w:spacing w:line="240" w:lineRule="auto"/>
        <w:rPr>
          <w:szCs w:val="22"/>
        </w:rPr>
      </w:pPr>
      <w:r w:rsidRPr="008B5B5D">
        <w:rPr>
          <w:szCs w:val="22"/>
        </w:rPr>
        <w:t xml:space="preserve">Enerzair Breezhaler preukázal </w:t>
      </w:r>
      <w:r>
        <w:rPr>
          <w:szCs w:val="22"/>
        </w:rPr>
        <w:t>non-inferioritu</w:t>
      </w:r>
      <w:r w:rsidRPr="008B5B5D">
        <w:rPr>
          <w:szCs w:val="22"/>
        </w:rPr>
        <w:t xml:space="preserve"> </w:t>
      </w:r>
      <w:r>
        <w:rPr>
          <w:szCs w:val="22"/>
        </w:rPr>
        <w:t>voči</w:t>
      </w:r>
      <w:r w:rsidRPr="008B5B5D">
        <w:rPr>
          <w:szCs w:val="22"/>
        </w:rPr>
        <w:t xml:space="preserve"> salmeterol</w:t>
      </w:r>
      <w:r>
        <w:rPr>
          <w:szCs w:val="22"/>
        </w:rPr>
        <w:t>u</w:t>
      </w:r>
      <w:r w:rsidRPr="008B5B5D">
        <w:rPr>
          <w:szCs w:val="22"/>
        </w:rPr>
        <w:t>/flutikazón</w:t>
      </w:r>
      <w:r>
        <w:rPr>
          <w:szCs w:val="22"/>
        </w:rPr>
        <w:t>u +</w:t>
      </w:r>
      <w:r w:rsidRPr="008B5B5D">
        <w:rPr>
          <w:szCs w:val="22"/>
        </w:rPr>
        <w:t xml:space="preserve"> tiotropium ako primárny </w:t>
      </w:r>
      <w:r w:rsidR="002446B9">
        <w:rPr>
          <w:szCs w:val="22"/>
        </w:rPr>
        <w:t>konco</w:t>
      </w:r>
      <w:r w:rsidRPr="008B5B5D">
        <w:rPr>
          <w:szCs w:val="22"/>
        </w:rPr>
        <w:t>vý ukazovateľ (zmena oproti vých</w:t>
      </w:r>
      <w:r w:rsidR="00D35666">
        <w:rPr>
          <w:szCs w:val="22"/>
        </w:rPr>
        <w:t>odiskovej hodnote pre dotazník</w:t>
      </w:r>
      <w:r w:rsidRPr="008B5B5D">
        <w:rPr>
          <w:szCs w:val="22"/>
        </w:rPr>
        <w:t xml:space="preserve"> kvalit</w:t>
      </w:r>
      <w:r w:rsidR="00D35666">
        <w:rPr>
          <w:szCs w:val="22"/>
        </w:rPr>
        <w:t>y života s</w:t>
      </w:r>
      <w:r w:rsidRPr="008B5B5D">
        <w:rPr>
          <w:szCs w:val="22"/>
        </w:rPr>
        <w:t xml:space="preserve"> astm</w:t>
      </w:r>
      <w:r w:rsidR="00D35666">
        <w:rPr>
          <w:szCs w:val="22"/>
        </w:rPr>
        <w:t>ou</w:t>
      </w:r>
      <w:r w:rsidRPr="008B5B5D">
        <w:rPr>
          <w:szCs w:val="22"/>
        </w:rPr>
        <w:t xml:space="preserve"> [</w:t>
      </w:r>
      <w:r w:rsidR="002446B9" w:rsidRPr="0018178F">
        <w:rPr>
          <w:szCs w:val="22"/>
        </w:rPr>
        <w:t>Asthma Quality of Life Questionnaire</w:t>
      </w:r>
      <w:r w:rsidR="002446B9">
        <w:rPr>
          <w:szCs w:val="22"/>
        </w:rPr>
        <w:t>,</w:t>
      </w:r>
      <w:r w:rsidR="002446B9" w:rsidRPr="0018178F">
        <w:rPr>
          <w:szCs w:val="22"/>
        </w:rPr>
        <w:t xml:space="preserve"> </w:t>
      </w:r>
      <w:r w:rsidR="002446B9">
        <w:rPr>
          <w:szCs w:val="22"/>
        </w:rPr>
        <w:t>AQLQ-</w:t>
      </w:r>
      <w:r w:rsidRPr="008B5B5D">
        <w:rPr>
          <w:szCs w:val="22"/>
        </w:rPr>
        <w:t>S]) u predtým symptomatických pacientov na liečbe ICS a LABA s rozdielom 0,073 (jednostranne nižší 97,5% l</w:t>
      </w:r>
      <w:r w:rsidR="005D74A8">
        <w:rPr>
          <w:szCs w:val="22"/>
        </w:rPr>
        <w:t>imit</w:t>
      </w:r>
      <w:r w:rsidRPr="008B5B5D">
        <w:rPr>
          <w:szCs w:val="22"/>
        </w:rPr>
        <w:t xml:space="preserve"> spoľahlivosti [</w:t>
      </w:r>
      <w:r w:rsidR="005D74A8">
        <w:rPr>
          <w:szCs w:val="22"/>
        </w:rPr>
        <w:t>CL</w:t>
      </w:r>
      <w:r w:rsidRPr="008B5B5D">
        <w:rPr>
          <w:szCs w:val="22"/>
        </w:rPr>
        <w:t xml:space="preserve">]: </w:t>
      </w:r>
      <w:r w:rsidR="002446B9" w:rsidRPr="0018178F">
        <w:rPr>
          <w:szCs w:val="22"/>
        </w:rPr>
        <w:noBreakHyphen/>
      </w:r>
      <w:r w:rsidRPr="008B5B5D">
        <w:rPr>
          <w:szCs w:val="22"/>
        </w:rPr>
        <w:t>0,027).</w:t>
      </w:r>
    </w:p>
    <w:p w14:paraId="21265CC5" w14:textId="7DD169EC" w:rsidR="00524F67" w:rsidRPr="00CB491F" w:rsidRDefault="00524F67" w:rsidP="0029074E">
      <w:pPr>
        <w:tabs>
          <w:tab w:val="clear" w:pos="567"/>
        </w:tabs>
        <w:autoSpaceDE w:val="0"/>
        <w:autoSpaceDN w:val="0"/>
        <w:adjustRightInd w:val="0"/>
        <w:spacing w:line="240" w:lineRule="auto"/>
        <w:rPr>
          <w:szCs w:val="22"/>
        </w:rPr>
      </w:pPr>
    </w:p>
    <w:p w14:paraId="1D155F4A" w14:textId="77777777" w:rsidR="00C670CD" w:rsidRPr="00AB4AE2" w:rsidRDefault="00C670CD" w:rsidP="0029074E">
      <w:pPr>
        <w:keepNext/>
        <w:tabs>
          <w:tab w:val="clear" w:pos="567"/>
        </w:tabs>
        <w:spacing w:line="240" w:lineRule="auto"/>
        <w:rPr>
          <w:szCs w:val="22"/>
        </w:rPr>
      </w:pPr>
      <w:bookmarkStart w:id="12" w:name="_hd6_Table_12_2_Results_of_61431"/>
      <w:bookmarkStart w:id="13" w:name="_hd6_Table_12_4_Results_of_66279"/>
      <w:bookmarkEnd w:id="12"/>
      <w:bookmarkEnd w:id="13"/>
      <w:r w:rsidRPr="00CB491F">
        <w:rPr>
          <w:szCs w:val="22"/>
          <w:u w:val="single"/>
        </w:rPr>
        <w:t>Pediatrická populácia</w:t>
      </w:r>
    </w:p>
    <w:p w14:paraId="1DE742EA" w14:textId="77777777" w:rsidR="00B84FD6" w:rsidRPr="00CB491F" w:rsidRDefault="00B84FD6" w:rsidP="0029074E">
      <w:pPr>
        <w:keepNext/>
        <w:tabs>
          <w:tab w:val="clear" w:pos="567"/>
        </w:tabs>
        <w:spacing w:line="240" w:lineRule="auto"/>
        <w:rPr>
          <w:bCs/>
          <w:iCs/>
          <w:szCs w:val="22"/>
        </w:rPr>
      </w:pPr>
    </w:p>
    <w:p w14:paraId="785DB753" w14:textId="79265ED3" w:rsidR="00C670CD" w:rsidRPr="00A920B5" w:rsidRDefault="00C670CD" w:rsidP="0029074E">
      <w:pPr>
        <w:tabs>
          <w:tab w:val="clear" w:pos="567"/>
        </w:tabs>
        <w:spacing w:line="240" w:lineRule="auto"/>
        <w:rPr>
          <w:szCs w:val="22"/>
        </w:rPr>
      </w:pPr>
      <w:r w:rsidRPr="00CB491F">
        <w:rPr>
          <w:szCs w:val="22"/>
        </w:rPr>
        <w:t>Európska agentúra</w:t>
      </w:r>
      <w:r w:rsidR="00F670EE">
        <w:rPr>
          <w:szCs w:val="22"/>
        </w:rPr>
        <w:t xml:space="preserve"> pre </w:t>
      </w:r>
      <w:r w:rsidRPr="00CB491F">
        <w:rPr>
          <w:szCs w:val="22"/>
        </w:rPr>
        <w:t>lieky udelila odklad</w:t>
      </w:r>
      <w:r w:rsidR="00F670EE">
        <w:rPr>
          <w:szCs w:val="22"/>
        </w:rPr>
        <w:t xml:space="preserve"> z </w:t>
      </w:r>
      <w:r w:rsidRPr="00CB491F">
        <w:rPr>
          <w:szCs w:val="22"/>
        </w:rPr>
        <w:t>povinnosti predložiť výsledky štúdií</w:t>
      </w:r>
      <w:r w:rsidR="00F670EE">
        <w:rPr>
          <w:szCs w:val="22"/>
        </w:rPr>
        <w:t xml:space="preserve"> </w:t>
      </w:r>
      <w:r w:rsidR="00F670EE" w:rsidRPr="00A920B5">
        <w:rPr>
          <w:szCs w:val="22"/>
        </w:rPr>
        <w:t>s</w:t>
      </w:r>
      <w:r w:rsidR="001F253E" w:rsidRPr="00A920B5">
        <w:rPr>
          <w:szCs w:val="22"/>
        </w:rPr>
        <w:t> indakaterolom/glykopyróniom/mometazón</w:t>
      </w:r>
      <w:r w:rsidR="00181411" w:rsidRPr="00A920B5">
        <w:rPr>
          <w:iCs/>
          <w:szCs w:val="22"/>
        </w:rPr>
        <w:t>-</w:t>
      </w:r>
      <w:r w:rsidR="001F253E" w:rsidRPr="00A920B5">
        <w:rPr>
          <w:szCs w:val="22"/>
        </w:rPr>
        <w:t>furoátom</w:t>
      </w:r>
      <w:r w:rsidR="00F670EE" w:rsidRPr="00A920B5">
        <w:rPr>
          <w:rFonts w:eastAsia="SimSun"/>
          <w:szCs w:val="22"/>
          <w:lang w:eastAsia="zh-CN"/>
        </w:rPr>
        <w:t xml:space="preserve"> v </w:t>
      </w:r>
      <w:r w:rsidRPr="00A920B5">
        <w:rPr>
          <w:szCs w:val="22"/>
        </w:rPr>
        <w:t>jednej alebo</w:t>
      </w:r>
      <w:r w:rsidR="00F670EE" w:rsidRPr="00A920B5">
        <w:rPr>
          <w:szCs w:val="22"/>
        </w:rPr>
        <w:t xml:space="preserve"> vo </w:t>
      </w:r>
      <w:r w:rsidRPr="00A920B5">
        <w:rPr>
          <w:szCs w:val="22"/>
        </w:rPr>
        <w:t>viacerých podskupinách pediatrickej populácie</w:t>
      </w:r>
      <w:r w:rsidR="00F670EE" w:rsidRPr="00A920B5">
        <w:rPr>
          <w:szCs w:val="22"/>
        </w:rPr>
        <w:t xml:space="preserve"> pre </w:t>
      </w:r>
      <w:r w:rsidRPr="00A920B5">
        <w:rPr>
          <w:szCs w:val="22"/>
        </w:rPr>
        <w:t>astmu (informácie</w:t>
      </w:r>
      <w:r w:rsidR="00F670EE" w:rsidRPr="00A920B5">
        <w:rPr>
          <w:szCs w:val="22"/>
        </w:rPr>
        <w:t xml:space="preserve"> o </w:t>
      </w:r>
      <w:r w:rsidRPr="00A920B5">
        <w:rPr>
          <w:szCs w:val="22"/>
        </w:rPr>
        <w:t>použití</w:t>
      </w:r>
      <w:r w:rsidR="00F670EE" w:rsidRPr="00A920B5">
        <w:rPr>
          <w:szCs w:val="22"/>
        </w:rPr>
        <w:t xml:space="preserve"> v </w:t>
      </w:r>
      <w:r w:rsidRPr="00A920B5">
        <w:rPr>
          <w:szCs w:val="22"/>
        </w:rPr>
        <w:t>pediatrickej populácii, pozri časť</w:t>
      </w:r>
      <w:r w:rsidR="00392CEA" w:rsidRPr="00A920B5">
        <w:rPr>
          <w:szCs w:val="22"/>
        </w:rPr>
        <w:t> </w:t>
      </w:r>
      <w:r w:rsidRPr="00A920B5">
        <w:rPr>
          <w:szCs w:val="22"/>
        </w:rPr>
        <w:t>4.2).</w:t>
      </w:r>
    </w:p>
    <w:p w14:paraId="50F181D5" w14:textId="77777777" w:rsidR="00CD6EEB" w:rsidRPr="00A920B5" w:rsidRDefault="00CD6EEB" w:rsidP="0029074E">
      <w:pPr>
        <w:numPr>
          <w:ilvl w:val="12"/>
          <w:numId w:val="0"/>
        </w:numPr>
        <w:spacing w:line="240" w:lineRule="auto"/>
        <w:ind w:right="-2"/>
      </w:pPr>
    </w:p>
    <w:p w14:paraId="5C0EA0CB" w14:textId="3E39D1AB" w:rsidR="00CD6EEB" w:rsidRPr="00A920B5" w:rsidRDefault="00CD6EEB" w:rsidP="0029074E">
      <w:pPr>
        <w:keepNext/>
        <w:numPr>
          <w:ilvl w:val="12"/>
          <w:numId w:val="0"/>
        </w:numPr>
        <w:spacing w:line="240" w:lineRule="auto"/>
      </w:pPr>
      <w:r w:rsidRPr="00A920B5">
        <w:rPr>
          <w:b/>
        </w:rPr>
        <w:t>5.2</w:t>
      </w:r>
      <w:r w:rsidRPr="00A920B5">
        <w:rPr>
          <w:b/>
        </w:rPr>
        <w:tab/>
        <w:t>Farmakokinetické vlastnosti</w:t>
      </w:r>
    </w:p>
    <w:p w14:paraId="383B7279" w14:textId="77777777" w:rsidR="00CD6EEB" w:rsidRPr="00A920B5" w:rsidRDefault="00CD6EEB" w:rsidP="0029074E">
      <w:pPr>
        <w:keepNext/>
        <w:spacing w:line="240" w:lineRule="auto"/>
        <w:ind w:left="567" w:hanging="567"/>
      </w:pPr>
    </w:p>
    <w:p w14:paraId="62348954" w14:textId="77777777" w:rsidR="00A550D6" w:rsidRPr="00A920B5" w:rsidRDefault="00A550D6" w:rsidP="0029074E">
      <w:pPr>
        <w:keepNext/>
        <w:tabs>
          <w:tab w:val="clear" w:pos="567"/>
        </w:tabs>
        <w:autoSpaceDE w:val="0"/>
        <w:autoSpaceDN w:val="0"/>
        <w:adjustRightInd w:val="0"/>
        <w:spacing w:line="240" w:lineRule="auto"/>
        <w:rPr>
          <w:szCs w:val="22"/>
        </w:rPr>
      </w:pPr>
      <w:r w:rsidRPr="00A920B5">
        <w:rPr>
          <w:szCs w:val="22"/>
          <w:u w:val="single"/>
        </w:rPr>
        <w:t>Absorpcia</w:t>
      </w:r>
    </w:p>
    <w:p w14:paraId="14855607" w14:textId="77777777" w:rsidR="00A550D6" w:rsidRPr="00A920B5" w:rsidRDefault="00A550D6" w:rsidP="0029074E">
      <w:pPr>
        <w:keepNext/>
        <w:tabs>
          <w:tab w:val="clear" w:pos="567"/>
        </w:tabs>
        <w:autoSpaceDE w:val="0"/>
        <w:autoSpaceDN w:val="0"/>
        <w:adjustRightInd w:val="0"/>
        <w:spacing w:line="240" w:lineRule="auto"/>
        <w:rPr>
          <w:szCs w:val="22"/>
        </w:rPr>
      </w:pPr>
    </w:p>
    <w:p w14:paraId="2A6FF6C9" w14:textId="2174B629" w:rsidR="00A550D6" w:rsidRPr="00A920B5" w:rsidRDefault="00A550D6" w:rsidP="0029074E">
      <w:pPr>
        <w:pStyle w:val="Text"/>
        <w:spacing w:before="0"/>
        <w:jc w:val="left"/>
        <w:rPr>
          <w:bCs/>
          <w:iCs/>
          <w:sz w:val="22"/>
          <w:szCs w:val="22"/>
          <w:lang w:val="sk-SK"/>
        </w:rPr>
      </w:pPr>
      <w:r w:rsidRPr="00A920B5">
        <w:rPr>
          <w:iCs/>
          <w:sz w:val="22"/>
          <w:szCs w:val="22"/>
          <w:lang w:val="sk-SK"/>
        </w:rPr>
        <w:t xml:space="preserve">Po inhalácii lieku </w:t>
      </w:r>
      <w:r w:rsidR="00D3277B" w:rsidRPr="00A920B5">
        <w:rPr>
          <w:sz w:val="22"/>
          <w:szCs w:val="22"/>
          <w:lang w:val="sk-SK"/>
        </w:rPr>
        <w:t>Enerzair</w:t>
      </w:r>
      <w:r w:rsidRPr="00A920B5">
        <w:rPr>
          <w:iCs/>
          <w:sz w:val="22"/>
          <w:szCs w:val="22"/>
          <w:lang w:val="sk-SK"/>
        </w:rPr>
        <w:t xml:space="preserve"> Breezhaler bol medián času do dosiahnutia maximálnych plazmatických koncentrácií indakaterolu približne 15 minút, </w:t>
      </w:r>
      <w:r w:rsidR="004855F5" w:rsidRPr="00A920B5">
        <w:rPr>
          <w:iCs/>
          <w:sz w:val="22"/>
          <w:szCs w:val="22"/>
          <w:lang w:val="sk-SK"/>
        </w:rPr>
        <w:t xml:space="preserve">glykopyrónia </w:t>
      </w:r>
      <w:r w:rsidRPr="00A920B5">
        <w:rPr>
          <w:iCs/>
          <w:sz w:val="22"/>
          <w:szCs w:val="22"/>
          <w:lang w:val="sk-SK"/>
        </w:rPr>
        <w:t>5 minút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furoátu 1 hodina.</w:t>
      </w:r>
    </w:p>
    <w:p w14:paraId="245B47E0" w14:textId="77777777" w:rsidR="00A550D6" w:rsidRPr="00A920B5" w:rsidRDefault="00A550D6" w:rsidP="0029074E">
      <w:pPr>
        <w:numPr>
          <w:ilvl w:val="12"/>
          <w:numId w:val="0"/>
        </w:numPr>
        <w:tabs>
          <w:tab w:val="clear" w:pos="567"/>
        </w:tabs>
        <w:spacing w:line="240" w:lineRule="auto"/>
        <w:rPr>
          <w:szCs w:val="22"/>
        </w:rPr>
      </w:pPr>
    </w:p>
    <w:p w14:paraId="1E93C59A" w14:textId="5187FA70" w:rsidR="00A550D6" w:rsidRPr="00A920B5" w:rsidRDefault="00A550D6" w:rsidP="0029074E">
      <w:pPr>
        <w:pStyle w:val="Text"/>
        <w:spacing w:before="0"/>
        <w:jc w:val="left"/>
        <w:rPr>
          <w:bCs/>
          <w:iCs/>
          <w:sz w:val="22"/>
          <w:szCs w:val="22"/>
          <w:lang w:val="sk-SK"/>
        </w:rPr>
      </w:pPr>
      <w:r w:rsidRPr="00A920B5">
        <w:rPr>
          <w:iCs/>
          <w:sz w:val="22"/>
          <w:szCs w:val="22"/>
          <w:lang w:val="sk-SK"/>
        </w:rPr>
        <w:t>Na základe údajov</w:t>
      </w:r>
      <w:r w:rsidR="00F670EE" w:rsidRPr="00A920B5">
        <w:rPr>
          <w:iCs/>
          <w:sz w:val="22"/>
          <w:szCs w:val="22"/>
          <w:lang w:val="sk-SK"/>
        </w:rPr>
        <w:t xml:space="preserve"> o </w:t>
      </w:r>
      <w:r w:rsidRPr="00A920B5">
        <w:rPr>
          <w:iCs/>
          <w:sz w:val="22"/>
          <w:szCs w:val="22"/>
          <w:lang w:val="sk-SK"/>
        </w:rPr>
        <w:t xml:space="preserve">účinnosti </w:t>
      </w:r>
      <w:r w:rsidRPr="00A920B5">
        <w:rPr>
          <w:i/>
          <w:iCs/>
          <w:sz w:val="22"/>
          <w:szCs w:val="22"/>
          <w:lang w:val="sk-SK"/>
        </w:rPr>
        <w:t>in vitro</w:t>
      </w:r>
      <w:r w:rsidRPr="00A920B5">
        <w:rPr>
          <w:iCs/>
          <w:sz w:val="22"/>
          <w:szCs w:val="22"/>
          <w:lang w:val="sk-SK"/>
        </w:rPr>
        <w:t xml:space="preserve"> sa predpokladá, že dávka každej zložky</w:t>
      </w:r>
      <w:r w:rsidR="00F670EE" w:rsidRPr="00A920B5">
        <w:rPr>
          <w:iCs/>
          <w:sz w:val="22"/>
          <w:szCs w:val="22"/>
          <w:lang w:val="sk-SK"/>
        </w:rPr>
        <w:t xml:space="preserve"> v </w:t>
      </w:r>
      <w:r w:rsidRPr="00A920B5">
        <w:rPr>
          <w:iCs/>
          <w:sz w:val="22"/>
          <w:szCs w:val="22"/>
          <w:lang w:val="sk-SK"/>
        </w:rPr>
        <w:t>monoterapii, ktorá sa dostane do pľúc, je podobná</w:t>
      </w:r>
      <w:r w:rsidR="00F670EE" w:rsidRPr="00A920B5">
        <w:rPr>
          <w:iCs/>
          <w:sz w:val="22"/>
          <w:szCs w:val="22"/>
          <w:lang w:val="sk-SK"/>
        </w:rPr>
        <w:t xml:space="preserve"> pri </w:t>
      </w:r>
      <w:r w:rsidR="00D13570" w:rsidRPr="00A920B5">
        <w:rPr>
          <w:iCs/>
          <w:sz w:val="22"/>
          <w:szCs w:val="22"/>
          <w:lang w:val="sk-SK"/>
        </w:rPr>
        <w:t>kombinácii indakaterol/glykopyrónium/mometazón</w:t>
      </w:r>
      <w:r w:rsidR="00181411" w:rsidRPr="00A920B5">
        <w:rPr>
          <w:iCs/>
          <w:szCs w:val="22"/>
        </w:rPr>
        <w:t>-</w:t>
      </w:r>
      <w:r w:rsidR="00D13570" w:rsidRPr="00A920B5">
        <w:rPr>
          <w:iCs/>
          <w:sz w:val="22"/>
          <w:szCs w:val="22"/>
          <w:lang w:val="sk-SK"/>
        </w:rPr>
        <w:t>fur</w:t>
      </w:r>
      <w:r w:rsidR="00866267" w:rsidRPr="00A920B5">
        <w:rPr>
          <w:iCs/>
          <w:sz w:val="22"/>
          <w:szCs w:val="22"/>
          <w:lang w:val="sk-SK"/>
        </w:rPr>
        <w:t>o</w:t>
      </w:r>
      <w:r w:rsidR="00D13570" w:rsidRPr="00A920B5">
        <w:rPr>
          <w:iCs/>
          <w:sz w:val="22"/>
          <w:szCs w:val="22"/>
          <w:lang w:val="sk-SK"/>
        </w:rPr>
        <w:t>át</w:t>
      </w:r>
      <w:r w:rsidRPr="00A920B5">
        <w:rPr>
          <w:iCs/>
          <w:sz w:val="22"/>
          <w:szCs w:val="22"/>
          <w:lang w:val="sk-SK"/>
        </w:rPr>
        <w:t xml:space="preserve"> a</w:t>
      </w:r>
      <w:r w:rsidR="00A933AC" w:rsidRPr="00A920B5">
        <w:rPr>
          <w:iCs/>
          <w:sz w:val="22"/>
          <w:szCs w:val="22"/>
          <w:lang w:val="sk-SK"/>
        </w:rPr>
        <w:t> </w:t>
      </w:r>
      <w:r w:rsidR="00F670EE" w:rsidRPr="00A920B5">
        <w:rPr>
          <w:iCs/>
          <w:sz w:val="22"/>
          <w:szCs w:val="22"/>
          <w:lang w:val="sk-SK"/>
        </w:rPr>
        <w:t>pri </w:t>
      </w:r>
      <w:r w:rsidR="00A933AC" w:rsidRPr="00A920B5">
        <w:rPr>
          <w:iCs/>
          <w:sz w:val="22"/>
          <w:szCs w:val="22"/>
          <w:lang w:val="sk-SK"/>
        </w:rPr>
        <w:t xml:space="preserve">liekoch, ktoré ich obsahujú ako </w:t>
      </w:r>
      <w:r w:rsidRPr="00A920B5">
        <w:rPr>
          <w:iCs/>
          <w:sz w:val="22"/>
          <w:szCs w:val="22"/>
          <w:lang w:val="sk-SK"/>
        </w:rPr>
        <w:t>monoterapi</w:t>
      </w:r>
      <w:r w:rsidR="00A933AC" w:rsidRPr="00A920B5">
        <w:rPr>
          <w:iCs/>
          <w:sz w:val="22"/>
          <w:szCs w:val="22"/>
          <w:lang w:val="sk-SK"/>
        </w:rPr>
        <w:t>u</w:t>
      </w:r>
      <w:r w:rsidRPr="00A920B5">
        <w:rPr>
          <w:iCs/>
          <w:sz w:val="22"/>
          <w:szCs w:val="22"/>
          <w:lang w:val="sk-SK"/>
        </w:rPr>
        <w:t>. Expozícia indakaterolu, glykopyróniu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furoátu</w:t>
      </w:r>
      <w:r w:rsidR="00F670EE" w:rsidRPr="00A920B5">
        <w:rPr>
          <w:iCs/>
          <w:sz w:val="22"/>
          <w:szCs w:val="22"/>
          <w:lang w:val="sk-SK"/>
        </w:rPr>
        <w:t xml:space="preserve"> v </w:t>
      </w:r>
      <w:r w:rsidRPr="00A920B5">
        <w:rPr>
          <w:iCs/>
          <w:sz w:val="22"/>
          <w:szCs w:val="22"/>
          <w:lang w:val="sk-SK"/>
        </w:rPr>
        <w:t>plazme</w:t>
      </w:r>
      <w:r w:rsidR="00F670EE" w:rsidRPr="00A920B5">
        <w:rPr>
          <w:iCs/>
          <w:sz w:val="22"/>
          <w:szCs w:val="22"/>
          <w:lang w:val="sk-SK"/>
        </w:rPr>
        <w:t xml:space="preserve"> v </w:t>
      </w:r>
      <w:r w:rsidRPr="00A920B5">
        <w:rPr>
          <w:iCs/>
          <w:sz w:val="22"/>
          <w:szCs w:val="22"/>
          <w:lang w:val="sk-SK"/>
        </w:rPr>
        <w:t>rovnovážnom stave</w:t>
      </w:r>
      <w:r w:rsidR="00F670EE" w:rsidRPr="00A920B5">
        <w:rPr>
          <w:iCs/>
          <w:sz w:val="22"/>
          <w:szCs w:val="22"/>
          <w:lang w:val="sk-SK"/>
        </w:rPr>
        <w:t xml:space="preserve"> po </w:t>
      </w:r>
      <w:r w:rsidRPr="00A920B5">
        <w:rPr>
          <w:iCs/>
          <w:sz w:val="22"/>
          <w:szCs w:val="22"/>
          <w:lang w:val="sk-SK"/>
        </w:rPr>
        <w:t xml:space="preserve">inhalácii </w:t>
      </w:r>
      <w:r w:rsidR="00866267" w:rsidRPr="00A920B5">
        <w:rPr>
          <w:iCs/>
          <w:sz w:val="22"/>
          <w:szCs w:val="22"/>
          <w:lang w:val="sk-SK"/>
        </w:rPr>
        <w:t>kombinácie</w:t>
      </w:r>
      <w:r w:rsidRPr="00A920B5">
        <w:rPr>
          <w:sz w:val="22"/>
          <w:szCs w:val="22"/>
          <w:lang w:val="sk-SK"/>
        </w:rPr>
        <w:t xml:space="preserve"> bola podobná systémovej expozícii</w:t>
      </w:r>
      <w:r w:rsidR="00F670EE" w:rsidRPr="00A920B5">
        <w:rPr>
          <w:sz w:val="22"/>
          <w:szCs w:val="22"/>
          <w:lang w:val="sk-SK"/>
        </w:rPr>
        <w:t xml:space="preserve"> po </w:t>
      </w:r>
      <w:r w:rsidRPr="00A920B5">
        <w:rPr>
          <w:sz w:val="22"/>
          <w:szCs w:val="22"/>
          <w:lang w:val="sk-SK"/>
        </w:rPr>
        <w:t xml:space="preserve">inhalácii </w:t>
      </w:r>
      <w:r w:rsidR="00584CC8" w:rsidRPr="00A920B5">
        <w:rPr>
          <w:sz w:val="22"/>
          <w:szCs w:val="22"/>
          <w:lang w:val="sk-SK"/>
        </w:rPr>
        <w:t xml:space="preserve">liekov </w:t>
      </w:r>
      <w:r w:rsidRPr="00A920B5">
        <w:rPr>
          <w:sz w:val="22"/>
          <w:szCs w:val="22"/>
          <w:lang w:val="sk-SK"/>
        </w:rPr>
        <w:t>indakaterolmaleátu, glykopyrónia alebo mometazón</w:t>
      </w:r>
      <w:r w:rsidR="00181411" w:rsidRPr="00A920B5">
        <w:rPr>
          <w:iCs/>
          <w:szCs w:val="22"/>
        </w:rPr>
        <w:t>-</w:t>
      </w:r>
      <w:r w:rsidRPr="00A920B5">
        <w:rPr>
          <w:sz w:val="22"/>
          <w:szCs w:val="22"/>
          <w:lang w:val="sk-SK"/>
        </w:rPr>
        <w:t>furoátu</w:t>
      </w:r>
      <w:r w:rsidR="00F670EE" w:rsidRPr="00A920B5">
        <w:rPr>
          <w:sz w:val="22"/>
          <w:szCs w:val="22"/>
          <w:lang w:val="sk-SK"/>
        </w:rPr>
        <w:t xml:space="preserve"> </w:t>
      </w:r>
      <w:r w:rsidR="00A933AC" w:rsidRPr="00A920B5">
        <w:rPr>
          <w:sz w:val="22"/>
          <w:szCs w:val="22"/>
          <w:lang w:val="sk-SK"/>
        </w:rPr>
        <w:t xml:space="preserve">v liekoch, ktoré ich obsahujú ako </w:t>
      </w:r>
      <w:r w:rsidRPr="00A920B5">
        <w:rPr>
          <w:sz w:val="22"/>
          <w:szCs w:val="22"/>
          <w:lang w:val="sk-SK"/>
        </w:rPr>
        <w:t>monoterapi</w:t>
      </w:r>
      <w:r w:rsidR="00A933AC" w:rsidRPr="00A920B5">
        <w:rPr>
          <w:sz w:val="22"/>
          <w:szCs w:val="22"/>
          <w:lang w:val="sk-SK"/>
        </w:rPr>
        <w:t>u</w:t>
      </w:r>
      <w:r w:rsidRPr="00A920B5">
        <w:rPr>
          <w:sz w:val="22"/>
          <w:szCs w:val="22"/>
          <w:lang w:val="sk-SK"/>
        </w:rPr>
        <w:t>.</w:t>
      </w:r>
    </w:p>
    <w:p w14:paraId="4F2C174A" w14:textId="77777777" w:rsidR="00B84FD6" w:rsidRPr="00A920B5" w:rsidRDefault="00B84FD6" w:rsidP="0029074E">
      <w:pPr>
        <w:numPr>
          <w:ilvl w:val="12"/>
          <w:numId w:val="0"/>
        </w:numPr>
        <w:tabs>
          <w:tab w:val="clear" w:pos="567"/>
        </w:tabs>
        <w:spacing w:line="240" w:lineRule="auto"/>
        <w:ind w:right="-2"/>
        <w:rPr>
          <w:bCs/>
          <w:iCs/>
          <w:szCs w:val="22"/>
        </w:rPr>
      </w:pPr>
    </w:p>
    <w:p w14:paraId="7668E8FB" w14:textId="0A7956FF" w:rsidR="00A550D6" w:rsidRPr="00CB491F" w:rsidRDefault="00A550D6" w:rsidP="0029074E">
      <w:pPr>
        <w:numPr>
          <w:ilvl w:val="12"/>
          <w:numId w:val="0"/>
        </w:numPr>
        <w:tabs>
          <w:tab w:val="clear" w:pos="567"/>
        </w:tabs>
        <w:spacing w:line="240" w:lineRule="auto"/>
        <w:ind w:right="-2"/>
        <w:rPr>
          <w:iCs/>
          <w:szCs w:val="22"/>
        </w:rPr>
      </w:pPr>
      <w:r w:rsidRPr="00A920B5">
        <w:rPr>
          <w:iCs/>
          <w:szCs w:val="22"/>
        </w:rPr>
        <w:lastRenderedPageBreak/>
        <w:t xml:space="preserve">Po inhalácii </w:t>
      </w:r>
      <w:r w:rsidR="00866267" w:rsidRPr="00A920B5">
        <w:rPr>
          <w:iCs/>
          <w:szCs w:val="22"/>
        </w:rPr>
        <w:t>kombinácie</w:t>
      </w:r>
      <w:r w:rsidRPr="00A920B5">
        <w:rPr>
          <w:iCs/>
          <w:szCs w:val="22"/>
        </w:rPr>
        <w:t xml:space="preserve"> bol odhad absolútnej biologickej dostupnosti i</w:t>
      </w:r>
      <w:r w:rsidR="00584CC8" w:rsidRPr="00A920B5">
        <w:rPr>
          <w:iCs/>
          <w:szCs w:val="22"/>
        </w:rPr>
        <w:t>ndakaterolu asi 45 %, glykopyrón</w:t>
      </w:r>
      <w:r w:rsidRPr="00A920B5">
        <w:rPr>
          <w:iCs/>
          <w:szCs w:val="22"/>
        </w:rPr>
        <w:t>ia</w:t>
      </w:r>
      <w:r w:rsidR="00584CC8" w:rsidRPr="00A920B5">
        <w:rPr>
          <w:iCs/>
          <w:szCs w:val="22"/>
        </w:rPr>
        <w:t xml:space="preserve"> </w:t>
      </w:r>
      <w:r w:rsidRPr="00A920B5">
        <w:rPr>
          <w:iCs/>
          <w:szCs w:val="22"/>
        </w:rPr>
        <w:t>40 % a</w:t>
      </w:r>
      <w:r w:rsidR="00AB0DC6" w:rsidRPr="00A920B5">
        <w:rPr>
          <w:iCs/>
          <w:szCs w:val="22"/>
        </w:rPr>
        <w:t> </w:t>
      </w:r>
      <w:r w:rsidRPr="00A920B5">
        <w:rPr>
          <w:iCs/>
          <w:szCs w:val="22"/>
        </w:rPr>
        <w:t>mometazón</w:t>
      </w:r>
      <w:r w:rsidR="00181411" w:rsidRPr="00A920B5">
        <w:rPr>
          <w:iCs/>
          <w:szCs w:val="22"/>
        </w:rPr>
        <w:t>-</w:t>
      </w:r>
      <w:r w:rsidRPr="00A920B5">
        <w:rPr>
          <w:iCs/>
          <w:szCs w:val="22"/>
        </w:rPr>
        <w:t>furoátu menej ako 10 %.</w:t>
      </w:r>
    </w:p>
    <w:p w14:paraId="61E37E31" w14:textId="62B59992" w:rsidR="00B84FD6" w:rsidRPr="00CB491F" w:rsidRDefault="00B84FD6" w:rsidP="0029074E">
      <w:pPr>
        <w:pStyle w:val="Text"/>
        <w:spacing w:before="0"/>
        <w:jc w:val="left"/>
        <w:rPr>
          <w:sz w:val="22"/>
          <w:szCs w:val="22"/>
          <w:lang w:val="sk-SK"/>
        </w:rPr>
      </w:pPr>
    </w:p>
    <w:p w14:paraId="6F6D1994" w14:textId="5BA111FD" w:rsidR="00B84FD6" w:rsidRPr="00AB4AE2" w:rsidRDefault="00A550D6" w:rsidP="0029074E">
      <w:pPr>
        <w:keepNext/>
        <w:numPr>
          <w:ilvl w:val="12"/>
          <w:numId w:val="0"/>
        </w:numPr>
        <w:tabs>
          <w:tab w:val="clear" w:pos="567"/>
        </w:tabs>
        <w:spacing w:line="240" w:lineRule="auto"/>
        <w:rPr>
          <w:szCs w:val="22"/>
        </w:rPr>
      </w:pPr>
      <w:r w:rsidRPr="00CB491F">
        <w:rPr>
          <w:i/>
          <w:szCs w:val="22"/>
          <w:u w:val="single"/>
        </w:rPr>
        <w:t>Indak</w:t>
      </w:r>
      <w:r w:rsidR="00914C40" w:rsidRPr="00CB491F">
        <w:rPr>
          <w:i/>
          <w:szCs w:val="22"/>
          <w:u w:val="single"/>
        </w:rPr>
        <w:t>aterol</w:t>
      </w:r>
      <w:bookmarkStart w:id="14" w:name="_4633565Indacaterol_"/>
      <w:bookmarkEnd w:id="14"/>
    </w:p>
    <w:p w14:paraId="13EB153F" w14:textId="39B41DEF" w:rsidR="00A550D6" w:rsidRPr="00CB491F" w:rsidRDefault="00A550D6" w:rsidP="0029074E">
      <w:pPr>
        <w:numPr>
          <w:ilvl w:val="12"/>
          <w:numId w:val="0"/>
        </w:numPr>
        <w:tabs>
          <w:tab w:val="clear" w:pos="567"/>
        </w:tabs>
        <w:spacing w:line="240" w:lineRule="auto"/>
        <w:ind w:right="-2"/>
        <w:rPr>
          <w:szCs w:val="22"/>
        </w:rPr>
      </w:pPr>
      <w:r w:rsidRPr="00CB491F">
        <w:rPr>
          <w:szCs w:val="22"/>
        </w:rPr>
        <w:t>Koncentrácie indakaterolu sa zvyšovali</w:t>
      </w:r>
      <w:r w:rsidR="00F670EE">
        <w:rPr>
          <w:szCs w:val="22"/>
        </w:rPr>
        <w:t xml:space="preserve"> pri </w:t>
      </w:r>
      <w:r w:rsidRPr="00CB491F">
        <w:rPr>
          <w:szCs w:val="22"/>
        </w:rPr>
        <w:t>opakovanom podávaní raz denne. Rovnovážny stav sa dosiahol za 12 až 14 dní. Priemerný pomer akumulácie indakaterolu, t.j. AUC počas 24-hodinového intervalu medzi dávkami</w:t>
      </w:r>
      <w:r w:rsidR="00F670EE">
        <w:rPr>
          <w:szCs w:val="22"/>
        </w:rPr>
        <w:t xml:space="preserve"> na </w:t>
      </w:r>
      <w:r w:rsidRPr="00CB491F">
        <w:rPr>
          <w:szCs w:val="22"/>
        </w:rPr>
        <w:t>14. deň</w:t>
      </w:r>
      <w:r w:rsidR="00F670EE">
        <w:rPr>
          <w:szCs w:val="22"/>
        </w:rPr>
        <w:t xml:space="preserve"> v </w:t>
      </w:r>
      <w:r w:rsidRPr="00CB491F">
        <w:rPr>
          <w:szCs w:val="22"/>
        </w:rPr>
        <w:t>porovnaní</w:t>
      </w:r>
      <w:r w:rsidR="00F670EE">
        <w:rPr>
          <w:szCs w:val="22"/>
        </w:rPr>
        <w:t xml:space="preserve"> s </w:t>
      </w:r>
      <w:r w:rsidRPr="00CB491F">
        <w:rPr>
          <w:szCs w:val="22"/>
        </w:rPr>
        <w:t>1. dňom, bol</w:t>
      </w:r>
      <w:r w:rsidR="00F670EE">
        <w:rPr>
          <w:szCs w:val="22"/>
        </w:rPr>
        <w:t xml:space="preserve"> v </w:t>
      </w:r>
      <w:r w:rsidRPr="00CB491F">
        <w:rPr>
          <w:szCs w:val="22"/>
        </w:rPr>
        <w:t>rozmedzí</w:t>
      </w:r>
      <w:r w:rsidR="00F670EE">
        <w:rPr>
          <w:szCs w:val="22"/>
        </w:rPr>
        <w:t xml:space="preserve"> od </w:t>
      </w:r>
      <w:r w:rsidRPr="00CB491F">
        <w:rPr>
          <w:szCs w:val="22"/>
        </w:rPr>
        <w:t>2,9 do 3,8</w:t>
      </w:r>
      <w:r w:rsidR="00F670EE">
        <w:rPr>
          <w:szCs w:val="22"/>
        </w:rPr>
        <w:t xml:space="preserve"> pri </w:t>
      </w:r>
      <w:r w:rsidRPr="00CB491F">
        <w:rPr>
          <w:szCs w:val="22"/>
        </w:rPr>
        <w:t>dávkach medzi 60 μg</w:t>
      </w:r>
      <w:r w:rsidRPr="00CB491F">
        <w:rPr>
          <w:iCs/>
          <w:szCs w:val="22"/>
        </w:rPr>
        <w:t xml:space="preserve"> </w:t>
      </w:r>
      <w:r w:rsidRPr="00CB491F">
        <w:rPr>
          <w:rFonts w:eastAsia="MS Mincho"/>
          <w:szCs w:val="22"/>
          <w:lang w:eastAsia="ja-JP"/>
        </w:rPr>
        <w:t>a 480</w:t>
      </w:r>
      <w:r w:rsidRPr="00CB491F">
        <w:rPr>
          <w:iCs/>
          <w:szCs w:val="22"/>
        </w:rPr>
        <w:t> </w:t>
      </w:r>
      <w:r w:rsidRPr="00CB491F">
        <w:rPr>
          <w:szCs w:val="22"/>
        </w:rPr>
        <w:t>μg</w:t>
      </w:r>
      <w:r w:rsidRPr="00CB491F">
        <w:rPr>
          <w:iCs/>
          <w:szCs w:val="22"/>
        </w:rPr>
        <w:t xml:space="preserve"> </w:t>
      </w:r>
      <w:r w:rsidRPr="00CB491F">
        <w:rPr>
          <w:szCs w:val="22"/>
        </w:rPr>
        <w:t xml:space="preserve">inhalovaných raz denne </w:t>
      </w:r>
      <w:r w:rsidRPr="00CB491F">
        <w:rPr>
          <w:iCs/>
          <w:szCs w:val="22"/>
        </w:rPr>
        <w:t>(podaná dávka). Systémová expozícia je daná súčtom pľúcnej a gastrointestinálnej absorpcie; asi 75 % systémovej expozície pochádza</w:t>
      </w:r>
      <w:r w:rsidR="00F670EE">
        <w:rPr>
          <w:iCs/>
          <w:szCs w:val="22"/>
        </w:rPr>
        <w:t xml:space="preserve"> z </w:t>
      </w:r>
      <w:r w:rsidRPr="00CB491F">
        <w:rPr>
          <w:iCs/>
          <w:szCs w:val="22"/>
        </w:rPr>
        <w:t>pľúcnej absorpcie a asi 2</w:t>
      </w:r>
      <w:r w:rsidR="00584CC8">
        <w:rPr>
          <w:iCs/>
          <w:szCs w:val="22"/>
        </w:rPr>
        <w:t>5</w:t>
      </w:r>
      <w:r w:rsidRPr="00CB491F">
        <w:rPr>
          <w:iCs/>
          <w:szCs w:val="22"/>
        </w:rPr>
        <w:t> %</w:t>
      </w:r>
      <w:r w:rsidR="00F670EE">
        <w:rPr>
          <w:iCs/>
          <w:szCs w:val="22"/>
        </w:rPr>
        <w:t xml:space="preserve"> z </w:t>
      </w:r>
      <w:r w:rsidRPr="00CB491F">
        <w:rPr>
          <w:iCs/>
          <w:szCs w:val="22"/>
        </w:rPr>
        <w:t>gastrointestinálnej absorpcie.</w:t>
      </w:r>
    </w:p>
    <w:p w14:paraId="5F2C712F" w14:textId="77777777" w:rsidR="00B84FD6" w:rsidRPr="00CB491F" w:rsidRDefault="00B84FD6" w:rsidP="0029074E">
      <w:pPr>
        <w:numPr>
          <w:ilvl w:val="12"/>
          <w:numId w:val="0"/>
        </w:numPr>
        <w:tabs>
          <w:tab w:val="clear" w:pos="567"/>
        </w:tabs>
        <w:spacing w:line="240" w:lineRule="auto"/>
        <w:ind w:right="-2"/>
        <w:rPr>
          <w:szCs w:val="22"/>
        </w:rPr>
      </w:pPr>
    </w:p>
    <w:p w14:paraId="46FEFD87" w14:textId="7F3D2379" w:rsidR="00B84FD6" w:rsidRPr="00AB4AE2" w:rsidRDefault="00914C40" w:rsidP="0029074E">
      <w:pPr>
        <w:keepNext/>
        <w:numPr>
          <w:ilvl w:val="12"/>
          <w:numId w:val="0"/>
        </w:numPr>
        <w:tabs>
          <w:tab w:val="clear" w:pos="567"/>
        </w:tabs>
        <w:spacing w:line="240" w:lineRule="auto"/>
        <w:rPr>
          <w:szCs w:val="22"/>
        </w:rPr>
      </w:pPr>
      <w:r w:rsidRPr="00CB491F">
        <w:rPr>
          <w:i/>
          <w:szCs w:val="22"/>
          <w:u w:val="single"/>
        </w:rPr>
        <w:t>Gly</w:t>
      </w:r>
      <w:r w:rsidR="00A550D6" w:rsidRPr="00CB491F">
        <w:rPr>
          <w:i/>
          <w:szCs w:val="22"/>
          <w:u w:val="single"/>
        </w:rPr>
        <w:t>kopyrónium</w:t>
      </w:r>
      <w:bookmarkStart w:id="15" w:name="_4734359Glycopyrronium_"/>
      <w:bookmarkEnd w:id="15"/>
    </w:p>
    <w:p w14:paraId="220ED9B8" w14:textId="17706CC2" w:rsidR="00A550D6" w:rsidRPr="00CB491F" w:rsidRDefault="00A550D6" w:rsidP="0029074E">
      <w:pPr>
        <w:numPr>
          <w:ilvl w:val="12"/>
          <w:numId w:val="0"/>
        </w:numPr>
        <w:tabs>
          <w:tab w:val="clear" w:pos="567"/>
        </w:tabs>
        <w:spacing w:line="240" w:lineRule="auto"/>
        <w:ind w:right="-2"/>
        <w:rPr>
          <w:szCs w:val="22"/>
        </w:rPr>
      </w:pPr>
      <w:r w:rsidRPr="00CB491F">
        <w:rPr>
          <w:szCs w:val="22"/>
        </w:rPr>
        <w:t xml:space="preserve">Asi </w:t>
      </w:r>
      <w:r w:rsidR="00914C40" w:rsidRPr="00CB491F">
        <w:rPr>
          <w:szCs w:val="22"/>
        </w:rPr>
        <w:t>90</w:t>
      </w:r>
      <w:r w:rsidRPr="00CB491F">
        <w:rPr>
          <w:szCs w:val="22"/>
        </w:rPr>
        <w:t> </w:t>
      </w:r>
      <w:r w:rsidR="00914C40" w:rsidRPr="00CB491F">
        <w:rPr>
          <w:szCs w:val="22"/>
        </w:rPr>
        <w:t>% syst</w:t>
      </w:r>
      <w:r w:rsidRPr="00CB491F">
        <w:rPr>
          <w:szCs w:val="22"/>
        </w:rPr>
        <w:t>émovej expozície</w:t>
      </w:r>
      <w:r w:rsidR="00F670EE">
        <w:rPr>
          <w:szCs w:val="22"/>
        </w:rPr>
        <w:t xml:space="preserve"> po </w:t>
      </w:r>
      <w:r w:rsidRPr="00CB491F">
        <w:rPr>
          <w:szCs w:val="22"/>
        </w:rPr>
        <w:t>inhalácii je dôsledkom absorpcie</w:t>
      </w:r>
      <w:r w:rsidR="00F670EE">
        <w:rPr>
          <w:szCs w:val="22"/>
        </w:rPr>
        <w:t xml:space="preserve"> v </w:t>
      </w:r>
      <w:r w:rsidRPr="00CB491F">
        <w:rPr>
          <w:szCs w:val="22"/>
        </w:rPr>
        <w:t xml:space="preserve">pľúcach a 10 % je dôsledkom gastrointestinálnej absorpcie. </w:t>
      </w:r>
      <w:r w:rsidR="00584CC8">
        <w:rPr>
          <w:szCs w:val="22"/>
        </w:rPr>
        <w:t>A</w:t>
      </w:r>
      <w:r w:rsidRPr="00CB491F">
        <w:rPr>
          <w:szCs w:val="22"/>
        </w:rPr>
        <w:t xml:space="preserve">bsolútna biologická dostupnosť perorálne podaného glykopyrónia </w:t>
      </w:r>
      <w:r w:rsidR="00584CC8" w:rsidRPr="00CB491F">
        <w:rPr>
          <w:szCs w:val="22"/>
        </w:rPr>
        <w:t xml:space="preserve">sa </w:t>
      </w:r>
      <w:r w:rsidR="00584CC8">
        <w:rPr>
          <w:szCs w:val="22"/>
        </w:rPr>
        <w:t>o</w:t>
      </w:r>
      <w:r w:rsidR="00584CC8" w:rsidRPr="00CB491F">
        <w:rPr>
          <w:szCs w:val="22"/>
        </w:rPr>
        <w:t>dhadl</w:t>
      </w:r>
      <w:r w:rsidR="0015692E">
        <w:rPr>
          <w:szCs w:val="22"/>
        </w:rPr>
        <w:t>a</w:t>
      </w:r>
      <w:r w:rsidR="00584CC8">
        <w:rPr>
          <w:szCs w:val="22"/>
        </w:rPr>
        <w:t xml:space="preserve"> </w:t>
      </w:r>
      <w:r w:rsidRPr="00CB491F">
        <w:rPr>
          <w:szCs w:val="22"/>
        </w:rPr>
        <w:t xml:space="preserve">asi </w:t>
      </w:r>
      <w:r w:rsidR="00584CC8">
        <w:rPr>
          <w:szCs w:val="22"/>
        </w:rPr>
        <w:t>na </w:t>
      </w:r>
      <w:r w:rsidRPr="00CB491F">
        <w:rPr>
          <w:szCs w:val="22"/>
        </w:rPr>
        <w:t>5 %.</w:t>
      </w:r>
    </w:p>
    <w:p w14:paraId="0E69258D" w14:textId="77777777" w:rsidR="00A550D6" w:rsidRPr="00CB491F" w:rsidRDefault="00A550D6" w:rsidP="0029074E">
      <w:pPr>
        <w:numPr>
          <w:ilvl w:val="12"/>
          <w:numId w:val="0"/>
        </w:numPr>
        <w:tabs>
          <w:tab w:val="clear" w:pos="567"/>
        </w:tabs>
        <w:spacing w:line="240" w:lineRule="auto"/>
        <w:ind w:right="-2"/>
        <w:rPr>
          <w:szCs w:val="22"/>
        </w:rPr>
      </w:pPr>
    </w:p>
    <w:p w14:paraId="1492B9F2" w14:textId="5EA930EF" w:rsidR="00A550D6" w:rsidRPr="00A920B5" w:rsidRDefault="00A550D6" w:rsidP="0029074E">
      <w:pPr>
        <w:keepNext/>
        <w:numPr>
          <w:ilvl w:val="12"/>
          <w:numId w:val="0"/>
        </w:numPr>
        <w:tabs>
          <w:tab w:val="clear" w:pos="567"/>
        </w:tabs>
        <w:spacing w:line="240" w:lineRule="auto"/>
        <w:ind w:right="-2"/>
        <w:rPr>
          <w:szCs w:val="22"/>
        </w:rPr>
      </w:pPr>
      <w:r w:rsidRPr="00A920B5">
        <w:rPr>
          <w:i/>
          <w:szCs w:val="22"/>
          <w:u w:val="single"/>
        </w:rPr>
        <w:t>Mometazón</w:t>
      </w:r>
      <w:r w:rsidR="00181411" w:rsidRPr="00DB7F4D">
        <w:rPr>
          <w:iCs/>
          <w:szCs w:val="22"/>
          <w:u w:val="single"/>
        </w:rPr>
        <w:t>-</w:t>
      </w:r>
      <w:r w:rsidRPr="00A920B5">
        <w:rPr>
          <w:i/>
          <w:szCs w:val="22"/>
          <w:u w:val="single"/>
        </w:rPr>
        <w:t>furoát</w:t>
      </w:r>
    </w:p>
    <w:p w14:paraId="5BF4415E" w14:textId="5C4B6CB5" w:rsidR="00A550D6" w:rsidRPr="00A920B5" w:rsidRDefault="00A550D6" w:rsidP="0029074E">
      <w:pPr>
        <w:numPr>
          <w:ilvl w:val="12"/>
          <w:numId w:val="0"/>
        </w:numPr>
        <w:tabs>
          <w:tab w:val="clear" w:pos="567"/>
        </w:tabs>
        <w:spacing w:line="240" w:lineRule="auto"/>
        <w:ind w:right="-2"/>
        <w:rPr>
          <w:szCs w:val="22"/>
        </w:rPr>
      </w:pPr>
      <w:r w:rsidRPr="00A920B5">
        <w:rPr>
          <w:szCs w:val="22"/>
        </w:rPr>
        <w:t>Koncentrácie mometazón</w:t>
      </w:r>
      <w:r w:rsidR="00181411" w:rsidRPr="00A920B5">
        <w:rPr>
          <w:iCs/>
          <w:szCs w:val="22"/>
        </w:rPr>
        <w:t>-</w:t>
      </w:r>
      <w:r w:rsidRPr="00A920B5">
        <w:rPr>
          <w:szCs w:val="22"/>
        </w:rPr>
        <w:t>furoátu sa zvyšovali</w:t>
      </w:r>
      <w:r w:rsidR="00F670EE" w:rsidRPr="00A920B5">
        <w:rPr>
          <w:szCs w:val="22"/>
        </w:rPr>
        <w:t xml:space="preserve"> pri </w:t>
      </w:r>
      <w:r w:rsidRPr="00A920B5">
        <w:rPr>
          <w:szCs w:val="22"/>
        </w:rPr>
        <w:t>opakovanom podávaní raz denne pomocou inhalátora Breezhaler. Rovnovážny stav sa dosiahol</w:t>
      </w:r>
      <w:r w:rsidR="00F670EE" w:rsidRPr="00A920B5">
        <w:rPr>
          <w:szCs w:val="22"/>
        </w:rPr>
        <w:t xml:space="preserve"> po </w:t>
      </w:r>
      <w:r w:rsidRPr="00A920B5">
        <w:rPr>
          <w:szCs w:val="22"/>
        </w:rPr>
        <w:t>12 dňoch. Priemerný pomer akumulácie mometazón</w:t>
      </w:r>
      <w:r w:rsidR="00181411" w:rsidRPr="00A920B5">
        <w:rPr>
          <w:iCs/>
          <w:szCs w:val="22"/>
        </w:rPr>
        <w:t>-</w:t>
      </w:r>
      <w:r w:rsidRPr="00A920B5">
        <w:rPr>
          <w:szCs w:val="22"/>
        </w:rPr>
        <w:t>furoátu, t.j. AUC počas 24-hodinového intervalu medzi dávkami</w:t>
      </w:r>
      <w:r w:rsidR="00F670EE" w:rsidRPr="00A920B5">
        <w:rPr>
          <w:szCs w:val="22"/>
        </w:rPr>
        <w:t xml:space="preserve"> na </w:t>
      </w:r>
      <w:r w:rsidRPr="00A920B5">
        <w:rPr>
          <w:szCs w:val="22"/>
        </w:rPr>
        <w:t>14. deň</w:t>
      </w:r>
      <w:r w:rsidR="00F670EE" w:rsidRPr="00A920B5">
        <w:rPr>
          <w:szCs w:val="22"/>
        </w:rPr>
        <w:t xml:space="preserve"> v </w:t>
      </w:r>
      <w:r w:rsidRPr="00A920B5">
        <w:rPr>
          <w:szCs w:val="22"/>
        </w:rPr>
        <w:t>porovnaní</w:t>
      </w:r>
      <w:r w:rsidR="00F670EE" w:rsidRPr="00A920B5">
        <w:rPr>
          <w:szCs w:val="22"/>
        </w:rPr>
        <w:t xml:space="preserve"> s </w:t>
      </w:r>
      <w:r w:rsidRPr="00A920B5">
        <w:rPr>
          <w:szCs w:val="22"/>
        </w:rPr>
        <w:t>1. dňom, bol</w:t>
      </w:r>
      <w:r w:rsidR="00F670EE" w:rsidRPr="00A920B5">
        <w:rPr>
          <w:szCs w:val="22"/>
        </w:rPr>
        <w:t xml:space="preserve"> v </w:t>
      </w:r>
      <w:r w:rsidRPr="00A920B5">
        <w:rPr>
          <w:szCs w:val="22"/>
        </w:rPr>
        <w:t>rozmedzí</w:t>
      </w:r>
      <w:r w:rsidR="00F670EE" w:rsidRPr="00A920B5">
        <w:rPr>
          <w:szCs w:val="22"/>
        </w:rPr>
        <w:t xml:space="preserve"> od </w:t>
      </w:r>
      <w:r w:rsidRPr="00A920B5">
        <w:rPr>
          <w:szCs w:val="22"/>
        </w:rPr>
        <w:t>1,28 do 1,40</w:t>
      </w:r>
      <w:r w:rsidR="00F670EE" w:rsidRPr="00A920B5">
        <w:rPr>
          <w:szCs w:val="22"/>
        </w:rPr>
        <w:t xml:space="preserve"> pri </w:t>
      </w:r>
      <w:r w:rsidRPr="00A920B5">
        <w:rPr>
          <w:szCs w:val="22"/>
        </w:rPr>
        <w:t>dávkach medzi 68 μg</w:t>
      </w:r>
      <w:r w:rsidRPr="00A920B5">
        <w:rPr>
          <w:iCs/>
          <w:szCs w:val="22"/>
        </w:rPr>
        <w:t xml:space="preserve"> </w:t>
      </w:r>
      <w:r w:rsidRPr="00A920B5">
        <w:rPr>
          <w:rFonts w:eastAsia="MS Mincho"/>
          <w:szCs w:val="22"/>
          <w:lang w:eastAsia="ja-JP"/>
        </w:rPr>
        <w:t>a 136</w:t>
      </w:r>
      <w:r w:rsidRPr="00A920B5">
        <w:rPr>
          <w:iCs/>
          <w:szCs w:val="22"/>
        </w:rPr>
        <w:t> </w:t>
      </w:r>
      <w:r w:rsidRPr="00A920B5">
        <w:rPr>
          <w:szCs w:val="22"/>
        </w:rPr>
        <w:t>μg</w:t>
      </w:r>
      <w:r w:rsidRPr="00A920B5">
        <w:rPr>
          <w:iCs/>
          <w:szCs w:val="22"/>
        </w:rPr>
        <w:t xml:space="preserve"> </w:t>
      </w:r>
      <w:r w:rsidRPr="00A920B5">
        <w:rPr>
          <w:szCs w:val="22"/>
        </w:rPr>
        <w:t xml:space="preserve">inhalovaných raz denne ako súčasť </w:t>
      </w:r>
      <w:r w:rsidR="00866267" w:rsidRPr="00A920B5">
        <w:rPr>
          <w:szCs w:val="22"/>
        </w:rPr>
        <w:t>kombinácie indakaterol/glykopyrónium/mometazón</w:t>
      </w:r>
      <w:r w:rsidR="00181411" w:rsidRPr="00A920B5">
        <w:rPr>
          <w:iCs/>
          <w:szCs w:val="22"/>
        </w:rPr>
        <w:t>-</w:t>
      </w:r>
      <w:r w:rsidR="00866267" w:rsidRPr="00A920B5">
        <w:rPr>
          <w:szCs w:val="22"/>
        </w:rPr>
        <w:t>furoát</w:t>
      </w:r>
      <w:r w:rsidRPr="00A920B5">
        <w:rPr>
          <w:iCs/>
          <w:szCs w:val="22"/>
        </w:rPr>
        <w:t>.</w:t>
      </w:r>
    </w:p>
    <w:p w14:paraId="20D25CA8" w14:textId="77777777" w:rsidR="00B84FD6" w:rsidRPr="00A920B5" w:rsidRDefault="00B84FD6" w:rsidP="0029074E">
      <w:pPr>
        <w:numPr>
          <w:ilvl w:val="12"/>
          <w:numId w:val="0"/>
        </w:numPr>
        <w:tabs>
          <w:tab w:val="clear" w:pos="567"/>
        </w:tabs>
        <w:spacing w:line="240" w:lineRule="auto"/>
        <w:ind w:right="-2"/>
        <w:rPr>
          <w:szCs w:val="22"/>
        </w:rPr>
      </w:pPr>
    </w:p>
    <w:p w14:paraId="79FC897F" w14:textId="20537670" w:rsidR="00A550D6" w:rsidRPr="00A920B5" w:rsidRDefault="00584CC8" w:rsidP="0029074E">
      <w:pPr>
        <w:tabs>
          <w:tab w:val="clear" w:pos="567"/>
        </w:tabs>
        <w:spacing w:line="240" w:lineRule="auto"/>
        <w:rPr>
          <w:szCs w:val="22"/>
        </w:rPr>
      </w:pPr>
      <w:r w:rsidRPr="00A920B5">
        <w:rPr>
          <w:szCs w:val="22"/>
        </w:rPr>
        <w:t>Po perorálnom podaní mometazón</w:t>
      </w:r>
      <w:r w:rsidR="00181411" w:rsidRPr="00A920B5">
        <w:rPr>
          <w:iCs/>
          <w:szCs w:val="22"/>
        </w:rPr>
        <w:t>-</w:t>
      </w:r>
      <w:r w:rsidRPr="00A920B5">
        <w:rPr>
          <w:szCs w:val="22"/>
        </w:rPr>
        <w:t xml:space="preserve">furoátu sa odhadlo, že jeho </w:t>
      </w:r>
      <w:r w:rsidR="00A550D6" w:rsidRPr="00A920B5">
        <w:rPr>
          <w:szCs w:val="22"/>
        </w:rPr>
        <w:t xml:space="preserve">absolútna perorálna systémová biologická dostupnosť </w:t>
      </w:r>
      <w:r w:rsidRPr="00A920B5">
        <w:rPr>
          <w:szCs w:val="22"/>
        </w:rPr>
        <w:t xml:space="preserve">je </w:t>
      </w:r>
      <w:r w:rsidR="00A550D6" w:rsidRPr="00A920B5">
        <w:rPr>
          <w:szCs w:val="22"/>
        </w:rPr>
        <w:t>veľmi nízka (&lt;2 %).</w:t>
      </w:r>
    </w:p>
    <w:p w14:paraId="7E004522" w14:textId="77777777" w:rsidR="00B84FD6" w:rsidRPr="00A920B5" w:rsidRDefault="00B84FD6" w:rsidP="0029074E">
      <w:pPr>
        <w:numPr>
          <w:ilvl w:val="12"/>
          <w:numId w:val="0"/>
        </w:numPr>
        <w:tabs>
          <w:tab w:val="clear" w:pos="567"/>
        </w:tabs>
        <w:spacing w:line="240" w:lineRule="auto"/>
        <w:ind w:right="-2"/>
        <w:rPr>
          <w:szCs w:val="22"/>
        </w:rPr>
      </w:pPr>
    </w:p>
    <w:p w14:paraId="4DA1D5F0" w14:textId="77777777" w:rsidR="00A550D6" w:rsidRPr="00A920B5" w:rsidRDefault="00A550D6" w:rsidP="0029074E">
      <w:pPr>
        <w:keepNext/>
        <w:numPr>
          <w:ilvl w:val="12"/>
          <w:numId w:val="0"/>
        </w:numPr>
        <w:tabs>
          <w:tab w:val="clear" w:pos="567"/>
        </w:tabs>
        <w:spacing w:line="240" w:lineRule="auto"/>
        <w:rPr>
          <w:szCs w:val="22"/>
        </w:rPr>
      </w:pPr>
      <w:r w:rsidRPr="00A920B5">
        <w:rPr>
          <w:szCs w:val="22"/>
          <w:u w:val="single"/>
        </w:rPr>
        <w:t>Distribúcia</w:t>
      </w:r>
    </w:p>
    <w:p w14:paraId="549943EF" w14:textId="77777777" w:rsidR="00A550D6" w:rsidRPr="00A920B5" w:rsidRDefault="00A550D6" w:rsidP="0029074E">
      <w:pPr>
        <w:keepNext/>
        <w:numPr>
          <w:ilvl w:val="12"/>
          <w:numId w:val="0"/>
        </w:numPr>
        <w:tabs>
          <w:tab w:val="clear" w:pos="567"/>
        </w:tabs>
        <w:spacing w:line="240" w:lineRule="auto"/>
        <w:rPr>
          <w:szCs w:val="22"/>
        </w:rPr>
      </w:pPr>
    </w:p>
    <w:p w14:paraId="16D017B2" w14:textId="77777777" w:rsidR="00A550D6" w:rsidRPr="00A920B5" w:rsidRDefault="00A550D6" w:rsidP="0029074E">
      <w:pPr>
        <w:keepNext/>
        <w:numPr>
          <w:ilvl w:val="12"/>
          <w:numId w:val="0"/>
        </w:numPr>
        <w:tabs>
          <w:tab w:val="clear" w:pos="567"/>
        </w:tabs>
        <w:spacing w:line="240" w:lineRule="auto"/>
        <w:ind w:right="-2"/>
        <w:rPr>
          <w:szCs w:val="22"/>
        </w:rPr>
      </w:pPr>
      <w:r w:rsidRPr="00A920B5">
        <w:rPr>
          <w:i/>
          <w:szCs w:val="22"/>
          <w:u w:val="single"/>
        </w:rPr>
        <w:t>Indakaterol</w:t>
      </w:r>
    </w:p>
    <w:p w14:paraId="4829C268" w14:textId="2DAF5104" w:rsidR="00A550D6" w:rsidRPr="00A920B5" w:rsidRDefault="00A550D6" w:rsidP="0029074E">
      <w:pPr>
        <w:numPr>
          <w:ilvl w:val="12"/>
          <w:numId w:val="0"/>
        </w:numPr>
        <w:tabs>
          <w:tab w:val="clear" w:pos="567"/>
        </w:tabs>
        <w:spacing w:line="240" w:lineRule="auto"/>
        <w:ind w:right="-2"/>
        <w:rPr>
          <w:szCs w:val="22"/>
        </w:rPr>
      </w:pPr>
      <w:r w:rsidRPr="00A920B5">
        <w:rPr>
          <w:szCs w:val="22"/>
        </w:rPr>
        <w:t>Po intravenóznej infúzii bol distribučný objem (V</w:t>
      </w:r>
      <w:r w:rsidRPr="00A920B5">
        <w:rPr>
          <w:szCs w:val="22"/>
          <w:vertAlign w:val="subscript"/>
        </w:rPr>
        <w:t>z</w:t>
      </w:r>
      <w:r w:rsidRPr="00A920B5">
        <w:rPr>
          <w:szCs w:val="22"/>
        </w:rPr>
        <w:t>) indakaterolu 2 361 až 2 557 l</w:t>
      </w:r>
      <w:r w:rsidR="007A7AF2" w:rsidRPr="00A920B5">
        <w:rPr>
          <w:szCs w:val="22"/>
        </w:rPr>
        <w:t>itrov</w:t>
      </w:r>
      <w:r w:rsidRPr="00A920B5">
        <w:rPr>
          <w:szCs w:val="22"/>
        </w:rPr>
        <w:t xml:space="preserve">, čo naznačuje rozsiahlu distribúciu. Väzba </w:t>
      </w:r>
      <w:r w:rsidRPr="00A920B5">
        <w:rPr>
          <w:i/>
          <w:szCs w:val="22"/>
        </w:rPr>
        <w:t>in vitro</w:t>
      </w:r>
      <w:r w:rsidR="00F670EE" w:rsidRPr="00A920B5">
        <w:rPr>
          <w:szCs w:val="22"/>
        </w:rPr>
        <w:t xml:space="preserve"> na </w:t>
      </w:r>
      <w:r w:rsidRPr="00A920B5">
        <w:rPr>
          <w:szCs w:val="22"/>
        </w:rPr>
        <w:t>bielkoviny ľudského séra bola 94,1 až 95,3 % a</w:t>
      </w:r>
      <w:r w:rsidR="00F670EE" w:rsidRPr="00A920B5">
        <w:rPr>
          <w:szCs w:val="22"/>
        </w:rPr>
        <w:t xml:space="preserve"> na </w:t>
      </w:r>
      <w:r w:rsidRPr="00A920B5">
        <w:rPr>
          <w:szCs w:val="22"/>
        </w:rPr>
        <w:t>bielkoviny plazmy 95,1 až 96,2 %.</w:t>
      </w:r>
    </w:p>
    <w:p w14:paraId="3AFEEEAF" w14:textId="77777777" w:rsidR="00B84FD6" w:rsidRPr="00A920B5" w:rsidRDefault="00B84FD6" w:rsidP="0029074E">
      <w:pPr>
        <w:numPr>
          <w:ilvl w:val="12"/>
          <w:numId w:val="0"/>
        </w:numPr>
        <w:tabs>
          <w:tab w:val="clear" w:pos="567"/>
        </w:tabs>
        <w:spacing w:line="240" w:lineRule="auto"/>
        <w:ind w:right="-2"/>
        <w:rPr>
          <w:szCs w:val="22"/>
        </w:rPr>
      </w:pPr>
    </w:p>
    <w:p w14:paraId="07C866FA" w14:textId="77777777" w:rsidR="00A550D6" w:rsidRPr="00A920B5" w:rsidRDefault="00A550D6" w:rsidP="0029074E">
      <w:pPr>
        <w:keepNext/>
        <w:tabs>
          <w:tab w:val="clear" w:pos="567"/>
        </w:tabs>
        <w:spacing w:line="240" w:lineRule="auto"/>
        <w:rPr>
          <w:rFonts w:eastAsia="MS Gothic"/>
          <w:szCs w:val="22"/>
          <w:lang w:eastAsia="ja-JP"/>
        </w:rPr>
      </w:pPr>
      <w:r w:rsidRPr="00A920B5">
        <w:rPr>
          <w:rFonts w:eastAsia="MS Gothic"/>
          <w:i/>
          <w:szCs w:val="22"/>
          <w:u w:val="single"/>
          <w:lang w:eastAsia="ja-JP"/>
        </w:rPr>
        <w:t>Glykopyrónium</w:t>
      </w:r>
    </w:p>
    <w:p w14:paraId="2E232DE2" w14:textId="4917CEAD" w:rsidR="00A550D6" w:rsidRPr="00A920B5" w:rsidRDefault="00A550D6" w:rsidP="0029074E">
      <w:pPr>
        <w:pStyle w:val="Text"/>
        <w:spacing w:before="0"/>
        <w:jc w:val="left"/>
        <w:rPr>
          <w:sz w:val="22"/>
          <w:szCs w:val="22"/>
          <w:lang w:val="sk-SK"/>
        </w:rPr>
      </w:pPr>
      <w:r w:rsidRPr="00A920B5">
        <w:rPr>
          <w:iCs/>
          <w:sz w:val="22"/>
          <w:szCs w:val="22"/>
          <w:lang w:val="sk-SK"/>
        </w:rPr>
        <w:t xml:space="preserve">Po intravenóznom podaní bol </w:t>
      </w:r>
      <w:r w:rsidRPr="00A920B5">
        <w:rPr>
          <w:sz w:val="22"/>
          <w:szCs w:val="22"/>
          <w:lang w:val="sk-SK"/>
        </w:rPr>
        <w:t>distribučný objem glykopyrónia</w:t>
      </w:r>
      <w:r w:rsidR="00F670EE" w:rsidRPr="00A920B5">
        <w:rPr>
          <w:sz w:val="22"/>
          <w:szCs w:val="22"/>
          <w:lang w:val="sk-SK"/>
        </w:rPr>
        <w:t xml:space="preserve"> v </w:t>
      </w:r>
      <w:r w:rsidRPr="00A920B5">
        <w:rPr>
          <w:sz w:val="22"/>
          <w:szCs w:val="22"/>
          <w:lang w:val="sk-SK"/>
        </w:rPr>
        <w:t>rovnovážnom stave (V</w:t>
      </w:r>
      <w:r w:rsidRPr="00A920B5">
        <w:rPr>
          <w:sz w:val="22"/>
          <w:szCs w:val="22"/>
          <w:vertAlign w:val="subscript"/>
          <w:lang w:val="sk-SK"/>
        </w:rPr>
        <w:t>ss</w:t>
      </w:r>
      <w:r w:rsidRPr="00A920B5">
        <w:rPr>
          <w:sz w:val="22"/>
          <w:szCs w:val="22"/>
          <w:lang w:val="sk-SK"/>
        </w:rPr>
        <w:t>) 83 l</w:t>
      </w:r>
      <w:r w:rsidR="007A7AF2" w:rsidRPr="00A920B5">
        <w:rPr>
          <w:sz w:val="22"/>
          <w:szCs w:val="22"/>
          <w:lang w:val="sk-SK"/>
        </w:rPr>
        <w:t>itrov</w:t>
      </w:r>
      <w:r w:rsidRPr="00A920B5">
        <w:rPr>
          <w:sz w:val="22"/>
          <w:szCs w:val="22"/>
          <w:lang w:val="sk-SK"/>
        </w:rPr>
        <w:t xml:space="preserve"> a distribučný objem</w:t>
      </w:r>
      <w:r w:rsidR="00F670EE" w:rsidRPr="00A920B5">
        <w:rPr>
          <w:sz w:val="22"/>
          <w:szCs w:val="22"/>
          <w:lang w:val="sk-SK"/>
        </w:rPr>
        <w:t xml:space="preserve"> v </w:t>
      </w:r>
      <w:r w:rsidRPr="00A920B5">
        <w:rPr>
          <w:sz w:val="22"/>
          <w:szCs w:val="22"/>
          <w:lang w:val="sk-SK"/>
        </w:rPr>
        <w:t xml:space="preserve">terminálnej fáze </w:t>
      </w:r>
      <w:r w:rsidR="0015692E" w:rsidRPr="00A920B5">
        <w:rPr>
          <w:sz w:val="22"/>
          <w:szCs w:val="22"/>
          <w:lang w:val="sk-SK"/>
        </w:rPr>
        <w:t>(V</w:t>
      </w:r>
      <w:r w:rsidR="0015692E" w:rsidRPr="00A920B5">
        <w:rPr>
          <w:sz w:val="22"/>
          <w:szCs w:val="22"/>
          <w:vertAlign w:val="subscript"/>
          <w:lang w:val="sk-SK"/>
        </w:rPr>
        <w:t>z</w:t>
      </w:r>
      <w:r w:rsidR="0015692E" w:rsidRPr="00A920B5">
        <w:rPr>
          <w:sz w:val="22"/>
          <w:szCs w:val="22"/>
          <w:lang w:val="sk-SK"/>
        </w:rPr>
        <w:t xml:space="preserve">) </w:t>
      </w:r>
      <w:r w:rsidRPr="00A920B5">
        <w:rPr>
          <w:sz w:val="22"/>
          <w:szCs w:val="22"/>
          <w:lang w:val="sk-SK"/>
        </w:rPr>
        <w:t>bol 376 l</w:t>
      </w:r>
      <w:r w:rsidR="007A7AF2" w:rsidRPr="00A920B5">
        <w:rPr>
          <w:sz w:val="22"/>
          <w:szCs w:val="22"/>
          <w:lang w:val="sk-SK"/>
        </w:rPr>
        <w:t>itrov</w:t>
      </w:r>
      <w:r w:rsidRPr="00A920B5">
        <w:rPr>
          <w:sz w:val="22"/>
          <w:szCs w:val="22"/>
          <w:lang w:val="sk-SK"/>
        </w:rPr>
        <w:t>. Zdanlivý distribučný objem</w:t>
      </w:r>
      <w:r w:rsidR="00F670EE" w:rsidRPr="00A920B5">
        <w:rPr>
          <w:sz w:val="22"/>
          <w:szCs w:val="22"/>
          <w:lang w:val="sk-SK"/>
        </w:rPr>
        <w:t xml:space="preserve"> v </w:t>
      </w:r>
      <w:r w:rsidRPr="00A920B5">
        <w:rPr>
          <w:sz w:val="22"/>
          <w:szCs w:val="22"/>
          <w:lang w:val="sk-SK"/>
        </w:rPr>
        <w:t>terminálnej fáze</w:t>
      </w:r>
      <w:r w:rsidR="00F670EE" w:rsidRPr="00A920B5">
        <w:rPr>
          <w:sz w:val="22"/>
          <w:szCs w:val="22"/>
          <w:lang w:val="sk-SK"/>
        </w:rPr>
        <w:t xml:space="preserve"> po </w:t>
      </w:r>
      <w:r w:rsidRPr="00A920B5">
        <w:rPr>
          <w:sz w:val="22"/>
          <w:szCs w:val="22"/>
          <w:lang w:val="sk-SK"/>
        </w:rPr>
        <w:t>inhalácii (V</w:t>
      </w:r>
      <w:r w:rsidRPr="00A920B5">
        <w:rPr>
          <w:sz w:val="22"/>
          <w:szCs w:val="22"/>
          <w:vertAlign w:val="subscript"/>
          <w:lang w:val="sk-SK"/>
        </w:rPr>
        <w:t>z/F</w:t>
      </w:r>
      <w:r w:rsidRPr="00A920B5">
        <w:rPr>
          <w:sz w:val="22"/>
          <w:szCs w:val="22"/>
          <w:lang w:val="sk-SK"/>
        </w:rPr>
        <w:t>) bol 7 310 l</w:t>
      </w:r>
      <w:r w:rsidR="007A7AF2" w:rsidRPr="00A920B5">
        <w:rPr>
          <w:sz w:val="22"/>
          <w:szCs w:val="22"/>
          <w:lang w:val="sk-SK"/>
        </w:rPr>
        <w:t>itrov</w:t>
      </w:r>
      <w:r w:rsidRPr="00A920B5">
        <w:rPr>
          <w:sz w:val="22"/>
          <w:szCs w:val="22"/>
          <w:lang w:val="sk-SK"/>
        </w:rPr>
        <w:t xml:space="preserve">, čo </w:t>
      </w:r>
      <w:r w:rsidR="00584CC8" w:rsidRPr="00A920B5">
        <w:rPr>
          <w:sz w:val="22"/>
          <w:szCs w:val="22"/>
          <w:lang w:val="sk-SK"/>
        </w:rPr>
        <w:t xml:space="preserve">je dôsledkom </w:t>
      </w:r>
      <w:r w:rsidRPr="00A920B5">
        <w:rPr>
          <w:sz w:val="22"/>
          <w:szCs w:val="22"/>
          <w:lang w:val="sk-SK"/>
        </w:rPr>
        <w:t>výrazne pomalš</w:t>
      </w:r>
      <w:r w:rsidR="00584CC8" w:rsidRPr="00A920B5">
        <w:rPr>
          <w:sz w:val="22"/>
          <w:szCs w:val="22"/>
          <w:lang w:val="sk-SK"/>
        </w:rPr>
        <w:t>ej eliminácie</w:t>
      </w:r>
      <w:r w:rsidR="00F670EE" w:rsidRPr="00A920B5">
        <w:rPr>
          <w:sz w:val="22"/>
          <w:szCs w:val="22"/>
          <w:lang w:val="sk-SK"/>
        </w:rPr>
        <w:t xml:space="preserve"> po </w:t>
      </w:r>
      <w:r w:rsidRPr="00A920B5">
        <w:rPr>
          <w:sz w:val="22"/>
          <w:szCs w:val="22"/>
          <w:lang w:val="sk-SK"/>
        </w:rPr>
        <w:t>inhalácii. Väzba glykopyrónia</w:t>
      </w:r>
      <w:r w:rsidR="00F670EE" w:rsidRPr="00A920B5">
        <w:rPr>
          <w:sz w:val="22"/>
          <w:szCs w:val="22"/>
          <w:lang w:val="sk-SK"/>
        </w:rPr>
        <w:t xml:space="preserve"> na </w:t>
      </w:r>
      <w:r w:rsidRPr="00A920B5">
        <w:rPr>
          <w:sz w:val="22"/>
          <w:szCs w:val="22"/>
          <w:lang w:val="sk-SK"/>
        </w:rPr>
        <w:t xml:space="preserve">ľudské plazmatické bielkoviny </w:t>
      </w:r>
      <w:r w:rsidRPr="00A920B5">
        <w:rPr>
          <w:i/>
          <w:sz w:val="22"/>
          <w:szCs w:val="22"/>
          <w:lang w:val="sk-SK"/>
        </w:rPr>
        <w:t>in vitro</w:t>
      </w:r>
      <w:r w:rsidRPr="00A920B5">
        <w:rPr>
          <w:sz w:val="22"/>
          <w:szCs w:val="22"/>
          <w:lang w:val="sk-SK"/>
        </w:rPr>
        <w:t xml:space="preserve"> bola 38 % až 41 %</w:t>
      </w:r>
      <w:r w:rsidR="00F670EE" w:rsidRPr="00A920B5">
        <w:rPr>
          <w:sz w:val="22"/>
          <w:szCs w:val="22"/>
          <w:lang w:val="sk-SK"/>
        </w:rPr>
        <w:t xml:space="preserve"> pri </w:t>
      </w:r>
      <w:r w:rsidRPr="00A920B5">
        <w:rPr>
          <w:sz w:val="22"/>
          <w:szCs w:val="22"/>
          <w:lang w:val="sk-SK"/>
        </w:rPr>
        <w:t>koncentráciách 1 až 10 n</w:t>
      </w:r>
      <w:r w:rsidR="006A119A" w:rsidRPr="00A920B5">
        <w:rPr>
          <w:sz w:val="22"/>
          <w:szCs w:val="22"/>
          <w:lang w:val="sk-SK"/>
        </w:rPr>
        <w:t>g</w:t>
      </w:r>
      <w:r w:rsidRPr="00A920B5">
        <w:rPr>
          <w:sz w:val="22"/>
          <w:szCs w:val="22"/>
          <w:lang w:val="sk-SK"/>
        </w:rPr>
        <w:t>/ml. Tieto koncentrácie boli najmenej 6-násobne vyššie ako priemerné maximálne koncentrácie</w:t>
      </w:r>
      <w:r w:rsidR="00F670EE" w:rsidRPr="00A920B5">
        <w:rPr>
          <w:sz w:val="22"/>
          <w:szCs w:val="22"/>
          <w:lang w:val="sk-SK"/>
        </w:rPr>
        <w:t xml:space="preserve"> v </w:t>
      </w:r>
      <w:r w:rsidRPr="00A920B5">
        <w:rPr>
          <w:sz w:val="22"/>
          <w:szCs w:val="22"/>
          <w:lang w:val="sk-SK"/>
        </w:rPr>
        <w:t>rovnovážnom stave, ktoré sa dosiahli</w:t>
      </w:r>
      <w:r w:rsidR="00F670EE" w:rsidRPr="00A920B5">
        <w:rPr>
          <w:sz w:val="22"/>
          <w:szCs w:val="22"/>
          <w:lang w:val="sk-SK"/>
        </w:rPr>
        <w:t xml:space="preserve"> v </w:t>
      </w:r>
      <w:r w:rsidRPr="00A920B5">
        <w:rPr>
          <w:sz w:val="22"/>
          <w:szCs w:val="22"/>
          <w:lang w:val="sk-SK"/>
        </w:rPr>
        <w:t>plazme</w:t>
      </w:r>
      <w:r w:rsidR="00F670EE" w:rsidRPr="00A920B5">
        <w:rPr>
          <w:sz w:val="22"/>
          <w:szCs w:val="22"/>
          <w:lang w:val="sk-SK"/>
        </w:rPr>
        <w:t xml:space="preserve"> pri </w:t>
      </w:r>
      <w:r w:rsidRPr="00A920B5">
        <w:rPr>
          <w:sz w:val="22"/>
          <w:szCs w:val="22"/>
          <w:lang w:val="sk-SK"/>
        </w:rPr>
        <w:t>dávkovacom režime 44 μg podávaných raz denne.</w:t>
      </w:r>
    </w:p>
    <w:p w14:paraId="50F6FADD" w14:textId="77777777" w:rsidR="00B84FD6" w:rsidRPr="00A920B5" w:rsidRDefault="00B84FD6" w:rsidP="0029074E">
      <w:pPr>
        <w:numPr>
          <w:ilvl w:val="12"/>
          <w:numId w:val="0"/>
        </w:numPr>
        <w:tabs>
          <w:tab w:val="clear" w:pos="567"/>
        </w:tabs>
        <w:spacing w:line="240" w:lineRule="auto"/>
        <w:ind w:right="-2"/>
        <w:rPr>
          <w:szCs w:val="22"/>
        </w:rPr>
      </w:pPr>
    </w:p>
    <w:p w14:paraId="6344752D" w14:textId="18FA1B95" w:rsidR="00A550D6" w:rsidRPr="00A920B5" w:rsidRDefault="00A550D6" w:rsidP="0029074E">
      <w:pPr>
        <w:keepNext/>
        <w:numPr>
          <w:ilvl w:val="12"/>
          <w:numId w:val="0"/>
        </w:numPr>
        <w:tabs>
          <w:tab w:val="clear" w:pos="567"/>
        </w:tabs>
        <w:spacing w:line="240" w:lineRule="auto"/>
        <w:rPr>
          <w:szCs w:val="22"/>
        </w:rPr>
      </w:pPr>
      <w:r w:rsidRPr="00A920B5">
        <w:rPr>
          <w:i/>
          <w:szCs w:val="22"/>
          <w:u w:val="single"/>
        </w:rPr>
        <w:t>Mometazón</w:t>
      </w:r>
      <w:r w:rsidR="00181411" w:rsidRPr="00DB7F4D">
        <w:rPr>
          <w:iCs/>
          <w:szCs w:val="22"/>
          <w:u w:val="single"/>
        </w:rPr>
        <w:t>-</w:t>
      </w:r>
      <w:r w:rsidRPr="00A920B5">
        <w:rPr>
          <w:i/>
          <w:szCs w:val="22"/>
          <w:u w:val="single"/>
        </w:rPr>
        <w:t>furoát</w:t>
      </w:r>
    </w:p>
    <w:p w14:paraId="5450239A" w14:textId="43764FAA" w:rsidR="00A550D6" w:rsidRPr="00A920B5" w:rsidRDefault="00A550D6" w:rsidP="0029074E">
      <w:pPr>
        <w:numPr>
          <w:ilvl w:val="12"/>
          <w:numId w:val="0"/>
        </w:numPr>
        <w:tabs>
          <w:tab w:val="clear" w:pos="567"/>
        </w:tabs>
        <w:spacing w:line="240" w:lineRule="auto"/>
        <w:ind w:right="-2"/>
        <w:rPr>
          <w:szCs w:val="22"/>
        </w:rPr>
      </w:pPr>
      <w:r w:rsidRPr="00A920B5">
        <w:rPr>
          <w:szCs w:val="22"/>
        </w:rPr>
        <w:t>Po intravenóznom podaní ako bolus je V</w:t>
      </w:r>
      <w:r w:rsidRPr="00A920B5">
        <w:rPr>
          <w:szCs w:val="22"/>
          <w:vertAlign w:val="subscript"/>
        </w:rPr>
        <w:t>d</w:t>
      </w:r>
      <w:r w:rsidRPr="00A920B5">
        <w:rPr>
          <w:szCs w:val="22"/>
        </w:rPr>
        <w:t xml:space="preserve"> 332 l</w:t>
      </w:r>
      <w:r w:rsidR="007A7AF2" w:rsidRPr="00A920B5">
        <w:rPr>
          <w:szCs w:val="22"/>
        </w:rPr>
        <w:t>itrov</w:t>
      </w:r>
      <w:r w:rsidRPr="00A920B5">
        <w:rPr>
          <w:szCs w:val="22"/>
        </w:rPr>
        <w:t>. Väzba mometazón</w:t>
      </w:r>
      <w:r w:rsidR="00181411" w:rsidRPr="00A920B5">
        <w:rPr>
          <w:iCs/>
          <w:szCs w:val="22"/>
        </w:rPr>
        <w:t>-</w:t>
      </w:r>
      <w:r w:rsidRPr="00A920B5">
        <w:rPr>
          <w:szCs w:val="22"/>
        </w:rPr>
        <w:t>furoátu</w:t>
      </w:r>
      <w:r w:rsidR="00F670EE" w:rsidRPr="00A920B5">
        <w:rPr>
          <w:szCs w:val="22"/>
        </w:rPr>
        <w:t xml:space="preserve"> na </w:t>
      </w:r>
      <w:r w:rsidRPr="00A920B5">
        <w:rPr>
          <w:szCs w:val="22"/>
        </w:rPr>
        <w:t xml:space="preserve">bielkoviny </w:t>
      </w:r>
      <w:r w:rsidRPr="00A920B5">
        <w:rPr>
          <w:i/>
          <w:szCs w:val="22"/>
        </w:rPr>
        <w:t>in vitro</w:t>
      </w:r>
      <w:r w:rsidRPr="00A920B5">
        <w:rPr>
          <w:szCs w:val="22"/>
        </w:rPr>
        <w:t xml:space="preserve"> je vysoká, 98 % až 99 %</w:t>
      </w:r>
      <w:r w:rsidR="00F670EE" w:rsidRPr="00A920B5">
        <w:rPr>
          <w:szCs w:val="22"/>
        </w:rPr>
        <w:t xml:space="preserve"> v </w:t>
      </w:r>
      <w:r w:rsidRPr="00A920B5">
        <w:rPr>
          <w:szCs w:val="22"/>
        </w:rPr>
        <w:t>rozmedzí koncentrácií 5 až 500 ng/ml.</w:t>
      </w:r>
    </w:p>
    <w:p w14:paraId="12099574" w14:textId="77777777" w:rsidR="00B84FD6" w:rsidRPr="00A920B5" w:rsidRDefault="00B84FD6" w:rsidP="0029074E">
      <w:pPr>
        <w:numPr>
          <w:ilvl w:val="12"/>
          <w:numId w:val="0"/>
        </w:numPr>
        <w:tabs>
          <w:tab w:val="clear" w:pos="567"/>
        </w:tabs>
        <w:spacing w:line="240" w:lineRule="auto"/>
        <w:ind w:right="-2"/>
        <w:rPr>
          <w:szCs w:val="22"/>
        </w:rPr>
      </w:pPr>
    </w:p>
    <w:p w14:paraId="5DF24776" w14:textId="77777777" w:rsidR="00A550D6" w:rsidRPr="00AB4AE2" w:rsidRDefault="00A550D6" w:rsidP="0029074E">
      <w:pPr>
        <w:keepNext/>
        <w:tabs>
          <w:tab w:val="clear" w:pos="567"/>
        </w:tabs>
        <w:autoSpaceDE w:val="0"/>
        <w:autoSpaceDN w:val="0"/>
        <w:adjustRightInd w:val="0"/>
        <w:spacing w:line="240" w:lineRule="auto"/>
        <w:rPr>
          <w:szCs w:val="22"/>
        </w:rPr>
      </w:pPr>
      <w:r w:rsidRPr="00A920B5">
        <w:rPr>
          <w:szCs w:val="22"/>
          <w:u w:val="single"/>
        </w:rPr>
        <w:t>Biotransformácia</w:t>
      </w:r>
    </w:p>
    <w:p w14:paraId="32AC641E" w14:textId="77777777" w:rsidR="00A550D6" w:rsidRPr="00CB491F" w:rsidRDefault="00A550D6" w:rsidP="0029074E">
      <w:pPr>
        <w:keepNext/>
        <w:tabs>
          <w:tab w:val="clear" w:pos="567"/>
        </w:tabs>
        <w:autoSpaceDE w:val="0"/>
        <w:autoSpaceDN w:val="0"/>
        <w:adjustRightInd w:val="0"/>
        <w:spacing w:line="240" w:lineRule="auto"/>
        <w:rPr>
          <w:szCs w:val="22"/>
        </w:rPr>
      </w:pPr>
    </w:p>
    <w:p w14:paraId="1A899C1B" w14:textId="77777777" w:rsidR="00A550D6" w:rsidRPr="00AB4AE2" w:rsidRDefault="00A550D6" w:rsidP="0029074E">
      <w:pPr>
        <w:pStyle w:val="Text"/>
        <w:keepNext/>
        <w:spacing w:before="0"/>
        <w:jc w:val="left"/>
        <w:rPr>
          <w:sz w:val="22"/>
          <w:szCs w:val="22"/>
          <w:lang w:val="sk-SK"/>
        </w:rPr>
      </w:pPr>
      <w:r w:rsidRPr="00CB491F">
        <w:rPr>
          <w:rFonts w:eastAsia="Times New Roman"/>
          <w:i/>
          <w:sz w:val="22"/>
          <w:szCs w:val="22"/>
          <w:u w:val="single"/>
          <w:lang w:val="sk-SK" w:eastAsia="en-US"/>
        </w:rPr>
        <w:t>Indakaterol</w:t>
      </w:r>
      <w:bookmarkStart w:id="16" w:name="_5236381Indacaterol_"/>
      <w:bookmarkEnd w:id="16"/>
    </w:p>
    <w:p w14:paraId="2C367D0B" w14:textId="4DCBC097" w:rsidR="00A550D6" w:rsidRPr="00CB491F" w:rsidRDefault="00A550D6" w:rsidP="0029074E">
      <w:pPr>
        <w:spacing w:line="240" w:lineRule="auto"/>
        <w:rPr>
          <w:szCs w:val="22"/>
        </w:rPr>
      </w:pPr>
      <w:r w:rsidRPr="00CB491F">
        <w:rPr>
          <w:szCs w:val="22"/>
        </w:rPr>
        <w:t>Po perorálnom podaní rádioaktívne značeného indakaterolu</w:t>
      </w:r>
      <w:r w:rsidR="00F670EE">
        <w:rPr>
          <w:szCs w:val="22"/>
        </w:rPr>
        <w:t xml:space="preserve"> v </w:t>
      </w:r>
      <w:r w:rsidRPr="00CB491F">
        <w:rPr>
          <w:szCs w:val="22"/>
        </w:rPr>
        <w:t>štúdii ADME (absorpcia, distribúcia, metabolizmus, vylučovanie)</w:t>
      </w:r>
      <w:r w:rsidR="00F670EE">
        <w:rPr>
          <w:szCs w:val="22"/>
        </w:rPr>
        <w:t xml:space="preserve"> u </w:t>
      </w:r>
      <w:r w:rsidRPr="00CB491F">
        <w:rPr>
          <w:szCs w:val="22"/>
        </w:rPr>
        <w:t>ľudí bol hlavnou zložkou</w:t>
      </w:r>
      <w:r w:rsidR="00F670EE">
        <w:rPr>
          <w:szCs w:val="22"/>
        </w:rPr>
        <w:t xml:space="preserve"> v </w:t>
      </w:r>
      <w:r w:rsidRPr="00CB491F">
        <w:rPr>
          <w:szCs w:val="22"/>
        </w:rPr>
        <w:t>sére nezmenený indakaterol,</w:t>
      </w:r>
      <w:r w:rsidR="00F670EE">
        <w:rPr>
          <w:szCs w:val="22"/>
        </w:rPr>
        <w:t xml:space="preserve"> na </w:t>
      </w:r>
      <w:r w:rsidRPr="00CB491F">
        <w:rPr>
          <w:szCs w:val="22"/>
        </w:rPr>
        <w:t>ktorý pripadala približne jedna tretina celkovej AUC súvisiacej</w:t>
      </w:r>
      <w:r w:rsidR="00F670EE">
        <w:rPr>
          <w:szCs w:val="22"/>
        </w:rPr>
        <w:t xml:space="preserve"> s </w:t>
      </w:r>
      <w:r w:rsidRPr="00CB491F">
        <w:rPr>
          <w:szCs w:val="22"/>
        </w:rPr>
        <w:t>liečivom počas 24 hodín. Najvýznamnejším metabolitom</w:t>
      </w:r>
      <w:r w:rsidR="00F670EE">
        <w:rPr>
          <w:szCs w:val="22"/>
        </w:rPr>
        <w:t xml:space="preserve"> v </w:t>
      </w:r>
      <w:r w:rsidRPr="00CB491F">
        <w:rPr>
          <w:szCs w:val="22"/>
        </w:rPr>
        <w:t>sére bol hydroxylovaný derivát. Ďalšími významnými metabolitmi boli fenolové O-glukuronidy indakaterolu a hydroxylovaný indakaterol. Diastereoizomér hydroxylovaného derivátu, N-glukuronid indakaterolu, a C- a N-dealkylované produkty boli ďalšími identifikovanými metabolitmi.</w:t>
      </w:r>
    </w:p>
    <w:p w14:paraId="2806700E" w14:textId="77777777" w:rsidR="00B84FD6" w:rsidRPr="00CB491F" w:rsidRDefault="00B84FD6" w:rsidP="0029074E">
      <w:pPr>
        <w:pStyle w:val="Text"/>
        <w:spacing w:before="0"/>
        <w:jc w:val="left"/>
        <w:rPr>
          <w:bCs/>
          <w:iCs/>
          <w:sz w:val="22"/>
          <w:szCs w:val="22"/>
          <w:lang w:val="sk-SK"/>
        </w:rPr>
      </w:pPr>
    </w:p>
    <w:p w14:paraId="496AB647" w14:textId="5D66D0D5" w:rsidR="00A550D6" w:rsidRPr="00CB491F" w:rsidRDefault="00A550D6" w:rsidP="0029074E">
      <w:pPr>
        <w:pStyle w:val="Text"/>
        <w:spacing w:before="0"/>
        <w:jc w:val="left"/>
        <w:rPr>
          <w:color w:val="000000"/>
          <w:sz w:val="22"/>
          <w:szCs w:val="22"/>
          <w:lang w:val="sk-SK"/>
        </w:rPr>
      </w:pPr>
      <w:r w:rsidRPr="00CB491F">
        <w:rPr>
          <w:bCs/>
          <w:iCs/>
          <w:sz w:val="22"/>
          <w:szCs w:val="22"/>
          <w:lang w:val="sk-SK"/>
        </w:rPr>
        <w:lastRenderedPageBreak/>
        <w:t xml:space="preserve">Sledovania </w:t>
      </w:r>
      <w:r w:rsidRPr="00CB491F">
        <w:rPr>
          <w:bCs/>
          <w:i/>
          <w:iCs/>
          <w:sz w:val="22"/>
          <w:szCs w:val="22"/>
          <w:lang w:val="sk-SK"/>
        </w:rPr>
        <w:t>in vitro</w:t>
      </w:r>
      <w:r w:rsidRPr="00CB491F">
        <w:rPr>
          <w:bCs/>
          <w:iCs/>
          <w:sz w:val="22"/>
          <w:szCs w:val="22"/>
          <w:lang w:val="sk-SK"/>
        </w:rPr>
        <w:t xml:space="preserve"> ukázali, že </w:t>
      </w:r>
      <w:r w:rsidRPr="00CB491F">
        <w:rPr>
          <w:sz w:val="22"/>
          <w:szCs w:val="22"/>
          <w:lang w:val="sk-SK"/>
        </w:rPr>
        <w:t>UGT1A1 bola jediná izoforma UGT, ktorá metabolizovala indakaterol</w:t>
      </w:r>
      <w:r w:rsidR="00F670EE">
        <w:rPr>
          <w:sz w:val="22"/>
          <w:szCs w:val="22"/>
          <w:lang w:val="sk-SK"/>
        </w:rPr>
        <w:t xml:space="preserve"> na </w:t>
      </w:r>
      <w:r w:rsidRPr="00CB491F">
        <w:rPr>
          <w:sz w:val="22"/>
          <w:szCs w:val="22"/>
          <w:lang w:val="sk-SK"/>
        </w:rPr>
        <w:t xml:space="preserve">fenolový O-glukuronid. </w:t>
      </w:r>
      <w:r w:rsidRPr="00CB491F">
        <w:rPr>
          <w:iCs/>
          <w:color w:val="000000"/>
          <w:sz w:val="22"/>
          <w:szCs w:val="22"/>
          <w:lang w:val="sk-SK"/>
        </w:rPr>
        <w:t>Oxidačné metabolity sa našli</w:t>
      </w:r>
      <w:r w:rsidR="00F670EE">
        <w:rPr>
          <w:iCs/>
          <w:color w:val="000000"/>
          <w:sz w:val="22"/>
          <w:szCs w:val="22"/>
          <w:lang w:val="sk-SK"/>
        </w:rPr>
        <w:t xml:space="preserve"> pri </w:t>
      </w:r>
      <w:r w:rsidRPr="00CB491F">
        <w:rPr>
          <w:iCs/>
          <w:color w:val="000000"/>
          <w:sz w:val="22"/>
          <w:szCs w:val="22"/>
          <w:lang w:val="sk-SK"/>
        </w:rPr>
        <w:t>inkubáciách</w:t>
      </w:r>
      <w:r w:rsidR="00F670EE">
        <w:rPr>
          <w:iCs/>
          <w:color w:val="000000"/>
          <w:sz w:val="22"/>
          <w:szCs w:val="22"/>
          <w:lang w:val="sk-SK"/>
        </w:rPr>
        <w:t xml:space="preserve"> s </w:t>
      </w:r>
      <w:r w:rsidRPr="00CB491F">
        <w:rPr>
          <w:iCs/>
          <w:color w:val="000000"/>
          <w:sz w:val="22"/>
          <w:szCs w:val="22"/>
          <w:lang w:val="sk-SK"/>
        </w:rPr>
        <w:t xml:space="preserve">rekombinantnými CYP1A1, CYP2D6 a CYP3A4. Usudzuje sa, že CYP3A4 je hlavným izoenzýmom zodpovedným za hydroxyláciu indakaterolu. Skúmania </w:t>
      </w:r>
      <w:r w:rsidRPr="00CB491F">
        <w:rPr>
          <w:i/>
          <w:iCs/>
          <w:color w:val="000000"/>
          <w:sz w:val="22"/>
          <w:szCs w:val="22"/>
          <w:lang w:val="sk-SK"/>
        </w:rPr>
        <w:t>in vitro</w:t>
      </w:r>
      <w:r w:rsidRPr="00CB491F">
        <w:rPr>
          <w:iCs/>
          <w:color w:val="000000"/>
          <w:sz w:val="22"/>
          <w:szCs w:val="22"/>
          <w:lang w:val="sk-SK"/>
        </w:rPr>
        <w:t xml:space="preserve"> ďalej naznačili, že indakaterol je substrát</w:t>
      </w:r>
      <w:r w:rsidR="00F670EE">
        <w:rPr>
          <w:iCs/>
          <w:color w:val="000000"/>
          <w:sz w:val="22"/>
          <w:szCs w:val="22"/>
          <w:lang w:val="sk-SK"/>
        </w:rPr>
        <w:t xml:space="preserve"> s </w:t>
      </w:r>
      <w:r w:rsidRPr="00CB491F">
        <w:rPr>
          <w:iCs/>
          <w:color w:val="000000"/>
          <w:sz w:val="22"/>
          <w:szCs w:val="22"/>
          <w:lang w:val="sk-SK"/>
        </w:rPr>
        <w:t>nízkou afinitou</w:t>
      </w:r>
      <w:r w:rsidR="00F670EE">
        <w:rPr>
          <w:iCs/>
          <w:color w:val="000000"/>
          <w:sz w:val="22"/>
          <w:szCs w:val="22"/>
          <w:lang w:val="sk-SK"/>
        </w:rPr>
        <w:t xml:space="preserve"> k </w:t>
      </w:r>
      <w:r w:rsidRPr="00CB491F">
        <w:rPr>
          <w:iCs/>
          <w:color w:val="000000"/>
          <w:sz w:val="22"/>
          <w:szCs w:val="22"/>
          <w:lang w:val="sk-SK"/>
        </w:rPr>
        <w:t>efluxnej pumpe P-gp.</w:t>
      </w:r>
    </w:p>
    <w:p w14:paraId="618DDAB4" w14:textId="77777777" w:rsidR="00B84FD6" w:rsidRPr="00CB491F" w:rsidRDefault="00B84FD6" w:rsidP="0029074E">
      <w:pPr>
        <w:pStyle w:val="Text"/>
        <w:spacing w:before="0"/>
        <w:jc w:val="left"/>
        <w:rPr>
          <w:sz w:val="22"/>
          <w:szCs w:val="22"/>
          <w:lang w:val="sk-SK"/>
        </w:rPr>
      </w:pPr>
    </w:p>
    <w:p w14:paraId="2673A6C0" w14:textId="7F0E373E" w:rsidR="00A550D6" w:rsidRPr="00CB491F" w:rsidRDefault="00A550D6" w:rsidP="0029074E">
      <w:pPr>
        <w:tabs>
          <w:tab w:val="clear" w:pos="567"/>
        </w:tabs>
        <w:spacing w:line="240" w:lineRule="auto"/>
        <w:rPr>
          <w:szCs w:val="22"/>
        </w:rPr>
      </w:pPr>
      <w:r w:rsidRPr="00CB491F">
        <w:rPr>
          <w:iCs/>
          <w:color w:val="000000"/>
          <w:szCs w:val="22"/>
        </w:rPr>
        <w:t>Izoforma UGT1A1 sa</w:t>
      </w:r>
      <w:r w:rsidRPr="00AB4AE2">
        <w:rPr>
          <w:iCs/>
          <w:color w:val="000000"/>
          <w:szCs w:val="22"/>
        </w:rPr>
        <w:t xml:space="preserve"> </w:t>
      </w:r>
      <w:r w:rsidRPr="00CB491F">
        <w:rPr>
          <w:i/>
          <w:iCs/>
          <w:color w:val="000000"/>
          <w:szCs w:val="22"/>
        </w:rPr>
        <w:t>in vitro</w:t>
      </w:r>
      <w:r w:rsidRPr="00CB491F">
        <w:rPr>
          <w:iCs/>
          <w:color w:val="000000"/>
          <w:szCs w:val="22"/>
        </w:rPr>
        <w:t xml:space="preserve"> najviac podieľa</w:t>
      </w:r>
      <w:r w:rsidR="00F670EE">
        <w:rPr>
          <w:iCs/>
          <w:color w:val="000000"/>
          <w:szCs w:val="22"/>
        </w:rPr>
        <w:t xml:space="preserve"> na </w:t>
      </w:r>
      <w:r w:rsidRPr="00CB491F">
        <w:rPr>
          <w:iCs/>
          <w:color w:val="000000"/>
          <w:szCs w:val="22"/>
        </w:rPr>
        <w:t>metabolickom klírense indakaterolu. Ako sa však ukázalo</w:t>
      </w:r>
      <w:r w:rsidR="00F670EE">
        <w:rPr>
          <w:iCs/>
          <w:color w:val="000000"/>
          <w:szCs w:val="22"/>
        </w:rPr>
        <w:t xml:space="preserve"> v </w:t>
      </w:r>
      <w:r w:rsidRPr="00CB491F">
        <w:rPr>
          <w:iCs/>
          <w:color w:val="000000"/>
          <w:szCs w:val="22"/>
        </w:rPr>
        <w:t>klinickej štúdii</w:t>
      </w:r>
      <w:r w:rsidR="00F670EE">
        <w:rPr>
          <w:iCs/>
          <w:color w:val="000000"/>
          <w:szCs w:val="22"/>
        </w:rPr>
        <w:t xml:space="preserve"> u </w:t>
      </w:r>
      <w:r w:rsidRPr="00CB491F">
        <w:rPr>
          <w:iCs/>
          <w:color w:val="000000"/>
          <w:szCs w:val="22"/>
        </w:rPr>
        <w:t>populácií</w:t>
      </w:r>
      <w:r w:rsidR="00F670EE">
        <w:rPr>
          <w:iCs/>
          <w:color w:val="000000"/>
          <w:szCs w:val="22"/>
        </w:rPr>
        <w:t xml:space="preserve"> s </w:t>
      </w:r>
      <w:r w:rsidRPr="00CB491F">
        <w:rPr>
          <w:iCs/>
          <w:color w:val="000000"/>
          <w:szCs w:val="22"/>
        </w:rPr>
        <w:t>rôznymi genotypmi UGT1A1, systémovú expozíciu indakaterolu genotyp UGT1A1 významne neovplyvňuje.</w:t>
      </w:r>
    </w:p>
    <w:p w14:paraId="5DF18EE9" w14:textId="77777777" w:rsidR="00B84FD6" w:rsidRPr="00CB491F" w:rsidRDefault="00B84FD6" w:rsidP="0029074E">
      <w:pPr>
        <w:pStyle w:val="Text"/>
        <w:spacing w:before="0"/>
        <w:jc w:val="left"/>
        <w:rPr>
          <w:sz w:val="22"/>
          <w:szCs w:val="22"/>
          <w:lang w:val="sk-SK"/>
        </w:rPr>
      </w:pPr>
    </w:p>
    <w:p w14:paraId="5B524DA1" w14:textId="77777777" w:rsidR="00A550D6" w:rsidRPr="00AB4AE2" w:rsidRDefault="00A550D6" w:rsidP="0029074E">
      <w:pPr>
        <w:keepNext/>
        <w:tabs>
          <w:tab w:val="clear" w:pos="567"/>
        </w:tabs>
        <w:spacing w:line="240" w:lineRule="auto"/>
        <w:rPr>
          <w:rFonts w:eastAsia="MS Gothic"/>
          <w:szCs w:val="22"/>
          <w:lang w:eastAsia="ja-JP"/>
        </w:rPr>
      </w:pPr>
      <w:r w:rsidRPr="00CB491F">
        <w:rPr>
          <w:rFonts w:eastAsia="MS Gothic"/>
          <w:i/>
          <w:szCs w:val="22"/>
          <w:u w:val="single"/>
          <w:lang w:eastAsia="ja-JP"/>
        </w:rPr>
        <w:t>Glykopyrónium</w:t>
      </w:r>
    </w:p>
    <w:p w14:paraId="1AC35BFF" w14:textId="19649476" w:rsidR="00A550D6" w:rsidRPr="00A920B5" w:rsidRDefault="00A550D6" w:rsidP="0029074E">
      <w:pPr>
        <w:pStyle w:val="Text"/>
        <w:spacing w:before="0"/>
        <w:jc w:val="left"/>
        <w:rPr>
          <w:bCs/>
          <w:iCs/>
          <w:sz w:val="22"/>
          <w:szCs w:val="22"/>
          <w:lang w:val="sk-SK"/>
        </w:rPr>
      </w:pPr>
      <w:r w:rsidRPr="00A920B5">
        <w:rPr>
          <w:sz w:val="22"/>
          <w:szCs w:val="22"/>
          <w:lang w:val="sk-SK"/>
        </w:rPr>
        <w:t xml:space="preserve">Štúdie metabolizmu </w:t>
      </w:r>
      <w:r w:rsidRPr="00A920B5">
        <w:rPr>
          <w:i/>
          <w:sz w:val="22"/>
          <w:szCs w:val="22"/>
          <w:lang w:val="sk-SK"/>
        </w:rPr>
        <w:t>in vitro</w:t>
      </w:r>
      <w:r w:rsidRPr="00A920B5">
        <w:rPr>
          <w:sz w:val="22"/>
          <w:szCs w:val="22"/>
          <w:lang w:val="sk-SK"/>
        </w:rPr>
        <w:t xml:space="preserve"> ukázali zhodné metabolické dráhy glykopyrónium</w:t>
      </w:r>
      <w:r w:rsidR="00576FF5" w:rsidRPr="00A920B5">
        <w:rPr>
          <w:iCs/>
          <w:szCs w:val="22"/>
        </w:rPr>
        <w:t>-</w:t>
      </w:r>
      <w:r w:rsidRPr="00A920B5">
        <w:rPr>
          <w:sz w:val="22"/>
          <w:szCs w:val="22"/>
          <w:lang w:val="sk-SK"/>
        </w:rPr>
        <w:t>bromidu</w:t>
      </w:r>
      <w:r w:rsidR="00F670EE" w:rsidRPr="00A920B5">
        <w:rPr>
          <w:sz w:val="22"/>
          <w:szCs w:val="22"/>
          <w:lang w:val="sk-SK"/>
        </w:rPr>
        <w:t xml:space="preserve"> u </w:t>
      </w:r>
      <w:r w:rsidRPr="00A920B5">
        <w:rPr>
          <w:sz w:val="22"/>
          <w:szCs w:val="22"/>
          <w:lang w:val="sk-SK"/>
        </w:rPr>
        <w:t>zvierat a ľudí. Nenašli sa žiadne metabolity špecifické</w:t>
      </w:r>
      <w:r w:rsidR="00F670EE" w:rsidRPr="00A920B5">
        <w:rPr>
          <w:sz w:val="22"/>
          <w:szCs w:val="22"/>
          <w:lang w:val="sk-SK"/>
        </w:rPr>
        <w:t xml:space="preserve"> pre </w:t>
      </w:r>
      <w:r w:rsidRPr="00A920B5">
        <w:rPr>
          <w:sz w:val="22"/>
          <w:szCs w:val="22"/>
          <w:lang w:val="sk-SK"/>
        </w:rPr>
        <w:t>ľudí. Pozorovala sa hydroxylácia, ktorá viedla</w:t>
      </w:r>
      <w:r w:rsidR="00F670EE" w:rsidRPr="00A920B5">
        <w:rPr>
          <w:sz w:val="22"/>
          <w:szCs w:val="22"/>
          <w:lang w:val="sk-SK"/>
        </w:rPr>
        <w:t xml:space="preserve"> k </w:t>
      </w:r>
      <w:r w:rsidRPr="00A920B5">
        <w:rPr>
          <w:sz w:val="22"/>
          <w:szCs w:val="22"/>
          <w:lang w:val="sk-SK"/>
        </w:rPr>
        <w:t>tvorbe rôznych mono- a bishydroxylovaných metabolitov, a priama hydrolýza, ktorá viedla</w:t>
      </w:r>
      <w:r w:rsidR="00F670EE" w:rsidRPr="00A920B5">
        <w:rPr>
          <w:sz w:val="22"/>
          <w:szCs w:val="22"/>
          <w:lang w:val="sk-SK"/>
        </w:rPr>
        <w:t xml:space="preserve"> k </w:t>
      </w:r>
      <w:r w:rsidRPr="00A920B5">
        <w:rPr>
          <w:sz w:val="22"/>
          <w:szCs w:val="22"/>
          <w:lang w:val="sk-SK"/>
        </w:rPr>
        <w:t>tvorbe derivátu karboxylovej kyseliny (M9).</w:t>
      </w:r>
    </w:p>
    <w:p w14:paraId="53ACFD3C" w14:textId="77777777" w:rsidR="00A550D6" w:rsidRPr="00A920B5" w:rsidRDefault="00A550D6" w:rsidP="0029074E">
      <w:pPr>
        <w:pStyle w:val="Text"/>
        <w:spacing w:before="0"/>
        <w:jc w:val="left"/>
        <w:rPr>
          <w:bCs/>
          <w:iCs/>
          <w:sz w:val="22"/>
          <w:szCs w:val="22"/>
          <w:lang w:val="sk-SK"/>
        </w:rPr>
      </w:pPr>
    </w:p>
    <w:p w14:paraId="2CF84E1D" w14:textId="440F761D" w:rsidR="00B84FD6" w:rsidRPr="00A920B5" w:rsidRDefault="00A550D6" w:rsidP="0029074E">
      <w:pPr>
        <w:pStyle w:val="Text"/>
        <w:spacing w:before="0"/>
        <w:jc w:val="left"/>
        <w:rPr>
          <w:sz w:val="22"/>
          <w:szCs w:val="22"/>
          <w:lang w:val="sk-SK"/>
        </w:rPr>
      </w:pPr>
      <w:r w:rsidRPr="00A920B5">
        <w:rPr>
          <w:sz w:val="22"/>
          <w:szCs w:val="22"/>
          <w:lang w:val="sk-SK"/>
        </w:rPr>
        <w:t xml:space="preserve">Sledovania </w:t>
      </w:r>
      <w:r w:rsidRPr="00A920B5">
        <w:rPr>
          <w:i/>
          <w:sz w:val="22"/>
          <w:szCs w:val="22"/>
          <w:lang w:val="sk-SK"/>
        </w:rPr>
        <w:t>in vitro</w:t>
      </w:r>
      <w:r w:rsidRPr="00A920B5">
        <w:rPr>
          <w:sz w:val="22"/>
          <w:szCs w:val="22"/>
          <w:lang w:val="sk-SK"/>
        </w:rPr>
        <w:t xml:space="preserve"> ukázali, že</w:t>
      </w:r>
      <w:r w:rsidR="00F670EE" w:rsidRPr="00A920B5">
        <w:rPr>
          <w:sz w:val="22"/>
          <w:szCs w:val="22"/>
          <w:lang w:val="sk-SK"/>
        </w:rPr>
        <w:t xml:space="preserve"> k </w:t>
      </w:r>
      <w:r w:rsidRPr="00A920B5">
        <w:rPr>
          <w:sz w:val="22"/>
          <w:szCs w:val="22"/>
          <w:lang w:val="sk-SK"/>
        </w:rPr>
        <w:t>oxidačnej biotransformácii glykopyrónia prispievajú početné izoenzýmy CYP. Hydrolýza M9 je pravdepodobne katalyzovaná látkami, ktoré patria do skupiny cholínesteráz.</w:t>
      </w:r>
    </w:p>
    <w:p w14:paraId="0CA4FE8A" w14:textId="77777777" w:rsidR="00A550D6" w:rsidRPr="00A920B5" w:rsidRDefault="00A550D6" w:rsidP="0029074E">
      <w:pPr>
        <w:pStyle w:val="Text"/>
        <w:spacing w:before="0"/>
        <w:jc w:val="left"/>
        <w:rPr>
          <w:sz w:val="22"/>
          <w:szCs w:val="22"/>
          <w:lang w:val="sk-SK"/>
        </w:rPr>
      </w:pPr>
    </w:p>
    <w:p w14:paraId="4BF92E98" w14:textId="0F42798D" w:rsidR="00B84FD6" w:rsidRPr="00A920B5" w:rsidRDefault="00A550D6" w:rsidP="0029074E">
      <w:pPr>
        <w:pStyle w:val="Text"/>
        <w:spacing w:before="0"/>
        <w:jc w:val="left"/>
        <w:rPr>
          <w:sz w:val="22"/>
          <w:szCs w:val="22"/>
          <w:lang w:val="sk-SK"/>
        </w:rPr>
      </w:pPr>
      <w:r w:rsidRPr="00A920B5">
        <w:rPr>
          <w:sz w:val="22"/>
          <w:szCs w:val="22"/>
          <w:lang w:val="sk-SK"/>
        </w:rPr>
        <w:t>Po inhalácii bola systémová expozícia M9</w:t>
      </w:r>
      <w:r w:rsidR="00F670EE" w:rsidRPr="00A920B5">
        <w:rPr>
          <w:sz w:val="22"/>
          <w:szCs w:val="22"/>
          <w:lang w:val="sk-SK"/>
        </w:rPr>
        <w:t xml:space="preserve"> v </w:t>
      </w:r>
      <w:r w:rsidRPr="00A920B5">
        <w:rPr>
          <w:sz w:val="22"/>
          <w:szCs w:val="22"/>
          <w:lang w:val="sk-SK"/>
        </w:rPr>
        <w:t xml:space="preserve">priemere rádovo rovnaká, ako expozícia nezmenenému liečivu. Keďže štúdie </w:t>
      </w:r>
      <w:r w:rsidRPr="00A920B5">
        <w:rPr>
          <w:i/>
          <w:iCs/>
          <w:sz w:val="22"/>
          <w:szCs w:val="22"/>
          <w:lang w:val="sk-SK"/>
        </w:rPr>
        <w:t>in vitro</w:t>
      </w:r>
      <w:r w:rsidRPr="00A920B5">
        <w:rPr>
          <w:iCs/>
          <w:sz w:val="22"/>
          <w:szCs w:val="22"/>
          <w:lang w:val="sk-SK"/>
        </w:rPr>
        <w:t xml:space="preserve"> neukázali metabolizmus</w:t>
      </w:r>
      <w:r w:rsidR="00F670EE" w:rsidRPr="00A920B5">
        <w:rPr>
          <w:iCs/>
          <w:sz w:val="22"/>
          <w:szCs w:val="22"/>
          <w:lang w:val="sk-SK"/>
        </w:rPr>
        <w:t xml:space="preserve"> v </w:t>
      </w:r>
      <w:r w:rsidRPr="00A920B5">
        <w:rPr>
          <w:iCs/>
          <w:sz w:val="22"/>
          <w:szCs w:val="22"/>
          <w:lang w:val="sk-SK"/>
        </w:rPr>
        <w:t>pľúcach a M9 nebol významný</w:t>
      </w:r>
      <w:r w:rsidR="00F670EE" w:rsidRPr="00A920B5">
        <w:rPr>
          <w:iCs/>
          <w:sz w:val="22"/>
          <w:szCs w:val="22"/>
          <w:lang w:val="sk-SK"/>
        </w:rPr>
        <w:t xml:space="preserve"> v </w:t>
      </w:r>
      <w:r w:rsidRPr="00A920B5">
        <w:rPr>
          <w:iCs/>
          <w:sz w:val="22"/>
          <w:szCs w:val="22"/>
          <w:lang w:val="sk-SK"/>
        </w:rPr>
        <w:t xml:space="preserve">cirkulácii (asi 4 % </w:t>
      </w:r>
      <w:r w:rsidRPr="00A920B5">
        <w:rPr>
          <w:sz w:val="22"/>
          <w:szCs w:val="22"/>
          <w:lang w:val="sk-SK"/>
        </w:rPr>
        <w:t>C</w:t>
      </w:r>
      <w:r w:rsidRPr="00A920B5">
        <w:rPr>
          <w:sz w:val="22"/>
          <w:szCs w:val="22"/>
          <w:vertAlign w:val="subscript"/>
          <w:lang w:val="sk-SK"/>
        </w:rPr>
        <w:t>max</w:t>
      </w:r>
      <w:r w:rsidRPr="00A920B5">
        <w:rPr>
          <w:sz w:val="22"/>
          <w:szCs w:val="22"/>
          <w:lang w:val="sk-SK"/>
        </w:rPr>
        <w:t xml:space="preserve"> a AUC nezmeneného liečiva)</w:t>
      </w:r>
      <w:r w:rsidR="00F670EE" w:rsidRPr="00A920B5">
        <w:rPr>
          <w:sz w:val="22"/>
          <w:szCs w:val="22"/>
          <w:lang w:val="sk-SK"/>
        </w:rPr>
        <w:t xml:space="preserve"> po </w:t>
      </w:r>
      <w:r w:rsidRPr="00A920B5">
        <w:rPr>
          <w:sz w:val="22"/>
          <w:szCs w:val="22"/>
          <w:lang w:val="sk-SK"/>
        </w:rPr>
        <w:t>intravenóznom podaní, predpokladá sa, že M9 vzniká</w:t>
      </w:r>
      <w:r w:rsidR="00F670EE" w:rsidRPr="00A920B5">
        <w:rPr>
          <w:sz w:val="22"/>
          <w:szCs w:val="22"/>
          <w:lang w:val="sk-SK"/>
        </w:rPr>
        <w:t xml:space="preserve"> z </w:t>
      </w:r>
      <w:r w:rsidRPr="00A920B5">
        <w:rPr>
          <w:sz w:val="22"/>
          <w:szCs w:val="22"/>
          <w:lang w:val="sk-SK"/>
        </w:rPr>
        <w:t>prehltnutej časti dávky perorálne inhalovaného glykopyrónium</w:t>
      </w:r>
      <w:r w:rsidR="00576FF5" w:rsidRPr="00A920B5">
        <w:rPr>
          <w:iCs/>
          <w:szCs w:val="22"/>
        </w:rPr>
        <w:t>-</w:t>
      </w:r>
      <w:r w:rsidRPr="00A920B5">
        <w:rPr>
          <w:sz w:val="22"/>
          <w:szCs w:val="22"/>
          <w:lang w:val="sk-SK"/>
        </w:rPr>
        <w:t>bromidu presystémovou hydrolýzou a/alebo metabolizmom</w:t>
      </w:r>
      <w:r w:rsidR="00F670EE" w:rsidRPr="00A920B5">
        <w:rPr>
          <w:sz w:val="22"/>
          <w:szCs w:val="22"/>
          <w:lang w:val="sk-SK"/>
        </w:rPr>
        <w:t xml:space="preserve"> pri </w:t>
      </w:r>
      <w:r w:rsidRPr="00A920B5">
        <w:rPr>
          <w:sz w:val="22"/>
          <w:szCs w:val="22"/>
          <w:lang w:val="sk-SK"/>
        </w:rPr>
        <w:t>prvom prechode pečeňou. Po inhalácii a tiež</w:t>
      </w:r>
      <w:r w:rsidR="00F670EE" w:rsidRPr="00A920B5">
        <w:rPr>
          <w:sz w:val="22"/>
          <w:szCs w:val="22"/>
          <w:lang w:val="sk-SK"/>
        </w:rPr>
        <w:t xml:space="preserve"> po </w:t>
      </w:r>
      <w:r w:rsidRPr="00A920B5">
        <w:rPr>
          <w:sz w:val="22"/>
          <w:szCs w:val="22"/>
          <w:lang w:val="sk-SK"/>
        </w:rPr>
        <w:t>intravenóznom podaní sa</w:t>
      </w:r>
      <w:r w:rsidR="00F670EE" w:rsidRPr="00A920B5">
        <w:rPr>
          <w:sz w:val="22"/>
          <w:szCs w:val="22"/>
          <w:lang w:val="sk-SK"/>
        </w:rPr>
        <w:t xml:space="preserve"> v </w:t>
      </w:r>
      <w:r w:rsidRPr="00A920B5">
        <w:rPr>
          <w:sz w:val="22"/>
          <w:szCs w:val="22"/>
          <w:lang w:val="sk-SK"/>
        </w:rPr>
        <w:t>moči našli len minimálne množstvá M9 (t.j. ≤0,5 % dávky). Glukuronidové a/alebo sulfátové konjugáty glykopyrónia sa</w:t>
      </w:r>
      <w:r w:rsidR="00F670EE" w:rsidRPr="00A920B5">
        <w:rPr>
          <w:sz w:val="22"/>
          <w:szCs w:val="22"/>
          <w:lang w:val="sk-SK"/>
        </w:rPr>
        <w:t xml:space="preserve"> po </w:t>
      </w:r>
      <w:r w:rsidRPr="00A920B5">
        <w:rPr>
          <w:sz w:val="22"/>
          <w:szCs w:val="22"/>
          <w:lang w:val="sk-SK"/>
        </w:rPr>
        <w:t>opakovanej inhalácii našli</w:t>
      </w:r>
      <w:r w:rsidR="00F670EE" w:rsidRPr="00A920B5">
        <w:rPr>
          <w:sz w:val="22"/>
          <w:szCs w:val="22"/>
          <w:lang w:val="sk-SK"/>
        </w:rPr>
        <w:t xml:space="preserve"> v </w:t>
      </w:r>
      <w:r w:rsidRPr="00A920B5">
        <w:rPr>
          <w:sz w:val="22"/>
          <w:szCs w:val="22"/>
          <w:lang w:val="sk-SK"/>
        </w:rPr>
        <w:t>ľudskom moči a zodpovedali asi 3 % dávky.</w:t>
      </w:r>
    </w:p>
    <w:p w14:paraId="0DA3BFC9" w14:textId="77777777" w:rsidR="00A550D6" w:rsidRPr="00A920B5" w:rsidRDefault="00A550D6" w:rsidP="0029074E">
      <w:pPr>
        <w:pStyle w:val="Text"/>
        <w:spacing w:before="0"/>
        <w:jc w:val="left"/>
        <w:rPr>
          <w:sz w:val="22"/>
          <w:szCs w:val="22"/>
          <w:lang w:val="sk-SK"/>
        </w:rPr>
      </w:pPr>
    </w:p>
    <w:p w14:paraId="33BAA701" w14:textId="7010D0CF" w:rsidR="00B84FD6" w:rsidRPr="00A920B5" w:rsidRDefault="00A550D6" w:rsidP="0029074E">
      <w:pPr>
        <w:pStyle w:val="Text"/>
        <w:spacing w:before="0"/>
        <w:jc w:val="left"/>
        <w:rPr>
          <w:sz w:val="22"/>
          <w:szCs w:val="22"/>
          <w:lang w:val="sk-SK"/>
        </w:rPr>
      </w:pPr>
      <w:r w:rsidRPr="00A920B5">
        <w:rPr>
          <w:iCs/>
          <w:sz w:val="22"/>
          <w:szCs w:val="22"/>
          <w:lang w:val="sk-SK"/>
        </w:rPr>
        <w:t xml:space="preserve">Štúdie inhibície </w:t>
      </w:r>
      <w:r w:rsidRPr="00A920B5">
        <w:rPr>
          <w:i/>
          <w:iCs/>
          <w:sz w:val="22"/>
          <w:szCs w:val="22"/>
          <w:lang w:val="sk-SK"/>
        </w:rPr>
        <w:t>in vitro</w:t>
      </w:r>
      <w:r w:rsidRPr="00A920B5">
        <w:rPr>
          <w:iCs/>
          <w:sz w:val="22"/>
          <w:szCs w:val="22"/>
          <w:lang w:val="sk-SK"/>
        </w:rPr>
        <w:t xml:space="preserve"> ukázali, že</w:t>
      </w:r>
      <w:r w:rsidRPr="00A920B5">
        <w:rPr>
          <w:sz w:val="22"/>
          <w:szCs w:val="22"/>
          <w:lang w:val="sk-SK"/>
        </w:rPr>
        <w:t xml:space="preserve"> glykopyrónium</w:t>
      </w:r>
      <w:r w:rsidR="00576FF5" w:rsidRPr="00A920B5">
        <w:rPr>
          <w:iCs/>
          <w:szCs w:val="22"/>
        </w:rPr>
        <w:t>-</w:t>
      </w:r>
      <w:r w:rsidRPr="00A920B5">
        <w:rPr>
          <w:sz w:val="22"/>
          <w:szCs w:val="22"/>
          <w:lang w:val="sk-SK"/>
        </w:rPr>
        <w:t xml:space="preserve">bromid nemá významnú schopnosť inhibovať CYP1A2, CYP2A6, CYP2C8, CYP2C9, CYP2C19, CYP2D6, CYP2E1 alebo CYP3A4/5, efluxné transportéry MDR1, MRP2 alebo MXR a transportéry vychytávania OATP1B1, OATP1B3, OAT1, OAT3, OCT1 alebo OCT2. Štúdie indukcie enzýmov </w:t>
      </w:r>
      <w:r w:rsidRPr="00A920B5">
        <w:rPr>
          <w:i/>
          <w:sz w:val="22"/>
          <w:szCs w:val="22"/>
          <w:lang w:val="sk-SK"/>
        </w:rPr>
        <w:t>in vitro</w:t>
      </w:r>
      <w:r w:rsidRPr="00A920B5">
        <w:rPr>
          <w:sz w:val="22"/>
          <w:szCs w:val="22"/>
          <w:lang w:val="sk-SK"/>
        </w:rPr>
        <w:t xml:space="preserve"> neukázali klinicky významnú indukciu </w:t>
      </w:r>
      <w:r w:rsidR="006A119A" w:rsidRPr="00A920B5">
        <w:rPr>
          <w:sz w:val="22"/>
          <w:szCs w:val="22"/>
          <w:lang w:val="sk-SK"/>
        </w:rPr>
        <w:t>žiadneho z </w:t>
      </w:r>
      <w:r w:rsidRPr="00A920B5">
        <w:rPr>
          <w:sz w:val="22"/>
          <w:szCs w:val="22"/>
          <w:lang w:val="sk-SK"/>
        </w:rPr>
        <w:t>testovaných izoenzýmov cytochrómu P450 alebo UGT1A1 a transportérov MDR1 a MRP2 glykopyrónium</w:t>
      </w:r>
      <w:r w:rsidR="00576FF5" w:rsidRPr="00A920B5">
        <w:rPr>
          <w:iCs/>
          <w:szCs w:val="22"/>
        </w:rPr>
        <w:t>-</w:t>
      </w:r>
      <w:r w:rsidRPr="00A920B5">
        <w:rPr>
          <w:sz w:val="22"/>
          <w:szCs w:val="22"/>
          <w:lang w:val="sk-SK"/>
        </w:rPr>
        <w:t>bromidom.</w:t>
      </w:r>
    </w:p>
    <w:p w14:paraId="618E9116" w14:textId="77777777" w:rsidR="00B84FD6" w:rsidRPr="00A920B5" w:rsidRDefault="00B84FD6" w:rsidP="0029074E">
      <w:pPr>
        <w:pStyle w:val="Text"/>
        <w:spacing w:before="0"/>
        <w:jc w:val="left"/>
        <w:rPr>
          <w:sz w:val="22"/>
          <w:szCs w:val="22"/>
          <w:lang w:val="sk-SK"/>
        </w:rPr>
      </w:pPr>
    </w:p>
    <w:p w14:paraId="4140AB45" w14:textId="6A64BEBC" w:rsidR="00D444BD" w:rsidRPr="00A920B5" w:rsidRDefault="00D444BD" w:rsidP="0029074E">
      <w:pPr>
        <w:pStyle w:val="Text"/>
        <w:keepNext/>
        <w:spacing w:before="0"/>
        <w:jc w:val="left"/>
        <w:rPr>
          <w:sz w:val="22"/>
          <w:szCs w:val="22"/>
          <w:lang w:val="sk-SK"/>
        </w:rPr>
      </w:pPr>
      <w:r w:rsidRPr="00A920B5">
        <w:rPr>
          <w:rFonts w:eastAsia="Times New Roman"/>
          <w:i/>
          <w:sz w:val="22"/>
          <w:szCs w:val="22"/>
          <w:u w:val="single"/>
          <w:lang w:val="sk-SK" w:eastAsia="en-US"/>
        </w:rPr>
        <w:t>Mometazón</w:t>
      </w:r>
      <w:r w:rsidR="00181411" w:rsidRPr="00DB7F4D">
        <w:rPr>
          <w:iCs/>
          <w:szCs w:val="22"/>
          <w:u w:val="single"/>
        </w:rPr>
        <w:t>-</w:t>
      </w:r>
      <w:r w:rsidRPr="00A920B5">
        <w:rPr>
          <w:rFonts w:eastAsia="Times New Roman"/>
          <w:i/>
          <w:sz w:val="22"/>
          <w:szCs w:val="22"/>
          <w:u w:val="single"/>
          <w:lang w:val="sk-SK" w:eastAsia="en-US"/>
        </w:rPr>
        <w:t>furoát</w:t>
      </w:r>
    </w:p>
    <w:p w14:paraId="68F74869" w14:textId="542BED60" w:rsidR="00D444BD" w:rsidRPr="00A920B5" w:rsidRDefault="00D444BD" w:rsidP="0029074E">
      <w:pPr>
        <w:pStyle w:val="Text"/>
        <w:spacing w:before="0"/>
        <w:jc w:val="left"/>
        <w:rPr>
          <w:sz w:val="22"/>
          <w:szCs w:val="22"/>
          <w:lang w:val="sk-SK"/>
        </w:rPr>
      </w:pPr>
      <w:r w:rsidRPr="00A920B5">
        <w:rPr>
          <w:sz w:val="22"/>
          <w:szCs w:val="22"/>
          <w:lang w:val="sk-SK"/>
        </w:rPr>
        <w:t>Časť dávky inhalovaného mometazón</w:t>
      </w:r>
      <w:r w:rsidR="00181411" w:rsidRPr="00A920B5">
        <w:rPr>
          <w:iCs/>
          <w:szCs w:val="22"/>
        </w:rPr>
        <w:t>-</w:t>
      </w:r>
      <w:r w:rsidRPr="00A920B5">
        <w:rPr>
          <w:sz w:val="22"/>
          <w:szCs w:val="22"/>
          <w:lang w:val="sk-SK"/>
        </w:rPr>
        <w:t>furoátu, ktorá sa prehltne a absorbuje</w:t>
      </w:r>
      <w:r w:rsidR="00F670EE" w:rsidRPr="00A920B5">
        <w:rPr>
          <w:sz w:val="22"/>
          <w:szCs w:val="22"/>
          <w:lang w:val="sk-SK"/>
        </w:rPr>
        <w:t xml:space="preserve"> v </w:t>
      </w:r>
      <w:r w:rsidRPr="00A920B5">
        <w:rPr>
          <w:sz w:val="22"/>
          <w:szCs w:val="22"/>
          <w:lang w:val="sk-SK"/>
        </w:rPr>
        <w:t>gastrointestinálnom trakte, podlieha rozsiahlemu metabolizmu</w:t>
      </w:r>
      <w:r w:rsidR="00F670EE" w:rsidRPr="00A920B5">
        <w:rPr>
          <w:sz w:val="22"/>
          <w:szCs w:val="22"/>
          <w:lang w:val="sk-SK"/>
        </w:rPr>
        <w:t xml:space="preserve"> na </w:t>
      </w:r>
      <w:r w:rsidRPr="00A920B5">
        <w:rPr>
          <w:sz w:val="22"/>
          <w:szCs w:val="22"/>
          <w:lang w:val="sk-SK"/>
        </w:rPr>
        <w:t>početné metabolity. V plazme nie sú detekovateľné prevažujúce metabolity. V mikrozómoch ľudskej pečene sa mometazón</w:t>
      </w:r>
      <w:r w:rsidR="00181411" w:rsidRPr="00A920B5">
        <w:rPr>
          <w:iCs/>
          <w:szCs w:val="22"/>
        </w:rPr>
        <w:t>-</w:t>
      </w:r>
      <w:r w:rsidRPr="00A920B5">
        <w:rPr>
          <w:sz w:val="22"/>
          <w:szCs w:val="22"/>
          <w:lang w:val="sk-SK"/>
        </w:rPr>
        <w:t>furoát metabolizuje prostredníctvom CYP3A4.</w:t>
      </w:r>
    </w:p>
    <w:p w14:paraId="02DB250B" w14:textId="77777777" w:rsidR="00B84FD6" w:rsidRPr="00A920B5" w:rsidRDefault="00B84FD6" w:rsidP="0029074E">
      <w:pPr>
        <w:numPr>
          <w:ilvl w:val="12"/>
          <w:numId w:val="0"/>
        </w:numPr>
        <w:tabs>
          <w:tab w:val="clear" w:pos="567"/>
        </w:tabs>
        <w:spacing w:line="240" w:lineRule="auto"/>
        <w:ind w:right="-2"/>
        <w:rPr>
          <w:szCs w:val="22"/>
        </w:rPr>
      </w:pPr>
    </w:p>
    <w:p w14:paraId="74A79210" w14:textId="77777777" w:rsidR="00A550D6" w:rsidRPr="00A920B5" w:rsidRDefault="00A550D6" w:rsidP="0029074E">
      <w:pPr>
        <w:keepNext/>
        <w:numPr>
          <w:ilvl w:val="12"/>
          <w:numId w:val="0"/>
        </w:numPr>
        <w:tabs>
          <w:tab w:val="clear" w:pos="567"/>
        </w:tabs>
        <w:spacing w:line="240" w:lineRule="auto"/>
        <w:rPr>
          <w:szCs w:val="22"/>
        </w:rPr>
      </w:pPr>
      <w:bookmarkStart w:id="17" w:name="_Toc259713128"/>
      <w:r w:rsidRPr="00A920B5">
        <w:rPr>
          <w:szCs w:val="22"/>
          <w:u w:val="single"/>
        </w:rPr>
        <w:t>Eliminácia</w:t>
      </w:r>
    </w:p>
    <w:p w14:paraId="34AFCCD7" w14:textId="77777777" w:rsidR="00B84FD6" w:rsidRPr="00A920B5" w:rsidRDefault="00B84FD6" w:rsidP="0029074E">
      <w:pPr>
        <w:pStyle w:val="Text"/>
        <w:keepNext/>
        <w:spacing w:before="0"/>
        <w:jc w:val="left"/>
        <w:rPr>
          <w:bCs/>
          <w:iCs/>
          <w:sz w:val="22"/>
          <w:szCs w:val="22"/>
          <w:lang w:val="sk-SK"/>
        </w:rPr>
      </w:pPr>
    </w:p>
    <w:p w14:paraId="748E6213" w14:textId="77777777" w:rsidR="00A550D6" w:rsidRPr="00A920B5" w:rsidRDefault="00A550D6" w:rsidP="0029074E">
      <w:pPr>
        <w:pStyle w:val="Text"/>
        <w:keepNext/>
        <w:spacing w:before="0"/>
        <w:jc w:val="left"/>
        <w:rPr>
          <w:sz w:val="22"/>
          <w:szCs w:val="22"/>
          <w:lang w:val="sk-SK"/>
        </w:rPr>
      </w:pPr>
      <w:r w:rsidRPr="00A920B5">
        <w:rPr>
          <w:rFonts w:eastAsia="Times New Roman"/>
          <w:i/>
          <w:sz w:val="22"/>
          <w:szCs w:val="22"/>
          <w:u w:val="single"/>
          <w:lang w:val="sk-SK" w:eastAsia="en-US"/>
        </w:rPr>
        <w:t>Indakaterol</w:t>
      </w:r>
    </w:p>
    <w:p w14:paraId="15556EE9" w14:textId="0E961766" w:rsidR="00A550D6" w:rsidRPr="00CB491F" w:rsidRDefault="00A550D6" w:rsidP="0029074E">
      <w:pPr>
        <w:spacing w:line="240" w:lineRule="auto"/>
        <w:rPr>
          <w:szCs w:val="22"/>
        </w:rPr>
      </w:pPr>
      <w:r w:rsidRPr="00A920B5">
        <w:rPr>
          <w:szCs w:val="22"/>
        </w:rPr>
        <w:t>V klinických štúdiách, ktorých súčasťou bol zber moču, bolo množstvo nezmeneného indakaterolu vylúčeného močom spravidla nižšie ako 2 % dávky. Obličkový klírens indakaterolu bol</w:t>
      </w:r>
      <w:r w:rsidR="00F670EE" w:rsidRPr="00A920B5">
        <w:rPr>
          <w:szCs w:val="22"/>
        </w:rPr>
        <w:t xml:space="preserve"> v </w:t>
      </w:r>
      <w:r w:rsidRPr="00A920B5">
        <w:rPr>
          <w:szCs w:val="22"/>
        </w:rPr>
        <w:t>priemere medzi 0,46 a 1,20 l</w:t>
      </w:r>
      <w:r w:rsidR="000F1E1E" w:rsidRPr="00A920B5">
        <w:rPr>
          <w:szCs w:val="22"/>
        </w:rPr>
        <w:t>itrov</w:t>
      </w:r>
      <w:r w:rsidRPr="00A920B5">
        <w:rPr>
          <w:szCs w:val="22"/>
        </w:rPr>
        <w:t>/h</w:t>
      </w:r>
      <w:r w:rsidR="000F1E1E" w:rsidRPr="00A920B5">
        <w:rPr>
          <w:szCs w:val="22"/>
        </w:rPr>
        <w:t>odinu</w:t>
      </w:r>
      <w:r w:rsidRPr="00A920B5">
        <w:rPr>
          <w:szCs w:val="22"/>
        </w:rPr>
        <w:t>. V porovnaní</w:t>
      </w:r>
      <w:r w:rsidR="00F670EE" w:rsidRPr="00A920B5">
        <w:rPr>
          <w:szCs w:val="22"/>
        </w:rPr>
        <w:t xml:space="preserve"> so </w:t>
      </w:r>
      <w:r w:rsidRPr="00A920B5">
        <w:rPr>
          <w:szCs w:val="22"/>
        </w:rPr>
        <w:t>sérovým klírensom indakaterolu 18,8 až 23,3 l</w:t>
      </w:r>
      <w:r w:rsidR="000F1E1E" w:rsidRPr="00A920B5">
        <w:rPr>
          <w:szCs w:val="22"/>
        </w:rPr>
        <w:t>itrov</w:t>
      </w:r>
      <w:r w:rsidRPr="00A920B5">
        <w:rPr>
          <w:szCs w:val="22"/>
        </w:rPr>
        <w:t>/h</w:t>
      </w:r>
      <w:r w:rsidR="000F1E1E" w:rsidRPr="00A920B5">
        <w:rPr>
          <w:szCs w:val="22"/>
        </w:rPr>
        <w:t>odinu</w:t>
      </w:r>
      <w:r w:rsidRPr="00A920B5">
        <w:rPr>
          <w:szCs w:val="22"/>
        </w:rPr>
        <w:t xml:space="preserve"> je zjavné, že obličkový klírens zohráva</w:t>
      </w:r>
      <w:r w:rsidR="00F670EE" w:rsidRPr="00A920B5">
        <w:rPr>
          <w:szCs w:val="22"/>
        </w:rPr>
        <w:t xml:space="preserve"> pri </w:t>
      </w:r>
      <w:r w:rsidRPr="00A920B5">
        <w:rPr>
          <w:szCs w:val="22"/>
        </w:rPr>
        <w:t>eliminácii systémovo dostupného indakaterolu malú úlohu (približne 2 až 6 % systémového klírensu).</w:t>
      </w:r>
    </w:p>
    <w:p w14:paraId="47DFECDB" w14:textId="77777777" w:rsidR="00A550D6" w:rsidRPr="00CB491F" w:rsidRDefault="00A550D6" w:rsidP="0029074E">
      <w:pPr>
        <w:pStyle w:val="Text"/>
        <w:keepNext/>
        <w:spacing w:before="0"/>
        <w:jc w:val="left"/>
        <w:rPr>
          <w:bCs/>
          <w:iCs/>
          <w:sz w:val="22"/>
          <w:szCs w:val="22"/>
          <w:lang w:val="sk-SK"/>
        </w:rPr>
      </w:pPr>
    </w:p>
    <w:p w14:paraId="6BEB3048" w14:textId="7A5D2768" w:rsidR="00A550D6" w:rsidRPr="00CB491F" w:rsidRDefault="00A550D6" w:rsidP="0029074E">
      <w:pPr>
        <w:pStyle w:val="Text"/>
        <w:spacing w:before="0"/>
        <w:jc w:val="left"/>
        <w:rPr>
          <w:sz w:val="22"/>
          <w:szCs w:val="22"/>
          <w:lang w:val="sk-SK"/>
        </w:rPr>
      </w:pPr>
      <w:r w:rsidRPr="00CB491F">
        <w:rPr>
          <w:sz w:val="22"/>
          <w:szCs w:val="22"/>
          <w:lang w:val="sk-SK"/>
        </w:rPr>
        <w:t>V štúdii ADME</w:t>
      </w:r>
      <w:r w:rsidR="00F670EE">
        <w:rPr>
          <w:sz w:val="22"/>
          <w:szCs w:val="22"/>
          <w:lang w:val="sk-SK"/>
        </w:rPr>
        <w:t xml:space="preserve"> u </w:t>
      </w:r>
      <w:r w:rsidRPr="00CB491F">
        <w:rPr>
          <w:sz w:val="22"/>
          <w:szCs w:val="22"/>
          <w:lang w:val="sk-SK"/>
        </w:rPr>
        <w:t>ľudí,</w:t>
      </w:r>
      <w:r w:rsidR="00F670EE">
        <w:rPr>
          <w:sz w:val="22"/>
          <w:szCs w:val="22"/>
          <w:lang w:val="sk-SK"/>
        </w:rPr>
        <w:t xml:space="preserve"> v </w:t>
      </w:r>
      <w:r w:rsidRPr="00CB491F">
        <w:rPr>
          <w:sz w:val="22"/>
          <w:szCs w:val="22"/>
          <w:lang w:val="sk-SK"/>
        </w:rPr>
        <w:t>ktorej sa indakaterol podával perorálne, vylučovanie stolicou prevládalo</w:t>
      </w:r>
      <w:r w:rsidR="00F670EE">
        <w:rPr>
          <w:sz w:val="22"/>
          <w:szCs w:val="22"/>
          <w:lang w:val="sk-SK"/>
        </w:rPr>
        <w:t xml:space="preserve"> na </w:t>
      </w:r>
      <w:r w:rsidRPr="00CB491F">
        <w:rPr>
          <w:sz w:val="22"/>
          <w:szCs w:val="22"/>
          <w:lang w:val="sk-SK"/>
        </w:rPr>
        <w:t>vylučovaním močom. Indakaterol sa vylučoval do ľudskej stolice predovšetkým ako nezmenená pôvodná látka (54 % dávky) a</w:t>
      </w:r>
      <w:r w:rsidR="00F670EE">
        <w:rPr>
          <w:sz w:val="22"/>
          <w:szCs w:val="22"/>
          <w:lang w:val="sk-SK"/>
        </w:rPr>
        <w:t xml:space="preserve"> v </w:t>
      </w:r>
      <w:r w:rsidRPr="00CB491F">
        <w:rPr>
          <w:sz w:val="22"/>
          <w:szCs w:val="22"/>
          <w:lang w:val="sk-SK"/>
        </w:rPr>
        <w:t>menšej miere ako hydroxylované metabolity indakaterolu (23 % dávky). Hmotnostná rovnováha bola úplná</w:t>
      </w:r>
      <w:r w:rsidR="00F670EE">
        <w:rPr>
          <w:sz w:val="22"/>
          <w:szCs w:val="22"/>
          <w:lang w:val="sk-SK"/>
        </w:rPr>
        <w:t xml:space="preserve"> pri </w:t>
      </w:r>
      <w:r w:rsidRPr="00CB491F">
        <w:rPr>
          <w:sz w:val="22"/>
          <w:szCs w:val="22"/>
          <w:lang w:val="sk-SK"/>
        </w:rPr>
        <w:t>≥90 % dávky nájdených</w:t>
      </w:r>
      <w:r w:rsidR="00F670EE">
        <w:rPr>
          <w:sz w:val="22"/>
          <w:szCs w:val="22"/>
          <w:lang w:val="sk-SK"/>
        </w:rPr>
        <w:t xml:space="preserve"> vo </w:t>
      </w:r>
      <w:r w:rsidRPr="00CB491F">
        <w:rPr>
          <w:sz w:val="22"/>
          <w:szCs w:val="22"/>
          <w:lang w:val="sk-SK"/>
        </w:rPr>
        <w:t>výlučkoch.</w:t>
      </w:r>
    </w:p>
    <w:p w14:paraId="7BE27C01" w14:textId="77777777" w:rsidR="00B84FD6" w:rsidRPr="00CB491F" w:rsidRDefault="00B84FD6" w:rsidP="0029074E">
      <w:pPr>
        <w:pStyle w:val="Text"/>
        <w:spacing w:before="0"/>
        <w:jc w:val="left"/>
        <w:rPr>
          <w:sz w:val="22"/>
          <w:szCs w:val="22"/>
          <w:lang w:val="sk-SK"/>
        </w:rPr>
      </w:pPr>
    </w:p>
    <w:p w14:paraId="2746FF04" w14:textId="63B8F756" w:rsidR="00A550D6" w:rsidRPr="00CB491F" w:rsidRDefault="00A550D6" w:rsidP="0029074E">
      <w:pPr>
        <w:pStyle w:val="Text"/>
        <w:spacing w:before="0"/>
        <w:jc w:val="left"/>
        <w:rPr>
          <w:sz w:val="22"/>
          <w:szCs w:val="22"/>
          <w:lang w:val="sk-SK"/>
        </w:rPr>
      </w:pPr>
      <w:r w:rsidRPr="00CB491F">
        <w:rPr>
          <w:sz w:val="22"/>
          <w:szCs w:val="22"/>
          <w:lang w:val="sk-SK"/>
        </w:rPr>
        <w:lastRenderedPageBreak/>
        <w:t>Koncentrácie indakaterolu</w:t>
      </w:r>
      <w:r w:rsidR="00F670EE">
        <w:rPr>
          <w:sz w:val="22"/>
          <w:szCs w:val="22"/>
          <w:lang w:val="sk-SK"/>
        </w:rPr>
        <w:t xml:space="preserve"> v </w:t>
      </w:r>
      <w:r w:rsidRPr="00CB491F">
        <w:rPr>
          <w:sz w:val="22"/>
          <w:szCs w:val="22"/>
          <w:lang w:val="sk-SK"/>
        </w:rPr>
        <w:t>sére klesali viacfázovo,</w:t>
      </w:r>
      <w:r w:rsidR="00F670EE">
        <w:rPr>
          <w:sz w:val="22"/>
          <w:szCs w:val="22"/>
          <w:lang w:val="sk-SK"/>
        </w:rPr>
        <w:t xml:space="preserve"> s </w:t>
      </w:r>
      <w:r w:rsidRPr="00CB491F">
        <w:rPr>
          <w:sz w:val="22"/>
          <w:szCs w:val="22"/>
          <w:lang w:val="sk-SK"/>
        </w:rPr>
        <w:t>priemerným konečným polčasom</w:t>
      </w:r>
      <w:r w:rsidR="00F670EE">
        <w:rPr>
          <w:sz w:val="22"/>
          <w:szCs w:val="22"/>
          <w:lang w:val="sk-SK"/>
        </w:rPr>
        <w:t xml:space="preserve"> v </w:t>
      </w:r>
      <w:r w:rsidRPr="00CB491F">
        <w:rPr>
          <w:sz w:val="22"/>
          <w:szCs w:val="22"/>
          <w:lang w:val="sk-SK"/>
        </w:rPr>
        <w:t>rozmedzí</w:t>
      </w:r>
      <w:r w:rsidR="00F670EE">
        <w:rPr>
          <w:sz w:val="22"/>
          <w:szCs w:val="22"/>
          <w:lang w:val="sk-SK"/>
        </w:rPr>
        <w:t xml:space="preserve"> od </w:t>
      </w:r>
      <w:r w:rsidRPr="00CB491F">
        <w:rPr>
          <w:sz w:val="22"/>
          <w:szCs w:val="22"/>
          <w:lang w:val="sk-SK"/>
        </w:rPr>
        <w:t>45,5 do 126 hodín. Efektívny polčas vyrátaný</w:t>
      </w:r>
      <w:r w:rsidR="00F670EE">
        <w:rPr>
          <w:sz w:val="22"/>
          <w:szCs w:val="22"/>
          <w:lang w:val="sk-SK"/>
        </w:rPr>
        <w:t xml:space="preserve"> z </w:t>
      </w:r>
      <w:r w:rsidRPr="00CB491F">
        <w:rPr>
          <w:sz w:val="22"/>
          <w:szCs w:val="22"/>
          <w:lang w:val="sk-SK"/>
        </w:rPr>
        <w:t>akumulácie indakaterolu</w:t>
      </w:r>
      <w:r w:rsidR="00F670EE">
        <w:rPr>
          <w:sz w:val="22"/>
          <w:szCs w:val="22"/>
          <w:lang w:val="sk-SK"/>
        </w:rPr>
        <w:t xml:space="preserve"> po </w:t>
      </w:r>
      <w:r w:rsidRPr="00CB491F">
        <w:rPr>
          <w:sz w:val="22"/>
          <w:szCs w:val="22"/>
          <w:lang w:val="sk-SK"/>
        </w:rPr>
        <w:t>opakovanom podávaní bol</w:t>
      </w:r>
      <w:r w:rsidR="00F670EE">
        <w:rPr>
          <w:sz w:val="22"/>
          <w:szCs w:val="22"/>
          <w:lang w:val="sk-SK"/>
        </w:rPr>
        <w:t xml:space="preserve"> v </w:t>
      </w:r>
      <w:r w:rsidRPr="00CB491F">
        <w:rPr>
          <w:sz w:val="22"/>
          <w:szCs w:val="22"/>
          <w:lang w:val="sk-SK"/>
        </w:rPr>
        <w:t>rozmedzí</w:t>
      </w:r>
      <w:r w:rsidR="00F670EE">
        <w:rPr>
          <w:sz w:val="22"/>
          <w:szCs w:val="22"/>
          <w:lang w:val="sk-SK"/>
        </w:rPr>
        <w:t xml:space="preserve"> od </w:t>
      </w:r>
      <w:r w:rsidRPr="00CB491F">
        <w:rPr>
          <w:sz w:val="22"/>
          <w:szCs w:val="22"/>
          <w:lang w:val="sk-SK"/>
        </w:rPr>
        <w:t>40 do 52 hodín, čo je</w:t>
      </w:r>
      <w:r w:rsidR="00F670EE">
        <w:rPr>
          <w:sz w:val="22"/>
          <w:szCs w:val="22"/>
          <w:lang w:val="sk-SK"/>
        </w:rPr>
        <w:t xml:space="preserve"> v </w:t>
      </w:r>
      <w:r w:rsidRPr="00CB491F">
        <w:rPr>
          <w:sz w:val="22"/>
          <w:szCs w:val="22"/>
          <w:lang w:val="sk-SK"/>
        </w:rPr>
        <w:t>súlade</w:t>
      </w:r>
      <w:r w:rsidR="00F670EE">
        <w:rPr>
          <w:sz w:val="22"/>
          <w:szCs w:val="22"/>
          <w:lang w:val="sk-SK"/>
        </w:rPr>
        <w:t xml:space="preserve"> s </w:t>
      </w:r>
      <w:r w:rsidRPr="00CB491F">
        <w:rPr>
          <w:sz w:val="22"/>
          <w:szCs w:val="22"/>
          <w:lang w:val="sk-SK"/>
        </w:rPr>
        <w:t>pozorovaným časom do dosiahnutia rovnovážneho stavu približne 12 až 14 dní.</w:t>
      </w:r>
    </w:p>
    <w:p w14:paraId="7A99A89F" w14:textId="77777777" w:rsidR="00B84FD6" w:rsidRPr="00CB491F" w:rsidRDefault="00B84FD6" w:rsidP="0029074E">
      <w:pPr>
        <w:pStyle w:val="Text"/>
        <w:spacing w:before="0"/>
        <w:jc w:val="left"/>
        <w:rPr>
          <w:sz w:val="22"/>
          <w:szCs w:val="22"/>
          <w:lang w:val="sk-SK"/>
        </w:rPr>
      </w:pPr>
    </w:p>
    <w:p w14:paraId="73E6E7CD" w14:textId="377D7B78" w:rsidR="00B84FD6" w:rsidRPr="00A920B5" w:rsidRDefault="00A550D6" w:rsidP="0029074E">
      <w:pPr>
        <w:pStyle w:val="Nottoc-headings"/>
        <w:keepLines w:val="0"/>
        <w:spacing w:before="0" w:after="0"/>
        <w:rPr>
          <w:rFonts w:ascii="Times New Roman" w:hAnsi="Times New Roman" w:cs="Times New Roman"/>
          <w:b w:val="0"/>
          <w:sz w:val="22"/>
          <w:szCs w:val="22"/>
          <w:lang w:val="sk-SK"/>
        </w:rPr>
      </w:pPr>
      <w:r w:rsidRPr="00A920B5">
        <w:rPr>
          <w:rFonts w:ascii="Times New Roman" w:hAnsi="Times New Roman" w:cs="Times New Roman"/>
          <w:b w:val="0"/>
          <w:i/>
          <w:sz w:val="22"/>
          <w:szCs w:val="22"/>
          <w:u w:val="single"/>
          <w:lang w:val="sk-SK"/>
        </w:rPr>
        <w:t>Glyk</w:t>
      </w:r>
      <w:r w:rsidR="00914C40" w:rsidRPr="00A920B5">
        <w:rPr>
          <w:rFonts w:ascii="Times New Roman" w:hAnsi="Times New Roman" w:cs="Times New Roman"/>
          <w:b w:val="0"/>
          <w:i/>
          <w:sz w:val="22"/>
          <w:szCs w:val="22"/>
          <w:u w:val="single"/>
          <w:lang w:val="sk-SK"/>
        </w:rPr>
        <w:t>opy</w:t>
      </w:r>
      <w:r w:rsidRPr="00A920B5">
        <w:rPr>
          <w:rFonts w:ascii="Times New Roman" w:hAnsi="Times New Roman" w:cs="Times New Roman"/>
          <w:b w:val="0"/>
          <w:i/>
          <w:sz w:val="22"/>
          <w:szCs w:val="22"/>
          <w:u w:val="single"/>
          <w:lang w:val="sk-SK"/>
        </w:rPr>
        <w:t>rónium</w:t>
      </w:r>
      <w:bookmarkStart w:id="18" w:name="_5640420Glycopyrronium_"/>
      <w:bookmarkEnd w:id="18"/>
    </w:p>
    <w:p w14:paraId="70056D4E" w14:textId="4EBC5B54" w:rsidR="00A550D6" w:rsidRPr="00A920B5" w:rsidRDefault="00A550D6" w:rsidP="0029074E">
      <w:pPr>
        <w:pStyle w:val="Text"/>
        <w:spacing w:before="0"/>
        <w:jc w:val="left"/>
        <w:rPr>
          <w:sz w:val="22"/>
          <w:szCs w:val="22"/>
          <w:lang w:val="sk-SK"/>
        </w:rPr>
      </w:pPr>
      <w:r w:rsidRPr="00A920B5">
        <w:rPr>
          <w:sz w:val="22"/>
          <w:szCs w:val="22"/>
          <w:lang w:val="sk-SK"/>
        </w:rPr>
        <w:t>Po intravenóznom podaní glykopyrónium</w:t>
      </w:r>
      <w:r w:rsidR="00576FF5" w:rsidRPr="00A920B5">
        <w:rPr>
          <w:iCs/>
          <w:szCs w:val="22"/>
        </w:rPr>
        <w:t>-</w:t>
      </w:r>
      <w:r w:rsidRPr="00A920B5">
        <w:rPr>
          <w:sz w:val="22"/>
          <w:szCs w:val="22"/>
          <w:lang w:val="sk-SK"/>
        </w:rPr>
        <w:t>bromidu značeného [</w:t>
      </w:r>
      <w:r w:rsidRPr="00A920B5">
        <w:rPr>
          <w:sz w:val="22"/>
          <w:szCs w:val="22"/>
          <w:vertAlign w:val="superscript"/>
          <w:lang w:val="sk-SK"/>
        </w:rPr>
        <w:t>3</w:t>
      </w:r>
      <w:r w:rsidRPr="00A920B5">
        <w:rPr>
          <w:sz w:val="22"/>
          <w:szCs w:val="22"/>
          <w:lang w:val="sk-SK"/>
        </w:rPr>
        <w:t>H] ľuďom priemerné vylučovanie rádioaktivity močom počas 48 hodín zodpovedalo 85 % dávky. Ďalších 5 % dávky sa našlo</w:t>
      </w:r>
      <w:r w:rsidR="00F670EE" w:rsidRPr="00A920B5">
        <w:rPr>
          <w:sz w:val="22"/>
          <w:szCs w:val="22"/>
          <w:lang w:val="sk-SK"/>
        </w:rPr>
        <w:t xml:space="preserve"> v </w:t>
      </w:r>
      <w:r w:rsidRPr="00A920B5">
        <w:rPr>
          <w:sz w:val="22"/>
          <w:szCs w:val="22"/>
          <w:lang w:val="sk-SK"/>
        </w:rPr>
        <w:t>žlči. Hmotnostná rovnováha tak bola takmer úplná.</w:t>
      </w:r>
    </w:p>
    <w:p w14:paraId="44938C4C" w14:textId="77777777" w:rsidR="00A550D6" w:rsidRPr="00A920B5" w:rsidRDefault="00A550D6" w:rsidP="0029074E">
      <w:pPr>
        <w:pStyle w:val="Text"/>
        <w:spacing w:before="0"/>
        <w:jc w:val="left"/>
        <w:rPr>
          <w:sz w:val="22"/>
          <w:szCs w:val="22"/>
          <w:lang w:val="sk-SK"/>
        </w:rPr>
      </w:pPr>
    </w:p>
    <w:p w14:paraId="45A80887" w14:textId="08F3DDA8" w:rsidR="00A550D6" w:rsidRPr="00A920B5" w:rsidRDefault="00A550D6" w:rsidP="0029074E">
      <w:pPr>
        <w:pStyle w:val="Text"/>
        <w:spacing w:before="0"/>
        <w:jc w:val="left"/>
        <w:rPr>
          <w:sz w:val="22"/>
          <w:szCs w:val="22"/>
          <w:lang w:val="sk-SK"/>
        </w:rPr>
      </w:pPr>
      <w:r w:rsidRPr="00A920B5">
        <w:rPr>
          <w:sz w:val="22"/>
          <w:szCs w:val="22"/>
          <w:lang w:val="sk-SK"/>
        </w:rPr>
        <w:t xml:space="preserve">Vylučovanie nezmeneného liečiva obličkami predstavuje asi 60 až 70 % celkového klírensu systémovo dostupného glykopyrónia, zatiaľ čo nerenálne procesy klírensu </w:t>
      </w:r>
      <w:r w:rsidR="006A119A" w:rsidRPr="00A920B5">
        <w:rPr>
          <w:sz w:val="22"/>
          <w:szCs w:val="22"/>
          <w:lang w:val="sk-SK"/>
        </w:rPr>
        <w:t>predstavujú</w:t>
      </w:r>
      <w:r w:rsidRPr="00A920B5">
        <w:rPr>
          <w:sz w:val="22"/>
          <w:szCs w:val="22"/>
          <w:lang w:val="sk-SK"/>
        </w:rPr>
        <w:t xml:space="preserve"> asi 30 až 40 %. Klírens žlčou prispieva</w:t>
      </w:r>
      <w:r w:rsidR="00F670EE" w:rsidRPr="00A920B5">
        <w:rPr>
          <w:sz w:val="22"/>
          <w:szCs w:val="22"/>
          <w:lang w:val="sk-SK"/>
        </w:rPr>
        <w:t xml:space="preserve"> k </w:t>
      </w:r>
      <w:r w:rsidRPr="00A920B5">
        <w:rPr>
          <w:sz w:val="22"/>
          <w:szCs w:val="22"/>
          <w:lang w:val="sk-SK"/>
        </w:rPr>
        <w:t>nerenálnemu klírensu, ale predpokladá sa, že väčšina nerenálneho klírensu je dôsledkom metabolizmu.</w:t>
      </w:r>
    </w:p>
    <w:p w14:paraId="6B7A15ED" w14:textId="77777777" w:rsidR="00A550D6" w:rsidRPr="00A920B5" w:rsidRDefault="00A550D6" w:rsidP="0029074E">
      <w:pPr>
        <w:pStyle w:val="Text"/>
        <w:spacing w:before="0"/>
        <w:jc w:val="left"/>
        <w:rPr>
          <w:sz w:val="22"/>
          <w:szCs w:val="22"/>
          <w:lang w:val="sk-SK"/>
        </w:rPr>
      </w:pPr>
    </w:p>
    <w:p w14:paraId="163AB931" w14:textId="20E4B0F1" w:rsidR="00A550D6" w:rsidRPr="00A920B5" w:rsidRDefault="00A550D6" w:rsidP="0029074E">
      <w:pPr>
        <w:pStyle w:val="Text"/>
        <w:spacing w:before="0"/>
        <w:jc w:val="left"/>
        <w:rPr>
          <w:sz w:val="22"/>
          <w:szCs w:val="22"/>
          <w:lang w:val="sk-SK"/>
        </w:rPr>
      </w:pPr>
      <w:r w:rsidRPr="00A920B5">
        <w:rPr>
          <w:sz w:val="22"/>
          <w:szCs w:val="22"/>
          <w:lang w:val="sk-SK"/>
        </w:rPr>
        <w:t>Priemerný obličkový klírens glykopyrónia bol</w:t>
      </w:r>
      <w:r w:rsidR="00F670EE" w:rsidRPr="00A920B5">
        <w:rPr>
          <w:sz w:val="22"/>
          <w:szCs w:val="22"/>
          <w:lang w:val="sk-SK"/>
        </w:rPr>
        <w:t xml:space="preserve"> v </w:t>
      </w:r>
      <w:r w:rsidRPr="00A920B5">
        <w:rPr>
          <w:sz w:val="22"/>
          <w:szCs w:val="22"/>
          <w:lang w:val="sk-SK"/>
        </w:rPr>
        <w:t xml:space="preserve">rozmedzí </w:t>
      </w:r>
      <w:smartTag w:uri="urn:schemas-microsoft-com:office:smarttags" w:element="metricconverter">
        <w:smartTagPr>
          <w:attr w:name="ProductID" w:val="17,4 a"/>
        </w:smartTagPr>
        <w:r w:rsidRPr="00A920B5">
          <w:rPr>
            <w:sz w:val="22"/>
            <w:szCs w:val="22"/>
            <w:lang w:val="sk-SK"/>
          </w:rPr>
          <w:t>17,4 a</w:t>
        </w:r>
      </w:smartTag>
      <w:r w:rsidRPr="00A920B5">
        <w:rPr>
          <w:sz w:val="22"/>
          <w:szCs w:val="22"/>
          <w:lang w:val="sk-SK"/>
        </w:rPr>
        <w:t xml:space="preserve"> 24,4 l</w:t>
      </w:r>
      <w:r w:rsidR="000F1E1E" w:rsidRPr="00A920B5">
        <w:rPr>
          <w:sz w:val="22"/>
          <w:szCs w:val="22"/>
          <w:lang w:val="sk-SK"/>
        </w:rPr>
        <w:t>itrov</w:t>
      </w:r>
      <w:r w:rsidRPr="00A920B5">
        <w:rPr>
          <w:sz w:val="22"/>
          <w:szCs w:val="22"/>
          <w:lang w:val="sk-SK"/>
        </w:rPr>
        <w:t>/h</w:t>
      </w:r>
      <w:r w:rsidR="000F1E1E" w:rsidRPr="00A920B5">
        <w:rPr>
          <w:sz w:val="22"/>
          <w:szCs w:val="22"/>
          <w:lang w:val="sk-SK"/>
        </w:rPr>
        <w:t>odinu</w:t>
      </w:r>
      <w:r w:rsidRPr="00A920B5">
        <w:rPr>
          <w:sz w:val="22"/>
          <w:szCs w:val="22"/>
          <w:lang w:val="sk-SK"/>
        </w:rPr>
        <w:t>. K vylučovaniu glykopyrónia obličkami prispieva aktívna tubulárna sekrécia. V moči sa našlo až do 20 % dávky ako nezmenené liečivo.</w:t>
      </w:r>
    </w:p>
    <w:p w14:paraId="4D88CA9D" w14:textId="77777777" w:rsidR="00B84FD6" w:rsidRPr="00A920B5" w:rsidRDefault="00B84FD6" w:rsidP="0029074E">
      <w:pPr>
        <w:pStyle w:val="Text"/>
        <w:spacing w:before="0"/>
        <w:jc w:val="left"/>
        <w:rPr>
          <w:sz w:val="22"/>
          <w:szCs w:val="22"/>
          <w:lang w:val="sk-SK"/>
        </w:rPr>
      </w:pPr>
    </w:p>
    <w:p w14:paraId="26BF2C7C" w14:textId="52727BAF" w:rsidR="00A550D6" w:rsidRPr="00A920B5" w:rsidRDefault="00A550D6" w:rsidP="0029074E">
      <w:pPr>
        <w:pStyle w:val="Text"/>
        <w:spacing w:before="0"/>
        <w:jc w:val="left"/>
        <w:rPr>
          <w:sz w:val="22"/>
          <w:szCs w:val="22"/>
          <w:lang w:val="sk-SK"/>
        </w:rPr>
      </w:pPr>
      <w:r w:rsidRPr="00A920B5">
        <w:rPr>
          <w:sz w:val="22"/>
          <w:szCs w:val="22"/>
          <w:lang w:val="sk-SK"/>
        </w:rPr>
        <w:t>Plazmatické koncentrácie glykopyrónia klesali viacfázovým spôsobom. Priemerný terminálny polčas eliminácie bol oveľa dlhší</w:t>
      </w:r>
      <w:r w:rsidR="00F670EE" w:rsidRPr="00A920B5">
        <w:rPr>
          <w:sz w:val="22"/>
          <w:szCs w:val="22"/>
          <w:lang w:val="sk-SK"/>
        </w:rPr>
        <w:t xml:space="preserve"> po </w:t>
      </w:r>
      <w:r w:rsidRPr="00A920B5">
        <w:rPr>
          <w:sz w:val="22"/>
          <w:szCs w:val="22"/>
          <w:lang w:val="sk-SK"/>
        </w:rPr>
        <w:t>inhalácii (33 až 57 hodín) ako</w:t>
      </w:r>
      <w:r w:rsidR="00F670EE" w:rsidRPr="00A920B5">
        <w:rPr>
          <w:sz w:val="22"/>
          <w:szCs w:val="22"/>
          <w:lang w:val="sk-SK"/>
        </w:rPr>
        <w:t xml:space="preserve"> po </w:t>
      </w:r>
      <w:r w:rsidRPr="00A920B5">
        <w:rPr>
          <w:sz w:val="22"/>
          <w:szCs w:val="22"/>
          <w:lang w:val="sk-SK"/>
        </w:rPr>
        <w:t>intravenóznom (6,2 hodín) a perorálnom podaní (2,8 hodiny). Profil eliminácie poukazuje</w:t>
      </w:r>
      <w:r w:rsidR="00F670EE" w:rsidRPr="00A920B5">
        <w:rPr>
          <w:sz w:val="22"/>
          <w:szCs w:val="22"/>
          <w:lang w:val="sk-SK"/>
        </w:rPr>
        <w:t xml:space="preserve"> na </w:t>
      </w:r>
      <w:r w:rsidRPr="00A920B5">
        <w:rPr>
          <w:sz w:val="22"/>
          <w:szCs w:val="22"/>
          <w:lang w:val="sk-SK"/>
        </w:rPr>
        <w:t>pretrvávajúcu absorpciu</w:t>
      </w:r>
      <w:r w:rsidR="00F670EE" w:rsidRPr="00A920B5">
        <w:rPr>
          <w:sz w:val="22"/>
          <w:szCs w:val="22"/>
          <w:lang w:val="sk-SK"/>
        </w:rPr>
        <w:t xml:space="preserve"> v </w:t>
      </w:r>
      <w:r w:rsidRPr="00A920B5">
        <w:rPr>
          <w:sz w:val="22"/>
          <w:szCs w:val="22"/>
          <w:lang w:val="sk-SK"/>
        </w:rPr>
        <w:t>pľúcach a/alebo transfer glykopyrónia do systémového obehu počas 24 hodín a dlhšie</w:t>
      </w:r>
      <w:r w:rsidR="00F670EE" w:rsidRPr="00A920B5">
        <w:rPr>
          <w:sz w:val="22"/>
          <w:szCs w:val="22"/>
          <w:lang w:val="sk-SK"/>
        </w:rPr>
        <w:t xml:space="preserve"> po </w:t>
      </w:r>
      <w:r w:rsidRPr="00A920B5">
        <w:rPr>
          <w:sz w:val="22"/>
          <w:szCs w:val="22"/>
          <w:lang w:val="sk-SK"/>
        </w:rPr>
        <w:t>inhalácii.</w:t>
      </w:r>
    </w:p>
    <w:p w14:paraId="748C363F" w14:textId="77777777" w:rsidR="00B84FD6" w:rsidRPr="00A920B5" w:rsidRDefault="00B84FD6" w:rsidP="0029074E">
      <w:pPr>
        <w:pStyle w:val="Text"/>
        <w:spacing w:before="0"/>
        <w:jc w:val="left"/>
        <w:rPr>
          <w:sz w:val="22"/>
          <w:szCs w:val="22"/>
          <w:lang w:val="sk-SK"/>
        </w:rPr>
      </w:pPr>
    </w:p>
    <w:bookmarkEnd w:id="17"/>
    <w:p w14:paraId="4FE5831C" w14:textId="74D7FA36" w:rsidR="00A550D6" w:rsidRPr="00A920B5" w:rsidRDefault="00A550D6" w:rsidP="0029074E">
      <w:pPr>
        <w:pStyle w:val="Text"/>
        <w:keepNext/>
        <w:spacing w:before="0"/>
        <w:jc w:val="left"/>
        <w:rPr>
          <w:sz w:val="22"/>
          <w:szCs w:val="22"/>
          <w:lang w:val="sk-SK"/>
        </w:rPr>
      </w:pPr>
      <w:r w:rsidRPr="00A920B5">
        <w:rPr>
          <w:rFonts w:eastAsia="Times New Roman"/>
          <w:i/>
          <w:sz w:val="22"/>
          <w:szCs w:val="22"/>
          <w:u w:val="single"/>
          <w:lang w:val="sk-SK" w:eastAsia="en-US"/>
        </w:rPr>
        <w:t>Mometazón</w:t>
      </w:r>
      <w:r w:rsidR="00181411" w:rsidRPr="00DB7F4D">
        <w:rPr>
          <w:iCs/>
          <w:szCs w:val="22"/>
          <w:u w:val="single"/>
        </w:rPr>
        <w:t>-</w:t>
      </w:r>
      <w:r w:rsidRPr="00A920B5">
        <w:rPr>
          <w:rFonts w:eastAsia="Times New Roman"/>
          <w:i/>
          <w:sz w:val="22"/>
          <w:szCs w:val="22"/>
          <w:u w:val="single"/>
          <w:lang w:val="sk-SK" w:eastAsia="en-US"/>
        </w:rPr>
        <w:t>furoát</w:t>
      </w:r>
    </w:p>
    <w:p w14:paraId="32E39E5E" w14:textId="0EF254B6" w:rsidR="00A550D6" w:rsidRPr="00A920B5" w:rsidRDefault="00A550D6" w:rsidP="0029074E">
      <w:pPr>
        <w:pStyle w:val="Text"/>
        <w:spacing w:before="0"/>
        <w:jc w:val="left"/>
        <w:rPr>
          <w:sz w:val="22"/>
          <w:szCs w:val="22"/>
          <w:lang w:val="sk-SK"/>
        </w:rPr>
      </w:pPr>
      <w:r w:rsidRPr="00A920B5">
        <w:rPr>
          <w:sz w:val="22"/>
          <w:szCs w:val="22"/>
          <w:lang w:val="sk-SK"/>
        </w:rPr>
        <w:t>Po intravenóznom podaní ako bolus má mometazón</w:t>
      </w:r>
      <w:r w:rsidR="00181411" w:rsidRPr="00A920B5">
        <w:rPr>
          <w:iCs/>
          <w:szCs w:val="22"/>
        </w:rPr>
        <w:t>-</w:t>
      </w:r>
      <w:r w:rsidRPr="00A920B5">
        <w:rPr>
          <w:sz w:val="22"/>
          <w:szCs w:val="22"/>
          <w:lang w:val="sk-SK"/>
        </w:rPr>
        <w:t>furoát terminálny eliminačný polčas T</w:t>
      </w:r>
      <w:r w:rsidRPr="00A920B5">
        <w:rPr>
          <w:sz w:val="22"/>
          <w:szCs w:val="22"/>
          <w:vertAlign w:val="subscript"/>
          <w:lang w:val="sk-SK"/>
        </w:rPr>
        <w:t xml:space="preserve">½ </w:t>
      </w:r>
      <w:r w:rsidRPr="00A920B5">
        <w:rPr>
          <w:sz w:val="22"/>
          <w:szCs w:val="22"/>
          <w:lang w:val="sk-SK"/>
        </w:rPr>
        <w:t>približne 4,5 hodiny. Rádioaktívne značená, perorálne inhalovaná dávka sa vylučuje hlavne stolicou (74 %) a</w:t>
      </w:r>
      <w:r w:rsidR="00F670EE" w:rsidRPr="00A920B5">
        <w:rPr>
          <w:sz w:val="22"/>
          <w:szCs w:val="22"/>
          <w:lang w:val="sk-SK"/>
        </w:rPr>
        <w:t xml:space="preserve"> v </w:t>
      </w:r>
      <w:r w:rsidRPr="00A920B5">
        <w:rPr>
          <w:sz w:val="22"/>
          <w:szCs w:val="22"/>
          <w:lang w:val="sk-SK"/>
        </w:rPr>
        <w:t>menšej miere močom (8 %).</w:t>
      </w:r>
    </w:p>
    <w:p w14:paraId="613F43C7" w14:textId="398389DF" w:rsidR="00A550D6" w:rsidRPr="00A920B5" w:rsidRDefault="00A550D6" w:rsidP="0029074E">
      <w:pPr>
        <w:numPr>
          <w:ilvl w:val="12"/>
          <w:numId w:val="0"/>
        </w:numPr>
        <w:tabs>
          <w:tab w:val="clear" w:pos="567"/>
        </w:tabs>
        <w:spacing w:line="240" w:lineRule="auto"/>
        <w:rPr>
          <w:iCs/>
          <w:szCs w:val="22"/>
        </w:rPr>
      </w:pPr>
    </w:p>
    <w:p w14:paraId="003496E1" w14:textId="77777777" w:rsidR="00866267" w:rsidRPr="00A920B5" w:rsidRDefault="00866267" w:rsidP="0029074E">
      <w:pPr>
        <w:keepNext/>
        <w:numPr>
          <w:ilvl w:val="12"/>
          <w:numId w:val="0"/>
        </w:numPr>
        <w:tabs>
          <w:tab w:val="clear" w:pos="567"/>
        </w:tabs>
        <w:spacing w:line="240" w:lineRule="auto"/>
        <w:rPr>
          <w:szCs w:val="22"/>
          <w:u w:val="single"/>
        </w:rPr>
      </w:pPr>
      <w:r w:rsidRPr="00A920B5">
        <w:rPr>
          <w:szCs w:val="22"/>
          <w:u w:val="single"/>
        </w:rPr>
        <w:t>Interakcie</w:t>
      </w:r>
    </w:p>
    <w:p w14:paraId="7C8CF5CC" w14:textId="77777777" w:rsidR="00866267" w:rsidRPr="00A920B5" w:rsidRDefault="00866267" w:rsidP="0029074E">
      <w:pPr>
        <w:keepNext/>
        <w:numPr>
          <w:ilvl w:val="12"/>
          <w:numId w:val="0"/>
        </w:numPr>
        <w:tabs>
          <w:tab w:val="clear" w:pos="567"/>
        </w:tabs>
        <w:spacing w:line="240" w:lineRule="auto"/>
        <w:rPr>
          <w:szCs w:val="22"/>
        </w:rPr>
      </w:pPr>
    </w:p>
    <w:p w14:paraId="46BE9EED" w14:textId="47EFE532" w:rsidR="00866267" w:rsidRPr="00A920B5" w:rsidRDefault="00866267" w:rsidP="0029074E">
      <w:pPr>
        <w:numPr>
          <w:ilvl w:val="12"/>
          <w:numId w:val="0"/>
        </w:numPr>
        <w:tabs>
          <w:tab w:val="clear" w:pos="567"/>
        </w:tabs>
        <w:spacing w:line="240" w:lineRule="auto"/>
        <w:ind w:right="-2"/>
        <w:rPr>
          <w:szCs w:val="22"/>
        </w:rPr>
      </w:pPr>
      <w:r w:rsidRPr="00A920B5">
        <w:rPr>
          <w:szCs w:val="22"/>
        </w:rPr>
        <w:t>Súbežné podávanie perorálne inhalovaného indakaterolu, glykopyrónia a</w:t>
      </w:r>
      <w:r w:rsidR="00AB0DC6" w:rsidRPr="00A920B5">
        <w:rPr>
          <w:szCs w:val="22"/>
        </w:rPr>
        <w:t> </w:t>
      </w:r>
      <w:r w:rsidRPr="00A920B5">
        <w:rPr>
          <w:szCs w:val="22"/>
        </w:rPr>
        <w:t>mometazón</w:t>
      </w:r>
      <w:r w:rsidR="00181411" w:rsidRPr="00A920B5">
        <w:rPr>
          <w:iCs/>
          <w:szCs w:val="22"/>
        </w:rPr>
        <w:t>-</w:t>
      </w:r>
      <w:r w:rsidRPr="00A920B5">
        <w:rPr>
          <w:szCs w:val="22"/>
        </w:rPr>
        <w:t>furoátu pri rovnovážnom stave neovplyvnilo farmakokinetiku ani jedného liečiva.</w:t>
      </w:r>
    </w:p>
    <w:p w14:paraId="064D147F" w14:textId="77777777" w:rsidR="00866267" w:rsidRPr="00A920B5" w:rsidRDefault="00866267" w:rsidP="0029074E">
      <w:pPr>
        <w:numPr>
          <w:ilvl w:val="12"/>
          <w:numId w:val="0"/>
        </w:numPr>
        <w:tabs>
          <w:tab w:val="clear" w:pos="567"/>
        </w:tabs>
        <w:spacing w:line="240" w:lineRule="auto"/>
        <w:rPr>
          <w:iCs/>
          <w:szCs w:val="22"/>
        </w:rPr>
      </w:pPr>
    </w:p>
    <w:p w14:paraId="6F52340D" w14:textId="77777777" w:rsidR="0043445B" w:rsidRPr="00A920B5" w:rsidRDefault="0043445B" w:rsidP="0029074E">
      <w:pPr>
        <w:keepNext/>
        <w:tabs>
          <w:tab w:val="clear" w:pos="567"/>
        </w:tabs>
        <w:spacing w:line="240" w:lineRule="auto"/>
        <w:rPr>
          <w:iCs/>
          <w:szCs w:val="22"/>
        </w:rPr>
      </w:pPr>
      <w:r w:rsidRPr="00A920B5">
        <w:rPr>
          <w:iCs/>
          <w:szCs w:val="22"/>
          <w:u w:val="single"/>
        </w:rPr>
        <w:t>Osobitné populácie</w:t>
      </w:r>
    </w:p>
    <w:p w14:paraId="3FA3D713" w14:textId="77777777" w:rsidR="0043445B" w:rsidRPr="00A920B5" w:rsidRDefault="0043445B" w:rsidP="0029074E">
      <w:pPr>
        <w:keepNext/>
        <w:tabs>
          <w:tab w:val="clear" w:pos="567"/>
        </w:tabs>
        <w:autoSpaceDE w:val="0"/>
        <w:autoSpaceDN w:val="0"/>
        <w:adjustRightInd w:val="0"/>
        <w:spacing w:line="240" w:lineRule="auto"/>
        <w:rPr>
          <w:szCs w:val="22"/>
        </w:rPr>
      </w:pPr>
    </w:p>
    <w:p w14:paraId="1B87F99C" w14:textId="62099058" w:rsidR="0043445B" w:rsidRPr="00A920B5" w:rsidRDefault="0043445B" w:rsidP="0029074E">
      <w:pPr>
        <w:tabs>
          <w:tab w:val="clear" w:pos="567"/>
        </w:tabs>
        <w:autoSpaceDE w:val="0"/>
        <w:autoSpaceDN w:val="0"/>
        <w:adjustRightInd w:val="0"/>
        <w:spacing w:line="240" w:lineRule="auto"/>
        <w:rPr>
          <w:szCs w:val="22"/>
        </w:rPr>
      </w:pPr>
      <w:r w:rsidRPr="00A920B5">
        <w:rPr>
          <w:szCs w:val="22"/>
        </w:rPr>
        <w:t>Analýza populačnej farmakokinetiky</w:t>
      </w:r>
      <w:r w:rsidR="00F670EE" w:rsidRPr="00A920B5">
        <w:rPr>
          <w:szCs w:val="22"/>
        </w:rPr>
        <w:t xml:space="preserve"> u </w:t>
      </w:r>
      <w:r w:rsidRPr="00A920B5">
        <w:rPr>
          <w:szCs w:val="22"/>
        </w:rPr>
        <w:t>pacientov</w:t>
      </w:r>
      <w:r w:rsidR="00F670EE" w:rsidRPr="00A920B5">
        <w:rPr>
          <w:szCs w:val="22"/>
        </w:rPr>
        <w:t xml:space="preserve"> s </w:t>
      </w:r>
      <w:r w:rsidRPr="00A920B5">
        <w:rPr>
          <w:szCs w:val="22"/>
        </w:rPr>
        <w:t>astmou</w:t>
      </w:r>
      <w:r w:rsidR="00F670EE" w:rsidRPr="00A920B5">
        <w:rPr>
          <w:szCs w:val="22"/>
        </w:rPr>
        <w:t xml:space="preserve"> po </w:t>
      </w:r>
      <w:r w:rsidRPr="00A920B5">
        <w:rPr>
          <w:szCs w:val="22"/>
        </w:rPr>
        <w:t xml:space="preserve">inhalácii lieku Enerzair Breezhaler </w:t>
      </w:r>
      <w:r w:rsidRPr="00A920B5">
        <w:rPr>
          <w:iCs/>
          <w:szCs w:val="22"/>
        </w:rPr>
        <w:t xml:space="preserve">neukázala významný vplyv veku, pohlavia, telesnej hmotnosti, fajčenia, odhadovanej východiskovej rýchlosti glomerulárnej filtrácie </w:t>
      </w:r>
      <w:r w:rsidRPr="00A920B5">
        <w:rPr>
          <w:szCs w:val="22"/>
        </w:rPr>
        <w:t>(eGFR) a východiskového FEV</w:t>
      </w:r>
      <w:r w:rsidRPr="00A920B5">
        <w:rPr>
          <w:szCs w:val="22"/>
          <w:vertAlign w:val="subscript"/>
        </w:rPr>
        <w:t>1</w:t>
      </w:r>
      <w:r w:rsidR="00F670EE" w:rsidRPr="00A920B5">
        <w:rPr>
          <w:szCs w:val="22"/>
          <w:vertAlign w:val="subscript"/>
        </w:rPr>
        <w:t xml:space="preserve"> </w:t>
      </w:r>
      <w:r w:rsidR="00F670EE" w:rsidRPr="00A920B5">
        <w:rPr>
          <w:szCs w:val="22"/>
        </w:rPr>
        <w:t>na </w:t>
      </w:r>
      <w:r w:rsidRPr="00A920B5">
        <w:rPr>
          <w:szCs w:val="22"/>
        </w:rPr>
        <w:t>systémovú expozíciu indakaterolu, glykopyróniu alebo mometazón</w:t>
      </w:r>
      <w:r w:rsidR="00181411" w:rsidRPr="00A920B5">
        <w:rPr>
          <w:iCs/>
          <w:szCs w:val="22"/>
        </w:rPr>
        <w:t>-</w:t>
      </w:r>
      <w:r w:rsidRPr="00A920B5">
        <w:rPr>
          <w:szCs w:val="22"/>
        </w:rPr>
        <w:t>furoátu.</w:t>
      </w:r>
    </w:p>
    <w:p w14:paraId="4A7FA086" w14:textId="77777777" w:rsidR="0043445B" w:rsidRPr="00A920B5" w:rsidRDefault="0043445B" w:rsidP="0029074E">
      <w:pPr>
        <w:pStyle w:val="Text"/>
        <w:spacing w:before="0"/>
        <w:jc w:val="left"/>
        <w:rPr>
          <w:sz w:val="22"/>
          <w:szCs w:val="22"/>
          <w:lang w:val="sk-SK"/>
        </w:rPr>
      </w:pPr>
    </w:p>
    <w:p w14:paraId="0AB27077" w14:textId="098FE503" w:rsidR="0043445B" w:rsidRPr="00A920B5" w:rsidRDefault="0043445B" w:rsidP="0029074E">
      <w:pPr>
        <w:pStyle w:val="Text"/>
        <w:keepNext/>
        <w:spacing w:before="0"/>
        <w:jc w:val="left"/>
        <w:rPr>
          <w:sz w:val="22"/>
          <w:szCs w:val="22"/>
          <w:lang w:val="sk-SK"/>
        </w:rPr>
      </w:pPr>
      <w:r w:rsidRPr="00A920B5">
        <w:rPr>
          <w:i/>
          <w:sz w:val="22"/>
          <w:szCs w:val="22"/>
          <w:u w:val="single"/>
          <w:lang w:val="sk-SK"/>
        </w:rPr>
        <w:t>Pacienti</w:t>
      </w:r>
      <w:r w:rsidR="00F670EE" w:rsidRPr="00A920B5">
        <w:rPr>
          <w:i/>
          <w:sz w:val="22"/>
          <w:szCs w:val="22"/>
          <w:u w:val="single"/>
          <w:lang w:val="sk-SK"/>
        </w:rPr>
        <w:t xml:space="preserve"> s </w:t>
      </w:r>
      <w:r w:rsidRPr="00A920B5">
        <w:rPr>
          <w:i/>
          <w:sz w:val="22"/>
          <w:szCs w:val="22"/>
          <w:u w:val="single"/>
          <w:lang w:val="sk-SK"/>
        </w:rPr>
        <w:t>poruchou funkcie obličiek</w:t>
      </w:r>
    </w:p>
    <w:p w14:paraId="7A9145F7" w14:textId="1C4B6B62" w:rsidR="0043445B" w:rsidRPr="00CB491F" w:rsidRDefault="0043445B" w:rsidP="0029074E">
      <w:pPr>
        <w:pStyle w:val="Text"/>
        <w:spacing w:before="0"/>
        <w:jc w:val="left"/>
        <w:rPr>
          <w:sz w:val="22"/>
          <w:szCs w:val="22"/>
          <w:lang w:val="sk-SK"/>
        </w:rPr>
      </w:pPr>
      <w:r w:rsidRPr="00A920B5">
        <w:rPr>
          <w:iCs/>
          <w:sz w:val="22"/>
          <w:szCs w:val="22"/>
          <w:lang w:val="sk-SK"/>
        </w:rPr>
        <w:t>Vplyv poruchy funkcie obličiek</w:t>
      </w:r>
      <w:r w:rsidR="00F670EE" w:rsidRPr="00A920B5">
        <w:rPr>
          <w:iCs/>
          <w:sz w:val="22"/>
          <w:szCs w:val="22"/>
          <w:lang w:val="sk-SK"/>
        </w:rPr>
        <w:t xml:space="preserve"> na </w:t>
      </w:r>
      <w:r w:rsidRPr="00A920B5">
        <w:rPr>
          <w:iCs/>
          <w:sz w:val="22"/>
          <w:szCs w:val="22"/>
          <w:lang w:val="sk-SK"/>
        </w:rPr>
        <w:t>farmakokinetiku indakaterolu, glykopyrónia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furoátu sa neskúmal</w:t>
      </w:r>
      <w:r w:rsidR="00F670EE" w:rsidRPr="00A920B5">
        <w:rPr>
          <w:iCs/>
          <w:sz w:val="22"/>
          <w:szCs w:val="22"/>
          <w:lang w:val="sk-SK"/>
        </w:rPr>
        <w:t xml:space="preserve"> v </w:t>
      </w:r>
      <w:r w:rsidRPr="00A920B5">
        <w:rPr>
          <w:iCs/>
          <w:sz w:val="22"/>
          <w:szCs w:val="22"/>
          <w:lang w:val="sk-SK"/>
        </w:rPr>
        <w:t>osobitných štúdiách</w:t>
      </w:r>
      <w:r w:rsidR="00F670EE" w:rsidRPr="00A920B5">
        <w:rPr>
          <w:iCs/>
          <w:sz w:val="22"/>
          <w:szCs w:val="22"/>
          <w:lang w:val="sk-SK"/>
        </w:rPr>
        <w:t xml:space="preserve"> s </w:t>
      </w:r>
      <w:r w:rsidRPr="00A920B5">
        <w:rPr>
          <w:iCs/>
          <w:sz w:val="22"/>
          <w:szCs w:val="22"/>
          <w:lang w:val="sk-SK"/>
        </w:rPr>
        <w:t xml:space="preserve">liekom Enerzair Breezhaler. V </w:t>
      </w:r>
      <w:r w:rsidRPr="00A920B5">
        <w:rPr>
          <w:sz w:val="22"/>
          <w:szCs w:val="22"/>
          <w:lang w:val="sk-SK"/>
        </w:rPr>
        <w:t xml:space="preserve">analýze populačnej farmakokinetiky nebola odhadovaná rýchlosť glomerulárnej filtrácie </w:t>
      </w:r>
      <w:r w:rsidRPr="00A920B5">
        <w:rPr>
          <w:iCs/>
          <w:sz w:val="22"/>
          <w:szCs w:val="22"/>
          <w:lang w:val="sk-SK"/>
        </w:rPr>
        <w:t>(eGFR) štatisticky významnou kovariantou</w:t>
      </w:r>
      <w:r w:rsidR="00F670EE" w:rsidRPr="00A920B5">
        <w:rPr>
          <w:iCs/>
          <w:sz w:val="22"/>
          <w:szCs w:val="22"/>
          <w:lang w:val="sk-SK"/>
        </w:rPr>
        <w:t xml:space="preserve"> pre </w:t>
      </w:r>
      <w:r w:rsidRPr="00A920B5">
        <w:rPr>
          <w:iCs/>
          <w:sz w:val="22"/>
          <w:szCs w:val="22"/>
          <w:lang w:val="sk-SK"/>
        </w:rPr>
        <w:t>systémovú expozíciu indakaterolu, glykopyróniu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furoátu</w:t>
      </w:r>
      <w:r w:rsidR="00F670EE" w:rsidRPr="00A920B5">
        <w:rPr>
          <w:iCs/>
          <w:sz w:val="22"/>
          <w:szCs w:val="22"/>
          <w:lang w:val="sk-SK"/>
        </w:rPr>
        <w:t xml:space="preserve"> po </w:t>
      </w:r>
      <w:r w:rsidRPr="00A920B5">
        <w:rPr>
          <w:iCs/>
          <w:sz w:val="22"/>
          <w:szCs w:val="22"/>
          <w:lang w:val="sk-SK"/>
        </w:rPr>
        <w:t>podaní lieku Enerzair Breezhaler pacientom</w:t>
      </w:r>
      <w:r w:rsidR="00F670EE" w:rsidRPr="00A920B5">
        <w:rPr>
          <w:iCs/>
          <w:sz w:val="22"/>
          <w:szCs w:val="22"/>
          <w:lang w:val="sk-SK"/>
        </w:rPr>
        <w:t xml:space="preserve"> s </w:t>
      </w:r>
      <w:r w:rsidRPr="00A920B5">
        <w:rPr>
          <w:iCs/>
          <w:sz w:val="22"/>
          <w:szCs w:val="22"/>
          <w:lang w:val="sk-SK"/>
        </w:rPr>
        <w:t>astmou.</w:t>
      </w:r>
    </w:p>
    <w:p w14:paraId="1CBE5143" w14:textId="3987921C" w:rsidR="0043445B" w:rsidRDefault="0043445B" w:rsidP="0029074E">
      <w:pPr>
        <w:pStyle w:val="Text"/>
        <w:spacing w:before="0"/>
        <w:jc w:val="left"/>
        <w:rPr>
          <w:iCs/>
          <w:sz w:val="22"/>
          <w:szCs w:val="22"/>
          <w:lang w:val="sk-SK"/>
        </w:rPr>
      </w:pPr>
    </w:p>
    <w:p w14:paraId="06D4B505" w14:textId="3C9D2C08" w:rsidR="00917E77" w:rsidRPr="008850F0" w:rsidRDefault="00917E77" w:rsidP="0029074E">
      <w:pPr>
        <w:pStyle w:val="Text"/>
        <w:spacing w:before="0"/>
        <w:jc w:val="left"/>
        <w:rPr>
          <w:iCs/>
          <w:sz w:val="22"/>
          <w:lang w:val="sk-SK"/>
        </w:rPr>
      </w:pPr>
      <w:r w:rsidRPr="008850F0">
        <w:rPr>
          <w:sz w:val="22"/>
          <w:lang w:val="sk-SK"/>
        </w:rPr>
        <w:t xml:space="preserve">Vzhľadom na veľmi nízky podiel vylučovania močom na celkovej eliminácii z tela pri indakaterole </w:t>
      </w:r>
      <w:r w:rsidRPr="00A920B5">
        <w:rPr>
          <w:sz w:val="22"/>
          <w:lang w:val="sk-SK"/>
        </w:rPr>
        <w:t>a</w:t>
      </w:r>
      <w:r w:rsidR="00AB0DC6" w:rsidRPr="00A920B5">
        <w:rPr>
          <w:sz w:val="22"/>
          <w:lang w:val="sk-SK"/>
        </w:rPr>
        <w:t> </w:t>
      </w:r>
      <w:r w:rsidRPr="00A920B5">
        <w:rPr>
          <w:sz w:val="22"/>
          <w:lang w:val="sk-SK"/>
        </w:rPr>
        <w:t>mometazón</w:t>
      </w:r>
      <w:r w:rsidR="00181411" w:rsidRPr="00A920B5">
        <w:rPr>
          <w:iCs/>
          <w:szCs w:val="22"/>
        </w:rPr>
        <w:t>-</w:t>
      </w:r>
      <w:r w:rsidRPr="00A920B5">
        <w:rPr>
          <w:sz w:val="22"/>
          <w:lang w:val="sk-SK"/>
        </w:rPr>
        <w:t>furoáte sa účinky poruchy funkcie obličiek na ich systémovú expozíciu neskúmali (pozri</w:t>
      </w:r>
      <w:r>
        <w:rPr>
          <w:sz w:val="22"/>
          <w:lang w:val="sk-SK"/>
        </w:rPr>
        <w:t xml:space="preserve"> časti</w:t>
      </w:r>
      <w:r w:rsidRPr="008850F0">
        <w:rPr>
          <w:sz w:val="22"/>
          <w:lang w:val="sk-SK"/>
        </w:rPr>
        <w:t> 4.2</w:t>
      </w:r>
      <w:r>
        <w:rPr>
          <w:sz w:val="22"/>
          <w:lang w:val="sk-SK"/>
        </w:rPr>
        <w:t xml:space="preserve"> a 4.4</w:t>
      </w:r>
      <w:r w:rsidRPr="008850F0">
        <w:rPr>
          <w:sz w:val="22"/>
          <w:lang w:val="sk-SK"/>
        </w:rPr>
        <w:t>).</w:t>
      </w:r>
    </w:p>
    <w:p w14:paraId="20FD1411" w14:textId="77777777" w:rsidR="00917E77" w:rsidRPr="00CB491F" w:rsidRDefault="00917E77" w:rsidP="0029074E">
      <w:pPr>
        <w:pStyle w:val="Text"/>
        <w:spacing w:before="0"/>
        <w:jc w:val="left"/>
        <w:rPr>
          <w:iCs/>
          <w:sz w:val="22"/>
          <w:szCs w:val="22"/>
          <w:lang w:val="sk-SK"/>
        </w:rPr>
      </w:pPr>
    </w:p>
    <w:p w14:paraId="1F2B30DD" w14:textId="29E09D7B" w:rsidR="0043445B" w:rsidRPr="00CB491F" w:rsidRDefault="0043445B" w:rsidP="0029074E">
      <w:pPr>
        <w:pStyle w:val="Text"/>
        <w:spacing w:before="0"/>
        <w:jc w:val="left"/>
        <w:rPr>
          <w:sz w:val="22"/>
          <w:szCs w:val="22"/>
          <w:lang w:val="sk-SK"/>
        </w:rPr>
      </w:pPr>
      <w:r w:rsidRPr="00CB491F">
        <w:rPr>
          <w:iCs/>
          <w:sz w:val="22"/>
          <w:szCs w:val="22"/>
          <w:lang w:val="sk-SK" w:eastAsia="x-none"/>
        </w:rPr>
        <w:t>Porucha funkcie obličiek má vplyv</w:t>
      </w:r>
      <w:r w:rsidR="00F670EE">
        <w:rPr>
          <w:iCs/>
          <w:sz w:val="22"/>
          <w:szCs w:val="22"/>
          <w:lang w:val="sk-SK" w:eastAsia="x-none"/>
        </w:rPr>
        <w:t xml:space="preserve"> na </w:t>
      </w:r>
      <w:r w:rsidRPr="00CB491F">
        <w:rPr>
          <w:iCs/>
          <w:sz w:val="22"/>
          <w:szCs w:val="22"/>
          <w:lang w:val="sk-SK" w:eastAsia="x-none"/>
        </w:rPr>
        <w:t xml:space="preserve">systémovú expozíciu glykopyróniu podanému ako monoterapia. U </w:t>
      </w:r>
      <w:r w:rsidRPr="00AA5491">
        <w:rPr>
          <w:iCs/>
          <w:sz w:val="22"/>
          <w:szCs w:val="22"/>
          <w:lang w:val="sk-SK" w:eastAsia="x-none"/>
        </w:rPr>
        <w:t>osôb</w:t>
      </w:r>
      <w:r w:rsidR="00F670EE" w:rsidRPr="00AA5491">
        <w:rPr>
          <w:iCs/>
          <w:sz w:val="22"/>
          <w:szCs w:val="22"/>
          <w:lang w:val="sk-SK" w:eastAsia="x-none"/>
        </w:rPr>
        <w:t xml:space="preserve"> s </w:t>
      </w:r>
      <w:r w:rsidR="00635EDF" w:rsidRPr="00AA5491">
        <w:rPr>
          <w:iCs/>
          <w:sz w:val="22"/>
          <w:szCs w:val="22"/>
          <w:lang w:val="sk-SK" w:eastAsia="x-none"/>
        </w:rPr>
        <w:t>miern</w:t>
      </w:r>
      <w:r w:rsidRPr="00AA5491">
        <w:rPr>
          <w:iCs/>
          <w:sz w:val="22"/>
          <w:szCs w:val="22"/>
          <w:lang w:val="sk-SK" w:eastAsia="x-none"/>
        </w:rPr>
        <w:t xml:space="preserve">ou a stredne </w:t>
      </w:r>
      <w:r w:rsidR="00635EDF" w:rsidRPr="00AA5491">
        <w:rPr>
          <w:iCs/>
          <w:sz w:val="22"/>
          <w:szCs w:val="22"/>
          <w:lang w:val="sk-SK" w:eastAsia="x-none"/>
        </w:rPr>
        <w:t xml:space="preserve">závažnou </w:t>
      </w:r>
      <w:r w:rsidRPr="00AA5491">
        <w:rPr>
          <w:iCs/>
          <w:sz w:val="22"/>
          <w:szCs w:val="22"/>
          <w:lang w:val="sk-SK" w:eastAsia="x-none"/>
        </w:rPr>
        <w:t>poruchou funkcie obličiek sa pozorovalo mierne priemerné zvýšenie celkovej systémovej expozície (AUC</w:t>
      </w:r>
      <w:r w:rsidRPr="00AA5491">
        <w:rPr>
          <w:iCs/>
          <w:sz w:val="22"/>
          <w:szCs w:val="22"/>
          <w:vertAlign w:val="subscript"/>
          <w:lang w:val="sk-SK" w:eastAsia="x-none"/>
        </w:rPr>
        <w:t>last</w:t>
      </w:r>
      <w:r w:rsidRPr="00AA5491">
        <w:rPr>
          <w:iCs/>
          <w:sz w:val="22"/>
          <w:szCs w:val="22"/>
          <w:lang w:val="sk-SK" w:eastAsia="x-none"/>
        </w:rPr>
        <w:t>) do 1,4-násobku a</w:t>
      </w:r>
      <w:r w:rsidR="00F670EE" w:rsidRPr="00AA5491">
        <w:rPr>
          <w:iCs/>
          <w:sz w:val="22"/>
          <w:szCs w:val="22"/>
          <w:lang w:val="sk-SK" w:eastAsia="x-none"/>
        </w:rPr>
        <w:t xml:space="preserve"> u </w:t>
      </w:r>
      <w:r w:rsidRPr="00AA5491">
        <w:rPr>
          <w:iCs/>
          <w:sz w:val="22"/>
          <w:szCs w:val="22"/>
          <w:lang w:val="sk-SK" w:eastAsia="x-none"/>
        </w:rPr>
        <w:t>osôb</w:t>
      </w:r>
      <w:r w:rsidR="00F670EE" w:rsidRPr="00AA5491">
        <w:rPr>
          <w:iCs/>
          <w:sz w:val="22"/>
          <w:szCs w:val="22"/>
          <w:lang w:val="sk-SK" w:eastAsia="x-none"/>
        </w:rPr>
        <w:t xml:space="preserve"> s</w:t>
      </w:r>
      <w:r w:rsidR="00635EDF" w:rsidRPr="00AA5491">
        <w:rPr>
          <w:iCs/>
          <w:sz w:val="22"/>
          <w:szCs w:val="22"/>
          <w:lang w:val="sk-SK" w:eastAsia="x-none"/>
        </w:rPr>
        <w:t>o</w:t>
      </w:r>
      <w:r w:rsidR="00F670EE" w:rsidRPr="00AA5491">
        <w:rPr>
          <w:iCs/>
          <w:sz w:val="22"/>
          <w:szCs w:val="22"/>
          <w:lang w:val="sk-SK" w:eastAsia="x-none"/>
        </w:rPr>
        <w:t> </w:t>
      </w:r>
      <w:r w:rsidR="00635EDF" w:rsidRPr="00AA5491">
        <w:rPr>
          <w:iCs/>
          <w:sz w:val="22"/>
          <w:szCs w:val="22"/>
          <w:lang w:val="sk-SK" w:eastAsia="x-none"/>
        </w:rPr>
        <w:t>závažnou</w:t>
      </w:r>
      <w:r w:rsidRPr="00AA5491">
        <w:rPr>
          <w:iCs/>
          <w:sz w:val="22"/>
          <w:szCs w:val="22"/>
          <w:lang w:val="sk-SK" w:eastAsia="x-none"/>
        </w:rPr>
        <w:t xml:space="preserve"> poruchou funkcie obličiek a</w:t>
      </w:r>
      <w:r w:rsidR="00F670EE" w:rsidRPr="00AA5491">
        <w:rPr>
          <w:iCs/>
          <w:sz w:val="22"/>
          <w:szCs w:val="22"/>
          <w:lang w:val="sk-SK" w:eastAsia="x-none"/>
        </w:rPr>
        <w:t xml:space="preserve"> v </w:t>
      </w:r>
      <w:r w:rsidRPr="00AA5491">
        <w:rPr>
          <w:iCs/>
          <w:sz w:val="22"/>
          <w:szCs w:val="22"/>
          <w:lang w:val="sk-SK" w:eastAsia="x-none"/>
        </w:rPr>
        <w:t xml:space="preserve">terminálnom štádiu choroby obličiek do 2,2-násobku. Na základe </w:t>
      </w:r>
      <w:r w:rsidRPr="00AA5491">
        <w:rPr>
          <w:sz w:val="22"/>
          <w:szCs w:val="22"/>
          <w:lang w:val="sk-SK"/>
        </w:rPr>
        <w:t>analýzy populačnej farmakokinetiky glykopyrónia</w:t>
      </w:r>
      <w:r w:rsidR="00F670EE" w:rsidRPr="00AA5491">
        <w:rPr>
          <w:sz w:val="22"/>
          <w:szCs w:val="22"/>
          <w:lang w:val="sk-SK"/>
        </w:rPr>
        <w:t xml:space="preserve"> u </w:t>
      </w:r>
      <w:r w:rsidRPr="00AA5491">
        <w:rPr>
          <w:sz w:val="22"/>
          <w:szCs w:val="22"/>
          <w:lang w:val="sk-SK"/>
        </w:rPr>
        <w:t>pacientov</w:t>
      </w:r>
      <w:r w:rsidR="00F670EE" w:rsidRPr="00AA5491">
        <w:rPr>
          <w:sz w:val="22"/>
          <w:szCs w:val="22"/>
          <w:lang w:val="sk-SK"/>
        </w:rPr>
        <w:t xml:space="preserve"> s </w:t>
      </w:r>
      <w:r w:rsidRPr="00AA5491">
        <w:rPr>
          <w:sz w:val="22"/>
          <w:szCs w:val="22"/>
          <w:lang w:val="sk-SK"/>
        </w:rPr>
        <w:t>astmou sa</w:t>
      </w:r>
      <w:r w:rsidR="00F670EE" w:rsidRPr="00AA5491">
        <w:rPr>
          <w:sz w:val="22"/>
          <w:szCs w:val="22"/>
          <w:lang w:val="sk-SK"/>
        </w:rPr>
        <w:t xml:space="preserve"> po </w:t>
      </w:r>
      <w:r w:rsidRPr="00AA5491">
        <w:rPr>
          <w:sz w:val="22"/>
          <w:szCs w:val="22"/>
          <w:lang w:val="sk-SK"/>
        </w:rPr>
        <w:t xml:space="preserve">podaní lieku Enerzair </w:t>
      </w:r>
      <w:r w:rsidRPr="00AA5491">
        <w:rPr>
          <w:sz w:val="22"/>
          <w:szCs w:val="22"/>
          <w:lang w:val="sk-SK"/>
        </w:rPr>
        <w:lastRenderedPageBreak/>
        <w:t>Breezhaler AUC</w:t>
      </w:r>
      <w:r w:rsidRPr="00AA5491">
        <w:rPr>
          <w:sz w:val="22"/>
          <w:szCs w:val="22"/>
          <w:vertAlign w:val="subscript"/>
          <w:lang w:val="sk-SK"/>
        </w:rPr>
        <w:t>0</w:t>
      </w:r>
      <w:r w:rsidRPr="00AA5491">
        <w:rPr>
          <w:sz w:val="22"/>
          <w:szCs w:val="22"/>
          <w:vertAlign w:val="subscript"/>
          <w:lang w:val="sk-SK"/>
        </w:rPr>
        <w:noBreakHyphen/>
        <w:t>24h</w:t>
      </w:r>
      <w:r w:rsidRPr="00AA5491">
        <w:rPr>
          <w:sz w:val="22"/>
          <w:szCs w:val="22"/>
          <w:lang w:val="sk-SK"/>
        </w:rPr>
        <w:t xml:space="preserve"> zvýšila</w:t>
      </w:r>
      <w:r w:rsidR="00F670EE" w:rsidRPr="00AA5491">
        <w:rPr>
          <w:sz w:val="22"/>
          <w:szCs w:val="22"/>
          <w:lang w:val="sk-SK"/>
        </w:rPr>
        <w:t xml:space="preserve"> o </w:t>
      </w:r>
      <w:r w:rsidRPr="00AA5491">
        <w:rPr>
          <w:sz w:val="22"/>
          <w:szCs w:val="22"/>
          <w:lang w:val="sk-SK"/>
        </w:rPr>
        <w:t>27 %</w:t>
      </w:r>
      <w:r w:rsidR="00F670EE" w:rsidRPr="00AA5491">
        <w:rPr>
          <w:sz w:val="22"/>
          <w:szCs w:val="22"/>
          <w:lang w:val="sk-SK"/>
        </w:rPr>
        <w:t xml:space="preserve"> u </w:t>
      </w:r>
      <w:r w:rsidRPr="00AA5491">
        <w:rPr>
          <w:sz w:val="22"/>
          <w:szCs w:val="22"/>
          <w:lang w:val="sk-SK"/>
        </w:rPr>
        <w:t>pacienta</w:t>
      </w:r>
      <w:r w:rsidR="00F670EE" w:rsidRPr="00AA5491">
        <w:rPr>
          <w:sz w:val="22"/>
          <w:szCs w:val="22"/>
          <w:lang w:val="sk-SK"/>
        </w:rPr>
        <w:t xml:space="preserve"> s </w:t>
      </w:r>
      <w:r w:rsidRPr="00AA5491">
        <w:rPr>
          <w:sz w:val="22"/>
          <w:szCs w:val="22"/>
          <w:lang w:val="sk-SK"/>
        </w:rPr>
        <w:t>absolútnou GFR 58 ml/min alebo znížila</w:t>
      </w:r>
      <w:r w:rsidR="00F670EE" w:rsidRPr="00AA5491">
        <w:rPr>
          <w:sz w:val="22"/>
          <w:szCs w:val="22"/>
          <w:lang w:val="sk-SK"/>
        </w:rPr>
        <w:t xml:space="preserve"> o </w:t>
      </w:r>
      <w:r w:rsidRPr="00AA5491">
        <w:rPr>
          <w:sz w:val="22"/>
          <w:szCs w:val="22"/>
          <w:lang w:val="sk-SK"/>
        </w:rPr>
        <w:t>19 %</w:t>
      </w:r>
      <w:r w:rsidR="00F670EE" w:rsidRPr="00AA5491">
        <w:rPr>
          <w:sz w:val="22"/>
          <w:szCs w:val="22"/>
          <w:lang w:val="sk-SK"/>
        </w:rPr>
        <w:t xml:space="preserve"> u </w:t>
      </w:r>
      <w:r w:rsidRPr="00AA5491">
        <w:rPr>
          <w:sz w:val="22"/>
          <w:szCs w:val="22"/>
          <w:lang w:val="sk-SK"/>
        </w:rPr>
        <w:t>pacienta</w:t>
      </w:r>
      <w:r w:rsidR="00F670EE" w:rsidRPr="00AA5491">
        <w:rPr>
          <w:sz w:val="22"/>
          <w:szCs w:val="22"/>
          <w:lang w:val="sk-SK"/>
        </w:rPr>
        <w:t xml:space="preserve"> s </w:t>
      </w:r>
      <w:r w:rsidRPr="00AA5491">
        <w:rPr>
          <w:sz w:val="22"/>
          <w:szCs w:val="22"/>
          <w:lang w:val="sk-SK"/>
        </w:rPr>
        <w:t>absolútnou GFR 143 ml/min</w:t>
      </w:r>
      <w:r w:rsidR="00F670EE" w:rsidRPr="00AA5491">
        <w:rPr>
          <w:sz w:val="22"/>
          <w:szCs w:val="22"/>
          <w:lang w:val="sk-SK"/>
        </w:rPr>
        <w:t xml:space="preserve"> v </w:t>
      </w:r>
      <w:r w:rsidRPr="00AA5491">
        <w:rPr>
          <w:sz w:val="22"/>
          <w:szCs w:val="22"/>
          <w:lang w:val="sk-SK"/>
        </w:rPr>
        <w:t>porovnaní</w:t>
      </w:r>
      <w:r w:rsidR="00F670EE" w:rsidRPr="00AA5491">
        <w:rPr>
          <w:sz w:val="22"/>
          <w:szCs w:val="22"/>
          <w:lang w:val="sk-SK"/>
        </w:rPr>
        <w:t xml:space="preserve"> s </w:t>
      </w:r>
      <w:r w:rsidRPr="00AA5491">
        <w:rPr>
          <w:sz w:val="22"/>
          <w:szCs w:val="22"/>
          <w:lang w:val="sk-SK"/>
        </w:rPr>
        <w:t>pacientom</w:t>
      </w:r>
      <w:r w:rsidR="00F670EE" w:rsidRPr="00AA5491">
        <w:rPr>
          <w:sz w:val="22"/>
          <w:szCs w:val="22"/>
          <w:lang w:val="sk-SK"/>
        </w:rPr>
        <w:t xml:space="preserve"> s </w:t>
      </w:r>
      <w:r w:rsidRPr="00AA5491">
        <w:rPr>
          <w:sz w:val="22"/>
          <w:szCs w:val="22"/>
          <w:lang w:val="sk-SK"/>
        </w:rPr>
        <w:t xml:space="preserve">absolútnou GFR 93 ml/min. </w:t>
      </w:r>
      <w:r w:rsidRPr="00AA5491">
        <w:rPr>
          <w:iCs/>
          <w:sz w:val="22"/>
          <w:szCs w:val="22"/>
          <w:lang w:val="sk-SK" w:eastAsia="x-none"/>
        </w:rPr>
        <w:t>Na</w:t>
      </w:r>
      <w:r w:rsidR="0015692E" w:rsidRPr="00AA5491">
        <w:rPr>
          <w:iCs/>
          <w:sz w:val="22"/>
          <w:szCs w:val="22"/>
          <w:lang w:val="sk-SK" w:eastAsia="x-none"/>
        </w:rPr>
        <w:t> </w:t>
      </w:r>
      <w:r w:rsidRPr="00AA5491">
        <w:rPr>
          <w:iCs/>
          <w:sz w:val="22"/>
          <w:szCs w:val="22"/>
          <w:lang w:val="sk-SK" w:eastAsia="x-none"/>
        </w:rPr>
        <w:t xml:space="preserve">základe </w:t>
      </w:r>
      <w:r w:rsidRPr="00AA5491">
        <w:rPr>
          <w:sz w:val="22"/>
          <w:szCs w:val="22"/>
          <w:lang w:val="sk-SK"/>
        </w:rPr>
        <w:t>analýzy populačnej farmakokinetiky glykopyrónia</w:t>
      </w:r>
      <w:r w:rsidR="00F670EE" w:rsidRPr="00AA5491">
        <w:rPr>
          <w:sz w:val="22"/>
          <w:szCs w:val="22"/>
          <w:lang w:val="sk-SK"/>
        </w:rPr>
        <w:t xml:space="preserve"> u </w:t>
      </w:r>
      <w:r w:rsidRPr="00AA5491">
        <w:rPr>
          <w:sz w:val="22"/>
          <w:szCs w:val="22"/>
          <w:lang w:val="sk-SK"/>
        </w:rPr>
        <w:t>pacientov</w:t>
      </w:r>
      <w:r w:rsidR="00F670EE" w:rsidRPr="00AA5491">
        <w:rPr>
          <w:sz w:val="22"/>
          <w:szCs w:val="22"/>
          <w:lang w:val="sk-SK"/>
        </w:rPr>
        <w:t xml:space="preserve"> s </w:t>
      </w:r>
      <w:r w:rsidRPr="00AA5491">
        <w:rPr>
          <w:sz w:val="22"/>
          <w:szCs w:val="22"/>
          <w:lang w:val="sk-SK"/>
        </w:rPr>
        <w:t>chronickou obštrukčnou chorobou pľúc</w:t>
      </w:r>
      <w:r w:rsidR="00F670EE" w:rsidRPr="00AA5491">
        <w:rPr>
          <w:sz w:val="22"/>
          <w:szCs w:val="22"/>
          <w:lang w:val="sk-SK"/>
        </w:rPr>
        <w:t xml:space="preserve"> s </w:t>
      </w:r>
      <w:r w:rsidR="00D46CA6" w:rsidRPr="00AA5491">
        <w:rPr>
          <w:sz w:val="22"/>
          <w:szCs w:val="22"/>
          <w:lang w:val="sk-SK"/>
        </w:rPr>
        <w:t>miern</w:t>
      </w:r>
      <w:r w:rsidRPr="00AA5491">
        <w:rPr>
          <w:sz w:val="22"/>
          <w:szCs w:val="22"/>
          <w:lang w:val="sk-SK"/>
        </w:rPr>
        <w:t xml:space="preserve">ou až stredne </w:t>
      </w:r>
      <w:r w:rsidR="00635EDF" w:rsidRPr="00AA5491">
        <w:rPr>
          <w:sz w:val="22"/>
          <w:szCs w:val="22"/>
          <w:lang w:val="sk-SK"/>
        </w:rPr>
        <w:t xml:space="preserve">závažnou </w:t>
      </w:r>
      <w:r w:rsidRPr="00AA5491">
        <w:rPr>
          <w:sz w:val="22"/>
          <w:szCs w:val="22"/>
          <w:lang w:val="sk-SK"/>
        </w:rPr>
        <w:t>poruchou funkcie obličiek (</w:t>
      </w:r>
      <w:r w:rsidRPr="00AA5491">
        <w:rPr>
          <w:iCs/>
          <w:sz w:val="22"/>
          <w:szCs w:val="22"/>
          <w:lang w:val="sk-SK" w:eastAsia="x-none"/>
        </w:rPr>
        <w:t xml:space="preserve">eGFR </w:t>
      </w:r>
      <w:r w:rsidRPr="00AA5491">
        <w:rPr>
          <w:sz w:val="22"/>
          <w:szCs w:val="22"/>
          <w:lang w:val="sk-SK"/>
        </w:rPr>
        <w:t>≥</w:t>
      </w:r>
      <w:r w:rsidRPr="00AA5491">
        <w:rPr>
          <w:iCs/>
          <w:sz w:val="22"/>
          <w:szCs w:val="22"/>
          <w:lang w:val="sk-SK" w:eastAsia="x-none"/>
        </w:rPr>
        <w:t>30 ml/min/1,73 m</w:t>
      </w:r>
      <w:r w:rsidRPr="00AA5491">
        <w:rPr>
          <w:iCs/>
          <w:sz w:val="22"/>
          <w:szCs w:val="22"/>
          <w:vertAlign w:val="superscript"/>
          <w:lang w:val="sk-SK" w:eastAsia="x-none"/>
        </w:rPr>
        <w:t>2</w:t>
      </w:r>
      <w:r w:rsidRPr="00AA5491">
        <w:rPr>
          <w:iCs/>
          <w:sz w:val="22"/>
          <w:szCs w:val="22"/>
          <w:lang w:val="sk-SK" w:eastAsia="x-none"/>
        </w:rPr>
        <w:t>) sa glykopyrónium môže použiť</w:t>
      </w:r>
      <w:r w:rsidR="00F670EE" w:rsidRPr="00AA5491">
        <w:rPr>
          <w:iCs/>
          <w:sz w:val="22"/>
          <w:szCs w:val="22"/>
          <w:lang w:val="sk-SK" w:eastAsia="x-none"/>
        </w:rPr>
        <w:t xml:space="preserve"> v </w:t>
      </w:r>
      <w:r w:rsidRPr="00AA5491">
        <w:rPr>
          <w:iCs/>
          <w:sz w:val="22"/>
          <w:szCs w:val="22"/>
          <w:lang w:val="sk-SK" w:eastAsia="x-none"/>
        </w:rPr>
        <w:t>odporúčanej dávke.</w:t>
      </w:r>
    </w:p>
    <w:p w14:paraId="09BFD3C0" w14:textId="77777777" w:rsidR="0043445B" w:rsidRPr="00CB491F" w:rsidRDefault="0043445B" w:rsidP="0029074E">
      <w:pPr>
        <w:pStyle w:val="Text"/>
        <w:spacing w:before="0"/>
        <w:jc w:val="left"/>
        <w:rPr>
          <w:sz w:val="22"/>
          <w:szCs w:val="22"/>
          <w:lang w:val="sk-SK"/>
        </w:rPr>
      </w:pPr>
    </w:p>
    <w:p w14:paraId="462AE485" w14:textId="3E32725F" w:rsidR="000C1230" w:rsidRPr="00AB4AE2" w:rsidRDefault="000C1230" w:rsidP="0029074E">
      <w:pPr>
        <w:pStyle w:val="Text"/>
        <w:keepNext/>
        <w:spacing w:before="0"/>
        <w:jc w:val="left"/>
        <w:rPr>
          <w:sz w:val="22"/>
          <w:szCs w:val="22"/>
          <w:lang w:val="sk-SK"/>
        </w:rPr>
      </w:pPr>
      <w:bookmarkStart w:id="19" w:name="_5942169Indacaterol_"/>
      <w:bookmarkStart w:id="20" w:name="_6043455Glycopyrronium_"/>
      <w:bookmarkStart w:id="21" w:name="_nth_Hepatic_impairment55977"/>
      <w:bookmarkStart w:id="22" w:name="_Toc259713130"/>
      <w:bookmarkEnd w:id="19"/>
      <w:bookmarkEnd w:id="20"/>
      <w:bookmarkEnd w:id="21"/>
      <w:r w:rsidRPr="00CB491F">
        <w:rPr>
          <w:i/>
          <w:sz w:val="22"/>
          <w:szCs w:val="22"/>
          <w:u w:val="single"/>
          <w:lang w:val="sk-SK"/>
        </w:rPr>
        <w:t>Pacienti</w:t>
      </w:r>
      <w:r w:rsidR="00F670EE">
        <w:rPr>
          <w:i/>
          <w:sz w:val="22"/>
          <w:szCs w:val="22"/>
          <w:u w:val="single"/>
          <w:lang w:val="sk-SK"/>
        </w:rPr>
        <w:t xml:space="preserve"> s </w:t>
      </w:r>
      <w:r w:rsidRPr="00CB491F">
        <w:rPr>
          <w:i/>
          <w:sz w:val="22"/>
          <w:szCs w:val="22"/>
          <w:u w:val="single"/>
          <w:lang w:val="sk-SK"/>
        </w:rPr>
        <w:t>poruchou funkcie pečene</w:t>
      </w:r>
    </w:p>
    <w:p w14:paraId="768D9B7A" w14:textId="5F363500" w:rsidR="000C1230" w:rsidRPr="00CB491F" w:rsidRDefault="000C1230" w:rsidP="0029074E">
      <w:pPr>
        <w:pStyle w:val="Text"/>
        <w:spacing w:before="0"/>
        <w:jc w:val="left"/>
        <w:rPr>
          <w:bCs/>
          <w:sz w:val="22"/>
          <w:szCs w:val="22"/>
          <w:lang w:val="sk-SK"/>
        </w:rPr>
      </w:pPr>
      <w:r w:rsidRPr="00A920B5">
        <w:rPr>
          <w:iCs/>
          <w:sz w:val="22"/>
          <w:szCs w:val="22"/>
          <w:lang w:val="sk-SK"/>
        </w:rPr>
        <w:t>Vplyv poruchy funkcie pečene</w:t>
      </w:r>
      <w:r w:rsidR="00F670EE" w:rsidRPr="00A920B5">
        <w:rPr>
          <w:iCs/>
          <w:sz w:val="22"/>
          <w:szCs w:val="22"/>
          <w:lang w:val="sk-SK"/>
        </w:rPr>
        <w:t xml:space="preserve"> na </w:t>
      </w:r>
      <w:r w:rsidRPr="00A920B5">
        <w:rPr>
          <w:iCs/>
          <w:sz w:val="22"/>
          <w:szCs w:val="22"/>
          <w:lang w:val="sk-SK"/>
        </w:rPr>
        <w:t>farmakokinetiku indakaterolu, glykopyrónia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furoátu sa nevyhodnotil</w:t>
      </w:r>
      <w:r w:rsidR="00F670EE" w:rsidRPr="00A920B5">
        <w:rPr>
          <w:iCs/>
          <w:sz w:val="22"/>
          <w:szCs w:val="22"/>
          <w:lang w:val="sk-SK"/>
        </w:rPr>
        <w:t xml:space="preserve"> u </w:t>
      </w:r>
      <w:r w:rsidRPr="00A920B5">
        <w:rPr>
          <w:iCs/>
          <w:sz w:val="22"/>
          <w:szCs w:val="22"/>
          <w:lang w:val="sk-SK"/>
        </w:rPr>
        <w:t>osôb</w:t>
      </w:r>
      <w:r w:rsidR="00F670EE" w:rsidRPr="00A920B5">
        <w:rPr>
          <w:iCs/>
          <w:sz w:val="22"/>
          <w:szCs w:val="22"/>
          <w:lang w:val="sk-SK"/>
        </w:rPr>
        <w:t xml:space="preserve"> s </w:t>
      </w:r>
      <w:r w:rsidRPr="00A920B5">
        <w:rPr>
          <w:iCs/>
          <w:sz w:val="22"/>
          <w:szCs w:val="22"/>
          <w:lang w:val="sk-SK"/>
        </w:rPr>
        <w:t>poruchou funkcie pečene</w:t>
      </w:r>
      <w:r w:rsidR="00F670EE" w:rsidRPr="00A920B5">
        <w:rPr>
          <w:iCs/>
          <w:sz w:val="22"/>
          <w:szCs w:val="22"/>
          <w:lang w:val="sk-SK"/>
        </w:rPr>
        <w:t xml:space="preserve"> po </w:t>
      </w:r>
      <w:r w:rsidRPr="00A920B5">
        <w:rPr>
          <w:iCs/>
          <w:sz w:val="22"/>
          <w:szCs w:val="22"/>
          <w:lang w:val="sk-SK"/>
        </w:rPr>
        <w:t>podaní lieku Enerzair Breezhaler. Vykonali sa však štúdie</w:t>
      </w:r>
      <w:r w:rsidR="00F670EE" w:rsidRPr="00A920B5">
        <w:rPr>
          <w:iCs/>
          <w:sz w:val="22"/>
          <w:szCs w:val="22"/>
          <w:lang w:val="sk-SK"/>
        </w:rPr>
        <w:t xml:space="preserve"> s</w:t>
      </w:r>
      <w:r w:rsidR="006A119A" w:rsidRPr="00A920B5">
        <w:rPr>
          <w:iCs/>
          <w:sz w:val="22"/>
          <w:szCs w:val="22"/>
          <w:lang w:val="sk-SK"/>
        </w:rPr>
        <w:t xml:space="preserve"> jeho </w:t>
      </w:r>
      <w:r w:rsidRPr="00A920B5">
        <w:rPr>
          <w:iCs/>
          <w:sz w:val="22"/>
          <w:szCs w:val="22"/>
          <w:lang w:val="sk-SK"/>
        </w:rPr>
        <w:t>zložkami indakaterolom a</w:t>
      </w:r>
      <w:r w:rsidR="00AB0DC6" w:rsidRPr="00A920B5">
        <w:rPr>
          <w:iCs/>
          <w:sz w:val="22"/>
          <w:szCs w:val="22"/>
          <w:lang w:val="sk-SK"/>
        </w:rPr>
        <w:t> </w:t>
      </w:r>
      <w:r w:rsidRPr="00A920B5">
        <w:rPr>
          <w:iCs/>
          <w:sz w:val="22"/>
          <w:szCs w:val="22"/>
          <w:lang w:val="sk-SK"/>
        </w:rPr>
        <w:t>mometazón</w:t>
      </w:r>
      <w:r w:rsidR="00181411" w:rsidRPr="00A920B5">
        <w:rPr>
          <w:iCs/>
          <w:szCs w:val="22"/>
        </w:rPr>
        <w:t>-</w:t>
      </w:r>
      <w:r w:rsidRPr="00A920B5">
        <w:rPr>
          <w:iCs/>
          <w:sz w:val="22"/>
          <w:szCs w:val="22"/>
          <w:lang w:val="sk-SK"/>
        </w:rPr>
        <w:t>furoátom</w:t>
      </w:r>
      <w:r w:rsidR="00F670EE" w:rsidRPr="00A920B5">
        <w:rPr>
          <w:iCs/>
          <w:sz w:val="22"/>
          <w:szCs w:val="22"/>
          <w:lang w:val="sk-SK"/>
        </w:rPr>
        <w:t xml:space="preserve"> v </w:t>
      </w:r>
      <w:r w:rsidRPr="00A920B5">
        <w:rPr>
          <w:iCs/>
          <w:sz w:val="22"/>
          <w:szCs w:val="22"/>
          <w:lang w:val="sk-SK"/>
        </w:rPr>
        <w:t>monoterapii (pozri časť 4.2).</w:t>
      </w:r>
    </w:p>
    <w:p w14:paraId="31929D5E" w14:textId="77777777" w:rsidR="000C1230" w:rsidRPr="00CB491F" w:rsidRDefault="000C1230" w:rsidP="0029074E">
      <w:pPr>
        <w:pStyle w:val="Text"/>
        <w:spacing w:before="0"/>
        <w:jc w:val="left"/>
        <w:rPr>
          <w:bCs/>
          <w:sz w:val="22"/>
          <w:szCs w:val="22"/>
          <w:lang w:val="sk-SK"/>
        </w:rPr>
      </w:pPr>
    </w:p>
    <w:p w14:paraId="6BF4AD68" w14:textId="0B954CD8" w:rsidR="00B84FD6" w:rsidRPr="00CB491F" w:rsidRDefault="000C1230" w:rsidP="0029074E">
      <w:pPr>
        <w:pStyle w:val="Text"/>
        <w:keepNext/>
        <w:spacing w:before="0"/>
        <w:jc w:val="left"/>
        <w:rPr>
          <w:sz w:val="22"/>
          <w:szCs w:val="22"/>
          <w:lang w:val="sk-SK"/>
        </w:rPr>
      </w:pPr>
      <w:r w:rsidRPr="00CB491F">
        <w:rPr>
          <w:bCs/>
          <w:i/>
          <w:sz w:val="22"/>
          <w:szCs w:val="22"/>
          <w:lang w:val="sk-SK"/>
        </w:rPr>
        <w:t>Indak</w:t>
      </w:r>
      <w:r w:rsidR="00914C40" w:rsidRPr="00CB491F">
        <w:rPr>
          <w:bCs/>
          <w:i/>
          <w:sz w:val="22"/>
          <w:szCs w:val="22"/>
          <w:lang w:val="sk-SK"/>
        </w:rPr>
        <w:t>aterol</w:t>
      </w:r>
    </w:p>
    <w:p w14:paraId="6E4CA794" w14:textId="59FC3353" w:rsidR="000C1230" w:rsidRPr="00CB491F" w:rsidRDefault="000C1230" w:rsidP="0029074E">
      <w:pPr>
        <w:pStyle w:val="Text"/>
        <w:spacing w:before="0"/>
        <w:jc w:val="left"/>
        <w:rPr>
          <w:sz w:val="22"/>
          <w:szCs w:val="22"/>
          <w:lang w:val="sk-SK"/>
        </w:rPr>
      </w:pPr>
      <w:r w:rsidRPr="00AA5491">
        <w:rPr>
          <w:sz w:val="22"/>
          <w:szCs w:val="22"/>
          <w:lang w:val="sk-SK"/>
        </w:rPr>
        <w:t>Pacienti</w:t>
      </w:r>
      <w:r w:rsidR="00F670EE" w:rsidRPr="00AA5491">
        <w:rPr>
          <w:sz w:val="22"/>
          <w:szCs w:val="22"/>
          <w:lang w:val="sk-SK"/>
        </w:rPr>
        <w:t xml:space="preserve"> s </w:t>
      </w:r>
      <w:r w:rsidR="00635EDF" w:rsidRPr="00AA5491">
        <w:rPr>
          <w:sz w:val="22"/>
          <w:szCs w:val="22"/>
          <w:lang w:val="sk-SK"/>
        </w:rPr>
        <w:t>miern</w:t>
      </w:r>
      <w:r w:rsidRPr="00AA5491">
        <w:rPr>
          <w:sz w:val="22"/>
          <w:szCs w:val="22"/>
          <w:lang w:val="sk-SK"/>
        </w:rPr>
        <w:t xml:space="preserve">ou a stredne </w:t>
      </w:r>
      <w:r w:rsidR="00635EDF" w:rsidRPr="00AA5491">
        <w:rPr>
          <w:sz w:val="22"/>
          <w:szCs w:val="22"/>
          <w:lang w:val="sk-SK"/>
        </w:rPr>
        <w:t xml:space="preserve">závažnou </w:t>
      </w:r>
      <w:r w:rsidRPr="00AA5491">
        <w:rPr>
          <w:sz w:val="22"/>
          <w:szCs w:val="22"/>
          <w:lang w:val="sk-SK"/>
        </w:rPr>
        <w:t>poruchou funkcie pečene nevykazovali významné zmeny C</w:t>
      </w:r>
      <w:r w:rsidRPr="00AA5491">
        <w:rPr>
          <w:sz w:val="22"/>
          <w:szCs w:val="22"/>
          <w:vertAlign w:val="subscript"/>
          <w:lang w:val="sk-SK"/>
        </w:rPr>
        <w:t>max</w:t>
      </w:r>
      <w:r w:rsidRPr="00AA5491">
        <w:rPr>
          <w:sz w:val="22"/>
          <w:szCs w:val="22"/>
          <w:lang w:val="sk-SK"/>
        </w:rPr>
        <w:t xml:space="preserve"> alebo AUC indakaterolu, rovnako sa nelíšila väzba</w:t>
      </w:r>
      <w:r w:rsidR="00F670EE" w:rsidRPr="00AA5491">
        <w:rPr>
          <w:sz w:val="22"/>
          <w:szCs w:val="22"/>
          <w:lang w:val="sk-SK"/>
        </w:rPr>
        <w:t xml:space="preserve"> na </w:t>
      </w:r>
      <w:r w:rsidRPr="00AA5491">
        <w:rPr>
          <w:sz w:val="22"/>
          <w:szCs w:val="22"/>
          <w:lang w:val="sk-SK"/>
        </w:rPr>
        <w:t>bielkoviny medzi osobami</w:t>
      </w:r>
      <w:r w:rsidR="00F670EE" w:rsidRPr="00AA5491">
        <w:rPr>
          <w:sz w:val="22"/>
          <w:szCs w:val="22"/>
          <w:lang w:val="sk-SK"/>
        </w:rPr>
        <w:t xml:space="preserve"> s </w:t>
      </w:r>
      <w:r w:rsidR="00635EDF" w:rsidRPr="00AA5491">
        <w:rPr>
          <w:sz w:val="22"/>
          <w:szCs w:val="22"/>
          <w:lang w:val="sk-SK"/>
        </w:rPr>
        <w:t>miern</w:t>
      </w:r>
      <w:r w:rsidRPr="00AA5491">
        <w:rPr>
          <w:sz w:val="22"/>
          <w:szCs w:val="22"/>
          <w:lang w:val="sk-SK"/>
        </w:rPr>
        <w:t xml:space="preserve">ou a stredne </w:t>
      </w:r>
      <w:r w:rsidR="00635EDF" w:rsidRPr="00AA5491">
        <w:rPr>
          <w:sz w:val="22"/>
          <w:szCs w:val="22"/>
          <w:lang w:val="sk-SK"/>
        </w:rPr>
        <w:t xml:space="preserve">závažnou </w:t>
      </w:r>
      <w:r w:rsidRPr="00AA5491">
        <w:rPr>
          <w:sz w:val="22"/>
          <w:szCs w:val="22"/>
          <w:lang w:val="sk-SK"/>
        </w:rPr>
        <w:t>poruchou funkcie pečene a zdravými osobami</w:t>
      </w:r>
      <w:r w:rsidR="00F670EE" w:rsidRPr="00AA5491">
        <w:rPr>
          <w:sz w:val="22"/>
          <w:szCs w:val="22"/>
          <w:lang w:val="sk-SK"/>
        </w:rPr>
        <w:t xml:space="preserve"> v </w:t>
      </w:r>
      <w:r w:rsidRPr="00AA5491">
        <w:rPr>
          <w:sz w:val="22"/>
          <w:szCs w:val="22"/>
          <w:lang w:val="sk-SK"/>
        </w:rPr>
        <w:t>kontrolnej skupine. Nevykonali sa štúdie</w:t>
      </w:r>
      <w:r w:rsidR="00F670EE" w:rsidRPr="00AA5491">
        <w:rPr>
          <w:sz w:val="22"/>
          <w:szCs w:val="22"/>
          <w:lang w:val="sk-SK"/>
        </w:rPr>
        <w:t xml:space="preserve"> s </w:t>
      </w:r>
      <w:r w:rsidRPr="00AA5491">
        <w:rPr>
          <w:sz w:val="22"/>
          <w:szCs w:val="22"/>
          <w:lang w:val="sk-SK"/>
        </w:rPr>
        <w:t>osobami</w:t>
      </w:r>
      <w:r w:rsidR="00F670EE" w:rsidRPr="00AA5491">
        <w:rPr>
          <w:sz w:val="22"/>
          <w:szCs w:val="22"/>
          <w:lang w:val="sk-SK"/>
        </w:rPr>
        <w:t xml:space="preserve"> s</w:t>
      </w:r>
      <w:r w:rsidR="00635EDF" w:rsidRPr="00AA5491">
        <w:rPr>
          <w:sz w:val="22"/>
          <w:szCs w:val="22"/>
          <w:lang w:val="sk-SK"/>
        </w:rPr>
        <w:t>o</w:t>
      </w:r>
      <w:r w:rsidR="00F670EE" w:rsidRPr="00AA5491">
        <w:rPr>
          <w:sz w:val="22"/>
          <w:szCs w:val="22"/>
          <w:lang w:val="sk-SK"/>
        </w:rPr>
        <w:t> </w:t>
      </w:r>
      <w:r w:rsidR="00635EDF" w:rsidRPr="00AA5491">
        <w:rPr>
          <w:sz w:val="22"/>
          <w:szCs w:val="22"/>
          <w:lang w:val="sk-SK"/>
        </w:rPr>
        <w:t xml:space="preserve">závažnou </w:t>
      </w:r>
      <w:r w:rsidRPr="00AA5491">
        <w:rPr>
          <w:sz w:val="22"/>
          <w:szCs w:val="22"/>
          <w:lang w:val="sk-SK"/>
        </w:rPr>
        <w:t>poruchou funkcie pečene</w:t>
      </w:r>
      <w:r w:rsidRPr="00CB491F">
        <w:rPr>
          <w:sz w:val="22"/>
          <w:szCs w:val="22"/>
          <w:lang w:val="sk-SK"/>
        </w:rPr>
        <w:t>.</w:t>
      </w:r>
    </w:p>
    <w:p w14:paraId="7AAB6DA1" w14:textId="77777777" w:rsidR="000C1230" w:rsidRPr="00CB491F" w:rsidRDefault="000C1230" w:rsidP="0029074E">
      <w:pPr>
        <w:pStyle w:val="Text"/>
        <w:spacing w:before="0"/>
        <w:jc w:val="left"/>
        <w:rPr>
          <w:sz w:val="22"/>
          <w:szCs w:val="22"/>
          <w:lang w:val="sk-SK"/>
        </w:rPr>
      </w:pPr>
    </w:p>
    <w:p w14:paraId="1A7E94F5" w14:textId="5188365D" w:rsidR="00B84FD6" w:rsidRPr="00CB491F" w:rsidRDefault="00914C40" w:rsidP="0029074E">
      <w:pPr>
        <w:pStyle w:val="Text"/>
        <w:keepNext/>
        <w:spacing w:before="0"/>
        <w:jc w:val="left"/>
        <w:rPr>
          <w:bCs/>
          <w:sz w:val="22"/>
          <w:szCs w:val="22"/>
          <w:lang w:val="sk-SK"/>
        </w:rPr>
      </w:pPr>
      <w:r w:rsidRPr="00CB491F">
        <w:rPr>
          <w:bCs/>
          <w:i/>
          <w:sz w:val="22"/>
          <w:szCs w:val="22"/>
          <w:lang w:val="sk-SK"/>
        </w:rPr>
        <w:t>Gly</w:t>
      </w:r>
      <w:r w:rsidR="000C1230" w:rsidRPr="00CB491F">
        <w:rPr>
          <w:bCs/>
          <w:i/>
          <w:sz w:val="22"/>
          <w:szCs w:val="22"/>
          <w:lang w:val="sk-SK"/>
        </w:rPr>
        <w:t>kopyrónium</w:t>
      </w:r>
    </w:p>
    <w:p w14:paraId="4266C44F" w14:textId="48F85464" w:rsidR="000C1230" w:rsidRPr="00CB491F" w:rsidRDefault="000C1230" w:rsidP="0029074E">
      <w:pPr>
        <w:tabs>
          <w:tab w:val="clear" w:pos="567"/>
        </w:tabs>
        <w:spacing w:line="240" w:lineRule="auto"/>
        <w:rPr>
          <w:iCs/>
          <w:szCs w:val="22"/>
          <w:lang w:eastAsia="x-none"/>
        </w:rPr>
      </w:pPr>
      <w:r w:rsidRPr="00CB491F">
        <w:rPr>
          <w:iCs/>
          <w:szCs w:val="22"/>
          <w:lang w:eastAsia="x-none"/>
        </w:rPr>
        <w:t>Nevykonali sa klinické štúdie</w:t>
      </w:r>
      <w:r w:rsidR="00F670EE">
        <w:rPr>
          <w:iCs/>
          <w:szCs w:val="22"/>
          <w:lang w:eastAsia="x-none"/>
        </w:rPr>
        <w:t xml:space="preserve"> s </w:t>
      </w:r>
      <w:r w:rsidRPr="00CB491F">
        <w:rPr>
          <w:iCs/>
          <w:szCs w:val="22"/>
          <w:lang w:eastAsia="x-none"/>
        </w:rPr>
        <w:t>pacientmi</w:t>
      </w:r>
      <w:r w:rsidR="00F670EE">
        <w:rPr>
          <w:iCs/>
          <w:szCs w:val="22"/>
          <w:lang w:eastAsia="x-none"/>
        </w:rPr>
        <w:t xml:space="preserve"> s </w:t>
      </w:r>
      <w:r w:rsidRPr="00CB491F">
        <w:rPr>
          <w:iCs/>
          <w:szCs w:val="22"/>
          <w:lang w:eastAsia="x-none"/>
        </w:rPr>
        <w:t>poruchou funkcie pečene. Glykopyrónium sa</w:t>
      </w:r>
      <w:r w:rsidR="00F670EE">
        <w:rPr>
          <w:iCs/>
          <w:szCs w:val="22"/>
          <w:lang w:eastAsia="x-none"/>
        </w:rPr>
        <w:t xml:space="preserve"> zo </w:t>
      </w:r>
      <w:r w:rsidRPr="00CB491F">
        <w:rPr>
          <w:iCs/>
          <w:szCs w:val="22"/>
          <w:lang w:eastAsia="x-none"/>
        </w:rPr>
        <w:t>systémovej cirkulácie eliminuje hlavne vylučovaním obličkami. Nepredpokladá sa, že by zhoršenie metabolizmu glykopyrónia</w:t>
      </w:r>
      <w:r w:rsidR="00F670EE">
        <w:rPr>
          <w:iCs/>
          <w:szCs w:val="22"/>
          <w:lang w:eastAsia="x-none"/>
        </w:rPr>
        <w:t xml:space="preserve"> v </w:t>
      </w:r>
      <w:r w:rsidRPr="00CB491F">
        <w:rPr>
          <w:iCs/>
          <w:szCs w:val="22"/>
          <w:lang w:eastAsia="x-none"/>
        </w:rPr>
        <w:t>pečeni spôsobilo klinicky významné zvýšenie systémovej expozície.</w:t>
      </w:r>
    </w:p>
    <w:p w14:paraId="3942E2C7" w14:textId="77777777" w:rsidR="000C1230" w:rsidRPr="00CB491F" w:rsidRDefault="000C1230" w:rsidP="0029074E">
      <w:pPr>
        <w:pStyle w:val="Text"/>
        <w:spacing w:before="0"/>
        <w:jc w:val="left"/>
        <w:rPr>
          <w:bCs/>
          <w:sz w:val="22"/>
          <w:szCs w:val="22"/>
          <w:lang w:val="sk-SK"/>
        </w:rPr>
      </w:pPr>
    </w:p>
    <w:p w14:paraId="4C424DA2" w14:textId="49F527EF" w:rsidR="000C1230" w:rsidRPr="00A920B5" w:rsidRDefault="000C1230" w:rsidP="0029074E">
      <w:pPr>
        <w:pStyle w:val="Text"/>
        <w:keepNext/>
        <w:spacing w:before="0"/>
        <w:jc w:val="left"/>
        <w:rPr>
          <w:sz w:val="22"/>
          <w:szCs w:val="22"/>
          <w:lang w:val="sk-SK"/>
        </w:rPr>
      </w:pPr>
      <w:bookmarkStart w:id="23" w:name="_nth_Renal_impairment54843"/>
      <w:bookmarkEnd w:id="22"/>
      <w:bookmarkEnd w:id="23"/>
      <w:r w:rsidRPr="00A920B5">
        <w:rPr>
          <w:rFonts w:eastAsia="Times New Roman"/>
          <w:i/>
          <w:sz w:val="22"/>
          <w:szCs w:val="22"/>
          <w:lang w:val="sk-SK" w:eastAsia="en-US"/>
        </w:rPr>
        <w:t>Mometazón</w:t>
      </w:r>
      <w:r w:rsidR="00181411" w:rsidRPr="00A920B5">
        <w:rPr>
          <w:iCs/>
          <w:szCs w:val="22"/>
        </w:rPr>
        <w:t>-</w:t>
      </w:r>
      <w:r w:rsidRPr="00A920B5">
        <w:rPr>
          <w:rFonts w:eastAsia="Times New Roman"/>
          <w:i/>
          <w:sz w:val="22"/>
          <w:szCs w:val="22"/>
          <w:lang w:val="sk-SK" w:eastAsia="en-US"/>
        </w:rPr>
        <w:t>furoát</w:t>
      </w:r>
    </w:p>
    <w:p w14:paraId="26A9254E" w14:textId="48C31ACC" w:rsidR="000C1230" w:rsidRPr="00A920B5" w:rsidRDefault="000C1230" w:rsidP="0029074E">
      <w:pPr>
        <w:pStyle w:val="Text"/>
        <w:spacing w:before="0"/>
        <w:jc w:val="left"/>
        <w:rPr>
          <w:sz w:val="22"/>
          <w:szCs w:val="22"/>
          <w:lang w:val="sk-SK"/>
        </w:rPr>
      </w:pPr>
      <w:r w:rsidRPr="00A920B5">
        <w:rPr>
          <w:sz w:val="22"/>
          <w:szCs w:val="22"/>
          <w:lang w:val="sk-SK"/>
        </w:rPr>
        <w:t>V štúdii hodnotiacej podanie jednorazovej inhalovanej dávky 400 μg mometazón</w:t>
      </w:r>
      <w:r w:rsidR="00181411" w:rsidRPr="00A920B5">
        <w:rPr>
          <w:iCs/>
          <w:szCs w:val="22"/>
        </w:rPr>
        <w:t>-</w:t>
      </w:r>
      <w:r w:rsidRPr="00A920B5">
        <w:rPr>
          <w:sz w:val="22"/>
          <w:szCs w:val="22"/>
          <w:lang w:val="sk-SK"/>
        </w:rPr>
        <w:t>furoátu pomocou</w:t>
      </w:r>
      <w:r w:rsidRPr="00CB491F">
        <w:rPr>
          <w:sz w:val="22"/>
          <w:szCs w:val="22"/>
          <w:lang w:val="sk-SK"/>
        </w:rPr>
        <w:t xml:space="preserve"> inhalátora suchého prášku </w:t>
      </w:r>
      <w:r w:rsidRPr="00AA5491">
        <w:rPr>
          <w:sz w:val="22"/>
          <w:szCs w:val="22"/>
          <w:lang w:val="sk-SK"/>
        </w:rPr>
        <w:t>osobám</w:t>
      </w:r>
      <w:r w:rsidR="00F670EE" w:rsidRPr="00AA5491">
        <w:rPr>
          <w:sz w:val="22"/>
          <w:szCs w:val="22"/>
          <w:lang w:val="sk-SK"/>
        </w:rPr>
        <w:t xml:space="preserve"> s </w:t>
      </w:r>
      <w:r w:rsidR="00D46CA6" w:rsidRPr="00AA5491">
        <w:rPr>
          <w:sz w:val="22"/>
          <w:szCs w:val="22"/>
          <w:lang w:val="sk-SK"/>
        </w:rPr>
        <w:t>miern</w:t>
      </w:r>
      <w:r w:rsidRPr="00AA5491">
        <w:rPr>
          <w:sz w:val="22"/>
          <w:szCs w:val="22"/>
          <w:lang w:val="sk-SK"/>
        </w:rPr>
        <w:t xml:space="preserve">ou (n=4), stredne </w:t>
      </w:r>
      <w:r w:rsidR="00635EDF" w:rsidRPr="00AA5491">
        <w:rPr>
          <w:sz w:val="22"/>
          <w:szCs w:val="22"/>
          <w:lang w:val="sk-SK"/>
        </w:rPr>
        <w:t xml:space="preserve">závažnou </w:t>
      </w:r>
      <w:r w:rsidRPr="00AA5491">
        <w:rPr>
          <w:sz w:val="22"/>
          <w:szCs w:val="22"/>
          <w:lang w:val="sk-SK"/>
        </w:rPr>
        <w:t xml:space="preserve">(n=4) a </w:t>
      </w:r>
      <w:r w:rsidR="00D46CA6" w:rsidRPr="00AA5491">
        <w:rPr>
          <w:sz w:val="22"/>
          <w:szCs w:val="22"/>
          <w:lang w:val="sk-SK"/>
        </w:rPr>
        <w:t xml:space="preserve">závažnou </w:t>
      </w:r>
      <w:r w:rsidRPr="00AA5491">
        <w:rPr>
          <w:sz w:val="22"/>
          <w:szCs w:val="22"/>
          <w:lang w:val="sk-SK"/>
        </w:rPr>
        <w:t>(n=4)</w:t>
      </w:r>
      <w:r w:rsidRPr="00CB491F">
        <w:rPr>
          <w:sz w:val="22"/>
          <w:szCs w:val="22"/>
          <w:lang w:val="sk-SK"/>
        </w:rPr>
        <w:t xml:space="preserve"> poruchou funkcie pečene sa</w:t>
      </w:r>
      <w:r w:rsidR="00F670EE">
        <w:rPr>
          <w:sz w:val="22"/>
          <w:szCs w:val="22"/>
          <w:lang w:val="sk-SK"/>
        </w:rPr>
        <w:t xml:space="preserve"> v </w:t>
      </w:r>
      <w:r w:rsidRPr="00CB491F">
        <w:rPr>
          <w:sz w:val="22"/>
          <w:szCs w:val="22"/>
          <w:lang w:val="sk-SK"/>
        </w:rPr>
        <w:t>každej skupine našli len 1 alebo 2 osoby, ktoré mali</w:t>
      </w:r>
      <w:r w:rsidR="00F670EE">
        <w:rPr>
          <w:sz w:val="22"/>
          <w:szCs w:val="22"/>
          <w:lang w:val="sk-SK"/>
        </w:rPr>
        <w:t xml:space="preserve"> v </w:t>
      </w:r>
      <w:r w:rsidRPr="00CB491F">
        <w:rPr>
          <w:sz w:val="22"/>
          <w:szCs w:val="22"/>
          <w:lang w:val="sk-SK"/>
        </w:rPr>
        <w:t xml:space="preserve">plazme </w:t>
      </w:r>
      <w:r w:rsidRPr="00A920B5">
        <w:rPr>
          <w:sz w:val="22"/>
          <w:szCs w:val="22"/>
          <w:lang w:val="sk-SK"/>
        </w:rPr>
        <w:t>detekovateľné maximálne koncentrácie mometazón</w:t>
      </w:r>
      <w:r w:rsidR="00181411" w:rsidRPr="00A920B5">
        <w:rPr>
          <w:iCs/>
          <w:szCs w:val="22"/>
        </w:rPr>
        <w:t>-</w:t>
      </w:r>
      <w:r w:rsidRPr="00A920B5">
        <w:rPr>
          <w:sz w:val="22"/>
          <w:szCs w:val="22"/>
          <w:lang w:val="sk-SK"/>
        </w:rPr>
        <w:t>furoátu (v rozmedzí</w:t>
      </w:r>
      <w:r w:rsidR="00F670EE" w:rsidRPr="00A920B5">
        <w:rPr>
          <w:sz w:val="22"/>
          <w:szCs w:val="22"/>
          <w:lang w:val="sk-SK"/>
        </w:rPr>
        <w:t xml:space="preserve"> od </w:t>
      </w:r>
      <w:r w:rsidRPr="00A920B5">
        <w:rPr>
          <w:sz w:val="22"/>
          <w:szCs w:val="22"/>
          <w:lang w:val="sk-SK"/>
        </w:rPr>
        <w:t>50 do 105 pcg/ml). Pozorované maximálne koncentrácie</w:t>
      </w:r>
      <w:r w:rsidR="00F670EE" w:rsidRPr="00A920B5">
        <w:rPr>
          <w:sz w:val="22"/>
          <w:szCs w:val="22"/>
          <w:lang w:val="sk-SK"/>
        </w:rPr>
        <w:t xml:space="preserve"> v </w:t>
      </w:r>
      <w:r w:rsidRPr="00A920B5">
        <w:rPr>
          <w:sz w:val="22"/>
          <w:szCs w:val="22"/>
          <w:lang w:val="sk-SK"/>
        </w:rPr>
        <w:t>plazme sa zjavne zvyšujú</w:t>
      </w:r>
      <w:r w:rsidR="00F670EE" w:rsidRPr="00A920B5">
        <w:rPr>
          <w:sz w:val="22"/>
          <w:szCs w:val="22"/>
          <w:lang w:val="sk-SK"/>
        </w:rPr>
        <w:t xml:space="preserve"> so </w:t>
      </w:r>
      <w:r w:rsidRPr="00A920B5">
        <w:rPr>
          <w:sz w:val="22"/>
          <w:szCs w:val="22"/>
          <w:lang w:val="sk-SK"/>
        </w:rPr>
        <w:t>závažnosťou poruchy funkcie pečene; avšak počet detekovateľných koncentrácií (dolná hranica stanovenia bola 50 pcg/ml) bol malý.</w:t>
      </w:r>
    </w:p>
    <w:p w14:paraId="243D4441" w14:textId="77777777" w:rsidR="00B84FD6" w:rsidRPr="00A920B5" w:rsidRDefault="00B84FD6" w:rsidP="0029074E">
      <w:pPr>
        <w:pStyle w:val="Text"/>
        <w:spacing w:before="0"/>
        <w:jc w:val="left"/>
        <w:rPr>
          <w:sz w:val="22"/>
          <w:szCs w:val="22"/>
          <w:lang w:val="sk-SK"/>
        </w:rPr>
      </w:pPr>
    </w:p>
    <w:p w14:paraId="14021C3D" w14:textId="77777777" w:rsidR="000C1230" w:rsidRPr="00A920B5" w:rsidRDefault="000C1230" w:rsidP="0029074E">
      <w:pPr>
        <w:pStyle w:val="Nottoc-headings"/>
        <w:keepLines w:val="0"/>
        <w:spacing w:before="0" w:after="0"/>
        <w:rPr>
          <w:rFonts w:ascii="Times New Roman" w:hAnsi="Times New Roman" w:cs="Times New Roman"/>
          <w:b w:val="0"/>
          <w:sz w:val="22"/>
          <w:szCs w:val="22"/>
          <w:lang w:val="sk-SK"/>
        </w:rPr>
      </w:pPr>
      <w:bookmarkStart w:id="24" w:name="_5423953114615Ethnicity"/>
      <w:bookmarkStart w:id="25" w:name="_3626207Ethnicity"/>
      <w:bookmarkStart w:id="26" w:name="_3626261Ethnicity"/>
      <w:bookmarkStart w:id="27" w:name="_3626315Ethnicity"/>
      <w:bookmarkStart w:id="28" w:name="_3626314Ethnicity"/>
      <w:bookmarkStart w:id="29" w:name="_3626413Ethnicity"/>
      <w:bookmarkStart w:id="30" w:name="_3626525Ethnicity"/>
      <w:bookmarkStart w:id="31" w:name="_3626581Ethnicity"/>
      <w:bookmarkStart w:id="32" w:name="_6344755Ethnicity"/>
      <w:bookmarkEnd w:id="24"/>
      <w:bookmarkEnd w:id="25"/>
      <w:bookmarkEnd w:id="26"/>
      <w:bookmarkEnd w:id="27"/>
      <w:bookmarkEnd w:id="28"/>
      <w:bookmarkEnd w:id="29"/>
      <w:bookmarkEnd w:id="30"/>
      <w:bookmarkEnd w:id="31"/>
      <w:bookmarkEnd w:id="32"/>
      <w:r w:rsidRPr="00A920B5">
        <w:rPr>
          <w:rFonts w:ascii="Times New Roman" w:hAnsi="Times New Roman" w:cs="Times New Roman"/>
          <w:b w:val="0"/>
          <w:i/>
          <w:sz w:val="22"/>
          <w:szCs w:val="22"/>
          <w:u w:val="single"/>
          <w:lang w:val="sk-SK"/>
        </w:rPr>
        <w:t>Iné osobitné populácie</w:t>
      </w:r>
    </w:p>
    <w:p w14:paraId="30021C5D" w14:textId="76E1B0F9" w:rsidR="000C1230" w:rsidRPr="00A920B5" w:rsidRDefault="000C1230" w:rsidP="0029074E">
      <w:pPr>
        <w:tabs>
          <w:tab w:val="clear" w:pos="567"/>
        </w:tabs>
        <w:spacing w:line="240" w:lineRule="auto"/>
        <w:rPr>
          <w:iCs/>
          <w:szCs w:val="22"/>
          <w:lang w:eastAsia="x-none"/>
        </w:rPr>
      </w:pPr>
      <w:r w:rsidRPr="00A920B5">
        <w:rPr>
          <w:szCs w:val="22"/>
        </w:rPr>
        <w:t>Významné rozdiely</w:t>
      </w:r>
      <w:r w:rsidR="00F670EE" w:rsidRPr="00A920B5">
        <w:rPr>
          <w:szCs w:val="22"/>
        </w:rPr>
        <w:t xml:space="preserve"> v </w:t>
      </w:r>
      <w:r w:rsidRPr="00A920B5">
        <w:rPr>
          <w:szCs w:val="22"/>
        </w:rPr>
        <w:t>celkovej systémovej expozícii (AUC) indakaterolu, glykopyróniu a</w:t>
      </w:r>
      <w:r w:rsidR="006A119A" w:rsidRPr="00A920B5">
        <w:rPr>
          <w:szCs w:val="22"/>
        </w:rPr>
        <w:t>lebo</w:t>
      </w:r>
      <w:r w:rsidRPr="00A920B5">
        <w:rPr>
          <w:szCs w:val="22"/>
        </w:rPr>
        <w:t xml:space="preserve"> mometazón</w:t>
      </w:r>
      <w:r w:rsidR="00181411" w:rsidRPr="00A920B5">
        <w:rPr>
          <w:iCs/>
          <w:szCs w:val="22"/>
        </w:rPr>
        <w:t>-</w:t>
      </w:r>
      <w:r w:rsidRPr="00A920B5">
        <w:rPr>
          <w:szCs w:val="22"/>
        </w:rPr>
        <w:t xml:space="preserve">furoátu neboli medzi </w:t>
      </w:r>
      <w:r w:rsidR="0071525D" w:rsidRPr="00A920B5">
        <w:rPr>
          <w:szCs w:val="22"/>
        </w:rPr>
        <w:t xml:space="preserve">Japoncami a </w:t>
      </w:r>
      <w:r w:rsidRPr="00A920B5">
        <w:rPr>
          <w:szCs w:val="22"/>
        </w:rPr>
        <w:t>belochmi. Pre </w:t>
      </w:r>
      <w:r w:rsidRPr="00A920B5">
        <w:rPr>
          <w:iCs/>
          <w:szCs w:val="22"/>
          <w:lang w:eastAsia="x-none"/>
        </w:rPr>
        <w:t>ostatné etniká alebo rasy nie sú dostupné postačujúce farmakokinetické údaje.</w:t>
      </w:r>
      <w:r w:rsidR="001F253E" w:rsidRPr="00A920B5">
        <w:rPr>
          <w:iCs/>
          <w:szCs w:val="22"/>
          <w:lang w:eastAsia="x-none"/>
        </w:rPr>
        <w:t xml:space="preserve"> Celková systémová expozícia (AUC) pre glykopyrónium môže byť až 1,8-násobne vyššia u pacientov s astmou a nízkou telesnou hmotnosťou (35 kg) a a</w:t>
      </w:r>
      <w:r w:rsidR="00E0273A" w:rsidRPr="00A920B5">
        <w:rPr>
          <w:iCs/>
          <w:szCs w:val="22"/>
          <w:lang w:eastAsia="x-none"/>
        </w:rPr>
        <w:t>ž</w:t>
      </w:r>
      <w:r w:rsidR="001F253E" w:rsidRPr="00A920B5">
        <w:rPr>
          <w:iCs/>
          <w:szCs w:val="22"/>
          <w:lang w:eastAsia="x-none"/>
        </w:rPr>
        <w:t xml:space="preserve"> 2,5</w:t>
      </w:r>
      <w:r w:rsidR="00514CA6" w:rsidRPr="00A920B5">
        <w:rPr>
          <w:iCs/>
          <w:szCs w:val="22"/>
          <w:lang w:eastAsia="x-none"/>
        </w:rPr>
        <w:noBreakHyphen/>
      </w:r>
      <w:r w:rsidR="001F253E" w:rsidRPr="00A920B5">
        <w:rPr>
          <w:iCs/>
          <w:szCs w:val="22"/>
          <w:lang w:eastAsia="x-none"/>
        </w:rPr>
        <w:t>násobne vyššia u pacientov s nízkou telesnou hmotnosťou (35 kg) a nízkou absolútnou GFR (45 ml/min).</w:t>
      </w:r>
    </w:p>
    <w:p w14:paraId="0F9D999D" w14:textId="38E94245" w:rsidR="000C1230" w:rsidRPr="00A920B5" w:rsidRDefault="000C1230" w:rsidP="0029074E">
      <w:pPr>
        <w:pStyle w:val="Text"/>
        <w:spacing w:before="0"/>
        <w:jc w:val="left"/>
        <w:rPr>
          <w:rFonts w:eastAsia="Times New Roman"/>
          <w:sz w:val="22"/>
          <w:szCs w:val="22"/>
          <w:lang w:val="sk-SK" w:eastAsia="en-US"/>
        </w:rPr>
      </w:pPr>
    </w:p>
    <w:p w14:paraId="2C1AE235" w14:textId="190EA753" w:rsidR="000C1230" w:rsidRPr="00A920B5" w:rsidRDefault="000C1230" w:rsidP="0029074E">
      <w:pPr>
        <w:keepNext/>
        <w:spacing w:line="240" w:lineRule="auto"/>
        <w:ind w:left="567" w:hanging="567"/>
        <w:rPr>
          <w:szCs w:val="22"/>
        </w:rPr>
      </w:pPr>
      <w:r w:rsidRPr="00A920B5">
        <w:rPr>
          <w:b/>
          <w:szCs w:val="22"/>
        </w:rPr>
        <w:t>5.3</w:t>
      </w:r>
      <w:r w:rsidRPr="00A920B5">
        <w:rPr>
          <w:b/>
          <w:szCs w:val="22"/>
        </w:rPr>
        <w:tab/>
        <w:t>Predklinické údaje</w:t>
      </w:r>
      <w:r w:rsidR="00F670EE" w:rsidRPr="00A920B5">
        <w:rPr>
          <w:b/>
          <w:szCs w:val="22"/>
        </w:rPr>
        <w:t xml:space="preserve"> o </w:t>
      </w:r>
      <w:r w:rsidRPr="00A920B5">
        <w:rPr>
          <w:b/>
          <w:szCs w:val="22"/>
        </w:rPr>
        <w:t>bezpečnosti</w:t>
      </w:r>
    </w:p>
    <w:p w14:paraId="1E64D5FF" w14:textId="77777777" w:rsidR="000C1230" w:rsidRPr="00A920B5" w:rsidRDefault="000C1230" w:rsidP="0029074E">
      <w:pPr>
        <w:pStyle w:val="Text"/>
        <w:keepNext/>
        <w:spacing w:before="0"/>
        <w:jc w:val="left"/>
        <w:rPr>
          <w:sz w:val="22"/>
          <w:szCs w:val="22"/>
          <w:lang w:val="sk-SK"/>
        </w:rPr>
      </w:pPr>
    </w:p>
    <w:p w14:paraId="6AA90BD2" w14:textId="257AFD3E" w:rsidR="000C1230" w:rsidRPr="00CB491F" w:rsidRDefault="00914C40" w:rsidP="0029074E">
      <w:pPr>
        <w:pStyle w:val="Text"/>
        <w:keepNext/>
        <w:spacing w:before="0"/>
        <w:jc w:val="left"/>
        <w:rPr>
          <w:sz w:val="22"/>
          <w:szCs w:val="22"/>
          <w:lang w:val="sk-SK"/>
        </w:rPr>
      </w:pPr>
      <w:r w:rsidRPr="00A920B5">
        <w:rPr>
          <w:sz w:val="22"/>
          <w:szCs w:val="22"/>
          <w:lang w:val="sk-SK"/>
        </w:rPr>
        <w:t>N</w:t>
      </w:r>
      <w:r w:rsidR="000C1230" w:rsidRPr="00A920B5">
        <w:rPr>
          <w:sz w:val="22"/>
          <w:szCs w:val="22"/>
          <w:lang w:val="sk-SK"/>
        </w:rPr>
        <w:t>evykonali sa štúdie</w:t>
      </w:r>
      <w:r w:rsidR="00F670EE" w:rsidRPr="00A920B5">
        <w:rPr>
          <w:sz w:val="22"/>
          <w:szCs w:val="22"/>
          <w:lang w:val="sk-SK"/>
        </w:rPr>
        <w:t xml:space="preserve"> na </w:t>
      </w:r>
      <w:r w:rsidR="000C1230" w:rsidRPr="00A920B5">
        <w:rPr>
          <w:sz w:val="22"/>
          <w:szCs w:val="22"/>
          <w:lang w:val="sk-SK"/>
        </w:rPr>
        <w:t>zvieratách</w:t>
      </w:r>
      <w:r w:rsidR="00F670EE" w:rsidRPr="00A920B5">
        <w:rPr>
          <w:sz w:val="22"/>
          <w:szCs w:val="22"/>
          <w:lang w:val="sk-SK"/>
        </w:rPr>
        <w:t xml:space="preserve"> s </w:t>
      </w:r>
      <w:r w:rsidR="000C1230" w:rsidRPr="00A920B5">
        <w:rPr>
          <w:sz w:val="22"/>
          <w:szCs w:val="22"/>
          <w:lang w:val="sk-SK"/>
        </w:rPr>
        <w:t>kombináciou indakaterolu, glykopyrónia a</w:t>
      </w:r>
      <w:r w:rsidR="00AB0DC6" w:rsidRPr="00A920B5">
        <w:rPr>
          <w:sz w:val="22"/>
          <w:szCs w:val="22"/>
          <w:lang w:val="sk-SK"/>
        </w:rPr>
        <w:t> </w:t>
      </w:r>
      <w:r w:rsidR="000C1230" w:rsidRPr="00A920B5">
        <w:rPr>
          <w:sz w:val="22"/>
          <w:szCs w:val="22"/>
          <w:lang w:val="sk-SK"/>
        </w:rPr>
        <w:t>mometazón</w:t>
      </w:r>
      <w:r w:rsidR="00181411" w:rsidRPr="00A920B5">
        <w:rPr>
          <w:iCs/>
          <w:szCs w:val="22"/>
        </w:rPr>
        <w:t>-</w:t>
      </w:r>
      <w:r w:rsidR="000C1230" w:rsidRPr="00A920B5">
        <w:rPr>
          <w:sz w:val="22"/>
          <w:szCs w:val="22"/>
          <w:lang w:val="sk-SK"/>
        </w:rPr>
        <w:t>furoátu.</w:t>
      </w:r>
      <w:r w:rsidR="000C1230" w:rsidRPr="00CB491F">
        <w:rPr>
          <w:sz w:val="22"/>
          <w:szCs w:val="22"/>
          <w:lang w:val="sk-SK"/>
        </w:rPr>
        <w:t xml:space="preserve"> Predklinické hodnotenia každej</w:t>
      </w:r>
      <w:r w:rsidR="00F670EE">
        <w:rPr>
          <w:sz w:val="22"/>
          <w:szCs w:val="22"/>
          <w:lang w:val="sk-SK"/>
        </w:rPr>
        <w:t xml:space="preserve"> z </w:t>
      </w:r>
      <w:r w:rsidR="000C1230" w:rsidRPr="00CB491F">
        <w:rPr>
          <w:sz w:val="22"/>
          <w:szCs w:val="22"/>
          <w:lang w:val="sk-SK"/>
        </w:rPr>
        <w:t>monoterapií a kombinovaných liekov indakaterolu/mometazónu a indakaterolu/glykopyrónia sú uvedené nižšie</w:t>
      </w:r>
      <w:r w:rsidR="005D3A36">
        <w:rPr>
          <w:sz w:val="22"/>
          <w:szCs w:val="22"/>
          <w:lang w:val="sk-SK"/>
        </w:rPr>
        <w:t>:</w:t>
      </w:r>
    </w:p>
    <w:p w14:paraId="1D726574" w14:textId="16C6FB72" w:rsidR="000C1230" w:rsidRPr="00CB491F" w:rsidRDefault="000C1230" w:rsidP="0029074E">
      <w:pPr>
        <w:pStyle w:val="Text"/>
        <w:keepNext/>
        <w:spacing w:before="0"/>
        <w:jc w:val="left"/>
        <w:rPr>
          <w:sz w:val="22"/>
          <w:szCs w:val="22"/>
          <w:lang w:val="sk-SK"/>
        </w:rPr>
      </w:pPr>
    </w:p>
    <w:p w14:paraId="3DDB724A" w14:textId="77777777" w:rsidR="000C1230" w:rsidRPr="00AB4AE2" w:rsidRDefault="000C1230"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b w:val="0"/>
          <w:sz w:val="22"/>
          <w:szCs w:val="22"/>
          <w:u w:val="single"/>
          <w:lang w:val="sk-SK"/>
        </w:rPr>
        <w:t>Indakaterol</w:t>
      </w:r>
    </w:p>
    <w:p w14:paraId="26BC594D" w14:textId="77777777" w:rsidR="000C1230" w:rsidRPr="00CB491F" w:rsidRDefault="000C1230" w:rsidP="0029074E">
      <w:pPr>
        <w:pStyle w:val="Text"/>
        <w:keepNext/>
        <w:spacing w:before="0"/>
        <w:jc w:val="left"/>
        <w:rPr>
          <w:sz w:val="22"/>
          <w:szCs w:val="22"/>
          <w:lang w:val="sk-SK"/>
        </w:rPr>
      </w:pPr>
    </w:p>
    <w:p w14:paraId="22BA9F57" w14:textId="2E1CB525" w:rsidR="000C1230" w:rsidRPr="00CB491F" w:rsidRDefault="000C1230" w:rsidP="0029074E">
      <w:pPr>
        <w:pStyle w:val="Text"/>
        <w:spacing w:before="0"/>
        <w:jc w:val="left"/>
        <w:rPr>
          <w:sz w:val="22"/>
          <w:szCs w:val="22"/>
          <w:lang w:val="sk-SK"/>
        </w:rPr>
      </w:pPr>
      <w:r w:rsidRPr="00CB491F">
        <w:rPr>
          <w:sz w:val="22"/>
          <w:szCs w:val="22"/>
          <w:lang w:val="sk-SK"/>
        </w:rPr>
        <w:t>Účinky</w:t>
      </w:r>
      <w:r w:rsidR="00F670EE">
        <w:rPr>
          <w:sz w:val="22"/>
          <w:szCs w:val="22"/>
          <w:lang w:val="sk-SK"/>
        </w:rPr>
        <w:t xml:space="preserve"> na </w:t>
      </w:r>
      <w:r w:rsidRPr="00CB491F">
        <w:rPr>
          <w:sz w:val="22"/>
          <w:szCs w:val="22"/>
          <w:lang w:val="sk-SK"/>
        </w:rPr>
        <w:t>kardiovaskulárny systém, ktoré možno pripísať vlastnostiam indakaterolu ako beta</w:t>
      </w:r>
      <w:r w:rsidRPr="00CB491F">
        <w:rPr>
          <w:sz w:val="22"/>
          <w:szCs w:val="22"/>
          <w:vertAlign w:val="subscript"/>
          <w:lang w:val="sk-SK"/>
        </w:rPr>
        <w:t>2</w:t>
      </w:r>
      <w:r w:rsidRPr="00CB491F">
        <w:rPr>
          <w:sz w:val="22"/>
          <w:szCs w:val="22"/>
          <w:lang w:val="sk-SK"/>
        </w:rPr>
        <w:t>-agonistu, zahŕňali tachykardiu, arytmie a lézie myokardu</w:t>
      </w:r>
      <w:r w:rsidR="00F670EE">
        <w:rPr>
          <w:sz w:val="22"/>
          <w:szCs w:val="22"/>
          <w:lang w:val="sk-SK"/>
        </w:rPr>
        <w:t xml:space="preserve"> u </w:t>
      </w:r>
      <w:r w:rsidRPr="00CB491F">
        <w:rPr>
          <w:sz w:val="22"/>
          <w:szCs w:val="22"/>
          <w:lang w:val="sk-SK"/>
        </w:rPr>
        <w:t>psov. U hlodavcov sa pozorovalo mierne podráždenie nosovej dutiny a hrtanu.</w:t>
      </w:r>
    </w:p>
    <w:p w14:paraId="6C7F8134" w14:textId="77777777" w:rsidR="000C1230" w:rsidRPr="00CB491F" w:rsidRDefault="000C1230" w:rsidP="0029074E">
      <w:pPr>
        <w:pStyle w:val="Text"/>
        <w:spacing w:before="0"/>
        <w:jc w:val="left"/>
        <w:rPr>
          <w:sz w:val="22"/>
          <w:szCs w:val="22"/>
          <w:lang w:val="sk-SK"/>
        </w:rPr>
      </w:pPr>
    </w:p>
    <w:p w14:paraId="044B9A24" w14:textId="77777777" w:rsidR="000C1230" w:rsidRPr="00CB491F" w:rsidRDefault="000C1230" w:rsidP="0029074E">
      <w:pPr>
        <w:pStyle w:val="Text"/>
        <w:spacing w:before="0"/>
        <w:jc w:val="left"/>
        <w:rPr>
          <w:sz w:val="22"/>
          <w:szCs w:val="22"/>
          <w:lang w:val="sk-SK"/>
        </w:rPr>
      </w:pPr>
      <w:r w:rsidRPr="00CB491F">
        <w:rPr>
          <w:sz w:val="22"/>
          <w:szCs w:val="22"/>
          <w:lang w:val="sk-SK"/>
        </w:rPr>
        <w:t>V štúdiách genotoxicity sa nezistil žiadny mutagénny ani klastogénny potenciál.</w:t>
      </w:r>
    </w:p>
    <w:p w14:paraId="7247316E" w14:textId="77777777" w:rsidR="001D0D33" w:rsidRPr="00CB491F" w:rsidRDefault="001D0D33" w:rsidP="0029074E">
      <w:pPr>
        <w:pStyle w:val="Text"/>
        <w:spacing w:before="0"/>
        <w:jc w:val="left"/>
        <w:rPr>
          <w:sz w:val="22"/>
          <w:szCs w:val="22"/>
          <w:lang w:val="sk-SK"/>
        </w:rPr>
      </w:pPr>
    </w:p>
    <w:p w14:paraId="018583AA" w14:textId="581EE992" w:rsidR="000C1230" w:rsidRPr="00CB491F" w:rsidRDefault="000C1230" w:rsidP="0029074E">
      <w:pPr>
        <w:pStyle w:val="Text"/>
        <w:spacing w:before="0"/>
        <w:jc w:val="left"/>
        <w:rPr>
          <w:sz w:val="22"/>
          <w:szCs w:val="22"/>
          <w:lang w:val="sk-SK"/>
        </w:rPr>
      </w:pPr>
      <w:r w:rsidRPr="00CB491F">
        <w:rPr>
          <w:sz w:val="22"/>
          <w:szCs w:val="22"/>
          <w:lang w:val="sk-SK"/>
        </w:rPr>
        <w:t>Karcinogenita sa hodnotila</w:t>
      </w:r>
      <w:r w:rsidR="00F670EE">
        <w:rPr>
          <w:sz w:val="22"/>
          <w:szCs w:val="22"/>
          <w:lang w:val="sk-SK"/>
        </w:rPr>
        <w:t xml:space="preserve"> v </w:t>
      </w:r>
      <w:r w:rsidRPr="00CB491F">
        <w:rPr>
          <w:sz w:val="22"/>
          <w:szCs w:val="22"/>
          <w:lang w:val="sk-SK"/>
        </w:rPr>
        <w:t>dvojročnej štúdii</w:t>
      </w:r>
      <w:r w:rsidR="00F670EE">
        <w:rPr>
          <w:sz w:val="22"/>
          <w:szCs w:val="22"/>
          <w:lang w:val="sk-SK"/>
        </w:rPr>
        <w:t xml:space="preserve"> na </w:t>
      </w:r>
      <w:r w:rsidRPr="00CB491F">
        <w:rPr>
          <w:sz w:val="22"/>
          <w:szCs w:val="22"/>
          <w:lang w:val="sk-SK"/>
        </w:rPr>
        <w:t>potkanoch a šesťmesačnej štúdii</w:t>
      </w:r>
      <w:r w:rsidR="00F670EE">
        <w:rPr>
          <w:sz w:val="22"/>
          <w:szCs w:val="22"/>
          <w:lang w:val="sk-SK"/>
        </w:rPr>
        <w:t xml:space="preserve"> na </w:t>
      </w:r>
      <w:r w:rsidRPr="00CB491F">
        <w:rPr>
          <w:sz w:val="22"/>
          <w:szCs w:val="22"/>
          <w:lang w:val="sk-SK"/>
        </w:rPr>
        <w:t>transgénnych myšiach. Zvýšená incidencia benígneho leiomyómu vaječníkov a fokálna hyperplázia hladkého svalstva vaječníkov</w:t>
      </w:r>
      <w:r w:rsidR="00F670EE">
        <w:rPr>
          <w:sz w:val="22"/>
          <w:szCs w:val="22"/>
          <w:lang w:val="sk-SK"/>
        </w:rPr>
        <w:t xml:space="preserve"> u </w:t>
      </w:r>
      <w:r w:rsidRPr="00CB491F">
        <w:rPr>
          <w:sz w:val="22"/>
          <w:szCs w:val="22"/>
          <w:lang w:val="sk-SK"/>
        </w:rPr>
        <w:t>potkanov sa zhodovala</w:t>
      </w:r>
      <w:r w:rsidR="00F670EE">
        <w:rPr>
          <w:sz w:val="22"/>
          <w:szCs w:val="22"/>
          <w:lang w:val="sk-SK"/>
        </w:rPr>
        <w:t xml:space="preserve"> s </w:t>
      </w:r>
      <w:r w:rsidRPr="00CB491F">
        <w:rPr>
          <w:sz w:val="22"/>
          <w:szCs w:val="22"/>
          <w:lang w:val="sk-SK"/>
        </w:rPr>
        <w:t>podobnými nálezmi hlásenými</w:t>
      </w:r>
      <w:r w:rsidR="00F670EE">
        <w:rPr>
          <w:sz w:val="22"/>
          <w:szCs w:val="22"/>
          <w:lang w:val="sk-SK"/>
        </w:rPr>
        <w:t xml:space="preserve"> pri </w:t>
      </w:r>
      <w:r w:rsidRPr="00CB491F">
        <w:rPr>
          <w:sz w:val="22"/>
          <w:szCs w:val="22"/>
          <w:lang w:val="sk-SK"/>
        </w:rPr>
        <w:t>iných beta</w:t>
      </w:r>
      <w:r w:rsidRPr="00CB491F">
        <w:rPr>
          <w:sz w:val="22"/>
          <w:szCs w:val="22"/>
          <w:vertAlign w:val="subscript"/>
          <w:lang w:val="sk-SK"/>
        </w:rPr>
        <w:t>2</w:t>
      </w:r>
      <w:r w:rsidRPr="00CB491F">
        <w:rPr>
          <w:sz w:val="22"/>
          <w:szCs w:val="22"/>
          <w:lang w:val="sk-SK"/>
        </w:rPr>
        <w:t>-adrenergných agonistoch. U myší sa nepozoroval žiadny dôkaz karcinogenity.</w:t>
      </w:r>
    </w:p>
    <w:p w14:paraId="6365042F" w14:textId="77777777" w:rsidR="000C1230" w:rsidRPr="00CB491F" w:rsidRDefault="000C1230" w:rsidP="0029074E">
      <w:pPr>
        <w:pStyle w:val="Text"/>
        <w:spacing w:before="0"/>
        <w:jc w:val="left"/>
        <w:rPr>
          <w:sz w:val="22"/>
          <w:szCs w:val="22"/>
          <w:lang w:val="sk-SK"/>
        </w:rPr>
      </w:pPr>
    </w:p>
    <w:p w14:paraId="22698C44" w14:textId="1B885E9F" w:rsidR="000C1230" w:rsidRPr="00CB491F" w:rsidRDefault="000C1230" w:rsidP="0029074E">
      <w:pPr>
        <w:pStyle w:val="Text"/>
        <w:spacing w:before="0"/>
        <w:jc w:val="left"/>
        <w:rPr>
          <w:sz w:val="22"/>
          <w:szCs w:val="22"/>
          <w:lang w:val="sk-SK"/>
        </w:rPr>
      </w:pPr>
      <w:r w:rsidRPr="00CB491F">
        <w:rPr>
          <w:sz w:val="22"/>
          <w:szCs w:val="22"/>
          <w:lang w:val="sk-SK"/>
        </w:rPr>
        <w:t>Všetky tieto nálezy sa vyskytli</w:t>
      </w:r>
      <w:r w:rsidR="00F670EE">
        <w:rPr>
          <w:sz w:val="22"/>
          <w:szCs w:val="22"/>
          <w:lang w:val="sk-SK"/>
        </w:rPr>
        <w:t xml:space="preserve"> pri </w:t>
      </w:r>
      <w:r w:rsidRPr="00CB491F">
        <w:rPr>
          <w:sz w:val="22"/>
          <w:szCs w:val="22"/>
          <w:lang w:val="sk-SK"/>
        </w:rPr>
        <w:t>expozíciách dostatočne vyšších, ako sú expozície predpokladané</w:t>
      </w:r>
      <w:r w:rsidR="00F670EE">
        <w:rPr>
          <w:sz w:val="22"/>
          <w:szCs w:val="22"/>
          <w:lang w:val="sk-SK"/>
        </w:rPr>
        <w:t xml:space="preserve"> u </w:t>
      </w:r>
      <w:r w:rsidRPr="00CB491F">
        <w:rPr>
          <w:sz w:val="22"/>
          <w:szCs w:val="22"/>
          <w:lang w:val="sk-SK"/>
        </w:rPr>
        <w:t>ľudí.</w:t>
      </w:r>
    </w:p>
    <w:p w14:paraId="0262F85E" w14:textId="77777777" w:rsidR="00B84FD6" w:rsidRPr="00CB491F" w:rsidRDefault="00B84FD6" w:rsidP="0029074E">
      <w:pPr>
        <w:pStyle w:val="Text"/>
        <w:spacing w:before="0"/>
        <w:jc w:val="left"/>
        <w:rPr>
          <w:sz w:val="22"/>
          <w:szCs w:val="22"/>
          <w:lang w:val="sk-SK"/>
        </w:rPr>
      </w:pPr>
    </w:p>
    <w:p w14:paraId="1EA325C1" w14:textId="796CB87E" w:rsidR="000C1230" w:rsidRPr="00CB491F" w:rsidRDefault="000C1230" w:rsidP="0029074E">
      <w:pPr>
        <w:pStyle w:val="Text"/>
        <w:spacing w:before="0"/>
        <w:jc w:val="left"/>
        <w:rPr>
          <w:sz w:val="22"/>
          <w:szCs w:val="22"/>
          <w:lang w:val="sk-SK"/>
        </w:rPr>
      </w:pPr>
      <w:r w:rsidRPr="00CB491F">
        <w:rPr>
          <w:sz w:val="22"/>
          <w:szCs w:val="22"/>
          <w:lang w:val="sk-SK"/>
        </w:rPr>
        <w:t>Po subkutánnom podaní</w:t>
      </w:r>
      <w:r w:rsidR="00F670EE">
        <w:rPr>
          <w:sz w:val="22"/>
          <w:szCs w:val="22"/>
          <w:lang w:val="sk-SK"/>
        </w:rPr>
        <w:t xml:space="preserve"> v </w:t>
      </w:r>
      <w:r w:rsidRPr="00CB491F">
        <w:rPr>
          <w:sz w:val="22"/>
          <w:szCs w:val="22"/>
          <w:lang w:val="sk-SK"/>
        </w:rPr>
        <w:t>štúdii</w:t>
      </w:r>
      <w:r w:rsidR="00F670EE">
        <w:rPr>
          <w:sz w:val="22"/>
          <w:szCs w:val="22"/>
          <w:lang w:val="sk-SK"/>
        </w:rPr>
        <w:t xml:space="preserve"> na </w:t>
      </w:r>
      <w:r w:rsidRPr="00CB491F">
        <w:rPr>
          <w:sz w:val="22"/>
          <w:szCs w:val="22"/>
          <w:lang w:val="sk-SK"/>
        </w:rPr>
        <w:t>králikoch sa nežiaduce účinky indakaterolu</w:t>
      </w:r>
      <w:r w:rsidR="00F670EE">
        <w:rPr>
          <w:sz w:val="22"/>
          <w:szCs w:val="22"/>
          <w:lang w:val="sk-SK"/>
        </w:rPr>
        <w:t xml:space="preserve"> na </w:t>
      </w:r>
      <w:r w:rsidRPr="00CB491F">
        <w:rPr>
          <w:sz w:val="22"/>
          <w:szCs w:val="22"/>
          <w:lang w:val="sk-SK"/>
        </w:rPr>
        <w:t>graviditu a embryonálny/fetálny vývin dali preukázať len</w:t>
      </w:r>
      <w:r w:rsidR="00F670EE">
        <w:rPr>
          <w:sz w:val="22"/>
          <w:szCs w:val="22"/>
          <w:lang w:val="sk-SK"/>
        </w:rPr>
        <w:t xml:space="preserve"> pri </w:t>
      </w:r>
      <w:r w:rsidRPr="00CB491F">
        <w:rPr>
          <w:sz w:val="22"/>
          <w:szCs w:val="22"/>
          <w:lang w:val="sk-SK"/>
        </w:rPr>
        <w:t>viac ako 500-násobných dávkach oproti tým, ktoré sa dosiahli</w:t>
      </w:r>
      <w:r w:rsidR="00F670EE">
        <w:rPr>
          <w:sz w:val="22"/>
          <w:szCs w:val="22"/>
          <w:lang w:val="sk-SK"/>
        </w:rPr>
        <w:t xml:space="preserve"> po </w:t>
      </w:r>
      <w:r w:rsidRPr="00CB491F">
        <w:rPr>
          <w:sz w:val="22"/>
          <w:szCs w:val="22"/>
          <w:lang w:val="sk-SK"/>
        </w:rPr>
        <w:t>každodennej inhalácii 150 μg</w:t>
      </w:r>
      <w:r w:rsidR="00F670EE">
        <w:rPr>
          <w:sz w:val="22"/>
          <w:szCs w:val="22"/>
          <w:lang w:val="sk-SK"/>
        </w:rPr>
        <w:t xml:space="preserve"> u </w:t>
      </w:r>
      <w:r w:rsidRPr="00CB491F">
        <w:rPr>
          <w:sz w:val="22"/>
          <w:szCs w:val="22"/>
          <w:lang w:val="sk-SK"/>
        </w:rPr>
        <w:t>ľudí (na základe AUC</w:t>
      </w:r>
      <w:r w:rsidRPr="00CB491F">
        <w:rPr>
          <w:sz w:val="22"/>
          <w:szCs w:val="22"/>
          <w:vertAlign w:val="subscript"/>
          <w:lang w:val="sk-SK"/>
        </w:rPr>
        <w:t>0</w:t>
      </w:r>
      <w:r w:rsidRPr="00CB491F">
        <w:rPr>
          <w:sz w:val="22"/>
          <w:szCs w:val="22"/>
          <w:vertAlign w:val="subscript"/>
          <w:lang w:val="sk-SK"/>
        </w:rPr>
        <w:noBreakHyphen/>
        <w:t>24 h</w:t>
      </w:r>
      <w:r w:rsidRPr="00CB491F">
        <w:rPr>
          <w:sz w:val="22"/>
          <w:szCs w:val="22"/>
          <w:lang w:val="sk-SK"/>
        </w:rPr>
        <w:t>).</w:t>
      </w:r>
    </w:p>
    <w:p w14:paraId="40E14F11" w14:textId="77777777" w:rsidR="000C1230" w:rsidRPr="00CB491F" w:rsidRDefault="000C1230" w:rsidP="0029074E">
      <w:pPr>
        <w:pStyle w:val="Text"/>
        <w:spacing w:before="0"/>
        <w:jc w:val="left"/>
        <w:rPr>
          <w:sz w:val="22"/>
          <w:szCs w:val="22"/>
          <w:lang w:val="sk-SK"/>
        </w:rPr>
      </w:pPr>
    </w:p>
    <w:p w14:paraId="4619766D" w14:textId="740C5763" w:rsidR="000C1230" w:rsidRPr="00CB491F" w:rsidRDefault="000C1230" w:rsidP="0029074E">
      <w:pPr>
        <w:tabs>
          <w:tab w:val="clear" w:pos="567"/>
        </w:tabs>
        <w:spacing w:line="240" w:lineRule="auto"/>
        <w:rPr>
          <w:szCs w:val="22"/>
        </w:rPr>
      </w:pPr>
      <w:r w:rsidRPr="00CB491F">
        <w:rPr>
          <w:szCs w:val="22"/>
        </w:rPr>
        <w:t>Hoci indakaterol nemal vplyv</w:t>
      </w:r>
      <w:r w:rsidR="00F670EE">
        <w:rPr>
          <w:szCs w:val="22"/>
        </w:rPr>
        <w:t xml:space="preserve"> na </w:t>
      </w:r>
      <w:r w:rsidRPr="00CB491F">
        <w:rPr>
          <w:szCs w:val="22"/>
        </w:rPr>
        <w:t>celkový reprodukčný výkon</w:t>
      </w:r>
      <w:r w:rsidR="00F670EE">
        <w:rPr>
          <w:szCs w:val="22"/>
        </w:rPr>
        <w:t xml:space="preserve"> v </w:t>
      </w:r>
      <w:r w:rsidRPr="00CB491F">
        <w:rPr>
          <w:szCs w:val="22"/>
        </w:rPr>
        <w:t>štúdii fertility</w:t>
      </w:r>
      <w:r w:rsidR="00F670EE">
        <w:rPr>
          <w:szCs w:val="22"/>
        </w:rPr>
        <w:t xml:space="preserve"> u </w:t>
      </w:r>
      <w:r w:rsidRPr="00CB491F">
        <w:rPr>
          <w:szCs w:val="22"/>
        </w:rPr>
        <w:t>potkanov, pokles počtu gravidných samíc</w:t>
      </w:r>
      <w:r w:rsidR="00F670EE">
        <w:rPr>
          <w:szCs w:val="22"/>
        </w:rPr>
        <w:t xml:space="preserve"> v </w:t>
      </w:r>
      <w:r w:rsidRPr="00CB491F">
        <w:rPr>
          <w:szCs w:val="22"/>
        </w:rPr>
        <w:t>potomstve F</w:t>
      </w:r>
      <w:r w:rsidRPr="00CB491F">
        <w:rPr>
          <w:szCs w:val="22"/>
          <w:vertAlign w:val="subscript"/>
        </w:rPr>
        <w:t>1</w:t>
      </w:r>
      <w:r w:rsidRPr="00CB491F">
        <w:rPr>
          <w:szCs w:val="22"/>
        </w:rPr>
        <w:t xml:space="preserve"> sa pozoroval</w:t>
      </w:r>
      <w:r w:rsidR="00F670EE">
        <w:rPr>
          <w:szCs w:val="22"/>
        </w:rPr>
        <w:t xml:space="preserve"> v </w:t>
      </w:r>
      <w:r w:rsidRPr="00CB491F">
        <w:rPr>
          <w:szCs w:val="22"/>
        </w:rPr>
        <w:t>štúdii peri- a postnatálneho vývinu</w:t>
      </w:r>
      <w:r w:rsidR="00F670EE">
        <w:rPr>
          <w:szCs w:val="22"/>
        </w:rPr>
        <w:t xml:space="preserve"> u </w:t>
      </w:r>
      <w:r w:rsidRPr="00CB491F">
        <w:rPr>
          <w:szCs w:val="22"/>
        </w:rPr>
        <w:t>potkanov</w:t>
      </w:r>
      <w:r w:rsidR="00F670EE">
        <w:rPr>
          <w:szCs w:val="22"/>
        </w:rPr>
        <w:t xml:space="preserve"> pri </w:t>
      </w:r>
      <w:r w:rsidRPr="00CB491F">
        <w:rPr>
          <w:szCs w:val="22"/>
        </w:rPr>
        <w:t>14-násobne vyššej expozícii ako</w:t>
      </w:r>
      <w:r w:rsidR="00F670EE">
        <w:rPr>
          <w:szCs w:val="22"/>
        </w:rPr>
        <w:t xml:space="preserve"> u </w:t>
      </w:r>
      <w:r w:rsidRPr="00CB491F">
        <w:rPr>
          <w:szCs w:val="22"/>
        </w:rPr>
        <w:t>ľudí, ktorým sa podával indakaterol. Indakaterol nebol embryotoxický ani teratogénny</w:t>
      </w:r>
      <w:r w:rsidR="00F670EE">
        <w:rPr>
          <w:szCs w:val="22"/>
        </w:rPr>
        <w:t xml:space="preserve"> u </w:t>
      </w:r>
      <w:r w:rsidRPr="00CB491F">
        <w:rPr>
          <w:szCs w:val="22"/>
        </w:rPr>
        <w:t>potkanov alebo králikov.</w:t>
      </w:r>
    </w:p>
    <w:p w14:paraId="6435434F" w14:textId="77777777" w:rsidR="00487F0B" w:rsidRPr="00CB491F" w:rsidRDefault="00487F0B" w:rsidP="0029074E">
      <w:pPr>
        <w:pStyle w:val="Text"/>
        <w:spacing w:before="0"/>
        <w:jc w:val="left"/>
        <w:rPr>
          <w:sz w:val="22"/>
          <w:szCs w:val="22"/>
          <w:lang w:val="sk-SK"/>
        </w:rPr>
      </w:pPr>
    </w:p>
    <w:p w14:paraId="30839C98" w14:textId="77777777" w:rsidR="00F27183" w:rsidRPr="00AB4AE2" w:rsidRDefault="00F27183" w:rsidP="0029074E">
      <w:pPr>
        <w:keepNext/>
        <w:tabs>
          <w:tab w:val="clear" w:pos="567"/>
        </w:tabs>
        <w:spacing w:line="240" w:lineRule="auto"/>
        <w:rPr>
          <w:rFonts w:eastAsia="MS Gothic"/>
          <w:szCs w:val="22"/>
          <w:lang w:eastAsia="ja-JP"/>
        </w:rPr>
      </w:pPr>
      <w:r w:rsidRPr="00CB491F">
        <w:rPr>
          <w:rFonts w:eastAsia="MS Gothic"/>
          <w:szCs w:val="22"/>
          <w:u w:val="single"/>
          <w:lang w:eastAsia="ja-JP"/>
        </w:rPr>
        <w:t>Glykopyrónium</w:t>
      </w:r>
    </w:p>
    <w:p w14:paraId="13F97646" w14:textId="77777777" w:rsidR="00F27183" w:rsidRPr="00CB491F" w:rsidRDefault="00F27183" w:rsidP="0029074E">
      <w:pPr>
        <w:keepNext/>
        <w:tabs>
          <w:tab w:val="clear" w:pos="567"/>
        </w:tabs>
        <w:spacing w:line="240" w:lineRule="auto"/>
        <w:rPr>
          <w:iCs/>
          <w:szCs w:val="22"/>
          <w:lang w:eastAsia="x-none"/>
        </w:rPr>
      </w:pPr>
    </w:p>
    <w:p w14:paraId="6BC231B2" w14:textId="236C7650" w:rsidR="00F27183" w:rsidRPr="00CB491F" w:rsidRDefault="00F27183" w:rsidP="0029074E">
      <w:pPr>
        <w:tabs>
          <w:tab w:val="clear" w:pos="567"/>
        </w:tabs>
        <w:spacing w:line="240" w:lineRule="auto"/>
        <w:rPr>
          <w:iCs/>
          <w:szCs w:val="22"/>
          <w:lang w:eastAsia="x-none"/>
        </w:rPr>
      </w:pPr>
      <w:r w:rsidRPr="00CB491F">
        <w:rPr>
          <w:iCs/>
          <w:szCs w:val="22"/>
          <w:lang w:eastAsia="x-none"/>
        </w:rPr>
        <w:t>Účinky pripísateľné vlastnostiam glykopyrónia ako antagonistu muskarínových receptorov zahŕňali mierne až stredne závažné zvýšenie srdcovej frekvencie</w:t>
      </w:r>
      <w:r w:rsidR="00F670EE">
        <w:rPr>
          <w:iCs/>
          <w:szCs w:val="22"/>
          <w:lang w:eastAsia="x-none"/>
        </w:rPr>
        <w:t xml:space="preserve"> u </w:t>
      </w:r>
      <w:r w:rsidRPr="00CB491F">
        <w:rPr>
          <w:iCs/>
          <w:szCs w:val="22"/>
          <w:lang w:eastAsia="x-none"/>
        </w:rPr>
        <w:t>psov, opacity</w:t>
      </w:r>
      <w:r w:rsidR="00F670EE">
        <w:rPr>
          <w:iCs/>
          <w:szCs w:val="22"/>
          <w:lang w:eastAsia="x-none"/>
        </w:rPr>
        <w:t xml:space="preserve"> v </w:t>
      </w:r>
      <w:r w:rsidRPr="00CB491F">
        <w:rPr>
          <w:iCs/>
          <w:szCs w:val="22"/>
          <w:lang w:eastAsia="x-none"/>
        </w:rPr>
        <w:t>šošovke</w:t>
      </w:r>
      <w:r w:rsidR="00F670EE">
        <w:rPr>
          <w:iCs/>
          <w:szCs w:val="22"/>
          <w:lang w:eastAsia="x-none"/>
        </w:rPr>
        <w:t xml:space="preserve"> u </w:t>
      </w:r>
      <w:r w:rsidRPr="00CB491F">
        <w:rPr>
          <w:iCs/>
          <w:szCs w:val="22"/>
          <w:lang w:eastAsia="x-none"/>
        </w:rPr>
        <w:t>potkanov a reverzibilné zmeny spojené</w:t>
      </w:r>
      <w:r w:rsidR="00F670EE">
        <w:rPr>
          <w:iCs/>
          <w:szCs w:val="22"/>
          <w:lang w:eastAsia="x-none"/>
        </w:rPr>
        <w:t xml:space="preserve"> so </w:t>
      </w:r>
      <w:r w:rsidRPr="00CB491F">
        <w:rPr>
          <w:iCs/>
          <w:szCs w:val="22"/>
          <w:lang w:eastAsia="x-none"/>
        </w:rPr>
        <w:t>zníženou glandulárnou sekréciou</w:t>
      </w:r>
      <w:r w:rsidR="00F670EE">
        <w:rPr>
          <w:iCs/>
          <w:szCs w:val="22"/>
          <w:lang w:eastAsia="x-none"/>
        </w:rPr>
        <w:t xml:space="preserve"> u </w:t>
      </w:r>
      <w:r w:rsidRPr="00CB491F">
        <w:rPr>
          <w:iCs/>
          <w:szCs w:val="22"/>
          <w:lang w:eastAsia="x-none"/>
        </w:rPr>
        <w:t>potkanov a psov. Mierna dráždivosť alebo adaptívne zmeny</w:t>
      </w:r>
      <w:r w:rsidR="00F670EE">
        <w:rPr>
          <w:iCs/>
          <w:szCs w:val="22"/>
          <w:lang w:eastAsia="x-none"/>
        </w:rPr>
        <w:t xml:space="preserve"> v </w:t>
      </w:r>
      <w:r w:rsidRPr="00CB491F">
        <w:rPr>
          <w:iCs/>
          <w:szCs w:val="22"/>
          <w:lang w:eastAsia="x-none"/>
        </w:rPr>
        <w:t>dýchacom trakte sa pozorovali</w:t>
      </w:r>
      <w:r w:rsidR="00F670EE">
        <w:rPr>
          <w:iCs/>
          <w:szCs w:val="22"/>
          <w:lang w:eastAsia="x-none"/>
        </w:rPr>
        <w:t xml:space="preserve"> u </w:t>
      </w:r>
      <w:r w:rsidRPr="00CB491F">
        <w:rPr>
          <w:iCs/>
          <w:szCs w:val="22"/>
          <w:lang w:eastAsia="x-none"/>
        </w:rPr>
        <w:t>potkanov. Všetky tieto nálezy sa objavili</w:t>
      </w:r>
      <w:r w:rsidR="00F670EE">
        <w:rPr>
          <w:iCs/>
          <w:szCs w:val="22"/>
          <w:lang w:eastAsia="x-none"/>
        </w:rPr>
        <w:t xml:space="preserve"> pri </w:t>
      </w:r>
      <w:r w:rsidRPr="00CB491F">
        <w:rPr>
          <w:iCs/>
          <w:szCs w:val="22"/>
          <w:lang w:eastAsia="x-none"/>
        </w:rPr>
        <w:t>expozíciách dostatočne prevyšujúcich tie, ktoré sa očakávajú</w:t>
      </w:r>
      <w:r w:rsidR="00F670EE">
        <w:rPr>
          <w:iCs/>
          <w:szCs w:val="22"/>
          <w:lang w:eastAsia="x-none"/>
        </w:rPr>
        <w:t xml:space="preserve"> u </w:t>
      </w:r>
      <w:r w:rsidRPr="00CB491F">
        <w:rPr>
          <w:iCs/>
          <w:szCs w:val="22"/>
          <w:lang w:eastAsia="x-none"/>
        </w:rPr>
        <w:t>ľudí.</w:t>
      </w:r>
    </w:p>
    <w:p w14:paraId="643B119A" w14:textId="77777777" w:rsidR="00F27183" w:rsidRPr="00CB491F" w:rsidRDefault="00F27183" w:rsidP="0029074E">
      <w:pPr>
        <w:tabs>
          <w:tab w:val="clear" w:pos="567"/>
        </w:tabs>
        <w:spacing w:line="240" w:lineRule="auto"/>
        <w:rPr>
          <w:szCs w:val="22"/>
        </w:rPr>
      </w:pPr>
    </w:p>
    <w:p w14:paraId="5C6EAD08" w14:textId="78287598" w:rsidR="005F13B2" w:rsidRDefault="005F13B2" w:rsidP="0029074E">
      <w:pPr>
        <w:tabs>
          <w:tab w:val="clear" w:pos="567"/>
        </w:tabs>
        <w:spacing w:line="240" w:lineRule="auto"/>
        <w:rPr>
          <w:szCs w:val="22"/>
        </w:rPr>
      </w:pPr>
      <w:r>
        <w:rPr>
          <w:szCs w:val="22"/>
        </w:rPr>
        <w:t xml:space="preserve">Štúdie </w:t>
      </w:r>
      <w:r w:rsidRPr="00CB491F">
        <w:rPr>
          <w:szCs w:val="22"/>
        </w:rPr>
        <w:t>genotoxicity neodhalili</w:t>
      </w:r>
      <w:r>
        <w:rPr>
          <w:szCs w:val="22"/>
        </w:rPr>
        <w:t xml:space="preserve"> mutagénny alebo klastogénny potenciál glykopyrónia. Štúdie karcinogenity na transgénnych myšiach pri perorálnom podávaní a na potkanoch pri inhalačnom podávaní neukázali žiadne dôkazy karcinogenity.</w:t>
      </w:r>
    </w:p>
    <w:p w14:paraId="4302B676" w14:textId="77777777" w:rsidR="00F27183" w:rsidRPr="00CB491F" w:rsidRDefault="00F27183" w:rsidP="0029074E">
      <w:pPr>
        <w:tabs>
          <w:tab w:val="clear" w:pos="567"/>
        </w:tabs>
        <w:spacing w:line="240" w:lineRule="auto"/>
        <w:rPr>
          <w:szCs w:val="22"/>
        </w:rPr>
      </w:pPr>
    </w:p>
    <w:p w14:paraId="3D6E70A2" w14:textId="6EEC235A" w:rsidR="00F27183" w:rsidRPr="00CB491F" w:rsidRDefault="00F27183" w:rsidP="0029074E">
      <w:pPr>
        <w:tabs>
          <w:tab w:val="clear" w:pos="567"/>
        </w:tabs>
        <w:spacing w:line="240" w:lineRule="auto"/>
        <w:rPr>
          <w:iCs/>
          <w:szCs w:val="22"/>
          <w:lang w:eastAsia="x-none"/>
        </w:rPr>
      </w:pPr>
      <w:r w:rsidRPr="00CB491F">
        <w:rPr>
          <w:iCs/>
          <w:szCs w:val="22"/>
          <w:lang w:eastAsia="x-none"/>
        </w:rPr>
        <w:t>Glykopyrónium nebolo teratogénne</w:t>
      </w:r>
      <w:r w:rsidR="00F670EE">
        <w:rPr>
          <w:iCs/>
          <w:szCs w:val="22"/>
          <w:lang w:eastAsia="x-none"/>
        </w:rPr>
        <w:t xml:space="preserve"> po </w:t>
      </w:r>
      <w:r w:rsidRPr="00CB491F">
        <w:rPr>
          <w:iCs/>
          <w:szCs w:val="22"/>
          <w:lang w:eastAsia="x-none"/>
        </w:rPr>
        <w:t>inhalačnom podávaní</w:t>
      </w:r>
      <w:r w:rsidR="00F670EE">
        <w:rPr>
          <w:iCs/>
          <w:szCs w:val="22"/>
          <w:lang w:eastAsia="x-none"/>
        </w:rPr>
        <w:t xml:space="preserve"> u </w:t>
      </w:r>
      <w:r w:rsidRPr="00CB491F">
        <w:rPr>
          <w:iCs/>
          <w:szCs w:val="22"/>
          <w:lang w:eastAsia="x-none"/>
        </w:rPr>
        <w:t>potkanov alebo králikov. Glykopyrónium a jeho metabolity významne neprechádzali placentárnou bariérou</w:t>
      </w:r>
      <w:r w:rsidR="00F670EE">
        <w:rPr>
          <w:iCs/>
          <w:szCs w:val="22"/>
          <w:lang w:eastAsia="x-none"/>
        </w:rPr>
        <w:t xml:space="preserve"> u </w:t>
      </w:r>
      <w:r w:rsidRPr="00CB491F">
        <w:rPr>
          <w:iCs/>
          <w:szCs w:val="22"/>
          <w:lang w:eastAsia="x-none"/>
        </w:rPr>
        <w:t>gravidných myší, králikov a psov. Publikované údaje</w:t>
      </w:r>
      <w:r w:rsidR="00F670EE">
        <w:rPr>
          <w:iCs/>
          <w:szCs w:val="22"/>
          <w:lang w:eastAsia="x-none"/>
        </w:rPr>
        <w:t xml:space="preserve"> o </w:t>
      </w:r>
      <w:r w:rsidRPr="00CB491F">
        <w:rPr>
          <w:iCs/>
          <w:szCs w:val="22"/>
          <w:lang w:eastAsia="x-none"/>
        </w:rPr>
        <w:t>glykopyróniu</w:t>
      </w:r>
      <w:r w:rsidR="00F670EE">
        <w:rPr>
          <w:iCs/>
          <w:szCs w:val="22"/>
          <w:lang w:eastAsia="x-none"/>
        </w:rPr>
        <w:t xml:space="preserve"> u </w:t>
      </w:r>
      <w:r w:rsidRPr="00CB491F">
        <w:rPr>
          <w:iCs/>
          <w:szCs w:val="22"/>
          <w:lang w:eastAsia="x-none"/>
        </w:rPr>
        <w:t>zvierat nenaznačujú žiadne problémy</w:t>
      </w:r>
      <w:r w:rsidR="00F670EE">
        <w:rPr>
          <w:iCs/>
          <w:szCs w:val="22"/>
          <w:lang w:eastAsia="x-none"/>
        </w:rPr>
        <w:t xml:space="preserve"> s </w:t>
      </w:r>
      <w:r w:rsidRPr="00CB491F">
        <w:rPr>
          <w:iCs/>
          <w:szCs w:val="22"/>
          <w:lang w:eastAsia="x-none"/>
        </w:rPr>
        <w:t>toxickými účinkami</w:t>
      </w:r>
      <w:r w:rsidR="00F670EE">
        <w:rPr>
          <w:iCs/>
          <w:szCs w:val="22"/>
          <w:lang w:eastAsia="x-none"/>
        </w:rPr>
        <w:t xml:space="preserve"> na </w:t>
      </w:r>
      <w:r w:rsidRPr="00CB491F">
        <w:rPr>
          <w:iCs/>
          <w:szCs w:val="22"/>
          <w:lang w:eastAsia="x-none"/>
        </w:rPr>
        <w:t>reprodukciu. Fertilita a</w:t>
      </w:r>
      <w:r w:rsidR="00B772B5">
        <w:rPr>
          <w:iCs/>
          <w:szCs w:val="22"/>
          <w:lang w:eastAsia="x-none"/>
        </w:rPr>
        <w:t> </w:t>
      </w:r>
      <w:r w:rsidRPr="00CB491F">
        <w:rPr>
          <w:iCs/>
          <w:szCs w:val="22"/>
          <w:lang w:eastAsia="x-none"/>
        </w:rPr>
        <w:t>pre</w:t>
      </w:r>
      <w:r w:rsidR="00B772B5">
        <w:rPr>
          <w:iCs/>
          <w:szCs w:val="22"/>
          <w:lang w:eastAsia="x-none"/>
        </w:rPr>
        <w:t xml:space="preserve">- </w:t>
      </w:r>
      <w:r w:rsidRPr="00CB491F">
        <w:rPr>
          <w:iCs/>
          <w:szCs w:val="22"/>
          <w:lang w:eastAsia="x-none"/>
        </w:rPr>
        <w:t>a postnatálny vývin neboli ovplyvnené</w:t>
      </w:r>
      <w:r w:rsidR="00F670EE">
        <w:rPr>
          <w:iCs/>
          <w:szCs w:val="22"/>
          <w:lang w:eastAsia="x-none"/>
        </w:rPr>
        <w:t xml:space="preserve"> u </w:t>
      </w:r>
      <w:r w:rsidRPr="00CB491F">
        <w:rPr>
          <w:iCs/>
          <w:szCs w:val="22"/>
          <w:lang w:eastAsia="x-none"/>
        </w:rPr>
        <w:t>potkanov.</w:t>
      </w:r>
    </w:p>
    <w:p w14:paraId="4FBE3CFB" w14:textId="77777777" w:rsidR="00F27183" w:rsidRPr="00CB491F" w:rsidRDefault="00F27183" w:rsidP="0029074E">
      <w:pPr>
        <w:tabs>
          <w:tab w:val="clear" w:pos="567"/>
        </w:tabs>
        <w:spacing w:line="240" w:lineRule="auto"/>
        <w:rPr>
          <w:iCs/>
          <w:szCs w:val="22"/>
          <w:lang w:eastAsia="x-none"/>
        </w:rPr>
      </w:pPr>
    </w:p>
    <w:p w14:paraId="4C8D5141" w14:textId="151EDC70" w:rsidR="00F27183" w:rsidRPr="00A920B5" w:rsidRDefault="00F27183" w:rsidP="0029074E">
      <w:pPr>
        <w:pStyle w:val="Text"/>
        <w:keepNext/>
        <w:spacing w:before="0"/>
        <w:jc w:val="left"/>
        <w:rPr>
          <w:sz w:val="22"/>
          <w:szCs w:val="22"/>
          <w:lang w:val="sk-SK"/>
        </w:rPr>
      </w:pPr>
      <w:r w:rsidRPr="00A920B5">
        <w:rPr>
          <w:sz w:val="22"/>
          <w:szCs w:val="22"/>
          <w:u w:val="single"/>
          <w:lang w:val="sk-SK"/>
        </w:rPr>
        <w:t>Mometazón</w:t>
      </w:r>
      <w:r w:rsidR="00181411" w:rsidRPr="00DB7F4D">
        <w:rPr>
          <w:iCs/>
          <w:szCs w:val="22"/>
          <w:u w:val="single"/>
        </w:rPr>
        <w:t>-</w:t>
      </w:r>
      <w:r w:rsidRPr="00A920B5">
        <w:rPr>
          <w:sz w:val="22"/>
          <w:szCs w:val="22"/>
          <w:u w:val="single"/>
          <w:lang w:val="sk-SK"/>
        </w:rPr>
        <w:t>furoát</w:t>
      </w:r>
    </w:p>
    <w:p w14:paraId="6472FCCF" w14:textId="77777777" w:rsidR="00F27183" w:rsidRPr="00A920B5" w:rsidRDefault="00F27183" w:rsidP="0029074E">
      <w:pPr>
        <w:pStyle w:val="Text"/>
        <w:keepNext/>
        <w:spacing w:before="0"/>
        <w:jc w:val="left"/>
        <w:rPr>
          <w:sz w:val="22"/>
          <w:szCs w:val="22"/>
          <w:lang w:val="sk-SK"/>
        </w:rPr>
      </w:pPr>
    </w:p>
    <w:p w14:paraId="2A597501" w14:textId="284CB5B2" w:rsidR="00F27183" w:rsidRPr="00A920B5" w:rsidRDefault="00F27183" w:rsidP="0029074E">
      <w:pPr>
        <w:pStyle w:val="Text"/>
        <w:spacing w:before="0"/>
        <w:jc w:val="left"/>
        <w:rPr>
          <w:sz w:val="22"/>
          <w:szCs w:val="22"/>
          <w:lang w:val="sk-SK"/>
        </w:rPr>
      </w:pPr>
      <w:r w:rsidRPr="00A920B5">
        <w:rPr>
          <w:sz w:val="22"/>
          <w:szCs w:val="22"/>
          <w:lang w:val="sk-SK"/>
        </w:rPr>
        <w:t>Všetky pozorované účinky sú typické</w:t>
      </w:r>
      <w:r w:rsidR="00F670EE" w:rsidRPr="00A920B5">
        <w:rPr>
          <w:sz w:val="22"/>
          <w:szCs w:val="22"/>
          <w:lang w:val="sk-SK"/>
        </w:rPr>
        <w:t xml:space="preserve"> pre </w:t>
      </w:r>
      <w:r w:rsidRPr="00A920B5">
        <w:rPr>
          <w:sz w:val="22"/>
          <w:szCs w:val="22"/>
          <w:lang w:val="sk-SK"/>
        </w:rPr>
        <w:t>triedu glukokortikoidových zlúčenín a súvisia</w:t>
      </w:r>
      <w:r w:rsidR="00F670EE" w:rsidRPr="00A920B5">
        <w:rPr>
          <w:sz w:val="22"/>
          <w:szCs w:val="22"/>
          <w:lang w:val="sk-SK"/>
        </w:rPr>
        <w:t xml:space="preserve"> s </w:t>
      </w:r>
      <w:r w:rsidRPr="00A920B5">
        <w:rPr>
          <w:sz w:val="22"/>
          <w:szCs w:val="22"/>
          <w:lang w:val="sk-SK"/>
        </w:rPr>
        <w:t>vystupňovanými farmakologickými účinkami glukokortikoidov.</w:t>
      </w:r>
    </w:p>
    <w:p w14:paraId="44EA7F1B" w14:textId="77777777" w:rsidR="00F27183" w:rsidRPr="00A920B5" w:rsidRDefault="00F27183" w:rsidP="0029074E">
      <w:pPr>
        <w:pStyle w:val="Text"/>
        <w:spacing w:before="0"/>
        <w:jc w:val="left"/>
        <w:rPr>
          <w:sz w:val="22"/>
          <w:szCs w:val="22"/>
          <w:lang w:val="sk-SK"/>
        </w:rPr>
      </w:pPr>
    </w:p>
    <w:p w14:paraId="731AFD2E" w14:textId="4F75461D" w:rsidR="00F27183" w:rsidRPr="00A920B5" w:rsidRDefault="00F27183" w:rsidP="0029074E">
      <w:pPr>
        <w:pStyle w:val="Text"/>
        <w:spacing w:before="0"/>
        <w:jc w:val="left"/>
        <w:rPr>
          <w:sz w:val="22"/>
          <w:szCs w:val="22"/>
          <w:lang w:val="sk-SK"/>
        </w:rPr>
      </w:pPr>
      <w:r w:rsidRPr="00A920B5">
        <w:rPr>
          <w:sz w:val="22"/>
          <w:szCs w:val="22"/>
          <w:lang w:val="sk-SK"/>
        </w:rPr>
        <w:t>Mometazón</w:t>
      </w:r>
      <w:r w:rsidR="00181411" w:rsidRPr="00A920B5">
        <w:rPr>
          <w:iCs/>
          <w:szCs w:val="22"/>
        </w:rPr>
        <w:t>-</w:t>
      </w:r>
      <w:r w:rsidRPr="00A920B5">
        <w:rPr>
          <w:sz w:val="22"/>
          <w:szCs w:val="22"/>
          <w:lang w:val="sk-SK"/>
        </w:rPr>
        <w:t>furoát nevykazoval genotoxickú aktivitu</w:t>
      </w:r>
      <w:r w:rsidR="00F670EE" w:rsidRPr="00A920B5">
        <w:rPr>
          <w:sz w:val="22"/>
          <w:szCs w:val="22"/>
          <w:lang w:val="sk-SK"/>
        </w:rPr>
        <w:t xml:space="preserve"> v </w:t>
      </w:r>
      <w:r w:rsidRPr="00A920B5">
        <w:rPr>
          <w:sz w:val="22"/>
          <w:szCs w:val="22"/>
          <w:lang w:val="sk-SK"/>
        </w:rPr>
        <w:t xml:space="preserve">štandardnom súbore testov </w:t>
      </w:r>
      <w:r w:rsidRPr="00A920B5">
        <w:rPr>
          <w:i/>
          <w:sz w:val="22"/>
          <w:szCs w:val="22"/>
          <w:lang w:val="sk-SK"/>
        </w:rPr>
        <w:t>in vitro</w:t>
      </w:r>
      <w:r w:rsidRPr="00A920B5">
        <w:rPr>
          <w:sz w:val="22"/>
          <w:szCs w:val="22"/>
          <w:lang w:val="sk-SK"/>
        </w:rPr>
        <w:t xml:space="preserve"> a </w:t>
      </w:r>
      <w:r w:rsidRPr="00A920B5">
        <w:rPr>
          <w:i/>
          <w:sz w:val="22"/>
          <w:szCs w:val="22"/>
          <w:lang w:val="sk-SK"/>
        </w:rPr>
        <w:t>in vivo</w:t>
      </w:r>
      <w:r w:rsidRPr="00A920B5">
        <w:rPr>
          <w:sz w:val="22"/>
          <w:szCs w:val="22"/>
          <w:lang w:val="sk-SK"/>
        </w:rPr>
        <w:t>.</w:t>
      </w:r>
    </w:p>
    <w:p w14:paraId="6D6FCDC3" w14:textId="77777777" w:rsidR="00F27183" w:rsidRPr="00A920B5" w:rsidRDefault="00F27183" w:rsidP="0029074E">
      <w:pPr>
        <w:pStyle w:val="Text"/>
        <w:spacing w:before="0"/>
        <w:jc w:val="left"/>
        <w:rPr>
          <w:sz w:val="22"/>
          <w:szCs w:val="22"/>
          <w:lang w:val="sk-SK"/>
        </w:rPr>
      </w:pPr>
    </w:p>
    <w:p w14:paraId="75359C03" w14:textId="2F83674F" w:rsidR="00F27183" w:rsidRPr="00A920B5" w:rsidRDefault="00F27183" w:rsidP="0029074E">
      <w:pPr>
        <w:pStyle w:val="Text"/>
        <w:spacing w:before="0"/>
        <w:jc w:val="left"/>
        <w:rPr>
          <w:sz w:val="22"/>
          <w:szCs w:val="22"/>
          <w:lang w:val="sk-SK"/>
        </w:rPr>
      </w:pPr>
      <w:r w:rsidRPr="00A920B5">
        <w:rPr>
          <w:sz w:val="22"/>
          <w:szCs w:val="22"/>
          <w:lang w:val="sk-SK"/>
        </w:rPr>
        <w:t>V štúdiách karcinogenity</w:t>
      </w:r>
      <w:r w:rsidR="00F670EE" w:rsidRPr="00A920B5">
        <w:rPr>
          <w:sz w:val="22"/>
          <w:szCs w:val="22"/>
          <w:lang w:val="sk-SK"/>
        </w:rPr>
        <w:t xml:space="preserve"> na </w:t>
      </w:r>
      <w:r w:rsidRPr="00A920B5">
        <w:rPr>
          <w:sz w:val="22"/>
          <w:szCs w:val="22"/>
          <w:lang w:val="sk-SK"/>
        </w:rPr>
        <w:t>myšiach a potkanoch sa</w:t>
      </w:r>
      <w:r w:rsidR="00F670EE" w:rsidRPr="00A920B5">
        <w:rPr>
          <w:sz w:val="22"/>
          <w:szCs w:val="22"/>
          <w:lang w:val="sk-SK"/>
        </w:rPr>
        <w:t xml:space="preserve"> pri </w:t>
      </w:r>
      <w:r w:rsidRPr="00A920B5">
        <w:rPr>
          <w:sz w:val="22"/>
          <w:szCs w:val="22"/>
          <w:lang w:val="sk-SK"/>
        </w:rPr>
        <w:t>inhalovanom mometazón</w:t>
      </w:r>
      <w:r w:rsidR="00181411" w:rsidRPr="00A920B5">
        <w:rPr>
          <w:iCs/>
          <w:szCs w:val="22"/>
        </w:rPr>
        <w:t>-</w:t>
      </w:r>
      <w:r w:rsidRPr="00A920B5">
        <w:rPr>
          <w:sz w:val="22"/>
          <w:szCs w:val="22"/>
          <w:lang w:val="sk-SK"/>
        </w:rPr>
        <w:t>furoáte nepreukázalo významné zvýšenie incidencie nádorov.</w:t>
      </w:r>
    </w:p>
    <w:p w14:paraId="24AF07C4" w14:textId="77777777" w:rsidR="00F27183" w:rsidRPr="00A920B5" w:rsidRDefault="00F27183" w:rsidP="0029074E">
      <w:pPr>
        <w:pStyle w:val="Text"/>
        <w:spacing w:before="0"/>
        <w:jc w:val="left"/>
        <w:rPr>
          <w:sz w:val="22"/>
          <w:szCs w:val="22"/>
          <w:lang w:val="sk-SK"/>
        </w:rPr>
      </w:pPr>
    </w:p>
    <w:p w14:paraId="69C9BA99" w14:textId="2E4876CF" w:rsidR="00F27183" w:rsidRPr="00CB491F" w:rsidRDefault="00F27183" w:rsidP="0029074E">
      <w:pPr>
        <w:pStyle w:val="Text"/>
        <w:spacing w:before="0"/>
        <w:jc w:val="left"/>
        <w:rPr>
          <w:sz w:val="22"/>
          <w:szCs w:val="22"/>
          <w:lang w:val="sk-SK"/>
        </w:rPr>
      </w:pPr>
      <w:r w:rsidRPr="00A920B5">
        <w:rPr>
          <w:sz w:val="22"/>
          <w:szCs w:val="22"/>
          <w:lang w:val="sk-SK"/>
        </w:rPr>
        <w:t>Tak ako iné glukokortikoidy, aj mometazón</w:t>
      </w:r>
      <w:r w:rsidR="00181411" w:rsidRPr="00A920B5">
        <w:rPr>
          <w:iCs/>
          <w:szCs w:val="22"/>
        </w:rPr>
        <w:t>-</w:t>
      </w:r>
      <w:r w:rsidRPr="00A920B5">
        <w:rPr>
          <w:sz w:val="22"/>
          <w:szCs w:val="22"/>
          <w:lang w:val="sk-SK"/>
        </w:rPr>
        <w:t>furoát je teratogénny</w:t>
      </w:r>
      <w:r w:rsidR="00F670EE" w:rsidRPr="00A920B5">
        <w:rPr>
          <w:sz w:val="22"/>
          <w:szCs w:val="22"/>
          <w:lang w:val="sk-SK"/>
        </w:rPr>
        <w:t xml:space="preserve"> u </w:t>
      </w:r>
      <w:r w:rsidRPr="00A920B5">
        <w:rPr>
          <w:sz w:val="22"/>
          <w:szCs w:val="22"/>
          <w:lang w:val="sk-SK"/>
        </w:rPr>
        <w:t>hlodavcov a králikov. Zaznamenal</w:t>
      </w:r>
      <w:r w:rsidR="00B772B5" w:rsidRPr="00A920B5">
        <w:rPr>
          <w:sz w:val="22"/>
          <w:szCs w:val="22"/>
          <w:lang w:val="sk-SK"/>
        </w:rPr>
        <w:t>a</w:t>
      </w:r>
      <w:r w:rsidRPr="00A920B5">
        <w:rPr>
          <w:sz w:val="22"/>
          <w:szCs w:val="22"/>
          <w:lang w:val="sk-SK"/>
        </w:rPr>
        <w:t xml:space="preserve"> sa umbilikálna hernia</w:t>
      </w:r>
      <w:r w:rsidR="00F670EE" w:rsidRPr="00A920B5">
        <w:rPr>
          <w:sz w:val="22"/>
          <w:szCs w:val="22"/>
          <w:lang w:val="sk-SK"/>
        </w:rPr>
        <w:t xml:space="preserve"> u </w:t>
      </w:r>
      <w:r w:rsidRPr="00A920B5">
        <w:rPr>
          <w:sz w:val="22"/>
          <w:szCs w:val="22"/>
          <w:lang w:val="sk-SK"/>
        </w:rPr>
        <w:t>potkanov, rázštep podnebia</w:t>
      </w:r>
      <w:r w:rsidR="00F670EE" w:rsidRPr="00A920B5">
        <w:rPr>
          <w:sz w:val="22"/>
          <w:szCs w:val="22"/>
          <w:lang w:val="sk-SK"/>
        </w:rPr>
        <w:t xml:space="preserve"> u </w:t>
      </w:r>
      <w:r w:rsidRPr="00A920B5">
        <w:rPr>
          <w:sz w:val="22"/>
          <w:szCs w:val="22"/>
          <w:lang w:val="sk-SK"/>
        </w:rPr>
        <w:t>myší a agenéza žlčníka, umbilikálna hernia a ohnuté predné labky</w:t>
      </w:r>
      <w:r w:rsidR="00F670EE" w:rsidRPr="00A920B5">
        <w:rPr>
          <w:sz w:val="22"/>
          <w:szCs w:val="22"/>
          <w:lang w:val="sk-SK"/>
        </w:rPr>
        <w:t xml:space="preserve"> u </w:t>
      </w:r>
      <w:r w:rsidRPr="00A920B5">
        <w:rPr>
          <w:sz w:val="22"/>
          <w:szCs w:val="22"/>
          <w:lang w:val="sk-SK"/>
        </w:rPr>
        <w:t>králikov. Vyskytli sa tiež znížené prírastky telesnej hmotnosti</w:t>
      </w:r>
      <w:r w:rsidR="00F670EE" w:rsidRPr="00A920B5">
        <w:rPr>
          <w:sz w:val="22"/>
          <w:szCs w:val="22"/>
          <w:lang w:val="sk-SK"/>
        </w:rPr>
        <w:t xml:space="preserve"> u </w:t>
      </w:r>
      <w:r w:rsidRPr="00A920B5">
        <w:rPr>
          <w:sz w:val="22"/>
          <w:szCs w:val="22"/>
          <w:lang w:val="sk-SK"/>
        </w:rPr>
        <w:t>matiek, účinky</w:t>
      </w:r>
      <w:r w:rsidR="00F670EE" w:rsidRPr="00A920B5">
        <w:rPr>
          <w:sz w:val="22"/>
          <w:szCs w:val="22"/>
          <w:lang w:val="sk-SK"/>
        </w:rPr>
        <w:t xml:space="preserve"> na </w:t>
      </w:r>
      <w:r w:rsidRPr="00A920B5">
        <w:rPr>
          <w:sz w:val="22"/>
          <w:szCs w:val="22"/>
          <w:lang w:val="sk-SK"/>
        </w:rPr>
        <w:t>rast fétov (nižšia telesná hmotnosť a/alebo spomalenie osifikácie</w:t>
      </w:r>
      <w:r w:rsidR="00F670EE" w:rsidRPr="00A920B5">
        <w:rPr>
          <w:sz w:val="22"/>
          <w:szCs w:val="22"/>
          <w:lang w:val="sk-SK"/>
        </w:rPr>
        <w:t xml:space="preserve"> u </w:t>
      </w:r>
      <w:r w:rsidRPr="00A920B5">
        <w:rPr>
          <w:sz w:val="22"/>
          <w:szCs w:val="22"/>
          <w:lang w:val="sk-SK"/>
        </w:rPr>
        <w:t>fétov)</w:t>
      </w:r>
      <w:r w:rsidR="00F670EE" w:rsidRPr="00A920B5">
        <w:rPr>
          <w:sz w:val="22"/>
          <w:szCs w:val="22"/>
          <w:lang w:val="sk-SK"/>
        </w:rPr>
        <w:t xml:space="preserve"> u </w:t>
      </w:r>
      <w:r w:rsidRPr="00A920B5">
        <w:rPr>
          <w:sz w:val="22"/>
          <w:szCs w:val="22"/>
          <w:lang w:val="sk-SK"/>
        </w:rPr>
        <w:t>potkanov, králikov a myší a znížené prežívanie potomstva</w:t>
      </w:r>
      <w:r w:rsidR="00F670EE" w:rsidRPr="00A920B5">
        <w:rPr>
          <w:sz w:val="22"/>
          <w:szCs w:val="22"/>
          <w:lang w:val="sk-SK"/>
        </w:rPr>
        <w:t xml:space="preserve"> u </w:t>
      </w:r>
      <w:r w:rsidRPr="00A920B5">
        <w:rPr>
          <w:sz w:val="22"/>
          <w:szCs w:val="22"/>
          <w:lang w:val="sk-SK"/>
        </w:rPr>
        <w:t>myší.</w:t>
      </w:r>
      <w:r w:rsidR="00B772B5" w:rsidRPr="00A920B5">
        <w:rPr>
          <w:sz w:val="22"/>
          <w:szCs w:val="22"/>
          <w:lang w:val="sk-SK"/>
        </w:rPr>
        <w:t xml:space="preserve"> V</w:t>
      </w:r>
      <w:r w:rsidR="00F670EE" w:rsidRPr="00A920B5">
        <w:rPr>
          <w:sz w:val="22"/>
          <w:szCs w:val="22"/>
          <w:lang w:val="sk-SK"/>
        </w:rPr>
        <w:t> </w:t>
      </w:r>
      <w:r w:rsidRPr="00A920B5">
        <w:rPr>
          <w:sz w:val="22"/>
          <w:szCs w:val="22"/>
          <w:lang w:val="sk-SK"/>
        </w:rPr>
        <w:t>štúdiách reprodukčnej funkcie subkutánne podávaný mometazón</w:t>
      </w:r>
      <w:r w:rsidR="00181411" w:rsidRPr="00A920B5">
        <w:rPr>
          <w:iCs/>
          <w:szCs w:val="22"/>
        </w:rPr>
        <w:t>-</w:t>
      </w:r>
      <w:r w:rsidRPr="00A920B5">
        <w:rPr>
          <w:sz w:val="22"/>
          <w:szCs w:val="22"/>
          <w:lang w:val="sk-SK"/>
        </w:rPr>
        <w:t>furoát</w:t>
      </w:r>
      <w:r w:rsidR="00F670EE" w:rsidRPr="00A920B5">
        <w:rPr>
          <w:sz w:val="22"/>
          <w:szCs w:val="22"/>
          <w:lang w:val="sk-SK"/>
        </w:rPr>
        <w:t xml:space="preserve"> v </w:t>
      </w:r>
      <w:r w:rsidRPr="00A920B5">
        <w:rPr>
          <w:sz w:val="22"/>
          <w:szCs w:val="22"/>
          <w:lang w:val="sk-SK"/>
        </w:rPr>
        <w:t xml:space="preserve">dávke </w:t>
      </w:r>
      <w:r w:rsidRPr="00A920B5">
        <w:rPr>
          <w:bCs/>
          <w:sz w:val="22"/>
          <w:szCs w:val="22"/>
          <w:lang w:val="sk-SK"/>
        </w:rPr>
        <w:t>15 μg/kg predlžoval gestáciu a vyskytli sa</w:t>
      </w:r>
      <w:r w:rsidRPr="00CB491F">
        <w:rPr>
          <w:bCs/>
          <w:sz w:val="22"/>
          <w:szCs w:val="22"/>
          <w:lang w:val="sk-SK"/>
        </w:rPr>
        <w:t xml:space="preserve"> sťažené pôrody</w:t>
      </w:r>
      <w:r w:rsidR="00F670EE">
        <w:rPr>
          <w:bCs/>
          <w:sz w:val="22"/>
          <w:szCs w:val="22"/>
          <w:lang w:val="sk-SK"/>
        </w:rPr>
        <w:t xml:space="preserve"> so </w:t>
      </w:r>
      <w:r w:rsidRPr="00CB491F">
        <w:rPr>
          <w:bCs/>
          <w:sz w:val="22"/>
          <w:szCs w:val="22"/>
          <w:lang w:val="sk-SK"/>
        </w:rPr>
        <w:t>zníženým prežívaním a telesnou hmotnosťou potomstva.</w:t>
      </w:r>
    </w:p>
    <w:p w14:paraId="3F341AB8" w14:textId="77777777" w:rsidR="00B26581" w:rsidRDefault="00B26581" w:rsidP="0029074E">
      <w:pPr>
        <w:pStyle w:val="Text"/>
        <w:spacing w:before="0"/>
        <w:jc w:val="left"/>
        <w:rPr>
          <w:sz w:val="22"/>
          <w:szCs w:val="22"/>
          <w:lang w:val="sk-SK"/>
        </w:rPr>
      </w:pPr>
    </w:p>
    <w:p w14:paraId="6427EF35" w14:textId="68939407" w:rsidR="008E640F" w:rsidRPr="00356FFA" w:rsidRDefault="008E640F" w:rsidP="0029074E">
      <w:pPr>
        <w:pStyle w:val="Text"/>
        <w:keepNext/>
        <w:spacing w:before="0"/>
        <w:rPr>
          <w:i/>
          <w:iCs/>
          <w:sz w:val="22"/>
          <w:u w:val="single"/>
          <w:lang w:val="sk-SK" w:bidi="sk-SK"/>
        </w:rPr>
      </w:pPr>
      <w:r w:rsidRPr="00356FFA">
        <w:rPr>
          <w:i/>
          <w:iCs/>
          <w:sz w:val="22"/>
          <w:u w:val="single"/>
          <w:lang w:val="sk-SK" w:bidi="sk-SK"/>
        </w:rPr>
        <w:t xml:space="preserve">Hodnotenie environmentálneho </w:t>
      </w:r>
      <w:r w:rsidRPr="00AA5491">
        <w:rPr>
          <w:i/>
          <w:iCs/>
          <w:sz w:val="22"/>
          <w:u w:val="single"/>
          <w:lang w:val="sk-SK" w:bidi="sk-SK"/>
        </w:rPr>
        <w:t>rizika (</w:t>
      </w:r>
      <w:r w:rsidR="009924DF" w:rsidRPr="00AA5491">
        <w:rPr>
          <w:i/>
          <w:iCs/>
          <w:sz w:val="22"/>
          <w:szCs w:val="22"/>
          <w:u w:val="single"/>
        </w:rPr>
        <w:t>Environmental risk assessment,</w:t>
      </w:r>
      <w:r w:rsidR="009924DF" w:rsidRPr="00AA5491">
        <w:rPr>
          <w:i/>
          <w:iCs/>
          <w:sz w:val="22"/>
          <w:u w:val="single"/>
          <w:lang w:val="sk-SK" w:bidi="sk-SK"/>
        </w:rPr>
        <w:t xml:space="preserve"> </w:t>
      </w:r>
      <w:r w:rsidRPr="00AA5491">
        <w:rPr>
          <w:i/>
          <w:iCs/>
          <w:sz w:val="22"/>
          <w:u w:val="single"/>
          <w:lang w:val="sk-SK" w:bidi="sk-SK"/>
        </w:rPr>
        <w:t>ERA</w:t>
      </w:r>
      <w:r w:rsidRPr="00356FFA">
        <w:rPr>
          <w:i/>
          <w:iCs/>
          <w:sz w:val="22"/>
          <w:u w:val="single"/>
          <w:lang w:val="sk-SK" w:bidi="sk-SK"/>
        </w:rPr>
        <w:t>)</w:t>
      </w:r>
    </w:p>
    <w:p w14:paraId="0C64C634" w14:textId="0BA7CB6F" w:rsidR="00B26581" w:rsidRPr="00735862" w:rsidRDefault="00B26581" w:rsidP="0029074E">
      <w:pPr>
        <w:pStyle w:val="Text"/>
        <w:spacing w:before="0"/>
        <w:jc w:val="left"/>
        <w:rPr>
          <w:sz w:val="22"/>
          <w:szCs w:val="22"/>
          <w:lang w:val="sk-SK"/>
        </w:rPr>
      </w:pPr>
      <w:r w:rsidRPr="00735862">
        <w:rPr>
          <w:sz w:val="22"/>
          <w:szCs w:val="22"/>
          <w:lang w:val="sk-SK"/>
        </w:rPr>
        <w:t>Štúdie hodnotiace environmentálne riziko ukázali, že mometazón môže predstavovať riziko pre povrchové vody (pozri časť 6.6).</w:t>
      </w:r>
    </w:p>
    <w:p w14:paraId="5C75E36B" w14:textId="77777777" w:rsidR="00B84FD6" w:rsidRPr="00CB491F" w:rsidRDefault="00B84FD6" w:rsidP="0029074E">
      <w:pPr>
        <w:pStyle w:val="Text"/>
        <w:spacing w:before="0"/>
        <w:jc w:val="left"/>
        <w:rPr>
          <w:sz w:val="22"/>
          <w:szCs w:val="22"/>
          <w:lang w:val="sk-SK"/>
        </w:rPr>
      </w:pPr>
    </w:p>
    <w:p w14:paraId="31A26ED7" w14:textId="46905F60" w:rsidR="00B84FD6" w:rsidRPr="00CB491F" w:rsidRDefault="00F27183" w:rsidP="0029074E">
      <w:pPr>
        <w:pStyle w:val="Text"/>
        <w:keepNext/>
        <w:spacing w:before="0"/>
        <w:jc w:val="left"/>
        <w:rPr>
          <w:sz w:val="22"/>
          <w:szCs w:val="22"/>
          <w:lang w:val="sk-SK"/>
        </w:rPr>
      </w:pPr>
      <w:r w:rsidRPr="00CB491F">
        <w:rPr>
          <w:bCs/>
          <w:sz w:val="22"/>
          <w:szCs w:val="22"/>
          <w:u w:val="single"/>
          <w:lang w:val="sk-SK"/>
        </w:rPr>
        <w:t xml:space="preserve">Kombinácia indakaterolu a </w:t>
      </w:r>
      <w:r w:rsidR="00914C40" w:rsidRPr="00CB491F">
        <w:rPr>
          <w:bCs/>
          <w:sz w:val="22"/>
          <w:szCs w:val="22"/>
          <w:u w:val="single"/>
          <w:lang w:val="sk-SK"/>
        </w:rPr>
        <w:t>gly</w:t>
      </w:r>
      <w:r w:rsidRPr="00CB491F">
        <w:rPr>
          <w:bCs/>
          <w:sz w:val="22"/>
          <w:szCs w:val="22"/>
          <w:u w:val="single"/>
          <w:lang w:val="sk-SK"/>
        </w:rPr>
        <w:t>kopyrónia</w:t>
      </w:r>
    </w:p>
    <w:p w14:paraId="3F830852" w14:textId="77777777" w:rsidR="00E91DA3" w:rsidRPr="00CB491F" w:rsidRDefault="00E91DA3" w:rsidP="0029074E">
      <w:pPr>
        <w:pStyle w:val="Text"/>
        <w:keepNext/>
        <w:spacing w:before="0"/>
        <w:jc w:val="left"/>
        <w:rPr>
          <w:sz w:val="22"/>
          <w:szCs w:val="22"/>
          <w:lang w:val="sk-SK"/>
        </w:rPr>
      </w:pPr>
    </w:p>
    <w:p w14:paraId="2BA7D2BF" w14:textId="31061C99" w:rsidR="00F27183" w:rsidRPr="00CB491F" w:rsidRDefault="00F27183" w:rsidP="0029074E">
      <w:pPr>
        <w:pStyle w:val="Text"/>
        <w:spacing w:before="0"/>
        <w:jc w:val="left"/>
        <w:rPr>
          <w:sz w:val="22"/>
          <w:szCs w:val="22"/>
          <w:lang w:val="sk-SK"/>
        </w:rPr>
      </w:pPr>
      <w:r w:rsidRPr="00CB491F">
        <w:rPr>
          <w:sz w:val="22"/>
          <w:szCs w:val="22"/>
          <w:lang w:val="sk-SK"/>
        </w:rPr>
        <w:t>Nálezy počas predklinických štúdií bezpečnosti indakaterolu/glykopyrónia sa zhodovali</w:t>
      </w:r>
      <w:r w:rsidR="00F670EE">
        <w:rPr>
          <w:sz w:val="22"/>
          <w:szCs w:val="22"/>
          <w:lang w:val="sk-SK"/>
        </w:rPr>
        <w:t xml:space="preserve"> so </w:t>
      </w:r>
      <w:r w:rsidRPr="00CB491F">
        <w:rPr>
          <w:sz w:val="22"/>
          <w:szCs w:val="22"/>
          <w:lang w:val="sk-SK"/>
        </w:rPr>
        <w:t>známymi farmakologickými účinkami zložiek indakaterolu alebo glykopyrónia</w:t>
      </w:r>
      <w:r w:rsidR="00F670EE">
        <w:rPr>
          <w:sz w:val="22"/>
          <w:szCs w:val="22"/>
          <w:lang w:val="sk-SK"/>
        </w:rPr>
        <w:t xml:space="preserve"> v </w:t>
      </w:r>
      <w:r w:rsidRPr="00CB491F">
        <w:rPr>
          <w:sz w:val="22"/>
          <w:szCs w:val="22"/>
          <w:lang w:val="sk-SK"/>
        </w:rPr>
        <w:t>monoterapii.</w:t>
      </w:r>
    </w:p>
    <w:p w14:paraId="604CC04D" w14:textId="77777777" w:rsidR="00F27183" w:rsidRPr="00CB491F" w:rsidRDefault="00F27183" w:rsidP="0029074E">
      <w:pPr>
        <w:pStyle w:val="Text"/>
        <w:spacing w:before="0"/>
        <w:jc w:val="left"/>
        <w:rPr>
          <w:sz w:val="22"/>
          <w:szCs w:val="22"/>
          <w:lang w:val="sk-SK"/>
        </w:rPr>
      </w:pPr>
    </w:p>
    <w:p w14:paraId="3F818556" w14:textId="2A609072" w:rsidR="00E91DA3" w:rsidRPr="00CB491F" w:rsidRDefault="00F27183" w:rsidP="0029074E">
      <w:pPr>
        <w:pStyle w:val="Text"/>
        <w:spacing w:before="0"/>
        <w:jc w:val="left"/>
        <w:rPr>
          <w:sz w:val="22"/>
          <w:szCs w:val="22"/>
          <w:lang w:val="sk-SK"/>
        </w:rPr>
      </w:pPr>
      <w:r w:rsidRPr="00CB491F">
        <w:rPr>
          <w:sz w:val="22"/>
          <w:szCs w:val="22"/>
          <w:lang w:val="sk-SK"/>
        </w:rPr>
        <w:t>Účinok indakaterolu/glykopyrónia</w:t>
      </w:r>
      <w:r w:rsidR="00F670EE">
        <w:rPr>
          <w:sz w:val="22"/>
          <w:szCs w:val="22"/>
          <w:lang w:val="sk-SK"/>
        </w:rPr>
        <w:t xml:space="preserve"> na </w:t>
      </w:r>
      <w:r w:rsidRPr="00CB491F">
        <w:rPr>
          <w:sz w:val="22"/>
          <w:szCs w:val="22"/>
          <w:lang w:val="sk-SK"/>
        </w:rPr>
        <w:t>srdcovú frekvenciu sa zväčšoval a predlžoval oproti zmenám pozorovaným</w:t>
      </w:r>
      <w:r w:rsidR="00F670EE">
        <w:rPr>
          <w:sz w:val="22"/>
          <w:szCs w:val="22"/>
          <w:lang w:val="sk-SK"/>
        </w:rPr>
        <w:t xml:space="preserve"> pri </w:t>
      </w:r>
      <w:r w:rsidRPr="00CB491F">
        <w:rPr>
          <w:sz w:val="22"/>
          <w:szCs w:val="22"/>
          <w:lang w:val="sk-SK"/>
        </w:rPr>
        <w:t>každej zložke samotnej</w:t>
      </w:r>
      <w:r w:rsidR="00F670EE">
        <w:rPr>
          <w:sz w:val="22"/>
          <w:szCs w:val="22"/>
          <w:lang w:val="sk-SK"/>
        </w:rPr>
        <w:t xml:space="preserve"> v </w:t>
      </w:r>
      <w:r w:rsidRPr="00CB491F">
        <w:rPr>
          <w:sz w:val="22"/>
          <w:szCs w:val="22"/>
          <w:lang w:val="sk-SK"/>
        </w:rPr>
        <w:t>monoterapii.</w:t>
      </w:r>
    </w:p>
    <w:p w14:paraId="34AE22BF" w14:textId="77777777" w:rsidR="00F27183" w:rsidRPr="00CB491F" w:rsidRDefault="00F27183" w:rsidP="0029074E">
      <w:pPr>
        <w:pStyle w:val="Text"/>
        <w:spacing w:before="0"/>
        <w:jc w:val="left"/>
        <w:rPr>
          <w:sz w:val="22"/>
          <w:szCs w:val="22"/>
          <w:lang w:val="sk-SK"/>
        </w:rPr>
      </w:pPr>
    </w:p>
    <w:p w14:paraId="15C8CD45" w14:textId="02FF3FCF" w:rsidR="002A0239" w:rsidRPr="00CB491F" w:rsidRDefault="00F27183" w:rsidP="0029074E">
      <w:pPr>
        <w:pStyle w:val="Text"/>
        <w:spacing w:before="0"/>
        <w:jc w:val="left"/>
        <w:rPr>
          <w:sz w:val="22"/>
          <w:szCs w:val="22"/>
          <w:lang w:val="sk-SK"/>
        </w:rPr>
      </w:pPr>
      <w:r w:rsidRPr="00CB491F">
        <w:rPr>
          <w:sz w:val="22"/>
          <w:szCs w:val="22"/>
          <w:lang w:val="sk-SK"/>
        </w:rPr>
        <w:t>Objavilo sa tiež skrátenie elektrokardiografických intervalov a pokles systolického a diastolického krvného tlaku. Indakaterol podávaný samotný alebo</w:t>
      </w:r>
      <w:r w:rsidR="00F670EE">
        <w:rPr>
          <w:sz w:val="22"/>
          <w:szCs w:val="22"/>
          <w:lang w:val="sk-SK"/>
        </w:rPr>
        <w:t xml:space="preserve"> v </w:t>
      </w:r>
      <w:r w:rsidRPr="00CB491F">
        <w:rPr>
          <w:sz w:val="22"/>
          <w:szCs w:val="22"/>
          <w:lang w:val="sk-SK"/>
        </w:rPr>
        <w:t xml:space="preserve">kombinácii indakaterolu/glykopyrónia sa </w:t>
      </w:r>
      <w:r w:rsidR="00B772B5">
        <w:rPr>
          <w:sz w:val="22"/>
          <w:szCs w:val="22"/>
          <w:lang w:val="sk-SK"/>
        </w:rPr>
        <w:t>u </w:t>
      </w:r>
      <w:r w:rsidR="00B772B5" w:rsidRPr="00CB491F">
        <w:rPr>
          <w:sz w:val="22"/>
          <w:szCs w:val="22"/>
          <w:lang w:val="sk-SK"/>
        </w:rPr>
        <w:t>psov</w:t>
      </w:r>
      <w:r w:rsidR="00B772B5">
        <w:rPr>
          <w:sz w:val="22"/>
          <w:szCs w:val="22"/>
          <w:lang w:val="sk-SK"/>
        </w:rPr>
        <w:t xml:space="preserve"> </w:t>
      </w:r>
      <w:r w:rsidRPr="00CB491F">
        <w:rPr>
          <w:sz w:val="22"/>
          <w:szCs w:val="22"/>
          <w:lang w:val="sk-SK"/>
        </w:rPr>
        <w:t>spájal</w:t>
      </w:r>
      <w:r w:rsidR="00F670EE">
        <w:rPr>
          <w:sz w:val="22"/>
          <w:szCs w:val="22"/>
          <w:lang w:val="sk-SK"/>
        </w:rPr>
        <w:t xml:space="preserve"> s </w:t>
      </w:r>
      <w:r w:rsidRPr="00CB491F">
        <w:rPr>
          <w:sz w:val="22"/>
          <w:szCs w:val="22"/>
          <w:lang w:val="sk-SK"/>
        </w:rPr>
        <w:t>podobnou incidenciou lézií myokardu.</w:t>
      </w:r>
    </w:p>
    <w:p w14:paraId="7AE45E1C" w14:textId="77777777" w:rsidR="00B84FD6" w:rsidRPr="00CB491F" w:rsidRDefault="00B84FD6" w:rsidP="0029074E">
      <w:pPr>
        <w:pStyle w:val="Text"/>
        <w:spacing w:before="0"/>
        <w:jc w:val="left"/>
        <w:rPr>
          <w:sz w:val="22"/>
          <w:szCs w:val="22"/>
          <w:lang w:val="sk-SK"/>
        </w:rPr>
      </w:pPr>
    </w:p>
    <w:p w14:paraId="094B0096" w14:textId="2F4239D4" w:rsidR="00F27183" w:rsidRPr="00A920B5" w:rsidRDefault="00F27183" w:rsidP="0029074E">
      <w:pPr>
        <w:pStyle w:val="Text"/>
        <w:keepNext/>
        <w:spacing w:before="0"/>
        <w:jc w:val="left"/>
        <w:rPr>
          <w:sz w:val="22"/>
          <w:szCs w:val="22"/>
          <w:lang w:val="sk-SK"/>
        </w:rPr>
      </w:pPr>
      <w:r w:rsidRPr="00A920B5">
        <w:rPr>
          <w:bCs/>
          <w:sz w:val="22"/>
          <w:szCs w:val="22"/>
          <w:u w:val="single"/>
          <w:lang w:val="sk-SK"/>
        </w:rPr>
        <w:t>Kombinácia indakaterolu a</w:t>
      </w:r>
      <w:r w:rsidR="00AB0DC6" w:rsidRPr="00A920B5">
        <w:rPr>
          <w:bCs/>
          <w:sz w:val="22"/>
          <w:szCs w:val="22"/>
          <w:u w:val="single"/>
          <w:lang w:val="sk-SK"/>
        </w:rPr>
        <w:t> </w:t>
      </w:r>
      <w:r w:rsidRPr="00A920B5">
        <w:rPr>
          <w:bCs/>
          <w:sz w:val="22"/>
          <w:szCs w:val="22"/>
          <w:u w:val="single"/>
          <w:lang w:val="sk-SK"/>
        </w:rPr>
        <w:t>mometazón</w:t>
      </w:r>
      <w:r w:rsidR="00181411" w:rsidRPr="00DB7F4D">
        <w:rPr>
          <w:iCs/>
          <w:szCs w:val="22"/>
          <w:u w:val="single"/>
        </w:rPr>
        <w:t>-</w:t>
      </w:r>
      <w:r w:rsidRPr="00A920B5">
        <w:rPr>
          <w:bCs/>
          <w:sz w:val="22"/>
          <w:szCs w:val="22"/>
          <w:u w:val="single"/>
          <w:lang w:val="sk-SK"/>
        </w:rPr>
        <w:t>furoátu</w:t>
      </w:r>
    </w:p>
    <w:p w14:paraId="1D62237B" w14:textId="77777777" w:rsidR="00F27183" w:rsidRPr="00A920B5" w:rsidRDefault="00F27183" w:rsidP="0029074E">
      <w:pPr>
        <w:pStyle w:val="Text"/>
        <w:keepNext/>
        <w:spacing w:before="0"/>
        <w:jc w:val="left"/>
        <w:rPr>
          <w:sz w:val="22"/>
          <w:szCs w:val="22"/>
          <w:lang w:val="sk-SK"/>
        </w:rPr>
      </w:pPr>
    </w:p>
    <w:p w14:paraId="58F7E6DF" w14:textId="402DDE3D" w:rsidR="00F27183" w:rsidRPr="00CB491F" w:rsidRDefault="00F27183" w:rsidP="0029074E">
      <w:pPr>
        <w:pStyle w:val="Text"/>
        <w:spacing w:before="0"/>
        <w:jc w:val="left"/>
        <w:rPr>
          <w:sz w:val="22"/>
          <w:szCs w:val="22"/>
          <w:lang w:val="sk-SK"/>
        </w:rPr>
      </w:pPr>
      <w:r w:rsidRPr="00A920B5">
        <w:rPr>
          <w:sz w:val="22"/>
          <w:szCs w:val="22"/>
          <w:lang w:val="sk-SK"/>
        </w:rPr>
        <w:t>Výsledky</w:t>
      </w:r>
      <w:r w:rsidR="00F670EE" w:rsidRPr="00A920B5">
        <w:rPr>
          <w:sz w:val="22"/>
          <w:szCs w:val="22"/>
          <w:lang w:val="sk-SK"/>
        </w:rPr>
        <w:t xml:space="preserve"> zo </w:t>
      </w:r>
      <w:r w:rsidRPr="00A920B5">
        <w:rPr>
          <w:sz w:val="22"/>
          <w:szCs w:val="22"/>
          <w:lang w:val="sk-SK"/>
        </w:rPr>
        <w:t>štúdií inhalačnej toxicity trvajúcich 13 týždňov boli prevažne priraditeľné zložke mometazón</w:t>
      </w:r>
      <w:r w:rsidR="00181411" w:rsidRPr="00A920B5">
        <w:rPr>
          <w:iCs/>
          <w:szCs w:val="22"/>
        </w:rPr>
        <w:t>-</w:t>
      </w:r>
      <w:r w:rsidRPr="00A920B5">
        <w:rPr>
          <w:sz w:val="22"/>
          <w:szCs w:val="22"/>
          <w:lang w:val="sk-SK"/>
        </w:rPr>
        <w:t>furoát a boli to typické farmakologické účinky glukokortikoidov. Zvýšené srdcové frekvencie spájané</w:t>
      </w:r>
      <w:r w:rsidR="00F670EE" w:rsidRPr="00A920B5">
        <w:rPr>
          <w:sz w:val="22"/>
          <w:szCs w:val="22"/>
          <w:lang w:val="sk-SK"/>
        </w:rPr>
        <w:t xml:space="preserve"> s </w:t>
      </w:r>
      <w:r w:rsidRPr="00A920B5">
        <w:rPr>
          <w:sz w:val="22"/>
          <w:szCs w:val="22"/>
          <w:lang w:val="sk-SK"/>
        </w:rPr>
        <w:t>indakaterolom sa zaznamenali</w:t>
      </w:r>
      <w:r w:rsidR="00F670EE" w:rsidRPr="00A920B5">
        <w:rPr>
          <w:sz w:val="22"/>
          <w:szCs w:val="22"/>
          <w:lang w:val="sk-SK"/>
        </w:rPr>
        <w:t xml:space="preserve"> u </w:t>
      </w:r>
      <w:r w:rsidRPr="00A920B5">
        <w:rPr>
          <w:sz w:val="22"/>
          <w:szCs w:val="22"/>
          <w:lang w:val="sk-SK"/>
        </w:rPr>
        <w:t>psov</w:t>
      </w:r>
      <w:r w:rsidR="00F670EE" w:rsidRPr="00A920B5">
        <w:rPr>
          <w:sz w:val="22"/>
          <w:szCs w:val="22"/>
          <w:lang w:val="sk-SK"/>
        </w:rPr>
        <w:t xml:space="preserve"> po </w:t>
      </w:r>
      <w:r w:rsidRPr="00A920B5">
        <w:rPr>
          <w:sz w:val="22"/>
          <w:szCs w:val="22"/>
          <w:lang w:val="sk-SK"/>
        </w:rPr>
        <w:t>podaní indakaterolu/mometazón</w:t>
      </w:r>
      <w:r w:rsidR="00181411" w:rsidRPr="00A920B5">
        <w:rPr>
          <w:iCs/>
          <w:szCs w:val="22"/>
        </w:rPr>
        <w:t>-</w:t>
      </w:r>
      <w:r w:rsidRPr="00A920B5">
        <w:rPr>
          <w:sz w:val="22"/>
          <w:szCs w:val="22"/>
          <w:lang w:val="sk-SK"/>
        </w:rPr>
        <w:t>furoátu</w:t>
      </w:r>
      <w:r w:rsidRPr="00CB491F">
        <w:rPr>
          <w:sz w:val="22"/>
          <w:szCs w:val="22"/>
          <w:lang w:val="sk-SK"/>
        </w:rPr>
        <w:t xml:space="preserve"> alebo samotného indakaterolu.</w:t>
      </w:r>
    </w:p>
    <w:p w14:paraId="675FDA7F" w14:textId="77777777" w:rsidR="00E91DA3" w:rsidRPr="00CB491F" w:rsidRDefault="00E91DA3" w:rsidP="0029074E">
      <w:pPr>
        <w:pStyle w:val="Text"/>
        <w:spacing w:before="0"/>
        <w:jc w:val="left"/>
        <w:rPr>
          <w:sz w:val="22"/>
          <w:szCs w:val="22"/>
          <w:lang w:val="sk-SK"/>
        </w:rPr>
      </w:pPr>
    </w:p>
    <w:p w14:paraId="646B40E5" w14:textId="77777777" w:rsidR="00F27183" w:rsidRPr="00CB491F" w:rsidRDefault="00F27183" w:rsidP="0029074E">
      <w:pPr>
        <w:pStyle w:val="Text"/>
        <w:spacing w:before="0"/>
        <w:jc w:val="left"/>
        <w:rPr>
          <w:sz w:val="22"/>
          <w:szCs w:val="22"/>
          <w:lang w:val="sk-SK"/>
        </w:rPr>
      </w:pPr>
    </w:p>
    <w:p w14:paraId="01A56D6F" w14:textId="492DDEF1" w:rsidR="00F27183" w:rsidRPr="00BF07D6" w:rsidRDefault="00BE2CB3" w:rsidP="0029074E">
      <w:pPr>
        <w:keepNext/>
        <w:suppressAutoHyphens/>
        <w:spacing w:line="240" w:lineRule="auto"/>
        <w:rPr>
          <w:szCs w:val="22"/>
        </w:rPr>
      </w:pPr>
      <w:r>
        <w:rPr>
          <w:b/>
          <w:szCs w:val="22"/>
        </w:rPr>
        <w:t>6.</w:t>
      </w:r>
      <w:r>
        <w:rPr>
          <w:b/>
          <w:szCs w:val="22"/>
        </w:rPr>
        <w:tab/>
      </w:r>
      <w:r w:rsidR="00F27183" w:rsidRPr="00CB491F">
        <w:rPr>
          <w:b/>
          <w:szCs w:val="22"/>
        </w:rPr>
        <w:t>FARMACEUTICKÉ INFORMÁCIE</w:t>
      </w:r>
    </w:p>
    <w:p w14:paraId="4263DF71" w14:textId="77777777" w:rsidR="00F27183" w:rsidRPr="00CB491F" w:rsidRDefault="00F27183" w:rsidP="0029074E">
      <w:pPr>
        <w:keepNext/>
        <w:spacing w:line="240" w:lineRule="auto"/>
        <w:rPr>
          <w:szCs w:val="22"/>
        </w:rPr>
      </w:pPr>
    </w:p>
    <w:p w14:paraId="0C7FBAA9" w14:textId="12FA2F6A" w:rsidR="00F27183" w:rsidRPr="00CB491F" w:rsidRDefault="00BE2CB3" w:rsidP="0029074E">
      <w:pPr>
        <w:keepNext/>
        <w:spacing w:line="240" w:lineRule="auto"/>
        <w:rPr>
          <w:szCs w:val="22"/>
        </w:rPr>
      </w:pPr>
      <w:r>
        <w:rPr>
          <w:b/>
          <w:szCs w:val="22"/>
        </w:rPr>
        <w:t>6.1</w:t>
      </w:r>
      <w:r>
        <w:rPr>
          <w:b/>
          <w:szCs w:val="22"/>
        </w:rPr>
        <w:tab/>
      </w:r>
      <w:r w:rsidR="00F27183" w:rsidRPr="00CB491F">
        <w:rPr>
          <w:b/>
          <w:szCs w:val="22"/>
        </w:rPr>
        <w:t>Zoznam pomocných látok</w:t>
      </w:r>
    </w:p>
    <w:p w14:paraId="1B28A4B6" w14:textId="77777777" w:rsidR="00F27183" w:rsidRPr="00CB491F" w:rsidRDefault="00F27183" w:rsidP="0029074E">
      <w:pPr>
        <w:keepNext/>
        <w:tabs>
          <w:tab w:val="clear" w:pos="567"/>
        </w:tabs>
        <w:spacing w:line="240" w:lineRule="auto"/>
        <w:rPr>
          <w:szCs w:val="22"/>
        </w:rPr>
      </w:pPr>
    </w:p>
    <w:p w14:paraId="0143A041" w14:textId="77777777" w:rsidR="00F27183" w:rsidRPr="00AB4AE2" w:rsidRDefault="00F27183" w:rsidP="0029074E">
      <w:pPr>
        <w:keepNext/>
        <w:spacing w:line="240" w:lineRule="auto"/>
        <w:rPr>
          <w:szCs w:val="22"/>
        </w:rPr>
      </w:pPr>
      <w:r w:rsidRPr="00CB491F">
        <w:rPr>
          <w:szCs w:val="22"/>
          <w:u w:val="single"/>
        </w:rPr>
        <w:t>Obsah kapsuly</w:t>
      </w:r>
    </w:p>
    <w:p w14:paraId="1A6791B1" w14:textId="77777777" w:rsidR="00F27183" w:rsidRPr="00CB491F" w:rsidRDefault="00F27183" w:rsidP="0029074E">
      <w:pPr>
        <w:keepNext/>
        <w:tabs>
          <w:tab w:val="clear" w:pos="567"/>
        </w:tabs>
        <w:autoSpaceDE w:val="0"/>
        <w:autoSpaceDN w:val="0"/>
        <w:adjustRightInd w:val="0"/>
        <w:spacing w:line="240" w:lineRule="auto"/>
        <w:rPr>
          <w:szCs w:val="22"/>
        </w:rPr>
      </w:pPr>
    </w:p>
    <w:p w14:paraId="124CEFFF" w14:textId="7FE7E07E" w:rsidR="00F27183" w:rsidRPr="00CB491F" w:rsidRDefault="00A35085" w:rsidP="0029074E">
      <w:pPr>
        <w:pStyle w:val="Text"/>
        <w:keepNext/>
        <w:spacing w:before="0"/>
        <w:jc w:val="left"/>
        <w:rPr>
          <w:sz w:val="22"/>
          <w:szCs w:val="22"/>
          <w:lang w:val="sk-SK"/>
        </w:rPr>
      </w:pPr>
      <w:r>
        <w:rPr>
          <w:sz w:val="22"/>
          <w:szCs w:val="22"/>
          <w:lang w:val="sk-SK"/>
        </w:rPr>
        <w:t>L</w:t>
      </w:r>
      <w:r w:rsidR="004855F5" w:rsidRPr="00CB491F">
        <w:rPr>
          <w:sz w:val="22"/>
          <w:szCs w:val="22"/>
          <w:lang w:val="sk-SK"/>
        </w:rPr>
        <w:t>aktóz</w:t>
      </w:r>
      <w:r w:rsidR="004855F5">
        <w:rPr>
          <w:sz w:val="22"/>
          <w:szCs w:val="22"/>
          <w:lang w:val="sk-SK"/>
        </w:rPr>
        <w:t>a</w:t>
      </w:r>
      <w:r w:rsidR="000C460E">
        <w:rPr>
          <w:sz w:val="22"/>
          <w:szCs w:val="22"/>
          <w:lang w:val="sk-SK"/>
        </w:rPr>
        <w:t xml:space="preserve">, </w:t>
      </w:r>
      <w:r w:rsidR="000C460E" w:rsidRPr="00CB491F">
        <w:rPr>
          <w:sz w:val="22"/>
          <w:szCs w:val="22"/>
          <w:lang w:val="sk-SK"/>
        </w:rPr>
        <w:t>monohydrát</w:t>
      </w:r>
    </w:p>
    <w:p w14:paraId="6CDD07DE" w14:textId="7D9C408C" w:rsidR="00F27183" w:rsidRDefault="00A35085" w:rsidP="0029074E">
      <w:pPr>
        <w:pStyle w:val="Text"/>
        <w:spacing w:before="0"/>
        <w:jc w:val="left"/>
        <w:rPr>
          <w:sz w:val="22"/>
          <w:szCs w:val="22"/>
          <w:lang w:val="sk-SK"/>
        </w:rPr>
      </w:pPr>
      <w:r>
        <w:rPr>
          <w:sz w:val="22"/>
          <w:szCs w:val="22"/>
          <w:lang w:val="sk-SK"/>
        </w:rPr>
        <w:t>S</w:t>
      </w:r>
      <w:r w:rsidR="004855F5" w:rsidRPr="00CB491F">
        <w:rPr>
          <w:sz w:val="22"/>
          <w:szCs w:val="22"/>
          <w:lang w:val="sk-SK"/>
        </w:rPr>
        <w:t>tear</w:t>
      </w:r>
      <w:r w:rsidR="004855F5">
        <w:rPr>
          <w:sz w:val="22"/>
          <w:szCs w:val="22"/>
          <w:lang w:val="sk-SK"/>
        </w:rPr>
        <w:t>át</w:t>
      </w:r>
      <w:r w:rsidR="004855F5" w:rsidRPr="00CB491F">
        <w:rPr>
          <w:sz w:val="22"/>
          <w:szCs w:val="22"/>
          <w:lang w:val="sk-SK"/>
        </w:rPr>
        <w:t xml:space="preserve"> </w:t>
      </w:r>
      <w:r w:rsidR="00F27183" w:rsidRPr="00CB491F">
        <w:rPr>
          <w:sz w:val="22"/>
          <w:szCs w:val="22"/>
          <w:lang w:val="sk-SK"/>
        </w:rPr>
        <w:t>horečnatý</w:t>
      </w:r>
    </w:p>
    <w:p w14:paraId="6F2C57B3" w14:textId="77777777" w:rsidR="005D3A36" w:rsidRPr="00CB491F" w:rsidRDefault="005D3A36" w:rsidP="0029074E">
      <w:pPr>
        <w:pStyle w:val="Text"/>
        <w:spacing w:before="0"/>
        <w:jc w:val="left"/>
        <w:rPr>
          <w:sz w:val="22"/>
          <w:szCs w:val="22"/>
          <w:lang w:val="sk-SK"/>
        </w:rPr>
      </w:pPr>
    </w:p>
    <w:p w14:paraId="2ECDE8B9" w14:textId="77777777" w:rsidR="005D3A36" w:rsidRPr="00E92ACE" w:rsidRDefault="005D3A36" w:rsidP="0029074E">
      <w:pPr>
        <w:keepNext/>
        <w:tabs>
          <w:tab w:val="clear" w:pos="567"/>
        </w:tabs>
        <w:spacing w:line="240" w:lineRule="auto"/>
        <w:rPr>
          <w:szCs w:val="22"/>
        </w:rPr>
      </w:pPr>
      <w:r w:rsidRPr="008850F0">
        <w:rPr>
          <w:szCs w:val="22"/>
          <w:u w:val="single"/>
        </w:rPr>
        <w:t>Telo kapsuly</w:t>
      </w:r>
    </w:p>
    <w:p w14:paraId="2C65BB81" w14:textId="77777777" w:rsidR="005D3A36" w:rsidRPr="008850F0" w:rsidRDefault="005D3A36" w:rsidP="0029074E">
      <w:pPr>
        <w:keepNext/>
        <w:tabs>
          <w:tab w:val="clear" w:pos="567"/>
        </w:tabs>
        <w:spacing w:line="240" w:lineRule="auto"/>
        <w:rPr>
          <w:szCs w:val="22"/>
        </w:rPr>
      </w:pPr>
    </w:p>
    <w:p w14:paraId="55D7037A" w14:textId="3F3C32BC" w:rsidR="005D3A36" w:rsidRDefault="00A35085" w:rsidP="0029074E">
      <w:pPr>
        <w:keepNext/>
        <w:tabs>
          <w:tab w:val="clear" w:pos="567"/>
        </w:tabs>
        <w:spacing w:line="240" w:lineRule="auto"/>
        <w:rPr>
          <w:szCs w:val="22"/>
        </w:rPr>
      </w:pPr>
      <w:r>
        <w:rPr>
          <w:szCs w:val="22"/>
        </w:rPr>
        <w:t>H</w:t>
      </w:r>
      <w:r w:rsidR="004855F5">
        <w:rPr>
          <w:szCs w:val="22"/>
        </w:rPr>
        <w:t>ypromelóza</w:t>
      </w:r>
    </w:p>
    <w:p w14:paraId="1302673D" w14:textId="3C69C40D" w:rsidR="00A35085" w:rsidRDefault="00A35085" w:rsidP="0029074E">
      <w:pPr>
        <w:keepNext/>
        <w:tabs>
          <w:tab w:val="clear" w:pos="567"/>
        </w:tabs>
        <w:spacing w:line="240" w:lineRule="auto"/>
        <w:rPr>
          <w:szCs w:val="22"/>
        </w:rPr>
      </w:pPr>
      <w:r>
        <w:rPr>
          <w:szCs w:val="22"/>
        </w:rPr>
        <w:t>K</w:t>
      </w:r>
      <w:r w:rsidRPr="00A35085">
        <w:rPr>
          <w:szCs w:val="22"/>
        </w:rPr>
        <w:t>aragénan</w:t>
      </w:r>
    </w:p>
    <w:p w14:paraId="2A370C01" w14:textId="6471F461" w:rsidR="00A35085" w:rsidRDefault="00A35085" w:rsidP="0029074E">
      <w:pPr>
        <w:keepNext/>
        <w:tabs>
          <w:tab w:val="clear" w:pos="567"/>
        </w:tabs>
        <w:spacing w:line="240" w:lineRule="auto"/>
        <w:rPr>
          <w:szCs w:val="22"/>
        </w:rPr>
      </w:pPr>
      <w:r w:rsidRPr="00A35085">
        <w:rPr>
          <w:szCs w:val="22"/>
        </w:rPr>
        <w:t>Chlorid draselný</w:t>
      </w:r>
    </w:p>
    <w:p w14:paraId="36AB9DB3" w14:textId="77777777" w:rsidR="00A35085" w:rsidRPr="009612DA" w:rsidRDefault="00A35085" w:rsidP="0029074E">
      <w:pPr>
        <w:keepNext/>
        <w:tabs>
          <w:tab w:val="clear" w:pos="567"/>
        </w:tabs>
        <w:spacing w:line="240" w:lineRule="auto"/>
        <w:rPr>
          <w:szCs w:val="22"/>
        </w:rPr>
      </w:pPr>
      <w:r w:rsidRPr="009612DA">
        <w:rPr>
          <w:szCs w:val="22"/>
        </w:rPr>
        <w:t>Žltý oxid železitý (E172)</w:t>
      </w:r>
    </w:p>
    <w:p w14:paraId="131F2031" w14:textId="30FD9631" w:rsidR="00A35085" w:rsidRDefault="00A35085" w:rsidP="0029074E">
      <w:pPr>
        <w:keepNext/>
        <w:tabs>
          <w:tab w:val="clear" w:pos="567"/>
        </w:tabs>
        <w:spacing w:line="240" w:lineRule="auto"/>
        <w:rPr>
          <w:szCs w:val="22"/>
        </w:rPr>
      </w:pPr>
      <w:r>
        <w:rPr>
          <w:szCs w:val="22"/>
        </w:rPr>
        <w:t>I</w:t>
      </w:r>
      <w:r w:rsidRPr="00A35085">
        <w:rPr>
          <w:szCs w:val="22"/>
        </w:rPr>
        <w:t>ndigokarmín</w:t>
      </w:r>
      <w:r>
        <w:rPr>
          <w:szCs w:val="22"/>
        </w:rPr>
        <w:t xml:space="preserve"> (E132)</w:t>
      </w:r>
    </w:p>
    <w:p w14:paraId="70008F8D" w14:textId="088AEB66" w:rsidR="00A35085" w:rsidRDefault="00A35085" w:rsidP="0029074E">
      <w:pPr>
        <w:tabs>
          <w:tab w:val="clear" w:pos="567"/>
        </w:tabs>
        <w:spacing w:line="240" w:lineRule="auto"/>
        <w:rPr>
          <w:szCs w:val="22"/>
        </w:rPr>
      </w:pPr>
      <w:r w:rsidRPr="00A35085">
        <w:rPr>
          <w:szCs w:val="22"/>
        </w:rPr>
        <w:t>Voda, čistená</w:t>
      </w:r>
    </w:p>
    <w:p w14:paraId="3B6E7E99" w14:textId="77777777" w:rsidR="00A35085" w:rsidRPr="008850F0" w:rsidRDefault="00A35085" w:rsidP="0029074E">
      <w:pPr>
        <w:tabs>
          <w:tab w:val="clear" w:pos="567"/>
        </w:tabs>
        <w:spacing w:line="240" w:lineRule="auto"/>
        <w:rPr>
          <w:szCs w:val="22"/>
        </w:rPr>
      </w:pPr>
    </w:p>
    <w:p w14:paraId="34AD4154" w14:textId="6E6547F2" w:rsidR="005D3A36" w:rsidRPr="00DB7F4D" w:rsidRDefault="00A35085" w:rsidP="0029074E">
      <w:pPr>
        <w:keepNext/>
        <w:tabs>
          <w:tab w:val="clear" w:pos="567"/>
        </w:tabs>
        <w:spacing w:line="240" w:lineRule="auto"/>
        <w:rPr>
          <w:szCs w:val="22"/>
          <w:u w:val="single"/>
        </w:rPr>
      </w:pPr>
      <w:r w:rsidRPr="00DB7F4D">
        <w:rPr>
          <w:szCs w:val="22"/>
          <w:u w:val="single"/>
        </w:rPr>
        <w:t>A</w:t>
      </w:r>
      <w:r w:rsidR="004855F5" w:rsidRPr="00DB7F4D">
        <w:rPr>
          <w:szCs w:val="22"/>
          <w:u w:val="single"/>
        </w:rPr>
        <w:t xml:space="preserve">trament </w:t>
      </w:r>
      <w:r w:rsidR="005D3A36" w:rsidRPr="00DB7F4D">
        <w:rPr>
          <w:szCs w:val="22"/>
          <w:u w:val="single"/>
        </w:rPr>
        <w:t>na potlač</w:t>
      </w:r>
    </w:p>
    <w:p w14:paraId="57AD1E73" w14:textId="77777777" w:rsidR="00A35085" w:rsidRDefault="00A35085" w:rsidP="0029074E">
      <w:pPr>
        <w:keepNext/>
        <w:tabs>
          <w:tab w:val="clear" w:pos="567"/>
        </w:tabs>
        <w:spacing w:line="240" w:lineRule="auto"/>
        <w:rPr>
          <w:szCs w:val="22"/>
        </w:rPr>
      </w:pPr>
    </w:p>
    <w:p w14:paraId="4036E97D" w14:textId="77777777" w:rsidR="00A35085" w:rsidRDefault="00A35085" w:rsidP="0029074E">
      <w:pPr>
        <w:keepNext/>
        <w:tabs>
          <w:tab w:val="clear" w:pos="567"/>
        </w:tabs>
        <w:spacing w:line="240" w:lineRule="auto"/>
        <w:rPr>
          <w:szCs w:val="22"/>
        </w:rPr>
      </w:pPr>
      <w:r w:rsidRPr="00A35085">
        <w:rPr>
          <w:szCs w:val="22"/>
        </w:rPr>
        <w:t>Voda, čistená</w:t>
      </w:r>
    </w:p>
    <w:p w14:paraId="3DF76361" w14:textId="53648277" w:rsidR="00A35085" w:rsidRDefault="00A35085" w:rsidP="0029074E">
      <w:pPr>
        <w:keepNext/>
        <w:tabs>
          <w:tab w:val="clear" w:pos="567"/>
        </w:tabs>
        <w:spacing w:line="240" w:lineRule="auto"/>
        <w:rPr>
          <w:szCs w:val="22"/>
        </w:rPr>
      </w:pPr>
      <w:r w:rsidRPr="009612DA">
        <w:rPr>
          <w:szCs w:val="22"/>
        </w:rPr>
        <w:t>Čierny oxid železitý (E172)</w:t>
      </w:r>
    </w:p>
    <w:p w14:paraId="45B2325B" w14:textId="61A2B291" w:rsidR="00A35085" w:rsidRDefault="00A35085" w:rsidP="0029074E">
      <w:pPr>
        <w:keepNext/>
        <w:tabs>
          <w:tab w:val="clear" w:pos="567"/>
        </w:tabs>
        <w:spacing w:line="240" w:lineRule="auto"/>
        <w:rPr>
          <w:szCs w:val="22"/>
        </w:rPr>
      </w:pPr>
      <w:r w:rsidRPr="00A35085">
        <w:rPr>
          <w:szCs w:val="22"/>
        </w:rPr>
        <w:t>Izopropylalkohol</w:t>
      </w:r>
    </w:p>
    <w:p w14:paraId="1B203571" w14:textId="77777777" w:rsidR="00A35085" w:rsidRPr="009612DA" w:rsidRDefault="00A35085" w:rsidP="0029074E">
      <w:pPr>
        <w:keepNext/>
        <w:tabs>
          <w:tab w:val="clear" w:pos="567"/>
        </w:tabs>
        <w:spacing w:line="240" w:lineRule="auto"/>
        <w:rPr>
          <w:szCs w:val="22"/>
        </w:rPr>
      </w:pPr>
      <w:r w:rsidRPr="009612DA">
        <w:rPr>
          <w:szCs w:val="22"/>
        </w:rPr>
        <w:t>Propylénglykol (E1520)</w:t>
      </w:r>
    </w:p>
    <w:p w14:paraId="6AD6780D" w14:textId="55C255BF" w:rsidR="00A35085" w:rsidRPr="008850F0" w:rsidRDefault="00A35085" w:rsidP="0029074E">
      <w:pPr>
        <w:tabs>
          <w:tab w:val="clear" w:pos="567"/>
        </w:tabs>
        <w:spacing w:line="240" w:lineRule="auto"/>
        <w:rPr>
          <w:szCs w:val="22"/>
        </w:rPr>
      </w:pPr>
      <w:r w:rsidRPr="00A35085">
        <w:rPr>
          <w:szCs w:val="22"/>
        </w:rPr>
        <w:t>Hypromelóza</w:t>
      </w:r>
      <w:r w:rsidR="00DC35D4">
        <w:rPr>
          <w:szCs w:val="22"/>
        </w:rPr>
        <w:t xml:space="preserve"> (E464)</w:t>
      </w:r>
    </w:p>
    <w:p w14:paraId="2F1D5F9A" w14:textId="77777777" w:rsidR="00B84FD6" w:rsidRPr="00CB491F" w:rsidRDefault="00B84FD6" w:rsidP="0029074E">
      <w:pPr>
        <w:tabs>
          <w:tab w:val="clear" w:pos="567"/>
        </w:tabs>
        <w:spacing w:line="240" w:lineRule="auto"/>
        <w:rPr>
          <w:szCs w:val="22"/>
        </w:rPr>
      </w:pPr>
    </w:p>
    <w:p w14:paraId="11D19485" w14:textId="5480D4B3" w:rsidR="00F27183" w:rsidRPr="00C30731" w:rsidRDefault="00C30731" w:rsidP="0029074E">
      <w:pPr>
        <w:keepNext/>
        <w:rPr>
          <w:szCs w:val="22"/>
        </w:rPr>
      </w:pPr>
      <w:r>
        <w:rPr>
          <w:b/>
          <w:szCs w:val="22"/>
        </w:rPr>
        <w:t>6.2</w:t>
      </w:r>
      <w:r>
        <w:rPr>
          <w:b/>
          <w:szCs w:val="22"/>
        </w:rPr>
        <w:tab/>
      </w:r>
      <w:r w:rsidR="00F27183" w:rsidRPr="007E18FB">
        <w:rPr>
          <w:b/>
          <w:szCs w:val="22"/>
        </w:rPr>
        <w:t>Inkompatibility</w:t>
      </w:r>
    </w:p>
    <w:p w14:paraId="303B62A5" w14:textId="77777777" w:rsidR="00F27183" w:rsidRPr="00CB491F" w:rsidRDefault="00F27183" w:rsidP="0029074E">
      <w:pPr>
        <w:keepNext/>
        <w:spacing w:line="240" w:lineRule="auto"/>
        <w:rPr>
          <w:szCs w:val="22"/>
        </w:rPr>
      </w:pPr>
    </w:p>
    <w:p w14:paraId="714433D9" w14:textId="77777777" w:rsidR="00F27183" w:rsidRPr="00CB491F" w:rsidRDefault="00F27183" w:rsidP="0029074E">
      <w:pPr>
        <w:tabs>
          <w:tab w:val="clear" w:pos="567"/>
        </w:tabs>
        <w:spacing w:line="240" w:lineRule="auto"/>
        <w:rPr>
          <w:szCs w:val="22"/>
        </w:rPr>
      </w:pPr>
      <w:r w:rsidRPr="00CB491F">
        <w:rPr>
          <w:szCs w:val="22"/>
        </w:rPr>
        <w:t>Neaplikovateľné.</w:t>
      </w:r>
    </w:p>
    <w:p w14:paraId="6085F8DA" w14:textId="77777777" w:rsidR="00F27183" w:rsidRPr="00CB491F" w:rsidRDefault="00F27183" w:rsidP="0029074E">
      <w:pPr>
        <w:tabs>
          <w:tab w:val="clear" w:pos="567"/>
        </w:tabs>
        <w:spacing w:line="240" w:lineRule="auto"/>
        <w:rPr>
          <w:szCs w:val="22"/>
        </w:rPr>
      </w:pPr>
    </w:p>
    <w:p w14:paraId="0EA8A821" w14:textId="77777777" w:rsidR="00F27183" w:rsidRPr="00CB491F" w:rsidRDefault="00F27183" w:rsidP="0029074E">
      <w:pPr>
        <w:keepNext/>
        <w:spacing w:line="240" w:lineRule="auto"/>
        <w:ind w:left="567" w:hanging="567"/>
        <w:rPr>
          <w:szCs w:val="22"/>
        </w:rPr>
      </w:pPr>
      <w:r w:rsidRPr="00CB491F">
        <w:rPr>
          <w:b/>
          <w:szCs w:val="22"/>
        </w:rPr>
        <w:t>6.3</w:t>
      </w:r>
      <w:r w:rsidRPr="00CB491F">
        <w:rPr>
          <w:b/>
          <w:szCs w:val="22"/>
        </w:rPr>
        <w:tab/>
        <w:t>Čas použiteľnosti</w:t>
      </w:r>
    </w:p>
    <w:p w14:paraId="634FAD7C" w14:textId="77777777" w:rsidR="00671575" w:rsidRPr="00CB491F" w:rsidRDefault="00671575" w:rsidP="0029074E">
      <w:pPr>
        <w:keepNext/>
        <w:tabs>
          <w:tab w:val="clear" w:pos="567"/>
        </w:tabs>
        <w:spacing w:line="240" w:lineRule="auto"/>
        <w:rPr>
          <w:szCs w:val="22"/>
        </w:rPr>
      </w:pPr>
    </w:p>
    <w:p w14:paraId="02BF64BD" w14:textId="6F73BEC9" w:rsidR="00671575" w:rsidRPr="00CB491F" w:rsidRDefault="00461E22" w:rsidP="0029074E">
      <w:pPr>
        <w:tabs>
          <w:tab w:val="clear" w:pos="567"/>
        </w:tabs>
        <w:spacing w:line="240" w:lineRule="auto"/>
        <w:rPr>
          <w:szCs w:val="22"/>
        </w:rPr>
      </w:pPr>
      <w:r w:rsidRPr="00CB491F">
        <w:rPr>
          <w:szCs w:val="22"/>
        </w:rPr>
        <w:t>3 </w:t>
      </w:r>
      <w:r>
        <w:rPr>
          <w:szCs w:val="22"/>
        </w:rPr>
        <w:t>roky</w:t>
      </w:r>
      <w:r w:rsidR="00EB212A">
        <w:rPr>
          <w:szCs w:val="22"/>
        </w:rPr>
        <w:t>.</w:t>
      </w:r>
    </w:p>
    <w:p w14:paraId="03884F5A" w14:textId="77777777" w:rsidR="00671575" w:rsidRPr="00CB491F" w:rsidRDefault="00671575" w:rsidP="0029074E">
      <w:pPr>
        <w:tabs>
          <w:tab w:val="clear" w:pos="567"/>
        </w:tabs>
        <w:spacing w:line="240" w:lineRule="auto"/>
        <w:rPr>
          <w:szCs w:val="22"/>
        </w:rPr>
      </w:pPr>
    </w:p>
    <w:p w14:paraId="2DF0B018" w14:textId="3781D7BE" w:rsidR="00B84FD6" w:rsidRPr="00CB491F" w:rsidRDefault="00914C40" w:rsidP="0029074E">
      <w:pPr>
        <w:keepNext/>
        <w:tabs>
          <w:tab w:val="clear" w:pos="567"/>
        </w:tabs>
        <w:spacing w:line="240" w:lineRule="auto"/>
        <w:ind w:left="567" w:hanging="567"/>
        <w:rPr>
          <w:szCs w:val="22"/>
        </w:rPr>
      </w:pPr>
      <w:r w:rsidRPr="00CB491F">
        <w:rPr>
          <w:b/>
          <w:szCs w:val="22"/>
        </w:rPr>
        <w:t>6.4</w:t>
      </w:r>
      <w:r w:rsidRPr="00CB491F">
        <w:rPr>
          <w:b/>
          <w:szCs w:val="22"/>
        </w:rPr>
        <w:tab/>
      </w:r>
      <w:r w:rsidR="00F27183" w:rsidRPr="00CB491F">
        <w:rPr>
          <w:b/>
          <w:szCs w:val="22"/>
        </w:rPr>
        <w:t>Špeciálne upozornenia</w:t>
      </w:r>
      <w:r w:rsidR="00F670EE">
        <w:rPr>
          <w:b/>
          <w:szCs w:val="22"/>
        </w:rPr>
        <w:t xml:space="preserve"> na </w:t>
      </w:r>
      <w:r w:rsidR="00F27183" w:rsidRPr="00CB491F">
        <w:rPr>
          <w:b/>
          <w:szCs w:val="22"/>
        </w:rPr>
        <w:t>uchovávanie</w:t>
      </w:r>
    </w:p>
    <w:p w14:paraId="3F2809E9" w14:textId="77777777" w:rsidR="00F27183" w:rsidRPr="00CB491F" w:rsidRDefault="00F27183" w:rsidP="0029074E">
      <w:pPr>
        <w:keepNext/>
        <w:tabs>
          <w:tab w:val="clear" w:pos="567"/>
        </w:tabs>
        <w:spacing w:line="240" w:lineRule="auto"/>
        <w:rPr>
          <w:szCs w:val="22"/>
        </w:rPr>
      </w:pPr>
    </w:p>
    <w:p w14:paraId="4A1F4168" w14:textId="3E861051" w:rsidR="004B626B" w:rsidRDefault="004B626B" w:rsidP="0029074E">
      <w:pPr>
        <w:tabs>
          <w:tab w:val="clear" w:pos="567"/>
        </w:tabs>
        <w:spacing w:line="240" w:lineRule="auto"/>
        <w:rPr>
          <w:szCs w:val="22"/>
        </w:rPr>
      </w:pPr>
      <w:r w:rsidRPr="004B626B">
        <w:rPr>
          <w:szCs w:val="22"/>
        </w:rPr>
        <w:t>Uchovávajte pri te</w:t>
      </w:r>
      <w:r>
        <w:rPr>
          <w:szCs w:val="22"/>
        </w:rPr>
        <w:t xml:space="preserve">plote </w:t>
      </w:r>
      <w:r w:rsidRPr="00AA5491">
        <w:rPr>
          <w:szCs w:val="22"/>
        </w:rPr>
        <w:t>neprevyšujúcej 30</w:t>
      </w:r>
      <w:r w:rsidR="00AA5491" w:rsidRPr="00AA5491">
        <w:rPr>
          <w:szCs w:val="22"/>
        </w:rPr>
        <w:t> </w:t>
      </w:r>
      <w:r w:rsidRPr="00AA5491">
        <w:rPr>
          <w:szCs w:val="22"/>
        </w:rPr>
        <w:t>°C.</w:t>
      </w:r>
    </w:p>
    <w:p w14:paraId="78D1CE49" w14:textId="77777777" w:rsidR="004B626B" w:rsidRDefault="004B626B" w:rsidP="0029074E">
      <w:pPr>
        <w:tabs>
          <w:tab w:val="clear" w:pos="567"/>
        </w:tabs>
        <w:spacing w:line="240" w:lineRule="auto"/>
        <w:rPr>
          <w:szCs w:val="22"/>
        </w:rPr>
      </w:pPr>
    </w:p>
    <w:p w14:paraId="707E659A" w14:textId="433F9206" w:rsidR="00F27183" w:rsidRPr="00CB491F" w:rsidRDefault="00F27183" w:rsidP="0029074E">
      <w:pPr>
        <w:tabs>
          <w:tab w:val="clear" w:pos="567"/>
        </w:tabs>
        <w:spacing w:line="240" w:lineRule="auto"/>
        <w:rPr>
          <w:szCs w:val="22"/>
        </w:rPr>
      </w:pPr>
      <w:r w:rsidRPr="00CB491F">
        <w:rPr>
          <w:szCs w:val="22"/>
        </w:rPr>
        <w:t>Uchovávajte</w:t>
      </w:r>
      <w:r w:rsidR="00F670EE">
        <w:rPr>
          <w:szCs w:val="22"/>
        </w:rPr>
        <w:t xml:space="preserve"> v </w:t>
      </w:r>
      <w:r w:rsidRPr="00CB491F">
        <w:rPr>
          <w:szCs w:val="22"/>
        </w:rPr>
        <w:t>pôvodnom obale</w:t>
      </w:r>
      <w:r w:rsidR="00F670EE">
        <w:rPr>
          <w:szCs w:val="22"/>
        </w:rPr>
        <w:t xml:space="preserve"> na </w:t>
      </w:r>
      <w:r w:rsidRPr="00CB491F">
        <w:rPr>
          <w:szCs w:val="22"/>
        </w:rPr>
        <w:t>ochranu</w:t>
      </w:r>
      <w:r w:rsidR="00F670EE">
        <w:rPr>
          <w:szCs w:val="22"/>
        </w:rPr>
        <w:t xml:space="preserve"> pred </w:t>
      </w:r>
      <w:r w:rsidRPr="00CB491F">
        <w:rPr>
          <w:szCs w:val="22"/>
        </w:rPr>
        <w:t>svetlom a vlhkosťou.</w:t>
      </w:r>
    </w:p>
    <w:p w14:paraId="63F0EA57" w14:textId="77777777" w:rsidR="00B84FD6" w:rsidRPr="00CB491F" w:rsidRDefault="00B84FD6" w:rsidP="0029074E">
      <w:pPr>
        <w:tabs>
          <w:tab w:val="clear" w:pos="567"/>
        </w:tabs>
        <w:spacing w:line="240" w:lineRule="auto"/>
        <w:ind w:left="567" w:hanging="567"/>
        <w:rPr>
          <w:szCs w:val="22"/>
        </w:rPr>
      </w:pPr>
    </w:p>
    <w:p w14:paraId="2C5AE4D9" w14:textId="35529364" w:rsidR="00B84FD6" w:rsidRPr="00CB491F" w:rsidRDefault="00914C40" w:rsidP="0029074E">
      <w:pPr>
        <w:keepNext/>
        <w:tabs>
          <w:tab w:val="clear" w:pos="567"/>
        </w:tabs>
        <w:spacing w:line="240" w:lineRule="auto"/>
        <w:ind w:left="567" w:hanging="567"/>
        <w:rPr>
          <w:szCs w:val="22"/>
        </w:rPr>
      </w:pPr>
      <w:r w:rsidRPr="00CB491F">
        <w:rPr>
          <w:b/>
          <w:szCs w:val="22"/>
        </w:rPr>
        <w:lastRenderedPageBreak/>
        <w:t>6.5</w:t>
      </w:r>
      <w:r w:rsidRPr="00CB491F">
        <w:rPr>
          <w:b/>
          <w:szCs w:val="22"/>
        </w:rPr>
        <w:tab/>
      </w:r>
      <w:r w:rsidR="00F27183" w:rsidRPr="00CB491F">
        <w:rPr>
          <w:b/>
          <w:szCs w:val="22"/>
        </w:rPr>
        <w:t>Druh obalu a obsah balenia</w:t>
      </w:r>
    </w:p>
    <w:p w14:paraId="360A191F" w14:textId="77777777" w:rsidR="00B84FD6" w:rsidRPr="00CB491F" w:rsidRDefault="00B84FD6" w:rsidP="0029074E">
      <w:pPr>
        <w:keepNext/>
        <w:tabs>
          <w:tab w:val="clear" w:pos="567"/>
        </w:tabs>
        <w:spacing w:line="240" w:lineRule="auto"/>
        <w:rPr>
          <w:szCs w:val="22"/>
        </w:rPr>
      </w:pPr>
    </w:p>
    <w:p w14:paraId="0B4186FB" w14:textId="0002A289" w:rsidR="00F27183" w:rsidRPr="00CB491F" w:rsidRDefault="00F27183" w:rsidP="0029074E">
      <w:pPr>
        <w:pStyle w:val="Text"/>
        <w:spacing w:before="0"/>
        <w:jc w:val="left"/>
        <w:rPr>
          <w:sz w:val="22"/>
          <w:szCs w:val="22"/>
          <w:lang w:val="sk-SK"/>
        </w:rPr>
      </w:pPr>
      <w:r w:rsidRPr="00CB491F">
        <w:rPr>
          <w:iCs/>
          <w:sz w:val="22"/>
          <w:szCs w:val="22"/>
          <w:lang w:val="sk-SK"/>
        </w:rPr>
        <w:t xml:space="preserve">Spodná časť a viečko </w:t>
      </w:r>
      <w:r w:rsidR="00B772B5" w:rsidRPr="00CB491F">
        <w:rPr>
          <w:iCs/>
          <w:sz w:val="22"/>
          <w:szCs w:val="22"/>
          <w:lang w:val="sk-SK"/>
        </w:rPr>
        <w:t xml:space="preserve">inhalátora </w:t>
      </w:r>
      <w:r w:rsidRPr="00CB491F">
        <w:rPr>
          <w:iCs/>
          <w:sz w:val="22"/>
          <w:szCs w:val="22"/>
          <w:lang w:val="sk-SK"/>
        </w:rPr>
        <w:t>sú vyrobené</w:t>
      </w:r>
      <w:r w:rsidR="00F670EE">
        <w:rPr>
          <w:iCs/>
          <w:sz w:val="22"/>
          <w:szCs w:val="22"/>
          <w:lang w:val="sk-SK"/>
        </w:rPr>
        <w:t xml:space="preserve"> z </w:t>
      </w:r>
      <w:r w:rsidRPr="00CB491F">
        <w:rPr>
          <w:iCs/>
          <w:sz w:val="22"/>
          <w:szCs w:val="22"/>
          <w:lang w:val="sk-SK"/>
        </w:rPr>
        <w:t>akrylonitryl-butadién-styrénu, tlačidlá sú vyrobené</w:t>
      </w:r>
      <w:r w:rsidR="00F670EE">
        <w:rPr>
          <w:iCs/>
          <w:sz w:val="22"/>
          <w:szCs w:val="22"/>
          <w:lang w:val="sk-SK"/>
        </w:rPr>
        <w:t xml:space="preserve"> z </w:t>
      </w:r>
      <w:r w:rsidRPr="00CB491F">
        <w:rPr>
          <w:iCs/>
          <w:sz w:val="22"/>
          <w:szCs w:val="22"/>
          <w:lang w:val="sk-SK"/>
        </w:rPr>
        <w:t>metylmetakrylát-akrylonitryl-butadién-styrénu. Ihly a pružiny sú vyrobené</w:t>
      </w:r>
      <w:r w:rsidR="00F670EE">
        <w:rPr>
          <w:iCs/>
          <w:sz w:val="22"/>
          <w:szCs w:val="22"/>
          <w:lang w:val="sk-SK"/>
        </w:rPr>
        <w:t xml:space="preserve"> s </w:t>
      </w:r>
      <w:r w:rsidRPr="00CB491F">
        <w:rPr>
          <w:iCs/>
          <w:sz w:val="22"/>
          <w:szCs w:val="22"/>
          <w:lang w:val="sk-SK"/>
        </w:rPr>
        <w:t>nehrdzavejúcej ocele.</w:t>
      </w:r>
    </w:p>
    <w:p w14:paraId="6BE40759" w14:textId="77777777" w:rsidR="00F27183" w:rsidRPr="00CB491F" w:rsidRDefault="00F27183" w:rsidP="0029074E">
      <w:pPr>
        <w:tabs>
          <w:tab w:val="clear" w:pos="567"/>
        </w:tabs>
        <w:spacing w:line="240" w:lineRule="auto"/>
        <w:rPr>
          <w:szCs w:val="22"/>
        </w:rPr>
      </w:pPr>
    </w:p>
    <w:p w14:paraId="25FADC11" w14:textId="382CC194" w:rsidR="00F27183" w:rsidRPr="00CB491F" w:rsidRDefault="00F27183" w:rsidP="0029074E">
      <w:pPr>
        <w:pStyle w:val="Text"/>
        <w:spacing w:before="0"/>
        <w:jc w:val="left"/>
        <w:rPr>
          <w:sz w:val="22"/>
          <w:szCs w:val="22"/>
          <w:lang w:val="sk-SK"/>
        </w:rPr>
      </w:pPr>
      <w:r w:rsidRPr="00CB491F">
        <w:rPr>
          <w:sz w:val="22"/>
          <w:szCs w:val="22"/>
          <w:lang w:val="sk-SK"/>
        </w:rPr>
        <w:t>Perforovaný blister</w:t>
      </w:r>
      <w:r w:rsidR="00F670EE">
        <w:rPr>
          <w:sz w:val="22"/>
          <w:szCs w:val="22"/>
          <w:lang w:val="sk-SK"/>
        </w:rPr>
        <w:t xml:space="preserve"> z </w:t>
      </w:r>
      <w:r w:rsidRPr="00CB491F">
        <w:rPr>
          <w:sz w:val="22"/>
          <w:szCs w:val="22"/>
          <w:lang w:val="sk-SK"/>
        </w:rPr>
        <w:t>PA/Al/PVC</w:t>
      </w:r>
      <w:r w:rsidR="00AE14D9">
        <w:rPr>
          <w:sz w:val="22"/>
          <w:szCs w:val="22"/>
          <w:lang w:val="sk-SK"/>
        </w:rPr>
        <w:t>//</w:t>
      </w:r>
      <w:r w:rsidRPr="00CB491F">
        <w:rPr>
          <w:sz w:val="22"/>
          <w:szCs w:val="22"/>
          <w:lang w:val="sk-SK"/>
        </w:rPr>
        <w:t>Al</w:t>
      </w:r>
      <w:r w:rsidR="00F670EE">
        <w:rPr>
          <w:sz w:val="22"/>
          <w:szCs w:val="22"/>
          <w:lang w:val="sk-SK"/>
        </w:rPr>
        <w:t xml:space="preserve"> s </w:t>
      </w:r>
      <w:r w:rsidRPr="00CB491F">
        <w:rPr>
          <w:sz w:val="22"/>
          <w:szCs w:val="22"/>
          <w:lang w:val="sk-SK"/>
        </w:rPr>
        <w:t xml:space="preserve">jednotlivými dávkami. </w:t>
      </w:r>
      <w:r w:rsidRPr="00CB491F">
        <w:rPr>
          <w:iCs/>
          <w:sz w:val="22"/>
          <w:szCs w:val="22"/>
          <w:lang w:val="sk-SK"/>
        </w:rPr>
        <w:t>Každý blister obsahuje 10 tvrdých kapsúl.</w:t>
      </w:r>
    </w:p>
    <w:p w14:paraId="504C004B" w14:textId="77777777" w:rsidR="00B84FD6" w:rsidRPr="00CB491F" w:rsidRDefault="00B84FD6" w:rsidP="0029074E">
      <w:pPr>
        <w:tabs>
          <w:tab w:val="clear" w:pos="567"/>
        </w:tabs>
        <w:spacing w:line="240" w:lineRule="auto"/>
        <w:rPr>
          <w:szCs w:val="22"/>
        </w:rPr>
      </w:pPr>
    </w:p>
    <w:p w14:paraId="67260F17" w14:textId="77777777" w:rsidR="005D3A36" w:rsidRPr="00CB491F" w:rsidRDefault="005D3A36" w:rsidP="0029074E">
      <w:pPr>
        <w:keepNext/>
        <w:spacing w:line="240" w:lineRule="auto"/>
        <w:rPr>
          <w:szCs w:val="22"/>
        </w:rPr>
      </w:pPr>
      <w:r w:rsidRPr="00CB491F">
        <w:rPr>
          <w:szCs w:val="22"/>
        </w:rPr>
        <w:t>Jednotlivé balenie obsahujúce 10 x 1, 30 x 1 alebo 90 x 1 tvrdých kapsúl spolu</w:t>
      </w:r>
      <w:r>
        <w:rPr>
          <w:szCs w:val="22"/>
        </w:rPr>
        <w:t xml:space="preserve"> s </w:t>
      </w:r>
      <w:r w:rsidRPr="00CB491F">
        <w:rPr>
          <w:szCs w:val="22"/>
        </w:rPr>
        <w:t>1 inhalátorom.</w:t>
      </w:r>
    </w:p>
    <w:p w14:paraId="25D48974" w14:textId="77777777" w:rsidR="005D3A36" w:rsidRPr="00CB491F" w:rsidRDefault="005D3A36" w:rsidP="0029074E">
      <w:pPr>
        <w:tabs>
          <w:tab w:val="clear" w:pos="567"/>
        </w:tabs>
        <w:spacing w:line="240" w:lineRule="auto"/>
        <w:rPr>
          <w:szCs w:val="22"/>
        </w:rPr>
      </w:pPr>
      <w:r w:rsidRPr="00CB491F">
        <w:rPr>
          <w:szCs w:val="22"/>
        </w:rPr>
        <w:t>Multibalenia obsahujúce 150 (15 balení</w:t>
      </w:r>
      <w:r>
        <w:rPr>
          <w:szCs w:val="22"/>
        </w:rPr>
        <w:t xml:space="preserve"> po </w:t>
      </w:r>
      <w:r w:rsidRPr="00CB491F">
        <w:rPr>
          <w:szCs w:val="22"/>
        </w:rPr>
        <w:t>10 x 1) tvrdých kapsúl a 15 inhalátorov.</w:t>
      </w:r>
    </w:p>
    <w:p w14:paraId="01994C1E" w14:textId="77777777" w:rsidR="005D3A36" w:rsidRPr="00CB491F" w:rsidRDefault="005D3A36" w:rsidP="0029074E">
      <w:pPr>
        <w:tabs>
          <w:tab w:val="clear" w:pos="567"/>
        </w:tabs>
        <w:spacing w:line="240" w:lineRule="auto"/>
        <w:rPr>
          <w:szCs w:val="22"/>
        </w:rPr>
      </w:pPr>
    </w:p>
    <w:p w14:paraId="3CFAD42B" w14:textId="77777777" w:rsidR="00F27183" w:rsidRPr="00CB491F" w:rsidRDefault="00F27183" w:rsidP="0029074E">
      <w:pPr>
        <w:tabs>
          <w:tab w:val="clear" w:pos="567"/>
        </w:tabs>
        <w:spacing w:line="240" w:lineRule="auto"/>
        <w:rPr>
          <w:szCs w:val="22"/>
        </w:rPr>
      </w:pPr>
      <w:r w:rsidRPr="00CB491F">
        <w:rPr>
          <w:szCs w:val="22"/>
        </w:rPr>
        <w:t>Na trh nemusia byť uvedené všetky veľkosti balenia.</w:t>
      </w:r>
    </w:p>
    <w:p w14:paraId="07A5C84C" w14:textId="77777777" w:rsidR="00B84FD6" w:rsidRPr="00CB491F" w:rsidRDefault="00B84FD6" w:rsidP="0029074E">
      <w:pPr>
        <w:tabs>
          <w:tab w:val="clear" w:pos="567"/>
        </w:tabs>
        <w:spacing w:line="240" w:lineRule="auto"/>
        <w:rPr>
          <w:szCs w:val="22"/>
        </w:rPr>
      </w:pPr>
    </w:p>
    <w:p w14:paraId="7E01B005" w14:textId="6788198D" w:rsidR="00B84FD6" w:rsidRPr="00CB491F" w:rsidRDefault="00914C40" w:rsidP="0029074E">
      <w:pPr>
        <w:keepNext/>
        <w:tabs>
          <w:tab w:val="clear" w:pos="567"/>
        </w:tabs>
        <w:spacing w:line="240" w:lineRule="auto"/>
        <w:ind w:left="567" w:hanging="567"/>
        <w:rPr>
          <w:szCs w:val="22"/>
        </w:rPr>
      </w:pPr>
      <w:bookmarkStart w:id="33" w:name="OLE_LINK1"/>
      <w:r w:rsidRPr="00CB491F">
        <w:rPr>
          <w:b/>
          <w:szCs w:val="22"/>
        </w:rPr>
        <w:t>6.6</w:t>
      </w:r>
      <w:r w:rsidRPr="00CB491F">
        <w:rPr>
          <w:b/>
          <w:szCs w:val="22"/>
        </w:rPr>
        <w:tab/>
      </w:r>
      <w:r w:rsidR="00F27183" w:rsidRPr="00CB491F">
        <w:rPr>
          <w:b/>
          <w:szCs w:val="22"/>
        </w:rPr>
        <w:t>Špeciálne opatrenia</w:t>
      </w:r>
      <w:r w:rsidR="00F670EE">
        <w:rPr>
          <w:b/>
          <w:szCs w:val="22"/>
        </w:rPr>
        <w:t xml:space="preserve"> na </w:t>
      </w:r>
      <w:r w:rsidR="00F27183" w:rsidRPr="00CB491F">
        <w:rPr>
          <w:b/>
          <w:szCs w:val="22"/>
        </w:rPr>
        <w:t>likvidáciu a iné zaobchádzanie</w:t>
      </w:r>
      <w:r w:rsidR="00F670EE">
        <w:rPr>
          <w:b/>
          <w:szCs w:val="22"/>
        </w:rPr>
        <w:t xml:space="preserve"> s </w:t>
      </w:r>
      <w:r w:rsidR="00F27183" w:rsidRPr="00CB491F">
        <w:rPr>
          <w:b/>
          <w:szCs w:val="22"/>
        </w:rPr>
        <w:t>liekom</w:t>
      </w:r>
    </w:p>
    <w:p w14:paraId="21CABAA9" w14:textId="77777777" w:rsidR="00B84FD6" w:rsidRPr="00CB491F" w:rsidRDefault="00B84FD6" w:rsidP="0029074E">
      <w:pPr>
        <w:pStyle w:val="Text"/>
        <w:keepNext/>
        <w:spacing w:before="0"/>
        <w:jc w:val="left"/>
        <w:rPr>
          <w:sz w:val="22"/>
          <w:szCs w:val="22"/>
          <w:lang w:val="sk-SK"/>
        </w:rPr>
      </w:pPr>
    </w:p>
    <w:p w14:paraId="4DD874B1" w14:textId="7ED6E456" w:rsidR="00F27183" w:rsidRPr="00CB491F" w:rsidRDefault="00F27183" w:rsidP="0029074E">
      <w:pPr>
        <w:pStyle w:val="Text"/>
        <w:spacing w:before="0"/>
        <w:jc w:val="left"/>
        <w:rPr>
          <w:sz w:val="22"/>
          <w:szCs w:val="22"/>
          <w:lang w:val="sk-SK"/>
        </w:rPr>
      </w:pPr>
      <w:r w:rsidRPr="00CB491F">
        <w:rPr>
          <w:sz w:val="22"/>
          <w:szCs w:val="22"/>
          <w:lang w:val="sk-SK"/>
        </w:rPr>
        <w:t>Má sa používať inhalátor dodaný</w:t>
      </w:r>
      <w:r w:rsidR="00F670EE">
        <w:rPr>
          <w:sz w:val="22"/>
          <w:szCs w:val="22"/>
          <w:lang w:val="sk-SK"/>
        </w:rPr>
        <w:t xml:space="preserve"> pri </w:t>
      </w:r>
      <w:r w:rsidRPr="00CB491F">
        <w:rPr>
          <w:sz w:val="22"/>
          <w:szCs w:val="22"/>
          <w:lang w:val="sk-SK"/>
        </w:rPr>
        <w:t>každom novom predpísaní lieku. Inhalátor</w:t>
      </w:r>
      <w:r w:rsidR="00F670EE">
        <w:rPr>
          <w:sz w:val="22"/>
          <w:szCs w:val="22"/>
          <w:lang w:val="sk-SK"/>
        </w:rPr>
        <w:t xml:space="preserve"> z </w:t>
      </w:r>
      <w:r w:rsidRPr="00CB491F">
        <w:rPr>
          <w:sz w:val="22"/>
          <w:szCs w:val="22"/>
          <w:lang w:val="sk-SK"/>
        </w:rPr>
        <w:t>každého balenia sa má zlikvidovať</w:t>
      </w:r>
      <w:r w:rsidR="00F670EE">
        <w:rPr>
          <w:sz w:val="22"/>
          <w:szCs w:val="22"/>
          <w:lang w:val="sk-SK"/>
        </w:rPr>
        <w:t xml:space="preserve"> po </w:t>
      </w:r>
      <w:r w:rsidRPr="00CB491F">
        <w:rPr>
          <w:sz w:val="22"/>
          <w:szCs w:val="22"/>
          <w:lang w:val="sk-SK"/>
        </w:rPr>
        <w:t>použití všetkých kapsúl</w:t>
      </w:r>
      <w:r w:rsidR="00F670EE">
        <w:rPr>
          <w:sz w:val="22"/>
          <w:szCs w:val="22"/>
          <w:lang w:val="sk-SK"/>
        </w:rPr>
        <w:t xml:space="preserve"> v </w:t>
      </w:r>
      <w:r w:rsidRPr="00CB491F">
        <w:rPr>
          <w:sz w:val="22"/>
          <w:szCs w:val="22"/>
          <w:lang w:val="sk-SK"/>
        </w:rPr>
        <w:t>balení.</w:t>
      </w:r>
    </w:p>
    <w:p w14:paraId="19B90E26" w14:textId="77777777" w:rsidR="00B84FD6" w:rsidRPr="00CB491F" w:rsidRDefault="00B84FD6" w:rsidP="0029074E">
      <w:pPr>
        <w:pStyle w:val="Text"/>
        <w:spacing w:before="0"/>
        <w:jc w:val="left"/>
        <w:rPr>
          <w:sz w:val="22"/>
          <w:szCs w:val="22"/>
          <w:lang w:val="sk-SK"/>
        </w:rPr>
      </w:pPr>
    </w:p>
    <w:p w14:paraId="317050A1" w14:textId="77777777" w:rsidR="009B1362" w:rsidRDefault="009B1362" w:rsidP="0029074E">
      <w:pPr>
        <w:tabs>
          <w:tab w:val="clear" w:pos="567"/>
        </w:tabs>
        <w:spacing w:line="240" w:lineRule="auto"/>
      </w:pPr>
      <w:r>
        <w:t>T</w:t>
      </w:r>
      <w:r w:rsidRPr="00165EF2">
        <w:t>ento liek môže predstavovať riziko pre životné prostredie (pozri časť</w:t>
      </w:r>
      <w:r>
        <w:t> </w:t>
      </w:r>
      <w:r w:rsidRPr="00165EF2">
        <w:t>5.3).</w:t>
      </w:r>
    </w:p>
    <w:p w14:paraId="3CD1F93F" w14:textId="77777777" w:rsidR="009B1362" w:rsidRDefault="009B1362" w:rsidP="0029074E">
      <w:pPr>
        <w:tabs>
          <w:tab w:val="clear" w:pos="567"/>
        </w:tabs>
        <w:spacing w:line="240" w:lineRule="auto"/>
      </w:pPr>
    </w:p>
    <w:p w14:paraId="2F431ED0" w14:textId="250D991C" w:rsidR="00F27183" w:rsidRPr="00CB491F" w:rsidRDefault="00F27183" w:rsidP="0029074E">
      <w:pPr>
        <w:tabs>
          <w:tab w:val="clear" w:pos="567"/>
        </w:tabs>
        <w:spacing w:line="240" w:lineRule="auto"/>
        <w:rPr>
          <w:rFonts w:eastAsia="MS Mincho"/>
          <w:szCs w:val="22"/>
          <w:lang w:eastAsia="zh-CN"/>
        </w:rPr>
      </w:pPr>
      <w:r w:rsidRPr="00CB491F">
        <w:rPr>
          <w:szCs w:val="22"/>
        </w:rPr>
        <w:t>Všetok nepoužitý liek alebo odpad vzniknutý</w:t>
      </w:r>
      <w:r w:rsidR="00F670EE">
        <w:rPr>
          <w:szCs w:val="22"/>
        </w:rPr>
        <w:t xml:space="preserve"> z </w:t>
      </w:r>
      <w:r w:rsidRPr="00CB491F">
        <w:rPr>
          <w:szCs w:val="22"/>
        </w:rPr>
        <w:t>lieku sa má zlikvidovať</w:t>
      </w:r>
      <w:r w:rsidR="00F670EE">
        <w:rPr>
          <w:szCs w:val="22"/>
        </w:rPr>
        <w:t xml:space="preserve"> v </w:t>
      </w:r>
      <w:r w:rsidRPr="00CB491F">
        <w:rPr>
          <w:szCs w:val="22"/>
        </w:rPr>
        <w:t>súlade</w:t>
      </w:r>
      <w:r w:rsidR="00F670EE">
        <w:rPr>
          <w:szCs w:val="22"/>
        </w:rPr>
        <w:t xml:space="preserve"> s </w:t>
      </w:r>
      <w:r w:rsidRPr="00CB491F">
        <w:rPr>
          <w:szCs w:val="22"/>
        </w:rPr>
        <w:t>národnými požiadavkami</w:t>
      </w:r>
      <w:r w:rsidRPr="00CB491F">
        <w:rPr>
          <w:rFonts w:eastAsia="MS Mincho"/>
          <w:szCs w:val="22"/>
          <w:lang w:eastAsia="zh-CN"/>
        </w:rPr>
        <w:t>.</w:t>
      </w:r>
    </w:p>
    <w:p w14:paraId="6F43CC61" w14:textId="77777777" w:rsidR="00B84FD6" w:rsidRPr="00CB491F" w:rsidRDefault="00B84FD6" w:rsidP="0029074E">
      <w:pPr>
        <w:tabs>
          <w:tab w:val="clear" w:pos="567"/>
        </w:tabs>
        <w:spacing w:line="240" w:lineRule="auto"/>
        <w:rPr>
          <w:szCs w:val="22"/>
        </w:rPr>
      </w:pPr>
    </w:p>
    <w:p w14:paraId="19159141" w14:textId="0FC80940" w:rsidR="00663598" w:rsidRPr="00AB4AE2" w:rsidRDefault="00663598" w:rsidP="0029074E">
      <w:pPr>
        <w:keepNext/>
        <w:tabs>
          <w:tab w:val="clear" w:pos="567"/>
        </w:tabs>
        <w:spacing w:line="240" w:lineRule="auto"/>
        <w:rPr>
          <w:szCs w:val="22"/>
        </w:rPr>
      </w:pPr>
      <w:r w:rsidRPr="00CB491F">
        <w:rPr>
          <w:szCs w:val="22"/>
          <w:u w:val="single"/>
        </w:rPr>
        <w:t>Pokyny</w:t>
      </w:r>
      <w:r w:rsidR="00F670EE">
        <w:rPr>
          <w:szCs w:val="22"/>
          <w:u w:val="single"/>
        </w:rPr>
        <w:t xml:space="preserve"> na </w:t>
      </w:r>
      <w:r w:rsidRPr="00CB491F">
        <w:rPr>
          <w:szCs w:val="22"/>
          <w:u w:val="single"/>
        </w:rPr>
        <w:t>zaobchádzanie a</w:t>
      </w:r>
      <w:r w:rsidR="000C460E">
        <w:rPr>
          <w:szCs w:val="22"/>
          <w:u w:val="single"/>
        </w:rPr>
        <w:t> </w:t>
      </w:r>
      <w:r w:rsidRPr="00CB491F">
        <w:rPr>
          <w:szCs w:val="22"/>
          <w:u w:val="single"/>
        </w:rPr>
        <w:t>použitie</w:t>
      </w:r>
    </w:p>
    <w:p w14:paraId="22F6C4A6" w14:textId="77777777" w:rsidR="000C460E" w:rsidRPr="00CB491F" w:rsidRDefault="000C460E" w:rsidP="0029074E">
      <w:pPr>
        <w:pStyle w:val="Text"/>
        <w:keepNext/>
        <w:spacing w:before="0"/>
        <w:jc w:val="left"/>
        <w:rPr>
          <w:sz w:val="22"/>
          <w:szCs w:val="22"/>
          <w:lang w:val="sk-SK"/>
        </w:rPr>
      </w:pPr>
    </w:p>
    <w:p w14:paraId="2189A520" w14:textId="6FE2E5C0" w:rsidR="000C460E" w:rsidRPr="00CB491F" w:rsidRDefault="000C460E" w:rsidP="0029074E">
      <w:pPr>
        <w:keepNext/>
        <w:tabs>
          <w:tab w:val="clear" w:pos="567"/>
        </w:tabs>
        <w:spacing w:line="240" w:lineRule="auto"/>
        <w:rPr>
          <w:szCs w:val="22"/>
        </w:rPr>
      </w:pPr>
      <w:r w:rsidRPr="00CB491F">
        <w:rPr>
          <w:szCs w:val="22"/>
        </w:rPr>
        <w:t>Pred použitím lieku Enerzair Breezhaler si prečítajte cel</w:t>
      </w:r>
      <w:r>
        <w:rPr>
          <w:szCs w:val="22"/>
        </w:rPr>
        <w:t xml:space="preserve">é </w:t>
      </w:r>
      <w:r>
        <w:rPr>
          <w:b/>
          <w:szCs w:val="22"/>
        </w:rPr>
        <w:t>Pokyny</w:t>
      </w:r>
      <w:r w:rsidRPr="00B772B5">
        <w:rPr>
          <w:b/>
          <w:szCs w:val="22"/>
        </w:rPr>
        <w:t xml:space="preserve"> </w:t>
      </w:r>
      <w:r>
        <w:rPr>
          <w:b/>
          <w:szCs w:val="22"/>
        </w:rPr>
        <w:t>na </w:t>
      </w:r>
      <w:r w:rsidRPr="00CB491F">
        <w:rPr>
          <w:b/>
          <w:szCs w:val="22"/>
        </w:rPr>
        <w:t>použitie</w:t>
      </w:r>
      <w:r w:rsidRPr="00CB491F">
        <w:rPr>
          <w:szCs w:val="22"/>
        </w:rPr>
        <w:t>.</w:t>
      </w:r>
    </w:p>
    <w:p w14:paraId="433ADE14" w14:textId="77777777" w:rsidR="00B84FD6" w:rsidRPr="00AB4AE2" w:rsidRDefault="00B84FD6" w:rsidP="00CC2DB9">
      <w:pPr>
        <w:keepNext/>
        <w:keepLines/>
        <w:tabs>
          <w:tab w:val="clear" w:pos="567"/>
        </w:tabs>
        <w:spacing w:line="240" w:lineRule="auto"/>
        <w:rPr>
          <w:szCs w:val="22"/>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CB491F" w14:paraId="52FD5755" w14:textId="77777777" w:rsidTr="00A24525">
        <w:trPr>
          <w:cantSplit/>
          <w:trHeight w:val="1919"/>
        </w:trPr>
        <w:tc>
          <w:tcPr>
            <w:tcW w:w="2376" w:type="dxa"/>
            <w:tcBorders>
              <w:top w:val="nil"/>
              <w:left w:val="nil"/>
              <w:bottom w:val="nil"/>
              <w:right w:val="nil"/>
            </w:tcBorders>
            <w:vAlign w:val="center"/>
            <w:hideMark/>
          </w:tcPr>
          <w:bookmarkEnd w:id="33"/>
          <w:p w14:paraId="44668F70" w14:textId="77777777" w:rsidR="00B84FD6" w:rsidRPr="00CB491F" w:rsidRDefault="00CF56C5" w:rsidP="00CC2DB9">
            <w:pPr>
              <w:pStyle w:val="Table"/>
              <w:keepNext/>
              <w:jc w:val="center"/>
              <w:rPr>
                <w:rFonts w:ascii="Times New Roman" w:eastAsia="Arial" w:hAnsi="Times New Roman"/>
                <w:b/>
                <w:sz w:val="22"/>
                <w:szCs w:val="22"/>
                <w:lang w:val="sk-SK"/>
              </w:rPr>
            </w:pPr>
            <w:r w:rsidRPr="00CB491F">
              <w:rPr>
                <w:noProof/>
                <w:lang w:eastAsia="en-US"/>
              </w:rPr>
              <w:drawing>
                <wp:inline distT="0" distB="0" distL="0" distR="0" wp14:anchorId="7E031358" wp14:editId="6EBFFF13">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CB491F" w:rsidRDefault="00CF56C5" w:rsidP="00CC2DB9">
            <w:pPr>
              <w:pStyle w:val="Text"/>
              <w:keepNext/>
              <w:keepLines/>
              <w:spacing w:before="0"/>
              <w:jc w:val="center"/>
              <w:rPr>
                <w:b/>
                <w:sz w:val="22"/>
                <w:szCs w:val="22"/>
                <w:lang w:val="sk-SK"/>
              </w:rPr>
            </w:pPr>
            <w:r w:rsidRPr="00CB491F">
              <w:rPr>
                <w:noProof/>
                <w:lang w:eastAsia="en-US"/>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CB491F" w:rsidRDefault="00CF56C5" w:rsidP="00CC2DB9">
            <w:pPr>
              <w:pStyle w:val="Text"/>
              <w:keepNext/>
              <w:keepLines/>
              <w:spacing w:before="0"/>
              <w:jc w:val="center"/>
              <w:rPr>
                <w:b/>
                <w:sz w:val="22"/>
                <w:szCs w:val="22"/>
                <w:lang w:val="sk-SK"/>
              </w:rPr>
            </w:pPr>
            <w:r w:rsidRPr="00CB491F">
              <w:rPr>
                <w:noProof/>
                <w:lang w:eastAsia="en-US"/>
              </w:rPr>
              <w:drawing>
                <wp:inline distT="0" distB="0" distL="0" distR="0" wp14:anchorId="131175D8" wp14:editId="57017A5C">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4020A8AB" w:rsidR="00B84FD6" w:rsidRPr="00CB491F" w:rsidRDefault="00CF56C5" w:rsidP="00CC2DB9">
            <w:pPr>
              <w:pStyle w:val="Text"/>
              <w:keepNext/>
              <w:keepLines/>
              <w:spacing w:before="0"/>
              <w:jc w:val="center"/>
              <w:rPr>
                <w:b/>
                <w:sz w:val="20"/>
                <w:lang w:val="sk-SK"/>
              </w:rPr>
            </w:pPr>
            <w:r w:rsidRPr="00CB491F">
              <w:rPr>
                <w:noProof/>
                <w:lang w:eastAsia="en-US"/>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CB491F" w14:paraId="57041250" w14:textId="77777777" w:rsidTr="00A24525">
        <w:trPr>
          <w:cantSplit/>
        </w:trPr>
        <w:tc>
          <w:tcPr>
            <w:tcW w:w="2376" w:type="dxa"/>
            <w:tcBorders>
              <w:top w:val="nil"/>
              <w:left w:val="nil"/>
              <w:bottom w:val="nil"/>
              <w:right w:val="nil"/>
            </w:tcBorders>
            <w:hideMark/>
          </w:tcPr>
          <w:p w14:paraId="5C0C2E58" w14:textId="772EE5E5" w:rsidR="00B84FD6" w:rsidRPr="00CB491F" w:rsidRDefault="00663598" w:rsidP="00CC2DB9">
            <w:pPr>
              <w:pStyle w:val="Table"/>
              <w:keepNext/>
              <w:spacing w:before="0" w:after="0"/>
              <w:jc w:val="center"/>
              <w:rPr>
                <w:rFonts w:ascii="Times New Roman" w:eastAsia="Arial" w:hAnsi="Times New Roman"/>
                <w:b/>
                <w:sz w:val="22"/>
                <w:szCs w:val="22"/>
                <w:lang w:val="sk-SK"/>
              </w:rPr>
            </w:pPr>
            <w:r w:rsidRPr="00CB491F">
              <w:rPr>
                <w:rFonts w:ascii="Times New Roman" w:hAnsi="Times New Roman"/>
                <w:b/>
                <w:sz w:val="22"/>
                <w:szCs w:val="22"/>
                <w:lang w:val="sk-SK"/>
              </w:rPr>
              <w:t>Vložte</w:t>
            </w:r>
          </w:p>
        </w:tc>
        <w:tc>
          <w:tcPr>
            <w:tcW w:w="2268" w:type="dxa"/>
            <w:tcBorders>
              <w:top w:val="nil"/>
              <w:left w:val="nil"/>
              <w:bottom w:val="nil"/>
              <w:right w:val="nil"/>
            </w:tcBorders>
            <w:hideMark/>
          </w:tcPr>
          <w:p w14:paraId="5A5AD755" w14:textId="38FFA92A" w:rsidR="00B84FD6" w:rsidRPr="00CB491F" w:rsidRDefault="00914C40"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P</w:t>
            </w:r>
            <w:r w:rsidR="00663598" w:rsidRPr="00CB491F">
              <w:rPr>
                <w:rFonts w:ascii="Times New Roman" w:hAnsi="Times New Roman"/>
                <w:b/>
                <w:sz w:val="22"/>
                <w:szCs w:val="22"/>
                <w:lang w:val="sk-SK"/>
              </w:rPr>
              <w:t>repichnite a uvoľnite</w:t>
            </w:r>
          </w:p>
        </w:tc>
        <w:tc>
          <w:tcPr>
            <w:tcW w:w="2268" w:type="dxa"/>
            <w:tcBorders>
              <w:top w:val="nil"/>
              <w:left w:val="nil"/>
              <w:bottom w:val="nil"/>
              <w:right w:val="nil"/>
            </w:tcBorders>
            <w:hideMark/>
          </w:tcPr>
          <w:p w14:paraId="6A03D143" w14:textId="51C993E9" w:rsidR="00B84FD6" w:rsidRPr="00CB491F" w:rsidRDefault="00914C40"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Inhal</w:t>
            </w:r>
            <w:r w:rsidR="00663598" w:rsidRPr="00CB491F">
              <w:rPr>
                <w:rFonts w:ascii="Times New Roman" w:hAnsi="Times New Roman"/>
                <w:b/>
                <w:sz w:val="22"/>
                <w:szCs w:val="22"/>
                <w:lang w:val="sk-SK"/>
              </w:rPr>
              <w:t>ujte hlboko</w:t>
            </w:r>
          </w:p>
        </w:tc>
        <w:tc>
          <w:tcPr>
            <w:tcW w:w="2415" w:type="dxa"/>
            <w:tcBorders>
              <w:top w:val="nil"/>
              <w:left w:val="nil"/>
              <w:bottom w:val="nil"/>
              <w:right w:val="nil"/>
            </w:tcBorders>
            <w:hideMark/>
          </w:tcPr>
          <w:p w14:paraId="2F7FDB12" w14:textId="4D3A2033" w:rsidR="00B84FD6" w:rsidRPr="00CB491F" w:rsidRDefault="00663598"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Skontrolujte, či je kapsula prázdna</w:t>
            </w:r>
          </w:p>
        </w:tc>
      </w:tr>
      <w:tr w:rsidR="00A24525" w14:paraId="6845E850" w14:textId="77777777" w:rsidTr="00A24525">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A24525" w:rsidRPr="007251F6" w14:paraId="6461847C" w14:textId="77777777" w:rsidTr="00351C8D">
              <w:trPr>
                <w:cantSplit/>
              </w:trPr>
              <w:tc>
                <w:tcPr>
                  <w:tcW w:w="2376" w:type="dxa"/>
                  <w:tcBorders>
                    <w:top w:val="nil"/>
                    <w:left w:val="nil"/>
                    <w:bottom w:val="nil"/>
                    <w:right w:val="nil"/>
                  </w:tcBorders>
                </w:tcPr>
                <w:p w14:paraId="7014EF5E" w14:textId="77777777" w:rsidR="00A24525" w:rsidRPr="00F83DB0" w:rsidRDefault="00A24525" w:rsidP="00CC2DB9">
                  <w:pPr>
                    <w:pStyle w:val="Text"/>
                    <w:jc w:val="left"/>
                    <w:rPr>
                      <w:b/>
                      <w:sz w:val="22"/>
                      <w:szCs w:val="22"/>
                      <w:lang w:val="sk-SK"/>
                    </w:rPr>
                  </w:pPr>
                  <w:r w:rsidRPr="007251F6">
                    <w:rPr>
                      <w:noProof/>
                      <w:lang w:eastAsia="en-US"/>
                    </w:rPr>
                    <mc:AlternateContent>
                      <mc:Choice Requires="wps">
                        <w:drawing>
                          <wp:anchor distT="0" distB="0" distL="114300" distR="114300" simplePos="0" relativeHeight="251707904" behindDoc="0" locked="0" layoutInCell="1" allowOverlap="1" wp14:anchorId="5CEE4497" wp14:editId="3BCA348A">
                            <wp:simplePos x="0" y="0"/>
                            <wp:positionH relativeFrom="column">
                              <wp:posOffset>97155</wp:posOffset>
                            </wp:positionH>
                            <wp:positionV relativeFrom="paragraph">
                              <wp:posOffset>93345</wp:posOffset>
                            </wp:positionV>
                            <wp:extent cx="1276350" cy="852805"/>
                            <wp:effectExtent l="0" t="0" r="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57F9AFD3" w14:textId="77777777" w:rsidR="006726F5" w:rsidRPr="00F52A44" w:rsidRDefault="006726F5" w:rsidP="00A24525">
                                        <w:pPr>
                                          <w:jc w:val="center"/>
                                          <w:rPr>
                                            <w:b/>
                                            <w:color w:val="FFFFFF"/>
                                            <w:sz w:val="28"/>
                                          </w:rPr>
                                        </w:pPr>
                                        <w:r w:rsidRPr="00F52A44">
                                          <w:rPr>
                                            <w:b/>
                                            <w:color w:val="FFFFFF"/>
                                            <w:sz w:val="28"/>
                                          </w:rPr>
                                          <w:t>1</w:t>
                                        </w:r>
                                      </w:p>
                                      <w:p w14:paraId="20DB15E9" w14:textId="77777777" w:rsidR="006726F5" w:rsidRPr="00F52A44" w:rsidRDefault="006726F5" w:rsidP="00A2452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CEE4497"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33" o:spid="_x0000_s1026" type="#_x0000_t67" style="position:absolute;margin-left:7.65pt;margin-top:7.35pt;width:100.5pt;height:67.15pt;z-index:251707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57F9AFD3" w14:textId="77777777" w:rsidR="006726F5" w:rsidRPr="00F52A44" w:rsidRDefault="006726F5" w:rsidP="00A24525">
                                  <w:pPr>
                                    <w:jc w:val="center"/>
                                    <w:rPr>
                                      <w:b/>
                                      <w:color w:val="FFFFFF"/>
                                      <w:sz w:val="28"/>
                                    </w:rPr>
                                  </w:pPr>
                                  <w:r w:rsidRPr="00F52A44">
                                    <w:rPr>
                                      <w:b/>
                                      <w:color w:val="FFFFFF"/>
                                      <w:sz w:val="28"/>
                                    </w:rPr>
                                    <w:t>1</w:t>
                                  </w:r>
                                </w:p>
                                <w:p w14:paraId="20DB15E9" w14:textId="77777777" w:rsidR="006726F5" w:rsidRPr="00F52A44" w:rsidRDefault="006726F5" w:rsidP="00A24525">
                                  <w:pPr>
                                    <w:rPr>
                                      <w:b/>
                                      <w:color w:val="FFFFFF"/>
                                      <w:sz w:val="28"/>
                                    </w:rPr>
                                  </w:pPr>
                                </w:p>
                              </w:txbxContent>
                            </v:textbox>
                          </v:shape>
                        </w:pict>
                      </mc:Fallback>
                    </mc:AlternateContent>
                  </w:r>
                </w:p>
              </w:tc>
              <w:tc>
                <w:tcPr>
                  <w:tcW w:w="2268" w:type="dxa"/>
                  <w:tcBorders>
                    <w:top w:val="nil"/>
                    <w:left w:val="nil"/>
                    <w:bottom w:val="nil"/>
                    <w:right w:val="nil"/>
                  </w:tcBorders>
                </w:tcPr>
                <w:p w14:paraId="6E2FDDA9" w14:textId="77777777" w:rsidR="00A24525" w:rsidRPr="00F83DB0" w:rsidRDefault="00A24525"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08928" behindDoc="0" locked="0" layoutInCell="1" allowOverlap="1" wp14:anchorId="574E6A3F" wp14:editId="764EE41A">
                            <wp:simplePos x="0" y="0"/>
                            <wp:positionH relativeFrom="column">
                              <wp:posOffset>27940</wp:posOffset>
                            </wp:positionH>
                            <wp:positionV relativeFrom="paragraph">
                              <wp:posOffset>93345</wp:posOffset>
                            </wp:positionV>
                            <wp:extent cx="1332230" cy="824230"/>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428A179B" w14:textId="77777777" w:rsidR="006726F5" w:rsidRPr="00F52A44" w:rsidRDefault="006726F5" w:rsidP="00A24525">
                                        <w:pPr>
                                          <w:jc w:val="center"/>
                                          <w:rPr>
                                            <w:b/>
                                            <w:color w:val="FFFFFF"/>
                                            <w:sz w:val="28"/>
                                          </w:rPr>
                                        </w:pPr>
                                        <w:r w:rsidRPr="00F52A44">
                                          <w:rPr>
                                            <w:b/>
                                            <w:color w:val="FFFFFF"/>
                                            <w:sz w:val="28"/>
                                          </w:rPr>
                                          <w:t>2</w:t>
                                        </w:r>
                                      </w:p>
                                      <w:p w14:paraId="46B8713F" w14:textId="77777777" w:rsidR="006726F5" w:rsidRPr="00F52A44" w:rsidRDefault="006726F5" w:rsidP="00A2452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4E6A3F" id="Down Arrow 234" o:spid="_x0000_s1027" type="#_x0000_t67" style="position:absolute;margin-left:2.2pt;margin-top:7.35pt;width:104.9pt;height:64.9pt;z-index:251708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428A179B" w14:textId="77777777" w:rsidR="006726F5" w:rsidRPr="00F52A44" w:rsidRDefault="006726F5" w:rsidP="00A24525">
                                  <w:pPr>
                                    <w:jc w:val="center"/>
                                    <w:rPr>
                                      <w:b/>
                                      <w:color w:val="FFFFFF"/>
                                      <w:sz w:val="28"/>
                                    </w:rPr>
                                  </w:pPr>
                                  <w:r w:rsidRPr="00F52A44">
                                    <w:rPr>
                                      <w:b/>
                                      <w:color w:val="FFFFFF"/>
                                      <w:sz w:val="28"/>
                                    </w:rPr>
                                    <w:t>2</w:t>
                                  </w:r>
                                </w:p>
                                <w:p w14:paraId="46B8713F" w14:textId="77777777" w:rsidR="006726F5" w:rsidRPr="00F52A44" w:rsidRDefault="006726F5" w:rsidP="00A24525">
                                  <w:pPr>
                                    <w:rPr>
                                      <w:b/>
                                      <w:color w:val="FFFFFF"/>
                                      <w:sz w:val="28"/>
                                    </w:rPr>
                                  </w:pPr>
                                </w:p>
                              </w:txbxContent>
                            </v:textbox>
                          </v:shape>
                        </w:pict>
                      </mc:Fallback>
                    </mc:AlternateContent>
                  </w:r>
                </w:p>
              </w:tc>
              <w:tc>
                <w:tcPr>
                  <w:tcW w:w="2268" w:type="dxa"/>
                  <w:tcBorders>
                    <w:top w:val="nil"/>
                    <w:left w:val="nil"/>
                    <w:bottom w:val="nil"/>
                    <w:right w:val="nil"/>
                  </w:tcBorders>
                </w:tcPr>
                <w:p w14:paraId="3D57879E" w14:textId="77777777" w:rsidR="00A24525" w:rsidRPr="00F83DB0" w:rsidRDefault="00A24525"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09952" behindDoc="0" locked="0" layoutInCell="1" allowOverlap="1" wp14:anchorId="4B91A4E4" wp14:editId="2D6FAAF3">
                            <wp:simplePos x="0" y="0"/>
                            <wp:positionH relativeFrom="column">
                              <wp:posOffset>38100</wp:posOffset>
                            </wp:positionH>
                            <wp:positionV relativeFrom="paragraph">
                              <wp:posOffset>93345</wp:posOffset>
                            </wp:positionV>
                            <wp:extent cx="1266825" cy="861695"/>
                            <wp:effectExtent l="0" t="0" r="0" b="0"/>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41C074A6" w14:textId="77777777" w:rsidR="006726F5" w:rsidRPr="00F52A44" w:rsidRDefault="006726F5" w:rsidP="00A24525">
                                        <w:pPr>
                                          <w:jc w:val="center"/>
                                          <w:rPr>
                                            <w:b/>
                                            <w:color w:val="FFFFFF"/>
                                            <w:sz w:val="28"/>
                                          </w:rPr>
                                        </w:pPr>
                                        <w:r w:rsidRPr="00F52A44">
                                          <w:rPr>
                                            <w:b/>
                                            <w:color w:val="FFFFFF"/>
                                            <w:sz w:val="28"/>
                                          </w:rPr>
                                          <w:t>3</w:t>
                                        </w:r>
                                      </w:p>
                                      <w:p w14:paraId="0F47DD06" w14:textId="77777777" w:rsidR="006726F5" w:rsidRPr="00F52A44" w:rsidRDefault="006726F5" w:rsidP="00A24525">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91A4E4" id="Down Arrow 235" o:spid="_x0000_s1028" type="#_x0000_t67" style="position:absolute;margin-left:3pt;margin-top:7.35pt;width:99.75pt;height:67.85pt;z-index:251709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41C074A6" w14:textId="77777777" w:rsidR="006726F5" w:rsidRPr="00F52A44" w:rsidRDefault="006726F5" w:rsidP="00A24525">
                                  <w:pPr>
                                    <w:jc w:val="center"/>
                                    <w:rPr>
                                      <w:b/>
                                      <w:color w:val="FFFFFF"/>
                                      <w:sz w:val="28"/>
                                    </w:rPr>
                                  </w:pPr>
                                  <w:r w:rsidRPr="00F52A44">
                                    <w:rPr>
                                      <w:b/>
                                      <w:color w:val="FFFFFF"/>
                                      <w:sz w:val="28"/>
                                    </w:rPr>
                                    <w:t>3</w:t>
                                  </w:r>
                                </w:p>
                                <w:p w14:paraId="0F47DD06" w14:textId="77777777" w:rsidR="006726F5" w:rsidRPr="00F52A44" w:rsidRDefault="006726F5" w:rsidP="00A24525">
                                  <w:pPr>
                                    <w:rPr>
                                      <w:b/>
                                      <w:color w:val="FFFFFF"/>
                                      <w:sz w:val="28"/>
                                    </w:rPr>
                                  </w:pPr>
                                </w:p>
                              </w:txbxContent>
                            </v:textbox>
                          </v:shape>
                        </w:pict>
                      </mc:Fallback>
                    </mc:AlternateContent>
                  </w:r>
                </w:p>
              </w:tc>
              <w:tc>
                <w:tcPr>
                  <w:tcW w:w="2415" w:type="dxa"/>
                  <w:tcBorders>
                    <w:top w:val="nil"/>
                    <w:left w:val="nil"/>
                    <w:bottom w:val="nil"/>
                    <w:right w:val="nil"/>
                  </w:tcBorders>
                  <w:hideMark/>
                </w:tcPr>
                <w:p w14:paraId="61FA8F8A" w14:textId="77777777" w:rsidR="00A24525" w:rsidRPr="00F83DB0" w:rsidRDefault="00A24525"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10976" behindDoc="0" locked="0" layoutInCell="1" allowOverlap="1" wp14:anchorId="2FFE0A3D" wp14:editId="3FDB9775">
                            <wp:simplePos x="0" y="0"/>
                            <wp:positionH relativeFrom="column">
                              <wp:posOffset>-58843</wp:posOffset>
                            </wp:positionH>
                            <wp:positionV relativeFrom="paragraph">
                              <wp:posOffset>94192</wp:posOffset>
                            </wp:positionV>
                            <wp:extent cx="1562100" cy="812165"/>
                            <wp:effectExtent l="0" t="0" r="0" b="6985"/>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64BE1490" w14:textId="673C5C5A" w:rsidR="006726F5" w:rsidRPr="00A24525" w:rsidRDefault="006726F5" w:rsidP="00A24525">
                                        <w:pPr>
                                          <w:jc w:val="center"/>
                                          <w:rPr>
                                            <w:b/>
                                            <w:color w:val="FFFFFF"/>
                                            <w:sz w:val="28"/>
                                          </w:rPr>
                                        </w:pPr>
                                        <w:r w:rsidRPr="00A24525">
                                          <w:rPr>
                                            <w:b/>
                                            <w:color w:val="FFFFFF"/>
                                            <w:sz w:val="28"/>
                                          </w:rPr>
                                          <w:t>Skon-trolujte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FE0A3D" id="Down Arrow 236" o:spid="_x0000_s1029" type="#_x0000_t67" style="position:absolute;margin-left:-4.65pt;margin-top:7.4pt;width:123pt;height:63.95pt;z-index:251710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64BE1490" w14:textId="673C5C5A" w:rsidR="006726F5" w:rsidRPr="00A24525" w:rsidRDefault="006726F5" w:rsidP="00A24525">
                                  <w:pPr>
                                    <w:jc w:val="center"/>
                                    <w:rPr>
                                      <w:b/>
                                      <w:color w:val="FFFFFF"/>
                                      <w:sz w:val="28"/>
                                    </w:rPr>
                                  </w:pPr>
                                  <w:r w:rsidRPr="00A24525">
                                    <w:rPr>
                                      <w:b/>
                                      <w:color w:val="FFFFFF"/>
                                      <w:sz w:val="28"/>
                                    </w:rPr>
                                    <w:t>Skon-trolujte</w:t>
                                  </w:r>
                                </w:p>
                              </w:txbxContent>
                            </v:textbox>
                          </v:shape>
                        </w:pict>
                      </mc:Fallback>
                    </mc:AlternateContent>
                  </w:r>
                </w:p>
              </w:tc>
            </w:tr>
            <w:tr w:rsidR="00A24525" w:rsidRPr="007251F6" w14:paraId="1AE5BA84" w14:textId="77777777" w:rsidTr="00351C8D">
              <w:trPr>
                <w:cantSplit/>
              </w:trPr>
              <w:tc>
                <w:tcPr>
                  <w:tcW w:w="2376" w:type="dxa"/>
                  <w:tcBorders>
                    <w:top w:val="nil"/>
                    <w:left w:val="nil"/>
                    <w:bottom w:val="nil"/>
                    <w:right w:val="nil"/>
                  </w:tcBorders>
                </w:tcPr>
                <w:p w14:paraId="0C2483B5" w14:textId="77777777" w:rsidR="00A24525" w:rsidRPr="00F83DB0" w:rsidRDefault="00A24525" w:rsidP="00CC2DB9">
                  <w:pPr>
                    <w:pStyle w:val="Text"/>
                    <w:jc w:val="left"/>
                    <w:rPr>
                      <w:b/>
                      <w:sz w:val="22"/>
                      <w:szCs w:val="22"/>
                      <w:lang w:val="sk-SK"/>
                    </w:rPr>
                  </w:pPr>
                </w:p>
              </w:tc>
              <w:tc>
                <w:tcPr>
                  <w:tcW w:w="2268" w:type="dxa"/>
                  <w:tcBorders>
                    <w:top w:val="nil"/>
                    <w:left w:val="nil"/>
                    <w:bottom w:val="nil"/>
                    <w:right w:val="nil"/>
                  </w:tcBorders>
                </w:tcPr>
                <w:p w14:paraId="6FDD777D" w14:textId="77777777" w:rsidR="00A24525" w:rsidRPr="00F83DB0" w:rsidRDefault="00A24525" w:rsidP="00CC2DB9">
                  <w:pPr>
                    <w:pStyle w:val="Text"/>
                    <w:spacing w:before="0"/>
                    <w:jc w:val="left"/>
                    <w:rPr>
                      <w:b/>
                      <w:sz w:val="22"/>
                      <w:szCs w:val="22"/>
                      <w:lang w:val="sk-SK"/>
                    </w:rPr>
                  </w:pPr>
                </w:p>
              </w:tc>
              <w:tc>
                <w:tcPr>
                  <w:tcW w:w="2268" w:type="dxa"/>
                  <w:tcBorders>
                    <w:top w:val="nil"/>
                    <w:left w:val="nil"/>
                    <w:bottom w:val="nil"/>
                    <w:right w:val="nil"/>
                  </w:tcBorders>
                </w:tcPr>
                <w:p w14:paraId="1E3DF438" w14:textId="77777777" w:rsidR="00A24525" w:rsidRPr="00F83DB0" w:rsidRDefault="00A24525" w:rsidP="00CC2DB9">
                  <w:pPr>
                    <w:pStyle w:val="Text"/>
                    <w:spacing w:before="0"/>
                    <w:jc w:val="left"/>
                    <w:rPr>
                      <w:b/>
                      <w:sz w:val="22"/>
                      <w:szCs w:val="22"/>
                      <w:lang w:val="sk-SK"/>
                    </w:rPr>
                  </w:pPr>
                </w:p>
              </w:tc>
              <w:tc>
                <w:tcPr>
                  <w:tcW w:w="2415" w:type="dxa"/>
                  <w:tcBorders>
                    <w:top w:val="nil"/>
                    <w:left w:val="nil"/>
                    <w:bottom w:val="nil"/>
                    <w:right w:val="nil"/>
                  </w:tcBorders>
                </w:tcPr>
                <w:p w14:paraId="49CEBAEC" w14:textId="77777777" w:rsidR="00A24525" w:rsidRPr="00F83DB0" w:rsidRDefault="00A24525" w:rsidP="00CC2DB9">
                  <w:pPr>
                    <w:pStyle w:val="Text"/>
                    <w:spacing w:before="0"/>
                    <w:jc w:val="left"/>
                    <w:rPr>
                      <w:b/>
                      <w:sz w:val="22"/>
                      <w:szCs w:val="22"/>
                      <w:lang w:val="sk-SK"/>
                    </w:rPr>
                  </w:pPr>
                </w:p>
              </w:tc>
            </w:tr>
            <w:tr w:rsidR="00A24525" w:rsidRPr="007251F6" w14:paraId="00BEFDE7" w14:textId="77777777" w:rsidTr="00351C8D">
              <w:trPr>
                <w:cantSplit/>
              </w:trPr>
              <w:tc>
                <w:tcPr>
                  <w:tcW w:w="2376" w:type="dxa"/>
                  <w:tcBorders>
                    <w:top w:val="nil"/>
                    <w:left w:val="nil"/>
                    <w:bottom w:val="nil"/>
                    <w:right w:val="nil"/>
                  </w:tcBorders>
                </w:tcPr>
                <w:p w14:paraId="7A311811" w14:textId="77777777" w:rsidR="00A24525" w:rsidRPr="00F83DB0" w:rsidRDefault="00A24525" w:rsidP="00CC2DB9">
                  <w:pPr>
                    <w:pStyle w:val="Text"/>
                    <w:jc w:val="left"/>
                    <w:rPr>
                      <w:b/>
                      <w:sz w:val="22"/>
                      <w:szCs w:val="22"/>
                      <w:lang w:val="sk-SK"/>
                    </w:rPr>
                  </w:pPr>
                </w:p>
              </w:tc>
              <w:tc>
                <w:tcPr>
                  <w:tcW w:w="2268" w:type="dxa"/>
                  <w:tcBorders>
                    <w:top w:val="nil"/>
                    <w:left w:val="nil"/>
                    <w:bottom w:val="single" w:sz="24" w:space="0" w:color="808080"/>
                    <w:right w:val="nil"/>
                  </w:tcBorders>
                </w:tcPr>
                <w:p w14:paraId="48753445" w14:textId="77777777" w:rsidR="00A24525" w:rsidRPr="00F83DB0" w:rsidRDefault="00A24525" w:rsidP="00CC2DB9">
                  <w:pPr>
                    <w:pStyle w:val="Text"/>
                    <w:spacing w:before="0"/>
                    <w:jc w:val="left"/>
                    <w:rPr>
                      <w:b/>
                      <w:sz w:val="22"/>
                      <w:szCs w:val="22"/>
                      <w:lang w:val="sk-SK"/>
                    </w:rPr>
                  </w:pPr>
                </w:p>
              </w:tc>
              <w:tc>
                <w:tcPr>
                  <w:tcW w:w="2268" w:type="dxa"/>
                  <w:tcBorders>
                    <w:top w:val="nil"/>
                    <w:left w:val="nil"/>
                    <w:bottom w:val="single" w:sz="24" w:space="0" w:color="808080"/>
                    <w:right w:val="nil"/>
                  </w:tcBorders>
                </w:tcPr>
                <w:p w14:paraId="53630AB7" w14:textId="77777777" w:rsidR="00A24525" w:rsidRPr="00F83DB0" w:rsidRDefault="00A24525" w:rsidP="00CC2DB9">
                  <w:pPr>
                    <w:pStyle w:val="Text"/>
                    <w:spacing w:before="0"/>
                    <w:jc w:val="left"/>
                    <w:rPr>
                      <w:b/>
                      <w:sz w:val="22"/>
                      <w:szCs w:val="22"/>
                      <w:lang w:val="sk-SK"/>
                    </w:rPr>
                  </w:pPr>
                </w:p>
              </w:tc>
              <w:tc>
                <w:tcPr>
                  <w:tcW w:w="2415" w:type="dxa"/>
                  <w:tcBorders>
                    <w:top w:val="nil"/>
                    <w:left w:val="nil"/>
                    <w:bottom w:val="single" w:sz="24" w:space="0" w:color="808080"/>
                    <w:right w:val="nil"/>
                  </w:tcBorders>
                </w:tcPr>
                <w:p w14:paraId="199EEB8B" w14:textId="77777777" w:rsidR="00A24525" w:rsidRPr="00F83DB0" w:rsidRDefault="00A24525" w:rsidP="00CC2DB9">
                  <w:pPr>
                    <w:pStyle w:val="Text"/>
                    <w:spacing w:before="0"/>
                    <w:jc w:val="left"/>
                    <w:rPr>
                      <w:b/>
                      <w:sz w:val="22"/>
                      <w:szCs w:val="22"/>
                      <w:lang w:val="sk-SK"/>
                    </w:rPr>
                  </w:pPr>
                </w:p>
              </w:tc>
            </w:tr>
          </w:tbl>
          <w:p w14:paraId="3A1F488E" w14:textId="77777777" w:rsidR="00A24525" w:rsidRPr="00F83DB0" w:rsidRDefault="00A24525" w:rsidP="00CC2DB9">
            <w:pPr>
              <w:pStyle w:val="Text"/>
              <w:spacing w:before="0"/>
              <w:jc w:val="left"/>
              <w:rPr>
                <w:b/>
                <w:sz w:val="22"/>
                <w:szCs w:val="22"/>
                <w:lang w:val="sk-SK"/>
              </w:rPr>
            </w:pPr>
          </w:p>
        </w:tc>
        <w:tc>
          <w:tcPr>
            <w:tcW w:w="2268" w:type="dxa"/>
            <w:tcBorders>
              <w:top w:val="nil"/>
              <w:left w:val="nil"/>
              <w:bottom w:val="nil"/>
              <w:right w:val="nil"/>
            </w:tcBorders>
          </w:tcPr>
          <w:p w14:paraId="5D2F4DEC" w14:textId="77777777" w:rsidR="00A24525" w:rsidRPr="00F83DB0" w:rsidRDefault="00A24525" w:rsidP="00CC2DB9">
            <w:pPr>
              <w:pStyle w:val="Text"/>
              <w:spacing w:before="0"/>
              <w:jc w:val="left"/>
              <w:rPr>
                <w:b/>
                <w:sz w:val="22"/>
                <w:szCs w:val="22"/>
                <w:lang w:val="sk-SK"/>
              </w:rPr>
            </w:pPr>
          </w:p>
        </w:tc>
        <w:tc>
          <w:tcPr>
            <w:tcW w:w="2268" w:type="dxa"/>
            <w:tcBorders>
              <w:top w:val="nil"/>
              <w:left w:val="nil"/>
              <w:bottom w:val="nil"/>
              <w:right w:val="nil"/>
            </w:tcBorders>
          </w:tcPr>
          <w:p w14:paraId="7ACD2FF9" w14:textId="77777777" w:rsidR="00A24525" w:rsidRPr="00F83DB0" w:rsidRDefault="00A24525" w:rsidP="00CC2DB9">
            <w:pPr>
              <w:pStyle w:val="Text"/>
              <w:spacing w:before="0"/>
              <w:jc w:val="left"/>
              <w:rPr>
                <w:b/>
                <w:sz w:val="22"/>
                <w:szCs w:val="22"/>
                <w:lang w:val="sk-SK"/>
              </w:rPr>
            </w:pPr>
          </w:p>
        </w:tc>
        <w:tc>
          <w:tcPr>
            <w:tcW w:w="2415" w:type="dxa"/>
            <w:tcBorders>
              <w:top w:val="nil"/>
              <w:left w:val="nil"/>
              <w:bottom w:val="nil"/>
              <w:right w:val="nil"/>
            </w:tcBorders>
            <w:hideMark/>
          </w:tcPr>
          <w:p w14:paraId="2CB64A1C" w14:textId="77777777" w:rsidR="00A24525" w:rsidRPr="00F83DB0" w:rsidRDefault="00A24525" w:rsidP="00CC2DB9">
            <w:pPr>
              <w:pStyle w:val="Text"/>
              <w:spacing w:before="0"/>
              <w:jc w:val="left"/>
              <w:rPr>
                <w:b/>
                <w:sz w:val="22"/>
                <w:szCs w:val="22"/>
                <w:lang w:val="sk-SK"/>
              </w:rPr>
            </w:pPr>
          </w:p>
        </w:tc>
      </w:tr>
      <w:tr w:rsidR="00B84FD6" w:rsidRPr="00CB491F" w14:paraId="6DA6E4A9" w14:textId="77777777" w:rsidTr="00A24525">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CB491F" w:rsidRDefault="00CF56C5" w:rsidP="00CC2DB9">
            <w:pPr>
              <w:pStyle w:val="Text"/>
              <w:jc w:val="center"/>
              <w:rPr>
                <w:b/>
                <w:sz w:val="20"/>
                <w:lang w:val="sk-SK"/>
              </w:rPr>
            </w:pPr>
            <w:r w:rsidRPr="00CB491F">
              <w:rPr>
                <w:noProof/>
                <w:lang w:eastAsia="en-US"/>
              </w:rPr>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CB491F" w:rsidRDefault="00B84FD6" w:rsidP="00CC2DB9">
            <w:pPr>
              <w:pStyle w:val="Text"/>
              <w:spacing w:before="0"/>
              <w:jc w:val="center"/>
              <w:rPr>
                <w:lang w:val="sk-SK" w:eastAsia="en-US"/>
              </w:rPr>
            </w:pPr>
          </w:p>
          <w:p w14:paraId="48E0121E" w14:textId="77777777" w:rsidR="00B84FD6" w:rsidRPr="00CB491F" w:rsidRDefault="00CF56C5" w:rsidP="00CC2DB9">
            <w:pPr>
              <w:pStyle w:val="Text"/>
              <w:spacing w:before="0"/>
              <w:jc w:val="center"/>
              <w:rPr>
                <w:b/>
                <w:sz w:val="20"/>
                <w:lang w:val="sk-SK"/>
              </w:rPr>
            </w:pPr>
            <w:r w:rsidRPr="00CB491F">
              <w:rPr>
                <w:noProof/>
                <w:lang w:eastAsia="en-US"/>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CB491F" w:rsidRDefault="00B84FD6" w:rsidP="00CC2DB9">
            <w:pPr>
              <w:pStyle w:val="Text"/>
              <w:spacing w:before="0"/>
              <w:jc w:val="center"/>
              <w:rPr>
                <w:lang w:val="sk-SK" w:eastAsia="en-US"/>
              </w:rPr>
            </w:pPr>
          </w:p>
          <w:p w14:paraId="1978BEE9" w14:textId="77777777" w:rsidR="00B84FD6" w:rsidRPr="00CB491F" w:rsidRDefault="00CF56C5" w:rsidP="00CC2DB9">
            <w:pPr>
              <w:pStyle w:val="Text"/>
              <w:spacing w:before="0"/>
              <w:jc w:val="center"/>
              <w:rPr>
                <w:b/>
                <w:sz w:val="20"/>
                <w:lang w:val="sk-SK"/>
              </w:rPr>
            </w:pPr>
            <w:r w:rsidRPr="00CB491F">
              <w:rPr>
                <w:noProof/>
                <w:lang w:eastAsia="en-US"/>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CB491F" w:rsidRDefault="00B84FD6" w:rsidP="00CC2DB9">
            <w:pPr>
              <w:pStyle w:val="Text"/>
              <w:spacing w:before="0"/>
              <w:jc w:val="center"/>
              <w:rPr>
                <w:lang w:val="sk-SK" w:eastAsia="en-US"/>
              </w:rPr>
            </w:pPr>
          </w:p>
          <w:p w14:paraId="723B7290" w14:textId="291A5719" w:rsidR="00B84FD6" w:rsidRPr="00CB491F" w:rsidRDefault="00CF56C5" w:rsidP="00CC2DB9">
            <w:pPr>
              <w:pStyle w:val="Text"/>
              <w:spacing w:before="0"/>
              <w:jc w:val="center"/>
              <w:rPr>
                <w:b/>
                <w:sz w:val="20"/>
                <w:lang w:val="sk-SK"/>
              </w:rPr>
            </w:pPr>
            <w:r w:rsidRPr="00CB491F">
              <w:rPr>
                <w:noProof/>
                <w:lang w:eastAsia="en-US"/>
              </w:rPr>
              <w:drawing>
                <wp:inline distT="0" distB="0" distL="0" distR="0" wp14:anchorId="32076487" wp14:editId="3AE75054">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CB491F" w14:paraId="1EEC04C7" w14:textId="77777777" w:rsidTr="00A24525">
        <w:trPr>
          <w:cantSplit/>
        </w:trPr>
        <w:tc>
          <w:tcPr>
            <w:tcW w:w="2376" w:type="dxa"/>
            <w:tcBorders>
              <w:top w:val="nil"/>
              <w:left w:val="single" w:sz="24" w:space="0" w:color="808080"/>
              <w:bottom w:val="nil"/>
              <w:right w:val="single" w:sz="24" w:space="0" w:color="808080"/>
            </w:tcBorders>
            <w:hideMark/>
          </w:tcPr>
          <w:p w14:paraId="06BC3AA8"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lastRenderedPageBreak/>
              <w:t>Krok 1a:</w:t>
            </w:r>
          </w:p>
          <w:p w14:paraId="1376E20E" w14:textId="7E230144" w:rsidR="00B84FD6"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Odstráňte viečko</w:t>
            </w:r>
          </w:p>
        </w:tc>
        <w:tc>
          <w:tcPr>
            <w:tcW w:w="2268" w:type="dxa"/>
            <w:tcBorders>
              <w:top w:val="nil"/>
              <w:left w:val="single" w:sz="24" w:space="0" w:color="808080"/>
              <w:bottom w:val="nil"/>
              <w:right w:val="single" w:sz="24" w:space="0" w:color="808080"/>
            </w:tcBorders>
            <w:hideMark/>
          </w:tcPr>
          <w:p w14:paraId="5FCEBFC7"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2a:</w:t>
            </w:r>
          </w:p>
          <w:p w14:paraId="19A0235E" w14:textId="2A095A5C"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Prepichnite kapsulu raz</w:t>
            </w:r>
          </w:p>
          <w:p w14:paraId="2F797A1B"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Inhalátor držte zvislo.</w:t>
            </w:r>
          </w:p>
          <w:p w14:paraId="32F78B08" w14:textId="6DA2AE02" w:rsidR="00B84FD6"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Prepichnite kapsulu silným stlačením obidvoch bočných tlačidiel súčasne.</w:t>
            </w:r>
          </w:p>
        </w:tc>
        <w:tc>
          <w:tcPr>
            <w:tcW w:w="2268" w:type="dxa"/>
            <w:tcBorders>
              <w:top w:val="nil"/>
              <w:left w:val="single" w:sz="24" w:space="0" w:color="808080"/>
              <w:bottom w:val="nil"/>
              <w:right w:val="single" w:sz="24" w:space="0" w:color="808080"/>
            </w:tcBorders>
            <w:hideMark/>
          </w:tcPr>
          <w:p w14:paraId="034A82C6"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3a:</w:t>
            </w:r>
          </w:p>
          <w:p w14:paraId="5C878F83"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Úplne vydýchnite</w:t>
            </w:r>
          </w:p>
          <w:p w14:paraId="3F05E3A2" w14:textId="57998D86" w:rsidR="00B84FD6" w:rsidRPr="00FD6F64" w:rsidRDefault="00663598"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Nevydychujte do inhalátora</w:t>
            </w:r>
            <w:r w:rsidR="00914C40" w:rsidRPr="00FD6F64">
              <w:rPr>
                <w:rFonts w:ascii="Times New Roman" w:hAnsi="Times New Roman"/>
                <w:szCs w:val="20"/>
                <w:u w:val="single"/>
                <w:lang w:val="sk-SK"/>
              </w:rPr>
              <w:t>.</w:t>
            </w:r>
          </w:p>
        </w:tc>
        <w:tc>
          <w:tcPr>
            <w:tcW w:w="2415" w:type="dxa"/>
            <w:tcBorders>
              <w:top w:val="nil"/>
              <w:left w:val="single" w:sz="24" w:space="0" w:color="808080"/>
              <w:bottom w:val="nil"/>
              <w:right w:val="single" w:sz="24" w:space="0" w:color="808080"/>
            </w:tcBorders>
            <w:hideMark/>
          </w:tcPr>
          <w:p w14:paraId="049B92C9"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Skontrolujte, či je kapsula prázdna</w:t>
            </w:r>
          </w:p>
          <w:p w14:paraId="0D3496A8" w14:textId="77777777" w:rsidR="00B84FD6"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Otvorte inhalátor a skontrolujte, či</w:t>
            </w:r>
            <w:r w:rsidR="00F670EE">
              <w:rPr>
                <w:rFonts w:ascii="Times New Roman" w:hAnsi="Times New Roman"/>
                <w:szCs w:val="20"/>
                <w:lang w:val="sk-SK"/>
              </w:rPr>
              <w:t xml:space="preserve"> v </w:t>
            </w:r>
            <w:r w:rsidRPr="00CB491F">
              <w:rPr>
                <w:rFonts w:ascii="Times New Roman" w:hAnsi="Times New Roman"/>
                <w:szCs w:val="20"/>
                <w:lang w:val="sk-SK"/>
              </w:rPr>
              <w:t>kapsule neostal zvyšok prášku.</w:t>
            </w:r>
          </w:p>
          <w:p w14:paraId="4D97B2D6" w14:textId="77777777" w:rsidR="006B0D7D" w:rsidRDefault="006B0D7D" w:rsidP="00CC2DB9">
            <w:pPr>
              <w:pStyle w:val="Table"/>
              <w:spacing w:before="0" w:after="0"/>
              <w:rPr>
                <w:rFonts w:ascii="Times New Roman" w:hAnsi="Times New Roman"/>
                <w:szCs w:val="20"/>
                <w:lang w:val="sk-SK"/>
              </w:rPr>
            </w:pPr>
          </w:p>
          <w:p w14:paraId="3E136005" w14:textId="77777777" w:rsidR="006B0D7D" w:rsidRPr="00CB491F" w:rsidRDefault="006B0D7D" w:rsidP="00CC2DB9">
            <w:pPr>
              <w:pStyle w:val="Table"/>
              <w:spacing w:before="0" w:after="0"/>
              <w:rPr>
                <w:rFonts w:ascii="Times New Roman" w:hAnsi="Times New Roman"/>
                <w:szCs w:val="20"/>
                <w:lang w:val="sk-SK"/>
              </w:rPr>
            </w:pPr>
            <w:r w:rsidRPr="00CB491F">
              <w:rPr>
                <w:rFonts w:ascii="Times New Roman" w:hAnsi="Times New Roman"/>
                <w:szCs w:val="20"/>
                <w:lang w:val="sk-SK"/>
              </w:rPr>
              <w:t>Ak je ešte</w:t>
            </w:r>
            <w:r>
              <w:rPr>
                <w:rFonts w:ascii="Times New Roman" w:hAnsi="Times New Roman"/>
                <w:szCs w:val="20"/>
                <w:lang w:val="sk-SK"/>
              </w:rPr>
              <w:t xml:space="preserve"> v </w:t>
            </w:r>
            <w:r w:rsidRPr="00CB491F">
              <w:rPr>
                <w:rFonts w:ascii="Times New Roman" w:hAnsi="Times New Roman"/>
                <w:szCs w:val="20"/>
                <w:lang w:val="sk-SK"/>
              </w:rPr>
              <w:t>kapsule zvyšok prášku:</w:t>
            </w:r>
          </w:p>
          <w:p w14:paraId="0857686D" w14:textId="77777777" w:rsidR="006B0D7D" w:rsidRPr="00CB491F" w:rsidRDefault="006B0D7D" w:rsidP="00CC2DB9">
            <w:pPr>
              <w:pStyle w:val="Table"/>
              <w:numPr>
                <w:ilvl w:val="0"/>
                <w:numId w:val="18"/>
              </w:numPr>
              <w:tabs>
                <w:tab w:val="clear" w:pos="284"/>
              </w:tabs>
              <w:spacing w:before="0" w:after="0"/>
              <w:rPr>
                <w:rFonts w:ascii="Times New Roman" w:hAnsi="Times New Roman"/>
                <w:szCs w:val="20"/>
                <w:lang w:val="sk-SK"/>
              </w:rPr>
            </w:pPr>
            <w:r w:rsidRPr="00CB491F">
              <w:rPr>
                <w:rFonts w:ascii="Times New Roman" w:hAnsi="Times New Roman"/>
                <w:szCs w:val="20"/>
                <w:lang w:val="sk-SK"/>
              </w:rPr>
              <w:t>Uzavrite inhalátor.</w:t>
            </w:r>
          </w:p>
          <w:p w14:paraId="290AD076" w14:textId="1C4DD173" w:rsidR="006B0D7D" w:rsidRPr="00CB491F" w:rsidRDefault="006B0D7D" w:rsidP="00CC2DB9">
            <w:pPr>
              <w:pStyle w:val="Table"/>
              <w:numPr>
                <w:ilvl w:val="0"/>
                <w:numId w:val="18"/>
              </w:numPr>
              <w:tabs>
                <w:tab w:val="clear" w:pos="284"/>
              </w:tabs>
              <w:spacing w:before="0" w:after="0"/>
              <w:rPr>
                <w:rFonts w:ascii="Times New Roman" w:hAnsi="Times New Roman"/>
                <w:szCs w:val="20"/>
                <w:lang w:val="sk-SK"/>
              </w:rPr>
            </w:pPr>
            <w:r w:rsidRPr="00CB491F">
              <w:rPr>
                <w:rFonts w:ascii="Times New Roman" w:hAnsi="Times New Roman"/>
                <w:szCs w:val="20"/>
                <w:lang w:val="sk-SK"/>
              </w:rPr>
              <w:t>Zopakujte kroky 3a až 3d.</w:t>
            </w:r>
          </w:p>
        </w:tc>
      </w:tr>
      <w:tr w:rsidR="00B84FD6" w:rsidRPr="00CB491F" w14:paraId="46C54009" w14:textId="77777777" w:rsidTr="00A24525">
        <w:trPr>
          <w:cantSplit/>
        </w:trPr>
        <w:tc>
          <w:tcPr>
            <w:tcW w:w="2376" w:type="dxa"/>
            <w:tcBorders>
              <w:top w:val="nil"/>
              <w:left w:val="single" w:sz="24" w:space="0" w:color="808080"/>
              <w:bottom w:val="nil"/>
              <w:right w:val="single" w:sz="24" w:space="0" w:color="808080"/>
            </w:tcBorders>
            <w:hideMark/>
          </w:tcPr>
          <w:p w14:paraId="5F800BD3" w14:textId="50972551" w:rsidR="00B84FD6" w:rsidRPr="00CB491F" w:rsidRDefault="00CF56C5"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2E91A680"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Pri prepichnutí kapsuly by ste mali počuť zvuk.</w:t>
            </w:r>
          </w:p>
          <w:p w14:paraId="4FFAC933" w14:textId="24AD47F4" w:rsidR="00B84FD6" w:rsidRPr="00FD6F64" w:rsidRDefault="00663598"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Prepichnite kapsulu iba raz</w:t>
            </w:r>
            <w:r w:rsidR="00914C40" w:rsidRPr="00FD6F64">
              <w:rPr>
                <w:rFonts w:ascii="Times New Roman" w:hAnsi="Times New Roman"/>
                <w:szCs w:val="20"/>
                <w:u w:val="single"/>
                <w:lang w:val="sk-SK"/>
              </w:rPr>
              <w:t>.</w:t>
            </w:r>
          </w:p>
        </w:tc>
        <w:tc>
          <w:tcPr>
            <w:tcW w:w="2268" w:type="dxa"/>
            <w:tcBorders>
              <w:top w:val="nil"/>
              <w:left w:val="single" w:sz="24" w:space="0" w:color="808080"/>
              <w:bottom w:val="nil"/>
              <w:right w:val="single" w:sz="24" w:space="0" w:color="808080"/>
            </w:tcBorders>
            <w:hideMark/>
          </w:tcPr>
          <w:p w14:paraId="63058550" w14:textId="77777777" w:rsidR="00B84FD6" w:rsidRPr="00CB491F" w:rsidRDefault="00CF56C5"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E998195" w14:textId="77777777" w:rsidR="006B0D7D" w:rsidRPr="00CB491F" w:rsidRDefault="006B0D7D" w:rsidP="00CC2DB9">
            <w:pPr>
              <w:pStyle w:val="Table"/>
              <w:spacing w:before="0" w:after="0"/>
              <w:jc w:val="center"/>
              <w:rPr>
                <w:rFonts w:ascii="Times New Roman" w:hAnsi="Times New Roman"/>
                <w:szCs w:val="20"/>
                <w:lang w:val="sk-SK"/>
              </w:rPr>
            </w:pPr>
            <w:r w:rsidRPr="00CB491F">
              <w:rPr>
                <w:noProof/>
                <w:lang w:eastAsia="en-US"/>
              </w:rPr>
              <w:drawing>
                <wp:inline distT="0" distB="0" distL="0" distR="0" wp14:anchorId="0F9DE424" wp14:editId="3745E5F6">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520D0114" w14:textId="77777777" w:rsidR="006B0D7D" w:rsidRPr="00FD6F64" w:rsidRDefault="006B0D7D" w:rsidP="00CC2DB9">
            <w:pPr>
              <w:pStyle w:val="Table"/>
              <w:tabs>
                <w:tab w:val="clear" w:pos="284"/>
                <w:tab w:val="left" w:pos="1449"/>
              </w:tabs>
              <w:spacing w:before="0" w:after="0"/>
              <w:rPr>
                <w:rFonts w:ascii="Times New Roman" w:hAnsi="Times New Roman"/>
                <w:b/>
                <w:szCs w:val="20"/>
                <w:lang w:val="sk-SK"/>
              </w:rPr>
            </w:pPr>
            <w:r w:rsidRPr="00FD6F64">
              <w:rPr>
                <w:rFonts w:ascii="Times New Roman" w:hAnsi="Times New Roman"/>
                <w:b/>
                <w:szCs w:val="20"/>
                <w:lang w:val="sk-SK"/>
              </w:rPr>
              <w:t>Zostatok</w:t>
            </w:r>
            <w:r w:rsidRPr="00FD6F64">
              <w:rPr>
                <w:rFonts w:ascii="Times New Roman" w:hAnsi="Times New Roman"/>
                <w:b/>
                <w:szCs w:val="20"/>
                <w:lang w:val="sk-SK"/>
              </w:rPr>
              <w:tab/>
              <w:t>Prázdna</w:t>
            </w:r>
          </w:p>
          <w:p w14:paraId="182461B6" w14:textId="6B756927" w:rsidR="00B84FD6" w:rsidRPr="00CB491F" w:rsidRDefault="006B0D7D" w:rsidP="00CC2DB9">
            <w:pPr>
              <w:pStyle w:val="Table"/>
              <w:tabs>
                <w:tab w:val="clear" w:pos="284"/>
              </w:tabs>
              <w:spacing w:before="0" w:after="0"/>
              <w:rPr>
                <w:rFonts w:ascii="Times New Roman" w:hAnsi="Times New Roman"/>
                <w:szCs w:val="20"/>
                <w:lang w:val="sk-SK"/>
              </w:rPr>
            </w:pPr>
            <w:r w:rsidRPr="00FD6F64">
              <w:rPr>
                <w:rFonts w:ascii="Times New Roman" w:hAnsi="Times New Roman"/>
                <w:b/>
                <w:szCs w:val="20"/>
                <w:lang w:val="sk-SK"/>
              </w:rPr>
              <w:t>prášku</w:t>
            </w:r>
            <w:r w:rsidRPr="00CB491F" w:rsidDel="006B0D7D">
              <w:rPr>
                <w:rFonts w:ascii="Times New Roman" w:hAnsi="Times New Roman"/>
                <w:szCs w:val="20"/>
                <w:lang w:val="sk-SK"/>
              </w:rPr>
              <w:t xml:space="preserve"> </w:t>
            </w:r>
          </w:p>
        </w:tc>
      </w:tr>
      <w:tr w:rsidR="00B84FD6" w:rsidRPr="00CB491F" w14:paraId="594AF9BA" w14:textId="77777777" w:rsidTr="00A24525">
        <w:trPr>
          <w:cantSplit/>
        </w:trPr>
        <w:tc>
          <w:tcPr>
            <w:tcW w:w="2376" w:type="dxa"/>
            <w:tcBorders>
              <w:top w:val="nil"/>
              <w:left w:val="single" w:sz="24" w:space="0" w:color="808080"/>
              <w:bottom w:val="nil"/>
              <w:right w:val="single" w:sz="24" w:space="0" w:color="808080"/>
            </w:tcBorders>
            <w:hideMark/>
          </w:tcPr>
          <w:p w14:paraId="5E27C7A1" w14:textId="77777777" w:rsidR="00663598" w:rsidRPr="00CB491F" w:rsidRDefault="00663598" w:rsidP="00CC2DB9">
            <w:pPr>
              <w:pStyle w:val="Table"/>
              <w:spacing w:before="0" w:after="0"/>
              <w:rPr>
                <w:rFonts w:ascii="Times New Roman" w:eastAsia="Calibri" w:hAnsi="Times New Roman"/>
                <w:szCs w:val="20"/>
                <w:lang w:val="sk-SK"/>
              </w:rPr>
            </w:pPr>
            <w:r w:rsidRPr="00CB491F">
              <w:rPr>
                <w:rFonts w:ascii="Times New Roman" w:hAnsi="Times New Roman"/>
                <w:szCs w:val="20"/>
                <w:lang w:val="sk-SK"/>
              </w:rPr>
              <w:t>Krok 1b:</w:t>
            </w:r>
          </w:p>
          <w:p w14:paraId="7A0AC070" w14:textId="372248ED" w:rsidR="00B84FD6" w:rsidRPr="00CB491F" w:rsidRDefault="00663598" w:rsidP="00CC2DB9">
            <w:pPr>
              <w:pStyle w:val="Table"/>
              <w:spacing w:before="0" w:after="0"/>
              <w:rPr>
                <w:rFonts w:ascii="Times New Roman" w:hAnsi="Times New Roman"/>
                <w:szCs w:val="20"/>
                <w:lang w:val="sk-SK"/>
              </w:rPr>
            </w:pPr>
            <w:r w:rsidRPr="00CB491F">
              <w:rPr>
                <w:rFonts w:ascii="Times New Roman" w:hAnsi="Times New Roman"/>
                <w:b/>
                <w:szCs w:val="20"/>
                <w:lang w:val="sk-SK"/>
              </w:rPr>
              <w:t>Otvorte inhalátor</w:t>
            </w:r>
          </w:p>
        </w:tc>
        <w:tc>
          <w:tcPr>
            <w:tcW w:w="2268" w:type="dxa"/>
            <w:tcBorders>
              <w:top w:val="nil"/>
              <w:left w:val="single" w:sz="24" w:space="0" w:color="808080"/>
              <w:bottom w:val="nil"/>
              <w:right w:val="single" w:sz="24" w:space="0" w:color="808080"/>
            </w:tcBorders>
            <w:hideMark/>
          </w:tcPr>
          <w:p w14:paraId="0985861F" w14:textId="77777777" w:rsidR="00B84FD6" w:rsidRPr="00CB491F" w:rsidRDefault="00CF56C5" w:rsidP="00CC2DB9">
            <w:pPr>
              <w:pStyle w:val="Table"/>
              <w:spacing w:before="0" w:after="0"/>
              <w:rPr>
                <w:rFonts w:ascii="Times New Roman" w:hAnsi="Times New Roman"/>
                <w:szCs w:val="20"/>
                <w:lang w:val="sk-SK"/>
              </w:rPr>
            </w:pPr>
            <w:r w:rsidRPr="00CB491F">
              <w:rPr>
                <w:noProof/>
                <w:lang w:eastAsia="en-US"/>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16AC9984"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2b:</w:t>
            </w:r>
          </w:p>
          <w:p w14:paraId="0BB1CDAE" w14:textId="768A093C" w:rsidR="00B84FD6" w:rsidRPr="00CB491F" w:rsidRDefault="00663598" w:rsidP="00CC2DB9">
            <w:pPr>
              <w:pStyle w:val="Table"/>
              <w:spacing w:before="0" w:after="0"/>
              <w:rPr>
                <w:rFonts w:ascii="Times New Roman" w:hAnsi="Times New Roman"/>
                <w:szCs w:val="20"/>
                <w:lang w:val="sk-SK"/>
              </w:rPr>
            </w:pPr>
            <w:r w:rsidRPr="00CB491F">
              <w:rPr>
                <w:rFonts w:ascii="Times New Roman" w:hAnsi="Times New Roman"/>
                <w:b/>
                <w:szCs w:val="20"/>
                <w:lang w:val="sk-SK"/>
              </w:rPr>
              <w:t>Uvoľnite bočné tlačidlá</w:t>
            </w:r>
          </w:p>
        </w:tc>
        <w:tc>
          <w:tcPr>
            <w:tcW w:w="2268" w:type="dxa"/>
            <w:tcBorders>
              <w:top w:val="nil"/>
              <w:left w:val="single" w:sz="24" w:space="0" w:color="808080"/>
              <w:bottom w:val="nil"/>
              <w:right w:val="single" w:sz="24" w:space="0" w:color="808080"/>
            </w:tcBorders>
            <w:hideMark/>
          </w:tcPr>
          <w:p w14:paraId="335BCCF8"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3b:</w:t>
            </w:r>
          </w:p>
          <w:p w14:paraId="63D307A7"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Inhalujte liek hlboko</w:t>
            </w:r>
          </w:p>
          <w:p w14:paraId="31D98F66" w14:textId="36BD623A"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Inhalátor držte tak, ako je to znázornené</w:t>
            </w:r>
            <w:r w:rsidR="00F670EE">
              <w:rPr>
                <w:rFonts w:ascii="Times New Roman" w:hAnsi="Times New Roman"/>
                <w:szCs w:val="20"/>
                <w:lang w:val="sk-SK"/>
              </w:rPr>
              <w:t xml:space="preserve"> na </w:t>
            </w:r>
            <w:r w:rsidRPr="00CB491F">
              <w:rPr>
                <w:rFonts w:ascii="Times New Roman" w:hAnsi="Times New Roman"/>
                <w:szCs w:val="20"/>
                <w:lang w:val="sk-SK"/>
              </w:rPr>
              <w:t>obrázku.</w:t>
            </w:r>
          </w:p>
          <w:p w14:paraId="025F0DF5"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Vložte náustok do úst a pevne ho obopnite perami.</w:t>
            </w:r>
          </w:p>
          <w:p w14:paraId="6A084643" w14:textId="13A71193" w:rsidR="00B84FD6"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u w:val="single"/>
                <w:lang w:val="sk-SK"/>
              </w:rPr>
              <w:t>Nestláčajte bočné tlačidlá</w:t>
            </w:r>
            <w:r w:rsidRPr="00CB491F">
              <w:rPr>
                <w:rFonts w:ascii="Times New Roman" w:hAnsi="Times New Roman"/>
                <w:szCs w:val="20"/>
                <w:lang w:val="sk-SK"/>
              </w:rPr>
              <w:t>.</w:t>
            </w:r>
          </w:p>
        </w:tc>
        <w:tc>
          <w:tcPr>
            <w:tcW w:w="2415" w:type="dxa"/>
            <w:tcBorders>
              <w:top w:val="nil"/>
              <w:left w:val="single" w:sz="24" w:space="0" w:color="808080"/>
              <w:bottom w:val="nil"/>
              <w:right w:val="single" w:sz="24" w:space="0" w:color="808080"/>
            </w:tcBorders>
            <w:hideMark/>
          </w:tcPr>
          <w:p w14:paraId="66049813" w14:textId="07FCA9AE" w:rsidR="00B84FD6" w:rsidRPr="00CB491F" w:rsidRDefault="00B84FD6" w:rsidP="00CC2DB9">
            <w:pPr>
              <w:pStyle w:val="Table"/>
              <w:spacing w:before="0" w:after="0"/>
              <w:rPr>
                <w:rFonts w:ascii="Times New Roman" w:hAnsi="Times New Roman"/>
                <w:b/>
                <w:szCs w:val="20"/>
                <w:lang w:val="sk-SK"/>
              </w:rPr>
            </w:pPr>
          </w:p>
        </w:tc>
      </w:tr>
      <w:tr w:rsidR="00B84FD6" w:rsidRPr="00CB491F" w14:paraId="72DA3D7B" w14:textId="77777777" w:rsidTr="00A24525">
        <w:trPr>
          <w:cantSplit/>
        </w:trPr>
        <w:tc>
          <w:tcPr>
            <w:tcW w:w="2376" w:type="dxa"/>
            <w:tcBorders>
              <w:top w:val="nil"/>
              <w:left w:val="single" w:sz="24" w:space="0" w:color="808080"/>
              <w:bottom w:val="nil"/>
              <w:right w:val="single" w:sz="24" w:space="0" w:color="808080"/>
            </w:tcBorders>
            <w:hideMark/>
          </w:tcPr>
          <w:p w14:paraId="2C5B32D5" w14:textId="77777777" w:rsidR="00B84FD6" w:rsidRPr="00CB491F" w:rsidRDefault="00B84FD6" w:rsidP="00CC2DB9">
            <w:pPr>
              <w:pStyle w:val="Text"/>
              <w:keepNext/>
              <w:spacing w:before="0"/>
              <w:jc w:val="center"/>
              <w:rPr>
                <w:sz w:val="20"/>
                <w:lang w:val="sk-SK" w:eastAsia="en-US"/>
              </w:rPr>
            </w:pPr>
          </w:p>
          <w:p w14:paraId="41B9DC30" w14:textId="77777777" w:rsidR="00B84FD6" w:rsidRPr="00CB491F" w:rsidRDefault="00CF56C5" w:rsidP="00CC2DB9">
            <w:pPr>
              <w:pStyle w:val="Text"/>
              <w:keepNext/>
              <w:spacing w:before="0"/>
              <w:jc w:val="center"/>
              <w:rPr>
                <w:sz w:val="20"/>
                <w:lang w:val="sk-SK"/>
              </w:rPr>
            </w:pPr>
            <w:r w:rsidRPr="00CB491F">
              <w:rPr>
                <w:noProof/>
                <w:lang w:eastAsia="en-US"/>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CB491F" w:rsidRDefault="00B84FD6" w:rsidP="00CC2DB9">
            <w:pPr>
              <w:pStyle w:val="Table"/>
              <w:keepNext/>
              <w:keepLines w:val="0"/>
              <w:spacing w:before="0" w:after="0"/>
              <w:rPr>
                <w:rFonts w:ascii="Times New Roman" w:hAnsi="Times New Roman"/>
                <w:szCs w:val="20"/>
                <w:lang w:val="sk-SK"/>
              </w:rPr>
            </w:pPr>
          </w:p>
        </w:tc>
        <w:tc>
          <w:tcPr>
            <w:tcW w:w="2268" w:type="dxa"/>
            <w:tcBorders>
              <w:top w:val="nil"/>
              <w:left w:val="single" w:sz="24" w:space="0" w:color="808080"/>
              <w:bottom w:val="nil"/>
              <w:right w:val="single" w:sz="24" w:space="0" w:color="808080"/>
            </w:tcBorders>
            <w:hideMark/>
          </w:tcPr>
          <w:p w14:paraId="6163509F" w14:textId="77777777" w:rsidR="00663598" w:rsidRPr="00CB491F" w:rsidRDefault="00663598" w:rsidP="00CC2DB9">
            <w:pPr>
              <w:pStyle w:val="Table"/>
              <w:keepNext/>
              <w:keepLines w:val="0"/>
              <w:spacing w:before="0" w:after="0"/>
              <w:rPr>
                <w:rFonts w:ascii="Times New Roman" w:hAnsi="Times New Roman"/>
                <w:szCs w:val="20"/>
                <w:lang w:val="sk-SK"/>
              </w:rPr>
            </w:pPr>
            <w:r w:rsidRPr="00CB491F">
              <w:rPr>
                <w:rFonts w:ascii="Times New Roman" w:hAnsi="Times New Roman"/>
                <w:szCs w:val="20"/>
                <w:lang w:val="sk-SK"/>
              </w:rPr>
              <w:t>Vdýchnite rýchlo a čo najhlbšie.</w:t>
            </w:r>
          </w:p>
          <w:p w14:paraId="3A18D728" w14:textId="77777777" w:rsidR="00663598" w:rsidRPr="00CB491F" w:rsidRDefault="00663598" w:rsidP="00CC2DB9">
            <w:pPr>
              <w:pStyle w:val="Text"/>
              <w:keepNext/>
              <w:spacing w:before="0"/>
              <w:jc w:val="left"/>
              <w:rPr>
                <w:sz w:val="20"/>
                <w:lang w:val="sk-SK"/>
              </w:rPr>
            </w:pPr>
            <w:r w:rsidRPr="00CB491F">
              <w:rPr>
                <w:sz w:val="20"/>
                <w:lang w:val="sk-SK"/>
              </w:rPr>
              <w:t>Počas inhalácie budete počuť vírivý zvuk.</w:t>
            </w:r>
          </w:p>
          <w:p w14:paraId="47CA73B1" w14:textId="09C77CEC" w:rsidR="00B84FD6" w:rsidRPr="00CB491F" w:rsidRDefault="00CB491F" w:rsidP="00CC2DB9">
            <w:pPr>
              <w:pStyle w:val="Table"/>
              <w:keepNext/>
              <w:keepLines w:val="0"/>
              <w:spacing w:before="0" w:after="0"/>
              <w:rPr>
                <w:rFonts w:ascii="Times New Roman" w:hAnsi="Times New Roman"/>
                <w:szCs w:val="20"/>
                <w:lang w:val="sk-SK"/>
              </w:rPr>
            </w:pPr>
            <w:r w:rsidRPr="00CB491F">
              <w:rPr>
                <w:rFonts w:ascii="Times New Roman" w:hAnsi="Times New Roman"/>
                <w:szCs w:val="20"/>
                <w:lang w:val="sk-SK"/>
              </w:rPr>
              <w:t>Môžete</w:t>
            </w:r>
            <w:r w:rsidR="00663598" w:rsidRPr="00CB491F">
              <w:rPr>
                <w:rFonts w:ascii="Times New Roman" w:hAnsi="Times New Roman"/>
                <w:szCs w:val="20"/>
                <w:lang w:val="sk-SK"/>
              </w:rPr>
              <w:t xml:space="preserve"> cítiť chuť lieku počas inhalácie</w:t>
            </w:r>
            <w:r w:rsidR="00914C40" w:rsidRPr="00CB491F">
              <w:rPr>
                <w:rFonts w:ascii="Times New Roman" w:hAnsi="Times New Roman"/>
                <w:szCs w:val="20"/>
                <w:lang w:val="sk-SK"/>
              </w:rPr>
              <w:t>.</w:t>
            </w:r>
          </w:p>
        </w:tc>
        <w:tc>
          <w:tcPr>
            <w:tcW w:w="2415" w:type="dxa"/>
            <w:tcBorders>
              <w:top w:val="nil"/>
              <w:left w:val="single" w:sz="24" w:space="0" w:color="808080"/>
              <w:bottom w:val="nil"/>
              <w:right w:val="single" w:sz="24" w:space="0" w:color="808080"/>
            </w:tcBorders>
            <w:hideMark/>
          </w:tcPr>
          <w:p w14:paraId="3CC5299D" w14:textId="77777777" w:rsidR="00B84FD6" w:rsidRPr="00CB491F" w:rsidRDefault="00CF56C5"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CB491F" w14:paraId="2D670D23" w14:textId="77777777" w:rsidTr="00A24525">
        <w:tc>
          <w:tcPr>
            <w:tcW w:w="2376" w:type="dxa"/>
            <w:tcBorders>
              <w:top w:val="nil"/>
              <w:left w:val="single" w:sz="24" w:space="0" w:color="808080"/>
              <w:bottom w:val="nil"/>
              <w:right w:val="single" w:sz="24" w:space="0" w:color="808080"/>
            </w:tcBorders>
            <w:hideMark/>
          </w:tcPr>
          <w:p w14:paraId="59D66583"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1c:</w:t>
            </w:r>
          </w:p>
          <w:p w14:paraId="11012696"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Vyberte kapsulu</w:t>
            </w:r>
          </w:p>
          <w:p w14:paraId="743213B8" w14:textId="2E13946E"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Oddeľte jeden blister</w:t>
            </w:r>
            <w:r w:rsidR="00F670EE">
              <w:rPr>
                <w:rFonts w:ascii="Times New Roman" w:hAnsi="Times New Roman"/>
                <w:szCs w:val="20"/>
                <w:lang w:val="sk-SK"/>
              </w:rPr>
              <w:t xml:space="preserve"> z </w:t>
            </w:r>
            <w:r w:rsidRPr="00CB491F">
              <w:rPr>
                <w:rFonts w:ascii="Times New Roman" w:hAnsi="Times New Roman"/>
                <w:szCs w:val="20"/>
                <w:lang w:val="sk-SK"/>
              </w:rPr>
              <w:t>blistrovej karty.</w:t>
            </w:r>
          </w:p>
          <w:p w14:paraId="402B61C5" w14:textId="77777777" w:rsidR="00663598" w:rsidRPr="00CB491F" w:rsidRDefault="00663598" w:rsidP="00CC2DB9">
            <w:pPr>
              <w:pStyle w:val="Text"/>
              <w:spacing w:before="0"/>
              <w:jc w:val="left"/>
              <w:rPr>
                <w:sz w:val="20"/>
                <w:lang w:val="sk-SK"/>
              </w:rPr>
            </w:pPr>
            <w:r w:rsidRPr="00CB491F">
              <w:rPr>
                <w:sz w:val="20"/>
                <w:lang w:val="sk-SK"/>
              </w:rPr>
              <w:t>Stiahnutím otvorte blister a vyberte kapsulu.</w:t>
            </w:r>
          </w:p>
          <w:p w14:paraId="5B529A02" w14:textId="26FF320F" w:rsidR="00663598" w:rsidRPr="00FD6F64" w:rsidRDefault="00663598"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Nepretláčajte kapsulu</w:t>
            </w:r>
            <w:r w:rsidR="00F670EE" w:rsidRPr="00FD6F64">
              <w:rPr>
                <w:rFonts w:ascii="Times New Roman" w:hAnsi="Times New Roman"/>
                <w:szCs w:val="20"/>
                <w:u w:val="single"/>
                <w:lang w:val="sk-SK"/>
              </w:rPr>
              <w:t xml:space="preserve"> cez </w:t>
            </w:r>
            <w:r w:rsidRPr="00FD6F64">
              <w:rPr>
                <w:rFonts w:ascii="Times New Roman" w:hAnsi="Times New Roman"/>
                <w:szCs w:val="20"/>
                <w:u w:val="single"/>
                <w:lang w:val="sk-SK"/>
              </w:rPr>
              <w:t>fóliu.</w:t>
            </w:r>
          </w:p>
          <w:p w14:paraId="1A044C58" w14:textId="77F4E607" w:rsidR="00B84FD6" w:rsidRPr="00CB491F" w:rsidRDefault="00663598" w:rsidP="00CC2DB9">
            <w:pPr>
              <w:pStyle w:val="Text"/>
              <w:spacing w:before="0"/>
              <w:jc w:val="left"/>
              <w:rPr>
                <w:b/>
                <w:sz w:val="20"/>
                <w:lang w:val="sk-SK"/>
              </w:rPr>
            </w:pPr>
            <w:r w:rsidRPr="00FD6F64">
              <w:rPr>
                <w:rFonts w:eastAsia="Calibri"/>
                <w:sz w:val="20"/>
                <w:u w:val="single"/>
                <w:lang w:val="sk-SK"/>
              </w:rPr>
              <w:t>Kapsulu neprehltnite.</w:t>
            </w:r>
          </w:p>
        </w:tc>
        <w:tc>
          <w:tcPr>
            <w:tcW w:w="2268" w:type="dxa"/>
            <w:tcBorders>
              <w:top w:val="nil"/>
              <w:left w:val="single" w:sz="24" w:space="0" w:color="808080"/>
              <w:bottom w:val="nil"/>
              <w:right w:val="single" w:sz="24" w:space="0" w:color="808080"/>
            </w:tcBorders>
          </w:tcPr>
          <w:p w14:paraId="31F1879D" w14:textId="77777777" w:rsidR="00B84FD6" w:rsidRPr="00CB491F" w:rsidRDefault="00B84FD6" w:rsidP="00CC2DB9">
            <w:pPr>
              <w:pStyle w:val="Table"/>
              <w:spacing w:before="0" w:after="0"/>
              <w:rPr>
                <w:b/>
                <w:szCs w:val="20"/>
                <w:lang w:val="sk-SK"/>
              </w:rPr>
            </w:pPr>
          </w:p>
        </w:tc>
        <w:tc>
          <w:tcPr>
            <w:tcW w:w="2268" w:type="dxa"/>
            <w:tcBorders>
              <w:top w:val="nil"/>
              <w:left w:val="single" w:sz="24" w:space="0" w:color="808080"/>
              <w:bottom w:val="nil"/>
              <w:right w:val="single" w:sz="24" w:space="0" w:color="808080"/>
            </w:tcBorders>
            <w:hideMark/>
          </w:tcPr>
          <w:p w14:paraId="19EC5BFE" w14:textId="77777777" w:rsidR="00B84FD6" w:rsidRPr="00CB491F" w:rsidRDefault="00CF56C5" w:rsidP="00CC2DB9">
            <w:pPr>
              <w:pStyle w:val="Text"/>
              <w:spacing w:before="0"/>
              <w:jc w:val="left"/>
              <w:rPr>
                <w:sz w:val="20"/>
                <w:lang w:val="sk-SK" w:eastAsia="en-US"/>
              </w:rPr>
            </w:pPr>
            <w:r w:rsidRPr="00CB491F">
              <w:rPr>
                <w:noProof/>
                <w:sz w:val="20"/>
                <w:lang w:eastAsia="en-US"/>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095BD1A"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3c:</w:t>
            </w:r>
          </w:p>
          <w:p w14:paraId="3B847120"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Zadržte dych</w:t>
            </w:r>
          </w:p>
          <w:p w14:paraId="588D2658" w14:textId="0D09A1A6" w:rsidR="00B84FD6" w:rsidRPr="00CB491F" w:rsidRDefault="00663598" w:rsidP="00CC2DB9">
            <w:pPr>
              <w:pStyle w:val="Text"/>
              <w:spacing w:before="0"/>
              <w:jc w:val="left"/>
              <w:rPr>
                <w:sz w:val="20"/>
                <w:lang w:val="sk-SK"/>
              </w:rPr>
            </w:pPr>
            <w:r w:rsidRPr="00CB491F">
              <w:rPr>
                <w:sz w:val="20"/>
                <w:lang w:val="sk-SK"/>
              </w:rPr>
              <w:t>Zadržte dych až</w:t>
            </w:r>
            <w:r w:rsidR="00F670EE">
              <w:rPr>
                <w:sz w:val="20"/>
                <w:lang w:val="sk-SK"/>
              </w:rPr>
              <w:t xml:space="preserve"> na </w:t>
            </w:r>
            <w:r w:rsidRPr="00CB491F">
              <w:rPr>
                <w:sz w:val="20"/>
                <w:lang w:val="sk-SK"/>
              </w:rPr>
              <w:t>5 sekúnd.</w:t>
            </w:r>
          </w:p>
          <w:p w14:paraId="3A04EB37" w14:textId="77777777" w:rsidR="00B84FD6" w:rsidRPr="00CB491F" w:rsidRDefault="00B84FD6" w:rsidP="00CC2DB9">
            <w:pPr>
              <w:pStyle w:val="Text"/>
              <w:spacing w:before="0"/>
              <w:jc w:val="left"/>
              <w:rPr>
                <w:sz w:val="20"/>
                <w:lang w:val="sk-SK"/>
              </w:rPr>
            </w:pPr>
          </w:p>
          <w:p w14:paraId="61B70228" w14:textId="77777777" w:rsidR="00663598" w:rsidRPr="00CB491F" w:rsidRDefault="00663598" w:rsidP="00CC2DB9">
            <w:pPr>
              <w:pStyle w:val="Text"/>
              <w:spacing w:before="0"/>
              <w:jc w:val="left"/>
              <w:rPr>
                <w:sz w:val="20"/>
                <w:lang w:val="sk-SK"/>
              </w:rPr>
            </w:pPr>
          </w:p>
          <w:p w14:paraId="52A3C8D6" w14:textId="77777777" w:rsidR="00AB4AE2" w:rsidRDefault="00663598" w:rsidP="00CC2DB9">
            <w:pPr>
              <w:pStyle w:val="Pa0"/>
              <w:spacing w:line="240" w:lineRule="auto"/>
              <w:rPr>
                <w:rFonts w:ascii="Times New Roman" w:eastAsia="MS Mincho" w:hAnsi="Times New Roman" w:cs="Times New Roman"/>
                <w:sz w:val="20"/>
                <w:szCs w:val="20"/>
                <w:lang w:val="sk-SK"/>
              </w:rPr>
            </w:pPr>
            <w:r w:rsidRPr="00CB491F">
              <w:rPr>
                <w:rFonts w:ascii="Times New Roman" w:eastAsia="MS Mincho" w:hAnsi="Times New Roman" w:cs="Times New Roman"/>
                <w:sz w:val="20"/>
                <w:szCs w:val="20"/>
                <w:lang w:val="sk-SK"/>
              </w:rPr>
              <w:t>Krok 3d:</w:t>
            </w:r>
          </w:p>
          <w:p w14:paraId="796422E0" w14:textId="5ACBAC74" w:rsidR="00663598" w:rsidRPr="00CB491F" w:rsidRDefault="00663598" w:rsidP="00CC2DB9">
            <w:pPr>
              <w:pStyle w:val="Pa0"/>
              <w:spacing w:line="240" w:lineRule="auto"/>
              <w:rPr>
                <w:rFonts w:ascii="Times New Roman" w:eastAsia="MS Mincho" w:hAnsi="Times New Roman" w:cs="Times New Roman"/>
                <w:b/>
                <w:sz w:val="20"/>
                <w:szCs w:val="20"/>
                <w:lang w:val="sk-SK"/>
              </w:rPr>
            </w:pPr>
            <w:r w:rsidRPr="00CB491F">
              <w:rPr>
                <w:rFonts w:ascii="Times New Roman" w:eastAsia="MS Mincho" w:hAnsi="Times New Roman" w:cs="Times New Roman"/>
                <w:b/>
                <w:sz w:val="20"/>
                <w:szCs w:val="20"/>
                <w:lang w:val="sk-SK"/>
              </w:rPr>
              <w:t>Vypláchnite si ústa</w:t>
            </w:r>
          </w:p>
          <w:p w14:paraId="2AB14F29" w14:textId="4168323A" w:rsidR="00B84FD6" w:rsidRPr="00CB491F" w:rsidRDefault="00663598" w:rsidP="00CC2DB9">
            <w:pPr>
              <w:pStyle w:val="Text"/>
              <w:spacing w:before="0"/>
              <w:jc w:val="left"/>
              <w:rPr>
                <w:b/>
                <w:sz w:val="20"/>
                <w:lang w:val="sk-SK"/>
              </w:rPr>
            </w:pPr>
            <w:r w:rsidRPr="00CB491F">
              <w:rPr>
                <w:sz w:val="20"/>
                <w:lang w:val="sk-SK" w:eastAsia="ja-JP"/>
              </w:rPr>
              <w:t>Vypláchnite si ústa vodou</w:t>
            </w:r>
            <w:r w:rsidR="00F670EE">
              <w:rPr>
                <w:sz w:val="20"/>
                <w:lang w:val="sk-SK" w:eastAsia="ja-JP"/>
              </w:rPr>
              <w:t xml:space="preserve"> po </w:t>
            </w:r>
            <w:r w:rsidRPr="00CB491F">
              <w:rPr>
                <w:sz w:val="20"/>
                <w:lang w:val="sk-SK" w:eastAsia="ja-JP"/>
              </w:rPr>
              <w:t>každej dávke a vodu vypľujte.</w:t>
            </w:r>
          </w:p>
        </w:tc>
        <w:tc>
          <w:tcPr>
            <w:tcW w:w="2415" w:type="dxa"/>
            <w:tcBorders>
              <w:top w:val="nil"/>
              <w:left w:val="single" w:sz="24" w:space="0" w:color="808080"/>
              <w:bottom w:val="single" w:sz="36" w:space="0" w:color="000000"/>
              <w:right w:val="single" w:sz="24" w:space="0" w:color="808080"/>
            </w:tcBorders>
          </w:tcPr>
          <w:p w14:paraId="7AF7D0EC"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Odstráňte prázdnu kapsulu</w:t>
            </w:r>
          </w:p>
          <w:p w14:paraId="1016F73B"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Prázdnu kapsulu zahoďte medzi domový odpad.</w:t>
            </w:r>
          </w:p>
          <w:p w14:paraId="1A4D9558" w14:textId="7490A452" w:rsidR="00B84FD6" w:rsidRPr="00CB491F" w:rsidRDefault="00663598" w:rsidP="00CC2DB9">
            <w:pPr>
              <w:pStyle w:val="Table"/>
              <w:spacing w:before="0" w:after="0"/>
              <w:rPr>
                <w:szCs w:val="20"/>
                <w:lang w:val="sk-SK"/>
              </w:rPr>
            </w:pPr>
            <w:r w:rsidRPr="00CB491F">
              <w:rPr>
                <w:rFonts w:ascii="Times New Roman" w:hAnsi="Times New Roman"/>
                <w:szCs w:val="20"/>
                <w:lang w:val="sk-SK"/>
              </w:rPr>
              <w:t>Zatvorte inhalátor a nasaďte viečko.</w:t>
            </w:r>
          </w:p>
        </w:tc>
      </w:tr>
      <w:tr w:rsidR="00B84FD6" w:rsidRPr="00CB491F" w14:paraId="7C124E37" w14:textId="77777777" w:rsidTr="00A24525">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CB491F" w:rsidRDefault="00CF56C5" w:rsidP="00CC2DB9">
            <w:pPr>
              <w:pStyle w:val="Table"/>
              <w:keepNext/>
              <w:keepLines w:val="0"/>
              <w:spacing w:before="0" w:after="0"/>
              <w:rPr>
                <w:rFonts w:ascii="Times New Roman" w:hAnsi="Times New Roman"/>
                <w:szCs w:val="20"/>
                <w:lang w:val="sk-SK"/>
              </w:rPr>
            </w:pPr>
            <w:r w:rsidRPr="00CB491F">
              <w:rPr>
                <w:noProof/>
                <w:lang w:eastAsia="en-US"/>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50057C66"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1d:</w:t>
            </w:r>
          </w:p>
          <w:p w14:paraId="7D82284C"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Vložte kapsulu</w:t>
            </w:r>
          </w:p>
          <w:p w14:paraId="0550E43F" w14:textId="77777777" w:rsidR="00663598" w:rsidRPr="00FD6F64" w:rsidRDefault="00663598" w:rsidP="00CC2DB9">
            <w:pPr>
              <w:pStyle w:val="Table"/>
              <w:keepNext/>
              <w:keepLines w:val="0"/>
              <w:spacing w:before="0" w:after="0"/>
              <w:rPr>
                <w:rFonts w:ascii="Times New Roman" w:hAnsi="Times New Roman"/>
                <w:szCs w:val="20"/>
                <w:u w:val="single"/>
                <w:lang w:val="sk-SK"/>
              </w:rPr>
            </w:pPr>
            <w:r w:rsidRPr="00FD6F64">
              <w:rPr>
                <w:rFonts w:ascii="Times New Roman" w:hAnsi="Times New Roman"/>
                <w:szCs w:val="20"/>
                <w:u w:val="single"/>
                <w:lang w:val="sk-SK"/>
              </w:rPr>
              <w:t>Kapsulu nikdy nevložte priamo do náustka.</w:t>
            </w:r>
          </w:p>
          <w:p w14:paraId="52D11BB1" w14:textId="77777777" w:rsidR="00B84FD6" w:rsidRPr="00CB491F" w:rsidRDefault="00B84FD6" w:rsidP="00CC2DB9">
            <w:pPr>
              <w:pStyle w:val="Table"/>
              <w:keepNext/>
              <w:keepLines w:val="0"/>
              <w:spacing w:before="0" w:after="0"/>
              <w:rPr>
                <w:rFonts w:ascii="Times New Roman" w:hAnsi="Times New Roman"/>
                <w:szCs w:val="20"/>
                <w:lang w:val="sk-SK"/>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CB491F" w:rsidRDefault="00B84FD6" w:rsidP="00CC2DB9">
            <w:pPr>
              <w:pStyle w:val="Text"/>
              <w:keepNext/>
              <w:spacing w:before="0"/>
              <w:jc w:val="left"/>
              <w:rPr>
                <w:b/>
                <w:sz w:val="20"/>
                <w:lang w:val="sk-SK"/>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CB491F" w:rsidRDefault="00B84FD6" w:rsidP="00CC2DB9">
            <w:pPr>
              <w:pStyle w:val="Text"/>
              <w:keepNext/>
              <w:spacing w:before="0"/>
              <w:jc w:val="left"/>
              <w:rPr>
                <w:b/>
                <w:sz w:val="20"/>
                <w:lang w:val="sk-SK"/>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01A77030" w14:textId="77777777" w:rsidR="00663598" w:rsidRPr="00CB491F" w:rsidRDefault="00663598" w:rsidP="00CC2DB9">
            <w:pPr>
              <w:pStyle w:val="Table"/>
              <w:tabs>
                <w:tab w:val="left" w:pos="170"/>
              </w:tabs>
              <w:spacing w:before="0" w:after="0"/>
              <w:rPr>
                <w:rFonts w:ascii="Times New Roman" w:hAnsi="Times New Roman"/>
                <w:b/>
                <w:szCs w:val="20"/>
                <w:lang w:val="sk-SK"/>
              </w:rPr>
            </w:pPr>
            <w:r w:rsidRPr="00CB491F">
              <w:rPr>
                <w:rFonts w:ascii="Times New Roman" w:hAnsi="Times New Roman"/>
                <w:b/>
                <w:szCs w:val="20"/>
                <w:lang w:val="sk-SK"/>
              </w:rPr>
              <w:t>Dôležité informácie</w:t>
            </w:r>
          </w:p>
          <w:p w14:paraId="0F878C26" w14:textId="1615A1EA" w:rsidR="00663598" w:rsidRPr="00CB491F" w:rsidRDefault="00663598" w:rsidP="00CC2DB9">
            <w:pPr>
              <w:pStyle w:val="Table"/>
              <w:numPr>
                <w:ilvl w:val="0"/>
                <w:numId w:val="3"/>
              </w:numPr>
              <w:tabs>
                <w:tab w:val="clear" w:pos="284"/>
                <w:tab w:val="left" w:pos="210"/>
              </w:tabs>
              <w:spacing w:before="0" w:after="0"/>
              <w:ind w:left="210" w:hanging="210"/>
              <w:rPr>
                <w:rFonts w:ascii="Times New Roman" w:eastAsia="MS Gothic" w:hAnsi="Times New Roman"/>
                <w:szCs w:val="20"/>
                <w:lang w:val="sk-SK"/>
              </w:rPr>
            </w:pPr>
            <w:r w:rsidRPr="00CB491F">
              <w:rPr>
                <w:rFonts w:ascii="Times New Roman" w:hAnsi="Times New Roman"/>
                <w:szCs w:val="20"/>
                <w:lang w:val="sk-SK"/>
              </w:rPr>
              <w:t>Kapsuly</w:t>
            </w:r>
            <w:r w:rsidRPr="00BF07D6">
              <w:rPr>
                <w:rFonts w:ascii="Times New Roman" w:hAnsi="Times New Roman"/>
                <w:szCs w:val="20"/>
                <w:lang w:val="sk-SK"/>
              </w:rPr>
              <w:t xml:space="preserve"> </w:t>
            </w:r>
            <w:r w:rsidRPr="00FD6F64">
              <w:rPr>
                <w:rFonts w:ascii="Times New Roman" w:hAnsi="Times New Roman"/>
                <w:szCs w:val="20"/>
                <w:lang w:val="sk-SK"/>
              </w:rPr>
              <w:t>Enerzair Breezhaler</w:t>
            </w:r>
            <w:r w:rsidRPr="00CB491F">
              <w:rPr>
                <w:rFonts w:ascii="Times New Roman" w:hAnsi="Times New Roman"/>
                <w:szCs w:val="20"/>
                <w:lang w:val="sk-SK"/>
              </w:rPr>
              <w:t xml:space="preserve"> sa musia vždy uchovávať</w:t>
            </w:r>
            <w:r w:rsidR="00F670EE">
              <w:rPr>
                <w:rFonts w:ascii="Times New Roman" w:hAnsi="Times New Roman"/>
                <w:szCs w:val="20"/>
                <w:lang w:val="sk-SK"/>
              </w:rPr>
              <w:t xml:space="preserve"> v </w:t>
            </w:r>
            <w:r w:rsidRPr="00CB491F">
              <w:rPr>
                <w:rFonts w:ascii="Times New Roman" w:hAnsi="Times New Roman"/>
                <w:szCs w:val="20"/>
                <w:lang w:val="sk-SK"/>
              </w:rPr>
              <w:t>blistri a vybrať sa majú len bezprostredne</w:t>
            </w:r>
            <w:r w:rsidR="00F670EE">
              <w:rPr>
                <w:rFonts w:ascii="Times New Roman" w:hAnsi="Times New Roman"/>
                <w:szCs w:val="20"/>
                <w:lang w:val="sk-SK"/>
              </w:rPr>
              <w:t xml:space="preserve"> pred </w:t>
            </w:r>
            <w:r w:rsidRPr="00CB491F">
              <w:rPr>
                <w:rFonts w:ascii="Times New Roman" w:hAnsi="Times New Roman"/>
                <w:szCs w:val="20"/>
                <w:lang w:val="sk-SK"/>
              </w:rPr>
              <w:t>použitím.</w:t>
            </w:r>
          </w:p>
          <w:p w14:paraId="5E1855CF" w14:textId="5CDB21BB" w:rsidR="00663598" w:rsidRPr="00CB491F"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B491F">
              <w:rPr>
                <w:rFonts w:ascii="Times New Roman" w:hAnsi="Times New Roman"/>
                <w:szCs w:val="20"/>
                <w:lang w:val="sk-SK"/>
              </w:rPr>
              <w:t>Nepretláčajte kapsulu</w:t>
            </w:r>
            <w:r w:rsidR="00F670EE">
              <w:rPr>
                <w:rFonts w:ascii="Times New Roman" w:hAnsi="Times New Roman"/>
                <w:szCs w:val="20"/>
                <w:lang w:val="sk-SK"/>
              </w:rPr>
              <w:t xml:space="preserve"> cez </w:t>
            </w:r>
            <w:r w:rsidRPr="00CB491F">
              <w:rPr>
                <w:rFonts w:ascii="Times New Roman" w:hAnsi="Times New Roman"/>
                <w:szCs w:val="20"/>
                <w:lang w:val="sk-SK"/>
              </w:rPr>
              <w:t>fóliu</w:t>
            </w:r>
            <w:r w:rsidR="00F670EE">
              <w:rPr>
                <w:rFonts w:ascii="Times New Roman" w:hAnsi="Times New Roman"/>
                <w:szCs w:val="20"/>
                <w:lang w:val="sk-SK"/>
              </w:rPr>
              <w:t xml:space="preserve"> pri </w:t>
            </w:r>
            <w:r w:rsidRPr="00CB491F">
              <w:rPr>
                <w:rFonts w:ascii="Times New Roman" w:hAnsi="Times New Roman"/>
                <w:szCs w:val="20"/>
                <w:lang w:val="sk-SK"/>
              </w:rPr>
              <w:t>vyberaní</w:t>
            </w:r>
            <w:r w:rsidR="00F670EE">
              <w:rPr>
                <w:rFonts w:ascii="Times New Roman" w:hAnsi="Times New Roman"/>
                <w:szCs w:val="20"/>
                <w:lang w:val="sk-SK"/>
              </w:rPr>
              <w:t xml:space="preserve"> z </w:t>
            </w:r>
            <w:r w:rsidRPr="00CB491F">
              <w:rPr>
                <w:rFonts w:ascii="Times New Roman" w:hAnsi="Times New Roman"/>
                <w:szCs w:val="20"/>
                <w:lang w:val="sk-SK"/>
              </w:rPr>
              <w:t>blistra.</w:t>
            </w:r>
          </w:p>
          <w:p w14:paraId="66A0E0E4" w14:textId="2F63E5CC" w:rsidR="00663598" w:rsidRPr="00CB491F"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B491F">
              <w:rPr>
                <w:rFonts w:ascii="Times New Roman" w:hAnsi="Times New Roman"/>
                <w:szCs w:val="20"/>
                <w:lang w:val="sk-SK"/>
              </w:rPr>
              <w:t>Kapsulu neprehltnite.</w:t>
            </w:r>
          </w:p>
          <w:p w14:paraId="44E0888F" w14:textId="27399B32"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 xml:space="preserve">Nepoužívajte kapsuly </w:t>
            </w:r>
            <w:r w:rsidRPr="00FD6F64">
              <w:rPr>
                <w:rFonts w:ascii="Times New Roman" w:hAnsi="Times New Roman"/>
                <w:szCs w:val="20"/>
                <w:lang w:val="sk-SK"/>
              </w:rPr>
              <w:t>Enerzair Breezhaler</w:t>
            </w:r>
            <w:r w:rsidR="00F670EE" w:rsidRPr="00CC5A13">
              <w:rPr>
                <w:rFonts w:ascii="Times New Roman" w:hAnsi="Times New Roman"/>
                <w:szCs w:val="20"/>
                <w:lang w:val="sk-SK"/>
              </w:rPr>
              <w:t xml:space="preserve"> so </w:t>
            </w:r>
            <w:r w:rsidRPr="00CC5A13">
              <w:rPr>
                <w:rFonts w:ascii="Times New Roman" w:hAnsi="Times New Roman"/>
                <w:szCs w:val="20"/>
                <w:lang w:val="sk-SK"/>
              </w:rPr>
              <w:t>žiadnym iným inhalátorom.</w:t>
            </w:r>
          </w:p>
          <w:p w14:paraId="30B6C95A" w14:textId="77777777" w:rsidR="00AB4AE2"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 xml:space="preserve">Nepoužívajte inhalátor </w:t>
            </w:r>
            <w:r w:rsidRPr="00FD6F64">
              <w:rPr>
                <w:rFonts w:ascii="Times New Roman" w:hAnsi="Times New Roman"/>
                <w:szCs w:val="20"/>
                <w:lang w:val="sk-SK"/>
              </w:rPr>
              <w:t>Enerzair Breezhaler</w:t>
            </w:r>
            <w:r w:rsidR="00F670EE" w:rsidRPr="00CC5A13">
              <w:rPr>
                <w:rFonts w:ascii="Times New Roman" w:hAnsi="Times New Roman"/>
                <w:szCs w:val="20"/>
                <w:lang w:val="sk-SK"/>
              </w:rPr>
              <w:t xml:space="preserve"> na </w:t>
            </w:r>
            <w:r w:rsidRPr="00CC5A13">
              <w:rPr>
                <w:rFonts w:ascii="Times New Roman" w:hAnsi="Times New Roman"/>
                <w:szCs w:val="20"/>
                <w:lang w:val="sk-SK"/>
              </w:rPr>
              <w:t>podanie žiadneho iného lieku</w:t>
            </w:r>
            <w:r w:rsidR="00F670EE" w:rsidRPr="00CC5A13">
              <w:rPr>
                <w:rFonts w:ascii="Times New Roman" w:hAnsi="Times New Roman"/>
                <w:szCs w:val="20"/>
                <w:lang w:val="sk-SK"/>
              </w:rPr>
              <w:t xml:space="preserve"> v </w:t>
            </w:r>
            <w:r w:rsidRPr="00CC5A13">
              <w:rPr>
                <w:rFonts w:ascii="Times New Roman" w:hAnsi="Times New Roman"/>
                <w:szCs w:val="20"/>
                <w:lang w:val="sk-SK"/>
              </w:rPr>
              <w:t>kapsulách.</w:t>
            </w:r>
          </w:p>
          <w:p w14:paraId="3F1D3F4E" w14:textId="7A447E86"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Kapsulu nikdy nevložte do úst alebo náustka inhalátora.</w:t>
            </w:r>
          </w:p>
          <w:p w14:paraId="60127A36" w14:textId="77777777"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Nestláčajte bočné tlačidlá viac ako raz.</w:t>
            </w:r>
          </w:p>
          <w:p w14:paraId="42D2BC76" w14:textId="2727781C"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Nevydychujte do náustka.</w:t>
            </w:r>
          </w:p>
          <w:p w14:paraId="2994D77B" w14:textId="516EE6A5"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Nestláčajte bočné tlačidlá počas inhalácie</w:t>
            </w:r>
            <w:r w:rsidR="00F670EE" w:rsidRPr="00CC5A13">
              <w:rPr>
                <w:rFonts w:ascii="Times New Roman" w:hAnsi="Times New Roman"/>
                <w:szCs w:val="20"/>
                <w:lang w:val="sk-SK"/>
              </w:rPr>
              <w:t xml:space="preserve"> cez </w:t>
            </w:r>
            <w:r w:rsidRPr="00CC5A13">
              <w:rPr>
                <w:rFonts w:ascii="Times New Roman" w:hAnsi="Times New Roman"/>
                <w:szCs w:val="20"/>
                <w:lang w:val="sk-SK"/>
              </w:rPr>
              <w:t>náustok.</w:t>
            </w:r>
          </w:p>
          <w:p w14:paraId="4E1B50A4" w14:textId="77777777" w:rsidR="00663598" w:rsidRPr="00CC5A13" w:rsidRDefault="00663598"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CC5A13">
              <w:rPr>
                <w:rFonts w:ascii="Times New Roman" w:hAnsi="Times New Roman"/>
                <w:szCs w:val="20"/>
                <w:lang w:val="sk-SK"/>
              </w:rPr>
              <w:t>Nechytajte kapsuly mokrými rukami.</w:t>
            </w:r>
          </w:p>
          <w:p w14:paraId="4AAD7946" w14:textId="08F17DF2" w:rsidR="00B84FD6" w:rsidRPr="00CB491F" w:rsidRDefault="00663598" w:rsidP="00CC2DB9">
            <w:pPr>
              <w:pStyle w:val="Table"/>
              <w:numPr>
                <w:ilvl w:val="0"/>
                <w:numId w:val="3"/>
              </w:numPr>
              <w:tabs>
                <w:tab w:val="left" w:pos="170"/>
              </w:tabs>
              <w:spacing w:before="0" w:after="0"/>
              <w:ind w:left="170" w:hanging="170"/>
              <w:rPr>
                <w:rFonts w:ascii="Times New Roman" w:hAnsi="Times New Roman"/>
                <w:szCs w:val="20"/>
                <w:lang w:val="sk-SK"/>
              </w:rPr>
            </w:pPr>
            <w:r w:rsidRPr="00CC5A13">
              <w:rPr>
                <w:rFonts w:ascii="Times New Roman" w:hAnsi="Times New Roman"/>
                <w:szCs w:val="20"/>
                <w:lang w:val="sk-SK"/>
              </w:rPr>
              <w:t>Nikdy neumývajte inhalátor vodou.</w:t>
            </w:r>
          </w:p>
        </w:tc>
      </w:tr>
      <w:tr w:rsidR="00B84FD6" w:rsidRPr="00CB491F" w14:paraId="6A57B3F5" w14:textId="77777777" w:rsidTr="00A24525">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CB491F" w:rsidRDefault="00CF56C5" w:rsidP="00CC2DB9">
            <w:pPr>
              <w:pStyle w:val="Table"/>
              <w:spacing w:before="0" w:after="0"/>
              <w:jc w:val="center"/>
              <w:rPr>
                <w:rFonts w:ascii="Times New Roman" w:hAnsi="Times New Roman"/>
                <w:szCs w:val="20"/>
                <w:lang w:val="sk-SK"/>
              </w:rPr>
            </w:pPr>
            <w:r w:rsidRPr="00CB491F">
              <w:rPr>
                <w:noProof/>
                <w:lang w:eastAsia="en-US"/>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51692BA6"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Krok 1e:</w:t>
            </w:r>
          </w:p>
          <w:p w14:paraId="7CBDC637" w14:textId="4ABC4DC1" w:rsidR="00B84FD6" w:rsidRPr="00CB491F" w:rsidRDefault="00663598" w:rsidP="00CC2DB9">
            <w:pPr>
              <w:pStyle w:val="Table"/>
              <w:spacing w:before="0" w:after="0"/>
              <w:rPr>
                <w:b/>
                <w:szCs w:val="20"/>
                <w:lang w:val="sk-SK"/>
              </w:rPr>
            </w:pPr>
            <w:r w:rsidRPr="00CB491F">
              <w:rPr>
                <w:rFonts w:ascii="Times New Roman" w:hAnsi="Times New Roman"/>
                <w:b/>
                <w:szCs w:val="20"/>
                <w:lang w:val="sk-SK"/>
              </w:rPr>
              <w:t>Uzavrite inhalátor</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CB491F" w:rsidRDefault="00B84FD6" w:rsidP="00CC2DB9">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CB491F" w:rsidRDefault="00B84FD6" w:rsidP="00CC2DB9">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CB491F" w:rsidRDefault="00B84FD6" w:rsidP="00CC2DB9">
            <w:pPr>
              <w:tabs>
                <w:tab w:val="clear" w:pos="567"/>
              </w:tabs>
              <w:spacing w:line="240" w:lineRule="auto"/>
              <w:rPr>
                <w:rFonts w:eastAsia="MS Mincho"/>
                <w:sz w:val="20"/>
              </w:rPr>
            </w:pPr>
          </w:p>
        </w:tc>
      </w:tr>
    </w:tbl>
    <w:p w14:paraId="419F9AC4" w14:textId="03E399E5" w:rsidR="00B84FD6" w:rsidRPr="00CB491F" w:rsidRDefault="00B84FD6" w:rsidP="00CC2DB9"/>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CB491F"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67800F96" w:rsidR="00B84FD6" w:rsidRPr="00CB491F" w:rsidRDefault="00663598" w:rsidP="00CC2DB9">
            <w:pPr>
              <w:pStyle w:val="SynopsisList"/>
              <w:keepNext/>
              <w:keepLines/>
              <w:tabs>
                <w:tab w:val="left" w:pos="357"/>
              </w:tabs>
              <w:spacing w:before="0"/>
              <w:ind w:left="0" w:firstLine="0"/>
              <w:rPr>
                <w:rFonts w:ascii="Times New Roman" w:eastAsia="MS Mincho" w:hAnsi="Times New Roman"/>
                <w:lang w:val="sk-SK" w:eastAsia="en-US"/>
              </w:rPr>
            </w:pPr>
            <w:r w:rsidRPr="00CB491F">
              <w:rPr>
                <w:rFonts w:ascii="Times New Roman" w:eastAsia="MS Mincho" w:hAnsi="Times New Roman"/>
                <w:lang w:val="sk-SK" w:eastAsia="en-US"/>
              </w:rPr>
              <w:lastRenderedPageBreak/>
              <w:t>Balenie inhalátora Enerzair Breezhaler obsahuje</w:t>
            </w:r>
            <w:r w:rsidR="00914C40" w:rsidRPr="00CB491F">
              <w:rPr>
                <w:rFonts w:ascii="Times New Roman" w:eastAsia="MS Mincho" w:hAnsi="Times New Roman"/>
                <w:lang w:val="sk-SK" w:eastAsia="en-US"/>
              </w:rPr>
              <w:t>:</w:t>
            </w:r>
          </w:p>
          <w:p w14:paraId="03FFC318" w14:textId="11129BCF" w:rsidR="00663598" w:rsidRPr="00CB491F" w:rsidRDefault="00663598" w:rsidP="00CC2DB9">
            <w:pPr>
              <w:pStyle w:val="SynopsisList"/>
              <w:numPr>
                <w:ilvl w:val="0"/>
                <w:numId w:val="4"/>
              </w:numPr>
              <w:tabs>
                <w:tab w:val="clear" w:pos="357"/>
              </w:tabs>
              <w:spacing w:before="0"/>
              <w:ind w:left="571" w:hanging="571"/>
              <w:rPr>
                <w:rFonts w:ascii="Times New Roman" w:eastAsia="MS Mincho" w:hAnsi="Times New Roman"/>
                <w:lang w:val="sk-SK" w:eastAsia="en-US"/>
              </w:rPr>
            </w:pPr>
            <w:r w:rsidRPr="00CB491F">
              <w:rPr>
                <w:rFonts w:ascii="Times New Roman" w:eastAsia="MS Mincho" w:hAnsi="Times New Roman"/>
                <w:lang w:val="sk-SK" w:eastAsia="en-US"/>
              </w:rPr>
              <w:t xml:space="preserve">Jeden inhalátor </w:t>
            </w:r>
            <w:r w:rsidRPr="00CB491F">
              <w:rPr>
                <w:rFonts w:ascii="Times New Roman" w:hAnsi="Times New Roman"/>
                <w:lang w:val="sk-SK"/>
              </w:rPr>
              <w:t>Enerzair</w:t>
            </w:r>
            <w:r w:rsidRPr="00CB491F">
              <w:rPr>
                <w:rFonts w:ascii="Times New Roman" w:eastAsia="MS Mincho" w:hAnsi="Times New Roman"/>
                <w:lang w:val="sk-SK" w:eastAsia="en-US"/>
              </w:rPr>
              <w:t xml:space="preserve"> Breezhaler</w:t>
            </w:r>
          </w:p>
          <w:p w14:paraId="1337FD83" w14:textId="69023AE2" w:rsidR="00B84FD6" w:rsidRPr="00CB491F" w:rsidRDefault="00663598" w:rsidP="00CC2DB9">
            <w:pPr>
              <w:pStyle w:val="SynopsisList"/>
              <w:keepNext/>
              <w:keepLines/>
              <w:numPr>
                <w:ilvl w:val="0"/>
                <w:numId w:val="20"/>
              </w:numPr>
              <w:spacing w:before="0"/>
              <w:ind w:left="571" w:hanging="567"/>
              <w:rPr>
                <w:rFonts w:ascii="Times New Roman" w:hAnsi="Times New Roman"/>
                <w:lang w:val="sk-SK" w:eastAsia="en-US"/>
              </w:rPr>
            </w:pPr>
            <w:r w:rsidRPr="00CB491F">
              <w:rPr>
                <w:noProof/>
                <w:lang w:eastAsia="en-US"/>
              </w:rPr>
              <mc:AlternateContent>
                <mc:Choice Requires="wps">
                  <w:drawing>
                    <wp:anchor distT="45720" distB="45720" distL="114300" distR="114300" simplePos="0" relativeHeight="251656704" behindDoc="0" locked="0" layoutInCell="1" allowOverlap="1" wp14:anchorId="7BAC3666" wp14:editId="4CBFD88E">
                      <wp:simplePos x="0" y="0"/>
                      <wp:positionH relativeFrom="column">
                        <wp:posOffset>1258570</wp:posOffset>
                      </wp:positionH>
                      <wp:positionV relativeFrom="paragraph">
                        <wp:posOffset>466090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749BC530" w:rsidR="006726F5" w:rsidRDefault="006726F5">
                                  <w:pPr>
                                    <w:rPr>
                                      <w:sz w:val="12"/>
                                      <w:szCs w:val="12"/>
                                    </w:rPr>
                                  </w:pPr>
                                  <w:r w:rsidRPr="00663598">
                                    <w:rPr>
                                      <w:sz w:val="12"/>
                                      <w:szCs w:val="12"/>
                                    </w:rPr>
                                    <w:t>Náustok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BAC3666" id="_x0000_t202" coordsize="21600,21600" o:spt="202" path="m,l,21600r21600,l21600,xe">
                      <v:stroke joinstyle="miter"/>
                      <v:path gradientshapeok="t" o:connecttype="rect"/>
                    </v:shapetype>
                    <v:shape id="Text Box 2" o:spid="_x0000_s1030" type="#_x0000_t202" style="position:absolute;left:0;text-align:left;margin-left:99.1pt;margin-top:36.7pt;width:47.7pt;height:20.7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6+A+QEAANMDAAAOAAAAZHJzL2Uyb0RvYy54bWysU11v2yAUfZ+0/4B4X+xkSdpYIVXXrtOk&#10;7kNq9wMIxjEacBmQ2Nmv7wW7adS+TfMD4nLNufece1hf9UaTg/RBgWV0OikpkVZAreyO0V+Pdx8u&#10;KQmR25prsJLRowz0avP+3bpzlZxBC7qWniCIDVXnGG1jdFVRBNFKw8MEnLSYbMAbHjH0u6L2vEN0&#10;o4tZWS6LDnztPAgZAp7eDkm6yfhNI0X80TRBRqIZxd5iXn1et2ktNmte7Tx3rRJjG/wfujBcWSx6&#10;grrlkZO9V2+gjBIeAjRxIsAU0DRKyMwB2UzLV2weWu5k5oLiBHeSKfw/WPH98OB+ehL7T9DjADOJ&#10;4O5B/A7Ewk3L7U5eew9dK3mNhadJsqJzoRqvJqlDFRLItvsGNQ6Z7yNkoL7xJqmCPAmi4wCOJ9Fl&#10;H4nAw2W5uFhhRmBqtvy4mC1yBV49X3Y+xC8SDEkbRj3ONIPzw32IqRlePf+Salm4U1rnuWpLOkZX&#10;CfJVxqiIttPKMHpZpm8wQuL42db5cuRKD3ssoO1IOvEcGMd+2xNVMzpPd5MGW6iPqIKHwWX4KnDT&#10;gv9LSYcOYzT82XMvKdFfLSq5ms7nyZI5mC8uZhj488z2PMOtQChGIyXD9iZmGw/ErlHxRmU1XjoZ&#10;W0bnZJFGlydrnsf5r5e3uHkCAAD//wMAUEsDBBQABgAIAAAAIQClJnXH3gAAAAoBAAAPAAAAZHJz&#10;L2Rvd25yZXYueG1sTI/LTsMwEEX3SP0Ha5C6o3bTUJoQp0JUbEGUh8TOjadJ1HgcxW4T/p5hBcur&#10;e3TnTLGdXCcuOITWk4blQoFAqrxtqdbw/vZ0swERoiFrOk+o4RsDbMvZVWFy60d6xcs+1oJHKORG&#10;QxNjn0sZqgadCQvfI3F39IMzkeNQSzuYkcddJxOl1tKZlvhCY3p8bLA67c9Ow8fz8eszVS/1zt32&#10;o5+UJJdJrefX08M9iIhT/IPhV5/VoWSngz+TDaLjnG0SRjXcrVIQDCTZag3iwM0yzUCWhfz/QvkD&#10;AAD//wMAUEsBAi0AFAAGAAgAAAAhALaDOJL+AAAA4QEAABMAAAAAAAAAAAAAAAAAAAAAAFtDb250&#10;ZW50X1R5cGVzXS54bWxQSwECLQAUAAYACAAAACEAOP0h/9YAAACUAQAACwAAAAAAAAAAAAAAAAAv&#10;AQAAX3JlbHMvLnJlbHNQSwECLQAUAAYACAAAACEAE0+vgPkBAADTAwAADgAAAAAAAAAAAAAAAAAu&#10;AgAAZHJzL2Uyb0RvYy54bWxQSwECLQAUAAYACAAAACEApSZ1x94AAAAKAQAADwAAAAAAAAAAAAAA&#10;AABTBAAAZHJzL2Rvd25yZXYueG1sUEsFBgAAAAAEAAQA8wAAAF4FAAAAAA==&#10;" filled="f" stroked="f">
                      <v:textbox>
                        <w:txbxContent>
                          <w:p w14:paraId="06D4AE89" w14:textId="749BC530" w:rsidR="006726F5" w:rsidRDefault="006726F5">
                            <w:pPr>
                              <w:rPr>
                                <w:sz w:val="12"/>
                                <w:szCs w:val="12"/>
                              </w:rPr>
                            </w:pPr>
                            <w:r w:rsidRPr="00663598">
                              <w:rPr>
                                <w:sz w:val="12"/>
                                <w:szCs w:val="12"/>
                              </w:rPr>
                              <w:t>Náustok</w:t>
                            </w:r>
                          </w:p>
                        </w:txbxContent>
                      </v:textbox>
                    </v:shape>
                  </w:pict>
                </mc:Fallback>
              </mc:AlternateContent>
            </w:r>
            <w:r w:rsidRPr="00CB491F">
              <w:rPr>
                <w:noProof/>
                <w:lang w:eastAsia="en-US"/>
              </w:rPr>
              <mc:AlternateContent>
                <mc:Choice Requires="wps">
                  <w:drawing>
                    <wp:anchor distT="45720" distB="45720" distL="114300" distR="114300" simplePos="0" relativeHeight="251652608" behindDoc="0" locked="0" layoutInCell="1" allowOverlap="1" wp14:anchorId="2DFA2FBA" wp14:editId="5B3CD5F6">
                      <wp:simplePos x="0" y="0"/>
                      <wp:positionH relativeFrom="column">
                        <wp:posOffset>956945</wp:posOffset>
                      </wp:positionH>
                      <wp:positionV relativeFrom="paragraph">
                        <wp:posOffset>570230</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87C70B" w14:textId="18330105" w:rsidR="006726F5" w:rsidRPr="00663598" w:rsidRDefault="006726F5">
                                  <w:pPr>
                                    <w:spacing w:line="140" w:lineRule="exact"/>
                                    <w:rPr>
                                      <w:sz w:val="12"/>
                                      <w:szCs w:val="12"/>
                                      <w:lang w:val="de-CH"/>
                                    </w:rPr>
                                  </w:pPr>
                                  <w:r w:rsidRPr="00663598">
                                    <w:rPr>
                                      <w:sz w:val="12"/>
                                      <w:szCs w:val="12"/>
                                      <w:lang w:val="de-CH"/>
                                    </w:rPr>
                                    <w:t>Lôžko</w:t>
                                  </w:r>
                                </w:p>
                                <w:p w14:paraId="15EAC2C0" w14:textId="53EBCD62" w:rsidR="006726F5" w:rsidRDefault="006726F5">
                                  <w:pPr>
                                    <w:spacing w:line="140" w:lineRule="exact"/>
                                    <w:rPr>
                                      <w:sz w:val="12"/>
                                      <w:szCs w:val="12"/>
                                      <w:lang w:val="de-CH"/>
                                    </w:rPr>
                                  </w:pPr>
                                  <w:r w:rsidRPr="00663598">
                                    <w:rPr>
                                      <w:sz w:val="12"/>
                                      <w:szCs w:val="12"/>
                                      <w:lang w:val="de-CH"/>
                                    </w:rPr>
                                    <w:t>na kapsuly</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1" type="#_x0000_t202" style="position:absolute;left:0;text-align:left;margin-left:75.35pt;margin-top:44.9pt;width:41.6pt;height:30.0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7oE4gEAAKc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zURiX2jlgrqI6lBmNJC6aZNC/iTs4GSUnL/Yy9QcdZ9tOTIu3y1itFKh9X6bRSD&#10;l5XqsiKsJKiSB86m7W2Y4rh3aJqWOk0zsHBDLmqTFL6wOtGnNCThp+TGuF2e06uX/2v3CwAA//8D&#10;AFBLAwQUAAYACAAAACEAGtS70N0AAAAKAQAADwAAAGRycy9kb3ducmV2LnhtbEyPS0/DMBCE70j8&#10;B2uRuFG7T+o0ToVAXEEtD4mbG2+TiHgdxW4T/j3LiR5HM5r5Jt+OvhVn7GMTyMB0okAglcE1VBl4&#10;f3u+W4OIyZKzbSA08IMRtsX1VW4zFwba4XmfKsElFDNroE6py6SMZY3exknokNg7ht7bxLKvpOvt&#10;wOW+lTOlVtLbhnihth0+1lh+70/ewMfL8etzoV6rJ7/shjAqSV5LY25vxocNiIRj+g/DHz6jQ8FM&#10;h3AiF0XLeqnuOWpgrfkCB2bzuQZxYGehNcgil5cXil8AAAD//wMAUEsBAi0AFAAGAAgAAAAhALaD&#10;OJL+AAAA4QEAABMAAAAAAAAAAAAAAAAAAAAAAFtDb250ZW50X1R5cGVzXS54bWxQSwECLQAUAAYA&#10;CAAAACEAOP0h/9YAAACUAQAACwAAAAAAAAAAAAAAAAAvAQAAX3JlbHMvLnJlbHNQSwECLQAUAAYA&#10;CAAAACEAgV+6BOIBAACnAwAADgAAAAAAAAAAAAAAAAAuAgAAZHJzL2Uyb0RvYy54bWxQSwECLQAU&#10;AAYACAAAACEAGtS70N0AAAAKAQAADwAAAAAAAAAAAAAAAAA8BAAAZHJzL2Rvd25yZXYueG1sUEsF&#10;BgAAAAAEAAQA8wAAAEYFAAAAAA==&#10;" filled="f" stroked="f">
                      <v:textbox>
                        <w:txbxContent>
                          <w:p w14:paraId="6087C70B" w14:textId="18330105" w:rsidR="006726F5" w:rsidRPr="00663598" w:rsidRDefault="006726F5">
                            <w:pPr>
                              <w:spacing w:line="140" w:lineRule="exact"/>
                              <w:rPr>
                                <w:sz w:val="12"/>
                                <w:szCs w:val="12"/>
                                <w:lang w:val="de-CH"/>
                              </w:rPr>
                            </w:pPr>
                            <w:r w:rsidRPr="00663598">
                              <w:rPr>
                                <w:sz w:val="12"/>
                                <w:szCs w:val="12"/>
                                <w:lang w:val="de-CH"/>
                              </w:rPr>
                              <w:t>Lôžko</w:t>
                            </w:r>
                          </w:p>
                          <w:p w14:paraId="15EAC2C0" w14:textId="53EBCD62" w:rsidR="006726F5" w:rsidRDefault="006726F5">
                            <w:pPr>
                              <w:spacing w:line="140" w:lineRule="exact"/>
                              <w:rPr>
                                <w:sz w:val="12"/>
                                <w:szCs w:val="12"/>
                                <w:lang w:val="de-CH"/>
                              </w:rPr>
                            </w:pPr>
                            <w:r w:rsidRPr="00663598">
                              <w:rPr>
                                <w:sz w:val="12"/>
                                <w:szCs w:val="12"/>
                                <w:lang w:val="de-CH"/>
                              </w:rPr>
                              <w:t>na kapsuly</w:t>
                            </w:r>
                          </w:p>
                        </w:txbxContent>
                      </v:textbox>
                    </v:shape>
                  </w:pict>
                </mc:Fallback>
              </mc:AlternateContent>
            </w:r>
            <w:r w:rsidRPr="00CB491F">
              <w:rPr>
                <w:rFonts w:ascii="Times New Roman" w:hAnsi="Times New Roman"/>
                <w:lang w:val="sk-SK" w:eastAsia="en-US"/>
              </w:rPr>
              <w:t xml:space="preserve">Jednu alebo viac blistrových kariet obsahujúcich 10 kapsúl lieku </w:t>
            </w:r>
            <w:r w:rsidRPr="00CB491F">
              <w:rPr>
                <w:rFonts w:ascii="Times New Roman" w:hAnsi="Times New Roman"/>
                <w:lang w:val="sk-SK"/>
              </w:rPr>
              <w:t>Enerzair</w:t>
            </w:r>
            <w:r w:rsidRPr="00CB491F">
              <w:rPr>
                <w:rFonts w:ascii="Times New Roman" w:hAnsi="Times New Roman"/>
                <w:lang w:val="sk-SK" w:eastAsia="en-US"/>
              </w:rPr>
              <w:t xml:space="preserve"> Breezhaler, ktoré sa používajú pomocou inhalátora</w:t>
            </w:r>
          </w:p>
          <w:p w14:paraId="66053931" w14:textId="12F67409" w:rsidR="00B84FD6" w:rsidRPr="00CB491F" w:rsidRDefault="006D48CB" w:rsidP="00CC2DB9">
            <w:pPr>
              <w:pStyle w:val="Table"/>
              <w:keepNext/>
              <w:spacing w:before="0"/>
              <w:rPr>
                <w:rFonts w:ascii="Times New Roman" w:hAnsi="Times New Roman"/>
                <w:sz w:val="22"/>
                <w:szCs w:val="22"/>
                <w:lang w:val="sk-SK"/>
              </w:rPr>
            </w:pPr>
            <w:r w:rsidRPr="00CB491F">
              <w:rPr>
                <w:noProof/>
                <w:lang w:eastAsia="en-US"/>
              </w:rPr>
              <mc:AlternateContent>
                <mc:Choice Requires="wps">
                  <w:drawing>
                    <wp:anchor distT="45720" distB="45720" distL="114300" distR="114300" simplePos="0" relativeHeight="251647488" behindDoc="0" locked="0" layoutInCell="1" allowOverlap="1" wp14:anchorId="0F32EB34" wp14:editId="5BA72C63">
                      <wp:simplePos x="0" y="0"/>
                      <wp:positionH relativeFrom="column">
                        <wp:posOffset>394503</wp:posOffset>
                      </wp:positionH>
                      <wp:positionV relativeFrom="paragraph">
                        <wp:posOffset>136465</wp:posOffset>
                      </wp:positionV>
                      <wp:extent cx="485775" cy="243205"/>
                      <wp:effectExtent l="0" t="0" r="0" b="4445"/>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75A6F8A9" w:rsidR="006726F5" w:rsidRDefault="006726F5">
                                  <w:pPr>
                                    <w:rPr>
                                      <w:sz w:val="12"/>
                                      <w:szCs w:val="12"/>
                                      <w:lang w:val="de-CH"/>
                                    </w:rPr>
                                  </w:pPr>
                                  <w:r w:rsidRPr="00663598">
                                    <w:rPr>
                                      <w:sz w:val="12"/>
                                      <w:szCs w:val="12"/>
                                      <w:lang w:val="de-CH"/>
                                    </w:rPr>
                                    <w:t>Viečko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2" type="#_x0000_t202" style="position:absolute;margin-left:31.05pt;margin-top:10.75pt;width:38.25pt;height:19.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RkQO5QEAAKcDAAAOAAAAZHJzL2Uyb0RvYy54bWysU8Fu2zAMvQ/YPwi6L3Y8p+mMOEXXosOA&#10;rhvQ9QNkWbaF2aJGKbGzrx8lp2m23oZdBJGUH997pDdX09CzvUKnwZR8uUg5U0ZCrU1b8qfvd+8u&#10;OXNemFr0YFTJD8rxq+3bN5vRFiqDDvpaISMQ44rRlrzz3hZJ4mSnBuEWYJWhYgM4CE8htkmNYiT0&#10;oU+yNL1IRsDaIkjlHGVv5yLfRvymUdJ/bRqnPOtLTtx8PDGeVTiT7UYULQrbaXmkIf6BxSC0oaYn&#10;qFvhBduhfgU1aIngoPELCUMCTaOlihpIzTL9S81jJ6yKWsgcZ082uf8HKx/2j/YbMj99hIkGGEU4&#10;ew/yh2MGbjphWnWNCGOnRE2Nl8GyZLSuOH4arHaFCyDV+AVqGrLYeYhAU4NDcIV0MkKnARxOpqvJ&#10;M0nJ/HK1Xq84k1TK8vdZuoodRPH8sUXnPykYWLiUHGmmEVzs750PZETx/CT0MnCn+z7OtTd/JOhh&#10;yETyge/M3E/VxHRd8ovQN2ipoD6QGoR5W2i76dIB/uJspE0pufu5E6g46z8bcuTDMs/DasUgX60z&#10;CvC8Up1XhJEEVXLP2Xy98fM67izqtqNO8wwMXJOLjY4KX1gd6dM2ROHHzQ3rdh7HVy//1/Y3AAAA&#10;//8DAFBLAwQUAAYACAAAACEAnTeLDt0AAAAIAQAADwAAAGRycy9kb3ducmV2LnhtbEyPzU7DMBCE&#10;70i8g7VI3KidQKI0ZFMhEFcQ5Ufi5sbbJCJeR7HbhLfHPdHjaEYz31SbxQ7iSJPvHSMkKwWCuHGm&#10;5xbh4/35pgDhg2ajB8eE8EseNvXlRaVL42Z+o+M2tCKWsC81QhfCWErpm46s9is3Ekdv7yarQ5RT&#10;K82k51huB5kqlUure44LnR7psaPmZ3uwCJ8v+++vO/XaPtlsnN2iJNu1RLy+Wh7uQQRawn8YTvgR&#10;HerItHMHNl4MCHmaxCRCmmQgTv5tkYPYIWTrAmRdyfMD9R8AAAD//wMAUEsBAi0AFAAGAAgAAAAh&#10;ALaDOJL+AAAA4QEAABMAAAAAAAAAAAAAAAAAAAAAAFtDb250ZW50X1R5cGVzXS54bWxQSwECLQAU&#10;AAYACAAAACEAOP0h/9YAAACUAQAACwAAAAAAAAAAAAAAAAAvAQAAX3JlbHMvLnJlbHNQSwECLQAU&#10;AAYACAAAACEAVkZEDuUBAACnAwAADgAAAAAAAAAAAAAAAAAuAgAAZHJzL2Uyb0RvYy54bWxQSwEC&#10;LQAUAAYACAAAACEAnTeLDt0AAAAIAQAADwAAAAAAAAAAAAAAAAA/BAAAZHJzL2Rvd25yZXYueG1s&#10;UEsFBgAAAAAEAAQA8wAAAEkFAAAAAA==&#10;" filled="f" stroked="f">
                      <v:textbox>
                        <w:txbxContent>
                          <w:p w14:paraId="3FFA5C2D" w14:textId="75A6F8A9" w:rsidR="006726F5" w:rsidRDefault="006726F5">
                            <w:pPr>
                              <w:rPr>
                                <w:sz w:val="12"/>
                                <w:szCs w:val="12"/>
                                <w:lang w:val="de-CH"/>
                              </w:rPr>
                            </w:pPr>
                            <w:r w:rsidRPr="00663598">
                              <w:rPr>
                                <w:sz w:val="12"/>
                                <w:szCs w:val="12"/>
                                <w:lang w:val="de-CH"/>
                              </w:rPr>
                              <w:t>Viečko</w:t>
                            </w:r>
                          </w:p>
                        </w:txbxContent>
                      </v:textbox>
                    </v:shape>
                  </w:pict>
                </mc:Fallback>
              </mc:AlternateContent>
            </w:r>
            <w:r w:rsidR="00663598" w:rsidRPr="00CB491F">
              <w:rPr>
                <w:noProof/>
                <w:lang w:eastAsia="en-US"/>
              </w:rPr>
              <mc:AlternateContent>
                <mc:Choice Requires="wps">
                  <w:drawing>
                    <wp:anchor distT="45720" distB="45720" distL="114300" distR="114300" simplePos="0" relativeHeight="251654656" behindDoc="0" locked="0" layoutInCell="1" allowOverlap="1" wp14:anchorId="17001D0A" wp14:editId="30A9A653">
                      <wp:simplePos x="0" y="0"/>
                      <wp:positionH relativeFrom="column">
                        <wp:posOffset>895330</wp:posOffset>
                      </wp:positionH>
                      <wp:positionV relativeFrom="paragraph">
                        <wp:posOffset>796868</wp:posOffset>
                      </wp:positionV>
                      <wp:extent cx="730155" cy="409433"/>
                      <wp:effectExtent l="0" t="0" r="0" b="0"/>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30155" cy="409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57714CB4" w:rsidR="006726F5" w:rsidRDefault="006726F5" w:rsidP="00663598">
                                  <w:pPr>
                                    <w:spacing w:line="240" w:lineRule="auto"/>
                                    <w:rPr>
                                      <w:b/>
                                      <w:sz w:val="12"/>
                                      <w:szCs w:val="12"/>
                                      <w:lang w:val="de-CH"/>
                                    </w:rPr>
                                  </w:pPr>
                                  <w:r w:rsidRPr="00663598">
                                    <w:rPr>
                                      <w:b/>
                                      <w:sz w:val="12"/>
                                      <w:szCs w:val="12"/>
                                      <w:lang w:val="de-CH"/>
                                    </w:rPr>
                                    <w:t>Spodná časť inhalátora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3" type="#_x0000_t202" style="position:absolute;margin-left:70.5pt;margin-top:62.75pt;width:57.5pt;height:32.2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zdk55AEAAKcDAAAOAAAAZHJzL2Uyb0RvYy54bWysU8Fu2zAMvQ/YPwi6L7YTZ12NOEXXosOA&#10;rhvQ9QNkWbaF2aJGKbGzrx8lp2m23oZdBJGUH997pDdX09CzvUKnwZQ8W6ScKSOh1qYt+dP3u3cf&#10;OHNemFr0YFTJD8rxq+3bN5vRFmoJHfS1QkYgxhWjLXnnvS2SxMlODcItwCpDxQZwEJ5CbJMaxUjo&#10;Q58s0/R9MgLWFkEq5yh7Oxf5NuI3jZL+a9M45VlfcuLm44nxrMKZbDeiaFHYTssjDfEPLAahDTU9&#10;Qd0KL9gO9SuoQUsEB41fSBgSaBotVdRAarL0LzWPnbAqaiFznD3Z5P4frHzYP9pvyPz0ESYaYBTh&#10;7D3IH44ZuOmEadU1IoydEjU1zoJlyWhdcfw0WO0KF0Cq8QvUNGSx8xCBpgaH4ArpZIROAzicTFeT&#10;Z5KSF6s0W685k1TK08t8tYodRPH8sUXnPykYWLiUHGmmEVzs750PZETx/CT0MnCn+z7OtTd/JOhh&#10;yETyge/M3E/VxHRNRELfoKWC+kBqEOZtoe2mSwf4i7ORNqXk7udOoOKs/2zIkcssz8NqxSBfXywp&#10;wPNKdV4RRhJUyT1n8/XGz+u4s6jbjjrNMzBwTS42Oip8YXWkT9sQhR83N6zbeRxfvfxf298AAAD/&#10;/wMAUEsDBBQABgAIAAAAIQBjzDcL3AAAAAsBAAAPAAAAZHJzL2Rvd25yZXYueG1sTE/LTsMwELwj&#10;8Q/WInGjdqOmoiFOhUBcQbSAxG0bb5OIeB3FbhP+nuUEt52HZmfK7ex7daYxdoEtLBcGFHEdXMeN&#10;hbf9080tqJiQHfaBycI3RdhWlxclFi5M/ErnXWqUhHAs0EKb0lBoHeuWPMZFGIhFO4bRYxI4NtqN&#10;OEm473VmzFp77Fg+tDjQQ0v11+7kLbw/Hz8/VualefT5MIXZaPYbbe311Xx/ByrRnP7M8FtfqkMl&#10;nQ7hxC6qXvBqKVuSHFmegxJHlq+FOQizMQZ0Ver/G6ofAAAA//8DAFBLAQItABQABgAIAAAAIQC2&#10;gziS/gAAAOEBAAATAAAAAAAAAAAAAAAAAAAAAABbQ29udGVudF9UeXBlc10ueG1sUEsBAi0AFAAG&#10;AAgAAAAhADj9If/WAAAAlAEAAAsAAAAAAAAAAAAAAAAALwEAAF9yZWxzLy5yZWxzUEsBAi0AFAAG&#10;AAgAAAAhAEnN2TnkAQAApwMAAA4AAAAAAAAAAAAAAAAALgIAAGRycy9lMm9Eb2MueG1sUEsBAi0A&#10;FAAGAAgAAAAhAGPMNwvcAAAACwEAAA8AAAAAAAAAAAAAAAAAPgQAAGRycy9kb3ducmV2LnhtbFBL&#10;BQYAAAAABAAEAPMAAABHBQAAAAA=&#10;" filled="f" stroked="f">
                      <v:textbox>
                        <w:txbxContent>
                          <w:p w14:paraId="735507B8" w14:textId="57714CB4" w:rsidR="006726F5" w:rsidRDefault="006726F5" w:rsidP="00663598">
                            <w:pPr>
                              <w:spacing w:line="240" w:lineRule="auto"/>
                              <w:rPr>
                                <w:b/>
                                <w:sz w:val="12"/>
                                <w:szCs w:val="12"/>
                                <w:lang w:val="de-CH"/>
                              </w:rPr>
                            </w:pPr>
                            <w:r w:rsidRPr="00663598">
                              <w:rPr>
                                <w:b/>
                                <w:sz w:val="12"/>
                                <w:szCs w:val="12"/>
                                <w:lang w:val="de-CH"/>
                              </w:rPr>
                              <w:t>Spodná časť inhalátora</w:t>
                            </w:r>
                          </w:p>
                        </w:txbxContent>
                      </v:textbox>
                    </v:shape>
                  </w:pict>
                </mc:Fallback>
              </mc:AlternateContent>
            </w:r>
            <w:r w:rsidR="00663598" w:rsidRPr="00CB491F">
              <w:rPr>
                <w:noProof/>
                <w:lang w:eastAsia="en-US"/>
              </w:rPr>
              <mc:AlternateContent>
                <mc:Choice Requires="wps">
                  <w:drawing>
                    <wp:anchor distT="45720" distB="45720" distL="114300" distR="114300" simplePos="0" relativeHeight="251646464" behindDoc="0" locked="0" layoutInCell="1" allowOverlap="1" wp14:anchorId="61D1F175" wp14:editId="55AA7598">
                      <wp:simplePos x="0" y="0"/>
                      <wp:positionH relativeFrom="column">
                        <wp:posOffset>315301</wp:posOffset>
                      </wp:positionH>
                      <wp:positionV relativeFrom="paragraph">
                        <wp:posOffset>633095</wp:posOffset>
                      </wp:positionV>
                      <wp:extent cx="580030" cy="243205"/>
                      <wp:effectExtent l="0" t="0" r="0" b="4445"/>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30097A27" w:rsidR="006726F5" w:rsidRDefault="006726F5">
                                  <w:pPr>
                                    <w:rPr>
                                      <w:sz w:val="12"/>
                                      <w:szCs w:val="12"/>
                                    </w:rPr>
                                  </w:pPr>
                                  <w:r w:rsidRPr="00663598">
                                    <w:rPr>
                                      <w:sz w:val="12"/>
                                      <w:szCs w:val="12"/>
                                    </w:rPr>
                                    <w:t>Spodná časť</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4" type="#_x0000_t202" style="position:absolute;margin-left:24.85pt;margin-top:49.85pt;width:45.6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WVS4wEAAKcDAAAOAAAAZHJzL2Uyb0RvYy54bWysU9uO0zAQfUfiHyy/06TZFkrUdLXsahHS&#10;cpEWPsBx7MQi8Zix26R8PWOn2y3whnixPDPOmXPOTLbX09Czg0JvwFZ8ucg5U1ZCY2xb8W9f719t&#10;OPNB2Eb0YFXFj8rz693LF9vRlaqADvpGISMQ68vRVbwLwZVZ5mWnBuEX4JSlogYcRKAQ26xBMRL6&#10;0GdFnr/ORsDGIUjlPWXv5iLfJXytlQyftfYqsL7ixC2kE9NZxzPbbUXZonCdkSca4h9YDMJYanqG&#10;uhNBsD2av6AGIxE86LCQMGSgtZEqaSA1y/wPNY+dcCppIXO8O9vk/x+s/HR4dF+QhekdTDTAJMK7&#10;B5DfPbNw2wnbqhtEGDslGmq8jJZlo/Pl6dNotS99BKnHj9DQkMU+QAKaNA7RFdLJCJ0GcDybrqbA&#10;JCXXmzy/ooqkUrG6KvJ16iDKp48d+vBewcDipeJIM03g4vDgQyQjyqcnsZeFe9P3aa69/S1BD2Mm&#10;kY98Z+ZhqidmmopvYt+opYbmSGoQ5m2h7aZLB/iTs5E2peL+x16g4qz/YMmRt8vVKq5WClbrNwUF&#10;eFmpLyvCSoKqeOBsvt6GeR33Dk3bUad5BhZuyEVtksJnVif6tA1J+Glz47pdxunV8/+1+wUAAP//&#10;AwBQSwMEFAAGAAgAAAAhAGG4HbTcAAAACQEAAA8AAABkcnMvZG93bnJldi54bWxMj0FPwzAMhe9I&#10;/IfISLuxZFuBtTSdEIgriMEmccsar63WOFWTreXf457gZFvv6fl7+WZ0rbhgHxpPGhZzBQKp9Lah&#10;SsPX5+vtGkSIhqxpPaGGHwywKa6vcpNZP9AHXraxEhxCITMa6hi7TMpQ1uhMmPsOibWj752JfPaV&#10;tL0ZONy1cqnUvXSmIf5Qmw6fayxP27PTsHs7fu8T9V69uLtu8KOS5FKp9exmfHoEEXGMf2aY8Bkd&#10;CmY6+DPZIFoNSfrATg3pNCc9WXC3Ay+rtQJZ5PJ/g+IXAAD//wMAUEsBAi0AFAAGAAgAAAAhALaD&#10;OJL+AAAA4QEAABMAAAAAAAAAAAAAAAAAAAAAAFtDb250ZW50X1R5cGVzXS54bWxQSwECLQAUAAYA&#10;CAAAACEAOP0h/9YAAACUAQAACwAAAAAAAAAAAAAAAAAvAQAAX3JlbHMvLnJlbHNQSwECLQAUAAYA&#10;CAAAACEAS5FlUuMBAACnAwAADgAAAAAAAAAAAAAAAAAuAgAAZHJzL2Uyb0RvYy54bWxQSwECLQAU&#10;AAYACAAAACEAYbgdtNwAAAAJAQAADwAAAAAAAAAAAAAAAAA9BAAAZHJzL2Rvd25yZXYueG1sUEsF&#10;BgAAAAAEAAQA8wAAAEYFAAAAAA==&#10;" filled="f" stroked="f">
                      <v:textbox>
                        <w:txbxContent>
                          <w:p w14:paraId="093ECB2D" w14:textId="30097A27" w:rsidR="006726F5" w:rsidRDefault="006726F5">
                            <w:pPr>
                              <w:rPr>
                                <w:sz w:val="12"/>
                                <w:szCs w:val="12"/>
                              </w:rPr>
                            </w:pPr>
                            <w:r w:rsidRPr="00663598">
                              <w:rPr>
                                <w:sz w:val="12"/>
                                <w:szCs w:val="12"/>
                              </w:rPr>
                              <w:t>Spodná časť</w:t>
                            </w:r>
                          </w:p>
                        </w:txbxContent>
                      </v:textbox>
                    </v:shape>
                  </w:pict>
                </mc:Fallback>
              </mc:AlternateContent>
            </w:r>
            <w:r w:rsidR="00663598" w:rsidRPr="00CB491F">
              <w:rPr>
                <w:noProof/>
                <w:lang w:eastAsia="en-US"/>
              </w:rPr>
              <mc:AlternateContent>
                <mc:Choice Requires="wps">
                  <w:drawing>
                    <wp:anchor distT="45720" distB="45720" distL="114300" distR="114300" simplePos="0" relativeHeight="251653632" behindDoc="0" locked="0" layoutInCell="1" allowOverlap="1" wp14:anchorId="6519575F" wp14:editId="7F0EDAE2">
                      <wp:simplePos x="0" y="0"/>
                      <wp:positionH relativeFrom="column">
                        <wp:posOffset>21874</wp:posOffset>
                      </wp:positionH>
                      <wp:positionV relativeFrom="paragraph">
                        <wp:posOffset>796868</wp:posOffset>
                      </wp:positionV>
                      <wp:extent cx="532263" cy="243205"/>
                      <wp:effectExtent l="0" t="0" r="0" b="4445"/>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2263"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099C28F3" w:rsidR="006726F5" w:rsidRDefault="006726F5">
                                  <w:pPr>
                                    <w:rPr>
                                      <w:b/>
                                      <w:sz w:val="12"/>
                                      <w:szCs w:val="12"/>
                                      <w:lang w:val="de-CH"/>
                                    </w:rPr>
                                  </w:pPr>
                                  <w:r w:rsidRPr="00663598">
                                    <w:rPr>
                                      <w:b/>
                                      <w:sz w:val="12"/>
                                      <w:szCs w:val="12"/>
                                      <w:lang w:val="de-CH"/>
                                    </w:rPr>
                                    <w:t>Inhalátor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5" type="#_x0000_t202" style="position:absolute;margin-left:1.7pt;margin-top:62.75pt;width:41.9pt;height:19.1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tZM5AEAAKcDAAAOAAAAZHJzL2Uyb0RvYy54bWysU8Fu2zAMvQ/YPwi6L3acpFuNOEXXosOA&#10;rhvQ9QNkWYqF2aJGKbGzrx8lp2m23oZdBJGUH997pNdXY9+xvUJvwFZ8Pss5U1ZCY+y24k/f7959&#10;4MwHYRvRgVUVPyjPrzZv36wHV6oCWugahYxArC8HV/E2BFdmmZet6oWfgVOWihqwF4FC3GYNioHQ&#10;+y4r8vwiGwAbhyCV95S9nYp8k/C1VjJ81dqrwLqKE7eQTkxnHc9ssxblFoVrjTzSEP/AohfGUtMT&#10;1K0Igu3QvILqjUTwoMNMQp+B1kaqpIHUzPO/1Dy2wqmkhczx7mST/3+w8mH/6L4hC+NHGGmASYR3&#10;9yB/eGbhphV2q64RYWiVaKjxPFqWDc6Xx0+j1b70EaQevkBDQxa7AAlo1NhHV0gnI3QawOFkuhoD&#10;k5RcLYriYsGZpFKxXBT5KnUQ5fPHDn34pKBn8VJxpJkmcLG/9yGSEeXzk9jLwp3pujTXzv6RoIcx&#10;k8hHvhPzMNYjM03FL2PfqKWG5kBqEKZtoe2mSwv4i7OBNqXi/udOoOKs+2zJkcv5chlXKwXL1fuC&#10;Ajyv1OcVYSVBVTxwNl1vwrSOO4dm21KnaQYWrslFbZLCF1ZH+rQNSfhxc+O6ncfp1cv/tfkNAAD/&#10;/wMAUEsDBBQABgAIAAAAIQA3FocB3QAAAAgBAAAPAAAAZHJzL2Rvd25yZXYueG1sTI/BTsMwEETv&#10;SPyDtUjcqE3alBDiVAjEFdQWkLi58TaJiNdR7Dbh77s90ePOjGbfFKvJdeKIQ2g9abifKRBIlbct&#10;1Ro+t293GYgQDVnTeUINfxhgVV5fFSa3fqQ1HjexFlxCITcamhj7XMpQNehMmPkeib29H5yJfA61&#10;tIMZudx1MlFqKZ1piT80pseXBqvfzcFp+Hrf/3wv1Ef96tJ+9JOS5B6l1rc30/MTiIhT/A/DGZ/R&#10;oWSmnT+QDaLTMF9wkOUkTUGwnz0kIHYsLOcZyLKQlwPKEwAAAP//AwBQSwECLQAUAAYACAAAACEA&#10;toM4kv4AAADhAQAAEwAAAAAAAAAAAAAAAAAAAAAAW0NvbnRlbnRfVHlwZXNdLnhtbFBLAQItABQA&#10;BgAIAAAAIQA4/SH/1gAAAJQBAAALAAAAAAAAAAAAAAAAAC8BAABfcmVscy8ucmVsc1BLAQItABQA&#10;BgAIAAAAIQBojtZM5AEAAKcDAAAOAAAAAAAAAAAAAAAAAC4CAABkcnMvZTJvRG9jLnhtbFBLAQIt&#10;ABQABgAIAAAAIQA3FocB3QAAAAgBAAAPAAAAAAAAAAAAAAAAAD4EAABkcnMvZG93bnJldi54bWxQ&#10;SwUGAAAAAAQABADzAAAASAUAAAAA&#10;" filled="f" stroked="f">
                      <v:textbox>
                        <w:txbxContent>
                          <w:p w14:paraId="1434B59C" w14:textId="099C28F3" w:rsidR="006726F5" w:rsidRDefault="006726F5">
                            <w:pPr>
                              <w:rPr>
                                <w:b/>
                                <w:sz w:val="12"/>
                                <w:szCs w:val="12"/>
                                <w:lang w:val="de-CH"/>
                              </w:rPr>
                            </w:pPr>
                            <w:r w:rsidRPr="00663598">
                              <w:rPr>
                                <w:b/>
                                <w:sz w:val="12"/>
                                <w:szCs w:val="12"/>
                                <w:lang w:val="de-CH"/>
                              </w:rPr>
                              <w:t>Inhalátor</w:t>
                            </w:r>
                          </w:p>
                        </w:txbxContent>
                      </v:textbox>
                    </v:shape>
                  </w:pict>
                </mc:Fallback>
              </mc:AlternateContent>
            </w:r>
            <w:r w:rsidR="00663598" w:rsidRPr="00CB491F">
              <w:rPr>
                <w:noProof/>
                <w:lang w:eastAsia="en-US"/>
              </w:rPr>
              <mc:AlternateContent>
                <mc:Choice Requires="wps">
                  <w:drawing>
                    <wp:anchor distT="45720" distB="45720" distL="114300" distR="114300" simplePos="0" relativeHeight="251651584" behindDoc="0" locked="0" layoutInCell="1" allowOverlap="1" wp14:anchorId="61606242" wp14:editId="58F4B146">
                      <wp:simplePos x="0" y="0"/>
                      <wp:positionH relativeFrom="column">
                        <wp:posOffset>1489009</wp:posOffset>
                      </wp:positionH>
                      <wp:positionV relativeFrom="paragraph">
                        <wp:posOffset>285077</wp:posOffset>
                      </wp:positionV>
                      <wp:extent cx="491319" cy="464024"/>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1319" cy="464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3B9FC3F3" w:rsidR="006726F5" w:rsidRDefault="006726F5" w:rsidP="00663598">
                                  <w:pPr>
                                    <w:spacing w:line="240" w:lineRule="auto"/>
                                    <w:rPr>
                                      <w:sz w:val="12"/>
                                      <w:szCs w:val="12"/>
                                      <w:lang w:val="de-CH"/>
                                    </w:rPr>
                                  </w:pPr>
                                  <w:r w:rsidRPr="00663598">
                                    <w:rPr>
                                      <w:sz w:val="12"/>
                                      <w:szCs w:val="12"/>
                                      <w:lang w:val="de-CH"/>
                                    </w:rPr>
                                    <w:t>Ochranná mriežka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6" type="#_x0000_t202" style="position:absolute;margin-left:117.25pt;margin-top:22.45pt;width:38.7pt;height:36.5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h5cE4wEAAKgDAAAOAAAAZHJzL2Uyb0RvYy54bWysU1Fv0zAQfkfiP1h+p2lKGDRqOo1NQ0hj&#10;II39AMexE4vEZ85uk/LrOTtdV9gb4sXy3Tnffd/dl83lNPRsr9AbsBXPF0vOlJXQGNtW/PH77ZsP&#10;nPkgbCN6sKriB+X55fb1q83oSrWCDvpGISMQ68vRVbwLwZVZ5mWnBuEX4JSlogYcRKAQ26xBMRL6&#10;0Ger5fIiGwEbhyCV95S9mYt8m/C1VjJ81dqrwPqKE7eQTkxnHc9suxFli8J1Rh5piH9gMQhjqekJ&#10;6kYEwXZoXkANRiJ40GEhYchAayNV0kBq8uVfah464VTSQsPx7jQm//9g5f3+wX1DFqaPMNECkwjv&#10;7kD+8MzCdSdsq64QYeyUaKhxHkeWjc6Xx0/jqH3pI0g9foGGlix2ARLQpHGIUyGdjNBpAYfT0NUU&#10;mKRksc7f5mvOJJWKi2K5KlIHUT597NCHTwoGFi8VR9ppAhf7Ox8iGVE+PYm9LNyavk977e0fCXoY&#10;M4l85DszD1M9MdOQsuSGKKaG5kByEGa7kL3p0gH+4mwkq1Tc/9wJVJz1ny2NZJ0XRfRWCop371cU&#10;4HmlPq8IKwmq4oGz+XodZj/uHJq2o07zEixc0Ri1SRKfWR35kx2S8qN1o9/O4/Tq+Qfb/gYAAP//&#10;AwBQSwMEFAAGAAgAAAAhAMzNDR3eAAAACgEAAA8AAABkcnMvZG93bnJldi54bWxMj8FuwjAMhu9I&#10;e4fIk3aDpFAm6JqiadOum2AbErfQmLZa41RNoN3bzzvBzZY//f7+fDO6VlywD40nDclMgUAqvW2o&#10;0vD1+TZdgQjRkDWtJ9TwiwE2xd0kN5n1A23xsouV4BAKmdFQx9hlUoayRmfCzHdIfDv53pnIa19J&#10;25uBw10r50o9Smca4g+16fClxvJnd3Yavt9Ph32qPqpXt+wGPypJbi21frgfn59ARBzjFYZ/fVaH&#10;gp2O/kw2iFbDfJEuGdWQpmsQDCyShIcjk8lKgSxyeVuh+AMAAP//AwBQSwECLQAUAAYACAAAACEA&#10;toM4kv4AAADhAQAAEwAAAAAAAAAAAAAAAAAAAAAAW0NvbnRlbnRfVHlwZXNdLnhtbFBLAQItABQA&#10;BgAIAAAAIQA4/SH/1gAAAJQBAAALAAAAAAAAAAAAAAAAAC8BAABfcmVscy8ucmVsc1BLAQItABQA&#10;BgAIAAAAIQBPh5cE4wEAAKgDAAAOAAAAAAAAAAAAAAAAAC4CAABkcnMvZTJvRG9jLnhtbFBLAQIt&#10;ABQABgAIAAAAIQDMzQ0d3gAAAAoBAAAPAAAAAAAAAAAAAAAAAD0EAABkcnMvZG93bnJldi54bWxQ&#10;SwUGAAAAAAQABADzAAAASAUAAAAA&#10;" filled="f" stroked="f">
                      <v:textbox>
                        <w:txbxContent>
                          <w:p w14:paraId="6459E8CF" w14:textId="3B9FC3F3" w:rsidR="006726F5" w:rsidRDefault="006726F5" w:rsidP="00663598">
                            <w:pPr>
                              <w:spacing w:line="240" w:lineRule="auto"/>
                              <w:rPr>
                                <w:sz w:val="12"/>
                                <w:szCs w:val="12"/>
                                <w:lang w:val="de-CH"/>
                              </w:rPr>
                            </w:pPr>
                            <w:r w:rsidRPr="00663598">
                              <w:rPr>
                                <w:sz w:val="12"/>
                                <w:szCs w:val="12"/>
                                <w:lang w:val="de-CH"/>
                              </w:rPr>
                              <w:t>Ochranná mriežka</w:t>
                            </w:r>
                          </w:p>
                        </w:txbxContent>
                      </v:textbox>
                    </v:shape>
                  </w:pict>
                </mc:Fallback>
              </mc:AlternateContent>
            </w:r>
            <w:r w:rsidR="00CF56C5" w:rsidRPr="00CB491F">
              <w:rPr>
                <w:noProof/>
                <w:lang w:eastAsia="en-US"/>
              </w:rPr>
              <mc:AlternateContent>
                <mc:Choice Requires="wps">
                  <w:drawing>
                    <wp:anchor distT="45720" distB="45720" distL="114300" distR="114300" simplePos="0" relativeHeight="251648512" behindDoc="0" locked="0" layoutInCell="1" allowOverlap="1" wp14:anchorId="57023919" wp14:editId="01E7CEB8">
                      <wp:simplePos x="0" y="0"/>
                      <wp:positionH relativeFrom="column">
                        <wp:posOffset>598805</wp:posOffset>
                      </wp:positionH>
                      <wp:positionV relativeFrom="paragraph">
                        <wp:posOffset>410845</wp:posOffset>
                      </wp:positionV>
                      <wp:extent cx="485775"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069F17B5" w:rsidR="006726F5" w:rsidRDefault="006726F5">
                                  <w:pPr>
                                    <w:spacing w:line="160" w:lineRule="exact"/>
                                    <w:rPr>
                                      <w:sz w:val="12"/>
                                      <w:szCs w:val="12"/>
                                      <w:lang w:val="de-CH"/>
                                    </w:rPr>
                                  </w:pPr>
                                  <w:r w:rsidRPr="00663598">
                                    <w:rPr>
                                      <w:sz w:val="12"/>
                                      <w:szCs w:val="12"/>
                                      <w:lang w:val="de-CH"/>
                                    </w:rPr>
                                    <w:t>Bočné tlačidlá</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7" type="#_x0000_t202" style="position:absolute;margin-left:47.15pt;margin-top:32.35pt;width:38.25pt;height:32.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lG5AEAAKgDAAAOAAAAZHJzL2Uyb0RvYy54bWysU9tu2zAMfR+wfxD0vtjJkiUz4hRdiw4D&#10;ugvQ7gNkWbKF2aJGKbGzrx8lp2m2vg17EURSPjznkN5ejX3HDgq9AVvy+SznTFkJtbFNyb8/3r3Z&#10;cOaDsLXowKqSH5XnV7vXr7aDK9QCWuhqhYxArC8GV/I2BFdkmZet6oWfgVOWihqwF4FCbLIaxUDo&#10;fZct8vxdNgDWDkEq7yl7OxX5LuFrrWT4qrVXgXUlJ24hnZjOKp7ZbiuKBoVrjTzREP/AohfGUtMz&#10;1K0Igu3RvIDqjUTwoMNMQp+B1kaqpIHUzPO/1Dy0wqmkhczx7myT/3+w8svhwX1DFsYPMNIAkwjv&#10;7kH+8MzCTStso64RYWiVqKnxPFqWDc4Xp0+j1b7wEaQaPkNNQxb7AAlo1NhHV0gnI3QawPFsuhoD&#10;k5Rcblbr9YozSaVlvnmbr1IHUTx97NCHjwp6Fi8lR5ppAheHex8iGVE8PYm9LNyZrktz7ewfCXoY&#10;M4l85DsxD2M1MlOTsiQtiqmgPpIchGldaL3p0gL+4mygVSm5/7kXqDjrPlmy5P18uYy7lYLlar2g&#10;AC8r1WVFWElQJQ+cTdebMO3j3qFpWuo0DcHCNdmoTZL4zOrEn9YhKT+tbty3yzi9ev7Bdr8BAAD/&#10;/wMAUEsDBBQABgAIAAAAIQCqctg03QAAAAkBAAAPAAAAZHJzL2Rvd25yZXYueG1sTI/BTsMwEETv&#10;SPyDtUjcqE0JbZPGqRCIK1ULVOrNjbdJRLyOYrcJf9/tCW47mtHsm3w1ulacsQ+NJw2PEwUCqfS2&#10;oUrD1+f7wwJEiIasaT2hhl8MsCpub3KTWT/QBs/bWAkuoZAZDXWMXSZlKGt0Jkx8h8Te0ffORJZ9&#10;JW1vBi53rZwqNZPONMQfatPha43lz/bkNHx/HPe7RK2rN/fcDX5Uklwqtb6/G1+WICKO8S8MV3xG&#10;h4KZDv5ENohWQ5o8cVLDLJmDuPpzxVMOfExTBbLI5f8FxQUAAP//AwBQSwECLQAUAAYACAAAACEA&#10;toM4kv4AAADhAQAAEwAAAAAAAAAAAAAAAAAAAAAAW0NvbnRlbnRfVHlwZXNdLnhtbFBLAQItABQA&#10;BgAIAAAAIQA4/SH/1gAAAJQBAAALAAAAAAAAAAAAAAAAAC8BAABfcmVscy8ucmVsc1BLAQItABQA&#10;BgAIAAAAIQA+mClG5AEAAKgDAAAOAAAAAAAAAAAAAAAAAC4CAABkcnMvZTJvRG9jLnhtbFBLAQIt&#10;ABQABgAIAAAAIQCqctg03QAAAAkBAAAPAAAAAAAAAAAAAAAAAD4EAABkcnMvZG93bnJldi54bWxQ&#10;SwUGAAAAAAQABADzAAAASAUAAAAA&#10;" filled="f" stroked="f">
                      <v:textbox>
                        <w:txbxContent>
                          <w:p w14:paraId="0E911F00" w14:textId="069F17B5" w:rsidR="006726F5" w:rsidRDefault="006726F5">
                            <w:pPr>
                              <w:spacing w:line="160" w:lineRule="exact"/>
                              <w:rPr>
                                <w:sz w:val="12"/>
                                <w:szCs w:val="12"/>
                                <w:lang w:val="de-CH"/>
                              </w:rPr>
                            </w:pPr>
                            <w:r w:rsidRPr="00663598">
                              <w:rPr>
                                <w:sz w:val="12"/>
                                <w:szCs w:val="12"/>
                                <w:lang w:val="de-CH"/>
                              </w:rPr>
                              <w:t>Bočné tlačidlá</w:t>
                            </w:r>
                          </w:p>
                        </w:txbxContent>
                      </v:textbox>
                    </v:shape>
                  </w:pict>
                </mc:Fallback>
              </mc:AlternateContent>
            </w:r>
            <w:r w:rsidR="00CF56C5" w:rsidRPr="00CB491F">
              <w:rPr>
                <w:noProof/>
                <w:lang w:eastAsia="en-US"/>
              </w:rPr>
              <mc:AlternateContent>
                <mc:Choice Requires="wps">
                  <w:drawing>
                    <wp:anchor distT="45720" distB="45720" distL="114300" distR="114300" simplePos="0" relativeHeight="251650560" behindDoc="0" locked="0" layoutInCell="1" allowOverlap="1" wp14:anchorId="165E3305" wp14:editId="711E7CEF">
                      <wp:simplePos x="0" y="0"/>
                      <wp:positionH relativeFrom="column">
                        <wp:posOffset>1925320</wp:posOffset>
                      </wp:positionH>
                      <wp:positionV relativeFrom="paragraph">
                        <wp:posOffset>604520</wp:posOffset>
                      </wp:positionV>
                      <wp:extent cx="428625" cy="243205"/>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6726F5" w:rsidRDefault="006726F5">
                                  <w:pPr>
                                    <w:rPr>
                                      <w:sz w:val="12"/>
                                      <w:szCs w:val="12"/>
                                      <w:lang w:val="de-CH"/>
                                    </w:rPr>
                                  </w:pPr>
                                  <w:r w:rsidRPr="00663598">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8" type="#_x0000_t202" style="position:absolute;margin-left:151.6pt;margin-top:47.6pt;width:33.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PZe5AEAAKgDAAAOAAAAZHJzL2Uyb0RvYy54bWysU9tu2zAMfR+wfxD0vtjxkq4z4hRdiw4D&#10;ugvQ7gNkWbKF2aJGKbGzrx8lp2m2vg17EURSPjznkN5cTUPP9gq9AVvx5SLnTFkJjbFtxb8/3r25&#10;5MwHYRvRg1UVPyjPr7avX21GV6oCOugbhYxArC9HV/EuBFdmmZedGoRfgFOWihpwEIFCbLMGxUjo&#10;Q58VeX6RjYCNQ5DKe8rezkW+TfhaKxm+au1VYH3FiVtIJ6azjme23YiyReE6I480xD+wGISx1PQE&#10;dSuCYDs0L6AGIxE86LCQMGSgtZEqaSA1y/wvNQ+dcCppIXO8O9nk/x+s/LJ/cN+QhekDTDTAJMK7&#10;e5A/PLNw0wnbqmtEGDslGmq8jJZlo/Pl8dNotS99BKnHz9DQkMUuQAKaNA7RFdLJCJ0GcDiZrqbA&#10;JCVXxeVFseZMUqlYvS3ydeogyqePHfrwUcHA4qXiSDNN4GJ/70MkI8qnJ7GXhTvT92muvf0jQQ9j&#10;JpGPfGfmYaonZhpSVsTGUUwNzYHkIMzrQutNlw7wF2cjrUrF/c+dQMVZ/8mSJe+Xq1XcrRSs1u8K&#10;CvC8Up9XhJUEVfHA2Xy9CfM+7hyatqNO8xAsXJON2iSJz6yO/GkdkvLj6sZ9O4/Tq+cfbPsb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2mz2XuQBAACoAwAADgAAAAAAAAAAAAAAAAAuAgAAZHJzL2Uyb0RvYy54bWxQSwEC&#10;LQAUAAYACAAAACEAV1QYVN4AAAAKAQAADwAAAAAAAAAAAAAAAAA+BAAAZHJzL2Rvd25yZXYueG1s&#10;UEsFBgAAAAAEAAQA8wAAAEkFAAAAAA==&#10;" filled="f" stroked="f">
                      <v:textbox>
                        <w:txbxContent>
                          <w:p w14:paraId="672EE052" w14:textId="77777777" w:rsidR="006726F5" w:rsidRDefault="006726F5">
                            <w:pPr>
                              <w:rPr>
                                <w:sz w:val="12"/>
                                <w:szCs w:val="12"/>
                                <w:lang w:val="de-CH"/>
                              </w:rPr>
                            </w:pPr>
                            <w:r w:rsidRPr="00663598">
                              <w:rPr>
                                <w:sz w:val="12"/>
                                <w:szCs w:val="12"/>
                                <w:lang w:val="de-CH"/>
                              </w:rPr>
                              <w:t>Blister</w:t>
                            </w:r>
                          </w:p>
                        </w:txbxContent>
                      </v:textbox>
                    </v:shape>
                  </w:pict>
                </mc:Fallback>
              </mc:AlternateContent>
            </w:r>
            <w:r w:rsidR="00CF56C5" w:rsidRPr="00CB491F">
              <w:rPr>
                <w:noProof/>
                <w:lang w:eastAsia="en-US"/>
              </w:rPr>
              <mc:AlternateContent>
                <mc:Choice Requires="wps">
                  <w:drawing>
                    <wp:anchor distT="45720" distB="45720" distL="114300" distR="114300" simplePos="0" relativeHeight="251655680" behindDoc="0" locked="0" layoutInCell="1" allowOverlap="1" wp14:anchorId="56B21D26" wp14:editId="2FFF445B">
                      <wp:simplePos x="0" y="0"/>
                      <wp:positionH relativeFrom="column">
                        <wp:posOffset>1979295</wp:posOffset>
                      </wp:positionH>
                      <wp:positionV relativeFrom="paragraph">
                        <wp:posOffset>798830</wp:posOffset>
                      </wp:positionV>
                      <wp:extent cx="686435" cy="243205"/>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17695C56" w:rsidR="006726F5" w:rsidRDefault="006726F5">
                                  <w:pPr>
                                    <w:rPr>
                                      <w:b/>
                                      <w:sz w:val="12"/>
                                      <w:szCs w:val="12"/>
                                      <w:lang w:val="de-CH"/>
                                    </w:rPr>
                                  </w:pPr>
                                  <w:r w:rsidRPr="00663598">
                                    <w:rPr>
                                      <w:b/>
                                      <w:sz w:val="12"/>
                                      <w:szCs w:val="12"/>
                                      <w:lang w:val="de-CH"/>
                                    </w:rPr>
                                    <w:t>Blistrová karta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9" type="#_x0000_t202" style="position:absolute;margin-left:155.85pt;margin-top:62.9pt;width:54.05pt;height:19.1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ixJe5QEAAKgDAAAOAAAAZHJzL2Uyb0RvYy54bWysU8GO0zAQvSPxD5bvNGmaliVqulp2tQhp&#10;WZAWPsBxnMQi8Zix26R8PWOn2y1wQ1wsz4zz5r03k+31NPTsoNBpMCVfLlLOlJFQa9OW/NvX+zdX&#10;nDkvTC16MKrkR+X49e71q+1oC5VBB32tkBGIccVoS955b4skcbJTg3ALsMpQsQEchKcQ26RGMRL6&#10;0CdZmm6SEbC2CFI5R9m7uch3Eb9plPSfm8Ypz/qSEzcfT4xnFc5ktxVFi8J2Wp5oiH9gMQhtqOkZ&#10;6k54wfao/4IatERw0PiFhCGBptFSRQ2kZpn+oeapE1ZFLWSOs2eb3P+DlY+HJ/sFmZ/ew0QDjCKc&#10;fQD53TEDt50wrbpBhLFToqbGy2BZMlpXnD4NVrvCBZBq/AQ1DVnsPUSgqcEhuEI6GaHTAI5n09Xk&#10;maTk5mqTr9acSSpl+SpL17GDKJ4/tuj8BwUDC5eSI800govDg/OBjCien4ReBu5138e59ua3BD0M&#10;mUg+8J2Z+6mamK5J2So0DmIqqI8kB2FeF1pvunSAPzkbaVVK7n7sBSrO+o+GLHm3zPOwWzHI128z&#10;CvCyUl1WhJEEVXLP2Xy99fM+7i3qtqNO8xAM3JCNjY4SX1id+NM6ROWn1Q37dhnHVy8/2O4X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FqLEl7lAQAAqAMAAA4AAAAAAAAAAAAAAAAALgIAAGRycy9lMm9Eb2MueG1sUEsB&#10;Ai0AFAAGAAgAAAAhANDdVMDeAAAACwEAAA8AAAAAAAAAAAAAAAAAPwQAAGRycy9kb3ducmV2Lnht&#10;bFBLBQYAAAAABAAEAPMAAABKBQAAAAA=&#10;" filled="f" stroked="f">
                      <v:textbox>
                        <w:txbxContent>
                          <w:p w14:paraId="096F1C6C" w14:textId="17695C56" w:rsidR="006726F5" w:rsidRDefault="006726F5">
                            <w:pPr>
                              <w:rPr>
                                <w:b/>
                                <w:sz w:val="12"/>
                                <w:szCs w:val="12"/>
                                <w:lang w:val="de-CH"/>
                              </w:rPr>
                            </w:pPr>
                            <w:r w:rsidRPr="00663598">
                              <w:rPr>
                                <w:b/>
                                <w:sz w:val="12"/>
                                <w:szCs w:val="12"/>
                                <w:lang w:val="de-CH"/>
                              </w:rPr>
                              <w:t>Blistrová karta</w:t>
                            </w:r>
                          </w:p>
                        </w:txbxContent>
                      </v:textbox>
                    </v:shape>
                  </w:pict>
                </mc:Fallback>
              </mc:AlternateContent>
            </w:r>
            <w:r w:rsidR="00CF56C5" w:rsidRPr="00CB491F">
              <w:rPr>
                <w:noProof/>
                <w:lang w:eastAsia="en-US"/>
              </w:rPr>
              <w:drawing>
                <wp:inline distT="0" distB="0" distL="0" distR="0" wp14:anchorId="7AD3BEA7" wp14:editId="3801189E">
                  <wp:extent cx="2722880" cy="850530"/>
                  <wp:effectExtent l="0" t="0" r="1270" b="6985"/>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70842" cy="865512"/>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12844010"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Často kladené otázky</w:t>
            </w:r>
          </w:p>
          <w:p w14:paraId="769A607A" w14:textId="77777777" w:rsidR="00663598" w:rsidRPr="00CB491F" w:rsidRDefault="00663598" w:rsidP="00CC2DB9">
            <w:pPr>
              <w:pStyle w:val="Table"/>
              <w:spacing w:before="0" w:after="0"/>
              <w:rPr>
                <w:rFonts w:ascii="Times New Roman" w:hAnsi="Times New Roman"/>
                <w:szCs w:val="20"/>
                <w:lang w:val="sk-SK"/>
              </w:rPr>
            </w:pPr>
          </w:p>
          <w:p w14:paraId="1B743124"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Prečo inhalátor nevydáva zvuk, keď inhalujem?</w:t>
            </w:r>
          </w:p>
          <w:p w14:paraId="538DFFA1" w14:textId="562EAA65"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Kapsula môže byť zaseknutá</w:t>
            </w:r>
            <w:r w:rsidR="00F670EE">
              <w:rPr>
                <w:rFonts w:ascii="Times New Roman" w:hAnsi="Times New Roman"/>
                <w:szCs w:val="20"/>
                <w:lang w:val="sk-SK"/>
              </w:rPr>
              <w:t xml:space="preserve"> v </w:t>
            </w:r>
            <w:r w:rsidRPr="00CB491F">
              <w:rPr>
                <w:rFonts w:ascii="Times New Roman" w:hAnsi="Times New Roman"/>
                <w:szCs w:val="20"/>
                <w:lang w:val="sk-SK"/>
              </w:rPr>
              <w:t>lôžku</w:t>
            </w:r>
            <w:r w:rsidR="00F670EE">
              <w:rPr>
                <w:rFonts w:ascii="Times New Roman" w:hAnsi="Times New Roman"/>
                <w:szCs w:val="20"/>
                <w:lang w:val="sk-SK"/>
              </w:rPr>
              <w:t xml:space="preserve"> na </w:t>
            </w:r>
            <w:r w:rsidRPr="00CB491F">
              <w:rPr>
                <w:rFonts w:ascii="Times New Roman" w:hAnsi="Times New Roman"/>
                <w:szCs w:val="20"/>
                <w:lang w:val="sk-SK"/>
              </w:rPr>
              <w:t>kapsulu. Ak sa to stane, opatrne uvoľnite kapsulu poklopaním</w:t>
            </w:r>
            <w:r w:rsidR="00F670EE">
              <w:rPr>
                <w:rFonts w:ascii="Times New Roman" w:hAnsi="Times New Roman"/>
                <w:szCs w:val="20"/>
                <w:lang w:val="sk-SK"/>
              </w:rPr>
              <w:t xml:space="preserve"> na </w:t>
            </w:r>
            <w:r w:rsidRPr="00CB491F">
              <w:rPr>
                <w:rFonts w:ascii="Times New Roman" w:hAnsi="Times New Roman"/>
                <w:szCs w:val="20"/>
                <w:lang w:val="sk-SK"/>
              </w:rPr>
              <w:t>spodnú časť inhalátora. Inhalujte liek znovu opakovaním krokov 3a až 3d.</w:t>
            </w:r>
          </w:p>
          <w:p w14:paraId="4864C9B2" w14:textId="77777777" w:rsidR="00B84FD6" w:rsidRPr="00CB491F" w:rsidRDefault="00B84FD6" w:rsidP="00CC2DB9">
            <w:pPr>
              <w:pStyle w:val="Table"/>
              <w:keepNext/>
              <w:spacing w:before="0" w:after="0"/>
              <w:rPr>
                <w:rFonts w:ascii="Times New Roman" w:hAnsi="Times New Roman"/>
                <w:szCs w:val="20"/>
                <w:lang w:val="sk-SK"/>
              </w:rPr>
            </w:pPr>
          </w:p>
          <w:p w14:paraId="2B10ADF0" w14:textId="11B0A3DF"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Čo mám urobiť, ak ostal</w:t>
            </w:r>
            <w:r w:rsidR="00F670EE">
              <w:rPr>
                <w:rFonts w:ascii="Times New Roman" w:hAnsi="Times New Roman"/>
                <w:b/>
                <w:szCs w:val="20"/>
                <w:lang w:val="sk-SK"/>
              </w:rPr>
              <w:t xml:space="preserve"> v </w:t>
            </w:r>
            <w:r w:rsidRPr="00CB491F">
              <w:rPr>
                <w:rFonts w:ascii="Times New Roman" w:hAnsi="Times New Roman"/>
                <w:b/>
                <w:szCs w:val="20"/>
                <w:lang w:val="sk-SK"/>
              </w:rPr>
              <w:t>kapsule zvyšok prášku?</w:t>
            </w:r>
          </w:p>
          <w:p w14:paraId="39ED9E0A"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Nepoužili ste dostatok lieku. Zatvorte inhalátor a zopakujte kroky 3a až 3d.</w:t>
            </w:r>
          </w:p>
          <w:p w14:paraId="7DA8A39F" w14:textId="77777777" w:rsidR="00B84FD6" w:rsidRPr="00CB491F" w:rsidRDefault="00B84FD6" w:rsidP="00CC2DB9">
            <w:pPr>
              <w:pStyle w:val="Table"/>
              <w:keepNext/>
              <w:spacing w:before="0" w:after="0"/>
              <w:rPr>
                <w:rFonts w:ascii="Times New Roman" w:hAnsi="Times New Roman"/>
                <w:szCs w:val="20"/>
                <w:lang w:val="sk-SK"/>
              </w:rPr>
            </w:pPr>
          </w:p>
          <w:p w14:paraId="52A1343E" w14:textId="3B40946B"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Kašľal som</w:t>
            </w:r>
            <w:r w:rsidR="00F670EE">
              <w:rPr>
                <w:rFonts w:ascii="Times New Roman" w:hAnsi="Times New Roman"/>
                <w:b/>
                <w:szCs w:val="20"/>
                <w:lang w:val="sk-SK"/>
              </w:rPr>
              <w:t xml:space="preserve"> po </w:t>
            </w:r>
            <w:r w:rsidRPr="00CB491F">
              <w:rPr>
                <w:rFonts w:ascii="Times New Roman" w:hAnsi="Times New Roman"/>
                <w:b/>
                <w:szCs w:val="20"/>
                <w:lang w:val="sk-SK"/>
              </w:rPr>
              <w:t>inhalácii – znamená to niečo?</w:t>
            </w:r>
          </w:p>
          <w:p w14:paraId="0D5E1A59" w14:textId="77777777"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Môže sa to stať. Pokiaľ je kapsula prázdna, použili ste dostatok lieku.</w:t>
            </w:r>
          </w:p>
          <w:p w14:paraId="729C85D9" w14:textId="77777777" w:rsidR="00B84FD6" w:rsidRPr="00CB491F" w:rsidRDefault="00B84FD6" w:rsidP="00CC2DB9">
            <w:pPr>
              <w:pStyle w:val="Table"/>
              <w:keepNext/>
              <w:spacing w:before="0" w:after="0"/>
              <w:rPr>
                <w:rFonts w:ascii="Times New Roman" w:hAnsi="Times New Roman"/>
                <w:szCs w:val="20"/>
                <w:lang w:val="sk-SK"/>
              </w:rPr>
            </w:pPr>
          </w:p>
          <w:p w14:paraId="65E92289" w14:textId="5C86AAD0"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Cítil som malé kúsky kapsuly</w:t>
            </w:r>
            <w:r w:rsidR="00F670EE">
              <w:rPr>
                <w:rFonts w:ascii="Times New Roman" w:hAnsi="Times New Roman"/>
                <w:b/>
                <w:szCs w:val="20"/>
                <w:lang w:val="sk-SK"/>
              </w:rPr>
              <w:t xml:space="preserve"> na </w:t>
            </w:r>
            <w:r w:rsidRPr="00CB491F">
              <w:rPr>
                <w:rFonts w:ascii="Times New Roman" w:hAnsi="Times New Roman"/>
                <w:b/>
                <w:szCs w:val="20"/>
                <w:lang w:val="sk-SK"/>
              </w:rPr>
              <w:t>jazyku – znamená to niečo?</w:t>
            </w:r>
          </w:p>
          <w:p w14:paraId="7FB3484F" w14:textId="6E233D67" w:rsidR="00B84FD6" w:rsidRPr="00CB491F" w:rsidRDefault="00663598" w:rsidP="00CC2DB9">
            <w:pPr>
              <w:pStyle w:val="Table"/>
              <w:keepNext/>
              <w:spacing w:before="0" w:after="0"/>
              <w:rPr>
                <w:rFonts w:ascii="Times New Roman" w:hAnsi="Times New Roman"/>
                <w:szCs w:val="20"/>
                <w:lang w:val="sk-SK"/>
              </w:rPr>
            </w:pPr>
            <w:r w:rsidRPr="00CB491F">
              <w:rPr>
                <w:rFonts w:ascii="Times New Roman" w:hAnsi="Times New Roman"/>
                <w:szCs w:val="20"/>
                <w:lang w:val="sk-SK"/>
              </w:rPr>
              <w:t>Môže sa to stať. Nie je to škodlivé. Možnosť rozpadu kapsuly</w:t>
            </w:r>
            <w:r w:rsidR="00F670EE">
              <w:rPr>
                <w:rFonts w:ascii="Times New Roman" w:hAnsi="Times New Roman"/>
                <w:szCs w:val="20"/>
                <w:lang w:val="sk-SK"/>
              </w:rPr>
              <w:t xml:space="preserve"> na </w:t>
            </w:r>
            <w:r w:rsidRPr="00CB491F">
              <w:rPr>
                <w:rFonts w:ascii="Times New Roman" w:hAnsi="Times New Roman"/>
                <w:szCs w:val="20"/>
                <w:lang w:val="sk-SK"/>
              </w:rPr>
              <w:t>malé kúsky sa zvýši, ak sa kapsula prepichne viac ako raz.</w:t>
            </w:r>
          </w:p>
        </w:tc>
        <w:tc>
          <w:tcPr>
            <w:tcW w:w="2410" w:type="dxa"/>
            <w:tcBorders>
              <w:top w:val="single" w:sz="24" w:space="0" w:color="808080"/>
              <w:left w:val="single" w:sz="24" w:space="0" w:color="808080"/>
              <w:bottom w:val="single" w:sz="24" w:space="0" w:color="808080"/>
              <w:right w:val="single" w:sz="24" w:space="0" w:color="808080"/>
            </w:tcBorders>
            <w:hideMark/>
          </w:tcPr>
          <w:p w14:paraId="0EED21AF" w14:textId="77777777"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Čistenie inhalátora</w:t>
            </w:r>
          </w:p>
          <w:p w14:paraId="7BDBEA8A" w14:textId="050929AA" w:rsidR="00B84FD6" w:rsidRPr="00CB491F" w:rsidRDefault="00663598" w:rsidP="00CC2DB9">
            <w:pPr>
              <w:pStyle w:val="Table"/>
              <w:keepNext/>
              <w:spacing w:before="0" w:after="0"/>
              <w:rPr>
                <w:rFonts w:ascii="Times New Roman" w:hAnsi="Times New Roman"/>
                <w:szCs w:val="20"/>
                <w:lang w:val="sk-SK"/>
              </w:rPr>
            </w:pPr>
            <w:r w:rsidRPr="00CB491F">
              <w:rPr>
                <w:rFonts w:ascii="Times New Roman" w:hAnsi="Times New Roman"/>
                <w:szCs w:val="20"/>
                <w:lang w:val="sk-SK"/>
              </w:rPr>
              <w:t>Zotretím odstráňte zvyšky prášku</w:t>
            </w:r>
            <w:r w:rsidR="00F670EE">
              <w:rPr>
                <w:rFonts w:ascii="Times New Roman" w:hAnsi="Times New Roman"/>
                <w:szCs w:val="20"/>
                <w:lang w:val="sk-SK"/>
              </w:rPr>
              <w:t xml:space="preserve"> z </w:t>
            </w:r>
            <w:r w:rsidRPr="00CB491F">
              <w:rPr>
                <w:rFonts w:ascii="Times New Roman" w:hAnsi="Times New Roman"/>
                <w:szCs w:val="20"/>
                <w:lang w:val="sk-SK"/>
              </w:rPr>
              <w:t>vnútornej a vonkajšej strany náustka čistou, suchou tkaninou,</w:t>
            </w:r>
            <w:r w:rsidR="00F670EE">
              <w:rPr>
                <w:rFonts w:ascii="Times New Roman" w:hAnsi="Times New Roman"/>
                <w:szCs w:val="20"/>
                <w:lang w:val="sk-SK"/>
              </w:rPr>
              <w:t xml:space="preserve"> z </w:t>
            </w:r>
            <w:r w:rsidRPr="00CB491F">
              <w:rPr>
                <w:rFonts w:ascii="Times New Roman" w:hAnsi="Times New Roman"/>
                <w:szCs w:val="20"/>
                <w:lang w:val="sk-SK"/>
              </w:rPr>
              <w:t>ktorej sa neuvoľňujú vlákna. Udržiavajte inhalátor suchý. Inhalátor nikdy neumývajte vodou</w:t>
            </w:r>
          </w:p>
        </w:tc>
      </w:tr>
      <w:tr w:rsidR="00B84FD6" w:rsidRPr="00CB491F"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CB491F" w:rsidRDefault="00B84FD6" w:rsidP="00CC2DB9">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CB491F" w:rsidRDefault="00B84FD6" w:rsidP="00CC2DB9">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hideMark/>
          </w:tcPr>
          <w:p w14:paraId="4521B84E" w14:textId="5DC59ECE" w:rsidR="00663598" w:rsidRPr="00CB491F" w:rsidRDefault="00663598" w:rsidP="00CC2DB9">
            <w:pPr>
              <w:pStyle w:val="Table"/>
              <w:spacing w:before="0" w:after="0"/>
              <w:rPr>
                <w:rFonts w:ascii="Times New Roman" w:hAnsi="Times New Roman"/>
                <w:b/>
                <w:szCs w:val="20"/>
                <w:lang w:val="sk-SK"/>
              </w:rPr>
            </w:pPr>
            <w:r w:rsidRPr="00CB491F">
              <w:rPr>
                <w:rFonts w:ascii="Times New Roman" w:hAnsi="Times New Roman"/>
                <w:b/>
                <w:szCs w:val="20"/>
                <w:lang w:val="sk-SK"/>
              </w:rPr>
              <w:t>Likvidácia inhalátora</w:t>
            </w:r>
            <w:r w:rsidR="00F670EE">
              <w:rPr>
                <w:rFonts w:ascii="Times New Roman" w:hAnsi="Times New Roman"/>
                <w:b/>
                <w:szCs w:val="20"/>
                <w:lang w:val="sk-SK"/>
              </w:rPr>
              <w:t xml:space="preserve"> po </w:t>
            </w:r>
            <w:r w:rsidRPr="00CB491F">
              <w:rPr>
                <w:rFonts w:ascii="Times New Roman" w:hAnsi="Times New Roman"/>
                <w:b/>
                <w:szCs w:val="20"/>
                <w:lang w:val="sk-SK"/>
              </w:rPr>
              <w:t>použití</w:t>
            </w:r>
          </w:p>
          <w:p w14:paraId="39A85417" w14:textId="603B981A" w:rsidR="00663598"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Každý inhalátor zlikvidujte</w:t>
            </w:r>
            <w:r w:rsidR="00F670EE">
              <w:rPr>
                <w:rFonts w:ascii="Times New Roman" w:hAnsi="Times New Roman"/>
                <w:szCs w:val="20"/>
                <w:lang w:val="sk-SK"/>
              </w:rPr>
              <w:t xml:space="preserve"> po </w:t>
            </w:r>
            <w:r w:rsidRPr="00CB491F">
              <w:rPr>
                <w:rFonts w:ascii="Times New Roman" w:hAnsi="Times New Roman"/>
                <w:szCs w:val="20"/>
                <w:lang w:val="sk-SK"/>
              </w:rPr>
              <w:t>použití všetkých kapsúl.</w:t>
            </w:r>
          </w:p>
          <w:p w14:paraId="282A6CFF" w14:textId="09AEC256" w:rsidR="00B84FD6" w:rsidRPr="00CB491F" w:rsidRDefault="00663598" w:rsidP="00CC2DB9">
            <w:pPr>
              <w:pStyle w:val="Table"/>
              <w:spacing w:before="0" w:after="0"/>
              <w:rPr>
                <w:rFonts w:ascii="Times New Roman" w:hAnsi="Times New Roman"/>
                <w:szCs w:val="20"/>
                <w:lang w:val="sk-SK"/>
              </w:rPr>
            </w:pPr>
            <w:r w:rsidRPr="00CB491F">
              <w:rPr>
                <w:rFonts w:ascii="Times New Roman" w:hAnsi="Times New Roman"/>
                <w:szCs w:val="20"/>
                <w:lang w:val="sk-SK"/>
              </w:rPr>
              <w:t>Opýtajte sa svojho lekárnika, ako máte zlikvidovať lieky a inhalátory, ktoré už nepotrebujete.</w:t>
            </w:r>
          </w:p>
        </w:tc>
      </w:tr>
    </w:tbl>
    <w:p w14:paraId="35DB8F67" w14:textId="77777777" w:rsidR="00B84FD6" w:rsidRPr="00F67D00" w:rsidRDefault="00B84FD6" w:rsidP="0029074E">
      <w:pPr>
        <w:tabs>
          <w:tab w:val="clear" w:pos="567"/>
        </w:tabs>
        <w:spacing w:line="240" w:lineRule="auto"/>
        <w:rPr>
          <w:szCs w:val="22"/>
        </w:rPr>
      </w:pPr>
    </w:p>
    <w:p w14:paraId="24330815" w14:textId="77777777" w:rsidR="0054164F" w:rsidRPr="00F67D00" w:rsidRDefault="0054164F" w:rsidP="0029074E">
      <w:pPr>
        <w:tabs>
          <w:tab w:val="clear" w:pos="567"/>
        </w:tabs>
        <w:spacing w:line="240" w:lineRule="auto"/>
        <w:rPr>
          <w:szCs w:val="22"/>
        </w:rPr>
      </w:pPr>
    </w:p>
    <w:p w14:paraId="54C9DACE" w14:textId="0F877B32" w:rsidR="0054164F" w:rsidRPr="00C30731" w:rsidRDefault="00C30731" w:rsidP="0029074E">
      <w:pPr>
        <w:keepNext/>
        <w:rPr>
          <w:szCs w:val="22"/>
        </w:rPr>
      </w:pPr>
      <w:r>
        <w:rPr>
          <w:b/>
          <w:szCs w:val="22"/>
        </w:rPr>
        <w:t>7.</w:t>
      </w:r>
      <w:r>
        <w:rPr>
          <w:b/>
          <w:szCs w:val="22"/>
        </w:rPr>
        <w:tab/>
      </w:r>
      <w:r w:rsidR="0054164F" w:rsidRPr="007E18FB">
        <w:rPr>
          <w:b/>
          <w:szCs w:val="22"/>
        </w:rPr>
        <w:t>DRŽITEĽ ROZHODNUTIA</w:t>
      </w:r>
      <w:r w:rsidR="00F670EE" w:rsidRPr="007E18FB">
        <w:rPr>
          <w:b/>
          <w:szCs w:val="22"/>
        </w:rPr>
        <w:t xml:space="preserve"> </w:t>
      </w:r>
      <w:r w:rsidR="0015692E" w:rsidRPr="007E18FB">
        <w:rPr>
          <w:b/>
          <w:szCs w:val="22"/>
        </w:rPr>
        <w:t>O</w:t>
      </w:r>
      <w:r w:rsidR="00F670EE" w:rsidRPr="007E18FB">
        <w:rPr>
          <w:b/>
          <w:szCs w:val="22"/>
        </w:rPr>
        <w:t> </w:t>
      </w:r>
      <w:r w:rsidR="0054164F" w:rsidRPr="007E18FB">
        <w:rPr>
          <w:b/>
          <w:szCs w:val="22"/>
        </w:rPr>
        <w:t>REGISTRÁCII</w:t>
      </w:r>
    </w:p>
    <w:p w14:paraId="5EDBEE1F" w14:textId="77777777" w:rsidR="0054164F" w:rsidRPr="00F67D00" w:rsidRDefault="0054164F" w:rsidP="0029074E">
      <w:pPr>
        <w:keepNext/>
        <w:tabs>
          <w:tab w:val="clear" w:pos="567"/>
        </w:tabs>
        <w:spacing w:line="240" w:lineRule="auto"/>
        <w:ind w:left="567" w:hanging="567"/>
        <w:rPr>
          <w:szCs w:val="22"/>
        </w:rPr>
      </w:pPr>
    </w:p>
    <w:p w14:paraId="364AFA92" w14:textId="77777777" w:rsidR="0054164F" w:rsidRPr="00CB491F" w:rsidRDefault="0054164F" w:rsidP="0029074E">
      <w:pPr>
        <w:keepNext/>
        <w:tabs>
          <w:tab w:val="clear" w:pos="567"/>
        </w:tabs>
        <w:spacing w:line="240" w:lineRule="auto"/>
        <w:rPr>
          <w:szCs w:val="22"/>
        </w:rPr>
      </w:pPr>
      <w:r w:rsidRPr="00CB491F">
        <w:rPr>
          <w:szCs w:val="22"/>
        </w:rPr>
        <w:t>Novartis Europharm Limited</w:t>
      </w:r>
    </w:p>
    <w:p w14:paraId="757B8EAC" w14:textId="77777777" w:rsidR="0054164F" w:rsidRPr="00CB491F" w:rsidRDefault="0054164F" w:rsidP="0029074E">
      <w:pPr>
        <w:keepNext/>
        <w:tabs>
          <w:tab w:val="clear" w:pos="567"/>
        </w:tabs>
        <w:spacing w:line="240" w:lineRule="auto"/>
        <w:rPr>
          <w:szCs w:val="22"/>
        </w:rPr>
      </w:pPr>
      <w:r w:rsidRPr="00CB491F">
        <w:rPr>
          <w:szCs w:val="22"/>
        </w:rPr>
        <w:t>Vista Building</w:t>
      </w:r>
    </w:p>
    <w:p w14:paraId="201D624F" w14:textId="77777777" w:rsidR="0054164F" w:rsidRPr="00CB491F" w:rsidRDefault="0054164F" w:rsidP="0029074E">
      <w:pPr>
        <w:keepNext/>
        <w:tabs>
          <w:tab w:val="clear" w:pos="567"/>
        </w:tabs>
        <w:spacing w:line="240" w:lineRule="auto"/>
        <w:rPr>
          <w:szCs w:val="22"/>
        </w:rPr>
      </w:pPr>
      <w:r w:rsidRPr="00CB491F">
        <w:rPr>
          <w:szCs w:val="22"/>
        </w:rPr>
        <w:t>Elm Park, Merrion Road</w:t>
      </w:r>
    </w:p>
    <w:p w14:paraId="22513410" w14:textId="77777777" w:rsidR="0054164F" w:rsidRPr="00CB491F" w:rsidRDefault="0054164F" w:rsidP="0029074E">
      <w:pPr>
        <w:keepNext/>
        <w:tabs>
          <w:tab w:val="clear" w:pos="567"/>
        </w:tabs>
        <w:spacing w:line="240" w:lineRule="auto"/>
        <w:rPr>
          <w:szCs w:val="22"/>
        </w:rPr>
      </w:pPr>
      <w:r w:rsidRPr="00CB491F">
        <w:rPr>
          <w:szCs w:val="22"/>
        </w:rPr>
        <w:t>Dublin 4</w:t>
      </w:r>
    </w:p>
    <w:p w14:paraId="2047089B" w14:textId="77777777" w:rsidR="0054164F" w:rsidRPr="00CB491F" w:rsidRDefault="0054164F" w:rsidP="0029074E">
      <w:pPr>
        <w:tabs>
          <w:tab w:val="clear" w:pos="567"/>
        </w:tabs>
        <w:spacing w:line="240" w:lineRule="auto"/>
        <w:rPr>
          <w:szCs w:val="22"/>
        </w:rPr>
      </w:pPr>
      <w:r w:rsidRPr="00CB491F">
        <w:rPr>
          <w:szCs w:val="22"/>
        </w:rPr>
        <w:t>Írsko</w:t>
      </w:r>
    </w:p>
    <w:p w14:paraId="26BFE608" w14:textId="77777777" w:rsidR="00B84FD6" w:rsidRPr="00CB491F" w:rsidRDefault="00B84FD6" w:rsidP="0029074E">
      <w:pPr>
        <w:tabs>
          <w:tab w:val="clear" w:pos="567"/>
        </w:tabs>
        <w:spacing w:line="240" w:lineRule="auto"/>
        <w:rPr>
          <w:szCs w:val="22"/>
        </w:rPr>
      </w:pPr>
    </w:p>
    <w:p w14:paraId="2AE880F9" w14:textId="77777777" w:rsidR="00B84FD6" w:rsidRPr="00CB491F" w:rsidRDefault="00B84FD6" w:rsidP="0029074E">
      <w:pPr>
        <w:tabs>
          <w:tab w:val="clear" w:pos="567"/>
        </w:tabs>
        <w:spacing w:line="240" w:lineRule="auto"/>
        <w:rPr>
          <w:szCs w:val="22"/>
        </w:rPr>
      </w:pPr>
    </w:p>
    <w:p w14:paraId="34A88F8C" w14:textId="3150E6D5" w:rsidR="00B84FD6" w:rsidRPr="00CB491F" w:rsidRDefault="00914C40" w:rsidP="0029074E">
      <w:pPr>
        <w:keepNext/>
        <w:tabs>
          <w:tab w:val="clear" w:pos="567"/>
        </w:tabs>
        <w:spacing w:line="240" w:lineRule="auto"/>
        <w:ind w:left="567" w:hanging="567"/>
        <w:rPr>
          <w:szCs w:val="22"/>
        </w:rPr>
      </w:pPr>
      <w:r w:rsidRPr="00CB491F">
        <w:rPr>
          <w:b/>
          <w:szCs w:val="22"/>
        </w:rPr>
        <w:t>8.</w:t>
      </w:r>
      <w:r w:rsidRPr="00CB491F">
        <w:rPr>
          <w:b/>
          <w:szCs w:val="22"/>
        </w:rPr>
        <w:tab/>
      </w:r>
      <w:r w:rsidR="0054164F" w:rsidRPr="00CB491F">
        <w:rPr>
          <w:b/>
          <w:szCs w:val="22"/>
        </w:rPr>
        <w:t>REGISTRAČNÉ ČÍSLA</w:t>
      </w:r>
    </w:p>
    <w:p w14:paraId="4197C573" w14:textId="77777777" w:rsidR="00B84FD6" w:rsidRPr="00CB491F" w:rsidRDefault="00B84FD6" w:rsidP="0029074E">
      <w:pPr>
        <w:keepNext/>
        <w:tabs>
          <w:tab w:val="clear" w:pos="567"/>
        </w:tabs>
        <w:spacing w:line="240" w:lineRule="auto"/>
        <w:rPr>
          <w:szCs w:val="22"/>
        </w:rPr>
      </w:pPr>
    </w:p>
    <w:p w14:paraId="79D96EC5" w14:textId="0698BBBF" w:rsidR="002202E8" w:rsidRDefault="002202E8" w:rsidP="005E2D32">
      <w:pPr>
        <w:keepNext/>
        <w:tabs>
          <w:tab w:val="clear" w:pos="567"/>
        </w:tabs>
        <w:spacing w:line="240" w:lineRule="auto"/>
        <w:rPr>
          <w:szCs w:val="22"/>
        </w:rPr>
      </w:pPr>
      <w:r w:rsidRPr="002202E8">
        <w:rPr>
          <w:szCs w:val="22"/>
        </w:rPr>
        <w:t>EU/1/20/1438/001</w:t>
      </w:r>
    </w:p>
    <w:p w14:paraId="5D9185B8" w14:textId="780B1568" w:rsidR="00CE6A95" w:rsidRDefault="00CE6A95" w:rsidP="005E2D32">
      <w:pPr>
        <w:keepNext/>
        <w:tabs>
          <w:tab w:val="clear" w:pos="567"/>
        </w:tabs>
        <w:spacing w:line="240" w:lineRule="auto"/>
        <w:rPr>
          <w:szCs w:val="22"/>
        </w:rPr>
      </w:pPr>
      <w:r w:rsidRPr="002202E8">
        <w:rPr>
          <w:szCs w:val="22"/>
        </w:rPr>
        <w:t>EU/1/20/1438/00</w:t>
      </w:r>
      <w:r>
        <w:rPr>
          <w:szCs w:val="22"/>
        </w:rPr>
        <w:t>2</w:t>
      </w:r>
    </w:p>
    <w:p w14:paraId="717255E3" w14:textId="34C24E48" w:rsidR="00CE6A95" w:rsidRDefault="00CE6A95" w:rsidP="005E2D32">
      <w:pPr>
        <w:keepNext/>
        <w:tabs>
          <w:tab w:val="clear" w:pos="567"/>
        </w:tabs>
        <w:spacing w:line="240" w:lineRule="auto"/>
        <w:rPr>
          <w:szCs w:val="22"/>
        </w:rPr>
      </w:pPr>
      <w:r w:rsidRPr="002202E8">
        <w:rPr>
          <w:szCs w:val="22"/>
        </w:rPr>
        <w:t>EU/1/20/1438/00</w:t>
      </w:r>
      <w:r>
        <w:rPr>
          <w:szCs w:val="22"/>
        </w:rPr>
        <w:t>4</w:t>
      </w:r>
    </w:p>
    <w:p w14:paraId="2E3ECDC2" w14:textId="3F52658C" w:rsidR="00CE6A95" w:rsidRDefault="00CE6A95" w:rsidP="00CE6A95">
      <w:pPr>
        <w:tabs>
          <w:tab w:val="clear" w:pos="567"/>
        </w:tabs>
        <w:spacing w:line="240" w:lineRule="auto"/>
        <w:rPr>
          <w:szCs w:val="22"/>
        </w:rPr>
      </w:pPr>
      <w:r w:rsidRPr="002202E8">
        <w:rPr>
          <w:szCs w:val="22"/>
        </w:rPr>
        <w:t>EU/1/20/1438/005</w:t>
      </w:r>
    </w:p>
    <w:p w14:paraId="767EB393" w14:textId="36391EAE" w:rsidR="00B84FD6" w:rsidRDefault="00B84FD6" w:rsidP="0029074E">
      <w:pPr>
        <w:tabs>
          <w:tab w:val="clear" w:pos="567"/>
        </w:tabs>
        <w:spacing w:line="240" w:lineRule="auto"/>
        <w:rPr>
          <w:szCs w:val="22"/>
        </w:rPr>
      </w:pPr>
    </w:p>
    <w:p w14:paraId="485AD73F" w14:textId="77777777" w:rsidR="002202E8" w:rsidRPr="00CB491F" w:rsidRDefault="002202E8" w:rsidP="0029074E">
      <w:pPr>
        <w:tabs>
          <w:tab w:val="clear" w:pos="567"/>
        </w:tabs>
        <w:spacing w:line="240" w:lineRule="auto"/>
        <w:rPr>
          <w:szCs w:val="22"/>
        </w:rPr>
      </w:pPr>
    </w:p>
    <w:p w14:paraId="75BC16B2" w14:textId="03EC0B71" w:rsidR="00B84FD6" w:rsidRPr="00CB491F" w:rsidRDefault="00914C40" w:rsidP="0029074E">
      <w:pPr>
        <w:keepNext/>
        <w:tabs>
          <w:tab w:val="clear" w:pos="567"/>
        </w:tabs>
        <w:spacing w:line="240" w:lineRule="auto"/>
        <w:ind w:left="567" w:hanging="567"/>
        <w:rPr>
          <w:szCs w:val="22"/>
        </w:rPr>
      </w:pPr>
      <w:r w:rsidRPr="00CB491F">
        <w:rPr>
          <w:b/>
          <w:szCs w:val="22"/>
        </w:rPr>
        <w:t>9.</w:t>
      </w:r>
      <w:r w:rsidRPr="00CB491F">
        <w:rPr>
          <w:b/>
          <w:szCs w:val="22"/>
        </w:rPr>
        <w:tab/>
      </w:r>
      <w:r w:rsidR="0054164F" w:rsidRPr="00CB491F">
        <w:rPr>
          <w:b/>
          <w:szCs w:val="22"/>
        </w:rPr>
        <w:t>DÁTUM PRVEJ REGISTRÁCIE/PREDĹŽENIA REGISTRÁCIE</w:t>
      </w:r>
    </w:p>
    <w:p w14:paraId="5BB47EFF" w14:textId="77777777" w:rsidR="006B438B" w:rsidRDefault="006B438B" w:rsidP="0029074E">
      <w:pPr>
        <w:keepNext/>
        <w:tabs>
          <w:tab w:val="clear" w:pos="567"/>
        </w:tabs>
        <w:spacing w:line="240" w:lineRule="auto"/>
      </w:pPr>
    </w:p>
    <w:p w14:paraId="4BBF9416" w14:textId="56A59DCB" w:rsidR="00B84FD6" w:rsidRDefault="00AE14D9" w:rsidP="0029074E">
      <w:pPr>
        <w:keepNext/>
        <w:tabs>
          <w:tab w:val="clear" w:pos="567"/>
        </w:tabs>
        <w:spacing w:line="240" w:lineRule="auto"/>
      </w:pPr>
      <w:r w:rsidRPr="00CA508C">
        <w:t>Dátum prvej registrácie</w:t>
      </w:r>
      <w:r>
        <w:t xml:space="preserve">: </w:t>
      </w:r>
      <w:r w:rsidR="006B438B" w:rsidRPr="00BF3EC8">
        <w:t>03</w:t>
      </w:r>
      <w:r w:rsidR="006B438B">
        <w:t xml:space="preserve">. júl </w:t>
      </w:r>
      <w:r w:rsidR="006B438B" w:rsidRPr="00BF3EC8">
        <w:t>20</w:t>
      </w:r>
      <w:r w:rsidR="006B438B">
        <w:t>20</w:t>
      </w:r>
    </w:p>
    <w:p w14:paraId="3A2830DE" w14:textId="77777777" w:rsidR="001B7AF0" w:rsidRDefault="001B7AF0" w:rsidP="001B7AF0">
      <w:pPr>
        <w:tabs>
          <w:tab w:val="clear" w:pos="567"/>
        </w:tabs>
        <w:spacing w:line="240" w:lineRule="auto"/>
        <w:ind w:left="567" w:hanging="567"/>
        <w:rPr>
          <w:szCs w:val="22"/>
        </w:rPr>
      </w:pPr>
      <w:r w:rsidRPr="00CA508C">
        <w:rPr>
          <w:szCs w:val="22"/>
        </w:rPr>
        <w:t>Dátum posledného predĺženia registrácie</w:t>
      </w:r>
      <w:r>
        <w:rPr>
          <w:szCs w:val="22"/>
        </w:rPr>
        <w:t xml:space="preserve">: </w:t>
      </w:r>
      <w:r w:rsidRPr="00135015">
        <w:rPr>
          <w:rFonts w:eastAsia="Calibri"/>
          <w:szCs w:val="22"/>
          <w:lang w:val="en-US"/>
        </w:rPr>
        <w:t>14. február 20</w:t>
      </w:r>
      <w:r>
        <w:rPr>
          <w:rFonts w:eastAsia="Calibri"/>
          <w:szCs w:val="22"/>
          <w:lang w:val="en-US"/>
        </w:rPr>
        <w:t>25</w:t>
      </w:r>
    </w:p>
    <w:p w14:paraId="394B71E5" w14:textId="77777777" w:rsidR="006B438B" w:rsidRPr="00CB491F" w:rsidRDefault="006B438B" w:rsidP="0029074E">
      <w:pPr>
        <w:tabs>
          <w:tab w:val="clear" w:pos="567"/>
        </w:tabs>
        <w:spacing w:line="240" w:lineRule="auto"/>
        <w:rPr>
          <w:szCs w:val="22"/>
        </w:rPr>
      </w:pPr>
    </w:p>
    <w:p w14:paraId="0FA0FFB7" w14:textId="77777777" w:rsidR="00B84FD6" w:rsidRPr="00CB491F" w:rsidRDefault="00B84FD6" w:rsidP="0029074E">
      <w:pPr>
        <w:tabs>
          <w:tab w:val="clear" w:pos="567"/>
        </w:tabs>
        <w:spacing w:line="240" w:lineRule="auto"/>
        <w:rPr>
          <w:szCs w:val="22"/>
        </w:rPr>
      </w:pPr>
    </w:p>
    <w:p w14:paraId="6CD6854C" w14:textId="287EA78A" w:rsidR="0054164F" w:rsidRPr="00C30731" w:rsidRDefault="00C30731" w:rsidP="0029074E">
      <w:pPr>
        <w:keepNext/>
        <w:rPr>
          <w:szCs w:val="22"/>
        </w:rPr>
      </w:pPr>
      <w:r>
        <w:rPr>
          <w:b/>
          <w:szCs w:val="22"/>
        </w:rPr>
        <w:lastRenderedPageBreak/>
        <w:t>10.</w:t>
      </w:r>
      <w:r>
        <w:rPr>
          <w:b/>
          <w:szCs w:val="22"/>
        </w:rPr>
        <w:tab/>
      </w:r>
      <w:r w:rsidR="0054164F" w:rsidRPr="007E18FB">
        <w:rPr>
          <w:b/>
          <w:szCs w:val="22"/>
        </w:rPr>
        <w:t>DÁTUM REVÍZIE TEXTU</w:t>
      </w:r>
    </w:p>
    <w:p w14:paraId="4F0A2E2F" w14:textId="5EDA03F4" w:rsidR="00B84FD6" w:rsidRPr="00CB491F" w:rsidRDefault="00B84FD6" w:rsidP="0029074E">
      <w:pPr>
        <w:keepNext/>
        <w:tabs>
          <w:tab w:val="clear" w:pos="567"/>
        </w:tabs>
        <w:spacing w:line="240" w:lineRule="auto"/>
        <w:ind w:left="567" w:hanging="567"/>
        <w:rPr>
          <w:szCs w:val="22"/>
        </w:rPr>
      </w:pPr>
    </w:p>
    <w:p w14:paraId="549AAFF8" w14:textId="77777777" w:rsidR="00B84FD6" w:rsidRPr="00CB491F" w:rsidRDefault="00B84FD6" w:rsidP="0029074E">
      <w:pPr>
        <w:keepNext/>
        <w:tabs>
          <w:tab w:val="clear" w:pos="567"/>
        </w:tabs>
        <w:spacing w:line="240" w:lineRule="auto"/>
        <w:rPr>
          <w:szCs w:val="22"/>
        </w:rPr>
      </w:pPr>
    </w:p>
    <w:p w14:paraId="42FB479F" w14:textId="52B19787" w:rsidR="00E44133" w:rsidRDefault="0054164F" w:rsidP="0029074E">
      <w:pPr>
        <w:keepLines/>
        <w:tabs>
          <w:tab w:val="clear" w:pos="567"/>
        </w:tabs>
        <w:spacing w:line="240" w:lineRule="auto"/>
        <w:rPr>
          <w:rStyle w:val="Hypertextovprepojenie1"/>
          <w:szCs w:val="22"/>
        </w:rPr>
      </w:pPr>
      <w:r w:rsidRPr="00CB491F">
        <w:rPr>
          <w:szCs w:val="22"/>
        </w:rPr>
        <w:t>Podrobné informácie</w:t>
      </w:r>
      <w:r w:rsidR="00F670EE">
        <w:rPr>
          <w:szCs w:val="22"/>
        </w:rPr>
        <w:t xml:space="preserve"> o </w:t>
      </w:r>
      <w:r w:rsidRPr="00CB491F">
        <w:rPr>
          <w:szCs w:val="22"/>
        </w:rPr>
        <w:t>tomto lieku sú dostupné</w:t>
      </w:r>
      <w:r w:rsidR="00F670EE">
        <w:rPr>
          <w:szCs w:val="22"/>
        </w:rPr>
        <w:t xml:space="preserve"> na </w:t>
      </w:r>
      <w:r w:rsidRPr="00CB491F">
        <w:rPr>
          <w:szCs w:val="22"/>
        </w:rPr>
        <w:t>internetovej stránke Európskej agentúry</w:t>
      </w:r>
      <w:r w:rsidR="00F670EE">
        <w:rPr>
          <w:szCs w:val="22"/>
        </w:rPr>
        <w:t xml:space="preserve"> pre </w:t>
      </w:r>
      <w:r w:rsidRPr="00CB491F">
        <w:rPr>
          <w:szCs w:val="22"/>
        </w:rPr>
        <w:t xml:space="preserve">lieky </w:t>
      </w:r>
      <w:hyperlink r:id="rId29" w:history="1">
        <w:r w:rsidR="00AE14D9" w:rsidRPr="00946A97">
          <w:rPr>
            <w:rStyle w:val="Hyperlink"/>
            <w:szCs w:val="22"/>
          </w:rPr>
          <w:t>https://www.ema.europa.eu</w:t>
        </w:r>
      </w:hyperlink>
      <w:r w:rsidRPr="00CB491F">
        <w:rPr>
          <w:rStyle w:val="Hypertextovprepojenie1"/>
          <w:szCs w:val="22"/>
        </w:rPr>
        <w:t>.</w:t>
      </w:r>
    </w:p>
    <w:p w14:paraId="59497BDF" w14:textId="5C945E87" w:rsidR="00557B37" w:rsidRPr="00AB4AE2" w:rsidRDefault="00557B37" w:rsidP="0029074E">
      <w:pPr>
        <w:keepLines/>
        <w:tabs>
          <w:tab w:val="clear" w:pos="567"/>
        </w:tabs>
        <w:spacing w:line="240" w:lineRule="auto"/>
      </w:pPr>
      <w:r w:rsidRPr="00AB4AE2">
        <w:br w:type="page"/>
      </w:r>
    </w:p>
    <w:p w14:paraId="19772BE1" w14:textId="73220588" w:rsidR="00FD08DE" w:rsidRPr="00CB491F" w:rsidRDefault="00FD08DE" w:rsidP="0029074E">
      <w:pPr>
        <w:tabs>
          <w:tab w:val="clear" w:pos="567"/>
        </w:tabs>
        <w:spacing w:line="240" w:lineRule="auto"/>
        <w:ind w:right="566"/>
        <w:rPr>
          <w:szCs w:val="22"/>
        </w:rPr>
      </w:pPr>
    </w:p>
    <w:p w14:paraId="0BDB1B27" w14:textId="77777777" w:rsidR="004875DB" w:rsidRPr="00CB491F" w:rsidRDefault="004875DB" w:rsidP="0029074E">
      <w:pPr>
        <w:numPr>
          <w:ilvl w:val="12"/>
          <w:numId w:val="0"/>
        </w:numPr>
        <w:spacing w:line="240" w:lineRule="auto"/>
        <w:ind w:right="-2"/>
        <w:rPr>
          <w:szCs w:val="22"/>
        </w:rPr>
      </w:pPr>
    </w:p>
    <w:p w14:paraId="6FAD546C" w14:textId="77777777" w:rsidR="004875DB" w:rsidRPr="00CB491F" w:rsidRDefault="004875DB" w:rsidP="0029074E">
      <w:pPr>
        <w:spacing w:line="240" w:lineRule="auto"/>
        <w:rPr>
          <w:szCs w:val="22"/>
        </w:rPr>
      </w:pPr>
    </w:p>
    <w:p w14:paraId="678CA858" w14:textId="77777777" w:rsidR="004875DB" w:rsidRPr="00CB491F" w:rsidRDefault="004875DB" w:rsidP="0029074E">
      <w:pPr>
        <w:spacing w:line="240" w:lineRule="auto"/>
        <w:rPr>
          <w:szCs w:val="22"/>
        </w:rPr>
      </w:pPr>
    </w:p>
    <w:p w14:paraId="1A233494" w14:textId="77777777" w:rsidR="004875DB" w:rsidRPr="00CB491F" w:rsidRDefault="004875DB" w:rsidP="0029074E">
      <w:pPr>
        <w:spacing w:line="240" w:lineRule="auto"/>
        <w:rPr>
          <w:szCs w:val="22"/>
        </w:rPr>
      </w:pPr>
    </w:p>
    <w:p w14:paraId="53A4C7DD" w14:textId="77777777" w:rsidR="004875DB" w:rsidRPr="00CB491F" w:rsidRDefault="004875DB" w:rsidP="0029074E">
      <w:pPr>
        <w:spacing w:line="240" w:lineRule="auto"/>
        <w:rPr>
          <w:szCs w:val="22"/>
        </w:rPr>
      </w:pPr>
    </w:p>
    <w:p w14:paraId="739448AB" w14:textId="77777777" w:rsidR="004875DB" w:rsidRPr="00CB491F" w:rsidRDefault="004875DB" w:rsidP="0029074E">
      <w:pPr>
        <w:spacing w:line="240" w:lineRule="auto"/>
        <w:rPr>
          <w:szCs w:val="22"/>
        </w:rPr>
      </w:pPr>
    </w:p>
    <w:p w14:paraId="1AB4AABB" w14:textId="77777777" w:rsidR="004875DB" w:rsidRPr="00CB491F" w:rsidRDefault="004875DB" w:rsidP="0029074E">
      <w:pPr>
        <w:spacing w:line="240" w:lineRule="auto"/>
        <w:rPr>
          <w:szCs w:val="22"/>
        </w:rPr>
      </w:pPr>
    </w:p>
    <w:p w14:paraId="20067CE9" w14:textId="77777777" w:rsidR="004875DB" w:rsidRPr="00CB491F" w:rsidRDefault="004875DB" w:rsidP="0029074E">
      <w:pPr>
        <w:spacing w:line="240" w:lineRule="auto"/>
        <w:rPr>
          <w:szCs w:val="22"/>
        </w:rPr>
      </w:pPr>
    </w:p>
    <w:p w14:paraId="33F2BA3B" w14:textId="77777777" w:rsidR="004875DB" w:rsidRPr="00CB491F" w:rsidRDefault="004875DB" w:rsidP="0029074E">
      <w:pPr>
        <w:spacing w:line="240" w:lineRule="auto"/>
        <w:rPr>
          <w:szCs w:val="22"/>
        </w:rPr>
      </w:pPr>
    </w:p>
    <w:p w14:paraId="01DF3D22" w14:textId="77777777" w:rsidR="004875DB" w:rsidRPr="00CB491F" w:rsidRDefault="004875DB" w:rsidP="0029074E">
      <w:pPr>
        <w:spacing w:line="240" w:lineRule="auto"/>
        <w:rPr>
          <w:szCs w:val="22"/>
        </w:rPr>
      </w:pPr>
    </w:p>
    <w:p w14:paraId="6C38F0B4" w14:textId="77777777" w:rsidR="004875DB" w:rsidRPr="00CB491F" w:rsidRDefault="004875DB" w:rsidP="0029074E">
      <w:pPr>
        <w:spacing w:line="240" w:lineRule="auto"/>
        <w:rPr>
          <w:szCs w:val="22"/>
        </w:rPr>
      </w:pPr>
    </w:p>
    <w:p w14:paraId="5F7721CD" w14:textId="77777777" w:rsidR="004875DB" w:rsidRPr="00CB491F" w:rsidRDefault="004875DB" w:rsidP="0029074E">
      <w:pPr>
        <w:spacing w:line="240" w:lineRule="auto"/>
        <w:rPr>
          <w:szCs w:val="22"/>
        </w:rPr>
      </w:pPr>
    </w:p>
    <w:p w14:paraId="7858A257" w14:textId="77777777" w:rsidR="004875DB" w:rsidRPr="00CB491F" w:rsidRDefault="004875DB" w:rsidP="0029074E">
      <w:pPr>
        <w:spacing w:line="240" w:lineRule="auto"/>
        <w:rPr>
          <w:szCs w:val="22"/>
        </w:rPr>
      </w:pPr>
    </w:p>
    <w:p w14:paraId="7B58E0E2" w14:textId="77777777" w:rsidR="004875DB" w:rsidRPr="00CB491F" w:rsidRDefault="004875DB" w:rsidP="0029074E">
      <w:pPr>
        <w:spacing w:line="240" w:lineRule="auto"/>
        <w:rPr>
          <w:szCs w:val="22"/>
        </w:rPr>
      </w:pPr>
    </w:p>
    <w:p w14:paraId="1BB832EB" w14:textId="77777777" w:rsidR="004875DB" w:rsidRPr="00CB491F" w:rsidRDefault="004875DB" w:rsidP="0029074E">
      <w:pPr>
        <w:spacing w:line="240" w:lineRule="auto"/>
        <w:rPr>
          <w:szCs w:val="22"/>
        </w:rPr>
      </w:pPr>
    </w:p>
    <w:p w14:paraId="04861BBF" w14:textId="77777777" w:rsidR="004875DB" w:rsidRPr="00CB491F" w:rsidRDefault="004875DB" w:rsidP="0029074E">
      <w:pPr>
        <w:spacing w:line="240" w:lineRule="auto"/>
        <w:rPr>
          <w:szCs w:val="22"/>
        </w:rPr>
      </w:pPr>
    </w:p>
    <w:p w14:paraId="27E30E9C" w14:textId="77777777" w:rsidR="004875DB" w:rsidRPr="00CB491F" w:rsidRDefault="004875DB" w:rsidP="0029074E">
      <w:pPr>
        <w:spacing w:line="240" w:lineRule="auto"/>
        <w:rPr>
          <w:szCs w:val="22"/>
        </w:rPr>
      </w:pPr>
    </w:p>
    <w:p w14:paraId="4CB42E31" w14:textId="77777777" w:rsidR="004875DB" w:rsidRPr="00CB491F" w:rsidRDefault="004875DB" w:rsidP="0029074E">
      <w:pPr>
        <w:spacing w:line="240" w:lineRule="auto"/>
        <w:rPr>
          <w:szCs w:val="22"/>
        </w:rPr>
      </w:pPr>
    </w:p>
    <w:p w14:paraId="375CFE7E" w14:textId="77777777" w:rsidR="004875DB" w:rsidRPr="00CB491F" w:rsidRDefault="004875DB" w:rsidP="0029074E">
      <w:pPr>
        <w:spacing w:line="240" w:lineRule="auto"/>
        <w:rPr>
          <w:szCs w:val="22"/>
        </w:rPr>
      </w:pPr>
    </w:p>
    <w:p w14:paraId="059C08CF" w14:textId="77777777" w:rsidR="004875DB" w:rsidRPr="00CB491F" w:rsidRDefault="004875DB" w:rsidP="0029074E">
      <w:pPr>
        <w:spacing w:line="240" w:lineRule="auto"/>
        <w:rPr>
          <w:szCs w:val="22"/>
        </w:rPr>
      </w:pPr>
    </w:p>
    <w:p w14:paraId="4E0AA94B" w14:textId="77777777" w:rsidR="004875DB" w:rsidRPr="00CB491F" w:rsidRDefault="004875DB" w:rsidP="0029074E">
      <w:pPr>
        <w:spacing w:line="240" w:lineRule="auto"/>
        <w:rPr>
          <w:szCs w:val="22"/>
        </w:rPr>
      </w:pPr>
    </w:p>
    <w:p w14:paraId="0A0D6FA7" w14:textId="77777777" w:rsidR="004875DB" w:rsidRPr="00CB491F" w:rsidRDefault="004875DB" w:rsidP="0029074E">
      <w:pPr>
        <w:spacing w:line="240" w:lineRule="auto"/>
        <w:rPr>
          <w:szCs w:val="22"/>
        </w:rPr>
      </w:pPr>
    </w:p>
    <w:p w14:paraId="201B1D1B" w14:textId="77777777" w:rsidR="00F950B5" w:rsidRPr="00CB491F" w:rsidRDefault="00F950B5" w:rsidP="0029074E">
      <w:pPr>
        <w:spacing w:line="240" w:lineRule="auto"/>
        <w:jc w:val="center"/>
        <w:rPr>
          <w:szCs w:val="22"/>
        </w:rPr>
      </w:pPr>
      <w:r w:rsidRPr="00CB491F">
        <w:rPr>
          <w:b/>
          <w:szCs w:val="22"/>
        </w:rPr>
        <w:t>PRÍLOHA II</w:t>
      </w:r>
    </w:p>
    <w:p w14:paraId="4B385638" w14:textId="77777777" w:rsidR="00F950B5" w:rsidRPr="00CB491F" w:rsidRDefault="00F950B5" w:rsidP="0029074E">
      <w:pPr>
        <w:spacing w:line="240" w:lineRule="auto"/>
        <w:ind w:right="1416"/>
        <w:rPr>
          <w:szCs w:val="22"/>
        </w:rPr>
      </w:pPr>
    </w:p>
    <w:p w14:paraId="4B509223" w14:textId="77777777" w:rsidR="00F950B5" w:rsidRPr="00CB491F" w:rsidRDefault="00F950B5" w:rsidP="0029074E">
      <w:pPr>
        <w:numPr>
          <w:ilvl w:val="0"/>
          <w:numId w:val="16"/>
        </w:numPr>
        <w:tabs>
          <w:tab w:val="left" w:pos="1701"/>
        </w:tabs>
        <w:spacing w:line="240" w:lineRule="auto"/>
        <w:ind w:right="1418"/>
        <w:rPr>
          <w:b/>
          <w:szCs w:val="22"/>
        </w:rPr>
      </w:pPr>
      <w:r w:rsidRPr="00CB491F">
        <w:rPr>
          <w:b/>
          <w:szCs w:val="22"/>
        </w:rPr>
        <w:t>VÝROBCOVIA ZODPOVEDNÍ ZA UVOĽNENIE ŠARŽE</w:t>
      </w:r>
    </w:p>
    <w:p w14:paraId="6D0322DA" w14:textId="77777777" w:rsidR="00F950B5" w:rsidRPr="00CB491F" w:rsidRDefault="00F950B5" w:rsidP="0029074E">
      <w:pPr>
        <w:spacing w:line="240" w:lineRule="auto"/>
        <w:ind w:left="567" w:hanging="567"/>
        <w:rPr>
          <w:szCs w:val="22"/>
        </w:rPr>
      </w:pPr>
    </w:p>
    <w:p w14:paraId="2C5CF2BE" w14:textId="77777777" w:rsidR="00F950B5" w:rsidRPr="00CB491F" w:rsidRDefault="00F950B5" w:rsidP="0029074E">
      <w:pPr>
        <w:numPr>
          <w:ilvl w:val="0"/>
          <w:numId w:val="16"/>
        </w:numPr>
        <w:tabs>
          <w:tab w:val="left" w:pos="1701"/>
        </w:tabs>
        <w:spacing w:line="240" w:lineRule="auto"/>
        <w:ind w:right="1418"/>
        <w:rPr>
          <w:b/>
          <w:szCs w:val="22"/>
        </w:rPr>
      </w:pPr>
      <w:r w:rsidRPr="00CB491F">
        <w:rPr>
          <w:b/>
          <w:szCs w:val="22"/>
        </w:rPr>
        <w:t>PODMIENKY ALEBO OBMEDZENIA TÝKAJÚCE SA VÝDAJA A POUŽITIA</w:t>
      </w:r>
    </w:p>
    <w:p w14:paraId="04D92C15" w14:textId="77777777" w:rsidR="00F950B5" w:rsidRPr="00CB491F" w:rsidRDefault="00F950B5" w:rsidP="0029074E">
      <w:pPr>
        <w:spacing w:line="240" w:lineRule="auto"/>
        <w:ind w:left="567" w:hanging="567"/>
        <w:rPr>
          <w:szCs w:val="22"/>
        </w:rPr>
      </w:pPr>
    </w:p>
    <w:p w14:paraId="1A7CD8EE" w14:textId="77777777" w:rsidR="00F950B5" w:rsidRPr="00CB491F" w:rsidRDefault="00F950B5" w:rsidP="0029074E">
      <w:pPr>
        <w:numPr>
          <w:ilvl w:val="0"/>
          <w:numId w:val="16"/>
        </w:numPr>
        <w:tabs>
          <w:tab w:val="left" w:pos="1701"/>
        </w:tabs>
        <w:spacing w:line="240" w:lineRule="auto"/>
        <w:ind w:right="1418"/>
        <w:rPr>
          <w:b/>
          <w:szCs w:val="22"/>
        </w:rPr>
      </w:pPr>
      <w:r w:rsidRPr="00CB491F">
        <w:rPr>
          <w:b/>
          <w:szCs w:val="22"/>
        </w:rPr>
        <w:t>ĎALŠIE PODMIENKY A POŽIADAVKY REGISTRÁCIE</w:t>
      </w:r>
    </w:p>
    <w:p w14:paraId="429AD7E3" w14:textId="77777777" w:rsidR="00F950B5" w:rsidRPr="00CB491F" w:rsidRDefault="00F950B5" w:rsidP="0029074E">
      <w:pPr>
        <w:spacing w:line="240" w:lineRule="auto"/>
        <w:ind w:right="1558"/>
        <w:rPr>
          <w:szCs w:val="22"/>
        </w:rPr>
      </w:pPr>
    </w:p>
    <w:p w14:paraId="4958E67F" w14:textId="77777777" w:rsidR="00F950B5" w:rsidRPr="00CB491F" w:rsidRDefault="00F950B5" w:rsidP="0029074E">
      <w:pPr>
        <w:numPr>
          <w:ilvl w:val="0"/>
          <w:numId w:val="16"/>
        </w:numPr>
        <w:tabs>
          <w:tab w:val="left" w:pos="1701"/>
        </w:tabs>
        <w:spacing w:line="240" w:lineRule="auto"/>
        <w:ind w:right="1418"/>
        <w:rPr>
          <w:b/>
          <w:szCs w:val="22"/>
        </w:rPr>
      </w:pPr>
      <w:r w:rsidRPr="00CB491F">
        <w:rPr>
          <w:b/>
          <w:caps/>
          <w:szCs w:val="22"/>
        </w:rPr>
        <w:t>PODMIENKY ALEBO OBMEDZENIA TÝKAJÚCE SA BEZPEČNÉHO A ÚČINNÉHO POUŽÍVANIA LIEKU</w:t>
      </w:r>
    </w:p>
    <w:p w14:paraId="6F81C9DC" w14:textId="77777777" w:rsidR="004875DB" w:rsidRPr="00CB491F" w:rsidRDefault="004875DB" w:rsidP="0029074E">
      <w:pPr>
        <w:spacing w:line="240" w:lineRule="auto"/>
        <w:rPr>
          <w:szCs w:val="22"/>
        </w:rPr>
      </w:pPr>
    </w:p>
    <w:p w14:paraId="3D1D447B" w14:textId="77777777" w:rsidR="00F950B5" w:rsidRPr="00CB491F" w:rsidRDefault="004875DB" w:rsidP="0029074E">
      <w:pPr>
        <w:spacing w:line="240" w:lineRule="auto"/>
        <w:ind w:left="567" w:hanging="567"/>
        <w:outlineLvl w:val="0"/>
        <w:rPr>
          <w:szCs w:val="22"/>
        </w:rPr>
      </w:pPr>
      <w:r w:rsidRPr="00CB491F">
        <w:rPr>
          <w:szCs w:val="22"/>
        </w:rPr>
        <w:br w:type="page"/>
      </w:r>
      <w:r w:rsidRPr="00CB491F">
        <w:rPr>
          <w:b/>
          <w:szCs w:val="22"/>
        </w:rPr>
        <w:lastRenderedPageBreak/>
        <w:t>A.</w:t>
      </w:r>
      <w:r w:rsidRPr="00CB491F">
        <w:rPr>
          <w:b/>
          <w:szCs w:val="22"/>
        </w:rPr>
        <w:tab/>
      </w:r>
      <w:r w:rsidR="00F950B5" w:rsidRPr="00CB491F">
        <w:rPr>
          <w:b/>
          <w:szCs w:val="22"/>
        </w:rPr>
        <w:t>VÝROBCOVIA ZODPOVEDNÍ ZA UVOĽNENIE ŠARŽE</w:t>
      </w:r>
    </w:p>
    <w:p w14:paraId="26D8FA94" w14:textId="77777777" w:rsidR="00F950B5" w:rsidRPr="00CB491F" w:rsidRDefault="00F950B5" w:rsidP="0029074E">
      <w:pPr>
        <w:tabs>
          <w:tab w:val="clear" w:pos="567"/>
        </w:tabs>
        <w:spacing w:line="240" w:lineRule="auto"/>
        <w:rPr>
          <w:szCs w:val="22"/>
        </w:rPr>
      </w:pPr>
    </w:p>
    <w:p w14:paraId="6D11B5B6" w14:textId="77777777" w:rsidR="00F950B5" w:rsidRPr="00CB491F" w:rsidRDefault="00F950B5" w:rsidP="0029074E">
      <w:pPr>
        <w:spacing w:line="240" w:lineRule="auto"/>
        <w:rPr>
          <w:szCs w:val="22"/>
        </w:rPr>
      </w:pPr>
      <w:r w:rsidRPr="00CB491F">
        <w:rPr>
          <w:szCs w:val="22"/>
          <w:u w:val="single"/>
        </w:rPr>
        <w:t>Názov a adresa výrobcov zodpovedných za uvoľnenie šarže</w:t>
      </w:r>
    </w:p>
    <w:p w14:paraId="006BE355" w14:textId="6F58CF80" w:rsidR="004875DB" w:rsidRPr="00CB491F" w:rsidRDefault="004875DB" w:rsidP="0029074E">
      <w:pPr>
        <w:tabs>
          <w:tab w:val="clear" w:pos="567"/>
        </w:tabs>
        <w:spacing w:line="240" w:lineRule="auto"/>
        <w:ind w:left="567" w:hanging="567"/>
        <w:rPr>
          <w:szCs w:val="22"/>
        </w:rPr>
      </w:pPr>
    </w:p>
    <w:p w14:paraId="35B5DCA7" w14:textId="77777777" w:rsidR="006B0D7D" w:rsidRPr="006C5401" w:rsidRDefault="006B0D7D" w:rsidP="0029074E">
      <w:pPr>
        <w:numPr>
          <w:ilvl w:val="12"/>
          <w:numId w:val="0"/>
        </w:numPr>
        <w:tabs>
          <w:tab w:val="clear" w:pos="567"/>
        </w:tabs>
        <w:spacing w:line="240" w:lineRule="auto"/>
        <w:rPr>
          <w:szCs w:val="22"/>
        </w:rPr>
      </w:pPr>
      <w:r w:rsidRPr="006C5401">
        <w:rPr>
          <w:szCs w:val="22"/>
        </w:rPr>
        <w:t>Novartis Farmacéutica, S.A.</w:t>
      </w:r>
    </w:p>
    <w:p w14:paraId="1CDEBC53" w14:textId="77777777" w:rsidR="006B0D7D" w:rsidRDefault="006B0D7D" w:rsidP="0029074E">
      <w:pPr>
        <w:numPr>
          <w:ilvl w:val="12"/>
          <w:numId w:val="0"/>
        </w:numPr>
        <w:tabs>
          <w:tab w:val="clear" w:pos="567"/>
        </w:tabs>
        <w:spacing w:line="240" w:lineRule="auto"/>
        <w:ind w:right="-2"/>
        <w:rPr>
          <w:szCs w:val="22"/>
          <w:lang w:val="fr-CH"/>
        </w:rPr>
      </w:pPr>
      <w:r w:rsidRPr="009319B0">
        <w:rPr>
          <w:szCs w:val="22"/>
          <w:lang w:val="fr-CH"/>
        </w:rPr>
        <w:t>Gran Via de les Corts</w:t>
      </w:r>
      <w:r>
        <w:rPr>
          <w:szCs w:val="22"/>
          <w:lang w:val="fr-CH"/>
        </w:rPr>
        <w:t xml:space="preserve"> Catalanes, 764</w:t>
      </w:r>
    </w:p>
    <w:p w14:paraId="27EB84D6" w14:textId="77777777" w:rsidR="006B0D7D" w:rsidRDefault="006B0D7D" w:rsidP="0029074E">
      <w:pPr>
        <w:numPr>
          <w:ilvl w:val="12"/>
          <w:numId w:val="0"/>
        </w:numPr>
        <w:tabs>
          <w:tab w:val="clear" w:pos="567"/>
        </w:tabs>
        <w:spacing w:line="240" w:lineRule="auto"/>
        <w:ind w:right="-2"/>
        <w:rPr>
          <w:szCs w:val="22"/>
          <w:lang w:val="fr-CH"/>
        </w:rPr>
      </w:pPr>
      <w:r>
        <w:rPr>
          <w:szCs w:val="22"/>
          <w:lang w:val="fr-CH"/>
        </w:rPr>
        <w:t>08013 Barcelona</w:t>
      </w:r>
    </w:p>
    <w:p w14:paraId="40C5F896" w14:textId="77777777" w:rsidR="006B0D7D" w:rsidRPr="00CB491F" w:rsidRDefault="006B0D7D" w:rsidP="0029074E">
      <w:pPr>
        <w:numPr>
          <w:ilvl w:val="12"/>
          <w:numId w:val="0"/>
        </w:numPr>
        <w:tabs>
          <w:tab w:val="clear" w:pos="567"/>
        </w:tabs>
        <w:spacing w:line="240" w:lineRule="auto"/>
        <w:ind w:right="-2"/>
        <w:rPr>
          <w:szCs w:val="22"/>
        </w:rPr>
      </w:pPr>
      <w:r w:rsidRPr="00CB491F">
        <w:rPr>
          <w:szCs w:val="22"/>
        </w:rPr>
        <w:t>Španielsko</w:t>
      </w:r>
    </w:p>
    <w:p w14:paraId="550F1E57" w14:textId="77777777" w:rsidR="006B0D7D" w:rsidRPr="00391A1F" w:rsidRDefault="006B0D7D" w:rsidP="0029074E">
      <w:pPr>
        <w:numPr>
          <w:ilvl w:val="12"/>
          <w:numId w:val="0"/>
        </w:numPr>
        <w:tabs>
          <w:tab w:val="clear" w:pos="567"/>
        </w:tabs>
        <w:spacing w:line="240" w:lineRule="auto"/>
        <w:ind w:right="-2"/>
        <w:rPr>
          <w:szCs w:val="22"/>
          <w:lang w:val="de-CH"/>
        </w:rPr>
      </w:pPr>
    </w:p>
    <w:p w14:paraId="1CB61E63" w14:textId="77777777" w:rsidR="00026B30" w:rsidRPr="00AA5491" w:rsidRDefault="00026B30" w:rsidP="0029074E">
      <w:pPr>
        <w:keepNext/>
        <w:rPr>
          <w:rFonts w:eastAsia="Aptos"/>
          <w:szCs w:val="22"/>
          <w:lang w:val="it-IT" w:eastAsia="de-CH"/>
        </w:rPr>
      </w:pPr>
      <w:r w:rsidRPr="00AA5491">
        <w:rPr>
          <w:rFonts w:eastAsia="Aptos"/>
          <w:szCs w:val="22"/>
          <w:lang w:val="it-IT" w:eastAsia="de-CH"/>
        </w:rPr>
        <w:t>Novartis Pharma GmbH</w:t>
      </w:r>
    </w:p>
    <w:p w14:paraId="11B870F1" w14:textId="77777777" w:rsidR="00026B30" w:rsidRPr="00AA5491" w:rsidRDefault="00026B30" w:rsidP="0029074E">
      <w:pPr>
        <w:keepNext/>
        <w:rPr>
          <w:rFonts w:eastAsia="Aptos"/>
          <w:szCs w:val="22"/>
          <w:lang w:val="it-IT" w:eastAsia="de-CH"/>
        </w:rPr>
      </w:pPr>
      <w:r w:rsidRPr="00AA5491">
        <w:rPr>
          <w:rFonts w:eastAsia="Aptos"/>
          <w:szCs w:val="22"/>
          <w:lang w:val="it-IT" w:eastAsia="de-CH"/>
        </w:rPr>
        <w:t>Sophie-Germain-Strasse 10</w:t>
      </w:r>
    </w:p>
    <w:p w14:paraId="6BD19122" w14:textId="77777777" w:rsidR="00026B30" w:rsidRPr="00AA5491" w:rsidRDefault="00026B30" w:rsidP="0029074E">
      <w:pPr>
        <w:keepNext/>
        <w:rPr>
          <w:rFonts w:eastAsia="Aptos"/>
          <w:szCs w:val="22"/>
          <w:lang w:val="it-IT" w:eastAsia="de-CH"/>
        </w:rPr>
      </w:pPr>
      <w:r w:rsidRPr="00AA5491">
        <w:rPr>
          <w:rFonts w:eastAsia="Aptos"/>
          <w:szCs w:val="22"/>
          <w:lang w:val="it-IT" w:eastAsia="de-CH"/>
        </w:rPr>
        <w:t>90443 Norimberg</w:t>
      </w:r>
    </w:p>
    <w:p w14:paraId="237AA9F8" w14:textId="61B9BF68" w:rsidR="00026B30" w:rsidRDefault="00026B30" w:rsidP="0029074E">
      <w:pPr>
        <w:numPr>
          <w:ilvl w:val="12"/>
          <w:numId w:val="0"/>
        </w:numPr>
        <w:tabs>
          <w:tab w:val="clear" w:pos="567"/>
        </w:tabs>
        <w:spacing w:line="240" w:lineRule="auto"/>
        <w:ind w:right="-2"/>
        <w:rPr>
          <w:szCs w:val="22"/>
          <w:lang w:val="de-CH"/>
        </w:rPr>
      </w:pPr>
      <w:r w:rsidRPr="004A0C8A">
        <w:rPr>
          <w:szCs w:val="22"/>
          <w:lang w:val="de-CH"/>
        </w:rPr>
        <w:t>Nemecko</w:t>
      </w:r>
    </w:p>
    <w:p w14:paraId="4F854C1B" w14:textId="77777777" w:rsidR="00026B30" w:rsidRPr="00CB491F" w:rsidRDefault="00026B30" w:rsidP="0029074E">
      <w:pPr>
        <w:numPr>
          <w:ilvl w:val="12"/>
          <w:numId w:val="0"/>
        </w:numPr>
        <w:tabs>
          <w:tab w:val="clear" w:pos="567"/>
        </w:tabs>
        <w:spacing w:line="240" w:lineRule="auto"/>
        <w:ind w:right="-2"/>
        <w:rPr>
          <w:szCs w:val="22"/>
        </w:rPr>
      </w:pPr>
    </w:p>
    <w:p w14:paraId="3C136FAF" w14:textId="6A61C1F1" w:rsidR="00F950B5" w:rsidRPr="00CB491F" w:rsidRDefault="00F950B5" w:rsidP="0029074E">
      <w:pPr>
        <w:tabs>
          <w:tab w:val="clear" w:pos="567"/>
        </w:tabs>
        <w:spacing w:line="240" w:lineRule="auto"/>
        <w:rPr>
          <w:szCs w:val="22"/>
        </w:rPr>
      </w:pPr>
      <w:r w:rsidRPr="00CB491F">
        <w:rPr>
          <w:szCs w:val="22"/>
        </w:rPr>
        <w:t>Tlačená písomná informácia</w:t>
      </w:r>
      <w:r w:rsidR="00F670EE">
        <w:rPr>
          <w:szCs w:val="22"/>
        </w:rPr>
        <w:t xml:space="preserve"> pre </w:t>
      </w:r>
      <w:r w:rsidRPr="00CB491F">
        <w:rPr>
          <w:szCs w:val="22"/>
        </w:rPr>
        <w:t>používateľa lieku musí obsahovať názov a adresu výrobcu zodpovedného za uvoľnenie príslušnej šarže.</w:t>
      </w:r>
    </w:p>
    <w:p w14:paraId="13155A0D" w14:textId="11632D85" w:rsidR="004875DB" w:rsidRPr="00CB491F" w:rsidRDefault="004875DB" w:rsidP="0029074E">
      <w:pPr>
        <w:tabs>
          <w:tab w:val="clear" w:pos="567"/>
        </w:tabs>
        <w:spacing w:line="240" w:lineRule="auto"/>
        <w:rPr>
          <w:szCs w:val="22"/>
        </w:rPr>
      </w:pPr>
    </w:p>
    <w:p w14:paraId="6ECB292F" w14:textId="77777777" w:rsidR="00F950B5" w:rsidRPr="00CB491F" w:rsidRDefault="00F950B5" w:rsidP="0029074E">
      <w:pPr>
        <w:tabs>
          <w:tab w:val="clear" w:pos="567"/>
        </w:tabs>
        <w:spacing w:line="240" w:lineRule="auto"/>
        <w:rPr>
          <w:szCs w:val="22"/>
        </w:rPr>
      </w:pPr>
    </w:p>
    <w:p w14:paraId="336BB857" w14:textId="3054BB62" w:rsidR="00AB4AE2" w:rsidRPr="00367713" w:rsidRDefault="00367713" w:rsidP="0029074E">
      <w:pPr>
        <w:keepNext/>
        <w:outlineLvl w:val="0"/>
        <w:rPr>
          <w:szCs w:val="22"/>
        </w:rPr>
      </w:pPr>
      <w:r>
        <w:rPr>
          <w:b/>
          <w:szCs w:val="22"/>
        </w:rPr>
        <w:t>B.</w:t>
      </w:r>
      <w:r>
        <w:rPr>
          <w:b/>
          <w:szCs w:val="22"/>
        </w:rPr>
        <w:tab/>
      </w:r>
      <w:r w:rsidR="00F950B5" w:rsidRPr="007E18FB">
        <w:rPr>
          <w:b/>
          <w:szCs w:val="22"/>
        </w:rPr>
        <w:t>PODMIENKY ALEBO OBMEDZENIA TÝKAJÚCE SA VÝDAJA A POUŽITIA</w:t>
      </w:r>
    </w:p>
    <w:p w14:paraId="7D733DFB" w14:textId="7C9D239A" w:rsidR="00F950B5" w:rsidRPr="00CB491F" w:rsidRDefault="00F950B5" w:rsidP="0029074E">
      <w:pPr>
        <w:keepNext/>
        <w:spacing w:line="240" w:lineRule="auto"/>
        <w:rPr>
          <w:szCs w:val="22"/>
        </w:rPr>
      </w:pPr>
    </w:p>
    <w:p w14:paraId="491DC6EA" w14:textId="40051CE9" w:rsidR="00F950B5" w:rsidRPr="00CB491F" w:rsidRDefault="00F950B5" w:rsidP="0029074E">
      <w:pPr>
        <w:keepNext/>
        <w:tabs>
          <w:tab w:val="clear" w:pos="567"/>
        </w:tabs>
        <w:spacing w:line="240" w:lineRule="auto"/>
        <w:ind w:left="567" w:hanging="567"/>
        <w:rPr>
          <w:szCs w:val="22"/>
        </w:rPr>
      </w:pPr>
      <w:r w:rsidRPr="00CB491F">
        <w:rPr>
          <w:szCs w:val="22"/>
        </w:rPr>
        <w:t>Výdaj lieku je viazaný</w:t>
      </w:r>
      <w:r w:rsidR="00F670EE">
        <w:rPr>
          <w:szCs w:val="22"/>
        </w:rPr>
        <w:t xml:space="preserve"> na </w:t>
      </w:r>
      <w:r w:rsidRPr="00CB491F">
        <w:rPr>
          <w:szCs w:val="22"/>
        </w:rPr>
        <w:t>lekársky predpis.</w:t>
      </w:r>
    </w:p>
    <w:p w14:paraId="1664CBD0" w14:textId="77777777" w:rsidR="00F950B5" w:rsidRPr="00CB491F" w:rsidRDefault="00F950B5" w:rsidP="0029074E">
      <w:pPr>
        <w:numPr>
          <w:ilvl w:val="12"/>
          <w:numId w:val="0"/>
        </w:numPr>
        <w:tabs>
          <w:tab w:val="clear" w:pos="567"/>
        </w:tabs>
        <w:spacing w:line="240" w:lineRule="auto"/>
        <w:rPr>
          <w:szCs w:val="22"/>
        </w:rPr>
      </w:pPr>
    </w:p>
    <w:p w14:paraId="54EDA2C0" w14:textId="77777777" w:rsidR="00F950B5" w:rsidRPr="00CB491F" w:rsidRDefault="00F950B5" w:rsidP="0029074E">
      <w:pPr>
        <w:numPr>
          <w:ilvl w:val="12"/>
          <w:numId w:val="0"/>
        </w:numPr>
        <w:tabs>
          <w:tab w:val="clear" w:pos="567"/>
        </w:tabs>
        <w:spacing w:line="240" w:lineRule="auto"/>
        <w:rPr>
          <w:szCs w:val="22"/>
        </w:rPr>
      </w:pPr>
    </w:p>
    <w:p w14:paraId="3B897385" w14:textId="4763237E" w:rsidR="00F950B5" w:rsidRPr="00367713" w:rsidRDefault="00367713" w:rsidP="0029074E">
      <w:pPr>
        <w:keepNext/>
        <w:outlineLvl w:val="0"/>
        <w:rPr>
          <w:szCs w:val="22"/>
        </w:rPr>
      </w:pPr>
      <w:r>
        <w:rPr>
          <w:b/>
          <w:szCs w:val="22"/>
        </w:rPr>
        <w:t>C.</w:t>
      </w:r>
      <w:r>
        <w:rPr>
          <w:b/>
          <w:szCs w:val="22"/>
        </w:rPr>
        <w:tab/>
      </w:r>
      <w:r w:rsidR="00F950B5" w:rsidRPr="007E18FB">
        <w:rPr>
          <w:b/>
          <w:szCs w:val="22"/>
        </w:rPr>
        <w:t>ĎALŠIE PODMIENKY A POŽIADAVKY REGISTRÁCIE</w:t>
      </w:r>
    </w:p>
    <w:p w14:paraId="23219201" w14:textId="77777777" w:rsidR="00F950B5" w:rsidRPr="00AB4AE2" w:rsidRDefault="00F950B5" w:rsidP="0029074E">
      <w:pPr>
        <w:spacing w:line="240" w:lineRule="auto"/>
        <w:rPr>
          <w:szCs w:val="22"/>
        </w:rPr>
      </w:pPr>
    </w:p>
    <w:p w14:paraId="5EF30F40" w14:textId="09427983" w:rsidR="00F950B5" w:rsidRPr="00BF07D6" w:rsidRDefault="00F950B5" w:rsidP="0029074E">
      <w:pPr>
        <w:keepNext/>
        <w:numPr>
          <w:ilvl w:val="0"/>
          <w:numId w:val="2"/>
        </w:numPr>
        <w:tabs>
          <w:tab w:val="clear" w:pos="720"/>
        </w:tabs>
        <w:spacing w:line="240" w:lineRule="auto"/>
        <w:ind w:left="567" w:hanging="567"/>
        <w:rPr>
          <w:szCs w:val="22"/>
        </w:rPr>
      </w:pPr>
      <w:r w:rsidRPr="00CB491F">
        <w:rPr>
          <w:b/>
          <w:szCs w:val="22"/>
        </w:rPr>
        <w:t>Periodicky aktualizované správy</w:t>
      </w:r>
      <w:r w:rsidR="00F670EE">
        <w:rPr>
          <w:b/>
          <w:szCs w:val="22"/>
        </w:rPr>
        <w:t xml:space="preserve"> o </w:t>
      </w:r>
      <w:r w:rsidRPr="00CB491F">
        <w:rPr>
          <w:b/>
          <w:szCs w:val="22"/>
        </w:rPr>
        <w:t>bezpečnosti (Periodic safety update reports, PSUR)</w:t>
      </w:r>
    </w:p>
    <w:p w14:paraId="2D9CF446" w14:textId="77777777" w:rsidR="00F950B5" w:rsidRPr="00CB491F" w:rsidRDefault="00F950B5" w:rsidP="0029074E">
      <w:pPr>
        <w:keepNext/>
        <w:tabs>
          <w:tab w:val="clear" w:pos="567"/>
        </w:tabs>
        <w:spacing w:line="240" w:lineRule="auto"/>
        <w:ind w:right="567"/>
        <w:rPr>
          <w:szCs w:val="22"/>
        </w:rPr>
      </w:pPr>
    </w:p>
    <w:p w14:paraId="7953FC17" w14:textId="4094F300" w:rsidR="00F950B5" w:rsidRPr="00CB491F" w:rsidRDefault="00F950B5" w:rsidP="0029074E">
      <w:pPr>
        <w:tabs>
          <w:tab w:val="left" w:pos="0"/>
        </w:tabs>
        <w:spacing w:line="240" w:lineRule="auto"/>
        <w:ind w:right="567"/>
        <w:rPr>
          <w:szCs w:val="22"/>
        </w:rPr>
      </w:pPr>
      <w:r w:rsidRPr="00CB491F">
        <w:rPr>
          <w:szCs w:val="22"/>
        </w:rPr>
        <w:t>Požiadavky</w:t>
      </w:r>
      <w:r w:rsidR="00F670EE">
        <w:rPr>
          <w:szCs w:val="22"/>
        </w:rPr>
        <w:t xml:space="preserve"> na </w:t>
      </w:r>
      <w:r w:rsidRPr="00CB491F">
        <w:rPr>
          <w:szCs w:val="22"/>
        </w:rPr>
        <w:t>predloženie PSUR tohto lieku sú stanovené</w:t>
      </w:r>
      <w:r w:rsidR="00F670EE">
        <w:rPr>
          <w:szCs w:val="22"/>
        </w:rPr>
        <w:t xml:space="preserve"> v </w:t>
      </w:r>
      <w:r w:rsidRPr="00CB491F">
        <w:rPr>
          <w:szCs w:val="22"/>
        </w:rPr>
        <w:t>zozname referenčných dátumov Únie (zoznam EURD)</w:t>
      </w:r>
      <w:r w:rsidR="00F670EE">
        <w:rPr>
          <w:szCs w:val="22"/>
        </w:rPr>
        <w:t xml:space="preserve"> v </w:t>
      </w:r>
      <w:r w:rsidRPr="00CB491F">
        <w:rPr>
          <w:szCs w:val="22"/>
        </w:rPr>
        <w:t>súlade</w:t>
      </w:r>
      <w:r w:rsidR="00F670EE">
        <w:rPr>
          <w:szCs w:val="22"/>
        </w:rPr>
        <w:t xml:space="preserve"> s </w:t>
      </w:r>
      <w:r w:rsidRPr="00CB491F">
        <w:rPr>
          <w:szCs w:val="22"/>
        </w:rPr>
        <w:t>článkom 107c ods. 7 smernice 2001/83/ES a všetkých následných aktualizácií uverejnených</w:t>
      </w:r>
      <w:r w:rsidR="00F670EE">
        <w:rPr>
          <w:szCs w:val="22"/>
        </w:rPr>
        <w:t xml:space="preserve"> na </w:t>
      </w:r>
      <w:r w:rsidRPr="00CB491F">
        <w:rPr>
          <w:szCs w:val="22"/>
        </w:rPr>
        <w:t>európskom internetovom portáli</w:t>
      </w:r>
      <w:r w:rsidR="00F670EE">
        <w:rPr>
          <w:szCs w:val="22"/>
        </w:rPr>
        <w:t xml:space="preserve"> pre </w:t>
      </w:r>
      <w:r w:rsidRPr="00CB491F">
        <w:rPr>
          <w:szCs w:val="22"/>
        </w:rPr>
        <w:t>lieky.</w:t>
      </w:r>
    </w:p>
    <w:p w14:paraId="25FAF651" w14:textId="77777777" w:rsidR="00F950B5" w:rsidRPr="00CB491F" w:rsidRDefault="00F950B5" w:rsidP="0029074E">
      <w:pPr>
        <w:tabs>
          <w:tab w:val="left" w:pos="0"/>
        </w:tabs>
        <w:spacing w:line="240" w:lineRule="auto"/>
        <w:ind w:right="567"/>
        <w:rPr>
          <w:szCs w:val="22"/>
        </w:rPr>
      </w:pPr>
    </w:p>
    <w:p w14:paraId="3AB58E31" w14:textId="77777777" w:rsidR="00F950B5" w:rsidRPr="00CB491F" w:rsidRDefault="00F950B5" w:rsidP="0029074E">
      <w:pPr>
        <w:tabs>
          <w:tab w:val="clear" w:pos="567"/>
        </w:tabs>
        <w:spacing w:line="240" w:lineRule="auto"/>
        <w:ind w:right="-1"/>
        <w:rPr>
          <w:szCs w:val="22"/>
        </w:rPr>
      </w:pPr>
    </w:p>
    <w:p w14:paraId="621CBE6A" w14:textId="61658FE3" w:rsidR="00F950B5" w:rsidRPr="00BF07D6" w:rsidRDefault="00367713" w:rsidP="0029074E">
      <w:pPr>
        <w:keepNext/>
        <w:spacing w:line="240" w:lineRule="auto"/>
        <w:ind w:left="567" w:hanging="567"/>
        <w:outlineLvl w:val="0"/>
        <w:rPr>
          <w:szCs w:val="22"/>
        </w:rPr>
      </w:pPr>
      <w:r>
        <w:rPr>
          <w:b/>
          <w:szCs w:val="22"/>
        </w:rPr>
        <w:t>D.</w:t>
      </w:r>
      <w:r>
        <w:rPr>
          <w:b/>
          <w:szCs w:val="22"/>
        </w:rPr>
        <w:tab/>
      </w:r>
      <w:r w:rsidR="00F950B5" w:rsidRPr="00CB491F">
        <w:rPr>
          <w:b/>
          <w:szCs w:val="22"/>
        </w:rPr>
        <w:t>PODMIENKY ALEBO OBMEDZENIA TÝKAJÚCE SA BEZPEČNÉHO A ÚČINNÉHO POUŽÍVANIA LIEKU</w:t>
      </w:r>
    </w:p>
    <w:p w14:paraId="03C1C426" w14:textId="77777777" w:rsidR="00F950B5" w:rsidRPr="00AB4AE2" w:rsidRDefault="00F950B5" w:rsidP="0029074E">
      <w:pPr>
        <w:keepNext/>
        <w:spacing w:line="240" w:lineRule="auto"/>
        <w:ind w:right="-1"/>
        <w:rPr>
          <w:szCs w:val="22"/>
        </w:rPr>
      </w:pPr>
    </w:p>
    <w:p w14:paraId="3B8E9EE7" w14:textId="77777777" w:rsidR="00F950B5" w:rsidRPr="00BF07D6" w:rsidRDefault="00F950B5" w:rsidP="0029074E">
      <w:pPr>
        <w:keepNext/>
        <w:numPr>
          <w:ilvl w:val="0"/>
          <w:numId w:val="2"/>
        </w:numPr>
        <w:tabs>
          <w:tab w:val="clear" w:pos="720"/>
        </w:tabs>
        <w:spacing w:line="240" w:lineRule="auto"/>
        <w:ind w:left="567" w:hanging="567"/>
        <w:rPr>
          <w:szCs w:val="22"/>
        </w:rPr>
      </w:pPr>
      <w:r w:rsidRPr="00CB491F">
        <w:rPr>
          <w:b/>
          <w:szCs w:val="22"/>
        </w:rPr>
        <w:t>Plán riadenia rizík (RMP)</w:t>
      </w:r>
    </w:p>
    <w:p w14:paraId="6972C720" w14:textId="77777777" w:rsidR="00F950B5" w:rsidRPr="00CB491F" w:rsidRDefault="00F950B5" w:rsidP="0029074E">
      <w:pPr>
        <w:keepNext/>
        <w:tabs>
          <w:tab w:val="clear" w:pos="567"/>
        </w:tabs>
        <w:spacing w:line="240" w:lineRule="auto"/>
        <w:ind w:right="-1"/>
        <w:rPr>
          <w:szCs w:val="22"/>
        </w:rPr>
      </w:pPr>
    </w:p>
    <w:p w14:paraId="734E1434" w14:textId="0BC8ECB6" w:rsidR="00F950B5" w:rsidRPr="00CB491F" w:rsidRDefault="00F950B5" w:rsidP="0029074E">
      <w:pPr>
        <w:tabs>
          <w:tab w:val="left" w:pos="0"/>
        </w:tabs>
        <w:spacing w:line="240" w:lineRule="auto"/>
        <w:ind w:right="567"/>
        <w:rPr>
          <w:szCs w:val="22"/>
        </w:rPr>
      </w:pPr>
      <w:r w:rsidRPr="00CB491F">
        <w:rPr>
          <w:szCs w:val="22"/>
        </w:rPr>
        <w:t>Držiteľ rozhodnutia</w:t>
      </w:r>
      <w:r w:rsidR="00F670EE">
        <w:rPr>
          <w:szCs w:val="22"/>
        </w:rPr>
        <w:t xml:space="preserve"> o </w:t>
      </w:r>
      <w:r w:rsidRPr="00CB491F">
        <w:rPr>
          <w:szCs w:val="22"/>
        </w:rPr>
        <w:t>registrácii vykoná požadované činnosti a zásahy</w:t>
      </w:r>
      <w:r w:rsidR="00F670EE">
        <w:rPr>
          <w:szCs w:val="22"/>
        </w:rPr>
        <w:t xml:space="preserve"> v </w:t>
      </w:r>
      <w:r w:rsidRPr="00CB491F">
        <w:rPr>
          <w:szCs w:val="22"/>
        </w:rPr>
        <w:t>rámci dohľadu nad liekmi, ktoré sú podrobne opísané</w:t>
      </w:r>
      <w:r w:rsidR="00F670EE">
        <w:rPr>
          <w:szCs w:val="22"/>
        </w:rPr>
        <w:t xml:space="preserve"> v </w:t>
      </w:r>
      <w:r w:rsidRPr="00CB491F">
        <w:rPr>
          <w:szCs w:val="22"/>
        </w:rPr>
        <w:t>odsúhlasenom RMP predloženom</w:t>
      </w:r>
      <w:r w:rsidR="00F670EE">
        <w:rPr>
          <w:szCs w:val="22"/>
        </w:rPr>
        <w:t xml:space="preserve"> v</w:t>
      </w:r>
      <w:r w:rsidR="001437CA">
        <w:rPr>
          <w:szCs w:val="22"/>
        </w:rPr>
        <w:t> </w:t>
      </w:r>
      <w:r w:rsidR="001437CA" w:rsidRPr="00CB491F">
        <w:rPr>
          <w:szCs w:val="22"/>
        </w:rPr>
        <w:t>module</w:t>
      </w:r>
      <w:r w:rsidR="001437CA">
        <w:rPr>
          <w:szCs w:val="22"/>
        </w:rPr>
        <w:t> </w:t>
      </w:r>
      <w:r w:rsidRPr="00CB491F">
        <w:rPr>
          <w:szCs w:val="22"/>
        </w:rPr>
        <w:t>1.8.2 registračnej dokumentácie a</w:t>
      </w:r>
      <w:r w:rsidR="00F670EE">
        <w:rPr>
          <w:szCs w:val="22"/>
        </w:rPr>
        <w:t xml:space="preserve"> vo </w:t>
      </w:r>
      <w:r w:rsidRPr="00CB491F">
        <w:rPr>
          <w:szCs w:val="22"/>
        </w:rPr>
        <w:t>všetkých ďalších odsúhlasených aktualizáciách RMP.</w:t>
      </w:r>
    </w:p>
    <w:p w14:paraId="1569F938" w14:textId="77777777" w:rsidR="00F950B5" w:rsidRPr="00CB491F" w:rsidRDefault="00F950B5" w:rsidP="0029074E">
      <w:pPr>
        <w:spacing w:line="240" w:lineRule="auto"/>
        <w:ind w:right="-1"/>
        <w:rPr>
          <w:szCs w:val="22"/>
        </w:rPr>
      </w:pPr>
    </w:p>
    <w:p w14:paraId="1D8A833B" w14:textId="77777777" w:rsidR="00F950B5" w:rsidRPr="00CB491F" w:rsidRDefault="00F950B5" w:rsidP="0029074E">
      <w:pPr>
        <w:keepNext/>
        <w:spacing w:line="240" w:lineRule="auto"/>
        <w:rPr>
          <w:szCs w:val="22"/>
        </w:rPr>
      </w:pPr>
      <w:r w:rsidRPr="00CB491F">
        <w:rPr>
          <w:szCs w:val="22"/>
        </w:rPr>
        <w:t>Aktualizovaný RMP je potrebné predložiť:</w:t>
      </w:r>
    </w:p>
    <w:p w14:paraId="65D93683" w14:textId="3592D404" w:rsidR="00F950B5" w:rsidRPr="00CB491F" w:rsidRDefault="00F950B5" w:rsidP="00DB7F4D">
      <w:pPr>
        <w:keepNext/>
        <w:numPr>
          <w:ilvl w:val="0"/>
          <w:numId w:val="1"/>
        </w:numPr>
        <w:tabs>
          <w:tab w:val="clear" w:pos="720"/>
        </w:tabs>
        <w:spacing w:line="240" w:lineRule="auto"/>
        <w:ind w:left="851" w:hanging="851"/>
        <w:rPr>
          <w:szCs w:val="22"/>
        </w:rPr>
      </w:pPr>
      <w:r w:rsidRPr="00CB491F">
        <w:rPr>
          <w:szCs w:val="22"/>
        </w:rPr>
        <w:t>na žiadosť Európskej agentúry</w:t>
      </w:r>
      <w:r w:rsidR="00F670EE">
        <w:rPr>
          <w:szCs w:val="22"/>
        </w:rPr>
        <w:t xml:space="preserve"> pre </w:t>
      </w:r>
      <w:r w:rsidRPr="00CB491F">
        <w:rPr>
          <w:szCs w:val="22"/>
        </w:rPr>
        <w:t>lieky,</w:t>
      </w:r>
    </w:p>
    <w:p w14:paraId="590D35C0" w14:textId="487FBA20" w:rsidR="00F950B5" w:rsidRPr="00CB491F" w:rsidRDefault="00F950B5" w:rsidP="0029074E">
      <w:pPr>
        <w:numPr>
          <w:ilvl w:val="0"/>
          <w:numId w:val="1"/>
        </w:numPr>
        <w:tabs>
          <w:tab w:val="clear" w:pos="720"/>
        </w:tabs>
        <w:spacing w:line="240" w:lineRule="auto"/>
        <w:ind w:left="567" w:hanging="567"/>
        <w:rPr>
          <w:szCs w:val="22"/>
        </w:rPr>
      </w:pPr>
      <w:r w:rsidRPr="00CB491F">
        <w:rPr>
          <w:szCs w:val="22"/>
        </w:rPr>
        <w:t>vždy</w:t>
      </w:r>
      <w:r w:rsidR="00F670EE">
        <w:rPr>
          <w:szCs w:val="22"/>
        </w:rPr>
        <w:t xml:space="preserve"> v </w:t>
      </w:r>
      <w:r w:rsidRPr="00CB491F">
        <w:rPr>
          <w:szCs w:val="22"/>
        </w:rPr>
        <w:t>prípade zmeny systému riadenia rizík, predovšetkým</w:t>
      </w:r>
      <w:r w:rsidR="00F670EE">
        <w:rPr>
          <w:szCs w:val="22"/>
        </w:rPr>
        <w:t xml:space="preserve"> v </w:t>
      </w:r>
      <w:r w:rsidRPr="00CB491F">
        <w:rPr>
          <w:szCs w:val="22"/>
        </w:rPr>
        <w:t>dôsledku získania nových informácií, ktoré môžu viesť</w:t>
      </w:r>
      <w:r w:rsidR="00F670EE">
        <w:rPr>
          <w:szCs w:val="22"/>
        </w:rPr>
        <w:t xml:space="preserve"> k </w:t>
      </w:r>
      <w:r w:rsidRPr="00CB491F">
        <w:rPr>
          <w:szCs w:val="22"/>
        </w:rPr>
        <w:t>výraznej zmene pomeru prínosu a rizika, alebo</w:t>
      </w:r>
      <w:r w:rsidR="00F670EE">
        <w:rPr>
          <w:szCs w:val="22"/>
        </w:rPr>
        <w:t xml:space="preserve"> v </w:t>
      </w:r>
      <w:r w:rsidRPr="00CB491F">
        <w:rPr>
          <w:szCs w:val="22"/>
        </w:rPr>
        <w:t>dôsledku dosiahnutia dôležitého medzníka (v rámci dohľadu nad liekmi alebo minimalizácie rizika).</w:t>
      </w:r>
    </w:p>
    <w:p w14:paraId="23D8713A" w14:textId="7BEA6A94" w:rsidR="002C0DF1" w:rsidRPr="00CB491F" w:rsidRDefault="002C0DF1" w:rsidP="0029074E">
      <w:pPr>
        <w:tabs>
          <w:tab w:val="clear" w:pos="567"/>
        </w:tabs>
        <w:spacing w:line="240" w:lineRule="auto"/>
        <w:rPr>
          <w:iCs/>
          <w:szCs w:val="22"/>
        </w:rPr>
      </w:pPr>
      <w:r w:rsidRPr="00CB491F">
        <w:rPr>
          <w:iCs/>
          <w:szCs w:val="22"/>
        </w:rPr>
        <w:br w:type="page"/>
      </w:r>
    </w:p>
    <w:p w14:paraId="6B07BA3B" w14:textId="77777777" w:rsidR="00FD08DE" w:rsidRPr="00CB491F" w:rsidRDefault="00FD08DE" w:rsidP="0029074E">
      <w:pPr>
        <w:tabs>
          <w:tab w:val="clear" w:pos="567"/>
        </w:tabs>
        <w:spacing w:line="240" w:lineRule="auto"/>
        <w:rPr>
          <w:szCs w:val="22"/>
        </w:rPr>
      </w:pPr>
    </w:p>
    <w:p w14:paraId="417C9164" w14:textId="77777777" w:rsidR="00FD08DE" w:rsidRPr="00CB491F" w:rsidRDefault="00FD08DE" w:rsidP="0029074E">
      <w:pPr>
        <w:tabs>
          <w:tab w:val="clear" w:pos="567"/>
        </w:tabs>
        <w:spacing w:line="240" w:lineRule="auto"/>
        <w:rPr>
          <w:szCs w:val="22"/>
        </w:rPr>
      </w:pPr>
    </w:p>
    <w:p w14:paraId="62E28291" w14:textId="77777777" w:rsidR="00FD08DE" w:rsidRPr="00CB491F" w:rsidRDefault="00FD08DE" w:rsidP="0029074E">
      <w:pPr>
        <w:tabs>
          <w:tab w:val="clear" w:pos="567"/>
        </w:tabs>
        <w:spacing w:line="240" w:lineRule="auto"/>
        <w:rPr>
          <w:szCs w:val="22"/>
        </w:rPr>
      </w:pPr>
    </w:p>
    <w:p w14:paraId="26B7DB54" w14:textId="77777777" w:rsidR="00FD08DE" w:rsidRPr="00CB491F" w:rsidRDefault="00FD08DE" w:rsidP="0029074E">
      <w:pPr>
        <w:tabs>
          <w:tab w:val="clear" w:pos="567"/>
        </w:tabs>
        <w:spacing w:line="240" w:lineRule="auto"/>
        <w:rPr>
          <w:szCs w:val="22"/>
        </w:rPr>
      </w:pPr>
    </w:p>
    <w:p w14:paraId="7665F982" w14:textId="77777777" w:rsidR="00FD08DE" w:rsidRPr="00CB491F" w:rsidRDefault="00FD08DE" w:rsidP="0029074E">
      <w:pPr>
        <w:tabs>
          <w:tab w:val="clear" w:pos="567"/>
        </w:tabs>
        <w:spacing w:line="240" w:lineRule="auto"/>
        <w:rPr>
          <w:szCs w:val="22"/>
        </w:rPr>
      </w:pPr>
    </w:p>
    <w:p w14:paraId="4121E1D1" w14:textId="77777777" w:rsidR="00FD08DE" w:rsidRPr="00CB491F" w:rsidRDefault="00FD08DE" w:rsidP="0029074E">
      <w:pPr>
        <w:tabs>
          <w:tab w:val="clear" w:pos="567"/>
        </w:tabs>
        <w:spacing w:line="240" w:lineRule="auto"/>
        <w:rPr>
          <w:szCs w:val="22"/>
        </w:rPr>
      </w:pPr>
    </w:p>
    <w:p w14:paraId="4BE0F6DA" w14:textId="77777777" w:rsidR="00FD08DE" w:rsidRPr="00CB491F" w:rsidRDefault="00FD08DE" w:rsidP="0029074E">
      <w:pPr>
        <w:tabs>
          <w:tab w:val="clear" w:pos="567"/>
        </w:tabs>
        <w:spacing w:line="240" w:lineRule="auto"/>
        <w:rPr>
          <w:szCs w:val="22"/>
        </w:rPr>
      </w:pPr>
    </w:p>
    <w:p w14:paraId="106AE091" w14:textId="77777777" w:rsidR="00FD08DE" w:rsidRPr="00CB491F" w:rsidRDefault="00FD08DE" w:rsidP="0029074E">
      <w:pPr>
        <w:tabs>
          <w:tab w:val="clear" w:pos="567"/>
        </w:tabs>
        <w:spacing w:line="240" w:lineRule="auto"/>
        <w:rPr>
          <w:szCs w:val="22"/>
        </w:rPr>
      </w:pPr>
    </w:p>
    <w:p w14:paraId="6F35C635" w14:textId="77777777" w:rsidR="00FD08DE" w:rsidRPr="00CB491F" w:rsidRDefault="00FD08DE" w:rsidP="0029074E">
      <w:pPr>
        <w:tabs>
          <w:tab w:val="clear" w:pos="567"/>
        </w:tabs>
        <w:spacing w:line="240" w:lineRule="auto"/>
        <w:rPr>
          <w:szCs w:val="22"/>
        </w:rPr>
      </w:pPr>
    </w:p>
    <w:p w14:paraId="7D01CD8C" w14:textId="77777777" w:rsidR="00FD08DE" w:rsidRPr="00CB491F" w:rsidRDefault="00FD08DE" w:rsidP="0029074E">
      <w:pPr>
        <w:tabs>
          <w:tab w:val="clear" w:pos="567"/>
        </w:tabs>
        <w:spacing w:line="240" w:lineRule="auto"/>
        <w:rPr>
          <w:szCs w:val="22"/>
        </w:rPr>
      </w:pPr>
    </w:p>
    <w:p w14:paraId="49375C16" w14:textId="77777777" w:rsidR="00FD08DE" w:rsidRPr="00CB491F" w:rsidRDefault="00FD08DE" w:rsidP="0029074E">
      <w:pPr>
        <w:tabs>
          <w:tab w:val="clear" w:pos="567"/>
        </w:tabs>
        <w:spacing w:line="240" w:lineRule="auto"/>
        <w:rPr>
          <w:szCs w:val="22"/>
        </w:rPr>
      </w:pPr>
    </w:p>
    <w:p w14:paraId="6BD484F1" w14:textId="77777777" w:rsidR="00FD08DE" w:rsidRPr="00CB491F" w:rsidRDefault="00FD08DE" w:rsidP="0029074E">
      <w:pPr>
        <w:tabs>
          <w:tab w:val="clear" w:pos="567"/>
        </w:tabs>
        <w:spacing w:line="240" w:lineRule="auto"/>
        <w:rPr>
          <w:szCs w:val="22"/>
        </w:rPr>
      </w:pPr>
    </w:p>
    <w:p w14:paraId="52FD004B" w14:textId="77777777" w:rsidR="00FD08DE" w:rsidRPr="00CB491F" w:rsidRDefault="00FD08DE" w:rsidP="0029074E">
      <w:pPr>
        <w:tabs>
          <w:tab w:val="clear" w:pos="567"/>
        </w:tabs>
        <w:spacing w:line="240" w:lineRule="auto"/>
        <w:rPr>
          <w:szCs w:val="22"/>
        </w:rPr>
      </w:pPr>
    </w:p>
    <w:p w14:paraId="4F012911" w14:textId="77777777" w:rsidR="00FD08DE" w:rsidRPr="00CB491F" w:rsidRDefault="00FD08DE" w:rsidP="0029074E">
      <w:pPr>
        <w:tabs>
          <w:tab w:val="clear" w:pos="567"/>
        </w:tabs>
        <w:spacing w:line="240" w:lineRule="auto"/>
        <w:rPr>
          <w:szCs w:val="22"/>
        </w:rPr>
      </w:pPr>
    </w:p>
    <w:p w14:paraId="7A91599F" w14:textId="77777777" w:rsidR="00FD08DE" w:rsidRPr="00CB491F" w:rsidRDefault="00FD08DE" w:rsidP="0029074E">
      <w:pPr>
        <w:tabs>
          <w:tab w:val="clear" w:pos="567"/>
        </w:tabs>
        <w:spacing w:line="240" w:lineRule="auto"/>
        <w:rPr>
          <w:szCs w:val="22"/>
        </w:rPr>
      </w:pPr>
    </w:p>
    <w:p w14:paraId="352830E8" w14:textId="77777777" w:rsidR="00FD08DE" w:rsidRPr="00CB491F" w:rsidRDefault="00FD08DE" w:rsidP="0029074E">
      <w:pPr>
        <w:tabs>
          <w:tab w:val="clear" w:pos="567"/>
        </w:tabs>
        <w:spacing w:line="240" w:lineRule="auto"/>
        <w:rPr>
          <w:szCs w:val="22"/>
        </w:rPr>
      </w:pPr>
    </w:p>
    <w:p w14:paraId="61E90FC4" w14:textId="77777777" w:rsidR="00FD08DE" w:rsidRPr="00CB491F" w:rsidRDefault="00FD08DE" w:rsidP="0029074E">
      <w:pPr>
        <w:tabs>
          <w:tab w:val="clear" w:pos="567"/>
        </w:tabs>
        <w:spacing w:line="240" w:lineRule="auto"/>
        <w:rPr>
          <w:szCs w:val="22"/>
        </w:rPr>
      </w:pPr>
    </w:p>
    <w:p w14:paraId="450ECA17" w14:textId="77777777" w:rsidR="00FD08DE" w:rsidRPr="00CB491F" w:rsidRDefault="00FD08DE" w:rsidP="0029074E">
      <w:pPr>
        <w:tabs>
          <w:tab w:val="clear" w:pos="567"/>
        </w:tabs>
        <w:spacing w:line="240" w:lineRule="auto"/>
        <w:rPr>
          <w:szCs w:val="22"/>
        </w:rPr>
      </w:pPr>
    </w:p>
    <w:p w14:paraId="636B9FCE" w14:textId="77777777" w:rsidR="00FD08DE" w:rsidRPr="00CB491F" w:rsidRDefault="00FD08DE" w:rsidP="0029074E">
      <w:pPr>
        <w:tabs>
          <w:tab w:val="clear" w:pos="567"/>
        </w:tabs>
        <w:spacing w:line="240" w:lineRule="auto"/>
        <w:rPr>
          <w:szCs w:val="22"/>
        </w:rPr>
      </w:pPr>
    </w:p>
    <w:p w14:paraId="32DE9EAB" w14:textId="77777777" w:rsidR="004875DB" w:rsidRPr="00CB491F" w:rsidRDefault="004875DB" w:rsidP="0029074E">
      <w:pPr>
        <w:tabs>
          <w:tab w:val="clear" w:pos="567"/>
        </w:tabs>
        <w:spacing w:line="240" w:lineRule="auto"/>
        <w:rPr>
          <w:szCs w:val="22"/>
        </w:rPr>
      </w:pPr>
    </w:p>
    <w:p w14:paraId="2179D120" w14:textId="77777777" w:rsidR="00FD08DE" w:rsidRPr="00CB491F" w:rsidRDefault="00FD08DE" w:rsidP="0029074E">
      <w:pPr>
        <w:tabs>
          <w:tab w:val="clear" w:pos="567"/>
        </w:tabs>
        <w:spacing w:line="240" w:lineRule="auto"/>
        <w:rPr>
          <w:szCs w:val="22"/>
        </w:rPr>
      </w:pPr>
    </w:p>
    <w:p w14:paraId="59588BA5" w14:textId="77777777" w:rsidR="00FD08DE" w:rsidRPr="00CB491F" w:rsidRDefault="00FD08DE" w:rsidP="0029074E">
      <w:pPr>
        <w:tabs>
          <w:tab w:val="clear" w:pos="567"/>
        </w:tabs>
        <w:spacing w:line="240" w:lineRule="auto"/>
        <w:rPr>
          <w:szCs w:val="22"/>
        </w:rPr>
      </w:pPr>
    </w:p>
    <w:p w14:paraId="34F21CAC" w14:textId="77777777" w:rsidR="00FD08DE" w:rsidRPr="00CB491F" w:rsidRDefault="00FD08DE" w:rsidP="0029074E">
      <w:pPr>
        <w:tabs>
          <w:tab w:val="clear" w:pos="567"/>
        </w:tabs>
        <w:spacing w:line="240" w:lineRule="auto"/>
        <w:rPr>
          <w:szCs w:val="22"/>
        </w:rPr>
      </w:pPr>
    </w:p>
    <w:p w14:paraId="178234DB" w14:textId="77777777" w:rsidR="00F950B5" w:rsidRPr="00CB491F" w:rsidRDefault="00F950B5" w:rsidP="0029074E">
      <w:pPr>
        <w:spacing w:line="240" w:lineRule="auto"/>
        <w:jc w:val="center"/>
        <w:rPr>
          <w:b/>
          <w:szCs w:val="22"/>
        </w:rPr>
      </w:pPr>
      <w:r w:rsidRPr="00CB491F">
        <w:rPr>
          <w:b/>
          <w:szCs w:val="22"/>
        </w:rPr>
        <w:t>PRÍLOHA III</w:t>
      </w:r>
    </w:p>
    <w:p w14:paraId="79327C5D" w14:textId="77777777" w:rsidR="00F950B5" w:rsidRPr="00CB491F" w:rsidRDefault="00F950B5" w:rsidP="0029074E">
      <w:pPr>
        <w:spacing w:line="240" w:lineRule="auto"/>
        <w:jc w:val="center"/>
        <w:rPr>
          <w:b/>
          <w:szCs w:val="22"/>
        </w:rPr>
      </w:pPr>
    </w:p>
    <w:p w14:paraId="20D9EE94" w14:textId="0677BB40" w:rsidR="00F950B5" w:rsidRPr="00CB491F" w:rsidRDefault="00F950B5" w:rsidP="0029074E">
      <w:pPr>
        <w:spacing w:line="240" w:lineRule="auto"/>
        <w:jc w:val="center"/>
        <w:rPr>
          <w:b/>
          <w:szCs w:val="22"/>
        </w:rPr>
      </w:pPr>
      <w:r w:rsidRPr="00CB491F">
        <w:rPr>
          <w:b/>
          <w:szCs w:val="22"/>
        </w:rPr>
        <w:t>OZNAČENIE OBALU A PÍSOMNÁ INFORMÁCIA PRE POUŽÍVATEĽA</w:t>
      </w:r>
    </w:p>
    <w:p w14:paraId="277328B0" w14:textId="77777777" w:rsidR="00FD08DE" w:rsidRPr="00CB491F" w:rsidRDefault="00FD08DE" w:rsidP="0029074E">
      <w:pPr>
        <w:tabs>
          <w:tab w:val="clear" w:pos="567"/>
        </w:tabs>
        <w:spacing w:line="240" w:lineRule="auto"/>
        <w:rPr>
          <w:szCs w:val="22"/>
        </w:rPr>
      </w:pPr>
      <w:r w:rsidRPr="00CB491F">
        <w:rPr>
          <w:b/>
          <w:szCs w:val="22"/>
        </w:rPr>
        <w:br w:type="page"/>
      </w:r>
    </w:p>
    <w:p w14:paraId="07ECB7D1" w14:textId="77777777" w:rsidR="00FD08DE" w:rsidRPr="00CB491F" w:rsidRDefault="00FD08DE" w:rsidP="0029074E">
      <w:pPr>
        <w:tabs>
          <w:tab w:val="clear" w:pos="567"/>
        </w:tabs>
        <w:spacing w:line="240" w:lineRule="auto"/>
        <w:rPr>
          <w:szCs w:val="22"/>
        </w:rPr>
      </w:pPr>
    </w:p>
    <w:p w14:paraId="1F54722B" w14:textId="77777777" w:rsidR="00FD08DE" w:rsidRPr="00CB491F" w:rsidRDefault="00FD08DE" w:rsidP="0029074E">
      <w:pPr>
        <w:tabs>
          <w:tab w:val="clear" w:pos="567"/>
        </w:tabs>
        <w:spacing w:line="240" w:lineRule="auto"/>
        <w:rPr>
          <w:szCs w:val="22"/>
        </w:rPr>
      </w:pPr>
    </w:p>
    <w:p w14:paraId="05AC99AA" w14:textId="77777777" w:rsidR="00FD08DE" w:rsidRPr="00CB491F" w:rsidRDefault="00FD08DE" w:rsidP="0029074E">
      <w:pPr>
        <w:tabs>
          <w:tab w:val="clear" w:pos="567"/>
        </w:tabs>
        <w:spacing w:line="240" w:lineRule="auto"/>
        <w:rPr>
          <w:szCs w:val="22"/>
        </w:rPr>
      </w:pPr>
    </w:p>
    <w:p w14:paraId="498FD185" w14:textId="77777777" w:rsidR="00FD08DE" w:rsidRPr="00CB491F" w:rsidRDefault="00FD08DE" w:rsidP="0029074E">
      <w:pPr>
        <w:tabs>
          <w:tab w:val="clear" w:pos="567"/>
        </w:tabs>
        <w:spacing w:line="240" w:lineRule="auto"/>
        <w:rPr>
          <w:szCs w:val="22"/>
        </w:rPr>
      </w:pPr>
    </w:p>
    <w:p w14:paraId="2D65AF16" w14:textId="77777777" w:rsidR="00FD08DE" w:rsidRPr="00CB491F" w:rsidRDefault="00FD08DE" w:rsidP="0029074E">
      <w:pPr>
        <w:tabs>
          <w:tab w:val="clear" w:pos="567"/>
        </w:tabs>
        <w:spacing w:line="240" w:lineRule="auto"/>
        <w:rPr>
          <w:szCs w:val="22"/>
        </w:rPr>
      </w:pPr>
    </w:p>
    <w:p w14:paraId="30FABBAE" w14:textId="77777777" w:rsidR="00FD08DE" w:rsidRPr="00CB491F" w:rsidRDefault="00FD08DE" w:rsidP="0029074E">
      <w:pPr>
        <w:tabs>
          <w:tab w:val="clear" w:pos="567"/>
        </w:tabs>
        <w:spacing w:line="240" w:lineRule="auto"/>
        <w:rPr>
          <w:szCs w:val="22"/>
        </w:rPr>
      </w:pPr>
    </w:p>
    <w:p w14:paraId="1DFED024" w14:textId="77777777" w:rsidR="00FD08DE" w:rsidRPr="00CB491F" w:rsidRDefault="00FD08DE" w:rsidP="0029074E">
      <w:pPr>
        <w:tabs>
          <w:tab w:val="clear" w:pos="567"/>
        </w:tabs>
        <w:spacing w:line="240" w:lineRule="auto"/>
        <w:rPr>
          <w:szCs w:val="22"/>
        </w:rPr>
      </w:pPr>
    </w:p>
    <w:p w14:paraId="5383A4F5" w14:textId="77777777" w:rsidR="00FD08DE" w:rsidRPr="00CB491F" w:rsidRDefault="00FD08DE" w:rsidP="0029074E">
      <w:pPr>
        <w:tabs>
          <w:tab w:val="clear" w:pos="567"/>
        </w:tabs>
        <w:spacing w:line="240" w:lineRule="auto"/>
        <w:rPr>
          <w:szCs w:val="22"/>
        </w:rPr>
      </w:pPr>
    </w:p>
    <w:p w14:paraId="7C5C2776" w14:textId="77777777" w:rsidR="00FD08DE" w:rsidRPr="00CB491F" w:rsidRDefault="00FD08DE" w:rsidP="0029074E">
      <w:pPr>
        <w:tabs>
          <w:tab w:val="clear" w:pos="567"/>
        </w:tabs>
        <w:spacing w:line="240" w:lineRule="auto"/>
        <w:rPr>
          <w:szCs w:val="22"/>
        </w:rPr>
      </w:pPr>
    </w:p>
    <w:p w14:paraId="7662DF9C" w14:textId="77777777" w:rsidR="00FD08DE" w:rsidRPr="00CB491F" w:rsidRDefault="00FD08DE" w:rsidP="0029074E">
      <w:pPr>
        <w:tabs>
          <w:tab w:val="clear" w:pos="567"/>
        </w:tabs>
        <w:spacing w:line="240" w:lineRule="auto"/>
        <w:rPr>
          <w:szCs w:val="22"/>
        </w:rPr>
      </w:pPr>
    </w:p>
    <w:p w14:paraId="4A296CB7" w14:textId="77777777" w:rsidR="00FD08DE" w:rsidRPr="00CB491F" w:rsidRDefault="00FD08DE" w:rsidP="0029074E">
      <w:pPr>
        <w:tabs>
          <w:tab w:val="clear" w:pos="567"/>
        </w:tabs>
        <w:spacing w:line="240" w:lineRule="auto"/>
        <w:rPr>
          <w:szCs w:val="22"/>
        </w:rPr>
      </w:pPr>
    </w:p>
    <w:p w14:paraId="323C8ADD" w14:textId="77777777" w:rsidR="00FD08DE" w:rsidRPr="00CB491F" w:rsidRDefault="00FD08DE" w:rsidP="0029074E">
      <w:pPr>
        <w:tabs>
          <w:tab w:val="clear" w:pos="567"/>
        </w:tabs>
        <w:spacing w:line="240" w:lineRule="auto"/>
        <w:rPr>
          <w:szCs w:val="22"/>
        </w:rPr>
      </w:pPr>
    </w:p>
    <w:p w14:paraId="57A806B7" w14:textId="77777777" w:rsidR="00FD08DE" w:rsidRPr="00CB491F" w:rsidRDefault="00FD08DE" w:rsidP="0029074E">
      <w:pPr>
        <w:tabs>
          <w:tab w:val="clear" w:pos="567"/>
        </w:tabs>
        <w:spacing w:line="240" w:lineRule="auto"/>
        <w:rPr>
          <w:szCs w:val="22"/>
        </w:rPr>
      </w:pPr>
    </w:p>
    <w:p w14:paraId="641690CA" w14:textId="77777777" w:rsidR="00FD08DE" w:rsidRPr="00CB491F" w:rsidRDefault="00FD08DE" w:rsidP="0029074E">
      <w:pPr>
        <w:tabs>
          <w:tab w:val="clear" w:pos="567"/>
        </w:tabs>
        <w:spacing w:line="240" w:lineRule="auto"/>
        <w:rPr>
          <w:szCs w:val="22"/>
        </w:rPr>
      </w:pPr>
    </w:p>
    <w:p w14:paraId="50BD8E51" w14:textId="77777777" w:rsidR="00FD08DE" w:rsidRPr="00CB491F" w:rsidRDefault="00FD08DE" w:rsidP="0029074E">
      <w:pPr>
        <w:tabs>
          <w:tab w:val="clear" w:pos="567"/>
        </w:tabs>
        <w:spacing w:line="240" w:lineRule="auto"/>
        <w:rPr>
          <w:szCs w:val="22"/>
        </w:rPr>
      </w:pPr>
    </w:p>
    <w:p w14:paraId="130999B6" w14:textId="77777777" w:rsidR="00FD08DE" w:rsidRPr="00CB491F" w:rsidRDefault="00FD08DE" w:rsidP="0029074E">
      <w:pPr>
        <w:tabs>
          <w:tab w:val="clear" w:pos="567"/>
        </w:tabs>
        <w:spacing w:line="240" w:lineRule="auto"/>
        <w:rPr>
          <w:szCs w:val="22"/>
        </w:rPr>
      </w:pPr>
    </w:p>
    <w:p w14:paraId="725A9E40" w14:textId="77777777" w:rsidR="00FD08DE" w:rsidRPr="00CB491F" w:rsidRDefault="00FD08DE" w:rsidP="0029074E">
      <w:pPr>
        <w:tabs>
          <w:tab w:val="clear" w:pos="567"/>
        </w:tabs>
        <w:spacing w:line="240" w:lineRule="auto"/>
        <w:rPr>
          <w:szCs w:val="22"/>
        </w:rPr>
      </w:pPr>
    </w:p>
    <w:p w14:paraId="1975F3DD" w14:textId="77777777" w:rsidR="00FD08DE" w:rsidRPr="00CB491F" w:rsidRDefault="00FD08DE" w:rsidP="0029074E">
      <w:pPr>
        <w:tabs>
          <w:tab w:val="clear" w:pos="567"/>
        </w:tabs>
        <w:spacing w:line="240" w:lineRule="auto"/>
        <w:rPr>
          <w:szCs w:val="22"/>
        </w:rPr>
      </w:pPr>
    </w:p>
    <w:p w14:paraId="5D192D71" w14:textId="77777777" w:rsidR="00FD08DE" w:rsidRPr="00CB491F" w:rsidRDefault="00FD08DE" w:rsidP="0029074E">
      <w:pPr>
        <w:tabs>
          <w:tab w:val="clear" w:pos="567"/>
        </w:tabs>
        <w:spacing w:line="240" w:lineRule="auto"/>
        <w:rPr>
          <w:szCs w:val="22"/>
        </w:rPr>
      </w:pPr>
    </w:p>
    <w:p w14:paraId="29F11ED2" w14:textId="77777777" w:rsidR="00FD08DE" w:rsidRPr="00CB491F" w:rsidRDefault="00FD08DE" w:rsidP="0029074E">
      <w:pPr>
        <w:tabs>
          <w:tab w:val="clear" w:pos="567"/>
        </w:tabs>
        <w:spacing w:line="240" w:lineRule="auto"/>
        <w:rPr>
          <w:szCs w:val="22"/>
        </w:rPr>
      </w:pPr>
    </w:p>
    <w:p w14:paraId="22381ECE" w14:textId="77777777" w:rsidR="00FD08DE" w:rsidRPr="00CB491F" w:rsidRDefault="00FD08DE" w:rsidP="0029074E">
      <w:pPr>
        <w:tabs>
          <w:tab w:val="clear" w:pos="567"/>
        </w:tabs>
        <w:spacing w:line="240" w:lineRule="auto"/>
        <w:rPr>
          <w:szCs w:val="22"/>
        </w:rPr>
      </w:pPr>
    </w:p>
    <w:p w14:paraId="5E02875F" w14:textId="77777777" w:rsidR="00FD08DE" w:rsidRPr="00CB491F" w:rsidRDefault="00FD08DE" w:rsidP="0029074E">
      <w:pPr>
        <w:tabs>
          <w:tab w:val="clear" w:pos="567"/>
        </w:tabs>
        <w:spacing w:line="240" w:lineRule="auto"/>
        <w:rPr>
          <w:szCs w:val="22"/>
        </w:rPr>
      </w:pPr>
    </w:p>
    <w:p w14:paraId="22102CBE" w14:textId="77777777" w:rsidR="004875DB" w:rsidRPr="00CB491F" w:rsidRDefault="004875DB" w:rsidP="0029074E">
      <w:pPr>
        <w:tabs>
          <w:tab w:val="clear" w:pos="567"/>
        </w:tabs>
        <w:spacing w:line="240" w:lineRule="auto"/>
        <w:rPr>
          <w:szCs w:val="22"/>
        </w:rPr>
      </w:pPr>
    </w:p>
    <w:p w14:paraId="619137B5" w14:textId="3A1E7DFC" w:rsidR="00FD08DE" w:rsidRPr="00CB491F" w:rsidRDefault="00FD08DE" w:rsidP="0029074E">
      <w:pPr>
        <w:tabs>
          <w:tab w:val="clear" w:pos="567"/>
        </w:tabs>
        <w:spacing w:line="240" w:lineRule="auto"/>
        <w:jc w:val="center"/>
        <w:outlineLvl w:val="0"/>
        <w:rPr>
          <w:szCs w:val="22"/>
        </w:rPr>
      </w:pPr>
      <w:r w:rsidRPr="00CB491F">
        <w:rPr>
          <w:b/>
          <w:szCs w:val="22"/>
        </w:rPr>
        <w:t xml:space="preserve">A. </w:t>
      </w:r>
      <w:r w:rsidR="00F950B5" w:rsidRPr="00CB491F">
        <w:rPr>
          <w:b/>
          <w:szCs w:val="22"/>
        </w:rPr>
        <w:t>OZNAČENIE OBALU</w:t>
      </w:r>
    </w:p>
    <w:p w14:paraId="1B130DEC" w14:textId="77777777" w:rsidR="00FD08DE" w:rsidRPr="00CB491F" w:rsidRDefault="00FD08DE" w:rsidP="0029074E">
      <w:pPr>
        <w:shd w:val="clear" w:color="auto" w:fill="FFFFFF"/>
        <w:tabs>
          <w:tab w:val="clear" w:pos="567"/>
        </w:tabs>
        <w:spacing w:line="240" w:lineRule="auto"/>
        <w:rPr>
          <w:szCs w:val="22"/>
        </w:rPr>
      </w:pPr>
      <w:r w:rsidRPr="00CB491F">
        <w:rPr>
          <w:szCs w:val="22"/>
        </w:rPr>
        <w:br w:type="page"/>
      </w:r>
    </w:p>
    <w:p w14:paraId="0E9CBF89" w14:textId="77777777" w:rsidR="00F101D8" w:rsidRPr="00CB491F" w:rsidRDefault="00F101D8" w:rsidP="0029074E">
      <w:pPr>
        <w:tabs>
          <w:tab w:val="clear" w:pos="567"/>
        </w:tabs>
        <w:spacing w:line="240" w:lineRule="auto"/>
        <w:rPr>
          <w:szCs w:val="22"/>
        </w:rPr>
      </w:pPr>
      <w:bookmarkStart w:id="34" w:name="_Toc68076498"/>
    </w:p>
    <w:p w14:paraId="2E6CAA9C" w14:textId="4AA4B557" w:rsidR="00F101D8" w:rsidRPr="00CB491F" w:rsidRDefault="00FD4322"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ÚDAJE, KTORÉ MAJÚ BYŤ UVEDENÉ NA VONKAJŠOM OBALE</w:t>
      </w:r>
    </w:p>
    <w:p w14:paraId="19D9F339" w14:textId="77777777"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59548F4C" w14:textId="0170C058" w:rsidR="00F101D8" w:rsidRPr="00CB491F" w:rsidRDefault="00FD4322" w:rsidP="0029074E">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CB491F">
        <w:rPr>
          <w:b/>
          <w:szCs w:val="22"/>
        </w:rPr>
        <w:t>VONKAJŠIA ŠKATUĽA JEDNOTLIVÉHO BALENIA</w:t>
      </w:r>
    </w:p>
    <w:p w14:paraId="1C0A3C4A" w14:textId="77777777" w:rsidR="00F101D8" w:rsidRPr="00CB491F" w:rsidRDefault="00F101D8" w:rsidP="0029074E">
      <w:pPr>
        <w:tabs>
          <w:tab w:val="clear" w:pos="567"/>
        </w:tabs>
        <w:spacing w:line="240" w:lineRule="auto"/>
        <w:rPr>
          <w:szCs w:val="22"/>
        </w:rPr>
      </w:pPr>
    </w:p>
    <w:p w14:paraId="4FB7A904" w14:textId="77777777" w:rsidR="00F101D8" w:rsidRPr="00CB491F" w:rsidRDefault="00F101D8" w:rsidP="0029074E">
      <w:pPr>
        <w:tabs>
          <w:tab w:val="clear" w:pos="567"/>
        </w:tabs>
        <w:spacing w:line="240" w:lineRule="auto"/>
        <w:rPr>
          <w:szCs w:val="22"/>
        </w:rPr>
      </w:pPr>
    </w:p>
    <w:p w14:paraId="53DBD8E4" w14:textId="242151AE" w:rsidR="00F101D8" w:rsidRPr="00CB491F" w:rsidRDefault="00F101D8" w:rsidP="0029074E">
      <w:pPr>
        <w:keepNext/>
        <w:pBdr>
          <w:top w:val="single" w:sz="4" w:space="1" w:color="auto"/>
          <w:left w:val="single" w:sz="4" w:space="4" w:color="auto"/>
          <w:bottom w:val="single" w:sz="4" w:space="1" w:color="auto"/>
          <w:right w:val="single" w:sz="4" w:space="4" w:color="auto"/>
        </w:pBdr>
        <w:ind w:left="567" w:hanging="567"/>
        <w:rPr>
          <w:szCs w:val="22"/>
        </w:rPr>
      </w:pPr>
      <w:r w:rsidRPr="00CB491F">
        <w:rPr>
          <w:b/>
          <w:szCs w:val="22"/>
        </w:rPr>
        <w:t>1.</w:t>
      </w:r>
      <w:r w:rsidRPr="00CB491F">
        <w:rPr>
          <w:b/>
          <w:szCs w:val="22"/>
        </w:rPr>
        <w:tab/>
      </w:r>
      <w:r w:rsidR="00FD4322" w:rsidRPr="00CB491F">
        <w:rPr>
          <w:b/>
          <w:szCs w:val="22"/>
        </w:rPr>
        <w:t>NÁZOV LIEKU</w:t>
      </w:r>
    </w:p>
    <w:p w14:paraId="341C85E2" w14:textId="77777777" w:rsidR="00F101D8" w:rsidRPr="00CB491F" w:rsidRDefault="00F101D8" w:rsidP="0029074E">
      <w:pPr>
        <w:keepNext/>
        <w:tabs>
          <w:tab w:val="clear" w:pos="567"/>
        </w:tabs>
        <w:spacing w:line="240" w:lineRule="auto"/>
        <w:rPr>
          <w:szCs w:val="22"/>
        </w:rPr>
      </w:pPr>
    </w:p>
    <w:p w14:paraId="1EA68EB1" w14:textId="51FD0EC5"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 114 </w:t>
      </w:r>
      <w:r w:rsidR="00410955" w:rsidRPr="00CB491F">
        <w:rPr>
          <w:rFonts w:eastAsia="MS Mincho"/>
          <w:szCs w:val="22"/>
          <w:lang w:eastAsia="ja-JP"/>
        </w:rPr>
        <w:t>mikrogramov</w:t>
      </w:r>
      <w:r w:rsidRPr="00CB491F">
        <w:rPr>
          <w:rFonts w:eastAsia="MS Mincho"/>
          <w:szCs w:val="22"/>
          <w:lang w:eastAsia="ja-JP"/>
        </w:rPr>
        <w:t>/46 </w:t>
      </w:r>
      <w:r w:rsidR="00410955" w:rsidRPr="00CB491F">
        <w:rPr>
          <w:rFonts w:eastAsia="MS Mincho"/>
          <w:szCs w:val="22"/>
          <w:lang w:eastAsia="ja-JP"/>
        </w:rPr>
        <w:t>mikrogramov</w:t>
      </w:r>
      <w:r w:rsidRPr="00CB491F">
        <w:rPr>
          <w:rFonts w:eastAsia="MS Mincho"/>
          <w:szCs w:val="22"/>
          <w:lang w:eastAsia="ja-JP"/>
        </w:rPr>
        <w:t>/136 </w:t>
      </w:r>
      <w:r w:rsidR="00410955" w:rsidRPr="00CB491F">
        <w:rPr>
          <w:rFonts w:eastAsia="MS Mincho"/>
          <w:szCs w:val="22"/>
          <w:lang w:eastAsia="ja-JP"/>
        </w:rPr>
        <w:t>mikrogramov</w:t>
      </w:r>
      <w:r w:rsidRPr="00CB491F">
        <w:rPr>
          <w:rFonts w:eastAsia="MS Mincho"/>
          <w:szCs w:val="22"/>
          <w:lang w:eastAsia="ja-JP"/>
        </w:rPr>
        <w:t xml:space="preserve"> </w:t>
      </w:r>
      <w:r w:rsidR="00FD4322" w:rsidRPr="00CB491F">
        <w:rPr>
          <w:rFonts w:eastAsia="MS Mincho"/>
          <w:szCs w:val="22"/>
          <w:lang w:eastAsia="ja-JP"/>
        </w:rPr>
        <w:t>inhalačný prášok</w:t>
      </w:r>
      <w:r w:rsidR="00F670EE">
        <w:rPr>
          <w:rFonts w:eastAsia="MS Mincho"/>
          <w:szCs w:val="22"/>
          <w:lang w:eastAsia="ja-JP"/>
        </w:rPr>
        <w:t xml:space="preserve"> v </w:t>
      </w:r>
      <w:r w:rsidR="00FD4322" w:rsidRPr="00CB491F">
        <w:rPr>
          <w:rFonts w:eastAsia="MS Mincho"/>
          <w:szCs w:val="22"/>
          <w:lang w:eastAsia="ja-JP"/>
        </w:rPr>
        <w:t>tvrdých kapsulách</w:t>
      </w:r>
    </w:p>
    <w:p w14:paraId="76BCCBE1" w14:textId="48BD2C64" w:rsidR="00F101D8" w:rsidRPr="00A920B5" w:rsidRDefault="00FD4322" w:rsidP="0029074E">
      <w:pPr>
        <w:tabs>
          <w:tab w:val="clear" w:pos="567"/>
        </w:tabs>
        <w:spacing w:line="240" w:lineRule="auto"/>
        <w:rPr>
          <w:szCs w:val="22"/>
        </w:rPr>
      </w:pPr>
      <w:r w:rsidRPr="00A920B5">
        <w:rPr>
          <w:szCs w:val="22"/>
        </w:rPr>
        <w:t>indakaterol/glykopyrónium/mometazón</w:t>
      </w:r>
      <w:r w:rsidR="00181411" w:rsidRPr="00A920B5">
        <w:rPr>
          <w:iCs/>
          <w:szCs w:val="22"/>
        </w:rPr>
        <w:t>-</w:t>
      </w:r>
      <w:r w:rsidRPr="00A920B5">
        <w:rPr>
          <w:szCs w:val="22"/>
        </w:rPr>
        <w:t>furoát</w:t>
      </w:r>
    </w:p>
    <w:p w14:paraId="43E65DB1" w14:textId="77777777" w:rsidR="00F101D8" w:rsidRPr="00A920B5" w:rsidRDefault="00F101D8" w:rsidP="0029074E">
      <w:pPr>
        <w:tabs>
          <w:tab w:val="clear" w:pos="567"/>
        </w:tabs>
        <w:spacing w:line="240" w:lineRule="auto"/>
        <w:rPr>
          <w:szCs w:val="22"/>
        </w:rPr>
      </w:pPr>
    </w:p>
    <w:p w14:paraId="77A518F4" w14:textId="77777777" w:rsidR="00F101D8" w:rsidRPr="00A920B5" w:rsidRDefault="00F101D8" w:rsidP="0029074E">
      <w:pPr>
        <w:tabs>
          <w:tab w:val="clear" w:pos="567"/>
        </w:tabs>
        <w:spacing w:line="240" w:lineRule="auto"/>
        <w:rPr>
          <w:szCs w:val="22"/>
        </w:rPr>
      </w:pPr>
    </w:p>
    <w:p w14:paraId="13BB37B0" w14:textId="0D6C90FF" w:rsidR="00F101D8" w:rsidRPr="00A920B5"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A920B5">
        <w:rPr>
          <w:b/>
          <w:szCs w:val="22"/>
        </w:rPr>
        <w:t>2.</w:t>
      </w:r>
      <w:r w:rsidRPr="00A920B5">
        <w:rPr>
          <w:b/>
          <w:szCs w:val="22"/>
        </w:rPr>
        <w:tab/>
      </w:r>
      <w:r w:rsidR="00FD4322" w:rsidRPr="00A920B5">
        <w:rPr>
          <w:b/>
          <w:szCs w:val="22"/>
        </w:rPr>
        <w:t>LIEČIVÁ</w:t>
      </w:r>
    </w:p>
    <w:p w14:paraId="105415E9" w14:textId="77777777" w:rsidR="00F101D8" w:rsidRPr="00A920B5" w:rsidRDefault="00F101D8" w:rsidP="0029074E">
      <w:pPr>
        <w:keepNext/>
        <w:tabs>
          <w:tab w:val="clear" w:pos="567"/>
        </w:tabs>
        <w:spacing w:line="240" w:lineRule="auto"/>
        <w:rPr>
          <w:szCs w:val="22"/>
        </w:rPr>
      </w:pPr>
    </w:p>
    <w:p w14:paraId="1D0F7D2B" w14:textId="1D8164BE" w:rsidR="00F101D8" w:rsidRPr="00CB491F" w:rsidRDefault="00FD4322" w:rsidP="0029074E">
      <w:pPr>
        <w:tabs>
          <w:tab w:val="clear" w:pos="567"/>
        </w:tabs>
        <w:spacing w:line="240" w:lineRule="auto"/>
        <w:rPr>
          <w:szCs w:val="22"/>
        </w:rPr>
      </w:pPr>
      <w:r w:rsidRPr="00A920B5">
        <w:rPr>
          <w:szCs w:val="22"/>
        </w:rPr>
        <w:t xml:space="preserve">Každá podaná dávka obsahuje </w:t>
      </w:r>
      <w:r w:rsidR="00F101D8" w:rsidRPr="00A920B5">
        <w:rPr>
          <w:szCs w:val="22"/>
        </w:rPr>
        <w:t>114 </w:t>
      </w:r>
      <w:r w:rsidR="00410955" w:rsidRPr="00A920B5">
        <w:rPr>
          <w:szCs w:val="22"/>
        </w:rPr>
        <w:t>mikrogramov</w:t>
      </w:r>
      <w:r w:rsidR="00F101D8" w:rsidRPr="00A920B5">
        <w:rPr>
          <w:szCs w:val="22"/>
        </w:rPr>
        <w:t xml:space="preserve"> </w:t>
      </w:r>
      <w:r w:rsidR="00410955" w:rsidRPr="00A920B5">
        <w:rPr>
          <w:szCs w:val="22"/>
        </w:rPr>
        <w:t>indakaterolu</w:t>
      </w:r>
      <w:r w:rsidR="00F101D8" w:rsidRPr="00A920B5">
        <w:rPr>
          <w:szCs w:val="22"/>
        </w:rPr>
        <w:t xml:space="preserve"> (</w:t>
      </w:r>
      <w:r w:rsidR="00410955" w:rsidRPr="00A920B5">
        <w:rPr>
          <w:szCs w:val="22"/>
        </w:rPr>
        <w:t>ako acetát</w:t>
      </w:r>
      <w:r w:rsidR="00F101D8" w:rsidRPr="00A920B5">
        <w:rPr>
          <w:szCs w:val="22"/>
        </w:rPr>
        <w:t>), 46 </w:t>
      </w:r>
      <w:r w:rsidR="00410955" w:rsidRPr="00A920B5">
        <w:rPr>
          <w:szCs w:val="22"/>
        </w:rPr>
        <w:t>mikrogramov</w:t>
      </w:r>
      <w:r w:rsidR="00F101D8" w:rsidRPr="00A920B5">
        <w:rPr>
          <w:szCs w:val="22"/>
        </w:rPr>
        <w:t xml:space="preserve"> </w:t>
      </w:r>
      <w:r w:rsidR="00410955" w:rsidRPr="00A920B5">
        <w:rPr>
          <w:szCs w:val="22"/>
        </w:rPr>
        <w:t>glykopyrónia</w:t>
      </w:r>
      <w:r w:rsidR="00F101D8" w:rsidRPr="00A920B5">
        <w:rPr>
          <w:szCs w:val="22"/>
        </w:rPr>
        <w:t xml:space="preserve"> (</w:t>
      </w:r>
      <w:r w:rsidR="00410955" w:rsidRPr="00A920B5">
        <w:rPr>
          <w:szCs w:val="22"/>
        </w:rPr>
        <w:t>zodpovedá</w:t>
      </w:r>
      <w:r w:rsidR="0049195E" w:rsidRPr="00A920B5">
        <w:rPr>
          <w:szCs w:val="22"/>
        </w:rPr>
        <w:t xml:space="preserve"> </w:t>
      </w:r>
      <w:r w:rsidR="00F101D8" w:rsidRPr="00A920B5">
        <w:rPr>
          <w:szCs w:val="22"/>
        </w:rPr>
        <w:t>58 </w:t>
      </w:r>
      <w:r w:rsidR="00410955" w:rsidRPr="00A920B5">
        <w:rPr>
          <w:szCs w:val="22"/>
        </w:rPr>
        <w:t>mikrogramo</w:t>
      </w:r>
      <w:r w:rsidR="0049195E" w:rsidRPr="00A920B5">
        <w:rPr>
          <w:szCs w:val="22"/>
        </w:rPr>
        <w:t>m</w:t>
      </w:r>
      <w:r w:rsidR="00F101D8" w:rsidRPr="00A920B5">
        <w:rPr>
          <w:szCs w:val="22"/>
        </w:rPr>
        <w:t xml:space="preserve"> </w:t>
      </w:r>
      <w:r w:rsidR="00410955" w:rsidRPr="00A920B5">
        <w:rPr>
          <w:szCs w:val="22"/>
        </w:rPr>
        <w:t>glykopyrónium</w:t>
      </w:r>
      <w:r w:rsidR="00576FF5" w:rsidRPr="00A920B5">
        <w:rPr>
          <w:iCs/>
          <w:szCs w:val="22"/>
        </w:rPr>
        <w:t>-</w:t>
      </w:r>
      <w:r w:rsidR="00410955" w:rsidRPr="00A920B5">
        <w:rPr>
          <w:szCs w:val="22"/>
        </w:rPr>
        <w:t>bromidu</w:t>
      </w:r>
      <w:r w:rsidR="00F101D8" w:rsidRPr="00A920B5">
        <w:rPr>
          <w:szCs w:val="22"/>
        </w:rPr>
        <w:t>) a 136 </w:t>
      </w:r>
      <w:r w:rsidR="00410955" w:rsidRPr="00A920B5">
        <w:rPr>
          <w:szCs w:val="22"/>
        </w:rPr>
        <w:t>mikrogramov</w:t>
      </w:r>
      <w:r w:rsidR="00F101D8" w:rsidRPr="00A920B5">
        <w:rPr>
          <w:szCs w:val="22"/>
        </w:rPr>
        <w:t xml:space="preserve"> </w:t>
      </w:r>
      <w:r w:rsidR="00410955" w:rsidRPr="00A920B5">
        <w:rPr>
          <w:szCs w:val="22"/>
        </w:rPr>
        <w:t>mometazón</w:t>
      </w:r>
      <w:r w:rsidR="00181411" w:rsidRPr="00A920B5">
        <w:rPr>
          <w:iCs/>
          <w:szCs w:val="22"/>
        </w:rPr>
        <w:t>-</w:t>
      </w:r>
      <w:r w:rsidR="00410955" w:rsidRPr="00A920B5">
        <w:rPr>
          <w:szCs w:val="22"/>
        </w:rPr>
        <w:t>furoátu</w:t>
      </w:r>
      <w:r w:rsidR="00F101D8" w:rsidRPr="00A920B5">
        <w:rPr>
          <w:szCs w:val="22"/>
        </w:rPr>
        <w:t>.</w:t>
      </w:r>
    </w:p>
    <w:p w14:paraId="7641A7F2" w14:textId="77777777" w:rsidR="00F101D8" w:rsidRPr="00CB491F" w:rsidRDefault="00F101D8" w:rsidP="0029074E">
      <w:pPr>
        <w:tabs>
          <w:tab w:val="clear" w:pos="567"/>
        </w:tabs>
        <w:spacing w:line="240" w:lineRule="auto"/>
        <w:rPr>
          <w:szCs w:val="22"/>
        </w:rPr>
      </w:pPr>
    </w:p>
    <w:p w14:paraId="4FD4DA23" w14:textId="77777777" w:rsidR="00F101D8" w:rsidRPr="00CB491F" w:rsidRDefault="00F101D8" w:rsidP="0029074E">
      <w:pPr>
        <w:tabs>
          <w:tab w:val="clear" w:pos="567"/>
        </w:tabs>
        <w:spacing w:line="240" w:lineRule="auto"/>
        <w:rPr>
          <w:szCs w:val="22"/>
        </w:rPr>
      </w:pPr>
    </w:p>
    <w:p w14:paraId="33C147DC" w14:textId="62901E42"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3.</w:t>
      </w:r>
      <w:r w:rsidRPr="00CB491F">
        <w:rPr>
          <w:b/>
          <w:szCs w:val="22"/>
        </w:rPr>
        <w:tab/>
      </w:r>
      <w:r w:rsidR="00FD4322" w:rsidRPr="00CB491F">
        <w:rPr>
          <w:b/>
          <w:szCs w:val="22"/>
        </w:rPr>
        <w:t>ZOZNAM POMOCNÝCH LÁTOK</w:t>
      </w:r>
    </w:p>
    <w:p w14:paraId="18EE7FEB" w14:textId="77777777" w:rsidR="00F101D8" w:rsidRPr="00CB491F" w:rsidRDefault="00F101D8" w:rsidP="0029074E">
      <w:pPr>
        <w:keepNext/>
        <w:tabs>
          <w:tab w:val="clear" w:pos="567"/>
        </w:tabs>
        <w:spacing w:line="240" w:lineRule="auto"/>
        <w:rPr>
          <w:szCs w:val="22"/>
        </w:rPr>
      </w:pPr>
    </w:p>
    <w:p w14:paraId="10AE084E" w14:textId="362DAD47" w:rsidR="00F101D8" w:rsidRPr="00CB491F" w:rsidRDefault="00FD4322" w:rsidP="0029074E">
      <w:pPr>
        <w:tabs>
          <w:tab w:val="clear" w:pos="567"/>
        </w:tabs>
        <w:spacing w:line="240" w:lineRule="auto"/>
        <w:rPr>
          <w:szCs w:val="22"/>
        </w:rPr>
      </w:pPr>
      <w:r w:rsidRPr="00CB491F">
        <w:rPr>
          <w:szCs w:val="22"/>
        </w:rPr>
        <w:t xml:space="preserve">Obsahuje aj </w:t>
      </w:r>
      <w:r w:rsidR="00AE14D9">
        <w:rPr>
          <w:szCs w:val="22"/>
        </w:rPr>
        <w:t xml:space="preserve">monohydrát </w:t>
      </w:r>
      <w:r w:rsidRPr="00CB491F">
        <w:rPr>
          <w:szCs w:val="22"/>
        </w:rPr>
        <w:t>laktóz</w:t>
      </w:r>
      <w:r w:rsidR="00AE14D9">
        <w:rPr>
          <w:szCs w:val="22"/>
        </w:rPr>
        <w:t>y</w:t>
      </w:r>
      <w:r w:rsidRPr="00CB491F">
        <w:rPr>
          <w:szCs w:val="22"/>
        </w:rPr>
        <w:t xml:space="preserve"> a stear</w:t>
      </w:r>
      <w:r w:rsidR="00B3431F">
        <w:rPr>
          <w:szCs w:val="22"/>
        </w:rPr>
        <w:t>át</w:t>
      </w:r>
      <w:r w:rsidRPr="00CB491F">
        <w:rPr>
          <w:szCs w:val="22"/>
        </w:rPr>
        <w:t xml:space="preserve"> horečnatý. </w:t>
      </w:r>
      <w:r w:rsidRPr="002A7625">
        <w:rPr>
          <w:szCs w:val="22"/>
          <w:shd w:val="pct15" w:color="auto" w:fill="auto"/>
        </w:rPr>
        <w:t>Ďalšie údaje si pozrite</w:t>
      </w:r>
      <w:r w:rsidR="00F670EE" w:rsidRPr="002A7625">
        <w:rPr>
          <w:szCs w:val="22"/>
          <w:shd w:val="pct15" w:color="auto" w:fill="auto"/>
        </w:rPr>
        <w:t xml:space="preserve"> v </w:t>
      </w:r>
      <w:r w:rsidRPr="002A7625">
        <w:rPr>
          <w:szCs w:val="22"/>
          <w:shd w:val="pct15" w:color="auto" w:fill="auto"/>
        </w:rPr>
        <w:t>písomnej informácii</w:t>
      </w:r>
      <w:r w:rsidR="00F670EE" w:rsidRPr="002A7625">
        <w:rPr>
          <w:szCs w:val="22"/>
          <w:shd w:val="pct15" w:color="auto" w:fill="auto"/>
        </w:rPr>
        <w:t xml:space="preserve"> pre </w:t>
      </w:r>
      <w:r w:rsidRPr="002A7625">
        <w:rPr>
          <w:szCs w:val="22"/>
          <w:shd w:val="pct15" w:color="auto" w:fill="auto"/>
        </w:rPr>
        <w:t>používateľa.</w:t>
      </w:r>
    </w:p>
    <w:p w14:paraId="7F815912" w14:textId="77777777" w:rsidR="00F101D8" w:rsidRPr="00CB491F" w:rsidRDefault="00F101D8" w:rsidP="0029074E">
      <w:pPr>
        <w:tabs>
          <w:tab w:val="clear" w:pos="567"/>
        </w:tabs>
        <w:spacing w:line="240" w:lineRule="auto"/>
        <w:rPr>
          <w:szCs w:val="22"/>
        </w:rPr>
      </w:pPr>
    </w:p>
    <w:p w14:paraId="20430559" w14:textId="77777777" w:rsidR="00F101D8" w:rsidRPr="00CB491F" w:rsidRDefault="00F101D8" w:rsidP="0029074E">
      <w:pPr>
        <w:tabs>
          <w:tab w:val="clear" w:pos="567"/>
        </w:tabs>
        <w:spacing w:line="240" w:lineRule="auto"/>
        <w:rPr>
          <w:szCs w:val="22"/>
        </w:rPr>
      </w:pPr>
    </w:p>
    <w:p w14:paraId="4630D9E9" w14:textId="685EF35A"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4.</w:t>
      </w:r>
      <w:r w:rsidRPr="00CB491F">
        <w:rPr>
          <w:b/>
          <w:szCs w:val="22"/>
        </w:rPr>
        <w:tab/>
      </w:r>
      <w:r w:rsidR="00FD4322" w:rsidRPr="00CB491F">
        <w:rPr>
          <w:b/>
          <w:szCs w:val="22"/>
        </w:rPr>
        <w:t>LIEKOVÁ FORMA A OBSAH</w:t>
      </w:r>
    </w:p>
    <w:p w14:paraId="280CED34" w14:textId="77777777" w:rsidR="007129A9" w:rsidRPr="00CB491F" w:rsidRDefault="007129A9" w:rsidP="0029074E">
      <w:pPr>
        <w:keepNext/>
        <w:tabs>
          <w:tab w:val="clear" w:pos="567"/>
        </w:tabs>
        <w:spacing w:line="240" w:lineRule="auto"/>
        <w:rPr>
          <w:szCs w:val="22"/>
        </w:rPr>
      </w:pPr>
    </w:p>
    <w:p w14:paraId="12F4B929" w14:textId="5320737F" w:rsidR="007129A9" w:rsidRPr="00CB491F" w:rsidRDefault="00FD4322" w:rsidP="0029074E">
      <w:pPr>
        <w:tabs>
          <w:tab w:val="clear" w:pos="567"/>
        </w:tabs>
        <w:spacing w:line="240" w:lineRule="auto"/>
        <w:rPr>
          <w:szCs w:val="22"/>
        </w:rPr>
      </w:pPr>
      <w:r w:rsidRPr="00CB491F">
        <w:rPr>
          <w:szCs w:val="22"/>
          <w:shd w:val="pct15" w:color="auto" w:fill="auto"/>
        </w:rPr>
        <w:t>Inhalačný prášok</w:t>
      </w:r>
      <w:r w:rsidR="00F670EE">
        <w:rPr>
          <w:szCs w:val="22"/>
          <w:shd w:val="pct15" w:color="auto" w:fill="auto"/>
        </w:rPr>
        <w:t xml:space="preserve"> v </w:t>
      </w:r>
      <w:r w:rsidRPr="00CB491F">
        <w:rPr>
          <w:szCs w:val="22"/>
          <w:shd w:val="pct15" w:color="auto" w:fill="auto"/>
        </w:rPr>
        <w:t>tvrdej kapsule</w:t>
      </w:r>
    </w:p>
    <w:p w14:paraId="451C7736" w14:textId="77777777" w:rsidR="00F101D8" w:rsidRPr="00CB491F" w:rsidRDefault="00F101D8" w:rsidP="0029074E">
      <w:pPr>
        <w:tabs>
          <w:tab w:val="clear" w:pos="567"/>
        </w:tabs>
        <w:spacing w:line="240" w:lineRule="auto"/>
        <w:rPr>
          <w:szCs w:val="22"/>
        </w:rPr>
      </w:pPr>
    </w:p>
    <w:p w14:paraId="653088DD" w14:textId="77777777" w:rsidR="0049195E" w:rsidRPr="00CB491F" w:rsidRDefault="0049195E" w:rsidP="0029074E">
      <w:pPr>
        <w:tabs>
          <w:tab w:val="clear" w:pos="567"/>
        </w:tabs>
        <w:spacing w:line="240" w:lineRule="auto"/>
        <w:rPr>
          <w:szCs w:val="22"/>
        </w:rPr>
      </w:pPr>
      <w:r w:rsidRPr="00CB491F">
        <w:rPr>
          <w:szCs w:val="22"/>
        </w:rPr>
        <w:t>10 x 1 kapsula + 1 inhalátor</w:t>
      </w:r>
    </w:p>
    <w:p w14:paraId="11FF6A18" w14:textId="77777777" w:rsidR="0049195E" w:rsidRPr="00CB491F" w:rsidRDefault="0049195E" w:rsidP="0029074E">
      <w:pPr>
        <w:tabs>
          <w:tab w:val="clear" w:pos="567"/>
        </w:tabs>
        <w:spacing w:line="240" w:lineRule="auto"/>
        <w:rPr>
          <w:szCs w:val="22"/>
        </w:rPr>
      </w:pPr>
      <w:r w:rsidRPr="00CB491F">
        <w:rPr>
          <w:szCs w:val="22"/>
          <w:shd w:val="pct15" w:color="auto" w:fill="auto"/>
        </w:rPr>
        <w:t>30 x 1 kapsula + 1 inhalátor</w:t>
      </w:r>
    </w:p>
    <w:p w14:paraId="23C3A976" w14:textId="170E8CE7" w:rsidR="0049195E" w:rsidRPr="00CB491F" w:rsidRDefault="0049195E" w:rsidP="0029074E">
      <w:pPr>
        <w:tabs>
          <w:tab w:val="clear" w:pos="567"/>
        </w:tabs>
        <w:spacing w:line="240" w:lineRule="auto"/>
        <w:rPr>
          <w:szCs w:val="22"/>
        </w:rPr>
      </w:pPr>
      <w:r w:rsidRPr="00CB491F">
        <w:rPr>
          <w:szCs w:val="22"/>
          <w:shd w:val="pct15" w:color="auto" w:fill="auto"/>
        </w:rPr>
        <w:t>90 x 1 kapsula + 1 inhalátor</w:t>
      </w:r>
    </w:p>
    <w:p w14:paraId="3941A60D" w14:textId="77777777" w:rsidR="00F101D8" w:rsidRPr="00CB491F" w:rsidRDefault="00F101D8" w:rsidP="0029074E">
      <w:pPr>
        <w:tabs>
          <w:tab w:val="clear" w:pos="567"/>
        </w:tabs>
        <w:spacing w:line="240" w:lineRule="auto"/>
        <w:rPr>
          <w:szCs w:val="22"/>
          <w:shd w:val="pct15" w:color="auto" w:fill="auto"/>
        </w:rPr>
      </w:pPr>
    </w:p>
    <w:p w14:paraId="268C16D1" w14:textId="77777777" w:rsidR="00F101D8" w:rsidRPr="00CB491F" w:rsidRDefault="00F101D8" w:rsidP="0029074E">
      <w:pPr>
        <w:tabs>
          <w:tab w:val="clear" w:pos="567"/>
        </w:tabs>
        <w:spacing w:line="240" w:lineRule="auto"/>
        <w:rPr>
          <w:szCs w:val="22"/>
        </w:rPr>
      </w:pPr>
    </w:p>
    <w:p w14:paraId="67541E73" w14:textId="52016E16"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5.</w:t>
      </w:r>
      <w:r w:rsidRPr="00CB491F">
        <w:rPr>
          <w:b/>
          <w:szCs w:val="22"/>
        </w:rPr>
        <w:tab/>
      </w:r>
      <w:r w:rsidR="00FD4322" w:rsidRPr="00CB491F">
        <w:rPr>
          <w:b/>
          <w:szCs w:val="22"/>
        </w:rPr>
        <w:t>SPÔSOB A CESTA PODÁVANIA</w:t>
      </w:r>
    </w:p>
    <w:p w14:paraId="21210968" w14:textId="77777777" w:rsidR="00F101D8" w:rsidRPr="00CB491F" w:rsidRDefault="00F101D8" w:rsidP="0029074E">
      <w:pPr>
        <w:keepNext/>
        <w:tabs>
          <w:tab w:val="clear" w:pos="567"/>
        </w:tabs>
        <w:spacing w:line="240" w:lineRule="auto"/>
        <w:rPr>
          <w:szCs w:val="22"/>
        </w:rPr>
      </w:pPr>
    </w:p>
    <w:p w14:paraId="6E1182C5" w14:textId="77777777" w:rsidR="006E7994" w:rsidRPr="00CB491F" w:rsidRDefault="006E7994" w:rsidP="0029074E">
      <w:pPr>
        <w:tabs>
          <w:tab w:val="clear" w:pos="567"/>
        </w:tabs>
        <w:spacing w:line="240" w:lineRule="auto"/>
        <w:rPr>
          <w:szCs w:val="22"/>
          <w:shd w:val="pct15" w:color="auto" w:fill="auto"/>
        </w:rPr>
      </w:pPr>
      <w:r w:rsidRPr="002A7625">
        <w:rPr>
          <w:szCs w:val="22"/>
        </w:rPr>
        <w:t>Pred použitím si prečítajte písomnú informáciu pre používateľa.</w:t>
      </w:r>
    </w:p>
    <w:p w14:paraId="0B729647" w14:textId="4DA15751" w:rsidR="00F101D8" w:rsidRPr="00CB491F" w:rsidRDefault="00FD4322" w:rsidP="0029074E">
      <w:pPr>
        <w:tabs>
          <w:tab w:val="clear" w:pos="567"/>
        </w:tabs>
        <w:spacing w:line="240" w:lineRule="auto"/>
        <w:rPr>
          <w:szCs w:val="22"/>
        </w:rPr>
      </w:pPr>
      <w:r w:rsidRPr="00CB491F">
        <w:rPr>
          <w:szCs w:val="22"/>
        </w:rPr>
        <w:t>Určené len</w:t>
      </w:r>
      <w:r w:rsidR="00F670EE">
        <w:rPr>
          <w:szCs w:val="22"/>
        </w:rPr>
        <w:t xml:space="preserve"> na </w:t>
      </w:r>
      <w:r w:rsidRPr="00CB491F">
        <w:rPr>
          <w:szCs w:val="22"/>
        </w:rPr>
        <w:t>použitie</w:t>
      </w:r>
      <w:r w:rsidR="00F670EE">
        <w:rPr>
          <w:szCs w:val="22"/>
        </w:rPr>
        <w:t xml:space="preserve"> s </w:t>
      </w:r>
      <w:r w:rsidRPr="00CB491F">
        <w:rPr>
          <w:szCs w:val="22"/>
        </w:rPr>
        <w:t>inhalátorom, ktorý je súčasťou balenia.</w:t>
      </w:r>
    </w:p>
    <w:p w14:paraId="45FBDDCF" w14:textId="7756F06B" w:rsidR="00F101D8" w:rsidRPr="00CB491F" w:rsidRDefault="00FD4322" w:rsidP="0029074E">
      <w:pPr>
        <w:tabs>
          <w:tab w:val="clear" w:pos="567"/>
        </w:tabs>
        <w:spacing w:line="240" w:lineRule="auto"/>
        <w:rPr>
          <w:szCs w:val="22"/>
        </w:rPr>
      </w:pPr>
      <w:r w:rsidRPr="00CB491F">
        <w:rPr>
          <w:szCs w:val="22"/>
        </w:rPr>
        <w:t>Kapsuly neprehĺtajte.</w:t>
      </w:r>
    </w:p>
    <w:p w14:paraId="47D91896" w14:textId="5C29802F" w:rsidR="00F101D8" w:rsidRPr="00CB491F" w:rsidRDefault="004F46F2" w:rsidP="0029074E">
      <w:pPr>
        <w:tabs>
          <w:tab w:val="clear" w:pos="567"/>
        </w:tabs>
        <w:spacing w:line="240" w:lineRule="auto"/>
        <w:rPr>
          <w:szCs w:val="22"/>
        </w:rPr>
      </w:pPr>
      <w:r>
        <w:rPr>
          <w:szCs w:val="22"/>
        </w:rPr>
        <w:t>I</w:t>
      </w:r>
      <w:r w:rsidR="00FD4322" w:rsidRPr="00CB491F">
        <w:rPr>
          <w:szCs w:val="22"/>
        </w:rPr>
        <w:t>nhalačné použitie</w:t>
      </w:r>
    </w:p>
    <w:p w14:paraId="2C249BA9" w14:textId="5D2E4FD5" w:rsidR="0049195E" w:rsidRPr="00CB491F" w:rsidRDefault="0049195E" w:rsidP="0029074E">
      <w:pPr>
        <w:tabs>
          <w:tab w:val="clear" w:pos="567"/>
        </w:tabs>
        <w:spacing w:line="240" w:lineRule="auto"/>
        <w:rPr>
          <w:szCs w:val="22"/>
        </w:rPr>
      </w:pPr>
      <w:r w:rsidRPr="00CB491F">
        <w:rPr>
          <w:szCs w:val="22"/>
          <w:shd w:val="pct15" w:color="auto" w:fill="auto"/>
        </w:rPr>
        <w:t>Liečba</w:t>
      </w:r>
      <w:r w:rsidR="00F670EE">
        <w:rPr>
          <w:szCs w:val="22"/>
          <w:shd w:val="pct15" w:color="auto" w:fill="auto"/>
        </w:rPr>
        <w:t xml:space="preserve"> na </w:t>
      </w:r>
      <w:r w:rsidRPr="00CB491F">
        <w:rPr>
          <w:szCs w:val="22"/>
          <w:shd w:val="pct15" w:color="auto" w:fill="auto"/>
        </w:rPr>
        <w:t>90 dní.</w:t>
      </w:r>
    </w:p>
    <w:p w14:paraId="4C7C1718" w14:textId="729C8939" w:rsidR="00F101D8" w:rsidDel="00257FFD" w:rsidRDefault="00F101D8" w:rsidP="0029074E">
      <w:pPr>
        <w:tabs>
          <w:tab w:val="clear" w:pos="567"/>
        </w:tabs>
        <w:spacing w:line="240" w:lineRule="auto"/>
        <w:rPr>
          <w:del w:id="35" w:author="Author"/>
          <w:szCs w:val="22"/>
        </w:rPr>
      </w:pPr>
    </w:p>
    <w:p w14:paraId="77480147" w14:textId="699CAE9D" w:rsidR="006E7994" w:rsidDel="00257FFD" w:rsidRDefault="006E7994" w:rsidP="0029074E">
      <w:pPr>
        <w:tabs>
          <w:tab w:val="clear" w:pos="567"/>
        </w:tabs>
        <w:spacing w:line="240" w:lineRule="auto"/>
        <w:rPr>
          <w:del w:id="36" w:author="Author"/>
          <w:szCs w:val="22"/>
        </w:rPr>
      </w:pPr>
      <w:del w:id="37" w:author="Author">
        <w:r w:rsidRPr="00DB7F4D" w:rsidDel="00257FFD">
          <w:rPr>
            <w:szCs w:val="22"/>
            <w:shd w:val="pct15" w:color="auto" w:fill="auto"/>
          </w:rPr>
          <w:delText>‘Uvedie sa QR kód’</w:delText>
        </w:r>
      </w:del>
    </w:p>
    <w:p w14:paraId="41B29B08" w14:textId="584D113A" w:rsidR="006E7994" w:rsidRPr="00CB491F" w:rsidDel="00257FFD" w:rsidRDefault="006E7994" w:rsidP="0029074E">
      <w:pPr>
        <w:tabs>
          <w:tab w:val="clear" w:pos="567"/>
        </w:tabs>
        <w:spacing w:line="240" w:lineRule="auto"/>
        <w:rPr>
          <w:del w:id="38" w:author="Author"/>
          <w:szCs w:val="22"/>
        </w:rPr>
      </w:pPr>
      <w:del w:id="39" w:author="Author">
        <w:r w:rsidDel="00257FFD">
          <w:rPr>
            <w:szCs w:val="22"/>
          </w:rPr>
          <w:delText>Nasnímajte pre</w:delText>
        </w:r>
        <w:r w:rsidRPr="00CB491F" w:rsidDel="00257FFD">
          <w:rPr>
            <w:szCs w:val="22"/>
          </w:rPr>
          <w:delText xml:space="preserve"> ďalšie informácie alebo navštívte: www.breezhaler-asthma.eu/enerzair</w:delText>
        </w:r>
      </w:del>
    </w:p>
    <w:p w14:paraId="28DFFD8E" w14:textId="77777777" w:rsidR="006E7994" w:rsidRPr="00CB491F" w:rsidRDefault="006E7994" w:rsidP="0029074E">
      <w:pPr>
        <w:tabs>
          <w:tab w:val="clear" w:pos="567"/>
        </w:tabs>
        <w:spacing w:line="240" w:lineRule="auto"/>
        <w:rPr>
          <w:szCs w:val="22"/>
        </w:rPr>
      </w:pPr>
    </w:p>
    <w:p w14:paraId="4F8EDD4B" w14:textId="77777777" w:rsidR="00F101D8" w:rsidRPr="00CB491F" w:rsidRDefault="00F101D8" w:rsidP="0029074E">
      <w:pPr>
        <w:tabs>
          <w:tab w:val="clear" w:pos="567"/>
        </w:tabs>
        <w:spacing w:line="240" w:lineRule="auto"/>
        <w:rPr>
          <w:szCs w:val="22"/>
        </w:rPr>
      </w:pPr>
    </w:p>
    <w:p w14:paraId="36CC5D77" w14:textId="43E9BF8C"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6.</w:t>
      </w:r>
      <w:r w:rsidRPr="00CB491F">
        <w:rPr>
          <w:b/>
          <w:szCs w:val="22"/>
        </w:rPr>
        <w:tab/>
      </w:r>
      <w:r w:rsidR="00FD4322" w:rsidRPr="00CB491F">
        <w:rPr>
          <w:b/>
          <w:szCs w:val="22"/>
        </w:rPr>
        <w:t>ŠPECIÁLNE UPOZORNENIE, ŽE LIEK SA MUSÍ UCHOVÁVAŤ MIMO DOHĽADU A DOSAHU DETÍ</w:t>
      </w:r>
    </w:p>
    <w:p w14:paraId="592A6230" w14:textId="77777777" w:rsidR="00F101D8" w:rsidRPr="00CB491F" w:rsidRDefault="00F101D8" w:rsidP="0029074E">
      <w:pPr>
        <w:keepNext/>
        <w:tabs>
          <w:tab w:val="clear" w:pos="567"/>
        </w:tabs>
        <w:spacing w:line="240" w:lineRule="auto"/>
        <w:rPr>
          <w:szCs w:val="22"/>
        </w:rPr>
      </w:pPr>
    </w:p>
    <w:p w14:paraId="4A05C1F9" w14:textId="27918F5E" w:rsidR="00F101D8" w:rsidRPr="00CB491F" w:rsidRDefault="00FD4322" w:rsidP="0029074E">
      <w:pPr>
        <w:tabs>
          <w:tab w:val="clear" w:pos="567"/>
        </w:tabs>
        <w:spacing w:line="240" w:lineRule="auto"/>
        <w:rPr>
          <w:szCs w:val="22"/>
        </w:rPr>
      </w:pPr>
      <w:r w:rsidRPr="00CB491F">
        <w:rPr>
          <w:szCs w:val="22"/>
        </w:rPr>
        <w:t>Uchovávajte mimo dohľadu a dosahu detí.</w:t>
      </w:r>
    </w:p>
    <w:p w14:paraId="59EF54EF" w14:textId="77777777" w:rsidR="00F101D8" w:rsidRPr="00CB491F" w:rsidRDefault="00F101D8" w:rsidP="0029074E">
      <w:pPr>
        <w:tabs>
          <w:tab w:val="clear" w:pos="567"/>
        </w:tabs>
        <w:spacing w:line="240" w:lineRule="auto"/>
        <w:rPr>
          <w:szCs w:val="22"/>
        </w:rPr>
      </w:pPr>
    </w:p>
    <w:p w14:paraId="4D9A28BE" w14:textId="77777777" w:rsidR="00F101D8" w:rsidRPr="00CB491F" w:rsidRDefault="00F101D8" w:rsidP="0029074E">
      <w:pPr>
        <w:tabs>
          <w:tab w:val="clear" w:pos="567"/>
        </w:tabs>
        <w:spacing w:line="240" w:lineRule="auto"/>
        <w:rPr>
          <w:szCs w:val="22"/>
        </w:rPr>
      </w:pPr>
    </w:p>
    <w:p w14:paraId="2E19EBA6" w14:textId="044B823E"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7.</w:t>
      </w:r>
      <w:r w:rsidRPr="00CB491F">
        <w:rPr>
          <w:b/>
          <w:szCs w:val="22"/>
        </w:rPr>
        <w:tab/>
      </w:r>
      <w:r w:rsidR="00FD4322" w:rsidRPr="00CB491F">
        <w:rPr>
          <w:b/>
          <w:szCs w:val="22"/>
        </w:rPr>
        <w:t>INÉ ŠPECIÁLNE UPOZORNENIE, AK JE TO POTREBNÉ</w:t>
      </w:r>
    </w:p>
    <w:p w14:paraId="337204FD" w14:textId="77777777" w:rsidR="00F101D8" w:rsidRPr="00CB491F" w:rsidRDefault="00F101D8" w:rsidP="0029074E">
      <w:pPr>
        <w:tabs>
          <w:tab w:val="clear" w:pos="567"/>
        </w:tabs>
        <w:spacing w:line="240" w:lineRule="auto"/>
        <w:rPr>
          <w:szCs w:val="22"/>
        </w:rPr>
      </w:pPr>
    </w:p>
    <w:p w14:paraId="383634E7" w14:textId="77777777" w:rsidR="00F101D8" w:rsidRPr="00CB491F" w:rsidRDefault="00F101D8" w:rsidP="0029074E">
      <w:pPr>
        <w:tabs>
          <w:tab w:val="clear" w:pos="567"/>
        </w:tabs>
        <w:spacing w:line="240" w:lineRule="auto"/>
        <w:rPr>
          <w:szCs w:val="22"/>
        </w:rPr>
      </w:pPr>
    </w:p>
    <w:p w14:paraId="12985757" w14:textId="45588CFA"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lastRenderedPageBreak/>
        <w:t>8.</w:t>
      </w:r>
      <w:r w:rsidRPr="00CB491F">
        <w:rPr>
          <w:b/>
          <w:szCs w:val="22"/>
        </w:rPr>
        <w:tab/>
      </w:r>
      <w:r w:rsidR="00FD4322" w:rsidRPr="00CB491F">
        <w:rPr>
          <w:b/>
          <w:szCs w:val="22"/>
        </w:rPr>
        <w:t>DÁTUM EXSPIRÁCIE</w:t>
      </w:r>
    </w:p>
    <w:p w14:paraId="795B5AC7" w14:textId="77777777" w:rsidR="00F101D8" w:rsidRPr="00CB491F" w:rsidRDefault="00F101D8" w:rsidP="0029074E">
      <w:pPr>
        <w:keepNext/>
        <w:tabs>
          <w:tab w:val="clear" w:pos="567"/>
        </w:tabs>
        <w:spacing w:line="240" w:lineRule="auto"/>
        <w:rPr>
          <w:szCs w:val="22"/>
        </w:rPr>
      </w:pPr>
    </w:p>
    <w:p w14:paraId="40B66AA5" w14:textId="77777777" w:rsidR="00F101D8" w:rsidRPr="00CB491F" w:rsidRDefault="00F101D8" w:rsidP="0029074E">
      <w:pPr>
        <w:keepNext/>
        <w:tabs>
          <w:tab w:val="clear" w:pos="567"/>
        </w:tabs>
        <w:spacing w:line="240" w:lineRule="auto"/>
        <w:rPr>
          <w:color w:val="000000"/>
          <w:szCs w:val="22"/>
        </w:rPr>
      </w:pPr>
      <w:r w:rsidRPr="00CB491F">
        <w:rPr>
          <w:color w:val="000000"/>
          <w:szCs w:val="22"/>
        </w:rPr>
        <w:t>EXP</w:t>
      </w:r>
    </w:p>
    <w:p w14:paraId="31261A94" w14:textId="39D8B61C" w:rsidR="00F101D8" w:rsidRPr="00CB491F" w:rsidRDefault="00FD4322" w:rsidP="0029074E">
      <w:pPr>
        <w:tabs>
          <w:tab w:val="clear" w:pos="567"/>
        </w:tabs>
        <w:spacing w:line="240" w:lineRule="auto"/>
        <w:rPr>
          <w:color w:val="000000"/>
          <w:szCs w:val="22"/>
        </w:rPr>
      </w:pPr>
      <w:r w:rsidRPr="00CB491F">
        <w:rPr>
          <w:szCs w:val="22"/>
        </w:rPr>
        <w:t>Inhalátor</w:t>
      </w:r>
      <w:r w:rsidR="00F670EE">
        <w:rPr>
          <w:szCs w:val="22"/>
        </w:rPr>
        <w:t xml:space="preserve"> z </w:t>
      </w:r>
      <w:r w:rsidRPr="00CB491F">
        <w:rPr>
          <w:szCs w:val="22"/>
        </w:rPr>
        <w:t>každého balenia sa má zlikvidovať</w:t>
      </w:r>
      <w:r w:rsidR="00F670EE">
        <w:rPr>
          <w:szCs w:val="22"/>
        </w:rPr>
        <w:t xml:space="preserve"> po </w:t>
      </w:r>
      <w:r w:rsidRPr="00CB491F">
        <w:rPr>
          <w:szCs w:val="22"/>
        </w:rPr>
        <w:t>použití všetkých kapsúl</w:t>
      </w:r>
      <w:r w:rsidR="00F670EE">
        <w:rPr>
          <w:szCs w:val="22"/>
        </w:rPr>
        <w:t xml:space="preserve"> v </w:t>
      </w:r>
      <w:r w:rsidRPr="00CB491F">
        <w:rPr>
          <w:szCs w:val="22"/>
        </w:rPr>
        <w:t>balení.</w:t>
      </w:r>
    </w:p>
    <w:p w14:paraId="1DD6630E" w14:textId="77777777" w:rsidR="00F101D8" w:rsidRPr="00CB491F" w:rsidRDefault="00F101D8" w:rsidP="0029074E">
      <w:pPr>
        <w:tabs>
          <w:tab w:val="clear" w:pos="567"/>
        </w:tabs>
        <w:spacing w:line="240" w:lineRule="auto"/>
        <w:rPr>
          <w:szCs w:val="22"/>
        </w:rPr>
      </w:pPr>
    </w:p>
    <w:p w14:paraId="44A2C7E8" w14:textId="77777777" w:rsidR="00F101D8" w:rsidRPr="00CB491F" w:rsidRDefault="00F101D8" w:rsidP="0029074E">
      <w:pPr>
        <w:tabs>
          <w:tab w:val="clear" w:pos="567"/>
        </w:tabs>
        <w:spacing w:line="240" w:lineRule="auto"/>
        <w:rPr>
          <w:szCs w:val="22"/>
        </w:rPr>
      </w:pPr>
    </w:p>
    <w:p w14:paraId="33DBF57C" w14:textId="267F2A29"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9.</w:t>
      </w:r>
      <w:r w:rsidRPr="00CB491F">
        <w:rPr>
          <w:b/>
          <w:szCs w:val="22"/>
        </w:rPr>
        <w:tab/>
      </w:r>
      <w:r w:rsidR="00FD4322" w:rsidRPr="00CB491F">
        <w:rPr>
          <w:b/>
          <w:szCs w:val="22"/>
        </w:rPr>
        <w:t>ŠPECIÁLNE PODMIENKY NA UCHOVÁVANIE</w:t>
      </w:r>
    </w:p>
    <w:p w14:paraId="18656699" w14:textId="77777777" w:rsidR="00F101D8" w:rsidRPr="00CB491F" w:rsidRDefault="00F101D8" w:rsidP="0029074E">
      <w:pPr>
        <w:keepNext/>
        <w:tabs>
          <w:tab w:val="clear" w:pos="567"/>
        </w:tabs>
        <w:spacing w:line="240" w:lineRule="auto"/>
        <w:rPr>
          <w:szCs w:val="22"/>
        </w:rPr>
      </w:pPr>
    </w:p>
    <w:p w14:paraId="341CA6F3" w14:textId="6DE044B4" w:rsidR="004B626B" w:rsidRDefault="004B626B" w:rsidP="0029074E">
      <w:pPr>
        <w:keepNext/>
        <w:tabs>
          <w:tab w:val="clear" w:pos="567"/>
        </w:tabs>
        <w:spacing w:line="240" w:lineRule="auto"/>
        <w:rPr>
          <w:szCs w:val="22"/>
        </w:rPr>
      </w:pPr>
      <w:r w:rsidRPr="004B626B">
        <w:rPr>
          <w:szCs w:val="22"/>
        </w:rPr>
        <w:t>Uchovávajte pri te</w:t>
      </w:r>
      <w:r>
        <w:rPr>
          <w:szCs w:val="22"/>
        </w:rPr>
        <w:t>plote neprevyšujúcej 30</w:t>
      </w:r>
      <w:r w:rsidR="005002EB">
        <w:rPr>
          <w:szCs w:val="22"/>
        </w:rPr>
        <w:t> </w:t>
      </w:r>
      <w:r w:rsidRPr="006B0994">
        <w:rPr>
          <w:szCs w:val="22"/>
        </w:rPr>
        <w:t>°</w:t>
      </w:r>
      <w:r w:rsidRPr="004B626B">
        <w:rPr>
          <w:szCs w:val="22"/>
        </w:rPr>
        <w:t>C</w:t>
      </w:r>
      <w:r>
        <w:rPr>
          <w:szCs w:val="22"/>
        </w:rPr>
        <w:t>.</w:t>
      </w:r>
    </w:p>
    <w:p w14:paraId="051DB92D" w14:textId="2BF8C1D9" w:rsidR="00F101D8" w:rsidRPr="00CB491F" w:rsidRDefault="00FD4322" w:rsidP="0029074E">
      <w:pPr>
        <w:tabs>
          <w:tab w:val="clear" w:pos="567"/>
        </w:tabs>
        <w:spacing w:line="240" w:lineRule="auto"/>
        <w:rPr>
          <w:color w:val="000000"/>
          <w:szCs w:val="22"/>
        </w:rPr>
      </w:pPr>
      <w:r w:rsidRPr="00CB491F">
        <w:rPr>
          <w:color w:val="000000"/>
          <w:szCs w:val="22"/>
        </w:rPr>
        <w:t>Uchovávajte</w:t>
      </w:r>
      <w:r w:rsidR="00F670EE">
        <w:rPr>
          <w:color w:val="000000"/>
          <w:szCs w:val="22"/>
        </w:rPr>
        <w:t xml:space="preserve"> v </w:t>
      </w:r>
      <w:r w:rsidRPr="00CB491F">
        <w:rPr>
          <w:color w:val="000000"/>
          <w:szCs w:val="22"/>
        </w:rPr>
        <w:t>pôvodnom obale</w:t>
      </w:r>
      <w:r w:rsidR="00F670EE">
        <w:rPr>
          <w:color w:val="000000"/>
          <w:szCs w:val="22"/>
        </w:rPr>
        <w:t xml:space="preserve"> na </w:t>
      </w:r>
      <w:r w:rsidRPr="00CB491F">
        <w:rPr>
          <w:color w:val="000000"/>
          <w:szCs w:val="22"/>
        </w:rPr>
        <w:t>ochranu</w:t>
      </w:r>
      <w:r w:rsidR="00F670EE">
        <w:rPr>
          <w:color w:val="000000"/>
          <w:szCs w:val="22"/>
        </w:rPr>
        <w:t xml:space="preserve"> pred </w:t>
      </w:r>
      <w:r w:rsidRPr="00CB491F">
        <w:rPr>
          <w:color w:val="000000"/>
          <w:szCs w:val="22"/>
        </w:rPr>
        <w:t>svetlom a vlhkosťou.</w:t>
      </w:r>
    </w:p>
    <w:p w14:paraId="6055B2A9" w14:textId="77777777" w:rsidR="00F101D8" w:rsidRPr="00CB491F" w:rsidRDefault="00F101D8" w:rsidP="0029074E">
      <w:pPr>
        <w:tabs>
          <w:tab w:val="clear" w:pos="567"/>
        </w:tabs>
        <w:spacing w:line="240" w:lineRule="auto"/>
        <w:ind w:left="567" w:hanging="567"/>
        <w:rPr>
          <w:szCs w:val="22"/>
        </w:rPr>
      </w:pPr>
    </w:p>
    <w:p w14:paraId="52B3E9E4" w14:textId="77777777" w:rsidR="00F101D8" w:rsidRPr="00CB491F" w:rsidRDefault="00F101D8" w:rsidP="0029074E">
      <w:pPr>
        <w:tabs>
          <w:tab w:val="clear" w:pos="567"/>
        </w:tabs>
        <w:spacing w:line="240" w:lineRule="auto"/>
        <w:ind w:left="567" w:hanging="567"/>
        <w:rPr>
          <w:szCs w:val="22"/>
        </w:rPr>
      </w:pPr>
    </w:p>
    <w:p w14:paraId="5B20AA44" w14:textId="0E9966F3"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B491F">
        <w:rPr>
          <w:b/>
          <w:szCs w:val="22"/>
        </w:rPr>
        <w:t>10.</w:t>
      </w:r>
      <w:r w:rsidRPr="00CB491F">
        <w:rPr>
          <w:b/>
          <w:szCs w:val="22"/>
        </w:rPr>
        <w:tab/>
      </w:r>
      <w:r w:rsidR="00FD4322" w:rsidRPr="00CB491F">
        <w:rPr>
          <w:b/>
          <w:szCs w:val="22"/>
        </w:rPr>
        <w:t>ŠPECIÁLNE UPOZORNENIA NA LIKVIDÁCIU NEPOUŽITÝCH LIEKOV ALEBO ODPADOV Z NICH VZNIKNUTÝCH, AK JE TO VHODNÉ</w:t>
      </w:r>
    </w:p>
    <w:p w14:paraId="0F30D5C3" w14:textId="77777777" w:rsidR="00F101D8" w:rsidRPr="00CB491F" w:rsidRDefault="00F101D8" w:rsidP="0029074E">
      <w:pPr>
        <w:tabs>
          <w:tab w:val="clear" w:pos="567"/>
        </w:tabs>
        <w:spacing w:line="240" w:lineRule="auto"/>
        <w:rPr>
          <w:szCs w:val="22"/>
        </w:rPr>
      </w:pPr>
    </w:p>
    <w:p w14:paraId="5F855242" w14:textId="77777777" w:rsidR="00F101D8" w:rsidRPr="00CB491F" w:rsidRDefault="00F101D8" w:rsidP="0029074E">
      <w:pPr>
        <w:tabs>
          <w:tab w:val="clear" w:pos="567"/>
        </w:tabs>
        <w:spacing w:line="240" w:lineRule="auto"/>
        <w:rPr>
          <w:szCs w:val="22"/>
        </w:rPr>
      </w:pPr>
    </w:p>
    <w:p w14:paraId="18B1A591" w14:textId="50E8BB90"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11.</w:t>
      </w:r>
      <w:r w:rsidRPr="00CB491F">
        <w:rPr>
          <w:b/>
          <w:szCs w:val="22"/>
        </w:rPr>
        <w:tab/>
      </w:r>
      <w:r w:rsidR="00FD4322" w:rsidRPr="00CB491F">
        <w:rPr>
          <w:b/>
          <w:szCs w:val="22"/>
        </w:rPr>
        <w:t>NÁZOV A ADRESA DRŽITEĽA ROZHODNUTIA O REGISTRÁCII</w:t>
      </w:r>
    </w:p>
    <w:p w14:paraId="72295B41" w14:textId="77777777" w:rsidR="00F101D8" w:rsidRPr="00CB491F" w:rsidRDefault="00F101D8" w:rsidP="0029074E">
      <w:pPr>
        <w:keepNext/>
        <w:tabs>
          <w:tab w:val="clear" w:pos="567"/>
        </w:tabs>
        <w:spacing w:line="240" w:lineRule="auto"/>
        <w:rPr>
          <w:szCs w:val="22"/>
        </w:rPr>
      </w:pPr>
    </w:p>
    <w:p w14:paraId="379EB391" w14:textId="77777777" w:rsidR="00F101D8" w:rsidRPr="00CB491F" w:rsidRDefault="00F101D8" w:rsidP="0029074E">
      <w:pPr>
        <w:keepNext/>
        <w:tabs>
          <w:tab w:val="clear" w:pos="567"/>
        </w:tabs>
        <w:autoSpaceDE w:val="0"/>
        <w:autoSpaceDN w:val="0"/>
        <w:adjustRightInd w:val="0"/>
        <w:spacing w:line="240" w:lineRule="auto"/>
        <w:rPr>
          <w:rFonts w:eastAsia="SimSun"/>
          <w:szCs w:val="22"/>
        </w:rPr>
      </w:pPr>
      <w:r w:rsidRPr="00CB491F">
        <w:rPr>
          <w:rFonts w:eastAsia="SimSun"/>
          <w:szCs w:val="22"/>
        </w:rPr>
        <w:t>Novartis Europharm Limited</w:t>
      </w:r>
    </w:p>
    <w:p w14:paraId="5E5B8B54" w14:textId="77777777" w:rsidR="00F101D8" w:rsidRPr="00CB491F" w:rsidRDefault="00F101D8" w:rsidP="0029074E">
      <w:pPr>
        <w:keepNext/>
        <w:spacing w:line="240" w:lineRule="auto"/>
        <w:rPr>
          <w:szCs w:val="22"/>
        </w:rPr>
      </w:pPr>
      <w:r w:rsidRPr="00CB491F">
        <w:rPr>
          <w:szCs w:val="22"/>
        </w:rPr>
        <w:t>Vista Building</w:t>
      </w:r>
    </w:p>
    <w:p w14:paraId="78FD048E" w14:textId="77777777" w:rsidR="00F101D8" w:rsidRPr="00CB491F" w:rsidRDefault="00F101D8" w:rsidP="0029074E">
      <w:pPr>
        <w:keepNext/>
        <w:spacing w:line="240" w:lineRule="auto"/>
        <w:rPr>
          <w:szCs w:val="22"/>
        </w:rPr>
      </w:pPr>
      <w:r w:rsidRPr="00CB491F">
        <w:rPr>
          <w:szCs w:val="22"/>
        </w:rPr>
        <w:t>Elm Park, Merrion Road</w:t>
      </w:r>
    </w:p>
    <w:p w14:paraId="1DA4C322" w14:textId="77777777" w:rsidR="00F101D8" w:rsidRPr="00CB491F" w:rsidRDefault="00F101D8" w:rsidP="0029074E">
      <w:pPr>
        <w:keepNext/>
        <w:spacing w:line="240" w:lineRule="auto"/>
        <w:rPr>
          <w:szCs w:val="22"/>
        </w:rPr>
      </w:pPr>
      <w:r w:rsidRPr="00CB491F">
        <w:rPr>
          <w:szCs w:val="22"/>
        </w:rPr>
        <w:t>Dublin 4</w:t>
      </w:r>
    </w:p>
    <w:p w14:paraId="54DEB974" w14:textId="35072B42" w:rsidR="00F101D8" w:rsidRPr="00CB491F" w:rsidRDefault="00FD4322" w:rsidP="0029074E">
      <w:pPr>
        <w:spacing w:line="240" w:lineRule="auto"/>
        <w:rPr>
          <w:szCs w:val="22"/>
        </w:rPr>
      </w:pPr>
      <w:r w:rsidRPr="00CB491F">
        <w:rPr>
          <w:szCs w:val="22"/>
        </w:rPr>
        <w:t>Írsko</w:t>
      </w:r>
    </w:p>
    <w:p w14:paraId="7F7D89A1" w14:textId="77777777" w:rsidR="00F101D8" w:rsidRPr="00CB491F" w:rsidRDefault="00F101D8" w:rsidP="0029074E">
      <w:pPr>
        <w:tabs>
          <w:tab w:val="clear" w:pos="567"/>
        </w:tabs>
        <w:spacing w:line="240" w:lineRule="auto"/>
        <w:rPr>
          <w:szCs w:val="22"/>
        </w:rPr>
      </w:pPr>
    </w:p>
    <w:p w14:paraId="0E15D450" w14:textId="77777777" w:rsidR="00F101D8" w:rsidRPr="00CB491F" w:rsidRDefault="00F101D8" w:rsidP="0029074E">
      <w:pPr>
        <w:tabs>
          <w:tab w:val="clear" w:pos="567"/>
        </w:tabs>
        <w:spacing w:line="240" w:lineRule="auto"/>
        <w:rPr>
          <w:szCs w:val="22"/>
        </w:rPr>
      </w:pPr>
    </w:p>
    <w:p w14:paraId="767EA70C" w14:textId="53F79E04"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12.</w:t>
      </w:r>
      <w:r w:rsidRPr="00CB491F">
        <w:rPr>
          <w:b/>
          <w:szCs w:val="22"/>
        </w:rPr>
        <w:tab/>
      </w:r>
      <w:r w:rsidR="00FD4322" w:rsidRPr="00CB491F">
        <w:rPr>
          <w:b/>
          <w:szCs w:val="22"/>
        </w:rPr>
        <w:t>REGISTRAČNÉ ČÍSLA</w:t>
      </w:r>
    </w:p>
    <w:p w14:paraId="73DB7B15" w14:textId="77777777" w:rsidR="00F101D8" w:rsidRPr="00CB491F" w:rsidRDefault="00F101D8" w:rsidP="0029074E">
      <w:pPr>
        <w:keepNext/>
        <w:tabs>
          <w:tab w:val="clear" w:pos="567"/>
        </w:tabs>
        <w:spacing w:line="240" w:lineRule="auto"/>
        <w:rPr>
          <w:szCs w:val="22"/>
        </w:rPr>
      </w:pPr>
    </w:p>
    <w:tbl>
      <w:tblPr>
        <w:tblW w:w="9322" w:type="dxa"/>
        <w:tblLook w:val="04A0" w:firstRow="1" w:lastRow="0" w:firstColumn="1" w:lastColumn="0" w:noHBand="0" w:noVBand="1"/>
      </w:tblPr>
      <w:tblGrid>
        <w:gridCol w:w="2943"/>
        <w:gridCol w:w="6379"/>
      </w:tblGrid>
      <w:tr w:rsidR="00F101D8" w:rsidRPr="00CB491F" w14:paraId="52FF647B" w14:textId="77777777" w:rsidTr="00127602">
        <w:tc>
          <w:tcPr>
            <w:tcW w:w="2943" w:type="dxa"/>
          </w:tcPr>
          <w:p w14:paraId="3778EAE2" w14:textId="26BB2441" w:rsidR="00F101D8" w:rsidRPr="00CB491F" w:rsidRDefault="00F101D8" w:rsidP="0029074E">
            <w:pPr>
              <w:tabs>
                <w:tab w:val="clear" w:pos="567"/>
              </w:tabs>
              <w:autoSpaceDE w:val="0"/>
              <w:autoSpaceDN w:val="0"/>
              <w:adjustRightInd w:val="0"/>
              <w:spacing w:line="240" w:lineRule="auto"/>
              <w:rPr>
                <w:rFonts w:eastAsia="SimSun"/>
                <w:szCs w:val="22"/>
              </w:rPr>
            </w:pPr>
            <w:r w:rsidRPr="00CB491F">
              <w:rPr>
                <w:rFonts w:eastAsia="SimSun"/>
                <w:szCs w:val="22"/>
              </w:rPr>
              <w:t>EU/</w:t>
            </w:r>
            <w:r w:rsidR="002202E8">
              <w:rPr>
                <w:rFonts w:eastAsia="SimSun"/>
                <w:szCs w:val="22"/>
              </w:rPr>
              <w:t>1</w:t>
            </w:r>
            <w:r w:rsidRPr="00CB491F">
              <w:rPr>
                <w:rFonts w:eastAsia="SimSun"/>
                <w:szCs w:val="22"/>
              </w:rPr>
              <w:t>/</w:t>
            </w:r>
            <w:r w:rsidR="002202E8">
              <w:rPr>
                <w:rFonts w:eastAsia="SimSun"/>
                <w:szCs w:val="22"/>
              </w:rPr>
              <w:t>20</w:t>
            </w:r>
            <w:r w:rsidRPr="00CB491F">
              <w:rPr>
                <w:rFonts w:eastAsia="SimSun"/>
                <w:szCs w:val="22"/>
              </w:rPr>
              <w:t>/</w:t>
            </w:r>
            <w:r w:rsidR="002202E8">
              <w:rPr>
                <w:rFonts w:eastAsia="SimSun"/>
                <w:szCs w:val="22"/>
              </w:rPr>
              <w:t>1438</w:t>
            </w:r>
            <w:r w:rsidRPr="00CB491F">
              <w:rPr>
                <w:rFonts w:eastAsia="SimSun"/>
                <w:szCs w:val="22"/>
              </w:rPr>
              <w:t>/00</w:t>
            </w:r>
            <w:r w:rsidR="002202E8">
              <w:rPr>
                <w:rFonts w:eastAsia="SimSun"/>
                <w:szCs w:val="22"/>
              </w:rPr>
              <w:t>1</w:t>
            </w:r>
          </w:p>
        </w:tc>
        <w:tc>
          <w:tcPr>
            <w:tcW w:w="6379" w:type="dxa"/>
          </w:tcPr>
          <w:p w14:paraId="34D7B9CB" w14:textId="7F1451C4" w:rsidR="00F101D8" w:rsidRPr="00CB491F" w:rsidRDefault="0049195E" w:rsidP="0029074E">
            <w:pPr>
              <w:tabs>
                <w:tab w:val="clear" w:pos="567"/>
              </w:tabs>
              <w:autoSpaceDE w:val="0"/>
              <w:autoSpaceDN w:val="0"/>
              <w:adjustRightInd w:val="0"/>
              <w:spacing w:line="240" w:lineRule="auto"/>
              <w:rPr>
                <w:rFonts w:eastAsia="SimSun"/>
                <w:szCs w:val="22"/>
              </w:rPr>
            </w:pPr>
            <w:r w:rsidRPr="00CB491F">
              <w:rPr>
                <w:szCs w:val="22"/>
                <w:shd w:val="pct15" w:color="auto" w:fill="auto"/>
              </w:rPr>
              <w:t>10 x 1 kapsula + 1 inhalátor</w:t>
            </w:r>
          </w:p>
        </w:tc>
      </w:tr>
      <w:tr w:rsidR="00F101D8" w:rsidRPr="00CB491F" w14:paraId="51A164B7" w14:textId="77777777" w:rsidTr="00127602">
        <w:tc>
          <w:tcPr>
            <w:tcW w:w="2943" w:type="dxa"/>
          </w:tcPr>
          <w:p w14:paraId="2ABEA451" w14:textId="746AA501" w:rsidR="00F101D8" w:rsidRPr="00CB491F" w:rsidRDefault="00F101D8" w:rsidP="0029074E">
            <w:pPr>
              <w:tabs>
                <w:tab w:val="clear" w:pos="567"/>
              </w:tabs>
              <w:autoSpaceDE w:val="0"/>
              <w:autoSpaceDN w:val="0"/>
              <w:adjustRightInd w:val="0"/>
              <w:spacing w:line="240" w:lineRule="auto"/>
              <w:rPr>
                <w:rFonts w:eastAsia="SimSun"/>
                <w:szCs w:val="22"/>
                <w:shd w:val="pct15" w:color="auto" w:fill="auto"/>
              </w:rPr>
            </w:pPr>
            <w:r w:rsidRPr="00CB491F">
              <w:rPr>
                <w:rFonts w:eastAsia="SimSun"/>
                <w:szCs w:val="22"/>
                <w:shd w:val="pct15" w:color="auto" w:fill="auto"/>
              </w:rPr>
              <w:t>EU/</w:t>
            </w:r>
            <w:r w:rsidR="002202E8">
              <w:rPr>
                <w:rFonts w:eastAsia="SimSun"/>
                <w:szCs w:val="22"/>
                <w:shd w:val="pct15" w:color="auto" w:fill="auto"/>
              </w:rPr>
              <w:t>1/20/1438/002</w:t>
            </w:r>
          </w:p>
        </w:tc>
        <w:tc>
          <w:tcPr>
            <w:tcW w:w="6379" w:type="dxa"/>
          </w:tcPr>
          <w:p w14:paraId="6EB284E6" w14:textId="7DBA2C67" w:rsidR="00F101D8" w:rsidRPr="00CB491F" w:rsidRDefault="0049195E" w:rsidP="0029074E">
            <w:pPr>
              <w:tabs>
                <w:tab w:val="clear" w:pos="567"/>
              </w:tabs>
              <w:autoSpaceDE w:val="0"/>
              <w:autoSpaceDN w:val="0"/>
              <w:adjustRightInd w:val="0"/>
              <w:spacing w:line="240" w:lineRule="auto"/>
              <w:rPr>
                <w:rFonts w:eastAsia="SimSun"/>
                <w:szCs w:val="22"/>
                <w:shd w:val="pct15" w:color="auto" w:fill="auto"/>
              </w:rPr>
            </w:pPr>
            <w:r w:rsidRPr="00CB491F">
              <w:rPr>
                <w:szCs w:val="22"/>
                <w:shd w:val="pct15" w:color="auto" w:fill="auto"/>
              </w:rPr>
              <w:t>30 x 1 kapsula + 1 inhalátor</w:t>
            </w:r>
          </w:p>
        </w:tc>
      </w:tr>
      <w:tr w:rsidR="00F101D8" w:rsidRPr="00CB491F" w14:paraId="2BAADD39" w14:textId="77777777" w:rsidTr="00127602">
        <w:tc>
          <w:tcPr>
            <w:tcW w:w="2943" w:type="dxa"/>
          </w:tcPr>
          <w:p w14:paraId="37A18F61" w14:textId="3A491DEF" w:rsidR="00F101D8" w:rsidRPr="00CB491F" w:rsidRDefault="00F101D8" w:rsidP="0029074E">
            <w:pPr>
              <w:tabs>
                <w:tab w:val="clear" w:pos="567"/>
              </w:tabs>
              <w:autoSpaceDE w:val="0"/>
              <w:autoSpaceDN w:val="0"/>
              <w:adjustRightInd w:val="0"/>
              <w:spacing w:line="240" w:lineRule="auto"/>
              <w:rPr>
                <w:rFonts w:eastAsia="SimSun"/>
                <w:szCs w:val="22"/>
                <w:shd w:val="pct15" w:color="auto" w:fill="auto"/>
              </w:rPr>
            </w:pPr>
            <w:r w:rsidRPr="00CB491F">
              <w:rPr>
                <w:rFonts w:eastAsia="SimSun"/>
                <w:szCs w:val="22"/>
                <w:shd w:val="pct15" w:color="auto" w:fill="auto"/>
              </w:rPr>
              <w:t>EU/</w:t>
            </w:r>
            <w:r w:rsidR="002202E8">
              <w:rPr>
                <w:rFonts w:eastAsia="SimSun"/>
                <w:szCs w:val="22"/>
                <w:shd w:val="pct15" w:color="auto" w:fill="auto"/>
              </w:rPr>
              <w:t>1/20/1438/00</w:t>
            </w:r>
            <w:r w:rsidR="00003133">
              <w:rPr>
                <w:rFonts w:eastAsia="SimSun"/>
                <w:szCs w:val="22"/>
                <w:shd w:val="pct15" w:color="auto" w:fill="auto"/>
              </w:rPr>
              <w:t>4</w:t>
            </w:r>
          </w:p>
        </w:tc>
        <w:tc>
          <w:tcPr>
            <w:tcW w:w="6379" w:type="dxa"/>
          </w:tcPr>
          <w:p w14:paraId="4C066058" w14:textId="27A09CA4" w:rsidR="00F101D8" w:rsidRPr="00CB491F" w:rsidRDefault="0049195E" w:rsidP="0029074E">
            <w:pPr>
              <w:tabs>
                <w:tab w:val="clear" w:pos="567"/>
              </w:tabs>
              <w:autoSpaceDE w:val="0"/>
              <w:autoSpaceDN w:val="0"/>
              <w:adjustRightInd w:val="0"/>
              <w:spacing w:line="240" w:lineRule="auto"/>
              <w:rPr>
                <w:rFonts w:eastAsia="SimSun"/>
                <w:szCs w:val="22"/>
                <w:shd w:val="pct15" w:color="auto" w:fill="auto"/>
              </w:rPr>
            </w:pPr>
            <w:r w:rsidRPr="00CB491F">
              <w:rPr>
                <w:szCs w:val="22"/>
                <w:shd w:val="pct15" w:color="auto" w:fill="auto"/>
              </w:rPr>
              <w:t>90 x 1 kapsula + 1 inhalátor</w:t>
            </w:r>
          </w:p>
        </w:tc>
      </w:tr>
    </w:tbl>
    <w:p w14:paraId="54F59199" w14:textId="77777777" w:rsidR="00F101D8" w:rsidRPr="00CB491F" w:rsidRDefault="00F101D8" w:rsidP="0029074E">
      <w:pPr>
        <w:tabs>
          <w:tab w:val="clear" w:pos="567"/>
        </w:tabs>
        <w:spacing w:line="240" w:lineRule="auto"/>
        <w:rPr>
          <w:szCs w:val="22"/>
        </w:rPr>
      </w:pPr>
    </w:p>
    <w:p w14:paraId="6BDF75C4" w14:textId="77777777" w:rsidR="00F101D8" w:rsidRPr="00CB491F" w:rsidRDefault="00F101D8" w:rsidP="0029074E">
      <w:pPr>
        <w:tabs>
          <w:tab w:val="clear" w:pos="567"/>
        </w:tabs>
        <w:spacing w:line="240" w:lineRule="auto"/>
        <w:rPr>
          <w:szCs w:val="22"/>
        </w:rPr>
      </w:pPr>
    </w:p>
    <w:p w14:paraId="76B5E293" w14:textId="0737ACDC"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13.</w:t>
      </w:r>
      <w:r w:rsidRPr="00CB491F">
        <w:rPr>
          <w:b/>
          <w:szCs w:val="22"/>
        </w:rPr>
        <w:tab/>
      </w:r>
      <w:r w:rsidR="00FD4322" w:rsidRPr="00CB491F">
        <w:rPr>
          <w:b/>
          <w:szCs w:val="22"/>
        </w:rPr>
        <w:t>ČÍSLO VÝROBNEJ ŠARŽE</w:t>
      </w:r>
    </w:p>
    <w:p w14:paraId="3AC223B4" w14:textId="77777777" w:rsidR="00F101D8" w:rsidRPr="00CB491F" w:rsidRDefault="00F101D8" w:rsidP="0029074E">
      <w:pPr>
        <w:keepNext/>
        <w:tabs>
          <w:tab w:val="clear" w:pos="567"/>
        </w:tabs>
        <w:spacing w:line="240" w:lineRule="auto"/>
        <w:rPr>
          <w:color w:val="000000"/>
          <w:szCs w:val="22"/>
        </w:rPr>
      </w:pPr>
    </w:p>
    <w:p w14:paraId="521BE222" w14:textId="3F2785A8" w:rsidR="00FD4322" w:rsidRPr="00CB491F" w:rsidRDefault="004F46F2" w:rsidP="0029074E">
      <w:pPr>
        <w:tabs>
          <w:tab w:val="clear" w:pos="567"/>
        </w:tabs>
        <w:spacing w:line="240" w:lineRule="auto"/>
        <w:rPr>
          <w:szCs w:val="22"/>
        </w:rPr>
      </w:pPr>
      <w:r>
        <w:rPr>
          <w:szCs w:val="22"/>
        </w:rPr>
        <w:t>Lot</w:t>
      </w:r>
    </w:p>
    <w:p w14:paraId="746BD361" w14:textId="77777777" w:rsidR="00F101D8" w:rsidRPr="00CB491F" w:rsidRDefault="00F101D8" w:rsidP="0029074E">
      <w:pPr>
        <w:tabs>
          <w:tab w:val="clear" w:pos="567"/>
        </w:tabs>
        <w:spacing w:line="240" w:lineRule="auto"/>
        <w:rPr>
          <w:szCs w:val="22"/>
        </w:rPr>
      </w:pPr>
    </w:p>
    <w:p w14:paraId="67992B32" w14:textId="77777777" w:rsidR="00F101D8" w:rsidRPr="00CB491F" w:rsidRDefault="00F101D8" w:rsidP="0029074E">
      <w:pPr>
        <w:tabs>
          <w:tab w:val="clear" w:pos="567"/>
        </w:tabs>
        <w:spacing w:line="240" w:lineRule="auto"/>
        <w:rPr>
          <w:szCs w:val="22"/>
        </w:rPr>
      </w:pPr>
    </w:p>
    <w:p w14:paraId="7A1AF9D9" w14:textId="49911C73"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14.</w:t>
      </w:r>
      <w:r w:rsidRPr="00CB491F">
        <w:rPr>
          <w:b/>
          <w:szCs w:val="22"/>
        </w:rPr>
        <w:tab/>
      </w:r>
      <w:r w:rsidR="00FD4322" w:rsidRPr="00CB491F">
        <w:rPr>
          <w:b/>
          <w:szCs w:val="22"/>
        </w:rPr>
        <w:t>ZATRIEDENIE LIEKU PODĽA SPÔSOBU VÝDAJA</w:t>
      </w:r>
    </w:p>
    <w:p w14:paraId="77EFEE1E" w14:textId="77777777" w:rsidR="00F101D8" w:rsidRPr="00CB491F" w:rsidRDefault="00F101D8" w:rsidP="0029074E">
      <w:pPr>
        <w:tabs>
          <w:tab w:val="clear" w:pos="567"/>
        </w:tabs>
        <w:spacing w:line="240" w:lineRule="auto"/>
        <w:rPr>
          <w:color w:val="000000"/>
          <w:szCs w:val="22"/>
        </w:rPr>
      </w:pPr>
    </w:p>
    <w:p w14:paraId="4A8EF181" w14:textId="77777777" w:rsidR="00F101D8" w:rsidRPr="00CB491F" w:rsidRDefault="00F101D8" w:rsidP="0029074E">
      <w:pPr>
        <w:tabs>
          <w:tab w:val="clear" w:pos="567"/>
        </w:tabs>
        <w:spacing w:line="240" w:lineRule="auto"/>
        <w:rPr>
          <w:szCs w:val="22"/>
        </w:rPr>
      </w:pPr>
    </w:p>
    <w:p w14:paraId="68D3BE66" w14:textId="59F06D33" w:rsidR="00F101D8" w:rsidRPr="00CB491F" w:rsidRDefault="00F101D8" w:rsidP="0029074E">
      <w:pPr>
        <w:pBdr>
          <w:top w:val="single" w:sz="4" w:space="2"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15.</w:t>
      </w:r>
      <w:r w:rsidRPr="00CB491F">
        <w:rPr>
          <w:b/>
          <w:szCs w:val="22"/>
        </w:rPr>
        <w:tab/>
      </w:r>
      <w:r w:rsidR="00FD4322" w:rsidRPr="00CB491F">
        <w:rPr>
          <w:b/>
          <w:szCs w:val="22"/>
        </w:rPr>
        <w:t>POKYNY NA POUŽITIE</w:t>
      </w:r>
    </w:p>
    <w:p w14:paraId="1E3C3569" w14:textId="77777777" w:rsidR="00F101D8" w:rsidRPr="00CB491F" w:rsidRDefault="00F101D8" w:rsidP="0029074E">
      <w:pPr>
        <w:tabs>
          <w:tab w:val="clear" w:pos="567"/>
        </w:tabs>
        <w:spacing w:line="240" w:lineRule="auto"/>
        <w:rPr>
          <w:szCs w:val="22"/>
        </w:rPr>
      </w:pPr>
    </w:p>
    <w:p w14:paraId="391C54F4" w14:textId="77777777" w:rsidR="002D7F4A" w:rsidRPr="00CB491F" w:rsidRDefault="002D7F4A" w:rsidP="0029074E">
      <w:pPr>
        <w:tabs>
          <w:tab w:val="clear" w:pos="567"/>
        </w:tabs>
        <w:spacing w:line="240" w:lineRule="auto"/>
        <w:rPr>
          <w:szCs w:val="22"/>
        </w:rPr>
      </w:pPr>
    </w:p>
    <w:p w14:paraId="04D441F0" w14:textId="45A0C849" w:rsidR="00F101D8" w:rsidRPr="00CB491F" w:rsidRDefault="00F101D8" w:rsidP="0029074E">
      <w:pPr>
        <w:keepNext/>
        <w:pBdr>
          <w:top w:val="single" w:sz="4" w:space="1" w:color="auto"/>
          <w:left w:val="single" w:sz="4" w:space="4" w:color="auto"/>
          <w:bottom w:val="single" w:sz="4" w:space="0" w:color="auto"/>
          <w:right w:val="single" w:sz="4" w:space="4" w:color="auto"/>
        </w:pBdr>
        <w:tabs>
          <w:tab w:val="clear" w:pos="567"/>
        </w:tabs>
        <w:spacing w:line="240" w:lineRule="auto"/>
        <w:rPr>
          <w:b/>
          <w:szCs w:val="22"/>
        </w:rPr>
      </w:pPr>
      <w:r w:rsidRPr="00CB491F">
        <w:rPr>
          <w:b/>
          <w:szCs w:val="22"/>
        </w:rPr>
        <w:t>16.</w:t>
      </w:r>
      <w:r w:rsidRPr="00CB491F">
        <w:rPr>
          <w:b/>
          <w:szCs w:val="22"/>
        </w:rPr>
        <w:tab/>
      </w:r>
      <w:r w:rsidR="00FD4322" w:rsidRPr="00CB491F">
        <w:rPr>
          <w:b/>
          <w:szCs w:val="22"/>
        </w:rPr>
        <w:t>INFORMÁCIE V BRAILLOVOM PÍSME</w:t>
      </w:r>
    </w:p>
    <w:p w14:paraId="5DF25347" w14:textId="77777777" w:rsidR="00F101D8" w:rsidRPr="00CB491F" w:rsidRDefault="00F101D8" w:rsidP="0029074E">
      <w:pPr>
        <w:keepNext/>
        <w:tabs>
          <w:tab w:val="clear" w:pos="567"/>
        </w:tabs>
        <w:spacing w:line="240" w:lineRule="auto"/>
        <w:rPr>
          <w:szCs w:val="22"/>
        </w:rPr>
      </w:pPr>
    </w:p>
    <w:p w14:paraId="066F7068" w14:textId="6854F288"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w:t>
      </w:r>
    </w:p>
    <w:p w14:paraId="7C380159" w14:textId="77777777" w:rsidR="00F101D8" w:rsidRPr="00CB491F" w:rsidRDefault="00F101D8" w:rsidP="0029074E">
      <w:pPr>
        <w:tabs>
          <w:tab w:val="clear" w:pos="567"/>
        </w:tabs>
        <w:spacing w:line="240" w:lineRule="auto"/>
        <w:rPr>
          <w:szCs w:val="22"/>
          <w:shd w:val="clear" w:color="auto" w:fill="CCCCCC"/>
        </w:rPr>
      </w:pPr>
    </w:p>
    <w:p w14:paraId="0B989CAF" w14:textId="77777777" w:rsidR="00F101D8" w:rsidRPr="00CB491F" w:rsidRDefault="00F101D8" w:rsidP="0029074E">
      <w:pPr>
        <w:tabs>
          <w:tab w:val="clear" w:pos="567"/>
        </w:tabs>
        <w:spacing w:line="240" w:lineRule="auto"/>
        <w:rPr>
          <w:szCs w:val="22"/>
          <w:shd w:val="clear" w:color="auto" w:fill="CCCCCC"/>
        </w:rPr>
      </w:pPr>
    </w:p>
    <w:p w14:paraId="78BFA808" w14:textId="1F80C784" w:rsidR="00F101D8" w:rsidRPr="00AB4AE2" w:rsidRDefault="00F101D8" w:rsidP="0029074E">
      <w:pPr>
        <w:keepNext/>
        <w:keepLines/>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17.</w:t>
      </w:r>
      <w:r w:rsidRPr="00CB491F">
        <w:rPr>
          <w:b/>
          <w:szCs w:val="22"/>
        </w:rPr>
        <w:tab/>
      </w:r>
      <w:r w:rsidR="00FD4322" w:rsidRPr="00CB491F">
        <w:rPr>
          <w:b/>
          <w:szCs w:val="22"/>
        </w:rPr>
        <w:t>ŠPECIFICKÝ IDENTIFIKÁTOR – DVOJROZMERNÝ ČIAROVÝ KÓD</w:t>
      </w:r>
    </w:p>
    <w:p w14:paraId="6B9E3F87" w14:textId="77777777" w:rsidR="00F101D8" w:rsidRPr="00CB491F" w:rsidRDefault="00F101D8" w:rsidP="0029074E">
      <w:pPr>
        <w:keepNext/>
        <w:keepLines/>
        <w:tabs>
          <w:tab w:val="clear" w:pos="567"/>
        </w:tabs>
        <w:spacing w:line="240" w:lineRule="auto"/>
        <w:rPr>
          <w:szCs w:val="22"/>
        </w:rPr>
      </w:pPr>
    </w:p>
    <w:p w14:paraId="30F80B5D" w14:textId="7B514A1D" w:rsidR="00F101D8" w:rsidRPr="00CB491F" w:rsidRDefault="00FD4322" w:rsidP="0029074E">
      <w:pPr>
        <w:tabs>
          <w:tab w:val="clear" w:pos="567"/>
        </w:tabs>
        <w:spacing w:line="240" w:lineRule="auto"/>
        <w:rPr>
          <w:szCs w:val="22"/>
          <w:shd w:val="pct15" w:color="auto" w:fill="auto"/>
        </w:rPr>
      </w:pPr>
      <w:r w:rsidRPr="00CB491F">
        <w:rPr>
          <w:szCs w:val="22"/>
          <w:shd w:val="pct15" w:color="auto" w:fill="auto"/>
        </w:rPr>
        <w:t>Dvojrozmerný čiarový kód</w:t>
      </w:r>
      <w:r w:rsidR="00F670EE">
        <w:rPr>
          <w:szCs w:val="22"/>
          <w:shd w:val="pct15" w:color="auto" w:fill="auto"/>
        </w:rPr>
        <w:t xml:space="preserve"> so </w:t>
      </w:r>
      <w:r w:rsidRPr="00CB491F">
        <w:rPr>
          <w:szCs w:val="22"/>
          <w:shd w:val="pct15" w:color="auto" w:fill="auto"/>
        </w:rPr>
        <w:t>špecifickým identifikátorom.</w:t>
      </w:r>
    </w:p>
    <w:p w14:paraId="36D8C939" w14:textId="77777777" w:rsidR="00F101D8" w:rsidRPr="00CB491F" w:rsidRDefault="00F101D8" w:rsidP="0029074E">
      <w:pPr>
        <w:tabs>
          <w:tab w:val="clear" w:pos="567"/>
        </w:tabs>
        <w:spacing w:line="240" w:lineRule="auto"/>
        <w:rPr>
          <w:szCs w:val="22"/>
        </w:rPr>
      </w:pPr>
    </w:p>
    <w:p w14:paraId="35AC72C3" w14:textId="77777777" w:rsidR="00F101D8" w:rsidRPr="00CB491F" w:rsidRDefault="00F101D8" w:rsidP="0029074E">
      <w:pPr>
        <w:tabs>
          <w:tab w:val="clear" w:pos="567"/>
        </w:tabs>
        <w:spacing w:line="240" w:lineRule="auto"/>
        <w:rPr>
          <w:szCs w:val="22"/>
        </w:rPr>
      </w:pPr>
    </w:p>
    <w:p w14:paraId="33BB81A0" w14:textId="67121162" w:rsidR="00F101D8" w:rsidRPr="00AB4AE2" w:rsidRDefault="00F101D8" w:rsidP="0029074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lastRenderedPageBreak/>
        <w:t>18.</w:t>
      </w:r>
      <w:r w:rsidRPr="00CB491F">
        <w:rPr>
          <w:b/>
          <w:szCs w:val="22"/>
        </w:rPr>
        <w:tab/>
      </w:r>
      <w:r w:rsidR="00FD4322" w:rsidRPr="00CB491F">
        <w:rPr>
          <w:b/>
          <w:szCs w:val="22"/>
        </w:rPr>
        <w:t>ŠPECIFICKÝ IDENTIFIKÁTOR – ÚDAJE ČITATEĽNÉ ĽUDSKÝM OKOM</w:t>
      </w:r>
    </w:p>
    <w:p w14:paraId="3B68A859" w14:textId="77777777" w:rsidR="00F101D8" w:rsidRPr="00CB491F" w:rsidRDefault="00F101D8" w:rsidP="0029074E">
      <w:pPr>
        <w:keepNext/>
        <w:tabs>
          <w:tab w:val="clear" w:pos="567"/>
        </w:tabs>
        <w:spacing w:line="240" w:lineRule="auto"/>
        <w:rPr>
          <w:szCs w:val="22"/>
        </w:rPr>
      </w:pPr>
    </w:p>
    <w:p w14:paraId="390F3447" w14:textId="65CB4EA9" w:rsidR="00F101D8" w:rsidRPr="00CB491F" w:rsidRDefault="00F101D8" w:rsidP="0029074E">
      <w:pPr>
        <w:keepNext/>
        <w:tabs>
          <w:tab w:val="clear" w:pos="567"/>
        </w:tabs>
        <w:rPr>
          <w:szCs w:val="22"/>
        </w:rPr>
      </w:pPr>
      <w:r w:rsidRPr="00CB491F">
        <w:rPr>
          <w:szCs w:val="22"/>
        </w:rPr>
        <w:t>PC</w:t>
      </w:r>
    </w:p>
    <w:p w14:paraId="17554862" w14:textId="41AF6AE0" w:rsidR="00F101D8" w:rsidRPr="00CB491F" w:rsidRDefault="00F101D8" w:rsidP="0029074E">
      <w:pPr>
        <w:keepNext/>
        <w:tabs>
          <w:tab w:val="clear" w:pos="567"/>
        </w:tabs>
        <w:rPr>
          <w:szCs w:val="22"/>
        </w:rPr>
      </w:pPr>
      <w:r w:rsidRPr="00CB491F">
        <w:rPr>
          <w:szCs w:val="22"/>
        </w:rPr>
        <w:t>SN</w:t>
      </w:r>
    </w:p>
    <w:p w14:paraId="3DC6A11B" w14:textId="6B813704" w:rsidR="00F101D8" w:rsidRPr="00AB4AE2" w:rsidRDefault="00F101D8" w:rsidP="0029074E">
      <w:pPr>
        <w:tabs>
          <w:tab w:val="clear" w:pos="567"/>
        </w:tabs>
        <w:rPr>
          <w:iCs/>
          <w:color w:val="000000"/>
          <w:szCs w:val="22"/>
        </w:rPr>
      </w:pPr>
      <w:r w:rsidRPr="00CB491F">
        <w:rPr>
          <w:szCs w:val="22"/>
        </w:rPr>
        <w:t>NN</w:t>
      </w:r>
    </w:p>
    <w:p w14:paraId="081F69EB" w14:textId="77777777" w:rsidR="00F101D8" w:rsidRPr="00CB491F" w:rsidRDefault="00F101D8" w:rsidP="0029074E">
      <w:pPr>
        <w:tabs>
          <w:tab w:val="clear" w:pos="567"/>
        </w:tabs>
        <w:spacing w:line="240" w:lineRule="auto"/>
        <w:rPr>
          <w:szCs w:val="22"/>
        </w:rPr>
      </w:pPr>
      <w:r w:rsidRPr="00CB491F">
        <w:rPr>
          <w:szCs w:val="22"/>
          <w:shd w:val="clear" w:color="auto" w:fill="CCCCCC"/>
        </w:rPr>
        <w:br w:type="page"/>
      </w:r>
    </w:p>
    <w:p w14:paraId="5C0DE0DB" w14:textId="77777777" w:rsidR="00F101D8" w:rsidRPr="00CB491F" w:rsidRDefault="00F101D8" w:rsidP="0029074E">
      <w:pPr>
        <w:tabs>
          <w:tab w:val="clear" w:pos="567"/>
        </w:tabs>
        <w:spacing w:line="240" w:lineRule="auto"/>
        <w:rPr>
          <w:szCs w:val="22"/>
        </w:rPr>
      </w:pPr>
    </w:p>
    <w:p w14:paraId="1B781392" w14:textId="4895F62B" w:rsidR="00F101D8" w:rsidRPr="00CB491F" w:rsidRDefault="00FD4322"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ÚDAJE, KTORÉ MAJÚ BYŤ UVEDENÉ NA VONKAJŠOM OBALE</w:t>
      </w:r>
    </w:p>
    <w:p w14:paraId="68937718" w14:textId="77777777"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7C4CB040" w14:textId="2F503629" w:rsidR="00F101D8" w:rsidRPr="00CB491F" w:rsidRDefault="001665B3" w:rsidP="0029074E">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CB491F">
        <w:rPr>
          <w:b/>
          <w:szCs w:val="22"/>
        </w:rPr>
        <w:t xml:space="preserve">VONKAJŠIA ŠKATUĽA MULTIBALENIA </w:t>
      </w:r>
      <w:r w:rsidR="00F101D8" w:rsidRPr="00CB491F">
        <w:rPr>
          <w:b/>
          <w:szCs w:val="22"/>
        </w:rPr>
        <w:t>(</w:t>
      </w:r>
      <w:r w:rsidR="0049195E" w:rsidRPr="00CB491F">
        <w:rPr>
          <w:b/>
          <w:szCs w:val="22"/>
        </w:rPr>
        <w:t>VRÁTANE</w:t>
      </w:r>
      <w:r w:rsidR="00F101D8" w:rsidRPr="00CB491F">
        <w:rPr>
          <w:b/>
          <w:szCs w:val="22"/>
        </w:rPr>
        <w:t xml:space="preserve"> BLUE BOX)</w:t>
      </w:r>
    </w:p>
    <w:p w14:paraId="251293F8" w14:textId="77777777" w:rsidR="00F101D8" w:rsidRPr="00CB491F" w:rsidRDefault="00F101D8" w:rsidP="0029074E">
      <w:pPr>
        <w:tabs>
          <w:tab w:val="clear" w:pos="567"/>
        </w:tabs>
        <w:spacing w:line="240" w:lineRule="auto"/>
        <w:rPr>
          <w:szCs w:val="22"/>
        </w:rPr>
      </w:pPr>
    </w:p>
    <w:p w14:paraId="54C3495D" w14:textId="77777777" w:rsidR="00F101D8" w:rsidRPr="00CB491F" w:rsidRDefault="00F101D8" w:rsidP="0029074E">
      <w:pPr>
        <w:tabs>
          <w:tab w:val="clear" w:pos="567"/>
        </w:tabs>
        <w:spacing w:line="240" w:lineRule="auto"/>
        <w:rPr>
          <w:szCs w:val="22"/>
        </w:rPr>
      </w:pPr>
    </w:p>
    <w:p w14:paraId="62E25E6F" w14:textId="7036AD73"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1.</w:t>
      </w:r>
      <w:r w:rsidRPr="00CB491F">
        <w:rPr>
          <w:b/>
          <w:szCs w:val="22"/>
        </w:rPr>
        <w:tab/>
      </w:r>
      <w:r w:rsidR="00FD4322" w:rsidRPr="00CB491F">
        <w:rPr>
          <w:b/>
          <w:szCs w:val="22"/>
        </w:rPr>
        <w:t>NÁZOV LIEKU</w:t>
      </w:r>
    </w:p>
    <w:p w14:paraId="214DA683" w14:textId="77777777" w:rsidR="00F101D8" w:rsidRPr="00CB491F" w:rsidRDefault="00F101D8" w:rsidP="0029074E">
      <w:pPr>
        <w:keepNext/>
        <w:tabs>
          <w:tab w:val="clear" w:pos="567"/>
        </w:tabs>
        <w:spacing w:line="240" w:lineRule="auto"/>
        <w:rPr>
          <w:szCs w:val="22"/>
        </w:rPr>
      </w:pPr>
    </w:p>
    <w:p w14:paraId="17CBDF83" w14:textId="54EC2FA1"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 114 </w:t>
      </w:r>
      <w:r w:rsidR="00410955" w:rsidRPr="00CB491F">
        <w:rPr>
          <w:rFonts w:eastAsia="MS Mincho"/>
          <w:szCs w:val="22"/>
          <w:lang w:eastAsia="ja-JP"/>
        </w:rPr>
        <w:t>mikrogramov</w:t>
      </w:r>
      <w:r w:rsidRPr="00CB491F">
        <w:rPr>
          <w:rFonts w:eastAsia="MS Mincho"/>
          <w:szCs w:val="22"/>
          <w:lang w:eastAsia="ja-JP"/>
        </w:rPr>
        <w:t>/46 </w:t>
      </w:r>
      <w:r w:rsidR="00410955" w:rsidRPr="00CB491F">
        <w:rPr>
          <w:rFonts w:eastAsia="MS Mincho"/>
          <w:szCs w:val="22"/>
          <w:lang w:eastAsia="ja-JP"/>
        </w:rPr>
        <w:t>mikrogramov</w:t>
      </w:r>
      <w:r w:rsidRPr="00CB491F">
        <w:rPr>
          <w:rFonts w:eastAsia="MS Mincho"/>
          <w:szCs w:val="22"/>
          <w:lang w:eastAsia="ja-JP"/>
        </w:rPr>
        <w:t>/136 </w:t>
      </w:r>
      <w:r w:rsidR="00410955" w:rsidRPr="00CB491F">
        <w:rPr>
          <w:rFonts w:eastAsia="MS Mincho"/>
          <w:szCs w:val="22"/>
          <w:lang w:eastAsia="ja-JP"/>
        </w:rPr>
        <w:t>mikrogramov</w:t>
      </w:r>
      <w:r w:rsidRPr="00CB491F">
        <w:rPr>
          <w:rFonts w:eastAsia="MS Mincho"/>
          <w:szCs w:val="22"/>
          <w:lang w:eastAsia="ja-JP"/>
        </w:rPr>
        <w:t xml:space="preserve"> </w:t>
      </w:r>
      <w:r w:rsidR="00FD4322" w:rsidRPr="00CB491F">
        <w:rPr>
          <w:rFonts w:eastAsia="MS Mincho"/>
          <w:szCs w:val="22"/>
          <w:lang w:eastAsia="ja-JP"/>
        </w:rPr>
        <w:t>inhalačný prášok</w:t>
      </w:r>
      <w:r w:rsidR="00F670EE">
        <w:rPr>
          <w:rFonts w:eastAsia="MS Mincho"/>
          <w:szCs w:val="22"/>
          <w:lang w:eastAsia="ja-JP"/>
        </w:rPr>
        <w:t xml:space="preserve"> v </w:t>
      </w:r>
      <w:r w:rsidR="00FD4322" w:rsidRPr="00CB491F">
        <w:rPr>
          <w:rFonts w:eastAsia="MS Mincho"/>
          <w:szCs w:val="22"/>
          <w:lang w:eastAsia="ja-JP"/>
        </w:rPr>
        <w:t>tvrdých kapsulách</w:t>
      </w:r>
    </w:p>
    <w:p w14:paraId="034A622F" w14:textId="270E3C88" w:rsidR="00F101D8" w:rsidRPr="00B80356" w:rsidRDefault="00FD4322" w:rsidP="0029074E">
      <w:pPr>
        <w:tabs>
          <w:tab w:val="clear" w:pos="567"/>
        </w:tabs>
        <w:spacing w:line="240" w:lineRule="auto"/>
        <w:rPr>
          <w:szCs w:val="22"/>
        </w:rPr>
      </w:pPr>
      <w:r w:rsidRPr="00B80356">
        <w:rPr>
          <w:szCs w:val="22"/>
        </w:rPr>
        <w:t>indakaterol/glykopyrónium/mometazón</w:t>
      </w:r>
      <w:r w:rsidR="00181411" w:rsidRPr="00B80356">
        <w:rPr>
          <w:iCs/>
          <w:szCs w:val="22"/>
        </w:rPr>
        <w:t>-</w:t>
      </w:r>
      <w:r w:rsidRPr="00B80356">
        <w:rPr>
          <w:szCs w:val="22"/>
        </w:rPr>
        <w:t>furoát</w:t>
      </w:r>
    </w:p>
    <w:p w14:paraId="57A56463" w14:textId="77777777" w:rsidR="00F101D8" w:rsidRPr="00B80356" w:rsidRDefault="00F101D8" w:rsidP="0029074E">
      <w:pPr>
        <w:tabs>
          <w:tab w:val="clear" w:pos="567"/>
        </w:tabs>
        <w:spacing w:line="240" w:lineRule="auto"/>
        <w:rPr>
          <w:szCs w:val="22"/>
        </w:rPr>
      </w:pPr>
    </w:p>
    <w:p w14:paraId="7F091676" w14:textId="77777777" w:rsidR="00F101D8" w:rsidRPr="00B80356" w:rsidRDefault="00F101D8" w:rsidP="0029074E">
      <w:pPr>
        <w:tabs>
          <w:tab w:val="clear" w:pos="567"/>
        </w:tabs>
        <w:spacing w:line="240" w:lineRule="auto"/>
        <w:rPr>
          <w:szCs w:val="22"/>
        </w:rPr>
      </w:pPr>
    </w:p>
    <w:p w14:paraId="1AAF9E50" w14:textId="6BF3687C" w:rsidR="00F101D8" w:rsidRPr="00B80356"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B80356">
        <w:rPr>
          <w:b/>
          <w:szCs w:val="22"/>
        </w:rPr>
        <w:t>2.</w:t>
      </w:r>
      <w:r w:rsidRPr="00B80356">
        <w:rPr>
          <w:b/>
          <w:szCs w:val="22"/>
        </w:rPr>
        <w:tab/>
      </w:r>
      <w:r w:rsidR="00FD4322" w:rsidRPr="00B80356">
        <w:rPr>
          <w:b/>
          <w:szCs w:val="22"/>
        </w:rPr>
        <w:t>LIEČIVÁ</w:t>
      </w:r>
    </w:p>
    <w:p w14:paraId="5E5916D6" w14:textId="77777777" w:rsidR="00F101D8" w:rsidRPr="00B80356" w:rsidRDefault="00F101D8" w:rsidP="0029074E">
      <w:pPr>
        <w:keepNext/>
        <w:tabs>
          <w:tab w:val="clear" w:pos="567"/>
        </w:tabs>
        <w:spacing w:line="240" w:lineRule="auto"/>
        <w:rPr>
          <w:szCs w:val="22"/>
        </w:rPr>
      </w:pPr>
    </w:p>
    <w:p w14:paraId="6B7AC8C9" w14:textId="3D7F17F4" w:rsidR="00F101D8" w:rsidRPr="00CB491F" w:rsidRDefault="00FD4322" w:rsidP="0029074E">
      <w:pPr>
        <w:tabs>
          <w:tab w:val="clear" w:pos="567"/>
        </w:tabs>
        <w:spacing w:line="240" w:lineRule="auto"/>
        <w:rPr>
          <w:szCs w:val="22"/>
        </w:rPr>
      </w:pPr>
      <w:r w:rsidRPr="00B80356">
        <w:rPr>
          <w:szCs w:val="22"/>
        </w:rPr>
        <w:t xml:space="preserve">Každá podaná dávka obsahuje </w:t>
      </w:r>
      <w:r w:rsidR="00F101D8" w:rsidRPr="00B80356">
        <w:rPr>
          <w:szCs w:val="22"/>
        </w:rPr>
        <w:t>114 </w:t>
      </w:r>
      <w:r w:rsidR="00410955" w:rsidRPr="00B80356">
        <w:rPr>
          <w:szCs w:val="22"/>
        </w:rPr>
        <w:t>mikrogramov</w:t>
      </w:r>
      <w:r w:rsidR="00F101D8" w:rsidRPr="00B80356">
        <w:rPr>
          <w:szCs w:val="22"/>
        </w:rPr>
        <w:t xml:space="preserve"> </w:t>
      </w:r>
      <w:r w:rsidR="00410955" w:rsidRPr="00B80356">
        <w:rPr>
          <w:szCs w:val="22"/>
        </w:rPr>
        <w:t>indakaterolu</w:t>
      </w:r>
      <w:r w:rsidR="00F101D8" w:rsidRPr="00B80356">
        <w:rPr>
          <w:szCs w:val="22"/>
        </w:rPr>
        <w:t xml:space="preserve"> (</w:t>
      </w:r>
      <w:r w:rsidR="00410955" w:rsidRPr="00B80356">
        <w:rPr>
          <w:szCs w:val="22"/>
        </w:rPr>
        <w:t>ako acetát</w:t>
      </w:r>
      <w:r w:rsidR="00F101D8" w:rsidRPr="00B80356">
        <w:rPr>
          <w:szCs w:val="22"/>
        </w:rPr>
        <w:t>), 46 </w:t>
      </w:r>
      <w:r w:rsidR="00410955" w:rsidRPr="00B80356">
        <w:rPr>
          <w:szCs w:val="22"/>
        </w:rPr>
        <w:t>mikrogramov</w:t>
      </w:r>
      <w:r w:rsidR="00F101D8" w:rsidRPr="00B80356">
        <w:rPr>
          <w:szCs w:val="22"/>
        </w:rPr>
        <w:t xml:space="preserve"> </w:t>
      </w:r>
      <w:r w:rsidR="00410955" w:rsidRPr="00B80356">
        <w:rPr>
          <w:szCs w:val="22"/>
        </w:rPr>
        <w:t>glykopyrónia</w:t>
      </w:r>
      <w:r w:rsidR="00F101D8" w:rsidRPr="00B80356">
        <w:rPr>
          <w:szCs w:val="22"/>
        </w:rPr>
        <w:t xml:space="preserve"> (</w:t>
      </w:r>
      <w:r w:rsidR="00410955" w:rsidRPr="00B80356">
        <w:rPr>
          <w:szCs w:val="22"/>
        </w:rPr>
        <w:t>zodpovedá</w:t>
      </w:r>
      <w:r w:rsidR="001665B3" w:rsidRPr="00B80356">
        <w:rPr>
          <w:szCs w:val="22"/>
        </w:rPr>
        <w:t xml:space="preserve"> </w:t>
      </w:r>
      <w:r w:rsidR="00F101D8" w:rsidRPr="00B80356">
        <w:rPr>
          <w:szCs w:val="22"/>
        </w:rPr>
        <w:t>58 </w:t>
      </w:r>
      <w:r w:rsidR="00410955" w:rsidRPr="00B80356">
        <w:rPr>
          <w:szCs w:val="22"/>
        </w:rPr>
        <w:t>mikrogramo</w:t>
      </w:r>
      <w:r w:rsidR="001665B3" w:rsidRPr="00B80356">
        <w:rPr>
          <w:szCs w:val="22"/>
        </w:rPr>
        <w:t>m</w:t>
      </w:r>
      <w:r w:rsidR="00F101D8" w:rsidRPr="00B80356">
        <w:rPr>
          <w:szCs w:val="22"/>
        </w:rPr>
        <w:t xml:space="preserve"> </w:t>
      </w:r>
      <w:r w:rsidR="00410955" w:rsidRPr="00B80356">
        <w:rPr>
          <w:szCs w:val="22"/>
        </w:rPr>
        <w:t>glykopyrónium</w:t>
      </w:r>
      <w:r w:rsidR="00576FF5" w:rsidRPr="00B80356">
        <w:rPr>
          <w:iCs/>
          <w:szCs w:val="22"/>
        </w:rPr>
        <w:t>-</w:t>
      </w:r>
      <w:r w:rsidR="00410955" w:rsidRPr="00B80356">
        <w:rPr>
          <w:szCs w:val="22"/>
        </w:rPr>
        <w:t>bromidu</w:t>
      </w:r>
      <w:r w:rsidR="00F101D8" w:rsidRPr="00B80356">
        <w:rPr>
          <w:szCs w:val="22"/>
        </w:rPr>
        <w:t>) a 136 </w:t>
      </w:r>
      <w:r w:rsidR="00410955" w:rsidRPr="00B80356">
        <w:rPr>
          <w:szCs w:val="22"/>
        </w:rPr>
        <w:t>mikrogramov</w:t>
      </w:r>
      <w:r w:rsidR="00F101D8" w:rsidRPr="00B80356">
        <w:rPr>
          <w:szCs w:val="22"/>
        </w:rPr>
        <w:t xml:space="preserve"> </w:t>
      </w:r>
      <w:r w:rsidR="00410955" w:rsidRPr="00B80356">
        <w:rPr>
          <w:szCs w:val="22"/>
        </w:rPr>
        <w:t>mometazón</w:t>
      </w:r>
      <w:r w:rsidR="00181411" w:rsidRPr="00B80356">
        <w:rPr>
          <w:iCs/>
          <w:szCs w:val="22"/>
        </w:rPr>
        <w:t>-</w:t>
      </w:r>
      <w:r w:rsidR="00410955" w:rsidRPr="00B80356">
        <w:rPr>
          <w:szCs w:val="22"/>
        </w:rPr>
        <w:t>furoátu</w:t>
      </w:r>
      <w:r w:rsidR="00F101D8" w:rsidRPr="00B80356">
        <w:rPr>
          <w:szCs w:val="22"/>
        </w:rPr>
        <w:t>.</w:t>
      </w:r>
    </w:p>
    <w:p w14:paraId="6075BD1B" w14:textId="77777777" w:rsidR="00F101D8" w:rsidRPr="00CB491F" w:rsidRDefault="00F101D8" w:rsidP="0029074E">
      <w:pPr>
        <w:tabs>
          <w:tab w:val="clear" w:pos="567"/>
        </w:tabs>
        <w:spacing w:line="240" w:lineRule="auto"/>
        <w:rPr>
          <w:szCs w:val="22"/>
        </w:rPr>
      </w:pPr>
    </w:p>
    <w:p w14:paraId="1FE498D7" w14:textId="77777777" w:rsidR="00F101D8" w:rsidRPr="00CB491F" w:rsidRDefault="00F101D8" w:rsidP="0029074E">
      <w:pPr>
        <w:tabs>
          <w:tab w:val="clear" w:pos="567"/>
        </w:tabs>
        <w:spacing w:line="240" w:lineRule="auto"/>
        <w:rPr>
          <w:szCs w:val="22"/>
        </w:rPr>
      </w:pPr>
    </w:p>
    <w:p w14:paraId="1FC83664" w14:textId="51D9FC49"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3.</w:t>
      </w:r>
      <w:r w:rsidRPr="00CB491F">
        <w:rPr>
          <w:b/>
          <w:szCs w:val="22"/>
        </w:rPr>
        <w:tab/>
      </w:r>
      <w:r w:rsidR="00FD4322" w:rsidRPr="00CB491F">
        <w:rPr>
          <w:b/>
          <w:szCs w:val="22"/>
        </w:rPr>
        <w:t>ZOZNAM POMOCNÝCH LÁTOK</w:t>
      </w:r>
    </w:p>
    <w:p w14:paraId="5EDB5C57" w14:textId="77777777" w:rsidR="00F101D8" w:rsidRPr="00CB491F" w:rsidRDefault="00F101D8" w:rsidP="0029074E">
      <w:pPr>
        <w:keepNext/>
        <w:tabs>
          <w:tab w:val="clear" w:pos="567"/>
        </w:tabs>
        <w:spacing w:line="240" w:lineRule="auto"/>
        <w:rPr>
          <w:szCs w:val="22"/>
        </w:rPr>
      </w:pPr>
    </w:p>
    <w:p w14:paraId="2072506C" w14:textId="7921C10F" w:rsidR="00F101D8" w:rsidRPr="00CB491F" w:rsidRDefault="00FD4322" w:rsidP="0029074E">
      <w:pPr>
        <w:tabs>
          <w:tab w:val="clear" w:pos="567"/>
        </w:tabs>
        <w:spacing w:line="240" w:lineRule="auto"/>
        <w:rPr>
          <w:szCs w:val="22"/>
        </w:rPr>
      </w:pPr>
      <w:r w:rsidRPr="00CB491F">
        <w:rPr>
          <w:szCs w:val="22"/>
        </w:rPr>
        <w:t xml:space="preserve">Obsahuje aj </w:t>
      </w:r>
      <w:r w:rsidR="00B30C1B">
        <w:rPr>
          <w:szCs w:val="22"/>
        </w:rPr>
        <w:t xml:space="preserve">monohydrát </w:t>
      </w:r>
      <w:r w:rsidRPr="00CB491F">
        <w:rPr>
          <w:szCs w:val="22"/>
        </w:rPr>
        <w:t>laktóz</w:t>
      </w:r>
      <w:r w:rsidR="00B30C1B">
        <w:rPr>
          <w:szCs w:val="22"/>
        </w:rPr>
        <w:t>y</w:t>
      </w:r>
      <w:r w:rsidRPr="00CB491F">
        <w:rPr>
          <w:szCs w:val="22"/>
        </w:rPr>
        <w:t xml:space="preserve"> a stear</w:t>
      </w:r>
      <w:r w:rsidR="00B3431F">
        <w:rPr>
          <w:szCs w:val="22"/>
        </w:rPr>
        <w:t>át</w:t>
      </w:r>
      <w:r w:rsidRPr="00CB491F">
        <w:rPr>
          <w:szCs w:val="22"/>
        </w:rPr>
        <w:t xml:space="preserve"> horečnatý. </w:t>
      </w:r>
      <w:r w:rsidRPr="002A7625">
        <w:rPr>
          <w:szCs w:val="22"/>
          <w:shd w:val="pct15" w:color="auto" w:fill="auto"/>
        </w:rPr>
        <w:t>Ďalšie údaje si pozrite</w:t>
      </w:r>
      <w:r w:rsidR="00F670EE" w:rsidRPr="002A7625">
        <w:rPr>
          <w:szCs w:val="22"/>
          <w:shd w:val="pct15" w:color="auto" w:fill="auto"/>
        </w:rPr>
        <w:t xml:space="preserve"> v </w:t>
      </w:r>
      <w:r w:rsidRPr="002A7625">
        <w:rPr>
          <w:szCs w:val="22"/>
          <w:shd w:val="pct15" w:color="auto" w:fill="auto"/>
        </w:rPr>
        <w:t>písomnej informácii</w:t>
      </w:r>
      <w:r w:rsidR="00F670EE" w:rsidRPr="002A7625">
        <w:rPr>
          <w:szCs w:val="22"/>
          <w:shd w:val="pct15" w:color="auto" w:fill="auto"/>
        </w:rPr>
        <w:t xml:space="preserve"> pre </w:t>
      </w:r>
      <w:r w:rsidRPr="002A7625">
        <w:rPr>
          <w:szCs w:val="22"/>
          <w:shd w:val="pct15" w:color="auto" w:fill="auto"/>
        </w:rPr>
        <w:t>používateľa.</w:t>
      </w:r>
    </w:p>
    <w:p w14:paraId="5C83F867" w14:textId="77777777" w:rsidR="00F101D8" w:rsidRPr="00CB491F" w:rsidRDefault="00F101D8" w:rsidP="0029074E">
      <w:pPr>
        <w:tabs>
          <w:tab w:val="clear" w:pos="567"/>
        </w:tabs>
        <w:spacing w:line="240" w:lineRule="auto"/>
        <w:rPr>
          <w:szCs w:val="22"/>
        </w:rPr>
      </w:pPr>
    </w:p>
    <w:p w14:paraId="4DDD77F6" w14:textId="77777777" w:rsidR="00F101D8" w:rsidRPr="00CB491F" w:rsidRDefault="00F101D8" w:rsidP="0029074E">
      <w:pPr>
        <w:tabs>
          <w:tab w:val="clear" w:pos="567"/>
        </w:tabs>
        <w:spacing w:line="240" w:lineRule="auto"/>
        <w:rPr>
          <w:szCs w:val="22"/>
        </w:rPr>
      </w:pPr>
    </w:p>
    <w:p w14:paraId="444FEB76" w14:textId="35A40B5D"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4.</w:t>
      </w:r>
      <w:r w:rsidRPr="00CB491F">
        <w:rPr>
          <w:b/>
          <w:szCs w:val="22"/>
        </w:rPr>
        <w:tab/>
      </w:r>
      <w:r w:rsidR="00FD4322" w:rsidRPr="00CB491F">
        <w:rPr>
          <w:b/>
          <w:szCs w:val="22"/>
        </w:rPr>
        <w:t>LIEKOVÁ FORMA A OBSAH</w:t>
      </w:r>
    </w:p>
    <w:p w14:paraId="3CA9F3A9" w14:textId="77777777" w:rsidR="007129A9" w:rsidRPr="00CB491F" w:rsidRDefault="007129A9" w:rsidP="0029074E">
      <w:pPr>
        <w:keepNext/>
        <w:tabs>
          <w:tab w:val="clear" w:pos="567"/>
        </w:tabs>
        <w:spacing w:line="240" w:lineRule="auto"/>
        <w:rPr>
          <w:szCs w:val="22"/>
        </w:rPr>
      </w:pPr>
    </w:p>
    <w:p w14:paraId="5EF56971" w14:textId="5D527F7E" w:rsidR="007129A9" w:rsidRPr="00CB491F" w:rsidRDefault="00FD4322" w:rsidP="0029074E">
      <w:pPr>
        <w:tabs>
          <w:tab w:val="clear" w:pos="567"/>
        </w:tabs>
        <w:spacing w:line="240" w:lineRule="auto"/>
        <w:rPr>
          <w:szCs w:val="22"/>
        </w:rPr>
      </w:pPr>
      <w:r w:rsidRPr="00CB491F">
        <w:rPr>
          <w:szCs w:val="22"/>
          <w:shd w:val="pct15" w:color="auto" w:fill="auto"/>
        </w:rPr>
        <w:t>Inhalačný prášok</w:t>
      </w:r>
      <w:r w:rsidR="00F670EE">
        <w:rPr>
          <w:szCs w:val="22"/>
          <w:shd w:val="pct15" w:color="auto" w:fill="auto"/>
        </w:rPr>
        <w:t xml:space="preserve"> v </w:t>
      </w:r>
      <w:r w:rsidRPr="00CB491F">
        <w:rPr>
          <w:szCs w:val="22"/>
          <w:shd w:val="pct15" w:color="auto" w:fill="auto"/>
        </w:rPr>
        <w:t>tvrdej kapsule</w:t>
      </w:r>
    </w:p>
    <w:p w14:paraId="15D12C64" w14:textId="77777777" w:rsidR="00F101D8" w:rsidRPr="00CB491F" w:rsidRDefault="00F101D8" w:rsidP="0029074E">
      <w:pPr>
        <w:tabs>
          <w:tab w:val="clear" w:pos="567"/>
        </w:tabs>
        <w:spacing w:line="240" w:lineRule="auto"/>
        <w:rPr>
          <w:szCs w:val="22"/>
        </w:rPr>
      </w:pPr>
    </w:p>
    <w:p w14:paraId="707A5095" w14:textId="56E021A3" w:rsidR="001665B3" w:rsidRPr="00CB491F" w:rsidRDefault="001665B3" w:rsidP="0029074E">
      <w:pPr>
        <w:shd w:val="clear" w:color="auto" w:fill="FFFFFF" w:themeFill="background1"/>
        <w:tabs>
          <w:tab w:val="clear" w:pos="567"/>
        </w:tabs>
        <w:spacing w:line="240" w:lineRule="auto"/>
        <w:rPr>
          <w:szCs w:val="22"/>
          <w:shd w:val="clear" w:color="auto" w:fill="FFFFFF" w:themeFill="background1"/>
        </w:rPr>
      </w:pPr>
      <w:r w:rsidRPr="00CB491F">
        <w:rPr>
          <w:szCs w:val="22"/>
          <w:shd w:val="clear" w:color="auto" w:fill="FFFFFF" w:themeFill="background1"/>
        </w:rPr>
        <w:t>Multibalenie: 150 (15 balení</w:t>
      </w:r>
      <w:r w:rsidR="00F670EE">
        <w:rPr>
          <w:szCs w:val="22"/>
          <w:shd w:val="clear" w:color="auto" w:fill="FFFFFF" w:themeFill="background1"/>
        </w:rPr>
        <w:t xml:space="preserve"> po </w:t>
      </w:r>
      <w:r w:rsidRPr="00CB491F">
        <w:rPr>
          <w:szCs w:val="22"/>
          <w:shd w:val="clear" w:color="auto" w:fill="FFFFFF" w:themeFill="background1"/>
        </w:rPr>
        <w:t>10 x 1) kapsúl + 15 inhalátorov</w:t>
      </w:r>
    </w:p>
    <w:p w14:paraId="7256563B" w14:textId="77777777" w:rsidR="00F101D8" w:rsidRPr="00CB491F" w:rsidRDefault="00F101D8" w:rsidP="0029074E">
      <w:pPr>
        <w:tabs>
          <w:tab w:val="clear" w:pos="567"/>
        </w:tabs>
        <w:spacing w:line="240" w:lineRule="auto"/>
        <w:rPr>
          <w:szCs w:val="22"/>
        </w:rPr>
      </w:pPr>
    </w:p>
    <w:p w14:paraId="7537054C" w14:textId="77777777" w:rsidR="00F101D8" w:rsidRPr="00CB491F" w:rsidRDefault="00F101D8" w:rsidP="0029074E">
      <w:pPr>
        <w:tabs>
          <w:tab w:val="clear" w:pos="567"/>
        </w:tabs>
        <w:spacing w:line="240" w:lineRule="auto"/>
        <w:rPr>
          <w:szCs w:val="22"/>
        </w:rPr>
      </w:pPr>
    </w:p>
    <w:p w14:paraId="5AD33C27" w14:textId="0641F326" w:rsidR="00F101D8" w:rsidRPr="00CB491F" w:rsidRDefault="00F101D8" w:rsidP="0029074E">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5.</w:t>
      </w:r>
      <w:r w:rsidRPr="00CB491F">
        <w:rPr>
          <w:b/>
          <w:szCs w:val="22"/>
        </w:rPr>
        <w:tab/>
      </w:r>
      <w:r w:rsidR="00FD4322" w:rsidRPr="00CB491F">
        <w:rPr>
          <w:b/>
          <w:szCs w:val="22"/>
        </w:rPr>
        <w:t>SPÔSOB A CESTA PODÁVANIA</w:t>
      </w:r>
    </w:p>
    <w:p w14:paraId="74B794A2" w14:textId="77777777" w:rsidR="00F101D8" w:rsidRPr="00CB491F" w:rsidRDefault="00F101D8" w:rsidP="0029074E">
      <w:pPr>
        <w:keepNext/>
        <w:tabs>
          <w:tab w:val="clear" w:pos="567"/>
        </w:tabs>
        <w:spacing w:line="240" w:lineRule="auto"/>
        <w:rPr>
          <w:szCs w:val="22"/>
        </w:rPr>
      </w:pPr>
    </w:p>
    <w:p w14:paraId="3B6A5936" w14:textId="77777777" w:rsidR="00810B45" w:rsidRPr="00CB491F" w:rsidRDefault="00810B45" w:rsidP="0029074E">
      <w:pPr>
        <w:tabs>
          <w:tab w:val="clear" w:pos="567"/>
        </w:tabs>
        <w:spacing w:line="240" w:lineRule="auto"/>
        <w:rPr>
          <w:szCs w:val="22"/>
          <w:shd w:val="pct15" w:color="auto" w:fill="auto"/>
        </w:rPr>
      </w:pPr>
      <w:r w:rsidRPr="002A7625">
        <w:rPr>
          <w:szCs w:val="22"/>
        </w:rPr>
        <w:t>Pred použitím si prečítajte písomnú informáciu pre používateľa.</w:t>
      </w:r>
    </w:p>
    <w:p w14:paraId="41CDFD58" w14:textId="21AFDB5E" w:rsidR="00F101D8" w:rsidRPr="00CB491F" w:rsidRDefault="00FD4322" w:rsidP="0029074E">
      <w:pPr>
        <w:tabs>
          <w:tab w:val="clear" w:pos="567"/>
        </w:tabs>
        <w:spacing w:line="240" w:lineRule="auto"/>
        <w:rPr>
          <w:szCs w:val="22"/>
        </w:rPr>
      </w:pPr>
      <w:r w:rsidRPr="00CB491F">
        <w:rPr>
          <w:szCs w:val="22"/>
        </w:rPr>
        <w:t>Určené len</w:t>
      </w:r>
      <w:r w:rsidR="00F670EE">
        <w:rPr>
          <w:szCs w:val="22"/>
        </w:rPr>
        <w:t xml:space="preserve"> na </w:t>
      </w:r>
      <w:r w:rsidRPr="00CB491F">
        <w:rPr>
          <w:szCs w:val="22"/>
        </w:rPr>
        <w:t>použitie</w:t>
      </w:r>
      <w:r w:rsidR="00F670EE">
        <w:rPr>
          <w:szCs w:val="22"/>
        </w:rPr>
        <w:t xml:space="preserve"> s </w:t>
      </w:r>
      <w:r w:rsidRPr="00CB491F">
        <w:rPr>
          <w:szCs w:val="22"/>
        </w:rPr>
        <w:t>inhalátorom, ktorý je súčasťou balenia.</w:t>
      </w:r>
    </w:p>
    <w:p w14:paraId="167CE16D" w14:textId="5F2CF14C" w:rsidR="00F101D8" w:rsidRPr="00CB491F" w:rsidRDefault="00FD4322" w:rsidP="0029074E">
      <w:pPr>
        <w:tabs>
          <w:tab w:val="clear" w:pos="567"/>
        </w:tabs>
        <w:spacing w:line="240" w:lineRule="auto"/>
        <w:rPr>
          <w:szCs w:val="22"/>
        </w:rPr>
      </w:pPr>
      <w:r w:rsidRPr="00CB491F">
        <w:rPr>
          <w:szCs w:val="22"/>
        </w:rPr>
        <w:t>Kapsuly neprehĺtajte.</w:t>
      </w:r>
    </w:p>
    <w:p w14:paraId="00D30DC6" w14:textId="4111D9FF" w:rsidR="00F101D8" w:rsidRPr="00CB491F" w:rsidRDefault="004F46F2" w:rsidP="0029074E">
      <w:pPr>
        <w:tabs>
          <w:tab w:val="clear" w:pos="567"/>
        </w:tabs>
        <w:spacing w:line="240" w:lineRule="auto"/>
        <w:rPr>
          <w:szCs w:val="22"/>
        </w:rPr>
      </w:pPr>
      <w:r>
        <w:rPr>
          <w:szCs w:val="22"/>
        </w:rPr>
        <w:t>I</w:t>
      </w:r>
      <w:r w:rsidR="00FD4322" w:rsidRPr="00CB491F">
        <w:rPr>
          <w:szCs w:val="22"/>
        </w:rPr>
        <w:t>nhalačné použitie</w:t>
      </w:r>
    </w:p>
    <w:p w14:paraId="3BC4029A" w14:textId="77777777" w:rsidR="00F101D8" w:rsidRPr="00CB491F" w:rsidRDefault="00F101D8" w:rsidP="0029074E">
      <w:pPr>
        <w:tabs>
          <w:tab w:val="clear" w:pos="567"/>
        </w:tabs>
        <w:spacing w:line="240" w:lineRule="auto"/>
        <w:rPr>
          <w:szCs w:val="22"/>
        </w:rPr>
      </w:pPr>
    </w:p>
    <w:p w14:paraId="69A4A516" w14:textId="77777777" w:rsidR="00F101D8" w:rsidRPr="00CB491F" w:rsidRDefault="00F101D8" w:rsidP="0029074E">
      <w:pPr>
        <w:tabs>
          <w:tab w:val="clear" w:pos="567"/>
        </w:tabs>
        <w:spacing w:line="240" w:lineRule="auto"/>
        <w:rPr>
          <w:szCs w:val="22"/>
        </w:rPr>
      </w:pPr>
    </w:p>
    <w:p w14:paraId="6C5E2BCF" w14:textId="7BE219C6"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6.</w:t>
      </w:r>
      <w:r w:rsidRPr="00CB491F">
        <w:rPr>
          <w:b/>
          <w:szCs w:val="22"/>
        </w:rPr>
        <w:tab/>
      </w:r>
      <w:r w:rsidR="00FD4322" w:rsidRPr="00CB491F">
        <w:rPr>
          <w:b/>
          <w:szCs w:val="22"/>
        </w:rPr>
        <w:t>ŠPECIÁLNE UPOZORNENIE, ŽE LIEK SA MUSÍ UCHOVÁVAŤ MIMO DOHĽADU A DOSAHU DETÍ</w:t>
      </w:r>
    </w:p>
    <w:p w14:paraId="73C396D6" w14:textId="77777777" w:rsidR="00F101D8" w:rsidRPr="00CB491F" w:rsidRDefault="00F101D8" w:rsidP="0029074E">
      <w:pPr>
        <w:keepNext/>
        <w:tabs>
          <w:tab w:val="clear" w:pos="567"/>
        </w:tabs>
        <w:spacing w:line="240" w:lineRule="auto"/>
        <w:rPr>
          <w:szCs w:val="22"/>
        </w:rPr>
      </w:pPr>
    </w:p>
    <w:p w14:paraId="317E8CA6" w14:textId="76EE855F" w:rsidR="00F101D8" w:rsidRPr="00CB491F" w:rsidRDefault="00FD4322" w:rsidP="0029074E">
      <w:pPr>
        <w:tabs>
          <w:tab w:val="clear" w:pos="567"/>
        </w:tabs>
        <w:spacing w:line="240" w:lineRule="auto"/>
        <w:rPr>
          <w:szCs w:val="22"/>
        </w:rPr>
      </w:pPr>
      <w:r w:rsidRPr="00CB491F">
        <w:rPr>
          <w:szCs w:val="22"/>
        </w:rPr>
        <w:t>Uchovávajte mimo dohľadu a dosahu detí.</w:t>
      </w:r>
    </w:p>
    <w:p w14:paraId="5EE68E59" w14:textId="77777777" w:rsidR="00F101D8" w:rsidRPr="00CB491F" w:rsidRDefault="00F101D8" w:rsidP="0029074E">
      <w:pPr>
        <w:tabs>
          <w:tab w:val="clear" w:pos="567"/>
        </w:tabs>
        <w:spacing w:line="240" w:lineRule="auto"/>
        <w:rPr>
          <w:szCs w:val="22"/>
        </w:rPr>
      </w:pPr>
    </w:p>
    <w:p w14:paraId="4DEFE890" w14:textId="77777777" w:rsidR="00F101D8" w:rsidRPr="00CB491F" w:rsidRDefault="00F101D8" w:rsidP="0029074E">
      <w:pPr>
        <w:tabs>
          <w:tab w:val="clear" w:pos="567"/>
        </w:tabs>
        <w:spacing w:line="240" w:lineRule="auto"/>
        <w:rPr>
          <w:szCs w:val="22"/>
        </w:rPr>
      </w:pPr>
    </w:p>
    <w:p w14:paraId="07B9BC4D" w14:textId="67799E66"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7.</w:t>
      </w:r>
      <w:r w:rsidRPr="00CB491F">
        <w:rPr>
          <w:b/>
          <w:szCs w:val="22"/>
        </w:rPr>
        <w:tab/>
      </w:r>
      <w:r w:rsidR="00FD4322" w:rsidRPr="00CB491F">
        <w:rPr>
          <w:b/>
          <w:szCs w:val="22"/>
        </w:rPr>
        <w:t>INÉ ŠPECIÁLNE UPOZORNENIE, AK JE TO POTREBNÉ</w:t>
      </w:r>
    </w:p>
    <w:p w14:paraId="7B797D3B" w14:textId="77777777" w:rsidR="00F101D8" w:rsidRPr="00CB491F" w:rsidRDefault="00F101D8" w:rsidP="0029074E">
      <w:pPr>
        <w:tabs>
          <w:tab w:val="clear" w:pos="567"/>
        </w:tabs>
        <w:spacing w:line="240" w:lineRule="auto"/>
        <w:rPr>
          <w:szCs w:val="22"/>
        </w:rPr>
      </w:pPr>
    </w:p>
    <w:p w14:paraId="7EC64787" w14:textId="77777777" w:rsidR="00F101D8" w:rsidRPr="00CB491F" w:rsidRDefault="00F101D8" w:rsidP="0029074E">
      <w:pPr>
        <w:tabs>
          <w:tab w:val="clear" w:pos="567"/>
        </w:tabs>
        <w:spacing w:line="240" w:lineRule="auto"/>
        <w:rPr>
          <w:szCs w:val="22"/>
        </w:rPr>
      </w:pPr>
    </w:p>
    <w:p w14:paraId="17B2F311" w14:textId="64524DF3"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8.</w:t>
      </w:r>
      <w:r w:rsidRPr="00CB491F">
        <w:rPr>
          <w:b/>
          <w:szCs w:val="22"/>
        </w:rPr>
        <w:tab/>
      </w:r>
      <w:r w:rsidR="00FD4322" w:rsidRPr="00CB491F">
        <w:rPr>
          <w:b/>
          <w:szCs w:val="22"/>
        </w:rPr>
        <w:t>DÁTUM EXSPIRÁCIE</w:t>
      </w:r>
    </w:p>
    <w:p w14:paraId="472391BE" w14:textId="77777777" w:rsidR="00F101D8" w:rsidRPr="00CB491F" w:rsidRDefault="00F101D8" w:rsidP="0029074E">
      <w:pPr>
        <w:keepNext/>
        <w:tabs>
          <w:tab w:val="clear" w:pos="567"/>
        </w:tabs>
        <w:spacing w:line="240" w:lineRule="auto"/>
        <w:rPr>
          <w:szCs w:val="22"/>
        </w:rPr>
      </w:pPr>
    </w:p>
    <w:p w14:paraId="3A9AF333" w14:textId="77777777" w:rsidR="00F101D8" w:rsidRPr="00CB491F" w:rsidRDefault="00F101D8" w:rsidP="0029074E">
      <w:pPr>
        <w:keepNext/>
        <w:tabs>
          <w:tab w:val="clear" w:pos="567"/>
        </w:tabs>
        <w:spacing w:line="240" w:lineRule="auto"/>
        <w:rPr>
          <w:color w:val="000000"/>
          <w:szCs w:val="22"/>
        </w:rPr>
      </w:pPr>
      <w:r w:rsidRPr="00CB491F">
        <w:rPr>
          <w:color w:val="000000"/>
          <w:szCs w:val="22"/>
        </w:rPr>
        <w:t>EXP</w:t>
      </w:r>
    </w:p>
    <w:p w14:paraId="6570C8D0" w14:textId="1D48D86E" w:rsidR="00F101D8" w:rsidRPr="00CB491F" w:rsidRDefault="00FD4322" w:rsidP="0029074E">
      <w:pPr>
        <w:tabs>
          <w:tab w:val="clear" w:pos="567"/>
        </w:tabs>
        <w:spacing w:line="240" w:lineRule="auto"/>
        <w:rPr>
          <w:color w:val="000000"/>
          <w:szCs w:val="22"/>
        </w:rPr>
      </w:pPr>
      <w:r w:rsidRPr="00CB491F">
        <w:rPr>
          <w:szCs w:val="22"/>
        </w:rPr>
        <w:t>Inhalátor</w:t>
      </w:r>
      <w:r w:rsidR="00F670EE">
        <w:rPr>
          <w:szCs w:val="22"/>
        </w:rPr>
        <w:t xml:space="preserve"> z </w:t>
      </w:r>
      <w:r w:rsidRPr="00CB491F">
        <w:rPr>
          <w:szCs w:val="22"/>
        </w:rPr>
        <w:t>každého balenia sa má zlikvidovať</w:t>
      </w:r>
      <w:r w:rsidR="00F670EE">
        <w:rPr>
          <w:szCs w:val="22"/>
        </w:rPr>
        <w:t xml:space="preserve"> po </w:t>
      </w:r>
      <w:r w:rsidRPr="00CB491F">
        <w:rPr>
          <w:szCs w:val="22"/>
        </w:rPr>
        <w:t>použití všetkých kapsúl</w:t>
      </w:r>
      <w:r w:rsidR="00F670EE">
        <w:rPr>
          <w:szCs w:val="22"/>
        </w:rPr>
        <w:t xml:space="preserve"> v </w:t>
      </w:r>
      <w:r w:rsidRPr="00CB491F">
        <w:rPr>
          <w:szCs w:val="22"/>
        </w:rPr>
        <w:t>balení.</w:t>
      </w:r>
    </w:p>
    <w:p w14:paraId="32D4B2DF" w14:textId="77777777" w:rsidR="00F101D8" w:rsidRPr="00CB491F" w:rsidRDefault="00F101D8" w:rsidP="0029074E">
      <w:pPr>
        <w:tabs>
          <w:tab w:val="clear" w:pos="567"/>
        </w:tabs>
        <w:spacing w:line="240" w:lineRule="auto"/>
        <w:rPr>
          <w:szCs w:val="22"/>
        </w:rPr>
      </w:pPr>
    </w:p>
    <w:p w14:paraId="24DEF0A7" w14:textId="77777777" w:rsidR="00F101D8" w:rsidRPr="00CB491F" w:rsidRDefault="00F101D8" w:rsidP="0029074E">
      <w:pPr>
        <w:tabs>
          <w:tab w:val="clear" w:pos="567"/>
        </w:tabs>
        <w:spacing w:line="240" w:lineRule="auto"/>
        <w:rPr>
          <w:szCs w:val="22"/>
        </w:rPr>
      </w:pPr>
    </w:p>
    <w:p w14:paraId="17C2EFC4" w14:textId="48341C17"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9.</w:t>
      </w:r>
      <w:r w:rsidRPr="00CB491F">
        <w:rPr>
          <w:b/>
          <w:szCs w:val="22"/>
        </w:rPr>
        <w:tab/>
      </w:r>
      <w:r w:rsidR="00FD4322" w:rsidRPr="00CB491F">
        <w:rPr>
          <w:b/>
          <w:szCs w:val="22"/>
        </w:rPr>
        <w:t>ŠPECIÁLNE PODMIENKY NA UCHOVÁVANIE</w:t>
      </w:r>
    </w:p>
    <w:p w14:paraId="2C74F56A" w14:textId="77777777" w:rsidR="00F101D8" w:rsidRPr="00CB491F" w:rsidRDefault="00F101D8" w:rsidP="0029074E">
      <w:pPr>
        <w:keepNext/>
        <w:tabs>
          <w:tab w:val="clear" w:pos="567"/>
        </w:tabs>
        <w:spacing w:line="240" w:lineRule="auto"/>
        <w:rPr>
          <w:szCs w:val="22"/>
        </w:rPr>
      </w:pPr>
    </w:p>
    <w:p w14:paraId="2B1A6746" w14:textId="4DD132EE" w:rsidR="004B626B" w:rsidRDefault="004B626B" w:rsidP="0029074E">
      <w:pPr>
        <w:keepNext/>
        <w:tabs>
          <w:tab w:val="clear" w:pos="567"/>
        </w:tabs>
        <w:spacing w:line="240" w:lineRule="auto"/>
        <w:rPr>
          <w:szCs w:val="22"/>
        </w:rPr>
      </w:pPr>
      <w:r w:rsidRPr="004B626B">
        <w:rPr>
          <w:szCs w:val="22"/>
        </w:rPr>
        <w:t>Uchovávajte pri te</w:t>
      </w:r>
      <w:r>
        <w:rPr>
          <w:szCs w:val="22"/>
        </w:rPr>
        <w:t>plote neprevyšujúcej 30</w:t>
      </w:r>
      <w:r w:rsidR="005002EB">
        <w:rPr>
          <w:szCs w:val="22"/>
        </w:rPr>
        <w:t> </w:t>
      </w:r>
      <w:r w:rsidRPr="006B0994">
        <w:rPr>
          <w:szCs w:val="22"/>
        </w:rPr>
        <w:t>°</w:t>
      </w:r>
      <w:r w:rsidRPr="004B626B">
        <w:rPr>
          <w:szCs w:val="22"/>
        </w:rPr>
        <w:t>C</w:t>
      </w:r>
      <w:r>
        <w:rPr>
          <w:szCs w:val="22"/>
        </w:rPr>
        <w:t>.</w:t>
      </w:r>
    </w:p>
    <w:p w14:paraId="1DF7BABA" w14:textId="3874F8B0" w:rsidR="00F101D8" w:rsidRPr="00CB491F" w:rsidRDefault="00FD4322" w:rsidP="0029074E">
      <w:pPr>
        <w:tabs>
          <w:tab w:val="clear" w:pos="567"/>
        </w:tabs>
        <w:spacing w:line="240" w:lineRule="auto"/>
        <w:rPr>
          <w:color w:val="000000"/>
          <w:szCs w:val="22"/>
        </w:rPr>
      </w:pPr>
      <w:r w:rsidRPr="00CB491F">
        <w:rPr>
          <w:color w:val="000000"/>
          <w:szCs w:val="22"/>
        </w:rPr>
        <w:t>Uchovávajte</w:t>
      </w:r>
      <w:r w:rsidR="00F670EE">
        <w:rPr>
          <w:color w:val="000000"/>
          <w:szCs w:val="22"/>
        </w:rPr>
        <w:t xml:space="preserve"> v </w:t>
      </w:r>
      <w:r w:rsidRPr="00CB491F">
        <w:rPr>
          <w:color w:val="000000"/>
          <w:szCs w:val="22"/>
        </w:rPr>
        <w:t>pôvodnom obale</w:t>
      </w:r>
      <w:r w:rsidR="00F670EE">
        <w:rPr>
          <w:color w:val="000000"/>
          <w:szCs w:val="22"/>
        </w:rPr>
        <w:t xml:space="preserve"> na </w:t>
      </w:r>
      <w:r w:rsidRPr="00CB491F">
        <w:rPr>
          <w:color w:val="000000"/>
          <w:szCs w:val="22"/>
        </w:rPr>
        <w:t>ochranu</w:t>
      </w:r>
      <w:r w:rsidR="00F670EE">
        <w:rPr>
          <w:color w:val="000000"/>
          <w:szCs w:val="22"/>
        </w:rPr>
        <w:t xml:space="preserve"> pred </w:t>
      </w:r>
      <w:r w:rsidRPr="00CB491F">
        <w:rPr>
          <w:color w:val="000000"/>
          <w:szCs w:val="22"/>
        </w:rPr>
        <w:t>svetlom a vlhkosťou.</w:t>
      </w:r>
    </w:p>
    <w:p w14:paraId="43C33588" w14:textId="77777777" w:rsidR="00F101D8" w:rsidRPr="00CB491F" w:rsidRDefault="00F101D8" w:rsidP="0029074E">
      <w:pPr>
        <w:tabs>
          <w:tab w:val="clear" w:pos="567"/>
        </w:tabs>
        <w:spacing w:line="240" w:lineRule="auto"/>
        <w:rPr>
          <w:color w:val="000000"/>
          <w:szCs w:val="22"/>
        </w:rPr>
      </w:pPr>
    </w:p>
    <w:p w14:paraId="32E97295" w14:textId="77777777" w:rsidR="00F101D8" w:rsidRPr="00CB491F" w:rsidRDefault="00F101D8" w:rsidP="0029074E">
      <w:pPr>
        <w:tabs>
          <w:tab w:val="clear" w:pos="567"/>
        </w:tabs>
        <w:spacing w:line="240" w:lineRule="auto"/>
        <w:rPr>
          <w:szCs w:val="22"/>
        </w:rPr>
      </w:pPr>
    </w:p>
    <w:p w14:paraId="40DD7F3E" w14:textId="21FCE09A"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B491F">
        <w:rPr>
          <w:b/>
          <w:szCs w:val="22"/>
        </w:rPr>
        <w:t>10.</w:t>
      </w:r>
      <w:r w:rsidRPr="00CB491F">
        <w:rPr>
          <w:b/>
          <w:szCs w:val="22"/>
        </w:rPr>
        <w:tab/>
      </w:r>
      <w:r w:rsidR="00FD4322" w:rsidRPr="00CB491F">
        <w:rPr>
          <w:b/>
          <w:szCs w:val="22"/>
        </w:rPr>
        <w:t>ŠPECIÁLNE UPOZORNENIA NA LIKVIDÁCIU NEPOUŽITÝCH LIEKOV ALEBO ODPADOV Z NICH VZNIKNUTÝCH, AK JE TO VHODNÉ</w:t>
      </w:r>
    </w:p>
    <w:p w14:paraId="0C674172" w14:textId="77777777" w:rsidR="00F101D8" w:rsidRPr="00CB491F" w:rsidRDefault="00F101D8" w:rsidP="0029074E">
      <w:pPr>
        <w:tabs>
          <w:tab w:val="clear" w:pos="567"/>
        </w:tabs>
        <w:spacing w:line="240" w:lineRule="auto"/>
        <w:rPr>
          <w:szCs w:val="22"/>
        </w:rPr>
      </w:pPr>
    </w:p>
    <w:p w14:paraId="704676AC" w14:textId="77777777" w:rsidR="00F101D8" w:rsidRPr="00CB491F" w:rsidRDefault="00F101D8" w:rsidP="0029074E">
      <w:pPr>
        <w:tabs>
          <w:tab w:val="clear" w:pos="567"/>
        </w:tabs>
        <w:spacing w:line="240" w:lineRule="auto"/>
        <w:rPr>
          <w:szCs w:val="22"/>
        </w:rPr>
      </w:pPr>
    </w:p>
    <w:p w14:paraId="5A439088" w14:textId="3866EC91"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11.</w:t>
      </w:r>
      <w:r w:rsidRPr="00CB491F">
        <w:rPr>
          <w:b/>
          <w:szCs w:val="22"/>
        </w:rPr>
        <w:tab/>
      </w:r>
      <w:r w:rsidR="00FD4322" w:rsidRPr="00CB491F">
        <w:rPr>
          <w:b/>
          <w:szCs w:val="22"/>
        </w:rPr>
        <w:t>NÁZOV A ADRESA DRŽITEĽA ROZHODNUTIA O REGISTRÁCII</w:t>
      </w:r>
    </w:p>
    <w:p w14:paraId="6D0C888C" w14:textId="77777777" w:rsidR="00F101D8" w:rsidRPr="00CB491F" w:rsidRDefault="00F101D8" w:rsidP="0029074E">
      <w:pPr>
        <w:keepNext/>
        <w:tabs>
          <w:tab w:val="clear" w:pos="567"/>
        </w:tabs>
        <w:spacing w:line="240" w:lineRule="auto"/>
        <w:rPr>
          <w:szCs w:val="22"/>
        </w:rPr>
      </w:pPr>
    </w:p>
    <w:p w14:paraId="14DF4638" w14:textId="77777777" w:rsidR="00F101D8" w:rsidRPr="00CB491F" w:rsidRDefault="00F101D8" w:rsidP="0029074E">
      <w:pPr>
        <w:keepNext/>
        <w:tabs>
          <w:tab w:val="clear" w:pos="567"/>
        </w:tabs>
        <w:autoSpaceDE w:val="0"/>
        <w:autoSpaceDN w:val="0"/>
        <w:adjustRightInd w:val="0"/>
        <w:spacing w:line="240" w:lineRule="auto"/>
        <w:rPr>
          <w:rFonts w:eastAsia="SimSun"/>
          <w:szCs w:val="22"/>
        </w:rPr>
      </w:pPr>
      <w:r w:rsidRPr="00CB491F">
        <w:rPr>
          <w:rFonts w:eastAsia="SimSun"/>
          <w:szCs w:val="22"/>
        </w:rPr>
        <w:t>Novartis Europharm Limited</w:t>
      </w:r>
    </w:p>
    <w:p w14:paraId="5495806C" w14:textId="77777777" w:rsidR="00F101D8" w:rsidRPr="00CB491F" w:rsidRDefault="00F101D8" w:rsidP="0029074E">
      <w:pPr>
        <w:keepNext/>
        <w:spacing w:line="240" w:lineRule="auto"/>
        <w:rPr>
          <w:szCs w:val="22"/>
        </w:rPr>
      </w:pPr>
      <w:r w:rsidRPr="00CB491F">
        <w:rPr>
          <w:szCs w:val="22"/>
        </w:rPr>
        <w:t>Vista Building</w:t>
      </w:r>
    </w:p>
    <w:p w14:paraId="066CA447" w14:textId="77777777" w:rsidR="00F101D8" w:rsidRPr="00CB491F" w:rsidRDefault="00F101D8" w:rsidP="0029074E">
      <w:pPr>
        <w:keepNext/>
        <w:spacing w:line="240" w:lineRule="auto"/>
        <w:rPr>
          <w:szCs w:val="22"/>
        </w:rPr>
      </w:pPr>
      <w:r w:rsidRPr="00CB491F">
        <w:rPr>
          <w:szCs w:val="22"/>
        </w:rPr>
        <w:t>Elm Park, Merrion Road</w:t>
      </w:r>
    </w:p>
    <w:p w14:paraId="10E6E0A2" w14:textId="77777777" w:rsidR="00F101D8" w:rsidRPr="00CB491F" w:rsidRDefault="00F101D8" w:rsidP="0029074E">
      <w:pPr>
        <w:keepNext/>
        <w:spacing w:line="240" w:lineRule="auto"/>
        <w:rPr>
          <w:szCs w:val="22"/>
        </w:rPr>
      </w:pPr>
      <w:r w:rsidRPr="00CB491F">
        <w:rPr>
          <w:szCs w:val="22"/>
        </w:rPr>
        <w:t>Dublin 4</w:t>
      </w:r>
    </w:p>
    <w:p w14:paraId="04445A1B" w14:textId="22F16C7E" w:rsidR="00F101D8" w:rsidRPr="00CB491F" w:rsidRDefault="00FD4322" w:rsidP="0029074E">
      <w:pPr>
        <w:spacing w:line="240" w:lineRule="auto"/>
        <w:rPr>
          <w:szCs w:val="22"/>
        </w:rPr>
      </w:pPr>
      <w:r w:rsidRPr="00CB491F">
        <w:rPr>
          <w:szCs w:val="22"/>
        </w:rPr>
        <w:t>Írsko</w:t>
      </w:r>
    </w:p>
    <w:p w14:paraId="4D417A93" w14:textId="77777777" w:rsidR="00F101D8" w:rsidRPr="00CB491F" w:rsidRDefault="00F101D8" w:rsidP="0029074E">
      <w:pPr>
        <w:tabs>
          <w:tab w:val="clear" w:pos="567"/>
        </w:tabs>
        <w:spacing w:line="240" w:lineRule="auto"/>
        <w:rPr>
          <w:szCs w:val="22"/>
        </w:rPr>
      </w:pPr>
    </w:p>
    <w:p w14:paraId="64083F27" w14:textId="77777777" w:rsidR="00F101D8" w:rsidRPr="00CB491F" w:rsidRDefault="00F101D8" w:rsidP="0029074E">
      <w:pPr>
        <w:tabs>
          <w:tab w:val="clear" w:pos="567"/>
        </w:tabs>
        <w:spacing w:line="240" w:lineRule="auto"/>
        <w:rPr>
          <w:szCs w:val="22"/>
        </w:rPr>
      </w:pPr>
    </w:p>
    <w:p w14:paraId="2B6BAEA2" w14:textId="797F8931"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12.</w:t>
      </w:r>
      <w:r w:rsidRPr="00CB491F">
        <w:rPr>
          <w:b/>
          <w:szCs w:val="22"/>
        </w:rPr>
        <w:tab/>
      </w:r>
      <w:r w:rsidR="00FD4322" w:rsidRPr="00CB491F">
        <w:rPr>
          <w:b/>
          <w:szCs w:val="22"/>
        </w:rPr>
        <w:t>REGISTRAČNÉ ČÍSL</w:t>
      </w:r>
      <w:r w:rsidR="001665B3" w:rsidRPr="00CB491F">
        <w:rPr>
          <w:b/>
          <w:szCs w:val="22"/>
        </w:rPr>
        <w:t>O</w:t>
      </w:r>
    </w:p>
    <w:p w14:paraId="5D17532B" w14:textId="77777777" w:rsidR="00F101D8" w:rsidRPr="00CB491F" w:rsidRDefault="00F101D8" w:rsidP="0029074E">
      <w:pPr>
        <w:keepNext/>
        <w:tabs>
          <w:tab w:val="clear" w:pos="567"/>
        </w:tabs>
        <w:spacing w:line="240" w:lineRule="auto"/>
        <w:rPr>
          <w:szCs w:val="22"/>
        </w:rPr>
      </w:pPr>
    </w:p>
    <w:tbl>
      <w:tblPr>
        <w:tblW w:w="9072" w:type="dxa"/>
        <w:tblLook w:val="04A0" w:firstRow="1" w:lastRow="0" w:firstColumn="1" w:lastColumn="0" w:noHBand="0" w:noVBand="1"/>
      </w:tblPr>
      <w:tblGrid>
        <w:gridCol w:w="2943"/>
        <w:gridCol w:w="6129"/>
      </w:tblGrid>
      <w:tr w:rsidR="00F101D8" w:rsidRPr="00CB491F" w14:paraId="083C7B88" w14:textId="77777777" w:rsidTr="00FD6F64">
        <w:tc>
          <w:tcPr>
            <w:tcW w:w="2943" w:type="dxa"/>
          </w:tcPr>
          <w:p w14:paraId="62DE7C0D" w14:textId="6F7743AD" w:rsidR="00F101D8" w:rsidRPr="00CB491F" w:rsidRDefault="00F101D8" w:rsidP="0029074E">
            <w:pPr>
              <w:tabs>
                <w:tab w:val="clear" w:pos="567"/>
              </w:tabs>
              <w:autoSpaceDE w:val="0"/>
              <w:autoSpaceDN w:val="0"/>
              <w:adjustRightInd w:val="0"/>
              <w:spacing w:line="240" w:lineRule="auto"/>
              <w:rPr>
                <w:rFonts w:eastAsia="SimSun"/>
                <w:szCs w:val="22"/>
              </w:rPr>
            </w:pPr>
            <w:r w:rsidRPr="00CB491F">
              <w:rPr>
                <w:rFonts w:eastAsia="SimSun"/>
                <w:szCs w:val="22"/>
              </w:rPr>
              <w:t>EU/</w:t>
            </w:r>
            <w:r w:rsidR="00003133">
              <w:rPr>
                <w:rFonts w:eastAsia="SimSun"/>
                <w:szCs w:val="22"/>
              </w:rPr>
              <w:t>1</w:t>
            </w:r>
            <w:r w:rsidR="00003133" w:rsidRPr="00CB491F">
              <w:rPr>
                <w:rFonts w:eastAsia="SimSun"/>
                <w:szCs w:val="22"/>
              </w:rPr>
              <w:t>/</w:t>
            </w:r>
            <w:r w:rsidR="00003133">
              <w:rPr>
                <w:rFonts w:eastAsia="SimSun"/>
                <w:szCs w:val="22"/>
              </w:rPr>
              <w:t>20</w:t>
            </w:r>
            <w:r w:rsidR="00003133" w:rsidRPr="00CB491F">
              <w:rPr>
                <w:rFonts w:eastAsia="SimSun"/>
                <w:szCs w:val="22"/>
              </w:rPr>
              <w:t>/</w:t>
            </w:r>
            <w:r w:rsidR="00003133">
              <w:rPr>
                <w:rFonts w:eastAsia="SimSun"/>
                <w:szCs w:val="22"/>
              </w:rPr>
              <w:t>1438</w:t>
            </w:r>
            <w:r w:rsidR="00003133" w:rsidRPr="00CB491F">
              <w:rPr>
                <w:rFonts w:eastAsia="SimSun"/>
                <w:szCs w:val="22"/>
              </w:rPr>
              <w:t>/00</w:t>
            </w:r>
            <w:r w:rsidR="00003133">
              <w:rPr>
                <w:rFonts w:eastAsia="SimSun"/>
                <w:szCs w:val="22"/>
              </w:rPr>
              <w:t>5</w:t>
            </w:r>
          </w:p>
        </w:tc>
        <w:tc>
          <w:tcPr>
            <w:tcW w:w="6129" w:type="dxa"/>
            <w:shd w:val="clear" w:color="auto" w:fill="FFFFFF" w:themeFill="background1"/>
          </w:tcPr>
          <w:p w14:paraId="0C49D9FD" w14:textId="6DE72D02" w:rsidR="00F101D8" w:rsidRPr="00CB491F" w:rsidRDefault="00B772B5" w:rsidP="0029074E">
            <w:pPr>
              <w:tabs>
                <w:tab w:val="clear" w:pos="567"/>
              </w:tabs>
              <w:spacing w:line="240" w:lineRule="auto"/>
              <w:rPr>
                <w:rFonts w:eastAsia="SimSun"/>
                <w:szCs w:val="22"/>
                <w:shd w:val="pct15" w:color="auto" w:fill="auto"/>
              </w:rPr>
            </w:pPr>
            <w:r w:rsidRPr="00B772B5">
              <w:rPr>
                <w:szCs w:val="22"/>
                <w:shd w:val="clear" w:color="auto" w:fill="D9D9D9" w:themeFill="background1" w:themeFillShade="D9"/>
              </w:rPr>
              <w:t>150 (15 balení po 10 x 1) kapsúl + 15 inhalátorov</w:t>
            </w:r>
          </w:p>
        </w:tc>
      </w:tr>
    </w:tbl>
    <w:p w14:paraId="1A3A298B" w14:textId="77777777" w:rsidR="00F101D8" w:rsidRDefault="00F101D8" w:rsidP="0029074E">
      <w:pPr>
        <w:tabs>
          <w:tab w:val="clear" w:pos="567"/>
        </w:tabs>
        <w:spacing w:line="240" w:lineRule="auto"/>
        <w:rPr>
          <w:szCs w:val="22"/>
        </w:rPr>
      </w:pPr>
    </w:p>
    <w:p w14:paraId="4458713E" w14:textId="77777777" w:rsidR="00F101D8" w:rsidRPr="00CB491F" w:rsidRDefault="00F101D8" w:rsidP="0029074E">
      <w:pPr>
        <w:tabs>
          <w:tab w:val="clear" w:pos="567"/>
        </w:tabs>
        <w:spacing w:line="240" w:lineRule="auto"/>
        <w:rPr>
          <w:szCs w:val="22"/>
        </w:rPr>
      </w:pPr>
    </w:p>
    <w:p w14:paraId="0FFD36C3" w14:textId="7C308124"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13.</w:t>
      </w:r>
      <w:r w:rsidRPr="00CB491F">
        <w:rPr>
          <w:b/>
          <w:szCs w:val="22"/>
        </w:rPr>
        <w:tab/>
      </w:r>
      <w:r w:rsidR="00FD4322" w:rsidRPr="00CB491F">
        <w:rPr>
          <w:b/>
          <w:szCs w:val="22"/>
        </w:rPr>
        <w:t>ČÍSLO VÝROBNEJ ŠARŽE</w:t>
      </w:r>
    </w:p>
    <w:p w14:paraId="002A8526" w14:textId="77777777" w:rsidR="00F101D8" w:rsidRPr="00CB491F" w:rsidRDefault="00F101D8" w:rsidP="0029074E">
      <w:pPr>
        <w:keepNext/>
        <w:tabs>
          <w:tab w:val="clear" w:pos="567"/>
        </w:tabs>
        <w:spacing w:line="240" w:lineRule="auto"/>
        <w:rPr>
          <w:szCs w:val="22"/>
        </w:rPr>
      </w:pPr>
    </w:p>
    <w:p w14:paraId="620780A7" w14:textId="64E4F13D" w:rsidR="00FD4322" w:rsidRPr="00CB491F" w:rsidRDefault="004F46F2" w:rsidP="0029074E">
      <w:pPr>
        <w:tabs>
          <w:tab w:val="clear" w:pos="567"/>
        </w:tabs>
        <w:spacing w:line="240" w:lineRule="auto"/>
        <w:rPr>
          <w:szCs w:val="22"/>
        </w:rPr>
      </w:pPr>
      <w:r>
        <w:rPr>
          <w:szCs w:val="22"/>
        </w:rPr>
        <w:t>Lot</w:t>
      </w:r>
    </w:p>
    <w:p w14:paraId="6DCD6904" w14:textId="77777777" w:rsidR="00F101D8" w:rsidRPr="00CB491F" w:rsidRDefault="00F101D8" w:rsidP="0029074E">
      <w:pPr>
        <w:tabs>
          <w:tab w:val="clear" w:pos="567"/>
        </w:tabs>
        <w:spacing w:line="240" w:lineRule="auto"/>
        <w:rPr>
          <w:szCs w:val="22"/>
        </w:rPr>
      </w:pPr>
    </w:p>
    <w:p w14:paraId="7C42A793" w14:textId="77777777" w:rsidR="00F101D8" w:rsidRPr="00CB491F" w:rsidRDefault="00F101D8" w:rsidP="0029074E">
      <w:pPr>
        <w:tabs>
          <w:tab w:val="clear" w:pos="567"/>
        </w:tabs>
        <w:spacing w:line="240" w:lineRule="auto"/>
        <w:rPr>
          <w:szCs w:val="22"/>
        </w:rPr>
      </w:pPr>
    </w:p>
    <w:p w14:paraId="2423AC9D" w14:textId="2CF2FEF4"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14.</w:t>
      </w:r>
      <w:r w:rsidRPr="00CB491F">
        <w:rPr>
          <w:b/>
          <w:szCs w:val="22"/>
        </w:rPr>
        <w:tab/>
      </w:r>
      <w:r w:rsidR="00FD4322" w:rsidRPr="00CB491F">
        <w:rPr>
          <w:b/>
          <w:szCs w:val="22"/>
        </w:rPr>
        <w:t>ZATRIEDENIE LIEKU PODĽA SPÔSOBU VÝDAJA</w:t>
      </w:r>
    </w:p>
    <w:p w14:paraId="07A1C068" w14:textId="77777777" w:rsidR="00F101D8" w:rsidRPr="00CB491F" w:rsidRDefault="00F101D8" w:rsidP="0029074E">
      <w:pPr>
        <w:tabs>
          <w:tab w:val="clear" w:pos="567"/>
        </w:tabs>
        <w:spacing w:line="240" w:lineRule="auto"/>
        <w:rPr>
          <w:szCs w:val="22"/>
        </w:rPr>
      </w:pPr>
    </w:p>
    <w:p w14:paraId="635F0030" w14:textId="77777777" w:rsidR="00F101D8" w:rsidRPr="00CB491F" w:rsidRDefault="00F101D8" w:rsidP="0029074E">
      <w:pPr>
        <w:tabs>
          <w:tab w:val="clear" w:pos="567"/>
        </w:tabs>
        <w:spacing w:line="240" w:lineRule="auto"/>
        <w:rPr>
          <w:szCs w:val="22"/>
        </w:rPr>
      </w:pPr>
    </w:p>
    <w:p w14:paraId="4E972A4C" w14:textId="73D5D6D7" w:rsidR="00F101D8" w:rsidRPr="00CB491F" w:rsidRDefault="00F101D8" w:rsidP="0029074E">
      <w:pPr>
        <w:pBdr>
          <w:top w:val="single" w:sz="4" w:space="2"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15.</w:t>
      </w:r>
      <w:r w:rsidRPr="00CB491F">
        <w:rPr>
          <w:b/>
          <w:szCs w:val="22"/>
        </w:rPr>
        <w:tab/>
      </w:r>
      <w:r w:rsidR="00FD4322" w:rsidRPr="00CB491F">
        <w:rPr>
          <w:b/>
          <w:szCs w:val="22"/>
        </w:rPr>
        <w:t>POKYNY NA POUŽITIE</w:t>
      </w:r>
    </w:p>
    <w:p w14:paraId="183E7EED" w14:textId="77777777" w:rsidR="00F101D8" w:rsidRPr="00CB491F" w:rsidRDefault="00F101D8" w:rsidP="0029074E">
      <w:pPr>
        <w:tabs>
          <w:tab w:val="clear" w:pos="567"/>
        </w:tabs>
        <w:spacing w:line="240" w:lineRule="auto"/>
        <w:rPr>
          <w:szCs w:val="22"/>
        </w:rPr>
      </w:pPr>
    </w:p>
    <w:p w14:paraId="3098115B" w14:textId="77777777" w:rsidR="00F101D8" w:rsidRPr="00CB491F" w:rsidRDefault="00F101D8" w:rsidP="0029074E">
      <w:pPr>
        <w:tabs>
          <w:tab w:val="clear" w:pos="567"/>
        </w:tabs>
        <w:spacing w:line="240" w:lineRule="auto"/>
        <w:rPr>
          <w:szCs w:val="22"/>
        </w:rPr>
      </w:pPr>
    </w:p>
    <w:p w14:paraId="54DE9FEE" w14:textId="7E2FC669" w:rsidR="00F101D8" w:rsidRPr="00CB491F" w:rsidRDefault="00F101D8" w:rsidP="0029074E">
      <w:pPr>
        <w:keepNext/>
        <w:pBdr>
          <w:top w:val="single" w:sz="4" w:space="2"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16.</w:t>
      </w:r>
      <w:r w:rsidRPr="00CB491F">
        <w:rPr>
          <w:b/>
          <w:szCs w:val="22"/>
        </w:rPr>
        <w:tab/>
      </w:r>
      <w:r w:rsidR="00FD4322" w:rsidRPr="00CB491F">
        <w:rPr>
          <w:b/>
          <w:szCs w:val="22"/>
        </w:rPr>
        <w:t>INFORMÁCIE V BRAILLOVOM PÍSME</w:t>
      </w:r>
    </w:p>
    <w:p w14:paraId="7BAA5F6C" w14:textId="77777777" w:rsidR="00F101D8" w:rsidRPr="00CB491F" w:rsidRDefault="00F101D8" w:rsidP="0029074E">
      <w:pPr>
        <w:keepNext/>
        <w:tabs>
          <w:tab w:val="clear" w:pos="567"/>
        </w:tabs>
        <w:spacing w:line="240" w:lineRule="auto"/>
        <w:rPr>
          <w:szCs w:val="22"/>
        </w:rPr>
      </w:pPr>
    </w:p>
    <w:p w14:paraId="0D2E9221" w14:textId="18432436"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w:t>
      </w:r>
    </w:p>
    <w:p w14:paraId="4EA8A965" w14:textId="77777777" w:rsidR="00F101D8" w:rsidRPr="00CB491F" w:rsidRDefault="00F101D8" w:rsidP="0029074E">
      <w:pPr>
        <w:tabs>
          <w:tab w:val="clear" w:pos="567"/>
        </w:tabs>
        <w:spacing w:line="240" w:lineRule="auto"/>
        <w:rPr>
          <w:szCs w:val="22"/>
          <w:shd w:val="clear" w:color="auto" w:fill="CCCCCC"/>
        </w:rPr>
      </w:pPr>
    </w:p>
    <w:p w14:paraId="37776461" w14:textId="77777777" w:rsidR="00F101D8" w:rsidRPr="00CB491F" w:rsidRDefault="00F101D8" w:rsidP="0029074E">
      <w:pPr>
        <w:tabs>
          <w:tab w:val="clear" w:pos="567"/>
        </w:tabs>
        <w:spacing w:line="240" w:lineRule="auto"/>
        <w:rPr>
          <w:szCs w:val="22"/>
          <w:shd w:val="clear" w:color="auto" w:fill="CCCCCC"/>
        </w:rPr>
      </w:pPr>
    </w:p>
    <w:p w14:paraId="7A52AB29" w14:textId="61B37C77" w:rsidR="00F101D8" w:rsidRPr="00AB4AE2" w:rsidRDefault="00F101D8" w:rsidP="0029074E">
      <w:pPr>
        <w:keepNext/>
        <w:keepLines/>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17.</w:t>
      </w:r>
      <w:r w:rsidRPr="00CB491F">
        <w:rPr>
          <w:b/>
          <w:szCs w:val="22"/>
        </w:rPr>
        <w:tab/>
      </w:r>
      <w:r w:rsidR="00FD4322" w:rsidRPr="00CB491F">
        <w:rPr>
          <w:b/>
          <w:szCs w:val="22"/>
        </w:rPr>
        <w:t>ŠPECIFICKÝ IDENTIFIKÁTOR – DVOJROZMERNÝ ČIAROVÝ KÓD</w:t>
      </w:r>
    </w:p>
    <w:p w14:paraId="507D4080" w14:textId="77777777" w:rsidR="00F101D8" w:rsidRPr="00CB491F" w:rsidRDefault="00F101D8" w:rsidP="0029074E">
      <w:pPr>
        <w:keepNext/>
        <w:keepLines/>
        <w:tabs>
          <w:tab w:val="clear" w:pos="567"/>
        </w:tabs>
        <w:spacing w:line="240" w:lineRule="auto"/>
        <w:rPr>
          <w:szCs w:val="22"/>
        </w:rPr>
      </w:pPr>
    </w:p>
    <w:p w14:paraId="70204B09" w14:textId="156DD4AE" w:rsidR="00F101D8" w:rsidRPr="00CB491F" w:rsidRDefault="00FD4322" w:rsidP="0029074E">
      <w:pPr>
        <w:tabs>
          <w:tab w:val="clear" w:pos="567"/>
        </w:tabs>
        <w:spacing w:line="240" w:lineRule="auto"/>
        <w:rPr>
          <w:szCs w:val="22"/>
          <w:shd w:val="pct15" w:color="auto" w:fill="auto"/>
        </w:rPr>
      </w:pPr>
      <w:r w:rsidRPr="00CB491F">
        <w:rPr>
          <w:szCs w:val="22"/>
          <w:shd w:val="pct15" w:color="auto" w:fill="auto"/>
        </w:rPr>
        <w:t>Dvojrozmerný čiarový kód</w:t>
      </w:r>
      <w:r w:rsidR="00F670EE">
        <w:rPr>
          <w:szCs w:val="22"/>
          <w:shd w:val="pct15" w:color="auto" w:fill="auto"/>
        </w:rPr>
        <w:t xml:space="preserve"> so </w:t>
      </w:r>
      <w:r w:rsidRPr="00CB491F">
        <w:rPr>
          <w:szCs w:val="22"/>
          <w:shd w:val="pct15" w:color="auto" w:fill="auto"/>
        </w:rPr>
        <w:t>špecifickým identifikátorom.</w:t>
      </w:r>
    </w:p>
    <w:p w14:paraId="21EB7EA0" w14:textId="77777777" w:rsidR="00F101D8" w:rsidRPr="00CB491F" w:rsidRDefault="00F101D8" w:rsidP="0029074E">
      <w:pPr>
        <w:tabs>
          <w:tab w:val="clear" w:pos="567"/>
        </w:tabs>
        <w:spacing w:line="240" w:lineRule="auto"/>
        <w:rPr>
          <w:szCs w:val="22"/>
        </w:rPr>
      </w:pPr>
    </w:p>
    <w:p w14:paraId="62657865" w14:textId="77777777" w:rsidR="00F101D8" w:rsidRPr="00CB491F" w:rsidRDefault="00F101D8" w:rsidP="0029074E">
      <w:pPr>
        <w:tabs>
          <w:tab w:val="clear" w:pos="567"/>
        </w:tabs>
        <w:spacing w:line="240" w:lineRule="auto"/>
        <w:rPr>
          <w:szCs w:val="22"/>
        </w:rPr>
      </w:pPr>
    </w:p>
    <w:p w14:paraId="69C8A457" w14:textId="3E201A23" w:rsidR="00F101D8" w:rsidRPr="00AB4AE2" w:rsidRDefault="00F101D8" w:rsidP="0029074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18.</w:t>
      </w:r>
      <w:r w:rsidRPr="00CB491F">
        <w:rPr>
          <w:b/>
          <w:szCs w:val="22"/>
        </w:rPr>
        <w:tab/>
      </w:r>
      <w:r w:rsidR="00FD4322" w:rsidRPr="00CB491F">
        <w:rPr>
          <w:b/>
          <w:szCs w:val="22"/>
        </w:rPr>
        <w:t>ŠPECIFICKÝ IDENTIFIKÁTOR – ÚDAJE ČITATEĽNÉ ĽUDSKÝM OKOM</w:t>
      </w:r>
    </w:p>
    <w:p w14:paraId="51557BCA" w14:textId="77777777" w:rsidR="00F101D8" w:rsidRPr="00CB491F" w:rsidRDefault="00F101D8" w:rsidP="0029074E">
      <w:pPr>
        <w:keepNext/>
        <w:tabs>
          <w:tab w:val="clear" w:pos="567"/>
        </w:tabs>
        <w:spacing w:line="240" w:lineRule="auto"/>
        <w:rPr>
          <w:szCs w:val="22"/>
        </w:rPr>
      </w:pPr>
    </w:p>
    <w:p w14:paraId="577ADA95" w14:textId="77872BB4" w:rsidR="00F101D8" w:rsidRPr="00CB491F" w:rsidRDefault="00F101D8" w:rsidP="0029074E">
      <w:pPr>
        <w:keepNext/>
        <w:tabs>
          <w:tab w:val="clear" w:pos="567"/>
        </w:tabs>
        <w:rPr>
          <w:szCs w:val="22"/>
        </w:rPr>
      </w:pPr>
      <w:r w:rsidRPr="00CB491F">
        <w:rPr>
          <w:szCs w:val="22"/>
        </w:rPr>
        <w:t>PC</w:t>
      </w:r>
    </w:p>
    <w:p w14:paraId="1F207D0B" w14:textId="6A2140D4" w:rsidR="00F101D8" w:rsidRPr="00CB491F" w:rsidRDefault="00F101D8" w:rsidP="0029074E">
      <w:pPr>
        <w:keepNext/>
        <w:tabs>
          <w:tab w:val="clear" w:pos="567"/>
        </w:tabs>
        <w:rPr>
          <w:szCs w:val="22"/>
        </w:rPr>
      </w:pPr>
      <w:r w:rsidRPr="00CB491F">
        <w:rPr>
          <w:szCs w:val="22"/>
        </w:rPr>
        <w:t>SN</w:t>
      </w:r>
    </w:p>
    <w:p w14:paraId="3C69CC96" w14:textId="35D059F6" w:rsidR="00F101D8" w:rsidRPr="00CB491F" w:rsidRDefault="00F101D8" w:rsidP="0029074E">
      <w:pPr>
        <w:tabs>
          <w:tab w:val="clear" w:pos="567"/>
        </w:tabs>
        <w:rPr>
          <w:szCs w:val="22"/>
        </w:rPr>
      </w:pPr>
      <w:r w:rsidRPr="00CB491F">
        <w:rPr>
          <w:szCs w:val="22"/>
        </w:rPr>
        <w:t>NN</w:t>
      </w:r>
    </w:p>
    <w:p w14:paraId="41DA7C2C" w14:textId="77777777" w:rsidR="00F101D8" w:rsidRPr="00CB491F" w:rsidRDefault="00F101D8" w:rsidP="0029074E">
      <w:pPr>
        <w:tabs>
          <w:tab w:val="clear" w:pos="567"/>
        </w:tabs>
        <w:spacing w:line="240" w:lineRule="auto"/>
        <w:rPr>
          <w:iCs/>
          <w:szCs w:val="22"/>
        </w:rPr>
      </w:pPr>
      <w:r w:rsidRPr="00CB491F">
        <w:rPr>
          <w:iCs/>
          <w:color w:val="FF0000"/>
          <w:szCs w:val="22"/>
        </w:rPr>
        <w:br w:type="page"/>
      </w:r>
    </w:p>
    <w:p w14:paraId="75DA6A1D" w14:textId="77777777" w:rsidR="00F101D8" w:rsidRPr="00CB491F" w:rsidRDefault="00F101D8" w:rsidP="0029074E">
      <w:pPr>
        <w:tabs>
          <w:tab w:val="clear" w:pos="567"/>
        </w:tabs>
        <w:spacing w:line="240" w:lineRule="auto"/>
        <w:rPr>
          <w:szCs w:val="22"/>
        </w:rPr>
      </w:pPr>
    </w:p>
    <w:p w14:paraId="5725DB56" w14:textId="0ECC8C74" w:rsidR="00F101D8" w:rsidRPr="00CB491F" w:rsidRDefault="00FD4322"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ÚDAJE, KTORÉ MAJÚ BYŤ UVEDENÉ NA VONKAJŠOM OBALE</w:t>
      </w:r>
    </w:p>
    <w:p w14:paraId="625C555F" w14:textId="77777777"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27353C51" w14:textId="77777777" w:rsidR="001665B3" w:rsidRPr="00CB491F" w:rsidRDefault="001665B3" w:rsidP="0029074E">
      <w:pPr>
        <w:pBdr>
          <w:top w:val="single" w:sz="4" w:space="1" w:color="auto"/>
          <w:left w:val="single" w:sz="4" w:space="4" w:color="auto"/>
          <w:bottom w:val="single" w:sz="4" w:space="1" w:color="auto"/>
          <w:right w:val="single" w:sz="4" w:space="4" w:color="auto"/>
        </w:pBdr>
        <w:tabs>
          <w:tab w:val="clear" w:pos="567"/>
        </w:tabs>
        <w:spacing w:line="240" w:lineRule="auto"/>
        <w:rPr>
          <w:bCs/>
          <w:szCs w:val="22"/>
        </w:rPr>
      </w:pPr>
      <w:r w:rsidRPr="00CB491F">
        <w:rPr>
          <w:b/>
          <w:szCs w:val="22"/>
        </w:rPr>
        <w:t>PRECHODNÁ ŠKATUĽA MULTIBALENIA (</w:t>
      </w:r>
      <w:smartTag w:uri="urn:schemas-microsoft-com:office:smarttags" w:element="stockticker">
        <w:r w:rsidRPr="00CB491F">
          <w:rPr>
            <w:b/>
            <w:szCs w:val="22"/>
          </w:rPr>
          <w:t>BEZ</w:t>
        </w:r>
      </w:smartTag>
      <w:r w:rsidRPr="00CB491F">
        <w:rPr>
          <w:b/>
          <w:szCs w:val="22"/>
        </w:rPr>
        <w:t xml:space="preserve"> </w:t>
      </w:r>
      <w:smartTag w:uri="urn:schemas-microsoft-com:office:smarttags" w:element="stockticker">
        <w:r w:rsidRPr="00CB491F">
          <w:rPr>
            <w:b/>
            <w:szCs w:val="22"/>
          </w:rPr>
          <w:t>BLUE</w:t>
        </w:r>
      </w:smartTag>
      <w:r w:rsidRPr="00CB491F">
        <w:rPr>
          <w:b/>
          <w:szCs w:val="22"/>
        </w:rPr>
        <w:t xml:space="preserve"> </w:t>
      </w:r>
      <w:smartTag w:uri="urn:schemas-microsoft-com:office:smarttags" w:element="stockticker">
        <w:r w:rsidRPr="00CB491F">
          <w:rPr>
            <w:b/>
            <w:szCs w:val="22"/>
          </w:rPr>
          <w:t>BOX</w:t>
        </w:r>
      </w:smartTag>
      <w:r w:rsidRPr="00CB491F">
        <w:rPr>
          <w:b/>
          <w:szCs w:val="22"/>
        </w:rPr>
        <w:t>)</w:t>
      </w:r>
    </w:p>
    <w:p w14:paraId="4B3E14CE" w14:textId="77777777" w:rsidR="00F101D8" w:rsidRPr="00CB491F" w:rsidRDefault="00F101D8" w:rsidP="0029074E">
      <w:pPr>
        <w:tabs>
          <w:tab w:val="clear" w:pos="567"/>
        </w:tabs>
        <w:spacing w:line="240" w:lineRule="auto"/>
        <w:rPr>
          <w:szCs w:val="22"/>
        </w:rPr>
      </w:pPr>
    </w:p>
    <w:p w14:paraId="27B0F928" w14:textId="77777777" w:rsidR="00F101D8" w:rsidRPr="00CB491F" w:rsidRDefault="00F101D8" w:rsidP="0029074E">
      <w:pPr>
        <w:tabs>
          <w:tab w:val="clear" w:pos="567"/>
        </w:tabs>
        <w:spacing w:line="240" w:lineRule="auto"/>
        <w:rPr>
          <w:szCs w:val="22"/>
        </w:rPr>
      </w:pPr>
    </w:p>
    <w:p w14:paraId="4B533099" w14:textId="7D2F3795"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1.</w:t>
      </w:r>
      <w:r w:rsidRPr="00CB491F">
        <w:rPr>
          <w:b/>
          <w:szCs w:val="22"/>
        </w:rPr>
        <w:tab/>
      </w:r>
      <w:r w:rsidR="00FD4322" w:rsidRPr="00CB491F">
        <w:rPr>
          <w:b/>
          <w:szCs w:val="22"/>
        </w:rPr>
        <w:t>NÁZOV LIEKU</w:t>
      </w:r>
    </w:p>
    <w:p w14:paraId="517C38D8" w14:textId="77777777" w:rsidR="00F101D8" w:rsidRPr="00CB491F" w:rsidRDefault="00F101D8" w:rsidP="0029074E">
      <w:pPr>
        <w:keepNext/>
        <w:tabs>
          <w:tab w:val="clear" w:pos="567"/>
        </w:tabs>
        <w:spacing w:line="240" w:lineRule="auto"/>
        <w:rPr>
          <w:szCs w:val="22"/>
        </w:rPr>
      </w:pPr>
    </w:p>
    <w:p w14:paraId="2A14A898" w14:textId="7EB5B4A8" w:rsidR="00F101D8" w:rsidRPr="00B80356"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 114 </w:t>
      </w:r>
      <w:r w:rsidR="00410955" w:rsidRPr="00CB491F">
        <w:rPr>
          <w:rFonts w:eastAsia="MS Mincho"/>
          <w:szCs w:val="22"/>
          <w:lang w:eastAsia="ja-JP"/>
        </w:rPr>
        <w:t>mikrogramov</w:t>
      </w:r>
      <w:r w:rsidRPr="00CB491F">
        <w:rPr>
          <w:rFonts w:eastAsia="MS Mincho"/>
          <w:szCs w:val="22"/>
          <w:lang w:eastAsia="ja-JP"/>
        </w:rPr>
        <w:t>/46 </w:t>
      </w:r>
      <w:r w:rsidR="00410955" w:rsidRPr="00CB491F">
        <w:rPr>
          <w:rFonts w:eastAsia="MS Mincho"/>
          <w:szCs w:val="22"/>
          <w:lang w:eastAsia="ja-JP"/>
        </w:rPr>
        <w:t>mikrogramov</w:t>
      </w:r>
      <w:r w:rsidRPr="00CB491F">
        <w:rPr>
          <w:rFonts w:eastAsia="MS Mincho"/>
          <w:szCs w:val="22"/>
          <w:lang w:eastAsia="ja-JP"/>
        </w:rPr>
        <w:t>/136 </w:t>
      </w:r>
      <w:r w:rsidR="00410955" w:rsidRPr="00CB491F">
        <w:rPr>
          <w:rFonts w:eastAsia="MS Mincho"/>
          <w:szCs w:val="22"/>
          <w:lang w:eastAsia="ja-JP"/>
        </w:rPr>
        <w:t>mikrogramov</w:t>
      </w:r>
      <w:r w:rsidRPr="00CB491F">
        <w:rPr>
          <w:rFonts w:eastAsia="MS Mincho"/>
          <w:szCs w:val="22"/>
          <w:lang w:eastAsia="ja-JP"/>
        </w:rPr>
        <w:t xml:space="preserve"> </w:t>
      </w:r>
      <w:r w:rsidR="00FD4322" w:rsidRPr="00CB491F">
        <w:rPr>
          <w:rFonts w:eastAsia="MS Mincho"/>
          <w:szCs w:val="22"/>
          <w:lang w:eastAsia="ja-JP"/>
        </w:rPr>
        <w:t>inhalačný prášok</w:t>
      </w:r>
      <w:r w:rsidR="00F670EE">
        <w:rPr>
          <w:rFonts w:eastAsia="MS Mincho"/>
          <w:szCs w:val="22"/>
          <w:lang w:eastAsia="ja-JP"/>
        </w:rPr>
        <w:t xml:space="preserve"> v </w:t>
      </w:r>
      <w:r w:rsidR="00FD4322" w:rsidRPr="00CB491F">
        <w:rPr>
          <w:rFonts w:eastAsia="MS Mincho"/>
          <w:szCs w:val="22"/>
          <w:lang w:eastAsia="ja-JP"/>
        </w:rPr>
        <w:t xml:space="preserve">tvrdých </w:t>
      </w:r>
      <w:r w:rsidR="00FD4322" w:rsidRPr="00B80356">
        <w:rPr>
          <w:rFonts w:eastAsia="MS Mincho"/>
          <w:szCs w:val="22"/>
          <w:lang w:eastAsia="ja-JP"/>
        </w:rPr>
        <w:t>kapsulách</w:t>
      </w:r>
    </w:p>
    <w:p w14:paraId="7594A48F" w14:textId="75908794" w:rsidR="00F101D8" w:rsidRPr="00B80356" w:rsidRDefault="00FD4322" w:rsidP="0029074E">
      <w:pPr>
        <w:tabs>
          <w:tab w:val="clear" w:pos="567"/>
        </w:tabs>
        <w:spacing w:line="240" w:lineRule="auto"/>
        <w:rPr>
          <w:szCs w:val="22"/>
        </w:rPr>
      </w:pPr>
      <w:r w:rsidRPr="00B80356">
        <w:rPr>
          <w:szCs w:val="22"/>
        </w:rPr>
        <w:t>indakaterol/glykopyrónium/mometazón</w:t>
      </w:r>
      <w:r w:rsidR="00181411" w:rsidRPr="00B80356">
        <w:rPr>
          <w:iCs/>
          <w:szCs w:val="22"/>
        </w:rPr>
        <w:t>-</w:t>
      </w:r>
      <w:r w:rsidRPr="00B80356">
        <w:rPr>
          <w:szCs w:val="22"/>
        </w:rPr>
        <w:t>furoát</w:t>
      </w:r>
    </w:p>
    <w:p w14:paraId="6279FDE1" w14:textId="77777777" w:rsidR="00F101D8" w:rsidRPr="00B80356" w:rsidRDefault="00F101D8" w:rsidP="0029074E">
      <w:pPr>
        <w:tabs>
          <w:tab w:val="clear" w:pos="567"/>
        </w:tabs>
        <w:spacing w:line="240" w:lineRule="auto"/>
        <w:rPr>
          <w:szCs w:val="22"/>
        </w:rPr>
      </w:pPr>
    </w:p>
    <w:p w14:paraId="7D0D8B5C" w14:textId="77777777" w:rsidR="00F101D8" w:rsidRPr="00B80356" w:rsidRDefault="00F101D8" w:rsidP="0029074E">
      <w:pPr>
        <w:tabs>
          <w:tab w:val="clear" w:pos="567"/>
        </w:tabs>
        <w:spacing w:line="240" w:lineRule="auto"/>
        <w:rPr>
          <w:szCs w:val="22"/>
        </w:rPr>
      </w:pPr>
    </w:p>
    <w:p w14:paraId="0BA83479" w14:textId="2FD4FD23" w:rsidR="00F101D8" w:rsidRPr="00B80356"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B80356">
        <w:rPr>
          <w:b/>
          <w:szCs w:val="22"/>
        </w:rPr>
        <w:t>2.</w:t>
      </w:r>
      <w:r w:rsidRPr="00B80356">
        <w:rPr>
          <w:b/>
          <w:szCs w:val="22"/>
        </w:rPr>
        <w:tab/>
      </w:r>
      <w:r w:rsidR="00FD4322" w:rsidRPr="00B80356">
        <w:rPr>
          <w:b/>
          <w:szCs w:val="22"/>
        </w:rPr>
        <w:t>LIEČIVÁ</w:t>
      </w:r>
    </w:p>
    <w:p w14:paraId="4EF1B6BC" w14:textId="77777777" w:rsidR="00F101D8" w:rsidRPr="00B80356" w:rsidRDefault="00F101D8" w:rsidP="0029074E">
      <w:pPr>
        <w:keepNext/>
        <w:tabs>
          <w:tab w:val="clear" w:pos="567"/>
        </w:tabs>
        <w:spacing w:line="240" w:lineRule="auto"/>
        <w:rPr>
          <w:szCs w:val="22"/>
        </w:rPr>
      </w:pPr>
    </w:p>
    <w:p w14:paraId="4A7033F6" w14:textId="01584D3E" w:rsidR="00F101D8" w:rsidRPr="00CB491F" w:rsidRDefault="00FD4322" w:rsidP="0029074E">
      <w:pPr>
        <w:tabs>
          <w:tab w:val="clear" w:pos="567"/>
        </w:tabs>
        <w:spacing w:line="240" w:lineRule="auto"/>
        <w:rPr>
          <w:szCs w:val="22"/>
        </w:rPr>
      </w:pPr>
      <w:r w:rsidRPr="00B80356">
        <w:rPr>
          <w:szCs w:val="22"/>
        </w:rPr>
        <w:t xml:space="preserve">Každá podaná dávka obsahuje </w:t>
      </w:r>
      <w:r w:rsidR="00F101D8" w:rsidRPr="00B80356">
        <w:rPr>
          <w:szCs w:val="22"/>
        </w:rPr>
        <w:t>114 </w:t>
      </w:r>
      <w:r w:rsidR="00410955" w:rsidRPr="00B80356">
        <w:rPr>
          <w:szCs w:val="22"/>
        </w:rPr>
        <w:t>mikrogramov</w:t>
      </w:r>
      <w:r w:rsidR="00F101D8" w:rsidRPr="00B80356">
        <w:rPr>
          <w:szCs w:val="22"/>
        </w:rPr>
        <w:t xml:space="preserve"> </w:t>
      </w:r>
      <w:r w:rsidR="00410955" w:rsidRPr="00B80356">
        <w:rPr>
          <w:szCs w:val="22"/>
        </w:rPr>
        <w:t>indakaterolu</w:t>
      </w:r>
      <w:r w:rsidR="00F101D8" w:rsidRPr="00B80356">
        <w:rPr>
          <w:szCs w:val="22"/>
        </w:rPr>
        <w:t xml:space="preserve"> (</w:t>
      </w:r>
      <w:r w:rsidR="00410955" w:rsidRPr="00B80356">
        <w:rPr>
          <w:szCs w:val="22"/>
        </w:rPr>
        <w:t>ako acetát</w:t>
      </w:r>
      <w:r w:rsidR="00F101D8" w:rsidRPr="00B80356">
        <w:rPr>
          <w:szCs w:val="22"/>
        </w:rPr>
        <w:t>), 46 </w:t>
      </w:r>
      <w:r w:rsidR="00410955" w:rsidRPr="00B80356">
        <w:rPr>
          <w:szCs w:val="22"/>
        </w:rPr>
        <w:t>mikrogramov</w:t>
      </w:r>
      <w:r w:rsidR="00F101D8" w:rsidRPr="00B80356">
        <w:rPr>
          <w:szCs w:val="22"/>
        </w:rPr>
        <w:t xml:space="preserve"> </w:t>
      </w:r>
      <w:r w:rsidR="00410955" w:rsidRPr="00B80356">
        <w:rPr>
          <w:szCs w:val="22"/>
        </w:rPr>
        <w:t>glykopyrónia</w:t>
      </w:r>
      <w:r w:rsidR="00F101D8" w:rsidRPr="00B80356">
        <w:rPr>
          <w:szCs w:val="22"/>
        </w:rPr>
        <w:t xml:space="preserve"> (</w:t>
      </w:r>
      <w:r w:rsidR="00410955" w:rsidRPr="00B80356">
        <w:rPr>
          <w:szCs w:val="22"/>
        </w:rPr>
        <w:t>zodpovedá</w:t>
      </w:r>
      <w:r w:rsidR="001665B3" w:rsidRPr="00B80356">
        <w:rPr>
          <w:szCs w:val="22"/>
        </w:rPr>
        <w:t xml:space="preserve"> </w:t>
      </w:r>
      <w:r w:rsidR="00F101D8" w:rsidRPr="00B80356">
        <w:rPr>
          <w:szCs w:val="22"/>
        </w:rPr>
        <w:t>58 </w:t>
      </w:r>
      <w:r w:rsidR="00410955" w:rsidRPr="00B80356">
        <w:rPr>
          <w:szCs w:val="22"/>
        </w:rPr>
        <w:t>mikrogramo</w:t>
      </w:r>
      <w:r w:rsidR="001665B3" w:rsidRPr="00B80356">
        <w:rPr>
          <w:szCs w:val="22"/>
        </w:rPr>
        <w:t>m</w:t>
      </w:r>
      <w:r w:rsidR="00F101D8" w:rsidRPr="00B80356">
        <w:rPr>
          <w:szCs w:val="22"/>
        </w:rPr>
        <w:t xml:space="preserve"> </w:t>
      </w:r>
      <w:r w:rsidR="00410955" w:rsidRPr="00B80356">
        <w:rPr>
          <w:szCs w:val="22"/>
        </w:rPr>
        <w:t>glykopyrónium</w:t>
      </w:r>
      <w:r w:rsidR="00576FF5" w:rsidRPr="00B80356">
        <w:rPr>
          <w:iCs/>
          <w:szCs w:val="22"/>
        </w:rPr>
        <w:t>-</w:t>
      </w:r>
      <w:r w:rsidR="00410955" w:rsidRPr="00B80356">
        <w:rPr>
          <w:szCs w:val="22"/>
        </w:rPr>
        <w:t>bromidu</w:t>
      </w:r>
      <w:r w:rsidR="00F101D8" w:rsidRPr="00B80356">
        <w:rPr>
          <w:szCs w:val="22"/>
        </w:rPr>
        <w:t>) a 136 </w:t>
      </w:r>
      <w:r w:rsidR="00410955" w:rsidRPr="00B80356">
        <w:rPr>
          <w:szCs w:val="22"/>
        </w:rPr>
        <w:t>mikrogramov</w:t>
      </w:r>
      <w:r w:rsidR="00F101D8" w:rsidRPr="00B80356">
        <w:rPr>
          <w:szCs w:val="22"/>
        </w:rPr>
        <w:t xml:space="preserve"> </w:t>
      </w:r>
      <w:r w:rsidR="00410955" w:rsidRPr="00B80356">
        <w:rPr>
          <w:szCs w:val="22"/>
        </w:rPr>
        <w:t>mometazón</w:t>
      </w:r>
      <w:r w:rsidR="00181411" w:rsidRPr="00B80356">
        <w:rPr>
          <w:iCs/>
          <w:szCs w:val="22"/>
        </w:rPr>
        <w:t>-</w:t>
      </w:r>
      <w:r w:rsidR="00410955" w:rsidRPr="00B80356">
        <w:rPr>
          <w:szCs w:val="22"/>
        </w:rPr>
        <w:t>furoátu</w:t>
      </w:r>
      <w:r w:rsidR="00F101D8" w:rsidRPr="00B80356">
        <w:rPr>
          <w:szCs w:val="22"/>
        </w:rPr>
        <w:t>.</w:t>
      </w:r>
    </w:p>
    <w:p w14:paraId="4D864B78" w14:textId="77777777" w:rsidR="00F101D8" w:rsidRPr="00CB491F" w:rsidRDefault="00F101D8" w:rsidP="0029074E">
      <w:pPr>
        <w:tabs>
          <w:tab w:val="clear" w:pos="567"/>
        </w:tabs>
        <w:spacing w:line="240" w:lineRule="auto"/>
        <w:rPr>
          <w:szCs w:val="22"/>
        </w:rPr>
      </w:pPr>
    </w:p>
    <w:p w14:paraId="340A1209" w14:textId="77777777" w:rsidR="00F101D8" w:rsidRPr="00CB491F" w:rsidRDefault="00F101D8" w:rsidP="0029074E">
      <w:pPr>
        <w:tabs>
          <w:tab w:val="clear" w:pos="567"/>
        </w:tabs>
        <w:spacing w:line="240" w:lineRule="auto"/>
        <w:rPr>
          <w:szCs w:val="22"/>
        </w:rPr>
      </w:pPr>
    </w:p>
    <w:p w14:paraId="0162BC23" w14:textId="338606BB"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3.</w:t>
      </w:r>
      <w:r w:rsidRPr="00CB491F">
        <w:rPr>
          <w:b/>
          <w:szCs w:val="22"/>
        </w:rPr>
        <w:tab/>
      </w:r>
      <w:r w:rsidR="00FD4322" w:rsidRPr="00CB491F">
        <w:rPr>
          <w:b/>
          <w:szCs w:val="22"/>
        </w:rPr>
        <w:t>ZOZNAM POMOCNÝCH LÁTOK</w:t>
      </w:r>
    </w:p>
    <w:p w14:paraId="43D84E86" w14:textId="77777777" w:rsidR="00F101D8" w:rsidRPr="00CB491F" w:rsidRDefault="00F101D8" w:rsidP="0029074E">
      <w:pPr>
        <w:keepNext/>
        <w:tabs>
          <w:tab w:val="clear" w:pos="567"/>
        </w:tabs>
        <w:spacing w:line="240" w:lineRule="auto"/>
        <w:rPr>
          <w:szCs w:val="22"/>
        </w:rPr>
      </w:pPr>
    </w:p>
    <w:p w14:paraId="5C495348" w14:textId="1EF855D6" w:rsidR="00F101D8" w:rsidRPr="00CB491F" w:rsidRDefault="00FD4322" w:rsidP="0029074E">
      <w:pPr>
        <w:tabs>
          <w:tab w:val="clear" w:pos="567"/>
        </w:tabs>
        <w:spacing w:line="240" w:lineRule="auto"/>
        <w:rPr>
          <w:szCs w:val="22"/>
        </w:rPr>
      </w:pPr>
      <w:r w:rsidRPr="00CB491F">
        <w:rPr>
          <w:szCs w:val="22"/>
        </w:rPr>
        <w:t xml:space="preserve">Obsahuje aj </w:t>
      </w:r>
      <w:r w:rsidR="00B30C1B">
        <w:rPr>
          <w:szCs w:val="22"/>
        </w:rPr>
        <w:t xml:space="preserve">monohydrát </w:t>
      </w:r>
      <w:r w:rsidRPr="00CB491F">
        <w:rPr>
          <w:szCs w:val="22"/>
        </w:rPr>
        <w:t>laktóz</w:t>
      </w:r>
      <w:r w:rsidR="00B30C1B">
        <w:rPr>
          <w:szCs w:val="22"/>
        </w:rPr>
        <w:t>y</w:t>
      </w:r>
      <w:r w:rsidRPr="00CB491F">
        <w:rPr>
          <w:szCs w:val="22"/>
        </w:rPr>
        <w:t xml:space="preserve"> a stear</w:t>
      </w:r>
      <w:r w:rsidR="00B3431F">
        <w:rPr>
          <w:szCs w:val="22"/>
        </w:rPr>
        <w:t>át</w:t>
      </w:r>
      <w:r w:rsidRPr="00CB491F">
        <w:rPr>
          <w:szCs w:val="22"/>
        </w:rPr>
        <w:t xml:space="preserve"> horečnatý. </w:t>
      </w:r>
      <w:r w:rsidRPr="002A7625">
        <w:rPr>
          <w:szCs w:val="22"/>
          <w:shd w:val="pct15" w:color="auto" w:fill="auto"/>
        </w:rPr>
        <w:t>Ďalšie údaje si pozrite</w:t>
      </w:r>
      <w:r w:rsidR="00F670EE" w:rsidRPr="002A7625">
        <w:rPr>
          <w:szCs w:val="22"/>
          <w:shd w:val="pct15" w:color="auto" w:fill="auto"/>
        </w:rPr>
        <w:t xml:space="preserve"> v </w:t>
      </w:r>
      <w:r w:rsidRPr="002A7625">
        <w:rPr>
          <w:szCs w:val="22"/>
          <w:shd w:val="pct15" w:color="auto" w:fill="auto"/>
        </w:rPr>
        <w:t>písomnej informácii</w:t>
      </w:r>
      <w:r w:rsidR="00F670EE" w:rsidRPr="002A7625">
        <w:rPr>
          <w:szCs w:val="22"/>
          <w:shd w:val="pct15" w:color="auto" w:fill="auto"/>
        </w:rPr>
        <w:t xml:space="preserve"> pre </w:t>
      </w:r>
      <w:r w:rsidRPr="002A7625">
        <w:rPr>
          <w:szCs w:val="22"/>
          <w:shd w:val="pct15" w:color="auto" w:fill="auto"/>
        </w:rPr>
        <w:t>používateľa.</w:t>
      </w:r>
    </w:p>
    <w:p w14:paraId="040CC5FB" w14:textId="77777777" w:rsidR="00F101D8" w:rsidRPr="00CB491F" w:rsidRDefault="00F101D8" w:rsidP="0029074E">
      <w:pPr>
        <w:tabs>
          <w:tab w:val="clear" w:pos="567"/>
        </w:tabs>
        <w:spacing w:line="240" w:lineRule="auto"/>
        <w:rPr>
          <w:szCs w:val="22"/>
        </w:rPr>
      </w:pPr>
    </w:p>
    <w:p w14:paraId="7913D2F8" w14:textId="77777777" w:rsidR="00F101D8" w:rsidRPr="00CB491F" w:rsidRDefault="00F101D8" w:rsidP="0029074E">
      <w:pPr>
        <w:tabs>
          <w:tab w:val="clear" w:pos="567"/>
        </w:tabs>
        <w:spacing w:line="240" w:lineRule="auto"/>
        <w:rPr>
          <w:szCs w:val="22"/>
        </w:rPr>
      </w:pPr>
    </w:p>
    <w:p w14:paraId="08917B6B" w14:textId="5DDDA592"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4.</w:t>
      </w:r>
      <w:r w:rsidRPr="00CB491F">
        <w:rPr>
          <w:b/>
          <w:szCs w:val="22"/>
        </w:rPr>
        <w:tab/>
      </w:r>
      <w:r w:rsidR="00FD4322" w:rsidRPr="00CB491F">
        <w:rPr>
          <w:b/>
          <w:szCs w:val="22"/>
        </w:rPr>
        <w:t>LIEKOVÁ FORMA A OBSAH</w:t>
      </w:r>
    </w:p>
    <w:p w14:paraId="3F2C0DF1" w14:textId="77777777" w:rsidR="007129A9" w:rsidRPr="00CB491F" w:rsidRDefault="007129A9" w:rsidP="0029074E">
      <w:pPr>
        <w:keepNext/>
        <w:tabs>
          <w:tab w:val="clear" w:pos="567"/>
        </w:tabs>
        <w:spacing w:line="240" w:lineRule="auto"/>
        <w:rPr>
          <w:szCs w:val="22"/>
        </w:rPr>
      </w:pPr>
    </w:p>
    <w:p w14:paraId="181FAB39" w14:textId="66E7B65A" w:rsidR="007129A9" w:rsidRPr="00CB491F" w:rsidRDefault="00FD4322" w:rsidP="0029074E">
      <w:pPr>
        <w:tabs>
          <w:tab w:val="clear" w:pos="567"/>
        </w:tabs>
        <w:spacing w:line="240" w:lineRule="auto"/>
        <w:rPr>
          <w:szCs w:val="22"/>
        </w:rPr>
      </w:pPr>
      <w:r w:rsidRPr="00CB491F">
        <w:rPr>
          <w:szCs w:val="22"/>
          <w:shd w:val="pct15" w:color="auto" w:fill="auto"/>
        </w:rPr>
        <w:t>Inhalačný prášok</w:t>
      </w:r>
      <w:r w:rsidR="00F670EE">
        <w:rPr>
          <w:szCs w:val="22"/>
          <w:shd w:val="pct15" w:color="auto" w:fill="auto"/>
        </w:rPr>
        <w:t xml:space="preserve"> v </w:t>
      </w:r>
      <w:r w:rsidRPr="00CB491F">
        <w:rPr>
          <w:szCs w:val="22"/>
          <w:shd w:val="pct15" w:color="auto" w:fill="auto"/>
        </w:rPr>
        <w:t>tvrdej kapsule</w:t>
      </w:r>
    </w:p>
    <w:p w14:paraId="24627821" w14:textId="77777777" w:rsidR="00F101D8" w:rsidRPr="00CB491F" w:rsidRDefault="00F101D8" w:rsidP="0029074E">
      <w:pPr>
        <w:tabs>
          <w:tab w:val="clear" w:pos="567"/>
        </w:tabs>
        <w:spacing w:line="240" w:lineRule="auto"/>
        <w:rPr>
          <w:szCs w:val="22"/>
        </w:rPr>
      </w:pPr>
    </w:p>
    <w:p w14:paraId="7E33126F" w14:textId="77777777" w:rsidR="001665B3" w:rsidRPr="00CB491F" w:rsidRDefault="001665B3" w:rsidP="0029074E">
      <w:pPr>
        <w:tabs>
          <w:tab w:val="clear" w:pos="567"/>
        </w:tabs>
        <w:spacing w:line="240" w:lineRule="auto"/>
        <w:rPr>
          <w:szCs w:val="22"/>
        </w:rPr>
      </w:pPr>
      <w:r w:rsidRPr="00CB491F">
        <w:rPr>
          <w:szCs w:val="22"/>
        </w:rPr>
        <w:t>10 x 1 kapsula + 1 inhalátor. Súčasť multibalenia. Samostatne nepredajné.</w:t>
      </w:r>
    </w:p>
    <w:p w14:paraId="6048F236" w14:textId="77777777" w:rsidR="00F101D8" w:rsidRPr="00CB491F" w:rsidRDefault="00F101D8" w:rsidP="0029074E">
      <w:pPr>
        <w:tabs>
          <w:tab w:val="clear" w:pos="567"/>
        </w:tabs>
        <w:spacing w:line="240" w:lineRule="auto"/>
        <w:rPr>
          <w:szCs w:val="22"/>
        </w:rPr>
      </w:pPr>
    </w:p>
    <w:p w14:paraId="6980F83A" w14:textId="77777777" w:rsidR="00F101D8" w:rsidRPr="00CB491F" w:rsidRDefault="00F101D8" w:rsidP="0029074E">
      <w:pPr>
        <w:tabs>
          <w:tab w:val="clear" w:pos="567"/>
        </w:tabs>
        <w:spacing w:line="240" w:lineRule="auto"/>
        <w:rPr>
          <w:szCs w:val="22"/>
        </w:rPr>
      </w:pPr>
    </w:p>
    <w:p w14:paraId="13BFB785" w14:textId="13ED2C94"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5.</w:t>
      </w:r>
      <w:r w:rsidRPr="00CB491F">
        <w:rPr>
          <w:b/>
          <w:szCs w:val="22"/>
        </w:rPr>
        <w:tab/>
      </w:r>
      <w:r w:rsidR="00FD4322" w:rsidRPr="00CB491F">
        <w:rPr>
          <w:b/>
          <w:szCs w:val="22"/>
        </w:rPr>
        <w:t>SPÔSOB A CESTA PODÁVANIA</w:t>
      </w:r>
    </w:p>
    <w:p w14:paraId="3CF012C1" w14:textId="77777777" w:rsidR="00F101D8" w:rsidRPr="00CB491F" w:rsidRDefault="00F101D8" w:rsidP="0029074E">
      <w:pPr>
        <w:keepNext/>
        <w:tabs>
          <w:tab w:val="clear" w:pos="567"/>
        </w:tabs>
        <w:spacing w:line="240" w:lineRule="auto"/>
        <w:rPr>
          <w:szCs w:val="22"/>
        </w:rPr>
      </w:pPr>
    </w:p>
    <w:p w14:paraId="2AA177BB" w14:textId="77777777" w:rsidR="00810B45" w:rsidRPr="00CB491F" w:rsidRDefault="00810B45" w:rsidP="0029074E">
      <w:pPr>
        <w:tabs>
          <w:tab w:val="clear" w:pos="567"/>
        </w:tabs>
        <w:spacing w:line="240" w:lineRule="auto"/>
        <w:rPr>
          <w:szCs w:val="22"/>
          <w:shd w:val="pct15" w:color="auto" w:fill="auto"/>
        </w:rPr>
      </w:pPr>
      <w:r w:rsidRPr="002A7625">
        <w:rPr>
          <w:szCs w:val="22"/>
        </w:rPr>
        <w:t>Pred použitím si prečítajte písomnú informáciu pre používateľa.</w:t>
      </w:r>
    </w:p>
    <w:p w14:paraId="610C3ABF" w14:textId="1E549750" w:rsidR="00F101D8" w:rsidRPr="00CB491F" w:rsidRDefault="00FD4322" w:rsidP="0029074E">
      <w:pPr>
        <w:tabs>
          <w:tab w:val="clear" w:pos="567"/>
        </w:tabs>
        <w:spacing w:line="240" w:lineRule="auto"/>
        <w:rPr>
          <w:szCs w:val="22"/>
        </w:rPr>
      </w:pPr>
      <w:r w:rsidRPr="00CB491F">
        <w:rPr>
          <w:szCs w:val="22"/>
        </w:rPr>
        <w:t>Určené len</w:t>
      </w:r>
      <w:r w:rsidR="00F670EE">
        <w:rPr>
          <w:szCs w:val="22"/>
        </w:rPr>
        <w:t xml:space="preserve"> na </w:t>
      </w:r>
      <w:r w:rsidRPr="00CB491F">
        <w:rPr>
          <w:szCs w:val="22"/>
        </w:rPr>
        <w:t>použitie</w:t>
      </w:r>
      <w:r w:rsidR="00F670EE">
        <w:rPr>
          <w:szCs w:val="22"/>
        </w:rPr>
        <w:t xml:space="preserve"> s </w:t>
      </w:r>
      <w:r w:rsidRPr="00CB491F">
        <w:rPr>
          <w:szCs w:val="22"/>
        </w:rPr>
        <w:t>inhalátorom, ktorý je súčasťou balenia.</w:t>
      </w:r>
    </w:p>
    <w:p w14:paraId="2D3699EA" w14:textId="43AC09E3" w:rsidR="00F101D8" w:rsidRPr="00CB491F" w:rsidRDefault="00FD4322" w:rsidP="0029074E">
      <w:pPr>
        <w:tabs>
          <w:tab w:val="clear" w:pos="567"/>
        </w:tabs>
        <w:spacing w:line="240" w:lineRule="auto"/>
        <w:rPr>
          <w:szCs w:val="22"/>
        </w:rPr>
      </w:pPr>
      <w:r w:rsidRPr="00CB491F">
        <w:rPr>
          <w:szCs w:val="22"/>
        </w:rPr>
        <w:t>Kapsuly neprehĺtajte.</w:t>
      </w:r>
    </w:p>
    <w:p w14:paraId="0AA0C1FD" w14:textId="3E0796B0" w:rsidR="00F101D8" w:rsidRPr="00CB491F" w:rsidRDefault="004F46F2" w:rsidP="0029074E">
      <w:pPr>
        <w:tabs>
          <w:tab w:val="clear" w:pos="567"/>
        </w:tabs>
        <w:spacing w:line="240" w:lineRule="auto"/>
        <w:rPr>
          <w:szCs w:val="22"/>
        </w:rPr>
      </w:pPr>
      <w:r>
        <w:rPr>
          <w:szCs w:val="22"/>
        </w:rPr>
        <w:t>I</w:t>
      </w:r>
      <w:r w:rsidR="00FD4322" w:rsidRPr="00CB491F">
        <w:rPr>
          <w:szCs w:val="22"/>
        </w:rPr>
        <w:t>nhalačné použitie</w:t>
      </w:r>
    </w:p>
    <w:p w14:paraId="543EAB79" w14:textId="195AAC5F" w:rsidR="00F101D8" w:rsidDel="00257FFD" w:rsidRDefault="00F101D8" w:rsidP="0029074E">
      <w:pPr>
        <w:tabs>
          <w:tab w:val="clear" w:pos="567"/>
        </w:tabs>
        <w:spacing w:line="240" w:lineRule="auto"/>
        <w:rPr>
          <w:del w:id="40" w:author="Author"/>
          <w:szCs w:val="22"/>
        </w:rPr>
      </w:pPr>
    </w:p>
    <w:p w14:paraId="5BBA48B4" w14:textId="24710EBE" w:rsidR="00810B45" w:rsidDel="00257FFD" w:rsidRDefault="00810B45" w:rsidP="0029074E">
      <w:pPr>
        <w:tabs>
          <w:tab w:val="clear" w:pos="567"/>
        </w:tabs>
        <w:spacing w:line="240" w:lineRule="auto"/>
        <w:rPr>
          <w:del w:id="41" w:author="Author"/>
          <w:szCs w:val="22"/>
        </w:rPr>
      </w:pPr>
      <w:del w:id="42" w:author="Author">
        <w:r w:rsidRPr="00DB7F4D" w:rsidDel="00257FFD">
          <w:rPr>
            <w:szCs w:val="22"/>
            <w:shd w:val="pct15" w:color="auto" w:fill="auto"/>
          </w:rPr>
          <w:delText>‘Uvedie sa QR kód’</w:delText>
        </w:r>
      </w:del>
    </w:p>
    <w:p w14:paraId="30F67007" w14:textId="0C3F7557" w:rsidR="00810B45" w:rsidRPr="00CB491F" w:rsidDel="00257FFD" w:rsidRDefault="00810B45" w:rsidP="0029074E">
      <w:pPr>
        <w:tabs>
          <w:tab w:val="clear" w:pos="567"/>
        </w:tabs>
        <w:spacing w:line="240" w:lineRule="auto"/>
        <w:rPr>
          <w:del w:id="43" w:author="Author"/>
          <w:szCs w:val="22"/>
        </w:rPr>
      </w:pPr>
      <w:del w:id="44" w:author="Author">
        <w:r w:rsidDel="00257FFD">
          <w:rPr>
            <w:szCs w:val="22"/>
          </w:rPr>
          <w:delText>Nasnímajte pre</w:delText>
        </w:r>
        <w:r w:rsidRPr="00CB491F" w:rsidDel="00257FFD">
          <w:rPr>
            <w:szCs w:val="22"/>
          </w:rPr>
          <w:delText xml:space="preserve"> ďalšie informácie alebo navštívte: www.breezhaler-asthma.eu/enerzair</w:delText>
        </w:r>
      </w:del>
    </w:p>
    <w:p w14:paraId="0951E4D3" w14:textId="77777777" w:rsidR="00810B45" w:rsidRPr="00CB491F" w:rsidRDefault="00810B45" w:rsidP="0029074E">
      <w:pPr>
        <w:tabs>
          <w:tab w:val="clear" w:pos="567"/>
        </w:tabs>
        <w:spacing w:line="240" w:lineRule="auto"/>
        <w:rPr>
          <w:szCs w:val="22"/>
        </w:rPr>
      </w:pPr>
    </w:p>
    <w:p w14:paraId="03453360" w14:textId="77777777" w:rsidR="00F101D8" w:rsidRPr="00CB491F" w:rsidRDefault="00F101D8" w:rsidP="0029074E">
      <w:pPr>
        <w:tabs>
          <w:tab w:val="clear" w:pos="567"/>
        </w:tabs>
        <w:spacing w:line="240" w:lineRule="auto"/>
        <w:rPr>
          <w:szCs w:val="22"/>
        </w:rPr>
      </w:pPr>
    </w:p>
    <w:p w14:paraId="10D0AB5E" w14:textId="23E4ABD4"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6.</w:t>
      </w:r>
      <w:r w:rsidRPr="00CB491F">
        <w:rPr>
          <w:b/>
          <w:szCs w:val="22"/>
        </w:rPr>
        <w:tab/>
      </w:r>
      <w:r w:rsidR="00FD4322" w:rsidRPr="00CB491F">
        <w:rPr>
          <w:b/>
          <w:szCs w:val="22"/>
        </w:rPr>
        <w:t>ŠPECIÁLNE UPOZORNENIE, ŽE LIEK SA MUSÍ UCHOVÁVAŤ MIMO DOHĽADU A DOSAHU DETÍ</w:t>
      </w:r>
    </w:p>
    <w:p w14:paraId="304ADF30" w14:textId="77777777" w:rsidR="00F101D8" w:rsidRPr="00CB491F" w:rsidRDefault="00F101D8" w:rsidP="0029074E">
      <w:pPr>
        <w:keepNext/>
        <w:tabs>
          <w:tab w:val="clear" w:pos="567"/>
        </w:tabs>
        <w:spacing w:line="240" w:lineRule="auto"/>
        <w:rPr>
          <w:szCs w:val="22"/>
        </w:rPr>
      </w:pPr>
    </w:p>
    <w:p w14:paraId="4360FB18" w14:textId="3089B88A" w:rsidR="00F101D8" w:rsidRPr="00CB491F" w:rsidRDefault="00FD4322" w:rsidP="0029074E">
      <w:pPr>
        <w:tabs>
          <w:tab w:val="clear" w:pos="567"/>
        </w:tabs>
        <w:spacing w:line="240" w:lineRule="auto"/>
        <w:rPr>
          <w:szCs w:val="22"/>
        </w:rPr>
      </w:pPr>
      <w:r w:rsidRPr="00CB491F">
        <w:rPr>
          <w:szCs w:val="22"/>
        </w:rPr>
        <w:t>Uchovávajte mimo dohľadu a dosahu detí.</w:t>
      </w:r>
    </w:p>
    <w:p w14:paraId="7A8DAC92" w14:textId="77777777" w:rsidR="00F101D8" w:rsidRPr="00CB491F" w:rsidRDefault="00F101D8" w:rsidP="0029074E">
      <w:pPr>
        <w:tabs>
          <w:tab w:val="clear" w:pos="567"/>
        </w:tabs>
        <w:spacing w:line="240" w:lineRule="auto"/>
        <w:rPr>
          <w:szCs w:val="22"/>
        </w:rPr>
      </w:pPr>
    </w:p>
    <w:p w14:paraId="2822499D" w14:textId="77777777" w:rsidR="00F101D8" w:rsidRPr="00CB491F" w:rsidRDefault="00F101D8" w:rsidP="0029074E">
      <w:pPr>
        <w:tabs>
          <w:tab w:val="clear" w:pos="567"/>
        </w:tabs>
        <w:spacing w:line="240" w:lineRule="auto"/>
        <w:rPr>
          <w:szCs w:val="22"/>
        </w:rPr>
      </w:pPr>
    </w:p>
    <w:p w14:paraId="466EC727" w14:textId="0FF1D8B0"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7.</w:t>
      </w:r>
      <w:r w:rsidRPr="00CB491F">
        <w:rPr>
          <w:b/>
          <w:szCs w:val="22"/>
        </w:rPr>
        <w:tab/>
      </w:r>
      <w:r w:rsidR="00FD4322" w:rsidRPr="00CB491F">
        <w:rPr>
          <w:b/>
          <w:szCs w:val="22"/>
        </w:rPr>
        <w:t>INÉ ŠPECIÁLNE UPOZORNENIE, AK JE TO POTREBNÉ</w:t>
      </w:r>
    </w:p>
    <w:p w14:paraId="22DB0913" w14:textId="77777777" w:rsidR="00F101D8" w:rsidRPr="00CB491F" w:rsidRDefault="00F101D8" w:rsidP="0029074E">
      <w:pPr>
        <w:tabs>
          <w:tab w:val="clear" w:pos="567"/>
        </w:tabs>
        <w:spacing w:line="240" w:lineRule="auto"/>
        <w:rPr>
          <w:szCs w:val="22"/>
        </w:rPr>
      </w:pPr>
    </w:p>
    <w:p w14:paraId="47F7D294" w14:textId="77777777" w:rsidR="00F101D8" w:rsidRPr="00CB491F" w:rsidRDefault="00F101D8" w:rsidP="0029074E">
      <w:pPr>
        <w:tabs>
          <w:tab w:val="clear" w:pos="567"/>
        </w:tabs>
        <w:spacing w:line="240" w:lineRule="auto"/>
        <w:rPr>
          <w:szCs w:val="22"/>
        </w:rPr>
      </w:pPr>
    </w:p>
    <w:p w14:paraId="095645D8" w14:textId="4971D7F2"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8.</w:t>
      </w:r>
      <w:r w:rsidRPr="00CB491F">
        <w:rPr>
          <w:b/>
          <w:szCs w:val="22"/>
        </w:rPr>
        <w:tab/>
      </w:r>
      <w:r w:rsidR="00FD4322" w:rsidRPr="00CB491F">
        <w:rPr>
          <w:b/>
          <w:szCs w:val="22"/>
        </w:rPr>
        <w:t>DÁTUM EXSPIRÁCIE</w:t>
      </w:r>
    </w:p>
    <w:p w14:paraId="4DC22D49" w14:textId="77777777" w:rsidR="00F101D8" w:rsidRPr="00CB491F" w:rsidRDefault="00F101D8" w:rsidP="0029074E">
      <w:pPr>
        <w:keepNext/>
        <w:tabs>
          <w:tab w:val="clear" w:pos="567"/>
        </w:tabs>
        <w:spacing w:line="240" w:lineRule="auto"/>
        <w:rPr>
          <w:szCs w:val="22"/>
        </w:rPr>
      </w:pPr>
    </w:p>
    <w:p w14:paraId="2D501DBE" w14:textId="77777777" w:rsidR="00F101D8" w:rsidRPr="00CB491F" w:rsidRDefault="00F101D8" w:rsidP="0029074E">
      <w:pPr>
        <w:keepNext/>
        <w:tabs>
          <w:tab w:val="clear" w:pos="567"/>
        </w:tabs>
        <w:spacing w:line="240" w:lineRule="auto"/>
        <w:rPr>
          <w:color w:val="000000"/>
          <w:szCs w:val="22"/>
        </w:rPr>
      </w:pPr>
      <w:r w:rsidRPr="00CB491F">
        <w:rPr>
          <w:color w:val="000000"/>
          <w:szCs w:val="22"/>
        </w:rPr>
        <w:t>EXP</w:t>
      </w:r>
    </w:p>
    <w:p w14:paraId="7591BBCA" w14:textId="06D33A24" w:rsidR="00F101D8" w:rsidRPr="00CB491F" w:rsidRDefault="00FD4322" w:rsidP="0029074E">
      <w:pPr>
        <w:tabs>
          <w:tab w:val="clear" w:pos="567"/>
        </w:tabs>
        <w:spacing w:line="240" w:lineRule="auto"/>
        <w:rPr>
          <w:color w:val="000000"/>
          <w:szCs w:val="22"/>
        </w:rPr>
      </w:pPr>
      <w:r w:rsidRPr="00CB491F">
        <w:rPr>
          <w:szCs w:val="22"/>
        </w:rPr>
        <w:t>Inhalátor</w:t>
      </w:r>
      <w:r w:rsidR="00F670EE">
        <w:rPr>
          <w:szCs w:val="22"/>
        </w:rPr>
        <w:t xml:space="preserve"> z </w:t>
      </w:r>
      <w:r w:rsidRPr="00CB491F">
        <w:rPr>
          <w:szCs w:val="22"/>
        </w:rPr>
        <w:t>každého balenia sa má zlikvidovať</w:t>
      </w:r>
      <w:r w:rsidR="00F670EE">
        <w:rPr>
          <w:szCs w:val="22"/>
        </w:rPr>
        <w:t xml:space="preserve"> po </w:t>
      </w:r>
      <w:r w:rsidRPr="00CB491F">
        <w:rPr>
          <w:szCs w:val="22"/>
        </w:rPr>
        <w:t>použití všetkých kapsúl</w:t>
      </w:r>
      <w:r w:rsidR="00F670EE">
        <w:rPr>
          <w:szCs w:val="22"/>
        </w:rPr>
        <w:t xml:space="preserve"> v </w:t>
      </w:r>
      <w:r w:rsidRPr="00CB491F">
        <w:rPr>
          <w:szCs w:val="22"/>
        </w:rPr>
        <w:t>balení.</w:t>
      </w:r>
    </w:p>
    <w:p w14:paraId="72DE364E" w14:textId="77777777" w:rsidR="00F101D8" w:rsidRPr="00CB491F" w:rsidRDefault="00F101D8" w:rsidP="0029074E">
      <w:pPr>
        <w:tabs>
          <w:tab w:val="clear" w:pos="567"/>
        </w:tabs>
        <w:spacing w:line="240" w:lineRule="auto"/>
        <w:rPr>
          <w:szCs w:val="22"/>
        </w:rPr>
      </w:pPr>
    </w:p>
    <w:p w14:paraId="51D64D57" w14:textId="77777777" w:rsidR="00F101D8" w:rsidRPr="00CB491F" w:rsidRDefault="00F101D8" w:rsidP="0029074E">
      <w:pPr>
        <w:tabs>
          <w:tab w:val="clear" w:pos="567"/>
        </w:tabs>
        <w:spacing w:line="240" w:lineRule="auto"/>
        <w:rPr>
          <w:szCs w:val="22"/>
        </w:rPr>
      </w:pPr>
    </w:p>
    <w:p w14:paraId="2561D7F3" w14:textId="6B4ACBE6"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9.</w:t>
      </w:r>
      <w:r w:rsidRPr="00CB491F">
        <w:rPr>
          <w:b/>
          <w:szCs w:val="22"/>
        </w:rPr>
        <w:tab/>
      </w:r>
      <w:r w:rsidR="00FD4322" w:rsidRPr="00CB491F">
        <w:rPr>
          <w:b/>
          <w:szCs w:val="22"/>
        </w:rPr>
        <w:t>ŠPECIÁLNE PODMIENKY NA UCHOVÁVANIE</w:t>
      </w:r>
    </w:p>
    <w:p w14:paraId="35A65AD9" w14:textId="77777777" w:rsidR="00F101D8" w:rsidRPr="00CB491F" w:rsidRDefault="00F101D8" w:rsidP="0029074E">
      <w:pPr>
        <w:keepNext/>
        <w:tabs>
          <w:tab w:val="clear" w:pos="567"/>
        </w:tabs>
        <w:spacing w:line="240" w:lineRule="auto"/>
        <w:rPr>
          <w:szCs w:val="22"/>
        </w:rPr>
      </w:pPr>
    </w:p>
    <w:p w14:paraId="1DE647E4" w14:textId="4FBA9DCB" w:rsidR="004B626B" w:rsidRDefault="004B626B" w:rsidP="0029074E">
      <w:pPr>
        <w:keepNext/>
        <w:tabs>
          <w:tab w:val="clear" w:pos="567"/>
        </w:tabs>
        <w:spacing w:line="240" w:lineRule="auto"/>
        <w:rPr>
          <w:szCs w:val="22"/>
        </w:rPr>
      </w:pPr>
      <w:r w:rsidRPr="004B626B">
        <w:rPr>
          <w:szCs w:val="22"/>
        </w:rPr>
        <w:t>Uchovávajte pri te</w:t>
      </w:r>
      <w:r>
        <w:rPr>
          <w:szCs w:val="22"/>
        </w:rPr>
        <w:t>plote neprevyšujúcej 30</w:t>
      </w:r>
      <w:r w:rsidR="005002EB">
        <w:rPr>
          <w:szCs w:val="22"/>
        </w:rPr>
        <w:t> </w:t>
      </w:r>
      <w:r w:rsidRPr="006B0994">
        <w:rPr>
          <w:szCs w:val="22"/>
        </w:rPr>
        <w:t>°</w:t>
      </w:r>
      <w:r w:rsidRPr="004B626B">
        <w:rPr>
          <w:szCs w:val="22"/>
        </w:rPr>
        <w:t>C</w:t>
      </w:r>
      <w:r>
        <w:rPr>
          <w:szCs w:val="22"/>
        </w:rPr>
        <w:t>.</w:t>
      </w:r>
    </w:p>
    <w:p w14:paraId="49F7FAF1" w14:textId="31FE11A2" w:rsidR="00F101D8" w:rsidRPr="00CB491F" w:rsidRDefault="00FD4322" w:rsidP="0029074E">
      <w:pPr>
        <w:tabs>
          <w:tab w:val="clear" w:pos="567"/>
        </w:tabs>
        <w:spacing w:line="240" w:lineRule="auto"/>
        <w:rPr>
          <w:color w:val="000000"/>
          <w:szCs w:val="22"/>
        </w:rPr>
      </w:pPr>
      <w:r w:rsidRPr="00CB491F">
        <w:rPr>
          <w:color w:val="000000"/>
          <w:szCs w:val="22"/>
        </w:rPr>
        <w:t>Uchovávajte</w:t>
      </w:r>
      <w:r w:rsidR="00F670EE">
        <w:rPr>
          <w:color w:val="000000"/>
          <w:szCs w:val="22"/>
        </w:rPr>
        <w:t xml:space="preserve"> v </w:t>
      </w:r>
      <w:r w:rsidRPr="00CB491F">
        <w:rPr>
          <w:color w:val="000000"/>
          <w:szCs w:val="22"/>
        </w:rPr>
        <w:t>pôvodnom obale</w:t>
      </w:r>
      <w:r w:rsidR="00F670EE">
        <w:rPr>
          <w:color w:val="000000"/>
          <w:szCs w:val="22"/>
        </w:rPr>
        <w:t xml:space="preserve"> na </w:t>
      </w:r>
      <w:r w:rsidRPr="00CB491F">
        <w:rPr>
          <w:color w:val="000000"/>
          <w:szCs w:val="22"/>
        </w:rPr>
        <w:t>ochranu</w:t>
      </w:r>
      <w:r w:rsidR="00F670EE">
        <w:rPr>
          <w:color w:val="000000"/>
          <w:szCs w:val="22"/>
        </w:rPr>
        <w:t xml:space="preserve"> pred </w:t>
      </w:r>
      <w:r w:rsidRPr="00CB491F">
        <w:rPr>
          <w:color w:val="000000"/>
          <w:szCs w:val="22"/>
        </w:rPr>
        <w:t>svetlom a vlhkosťou.</w:t>
      </w:r>
    </w:p>
    <w:p w14:paraId="4962CDA9" w14:textId="77777777" w:rsidR="00F101D8" w:rsidRPr="00CB491F" w:rsidRDefault="00F101D8" w:rsidP="0029074E">
      <w:pPr>
        <w:tabs>
          <w:tab w:val="clear" w:pos="567"/>
        </w:tabs>
        <w:spacing w:line="240" w:lineRule="auto"/>
        <w:rPr>
          <w:szCs w:val="22"/>
        </w:rPr>
      </w:pPr>
    </w:p>
    <w:p w14:paraId="6E78ABA0" w14:textId="77777777" w:rsidR="00F101D8" w:rsidRPr="00CB491F" w:rsidRDefault="00F101D8" w:rsidP="0029074E">
      <w:pPr>
        <w:tabs>
          <w:tab w:val="clear" w:pos="567"/>
        </w:tabs>
        <w:spacing w:line="240" w:lineRule="auto"/>
        <w:rPr>
          <w:szCs w:val="22"/>
        </w:rPr>
      </w:pPr>
    </w:p>
    <w:p w14:paraId="265D1429" w14:textId="4BA2BD17"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B491F">
        <w:rPr>
          <w:b/>
          <w:szCs w:val="22"/>
        </w:rPr>
        <w:t>10.</w:t>
      </w:r>
      <w:r w:rsidRPr="00CB491F">
        <w:rPr>
          <w:b/>
          <w:szCs w:val="22"/>
        </w:rPr>
        <w:tab/>
      </w:r>
      <w:r w:rsidR="00FD4322" w:rsidRPr="00CB491F">
        <w:rPr>
          <w:b/>
          <w:szCs w:val="22"/>
        </w:rPr>
        <w:t>ŠPECIÁLNE UPOZORNENIA NA LIKVIDÁCIU NEPOUŽITÝCH LIEKOV ALEBO ODPADOV Z NICH VZNIKNUTÝCH, AK JE TO VHODNÉ</w:t>
      </w:r>
    </w:p>
    <w:p w14:paraId="5BDB2642" w14:textId="77777777" w:rsidR="00F101D8" w:rsidRPr="00CB491F" w:rsidRDefault="00F101D8" w:rsidP="0029074E">
      <w:pPr>
        <w:tabs>
          <w:tab w:val="clear" w:pos="567"/>
        </w:tabs>
        <w:spacing w:line="240" w:lineRule="auto"/>
        <w:rPr>
          <w:szCs w:val="22"/>
        </w:rPr>
      </w:pPr>
    </w:p>
    <w:p w14:paraId="0157A91E" w14:textId="77777777" w:rsidR="00F101D8" w:rsidRPr="00CB491F" w:rsidRDefault="00F101D8" w:rsidP="0029074E">
      <w:pPr>
        <w:tabs>
          <w:tab w:val="clear" w:pos="567"/>
        </w:tabs>
        <w:spacing w:line="240" w:lineRule="auto"/>
        <w:rPr>
          <w:szCs w:val="22"/>
        </w:rPr>
      </w:pPr>
    </w:p>
    <w:p w14:paraId="1AFF9009" w14:textId="6F1BA77F"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11.</w:t>
      </w:r>
      <w:r w:rsidRPr="00CB491F">
        <w:rPr>
          <w:b/>
          <w:szCs w:val="22"/>
        </w:rPr>
        <w:tab/>
      </w:r>
      <w:r w:rsidR="00FD4322" w:rsidRPr="00CB491F">
        <w:rPr>
          <w:b/>
          <w:szCs w:val="22"/>
        </w:rPr>
        <w:t>NÁZOV A ADRESA DRŽITEĽA ROZHODNUTIA O REGISTRÁCII</w:t>
      </w:r>
    </w:p>
    <w:p w14:paraId="59455C39" w14:textId="77777777" w:rsidR="00F101D8" w:rsidRPr="00CB491F" w:rsidRDefault="00F101D8" w:rsidP="0029074E">
      <w:pPr>
        <w:keepNext/>
        <w:tabs>
          <w:tab w:val="clear" w:pos="567"/>
        </w:tabs>
        <w:spacing w:line="240" w:lineRule="auto"/>
        <w:rPr>
          <w:szCs w:val="22"/>
        </w:rPr>
      </w:pPr>
    </w:p>
    <w:p w14:paraId="54EFC977" w14:textId="77777777" w:rsidR="00F101D8" w:rsidRPr="00CB491F" w:rsidRDefault="00F101D8" w:rsidP="0029074E">
      <w:pPr>
        <w:keepNext/>
        <w:tabs>
          <w:tab w:val="clear" w:pos="567"/>
        </w:tabs>
        <w:autoSpaceDE w:val="0"/>
        <w:autoSpaceDN w:val="0"/>
        <w:adjustRightInd w:val="0"/>
        <w:spacing w:line="240" w:lineRule="auto"/>
        <w:rPr>
          <w:rFonts w:eastAsia="SimSun"/>
          <w:szCs w:val="22"/>
        </w:rPr>
      </w:pPr>
      <w:r w:rsidRPr="00CB491F">
        <w:rPr>
          <w:rFonts w:eastAsia="SimSun"/>
          <w:szCs w:val="22"/>
        </w:rPr>
        <w:t>Novartis Europharm Limited</w:t>
      </w:r>
    </w:p>
    <w:p w14:paraId="0E10B8CB" w14:textId="77777777" w:rsidR="00F101D8" w:rsidRPr="00CB491F" w:rsidRDefault="00F101D8" w:rsidP="0029074E">
      <w:pPr>
        <w:keepNext/>
        <w:spacing w:line="240" w:lineRule="auto"/>
        <w:rPr>
          <w:szCs w:val="22"/>
        </w:rPr>
      </w:pPr>
      <w:r w:rsidRPr="00CB491F">
        <w:rPr>
          <w:szCs w:val="22"/>
        </w:rPr>
        <w:t>Vista Building</w:t>
      </w:r>
    </w:p>
    <w:p w14:paraId="328E0011" w14:textId="77777777" w:rsidR="00F101D8" w:rsidRPr="00CB491F" w:rsidRDefault="00F101D8" w:rsidP="0029074E">
      <w:pPr>
        <w:keepNext/>
        <w:spacing w:line="240" w:lineRule="auto"/>
        <w:rPr>
          <w:szCs w:val="22"/>
        </w:rPr>
      </w:pPr>
      <w:r w:rsidRPr="00CB491F">
        <w:rPr>
          <w:szCs w:val="22"/>
        </w:rPr>
        <w:t>Elm Park, Merrion Road</w:t>
      </w:r>
    </w:p>
    <w:p w14:paraId="0CA5481F" w14:textId="77777777" w:rsidR="00F101D8" w:rsidRPr="00CB491F" w:rsidRDefault="00F101D8" w:rsidP="0029074E">
      <w:pPr>
        <w:keepNext/>
        <w:spacing w:line="240" w:lineRule="auto"/>
        <w:rPr>
          <w:szCs w:val="22"/>
        </w:rPr>
      </w:pPr>
      <w:r w:rsidRPr="00CB491F">
        <w:rPr>
          <w:szCs w:val="22"/>
        </w:rPr>
        <w:t>Dublin 4</w:t>
      </w:r>
    </w:p>
    <w:p w14:paraId="3BCC8CBA" w14:textId="66D78BD5" w:rsidR="00F101D8" w:rsidRPr="00CB491F" w:rsidRDefault="00FD4322" w:rsidP="0029074E">
      <w:pPr>
        <w:spacing w:line="240" w:lineRule="auto"/>
        <w:rPr>
          <w:szCs w:val="22"/>
        </w:rPr>
      </w:pPr>
      <w:r w:rsidRPr="00CB491F">
        <w:rPr>
          <w:szCs w:val="22"/>
        </w:rPr>
        <w:t>Írsko</w:t>
      </w:r>
    </w:p>
    <w:p w14:paraId="313F8FA4" w14:textId="77777777" w:rsidR="00F101D8" w:rsidRPr="00CB491F" w:rsidRDefault="00F101D8" w:rsidP="0029074E">
      <w:pPr>
        <w:tabs>
          <w:tab w:val="clear" w:pos="567"/>
        </w:tabs>
        <w:spacing w:line="240" w:lineRule="auto"/>
        <w:rPr>
          <w:szCs w:val="22"/>
        </w:rPr>
      </w:pPr>
    </w:p>
    <w:p w14:paraId="6E7658C6" w14:textId="77777777" w:rsidR="00F101D8" w:rsidRPr="00CB491F" w:rsidRDefault="00F101D8" w:rsidP="0029074E">
      <w:pPr>
        <w:tabs>
          <w:tab w:val="clear" w:pos="567"/>
        </w:tabs>
        <w:spacing w:line="240" w:lineRule="auto"/>
        <w:rPr>
          <w:szCs w:val="22"/>
        </w:rPr>
      </w:pPr>
    </w:p>
    <w:p w14:paraId="4D3887BC" w14:textId="0B37F0E1"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12.</w:t>
      </w:r>
      <w:r w:rsidRPr="00CB491F">
        <w:rPr>
          <w:b/>
          <w:szCs w:val="22"/>
        </w:rPr>
        <w:tab/>
      </w:r>
      <w:r w:rsidR="00FD4322" w:rsidRPr="00CB491F">
        <w:rPr>
          <w:b/>
          <w:szCs w:val="22"/>
        </w:rPr>
        <w:t>REGISTRAČNÉ ČÍSL</w:t>
      </w:r>
      <w:r w:rsidR="001665B3" w:rsidRPr="00CB491F">
        <w:rPr>
          <w:b/>
          <w:szCs w:val="22"/>
        </w:rPr>
        <w:t>O</w:t>
      </w:r>
    </w:p>
    <w:p w14:paraId="0CBC0F0B" w14:textId="77777777" w:rsidR="00F101D8" w:rsidRPr="00CB491F" w:rsidRDefault="00F101D8" w:rsidP="0029074E">
      <w:pPr>
        <w:keepNext/>
        <w:tabs>
          <w:tab w:val="clear" w:pos="567"/>
        </w:tabs>
        <w:spacing w:line="240" w:lineRule="auto"/>
        <w:rPr>
          <w:szCs w:val="22"/>
        </w:rPr>
      </w:pPr>
    </w:p>
    <w:tbl>
      <w:tblPr>
        <w:tblW w:w="9072" w:type="dxa"/>
        <w:tblLook w:val="04A0" w:firstRow="1" w:lastRow="0" w:firstColumn="1" w:lastColumn="0" w:noHBand="0" w:noVBand="1"/>
      </w:tblPr>
      <w:tblGrid>
        <w:gridCol w:w="2943"/>
        <w:gridCol w:w="6129"/>
      </w:tblGrid>
      <w:tr w:rsidR="00F101D8" w:rsidRPr="00CB491F" w14:paraId="6ABD239B" w14:textId="77777777" w:rsidTr="00FD6F64">
        <w:tc>
          <w:tcPr>
            <w:tcW w:w="2943" w:type="dxa"/>
          </w:tcPr>
          <w:p w14:paraId="2599C102" w14:textId="059AA466" w:rsidR="00F101D8" w:rsidRPr="00CB491F" w:rsidRDefault="00F101D8" w:rsidP="0029074E">
            <w:pPr>
              <w:tabs>
                <w:tab w:val="clear" w:pos="567"/>
              </w:tabs>
              <w:autoSpaceDE w:val="0"/>
              <w:autoSpaceDN w:val="0"/>
              <w:adjustRightInd w:val="0"/>
              <w:spacing w:line="240" w:lineRule="auto"/>
              <w:rPr>
                <w:rFonts w:eastAsia="SimSun"/>
                <w:szCs w:val="22"/>
              </w:rPr>
            </w:pPr>
            <w:r w:rsidRPr="00CB491F">
              <w:rPr>
                <w:rFonts w:eastAsia="SimSun"/>
                <w:szCs w:val="22"/>
              </w:rPr>
              <w:t>EU/</w:t>
            </w:r>
            <w:r w:rsidR="00003133">
              <w:rPr>
                <w:rFonts w:eastAsia="SimSun"/>
                <w:szCs w:val="22"/>
              </w:rPr>
              <w:t>1</w:t>
            </w:r>
            <w:r w:rsidR="00003133" w:rsidRPr="00CB491F">
              <w:rPr>
                <w:rFonts w:eastAsia="SimSun"/>
                <w:szCs w:val="22"/>
              </w:rPr>
              <w:t>/</w:t>
            </w:r>
            <w:r w:rsidR="00003133">
              <w:rPr>
                <w:rFonts w:eastAsia="SimSun"/>
                <w:szCs w:val="22"/>
              </w:rPr>
              <w:t>20</w:t>
            </w:r>
            <w:r w:rsidR="00003133" w:rsidRPr="00CB491F">
              <w:rPr>
                <w:rFonts w:eastAsia="SimSun"/>
                <w:szCs w:val="22"/>
              </w:rPr>
              <w:t>/</w:t>
            </w:r>
            <w:r w:rsidR="00003133">
              <w:rPr>
                <w:rFonts w:eastAsia="SimSun"/>
                <w:szCs w:val="22"/>
              </w:rPr>
              <w:t>1438</w:t>
            </w:r>
            <w:r w:rsidR="00003133" w:rsidRPr="00CB491F">
              <w:rPr>
                <w:rFonts w:eastAsia="SimSun"/>
                <w:szCs w:val="22"/>
              </w:rPr>
              <w:t>/00</w:t>
            </w:r>
            <w:r w:rsidR="00003133">
              <w:rPr>
                <w:rFonts w:eastAsia="SimSun"/>
                <w:szCs w:val="22"/>
              </w:rPr>
              <w:t>5</w:t>
            </w:r>
          </w:p>
        </w:tc>
        <w:tc>
          <w:tcPr>
            <w:tcW w:w="6129" w:type="dxa"/>
          </w:tcPr>
          <w:p w14:paraId="168E436B" w14:textId="08AF8B46" w:rsidR="00F101D8" w:rsidRPr="00CB491F" w:rsidRDefault="00B772B5" w:rsidP="0029074E">
            <w:pPr>
              <w:tabs>
                <w:tab w:val="clear" w:pos="567"/>
              </w:tabs>
              <w:spacing w:line="240" w:lineRule="auto"/>
              <w:rPr>
                <w:rFonts w:eastAsia="SimSun"/>
                <w:szCs w:val="22"/>
                <w:shd w:val="pct15" w:color="auto" w:fill="auto"/>
              </w:rPr>
            </w:pPr>
            <w:r w:rsidRPr="00B772B5">
              <w:rPr>
                <w:szCs w:val="22"/>
                <w:shd w:val="clear" w:color="auto" w:fill="D9D9D9" w:themeFill="background1" w:themeFillShade="D9"/>
              </w:rPr>
              <w:t>150 (15 balení po 10 x 1) kapsúl + 15 inhalátorov</w:t>
            </w:r>
          </w:p>
        </w:tc>
      </w:tr>
    </w:tbl>
    <w:p w14:paraId="6576382B" w14:textId="77777777" w:rsidR="00F101D8" w:rsidRPr="00CB491F" w:rsidRDefault="00F101D8" w:rsidP="0029074E">
      <w:pPr>
        <w:tabs>
          <w:tab w:val="clear" w:pos="567"/>
        </w:tabs>
        <w:spacing w:line="240" w:lineRule="auto"/>
        <w:rPr>
          <w:szCs w:val="22"/>
        </w:rPr>
      </w:pPr>
    </w:p>
    <w:p w14:paraId="0355C4E2" w14:textId="77777777" w:rsidR="00F101D8" w:rsidRPr="00CB491F" w:rsidRDefault="00F101D8" w:rsidP="0029074E">
      <w:pPr>
        <w:tabs>
          <w:tab w:val="clear" w:pos="567"/>
        </w:tabs>
        <w:spacing w:line="240" w:lineRule="auto"/>
        <w:rPr>
          <w:szCs w:val="22"/>
        </w:rPr>
      </w:pPr>
    </w:p>
    <w:p w14:paraId="0C6EBDDD" w14:textId="3C951037"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13.</w:t>
      </w:r>
      <w:r w:rsidRPr="00CB491F">
        <w:rPr>
          <w:b/>
          <w:szCs w:val="22"/>
        </w:rPr>
        <w:tab/>
      </w:r>
      <w:r w:rsidR="00FD4322" w:rsidRPr="00CB491F">
        <w:rPr>
          <w:b/>
          <w:szCs w:val="22"/>
        </w:rPr>
        <w:t>ČÍSLO VÝROBNEJ ŠARŽE</w:t>
      </w:r>
    </w:p>
    <w:p w14:paraId="0F767DC3" w14:textId="77777777" w:rsidR="00F101D8" w:rsidRPr="00CB491F" w:rsidRDefault="00F101D8" w:rsidP="0029074E">
      <w:pPr>
        <w:keepNext/>
        <w:tabs>
          <w:tab w:val="clear" w:pos="567"/>
        </w:tabs>
        <w:spacing w:line="240" w:lineRule="auto"/>
        <w:rPr>
          <w:szCs w:val="22"/>
        </w:rPr>
      </w:pPr>
    </w:p>
    <w:p w14:paraId="54DF6035" w14:textId="442CBC7F" w:rsidR="00FD4322" w:rsidRPr="00CB491F" w:rsidRDefault="004F46F2" w:rsidP="0029074E">
      <w:pPr>
        <w:tabs>
          <w:tab w:val="clear" w:pos="567"/>
        </w:tabs>
        <w:spacing w:line="240" w:lineRule="auto"/>
        <w:rPr>
          <w:szCs w:val="22"/>
        </w:rPr>
      </w:pPr>
      <w:r>
        <w:rPr>
          <w:szCs w:val="22"/>
        </w:rPr>
        <w:t>Lot</w:t>
      </w:r>
    </w:p>
    <w:p w14:paraId="13FA729C" w14:textId="77777777" w:rsidR="00F101D8" w:rsidRPr="00CB491F" w:rsidRDefault="00F101D8" w:rsidP="0029074E">
      <w:pPr>
        <w:tabs>
          <w:tab w:val="clear" w:pos="567"/>
        </w:tabs>
        <w:spacing w:line="240" w:lineRule="auto"/>
        <w:rPr>
          <w:szCs w:val="22"/>
        </w:rPr>
      </w:pPr>
    </w:p>
    <w:p w14:paraId="0A0B8186" w14:textId="77777777" w:rsidR="00F101D8" w:rsidRPr="00CB491F" w:rsidRDefault="00F101D8" w:rsidP="0029074E">
      <w:pPr>
        <w:tabs>
          <w:tab w:val="clear" w:pos="567"/>
        </w:tabs>
        <w:spacing w:line="240" w:lineRule="auto"/>
        <w:rPr>
          <w:szCs w:val="22"/>
        </w:rPr>
      </w:pPr>
    </w:p>
    <w:p w14:paraId="7674A3A7" w14:textId="01696F87" w:rsidR="00F101D8" w:rsidRPr="00CB491F" w:rsidRDefault="00F101D8" w:rsidP="0029074E">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14.</w:t>
      </w:r>
      <w:r w:rsidRPr="00CB491F">
        <w:rPr>
          <w:b/>
          <w:szCs w:val="22"/>
        </w:rPr>
        <w:tab/>
      </w:r>
      <w:r w:rsidR="00FD4322" w:rsidRPr="00CB491F">
        <w:rPr>
          <w:b/>
          <w:szCs w:val="22"/>
        </w:rPr>
        <w:t>ZATRIEDENIE LIEKU PODĽA SPÔSOBU VÝDAJA</w:t>
      </w:r>
    </w:p>
    <w:p w14:paraId="73B743C9" w14:textId="77777777" w:rsidR="00F101D8" w:rsidRPr="00CB491F" w:rsidRDefault="00F101D8" w:rsidP="0029074E">
      <w:pPr>
        <w:tabs>
          <w:tab w:val="clear" w:pos="567"/>
        </w:tabs>
        <w:spacing w:line="240" w:lineRule="auto"/>
        <w:rPr>
          <w:szCs w:val="22"/>
        </w:rPr>
      </w:pPr>
    </w:p>
    <w:p w14:paraId="58B07B9E" w14:textId="77777777" w:rsidR="00F101D8" w:rsidRPr="00CB491F" w:rsidRDefault="00F101D8" w:rsidP="0029074E">
      <w:pPr>
        <w:tabs>
          <w:tab w:val="clear" w:pos="567"/>
        </w:tabs>
        <w:spacing w:line="240" w:lineRule="auto"/>
        <w:rPr>
          <w:szCs w:val="22"/>
        </w:rPr>
      </w:pPr>
    </w:p>
    <w:p w14:paraId="05833125" w14:textId="2B183946" w:rsidR="00F101D8" w:rsidRPr="00CB491F" w:rsidRDefault="00F101D8" w:rsidP="0029074E">
      <w:pPr>
        <w:pBdr>
          <w:top w:val="single" w:sz="4" w:space="2" w:color="auto"/>
          <w:left w:val="single" w:sz="4" w:space="4" w:color="auto"/>
          <w:bottom w:val="single" w:sz="4" w:space="1" w:color="auto"/>
          <w:right w:val="single" w:sz="4" w:space="4" w:color="auto"/>
        </w:pBdr>
        <w:tabs>
          <w:tab w:val="clear" w:pos="567"/>
        </w:tabs>
        <w:spacing w:line="240" w:lineRule="auto"/>
        <w:rPr>
          <w:szCs w:val="22"/>
        </w:rPr>
      </w:pPr>
      <w:r w:rsidRPr="00CB491F">
        <w:rPr>
          <w:b/>
          <w:szCs w:val="22"/>
        </w:rPr>
        <w:t>15.</w:t>
      </w:r>
      <w:r w:rsidRPr="00CB491F">
        <w:rPr>
          <w:b/>
          <w:szCs w:val="22"/>
        </w:rPr>
        <w:tab/>
      </w:r>
      <w:r w:rsidR="00FD4322" w:rsidRPr="00CB491F">
        <w:rPr>
          <w:b/>
          <w:szCs w:val="22"/>
        </w:rPr>
        <w:t>POKYNY NA POUŽITIE</w:t>
      </w:r>
    </w:p>
    <w:p w14:paraId="15011CA1" w14:textId="77777777" w:rsidR="00F101D8" w:rsidRPr="00CB491F" w:rsidRDefault="00F101D8" w:rsidP="0029074E">
      <w:pPr>
        <w:tabs>
          <w:tab w:val="clear" w:pos="567"/>
        </w:tabs>
        <w:spacing w:line="240" w:lineRule="auto"/>
        <w:rPr>
          <w:szCs w:val="22"/>
        </w:rPr>
      </w:pPr>
    </w:p>
    <w:p w14:paraId="46ACEC68" w14:textId="77777777" w:rsidR="00F101D8" w:rsidRPr="00CB491F" w:rsidRDefault="00F101D8" w:rsidP="0029074E">
      <w:pPr>
        <w:tabs>
          <w:tab w:val="clear" w:pos="567"/>
        </w:tabs>
        <w:spacing w:line="240" w:lineRule="auto"/>
        <w:rPr>
          <w:szCs w:val="22"/>
        </w:rPr>
      </w:pPr>
    </w:p>
    <w:p w14:paraId="72F631D6" w14:textId="48C1857F" w:rsidR="00F101D8" w:rsidRPr="00CB491F" w:rsidRDefault="00F101D8" w:rsidP="0029074E">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16.</w:t>
      </w:r>
      <w:r w:rsidRPr="00CB491F">
        <w:rPr>
          <w:b/>
          <w:szCs w:val="22"/>
        </w:rPr>
        <w:tab/>
      </w:r>
      <w:r w:rsidR="00FD4322" w:rsidRPr="00CB491F">
        <w:rPr>
          <w:b/>
          <w:szCs w:val="22"/>
        </w:rPr>
        <w:t>INFORMÁCIE V BRAILLOVOM PÍSME</w:t>
      </w:r>
    </w:p>
    <w:p w14:paraId="69E2D9B3" w14:textId="77777777" w:rsidR="00F101D8" w:rsidRPr="00CB491F" w:rsidRDefault="00F101D8" w:rsidP="0029074E">
      <w:pPr>
        <w:keepNext/>
        <w:tabs>
          <w:tab w:val="clear" w:pos="567"/>
        </w:tabs>
        <w:spacing w:line="240" w:lineRule="auto"/>
        <w:rPr>
          <w:szCs w:val="22"/>
        </w:rPr>
      </w:pPr>
    </w:p>
    <w:p w14:paraId="60DE2E67" w14:textId="40540300"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w:t>
      </w:r>
    </w:p>
    <w:p w14:paraId="46A72206" w14:textId="77777777" w:rsidR="00F101D8" w:rsidRPr="00CB491F" w:rsidRDefault="00F101D8" w:rsidP="0029074E">
      <w:pPr>
        <w:tabs>
          <w:tab w:val="clear" w:pos="567"/>
        </w:tabs>
        <w:spacing w:line="240" w:lineRule="auto"/>
        <w:rPr>
          <w:szCs w:val="22"/>
          <w:shd w:val="clear" w:color="auto" w:fill="CCCCCC"/>
        </w:rPr>
      </w:pPr>
    </w:p>
    <w:p w14:paraId="14D11CA5" w14:textId="77777777" w:rsidR="00F101D8" w:rsidRPr="00CB491F" w:rsidRDefault="00F101D8" w:rsidP="0029074E">
      <w:pPr>
        <w:tabs>
          <w:tab w:val="clear" w:pos="567"/>
        </w:tabs>
        <w:spacing w:line="240" w:lineRule="auto"/>
        <w:rPr>
          <w:szCs w:val="22"/>
          <w:shd w:val="clear" w:color="auto" w:fill="CCCCCC"/>
        </w:rPr>
      </w:pPr>
    </w:p>
    <w:p w14:paraId="35449EF6" w14:textId="41D51A1F" w:rsidR="00F101D8" w:rsidRPr="00AB4AE2" w:rsidRDefault="00F101D8" w:rsidP="0029074E">
      <w:pPr>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17.</w:t>
      </w:r>
      <w:r w:rsidRPr="00CB491F">
        <w:rPr>
          <w:b/>
          <w:szCs w:val="22"/>
        </w:rPr>
        <w:tab/>
      </w:r>
      <w:r w:rsidR="00FD4322" w:rsidRPr="00CB491F">
        <w:rPr>
          <w:b/>
          <w:szCs w:val="22"/>
        </w:rPr>
        <w:t>ŠPECIFICKÝ IDENTIFIKÁTOR – DVOJROZMERNÝ ČIAROVÝ KÓD</w:t>
      </w:r>
    </w:p>
    <w:p w14:paraId="249325FA" w14:textId="77777777" w:rsidR="00F101D8" w:rsidRPr="00CB491F" w:rsidRDefault="00F101D8" w:rsidP="0029074E">
      <w:pPr>
        <w:tabs>
          <w:tab w:val="clear" w:pos="567"/>
        </w:tabs>
        <w:spacing w:line="240" w:lineRule="auto"/>
        <w:rPr>
          <w:szCs w:val="22"/>
        </w:rPr>
      </w:pPr>
    </w:p>
    <w:p w14:paraId="3C249CCC" w14:textId="77777777" w:rsidR="00F101D8" w:rsidRPr="00CB491F" w:rsidRDefault="00F101D8" w:rsidP="0029074E">
      <w:pPr>
        <w:tabs>
          <w:tab w:val="clear" w:pos="567"/>
        </w:tabs>
        <w:spacing w:line="240" w:lineRule="auto"/>
        <w:rPr>
          <w:szCs w:val="22"/>
        </w:rPr>
      </w:pPr>
    </w:p>
    <w:p w14:paraId="63A001B1" w14:textId="0112B69B" w:rsidR="00F101D8" w:rsidRPr="00AB4AE2" w:rsidRDefault="00F101D8" w:rsidP="0029074E">
      <w:pPr>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CB491F">
        <w:rPr>
          <w:b/>
          <w:szCs w:val="22"/>
        </w:rPr>
        <w:t>18.</w:t>
      </w:r>
      <w:r w:rsidRPr="00CB491F">
        <w:rPr>
          <w:b/>
          <w:szCs w:val="22"/>
        </w:rPr>
        <w:tab/>
      </w:r>
      <w:r w:rsidR="00FD4322" w:rsidRPr="00CB491F">
        <w:rPr>
          <w:b/>
          <w:szCs w:val="22"/>
        </w:rPr>
        <w:t>ŠPECIFICKÝ IDENTIFIKÁTOR – ÚDAJE ČITATEĽNÉ ĽUDSKÝM OKOM</w:t>
      </w:r>
    </w:p>
    <w:p w14:paraId="6DD1E823" w14:textId="77777777" w:rsidR="00F101D8" w:rsidRPr="00CB491F" w:rsidRDefault="00F101D8" w:rsidP="0029074E">
      <w:pPr>
        <w:tabs>
          <w:tab w:val="clear" w:pos="567"/>
        </w:tabs>
        <w:spacing w:line="240" w:lineRule="auto"/>
        <w:rPr>
          <w:iCs/>
          <w:szCs w:val="22"/>
        </w:rPr>
      </w:pPr>
      <w:r w:rsidRPr="00CB491F">
        <w:rPr>
          <w:iCs/>
          <w:szCs w:val="22"/>
        </w:rPr>
        <w:br w:type="page"/>
      </w:r>
    </w:p>
    <w:p w14:paraId="20F4013E" w14:textId="77777777" w:rsidR="00C35F70" w:rsidRPr="00CB491F" w:rsidRDefault="00C35F70" w:rsidP="0029074E">
      <w:pPr>
        <w:tabs>
          <w:tab w:val="clear" w:pos="567"/>
        </w:tabs>
        <w:spacing w:line="240" w:lineRule="auto"/>
        <w:rPr>
          <w:szCs w:val="22"/>
        </w:rPr>
      </w:pPr>
    </w:p>
    <w:p w14:paraId="4BE06D82" w14:textId="77777777" w:rsidR="00C35F70" w:rsidRPr="00CB491F" w:rsidRDefault="00C35F70"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ÚDAJE, KTORÉ MAJÚ BYŤ UVEDENÉ NA VONKAJŠOM OBALE</w:t>
      </w:r>
    </w:p>
    <w:p w14:paraId="7BD5E0BA" w14:textId="77777777" w:rsidR="00C35F70" w:rsidRPr="00CB491F" w:rsidRDefault="00C35F70"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rPr>
      </w:pPr>
    </w:p>
    <w:p w14:paraId="571B2ADE" w14:textId="77777777" w:rsidR="00C35F70" w:rsidRPr="00CB491F" w:rsidRDefault="00C35F70"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VNÚTORNÁ STRANA VIEČKA</w:t>
      </w:r>
    </w:p>
    <w:p w14:paraId="484864AF" w14:textId="77777777" w:rsidR="00C35F70" w:rsidRPr="00CB491F" w:rsidRDefault="00C35F70" w:rsidP="0029074E">
      <w:pPr>
        <w:numPr>
          <w:ilvl w:val="0"/>
          <w:numId w:val="6"/>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B491F">
        <w:rPr>
          <w:b/>
          <w:szCs w:val="22"/>
        </w:rPr>
        <w:t>VONKAJŠEJ ŠKATULE JEDNOTLIVÉHO BALENIA</w:t>
      </w:r>
    </w:p>
    <w:p w14:paraId="138EC1E6" w14:textId="77777777" w:rsidR="00C35F70" w:rsidRPr="00CB491F" w:rsidRDefault="00C35F70" w:rsidP="0029074E">
      <w:pPr>
        <w:numPr>
          <w:ilvl w:val="0"/>
          <w:numId w:val="6"/>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rPr>
      </w:pPr>
      <w:r w:rsidRPr="00CB491F">
        <w:rPr>
          <w:b/>
          <w:szCs w:val="22"/>
        </w:rPr>
        <w:t>PRECHODNEJ ŠKATULE MULTIBALENIA</w:t>
      </w:r>
    </w:p>
    <w:p w14:paraId="66B15165" w14:textId="77777777" w:rsidR="00C35F70" w:rsidRPr="00CB491F" w:rsidRDefault="00C35F70" w:rsidP="0029074E">
      <w:pPr>
        <w:tabs>
          <w:tab w:val="clear" w:pos="567"/>
        </w:tabs>
        <w:spacing w:line="240" w:lineRule="auto"/>
        <w:rPr>
          <w:szCs w:val="22"/>
        </w:rPr>
      </w:pPr>
    </w:p>
    <w:p w14:paraId="3B8C7C6A" w14:textId="77777777" w:rsidR="00C35F70" w:rsidRPr="00CB491F" w:rsidRDefault="00C35F70" w:rsidP="0029074E">
      <w:pPr>
        <w:tabs>
          <w:tab w:val="clear" w:pos="567"/>
        </w:tabs>
        <w:spacing w:line="240" w:lineRule="auto"/>
        <w:rPr>
          <w:szCs w:val="22"/>
        </w:rPr>
      </w:pPr>
    </w:p>
    <w:p w14:paraId="178DB77E" w14:textId="77777777" w:rsidR="00C35F70" w:rsidRPr="00CB491F" w:rsidRDefault="00C35F70" w:rsidP="0029074E">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CB491F">
        <w:rPr>
          <w:b/>
          <w:szCs w:val="22"/>
        </w:rPr>
        <w:t>1.</w:t>
      </w:r>
      <w:r w:rsidRPr="00CB491F">
        <w:rPr>
          <w:b/>
          <w:szCs w:val="22"/>
        </w:rPr>
        <w:tab/>
        <w:t>INÉ</w:t>
      </w:r>
    </w:p>
    <w:p w14:paraId="32C50D1A" w14:textId="77777777" w:rsidR="00C35F70" w:rsidRPr="00CB491F" w:rsidRDefault="00C35F70" w:rsidP="0029074E">
      <w:pPr>
        <w:tabs>
          <w:tab w:val="clear" w:pos="567"/>
        </w:tabs>
        <w:spacing w:line="240" w:lineRule="auto"/>
        <w:rPr>
          <w:szCs w:val="22"/>
        </w:rPr>
      </w:pPr>
    </w:p>
    <w:p w14:paraId="4C947E5A" w14:textId="77777777" w:rsidR="00C35F70" w:rsidRPr="00CB491F" w:rsidRDefault="00C35F70" w:rsidP="0029074E">
      <w:pPr>
        <w:tabs>
          <w:tab w:val="clear" w:pos="567"/>
        </w:tabs>
        <w:autoSpaceDE w:val="0"/>
        <w:autoSpaceDN w:val="0"/>
        <w:adjustRightInd w:val="0"/>
        <w:spacing w:line="240" w:lineRule="auto"/>
        <w:ind w:left="1418" w:hanging="1418"/>
        <w:rPr>
          <w:color w:val="000000"/>
          <w:szCs w:val="22"/>
        </w:rPr>
      </w:pPr>
      <w:r w:rsidRPr="00CB491F">
        <w:rPr>
          <w:color w:val="000000"/>
          <w:szCs w:val="22"/>
        </w:rPr>
        <w:t>1</w:t>
      </w:r>
      <w:r w:rsidRPr="00CB491F">
        <w:rPr>
          <w:color w:val="000000"/>
          <w:szCs w:val="22"/>
        </w:rPr>
        <w:tab/>
      </w:r>
      <w:r w:rsidRPr="00CB491F">
        <w:rPr>
          <w:color w:val="000000"/>
          <w:szCs w:val="22"/>
        </w:rPr>
        <w:tab/>
        <w:t>Vložte</w:t>
      </w:r>
    </w:p>
    <w:p w14:paraId="77C02FB7" w14:textId="77777777" w:rsidR="00C35F70" w:rsidRPr="00CB491F" w:rsidRDefault="00C35F70" w:rsidP="0029074E">
      <w:pPr>
        <w:tabs>
          <w:tab w:val="clear" w:pos="567"/>
        </w:tabs>
        <w:autoSpaceDE w:val="0"/>
        <w:autoSpaceDN w:val="0"/>
        <w:adjustRightInd w:val="0"/>
        <w:spacing w:line="240" w:lineRule="auto"/>
        <w:ind w:left="1418" w:hanging="1418"/>
        <w:rPr>
          <w:color w:val="000000"/>
          <w:szCs w:val="22"/>
        </w:rPr>
      </w:pPr>
      <w:r w:rsidRPr="00CB491F">
        <w:rPr>
          <w:color w:val="000000"/>
          <w:szCs w:val="22"/>
        </w:rPr>
        <w:t>2</w:t>
      </w:r>
      <w:r w:rsidRPr="00CB491F">
        <w:rPr>
          <w:color w:val="000000"/>
          <w:szCs w:val="22"/>
        </w:rPr>
        <w:tab/>
      </w:r>
      <w:r w:rsidRPr="00CB491F">
        <w:rPr>
          <w:color w:val="000000"/>
          <w:szCs w:val="22"/>
        </w:rPr>
        <w:tab/>
        <w:t>Prepichnite a uvoľnite</w:t>
      </w:r>
    </w:p>
    <w:p w14:paraId="22F36456" w14:textId="77777777" w:rsidR="00C35F70" w:rsidRPr="00CB491F" w:rsidRDefault="00C35F70" w:rsidP="0029074E">
      <w:pPr>
        <w:tabs>
          <w:tab w:val="clear" w:pos="567"/>
        </w:tabs>
        <w:autoSpaceDE w:val="0"/>
        <w:autoSpaceDN w:val="0"/>
        <w:adjustRightInd w:val="0"/>
        <w:spacing w:line="240" w:lineRule="auto"/>
        <w:ind w:left="1418" w:hanging="1418"/>
        <w:rPr>
          <w:color w:val="000000"/>
          <w:szCs w:val="22"/>
        </w:rPr>
      </w:pPr>
      <w:r w:rsidRPr="00CB491F">
        <w:rPr>
          <w:color w:val="000000"/>
          <w:szCs w:val="22"/>
        </w:rPr>
        <w:t>3</w:t>
      </w:r>
      <w:r w:rsidRPr="00CB491F">
        <w:rPr>
          <w:color w:val="000000"/>
          <w:szCs w:val="22"/>
        </w:rPr>
        <w:tab/>
      </w:r>
      <w:r w:rsidRPr="00CB491F">
        <w:rPr>
          <w:color w:val="000000"/>
          <w:szCs w:val="22"/>
        </w:rPr>
        <w:tab/>
        <w:t>Inhalujte hlboko</w:t>
      </w:r>
    </w:p>
    <w:p w14:paraId="6E5CFD99" w14:textId="77777777" w:rsidR="00C35F70" w:rsidRPr="00CB491F" w:rsidRDefault="00C35F70" w:rsidP="0029074E">
      <w:pPr>
        <w:tabs>
          <w:tab w:val="clear" w:pos="567"/>
        </w:tabs>
        <w:autoSpaceDE w:val="0"/>
        <w:autoSpaceDN w:val="0"/>
        <w:adjustRightInd w:val="0"/>
        <w:spacing w:line="240" w:lineRule="auto"/>
        <w:ind w:left="1418" w:hanging="1418"/>
        <w:rPr>
          <w:color w:val="000000"/>
          <w:szCs w:val="22"/>
        </w:rPr>
      </w:pPr>
      <w:r w:rsidRPr="00CB491F">
        <w:rPr>
          <w:color w:val="000000"/>
          <w:szCs w:val="22"/>
        </w:rPr>
        <w:t>Skontrolujte</w:t>
      </w:r>
      <w:r w:rsidRPr="00CB491F">
        <w:rPr>
          <w:color w:val="000000"/>
          <w:szCs w:val="22"/>
        </w:rPr>
        <w:tab/>
      </w:r>
      <w:r w:rsidRPr="00CB491F">
        <w:rPr>
          <w:color w:val="000000"/>
          <w:szCs w:val="22"/>
        </w:rPr>
        <w:tab/>
        <w:t>Skontrolujte, či je kapsula prázdna</w:t>
      </w:r>
    </w:p>
    <w:p w14:paraId="0079C5EE" w14:textId="77777777" w:rsidR="00C35F70" w:rsidRPr="00CB491F" w:rsidRDefault="00C35F70" w:rsidP="0029074E">
      <w:pPr>
        <w:tabs>
          <w:tab w:val="clear" w:pos="567"/>
        </w:tabs>
        <w:autoSpaceDE w:val="0"/>
        <w:autoSpaceDN w:val="0"/>
        <w:adjustRightInd w:val="0"/>
        <w:spacing w:line="240" w:lineRule="auto"/>
        <w:rPr>
          <w:color w:val="000000"/>
          <w:szCs w:val="22"/>
        </w:rPr>
      </w:pPr>
    </w:p>
    <w:p w14:paraId="5AAAEBF0" w14:textId="77777777" w:rsidR="00C35F70" w:rsidRPr="00CB491F" w:rsidRDefault="00C35F70" w:rsidP="0029074E">
      <w:pPr>
        <w:tabs>
          <w:tab w:val="clear" w:pos="567"/>
        </w:tabs>
        <w:autoSpaceDE w:val="0"/>
        <w:autoSpaceDN w:val="0"/>
        <w:adjustRightInd w:val="0"/>
        <w:spacing w:line="240" w:lineRule="auto"/>
        <w:rPr>
          <w:color w:val="000000"/>
          <w:szCs w:val="22"/>
        </w:rPr>
      </w:pPr>
      <w:r w:rsidRPr="00CB491F">
        <w:rPr>
          <w:szCs w:val="22"/>
        </w:rPr>
        <w:t>Pred použitím si prečítajte písomnú informáciu</w:t>
      </w:r>
      <w:r>
        <w:rPr>
          <w:szCs w:val="22"/>
        </w:rPr>
        <w:t xml:space="preserve"> pre </w:t>
      </w:r>
      <w:r w:rsidRPr="00CB491F">
        <w:rPr>
          <w:szCs w:val="22"/>
        </w:rPr>
        <w:t>používateľa</w:t>
      </w:r>
      <w:r w:rsidRPr="00CB491F">
        <w:rPr>
          <w:color w:val="000000"/>
          <w:szCs w:val="22"/>
        </w:rPr>
        <w:t>.</w:t>
      </w:r>
    </w:p>
    <w:p w14:paraId="6A2A4408" w14:textId="77777777" w:rsidR="00C35F70" w:rsidRPr="00CB491F" w:rsidRDefault="00C35F70" w:rsidP="0029074E">
      <w:pPr>
        <w:tabs>
          <w:tab w:val="clear" w:pos="567"/>
        </w:tabs>
        <w:spacing w:line="240" w:lineRule="auto"/>
        <w:rPr>
          <w:iCs/>
          <w:szCs w:val="22"/>
        </w:rPr>
      </w:pPr>
      <w:r w:rsidRPr="00CB491F">
        <w:rPr>
          <w:szCs w:val="22"/>
        </w:rPr>
        <w:br w:type="page"/>
      </w:r>
    </w:p>
    <w:p w14:paraId="2EFBAB0E" w14:textId="77777777" w:rsidR="00F101D8" w:rsidRPr="00CB491F" w:rsidRDefault="00F101D8" w:rsidP="0029074E">
      <w:pPr>
        <w:tabs>
          <w:tab w:val="clear" w:pos="567"/>
        </w:tabs>
        <w:spacing w:line="240" w:lineRule="auto"/>
        <w:rPr>
          <w:szCs w:val="22"/>
        </w:rPr>
      </w:pPr>
    </w:p>
    <w:p w14:paraId="706DE730" w14:textId="77777777" w:rsidR="001665B3" w:rsidRPr="00CB491F" w:rsidRDefault="001665B3" w:rsidP="0029074E">
      <w:pPr>
        <w:pBdr>
          <w:top w:val="single" w:sz="4" w:space="1" w:color="auto"/>
          <w:left w:val="single" w:sz="4" w:space="4" w:color="auto"/>
          <w:bottom w:val="single" w:sz="4" w:space="1" w:color="auto"/>
          <w:right w:val="single" w:sz="4" w:space="4" w:color="auto"/>
        </w:pBdr>
        <w:tabs>
          <w:tab w:val="clear" w:pos="567"/>
          <w:tab w:val="left" w:pos="142"/>
        </w:tabs>
        <w:spacing w:line="240" w:lineRule="auto"/>
        <w:rPr>
          <w:b/>
          <w:szCs w:val="22"/>
        </w:rPr>
      </w:pPr>
      <w:r w:rsidRPr="00CB491F">
        <w:rPr>
          <w:b/>
          <w:szCs w:val="22"/>
        </w:rPr>
        <w:t>MINIMÁLNE ÚDAJE, KTORÉ MAJÚ BYŤ UVEDENÉ NA BLISTROCH ALEBO STRIPOCH</w:t>
      </w:r>
    </w:p>
    <w:p w14:paraId="434B0856" w14:textId="77777777" w:rsidR="001665B3" w:rsidRPr="00CB491F" w:rsidRDefault="001665B3" w:rsidP="0029074E">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p>
    <w:p w14:paraId="308B944C" w14:textId="77777777" w:rsidR="001665B3" w:rsidRPr="00CB491F" w:rsidRDefault="001665B3"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BLISTRE</w:t>
      </w:r>
    </w:p>
    <w:p w14:paraId="7C55FFB2" w14:textId="77777777" w:rsidR="00F101D8" w:rsidRPr="00CB491F" w:rsidRDefault="00F101D8" w:rsidP="0029074E">
      <w:pPr>
        <w:tabs>
          <w:tab w:val="clear" w:pos="567"/>
        </w:tabs>
        <w:spacing w:line="240" w:lineRule="auto"/>
        <w:rPr>
          <w:szCs w:val="22"/>
        </w:rPr>
      </w:pPr>
    </w:p>
    <w:p w14:paraId="0A3F5830" w14:textId="77777777" w:rsidR="00F101D8" w:rsidRPr="00CB491F" w:rsidRDefault="00F101D8" w:rsidP="0029074E">
      <w:pPr>
        <w:tabs>
          <w:tab w:val="clear" w:pos="567"/>
        </w:tabs>
        <w:spacing w:line="240" w:lineRule="auto"/>
        <w:rPr>
          <w:szCs w:val="22"/>
        </w:rPr>
      </w:pPr>
    </w:p>
    <w:p w14:paraId="3B26DB1E" w14:textId="644DBF0A"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1.</w:t>
      </w:r>
      <w:r w:rsidRPr="00CB491F">
        <w:rPr>
          <w:b/>
          <w:szCs w:val="22"/>
        </w:rPr>
        <w:tab/>
      </w:r>
      <w:r w:rsidR="00FD4322" w:rsidRPr="00CB491F">
        <w:rPr>
          <w:b/>
          <w:szCs w:val="22"/>
        </w:rPr>
        <w:t>NÁZOV LIEKU</w:t>
      </w:r>
    </w:p>
    <w:p w14:paraId="5CB0D1C8" w14:textId="77777777" w:rsidR="00F101D8" w:rsidRPr="00CB491F" w:rsidRDefault="00F101D8" w:rsidP="0029074E">
      <w:pPr>
        <w:tabs>
          <w:tab w:val="clear" w:pos="567"/>
        </w:tabs>
        <w:spacing w:line="240" w:lineRule="auto"/>
        <w:rPr>
          <w:szCs w:val="22"/>
        </w:rPr>
      </w:pPr>
    </w:p>
    <w:p w14:paraId="183CD74F" w14:textId="0B68AFAB"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Enerzair Breezhaler 114 </w:t>
      </w:r>
      <w:r w:rsidR="004E722E" w:rsidRPr="00CB491F">
        <w:rPr>
          <w:rFonts w:eastAsia="MS Mincho"/>
          <w:szCs w:val="22"/>
          <w:lang w:eastAsia="ja-JP"/>
        </w:rPr>
        <w:t>μg</w:t>
      </w:r>
      <w:r w:rsidRPr="00CB491F">
        <w:rPr>
          <w:rFonts w:eastAsia="MS Mincho"/>
          <w:szCs w:val="22"/>
          <w:lang w:eastAsia="ja-JP"/>
        </w:rPr>
        <w:t>/46 </w:t>
      </w:r>
      <w:r w:rsidR="004E722E" w:rsidRPr="00CB491F">
        <w:rPr>
          <w:rFonts w:eastAsia="MS Mincho"/>
          <w:szCs w:val="22"/>
          <w:lang w:eastAsia="ja-JP"/>
        </w:rPr>
        <w:t>μg</w:t>
      </w:r>
      <w:r w:rsidRPr="00CB491F">
        <w:rPr>
          <w:rFonts w:eastAsia="MS Mincho"/>
          <w:szCs w:val="22"/>
          <w:lang w:eastAsia="ja-JP"/>
        </w:rPr>
        <w:t>/136 </w:t>
      </w:r>
      <w:r w:rsidR="004E722E" w:rsidRPr="00CB491F">
        <w:rPr>
          <w:rFonts w:eastAsia="MS Mincho"/>
          <w:szCs w:val="22"/>
          <w:lang w:eastAsia="ja-JP"/>
        </w:rPr>
        <w:t>μg</w:t>
      </w:r>
      <w:r w:rsidRPr="00CB491F">
        <w:rPr>
          <w:rFonts w:eastAsia="MS Mincho"/>
          <w:szCs w:val="22"/>
          <w:lang w:eastAsia="ja-JP"/>
        </w:rPr>
        <w:t xml:space="preserve"> </w:t>
      </w:r>
      <w:r w:rsidR="001665B3" w:rsidRPr="00CB491F">
        <w:rPr>
          <w:szCs w:val="22"/>
        </w:rPr>
        <w:t>inhalačný prášok</w:t>
      </w:r>
    </w:p>
    <w:p w14:paraId="711C9EE1" w14:textId="2241AE38" w:rsidR="00F101D8" w:rsidRPr="00CB491F" w:rsidRDefault="00FD4322" w:rsidP="0029074E">
      <w:pPr>
        <w:tabs>
          <w:tab w:val="clear" w:pos="567"/>
        </w:tabs>
        <w:spacing w:line="240" w:lineRule="auto"/>
        <w:rPr>
          <w:szCs w:val="22"/>
        </w:rPr>
      </w:pPr>
      <w:r w:rsidRPr="00B80356">
        <w:rPr>
          <w:szCs w:val="22"/>
        </w:rPr>
        <w:t>indakaterol/glykopyrónium/mometazón</w:t>
      </w:r>
      <w:r w:rsidR="00181411" w:rsidRPr="00B80356">
        <w:rPr>
          <w:iCs/>
          <w:szCs w:val="22"/>
        </w:rPr>
        <w:t>-</w:t>
      </w:r>
      <w:r w:rsidRPr="00B80356">
        <w:rPr>
          <w:szCs w:val="22"/>
        </w:rPr>
        <w:t>furoát</w:t>
      </w:r>
    </w:p>
    <w:p w14:paraId="72080BE1" w14:textId="77777777" w:rsidR="00F101D8" w:rsidRPr="00CB491F" w:rsidRDefault="00F101D8" w:rsidP="0029074E">
      <w:pPr>
        <w:tabs>
          <w:tab w:val="clear" w:pos="567"/>
        </w:tabs>
        <w:spacing w:line="240" w:lineRule="auto"/>
        <w:rPr>
          <w:szCs w:val="22"/>
        </w:rPr>
      </w:pPr>
    </w:p>
    <w:p w14:paraId="39BCB78A" w14:textId="77777777" w:rsidR="00F101D8" w:rsidRPr="00CB491F" w:rsidRDefault="00F101D8" w:rsidP="0029074E">
      <w:pPr>
        <w:tabs>
          <w:tab w:val="clear" w:pos="567"/>
        </w:tabs>
        <w:spacing w:line="240" w:lineRule="auto"/>
        <w:rPr>
          <w:szCs w:val="22"/>
        </w:rPr>
      </w:pPr>
    </w:p>
    <w:p w14:paraId="17DA0C44" w14:textId="2DBFBBE0"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2.</w:t>
      </w:r>
      <w:r w:rsidRPr="00CB491F">
        <w:rPr>
          <w:b/>
          <w:szCs w:val="22"/>
        </w:rPr>
        <w:tab/>
      </w:r>
      <w:r w:rsidR="001665B3" w:rsidRPr="00CB491F">
        <w:rPr>
          <w:b/>
          <w:szCs w:val="22"/>
        </w:rPr>
        <w:t>NÁZOV DRŽITEĽA ROZHODNUTIA O REGISTRÁCII</w:t>
      </w:r>
    </w:p>
    <w:p w14:paraId="23154C18" w14:textId="77777777" w:rsidR="00F101D8" w:rsidRPr="00CB491F" w:rsidRDefault="00F101D8" w:rsidP="0029074E">
      <w:pPr>
        <w:tabs>
          <w:tab w:val="clear" w:pos="567"/>
        </w:tabs>
        <w:spacing w:line="240" w:lineRule="auto"/>
        <w:rPr>
          <w:szCs w:val="22"/>
        </w:rPr>
      </w:pPr>
    </w:p>
    <w:p w14:paraId="031501D3" w14:textId="77777777" w:rsidR="00F101D8" w:rsidRPr="00CB491F" w:rsidRDefault="00F101D8" w:rsidP="0029074E">
      <w:pPr>
        <w:tabs>
          <w:tab w:val="clear" w:pos="567"/>
        </w:tabs>
        <w:spacing w:line="240" w:lineRule="auto"/>
        <w:rPr>
          <w:rFonts w:eastAsia="MS Mincho"/>
          <w:szCs w:val="22"/>
          <w:lang w:eastAsia="ja-JP"/>
        </w:rPr>
      </w:pPr>
      <w:r w:rsidRPr="00CB491F">
        <w:rPr>
          <w:rFonts w:eastAsia="MS Mincho"/>
          <w:szCs w:val="22"/>
          <w:lang w:eastAsia="ja-JP"/>
        </w:rPr>
        <w:t>Novartis Europharm Limited</w:t>
      </w:r>
    </w:p>
    <w:p w14:paraId="57F3AB9B" w14:textId="77777777" w:rsidR="00F101D8" w:rsidRPr="00CB491F" w:rsidRDefault="00F101D8" w:rsidP="0029074E">
      <w:pPr>
        <w:tabs>
          <w:tab w:val="clear" w:pos="567"/>
        </w:tabs>
        <w:spacing w:line="240" w:lineRule="auto"/>
        <w:rPr>
          <w:szCs w:val="22"/>
        </w:rPr>
      </w:pPr>
    </w:p>
    <w:p w14:paraId="3A0B3CBE" w14:textId="77777777" w:rsidR="00F101D8" w:rsidRPr="00CB491F" w:rsidRDefault="00F101D8" w:rsidP="0029074E">
      <w:pPr>
        <w:tabs>
          <w:tab w:val="clear" w:pos="567"/>
        </w:tabs>
        <w:spacing w:line="240" w:lineRule="auto"/>
        <w:rPr>
          <w:szCs w:val="22"/>
        </w:rPr>
      </w:pPr>
    </w:p>
    <w:p w14:paraId="5C2610ED" w14:textId="65C251E7" w:rsidR="00F101D8" w:rsidRPr="00CB491F" w:rsidRDefault="00F101D8" w:rsidP="0029074E">
      <w:pPr>
        <w:pBdr>
          <w:top w:val="single" w:sz="4" w:space="1" w:color="auto"/>
          <w:left w:val="single" w:sz="4" w:space="4" w:color="auto"/>
          <w:bottom w:val="single" w:sz="4" w:space="2" w:color="auto"/>
          <w:right w:val="single" w:sz="4" w:space="4" w:color="auto"/>
        </w:pBdr>
        <w:tabs>
          <w:tab w:val="clear" w:pos="567"/>
        </w:tabs>
        <w:spacing w:line="240" w:lineRule="auto"/>
        <w:rPr>
          <w:b/>
          <w:szCs w:val="22"/>
        </w:rPr>
      </w:pPr>
      <w:r w:rsidRPr="00CB491F">
        <w:rPr>
          <w:b/>
          <w:szCs w:val="22"/>
        </w:rPr>
        <w:t>3.</w:t>
      </w:r>
      <w:r w:rsidRPr="00CB491F">
        <w:rPr>
          <w:b/>
          <w:szCs w:val="22"/>
        </w:rPr>
        <w:tab/>
      </w:r>
      <w:r w:rsidR="00FD4322" w:rsidRPr="00CB491F">
        <w:rPr>
          <w:b/>
          <w:szCs w:val="22"/>
        </w:rPr>
        <w:t>DÁTUM EXSPIRÁCIE</w:t>
      </w:r>
    </w:p>
    <w:p w14:paraId="3B642E03" w14:textId="77777777" w:rsidR="00F101D8" w:rsidRPr="00CB491F" w:rsidRDefault="00F101D8" w:rsidP="0029074E">
      <w:pPr>
        <w:tabs>
          <w:tab w:val="clear" w:pos="567"/>
        </w:tabs>
        <w:spacing w:line="240" w:lineRule="auto"/>
        <w:rPr>
          <w:szCs w:val="22"/>
        </w:rPr>
      </w:pPr>
    </w:p>
    <w:p w14:paraId="0D4601BC" w14:textId="77777777" w:rsidR="00F101D8" w:rsidRPr="00CB491F" w:rsidRDefault="00F101D8" w:rsidP="0029074E">
      <w:pPr>
        <w:tabs>
          <w:tab w:val="clear" w:pos="567"/>
        </w:tabs>
        <w:spacing w:line="240" w:lineRule="auto"/>
        <w:rPr>
          <w:color w:val="000000"/>
          <w:szCs w:val="22"/>
        </w:rPr>
      </w:pPr>
      <w:r w:rsidRPr="00CB491F">
        <w:rPr>
          <w:color w:val="000000"/>
          <w:szCs w:val="22"/>
        </w:rPr>
        <w:t>EXP</w:t>
      </w:r>
    </w:p>
    <w:p w14:paraId="51BD3834" w14:textId="77777777" w:rsidR="00F101D8" w:rsidRPr="00CB491F" w:rsidRDefault="00F101D8" w:rsidP="0029074E">
      <w:pPr>
        <w:tabs>
          <w:tab w:val="clear" w:pos="567"/>
        </w:tabs>
        <w:spacing w:line="240" w:lineRule="auto"/>
        <w:rPr>
          <w:szCs w:val="22"/>
        </w:rPr>
      </w:pPr>
    </w:p>
    <w:p w14:paraId="6321F17D" w14:textId="77777777" w:rsidR="00F101D8" w:rsidRPr="00CB491F" w:rsidRDefault="00F101D8" w:rsidP="0029074E">
      <w:pPr>
        <w:tabs>
          <w:tab w:val="clear" w:pos="567"/>
        </w:tabs>
        <w:spacing w:line="240" w:lineRule="auto"/>
        <w:rPr>
          <w:szCs w:val="22"/>
        </w:rPr>
      </w:pPr>
    </w:p>
    <w:p w14:paraId="283A3702" w14:textId="1DE8D9B1"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4.</w:t>
      </w:r>
      <w:r w:rsidRPr="00CB491F">
        <w:rPr>
          <w:b/>
          <w:szCs w:val="22"/>
        </w:rPr>
        <w:tab/>
      </w:r>
      <w:r w:rsidR="00FD4322" w:rsidRPr="00CB491F">
        <w:rPr>
          <w:b/>
          <w:szCs w:val="22"/>
        </w:rPr>
        <w:t>ČÍSLO VÝROBNEJ ŠARŽE</w:t>
      </w:r>
    </w:p>
    <w:p w14:paraId="5C5CFF19" w14:textId="77777777" w:rsidR="00F101D8" w:rsidRPr="00CB491F" w:rsidRDefault="00F101D8" w:rsidP="0029074E">
      <w:pPr>
        <w:tabs>
          <w:tab w:val="clear" w:pos="567"/>
        </w:tabs>
        <w:spacing w:line="240" w:lineRule="auto"/>
        <w:rPr>
          <w:szCs w:val="22"/>
        </w:rPr>
      </w:pPr>
    </w:p>
    <w:p w14:paraId="76B344D6" w14:textId="77777777" w:rsidR="00F101D8" w:rsidRPr="00CB491F" w:rsidRDefault="00F101D8" w:rsidP="0029074E">
      <w:pPr>
        <w:tabs>
          <w:tab w:val="clear" w:pos="567"/>
        </w:tabs>
        <w:spacing w:line="240" w:lineRule="auto"/>
        <w:rPr>
          <w:color w:val="000000"/>
          <w:szCs w:val="22"/>
        </w:rPr>
      </w:pPr>
      <w:r w:rsidRPr="00CB491F">
        <w:rPr>
          <w:color w:val="000000"/>
          <w:szCs w:val="22"/>
        </w:rPr>
        <w:t>Lot</w:t>
      </w:r>
    </w:p>
    <w:p w14:paraId="5664AF04" w14:textId="77777777" w:rsidR="00F101D8" w:rsidRPr="00CB491F" w:rsidRDefault="00F101D8" w:rsidP="0029074E">
      <w:pPr>
        <w:tabs>
          <w:tab w:val="clear" w:pos="567"/>
        </w:tabs>
        <w:spacing w:line="240" w:lineRule="auto"/>
        <w:rPr>
          <w:szCs w:val="22"/>
        </w:rPr>
      </w:pPr>
    </w:p>
    <w:p w14:paraId="6F9B0E3B" w14:textId="77777777" w:rsidR="00F101D8" w:rsidRPr="00CB491F" w:rsidRDefault="00F101D8" w:rsidP="0029074E">
      <w:pPr>
        <w:tabs>
          <w:tab w:val="clear" w:pos="567"/>
        </w:tabs>
        <w:spacing w:line="240" w:lineRule="auto"/>
        <w:rPr>
          <w:szCs w:val="22"/>
        </w:rPr>
      </w:pPr>
    </w:p>
    <w:p w14:paraId="2A7DEF36" w14:textId="14918EA0" w:rsidR="00F101D8" w:rsidRPr="00CB491F" w:rsidRDefault="00F101D8" w:rsidP="0029074E">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CB491F">
        <w:rPr>
          <w:b/>
          <w:szCs w:val="22"/>
        </w:rPr>
        <w:t>5.</w:t>
      </w:r>
      <w:r w:rsidRPr="00CB491F">
        <w:rPr>
          <w:b/>
          <w:szCs w:val="22"/>
        </w:rPr>
        <w:tab/>
      </w:r>
      <w:r w:rsidR="001665B3" w:rsidRPr="00CB491F">
        <w:rPr>
          <w:b/>
          <w:szCs w:val="22"/>
        </w:rPr>
        <w:t>INÉ</w:t>
      </w:r>
    </w:p>
    <w:p w14:paraId="3C4EB52C" w14:textId="77777777" w:rsidR="00F101D8" w:rsidRPr="00CB491F" w:rsidRDefault="00F101D8" w:rsidP="0029074E">
      <w:pPr>
        <w:tabs>
          <w:tab w:val="clear" w:pos="567"/>
        </w:tabs>
        <w:spacing w:line="240" w:lineRule="auto"/>
        <w:rPr>
          <w:szCs w:val="22"/>
        </w:rPr>
      </w:pPr>
    </w:p>
    <w:p w14:paraId="52E5CC0A" w14:textId="65290CC0" w:rsidR="00F101D8" w:rsidRPr="00CB491F" w:rsidRDefault="001665B3" w:rsidP="0029074E">
      <w:pPr>
        <w:tabs>
          <w:tab w:val="clear" w:pos="567"/>
        </w:tabs>
        <w:spacing w:line="240" w:lineRule="auto"/>
        <w:rPr>
          <w:szCs w:val="22"/>
        </w:rPr>
      </w:pPr>
      <w:r w:rsidRPr="00CB491F">
        <w:rPr>
          <w:color w:val="000000"/>
          <w:szCs w:val="22"/>
        </w:rPr>
        <w:t>Len</w:t>
      </w:r>
      <w:r w:rsidR="00F670EE">
        <w:rPr>
          <w:color w:val="000000"/>
          <w:szCs w:val="22"/>
        </w:rPr>
        <w:t xml:space="preserve"> na </w:t>
      </w:r>
      <w:r w:rsidRPr="00CB491F">
        <w:rPr>
          <w:color w:val="000000"/>
          <w:szCs w:val="22"/>
        </w:rPr>
        <w:t>inhalačné použitie</w:t>
      </w:r>
    </w:p>
    <w:p w14:paraId="54D19085" w14:textId="77777777" w:rsidR="00F101D8" w:rsidRPr="00CB491F" w:rsidRDefault="00F101D8" w:rsidP="0029074E">
      <w:pPr>
        <w:rPr>
          <w:szCs w:val="22"/>
        </w:rPr>
      </w:pPr>
      <w:r w:rsidRPr="00CB491F">
        <w:rPr>
          <w:szCs w:val="22"/>
        </w:rPr>
        <w:br w:type="page"/>
      </w:r>
    </w:p>
    <w:p w14:paraId="59F38EA2" w14:textId="77777777" w:rsidR="00A83A6E" w:rsidRPr="00CB491F" w:rsidRDefault="00A83A6E" w:rsidP="0029074E">
      <w:pPr>
        <w:rPr>
          <w:szCs w:val="22"/>
        </w:rPr>
      </w:pPr>
    </w:p>
    <w:p w14:paraId="6FB3D017" w14:textId="77777777" w:rsidR="00A83A6E" w:rsidRPr="00CB491F" w:rsidRDefault="00A83A6E" w:rsidP="0029074E">
      <w:pPr>
        <w:rPr>
          <w:szCs w:val="22"/>
        </w:rPr>
      </w:pPr>
    </w:p>
    <w:p w14:paraId="6042EA21" w14:textId="77777777" w:rsidR="00A83A6E" w:rsidRPr="00CB491F" w:rsidRDefault="00A83A6E" w:rsidP="0029074E">
      <w:pPr>
        <w:rPr>
          <w:szCs w:val="22"/>
        </w:rPr>
      </w:pPr>
    </w:p>
    <w:p w14:paraId="021CE3DC" w14:textId="77777777" w:rsidR="00A83A6E" w:rsidRPr="00CB491F" w:rsidRDefault="00A83A6E" w:rsidP="0029074E">
      <w:pPr>
        <w:rPr>
          <w:szCs w:val="22"/>
        </w:rPr>
      </w:pPr>
    </w:p>
    <w:p w14:paraId="295E29AB" w14:textId="77777777" w:rsidR="00A83A6E" w:rsidRPr="00CB491F" w:rsidRDefault="00A83A6E" w:rsidP="0029074E">
      <w:pPr>
        <w:rPr>
          <w:szCs w:val="22"/>
        </w:rPr>
      </w:pPr>
    </w:p>
    <w:p w14:paraId="1C714830" w14:textId="77777777" w:rsidR="00A83A6E" w:rsidRPr="00CB491F" w:rsidRDefault="00A83A6E" w:rsidP="0029074E">
      <w:pPr>
        <w:rPr>
          <w:szCs w:val="22"/>
        </w:rPr>
      </w:pPr>
    </w:p>
    <w:p w14:paraId="40EB135B" w14:textId="77777777" w:rsidR="00A83A6E" w:rsidRPr="00CB491F" w:rsidRDefault="00A83A6E" w:rsidP="0029074E">
      <w:pPr>
        <w:rPr>
          <w:szCs w:val="22"/>
        </w:rPr>
      </w:pPr>
    </w:p>
    <w:p w14:paraId="15527390" w14:textId="77777777" w:rsidR="00A83A6E" w:rsidRPr="00CB491F" w:rsidRDefault="00A83A6E" w:rsidP="0029074E">
      <w:pPr>
        <w:rPr>
          <w:szCs w:val="22"/>
        </w:rPr>
      </w:pPr>
    </w:p>
    <w:p w14:paraId="17280533" w14:textId="77777777" w:rsidR="00A83A6E" w:rsidRPr="00CB491F" w:rsidRDefault="00A83A6E" w:rsidP="0029074E">
      <w:pPr>
        <w:rPr>
          <w:szCs w:val="22"/>
        </w:rPr>
      </w:pPr>
    </w:p>
    <w:p w14:paraId="755C3D9B" w14:textId="77777777" w:rsidR="00A83A6E" w:rsidRPr="00CB491F" w:rsidRDefault="00A83A6E" w:rsidP="0029074E">
      <w:pPr>
        <w:rPr>
          <w:szCs w:val="22"/>
        </w:rPr>
      </w:pPr>
    </w:p>
    <w:p w14:paraId="6EB45978" w14:textId="77777777" w:rsidR="00A83A6E" w:rsidRPr="00CB491F" w:rsidRDefault="00A83A6E" w:rsidP="0029074E">
      <w:pPr>
        <w:rPr>
          <w:szCs w:val="22"/>
        </w:rPr>
      </w:pPr>
    </w:p>
    <w:p w14:paraId="17D93BAB" w14:textId="77777777" w:rsidR="00A83A6E" w:rsidRPr="00CB491F" w:rsidRDefault="00A83A6E" w:rsidP="0029074E">
      <w:pPr>
        <w:rPr>
          <w:szCs w:val="22"/>
        </w:rPr>
      </w:pPr>
    </w:p>
    <w:p w14:paraId="03D2D854" w14:textId="77777777" w:rsidR="00A83A6E" w:rsidRPr="00CB491F" w:rsidRDefault="00A83A6E" w:rsidP="0029074E">
      <w:pPr>
        <w:rPr>
          <w:szCs w:val="22"/>
        </w:rPr>
      </w:pPr>
    </w:p>
    <w:p w14:paraId="4AC1D3C0" w14:textId="77777777" w:rsidR="00A83A6E" w:rsidRPr="00CB491F" w:rsidRDefault="00A83A6E" w:rsidP="0029074E">
      <w:pPr>
        <w:rPr>
          <w:szCs w:val="22"/>
        </w:rPr>
      </w:pPr>
    </w:p>
    <w:p w14:paraId="08E5404C" w14:textId="77777777" w:rsidR="00A83A6E" w:rsidRPr="00CB491F" w:rsidRDefault="00A83A6E" w:rsidP="0029074E">
      <w:pPr>
        <w:rPr>
          <w:szCs w:val="22"/>
        </w:rPr>
      </w:pPr>
    </w:p>
    <w:p w14:paraId="5DE06B64" w14:textId="77777777" w:rsidR="00A83A6E" w:rsidRPr="00CB491F" w:rsidRDefault="00A83A6E" w:rsidP="0029074E">
      <w:pPr>
        <w:rPr>
          <w:szCs w:val="22"/>
        </w:rPr>
      </w:pPr>
    </w:p>
    <w:p w14:paraId="0584B59F" w14:textId="77777777" w:rsidR="00A83A6E" w:rsidRPr="00CB491F" w:rsidRDefault="00A83A6E" w:rsidP="0029074E">
      <w:pPr>
        <w:rPr>
          <w:szCs w:val="22"/>
        </w:rPr>
      </w:pPr>
    </w:p>
    <w:p w14:paraId="4F384384" w14:textId="77777777" w:rsidR="00A83A6E" w:rsidRPr="00CB491F" w:rsidRDefault="00A83A6E" w:rsidP="0029074E">
      <w:pPr>
        <w:rPr>
          <w:szCs w:val="22"/>
        </w:rPr>
      </w:pPr>
    </w:p>
    <w:p w14:paraId="3C8305FB" w14:textId="77777777" w:rsidR="00A83A6E" w:rsidRPr="00CB491F" w:rsidRDefault="00A83A6E" w:rsidP="0029074E">
      <w:pPr>
        <w:rPr>
          <w:szCs w:val="22"/>
        </w:rPr>
      </w:pPr>
    </w:p>
    <w:p w14:paraId="09893EA9" w14:textId="77777777" w:rsidR="00A83A6E" w:rsidRPr="00CB491F" w:rsidRDefault="00A83A6E" w:rsidP="0029074E">
      <w:pPr>
        <w:rPr>
          <w:szCs w:val="22"/>
        </w:rPr>
      </w:pPr>
    </w:p>
    <w:p w14:paraId="71359004" w14:textId="77777777" w:rsidR="00A83A6E" w:rsidRPr="00CB491F" w:rsidRDefault="00A83A6E" w:rsidP="0029074E">
      <w:pPr>
        <w:rPr>
          <w:szCs w:val="22"/>
        </w:rPr>
      </w:pPr>
    </w:p>
    <w:p w14:paraId="2EE2D341" w14:textId="77777777" w:rsidR="00A83A6E" w:rsidRPr="00CB491F" w:rsidRDefault="00A83A6E" w:rsidP="0029074E">
      <w:pPr>
        <w:rPr>
          <w:szCs w:val="22"/>
        </w:rPr>
      </w:pPr>
    </w:p>
    <w:p w14:paraId="4ECF2A5F" w14:textId="77777777" w:rsidR="00A83A6E" w:rsidRPr="00CB491F" w:rsidRDefault="00A83A6E" w:rsidP="0029074E">
      <w:pPr>
        <w:rPr>
          <w:szCs w:val="22"/>
        </w:rPr>
      </w:pPr>
    </w:p>
    <w:p w14:paraId="3F7DAB1D" w14:textId="3F97CCD1" w:rsidR="00146155" w:rsidRPr="00CB491F" w:rsidRDefault="00146155" w:rsidP="0029074E">
      <w:pPr>
        <w:spacing w:line="240" w:lineRule="auto"/>
        <w:jc w:val="center"/>
        <w:outlineLvl w:val="0"/>
        <w:rPr>
          <w:b/>
          <w:szCs w:val="22"/>
        </w:rPr>
      </w:pPr>
      <w:r w:rsidRPr="00CB491F">
        <w:rPr>
          <w:rStyle w:val="DoNotTranslateExternal1"/>
          <w:rFonts w:eastAsia="MS Mincho"/>
          <w:noProof w:val="0"/>
        </w:rPr>
        <w:t>B.</w:t>
      </w:r>
      <w:r w:rsidRPr="00CB491F">
        <w:rPr>
          <w:b/>
          <w:szCs w:val="22"/>
        </w:rPr>
        <w:t xml:space="preserve"> PÍSOMNÁ INFORMÁCIA PRE POUŽÍVATEĽA</w:t>
      </w:r>
    </w:p>
    <w:p w14:paraId="227D5F42" w14:textId="3970D6DA" w:rsidR="00A83A6E" w:rsidRPr="00CB491F" w:rsidRDefault="00A83A6E" w:rsidP="0029074E">
      <w:pPr>
        <w:spacing w:line="240" w:lineRule="auto"/>
        <w:jc w:val="center"/>
        <w:rPr>
          <w:b/>
          <w:szCs w:val="22"/>
        </w:rPr>
      </w:pPr>
      <w:r w:rsidRPr="00CB491F">
        <w:rPr>
          <w:b/>
          <w:szCs w:val="22"/>
        </w:rPr>
        <w:br w:type="page"/>
      </w:r>
      <w:r w:rsidR="00146155" w:rsidRPr="00CB491F">
        <w:rPr>
          <w:b/>
          <w:szCs w:val="22"/>
        </w:rPr>
        <w:lastRenderedPageBreak/>
        <w:t>Písomná informácia</w:t>
      </w:r>
      <w:r w:rsidR="00F670EE">
        <w:rPr>
          <w:b/>
          <w:szCs w:val="22"/>
        </w:rPr>
        <w:t xml:space="preserve"> pre </w:t>
      </w:r>
      <w:r w:rsidR="00146155" w:rsidRPr="00CB491F">
        <w:rPr>
          <w:b/>
          <w:szCs w:val="22"/>
        </w:rPr>
        <w:t>používateľa</w:t>
      </w:r>
    </w:p>
    <w:p w14:paraId="3EBC1D9A" w14:textId="77777777" w:rsidR="00A83A6E" w:rsidRPr="00CB491F" w:rsidRDefault="00A83A6E" w:rsidP="0029074E">
      <w:pPr>
        <w:spacing w:line="240" w:lineRule="auto"/>
        <w:jc w:val="center"/>
        <w:rPr>
          <w:szCs w:val="22"/>
        </w:rPr>
      </w:pPr>
    </w:p>
    <w:p w14:paraId="68D224EF" w14:textId="7F8D7C26" w:rsidR="00146155" w:rsidRPr="00CB491F" w:rsidRDefault="00A83A6E" w:rsidP="0029074E">
      <w:pPr>
        <w:tabs>
          <w:tab w:val="clear" w:pos="567"/>
        </w:tabs>
        <w:spacing w:line="240" w:lineRule="auto"/>
        <w:jc w:val="center"/>
        <w:rPr>
          <w:b/>
          <w:szCs w:val="22"/>
        </w:rPr>
      </w:pPr>
      <w:r w:rsidRPr="00CB491F">
        <w:rPr>
          <w:b/>
          <w:szCs w:val="22"/>
        </w:rPr>
        <w:t>Enerzair Breezhaler 114 </w:t>
      </w:r>
      <w:r w:rsidR="00410955" w:rsidRPr="00CB491F">
        <w:rPr>
          <w:b/>
          <w:szCs w:val="22"/>
        </w:rPr>
        <w:t>mikrogramov</w:t>
      </w:r>
      <w:r w:rsidRPr="00CB491F">
        <w:rPr>
          <w:b/>
          <w:szCs w:val="22"/>
        </w:rPr>
        <w:t>/46 </w:t>
      </w:r>
      <w:r w:rsidR="00410955" w:rsidRPr="00CB491F">
        <w:rPr>
          <w:b/>
          <w:szCs w:val="22"/>
        </w:rPr>
        <w:t>mikrogramov</w:t>
      </w:r>
      <w:r w:rsidRPr="00CB491F">
        <w:rPr>
          <w:b/>
          <w:szCs w:val="22"/>
        </w:rPr>
        <w:t>/136 </w:t>
      </w:r>
      <w:r w:rsidR="00410955" w:rsidRPr="00CB491F">
        <w:rPr>
          <w:b/>
          <w:szCs w:val="22"/>
        </w:rPr>
        <w:t>mikrogramov</w:t>
      </w:r>
      <w:r w:rsidRPr="00CB491F">
        <w:rPr>
          <w:b/>
          <w:szCs w:val="22"/>
        </w:rPr>
        <w:t xml:space="preserve"> </w:t>
      </w:r>
      <w:r w:rsidR="00146155" w:rsidRPr="00CB491F">
        <w:rPr>
          <w:b/>
          <w:szCs w:val="22"/>
        </w:rPr>
        <w:t>inhalačný prášok</w:t>
      </w:r>
      <w:r w:rsidR="00F670EE">
        <w:rPr>
          <w:b/>
          <w:szCs w:val="22"/>
        </w:rPr>
        <w:t xml:space="preserve"> v </w:t>
      </w:r>
      <w:r w:rsidR="00146155" w:rsidRPr="00CB491F">
        <w:rPr>
          <w:b/>
          <w:szCs w:val="22"/>
        </w:rPr>
        <w:t>tvrdých kapsulách</w:t>
      </w:r>
    </w:p>
    <w:p w14:paraId="4CA58862" w14:textId="4E40E94F" w:rsidR="00A83A6E" w:rsidRPr="00CB491F" w:rsidRDefault="00FD4322" w:rsidP="0029074E">
      <w:pPr>
        <w:spacing w:line="240" w:lineRule="auto"/>
        <w:jc w:val="center"/>
        <w:rPr>
          <w:szCs w:val="22"/>
        </w:rPr>
      </w:pPr>
      <w:r w:rsidRPr="00B80356">
        <w:rPr>
          <w:szCs w:val="22"/>
        </w:rPr>
        <w:t>indakaterol/glykopyrónium/mometazón</w:t>
      </w:r>
      <w:r w:rsidR="00181411" w:rsidRPr="00B80356">
        <w:rPr>
          <w:iCs/>
          <w:szCs w:val="22"/>
        </w:rPr>
        <w:t>-</w:t>
      </w:r>
      <w:r w:rsidRPr="00B80356">
        <w:rPr>
          <w:szCs w:val="22"/>
        </w:rPr>
        <w:t>furoát</w:t>
      </w:r>
    </w:p>
    <w:p w14:paraId="056DE8E7" w14:textId="77777777" w:rsidR="00A83A6E" w:rsidRPr="00CB491F" w:rsidRDefault="00A83A6E" w:rsidP="0029074E">
      <w:pPr>
        <w:pStyle w:val="Nottoc-headings"/>
        <w:keepNext w:val="0"/>
        <w:keepLines w:val="0"/>
        <w:spacing w:before="0" w:after="0"/>
        <w:rPr>
          <w:rFonts w:ascii="Times New Roman" w:hAnsi="Times New Roman" w:cs="Times New Roman"/>
          <w:b w:val="0"/>
          <w:sz w:val="22"/>
          <w:szCs w:val="22"/>
          <w:lang w:val="sk-SK"/>
        </w:rPr>
      </w:pPr>
    </w:p>
    <w:p w14:paraId="6D96A488" w14:textId="4F305354" w:rsidR="00146155" w:rsidRPr="00CB491F" w:rsidRDefault="00146155" w:rsidP="0029074E">
      <w:pPr>
        <w:keepNext/>
        <w:tabs>
          <w:tab w:val="clear" w:pos="567"/>
        </w:tabs>
        <w:suppressAutoHyphens/>
        <w:spacing w:line="240" w:lineRule="auto"/>
        <w:rPr>
          <w:szCs w:val="22"/>
        </w:rPr>
      </w:pPr>
      <w:r w:rsidRPr="00CB491F">
        <w:rPr>
          <w:b/>
          <w:szCs w:val="22"/>
        </w:rPr>
        <w:t>Pozorne si prečítajte celú písomnú informáciu predtým, ako začnete používať tento liek, pretože obsahuje</w:t>
      </w:r>
      <w:r w:rsidR="00F670EE">
        <w:rPr>
          <w:b/>
          <w:szCs w:val="22"/>
        </w:rPr>
        <w:t xml:space="preserve"> pre </w:t>
      </w:r>
      <w:r w:rsidRPr="00CB491F">
        <w:rPr>
          <w:b/>
          <w:szCs w:val="22"/>
        </w:rPr>
        <w:t>vás dôležité informácie.</w:t>
      </w:r>
    </w:p>
    <w:p w14:paraId="4732DC22" w14:textId="77777777" w:rsidR="00146155" w:rsidRPr="00CB491F" w:rsidRDefault="00146155" w:rsidP="0029074E">
      <w:pPr>
        <w:numPr>
          <w:ilvl w:val="0"/>
          <w:numId w:val="23"/>
        </w:numPr>
        <w:tabs>
          <w:tab w:val="clear" w:pos="567"/>
        </w:tabs>
        <w:spacing w:line="240" w:lineRule="auto"/>
        <w:ind w:left="567" w:right="-2" w:hanging="567"/>
        <w:rPr>
          <w:szCs w:val="22"/>
        </w:rPr>
      </w:pPr>
      <w:r w:rsidRPr="00CB491F">
        <w:rPr>
          <w:szCs w:val="22"/>
        </w:rPr>
        <w:t>Túto písomnú informáciu si uschovajte. Možno bude potrebné, aby ste si ju znovu prečítali.</w:t>
      </w:r>
    </w:p>
    <w:p w14:paraId="0533DF65" w14:textId="488BC109" w:rsidR="00146155" w:rsidRPr="00CB491F" w:rsidRDefault="00146155" w:rsidP="0029074E">
      <w:pPr>
        <w:numPr>
          <w:ilvl w:val="0"/>
          <w:numId w:val="23"/>
        </w:numPr>
        <w:tabs>
          <w:tab w:val="clear" w:pos="567"/>
        </w:tabs>
        <w:spacing w:line="240" w:lineRule="auto"/>
        <w:ind w:left="567" w:right="-2" w:hanging="567"/>
        <w:rPr>
          <w:szCs w:val="22"/>
        </w:rPr>
      </w:pPr>
      <w:r w:rsidRPr="00CB491F">
        <w:rPr>
          <w:szCs w:val="22"/>
        </w:rPr>
        <w:t>Ak máte akékoľvek ďalšie otázky, obráťte sa</w:t>
      </w:r>
      <w:r w:rsidR="00F670EE">
        <w:rPr>
          <w:szCs w:val="22"/>
        </w:rPr>
        <w:t xml:space="preserve"> na </w:t>
      </w:r>
      <w:r w:rsidRPr="00CB491F">
        <w:rPr>
          <w:szCs w:val="22"/>
        </w:rPr>
        <w:t>svojho lekára, lekárnika alebo zdravotnú sestru.</w:t>
      </w:r>
    </w:p>
    <w:p w14:paraId="320DCD68" w14:textId="77777777" w:rsidR="00146155" w:rsidRPr="00CB491F" w:rsidRDefault="00146155" w:rsidP="0029074E">
      <w:pPr>
        <w:spacing w:line="240" w:lineRule="auto"/>
        <w:ind w:left="567" w:right="-2" w:hanging="567"/>
        <w:rPr>
          <w:szCs w:val="22"/>
        </w:rPr>
      </w:pPr>
      <w:r w:rsidRPr="00CB491F">
        <w:rPr>
          <w:szCs w:val="22"/>
        </w:rPr>
        <w:t>-</w:t>
      </w:r>
      <w:r w:rsidRPr="00CB491F">
        <w:rPr>
          <w:szCs w:val="22"/>
        </w:rPr>
        <w:tab/>
        <w:t>Tento liek bol predpísaný iba vám. Nedávajte ho nikomu inému. Môže mu uškodiť, dokonca aj vtedy, ak má rovnaké prejavy ochorenia ako vy.</w:t>
      </w:r>
    </w:p>
    <w:p w14:paraId="568DCC99" w14:textId="544B16E4" w:rsidR="00146155" w:rsidRPr="00CB491F" w:rsidRDefault="00146155" w:rsidP="0029074E">
      <w:pPr>
        <w:numPr>
          <w:ilvl w:val="0"/>
          <w:numId w:val="23"/>
        </w:numPr>
        <w:spacing w:line="240" w:lineRule="auto"/>
        <w:ind w:left="567" w:hanging="567"/>
        <w:rPr>
          <w:szCs w:val="22"/>
        </w:rPr>
      </w:pPr>
      <w:r w:rsidRPr="00CB491F">
        <w:rPr>
          <w:szCs w:val="22"/>
        </w:rPr>
        <w:t>Ak sa</w:t>
      </w:r>
      <w:r w:rsidR="00F670EE">
        <w:rPr>
          <w:szCs w:val="22"/>
        </w:rPr>
        <w:t xml:space="preserve"> u </w:t>
      </w:r>
      <w:r w:rsidRPr="00CB491F">
        <w:rPr>
          <w:szCs w:val="22"/>
        </w:rPr>
        <w:t>vás vyskytne akýkoľvek vedľajší účinok, obráťte sa</w:t>
      </w:r>
      <w:r w:rsidR="00F670EE">
        <w:rPr>
          <w:szCs w:val="22"/>
        </w:rPr>
        <w:t xml:space="preserve"> na </w:t>
      </w:r>
      <w:r w:rsidRPr="00CB491F">
        <w:rPr>
          <w:szCs w:val="22"/>
        </w:rPr>
        <w:t>svojho lekára, lekárnika alebo zdravotnú sestru. To sa týka aj akýchkoľvek vedľajších účinkov, ktoré nie sú uvedené</w:t>
      </w:r>
      <w:r w:rsidR="00F670EE">
        <w:rPr>
          <w:szCs w:val="22"/>
        </w:rPr>
        <w:t xml:space="preserve"> v </w:t>
      </w:r>
      <w:r w:rsidRPr="00CB491F">
        <w:rPr>
          <w:szCs w:val="22"/>
        </w:rPr>
        <w:t>tejto písomnej informácii. Pozri časť 4.</w:t>
      </w:r>
    </w:p>
    <w:p w14:paraId="35EC16C9" w14:textId="77777777" w:rsidR="00A83A6E" w:rsidRPr="00CB491F" w:rsidRDefault="00A83A6E" w:rsidP="0029074E">
      <w:pPr>
        <w:pStyle w:val="Text"/>
        <w:spacing w:before="0"/>
        <w:jc w:val="left"/>
        <w:rPr>
          <w:sz w:val="22"/>
          <w:szCs w:val="22"/>
          <w:lang w:val="sk-SK"/>
        </w:rPr>
      </w:pPr>
    </w:p>
    <w:p w14:paraId="1EBFE19C" w14:textId="77777777" w:rsidR="00146155" w:rsidRPr="00CB491F" w:rsidRDefault="00146155" w:rsidP="0029074E">
      <w:pPr>
        <w:keepNext/>
        <w:numPr>
          <w:ilvl w:val="12"/>
          <w:numId w:val="0"/>
        </w:numPr>
        <w:tabs>
          <w:tab w:val="clear" w:pos="567"/>
        </w:tabs>
        <w:spacing w:line="240" w:lineRule="auto"/>
        <w:ind w:right="-2"/>
        <w:rPr>
          <w:szCs w:val="22"/>
        </w:rPr>
      </w:pPr>
      <w:r w:rsidRPr="00CB491F">
        <w:rPr>
          <w:b/>
          <w:szCs w:val="22"/>
        </w:rPr>
        <w:t>V tejto písomnej informácii sa dozviete:</w:t>
      </w:r>
    </w:p>
    <w:p w14:paraId="1F33DA0B" w14:textId="77777777" w:rsidR="00146155" w:rsidRPr="00CB491F" w:rsidRDefault="00146155" w:rsidP="0029074E">
      <w:pPr>
        <w:pStyle w:val="Text"/>
        <w:keepNext/>
        <w:spacing w:before="0"/>
        <w:jc w:val="left"/>
        <w:rPr>
          <w:bCs/>
          <w:color w:val="000000"/>
          <w:sz w:val="22"/>
          <w:szCs w:val="22"/>
          <w:lang w:val="sk-SK"/>
        </w:rPr>
      </w:pPr>
    </w:p>
    <w:p w14:paraId="2340A613" w14:textId="5D38ADA0" w:rsidR="00146155" w:rsidRPr="00CB491F" w:rsidRDefault="003F6727" w:rsidP="0029074E">
      <w:pPr>
        <w:pStyle w:val="Odsekzoznamu1"/>
        <w:keepNext/>
        <w:spacing w:line="240" w:lineRule="auto"/>
        <w:ind w:left="0"/>
        <w:rPr>
          <w:szCs w:val="22"/>
        </w:rPr>
      </w:pPr>
      <w:r>
        <w:rPr>
          <w:szCs w:val="22"/>
        </w:rPr>
        <w:t>1.</w:t>
      </w:r>
      <w:r>
        <w:rPr>
          <w:szCs w:val="22"/>
        </w:rPr>
        <w:tab/>
      </w:r>
      <w:r w:rsidR="00146155" w:rsidRPr="00CB491F">
        <w:rPr>
          <w:szCs w:val="22"/>
        </w:rPr>
        <w:t xml:space="preserve">Čo je </w:t>
      </w:r>
      <w:r w:rsidR="00D3277B" w:rsidRPr="00CB491F">
        <w:rPr>
          <w:bCs/>
          <w:color w:val="000000"/>
          <w:szCs w:val="22"/>
        </w:rPr>
        <w:t>Enerzair</w:t>
      </w:r>
      <w:r w:rsidR="00146155" w:rsidRPr="00CB491F">
        <w:rPr>
          <w:bCs/>
          <w:color w:val="000000"/>
          <w:szCs w:val="22"/>
        </w:rPr>
        <w:t xml:space="preserve"> Breezhaler </w:t>
      </w:r>
      <w:r w:rsidR="00146155" w:rsidRPr="00CB491F">
        <w:rPr>
          <w:szCs w:val="22"/>
        </w:rPr>
        <w:t>a</w:t>
      </w:r>
      <w:r w:rsidR="00F670EE">
        <w:rPr>
          <w:szCs w:val="22"/>
        </w:rPr>
        <w:t xml:space="preserve"> na </w:t>
      </w:r>
      <w:r w:rsidR="00146155" w:rsidRPr="00CB491F">
        <w:rPr>
          <w:szCs w:val="22"/>
        </w:rPr>
        <w:t>čo sa používa</w:t>
      </w:r>
    </w:p>
    <w:p w14:paraId="022FE4B9" w14:textId="0991AE9E" w:rsidR="00146155" w:rsidRPr="00CB491F" w:rsidRDefault="00146155" w:rsidP="0029074E">
      <w:pPr>
        <w:pStyle w:val="Text"/>
        <w:keepNext/>
        <w:spacing w:before="0"/>
        <w:jc w:val="left"/>
        <w:rPr>
          <w:bCs/>
          <w:color w:val="000000"/>
          <w:sz w:val="22"/>
          <w:szCs w:val="22"/>
          <w:lang w:val="sk-SK"/>
        </w:rPr>
      </w:pPr>
      <w:r w:rsidRPr="00CB491F">
        <w:rPr>
          <w:bCs/>
          <w:color w:val="000000"/>
          <w:sz w:val="22"/>
          <w:szCs w:val="22"/>
          <w:lang w:val="sk-SK"/>
        </w:rPr>
        <w:t>2.</w:t>
      </w:r>
      <w:r w:rsidRPr="00CB491F">
        <w:rPr>
          <w:bCs/>
          <w:color w:val="000000"/>
          <w:sz w:val="22"/>
          <w:szCs w:val="22"/>
          <w:lang w:val="sk-SK"/>
        </w:rPr>
        <w:tab/>
      </w:r>
      <w:r w:rsidRPr="00CB491F">
        <w:rPr>
          <w:sz w:val="22"/>
          <w:szCs w:val="22"/>
          <w:lang w:val="sk-SK"/>
        </w:rPr>
        <w:t xml:space="preserve">Čo potrebujete vedieť predtým, ako použijete </w:t>
      </w:r>
      <w:r w:rsidRPr="00CB491F">
        <w:rPr>
          <w:bCs/>
          <w:sz w:val="22"/>
          <w:szCs w:val="22"/>
          <w:lang w:val="sk-SK"/>
        </w:rPr>
        <w:t>Enerzair</w:t>
      </w:r>
      <w:r w:rsidRPr="00CB491F">
        <w:rPr>
          <w:bCs/>
          <w:color w:val="000000"/>
          <w:sz w:val="22"/>
          <w:szCs w:val="22"/>
          <w:lang w:val="sk-SK"/>
        </w:rPr>
        <w:t xml:space="preserve"> Breezhaler</w:t>
      </w:r>
    </w:p>
    <w:p w14:paraId="02663B11" w14:textId="34E49EE4" w:rsidR="00146155" w:rsidRPr="00CB491F" w:rsidRDefault="00146155" w:rsidP="0029074E">
      <w:pPr>
        <w:pStyle w:val="Text"/>
        <w:keepNext/>
        <w:spacing w:before="0"/>
        <w:jc w:val="left"/>
        <w:rPr>
          <w:bCs/>
          <w:color w:val="000000"/>
          <w:sz w:val="22"/>
          <w:szCs w:val="22"/>
          <w:lang w:val="sk-SK"/>
        </w:rPr>
      </w:pPr>
      <w:r w:rsidRPr="00CB491F">
        <w:rPr>
          <w:bCs/>
          <w:color w:val="000000"/>
          <w:sz w:val="22"/>
          <w:szCs w:val="22"/>
          <w:lang w:val="sk-SK"/>
        </w:rPr>
        <w:t>3.</w:t>
      </w:r>
      <w:r w:rsidRPr="00CB491F">
        <w:rPr>
          <w:bCs/>
          <w:color w:val="000000"/>
          <w:sz w:val="22"/>
          <w:szCs w:val="22"/>
          <w:lang w:val="sk-SK"/>
        </w:rPr>
        <w:tab/>
      </w:r>
      <w:r w:rsidRPr="00CB491F">
        <w:rPr>
          <w:sz w:val="22"/>
          <w:szCs w:val="22"/>
          <w:lang w:val="sk-SK"/>
        </w:rPr>
        <w:t>Ako používať</w:t>
      </w:r>
      <w:r w:rsidRPr="00CB491F">
        <w:rPr>
          <w:bCs/>
          <w:color w:val="000000"/>
          <w:sz w:val="22"/>
          <w:szCs w:val="22"/>
          <w:lang w:val="sk-SK"/>
        </w:rPr>
        <w:t xml:space="preserve"> </w:t>
      </w:r>
      <w:r w:rsidRPr="00CB491F">
        <w:rPr>
          <w:bCs/>
          <w:sz w:val="22"/>
          <w:szCs w:val="22"/>
          <w:lang w:val="sk-SK"/>
        </w:rPr>
        <w:t>Enerzair</w:t>
      </w:r>
      <w:r w:rsidRPr="00CB491F">
        <w:rPr>
          <w:bCs/>
          <w:color w:val="000000"/>
          <w:sz w:val="22"/>
          <w:szCs w:val="22"/>
          <w:lang w:val="sk-SK"/>
        </w:rPr>
        <w:t xml:space="preserve"> Breezhaler</w:t>
      </w:r>
    </w:p>
    <w:p w14:paraId="26F4B4F3" w14:textId="77777777" w:rsidR="00146155" w:rsidRPr="00CB491F" w:rsidRDefault="00146155" w:rsidP="0029074E">
      <w:pPr>
        <w:pStyle w:val="Odsekzoznamu1"/>
        <w:keepNext/>
        <w:spacing w:line="240" w:lineRule="auto"/>
        <w:ind w:left="567" w:right="-29" w:hanging="567"/>
        <w:rPr>
          <w:szCs w:val="22"/>
        </w:rPr>
      </w:pPr>
      <w:r w:rsidRPr="00CB491F">
        <w:rPr>
          <w:bCs/>
          <w:color w:val="000000"/>
          <w:szCs w:val="22"/>
        </w:rPr>
        <w:t>4.</w:t>
      </w:r>
      <w:r w:rsidRPr="00CB491F">
        <w:rPr>
          <w:bCs/>
          <w:color w:val="000000"/>
          <w:szCs w:val="22"/>
        </w:rPr>
        <w:tab/>
      </w:r>
      <w:r w:rsidRPr="00CB491F">
        <w:rPr>
          <w:szCs w:val="22"/>
        </w:rPr>
        <w:t>Možné vedľajšie účinky</w:t>
      </w:r>
    </w:p>
    <w:p w14:paraId="14CE9A7A" w14:textId="41B07336" w:rsidR="00146155" w:rsidRPr="00CB491F" w:rsidRDefault="00146155" w:rsidP="0029074E">
      <w:pPr>
        <w:pStyle w:val="Text"/>
        <w:keepNext/>
        <w:spacing w:before="0"/>
        <w:jc w:val="left"/>
        <w:rPr>
          <w:bCs/>
          <w:color w:val="000000"/>
          <w:sz w:val="22"/>
          <w:szCs w:val="22"/>
          <w:lang w:val="sk-SK"/>
        </w:rPr>
      </w:pPr>
      <w:r w:rsidRPr="00CB491F">
        <w:rPr>
          <w:bCs/>
          <w:color w:val="000000"/>
          <w:sz w:val="22"/>
          <w:szCs w:val="22"/>
          <w:lang w:val="sk-SK"/>
        </w:rPr>
        <w:t>5.</w:t>
      </w:r>
      <w:r w:rsidRPr="00CB491F">
        <w:rPr>
          <w:bCs/>
          <w:color w:val="000000"/>
          <w:sz w:val="22"/>
          <w:szCs w:val="22"/>
          <w:lang w:val="sk-SK"/>
        </w:rPr>
        <w:tab/>
      </w:r>
      <w:r w:rsidRPr="00CB491F">
        <w:rPr>
          <w:sz w:val="22"/>
          <w:szCs w:val="22"/>
          <w:lang w:val="sk-SK"/>
        </w:rPr>
        <w:t xml:space="preserve">Ako uchovávať </w:t>
      </w:r>
      <w:r w:rsidRPr="00CB491F">
        <w:rPr>
          <w:bCs/>
          <w:sz w:val="22"/>
          <w:szCs w:val="22"/>
          <w:lang w:val="sk-SK"/>
        </w:rPr>
        <w:t>Enerzair</w:t>
      </w:r>
      <w:r w:rsidRPr="00CB491F">
        <w:rPr>
          <w:bCs/>
          <w:color w:val="000000"/>
          <w:sz w:val="22"/>
          <w:szCs w:val="22"/>
          <w:lang w:val="sk-SK"/>
        </w:rPr>
        <w:t xml:space="preserve"> Breezhaler</w:t>
      </w:r>
    </w:p>
    <w:p w14:paraId="5509021A" w14:textId="77777777" w:rsidR="00146155" w:rsidRPr="00CB491F" w:rsidRDefault="00146155" w:rsidP="0029074E">
      <w:pPr>
        <w:pStyle w:val="Odsekzoznamu1"/>
        <w:keepNext/>
        <w:spacing w:line="240" w:lineRule="auto"/>
        <w:ind w:left="567" w:right="-29" w:hanging="567"/>
        <w:rPr>
          <w:szCs w:val="22"/>
        </w:rPr>
      </w:pPr>
      <w:r w:rsidRPr="00CB491F">
        <w:rPr>
          <w:bCs/>
          <w:color w:val="000000"/>
          <w:szCs w:val="22"/>
        </w:rPr>
        <w:t>6.</w:t>
      </w:r>
      <w:r w:rsidRPr="00CB491F">
        <w:rPr>
          <w:bCs/>
          <w:color w:val="000000"/>
          <w:szCs w:val="22"/>
        </w:rPr>
        <w:tab/>
      </w:r>
      <w:r w:rsidRPr="00CB491F">
        <w:rPr>
          <w:szCs w:val="22"/>
        </w:rPr>
        <w:t>Obsah balenia a ďalšie informácie</w:t>
      </w:r>
    </w:p>
    <w:p w14:paraId="55A279BC" w14:textId="32A80FA8" w:rsidR="00146155" w:rsidRPr="00CB491F" w:rsidRDefault="0021223D" w:rsidP="0029074E">
      <w:pPr>
        <w:pStyle w:val="Text"/>
        <w:spacing w:before="0"/>
        <w:jc w:val="left"/>
        <w:rPr>
          <w:bCs/>
          <w:color w:val="000000"/>
          <w:sz w:val="22"/>
          <w:szCs w:val="22"/>
          <w:lang w:val="sk-SK"/>
        </w:rPr>
      </w:pPr>
      <w:r>
        <w:rPr>
          <w:sz w:val="22"/>
          <w:szCs w:val="22"/>
          <w:lang w:val="sk-SK"/>
        </w:rPr>
        <w:t>Pokyny</w:t>
      </w:r>
      <w:r w:rsidR="00F670EE">
        <w:rPr>
          <w:sz w:val="22"/>
          <w:szCs w:val="22"/>
          <w:lang w:val="sk-SK"/>
        </w:rPr>
        <w:t xml:space="preserve"> na </w:t>
      </w:r>
      <w:r w:rsidR="00146155" w:rsidRPr="00CB491F">
        <w:rPr>
          <w:sz w:val="22"/>
          <w:szCs w:val="22"/>
          <w:lang w:val="sk-SK"/>
        </w:rPr>
        <w:t xml:space="preserve">použitie inhalátora </w:t>
      </w:r>
      <w:r w:rsidR="00146155" w:rsidRPr="00CB491F">
        <w:rPr>
          <w:bCs/>
          <w:sz w:val="22"/>
          <w:szCs w:val="22"/>
          <w:lang w:val="sk-SK"/>
        </w:rPr>
        <w:t>Enerzair</w:t>
      </w:r>
      <w:r w:rsidR="00146155" w:rsidRPr="00CB491F">
        <w:rPr>
          <w:bCs/>
          <w:color w:val="000000"/>
          <w:sz w:val="22"/>
          <w:szCs w:val="22"/>
          <w:lang w:val="sk-SK"/>
        </w:rPr>
        <w:t xml:space="preserve"> Breezhaler</w:t>
      </w:r>
    </w:p>
    <w:p w14:paraId="42AB15C5" w14:textId="77777777" w:rsidR="00A11AB4" w:rsidRPr="00CB491F" w:rsidRDefault="00A11AB4" w:rsidP="0029074E">
      <w:pPr>
        <w:pStyle w:val="Text"/>
        <w:spacing w:before="0"/>
        <w:jc w:val="left"/>
        <w:rPr>
          <w:bCs/>
          <w:color w:val="000000"/>
          <w:sz w:val="22"/>
          <w:szCs w:val="22"/>
          <w:lang w:val="sk-SK"/>
        </w:rPr>
      </w:pPr>
    </w:p>
    <w:p w14:paraId="386EF458" w14:textId="77777777" w:rsidR="00A11AB4" w:rsidRPr="00CB491F" w:rsidRDefault="00A11AB4" w:rsidP="0029074E">
      <w:pPr>
        <w:pStyle w:val="Text"/>
        <w:spacing w:before="0"/>
        <w:jc w:val="left"/>
        <w:rPr>
          <w:bCs/>
          <w:color w:val="000000"/>
          <w:sz w:val="22"/>
          <w:szCs w:val="22"/>
          <w:lang w:val="sk-SK"/>
        </w:rPr>
      </w:pPr>
    </w:p>
    <w:p w14:paraId="13A09C47" w14:textId="626D43B3" w:rsidR="00A83A6E" w:rsidRPr="006C0F53" w:rsidRDefault="00D03577" w:rsidP="0029074E">
      <w:pPr>
        <w:keepNext/>
        <w:keepLines/>
        <w:spacing w:line="240" w:lineRule="auto"/>
        <w:rPr>
          <w:b/>
          <w:bCs/>
        </w:rPr>
      </w:pPr>
      <w:bookmarkStart w:id="45" w:name="_Toc2097632"/>
      <w:r w:rsidRPr="006C0F53">
        <w:rPr>
          <w:b/>
          <w:bCs/>
        </w:rPr>
        <w:t>1.</w:t>
      </w:r>
      <w:r w:rsidRPr="006C0F53">
        <w:rPr>
          <w:b/>
          <w:bCs/>
        </w:rPr>
        <w:tab/>
      </w:r>
      <w:r w:rsidR="00146155" w:rsidRPr="006C0F53">
        <w:rPr>
          <w:b/>
          <w:bCs/>
        </w:rPr>
        <w:t>Čo je Enerzair Breezhaler</w:t>
      </w:r>
      <w:r w:rsidR="00146155" w:rsidRPr="006C0F53">
        <w:rPr>
          <w:b/>
          <w:bCs/>
          <w:iCs/>
        </w:rPr>
        <w:t xml:space="preserve"> </w:t>
      </w:r>
      <w:r w:rsidR="00146155" w:rsidRPr="006C0F53">
        <w:rPr>
          <w:b/>
          <w:bCs/>
        </w:rPr>
        <w:t>a</w:t>
      </w:r>
      <w:r w:rsidR="00F670EE" w:rsidRPr="006C0F53">
        <w:rPr>
          <w:b/>
          <w:bCs/>
        </w:rPr>
        <w:t xml:space="preserve"> na </w:t>
      </w:r>
      <w:r w:rsidR="00146155" w:rsidRPr="006C0F53">
        <w:rPr>
          <w:b/>
          <w:bCs/>
        </w:rPr>
        <w:t>čo sa používa</w:t>
      </w:r>
      <w:bookmarkEnd w:id="45"/>
    </w:p>
    <w:p w14:paraId="13980E23" w14:textId="77777777" w:rsidR="00A11AB4" w:rsidRPr="00CB491F" w:rsidRDefault="00A11AB4" w:rsidP="0029074E">
      <w:pPr>
        <w:pStyle w:val="Nottoc-headings"/>
        <w:spacing w:before="0" w:after="0"/>
        <w:rPr>
          <w:rFonts w:ascii="Times New Roman" w:hAnsi="Times New Roman" w:cs="Times New Roman"/>
          <w:b w:val="0"/>
          <w:sz w:val="22"/>
          <w:szCs w:val="22"/>
          <w:lang w:val="sk-SK"/>
        </w:rPr>
      </w:pPr>
    </w:p>
    <w:p w14:paraId="1C5E53C6" w14:textId="4B21F534" w:rsidR="00146155" w:rsidRPr="00BF07D6" w:rsidRDefault="00146155"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Čo je Enerzair </w:t>
      </w:r>
      <w:r w:rsidRPr="00CB491F">
        <w:rPr>
          <w:rFonts w:ascii="Times New Roman" w:hAnsi="Times New Roman" w:cs="Times New Roman"/>
          <w:bCs/>
          <w:sz w:val="22"/>
          <w:szCs w:val="22"/>
          <w:lang w:val="sk-SK"/>
        </w:rPr>
        <w:t>Breezhaler a ako účinkuje</w:t>
      </w:r>
    </w:p>
    <w:p w14:paraId="2D702AF6" w14:textId="77777777" w:rsidR="00C35F70" w:rsidRDefault="00146155" w:rsidP="0029074E">
      <w:pPr>
        <w:pStyle w:val="Text"/>
        <w:spacing w:before="0"/>
        <w:jc w:val="left"/>
        <w:rPr>
          <w:sz w:val="22"/>
          <w:szCs w:val="22"/>
          <w:lang w:val="sk-SK"/>
        </w:rPr>
      </w:pPr>
      <w:r w:rsidRPr="00CB491F">
        <w:rPr>
          <w:bCs/>
          <w:sz w:val="22"/>
          <w:szCs w:val="22"/>
          <w:lang w:val="sk-SK"/>
        </w:rPr>
        <w:t>Enerzair Breezhaler</w:t>
      </w:r>
      <w:r w:rsidRPr="00AB4AE2">
        <w:rPr>
          <w:bCs/>
          <w:sz w:val="22"/>
          <w:szCs w:val="22"/>
          <w:lang w:val="sk-SK"/>
        </w:rPr>
        <w:t xml:space="preserve"> </w:t>
      </w:r>
      <w:r w:rsidRPr="00CB491F">
        <w:rPr>
          <w:sz w:val="22"/>
          <w:szCs w:val="22"/>
          <w:lang w:val="sk-SK"/>
        </w:rPr>
        <w:t>obsahuje tri liečivá</w:t>
      </w:r>
      <w:r w:rsidR="00C35F70">
        <w:rPr>
          <w:sz w:val="22"/>
          <w:szCs w:val="22"/>
          <w:lang w:val="sk-SK"/>
        </w:rPr>
        <w:t>:</w:t>
      </w:r>
    </w:p>
    <w:p w14:paraId="50089EAF" w14:textId="03B795A5" w:rsidR="00C35F70" w:rsidRDefault="00C35F70" w:rsidP="0029074E">
      <w:pPr>
        <w:pStyle w:val="Text"/>
        <w:spacing w:before="0"/>
        <w:jc w:val="left"/>
        <w:rPr>
          <w:sz w:val="22"/>
          <w:szCs w:val="22"/>
          <w:lang w:val="sk-SK" w:eastAsia="x-none"/>
        </w:rPr>
      </w:pPr>
      <w:r>
        <w:rPr>
          <w:sz w:val="22"/>
          <w:szCs w:val="22"/>
          <w:lang w:val="sk-SK"/>
        </w:rPr>
        <w:t>-</w:t>
      </w:r>
      <w:r>
        <w:rPr>
          <w:sz w:val="22"/>
          <w:szCs w:val="22"/>
          <w:lang w:val="sk-SK"/>
        </w:rPr>
        <w:tab/>
      </w:r>
      <w:r w:rsidR="00146155" w:rsidRPr="00CB491F">
        <w:rPr>
          <w:sz w:val="22"/>
          <w:szCs w:val="22"/>
          <w:lang w:val="sk-SK" w:eastAsia="x-none"/>
        </w:rPr>
        <w:t>indakaterol</w:t>
      </w:r>
    </w:p>
    <w:p w14:paraId="4C75C55C" w14:textId="2A0B67BB" w:rsidR="00C35F70" w:rsidRDefault="00C35F70" w:rsidP="0029074E">
      <w:pPr>
        <w:pStyle w:val="Text"/>
        <w:spacing w:before="0"/>
        <w:jc w:val="left"/>
        <w:rPr>
          <w:bCs/>
          <w:sz w:val="22"/>
          <w:szCs w:val="22"/>
          <w:lang w:val="sk-SK"/>
        </w:rPr>
      </w:pPr>
      <w:r>
        <w:rPr>
          <w:sz w:val="22"/>
          <w:szCs w:val="22"/>
          <w:lang w:val="sk-SK" w:eastAsia="x-none"/>
        </w:rPr>
        <w:t>-</w:t>
      </w:r>
      <w:r>
        <w:rPr>
          <w:sz w:val="22"/>
          <w:szCs w:val="22"/>
          <w:lang w:val="sk-SK" w:eastAsia="x-none"/>
        </w:rPr>
        <w:tab/>
      </w:r>
      <w:r w:rsidR="00146155" w:rsidRPr="00CB491F">
        <w:rPr>
          <w:sz w:val="22"/>
          <w:szCs w:val="22"/>
          <w:lang w:val="sk-SK" w:eastAsia="x-none"/>
        </w:rPr>
        <w:t>glykopyrónium</w:t>
      </w:r>
    </w:p>
    <w:p w14:paraId="69C0845F" w14:textId="52FEA4AC" w:rsidR="00146155" w:rsidRPr="00B80356" w:rsidRDefault="00C35F70" w:rsidP="0029074E">
      <w:pPr>
        <w:pStyle w:val="Text"/>
        <w:spacing w:before="0"/>
        <w:jc w:val="left"/>
        <w:rPr>
          <w:bCs/>
          <w:sz w:val="22"/>
          <w:szCs w:val="22"/>
          <w:lang w:val="sk-SK"/>
        </w:rPr>
      </w:pPr>
      <w:r w:rsidRPr="00B80356">
        <w:rPr>
          <w:bCs/>
          <w:sz w:val="22"/>
          <w:szCs w:val="22"/>
          <w:lang w:val="sk-SK"/>
        </w:rPr>
        <w:t>-</w:t>
      </w:r>
      <w:r w:rsidRPr="00B80356">
        <w:rPr>
          <w:bCs/>
          <w:sz w:val="22"/>
          <w:szCs w:val="22"/>
          <w:lang w:val="sk-SK"/>
        </w:rPr>
        <w:tab/>
      </w:r>
      <w:r w:rsidR="00146155" w:rsidRPr="00B80356">
        <w:rPr>
          <w:bCs/>
          <w:sz w:val="22"/>
          <w:szCs w:val="22"/>
          <w:lang w:val="sk-SK"/>
        </w:rPr>
        <w:t>mometazón</w:t>
      </w:r>
      <w:r w:rsidR="00181411" w:rsidRPr="00B80356">
        <w:rPr>
          <w:iCs/>
          <w:szCs w:val="22"/>
        </w:rPr>
        <w:t>-</w:t>
      </w:r>
      <w:r w:rsidR="00146155" w:rsidRPr="00B80356">
        <w:rPr>
          <w:bCs/>
          <w:sz w:val="22"/>
          <w:szCs w:val="22"/>
          <w:lang w:val="sk-SK"/>
        </w:rPr>
        <w:t>furoát</w:t>
      </w:r>
    </w:p>
    <w:p w14:paraId="19A31CF9" w14:textId="77777777" w:rsidR="00146155" w:rsidRPr="00B80356" w:rsidRDefault="00146155" w:rsidP="0029074E">
      <w:pPr>
        <w:pStyle w:val="Nottoc-headings"/>
        <w:keepNext w:val="0"/>
        <w:keepLines w:val="0"/>
        <w:spacing w:before="0" w:after="0"/>
        <w:rPr>
          <w:rFonts w:ascii="Times New Roman" w:hAnsi="Times New Roman" w:cs="Times New Roman"/>
          <w:b w:val="0"/>
          <w:sz w:val="22"/>
          <w:szCs w:val="22"/>
          <w:lang w:val="sk-SK"/>
        </w:rPr>
      </w:pPr>
    </w:p>
    <w:p w14:paraId="110003E2" w14:textId="1D3DFF7D" w:rsidR="0036040F" w:rsidRPr="00B80356" w:rsidRDefault="00A83A6E" w:rsidP="0029074E">
      <w:pPr>
        <w:pStyle w:val="Text"/>
        <w:spacing w:before="0"/>
        <w:jc w:val="left"/>
        <w:rPr>
          <w:bCs/>
          <w:sz w:val="22"/>
          <w:szCs w:val="22"/>
          <w:lang w:val="sk-SK"/>
        </w:rPr>
      </w:pPr>
      <w:r w:rsidRPr="00B80356">
        <w:rPr>
          <w:bCs/>
          <w:sz w:val="22"/>
          <w:szCs w:val="22"/>
          <w:lang w:val="sk-SK"/>
        </w:rPr>
        <w:t>Inda</w:t>
      </w:r>
      <w:r w:rsidR="0036040F" w:rsidRPr="00B80356">
        <w:rPr>
          <w:bCs/>
          <w:sz w:val="22"/>
          <w:szCs w:val="22"/>
          <w:lang w:val="sk-SK"/>
        </w:rPr>
        <w:t>k</w:t>
      </w:r>
      <w:r w:rsidRPr="00B80356">
        <w:rPr>
          <w:bCs/>
          <w:sz w:val="22"/>
          <w:szCs w:val="22"/>
          <w:lang w:val="sk-SK"/>
        </w:rPr>
        <w:t>aterol a</w:t>
      </w:r>
      <w:r w:rsidR="0036040F" w:rsidRPr="00B80356">
        <w:rPr>
          <w:bCs/>
          <w:sz w:val="22"/>
          <w:szCs w:val="22"/>
          <w:lang w:val="sk-SK"/>
        </w:rPr>
        <w:t xml:space="preserve"> glykopyrónium patria do skupiny liečiv označovaných ako bronchodilatanciá. </w:t>
      </w:r>
      <w:r w:rsidR="00C35F70" w:rsidRPr="00B80356">
        <w:rPr>
          <w:bCs/>
          <w:sz w:val="22"/>
          <w:szCs w:val="22"/>
          <w:lang w:val="sk-SK"/>
        </w:rPr>
        <w:t xml:space="preserve">Účinkujú rôznymi spôsobmi na </w:t>
      </w:r>
      <w:r w:rsidR="008C2C1F" w:rsidRPr="00B80356">
        <w:rPr>
          <w:bCs/>
          <w:sz w:val="22"/>
          <w:szCs w:val="22"/>
          <w:lang w:val="sk-SK"/>
        </w:rPr>
        <w:t xml:space="preserve">uvoľnenie </w:t>
      </w:r>
      <w:r w:rsidR="0036040F" w:rsidRPr="00B80356">
        <w:rPr>
          <w:bCs/>
          <w:sz w:val="22"/>
          <w:szCs w:val="22"/>
          <w:lang w:val="sk-SK"/>
        </w:rPr>
        <w:t>svalstv</w:t>
      </w:r>
      <w:r w:rsidR="00C35F70" w:rsidRPr="00B80356">
        <w:rPr>
          <w:bCs/>
          <w:sz w:val="22"/>
          <w:szCs w:val="22"/>
          <w:lang w:val="sk-SK"/>
        </w:rPr>
        <w:t>a</w:t>
      </w:r>
      <w:r w:rsidR="0036040F" w:rsidRPr="00B80356">
        <w:rPr>
          <w:bCs/>
          <w:sz w:val="22"/>
          <w:szCs w:val="22"/>
          <w:lang w:val="sk-SK"/>
        </w:rPr>
        <w:t xml:space="preserve"> malých dýchacích ciest</w:t>
      </w:r>
      <w:r w:rsidR="00F670EE" w:rsidRPr="00B80356">
        <w:rPr>
          <w:bCs/>
          <w:sz w:val="22"/>
          <w:szCs w:val="22"/>
          <w:lang w:val="sk-SK"/>
        </w:rPr>
        <w:t xml:space="preserve"> v </w:t>
      </w:r>
      <w:r w:rsidR="0036040F" w:rsidRPr="00B80356">
        <w:rPr>
          <w:bCs/>
          <w:sz w:val="22"/>
          <w:szCs w:val="22"/>
          <w:lang w:val="sk-SK"/>
        </w:rPr>
        <w:t>pľúcach. Pomáha to otvoriť dýchacie cesty a uľahčuje prúdenie vzduchu do </w:t>
      </w:r>
      <w:r w:rsidR="0036040F" w:rsidRPr="00B80356">
        <w:rPr>
          <w:sz w:val="22"/>
          <w:szCs w:val="22"/>
          <w:lang w:val="sk-SK" w:eastAsia="x-none"/>
        </w:rPr>
        <w:t>pľúc a</w:t>
      </w:r>
      <w:r w:rsidR="00F670EE" w:rsidRPr="00B80356">
        <w:rPr>
          <w:sz w:val="22"/>
          <w:szCs w:val="22"/>
          <w:lang w:val="sk-SK" w:eastAsia="x-none"/>
        </w:rPr>
        <w:t xml:space="preserve"> z </w:t>
      </w:r>
      <w:r w:rsidR="0036040F" w:rsidRPr="00B80356">
        <w:rPr>
          <w:sz w:val="22"/>
          <w:szCs w:val="22"/>
          <w:lang w:val="sk-SK" w:eastAsia="x-none"/>
        </w:rPr>
        <w:t>pľúc. Keď sa používajú pravidelne, pomáhajú udržať malé dýchacie cesty otvorené.</w:t>
      </w:r>
    </w:p>
    <w:p w14:paraId="634F8D51" w14:textId="77777777" w:rsidR="00A83A6E" w:rsidRPr="00B80356" w:rsidRDefault="00A83A6E" w:rsidP="0029074E">
      <w:pPr>
        <w:pStyle w:val="Text"/>
        <w:spacing w:before="0"/>
        <w:jc w:val="left"/>
        <w:rPr>
          <w:bCs/>
          <w:sz w:val="22"/>
          <w:szCs w:val="22"/>
          <w:lang w:val="sk-SK"/>
        </w:rPr>
      </w:pPr>
    </w:p>
    <w:p w14:paraId="7134CBE6" w14:textId="387C3162" w:rsidR="00AB4AE2" w:rsidRDefault="0036040F" w:rsidP="0029074E">
      <w:pPr>
        <w:pStyle w:val="Text"/>
        <w:spacing w:before="0"/>
        <w:jc w:val="left"/>
        <w:rPr>
          <w:bCs/>
          <w:sz w:val="22"/>
          <w:szCs w:val="22"/>
          <w:lang w:val="sk-SK"/>
        </w:rPr>
      </w:pPr>
      <w:r w:rsidRPr="00B80356">
        <w:rPr>
          <w:bCs/>
          <w:sz w:val="22"/>
          <w:szCs w:val="22"/>
          <w:lang w:val="sk-SK"/>
        </w:rPr>
        <w:t>Mometazón</w:t>
      </w:r>
      <w:r w:rsidR="00181411" w:rsidRPr="00B80356">
        <w:rPr>
          <w:iCs/>
          <w:szCs w:val="22"/>
        </w:rPr>
        <w:t>-</w:t>
      </w:r>
      <w:r w:rsidRPr="00B80356">
        <w:rPr>
          <w:bCs/>
          <w:sz w:val="22"/>
          <w:szCs w:val="22"/>
          <w:lang w:val="sk-SK"/>
        </w:rPr>
        <w:t>furoát patrí do skupiny liečiv označovaných ako kortikosteroidy (alebo steroidy).</w:t>
      </w:r>
      <w:r w:rsidRPr="00CB491F">
        <w:rPr>
          <w:bCs/>
          <w:sz w:val="22"/>
          <w:szCs w:val="22"/>
          <w:lang w:val="sk-SK"/>
        </w:rPr>
        <w:t xml:space="preserve"> Kortikosteroidy tlmia opuch a podráždenie</w:t>
      </w:r>
      <w:r w:rsidR="00F670EE">
        <w:rPr>
          <w:bCs/>
          <w:sz w:val="22"/>
          <w:szCs w:val="22"/>
          <w:lang w:val="sk-SK"/>
        </w:rPr>
        <w:t xml:space="preserve"> </w:t>
      </w:r>
      <w:r w:rsidR="00C35F70">
        <w:rPr>
          <w:bCs/>
          <w:sz w:val="22"/>
          <w:szCs w:val="22"/>
          <w:lang w:val="sk-SK"/>
        </w:rPr>
        <w:t xml:space="preserve">(zápal) </w:t>
      </w:r>
      <w:r w:rsidR="00F670EE">
        <w:rPr>
          <w:bCs/>
          <w:sz w:val="22"/>
          <w:szCs w:val="22"/>
          <w:lang w:val="sk-SK"/>
        </w:rPr>
        <w:t>v </w:t>
      </w:r>
      <w:r w:rsidRPr="00CB491F">
        <w:rPr>
          <w:bCs/>
          <w:sz w:val="22"/>
          <w:szCs w:val="22"/>
          <w:lang w:val="sk-SK"/>
        </w:rPr>
        <w:t>malých dýchacích cestách</w:t>
      </w:r>
      <w:r w:rsidR="00F670EE">
        <w:rPr>
          <w:bCs/>
          <w:sz w:val="22"/>
          <w:szCs w:val="22"/>
          <w:lang w:val="sk-SK"/>
        </w:rPr>
        <w:t xml:space="preserve"> v </w:t>
      </w:r>
      <w:r w:rsidRPr="00CB491F">
        <w:rPr>
          <w:bCs/>
          <w:sz w:val="22"/>
          <w:szCs w:val="22"/>
          <w:lang w:val="sk-SK"/>
        </w:rPr>
        <w:t>pľúcach a tak postupne zmierňujú dýchacie problémy. Kortikosteroidy tiež pomáhajú zabrániť záchvatom astmy.</w:t>
      </w:r>
    </w:p>
    <w:p w14:paraId="278F6457" w14:textId="07C37A3B" w:rsidR="0036040F" w:rsidRPr="00CB491F" w:rsidRDefault="0036040F" w:rsidP="0029074E">
      <w:pPr>
        <w:pStyle w:val="Text"/>
        <w:spacing w:before="0"/>
        <w:jc w:val="left"/>
        <w:rPr>
          <w:bCs/>
          <w:sz w:val="22"/>
          <w:szCs w:val="22"/>
          <w:lang w:val="sk-SK"/>
        </w:rPr>
      </w:pPr>
    </w:p>
    <w:p w14:paraId="73AAF298" w14:textId="58872C46" w:rsidR="0036040F" w:rsidRPr="00BF07D6" w:rsidRDefault="0036040F"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Na čo sa používa Enerzair </w:t>
      </w:r>
      <w:r w:rsidRPr="00CB491F">
        <w:rPr>
          <w:rFonts w:ascii="Times New Roman" w:hAnsi="Times New Roman" w:cs="Times New Roman"/>
          <w:bCs/>
          <w:sz w:val="22"/>
          <w:szCs w:val="22"/>
          <w:lang w:val="sk-SK"/>
        </w:rPr>
        <w:t>Breezhaler</w:t>
      </w:r>
    </w:p>
    <w:p w14:paraId="58046AF3" w14:textId="3F4A1AA7" w:rsidR="0036040F" w:rsidRPr="00CB491F" w:rsidRDefault="0036040F" w:rsidP="0029074E">
      <w:pPr>
        <w:pStyle w:val="Nottoc-headings"/>
        <w:keepNext w:val="0"/>
        <w:keepLines w:val="0"/>
        <w:spacing w:before="0" w:after="0"/>
        <w:rPr>
          <w:rFonts w:ascii="Times New Roman" w:hAnsi="Times New Roman" w:cs="Times New Roman"/>
          <w:b w:val="0"/>
          <w:bCs/>
          <w:sz w:val="22"/>
          <w:szCs w:val="22"/>
          <w:lang w:val="sk-SK"/>
        </w:rPr>
      </w:pPr>
      <w:r w:rsidRPr="00CB491F">
        <w:rPr>
          <w:rFonts w:ascii="Times New Roman" w:hAnsi="Times New Roman" w:cs="Times New Roman"/>
          <w:b w:val="0"/>
          <w:bCs/>
          <w:sz w:val="22"/>
          <w:szCs w:val="22"/>
          <w:lang w:val="sk-SK"/>
        </w:rPr>
        <w:t>Enerzair Breezhaler sa používa</w:t>
      </w:r>
      <w:r w:rsidR="00F670EE">
        <w:rPr>
          <w:rFonts w:ascii="Times New Roman" w:hAnsi="Times New Roman" w:cs="Times New Roman"/>
          <w:b w:val="0"/>
          <w:bCs/>
          <w:sz w:val="22"/>
          <w:szCs w:val="22"/>
          <w:lang w:val="sk-SK"/>
        </w:rPr>
        <w:t xml:space="preserve"> </w:t>
      </w:r>
      <w:r w:rsidR="00C35F70">
        <w:rPr>
          <w:rFonts w:ascii="Times New Roman" w:hAnsi="Times New Roman" w:cs="Times New Roman"/>
          <w:b w:val="0"/>
          <w:bCs/>
          <w:sz w:val="22"/>
          <w:szCs w:val="22"/>
          <w:lang w:val="sk-SK"/>
        </w:rPr>
        <w:t xml:space="preserve">pravidelne </w:t>
      </w:r>
      <w:r w:rsidR="00F670EE">
        <w:rPr>
          <w:rFonts w:ascii="Times New Roman" w:hAnsi="Times New Roman" w:cs="Times New Roman"/>
          <w:b w:val="0"/>
          <w:bCs/>
          <w:sz w:val="22"/>
          <w:szCs w:val="22"/>
          <w:lang w:val="sk-SK"/>
        </w:rPr>
        <w:t>na </w:t>
      </w:r>
      <w:r w:rsidRPr="00CB491F">
        <w:rPr>
          <w:rFonts w:ascii="Times New Roman" w:hAnsi="Times New Roman" w:cs="Times New Roman"/>
          <w:b w:val="0"/>
          <w:bCs/>
          <w:sz w:val="22"/>
          <w:szCs w:val="22"/>
          <w:lang w:val="sk-SK"/>
        </w:rPr>
        <w:t>liečbu astmy</w:t>
      </w:r>
      <w:r w:rsidR="00F670EE">
        <w:rPr>
          <w:rFonts w:ascii="Times New Roman" w:hAnsi="Times New Roman" w:cs="Times New Roman"/>
          <w:b w:val="0"/>
          <w:bCs/>
          <w:sz w:val="22"/>
          <w:szCs w:val="22"/>
          <w:lang w:val="sk-SK"/>
        </w:rPr>
        <w:t xml:space="preserve"> u </w:t>
      </w:r>
      <w:r w:rsidRPr="00CB491F">
        <w:rPr>
          <w:rFonts w:ascii="Times New Roman" w:hAnsi="Times New Roman" w:cs="Times New Roman"/>
          <w:b w:val="0"/>
          <w:bCs/>
          <w:sz w:val="22"/>
          <w:szCs w:val="22"/>
          <w:lang w:val="sk-SK"/>
        </w:rPr>
        <w:t>dospelých.</w:t>
      </w:r>
    </w:p>
    <w:p w14:paraId="37CC31C9" w14:textId="77777777" w:rsidR="0036040F" w:rsidRPr="00CB491F" w:rsidRDefault="0036040F" w:rsidP="0029074E">
      <w:pPr>
        <w:pStyle w:val="Nottoc-headings"/>
        <w:keepNext w:val="0"/>
        <w:keepLines w:val="0"/>
        <w:spacing w:before="0" w:after="0"/>
        <w:rPr>
          <w:rFonts w:ascii="Times New Roman" w:hAnsi="Times New Roman" w:cs="Times New Roman"/>
          <w:b w:val="0"/>
          <w:sz w:val="22"/>
          <w:szCs w:val="22"/>
          <w:lang w:val="sk-SK"/>
        </w:rPr>
      </w:pPr>
    </w:p>
    <w:p w14:paraId="427590C0" w14:textId="0A871F8D" w:rsidR="0036040F" w:rsidRPr="00CB491F" w:rsidRDefault="0036040F" w:rsidP="0029074E">
      <w:pPr>
        <w:pStyle w:val="Text"/>
        <w:spacing w:before="0"/>
        <w:jc w:val="left"/>
        <w:rPr>
          <w:sz w:val="22"/>
          <w:szCs w:val="22"/>
          <w:lang w:val="sk-SK"/>
        </w:rPr>
      </w:pPr>
      <w:r w:rsidRPr="00CB491F">
        <w:rPr>
          <w:sz w:val="22"/>
          <w:szCs w:val="22"/>
          <w:lang w:val="sk-SK"/>
        </w:rPr>
        <w:t>Astma je závažné, dlhodobé ochorenie pľúc,</w:t>
      </w:r>
      <w:r w:rsidR="00F670EE">
        <w:rPr>
          <w:sz w:val="22"/>
          <w:szCs w:val="22"/>
          <w:lang w:val="sk-SK"/>
        </w:rPr>
        <w:t xml:space="preserve"> pri </w:t>
      </w:r>
      <w:r w:rsidRPr="00CB491F">
        <w:rPr>
          <w:sz w:val="22"/>
          <w:szCs w:val="22"/>
          <w:lang w:val="sk-SK"/>
        </w:rPr>
        <w:t>ktorom sú svaly obklopujúce malé dýchacie cesty stiahnuté (bronchokonstrikcia) a z</w:t>
      </w:r>
      <w:r w:rsidR="00C35F70">
        <w:rPr>
          <w:sz w:val="22"/>
          <w:szCs w:val="22"/>
          <w:lang w:val="sk-SK"/>
        </w:rPr>
        <w:t>a</w:t>
      </w:r>
      <w:r w:rsidRPr="00CB491F">
        <w:rPr>
          <w:sz w:val="22"/>
          <w:szCs w:val="22"/>
          <w:lang w:val="sk-SK"/>
        </w:rPr>
        <w:t>p</w:t>
      </w:r>
      <w:r w:rsidR="00C35F70">
        <w:rPr>
          <w:sz w:val="22"/>
          <w:szCs w:val="22"/>
          <w:lang w:val="sk-SK"/>
        </w:rPr>
        <w:t>á</w:t>
      </w:r>
      <w:r w:rsidRPr="00CB491F">
        <w:rPr>
          <w:sz w:val="22"/>
          <w:szCs w:val="22"/>
          <w:lang w:val="sk-SK"/>
        </w:rPr>
        <w:t>l</w:t>
      </w:r>
      <w:r w:rsidR="00C35F70">
        <w:rPr>
          <w:sz w:val="22"/>
          <w:szCs w:val="22"/>
          <w:lang w:val="sk-SK"/>
        </w:rPr>
        <w:t>ené</w:t>
      </w:r>
      <w:r w:rsidRPr="00CB491F">
        <w:rPr>
          <w:sz w:val="22"/>
          <w:szCs w:val="22"/>
          <w:lang w:val="sk-SK"/>
        </w:rPr>
        <w:t>. Príznaky sa objavujú a ustupujú a zahŕňajú dýchavičnosť, piskoty, pocit zovretia</w:t>
      </w:r>
      <w:r w:rsidR="00F670EE">
        <w:rPr>
          <w:sz w:val="22"/>
          <w:szCs w:val="22"/>
          <w:lang w:val="sk-SK"/>
        </w:rPr>
        <w:t xml:space="preserve"> v </w:t>
      </w:r>
      <w:r w:rsidRPr="00CB491F">
        <w:rPr>
          <w:sz w:val="22"/>
          <w:szCs w:val="22"/>
          <w:lang w:val="sk-SK"/>
        </w:rPr>
        <w:t>hrudníku a kašeľ.</w:t>
      </w:r>
    </w:p>
    <w:p w14:paraId="33BC13EC" w14:textId="77777777" w:rsidR="00F16B7E" w:rsidRPr="00CB491F" w:rsidRDefault="00F16B7E" w:rsidP="0029074E">
      <w:pPr>
        <w:pStyle w:val="Text"/>
        <w:spacing w:before="0"/>
        <w:jc w:val="left"/>
        <w:rPr>
          <w:sz w:val="22"/>
          <w:szCs w:val="22"/>
          <w:lang w:val="sk-SK"/>
        </w:rPr>
      </w:pPr>
    </w:p>
    <w:p w14:paraId="115D5B50" w14:textId="7CD21A18" w:rsidR="0036040F" w:rsidRPr="00CB491F" w:rsidRDefault="0036040F" w:rsidP="0029074E">
      <w:pPr>
        <w:pStyle w:val="Nottoc-headings"/>
        <w:keepNext w:val="0"/>
        <w:keepLines w:val="0"/>
        <w:spacing w:before="0" w:after="0"/>
        <w:rPr>
          <w:rFonts w:ascii="Times New Roman" w:hAnsi="Times New Roman" w:cs="Times New Roman"/>
          <w:b w:val="0"/>
          <w:sz w:val="22"/>
          <w:szCs w:val="22"/>
          <w:lang w:val="sk-SK"/>
        </w:rPr>
      </w:pPr>
      <w:r w:rsidRPr="00CB491F">
        <w:rPr>
          <w:rFonts w:ascii="Times New Roman" w:hAnsi="Times New Roman" w:cs="Times New Roman"/>
          <w:b w:val="0"/>
          <w:sz w:val="22"/>
          <w:szCs w:val="22"/>
          <w:lang w:val="sk-SK"/>
        </w:rPr>
        <w:t>Používajte Enerzair Breezhaler každý deň a nielen vtedy, keď máte ťažkosti</w:t>
      </w:r>
      <w:r w:rsidR="00F670EE">
        <w:rPr>
          <w:rFonts w:ascii="Times New Roman" w:hAnsi="Times New Roman" w:cs="Times New Roman"/>
          <w:b w:val="0"/>
          <w:sz w:val="22"/>
          <w:szCs w:val="22"/>
          <w:lang w:val="sk-SK"/>
        </w:rPr>
        <w:t xml:space="preserve"> s </w:t>
      </w:r>
      <w:r w:rsidRPr="00CB491F">
        <w:rPr>
          <w:rFonts w:ascii="Times New Roman" w:hAnsi="Times New Roman" w:cs="Times New Roman"/>
          <w:b w:val="0"/>
          <w:sz w:val="22"/>
          <w:szCs w:val="22"/>
          <w:lang w:val="sk-SK"/>
        </w:rPr>
        <w:t>dýchaním alebo iné príznaky astmy. Umožní to náležit</w:t>
      </w:r>
      <w:r w:rsidR="00A65023">
        <w:rPr>
          <w:rFonts w:ascii="Times New Roman" w:hAnsi="Times New Roman" w:cs="Times New Roman"/>
          <w:b w:val="0"/>
          <w:sz w:val="22"/>
          <w:szCs w:val="22"/>
          <w:lang w:val="sk-SK"/>
        </w:rPr>
        <w:t>ú</w:t>
      </w:r>
      <w:r w:rsidRPr="00CB491F">
        <w:rPr>
          <w:rFonts w:ascii="Times New Roman" w:hAnsi="Times New Roman" w:cs="Times New Roman"/>
          <w:b w:val="0"/>
          <w:sz w:val="22"/>
          <w:szCs w:val="22"/>
          <w:lang w:val="sk-SK"/>
        </w:rPr>
        <w:t xml:space="preserve"> </w:t>
      </w:r>
      <w:r w:rsidR="00A65023">
        <w:rPr>
          <w:rFonts w:ascii="Times New Roman" w:hAnsi="Times New Roman" w:cs="Times New Roman"/>
          <w:b w:val="0"/>
          <w:sz w:val="22"/>
          <w:szCs w:val="22"/>
          <w:lang w:val="sk-SK"/>
        </w:rPr>
        <w:t>kontrolu</w:t>
      </w:r>
      <w:r w:rsidRPr="00CB491F">
        <w:rPr>
          <w:rFonts w:ascii="Times New Roman" w:hAnsi="Times New Roman" w:cs="Times New Roman"/>
          <w:b w:val="0"/>
          <w:sz w:val="22"/>
          <w:szCs w:val="22"/>
          <w:lang w:val="sk-SK"/>
        </w:rPr>
        <w:t xml:space="preserve"> vašej astmy.</w:t>
      </w:r>
      <w:r w:rsidR="00772139">
        <w:rPr>
          <w:rFonts w:ascii="Times New Roman" w:hAnsi="Times New Roman" w:cs="Times New Roman"/>
          <w:b w:val="0"/>
          <w:sz w:val="22"/>
          <w:szCs w:val="22"/>
          <w:lang w:val="sk-SK"/>
        </w:rPr>
        <w:t xml:space="preserve"> </w:t>
      </w:r>
      <w:r w:rsidR="00772139" w:rsidRPr="008850F0">
        <w:rPr>
          <w:rFonts w:ascii="Times New Roman" w:hAnsi="Times New Roman" w:cs="Times New Roman"/>
          <w:b w:val="0"/>
          <w:bCs/>
          <w:sz w:val="22"/>
          <w:szCs w:val="22"/>
          <w:lang w:val="sk-SK"/>
        </w:rPr>
        <w:t>Nepoužívajte tento liek na zmiernenie náhleho záchvatu dýchavičnosti alebo piskotov.</w:t>
      </w:r>
    </w:p>
    <w:p w14:paraId="498E3E8E" w14:textId="77777777" w:rsidR="00671575" w:rsidRPr="00CB491F" w:rsidRDefault="00671575" w:rsidP="0029074E">
      <w:pPr>
        <w:pStyle w:val="Text"/>
        <w:spacing w:before="0"/>
        <w:rPr>
          <w:sz w:val="22"/>
          <w:szCs w:val="22"/>
          <w:lang w:val="sk-SK"/>
        </w:rPr>
      </w:pPr>
    </w:p>
    <w:p w14:paraId="78FFF94C" w14:textId="0052F9B1" w:rsidR="0036040F" w:rsidRPr="00CB491F" w:rsidRDefault="0036040F" w:rsidP="0029074E">
      <w:pPr>
        <w:pStyle w:val="Text"/>
        <w:spacing w:before="0"/>
        <w:jc w:val="left"/>
        <w:rPr>
          <w:sz w:val="22"/>
          <w:szCs w:val="22"/>
          <w:lang w:val="sk-SK"/>
        </w:rPr>
      </w:pPr>
      <w:r w:rsidRPr="00CB491F">
        <w:rPr>
          <w:sz w:val="22"/>
          <w:szCs w:val="22"/>
          <w:lang w:val="sk-SK"/>
        </w:rPr>
        <w:t>Ak máte akékoľvek otázky</w:t>
      </w:r>
      <w:r w:rsidR="00F670EE">
        <w:rPr>
          <w:sz w:val="22"/>
          <w:szCs w:val="22"/>
          <w:lang w:val="sk-SK"/>
        </w:rPr>
        <w:t xml:space="preserve"> o </w:t>
      </w:r>
      <w:r w:rsidRPr="00CB491F">
        <w:rPr>
          <w:sz w:val="22"/>
          <w:szCs w:val="22"/>
          <w:lang w:val="sk-SK"/>
        </w:rPr>
        <w:t>účinku lieku Enerzair Breezhaler alebo</w:t>
      </w:r>
      <w:r w:rsidR="00F670EE">
        <w:rPr>
          <w:sz w:val="22"/>
          <w:szCs w:val="22"/>
          <w:lang w:val="sk-SK"/>
        </w:rPr>
        <w:t xml:space="preserve"> o </w:t>
      </w:r>
      <w:r w:rsidRPr="00CB491F">
        <w:rPr>
          <w:sz w:val="22"/>
          <w:szCs w:val="22"/>
          <w:lang w:val="sk-SK"/>
        </w:rPr>
        <w:t>dôvodoch,</w:t>
      </w:r>
      <w:r w:rsidR="00F670EE">
        <w:rPr>
          <w:sz w:val="22"/>
          <w:szCs w:val="22"/>
          <w:lang w:val="sk-SK"/>
        </w:rPr>
        <w:t xml:space="preserve"> pre </w:t>
      </w:r>
      <w:r w:rsidRPr="00CB491F">
        <w:rPr>
          <w:sz w:val="22"/>
          <w:szCs w:val="22"/>
          <w:lang w:val="sk-SK"/>
        </w:rPr>
        <w:t>ktoré vám predpísali tento liek, obráťte sa</w:t>
      </w:r>
      <w:r w:rsidR="00F670EE">
        <w:rPr>
          <w:sz w:val="22"/>
          <w:szCs w:val="22"/>
          <w:lang w:val="sk-SK"/>
        </w:rPr>
        <w:t xml:space="preserve"> na </w:t>
      </w:r>
      <w:r w:rsidRPr="00CB491F">
        <w:rPr>
          <w:sz w:val="22"/>
          <w:szCs w:val="22"/>
          <w:lang w:val="sk-SK"/>
        </w:rPr>
        <w:t>svojho lekára.</w:t>
      </w:r>
    </w:p>
    <w:p w14:paraId="1113ED49" w14:textId="77777777" w:rsidR="00D03577" w:rsidRPr="00CB491F" w:rsidRDefault="00D03577" w:rsidP="0029074E">
      <w:pPr>
        <w:pStyle w:val="Text"/>
        <w:spacing w:before="0"/>
        <w:jc w:val="left"/>
        <w:rPr>
          <w:sz w:val="22"/>
          <w:szCs w:val="22"/>
          <w:lang w:val="sk-SK"/>
        </w:rPr>
      </w:pPr>
    </w:p>
    <w:p w14:paraId="4482C730" w14:textId="77777777" w:rsidR="0096485D" w:rsidRPr="00CB491F" w:rsidRDefault="0096485D" w:rsidP="0029074E">
      <w:pPr>
        <w:pStyle w:val="Text"/>
        <w:spacing w:before="0"/>
        <w:jc w:val="left"/>
        <w:rPr>
          <w:sz w:val="22"/>
          <w:szCs w:val="22"/>
          <w:lang w:val="sk-SK"/>
        </w:rPr>
      </w:pPr>
    </w:p>
    <w:p w14:paraId="682042B8" w14:textId="3008B3AC" w:rsidR="00A83A6E" w:rsidRPr="006C0F53" w:rsidRDefault="0096485D" w:rsidP="0029074E">
      <w:pPr>
        <w:keepNext/>
        <w:keepLines/>
        <w:spacing w:line="240" w:lineRule="auto"/>
        <w:rPr>
          <w:b/>
          <w:bCs/>
        </w:rPr>
      </w:pPr>
      <w:bookmarkStart w:id="46" w:name="_Toc2097633"/>
      <w:r w:rsidRPr="006C0F53">
        <w:rPr>
          <w:b/>
          <w:bCs/>
        </w:rPr>
        <w:t>2.</w:t>
      </w:r>
      <w:r w:rsidRPr="006C0F53">
        <w:rPr>
          <w:b/>
          <w:bCs/>
        </w:rPr>
        <w:tab/>
      </w:r>
      <w:bookmarkEnd w:id="46"/>
      <w:r w:rsidR="00D3277B" w:rsidRPr="006C0F53">
        <w:rPr>
          <w:b/>
          <w:bCs/>
        </w:rPr>
        <w:t xml:space="preserve">Čo potrebujete vedieť predtým, ako použijete </w:t>
      </w:r>
      <w:r w:rsidR="008225C0" w:rsidRPr="006C0F53">
        <w:rPr>
          <w:b/>
          <w:bCs/>
        </w:rPr>
        <w:t>Enerzair</w:t>
      </w:r>
      <w:r w:rsidR="00D3277B" w:rsidRPr="006C0F53">
        <w:rPr>
          <w:b/>
          <w:bCs/>
        </w:rPr>
        <w:t xml:space="preserve"> Breezhaler</w:t>
      </w:r>
    </w:p>
    <w:p w14:paraId="38AC7538" w14:textId="77777777" w:rsidR="00A83A6E" w:rsidRPr="00CB491F" w:rsidRDefault="00A83A6E" w:rsidP="0029074E">
      <w:pPr>
        <w:pStyle w:val="Text"/>
        <w:keepNext/>
        <w:keepLines/>
        <w:spacing w:before="0"/>
        <w:jc w:val="left"/>
        <w:rPr>
          <w:bCs/>
          <w:sz w:val="22"/>
          <w:szCs w:val="22"/>
          <w:lang w:val="sk-SK"/>
        </w:rPr>
      </w:pPr>
    </w:p>
    <w:p w14:paraId="62DD9512" w14:textId="77777777" w:rsidR="00D3277B" w:rsidRPr="00CB491F" w:rsidRDefault="00D3277B" w:rsidP="0029074E">
      <w:pPr>
        <w:pStyle w:val="Text"/>
        <w:spacing w:before="0"/>
        <w:jc w:val="left"/>
        <w:rPr>
          <w:bCs/>
          <w:sz w:val="22"/>
          <w:szCs w:val="22"/>
          <w:lang w:val="sk-SK"/>
        </w:rPr>
      </w:pPr>
      <w:r w:rsidRPr="00CB491F">
        <w:rPr>
          <w:bCs/>
          <w:sz w:val="22"/>
          <w:szCs w:val="22"/>
          <w:lang w:val="sk-SK"/>
        </w:rPr>
        <w:t>Dôsledne dodržujte všetky pokyny lekára.</w:t>
      </w:r>
    </w:p>
    <w:p w14:paraId="35ED9E11" w14:textId="77777777" w:rsidR="0050744B" w:rsidRPr="00CB491F" w:rsidRDefault="0050744B" w:rsidP="0029074E">
      <w:pPr>
        <w:pStyle w:val="Text"/>
        <w:spacing w:before="0"/>
        <w:jc w:val="left"/>
        <w:rPr>
          <w:sz w:val="22"/>
          <w:szCs w:val="22"/>
          <w:lang w:val="sk-SK"/>
        </w:rPr>
      </w:pPr>
    </w:p>
    <w:p w14:paraId="0DB899A7" w14:textId="58E1A00E" w:rsidR="00D3277B" w:rsidRPr="00BF07D6" w:rsidRDefault="00D3277B" w:rsidP="0029074E">
      <w:pPr>
        <w:pStyle w:val="Text"/>
        <w:keepNext/>
        <w:keepLines/>
        <w:spacing w:before="0"/>
        <w:jc w:val="left"/>
        <w:rPr>
          <w:sz w:val="22"/>
          <w:szCs w:val="22"/>
          <w:lang w:val="sk-SK"/>
        </w:rPr>
      </w:pPr>
      <w:r w:rsidRPr="00CB491F">
        <w:rPr>
          <w:b/>
          <w:sz w:val="22"/>
          <w:szCs w:val="22"/>
          <w:lang w:val="sk-SK"/>
        </w:rPr>
        <w:t xml:space="preserve">Nepoužívajte </w:t>
      </w:r>
      <w:r w:rsidR="008225C0" w:rsidRPr="00CB491F">
        <w:rPr>
          <w:b/>
          <w:bCs/>
          <w:sz w:val="22"/>
          <w:szCs w:val="22"/>
          <w:lang w:val="sk-SK"/>
        </w:rPr>
        <w:t>Enerzair</w:t>
      </w:r>
      <w:r w:rsidRPr="00CB491F">
        <w:rPr>
          <w:b/>
          <w:bCs/>
          <w:sz w:val="22"/>
          <w:szCs w:val="22"/>
          <w:lang w:val="sk-SK"/>
        </w:rPr>
        <w:t xml:space="preserve"> Breezhaler</w:t>
      </w:r>
    </w:p>
    <w:p w14:paraId="7DEB4553" w14:textId="65BC67D5" w:rsidR="00D3277B" w:rsidRPr="00CB491F" w:rsidRDefault="00D3277B" w:rsidP="0029074E">
      <w:pPr>
        <w:pStyle w:val="Listlevel1"/>
        <w:numPr>
          <w:ilvl w:val="0"/>
          <w:numId w:val="7"/>
        </w:numPr>
        <w:spacing w:before="0"/>
        <w:ind w:left="567" w:hanging="567"/>
        <w:rPr>
          <w:sz w:val="22"/>
          <w:szCs w:val="22"/>
          <w:lang w:val="sk-SK"/>
        </w:rPr>
      </w:pPr>
      <w:r w:rsidRPr="00B80356">
        <w:rPr>
          <w:sz w:val="22"/>
          <w:szCs w:val="22"/>
          <w:lang w:val="sk-SK"/>
        </w:rPr>
        <w:t>ak ste alergický</w:t>
      </w:r>
      <w:r w:rsidR="00F670EE" w:rsidRPr="00B80356">
        <w:rPr>
          <w:sz w:val="22"/>
          <w:szCs w:val="22"/>
          <w:lang w:val="sk-SK"/>
        </w:rPr>
        <w:t xml:space="preserve"> na </w:t>
      </w:r>
      <w:r w:rsidRPr="00B80356">
        <w:rPr>
          <w:sz w:val="22"/>
          <w:szCs w:val="22"/>
          <w:lang w:val="sk-SK"/>
        </w:rPr>
        <w:t xml:space="preserve">indakaterol, </w:t>
      </w:r>
      <w:r w:rsidR="00B772B5" w:rsidRPr="00B80356">
        <w:rPr>
          <w:sz w:val="22"/>
          <w:szCs w:val="22"/>
          <w:lang w:val="sk-SK"/>
        </w:rPr>
        <w:t xml:space="preserve">glykopyrónium, </w:t>
      </w:r>
      <w:r w:rsidRPr="00B80356">
        <w:rPr>
          <w:sz w:val="22"/>
          <w:szCs w:val="22"/>
          <w:lang w:val="sk-SK"/>
        </w:rPr>
        <w:t>mometazón</w:t>
      </w:r>
      <w:r w:rsidR="00181411" w:rsidRPr="00B80356">
        <w:rPr>
          <w:iCs/>
          <w:szCs w:val="22"/>
        </w:rPr>
        <w:t>-</w:t>
      </w:r>
      <w:r w:rsidRPr="00B80356">
        <w:rPr>
          <w:sz w:val="22"/>
          <w:szCs w:val="22"/>
          <w:lang w:val="sk-SK"/>
        </w:rPr>
        <w:t>furoát alebo</w:t>
      </w:r>
      <w:r w:rsidR="00F670EE" w:rsidRPr="00B80356">
        <w:rPr>
          <w:sz w:val="22"/>
          <w:szCs w:val="22"/>
          <w:lang w:val="sk-SK"/>
        </w:rPr>
        <w:t xml:space="preserve"> na </w:t>
      </w:r>
      <w:r w:rsidRPr="00B80356">
        <w:rPr>
          <w:sz w:val="22"/>
          <w:szCs w:val="22"/>
          <w:lang w:val="sk-SK"/>
        </w:rPr>
        <w:t>ktorúkoľvek</w:t>
      </w:r>
      <w:r w:rsidR="00F670EE">
        <w:rPr>
          <w:sz w:val="22"/>
          <w:szCs w:val="22"/>
          <w:lang w:val="sk-SK"/>
        </w:rPr>
        <w:t xml:space="preserve"> z </w:t>
      </w:r>
      <w:r w:rsidRPr="00CB491F">
        <w:rPr>
          <w:sz w:val="22"/>
          <w:szCs w:val="22"/>
          <w:lang w:val="sk-SK"/>
        </w:rPr>
        <w:t>ďalších zložiek tohto lieku (uvedených</w:t>
      </w:r>
      <w:r w:rsidR="00F670EE">
        <w:rPr>
          <w:sz w:val="22"/>
          <w:szCs w:val="22"/>
          <w:lang w:val="sk-SK"/>
        </w:rPr>
        <w:t xml:space="preserve"> v </w:t>
      </w:r>
      <w:r w:rsidRPr="00CB491F">
        <w:rPr>
          <w:sz w:val="22"/>
          <w:szCs w:val="22"/>
          <w:lang w:val="sk-SK"/>
        </w:rPr>
        <w:t>časti 6). Ak si myslíte, že môžete byť alergický, poraďte sa</w:t>
      </w:r>
      <w:r w:rsidR="00F670EE">
        <w:rPr>
          <w:sz w:val="22"/>
          <w:szCs w:val="22"/>
          <w:lang w:val="sk-SK"/>
        </w:rPr>
        <w:t xml:space="preserve"> so </w:t>
      </w:r>
      <w:r w:rsidRPr="00CB491F">
        <w:rPr>
          <w:sz w:val="22"/>
          <w:szCs w:val="22"/>
          <w:lang w:val="sk-SK"/>
        </w:rPr>
        <w:t>svojím lekárom.</w:t>
      </w:r>
    </w:p>
    <w:p w14:paraId="07D03CF2" w14:textId="77777777" w:rsidR="0096485D" w:rsidRPr="00CB491F" w:rsidRDefault="0096485D" w:rsidP="0029074E">
      <w:pPr>
        <w:pStyle w:val="Listlevel1"/>
        <w:spacing w:before="0"/>
        <w:ind w:left="0" w:firstLine="0"/>
        <w:rPr>
          <w:sz w:val="22"/>
          <w:szCs w:val="22"/>
          <w:lang w:val="sk-SK"/>
        </w:rPr>
      </w:pPr>
    </w:p>
    <w:p w14:paraId="41EA7126" w14:textId="77777777" w:rsidR="00D3277B" w:rsidRPr="00BF07D6" w:rsidRDefault="00D3277B" w:rsidP="0029074E">
      <w:pPr>
        <w:keepNext/>
        <w:numPr>
          <w:ilvl w:val="12"/>
          <w:numId w:val="0"/>
        </w:numPr>
        <w:tabs>
          <w:tab w:val="clear" w:pos="567"/>
        </w:tabs>
        <w:spacing w:line="240" w:lineRule="auto"/>
        <w:rPr>
          <w:szCs w:val="22"/>
        </w:rPr>
      </w:pPr>
      <w:r w:rsidRPr="00CB491F">
        <w:rPr>
          <w:b/>
          <w:szCs w:val="22"/>
        </w:rPr>
        <w:t>Upozornenia a opatrenia</w:t>
      </w:r>
    </w:p>
    <w:p w14:paraId="5A03A5D4" w14:textId="62C6195E" w:rsidR="00D3277B" w:rsidRPr="00CB491F" w:rsidRDefault="00D3277B" w:rsidP="0029074E">
      <w:pPr>
        <w:pStyle w:val="Nottoc-headings"/>
        <w:spacing w:before="0" w:after="0"/>
        <w:rPr>
          <w:rFonts w:ascii="Times New Roman" w:hAnsi="Times New Roman" w:cs="Times New Roman"/>
          <w:b w:val="0"/>
          <w:bCs/>
          <w:sz w:val="22"/>
          <w:szCs w:val="22"/>
          <w:lang w:val="sk-SK"/>
        </w:rPr>
      </w:pPr>
      <w:r w:rsidRPr="00CB491F">
        <w:rPr>
          <w:rFonts w:ascii="Times New Roman" w:hAnsi="Times New Roman" w:cs="Times New Roman"/>
          <w:sz w:val="22"/>
          <w:szCs w:val="22"/>
          <w:lang w:val="sk-SK"/>
        </w:rPr>
        <w:t>Predtým,</w:t>
      </w:r>
      <w:r w:rsidRPr="00BF07D6">
        <w:rPr>
          <w:rFonts w:ascii="Times New Roman" w:hAnsi="Times New Roman" w:cs="Times New Roman"/>
          <w:b w:val="0"/>
          <w:sz w:val="22"/>
          <w:szCs w:val="22"/>
          <w:lang w:val="sk-SK"/>
        </w:rPr>
        <w:t xml:space="preserve"> </w:t>
      </w:r>
      <w:r w:rsidRPr="00CB491F">
        <w:rPr>
          <w:rFonts w:ascii="Times New Roman" w:hAnsi="Times New Roman" w:cs="Times New Roman"/>
          <w:b w:val="0"/>
          <w:sz w:val="22"/>
          <w:szCs w:val="22"/>
          <w:lang w:val="sk-SK"/>
        </w:rPr>
        <w:t>ako začnete používať</w:t>
      </w:r>
      <w:r w:rsidRPr="00CB491F">
        <w:rPr>
          <w:rFonts w:ascii="Times New Roman" w:hAnsi="Times New Roman" w:cs="Times New Roman"/>
          <w:b w:val="0"/>
          <w:bCs/>
          <w:sz w:val="22"/>
          <w:szCs w:val="22"/>
          <w:lang w:val="sk-SK"/>
        </w:rPr>
        <w:t xml:space="preserve"> </w:t>
      </w:r>
      <w:r w:rsidR="008225C0" w:rsidRPr="00CB491F">
        <w:rPr>
          <w:rFonts w:ascii="Times New Roman" w:hAnsi="Times New Roman" w:cs="Times New Roman"/>
          <w:b w:val="0"/>
          <w:bCs/>
          <w:sz w:val="22"/>
          <w:szCs w:val="22"/>
          <w:lang w:val="sk-SK"/>
        </w:rPr>
        <w:t>Enerzair</w:t>
      </w:r>
      <w:r w:rsidRPr="00CB491F">
        <w:rPr>
          <w:rFonts w:ascii="Times New Roman" w:hAnsi="Times New Roman" w:cs="Times New Roman"/>
          <w:b w:val="0"/>
          <w:bCs/>
          <w:sz w:val="22"/>
          <w:szCs w:val="22"/>
          <w:lang w:val="sk-SK"/>
        </w:rPr>
        <w:t xml:space="preserve"> Breezhaler, </w:t>
      </w:r>
      <w:r w:rsidRPr="00CB491F">
        <w:rPr>
          <w:rFonts w:ascii="Times New Roman" w:hAnsi="Times New Roman" w:cs="Times New Roman"/>
          <w:b w:val="0"/>
          <w:sz w:val="22"/>
          <w:szCs w:val="22"/>
          <w:lang w:val="sk-SK"/>
        </w:rPr>
        <w:t>obráťte sa</w:t>
      </w:r>
      <w:r w:rsidR="00F670EE">
        <w:rPr>
          <w:rFonts w:ascii="Times New Roman" w:hAnsi="Times New Roman" w:cs="Times New Roman"/>
          <w:b w:val="0"/>
          <w:sz w:val="22"/>
          <w:szCs w:val="22"/>
          <w:lang w:val="sk-SK"/>
        </w:rPr>
        <w:t xml:space="preserve"> na </w:t>
      </w:r>
      <w:r w:rsidRPr="00CB491F">
        <w:rPr>
          <w:rFonts w:ascii="Times New Roman" w:hAnsi="Times New Roman" w:cs="Times New Roman"/>
          <w:b w:val="0"/>
          <w:sz w:val="22"/>
          <w:szCs w:val="22"/>
          <w:lang w:val="sk-SK"/>
        </w:rPr>
        <w:t>svojho lekára, lekárnika alebo zdravotnú sestru, ak sa vás týka čokoľvek</w:t>
      </w:r>
      <w:r w:rsidR="00F670EE">
        <w:rPr>
          <w:rFonts w:ascii="Times New Roman" w:hAnsi="Times New Roman" w:cs="Times New Roman"/>
          <w:b w:val="0"/>
          <w:sz w:val="22"/>
          <w:szCs w:val="22"/>
          <w:lang w:val="sk-SK"/>
        </w:rPr>
        <w:t xml:space="preserve"> z </w:t>
      </w:r>
      <w:r w:rsidRPr="00CB491F">
        <w:rPr>
          <w:rFonts w:ascii="Times New Roman" w:hAnsi="Times New Roman" w:cs="Times New Roman"/>
          <w:b w:val="0"/>
          <w:sz w:val="22"/>
          <w:szCs w:val="22"/>
          <w:lang w:val="sk-SK"/>
        </w:rPr>
        <w:t>uvedeného:</w:t>
      </w:r>
    </w:p>
    <w:p w14:paraId="58FDACDA" w14:textId="0AC6BC5C"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ak máte ťažkosti</w:t>
      </w:r>
      <w:r w:rsidR="00F670EE">
        <w:rPr>
          <w:sz w:val="22"/>
          <w:szCs w:val="22"/>
          <w:lang w:val="sk-SK"/>
        </w:rPr>
        <w:t xml:space="preserve"> so </w:t>
      </w:r>
      <w:r w:rsidRPr="00CB491F">
        <w:rPr>
          <w:sz w:val="22"/>
          <w:szCs w:val="22"/>
          <w:lang w:val="sk-SK"/>
        </w:rPr>
        <w:t>srdcom, vrátane nepravidelného alebo rýchleho tepu srdca.</w:t>
      </w:r>
    </w:p>
    <w:p w14:paraId="16DD042F" w14:textId="550BF13A"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ak máte ťažkosti</w:t>
      </w:r>
      <w:r w:rsidR="00F670EE">
        <w:rPr>
          <w:sz w:val="22"/>
          <w:szCs w:val="22"/>
          <w:lang w:val="sk-SK"/>
        </w:rPr>
        <w:t xml:space="preserve"> so </w:t>
      </w:r>
      <w:r w:rsidRPr="00CB491F">
        <w:rPr>
          <w:sz w:val="22"/>
          <w:szCs w:val="22"/>
          <w:lang w:val="sk-SK"/>
        </w:rPr>
        <w:t>štítnou žľazou.</w:t>
      </w:r>
    </w:p>
    <w:p w14:paraId="37F64283" w14:textId="1780BE12"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ak vám niekedy povedali, že máte cukrovku alebo vysokú hladinu cukru</w:t>
      </w:r>
      <w:r w:rsidR="00F670EE">
        <w:rPr>
          <w:sz w:val="22"/>
          <w:szCs w:val="22"/>
          <w:lang w:val="sk-SK"/>
        </w:rPr>
        <w:t xml:space="preserve"> v </w:t>
      </w:r>
      <w:r w:rsidRPr="00CB491F">
        <w:rPr>
          <w:sz w:val="22"/>
          <w:szCs w:val="22"/>
          <w:lang w:val="sk-SK"/>
        </w:rPr>
        <w:t>krvi.</w:t>
      </w:r>
    </w:p>
    <w:p w14:paraId="7D626158" w14:textId="2540EE6F"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ak mávate záchvaty alebo kŕče.</w:t>
      </w:r>
    </w:p>
    <w:p w14:paraId="3A0E0952" w14:textId="6898B5E4" w:rsidR="00D3277B" w:rsidRPr="00CB491F" w:rsidRDefault="00D3277B" w:rsidP="0029074E">
      <w:pPr>
        <w:numPr>
          <w:ilvl w:val="0"/>
          <w:numId w:val="7"/>
        </w:numPr>
        <w:tabs>
          <w:tab w:val="clear" w:pos="567"/>
        </w:tabs>
        <w:autoSpaceDE w:val="0"/>
        <w:autoSpaceDN w:val="0"/>
        <w:adjustRightInd w:val="0"/>
        <w:spacing w:line="240" w:lineRule="auto"/>
        <w:ind w:left="567" w:hanging="567"/>
        <w:rPr>
          <w:szCs w:val="22"/>
        </w:rPr>
      </w:pPr>
      <w:r w:rsidRPr="00CB491F">
        <w:rPr>
          <w:szCs w:val="22"/>
        </w:rPr>
        <w:t>ak máte závažné ťažkosti</w:t>
      </w:r>
      <w:r w:rsidR="00F670EE">
        <w:rPr>
          <w:szCs w:val="22"/>
        </w:rPr>
        <w:t xml:space="preserve"> s </w:t>
      </w:r>
      <w:r w:rsidRPr="00CB491F">
        <w:rPr>
          <w:szCs w:val="22"/>
        </w:rPr>
        <w:t>obličkami.</w:t>
      </w:r>
    </w:p>
    <w:p w14:paraId="76325D18" w14:textId="5F45B830" w:rsidR="00D3277B" w:rsidRPr="00CB491F" w:rsidRDefault="00D3277B" w:rsidP="0029074E">
      <w:pPr>
        <w:numPr>
          <w:ilvl w:val="0"/>
          <w:numId w:val="7"/>
        </w:numPr>
        <w:tabs>
          <w:tab w:val="clear" w:pos="567"/>
        </w:tabs>
        <w:spacing w:line="240" w:lineRule="auto"/>
        <w:ind w:left="567" w:hanging="567"/>
        <w:rPr>
          <w:szCs w:val="22"/>
        </w:rPr>
      </w:pPr>
      <w:r w:rsidRPr="00CB491F">
        <w:rPr>
          <w:szCs w:val="22"/>
        </w:rPr>
        <w:t>ak máte závažné ťažkosti</w:t>
      </w:r>
      <w:r w:rsidR="00F670EE">
        <w:rPr>
          <w:szCs w:val="22"/>
        </w:rPr>
        <w:t xml:space="preserve"> s </w:t>
      </w:r>
      <w:r w:rsidRPr="00CB491F">
        <w:rPr>
          <w:szCs w:val="22"/>
        </w:rPr>
        <w:t>pečeňou.</w:t>
      </w:r>
    </w:p>
    <w:p w14:paraId="423D714B" w14:textId="7F66161B"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ak máte nízku hladinu draslíka</w:t>
      </w:r>
      <w:r w:rsidR="00F670EE">
        <w:rPr>
          <w:sz w:val="22"/>
          <w:szCs w:val="22"/>
          <w:lang w:val="sk-SK"/>
        </w:rPr>
        <w:t xml:space="preserve"> v </w:t>
      </w:r>
      <w:r w:rsidRPr="00CB491F">
        <w:rPr>
          <w:sz w:val="22"/>
          <w:szCs w:val="22"/>
          <w:lang w:val="sk-SK"/>
        </w:rPr>
        <w:t>krvi.</w:t>
      </w:r>
    </w:p>
    <w:p w14:paraId="4790BB11" w14:textId="233FFB90" w:rsidR="00D3277B" w:rsidRPr="00CB491F" w:rsidRDefault="00D3277B" w:rsidP="0029074E">
      <w:pPr>
        <w:numPr>
          <w:ilvl w:val="0"/>
          <w:numId w:val="7"/>
        </w:numPr>
        <w:tabs>
          <w:tab w:val="clear" w:pos="567"/>
        </w:tabs>
        <w:autoSpaceDE w:val="0"/>
        <w:autoSpaceDN w:val="0"/>
        <w:adjustRightInd w:val="0"/>
        <w:spacing w:line="240" w:lineRule="auto"/>
        <w:ind w:left="567" w:hanging="567"/>
        <w:rPr>
          <w:szCs w:val="22"/>
        </w:rPr>
      </w:pPr>
      <w:r w:rsidRPr="00CB491F">
        <w:rPr>
          <w:szCs w:val="22"/>
        </w:rPr>
        <w:t>ak máte ťažkosti</w:t>
      </w:r>
      <w:r w:rsidR="00F670EE">
        <w:rPr>
          <w:szCs w:val="22"/>
        </w:rPr>
        <w:t xml:space="preserve"> s </w:t>
      </w:r>
      <w:r w:rsidRPr="00CB491F">
        <w:rPr>
          <w:szCs w:val="22"/>
        </w:rPr>
        <w:t>očami nazývané glaukóm</w:t>
      </w:r>
      <w:r w:rsidR="00F670EE">
        <w:rPr>
          <w:szCs w:val="22"/>
        </w:rPr>
        <w:t xml:space="preserve"> s </w:t>
      </w:r>
      <w:r w:rsidR="00772139">
        <w:rPr>
          <w:szCs w:val="22"/>
        </w:rPr>
        <w:t>uzatvoreným</w:t>
      </w:r>
      <w:r w:rsidRPr="00CB491F">
        <w:rPr>
          <w:szCs w:val="22"/>
        </w:rPr>
        <w:t xml:space="preserve"> uhlom.</w:t>
      </w:r>
    </w:p>
    <w:p w14:paraId="732BBFBC" w14:textId="56C9F704" w:rsidR="00D3277B" w:rsidRPr="00CB491F" w:rsidRDefault="00D3277B" w:rsidP="0029074E">
      <w:pPr>
        <w:numPr>
          <w:ilvl w:val="0"/>
          <w:numId w:val="7"/>
        </w:numPr>
        <w:tabs>
          <w:tab w:val="clear" w:pos="567"/>
        </w:tabs>
        <w:autoSpaceDE w:val="0"/>
        <w:autoSpaceDN w:val="0"/>
        <w:adjustRightInd w:val="0"/>
        <w:spacing w:line="240" w:lineRule="auto"/>
        <w:ind w:left="567" w:hanging="567"/>
        <w:rPr>
          <w:szCs w:val="22"/>
        </w:rPr>
      </w:pPr>
      <w:r w:rsidRPr="00CB491F">
        <w:rPr>
          <w:szCs w:val="22"/>
        </w:rPr>
        <w:t>ak máte ťažkosti</w:t>
      </w:r>
      <w:r w:rsidR="00F670EE">
        <w:rPr>
          <w:szCs w:val="22"/>
        </w:rPr>
        <w:t xml:space="preserve"> s </w:t>
      </w:r>
      <w:r w:rsidRPr="00CB491F">
        <w:rPr>
          <w:szCs w:val="22"/>
        </w:rPr>
        <w:t>močením.</w:t>
      </w:r>
    </w:p>
    <w:p w14:paraId="67C92D4F" w14:textId="44877BEC" w:rsidR="00D3277B" w:rsidRPr="00CB491F" w:rsidRDefault="00051C43" w:rsidP="0029074E">
      <w:pPr>
        <w:pStyle w:val="Listlevel1"/>
        <w:spacing w:before="0"/>
        <w:ind w:left="567" w:hanging="567"/>
        <w:rPr>
          <w:sz w:val="22"/>
          <w:szCs w:val="22"/>
          <w:lang w:val="sk-SK"/>
        </w:rPr>
      </w:pPr>
      <w:r w:rsidRPr="00CB491F">
        <w:rPr>
          <w:sz w:val="22"/>
          <w:szCs w:val="22"/>
          <w:lang w:val="sk-SK"/>
        </w:rPr>
        <w:t>-</w:t>
      </w:r>
      <w:r w:rsidRPr="00CB491F">
        <w:rPr>
          <w:sz w:val="22"/>
          <w:szCs w:val="22"/>
          <w:lang w:val="sk-SK"/>
        </w:rPr>
        <w:tab/>
      </w:r>
      <w:r w:rsidR="00D3277B" w:rsidRPr="00CB491F">
        <w:rPr>
          <w:sz w:val="22"/>
          <w:szCs w:val="22"/>
          <w:lang w:val="sk-SK"/>
        </w:rPr>
        <w:t xml:space="preserve">ak máte tuberkulózu pľúc </w:t>
      </w:r>
      <w:r w:rsidR="003002BE">
        <w:rPr>
          <w:sz w:val="22"/>
          <w:szCs w:val="22"/>
          <w:lang w:val="sk-SK"/>
        </w:rPr>
        <w:t xml:space="preserve">(TBC) </w:t>
      </w:r>
      <w:r w:rsidR="00D3277B" w:rsidRPr="00CB491F">
        <w:rPr>
          <w:sz w:val="22"/>
          <w:szCs w:val="22"/>
          <w:lang w:val="sk-SK"/>
        </w:rPr>
        <w:t>alebo akékoľvek pretrvávajúce alebo neliečené infekcie.</w:t>
      </w:r>
    </w:p>
    <w:p w14:paraId="71091F78" w14:textId="77777777" w:rsidR="00A83A6E" w:rsidRPr="00CB491F" w:rsidRDefault="00A83A6E" w:rsidP="0029074E">
      <w:pPr>
        <w:pStyle w:val="Listlevel1"/>
        <w:spacing w:before="0"/>
        <w:ind w:left="0" w:firstLine="0"/>
        <w:rPr>
          <w:sz w:val="22"/>
          <w:szCs w:val="22"/>
          <w:lang w:val="sk-SK"/>
        </w:rPr>
      </w:pPr>
    </w:p>
    <w:p w14:paraId="64F2BB72" w14:textId="790FE60C" w:rsidR="00D3277B" w:rsidRPr="00BF07D6" w:rsidRDefault="00D3277B" w:rsidP="0029074E">
      <w:pPr>
        <w:pStyle w:val="Text"/>
        <w:keepNext/>
        <w:keepLines/>
        <w:spacing w:before="0"/>
        <w:jc w:val="left"/>
        <w:rPr>
          <w:sz w:val="22"/>
          <w:szCs w:val="22"/>
          <w:lang w:val="sk-SK"/>
        </w:rPr>
      </w:pPr>
      <w:r w:rsidRPr="00CB491F">
        <w:rPr>
          <w:b/>
          <w:sz w:val="22"/>
          <w:szCs w:val="22"/>
          <w:lang w:val="sk-SK"/>
        </w:rPr>
        <w:t xml:space="preserve">Počas liečby liekom </w:t>
      </w:r>
      <w:r w:rsidR="008225C0" w:rsidRPr="00CB491F">
        <w:rPr>
          <w:b/>
          <w:sz w:val="22"/>
          <w:szCs w:val="22"/>
          <w:lang w:val="sk-SK"/>
        </w:rPr>
        <w:t>Enerzair</w:t>
      </w:r>
      <w:r w:rsidRPr="00CB491F">
        <w:rPr>
          <w:b/>
          <w:sz w:val="22"/>
          <w:szCs w:val="22"/>
          <w:lang w:val="sk-SK"/>
        </w:rPr>
        <w:t xml:space="preserve"> Breezhaler</w:t>
      </w:r>
    </w:p>
    <w:p w14:paraId="4F0DE1A0" w14:textId="57EA6C6C" w:rsidR="00D3277B" w:rsidRPr="00CB491F" w:rsidRDefault="00D3277B" w:rsidP="0029074E">
      <w:pPr>
        <w:pStyle w:val="Listlevel1"/>
        <w:keepNext/>
        <w:keepLines/>
        <w:spacing w:before="0"/>
        <w:ind w:left="0" w:firstLine="0"/>
        <w:rPr>
          <w:sz w:val="22"/>
          <w:szCs w:val="22"/>
          <w:lang w:val="sk-SK"/>
        </w:rPr>
      </w:pPr>
      <w:r w:rsidRPr="00CB491F">
        <w:rPr>
          <w:b/>
          <w:sz w:val="22"/>
          <w:szCs w:val="22"/>
          <w:lang w:val="sk-SK"/>
        </w:rPr>
        <w:t>Prestaňte používať tento liek a okamžite vyhľadajte lekársku pomoc</w:t>
      </w:r>
      <w:r w:rsidRPr="00CB491F">
        <w:rPr>
          <w:sz w:val="22"/>
          <w:szCs w:val="22"/>
          <w:lang w:val="sk-SK"/>
        </w:rPr>
        <w:t xml:space="preserve">, ak </w:t>
      </w:r>
      <w:r w:rsidR="00772139">
        <w:rPr>
          <w:sz w:val="22"/>
          <w:szCs w:val="22"/>
          <w:lang w:val="sk-SK"/>
        </w:rPr>
        <w:t>máte</w:t>
      </w:r>
      <w:r w:rsidRPr="00CB491F">
        <w:rPr>
          <w:sz w:val="22"/>
          <w:szCs w:val="22"/>
          <w:lang w:val="sk-SK"/>
        </w:rPr>
        <w:t xml:space="preserve"> niektorý</w:t>
      </w:r>
      <w:r w:rsidR="00F670EE">
        <w:rPr>
          <w:sz w:val="22"/>
          <w:szCs w:val="22"/>
          <w:lang w:val="sk-SK"/>
        </w:rPr>
        <w:t xml:space="preserve"> z </w:t>
      </w:r>
      <w:r w:rsidRPr="00CB491F">
        <w:rPr>
          <w:sz w:val="22"/>
          <w:szCs w:val="22"/>
          <w:lang w:val="sk-SK"/>
        </w:rPr>
        <w:t>nasledujúcich príznakov:</w:t>
      </w:r>
    </w:p>
    <w:p w14:paraId="743A51B4" w14:textId="73717C67" w:rsidR="00D3277B" w:rsidRPr="00CB491F" w:rsidRDefault="00D3277B" w:rsidP="0029074E">
      <w:pPr>
        <w:numPr>
          <w:ilvl w:val="0"/>
          <w:numId w:val="7"/>
        </w:numPr>
        <w:tabs>
          <w:tab w:val="clear" w:pos="567"/>
        </w:tabs>
        <w:spacing w:line="240" w:lineRule="auto"/>
        <w:ind w:left="567" w:hanging="567"/>
        <w:rPr>
          <w:rFonts w:eastAsia="MS Mincho"/>
          <w:szCs w:val="22"/>
        </w:rPr>
      </w:pPr>
      <w:r w:rsidRPr="00CB491F">
        <w:rPr>
          <w:szCs w:val="22"/>
        </w:rPr>
        <w:t>zvieranie</w:t>
      </w:r>
      <w:r w:rsidR="00F670EE">
        <w:rPr>
          <w:szCs w:val="22"/>
        </w:rPr>
        <w:t xml:space="preserve"> v </w:t>
      </w:r>
      <w:r w:rsidRPr="00CB491F">
        <w:rPr>
          <w:szCs w:val="22"/>
        </w:rPr>
        <w:t>hrudníku, kašeľ, sipot alebo dýchavičnosť bezprostredne</w:t>
      </w:r>
      <w:r w:rsidR="00F670EE">
        <w:rPr>
          <w:szCs w:val="22"/>
        </w:rPr>
        <w:t xml:space="preserve"> po </w:t>
      </w:r>
      <w:r w:rsidR="00772139">
        <w:rPr>
          <w:szCs w:val="22"/>
        </w:rPr>
        <w:t>použití</w:t>
      </w:r>
      <w:r w:rsidR="00772139" w:rsidRPr="00CB491F">
        <w:rPr>
          <w:szCs w:val="22"/>
        </w:rPr>
        <w:t xml:space="preserve"> </w:t>
      </w:r>
      <w:r w:rsidRPr="00CB491F">
        <w:rPr>
          <w:szCs w:val="22"/>
        </w:rPr>
        <w:t xml:space="preserve">lieku </w:t>
      </w:r>
      <w:r w:rsidR="008225C0" w:rsidRPr="00CB491F">
        <w:rPr>
          <w:szCs w:val="22"/>
        </w:rPr>
        <w:t>Enerzair</w:t>
      </w:r>
      <w:r w:rsidRPr="00CB491F">
        <w:rPr>
          <w:szCs w:val="22"/>
        </w:rPr>
        <w:t xml:space="preserve"> Breezhaler</w:t>
      </w:r>
      <w:r w:rsidRPr="00CB491F">
        <w:rPr>
          <w:rFonts w:eastAsia="MS Mincho"/>
          <w:szCs w:val="22"/>
        </w:rPr>
        <w:t xml:space="preserve"> (</w:t>
      </w:r>
      <w:r w:rsidRPr="00CB491F">
        <w:rPr>
          <w:szCs w:val="22"/>
        </w:rPr>
        <w:t>prejavy</w:t>
      </w:r>
      <w:r w:rsidR="00772139">
        <w:rPr>
          <w:szCs w:val="22"/>
        </w:rPr>
        <w:t>,</w:t>
      </w:r>
      <w:r w:rsidRPr="00CB491F">
        <w:rPr>
          <w:szCs w:val="22"/>
        </w:rPr>
        <w:t xml:space="preserve"> </w:t>
      </w:r>
      <w:r w:rsidR="00772139" w:rsidRPr="00772139">
        <w:rPr>
          <w:szCs w:val="22"/>
        </w:rPr>
        <w:t xml:space="preserve">že liek nečakane zužuje dýchacie cesty, známe ako </w:t>
      </w:r>
      <w:r w:rsidRPr="00CB491F">
        <w:rPr>
          <w:szCs w:val="22"/>
        </w:rPr>
        <w:t>paradoxn</w:t>
      </w:r>
      <w:r w:rsidR="00772139">
        <w:rPr>
          <w:szCs w:val="22"/>
        </w:rPr>
        <w:t>ý</w:t>
      </w:r>
      <w:r w:rsidRPr="00CB491F">
        <w:rPr>
          <w:szCs w:val="22"/>
        </w:rPr>
        <w:t xml:space="preserve"> bronchospazmu</w:t>
      </w:r>
      <w:r w:rsidR="00772139">
        <w:rPr>
          <w:szCs w:val="22"/>
        </w:rPr>
        <w:t>s</w:t>
      </w:r>
      <w:r w:rsidRPr="00CB491F">
        <w:rPr>
          <w:szCs w:val="22"/>
        </w:rPr>
        <w:t>)</w:t>
      </w:r>
      <w:r w:rsidRPr="00CB491F">
        <w:rPr>
          <w:rFonts w:eastAsia="MS Mincho"/>
          <w:szCs w:val="22"/>
        </w:rPr>
        <w:t>.</w:t>
      </w:r>
    </w:p>
    <w:p w14:paraId="7C5D4E03" w14:textId="7AEBB785" w:rsidR="00D3277B" w:rsidRPr="00CB491F" w:rsidRDefault="00D3277B" w:rsidP="0029074E">
      <w:pPr>
        <w:numPr>
          <w:ilvl w:val="0"/>
          <w:numId w:val="7"/>
        </w:numPr>
        <w:tabs>
          <w:tab w:val="clear" w:pos="567"/>
        </w:tabs>
        <w:spacing w:line="240" w:lineRule="auto"/>
        <w:ind w:left="567" w:hanging="567"/>
        <w:rPr>
          <w:rFonts w:eastAsia="MS Mincho"/>
          <w:szCs w:val="22"/>
        </w:rPr>
      </w:pPr>
      <w:r w:rsidRPr="00CB491F">
        <w:rPr>
          <w:szCs w:val="22"/>
          <w:lang w:bidi="th-TH"/>
        </w:rPr>
        <w:t>ťažkosti</w:t>
      </w:r>
      <w:r w:rsidR="00F670EE">
        <w:rPr>
          <w:szCs w:val="22"/>
          <w:lang w:bidi="th-TH"/>
        </w:rPr>
        <w:t xml:space="preserve"> s </w:t>
      </w:r>
      <w:r w:rsidRPr="00CB491F">
        <w:rPr>
          <w:szCs w:val="22"/>
          <w:lang w:bidi="th-TH"/>
        </w:rPr>
        <w:t>dýchaním alebo prehĺtaním</w:t>
      </w:r>
      <w:r w:rsidRPr="00CB491F">
        <w:rPr>
          <w:rFonts w:eastAsia="MS Mincho"/>
          <w:szCs w:val="22"/>
        </w:rPr>
        <w:t>, opuch jazyka, pier alebo tváre, vyrážky</w:t>
      </w:r>
      <w:r w:rsidR="00F670EE">
        <w:rPr>
          <w:rFonts w:eastAsia="MS Mincho"/>
          <w:szCs w:val="22"/>
        </w:rPr>
        <w:t xml:space="preserve"> na </w:t>
      </w:r>
      <w:r w:rsidRPr="00CB491F">
        <w:rPr>
          <w:rFonts w:eastAsia="MS Mincho"/>
          <w:szCs w:val="22"/>
        </w:rPr>
        <w:t>koži, svrbenie a žihľavka (prejavy alergickej reakcie).</w:t>
      </w:r>
    </w:p>
    <w:p w14:paraId="291B8607" w14:textId="63BE7F71" w:rsidR="00D3277B" w:rsidRPr="00CB491F" w:rsidRDefault="00D3277B" w:rsidP="0029074E">
      <w:pPr>
        <w:numPr>
          <w:ilvl w:val="0"/>
          <w:numId w:val="7"/>
        </w:numPr>
        <w:tabs>
          <w:tab w:val="clear" w:pos="567"/>
        </w:tabs>
        <w:spacing w:line="240" w:lineRule="auto"/>
        <w:ind w:left="567" w:hanging="567"/>
        <w:rPr>
          <w:rFonts w:eastAsia="MS Mincho"/>
          <w:szCs w:val="22"/>
        </w:rPr>
      </w:pPr>
      <w:r w:rsidRPr="00CB491F">
        <w:rPr>
          <w:szCs w:val="22"/>
        </w:rPr>
        <w:t>bolesť alebo nepríjemné pocity</w:t>
      </w:r>
      <w:r w:rsidR="00F670EE">
        <w:rPr>
          <w:szCs w:val="22"/>
        </w:rPr>
        <w:t xml:space="preserve"> v </w:t>
      </w:r>
      <w:r w:rsidRPr="00CB491F">
        <w:rPr>
          <w:szCs w:val="22"/>
        </w:rPr>
        <w:t xml:space="preserve">očiach, prechodné neostré videnie, žiarivé prstence </w:t>
      </w:r>
      <w:r w:rsidR="00772139">
        <w:rPr>
          <w:szCs w:val="22"/>
        </w:rPr>
        <w:t xml:space="preserve">(videnie svetelných kruhov okolo svetiel) </w:t>
      </w:r>
      <w:r w:rsidRPr="00CB491F">
        <w:rPr>
          <w:szCs w:val="22"/>
        </w:rPr>
        <w:t>alebo farebné obrazy spolu</w:t>
      </w:r>
      <w:r w:rsidR="00F670EE">
        <w:rPr>
          <w:szCs w:val="22"/>
        </w:rPr>
        <w:t xml:space="preserve"> so </w:t>
      </w:r>
      <w:r w:rsidRPr="00CB491F">
        <w:rPr>
          <w:szCs w:val="22"/>
        </w:rPr>
        <w:t>sčervenením očí (príznaky akútneho záchvatu glaukómu</w:t>
      </w:r>
      <w:r w:rsidR="00F670EE">
        <w:rPr>
          <w:szCs w:val="22"/>
        </w:rPr>
        <w:t xml:space="preserve"> s </w:t>
      </w:r>
      <w:r w:rsidR="00772139">
        <w:rPr>
          <w:szCs w:val="22"/>
        </w:rPr>
        <w:t>uzatvoreným</w:t>
      </w:r>
      <w:r w:rsidRPr="00CB491F">
        <w:rPr>
          <w:szCs w:val="22"/>
        </w:rPr>
        <w:t xml:space="preserve"> uhlom).</w:t>
      </w:r>
    </w:p>
    <w:p w14:paraId="2047F71E" w14:textId="77777777" w:rsidR="000904C4" w:rsidRPr="00CB491F" w:rsidRDefault="000904C4" w:rsidP="0029074E">
      <w:pPr>
        <w:pStyle w:val="Listlevel1"/>
        <w:spacing w:before="0"/>
        <w:ind w:left="0" w:firstLine="0"/>
        <w:rPr>
          <w:sz w:val="22"/>
          <w:szCs w:val="22"/>
          <w:lang w:val="sk-SK"/>
        </w:rPr>
      </w:pPr>
    </w:p>
    <w:p w14:paraId="7220DBB9" w14:textId="77777777" w:rsidR="00D3277B" w:rsidRPr="00CB491F" w:rsidRDefault="00D3277B" w:rsidP="0029074E">
      <w:pPr>
        <w:pStyle w:val="Text"/>
        <w:keepNext/>
        <w:spacing w:before="0"/>
        <w:jc w:val="left"/>
        <w:rPr>
          <w:bCs/>
          <w:sz w:val="22"/>
          <w:szCs w:val="22"/>
          <w:lang w:val="sk-SK"/>
        </w:rPr>
      </w:pPr>
      <w:r w:rsidRPr="00CB491F">
        <w:rPr>
          <w:b/>
          <w:sz w:val="22"/>
          <w:szCs w:val="22"/>
          <w:lang w:val="sk-SK"/>
        </w:rPr>
        <w:t>Deti a dospievajúci</w:t>
      </w:r>
    </w:p>
    <w:p w14:paraId="719A2CC2" w14:textId="10FCFCF8" w:rsidR="00D3277B" w:rsidRPr="00CB491F" w:rsidRDefault="00D3277B" w:rsidP="0029074E">
      <w:pPr>
        <w:pStyle w:val="Text"/>
        <w:spacing w:before="0"/>
        <w:jc w:val="left"/>
        <w:rPr>
          <w:bCs/>
          <w:sz w:val="22"/>
          <w:szCs w:val="22"/>
          <w:lang w:val="sk-SK"/>
        </w:rPr>
      </w:pPr>
      <w:r w:rsidRPr="00CB491F">
        <w:rPr>
          <w:sz w:val="22"/>
          <w:szCs w:val="22"/>
          <w:lang w:val="sk-SK"/>
        </w:rPr>
        <w:t>Ne</w:t>
      </w:r>
      <w:r w:rsidRPr="00CB491F">
        <w:rPr>
          <w:bCs/>
          <w:sz w:val="22"/>
          <w:szCs w:val="22"/>
          <w:lang w:val="sk-SK"/>
        </w:rPr>
        <w:t>podávajte t</w:t>
      </w:r>
      <w:r w:rsidRPr="00CB491F">
        <w:rPr>
          <w:sz w:val="22"/>
          <w:szCs w:val="22"/>
          <w:lang w:val="sk-SK"/>
        </w:rPr>
        <w:t>ento liek deťom alebo dospievajúcim (vo veku menej ako 18 rokov)</w:t>
      </w:r>
      <w:r w:rsidR="009D0369" w:rsidRPr="009D0369">
        <w:rPr>
          <w:rFonts w:eastAsia="Times New Roman"/>
          <w:sz w:val="22"/>
          <w:szCs w:val="22"/>
          <w:lang w:val="sk-SK" w:eastAsia="en-US"/>
        </w:rPr>
        <w:t xml:space="preserve"> </w:t>
      </w:r>
      <w:r w:rsidR="009D0369" w:rsidRPr="009D0369">
        <w:rPr>
          <w:sz w:val="22"/>
          <w:szCs w:val="22"/>
          <w:lang w:val="sk-SK"/>
        </w:rPr>
        <w:t>, nakoľko sa neskúmal v tejto vekovej skupine</w:t>
      </w:r>
      <w:r w:rsidRPr="00CB491F">
        <w:rPr>
          <w:bCs/>
          <w:sz w:val="22"/>
          <w:szCs w:val="22"/>
          <w:lang w:val="sk-SK"/>
        </w:rPr>
        <w:t>.</w:t>
      </w:r>
    </w:p>
    <w:p w14:paraId="491F2EFF" w14:textId="77777777" w:rsidR="00A83A6E" w:rsidRPr="00CB491F" w:rsidRDefault="00A83A6E" w:rsidP="0029074E">
      <w:pPr>
        <w:pStyle w:val="Text"/>
        <w:spacing w:before="0"/>
        <w:jc w:val="left"/>
        <w:rPr>
          <w:bCs/>
          <w:color w:val="000000"/>
          <w:sz w:val="22"/>
          <w:szCs w:val="22"/>
          <w:lang w:val="sk-SK"/>
        </w:rPr>
      </w:pPr>
    </w:p>
    <w:p w14:paraId="5A00A97A" w14:textId="260031D8" w:rsidR="00D3277B" w:rsidRPr="00BF07D6" w:rsidRDefault="00D3277B" w:rsidP="0029074E">
      <w:pPr>
        <w:pStyle w:val="Nottoc-headings"/>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Iné lieky a </w:t>
      </w:r>
      <w:r w:rsidR="008225C0" w:rsidRPr="00CB491F">
        <w:rPr>
          <w:rFonts w:ascii="Times New Roman" w:hAnsi="Times New Roman" w:cs="Times New Roman"/>
          <w:bCs/>
          <w:sz w:val="22"/>
          <w:szCs w:val="22"/>
          <w:lang w:val="sk-SK"/>
        </w:rPr>
        <w:t>Enerzair</w:t>
      </w:r>
      <w:r w:rsidRPr="00CB491F">
        <w:rPr>
          <w:rFonts w:ascii="Times New Roman" w:hAnsi="Times New Roman" w:cs="Times New Roman"/>
          <w:bCs/>
          <w:sz w:val="22"/>
          <w:szCs w:val="22"/>
          <w:lang w:val="sk-SK"/>
        </w:rPr>
        <w:t xml:space="preserve"> Breezhaler</w:t>
      </w:r>
    </w:p>
    <w:p w14:paraId="667282A9" w14:textId="0F2B4798" w:rsidR="00D3277B" w:rsidRPr="00CB491F" w:rsidRDefault="00D3277B" w:rsidP="0029074E">
      <w:pPr>
        <w:pStyle w:val="Text"/>
        <w:keepNext/>
        <w:spacing w:before="0"/>
        <w:jc w:val="left"/>
        <w:rPr>
          <w:sz w:val="22"/>
          <w:szCs w:val="22"/>
          <w:lang w:val="sk-SK"/>
        </w:rPr>
      </w:pPr>
      <w:r w:rsidRPr="00CB491F">
        <w:rPr>
          <w:sz w:val="22"/>
          <w:szCs w:val="22"/>
          <w:lang w:val="sk-SK"/>
        </w:rPr>
        <w:t>Ak teraz používate alebo ste</w:t>
      </w:r>
      <w:r w:rsidR="00F670EE">
        <w:rPr>
          <w:sz w:val="22"/>
          <w:szCs w:val="22"/>
          <w:lang w:val="sk-SK"/>
        </w:rPr>
        <w:t xml:space="preserve"> v </w:t>
      </w:r>
      <w:r w:rsidRPr="00CB491F">
        <w:rPr>
          <w:sz w:val="22"/>
          <w:szCs w:val="22"/>
          <w:lang w:val="sk-SK"/>
        </w:rPr>
        <w:t>poslednom čase používali, či práve budete používať ďalšie lieky, povedzte to svojmu lekárovi alebo lekárnikovi. Predovšetkým povedzte svojmu lekárovi alebo lekárnikovi, ak užívate:</w:t>
      </w:r>
    </w:p>
    <w:p w14:paraId="3A74F7BF" w14:textId="6C9DEC64" w:rsidR="009D0369" w:rsidRPr="009D0369" w:rsidRDefault="009D0369" w:rsidP="0029074E">
      <w:pPr>
        <w:pStyle w:val="Listlevel1"/>
        <w:numPr>
          <w:ilvl w:val="0"/>
          <w:numId w:val="7"/>
        </w:numPr>
        <w:spacing w:before="0"/>
        <w:ind w:left="567" w:hanging="567"/>
        <w:rPr>
          <w:sz w:val="22"/>
          <w:szCs w:val="22"/>
          <w:lang w:val="sk-SK"/>
        </w:rPr>
      </w:pPr>
      <w:r>
        <w:rPr>
          <w:sz w:val="22"/>
          <w:szCs w:val="22"/>
          <w:lang w:val="sk-SK"/>
        </w:rPr>
        <w:t>lieky, ktoré znižujú hladinu draslíka v krvi. Patria k nim diuretiká (ktoré zvyšujú tvorbu moču a môžu sa používať na liečbu vysokého krvného tlaku, napr. hydrochlorotiazid), iné bronchodilatanciá, ako sú metylxantíny používané na ťažkosti s dýchaním (napr. teofylín) alebo kortikosteroidy (napr. prednizolón).</w:t>
      </w:r>
    </w:p>
    <w:p w14:paraId="26DE6363" w14:textId="44598CA2"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tricyklické antidepresíva alebo inhibítory monoaminooxidázy (lieky používané</w:t>
      </w:r>
      <w:r w:rsidR="00F670EE">
        <w:rPr>
          <w:sz w:val="22"/>
          <w:szCs w:val="22"/>
          <w:lang w:val="sk-SK"/>
        </w:rPr>
        <w:t xml:space="preserve"> na </w:t>
      </w:r>
      <w:r w:rsidRPr="00CB491F">
        <w:rPr>
          <w:sz w:val="22"/>
          <w:szCs w:val="22"/>
          <w:lang w:val="sk-SK"/>
        </w:rPr>
        <w:t>liečbu depresie).</w:t>
      </w:r>
    </w:p>
    <w:p w14:paraId="3C978157" w14:textId="3794571E"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 xml:space="preserve">akékoľvek lieky, ktoré môžu byť podobné ako </w:t>
      </w:r>
      <w:r w:rsidR="008225C0" w:rsidRPr="00CB491F">
        <w:rPr>
          <w:sz w:val="22"/>
          <w:szCs w:val="22"/>
          <w:lang w:val="sk-SK"/>
        </w:rPr>
        <w:t>Enerzair</w:t>
      </w:r>
      <w:r w:rsidRPr="00CB491F">
        <w:rPr>
          <w:sz w:val="22"/>
          <w:szCs w:val="22"/>
          <w:lang w:val="sk-SK"/>
        </w:rPr>
        <w:t xml:space="preserve"> Breezhaler (obsahujú podobné liečivá); používať ich súbežne môže zvýšiť riziko možných vedľajších účinkov.</w:t>
      </w:r>
    </w:p>
    <w:p w14:paraId="7737C948" w14:textId="4D3F07D8" w:rsidR="00D3277B" w:rsidRPr="00CB491F" w:rsidRDefault="00B772B5" w:rsidP="0029074E">
      <w:pPr>
        <w:numPr>
          <w:ilvl w:val="0"/>
          <w:numId w:val="27"/>
        </w:numPr>
        <w:tabs>
          <w:tab w:val="clear" w:pos="567"/>
        </w:tabs>
        <w:spacing w:line="240" w:lineRule="auto"/>
        <w:ind w:left="567" w:hanging="567"/>
        <w:rPr>
          <w:szCs w:val="22"/>
        </w:rPr>
      </w:pPr>
      <w:r>
        <w:rPr>
          <w:szCs w:val="22"/>
        </w:rPr>
        <w:t>lieky nazývané beta-</w:t>
      </w:r>
      <w:r w:rsidR="00D3277B" w:rsidRPr="00CB491F">
        <w:rPr>
          <w:szCs w:val="22"/>
        </w:rPr>
        <w:t>blokátory, ktoré sa používajú</w:t>
      </w:r>
      <w:r w:rsidR="00F670EE">
        <w:rPr>
          <w:szCs w:val="22"/>
        </w:rPr>
        <w:t xml:space="preserve"> na </w:t>
      </w:r>
      <w:r w:rsidR="00D3277B" w:rsidRPr="00CB491F">
        <w:rPr>
          <w:szCs w:val="22"/>
        </w:rPr>
        <w:t>liečbu vysokého krvného tlaku alebo iných ťažkostí</w:t>
      </w:r>
      <w:r w:rsidR="00F670EE">
        <w:rPr>
          <w:szCs w:val="22"/>
        </w:rPr>
        <w:t xml:space="preserve"> so </w:t>
      </w:r>
      <w:r w:rsidR="00D3277B" w:rsidRPr="00CB491F">
        <w:rPr>
          <w:szCs w:val="22"/>
        </w:rPr>
        <w:t>srdcom (napr. propranolol) alebo</w:t>
      </w:r>
      <w:r w:rsidR="00F670EE">
        <w:rPr>
          <w:szCs w:val="22"/>
        </w:rPr>
        <w:t xml:space="preserve"> na </w:t>
      </w:r>
      <w:r w:rsidR="00D3277B" w:rsidRPr="00CB491F">
        <w:rPr>
          <w:szCs w:val="22"/>
        </w:rPr>
        <w:t>liečbu glaukómu (napr. timolol).</w:t>
      </w:r>
    </w:p>
    <w:p w14:paraId="3231C83E" w14:textId="15E32E61"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ketokonazol alebo itrakonazol (lieky používané</w:t>
      </w:r>
      <w:r w:rsidR="00F670EE">
        <w:rPr>
          <w:sz w:val="22"/>
          <w:szCs w:val="22"/>
          <w:lang w:val="sk-SK"/>
        </w:rPr>
        <w:t xml:space="preserve"> na </w:t>
      </w:r>
      <w:r w:rsidRPr="00CB491F">
        <w:rPr>
          <w:sz w:val="22"/>
          <w:szCs w:val="22"/>
          <w:lang w:val="sk-SK"/>
        </w:rPr>
        <w:t>liečbu hubových infekcií).</w:t>
      </w:r>
    </w:p>
    <w:p w14:paraId="3ADBBA61" w14:textId="66050E76"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ritonavir, nelfinavir alebo kobicistat (lieky používané</w:t>
      </w:r>
      <w:r w:rsidR="00F670EE">
        <w:rPr>
          <w:sz w:val="22"/>
          <w:szCs w:val="22"/>
          <w:lang w:val="sk-SK"/>
        </w:rPr>
        <w:t xml:space="preserve"> na </w:t>
      </w:r>
      <w:r w:rsidRPr="00CB491F">
        <w:rPr>
          <w:sz w:val="22"/>
          <w:szCs w:val="22"/>
          <w:lang w:val="sk-SK"/>
        </w:rPr>
        <w:t>liečbu infekcie HIV).</w:t>
      </w:r>
    </w:p>
    <w:p w14:paraId="2D8CECE4" w14:textId="77777777" w:rsidR="00A83A6E" w:rsidRPr="00CB491F" w:rsidRDefault="00A83A6E" w:rsidP="0029074E">
      <w:pPr>
        <w:pStyle w:val="Text"/>
        <w:spacing w:before="0"/>
        <w:jc w:val="left"/>
        <w:rPr>
          <w:bCs/>
          <w:sz w:val="22"/>
          <w:szCs w:val="22"/>
          <w:lang w:val="sk-SK"/>
        </w:rPr>
      </w:pPr>
    </w:p>
    <w:p w14:paraId="693CB0C0" w14:textId="77777777"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Tehotenstvo a dojčenie</w:t>
      </w:r>
    </w:p>
    <w:p w14:paraId="5855A910" w14:textId="061CC15D" w:rsidR="00D3277B" w:rsidRPr="00CB491F" w:rsidRDefault="00D3277B" w:rsidP="0029074E">
      <w:pPr>
        <w:pStyle w:val="Text"/>
        <w:spacing w:before="0"/>
        <w:jc w:val="left"/>
        <w:rPr>
          <w:sz w:val="22"/>
          <w:szCs w:val="22"/>
          <w:lang w:val="sk-SK"/>
        </w:rPr>
      </w:pPr>
      <w:r w:rsidRPr="00CB491F">
        <w:rPr>
          <w:sz w:val="22"/>
          <w:szCs w:val="22"/>
          <w:lang w:val="sk-SK"/>
        </w:rPr>
        <w:t>Ak ste tehotná alebo dojčíte, ak si myslíte, že ste tehotná alebo ak plánujete otehotnieť, poraďte sa</w:t>
      </w:r>
      <w:r w:rsidR="00F670EE">
        <w:rPr>
          <w:sz w:val="22"/>
          <w:szCs w:val="22"/>
          <w:lang w:val="sk-SK"/>
        </w:rPr>
        <w:t xml:space="preserve"> so </w:t>
      </w:r>
      <w:r w:rsidRPr="00CB491F">
        <w:rPr>
          <w:sz w:val="22"/>
          <w:szCs w:val="22"/>
          <w:lang w:val="sk-SK"/>
        </w:rPr>
        <w:t>svojím lekárom predtým, ako začnete používať tento liek. Lekár sa</w:t>
      </w:r>
      <w:r w:rsidR="00F670EE">
        <w:rPr>
          <w:sz w:val="22"/>
          <w:szCs w:val="22"/>
          <w:lang w:val="sk-SK"/>
        </w:rPr>
        <w:t xml:space="preserve"> s </w:t>
      </w:r>
      <w:r w:rsidRPr="00CB491F">
        <w:rPr>
          <w:sz w:val="22"/>
          <w:szCs w:val="22"/>
          <w:lang w:val="sk-SK"/>
        </w:rPr>
        <w:t>vami porozpráva</w:t>
      </w:r>
      <w:r w:rsidR="00F670EE">
        <w:rPr>
          <w:sz w:val="22"/>
          <w:szCs w:val="22"/>
          <w:lang w:val="sk-SK"/>
        </w:rPr>
        <w:t xml:space="preserve"> o </w:t>
      </w:r>
      <w:r w:rsidRPr="00CB491F">
        <w:rPr>
          <w:sz w:val="22"/>
          <w:szCs w:val="22"/>
          <w:lang w:val="sk-SK"/>
        </w:rPr>
        <w:t xml:space="preserve">tom, či môžete používať </w:t>
      </w:r>
      <w:r w:rsidR="008225C0" w:rsidRPr="00CB491F">
        <w:rPr>
          <w:sz w:val="22"/>
          <w:szCs w:val="22"/>
          <w:lang w:val="sk-SK"/>
        </w:rPr>
        <w:t>Enerzair</w:t>
      </w:r>
      <w:r w:rsidRPr="00CB491F">
        <w:rPr>
          <w:sz w:val="22"/>
          <w:szCs w:val="22"/>
          <w:lang w:val="sk-SK"/>
        </w:rPr>
        <w:t xml:space="preserve"> Breezhaler.</w:t>
      </w:r>
    </w:p>
    <w:p w14:paraId="3EC0DC9B" w14:textId="77777777" w:rsidR="00A83A6E" w:rsidRPr="00CB491F" w:rsidRDefault="00A83A6E" w:rsidP="0029074E">
      <w:pPr>
        <w:pStyle w:val="Text"/>
        <w:spacing w:before="0"/>
        <w:jc w:val="left"/>
        <w:rPr>
          <w:sz w:val="22"/>
          <w:szCs w:val="22"/>
          <w:lang w:val="sk-SK"/>
        </w:rPr>
      </w:pPr>
    </w:p>
    <w:p w14:paraId="36D6867E" w14:textId="77777777" w:rsidR="00D3277B" w:rsidRPr="00CB491F" w:rsidRDefault="00D3277B" w:rsidP="0029074E">
      <w:pPr>
        <w:keepNext/>
        <w:numPr>
          <w:ilvl w:val="12"/>
          <w:numId w:val="0"/>
        </w:numPr>
        <w:tabs>
          <w:tab w:val="clear" w:pos="567"/>
        </w:tabs>
        <w:spacing w:line="240" w:lineRule="auto"/>
        <w:rPr>
          <w:szCs w:val="22"/>
        </w:rPr>
      </w:pPr>
      <w:r w:rsidRPr="00CB491F">
        <w:rPr>
          <w:b/>
          <w:szCs w:val="22"/>
        </w:rPr>
        <w:t>Vedenie vozidiel a obsluha strojov</w:t>
      </w:r>
    </w:p>
    <w:p w14:paraId="5EF2536F" w14:textId="77777777" w:rsidR="00D3277B" w:rsidRPr="00CB491F" w:rsidRDefault="00D3277B" w:rsidP="0029074E">
      <w:pPr>
        <w:pStyle w:val="Text"/>
        <w:spacing w:before="0"/>
        <w:jc w:val="left"/>
        <w:rPr>
          <w:sz w:val="22"/>
          <w:szCs w:val="22"/>
          <w:lang w:val="sk-SK"/>
        </w:rPr>
      </w:pPr>
      <w:r w:rsidRPr="00CB491F">
        <w:rPr>
          <w:sz w:val="22"/>
          <w:szCs w:val="22"/>
          <w:lang w:val="sk-SK" w:bidi="th-TH"/>
        </w:rPr>
        <w:t>Nie je pravdepodobné, že tento liek ovplyvní vašu schopnosť viesť vozidlá a obsluhovať stroje</w:t>
      </w:r>
      <w:r w:rsidRPr="00CB491F">
        <w:rPr>
          <w:sz w:val="22"/>
          <w:szCs w:val="22"/>
          <w:lang w:val="sk-SK"/>
        </w:rPr>
        <w:t>.</w:t>
      </w:r>
    </w:p>
    <w:p w14:paraId="2AA59001" w14:textId="77777777" w:rsidR="00A83A6E" w:rsidRPr="00CB491F" w:rsidRDefault="00A83A6E" w:rsidP="0029074E">
      <w:pPr>
        <w:pStyle w:val="Text"/>
        <w:spacing w:before="0"/>
        <w:jc w:val="left"/>
        <w:rPr>
          <w:sz w:val="22"/>
          <w:szCs w:val="22"/>
          <w:lang w:val="sk-SK"/>
        </w:rPr>
      </w:pPr>
    </w:p>
    <w:p w14:paraId="2B9637A6" w14:textId="5739C6A9" w:rsidR="00D3277B" w:rsidRPr="00BF07D6" w:rsidRDefault="008225C0" w:rsidP="0029074E">
      <w:pPr>
        <w:pStyle w:val="Text"/>
        <w:keepNext/>
        <w:spacing w:before="0"/>
        <w:jc w:val="left"/>
        <w:rPr>
          <w:sz w:val="22"/>
          <w:szCs w:val="22"/>
          <w:lang w:val="sk-SK"/>
        </w:rPr>
      </w:pPr>
      <w:r w:rsidRPr="00CB491F">
        <w:rPr>
          <w:b/>
          <w:sz w:val="22"/>
          <w:szCs w:val="22"/>
          <w:lang w:val="sk-SK"/>
        </w:rPr>
        <w:t>Enerzair</w:t>
      </w:r>
      <w:r w:rsidR="00D3277B" w:rsidRPr="00CB491F">
        <w:rPr>
          <w:b/>
          <w:sz w:val="22"/>
          <w:szCs w:val="22"/>
          <w:lang w:val="sk-SK"/>
        </w:rPr>
        <w:t xml:space="preserve"> Breezhaler obsahuje laktózu</w:t>
      </w:r>
    </w:p>
    <w:p w14:paraId="3CE1ADA7" w14:textId="2CB4EAE7" w:rsidR="00D3277B" w:rsidRPr="00CB491F" w:rsidRDefault="00D3277B" w:rsidP="0029074E">
      <w:pPr>
        <w:tabs>
          <w:tab w:val="clear" w:pos="567"/>
        </w:tabs>
        <w:spacing w:line="240" w:lineRule="auto"/>
        <w:rPr>
          <w:szCs w:val="22"/>
        </w:rPr>
      </w:pPr>
      <w:r w:rsidRPr="00CB491F">
        <w:rPr>
          <w:szCs w:val="22"/>
        </w:rPr>
        <w:t>Tento liek obsahuje laktóz</w:t>
      </w:r>
      <w:r w:rsidR="004601C0">
        <w:rPr>
          <w:szCs w:val="22"/>
        </w:rPr>
        <w:t>u</w:t>
      </w:r>
      <w:r w:rsidRPr="00CB491F">
        <w:rPr>
          <w:szCs w:val="22"/>
        </w:rPr>
        <w:t xml:space="preserve">. Ak vám váš lekár povedal, že neznášate niektoré cukry, </w:t>
      </w:r>
      <w:r w:rsidR="004601C0">
        <w:rPr>
          <w:szCs w:val="22"/>
        </w:rPr>
        <w:t>kontaktujte</w:t>
      </w:r>
      <w:r w:rsidRPr="00CB491F">
        <w:rPr>
          <w:szCs w:val="22"/>
        </w:rPr>
        <w:t xml:space="preserve"> svoj</w:t>
      </w:r>
      <w:r w:rsidR="004601C0">
        <w:rPr>
          <w:szCs w:val="22"/>
        </w:rPr>
        <w:t>ho</w:t>
      </w:r>
      <w:r w:rsidRPr="00CB491F">
        <w:rPr>
          <w:szCs w:val="22"/>
        </w:rPr>
        <w:t xml:space="preserve"> lekár</w:t>
      </w:r>
      <w:r w:rsidR="004601C0">
        <w:rPr>
          <w:szCs w:val="22"/>
        </w:rPr>
        <w:t>a</w:t>
      </w:r>
      <w:r w:rsidR="00F670EE">
        <w:rPr>
          <w:szCs w:val="22"/>
        </w:rPr>
        <w:t xml:space="preserve"> pred </w:t>
      </w:r>
      <w:r w:rsidRPr="00CB491F">
        <w:rPr>
          <w:szCs w:val="22"/>
        </w:rPr>
        <w:t>použitím tohto lieku.</w:t>
      </w:r>
    </w:p>
    <w:p w14:paraId="6A03C922" w14:textId="77777777" w:rsidR="00237440" w:rsidRPr="00CB491F" w:rsidRDefault="00237440" w:rsidP="0029074E">
      <w:pPr>
        <w:pStyle w:val="Text"/>
        <w:spacing w:before="0"/>
        <w:jc w:val="left"/>
        <w:rPr>
          <w:sz w:val="22"/>
          <w:szCs w:val="22"/>
          <w:lang w:val="sk-SK"/>
        </w:rPr>
      </w:pPr>
    </w:p>
    <w:p w14:paraId="2E481ED4" w14:textId="77777777" w:rsidR="00237440" w:rsidRPr="00CB491F" w:rsidRDefault="00237440" w:rsidP="0029074E">
      <w:pPr>
        <w:pStyle w:val="Text"/>
        <w:spacing w:before="0"/>
        <w:jc w:val="left"/>
        <w:rPr>
          <w:sz w:val="22"/>
          <w:szCs w:val="22"/>
          <w:lang w:val="sk-SK"/>
        </w:rPr>
      </w:pPr>
    </w:p>
    <w:p w14:paraId="378BB19E" w14:textId="1832C2BC" w:rsidR="00D3277B" w:rsidRPr="006C0F53" w:rsidRDefault="00237440" w:rsidP="0029074E">
      <w:pPr>
        <w:keepNext/>
        <w:keepLines/>
        <w:spacing w:line="240" w:lineRule="auto"/>
        <w:rPr>
          <w:b/>
          <w:bCs/>
        </w:rPr>
      </w:pPr>
      <w:bookmarkStart w:id="47" w:name="_Toc2097634"/>
      <w:r w:rsidRPr="006C0F53">
        <w:rPr>
          <w:b/>
          <w:bCs/>
        </w:rPr>
        <w:t>3.</w:t>
      </w:r>
      <w:r w:rsidRPr="006C0F53">
        <w:rPr>
          <w:b/>
          <w:bCs/>
        </w:rPr>
        <w:tab/>
      </w:r>
      <w:bookmarkEnd w:id="47"/>
      <w:r w:rsidR="00D3277B" w:rsidRPr="006C0F53">
        <w:rPr>
          <w:b/>
          <w:bCs/>
        </w:rPr>
        <w:t xml:space="preserve">Ako používať </w:t>
      </w:r>
      <w:r w:rsidR="008225C0" w:rsidRPr="006C0F53">
        <w:rPr>
          <w:b/>
          <w:bCs/>
        </w:rPr>
        <w:t>Enerzair</w:t>
      </w:r>
      <w:r w:rsidR="00D3277B" w:rsidRPr="006C0F53">
        <w:rPr>
          <w:b/>
          <w:bCs/>
        </w:rPr>
        <w:t xml:space="preserve"> Breezhaler</w:t>
      </w:r>
    </w:p>
    <w:p w14:paraId="0529B96B" w14:textId="77777777" w:rsidR="00D3277B" w:rsidRPr="00CB491F" w:rsidRDefault="00D3277B" w:rsidP="0029074E">
      <w:pPr>
        <w:pStyle w:val="Text"/>
        <w:keepNext/>
        <w:keepLines/>
        <w:spacing w:before="0"/>
        <w:jc w:val="left"/>
        <w:rPr>
          <w:sz w:val="22"/>
          <w:szCs w:val="22"/>
          <w:lang w:val="sk-SK"/>
        </w:rPr>
      </w:pPr>
    </w:p>
    <w:p w14:paraId="2CBAE822" w14:textId="7EAA45E3" w:rsidR="00D3277B" w:rsidRPr="00CB491F" w:rsidRDefault="00D3277B" w:rsidP="0029074E">
      <w:pPr>
        <w:pStyle w:val="Text"/>
        <w:spacing w:before="0"/>
        <w:jc w:val="left"/>
        <w:rPr>
          <w:sz w:val="22"/>
          <w:szCs w:val="22"/>
          <w:lang w:val="sk-SK"/>
        </w:rPr>
      </w:pPr>
      <w:r w:rsidRPr="00CB491F">
        <w:rPr>
          <w:sz w:val="22"/>
          <w:szCs w:val="22"/>
          <w:lang w:val="sk-SK"/>
        </w:rPr>
        <w:t>Vždy používajte tento liek presne tak, ako vám povedal váš lekár alebo lekárnik. Ak si nie ste niečím istý, overte si to</w:t>
      </w:r>
      <w:r w:rsidR="00F670EE">
        <w:rPr>
          <w:sz w:val="22"/>
          <w:szCs w:val="22"/>
          <w:lang w:val="sk-SK"/>
        </w:rPr>
        <w:t xml:space="preserve"> u </w:t>
      </w:r>
      <w:r w:rsidRPr="00CB491F">
        <w:rPr>
          <w:sz w:val="22"/>
          <w:szCs w:val="22"/>
          <w:lang w:val="sk-SK"/>
        </w:rPr>
        <w:t>svojho lekára alebo lekárnika.</w:t>
      </w:r>
    </w:p>
    <w:p w14:paraId="2686DEE7" w14:textId="3CC6F401" w:rsidR="00A83A6E" w:rsidRPr="00BF07D6" w:rsidRDefault="00A83A6E" w:rsidP="0029074E"/>
    <w:p w14:paraId="6A069AE8" w14:textId="2F641EFB" w:rsidR="00D3277B" w:rsidRPr="00BF07D6" w:rsidRDefault="00D3277B" w:rsidP="0029074E">
      <w:pPr>
        <w:pStyle w:val="Nottoc-headings"/>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Koľko lieku </w:t>
      </w:r>
      <w:r w:rsidR="008225C0" w:rsidRPr="00CB491F">
        <w:rPr>
          <w:rFonts w:ascii="Times New Roman" w:hAnsi="Times New Roman" w:cs="Times New Roman"/>
          <w:bCs/>
          <w:sz w:val="22"/>
          <w:szCs w:val="22"/>
          <w:lang w:val="sk-SK"/>
        </w:rPr>
        <w:t>Enerzair</w:t>
      </w:r>
      <w:r w:rsidRPr="00CB491F">
        <w:rPr>
          <w:rFonts w:ascii="Times New Roman" w:hAnsi="Times New Roman" w:cs="Times New Roman"/>
          <w:bCs/>
          <w:sz w:val="22"/>
          <w:szCs w:val="22"/>
          <w:lang w:val="sk-SK" w:eastAsia="ja-JP"/>
        </w:rPr>
        <w:t xml:space="preserve"> </w:t>
      </w:r>
      <w:r w:rsidRPr="00CB491F">
        <w:rPr>
          <w:rFonts w:ascii="Times New Roman" w:hAnsi="Times New Roman" w:cs="Times New Roman"/>
          <w:sz w:val="22"/>
          <w:szCs w:val="22"/>
          <w:lang w:val="sk-SK"/>
        </w:rPr>
        <w:t>Breezhaler sa má inhalovať</w:t>
      </w:r>
    </w:p>
    <w:p w14:paraId="6C75DFED" w14:textId="2F86ACA9" w:rsidR="00D3277B" w:rsidRPr="00CB491F" w:rsidRDefault="00D3277B" w:rsidP="0029074E">
      <w:pPr>
        <w:numPr>
          <w:ilvl w:val="12"/>
          <w:numId w:val="0"/>
        </w:numPr>
        <w:tabs>
          <w:tab w:val="clear" w:pos="567"/>
        </w:tabs>
        <w:spacing w:line="240" w:lineRule="auto"/>
        <w:ind w:right="-2"/>
        <w:rPr>
          <w:szCs w:val="22"/>
        </w:rPr>
      </w:pPr>
      <w:r w:rsidRPr="00CB491F">
        <w:rPr>
          <w:szCs w:val="22"/>
        </w:rPr>
        <w:t>Zvyčajnou dávkou je inhalácia obsahu jednej kapsuly každý deň. Liek stačí používať iba raz denne. Nepoužívajte viac lieku, ako vám povedal váš lekár.</w:t>
      </w:r>
    </w:p>
    <w:p w14:paraId="081686F8" w14:textId="77777777" w:rsidR="00237440" w:rsidRPr="00CB491F" w:rsidRDefault="00237440" w:rsidP="0029074E">
      <w:pPr>
        <w:pStyle w:val="Text"/>
        <w:spacing w:before="0"/>
        <w:jc w:val="left"/>
        <w:rPr>
          <w:sz w:val="22"/>
          <w:szCs w:val="22"/>
          <w:lang w:val="sk-SK"/>
        </w:rPr>
      </w:pPr>
    </w:p>
    <w:p w14:paraId="3C79FE00" w14:textId="3029D99B" w:rsidR="00D3277B" w:rsidRPr="00CB491F" w:rsidRDefault="00D3277B" w:rsidP="0029074E">
      <w:pPr>
        <w:pStyle w:val="Text"/>
        <w:spacing w:before="0"/>
        <w:jc w:val="left"/>
        <w:rPr>
          <w:sz w:val="22"/>
          <w:szCs w:val="22"/>
          <w:lang w:val="sk-SK"/>
        </w:rPr>
      </w:pPr>
      <w:r w:rsidRPr="00CB491F">
        <w:rPr>
          <w:sz w:val="22"/>
          <w:szCs w:val="22"/>
          <w:lang w:val="sk-SK"/>
        </w:rPr>
        <w:t xml:space="preserve">Používajte </w:t>
      </w:r>
      <w:r w:rsidR="008225C0" w:rsidRPr="00CB491F">
        <w:rPr>
          <w:sz w:val="22"/>
          <w:szCs w:val="22"/>
          <w:lang w:val="sk-SK"/>
        </w:rPr>
        <w:t>Enerzair</w:t>
      </w:r>
      <w:r w:rsidRPr="00CB491F">
        <w:rPr>
          <w:sz w:val="22"/>
          <w:szCs w:val="22"/>
          <w:lang w:val="sk-SK"/>
        </w:rPr>
        <w:t xml:space="preserve"> Breezhaler každý deň, </w:t>
      </w:r>
      <w:r w:rsidR="009D0369">
        <w:rPr>
          <w:sz w:val="22"/>
          <w:szCs w:val="22"/>
          <w:lang w:val="sk-SK"/>
        </w:rPr>
        <w:t>aj keď vás astma netrápi</w:t>
      </w:r>
      <w:r w:rsidRPr="00CB491F">
        <w:rPr>
          <w:sz w:val="22"/>
          <w:szCs w:val="22"/>
          <w:lang w:val="sk-SK"/>
        </w:rPr>
        <w:t>.</w:t>
      </w:r>
    </w:p>
    <w:p w14:paraId="56FEB978" w14:textId="77777777" w:rsidR="00237440" w:rsidRPr="00CB491F" w:rsidRDefault="00237440" w:rsidP="0029074E">
      <w:pPr>
        <w:pStyle w:val="Text"/>
        <w:spacing w:before="0"/>
        <w:jc w:val="left"/>
        <w:rPr>
          <w:sz w:val="22"/>
          <w:szCs w:val="22"/>
          <w:lang w:val="sk-SK"/>
        </w:rPr>
      </w:pPr>
    </w:p>
    <w:p w14:paraId="271B6D8F" w14:textId="5BADF473"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Kedy inhalovať </w:t>
      </w:r>
      <w:r w:rsidR="008225C0" w:rsidRPr="00CB491F">
        <w:rPr>
          <w:rFonts w:ascii="Times New Roman" w:hAnsi="Times New Roman" w:cs="Times New Roman"/>
          <w:bCs/>
          <w:sz w:val="22"/>
          <w:szCs w:val="22"/>
          <w:lang w:val="sk-SK"/>
        </w:rPr>
        <w:t>Enerzair</w:t>
      </w:r>
      <w:r w:rsidRPr="00CB491F">
        <w:rPr>
          <w:rFonts w:ascii="Times New Roman" w:hAnsi="Times New Roman" w:cs="Times New Roman"/>
          <w:bCs/>
          <w:sz w:val="22"/>
          <w:szCs w:val="22"/>
          <w:lang w:val="sk-SK"/>
        </w:rPr>
        <w:t xml:space="preserve"> Breezhaler</w:t>
      </w:r>
    </w:p>
    <w:p w14:paraId="6246D8C5" w14:textId="508DCAF3" w:rsidR="00D3277B" w:rsidRPr="00CB491F" w:rsidRDefault="00D3277B" w:rsidP="0029074E">
      <w:pPr>
        <w:tabs>
          <w:tab w:val="clear" w:pos="567"/>
        </w:tabs>
        <w:spacing w:line="240" w:lineRule="auto"/>
        <w:rPr>
          <w:szCs w:val="22"/>
        </w:rPr>
      </w:pPr>
      <w:r w:rsidRPr="00CB491F">
        <w:rPr>
          <w:szCs w:val="22"/>
        </w:rPr>
        <w:t xml:space="preserve">Inhalujte liek </w:t>
      </w:r>
      <w:r w:rsidR="008225C0" w:rsidRPr="00CB491F">
        <w:rPr>
          <w:szCs w:val="22"/>
        </w:rPr>
        <w:t>Enerzair</w:t>
      </w:r>
      <w:r w:rsidRPr="00CB491F">
        <w:rPr>
          <w:szCs w:val="22"/>
        </w:rPr>
        <w:t xml:space="preserve"> Breezhaler každý deň</w:t>
      </w:r>
      <w:r w:rsidR="00F670EE">
        <w:rPr>
          <w:szCs w:val="22"/>
        </w:rPr>
        <w:t xml:space="preserve"> v </w:t>
      </w:r>
      <w:r w:rsidRPr="00CB491F">
        <w:rPr>
          <w:szCs w:val="22"/>
        </w:rPr>
        <w:t xml:space="preserve">rovnakom čase. Pomôže to </w:t>
      </w:r>
      <w:r w:rsidR="009D0369">
        <w:rPr>
          <w:szCs w:val="22"/>
        </w:rPr>
        <w:t>kontrolovať</w:t>
      </w:r>
      <w:r w:rsidRPr="00CB491F">
        <w:rPr>
          <w:szCs w:val="22"/>
        </w:rPr>
        <w:t xml:space="preserve"> vaše príznaky počas dňa aj noci. Pomôže vám to aj zapamätať si, že máte liek použiť.</w:t>
      </w:r>
    </w:p>
    <w:p w14:paraId="1CFF84C2" w14:textId="77777777" w:rsidR="00A83A6E" w:rsidRPr="00CB491F" w:rsidRDefault="00A83A6E" w:rsidP="0029074E">
      <w:pPr>
        <w:pStyle w:val="Text"/>
        <w:spacing w:before="0"/>
        <w:jc w:val="left"/>
        <w:rPr>
          <w:sz w:val="22"/>
          <w:szCs w:val="22"/>
          <w:lang w:val="sk-SK"/>
        </w:rPr>
      </w:pPr>
    </w:p>
    <w:p w14:paraId="09A91522" w14:textId="19BFBD51"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Ako inhalovať </w:t>
      </w:r>
      <w:r w:rsidR="008225C0" w:rsidRPr="00CB491F">
        <w:rPr>
          <w:rFonts w:ascii="Times New Roman" w:hAnsi="Times New Roman" w:cs="Times New Roman"/>
          <w:bCs/>
          <w:sz w:val="22"/>
          <w:szCs w:val="22"/>
          <w:lang w:val="sk-SK"/>
        </w:rPr>
        <w:t>Enerzair</w:t>
      </w:r>
      <w:r w:rsidRPr="00CB491F">
        <w:rPr>
          <w:rFonts w:ascii="Times New Roman" w:hAnsi="Times New Roman" w:cs="Times New Roman"/>
          <w:bCs/>
          <w:sz w:val="22"/>
          <w:szCs w:val="22"/>
          <w:lang w:val="sk-SK"/>
        </w:rPr>
        <w:t xml:space="preserve"> Breezhaler</w:t>
      </w:r>
    </w:p>
    <w:p w14:paraId="369C7106" w14:textId="560DFA88" w:rsidR="00D3277B" w:rsidRPr="00CB491F" w:rsidRDefault="008225C0" w:rsidP="0029074E">
      <w:pPr>
        <w:pStyle w:val="Listlevel1"/>
        <w:numPr>
          <w:ilvl w:val="0"/>
          <w:numId w:val="7"/>
        </w:numPr>
        <w:spacing w:before="0"/>
        <w:ind w:left="567" w:hanging="567"/>
        <w:rPr>
          <w:sz w:val="22"/>
          <w:szCs w:val="22"/>
          <w:lang w:val="sk-SK"/>
        </w:rPr>
      </w:pPr>
      <w:r w:rsidRPr="00CB491F">
        <w:rPr>
          <w:sz w:val="22"/>
          <w:szCs w:val="22"/>
          <w:lang w:val="sk-SK"/>
        </w:rPr>
        <w:t>Enerzair</w:t>
      </w:r>
      <w:r w:rsidR="00D3277B" w:rsidRPr="00CB491F">
        <w:rPr>
          <w:sz w:val="22"/>
          <w:szCs w:val="22"/>
          <w:lang w:val="sk-SK"/>
        </w:rPr>
        <w:t xml:space="preserve"> Breezhaler je určený</w:t>
      </w:r>
      <w:r w:rsidR="00F670EE">
        <w:rPr>
          <w:sz w:val="22"/>
          <w:szCs w:val="22"/>
          <w:lang w:val="sk-SK"/>
        </w:rPr>
        <w:t xml:space="preserve"> na </w:t>
      </w:r>
      <w:r w:rsidR="00D3277B" w:rsidRPr="00CB491F">
        <w:rPr>
          <w:sz w:val="22"/>
          <w:szCs w:val="22"/>
          <w:lang w:val="sk-SK"/>
        </w:rPr>
        <w:t>inhalačné použitie.</w:t>
      </w:r>
    </w:p>
    <w:p w14:paraId="2AA8CB72" w14:textId="1AEA2339" w:rsidR="00D3277B" w:rsidRPr="00CB491F" w:rsidRDefault="00D3277B" w:rsidP="0029074E">
      <w:pPr>
        <w:numPr>
          <w:ilvl w:val="0"/>
          <w:numId w:val="28"/>
        </w:numPr>
        <w:tabs>
          <w:tab w:val="clear" w:pos="567"/>
        </w:tabs>
        <w:autoSpaceDE w:val="0"/>
        <w:autoSpaceDN w:val="0"/>
        <w:adjustRightInd w:val="0"/>
        <w:spacing w:line="240" w:lineRule="auto"/>
        <w:ind w:left="567" w:hanging="567"/>
        <w:rPr>
          <w:szCs w:val="22"/>
        </w:rPr>
      </w:pPr>
      <w:r w:rsidRPr="00CB491F">
        <w:rPr>
          <w:szCs w:val="22"/>
        </w:rPr>
        <w:t>V tomto balení nájdete inhalátor a kapsuly, ktoré obsahujú liek. Inhalátor vám umožní inhalovať liek, ktorý sa nachádza</w:t>
      </w:r>
      <w:r w:rsidR="00F670EE">
        <w:rPr>
          <w:szCs w:val="22"/>
        </w:rPr>
        <w:t xml:space="preserve"> v </w:t>
      </w:r>
      <w:r w:rsidRPr="00CB491F">
        <w:rPr>
          <w:szCs w:val="22"/>
        </w:rPr>
        <w:t>kapsule. Kapsuly používajte len pomocou inhalátora, ktorý je súčasťou tohto balenia. Kapsuly majú ostať</w:t>
      </w:r>
      <w:r w:rsidR="00F670EE">
        <w:rPr>
          <w:szCs w:val="22"/>
        </w:rPr>
        <w:t xml:space="preserve"> v </w:t>
      </w:r>
      <w:r w:rsidRPr="00CB491F">
        <w:rPr>
          <w:szCs w:val="22"/>
        </w:rPr>
        <w:t>blistri až dovtedy, keď ich potrebujete použiť.</w:t>
      </w:r>
    </w:p>
    <w:p w14:paraId="0036D18C" w14:textId="7849C762" w:rsidR="00D3277B" w:rsidRPr="00CB491F" w:rsidRDefault="00D3277B" w:rsidP="0029074E">
      <w:pPr>
        <w:numPr>
          <w:ilvl w:val="0"/>
          <w:numId w:val="28"/>
        </w:numPr>
        <w:tabs>
          <w:tab w:val="clear" w:pos="567"/>
        </w:tabs>
        <w:autoSpaceDE w:val="0"/>
        <w:autoSpaceDN w:val="0"/>
        <w:adjustRightInd w:val="0"/>
        <w:spacing w:line="240" w:lineRule="auto"/>
        <w:ind w:left="567" w:hanging="567"/>
        <w:rPr>
          <w:szCs w:val="22"/>
        </w:rPr>
      </w:pPr>
      <w:r w:rsidRPr="00CB491F">
        <w:rPr>
          <w:szCs w:val="22"/>
        </w:rPr>
        <w:t xml:space="preserve">Otvorte blister odlúpnutím krycej vrstvy, </w:t>
      </w:r>
      <w:r w:rsidRPr="002A7625">
        <w:rPr>
          <w:b/>
          <w:szCs w:val="22"/>
        </w:rPr>
        <w:t>nepretláčajte kapsulu</w:t>
      </w:r>
      <w:r w:rsidR="00F670EE" w:rsidRPr="002A7625">
        <w:rPr>
          <w:b/>
          <w:szCs w:val="22"/>
        </w:rPr>
        <w:t xml:space="preserve"> cez </w:t>
      </w:r>
      <w:r w:rsidRPr="002A7625">
        <w:rPr>
          <w:b/>
          <w:szCs w:val="22"/>
        </w:rPr>
        <w:t>fóliu</w:t>
      </w:r>
      <w:r w:rsidRPr="00CB491F">
        <w:rPr>
          <w:szCs w:val="22"/>
        </w:rPr>
        <w:t>.</w:t>
      </w:r>
    </w:p>
    <w:p w14:paraId="5211A453" w14:textId="0C639DFC" w:rsidR="00D3277B" w:rsidRPr="00CB491F" w:rsidRDefault="00D3277B" w:rsidP="0029074E">
      <w:pPr>
        <w:pStyle w:val="Listlevel1"/>
        <w:numPr>
          <w:ilvl w:val="0"/>
          <w:numId w:val="28"/>
        </w:numPr>
        <w:spacing w:before="0"/>
        <w:ind w:left="567" w:hanging="567"/>
        <w:rPr>
          <w:sz w:val="22"/>
          <w:szCs w:val="22"/>
          <w:lang w:val="sk-SK"/>
        </w:rPr>
      </w:pPr>
      <w:r w:rsidRPr="00CB491F">
        <w:rPr>
          <w:sz w:val="22"/>
          <w:szCs w:val="22"/>
          <w:lang w:val="sk-SK"/>
        </w:rPr>
        <w:t>Keď otvoríte nové balenie, použite nový inhalátor, ktorý je súčasťou nového balenia.</w:t>
      </w:r>
    </w:p>
    <w:p w14:paraId="09D9F466" w14:textId="68BDCED6" w:rsidR="00D3277B" w:rsidRPr="00CB491F" w:rsidRDefault="00D3277B" w:rsidP="0029074E">
      <w:pPr>
        <w:pStyle w:val="Listlevel1"/>
        <w:numPr>
          <w:ilvl w:val="0"/>
          <w:numId w:val="28"/>
        </w:numPr>
        <w:spacing w:before="0"/>
        <w:ind w:left="567" w:hanging="567"/>
        <w:rPr>
          <w:sz w:val="22"/>
          <w:szCs w:val="22"/>
          <w:lang w:val="sk-SK"/>
        </w:rPr>
      </w:pPr>
      <w:r w:rsidRPr="00CB491F">
        <w:rPr>
          <w:sz w:val="22"/>
          <w:szCs w:val="22"/>
          <w:lang w:val="sk-SK"/>
        </w:rPr>
        <w:t>Inhalátor</w:t>
      </w:r>
      <w:r w:rsidR="00F670EE">
        <w:rPr>
          <w:sz w:val="22"/>
          <w:szCs w:val="22"/>
          <w:lang w:val="sk-SK"/>
        </w:rPr>
        <w:t xml:space="preserve"> z </w:t>
      </w:r>
      <w:r w:rsidRPr="00CB491F">
        <w:rPr>
          <w:sz w:val="22"/>
          <w:szCs w:val="22"/>
          <w:lang w:val="sk-SK"/>
        </w:rPr>
        <w:t>každého balenia zahoďte</w:t>
      </w:r>
      <w:r w:rsidR="00F670EE">
        <w:rPr>
          <w:sz w:val="22"/>
          <w:szCs w:val="22"/>
          <w:lang w:val="sk-SK"/>
        </w:rPr>
        <w:t xml:space="preserve"> po </w:t>
      </w:r>
      <w:r w:rsidRPr="00CB491F">
        <w:rPr>
          <w:sz w:val="22"/>
          <w:szCs w:val="22"/>
          <w:lang w:val="sk-SK"/>
        </w:rPr>
        <w:t>použití všetkých kapsúl</w:t>
      </w:r>
      <w:r w:rsidR="00F670EE">
        <w:rPr>
          <w:sz w:val="22"/>
          <w:szCs w:val="22"/>
          <w:lang w:val="sk-SK"/>
        </w:rPr>
        <w:t xml:space="preserve"> v </w:t>
      </w:r>
      <w:r w:rsidRPr="00CB491F">
        <w:rPr>
          <w:sz w:val="22"/>
          <w:szCs w:val="22"/>
          <w:lang w:val="sk-SK"/>
        </w:rPr>
        <w:t>balení.</w:t>
      </w:r>
    </w:p>
    <w:p w14:paraId="0981B2AB" w14:textId="77777777" w:rsidR="00D3277B" w:rsidRPr="00CB491F" w:rsidRDefault="00D3277B" w:rsidP="0029074E">
      <w:pPr>
        <w:pStyle w:val="Listlevel1"/>
        <w:numPr>
          <w:ilvl w:val="0"/>
          <w:numId w:val="28"/>
        </w:numPr>
        <w:spacing w:before="0"/>
        <w:ind w:left="567" w:hanging="567"/>
        <w:rPr>
          <w:bCs/>
          <w:sz w:val="22"/>
          <w:szCs w:val="22"/>
          <w:lang w:val="sk-SK"/>
        </w:rPr>
      </w:pPr>
      <w:r w:rsidRPr="00CB491F">
        <w:rPr>
          <w:sz w:val="22"/>
          <w:szCs w:val="22"/>
          <w:lang w:val="sk-SK"/>
        </w:rPr>
        <w:t>Kapsuly neprehĺtajte.</w:t>
      </w:r>
    </w:p>
    <w:p w14:paraId="195B6F54" w14:textId="578686B6" w:rsidR="00D3277B" w:rsidRPr="002A7625" w:rsidRDefault="0072179A" w:rsidP="0029074E">
      <w:pPr>
        <w:numPr>
          <w:ilvl w:val="0"/>
          <w:numId w:val="28"/>
        </w:numPr>
        <w:tabs>
          <w:tab w:val="clear" w:pos="567"/>
        </w:tabs>
        <w:autoSpaceDE w:val="0"/>
        <w:autoSpaceDN w:val="0"/>
        <w:adjustRightInd w:val="0"/>
        <w:spacing w:line="240" w:lineRule="auto"/>
        <w:ind w:left="567" w:hanging="567"/>
        <w:rPr>
          <w:b/>
          <w:szCs w:val="22"/>
        </w:rPr>
      </w:pPr>
      <w:r w:rsidRPr="002A7625">
        <w:rPr>
          <w:b/>
          <w:bCs/>
          <w:szCs w:val="22"/>
        </w:rPr>
        <w:t>Ďalšie</w:t>
      </w:r>
      <w:r w:rsidR="00D3277B" w:rsidRPr="002A7625">
        <w:rPr>
          <w:b/>
          <w:bCs/>
          <w:szCs w:val="22"/>
        </w:rPr>
        <w:t xml:space="preserve"> informácie</w:t>
      </w:r>
      <w:r w:rsidR="00F670EE" w:rsidRPr="002A7625">
        <w:rPr>
          <w:b/>
          <w:bCs/>
          <w:szCs w:val="22"/>
        </w:rPr>
        <w:t xml:space="preserve"> o </w:t>
      </w:r>
      <w:r w:rsidR="00D3277B" w:rsidRPr="002A7625">
        <w:rPr>
          <w:b/>
          <w:bCs/>
          <w:szCs w:val="22"/>
        </w:rPr>
        <w:t>používaní inhalátora si prečítajte</w:t>
      </w:r>
      <w:r w:rsidR="00F670EE" w:rsidRPr="002A7625">
        <w:rPr>
          <w:b/>
          <w:bCs/>
          <w:szCs w:val="22"/>
        </w:rPr>
        <w:t xml:space="preserve"> v </w:t>
      </w:r>
      <w:r w:rsidR="00D66AA4" w:rsidRPr="002A7625">
        <w:rPr>
          <w:b/>
          <w:bCs/>
          <w:szCs w:val="22"/>
        </w:rPr>
        <w:t>pokynoch</w:t>
      </w:r>
      <w:r w:rsidR="00F670EE" w:rsidRPr="002A7625">
        <w:rPr>
          <w:b/>
          <w:bCs/>
          <w:szCs w:val="22"/>
        </w:rPr>
        <w:t xml:space="preserve"> na </w:t>
      </w:r>
      <w:r w:rsidR="00D3277B" w:rsidRPr="002A7625">
        <w:rPr>
          <w:b/>
          <w:bCs/>
          <w:szCs w:val="22"/>
        </w:rPr>
        <w:t>použitie</w:t>
      </w:r>
      <w:r w:rsidR="00F670EE" w:rsidRPr="002A7625">
        <w:rPr>
          <w:b/>
          <w:bCs/>
          <w:szCs w:val="22"/>
        </w:rPr>
        <w:t xml:space="preserve"> na </w:t>
      </w:r>
      <w:r w:rsidR="00D3277B" w:rsidRPr="002A7625">
        <w:rPr>
          <w:b/>
          <w:bCs/>
          <w:szCs w:val="22"/>
        </w:rPr>
        <w:t>druhej strane tejto písomnej informácie.</w:t>
      </w:r>
    </w:p>
    <w:p w14:paraId="32A36C7F" w14:textId="77777777" w:rsidR="006E09D4" w:rsidRPr="00CB491F" w:rsidRDefault="006E09D4" w:rsidP="0029074E">
      <w:pPr>
        <w:pStyle w:val="Text"/>
        <w:spacing w:before="0"/>
        <w:jc w:val="left"/>
        <w:rPr>
          <w:sz w:val="22"/>
          <w:szCs w:val="22"/>
          <w:lang w:val="sk-SK"/>
        </w:rPr>
      </w:pPr>
    </w:p>
    <w:p w14:paraId="442EC077" w14:textId="6BF542F3" w:rsidR="00297910" w:rsidRPr="00BF07D6" w:rsidRDefault="007131AD" w:rsidP="0029074E">
      <w:pPr>
        <w:pStyle w:val="Nottoc-headings"/>
        <w:keepLines w:val="0"/>
        <w:spacing w:before="0" w:after="0"/>
        <w:jc w:val="both"/>
        <w:rPr>
          <w:rFonts w:ascii="Times New Roman" w:hAnsi="Times New Roman" w:cs="Times New Roman"/>
          <w:b w:val="0"/>
          <w:sz w:val="22"/>
          <w:szCs w:val="22"/>
          <w:lang w:val="sk-SK"/>
        </w:rPr>
      </w:pPr>
      <w:r w:rsidRPr="00CB491F">
        <w:rPr>
          <w:rFonts w:ascii="Times New Roman" w:hAnsi="Times New Roman" w:cs="Times New Roman"/>
          <w:sz w:val="22"/>
          <w:szCs w:val="22"/>
          <w:lang w:val="sk-SK"/>
        </w:rPr>
        <w:t>Ak sa vaše príznaky ne</w:t>
      </w:r>
      <w:r w:rsidR="003002BE">
        <w:rPr>
          <w:rFonts w:ascii="Times New Roman" w:hAnsi="Times New Roman" w:cs="Times New Roman"/>
          <w:sz w:val="22"/>
          <w:szCs w:val="22"/>
          <w:lang w:val="sk-SK"/>
        </w:rPr>
        <w:t>lepšia</w:t>
      </w:r>
    </w:p>
    <w:p w14:paraId="715CB244" w14:textId="3B87BEB6" w:rsidR="00D3277B" w:rsidRPr="00CB491F" w:rsidRDefault="00D3277B" w:rsidP="0029074E">
      <w:pPr>
        <w:pStyle w:val="Text"/>
        <w:spacing w:before="0"/>
        <w:jc w:val="left"/>
        <w:rPr>
          <w:sz w:val="22"/>
          <w:szCs w:val="22"/>
          <w:lang w:val="sk-SK"/>
        </w:rPr>
      </w:pPr>
      <w:r w:rsidRPr="00CB491F">
        <w:rPr>
          <w:sz w:val="22"/>
          <w:szCs w:val="22"/>
          <w:lang w:val="sk-SK"/>
        </w:rPr>
        <w:t xml:space="preserve">Ak sa vaša astma nezlepšuje alebo ak sa zhoršuje, odkedy ste začali používať </w:t>
      </w:r>
      <w:r w:rsidR="008225C0" w:rsidRPr="00CB491F">
        <w:rPr>
          <w:sz w:val="22"/>
          <w:szCs w:val="22"/>
          <w:lang w:val="sk-SK"/>
        </w:rPr>
        <w:t>Enerzair</w:t>
      </w:r>
      <w:r w:rsidRPr="00CB491F">
        <w:rPr>
          <w:sz w:val="22"/>
          <w:szCs w:val="22"/>
          <w:lang w:val="sk-SK"/>
        </w:rPr>
        <w:t xml:space="preserve"> Breezhaler, porozprávajte sa</w:t>
      </w:r>
      <w:r w:rsidR="00F670EE">
        <w:rPr>
          <w:sz w:val="22"/>
          <w:szCs w:val="22"/>
          <w:lang w:val="sk-SK"/>
        </w:rPr>
        <w:t xml:space="preserve"> so </w:t>
      </w:r>
      <w:r w:rsidRPr="00CB491F">
        <w:rPr>
          <w:sz w:val="22"/>
          <w:szCs w:val="22"/>
          <w:lang w:val="sk-SK"/>
        </w:rPr>
        <w:t>svojím lekárom.</w:t>
      </w:r>
    </w:p>
    <w:p w14:paraId="41DBA5B5" w14:textId="77777777" w:rsidR="00297910" w:rsidRPr="00CB491F" w:rsidRDefault="00297910" w:rsidP="0029074E">
      <w:pPr>
        <w:pStyle w:val="Nottoc-headings"/>
        <w:keepNext w:val="0"/>
        <w:keepLines w:val="0"/>
        <w:spacing w:before="0" w:after="0"/>
        <w:rPr>
          <w:rFonts w:ascii="Times New Roman" w:hAnsi="Times New Roman" w:cs="Times New Roman"/>
          <w:b w:val="0"/>
          <w:sz w:val="22"/>
          <w:szCs w:val="22"/>
          <w:lang w:val="sk-SK"/>
        </w:rPr>
      </w:pPr>
    </w:p>
    <w:p w14:paraId="171F94E7" w14:textId="4ED28855"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Ak použijete viac lieku </w:t>
      </w:r>
      <w:r w:rsidR="008225C0" w:rsidRPr="00CB491F">
        <w:rPr>
          <w:rFonts w:ascii="Times New Roman" w:hAnsi="Times New Roman" w:cs="Times New Roman"/>
          <w:sz w:val="22"/>
          <w:szCs w:val="22"/>
          <w:lang w:val="sk-SK"/>
        </w:rPr>
        <w:t>Enerzair</w:t>
      </w:r>
      <w:r w:rsidRPr="00CB491F">
        <w:rPr>
          <w:rFonts w:ascii="Times New Roman" w:hAnsi="Times New Roman" w:cs="Times New Roman"/>
          <w:sz w:val="22"/>
          <w:szCs w:val="22"/>
          <w:lang w:val="sk-SK"/>
        </w:rPr>
        <w:t xml:space="preserve"> Breezhaler, ako máte</w:t>
      </w:r>
    </w:p>
    <w:p w14:paraId="31A02C06" w14:textId="32684E56" w:rsidR="00D3277B" w:rsidRPr="00CB491F" w:rsidRDefault="00D3277B" w:rsidP="0029074E">
      <w:pPr>
        <w:pStyle w:val="Text"/>
        <w:spacing w:before="0"/>
        <w:jc w:val="left"/>
        <w:rPr>
          <w:sz w:val="22"/>
          <w:szCs w:val="22"/>
          <w:lang w:val="sk-SK"/>
        </w:rPr>
      </w:pPr>
      <w:r w:rsidRPr="00CB491F">
        <w:rPr>
          <w:sz w:val="22"/>
          <w:szCs w:val="22"/>
          <w:lang w:val="sk-SK"/>
        </w:rPr>
        <w:t>Ak ste omylom inhalovali príliš veľa tohto lieku, okamžite sa spojte</w:t>
      </w:r>
      <w:r w:rsidR="00F670EE">
        <w:rPr>
          <w:sz w:val="22"/>
          <w:szCs w:val="22"/>
          <w:lang w:val="sk-SK"/>
        </w:rPr>
        <w:t xml:space="preserve"> so </w:t>
      </w:r>
      <w:r w:rsidRPr="00CB491F">
        <w:rPr>
          <w:sz w:val="22"/>
          <w:szCs w:val="22"/>
          <w:lang w:val="sk-SK"/>
        </w:rPr>
        <w:t>svojím lekárom alebo nemocnicou a požiadate ich</w:t>
      </w:r>
      <w:r w:rsidR="00F670EE">
        <w:rPr>
          <w:sz w:val="22"/>
          <w:szCs w:val="22"/>
          <w:lang w:val="sk-SK"/>
        </w:rPr>
        <w:t xml:space="preserve"> o </w:t>
      </w:r>
      <w:r w:rsidRPr="00CB491F">
        <w:rPr>
          <w:sz w:val="22"/>
          <w:szCs w:val="22"/>
          <w:lang w:val="sk-SK"/>
        </w:rPr>
        <w:t>radu. Možno budete potrebovať lekárske ošetrenie.</w:t>
      </w:r>
    </w:p>
    <w:p w14:paraId="1CE93415" w14:textId="77777777" w:rsidR="003352FF" w:rsidRPr="00CB491F" w:rsidRDefault="003352FF" w:rsidP="0029074E">
      <w:pPr>
        <w:pStyle w:val="Text"/>
        <w:spacing w:before="0"/>
        <w:jc w:val="left"/>
        <w:rPr>
          <w:bCs/>
          <w:sz w:val="22"/>
          <w:szCs w:val="22"/>
          <w:lang w:val="sk-SK"/>
        </w:rPr>
      </w:pPr>
    </w:p>
    <w:p w14:paraId="357F7A98" w14:textId="7D11DC82"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Ak zabudnete použiť </w:t>
      </w:r>
      <w:r w:rsidR="008225C0" w:rsidRPr="00CB491F">
        <w:rPr>
          <w:rFonts w:ascii="Times New Roman" w:hAnsi="Times New Roman" w:cs="Times New Roman"/>
          <w:sz w:val="22"/>
          <w:szCs w:val="22"/>
          <w:lang w:val="sk-SK"/>
        </w:rPr>
        <w:t>Enerzair</w:t>
      </w:r>
      <w:r w:rsidRPr="00CB491F">
        <w:rPr>
          <w:rFonts w:ascii="Times New Roman" w:hAnsi="Times New Roman" w:cs="Times New Roman"/>
          <w:sz w:val="22"/>
          <w:szCs w:val="22"/>
          <w:lang w:val="sk-SK"/>
        </w:rPr>
        <w:t xml:space="preserve"> Breezhaler</w:t>
      </w:r>
    </w:p>
    <w:p w14:paraId="768EF441" w14:textId="643B3D5A" w:rsidR="00D3277B" w:rsidRPr="00CB491F" w:rsidRDefault="00D3277B" w:rsidP="0029074E">
      <w:pPr>
        <w:numPr>
          <w:ilvl w:val="12"/>
          <w:numId w:val="0"/>
        </w:numPr>
        <w:tabs>
          <w:tab w:val="clear" w:pos="567"/>
        </w:tabs>
        <w:spacing w:line="240" w:lineRule="auto"/>
        <w:ind w:right="-2"/>
        <w:rPr>
          <w:szCs w:val="22"/>
        </w:rPr>
      </w:pPr>
      <w:r w:rsidRPr="00CB491F">
        <w:rPr>
          <w:szCs w:val="22"/>
        </w:rPr>
        <w:t>Ak zabudnete inhalovať dávku</w:t>
      </w:r>
      <w:r w:rsidR="00F670EE">
        <w:rPr>
          <w:szCs w:val="22"/>
        </w:rPr>
        <w:t xml:space="preserve"> vo </w:t>
      </w:r>
      <w:r w:rsidRPr="00CB491F">
        <w:rPr>
          <w:szCs w:val="22"/>
        </w:rPr>
        <w:t>zvyčajnom čase, inhalujte ju</w:t>
      </w:r>
      <w:r w:rsidR="00F670EE">
        <w:rPr>
          <w:szCs w:val="22"/>
        </w:rPr>
        <w:t xml:space="preserve"> v </w:t>
      </w:r>
      <w:r w:rsidRPr="00CB491F">
        <w:rPr>
          <w:szCs w:val="22"/>
        </w:rPr>
        <w:t>ten deň čo najskôr. Ďalšiu dávku potom inhalujte</w:t>
      </w:r>
      <w:r w:rsidR="00F670EE">
        <w:rPr>
          <w:szCs w:val="22"/>
        </w:rPr>
        <w:t xml:space="preserve"> v </w:t>
      </w:r>
      <w:r w:rsidRPr="00CB491F">
        <w:rPr>
          <w:szCs w:val="22"/>
        </w:rPr>
        <w:t>obvyklom čase</w:t>
      </w:r>
      <w:r w:rsidR="00F670EE">
        <w:rPr>
          <w:szCs w:val="22"/>
        </w:rPr>
        <w:t xml:space="preserve"> na </w:t>
      </w:r>
      <w:r w:rsidRPr="00CB491F">
        <w:rPr>
          <w:szCs w:val="22"/>
        </w:rPr>
        <w:t>ďalší deň. Neinhalujte</w:t>
      </w:r>
      <w:r w:rsidR="00F670EE">
        <w:rPr>
          <w:szCs w:val="22"/>
        </w:rPr>
        <w:t xml:space="preserve"> v </w:t>
      </w:r>
      <w:r w:rsidRPr="00CB491F">
        <w:rPr>
          <w:szCs w:val="22"/>
        </w:rPr>
        <w:t>ten istý deň dve dávky.</w:t>
      </w:r>
    </w:p>
    <w:p w14:paraId="3F998E1A" w14:textId="77777777" w:rsidR="003352FF" w:rsidRPr="00CB491F" w:rsidRDefault="003352FF" w:rsidP="0029074E">
      <w:pPr>
        <w:pStyle w:val="Text"/>
        <w:spacing w:before="0"/>
        <w:jc w:val="left"/>
        <w:rPr>
          <w:bCs/>
          <w:sz w:val="22"/>
          <w:szCs w:val="22"/>
          <w:lang w:val="sk-SK"/>
        </w:rPr>
      </w:pPr>
    </w:p>
    <w:p w14:paraId="06CE10C8" w14:textId="61AC2B46" w:rsidR="00D3277B" w:rsidRPr="00BF07D6" w:rsidRDefault="00D3277B"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Ak prestanete používať </w:t>
      </w:r>
      <w:r w:rsidR="008225C0" w:rsidRPr="00CB491F">
        <w:rPr>
          <w:rFonts w:ascii="Times New Roman" w:hAnsi="Times New Roman" w:cs="Times New Roman"/>
          <w:sz w:val="22"/>
          <w:szCs w:val="22"/>
          <w:lang w:val="sk-SK"/>
        </w:rPr>
        <w:t>Enerzair</w:t>
      </w:r>
      <w:r w:rsidRPr="00CB491F">
        <w:rPr>
          <w:rFonts w:ascii="Times New Roman" w:hAnsi="Times New Roman" w:cs="Times New Roman"/>
          <w:sz w:val="22"/>
          <w:szCs w:val="22"/>
          <w:lang w:val="sk-SK"/>
        </w:rPr>
        <w:t xml:space="preserve"> Breezhaler</w:t>
      </w:r>
    </w:p>
    <w:p w14:paraId="2A668C8B" w14:textId="3145742B" w:rsidR="00D3277B" w:rsidRPr="00CB491F" w:rsidRDefault="00D3277B" w:rsidP="0029074E">
      <w:pPr>
        <w:pStyle w:val="Text"/>
        <w:spacing w:before="0"/>
        <w:jc w:val="left"/>
        <w:rPr>
          <w:sz w:val="22"/>
          <w:szCs w:val="22"/>
          <w:lang w:val="sk-SK"/>
        </w:rPr>
      </w:pPr>
      <w:r w:rsidRPr="00CB491F">
        <w:rPr>
          <w:sz w:val="22"/>
          <w:szCs w:val="22"/>
          <w:lang w:val="sk-SK"/>
        </w:rPr>
        <w:t xml:space="preserve">Neprestaňte používať </w:t>
      </w:r>
      <w:r w:rsidR="008225C0" w:rsidRPr="00CB491F">
        <w:rPr>
          <w:sz w:val="22"/>
          <w:szCs w:val="22"/>
          <w:lang w:val="sk-SK"/>
        </w:rPr>
        <w:t>Enerzair</w:t>
      </w:r>
      <w:r w:rsidRPr="00CB491F">
        <w:rPr>
          <w:sz w:val="22"/>
          <w:szCs w:val="22"/>
          <w:lang w:val="sk-SK"/>
        </w:rPr>
        <w:t xml:space="preserve"> Breezhaler, pokiaľ vám to nepovie váš lekár. Príznaky astmy sa môžu vrátiť, ak používanie ukončíte.</w:t>
      </w:r>
    </w:p>
    <w:p w14:paraId="15E53060" w14:textId="77777777" w:rsidR="00A13FAF" w:rsidRPr="00CB491F" w:rsidRDefault="00A13FAF" w:rsidP="0029074E">
      <w:pPr>
        <w:pStyle w:val="Text"/>
        <w:spacing w:before="0"/>
        <w:jc w:val="left"/>
        <w:rPr>
          <w:sz w:val="22"/>
          <w:szCs w:val="22"/>
          <w:lang w:val="sk-SK"/>
        </w:rPr>
      </w:pPr>
    </w:p>
    <w:p w14:paraId="678BB39F" w14:textId="77777777" w:rsidR="00D3277B" w:rsidRPr="00CB491F" w:rsidRDefault="00D3277B" w:rsidP="0029074E">
      <w:pPr>
        <w:pStyle w:val="Text"/>
        <w:spacing w:before="0"/>
        <w:jc w:val="left"/>
        <w:rPr>
          <w:sz w:val="22"/>
          <w:szCs w:val="22"/>
          <w:lang w:val="sk-SK"/>
        </w:rPr>
      </w:pPr>
      <w:r w:rsidRPr="00CB491F">
        <w:rPr>
          <w:sz w:val="22"/>
          <w:szCs w:val="22"/>
          <w:lang w:val="sk-SK"/>
        </w:rPr>
        <w:lastRenderedPageBreak/>
        <w:t>Ak máte akékoľvek ďalšie otázky týkajúce sa použitia tohto lieku, opýtajte sa svojho lekára alebo lekárnika.</w:t>
      </w:r>
    </w:p>
    <w:p w14:paraId="31C407D5" w14:textId="77777777" w:rsidR="00A13FAF" w:rsidRPr="00CB491F" w:rsidRDefault="00A13FAF" w:rsidP="0029074E">
      <w:pPr>
        <w:pStyle w:val="Text"/>
        <w:spacing w:before="0"/>
        <w:jc w:val="left"/>
        <w:rPr>
          <w:bCs/>
          <w:sz w:val="22"/>
          <w:szCs w:val="22"/>
          <w:lang w:val="sk-SK"/>
        </w:rPr>
      </w:pPr>
    </w:p>
    <w:p w14:paraId="7576D4AB" w14:textId="77777777" w:rsidR="00D3277B" w:rsidRPr="00CB491F" w:rsidRDefault="00D3277B" w:rsidP="0029074E">
      <w:pPr>
        <w:pStyle w:val="Text"/>
        <w:spacing w:before="0"/>
        <w:jc w:val="left"/>
        <w:rPr>
          <w:bCs/>
          <w:sz w:val="22"/>
          <w:szCs w:val="22"/>
          <w:lang w:val="sk-SK"/>
        </w:rPr>
      </w:pPr>
    </w:p>
    <w:p w14:paraId="486D55A6" w14:textId="7520E935" w:rsidR="00A83A6E" w:rsidRPr="006C0F53" w:rsidRDefault="00A13FAF" w:rsidP="0029074E">
      <w:pPr>
        <w:keepNext/>
        <w:keepLines/>
        <w:spacing w:line="240" w:lineRule="auto"/>
        <w:rPr>
          <w:b/>
          <w:bCs/>
        </w:rPr>
      </w:pPr>
      <w:bookmarkStart w:id="48" w:name="_Toc2097635"/>
      <w:r w:rsidRPr="006C0F53">
        <w:rPr>
          <w:b/>
          <w:bCs/>
        </w:rPr>
        <w:t>4.</w:t>
      </w:r>
      <w:r w:rsidRPr="006C0F53">
        <w:rPr>
          <w:b/>
          <w:bCs/>
        </w:rPr>
        <w:tab/>
      </w:r>
      <w:bookmarkEnd w:id="48"/>
      <w:r w:rsidR="00D3277B" w:rsidRPr="006C0F53">
        <w:rPr>
          <w:b/>
          <w:bCs/>
        </w:rPr>
        <w:t>Možné vedľajšie účinky</w:t>
      </w:r>
    </w:p>
    <w:p w14:paraId="257BACA4" w14:textId="77777777" w:rsidR="00A13FAF" w:rsidRPr="00CB491F" w:rsidRDefault="00A13FAF" w:rsidP="0029074E">
      <w:pPr>
        <w:pStyle w:val="Text"/>
        <w:keepNext/>
        <w:keepLines/>
        <w:spacing w:before="0"/>
        <w:jc w:val="left"/>
        <w:rPr>
          <w:sz w:val="22"/>
          <w:szCs w:val="22"/>
          <w:lang w:val="sk-SK"/>
        </w:rPr>
      </w:pPr>
    </w:p>
    <w:p w14:paraId="7A6ECC12" w14:textId="195D13E8" w:rsidR="00D3277B" w:rsidRPr="00CB491F" w:rsidRDefault="00D3277B" w:rsidP="0029074E">
      <w:pPr>
        <w:numPr>
          <w:ilvl w:val="12"/>
          <w:numId w:val="0"/>
        </w:numPr>
        <w:tabs>
          <w:tab w:val="clear" w:pos="567"/>
        </w:tabs>
        <w:spacing w:line="240" w:lineRule="auto"/>
        <w:ind w:right="-29"/>
        <w:rPr>
          <w:szCs w:val="22"/>
        </w:rPr>
      </w:pPr>
      <w:r w:rsidRPr="00CB491F">
        <w:rPr>
          <w:szCs w:val="22"/>
        </w:rPr>
        <w:t>Tak ako všetky lieky, aj tento liek môže spôsobovať vedľajšie účinky, hoci sa neprejavia</w:t>
      </w:r>
      <w:r w:rsidR="00F670EE">
        <w:rPr>
          <w:szCs w:val="22"/>
        </w:rPr>
        <w:t xml:space="preserve"> u </w:t>
      </w:r>
      <w:r w:rsidRPr="00CB491F">
        <w:rPr>
          <w:szCs w:val="22"/>
        </w:rPr>
        <w:t>každého.</w:t>
      </w:r>
    </w:p>
    <w:p w14:paraId="1441B355" w14:textId="77777777" w:rsidR="00A13FAF" w:rsidRPr="00CB491F" w:rsidRDefault="00A13FAF" w:rsidP="0029074E">
      <w:pPr>
        <w:pStyle w:val="Text"/>
        <w:spacing w:before="0"/>
        <w:jc w:val="left"/>
        <w:rPr>
          <w:sz w:val="22"/>
          <w:szCs w:val="22"/>
          <w:lang w:val="sk-SK"/>
        </w:rPr>
      </w:pPr>
    </w:p>
    <w:p w14:paraId="0DE6C2DB" w14:textId="77777777" w:rsidR="00D3277B" w:rsidRPr="00CB491F" w:rsidRDefault="00D3277B" w:rsidP="0029074E">
      <w:pPr>
        <w:pStyle w:val="Text"/>
        <w:keepNext/>
        <w:keepLines/>
        <w:spacing w:before="0"/>
        <w:jc w:val="left"/>
        <w:rPr>
          <w:bCs/>
          <w:sz w:val="22"/>
          <w:szCs w:val="22"/>
          <w:lang w:val="sk-SK"/>
        </w:rPr>
      </w:pPr>
      <w:r w:rsidRPr="00CB491F">
        <w:rPr>
          <w:b/>
          <w:sz w:val="22"/>
          <w:szCs w:val="22"/>
          <w:lang w:val="sk-SK"/>
        </w:rPr>
        <w:t>Niektoré vedľajšie účinky môžu byť závažné</w:t>
      </w:r>
    </w:p>
    <w:p w14:paraId="68CDFEA8" w14:textId="17BF4092" w:rsidR="00D3277B" w:rsidRDefault="00D3277B" w:rsidP="0029074E">
      <w:pPr>
        <w:pStyle w:val="Text"/>
        <w:keepNext/>
        <w:keepLines/>
        <w:spacing w:before="0"/>
        <w:jc w:val="left"/>
        <w:rPr>
          <w:sz w:val="22"/>
          <w:szCs w:val="22"/>
          <w:lang w:val="sk-SK"/>
        </w:rPr>
      </w:pPr>
      <w:r w:rsidRPr="00CB491F">
        <w:rPr>
          <w:sz w:val="22"/>
          <w:szCs w:val="22"/>
          <w:lang w:val="sk-SK"/>
        </w:rPr>
        <w:t xml:space="preserve">Prestaňte používať </w:t>
      </w:r>
      <w:r w:rsidR="008225C0" w:rsidRPr="00CB491F">
        <w:rPr>
          <w:bCs/>
          <w:sz w:val="22"/>
          <w:szCs w:val="22"/>
          <w:lang w:val="sk-SK"/>
        </w:rPr>
        <w:t>Enerzair</w:t>
      </w:r>
      <w:r w:rsidRPr="00CB491F">
        <w:rPr>
          <w:bCs/>
          <w:sz w:val="22"/>
          <w:szCs w:val="22"/>
          <w:lang w:val="sk-SK"/>
        </w:rPr>
        <w:t xml:space="preserve"> Breezhaler</w:t>
      </w:r>
      <w:r w:rsidRPr="00CB491F">
        <w:rPr>
          <w:sz w:val="22"/>
          <w:szCs w:val="22"/>
          <w:lang w:val="sk-SK"/>
        </w:rPr>
        <w:t xml:space="preserve"> a okamžite vyhľadajte lekársku pomoc, ak </w:t>
      </w:r>
      <w:r w:rsidR="00443A53">
        <w:rPr>
          <w:sz w:val="22"/>
          <w:szCs w:val="22"/>
          <w:lang w:val="sk-SK"/>
        </w:rPr>
        <w:t>máte</w:t>
      </w:r>
      <w:r w:rsidRPr="00CB491F">
        <w:rPr>
          <w:sz w:val="22"/>
          <w:szCs w:val="22"/>
          <w:lang w:val="sk-SK"/>
        </w:rPr>
        <w:t xml:space="preserve"> niektorý</w:t>
      </w:r>
      <w:r w:rsidR="00F670EE">
        <w:rPr>
          <w:sz w:val="22"/>
          <w:szCs w:val="22"/>
          <w:lang w:val="sk-SK"/>
        </w:rPr>
        <w:t xml:space="preserve"> z </w:t>
      </w:r>
      <w:r w:rsidRPr="00CB491F">
        <w:rPr>
          <w:sz w:val="22"/>
          <w:szCs w:val="22"/>
          <w:lang w:val="sk-SK"/>
        </w:rPr>
        <w:t>nasledujúcich príznakov:</w:t>
      </w:r>
    </w:p>
    <w:p w14:paraId="4AA4B882" w14:textId="4A21C9EE" w:rsidR="00443A53" w:rsidRDefault="00443A53" w:rsidP="0029074E">
      <w:pPr>
        <w:pStyle w:val="Text"/>
        <w:keepNext/>
        <w:keepLines/>
        <w:spacing w:before="0"/>
        <w:jc w:val="left"/>
        <w:rPr>
          <w:sz w:val="22"/>
          <w:szCs w:val="22"/>
          <w:lang w:val="sk-SK"/>
        </w:rPr>
      </w:pPr>
    </w:p>
    <w:p w14:paraId="0D4C99A3" w14:textId="139E5767" w:rsidR="00443A53" w:rsidRPr="00CB491F" w:rsidRDefault="00443A53" w:rsidP="0029074E">
      <w:pPr>
        <w:keepNext/>
        <w:rPr>
          <w:szCs w:val="22"/>
        </w:rPr>
      </w:pPr>
      <w:r w:rsidRPr="00CB491F">
        <w:rPr>
          <w:rFonts w:eastAsia="MS Gothic"/>
          <w:b/>
          <w:szCs w:val="22"/>
          <w:lang w:eastAsia="ja-JP"/>
        </w:rPr>
        <w:t>Časté:</w:t>
      </w:r>
      <w:r w:rsidRPr="00BF07D6">
        <w:rPr>
          <w:rFonts w:eastAsia="MS Gothic"/>
          <w:szCs w:val="22"/>
          <w:lang w:eastAsia="ja-JP"/>
        </w:rPr>
        <w:t xml:space="preserve"> </w:t>
      </w:r>
      <w:r w:rsidRPr="00CB491F">
        <w:rPr>
          <w:szCs w:val="22"/>
        </w:rPr>
        <w:t xml:space="preserve">môžu </w:t>
      </w:r>
      <w:r w:rsidRPr="00CB491F">
        <w:rPr>
          <w:color w:val="000000"/>
          <w:szCs w:val="22"/>
        </w:rPr>
        <w:t>postihovať menej ako 1</w:t>
      </w:r>
      <w:r>
        <w:rPr>
          <w:color w:val="000000"/>
          <w:szCs w:val="22"/>
        </w:rPr>
        <w:t xml:space="preserve"> z </w:t>
      </w:r>
      <w:r w:rsidRPr="00CB491F">
        <w:rPr>
          <w:color w:val="000000"/>
          <w:szCs w:val="22"/>
        </w:rPr>
        <w:t>10 osôb</w:t>
      </w:r>
    </w:p>
    <w:p w14:paraId="41AF6E97" w14:textId="525423DC" w:rsidR="00D3277B" w:rsidRPr="00CB491F" w:rsidRDefault="00D3277B" w:rsidP="0029074E">
      <w:pPr>
        <w:numPr>
          <w:ilvl w:val="0"/>
          <w:numId w:val="7"/>
        </w:numPr>
        <w:tabs>
          <w:tab w:val="clear" w:pos="567"/>
        </w:tabs>
        <w:spacing w:line="240" w:lineRule="auto"/>
        <w:ind w:left="567" w:hanging="567"/>
        <w:rPr>
          <w:rFonts w:eastAsia="MS Mincho"/>
          <w:szCs w:val="22"/>
        </w:rPr>
      </w:pPr>
      <w:r w:rsidRPr="00CB491F">
        <w:rPr>
          <w:szCs w:val="22"/>
          <w:lang w:bidi="th-TH"/>
        </w:rPr>
        <w:t>ťažkosti</w:t>
      </w:r>
      <w:r w:rsidR="00F670EE">
        <w:rPr>
          <w:szCs w:val="22"/>
          <w:lang w:bidi="th-TH"/>
        </w:rPr>
        <w:t xml:space="preserve"> s </w:t>
      </w:r>
      <w:r w:rsidRPr="00CB491F">
        <w:rPr>
          <w:szCs w:val="22"/>
          <w:lang w:bidi="th-TH"/>
        </w:rPr>
        <w:t>dýchaním alebo prehĺtaním</w:t>
      </w:r>
      <w:r w:rsidRPr="00CB491F">
        <w:rPr>
          <w:rFonts w:eastAsia="MS Mincho"/>
          <w:szCs w:val="22"/>
        </w:rPr>
        <w:t>, opuch jazyka, pier alebo tváre, vyrážky</w:t>
      </w:r>
      <w:r w:rsidR="00F670EE">
        <w:rPr>
          <w:rFonts w:eastAsia="MS Mincho"/>
          <w:szCs w:val="22"/>
        </w:rPr>
        <w:t xml:space="preserve"> na </w:t>
      </w:r>
      <w:r w:rsidRPr="00CB491F">
        <w:rPr>
          <w:rFonts w:eastAsia="MS Mincho"/>
          <w:szCs w:val="22"/>
        </w:rPr>
        <w:t>koži, svrbenie a žihľavka (prejavy alergickej reakcie).</w:t>
      </w:r>
    </w:p>
    <w:p w14:paraId="40CCA461" w14:textId="77777777" w:rsidR="00A13FAF" w:rsidRPr="00CB491F" w:rsidRDefault="00A13FAF" w:rsidP="0029074E">
      <w:pPr>
        <w:pStyle w:val="Text"/>
        <w:spacing w:before="0"/>
        <w:jc w:val="left"/>
        <w:rPr>
          <w:sz w:val="22"/>
          <w:szCs w:val="22"/>
          <w:lang w:val="sk-SK"/>
        </w:rPr>
      </w:pPr>
    </w:p>
    <w:p w14:paraId="3B4A1992" w14:textId="77777777" w:rsidR="00D3277B" w:rsidRPr="00BF07D6" w:rsidRDefault="00D3277B" w:rsidP="0029074E">
      <w:pPr>
        <w:pStyle w:val="Text"/>
        <w:keepNext/>
        <w:keepLines/>
        <w:spacing w:before="0"/>
        <w:jc w:val="left"/>
        <w:rPr>
          <w:bCs/>
          <w:sz w:val="22"/>
          <w:szCs w:val="22"/>
          <w:lang w:val="sk-SK"/>
        </w:rPr>
      </w:pPr>
      <w:r w:rsidRPr="00CB491F">
        <w:rPr>
          <w:b/>
          <w:bCs/>
          <w:sz w:val="22"/>
          <w:szCs w:val="22"/>
          <w:lang w:val="sk-SK"/>
        </w:rPr>
        <w:t>Ďalšie vedľajšie účinky</w:t>
      </w:r>
    </w:p>
    <w:p w14:paraId="24C3D892" w14:textId="297157DC" w:rsidR="00D3277B" w:rsidRPr="00CB491F" w:rsidRDefault="00D3277B" w:rsidP="0029074E">
      <w:pPr>
        <w:keepNext/>
        <w:keepLines/>
        <w:tabs>
          <w:tab w:val="clear" w:pos="567"/>
        </w:tabs>
        <w:spacing w:line="240" w:lineRule="auto"/>
        <w:rPr>
          <w:szCs w:val="22"/>
        </w:rPr>
      </w:pPr>
      <w:r w:rsidRPr="00CB491F">
        <w:rPr>
          <w:szCs w:val="22"/>
        </w:rPr>
        <w:t>Ďalšie vedľajšie účinky sú uvedené nižšie. Ak tieto vedľajšie účinky začnú byť závažné, povedzte</w:t>
      </w:r>
      <w:r w:rsidR="00F670EE">
        <w:rPr>
          <w:szCs w:val="22"/>
        </w:rPr>
        <w:t xml:space="preserve"> o </w:t>
      </w:r>
      <w:r w:rsidRPr="00CB491F">
        <w:rPr>
          <w:szCs w:val="22"/>
        </w:rPr>
        <w:t>tom svojmu lekárovi, lekárnikovi alebo zdravotnej sestre.</w:t>
      </w:r>
    </w:p>
    <w:p w14:paraId="241781A7" w14:textId="1C696363" w:rsidR="00A13FAF" w:rsidRDefault="00A13FAF" w:rsidP="0029074E">
      <w:pPr>
        <w:pStyle w:val="Text"/>
        <w:keepNext/>
        <w:keepLines/>
        <w:spacing w:before="0"/>
        <w:jc w:val="left"/>
        <w:rPr>
          <w:sz w:val="22"/>
          <w:szCs w:val="22"/>
          <w:lang w:val="sk-SK"/>
        </w:rPr>
      </w:pPr>
    </w:p>
    <w:p w14:paraId="3AD65931" w14:textId="77777777" w:rsidR="00403F8E" w:rsidRPr="00303B41" w:rsidRDefault="00403F8E" w:rsidP="0029074E">
      <w:pPr>
        <w:keepNext/>
        <w:keepLines/>
        <w:tabs>
          <w:tab w:val="clear" w:pos="567"/>
        </w:tabs>
        <w:spacing w:line="240" w:lineRule="auto"/>
        <w:rPr>
          <w:szCs w:val="22"/>
        </w:rPr>
      </w:pPr>
      <w:r w:rsidRPr="00303B41">
        <w:rPr>
          <w:b/>
          <w:szCs w:val="22"/>
        </w:rPr>
        <w:t>Veľmi časté:</w:t>
      </w:r>
      <w:r w:rsidRPr="00303B41">
        <w:rPr>
          <w:szCs w:val="22"/>
        </w:rPr>
        <w:t xml:space="preserve"> </w:t>
      </w:r>
      <w:r w:rsidRPr="008850F0">
        <w:rPr>
          <w:szCs w:val="22"/>
        </w:rPr>
        <w:t xml:space="preserve">môžu </w:t>
      </w:r>
      <w:r w:rsidRPr="008850F0">
        <w:rPr>
          <w:color w:val="000000"/>
          <w:szCs w:val="22"/>
          <w:lang w:eastAsia="zh-CN"/>
        </w:rPr>
        <w:t xml:space="preserve">postihovať </w:t>
      </w:r>
      <w:r>
        <w:rPr>
          <w:color w:val="000000"/>
          <w:szCs w:val="22"/>
          <w:lang w:eastAsia="zh-CN"/>
        </w:rPr>
        <w:t>viac</w:t>
      </w:r>
      <w:r w:rsidRPr="008850F0">
        <w:rPr>
          <w:color w:val="000000"/>
          <w:szCs w:val="22"/>
          <w:lang w:eastAsia="zh-CN"/>
        </w:rPr>
        <w:t xml:space="preserve"> ako 1 z 10 osôb</w:t>
      </w:r>
    </w:p>
    <w:p w14:paraId="4B827F13" w14:textId="6BC696E5" w:rsidR="00403F8E" w:rsidRPr="004601C0" w:rsidRDefault="00403F8E" w:rsidP="0029074E">
      <w:pPr>
        <w:pStyle w:val="Listlevel1"/>
        <w:numPr>
          <w:ilvl w:val="0"/>
          <w:numId w:val="7"/>
        </w:numPr>
        <w:spacing w:before="0"/>
        <w:ind w:left="567" w:hanging="567"/>
        <w:rPr>
          <w:sz w:val="22"/>
          <w:szCs w:val="22"/>
        </w:rPr>
      </w:pPr>
      <w:r w:rsidRPr="004601C0">
        <w:rPr>
          <w:sz w:val="22"/>
          <w:szCs w:val="22"/>
        </w:rPr>
        <w:t>bolesť hrdla</w:t>
      </w:r>
      <w:r w:rsidR="004601C0" w:rsidRPr="004601C0">
        <w:rPr>
          <w:sz w:val="22"/>
          <w:szCs w:val="22"/>
        </w:rPr>
        <w:t xml:space="preserve">, </w:t>
      </w:r>
      <w:r w:rsidRPr="004601C0">
        <w:rPr>
          <w:sz w:val="22"/>
          <w:szCs w:val="22"/>
        </w:rPr>
        <w:t>nádcha</w:t>
      </w:r>
      <w:r w:rsidR="004601C0">
        <w:rPr>
          <w:sz w:val="22"/>
          <w:szCs w:val="22"/>
        </w:rPr>
        <w:t xml:space="preserve"> (</w:t>
      </w:r>
      <w:r w:rsidR="004601C0" w:rsidRPr="00201209">
        <w:rPr>
          <w:bCs/>
          <w:sz w:val="22"/>
          <w:szCs w:val="22"/>
          <w:lang w:val="sk-SK"/>
        </w:rPr>
        <w:t>nazofaryngitída</w:t>
      </w:r>
      <w:r w:rsidR="004601C0">
        <w:rPr>
          <w:bCs/>
          <w:sz w:val="22"/>
          <w:szCs w:val="22"/>
          <w:lang w:val="sk-SK"/>
        </w:rPr>
        <w:t>)</w:t>
      </w:r>
    </w:p>
    <w:p w14:paraId="6851DE95" w14:textId="0AEBD3B4" w:rsidR="00403F8E" w:rsidRPr="004601C0" w:rsidRDefault="00403F8E" w:rsidP="0029074E">
      <w:pPr>
        <w:pStyle w:val="Listlevel1"/>
        <w:numPr>
          <w:ilvl w:val="0"/>
          <w:numId w:val="7"/>
        </w:numPr>
        <w:spacing w:before="0"/>
        <w:ind w:left="567" w:hanging="567"/>
        <w:rPr>
          <w:sz w:val="22"/>
          <w:szCs w:val="22"/>
        </w:rPr>
      </w:pPr>
      <w:r w:rsidRPr="004601C0">
        <w:rPr>
          <w:sz w:val="22"/>
          <w:szCs w:val="22"/>
        </w:rPr>
        <w:t>náhle ťažkosti s dýchaním a pocit zovretia na hrudi so sipotom alebo kašľom</w:t>
      </w:r>
      <w:r w:rsidR="004601C0">
        <w:rPr>
          <w:sz w:val="22"/>
          <w:szCs w:val="22"/>
        </w:rPr>
        <w:t xml:space="preserve"> </w:t>
      </w:r>
      <w:r w:rsidR="004601C0" w:rsidRPr="004601C0">
        <w:rPr>
          <w:sz w:val="22"/>
          <w:szCs w:val="22"/>
        </w:rPr>
        <w:t>(exacerbácia astmy)</w:t>
      </w:r>
    </w:p>
    <w:p w14:paraId="12168FBB" w14:textId="77777777" w:rsidR="00403F8E" w:rsidRPr="00CB491F" w:rsidRDefault="00403F8E" w:rsidP="0029074E">
      <w:pPr>
        <w:pStyle w:val="Text"/>
        <w:spacing w:before="0"/>
        <w:jc w:val="left"/>
        <w:rPr>
          <w:sz w:val="22"/>
          <w:szCs w:val="22"/>
          <w:lang w:val="sk-SK"/>
        </w:rPr>
      </w:pPr>
    </w:p>
    <w:p w14:paraId="39D2DCDA" w14:textId="2844E10D" w:rsidR="00D3277B" w:rsidRPr="00CB491F" w:rsidRDefault="00D3277B" w:rsidP="0029074E">
      <w:pPr>
        <w:keepNext/>
        <w:rPr>
          <w:rFonts w:eastAsia="MS Gothic"/>
          <w:szCs w:val="22"/>
          <w:lang w:eastAsia="ja-JP"/>
        </w:rPr>
      </w:pPr>
      <w:r w:rsidRPr="00CB491F">
        <w:rPr>
          <w:rFonts w:eastAsia="MS Gothic"/>
          <w:b/>
          <w:szCs w:val="22"/>
          <w:lang w:eastAsia="ja-JP"/>
        </w:rPr>
        <w:t>Časté:</w:t>
      </w:r>
      <w:r w:rsidRPr="00BF07D6">
        <w:rPr>
          <w:rFonts w:eastAsia="MS Gothic"/>
          <w:szCs w:val="22"/>
          <w:lang w:eastAsia="ja-JP"/>
        </w:rPr>
        <w:t xml:space="preserve"> </w:t>
      </w:r>
      <w:r w:rsidRPr="00CB491F">
        <w:rPr>
          <w:szCs w:val="22"/>
        </w:rPr>
        <w:t xml:space="preserve">môžu </w:t>
      </w:r>
      <w:r w:rsidRPr="00CB491F">
        <w:rPr>
          <w:color w:val="000000"/>
          <w:szCs w:val="22"/>
        </w:rPr>
        <w:t>postihovať menej ako 1</w:t>
      </w:r>
      <w:r w:rsidR="00F670EE">
        <w:rPr>
          <w:color w:val="000000"/>
          <w:szCs w:val="22"/>
        </w:rPr>
        <w:t xml:space="preserve"> z </w:t>
      </w:r>
      <w:r w:rsidRPr="00CB491F">
        <w:rPr>
          <w:color w:val="000000"/>
          <w:szCs w:val="22"/>
        </w:rPr>
        <w:t>10 osôb</w:t>
      </w:r>
    </w:p>
    <w:p w14:paraId="2BACF260" w14:textId="6E7F1A33" w:rsidR="00B57EEE" w:rsidRPr="00B57EEE" w:rsidRDefault="00D3277B" w:rsidP="0029074E">
      <w:pPr>
        <w:pStyle w:val="Listlevel1"/>
        <w:numPr>
          <w:ilvl w:val="0"/>
          <w:numId w:val="7"/>
        </w:numPr>
        <w:spacing w:before="0"/>
        <w:ind w:left="567" w:hanging="567"/>
        <w:rPr>
          <w:sz w:val="22"/>
          <w:szCs w:val="22"/>
          <w:lang w:val="sk-SK"/>
        </w:rPr>
      </w:pPr>
      <w:r w:rsidRPr="00B57EEE">
        <w:rPr>
          <w:sz w:val="22"/>
          <w:szCs w:val="22"/>
          <w:lang w:val="sk-SK"/>
        </w:rPr>
        <w:t>afty</w:t>
      </w:r>
      <w:r w:rsidR="00F670EE" w:rsidRPr="00B57EEE">
        <w:rPr>
          <w:sz w:val="22"/>
          <w:szCs w:val="22"/>
          <w:lang w:val="sk-SK"/>
        </w:rPr>
        <w:t xml:space="preserve"> v </w:t>
      </w:r>
      <w:r w:rsidRPr="00B57EEE">
        <w:rPr>
          <w:sz w:val="22"/>
          <w:szCs w:val="22"/>
          <w:lang w:val="sk-SK"/>
        </w:rPr>
        <w:t>ústach (prejav kandid</w:t>
      </w:r>
      <w:r w:rsidR="00CC59BA" w:rsidRPr="00B57EEE">
        <w:rPr>
          <w:sz w:val="22"/>
          <w:szCs w:val="22"/>
          <w:lang w:val="sk-SK"/>
        </w:rPr>
        <w:t>ó</w:t>
      </w:r>
      <w:r w:rsidRPr="00B57EEE">
        <w:rPr>
          <w:sz w:val="22"/>
          <w:szCs w:val="22"/>
          <w:lang w:val="sk-SK"/>
        </w:rPr>
        <w:t>zy)</w:t>
      </w:r>
      <w:r w:rsidR="00443A53" w:rsidRPr="00B57EEE">
        <w:rPr>
          <w:sz w:val="22"/>
          <w:szCs w:val="22"/>
          <w:lang w:val="sk-SK"/>
        </w:rPr>
        <w:t xml:space="preserve">. Po </w:t>
      </w:r>
      <w:r w:rsidR="00B57EEE" w:rsidRPr="00B57EEE">
        <w:rPr>
          <w:sz w:val="22"/>
          <w:szCs w:val="22"/>
          <w:lang w:val="sk-SK"/>
        </w:rPr>
        <w:t xml:space="preserve">užití dávky si vypláchnite ústa vodou alebo roztokom </w:t>
      </w:r>
      <w:r w:rsidR="00B57EEE" w:rsidRPr="005105FD">
        <w:rPr>
          <w:sz w:val="22"/>
          <w:szCs w:val="22"/>
          <w:lang w:val="sk-SK"/>
        </w:rPr>
        <w:t>ústnej</w:t>
      </w:r>
      <w:r w:rsidR="00B57EEE" w:rsidRPr="00176F20">
        <w:rPr>
          <w:sz w:val="22"/>
          <w:szCs w:val="22"/>
          <w:lang w:val="sk-SK"/>
        </w:rPr>
        <w:t xml:space="preserve"> vody</w:t>
      </w:r>
      <w:r w:rsidR="00B57EEE" w:rsidRPr="001068D0">
        <w:rPr>
          <w:sz w:val="22"/>
          <w:szCs w:val="22"/>
          <w:lang w:val="sk-SK"/>
        </w:rPr>
        <w:t xml:space="preserve"> a</w:t>
      </w:r>
      <w:r w:rsidR="00B57EEE">
        <w:rPr>
          <w:sz w:val="22"/>
          <w:szCs w:val="22"/>
          <w:lang w:val="sk-SK"/>
        </w:rPr>
        <w:t> </w:t>
      </w:r>
      <w:r w:rsidR="00B57EEE" w:rsidRPr="00B57EEE">
        <w:rPr>
          <w:sz w:val="22"/>
          <w:szCs w:val="22"/>
          <w:lang w:val="sk-SK"/>
        </w:rPr>
        <w:t>vypľujte</w:t>
      </w:r>
      <w:r w:rsidR="00B57EEE">
        <w:rPr>
          <w:sz w:val="22"/>
          <w:szCs w:val="22"/>
          <w:lang w:val="sk-SK"/>
        </w:rPr>
        <w:t xml:space="preserve"> to</w:t>
      </w:r>
      <w:r w:rsidR="00B57EEE" w:rsidRPr="00B57EEE">
        <w:rPr>
          <w:sz w:val="22"/>
          <w:szCs w:val="22"/>
          <w:lang w:val="sk-SK"/>
        </w:rPr>
        <w:t xml:space="preserve">. Pomôže to predchádzať </w:t>
      </w:r>
      <w:r w:rsidR="008C2C1F" w:rsidRPr="00B57EEE">
        <w:rPr>
          <w:sz w:val="22"/>
          <w:szCs w:val="22"/>
          <w:lang w:val="sk-SK"/>
        </w:rPr>
        <w:t>aft</w:t>
      </w:r>
      <w:r w:rsidR="008C2C1F">
        <w:rPr>
          <w:sz w:val="22"/>
          <w:szCs w:val="22"/>
          <w:lang w:val="sk-SK"/>
        </w:rPr>
        <w:t>ám</w:t>
      </w:r>
      <w:r w:rsidR="00B57EEE" w:rsidRPr="00B57EEE">
        <w:rPr>
          <w:sz w:val="22"/>
          <w:szCs w:val="22"/>
          <w:lang w:val="sk-SK"/>
        </w:rPr>
        <w:t>.</w:t>
      </w:r>
    </w:p>
    <w:p w14:paraId="63AB418B" w14:textId="41553B68"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časté nutkanie</w:t>
      </w:r>
      <w:r w:rsidR="00F670EE">
        <w:rPr>
          <w:sz w:val="22"/>
          <w:szCs w:val="22"/>
          <w:lang w:val="sk-SK"/>
        </w:rPr>
        <w:t xml:space="preserve"> na </w:t>
      </w:r>
      <w:r w:rsidRPr="00CB491F">
        <w:rPr>
          <w:sz w:val="22"/>
          <w:szCs w:val="22"/>
          <w:lang w:val="sk-SK"/>
        </w:rPr>
        <w:t>močenie a bolesť alebo pocit pálenia</w:t>
      </w:r>
      <w:r w:rsidR="00F670EE">
        <w:rPr>
          <w:sz w:val="22"/>
          <w:szCs w:val="22"/>
          <w:lang w:val="sk-SK"/>
        </w:rPr>
        <w:t xml:space="preserve"> pri </w:t>
      </w:r>
      <w:r w:rsidRPr="00CB491F">
        <w:rPr>
          <w:sz w:val="22"/>
          <w:szCs w:val="22"/>
          <w:lang w:val="sk-SK"/>
        </w:rPr>
        <w:t>močení (prejavy infekcie močových ciest)</w:t>
      </w:r>
    </w:p>
    <w:p w14:paraId="1A1B639F" w14:textId="77777777"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bolesť hlavy</w:t>
      </w:r>
    </w:p>
    <w:p w14:paraId="773384E2" w14:textId="3DD442D9" w:rsidR="00D3277B" w:rsidRPr="00CB491F" w:rsidRDefault="00D3277B" w:rsidP="0029074E">
      <w:pPr>
        <w:pStyle w:val="Listlevel1"/>
        <w:numPr>
          <w:ilvl w:val="0"/>
          <w:numId w:val="7"/>
        </w:numPr>
        <w:spacing w:before="0"/>
        <w:ind w:left="567" w:hanging="567"/>
        <w:rPr>
          <w:sz w:val="22"/>
          <w:szCs w:val="22"/>
          <w:lang w:val="sk-SK"/>
        </w:rPr>
      </w:pPr>
      <w:r w:rsidRPr="00CB491F">
        <w:rPr>
          <w:rFonts w:eastAsia="MS Gothic"/>
          <w:sz w:val="22"/>
          <w:szCs w:val="22"/>
          <w:lang w:val="sk-SK" w:eastAsia="ja-JP"/>
        </w:rPr>
        <w:t>rýchly tep srdca</w:t>
      </w:r>
    </w:p>
    <w:p w14:paraId="0D036BFE" w14:textId="1148B8CD" w:rsidR="00305F01"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kašeľ</w:t>
      </w:r>
    </w:p>
    <w:p w14:paraId="79A38696" w14:textId="77777777"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zmena hlasu (zachrípnutie)</w:t>
      </w:r>
    </w:p>
    <w:p w14:paraId="1A4599E3" w14:textId="2D781C0B" w:rsidR="00305F01"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hnačka, kŕče</w:t>
      </w:r>
      <w:r w:rsidR="00F670EE">
        <w:rPr>
          <w:sz w:val="22"/>
          <w:szCs w:val="22"/>
          <w:lang w:val="sk-SK"/>
        </w:rPr>
        <w:t xml:space="preserve"> v </w:t>
      </w:r>
      <w:r w:rsidRPr="00CB491F">
        <w:rPr>
          <w:sz w:val="22"/>
          <w:szCs w:val="22"/>
          <w:lang w:val="sk-SK"/>
        </w:rPr>
        <w:t>bruchu, nutkanie</w:t>
      </w:r>
      <w:r w:rsidR="00F670EE">
        <w:rPr>
          <w:sz w:val="22"/>
          <w:szCs w:val="22"/>
          <w:lang w:val="sk-SK"/>
        </w:rPr>
        <w:t xml:space="preserve"> na </w:t>
      </w:r>
      <w:r w:rsidRPr="00CB491F">
        <w:rPr>
          <w:sz w:val="22"/>
          <w:szCs w:val="22"/>
          <w:lang w:val="sk-SK"/>
        </w:rPr>
        <w:t>vracanie a vracanie</w:t>
      </w:r>
      <w:r w:rsidR="00305F01" w:rsidRPr="00CB491F">
        <w:rPr>
          <w:sz w:val="22"/>
          <w:szCs w:val="22"/>
          <w:lang w:val="sk-SK"/>
        </w:rPr>
        <w:t xml:space="preserve"> (gastroenterit</w:t>
      </w:r>
      <w:r w:rsidRPr="00CB491F">
        <w:rPr>
          <w:sz w:val="22"/>
          <w:szCs w:val="22"/>
          <w:lang w:val="sk-SK"/>
        </w:rPr>
        <w:t>ída</w:t>
      </w:r>
      <w:r w:rsidR="00305F01" w:rsidRPr="00CB491F">
        <w:rPr>
          <w:sz w:val="22"/>
          <w:szCs w:val="22"/>
          <w:lang w:val="sk-SK"/>
        </w:rPr>
        <w:t>)</w:t>
      </w:r>
    </w:p>
    <w:p w14:paraId="42778BC7" w14:textId="630B7B2D"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 xml:space="preserve">bolesť svalov, kostí alebo kĺbov (prejavy </w:t>
      </w:r>
      <w:r w:rsidR="00B772B5">
        <w:rPr>
          <w:sz w:val="22"/>
          <w:szCs w:val="22"/>
          <w:lang w:val="sk-SK"/>
        </w:rPr>
        <w:t xml:space="preserve">muskuloskeletálnej </w:t>
      </w:r>
      <w:r w:rsidRPr="00CB491F">
        <w:rPr>
          <w:sz w:val="22"/>
          <w:szCs w:val="22"/>
          <w:lang w:val="sk-SK"/>
        </w:rPr>
        <w:t>bolest</w:t>
      </w:r>
      <w:r w:rsidR="00B772B5">
        <w:rPr>
          <w:sz w:val="22"/>
          <w:szCs w:val="22"/>
          <w:lang w:val="sk-SK"/>
        </w:rPr>
        <w:t>i</w:t>
      </w:r>
      <w:r w:rsidRPr="00CB491F">
        <w:rPr>
          <w:sz w:val="22"/>
          <w:szCs w:val="22"/>
          <w:lang w:val="sk-SK"/>
        </w:rPr>
        <w:t>)</w:t>
      </w:r>
    </w:p>
    <w:p w14:paraId="3B9AF178" w14:textId="3CF94039" w:rsidR="008D7590"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svalový kŕč</w:t>
      </w:r>
    </w:p>
    <w:p w14:paraId="422E5CE3" w14:textId="20F8E829" w:rsidR="00A13FAF" w:rsidRDefault="00D3277B" w:rsidP="0029074E">
      <w:pPr>
        <w:pStyle w:val="Listlevel1"/>
        <w:numPr>
          <w:ilvl w:val="0"/>
          <w:numId w:val="7"/>
        </w:numPr>
        <w:spacing w:before="0"/>
        <w:ind w:left="567" w:hanging="567"/>
        <w:rPr>
          <w:sz w:val="22"/>
          <w:szCs w:val="22"/>
          <w:lang w:val="sk-SK"/>
        </w:rPr>
      </w:pPr>
      <w:r w:rsidRPr="00CB491F">
        <w:rPr>
          <w:sz w:val="22"/>
          <w:szCs w:val="22"/>
          <w:lang w:val="sk-SK"/>
        </w:rPr>
        <w:t>horúčka</w:t>
      </w:r>
    </w:p>
    <w:p w14:paraId="6D9AA3FA" w14:textId="77777777" w:rsidR="004601C0" w:rsidRDefault="004601C0" w:rsidP="0029074E">
      <w:pPr>
        <w:pStyle w:val="Listlevel1"/>
        <w:numPr>
          <w:ilvl w:val="0"/>
          <w:numId w:val="7"/>
        </w:numPr>
        <w:spacing w:before="0"/>
        <w:ind w:left="567" w:hanging="567"/>
        <w:rPr>
          <w:sz w:val="22"/>
          <w:szCs w:val="22"/>
          <w:lang w:val="sk-SK"/>
        </w:rPr>
      </w:pPr>
      <w:r>
        <w:rPr>
          <w:sz w:val="22"/>
          <w:szCs w:val="22"/>
          <w:lang w:val="sk-SK"/>
        </w:rPr>
        <w:t>i</w:t>
      </w:r>
      <w:r w:rsidRPr="009661EF">
        <w:rPr>
          <w:sz w:val="22"/>
          <w:szCs w:val="22"/>
          <w:lang w:val="sk-SK"/>
        </w:rPr>
        <w:t>nfekcia horných dýchacích ciest</w:t>
      </w:r>
    </w:p>
    <w:p w14:paraId="6683C2CA" w14:textId="0AF4D4F6" w:rsidR="004601C0" w:rsidRPr="004601C0" w:rsidRDefault="004601C0" w:rsidP="0029074E">
      <w:pPr>
        <w:pStyle w:val="Listlevel1"/>
        <w:numPr>
          <w:ilvl w:val="0"/>
          <w:numId w:val="7"/>
        </w:numPr>
        <w:spacing w:before="0"/>
        <w:ind w:left="567" w:hanging="567"/>
        <w:rPr>
          <w:sz w:val="22"/>
          <w:szCs w:val="22"/>
          <w:lang w:val="sk-SK"/>
        </w:rPr>
      </w:pPr>
      <w:r w:rsidRPr="004601C0">
        <w:rPr>
          <w:sz w:val="22"/>
          <w:szCs w:val="22"/>
          <w:lang w:val="sk-SK"/>
        </w:rPr>
        <w:t>orofaryngálna bolesť</w:t>
      </w:r>
    </w:p>
    <w:p w14:paraId="07AE5792" w14:textId="77777777" w:rsidR="00305F01" w:rsidRPr="00CB491F" w:rsidRDefault="00305F01" w:rsidP="0029074E">
      <w:pPr>
        <w:pStyle w:val="Listlevel1"/>
        <w:spacing w:before="0"/>
        <w:ind w:left="0" w:firstLine="0"/>
        <w:rPr>
          <w:sz w:val="22"/>
          <w:szCs w:val="22"/>
          <w:lang w:val="sk-SK"/>
        </w:rPr>
      </w:pPr>
    </w:p>
    <w:p w14:paraId="46622D1E" w14:textId="4A815426" w:rsidR="00A83A6E" w:rsidRPr="00CB491F" w:rsidRDefault="00D3277B" w:rsidP="0029074E">
      <w:pPr>
        <w:keepNext/>
        <w:tabs>
          <w:tab w:val="clear" w:pos="567"/>
        </w:tabs>
        <w:spacing w:line="240" w:lineRule="auto"/>
        <w:rPr>
          <w:szCs w:val="22"/>
        </w:rPr>
      </w:pPr>
      <w:r w:rsidRPr="00CB491F">
        <w:rPr>
          <w:rFonts w:eastAsia="MS Gothic"/>
          <w:b/>
          <w:szCs w:val="22"/>
          <w:lang w:eastAsia="ja-JP"/>
        </w:rPr>
        <w:t>Menej časté:</w:t>
      </w:r>
      <w:r w:rsidRPr="00BF07D6">
        <w:rPr>
          <w:rFonts w:eastAsia="MS Gothic"/>
          <w:szCs w:val="22"/>
          <w:lang w:eastAsia="ja-JP"/>
        </w:rPr>
        <w:t xml:space="preserve"> </w:t>
      </w:r>
      <w:r w:rsidRPr="00CB491F">
        <w:rPr>
          <w:szCs w:val="22"/>
        </w:rPr>
        <w:t xml:space="preserve">môžu </w:t>
      </w:r>
      <w:r w:rsidRPr="00CB491F">
        <w:rPr>
          <w:color w:val="000000"/>
          <w:szCs w:val="22"/>
          <w:lang w:eastAsia="zh-CN"/>
        </w:rPr>
        <w:t>postihovať menej ako 1</w:t>
      </w:r>
      <w:r w:rsidR="00F670EE">
        <w:rPr>
          <w:color w:val="000000"/>
          <w:szCs w:val="22"/>
          <w:lang w:eastAsia="zh-CN"/>
        </w:rPr>
        <w:t xml:space="preserve"> zo </w:t>
      </w:r>
      <w:r w:rsidRPr="00CB491F">
        <w:rPr>
          <w:color w:val="000000"/>
          <w:szCs w:val="22"/>
          <w:lang w:eastAsia="zh-CN"/>
        </w:rPr>
        <w:t>100 osôb</w:t>
      </w:r>
    </w:p>
    <w:p w14:paraId="75ECCCF6" w14:textId="1D1D14C9" w:rsidR="001220D7" w:rsidRPr="00CB491F" w:rsidDel="00FD31DC" w:rsidRDefault="001220D7" w:rsidP="0029074E">
      <w:pPr>
        <w:numPr>
          <w:ilvl w:val="0"/>
          <w:numId w:val="7"/>
        </w:numPr>
        <w:tabs>
          <w:tab w:val="clear" w:pos="567"/>
        </w:tabs>
        <w:spacing w:line="240" w:lineRule="auto"/>
        <w:ind w:left="567" w:hanging="567"/>
        <w:rPr>
          <w:rFonts w:eastAsia="MS Mincho"/>
          <w:szCs w:val="22"/>
        </w:rPr>
      </w:pPr>
      <w:r w:rsidRPr="00CB491F" w:rsidDel="00FD31DC">
        <w:rPr>
          <w:rFonts w:eastAsia="MS Mincho"/>
          <w:szCs w:val="22"/>
        </w:rPr>
        <w:t>sucho</w:t>
      </w:r>
      <w:r w:rsidDel="00FD31DC">
        <w:rPr>
          <w:rFonts w:eastAsia="MS Mincho"/>
          <w:szCs w:val="22"/>
        </w:rPr>
        <w:t xml:space="preserve"> v </w:t>
      </w:r>
      <w:r w:rsidRPr="00CB491F" w:rsidDel="00FD31DC">
        <w:rPr>
          <w:rFonts w:eastAsia="MS Mincho"/>
          <w:szCs w:val="22"/>
        </w:rPr>
        <w:t>ústach</w:t>
      </w:r>
    </w:p>
    <w:p w14:paraId="187FF7EC" w14:textId="77777777" w:rsidR="001220D7" w:rsidRPr="00CB491F" w:rsidDel="00FD31DC" w:rsidRDefault="001220D7" w:rsidP="0029074E">
      <w:pPr>
        <w:pStyle w:val="Listlevel1"/>
        <w:numPr>
          <w:ilvl w:val="0"/>
          <w:numId w:val="7"/>
        </w:numPr>
        <w:spacing w:before="0"/>
        <w:ind w:left="567" w:hanging="567"/>
        <w:rPr>
          <w:sz w:val="22"/>
          <w:szCs w:val="22"/>
          <w:lang w:val="sk-SK"/>
        </w:rPr>
      </w:pPr>
      <w:r w:rsidRPr="00CB491F" w:rsidDel="00FD31DC">
        <w:rPr>
          <w:sz w:val="22"/>
          <w:szCs w:val="22"/>
          <w:lang w:val="sk-SK"/>
        </w:rPr>
        <w:t>vyrážky</w:t>
      </w:r>
    </w:p>
    <w:p w14:paraId="75C6654A" w14:textId="3C97B3AC"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vysoká hladina cukru</w:t>
      </w:r>
      <w:r w:rsidR="00F670EE">
        <w:rPr>
          <w:sz w:val="22"/>
          <w:szCs w:val="22"/>
          <w:lang w:val="sk-SK"/>
        </w:rPr>
        <w:t xml:space="preserve"> v</w:t>
      </w:r>
      <w:r w:rsidR="00246461">
        <w:rPr>
          <w:sz w:val="22"/>
          <w:szCs w:val="22"/>
          <w:lang w:val="sk-SK"/>
        </w:rPr>
        <w:t> </w:t>
      </w:r>
      <w:r w:rsidRPr="00CB491F">
        <w:rPr>
          <w:sz w:val="22"/>
          <w:szCs w:val="22"/>
          <w:lang w:val="sk-SK"/>
        </w:rPr>
        <w:t>krvi</w:t>
      </w:r>
      <w:r w:rsidR="00246461">
        <w:rPr>
          <w:sz w:val="22"/>
          <w:szCs w:val="22"/>
          <w:lang w:val="sk-SK"/>
        </w:rPr>
        <w:t xml:space="preserve"> (h</w:t>
      </w:r>
      <w:r w:rsidR="00246461" w:rsidRPr="009661EF">
        <w:rPr>
          <w:sz w:val="22"/>
          <w:szCs w:val="22"/>
          <w:lang w:val="sk-SK"/>
        </w:rPr>
        <w:t>yperglykémia</w:t>
      </w:r>
      <w:r w:rsidR="00246461">
        <w:rPr>
          <w:sz w:val="22"/>
          <w:szCs w:val="22"/>
          <w:lang w:val="sk-SK"/>
        </w:rPr>
        <w:t>)</w:t>
      </w:r>
    </w:p>
    <w:p w14:paraId="1B270399" w14:textId="42C1CB17"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svrbenie kože</w:t>
      </w:r>
    </w:p>
    <w:p w14:paraId="5B7942B0" w14:textId="50DC4A50" w:rsidR="001A2A06" w:rsidRDefault="00305F01" w:rsidP="0029074E">
      <w:pPr>
        <w:tabs>
          <w:tab w:val="clear" w:pos="567"/>
        </w:tabs>
        <w:spacing w:line="240" w:lineRule="auto"/>
        <w:ind w:right="-29"/>
        <w:rPr>
          <w:rFonts w:eastAsia="MS Mincho"/>
          <w:szCs w:val="22"/>
          <w:lang w:eastAsia="zh-CN"/>
        </w:rPr>
      </w:pPr>
      <w:r w:rsidRPr="00CB491F">
        <w:rPr>
          <w:rFonts w:eastAsia="MS Mincho"/>
          <w:szCs w:val="22"/>
          <w:lang w:eastAsia="zh-CN"/>
        </w:rPr>
        <w:t>-</w:t>
      </w:r>
      <w:r w:rsidRPr="00CB491F">
        <w:rPr>
          <w:rFonts w:eastAsia="MS Mincho"/>
          <w:szCs w:val="22"/>
          <w:lang w:eastAsia="zh-CN"/>
        </w:rPr>
        <w:tab/>
      </w:r>
      <w:r w:rsidR="00D3277B" w:rsidRPr="00CB491F">
        <w:rPr>
          <w:rFonts w:eastAsia="MS Mincho"/>
          <w:szCs w:val="22"/>
        </w:rPr>
        <w:t>ťažkosti a bolesť</w:t>
      </w:r>
      <w:r w:rsidR="00F670EE">
        <w:rPr>
          <w:rFonts w:eastAsia="MS Mincho"/>
          <w:szCs w:val="22"/>
        </w:rPr>
        <w:t xml:space="preserve"> pri </w:t>
      </w:r>
      <w:r w:rsidR="00D3277B" w:rsidRPr="00CB491F">
        <w:rPr>
          <w:rFonts w:eastAsia="MS Mincho"/>
          <w:szCs w:val="22"/>
        </w:rPr>
        <w:t>močení (prejavy dyzúrie</w:t>
      </w:r>
      <w:r w:rsidRPr="00CB491F">
        <w:rPr>
          <w:rFonts w:eastAsia="MS Mincho"/>
          <w:szCs w:val="22"/>
          <w:lang w:eastAsia="zh-CN"/>
        </w:rPr>
        <w:t>)</w:t>
      </w:r>
    </w:p>
    <w:p w14:paraId="3C055EA8" w14:textId="0A5D37FC" w:rsidR="00B57EEE" w:rsidRDefault="00B57EEE" w:rsidP="0029074E">
      <w:pPr>
        <w:pStyle w:val="Listlevel1"/>
        <w:numPr>
          <w:ilvl w:val="0"/>
          <w:numId w:val="7"/>
        </w:numPr>
        <w:spacing w:before="0"/>
        <w:ind w:left="567" w:hanging="567"/>
        <w:rPr>
          <w:sz w:val="22"/>
          <w:szCs w:val="22"/>
          <w:lang w:val="sk-SK"/>
        </w:rPr>
      </w:pPr>
      <w:r w:rsidRPr="0095061B">
        <w:rPr>
          <w:sz w:val="22"/>
          <w:szCs w:val="22"/>
          <w:lang w:val="sk-SK"/>
        </w:rPr>
        <w:t>zakalenie šošovky vašich očí (pr</w:t>
      </w:r>
      <w:r>
        <w:rPr>
          <w:sz w:val="22"/>
          <w:szCs w:val="22"/>
          <w:lang w:val="sk-SK"/>
        </w:rPr>
        <w:t>ejav</w:t>
      </w:r>
      <w:r w:rsidRPr="0095061B">
        <w:rPr>
          <w:sz w:val="22"/>
          <w:szCs w:val="22"/>
          <w:lang w:val="sk-SK"/>
        </w:rPr>
        <w:t>y šedého zákalu)</w:t>
      </w:r>
    </w:p>
    <w:p w14:paraId="560049A8" w14:textId="77777777" w:rsidR="00305F01" w:rsidRPr="00CB491F" w:rsidRDefault="00305F01" w:rsidP="0029074E">
      <w:pPr>
        <w:tabs>
          <w:tab w:val="clear" w:pos="567"/>
        </w:tabs>
        <w:spacing w:line="240" w:lineRule="auto"/>
        <w:ind w:right="-29"/>
        <w:rPr>
          <w:szCs w:val="22"/>
        </w:rPr>
      </w:pPr>
    </w:p>
    <w:p w14:paraId="5A72C5F0" w14:textId="77777777" w:rsidR="00D3277B" w:rsidRPr="00BF07D6" w:rsidRDefault="00D3277B" w:rsidP="0029074E">
      <w:pPr>
        <w:keepNext/>
        <w:numPr>
          <w:ilvl w:val="12"/>
          <w:numId w:val="0"/>
        </w:numPr>
        <w:spacing w:line="240" w:lineRule="auto"/>
        <w:rPr>
          <w:szCs w:val="22"/>
        </w:rPr>
      </w:pPr>
      <w:r w:rsidRPr="00CB491F">
        <w:rPr>
          <w:b/>
          <w:szCs w:val="22"/>
        </w:rPr>
        <w:t>Hlásenie vedľajších účinkov</w:t>
      </w:r>
    </w:p>
    <w:p w14:paraId="00207A02" w14:textId="50BCC880" w:rsidR="00D3277B" w:rsidRPr="00CB491F" w:rsidRDefault="00D3277B" w:rsidP="0029074E">
      <w:pPr>
        <w:pStyle w:val="BodytextAgency"/>
        <w:spacing w:after="0" w:line="240" w:lineRule="auto"/>
        <w:rPr>
          <w:rFonts w:ascii="Times New Roman" w:hAnsi="Times New Roman" w:cs="Times New Roman"/>
          <w:sz w:val="22"/>
          <w:szCs w:val="22"/>
        </w:rPr>
      </w:pPr>
      <w:r w:rsidRPr="00CB491F">
        <w:rPr>
          <w:rFonts w:ascii="Times New Roman" w:hAnsi="Times New Roman" w:cs="Times New Roman"/>
          <w:sz w:val="22"/>
          <w:szCs w:val="22"/>
        </w:rPr>
        <w:t>Ak sa</w:t>
      </w:r>
      <w:r w:rsidR="00F670EE">
        <w:rPr>
          <w:rFonts w:ascii="Times New Roman" w:hAnsi="Times New Roman" w:cs="Times New Roman"/>
          <w:sz w:val="22"/>
          <w:szCs w:val="22"/>
        </w:rPr>
        <w:t xml:space="preserve"> u </w:t>
      </w:r>
      <w:r w:rsidRPr="00CB491F">
        <w:rPr>
          <w:rFonts w:ascii="Times New Roman" w:hAnsi="Times New Roman" w:cs="Times New Roman"/>
          <w:sz w:val="22"/>
          <w:szCs w:val="22"/>
        </w:rPr>
        <w:t>vás vyskytne akýkoľvek vedľajší účinok, obráťte sa</w:t>
      </w:r>
      <w:r w:rsidR="00F670EE">
        <w:rPr>
          <w:rFonts w:ascii="Times New Roman" w:hAnsi="Times New Roman" w:cs="Times New Roman"/>
          <w:sz w:val="22"/>
          <w:szCs w:val="22"/>
        </w:rPr>
        <w:t xml:space="preserve"> na </w:t>
      </w:r>
      <w:r w:rsidRPr="00CB491F">
        <w:rPr>
          <w:rFonts w:ascii="Times New Roman" w:hAnsi="Times New Roman" w:cs="Times New Roman"/>
          <w:sz w:val="22"/>
          <w:szCs w:val="22"/>
        </w:rPr>
        <w:t>svojho lekára, lekárnika alebo zdravotnú sestru.</w:t>
      </w:r>
      <w:r w:rsidRPr="00CB491F">
        <w:rPr>
          <w:rFonts w:ascii="Times New Roman" w:hAnsi="Times New Roman" w:cs="Times New Roman"/>
          <w:color w:val="FF0000"/>
          <w:sz w:val="22"/>
          <w:szCs w:val="22"/>
        </w:rPr>
        <w:t xml:space="preserve"> </w:t>
      </w:r>
      <w:r w:rsidRPr="00CB491F">
        <w:rPr>
          <w:rFonts w:ascii="Times New Roman" w:hAnsi="Times New Roman" w:cs="Times New Roman"/>
          <w:sz w:val="22"/>
          <w:szCs w:val="22"/>
        </w:rPr>
        <w:t>To sa týka aj akýchkoľvek vedľajších účinkov, ktoré nie sú uvedené</w:t>
      </w:r>
      <w:r w:rsidR="00F670EE">
        <w:rPr>
          <w:rFonts w:ascii="Times New Roman" w:hAnsi="Times New Roman" w:cs="Times New Roman"/>
          <w:sz w:val="22"/>
          <w:szCs w:val="22"/>
        </w:rPr>
        <w:t xml:space="preserve"> v </w:t>
      </w:r>
      <w:r w:rsidRPr="00CB491F">
        <w:rPr>
          <w:rFonts w:ascii="Times New Roman" w:hAnsi="Times New Roman" w:cs="Times New Roman"/>
          <w:sz w:val="22"/>
          <w:szCs w:val="22"/>
        </w:rPr>
        <w:t>tejto písomnej informácii. Vedľajšie účinky môžete hlásiť aj priamo</w:t>
      </w:r>
      <w:r w:rsidR="00F670EE">
        <w:rPr>
          <w:rFonts w:ascii="Times New Roman" w:hAnsi="Times New Roman" w:cs="Times New Roman"/>
          <w:sz w:val="22"/>
          <w:szCs w:val="22"/>
        </w:rPr>
        <w:t xml:space="preserve"> na </w:t>
      </w:r>
      <w:r w:rsidRPr="00CB491F">
        <w:rPr>
          <w:rFonts w:ascii="Times New Roman" w:hAnsi="Times New Roman" w:cs="Times New Roman"/>
          <w:sz w:val="22"/>
          <w:szCs w:val="22"/>
          <w:shd w:val="pct15" w:color="auto" w:fill="auto"/>
        </w:rPr>
        <w:t>národné centrum hlásenia uvedené</w:t>
      </w:r>
      <w:r w:rsidR="00F670EE">
        <w:rPr>
          <w:rFonts w:ascii="Times New Roman" w:hAnsi="Times New Roman" w:cs="Times New Roman"/>
          <w:sz w:val="22"/>
          <w:szCs w:val="22"/>
          <w:shd w:val="pct15" w:color="auto" w:fill="auto"/>
        </w:rPr>
        <w:t xml:space="preserve"> v</w:t>
      </w:r>
      <w:r w:rsidR="00B91326">
        <w:rPr>
          <w:rFonts w:ascii="Times New Roman" w:hAnsi="Times New Roman" w:cs="Times New Roman"/>
          <w:sz w:val="22"/>
          <w:szCs w:val="22"/>
          <w:shd w:val="pct15" w:color="auto" w:fill="auto"/>
        </w:rPr>
        <w:t> </w:t>
      </w:r>
      <w:hyperlink r:id="rId30" w:history="1">
        <w:r w:rsidR="00B91326" w:rsidRPr="00DB7F4D">
          <w:rPr>
            <w:rStyle w:val="Hyperlink"/>
            <w:rFonts w:ascii="Times New Roman" w:hAnsi="Times New Roman" w:cs="Times New Roman"/>
            <w:sz w:val="22"/>
            <w:szCs w:val="22"/>
            <w:shd w:val="pct15" w:color="auto" w:fill="auto"/>
          </w:rPr>
          <w:t>Prílohe</w:t>
        </w:r>
        <w:r w:rsidR="00B91326">
          <w:rPr>
            <w:rStyle w:val="Hyperlink"/>
            <w:rFonts w:ascii="Times New Roman" w:hAnsi="Times New Roman" w:cs="Times New Roman"/>
            <w:sz w:val="22"/>
            <w:szCs w:val="22"/>
            <w:shd w:val="pct15" w:color="auto" w:fill="auto"/>
          </w:rPr>
          <w:t> </w:t>
        </w:r>
        <w:r w:rsidR="00B91326" w:rsidRPr="00DB7F4D">
          <w:rPr>
            <w:rStyle w:val="Hyperlink"/>
            <w:rFonts w:ascii="Times New Roman" w:hAnsi="Times New Roman" w:cs="Times New Roman"/>
            <w:sz w:val="22"/>
            <w:szCs w:val="22"/>
            <w:shd w:val="pct15" w:color="auto" w:fill="auto"/>
          </w:rPr>
          <w:t>V</w:t>
        </w:r>
      </w:hyperlink>
      <w:r w:rsidRPr="00CB491F">
        <w:rPr>
          <w:rFonts w:ascii="Times New Roman" w:hAnsi="Times New Roman" w:cs="Times New Roman"/>
          <w:sz w:val="22"/>
          <w:szCs w:val="22"/>
        </w:rPr>
        <w:t>. Hlásením vedľajších účinkov môžete prispieť</w:t>
      </w:r>
      <w:r w:rsidR="00F670EE">
        <w:rPr>
          <w:rFonts w:ascii="Times New Roman" w:hAnsi="Times New Roman" w:cs="Times New Roman"/>
          <w:sz w:val="22"/>
          <w:szCs w:val="22"/>
        </w:rPr>
        <w:t xml:space="preserve"> k </w:t>
      </w:r>
      <w:r w:rsidRPr="00CB491F">
        <w:rPr>
          <w:rFonts w:ascii="Times New Roman" w:hAnsi="Times New Roman" w:cs="Times New Roman"/>
          <w:sz w:val="22"/>
          <w:szCs w:val="22"/>
        </w:rPr>
        <w:t>získaniu ďalších informácií</w:t>
      </w:r>
      <w:r w:rsidR="00F670EE">
        <w:rPr>
          <w:rFonts w:ascii="Times New Roman" w:hAnsi="Times New Roman" w:cs="Times New Roman"/>
          <w:sz w:val="22"/>
          <w:szCs w:val="22"/>
        </w:rPr>
        <w:t xml:space="preserve"> o </w:t>
      </w:r>
      <w:r w:rsidRPr="00CB491F">
        <w:rPr>
          <w:rFonts w:ascii="Times New Roman" w:hAnsi="Times New Roman" w:cs="Times New Roman"/>
          <w:sz w:val="22"/>
          <w:szCs w:val="22"/>
        </w:rPr>
        <w:t>bezpečnosti tohto lieku.</w:t>
      </w:r>
    </w:p>
    <w:p w14:paraId="14D0DCD4" w14:textId="77777777" w:rsidR="00B83833" w:rsidRPr="00CB491F" w:rsidRDefault="00B83833" w:rsidP="0029074E">
      <w:pPr>
        <w:tabs>
          <w:tab w:val="clear" w:pos="567"/>
        </w:tabs>
        <w:spacing w:line="240" w:lineRule="auto"/>
        <w:rPr>
          <w:szCs w:val="22"/>
        </w:rPr>
      </w:pPr>
    </w:p>
    <w:p w14:paraId="7F294CE8" w14:textId="77777777" w:rsidR="00A13FAF" w:rsidRPr="00CB491F" w:rsidRDefault="00A13FAF" w:rsidP="0029074E">
      <w:pPr>
        <w:pStyle w:val="Listlevel1"/>
        <w:spacing w:before="0"/>
        <w:ind w:left="0" w:firstLine="0"/>
        <w:rPr>
          <w:sz w:val="22"/>
          <w:szCs w:val="22"/>
          <w:lang w:val="sk-SK"/>
        </w:rPr>
      </w:pPr>
    </w:p>
    <w:p w14:paraId="6E7858FD" w14:textId="5E8617BC" w:rsidR="00A83A6E" w:rsidRPr="006C0F53" w:rsidRDefault="001A2A06" w:rsidP="0029074E">
      <w:pPr>
        <w:keepNext/>
        <w:keepLines/>
        <w:spacing w:line="240" w:lineRule="auto"/>
        <w:rPr>
          <w:b/>
          <w:bCs/>
        </w:rPr>
      </w:pPr>
      <w:bookmarkStart w:id="49" w:name="_Toc2097636"/>
      <w:r w:rsidRPr="006C0F53">
        <w:rPr>
          <w:b/>
          <w:bCs/>
        </w:rPr>
        <w:lastRenderedPageBreak/>
        <w:t>5.</w:t>
      </w:r>
      <w:r w:rsidRPr="006C0F53">
        <w:rPr>
          <w:b/>
          <w:bCs/>
        </w:rPr>
        <w:tab/>
      </w:r>
      <w:bookmarkEnd w:id="49"/>
      <w:r w:rsidR="00D3277B" w:rsidRPr="006C0F53">
        <w:rPr>
          <w:b/>
          <w:bCs/>
        </w:rPr>
        <w:t xml:space="preserve">Ako uchovávať </w:t>
      </w:r>
      <w:r w:rsidR="008225C0" w:rsidRPr="006C0F53">
        <w:rPr>
          <w:b/>
          <w:bCs/>
        </w:rPr>
        <w:t>Enerzair</w:t>
      </w:r>
      <w:r w:rsidR="00D3277B" w:rsidRPr="006C0F53">
        <w:rPr>
          <w:b/>
          <w:bCs/>
        </w:rPr>
        <w:t xml:space="preserve"> Breezhaler</w:t>
      </w:r>
    </w:p>
    <w:p w14:paraId="19FAD3BB" w14:textId="77777777" w:rsidR="001A2A06" w:rsidRPr="00CB491F" w:rsidRDefault="001A2A06" w:rsidP="0029074E">
      <w:pPr>
        <w:pStyle w:val="Listlevel1"/>
        <w:keepNext/>
        <w:keepLines/>
        <w:spacing w:before="0"/>
        <w:ind w:left="0" w:firstLine="0"/>
        <w:rPr>
          <w:sz w:val="22"/>
          <w:szCs w:val="22"/>
          <w:lang w:val="sk-SK"/>
        </w:rPr>
      </w:pPr>
    </w:p>
    <w:p w14:paraId="6E3584FC" w14:textId="77777777" w:rsidR="00D3277B" w:rsidRPr="00CB491F" w:rsidRDefault="00D3277B" w:rsidP="0029074E">
      <w:pPr>
        <w:pStyle w:val="ListParagraph"/>
        <w:numPr>
          <w:ilvl w:val="0"/>
          <w:numId w:val="7"/>
        </w:numPr>
        <w:ind w:left="567" w:right="-2" w:hanging="567"/>
        <w:rPr>
          <w:sz w:val="22"/>
          <w:szCs w:val="22"/>
          <w:lang w:val="sk-SK"/>
        </w:rPr>
      </w:pPr>
      <w:r w:rsidRPr="00CB491F">
        <w:rPr>
          <w:sz w:val="22"/>
          <w:szCs w:val="22"/>
          <w:lang w:val="sk-SK"/>
        </w:rPr>
        <w:t>Tento liek uchovávajte mimo dohľadu a dosahu detí.</w:t>
      </w:r>
    </w:p>
    <w:p w14:paraId="163BA4CC" w14:textId="26D4901D"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Nepoužívajte tento liek</w:t>
      </w:r>
      <w:r w:rsidR="00F670EE">
        <w:rPr>
          <w:sz w:val="22"/>
          <w:szCs w:val="22"/>
          <w:lang w:val="sk-SK"/>
        </w:rPr>
        <w:t xml:space="preserve"> po </w:t>
      </w:r>
      <w:r w:rsidRPr="00CB491F">
        <w:rPr>
          <w:sz w:val="22"/>
          <w:szCs w:val="22"/>
          <w:lang w:val="sk-SK"/>
        </w:rPr>
        <w:t>dátume exspirácie, ktorý je uvedený</w:t>
      </w:r>
      <w:r w:rsidR="00F670EE">
        <w:rPr>
          <w:sz w:val="22"/>
          <w:szCs w:val="22"/>
          <w:lang w:val="sk-SK"/>
        </w:rPr>
        <w:t xml:space="preserve"> na </w:t>
      </w:r>
      <w:r w:rsidRPr="00CB491F">
        <w:rPr>
          <w:sz w:val="22"/>
          <w:szCs w:val="22"/>
          <w:lang w:val="sk-SK"/>
        </w:rPr>
        <w:t>škatuli a blistri</w:t>
      </w:r>
      <w:r w:rsidR="00F670EE">
        <w:rPr>
          <w:sz w:val="22"/>
          <w:szCs w:val="22"/>
          <w:lang w:val="sk-SK"/>
        </w:rPr>
        <w:t xml:space="preserve"> po </w:t>
      </w:r>
      <w:r w:rsidRPr="00CB491F">
        <w:rPr>
          <w:sz w:val="22"/>
          <w:szCs w:val="22"/>
          <w:lang w:val="sk-SK"/>
        </w:rPr>
        <w:t>„EXP‟. Dátum exspirácie sa vzťahuje</w:t>
      </w:r>
      <w:r w:rsidR="00F670EE">
        <w:rPr>
          <w:sz w:val="22"/>
          <w:szCs w:val="22"/>
          <w:lang w:val="sk-SK"/>
        </w:rPr>
        <w:t xml:space="preserve"> na </w:t>
      </w:r>
      <w:r w:rsidRPr="00CB491F">
        <w:rPr>
          <w:sz w:val="22"/>
          <w:szCs w:val="22"/>
          <w:lang w:val="sk-SK"/>
        </w:rPr>
        <w:t>posledný deň</w:t>
      </w:r>
      <w:r w:rsidR="00F670EE">
        <w:rPr>
          <w:sz w:val="22"/>
          <w:szCs w:val="22"/>
          <w:lang w:val="sk-SK"/>
        </w:rPr>
        <w:t xml:space="preserve"> v </w:t>
      </w:r>
      <w:r w:rsidRPr="00CB491F">
        <w:rPr>
          <w:sz w:val="22"/>
          <w:szCs w:val="22"/>
          <w:lang w:val="sk-SK"/>
        </w:rPr>
        <w:t>danom mesiaci.</w:t>
      </w:r>
    </w:p>
    <w:p w14:paraId="77847F22" w14:textId="462E2B51" w:rsidR="004B626B" w:rsidRPr="004B626B" w:rsidRDefault="004B626B" w:rsidP="0029074E">
      <w:pPr>
        <w:pStyle w:val="ListParagraph"/>
        <w:numPr>
          <w:ilvl w:val="0"/>
          <w:numId w:val="7"/>
        </w:numPr>
        <w:ind w:left="567" w:right="-2" w:hanging="567"/>
        <w:rPr>
          <w:sz w:val="22"/>
          <w:szCs w:val="22"/>
          <w:lang w:val="sk-SK"/>
        </w:rPr>
      </w:pPr>
      <w:r w:rsidRPr="004B626B">
        <w:rPr>
          <w:sz w:val="22"/>
          <w:szCs w:val="22"/>
          <w:lang w:val="sk-SK"/>
        </w:rPr>
        <w:t>Uchovávajte pri teplote neprevyšujúcej 30</w:t>
      </w:r>
      <w:r w:rsidR="005002EB">
        <w:rPr>
          <w:sz w:val="22"/>
          <w:szCs w:val="22"/>
          <w:lang w:val="sk-SK"/>
        </w:rPr>
        <w:t> </w:t>
      </w:r>
      <w:r w:rsidRPr="004B626B">
        <w:rPr>
          <w:sz w:val="22"/>
          <w:szCs w:val="22"/>
          <w:lang w:val="sk-SK"/>
        </w:rPr>
        <w:t>°C.</w:t>
      </w:r>
    </w:p>
    <w:p w14:paraId="3E0FAC07" w14:textId="57ADFD8C" w:rsidR="00D3277B" w:rsidRPr="00CB491F" w:rsidRDefault="00D3277B" w:rsidP="0029074E">
      <w:pPr>
        <w:pStyle w:val="ListParagraph"/>
        <w:numPr>
          <w:ilvl w:val="0"/>
          <w:numId w:val="7"/>
        </w:numPr>
        <w:ind w:left="567" w:hanging="567"/>
        <w:rPr>
          <w:sz w:val="22"/>
          <w:szCs w:val="22"/>
          <w:lang w:val="sk-SK"/>
        </w:rPr>
      </w:pPr>
      <w:r w:rsidRPr="00CB491F">
        <w:rPr>
          <w:sz w:val="22"/>
          <w:szCs w:val="22"/>
          <w:lang w:val="sk-SK"/>
        </w:rPr>
        <w:t>Uchovávajte kapsuly</w:t>
      </w:r>
      <w:r w:rsidR="00F670EE">
        <w:rPr>
          <w:sz w:val="22"/>
          <w:szCs w:val="22"/>
          <w:lang w:val="sk-SK"/>
        </w:rPr>
        <w:t xml:space="preserve"> v </w:t>
      </w:r>
      <w:r w:rsidRPr="00CB491F">
        <w:rPr>
          <w:sz w:val="22"/>
          <w:szCs w:val="22"/>
          <w:lang w:val="sk-SK"/>
        </w:rPr>
        <w:t>pôvodnom blistri</w:t>
      </w:r>
      <w:r w:rsidR="00F670EE">
        <w:rPr>
          <w:sz w:val="22"/>
          <w:szCs w:val="22"/>
          <w:lang w:val="sk-SK"/>
        </w:rPr>
        <w:t xml:space="preserve"> na </w:t>
      </w:r>
      <w:r w:rsidRPr="00CB491F">
        <w:rPr>
          <w:sz w:val="22"/>
          <w:szCs w:val="22"/>
          <w:lang w:val="sk-SK"/>
        </w:rPr>
        <w:t>ochranu</w:t>
      </w:r>
      <w:r w:rsidR="00F670EE">
        <w:rPr>
          <w:sz w:val="22"/>
          <w:szCs w:val="22"/>
          <w:lang w:val="sk-SK"/>
        </w:rPr>
        <w:t xml:space="preserve"> pred </w:t>
      </w:r>
      <w:r w:rsidRPr="00CB491F">
        <w:rPr>
          <w:sz w:val="22"/>
          <w:szCs w:val="22"/>
          <w:lang w:val="sk-SK"/>
        </w:rPr>
        <w:t>svetlom a vlhkosťou a vyberte ich</w:t>
      </w:r>
      <w:r w:rsidR="00F670EE">
        <w:rPr>
          <w:sz w:val="22"/>
          <w:szCs w:val="22"/>
          <w:lang w:val="sk-SK"/>
        </w:rPr>
        <w:t xml:space="preserve"> z </w:t>
      </w:r>
      <w:r w:rsidRPr="00CB491F">
        <w:rPr>
          <w:sz w:val="22"/>
          <w:szCs w:val="22"/>
          <w:lang w:val="sk-SK"/>
        </w:rPr>
        <w:t>obalu až bezprostredne</w:t>
      </w:r>
      <w:r w:rsidR="00F670EE">
        <w:rPr>
          <w:sz w:val="22"/>
          <w:szCs w:val="22"/>
          <w:lang w:val="sk-SK"/>
        </w:rPr>
        <w:t xml:space="preserve"> pred </w:t>
      </w:r>
      <w:r w:rsidRPr="00CB491F">
        <w:rPr>
          <w:sz w:val="22"/>
          <w:szCs w:val="22"/>
          <w:lang w:val="sk-SK"/>
        </w:rPr>
        <w:t>použitím.</w:t>
      </w:r>
    </w:p>
    <w:p w14:paraId="7A4762D4" w14:textId="49BB9F9F" w:rsidR="00D3277B" w:rsidRPr="00CB491F" w:rsidRDefault="00D3277B" w:rsidP="0029074E">
      <w:pPr>
        <w:pStyle w:val="Listlevel1"/>
        <w:numPr>
          <w:ilvl w:val="0"/>
          <w:numId w:val="7"/>
        </w:numPr>
        <w:spacing w:before="0"/>
        <w:ind w:left="567" w:hanging="567"/>
        <w:rPr>
          <w:sz w:val="22"/>
          <w:szCs w:val="22"/>
          <w:lang w:val="sk-SK"/>
        </w:rPr>
      </w:pPr>
      <w:r w:rsidRPr="00CB491F">
        <w:rPr>
          <w:sz w:val="22"/>
          <w:szCs w:val="22"/>
          <w:lang w:val="sk-SK"/>
        </w:rPr>
        <w:t>Nelikvidujte lieky odpadovou vodou</w:t>
      </w:r>
      <w:r w:rsidR="009B1362" w:rsidRPr="00DB7F4D">
        <w:rPr>
          <w:lang w:val="sk-SK"/>
        </w:rPr>
        <w:t xml:space="preserve"> </w:t>
      </w:r>
      <w:r w:rsidR="009B1362" w:rsidRPr="00165EF2">
        <w:rPr>
          <w:sz w:val="22"/>
          <w:szCs w:val="22"/>
          <w:lang w:val="sk-SK"/>
        </w:rPr>
        <w:t>alebo domovým odpadom</w:t>
      </w:r>
      <w:r w:rsidRPr="00CB491F">
        <w:rPr>
          <w:sz w:val="22"/>
          <w:szCs w:val="22"/>
          <w:lang w:val="sk-SK"/>
        </w:rPr>
        <w:t>. Nepoužitý liek vráťte</w:t>
      </w:r>
      <w:r w:rsidR="00F670EE">
        <w:rPr>
          <w:sz w:val="22"/>
          <w:szCs w:val="22"/>
          <w:lang w:val="sk-SK"/>
        </w:rPr>
        <w:t xml:space="preserve"> do </w:t>
      </w:r>
      <w:r w:rsidRPr="00CB491F">
        <w:rPr>
          <w:sz w:val="22"/>
          <w:szCs w:val="22"/>
          <w:lang w:val="sk-SK"/>
        </w:rPr>
        <w:t>lekárne. Tieto opatrenia pomôžu chrániť životné prostredie.</w:t>
      </w:r>
    </w:p>
    <w:p w14:paraId="4A1EBBDA" w14:textId="77777777" w:rsidR="001A2A06" w:rsidRPr="00CB491F" w:rsidRDefault="001A2A06" w:rsidP="0029074E">
      <w:pPr>
        <w:pStyle w:val="Text"/>
        <w:spacing w:before="0"/>
        <w:jc w:val="left"/>
        <w:rPr>
          <w:sz w:val="22"/>
          <w:szCs w:val="22"/>
          <w:lang w:val="sk-SK"/>
        </w:rPr>
      </w:pPr>
    </w:p>
    <w:p w14:paraId="18198426" w14:textId="77777777" w:rsidR="001A2A06" w:rsidRPr="00CB491F" w:rsidRDefault="001A2A06" w:rsidP="0029074E">
      <w:pPr>
        <w:pStyle w:val="Text"/>
        <w:spacing w:before="0"/>
        <w:jc w:val="left"/>
        <w:rPr>
          <w:sz w:val="22"/>
          <w:szCs w:val="22"/>
          <w:lang w:val="sk-SK"/>
        </w:rPr>
      </w:pPr>
    </w:p>
    <w:p w14:paraId="40FE98BB" w14:textId="77777777" w:rsidR="00D3277B" w:rsidRPr="00BF07D6" w:rsidRDefault="001A2A06" w:rsidP="0029074E">
      <w:pPr>
        <w:keepNext/>
        <w:keepLines/>
        <w:spacing w:line="240" w:lineRule="auto"/>
        <w:ind w:right="-2"/>
        <w:rPr>
          <w:szCs w:val="22"/>
        </w:rPr>
      </w:pPr>
      <w:bookmarkStart w:id="50" w:name="_Toc2097637"/>
      <w:r w:rsidRPr="00CB491F">
        <w:rPr>
          <w:b/>
          <w:szCs w:val="22"/>
        </w:rPr>
        <w:t>6.</w:t>
      </w:r>
      <w:r w:rsidRPr="00CB491F">
        <w:rPr>
          <w:szCs w:val="22"/>
        </w:rPr>
        <w:tab/>
      </w:r>
      <w:bookmarkEnd w:id="50"/>
      <w:r w:rsidR="00D3277B" w:rsidRPr="00CB491F">
        <w:rPr>
          <w:b/>
          <w:szCs w:val="22"/>
        </w:rPr>
        <w:t>Obsah balenia a ďalšie informácie</w:t>
      </w:r>
    </w:p>
    <w:p w14:paraId="69553B6E" w14:textId="77777777" w:rsidR="00083684" w:rsidRPr="00CB491F" w:rsidRDefault="00083684" w:rsidP="0029074E">
      <w:pPr>
        <w:pStyle w:val="Nottoc-headings"/>
        <w:spacing w:before="0" w:after="0"/>
        <w:rPr>
          <w:rFonts w:ascii="Times New Roman" w:hAnsi="Times New Roman" w:cs="Times New Roman"/>
          <w:b w:val="0"/>
          <w:sz w:val="22"/>
          <w:szCs w:val="22"/>
          <w:lang w:val="sk-SK"/>
        </w:rPr>
      </w:pPr>
    </w:p>
    <w:p w14:paraId="70B952E9" w14:textId="4A823305" w:rsidR="00D3277B" w:rsidRPr="00266336" w:rsidRDefault="00D3277B" w:rsidP="0029074E">
      <w:pPr>
        <w:pStyle w:val="Nottoc-headings"/>
        <w:spacing w:before="0" w:after="0"/>
        <w:rPr>
          <w:rFonts w:ascii="Times New Roman" w:hAnsi="Times New Roman" w:cs="Times New Roman"/>
          <w:b w:val="0"/>
          <w:sz w:val="22"/>
          <w:szCs w:val="22"/>
          <w:lang w:val="sk-SK"/>
        </w:rPr>
      </w:pPr>
      <w:r w:rsidRPr="00266336">
        <w:rPr>
          <w:rFonts w:ascii="Times New Roman" w:hAnsi="Times New Roman" w:cs="Times New Roman"/>
          <w:sz w:val="22"/>
          <w:szCs w:val="22"/>
          <w:lang w:val="sk-SK"/>
        </w:rPr>
        <w:t xml:space="preserve">Čo </w:t>
      </w:r>
      <w:r w:rsidR="008225C0" w:rsidRPr="00266336">
        <w:rPr>
          <w:rFonts w:ascii="Times New Roman" w:hAnsi="Times New Roman" w:cs="Times New Roman"/>
          <w:bCs/>
          <w:sz w:val="22"/>
          <w:szCs w:val="22"/>
          <w:lang w:val="sk-SK"/>
        </w:rPr>
        <w:t>Enerzair</w:t>
      </w:r>
      <w:r w:rsidRPr="00266336">
        <w:rPr>
          <w:rFonts w:ascii="Times New Roman" w:hAnsi="Times New Roman" w:cs="Times New Roman"/>
          <w:bCs/>
          <w:sz w:val="22"/>
          <w:szCs w:val="22"/>
          <w:lang w:val="sk-SK"/>
        </w:rPr>
        <w:t xml:space="preserve"> Breezhaler</w:t>
      </w:r>
      <w:r w:rsidRPr="00266336">
        <w:rPr>
          <w:rFonts w:ascii="Times New Roman" w:hAnsi="Times New Roman" w:cs="Times New Roman"/>
          <w:sz w:val="22"/>
          <w:szCs w:val="22"/>
          <w:lang w:val="sk-SK"/>
        </w:rPr>
        <w:t xml:space="preserve"> obsahuje</w:t>
      </w:r>
    </w:p>
    <w:p w14:paraId="14885E9A" w14:textId="03DFFBFC" w:rsidR="00D444BD" w:rsidRPr="00AA5491" w:rsidRDefault="00D3277B" w:rsidP="00DB7F4D">
      <w:pPr>
        <w:pStyle w:val="Listlevel1"/>
        <w:keepNext/>
        <w:numPr>
          <w:ilvl w:val="0"/>
          <w:numId w:val="32"/>
        </w:numPr>
        <w:spacing w:before="0"/>
        <w:ind w:left="539" w:hanging="539"/>
        <w:rPr>
          <w:iCs/>
          <w:sz w:val="22"/>
          <w:szCs w:val="22"/>
          <w:lang w:val="sk-SK"/>
        </w:rPr>
      </w:pPr>
      <w:r w:rsidRPr="007020B6">
        <w:rPr>
          <w:sz w:val="22"/>
          <w:szCs w:val="22"/>
          <w:lang w:val="sk-SK"/>
        </w:rPr>
        <w:t xml:space="preserve">Liečivá sú indakaterol (ako acetát), glykopyrónium (ako bromid) a </w:t>
      </w:r>
      <w:r w:rsidRPr="00AA5491">
        <w:rPr>
          <w:sz w:val="22"/>
          <w:szCs w:val="22"/>
          <w:lang w:val="sk-SK"/>
        </w:rPr>
        <w:t>mometazón</w:t>
      </w:r>
      <w:r w:rsidR="00576FF5" w:rsidRPr="00AA5491">
        <w:rPr>
          <w:iCs/>
          <w:szCs w:val="22"/>
        </w:rPr>
        <w:t>-</w:t>
      </w:r>
      <w:r w:rsidRPr="00AA5491">
        <w:rPr>
          <w:sz w:val="22"/>
          <w:szCs w:val="22"/>
          <w:lang w:val="sk-SK"/>
        </w:rPr>
        <w:t>furoát.</w:t>
      </w:r>
      <w:r w:rsidR="00FD31DC" w:rsidRPr="00AA5491">
        <w:rPr>
          <w:sz w:val="22"/>
          <w:szCs w:val="22"/>
          <w:lang w:val="sk-SK"/>
        </w:rPr>
        <w:t xml:space="preserve"> </w:t>
      </w:r>
      <w:r w:rsidR="00D444BD" w:rsidRPr="00AA5491">
        <w:rPr>
          <w:iCs/>
          <w:sz w:val="22"/>
          <w:szCs w:val="22"/>
          <w:lang w:val="sk-SK"/>
        </w:rPr>
        <w:t>Každá kapsula obsahuje 150 </w:t>
      </w:r>
      <w:r w:rsidR="002D08EA" w:rsidRPr="00AA5491">
        <w:rPr>
          <w:iCs/>
          <w:sz w:val="22"/>
          <w:szCs w:val="22"/>
          <w:lang w:val="sk-SK"/>
        </w:rPr>
        <w:t>mikrogramov</w:t>
      </w:r>
      <w:r w:rsidR="00D444BD" w:rsidRPr="00AA5491">
        <w:rPr>
          <w:iCs/>
          <w:sz w:val="22"/>
          <w:szCs w:val="22"/>
          <w:lang w:val="sk-SK"/>
        </w:rPr>
        <w:t xml:space="preserve"> indakaterolu (ako acetát), 63 </w:t>
      </w:r>
      <w:r w:rsidR="002D08EA" w:rsidRPr="00AA5491">
        <w:rPr>
          <w:iCs/>
          <w:sz w:val="22"/>
          <w:szCs w:val="22"/>
          <w:lang w:val="sk-SK"/>
        </w:rPr>
        <w:t>mikrogramov</w:t>
      </w:r>
      <w:r w:rsidR="00D444BD" w:rsidRPr="00AA5491">
        <w:rPr>
          <w:iCs/>
          <w:sz w:val="22"/>
          <w:szCs w:val="22"/>
          <w:lang w:val="sk-SK"/>
        </w:rPr>
        <w:t xml:space="preserve"> glykopyrónium</w:t>
      </w:r>
      <w:r w:rsidR="00576FF5" w:rsidRPr="00AA5491">
        <w:rPr>
          <w:iCs/>
          <w:szCs w:val="22"/>
        </w:rPr>
        <w:t>-</w:t>
      </w:r>
      <w:r w:rsidR="00D444BD" w:rsidRPr="00AA5491">
        <w:rPr>
          <w:iCs/>
          <w:sz w:val="22"/>
          <w:szCs w:val="22"/>
          <w:lang w:val="sk-SK"/>
        </w:rPr>
        <w:t>bromidu (z</w:t>
      </w:r>
      <w:r w:rsidR="00D444BD" w:rsidRPr="00AA5491">
        <w:rPr>
          <w:sz w:val="22"/>
          <w:szCs w:val="22"/>
          <w:lang w:val="sk-SK"/>
        </w:rPr>
        <w:t>odpovedá</w:t>
      </w:r>
      <w:r w:rsidR="00D444BD" w:rsidRPr="00AA5491">
        <w:rPr>
          <w:iCs/>
          <w:sz w:val="22"/>
          <w:szCs w:val="22"/>
          <w:lang w:val="sk-SK"/>
        </w:rPr>
        <w:t xml:space="preserve"> 50 </w:t>
      </w:r>
      <w:r w:rsidR="002D08EA" w:rsidRPr="00AA5491">
        <w:rPr>
          <w:iCs/>
          <w:sz w:val="22"/>
          <w:szCs w:val="22"/>
          <w:lang w:val="sk-SK"/>
        </w:rPr>
        <w:t>mikrogramom</w:t>
      </w:r>
      <w:r w:rsidR="00D444BD" w:rsidRPr="00AA5491">
        <w:rPr>
          <w:iCs/>
          <w:sz w:val="22"/>
          <w:szCs w:val="22"/>
          <w:lang w:val="sk-SK"/>
        </w:rPr>
        <w:t xml:space="preserve"> glykopyrónia) a 160 </w:t>
      </w:r>
      <w:r w:rsidR="002D08EA" w:rsidRPr="00AA5491">
        <w:rPr>
          <w:iCs/>
          <w:sz w:val="22"/>
          <w:szCs w:val="22"/>
          <w:lang w:val="sk-SK"/>
        </w:rPr>
        <w:t>mikrogramov</w:t>
      </w:r>
      <w:r w:rsidR="00D444BD" w:rsidRPr="00AA5491">
        <w:rPr>
          <w:sz w:val="22"/>
          <w:szCs w:val="22"/>
          <w:lang w:val="sk-SK"/>
        </w:rPr>
        <w:t xml:space="preserve"> </w:t>
      </w:r>
      <w:r w:rsidR="00D444BD" w:rsidRPr="00AA5491">
        <w:rPr>
          <w:iCs/>
          <w:sz w:val="22"/>
          <w:szCs w:val="22"/>
          <w:lang w:val="sk-SK"/>
        </w:rPr>
        <w:t>mometazón</w:t>
      </w:r>
      <w:r w:rsidR="00576FF5" w:rsidRPr="00AA5491">
        <w:rPr>
          <w:iCs/>
          <w:szCs w:val="22"/>
        </w:rPr>
        <w:t>-</w:t>
      </w:r>
      <w:r w:rsidR="00D444BD" w:rsidRPr="00AA5491">
        <w:rPr>
          <w:iCs/>
          <w:sz w:val="22"/>
          <w:szCs w:val="22"/>
          <w:lang w:val="sk-SK"/>
        </w:rPr>
        <w:t xml:space="preserve">furoátu. </w:t>
      </w:r>
      <w:r w:rsidR="00D444BD" w:rsidRPr="00AA5491">
        <w:rPr>
          <w:sz w:val="22"/>
          <w:szCs w:val="22"/>
          <w:lang w:val="sk-SK"/>
        </w:rPr>
        <w:t xml:space="preserve">Každá podaná dávka (dávka, ktorá opustí náustok inhalátora) obsahuje </w:t>
      </w:r>
      <w:r w:rsidR="00D444BD" w:rsidRPr="00AA5491">
        <w:rPr>
          <w:iCs/>
          <w:sz w:val="22"/>
          <w:szCs w:val="22"/>
          <w:lang w:val="sk-SK"/>
        </w:rPr>
        <w:t>114 </w:t>
      </w:r>
      <w:r w:rsidR="002D08EA" w:rsidRPr="00AA5491">
        <w:rPr>
          <w:iCs/>
          <w:sz w:val="22"/>
          <w:szCs w:val="22"/>
          <w:lang w:val="sk-SK"/>
        </w:rPr>
        <w:t>mikrogramov</w:t>
      </w:r>
      <w:r w:rsidR="00D444BD" w:rsidRPr="00AA5491">
        <w:rPr>
          <w:iCs/>
          <w:sz w:val="22"/>
          <w:szCs w:val="22"/>
          <w:lang w:val="sk-SK"/>
        </w:rPr>
        <w:t xml:space="preserve"> indakaterolu (ako acetát), 58 </w:t>
      </w:r>
      <w:r w:rsidR="002D08EA" w:rsidRPr="00AA5491">
        <w:rPr>
          <w:iCs/>
          <w:sz w:val="22"/>
          <w:szCs w:val="22"/>
          <w:lang w:val="sk-SK"/>
        </w:rPr>
        <w:t>mikrogramov</w:t>
      </w:r>
      <w:r w:rsidR="00D444BD" w:rsidRPr="00AA5491">
        <w:rPr>
          <w:iCs/>
          <w:sz w:val="22"/>
          <w:szCs w:val="22"/>
          <w:lang w:val="sk-SK"/>
        </w:rPr>
        <w:t xml:space="preserve"> glykopyrónium</w:t>
      </w:r>
      <w:r w:rsidR="00576FF5" w:rsidRPr="00AA5491">
        <w:rPr>
          <w:iCs/>
          <w:szCs w:val="22"/>
        </w:rPr>
        <w:t>-</w:t>
      </w:r>
      <w:r w:rsidR="00D444BD" w:rsidRPr="00AA5491">
        <w:rPr>
          <w:iCs/>
          <w:sz w:val="22"/>
          <w:szCs w:val="22"/>
          <w:lang w:val="sk-SK"/>
        </w:rPr>
        <w:t>bromidu (</w:t>
      </w:r>
      <w:r w:rsidR="00D444BD" w:rsidRPr="00AA5491">
        <w:rPr>
          <w:sz w:val="22"/>
          <w:szCs w:val="22"/>
          <w:lang w:val="sk-SK"/>
        </w:rPr>
        <w:t>zodpovedá</w:t>
      </w:r>
      <w:r w:rsidR="00D444BD" w:rsidRPr="00AA5491">
        <w:rPr>
          <w:iCs/>
          <w:sz w:val="22"/>
          <w:szCs w:val="22"/>
          <w:lang w:val="sk-SK"/>
        </w:rPr>
        <w:t xml:space="preserve"> 46 </w:t>
      </w:r>
      <w:r w:rsidR="002D08EA" w:rsidRPr="00AA5491">
        <w:rPr>
          <w:iCs/>
          <w:sz w:val="22"/>
          <w:szCs w:val="22"/>
          <w:lang w:val="sk-SK"/>
        </w:rPr>
        <w:t>mikrogramom</w:t>
      </w:r>
      <w:r w:rsidR="00D444BD" w:rsidRPr="00AA5491">
        <w:rPr>
          <w:iCs/>
          <w:sz w:val="22"/>
          <w:szCs w:val="22"/>
          <w:lang w:val="sk-SK"/>
        </w:rPr>
        <w:t xml:space="preserve"> glykopyrónia) a 136 </w:t>
      </w:r>
      <w:r w:rsidR="002D08EA" w:rsidRPr="00AA5491">
        <w:rPr>
          <w:iCs/>
          <w:sz w:val="22"/>
          <w:szCs w:val="22"/>
          <w:lang w:val="sk-SK"/>
        </w:rPr>
        <w:t>mikrogramov</w:t>
      </w:r>
      <w:r w:rsidR="00D444BD" w:rsidRPr="00AA5491">
        <w:rPr>
          <w:iCs/>
          <w:sz w:val="22"/>
          <w:szCs w:val="22"/>
          <w:lang w:val="sk-SK"/>
        </w:rPr>
        <w:t xml:space="preserve"> mometazón</w:t>
      </w:r>
      <w:r w:rsidR="00576FF5" w:rsidRPr="00AA5491">
        <w:rPr>
          <w:iCs/>
          <w:szCs w:val="22"/>
        </w:rPr>
        <w:t>-</w:t>
      </w:r>
      <w:r w:rsidR="00D444BD" w:rsidRPr="00AA5491">
        <w:rPr>
          <w:iCs/>
          <w:sz w:val="22"/>
          <w:szCs w:val="22"/>
          <w:lang w:val="sk-SK"/>
        </w:rPr>
        <w:t>furoátu.</w:t>
      </w:r>
    </w:p>
    <w:p w14:paraId="5804C3FE" w14:textId="390DC608" w:rsidR="00D444BD" w:rsidRDefault="00D444BD" w:rsidP="00DB7F4D">
      <w:pPr>
        <w:pStyle w:val="Text"/>
        <w:keepNext/>
        <w:numPr>
          <w:ilvl w:val="0"/>
          <w:numId w:val="33"/>
        </w:numPr>
        <w:spacing w:before="0"/>
        <w:ind w:left="539" w:hanging="539"/>
        <w:jc w:val="left"/>
        <w:rPr>
          <w:sz w:val="22"/>
          <w:szCs w:val="22"/>
          <w:lang w:val="sk-SK"/>
        </w:rPr>
      </w:pPr>
      <w:r w:rsidRPr="00266336">
        <w:rPr>
          <w:sz w:val="22"/>
          <w:szCs w:val="22"/>
          <w:lang w:val="sk-SK"/>
        </w:rPr>
        <w:t xml:space="preserve">Ďalšie zložky </w:t>
      </w:r>
      <w:r w:rsidR="00161CBE">
        <w:rPr>
          <w:sz w:val="22"/>
          <w:szCs w:val="22"/>
          <w:lang w:val="sk-SK"/>
        </w:rPr>
        <w:t xml:space="preserve">kapsuly </w:t>
      </w:r>
      <w:r w:rsidRPr="00266336">
        <w:rPr>
          <w:sz w:val="22"/>
          <w:szCs w:val="22"/>
          <w:lang w:val="sk-SK"/>
        </w:rPr>
        <w:t>sú monohydrát laktózy a stear</w:t>
      </w:r>
      <w:r w:rsidR="00B3431F" w:rsidRPr="00266336">
        <w:rPr>
          <w:sz w:val="22"/>
          <w:szCs w:val="22"/>
          <w:lang w:val="sk-SK"/>
        </w:rPr>
        <w:t>át</w:t>
      </w:r>
      <w:r w:rsidRPr="00266336">
        <w:rPr>
          <w:sz w:val="22"/>
          <w:szCs w:val="22"/>
          <w:lang w:val="sk-SK"/>
        </w:rPr>
        <w:t xml:space="preserve"> horečnatý (pozri „</w:t>
      </w:r>
      <w:r w:rsidR="003A5B2A" w:rsidRPr="00266336">
        <w:rPr>
          <w:sz w:val="22"/>
          <w:szCs w:val="22"/>
          <w:lang w:val="sk-SK"/>
        </w:rPr>
        <w:t>Enerzair</w:t>
      </w:r>
      <w:r w:rsidRPr="00266336">
        <w:rPr>
          <w:sz w:val="22"/>
          <w:szCs w:val="22"/>
          <w:lang w:val="sk-SK"/>
        </w:rPr>
        <w:t xml:space="preserve"> Breezhaler obsahuje laktózu‟</w:t>
      </w:r>
      <w:r w:rsidR="00F670EE" w:rsidRPr="00266336">
        <w:rPr>
          <w:sz w:val="22"/>
          <w:szCs w:val="22"/>
          <w:lang w:val="sk-SK"/>
        </w:rPr>
        <w:t xml:space="preserve"> v </w:t>
      </w:r>
      <w:r w:rsidRPr="00266336">
        <w:rPr>
          <w:sz w:val="22"/>
          <w:szCs w:val="22"/>
          <w:lang w:val="sk-SK"/>
        </w:rPr>
        <w:t>časti 2).</w:t>
      </w:r>
    </w:p>
    <w:p w14:paraId="3D91D8C0" w14:textId="2ED2974A" w:rsidR="00161CBE" w:rsidRPr="00041BF3" w:rsidRDefault="00161CBE" w:rsidP="00DB7F4D">
      <w:pPr>
        <w:pStyle w:val="Text"/>
        <w:keepNext/>
        <w:numPr>
          <w:ilvl w:val="0"/>
          <w:numId w:val="34"/>
        </w:numPr>
        <w:spacing w:before="0"/>
        <w:ind w:left="539" w:hanging="539"/>
        <w:jc w:val="left"/>
        <w:rPr>
          <w:sz w:val="22"/>
          <w:szCs w:val="22"/>
          <w:lang w:val="sk-SK"/>
        </w:rPr>
      </w:pPr>
      <w:r w:rsidRPr="00161CBE">
        <w:rPr>
          <w:sz w:val="22"/>
          <w:szCs w:val="22"/>
          <w:lang w:val="sk-SK"/>
        </w:rPr>
        <w:t xml:space="preserve">Zložky tela kapsuly sú </w:t>
      </w:r>
      <w:r w:rsidRPr="00AA5491">
        <w:rPr>
          <w:sz w:val="22"/>
          <w:szCs w:val="22"/>
          <w:lang w:val="sk-SK"/>
        </w:rPr>
        <w:t xml:space="preserve">hypromelóza, karagénan, chlorid draselný, žltý oxid železitý (E172), indigokarmín (E132), čistená voda a </w:t>
      </w:r>
      <w:r w:rsidRPr="00041BF3">
        <w:rPr>
          <w:sz w:val="22"/>
          <w:szCs w:val="22"/>
          <w:lang w:val="sk-SK"/>
        </w:rPr>
        <w:t>a</w:t>
      </w:r>
      <w:r w:rsidRPr="00DB7F4D">
        <w:rPr>
          <w:sz w:val="22"/>
          <w:szCs w:val="22"/>
          <w:lang w:val="sk-SK"/>
        </w:rPr>
        <w:t>trament na potlač.</w:t>
      </w:r>
    </w:p>
    <w:p w14:paraId="0A88D291" w14:textId="75EAEF00" w:rsidR="00161CBE" w:rsidRPr="00266336" w:rsidRDefault="00161CBE" w:rsidP="0029074E">
      <w:pPr>
        <w:pStyle w:val="ListParagraph"/>
        <w:numPr>
          <w:ilvl w:val="0"/>
          <w:numId w:val="31"/>
        </w:numPr>
        <w:ind w:left="1078" w:hanging="539"/>
        <w:rPr>
          <w:lang w:val="sk-SK"/>
        </w:rPr>
      </w:pPr>
      <w:r w:rsidRPr="00AA5491">
        <w:rPr>
          <w:sz w:val="22"/>
          <w:szCs w:val="22"/>
          <w:lang w:val="sk-SK"/>
        </w:rPr>
        <w:t>Zložky atramentu na potlač sú čierny oxid železitý (E172), izopropylalkohol, propylénglykol (E1520), hypromelóza</w:t>
      </w:r>
      <w:r w:rsidR="00E90FC1" w:rsidRPr="00AA5491">
        <w:rPr>
          <w:sz w:val="22"/>
          <w:szCs w:val="22"/>
          <w:lang w:val="sk-SK"/>
        </w:rPr>
        <w:t xml:space="preserve"> (E464) a čistená voda.</w:t>
      </w:r>
    </w:p>
    <w:p w14:paraId="6260BE82" w14:textId="23DD98F6" w:rsidR="0093006F" w:rsidRPr="00CB491F" w:rsidRDefault="004335F5" w:rsidP="0029074E">
      <w:pPr>
        <w:pStyle w:val="Text"/>
        <w:spacing w:before="0"/>
        <w:jc w:val="left"/>
        <w:rPr>
          <w:sz w:val="22"/>
          <w:szCs w:val="22"/>
          <w:lang w:val="sk-SK"/>
        </w:rPr>
      </w:pPr>
      <w:r>
        <w:rPr>
          <w:sz w:val="22"/>
          <w:szCs w:val="22"/>
          <w:lang w:val="sk-SK"/>
        </w:rPr>
        <w:t>s</w:t>
      </w:r>
    </w:p>
    <w:p w14:paraId="081CB138" w14:textId="7096C1ED" w:rsidR="00D444BD" w:rsidRPr="00BF07D6" w:rsidRDefault="00D444BD" w:rsidP="0029074E">
      <w:pPr>
        <w:pStyle w:val="Nottoc-headings"/>
        <w:keepLines w:val="0"/>
        <w:spacing w:before="0" w:after="0"/>
        <w:rPr>
          <w:rFonts w:ascii="Times New Roman" w:hAnsi="Times New Roman" w:cs="Times New Roman"/>
          <w:b w:val="0"/>
          <w:sz w:val="22"/>
          <w:szCs w:val="22"/>
          <w:lang w:val="sk-SK"/>
        </w:rPr>
      </w:pPr>
      <w:r w:rsidRPr="00CB491F">
        <w:rPr>
          <w:rFonts w:ascii="Times New Roman" w:hAnsi="Times New Roman" w:cs="Times New Roman"/>
          <w:sz w:val="22"/>
          <w:szCs w:val="22"/>
          <w:lang w:val="sk-SK"/>
        </w:rPr>
        <w:t xml:space="preserve">Ako vyzerá </w:t>
      </w:r>
      <w:r w:rsidR="003A5B2A" w:rsidRPr="00CB491F">
        <w:rPr>
          <w:rFonts w:ascii="Times New Roman" w:hAnsi="Times New Roman" w:cs="Times New Roman"/>
          <w:bCs/>
          <w:sz w:val="22"/>
          <w:szCs w:val="22"/>
          <w:lang w:val="sk-SK"/>
        </w:rPr>
        <w:t>Enerzair</w:t>
      </w:r>
      <w:r w:rsidRPr="00CB491F">
        <w:rPr>
          <w:rFonts w:ascii="Times New Roman" w:hAnsi="Times New Roman" w:cs="Times New Roman"/>
          <w:bCs/>
          <w:sz w:val="22"/>
          <w:szCs w:val="22"/>
          <w:lang w:val="sk-SK"/>
        </w:rPr>
        <w:t xml:space="preserve"> Breezhaler</w:t>
      </w:r>
      <w:r w:rsidRPr="00CB491F">
        <w:rPr>
          <w:rFonts w:ascii="Times New Roman" w:hAnsi="Times New Roman" w:cs="Times New Roman"/>
          <w:sz w:val="22"/>
          <w:szCs w:val="22"/>
          <w:lang w:val="sk-SK"/>
        </w:rPr>
        <w:t xml:space="preserve"> a obsah balenia</w:t>
      </w:r>
    </w:p>
    <w:p w14:paraId="40FBAFD2" w14:textId="210CCC9C" w:rsidR="00D444BD" w:rsidRPr="00CB491F" w:rsidRDefault="00D444BD" w:rsidP="0029074E">
      <w:pPr>
        <w:pStyle w:val="Text"/>
        <w:spacing w:before="0"/>
        <w:jc w:val="left"/>
        <w:rPr>
          <w:sz w:val="22"/>
          <w:szCs w:val="22"/>
          <w:lang w:val="sk-SK"/>
        </w:rPr>
      </w:pPr>
      <w:r w:rsidRPr="00CB491F">
        <w:rPr>
          <w:sz w:val="22"/>
          <w:szCs w:val="22"/>
          <w:lang w:val="sk-SK"/>
        </w:rPr>
        <w:t>V tomto balení nájdete inhalátor spolu</w:t>
      </w:r>
      <w:r w:rsidR="00F670EE">
        <w:rPr>
          <w:sz w:val="22"/>
          <w:szCs w:val="22"/>
          <w:lang w:val="sk-SK"/>
        </w:rPr>
        <w:t xml:space="preserve"> s </w:t>
      </w:r>
      <w:r w:rsidRPr="00CB491F">
        <w:rPr>
          <w:sz w:val="22"/>
          <w:szCs w:val="22"/>
          <w:lang w:val="sk-SK"/>
        </w:rPr>
        <w:t>kapsulami</w:t>
      </w:r>
      <w:r w:rsidR="00F670EE">
        <w:rPr>
          <w:sz w:val="22"/>
          <w:szCs w:val="22"/>
          <w:lang w:val="sk-SK"/>
        </w:rPr>
        <w:t xml:space="preserve"> v </w:t>
      </w:r>
      <w:r w:rsidRPr="00CB491F">
        <w:rPr>
          <w:sz w:val="22"/>
          <w:szCs w:val="22"/>
          <w:lang w:val="sk-SK"/>
        </w:rPr>
        <w:t>blistroch. Kapsuly sú priehľadné a obsahujú biely prášok.</w:t>
      </w:r>
      <w:r w:rsidR="00FD31DC">
        <w:rPr>
          <w:sz w:val="22"/>
          <w:szCs w:val="22"/>
          <w:lang w:val="sk-SK"/>
        </w:rPr>
        <w:t xml:space="preserve"> M</w:t>
      </w:r>
      <w:r w:rsidRPr="00CB491F">
        <w:rPr>
          <w:sz w:val="22"/>
          <w:szCs w:val="22"/>
          <w:lang w:val="sk-SK"/>
        </w:rPr>
        <w:t>ajú čierny kód prípravku „</w:t>
      </w:r>
      <w:r w:rsidR="00A83A6E" w:rsidRPr="00CB491F">
        <w:rPr>
          <w:sz w:val="22"/>
          <w:szCs w:val="22"/>
          <w:lang w:val="sk-SK"/>
        </w:rPr>
        <w:t>IGM150</w:t>
      </w:r>
      <w:r w:rsidR="00A83A6E" w:rsidRPr="00CB491F">
        <w:rPr>
          <w:sz w:val="22"/>
          <w:szCs w:val="22"/>
          <w:lang w:val="sk-SK"/>
        </w:rPr>
        <w:noBreakHyphen/>
        <w:t>50</w:t>
      </w:r>
      <w:r w:rsidR="00A83A6E" w:rsidRPr="00CB491F">
        <w:rPr>
          <w:sz w:val="22"/>
          <w:szCs w:val="22"/>
          <w:lang w:val="sk-SK"/>
        </w:rPr>
        <w:noBreakHyphen/>
        <w:t>160</w:t>
      </w:r>
      <w:r w:rsidRPr="00CB491F">
        <w:rPr>
          <w:sz w:val="22"/>
          <w:szCs w:val="22"/>
          <w:lang w:val="sk-SK"/>
        </w:rPr>
        <w:t>“ vytlačený nad dvomi čiernymi prúžkami</w:t>
      </w:r>
      <w:r w:rsidR="00F670EE">
        <w:rPr>
          <w:sz w:val="22"/>
          <w:szCs w:val="22"/>
          <w:lang w:val="sk-SK"/>
        </w:rPr>
        <w:t xml:space="preserve"> na </w:t>
      </w:r>
      <w:r w:rsidRPr="00CB491F">
        <w:rPr>
          <w:sz w:val="22"/>
          <w:szCs w:val="22"/>
          <w:lang w:val="sk-SK"/>
        </w:rPr>
        <w:t xml:space="preserve">tele </w:t>
      </w:r>
      <w:r w:rsidR="00584CC8">
        <w:rPr>
          <w:sz w:val="22"/>
          <w:szCs w:val="22"/>
          <w:lang w:val="sk-SK"/>
        </w:rPr>
        <w:t xml:space="preserve">kapsuly </w:t>
      </w:r>
      <w:r w:rsidRPr="00CB491F">
        <w:rPr>
          <w:sz w:val="22"/>
          <w:szCs w:val="22"/>
          <w:lang w:val="sk-SK"/>
        </w:rPr>
        <w:t xml:space="preserve">a logo prípravku vytlačené čiernou farbou </w:t>
      </w:r>
      <w:r w:rsidR="001F65A9">
        <w:rPr>
          <w:sz w:val="22"/>
          <w:szCs w:val="22"/>
          <w:lang w:val="sk-SK"/>
        </w:rPr>
        <w:t>a olemované</w:t>
      </w:r>
      <w:r w:rsidRPr="001F65A9">
        <w:rPr>
          <w:sz w:val="22"/>
          <w:szCs w:val="22"/>
          <w:lang w:val="sk-SK"/>
        </w:rPr>
        <w:t xml:space="preserve"> čiernym</w:t>
      </w:r>
      <w:r w:rsidRPr="00CB491F">
        <w:rPr>
          <w:sz w:val="22"/>
          <w:szCs w:val="22"/>
          <w:lang w:val="sk-SK"/>
        </w:rPr>
        <w:t xml:space="preserve"> prúžk</w:t>
      </w:r>
      <w:r w:rsidR="001F65A9">
        <w:rPr>
          <w:sz w:val="22"/>
          <w:szCs w:val="22"/>
          <w:lang w:val="sk-SK"/>
        </w:rPr>
        <w:t>om</w:t>
      </w:r>
      <w:r w:rsidR="00F670EE">
        <w:rPr>
          <w:sz w:val="22"/>
          <w:szCs w:val="22"/>
          <w:lang w:val="sk-SK"/>
        </w:rPr>
        <w:t xml:space="preserve"> na </w:t>
      </w:r>
      <w:r w:rsidRPr="00CB491F">
        <w:rPr>
          <w:sz w:val="22"/>
          <w:szCs w:val="22"/>
          <w:lang w:val="sk-SK"/>
        </w:rPr>
        <w:t>viečku kapsuly.</w:t>
      </w:r>
    </w:p>
    <w:p w14:paraId="54BD2159" w14:textId="77777777" w:rsidR="00A83A6E" w:rsidRPr="00CB491F" w:rsidRDefault="00A83A6E" w:rsidP="0029074E">
      <w:pPr>
        <w:pStyle w:val="Text"/>
        <w:spacing w:before="0"/>
        <w:jc w:val="left"/>
        <w:rPr>
          <w:sz w:val="22"/>
          <w:szCs w:val="22"/>
          <w:lang w:val="sk-SK"/>
        </w:rPr>
      </w:pPr>
    </w:p>
    <w:bookmarkEnd w:id="34"/>
    <w:p w14:paraId="3BD56E78" w14:textId="77777777" w:rsidR="00D444BD" w:rsidRPr="00CB491F" w:rsidRDefault="00D444BD" w:rsidP="0029074E">
      <w:pPr>
        <w:keepNext/>
        <w:tabs>
          <w:tab w:val="clear" w:pos="567"/>
        </w:tabs>
        <w:spacing w:line="240" w:lineRule="auto"/>
        <w:rPr>
          <w:szCs w:val="22"/>
        </w:rPr>
      </w:pPr>
      <w:r w:rsidRPr="00CB491F">
        <w:rPr>
          <w:szCs w:val="22"/>
        </w:rPr>
        <w:t>Dostupné sú nasledujúce veľkosti balenia:</w:t>
      </w:r>
    </w:p>
    <w:p w14:paraId="05FBC418" w14:textId="7D0B61BD" w:rsidR="00D444BD" w:rsidRPr="00CB491F" w:rsidRDefault="00D444BD" w:rsidP="0029074E">
      <w:pPr>
        <w:pStyle w:val="Listlevel1"/>
        <w:keepNext/>
        <w:spacing w:before="0"/>
        <w:ind w:left="0" w:firstLine="0"/>
        <w:rPr>
          <w:sz w:val="22"/>
          <w:szCs w:val="22"/>
          <w:lang w:val="sk-SK"/>
        </w:rPr>
      </w:pPr>
      <w:r w:rsidRPr="00CB491F">
        <w:rPr>
          <w:sz w:val="22"/>
          <w:szCs w:val="22"/>
          <w:lang w:val="sk-SK"/>
        </w:rPr>
        <w:t>Jednotlivé balenie obsahujúce 10 x 1, 30 x 1 alebo 90 x 1 tvrdých kapsúl spolu</w:t>
      </w:r>
      <w:r w:rsidR="00F670EE">
        <w:rPr>
          <w:sz w:val="22"/>
          <w:szCs w:val="22"/>
          <w:lang w:val="sk-SK"/>
        </w:rPr>
        <w:t xml:space="preserve"> s </w:t>
      </w:r>
      <w:r w:rsidRPr="00CB491F">
        <w:rPr>
          <w:sz w:val="22"/>
          <w:szCs w:val="22"/>
          <w:lang w:val="sk-SK"/>
        </w:rPr>
        <w:t>1 inhalátorom.</w:t>
      </w:r>
    </w:p>
    <w:p w14:paraId="2994B0BE" w14:textId="283C3F9F" w:rsidR="00D444BD" w:rsidRPr="00CB491F" w:rsidRDefault="00D444BD" w:rsidP="0029074E">
      <w:pPr>
        <w:pStyle w:val="Listlevel1"/>
        <w:keepNext/>
        <w:spacing w:before="0"/>
        <w:ind w:left="0" w:firstLine="0"/>
        <w:rPr>
          <w:sz w:val="22"/>
          <w:szCs w:val="22"/>
          <w:lang w:val="sk-SK"/>
        </w:rPr>
      </w:pPr>
      <w:r w:rsidRPr="00CB491F">
        <w:rPr>
          <w:sz w:val="22"/>
          <w:szCs w:val="22"/>
          <w:lang w:val="sk-SK"/>
        </w:rPr>
        <w:t>Multibalenia tvorené 15 škatuľami,</w:t>
      </w:r>
      <w:r w:rsidR="00F670EE">
        <w:rPr>
          <w:sz w:val="22"/>
          <w:szCs w:val="22"/>
          <w:lang w:val="sk-SK"/>
        </w:rPr>
        <w:t xml:space="preserve"> z </w:t>
      </w:r>
      <w:r w:rsidRPr="00CB491F">
        <w:rPr>
          <w:sz w:val="22"/>
          <w:szCs w:val="22"/>
          <w:lang w:val="sk-SK"/>
        </w:rPr>
        <w:t>ktorých každá obsahuje 10</w:t>
      </w:r>
      <w:r w:rsidR="005105FD">
        <w:rPr>
          <w:sz w:val="22"/>
          <w:szCs w:val="22"/>
          <w:lang w:val="sk-SK"/>
        </w:rPr>
        <w:t> x 1</w:t>
      </w:r>
      <w:r w:rsidRPr="00CB491F">
        <w:rPr>
          <w:sz w:val="22"/>
          <w:szCs w:val="22"/>
          <w:lang w:val="sk-SK"/>
        </w:rPr>
        <w:t> tvrdých kapsúl spolu</w:t>
      </w:r>
      <w:r w:rsidR="00F670EE">
        <w:rPr>
          <w:sz w:val="22"/>
          <w:szCs w:val="22"/>
          <w:lang w:val="sk-SK"/>
        </w:rPr>
        <w:t xml:space="preserve"> s </w:t>
      </w:r>
      <w:r w:rsidRPr="00CB491F">
        <w:rPr>
          <w:sz w:val="22"/>
          <w:szCs w:val="22"/>
          <w:lang w:val="sk-SK"/>
        </w:rPr>
        <w:t>1 inhalátorom.</w:t>
      </w:r>
    </w:p>
    <w:p w14:paraId="484D38E6" w14:textId="77777777" w:rsidR="00D444BD" w:rsidRPr="00CB491F" w:rsidRDefault="00D444BD" w:rsidP="0029074E">
      <w:pPr>
        <w:keepNext/>
        <w:spacing w:line="240" w:lineRule="auto"/>
        <w:rPr>
          <w:color w:val="000000"/>
          <w:szCs w:val="22"/>
        </w:rPr>
      </w:pPr>
    </w:p>
    <w:p w14:paraId="38233B41" w14:textId="110856D2" w:rsidR="00D444BD" w:rsidRPr="00CB491F" w:rsidRDefault="00D444BD" w:rsidP="0029074E">
      <w:pPr>
        <w:tabs>
          <w:tab w:val="clear" w:pos="567"/>
        </w:tabs>
        <w:spacing w:line="240" w:lineRule="auto"/>
        <w:rPr>
          <w:szCs w:val="22"/>
          <w:lang w:eastAsia="x-none"/>
        </w:rPr>
      </w:pPr>
      <w:r w:rsidRPr="00CB491F">
        <w:rPr>
          <w:szCs w:val="22"/>
        </w:rPr>
        <w:t>Na trh</w:t>
      </w:r>
      <w:r w:rsidR="00F670EE">
        <w:rPr>
          <w:szCs w:val="22"/>
        </w:rPr>
        <w:t xml:space="preserve"> </w:t>
      </w:r>
      <w:r w:rsidRPr="00CB491F">
        <w:rPr>
          <w:szCs w:val="22"/>
        </w:rPr>
        <w:t>nemusia byť uvedené všetky veľkosti balenia.</w:t>
      </w:r>
    </w:p>
    <w:p w14:paraId="3AA50E78" w14:textId="77777777" w:rsidR="00D444BD" w:rsidRPr="00CB491F" w:rsidRDefault="00D444BD" w:rsidP="0029074E">
      <w:pPr>
        <w:numPr>
          <w:ilvl w:val="12"/>
          <w:numId w:val="0"/>
        </w:numPr>
        <w:tabs>
          <w:tab w:val="clear" w:pos="567"/>
        </w:tabs>
        <w:spacing w:line="240" w:lineRule="auto"/>
        <w:rPr>
          <w:szCs w:val="22"/>
        </w:rPr>
      </w:pPr>
    </w:p>
    <w:p w14:paraId="6928F3F9" w14:textId="73AF5E83" w:rsidR="00D444BD" w:rsidRPr="00BF07D6" w:rsidRDefault="00D444BD" w:rsidP="0029074E">
      <w:pPr>
        <w:keepNext/>
        <w:numPr>
          <w:ilvl w:val="12"/>
          <w:numId w:val="0"/>
        </w:numPr>
        <w:tabs>
          <w:tab w:val="clear" w:pos="567"/>
        </w:tabs>
        <w:spacing w:line="240" w:lineRule="auto"/>
        <w:ind w:right="-2"/>
        <w:rPr>
          <w:szCs w:val="22"/>
        </w:rPr>
      </w:pPr>
      <w:r w:rsidRPr="00CB491F">
        <w:rPr>
          <w:b/>
          <w:szCs w:val="22"/>
        </w:rPr>
        <w:t>Držiteľ rozhodnutia</w:t>
      </w:r>
      <w:r w:rsidR="00F670EE">
        <w:rPr>
          <w:b/>
          <w:szCs w:val="22"/>
        </w:rPr>
        <w:t xml:space="preserve"> o </w:t>
      </w:r>
      <w:r w:rsidRPr="00CB491F">
        <w:rPr>
          <w:b/>
          <w:szCs w:val="22"/>
        </w:rPr>
        <w:t>registrácii</w:t>
      </w:r>
    </w:p>
    <w:p w14:paraId="63248440" w14:textId="77777777" w:rsidR="00D444BD" w:rsidRPr="00CB491F" w:rsidRDefault="00D444BD" w:rsidP="0029074E">
      <w:pPr>
        <w:keepNext/>
        <w:tabs>
          <w:tab w:val="clear" w:pos="567"/>
        </w:tabs>
        <w:autoSpaceDE w:val="0"/>
        <w:autoSpaceDN w:val="0"/>
        <w:adjustRightInd w:val="0"/>
        <w:spacing w:line="240" w:lineRule="auto"/>
        <w:rPr>
          <w:rFonts w:eastAsia="SimSun"/>
          <w:szCs w:val="22"/>
        </w:rPr>
      </w:pPr>
      <w:r w:rsidRPr="00CB491F">
        <w:rPr>
          <w:rFonts w:eastAsia="SimSun"/>
          <w:szCs w:val="22"/>
        </w:rPr>
        <w:t>Novartis Europharm Limited</w:t>
      </w:r>
    </w:p>
    <w:p w14:paraId="0AF28191" w14:textId="77777777" w:rsidR="00D444BD" w:rsidRPr="00CB491F" w:rsidRDefault="00D444BD" w:rsidP="0029074E">
      <w:pPr>
        <w:keepNext/>
        <w:tabs>
          <w:tab w:val="clear" w:pos="567"/>
        </w:tabs>
        <w:spacing w:line="240" w:lineRule="auto"/>
        <w:rPr>
          <w:szCs w:val="22"/>
        </w:rPr>
      </w:pPr>
      <w:r w:rsidRPr="00CB491F">
        <w:rPr>
          <w:szCs w:val="22"/>
        </w:rPr>
        <w:t>Vista Building</w:t>
      </w:r>
    </w:p>
    <w:p w14:paraId="146143E3" w14:textId="77777777" w:rsidR="00D444BD" w:rsidRPr="00CB491F" w:rsidRDefault="00D444BD" w:rsidP="0029074E">
      <w:pPr>
        <w:keepNext/>
        <w:tabs>
          <w:tab w:val="clear" w:pos="567"/>
        </w:tabs>
        <w:spacing w:line="240" w:lineRule="auto"/>
        <w:rPr>
          <w:szCs w:val="22"/>
        </w:rPr>
      </w:pPr>
      <w:r w:rsidRPr="00CB491F">
        <w:rPr>
          <w:szCs w:val="22"/>
        </w:rPr>
        <w:t>Elm Park, Merrion Road</w:t>
      </w:r>
    </w:p>
    <w:p w14:paraId="72761562" w14:textId="77777777" w:rsidR="00D444BD" w:rsidRPr="00CB491F" w:rsidRDefault="00D444BD" w:rsidP="0029074E">
      <w:pPr>
        <w:keepNext/>
        <w:tabs>
          <w:tab w:val="clear" w:pos="567"/>
        </w:tabs>
        <w:spacing w:line="240" w:lineRule="auto"/>
        <w:rPr>
          <w:szCs w:val="22"/>
        </w:rPr>
      </w:pPr>
      <w:r w:rsidRPr="00CB491F">
        <w:rPr>
          <w:szCs w:val="22"/>
        </w:rPr>
        <w:t>Dublin 4</w:t>
      </w:r>
    </w:p>
    <w:p w14:paraId="371F3A1A" w14:textId="77777777" w:rsidR="00D444BD" w:rsidRPr="00CB491F" w:rsidRDefault="00D444BD" w:rsidP="0029074E">
      <w:pPr>
        <w:tabs>
          <w:tab w:val="clear" w:pos="567"/>
        </w:tabs>
        <w:spacing w:line="240" w:lineRule="auto"/>
        <w:rPr>
          <w:szCs w:val="22"/>
        </w:rPr>
      </w:pPr>
      <w:r w:rsidRPr="00CB491F">
        <w:rPr>
          <w:szCs w:val="22"/>
        </w:rPr>
        <w:t>Írsko</w:t>
      </w:r>
    </w:p>
    <w:p w14:paraId="4404C7B2" w14:textId="77777777" w:rsidR="00D444BD" w:rsidRPr="00CB491F" w:rsidRDefault="00D444BD" w:rsidP="0029074E">
      <w:pPr>
        <w:numPr>
          <w:ilvl w:val="12"/>
          <w:numId w:val="0"/>
        </w:numPr>
        <w:tabs>
          <w:tab w:val="clear" w:pos="567"/>
        </w:tabs>
        <w:spacing w:line="240" w:lineRule="auto"/>
        <w:ind w:right="-2"/>
        <w:rPr>
          <w:szCs w:val="22"/>
        </w:rPr>
      </w:pPr>
    </w:p>
    <w:p w14:paraId="066DBFC0" w14:textId="77777777" w:rsidR="00D444BD" w:rsidRPr="00BF07D6" w:rsidRDefault="00D444BD" w:rsidP="0029074E">
      <w:pPr>
        <w:pStyle w:val="Text"/>
        <w:keepNext/>
        <w:spacing w:before="0"/>
        <w:jc w:val="left"/>
        <w:rPr>
          <w:bCs/>
          <w:sz w:val="22"/>
          <w:szCs w:val="22"/>
          <w:lang w:val="sk-SK"/>
        </w:rPr>
      </w:pPr>
      <w:r w:rsidRPr="00CB491F">
        <w:rPr>
          <w:b/>
          <w:sz w:val="22"/>
          <w:szCs w:val="22"/>
          <w:lang w:val="sk-SK"/>
        </w:rPr>
        <w:t>Výrobca</w:t>
      </w:r>
    </w:p>
    <w:p w14:paraId="6CE87140" w14:textId="77777777" w:rsidR="006B0D7D" w:rsidRPr="006C5401" w:rsidRDefault="006B0D7D" w:rsidP="0029074E">
      <w:pPr>
        <w:keepNext/>
        <w:numPr>
          <w:ilvl w:val="12"/>
          <w:numId w:val="0"/>
        </w:numPr>
        <w:tabs>
          <w:tab w:val="clear" w:pos="567"/>
        </w:tabs>
        <w:spacing w:line="240" w:lineRule="auto"/>
        <w:rPr>
          <w:szCs w:val="22"/>
        </w:rPr>
      </w:pPr>
      <w:r w:rsidRPr="006C5401">
        <w:rPr>
          <w:szCs w:val="22"/>
        </w:rPr>
        <w:t>Novartis Farmacéutica, S.A.</w:t>
      </w:r>
    </w:p>
    <w:p w14:paraId="2C4D8CED" w14:textId="77777777" w:rsidR="006B0D7D" w:rsidRDefault="006B0D7D" w:rsidP="0029074E">
      <w:pPr>
        <w:keepNext/>
        <w:numPr>
          <w:ilvl w:val="12"/>
          <w:numId w:val="0"/>
        </w:numPr>
        <w:tabs>
          <w:tab w:val="clear" w:pos="567"/>
        </w:tabs>
        <w:spacing w:line="240" w:lineRule="auto"/>
        <w:ind w:right="-2"/>
        <w:rPr>
          <w:szCs w:val="22"/>
          <w:lang w:val="fr-CH"/>
        </w:rPr>
      </w:pPr>
      <w:r w:rsidRPr="009319B0">
        <w:rPr>
          <w:szCs w:val="22"/>
          <w:lang w:val="fr-CH"/>
        </w:rPr>
        <w:t>Gran Via de les Corts</w:t>
      </w:r>
      <w:r>
        <w:rPr>
          <w:szCs w:val="22"/>
          <w:lang w:val="fr-CH"/>
        </w:rPr>
        <w:t xml:space="preserve"> Catalanes, 764</w:t>
      </w:r>
    </w:p>
    <w:p w14:paraId="3624307F" w14:textId="77777777" w:rsidR="006B0D7D" w:rsidRDefault="006B0D7D" w:rsidP="0029074E">
      <w:pPr>
        <w:keepNext/>
        <w:numPr>
          <w:ilvl w:val="12"/>
          <w:numId w:val="0"/>
        </w:numPr>
        <w:tabs>
          <w:tab w:val="clear" w:pos="567"/>
        </w:tabs>
        <w:spacing w:line="240" w:lineRule="auto"/>
        <w:ind w:right="-2"/>
        <w:rPr>
          <w:szCs w:val="22"/>
          <w:lang w:val="fr-CH"/>
        </w:rPr>
      </w:pPr>
      <w:r>
        <w:rPr>
          <w:szCs w:val="22"/>
          <w:lang w:val="fr-CH"/>
        </w:rPr>
        <w:t>08013 Barcelona</w:t>
      </w:r>
    </w:p>
    <w:p w14:paraId="25654E28" w14:textId="77777777" w:rsidR="006B0D7D" w:rsidRPr="00CB491F" w:rsidRDefault="006B0D7D" w:rsidP="0029074E">
      <w:pPr>
        <w:numPr>
          <w:ilvl w:val="12"/>
          <w:numId w:val="0"/>
        </w:numPr>
        <w:tabs>
          <w:tab w:val="clear" w:pos="567"/>
        </w:tabs>
        <w:spacing w:line="240" w:lineRule="auto"/>
        <w:ind w:right="-2"/>
        <w:rPr>
          <w:szCs w:val="22"/>
        </w:rPr>
      </w:pPr>
      <w:r w:rsidRPr="00CB491F">
        <w:rPr>
          <w:szCs w:val="22"/>
        </w:rPr>
        <w:t>Španielsko</w:t>
      </w:r>
    </w:p>
    <w:p w14:paraId="3A741C17" w14:textId="77777777" w:rsidR="006B0D7D" w:rsidRPr="00852A6F" w:rsidRDefault="006B0D7D" w:rsidP="0029074E">
      <w:pPr>
        <w:numPr>
          <w:ilvl w:val="12"/>
          <w:numId w:val="0"/>
        </w:numPr>
        <w:tabs>
          <w:tab w:val="clear" w:pos="567"/>
        </w:tabs>
        <w:spacing w:line="240" w:lineRule="auto"/>
        <w:ind w:right="-2"/>
        <w:rPr>
          <w:szCs w:val="22"/>
          <w:lang w:val="de-CH"/>
        </w:rPr>
      </w:pPr>
    </w:p>
    <w:p w14:paraId="20EA099C" w14:textId="77777777" w:rsidR="00026B30" w:rsidRPr="00AA5491" w:rsidRDefault="00026B30" w:rsidP="0029074E">
      <w:pPr>
        <w:keepNext/>
        <w:rPr>
          <w:rFonts w:eastAsia="Aptos"/>
          <w:szCs w:val="22"/>
          <w:shd w:val="pct15" w:color="auto" w:fill="auto"/>
          <w:lang w:val="it-IT" w:eastAsia="de-CH"/>
        </w:rPr>
      </w:pPr>
      <w:r w:rsidRPr="00AA5491">
        <w:rPr>
          <w:rFonts w:eastAsia="Aptos"/>
          <w:szCs w:val="22"/>
          <w:shd w:val="pct15" w:color="auto" w:fill="auto"/>
          <w:lang w:val="it-IT" w:eastAsia="de-CH"/>
        </w:rPr>
        <w:lastRenderedPageBreak/>
        <w:t>Novartis Pharma GmbH</w:t>
      </w:r>
    </w:p>
    <w:p w14:paraId="4D7F6B94" w14:textId="77777777" w:rsidR="00026B30" w:rsidRPr="00AA5491" w:rsidRDefault="00026B30" w:rsidP="0029074E">
      <w:pPr>
        <w:keepNext/>
        <w:rPr>
          <w:rFonts w:eastAsia="Aptos"/>
          <w:szCs w:val="22"/>
          <w:shd w:val="pct15" w:color="auto" w:fill="auto"/>
          <w:lang w:val="it-IT" w:eastAsia="de-CH"/>
        </w:rPr>
      </w:pPr>
      <w:r w:rsidRPr="00AA5491">
        <w:rPr>
          <w:rFonts w:eastAsia="Aptos"/>
          <w:szCs w:val="22"/>
          <w:shd w:val="pct15" w:color="auto" w:fill="auto"/>
          <w:lang w:val="it-IT" w:eastAsia="de-CH"/>
        </w:rPr>
        <w:t>Sophie-Germain-Strasse 10</w:t>
      </w:r>
    </w:p>
    <w:p w14:paraId="2C4EF8AA" w14:textId="77777777" w:rsidR="00026B30" w:rsidRPr="00AA5491" w:rsidRDefault="00026B30" w:rsidP="0029074E">
      <w:pPr>
        <w:keepNext/>
        <w:rPr>
          <w:rFonts w:eastAsia="Aptos"/>
          <w:szCs w:val="22"/>
          <w:shd w:val="pct15" w:color="auto" w:fill="auto"/>
          <w:lang w:val="it-IT" w:eastAsia="de-CH"/>
        </w:rPr>
      </w:pPr>
      <w:r w:rsidRPr="00AA5491">
        <w:rPr>
          <w:rFonts w:eastAsia="Aptos"/>
          <w:szCs w:val="22"/>
          <w:shd w:val="pct15" w:color="auto" w:fill="auto"/>
          <w:lang w:val="it-IT" w:eastAsia="de-CH"/>
        </w:rPr>
        <w:t>90443 Norimberg</w:t>
      </w:r>
    </w:p>
    <w:p w14:paraId="1911CB55" w14:textId="6CA65ACF" w:rsidR="00026B30" w:rsidRDefault="00026B30" w:rsidP="0029074E">
      <w:pPr>
        <w:numPr>
          <w:ilvl w:val="12"/>
          <w:numId w:val="0"/>
        </w:numPr>
        <w:spacing w:line="240" w:lineRule="auto"/>
        <w:ind w:right="-2"/>
        <w:rPr>
          <w:szCs w:val="22"/>
          <w:shd w:val="pct15" w:color="auto" w:fill="auto"/>
          <w:lang w:val="de-CH"/>
        </w:rPr>
      </w:pPr>
      <w:r w:rsidRPr="000E3ADA">
        <w:rPr>
          <w:szCs w:val="22"/>
          <w:shd w:val="pct15" w:color="auto" w:fill="auto"/>
          <w:lang w:val="de-CH"/>
        </w:rPr>
        <w:t>Nemecko</w:t>
      </w:r>
    </w:p>
    <w:p w14:paraId="4BFFDE31" w14:textId="77777777" w:rsidR="00026B30" w:rsidRPr="00CB491F" w:rsidRDefault="00026B30" w:rsidP="0029074E">
      <w:pPr>
        <w:numPr>
          <w:ilvl w:val="12"/>
          <w:numId w:val="0"/>
        </w:numPr>
        <w:spacing w:line="240" w:lineRule="auto"/>
        <w:ind w:right="-2"/>
        <w:rPr>
          <w:szCs w:val="22"/>
        </w:rPr>
      </w:pPr>
    </w:p>
    <w:p w14:paraId="12F2CB44" w14:textId="77777777" w:rsidR="00D91930" w:rsidRPr="008850F0" w:rsidRDefault="00D91930" w:rsidP="0029074E">
      <w:pPr>
        <w:keepNext/>
        <w:keepLines/>
        <w:numPr>
          <w:ilvl w:val="12"/>
          <w:numId w:val="0"/>
        </w:numPr>
        <w:tabs>
          <w:tab w:val="clear" w:pos="567"/>
        </w:tabs>
        <w:spacing w:line="240" w:lineRule="auto"/>
        <w:rPr>
          <w:szCs w:val="22"/>
        </w:rPr>
      </w:pPr>
      <w:r w:rsidRPr="008850F0">
        <w:rPr>
          <w:szCs w:val="22"/>
        </w:rPr>
        <w:t>Ak potrebujete akúkoľvek informáciu o tomto lieku, kontaktujte miestneho zástupcu držiteľa rozhodnutia o registrácii:</w:t>
      </w:r>
    </w:p>
    <w:p w14:paraId="076C9E63" w14:textId="77777777" w:rsidR="00D91930" w:rsidRPr="008850F0" w:rsidRDefault="00D91930" w:rsidP="0029074E">
      <w:pPr>
        <w:keepNext/>
        <w:numPr>
          <w:ilvl w:val="12"/>
          <w:numId w:val="0"/>
        </w:numPr>
        <w:tabs>
          <w:tab w:val="clear" w:pos="567"/>
        </w:tabs>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D91930" w:rsidRPr="008850F0" w14:paraId="2D55A0AA" w14:textId="77777777" w:rsidTr="00472850">
        <w:trPr>
          <w:cantSplit/>
        </w:trPr>
        <w:tc>
          <w:tcPr>
            <w:tcW w:w="4678" w:type="dxa"/>
          </w:tcPr>
          <w:p w14:paraId="6D04F5A8" w14:textId="77777777" w:rsidR="00D91930" w:rsidRPr="008850F0" w:rsidRDefault="00D91930" w:rsidP="0029074E">
            <w:pPr>
              <w:tabs>
                <w:tab w:val="clear" w:pos="567"/>
              </w:tabs>
              <w:spacing w:line="240" w:lineRule="auto"/>
              <w:rPr>
                <w:b/>
                <w:szCs w:val="22"/>
              </w:rPr>
            </w:pPr>
            <w:r w:rsidRPr="008850F0">
              <w:rPr>
                <w:b/>
                <w:szCs w:val="22"/>
              </w:rPr>
              <w:t>België/Belgique/Belgien</w:t>
            </w:r>
          </w:p>
          <w:p w14:paraId="725128FC" w14:textId="77777777" w:rsidR="00D91930" w:rsidRPr="008850F0" w:rsidRDefault="00D91930" w:rsidP="0029074E">
            <w:pPr>
              <w:tabs>
                <w:tab w:val="clear" w:pos="567"/>
              </w:tabs>
              <w:spacing w:line="240" w:lineRule="auto"/>
              <w:rPr>
                <w:szCs w:val="22"/>
              </w:rPr>
            </w:pPr>
            <w:r w:rsidRPr="008850F0">
              <w:rPr>
                <w:szCs w:val="22"/>
              </w:rPr>
              <w:t>Novartis Pharma N.V.</w:t>
            </w:r>
          </w:p>
          <w:p w14:paraId="2E9E4E99" w14:textId="77777777" w:rsidR="00D91930" w:rsidRPr="008850F0" w:rsidRDefault="00D91930" w:rsidP="0029074E">
            <w:pPr>
              <w:tabs>
                <w:tab w:val="clear" w:pos="567"/>
              </w:tabs>
              <w:spacing w:line="240" w:lineRule="auto"/>
              <w:rPr>
                <w:szCs w:val="22"/>
              </w:rPr>
            </w:pPr>
            <w:r w:rsidRPr="008850F0">
              <w:rPr>
                <w:szCs w:val="22"/>
              </w:rPr>
              <w:t>Tél/Tel: +32 2 246 16 11</w:t>
            </w:r>
          </w:p>
          <w:p w14:paraId="0A3A1196" w14:textId="77777777" w:rsidR="00D91930" w:rsidRPr="008850F0" w:rsidRDefault="00D91930" w:rsidP="0029074E">
            <w:pPr>
              <w:tabs>
                <w:tab w:val="clear" w:pos="567"/>
              </w:tabs>
              <w:spacing w:line="240" w:lineRule="auto"/>
              <w:ind w:right="34"/>
              <w:rPr>
                <w:szCs w:val="22"/>
              </w:rPr>
            </w:pPr>
          </w:p>
        </w:tc>
        <w:tc>
          <w:tcPr>
            <w:tcW w:w="4678" w:type="dxa"/>
          </w:tcPr>
          <w:p w14:paraId="70C15E56" w14:textId="77777777" w:rsidR="00D91930" w:rsidRPr="008850F0" w:rsidRDefault="00D91930" w:rsidP="0029074E">
            <w:pPr>
              <w:tabs>
                <w:tab w:val="clear" w:pos="567"/>
              </w:tabs>
              <w:spacing w:line="240" w:lineRule="auto"/>
              <w:rPr>
                <w:b/>
                <w:szCs w:val="22"/>
              </w:rPr>
            </w:pPr>
            <w:r w:rsidRPr="008850F0">
              <w:rPr>
                <w:b/>
                <w:szCs w:val="22"/>
              </w:rPr>
              <w:t>Lietuva</w:t>
            </w:r>
          </w:p>
          <w:p w14:paraId="454D07F2" w14:textId="77777777" w:rsidR="00D91930" w:rsidRPr="008850F0" w:rsidRDefault="00D91930" w:rsidP="0029074E">
            <w:pPr>
              <w:tabs>
                <w:tab w:val="clear" w:pos="567"/>
              </w:tabs>
              <w:spacing w:line="240" w:lineRule="auto"/>
              <w:ind w:right="-449"/>
              <w:rPr>
                <w:szCs w:val="22"/>
              </w:rPr>
            </w:pPr>
            <w:r w:rsidRPr="008850F0">
              <w:rPr>
                <w:szCs w:val="22"/>
              </w:rPr>
              <w:t>SIA Novartis Baltics Lietuvos filialas</w:t>
            </w:r>
          </w:p>
          <w:p w14:paraId="3736AEC0" w14:textId="77777777" w:rsidR="00D91930" w:rsidRPr="008850F0" w:rsidRDefault="00D91930" w:rsidP="0029074E">
            <w:pPr>
              <w:tabs>
                <w:tab w:val="clear" w:pos="567"/>
              </w:tabs>
              <w:spacing w:line="240" w:lineRule="auto"/>
              <w:ind w:right="-449"/>
              <w:rPr>
                <w:szCs w:val="22"/>
              </w:rPr>
            </w:pPr>
            <w:r w:rsidRPr="008850F0">
              <w:rPr>
                <w:szCs w:val="22"/>
              </w:rPr>
              <w:t>Tel: +370 5 269 16 50</w:t>
            </w:r>
          </w:p>
          <w:p w14:paraId="47DABB70" w14:textId="77777777" w:rsidR="00D91930" w:rsidRPr="008850F0" w:rsidRDefault="00D91930" w:rsidP="0029074E">
            <w:pPr>
              <w:tabs>
                <w:tab w:val="clear" w:pos="567"/>
              </w:tabs>
              <w:spacing w:line="240" w:lineRule="auto"/>
              <w:rPr>
                <w:szCs w:val="22"/>
              </w:rPr>
            </w:pPr>
          </w:p>
        </w:tc>
      </w:tr>
      <w:tr w:rsidR="00D91930" w:rsidRPr="008850F0" w14:paraId="666E9ADD" w14:textId="77777777" w:rsidTr="00472850">
        <w:trPr>
          <w:cantSplit/>
        </w:trPr>
        <w:tc>
          <w:tcPr>
            <w:tcW w:w="4678" w:type="dxa"/>
          </w:tcPr>
          <w:p w14:paraId="49015F97" w14:textId="77777777" w:rsidR="00D91930" w:rsidRPr="008850F0" w:rsidRDefault="00D91930" w:rsidP="0029074E">
            <w:pPr>
              <w:tabs>
                <w:tab w:val="clear" w:pos="567"/>
              </w:tabs>
              <w:spacing w:line="240" w:lineRule="auto"/>
              <w:rPr>
                <w:b/>
                <w:szCs w:val="22"/>
              </w:rPr>
            </w:pPr>
            <w:r w:rsidRPr="008850F0">
              <w:rPr>
                <w:b/>
                <w:szCs w:val="22"/>
              </w:rPr>
              <w:t>България</w:t>
            </w:r>
          </w:p>
          <w:p w14:paraId="54BD08C8" w14:textId="77777777" w:rsidR="00D91930" w:rsidRPr="008850F0" w:rsidRDefault="00D91930" w:rsidP="0029074E">
            <w:pPr>
              <w:tabs>
                <w:tab w:val="clear" w:pos="567"/>
              </w:tabs>
              <w:spacing w:line="240" w:lineRule="auto"/>
              <w:rPr>
                <w:szCs w:val="22"/>
              </w:rPr>
            </w:pPr>
            <w:r w:rsidRPr="008850F0">
              <w:rPr>
                <w:szCs w:val="22"/>
              </w:rPr>
              <w:t xml:space="preserve">Novartis </w:t>
            </w:r>
            <w:r w:rsidRPr="008850F0">
              <w:rPr>
                <w:color w:val="000000"/>
                <w:szCs w:val="22"/>
              </w:rPr>
              <w:t>Bulgaria EOOD</w:t>
            </w:r>
          </w:p>
          <w:p w14:paraId="7306D431" w14:textId="77777777" w:rsidR="00D91930" w:rsidRPr="008850F0" w:rsidRDefault="00D91930" w:rsidP="0029074E">
            <w:pPr>
              <w:tabs>
                <w:tab w:val="clear" w:pos="567"/>
              </w:tabs>
              <w:spacing w:line="240" w:lineRule="auto"/>
              <w:rPr>
                <w:szCs w:val="22"/>
              </w:rPr>
            </w:pPr>
            <w:r w:rsidRPr="008850F0">
              <w:rPr>
                <w:szCs w:val="22"/>
              </w:rPr>
              <w:t>Тел: +359 2 489 98 28</w:t>
            </w:r>
          </w:p>
          <w:p w14:paraId="68075F73" w14:textId="77777777" w:rsidR="00D91930" w:rsidRPr="008850F0" w:rsidRDefault="00D91930" w:rsidP="0029074E">
            <w:pPr>
              <w:tabs>
                <w:tab w:val="clear" w:pos="567"/>
              </w:tabs>
              <w:spacing w:line="240" w:lineRule="auto"/>
              <w:rPr>
                <w:b/>
                <w:szCs w:val="22"/>
              </w:rPr>
            </w:pPr>
          </w:p>
        </w:tc>
        <w:tc>
          <w:tcPr>
            <w:tcW w:w="4678" w:type="dxa"/>
          </w:tcPr>
          <w:p w14:paraId="7DE59E28" w14:textId="77777777" w:rsidR="00D91930" w:rsidRPr="008850F0" w:rsidRDefault="00D91930" w:rsidP="0029074E">
            <w:pPr>
              <w:tabs>
                <w:tab w:val="clear" w:pos="567"/>
              </w:tabs>
              <w:spacing w:line="240" w:lineRule="auto"/>
              <w:rPr>
                <w:b/>
                <w:szCs w:val="22"/>
              </w:rPr>
            </w:pPr>
            <w:r w:rsidRPr="008850F0">
              <w:rPr>
                <w:b/>
                <w:szCs w:val="22"/>
              </w:rPr>
              <w:t>Luxembourg/Luxemburg</w:t>
            </w:r>
          </w:p>
          <w:p w14:paraId="6CF16D7F" w14:textId="77777777" w:rsidR="00D91930" w:rsidRPr="008850F0" w:rsidRDefault="00D91930" w:rsidP="0029074E">
            <w:pPr>
              <w:tabs>
                <w:tab w:val="clear" w:pos="567"/>
              </w:tabs>
              <w:spacing w:line="240" w:lineRule="auto"/>
              <w:rPr>
                <w:szCs w:val="22"/>
              </w:rPr>
            </w:pPr>
            <w:r w:rsidRPr="008850F0">
              <w:rPr>
                <w:szCs w:val="22"/>
              </w:rPr>
              <w:t>Novartis Pharma N.V.</w:t>
            </w:r>
          </w:p>
          <w:p w14:paraId="0502A2D7" w14:textId="77777777" w:rsidR="00D91930" w:rsidRPr="008850F0" w:rsidRDefault="00D91930" w:rsidP="0029074E">
            <w:pPr>
              <w:tabs>
                <w:tab w:val="clear" w:pos="567"/>
              </w:tabs>
              <w:spacing w:line="240" w:lineRule="auto"/>
              <w:rPr>
                <w:szCs w:val="22"/>
              </w:rPr>
            </w:pPr>
            <w:r w:rsidRPr="008850F0">
              <w:rPr>
                <w:szCs w:val="22"/>
              </w:rPr>
              <w:t>Tél/Tel: +32 2 246 16 11</w:t>
            </w:r>
          </w:p>
          <w:p w14:paraId="512DD5C4" w14:textId="77777777" w:rsidR="00D91930" w:rsidRPr="008850F0" w:rsidRDefault="00D91930" w:rsidP="0029074E">
            <w:pPr>
              <w:tabs>
                <w:tab w:val="clear" w:pos="567"/>
              </w:tabs>
              <w:suppressAutoHyphens/>
              <w:spacing w:line="240" w:lineRule="auto"/>
              <w:rPr>
                <w:szCs w:val="22"/>
              </w:rPr>
            </w:pPr>
          </w:p>
        </w:tc>
      </w:tr>
      <w:tr w:rsidR="00D91930" w:rsidRPr="008850F0" w14:paraId="1A63CD1F" w14:textId="77777777" w:rsidTr="00472850">
        <w:trPr>
          <w:cantSplit/>
        </w:trPr>
        <w:tc>
          <w:tcPr>
            <w:tcW w:w="4678" w:type="dxa"/>
          </w:tcPr>
          <w:p w14:paraId="3C38083F" w14:textId="77777777" w:rsidR="00D91930" w:rsidRPr="008850F0" w:rsidRDefault="00D91930" w:rsidP="0029074E">
            <w:pPr>
              <w:tabs>
                <w:tab w:val="clear" w:pos="567"/>
              </w:tabs>
              <w:suppressAutoHyphens/>
              <w:spacing w:line="240" w:lineRule="auto"/>
              <w:rPr>
                <w:b/>
                <w:szCs w:val="22"/>
              </w:rPr>
            </w:pPr>
            <w:r w:rsidRPr="008850F0">
              <w:rPr>
                <w:b/>
                <w:szCs w:val="22"/>
              </w:rPr>
              <w:t>Česká republika</w:t>
            </w:r>
          </w:p>
          <w:p w14:paraId="4CA12B4F" w14:textId="77777777" w:rsidR="00D91930" w:rsidRPr="008850F0" w:rsidRDefault="00D91930" w:rsidP="0029074E">
            <w:pPr>
              <w:tabs>
                <w:tab w:val="clear" w:pos="567"/>
              </w:tabs>
              <w:suppressAutoHyphens/>
              <w:spacing w:line="240" w:lineRule="auto"/>
              <w:rPr>
                <w:szCs w:val="22"/>
              </w:rPr>
            </w:pPr>
            <w:r w:rsidRPr="008850F0">
              <w:rPr>
                <w:szCs w:val="22"/>
              </w:rPr>
              <w:t>Novartis s.r.o.</w:t>
            </w:r>
          </w:p>
          <w:p w14:paraId="5E07480B" w14:textId="77777777" w:rsidR="00D91930" w:rsidRPr="008850F0" w:rsidRDefault="00D91930" w:rsidP="0029074E">
            <w:pPr>
              <w:tabs>
                <w:tab w:val="clear" w:pos="567"/>
              </w:tabs>
              <w:spacing w:line="240" w:lineRule="auto"/>
              <w:rPr>
                <w:szCs w:val="22"/>
              </w:rPr>
            </w:pPr>
            <w:r w:rsidRPr="008850F0">
              <w:rPr>
                <w:szCs w:val="22"/>
              </w:rPr>
              <w:t>Tel: +420 225 775 111</w:t>
            </w:r>
          </w:p>
          <w:p w14:paraId="5863BFBC" w14:textId="77777777" w:rsidR="00D91930" w:rsidRPr="008850F0" w:rsidRDefault="00D91930" w:rsidP="0029074E">
            <w:pPr>
              <w:tabs>
                <w:tab w:val="clear" w:pos="567"/>
              </w:tabs>
              <w:suppressAutoHyphens/>
              <w:spacing w:line="240" w:lineRule="auto"/>
              <w:rPr>
                <w:szCs w:val="22"/>
              </w:rPr>
            </w:pPr>
          </w:p>
        </w:tc>
        <w:tc>
          <w:tcPr>
            <w:tcW w:w="4678" w:type="dxa"/>
          </w:tcPr>
          <w:p w14:paraId="05BF852A" w14:textId="77777777" w:rsidR="00D91930" w:rsidRPr="008850F0" w:rsidRDefault="00D91930" w:rsidP="0029074E">
            <w:pPr>
              <w:tabs>
                <w:tab w:val="clear" w:pos="567"/>
              </w:tabs>
              <w:spacing w:line="240" w:lineRule="auto"/>
              <w:rPr>
                <w:b/>
                <w:szCs w:val="22"/>
              </w:rPr>
            </w:pPr>
            <w:r w:rsidRPr="008850F0">
              <w:rPr>
                <w:b/>
                <w:szCs w:val="22"/>
              </w:rPr>
              <w:t>Magyarország</w:t>
            </w:r>
          </w:p>
          <w:p w14:paraId="1F644505" w14:textId="77777777" w:rsidR="00D91930" w:rsidRPr="008850F0" w:rsidRDefault="00D91930" w:rsidP="0029074E">
            <w:pPr>
              <w:tabs>
                <w:tab w:val="clear" w:pos="567"/>
              </w:tabs>
              <w:spacing w:line="240" w:lineRule="auto"/>
              <w:rPr>
                <w:szCs w:val="22"/>
              </w:rPr>
            </w:pPr>
            <w:r w:rsidRPr="008850F0">
              <w:rPr>
                <w:szCs w:val="22"/>
              </w:rPr>
              <w:t>Novartis Hungária Kft.</w:t>
            </w:r>
          </w:p>
          <w:p w14:paraId="64B8A376" w14:textId="77777777" w:rsidR="00D91930" w:rsidRPr="008850F0" w:rsidRDefault="00D91930" w:rsidP="0029074E">
            <w:pPr>
              <w:tabs>
                <w:tab w:val="clear" w:pos="567"/>
              </w:tabs>
              <w:suppressAutoHyphens/>
              <w:spacing w:line="240" w:lineRule="auto"/>
              <w:rPr>
                <w:szCs w:val="22"/>
              </w:rPr>
            </w:pPr>
            <w:r w:rsidRPr="008850F0">
              <w:rPr>
                <w:szCs w:val="22"/>
              </w:rPr>
              <w:t>Tel.: +36 1 457 65 00</w:t>
            </w:r>
          </w:p>
        </w:tc>
      </w:tr>
      <w:tr w:rsidR="00D91930" w:rsidRPr="008850F0" w14:paraId="3D4DE14C" w14:textId="77777777" w:rsidTr="00472850">
        <w:trPr>
          <w:cantSplit/>
        </w:trPr>
        <w:tc>
          <w:tcPr>
            <w:tcW w:w="4678" w:type="dxa"/>
          </w:tcPr>
          <w:p w14:paraId="01C0DD48" w14:textId="77777777" w:rsidR="00D91930" w:rsidRPr="008850F0" w:rsidRDefault="00D91930" w:rsidP="0029074E">
            <w:pPr>
              <w:tabs>
                <w:tab w:val="clear" w:pos="567"/>
              </w:tabs>
              <w:spacing w:line="240" w:lineRule="auto"/>
              <w:rPr>
                <w:b/>
                <w:szCs w:val="22"/>
              </w:rPr>
            </w:pPr>
            <w:r w:rsidRPr="008850F0">
              <w:rPr>
                <w:b/>
                <w:szCs w:val="22"/>
              </w:rPr>
              <w:t>Danmark</w:t>
            </w:r>
          </w:p>
          <w:p w14:paraId="5EF5BD6A" w14:textId="77777777" w:rsidR="00D91930" w:rsidRPr="008850F0" w:rsidRDefault="00D91930" w:rsidP="0029074E">
            <w:pPr>
              <w:tabs>
                <w:tab w:val="clear" w:pos="567"/>
              </w:tabs>
              <w:spacing w:line="240" w:lineRule="auto"/>
              <w:rPr>
                <w:szCs w:val="22"/>
              </w:rPr>
            </w:pPr>
            <w:r w:rsidRPr="008850F0">
              <w:rPr>
                <w:szCs w:val="22"/>
              </w:rPr>
              <w:t>Novartis Healthcare A/S</w:t>
            </w:r>
          </w:p>
          <w:p w14:paraId="14707670" w14:textId="33F59530" w:rsidR="00D91930" w:rsidRPr="008850F0" w:rsidRDefault="00D91930" w:rsidP="0029074E">
            <w:pPr>
              <w:tabs>
                <w:tab w:val="clear" w:pos="567"/>
              </w:tabs>
              <w:spacing w:line="240" w:lineRule="auto"/>
              <w:rPr>
                <w:szCs w:val="22"/>
              </w:rPr>
            </w:pPr>
            <w:r w:rsidRPr="008850F0">
              <w:rPr>
                <w:szCs w:val="22"/>
              </w:rPr>
              <w:t>Tlf</w:t>
            </w:r>
            <w:r w:rsidR="00AA16E6">
              <w:rPr>
                <w:szCs w:val="22"/>
              </w:rPr>
              <w:t>.</w:t>
            </w:r>
            <w:r w:rsidRPr="008850F0">
              <w:rPr>
                <w:szCs w:val="22"/>
              </w:rPr>
              <w:t>: +45 39 16 84 00</w:t>
            </w:r>
          </w:p>
          <w:p w14:paraId="397C5285" w14:textId="77777777" w:rsidR="00D91930" w:rsidRPr="008850F0" w:rsidRDefault="00D91930" w:rsidP="0029074E">
            <w:pPr>
              <w:tabs>
                <w:tab w:val="clear" w:pos="567"/>
              </w:tabs>
              <w:suppressAutoHyphens/>
              <w:spacing w:line="240" w:lineRule="auto"/>
              <w:rPr>
                <w:szCs w:val="22"/>
              </w:rPr>
            </w:pPr>
          </w:p>
        </w:tc>
        <w:tc>
          <w:tcPr>
            <w:tcW w:w="4678" w:type="dxa"/>
          </w:tcPr>
          <w:p w14:paraId="71769C1E" w14:textId="77777777" w:rsidR="00D91930" w:rsidRPr="008850F0" w:rsidRDefault="00D91930" w:rsidP="0029074E">
            <w:pPr>
              <w:tabs>
                <w:tab w:val="clear" w:pos="567"/>
              </w:tabs>
              <w:suppressAutoHyphens/>
              <w:spacing w:line="240" w:lineRule="auto"/>
              <w:rPr>
                <w:b/>
                <w:szCs w:val="22"/>
              </w:rPr>
            </w:pPr>
            <w:r w:rsidRPr="008850F0">
              <w:rPr>
                <w:b/>
                <w:szCs w:val="22"/>
              </w:rPr>
              <w:t>Malta</w:t>
            </w:r>
          </w:p>
          <w:p w14:paraId="6E502900" w14:textId="77777777" w:rsidR="00D91930" w:rsidRPr="008850F0" w:rsidRDefault="00D91930" w:rsidP="0029074E">
            <w:pPr>
              <w:tabs>
                <w:tab w:val="clear" w:pos="567"/>
              </w:tabs>
              <w:spacing w:line="240" w:lineRule="auto"/>
              <w:rPr>
                <w:szCs w:val="22"/>
              </w:rPr>
            </w:pPr>
            <w:r w:rsidRPr="008850F0">
              <w:rPr>
                <w:szCs w:val="22"/>
              </w:rPr>
              <w:t>Novartis Pharma Services Inc.</w:t>
            </w:r>
          </w:p>
          <w:p w14:paraId="1441D9D1" w14:textId="77777777" w:rsidR="00D91930" w:rsidRPr="008850F0" w:rsidRDefault="00D91930" w:rsidP="0029074E">
            <w:pPr>
              <w:tabs>
                <w:tab w:val="clear" w:pos="567"/>
              </w:tabs>
              <w:spacing w:line="240" w:lineRule="auto"/>
              <w:rPr>
                <w:szCs w:val="22"/>
              </w:rPr>
            </w:pPr>
            <w:r w:rsidRPr="008850F0">
              <w:rPr>
                <w:szCs w:val="22"/>
              </w:rPr>
              <w:t>Tel: +356 2122 2872</w:t>
            </w:r>
          </w:p>
        </w:tc>
      </w:tr>
      <w:tr w:rsidR="003E277E" w:rsidRPr="008850F0" w14:paraId="1CDFDF83" w14:textId="77777777" w:rsidTr="00472850">
        <w:trPr>
          <w:cantSplit/>
        </w:trPr>
        <w:tc>
          <w:tcPr>
            <w:tcW w:w="4678" w:type="dxa"/>
          </w:tcPr>
          <w:p w14:paraId="562749F0" w14:textId="77777777" w:rsidR="003E277E" w:rsidRPr="00C5437C" w:rsidRDefault="003E277E" w:rsidP="0029074E">
            <w:pPr>
              <w:tabs>
                <w:tab w:val="clear" w:pos="567"/>
              </w:tabs>
              <w:spacing w:line="240" w:lineRule="auto"/>
              <w:rPr>
                <w:b/>
                <w:szCs w:val="22"/>
              </w:rPr>
            </w:pPr>
            <w:r w:rsidRPr="00C5437C">
              <w:rPr>
                <w:b/>
                <w:szCs w:val="22"/>
              </w:rPr>
              <w:t>Deutschland</w:t>
            </w:r>
          </w:p>
          <w:p w14:paraId="3C4C5713" w14:textId="31C1D3AA" w:rsidR="003E277E" w:rsidRPr="00C5437C" w:rsidRDefault="003E277E" w:rsidP="0029074E">
            <w:pPr>
              <w:tabs>
                <w:tab w:val="clear" w:pos="567"/>
              </w:tabs>
              <w:spacing w:line="240" w:lineRule="auto"/>
              <w:rPr>
                <w:i/>
                <w:szCs w:val="22"/>
              </w:rPr>
            </w:pPr>
            <w:r w:rsidRPr="002C784F">
              <w:rPr>
                <w:b/>
                <w:bCs/>
                <w:szCs w:val="22"/>
              </w:rPr>
              <w:t>APONTIS PHARMA</w:t>
            </w:r>
            <w:r>
              <w:rPr>
                <w:szCs w:val="22"/>
              </w:rPr>
              <w:t xml:space="preserve"> Deutschland GmbH &amp; Co. KG</w:t>
            </w:r>
          </w:p>
          <w:p w14:paraId="57B55A67" w14:textId="73E1F760" w:rsidR="003E277E" w:rsidRPr="00C5437C" w:rsidRDefault="003E277E" w:rsidP="0029074E">
            <w:pPr>
              <w:tabs>
                <w:tab w:val="clear" w:pos="567"/>
              </w:tabs>
              <w:spacing w:line="240" w:lineRule="auto"/>
              <w:rPr>
                <w:szCs w:val="22"/>
              </w:rPr>
            </w:pPr>
            <w:r w:rsidRPr="00C5437C">
              <w:rPr>
                <w:szCs w:val="22"/>
              </w:rPr>
              <w:t>Tel: +</w:t>
            </w:r>
            <w:r>
              <w:rPr>
                <w:szCs w:val="22"/>
              </w:rPr>
              <w:t>49 2173 8955 4949</w:t>
            </w:r>
          </w:p>
          <w:p w14:paraId="09F3539C" w14:textId="77777777" w:rsidR="003E277E" w:rsidRPr="008850F0" w:rsidRDefault="003E277E" w:rsidP="0029074E">
            <w:pPr>
              <w:tabs>
                <w:tab w:val="clear" w:pos="567"/>
              </w:tabs>
              <w:suppressAutoHyphens/>
              <w:spacing w:line="240" w:lineRule="auto"/>
              <w:rPr>
                <w:szCs w:val="22"/>
              </w:rPr>
            </w:pPr>
          </w:p>
        </w:tc>
        <w:tc>
          <w:tcPr>
            <w:tcW w:w="4678" w:type="dxa"/>
          </w:tcPr>
          <w:p w14:paraId="56DB3FA4" w14:textId="77777777" w:rsidR="003E277E" w:rsidRPr="008850F0" w:rsidRDefault="003E277E" w:rsidP="0029074E">
            <w:pPr>
              <w:tabs>
                <w:tab w:val="clear" w:pos="567"/>
              </w:tabs>
              <w:suppressAutoHyphens/>
              <w:spacing w:line="240" w:lineRule="auto"/>
              <w:rPr>
                <w:b/>
                <w:szCs w:val="22"/>
              </w:rPr>
            </w:pPr>
            <w:r w:rsidRPr="008850F0">
              <w:rPr>
                <w:b/>
                <w:szCs w:val="22"/>
              </w:rPr>
              <w:t>Nederland</w:t>
            </w:r>
          </w:p>
          <w:p w14:paraId="34256AB8" w14:textId="77777777" w:rsidR="003E277E" w:rsidRPr="008850F0" w:rsidRDefault="003E277E" w:rsidP="0029074E">
            <w:pPr>
              <w:tabs>
                <w:tab w:val="clear" w:pos="567"/>
              </w:tabs>
              <w:spacing w:line="240" w:lineRule="auto"/>
              <w:rPr>
                <w:iCs/>
                <w:szCs w:val="22"/>
              </w:rPr>
            </w:pPr>
            <w:r w:rsidRPr="008850F0">
              <w:rPr>
                <w:iCs/>
                <w:szCs w:val="22"/>
              </w:rPr>
              <w:t>Novartis Pharma B.V.</w:t>
            </w:r>
          </w:p>
          <w:p w14:paraId="1A7BDD27" w14:textId="77777777" w:rsidR="003E277E" w:rsidRPr="008850F0" w:rsidRDefault="003E277E" w:rsidP="0029074E">
            <w:pPr>
              <w:tabs>
                <w:tab w:val="clear" w:pos="567"/>
              </w:tabs>
              <w:spacing w:line="240" w:lineRule="auto"/>
              <w:rPr>
                <w:szCs w:val="22"/>
              </w:rPr>
            </w:pPr>
            <w:r w:rsidRPr="008850F0">
              <w:rPr>
                <w:szCs w:val="22"/>
              </w:rPr>
              <w:t>Tel: +31 88 04 52 111</w:t>
            </w:r>
          </w:p>
        </w:tc>
      </w:tr>
      <w:tr w:rsidR="00D91930" w:rsidRPr="008850F0" w14:paraId="2735E0E1" w14:textId="77777777" w:rsidTr="00472850">
        <w:trPr>
          <w:cantSplit/>
        </w:trPr>
        <w:tc>
          <w:tcPr>
            <w:tcW w:w="4678" w:type="dxa"/>
          </w:tcPr>
          <w:p w14:paraId="538E5CDC" w14:textId="77777777" w:rsidR="00D91930" w:rsidRPr="008850F0" w:rsidRDefault="00D91930" w:rsidP="0029074E">
            <w:pPr>
              <w:tabs>
                <w:tab w:val="clear" w:pos="567"/>
              </w:tabs>
              <w:suppressAutoHyphens/>
              <w:spacing w:line="240" w:lineRule="auto"/>
              <w:rPr>
                <w:b/>
                <w:bCs/>
                <w:szCs w:val="22"/>
              </w:rPr>
            </w:pPr>
            <w:r w:rsidRPr="008850F0">
              <w:rPr>
                <w:b/>
                <w:bCs/>
                <w:szCs w:val="22"/>
              </w:rPr>
              <w:t>Eesti</w:t>
            </w:r>
          </w:p>
          <w:p w14:paraId="178D4D93" w14:textId="77777777" w:rsidR="00D91930" w:rsidRPr="008850F0" w:rsidRDefault="00D91930" w:rsidP="0029074E">
            <w:pPr>
              <w:tabs>
                <w:tab w:val="clear" w:pos="567"/>
              </w:tabs>
              <w:suppressAutoHyphens/>
              <w:spacing w:line="240" w:lineRule="auto"/>
              <w:rPr>
                <w:szCs w:val="22"/>
              </w:rPr>
            </w:pPr>
            <w:r w:rsidRPr="008850F0">
              <w:rPr>
                <w:szCs w:val="22"/>
              </w:rPr>
              <w:t>SIA Novartis Baltics Eesti filiaal</w:t>
            </w:r>
          </w:p>
          <w:p w14:paraId="22E5B83A" w14:textId="77777777" w:rsidR="00D91930" w:rsidRPr="008850F0" w:rsidRDefault="00D91930" w:rsidP="0029074E">
            <w:pPr>
              <w:tabs>
                <w:tab w:val="clear" w:pos="567"/>
              </w:tabs>
              <w:suppressAutoHyphens/>
              <w:spacing w:line="240" w:lineRule="auto"/>
              <w:rPr>
                <w:szCs w:val="22"/>
              </w:rPr>
            </w:pPr>
            <w:r w:rsidRPr="008850F0">
              <w:rPr>
                <w:szCs w:val="22"/>
              </w:rPr>
              <w:t>Tel: +372 66 30 810</w:t>
            </w:r>
          </w:p>
          <w:p w14:paraId="61D948E8" w14:textId="77777777" w:rsidR="00D91930" w:rsidRPr="008850F0" w:rsidRDefault="00D91930" w:rsidP="0029074E">
            <w:pPr>
              <w:tabs>
                <w:tab w:val="clear" w:pos="567"/>
              </w:tabs>
              <w:suppressAutoHyphens/>
              <w:spacing w:line="240" w:lineRule="auto"/>
              <w:rPr>
                <w:szCs w:val="22"/>
              </w:rPr>
            </w:pPr>
          </w:p>
        </w:tc>
        <w:tc>
          <w:tcPr>
            <w:tcW w:w="4678" w:type="dxa"/>
          </w:tcPr>
          <w:p w14:paraId="67CEE331" w14:textId="77777777" w:rsidR="00D91930" w:rsidRPr="008850F0" w:rsidRDefault="00D91930" w:rsidP="0029074E">
            <w:pPr>
              <w:tabs>
                <w:tab w:val="clear" w:pos="567"/>
              </w:tabs>
              <w:spacing w:line="240" w:lineRule="auto"/>
              <w:rPr>
                <w:b/>
                <w:szCs w:val="22"/>
              </w:rPr>
            </w:pPr>
            <w:r w:rsidRPr="008850F0">
              <w:rPr>
                <w:b/>
                <w:szCs w:val="22"/>
              </w:rPr>
              <w:t>Norge</w:t>
            </w:r>
          </w:p>
          <w:p w14:paraId="06EEB2C2" w14:textId="77777777" w:rsidR="00D91930" w:rsidRPr="008850F0" w:rsidRDefault="00D91930" w:rsidP="0029074E">
            <w:pPr>
              <w:tabs>
                <w:tab w:val="clear" w:pos="567"/>
              </w:tabs>
              <w:spacing w:line="240" w:lineRule="auto"/>
              <w:rPr>
                <w:szCs w:val="22"/>
              </w:rPr>
            </w:pPr>
            <w:r w:rsidRPr="008850F0">
              <w:rPr>
                <w:szCs w:val="22"/>
              </w:rPr>
              <w:t>Novartis Norge AS</w:t>
            </w:r>
          </w:p>
          <w:p w14:paraId="0E4C7BCB" w14:textId="77777777" w:rsidR="00D91930" w:rsidRPr="008850F0" w:rsidRDefault="00D91930" w:rsidP="0029074E">
            <w:pPr>
              <w:tabs>
                <w:tab w:val="clear" w:pos="567"/>
              </w:tabs>
              <w:suppressAutoHyphens/>
              <w:spacing w:line="240" w:lineRule="auto"/>
              <w:rPr>
                <w:szCs w:val="22"/>
              </w:rPr>
            </w:pPr>
            <w:r w:rsidRPr="008850F0">
              <w:rPr>
                <w:szCs w:val="22"/>
              </w:rPr>
              <w:t>Tlf: +47 23 05 20 00</w:t>
            </w:r>
          </w:p>
        </w:tc>
      </w:tr>
      <w:tr w:rsidR="00D91930" w:rsidRPr="008850F0" w14:paraId="36547BF9" w14:textId="77777777" w:rsidTr="00472850">
        <w:trPr>
          <w:cantSplit/>
        </w:trPr>
        <w:tc>
          <w:tcPr>
            <w:tcW w:w="4678" w:type="dxa"/>
          </w:tcPr>
          <w:p w14:paraId="5900F22D" w14:textId="77777777" w:rsidR="00D91930" w:rsidRPr="008850F0" w:rsidRDefault="00D91930" w:rsidP="0029074E">
            <w:pPr>
              <w:tabs>
                <w:tab w:val="clear" w:pos="567"/>
              </w:tabs>
              <w:spacing w:line="240" w:lineRule="auto"/>
              <w:rPr>
                <w:b/>
                <w:szCs w:val="22"/>
              </w:rPr>
            </w:pPr>
            <w:r w:rsidRPr="008850F0">
              <w:rPr>
                <w:b/>
                <w:szCs w:val="22"/>
              </w:rPr>
              <w:t>Ελλάδα</w:t>
            </w:r>
          </w:p>
          <w:p w14:paraId="14578B68" w14:textId="77777777" w:rsidR="00D91930" w:rsidRPr="008850F0" w:rsidRDefault="00D91930" w:rsidP="0029074E">
            <w:pPr>
              <w:tabs>
                <w:tab w:val="clear" w:pos="567"/>
              </w:tabs>
              <w:spacing w:line="240" w:lineRule="auto"/>
              <w:rPr>
                <w:szCs w:val="22"/>
              </w:rPr>
            </w:pPr>
            <w:r w:rsidRPr="008850F0">
              <w:rPr>
                <w:szCs w:val="22"/>
              </w:rPr>
              <w:t>Novartis (Hellas) A.E.B.E.</w:t>
            </w:r>
          </w:p>
          <w:p w14:paraId="7D8BCD33" w14:textId="77777777" w:rsidR="00D91930" w:rsidRPr="008850F0" w:rsidRDefault="00D91930" w:rsidP="0029074E">
            <w:pPr>
              <w:tabs>
                <w:tab w:val="clear" w:pos="567"/>
              </w:tabs>
              <w:spacing w:line="240" w:lineRule="auto"/>
              <w:rPr>
                <w:szCs w:val="22"/>
              </w:rPr>
            </w:pPr>
            <w:r w:rsidRPr="008850F0">
              <w:rPr>
                <w:szCs w:val="22"/>
              </w:rPr>
              <w:t>Τηλ: +30 210 281 17 12</w:t>
            </w:r>
          </w:p>
          <w:p w14:paraId="774C151C" w14:textId="77777777" w:rsidR="00D91930" w:rsidRPr="008850F0" w:rsidRDefault="00D91930" w:rsidP="0029074E">
            <w:pPr>
              <w:tabs>
                <w:tab w:val="clear" w:pos="567"/>
              </w:tabs>
              <w:suppressAutoHyphens/>
              <w:spacing w:line="240" w:lineRule="auto"/>
              <w:rPr>
                <w:szCs w:val="22"/>
              </w:rPr>
            </w:pPr>
          </w:p>
        </w:tc>
        <w:tc>
          <w:tcPr>
            <w:tcW w:w="4678" w:type="dxa"/>
          </w:tcPr>
          <w:p w14:paraId="3CD2CF7A" w14:textId="77777777" w:rsidR="00D91930" w:rsidRPr="008850F0" w:rsidRDefault="00D91930" w:rsidP="0029074E">
            <w:pPr>
              <w:tabs>
                <w:tab w:val="clear" w:pos="567"/>
              </w:tabs>
              <w:spacing w:line="240" w:lineRule="auto"/>
              <w:rPr>
                <w:b/>
                <w:szCs w:val="22"/>
              </w:rPr>
            </w:pPr>
            <w:r w:rsidRPr="008850F0">
              <w:rPr>
                <w:b/>
                <w:szCs w:val="22"/>
              </w:rPr>
              <w:t>Österreich</w:t>
            </w:r>
          </w:p>
          <w:p w14:paraId="7E6E6258" w14:textId="77777777" w:rsidR="00D91930" w:rsidRPr="00AB4AE2" w:rsidRDefault="00D91930" w:rsidP="0029074E">
            <w:pPr>
              <w:tabs>
                <w:tab w:val="clear" w:pos="567"/>
              </w:tabs>
              <w:spacing w:line="240" w:lineRule="auto"/>
              <w:rPr>
                <w:szCs w:val="22"/>
              </w:rPr>
            </w:pPr>
            <w:r w:rsidRPr="008850F0">
              <w:rPr>
                <w:szCs w:val="22"/>
              </w:rPr>
              <w:t>Novartis Pharma GmbH</w:t>
            </w:r>
          </w:p>
          <w:p w14:paraId="6BBFC0CD" w14:textId="77777777" w:rsidR="00D91930" w:rsidRPr="008850F0" w:rsidRDefault="00D91930" w:rsidP="0029074E">
            <w:pPr>
              <w:tabs>
                <w:tab w:val="clear" w:pos="567"/>
              </w:tabs>
              <w:spacing w:line="240" w:lineRule="auto"/>
              <w:rPr>
                <w:szCs w:val="22"/>
              </w:rPr>
            </w:pPr>
            <w:r w:rsidRPr="008850F0">
              <w:rPr>
                <w:szCs w:val="22"/>
              </w:rPr>
              <w:t>Tel: +43 1 86 6570</w:t>
            </w:r>
          </w:p>
        </w:tc>
      </w:tr>
      <w:tr w:rsidR="00D91930" w:rsidRPr="008850F0" w14:paraId="4128CD41" w14:textId="77777777" w:rsidTr="00472850">
        <w:trPr>
          <w:cantSplit/>
        </w:trPr>
        <w:tc>
          <w:tcPr>
            <w:tcW w:w="4678" w:type="dxa"/>
          </w:tcPr>
          <w:p w14:paraId="7362A48E" w14:textId="77777777" w:rsidR="006C04AC" w:rsidRDefault="006C04AC" w:rsidP="0029074E">
            <w:pPr>
              <w:tabs>
                <w:tab w:val="clear" w:pos="567"/>
                <w:tab w:val="left" w:pos="720"/>
              </w:tabs>
              <w:suppressAutoHyphens/>
              <w:spacing w:line="240" w:lineRule="auto"/>
              <w:rPr>
                <w:b/>
                <w:szCs w:val="22"/>
                <w:lang w:val="es-ES"/>
              </w:rPr>
            </w:pPr>
            <w:r>
              <w:rPr>
                <w:b/>
                <w:szCs w:val="22"/>
                <w:lang w:val="es-ES"/>
              </w:rPr>
              <w:t>España</w:t>
            </w:r>
          </w:p>
          <w:p w14:paraId="2A4FBEDE" w14:textId="4E050AEE" w:rsidR="006C04AC" w:rsidRDefault="006C04AC" w:rsidP="0029074E">
            <w:pPr>
              <w:tabs>
                <w:tab w:val="clear" w:pos="567"/>
                <w:tab w:val="left" w:pos="720"/>
              </w:tabs>
              <w:spacing w:line="240" w:lineRule="auto"/>
              <w:rPr>
                <w:szCs w:val="22"/>
                <w:lang w:val="es-ES"/>
              </w:rPr>
            </w:pPr>
            <w:r>
              <w:t>Laboratorios Menarini, S.A.</w:t>
            </w:r>
          </w:p>
          <w:p w14:paraId="505A180C" w14:textId="22590A9C" w:rsidR="006C04AC" w:rsidRDefault="006C04AC" w:rsidP="0029074E">
            <w:pPr>
              <w:tabs>
                <w:tab w:val="clear" w:pos="567"/>
                <w:tab w:val="left" w:pos="720"/>
              </w:tabs>
              <w:spacing w:line="240" w:lineRule="auto"/>
              <w:rPr>
                <w:szCs w:val="22"/>
                <w:lang w:val="es-ES"/>
              </w:rPr>
            </w:pPr>
            <w:r>
              <w:rPr>
                <w:szCs w:val="22"/>
                <w:lang w:val="es-ES"/>
              </w:rPr>
              <w:t>Tel: +34 93 462 88 00</w:t>
            </w:r>
          </w:p>
          <w:p w14:paraId="42E9C360" w14:textId="77777777" w:rsidR="00D91930" w:rsidRPr="008850F0" w:rsidRDefault="00D91930" w:rsidP="0029074E">
            <w:pPr>
              <w:tabs>
                <w:tab w:val="clear" w:pos="567"/>
              </w:tabs>
              <w:suppressAutoHyphens/>
              <w:spacing w:line="240" w:lineRule="auto"/>
              <w:rPr>
                <w:szCs w:val="22"/>
              </w:rPr>
            </w:pPr>
          </w:p>
        </w:tc>
        <w:tc>
          <w:tcPr>
            <w:tcW w:w="4678" w:type="dxa"/>
          </w:tcPr>
          <w:p w14:paraId="1CF9106B" w14:textId="77777777" w:rsidR="00D91930" w:rsidRPr="008850F0" w:rsidRDefault="00D91930" w:rsidP="0029074E">
            <w:pPr>
              <w:tabs>
                <w:tab w:val="clear" w:pos="567"/>
              </w:tabs>
              <w:suppressAutoHyphens/>
              <w:spacing w:line="240" w:lineRule="auto"/>
              <w:rPr>
                <w:b/>
                <w:bCs/>
                <w:iCs/>
                <w:szCs w:val="22"/>
              </w:rPr>
            </w:pPr>
            <w:r w:rsidRPr="008850F0">
              <w:rPr>
                <w:b/>
                <w:bCs/>
                <w:iCs/>
                <w:szCs w:val="22"/>
              </w:rPr>
              <w:t>Polska</w:t>
            </w:r>
          </w:p>
          <w:p w14:paraId="19F7AAD8" w14:textId="77777777" w:rsidR="00D91930" w:rsidRPr="008850F0" w:rsidRDefault="00D91930" w:rsidP="0029074E">
            <w:pPr>
              <w:tabs>
                <w:tab w:val="clear" w:pos="567"/>
              </w:tabs>
              <w:spacing w:line="240" w:lineRule="auto"/>
              <w:rPr>
                <w:szCs w:val="22"/>
              </w:rPr>
            </w:pPr>
            <w:r w:rsidRPr="008850F0">
              <w:rPr>
                <w:szCs w:val="22"/>
              </w:rPr>
              <w:t>Novartis Poland Sp. z o.o.</w:t>
            </w:r>
          </w:p>
          <w:p w14:paraId="4D61EF5E" w14:textId="77777777" w:rsidR="00D91930" w:rsidRPr="008850F0" w:rsidRDefault="00D91930" w:rsidP="0029074E">
            <w:pPr>
              <w:tabs>
                <w:tab w:val="clear" w:pos="567"/>
              </w:tabs>
              <w:spacing w:line="240" w:lineRule="auto"/>
              <w:rPr>
                <w:szCs w:val="22"/>
              </w:rPr>
            </w:pPr>
            <w:r w:rsidRPr="008850F0">
              <w:rPr>
                <w:szCs w:val="22"/>
              </w:rPr>
              <w:t>Tel.: +48 22 375 4888</w:t>
            </w:r>
          </w:p>
        </w:tc>
      </w:tr>
      <w:tr w:rsidR="00D91930" w:rsidRPr="008850F0" w14:paraId="43DED7EA" w14:textId="77777777" w:rsidTr="00472850">
        <w:trPr>
          <w:cantSplit/>
        </w:trPr>
        <w:tc>
          <w:tcPr>
            <w:tcW w:w="4678" w:type="dxa"/>
          </w:tcPr>
          <w:p w14:paraId="555703DD" w14:textId="77777777" w:rsidR="00D91930" w:rsidRPr="008850F0" w:rsidRDefault="00D91930" w:rsidP="0029074E">
            <w:pPr>
              <w:tabs>
                <w:tab w:val="clear" w:pos="567"/>
              </w:tabs>
              <w:suppressAutoHyphens/>
              <w:spacing w:line="240" w:lineRule="auto"/>
              <w:rPr>
                <w:b/>
                <w:szCs w:val="22"/>
              </w:rPr>
            </w:pPr>
            <w:r w:rsidRPr="008850F0">
              <w:rPr>
                <w:b/>
                <w:szCs w:val="22"/>
              </w:rPr>
              <w:t>France</w:t>
            </w:r>
          </w:p>
          <w:p w14:paraId="063C198B" w14:textId="77777777" w:rsidR="00D91930" w:rsidRPr="008850F0" w:rsidRDefault="00D91930" w:rsidP="0029074E">
            <w:pPr>
              <w:tabs>
                <w:tab w:val="clear" w:pos="567"/>
              </w:tabs>
              <w:spacing w:line="240" w:lineRule="auto"/>
              <w:rPr>
                <w:szCs w:val="22"/>
              </w:rPr>
            </w:pPr>
            <w:r w:rsidRPr="008850F0">
              <w:rPr>
                <w:szCs w:val="22"/>
              </w:rPr>
              <w:t>Novartis Pharma S.A.S.</w:t>
            </w:r>
          </w:p>
          <w:p w14:paraId="4AAC9E52" w14:textId="77777777" w:rsidR="00D91930" w:rsidRPr="008850F0" w:rsidRDefault="00D91930" w:rsidP="0029074E">
            <w:pPr>
              <w:tabs>
                <w:tab w:val="clear" w:pos="567"/>
              </w:tabs>
              <w:spacing w:line="240" w:lineRule="auto"/>
              <w:rPr>
                <w:szCs w:val="22"/>
              </w:rPr>
            </w:pPr>
            <w:r w:rsidRPr="008850F0">
              <w:rPr>
                <w:szCs w:val="22"/>
              </w:rPr>
              <w:t>Tél: +33 1 55 47 66 00</w:t>
            </w:r>
          </w:p>
          <w:p w14:paraId="5B428BCD" w14:textId="77777777" w:rsidR="00D91930" w:rsidRPr="008850F0" w:rsidRDefault="00D91930" w:rsidP="0029074E">
            <w:pPr>
              <w:tabs>
                <w:tab w:val="clear" w:pos="567"/>
              </w:tabs>
              <w:spacing w:line="240" w:lineRule="auto"/>
              <w:rPr>
                <w:b/>
                <w:szCs w:val="22"/>
              </w:rPr>
            </w:pPr>
          </w:p>
        </w:tc>
        <w:tc>
          <w:tcPr>
            <w:tcW w:w="4678" w:type="dxa"/>
          </w:tcPr>
          <w:p w14:paraId="2ED450F0" w14:textId="77777777" w:rsidR="006B0994" w:rsidRDefault="006B0994" w:rsidP="0029074E">
            <w:pPr>
              <w:spacing w:line="240" w:lineRule="auto"/>
              <w:rPr>
                <w:b/>
                <w:szCs w:val="22"/>
                <w:lang w:val="pt-PT"/>
              </w:rPr>
            </w:pPr>
            <w:r>
              <w:rPr>
                <w:b/>
                <w:szCs w:val="22"/>
                <w:lang w:val="pt-PT"/>
              </w:rPr>
              <w:t>Portugal</w:t>
            </w:r>
          </w:p>
          <w:p w14:paraId="2231CF6C" w14:textId="787C0FD8" w:rsidR="006B0994" w:rsidRDefault="006B0994" w:rsidP="0029074E">
            <w:pPr>
              <w:spacing w:line="240" w:lineRule="auto"/>
              <w:rPr>
                <w:szCs w:val="22"/>
                <w:lang w:val="es-ES"/>
              </w:rPr>
            </w:pPr>
            <w:r>
              <w:rPr>
                <w:szCs w:val="22"/>
                <w:lang w:val="es-ES"/>
              </w:rPr>
              <w:t>Jaba Recordati, S.A.</w:t>
            </w:r>
          </w:p>
          <w:p w14:paraId="7557C99F" w14:textId="4A78B81F" w:rsidR="00D91930" w:rsidRPr="008850F0" w:rsidRDefault="006B0994" w:rsidP="0029074E">
            <w:pPr>
              <w:tabs>
                <w:tab w:val="clear" w:pos="567"/>
              </w:tabs>
              <w:suppressAutoHyphens/>
              <w:spacing w:line="240" w:lineRule="auto"/>
              <w:rPr>
                <w:szCs w:val="22"/>
              </w:rPr>
            </w:pPr>
            <w:r>
              <w:rPr>
                <w:szCs w:val="22"/>
                <w:lang w:val="pt-PT"/>
              </w:rPr>
              <w:t>Tel: +351 21 432 95 00</w:t>
            </w:r>
          </w:p>
        </w:tc>
      </w:tr>
      <w:tr w:rsidR="00D91930" w:rsidRPr="008850F0" w14:paraId="711BBB97" w14:textId="77777777" w:rsidTr="00472850">
        <w:trPr>
          <w:cantSplit/>
        </w:trPr>
        <w:tc>
          <w:tcPr>
            <w:tcW w:w="4678" w:type="dxa"/>
          </w:tcPr>
          <w:p w14:paraId="570E0F49" w14:textId="77777777" w:rsidR="00D91930" w:rsidRPr="008850F0" w:rsidRDefault="00D91930" w:rsidP="0029074E">
            <w:pPr>
              <w:tabs>
                <w:tab w:val="clear" w:pos="567"/>
              </w:tabs>
              <w:spacing w:line="240" w:lineRule="auto"/>
              <w:rPr>
                <w:rFonts w:eastAsia="PMingLiU"/>
                <w:b/>
                <w:szCs w:val="22"/>
              </w:rPr>
            </w:pPr>
            <w:r w:rsidRPr="008850F0">
              <w:rPr>
                <w:rFonts w:eastAsia="PMingLiU"/>
                <w:b/>
                <w:szCs w:val="22"/>
              </w:rPr>
              <w:t>Hrvatska</w:t>
            </w:r>
          </w:p>
          <w:p w14:paraId="516D5735" w14:textId="77777777" w:rsidR="00D91930" w:rsidRPr="008850F0" w:rsidRDefault="00D91930" w:rsidP="0029074E">
            <w:pPr>
              <w:tabs>
                <w:tab w:val="clear" w:pos="567"/>
              </w:tabs>
              <w:spacing w:line="240" w:lineRule="auto"/>
              <w:rPr>
                <w:szCs w:val="22"/>
              </w:rPr>
            </w:pPr>
            <w:r w:rsidRPr="008850F0">
              <w:rPr>
                <w:szCs w:val="22"/>
              </w:rPr>
              <w:t>Novartis Hrvatska d.o.o.</w:t>
            </w:r>
          </w:p>
          <w:p w14:paraId="6AB77779" w14:textId="77777777" w:rsidR="00D91930" w:rsidRPr="008850F0" w:rsidRDefault="00D91930" w:rsidP="0029074E">
            <w:pPr>
              <w:tabs>
                <w:tab w:val="clear" w:pos="567"/>
              </w:tabs>
              <w:spacing w:line="240" w:lineRule="auto"/>
              <w:rPr>
                <w:szCs w:val="22"/>
              </w:rPr>
            </w:pPr>
            <w:r w:rsidRPr="008850F0">
              <w:rPr>
                <w:szCs w:val="22"/>
              </w:rPr>
              <w:t>Tel. +385 1 6274 220</w:t>
            </w:r>
          </w:p>
          <w:p w14:paraId="1B6F5A64" w14:textId="77777777" w:rsidR="00D91930" w:rsidRPr="008850F0" w:rsidRDefault="00D91930" w:rsidP="0029074E">
            <w:pPr>
              <w:tabs>
                <w:tab w:val="clear" w:pos="567"/>
              </w:tabs>
              <w:suppressAutoHyphens/>
              <w:spacing w:line="240" w:lineRule="auto"/>
              <w:rPr>
                <w:b/>
                <w:szCs w:val="22"/>
              </w:rPr>
            </w:pPr>
          </w:p>
        </w:tc>
        <w:tc>
          <w:tcPr>
            <w:tcW w:w="4678" w:type="dxa"/>
          </w:tcPr>
          <w:p w14:paraId="19EB645B" w14:textId="77777777" w:rsidR="00D91930" w:rsidRPr="008850F0" w:rsidRDefault="00D91930" w:rsidP="0029074E">
            <w:pPr>
              <w:tabs>
                <w:tab w:val="clear" w:pos="567"/>
              </w:tabs>
              <w:autoSpaceDE w:val="0"/>
              <w:autoSpaceDN w:val="0"/>
              <w:adjustRightInd w:val="0"/>
              <w:spacing w:line="240" w:lineRule="auto"/>
              <w:rPr>
                <w:b/>
                <w:bCs/>
                <w:szCs w:val="22"/>
              </w:rPr>
            </w:pPr>
            <w:r w:rsidRPr="008850F0">
              <w:rPr>
                <w:b/>
                <w:bCs/>
                <w:szCs w:val="22"/>
              </w:rPr>
              <w:t>România</w:t>
            </w:r>
          </w:p>
          <w:p w14:paraId="7675A91C" w14:textId="77777777" w:rsidR="00D91930" w:rsidRPr="008850F0" w:rsidRDefault="00D91930" w:rsidP="0029074E">
            <w:pPr>
              <w:tabs>
                <w:tab w:val="clear" w:pos="567"/>
              </w:tabs>
              <w:autoSpaceDE w:val="0"/>
              <w:autoSpaceDN w:val="0"/>
              <w:adjustRightInd w:val="0"/>
              <w:spacing w:line="240" w:lineRule="auto"/>
              <w:rPr>
                <w:szCs w:val="22"/>
              </w:rPr>
            </w:pPr>
            <w:r w:rsidRPr="008850F0">
              <w:rPr>
                <w:szCs w:val="22"/>
              </w:rPr>
              <w:t>Novartis Pharma Services Romania SRL</w:t>
            </w:r>
          </w:p>
          <w:p w14:paraId="1AE57DE7" w14:textId="77777777" w:rsidR="00D91930" w:rsidRPr="008850F0" w:rsidRDefault="00D91930" w:rsidP="0029074E">
            <w:pPr>
              <w:tabs>
                <w:tab w:val="clear" w:pos="567"/>
              </w:tabs>
              <w:suppressAutoHyphens/>
              <w:spacing w:line="240" w:lineRule="auto"/>
              <w:rPr>
                <w:szCs w:val="22"/>
              </w:rPr>
            </w:pPr>
            <w:r w:rsidRPr="008850F0">
              <w:rPr>
                <w:szCs w:val="22"/>
              </w:rPr>
              <w:t>Tel: +40 21 31299 01</w:t>
            </w:r>
          </w:p>
        </w:tc>
      </w:tr>
      <w:tr w:rsidR="00D91930" w:rsidRPr="008850F0" w14:paraId="79D51304" w14:textId="77777777" w:rsidTr="00472850">
        <w:trPr>
          <w:cantSplit/>
        </w:trPr>
        <w:tc>
          <w:tcPr>
            <w:tcW w:w="4678" w:type="dxa"/>
          </w:tcPr>
          <w:p w14:paraId="4FF8844B" w14:textId="77777777" w:rsidR="00D91930" w:rsidRPr="008850F0" w:rsidRDefault="00D91930" w:rsidP="0029074E">
            <w:pPr>
              <w:tabs>
                <w:tab w:val="clear" w:pos="567"/>
              </w:tabs>
              <w:spacing w:line="240" w:lineRule="auto"/>
              <w:rPr>
                <w:b/>
                <w:szCs w:val="22"/>
              </w:rPr>
            </w:pPr>
            <w:r w:rsidRPr="008850F0">
              <w:rPr>
                <w:b/>
                <w:szCs w:val="22"/>
              </w:rPr>
              <w:t>Ireland</w:t>
            </w:r>
          </w:p>
          <w:p w14:paraId="0BF81594" w14:textId="77777777" w:rsidR="00D91930" w:rsidRPr="008850F0" w:rsidRDefault="00D91930" w:rsidP="0029074E">
            <w:pPr>
              <w:tabs>
                <w:tab w:val="clear" w:pos="567"/>
              </w:tabs>
              <w:spacing w:line="240" w:lineRule="auto"/>
              <w:rPr>
                <w:szCs w:val="22"/>
              </w:rPr>
            </w:pPr>
            <w:r w:rsidRPr="008850F0">
              <w:rPr>
                <w:szCs w:val="22"/>
              </w:rPr>
              <w:t>Novartis Ireland Limited</w:t>
            </w:r>
          </w:p>
          <w:p w14:paraId="47608A8F" w14:textId="77777777" w:rsidR="00D91930" w:rsidRPr="008850F0" w:rsidRDefault="00D91930" w:rsidP="0029074E">
            <w:pPr>
              <w:tabs>
                <w:tab w:val="clear" w:pos="567"/>
              </w:tabs>
              <w:spacing w:line="240" w:lineRule="auto"/>
              <w:rPr>
                <w:szCs w:val="22"/>
              </w:rPr>
            </w:pPr>
            <w:r w:rsidRPr="008850F0">
              <w:rPr>
                <w:szCs w:val="22"/>
              </w:rPr>
              <w:t>Tel: +353 1 260 12 55</w:t>
            </w:r>
          </w:p>
          <w:p w14:paraId="5DB067D7" w14:textId="77777777" w:rsidR="00D91930" w:rsidRPr="008850F0" w:rsidRDefault="00D91930" w:rsidP="0029074E">
            <w:pPr>
              <w:tabs>
                <w:tab w:val="clear" w:pos="567"/>
              </w:tabs>
              <w:spacing w:line="240" w:lineRule="auto"/>
              <w:rPr>
                <w:b/>
                <w:szCs w:val="22"/>
              </w:rPr>
            </w:pPr>
          </w:p>
        </w:tc>
        <w:tc>
          <w:tcPr>
            <w:tcW w:w="4678" w:type="dxa"/>
          </w:tcPr>
          <w:p w14:paraId="538C7F6B" w14:textId="77777777" w:rsidR="00D91930" w:rsidRPr="008850F0" w:rsidRDefault="00D91930" w:rsidP="0029074E">
            <w:pPr>
              <w:tabs>
                <w:tab w:val="clear" w:pos="567"/>
              </w:tabs>
              <w:spacing w:line="240" w:lineRule="auto"/>
              <w:rPr>
                <w:b/>
                <w:szCs w:val="22"/>
              </w:rPr>
            </w:pPr>
            <w:r w:rsidRPr="008850F0">
              <w:rPr>
                <w:b/>
                <w:szCs w:val="22"/>
              </w:rPr>
              <w:t>Slovenija</w:t>
            </w:r>
          </w:p>
          <w:p w14:paraId="5000FD51" w14:textId="77777777" w:rsidR="00D91930" w:rsidRPr="008850F0" w:rsidRDefault="00D91930" w:rsidP="0029074E">
            <w:pPr>
              <w:tabs>
                <w:tab w:val="clear" w:pos="567"/>
              </w:tabs>
              <w:spacing w:line="240" w:lineRule="auto"/>
              <w:rPr>
                <w:szCs w:val="22"/>
              </w:rPr>
            </w:pPr>
            <w:r w:rsidRPr="008850F0">
              <w:rPr>
                <w:szCs w:val="22"/>
              </w:rPr>
              <w:t>Novartis Pharma Services Inc.</w:t>
            </w:r>
          </w:p>
          <w:p w14:paraId="5102F746" w14:textId="77777777" w:rsidR="00D91930" w:rsidRPr="008850F0" w:rsidRDefault="00D91930" w:rsidP="0029074E">
            <w:pPr>
              <w:tabs>
                <w:tab w:val="clear" w:pos="567"/>
              </w:tabs>
              <w:spacing w:line="240" w:lineRule="auto"/>
              <w:rPr>
                <w:szCs w:val="22"/>
              </w:rPr>
            </w:pPr>
            <w:r w:rsidRPr="008850F0">
              <w:rPr>
                <w:szCs w:val="22"/>
              </w:rPr>
              <w:t>Tel: +386 1 300 75 50</w:t>
            </w:r>
          </w:p>
        </w:tc>
      </w:tr>
      <w:tr w:rsidR="00D91930" w:rsidRPr="008850F0" w14:paraId="6CAF457A" w14:textId="77777777" w:rsidTr="00472850">
        <w:trPr>
          <w:cantSplit/>
        </w:trPr>
        <w:tc>
          <w:tcPr>
            <w:tcW w:w="4678" w:type="dxa"/>
          </w:tcPr>
          <w:p w14:paraId="7E477171" w14:textId="77777777" w:rsidR="00D91930" w:rsidRPr="008850F0" w:rsidRDefault="00D91930" w:rsidP="0029074E">
            <w:pPr>
              <w:tabs>
                <w:tab w:val="clear" w:pos="567"/>
              </w:tabs>
              <w:spacing w:line="240" w:lineRule="auto"/>
              <w:rPr>
                <w:b/>
                <w:szCs w:val="22"/>
              </w:rPr>
            </w:pPr>
            <w:r w:rsidRPr="008850F0">
              <w:rPr>
                <w:b/>
                <w:szCs w:val="22"/>
              </w:rPr>
              <w:t>Ísland</w:t>
            </w:r>
          </w:p>
          <w:p w14:paraId="15D7F8F6" w14:textId="77777777" w:rsidR="00D91930" w:rsidRPr="008850F0" w:rsidRDefault="00D91930" w:rsidP="0029074E">
            <w:pPr>
              <w:tabs>
                <w:tab w:val="clear" w:pos="567"/>
              </w:tabs>
              <w:spacing w:line="240" w:lineRule="auto"/>
              <w:rPr>
                <w:szCs w:val="22"/>
              </w:rPr>
            </w:pPr>
            <w:r w:rsidRPr="008850F0">
              <w:rPr>
                <w:szCs w:val="22"/>
              </w:rPr>
              <w:t>Vistor hf.</w:t>
            </w:r>
          </w:p>
          <w:p w14:paraId="1976A10E" w14:textId="77777777" w:rsidR="00D91930" w:rsidRPr="008850F0" w:rsidRDefault="00D91930" w:rsidP="0029074E">
            <w:pPr>
              <w:tabs>
                <w:tab w:val="clear" w:pos="567"/>
              </w:tabs>
              <w:suppressAutoHyphens/>
              <w:spacing w:line="240" w:lineRule="auto"/>
              <w:rPr>
                <w:szCs w:val="22"/>
              </w:rPr>
            </w:pPr>
            <w:r w:rsidRPr="008850F0">
              <w:rPr>
                <w:szCs w:val="22"/>
              </w:rPr>
              <w:t>Sími: +354 535 7000</w:t>
            </w:r>
          </w:p>
          <w:p w14:paraId="770D4596" w14:textId="77777777" w:rsidR="00D91930" w:rsidRPr="008850F0" w:rsidRDefault="00D91930" w:rsidP="0029074E">
            <w:pPr>
              <w:tabs>
                <w:tab w:val="clear" w:pos="567"/>
              </w:tabs>
              <w:spacing w:line="240" w:lineRule="auto"/>
              <w:rPr>
                <w:szCs w:val="22"/>
              </w:rPr>
            </w:pPr>
          </w:p>
        </w:tc>
        <w:tc>
          <w:tcPr>
            <w:tcW w:w="4678" w:type="dxa"/>
          </w:tcPr>
          <w:p w14:paraId="533391D6" w14:textId="77777777" w:rsidR="00D91930" w:rsidRPr="008850F0" w:rsidRDefault="00D91930" w:rsidP="0029074E">
            <w:pPr>
              <w:tabs>
                <w:tab w:val="clear" w:pos="567"/>
              </w:tabs>
              <w:suppressAutoHyphens/>
              <w:spacing w:line="240" w:lineRule="auto"/>
              <w:rPr>
                <w:b/>
                <w:szCs w:val="22"/>
              </w:rPr>
            </w:pPr>
            <w:r w:rsidRPr="008850F0">
              <w:rPr>
                <w:b/>
                <w:szCs w:val="22"/>
              </w:rPr>
              <w:t>Slovenská republika</w:t>
            </w:r>
          </w:p>
          <w:p w14:paraId="7C6EB2CE" w14:textId="77777777" w:rsidR="00D91930" w:rsidRPr="00AB4AE2" w:rsidRDefault="00D91930" w:rsidP="0029074E">
            <w:pPr>
              <w:tabs>
                <w:tab w:val="clear" w:pos="567"/>
              </w:tabs>
              <w:spacing w:line="240" w:lineRule="auto"/>
              <w:rPr>
                <w:szCs w:val="22"/>
              </w:rPr>
            </w:pPr>
            <w:r w:rsidRPr="008850F0">
              <w:rPr>
                <w:szCs w:val="22"/>
              </w:rPr>
              <w:t>Novartis Slovakia s.r.o.</w:t>
            </w:r>
          </w:p>
          <w:p w14:paraId="3DCE708A" w14:textId="77777777" w:rsidR="00D91930" w:rsidRPr="008850F0" w:rsidRDefault="00D91930" w:rsidP="0029074E">
            <w:pPr>
              <w:tabs>
                <w:tab w:val="clear" w:pos="567"/>
              </w:tabs>
              <w:spacing w:line="240" w:lineRule="auto"/>
              <w:rPr>
                <w:szCs w:val="22"/>
              </w:rPr>
            </w:pPr>
            <w:r w:rsidRPr="008850F0">
              <w:rPr>
                <w:szCs w:val="22"/>
              </w:rPr>
              <w:t>Tel: +421 2 5542 5439</w:t>
            </w:r>
          </w:p>
          <w:p w14:paraId="33C02098" w14:textId="77777777" w:rsidR="00D91930" w:rsidRPr="008850F0" w:rsidRDefault="00D91930" w:rsidP="0029074E">
            <w:pPr>
              <w:tabs>
                <w:tab w:val="clear" w:pos="567"/>
              </w:tabs>
              <w:suppressAutoHyphens/>
              <w:spacing w:line="240" w:lineRule="auto"/>
              <w:rPr>
                <w:szCs w:val="22"/>
              </w:rPr>
            </w:pPr>
          </w:p>
        </w:tc>
      </w:tr>
      <w:tr w:rsidR="00D91930" w:rsidRPr="008850F0" w14:paraId="32285D4A" w14:textId="77777777" w:rsidTr="00472850">
        <w:trPr>
          <w:cantSplit/>
        </w:trPr>
        <w:tc>
          <w:tcPr>
            <w:tcW w:w="4678" w:type="dxa"/>
          </w:tcPr>
          <w:p w14:paraId="1B09467E" w14:textId="77777777" w:rsidR="00D91930" w:rsidRPr="008850F0" w:rsidRDefault="00D91930" w:rsidP="0029074E">
            <w:pPr>
              <w:tabs>
                <w:tab w:val="clear" w:pos="567"/>
              </w:tabs>
              <w:spacing w:line="240" w:lineRule="auto"/>
              <w:rPr>
                <w:b/>
                <w:szCs w:val="22"/>
              </w:rPr>
            </w:pPr>
            <w:r w:rsidRPr="008850F0">
              <w:rPr>
                <w:b/>
                <w:szCs w:val="22"/>
              </w:rPr>
              <w:lastRenderedPageBreak/>
              <w:t>Italia</w:t>
            </w:r>
          </w:p>
          <w:p w14:paraId="4DE21C46" w14:textId="77777777" w:rsidR="00D91930" w:rsidRPr="008850F0" w:rsidRDefault="00D91930" w:rsidP="0029074E">
            <w:pPr>
              <w:tabs>
                <w:tab w:val="clear" w:pos="567"/>
              </w:tabs>
              <w:spacing w:line="240" w:lineRule="auto"/>
              <w:rPr>
                <w:szCs w:val="22"/>
              </w:rPr>
            </w:pPr>
            <w:r w:rsidRPr="008850F0">
              <w:rPr>
                <w:szCs w:val="22"/>
              </w:rPr>
              <w:t>Novartis Farma S.p.A.</w:t>
            </w:r>
          </w:p>
          <w:p w14:paraId="766394B9" w14:textId="77777777" w:rsidR="00D91930" w:rsidRPr="008850F0" w:rsidRDefault="00D91930" w:rsidP="0029074E">
            <w:pPr>
              <w:tabs>
                <w:tab w:val="clear" w:pos="567"/>
              </w:tabs>
              <w:spacing w:line="240" w:lineRule="auto"/>
              <w:rPr>
                <w:b/>
                <w:szCs w:val="22"/>
              </w:rPr>
            </w:pPr>
            <w:r w:rsidRPr="008850F0">
              <w:rPr>
                <w:szCs w:val="22"/>
              </w:rPr>
              <w:t>Tel: +39 02 96 54 1</w:t>
            </w:r>
          </w:p>
        </w:tc>
        <w:tc>
          <w:tcPr>
            <w:tcW w:w="4678" w:type="dxa"/>
          </w:tcPr>
          <w:p w14:paraId="654D819A" w14:textId="77777777" w:rsidR="00D91930" w:rsidRPr="008850F0" w:rsidRDefault="00D91930" w:rsidP="0029074E">
            <w:pPr>
              <w:tabs>
                <w:tab w:val="clear" w:pos="567"/>
              </w:tabs>
              <w:suppressAutoHyphens/>
              <w:spacing w:line="240" w:lineRule="auto"/>
              <w:rPr>
                <w:b/>
                <w:szCs w:val="22"/>
              </w:rPr>
            </w:pPr>
            <w:r w:rsidRPr="008850F0">
              <w:rPr>
                <w:b/>
                <w:szCs w:val="22"/>
              </w:rPr>
              <w:t>Suomi/Finland</w:t>
            </w:r>
          </w:p>
          <w:p w14:paraId="6971EFA6" w14:textId="77777777" w:rsidR="00D91930" w:rsidRPr="008850F0" w:rsidRDefault="00D91930" w:rsidP="0029074E">
            <w:pPr>
              <w:tabs>
                <w:tab w:val="clear" w:pos="567"/>
              </w:tabs>
              <w:spacing w:line="240" w:lineRule="auto"/>
              <w:rPr>
                <w:szCs w:val="22"/>
              </w:rPr>
            </w:pPr>
            <w:r w:rsidRPr="008850F0">
              <w:rPr>
                <w:szCs w:val="22"/>
              </w:rPr>
              <w:t>Novartis Finland Oy</w:t>
            </w:r>
          </w:p>
          <w:p w14:paraId="53039310" w14:textId="77777777" w:rsidR="00D91930" w:rsidRPr="008850F0" w:rsidRDefault="00D91930" w:rsidP="0029074E">
            <w:pPr>
              <w:tabs>
                <w:tab w:val="clear" w:pos="567"/>
              </w:tabs>
              <w:spacing w:line="240" w:lineRule="auto"/>
              <w:rPr>
                <w:szCs w:val="22"/>
              </w:rPr>
            </w:pPr>
            <w:r w:rsidRPr="008850F0">
              <w:rPr>
                <w:szCs w:val="22"/>
              </w:rPr>
              <w:t xml:space="preserve">Puh/Tel: +358 </w:t>
            </w:r>
            <w:r w:rsidRPr="008850F0">
              <w:rPr>
                <w:szCs w:val="22"/>
                <w:lang w:bidi="he-IL"/>
              </w:rPr>
              <w:t>(0)10 6133 200</w:t>
            </w:r>
          </w:p>
          <w:p w14:paraId="4B2DABE5" w14:textId="77777777" w:rsidR="00D91930" w:rsidRPr="008850F0" w:rsidRDefault="00D91930" w:rsidP="0029074E">
            <w:pPr>
              <w:tabs>
                <w:tab w:val="clear" w:pos="567"/>
              </w:tabs>
              <w:suppressAutoHyphens/>
              <w:spacing w:line="240" w:lineRule="auto"/>
              <w:rPr>
                <w:szCs w:val="22"/>
              </w:rPr>
            </w:pPr>
          </w:p>
        </w:tc>
      </w:tr>
      <w:tr w:rsidR="00D91930" w:rsidRPr="008850F0" w14:paraId="05523ADC" w14:textId="77777777" w:rsidTr="00472850">
        <w:trPr>
          <w:cantSplit/>
        </w:trPr>
        <w:tc>
          <w:tcPr>
            <w:tcW w:w="4678" w:type="dxa"/>
          </w:tcPr>
          <w:p w14:paraId="518FA557" w14:textId="77777777" w:rsidR="00D91930" w:rsidRPr="008850F0" w:rsidRDefault="00D91930" w:rsidP="0029074E">
            <w:pPr>
              <w:tabs>
                <w:tab w:val="clear" w:pos="567"/>
              </w:tabs>
              <w:spacing w:line="240" w:lineRule="auto"/>
              <w:rPr>
                <w:b/>
                <w:szCs w:val="22"/>
              </w:rPr>
            </w:pPr>
            <w:r w:rsidRPr="008850F0">
              <w:rPr>
                <w:b/>
                <w:szCs w:val="22"/>
              </w:rPr>
              <w:t>Κύπρος</w:t>
            </w:r>
          </w:p>
          <w:p w14:paraId="0EC6E30F" w14:textId="77777777" w:rsidR="00D91930" w:rsidRPr="008850F0" w:rsidRDefault="00D91930" w:rsidP="0029074E">
            <w:pPr>
              <w:tabs>
                <w:tab w:val="clear" w:pos="567"/>
              </w:tabs>
              <w:spacing w:line="240" w:lineRule="auto"/>
              <w:rPr>
                <w:szCs w:val="22"/>
              </w:rPr>
            </w:pPr>
            <w:r w:rsidRPr="008850F0">
              <w:rPr>
                <w:szCs w:val="22"/>
              </w:rPr>
              <w:t>Novartis Pharma Services Inc.</w:t>
            </w:r>
          </w:p>
          <w:p w14:paraId="7F0171DD" w14:textId="77777777" w:rsidR="00D91930" w:rsidRPr="008850F0" w:rsidRDefault="00D91930" w:rsidP="0029074E">
            <w:pPr>
              <w:tabs>
                <w:tab w:val="clear" w:pos="567"/>
              </w:tabs>
              <w:suppressAutoHyphens/>
              <w:spacing w:line="240" w:lineRule="auto"/>
              <w:rPr>
                <w:szCs w:val="22"/>
              </w:rPr>
            </w:pPr>
            <w:r w:rsidRPr="008850F0">
              <w:rPr>
                <w:szCs w:val="22"/>
              </w:rPr>
              <w:t>Τηλ: +357 22 690 690</w:t>
            </w:r>
          </w:p>
          <w:p w14:paraId="757A2D0F" w14:textId="77777777" w:rsidR="00D91930" w:rsidRPr="008850F0" w:rsidRDefault="00D91930" w:rsidP="0029074E">
            <w:pPr>
              <w:tabs>
                <w:tab w:val="clear" w:pos="567"/>
              </w:tabs>
              <w:spacing w:line="240" w:lineRule="auto"/>
              <w:rPr>
                <w:b/>
                <w:szCs w:val="22"/>
              </w:rPr>
            </w:pPr>
          </w:p>
        </w:tc>
        <w:tc>
          <w:tcPr>
            <w:tcW w:w="4678" w:type="dxa"/>
          </w:tcPr>
          <w:p w14:paraId="6B1F895D" w14:textId="77777777" w:rsidR="00D91930" w:rsidRPr="008850F0" w:rsidRDefault="00D91930" w:rsidP="0029074E">
            <w:pPr>
              <w:tabs>
                <w:tab w:val="clear" w:pos="567"/>
              </w:tabs>
              <w:suppressAutoHyphens/>
              <w:spacing w:line="240" w:lineRule="auto"/>
              <w:rPr>
                <w:b/>
                <w:szCs w:val="22"/>
              </w:rPr>
            </w:pPr>
            <w:r w:rsidRPr="008850F0">
              <w:rPr>
                <w:b/>
                <w:szCs w:val="22"/>
              </w:rPr>
              <w:t>Sverige</w:t>
            </w:r>
          </w:p>
          <w:p w14:paraId="33E5AACC" w14:textId="77777777" w:rsidR="00D91930" w:rsidRPr="008850F0" w:rsidRDefault="00D91930" w:rsidP="0029074E">
            <w:pPr>
              <w:tabs>
                <w:tab w:val="clear" w:pos="567"/>
              </w:tabs>
              <w:spacing w:line="240" w:lineRule="auto"/>
              <w:rPr>
                <w:szCs w:val="22"/>
              </w:rPr>
            </w:pPr>
            <w:r w:rsidRPr="008850F0">
              <w:rPr>
                <w:szCs w:val="22"/>
              </w:rPr>
              <w:t>Novartis Sverige AB</w:t>
            </w:r>
          </w:p>
          <w:p w14:paraId="0CD63140" w14:textId="77777777" w:rsidR="00D91930" w:rsidRPr="008850F0" w:rsidRDefault="00D91930" w:rsidP="0029074E">
            <w:pPr>
              <w:tabs>
                <w:tab w:val="clear" w:pos="567"/>
              </w:tabs>
              <w:spacing w:line="240" w:lineRule="auto"/>
              <w:rPr>
                <w:szCs w:val="22"/>
              </w:rPr>
            </w:pPr>
            <w:r w:rsidRPr="008850F0">
              <w:rPr>
                <w:szCs w:val="22"/>
              </w:rPr>
              <w:t>Tel: +46 8 732 32 00</w:t>
            </w:r>
          </w:p>
          <w:p w14:paraId="102C0F43" w14:textId="77777777" w:rsidR="00D91930" w:rsidRPr="008850F0" w:rsidRDefault="00D91930" w:rsidP="0029074E">
            <w:pPr>
              <w:tabs>
                <w:tab w:val="clear" w:pos="567"/>
              </w:tabs>
              <w:suppressAutoHyphens/>
              <w:spacing w:line="240" w:lineRule="auto"/>
              <w:rPr>
                <w:szCs w:val="22"/>
              </w:rPr>
            </w:pPr>
          </w:p>
        </w:tc>
      </w:tr>
      <w:tr w:rsidR="00D91930" w:rsidRPr="008850F0" w14:paraId="28D0D03F" w14:textId="77777777" w:rsidTr="00472850">
        <w:trPr>
          <w:cantSplit/>
        </w:trPr>
        <w:tc>
          <w:tcPr>
            <w:tcW w:w="4678" w:type="dxa"/>
          </w:tcPr>
          <w:p w14:paraId="3EA8C245" w14:textId="77777777" w:rsidR="00D91930" w:rsidRPr="008850F0" w:rsidRDefault="00D91930" w:rsidP="0029074E">
            <w:pPr>
              <w:tabs>
                <w:tab w:val="clear" w:pos="567"/>
              </w:tabs>
              <w:spacing w:line="240" w:lineRule="auto"/>
              <w:rPr>
                <w:b/>
                <w:szCs w:val="22"/>
              </w:rPr>
            </w:pPr>
            <w:r w:rsidRPr="008850F0">
              <w:rPr>
                <w:b/>
                <w:szCs w:val="22"/>
              </w:rPr>
              <w:t>Latvija</w:t>
            </w:r>
          </w:p>
          <w:p w14:paraId="6B319B51" w14:textId="77777777" w:rsidR="00D91930" w:rsidRPr="008850F0" w:rsidRDefault="00D91930" w:rsidP="0029074E">
            <w:pPr>
              <w:tabs>
                <w:tab w:val="clear" w:pos="567"/>
              </w:tabs>
              <w:spacing w:line="240" w:lineRule="auto"/>
              <w:rPr>
                <w:szCs w:val="22"/>
              </w:rPr>
            </w:pPr>
            <w:r w:rsidRPr="008850F0">
              <w:rPr>
                <w:color w:val="000000"/>
                <w:szCs w:val="22"/>
              </w:rPr>
              <w:t>SIA Novartis Baltics</w:t>
            </w:r>
          </w:p>
          <w:p w14:paraId="692072DA" w14:textId="77777777" w:rsidR="00D91930" w:rsidRPr="008850F0" w:rsidRDefault="00D91930" w:rsidP="0029074E">
            <w:pPr>
              <w:tabs>
                <w:tab w:val="clear" w:pos="567"/>
              </w:tabs>
              <w:suppressAutoHyphens/>
              <w:spacing w:line="240" w:lineRule="auto"/>
              <w:rPr>
                <w:szCs w:val="22"/>
              </w:rPr>
            </w:pPr>
            <w:r w:rsidRPr="008850F0">
              <w:rPr>
                <w:szCs w:val="22"/>
              </w:rPr>
              <w:t>Tel: +371 67 887 070</w:t>
            </w:r>
          </w:p>
          <w:p w14:paraId="1CE2FBED" w14:textId="77777777" w:rsidR="00D91930" w:rsidRPr="008850F0" w:rsidRDefault="00D91930" w:rsidP="0029074E">
            <w:pPr>
              <w:tabs>
                <w:tab w:val="clear" w:pos="567"/>
              </w:tabs>
              <w:suppressAutoHyphens/>
              <w:spacing w:line="240" w:lineRule="auto"/>
              <w:rPr>
                <w:szCs w:val="22"/>
              </w:rPr>
            </w:pPr>
          </w:p>
        </w:tc>
        <w:tc>
          <w:tcPr>
            <w:tcW w:w="4678" w:type="dxa"/>
          </w:tcPr>
          <w:p w14:paraId="3576C784" w14:textId="77777777" w:rsidR="00D91930" w:rsidRPr="008850F0" w:rsidRDefault="00D91930" w:rsidP="00DB7F4D">
            <w:pPr>
              <w:tabs>
                <w:tab w:val="left" w:pos="-720"/>
              </w:tabs>
              <w:suppressAutoHyphens/>
              <w:spacing w:line="240" w:lineRule="auto"/>
              <w:rPr>
                <w:szCs w:val="22"/>
              </w:rPr>
            </w:pPr>
          </w:p>
        </w:tc>
      </w:tr>
    </w:tbl>
    <w:p w14:paraId="6DD1CAB0" w14:textId="77777777" w:rsidR="00D91930" w:rsidRPr="008850F0" w:rsidRDefault="00D91930" w:rsidP="0029074E">
      <w:pPr>
        <w:numPr>
          <w:ilvl w:val="12"/>
          <w:numId w:val="0"/>
        </w:numPr>
        <w:tabs>
          <w:tab w:val="clear" w:pos="567"/>
        </w:tabs>
        <w:spacing w:line="240" w:lineRule="auto"/>
        <w:ind w:right="-2"/>
        <w:rPr>
          <w:szCs w:val="22"/>
        </w:rPr>
      </w:pPr>
    </w:p>
    <w:p w14:paraId="1196C3D1" w14:textId="77777777" w:rsidR="00AB4AE2" w:rsidRPr="00BF07D6" w:rsidRDefault="00D91930" w:rsidP="0029074E">
      <w:pPr>
        <w:tabs>
          <w:tab w:val="clear" w:pos="567"/>
        </w:tabs>
        <w:spacing w:line="240" w:lineRule="auto"/>
        <w:rPr>
          <w:szCs w:val="22"/>
        </w:rPr>
      </w:pPr>
      <w:r w:rsidRPr="008850F0">
        <w:rPr>
          <w:b/>
          <w:szCs w:val="22"/>
        </w:rPr>
        <w:t>Táto písomná informácia bola naposledy aktualizovaná v</w:t>
      </w:r>
    </w:p>
    <w:p w14:paraId="21FE1650" w14:textId="029E6509" w:rsidR="00D91930" w:rsidRPr="008850F0" w:rsidRDefault="00D91930" w:rsidP="0029074E">
      <w:pPr>
        <w:tabs>
          <w:tab w:val="clear" w:pos="567"/>
        </w:tabs>
        <w:spacing w:line="240" w:lineRule="auto"/>
        <w:rPr>
          <w:szCs w:val="22"/>
        </w:rPr>
      </w:pPr>
    </w:p>
    <w:p w14:paraId="4421E977" w14:textId="77777777" w:rsidR="00AB4AE2" w:rsidRDefault="00D91930" w:rsidP="0029074E">
      <w:pPr>
        <w:keepNext/>
        <w:numPr>
          <w:ilvl w:val="12"/>
          <w:numId w:val="0"/>
        </w:numPr>
        <w:tabs>
          <w:tab w:val="clear" w:pos="567"/>
        </w:tabs>
        <w:spacing w:line="240" w:lineRule="auto"/>
        <w:rPr>
          <w:iCs/>
          <w:szCs w:val="22"/>
        </w:rPr>
      </w:pPr>
      <w:r w:rsidRPr="008850F0">
        <w:rPr>
          <w:b/>
          <w:szCs w:val="22"/>
        </w:rPr>
        <w:t>Ďalšie zdroje informácií</w:t>
      </w:r>
    </w:p>
    <w:p w14:paraId="5174AD95" w14:textId="1716C26F" w:rsidR="00D91930" w:rsidRPr="008850F0" w:rsidRDefault="00D91930" w:rsidP="0029074E">
      <w:pPr>
        <w:numPr>
          <w:ilvl w:val="12"/>
          <w:numId w:val="0"/>
        </w:numPr>
        <w:tabs>
          <w:tab w:val="clear" w:pos="567"/>
        </w:tabs>
        <w:spacing w:line="240" w:lineRule="auto"/>
        <w:rPr>
          <w:iCs/>
          <w:szCs w:val="22"/>
        </w:rPr>
      </w:pPr>
      <w:r w:rsidRPr="008850F0">
        <w:rPr>
          <w:szCs w:val="22"/>
        </w:rPr>
        <w:t xml:space="preserve">Podrobné informácie o tomto lieku sú dostupné na internetovej stránke Európskej agentúry pre lieky </w:t>
      </w:r>
      <w:r w:rsidRPr="008850F0">
        <w:rPr>
          <w:rStyle w:val="Hypertextovprepojenie1"/>
          <w:szCs w:val="22"/>
        </w:rPr>
        <w:t>http</w:t>
      </w:r>
      <w:r w:rsidR="00542F16">
        <w:rPr>
          <w:rStyle w:val="Hypertextovprepojenie1"/>
          <w:szCs w:val="22"/>
        </w:rPr>
        <w:t>s</w:t>
      </w:r>
      <w:r w:rsidRPr="008850F0">
        <w:rPr>
          <w:rStyle w:val="Hypertextovprepojenie1"/>
          <w:szCs w:val="22"/>
        </w:rPr>
        <w:t>://www.ema.europa.eu</w:t>
      </w:r>
      <w:r w:rsidRPr="008850F0">
        <w:rPr>
          <w:szCs w:val="22"/>
        </w:rPr>
        <w:t>.</w:t>
      </w:r>
    </w:p>
    <w:p w14:paraId="1BF693F2" w14:textId="07E36B5B" w:rsidR="00D91930" w:rsidRDefault="00D91930" w:rsidP="0029074E">
      <w:pPr>
        <w:rPr>
          <w:szCs w:val="22"/>
        </w:rPr>
      </w:pPr>
      <w:r w:rsidRPr="008850F0">
        <w:rPr>
          <w:szCs w:val="22"/>
        </w:rPr>
        <w:br w:type="page"/>
      </w:r>
    </w:p>
    <w:p w14:paraId="278E7E0C" w14:textId="628CDE22" w:rsidR="00345C05" w:rsidRPr="00BF07D6" w:rsidRDefault="00345C05" w:rsidP="0029074E">
      <w:pPr>
        <w:keepNext/>
        <w:numPr>
          <w:ilvl w:val="12"/>
          <w:numId w:val="0"/>
        </w:numPr>
        <w:tabs>
          <w:tab w:val="clear" w:pos="567"/>
          <w:tab w:val="left" w:pos="720"/>
        </w:tabs>
        <w:spacing w:line="240" w:lineRule="auto"/>
        <w:rPr>
          <w:szCs w:val="22"/>
        </w:rPr>
      </w:pPr>
      <w:r>
        <w:rPr>
          <w:b/>
          <w:szCs w:val="22"/>
        </w:rPr>
        <w:lastRenderedPageBreak/>
        <w:t>Pokyny na použitie lieku Enerzair Breezhaler</w:t>
      </w:r>
    </w:p>
    <w:p w14:paraId="208654AC" w14:textId="77777777" w:rsidR="00345C05" w:rsidRPr="00BF07D6" w:rsidRDefault="00345C05" w:rsidP="0029074E">
      <w:pPr>
        <w:keepNext/>
        <w:numPr>
          <w:ilvl w:val="12"/>
          <w:numId w:val="0"/>
        </w:numPr>
        <w:tabs>
          <w:tab w:val="clear" w:pos="567"/>
          <w:tab w:val="left" w:pos="720"/>
        </w:tabs>
        <w:spacing w:line="240" w:lineRule="auto"/>
        <w:rPr>
          <w:szCs w:val="22"/>
        </w:rPr>
      </w:pPr>
    </w:p>
    <w:p w14:paraId="5C6B1ACE" w14:textId="49E47418" w:rsidR="00345C05" w:rsidRPr="00257FFD" w:rsidDel="00257FFD" w:rsidRDefault="00345C05" w:rsidP="00257FFD">
      <w:pPr>
        <w:pStyle w:val="Nottoc-headings"/>
        <w:spacing w:before="0" w:after="0"/>
        <w:rPr>
          <w:del w:id="51" w:author="Author"/>
          <w:rFonts w:ascii="Times New Roman" w:hAnsi="Times New Roman" w:cs="Times New Roman"/>
          <w:sz w:val="22"/>
          <w:szCs w:val="22"/>
          <w:lang w:val="sk-SK"/>
        </w:rPr>
      </w:pPr>
      <w:r>
        <w:rPr>
          <w:rFonts w:ascii="Times New Roman" w:hAnsi="Times New Roman" w:cs="Times New Roman"/>
          <w:sz w:val="22"/>
          <w:szCs w:val="22"/>
          <w:lang w:val="sk-SK"/>
        </w:rPr>
        <w:t xml:space="preserve">Pred použitím lieku </w:t>
      </w:r>
      <w:r w:rsidRPr="007E18FB">
        <w:rPr>
          <w:rFonts w:ascii="Times New Roman" w:hAnsi="Times New Roman" w:cs="Times New Roman"/>
          <w:sz w:val="22"/>
          <w:szCs w:val="22"/>
          <w:lang w:val="sk-SK"/>
        </w:rPr>
        <w:t>Enerzair</w:t>
      </w:r>
      <w:r>
        <w:rPr>
          <w:rFonts w:ascii="Times New Roman" w:hAnsi="Times New Roman" w:cs="Times New Roman"/>
          <w:sz w:val="22"/>
          <w:szCs w:val="22"/>
          <w:lang w:val="sk-SK"/>
        </w:rPr>
        <w:t xml:space="preserve"> Breezhaler si prečítajte celé pokyny na použitie.</w:t>
      </w:r>
      <w:del w:id="52" w:author="Author">
        <w:r w:rsidRPr="00257FFD" w:rsidDel="00257FFD">
          <w:rPr>
            <w:rFonts w:ascii="Times New Roman" w:hAnsi="Times New Roman" w:cs="Times New Roman"/>
            <w:b w:val="0"/>
            <w:sz w:val="22"/>
            <w:szCs w:val="22"/>
            <w:lang w:val="sk-SK"/>
          </w:rPr>
          <w:delText xml:space="preserve"> Tieto pokyny sú tiež dostupné po nasnímaní QR kódu alebo na stránke </w:delText>
        </w:r>
        <w:r w:rsidR="002A7625" w:rsidRPr="00257FFD" w:rsidDel="00257FFD">
          <w:rPr>
            <w:b w:val="0"/>
            <w:sz w:val="22"/>
            <w:szCs w:val="22"/>
            <w:rPrChange w:id="53" w:author="Author">
              <w:rPr>
                <w:b w:val="0"/>
              </w:rPr>
            </w:rPrChange>
          </w:rPr>
          <w:fldChar w:fldCharType="begin"/>
        </w:r>
        <w:r w:rsidR="002A7625" w:rsidRPr="00257FFD" w:rsidDel="00257FFD">
          <w:rPr>
            <w:b w:val="0"/>
            <w:sz w:val="22"/>
            <w:szCs w:val="22"/>
            <w:rPrChange w:id="54" w:author="Author">
              <w:rPr>
                <w:b w:val="0"/>
              </w:rPr>
            </w:rPrChange>
          </w:rPr>
          <w:delInstrText>HYPERLINK "http://www.breezhaler-asthma.eu/enerzair"</w:delInstrText>
        </w:r>
        <w:r w:rsidR="002A7625" w:rsidRPr="0026289B" w:rsidDel="00257FFD">
          <w:rPr>
            <w:b w:val="0"/>
            <w:szCs w:val="22"/>
          </w:rPr>
        </w:r>
        <w:r w:rsidR="002A7625" w:rsidRPr="00257FFD" w:rsidDel="00257FFD">
          <w:rPr>
            <w:b w:val="0"/>
            <w:sz w:val="22"/>
            <w:szCs w:val="22"/>
            <w:rPrChange w:id="55" w:author="Author">
              <w:rPr>
                <w:b w:val="0"/>
              </w:rPr>
            </w:rPrChange>
          </w:rPr>
          <w:fldChar w:fldCharType="separate"/>
        </w:r>
        <w:r w:rsidR="002A7625" w:rsidRPr="00257FFD" w:rsidDel="00257FFD">
          <w:rPr>
            <w:rStyle w:val="Hyperlink"/>
            <w:rFonts w:ascii="Times New Roman" w:hAnsi="Times New Roman" w:cs="Times New Roman"/>
            <w:b w:val="0"/>
            <w:sz w:val="22"/>
            <w:szCs w:val="22"/>
            <w:lang w:val="sk-SK"/>
          </w:rPr>
          <w:delText>www.breezhaler-asthma.eu/enerzair</w:delText>
        </w:r>
        <w:r w:rsidR="002A7625" w:rsidRPr="00257FFD" w:rsidDel="00257FFD">
          <w:rPr>
            <w:b w:val="0"/>
            <w:sz w:val="22"/>
            <w:szCs w:val="22"/>
            <w:rPrChange w:id="56" w:author="Author">
              <w:rPr>
                <w:b w:val="0"/>
              </w:rPr>
            </w:rPrChange>
          </w:rPr>
          <w:fldChar w:fldCharType="end"/>
        </w:r>
      </w:del>
    </w:p>
    <w:p w14:paraId="015CE783" w14:textId="77777777" w:rsidR="00257FFD" w:rsidRPr="00257FFD" w:rsidRDefault="00257FFD" w:rsidP="00257FFD">
      <w:pPr>
        <w:pStyle w:val="Text"/>
        <w:spacing w:before="0"/>
        <w:jc w:val="left"/>
        <w:rPr>
          <w:ins w:id="57" w:author="Author"/>
          <w:sz w:val="22"/>
          <w:szCs w:val="22"/>
          <w:lang w:val="sk-SK"/>
        </w:rPr>
      </w:pPr>
    </w:p>
    <w:p w14:paraId="5F0E4E4C" w14:textId="353D3EFB" w:rsidR="00F83DB0" w:rsidRPr="0026289B" w:rsidDel="00257FFD" w:rsidRDefault="00F83DB0">
      <w:pPr>
        <w:pStyle w:val="Nottoc-headings"/>
        <w:spacing w:before="0" w:after="0"/>
        <w:rPr>
          <w:del w:id="58" w:author="Author"/>
          <w:bCs/>
          <w:szCs w:val="22"/>
        </w:rPr>
        <w:pPrChange w:id="59" w:author="Author">
          <w:pPr>
            <w:keepNext/>
            <w:keepLines/>
            <w:tabs>
              <w:tab w:val="clear" w:pos="567"/>
            </w:tabs>
            <w:spacing w:line="240" w:lineRule="auto"/>
          </w:pPr>
        </w:pPrChange>
      </w:pPr>
    </w:p>
    <w:p w14:paraId="5315A0D1" w14:textId="4564BAC6" w:rsidR="005105FD" w:rsidRPr="0026289B" w:rsidRDefault="005105FD">
      <w:pPr>
        <w:pStyle w:val="Nottoc-headings"/>
        <w:spacing w:before="0" w:after="0"/>
        <w:rPr>
          <w:bCs/>
          <w:szCs w:val="22"/>
        </w:rPr>
        <w:pPrChange w:id="60" w:author="Author">
          <w:pPr>
            <w:keepNext/>
            <w:keepLines/>
            <w:tabs>
              <w:tab w:val="clear" w:pos="567"/>
            </w:tabs>
            <w:spacing w:line="240" w:lineRule="auto"/>
          </w:pPr>
        </w:pPrChange>
      </w:pPr>
      <w:del w:id="61" w:author="Author">
        <w:r w:rsidRPr="00257FFD" w:rsidDel="00257FFD">
          <w:rPr>
            <w:rFonts w:ascii="Times New Roman" w:hAnsi="Times New Roman" w:cs="Times New Roman"/>
            <w:b w:val="0"/>
            <w:bCs/>
            <w:sz w:val="22"/>
            <w:szCs w:val="22"/>
            <w:shd w:val="pct15" w:color="auto" w:fill="auto"/>
            <w:rPrChange w:id="62" w:author="Author">
              <w:rPr>
                <w:b/>
                <w:szCs w:val="22"/>
                <w:shd w:val="pct15" w:color="auto" w:fill="auto"/>
              </w:rPr>
            </w:rPrChange>
          </w:rPr>
          <w:delText>“Uvedie sa QR kód”</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F83DB0" w:rsidRPr="00CB491F" w14:paraId="5956A417" w14:textId="77777777" w:rsidTr="00351C8D">
        <w:trPr>
          <w:cantSplit/>
          <w:trHeight w:val="1919"/>
        </w:trPr>
        <w:tc>
          <w:tcPr>
            <w:tcW w:w="2376" w:type="dxa"/>
            <w:tcBorders>
              <w:top w:val="nil"/>
              <w:left w:val="nil"/>
              <w:bottom w:val="nil"/>
              <w:right w:val="nil"/>
            </w:tcBorders>
            <w:vAlign w:val="center"/>
            <w:hideMark/>
          </w:tcPr>
          <w:p w14:paraId="42DE9B17" w14:textId="77777777" w:rsidR="00F83DB0" w:rsidRPr="00CB491F" w:rsidRDefault="00F83DB0" w:rsidP="00CC2DB9">
            <w:pPr>
              <w:pStyle w:val="Table"/>
              <w:keepNext/>
              <w:jc w:val="center"/>
              <w:rPr>
                <w:rFonts w:ascii="Times New Roman" w:eastAsia="Arial" w:hAnsi="Times New Roman"/>
                <w:b/>
                <w:sz w:val="22"/>
                <w:szCs w:val="22"/>
                <w:lang w:val="sk-SK"/>
              </w:rPr>
            </w:pPr>
            <w:r w:rsidRPr="00CB491F">
              <w:rPr>
                <w:noProof/>
                <w:lang w:eastAsia="en-US"/>
              </w:rPr>
              <w:drawing>
                <wp:inline distT="0" distB="0" distL="0" distR="0" wp14:anchorId="6FBAC31D" wp14:editId="74A6B7D5">
                  <wp:extent cx="1173480" cy="848360"/>
                  <wp:effectExtent l="0" t="0" r="0" b="0"/>
                  <wp:docPr id="2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70F0A741" w14:textId="77777777" w:rsidR="00F83DB0" w:rsidRPr="00CB491F" w:rsidRDefault="00F83DB0" w:rsidP="00CC2DB9">
            <w:pPr>
              <w:pStyle w:val="Text"/>
              <w:keepNext/>
              <w:keepLines/>
              <w:spacing w:before="0"/>
              <w:jc w:val="center"/>
              <w:rPr>
                <w:b/>
                <w:sz w:val="22"/>
                <w:szCs w:val="22"/>
                <w:lang w:val="sk-SK"/>
              </w:rPr>
            </w:pPr>
            <w:r w:rsidRPr="00CB491F">
              <w:rPr>
                <w:noProof/>
                <w:lang w:eastAsia="en-US"/>
              </w:rPr>
              <w:drawing>
                <wp:inline distT="0" distB="0" distL="0" distR="0" wp14:anchorId="19FE0FFB" wp14:editId="42B7D9FD">
                  <wp:extent cx="1310640" cy="1005840"/>
                  <wp:effectExtent l="0" t="0" r="0" b="0"/>
                  <wp:docPr id="237"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5B4D6A03" w14:textId="77777777" w:rsidR="00F83DB0" w:rsidRPr="00CB491F" w:rsidRDefault="00F83DB0" w:rsidP="00CC2DB9">
            <w:pPr>
              <w:pStyle w:val="Text"/>
              <w:keepNext/>
              <w:keepLines/>
              <w:spacing w:before="0"/>
              <w:jc w:val="center"/>
              <w:rPr>
                <w:b/>
                <w:sz w:val="22"/>
                <w:szCs w:val="22"/>
                <w:lang w:val="sk-SK"/>
              </w:rPr>
            </w:pPr>
            <w:r w:rsidRPr="00CB491F">
              <w:rPr>
                <w:noProof/>
                <w:lang w:eastAsia="en-US"/>
              </w:rPr>
              <w:drawing>
                <wp:inline distT="0" distB="0" distL="0" distR="0" wp14:anchorId="22329588" wp14:editId="0C38A88C">
                  <wp:extent cx="1153160" cy="1005840"/>
                  <wp:effectExtent l="0" t="0" r="0" b="0"/>
                  <wp:docPr id="238"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43E8E99A" w14:textId="77777777" w:rsidR="00F83DB0" w:rsidRPr="00CB491F" w:rsidRDefault="00F83DB0" w:rsidP="00CC2DB9">
            <w:pPr>
              <w:pStyle w:val="Text"/>
              <w:keepNext/>
              <w:keepLines/>
              <w:spacing w:before="0"/>
              <w:jc w:val="center"/>
              <w:rPr>
                <w:b/>
                <w:sz w:val="20"/>
                <w:lang w:val="sk-SK"/>
              </w:rPr>
            </w:pPr>
            <w:r w:rsidRPr="00CB491F">
              <w:rPr>
                <w:noProof/>
                <w:lang w:eastAsia="en-US"/>
              </w:rPr>
              <w:drawing>
                <wp:inline distT="0" distB="0" distL="0" distR="0" wp14:anchorId="3BC07253" wp14:editId="60EEBEA1">
                  <wp:extent cx="990600" cy="1270000"/>
                  <wp:effectExtent l="0" t="0" r="0" b="0"/>
                  <wp:docPr id="2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F83DB0" w:rsidRPr="00CB491F" w14:paraId="4831D479" w14:textId="77777777" w:rsidTr="00351C8D">
        <w:trPr>
          <w:cantSplit/>
        </w:trPr>
        <w:tc>
          <w:tcPr>
            <w:tcW w:w="2376" w:type="dxa"/>
            <w:tcBorders>
              <w:top w:val="nil"/>
              <w:left w:val="nil"/>
              <w:bottom w:val="nil"/>
              <w:right w:val="nil"/>
            </w:tcBorders>
            <w:hideMark/>
          </w:tcPr>
          <w:p w14:paraId="6BE1FCD1" w14:textId="77777777" w:rsidR="00F83DB0" w:rsidRPr="00CB491F" w:rsidRDefault="00F83DB0" w:rsidP="00CC2DB9">
            <w:pPr>
              <w:pStyle w:val="Table"/>
              <w:keepNext/>
              <w:spacing w:before="0" w:after="0"/>
              <w:jc w:val="center"/>
              <w:rPr>
                <w:rFonts w:ascii="Times New Roman" w:eastAsia="Arial" w:hAnsi="Times New Roman"/>
                <w:b/>
                <w:sz w:val="22"/>
                <w:szCs w:val="22"/>
                <w:lang w:val="sk-SK"/>
              </w:rPr>
            </w:pPr>
            <w:r w:rsidRPr="00CB491F">
              <w:rPr>
                <w:rFonts w:ascii="Times New Roman" w:hAnsi="Times New Roman"/>
                <w:b/>
                <w:sz w:val="22"/>
                <w:szCs w:val="22"/>
                <w:lang w:val="sk-SK"/>
              </w:rPr>
              <w:t>Vložte</w:t>
            </w:r>
          </w:p>
        </w:tc>
        <w:tc>
          <w:tcPr>
            <w:tcW w:w="2268" w:type="dxa"/>
            <w:tcBorders>
              <w:top w:val="nil"/>
              <w:left w:val="nil"/>
              <w:bottom w:val="nil"/>
              <w:right w:val="nil"/>
            </w:tcBorders>
            <w:hideMark/>
          </w:tcPr>
          <w:p w14:paraId="57ACBE6F" w14:textId="77777777" w:rsidR="00F83DB0" w:rsidRPr="00CB491F" w:rsidRDefault="00F83DB0"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Prepichnite a uvoľnite</w:t>
            </w:r>
          </w:p>
        </w:tc>
        <w:tc>
          <w:tcPr>
            <w:tcW w:w="2268" w:type="dxa"/>
            <w:tcBorders>
              <w:top w:val="nil"/>
              <w:left w:val="nil"/>
              <w:bottom w:val="nil"/>
              <w:right w:val="nil"/>
            </w:tcBorders>
            <w:hideMark/>
          </w:tcPr>
          <w:p w14:paraId="1912805E" w14:textId="77777777" w:rsidR="00F83DB0" w:rsidRPr="00CB491F" w:rsidRDefault="00F83DB0"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Inhalujte hlboko</w:t>
            </w:r>
          </w:p>
        </w:tc>
        <w:tc>
          <w:tcPr>
            <w:tcW w:w="2415" w:type="dxa"/>
            <w:tcBorders>
              <w:top w:val="nil"/>
              <w:left w:val="nil"/>
              <w:bottom w:val="nil"/>
              <w:right w:val="nil"/>
            </w:tcBorders>
            <w:hideMark/>
          </w:tcPr>
          <w:p w14:paraId="75D35A08" w14:textId="77777777" w:rsidR="00F83DB0" w:rsidRPr="00CB491F" w:rsidRDefault="00F83DB0" w:rsidP="00CC2DB9">
            <w:pPr>
              <w:pStyle w:val="Table"/>
              <w:keepNext/>
              <w:spacing w:before="0" w:after="0"/>
              <w:jc w:val="center"/>
              <w:rPr>
                <w:rFonts w:ascii="Times New Roman" w:hAnsi="Times New Roman"/>
                <w:b/>
                <w:sz w:val="22"/>
                <w:szCs w:val="22"/>
                <w:lang w:val="sk-SK"/>
              </w:rPr>
            </w:pPr>
            <w:r w:rsidRPr="00CB491F">
              <w:rPr>
                <w:rFonts w:ascii="Times New Roman" w:hAnsi="Times New Roman"/>
                <w:b/>
                <w:sz w:val="22"/>
                <w:szCs w:val="22"/>
                <w:lang w:val="sk-SK"/>
              </w:rPr>
              <w:t>Skontrolujte, či je kapsula prázdna</w:t>
            </w:r>
          </w:p>
        </w:tc>
      </w:tr>
      <w:tr w:rsidR="00F83DB0" w14:paraId="32CA75C0" w14:textId="77777777" w:rsidTr="00351C8D">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F83DB0" w:rsidRPr="007251F6" w14:paraId="6AC87237" w14:textId="77777777" w:rsidTr="00351C8D">
              <w:trPr>
                <w:cantSplit/>
              </w:trPr>
              <w:tc>
                <w:tcPr>
                  <w:tcW w:w="2376" w:type="dxa"/>
                  <w:tcBorders>
                    <w:top w:val="nil"/>
                    <w:left w:val="nil"/>
                    <w:bottom w:val="nil"/>
                    <w:right w:val="nil"/>
                  </w:tcBorders>
                </w:tcPr>
                <w:p w14:paraId="3AB111A1" w14:textId="77777777" w:rsidR="00F83DB0" w:rsidRPr="00F83DB0" w:rsidRDefault="00F83DB0" w:rsidP="00CC2DB9">
                  <w:pPr>
                    <w:pStyle w:val="Text"/>
                    <w:jc w:val="left"/>
                    <w:rPr>
                      <w:b/>
                      <w:sz w:val="22"/>
                      <w:szCs w:val="22"/>
                      <w:lang w:val="sk-SK"/>
                    </w:rPr>
                  </w:pPr>
                  <w:r w:rsidRPr="007251F6">
                    <w:rPr>
                      <w:noProof/>
                      <w:lang w:eastAsia="en-US"/>
                    </w:rPr>
                    <mc:AlternateContent>
                      <mc:Choice Requires="wps">
                        <w:drawing>
                          <wp:anchor distT="0" distB="0" distL="114300" distR="114300" simplePos="0" relativeHeight="251723264" behindDoc="0" locked="0" layoutInCell="1" allowOverlap="1" wp14:anchorId="42141695" wp14:editId="17B321C8">
                            <wp:simplePos x="0" y="0"/>
                            <wp:positionH relativeFrom="column">
                              <wp:posOffset>97155</wp:posOffset>
                            </wp:positionH>
                            <wp:positionV relativeFrom="paragraph">
                              <wp:posOffset>93345</wp:posOffset>
                            </wp:positionV>
                            <wp:extent cx="1276350" cy="852805"/>
                            <wp:effectExtent l="0" t="0" r="0" b="0"/>
                            <wp:wrapNone/>
                            <wp:docPr id="23" name="Down Arrow 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225E34C5" w14:textId="77777777" w:rsidR="006726F5" w:rsidRPr="00F52A44" w:rsidRDefault="006726F5" w:rsidP="00F83DB0">
                                        <w:pPr>
                                          <w:jc w:val="center"/>
                                          <w:rPr>
                                            <w:b/>
                                            <w:color w:val="FFFFFF"/>
                                            <w:sz w:val="28"/>
                                          </w:rPr>
                                        </w:pPr>
                                        <w:r w:rsidRPr="00F52A44">
                                          <w:rPr>
                                            <w:b/>
                                            <w:color w:val="FFFFFF"/>
                                            <w:sz w:val="28"/>
                                          </w:rPr>
                                          <w:t>1</w:t>
                                        </w:r>
                                      </w:p>
                                      <w:p w14:paraId="131B3DDD" w14:textId="77777777" w:rsidR="006726F5" w:rsidRPr="00F52A44" w:rsidRDefault="006726F5" w:rsidP="00F83DB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141695" id="Down Arrow 23" o:spid="_x0000_s1040" type="#_x0000_t67" style="position:absolute;margin-left:7.65pt;margin-top:7.35pt;width:100.5pt;height:67.15pt;z-index:251723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mEyfwIAAAQFAAAOAAAAZHJzL2Uyb0RvYy54bWysVMFu2zAMvQ/YPwi6r06ypE2NOkXQIsOA&#10;rC3QDj0rshQLk0RNUmJnXz9KdtKg22mYDwIp0uTj86NvbjujyV74oMBWdHwxokRYDrWy24p+f1l9&#10;mlMSIrM102BFRQ8i0NvFxw83rSvFBBrQtfAEi9hQtq6iTYyuLIrAG2FYuAAnLAYleMMiun5b1J61&#10;WN3oYjIaXRYt+Np54CIEvL3vg3SR60speHyUMohIdEURW8ynz+cmncXihpVbz1yj+ACD/QMKw5TF&#10;pqdS9ywysvPqj1JGcQ8BZLzgYAqQUnGRZ8BpxqN30zw3zIk8C5IT3Imm8P/K8of9s3vyCXpwa+A/&#10;AjJStC6Up0hywpDTSW9SLgInXWbxcGJRdJFwvBxPri4/z5BsjrH5bDIfzRLNBSuPbzsf4hcBhiSj&#10;ojW0duk9tJlBtl+H2Ocf8zI60KpeKa2zcwh32pM9w6+KYsAClGgWIl5WdJWfXEvvzDeo+7zZCJ8B&#10;SMjvZ0zhvK62pM0DYCbhDPUoNYtoGldXNNgtJUxvUeg8+tzAQoKURZTA3rPQ9N1y2V5dRkWUuFYG&#10;2UgYjiC0TaOILNJh5DeqkxW7TUcUNh5PU6V0tYH68OSJh17IwfGVwr5rnP2JeVQu4sZtjI94SA04&#10;DAwWJQ34X3+7T/koKIxS0uIm4KA/d8wLpPSrRaldj6fTtDrZmc6uJuj488jmPGJ35g7ws4xx7x3P&#10;ZsqP+mhKD+YVl3aZumKIWY69e0oH5y72G4prz8VymdNwXRyLa/vseCqeqEuMv3SvzLtBSBEl+ADH&#10;rWHlOyn1uelNC8tdBKmyzt54HZSPq5alMfwW0i6f+znr7ee1+A0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CZVmEyfwIA&#10;AAQFAAAOAAAAAAAAAAAAAAAAAC4CAABkcnMvZTJvRG9jLnhtbFBLAQItABQABgAIAAAAIQB+BVL0&#10;3gAAAAkBAAAPAAAAAAAAAAAAAAAAANkEAABkcnMvZG93bnJldi54bWxQSwUGAAAAAAQABADzAAAA&#10;5AUAAAAA&#10;" adj="10800" fillcolor="#7f7f7f" stroked="f" strokeweight="1pt">
                            <v:textbox>
                              <w:txbxContent>
                                <w:p w14:paraId="225E34C5" w14:textId="77777777" w:rsidR="006726F5" w:rsidRPr="00F52A44" w:rsidRDefault="006726F5" w:rsidP="00F83DB0">
                                  <w:pPr>
                                    <w:jc w:val="center"/>
                                    <w:rPr>
                                      <w:b/>
                                      <w:color w:val="FFFFFF"/>
                                      <w:sz w:val="28"/>
                                    </w:rPr>
                                  </w:pPr>
                                  <w:r w:rsidRPr="00F52A44">
                                    <w:rPr>
                                      <w:b/>
                                      <w:color w:val="FFFFFF"/>
                                      <w:sz w:val="28"/>
                                    </w:rPr>
                                    <w:t>1</w:t>
                                  </w:r>
                                </w:p>
                                <w:p w14:paraId="131B3DDD" w14:textId="77777777" w:rsidR="006726F5" w:rsidRPr="00F52A44" w:rsidRDefault="006726F5" w:rsidP="00F83DB0">
                                  <w:pPr>
                                    <w:rPr>
                                      <w:b/>
                                      <w:color w:val="FFFFFF"/>
                                      <w:sz w:val="28"/>
                                    </w:rPr>
                                  </w:pPr>
                                </w:p>
                              </w:txbxContent>
                            </v:textbox>
                          </v:shape>
                        </w:pict>
                      </mc:Fallback>
                    </mc:AlternateContent>
                  </w:r>
                </w:p>
              </w:tc>
              <w:tc>
                <w:tcPr>
                  <w:tcW w:w="2268" w:type="dxa"/>
                  <w:tcBorders>
                    <w:top w:val="nil"/>
                    <w:left w:val="nil"/>
                    <w:bottom w:val="nil"/>
                    <w:right w:val="nil"/>
                  </w:tcBorders>
                </w:tcPr>
                <w:p w14:paraId="35FE2801" w14:textId="77777777" w:rsidR="00F83DB0" w:rsidRPr="00F83DB0" w:rsidRDefault="00F83DB0"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24288" behindDoc="0" locked="0" layoutInCell="1" allowOverlap="1" wp14:anchorId="4E23AC5A" wp14:editId="4997E976">
                            <wp:simplePos x="0" y="0"/>
                            <wp:positionH relativeFrom="column">
                              <wp:posOffset>27940</wp:posOffset>
                            </wp:positionH>
                            <wp:positionV relativeFrom="paragraph">
                              <wp:posOffset>93345</wp:posOffset>
                            </wp:positionV>
                            <wp:extent cx="1332230" cy="824230"/>
                            <wp:effectExtent l="0" t="0" r="0" b="0"/>
                            <wp:wrapNone/>
                            <wp:docPr id="24" name="Down Arrow 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17210807" w14:textId="77777777" w:rsidR="006726F5" w:rsidRPr="00F52A44" w:rsidRDefault="006726F5" w:rsidP="00F83DB0">
                                        <w:pPr>
                                          <w:jc w:val="center"/>
                                          <w:rPr>
                                            <w:b/>
                                            <w:color w:val="FFFFFF"/>
                                            <w:sz w:val="28"/>
                                          </w:rPr>
                                        </w:pPr>
                                        <w:r w:rsidRPr="00F52A44">
                                          <w:rPr>
                                            <w:b/>
                                            <w:color w:val="FFFFFF"/>
                                            <w:sz w:val="28"/>
                                          </w:rPr>
                                          <w:t>2</w:t>
                                        </w:r>
                                      </w:p>
                                      <w:p w14:paraId="693DA59E" w14:textId="77777777" w:rsidR="006726F5" w:rsidRPr="00F52A44" w:rsidRDefault="006726F5" w:rsidP="00F83DB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23AC5A" id="Down Arrow 24" o:spid="_x0000_s1041" type="#_x0000_t67" style="position:absolute;margin-left:2.2pt;margin-top:7.35pt;width:104.9pt;height:64.9pt;z-index:251724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VFBfwIAAAQ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PQiIaWrNTT7J088DEIOji8V1l3h7E/Mo3Kxb9zG+IiH1IDD&#10;wGhR0oL/9bf7lI+CwiglHW4CDvpzy7xASr9alNr1dDZLq5Od2cVliY4/jaxPI3Zr7gA/yxT33vFs&#10;pvyoD6b0YF5xaRepKoaY5Vh7oHR07uKwobj2XCwWOQ3XxbG4ss+OJ/BEXWL8pX9l3o1CiijBBzhs&#10;DaveSWnITW9aWGwjSJV19sbrqHxctSyN8beQdvnUz1lvP6/5b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8BVRQX8C&#10;AAAEBQAADgAAAAAAAAAAAAAAAAAuAgAAZHJzL2Uyb0RvYy54bWxQSwECLQAUAAYACAAAACEACbvK&#10;Cd8AAAAIAQAADwAAAAAAAAAAAAAAAADZBAAAZHJzL2Rvd25yZXYueG1sUEsFBgAAAAAEAAQA8wAA&#10;AOUFAAAAAA==&#10;" adj="10800" fillcolor="#7f7f7f" stroked="f" strokeweight="1pt">
                            <v:textbox>
                              <w:txbxContent>
                                <w:p w14:paraId="17210807" w14:textId="77777777" w:rsidR="006726F5" w:rsidRPr="00F52A44" w:rsidRDefault="006726F5" w:rsidP="00F83DB0">
                                  <w:pPr>
                                    <w:jc w:val="center"/>
                                    <w:rPr>
                                      <w:b/>
                                      <w:color w:val="FFFFFF"/>
                                      <w:sz w:val="28"/>
                                    </w:rPr>
                                  </w:pPr>
                                  <w:r w:rsidRPr="00F52A44">
                                    <w:rPr>
                                      <w:b/>
                                      <w:color w:val="FFFFFF"/>
                                      <w:sz w:val="28"/>
                                    </w:rPr>
                                    <w:t>2</w:t>
                                  </w:r>
                                </w:p>
                                <w:p w14:paraId="693DA59E" w14:textId="77777777" w:rsidR="006726F5" w:rsidRPr="00F52A44" w:rsidRDefault="006726F5" w:rsidP="00F83DB0">
                                  <w:pPr>
                                    <w:rPr>
                                      <w:b/>
                                      <w:color w:val="FFFFFF"/>
                                      <w:sz w:val="28"/>
                                    </w:rPr>
                                  </w:pPr>
                                </w:p>
                              </w:txbxContent>
                            </v:textbox>
                          </v:shape>
                        </w:pict>
                      </mc:Fallback>
                    </mc:AlternateContent>
                  </w:r>
                </w:p>
              </w:tc>
              <w:tc>
                <w:tcPr>
                  <w:tcW w:w="2268" w:type="dxa"/>
                  <w:tcBorders>
                    <w:top w:val="nil"/>
                    <w:left w:val="nil"/>
                    <w:bottom w:val="nil"/>
                    <w:right w:val="nil"/>
                  </w:tcBorders>
                </w:tcPr>
                <w:p w14:paraId="72517205" w14:textId="77777777" w:rsidR="00F83DB0" w:rsidRPr="00F83DB0" w:rsidRDefault="00F83DB0"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25312" behindDoc="0" locked="0" layoutInCell="1" allowOverlap="1" wp14:anchorId="63E43BDE" wp14:editId="45D991FC">
                            <wp:simplePos x="0" y="0"/>
                            <wp:positionH relativeFrom="column">
                              <wp:posOffset>38100</wp:posOffset>
                            </wp:positionH>
                            <wp:positionV relativeFrom="paragraph">
                              <wp:posOffset>93345</wp:posOffset>
                            </wp:positionV>
                            <wp:extent cx="1266825" cy="861695"/>
                            <wp:effectExtent l="0" t="0" r="0" b="0"/>
                            <wp:wrapNone/>
                            <wp:docPr id="25" name="Down Arrow 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7D079DA0" w14:textId="77777777" w:rsidR="006726F5" w:rsidRPr="00F52A44" w:rsidRDefault="006726F5" w:rsidP="00F83DB0">
                                        <w:pPr>
                                          <w:jc w:val="center"/>
                                          <w:rPr>
                                            <w:b/>
                                            <w:color w:val="FFFFFF"/>
                                            <w:sz w:val="28"/>
                                          </w:rPr>
                                        </w:pPr>
                                        <w:r w:rsidRPr="00F52A44">
                                          <w:rPr>
                                            <w:b/>
                                            <w:color w:val="FFFFFF"/>
                                            <w:sz w:val="28"/>
                                          </w:rPr>
                                          <w:t>3</w:t>
                                        </w:r>
                                      </w:p>
                                      <w:p w14:paraId="2836ED4D" w14:textId="77777777" w:rsidR="006726F5" w:rsidRPr="00F52A44" w:rsidRDefault="006726F5" w:rsidP="00F83DB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E43BDE" id="Down Arrow 25" o:spid="_x0000_s1042" type="#_x0000_t67" style="position:absolute;margin-left:3pt;margin-top:7.35pt;width:99.75pt;height:67.85pt;z-index:251725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1K8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81QpXW2gOTx54mEQcnB8pbDvGmd/Yh6Vi7hxG+M3PKQG&#10;HAZGi5IW/K+/3ad8FBRGKelwE3DQnzvmBVL6xaLUbsrLy7Q62bmcXU3R8eeRzXnE7sw94Gcpce8d&#10;z2bKj/poSg/mFZd2mbpiiFmOvQdKR+c+DhuKa8/FcpnTcF0ci2v77HgqnqhLjL/0r8y7UUgRJfgI&#10;x61h1TspDbnpTQvLXQSpss7eeB2Vj6uWpTH+FtIun/s56+3ntfgN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PLUryA&#10;AgAABAUAAA4AAAAAAAAAAAAAAAAALgIAAGRycy9lMm9Eb2MueG1sUEsBAi0AFAAGAAgAAAAhADwG&#10;KUjfAAAACAEAAA8AAAAAAAAAAAAAAAAA2gQAAGRycy9kb3ducmV2LnhtbFBLBQYAAAAABAAEAPMA&#10;AADmBQAAAAA=&#10;" adj="10800" fillcolor="#7f7f7f" stroked="f" strokeweight="1pt">
                            <v:textbox>
                              <w:txbxContent>
                                <w:p w14:paraId="7D079DA0" w14:textId="77777777" w:rsidR="006726F5" w:rsidRPr="00F52A44" w:rsidRDefault="006726F5" w:rsidP="00F83DB0">
                                  <w:pPr>
                                    <w:jc w:val="center"/>
                                    <w:rPr>
                                      <w:b/>
                                      <w:color w:val="FFFFFF"/>
                                      <w:sz w:val="28"/>
                                    </w:rPr>
                                  </w:pPr>
                                  <w:r w:rsidRPr="00F52A44">
                                    <w:rPr>
                                      <w:b/>
                                      <w:color w:val="FFFFFF"/>
                                      <w:sz w:val="28"/>
                                    </w:rPr>
                                    <w:t>3</w:t>
                                  </w:r>
                                </w:p>
                                <w:p w14:paraId="2836ED4D" w14:textId="77777777" w:rsidR="006726F5" w:rsidRPr="00F52A44" w:rsidRDefault="006726F5" w:rsidP="00F83DB0">
                                  <w:pPr>
                                    <w:rPr>
                                      <w:b/>
                                      <w:color w:val="FFFFFF"/>
                                      <w:sz w:val="28"/>
                                    </w:rPr>
                                  </w:pPr>
                                </w:p>
                              </w:txbxContent>
                            </v:textbox>
                          </v:shape>
                        </w:pict>
                      </mc:Fallback>
                    </mc:AlternateContent>
                  </w:r>
                </w:p>
              </w:tc>
              <w:tc>
                <w:tcPr>
                  <w:tcW w:w="2415" w:type="dxa"/>
                  <w:tcBorders>
                    <w:top w:val="nil"/>
                    <w:left w:val="nil"/>
                    <w:bottom w:val="nil"/>
                    <w:right w:val="nil"/>
                  </w:tcBorders>
                  <w:hideMark/>
                </w:tcPr>
                <w:p w14:paraId="39902AD8" w14:textId="77777777" w:rsidR="00F83DB0" w:rsidRPr="00F83DB0" w:rsidRDefault="00F83DB0" w:rsidP="00CC2DB9">
                  <w:pPr>
                    <w:pStyle w:val="Text"/>
                    <w:spacing w:before="0"/>
                    <w:jc w:val="left"/>
                    <w:rPr>
                      <w:b/>
                      <w:sz w:val="22"/>
                      <w:szCs w:val="22"/>
                      <w:lang w:val="sk-SK"/>
                    </w:rPr>
                  </w:pPr>
                  <w:r w:rsidRPr="007251F6">
                    <w:rPr>
                      <w:noProof/>
                      <w:lang w:eastAsia="en-US"/>
                    </w:rPr>
                    <mc:AlternateContent>
                      <mc:Choice Requires="wps">
                        <w:drawing>
                          <wp:anchor distT="0" distB="0" distL="114300" distR="114300" simplePos="0" relativeHeight="251726336" behindDoc="0" locked="0" layoutInCell="1" allowOverlap="1" wp14:anchorId="46C23E53" wp14:editId="24DDBE76">
                            <wp:simplePos x="0" y="0"/>
                            <wp:positionH relativeFrom="column">
                              <wp:posOffset>-58843</wp:posOffset>
                            </wp:positionH>
                            <wp:positionV relativeFrom="paragraph">
                              <wp:posOffset>94192</wp:posOffset>
                            </wp:positionV>
                            <wp:extent cx="1562100" cy="812165"/>
                            <wp:effectExtent l="0" t="0" r="0" b="6985"/>
                            <wp:wrapNone/>
                            <wp:docPr id="26" name="Down Arrow 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5E3A6548" w14:textId="77777777" w:rsidR="006726F5" w:rsidRPr="00A24525" w:rsidRDefault="006726F5" w:rsidP="00F83DB0">
                                        <w:pPr>
                                          <w:jc w:val="center"/>
                                          <w:rPr>
                                            <w:b/>
                                            <w:color w:val="FFFFFF"/>
                                            <w:sz w:val="28"/>
                                          </w:rPr>
                                        </w:pPr>
                                        <w:r w:rsidRPr="00A24525">
                                          <w:rPr>
                                            <w:b/>
                                            <w:color w:val="FFFFFF"/>
                                            <w:sz w:val="28"/>
                                          </w:rPr>
                                          <w:t>Skon-trolujte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C23E53" id="Down Arrow 26" o:spid="_x0000_s1043" type="#_x0000_t67" style="position:absolute;margin-left:-4.65pt;margin-top:7.4pt;width:123pt;height:63.95pt;z-index:251726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a4Ft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8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ZGuBbaoCAABVBQAADgAAAAAA&#10;AAAAAAAAAAAuAgAAZHJzL2Uyb0RvYy54bWxQSwECLQAUAAYACAAAACEAbBtK0+EAAAAJAQAADwAA&#10;AAAAAAAAAAAAAAAEBQAAZHJzL2Rvd25yZXYueG1sUEsFBgAAAAAEAAQA8wAAABIGAAAAAA==&#10;" adj="11455" fillcolor="#7f7f7f" stroked="f" strokeweight="1pt">
                            <v:textbox>
                              <w:txbxContent>
                                <w:p w14:paraId="5E3A6548" w14:textId="77777777" w:rsidR="006726F5" w:rsidRPr="00A24525" w:rsidRDefault="006726F5" w:rsidP="00F83DB0">
                                  <w:pPr>
                                    <w:jc w:val="center"/>
                                    <w:rPr>
                                      <w:b/>
                                      <w:color w:val="FFFFFF"/>
                                      <w:sz w:val="28"/>
                                    </w:rPr>
                                  </w:pPr>
                                  <w:r w:rsidRPr="00A24525">
                                    <w:rPr>
                                      <w:b/>
                                      <w:color w:val="FFFFFF"/>
                                      <w:sz w:val="28"/>
                                    </w:rPr>
                                    <w:t>Skon-trolujte</w:t>
                                  </w:r>
                                </w:p>
                              </w:txbxContent>
                            </v:textbox>
                          </v:shape>
                        </w:pict>
                      </mc:Fallback>
                    </mc:AlternateContent>
                  </w:r>
                </w:p>
              </w:tc>
            </w:tr>
            <w:tr w:rsidR="00F83DB0" w:rsidRPr="007251F6" w14:paraId="1EF35A65" w14:textId="77777777" w:rsidTr="00351C8D">
              <w:trPr>
                <w:cantSplit/>
              </w:trPr>
              <w:tc>
                <w:tcPr>
                  <w:tcW w:w="2376" w:type="dxa"/>
                  <w:tcBorders>
                    <w:top w:val="nil"/>
                    <w:left w:val="nil"/>
                    <w:bottom w:val="nil"/>
                    <w:right w:val="nil"/>
                  </w:tcBorders>
                </w:tcPr>
                <w:p w14:paraId="26D28857" w14:textId="77777777" w:rsidR="00F83DB0" w:rsidRPr="00F83DB0" w:rsidRDefault="00F83DB0" w:rsidP="00CC2DB9">
                  <w:pPr>
                    <w:pStyle w:val="Text"/>
                    <w:jc w:val="left"/>
                    <w:rPr>
                      <w:b/>
                      <w:sz w:val="22"/>
                      <w:szCs w:val="22"/>
                      <w:lang w:val="sk-SK"/>
                    </w:rPr>
                  </w:pPr>
                </w:p>
              </w:tc>
              <w:tc>
                <w:tcPr>
                  <w:tcW w:w="2268" w:type="dxa"/>
                  <w:tcBorders>
                    <w:top w:val="nil"/>
                    <w:left w:val="nil"/>
                    <w:bottom w:val="nil"/>
                    <w:right w:val="nil"/>
                  </w:tcBorders>
                </w:tcPr>
                <w:p w14:paraId="75C53BDB" w14:textId="77777777" w:rsidR="00F83DB0" w:rsidRPr="00F83DB0" w:rsidRDefault="00F83DB0" w:rsidP="00CC2DB9">
                  <w:pPr>
                    <w:pStyle w:val="Text"/>
                    <w:spacing w:before="0"/>
                    <w:jc w:val="left"/>
                    <w:rPr>
                      <w:b/>
                      <w:sz w:val="22"/>
                      <w:szCs w:val="22"/>
                      <w:lang w:val="sk-SK"/>
                    </w:rPr>
                  </w:pPr>
                </w:p>
              </w:tc>
              <w:tc>
                <w:tcPr>
                  <w:tcW w:w="2268" w:type="dxa"/>
                  <w:tcBorders>
                    <w:top w:val="nil"/>
                    <w:left w:val="nil"/>
                    <w:bottom w:val="nil"/>
                    <w:right w:val="nil"/>
                  </w:tcBorders>
                </w:tcPr>
                <w:p w14:paraId="2A9640FD" w14:textId="77777777" w:rsidR="00F83DB0" w:rsidRPr="00F83DB0" w:rsidRDefault="00F83DB0" w:rsidP="00CC2DB9">
                  <w:pPr>
                    <w:pStyle w:val="Text"/>
                    <w:spacing w:before="0"/>
                    <w:jc w:val="left"/>
                    <w:rPr>
                      <w:b/>
                      <w:sz w:val="22"/>
                      <w:szCs w:val="22"/>
                      <w:lang w:val="sk-SK"/>
                    </w:rPr>
                  </w:pPr>
                </w:p>
              </w:tc>
              <w:tc>
                <w:tcPr>
                  <w:tcW w:w="2415" w:type="dxa"/>
                  <w:tcBorders>
                    <w:top w:val="nil"/>
                    <w:left w:val="nil"/>
                    <w:bottom w:val="nil"/>
                    <w:right w:val="nil"/>
                  </w:tcBorders>
                </w:tcPr>
                <w:p w14:paraId="6147EA46" w14:textId="77777777" w:rsidR="00F83DB0" w:rsidRPr="00F83DB0" w:rsidRDefault="00F83DB0" w:rsidP="00CC2DB9">
                  <w:pPr>
                    <w:pStyle w:val="Text"/>
                    <w:spacing w:before="0"/>
                    <w:jc w:val="left"/>
                    <w:rPr>
                      <w:b/>
                      <w:sz w:val="22"/>
                      <w:szCs w:val="22"/>
                      <w:lang w:val="sk-SK"/>
                    </w:rPr>
                  </w:pPr>
                </w:p>
              </w:tc>
            </w:tr>
            <w:tr w:rsidR="00F83DB0" w:rsidRPr="007251F6" w14:paraId="2A18317B" w14:textId="77777777" w:rsidTr="00351C8D">
              <w:trPr>
                <w:cantSplit/>
              </w:trPr>
              <w:tc>
                <w:tcPr>
                  <w:tcW w:w="2376" w:type="dxa"/>
                  <w:tcBorders>
                    <w:top w:val="nil"/>
                    <w:left w:val="nil"/>
                    <w:bottom w:val="nil"/>
                    <w:right w:val="nil"/>
                  </w:tcBorders>
                </w:tcPr>
                <w:p w14:paraId="78DF9BCC" w14:textId="77777777" w:rsidR="00F83DB0" w:rsidRPr="00F83DB0" w:rsidRDefault="00F83DB0" w:rsidP="00CC2DB9">
                  <w:pPr>
                    <w:pStyle w:val="Text"/>
                    <w:jc w:val="left"/>
                    <w:rPr>
                      <w:b/>
                      <w:sz w:val="22"/>
                      <w:szCs w:val="22"/>
                      <w:lang w:val="sk-SK"/>
                    </w:rPr>
                  </w:pPr>
                </w:p>
              </w:tc>
              <w:tc>
                <w:tcPr>
                  <w:tcW w:w="2268" w:type="dxa"/>
                  <w:tcBorders>
                    <w:top w:val="nil"/>
                    <w:left w:val="nil"/>
                    <w:bottom w:val="single" w:sz="24" w:space="0" w:color="808080"/>
                    <w:right w:val="nil"/>
                  </w:tcBorders>
                </w:tcPr>
                <w:p w14:paraId="3568C969" w14:textId="77777777" w:rsidR="00F83DB0" w:rsidRPr="00F83DB0" w:rsidRDefault="00F83DB0" w:rsidP="00CC2DB9">
                  <w:pPr>
                    <w:pStyle w:val="Text"/>
                    <w:spacing w:before="0"/>
                    <w:jc w:val="left"/>
                    <w:rPr>
                      <w:b/>
                      <w:sz w:val="22"/>
                      <w:szCs w:val="22"/>
                      <w:lang w:val="sk-SK"/>
                    </w:rPr>
                  </w:pPr>
                </w:p>
              </w:tc>
              <w:tc>
                <w:tcPr>
                  <w:tcW w:w="2268" w:type="dxa"/>
                  <w:tcBorders>
                    <w:top w:val="nil"/>
                    <w:left w:val="nil"/>
                    <w:bottom w:val="single" w:sz="24" w:space="0" w:color="808080"/>
                    <w:right w:val="nil"/>
                  </w:tcBorders>
                </w:tcPr>
                <w:p w14:paraId="100394FE" w14:textId="77777777" w:rsidR="00F83DB0" w:rsidRPr="00F83DB0" w:rsidRDefault="00F83DB0" w:rsidP="00CC2DB9">
                  <w:pPr>
                    <w:pStyle w:val="Text"/>
                    <w:spacing w:before="0"/>
                    <w:jc w:val="left"/>
                    <w:rPr>
                      <w:b/>
                      <w:sz w:val="22"/>
                      <w:szCs w:val="22"/>
                      <w:lang w:val="sk-SK"/>
                    </w:rPr>
                  </w:pPr>
                </w:p>
              </w:tc>
              <w:tc>
                <w:tcPr>
                  <w:tcW w:w="2415" w:type="dxa"/>
                  <w:tcBorders>
                    <w:top w:val="nil"/>
                    <w:left w:val="nil"/>
                    <w:bottom w:val="single" w:sz="24" w:space="0" w:color="808080"/>
                    <w:right w:val="nil"/>
                  </w:tcBorders>
                </w:tcPr>
                <w:p w14:paraId="74779190" w14:textId="77777777" w:rsidR="00F83DB0" w:rsidRPr="00F83DB0" w:rsidRDefault="00F83DB0" w:rsidP="00CC2DB9">
                  <w:pPr>
                    <w:pStyle w:val="Text"/>
                    <w:spacing w:before="0"/>
                    <w:jc w:val="left"/>
                    <w:rPr>
                      <w:b/>
                      <w:sz w:val="22"/>
                      <w:szCs w:val="22"/>
                      <w:lang w:val="sk-SK"/>
                    </w:rPr>
                  </w:pPr>
                </w:p>
              </w:tc>
            </w:tr>
          </w:tbl>
          <w:p w14:paraId="7D2F125F" w14:textId="77777777" w:rsidR="00F83DB0" w:rsidRPr="00F83DB0" w:rsidRDefault="00F83DB0" w:rsidP="00CC2DB9">
            <w:pPr>
              <w:pStyle w:val="Text"/>
              <w:spacing w:before="0"/>
              <w:jc w:val="left"/>
              <w:rPr>
                <w:b/>
                <w:sz w:val="22"/>
                <w:szCs w:val="22"/>
                <w:lang w:val="sk-SK"/>
              </w:rPr>
            </w:pPr>
          </w:p>
        </w:tc>
        <w:tc>
          <w:tcPr>
            <w:tcW w:w="2268" w:type="dxa"/>
            <w:tcBorders>
              <w:top w:val="nil"/>
              <w:left w:val="nil"/>
              <w:bottom w:val="nil"/>
              <w:right w:val="nil"/>
            </w:tcBorders>
          </w:tcPr>
          <w:p w14:paraId="11E0CCC9" w14:textId="77777777" w:rsidR="00F83DB0" w:rsidRPr="00F83DB0" w:rsidRDefault="00F83DB0" w:rsidP="00CC2DB9">
            <w:pPr>
              <w:pStyle w:val="Text"/>
              <w:spacing w:before="0"/>
              <w:jc w:val="left"/>
              <w:rPr>
                <w:b/>
                <w:sz w:val="22"/>
                <w:szCs w:val="22"/>
                <w:lang w:val="sk-SK"/>
              </w:rPr>
            </w:pPr>
          </w:p>
        </w:tc>
        <w:tc>
          <w:tcPr>
            <w:tcW w:w="2268" w:type="dxa"/>
            <w:tcBorders>
              <w:top w:val="nil"/>
              <w:left w:val="nil"/>
              <w:bottom w:val="nil"/>
              <w:right w:val="nil"/>
            </w:tcBorders>
          </w:tcPr>
          <w:p w14:paraId="781D01AC" w14:textId="77777777" w:rsidR="00F83DB0" w:rsidRPr="00F83DB0" w:rsidRDefault="00F83DB0" w:rsidP="00CC2DB9">
            <w:pPr>
              <w:pStyle w:val="Text"/>
              <w:spacing w:before="0"/>
              <w:jc w:val="left"/>
              <w:rPr>
                <w:b/>
                <w:sz w:val="22"/>
                <w:szCs w:val="22"/>
                <w:lang w:val="sk-SK"/>
              </w:rPr>
            </w:pPr>
          </w:p>
        </w:tc>
        <w:tc>
          <w:tcPr>
            <w:tcW w:w="2415" w:type="dxa"/>
            <w:tcBorders>
              <w:top w:val="nil"/>
              <w:left w:val="nil"/>
              <w:bottom w:val="nil"/>
              <w:right w:val="nil"/>
            </w:tcBorders>
            <w:hideMark/>
          </w:tcPr>
          <w:p w14:paraId="0BD62EB4" w14:textId="77777777" w:rsidR="00F83DB0" w:rsidRPr="00F83DB0" w:rsidRDefault="00F83DB0" w:rsidP="00CC2DB9">
            <w:pPr>
              <w:pStyle w:val="Text"/>
              <w:spacing w:before="0"/>
              <w:jc w:val="left"/>
              <w:rPr>
                <w:b/>
                <w:sz w:val="22"/>
                <w:szCs w:val="22"/>
                <w:lang w:val="sk-SK"/>
              </w:rPr>
            </w:pPr>
          </w:p>
        </w:tc>
      </w:tr>
      <w:tr w:rsidR="00F83DB0" w:rsidRPr="00CB491F" w14:paraId="5F5E7718" w14:textId="77777777" w:rsidTr="00351C8D">
        <w:trPr>
          <w:cantSplit/>
        </w:trPr>
        <w:tc>
          <w:tcPr>
            <w:tcW w:w="2376" w:type="dxa"/>
            <w:tcBorders>
              <w:top w:val="single" w:sz="24" w:space="0" w:color="808080"/>
              <w:left w:val="single" w:sz="24" w:space="0" w:color="808080"/>
              <w:bottom w:val="nil"/>
              <w:right w:val="single" w:sz="24" w:space="0" w:color="808080"/>
            </w:tcBorders>
            <w:hideMark/>
          </w:tcPr>
          <w:p w14:paraId="1C140FBC" w14:textId="77777777" w:rsidR="00F83DB0" w:rsidRPr="00CB491F" w:rsidRDefault="00F83DB0" w:rsidP="00CC2DB9">
            <w:pPr>
              <w:pStyle w:val="Text"/>
              <w:jc w:val="center"/>
              <w:rPr>
                <w:b/>
                <w:sz w:val="20"/>
                <w:lang w:val="sk-SK"/>
              </w:rPr>
            </w:pPr>
            <w:r w:rsidRPr="00CB491F">
              <w:rPr>
                <w:noProof/>
                <w:lang w:eastAsia="en-US"/>
              </w:rPr>
              <w:drawing>
                <wp:inline distT="0" distB="0" distL="0" distR="0" wp14:anchorId="69E07335" wp14:editId="62B096E3">
                  <wp:extent cx="797560" cy="1005840"/>
                  <wp:effectExtent l="0" t="0" r="0" b="0"/>
                  <wp:docPr id="240"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8AC4FA0" w14:textId="77777777" w:rsidR="00F83DB0" w:rsidRPr="00CB491F" w:rsidRDefault="00F83DB0" w:rsidP="00CC2DB9">
            <w:pPr>
              <w:pStyle w:val="Text"/>
              <w:spacing w:before="0"/>
              <w:jc w:val="center"/>
              <w:rPr>
                <w:lang w:val="sk-SK" w:eastAsia="en-US"/>
              </w:rPr>
            </w:pPr>
          </w:p>
          <w:p w14:paraId="15778D09" w14:textId="77777777" w:rsidR="00F83DB0" w:rsidRPr="00CB491F" w:rsidRDefault="00F83DB0" w:rsidP="00CC2DB9">
            <w:pPr>
              <w:pStyle w:val="Text"/>
              <w:spacing w:before="0"/>
              <w:jc w:val="center"/>
              <w:rPr>
                <w:b/>
                <w:sz w:val="20"/>
                <w:lang w:val="sk-SK"/>
              </w:rPr>
            </w:pPr>
            <w:r w:rsidRPr="00CB491F">
              <w:rPr>
                <w:noProof/>
                <w:lang w:eastAsia="en-US"/>
              </w:rPr>
              <w:drawing>
                <wp:inline distT="0" distB="0" distL="0" distR="0" wp14:anchorId="2B996C1E" wp14:editId="37D572B9">
                  <wp:extent cx="1244600" cy="1041400"/>
                  <wp:effectExtent l="0" t="0" r="0" b="0"/>
                  <wp:docPr id="241"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266A58EE" w14:textId="77777777" w:rsidR="00F83DB0" w:rsidRPr="00CB491F" w:rsidRDefault="00F83DB0" w:rsidP="00CC2DB9">
            <w:pPr>
              <w:pStyle w:val="Text"/>
              <w:spacing w:before="0"/>
              <w:jc w:val="center"/>
              <w:rPr>
                <w:lang w:val="sk-SK" w:eastAsia="en-US"/>
              </w:rPr>
            </w:pPr>
          </w:p>
          <w:p w14:paraId="58E260F3" w14:textId="77777777" w:rsidR="00F83DB0" w:rsidRPr="00CB491F" w:rsidRDefault="00F83DB0" w:rsidP="00CC2DB9">
            <w:pPr>
              <w:pStyle w:val="Text"/>
              <w:spacing w:before="0"/>
              <w:jc w:val="center"/>
              <w:rPr>
                <w:b/>
                <w:sz w:val="20"/>
                <w:lang w:val="sk-SK"/>
              </w:rPr>
            </w:pPr>
            <w:r w:rsidRPr="00CB491F">
              <w:rPr>
                <w:noProof/>
                <w:lang w:eastAsia="en-US"/>
              </w:rPr>
              <w:drawing>
                <wp:inline distT="0" distB="0" distL="0" distR="0" wp14:anchorId="129EE30D" wp14:editId="747913E8">
                  <wp:extent cx="1371600" cy="894080"/>
                  <wp:effectExtent l="0" t="0" r="0" b="0"/>
                  <wp:docPr id="242"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7FAE36D8" w14:textId="77777777" w:rsidR="00F83DB0" w:rsidRPr="00CB491F" w:rsidRDefault="00F83DB0" w:rsidP="00CC2DB9">
            <w:pPr>
              <w:pStyle w:val="Text"/>
              <w:spacing w:before="0"/>
              <w:jc w:val="center"/>
              <w:rPr>
                <w:lang w:val="sk-SK" w:eastAsia="en-US"/>
              </w:rPr>
            </w:pPr>
          </w:p>
          <w:p w14:paraId="597B043D" w14:textId="77777777" w:rsidR="00F83DB0" w:rsidRPr="00CB491F" w:rsidRDefault="00F83DB0" w:rsidP="00CC2DB9">
            <w:pPr>
              <w:pStyle w:val="Text"/>
              <w:spacing w:before="0"/>
              <w:jc w:val="center"/>
              <w:rPr>
                <w:b/>
                <w:sz w:val="20"/>
                <w:lang w:val="sk-SK"/>
              </w:rPr>
            </w:pPr>
            <w:r w:rsidRPr="00CB491F">
              <w:rPr>
                <w:noProof/>
                <w:lang w:eastAsia="en-US"/>
              </w:rPr>
              <w:drawing>
                <wp:inline distT="0" distB="0" distL="0" distR="0" wp14:anchorId="63FD8F3C" wp14:editId="60B49EB0">
                  <wp:extent cx="944880" cy="1219200"/>
                  <wp:effectExtent l="0" t="0" r="0" b="0"/>
                  <wp:docPr id="24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F83DB0" w:rsidRPr="00CB491F" w14:paraId="213E63DB" w14:textId="77777777" w:rsidTr="00351C8D">
        <w:trPr>
          <w:cantSplit/>
        </w:trPr>
        <w:tc>
          <w:tcPr>
            <w:tcW w:w="2376" w:type="dxa"/>
            <w:tcBorders>
              <w:top w:val="nil"/>
              <w:left w:val="single" w:sz="24" w:space="0" w:color="808080"/>
              <w:bottom w:val="nil"/>
              <w:right w:val="single" w:sz="24" w:space="0" w:color="808080"/>
            </w:tcBorders>
            <w:hideMark/>
          </w:tcPr>
          <w:p w14:paraId="460BB2E1"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1a:</w:t>
            </w:r>
          </w:p>
          <w:p w14:paraId="49DA2F70"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Odstráňte viečko</w:t>
            </w:r>
          </w:p>
        </w:tc>
        <w:tc>
          <w:tcPr>
            <w:tcW w:w="2268" w:type="dxa"/>
            <w:tcBorders>
              <w:top w:val="nil"/>
              <w:left w:val="single" w:sz="24" w:space="0" w:color="808080"/>
              <w:bottom w:val="nil"/>
              <w:right w:val="single" w:sz="24" w:space="0" w:color="808080"/>
            </w:tcBorders>
            <w:hideMark/>
          </w:tcPr>
          <w:p w14:paraId="525AC363"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2a:</w:t>
            </w:r>
          </w:p>
          <w:p w14:paraId="7F0695C9" w14:textId="218D9524"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Prepichnite kapsulu raz</w:t>
            </w:r>
          </w:p>
          <w:p w14:paraId="3AAD44A5"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Inhalátor držte zvislo.</w:t>
            </w:r>
          </w:p>
          <w:p w14:paraId="242F34E7"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Prepichnite kapsulu silným stlačením obidvoch bočných tlačidiel súčasne.</w:t>
            </w:r>
          </w:p>
        </w:tc>
        <w:tc>
          <w:tcPr>
            <w:tcW w:w="2268" w:type="dxa"/>
            <w:tcBorders>
              <w:top w:val="nil"/>
              <w:left w:val="single" w:sz="24" w:space="0" w:color="808080"/>
              <w:bottom w:val="nil"/>
              <w:right w:val="single" w:sz="24" w:space="0" w:color="808080"/>
            </w:tcBorders>
            <w:hideMark/>
          </w:tcPr>
          <w:p w14:paraId="420D35EB"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3a:</w:t>
            </w:r>
          </w:p>
          <w:p w14:paraId="0FDA5476"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Úplne vydýchnite</w:t>
            </w:r>
          </w:p>
          <w:p w14:paraId="45E6EF69" w14:textId="77777777" w:rsidR="00F83DB0" w:rsidRPr="00FD6F64" w:rsidRDefault="00F83DB0"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Nevydychujte do inhalátora.</w:t>
            </w:r>
          </w:p>
        </w:tc>
        <w:tc>
          <w:tcPr>
            <w:tcW w:w="2415" w:type="dxa"/>
            <w:tcBorders>
              <w:top w:val="nil"/>
              <w:left w:val="single" w:sz="24" w:space="0" w:color="808080"/>
              <w:bottom w:val="nil"/>
              <w:right w:val="single" w:sz="24" w:space="0" w:color="808080"/>
            </w:tcBorders>
            <w:hideMark/>
          </w:tcPr>
          <w:p w14:paraId="477B5FFE"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Skontrolujte, či je kapsula prázdna</w:t>
            </w:r>
          </w:p>
          <w:p w14:paraId="6DD6BBE2" w14:textId="77777777" w:rsidR="00F83DB0"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Otvorte inhalátor a skontrolujte, či</w:t>
            </w:r>
            <w:r>
              <w:rPr>
                <w:rFonts w:ascii="Times New Roman" w:hAnsi="Times New Roman"/>
                <w:szCs w:val="20"/>
                <w:lang w:val="sk-SK"/>
              </w:rPr>
              <w:t xml:space="preserve"> v </w:t>
            </w:r>
            <w:r w:rsidRPr="00CB491F">
              <w:rPr>
                <w:rFonts w:ascii="Times New Roman" w:hAnsi="Times New Roman"/>
                <w:szCs w:val="20"/>
                <w:lang w:val="sk-SK"/>
              </w:rPr>
              <w:t>kapsule neostal zvyšok prášku.</w:t>
            </w:r>
          </w:p>
          <w:p w14:paraId="6733ABA1" w14:textId="77777777" w:rsidR="006B0D7D" w:rsidRDefault="006B0D7D" w:rsidP="00CC2DB9">
            <w:pPr>
              <w:pStyle w:val="Table"/>
              <w:spacing w:before="0" w:after="0"/>
              <w:rPr>
                <w:rFonts w:ascii="Times New Roman" w:hAnsi="Times New Roman"/>
                <w:szCs w:val="20"/>
                <w:lang w:val="sk-SK"/>
              </w:rPr>
            </w:pPr>
          </w:p>
          <w:p w14:paraId="23066FC7" w14:textId="77777777" w:rsidR="006B0D7D" w:rsidRPr="00CB491F" w:rsidRDefault="006B0D7D" w:rsidP="00CC2DB9">
            <w:pPr>
              <w:pStyle w:val="Table"/>
              <w:spacing w:before="0" w:after="0"/>
              <w:rPr>
                <w:rFonts w:ascii="Times New Roman" w:hAnsi="Times New Roman"/>
                <w:szCs w:val="20"/>
                <w:lang w:val="sk-SK"/>
              </w:rPr>
            </w:pPr>
            <w:r w:rsidRPr="00CB491F">
              <w:rPr>
                <w:rFonts w:ascii="Times New Roman" w:hAnsi="Times New Roman"/>
                <w:szCs w:val="20"/>
                <w:lang w:val="sk-SK"/>
              </w:rPr>
              <w:t>Ak je ešte</w:t>
            </w:r>
            <w:r>
              <w:rPr>
                <w:rFonts w:ascii="Times New Roman" w:hAnsi="Times New Roman"/>
                <w:szCs w:val="20"/>
                <w:lang w:val="sk-SK"/>
              </w:rPr>
              <w:t xml:space="preserve"> v </w:t>
            </w:r>
            <w:r w:rsidRPr="00CB491F">
              <w:rPr>
                <w:rFonts w:ascii="Times New Roman" w:hAnsi="Times New Roman"/>
                <w:szCs w:val="20"/>
                <w:lang w:val="sk-SK"/>
              </w:rPr>
              <w:t>kapsule zvyšok prášku:</w:t>
            </w:r>
          </w:p>
          <w:p w14:paraId="48FAF158" w14:textId="77777777" w:rsidR="006B0D7D" w:rsidRPr="00CB491F" w:rsidRDefault="006B0D7D" w:rsidP="00CC2DB9">
            <w:pPr>
              <w:pStyle w:val="Table"/>
              <w:numPr>
                <w:ilvl w:val="0"/>
                <w:numId w:val="18"/>
              </w:numPr>
              <w:tabs>
                <w:tab w:val="clear" w:pos="284"/>
              </w:tabs>
              <w:spacing w:before="0" w:after="0"/>
              <w:rPr>
                <w:rFonts w:ascii="Times New Roman" w:hAnsi="Times New Roman"/>
                <w:szCs w:val="20"/>
                <w:lang w:val="sk-SK"/>
              </w:rPr>
            </w:pPr>
            <w:r w:rsidRPr="00CB491F">
              <w:rPr>
                <w:rFonts w:ascii="Times New Roman" w:hAnsi="Times New Roman"/>
                <w:szCs w:val="20"/>
                <w:lang w:val="sk-SK"/>
              </w:rPr>
              <w:t>Uzavrite inhalátor.</w:t>
            </w:r>
          </w:p>
          <w:p w14:paraId="631E6CBC" w14:textId="5E09A4D1" w:rsidR="006B0D7D" w:rsidRPr="00CB491F" w:rsidRDefault="006B0D7D" w:rsidP="00CC2DB9">
            <w:pPr>
              <w:pStyle w:val="Table"/>
              <w:numPr>
                <w:ilvl w:val="0"/>
                <w:numId w:val="18"/>
              </w:numPr>
              <w:tabs>
                <w:tab w:val="clear" w:pos="284"/>
              </w:tabs>
              <w:spacing w:before="0" w:after="0"/>
              <w:rPr>
                <w:rFonts w:ascii="Times New Roman" w:hAnsi="Times New Roman"/>
                <w:szCs w:val="20"/>
                <w:lang w:val="sk-SK"/>
              </w:rPr>
            </w:pPr>
            <w:r w:rsidRPr="00CB491F">
              <w:rPr>
                <w:rFonts w:ascii="Times New Roman" w:hAnsi="Times New Roman"/>
                <w:szCs w:val="20"/>
                <w:lang w:val="sk-SK"/>
              </w:rPr>
              <w:t>Zopakujte kroky 3a až 3d.</w:t>
            </w:r>
          </w:p>
        </w:tc>
      </w:tr>
      <w:tr w:rsidR="00F83DB0" w:rsidRPr="00CB491F" w14:paraId="34DD185E" w14:textId="77777777" w:rsidTr="00351C8D">
        <w:trPr>
          <w:cantSplit/>
        </w:trPr>
        <w:tc>
          <w:tcPr>
            <w:tcW w:w="2376" w:type="dxa"/>
            <w:tcBorders>
              <w:top w:val="nil"/>
              <w:left w:val="single" w:sz="24" w:space="0" w:color="808080"/>
              <w:bottom w:val="nil"/>
              <w:right w:val="single" w:sz="24" w:space="0" w:color="808080"/>
            </w:tcBorders>
            <w:hideMark/>
          </w:tcPr>
          <w:p w14:paraId="71899030"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17728C33" wp14:editId="20792C5D">
                  <wp:extent cx="1168400" cy="1107440"/>
                  <wp:effectExtent l="0" t="0" r="0" b="0"/>
                  <wp:docPr id="244"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56D7427"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Pri prepichnutí kapsuly by ste mali počuť zvuk.</w:t>
            </w:r>
          </w:p>
          <w:p w14:paraId="130DD99B" w14:textId="77777777" w:rsidR="00F83DB0" w:rsidRPr="00FD6F64" w:rsidRDefault="00F83DB0"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Prepichnite kapsulu iba raz.</w:t>
            </w:r>
          </w:p>
        </w:tc>
        <w:tc>
          <w:tcPr>
            <w:tcW w:w="2268" w:type="dxa"/>
            <w:tcBorders>
              <w:top w:val="nil"/>
              <w:left w:val="single" w:sz="24" w:space="0" w:color="808080"/>
              <w:bottom w:val="nil"/>
              <w:right w:val="single" w:sz="24" w:space="0" w:color="808080"/>
            </w:tcBorders>
            <w:hideMark/>
          </w:tcPr>
          <w:p w14:paraId="1561D632"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63A7A939" wp14:editId="3213EDD0">
                  <wp:extent cx="1295400" cy="904240"/>
                  <wp:effectExtent l="0" t="0" r="0" b="0"/>
                  <wp:docPr id="245"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3593E8A9" w14:textId="77777777" w:rsidR="006B0D7D" w:rsidRPr="00CB491F" w:rsidRDefault="006B0D7D" w:rsidP="00CC2DB9">
            <w:pPr>
              <w:pStyle w:val="Table"/>
              <w:spacing w:before="0" w:after="0"/>
              <w:jc w:val="center"/>
              <w:rPr>
                <w:rFonts w:ascii="Times New Roman" w:hAnsi="Times New Roman"/>
                <w:szCs w:val="20"/>
                <w:lang w:val="sk-SK"/>
              </w:rPr>
            </w:pPr>
            <w:r w:rsidRPr="00CB491F">
              <w:rPr>
                <w:noProof/>
                <w:lang w:eastAsia="en-US"/>
              </w:rPr>
              <w:drawing>
                <wp:inline distT="0" distB="0" distL="0" distR="0" wp14:anchorId="6F889BA8" wp14:editId="66C8635B">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06517A42" w14:textId="77777777" w:rsidR="006B0D7D" w:rsidRPr="00FD6F64" w:rsidRDefault="006B0D7D" w:rsidP="00CC2DB9">
            <w:pPr>
              <w:pStyle w:val="Table"/>
              <w:tabs>
                <w:tab w:val="clear" w:pos="284"/>
                <w:tab w:val="left" w:pos="1449"/>
              </w:tabs>
              <w:spacing w:before="0" w:after="0"/>
              <w:rPr>
                <w:rFonts w:ascii="Times New Roman" w:hAnsi="Times New Roman"/>
                <w:b/>
                <w:szCs w:val="20"/>
                <w:lang w:val="sk-SK"/>
              </w:rPr>
            </w:pPr>
            <w:r w:rsidRPr="00FD6F64">
              <w:rPr>
                <w:rFonts w:ascii="Times New Roman" w:hAnsi="Times New Roman"/>
                <w:b/>
                <w:szCs w:val="20"/>
                <w:lang w:val="sk-SK"/>
              </w:rPr>
              <w:t>Zostatok</w:t>
            </w:r>
            <w:r w:rsidRPr="00FD6F64">
              <w:rPr>
                <w:rFonts w:ascii="Times New Roman" w:hAnsi="Times New Roman"/>
                <w:b/>
                <w:szCs w:val="20"/>
                <w:lang w:val="sk-SK"/>
              </w:rPr>
              <w:tab/>
              <w:t>Prázdna</w:t>
            </w:r>
          </w:p>
          <w:p w14:paraId="6F23360A" w14:textId="3F98803C" w:rsidR="00F83DB0" w:rsidRPr="00CB491F" w:rsidRDefault="006B0D7D" w:rsidP="00CC2DB9">
            <w:pPr>
              <w:pStyle w:val="Table"/>
              <w:tabs>
                <w:tab w:val="clear" w:pos="284"/>
              </w:tabs>
              <w:spacing w:before="0" w:after="0"/>
              <w:rPr>
                <w:rFonts w:ascii="Times New Roman" w:hAnsi="Times New Roman"/>
                <w:szCs w:val="20"/>
                <w:lang w:val="sk-SK"/>
              </w:rPr>
            </w:pPr>
            <w:r w:rsidRPr="00FD6F64">
              <w:rPr>
                <w:rFonts w:ascii="Times New Roman" w:hAnsi="Times New Roman"/>
                <w:b/>
                <w:szCs w:val="20"/>
                <w:lang w:val="sk-SK"/>
              </w:rPr>
              <w:t>prášku</w:t>
            </w:r>
            <w:r w:rsidRPr="00CB491F" w:rsidDel="006B0D7D">
              <w:rPr>
                <w:rFonts w:ascii="Times New Roman" w:hAnsi="Times New Roman"/>
                <w:szCs w:val="20"/>
                <w:lang w:val="sk-SK"/>
              </w:rPr>
              <w:t xml:space="preserve"> </w:t>
            </w:r>
          </w:p>
        </w:tc>
      </w:tr>
      <w:tr w:rsidR="00F83DB0" w:rsidRPr="00CB491F" w14:paraId="69A03253" w14:textId="77777777" w:rsidTr="00351C8D">
        <w:trPr>
          <w:cantSplit/>
        </w:trPr>
        <w:tc>
          <w:tcPr>
            <w:tcW w:w="2376" w:type="dxa"/>
            <w:tcBorders>
              <w:top w:val="nil"/>
              <w:left w:val="single" w:sz="24" w:space="0" w:color="808080"/>
              <w:bottom w:val="nil"/>
              <w:right w:val="single" w:sz="24" w:space="0" w:color="808080"/>
            </w:tcBorders>
            <w:hideMark/>
          </w:tcPr>
          <w:p w14:paraId="20FC9602" w14:textId="77777777" w:rsidR="00F83DB0" w:rsidRPr="00CB491F" w:rsidRDefault="00F83DB0" w:rsidP="00CC2DB9">
            <w:pPr>
              <w:pStyle w:val="Table"/>
              <w:spacing w:before="0" w:after="0"/>
              <w:rPr>
                <w:rFonts w:ascii="Times New Roman" w:eastAsia="Calibri" w:hAnsi="Times New Roman"/>
                <w:szCs w:val="20"/>
                <w:lang w:val="sk-SK"/>
              </w:rPr>
            </w:pPr>
            <w:r w:rsidRPr="00CB491F">
              <w:rPr>
                <w:rFonts w:ascii="Times New Roman" w:hAnsi="Times New Roman"/>
                <w:szCs w:val="20"/>
                <w:lang w:val="sk-SK"/>
              </w:rPr>
              <w:t>Krok 1b:</w:t>
            </w:r>
          </w:p>
          <w:p w14:paraId="151385A0"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b/>
                <w:szCs w:val="20"/>
                <w:lang w:val="sk-SK"/>
              </w:rPr>
              <w:t>Otvorte inhalátor</w:t>
            </w:r>
          </w:p>
        </w:tc>
        <w:tc>
          <w:tcPr>
            <w:tcW w:w="2268" w:type="dxa"/>
            <w:tcBorders>
              <w:top w:val="nil"/>
              <w:left w:val="single" w:sz="24" w:space="0" w:color="808080"/>
              <w:bottom w:val="nil"/>
              <w:right w:val="single" w:sz="24" w:space="0" w:color="808080"/>
            </w:tcBorders>
            <w:hideMark/>
          </w:tcPr>
          <w:p w14:paraId="28F9F5C3" w14:textId="77777777" w:rsidR="00F83DB0" w:rsidRPr="00CB491F" w:rsidRDefault="00F83DB0" w:rsidP="00CC2DB9">
            <w:pPr>
              <w:pStyle w:val="Table"/>
              <w:spacing w:before="0" w:after="0"/>
              <w:rPr>
                <w:rFonts w:ascii="Times New Roman" w:hAnsi="Times New Roman"/>
                <w:szCs w:val="20"/>
                <w:lang w:val="sk-SK"/>
              </w:rPr>
            </w:pPr>
            <w:r w:rsidRPr="00CB491F">
              <w:rPr>
                <w:noProof/>
                <w:lang w:eastAsia="en-US"/>
              </w:rPr>
              <w:drawing>
                <wp:inline distT="0" distB="0" distL="0" distR="0" wp14:anchorId="419712F0" wp14:editId="5BBE5AE0">
                  <wp:extent cx="1300480" cy="1163320"/>
                  <wp:effectExtent l="0" t="0" r="0" b="0"/>
                  <wp:docPr id="2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1855FAE1"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2b:</w:t>
            </w:r>
          </w:p>
          <w:p w14:paraId="358656B1"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b/>
                <w:szCs w:val="20"/>
                <w:lang w:val="sk-SK"/>
              </w:rPr>
              <w:t>Uvoľnite bočné tlačidlá</w:t>
            </w:r>
          </w:p>
        </w:tc>
        <w:tc>
          <w:tcPr>
            <w:tcW w:w="2268" w:type="dxa"/>
            <w:tcBorders>
              <w:top w:val="nil"/>
              <w:left w:val="single" w:sz="24" w:space="0" w:color="808080"/>
              <w:bottom w:val="nil"/>
              <w:right w:val="single" w:sz="24" w:space="0" w:color="808080"/>
            </w:tcBorders>
            <w:hideMark/>
          </w:tcPr>
          <w:p w14:paraId="7DB88CAE"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3b:</w:t>
            </w:r>
          </w:p>
          <w:p w14:paraId="2BF9DAE2"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Inhalujte liek hlboko</w:t>
            </w:r>
          </w:p>
          <w:p w14:paraId="2B4EEAB1"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Inhalátor držte tak, ako je to znázornené</w:t>
            </w:r>
            <w:r>
              <w:rPr>
                <w:rFonts w:ascii="Times New Roman" w:hAnsi="Times New Roman"/>
                <w:szCs w:val="20"/>
                <w:lang w:val="sk-SK"/>
              </w:rPr>
              <w:t xml:space="preserve"> na </w:t>
            </w:r>
            <w:r w:rsidRPr="00CB491F">
              <w:rPr>
                <w:rFonts w:ascii="Times New Roman" w:hAnsi="Times New Roman"/>
                <w:szCs w:val="20"/>
                <w:lang w:val="sk-SK"/>
              </w:rPr>
              <w:t>obrázku.</w:t>
            </w:r>
          </w:p>
          <w:p w14:paraId="0D8E52EF"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Vložte náustok do úst a pevne ho obopnite perami.</w:t>
            </w:r>
          </w:p>
          <w:p w14:paraId="28104B01"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u w:val="single"/>
                <w:lang w:val="sk-SK"/>
              </w:rPr>
              <w:t>Nestláčajte bočné tlačidlá</w:t>
            </w:r>
            <w:r w:rsidRPr="00CB491F">
              <w:rPr>
                <w:rFonts w:ascii="Times New Roman" w:hAnsi="Times New Roman"/>
                <w:szCs w:val="20"/>
                <w:lang w:val="sk-SK"/>
              </w:rPr>
              <w:t>.</w:t>
            </w:r>
          </w:p>
        </w:tc>
        <w:tc>
          <w:tcPr>
            <w:tcW w:w="2415" w:type="dxa"/>
            <w:tcBorders>
              <w:top w:val="nil"/>
              <w:left w:val="single" w:sz="24" w:space="0" w:color="808080"/>
              <w:bottom w:val="nil"/>
              <w:right w:val="single" w:sz="24" w:space="0" w:color="808080"/>
            </w:tcBorders>
            <w:hideMark/>
          </w:tcPr>
          <w:p w14:paraId="7004222E" w14:textId="59F0B383" w:rsidR="00F83DB0" w:rsidRPr="00CB491F" w:rsidRDefault="00F83DB0" w:rsidP="00CC2DB9">
            <w:pPr>
              <w:pStyle w:val="Table"/>
              <w:spacing w:before="0" w:after="0"/>
              <w:rPr>
                <w:rFonts w:ascii="Times New Roman" w:hAnsi="Times New Roman"/>
                <w:b/>
                <w:szCs w:val="20"/>
                <w:lang w:val="sk-SK"/>
              </w:rPr>
            </w:pPr>
          </w:p>
        </w:tc>
      </w:tr>
      <w:tr w:rsidR="00F83DB0" w:rsidRPr="00CB491F" w14:paraId="145AA47B" w14:textId="77777777" w:rsidTr="00351C8D">
        <w:trPr>
          <w:cantSplit/>
        </w:trPr>
        <w:tc>
          <w:tcPr>
            <w:tcW w:w="2376" w:type="dxa"/>
            <w:tcBorders>
              <w:top w:val="nil"/>
              <w:left w:val="single" w:sz="24" w:space="0" w:color="808080"/>
              <w:bottom w:val="nil"/>
              <w:right w:val="single" w:sz="24" w:space="0" w:color="808080"/>
            </w:tcBorders>
            <w:hideMark/>
          </w:tcPr>
          <w:p w14:paraId="41B77E7B" w14:textId="77777777" w:rsidR="00F83DB0" w:rsidRPr="00CB491F" w:rsidRDefault="00F83DB0" w:rsidP="00CC2DB9">
            <w:pPr>
              <w:pStyle w:val="Text"/>
              <w:keepNext/>
              <w:spacing w:before="0"/>
              <w:jc w:val="center"/>
              <w:rPr>
                <w:sz w:val="20"/>
                <w:lang w:val="sk-SK" w:eastAsia="en-US"/>
              </w:rPr>
            </w:pPr>
          </w:p>
          <w:p w14:paraId="377C16D7" w14:textId="77777777" w:rsidR="00F83DB0" w:rsidRPr="00CB491F" w:rsidRDefault="00F83DB0" w:rsidP="00CC2DB9">
            <w:pPr>
              <w:pStyle w:val="Text"/>
              <w:keepNext/>
              <w:spacing w:before="0"/>
              <w:jc w:val="center"/>
              <w:rPr>
                <w:sz w:val="20"/>
                <w:lang w:val="sk-SK"/>
              </w:rPr>
            </w:pPr>
            <w:r w:rsidRPr="00CB491F">
              <w:rPr>
                <w:noProof/>
                <w:lang w:eastAsia="en-US"/>
              </w:rPr>
              <w:drawing>
                <wp:inline distT="0" distB="0" distL="0" distR="0" wp14:anchorId="2C2EDA55" wp14:editId="1C7AC1AD">
                  <wp:extent cx="1178560" cy="1656080"/>
                  <wp:effectExtent l="0" t="0" r="0" b="0"/>
                  <wp:docPr id="248"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2E850DFF" w14:textId="77777777" w:rsidR="00F83DB0" w:rsidRPr="00CB491F" w:rsidRDefault="00F83DB0" w:rsidP="00CC2DB9">
            <w:pPr>
              <w:pStyle w:val="Table"/>
              <w:keepNext/>
              <w:keepLines w:val="0"/>
              <w:spacing w:before="0" w:after="0"/>
              <w:rPr>
                <w:rFonts w:ascii="Times New Roman" w:hAnsi="Times New Roman"/>
                <w:szCs w:val="20"/>
                <w:lang w:val="sk-SK"/>
              </w:rPr>
            </w:pPr>
          </w:p>
        </w:tc>
        <w:tc>
          <w:tcPr>
            <w:tcW w:w="2268" w:type="dxa"/>
            <w:tcBorders>
              <w:top w:val="nil"/>
              <w:left w:val="single" w:sz="24" w:space="0" w:color="808080"/>
              <w:bottom w:val="nil"/>
              <w:right w:val="single" w:sz="24" w:space="0" w:color="808080"/>
            </w:tcBorders>
            <w:hideMark/>
          </w:tcPr>
          <w:p w14:paraId="4176CBF3"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rFonts w:ascii="Times New Roman" w:hAnsi="Times New Roman"/>
                <w:szCs w:val="20"/>
                <w:lang w:val="sk-SK"/>
              </w:rPr>
              <w:t>Vdýchnite rýchlo a čo najhlbšie.</w:t>
            </w:r>
          </w:p>
          <w:p w14:paraId="057AFABA" w14:textId="77777777" w:rsidR="00F83DB0" w:rsidRPr="00CB491F" w:rsidRDefault="00F83DB0" w:rsidP="00CC2DB9">
            <w:pPr>
              <w:pStyle w:val="Text"/>
              <w:keepNext/>
              <w:spacing w:before="0"/>
              <w:jc w:val="left"/>
              <w:rPr>
                <w:sz w:val="20"/>
                <w:lang w:val="sk-SK"/>
              </w:rPr>
            </w:pPr>
            <w:r w:rsidRPr="00CB491F">
              <w:rPr>
                <w:sz w:val="20"/>
                <w:lang w:val="sk-SK"/>
              </w:rPr>
              <w:t>Počas inhalácie budete počuť vírivý zvuk.</w:t>
            </w:r>
          </w:p>
          <w:p w14:paraId="59F1760E"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rFonts w:ascii="Times New Roman" w:hAnsi="Times New Roman"/>
                <w:szCs w:val="20"/>
                <w:lang w:val="sk-SK"/>
              </w:rPr>
              <w:t>Môžete cítiť chuť lieku počas inhalácie.</w:t>
            </w:r>
          </w:p>
        </w:tc>
        <w:tc>
          <w:tcPr>
            <w:tcW w:w="2415" w:type="dxa"/>
            <w:tcBorders>
              <w:top w:val="nil"/>
              <w:left w:val="single" w:sz="24" w:space="0" w:color="808080"/>
              <w:bottom w:val="nil"/>
              <w:right w:val="single" w:sz="24" w:space="0" w:color="808080"/>
            </w:tcBorders>
            <w:hideMark/>
          </w:tcPr>
          <w:p w14:paraId="1F4AD1AD"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noProof/>
                <w:lang w:eastAsia="en-US"/>
              </w:rPr>
              <w:drawing>
                <wp:inline distT="0" distB="0" distL="0" distR="0" wp14:anchorId="2C64D8AC" wp14:editId="33D91B9F">
                  <wp:extent cx="1071880" cy="1386840"/>
                  <wp:effectExtent l="0" t="0" r="0" b="0"/>
                  <wp:docPr id="249"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F83DB0" w:rsidRPr="00CB491F" w14:paraId="5859A611" w14:textId="77777777" w:rsidTr="00351C8D">
        <w:tc>
          <w:tcPr>
            <w:tcW w:w="2376" w:type="dxa"/>
            <w:tcBorders>
              <w:top w:val="nil"/>
              <w:left w:val="single" w:sz="24" w:space="0" w:color="808080"/>
              <w:bottom w:val="nil"/>
              <w:right w:val="single" w:sz="24" w:space="0" w:color="808080"/>
            </w:tcBorders>
            <w:hideMark/>
          </w:tcPr>
          <w:p w14:paraId="7464B2DC"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1c:</w:t>
            </w:r>
          </w:p>
          <w:p w14:paraId="562E9A41"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Vyberte kapsulu</w:t>
            </w:r>
          </w:p>
          <w:p w14:paraId="54E0A506"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Oddeľte jeden blister</w:t>
            </w:r>
            <w:r>
              <w:rPr>
                <w:rFonts w:ascii="Times New Roman" w:hAnsi="Times New Roman"/>
                <w:szCs w:val="20"/>
                <w:lang w:val="sk-SK"/>
              </w:rPr>
              <w:t xml:space="preserve"> z </w:t>
            </w:r>
            <w:r w:rsidRPr="00CB491F">
              <w:rPr>
                <w:rFonts w:ascii="Times New Roman" w:hAnsi="Times New Roman"/>
                <w:szCs w:val="20"/>
                <w:lang w:val="sk-SK"/>
              </w:rPr>
              <w:t>blistrovej karty.</w:t>
            </w:r>
          </w:p>
          <w:p w14:paraId="4927C938" w14:textId="77777777" w:rsidR="00F83DB0" w:rsidRPr="00CB491F" w:rsidRDefault="00F83DB0" w:rsidP="00CC2DB9">
            <w:pPr>
              <w:pStyle w:val="Text"/>
              <w:spacing w:before="0"/>
              <w:jc w:val="left"/>
              <w:rPr>
                <w:sz w:val="20"/>
                <w:lang w:val="sk-SK"/>
              </w:rPr>
            </w:pPr>
            <w:r w:rsidRPr="00CB491F">
              <w:rPr>
                <w:sz w:val="20"/>
                <w:lang w:val="sk-SK"/>
              </w:rPr>
              <w:t>Stiahnutím otvorte blister a vyberte kapsulu.</w:t>
            </w:r>
          </w:p>
          <w:p w14:paraId="165F54B8" w14:textId="77777777" w:rsidR="00F83DB0" w:rsidRPr="00FD6F64" w:rsidRDefault="00F83DB0" w:rsidP="00CC2DB9">
            <w:pPr>
              <w:pStyle w:val="Table"/>
              <w:spacing w:before="0" w:after="0"/>
              <w:rPr>
                <w:rFonts w:ascii="Times New Roman" w:hAnsi="Times New Roman"/>
                <w:szCs w:val="20"/>
                <w:u w:val="single"/>
                <w:lang w:val="sk-SK"/>
              </w:rPr>
            </w:pPr>
            <w:r w:rsidRPr="00FD6F64">
              <w:rPr>
                <w:rFonts w:ascii="Times New Roman" w:hAnsi="Times New Roman"/>
                <w:szCs w:val="20"/>
                <w:u w:val="single"/>
                <w:lang w:val="sk-SK"/>
              </w:rPr>
              <w:t>Nepretláčajte kapsulu cez fóliu.</w:t>
            </w:r>
          </w:p>
          <w:p w14:paraId="6241D57B" w14:textId="77777777" w:rsidR="00F83DB0" w:rsidRPr="00CB491F" w:rsidRDefault="00F83DB0" w:rsidP="00CC2DB9">
            <w:pPr>
              <w:pStyle w:val="Text"/>
              <w:spacing w:before="0"/>
              <w:jc w:val="left"/>
              <w:rPr>
                <w:b/>
                <w:sz w:val="20"/>
                <w:lang w:val="sk-SK"/>
              </w:rPr>
            </w:pPr>
            <w:r w:rsidRPr="00FD6F64">
              <w:rPr>
                <w:rFonts w:eastAsia="Calibri"/>
                <w:sz w:val="20"/>
                <w:u w:val="single"/>
                <w:lang w:val="sk-SK"/>
              </w:rPr>
              <w:t>Kapsulu neprehltnite.</w:t>
            </w:r>
          </w:p>
        </w:tc>
        <w:tc>
          <w:tcPr>
            <w:tcW w:w="2268" w:type="dxa"/>
            <w:tcBorders>
              <w:top w:val="nil"/>
              <w:left w:val="single" w:sz="24" w:space="0" w:color="808080"/>
              <w:bottom w:val="nil"/>
              <w:right w:val="single" w:sz="24" w:space="0" w:color="808080"/>
            </w:tcBorders>
          </w:tcPr>
          <w:p w14:paraId="12A7CA32" w14:textId="77777777" w:rsidR="00F83DB0" w:rsidRPr="00CB491F" w:rsidRDefault="00F83DB0" w:rsidP="00CC2DB9">
            <w:pPr>
              <w:pStyle w:val="Table"/>
              <w:spacing w:before="0" w:after="0"/>
              <w:rPr>
                <w:b/>
                <w:szCs w:val="20"/>
                <w:lang w:val="sk-SK"/>
              </w:rPr>
            </w:pPr>
          </w:p>
        </w:tc>
        <w:tc>
          <w:tcPr>
            <w:tcW w:w="2268" w:type="dxa"/>
            <w:tcBorders>
              <w:top w:val="nil"/>
              <w:left w:val="single" w:sz="24" w:space="0" w:color="808080"/>
              <w:bottom w:val="nil"/>
              <w:right w:val="single" w:sz="24" w:space="0" w:color="808080"/>
            </w:tcBorders>
            <w:hideMark/>
          </w:tcPr>
          <w:p w14:paraId="4A0492F7" w14:textId="77777777" w:rsidR="00F83DB0" w:rsidRPr="00CB491F" w:rsidRDefault="00F83DB0" w:rsidP="00CC2DB9">
            <w:pPr>
              <w:pStyle w:val="Text"/>
              <w:spacing w:before="0"/>
              <w:jc w:val="left"/>
              <w:rPr>
                <w:sz w:val="20"/>
                <w:lang w:val="sk-SK" w:eastAsia="en-US"/>
              </w:rPr>
            </w:pPr>
            <w:r w:rsidRPr="00CB491F">
              <w:rPr>
                <w:noProof/>
                <w:sz w:val="20"/>
                <w:lang w:eastAsia="en-US"/>
              </w:rPr>
              <w:drawing>
                <wp:inline distT="0" distB="0" distL="0" distR="0" wp14:anchorId="2B057423" wp14:editId="0B45203C">
                  <wp:extent cx="1361440" cy="1107440"/>
                  <wp:effectExtent l="0" t="0" r="0" b="0"/>
                  <wp:docPr id="25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2C86ED6A"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3c:</w:t>
            </w:r>
          </w:p>
          <w:p w14:paraId="4F4ED39F"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Zadržte dych</w:t>
            </w:r>
          </w:p>
          <w:p w14:paraId="1E196BFB" w14:textId="77777777" w:rsidR="00F83DB0" w:rsidRPr="00CB491F" w:rsidRDefault="00F83DB0" w:rsidP="00CC2DB9">
            <w:pPr>
              <w:pStyle w:val="Text"/>
              <w:spacing w:before="0"/>
              <w:jc w:val="left"/>
              <w:rPr>
                <w:sz w:val="20"/>
                <w:lang w:val="sk-SK"/>
              </w:rPr>
            </w:pPr>
            <w:r w:rsidRPr="00CB491F">
              <w:rPr>
                <w:sz w:val="20"/>
                <w:lang w:val="sk-SK"/>
              </w:rPr>
              <w:t>Zadržte dych až</w:t>
            </w:r>
            <w:r>
              <w:rPr>
                <w:sz w:val="20"/>
                <w:lang w:val="sk-SK"/>
              </w:rPr>
              <w:t xml:space="preserve"> na </w:t>
            </w:r>
            <w:r w:rsidRPr="00CB491F">
              <w:rPr>
                <w:sz w:val="20"/>
                <w:lang w:val="sk-SK"/>
              </w:rPr>
              <w:t>5 sekúnd.</w:t>
            </w:r>
          </w:p>
          <w:p w14:paraId="50504144" w14:textId="77777777" w:rsidR="00F83DB0" w:rsidRPr="00CB491F" w:rsidRDefault="00F83DB0" w:rsidP="00CC2DB9">
            <w:pPr>
              <w:pStyle w:val="Text"/>
              <w:spacing w:before="0"/>
              <w:jc w:val="left"/>
              <w:rPr>
                <w:sz w:val="20"/>
                <w:lang w:val="sk-SK"/>
              </w:rPr>
            </w:pPr>
          </w:p>
          <w:p w14:paraId="31E4B9AD" w14:textId="77777777" w:rsidR="00F83DB0" w:rsidRPr="00CB491F" w:rsidRDefault="00F83DB0" w:rsidP="00CC2DB9">
            <w:pPr>
              <w:pStyle w:val="Text"/>
              <w:spacing w:before="0"/>
              <w:jc w:val="left"/>
              <w:rPr>
                <w:sz w:val="20"/>
                <w:lang w:val="sk-SK"/>
              </w:rPr>
            </w:pPr>
          </w:p>
          <w:p w14:paraId="2EB3F1DF" w14:textId="77777777" w:rsidR="00F83DB0" w:rsidRDefault="00F83DB0" w:rsidP="00CC2DB9">
            <w:pPr>
              <w:pStyle w:val="Pa0"/>
              <w:spacing w:line="240" w:lineRule="auto"/>
              <w:rPr>
                <w:rFonts w:ascii="Times New Roman" w:eastAsia="MS Mincho" w:hAnsi="Times New Roman" w:cs="Times New Roman"/>
                <w:sz w:val="20"/>
                <w:szCs w:val="20"/>
                <w:lang w:val="sk-SK"/>
              </w:rPr>
            </w:pPr>
            <w:r w:rsidRPr="00CB491F">
              <w:rPr>
                <w:rFonts w:ascii="Times New Roman" w:eastAsia="MS Mincho" w:hAnsi="Times New Roman" w:cs="Times New Roman"/>
                <w:sz w:val="20"/>
                <w:szCs w:val="20"/>
                <w:lang w:val="sk-SK"/>
              </w:rPr>
              <w:t>Krok 3d:</w:t>
            </w:r>
          </w:p>
          <w:p w14:paraId="4852D18D" w14:textId="77777777" w:rsidR="00F83DB0" w:rsidRPr="00CB491F" w:rsidRDefault="00F83DB0" w:rsidP="00CC2DB9">
            <w:pPr>
              <w:pStyle w:val="Pa0"/>
              <w:spacing w:line="240" w:lineRule="auto"/>
              <w:rPr>
                <w:rFonts w:ascii="Times New Roman" w:eastAsia="MS Mincho" w:hAnsi="Times New Roman" w:cs="Times New Roman"/>
                <w:b/>
                <w:sz w:val="20"/>
                <w:szCs w:val="20"/>
                <w:lang w:val="sk-SK"/>
              </w:rPr>
            </w:pPr>
            <w:r w:rsidRPr="00CB491F">
              <w:rPr>
                <w:rFonts w:ascii="Times New Roman" w:eastAsia="MS Mincho" w:hAnsi="Times New Roman" w:cs="Times New Roman"/>
                <w:b/>
                <w:sz w:val="20"/>
                <w:szCs w:val="20"/>
                <w:lang w:val="sk-SK"/>
              </w:rPr>
              <w:t>Vypláchnite si ústa</w:t>
            </w:r>
          </w:p>
          <w:p w14:paraId="2C3DEA63" w14:textId="77777777" w:rsidR="00F83DB0" w:rsidRPr="00CB491F" w:rsidRDefault="00F83DB0" w:rsidP="00CC2DB9">
            <w:pPr>
              <w:pStyle w:val="Text"/>
              <w:spacing w:before="0"/>
              <w:jc w:val="left"/>
              <w:rPr>
                <w:b/>
                <w:sz w:val="20"/>
                <w:lang w:val="sk-SK"/>
              </w:rPr>
            </w:pPr>
            <w:r w:rsidRPr="00CB491F">
              <w:rPr>
                <w:sz w:val="20"/>
                <w:lang w:val="sk-SK" w:eastAsia="ja-JP"/>
              </w:rPr>
              <w:t>Vypláchnite si ústa vodou</w:t>
            </w:r>
            <w:r>
              <w:rPr>
                <w:sz w:val="20"/>
                <w:lang w:val="sk-SK" w:eastAsia="ja-JP"/>
              </w:rPr>
              <w:t xml:space="preserve"> po </w:t>
            </w:r>
            <w:r w:rsidRPr="00CB491F">
              <w:rPr>
                <w:sz w:val="20"/>
                <w:lang w:val="sk-SK" w:eastAsia="ja-JP"/>
              </w:rPr>
              <w:t>každej dávke a vodu vypľujte.</w:t>
            </w:r>
          </w:p>
        </w:tc>
        <w:tc>
          <w:tcPr>
            <w:tcW w:w="2415" w:type="dxa"/>
            <w:tcBorders>
              <w:top w:val="nil"/>
              <w:left w:val="single" w:sz="24" w:space="0" w:color="808080"/>
              <w:bottom w:val="single" w:sz="36" w:space="0" w:color="000000"/>
              <w:right w:val="single" w:sz="24" w:space="0" w:color="808080"/>
            </w:tcBorders>
          </w:tcPr>
          <w:p w14:paraId="5E559B79"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Odstráňte prázdnu kapsulu</w:t>
            </w:r>
          </w:p>
          <w:p w14:paraId="153A640D"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Prázdnu kapsulu zahoďte medzi domový odpad.</w:t>
            </w:r>
          </w:p>
          <w:p w14:paraId="7EB74832" w14:textId="77777777" w:rsidR="00F83DB0" w:rsidRPr="00CB491F" w:rsidRDefault="00F83DB0" w:rsidP="00CC2DB9">
            <w:pPr>
              <w:pStyle w:val="Table"/>
              <w:spacing w:before="0" w:after="0"/>
              <w:rPr>
                <w:szCs w:val="20"/>
                <w:lang w:val="sk-SK"/>
              </w:rPr>
            </w:pPr>
            <w:r w:rsidRPr="00CB491F">
              <w:rPr>
                <w:rFonts w:ascii="Times New Roman" w:hAnsi="Times New Roman"/>
                <w:szCs w:val="20"/>
                <w:lang w:val="sk-SK"/>
              </w:rPr>
              <w:t>Zatvorte inhalátor a nasaďte viečko.</w:t>
            </w:r>
          </w:p>
        </w:tc>
      </w:tr>
      <w:tr w:rsidR="00F83DB0" w:rsidRPr="00CB491F" w14:paraId="52C39879" w14:textId="77777777" w:rsidTr="00351C8D">
        <w:trPr>
          <w:cantSplit/>
          <w:trHeight w:val="617"/>
        </w:trPr>
        <w:tc>
          <w:tcPr>
            <w:tcW w:w="2376" w:type="dxa"/>
            <w:tcBorders>
              <w:top w:val="nil"/>
              <w:left w:val="single" w:sz="24" w:space="0" w:color="808080"/>
              <w:bottom w:val="nil"/>
              <w:right w:val="single" w:sz="24" w:space="0" w:color="808080"/>
            </w:tcBorders>
          </w:tcPr>
          <w:p w14:paraId="0244B66B" w14:textId="77777777" w:rsidR="00F83DB0" w:rsidRPr="00CB491F" w:rsidRDefault="00F83DB0" w:rsidP="00CC2DB9">
            <w:pPr>
              <w:pStyle w:val="Table"/>
              <w:keepNext/>
              <w:keepLines w:val="0"/>
              <w:spacing w:before="0" w:after="0"/>
              <w:rPr>
                <w:rFonts w:ascii="Times New Roman" w:hAnsi="Times New Roman"/>
                <w:szCs w:val="20"/>
                <w:lang w:val="sk-SK"/>
              </w:rPr>
            </w:pPr>
            <w:r w:rsidRPr="00CB491F">
              <w:rPr>
                <w:noProof/>
                <w:lang w:eastAsia="en-US"/>
              </w:rPr>
              <w:lastRenderedPageBreak/>
              <w:drawing>
                <wp:inline distT="0" distB="0" distL="0" distR="0" wp14:anchorId="75F25624" wp14:editId="6CDF93B1">
                  <wp:extent cx="1117600" cy="797560"/>
                  <wp:effectExtent l="0" t="0" r="0" b="0"/>
                  <wp:docPr id="251"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2116CAFD"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1d:</w:t>
            </w:r>
          </w:p>
          <w:p w14:paraId="02761486"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Vložte kapsulu</w:t>
            </w:r>
          </w:p>
          <w:p w14:paraId="06FDFD2C" w14:textId="77777777" w:rsidR="00F83DB0" w:rsidRPr="00FD6F64" w:rsidRDefault="00F83DB0" w:rsidP="00CC2DB9">
            <w:pPr>
              <w:pStyle w:val="Table"/>
              <w:keepNext/>
              <w:keepLines w:val="0"/>
              <w:spacing w:before="0" w:after="0"/>
              <w:rPr>
                <w:rFonts w:ascii="Times New Roman" w:hAnsi="Times New Roman"/>
                <w:szCs w:val="20"/>
                <w:u w:val="single"/>
                <w:lang w:val="sk-SK"/>
              </w:rPr>
            </w:pPr>
            <w:r w:rsidRPr="00FD6F64">
              <w:rPr>
                <w:rFonts w:ascii="Times New Roman" w:hAnsi="Times New Roman"/>
                <w:szCs w:val="20"/>
                <w:u w:val="single"/>
                <w:lang w:val="sk-SK"/>
              </w:rPr>
              <w:t>Kapsulu nikdy nevložte priamo do náustka.</w:t>
            </w:r>
          </w:p>
          <w:p w14:paraId="58E64612" w14:textId="77777777" w:rsidR="00F83DB0" w:rsidRPr="00CB491F" w:rsidRDefault="00F83DB0" w:rsidP="00CC2DB9">
            <w:pPr>
              <w:pStyle w:val="Table"/>
              <w:keepNext/>
              <w:keepLines w:val="0"/>
              <w:spacing w:before="0" w:after="0"/>
              <w:rPr>
                <w:rFonts w:ascii="Times New Roman" w:hAnsi="Times New Roman"/>
                <w:szCs w:val="20"/>
                <w:lang w:val="sk-SK"/>
              </w:rPr>
            </w:pPr>
          </w:p>
        </w:tc>
        <w:tc>
          <w:tcPr>
            <w:tcW w:w="2268" w:type="dxa"/>
            <w:vMerge w:val="restart"/>
            <w:tcBorders>
              <w:top w:val="nil"/>
              <w:left w:val="single" w:sz="24" w:space="0" w:color="808080"/>
              <w:bottom w:val="single" w:sz="36" w:space="0" w:color="808080"/>
              <w:right w:val="single" w:sz="24" w:space="0" w:color="808080"/>
            </w:tcBorders>
          </w:tcPr>
          <w:p w14:paraId="151AFD25" w14:textId="77777777" w:rsidR="00F83DB0" w:rsidRPr="00CB491F" w:rsidRDefault="00F83DB0" w:rsidP="00CC2DB9">
            <w:pPr>
              <w:pStyle w:val="Text"/>
              <w:keepNext/>
              <w:spacing w:before="0"/>
              <w:jc w:val="left"/>
              <w:rPr>
                <w:b/>
                <w:sz w:val="20"/>
                <w:lang w:val="sk-SK"/>
              </w:rPr>
            </w:pPr>
          </w:p>
        </w:tc>
        <w:tc>
          <w:tcPr>
            <w:tcW w:w="2268" w:type="dxa"/>
            <w:vMerge w:val="restart"/>
            <w:tcBorders>
              <w:top w:val="nil"/>
              <w:left w:val="single" w:sz="24" w:space="0" w:color="808080"/>
              <w:bottom w:val="single" w:sz="36" w:space="0" w:color="808080"/>
              <w:right w:val="single" w:sz="48" w:space="0" w:color="009999"/>
            </w:tcBorders>
          </w:tcPr>
          <w:p w14:paraId="476E2C1D" w14:textId="77777777" w:rsidR="00F83DB0" w:rsidRPr="00CB491F" w:rsidRDefault="00F83DB0" w:rsidP="00CC2DB9">
            <w:pPr>
              <w:pStyle w:val="Text"/>
              <w:keepNext/>
              <w:spacing w:before="0"/>
              <w:jc w:val="left"/>
              <w:rPr>
                <w:b/>
                <w:sz w:val="20"/>
                <w:lang w:val="sk-SK"/>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689F2CCC" w14:textId="77777777" w:rsidR="00F83DB0" w:rsidRPr="00CB491F" w:rsidRDefault="00F83DB0" w:rsidP="00CC2DB9">
            <w:pPr>
              <w:pStyle w:val="Table"/>
              <w:tabs>
                <w:tab w:val="left" w:pos="170"/>
              </w:tabs>
              <w:spacing w:before="0" w:after="0"/>
              <w:rPr>
                <w:rFonts w:ascii="Times New Roman" w:hAnsi="Times New Roman"/>
                <w:b/>
                <w:szCs w:val="20"/>
                <w:lang w:val="sk-SK"/>
              </w:rPr>
            </w:pPr>
            <w:r w:rsidRPr="00CB491F">
              <w:rPr>
                <w:rFonts w:ascii="Times New Roman" w:hAnsi="Times New Roman"/>
                <w:b/>
                <w:szCs w:val="20"/>
                <w:lang w:val="sk-SK"/>
              </w:rPr>
              <w:t>Dôležité informácie</w:t>
            </w:r>
          </w:p>
          <w:p w14:paraId="3D868D43"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eastAsia="MS Gothic" w:hAnsi="Times New Roman"/>
                <w:szCs w:val="20"/>
                <w:lang w:val="sk-SK"/>
              </w:rPr>
            </w:pPr>
            <w:r w:rsidRPr="00196A3B">
              <w:rPr>
                <w:rFonts w:ascii="Times New Roman" w:hAnsi="Times New Roman"/>
                <w:szCs w:val="20"/>
                <w:lang w:val="sk-SK"/>
              </w:rPr>
              <w:t xml:space="preserve">Kapsuly </w:t>
            </w:r>
            <w:r w:rsidRPr="00FD6F64">
              <w:rPr>
                <w:rFonts w:ascii="Times New Roman" w:hAnsi="Times New Roman"/>
                <w:szCs w:val="20"/>
                <w:lang w:val="sk-SK"/>
              </w:rPr>
              <w:t>Enerzair Breezhaler</w:t>
            </w:r>
            <w:r w:rsidRPr="00196A3B">
              <w:rPr>
                <w:rFonts w:ascii="Times New Roman" w:hAnsi="Times New Roman"/>
                <w:szCs w:val="20"/>
                <w:lang w:val="sk-SK"/>
              </w:rPr>
              <w:t xml:space="preserve"> sa musia vždy uchovávať v blistri a vybrať sa majú len bezprostredne pred použitím.</w:t>
            </w:r>
          </w:p>
          <w:p w14:paraId="6DE6268B"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Nepretláčajte kapsulu cez fóliu pri vyberaní z blistra.</w:t>
            </w:r>
          </w:p>
          <w:p w14:paraId="31618F38" w14:textId="2A0C25FC"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Kapsulu neprehltnite.</w:t>
            </w:r>
          </w:p>
          <w:p w14:paraId="06C02067"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 xml:space="preserve">Nepoužívajte kapsuly </w:t>
            </w:r>
            <w:r w:rsidRPr="00FD6F64">
              <w:rPr>
                <w:rFonts w:ascii="Times New Roman" w:hAnsi="Times New Roman"/>
                <w:szCs w:val="20"/>
                <w:lang w:val="sk-SK"/>
              </w:rPr>
              <w:t>Enerzair Breezhaler</w:t>
            </w:r>
            <w:r w:rsidRPr="00196A3B">
              <w:rPr>
                <w:rFonts w:ascii="Times New Roman" w:hAnsi="Times New Roman"/>
                <w:szCs w:val="20"/>
                <w:lang w:val="sk-SK"/>
              </w:rPr>
              <w:t xml:space="preserve"> so žiadnym iným inhalátorom.</w:t>
            </w:r>
          </w:p>
          <w:p w14:paraId="13A7C6B8"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 xml:space="preserve">Nepoužívajte inhalátor </w:t>
            </w:r>
            <w:r w:rsidRPr="00FD6F64">
              <w:rPr>
                <w:rFonts w:ascii="Times New Roman" w:hAnsi="Times New Roman"/>
                <w:szCs w:val="20"/>
                <w:lang w:val="sk-SK"/>
              </w:rPr>
              <w:t>Enerzair Breezhaler</w:t>
            </w:r>
            <w:r w:rsidRPr="00196A3B">
              <w:rPr>
                <w:rFonts w:ascii="Times New Roman" w:hAnsi="Times New Roman"/>
                <w:szCs w:val="20"/>
                <w:lang w:val="sk-SK"/>
              </w:rPr>
              <w:t xml:space="preserve"> na podanie žiadneho iného lieku v kapsulách.</w:t>
            </w:r>
          </w:p>
          <w:p w14:paraId="267F3645"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Kapsulu nikdy nevložte do úst alebo náustka inhalátora.</w:t>
            </w:r>
          </w:p>
          <w:p w14:paraId="7951BC18"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Nestláčajte bočné tlačidlá viac ako raz.</w:t>
            </w:r>
          </w:p>
          <w:p w14:paraId="4FA9EC6A"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Nevydychujte do náustka.</w:t>
            </w:r>
          </w:p>
          <w:p w14:paraId="44DF768C"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Nestláčajte bočné tlačidlá počas inhalácie cez náustok.</w:t>
            </w:r>
          </w:p>
          <w:p w14:paraId="4BD3C31B" w14:textId="77777777" w:rsidR="00F83DB0" w:rsidRPr="00196A3B" w:rsidRDefault="00F83DB0" w:rsidP="00CC2DB9">
            <w:pPr>
              <w:pStyle w:val="Table"/>
              <w:numPr>
                <w:ilvl w:val="0"/>
                <w:numId w:val="3"/>
              </w:numPr>
              <w:tabs>
                <w:tab w:val="clear" w:pos="284"/>
                <w:tab w:val="left" w:pos="210"/>
              </w:tabs>
              <w:spacing w:before="0" w:after="0"/>
              <w:ind w:left="210" w:hanging="210"/>
              <w:rPr>
                <w:rFonts w:ascii="Times New Roman" w:hAnsi="Times New Roman"/>
                <w:szCs w:val="20"/>
                <w:lang w:val="sk-SK"/>
              </w:rPr>
            </w:pPr>
            <w:r w:rsidRPr="00196A3B">
              <w:rPr>
                <w:rFonts w:ascii="Times New Roman" w:hAnsi="Times New Roman"/>
                <w:szCs w:val="20"/>
                <w:lang w:val="sk-SK"/>
              </w:rPr>
              <w:t>Nechytajte kapsuly mokrými rukami.</w:t>
            </w:r>
          </w:p>
          <w:p w14:paraId="15F0D261" w14:textId="77777777" w:rsidR="00F83DB0" w:rsidRPr="00CB491F" w:rsidRDefault="00F83DB0" w:rsidP="00CC2DB9">
            <w:pPr>
              <w:pStyle w:val="Table"/>
              <w:numPr>
                <w:ilvl w:val="0"/>
                <w:numId w:val="3"/>
              </w:numPr>
              <w:tabs>
                <w:tab w:val="left" w:pos="170"/>
              </w:tabs>
              <w:spacing w:before="0" w:after="0"/>
              <w:ind w:left="170" w:hanging="170"/>
              <w:rPr>
                <w:rFonts w:ascii="Times New Roman" w:hAnsi="Times New Roman"/>
                <w:szCs w:val="20"/>
                <w:lang w:val="sk-SK"/>
              </w:rPr>
            </w:pPr>
            <w:r w:rsidRPr="00196A3B">
              <w:rPr>
                <w:rFonts w:ascii="Times New Roman" w:hAnsi="Times New Roman"/>
                <w:szCs w:val="20"/>
                <w:lang w:val="sk-SK"/>
              </w:rPr>
              <w:t>Nikdy neumývajte inhalátor vodou.</w:t>
            </w:r>
          </w:p>
        </w:tc>
      </w:tr>
      <w:tr w:rsidR="00F83DB0" w:rsidRPr="00CB491F" w14:paraId="228FCA32" w14:textId="77777777" w:rsidTr="00351C8D">
        <w:trPr>
          <w:cantSplit/>
          <w:trHeight w:val="2271"/>
        </w:trPr>
        <w:tc>
          <w:tcPr>
            <w:tcW w:w="2376" w:type="dxa"/>
            <w:tcBorders>
              <w:top w:val="nil"/>
              <w:left w:val="single" w:sz="24" w:space="0" w:color="808080"/>
              <w:bottom w:val="single" w:sz="36" w:space="0" w:color="808080"/>
              <w:right w:val="single" w:sz="24" w:space="0" w:color="808080"/>
            </w:tcBorders>
            <w:hideMark/>
          </w:tcPr>
          <w:p w14:paraId="34BD2D81" w14:textId="77777777" w:rsidR="00F83DB0" w:rsidRPr="00CB491F" w:rsidRDefault="00F83DB0" w:rsidP="00CC2DB9">
            <w:pPr>
              <w:pStyle w:val="Table"/>
              <w:spacing w:before="0" w:after="0"/>
              <w:jc w:val="center"/>
              <w:rPr>
                <w:rFonts w:ascii="Times New Roman" w:hAnsi="Times New Roman"/>
                <w:szCs w:val="20"/>
                <w:lang w:val="sk-SK"/>
              </w:rPr>
            </w:pPr>
            <w:r w:rsidRPr="00CB491F">
              <w:rPr>
                <w:noProof/>
                <w:lang w:eastAsia="en-US"/>
              </w:rPr>
              <w:drawing>
                <wp:inline distT="0" distB="0" distL="0" distR="0" wp14:anchorId="5831EDCD" wp14:editId="0E7CBF19">
                  <wp:extent cx="949960" cy="924560"/>
                  <wp:effectExtent l="0" t="0" r="0" b="0"/>
                  <wp:docPr id="252"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588775A5"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Krok 1e:</w:t>
            </w:r>
          </w:p>
          <w:p w14:paraId="5FB9153A" w14:textId="77777777" w:rsidR="00F83DB0" w:rsidRPr="00CB491F" w:rsidRDefault="00F83DB0" w:rsidP="00CC2DB9">
            <w:pPr>
              <w:pStyle w:val="Table"/>
              <w:spacing w:before="0" w:after="0"/>
              <w:rPr>
                <w:b/>
                <w:szCs w:val="20"/>
                <w:lang w:val="sk-SK"/>
              </w:rPr>
            </w:pPr>
            <w:r w:rsidRPr="00CB491F">
              <w:rPr>
                <w:rFonts w:ascii="Times New Roman" w:hAnsi="Times New Roman"/>
                <w:b/>
                <w:szCs w:val="20"/>
                <w:lang w:val="sk-SK"/>
              </w:rPr>
              <w:t>Uzavrite inhalátor</w:t>
            </w:r>
          </w:p>
        </w:tc>
        <w:tc>
          <w:tcPr>
            <w:tcW w:w="2268" w:type="dxa"/>
            <w:vMerge/>
            <w:tcBorders>
              <w:top w:val="nil"/>
              <w:left w:val="single" w:sz="24" w:space="0" w:color="808080"/>
              <w:bottom w:val="single" w:sz="36" w:space="0" w:color="808080"/>
              <w:right w:val="single" w:sz="24" w:space="0" w:color="808080"/>
            </w:tcBorders>
            <w:vAlign w:val="center"/>
            <w:hideMark/>
          </w:tcPr>
          <w:p w14:paraId="5A704D8D" w14:textId="77777777" w:rsidR="00F83DB0" w:rsidRPr="00CB491F" w:rsidRDefault="00F83DB0" w:rsidP="00CC2DB9">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215C0140" w14:textId="77777777" w:rsidR="00F83DB0" w:rsidRPr="00CB491F" w:rsidRDefault="00F83DB0" w:rsidP="00CC2DB9">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61A8C4B9" w14:textId="77777777" w:rsidR="00F83DB0" w:rsidRPr="00CB491F" w:rsidRDefault="00F83DB0" w:rsidP="00CC2DB9">
            <w:pPr>
              <w:tabs>
                <w:tab w:val="clear" w:pos="567"/>
              </w:tabs>
              <w:spacing w:line="240" w:lineRule="auto"/>
              <w:rPr>
                <w:rFonts w:eastAsia="MS Mincho"/>
                <w:sz w:val="20"/>
              </w:rPr>
            </w:pPr>
          </w:p>
        </w:tc>
      </w:tr>
    </w:tbl>
    <w:p w14:paraId="014CA39B" w14:textId="77777777" w:rsidR="00F83DB0" w:rsidRPr="00CB491F" w:rsidRDefault="00F83DB0" w:rsidP="00CC2DB9"/>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F83DB0" w:rsidRPr="00CB491F" w14:paraId="66814138" w14:textId="77777777" w:rsidTr="00351C8D">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742D10B3" w14:textId="77777777" w:rsidR="00F83DB0" w:rsidRPr="00CB491F" w:rsidRDefault="00F83DB0" w:rsidP="00CC2DB9">
            <w:pPr>
              <w:pStyle w:val="SynopsisList"/>
              <w:keepNext/>
              <w:keepLines/>
              <w:tabs>
                <w:tab w:val="left" w:pos="357"/>
              </w:tabs>
              <w:spacing w:before="0"/>
              <w:ind w:left="0" w:firstLine="0"/>
              <w:rPr>
                <w:rFonts w:ascii="Times New Roman" w:eastAsia="MS Mincho" w:hAnsi="Times New Roman"/>
                <w:lang w:val="sk-SK" w:eastAsia="en-US"/>
              </w:rPr>
            </w:pPr>
            <w:r w:rsidRPr="00CB491F">
              <w:rPr>
                <w:rFonts w:ascii="Times New Roman" w:eastAsia="MS Mincho" w:hAnsi="Times New Roman"/>
                <w:lang w:val="sk-SK" w:eastAsia="en-US"/>
              </w:rPr>
              <w:lastRenderedPageBreak/>
              <w:t>Balenie inhalátora Enerzair Breezhaler obsahuje:</w:t>
            </w:r>
          </w:p>
          <w:p w14:paraId="7FE6A759" w14:textId="77777777" w:rsidR="00F83DB0" w:rsidRPr="00CB491F" w:rsidRDefault="00F83DB0" w:rsidP="00CC2DB9">
            <w:pPr>
              <w:pStyle w:val="SynopsisList"/>
              <w:numPr>
                <w:ilvl w:val="0"/>
                <w:numId w:val="4"/>
              </w:numPr>
              <w:tabs>
                <w:tab w:val="clear" w:pos="357"/>
              </w:tabs>
              <w:spacing w:before="0"/>
              <w:ind w:left="571" w:hanging="571"/>
              <w:rPr>
                <w:rFonts w:ascii="Times New Roman" w:eastAsia="MS Mincho" w:hAnsi="Times New Roman"/>
                <w:lang w:val="sk-SK" w:eastAsia="en-US"/>
              </w:rPr>
            </w:pPr>
            <w:r w:rsidRPr="00CB491F">
              <w:rPr>
                <w:rFonts w:ascii="Times New Roman" w:eastAsia="MS Mincho" w:hAnsi="Times New Roman"/>
                <w:lang w:val="sk-SK" w:eastAsia="en-US"/>
              </w:rPr>
              <w:t xml:space="preserve">Jeden inhalátor </w:t>
            </w:r>
            <w:r w:rsidRPr="00CB491F">
              <w:rPr>
                <w:rFonts w:ascii="Times New Roman" w:hAnsi="Times New Roman"/>
                <w:lang w:val="sk-SK"/>
              </w:rPr>
              <w:t>Enerzair</w:t>
            </w:r>
            <w:r w:rsidRPr="00CB491F">
              <w:rPr>
                <w:rFonts w:ascii="Times New Roman" w:eastAsia="MS Mincho" w:hAnsi="Times New Roman"/>
                <w:lang w:val="sk-SK" w:eastAsia="en-US"/>
              </w:rPr>
              <w:t xml:space="preserve"> Breezhaler</w:t>
            </w:r>
          </w:p>
          <w:p w14:paraId="4EAF0488" w14:textId="77777777" w:rsidR="00F83DB0" w:rsidRPr="00CB491F" w:rsidRDefault="00F83DB0" w:rsidP="00CC2DB9">
            <w:pPr>
              <w:pStyle w:val="SynopsisList"/>
              <w:keepNext/>
              <w:keepLines/>
              <w:numPr>
                <w:ilvl w:val="0"/>
                <w:numId w:val="20"/>
              </w:numPr>
              <w:spacing w:before="0"/>
              <w:ind w:left="571" w:hanging="567"/>
              <w:rPr>
                <w:rFonts w:ascii="Times New Roman" w:hAnsi="Times New Roman"/>
                <w:lang w:val="sk-SK" w:eastAsia="en-US"/>
              </w:rPr>
            </w:pPr>
            <w:r w:rsidRPr="00CB491F">
              <w:rPr>
                <w:noProof/>
                <w:lang w:eastAsia="en-US"/>
              </w:rPr>
              <mc:AlternateContent>
                <mc:Choice Requires="wps">
                  <w:drawing>
                    <wp:anchor distT="45720" distB="45720" distL="114300" distR="114300" simplePos="0" relativeHeight="251722240" behindDoc="0" locked="0" layoutInCell="1" allowOverlap="1" wp14:anchorId="62BBCB97" wp14:editId="597E51D2">
                      <wp:simplePos x="0" y="0"/>
                      <wp:positionH relativeFrom="column">
                        <wp:posOffset>1258570</wp:posOffset>
                      </wp:positionH>
                      <wp:positionV relativeFrom="paragraph">
                        <wp:posOffset>466090</wp:posOffset>
                      </wp:positionV>
                      <wp:extent cx="605790" cy="263525"/>
                      <wp:effectExtent l="0" t="0" r="0" b="0"/>
                      <wp:wrapNone/>
                      <wp:docPr id="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14C71D9" w14:textId="77777777" w:rsidR="006726F5" w:rsidRDefault="006726F5" w:rsidP="00F83DB0">
                                  <w:pPr>
                                    <w:rPr>
                                      <w:sz w:val="12"/>
                                      <w:szCs w:val="12"/>
                                    </w:rPr>
                                  </w:pPr>
                                  <w:r w:rsidRPr="00663598">
                                    <w:rPr>
                                      <w:sz w:val="12"/>
                                      <w:szCs w:val="12"/>
                                    </w:rPr>
                                    <w:t>Náustok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2BBCB97" id="_x0000_s1044" type="#_x0000_t202" style="position:absolute;left:0;text-align:left;margin-left:99.1pt;margin-top:36.7pt;width:47.7pt;height:20.75pt;z-index:251722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0NC+gEAANQDAAAOAAAAZHJzL2Uyb0RvYy54bWysU11v2yAUfZ+0/4B4X+x4SZpYcaquXadJ&#10;3YfU7QdgjGM04DIgsbNf3wt206h7m+YHxOWac+8597C9HrQiR+G8BFPR+SynRBgOjTT7iv78cf9u&#10;TYkPzDRMgREVPQlPr3dv32x7W4oCOlCNcARBjC97W9EuBFtmmeed0MzPwAqDyRacZgFDt88ax3pE&#10;1yor8nyV9eAa64AL7/H0bkzSXcJvW8HDt7b1IhBVUewtpNWltY5rttuycu+Y7SSf2mD/0IVm0mDR&#10;M9QdC4wcnPwLSkvuwEMbZhx0Bm0ruUgckM08f8XmsWNWJC4ojrdnmfz/g+Vfj4/2uyNh+AADDjCR&#10;8PYB+C9PDNx2zOzFjXPQd4I1WHgeJct668vpapTalz6C1P0XaHDI7BAgAQ2t01EV5EkQHQdwOosu&#10;hkA4Hq7y5dUGMxxTxer9slimCqx8vmydD58EaBI3FXU40wTOjg8+xGZY+fxLrGXgXiqV5qoM6Su6&#10;iZCvMloGtJ2SuqLrPH6jESLHj6ZJlwOTatxjAWUm0pHnyDgM9UBkg4qs4+UoQg3NCWVwMNoMnwVu&#10;OnB/KOnRYhX1vw/MCUrUZ4NSbuaLRfRkChbLqwIDd5mpLzPMcISqaKBk3N6G5OOR2Q1K3sokx0sn&#10;U89onaTSZPPozcs4/fXyGHdPAAAA//8DAFBLAwQUAAYACAAAACEApSZ1x94AAAAKAQAADwAAAGRy&#10;cy9kb3ducmV2LnhtbEyPy07DMBBF90j9B2uQuqN201CaEKdCVGxBlIfEzo2nSdR4HMVuE/6eYQXL&#10;q3t050yxnVwnLjiE1pOG5UKBQKq8banW8P72dLMBEaIhazpPqOEbA2zL2VVhcutHesXLPtaCRyjk&#10;RkMTY59LGaoGnQkL3yNxd/SDM5HjUEs7mJHHXScTpdbSmZb4QmN6fGywOu3PTsPH8/HrM1Uv9c7d&#10;9qOflCSXSa3n19PDPYiIU/yD4Vef1aFkp4M/kw2i45xtEkY13K1SEAwk2WoN4sDNMs1AloX8/0L5&#10;AwAA//8DAFBLAQItABQABgAIAAAAIQC2gziS/gAAAOEBAAATAAAAAAAAAAAAAAAAAAAAAABbQ29u&#10;dGVudF9UeXBlc10ueG1sUEsBAi0AFAAGAAgAAAAhADj9If/WAAAAlAEAAAsAAAAAAAAAAAAAAAAA&#10;LwEAAF9yZWxzLy5yZWxzUEsBAi0AFAAGAAgAAAAhANW7Q0L6AQAA1AMAAA4AAAAAAAAAAAAAAAAA&#10;LgIAAGRycy9lMm9Eb2MueG1sUEsBAi0AFAAGAAgAAAAhAKUmdcfeAAAACgEAAA8AAAAAAAAAAAAA&#10;AAAAVAQAAGRycy9kb3ducmV2LnhtbFBLBQYAAAAABAAEAPMAAABfBQAAAAA=&#10;" filled="f" stroked="f">
                      <v:textbox>
                        <w:txbxContent>
                          <w:p w14:paraId="014C71D9" w14:textId="77777777" w:rsidR="006726F5" w:rsidRDefault="006726F5" w:rsidP="00F83DB0">
                            <w:pPr>
                              <w:rPr>
                                <w:sz w:val="12"/>
                                <w:szCs w:val="12"/>
                              </w:rPr>
                            </w:pPr>
                            <w:r w:rsidRPr="00663598">
                              <w:rPr>
                                <w:sz w:val="12"/>
                                <w:szCs w:val="12"/>
                              </w:rPr>
                              <w:t>Náustok</w:t>
                            </w:r>
                          </w:p>
                        </w:txbxContent>
                      </v:textbox>
                    </v:shape>
                  </w:pict>
                </mc:Fallback>
              </mc:AlternateContent>
            </w:r>
            <w:r w:rsidRPr="00CB491F">
              <w:rPr>
                <w:noProof/>
                <w:lang w:eastAsia="en-US"/>
              </w:rPr>
              <mc:AlternateContent>
                <mc:Choice Requires="wps">
                  <w:drawing>
                    <wp:anchor distT="45720" distB="45720" distL="114300" distR="114300" simplePos="0" relativeHeight="251718144" behindDoc="0" locked="0" layoutInCell="1" allowOverlap="1" wp14:anchorId="5E15C9B1" wp14:editId="04E7746E">
                      <wp:simplePos x="0" y="0"/>
                      <wp:positionH relativeFrom="column">
                        <wp:posOffset>956945</wp:posOffset>
                      </wp:positionH>
                      <wp:positionV relativeFrom="paragraph">
                        <wp:posOffset>570230</wp:posOffset>
                      </wp:positionV>
                      <wp:extent cx="528320" cy="381635"/>
                      <wp:effectExtent l="0" t="0" r="0" b="0"/>
                      <wp:wrapNone/>
                      <wp:docPr id="2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B83A84" w14:textId="77777777" w:rsidR="006726F5" w:rsidRPr="00663598" w:rsidRDefault="006726F5" w:rsidP="00F83DB0">
                                  <w:pPr>
                                    <w:spacing w:line="140" w:lineRule="exact"/>
                                    <w:rPr>
                                      <w:sz w:val="12"/>
                                      <w:szCs w:val="12"/>
                                      <w:lang w:val="de-CH"/>
                                    </w:rPr>
                                  </w:pPr>
                                  <w:r w:rsidRPr="00663598">
                                    <w:rPr>
                                      <w:sz w:val="12"/>
                                      <w:szCs w:val="12"/>
                                      <w:lang w:val="de-CH"/>
                                    </w:rPr>
                                    <w:t>Lôžko</w:t>
                                  </w:r>
                                </w:p>
                                <w:p w14:paraId="72A9CBFE" w14:textId="77777777" w:rsidR="006726F5" w:rsidRDefault="006726F5" w:rsidP="00F83DB0">
                                  <w:pPr>
                                    <w:spacing w:line="140" w:lineRule="exact"/>
                                    <w:rPr>
                                      <w:sz w:val="12"/>
                                      <w:szCs w:val="12"/>
                                      <w:lang w:val="de-CH"/>
                                    </w:rPr>
                                  </w:pPr>
                                  <w:r w:rsidRPr="00663598">
                                    <w:rPr>
                                      <w:sz w:val="12"/>
                                      <w:szCs w:val="12"/>
                                      <w:lang w:val="de-CH"/>
                                    </w:rPr>
                                    <w:t>na kapsuly</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E15C9B1" id="_x0000_s1045" type="#_x0000_t202" style="position:absolute;left:0;text-align:left;margin-left:75.35pt;margin-top:44.9pt;width:41.6pt;height:30.05pt;z-index:2517181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yols5AEAAKgDAAAOAAAAZHJzL2Uyb0RvYy54bWysU8tu2zAQvBfoPxC817L8SB3BcpAmSFEg&#10;fQBpP4CiSImoxGWXtCX367ukHMdtb0UvBMmlZmdmR9ubse/YQaE3YEuez+acKSuhNrYp+bevD282&#10;nPkgbC06sKrkR+X5ze71q+3gCrWAFrpaISMQ64vBlbwNwRVZ5mWreuFn4JSlogbsRaAjNlmNYiD0&#10;vssW8/lVNgDWDkEq7+n2firyXcLXWsnwWWuvAutKTtxCWjGtVVyz3VYUDQrXGnmiIf6BRS+MpaZn&#10;qHsRBNuj+QuqNxLBgw4zCX0GWhupkgZSk8//UPPUCqeSFjLHu7NN/v/Byk+HJ/cFWRjfwUgDTCK8&#10;ewT53TMLd62wjbpFhKFVoqbGebQsG5wvTp9Gq33hI0g1fISahiz2ARLQqLGPrpBORug0gOPZdDUG&#10;JulyvdgsF1SRVFpu8qvlOnUQxfPHDn14r6BncVNypJkmcHF49CGSEcXzk9jLwoPpujTXzv52QQ/j&#10;TSIf+U7Mw1iNzNSk7Do2jmIqqI8kB2GKC8WbNi3gT84GikrJ/Y+9QMVZ98GSJdf5ahWzlQ6r9duo&#10;Bi8r1WVFWElQJQ+cTdu7MOVx79A0LXWahmDhlmzUJkl8YXXiT3FIyk/RjXm7PKdXLz/Y7hcAAAD/&#10;/wMAUEsDBBQABgAIAAAAIQAa1LvQ3QAAAAoBAAAPAAAAZHJzL2Rvd25yZXYueG1sTI9LT8MwEITv&#10;SPwHa5G4UbtP6jROhUBcQS0PiZsbb5OIeB3FbhP+PcuJHkczmvkm346+FWfsYxPIwHSiQCCVwTVU&#10;GXh/e75bg4jJkrNtIDTwgxG2xfVVbjMXBtrheZ8qwSUUM2ugTqnLpIxljd7GSeiQ2DuG3tvEsq+k&#10;6+3A5b6VM6VW0tuGeKG2HT7WWH7vT97Ax8vx63OhXqsnv+yGMCpJXktjbm/Ghw2IhGP6D8MfPqND&#10;wUyHcCIXRct6qe45amCt+QIHZvO5BnFgZ6E1yCKXlxeKXwAAAP//AwBQSwECLQAUAAYACAAAACEA&#10;toM4kv4AAADhAQAAEwAAAAAAAAAAAAAAAAAAAAAAW0NvbnRlbnRfVHlwZXNdLnhtbFBLAQItABQA&#10;BgAIAAAAIQA4/SH/1gAAAJQBAAALAAAAAAAAAAAAAAAAAC8BAABfcmVscy8ucmVsc1BLAQItABQA&#10;BgAIAAAAIQAlyols5AEAAKgDAAAOAAAAAAAAAAAAAAAAAC4CAABkcnMvZTJvRG9jLnhtbFBLAQIt&#10;ABQABgAIAAAAIQAa1LvQ3QAAAAoBAAAPAAAAAAAAAAAAAAAAAD4EAABkcnMvZG93bnJldi54bWxQ&#10;SwUGAAAAAAQABADzAAAASAUAAAAA&#10;" filled="f" stroked="f">
                      <v:textbox>
                        <w:txbxContent>
                          <w:p w14:paraId="6CB83A84" w14:textId="77777777" w:rsidR="006726F5" w:rsidRPr="00663598" w:rsidRDefault="006726F5" w:rsidP="00F83DB0">
                            <w:pPr>
                              <w:spacing w:line="140" w:lineRule="exact"/>
                              <w:rPr>
                                <w:sz w:val="12"/>
                                <w:szCs w:val="12"/>
                                <w:lang w:val="de-CH"/>
                              </w:rPr>
                            </w:pPr>
                            <w:r w:rsidRPr="00663598">
                              <w:rPr>
                                <w:sz w:val="12"/>
                                <w:szCs w:val="12"/>
                                <w:lang w:val="de-CH"/>
                              </w:rPr>
                              <w:t>Lôžko</w:t>
                            </w:r>
                          </w:p>
                          <w:p w14:paraId="72A9CBFE" w14:textId="77777777" w:rsidR="006726F5" w:rsidRDefault="006726F5" w:rsidP="00F83DB0">
                            <w:pPr>
                              <w:spacing w:line="140" w:lineRule="exact"/>
                              <w:rPr>
                                <w:sz w:val="12"/>
                                <w:szCs w:val="12"/>
                                <w:lang w:val="de-CH"/>
                              </w:rPr>
                            </w:pPr>
                            <w:r w:rsidRPr="00663598">
                              <w:rPr>
                                <w:sz w:val="12"/>
                                <w:szCs w:val="12"/>
                                <w:lang w:val="de-CH"/>
                              </w:rPr>
                              <w:t>na kapsuly</w:t>
                            </w:r>
                          </w:p>
                        </w:txbxContent>
                      </v:textbox>
                    </v:shape>
                  </w:pict>
                </mc:Fallback>
              </mc:AlternateContent>
            </w:r>
            <w:r w:rsidRPr="00CB491F">
              <w:rPr>
                <w:rFonts w:ascii="Times New Roman" w:hAnsi="Times New Roman"/>
                <w:lang w:val="sk-SK" w:eastAsia="en-US"/>
              </w:rPr>
              <w:t xml:space="preserve">Jednu alebo viac blistrových kariet obsahujúcich 10 kapsúl lieku </w:t>
            </w:r>
            <w:r w:rsidRPr="00CB491F">
              <w:rPr>
                <w:rFonts w:ascii="Times New Roman" w:hAnsi="Times New Roman"/>
                <w:lang w:val="sk-SK"/>
              </w:rPr>
              <w:t>Enerzair</w:t>
            </w:r>
            <w:r w:rsidRPr="00CB491F">
              <w:rPr>
                <w:rFonts w:ascii="Times New Roman" w:hAnsi="Times New Roman"/>
                <w:lang w:val="sk-SK" w:eastAsia="en-US"/>
              </w:rPr>
              <w:t xml:space="preserve"> Breezhaler, ktoré sa používajú pomocou inhalátora</w:t>
            </w:r>
          </w:p>
          <w:p w14:paraId="2B4DB158" w14:textId="1B3AACFB" w:rsidR="00F83DB0" w:rsidRPr="00CB491F" w:rsidRDefault="00AA16E6" w:rsidP="00CC2DB9">
            <w:pPr>
              <w:pStyle w:val="Table"/>
              <w:keepNext/>
              <w:spacing w:before="0"/>
              <w:rPr>
                <w:rFonts w:ascii="Times New Roman" w:hAnsi="Times New Roman"/>
                <w:sz w:val="22"/>
                <w:szCs w:val="22"/>
                <w:lang w:val="sk-SK"/>
              </w:rPr>
            </w:pPr>
            <w:r w:rsidRPr="00CB491F">
              <w:rPr>
                <w:noProof/>
                <w:lang w:eastAsia="en-US"/>
              </w:rPr>
              <mc:AlternateContent>
                <mc:Choice Requires="wps">
                  <w:drawing>
                    <wp:anchor distT="45720" distB="45720" distL="114300" distR="114300" simplePos="0" relativeHeight="251714048" behindDoc="0" locked="0" layoutInCell="1" allowOverlap="1" wp14:anchorId="41DB083D" wp14:editId="489ECB83">
                      <wp:simplePos x="0" y="0"/>
                      <wp:positionH relativeFrom="column">
                        <wp:posOffset>409047</wp:posOffset>
                      </wp:positionH>
                      <wp:positionV relativeFrom="paragraph">
                        <wp:posOffset>119835</wp:posOffset>
                      </wp:positionV>
                      <wp:extent cx="485775" cy="243205"/>
                      <wp:effectExtent l="0" t="0" r="0" b="4445"/>
                      <wp:wrapNone/>
                      <wp:docPr id="228"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D52FA4" w14:textId="77777777" w:rsidR="006726F5" w:rsidRDefault="006726F5" w:rsidP="00F83DB0">
                                  <w:pPr>
                                    <w:rPr>
                                      <w:sz w:val="12"/>
                                      <w:szCs w:val="12"/>
                                      <w:lang w:val="de-CH"/>
                                    </w:rPr>
                                  </w:pPr>
                                  <w:r w:rsidRPr="00663598">
                                    <w:rPr>
                                      <w:sz w:val="12"/>
                                      <w:szCs w:val="12"/>
                                      <w:lang w:val="de-CH"/>
                                    </w:rPr>
                                    <w:t>Viečko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1DB083D" id="_x0000_s1046" type="#_x0000_t202" style="position:absolute;margin-left:32.2pt;margin-top:9.45pt;width:38.25pt;height:19.15pt;z-index:2517140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a+S5AEAAKgDAAAOAAAAZHJzL2Uyb0RvYy54bWysU12P0zAQfEfiP1h+p0lLSo+o6em40yGk&#10;40M6+AGOYycWides3Sbl17N2er0Cb4gXy/Y6szOzk+31NPTsoNAbsBVfLnLOlJXQGNtW/NvX+1dX&#10;nPkgbCN6sKriR+X59e7li+3oSrWCDvpGISMQ68vRVbwLwZVZ5mWnBuEX4JSlogYcRKAjtlmDYiT0&#10;oc9Wef4mGwEbhyCV93R7Nxf5LuFrrWT4rLVXgfUVJ24hrZjWOq7ZbivKFoXrjDzREP/AYhDGUtMz&#10;1J0Igu3R/AU1GIngQYeFhCEDrY1USQOpWeZ/qHnshFNJC5nj3dkm//9g5afDo/uCLEzvYKIBJhHe&#10;PYD87pmF207YVt0gwtgp0VDjZbQsG50vT59Gq33pI0g9foSGhiz2ARLQpHGIrpBORug0gOPZdDUF&#10;JumyuFpvNmvOJJVWxetVvk4dRPn0sUMf3isYWNxUHGmmCVwcHnyIZET59CT2snBv+j7Ntbe/XdDD&#10;eJPIR74z8zDVEzMNNU9piGJqaI4kB2GOC8WbNh3gT85GikrF/Y+9QMVZ/8GSJW+XRRGzlQ7FekNA&#10;DC8r9WVFWElQFQ+czdvbMOdx79C0HXWah2DhhmzUJkl8ZnXiT3FIyk/RjXm7PKdXzz/Y7hcAAAD/&#10;/wMAUEsDBBQABgAIAAAAIQCoYagh3AAAAAgBAAAPAAAAZHJzL2Rvd25yZXYueG1sTI9PT8MwDMXv&#10;SHyHyEjcWMLUja3UnRCIK4jxR+KWNV5b0ThVk63l2+Od2M32e3r+vWIz+U4daYhtYITbmQFFXAXX&#10;co3w8f58swIVk2Vnu8CE8EsRNuXlRWFzF0Z+o+M21UpCOOYWoUmpz7WOVUPexlnoiUXbh8HbJOtQ&#10;azfYUcJ9p+fGLLW3LcuHxvb02FD1sz14hM+X/fdXZl7rJ7/oxzAZzX6tEa+vpod7UImm9G+GE76g&#10;QylMu3BgF1WHsMwyccp9tQZ10jMjww5hcTcHXRb6vED5BwAA//8DAFBLAQItABQABgAIAAAAIQC2&#10;gziS/gAAAOEBAAATAAAAAAAAAAAAAAAAAAAAAABbQ29udGVudF9UeXBlc10ueG1sUEsBAi0AFAAG&#10;AAgAAAAhADj9If/WAAAAlAEAAAsAAAAAAAAAAAAAAAAALwEAAF9yZWxzLy5yZWxzUEsBAi0AFAAG&#10;AAgAAAAhAO9Rr5LkAQAAqAMAAA4AAAAAAAAAAAAAAAAALgIAAGRycy9lMm9Eb2MueG1sUEsBAi0A&#10;FAAGAAgAAAAhAKhhqCHcAAAACAEAAA8AAAAAAAAAAAAAAAAAPgQAAGRycy9kb3ducmV2LnhtbFBL&#10;BQYAAAAABAAEAPMAAABHBQAAAAA=&#10;" filled="f" stroked="f">
                      <v:textbox>
                        <w:txbxContent>
                          <w:p w14:paraId="2AD52FA4" w14:textId="77777777" w:rsidR="006726F5" w:rsidRDefault="006726F5" w:rsidP="00F83DB0">
                            <w:pPr>
                              <w:rPr>
                                <w:sz w:val="12"/>
                                <w:szCs w:val="12"/>
                                <w:lang w:val="de-CH"/>
                              </w:rPr>
                            </w:pPr>
                            <w:r w:rsidRPr="00663598">
                              <w:rPr>
                                <w:sz w:val="12"/>
                                <w:szCs w:val="12"/>
                                <w:lang w:val="de-CH"/>
                              </w:rPr>
                              <w:t>Viečko</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20192" behindDoc="0" locked="0" layoutInCell="1" allowOverlap="1" wp14:anchorId="3E6A4D5E" wp14:editId="0F26EBD7">
                      <wp:simplePos x="0" y="0"/>
                      <wp:positionH relativeFrom="column">
                        <wp:posOffset>895330</wp:posOffset>
                      </wp:positionH>
                      <wp:positionV relativeFrom="paragraph">
                        <wp:posOffset>796868</wp:posOffset>
                      </wp:positionV>
                      <wp:extent cx="730155" cy="409433"/>
                      <wp:effectExtent l="0" t="0" r="0" b="0"/>
                      <wp:wrapNone/>
                      <wp:docPr id="29"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30155" cy="409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03C62E" w14:textId="77777777" w:rsidR="006726F5" w:rsidRDefault="006726F5" w:rsidP="00F83DB0">
                                  <w:pPr>
                                    <w:spacing w:line="240" w:lineRule="auto"/>
                                    <w:rPr>
                                      <w:b/>
                                      <w:sz w:val="12"/>
                                      <w:szCs w:val="12"/>
                                      <w:lang w:val="de-CH"/>
                                    </w:rPr>
                                  </w:pPr>
                                  <w:r w:rsidRPr="00663598">
                                    <w:rPr>
                                      <w:b/>
                                      <w:sz w:val="12"/>
                                      <w:szCs w:val="12"/>
                                      <w:lang w:val="de-CH"/>
                                    </w:rPr>
                                    <w:t>Spodná časť inhalátora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E6A4D5E" id="_x0000_s1047" type="#_x0000_t202" style="position:absolute;margin-left:70.5pt;margin-top:62.75pt;width:57.5pt;height:32.25pt;z-index:2517201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2V8l5AEAAKgDAAAOAAAAZHJzL2Uyb0RvYy54bWysU8Fu2zAMvQ/YPwi6L7YTZ12NOEXXosOA&#10;rhvQ9QNkWbaF2aJGKbGzrx8lp2m23oZdBJGUH997pDdX09CzvUKnwZQ8W6ScKSOh1qYt+dP3u3cf&#10;OHNemFr0YFTJD8rxq+3bN5vRFmoJHfS1QkYgxhWjLXnnvS2SxMlODcItwCpDxQZwEJ5CbJMaxUjo&#10;Q58s0/R9MgLWFkEq5yh7Oxf5NuI3jZL+a9M45VlfcuLm44nxrMKZbDeiaFHYTssjDfEPLAahDTU9&#10;Qd0KL9gO9SuoQUsEB41fSBgSaBotVdRAarL0LzWPnbAqaiFznD3Z5P4frHzYP9pvyPz0ESYaYBTh&#10;7D3IH44ZuOmEadU1IoydEjU1zoJlyWhdcfw0WO0KF0Cq8QvUNGSx8xCBpgaH4ArpZIROAzicTFeT&#10;Z5KSF6s0W685k1TK08t8tYodRPH8sUXnPykYWLiUHGmmEVzs750PZETx/CT0MnCn+z7OtTd/JOhh&#10;yETyge/M3E/VxHRd8mWUFsRUUB9IDsK8LrTedOkAf3E20qqU3P3cCVSc9Z8NWXKZ5XnYrRjk64sl&#10;BXheqc4rwkiCKrnnbL7e+HkfdxZ121GneQgGrsnGRkeJL6yO/GkdovLj6oZ9O4/jq5cfbPsbAAD/&#10;/wMAUEsDBBQABgAIAAAAIQBjzDcL3AAAAAsBAAAPAAAAZHJzL2Rvd25yZXYueG1sTE/LTsMwELwj&#10;8Q/WInGjdqOmoiFOhUBcQbSAxG0bb5OIeB3FbhP+nuUEt52HZmfK7ex7daYxdoEtLBcGFHEdXMeN&#10;hbf9080tqJiQHfaBycI3RdhWlxclFi5M/ErnXWqUhHAs0EKb0lBoHeuWPMZFGIhFO4bRYxI4NtqN&#10;OEm473VmzFp77Fg+tDjQQ0v11+7kLbw/Hz8/VualefT5MIXZaPYbbe311Xx/ByrRnP7M8FtfqkMl&#10;nQ7hxC6qXvBqKVuSHFmegxJHlq+FOQizMQZ0Ver/G6ofAAAA//8DAFBLAQItABQABgAIAAAAIQC2&#10;gziS/gAAAOEBAAATAAAAAAAAAAAAAAAAAAAAAABbQ29udGVudF9UeXBlc10ueG1sUEsBAi0AFAAG&#10;AAgAAAAhADj9If/WAAAAlAEAAAsAAAAAAAAAAAAAAAAALwEAAF9yZWxzLy5yZWxzUEsBAi0AFAAG&#10;AAgAAAAhAJfZXyXkAQAAqAMAAA4AAAAAAAAAAAAAAAAALgIAAGRycy9lMm9Eb2MueG1sUEsBAi0A&#10;FAAGAAgAAAAhAGPMNwvcAAAACwEAAA8AAAAAAAAAAAAAAAAAPgQAAGRycy9kb3ducmV2LnhtbFBL&#10;BQYAAAAABAAEAPMAAABHBQAAAAA=&#10;" filled="f" stroked="f">
                      <v:textbox>
                        <w:txbxContent>
                          <w:p w14:paraId="7703C62E" w14:textId="77777777" w:rsidR="006726F5" w:rsidRDefault="006726F5" w:rsidP="00F83DB0">
                            <w:pPr>
                              <w:spacing w:line="240" w:lineRule="auto"/>
                              <w:rPr>
                                <w:b/>
                                <w:sz w:val="12"/>
                                <w:szCs w:val="12"/>
                                <w:lang w:val="de-CH"/>
                              </w:rPr>
                            </w:pPr>
                            <w:r w:rsidRPr="00663598">
                              <w:rPr>
                                <w:b/>
                                <w:sz w:val="12"/>
                                <w:szCs w:val="12"/>
                                <w:lang w:val="de-CH"/>
                              </w:rPr>
                              <w:t>Spodná časť inhalátora</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13024" behindDoc="0" locked="0" layoutInCell="1" allowOverlap="1" wp14:anchorId="63323EAA" wp14:editId="199AFC5E">
                      <wp:simplePos x="0" y="0"/>
                      <wp:positionH relativeFrom="column">
                        <wp:posOffset>315301</wp:posOffset>
                      </wp:positionH>
                      <wp:positionV relativeFrom="paragraph">
                        <wp:posOffset>633095</wp:posOffset>
                      </wp:positionV>
                      <wp:extent cx="580030" cy="243205"/>
                      <wp:effectExtent l="0" t="0" r="0" b="4445"/>
                      <wp:wrapNone/>
                      <wp:docPr id="30"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D6DD1A" w14:textId="77777777" w:rsidR="006726F5" w:rsidRDefault="006726F5" w:rsidP="00F83DB0">
                                  <w:pPr>
                                    <w:rPr>
                                      <w:sz w:val="12"/>
                                      <w:szCs w:val="12"/>
                                    </w:rPr>
                                  </w:pPr>
                                  <w:r w:rsidRPr="00663598">
                                    <w:rPr>
                                      <w:sz w:val="12"/>
                                      <w:szCs w:val="12"/>
                                    </w:rPr>
                                    <w:t>Spodná časť</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3323EAA" id="_x0000_s1048" type="#_x0000_t202" style="position:absolute;margin-left:24.85pt;margin-top:49.85pt;width:45.65pt;height:19.15pt;z-index:251713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0Adt5AEAAKgDAAAOAAAAZHJzL2Uyb0RvYy54bWysU9tu2zAMfR+wfxD0vthxk60z4hRdiw4D&#10;ugvQ7gNkWbKF2aJGKbGzrx8lp2m2vg17EURSPjznkN5cTUPP9gq9AVvx5SLnTFkJjbFtxb8/3r25&#10;5MwHYRvRg1UVPyjPr7avX21GV6oCOugbhYxArC9HV/EuBFdmmZedGoRfgFOWihpwEIFCbLMGxUjo&#10;Q58Vef42GwEbhyCV95S9nYt8m/C1VjJ81dqrwPqKE7eQTkxnHc9suxFli8J1Rh5piH9gMQhjqekJ&#10;6lYEwXZoXkANRiJ40GEhYchAayNV0kBqlvlfah464VTSQuZ4d7LJ/z9Y+WX/4L4hC9MHmGiASYR3&#10;9yB/eGbhphO2VdeIMHZKNNR4GS3LRufL46fRal/6CFKPn6GhIYtdgAQ0aRyiK6STEToN4HAyXU2B&#10;SUquL/P8giqSSsXqosjXqYMonz526MNHBQOLl4ojzTSBi/29D5GMKJ+exF4W7kzfp7n29o8EPYyZ&#10;RD7ynZmHqZ6Yaah5ERtHMTU0B5KDMK8LrTddOsBfnI20KhX3P3cCFWf9J0uWvF+uVnG3UrBavyso&#10;wPNKfV4RVhJUxQNn8/UmzPu4c2jajjrNQ7BwTTZqkyQ+szryp3VIyo+rG/ftPE6vnn+w7W8AAAD/&#10;/wMAUEsDBBQABgAIAAAAIQBhuB203AAAAAkBAAAPAAAAZHJzL2Rvd25yZXYueG1sTI9BT8MwDIXv&#10;SPyHyEi7sWRbgbU0nRCIK4jBJnHLGq+t1jhVk63l3+Oe4GRb7+n5e/lmdK24YB8aTxoWcwUCqfS2&#10;oUrD1+fr7RpEiIasaT2hhh8MsCmur3KTWT/QB162sRIcQiEzGuoYu0zKUNboTJj7Dom1o++diXz2&#10;lbS9GTjctXKp1L10piH+UJsOn2ssT9uz07B7O37vE/Vevbi7bvCjkuRSqfXsZnx6BBFxjH9mmPAZ&#10;HQpmOvgz2SBaDUn6wE4N6TQnPVlwtwMvq7UCWeTyf4PiFwAA//8DAFBLAQItABQABgAIAAAAIQC2&#10;gziS/gAAAOEBAAATAAAAAAAAAAAAAAAAAAAAAABbQ29udGVudF9UeXBlc10ueG1sUEsBAi0AFAAG&#10;AAgAAAAhADj9If/WAAAAlAEAAAsAAAAAAAAAAAAAAAAALwEAAF9yZWxzLy5yZWxzUEsBAi0AFAAG&#10;AAgAAAAhAILQB23kAQAAqAMAAA4AAAAAAAAAAAAAAAAALgIAAGRycy9lMm9Eb2MueG1sUEsBAi0A&#10;FAAGAAgAAAAhAGG4HbTcAAAACQEAAA8AAAAAAAAAAAAAAAAAPgQAAGRycy9kb3ducmV2LnhtbFBL&#10;BQYAAAAABAAEAPMAAABHBQAAAAA=&#10;" filled="f" stroked="f">
                      <v:textbox>
                        <w:txbxContent>
                          <w:p w14:paraId="66D6DD1A" w14:textId="77777777" w:rsidR="006726F5" w:rsidRDefault="006726F5" w:rsidP="00F83DB0">
                            <w:pPr>
                              <w:rPr>
                                <w:sz w:val="12"/>
                                <w:szCs w:val="12"/>
                              </w:rPr>
                            </w:pPr>
                            <w:r w:rsidRPr="00663598">
                              <w:rPr>
                                <w:sz w:val="12"/>
                                <w:szCs w:val="12"/>
                              </w:rPr>
                              <w:t>Spodná časť</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19168" behindDoc="0" locked="0" layoutInCell="1" allowOverlap="1" wp14:anchorId="69D0583F" wp14:editId="78D64844">
                      <wp:simplePos x="0" y="0"/>
                      <wp:positionH relativeFrom="column">
                        <wp:posOffset>21874</wp:posOffset>
                      </wp:positionH>
                      <wp:positionV relativeFrom="paragraph">
                        <wp:posOffset>796868</wp:posOffset>
                      </wp:positionV>
                      <wp:extent cx="532263" cy="243205"/>
                      <wp:effectExtent l="0" t="0" r="0" b="4445"/>
                      <wp:wrapNone/>
                      <wp:docPr id="31"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2263"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ED1B2A" w14:textId="77777777" w:rsidR="006726F5" w:rsidRDefault="006726F5" w:rsidP="00F83DB0">
                                  <w:pPr>
                                    <w:rPr>
                                      <w:b/>
                                      <w:sz w:val="12"/>
                                      <w:szCs w:val="12"/>
                                      <w:lang w:val="de-CH"/>
                                    </w:rPr>
                                  </w:pPr>
                                  <w:r w:rsidRPr="00663598">
                                    <w:rPr>
                                      <w:b/>
                                      <w:sz w:val="12"/>
                                      <w:szCs w:val="12"/>
                                      <w:lang w:val="de-CH"/>
                                    </w:rPr>
                                    <w:t>Inhalátor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9D0583F" id="_x0000_s1049" type="#_x0000_t202" style="position:absolute;margin-left:1.7pt;margin-top:62.75pt;width:41.9pt;height:19.15pt;z-index:2517191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CrH15AEAAKgDAAAOAAAAZHJzL2Uyb0RvYy54bWysU9uO0zAQfUfiHyy/06Rpu0DUdLXsahHS&#10;cpEWPsBx7MQi8Zix26R8PWOn2y3whnixPDPOmXPOTLbX09Czg0JvwFZ8ucg5U1ZCY2xb8W9f71+9&#10;4cwHYRvRg1UVPyrPr3cvX2xHV6oCOugbhYxArC9HV/EuBFdmmZedGoRfgFOWihpwEIFCbLMGxUjo&#10;Q58VeX6VjYCNQ5DKe8rezUW+S/haKxk+a+1VYH3FiVtIJ6azjme224qyReE6I080xD+wGISx1PQM&#10;dSeCYHs0f0ENRiJ40GEhYchAayNV0kBqlvkfah474VTSQuZ4d7bJ/z9Y+enw6L4gC9M7mGiASYR3&#10;DyC/e2bhthO2VTeIMHZKNNR4GS3LRufL06fRal/6CFKPH6GhIYt9gAQ0aRyiK6STEToN4Hg2XU2B&#10;SUpuVkVxteJMUqlYr4p8kzqI8uljhz68VzCweKk40kwTuDg8+BDJiPLpSexl4d70fZprb39L0MOY&#10;SeQj35l5mOqJmYaar2LjKKaG5khyEOZ1ofWmSwf4k7ORVqXi/sdeoOKs/2DJkrfL9TruVgrWm9cF&#10;BXhZqS8rwkqCqnjgbL7ehnkf9w5N21GneQgWbshGbZLEZ1Yn/rQOSflpdeO+Xcbp1fMPtvsFAAD/&#10;/wMAUEsDBBQABgAIAAAAIQA3FocB3QAAAAgBAAAPAAAAZHJzL2Rvd25yZXYueG1sTI/BTsMwEETv&#10;SPyDtUjcqE3alBDiVAjEFdQWkLi58TaJiNdR7Dbh77s90ePOjGbfFKvJdeKIQ2g9abifKRBIlbct&#10;1Ro+t293GYgQDVnTeUINfxhgVV5fFSa3fqQ1HjexFlxCITcamhj7XMpQNehMmPkeib29H5yJfA61&#10;tIMZudx1MlFqKZ1piT80pseXBqvfzcFp+Hrf/3wv1Ef96tJ+9JOS5B6l1rc30/MTiIhT/A/DGZ/R&#10;oWSmnT+QDaLTMF9wkOUkTUGwnz0kIHYsLOcZyLKQlwPKEwAAAP//AwBQSwECLQAUAAYACAAAACEA&#10;toM4kv4AAADhAQAAEwAAAAAAAAAAAAAAAAAAAAAAW0NvbnRlbnRfVHlwZXNdLnhtbFBLAQItABQA&#10;BgAIAAAAIQA4/SH/1gAAAJQBAAALAAAAAAAAAAAAAAAAAC8BAABfcmVscy8ucmVsc1BLAQItABQA&#10;BgAIAAAAIQDpCrH15AEAAKgDAAAOAAAAAAAAAAAAAAAAAC4CAABkcnMvZTJvRG9jLnhtbFBLAQIt&#10;ABQABgAIAAAAIQA3FocB3QAAAAgBAAAPAAAAAAAAAAAAAAAAAD4EAABkcnMvZG93bnJldi54bWxQ&#10;SwUGAAAAAAQABADzAAAASAUAAAAA&#10;" filled="f" stroked="f">
                      <v:textbox>
                        <w:txbxContent>
                          <w:p w14:paraId="5BED1B2A" w14:textId="77777777" w:rsidR="006726F5" w:rsidRDefault="006726F5" w:rsidP="00F83DB0">
                            <w:pPr>
                              <w:rPr>
                                <w:b/>
                                <w:sz w:val="12"/>
                                <w:szCs w:val="12"/>
                                <w:lang w:val="de-CH"/>
                              </w:rPr>
                            </w:pPr>
                            <w:r w:rsidRPr="00663598">
                              <w:rPr>
                                <w:b/>
                                <w:sz w:val="12"/>
                                <w:szCs w:val="12"/>
                                <w:lang w:val="de-CH"/>
                              </w:rPr>
                              <w:t>Inhalátor</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17120" behindDoc="0" locked="0" layoutInCell="1" allowOverlap="1" wp14:anchorId="4F9F61AC" wp14:editId="51C181C9">
                      <wp:simplePos x="0" y="0"/>
                      <wp:positionH relativeFrom="column">
                        <wp:posOffset>1489009</wp:posOffset>
                      </wp:positionH>
                      <wp:positionV relativeFrom="paragraph">
                        <wp:posOffset>285077</wp:posOffset>
                      </wp:positionV>
                      <wp:extent cx="491319" cy="464024"/>
                      <wp:effectExtent l="0" t="0" r="0" b="0"/>
                      <wp:wrapNone/>
                      <wp:docPr id="22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1319" cy="464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38099A" w14:textId="77777777" w:rsidR="006726F5" w:rsidRDefault="006726F5" w:rsidP="00F83DB0">
                                  <w:pPr>
                                    <w:spacing w:line="240" w:lineRule="auto"/>
                                    <w:rPr>
                                      <w:sz w:val="12"/>
                                      <w:szCs w:val="12"/>
                                      <w:lang w:val="de-CH"/>
                                    </w:rPr>
                                  </w:pPr>
                                  <w:r w:rsidRPr="00663598">
                                    <w:rPr>
                                      <w:sz w:val="12"/>
                                      <w:szCs w:val="12"/>
                                      <w:lang w:val="de-CH"/>
                                    </w:rPr>
                                    <w:t>Ochranná mriežka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F9F61AC" id="_x0000_s1050" type="#_x0000_t202" style="position:absolute;margin-left:117.25pt;margin-top:22.45pt;width:38.7pt;height:36.55pt;z-index:2517171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TJ+g4wEAAKgDAAAOAAAAZHJzL2Uyb0RvYy54bWysU1Fv0zAQfkfiP1h+p2lKGDRqOo1NQ0hj&#10;II39AMexE4vEZ85uk/LrOTtdV9gb4sXy3Tnffd93l83lNPRsr9AbsBXPF0vOlJXQGNtW/PH77ZsP&#10;nPkgbCN6sKriB+X55fb1q83oSrWCDvpGISMQ68vRVbwLwZVZ5mWnBuEX4JSlogYcRKAQ26xBMRL6&#10;0Ger5fIiGwEbhyCV95S9mYt8m/C1VjJ81dqrwPqKE7eQTkxnHc9suxFli8J1Rh5piH9gMQhjqekJ&#10;6kYEwXZoXkANRiJ40GEhYchAayNV0kBq8uVfah464VTSQuZ4d7LJ/z9Yeb9/cN+QhekjTDTAJMK7&#10;O5A/PLNw3QnbqitEGDslGmqcR8uy0fny+Gm02pc+gtTjF2hoyGIXIAFNGofoCulkhE4DOJxMV1Ng&#10;kpLFOn+brzmTVCouiuWqSB1E+fSxQx8+KRhYvFQcaaYJXOzvfIhkRPn0JPaycGv6Ps21t38k6GHM&#10;JPKR78w8TPXETFPxuXEUU0NzIDkI87rQetOlA/zF2UirUnH/cydQcdZ/tmTJOi+KuFspKN69X1GA&#10;55X6vCKsJKiKB87m63WY93Hn0LQddZqHYOGKbNQmSXxmdeRP65CUH1c37tt5nF49/2Db3wAAAP//&#10;AwBQSwMEFAAGAAgAAAAhAMzNDR3eAAAACgEAAA8AAABkcnMvZG93bnJldi54bWxMj8FuwjAMhu9I&#10;e4fIk3aDpFAm6JqiadOum2AbErfQmLZa41RNoN3bzzvBzZY//f7+fDO6VlywD40nDclMgUAqvW2o&#10;0vD1+TZdgQjRkDWtJ9TwiwE2xd0kN5n1A23xsouV4BAKmdFQx9hlUoayRmfCzHdIfDv53pnIa19J&#10;25uBw10r50o9Smca4g+16fClxvJnd3Yavt9Ph32qPqpXt+wGPypJbi21frgfn59ARBzjFYZ/fVaH&#10;gp2O/kw2iFbDfJEuGdWQpmsQDCyShIcjk8lKgSxyeVuh+AMAAP//AwBQSwECLQAUAAYACAAAACEA&#10;toM4kv4AAADhAQAAEwAAAAAAAAAAAAAAAAAAAAAAW0NvbnRlbnRfVHlwZXNdLnhtbFBLAQItABQA&#10;BgAIAAAAIQA4/SH/1gAAAJQBAAALAAAAAAAAAAAAAAAAAC8BAABfcmVscy8ucmVsc1BLAQItABQA&#10;BgAIAAAAIQDmTJ+g4wEAAKgDAAAOAAAAAAAAAAAAAAAAAC4CAABkcnMvZTJvRG9jLnhtbFBLAQIt&#10;ABQABgAIAAAAIQDMzQ0d3gAAAAoBAAAPAAAAAAAAAAAAAAAAAD0EAABkcnMvZG93bnJldi54bWxQ&#10;SwUGAAAAAAQABADzAAAASAUAAAAA&#10;" filled="f" stroked="f">
                      <v:textbox>
                        <w:txbxContent>
                          <w:p w14:paraId="3238099A" w14:textId="77777777" w:rsidR="006726F5" w:rsidRDefault="006726F5" w:rsidP="00F83DB0">
                            <w:pPr>
                              <w:spacing w:line="240" w:lineRule="auto"/>
                              <w:rPr>
                                <w:sz w:val="12"/>
                                <w:szCs w:val="12"/>
                                <w:lang w:val="de-CH"/>
                              </w:rPr>
                            </w:pPr>
                            <w:r w:rsidRPr="00663598">
                              <w:rPr>
                                <w:sz w:val="12"/>
                                <w:szCs w:val="12"/>
                                <w:lang w:val="de-CH"/>
                              </w:rPr>
                              <w:t>Ochranná mriežka</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15072" behindDoc="0" locked="0" layoutInCell="1" allowOverlap="1" wp14:anchorId="16B3AA48" wp14:editId="059837D8">
                      <wp:simplePos x="0" y="0"/>
                      <wp:positionH relativeFrom="column">
                        <wp:posOffset>598805</wp:posOffset>
                      </wp:positionH>
                      <wp:positionV relativeFrom="paragraph">
                        <wp:posOffset>410845</wp:posOffset>
                      </wp:positionV>
                      <wp:extent cx="485775" cy="408305"/>
                      <wp:effectExtent l="0" t="0" r="0" b="0"/>
                      <wp:wrapNone/>
                      <wp:docPr id="229"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F91601F" w14:textId="77777777" w:rsidR="006726F5" w:rsidRDefault="006726F5" w:rsidP="00F83DB0">
                                  <w:pPr>
                                    <w:spacing w:line="160" w:lineRule="exact"/>
                                    <w:rPr>
                                      <w:sz w:val="12"/>
                                      <w:szCs w:val="12"/>
                                      <w:lang w:val="de-CH"/>
                                    </w:rPr>
                                  </w:pPr>
                                  <w:r w:rsidRPr="00663598">
                                    <w:rPr>
                                      <w:sz w:val="12"/>
                                      <w:szCs w:val="12"/>
                                      <w:lang w:val="de-CH"/>
                                    </w:rPr>
                                    <w:t>Bočné tlačidlá</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B3AA48" id="_x0000_s1051" type="#_x0000_t202" style="position:absolute;margin-left:47.15pt;margin-top:32.35pt;width:38.25pt;height:32.15pt;z-index:2517150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UyHi5QEAAKgDAAAOAAAAZHJzL2Uyb0RvYy54bWysU9tu2zAMfR+wfxD0vtjJkiUz4hRdiw4D&#10;ugvQ7gNkWbKF2aJGKbGzrx8lp2m2vg17EURSPjznkN5ejX3HDgq9AVvy+SznTFkJtbFNyb8/3r3Z&#10;cOaDsLXowKqSH5XnV7vXr7aDK9QCWuhqhYxArC8GV/I2BFdkmZet6oWfgVOWihqwF4FCbLIaxUDo&#10;fZct8vxdNgDWDkEq7yl7OxX5LuFrrWT4qrVXgXUlJ24hnZjOKp7ZbiuKBoVrjTzREP/AohfGUtMz&#10;1K0Igu3RvIDqjUTwoMNMQp+B1kaqpIHUzPO/1Dy0wqmkhczx7myT/3+w8svhwX1DFsYPMNIAkwjv&#10;7kH+8MzCTStso64RYWiVqKnxPFqWDc4Xp0+j1b7wEaQaPkNNQxb7AAlo1NhHV0gnI3QawPFsuhoD&#10;k5Rcblbr9YozSaVlvnmbr1IHUTx97NCHjwp6Fi8lR5ppAheHex8iGVE8PYm9LNyZrktz7ewfCXoY&#10;M4l85DsxD2M1MlOXfJEaRzEV1EeSgzCtC603XVrAX5wNtCol9z/3AhVn3SdLlryfL5dxt1KwXK0X&#10;FOBlpbqsCCsJquSBs+l6E6Z93Ds0TUudpiFYuCYbtUkSn1md+NM6JOWn1Y37dhmnV88/2O43AAAA&#10;//8DAFBLAwQUAAYACAAAACEAqnLYNN0AAAAJAQAADwAAAGRycy9kb3ducmV2LnhtbEyPwU7DMBBE&#10;70j8g7VI3KhNCW2TxqkQiCtVC1TqzY23SUS8jmK3CX/f7QluO5rR7Jt8NbpWnLEPjScNjxMFAqn0&#10;tqFKw9fn+8MCRIiGrGk9oYZfDLAqbm9yk1k/0AbP21gJLqGQGQ11jF0mZShrdCZMfIfE3tH3zkSW&#10;fSVtbwYud62cKjWTzjTEH2rT4WuN5c/25DR8fxz3u0Stqzf33A1+VJJcKrW+vxtfliAijvEvDFd8&#10;RoeCmQ7+RDaIVkOaPHFSwyyZg7j6c8VTDnxMUwWyyOX/BcUFAAD//wMAUEsBAi0AFAAGAAgAAAAh&#10;ALaDOJL+AAAA4QEAABMAAAAAAAAAAAAAAAAAAAAAAFtDb250ZW50X1R5cGVzXS54bWxQSwECLQAU&#10;AAYACAAAACEAOP0h/9YAAACUAQAACwAAAAAAAAAAAAAAAAAvAQAAX3JlbHMvLnJlbHNQSwECLQAU&#10;AAYACAAAACEAl1Mh4uUBAACoAwAADgAAAAAAAAAAAAAAAAAuAgAAZHJzL2Uyb0RvYy54bWxQSwEC&#10;LQAUAAYACAAAACEAqnLYNN0AAAAJAQAADwAAAAAAAAAAAAAAAAA/BAAAZHJzL2Rvd25yZXYueG1s&#10;UEsFBgAAAAAEAAQA8wAAAEkFAAAAAA==&#10;" filled="f" stroked="f">
                      <v:textbox>
                        <w:txbxContent>
                          <w:p w14:paraId="4F91601F" w14:textId="77777777" w:rsidR="006726F5" w:rsidRDefault="006726F5" w:rsidP="00F83DB0">
                            <w:pPr>
                              <w:spacing w:line="160" w:lineRule="exact"/>
                              <w:rPr>
                                <w:sz w:val="12"/>
                                <w:szCs w:val="12"/>
                                <w:lang w:val="de-CH"/>
                              </w:rPr>
                            </w:pPr>
                            <w:r w:rsidRPr="00663598">
                              <w:rPr>
                                <w:sz w:val="12"/>
                                <w:szCs w:val="12"/>
                                <w:lang w:val="de-CH"/>
                              </w:rPr>
                              <w:t>Bočné tlačidlá</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16096" behindDoc="0" locked="0" layoutInCell="1" allowOverlap="1" wp14:anchorId="3BA308F9" wp14:editId="789C1870">
                      <wp:simplePos x="0" y="0"/>
                      <wp:positionH relativeFrom="column">
                        <wp:posOffset>1925320</wp:posOffset>
                      </wp:positionH>
                      <wp:positionV relativeFrom="paragraph">
                        <wp:posOffset>604520</wp:posOffset>
                      </wp:positionV>
                      <wp:extent cx="428625" cy="243205"/>
                      <wp:effectExtent l="0" t="0" r="0" b="0"/>
                      <wp:wrapNone/>
                      <wp:docPr id="23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7217249" w14:textId="77777777" w:rsidR="006726F5" w:rsidRDefault="006726F5" w:rsidP="00F83DB0">
                                  <w:pPr>
                                    <w:rPr>
                                      <w:sz w:val="12"/>
                                      <w:szCs w:val="12"/>
                                      <w:lang w:val="de-CH"/>
                                    </w:rPr>
                                  </w:pPr>
                                  <w:r w:rsidRPr="00663598">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A308F9" id="_x0000_s1052" type="#_x0000_t202" style="position:absolute;margin-left:151.6pt;margin-top:47.6pt;width:33.75pt;height:19.15pt;z-index:2517160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p/765AEAAKgDAAAOAAAAZHJzL2Uyb0RvYy54bWysU9uO0zAQfUfiHyy/06ShLUvUdLXsahHS&#10;cpEWPsBx7MQi8Zix26R8PWOn2y3whnixPDPOmXPOTLbX09Czg0JvwFZ8ucg5U1ZCY2xb8W9f719d&#10;ceaDsI3owaqKH5Xn17uXL7ajK1UBHfSNQkYg1pejq3gXgiuzzMtODcIvwClLRQ04iEAhtlmDYiT0&#10;oc+KPN9kI2DjEKTynrJ3c5HvEr7WSobPWnsVWF9x4hbSiems45nttqJsUbjOyBMN8Q8sBmEsNT1D&#10;3Ykg2B7NX1CDkQgedFhIGDLQ2kiVNJCaZf6HmsdOOJW0kDnenW3y/w9Wfjo8ui/IwvQOJhpgEuHd&#10;A8jvnlm47YRt1Q0ijJ0SDTVeRsuy0fny9Gm02pc+gtTjR2hoyGIfIAFNGofoCulkhE4DOJ5NV1Ng&#10;kpKr4mpTrDmTVCpWr4t8nTqI8uljhz68VzCweKk40kwTuDg8+BDJiPLpSexl4d70fZprb39L0MOY&#10;SeQj35l5mOqJmYaab2LjKKaG5khyEOZ1ofWmSwf4k7ORVqXi/sdeoOKs/2DJkrfL1SruVgpW6zcF&#10;BXhZqS8rwkqCqnjgbL7ehnkf9w5N21GneQgWbshGbZLEZ1Yn/rQOSflpdeO+Xcbp1fMPtvsF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c6f++uQBAACoAwAADgAAAAAAAAAAAAAAAAAuAgAAZHJzL2Uyb0RvYy54bWxQSwEC&#10;LQAUAAYACAAAACEAV1QYVN4AAAAKAQAADwAAAAAAAAAAAAAAAAA+BAAAZHJzL2Rvd25yZXYueG1s&#10;UEsFBgAAAAAEAAQA8wAAAEkFAAAAAA==&#10;" filled="f" stroked="f">
                      <v:textbox>
                        <w:txbxContent>
                          <w:p w14:paraId="17217249" w14:textId="77777777" w:rsidR="006726F5" w:rsidRDefault="006726F5" w:rsidP="00F83DB0">
                            <w:pPr>
                              <w:rPr>
                                <w:sz w:val="12"/>
                                <w:szCs w:val="12"/>
                                <w:lang w:val="de-CH"/>
                              </w:rPr>
                            </w:pPr>
                            <w:r w:rsidRPr="00663598">
                              <w:rPr>
                                <w:sz w:val="12"/>
                                <w:szCs w:val="12"/>
                                <w:lang w:val="de-CH"/>
                              </w:rPr>
                              <w:t>Blister</w:t>
                            </w:r>
                          </w:p>
                        </w:txbxContent>
                      </v:textbox>
                    </v:shape>
                  </w:pict>
                </mc:Fallback>
              </mc:AlternateContent>
            </w:r>
            <w:r w:rsidR="00F83DB0" w:rsidRPr="00CB491F">
              <w:rPr>
                <w:noProof/>
                <w:lang w:eastAsia="en-US"/>
              </w:rPr>
              <mc:AlternateContent>
                <mc:Choice Requires="wps">
                  <w:drawing>
                    <wp:anchor distT="45720" distB="45720" distL="114300" distR="114300" simplePos="0" relativeHeight="251721216" behindDoc="0" locked="0" layoutInCell="1" allowOverlap="1" wp14:anchorId="176274AE" wp14:editId="3722F195">
                      <wp:simplePos x="0" y="0"/>
                      <wp:positionH relativeFrom="column">
                        <wp:posOffset>1979295</wp:posOffset>
                      </wp:positionH>
                      <wp:positionV relativeFrom="paragraph">
                        <wp:posOffset>798830</wp:posOffset>
                      </wp:positionV>
                      <wp:extent cx="686435" cy="243205"/>
                      <wp:effectExtent l="0" t="0" r="0" b="0"/>
                      <wp:wrapNone/>
                      <wp:docPr id="231"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2A1902" w14:textId="77777777" w:rsidR="006726F5" w:rsidRDefault="006726F5" w:rsidP="00F83DB0">
                                  <w:pPr>
                                    <w:rPr>
                                      <w:b/>
                                      <w:sz w:val="12"/>
                                      <w:szCs w:val="12"/>
                                      <w:lang w:val="de-CH"/>
                                    </w:rPr>
                                  </w:pPr>
                                  <w:r w:rsidRPr="00663598">
                                    <w:rPr>
                                      <w:b/>
                                      <w:sz w:val="12"/>
                                      <w:szCs w:val="12"/>
                                      <w:lang w:val="de-CH"/>
                                    </w:rPr>
                                    <w:t>Blistrová karta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6274AE" id="_x0000_s1053" type="#_x0000_t202" style="position:absolute;margin-left:155.85pt;margin-top:62.9pt;width:54.05pt;height:19.15pt;z-index:2517212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QBr65QEAAKgDAAAOAAAAZHJzL2Uyb0RvYy54bWysU9tu2zAMfR+wfxD0vthxnbQz4hRdiw4D&#10;ugvQ7gNkWbaF2aJGKbGzrx8lp2m2vg17EURSPjznkN5cT0PP9gqdBlPy5SLlTBkJtTZtyb8/3b+7&#10;4sx5YWrRg1ElPyjHr7dv32xGW6gMOuhrhYxAjCtGW/LOe1skiZOdGoRbgFWGig3gIDyF2CY1ipHQ&#10;hz7J0nSdjIC1RZDKOcrezUW+jfhNo6T/2jROedaXnLj5eGI8q3Am240oWhS20/JIQ/wDi0FoQ01P&#10;UHfCC7ZD/Qpq0BLBQeMXEoYEmkZLFTWQmmX6l5rHTlgVtZA5zp5scv8PVn7ZP9pvyPz0ASYaYBTh&#10;7APIH44ZuO2EadUNIoydEjU1XgbLktG64vhpsNoVLoBU42eoachi5yECTQ0OwRXSyQidBnA4ma4m&#10;zyQl11fr/GLFmaRSll9k6Sp2EMXzxxad/6hgYOFScqSZRnCxf3A+kBHF85PQy8C97vs41978kaCH&#10;IRPJB74zcz9VE9M1Nb8MjYOYCuoDyUGY14XWmy4d4C/ORlqVkrufO4GKs/6TIUveL/M87FYM8tVl&#10;RgGeV6rzijCSoEruOZuvt37ex51F3XbUaR6CgRuysdFR4gurI39ah6j8uLph387j+OrlB9v+Bg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NAGvrlAQAAqAMAAA4AAAAAAAAAAAAAAAAALgIAAGRycy9lMm9Eb2MueG1sUEsB&#10;Ai0AFAAGAAgAAAAhANDdVMDeAAAACwEAAA8AAAAAAAAAAAAAAAAAPwQAAGRycy9kb3ducmV2Lnht&#10;bFBLBQYAAAAABAAEAPMAAABKBQAAAAA=&#10;" filled="f" stroked="f">
                      <v:textbox>
                        <w:txbxContent>
                          <w:p w14:paraId="792A1902" w14:textId="77777777" w:rsidR="006726F5" w:rsidRDefault="006726F5" w:rsidP="00F83DB0">
                            <w:pPr>
                              <w:rPr>
                                <w:b/>
                                <w:sz w:val="12"/>
                                <w:szCs w:val="12"/>
                                <w:lang w:val="de-CH"/>
                              </w:rPr>
                            </w:pPr>
                            <w:r w:rsidRPr="00663598">
                              <w:rPr>
                                <w:b/>
                                <w:sz w:val="12"/>
                                <w:szCs w:val="12"/>
                                <w:lang w:val="de-CH"/>
                              </w:rPr>
                              <w:t>Blistrová karta</w:t>
                            </w:r>
                          </w:p>
                        </w:txbxContent>
                      </v:textbox>
                    </v:shape>
                  </w:pict>
                </mc:Fallback>
              </mc:AlternateContent>
            </w:r>
            <w:r w:rsidR="00F83DB0" w:rsidRPr="00CB491F">
              <w:rPr>
                <w:noProof/>
                <w:lang w:eastAsia="en-US"/>
              </w:rPr>
              <w:drawing>
                <wp:inline distT="0" distB="0" distL="0" distR="0" wp14:anchorId="529AA7B6" wp14:editId="1220CF01">
                  <wp:extent cx="2722880" cy="850530"/>
                  <wp:effectExtent l="0" t="0" r="1270" b="6985"/>
                  <wp:docPr id="253"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70842" cy="865512"/>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5E9951F0"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Často kladené otázky</w:t>
            </w:r>
          </w:p>
          <w:p w14:paraId="3AE93D47" w14:textId="77777777" w:rsidR="00F83DB0" w:rsidRPr="00CB491F" w:rsidRDefault="00F83DB0" w:rsidP="00CC2DB9">
            <w:pPr>
              <w:pStyle w:val="Table"/>
              <w:spacing w:before="0" w:after="0"/>
              <w:rPr>
                <w:rFonts w:ascii="Times New Roman" w:hAnsi="Times New Roman"/>
                <w:szCs w:val="20"/>
                <w:lang w:val="sk-SK"/>
              </w:rPr>
            </w:pPr>
          </w:p>
          <w:p w14:paraId="20E0A583"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Prečo inhalátor nevydáva zvuk, keď inhalujem?</w:t>
            </w:r>
          </w:p>
          <w:p w14:paraId="653A4876"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Kapsula môže byť zaseknutá</w:t>
            </w:r>
            <w:r>
              <w:rPr>
                <w:rFonts w:ascii="Times New Roman" w:hAnsi="Times New Roman"/>
                <w:szCs w:val="20"/>
                <w:lang w:val="sk-SK"/>
              </w:rPr>
              <w:t xml:space="preserve"> v </w:t>
            </w:r>
            <w:r w:rsidRPr="00CB491F">
              <w:rPr>
                <w:rFonts w:ascii="Times New Roman" w:hAnsi="Times New Roman"/>
                <w:szCs w:val="20"/>
                <w:lang w:val="sk-SK"/>
              </w:rPr>
              <w:t>lôžku</w:t>
            </w:r>
            <w:r>
              <w:rPr>
                <w:rFonts w:ascii="Times New Roman" w:hAnsi="Times New Roman"/>
                <w:szCs w:val="20"/>
                <w:lang w:val="sk-SK"/>
              </w:rPr>
              <w:t xml:space="preserve"> na </w:t>
            </w:r>
            <w:r w:rsidRPr="00CB491F">
              <w:rPr>
                <w:rFonts w:ascii="Times New Roman" w:hAnsi="Times New Roman"/>
                <w:szCs w:val="20"/>
                <w:lang w:val="sk-SK"/>
              </w:rPr>
              <w:t>kapsulu. Ak sa to stane, opatrne uvoľnite kapsulu poklopaním</w:t>
            </w:r>
            <w:r>
              <w:rPr>
                <w:rFonts w:ascii="Times New Roman" w:hAnsi="Times New Roman"/>
                <w:szCs w:val="20"/>
                <w:lang w:val="sk-SK"/>
              </w:rPr>
              <w:t xml:space="preserve"> na </w:t>
            </w:r>
            <w:r w:rsidRPr="00CB491F">
              <w:rPr>
                <w:rFonts w:ascii="Times New Roman" w:hAnsi="Times New Roman"/>
                <w:szCs w:val="20"/>
                <w:lang w:val="sk-SK"/>
              </w:rPr>
              <w:t>spodnú časť inhalátora. Inhalujte liek znovu opakovaním krokov 3a až 3d.</w:t>
            </w:r>
          </w:p>
          <w:p w14:paraId="07FAC7B7" w14:textId="77777777" w:rsidR="00F83DB0" w:rsidRPr="00CB491F" w:rsidRDefault="00F83DB0" w:rsidP="00CC2DB9">
            <w:pPr>
              <w:pStyle w:val="Table"/>
              <w:keepNext/>
              <w:spacing w:before="0" w:after="0"/>
              <w:rPr>
                <w:rFonts w:ascii="Times New Roman" w:hAnsi="Times New Roman"/>
                <w:szCs w:val="20"/>
                <w:lang w:val="sk-SK"/>
              </w:rPr>
            </w:pPr>
          </w:p>
          <w:p w14:paraId="3ACC59B9"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Čo mám urobiť, ak ostal</w:t>
            </w:r>
            <w:r>
              <w:rPr>
                <w:rFonts w:ascii="Times New Roman" w:hAnsi="Times New Roman"/>
                <w:b/>
                <w:szCs w:val="20"/>
                <w:lang w:val="sk-SK"/>
              </w:rPr>
              <w:t xml:space="preserve"> v </w:t>
            </w:r>
            <w:r w:rsidRPr="00CB491F">
              <w:rPr>
                <w:rFonts w:ascii="Times New Roman" w:hAnsi="Times New Roman"/>
                <w:b/>
                <w:szCs w:val="20"/>
                <w:lang w:val="sk-SK"/>
              </w:rPr>
              <w:t>kapsule zvyšok prášku?</w:t>
            </w:r>
          </w:p>
          <w:p w14:paraId="4C9AE86C"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Nepoužili ste dostatok lieku. Zatvorte inhalátor a zopakujte kroky 3a až 3d.</w:t>
            </w:r>
          </w:p>
          <w:p w14:paraId="6DD34562" w14:textId="77777777" w:rsidR="00F83DB0" w:rsidRPr="00CB491F" w:rsidRDefault="00F83DB0" w:rsidP="00CC2DB9">
            <w:pPr>
              <w:pStyle w:val="Table"/>
              <w:keepNext/>
              <w:spacing w:before="0" w:after="0"/>
              <w:rPr>
                <w:rFonts w:ascii="Times New Roman" w:hAnsi="Times New Roman"/>
                <w:szCs w:val="20"/>
                <w:lang w:val="sk-SK"/>
              </w:rPr>
            </w:pPr>
          </w:p>
          <w:p w14:paraId="5D19ABBF"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Kašľal som</w:t>
            </w:r>
            <w:r>
              <w:rPr>
                <w:rFonts w:ascii="Times New Roman" w:hAnsi="Times New Roman"/>
                <w:b/>
                <w:szCs w:val="20"/>
                <w:lang w:val="sk-SK"/>
              </w:rPr>
              <w:t xml:space="preserve"> po </w:t>
            </w:r>
            <w:r w:rsidRPr="00CB491F">
              <w:rPr>
                <w:rFonts w:ascii="Times New Roman" w:hAnsi="Times New Roman"/>
                <w:b/>
                <w:szCs w:val="20"/>
                <w:lang w:val="sk-SK"/>
              </w:rPr>
              <w:t>inhalácii – znamená to niečo?</w:t>
            </w:r>
          </w:p>
          <w:p w14:paraId="3CDEB500"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Môže sa to stať. Pokiaľ je kapsula prázdna, použili ste dostatok lieku.</w:t>
            </w:r>
          </w:p>
          <w:p w14:paraId="46D28915" w14:textId="77777777" w:rsidR="00F83DB0" w:rsidRPr="00CB491F" w:rsidRDefault="00F83DB0" w:rsidP="00CC2DB9">
            <w:pPr>
              <w:pStyle w:val="Table"/>
              <w:keepNext/>
              <w:spacing w:before="0" w:after="0"/>
              <w:rPr>
                <w:rFonts w:ascii="Times New Roman" w:hAnsi="Times New Roman"/>
                <w:szCs w:val="20"/>
                <w:lang w:val="sk-SK"/>
              </w:rPr>
            </w:pPr>
          </w:p>
          <w:p w14:paraId="15E1BA6E"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Cítil som malé kúsky kapsuly</w:t>
            </w:r>
            <w:r>
              <w:rPr>
                <w:rFonts w:ascii="Times New Roman" w:hAnsi="Times New Roman"/>
                <w:b/>
                <w:szCs w:val="20"/>
                <w:lang w:val="sk-SK"/>
              </w:rPr>
              <w:t xml:space="preserve"> na </w:t>
            </w:r>
            <w:r w:rsidRPr="00CB491F">
              <w:rPr>
                <w:rFonts w:ascii="Times New Roman" w:hAnsi="Times New Roman"/>
                <w:b/>
                <w:szCs w:val="20"/>
                <w:lang w:val="sk-SK"/>
              </w:rPr>
              <w:t>jazyku – znamená to niečo?</w:t>
            </w:r>
          </w:p>
          <w:p w14:paraId="0FB9D299" w14:textId="77777777" w:rsidR="00F83DB0" w:rsidRPr="00CB491F" w:rsidRDefault="00F83DB0" w:rsidP="00CC2DB9">
            <w:pPr>
              <w:pStyle w:val="Table"/>
              <w:keepNext/>
              <w:spacing w:before="0" w:after="0"/>
              <w:rPr>
                <w:rFonts w:ascii="Times New Roman" w:hAnsi="Times New Roman"/>
                <w:szCs w:val="20"/>
                <w:lang w:val="sk-SK"/>
              </w:rPr>
            </w:pPr>
            <w:r w:rsidRPr="00CB491F">
              <w:rPr>
                <w:rFonts w:ascii="Times New Roman" w:hAnsi="Times New Roman"/>
                <w:szCs w:val="20"/>
                <w:lang w:val="sk-SK"/>
              </w:rPr>
              <w:t>Môže sa to stať. Nie je to škodlivé. Možnosť rozpadu kapsuly</w:t>
            </w:r>
            <w:r>
              <w:rPr>
                <w:rFonts w:ascii="Times New Roman" w:hAnsi="Times New Roman"/>
                <w:szCs w:val="20"/>
                <w:lang w:val="sk-SK"/>
              </w:rPr>
              <w:t xml:space="preserve"> na </w:t>
            </w:r>
            <w:r w:rsidRPr="00CB491F">
              <w:rPr>
                <w:rFonts w:ascii="Times New Roman" w:hAnsi="Times New Roman"/>
                <w:szCs w:val="20"/>
                <w:lang w:val="sk-SK"/>
              </w:rPr>
              <w:t>malé kúsky sa zvýši, ak sa kapsula prepichne viac ako raz.</w:t>
            </w:r>
          </w:p>
        </w:tc>
        <w:tc>
          <w:tcPr>
            <w:tcW w:w="2410" w:type="dxa"/>
            <w:tcBorders>
              <w:top w:val="single" w:sz="24" w:space="0" w:color="808080"/>
              <w:left w:val="single" w:sz="24" w:space="0" w:color="808080"/>
              <w:bottom w:val="single" w:sz="24" w:space="0" w:color="808080"/>
              <w:right w:val="single" w:sz="24" w:space="0" w:color="808080"/>
            </w:tcBorders>
            <w:hideMark/>
          </w:tcPr>
          <w:p w14:paraId="66D0F9BE"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Čistenie inhalátora</w:t>
            </w:r>
          </w:p>
          <w:p w14:paraId="7A09D6C5" w14:textId="77777777" w:rsidR="00F83DB0" w:rsidRPr="00CB491F" w:rsidRDefault="00F83DB0" w:rsidP="00CC2DB9">
            <w:pPr>
              <w:pStyle w:val="Table"/>
              <w:keepNext/>
              <w:spacing w:before="0" w:after="0"/>
              <w:rPr>
                <w:rFonts w:ascii="Times New Roman" w:hAnsi="Times New Roman"/>
                <w:szCs w:val="20"/>
                <w:lang w:val="sk-SK"/>
              </w:rPr>
            </w:pPr>
            <w:r w:rsidRPr="00CB491F">
              <w:rPr>
                <w:rFonts w:ascii="Times New Roman" w:hAnsi="Times New Roman"/>
                <w:szCs w:val="20"/>
                <w:lang w:val="sk-SK"/>
              </w:rPr>
              <w:t>Zotretím odstráňte zvyšky prášku</w:t>
            </w:r>
            <w:r>
              <w:rPr>
                <w:rFonts w:ascii="Times New Roman" w:hAnsi="Times New Roman"/>
                <w:szCs w:val="20"/>
                <w:lang w:val="sk-SK"/>
              </w:rPr>
              <w:t xml:space="preserve"> z </w:t>
            </w:r>
            <w:r w:rsidRPr="00CB491F">
              <w:rPr>
                <w:rFonts w:ascii="Times New Roman" w:hAnsi="Times New Roman"/>
                <w:szCs w:val="20"/>
                <w:lang w:val="sk-SK"/>
              </w:rPr>
              <w:t>vnútornej a vonkajšej strany náustka čistou, suchou tkaninou,</w:t>
            </w:r>
            <w:r>
              <w:rPr>
                <w:rFonts w:ascii="Times New Roman" w:hAnsi="Times New Roman"/>
                <w:szCs w:val="20"/>
                <w:lang w:val="sk-SK"/>
              </w:rPr>
              <w:t xml:space="preserve"> z </w:t>
            </w:r>
            <w:r w:rsidRPr="00CB491F">
              <w:rPr>
                <w:rFonts w:ascii="Times New Roman" w:hAnsi="Times New Roman"/>
                <w:szCs w:val="20"/>
                <w:lang w:val="sk-SK"/>
              </w:rPr>
              <w:t>ktorej sa neuvoľňujú vlákna. Udržiavajte inhalátor suchý. Inhalátor nikdy neumývajte vodou</w:t>
            </w:r>
          </w:p>
        </w:tc>
      </w:tr>
      <w:tr w:rsidR="00F83DB0" w:rsidRPr="00CB491F" w14:paraId="56807423" w14:textId="77777777" w:rsidTr="00351C8D">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07AFF2B7" w14:textId="77777777" w:rsidR="00F83DB0" w:rsidRPr="00CB491F" w:rsidRDefault="00F83DB0" w:rsidP="00CC2DB9">
            <w:pPr>
              <w:tabs>
                <w:tab w:val="clear" w:pos="567"/>
              </w:tabs>
              <w:spacing w:line="240" w:lineRule="auto"/>
              <w:rPr>
                <w:rFonts w:eastAsia="MS Mincho"/>
                <w:szCs w:val="22"/>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03FF0324" w14:textId="77777777" w:rsidR="00F83DB0" w:rsidRPr="00CB491F" w:rsidRDefault="00F83DB0" w:rsidP="00CC2DB9">
            <w:pPr>
              <w:tabs>
                <w:tab w:val="clear" w:pos="567"/>
              </w:tabs>
              <w:spacing w:line="240" w:lineRule="auto"/>
              <w:rPr>
                <w:rFonts w:eastAsia="MS Mincho"/>
                <w:sz w:val="20"/>
              </w:rPr>
            </w:pPr>
          </w:p>
        </w:tc>
        <w:tc>
          <w:tcPr>
            <w:tcW w:w="2410" w:type="dxa"/>
            <w:tcBorders>
              <w:top w:val="single" w:sz="24" w:space="0" w:color="808080"/>
              <w:left w:val="single" w:sz="24" w:space="0" w:color="808080"/>
              <w:bottom w:val="single" w:sz="24" w:space="0" w:color="808080"/>
              <w:right w:val="single" w:sz="24" w:space="0" w:color="808080"/>
            </w:tcBorders>
            <w:hideMark/>
          </w:tcPr>
          <w:p w14:paraId="69283971" w14:textId="77777777" w:rsidR="00F83DB0" w:rsidRPr="00CB491F" w:rsidRDefault="00F83DB0" w:rsidP="00CC2DB9">
            <w:pPr>
              <w:pStyle w:val="Table"/>
              <w:spacing w:before="0" w:after="0"/>
              <w:rPr>
                <w:rFonts w:ascii="Times New Roman" w:hAnsi="Times New Roman"/>
                <w:b/>
                <w:szCs w:val="20"/>
                <w:lang w:val="sk-SK"/>
              </w:rPr>
            </w:pPr>
            <w:r w:rsidRPr="00CB491F">
              <w:rPr>
                <w:rFonts w:ascii="Times New Roman" w:hAnsi="Times New Roman"/>
                <w:b/>
                <w:szCs w:val="20"/>
                <w:lang w:val="sk-SK"/>
              </w:rPr>
              <w:t>Likvidácia inhalátora</w:t>
            </w:r>
            <w:r>
              <w:rPr>
                <w:rFonts w:ascii="Times New Roman" w:hAnsi="Times New Roman"/>
                <w:b/>
                <w:szCs w:val="20"/>
                <w:lang w:val="sk-SK"/>
              </w:rPr>
              <w:t xml:space="preserve"> po </w:t>
            </w:r>
            <w:r w:rsidRPr="00CB491F">
              <w:rPr>
                <w:rFonts w:ascii="Times New Roman" w:hAnsi="Times New Roman"/>
                <w:b/>
                <w:szCs w:val="20"/>
                <w:lang w:val="sk-SK"/>
              </w:rPr>
              <w:t>použití</w:t>
            </w:r>
          </w:p>
          <w:p w14:paraId="47309B30"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Každý inhalátor zlikvidujte</w:t>
            </w:r>
            <w:r>
              <w:rPr>
                <w:rFonts w:ascii="Times New Roman" w:hAnsi="Times New Roman"/>
                <w:szCs w:val="20"/>
                <w:lang w:val="sk-SK"/>
              </w:rPr>
              <w:t xml:space="preserve"> po </w:t>
            </w:r>
            <w:r w:rsidRPr="00CB491F">
              <w:rPr>
                <w:rFonts w:ascii="Times New Roman" w:hAnsi="Times New Roman"/>
                <w:szCs w:val="20"/>
                <w:lang w:val="sk-SK"/>
              </w:rPr>
              <w:t>použití všetkých kapsúl.</w:t>
            </w:r>
          </w:p>
          <w:p w14:paraId="2EBE52EF" w14:textId="77777777" w:rsidR="00F83DB0" w:rsidRPr="00CB491F" w:rsidRDefault="00F83DB0" w:rsidP="00CC2DB9">
            <w:pPr>
              <w:pStyle w:val="Table"/>
              <w:spacing w:before="0" w:after="0"/>
              <w:rPr>
                <w:rFonts w:ascii="Times New Roman" w:hAnsi="Times New Roman"/>
                <w:szCs w:val="20"/>
                <w:lang w:val="sk-SK"/>
              </w:rPr>
            </w:pPr>
            <w:r w:rsidRPr="00CB491F">
              <w:rPr>
                <w:rFonts w:ascii="Times New Roman" w:hAnsi="Times New Roman"/>
                <w:szCs w:val="20"/>
                <w:lang w:val="sk-SK"/>
              </w:rPr>
              <w:t>Opýtajte sa svojho lekárnika, ako máte zlikvidovať lieky a inhalátory, ktoré už nepotrebujete.</w:t>
            </w:r>
          </w:p>
        </w:tc>
      </w:tr>
    </w:tbl>
    <w:p w14:paraId="12391694" w14:textId="2748DED5" w:rsidR="00F83DB0" w:rsidRDefault="00F83DB0" w:rsidP="00CC2DB9">
      <w:pPr>
        <w:numPr>
          <w:ilvl w:val="12"/>
          <w:numId w:val="0"/>
        </w:numPr>
        <w:tabs>
          <w:tab w:val="clear" w:pos="567"/>
        </w:tabs>
        <w:spacing w:line="240" w:lineRule="auto"/>
        <w:rPr>
          <w:color w:val="000000"/>
        </w:rPr>
      </w:pPr>
    </w:p>
    <w:sectPr w:rsidR="00F83DB0" w:rsidSect="00B30C1B">
      <w:footerReference w:type="default" r:id="rId31"/>
      <w:footerReference w:type="first" r:id="rId32"/>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F1BFCE" w14:textId="77777777" w:rsidR="006726F5" w:rsidRDefault="006726F5">
      <w:r>
        <w:separator/>
      </w:r>
    </w:p>
  </w:endnote>
  <w:endnote w:type="continuationSeparator" w:id="0">
    <w:p w14:paraId="2213630C" w14:textId="77777777" w:rsidR="006726F5" w:rsidRDefault="006726F5">
      <w:r>
        <w:continuationSeparator/>
      </w:r>
    </w:p>
  </w:endnote>
  <w:endnote w:type="continuationNotice" w:id="1">
    <w:p w14:paraId="06442E47" w14:textId="77777777" w:rsidR="006726F5" w:rsidRDefault="006726F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4CD24E31" w:rsidR="006726F5" w:rsidRDefault="006726F5">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A57DDC">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6726F5" w:rsidRDefault="006726F5">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7B7383" w14:textId="77777777" w:rsidR="006726F5" w:rsidRDefault="006726F5">
      <w:r>
        <w:separator/>
      </w:r>
    </w:p>
  </w:footnote>
  <w:footnote w:type="continuationSeparator" w:id="0">
    <w:p w14:paraId="13C3EA5A" w14:textId="77777777" w:rsidR="006726F5" w:rsidRDefault="006726F5">
      <w:r>
        <w:continuationSeparator/>
      </w:r>
    </w:p>
  </w:footnote>
  <w:footnote w:type="continuationNotice" w:id="1">
    <w:p w14:paraId="16B2E37E" w14:textId="77777777" w:rsidR="006726F5" w:rsidRDefault="006726F5">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8FD70F0"/>
    <w:multiLevelType w:val="hybridMultilevel"/>
    <w:tmpl w:val="CFDE026A"/>
    <w:lvl w:ilvl="0" w:tplc="FFFFFFFF">
      <w:start w:val="1"/>
      <w:numFmt w:val="bullet"/>
      <w:lvlText w:val="-"/>
      <w:lvlJc w:val="left"/>
      <w:pPr>
        <w:ind w:left="360" w:hanging="360"/>
      </w:pPr>
      <w:rPr>
        <w:rFonts w:hint="default"/>
        <w:color w:val="auto"/>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9D31A84"/>
    <w:multiLevelType w:val="multilevel"/>
    <w:tmpl w:val="C44C455E"/>
    <w:lvl w:ilvl="0">
      <w:start w:val="4"/>
      <w:numFmt w:val="decimal"/>
      <w:lvlText w:val="%1"/>
      <w:lvlJc w:val="left"/>
      <w:pPr>
        <w:ind w:left="360" w:hanging="360"/>
      </w:pPr>
      <w:rPr>
        <w:rFonts w:hint="default"/>
        <w:b/>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4" w15:restartNumberingAfterBreak="0">
    <w:nsid w:val="0B9B6121"/>
    <w:multiLevelType w:val="hybridMultilevel"/>
    <w:tmpl w:val="49885080"/>
    <w:lvl w:ilvl="0" w:tplc="FFFFFFFF">
      <w:start w:val="1"/>
      <w:numFmt w:val="bullet"/>
      <w:lvlText w:val="-"/>
      <w:lvlJc w:val="left"/>
      <w:pPr>
        <w:ind w:left="720" w:hanging="360"/>
      </w:pPr>
    </w:lvl>
    <w:lvl w:ilvl="1" w:tplc="FFFFFFFF">
      <w:start w:val="1"/>
      <w:numFmt w:val="bullet"/>
      <w:lvlText w:val="-"/>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D03504D"/>
    <w:multiLevelType w:val="hybridMultilevel"/>
    <w:tmpl w:val="A6E4F128"/>
    <w:lvl w:ilvl="0" w:tplc="041B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16DB1170"/>
    <w:multiLevelType w:val="hybridMultilevel"/>
    <w:tmpl w:val="56A45C24"/>
    <w:lvl w:ilvl="0" w:tplc="041B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1A252618"/>
    <w:multiLevelType w:val="hybridMultilevel"/>
    <w:tmpl w:val="2C5086A4"/>
    <w:lvl w:ilvl="0" w:tplc="7CD47132">
      <w:start w:val="7"/>
      <w:numFmt w:val="decimal"/>
      <w:lvlText w:val="%1."/>
      <w:lvlJc w:val="left"/>
      <w:pPr>
        <w:ind w:left="720" w:hanging="360"/>
      </w:pPr>
      <w:rPr>
        <w:rFonts w:hint="default"/>
        <w:b/>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8" w15:restartNumberingAfterBreak="0">
    <w:nsid w:val="1E6E249E"/>
    <w:multiLevelType w:val="hybridMultilevel"/>
    <w:tmpl w:val="11181418"/>
    <w:lvl w:ilvl="0" w:tplc="E1EA51F8">
      <w:start w:val="1"/>
      <w:numFmt w:val="decimal"/>
      <w:lvlText w:val="%1."/>
      <w:lvlJc w:val="left"/>
      <w:pPr>
        <w:ind w:left="720" w:hanging="360"/>
      </w:pPr>
      <w:rPr>
        <w:rFonts w:hint="default"/>
        <w:b/>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9"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0" w15:restartNumberingAfterBreak="0">
    <w:nsid w:val="25112FC7"/>
    <w:multiLevelType w:val="hybridMultilevel"/>
    <w:tmpl w:val="32A8A0BE"/>
    <w:lvl w:ilvl="0" w:tplc="19C61858">
      <w:start w:val="1"/>
      <w:numFmt w:val="decimal"/>
      <w:lvlText w:val="%1."/>
      <w:lvlJc w:val="left"/>
      <w:pPr>
        <w:ind w:left="720" w:hanging="360"/>
      </w:pPr>
      <w:rPr>
        <w:rFonts w:hint="default"/>
        <w:b/>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1" w15:restartNumberingAfterBreak="0">
    <w:nsid w:val="258E694E"/>
    <w:multiLevelType w:val="hybridMultilevel"/>
    <w:tmpl w:val="FF949AB6"/>
    <w:lvl w:ilvl="0" w:tplc="0409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264141DA"/>
    <w:multiLevelType w:val="hybridMultilevel"/>
    <w:tmpl w:val="8C9CE46A"/>
    <w:lvl w:ilvl="0" w:tplc="041B000F">
      <w:start w:val="10"/>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3" w15:restartNumberingAfterBreak="0">
    <w:nsid w:val="29AA1084"/>
    <w:multiLevelType w:val="hybridMultilevel"/>
    <w:tmpl w:val="AF06197E"/>
    <w:lvl w:ilvl="0" w:tplc="08090001">
      <w:start w:val="1"/>
      <w:numFmt w:val="bullet"/>
      <w:lvlText w:val=""/>
      <w:lvlJc w:val="left"/>
      <w:pPr>
        <w:ind w:left="1152" w:hanging="360"/>
      </w:pPr>
      <w:rPr>
        <w:rFonts w:ascii="Symbol" w:hAnsi="Symbol" w:hint="default"/>
      </w:rPr>
    </w:lvl>
    <w:lvl w:ilvl="1" w:tplc="041B0003" w:tentative="1">
      <w:start w:val="1"/>
      <w:numFmt w:val="bullet"/>
      <w:lvlText w:val="o"/>
      <w:lvlJc w:val="left"/>
      <w:pPr>
        <w:ind w:left="1872" w:hanging="360"/>
      </w:pPr>
      <w:rPr>
        <w:rFonts w:ascii="Courier New" w:hAnsi="Courier New" w:cs="Courier New" w:hint="default"/>
      </w:rPr>
    </w:lvl>
    <w:lvl w:ilvl="2" w:tplc="041B0005" w:tentative="1">
      <w:start w:val="1"/>
      <w:numFmt w:val="bullet"/>
      <w:lvlText w:val=""/>
      <w:lvlJc w:val="left"/>
      <w:pPr>
        <w:ind w:left="2592" w:hanging="360"/>
      </w:pPr>
      <w:rPr>
        <w:rFonts w:ascii="Wingdings" w:hAnsi="Wingdings" w:hint="default"/>
      </w:rPr>
    </w:lvl>
    <w:lvl w:ilvl="3" w:tplc="041B0001" w:tentative="1">
      <w:start w:val="1"/>
      <w:numFmt w:val="bullet"/>
      <w:lvlText w:val=""/>
      <w:lvlJc w:val="left"/>
      <w:pPr>
        <w:ind w:left="3312" w:hanging="360"/>
      </w:pPr>
      <w:rPr>
        <w:rFonts w:ascii="Symbol" w:hAnsi="Symbol" w:hint="default"/>
      </w:rPr>
    </w:lvl>
    <w:lvl w:ilvl="4" w:tplc="041B0003" w:tentative="1">
      <w:start w:val="1"/>
      <w:numFmt w:val="bullet"/>
      <w:lvlText w:val="o"/>
      <w:lvlJc w:val="left"/>
      <w:pPr>
        <w:ind w:left="4032" w:hanging="360"/>
      </w:pPr>
      <w:rPr>
        <w:rFonts w:ascii="Courier New" w:hAnsi="Courier New" w:cs="Courier New" w:hint="default"/>
      </w:rPr>
    </w:lvl>
    <w:lvl w:ilvl="5" w:tplc="041B0005" w:tentative="1">
      <w:start w:val="1"/>
      <w:numFmt w:val="bullet"/>
      <w:lvlText w:val=""/>
      <w:lvlJc w:val="left"/>
      <w:pPr>
        <w:ind w:left="4752" w:hanging="360"/>
      </w:pPr>
      <w:rPr>
        <w:rFonts w:ascii="Wingdings" w:hAnsi="Wingdings" w:hint="default"/>
      </w:rPr>
    </w:lvl>
    <w:lvl w:ilvl="6" w:tplc="041B0001" w:tentative="1">
      <w:start w:val="1"/>
      <w:numFmt w:val="bullet"/>
      <w:lvlText w:val=""/>
      <w:lvlJc w:val="left"/>
      <w:pPr>
        <w:ind w:left="5472" w:hanging="360"/>
      </w:pPr>
      <w:rPr>
        <w:rFonts w:ascii="Symbol" w:hAnsi="Symbol" w:hint="default"/>
      </w:rPr>
    </w:lvl>
    <w:lvl w:ilvl="7" w:tplc="041B0003" w:tentative="1">
      <w:start w:val="1"/>
      <w:numFmt w:val="bullet"/>
      <w:lvlText w:val="o"/>
      <w:lvlJc w:val="left"/>
      <w:pPr>
        <w:ind w:left="6192" w:hanging="360"/>
      </w:pPr>
      <w:rPr>
        <w:rFonts w:ascii="Courier New" w:hAnsi="Courier New" w:cs="Courier New" w:hint="default"/>
      </w:rPr>
    </w:lvl>
    <w:lvl w:ilvl="8" w:tplc="041B0005" w:tentative="1">
      <w:start w:val="1"/>
      <w:numFmt w:val="bullet"/>
      <w:lvlText w:val=""/>
      <w:lvlJc w:val="left"/>
      <w:pPr>
        <w:ind w:left="6912" w:hanging="360"/>
      </w:pPr>
      <w:rPr>
        <w:rFonts w:ascii="Wingdings" w:hAnsi="Wingdings" w:hint="default"/>
      </w:rPr>
    </w:lvl>
  </w:abstractNum>
  <w:abstractNum w:abstractNumId="14" w15:restartNumberingAfterBreak="0">
    <w:nsid w:val="2D3F14CF"/>
    <w:multiLevelType w:val="hybridMultilevel"/>
    <w:tmpl w:val="6FC0A652"/>
    <w:lvl w:ilvl="0" w:tplc="DBEEB8F0">
      <w:start w:val="1"/>
      <w:numFmt w:val="decimal"/>
      <w:lvlText w:val="%1."/>
      <w:lvlJc w:val="left"/>
      <w:pPr>
        <w:ind w:left="780" w:hanging="420"/>
      </w:pPr>
      <w:rPr>
        <w:rFonts w:hint="default"/>
      </w:rPr>
    </w:lvl>
    <w:lvl w:ilvl="1" w:tplc="522E24E6" w:tentative="1">
      <w:start w:val="1"/>
      <w:numFmt w:val="lowerLetter"/>
      <w:lvlText w:val="%2."/>
      <w:lvlJc w:val="left"/>
      <w:pPr>
        <w:ind w:left="1440" w:hanging="360"/>
      </w:pPr>
    </w:lvl>
    <w:lvl w:ilvl="2" w:tplc="08A4C8CC" w:tentative="1">
      <w:start w:val="1"/>
      <w:numFmt w:val="lowerRoman"/>
      <w:lvlText w:val="%3."/>
      <w:lvlJc w:val="right"/>
      <w:pPr>
        <w:ind w:left="2160" w:hanging="180"/>
      </w:pPr>
    </w:lvl>
    <w:lvl w:ilvl="3" w:tplc="DF649698" w:tentative="1">
      <w:start w:val="1"/>
      <w:numFmt w:val="decimal"/>
      <w:lvlText w:val="%4."/>
      <w:lvlJc w:val="left"/>
      <w:pPr>
        <w:ind w:left="2880" w:hanging="360"/>
      </w:pPr>
    </w:lvl>
    <w:lvl w:ilvl="4" w:tplc="DE1A263C" w:tentative="1">
      <w:start w:val="1"/>
      <w:numFmt w:val="lowerLetter"/>
      <w:lvlText w:val="%5."/>
      <w:lvlJc w:val="left"/>
      <w:pPr>
        <w:ind w:left="3600" w:hanging="360"/>
      </w:pPr>
    </w:lvl>
    <w:lvl w:ilvl="5" w:tplc="441A2594" w:tentative="1">
      <w:start w:val="1"/>
      <w:numFmt w:val="lowerRoman"/>
      <w:lvlText w:val="%6."/>
      <w:lvlJc w:val="right"/>
      <w:pPr>
        <w:ind w:left="4320" w:hanging="180"/>
      </w:pPr>
    </w:lvl>
    <w:lvl w:ilvl="6" w:tplc="28BCF908" w:tentative="1">
      <w:start w:val="1"/>
      <w:numFmt w:val="decimal"/>
      <w:lvlText w:val="%7."/>
      <w:lvlJc w:val="left"/>
      <w:pPr>
        <w:ind w:left="5040" w:hanging="360"/>
      </w:pPr>
    </w:lvl>
    <w:lvl w:ilvl="7" w:tplc="28B89F08" w:tentative="1">
      <w:start w:val="1"/>
      <w:numFmt w:val="lowerLetter"/>
      <w:lvlText w:val="%8."/>
      <w:lvlJc w:val="left"/>
      <w:pPr>
        <w:ind w:left="5760" w:hanging="360"/>
      </w:pPr>
    </w:lvl>
    <w:lvl w:ilvl="8" w:tplc="85405A58" w:tentative="1">
      <w:start w:val="1"/>
      <w:numFmt w:val="lowerRoman"/>
      <w:lvlText w:val="%9."/>
      <w:lvlJc w:val="right"/>
      <w:pPr>
        <w:ind w:left="6480" w:hanging="180"/>
      </w:pPr>
    </w:lvl>
  </w:abstractNum>
  <w:abstractNum w:abstractNumId="15" w15:restartNumberingAfterBreak="0">
    <w:nsid w:val="301E1E54"/>
    <w:multiLevelType w:val="hybridMultilevel"/>
    <w:tmpl w:val="837CD134"/>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32A026D"/>
    <w:multiLevelType w:val="multilevel"/>
    <w:tmpl w:val="8782FFA6"/>
    <w:lvl w:ilvl="0">
      <w:start w:val="5"/>
      <w:numFmt w:val="decimal"/>
      <w:lvlText w:val="%1"/>
      <w:lvlJc w:val="left"/>
      <w:pPr>
        <w:ind w:left="360" w:hanging="360"/>
      </w:pPr>
      <w:rPr>
        <w:rFonts w:hint="default"/>
        <w:b/>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17"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1CA114D"/>
    <w:multiLevelType w:val="multilevel"/>
    <w:tmpl w:val="EA3EF56E"/>
    <w:lvl w:ilvl="0">
      <w:start w:val="6"/>
      <w:numFmt w:val="decimal"/>
      <w:lvlText w:val="%1"/>
      <w:lvlJc w:val="left"/>
      <w:pPr>
        <w:ind w:left="360" w:hanging="360"/>
      </w:pPr>
      <w:rPr>
        <w:rFonts w:hint="default"/>
        <w:b/>
      </w:rPr>
    </w:lvl>
    <w:lvl w:ilvl="1">
      <w:start w:val="2"/>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19" w15:restartNumberingAfterBreak="0">
    <w:nsid w:val="42282A1E"/>
    <w:multiLevelType w:val="hybridMultilevel"/>
    <w:tmpl w:val="B23C30D0"/>
    <w:lvl w:ilvl="0" w:tplc="6BCCCF0C">
      <w:start w:val="3"/>
      <w:numFmt w:val="decimal"/>
      <w:lvlText w:val="%1."/>
      <w:lvlJc w:val="left"/>
      <w:pPr>
        <w:ind w:left="720" w:hanging="360"/>
      </w:pPr>
      <w:rPr>
        <w:rFonts w:hint="default"/>
        <w:b/>
      </w:rPr>
    </w:lvl>
    <w:lvl w:ilvl="1" w:tplc="041B0019">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0" w15:restartNumberingAfterBreak="0">
    <w:nsid w:val="42920A4F"/>
    <w:multiLevelType w:val="singleLevel"/>
    <w:tmpl w:val="8B523FB2"/>
    <w:lvl w:ilvl="0">
      <w:start w:val="1"/>
      <w:numFmt w:val="bullet"/>
      <w:lvlText w:val=""/>
      <w:lvlJc w:val="left"/>
      <w:pPr>
        <w:tabs>
          <w:tab w:val="num" w:pos="357"/>
        </w:tabs>
        <w:ind w:left="357" w:hanging="357"/>
      </w:pPr>
      <w:rPr>
        <w:rFonts w:ascii="Symbol" w:hAnsi="Symbol" w:hint="default"/>
      </w:rPr>
    </w:lvl>
  </w:abstractNum>
  <w:abstractNum w:abstractNumId="21" w15:restartNumberingAfterBreak="0">
    <w:nsid w:val="515F6B3B"/>
    <w:multiLevelType w:val="hybridMultilevel"/>
    <w:tmpl w:val="77600B30"/>
    <w:lvl w:ilvl="0" w:tplc="FFFFFFFF">
      <w:start w:val="1"/>
      <w:numFmt w:val="bullet"/>
      <w:lvlText w:val="-"/>
      <w:lvlJc w:val="left"/>
      <w:pPr>
        <w:ind w:left="360" w:hanging="360"/>
      </w:p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51DA5778"/>
    <w:multiLevelType w:val="multilevel"/>
    <w:tmpl w:val="BD7CB1D8"/>
    <w:lvl w:ilvl="0">
      <w:start w:val="4"/>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23" w15:restartNumberingAfterBreak="0">
    <w:nsid w:val="555B5D7A"/>
    <w:multiLevelType w:val="hybridMultilevel"/>
    <w:tmpl w:val="9F040A22"/>
    <w:lvl w:ilvl="0" w:tplc="041B0015">
      <w:start w:val="2"/>
      <w:numFmt w:val="upperLetter"/>
      <w:lvlText w:val="%1."/>
      <w:lvlJc w:val="left"/>
      <w:pPr>
        <w:ind w:left="720" w:hanging="360"/>
      </w:pPr>
      <w:rPr>
        <w:rFonts w:hint="default"/>
      </w:rPr>
    </w:lvl>
    <w:lvl w:ilvl="1" w:tplc="041B0019">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4"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7400A91"/>
    <w:multiLevelType w:val="hybridMultilevel"/>
    <w:tmpl w:val="2272E4E2"/>
    <w:lvl w:ilvl="0" w:tplc="2116BAA2">
      <w:start w:val="1"/>
      <w:numFmt w:val="upperLetter"/>
      <w:lvlText w:val="%1."/>
      <w:lvlJc w:val="left"/>
      <w:pPr>
        <w:ind w:left="1701" w:hanging="708"/>
      </w:pPr>
      <w:rPr>
        <w:rFonts w:hint="default"/>
      </w:rPr>
    </w:lvl>
    <w:lvl w:ilvl="1" w:tplc="5FEA0236">
      <w:start w:val="1"/>
      <w:numFmt w:val="decimal"/>
      <w:lvlText w:val="%2."/>
      <w:lvlJc w:val="left"/>
      <w:pPr>
        <w:ind w:left="2283" w:hanging="570"/>
      </w:pPr>
      <w:rPr>
        <w:rFonts w:hint="default"/>
      </w:rPr>
    </w:lvl>
    <w:lvl w:ilvl="2" w:tplc="19DA0FD0" w:tentative="1">
      <w:start w:val="1"/>
      <w:numFmt w:val="lowerRoman"/>
      <w:lvlText w:val="%3."/>
      <w:lvlJc w:val="right"/>
      <w:pPr>
        <w:ind w:left="2793" w:hanging="180"/>
      </w:pPr>
    </w:lvl>
    <w:lvl w:ilvl="3" w:tplc="DE88B71A" w:tentative="1">
      <w:start w:val="1"/>
      <w:numFmt w:val="decimal"/>
      <w:lvlText w:val="%4."/>
      <w:lvlJc w:val="left"/>
      <w:pPr>
        <w:ind w:left="3513" w:hanging="360"/>
      </w:pPr>
    </w:lvl>
    <w:lvl w:ilvl="4" w:tplc="ED741740" w:tentative="1">
      <w:start w:val="1"/>
      <w:numFmt w:val="lowerLetter"/>
      <w:lvlText w:val="%5."/>
      <w:lvlJc w:val="left"/>
      <w:pPr>
        <w:ind w:left="4233" w:hanging="360"/>
      </w:pPr>
    </w:lvl>
    <w:lvl w:ilvl="5" w:tplc="2FBC9BD2" w:tentative="1">
      <w:start w:val="1"/>
      <w:numFmt w:val="lowerRoman"/>
      <w:lvlText w:val="%6."/>
      <w:lvlJc w:val="right"/>
      <w:pPr>
        <w:ind w:left="4953" w:hanging="180"/>
      </w:pPr>
    </w:lvl>
    <w:lvl w:ilvl="6" w:tplc="5822A676" w:tentative="1">
      <w:start w:val="1"/>
      <w:numFmt w:val="decimal"/>
      <w:lvlText w:val="%7."/>
      <w:lvlJc w:val="left"/>
      <w:pPr>
        <w:ind w:left="5673" w:hanging="360"/>
      </w:pPr>
    </w:lvl>
    <w:lvl w:ilvl="7" w:tplc="9432EEBA" w:tentative="1">
      <w:start w:val="1"/>
      <w:numFmt w:val="lowerLetter"/>
      <w:lvlText w:val="%8."/>
      <w:lvlJc w:val="left"/>
      <w:pPr>
        <w:ind w:left="6393" w:hanging="360"/>
      </w:pPr>
    </w:lvl>
    <w:lvl w:ilvl="8" w:tplc="D37E26D6" w:tentative="1">
      <w:start w:val="1"/>
      <w:numFmt w:val="lowerRoman"/>
      <w:lvlText w:val="%9."/>
      <w:lvlJc w:val="right"/>
      <w:pPr>
        <w:ind w:left="7113" w:hanging="180"/>
      </w:pPr>
    </w:lvl>
  </w:abstractNum>
  <w:abstractNum w:abstractNumId="26" w15:restartNumberingAfterBreak="0">
    <w:nsid w:val="60073EF5"/>
    <w:multiLevelType w:val="hybridMultilevel"/>
    <w:tmpl w:val="D6F2BB0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64636EAE"/>
    <w:multiLevelType w:val="multilevel"/>
    <w:tmpl w:val="11A08CEC"/>
    <w:lvl w:ilvl="0">
      <w:start w:val="1"/>
      <w:numFmt w:val="decimal"/>
      <w:lvlText w:val="%1."/>
      <w:lvlJc w:val="left"/>
      <w:pPr>
        <w:ind w:left="930" w:hanging="930"/>
      </w:pPr>
      <w:rPr>
        <w:rFonts w:hint="default"/>
        <w:b/>
      </w:rPr>
    </w:lvl>
    <w:lvl w:ilvl="1">
      <w:start w:val="1"/>
      <w:numFmt w:val="decimal"/>
      <w:isLgl/>
      <w:lvlText w:val="%1.%2"/>
      <w:lvlJc w:val="left"/>
      <w:pPr>
        <w:ind w:left="712" w:hanging="57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1080" w:hanging="108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440" w:hanging="144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440" w:hanging="1440"/>
      </w:pPr>
      <w:rPr>
        <w:rFonts w:hint="default"/>
        <w:b/>
      </w:rPr>
    </w:lvl>
  </w:abstractNum>
  <w:abstractNum w:abstractNumId="28"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29"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712D1476"/>
    <w:multiLevelType w:val="hybridMultilevel"/>
    <w:tmpl w:val="B170BF42"/>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71DE10DF"/>
    <w:multiLevelType w:val="hybridMultilevel"/>
    <w:tmpl w:val="71EE38C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72B6B7C"/>
    <w:multiLevelType w:val="hybridMultilevel"/>
    <w:tmpl w:val="366EACEA"/>
    <w:lvl w:ilvl="0" w:tplc="04090001">
      <w:start w:val="1"/>
      <w:numFmt w:val="bullet"/>
      <w:lvlText w:val=""/>
      <w:lvlJc w:val="left"/>
      <w:pPr>
        <w:ind w:left="36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3" w15:restartNumberingAfterBreak="0">
    <w:nsid w:val="782623C4"/>
    <w:multiLevelType w:val="hybridMultilevel"/>
    <w:tmpl w:val="6FDE121E"/>
    <w:lvl w:ilvl="0" w:tplc="041B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93282168">
    <w:abstractNumId w:val="2"/>
  </w:num>
  <w:num w:numId="2" w16cid:durableId="883373786">
    <w:abstractNumId w:val="29"/>
  </w:num>
  <w:num w:numId="3" w16cid:durableId="298271388">
    <w:abstractNumId w:val="9"/>
  </w:num>
  <w:num w:numId="4" w16cid:durableId="1966960104">
    <w:abstractNumId w:val="28"/>
  </w:num>
  <w:num w:numId="5" w16cid:durableId="207453683">
    <w:abstractNumId w:val="26"/>
  </w:num>
  <w:num w:numId="6" w16cid:durableId="895629668">
    <w:abstractNumId w:val="17"/>
  </w:num>
  <w:num w:numId="7" w16cid:durableId="1746293400">
    <w:abstractNumId w:val="31"/>
  </w:num>
  <w:num w:numId="8" w16cid:durableId="1148978252">
    <w:abstractNumId w:val="24"/>
  </w:num>
  <w:num w:numId="9" w16cid:durableId="1209493301">
    <w:abstractNumId w:val="27"/>
  </w:num>
  <w:num w:numId="10" w16cid:durableId="635793451">
    <w:abstractNumId w:val="22"/>
  </w:num>
  <w:num w:numId="11" w16cid:durableId="350299273">
    <w:abstractNumId w:val="19"/>
  </w:num>
  <w:num w:numId="12" w16cid:durableId="1878546099">
    <w:abstractNumId w:val="3"/>
  </w:num>
  <w:num w:numId="13" w16cid:durableId="470246598">
    <w:abstractNumId w:val="16"/>
  </w:num>
  <w:num w:numId="14" w16cid:durableId="1946385069">
    <w:abstractNumId w:val="18"/>
  </w:num>
  <w:num w:numId="15" w16cid:durableId="2114134054">
    <w:abstractNumId w:val="12"/>
  </w:num>
  <w:num w:numId="16" w16cid:durableId="208735714">
    <w:abstractNumId w:val="25"/>
  </w:num>
  <w:num w:numId="17" w16cid:durableId="1985964330">
    <w:abstractNumId w:val="23"/>
  </w:num>
  <w:num w:numId="18" w16cid:durableId="17202123">
    <w:abstractNumId w:val="32"/>
  </w:num>
  <w:num w:numId="19" w16cid:durableId="812016639">
    <w:abstractNumId w:val="15"/>
  </w:num>
  <w:num w:numId="20" w16cid:durableId="1356469241">
    <w:abstractNumId w:val="13"/>
  </w:num>
  <w:num w:numId="21" w16cid:durableId="1267423427">
    <w:abstractNumId w:val="8"/>
  </w:num>
  <w:num w:numId="22" w16cid:durableId="1211109987">
    <w:abstractNumId w:val="10"/>
  </w:num>
  <w:num w:numId="23" w16cid:durableId="1019281975">
    <w:abstractNumId w:val="0"/>
    <w:lvlOverride w:ilvl="0">
      <w:lvl w:ilvl="0">
        <w:start w:val="1"/>
        <w:numFmt w:val="bullet"/>
        <w:lvlText w:val="-"/>
        <w:legacy w:legacy="1" w:legacySpace="0" w:legacyIndent="360"/>
        <w:lvlJc w:val="left"/>
        <w:pPr>
          <w:ind w:left="360" w:hanging="360"/>
        </w:pPr>
      </w:lvl>
    </w:lvlOverride>
  </w:num>
  <w:num w:numId="24" w16cid:durableId="181749231">
    <w:abstractNumId w:val="14"/>
  </w:num>
  <w:num w:numId="25" w16cid:durableId="1103769982">
    <w:abstractNumId w:val="30"/>
  </w:num>
  <w:num w:numId="26" w16cid:durableId="46228693">
    <w:abstractNumId w:val="21"/>
  </w:num>
  <w:num w:numId="27" w16cid:durableId="635254518">
    <w:abstractNumId w:val="4"/>
  </w:num>
  <w:num w:numId="28" w16cid:durableId="1606420755">
    <w:abstractNumId w:val="1"/>
  </w:num>
  <w:num w:numId="29" w16cid:durableId="1635603479">
    <w:abstractNumId w:val="20"/>
  </w:num>
  <w:num w:numId="30" w16cid:durableId="58288565">
    <w:abstractNumId w:val="7"/>
  </w:num>
  <w:num w:numId="31" w16cid:durableId="641040262">
    <w:abstractNumId w:val="11"/>
  </w:num>
  <w:num w:numId="32" w16cid:durableId="761954046">
    <w:abstractNumId w:val="6"/>
  </w:num>
  <w:num w:numId="33" w16cid:durableId="1301112613">
    <w:abstractNumId w:val="5"/>
  </w:num>
  <w:num w:numId="34" w16cid:durableId="1238830088">
    <w:abstractNumId w:val="33"/>
  </w:num>
  <w:numIdMacAtCleanup w:val="1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pt-PT" w:vendorID="64" w:dllVersion="0" w:nlCheck="1" w:checkStyle="0"/>
  <w:activeWritingStyle w:appName="MSWord" w:lang="es-ES" w:vendorID="64" w:dllVersion="0" w:nlCheck="1" w:checkStyle="0"/>
  <w:activeWritingStyle w:appName="MSWord" w:lang="de-CH" w:vendorID="64" w:dllVersion="0" w:nlCheck="1" w:checkStyle="0"/>
  <w:activeWritingStyle w:appName="MSWord" w:lang="fr-CH" w:vendorID="64" w:dllVersion="0" w:nlCheck="1" w:checkStyle="0"/>
  <w:activeWritingStyle w:appName="MSWord" w:lang="en-US"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108545"/>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3133"/>
    <w:rsid w:val="0000362A"/>
    <w:rsid w:val="00003AEF"/>
    <w:rsid w:val="00005701"/>
    <w:rsid w:val="00005BA2"/>
    <w:rsid w:val="00005F34"/>
    <w:rsid w:val="00007528"/>
    <w:rsid w:val="00007767"/>
    <w:rsid w:val="0001164F"/>
    <w:rsid w:val="000147E7"/>
    <w:rsid w:val="00014869"/>
    <w:rsid w:val="000150D3"/>
    <w:rsid w:val="00016168"/>
    <w:rsid w:val="000166C1"/>
    <w:rsid w:val="00016C21"/>
    <w:rsid w:val="00017F18"/>
    <w:rsid w:val="0002006B"/>
    <w:rsid w:val="00020AE8"/>
    <w:rsid w:val="000212BB"/>
    <w:rsid w:val="00022E14"/>
    <w:rsid w:val="00023A2C"/>
    <w:rsid w:val="0002506F"/>
    <w:rsid w:val="00025EBE"/>
    <w:rsid w:val="00026B30"/>
    <w:rsid w:val="00026BF2"/>
    <w:rsid w:val="000271F6"/>
    <w:rsid w:val="00030445"/>
    <w:rsid w:val="000304C5"/>
    <w:rsid w:val="000318C7"/>
    <w:rsid w:val="00033872"/>
    <w:rsid w:val="00033D26"/>
    <w:rsid w:val="00033FDB"/>
    <w:rsid w:val="000344F6"/>
    <w:rsid w:val="0003594E"/>
    <w:rsid w:val="00041BAE"/>
    <w:rsid w:val="00041BF3"/>
    <w:rsid w:val="00042263"/>
    <w:rsid w:val="00043505"/>
    <w:rsid w:val="00043C70"/>
    <w:rsid w:val="00043E88"/>
    <w:rsid w:val="00044042"/>
    <w:rsid w:val="000451AC"/>
    <w:rsid w:val="00046834"/>
    <w:rsid w:val="000474D2"/>
    <w:rsid w:val="000479C5"/>
    <w:rsid w:val="00050DFD"/>
    <w:rsid w:val="00051401"/>
    <w:rsid w:val="00051C43"/>
    <w:rsid w:val="00053809"/>
    <w:rsid w:val="00053914"/>
    <w:rsid w:val="00054756"/>
    <w:rsid w:val="0005551C"/>
    <w:rsid w:val="000556C8"/>
    <w:rsid w:val="000560C5"/>
    <w:rsid w:val="00056C49"/>
    <w:rsid w:val="00056FE0"/>
    <w:rsid w:val="00060090"/>
    <w:rsid w:val="000603C8"/>
    <w:rsid w:val="000608A4"/>
    <w:rsid w:val="00060AA1"/>
    <w:rsid w:val="000610C2"/>
    <w:rsid w:val="00061FEE"/>
    <w:rsid w:val="000631FD"/>
    <w:rsid w:val="000643D3"/>
    <w:rsid w:val="00067B16"/>
    <w:rsid w:val="00067CE8"/>
    <w:rsid w:val="00071F8A"/>
    <w:rsid w:val="0007228D"/>
    <w:rsid w:val="00073E04"/>
    <w:rsid w:val="00073EB8"/>
    <w:rsid w:val="0007401B"/>
    <w:rsid w:val="000752FF"/>
    <w:rsid w:val="000757B2"/>
    <w:rsid w:val="0007628D"/>
    <w:rsid w:val="00076C06"/>
    <w:rsid w:val="00080153"/>
    <w:rsid w:val="00081DAB"/>
    <w:rsid w:val="00083684"/>
    <w:rsid w:val="000904C4"/>
    <w:rsid w:val="00091B44"/>
    <w:rsid w:val="00092829"/>
    <w:rsid w:val="00092B09"/>
    <w:rsid w:val="0009300C"/>
    <w:rsid w:val="0009351E"/>
    <w:rsid w:val="0009479A"/>
    <w:rsid w:val="00094AD6"/>
    <w:rsid w:val="00095D61"/>
    <w:rsid w:val="00095E44"/>
    <w:rsid w:val="00095F0B"/>
    <w:rsid w:val="00096D8D"/>
    <w:rsid w:val="0009755A"/>
    <w:rsid w:val="00097AA6"/>
    <w:rsid w:val="000A1232"/>
    <w:rsid w:val="000A144E"/>
    <w:rsid w:val="000A30E5"/>
    <w:rsid w:val="000A40D0"/>
    <w:rsid w:val="000A65C1"/>
    <w:rsid w:val="000A76B8"/>
    <w:rsid w:val="000B0097"/>
    <w:rsid w:val="000B09FA"/>
    <w:rsid w:val="000B101F"/>
    <w:rsid w:val="000B1F4B"/>
    <w:rsid w:val="000B2F27"/>
    <w:rsid w:val="000B2F58"/>
    <w:rsid w:val="000B37A8"/>
    <w:rsid w:val="000B3A76"/>
    <w:rsid w:val="000B42A1"/>
    <w:rsid w:val="000B51D9"/>
    <w:rsid w:val="000B74A7"/>
    <w:rsid w:val="000C03FB"/>
    <w:rsid w:val="000C1230"/>
    <w:rsid w:val="000C308F"/>
    <w:rsid w:val="000C3ED7"/>
    <w:rsid w:val="000C437A"/>
    <w:rsid w:val="000C460E"/>
    <w:rsid w:val="000C5A4E"/>
    <w:rsid w:val="000C635D"/>
    <w:rsid w:val="000C6B77"/>
    <w:rsid w:val="000C78FE"/>
    <w:rsid w:val="000C7F49"/>
    <w:rsid w:val="000D084E"/>
    <w:rsid w:val="000D1AEE"/>
    <w:rsid w:val="000D1B76"/>
    <w:rsid w:val="000D1F4F"/>
    <w:rsid w:val="000D41F7"/>
    <w:rsid w:val="000D4D07"/>
    <w:rsid w:val="000D7535"/>
    <w:rsid w:val="000E06DB"/>
    <w:rsid w:val="000E165D"/>
    <w:rsid w:val="000E1BAF"/>
    <w:rsid w:val="000E223E"/>
    <w:rsid w:val="000E2491"/>
    <w:rsid w:val="000E2EA9"/>
    <w:rsid w:val="000E432A"/>
    <w:rsid w:val="000E46A3"/>
    <w:rsid w:val="000E4B72"/>
    <w:rsid w:val="000E4E88"/>
    <w:rsid w:val="000E5726"/>
    <w:rsid w:val="000E6C94"/>
    <w:rsid w:val="000F0A16"/>
    <w:rsid w:val="000F1BB2"/>
    <w:rsid w:val="000F1E1E"/>
    <w:rsid w:val="000F217A"/>
    <w:rsid w:val="000F3F94"/>
    <w:rsid w:val="000F488F"/>
    <w:rsid w:val="000F4CA7"/>
    <w:rsid w:val="000F5235"/>
    <w:rsid w:val="000F542B"/>
    <w:rsid w:val="000F5B21"/>
    <w:rsid w:val="000F63DE"/>
    <w:rsid w:val="000F6D8F"/>
    <w:rsid w:val="000F7EC9"/>
    <w:rsid w:val="00100482"/>
    <w:rsid w:val="00101420"/>
    <w:rsid w:val="00103501"/>
    <w:rsid w:val="00103B2D"/>
    <w:rsid w:val="00103CD2"/>
    <w:rsid w:val="00104061"/>
    <w:rsid w:val="001050F3"/>
    <w:rsid w:val="0010594E"/>
    <w:rsid w:val="001068D0"/>
    <w:rsid w:val="00107186"/>
    <w:rsid w:val="00107236"/>
    <w:rsid w:val="001074B3"/>
    <w:rsid w:val="001101A2"/>
    <w:rsid w:val="001106F7"/>
    <w:rsid w:val="001108A9"/>
    <w:rsid w:val="001117C4"/>
    <w:rsid w:val="00112EDA"/>
    <w:rsid w:val="0011359E"/>
    <w:rsid w:val="00113F21"/>
    <w:rsid w:val="00114174"/>
    <w:rsid w:val="00117B4A"/>
    <w:rsid w:val="00117C1D"/>
    <w:rsid w:val="001220D7"/>
    <w:rsid w:val="00123688"/>
    <w:rsid w:val="001253E1"/>
    <w:rsid w:val="001272FC"/>
    <w:rsid w:val="00127602"/>
    <w:rsid w:val="00127F47"/>
    <w:rsid w:val="00131365"/>
    <w:rsid w:val="00133572"/>
    <w:rsid w:val="00133C94"/>
    <w:rsid w:val="00134E4A"/>
    <w:rsid w:val="001364FB"/>
    <w:rsid w:val="001365F2"/>
    <w:rsid w:val="00136D7A"/>
    <w:rsid w:val="001374C5"/>
    <w:rsid w:val="0014131B"/>
    <w:rsid w:val="00141470"/>
    <w:rsid w:val="00141540"/>
    <w:rsid w:val="001437CA"/>
    <w:rsid w:val="001449DF"/>
    <w:rsid w:val="0014569B"/>
    <w:rsid w:val="00146155"/>
    <w:rsid w:val="001470E0"/>
    <w:rsid w:val="00150060"/>
    <w:rsid w:val="00151137"/>
    <w:rsid w:val="00151258"/>
    <w:rsid w:val="0015128B"/>
    <w:rsid w:val="001515A5"/>
    <w:rsid w:val="001519F0"/>
    <w:rsid w:val="00154C69"/>
    <w:rsid w:val="001568E5"/>
    <w:rsid w:val="0015692E"/>
    <w:rsid w:val="0015704C"/>
    <w:rsid w:val="00157895"/>
    <w:rsid w:val="00157913"/>
    <w:rsid w:val="001616F6"/>
    <w:rsid w:val="00161701"/>
    <w:rsid w:val="00161CBE"/>
    <w:rsid w:val="00161E87"/>
    <w:rsid w:val="0016566C"/>
    <w:rsid w:val="001665B3"/>
    <w:rsid w:val="0016671D"/>
    <w:rsid w:val="00170B05"/>
    <w:rsid w:val="001710C0"/>
    <w:rsid w:val="00172276"/>
    <w:rsid w:val="001725D9"/>
    <w:rsid w:val="00172769"/>
    <w:rsid w:val="001727F0"/>
    <w:rsid w:val="00172B06"/>
    <w:rsid w:val="0017347E"/>
    <w:rsid w:val="00174347"/>
    <w:rsid w:val="001748AF"/>
    <w:rsid w:val="001752D8"/>
    <w:rsid w:val="0017552E"/>
    <w:rsid w:val="001755FB"/>
    <w:rsid w:val="00175931"/>
    <w:rsid w:val="00176011"/>
    <w:rsid w:val="00176B25"/>
    <w:rsid w:val="00176F20"/>
    <w:rsid w:val="001773C2"/>
    <w:rsid w:val="0017776D"/>
    <w:rsid w:val="00180887"/>
    <w:rsid w:val="001811C0"/>
    <w:rsid w:val="00181411"/>
    <w:rsid w:val="0018238B"/>
    <w:rsid w:val="00183419"/>
    <w:rsid w:val="0018394A"/>
    <w:rsid w:val="00184DCC"/>
    <w:rsid w:val="00186A9D"/>
    <w:rsid w:val="00186F5D"/>
    <w:rsid w:val="001874A6"/>
    <w:rsid w:val="0018765B"/>
    <w:rsid w:val="001904AE"/>
    <w:rsid w:val="001904CD"/>
    <w:rsid w:val="00190913"/>
    <w:rsid w:val="0019236A"/>
    <w:rsid w:val="00193B21"/>
    <w:rsid w:val="00193DD3"/>
    <w:rsid w:val="001948AA"/>
    <w:rsid w:val="00195F65"/>
    <w:rsid w:val="00196A3B"/>
    <w:rsid w:val="001A07E2"/>
    <w:rsid w:val="001A0A5D"/>
    <w:rsid w:val="001A2018"/>
    <w:rsid w:val="001A2A06"/>
    <w:rsid w:val="001A326E"/>
    <w:rsid w:val="001A3AA8"/>
    <w:rsid w:val="001A4F41"/>
    <w:rsid w:val="001A56F1"/>
    <w:rsid w:val="001A5D0E"/>
    <w:rsid w:val="001A7831"/>
    <w:rsid w:val="001B01C8"/>
    <w:rsid w:val="001B0B52"/>
    <w:rsid w:val="001B13F6"/>
    <w:rsid w:val="001B1747"/>
    <w:rsid w:val="001B1DBF"/>
    <w:rsid w:val="001B2D44"/>
    <w:rsid w:val="001B4E08"/>
    <w:rsid w:val="001B752A"/>
    <w:rsid w:val="001B7AF0"/>
    <w:rsid w:val="001C12FB"/>
    <w:rsid w:val="001C2DB4"/>
    <w:rsid w:val="001C3228"/>
    <w:rsid w:val="001C35E9"/>
    <w:rsid w:val="001C36BD"/>
    <w:rsid w:val="001C3733"/>
    <w:rsid w:val="001C49B3"/>
    <w:rsid w:val="001C4BA6"/>
    <w:rsid w:val="001C5B30"/>
    <w:rsid w:val="001C6EED"/>
    <w:rsid w:val="001D0C56"/>
    <w:rsid w:val="001D0D33"/>
    <w:rsid w:val="001D2953"/>
    <w:rsid w:val="001D3C05"/>
    <w:rsid w:val="001D4BCC"/>
    <w:rsid w:val="001D6AF4"/>
    <w:rsid w:val="001E0CC1"/>
    <w:rsid w:val="001E12AA"/>
    <w:rsid w:val="001E1C10"/>
    <w:rsid w:val="001E3CC0"/>
    <w:rsid w:val="001E77C3"/>
    <w:rsid w:val="001E7FAB"/>
    <w:rsid w:val="001F090B"/>
    <w:rsid w:val="001F0B49"/>
    <w:rsid w:val="001F13E8"/>
    <w:rsid w:val="001F1442"/>
    <w:rsid w:val="001F180A"/>
    <w:rsid w:val="001F1A28"/>
    <w:rsid w:val="001F1AD0"/>
    <w:rsid w:val="001F1DE2"/>
    <w:rsid w:val="001F253E"/>
    <w:rsid w:val="001F35E8"/>
    <w:rsid w:val="001F4014"/>
    <w:rsid w:val="001F445E"/>
    <w:rsid w:val="001F4666"/>
    <w:rsid w:val="001F6423"/>
    <w:rsid w:val="001F65A9"/>
    <w:rsid w:val="00201213"/>
    <w:rsid w:val="0020165E"/>
    <w:rsid w:val="0020272E"/>
    <w:rsid w:val="00202E50"/>
    <w:rsid w:val="002038DE"/>
    <w:rsid w:val="00203F1A"/>
    <w:rsid w:val="00204AAB"/>
    <w:rsid w:val="00205180"/>
    <w:rsid w:val="00206E61"/>
    <w:rsid w:val="00207D86"/>
    <w:rsid w:val="00207F81"/>
    <w:rsid w:val="002109F4"/>
    <w:rsid w:val="00211FDA"/>
    <w:rsid w:val="0021223D"/>
    <w:rsid w:val="002127B8"/>
    <w:rsid w:val="00215FDA"/>
    <w:rsid w:val="002160C2"/>
    <w:rsid w:val="00217FFA"/>
    <w:rsid w:val="002202E8"/>
    <w:rsid w:val="00220689"/>
    <w:rsid w:val="0022137A"/>
    <w:rsid w:val="00222BB9"/>
    <w:rsid w:val="00222F32"/>
    <w:rsid w:val="00223BD7"/>
    <w:rsid w:val="00224EE9"/>
    <w:rsid w:val="002258D6"/>
    <w:rsid w:val="002274FB"/>
    <w:rsid w:val="002309D2"/>
    <w:rsid w:val="00231B61"/>
    <w:rsid w:val="00231EAD"/>
    <w:rsid w:val="0023315B"/>
    <w:rsid w:val="00233FF6"/>
    <w:rsid w:val="002347FE"/>
    <w:rsid w:val="00235617"/>
    <w:rsid w:val="0023561F"/>
    <w:rsid w:val="002360D3"/>
    <w:rsid w:val="00237440"/>
    <w:rsid w:val="0024178D"/>
    <w:rsid w:val="00241972"/>
    <w:rsid w:val="002437AF"/>
    <w:rsid w:val="0024392B"/>
    <w:rsid w:val="00244393"/>
    <w:rsid w:val="002446B9"/>
    <w:rsid w:val="00244889"/>
    <w:rsid w:val="002450C6"/>
    <w:rsid w:val="00245DCF"/>
    <w:rsid w:val="00246461"/>
    <w:rsid w:val="00246C65"/>
    <w:rsid w:val="00246EF4"/>
    <w:rsid w:val="0024721F"/>
    <w:rsid w:val="00247707"/>
    <w:rsid w:val="00251A10"/>
    <w:rsid w:val="0025288A"/>
    <w:rsid w:val="00252BFF"/>
    <w:rsid w:val="00253732"/>
    <w:rsid w:val="00253FF9"/>
    <w:rsid w:val="002542A8"/>
    <w:rsid w:val="002558B4"/>
    <w:rsid w:val="00256199"/>
    <w:rsid w:val="00257FFD"/>
    <w:rsid w:val="00260A11"/>
    <w:rsid w:val="0026169A"/>
    <w:rsid w:val="00262763"/>
    <w:rsid w:val="0026289B"/>
    <w:rsid w:val="00264BEA"/>
    <w:rsid w:val="00266336"/>
    <w:rsid w:val="00266A10"/>
    <w:rsid w:val="002675B1"/>
    <w:rsid w:val="00267850"/>
    <w:rsid w:val="00271032"/>
    <w:rsid w:val="00273E3E"/>
    <w:rsid w:val="00274147"/>
    <w:rsid w:val="00275189"/>
    <w:rsid w:val="002756DC"/>
    <w:rsid w:val="00276412"/>
    <w:rsid w:val="00276437"/>
    <w:rsid w:val="00276B59"/>
    <w:rsid w:val="00280053"/>
    <w:rsid w:val="00280350"/>
    <w:rsid w:val="0028063F"/>
    <w:rsid w:val="00280740"/>
    <w:rsid w:val="00280F9E"/>
    <w:rsid w:val="00281668"/>
    <w:rsid w:val="00283B02"/>
    <w:rsid w:val="00283C5D"/>
    <w:rsid w:val="002844B0"/>
    <w:rsid w:val="00286322"/>
    <w:rsid w:val="0028698F"/>
    <w:rsid w:val="00286BDF"/>
    <w:rsid w:val="00287387"/>
    <w:rsid w:val="00290109"/>
    <w:rsid w:val="0029074E"/>
    <w:rsid w:val="00294007"/>
    <w:rsid w:val="00294FA8"/>
    <w:rsid w:val="00295C04"/>
    <w:rsid w:val="00296B03"/>
    <w:rsid w:val="00296C1F"/>
    <w:rsid w:val="002976B3"/>
    <w:rsid w:val="00297910"/>
    <w:rsid w:val="002A0239"/>
    <w:rsid w:val="002A07AC"/>
    <w:rsid w:val="002A37A9"/>
    <w:rsid w:val="002A41E6"/>
    <w:rsid w:val="002A44C8"/>
    <w:rsid w:val="002A545A"/>
    <w:rsid w:val="002A5E48"/>
    <w:rsid w:val="002A644E"/>
    <w:rsid w:val="002A6DDD"/>
    <w:rsid w:val="002A7625"/>
    <w:rsid w:val="002B0059"/>
    <w:rsid w:val="002B0455"/>
    <w:rsid w:val="002B261C"/>
    <w:rsid w:val="002B2BEE"/>
    <w:rsid w:val="002B35C5"/>
    <w:rsid w:val="002B3935"/>
    <w:rsid w:val="002B406A"/>
    <w:rsid w:val="002B41D4"/>
    <w:rsid w:val="002B4ACF"/>
    <w:rsid w:val="002B543F"/>
    <w:rsid w:val="002B6165"/>
    <w:rsid w:val="002B6326"/>
    <w:rsid w:val="002B6906"/>
    <w:rsid w:val="002B7D73"/>
    <w:rsid w:val="002C0216"/>
    <w:rsid w:val="002C06E3"/>
    <w:rsid w:val="002C0801"/>
    <w:rsid w:val="002C0DF1"/>
    <w:rsid w:val="002C145F"/>
    <w:rsid w:val="002C2F78"/>
    <w:rsid w:val="002C33B3"/>
    <w:rsid w:val="002C44B0"/>
    <w:rsid w:val="002C44DC"/>
    <w:rsid w:val="002C4E07"/>
    <w:rsid w:val="002D0586"/>
    <w:rsid w:val="002D08EA"/>
    <w:rsid w:val="002D1023"/>
    <w:rsid w:val="002D1459"/>
    <w:rsid w:val="002D1470"/>
    <w:rsid w:val="002D21CF"/>
    <w:rsid w:val="002D21EA"/>
    <w:rsid w:val="002D2816"/>
    <w:rsid w:val="002D2F92"/>
    <w:rsid w:val="002D3DB7"/>
    <w:rsid w:val="002D4705"/>
    <w:rsid w:val="002D5B65"/>
    <w:rsid w:val="002D5CD9"/>
    <w:rsid w:val="002D6396"/>
    <w:rsid w:val="002D7E5E"/>
    <w:rsid w:val="002D7F4A"/>
    <w:rsid w:val="002E07BA"/>
    <w:rsid w:val="002E07EF"/>
    <w:rsid w:val="002E0D06"/>
    <w:rsid w:val="002E1374"/>
    <w:rsid w:val="002E1810"/>
    <w:rsid w:val="002E4E94"/>
    <w:rsid w:val="002E54E1"/>
    <w:rsid w:val="002E784D"/>
    <w:rsid w:val="002F0DA9"/>
    <w:rsid w:val="002F1F28"/>
    <w:rsid w:val="002F43CA"/>
    <w:rsid w:val="002F57AA"/>
    <w:rsid w:val="002F5F73"/>
    <w:rsid w:val="002F6C40"/>
    <w:rsid w:val="002F6EF7"/>
    <w:rsid w:val="002F714C"/>
    <w:rsid w:val="002F77BF"/>
    <w:rsid w:val="003002BE"/>
    <w:rsid w:val="003004A2"/>
    <w:rsid w:val="0030189C"/>
    <w:rsid w:val="00303DD5"/>
    <w:rsid w:val="00305B69"/>
    <w:rsid w:val="00305E11"/>
    <w:rsid w:val="00305F01"/>
    <w:rsid w:val="00307B74"/>
    <w:rsid w:val="003105BA"/>
    <w:rsid w:val="00310764"/>
    <w:rsid w:val="00310A36"/>
    <w:rsid w:val="0031131F"/>
    <w:rsid w:val="00311BFD"/>
    <w:rsid w:val="00312124"/>
    <w:rsid w:val="00313686"/>
    <w:rsid w:val="00314718"/>
    <w:rsid w:val="0031488A"/>
    <w:rsid w:val="003171B2"/>
    <w:rsid w:val="00317369"/>
    <w:rsid w:val="003175E1"/>
    <w:rsid w:val="003175F7"/>
    <w:rsid w:val="00320203"/>
    <w:rsid w:val="00321EA3"/>
    <w:rsid w:val="00322002"/>
    <w:rsid w:val="0032414A"/>
    <w:rsid w:val="003247B0"/>
    <w:rsid w:val="00324908"/>
    <w:rsid w:val="00325E81"/>
    <w:rsid w:val="00326948"/>
    <w:rsid w:val="00326964"/>
    <w:rsid w:val="00327052"/>
    <w:rsid w:val="00327F30"/>
    <w:rsid w:val="00332FCB"/>
    <w:rsid w:val="0033486D"/>
    <w:rsid w:val="00335228"/>
    <w:rsid w:val="003352FF"/>
    <w:rsid w:val="00335710"/>
    <w:rsid w:val="003367C4"/>
    <w:rsid w:val="00336D8E"/>
    <w:rsid w:val="003376B3"/>
    <w:rsid w:val="00340793"/>
    <w:rsid w:val="003414AE"/>
    <w:rsid w:val="00342185"/>
    <w:rsid w:val="00342DBA"/>
    <w:rsid w:val="00345C05"/>
    <w:rsid w:val="00345F9C"/>
    <w:rsid w:val="00345FAB"/>
    <w:rsid w:val="00347776"/>
    <w:rsid w:val="00350FBB"/>
    <w:rsid w:val="00351800"/>
    <w:rsid w:val="00351A91"/>
    <w:rsid w:val="00351C8D"/>
    <w:rsid w:val="003520C4"/>
    <w:rsid w:val="00352817"/>
    <w:rsid w:val="003533AE"/>
    <w:rsid w:val="00355E14"/>
    <w:rsid w:val="003566D9"/>
    <w:rsid w:val="00356A5C"/>
    <w:rsid w:val="003571BD"/>
    <w:rsid w:val="00357C5E"/>
    <w:rsid w:val="0036040F"/>
    <w:rsid w:val="003608BD"/>
    <w:rsid w:val="00361280"/>
    <w:rsid w:val="003615F1"/>
    <w:rsid w:val="00361A6E"/>
    <w:rsid w:val="003626AF"/>
    <w:rsid w:val="0036348A"/>
    <w:rsid w:val="00363D7F"/>
    <w:rsid w:val="0036655E"/>
    <w:rsid w:val="003673F5"/>
    <w:rsid w:val="00367713"/>
    <w:rsid w:val="00367A0F"/>
    <w:rsid w:val="00367C66"/>
    <w:rsid w:val="003700B2"/>
    <w:rsid w:val="003713D8"/>
    <w:rsid w:val="0037233D"/>
    <w:rsid w:val="003734E7"/>
    <w:rsid w:val="003736EF"/>
    <w:rsid w:val="003737E3"/>
    <w:rsid w:val="00373B93"/>
    <w:rsid w:val="00376546"/>
    <w:rsid w:val="00380A1A"/>
    <w:rsid w:val="00380D80"/>
    <w:rsid w:val="003844D6"/>
    <w:rsid w:val="0038500E"/>
    <w:rsid w:val="003857F3"/>
    <w:rsid w:val="0038670F"/>
    <w:rsid w:val="003867C8"/>
    <w:rsid w:val="00386FB1"/>
    <w:rsid w:val="0038761D"/>
    <w:rsid w:val="003906F8"/>
    <w:rsid w:val="00391A1F"/>
    <w:rsid w:val="00392207"/>
    <w:rsid w:val="00392CEA"/>
    <w:rsid w:val="00392E1D"/>
    <w:rsid w:val="003935EE"/>
    <w:rsid w:val="00393EE9"/>
    <w:rsid w:val="0039408A"/>
    <w:rsid w:val="00394120"/>
    <w:rsid w:val="003945F5"/>
    <w:rsid w:val="0039673D"/>
    <w:rsid w:val="003970BC"/>
    <w:rsid w:val="003975DA"/>
    <w:rsid w:val="003975FF"/>
    <w:rsid w:val="00397893"/>
    <w:rsid w:val="00397A29"/>
    <w:rsid w:val="003A2407"/>
    <w:rsid w:val="003A2CF0"/>
    <w:rsid w:val="003A33D3"/>
    <w:rsid w:val="003A3880"/>
    <w:rsid w:val="003A4241"/>
    <w:rsid w:val="003A46BA"/>
    <w:rsid w:val="003A4B52"/>
    <w:rsid w:val="003A5B2A"/>
    <w:rsid w:val="003A5BC5"/>
    <w:rsid w:val="003A5D55"/>
    <w:rsid w:val="003A75E6"/>
    <w:rsid w:val="003A7E97"/>
    <w:rsid w:val="003B255B"/>
    <w:rsid w:val="003B2839"/>
    <w:rsid w:val="003B3317"/>
    <w:rsid w:val="003B3758"/>
    <w:rsid w:val="003B4B2F"/>
    <w:rsid w:val="003B4C50"/>
    <w:rsid w:val="003B52D4"/>
    <w:rsid w:val="003C0A71"/>
    <w:rsid w:val="003C1CA5"/>
    <w:rsid w:val="003C1EC7"/>
    <w:rsid w:val="003C3A1E"/>
    <w:rsid w:val="003C3D8E"/>
    <w:rsid w:val="003C5AD1"/>
    <w:rsid w:val="003C5E61"/>
    <w:rsid w:val="003C64A0"/>
    <w:rsid w:val="003C6AFE"/>
    <w:rsid w:val="003C6C60"/>
    <w:rsid w:val="003C6F0B"/>
    <w:rsid w:val="003C7BA3"/>
    <w:rsid w:val="003D0889"/>
    <w:rsid w:val="003D08AE"/>
    <w:rsid w:val="003D3642"/>
    <w:rsid w:val="003D4E9C"/>
    <w:rsid w:val="003D5597"/>
    <w:rsid w:val="003D5EE8"/>
    <w:rsid w:val="003D7705"/>
    <w:rsid w:val="003D7824"/>
    <w:rsid w:val="003E0D78"/>
    <w:rsid w:val="003E1CB1"/>
    <w:rsid w:val="003E23E4"/>
    <w:rsid w:val="003E2677"/>
    <w:rsid w:val="003E277E"/>
    <w:rsid w:val="003E3A1D"/>
    <w:rsid w:val="003E471E"/>
    <w:rsid w:val="003E652C"/>
    <w:rsid w:val="003E6CA0"/>
    <w:rsid w:val="003F1AFB"/>
    <w:rsid w:val="003F1D6B"/>
    <w:rsid w:val="003F1F41"/>
    <w:rsid w:val="003F2FDE"/>
    <w:rsid w:val="003F330B"/>
    <w:rsid w:val="003F3894"/>
    <w:rsid w:val="003F5281"/>
    <w:rsid w:val="003F6727"/>
    <w:rsid w:val="003F6F3C"/>
    <w:rsid w:val="003F6FDF"/>
    <w:rsid w:val="003F7705"/>
    <w:rsid w:val="003F7A5A"/>
    <w:rsid w:val="00400472"/>
    <w:rsid w:val="004016F5"/>
    <w:rsid w:val="00401A71"/>
    <w:rsid w:val="00402D2C"/>
    <w:rsid w:val="00402E8B"/>
    <w:rsid w:val="00403F8E"/>
    <w:rsid w:val="00404253"/>
    <w:rsid w:val="004045AA"/>
    <w:rsid w:val="00404C72"/>
    <w:rsid w:val="0040549A"/>
    <w:rsid w:val="0040582F"/>
    <w:rsid w:val="00405CC9"/>
    <w:rsid w:val="004065E8"/>
    <w:rsid w:val="0040711E"/>
    <w:rsid w:val="00407A86"/>
    <w:rsid w:val="00407D67"/>
    <w:rsid w:val="00410955"/>
    <w:rsid w:val="00411FA7"/>
    <w:rsid w:val="0041244A"/>
    <w:rsid w:val="00412450"/>
    <w:rsid w:val="004138DE"/>
    <w:rsid w:val="00413B39"/>
    <w:rsid w:val="00414B2F"/>
    <w:rsid w:val="00415E58"/>
    <w:rsid w:val="00416231"/>
    <w:rsid w:val="004208AB"/>
    <w:rsid w:val="004219EF"/>
    <w:rsid w:val="00421A72"/>
    <w:rsid w:val="00423442"/>
    <w:rsid w:val="00424348"/>
    <w:rsid w:val="00426CD9"/>
    <w:rsid w:val="00426E60"/>
    <w:rsid w:val="00430148"/>
    <w:rsid w:val="00430FEB"/>
    <w:rsid w:val="004310EE"/>
    <w:rsid w:val="00431972"/>
    <w:rsid w:val="00432674"/>
    <w:rsid w:val="00432FBB"/>
    <w:rsid w:val="004335F5"/>
    <w:rsid w:val="00433677"/>
    <w:rsid w:val="004340D5"/>
    <w:rsid w:val="0043445B"/>
    <w:rsid w:val="004346A7"/>
    <w:rsid w:val="00434880"/>
    <w:rsid w:val="00434A21"/>
    <w:rsid w:val="00434F6F"/>
    <w:rsid w:val="0043526D"/>
    <w:rsid w:val="00442B83"/>
    <w:rsid w:val="00443A53"/>
    <w:rsid w:val="00444DD7"/>
    <w:rsid w:val="0044540E"/>
    <w:rsid w:val="00445A56"/>
    <w:rsid w:val="004460E9"/>
    <w:rsid w:val="00446282"/>
    <w:rsid w:val="00446346"/>
    <w:rsid w:val="00447B6F"/>
    <w:rsid w:val="00450E5C"/>
    <w:rsid w:val="00453623"/>
    <w:rsid w:val="004537B7"/>
    <w:rsid w:val="00453C11"/>
    <w:rsid w:val="004557B0"/>
    <w:rsid w:val="00457946"/>
    <w:rsid w:val="00457D8B"/>
    <w:rsid w:val="004601C0"/>
    <w:rsid w:val="00460A17"/>
    <w:rsid w:val="0046120A"/>
    <w:rsid w:val="004612E8"/>
    <w:rsid w:val="00461E22"/>
    <w:rsid w:val="00462F79"/>
    <w:rsid w:val="00463438"/>
    <w:rsid w:val="00463992"/>
    <w:rsid w:val="00463ECE"/>
    <w:rsid w:val="00464290"/>
    <w:rsid w:val="00464629"/>
    <w:rsid w:val="00465388"/>
    <w:rsid w:val="0046574F"/>
    <w:rsid w:val="004677C9"/>
    <w:rsid w:val="00470AC8"/>
    <w:rsid w:val="00470CB5"/>
    <w:rsid w:val="004719E3"/>
    <w:rsid w:val="00471EAB"/>
    <w:rsid w:val="004723EE"/>
    <w:rsid w:val="00472850"/>
    <w:rsid w:val="0047382D"/>
    <w:rsid w:val="00475A92"/>
    <w:rsid w:val="004776AC"/>
    <w:rsid w:val="00477BB9"/>
    <w:rsid w:val="004815F3"/>
    <w:rsid w:val="00482388"/>
    <w:rsid w:val="00482391"/>
    <w:rsid w:val="00483700"/>
    <w:rsid w:val="00483742"/>
    <w:rsid w:val="00483A08"/>
    <w:rsid w:val="004855F5"/>
    <w:rsid w:val="004859EE"/>
    <w:rsid w:val="00486DD3"/>
    <w:rsid w:val="00487366"/>
    <w:rsid w:val="004873E4"/>
    <w:rsid w:val="004875DB"/>
    <w:rsid w:val="00487D98"/>
    <w:rsid w:val="00487F0B"/>
    <w:rsid w:val="0049072C"/>
    <w:rsid w:val="00490FD1"/>
    <w:rsid w:val="0049195E"/>
    <w:rsid w:val="00491AD2"/>
    <w:rsid w:val="00491C34"/>
    <w:rsid w:val="004935C0"/>
    <w:rsid w:val="00493B43"/>
    <w:rsid w:val="00493BED"/>
    <w:rsid w:val="00494EB1"/>
    <w:rsid w:val="00496414"/>
    <w:rsid w:val="00497A38"/>
    <w:rsid w:val="004A0A18"/>
    <w:rsid w:val="004A45BD"/>
    <w:rsid w:val="004A4656"/>
    <w:rsid w:val="004A5578"/>
    <w:rsid w:val="004A6CB4"/>
    <w:rsid w:val="004A77B0"/>
    <w:rsid w:val="004A77E0"/>
    <w:rsid w:val="004B08A9"/>
    <w:rsid w:val="004B0D91"/>
    <w:rsid w:val="004B14F9"/>
    <w:rsid w:val="004B1C88"/>
    <w:rsid w:val="004B1CED"/>
    <w:rsid w:val="004B34A7"/>
    <w:rsid w:val="004B3B06"/>
    <w:rsid w:val="004B3ED5"/>
    <w:rsid w:val="004B4643"/>
    <w:rsid w:val="004B626B"/>
    <w:rsid w:val="004B7F67"/>
    <w:rsid w:val="004C06BE"/>
    <w:rsid w:val="004C0938"/>
    <w:rsid w:val="004C1453"/>
    <w:rsid w:val="004C1994"/>
    <w:rsid w:val="004C363B"/>
    <w:rsid w:val="004C544A"/>
    <w:rsid w:val="004C65D1"/>
    <w:rsid w:val="004C70FC"/>
    <w:rsid w:val="004D022C"/>
    <w:rsid w:val="004D1DB9"/>
    <w:rsid w:val="004D2675"/>
    <w:rsid w:val="004D2A38"/>
    <w:rsid w:val="004D4080"/>
    <w:rsid w:val="004D5551"/>
    <w:rsid w:val="004D794F"/>
    <w:rsid w:val="004E05FD"/>
    <w:rsid w:val="004E09AB"/>
    <w:rsid w:val="004E1A0D"/>
    <w:rsid w:val="004E1AFE"/>
    <w:rsid w:val="004E23F5"/>
    <w:rsid w:val="004E5418"/>
    <w:rsid w:val="004E63E5"/>
    <w:rsid w:val="004E6A47"/>
    <w:rsid w:val="004E6B76"/>
    <w:rsid w:val="004E722E"/>
    <w:rsid w:val="004F1437"/>
    <w:rsid w:val="004F3540"/>
    <w:rsid w:val="004F40E0"/>
    <w:rsid w:val="004F46F2"/>
    <w:rsid w:val="004F52DB"/>
    <w:rsid w:val="004F55A1"/>
    <w:rsid w:val="004F5624"/>
    <w:rsid w:val="004F5674"/>
    <w:rsid w:val="004F5DA4"/>
    <w:rsid w:val="004F62B2"/>
    <w:rsid w:val="004F6424"/>
    <w:rsid w:val="005002EB"/>
    <w:rsid w:val="00501A68"/>
    <w:rsid w:val="005040CD"/>
    <w:rsid w:val="00504229"/>
    <w:rsid w:val="00504EA9"/>
    <w:rsid w:val="00505229"/>
    <w:rsid w:val="005063E9"/>
    <w:rsid w:val="0050744B"/>
    <w:rsid w:val="00507F98"/>
    <w:rsid w:val="005105FD"/>
    <w:rsid w:val="005108A3"/>
    <w:rsid w:val="00510DB5"/>
    <w:rsid w:val="00510F6E"/>
    <w:rsid w:val="00511422"/>
    <w:rsid w:val="005118AE"/>
    <w:rsid w:val="0051212F"/>
    <w:rsid w:val="00514CA6"/>
    <w:rsid w:val="0051587A"/>
    <w:rsid w:val="005158FA"/>
    <w:rsid w:val="005169AD"/>
    <w:rsid w:val="00517C35"/>
    <w:rsid w:val="0052017E"/>
    <w:rsid w:val="005208B9"/>
    <w:rsid w:val="00520942"/>
    <w:rsid w:val="00521345"/>
    <w:rsid w:val="00521CF1"/>
    <w:rsid w:val="00521DCF"/>
    <w:rsid w:val="005221F0"/>
    <w:rsid w:val="005235C0"/>
    <w:rsid w:val="00524807"/>
    <w:rsid w:val="00524F67"/>
    <w:rsid w:val="005252FE"/>
    <w:rsid w:val="005257A1"/>
    <w:rsid w:val="00525FF9"/>
    <w:rsid w:val="005304E5"/>
    <w:rsid w:val="00531F62"/>
    <w:rsid w:val="00532C41"/>
    <w:rsid w:val="00532C81"/>
    <w:rsid w:val="00532D3F"/>
    <w:rsid w:val="0053386D"/>
    <w:rsid w:val="00533B3E"/>
    <w:rsid w:val="00534700"/>
    <w:rsid w:val="0053791F"/>
    <w:rsid w:val="00540BF8"/>
    <w:rsid w:val="0054164F"/>
    <w:rsid w:val="00542F16"/>
    <w:rsid w:val="00544019"/>
    <w:rsid w:val="005446F2"/>
    <w:rsid w:val="00546260"/>
    <w:rsid w:val="00546622"/>
    <w:rsid w:val="00547538"/>
    <w:rsid w:val="00550442"/>
    <w:rsid w:val="00552711"/>
    <w:rsid w:val="00553BFA"/>
    <w:rsid w:val="005547C4"/>
    <w:rsid w:val="00554D05"/>
    <w:rsid w:val="0055596B"/>
    <w:rsid w:val="005562E0"/>
    <w:rsid w:val="005564CA"/>
    <w:rsid w:val="005574AA"/>
    <w:rsid w:val="00557B37"/>
    <w:rsid w:val="0056077E"/>
    <w:rsid w:val="00560EDA"/>
    <w:rsid w:val="005629EE"/>
    <w:rsid w:val="00563D6B"/>
    <w:rsid w:val="00564061"/>
    <w:rsid w:val="005648FA"/>
    <w:rsid w:val="00564D50"/>
    <w:rsid w:val="005663DB"/>
    <w:rsid w:val="00567346"/>
    <w:rsid w:val="00572094"/>
    <w:rsid w:val="00572133"/>
    <w:rsid w:val="00572327"/>
    <w:rsid w:val="0057371B"/>
    <w:rsid w:val="0057380B"/>
    <w:rsid w:val="005738EB"/>
    <w:rsid w:val="005745CE"/>
    <w:rsid w:val="00575297"/>
    <w:rsid w:val="00575EB8"/>
    <w:rsid w:val="0057613A"/>
    <w:rsid w:val="005765AB"/>
    <w:rsid w:val="00576B71"/>
    <w:rsid w:val="00576FF5"/>
    <w:rsid w:val="005773BC"/>
    <w:rsid w:val="005779D1"/>
    <w:rsid w:val="00577C78"/>
    <w:rsid w:val="005800EB"/>
    <w:rsid w:val="00581EEF"/>
    <w:rsid w:val="00582A9B"/>
    <w:rsid w:val="005832AB"/>
    <w:rsid w:val="00583A75"/>
    <w:rsid w:val="0058437C"/>
    <w:rsid w:val="00584CC8"/>
    <w:rsid w:val="00584EDE"/>
    <w:rsid w:val="00585B0B"/>
    <w:rsid w:val="00585FCA"/>
    <w:rsid w:val="00587028"/>
    <w:rsid w:val="005876B5"/>
    <w:rsid w:val="005902FA"/>
    <w:rsid w:val="00590A43"/>
    <w:rsid w:val="00591550"/>
    <w:rsid w:val="005935F4"/>
    <w:rsid w:val="00593E0A"/>
    <w:rsid w:val="00594D79"/>
    <w:rsid w:val="005A1660"/>
    <w:rsid w:val="005A167F"/>
    <w:rsid w:val="005A346E"/>
    <w:rsid w:val="005A4684"/>
    <w:rsid w:val="005A73CF"/>
    <w:rsid w:val="005B0F87"/>
    <w:rsid w:val="005B1EAC"/>
    <w:rsid w:val="005B252B"/>
    <w:rsid w:val="005B32E4"/>
    <w:rsid w:val="005B3EB1"/>
    <w:rsid w:val="005B3F6F"/>
    <w:rsid w:val="005B798B"/>
    <w:rsid w:val="005B7D65"/>
    <w:rsid w:val="005C0A16"/>
    <w:rsid w:val="005C0AD0"/>
    <w:rsid w:val="005C1489"/>
    <w:rsid w:val="005C1FAE"/>
    <w:rsid w:val="005C39E8"/>
    <w:rsid w:val="005C5660"/>
    <w:rsid w:val="005C71E4"/>
    <w:rsid w:val="005C72E3"/>
    <w:rsid w:val="005D11B2"/>
    <w:rsid w:val="005D3A36"/>
    <w:rsid w:val="005D4B68"/>
    <w:rsid w:val="005D6397"/>
    <w:rsid w:val="005D73A9"/>
    <w:rsid w:val="005D74A8"/>
    <w:rsid w:val="005E02BB"/>
    <w:rsid w:val="005E11C1"/>
    <w:rsid w:val="005E13B9"/>
    <w:rsid w:val="005E2563"/>
    <w:rsid w:val="005E2D32"/>
    <w:rsid w:val="005E394C"/>
    <w:rsid w:val="005E42BF"/>
    <w:rsid w:val="005E4E70"/>
    <w:rsid w:val="005E65BB"/>
    <w:rsid w:val="005F0DA0"/>
    <w:rsid w:val="005F13B2"/>
    <w:rsid w:val="005F2767"/>
    <w:rsid w:val="005F4790"/>
    <w:rsid w:val="005F4914"/>
    <w:rsid w:val="005F62B7"/>
    <w:rsid w:val="005F67FC"/>
    <w:rsid w:val="005F6869"/>
    <w:rsid w:val="005F6BB9"/>
    <w:rsid w:val="005F6EB5"/>
    <w:rsid w:val="005F78DF"/>
    <w:rsid w:val="006018F6"/>
    <w:rsid w:val="00603148"/>
    <w:rsid w:val="006032A9"/>
    <w:rsid w:val="006036DC"/>
    <w:rsid w:val="006056A1"/>
    <w:rsid w:val="00606FC7"/>
    <w:rsid w:val="00607900"/>
    <w:rsid w:val="00610456"/>
    <w:rsid w:val="00611173"/>
    <w:rsid w:val="00611473"/>
    <w:rsid w:val="00611B36"/>
    <w:rsid w:val="0061294E"/>
    <w:rsid w:val="00612BF6"/>
    <w:rsid w:val="00612FD9"/>
    <w:rsid w:val="00613234"/>
    <w:rsid w:val="00613A34"/>
    <w:rsid w:val="00613FF2"/>
    <w:rsid w:val="00615ADA"/>
    <w:rsid w:val="00615D3D"/>
    <w:rsid w:val="0061635C"/>
    <w:rsid w:val="00621AB9"/>
    <w:rsid w:val="006221CD"/>
    <w:rsid w:val="00622220"/>
    <w:rsid w:val="00623DF4"/>
    <w:rsid w:val="006266A9"/>
    <w:rsid w:val="00627AFD"/>
    <w:rsid w:val="00627C5F"/>
    <w:rsid w:val="00630426"/>
    <w:rsid w:val="00630702"/>
    <w:rsid w:val="0063160C"/>
    <w:rsid w:val="006316C1"/>
    <w:rsid w:val="00631ED4"/>
    <w:rsid w:val="00632C87"/>
    <w:rsid w:val="006331C7"/>
    <w:rsid w:val="00633BC7"/>
    <w:rsid w:val="00634769"/>
    <w:rsid w:val="00635452"/>
    <w:rsid w:val="00635AC7"/>
    <w:rsid w:val="00635E9C"/>
    <w:rsid w:val="00635EDF"/>
    <w:rsid w:val="00635F89"/>
    <w:rsid w:val="0063753F"/>
    <w:rsid w:val="00637B41"/>
    <w:rsid w:val="00637C06"/>
    <w:rsid w:val="006414EE"/>
    <w:rsid w:val="00641937"/>
    <w:rsid w:val="00641F80"/>
    <w:rsid w:val="0064244E"/>
    <w:rsid w:val="00642524"/>
    <w:rsid w:val="00642D0A"/>
    <w:rsid w:val="0064630E"/>
    <w:rsid w:val="00646FE1"/>
    <w:rsid w:val="00647075"/>
    <w:rsid w:val="00647582"/>
    <w:rsid w:val="006518FC"/>
    <w:rsid w:val="00652093"/>
    <w:rsid w:val="006541EF"/>
    <w:rsid w:val="0065581D"/>
    <w:rsid w:val="00655C2F"/>
    <w:rsid w:val="006602D5"/>
    <w:rsid w:val="00660403"/>
    <w:rsid w:val="00661140"/>
    <w:rsid w:val="00661B37"/>
    <w:rsid w:val="00661E9F"/>
    <w:rsid w:val="00662ABD"/>
    <w:rsid w:val="00663598"/>
    <w:rsid w:val="00663E05"/>
    <w:rsid w:val="00667E80"/>
    <w:rsid w:val="006710DD"/>
    <w:rsid w:val="00671575"/>
    <w:rsid w:val="00671C88"/>
    <w:rsid w:val="00671FC9"/>
    <w:rsid w:val="006726F5"/>
    <w:rsid w:val="00673200"/>
    <w:rsid w:val="00673CDE"/>
    <w:rsid w:val="006742BB"/>
    <w:rsid w:val="0067501E"/>
    <w:rsid w:val="006750BE"/>
    <w:rsid w:val="006756B3"/>
    <w:rsid w:val="00675A2C"/>
    <w:rsid w:val="00675C52"/>
    <w:rsid w:val="006773D2"/>
    <w:rsid w:val="00677DF7"/>
    <w:rsid w:val="00680581"/>
    <w:rsid w:val="00680A56"/>
    <w:rsid w:val="00681A41"/>
    <w:rsid w:val="00681D4D"/>
    <w:rsid w:val="006821B2"/>
    <w:rsid w:val="0068364F"/>
    <w:rsid w:val="006838C0"/>
    <w:rsid w:val="00684647"/>
    <w:rsid w:val="00685856"/>
    <w:rsid w:val="00685901"/>
    <w:rsid w:val="00685B75"/>
    <w:rsid w:val="00685BB9"/>
    <w:rsid w:val="00687E06"/>
    <w:rsid w:val="00690127"/>
    <w:rsid w:val="00690EC8"/>
    <w:rsid w:val="00691BFF"/>
    <w:rsid w:val="006953C1"/>
    <w:rsid w:val="00696EB2"/>
    <w:rsid w:val="0069741A"/>
    <w:rsid w:val="006A09E2"/>
    <w:rsid w:val="006A0DEA"/>
    <w:rsid w:val="006A119A"/>
    <w:rsid w:val="006A16E9"/>
    <w:rsid w:val="006A3601"/>
    <w:rsid w:val="006A3A8D"/>
    <w:rsid w:val="006A41C4"/>
    <w:rsid w:val="006A5019"/>
    <w:rsid w:val="006A5450"/>
    <w:rsid w:val="006A6399"/>
    <w:rsid w:val="006B0199"/>
    <w:rsid w:val="006B0994"/>
    <w:rsid w:val="006B0A32"/>
    <w:rsid w:val="006B0BD8"/>
    <w:rsid w:val="006B0D7D"/>
    <w:rsid w:val="006B2013"/>
    <w:rsid w:val="006B2A1E"/>
    <w:rsid w:val="006B438B"/>
    <w:rsid w:val="006B44D8"/>
    <w:rsid w:val="006B4557"/>
    <w:rsid w:val="006B622F"/>
    <w:rsid w:val="006C0251"/>
    <w:rsid w:val="006C0320"/>
    <w:rsid w:val="006C04AC"/>
    <w:rsid w:val="006C086F"/>
    <w:rsid w:val="006C0F53"/>
    <w:rsid w:val="006C1F47"/>
    <w:rsid w:val="006C2B9A"/>
    <w:rsid w:val="006C2F84"/>
    <w:rsid w:val="006C39BB"/>
    <w:rsid w:val="006C4502"/>
    <w:rsid w:val="006C54B6"/>
    <w:rsid w:val="006C6114"/>
    <w:rsid w:val="006D2288"/>
    <w:rsid w:val="006D3BCE"/>
    <w:rsid w:val="006D4464"/>
    <w:rsid w:val="006D48CB"/>
    <w:rsid w:val="006D54D0"/>
    <w:rsid w:val="006D5E91"/>
    <w:rsid w:val="006D72CD"/>
    <w:rsid w:val="006D7E87"/>
    <w:rsid w:val="006E05B1"/>
    <w:rsid w:val="006E09D4"/>
    <w:rsid w:val="006E14E6"/>
    <w:rsid w:val="006E1AEE"/>
    <w:rsid w:val="006E2F52"/>
    <w:rsid w:val="006E32A9"/>
    <w:rsid w:val="006E3B9C"/>
    <w:rsid w:val="006E4E9C"/>
    <w:rsid w:val="006E51A2"/>
    <w:rsid w:val="006E660B"/>
    <w:rsid w:val="006E7994"/>
    <w:rsid w:val="006F0B86"/>
    <w:rsid w:val="006F0DE2"/>
    <w:rsid w:val="006F11BD"/>
    <w:rsid w:val="006F1C89"/>
    <w:rsid w:val="006F25B4"/>
    <w:rsid w:val="006F32C7"/>
    <w:rsid w:val="006F3392"/>
    <w:rsid w:val="006F3495"/>
    <w:rsid w:val="006F417D"/>
    <w:rsid w:val="006F532F"/>
    <w:rsid w:val="006F5C83"/>
    <w:rsid w:val="006F5D37"/>
    <w:rsid w:val="006F602A"/>
    <w:rsid w:val="006F67CC"/>
    <w:rsid w:val="006F6B89"/>
    <w:rsid w:val="00700070"/>
    <w:rsid w:val="00700F04"/>
    <w:rsid w:val="00701C2D"/>
    <w:rsid w:val="007020B6"/>
    <w:rsid w:val="00702162"/>
    <w:rsid w:val="007035FA"/>
    <w:rsid w:val="00703930"/>
    <w:rsid w:val="00703974"/>
    <w:rsid w:val="00703E76"/>
    <w:rsid w:val="0070415D"/>
    <w:rsid w:val="0070453D"/>
    <w:rsid w:val="0070518A"/>
    <w:rsid w:val="0070610E"/>
    <w:rsid w:val="00707759"/>
    <w:rsid w:val="00710081"/>
    <w:rsid w:val="00710B0D"/>
    <w:rsid w:val="007129A9"/>
    <w:rsid w:val="007131AD"/>
    <w:rsid w:val="00713CB5"/>
    <w:rsid w:val="00714BC3"/>
    <w:rsid w:val="00714E3F"/>
    <w:rsid w:val="0071525D"/>
    <w:rsid w:val="0071558B"/>
    <w:rsid w:val="007158B5"/>
    <w:rsid w:val="0071776A"/>
    <w:rsid w:val="00717E3E"/>
    <w:rsid w:val="00721189"/>
    <w:rsid w:val="0072179A"/>
    <w:rsid w:val="00721D9C"/>
    <w:rsid w:val="007221C3"/>
    <w:rsid w:val="007227E4"/>
    <w:rsid w:val="00722F2C"/>
    <w:rsid w:val="007254D1"/>
    <w:rsid w:val="00725B32"/>
    <w:rsid w:val="00725B3C"/>
    <w:rsid w:val="0072646F"/>
    <w:rsid w:val="0073146B"/>
    <w:rsid w:val="00731ADE"/>
    <w:rsid w:val="00733D54"/>
    <w:rsid w:val="00734CEE"/>
    <w:rsid w:val="00736593"/>
    <w:rsid w:val="00736A4F"/>
    <w:rsid w:val="00737753"/>
    <w:rsid w:val="00737768"/>
    <w:rsid w:val="00737FFA"/>
    <w:rsid w:val="00740BB8"/>
    <w:rsid w:val="00740CE9"/>
    <w:rsid w:val="007428C6"/>
    <w:rsid w:val="007428E3"/>
    <w:rsid w:val="00742ED3"/>
    <w:rsid w:val="0074394E"/>
    <w:rsid w:val="0074422D"/>
    <w:rsid w:val="00744407"/>
    <w:rsid w:val="00750D0A"/>
    <w:rsid w:val="00751D93"/>
    <w:rsid w:val="00752300"/>
    <w:rsid w:val="00753BF5"/>
    <w:rsid w:val="007546F8"/>
    <w:rsid w:val="0075579B"/>
    <w:rsid w:val="00755BAB"/>
    <w:rsid w:val="00756476"/>
    <w:rsid w:val="00757452"/>
    <w:rsid w:val="00757DDA"/>
    <w:rsid w:val="0076080E"/>
    <w:rsid w:val="007628D4"/>
    <w:rsid w:val="0076411D"/>
    <w:rsid w:val="00765AA7"/>
    <w:rsid w:val="00765F45"/>
    <w:rsid w:val="007670F8"/>
    <w:rsid w:val="007671D4"/>
    <w:rsid w:val="00770A85"/>
    <w:rsid w:val="00772139"/>
    <w:rsid w:val="007721C5"/>
    <w:rsid w:val="00772280"/>
    <w:rsid w:val="00773B16"/>
    <w:rsid w:val="00773DC9"/>
    <w:rsid w:val="007751A2"/>
    <w:rsid w:val="0077572E"/>
    <w:rsid w:val="0077582B"/>
    <w:rsid w:val="00775DAE"/>
    <w:rsid w:val="00776329"/>
    <w:rsid w:val="00777BE4"/>
    <w:rsid w:val="0078031B"/>
    <w:rsid w:val="00780496"/>
    <w:rsid w:val="0078459C"/>
    <w:rsid w:val="00784F44"/>
    <w:rsid w:val="00785A9A"/>
    <w:rsid w:val="007865C2"/>
    <w:rsid w:val="00786672"/>
    <w:rsid w:val="007870BF"/>
    <w:rsid w:val="007872CF"/>
    <w:rsid w:val="0078744C"/>
    <w:rsid w:val="00790010"/>
    <w:rsid w:val="00790596"/>
    <w:rsid w:val="00790F01"/>
    <w:rsid w:val="0079139C"/>
    <w:rsid w:val="0079201C"/>
    <w:rsid w:val="00792AA0"/>
    <w:rsid w:val="0079307F"/>
    <w:rsid w:val="007940C5"/>
    <w:rsid w:val="007944B5"/>
    <w:rsid w:val="007947C4"/>
    <w:rsid w:val="00795481"/>
    <w:rsid w:val="007957A7"/>
    <w:rsid w:val="00795812"/>
    <w:rsid w:val="00795CE1"/>
    <w:rsid w:val="007A0646"/>
    <w:rsid w:val="007A06AC"/>
    <w:rsid w:val="007A162B"/>
    <w:rsid w:val="007A1B2F"/>
    <w:rsid w:val="007A2BEE"/>
    <w:rsid w:val="007A4636"/>
    <w:rsid w:val="007A491B"/>
    <w:rsid w:val="007A5520"/>
    <w:rsid w:val="007A5719"/>
    <w:rsid w:val="007A5F4E"/>
    <w:rsid w:val="007A7377"/>
    <w:rsid w:val="007A7AF2"/>
    <w:rsid w:val="007A7E90"/>
    <w:rsid w:val="007B0914"/>
    <w:rsid w:val="007B0AC4"/>
    <w:rsid w:val="007B0F2C"/>
    <w:rsid w:val="007B1014"/>
    <w:rsid w:val="007B103F"/>
    <w:rsid w:val="007B1484"/>
    <w:rsid w:val="007B1A10"/>
    <w:rsid w:val="007B30B9"/>
    <w:rsid w:val="007B31AB"/>
    <w:rsid w:val="007B3268"/>
    <w:rsid w:val="007B37F1"/>
    <w:rsid w:val="007B42D3"/>
    <w:rsid w:val="007B46D9"/>
    <w:rsid w:val="007B5115"/>
    <w:rsid w:val="007B6659"/>
    <w:rsid w:val="007B6C39"/>
    <w:rsid w:val="007B76AB"/>
    <w:rsid w:val="007B7DBD"/>
    <w:rsid w:val="007C09EA"/>
    <w:rsid w:val="007C264B"/>
    <w:rsid w:val="007C2B89"/>
    <w:rsid w:val="007C45D3"/>
    <w:rsid w:val="007C597B"/>
    <w:rsid w:val="007C6213"/>
    <w:rsid w:val="007C6712"/>
    <w:rsid w:val="007C7066"/>
    <w:rsid w:val="007C760C"/>
    <w:rsid w:val="007C79D7"/>
    <w:rsid w:val="007D08FD"/>
    <w:rsid w:val="007D0DD4"/>
    <w:rsid w:val="007D1584"/>
    <w:rsid w:val="007D1F73"/>
    <w:rsid w:val="007D2044"/>
    <w:rsid w:val="007D222E"/>
    <w:rsid w:val="007D3C89"/>
    <w:rsid w:val="007D3E79"/>
    <w:rsid w:val="007D4F33"/>
    <w:rsid w:val="007D554B"/>
    <w:rsid w:val="007D65C7"/>
    <w:rsid w:val="007D69AE"/>
    <w:rsid w:val="007D6DA7"/>
    <w:rsid w:val="007D74D2"/>
    <w:rsid w:val="007D79B5"/>
    <w:rsid w:val="007E18FB"/>
    <w:rsid w:val="007E1A41"/>
    <w:rsid w:val="007E2334"/>
    <w:rsid w:val="007E23CE"/>
    <w:rsid w:val="007E2B25"/>
    <w:rsid w:val="007E2CE7"/>
    <w:rsid w:val="007E2F26"/>
    <w:rsid w:val="007E3E6E"/>
    <w:rsid w:val="007E43D0"/>
    <w:rsid w:val="007E4F00"/>
    <w:rsid w:val="007E518D"/>
    <w:rsid w:val="007E54F8"/>
    <w:rsid w:val="007E5987"/>
    <w:rsid w:val="007E5BD8"/>
    <w:rsid w:val="007E7BF9"/>
    <w:rsid w:val="007F02BC"/>
    <w:rsid w:val="007F1D17"/>
    <w:rsid w:val="007F20D7"/>
    <w:rsid w:val="007F2A78"/>
    <w:rsid w:val="007F2E65"/>
    <w:rsid w:val="007F38FD"/>
    <w:rsid w:val="007F43BA"/>
    <w:rsid w:val="007F45D1"/>
    <w:rsid w:val="007F5AF2"/>
    <w:rsid w:val="007F64BE"/>
    <w:rsid w:val="007F6CED"/>
    <w:rsid w:val="007F6DC3"/>
    <w:rsid w:val="007F701F"/>
    <w:rsid w:val="007F79F8"/>
    <w:rsid w:val="008006B4"/>
    <w:rsid w:val="008015B6"/>
    <w:rsid w:val="0080203F"/>
    <w:rsid w:val="00802BB8"/>
    <w:rsid w:val="00803FD4"/>
    <w:rsid w:val="0080414A"/>
    <w:rsid w:val="00804402"/>
    <w:rsid w:val="0080481C"/>
    <w:rsid w:val="00804C54"/>
    <w:rsid w:val="008056DD"/>
    <w:rsid w:val="00807AE6"/>
    <w:rsid w:val="008103ED"/>
    <w:rsid w:val="00810B45"/>
    <w:rsid w:val="0081104C"/>
    <w:rsid w:val="00811891"/>
    <w:rsid w:val="008121F2"/>
    <w:rsid w:val="00812D16"/>
    <w:rsid w:val="00813D35"/>
    <w:rsid w:val="008161DD"/>
    <w:rsid w:val="00816715"/>
    <w:rsid w:val="00816C51"/>
    <w:rsid w:val="00816C96"/>
    <w:rsid w:val="008203AE"/>
    <w:rsid w:val="00820F2F"/>
    <w:rsid w:val="00821865"/>
    <w:rsid w:val="008225C0"/>
    <w:rsid w:val="008225EB"/>
    <w:rsid w:val="0082327D"/>
    <w:rsid w:val="0082433D"/>
    <w:rsid w:val="00826509"/>
    <w:rsid w:val="008310C7"/>
    <w:rsid w:val="008313E1"/>
    <w:rsid w:val="00832FAE"/>
    <w:rsid w:val="0083354D"/>
    <w:rsid w:val="00834F68"/>
    <w:rsid w:val="0083561B"/>
    <w:rsid w:val="008379D4"/>
    <w:rsid w:val="00837D78"/>
    <w:rsid w:val="00840D79"/>
    <w:rsid w:val="00842A21"/>
    <w:rsid w:val="00843E11"/>
    <w:rsid w:val="00845DAD"/>
    <w:rsid w:val="008467BF"/>
    <w:rsid w:val="008468C4"/>
    <w:rsid w:val="00846F21"/>
    <w:rsid w:val="00851377"/>
    <w:rsid w:val="00852A6F"/>
    <w:rsid w:val="0085437C"/>
    <w:rsid w:val="00854B2F"/>
    <w:rsid w:val="00855481"/>
    <w:rsid w:val="00856354"/>
    <w:rsid w:val="008568E1"/>
    <w:rsid w:val="00856BE9"/>
    <w:rsid w:val="008578F8"/>
    <w:rsid w:val="00860566"/>
    <w:rsid w:val="0086129A"/>
    <w:rsid w:val="0086165C"/>
    <w:rsid w:val="00861B26"/>
    <w:rsid w:val="00862EED"/>
    <w:rsid w:val="00864040"/>
    <w:rsid w:val="008643FC"/>
    <w:rsid w:val="008649B9"/>
    <w:rsid w:val="00864FDB"/>
    <w:rsid w:val="00865CC1"/>
    <w:rsid w:val="00866267"/>
    <w:rsid w:val="0086784F"/>
    <w:rsid w:val="00870394"/>
    <w:rsid w:val="0087073B"/>
    <w:rsid w:val="00871AFE"/>
    <w:rsid w:val="00873967"/>
    <w:rsid w:val="008743BB"/>
    <w:rsid w:val="008770D4"/>
    <w:rsid w:val="008800E5"/>
    <w:rsid w:val="0088127F"/>
    <w:rsid w:val="008815EF"/>
    <w:rsid w:val="008816A1"/>
    <w:rsid w:val="00881C49"/>
    <w:rsid w:val="00881F1E"/>
    <w:rsid w:val="0088255A"/>
    <w:rsid w:val="00883526"/>
    <w:rsid w:val="00883ED5"/>
    <w:rsid w:val="00884C14"/>
    <w:rsid w:val="00885273"/>
    <w:rsid w:val="00885F2C"/>
    <w:rsid w:val="00886386"/>
    <w:rsid w:val="00886E8A"/>
    <w:rsid w:val="0088701C"/>
    <w:rsid w:val="008901A3"/>
    <w:rsid w:val="00892456"/>
    <w:rsid w:val="00892459"/>
    <w:rsid w:val="008929AA"/>
    <w:rsid w:val="00892AA5"/>
    <w:rsid w:val="0089499B"/>
    <w:rsid w:val="00894ACA"/>
    <w:rsid w:val="00894EC5"/>
    <w:rsid w:val="00895EC8"/>
    <w:rsid w:val="00896658"/>
    <w:rsid w:val="008967B5"/>
    <w:rsid w:val="00896C84"/>
    <w:rsid w:val="008A03AC"/>
    <w:rsid w:val="008A0764"/>
    <w:rsid w:val="008A1008"/>
    <w:rsid w:val="008A305C"/>
    <w:rsid w:val="008A345A"/>
    <w:rsid w:val="008A3DB9"/>
    <w:rsid w:val="008A4A59"/>
    <w:rsid w:val="008A6A5C"/>
    <w:rsid w:val="008A7316"/>
    <w:rsid w:val="008A7D41"/>
    <w:rsid w:val="008B1C1E"/>
    <w:rsid w:val="008B2E82"/>
    <w:rsid w:val="008B4A1C"/>
    <w:rsid w:val="008B500A"/>
    <w:rsid w:val="008B5B5D"/>
    <w:rsid w:val="008B62BD"/>
    <w:rsid w:val="008C090B"/>
    <w:rsid w:val="008C1610"/>
    <w:rsid w:val="008C2A1B"/>
    <w:rsid w:val="008C2C1F"/>
    <w:rsid w:val="008C2F1E"/>
    <w:rsid w:val="008C30E5"/>
    <w:rsid w:val="008C3B5B"/>
    <w:rsid w:val="008C3BA2"/>
    <w:rsid w:val="008C409F"/>
    <w:rsid w:val="008C602D"/>
    <w:rsid w:val="008C6BCC"/>
    <w:rsid w:val="008D025C"/>
    <w:rsid w:val="008D098D"/>
    <w:rsid w:val="008D135A"/>
    <w:rsid w:val="008D1EEA"/>
    <w:rsid w:val="008D2205"/>
    <w:rsid w:val="008D2331"/>
    <w:rsid w:val="008D347F"/>
    <w:rsid w:val="008D35AD"/>
    <w:rsid w:val="008D36CD"/>
    <w:rsid w:val="008D3967"/>
    <w:rsid w:val="008D4380"/>
    <w:rsid w:val="008D48D1"/>
    <w:rsid w:val="008D6BE8"/>
    <w:rsid w:val="008D721D"/>
    <w:rsid w:val="008D7590"/>
    <w:rsid w:val="008E27E9"/>
    <w:rsid w:val="008E3CC7"/>
    <w:rsid w:val="008E42DE"/>
    <w:rsid w:val="008E640F"/>
    <w:rsid w:val="008F117C"/>
    <w:rsid w:val="008F2C49"/>
    <w:rsid w:val="008F36F0"/>
    <w:rsid w:val="008F66BC"/>
    <w:rsid w:val="008F6C9E"/>
    <w:rsid w:val="008F7CFF"/>
    <w:rsid w:val="008F7ED1"/>
    <w:rsid w:val="00900A4D"/>
    <w:rsid w:val="00901090"/>
    <w:rsid w:val="00901C8D"/>
    <w:rsid w:val="0090282E"/>
    <w:rsid w:val="00904A4D"/>
    <w:rsid w:val="00905643"/>
    <w:rsid w:val="00905EE9"/>
    <w:rsid w:val="009065F4"/>
    <w:rsid w:val="009075A7"/>
    <w:rsid w:val="00907DFB"/>
    <w:rsid w:val="00910624"/>
    <w:rsid w:val="009107E4"/>
    <w:rsid w:val="00910FBA"/>
    <w:rsid w:val="00911D39"/>
    <w:rsid w:val="009127E0"/>
    <w:rsid w:val="00912B9F"/>
    <w:rsid w:val="00912E42"/>
    <w:rsid w:val="00913991"/>
    <w:rsid w:val="00914067"/>
    <w:rsid w:val="00914C40"/>
    <w:rsid w:val="00917A32"/>
    <w:rsid w:val="00917C0F"/>
    <w:rsid w:val="00917E77"/>
    <w:rsid w:val="0092040E"/>
    <w:rsid w:val="00920C6C"/>
    <w:rsid w:val="00921897"/>
    <w:rsid w:val="00921C6D"/>
    <w:rsid w:val="009227D9"/>
    <w:rsid w:val="00923C44"/>
    <w:rsid w:val="00923DBE"/>
    <w:rsid w:val="0092531B"/>
    <w:rsid w:val="00926098"/>
    <w:rsid w:val="0092625C"/>
    <w:rsid w:val="00927791"/>
    <w:rsid w:val="0093006F"/>
    <w:rsid w:val="00930607"/>
    <w:rsid w:val="00930D0A"/>
    <w:rsid w:val="009329BA"/>
    <w:rsid w:val="0093304D"/>
    <w:rsid w:val="00934E99"/>
    <w:rsid w:val="00936939"/>
    <w:rsid w:val="00936B12"/>
    <w:rsid w:val="00936DBD"/>
    <w:rsid w:val="00936E64"/>
    <w:rsid w:val="00937991"/>
    <w:rsid w:val="0094053B"/>
    <w:rsid w:val="00940764"/>
    <w:rsid w:val="00942040"/>
    <w:rsid w:val="00942C9F"/>
    <w:rsid w:val="00943F98"/>
    <w:rsid w:val="00945631"/>
    <w:rsid w:val="009465A4"/>
    <w:rsid w:val="00946C90"/>
    <w:rsid w:val="00946F86"/>
    <w:rsid w:val="00947549"/>
    <w:rsid w:val="00947BFA"/>
    <w:rsid w:val="00947CF3"/>
    <w:rsid w:val="00950C3F"/>
    <w:rsid w:val="009512CB"/>
    <w:rsid w:val="00952293"/>
    <w:rsid w:val="00954CB4"/>
    <w:rsid w:val="00955F6D"/>
    <w:rsid w:val="009560CC"/>
    <w:rsid w:val="00956E4F"/>
    <w:rsid w:val="0095793C"/>
    <w:rsid w:val="0096111E"/>
    <w:rsid w:val="00961125"/>
    <w:rsid w:val="00961C16"/>
    <w:rsid w:val="009623D8"/>
    <w:rsid w:val="00963362"/>
    <w:rsid w:val="00963BD1"/>
    <w:rsid w:val="0096485D"/>
    <w:rsid w:val="009654EC"/>
    <w:rsid w:val="00966B1F"/>
    <w:rsid w:val="00970A7E"/>
    <w:rsid w:val="0097116E"/>
    <w:rsid w:val="0097182F"/>
    <w:rsid w:val="00974518"/>
    <w:rsid w:val="00975BAD"/>
    <w:rsid w:val="00977910"/>
    <w:rsid w:val="00980FE0"/>
    <w:rsid w:val="00982B8B"/>
    <w:rsid w:val="00985261"/>
    <w:rsid w:val="00985F8B"/>
    <w:rsid w:val="00990B70"/>
    <w:rsid w:val="00990BDB"/>
    <w:rsid w:val="00990C3B"/>
    <w:rsid w:val="00991267"/>
    <w:rsid w:val="00991CBD"/>
    <w:rsid w:val="009921E6"/>
    <w:rsid w:val="009924DF"/>
    <w:rsid w:val="009928B7"/>
    <w:rsid w:val="0099321A"/>
    <w:rsid w:val="009941DA"/>
    <w:rsid w:val="009947E8"/>
    <w:rsid w:val="009949E4"/>
    <w:rsid w:val="009960B7"/>
    <w:rsid w:val="009962BE"/>
    <w:rsid w:val="00996F08"/>
    <w:rsid w:val="009972FE"/>
    <w:rsid w:val="009A46F7"/>
    <w:rsid w:val="009A6395"/>
    <w:rsid w:val="009B1362"/>
    <w:rsid w:val="009B3B97"/>
    <w:rsid w:val="009B4E0A"/>
    <w:rsid w:val="009B536C"/>
    <w:rsid w:val="009B5C19"/>
    <w:rsid w:val="009B6496"/>
    <w:rsid w:val="009C01DA"/>
    <w:rsid w:val="009C1528"/>
    <w:rsid w:val="009C20CC"/>
    <w:rsid w:val="009C2BDF"/>
    <w:rsid w:val="009C34A2"/>
    <w:rsid w:val="009C3558"/>
    <w:rsid w:val="009C4AC7"/>
    <w:rsid w:val="009C562E"/>
    <w:rsid w:val="009C5E44"/>
    <w:rsid w:val="009C6491"/>
    <w:rsid w:val="009C6E81"/>
    <w:rsid w:val="009C7531"/>
    <w:rsid w:val="009C7918"/>
    <w:rsid w:val="009D0369"/>
    <w:rsid w:val="009D102B"/>
    <w:rsid w:val="009D220C"/>
    <w:rsid w:val="009D221F"/>
    <w:rsid w:val="009D69B7"/>
    <w:rsid w:val="009E0255"/>
    <w:rsid w:val="009E09F0"/>
    <w:rsid w:val="009E0C3D"/>
    <w:rsid w:val="009E19E8"/>
    <w:rsid w:val="009E249A"/>
    <w:rsid w:val="009E377C"/>
    <w:rsid w:val="009E3EFA"/>
    <w:rsid w:val="009E411C"/>
    <w:rsid w:val="009E426E"/>
    <w:rsid w:val="009E458A"/>
    <w:rsid w:val="009E5316"/>
    <w:rsid w:val="009E5D7C"/>
    <w:rsid w:val="009E5DFC"/>
    <w:rsid w:val="009F0862"/>
    <w:rsid w:val="009F08EA"/>
    <w:rsid w:val="009F0DC4"/>
    <w:rsid w:val="009F1789"/>
    <w:rsid w:val="009F25AD"/>
    <w:rsid w:val="009F2E3B"/>
    <w:rsid w:val="009F34C8"/>
    <w:rsid w:val="009F36D2"/>
    <w:rsid w:val="009F39E9"/>
    <w:rsid w:val="009F3B6B"/>
    <w:rsid w:val="009F4504"/>
    <w:rsid w:val="009F4E7C"/>
    <w:rsid w:val="009F502C"/>
    <w:rsid w:val="009F508D"/>
    <w:rsid w:val="009F603B"/>
    <w:rsid w:val="009F6987"/>
    <w:rsid w:val="009F720F"/>
    <w:rsid w:val="00A010E7"/>
    <w:rsid w:val="00A01900"/>
    <w:rsid w:val="00A01A17"/>
    <w:rsid w:val="00A01A60"/>
    <w:rsid w:val="00A0272D"/>
    <w:rsid w:val="00A02C91"/>
    <w:rsid w:val="00A03734"/>
    <w:rsid w:val="00A03D43"/>
    <w:rsid w:val="00A03F5F"/>
    <w:rsid w:val="00A04E17"/>
    <w:rsid w:val="00A05D21"/>
    <w:rsid w:val="00A06E6E"/>
    <w:rsid w:val="00A0723A"/>
    <w:rsid w:val="00A076F9"/>
    <w:rsid w:val="00A07997"/>
    <w:rsid w:val="00A07F87"/>
    <w:rsid w:val="00A1116B"/>
    <w:rsid w:val="00A11AB4"/>
    <w:rsid w:val="00A13659"/>
    <w:rsid w:val="00A13FAF"/>
    <w:rsid w:val="00A1637F"/>
    <w:rsid w:val="00A16511"/>
    <w:rsid w:val="00A2004C"/>
    <w:rsid w:val="00A206ED"/>
    <w:rsid w:val="00A20806"/>
    <w:rsid w:val="00A20C7F"/>
    <w:rsid w:val="00A21D41"/>
    <w:rsid w:val="00A22DBA"/>
    <w:rsid w:val="00A2329D"/>
    <w:rsid w:val="00A24525"/>
    <w:rsid w:val="00A2490E"/>
    <w:rsid w:val="00A25442"/>
    <w:rsid w:val="00A25539"/>
    <w:rsid w:val="00A25BFF"/>
    <w:rsid w:val="00A26648"/>
    <w:rsid w:val="00A26EBF"/>
    <w:rsid w:val="00A26F79"/>
    <w:rsid w:val="00A27112"/>
    <w:rsid w:val="00A27261"/>
    <w:rsid w:val="00A272E7"/>
    <w:rsid w:val="00A27522"/>
    <w:rsid w:val="00A3136F"/>
    <w:rsid w:val="00A34639"/>
    <w:rsid w:val="00A34D0C"/>
    <w:rsid w:val="00A34D76"/>
    <w:rsid w:val="00A35085"/>
    <w:rsid w:val="00A350B7"/>
    <w:rsid w:val="00A35125"/>
    <w:rsid w:val="00A36420"/>
    <w:rsid w:val="00A365D0"/>
    <w:rsid w:val="00A402B8"/>
    <w:rsid w:val="00A4043E"/>
    <w:rsid w:val="00A41482"/>
    <w:rsid w:val="00A4180D"/>
    <w:rsid w:val="00A437D9"/>
    <w:rsid w:val="00A43C16"/>
    <w:rsid w:val="00A44151"/>
    <w:rsid w:val="00A443A6"/>
    <w:rsid w:val="00A45A1A"/>
    <w:rsid w:val="00A45E61"/>
    <w:rsid w:val="00A47F32"/>
    <w:rsid w:val="00A53220"/>
    <w:rsid w:val="00A538E6"/>
    <w:rsid w:val="00A54514"/>
    <w:rsid w:val="00A5473F"/>
    <w:rsid w:val="00A54EC7"/>
    <w:rsid w:val="00A550D6"/>
    <w:rsid w:val="00A56102"/>
    <w:rsid w:val="00A56800"/>
    <w:rsid w:val="00A56A6D"/>
    <w:rsid w:val="00A56D7E"/>
    <w:rsid w:val="00A57404"/>
    <w:rsid w:val="00A575BD"/>
    <w:rsid w:val="00A57DDC"/>
    <w:rsid w:val="00A600EA"/>
    <w:rsid w:val="00A60EEC"/>
    <w:rsid w:val="00A625D9"/>
    <w:rsid w:val="00A630BA"/>
    <w:rsid w:val="00A63B83"/>
    <w:rsid w:val="00A643C6"/>
    <w:rsid w:val="00A65023"/>
    <w:rsid w:val="00A65BD9"/>
    <w:rsid w:val="00A65F02"/>
    <w:rsid w:val="00A66718"/>
    <w:rsid w:val="00A671EF"/>
    <w:rsid w:val="00A70A58"/>
    <w:rsid w:val="00A70B31"/>
    <w:rsid w:val="00A7261A"/>
    <w:rsid w:val="00A72ECF"/>
    <w:rsid w:val="00A73A74"/>
    <w:rsid w:val="00A7572C"/>
    <w:rsid w:val="00A759FE"/>
    <w:rsid w:val="00A75CF1"/>
    <w:rsid w:val="00A75FE1"/>
    <w:rsid w:val="00A76D67"/>
    <w:rsid w:val="00A77562"/>
    <w:rsid w:val="00A776B8"/>
    <w:rsid w:val="00A81EB6"/>
    <w:rsid w:val="00A82DE9"/>
    <w:rsid w:val="00A82FC6"/>
    <w:rsid w:val="00A837FE"/>
    <w:rsid w:val="00A83A6E"/>
    <w:rsid w:val="00A847D0"/>
    <w:rsid w:val="00A85357"/>
    <w:rsid w:val="00A856B8"/>
    <w:rsid w:val="00A86A99"/>
    <w:rsid w:val="00A871E5"/>
    <w:rsid w:val="00A902DD"/>
    <w:rsid w:val="00A91617"/>
    <w:rsid w:val="00A920B5"/>
    <w:rsid w:val="00A933AC"/>
    <w:rsid w:val="00A93C1C"/>
    <w:rsid w:val="00A96120"/>
    <w:rsid w:val="00A9623B"/>
    <w:rsid w:val="00A96FA8"/>
    <w:rsid w:val="00A9770A"/>
    <w:rsid w:val="00A97A24"/>
    <w:rsid w:val="00AA02E4"/>
    <w:rsid w:val="00AA0A43"/>
    <w:rsid w:val="00AA0DD3"/>
    <w:rsid w:val="00AA16E6"/>
    <w:rsid w:val="00AA1C07"/>
    <w:rsid w:val="00AA3688"/>
    <w:rsid w:val="00AA36FD"/>
    <w:rsid w:val="00AA3C0C"/>
    <w:rsid w:val="00AA4006"/>
    <w:rsid w:val="00AA5491"/>
    <w:rsid w:val="00AA5887"/>
    <w:rsid w:val="00AA5C52"/>
    <w:rsid w:val="00AB0DC6"/>
    <w:rsid w:val="00AB0DD4"/>
    <w:rsid w:val="00AB19F8"/>
    <w:rsid w:val="00AB2A61"/>
    <w:rsid w:val="00AB3A12"/>
    <w:rsid w:val="00AB3C84"/>
    <w:rsid w:val="00AB4AE2"/>
    <w:rsid w:val="00AB5101"/>
    <w:rsid w:val="00AB5A8D"/>
    <w:rsid w:val="00AB6642"/>
    <w:rsid w:val="00AC194E"/>
    <w:rsid w:val="00AC2277"/>
    <w:rsid w:val="00AC26A9"/>
    <w:rsid w:val="00AC2EFE"/>
    <w:rsid w:val="00AC3930"/>
    <w:rsid w:val="00AC3AB1"/>
    <w:rsid w:val="00AC4F16"/>
    <w:rsid w:val="00AC68C6"/>
    <w:rsid w:val="00AC7612"/>
    <w:rsid w:val="00AC79C1"/>
    <w:rsid w:val="00AC7CA4"/>
    <w:rsid w:val="00AD1AF9"/>
    <w:rsid w:val="00AD493B"/>
    <w:rsid w:val="00AD4A64"/>
    <w:rsid w:val="00AD4D4E"/>
    <w:rsid w:val="00AD539E"/>
    <w:rsid w:val="00AD598F"/>
    <w:rsid w:val="00AD6D09"/>
    <w:rsid w:val="00AE07DA"/>
    <w:rsid w:val="00AE098E"/>
    <w:rsid w:val="00AE0BBA"/>
    <w:rsid w:val="00AE14D9"/>
    <w:rsid w:val="00AE2291"/>
    <w:rsid w:val="00AE25C8"/>
    <w:rsid w:val="00AE2BBE"/>
    <w:rsid w:val="00AE4003"/>
    <w:rsid w:val="00AE4113"/>
    <w:rsid w:val="00AE4380"/>
    <w:rsid w:val="00AE47C0"/>
    <w:rsid w:val="00AE4FAC"/>
    <w:rsid w:val="00AE5525"/>
    <w:rsid w:val="00AE6381"/>
    <w:rsid w:val="00AE656F"/>
    <w:rsid w:val="00AE6785"/>
    <w:rsid w:val="00AE74AF"/>
    <w:rsid w:val="00AE7D78"/>
    <w:rsid w:val="00AF039E"/>
    <w:rsid w:val="00AF04EE"/>
    <w:rsid w:val="00AF3D76"/>
    <w:rsid w:val="00AF41F6"/>
    <w:rsid w:val="00AF438E"/>
    <w:rsid w:val="00AF45CA"/>
    <w:rsid w:val="00AF5892"/>
    <w:rsid w:val="00AF5CEE"/>
    <w:rsid w:val="00AF60C7"/>
    <w:rsid w:val="00AF69B8"/>
    <w:rsid w:val="00AF7506"/>
    <w:rsid w:val="00B007DD"/>
    <w:rsid w:val="00B0098A"/>
    <w:rsid w:val="00B01016"/>
    <w:rsid w:val="00B0146E"/>
    <w:rsid w:val="00B01E07"/>
    <w:rsid w:val="00B02160"/>
    <w:rsid w:val="00B027CB"/>
    <w:rsid w:val="00B0352B"/>
    <w:rsid w:val="00B0651D"/>
    <w:rsid w:val="00B073E6"/>
    <w:rsid w:val="00B074F8"/>
    <w:rsid w:val="00B11A3D"/>
    <w:rsid w:val="00B121B0"/>
    <w:rsid w:val="00B12FBF"/>
    <w:rsid w:val="00B12FDB"/>
    <w:rsid w:val="00B13938"/>
    <w:rsid w:val="00B13B87"/>
    <w:rsid w:val="00B17DC8"/>
    <w:rsid w:val="00B17FAB"/>
    <w:rsid w:val="00B20D28"/>
    <w:rsid w:val="00B214D4"/>
    <w:rsid w:val="00B21BE7"/>
    <w:rsid w:val="00B22C5F"/>
    <w:rsid w:val="00B231C6"/>
    <w:rsid w:val="00B23521"/>
    <w:rsid w:val="00B23687"/>
    <w:rsid w:val="00B24921"/>
    <w:rsid w:val="00B25710"/>
    <w:rsid w:val="00B257D7"/>
    <w:rsid w:val="00B25F8C"/>
    <w:rsid w:val="00B26348"/>
    <w:rsid w:val="00B26581"/>
    <w:rsid w:val="00B2723F"/>
    <w:rsid w:val="00B27B03"/>
    <w:rsid w:val="00B30C1B"/>
    <w:rsid w:val="00B3116B"/>
    <w:rsid w:val="00B31B62"/>
    <w:rsid w:val="00B3208E"/>
    <w:rsid w:val="00B321F5"/>
    <w:rsid w:val="00B324DA"/>
    <w:rsid w:val="00B33711"/>
    <w:rsid w:val="00B33A76"/>
    <w:rsid w:val="00B33FEE"/>
    <w:rsid w:val="00B3431F"/>
    <w:rsid w:val="00B34889"/>
    <w:rsid w:val="00B37550"/>
    <w:rsid w:val="00B3779E"/>
    <w:rsid w:val="00B402C6"/>
    <w:rsid w:val="00B41DC1"/>
    <w:rsid w:val="00B42F69"/>
    <w:rsid w:val="00B45DEA"/>
    <w:rsid w:val="00B46A70"/>
    <w:rsid w:val="00B46EC7"/>
    <w:rsid w:val="00B50A91"/>
    <w:rsid w:val="00B50F4E"/>
    <w:rsid w:val="00B5160B"/>
    <w:rsid w:val="00B51761"/>
    <w:rsid w:val="00B51871"/>
    <w:rsid w:val="00B51A24"/>
    <w:rsid w:val="00B52022"/>
    <w:rsid w:val="00B52187"/>
    <w:rsid w:val="00B53EDF"/>
    <w:rsid w:val="00B5454F"/>
    <w:rsid w:val="00B54691"/>
    <w:rsid w:val="00B54E95"/>
    <w:rsid w:val="00B56439"/>
    <w:rsid w:val="00B57CA0"/>
    <w:rsid w:val="00B57EEE"/>
    <w:rsid w:val="00B60CCD"/>
    <w:rsid w:val="00B62854"/>
    <w:rsid w:val="00B62E86"/>
    <w:rsid w:val="00B62EF1"/>
    <w:rsid w:val="00B640CC"/>
    <w:rsid w:val="00B645B6"/>
    <w:rsid w:val="00B64B2F"/>
    <w:rsid w:val="00B64E79"/>
    <w:rsid w:val="00B667BF"/>
    <w:rsid w:val="00B66D42"/>
    <w:rsid w:val="00B674D6"/>
    <w:rsid w:val="00B6797D"/>
    <w:rsid w:val="00B7207E"/>
    <w:rsid w:val="00B723FC"/>
    <w:rsid w:val="00B7245B"/>
    <w:rsid w:val="00B735B8"/>
    <w:rsid w:val="00B73F56"/>
    <w:rsid w:val="00B74858"/>
    <w:rsid w:val="00B752EB"/>
    <w:rsid w:val="00B772B5"/>
    <w:rsid w:val="00B77BE4"/>
    <w:rsid w:val="00B80356"/>
    <w:rsid w:val="00B80A8E"/>
    <w:rsid w:val="00B812BE"/>
    <w:rsid w:val="00B813D5"/>
    <w:rsid w:val="00B8218F"/>
    <w:rsid w:val="00B8258D"/>
    <w:rsid w:val="00B825B4"/>
    <w:rsid w:val="00B82910"/>
    <w:rsid w:val="00B83833"/>
    <w:rsid w:val="00B8473D"/>
    <w:rsid w:val="00B84E7E"/>
    <w:rsid w:val="00B84FD6"/>
    <w:rsid w:val="00B85FA6"/>
    <w:rsid w:val="00B86608"/>
    <w:rsid w:val="00B87847"/>
    <w:rsid w:val="00B90477"/>
    <w:rsid w:val="00B9077F"/>
    <w:rsid w:val="00B907DA"/>
    <w:rsid w:val="00B91326"/>
    <w:rsid w:val="00B918FE"/>
    <w:rsid w:val="00B924A3"/>
    <w:rsid w:val="00B92AA5"/>
    <w:rsid w:val="00B92F2B"/>
    <w:rsid w:val="00B93904"/>
    <w:rsid w:val="00B94999"/>
    <w:rsid w:val="00B955FE"/>
    <w:rsid w:val="00B95FF9"/>
    <w:rsid w:val="00B96744"/>
    <w:rsid w:val="00BA0B9F"/>
    <w:rsid w:val="00BA1A11"/>
    <w:rsid w:val="00BA3287"/>
    <w:rsid w:val="00BA6419"/>
    <w:rsid w:val="00BA6550"/>
    <w:rsid w:val="00BA76A9"/>
    <w:rsid w:val="00BB04D7"/>
    <w:rsid w:val="00BB1C4D"/>
    <w:rsid w:val="00BB2DF5"/>
    <w:rsid w:val="00BB3642"/>
    <w:rsid w:val="00BB4A3B"/>
    <w:rsid w:val="00BB4F12"/>
    <w:rsid w:val="00BB4F78"/>
    <w:rsid w:val="00BB59F6"/>
    <w:rsid w:val="00BB5EF0"/>
    <w:rsid w:val="00BB66AB"/>
    <w:rsid w:val="00BB7BBA"/>
    <w:rsid w:val="00BC0AD6"/>
    <w:rsid w:val="00BC122E"/>
    <w:rsid w:val="00BC1B5B"/>
    <w:rsid w:val="00BC2E11"/>
    <w:rsid w:val="00BC3584"/>
    <w:rsid w:val="00BC4BCF"/>
    <w:rsid w:val="00BC5838"/>
    <w:rsid w:val="00BC5981"/>
    <w:rsid w:val="00BC6DC2"/>
    <w:rsid w:val="00BD07D5"/>
    <w:rsid w:val="00BD0C7B"/>
    <w:rsid w:val="00BD0E2E"/>
    <w:rsid w:val="00BD249A"/>
    <w:rsid w:val="00BD28B7"/>
    <w:rsid w:val="00BD375A"/>
    <w:rsid w:val="00BD714C"/>
    <w:rsid w:val="00BE0469"/>
    <w:rsid w:val="00BE2CB3"/>
    <w:rsid w:val="00BE442D"/>
    <w:rsid w:val="00BE4ED6"/>
    <w:rsid w:val="00BE54F3"/>
    <w:rsid w:val="00BE5F67"/>
    <w:rsid w:val="00BE7920"/>
    <w:rsid w:val="00BF0111"/>
    <w:rsid w:val="00BF07D6"/>
    <w:rsid w:val="00BF1E46"/>
    <w:rsid w:val="00BF2085"/>
    <w:rsid w:val="00BF2A3A"/>
    <w:rsid w:val="00BF2CD1"/>
    <w:rsid w:val="00BF4B6A"/>
    <w:rsid w:val="00BF5135"/>
    <w:rsid w:val="00BF7BD5"/>
    <w:rsid w:val="00C00312"/>
    <w:rsid w:val="00C00828"/>
    <w:rsid w:val="00C009F5"/>
    <w:rsid w:val="00C01129"/>
    <w:rsid w:val="00C01DD9"/>
    <w:rsid w:val="00C02239"/>
    <w:rsid w:val="00C022E1"/>
    <w:rsid w:val="00C02814"/>
    <w:rsid w:val="00C031E6"/>
    <w:rsid w:val="00C035DB"/>
    <w:rsid w:val="00C0398D"/>
    <w:rsid w:val="00C0584B"/>
    <w:rsid w:val="00C05C3D"/>
    <w:rsid w:val="00C071AC"/>
    <w:rsid w:val="00C109A2"/>
    <w:rsid w:val="00C11707"/>
    <w:rsid w:val="00C11E4C"/>
    <w:rsid w:val="00C1294A"/>
    <w:rsid w:val="00C14954"/>
    <w:rsid w:val="00C179B0"/>
    <w:rsid w:val="00C17F37"/>
    <w:rsid w:val="00C20245"/>
    <w:rsid w:val="00C20CA6"/>
    <w:rsid w:val="00C20DC0"/>
    <w:rsid w:val="00C21AD6"/>
    <w:rsid w:val="00C226F9"/>
    <w:rsid w:val="00C23398"/>
    <w:rsid w:val="00C23B23"/>
    <w:rsid w:val="00C2428B"/>
    <w:rsid w:val="00C246EA"/>
    <w:rsid w:val="00C2531A"/>
    <w:rsid w:val="00C26C22"/>
    <w:rsid w:val="00C27B03"/>
    <w:rsid w:val="00C27CEF"/>
    <w:rsid w:val="00C27ED8"/>
    <w:rsid w:val="00C30731"/>
    <w:rsid w:val="00C3089B"/>
    <w:rsid w:val="00C319BA"/>
    <w:rsid w:val="00C31E7A"/>
    <w:rsid w:val="00C33569"/>
    <w:rsid w:val="00C34B40"/>
    <w:rsid w:val="00C35836"/>
    <w:rsid w:val="00C35F70"/>
    <w:rsid w:val="00C3741F"/>
    <w:rsid w:val="00C411F9"/>
    <w:rsid w:val="00C41CD3"/>
    <w:rsid w:val="00C43438"/>
    <w:rsid w:val="00C44264"/>
    <w:rsid w:val="00C44670"/>
    <w:rsid w:val="00C46251"/>
    <w:rsid w:val="00C4790F"/>
    <w:rsid w:val="00C47FC0"/>
    <w:rsid w:val="00C5084F"/>
    <w:rsid w:val="00C5127A"/>
    <w:rsid w:val="00C5189F"/>
    <w:rsid w:val="00C51DEE"/>
    <w:rsid w:val="00C528CC"/>
    <w:rsid w:val="00C53012"/>
    <w:rsid w:val="00C53ABD"/>
    <w:rsid w:val="00C53AD3"/>
    <w:rsid w:val="00C53C94"/>
    <w:rsid w:val="00C56D2F"/>
    <w:rsid w:val="00C5723C"/>
    <w:rsid w:val="00C57741"/>
    <w:rsid w:val="00C6074F"/>
    <w:rsid w:val="00C62568"/>
    <w:rsid w:val="00C6296C"/>
    <w:rsid w:val="00C63286"/>
    <w:rsid w:val="00C64143"/>
    <w:rsid w:val="00C6434D"/>
    <w:rsid w:val="00C64845"/>
    <w:rsid w:val="00C64B42"/>
    <w:rsid w:val="00C652E5"/>
    <w:rsid w:val="00C670CD"/>
    <w:rsid w:val="00C67446"/>
    <w:rsid w:val="00C70962"/>
    <w:rsid w:val="00C71674"/>
    <w:rsid w:val="00C733F7"/>
    <w:rsid w:val="00C746B9"/>
    <w:rsid w:val="00C7593E"/>
    <w:rsid w:val="00C76538"/>
    <w:rsid w:val="00C7697F"/>
    <w:rsid w:val="00C8136C"/>
    <w:rsid w:val="00C82FAC"/>
    <w:rsid w:val="00C82FFA"/>
    <w:rsid w:val="00C833E1"/>
    <w:rsid w:val="00C84032"/>
    <w:rsid w:val="00C84A1B"/>
    <w:rsid w:val="00C85521"/>
    <w:rsid w:val="00C856C0"/>
    <w:rsid w:val="00C863EE"/>
    <w:rsid w:val="00C87EE2"/>
    <w:rsid w:val="00C92646"/>
    <w:rsid w:val="00C92D41"/>
    <w:rsid w:val="00C9316A"/>
    <w:rsid w:val="00C93B5E"/>
    <w:rsid w:val="00C94396"/>
    <w:rsid w:val="00C9446D"/>
    <w:rsid w:val="00C94787"/>
    <w:rsid w:val="00C95D8D"/>
    <w:rsid w:val="00C96E1A"/>
    <w:rsid w:val="00C97C7F"/>
    <w:rsid w:val="00CA2283"/>
    <w:rsid w:val="00CA2AEF"/>
    <w:rsid w:val="00CA2CA3"/>
    <w:rsid w:val="00CA3231"/>
    <w:rsid w:val="00CA325F"/>
    <w:rsid w:val="00CA33B8"/>
    <w:rsid w:val="00CA4E6A"/>
    <w:rsid w:val="00CA6DD8"/>
    <w:rsid w:val="00CA7BB6"/>
    <w:rsid w:val="00CB1582"/>
    <w:rsid w:val="00CB22B7"/>
    <w:rsid w:val="00CB31DA"/>
    <w:rsid w:val="00CB4898"/>
    <w:rsid w:val="00CB491F"/>
    <w:rsid w:val="00CB5032"/>
    <w:rsid w:val="00CB6DCF"/>
    <w:rsid w:val="00CB7DF6"/>
    <w:rsid w:val="00CC2DB9"/>
    <w:rsid w:val="00CC303F"/>
    <w:rsid w:val="00CC331E"/>
    <w:rsid w:val="00CC3C96"/>
    <w:rsid w:val="00CC59BA"/>
    <w:rsid w:val="00CC5A13"/>
    <w:rsid w:val="00CC6BFB"/>
    <w:rsid w:val="00CC799E"/>
    <w:rsid w:val="00CD077C"/>
    <w:rsid w:val="00CD2C8F"/>
    <w:rsid w:val="00CD342A"/>
    <w:rsid w:val="00CD3940"/>
    <w:rsid w:val="00CD42C4"/>
    <w:rsid w:val="00CD4A34"/>
    <w:rsid w:val="00CD6023"/>
    <w:rsid w:val="00CD6EEB"/>
    <w:rsid w:val="00CD7F44"/>
    <w:rsid w:val="00CE2F14"/>
    <w:rsid w:val="00CE49DA"/>
    <w:rsid w:val="00CE52B8"/>
    <w:rsid w:val="00CE6A0B"/>
    <w:rsid w:val="00CE6A95"/>
    <w:rsid w:val="00CE7B26"/>
    <w:rsid w:val="00CE7BF6"/>
    <w:rsid w:val="00CF06DA"/>
    <w:rsid w:val="00CF0950"/>
    <w:rsid w:val="00CF245E"/>
    <w:rsid w:val="00CF24B9"/>
    <w:rsid w:val="00CF3B07"/>
    <w:rsid w:val="00CF4C13"/>
    <w:rsid w:val="00CF56C5"/>
    <w:rsid w:val="00CF62E0"/>
    <w:rsid w:val="00CF6384"/>
    <w:rsid w:val="00CF6902"/>
    <w:rsid w:val="00CF7799"/>
    <w:rsid w:val="00D000E1"/>
    <w:rsid w:val="00D02B8F"/>
    <w:rsid w:val="00D03577"/>
    <w:rsid w:val="00D03A52"/>
    <w:rsid w:val="00D0401F"/>
    <w:rsid w:val="00D04639"/>
    <w:rsid w:val="00D06E88"/>
    <w:rsid w:val="00D11F90"/>
    <w:rsid w:val="00D13527"/>
    <w:rsid w:val="00D13570"/>
    <w:rsid w:val="00D15E4E"/>
    <w:rsid w:val="00D15F8D"/>
    <w:rsid w:val="00D17601"/>
    <w:rsid w:val="00D209AD"/>
    <w:rsid w:val="00D20ABE"/>
    <w:rsid w:val="00D20D6E"/>
    <w:rsid w:val="00D21300"/>
    <w:rsid w:val="00D21C90"/>
    <w:rsid w:val="00D22C60"/>
    <w:rsid w:val="00D22F7B"/>
    <w:rsid w:val="00D230DC"/>
    <w:rsid w:val="00D23602"/>
    <w:rsid w:val="00D247E5"/>
    <w:rsid w:val="00D26C9A"/>
    <w:rsid w:val="00D303E8"/>
    <w:rsid w:val="00D31BA6"/>
    <w:rsid w:val="00D32269"/>
    <w:rsid w:val="00D3277B"/>
    <w:rsid w:val="00D335E1"/>
    <w:rsid w:val="00D340F4"/>
    <w:rsid w:val="00D34111"/>
    <w:rsid w:val="00D3545E"/>
    <w:rsid w:val="00D35666"/>
    <w:rsid w:val="00D35E87"/>
    <w:rsid w:val="00D35FEA"/>
    <w:rsid w:val="00D366E4"/>
    <w:rsid w:val="00D37922"/>
    <w:rsid w:val="00D400B6"/>
    <w:rsid w:val="00D407E9"/>
    <w:rsid w:val="00D4181C"/>
    <w:rsid w:val="00D423AC"/>
    <w:rsid w:val="00D43108"/>
    <w:rsid w:val="00D431C3"/>
    <w:rsid w:val="00D4423B"/>
    <w:rsid w:val="00D444BD"/>
    <w:rsid w:val="00D44B15"/>
    <w:rsid w:val="00D44DC6"/>
    <w:rsid w:val="00D45CF5"/>
    <w:rsid w:val="00D46C35"/>
    <w:rsid w:val="00D46CA6"/>
    <w:rsid w:val="00D476EA"/>
    <w:rsid w:val="00D5060F"/>
    <w:rsid w:val="00D514E5"/>
    <w:rsid w:val="00D51B9A"/>
    <w:rsid w:val="00D52C31"/>
    <w:rsid w:val="00D53589"/>
    <w:rsid w:val="00D539D5"/>
    <w:rsid w:val="00D544D5"/>
    <w:rsid w:val="00D56179"/>
    <w:rsid w:val="00D5743C"/>
    <w:rsid w:val="00D57897"/>
    <w:rsid w:val="00D602DE"/>
    <w:rsid w:val="00D603B4"/>
    <w:rsid w:val="00D6096A"/>
    <w:rsid w:val="00D60ABE"/>
    <w:rsid w:val="00D60CE5"/>
    <w:rsid w:val="00D61811"/>
    <w:rsid w:val="00D62A19"/>
    <w:rsid w:val="00D63C72"/>
    <w:rsid w:val="00D63F9F"/>
    <w:rsid w:val="00D646D3"/>
    <w:rsid w:val="00D662F2"/>
    <w:rsid w:val="00D665F1"/>
    <w:rsid w:val="00D66AA4"/>
    <w:rsid w:val="00D6711E"/>
    <w:rsid w:val="00D730D4"/>
    <w:rsid w:val="00D73B08"/>
    <w:rsid w:val="00D73C8B"/>
    <w:rsid w:val="00D80127"/>
    <w:rsid w:val="00D804E2"/>
    <w:rsid w:val="00D805D1"/>
    <w:rsid w:val="00D81FB3"/>
    <w:rsid w:val="00D82FD7"/>
    <w:rsid w:val="00D842CB"/>
    <w:rsid w:val="00D84FA6"/>
    <w:rsid w:val="00D85C5F"/>
    <w:rsid w:val="00D85ECC"/>
    <w:rsid w:val="00D864C7"/>
    <w:rsid w:val="00D86EB7"/>
    <w:rsid w:val="00D874B1"/>
    <w:rsid w:val="00D907FF"/>
    <w:rsid w:val="00D90931"/>
    <w:rsid w:val="00D91930"/>
    <w:rsid w:val="00D91E9F"/>
    <w:rsid w:val="00D92025"/>
    <w:rsid w:val="00D9204D"/>
    <w:rsid w:val="00D92B5E"/>
    <w:rsid w:val="00D93388"/>
    <w:rsid w:val="00D93CFF"/>
    <w:rsid w:val="00D95457"/>
    <w:rsid w:val="00D97A7B"/>
    <w:rsid w:val="00D97E32"/>
    <w:rsid w:val="00DA1259"/>
    <w:rsid w:val="00DA1AAD"/>
    <w:rsid w:val="00DA1E08"/>
    <w:rsid w:val="00DA2610"/>
    <w:rsid w:val="00DA42B8"/>
    <w:rsid w:val="00DA4572"/>
    <w:rsid w:val="00DA492D"/>
    <w:rsid w:val="00DA4A52"/>
    <w:rsid w:val="00DA4FBC"/>
    <w:rsid w:val="00DA61B9"/>
    <w:rsid w:val="00DA7395"/>
    <w:rsid w:val="00DA7457"/>
    <w:rsid w:val="00DB0113"/>
    <w:rsid w:val="00DB1083"/>
    <w:rsid w:val="00DB1B31"/>
    <w:rsid w:val="00DB2995"/>
    <w:rsid w:val="00DB2ED0"/>
    <w:rsid w:val="00DB38F0"/>
    <w:rsid w:val="00DB3EE8"/>
    <w:rsid w:val="00DB422B"/>
    <w:rsid w:val="00DB4701"/>
    <w:rsid w:val="00DB4E76"/>
    <w:rsid w:val="00DB5132"/>
    <w:rsid w:val="00DB5241"/>
    <w:rsid w:val="00DB59C0"/>
    <w:rsid w:val="00DB6BC3"/>
    <w:rsid w:val="00DB778F"/>
    <w:rsid w:val="00DB7F4D"/>
    <w:rsid w:val="00DC0146"/>
    <w:rsid w:val="00DC03EE"/>
    <w:rsid w:val="00DC0C0E"/>
    <w:rsid w:val="00DC35D4"/>
    <w:rsid w:val="00DC36B8"/>
    <w:rsid w:val="00DC53F2"/>
    <w:rsid w:val="00DC6B01"/>
    <w:rsid w:val="00DC7797"/>
    <w:rsid w:val="00DC7B13"/>
    <w:rsid w:val="00DC7E53"/>
    <w:rsid w:val="00DD0400"/>
    <w:rsid w:val="00DD078A"/>
    <w:rsid w:val="00DD1737"/>
    <w:rsid w:val="00DD1BBA"/>
    <w:rsid w:val="00DD1F4E"/>
    <w:rsid w:val="00DD2FFA"/>
    <w:rsid w:val="00DD34E1"/>
    <w:rsid w:val="00DD45E7"/>
    <w:rsid w:val="00DD506D"/>
    <w:rsid w:val="00DD52CA"/>
    <w:rsid w:val="00DD554A"/>
    <w:rsid w:val="00DD71F6"/>
    <w:rsid w:val="00DD7621"/>
    <w:rsid w:val="00DD7667"/>
    <w:rsid w:val="00DD777C"/>
    <w:rsid w:val="00DD7BFB"/>
    <w:rsid w:val="00DE0D2F"/>
    <w:rsid w:val="00DE0D75"/>
    <w:rsid w:val="00DE19EB"/>
    <w:rsid w:val="00DE1C98"/>
    <w:rsid w:val="00DE1FF1"/>
    <w:rsid w:val="00DE34E3"/>
    <w:rsid w:val="00DE5B0F"/>
    <w:rsid w:val="00DE648D"/>
    <w:rsid w:val="00DE68C6"/>
    <w:rsid w:val="00DE700C"/>
    <w:rsid w:val="00DE795B"/>
    <w:rsid w:val="00DF0FE3"/>
    <w:rsid w:val="00DF1F33"/>
    <w:rsid w:val="00DF2CB1"/>
    <w:rsid w:val="00DF69F9"/>
    <w:rsid w:val="00E02579"/>
    <w:rsid w:val="00E0273A"/>
    <w:rsid w:val="00E02B50"/>
    <w:rsid w:val="00E04B3F"/>
    <w:rsid w:val="00E053D0"/>
    <w:rsid w:val="00E060C1"/>
    <w:rsid w:val="00E06B1E"/>
    <w:rsid w:val="00E07787"/>
    <w:rsid w:val="00E07EB7"/>
    <w:rsid w:val="00E07EF6"/>
    <w:rsid w:val="00E10246"/>
    <w:rsid w:val="00E1026F"/>
    <w:rsid w:val="00E1036E"/>
    <w:rsid w:val="00E1065D"/>
    <w:rsid w:val="00E10AAF"/>
    <w:rsid w:val="00E11D49"/>
    <w:rsid w:val="00E12DE3"/>
    <w:rsid w:val="00E13E3C"/>
    <w:rsid w:val="00E147D5"/>
    <w:rsid w:val="00E14C0E"/>
    <w:rsid w:val="00E16642"/>
    <w:rsid w:val="00E1787C"/>
    <w:rsid w:val="00E17AC8"/>
    <w:rsid w:val="00E2249E"/>
    <w:rsid w:val="00E22987"/>
    <w:rsid w:val="00E22B76"/>
    <w:rsid w:val="00E234F1"/>
    <w:rsid w:val="00E241ED"/>
    <w:rsid w:val="00E24E3A"/>
    <w:rsid w:val="00E25018"/>
    <w:rsid w:val="00E25AF8"/>
    <w:rsid w:val="00E26C55"/>
    <w:rsid w:val="00E26F6C"/>
    <w:rsid w:val="00E31A9D"/>
    <w:rsid w:val="00E31BD0"/>
    <w:rsid w:val="00E3337A"/>
    <w:rsid w:val="00E34CA3"/>
    <w:rsid w:val="00E35C4A"/>
    <w:rsid w:val="00E36DF2"/>
    <w:rsid w:val="00E37A0F"/>
    <w:rsid w:val="00E37DA6"/>
    <w:rsid w:val="00E37FE3"/>
    <w:rsid w:val="00E40EB7"/>
    <w:rsid w:val="00E416B1"/>
    <w:rsid w:val="00E43AAA"/>
    <w:rsid w:val="00E44133"/>
    <w:rsid w:val="00E44C62"/>
    <w:rsid w:val="00E45EF7"/>
    <w:rsid w:val="00E50518"/>
    <w:rsid w:val="00E518E1"/>
    <w:rsid w:val="00E5387C"/>
    <w:rsid w:val="00E54EF2"/>
    <w:rsid w:val="00E57A52"/>
    <w:rsid w:val="00E60AA2"/>
    <w:rsid w:val="00E60DC5"/>
    <w:rsid w:val="00E612AB"/>
    <w:rsid w:val="00E63559"/>
    <w:rsid w:val="00E63774"/>
    <w:rsid w:val="00E64789"/>
    <w:rsid w:val="00E65E98"/>
    <w:rsid w:val="00E67180"/>
    <w:rsid w:val="00E676E2"/>
    <w:rsid w:val="00E70943"/>
    <w:rsid w:val="00E73933"/>
    <w:rsid w:val="00E7428B"/>
    <w:rsid w:val="00E74FA5"/>
    <w:rsid w:val="00E756A8"/>
    <w:rsid w:val="00E757A3"/>
    <w:rsid w:val="00E76032"/>
    <w:rsid w:val="00E768F2"/>
    <w:rsid w:val="00E77E9E"/>
    <w:rsid w:val="00E81DED"/>
    <w:rsid w:val="00E82316"/>
    <w:rsid w:val="00E82433"/>
    <w:rsid w:val="00E825B3"/>
    <w:rsid w:val="00E83371"/>
    <w:rsid w:val="00E83C0C"/>
    <w:rsid w:val="00E840AC"/>
    <w:rsid w:val="00E849DE"/>
    <w:rsid w:val="00E85948"/>
    <w:rsid w:val="00E86536"/>
    <w:rsid w:val="00E9057C"/>
    <w:rsid w:val="00E90FC1"/>
    <w:rsid w:val="00E911B4"/>
    <w:rsid w:val="00E91470"/>
    <w:rsid w:val="00E9167E"/>
    <w:rsid w:val="00E91DA3"/>
    <w:rsid w:val="00E922A4"/>
    <w:rsid w:val="00E922B9"/>
    <w:rsid w:val="00E925CE"/>
    <w:rsid w:val="00E93F3F"/>
    <w:rsid w:val="00E95903"/>
    <w:rsid w:val="00E967CB"/>
    <w:rsid w:val="00E97387"/>
    <w:rsid w:val="00E973A7"/>
    <w:rsid w:val="00EA05D9"/>
    <w:rsid w:val="00EA1104"/>
    <w:rsid w:val="00EA1F04"/>
    <w:rsid w:val="00EA2EEB"/>
    <w:rsid w:val="00EA4A38"/>
    <w:rsid w:val="00EA5257"/>
    <w:rsid w:val="00EA59B6"/>
    <w:rsid w:val="00EA7415"/>
    <w:rsid w:val="00EB0433"/>
    <w:rsid w:val="00EB1B8B"/>
    <w:rsid w:val="00EB2018"/>
    <w:rsid w:val="00EB212A"/>
    <w:rsid w:val="00EB24EC"/>
    <w:rsid w:val="00EB3C54"/>
    <w:rsid w:val="00EB4951"/>
    <w:rsid w:val="00EB49A5"/>
    <w:rsid w:val="00EB4BA7"/>
    <w:rsid w:val="00EB595B"/>
    <w:rsid w:val="00EB6E6B"/>
    <w:rsid w:val="00EC098E"/>
    <w:rsid w:val="00EC0BCB"/>
    <w:rsid w:val="00EC0C8E"/>
    <w:rsid w:val="00EC0E71"/>
    <w:rsid w:val="00EC18A6"/>
    <w:rsid w:val="00EC1ABD"/>
    <w:rsid w:val="00EC3260"/>
    <w:rsid w:val="00EC3B89"/>
    <w:rsid w:val="00EC417D"/>
    <w:rsid w:val="00EC504F"/>
    <w:rsid w:val="00EC5F67"/>
    <w:rsid w:val="00EC7557"/>
    <w:rsid w:val="00ED0A8D"/>
    <w:rsid w:val="00ED2D5C"/>
    <w:rsid w:val="00ED613A"/>
    <w:rsid w:val="00ED6CFA"/>
    <w:rsid w:val="00ED6D53"/>
    <w:rsid w:val="00ED6E94"/>
    <w:rsid w:val="00EE022A"/>
    <w:rsid w:val="00EE1855"/>
    <w:rsid w:val="00EE1E1F"/>
    <w:rsid w:val="00EE2916"/>
    <w:rsid w:val="00EE2B68"/>
    <w:rsid w:val="00EE3733"/>
    <w:rsid w:val="00EE395E"/>
    <w:rsid w:val="00EE6D70"/>
    <w:rsid w:val="00EE75A2"/>
    <w:rsid w:val="00EF1386"/>
    <w:rsid w:val="00EF2491"/>
    <w:rsid w:val="00EF256B"/>
    <w:rsid w:val="00EF2EB1"/>
    <w:rsid w:val="00EF4B8F"/>
    <w:rsid w:val="00EF5277"/>
    <w:rsid w:val="00EF5AB0"/>
    <w:rsid w:val="00EF5CAD"/>
    <w:rsid w:val="00EF611F"/>
    <w:rsid w:val="00EF76E1"/>
    <w:rsid w:val="00F029AF"/>
    <w:rsid w:val="00F030B9"/>
    <w:rsid w:val="00F03CE3"/>
    <w:rsid w:val="00F04099"/>
    <w:rsid w:val="00F04AD3"/>
    <w:rsid w:val="00F05B66"/>
    <w:rsid w:val="00F05B80"/>
    <w:rsid w:val="00F101D8"/>
    <w:rsid w:val="00F1030E"/>
    <w:rsid w:val="00F10925"/>
    <w:rsid w:val="00F11175"/>
    <w:rsid w:val="00F112ED"/>
    <w:rsid w:val="00F11BB9"/>
    <w:rsid w:val="00F128C8"/>
    <w:rsid w:val="00F12F6C"/>
    <w:rsid w:val="00F13DAE"/>
    <w:rsid w:val="00F157D8"/>
    <w:rsid w:val="00F15FFE"/>
    <w:rsid w:val="00F16B7E"/>
    <w:rsid w:val="00F201AD"/>
    <w:rsid w:val="00F2125E"/>
    <w:rsid w:val="00F21481"/>
    <w:rsid w:val="00F21704"/>
    <w:rsid w:val="00F21B21"/>
    <w:rsid w:val="00F21D06"/>
    <w:rsid w:val="00F21E92"/>
    <w:rsid w:val="00F222BB"/>
    <w:rsid w:val="00F2393A"/>
    <w:rsid w:val="00F2491A"/>
    <w:rsid w:val="00F24EF6"/>
    <w:rsid w:val="00F254AE"/>
    <w:rsid w:val="00F254E4"/>
    <w:rsid w:val="00F26639"/>
    <w:rsid w:val="00F26AAB"/>
    <w:rsid w:val="00F26F5D"/>
    <w:rsid w:val="00F27183"/>
    <w:rsid w:val="00F279F1"/>
    <w:rsid w:val="00F27A15"/>
    <w:rsid w:val="00F30116"/>
    <w:rsid w:val="00F3118C"/>
    <w:rsid w:val="00F319F5"/>
    <w:rsid w:val="00F334DF"/>
    <w:rsid w:val="00F3381E"/>
    <w:rsid w:val="00F34C92"/>
    <w:rsid w:val="00F35D19"/>
    <w:rsid w:val="00F377AE"/>
    <w:rsid w:val="00F41269"/>
    <w:rsid w:val="00F412E0"/>
    <w:rsid w:val="00F41319"/>
    <w:rsid w:val="00F4133B"/>
    <w:rsid w:val="00F44033"/>
    <w:rsid w:val="00F44B13"/>
    <w:rsid w:val="00F44F45"/>
    <w:rsid w:val="00F45BE7"/>
    <w:rsid w:val="00F463D7"/>
    <w:rsid w:val="00F46FF9"/>
    <w:rsid w:val="00F47A33"/>
    <w:rsid w:val="00F50163"/>
    <w:rsid w:val="00F510E2"/>
    <w:rsid w:val="00F515F1"/>
    <w:rsid w:val="00F5273A"/>
    <w:rsid w:val="00F52D6B"/>
    <w:rsid w:val="00F52E18"/>
    <w:rsid w:val="00F535E2"/>
    <w:rsid w:val="00F54516"/>
    <w:rsid w:val="00F546FB"/>
    <w:rsid w:val="00F55335"/>
    <w:rsid w:val="00F55CF7"/>
    <w:rsid w:val="00F57D1C"/>
    <w:rsid w:val="00F57FD4"/>
    <w:rsid w:val="00F60528"/>
    <w:rsid w:val="00F6077A"/>
    <w:rsid w:val="00F6086A"/>
    <w:rsid w:val="00F6169B"/>
    <w:rsid w:val="00F621EE"/>
    <w:rsid w:val="00F62824"/>
    <w:rsid w:val="00F62D7C"/>
    <w:rsid w:val="00F634C8"/>
    <w:rsid w:val="00F6561E"/>
    <w:rsid w:val="00F66A83"/>
    <w:rsid w:val="00F670EE"/>
    <w:rsid w:val="00F67155"/>
    <w:rsid w:val="00F67CA5"/>
    <w:rsid w:val="00F67D00"/>
    <w:rsid w:val="00F7058F"/>
    <w:rsid w:val="00F70D21"/>
    <w:rsid w:val="00F70FEF"/>
    <w:rsid w:val="00F71C37"/>
    <w:rsid w:val="00F72761"/>
    <w:rsid w:val="00F73E4A"/>
    <w:rsid w:val="00F73F06"/>
    <w:rsid w:val="00F74006"/>
    <w:rsid w:val="00F74F3A"/>
    <w:rsid w:val="00F75C02"/>
    <w:rsid w:val="00F77ECB"/>
    <w:rsid w:val="00F80602"/>
    <w:rsid w:val="00F81936"/>
    <w:rsid w:val="00F81BF8"/>
    <w:rsid w:val="00F81E47"/>
    <w:rsid w:val="00F824EF"/>
    <w:rsid w:val="00F83090"/>
    <w:rsid w:val="00F83DB0"/>
    <w:rsid w:val="00F84408"/>
    <w:rsid w:val="00F86474"/>
    <w:rsid w:val="00F868B4"/>
    <w:rsid w:val="00F8730A"/>
    <w:rsid w:val="00F876D8"/>
    <w:rsid w:val="00F9016F"/>
    <w:rsid w:val="00F90601"/>
    <w:rsid w:val="00F90ABD"/>
    <w:rsid w:val="00F917FF"/>
    <w:rsid w:val="00F92362"/>
    <w:rsid w:val="00F93703"/>
    <w:rsid w:val="00F94139"/>
    <w:rsid w:val="00F950B5"/>
    <w:rsid w:val="00FA0148"/>
    <w:rsid w:val="00FA076D"/>
    <w:rsid w:val="00FA0972"/>
    <w:rsid w:val="00FA1ABD"/>
    <w:rsid w:val="00FA7189"/>
    <w:rsid w:val="00FA78FD"/>
    <w:rsid w:val="00FB0916"/>
    <w:rsid w:val="00FB1105"/>
    <w:rsid w:val="00FB11BE"/>
    <w:rsid w:val="00FB1357"/>
    <w:rsid w:val="00FB1799"/>
    <w:rsid w:val="00FB1B56"/>
    <w:rsid w:val="00FB20AE"/>
    <w:rsid w:val="00FB27F1"/>
    <w:rsid w:val="00FB3312"/>
    <w:rsid w:val="00FB3456"/>
    <w:rsid w:val="00FB4C6F"/>
    <w:rsid w:val="00FC3644"/>
    <w:rsid w:val="00FC5E76"/>
    <w:rsid w:val="00FC69CF"/>
    <w:rsid w:val="00FC7214"/>
    <w:rsid w:val="00FC7E80"/>
    <w:rsid w:val="00FC7FB3"/>
    <w:rsid w:val="00FD058F"/>
    <w:rsid w:val="00FD08DE"/>
    <w:rsid w:val="00FD0B70"/>
    <w:rsid w:val="00FD11B8"/>
    <w:rsid w:val="00FD1440"/>
    <w:rsid w:val="00FD1489"/>
    <w:rsid w:val="00FD17D7"/>
    <w:rsid w:val="00FD2DA9"/>
    <w:rsid w:val="00FD3174"/>
    <w:rsid w:val="00FD31DC"/>
    <w:rsid w:val="00FD35FA"/>
    <w:rsid w:val="00FD4322"/>
    <w:rsid w:val="00FD4A8A"/>
    <w:rsid w:val="00FD59F1"/>
    <w:rsid w:val="00FD66A4"/>
    <w:rsid w:val="00FD6F64"/>
    <w:rsid w:val="00FD6FE2"/>
    <w:rsid w:val="00FD74CB"/>
    <w:rsid w:val="00FD7543"/>
    <w:rsid w:val="00FD7BF5"/>
    <w:rsid w:val="00FE185C"/>
    <w:rsid w:val="00FE3652"/>
    <w:rsid w:val="00FE3C5F"/>
    <w:rsid w:val="00FE401B"/>
    <w:rsid w:val="00FE4341"/>
    <w:rsid w:val="00FE444D"/>
    <w:rsid w:val="00FE4705"/>
    <w:rsid w:val="00FE50C0"/>
    <w:rsid w:val="00FE557C"/>
    <w:rsid w:val="00FE7B48"/>
    <w:rsid w:val="00FF1520"/>
    <w:rsid w:val="00FF286B"/>
    <w:rsid w:val="00FF4674"/>
    <w:rsid w:val="00FF4C3A"/>
    <w:rsid w:val="00FF55A2"/>
    <w:rsid w:val="00FF62F4"/>
    <w:rsid w:val="00FF650D"/>
    <w:rsid w:val="00FF6519"/>
    <w:rsid w:val="00FF725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martTagType w:namespaceuri="urn:schemas-microsoft-com:office:smarttags" w:name="metricconverter"/>
  <w:shapeDefaults>
    <o:shapedefaults v:ext="edit" spidmax="108545"/>
    <o:shapelayout v:ext="edit">
      <o:idmap v:ext="edit" data="1"/>
    </o:shapelayout>
  </w:shapeDefaults>
  <w:decimalSymbol w:val="."/>
  <w:listSeparator w:val=","/>
  <w14:docId w14:val="06376DC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uiPriority="99" w:qFormat="1"/>
    <w:lsdException w:name="caption" w:semiHidden="1" w:unhideWhenUsed="1" w:qFormat="1"/>
    <w:lsdException w:name="annotation reference" w:uiPriority="99"/>
    <w:lsdException w:name="Title" w:qFormat="1"/>
    <w:lsdException w:name="Subtitle" w:qFormat="1"/>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43A53"/>
    <w:pPr>
      <w:tabs>
        <w:tab w:val="left" w:pos="567"/>
      </w:tabs>
      <w:spacing w:line="260" w:lineRule="exact"/>
    </w:pPr>
    <w:rPr>
      <w:rFonts w:eastAsia="Times New Roman"/>
      <w:sz w:val="22"/>
      <w:lang w:val="sk-SK"/>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uiPriority w:val="99"/>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uiPriority w:val="99"/>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textovprepojenie1">
    <w:name w:val="Hypertextové prepojenie1"/>
    <w:uiPriority w:val="99"/>
    <w:rsid w:val="00340793"/>
    <w:rPr>
      <w:color w:val="0000FF"/>
      <w:u w:val="single"/>
    </w:rPr>
  </w:style>
  <w:style w:type="paragraph" w:styleId="BodyTextIndent3">
    <w:name w:val="Body Text Indent 3"/>
    <w:basedOn w:val="Normal"/>
    <w:link w:val="BodyTextIndent3Char"/>
    <w:rsid w:val="00663598"/>
    <w:pPr>
      <w:spacing w:after="120"/>
      <w:ind w:left="283"/>
    </w:pPr>
    <w:rPr>
      <w:sz w:val="16"/>
      <w:szCs w:val="16"/>
    </w:rPr>
  </w:style>
  <w:style w:type="character" w:customStyle="1" w:styleId="BodyTextIndent3Char">
    <w:name w:val="Body Text Indent 3 Char"/>
    <w:basedOn w:val="DefaultParagraphFont"/>
    <w:link w:val="BodyTextIndent3"/>
    <w:rsid w:val="00663598"/>
    <w:rPr>
      <w:rFonts w:eastAsia="Times New Roman"/>
      <w:sz w:val="16"/>
      <w:szCs w:val="16"/>
      <w:lang w:val="en-GB"/>
    </w:rPr>
  </w:style>
  <w:style w:type="character" w:customStyle="1" w:styleId="DoNotTranslateExternal1">
    <w:name w:val="DoNotTranslateExternal1"/>
    <w:qFormat/>
    <w:rsid w:val="00146155"/>
    <w:rPr>
      <w:b/>
      <w:noProof/>
      <w:szCs w:val="22"/>
    </w:rPr>
  </w:style>
  <w:style w:type="paragraph" w:customStyle="1" w:styleId="Odsekzoznamu1">
    <w:name w:val="Odsek zoznamu1"/>
    <w:basedOn w:val="Normal"/>
    <w:uiPriority w:val="34"/>
    <w:qFormat/>
    <w:rsid w:val="00146155"/>
    <w:pPr>
      <w:ind w:left="720"/>
      <w:contextualSpacing/>
    </w:pPr>
    <w:rPr>
      <w:lang w:eastAsia="sk-SK" w:bidi="sk-SK"/>
    </w:rPr>
  </w:style>
  <w:style w:type="character" w:styleId="UnresolvedMention">
    <w:name w:val="Unresolved Mention"/>
    <w:basedOn w:val="DefaultParagraphFont"/>
    <w:uiPriority w:val="99"/>
    <w:semiHidden/>
    <w:unhideWhenUsed/>
    <w:rsid w:val="00AE14D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364326698">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51342568">
      <w:bodyDiv w:val="1"/>
      <w:marLeft w:val="0"/>
      <w:marRight w:val="0"/>
      <w:marTop w:val="0"/>
      <w:marBottom w:val="0"/>
      <w:divBdr>
        <w:top w:val="none" w:sz="0" w:space="0" w:color="auto"/>
        <w:left w:val="none" w:sz="0" w:space="0" w:color="auto"/>
        <w:bottom w:val="none" w:sz="0" w:space="0" w:color="auto"/>
        <w:right w:val="none" w:sz="0" w:space="0" w:color="auto"/>
      </w:divBdr>
    </w:div>
    <w:div w:id="1792243337">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21" Type="http://schemas.openxmlformats.org/officeDocument/2006/relationships/image" Target="media/image11.png"/><Relationship Id="rId34" Type="http://schemas.microsoft.com/office/2011/relationships/people" Target="peop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ntTable" Target="fontTable.xml"/><Relationship Id="rId38"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2.xml"/><Relationship Id="rId37" Type="http://schemas.openxmlformats.org/officeDocument/2006/relationships/customXml" Target="../customXml/item4.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customXml" Target="../customXml/item3.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footer" Target="footer1.xm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documents/template-form/qrd-appendix-v-adverse-drug-reaction-reporting-details_en.docx" TargetMode="External"/><Relationship Id="rId35" Type="http://schemas.openxmlformats.org/officeDocument/2006/relationships/theme" Target="theme/theme1.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EMADOC-1700519818-2640926</_dlc_DocId>
    <_dlc_DocIdUrl xmlns="a034c160-bfb7-45f5-8632-2eb7e0508071">
      <Url>https://euema.sharepoint.com/sites/CRM/_layouts/15/DocIdRedir.aspx?ID=EMADOC-1700519818-2640926</Url>
      <Description>EMADOC-1700519818-2640926</Description>
    </_dlc_DocIdUrl>
  </documentManagement>
</p:properties>
</file>

<file path=customXml/itemProps1.xml><?xml version="1.0" encoding="utf-8"?>
<ds:datastoreItem xmlns:ds="http://schemas.openxmlformats.org/officeDocument/2006/customXml" ds:itemID="{3111DFA4-F82D-44FE-91C1-C31ADD82D9C6}">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91BC2D54-1C9A-496B-B187-ADA521C5600A}"/>
</file>

<file path=customXml/itemProps4.xml><?xml version="1.0" encoding="utf-8"?>
<ds:datastoreItem xmlns:ds="http://schemas.openxmlformats.org/officeDocument/2006/customXml" ds:itemID="{B1475F3F-4482-490F-BC71-36368277E1F1}"/>
</file>

<file path=customXml/itemProps5.xml><?xml version="1.0" encoding="utf-8"?>
<ds:datastoreItem xmlns:ds="http://schemas.openxmlformats.org/officeDocument/2006/customXml" ds:itemID="{28135F0D-460C-41F9-851F-216C17EA8D0A}"/>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48</Pages>
  <Words>10962</Words>
  <Characters>70654</Characters>
  <Application>Microsoft Office Word</Application>
  <DocSecurity>0</DocSecurity>
  <Lines>2616</Lines>
  <Paragraphs>1275</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80341</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2025-10-07T12:57:00Z</dcterms:created>
  <dcterms:modified xsi:type="dcterms:W3CDTF">2025-10-07T12:57:00Z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2025-07-31T07:23:54Z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fee64668-6673-4afd-9b2c-4f99cb99a3f4</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130e6d51-39bd-498c-bee8-56ca030ee11b</vt:lpwstr>
  </property>
</Properties>
</file>