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xml" ContentType="application/vnd.openxmlformats-officedocument.presentationml.notesSlide+xml"/>
  <Override PartName="/ppt/tags/tag28.xml" ContentType="application/vnd.openxmlformats-officedocument.presentationml.tags+xml"/>
  <Override PartName="/ppt/notesSlides/notesSlide2.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3.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2"/>
  </p:notesMasterIdLst>
  <p:sldIdLst>
    <p:sldId id="277" r:id="rId5"/>
    <p:sldId id="258" r:id="rId6"/>
    <p:sldId id="264" r:id="rId7"/>
    <p:sldId id="270" r:id="rId8"/>
    <p:sldId id="269" r:id="rId9"/>
    <p:sldId id="278" r:id="rId10"/>
    <p:sldId id="272"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Verdana" panose="020B0604030504040204" pitchFamily="34" charset="0"/>
      <p:regular r:id="rId19"/>
      <p:bold r:id="rId20"/>
      <p:italic r:id="rId21"/>
      <p:boldItalic r:id="rId22"/>
    </p:embeddedFont>
  </p:embeddedFontLst>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56B098-07A5-40EC-61FB-316CAD0A9697}" name="Marta Pont" initials="MP" userId="S::martpont@everis.com::33b949c8-c0c1-4b99-8d46-14d0acb102ca" providerId="AD"/>
  <p188:author id="{A7794ACF-CB49-6A4C-AAB7-253B4EEB5908}" name="Juan Alvarez" initials="JA" userId="S::jalvmart@everis.com::73e3f63f-ddc7-4753-991c-f12dec12c99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ta Pont" initials="MP" lastIdx="4" clrIdx="0">
    <p:extLst>
      <p:ext uri="{19B8F6BF-5375-455C-9EA6-DF929625EA0E}">
        <p15:presenceInfo xmlns:p15="http://schemas.microsoft.com/office/powerpoint/2012/main" userId="S-1-5-21-2915997116-4131603029-1789207793-394324" providerId="AD"/>
      </p:ext>
    </p:extLst>
  </p:cmAuthor>
  <p:cmAuthor id="2" name="Juan Alvarez" initials="JA" lastIdx="1" clrIdx="1">
    <p:extLst>
      <p:ext uri="{19B8F6BF-5375-455C-9EA6-DF929625EA0E}">
        <p15:presenceInfo xmlns:p15="http://schemas.microsoft.com/office/powerpoint/2012/main" userId="Juan Alvarez" providerId="None"/>
      </p:ext>
    </p:extLst>
  </p:cmAuthor>
  <p:cmAuthor id="3" name="MARIA BELEN ROSBIER GOMEZ" initials="MBRG" lastIdx="2" clrIdx="2">
    <p:extLst>
      <p:ext uri="{19B8F6BF-5375-455C-9EA6-DF929625EA0E}">
        <p15:presenceInfo xmlns:p15="http://schemas.microsoft.com/office/powerpoint/2012/main" userId="S-1-5-21-2915997116-4131603029-1789207793-5976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2DA2BF"/>
    <a:srgbClr val="F2F2F2"/>
    <a:srgbClr val="767171"/>
    <a:srgbClr val="ED7D31"/>
    <a:srgbClr val="FFC000"/>
    <a:srgbClr val="F9F9F9"/>
    <a:srgbClr val="003399"/>
    <a:srgbClr val="A86ED4"/>
    <a:srgbClr val="F2B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B8AC61-5FB2-4EA6-8A20-554D75A2BC8C}" v="1" dt="2021-06-29T10:02:30.4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93CD36-E845-41DC-99F7-FAC81A2EB465}" type="datetimeFigureOut">
              <a:rPr lang="en-US" smtClean="0"/>
              <a:t>6/29/2021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82C292-D27A-4164-8320-09961BCE9FE9}" type="slidenum">
              <a:rPr lang="en-US" smtClean="0"/>
              <a:t>‹#›</a:t>
            </a:fld>
            <a:endParaRPr lang="en-US"/>
          </a:p>
        </p:txBody>
      </p:sp>
    </p:spTree>
    <p:extLst>
      <p:ext uri="{BB962C8B-B14F-4D97-AF65-F5344CB8AC3E}">
        <p14:creationId xmlns:p14="http://schemas.microsoft.com/office/powerpoint/2010/main" val="3979155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1515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227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1108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4542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1108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1249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D60F08D-79BA-4C6C-9E4A-797A04DDDFD1}" type="datetimeFigureOut">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0C25E-F9E0-48FE-8C8A-045A00C98220}" type="slidenum">
              <a:rPr lang="en-US" smtClean="0"/>
              <a:t>‹#›</a:t>
            </a:fld>
            <a:endParaRPr lang="en-US"/>
          </a:p>
        </p:txBody>
      </p:sp>
    </p:spTree>
    <p:extLst>
      <p:ext uri="{BB962C8B-B14F-4D97-AF65-F5344CB8AC3E}">
        <p14:creationId xmlns:p14="http://schemas.microsoft.com/office/powerpoint/2010/main" val="1571778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60F08D-79BA-4C6C-9E4A-797A04DDDFD1}" type="datetimeFigureOut">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0C25E-F9E0-48FE-8C8A-045A00C98220}" type="slidenum">
              <a:rPr lang="en-US" smtClean="0"/>
              <a:t>‹#›</a:t>
            </a:fld>
            <a:endParaRPr lang="en-US"/>
          </a:p>
        </p:txBody>
      </p:sp>
    </p:spTree>
    <p:extLst>
      <p:ext uri="{BB962C8B-B14F-4D97-AF65-F5344CB8AC3E}">
        <p14:creationId xmlns:p14="http://schemas.microsoft.com/office/powerpoint/2010/main" val="4039983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60F08D-79BA-4C6C-9E4A-797A04DDDFD1}" type="datetimeFigureOut">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0C25E-F9E0-48FE-8C8A-045A00C98220}" type="slidenum">
              <a:rPr lang="en-US" smtClean="0"/>
              <a:t>‹#›</a:t>
            </a:fld>
            <a:endParaRPr lang="en-US"/>
          </a:p>
        </p:txBody>
      </p:sp>
    </p:spTree>
    <p:extLst>
      <p:ext uri="{BB962C8B-B14F-4D97-AF65-F5344CB8AC3E}">
        <p14:creationId xmlns:p14="http://schemas.microsoft.com/office/powerpoint/2010/main" val="971996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60F08D-79BA-4C6C-9E4A-797A04DDDFD1}" type="datetimeFigureOut">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0C25E-F9E0-48FE-8C8A-045A00C98220}" type="slidenum">
              <a:rPr lang="en-US" smtClean="0"/>
              <a:t>‹#›</a:t>
            </a:fld>
            <a:endParaRPr lang="en-US"/>
          </a:p>
        </p:txBody>
      </p:sp>
    </p:spTree>
    <p:extLst>
      <p:ext uri="{BB962C8B-B14F-4D97-AF65-F5344CB8AC3E}">
        <p14:creationId xmlns:p14="http://schemas.microsoft.com/office/powerpoint/2010/main" val="2711363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60F08D-79BA-4C6C-9E4A-797A04DDDFD1}" type="datetimeFigureOut">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0C25E-F9E0-48FE-8C8A-045A00C98220}" type="slidenum">
              <a:rPr lang="en-US" smtClean="0"/>
              <a:t>‹#›</a:t>
            </a:fld>
            <a:endParaRPr lang="en-US"/>
          </a:p>
        </p:txBody>
      </p:sp>
    </p:spTree>
    <p:extLst>
      <p:ext uri="{BB962C8B-B14F-4D97-AF65-F5344CB8AC3E}">
        <p14:creationId xmlns:p14="http://schemas.microsoft.com/office/powerpoint/2010/main" val="4221165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60F08D-79BA-4C6C-9E4A-797A04DDDFD1}" type="datetimeFigureOut">
              <a:rPr lang="en-US" smtClean="0"/>
              <a:t>6/29/2021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0C25E-F9E0-48FE-8C8A-045A00C98220}" type="slidenum">
              <a:rPr lang="en-US" smtClean="0"/>
              <a:t>‹#›</a:t>
            </a:fld>
            <a:endParaRPr lang="en-US"/>
          </a:p>
        </p:txBody>
      </p:sp>
    </p:spTree>
    <p:extLst>
      <p:ext uri="{BB962C8B-B14F-4D97-AF65-F5344CB8AC3E}">
        <p14:creationId xmlns:p14="http://schemas.microsoft.com/office/powerpoint/2010/main" val="2636104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60F08D-79BA-4C6C-9E4A-797A04DDDFD1}" type="datetimeFigureOut">
              <a:rPr lang="en-US" smtClean="0"/>
              <a:t>6/29/2021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0C25E-F9E0-48FE-8C8A-045A00C98220}" type="slidenum">
              <a:rPr lang="en-US" smtClean="0"/>
              <a:t>‹#›</a:t>
            </a:fld>
            <a:endParaRPr lang="en-US"/>
          </a:p>
        </p:txBody>
      </p:sp>
    </p:spTree>
    <p:extLst>
      <p:ext uri="{BB962C8B-B14F-4D97-AF65-F5344CB8AC3E}">
        <p14:creationId xmlns:p14="http://schemas.microsoft.com/office/powerpoint/2010/main" val="2799622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60F08D-79BA-4C6C-9E4A-797A04DDDFD1}" type="datetimeFigureOut">
              <a:rPr lang="en-US" smtClean="0"/>
              <a:t>6/29/2021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0C25E-F9E0-48FE-8C8A-045A00C98220}" type="slidenum">
              <a:rPr lang="en-US" smtClean="0"/>
              <a:t>‹#›</a:t>
            </a:fld>
            <a:endParaRPr lang="en-US"/>
          </a:p>
        </p:txBody>
      </p:sp>
    </p:spTree>
    <p:extLst>
      <p:ext uri="{BB962C8B-B14F-4D97-AF65-F5344CB8AC3E}">
        <p14:creationId xmlns:p14="http://schemas.microsoft.com/office/powerpoint/2010/main" val="3502291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60F08D-79BA-4C6C-9E4A-797A04DDDFD1}" type="datetimeFigureOut">
              <a:rPr lang="en-US" smtClean="0"/>
              <a:t>6/29/2021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0C25E-F9E0-48FE-8C8A-045A00C98220}" type="slidenum">
              <a:rPr lang="en-US" smtClean="0"/>
              <a:t>‹#›</a:t>
            </a:fld>
            <a:endParaRPr lang="en-US"/>
          </a:p>
        </p:txBody>
      </p:sp>
    </p:spTree>
    <p:extLst>
      <p:ext uri="{BB962C8B-B14F-4D97-AF65-F5344CB8AC3E}">
        <p14:creationId xmlns:p14="http://schemas.microsoft.com/office/powerpoint/2010/main" val="1972404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60F08D-79BA-4C6C-9E4A-797A04DDDFD1}" type="datetimeFigureOut">
              <a:rPr lang="en-US" smtClean="0"/>
              <a:t>6/29/2021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0C25E-F9E0-48FE-8C8A-045A00C98220}" type="slidenum">
              <a:rPr lang="en-US" smtClean="0"/>
              <a:t>‹#›</a:t>
            </a:fld>
            <a:endParaRPr lang="en-US"/>
          </a:p>
        </p:txBody>
      </p:sp>
    </p:spTree>
    <p:extLst>
      <p:ext uri="{BB962C8B-B14F-4D97-AF65-F5344CB8AC3E}">
        <p14:creationId xmlns:p14="http://schemas.microsoft.com/office/powerpoint/2010/main" val="2101286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60F08D-79BA-4C6C-9E4A-797A04DDDFD1}" type="datetimeFigureOut">
              <a:rPr lang="en-US" smtClean="0"/>
              <a:t>6/29/2021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0C25E-F9E0-48FE-8C8A-045A00C98220}" type="slidenum">
              <a:rPr lang="en-US" smtClean="0"/>
              <a:t>‹#›</a:t>
            </a:fld>
            <a:endParaRPr lang="en-US"/>
          </a:p>
        </p:txBody>
      </p:sp>
    </p:spTree>
    <p:extLst>
      <p:ext uri="{BB962C8B-B14F-4D97-AF65-F5344CB8AC3E}">
        <p14:creationId xmlns:p14="http://schemas.microsoft.com/office/powerpoint/2010/main" val="2171792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60F08D-79BA-4C6C-9E4A-797A04DDDFD1}" type="datetimeFigureOut">
              <a:rPr lang="en-US" smtClean="0"/>
              <a:t>6/29/2021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0C25E-F9E0-48FE-8C8A-045A00C98220}" type="slidenum">
              <a:rPr lang="en-US" smtClean="0"/>
              <a:t>‹#›</a:t>
            </a:fld>
            <a:endParaRPr lang="en-US"/>
          </a:p>
        </p:txBody>
      </p:sp>
    </p:spTree>
    <p:extLst>
      <p:ext uri="{BB962C8B-B14F-4D97-AF65-F5344CB8AC3E}">
        <p14:creationId xmlns:p14="http://schemas.microsoft.com/office/powerpoint/2010/main" val="1545027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tags" Target="../tags/tag20.xml"/><Relationship Id="rId26" Type="http://schemas.openxmlformats.org/officeDocument/2006/relationships/slideLayout" Target="../slideLayouts/slideLayout1.xml"/><Relationship Id="rId3" Type="http://schemas.openxmlformats.org/officeDocument/2006/relationships/tags" Target="../tags/tag5.xml"/><Relationship Id="rId21" Type="http://schemas.openxmlformats.org/officeDocument/2006/relationships/tags" Target="../tags/tag23.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tags" Target="../tags/tag27.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tags" Target="../tags/tag22.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tags" Target="../tags/tag26.xml"/><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tags" Target="../tags/tag25.xml"/><Relationship Id="rId10" Type="http://schemas.openxmlformats.org/officeDocument/2006/relationships/tags" Target="../tags/tag12.xml"/><Relationship Id="rId19" Type="http://schemas.openxmlformats.org/officeDocument/2006/relationships/tags" Target="../tags/tag21.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tags" Target="../tags/tag24.xml"/><Relationship Id="rId27"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notesSlide" Target="../notesSlides/notesSlide3.xml"/><Relationship Id="rId4"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notesSlide" Target="../notesSlides/notesSlide4.xml"/><Relationship Id="rId4"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1537335"/>
            <a:ext cx="7560310" cy="3915410"/>
            <a:chOff x="0" y="4889"/>
            <a:chExt cx="11906" cy="6166"/>
          </a:xfrm>
        </p:grpSpPr>
        <p:pic>
          <p:nvPicPr>
            <p:cNvPr id="15" name="Picture 1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4889"/>
              <a:ext cx="11906" cy="6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a:spLocks noChangeArrowheads="1"/>
            </p:cNvSpPr>
            <p:nvPr/>
          </p:nvSpPr>
          <p:spPr bwMode="auto">
            <a:xfrm>
              <a:off x="0" y="6633"/>
              <a:ext cx="10630" cy="3175"/>
            </a:xfrm>
            <a:prstGeom prst="rect">
              <a:avLst/>
            </a:prstGeom>
            <a:solidFill>
              <a:srgbClr val="009ADA">
                <a:alpha val="8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anchor="t" anchorCtr="0" upright="1"/>
            <a:lstStyle/>
            <a:p>
              <a:endParaRPr lang="en-US"/>
            </a:p>
          </p:txBody>
        </p:sp>
        <p:cxnSp>
          <p:nvCxnSpPr>
            <p:cNvPr id="17" name="Line 114"/>
            <p:cNvCxnSpPr>
              <a:cxnSpLocks noChangeShapeType="1"/>
            </p:cNvCxnSpPr>
            <p:nvPr/>
          </p:nvCxnSpPr>
          <p:spPr bwMode="auto">
            <a:xfrm>
              <a:off x="2272" y="8597"/>
              <a:ext cx="8157"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cxnSp>
        <p:sp>
          <p:nvSpPr>
            <p:cNvPr id="18" name="Text Box 113"/>
            <p:cNvSpPr txBox="1">
              <a:spLocks noChangeArrowheads="1"/>
            </p:cNvSpPr>
            <p:nvPr/>
          </p:nvSpPr>
          <p:spPr bwMode="auto">
            <a:xfrm>
              <a:off x="0" y="4889"/>
              <a:ext cx="11906" cy="6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lstStyle/>
            <a:p>
              <a:pPr>
                <a:lnSpc>
                  <a:spcPct val="107000"/>
                </a:lnSpc>
                <a:spcAft>
                  <a:spcPts val="800"/>
                </a:spcAft>
              </a:pPr>
              <a:r>
                <a:rPr lang="en-GB" sz="3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442720" marR="776605">
                <a:lnSpc>
                  <a:spcPct val="98000"/>
                </a:lnSpc>
                <a:spcAft>
                  <a:spcPts val="800"/>
                </a:spcAft>
              </a:pPr>
              <a:r>
                <a:rPr lang="en-GB" sz="3000" b="1" spc="-3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443990" marR="777875">
                <a:lnSpc>
                  <a:spcPct val="99000"/>
                </a:lnSpc>
                <a:spcAft>
                  <a:spcPts val="500"/>
                </a:spcAft>
              </a:pPr>
              <a:r>
                <a:rPr lang="en-US" sz="3000" b="1" spc="-30" dirty="0">
                  <a:solidFill>
                    <a:srgbClr val="FFFFFF"/>
                  </a:solidFill>
                  <a:effectLst/>
                  <a:latin typeface="Verdana" panose="020B0604030504040204" pitchFamily="34" charset="0"/>
                  <a:ea typeface="Calibri" panose="020F0502020204030204" pitchFamily="34" charset="0"/>
                  <a:cs typeface="Times New Roman" panose="02020603050405020304" pitchFamily="18" charset="0"/>
                </a:rPr>
                <a:t>Process Puzzle</a:t>
              </a:r>
              <a:endParaRPr lang="en-GB" sz="1800" dirty="0">
                <a:solidFill>
                  <a:srgbClr val="FFFFFF"/>
                </a:solidFill>
                <a:effectLst/>
                <a:latin typeface="Verdana" panose="020B0604030504040204" pitchFamily="34" charset="0"/>
                <a:ea typeface="SimSun" panose="02010600030101010101" pitchFamily="2" charset="-122"/>
              </a:endParaRPr>
            </a:p>
            <a:p>
              <a:pPr marL="1443990">
                <a:lnSpc>
                  <a:spcPct val="99000"/>
                </a:lnSpc>
                <a:spcAft>
                  <a:spcPts val="600"/>
                </a:spcAft>
              </a:pPr>
              <a:r>
                <a:rPr lang="en-GB" dirty="0">
                  <a:solidFill>
                    <a:srgbClr val="FFFFFF"/>
                  </a:solidFill>
                  <a:latin typeface="Verdana" panose="020B0604030504040204" pitchFamily="34" charset="0"/>
                  <a:ea typeface="SimSun" panose="02010600030101010101" pitchFamily="2" charset="-122"/>
                </a:rPr>
                <a:t>Supervise a CT – Inspection record</a:t>
              </a:r>
            </a:p>
            <a:p>
              <a:pPr marL="1443990">
                <a:lnSpc>
                  <a:spcPct val="99000"/>
                </a:lnSpc>
                <a:spcAft>
                  <a:spcPts val="600"/>
                </a:spcAft>
              </a:pPr>
              <a:r>
                <a:rPr lang="en-GB" sz="1800" dirty="0">
                  <a:solidFill>
                    <a:srgbClr val="FFFFFF"/>
                  </a:solidFill>
                  <a:effectLst/>
                  <a:latin typeface="Verdana" panose="020B0604030504040204" pitchFamily="34" charset="0"/>
                  <a:ea typeface="SimSun" panose="02010600030101010101" pitchFamily="2" charset="-122"/>
                </a:rPr>
                <a:t>CTIS Training Programme – Module </a:t>
              </a:r>
              <a:r>
                <a:rPr lang="en-GB" dirty="0">
                  <a:solidFill>
                    <a:srgbClr val="FFFFFF"/>
                  </a:solidFill>
                  <a:latin typeface="Verdana" panose="020B0604030504040204" pitchFamily="34" charset="0"/>
                  <a:ea typeface="SimSun" panose="02010600030101010101" pitchFamily="2" charset="-122"/>
                </a:rPr>
                <a:t>16</a:t>
              </a:r>
              <a:endParaRPr lang="en-US" sz="1200" dirty="0">
                <a:effectLst/>
                <a:latin typeface="Times New Roman" panose="02020603050405020304" pitchFamily="18" charset="0"/>
                <a:ea typeface="SimSun" panose="02010600030101010101" pitchFamily="2" charset="-122"/>
              </a:endParaRPr>
            </a:p>
            <a:p>
              <a:pPr marL="1443990" marR="777875">
                <a:spcAft>
                  <a:spcPts val="0"/>
                </a:spcAft>
              </a:pPr>
              <a:r>
                <a:rPr lang="en-GB" sz="1400" baseline="30000" dirty="0">
                  <a:solidFill>
                    <a:srgbClr val="FFFFFF"/>
                  </a:solidFill>
                  <a:effectLst/>
                  <a:latin typeface="Verdana" panose="020B0604030504040204" pitchFamily="34" charset="0"/>
                  <a:ea typeface="SimSun" panose="02010600030101010101" pitchFamily="2" charset="-122"/>
                </a:rPr>
                <a:t>Version 1.1 – June 2021</a:t>
              </a:r>
              <a:endParaRPr lang="en-US" sz="1200" dirty="0">
                <a:effectLst/>
                <a:latin typeface="Times New Roman" panose="02020603050405020304" pitchFamily="18" charset="0"/>
                <a:ea typeface="SimSun" panose="02010600030101010101" pitchFamily="2" charset="-122"/>
              </a:endParaRPr>
            </a:p>
            <a:p>
              <a:pPr marL="1442720" marR="776605">
                <a:lnSpc>
                  <a:spcPct val="98000"/>
                </a:lnSpc>
                <a:spcAft>
                  <a:spcPts val="800"/>
                </a:spcAft>
              </a:pPr>
              <a:r>
                <a:rPr lang="en-GB" sz="1800" b="1" spc="-30" dirty="0">
                  <a:solidFill>
                    <a:srgbClr val="FFFFFF"/>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776605">
                <a:lnSpc>
                  <a:spcPct val="98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442720" marR="776605">
                <a:lnSpc>
                  <a:spcPct val="98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0" name="Text Box 2"/>
          <p:cNvSpPr txBox="1">
            <a:spLocks noChangeArrowheads="1"/>
          </p:cNvSpPr>
          <p:nvPr/>
        </p:nvSpPr>
        <p:spPr bwMode="auto">
          <a:xfrm>
            <a:off x="7925562" y="2560954"/>
            <a:ext cx="3893820" cy="2183765"/>
          </a:xfrm>
          <a:prstGeom prst="rect">
            <a:avLst/>
          </a:prstGeom>
          <a:noFill/>
          <a:ln w="9525">
            <a:noFill/>
            <a:miter lim="800000"/>
            <a:headEnd/>
            <a:tailEnd/>
          </a:ln>
        </p:spPr>
        <p:txBody>
          <a:bodyPr rot="0" vert="horz" wrap="square" lIns="91440" tIns="45720" rIns="91440" bIns="45720" anchor="t" anchorCtr="0">
            <a:spAutoFit/>
          </a:bodyPr>
          <a:lstStyle/>
          <a:p>
            <a:pPr>
              <a:spcAft>
                <a:spcPts val="0"/>
              </a:spcAft>
            </a:pPr>
            <a:r>
              <a:rPr lang="it-IT" sz="900" dirty="0">
                <a:effectLst/>
                <a:latin typeface="Verdana" panose="020B0604030504040204" pitchFamily="34" charset="0"/>
                <a:ea typeface="Verdana" panose="020B0604030504040204" pitchFamily="34" charset="0"/>
                <a:cs typeface="Verdana" panose="020B0604030504040204" pitchFamily="34" charset="0"/>
              </a:rPr>
              <a:t>© European Medicines Agency, 2021</a:t>
            </a:r>
            <a:endParaRPr lang="nl-BE" sz="1100" dirty="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it-IT" sz="900" dirty="0">
                <a:effectLst/>
                <a:latin typeface="Verdana" panose="020B0604030504040204" pitchFamily="34" charset="0"/>
                <a:ea typeface="Verdana" panose="020B0604030504040204" pitchFamily="34" charset="0"/>
                <a:cs typeface="Verdana" panose="020B0604030504040204" pitchFamily="34" charset="0"/>
              </a:rPr>
              <a:t> </a:t>
            </a:r>
            <a:endParaRPr lang="nl-BE" sz="1100" dirty="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it-IT" sz="900" dirty="0">
                <a:effectLst/>
                <a:latin typeface="Verdana" panose="020B0604030504040204" pitchFamily="34" charset="0"/>
                <a:ea typeface="Verdana" panose="020B0604030504040204" pitchFamily="34" charset="0"/>
                <a:cs typeface="Verdana" panose="020B0604030504040204" pitchFamily="34" charset="0"/>
              </a:rPr>
              <a:t>Reproduction and/or distribution of the content of these training materials for non-commercial or commercial purposes is authorised, provided the European Medicines Agency is acknowledged as the source of the materials.</a:t>
            </a:r>
            <a:endParaRPr lang="nl-BE" sz="1100" dirty="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it-IT" sz="900" dirty="0">
                <a:effectLst/>
                <a:latin typeface="Verdana" panose="020B0604030504040204" pitchFamily="34" charset="0"/>
                <a:ea typeface="Verdana" panose="020B0604030504040204" pitchFamily="34" charset="0"/>
                <a:cs typeface="Verdana" panose="020B0604030504040204" pitchFamily="34" charset="0"/>
              </a:rPr>
              <a:t> </a:t>
            </a:r>
            <a:endParaRPr lang="nl-BE" sz="1100" dirty="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it-IT" sz="900" dirty="0">
                <a:effectLst/>
                <a:latin typeface="Verdana" panose="020B0604030504040204" pitchFamily="34" charset="0"/>
                <a:ea typeface="Verdana" panose="020B0604030504040204" pitchFamily="34" charset="0"/>
                <a:cs typeface="Verdana" panose="020B0604030504040204" pitchFamily="34" charset="0"/>
              </a:rPr>
              <a:t>The European Medicines Agency developed this training material to enhance public access to information on the Clinical Trial Information System (CTIS). This material describes a preliminary version of CTIS and may therefore not entirely describe the system as it is at the time of use of this material. The Agency does not warrant or accept any liability in relation to the use (in part or in whole) or the interpretation of the information contained in this training material by third parties</a:t>
            </a:r>
            <a:r>
              <a:rPr lang="it-IT" sz="700" dirty="0">
                <a:effectLst/>
                <a:latin typeface="Verdana" panose="020B0604030504040204" pitchFamily="34" charset="0"/>
                <a:ea typeface="Verdana" panose="020B0604030504040204" pitchFamily="34" charset="0"/>
                <a:cs typeface="Verdana" panose="020B0604030504040204" pitchFamily="34" charset="0"/>
              </a:rPr>
              <a:t>.</a:t>
            </a:r>
            <a:endParaRPr lang="nl-BE" sz="11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22" name="Rectangle 15"/>
          <p:cNvSpPr>
            <a:spLocks noChangeArrowheads="1"/>
          </p:cNvSpPr>
          <p:nvPr/>
        </p:nvSpPr>
        <p:spPr bwMode="auto">
          <a:xfrm>
            <a:off x="0" y="1"/>
            <a:ext cx="12192000" cy="673100"/>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fontAlgn="base">
              <a:lnSpc>
                <a:spcPct val="120000"/>
              </a:lnSpc>
              <a:spcBef>
                <a:spcPct val="0"/>
              </a:spcBef>
              <a:spcAft>
                <a:spcPct val="0"/>
              </a:spcAft>
            </a:pPr>
            <a:endParaRPr lang="en-GB" sz="2133">
              <a:solidFill>
                <a:srgbClr val="000000"/>
              </a:solidFill>
            </a:endParaRPr>
          </a:p>
        </p:txBody>
      </p:sp>
      <p:sp>
        <p:nvSpPr>
          <p:cNvPr id="23" name="Line 17"/>
          <p:cNvSpPr>
            <a:spLocks noChangeShapeType="1"/>
          </p:cNvSpPr>
          <p:nvPr/>
        </p:nvSpPr>
        <p:spPr bwMode="auto">
          <a:xfrm>
            <a:off x="0" y="676275"/>
            <a:ext cx="12192000" cy="1588"/>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lnSpc>
                <a:spcPct val="120000"/>
              </a:lnSpc>
              <a:spcBef>
                <a:spcPct val="0"/>
              </a:spcBef>
              <a:spcAft>
                <a:spcPct val="0"/>
              </a:spcAft>
            </a:pPr>
            <a:endParaRPr lang="en-GB" sz="2133">
              <a:solidFill>
                <a:srgbClr val="000000"/>
              </a:solidFill>
            </a:endParaRPr>
          </a:p>
        </p:txBody>
      </p:sp>
      <p:pic>
        <p:nvPicPr>
          <p:cNvPr id="2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62229" y="112952"/>
            <a:ext cx="1248139" cy="447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411604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557573FB-325C-45AC-9118-D599E6E4D105}"/>
              </a:ext>
            </a:extLst>
          </p:cNvPr>
          <p:cNvGrpSpPr/>
          <p:nvPr/>
        </p:nvGrpSpPr>
        <p:grpSpPr>
          <a:xfrm rot="7080000">
            <a:off x="9444141" y="599069"/>
            <a:ext cx="2716937" cy="2360170"/>
            <a:chOff x="8047141" y="3157212"/>
            <a:chExt cx="3397294" cy="3140312"/>
          </a:xfrm>
        </p:grpSpPr>
        <p:sp>
          <p:nvSpPr>
            <p:cNvPr id="4" name="Freeform 3"/>
            <p:cNvSpPr>
              <a:spLocks noChangeAspect="1"/>
            </p:cNvSpPr>
            <p:nvPr/>
          </p:nvSpPr>
          <p:spPr>
            <a:xfrm>
              <a:off x="10192108" y="4020293"/>
              <a:ext cx="1252327" cy="1088246"/>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a:ea typeface="+mn-ea"/>
                <a:cs typeface="+mn-cs"/>
              </a:endParaRPr>
            </a:p>
          </p:txBody>
        </p:sp>
        <p:sp>
          <p:nvSpPr>
            <p:cNvPr id="5" name="Freeform 4"/>
            <p:cNvSpPr>
              <a:spLocks noChangeAspect="1"/>
            </p:cNvSpPr>
            <p:nvPr/>
          </p:nvSpPr>
          <p:spPr>
            <a:xfrm>
              <a:off x="9122606" y="3446709"/>
              <a:ext cx="1252327" cy="1088246"/>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a:ea typeface="+mn-ea"/>
                <a:cs typeface="+mn-cs"/>
              </a:endParaRPr>
            </a:p>
          </p:txBody>
        </p:sp>
        <p:sp>
          <p:nvSpPr>
            <p:cNvPr id="6" name="Freeform 5"/>
            <p:cNvSpPr>
              <a:spLocks noChangeAspect="1"/>
            </p:cNvSpPr>
            <p:nvPr/>
          </p:nvSpPr>
          <p:spPr>
            <a:xfrm>
              <a:off x="8048894" y="5209278"/>
              <a:ext cx="1252327" cy="1088246"/>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a:endParaRPr>
            </a:p>
          </p:txBody>
        </p:sp>
        <p:sp>
          <p:nvSpPr>
            <p:cNvPr id="7" name="Freeform 6"/>
            <p:cNvSpPr>
              <a:spLocks noChangeAspect="1"/>
            </p:cNvSpPr>
            <p:nvPr/>
          </p:nvSpPr>
          <p:spPr>
            <a:xfrm>
              <a:off x="10208997" y="3157212"/>
              <a:ext cx="583517" cy="507064"/>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a:ea typeface="+mn-ea"/>
                <a:cs typeface="+mn-cs"/>
              </a:endParaRPr>
            </a:p>
          </p:txBody>
        </p:sp>
        <p:sp>
          <p:nvSpPr>
            <p:cNvPr id="9" name="Freeform 8"/>
            <p:cNvSpPr>
              <a:spLocks noChangeAspect="1"/>
            </p:cNvSpPr>
            <p:nvPr/>
          </p:nvSpPr>
          <p:spPr>
            <a:xfrm>
              <a:off x="8047141" y="4020293"/>
              <a:ext cx="1252327" cy="1088246"/>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a:ea typeface="+mn-ea"/>
                <a:cs typeface="+mn-cs"/>
              </a:endParaRPr>
            </a:p>
          </p:txBody>
        </p:sp>
      </p:grpSp>
      <p:sp>
        <p:nvSpPr>
          <p:cNvPr id="25" name="TextBox 17"/>
          <p:cNvSpPr txBox="1"/>
          <p:nvPr/>
        </p:nvSpPr>
        <p:spPr>
          <a:xfrm>
            <a:off x="887505" y="783162"/>
            <a:ext cx="9015088" cy="553998"/>
          </a:xfrm>
          <a:prstGeom prst="rect">
            <a:avLst/>
          </a:prstGeom>
          <a:noFill/>
        </p:spPr>
        <p:txBody>
          <a:bodyPr wrap="square" rtlCol="0">
            <a:spAutoFit/>
          </a:bodyPr>
          <a:lstStyle/>
          <a:p>
            <a:pPr lvl="0">
              <a:defRPr/>
            </a:pPr>
            <a:r>
              <a:rPr lang="en-US" sz="3000" b="1" kern="0" dirty="0">
                <a:solidFill>
                  <a:srgbClr val="2DA2BF"/>
                </a:solidFill>
                <a:latin typeface="Verdana" panose="020B0604030504040204" pitchFamily="34" charset="0"/>
                <a:ea typeface="Verdana" panose="020B0604030504040204" pitchFamily="34" charset="0"/>
              </a:rPr>
              <a:t>Case scenarios process puzzle </a:t>
            </a:r>
            <a:r>
              <a:rPr kumimoji="0" lang="en-US" sz="3000" b="1" i="0" u="none" strike="noStrike" kern="0" cap="none" spc="0" normalizeH="0" baseline="0" noProof="0" dirty="0">
                <a:ln>
                  <a:noFill/>
                </a:ln>
                <a:solidFill>
                  <a:srgbClr val="2DA2BF"/>
                </a:solidFill>
                <a:effectLst/>
                <a:uLnTx/>
                <a:uFillTx/>
                <a:latin typeface="Verdana" panose="020B0604030504040204" pitchFamily="34" charset="0"/>
                <a:ea typeface="Verdana" panose="020B0604030504040204" pitchFamily="34" charset="0"/>
              </a:rPr>
              <a:t>exercises</a:t>
            </a:r>
          </a:p>
        </p:txBody>
      </p:sp>
      <p:sp>
        <p:nvSpPr>
          <p:cNvPr id="26" name="TextBox 4"/>
          <p:cNvSpPr txBox="1"/>
          <p:nvPr/>
        </p:nvSpPr>
        <p:spPr>
          <a:xfrm>
            <a:off x="694637" y="1713483"/>
            <a:ext cx="8801773" cy="1391269"/>
          </a:xfrm>
          <a:prstGeom prst="rect">
            <a:avLst/>
          </a:prstGeom>
          <a:noFill/>
        </p:spPr>
        <p:txBody>
          <a:bodyPr wrap="square" lIns="91440" tIns="45720" rIns="91440" bIns="45720" rtlCol="0" anchor="t">
            <a:noAutofit/>
          </a:bodyPr>
          <a:lstStyle/>
          <a:p>
            <a:pPr>
              <a:lnSpc>
                <a:spcPct val="150000"/>
              </a:lnSpc>
              <a:defRPr/>
            </a:pPr>
            <a:r>
              <a:rPr kumimoji="0" lang="en-US" b="0" i="0" u="none" strike="noStrike" kern="0" cap="none" spc="0" normalizeH="0" baseline="0" noProof="0" dirty="0">
                <a:ln>
                  <a:noFill/>
                </a:ln>
                <a:effectLst/>
                <a:uLnTx/>
                <a:uFillTx/>
                <a:latin typeface="Verdana"/>
                <a:ea typeface="Verdana"/>
              </a:rPr>
              <a:t>In this exercise</a:t>
            </a:r>
            <a:r>
              <a:rPr kumimoji="0" lang="en-US" b="0" i="0" u="none" strike="noStrike" kern="0" cap="none" spc="0" normalizeH="0" noProof="0" dirty="0">
                <a:ln>
                  <a:noFill/>
                </a:ln>
                <a:effectLst/>
                <a:uLnTx/>
                <a:uFillTx/>
                <a:latin typeface="Verdana"/>
                <a:ea typeface="Verdana"/>
              </a:rPr>
              <a:t> we </a:t>
            </a:r>
            <a:r>
              <a:rPr lang="en-US" kern="0" dirty="0">
                <a:latin typeface="Verdana"/>
                <a:ea typeface="Verdana"/>
              </a:rPr>
              <a:t>invite</a:t>
            </a:r>
            <a:r>
              <a:rPr kumimoji="0" lang="en-US" b="0" i="0" u="none" strike="noStrike" kern="0" cap="none" spc="0" normalizeH="0" noProof="0" dirty="0">
                <a:ln>
                  <a:noFill/>
                </a:ln>
                <a:effectLst/>
                <a:uLnTx/>
                <a:uFillTx/>
                <a:latin typeface="Verdana"/>
                <a:ea typeface="Verdana"/>
              </a:rPr>
              <a:t> you to </a:t>
            </a:r>
            <a:r>
              <a:rPr lang="en-US" kern="0" dirty="0">
                <a:latin typeface="Verdana"/>
                <a:ea typeface="Verdana"/>
              </a:rPr>
              <a:t>reflect on </a:t>
            </a:r>
            <a:r>
              <a:rPr lang="en-GB" kern="0" dirty="0">
                <a:latin typeface="Verdana"/>
                <a:ea typeface="Verdana"/>
              </a:rPr>
              <a:t>the steps you need to follow to complete and submit an Inspection report</a:t>
            </a:r>
            <a:r>
              <a:rPr lang="en-US" kern="0" dirty="0">
                <a:latin typeface="Verdana"/>
                <a:ea typeface="Verdana"/>
              </a:rPr>
              <a:t>.</a:t>
            </a:r>
            <a:endParaRPr lang="en-US" b="0" i="0" u="none" strike="noStrike" kern="0" cap="none" spc="0" normalizeH="0" noProof="0" dirty="0">
              <a:ln>
                <a:noFill/>
              </a:ln>
              <a:effectLst/>
              <a:uLnTx/>
              <a:uFillTx/>
              <a:latin typeface="Verdana"/>
              <a:ea typeface="Verdana"/>
            </a:endParaRPr>
          </a:p>
        </p:txBody>
      </p:sp>
      <p:cxnSp>
        <p:nvCxnSpPr>
          <p:cNvPr id="19" name="Straight Connector 19"/>
          <p:cNvCxnSpPr/>
          <p:nvPr/>
        </p:nvCxnSpPr>
        <p:spPr>
          <a:xfrm flipH="1">
            <a:off x="1539925" y="4482374"/>
            <a:ext cx="9396000" cy="0"/>
          </a:xfrm>
          <a:prstGeom prst="straightConnector1">
            <a:avLst/>
          </a:prstGeom>
          <a:noFill/>
          <a:ln w="38100" cap="rnd">
            <a:solidFill>
              <a:schemeClr val="accent1"/>
            </a:solidFill>
            <a:prstDash val="solid"/>
            <a:miter/>
          </a:ln>
        </p:spPr>
      </p:cxnSp>
      <p:sp>
        <p:nvSpPr>
          <p:cNvPr id="21" name="Oval 10"/>
          <p:cNvSpPr/>
          <p:nvPr/>
        </p:nvSpPr>
        <p:spPr>
          <a:xfrm>
            <a:off x="4788451" y="4243328"/>
            <a:ext cx="473861" cy="47809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2DA2BF"/>
          </a:solidFill>
          <a:ln w="57150" cap="rnd">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PT" sz="1600" b="1" i="0" u="none" strike="noStrike" kern="1200" cap="none" spc="0" baseline="0" dirty="0">
                <a:solidFill>
                  <a:schemeClr val="bg1"/>
                </a:solidFill>
                <a:uFillTx/>
                <a:latin typeface="Verdana" panose="020B0604030504040204" pitchFamily="34" charset="0"/>
                <a:ea typeface="Verdana" panose="020B0604030504040204" pitchFamily="34" charset="0"/>
              </a:rPr>
              <a:t>2</a:t>
            </a:r>
          </a:p>
        </p:txBody>
      </p:sp>
      <p:sp>
        <p:nvSpPr>
          <p:cNvPr id="22" name="Oval 18"/>
          <p:cNvSpPr/>
          <p:nvPr/>
        </p:nvSpPr>
        <p:spPr>
          <a:xfrm>
            <a:off x="9202717" y="4243328"/>
            <a:ext cx="473861" cy="47809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2DA2BF"/>
          </a:solidFill>
          <a:ln w="57150" cap="rnd">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PT" sz="1600" b="1" i="0" u="none" strike="noStrike" kern="1200" cap="none" spc="0" baseline="0" dirty="0">
                <a:solidFill>
                  <a:schemeClr val="bg1"/>
                </a:solidFill>
                <a:uFillTx/>
                <a:latin typeface="Verdana" panose="020B0604030504040204" pitchFamily="34" charset="0"/>
                <a:ea typeface="Verdana" panose="020B0604030504040204" pitchFamily="34" charset="0"/>
              </a:rPr>
              <a:t>4</a:t>
            </a:r>
          </a:p>
        </p:txBody>
      </p:sp>
      <p:sp>
        <p:nvSpPr>
          <p:cNvPr id="23" name="Oval 10"/>
          <p:cNvSpPr/>
          <p:nvPr/>
        </p:nvSpPr>
        <p:spPr>
          <a:xfrm>
            <a:off x="2484608" y="4243328"/>
            <a:ext cx="473861" cy="47809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2DA2BF"/>
          </a:solidFill>
          <a:ln w="57150" cap="rnd">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PT" sz="1600" b="1" i="0" u="none" strike="noStrike" kern="1200" cap="none" spc="0" baseline="0">
                <a:solidFill>
                  <a:schemeClr val="bg1"/>
                </a:solidFill>
                <a:uFillTx/>
                <a:latin typeface="Verdana" panose="020B0604030504040204" pitchFamily="34" charset="0"/>
                <a:ea typeface="Verdana" panose="020B0604030504040204" pitchFamily="34" charset="0"/>
              </a:rPr>
              <a:t>1</a:t>
            </a:r>
          </a:p>
        </p:txBody>
      </p:sp>
      <p:sp>
        <p:nvSpPr>
          <p:cNvPr id="24" name="Isosceles Triangle 23"/>
          <p:cNvSpPr/>
          <p:nvPr/>
        </p:nvSpPr>
        <p:spPr>
          <a:xfrm rot="5400000">
            <a:off x="10966135" y="4373022"/>
            <a:ext cx="257435" cy="218705"/>
          </a:xfrm>
          <a:prstGeom prst="triangle">
            <a:avLst/>
          </a:prstGeom>
          <a:solidFill>
            <a:srgbClr val="2DA2B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4"/>
          <p:cNvSpPr txBox="1"/>
          <p:nvPr/>
        </p:nvSpPr>
        <p:spPr>
          <a:xfrm>
            <a:off x="4528483" y="3491694"/>
            <a:ext cx="3135034" cy="486652"/>
          </a:xfrm>
          <a:prstGeom prst="rect">
            <a:avLst/>
          </a:prstGeom>
          <a:noFill/>
        </p:spPr>
        <p:txBody>
          <a:bodyPr wrap="square" lIns="91440" tIns="45720" rIns="91440" bIns="45720" rtlCol="0" anchor="t">
            <a:noAutofit/>
          </a:bodyPr>
          <a:lstStyle/>
          <a:p>
            <a:pPr algn="ctr">
              <a:lnSpc>
                <a:spcPct val="150000"/>
              </a:lnSpc>
              <a:defRPr/>
            </a:pPr>
            <a:r>
              <a:rPr lang="en-US" b="1" kern="0" dirty="0">
                <a:solidFill>
                  <a:srgbClr val="2DA2BF"/>
                </a:solidFill>
                <a:latin typeface="Verdana" panose="020B0604030504040204" pitchFamily="34" charset="0"/>
                <a:ea typeface="Verdana" panose="020B0604030504040204" pitchFamily="34" charset="0"/>
              </a:rPr>
              <a:t>Flow of the activity</a:t>
            </a:r>
          </a:p>
        </p:txBody>
      </p:sp>
      <p:grpSp>
        <p:nvGrpSpPr>
          <p:cNvPr id="35" name="Conversation4" descr="{&quot;Key&quot;:&quot;POWER_USER_SHAPE_ICON&quot;,&quot;Value&quot;:&quot;POWER_USER_SHAPE_ICON_STYLE_1&quot;}"/>
          <p:cNvGrpSpPr>
            <a:grpSpLocks noChangeAspect="1"/>
          </p:cNvGrpSpPr>
          <p:nvPr>
            <p:custDataLst>
              <p:tags r:id="rId2"/>
            </p:custDataLst>
          </p:nvPr>
        </p:nvGrpSpPr>
        <p:grpSpPr>
          <a:xfrm>
            <a:off x="9130143" y="5946665"/>
            <a:ext cx="623009" cy="542925"/>
            <a:chOff x="5662613" y="1677988"/>
            <a:chExt cx="839788" cy="731838"/>
          </a:xfrm>
          <a:solidFill>
            <a:srgbClr val="2DA2BF"/>
          </a:solidFill>
        </p:grpSpPr>
        <p:sp>
          <p:nvSpPr>
            <p:cNvPr id="36" name="Freeform 46"/>
            <p:cNvSpPr>
              <a:spLocks/>
            </p:cNvSpPr>
            <p:nvPr/>
          </p:nvSpPr>
          <p:spPr bwMode="auto">
            <a:xfrm>
              <a:off x="6046788" y="1919288"/>
              <a:ext cx="290513" cy="233363"/>
            </a:xfrm>
            <a:custGeom>
              <a:avLst/>
              <a:gdLst>
                <a:gd name="T0" fmla="*/ 258 w 410"/>
                <a:gd name="T1" fmla="*/ 328 h 328"/>
                <a:gd name="T2" fmla="*/ 270 w 410"/>
                <a:gd name="T3" fmla="*/ 322 h 328"/>
                <a:gd name="T4" fmla="*/ 268 w 410"/>
                <a:gd name="T5" fmla="*/ 309 h 328"/>
                <a:gd name="T6" fmla="*/ 253 w 410"/>
                <a:gd name="T7" fmla="*/ 270 h 328"/>
                <a:gd name="T8" fmla="*/ 330 w 410"/>
                <a:gd name="T9" fmla="*/ 226 h 328"/>
                <a:gd name="T10" fmla="*/ 410 w 410"/>
                <a:gd name="T11" fmla="*/ 131 h 328"/>
                <a:gd name="T12" fmla="*/ 301 w 410"/>
                <a:gd name="T13" fmla="*/ 0 h 328"/>
                <a:gd name="T14" fmla="*/ 0 w 410"/>
                <a:gd name="T15" fmla="*/ 184 h 328"/>
                <a:gd name="T16" fmla="*/ 258 w 410"/>
                <a:gd name="T17" fmla="*/ 32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 h="328">
                  <a:moveTo>
                    <a:pt x="258" y="328"/>
                  </a:moveTo>
                  <a:cubicBezTo>
                    <a:pt x="261" y="328"/>
                    <a:pt x="268" y="328"/>
                    <a:pt x="270" y="322"/>
                  </a:cubicBezTo>
                  <a:cubicBezTo>
                    <a:pt x="273" y="318"/>
                    <a:pt x="272" y="312"/>
                    <a:pt x="268" y="309"/>
                  </a:cubicBezTo>
                  <a:cubicBezTo>
                    <a:pt x="268" y="309"/>
                    <a:pt x="248" y="289"/>
                    <a:pt x="253" y="270"/>
                  </a:cubicBezTo>
                  <a:cubicBezTo>
                    <a:pt x="257" y="257"/>
                    <a:pt x="273" y="239"/>
                    <a:pt x="330" y="226"/>
                  </a:cubicBezTo>
                  <a:cubicBezTo>
                    <a:pt x="402" y="209"/>
                    <a:pt x="410" y="154"/>
                    <a:pt x="410" y="131"/>
                  </a:cubicBezTo>
                  <a:cubicBezTo>
                    <a:pt x="410" y="75"/>
                    <a:pt x="366" y="25"/>
                    <a:pt x="301" y="0"/>
                  </a:cubicBezTo>
                  <a:cubicBezTo>
                    <a:pt x="233" y="99"/>
                    <a:pt x="90" y="156"/>
                    <a:pt x="0" y="184"/>
                  </a:cubicBezTo>
                  <a:cubicBezTo>
                    <a:pt x="55" y="282"/>
                    <a:pt x="249" y="326"/>
                    <a:pt x="258" y="3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47"/>
            <p:cNvSpPr>
              <a:spLocks noEditPoints="1"/>
            </p:cNvSpPr>
            <p:nvPr/>
          </p:nvSpPr>
          <p:spPr bwMode="auto">
            <a:xfrm>
              <a:off x="5827713" y="1677988"/>
              <a:ext cx="430213" cy="358775"/>
            </a:xfrm>
            <a:custGeom>
              <a:avLst/>
              <a:gdLst>
                <a:gd name="T0" fmla="*/ 136 w 606"/>
                <a:gd name="T1" fmla="*/ 321 h 506"/>
                <a:gd name="T2" fmla="*/ 50 w 606"/>
                <a:gd name="T3" fmla="*/ 222 h 506"/>
                <a:gd name="T4" fmla="*/ 303 w 606"/>
                <a:gd name="T5" fmla="*/ 50 h 506"/>
                <a:gd name="T6" fmla="*/ 513 w 606"/>
                <a:gd name="T7" fmla="*/ 126 h 506"/>
                <a:gd name="T8" fmla="*/ 555 w 606"/>
                <a:gd name="T9" fmla="*/ 222 h 506"/>
                <a:gd name="T10" fmla="*/ 247 w 606"/>
                <a:gd name="T11" fmla="*/ 447 h 506"/>
                <a:gd name="T12" fmla="*/ 255 w 606"/>
                <a:gd name="T13" fmla="*/ 396 h 506"/>
                <a:gd name="T14" fmla="*/ 136 w 606"/>
                <a:gd name="T15" fmla="*/ 321 h 506"/>
                <a:gd name="T16" fmla="*/ 229 w 606"/>
                <a:gd name="T17" fmla="*/ 503 h 506"/>
                <a:gd name="T18" fmla="*/ 605 w 606"/>
                <a:gd name="T19" fmla="*/ 222 h 506"/>
                <a:gd name="T20" fmla="*/ 549 w 606"/>
                <a:gd name="T21" fmla="*/ 91 h 506"/>
                <a:gd name="T22" fmla="*/ 303 w 606"/>
                <a:gd name="T23" fmla="*/ 0 h 506"/>
                <a:gd name="T24" fmla="*/ 0 w 606"/>
                <a:gd name="T25" fmla="*/ 222 h 506"/>
                <a:gd name="T26" fmla="*/ 125 w 606"/>
                <a:gd name="T27" fmla="*/ 370 h 506"/>
                <a:gd name="T28" fmla="*/ 207 w 606"/>
                <a:gd name="T29" fmla="*/ 409 h 506"/>
                <a:gd name="T30" fmla="*/ 194 w 606"/>
                <a:gd name="T31" fmla="*/ 435 h 506"/>
                <a:gd name="T32" fmla="*/ 186 w 606"/>
                <a:gd name="T33" fmla="*/ 482 h 506"/>
                <a:gd name="T34" fmla="*/ 229 w 606"/>
                <a:gd name="T35" fmla="*/ 503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6" h="506">
                  <a:moveTo>
                    <a:pt x="136" y="321"/>
                  </a:moveTo>
                  <a:cubicBezTo>
                    <a:pt x="61" y="304"/>
                    <a:pt x="50" y="251"/>
                    <a:pt x="50" y="222"/>
                  </a:cubicBezTo>
                  <a:cubicBezTo>
                    <a:pt x="50" y="127"/>
                    <a:pt x="164" y="50"/>
                    <a:pt x="303" y="50"/>
                  </a:cubicBezTo>
                  <a:cubicBezTo>
                    <a:pt x="387" y="50"/>
                    <a:pt x="466" y="79"/>
                    <a:pt x="513" y="126"/>
                  </a:cubicBezTo>
                  <a:cubicBezTo>
                    <a:pt x="541" y="155"/>
                    <a:pt x="556" y="188"/>
                    <a:pt x="555" y="222"/>
                  </a:cubicBezTo>
                  <a:cubicBezTo>
                    <a:pt x="554" y="352"/>
                    <a:pt x="329" y="425"/>
                    <a:pt x="247" y="447"/>
                  </a:cubicBezTo>
                  <a:cubicBezTo>
                    <a:pt x="254" y="433"/>
                    <a:pt x="260" y="415"/>
                    <a:pt x="255" y="396"/>
                  </a:cubicBezTo>
                  <a:cubicBezTo>
                    <a:pt x="246" y="362"/>
                    <a:pt x="207" y="337"/>
                    <a:pt x="136" y="321"/>
                  </a:cubicBezTo>
                  <a:close/>
                  <a:moveTo>
                    <a:pt x="229" y="503"/>
                  </a:moveTo>
                  <a:cubicBezTo>
                    <a:pt x="268" y="494"/>
                    <a:pt x="603" y="414"/>
                    <a:pt x="605" y="222"/>
                  </a:cubicBezTo>
                  <a:cubicBezTo>
                    <a:pt x="606" y="175"/>
                    <a:pt x="586" y="129"/>
                    <a:pt x="549" y="91"/>
                  </a:cubicBezTo>
                  <a:cubicBezTo>
                    <a:pt x="492" y="34"/>
                    <a:pt x="400" y="0"/>
                    <a:pt x="303" y="0"/>
                  </a:cubicBezTo>
                  <a:cubicBezTo>
                    <a:pt x="136" y="0"/>
                    <a:pt x="0" y="100"/>
                    <a:pt x="0" y="222"/>
                  </a:cubicBezTo>
                  <a:cubicBezTo>
                    <a:pt x="0" y="250"/>
                    <a:pt x="9" y="343"/>
                    <a:pt x="125" y="370"/>
                  </a:cubicBezTo>
                  <a:cubicBezTo>
                    <a:pt x="185" y="383"/>
                    <a:pt x="204" y="401"/>
                    <a:pt x="207" y="409"/>
                  </a:cubicBezTo>
                  <a:cubicBezTo>
                    <a:pt x="208" y="416"/>
                    <a:pt x="200" y="429"/>
                    <a:pt x="194" y="435"/>
                  </a:cubicBezTo>
                  <a:cubicBezTo>
                    <a:pt x="181" y="447"/>
                    <a:pt x="178" y="466"/>
                    <a:pt x="186" y="482"/>
                  </a:cubicBezTo>
                  <a:cubicBezTo>
                    <a:pt x="195" y="501"/>
                    <a:pt x="216" y="506"/>
                    <a:pt x="229" y="50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48"/>
            <p:cNvSpPr>
              <a:spLocks/>
            </p:cNvSpPr>
            <p:nvPr/>
          </p:nvSpPr>
          <p:spPr bwMode="auto">
            <a:xfrm>
              <a:off x="5662613" y="2246313"/>
              <a:ext cx="381000" cy="163513"/>
            </a:xfrm>
            <a:custGeom>
              <a:avLst/>
              <a:gdLst>
                <a:gd name="T0" fmla="*/ 537 w 537"/>
                <a:gd name="T1" fmla="*/ 198 h 231"/>
                <a:gd name="T2" fmla="*/ 268 w 537"/>
                <a:gd name="T3" fmla="*/ 0 h 231"/>
                <a:gd name="T4" fmla="*/ 0 w 537"/>
                <a:gd name="T5" fmla="*/ 198 h 231"/>
                <a:gd name="T6" fmla="*/ 0 w 537"/>
                <a:gd name="T7" fmla="*/ 231 h 231"/>
                <a:gd name="T8" fmla="*/ 537 w 537"/>
                <a:gd name="T9" fmla="*/ 231 h 231"/>
                <a:gd name="T10" fmla="*/ 537 w 537"/>
                <a:gd name="T11" fmla="*/ 198 h 231"/>
              </a:gdLst>
              <a:ahLst/>
              <a:cxnLst>
                <a:cxn ang="0">
                  <a:pos x="T0" y="T1"/>
                </a:cxn>
                <a:cxn ang="0">
                  <a:pos x="T2" y="T3"/>
                </a:cxn>
                <a:cxn ang="0">
                  <a:pos x="T4" y="T5"/>
                </a:cxn>
                <a:cxn ang="0">
                  <a:pos x="T6" y="T7"/>
                </a:cxn>
                <a:cxn ang="0">
                  <a:pos x="T8" y="T9"/>
                </a:cxn>
                <a:cxn ang="0">
                  <a:pos x="T10" y="T11"/>
                </a:cxn>
              </a:cxnLst>
              <a:rect l="0" t="0" r="r" b="b"/>
              <a:pathLst>
                <a:path w="537" h="231">
                  <a:moveTo>
                    <a:pt x="537" y="198"/>
                  </a:moveTo>
                  <a:cubicBezTo>
                    <a:pt x="537" y="72"/>
                    <a:pt x="416" y="0"/>
                    <a:pt x="268" y="0"/>
                  </a:cubicBezTo>
                  <a:cubicBezTo>
                    <a:pt x="120" y="0"/>
                    <a:pt x="0" y="72"/>
                    <a:pt x="0" y="198"/>
                  </a:cubicBezTo>
                  <a:lnTo>
                    <a:pt x="0" y="231"/>
                  </a:lnTo>
                  <a:lnTo>
                    <a:pt x="537" y="231"/>
                  </a:lnTo>
                  <a:lnTo>
                    <a:pt x="537" y="19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Oval 49"/>
            <p:cNvSpPr>
              <a:spLocks noChangeArrowheads="1"/>
            </p:cNvSpPr>
            <p:nvPr/>
          </p:nvSpPr>
          <p:spPr bwMode="auto">
            <a:xfrm>
              <a:off x="6276975" y="2097088"/>
              <a:ext cx="166688" cy="16668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50"/>
            <p:cNvSpPr>
              <a:spLocks/>
            </p:cNvSpPr>
            <p:nvPr/>
          </p:nvSpPr>
          <p:spPr bwMode="auto">
            <a:xfrm>
              <a:off x="6218238" y="2287588"/>
              <a:ext cx="284163" cy="122238"/>
            </a:xfrm>
            <a:custGeom>
              <a:avLst/>
              <a:gdLst>
                <a:gd name="T0" fmla="*/ 0 w 401"/>
                <a:gd name="T1" fmla="*/ 148 h 173"/>
                <a:gd name="T2" fmla="*/ 0 w 401"/>
                <a:gd name="T3" fmla="*/ 173 h 173"/>
                <a:gd name="T4" fmla="*/ 401 w 401"/>
                <a:gd name="T5" fmla="*/ 173 h 173"/>
                <a:gd name="T6" fmla="*/ 401 w 401"/>
                <a:gd name="T7" fmla="*/ 148 h 173"/>
                <a:gd name="T8" fmla="*/ 200 w 401"/>
                <a:gd name="T9" fmla="*/ 0 h 173"/>
                <a:gd name="T10" fmla="*/ 0 w 401"/>
                <a:gd name="T11" fmla="*/ 148 h 173"/>
              </a:gdLst>
              <a:ahLst/>
              <a:cxnLst>
                <a:cxn ang="0">
                  <a:pos x="T0" y="T1"/>
                </a:cxn>
                <a:cxn ang="0">
                  <a:pos x="T2" y="T3"/>
                </a:cxn>
                <a:cxn ang="0">
                  <a:pos x="T4" y="T5"/>
                </a:cxn>
                <a:cxn ang="0">
                  <a:pos x="T6" y="T7"/>
                </a:cxn>
                <a:cxn ang="0">
                  <a:pos x="T8" y="T9"/>
                </a:cxn>
                <a:cxn ang="0">
                  <a:pos x="T10" y="T11"/>
                </a:cxn>
              </a:cxnLst>
              <a:rect l="0" t="0" r="r" b="b"/>
              <a:pathLst>
                <a:path w="401" h="173">
                  <a:moveTo>
                    <a:pt x="0" y="148"/>
                  </a:moveTo>
                  <a:lnTo>
                    <a:pt x="0" y="173"/>
                  </a:lnTo>
                  <a:lnTo>
                    <a:pt x="401" y="173"/>
                  </a:lnTo>
                  <a:lnTo>
                    <a:pt x="401" y="148"/>
                  </a:lnTo>
                  <a:cubicBezTo>
                    <a:pt x="401" y="54"/>
                    <a:pt x="311" y="0"/>
                    <a:pt x="200" y="0"/>
                  </a:cubicBezTo>
                  <a:cubicBezTo>
                    <a:pt x="90" y="0"/>
                    <a:pt x="0" y="54"/>
                    <a:pt x="0" y="1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Rectangle 51"/>
            <p:cNvSpPr>
              <a:spLocks noChangeArrowheads="1"/>
            </p:cNvSpPr>
            <p:nvPr/>
          </p:nvSpPr>
          <p:spPr bwMode="auto">
            <a:xfrm>
              <a:off x="5937250" y="1776413"/>
              <a:ext cx="219075" cy="301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Rectangle 52"/>
            <p:cNvSpPr>
              <a:spLocks noChangeArrowheads="1"/>
            </p:cNvSpPr>
            <p:nvPr/>
          </p:nvSpPr>
          <p:spPr bwMode="auto">
            <a:xfrm>
              <a:off x="5937250" y="1847850"/>
              <a:ext cx="219075" cy="301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Oval 53"/>
            <p:cNvSpPr>
              <a:spLocks noChangeArrowheads="1"/>
            </p:cNvSpPr>
            <p:nvPr/>
          </p:nvSpPr>
          <p:spPr bwMode="auto">
            <a:xfrm>
              <a:off x="5741988" y="1992313"/>
              <a:ext cx="222250" cy="22225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1" name="Complementarity" descr="{&quot;Key&quot;:&quot;POWER_USER_SHAPE_ICON&quot;,&quot;Value&quot;:&quot;POWER_USER_SHAPE_ICON_STYLE_1&quot;}"/>
          <p:cNvGrpSpPr>
            <a:grpSpLocks noChangeAspect="1"/>
          </p:cNvGrpSpPr>
          <p:nvPr>
            <p:custDataLst>
              <p:tags r:id="rId3"/>
            </p:custDataLst>
          </p:nvPr>
        </p:nvGrpSpPr>
        <p:grpSpPr>
          <a:xfrm>
            <a:off x="6708395" y="5946665"/>
            <a:ext cx="890504" cy="542925"/>
            <a:chOff x="6630988" y="1608138"/>
            <a:chExt cx="1049337" cy="639763"/>
          </a:xfrm>
          <a:solidFill>
            <a:srgbClr val="2DA2BF"/>
          </a:solidFill>
        </p:grpSpPr>
        <p:sp>
          <p:nvSpPr>
            <p:cNvPr id="52" name="Freeform 175"/>
            <p:cNvSpPr>
              <a:spLocks/>
            </p:cNvSpPr>
            <p:nvPr/>
          </p:nvSpPr>
          <p:spPr bwMode="auto">
            <a:xfrm>
              <a:off x="6835775" y="1719263"/>
              <a:ext cx="355600" cy="528638"/>
            </a:xfrm>
            <a:custGeom>
              <a:avLst/>
              <a:gdLst>
                <a:gd name="T0" fmla="*/ 320 w 468"/>
                <a:gd name="T1" fmla="*/ 247 h 695"/>
                <a:gd name="T2" fmla="*/ 345 w 468"/>
                <a:gd name="T3" fmla="*/ 238 h 695"/>
                <a:gd name="T4" fmla="*/ 373 w 468"/>
                <a:gd name="T5" fmla="*/ 230 h 695"/>
                <a:gd name="T6" fmla="*/ 423 w 468"/>
                <a:gd name="T7" fmla="*/ 281 h 695"/>
                <a:gd name="T8" fmla="*/ 408 w 468"/>
                <a:gd name="T9" fmla="*/ 317 h 695"/>
                <a:gd name="T10" fmla="*/ 374 w 468"/>
                <a:gd name="T11" fmla="*/ 331 h 695"/>
                <a:gd name="T12" fmla="*/ 347 w 468"/>
                <a:gd name="T13" fmla="*/ 324 h 695"/>
                <a:gd name="T14" fmla="*/ 320 w 468"/>
                <a:gd name="T15" fmla="*/ 315 h 695"/>
                <a:gd name="T16" fmla="*/ 287 w 468"/>
                <a:gd name="T17" fmla="*/ 348 h 695"/>
                <a:gd name="T18" fmla="*/ 287 w 468"/>
                <a:gd name="T19" fmla="*/ 516 h 695"/>
                <a:gd name="T20" fmla="*/ 157 w 468"/>
                <a:gd name="T21" fmla="*/ 516 h 695"/>
                <a:gd name="T22" fmla="*/ 86 w 468"/>
                <a:gd name="T23" fmla="*/ 579 h 695"/>
                <a:gd name="T24" fmla="*/ 0 w 468"/>
                <a:gd name="T25" fmla="*/ 668 h 695"/>
                <a:gd name="T26" fmla="*/ 59 w 468"/>
                <a:gd name="T27" fmla="*/ 677 h 695"/>
                <a:gd name="T28" fmla="*/ 73 w 468"/>
                <a:gd name="T29" fmla="*/ 618 h 695"/>
                <a:gd name="T30" fmla="*/ 127 w 468"/>
                <a:gd name="T31" fmla="*/ 621 h 695"/>
                <a:gd name="T32" fmla="*/ 141 w 468"/>
                <a:gd name="T33" fmla="*/ 562 h 695"/>
                <a:gd name="T34" fmla="*/ 309 w 468"/>
                <a:gd name="T35" fmla="*/ 562 h 695"/>
                <a:gd name="T36" fmla="*/ 332 w 468"/>
                <a:gd name="T37" fmla="*/ 539 h 695"/>
                <a:gd name="T38" fmla="*/ 332 w 468"/>
                <a:gd name="T39" fmla="*/ 368 h 695"/>
                <a:gd name="T40" fmla="*/ 373 w 468"/>
                <a:gd name="T41" fmla="*/ 377 h 695"/>
                <a:gd name="T42" fmla="*/ 441 w 468"/>
                <a:gd name="T43" fmla="*/ 348 h 695"/>
                <a:gd name="T44" fmla="*/ 468 w 468"/>
                <a:gd name="T45" fmla="*/ 281 h 695"/>
                <a:gd name="T46" fmla="*/ 373 w 468"/>
                <a:gd name="T47" fmla="*/ 185 h 695"/>
                <a:gd name="T48" fmla="*/ 332 w 468"/>
                <a:gd name="T49" fmla="*/ 194 h 695"/>
                <a:gd name="T50" fmla="*/ 332 w 468"/>
                <a:gd name="T51" fmla="*/ 22 h 695"/>
                <a:gd name="T52" fmla="*/ 309 w 468"/>
                <a:gd name="T53" fmla="*/ 0 h 695"/>
                <a:gd name="T54" fmla="*/ 66 w 468"/>
                <a:gd name="T55" fmla="*/ 0 h 695"/>
                <a:gd name="T56" fmla="*/ 27 w 468"/>
                <a:gd name="T57" fmla="*/ 39 h 695"/>
                <a:gd name="T58" fmla="*/ 27 w 468"/>
                <a:gd name="T59" fmla="*/ 392 h 695"/>
                <a:gd name="T60" fmla="*/ 72 w 468"/>
                <a:gd name="T61" fmla="*/ 354 h 695"/>
                <a:gd name="T62" fmla="*/ 72 w 468"/>
                <a:gd name="T63" fmla="*/ 45 h 695"/>
                <a:gd name="T64" fmla="*/ 287 w 468"/>
                <a:gd name="T65" fmla="*/ 45 h 695"/>
                <a:gd name="T66" fmla="*/ 287 w 468"/>
                <a:gd name="T67" fmla="*/ 214 h 695"/>
                <a:gd name="T68" fmla="*/ 320 w 468"/>
                <a:gd name="T69" fmla="*/ 247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8" h="695">
                  <a:moveTo>
                    <a:pt x="320" y="247"/>
                  </a:moveTo>
                  <a:cubicBezTo>
                    <a:pt x="329" y="247"/>
                    <a:pt x="337" y="244"/>
                    <a:pt x="345" y="238"/>
                  </a:cubicBezTo>
                  <a:cubicBezTo>
                    <a:pt x="345" y="238"/>
                    <a:pt x="359" y="230"/>
                    <a:pt x="373" y="230"/>
                  </a:cubicBezTo>
                  <a:cubicBezTo>
                    <a:pt x="401" y="230"/>
                    <a:pt x="423" y="253"/>
                    <a:pt x="423" y="281"/>
                  </a:cubicBezTo>
                  <a:cubicBezTo>
                    <a:pt x="423" y="294"/>
                    <a:pt x="418" y="307"/>
                    <a:pt x="408" y="317"/>
                  </a:cubicBezTo>
                  <a:cubicBezTo>
                    <a:pt x="399" y="326"/>
                    <a:pt x="387" y="331"/>
                    <a:pt x="374" y="331"/>
                  </a:cubicBezTo>
                  <a:cubicBezTo>
                    <a:pt x="358" y="331"/>
                    <a:pt x="351" y="327"/>
                    <a:pt x="347" y="324"/>
                  </a:cubicBezTo>
                  <a:cubicBezTo>
                    <a:pt x="337" y="318"/>
                    <a:pt x="329" y="315"/>
                    <a:pt x="320" y="315"/>
                  </a:cubicBezTo>
                  <a:cubicBezTo>
                    <a:pt x="303" y="315"/>
                    <a:pt x="287" y="330"/>
                    <a:pt x="287" y="348"/>
                  </a:cubicBezTo>
                  <a:lnTo>
                    <a:pt x="287" y="516"/>
                  </a:lnTo>
                  <a:lnTo>
                    <a:pt x="157" y="516"/>
                  </a:lnTo>
                  <a:lnTo>
                    <a:pt x="86" y="579"/>
                  </a:lnTo>
                  <a:lnTo>
                    <a:pt x="0" y="668"/>
                  </a:lnTo>
                  <a:cubicBezTo>
                    <a:pt x="18" y="695"/>
                    <a:pt x="59" y="677"/>
                    <a:pt x="59" y="677"/>
                  </a:cubicBezTo>
                  <a:lnTo>
                    <a:pt x="73" y="618"/>
                  </a:lnTo>
                  <a:cubicBezTo>
                    <a:pt x="92" y="636"/>
                    <a:pt x="127" y="621"/>
                    <a:pt x="127" y="621"/>
                  </a:cubicBezTo>
                  <a:lnTo>
                    <a:pt x="141" y="562"/>
                  </a:lnTo>
                  <a:lnTo>
                    <a:pt x="309" y="562"/>
                  </a:lnTo>
                  <a:cubicBezTo>
                    <a:pt x="322" y="562"/>
                    <a:pt x="332" y="552"/>
                    <a:pt x="332" y="539"/>
                  </a:cubicBezTo>
                  <a:lnTo>
                    <a:pt x="332" y="368"/>
                  </a:lnTo>
                  <a:cubicBezTo>
                    <a:pt x="344" y="374"/>
                    <a:pt x="358" y="376"/>
                    <a:pt x="373" y="377"/>
                  </a:cubicBezTo>
                  <a:cubicBezTo>
                    <a:pt x="399" y="377"/>
                    <a:pt x="423" y="367"/>
                    <a:pt x="441" y="348"/>
                  </a:cubicBezTo>
                  <a:cubicBezTo>
                    <a:pt x="459" y="330"/>
                    <a:pt x="468" y="306"/>
                    <a:pt x="468" y="281"/>
                  </a:cubicBezTo>
                  <a:cubicBezTo>
                    <a:pt x="468" y="228"/>
                    <a:pt x="426" y="185"/>
                    <a:pt x="373" y="185"/>
                  </a:cubicBezTo>
                  <a:cubicBezTo>
                    <a:pt x="357" y="185"/>
                    <a:pt x="342" y="190"/>
                    <a:pt x="332" y="194"/>
                  </a:cubicBezTo>
                  <a:lnTo>
                    <a:pt x="332" y="22"/>
                  </a:lnTo>
                  <a:cubicBezTo>
                    <a:pt x="332" y="10"/>
                    <a:pt x="322" y="0"/>
                    <a:pt x="309" y="0"/>
                  </a:cubicBezTo>
                  <a:lnTo>
                    <a:pt x="66" y="0"/>
                  </a:lnTo>
                  <a:cubicBezTo>
                    <a:pt x="45" y="0"/>
                    <a:pt x="27" y="17"/>
                    <a:pt x="27" y="39"/>
                  </a:cubicBezTo>
                  <a:lnTo>
                    <a:pt x="27" y="392"/>
                  </a:lnTo>
                  <a:lnTo>
                    <a:pt x="72" y="354"/>
                  </a:lnTo>
                  <a:lnTo>
                    <a:pt x="72" y="45"/>
                  </a:lnTo>
                  <a:lnTo>
                    <a:pt x="287" y="45"/>
                  </a:lnTo>
                  <a:lnTo>
                    <a:pt x="287" y="214"/>
                  </a:lnTo>
                  <a:cubicBezTo>
                    <a:pt x="287" y="231"/>
                    <a:pt x="301" y="247"/>
                    <a:pt x="320" y="24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176"/>
            <p:cNvSpPr>
              <a:spLocks/>
            </p:cNvSpPr>
            <p:nvPr/>
          </p:nvSpPr>
          <p:spPr bwMode="auto">
            <a:xfrm>
              <a:off x="7196138" y="1608138"/>
              <a:ext cx="280988" cy="538163"/>
            </a:xfrm>
            <a:custGeom>
              <a:avLst/>
              <a:gdLst>
                <a:gd name="T0" fmla="*/ 16 w 369"/>
                <a:gd name="T1" fmla="*/ 380 h 708"/>
                <a:gd name="T2" fmla="*/ 38 w 369"/>
                <a:gd name="T3" fmla="*/ 374 h 708"/>
                <a:gd name="T4" fmla="*/ 86 w 369"/>
                <a:gd name="T5" fmla="*/ 355 h 708"/>
                <a:gd name="T6" fmla="*/ 157 w 369"/>
                <a:gd name="T7" fmla="*/ 427 h 708"/>
                <a:gd name="T8" fmla="*/ 86 w 369"/>
                <a:gd name="T9" fmla="*/ 498 h 708"/>
                <a:gd name="T10" fmla="*/ 38 w 369"/>
                <a:gd name="T11" fmla="*/ 479 h 708"/>
                <a:gd name="T12" fmla="*/ 15 w 369"/>
                <a:gd name="T13" fmla="*/ 474 h 708"/>
                <a:gd name="T14" fmla="*/ 0 w 369"/>
                <a:gd name="T15" fmla="*/ 497 h 708"/>
                <a:gd name="T16" fmla="*/ 0 w 369"/>
                <a:gd name="T17" fmla="*/ 685 h 708"/>
                <a:gd name="T18" fmla="*/ 23 w 369"/>
                <a:gd name="T19" fmla="*/ 708 h 708"/>
                <a:gd name="T20" fmla="*/ 301 w 369"/>
                <a:gd name="T21" fmla="*/ 708 h 708"/>
                <a:gd name="T22" fmla="*/ 341 w 369"/>
                <a:gd name="T23" fmla="*/ 669 h 708"/>
                <a:gd name="T24" fmla="*/ 341 w 369"/>
                <a:gd name="T25" fmla="*/ 304 h 708"/>
                <a:gd name="T26" fmla="*/ 295 w 369"/>
                <a:gd name="T27" fmla="*/ 341 h 708"/>
                <a:gd name="T28" fmla="*/ 295 w 369"/>
                <a:gd name="T29" fmla="*/ 662 h 708"/>
                <a:gd name="T30" fmla="*/ 45 w 369"/>
                <a:gd name="T31" fmla="*/ 662 h 708"/>
                <a:gd name="T32" fmla="*/ 45 w 369"/>
                <a:gd name="T33" fmla="*/ 536 h 708"/>
                <a:gd name="T34" fmla="*/ 86 w 369"/>
                <a:gd name="T35" fmla="*/ 543 h 708"/>
                <a:gd name="T36" fmla="*/ 203 w 369"/>
                <a:gd name="T37" fmla="*/ 427 h 708"/>
                <a:gd name="T38" fmla="*/ 86 w 369"/>
                <a:gd name="T39" fmla="*/ 310 h 708"/>
                <a:gd name="T40" fmla="*/ 45 w 369"/>
                <a:gd name="T41" fmla="*/ 318 h 708"/>
                <a:gd name="T42" fmla="*/ 45 w 369"/>
                <a:gd name="T43" fmla="*/ 191 h 708"/>
                <a:gd name="T44" fmla="*/ 196 w 369"/>
                <a:gd name="T45" fmla="*/ 191 h 708"/>
                <a:gd name="T46" fmla="*/ 283 w 369"/>
                <a:gd name="T47" fmla="*/ 116 h 708"/>
                <a:gd name="T48" fmla="*/ 369 w 369"/>
                <a:gd name="T49" fmla="*/ 27 h 708"/>
                <a:gd name="T50" fmla="*/ 310 w 369"/>
                <a:gd name="T51" fmla="*/ 18 h 708"/>
                <a:gd name="T52" fmla="*/ 295 w 369"/>
                <a:gd name="T53" fmla="*/ 76 h 708"/>
                <a:gd name="T54" fmla="*/ 242 w 369"/>
                <a:gd name="T55" fmla="*/ 73 h 708"/>
                <a:gd name="T56" fmla="*/ 225 w 369"/>
                <a:gd name="T57" fmla="*/ 146 h 708"/>
                <a:gd name="T58" fmla="*/ 23 w 369"/>
                <a:gd name="T59" fmla="*/ 146 h 708"/>
                <a:gd name="T60" fmla="*/ 0 w 369"/>
                <a:gd name="T61" fmla="*/ 168 h 708"/>
                <a:gd name="T62" fmla="*/ 0 w 369"/>
                <a:gd name="T63" fmla="*/ 357 h 708"/>
                <a:gd name="T64" fmla="*/ 16 w 369"/>
                <a:gd name="T65" fmla="*/ 38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 h="708">
                  <a:moveTo>
                    <a:pt x="16" y="380"/>
                  </a:moveTo>
                  <a:cubicBezTo>
                    <a:pt x="24" y="382"/>
                    <a:pt x="32" y="380"/>
                    <a:pt x="38" y="374"/>
                  </a:cubicBezTo>
                  <a:cubicBezTo>
                    <a:pt x="51" y="362"/>
                    <a:pt x="68" y="355"/>
                    <a:pt x="86" y="355"/>
                  </a:cubicBezTo>
                  <a:cubicBezTo>
                    <a:pt x="125" y="355"/>
                    <a:pt x="157" y="387"/>
                    <a:pt x="157" y="427"/>
                  </a:cubicBezTo>
                  <a:cubicBezTo>
                    <a:pt x="157" y="466"/>
                    <a:pt x="125" y="498"/>
                    <a:pt x="86" y="498"/>
                  </a:cubicBezTo>
                  <a:cubicBezTo>
                    <a:pt x="68" y="498"/>
                    <a:pt x="51" y="491"/>
                    <a:pt x="38" y="479"/>
                  </a:cubicBezTo>
                  <a:cubicBezTo>
                    <a:pt x="32" y="473"/>
                    <a:pt x="23" y="472"/>
                    <a:pt x="15" y="474"/>
                  </a:cubicBezTo>
                  <a:cubicBezTo>
                    <a:pt x="6" y="478"/>
                    <a:pt x="0" y="484"/>
                    <a:pt x="0" y="497"/>
                  </a:cubicBezTo>
                  <a:lnTo>
                    <a:pt x="0" y="685"/>
                  </a:lnTo>
                  <a:cubicBezTo>
                    <a:pt x="0" y="698"/>
                    <a:pt x="10" y="708"/>
                    <a:pt x="23" y="708"/>
                  </a:cubicBezTo>
                  <a:lnTo>
                    <a:pt x="301" y="708"/>
                  </a:lnTo>
                  <a:cubicBezTo>
                    <a:pt x="323" y="708"/>
                    <a:pt x="341" y="690"/>
                    <a:pt x="341" y="669"/>
                  </a:cubicBezTo>
                  <a:lnTo>
                    <a:pt x="341" y="304"/>
                  </a:lnTo>
                  <a:lnTo>
                    <a:pt x="295" y="341"/>
                  </a:lnTo>
                  <a:lnTo>
                    <a:pt x="295" y="662"/>
                  </a:lnTo>
                  <a:lnTo>
                    <a:pt x="45" y="662"/>
                  </a:lnTo>
                  <a:lnTo>
                    <a:pt x="45" y="536"/>
                  </a:lnTo>
                  <a:cubicBezTo>
                    <a:pt x="58" y="541"/>
                    <a:pt x="72" y="543"/>
                    <a:pt x="86" y="543"/>
                  </a:cubicBezTo>
                  <a:cubicBezTo>
                    <a:pt x="150" y="543"/>
                    <a:pt x="203" y="491"/>
                    <a:pt x="203" y="427"/>
                  </a:cubicBezTo>
                  <a:cubicBezTo>
                    <a:pt x="203" y="362"/>
                    <a:pt x="150" y="310"/>
                    <a:pt x="86" y="310"/>
                  </a:cubicBezTo>
                  <a:cubicBezTo>
                    <a:pt x="72" y="310"/>
                    <a:pt x="58" y="313"/>
                    <a:pt x="45" y="318"/>
                  </a:cubicBezTo>
                  <a:lnTo>
                    <a:pt x="45" y="191"/>
                  </a:lnTo>
                  <a:lnTo>
                    <a:pt x="196" y="191"/>
                  </a:lnTo>
                  <a:lnTo>
                    <a:pt x="283" y="116"/>
                  </a:lnTo>
                  <a:lnTo>
                    <a:pt x="369" y="27"/>
                  </a:lnTo>
                  <a:cubicBezTo>
                    <a:pt x="351" y="0"/>
                    <a:pt x="310" y="18"/>
                    <a:pt x="310" y="18"/>
                  </a:cubicBezTo>
                  <a:lnTo>
                    <a:pt x="295" y="76"/>
                  </a:lnTo>
                  <a:cubicBezTo>
                    <a:pt x="277" y="59"/>
                    <a:pt x="242" y="73"/>
                    <a:pt x="242" y="73"/>
                  </a:cubicBezTo>
                  <a:lnTo>
                    <a:pt x="225" y="146"/>
                  </a:lnTo>
                  <a:lnTo>
                    <a:pt x="23" y="146"/>
                  </a:lnTo>
                  <a:cubicBezTo>
                    <a:pt x="10" y="146"/>
                    <a:pt x="0" y="156"/>
                    <a:pt x="0" y="168"/>
                  </a:cubicBezTo>
                  <a:lnTo>
                    <a:pt x="0" y="357"/>
                  </a:lnTo>
                  <a:cubicBezTo>
                    <a:pt x="0" y="363"/>
                    <a:pt x="3" y="375"/>
                    <a:pt x="16" y="38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177"/>
            <p:cNvSpPr>
              <a:spLocks/>
            </p:cNvSpPr>
            <p:nvPr/>
          </p:nvSpPr>
          <p:spPr bwMode="auto">
            <a:xfrm>
              <a:off x="6630988" y="1901825"/>
              <a:ext cx="350838" cy="342900"/>
            </a:xfrm>
            <a:custGeom>
              <a:avLst/>
              <a:gdLst>
                <a:gd name="T0" fmla="*/ 380 w 459"/>
                <a:gd name="T1" fmla="*/ 128 h 450"/>
                <a:gd name="T2" fmla="*/ 255 w 459"/>
                <a:gd name="T3" fmla="*/ 231 h 450"/>
                <a:gd name="T4" fmla="*/ 254 w 459"/>
                <a:gd name="T5" fmla="*/ 0 h 450"/>
                <a:gd name="T6" fmla="*/ 174 w 459"/>
                <a:gd name="T7" fmla="*/ 58 h 450"/>
                <a:gd name="T8" fmla="*/ 55 w 459"/>
                <a:gd name="T9" fmla="*/ 242 h 450"/>
                <a:gd name="T10" fmla="*/ 0 w 459"/>
                <a:gd name="T11" fmla="*/ 262 h 450"/>
                <a:gd name="T12" fmla="*/ 0 w 459"/>
                <a:gd name="T13" fmla="*/ 450 h 450"/>
                <a:gd name="T14" fmla="*/ 148 w 459"/>
                <a:gd name="T15" fmla="*/ 450 h 450"/>
                <a:gd name="T16" fmla="*/ 220 w 459"/>
                <a:gd name="T17" fmla="*/ 418 h 450"/>
                <a:gd name="T18" fmla="*/ 319 w 459"/>
                <a:gd name="T19" fmla="*/ 317 h 450"/>
                <a:gd name="T20" fmla="*/ 445 w 459"/>
                <a:gd name="T21" fmla="*/ 209 h 450"/>
                <a:gd name="T22" fmla="*/ 459 w 459"/>
                <a:gd name="T23" fmla="*/ 178 h 450"/>
                <a:gd name="T24" fmla="*/ 445 w 459"/>
                <a:gd name="T25" fmla="*/ 141 h 450"/>
                <a:gd name="T26" fmla="*/ 380 w 459"/>
                <a:gd name="T27" fmla="*/ 128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9" h="450">
                  <a:moveTo>
                    <a:pt x="380" y="128"/>
                  </a:moveTo>
                  <a:lnTo>
                    <a:pt x="255" y="231"/>
                  </a:lnTo>
                  <a:lnTo>
                    <a:pt x="254" y="0"/>
                  </a:lnTo>
                  <a:lnTo>
                    <a:pt x="174" y="58"/>
                  </a:lnTo>
                  <a:lnTo>
                    <a:pt x="55" y="242"/>
                  </a:lnTo>
                  <a:lnTo>
                    <a:pt x="0" y="262"/>
                  </a:lnTo>
                  <a:lnTo>
                    <a:pt x="0" y="450"/>
                  </a:lnTo>
                  <a:lnTo>
                    <a:pt x="148" y="450"/>
                  </a:lnTo>
                  <a:cubicBezTo>
                    <a:pt x="186" y="450"/>
                    <a:pt x="204" y="436"/>
                    <a:pt x="220" y="418"/>
                  </a:cubicBezTo>
                  <a:lnTo>
                    <a:pt x="319" y="317"/>
                  </a:lnTo>
                  <a:lnTo>
                    <a:pt x="445" y="209"/>
                  </a:lnTo>
                  <a:cubicBezTo>
                    <a:pt x="454" y="202"/>
                    <a:pt x="459" y="190"/>
                    <a:pt x="459" y="178"/>
                  </a:cubicBezTo>
                  <a:cubicBezTo>
                    <a:pt x="459" y="165"/>
                    <a:pt x="455" y="152"/>
                    <a:pt x="445" y="141"/>
                  </a:cubicBezTo>
                  <a:cubicBezTo>
                    <a:pt x="428" y="120"/>
                    <a:pt x="401" y="110"/>
                    <a:pt x="380" y="12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178"/>
            <p:cNvSpPr>
              <a:spLocks/>
            </p:cNvSpPr>
            <p:nvPr/>
          </p:nvSpPr>
          <p:spPr bwMode="auto">
            <a:xfrm>
              <a:off x="7331075" y="1611313"/>
              <a:ext cx="349250" cy="342900"/>
            </a:xfrm>
            <a:custGeom>
              <a:avLst/>
              <a:gdLst>
                <a:gd name="T0" fmla="*/ 80 w 460"/>
                <a:gd name="T1" fmla="*/ 322 h 450"/>
                <a:gd name="T2" fmla="*/ 205 w 460"/>
                <a:gd name="T3" fmla="*/ 218 h 450"/>
                <a:gd name="T4" fmla="*/ 205 w 460"/>
                <a:gd name="T5" fmla="*/ 450 h 450"/>
                <a:gd name="T6" fmla="*/ 285 w 460"/>
                <a:gd name="T7" fmla="*/ 391 h 450"/>
                <a:gd name="T8" fmla="*/ 405 w 460"/>
                <a:gd name="T9" fmla="*/ 208 h 450"/>
                <a:gd name="T10" fmla="*/ 459 w 460"/>
                <a:gd name="T11" fmla="*/ 188 h 450"/>
                <a:gd name="T12" fmla="*/ 460 w 460"/>
                <a:gd name="T13" fmla="*/ 0 h 450"/>
                <a:gd name="T14" fmla="*/ 312 w 460"/>
                <a:gd name="T15" fmla="*/ 0 h 450"/>
                <a:gd name="T16" fmla="*/ 239 w 460"/>
                <a:gd name="T17" fmla="*/ 31 h 450"/>
                <a:gd name="T18" fmla="*/ 141 w 460"/>
                <a:gd name="T19" fmla="*/ 133 h 450"/>
                <a:gd name="T20" fmla="*/ 15 w 460"/>
                <a:gd name="T21" fmla="*/ 240 h 450"/>
                <a:gd name="T22" fmla="*/ 0 w 460"/>
                <a:gd name="T23" fmla="*/ 272 h 450"/>
                <a:gd name="T24" fmla="*/ 14 w 460"/>
                <a:gd name="T25" fmla="*/ 309 h 450"/>
                <a:gd name="T26" fmla="*/ 80 w 460"/>
                <a:gd name="T27" fmla="*/ 322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0" h="450">
                  <a:moveTo>
                    <a:pt x="80" y="322"/>
                  </a:moveTo>
                  <a:lnTo>
                    <a:pt x="205" y="218"/>
                  </a:lnTo>
                  <a:lnTo>
                    <a:pt x="205" y="450"/>
                  </a:lnTo>
                  <a:lnTo>
                    <a:pt x="285" y="391"/>
                  </a:lnTo>
                  <a:lnTo>
                    <a:pt x="405" y="208"/>
                  </a:lnTo>
                  <a:lnTo>
                    <a:pt x="459" y="188"/>
                  </a:lnTo>
                  <a:lnTo>
                    <a:pt x="460" y="0"/>
                  </a:lnTo>
                  <a:lnTo>
                    <a:pt x="312" y="0"/>
                  </a:lnTo>
                  <a:cubicBezTo>
                    <a:pt x="275" y="0"/>
                    <a:pt x="255" y="14"/>
                    <a:pt x="239" y="31"/>
                  </a:cubicBezTo>
                  <a:lnTo>
                    <a:pt x="141" y="133"/>
                  </a:lnTo>
                  <a:lnTo>
                    <a:pt x="15" y="240"/>
                  </a:lnTo>
                  <a:cubicBezTo>
                    <a:pt x="5" y="248"/>
                    <a:pt x="0" y="259"/>
                    <a:pt x="0" y="272"/>
                  </a:cubicBezTo>
                  <a:cubicBezTo>
                    <a:pt x="0" y="285"/>
                    <a:pt x="5" y="298"/>
                    <a:pt x="14" y="309"/>
                  </a:cubicBezTo>
                  <a:cubicBezTo>
                    <a:pt x="42" y="341"/>
                    <a:pt x="67" y="332"/>
                    <a:pt x="80" y="32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Solution" descr="{&quot;Key&quot;:&quot;POWER_USER_SHAPE_ICON&quot;,&quot;Value&quot;:&quot;POWER_USER_SHAPE_ICON_STYLE_1&quot;}"/>
          <p:cNvGrpSpPr>
            <a:grpSpLocks noChangeAspect="1"/>
          </p:cNvGrpSpPr>
          <p:nvPr>
            <p:custDataLst>
              <p:tags r:id="rId4"/>
            </p:custDataLst>
          </p:nvPr>
        </p:nvGrpSpPr>
        <p:grpSpPr>
          <a:xfrm>
            <a:off x="2413533" y="5946665"/>
            <a:ext cx="616010" cy="542925"/>
            <a:chOff x="2460626" y="3270250"/>
            <a:chExt cx="842962" cy="742951"/>
          </a:xfrm>
          <a:solidFill>
            <a:srgbClr val="2DA2BF"/>
          </a:solidFill>
        </p:grpSpPr>
        <p:sp>
          <p:nvSpPr>
            <p:cNvPr id="57" name="Freeform 129"/>
            <p:cNvSpPr>
              <a:spLocks/>
            </p:cNvSpPr>
            <p:nvPr/>
          </p:nvSpPr>
          <p:spPr bwMode="auto">
            <a:xfrm>
              <a:off x="2460626" y="3636963"/>
              <a:ext cx="476250" cy="376238"/>
            </a:xfrm>
            <a:custGeom>
              <a:avLst/>
              <a:gdLst>
                <a:gd name="T0" fmla="*/ 2 w 624"/>
                <a:gd name="T1" fmla="*/ 299 h 495"/>
                <a:gd name="T2" fmla="*/ 213 w 624"/>
                <a:gd name="T3" fmla="*/ 24 h 495"/>
                <a:gd name="T4" fmla="*/ 359 w 624"/>
                <a:gd name="T5" fmla="*/ 111 h 495"/>
                <a:gd name="T6" fmla="*/ 445 w 624"/>
                <a:gd name="T7" fmla="*/ 5 h 495"/>
                <a:gd name="T8" fmla="*/ 510 w 624"/>
                <a:gd name="T9" fmla="*/ 0 h 495"/>
                <a:gd name="T10" fmla="*/ 486 w 624"/>
                <a:gd name="T11" fmla="*/ 33 h 495"/>
                <a:gd name="T12" fmla="*/ 460 w 624"/>
                <a:gd name="T13" fmla="*/ 156 h 495"/>
                <a:gd name="T14" fmla="*/ 537 w 624"/>
                <a:gd name="T15" fmla="*/ 268 h 495"/>
                <a:gd name="T16" fmla="*/ 624 w 624"/>
                <a:gd name="T17" fmla="*/ 285 h 495"/>
                <a:gd name="T18" fmla="*/ 623 w 624"/>
                <a:gd name="T19" fmla="*/ 495 h 495"/>
                <a:gd name="T20" fmla="*/ 257 w 624"/>
                <a:gd name="T21" fmla="*/ 495 h 495"/>
                <a:gd name="T22" fmla="*/ 247 w 624"/>
                <a:gd name="T23" fmla="*/ 328 h 495"/>
                <a:gd name="T24" fmla="*/ 209 w 624"/>
                <a:gd name="T25" fmla="*/ 328 h 495"/>
                <a:gd name="T26" fmla="*/ 196 w 624"/>
                <a:gd name="T27" fmla="*/ 495 h 495"/>
                <a:gd name="T28" fmla="*/ 0 w 624"/>
                <a:gd name="T29" fmla="*/ 495 h 495"/>
                <a:gd name="T30" fmla="*/ 2 w 624"/>
                <a:gd name="T31" fmla="*/ 299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4" h="495">
                  <a:moveTo>
                    <a:pt x="2" y="299"/>
                  </a:moveTo>
                  <a:cubicBezTo>
                    <a:pt x="6" y="136"/>
                    <a:pt x="75" y="51"/>
                    <a:pt x="213" y="24"/>
                  </a:cubicBezTo>
                  <a:lnTo>
                    <a:pt x="359" y="111"/>
                  </a:lnTo>
                  <a:lnTo>
                    <a:pt x="445" y="5"/>
                  </a:lnTo>
                  <a:cubicBezTo>
                    <a:pt x="466" y="3"/>
                    <a:pt x="488" y="2"/>
                    <a:pt x="510" y="0"/>
                  </a:cubicBezTo>
                  <a:cubicBezTo>
                    <a:pt x="500" y="9"/>
                    <a:pt x="492" y="20"/>
                    <a:pt x="486" y="33"/>
                  </a:cubicBezTo>
                  <a:cubicBezTo>
                    <a:pt x="482" y="40"/>
                    <a:pt x="468" y="115"/>
                    <a:pt x="460" y="156"/>
                  </a:cubicBezTo>
                  <a:cubicBezTo>
                    <a:pt x="451" y="208"/>
                    <a:pt x="485" y="259"/>
                    <a:pt x="537" y="268"/>
                  </a:cubicBezTo>
                  <a:lnTo>
                    <a:pt x="624" y="285"/>
                  </a:lnTo>
                  <a:lnTo>
                    <a:pt x="623" y="495"/>
                  </a:lnTo>
                  <a:lnTo>
                    <a:pt x="257" y="495"/>
                  </a:lnTo>
                  <a:lnTo>
                    <a:pt x="247" y="328"/>
                  </a:lnTo>
                  <a:lnTo>
                    <a:pt x="209" y="328"/>
                  </a:lnTo>
                  <a:lnTo>
                    <a:pt x="196" y="495"/>
                  </a:lnTo>
                  <a:lnTo>
                    <a:pt x="0" y="495"/>
                  </a:lnTo>
                  <a:lnTo>
                    <a:pt x="2" y="299"/>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130"/>
            <p:cNvSpPr>
              <a:spLocks/>
            </p:cNvSpPr>
            <p:nvPr/>
          </p:nvSpPr>
          <p:spPr bwMode="auto">
            <a:xfrm>
              <a:off x="3128963" y="3608388"/>
              <a:ext cx="174625" cy="196850"/>
            </a:xfrm>
            <a:custGeom>
              <a:avLst/>
              <a:gdLst>
                <a:gd name="T0" fmla="*/ 11 w 229"/>
                <a:gd name="T1" fmla="*/ 112 h 259"/>
                <a:gd name="T2" fmla="*/ 121 w 229"/>
                <a:gd name="T3" fmla="*/ 2 h 259"/>
                <a:gd name="T4" fmla="*/ 169 w 229"/>
                <a:gd name="T5" fmla="*/ 10 h 259"/>
                <a:gd name="T6" fmla="*/ 208 w 229"/>
                <a:gd name="T7" fmla="*/ 136 h 259"/>
                <a:gd name="T8" fmla="*/ 173 w 229"/>
                <a:gd name="T9" fmla="*/ 238 h 259"/>
                <a:gd name="T10" fmla="*/ 97 w 229"/>
                <a:gd name="T11" fmla="*/ 243 h 259"/>
                <a:gd name="T12" fmla="*/ 11 w 229"/>
                <a:gd name="T13" fmla="*/ 112 h 259"/>
              </a:gdLst>
              <a:ahLst/>
              <a:cxnLst>
                <a:cxn ang="0">
                  <a:pos x="T0" y="T1"/>
                </a:cxn>
                <a:cxn ang="0">
                  <a:pos x="T2" y="T3"/>
                </a:cxn>
                <a:cxn ang="0">
                  <a:pos x="T4" y="T5"/>
                </a:cxn>
                <a:cxn ang="0">
                  <a:pos x="T6" y="T7"/>
                </a:cxn>
                <a:cxn ang="0">
                  <a:pos x="T8" y="T9"/>
                </a:cxn>
                <a:cxn ang="0">
                  <a:pos x="T10" y="T11"/>
                </a:cxn>
                <a:cxn ang="0">
                  <a:pos x="T12" y="T13"/>
                </a:cxn>
              </a:cxnLst>
              <a:rect l="0" t="0" r="r" b="b"/>
              <a:pathLst>
                <a:path w="229" h="259">
                  <a:moveTo>
                    <a:pt x="11" y="112"/>
                  </a:moveTo>
                  <a:cubicBezTo>
                    <a:pt x="21" y="51"/>
                    <a:pt x="74" y="5"/>
                    <a:pt x="121" y="2"/>
                  </a:cubicBezTo>
                  <a:cubicBezTo>
                    <a:pt x="145" y="0"/>
                    <a:pt x="163" y="9"/>
                    <a:pt x="169" y="10"/>
                  </a:cubicBezTo>
                  <a:cubicBezTo>
                    <a:pt x="229" y="30"/>
                    <a:pt x="219" y="72"/>
                    <a:pt x="208" y="136"/>
                  </a:cubicBezTo>
                  <a:cubicBezTo>
                    <a:pt x="201" y="179"/>
                    <a:pt x="194" y="219"/>
                    <a:pt x="173" y="238"/>
                  </a:cubicBezTo>
                  <a:cubicBezTo>
                    <a:pt x="150" y="259"/>
                    <a:pt x="125" y="252"/>
                    <a:pt x="97" y="243"/>
                  </a:cubicBezTo>
                  <a:cubicBezTo>
                    <a:pt x="40" y="226"/>
                    <a:pt x="0" y="176"/>
                    <a:pt x="11" y="11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Oval 131"/>
            <p:cNvSpPr>
              <a:spLocks noChangeArrowheads="1"/>
            </p:cNvSpPr>
            <p:nvPr/>
          </p:nvSpPr>
          <p:spPr bwMode="auto">
            <a:xfrm>
              <a:off x="2522538" y="3270250"/>
              <a:ext cx="341313" cy="33496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132"/>
            <p:cNvSpPr>
              <a:spLocks/>
            </p:cNvSpPr>
            <p:nvPr/>
          </p:nvSpPr>
          <p:spPr bwMode="auto">
            <a:xfrm>
              <a:off x="2841626" y="3340100"/>
              <a:ext cx="433388" cy="527050"/>
            </a:xfrm>
            <a:custGeom>
              <a:avLst/>
              <a:gdLst>
                <a:gd name="T0" fmla="*/ 271 w 569"/>
                <a:gd name="T1" fmla="*/ 112 h 691"/>
                <a:gd name="T2" fmla="*/ 274 w 569"/>
                <a:gd name="T3" fmla="*/ 151 h 691"/>
                <a:gd name="T4" fmla="*/ 278 w 569"/>
                <a:gd name="T5" fmla="*/ 181 h 691"/>
                <a:gd name="T6" fmla="*/ 241 w 569"/>
                <a:gd name="T7" fmla="*/ 205 h 691"/>
                <a:gd name="T8" fmla="*/ 123 w 569"/>
                <a:gd name="T9" fmla="*/ 183 h 691"/>
                <a:gd name="T10" fmla="*/ 105 w 569"/>
                <a:gd name="T11" fmla="*/ 282 h 691"/>
                <a:gd name="T12" fmla="*/ 164 w 569"/>
                <a:gd name="T13" fmla="*/ 277 h 691"/>
                <a:gd name="T14" fmla="*/ 234 w 569"/>
                <a:gd name="T15" fmla="*/ 323 h 691"/>
                <a:gd name="T16" fmla="*/ 251 w 569"/>
                <a:gd name="T17" fmla="*/ 405 h 691"/>
                <a:gd name="T18" fmla="*/ 144 w 569"/>
                <a:gd name="T19" fmla="*/ 494 h 691"/>
                <a:gd name="T20" fmla="*/ 70 w 569"/>
                <a:gd name="T21" fmla="*/ 466 h 691"/>
                <a:gd name="T22" fmla="*/ 51 w 569"/>
                <a:gd name="T23" fmla="*/ 565 h 691"/>
                <a:gd name="T24" fmla="*/ 442 w 569"/>
                <a:gd name="T25" fmla="*/ 639 h 691"/>
                <a:gd name="T26" fmla="*/ 493 w 569"/>
                <a:gd name="T27" fmla="*/ 653 h 691"/>
                <a:gd name="T28" fmla="*/ 428 w 569"/>
                <a:gd name="T29" fmla="*/ 684 h 691"/>
                <a:gd name="T30" fmla="*/ 46 w 569"/>
                <a:gd name="T31" fmla="*/ 613 h 691"/>
                <a:gd name="T32" fmla="*/ 5 w 569"/>
                <a:gd name="T33" fmla="*/ 553 h 691"/>
                <a:gd name="T34" fmla="*/ 27 w 569"/>
                <a:gd name="T35" fmla="*/ 441 h 691"/>
                <a:gd name="T36" fmla="*/ 73 w 569"/>
                <a:gd name="T37" fmla="*/ 414 h 691"/>
                <a:gd name="T38" fmla="*/ 102 w 569"/>
                <a:gd name="T39" fmla="*/ 430 h 691"/>
                <a:gd name="T40" fmla="*/ 143 w 569"/>
                <a:gd name="T41" fmla="*/ 447 h 691"/>
                <a:gd name="T42" fmla="*/ 204 w 569"/>
                <a:gd name="T43" fmla="*/ 396 h 691"/>
                <a:gd name="T44" fmla="*/ 195 w 569"/>
                <a:gd name="T45" fmla="*/ 350 h 691"/>
                <a:gd name="T46" fmla="*/ 143 w 569"/>
                <a:gd name="T47" fmla="*/ 323 h 691"/>
                <a:gd name="T48" fmla="*/ 122 w 569"/>
                <a:gd name="T49" fmla="*/ 326 h 691"/>
                <a:gd name="T50" fmla="*/ 88 w 569"/>
                <a:gd name="T51" fmla="*/ 332 h 691"/>
                <a:gd name="T52" fmla="*/ 55 w 569"/>
                <a:gd name="T53" fmla="*/ 290 h 691"/>
                <a:gd name="T54" fmla="*/ 76 w 569"/>
                <a:gd name="T55" fmla="*/ 178 h 691"/>
                <a:gd name="T56" fmla="*/ 136 w 569"/>
                <a:gd name="T57" fmla="*/ 137 h 691"/>
                <a:gd name="T58" fmla="*/ 225 w 569"/>
                <a:gd name="T59" fmla="*/ 154 h 691"/>
                <a:gd name="T60" fmla="*/ 224 w 569"/>
                <a:gd name="T61" fmla="*/ 103 h 691"/>
                <a:gd name="T62" fmla="*/ 361 w 569"/>
                <a:gd name="T63" fmla="*/ 10 h 691"/>
                <a:gd name="T64" fmla="*/ 455 w 569"/>
                <a:gd name="T65" fmla="*/ 147 h 691"/>
                <a:gd name="T66" fmla="*/ 435 w 569"/>
                <a:gd name="T67" fmla="*/ 193 h 691"/>
                <a:gd name="T68" fmla="*/ 525 w 569"/>
                <a:gd name="T69" fmla="*/ 210 h 691"/>
                <a:gd name="T70" fmla="*/ 558 w 569"/>
                <a:gd name="T71" fmla="*/ 232 h 691"/>
                <a:gd name="T72" fmla="*/ 566 w 569"/>
                <a:gd name="T73" fmla="*/ 270 h 691"/>
                <a:gd name="T74" fmla="*/ 559 w 569"/>
                <a:gd name="T75" fmla="*/ 310 h 691"/>
                <a:gd name="T76" fmla="*/ 512 w 569"/>
                <a:gd name="T77" fmla="*/ 300 h 691"/>
                <a:gd name="T78" fmla="*/ 520 w 569"/>
                <a:gd name="T79" fmla="*/ 258 h 691"/>
                <a:gd name="T80" fmla="*/ 400 w 569"/>
                <a:gd name="T81" fmla="*/ 235 h 691"/>
                <a:gd name="T82" fmla="*/ 375 w 569"/>
                <a:gd name="T83" fmla="*/ 201 h 691"/>
                <a:gd name="T84" fmla="*/ 391 w 569"/>
                <a:gd name="T85" fmla="*/ 174 h 691"/>
                <a:gd name="T86" fmla="*/ 409 w 569"/>
                <a:gd name="T87" fmla="*/ 138 h 691"/>
                <a:gd name="T88" fmla="*/ 352 w 569"/>
                <a:gd name="T89" fmla="*/ 57 h 691"/>
                <a:gd name="T90" fmla="*/ 271 w 569"/>
                <a:gd name="T91" fmla="*/ 112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9" h="691">
                  <a:moveTo>
                    <a:pt x="271" y="112"/>
                  </a:moveTo>
                  <a:cubicBezTo>
                    <a:pt x="266" y="132"/>
                    <a:pt x="270" y="142"/>
                    <a:pt x="274" y="151"/>
                  </a:cubicBezTo>
                  <a:cubicBezTo>
                    <a:pt x="279" y="162"/>
                    <a:pt x="280" y="172"/>
                    <a:pt x="278" y="181"/>
                  </a:cubicBezTo>
                  <a:cubicBezTo>
                    <a:pt x="275" y="200"/>
                    <a:pt x="258" y="209"/>
                    <a:pt x="241" y="205"/>
                  </a:cubicBezTo>
                  <a:lnTo>
                    <a:pt x="123" y="183"/>
                  </a:lnTo>
                  <a:lnTo>
                    <a:pt x="105" y="282"/>
                  </a:lnTo>
                  <a:cubicBezTo>
                    <a:pt x="125" y="275"/>
                    <a:pt x="145" y="274"/>
                    <a:pt x="164" y="277"/>
                  </a:cubicBezTo>
                  <a:cubicBezTo>
                    <a:pt x="193" y="283"/>
                    <a:pt x="218" y="299"/>
                    <a:pt x="234" y="323"/>
                  </a:cubicBezTo>
                  <a:cubicBezTo>
                    <a:pt x="250" y="347"/>
                    <a:pt x="256" y="376"/>
                    <a:pt x="251" y="405"/>
                  </a:cubicBezTo>
                  <a:cubicBezTo>
                    <a:pt x="241" y="457"/>
                    <a:pt x="196" y="494"/>
                    <a:pt x="144" y="494"/>
                  </a:cubicBezTo>
                  <a:cubicBezTo>
                    <a:pt x="117" y="494"/>
                    <a:pt x="90" y="482"/>
                    <a:pt x="70" y="466"/>
                  </a:cubicBezTo>
                  <a:lnTo>
                    <a:pt x="51" y="565"/>
                  </a:lnTo>
                  <a:lnTo>
                    <a:pt x="442" y="639"/>
                  </a:lnTo>
                  <a:lnTo>
                    <a:pt x="493" y="653"/>
                  </a:lnTo>
                  <a:cubicBezTo>
                    <a:pt x="485" y="676"/>
                    <a:pt x="464" y="691"/>
                    <a:pt x="428" y="684"/>
                  </a:cubicBezTo>
                  <a:lnTo>
                    <a:pt x="46" y="613"/>
                  </a:lnTo>
                  <a:cubicBezTo>
                    <a:pt x="18" y="607"/>
                    <a:pt x="0" y="580"/>
                    <a:pt x="5" y="553"/>
                  </a:cubicBezTo>
                  <a:lnTo>
                    <a:pt x="27" y="441"/>
                  </a:lnTo>
                  <a:cubicBezTo>
                    <a:pt x="32" y="420"/>
                    <a:pt x="60" y="411"/>
                    <a:pt x="73" y="414"/>
                  </a:cubicBezTo>
                  <a:cubicBezTo>
                    <a:pt x="85" y="416"/>
                    <a:pt x="92" y="420"/>
                    <a:pt x="102" y="430"/>
                  </a:cubicBezTo>
                  <a:cubicBezTo>
                    <a:pt x="113" y="442"/>
                    <a:pt x="131" y="447"/>
                    <a:pt x="143" y="447"/>
                  </a:cubicBezTo>
                  <a:cubicBezTo>
                    <a:pt x="173" y="446"/>
                    <a:pt x="199" y="425"/>
                    <a:pt x="204" y="396"/>
                  </a:cubicBezTo>
                  <a:cubicBezTo>
                    <a:pt x="207" y="380"/>
                    <a:pt x="204" y="364"/>
                    <a:pt x="195" y="350"/>
                  </a:cubicBezTo>
                  <a:cubicBezTo>
                    <a:pt x="184" y="333"/>
                    <a:pt x="164" y="323"/>
                    <a:pt x="143" y="323"/>
                  </a:cubicBezTo>
                  <a:cubicBezTo>
                    <a:pt x="135" y="323"/>
                    <a:pt x="128" y="324"/>
                    <a:pt x="122" y="326"/>
                  </a:cubicBezTo>
                  <a:cubicBezTo>
                    <a:pt x="105" y="333"/>
                    <a:pt x="96" y="333"/>
                    <a:pt x="88" y="332"/>
                  </a:cubicBezTo>
                  <a:cubicBezTo>
                    <a:pt x="67" y="329"/>
                    <a:pt x="53" y="308"/>
                    <a:pt x="55" y="290"/>
                  </a:cubicBezTo>
                  <a:lnTo>
                    <a:pt x="76" y="178"/>
                  </a:lnTo>
                  <a:cubicBezTo>
                    <a:pt x="82" y="145"/>
                    <a:pt x="113" y="133"/>
                    <a:pt x="136" y="137"/>
                  </a:cubicBezTo>
                  <a:lnTo>
                    <a:pt x="225" y="154"/>
                  </a:lnTo>
                  <a:cubicBezTo>
                    <a:pt x="222" y="139"/>
                    <a:pt x="220" y="120"/>
                    <a:pt x="224" y="103"/>
                  </a:cubicBezTo>
                  <a:cubicBezTo>
                    <a:pt x="241" y="25"/>
                    <a:pt x="312" y="0"/>
                    <a:pt x="361" y="10"/>
                  </a:cubicBezTo>
                  <a:cubicBezTo>
                    <a:pt x="425" y="23"/>
                    <a:pt x="467" y="84"/>
                    <a:pt x="455" y="147"/>
                  </a:cubicBezTo>
                  <a:cubicBezTo>
                    <a:pt x="453" y="161"/>
                    <a:pt x="445" y="178"/>
                    <a:pt x="435" y="193"/>
                  </a:cubicBezTo>
                  <a:lnTo>
                    <a:pt x="525" y="210"/>
                  </a:lnTo>
                  <a:cubicBezTo>
                    <a:pt x="539" y="213"/>
                    <a:pt x="550" y="220"/>
                    <a:pt x="558" y="232"/>
                  </a:cubicBezTo>
                  <a:cubicBezTo>
                    <a:pt x="566" y="243"/>
                    <a:pt x="569" y="257"/>
                    <a:pt x="566" y="270"/>
                  </a:cubicBezTo>
                  <a:lnTo>
                    <a:pt x="559" y="310"/>
                  </a:lnTo>
                  <a:cubicBezTo>
                    <a:pt x="548" y="306"/>
                    <a:pt x="530" y="301"/>
                    <a:pt x="512" y="300"/>
                  </a:cubicBezTo>
                  <a:lnTo>
                    <a:pt x="520" y="258"/>
                  </a:lnTo>
                  <a:lnTo>
                    <a:pt x="400" y="235"/>
                  </a:lnTo>
                  <a:cubicBezTo>
                    <a:pt x="385" y="232"/>
                    <a:pt x="372" y="220"/>
                    <a:pt x="375" y="201"/>
                  </a:cubicBezTo>
                  <a:cubicBezTo>
                    <a:pt x="377" y="193"/>
                    <a:pt x="382" y="183"/>
                    <a:pt x="391" y="174"/>
                  </a:cubicBezTo>
                  <a:cubicBezTo>
                    <a:pt x="397" y="164"/>
                    <a:pt x="406" y="153"/>
                    <a:pt x="409" y="138"/>
                  </a:cubicBezTo>
                  <a:cubicBezTo>
                    <a:pt x="416" y="101"/>
                    <a:pt x="391" y="66"/>
                    <a:pt x="352" y="57"/>
                  </a:cubicBezTo>
                  <a:cubicBezTo>
                    <a:pt x="330" y="51"/>
                    <a:pt x="282" y="60"/>
                    <a:pt x="271" y="11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8" name="Group 77"/>
          <p:cNvGrpSpPr/>
          <p:nvPr/>
        </p:nvGrpSpPr>
        <p:grpSpPr>
          <a:xfrm>
            <a:off x="4291679" y="5946665"/>
            <a:ext cx="1467405" cy="542925"/>
            <a:chOff x="3591809" y="5900047"/>
            <a:chExt cx="1467405" cy="542925"/>
          </a:xfrm>
        </p:grpSpPr>
        <p:grpSp>
          <p:nvGrpSpPr>
            <p:cNvPr id="44" name="Problem_Based_Learning" descr="{&quot;Key&quot;:&quot;POWER_USER_SHAPE_ICON&quot;,&quot;Value&quot;:&quot;POWER_USER_SHAPE_ICON_STYLE_1&quot;}"/>
            <p:cNvGrpSpPr>
              <a:grpSpLocks noChangeAspect="1"/>
            </p:cNvGrpSpPr>
            <p:nvPr>
              <p:custDataLst>
                <p:tags r:id="rId5"/>
              </p:custDataLst>
            </p:nvPr>
          </p:nvGrpSpPr>
          <p:grpSpPr bwMode="auto">
            <a:xfrm>
              <a:off x="3591809" y="5900047"/>
              <a:ext cx="488747" cy="542925"/>
              <a:chOff x="7" y="8"/>
              <a:chExt cx="424" cy="471"/>
            </a:xfrm>
            <a:solidFill>
              <a:srgbClr val="2DA2BF"/>
            </a:solidFill>
          </p:grpSpPr>
          <p:sp>
            <p:nvSpPr>
              <p:cNvPr id="45" name="Problem_Based_Learning"/>
              <p:cNvSpPr>
                <a:spLocks/>
              </p:cNvSpPr>
              <p:nvPr>
                <p:custDataLst>
                  <p:tags r:id="rId20"/>
                </p:custDataLst>
              </p:nvPr>
            </p:nvSpPr>
            <p:spPr bwMode="auto">
              <a:xfrm>
                <a:off x="214" y="8"/>
                <a:ext cx="20" cy="69"/>
              </a:xfrm>
              <a:custGeom>
                <a:avLst/>
                <a:gdLst>
                  <a:gd name="T0" fmla="*/ 26 w 52"/>
                  <a:gd name="T1" fmla="*/ 183 h 183"/>
                  <a:gd name="T2" fmla="*/ 0 w 52"/>
                  <a:gd name="T3" fmla="*/ 156 h 183"/>
                  <a:gd name="T4" fmla="*/ 0 w 52"/>
                  <a:gd name="T5" fmla="*/ 26 h 183"/>
                  <a:gd name="T6" fmla="*/ 26 w 52"/>
                  <a:gd name="T7" fmla="*/ 0 h 183"/>
                  <a:gd name="T8" fmla="*/ 52 w 52"/>
                  <a:gd name="T9" fmla="*/ 26 h 183"/>
                  <a:gd name="T10" fmla="*/ 52 w 52"/>
                  <a:gd name="T11" fmla="*/ 156 h 183"/>
                  <a:gd name="T12" fmla="*/ 26 w 52"/>
                  <a:gd name="T13" fmla="*/ 183 h 183"/>
                </a:gdLst>
                <a:ahLst/>
                <a:cxnLst>
                  <a:cxn ang="0">
                    <a:pos x="T0" y="T1"/>
                  </a:cxn>
                  <a:cxn ang="0">
                    <a:pos x="T2" y="T3"/>
                  </a:cxn>
                  <a:cxn ang="0">
                    <a:pos x="T4" y="T5"/>
                  </a:cxn>
                  <a:cxn ang="0">
                    <a:pos x="T6" y="T7"/>
                  </a:cxn>
                  <a:cxn ang="0">
                    <a:pos x="T8" y="T9"/>
                  </a:cxn>
                  <a:cxn ang="0">
                    <a:pos x="T10" y="T11"/>
                  </a:cxn>
                  <a:cxn ang="0">
                    <a:pos x="T12" y="T13"/>
                  </a:cxn>
                </a:cxnLst>
                <a:rect l="0" t="0" r="r" b="b"/>
                <a:pathLst>
                  <a:path w="52" h="183">
                    <a:moveTo>
                      <a:pt x="26" y="183"/>
                    </a:moveTo>
                    <a:cubicBezTo>
                      <a:pt x="11" y="183"/>
                      <a:pt x="0" y="171"/>
                      <a:pt x="0" y="156"/>
                    </a:cubicBezTo>
                    <a:lnTo>
                      <a:pt x="0" y="26"/>
                    </a:lnTo>
                    <a:cubicBezTo>
                      <a:pt x="0" y="12"/>
                      <a:pt x="11" y="0"/>
                      <a:pt x="26" y="0"/>
                    </a:cubicBezTo>
                    <a:cubicBezTo>
                      <a:pt x="40" y="0"/>
                      <a:pt x="52" y="12"/>
                      <a:pt x="52" y="26"/>
                    </a:cubicBezTo>
                    <a:lnTo>
                      <a:pt x="52" y="156"/>
                    </a:lnTo>
                    <a:cubicBezTo>
                      <a:pt x="52" y="171"/>
                      <a:pt x="40" y="183"/>
                      <a:pt x="26" y="18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Problem_Based_Learning"/>
              <p:cNvSpPr>
                <a:spLocks/>
              </p:cNvSpPr>
              <p:nvPr>
                <p:custDataLst>
                  <p:tags r:id="rId21"/>
                </p:custDataLst>
              </p:nvPr>
            </p:nvSpPr>
            <p:spPr bwMode="auto">
              <a:xfrm>
                <a:off x="301" y="46"/>
                <a:ext cx="51" cy="60"/>
              </a:xfrm>
              <a:custGeom>
                <a:avLst/>
                <a:gdLst>
                  <a:gd name="T0" fmla="*/ 29 w 137"/>
                  <a:gd name="T1" fmla="*/ 160 h 160"/>
                  <a:gd name="T2" fmla="*/ 14 w 137"/>
                  <a:gd name="T3" fmla="*/ 155 h 160"/>
                  <a:gd name="T4" fmla="*/ 9 w 137"/>
                  <a:gd name="T5" fmla="*/ 118 h 160"/>
                  <a:gd name="T6" fmla="*/ 87 w 137"/>
                  <a:gd name="T7" fmla="*/ 14 h 160"/>
                  <a:gd name="T8" fmla="*/ 123 w 137"/>
                  <a:gd name="T9" fmla="*/ 9 h 160"/>
                  <a:gd name="T10" fmla="*/ 128 w 137"/>
                  <a:gd name="T11" fmla="*/ 45 h 160"/>
                  <a:gd name="T12" fmla="*/ 50 w 137"/>
                  <a:gd name="T13" fmla="*/ 149 h 160"/>
                  <a:gd name="T14" fmla="*/ 29 w 137"/>
                  <a:gd name="T15" fmla="*/ 16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60">
                    <a:moveTo>
                      <a:pt x="29" y="160"/>
                    </a:moveTo>
                    <a:cubicBezTo>
                      <a:pt x="24" y="160"/>
                      <a:pt x="18" y="158"/>
                      <a:pt x="14" y="155"/>
                    </a:cubicBezTo>
                    <a:cubicBezTo>
                      <a:pt x="2" y="146"/>
                      <a:pt x="0" y="130"/>
                      <a:pt x="9" y="118"/>
                    </a:cubicBezTo>
                    <a:lnTo>
                      <a:pt x="87" y="14"/>
                    </a:lnTo>
                    <a:cubicBezTo>
                      <a:pt x="95" y="2"/>
                      <a:pt x="112" y="0"/>
                      <a:pt x="123" y="9"/>
                    </a:cubicBezTo>
                    <a:cubicBezTo>
                      <a:pt x="135" y="17"/>
                      <a:pt x="137" y="34"/>
                      <a:pt x="128" y="45"/>
                    </a:cubicBezTo>
                    <a:lnTo>
                      <a:pt x="50" y="149"/>
                    </a:lnTo>
                    <a:cubicBezTo>
                      <a:pt x="45" y="156"/>
                      <a:pt x="37" y="160"/>
                      <a:pt x="29" y="1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Problem_Based_Learning"/>
              <p:cNvSpPr>
                <a:spLocks/>
              </p:cNvSpPr>
              <p:nvPr>
                <p:custDataLst>
                  <p:tags r:id="rId22"/>
                </p:custDataLst>
              </p:nvPr>
            </p:nvSpPr>
            <p:spPr bwMode="auto">
              <a:xfrm>
                <a:off x="85" y="46"/>
                <a:ext cx="52" cy="60"/>
              </a:xfrm>
              <a:custGeom>
                <a:avLst/>
                <a:gdLst>
                  <a:gd name="T0" fmla="*/ 108 w 137"/>
                  <a:gd name="T1" fmla="*/ 160 h 160"/>
                  <a:gd name="T2" fmla="*/ 87 w 137"/>
                  <a:gd name="T3" fmla="*/ 149 h 160"/>
                  <a:gd name="T4" fmla="*/ 9 w 137"/>
                  <a:gd name="T5" fmla="*/ 45 h 160"/>
                  <a:gd name="T6" fmla="*/ 14 w 137"/>
                  <a:gd name="T7" fmla="*/ 9 h 160"/>
                  <a:gd name="T8" fmla="*/ 51 w 137"/>
                  <a:gd name="T9" fmla="*/ 14 h 160"/>
                  <a:gd name="T10" fmla="*/ 129 w 137"/>
                  <a:gd name="T11" fmla="*/ 118 h 160"/>
                  <a:gd name="T12" fmla="*/ 124 w 137"/>
                  <a:gd name="T13" fmla="*/ 155 h 160"/>
                  <a:gd name="T14" fmla="*/ 108 w 137"/>
                  <a:gd name="T15" fmla="*/ 16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60">
                    <a:moveTo>
                      <a:pt x="108" y="160"/>
                    </a:moveTo>
                    <a:cubicBezTo>
                      <a:pt x="100" y="160"/>
                      <a:pt x="92" y="156"/>
                      <a:pt x="87" y="149"/>
                    </a:cubicBezTo>
                    <a:lnTo>
                      <a:pt x="9" y="45"/>
                    </a:lnTo>
                    <a:cubicBezTo>
                      <a:pt x="0" y="34"/>
                      <a:pt x="3" y="17"/>
                      <a:pt x="14" y="9"/>
                    </a:cubicBezTo>
                    <a:cubicBezTo>
                      <a:pt x="26" y="0"/>
                      <a:pt x="42" y="2"/>
                      <a:pt x="51" y="14"/>
                    </a:cubicBezTo>
                    <a:lnTo>
                      <a:pt x="129" y="118"/>
                    </a:lnTo>
                    <a:cubicBezTo>
                      <a:pt x="137" y="130"/>
                      <a:pt x="135" y="146"/>
                      <a:pt x="124" y="155"/>
                    </a:cubicBezTo>
                    <a:cubicBezTo>
                      <a:pt x="119" y="158"/>
                      <a:pt x="113" y="160"/>
                      <a:pt x="108" y="1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Problem_Based_Learning"/>
              <p:cNvSpPr>
                <a:spLocks/>
              </p:cNvSpPr>
              <p:nvPr>
                <p:custDataLst>
                  <p:tags r:id="rId23"/>
                </p:custDataLst>
              </p:nvPr>
            </p:nvSpPr>
            <p:spPr bwMode="auto">
              <a:xfrm>
                <a:off x="7" y="134"/>
                <a:ext cx="61" cy="41"/>
              </a:xfrm>
              <a:custGeom>
                <a:avLst/>
                <a:gdLst>
                  <a:gd name="T0" fmla="*/ 134 w 164"/>
                  <a:gd name="T1" fmla="*/ 108 h 108"/>
                  <a:gd name="T2" fmla="*/ 123 w 164"/>
                  <a:gd name="T3" fmla="*/ 106 h 108"/>
                  <a:gd name="T4" fmla="*/ 18 w 164"/>
                  <a:gd name="T5" fmla="*/ 53 h 108"/>
                  <a:gd name="T6" fmla="*/ 7 w 164"/>
                  <a:gd name="T7" fmla="*/ 18 h 108"/>
                  <a:gd name="T8" fmla="*/ 42 w 164"/>
                  <a:gd name="T9" fmla="*/ 7 h 108"/>
                  <a:gd name="T10" fmla="*/ 146 w 164"/>
                  <a:gd name="T11" fmla="*/ 59 h 108"/>
                  <a:gd name="T12" fmla="*/ 158 w 164"/>
                  <a:gd name="T13" fmla="*/ 94 h 108"/>
                  <a:gd name="T14" fmla="*/ 134 w 164"/>
                  <a:gd name="T15" fmla="*/ 10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108">
                    <a:moveTo>
                      <a:pt x="134" y="108"/>
                    </a:moveTo>
                    <a:cubicBezTo>
                      <a:pt x="130" y="108"/>
                      <a:pt x="126" y="107"/>
                      <a:pt x="123" y="106"/>
                    </a:cubicBezTo>
                    <a:lnTo>
                      <a:pt x="18" y="53"/>
                    </a:lnTo>
                    <a:cubicBezTo>
                      <a:pt x="6" y="47"/>
                      <a:pt x="0" y="31"/>
                      <a:pt x="7" y="18"/>
                    </a:cubicBezTo>
                    <a:cubicBezTo>
                      <a:pt x="13" y="6"/>
                      <a:pt x="29" y="0"/>
                      <a:pt x="42" y="7"/>
                    </a:cubicBezTo>
                    <a:lnTo>
                      <a:pt x="146" y="59"/>
                    </a:lnTo>
                    <a:cubicBezTo>
                      <a:pt x="159" y="65"/>
                      <a:pt x="164" y="81"/>
                      <a:pt x="158" y="94"/>
                    </a:cubicBezTo>
                    <a:cubicBezTo>
                      <a:pt x="153" y="103"/>
                      <a:pt x="144" y="108"/>
                      <a:pt x="134" y="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Problem_Based_Learning"/>
              <p:cNvSpPr>
                <a:spLocks/>
              </p:cNvSpPr>
              <p:nvPr>
                <p:custDataLst>
                  <p:tags r:id="rId24"/>
                </p:custDataLst>
              </p:nvPr>
            </p:nvSpPr>
            <p:spPr bwMode="auto">
              <a:xfrm>
                <a:off x="369" y="134"/>
                <a:ext cx="62" cy="41"/>
              </a:xfrm>
              <a:custGeom>
                <a:avLst/>
                <a:gdLst>
                  <a:gd name="T0" fmla="*/ 30 w 164"/>
                  <a:gd name="T1" fmla="*/ 108 h 108"/>
                  <a:gd name="T2" fmla="*/ 7 w 164"/>
                  <a:gd name="T3" fmla="*/ 94 h 108"/>
                  <a:gd name="T4" fmla="*/ 18 w 164"/>
                  <a:gd name="T5" fmla="*/ 59 h 108"/>
                  <a:gd name="T6" fmla="*/ 123 w 164"/>
                  <a:gd name="T7" fmla="*/ 7 h 108"/>
                  <a:gd name="T8" fmla="*/ 158 w 164"/>
                  <a:gd name="T9" fmla="*/ 18 h 108"/>
                  <a:gd name="T10" fmla="*/ 146 w 164"/>
                  <a:gd name="T11" fmla="*/ 53 h 108"/>
                  <a:gd name="T12" fmla="*/ 42 w 164"/>
                  <a:gd name="T13" fmla="*/ 106 h 108"/>
                  <a:gd name="T14" fmla="*/ 30 w 164"/>
                  <a:gd name="T15" fmla="*/ 10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108">
                    <a:moveTo>
                      <a:pt x="30" y="108"/>
                    </a:moveTo>
                    <a:cubicBezTo>
                      <a:pt x="20" y="108"/>
                      <a:pt x="11" y="103"/>
                      <a:pt x="7" y="94"/>
                    </a:cubicBezTo>
                    <a:cubicBezTo>
                      <a:pt x="0" y="81"/>
                      <a:pt x="5" y="65"/>
                      <a:pt x="18" y="59"/>
                    </a:cubicBezTo>
                    <a:lnTo>
                      <a:pt x="123" y="7"/>
                    </a:lnTo>
                    <a:cubicBezTo>
                      <a:pt x="135" y="0"/>
                      <a:pt x="151" y="6"/>
                      <a:pt x="158" y="18"/>
                    </a:cubicBezTo>
                    <a:cubicBezTo>
                      <a:pt x="164" y="31"/>
                      <a:pt x="159" y="47"/>
                      <a:pt x="146" y="53"/>
                    </a:cubicBezTo>
                    <a:lnTo>
                      <a:pt x="42" y="106"/>
                    </a:lnTo>
                    <a:cubicBezTo>
                      <a:pt x="38" y="107"/>
                      <a:pt x="34" y="108"/>
                      <a:pt x="30" y="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Problem_Based_Learning"/>
              <p:cNvSpPr>
                <a:spLocks noEditPoints="1"/>
              </p:cNvSpPr>
              <p:nvPr>
                <p:custDataLst>
                  <p:tags r:id="rId25"/>
                </p:custDataLst>
              </p:nvPr>
            </p:nvSpPr>
            <p:spPr bwMode="auto">
              <a:xfrm>
                <a:off x="87" y="106"/>
                <a:ext cx="303" cy="373"/>
              </a:xfrm>
              <a:custGeom>
                <a:avLst/>
                <a:gdLst>
                  <a:gd name="T0" fmla="*/ 730 w 808"/>
                  <a:gd name="T1" fmla="*/ 391 h 989"/>
                  <a:gd name="T2" fmla="*/ 730 w 808"/>
                  <a:gd name="T3" fmla="*/ 365 h 989"/>
                  <a:gd name="T4" fmla="*/ 365 w 808"/>
                  <a:gd name="T5" fmla="*/ 0 h 989"/>
                  <a:gd name="T6" fmla="*/ 0 w 808"/>
                  <a:gd name="T7" fmla="*/ 365 h 989"/>
                  <a:gd name="T8" fmla="*/ 78 w 808"/>
                  <a:gd name="T9" fmla="*/ 590 h 989"/>
                  <a:gd name="T10" fmla="*/ 78 w 808"/>
                  <a:gd name="T11" fmla="*/ 989 h 989"/>
                  <a:gd name="T12" fmla="*/ 547 w 808"/>
                  <a:gd name="T13" fmla="*/ 989 h 989"/>
                  <a:gd name="T14" fmla="*/ 547 w 808"/>
                  <a:gd name="T15" fmla="*/ 860 h 989"/>
                  <a:gd name="T16" fmla="*/ 704 w 808"/>
                  <a:gd name="T17" fmla="*/ 704 h 989"/>
                  <a:gd name="T18" fmla="*/ 704 w 808"/>
                  <a:gd name="T19" fmla="*/ 626 h 989"/>
                  <a:gd name="T20" fmla="*/ 782 w 808"/>
                  <a:gd name="T21" fmla="*/ 626 h 989"/>
                  <a:gd name="T22" fmla="*/ 808 w 808"/>
                  <a:gd name="T23" fmla="*/ 600 h 989"/>
                  <a:gd name="T24" fmla="*/ 730 w 808"/>
                  <a:gd name="T25" fmla="*/ 391 h 989"/>
                  <a:gd name="T26" fmla="*/ 587 w 808"/>
                  <a:gd name="T27" fmla="*/ 387 h 989"/>
                  <a:gd name="T28" fmla="*/ 547 w 808"/>
                  <a:gd name="T29" fmla="*/ 365 h 989"/>
                  <a:gd name="T30" fmla="*/ 522 w 808"/>
                  <a:gd name="T31" fmla="*/ 385 h 989"/>
                  <a:gd name="T32" fmla="*/ 520 w 808"/>
                  <a:gd name="T33" fmla="*/ 474 h 989"/>
                  <a:gd name="T34" fmla="*/ 410 w 808"/>
                  <a:gd name="T35" fmla="*/ 473 h 989"/>
                  <a:gd name="T36" fmla="*/ 390 w 808"/>
                  <a:gd name="T37" fmla="*/ 449 h 989"/>
                  <a:gd name="T38" fmla="*/ 412 w 808"/>
                  <a:gd name="T39" fmla="*/ 409 h 989"/>
                  <a:gd name="T40" fmla="*/ 368 w 808"/>
                  <a:gd name="T41" fmla="*/ 364 h 989"/>
                  <a:gd name="T42" fmla="*/ 325 w 808"/>
                  <a:gd name="T43" fmla="*/ 409 h 989"/>
                  <a:gd name="T44" fmla="*/ 347 w 808"/>
                  <a:gd name="T45" fmla="*/ 449 h 989"/>
                  <a:gd name="T46" fmla="*/ 326 w 808"/>
                  <a:gd name="T47" fmla="*/ 473 h 989"/>
                  <a:gd name="T48" fmla="*/ 214 w 808"/>
                  <a:gd name="T49" fmla="*/ 474 h 989"/>
                  <a:gd name="T50" fmla="*/ 213 w 808"/>
                  <a:gd name="T51" fmla="*/ 385 h 989"/>
                  <a:gd name="T52" fmla="*/ 188 w 808"/>
                  <a:gd name="T53" fmla="*/ 365 h 989"/>
                  <a:gd name="T54" fmla="*/ 148 w 808"/>
                  <a:gd name="T55" fmla="*/ 387 h 989"/>
                  <a:gd name="T56" fmla="*/ 104 w 808"/>
                  <a:gd name="T57" fmla="*/ 344 h 989"/>
                  <a:gd name="T58" fmla="*/ 148 w 808"/>
                  <a:gd name="T59" fmla="*/ 300 h 989"/>
                  <a:gd name="T60" fmla="*/ 188 w 808"/>
                  <a:gd name="T61" fmla="*/ 322 h 989"/>
                  <a:gd name="T62" fmla="*/ 213 w 808"/>
                  <a:gd name="T63" fmla="*/ 302 h 989"/>
                  <a:gd name="T64" fmla="*/ 216 w 808"/>
                  <a:gd name="T65" fmla="*/ 213 h 989"/>
                  <a:gd name="T66" fmla="*/ 326 w 808"/>
                  <a:gd name="T67" fmla="*/ 203 h 989"/>
                  <a:gd name="T68" fmla="*/ 347 w 808"/>
                  <a:gd name="T69" fmla="*/ 227 h 989"/>
                  <a:gd name="T70" fmla="*/ 325 w 808"/>
                  <a:gd name="T71" fmla="*/ 267 h 989"/>
                  <a:gd name="T72" fmla="*/ 368 w 808"/>
                  <a:gd name="T73" fmla="*/ 312 h 989"/>
                  <a:gd name="T74" fmla="*/ 412 w 808"/>
                  <a:gd name="T75" fmla="*/ 267 h 989"/>
                  <a:gd name="T76" fmla="*/ 390 w 808"/>
                  <a:gd name="T77" fmla="*/ 227 h 989"/>
                  <a:gd name="T78" fmla="*/ 410 w 808"/>
                  <a:gd name="T79" fmla="*/ 203 h 989"/>
                  <a:gd name="T80" fmla="*/ 521 w 808"/>
                  <a:gd name="T81" fmla="*/ 213 h 989"/>
                  <a:gd name="T82" fmla="*/ 522 w 808"/>
                  <a:gd name="T83" fmla="*/ 302 h 989"/>
                  <a:gd name="T84" fmla="*/ 547 w 808"/>
                  <a:gd name="T85" fmla="*/ 322 h 989"/>
                  <a:gd name="T86" fmla="*/ 587 w 808"/>
                  <a:gd name="T87" fmla="*/ 300 h 989"/>
                  <a:gd name="T88" fmla="*/ 631 w 808"/>
                  <a:gd name="T89" fmla="*/ 344 h 989"/>
                  <a:gd name="T90" fmla="*/ 587 w 808"/>
                  <a:gd name="T91" fmla="*/ 387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8" h="989">
                    <a:moveTo>
                      <a:pt x="730" y="391"/>
                    </a:moveTo>
                    <a:lnTo>
                      <a:pt x="730" y="365"/>
                    </a:lnTo>
                    <a:cubicBezTo>
                      <a:pt x="730" y="163"/>
                      <a:pt x="566" y="0"/>
                      <a:pt x="365" y="0"/>
                    </a:cubicBezTo>
                    <a:cubicBezTo>
                      <a:pt x="163" y="0"/>
                      <a:pt x="0" y="163"/>
                      <a:pt x="0" y="365"/>
                    </a:cubicBezTo>
                    <a:cubicBezTo>
                      <a:pt x="0" y="450"/>
                      <a:pt x="29" y="528"/>
                      <a:pt x="78" y="590"/>
                    </a:cubicBezTo>
                    <a:lnTo>
                      <a:pt x="78" y="989"/>
                    </a:lnTo>
                    <a:lnTo>
                      <a:pt x="547" y="989"/>
                    </a:lnTo>
                    <a:lnTo>
                      <a:pt x="547" y="860"/>
                    </a:lnTo>
                    <a:cubicBezTo>
                      <a:pt x="634" y="860"/>
                      <a:pt x="704" y="790"/>
                      <a:pt x="704" y="704"/>
                    </a:cubicBezTo>
                    <a:lnTo>
                      <a:pt x="704" y="626"/>
                    </a:lnTo>
                    <a:lnTo>
                      <a:pt x="782" y="626"/>
                    </a:lnTo>
                    <a:cubicBezTo>
                      <a:pt x="796" y="626"/>
                      <a:pt x="808" y="614"/>
                      <a:pt x="808" y="600"/>
                    </a:cubicBezTo>
                    <a:cubicBezTo>
                      <a:pt x="808" y="593"/>
                      <a:pt x="730" y="391"/>
                      <a:pt x="730" y="391"/>
                    </a:cubicBezTo>
                    <a:close/>
                    <a:moveTo>
                      <a:pt x="587" y="387"/>
                    </a:moveTo>
                    <a:cubicBezTo>
                      <a:pt x="562" y="381"/>
                      <a:pt x="566" y="365"/>
                      <a:pt x="547" y="365"/>
                    </a:cubicBezTo>
                    <a:cubicBezTo>
                      <a:pt x="528" y="365"/>
                      <a:pt x="524" y="378"/>
                      <a:pt x="522" y="385"/>
                    </a:cubicBezTo>
                    <a:cubicBezTo>
                      <a:pt x="519" y="407"/>
                      <a:pt x="520" y="474"/>
                      <a:pt x="520" y="474"/>
                    </a:cubicBezTo>
                    <a:cubicBezTo>
                      <a:pt x="520" y="474"/>
                      <a:pt x="432" y="477"/>
                      <a:pt x="410" y="473"/>
                    </a:cubicBezTo>
                    <a:cubicBezTo>
                      <a:pt x="402" y="472"/>
                      <a:pt x="390" y="468"/>
                      <a:pt x="390" y="449"/>
                    </a:cubicBezTo>
                    <a:cubicBezTo>
                      <a:pt x="390" y="430"/>
                      <a:pt x="406" y="434"/>
                      <a:pt x="412" y="409"/>
                    </a:cubicBezTo>
                    <a:cubicBezTo>
                      <a:pt x="414" y="383"/>
                      <a:pt x="392" y="364"/>
                      <a:pt x="368" y="364"/>
                    </a:cubicBezTo>
                    <a:cubicBezTo>
                      <a:pt x="344" y="364"/>
                      <a:pt x="323" y="383"/>
                      <a:pt x="325" y="409"/>
                    </a:cubicBezTo>
                    <a:cubicBezTo>
                      <a:pt x="331" y="434"/>
                      <a:pt x="347" y="430"/>
                      <a:pt x="347" y="449"/>
                    </a:cubicBezTo>
                    <a:cubicBezTo>
                      <a:pt x="347" y="468"/>
                      <a:pt x="334" y="472"/>
                      <a:pt x="326" y="473"/>
                    </a:cubicBezTo>
                    <a:cubicBezTo>
                      <a:pt x="305" y="477"/>
                      <a:pt x="214" y="474"/>
                      <a:pt x="214" y="474"/>
                    </a:cubicBezTo>
                    <a:cubicBezTo>
                      <a:pt x="214" y="474"/>
                      <a:pt x="216" y="407"/>
                      <a:pt x="213" y="385"/>
                    </a:cubicBezTo>
                    <a:cubicBezTo>
                      <a:pt x="212" y="377"/>
                      <a:pt x="207" y="365"/>
                      <a:pt x="188" y="365"/>
                    </a:cubicBezTo>
                    <a:cubicBezTo>
                      <a:pt x="169" y="365"/>
                      <a:pt x="174" y="381"/>
                      <a:pt x="148" y="387"/>
                    </a:cubicBezTo>
                    <a:cubicBezTo>
                      <a:pt x="123" y="389"/>
                      <a:pt x="104" y="368"/>
                      <a:pt x="104" y="344"/>
                    </a:cubicBezTo>
                    <a:cubicBezTo>
                      <a:pt x="104" y="319"/>
                      <a:pt x="123" y="298"/>
                      <a:pt x="148" y="300"/>
                    </a:cubicBezTo>
                    <a:cubicBezTo>
                      <a:pt x="174" y="306"/>
                      <a:pt x="169" y="322"/>
                      <a:pt x="188" y="322"/>
                    </a:cubicBezTo>
                    <a:cubicBezTo>
                      <a:pt x="207" y="322"/>
                      <a:pt x="212" y="310"/>
                      <a:pt x="213" y="302"/>
                    </a:cubicBezTo>
                    <a:cubicBezTo>
                      <a:pt x="216" y="280"/>
                      <a:pt x="216" y="213"/>
                      <a:pt x="216" y="213"/>
                    </a:cubicBezTo>
                    <a:cubicBezTo>
                      <a:pt x="216" y="213"/>
                      <a:pt x="305" y="199"/>
                      <a:pt x="326" y="203"/>
                    </a:cubicBezTo>
                    <a:cubicBezTo>
                      <a:pt x="334" y="204"/>
                      <a:pt x="347" y="208"/>
                      <a:pt x="347" y="227"/>
                    </a:cubicBezTo>
                    <a:cubicBezTo>
                      <a:pt x="347" y="246"/>
                      <a:pt x="331" y="242"/>
                      <a:pt x="325" y="267"/>
                    </a:cubicBezTo>
                    <a:cubicBezTo>
                      <a:pt x="323" y="293"/>
                      <a:pt x="344" y="312"/>
                      <a:pt x="368" y="312"/>
                    </a:cubicBezTo>
                    <a:cubicBezTo>
                      <a:pt x="392" y="312"/>
                      <a:pt x="414" y="293"/>
                      <a:pt x="412" y="267"/>
                    </a:cubicBezTo>
                    <a:cubicBezTo>
                      <a:pt x="406" y="242"/>
                      <a:pt x="390" y="246"/>
                      <a:pt x="390" y="227"/>
                    </a:cubicBezTo>
                    <a:cubicBezTo>
                      <a:pt x="390" y="208"/>
                      <a:pt x="402" y="204"/>
                      <a:pt x="410" y="203"/>
                    </a:cubicBezTo>
                    <a:cubicBezTo>
                      <a:pt x="432" y="199"/>
                      <a:pt x="521" y="213"/>
                      <a:pt x="521" y="213"/>
                    </a:cubicBezTo>
                    <a:cubicBezTo>
                      <a:pt x="521" y="213"/>
                      <a:pt x="519" y="280"/>
                      <a:pt x="522" y="302"/>
                    </a:cubicBezTo>
                    <a:cubicBezTo>
                      <a:pt x="524" y="310"/>
                      <a:pt x="528" y="322"/>
                      <a:pt x="547" y="322"/>
                    </a:cubicBezTo>
                    <a:cubicBezTo>
                      <a:pt x="566" y="322"/>
                      <a:pt x="562" y="306"/>
                      <a:pt x="587" y="300"/>
                    </a:cubicBezTo>
                    <a:cubicBezTo>
                      <a:pt x="613" y="298"/>
                      <a:pt x="631" y="319"/>
                      <a:pt x="631" y="344"/>
                    </a:cubicBezTo>
                    <a:cubicBezTo>
                      <a:pt x="631" y="368"/>
                      <a:pt x="613" y="389"/>
                      <a:pt x="587" y="38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1" name="Problem_Based_Learning - 2" descr="{&quot;Key&quot;:&quot;POWER_USER_SHAPE_ICON&quot;,&quot;Value&quot;:&quot;POWER_USER_SHAPE_ICON_STYLE_1&quot;}"/>
            <p:cNvGrpSpPr>
              <a:grpSpLocks noChangeAspect="1"/>
            </p:cNvGrpSpPr>
            <p:nvPr>
              <p:custDataLst>
                <p:tags r:id="rId6"/>
              </p:custDataLst>
            </p:nvPr>
          </p:nvGrpSpPr>
          <p:grpSpPr bwMode="auto">
            <a:xfrm>
              <a:off x="4081138" y="5900047"/>
              <a:ext cx="488747" cy="542925"/>
              <a:chOff x="7" y="8"/>
              <a:chExt cx="424" cy="471"/>
            </a:xfrm>
            <a:solidFill>
              <a:srgbClr val="2DA2BF"/>
            </a:solidFill>
          </p:grpSpPr>
          <p:sp>
            <p:nvSpPr>
              <p:cNvPr id="62" name="Problem_Based_Learning"/>
              <p:cNvSpPr>
                <a:spLocks/>
              </p:cNvSpPr>
              <p:nvPr>
                <p:custDataLst>
                  <p:tags r:id="rId14"/>
                </p:custDataLst>
              </p:nvPr>
            </p:nvSpPr>
            <p:spPr bwMode="auto">
              <a:xfrm>
                <a:off x="214" y="8"/>
                <a:ext cx="20" cy="69"/>
              </a:xfrm>
              <a:custGeom>
                <a:avLst/>
                <a:gdLst>
                  <a:gd name="T0" fmla="*/ 26 w 52"/>
                  <a:gd name="T1" fmla="*/ 183 h 183"/>
                  <a:gd name="T2" fmla="*/ 0 w 52"/>
                  <a:gd name="T3" fmla="*/ 156 h 183"/>
                  <a:gd name="T4" fmla="*/ 0 w 52"/>
                  <a:gd name="T5" fmla="*/ 26 h 183"/>
                  <a:gd name="T6" fmla="*/ 26 w 52"/>
                  <a:gd name="T7" fmla="*/ 0 h 183"/>
                  <a:gd name="T8" fmla="*/ 52 w 52"/>
                  <a:gd name="T9" fmla="*/ 26 h 183"/>
                  <a:gd name="T10" fmla="*/ 52 w 52"/>
                  <a:gd name="T11" fmla="*/ 156 h 183"/>
                  <a:gd name="T12" fmla="*/ 26 w 52"/>
                  <a:gd name="T13" fmla="*/ 183 h 183"/>
                </a:gdLst>
                <a:ahLst/>
                <a:cxnLst>
                  <a:cxn ang="0">
                    <a:pos x="T0" y="T1"/>
                  </a:cxn>
                  <a:cxn ang="0">
                    <a:pos x="T2" y="T3"/>
                  </a:cxn>
                  <a:cxn ang="0">
                    <a:pos x="T4" y="T5"/>
                  </a:cxn>
                  <a:cxn ang="0">
                    <a:pos x="T6" y="T7"/>
                  </a:cxn>
                  <a:cxn ang="0">
                    <a:pos x="T8" y="T9"/>
                  </a:cxn>
                  <a:cxn ang="0">
                    <a:pos x="T10" y="T11"/>
                  </a:cxn>
                  <a:cxn ang="0">
                    <a:pos x="T12" y="T13"/>
                  </a:cxn>
                </a:cxnLst>
                <a:rect l="0" t="0" r="r" b="b"/>
                <a:pathLst>
                  <a:path w="52" h="183">
                    <a:moveTo>
                      <a:pt x="26" y="183"/>
                    </a:moveTo>
                    <a:cubicBezTo>
                      <a:pt x="11" y="183"/>
                      <a:pt x="0" y="171"/>
                      <a:pt x="0" y="156"/>
                    </a:cubicBezTo>
                    <a:lnTo>
                      <a:pt x="0" y="26"/>
                    </a:lnTo>
                    <a:cubicBezTo>
                      <a:pt x="0" y="12"/>
                      <a:pt x="11" y="0"/>
                      <a:pt x="26" y="0"/>
                    </a:cubicBezTo>
                    <a:cubicBezTo>
                      <a:pt x="40" y="0"/>
                      <a:pt x="52" y="12"/>
                      <a:pt x="52" y="26"/>
                    </a:cubicBezTo>
                    <a:lnTo>
                      <a:pt x="52" y="156"/>
                    </a:lnTo>
                    <a:cubicBezTo>
                      <a:pt x="52" y="171"/>
                      <a:pt x="40" y="183"/>
                      <a:pt x="26" y="18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Problem_Based_Learning"/>
              <p:cNvSpPr>
                <a:spLocks/>
              </p:cNvSpPr>
              <p:nvPr>
                <p:custDataLst>
                  <p:tags r:id="rId15"/>
                </p:custDataLst>
              </p:nvPr>
            </p:nvSpPr>
            <p:spPr bwMode="auto">
              <a:xfrm>
                <a:off x="301" y="46"/>
                <a:ext cx="51" cy="60"/>
              </a:xfrm>
              <a:custGeom>
                <a:avLst/>
                <a:gdLst>
                  <a:gd name="T0" fmla="*/ 29 w 137"/>
                  <a:gd name="T1" fmla="*/ 160 h 160"/>
                  <a:gd name="T2" fmla="*/ 14 w 137"/>
                  <a:gd name="T3" fmla="*/ 155 h 160"/>
                  <a:gd name="T4" fmla="*/ 9 w 137"/>
                  <a:gd name="T5" fmla="*/ 118 h 160"/>
                  <a:gd name="T6" fmla="*/ 87 w 137"/>
                  <a:gd name="T7" fmla="*/ 14 h 160"/>
                  <a:gd name="T8" fmla="*/ 123 w 137"/>
                  <a:gd name="T9" fmla="*/ 9 h 160"/>
                  <a:gd name="T10" fmla="*/ 128 w 137"/>
                  <a:gd name="T11" fmla="*/ 45 h 160"/>
                  <a:gd name="T12" fmla="*/ 50 w 137"/>
                  <a:gd name="T13" fmla="*/ 149 h 160"/>
                  <a:gd name="T14" fmla="*/ 29 w 137"/>
                  <a:gd name="T15" fmla="*/ 16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60">
                    <a:moveTo>
                      <a:pt x="29" y="160"/>
                    </a:moveTo>
                    <a:cubicBezTo>
                      <a:pt x="24" y="160"/>
                      <a:pt x="18" y="158"/>
                      <a:pt x="14" y="155"/>
                    </a:cubicBezTo>
                    <a:cubicBezTo>
                      <a:pt x="2" y="146"/>
                      <a:pt x="0" y="130"/>
                      <a:pt x="9" y="118"/>
                    </a:cubicBezTo>
                    <a:lnTo>
                      <a:pt x="87" y="14"/>
                    </a:lnTo>
                    <a:cubicBezTo>
                      <a:pt x="95" y="2"/>
                      <a:pt x="112" y="0"/>
                      <a:pt x="123" y="9"/>
                    </a:cubicBezTo>
                    <a:cubicBezTo>
                      <a:pt x="135" y="17"/>
                      <a:pt x="137" y="34"/>
                      <a:pt x="128" y="45"/>
                    </a:cubicBezTo>
                    <a:lnTo>
                      <a:pt x="50" y="149"/>
                    </a:lnTo>
                    <a:cubicBezTo>
                      <a:pt x="45" y="156"/>
                      <a:pt x="37" y="160"/>
                      <a:pt x="29" y="1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 name="Problem_Based_Learning"/>
              <p:cNvSpPr>
                <a:spLocks/>
              </p:cNvSpPr>
              <p:nvPr>
                <p:custDataLst>
                  <p:tags r:id="rId16"/>
                </p:custDataLst>
              </p:nvPr>
            </p:nvSpPr>
            <p:spPr bwMode="auto">
              <a:xfrm>
                <a:off x="85" y="46"/>
                <a:ext cx="52" cy="60"/>
              </a:xfrm>
              <a:custGeom>
                <a:avLst/>
                <a:gdLst>
                  <a:gd name="T0" fmla="*/ 108 w 137"/>
                  <a:gd name="T1" fmla="*/ 160 h 160"/>
                  <a:gd name="T2" fmla="*/ 87 w 137"/>
                  <a:gd name="T3" fmla="*/ 149 h 160"/>
                  <a:gd name="T4" fmla="*/ 9 w 137"/>
                  <a:gd name="T5" fmla="*/ 45 h 160"/>
                  <a:gd name="T6" fmla="*/ 14 w 137"/>
                  <a:gd name="T7" fmla="*/ 9 h 160"/>
                  <a:gd name="T8" fmla="*/ 51 w 137"/>
                  <a:gd name="T9" fmla="*/ 14 h 160"/>
                  <a:gd name="T10" fmla="*/ 129 w 137"/>
                  <a:gd name="T11" fmla="*/ 118 h 160"/>
                  <a:gd name="T12" fmla="*/ 124 w 137"/>
                  <a:gd name="T13" fmla="*/ 155 h 160"/>
                  <a:gd name="T14" fmla="*/ 108 w 137"/>
                  <a:gd name="T15" fmla="*/ 16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60">
                    <a:moveTo>
                      <a:pt x="108" y="160"/>
                    </a:moveTo>
                    <a:cubicBezTo>
                      <a:pt x="100" y="160"/>
                      <a:pt x="92" y="156"/>
                      <a:pt x="87" y="149"/>
                    </a:cubicBezTo>
                    <a:lnTo>
                      <a:pt x="9" y="45"/>
                    </a:lnTo>
                    <a:cubicBezTo>
                      <a:pt x="0" y="34"/>
                      <a:pt x="3" y="17"/>
                      <a:pt x="14" y="9"/>
                    </a:cubicBezTo>
                    <a:cubicBezTo>
                      <a:pt x="26" y="0"/>
                      <a:pt x="42" y="2"/>
                      <a:pt x="51" y="14"/>
                    </a:cubicBezTo>
                    <a:lnTo>
                      <a:pt x="129" y="118"/>
                    </a:lnTo>
                    <a:cubicBezTo>
                      <a:pt x="137" y="130"/>
                      <a:pt x="135" y="146"/>
                      <a:pt x="124" y="155"/>
                    </a:cubicBezTo>
                    <a:cubicBezTo>
                      <a:pt x="119" y="158"/>
                      <a:pt x="113" y="160"/>
                      <a:pt x="108" y="1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 name="Problem_Based_Learning"/>
              <p:cNvSpPr>
                <a:spLocks/>
              </p:cNvSpPr>
              <p:nvPr>
                <p:custDataLst>
                  <p:tags r:id="rId17"/>
                </p:custDataLst>
              </p:nvPr>
            </p:nvSpPr>
            <p:spPr bwMode="auto">
              <a:xfrm>
                <a:off x="7" y="134"/>
                <a:ext cx="61" cy="41"/>
              </a:xfrm>
              <a:custGeom>
                <a:avLst/>
                <a:gdLst>
                  <a:gd name="T0" fmla="*/ 134 w 164"/>
                  <a:gd name="T1" fmla="*/ 108 h 108"/>
                  <a:gd name="T2" fmla="*/ 123 w 164"/>
                  <a:gd name="T3" fmla="*/ 106 h 108"/>
                  <a:gd name="T4" fmla="*/ 18 w 164"/>
                  <a:gd name="T5" fmla="*/ 53 h 108"/>
                  <a:gd name="T6" fmla="*/ 7 w 164"/>
                  <a:gd name="T7" fmla="*/ 18 h 108"/>
                  <a:gd name="T8" fmla="*/ 42 w 164"/>
                  <a:gd name="T9" fmla="*/ 7 h 108"/>
                  <a:gd name="T10" fmla="*/ 146 w 164"/>
                  <a:gd name="T11" fmla="*/ 59 h 108"/>
                  <a:gd name="T12" fmla="*/ 158 w 164"/>
                  <a:gd name="T13" fmla="*/ 94 h 108"/>
                  <a:gd name="T14" fmla="*/ 134 w 164"/>
                  <a:gd name="T15" fmla="*/ 10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108">
                    <a:moveTo>
                      <a:pt x="134" y="108"/>
                    </a:moveTo>
                    <a:cubicBezTo>
                      <a:pt x="130" y="108"/>
                      <a:pt x="126" y="107"/>
                      <a:pt x="123" y="106"/>
                    </a:cubicBezTo>
                    <a:lnTo>
                      <a:pt x="18" y="53"/>
                    </a:lnTo>
                    <a:cubicBezTo>
                      <a:pt x="6" y="47"/>
                      <a:pt x="0" y="31"/>
                      <a:pt x="7" y="18"/>
                    </a:cubicBezTo>
                    <a:cubicBezTo>
                      <a:pt x="13" y="6"/>
                      <a:pt x="29" y="0"/>
                      <a:pt x="42" y="7"/>
                    </a:cubicBezTo>
                    <a:lnTo>
                      <a:pt x="146" y="59"/>
                    </a:lnTo>
                    <a:cubicBezTo>
                      <a:pt x="159" y="65"/>
                      <a:pt x="164" y="81"/>
                      <a:pt x="158" y="94"/>
                    </a:cubicBezTo>
                    <a:cubicBezTo>
                      <a:pt x="153" y="103"/>
                      <a:pt x="144" y="108"/>
                      <a:pt x="134" y="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Problem_Based_Learning"/>
              <p:cNvSpPr>
                <a:spLocks/>
              </p:cNvSpPr>
              <p:nvPr>
                <p:custDataLst>
                  <p:tags r:id="rId18"/>
                </p:custDataLst>
              </p:nvPr>
            </p:nvSpPr>
            <p:spPr bwMode="auto">
              <a:xfrm>
                <a:off x="369" y="134"/>
                <a:ext cx="62" cy="41"/>
              </a:xfrm>
              <a:custGeom>
                <a:avLst/>
                <a:gdLst>
                  <a:gd name="T0" fmla="*/ 30 w 164"/>
                  <a:gd name="T1" fmla="*/ 108 h 108"/>
                  <a:gd name="T2" fmla="*/ 7 w 164"/>
                  <a:gd name="T3" fmla="*/ 94 h 108"/>
                  <a:gd name="T4" fmla="*/ 18 w 164"/>
                  <a:gd name="T5" fmla="*/ 59 h 108"/>
                  <a:gd name="T6" fmla="*/ 123 w 164"/>
                  <a:gd name="T7" fmla="*/ 7 h 108"/>
                  <a:gd name="T8" fmla="*/ 158 w 164"/>
                  <a:gd name="T9" fmla="*/ 18 h 108"/>
                  <a:gd name="T10" fmla="*/ 146 w 164"/>
                  <a:gd name="T11" fmla="*/ 53 h 108"/>
                  <a:gd name="T12" fmla="*/ 42 w 164"/>
                  <a:gd name="T13" fmla="*/ 106 h 108"/>
                  <a:gd name="T14" fmla="*/ 30 w 164"/>
                  <a:gd name="T15" fmla="*/ 10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108">
                    <a:moveTo>
                      <a:pt x="30" y="108"/>
                    </a:moveTo>
                    <a:cubicBezTo>
                      <a:pt x="20" y="108"/>
                      <a:pt x="11" y="103"/>
                      <a:pt x="7" y="94"/>
                    </a:cubicBezTo>
                    <a:cubicBezTo>
                      <a:pt x="0" y="81"/>
                      <a:pt x="5" y="65"/>
                      <a:pt x="18" y="59"/>
                    </a:cubicBezTo>
                    <a:lnTo>
                      <a:pt x="123" y="7"/>
                    </a:lnTo>
                    <a:cubicBezTo>
                      <a:pt x="135" y="0"/>
                      <a:pt x="151" y="6"/>
                      <a:pt x="158" y="18"/>
                    </a:cubicBezTo>
                    <a:cubicBezTo>
                      <a:pt x="164" y="31"/>
                      <a:pt x="159" y="47"/>
                      <a:pt x="146" y="53"/>
                    </a:cubicBezTo>
                    <a:lnTo>
                      <a:pt x="42" y="106"/>
                    </a:lnTo>
                    <a:cubicBezTo>
                      <a:pt x="38" y="107"/>
                      <a:pt x="34" y="108"/>
                      <a:pt x="30" y="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 name="Problem_Based_Learning"/>
              <p:cNvSpPr>
                <a:spLocks noEditPoints="1"/>
              </p:cNvSpPr>
              <p:nvPr>
                <p:custDataLst>
                  <p:tags r:id="rId19"/>
                </p:custDataLst>
              </p:nvPr>
            </p:nvSpPr>
            <p:spPr bwMode="auto">
              <a:xfrm>
                <a:off x="87" y="106"/>
                <a:ext cx="303" cy="373"/>
              </a:xfrm>
              <a:custGeom>
                <a:avLst/>
                <a:gdLst>
                  <a:gd name="T0" fmla="*/ 730 w 808"/>
                  <a:gd name="T1" fmla="*/ 391 h 989"/>
                  <a:gd name="T2" fmla="*/ 730 w 808"/>
                  <a:gd name="T3" fmla="*/ 365 h 989"/>
                  <a:gd name="T4" fmla="*/ 365 w 808"/>
                  <a:gd name="T5" fmla="*/ 0 h 989"/>
                  <a:gd name="T6" fmla="*/ 0 w 808"/>
                  <a:gd name="T7" fmla="*/ 365 h 989"/>
                  <a:gd name="T8" fmla="*/ 78 w 808"/>
                  <a:gd name="T9" fmla="*/ 590 h 989"/>
                  <a:gd name="T10" fmla="*/ 78 w 808"/>
                  <a:gd name="T11" fmla="*/ 989 h 989"/>
                  <a:gd name="T12" fmla="*/ 547 w 808"/>
                  <a:gd name="T13" fmla="*/ 989 h 989"/>
                  <a:gd name="T14" fmla="*/ 547 w 808"/>
                  <a:gd name="T15" fmla="*/ 860 h 989"/>
                  <a:gd name="T16" fmla="*/ 704 w 808"/>
                  <a:gd name="T17" fmla="*/ 704 h 989"/>
                  <a:gd name="T18" fmla="*/ 704 w 808"/>
                  <a:gd name="T19" fmla="*/ 626 h 989"/>
                  <a:gd name="T20" fmla="*/ 782 w 808"/>
                  <a:gd name="T21" fmla="*/ 626 h 989"/>
                  <a:gd name="T22" fmla="*/ 808 w 808"/>
                  <a:gd name="T23" fmla="*/ 600 h 989"/>
                  <a:gd name="T24" fmla="*/ 730 w 808"/>
                  <a:gd name="T25" fmla="*/ 391 h 989"/>
                  <a:gd name="T26" fmla="*/ 587 w 808"/>
                  <a:gd name="T27" fmla="*/ 387 h 989"/>
                  <a:gd name="T28" fmla="*/ 547 w 808"/>
                  <a:gd name="T29" fmla="*/ 365 h 989"/>
                  <a:gd name="T30" fmla="*/ 522 w 808"/>
                  <a:gd name="T31" fmla="*/ 385 h 989"/>
                  <a:gd name="T32" fmla="*/ 520 w 808"/>
                  <a:gd name="T33" fmla="*/ 474 h 989"/>
                  <a:gd name="T34" fmla="*/ 410 w 808"/>
                  <a:gd name="T35" fmla="*/ 473 h 989"/>
                  <a:gd name="T36" fmla="*/ 390 w 808"/>
                  <a:gd name="T37" fmla="*/ 449 h 989"/>
                  <a:gd name="T38" fmla="*/ 412 w 808"/>
                  <a:gd name="T39" fmla="*/ 409 h 989"/>
                  <a:gd name="T40" fmla="*/ 368 w 808"/>
                  <a:gd name="T41" fmla="*/ 364 h 989"/>
                  <a:gd name="T42" fmla="*/ 325 w 808"/>
                  <a:gd name="T43" fmla="*/ 409 h 989"/>
                  <a:gd name="T44" fmla="*/ 347 w 808"/>
                  <a:gd name="T45" fmla="*/ 449 h 989"/>
                  <a:gd name="T46" fmla="*/ 326 w 808"/>
                  <a:gd name="T47" fmla="*/ 473 h 989"/>
                  <a:gd name="T48" fmla="*/ 214 w 808"/>
                  <a:gd name="T49" fmla="*/ 474 h 989"/>
                  <a:gd name="T50" fmla="*/ 213 w 808"/>
                  <a:gd name="T51" fmla="*/ 385 h 989"/>
                  <a:gd name="T52" fmla="*/ 188 w 808"/>
                  <a:gd name="T53" fmla="*/ 365 h 989"/>
                  <a:gd name="T54" fmla="*/ 148 w 808"/>
                  <a:gd name="T55" fmla="*/ 387 h 989"/>
                  <a:gd name="T56" fmla="*/ 104 w 808"/>
                  <a:gd name="T57" fmla="*/ 344 h 989"/>
                  <a:gd name="T58" fmla="*/ 148 w 808"/>
                  <a:gd name="T59" fmla="*/ 300 h 989"/>
                  <a:gd name="T60" fmla="*/ 188 w 808"/>
                  <a:gd name="T61" fmla="*/ 322 h 989"/>
                  <a:gd name="T62" fmla="*/ 213 w 808"/>
                  <a:gd name="T63" fmla="*/ 302 h 989"/>
                  <a:gd name="T64" fmla="*/ 216 w 808"/>
                  <a:gd name="T65" fmla="*/ 213 h 989"/>
                  <a:gd name="T66" fmla="*/ 326 w 808"/>
                  <a:gd name="T67" fmla="*/ 203 h 989"/>
                  <a:gd name="T68" fmla="*/ 347 w 808"/>
                  <a:gd name="T69" fmla="*/ 227 h 989"/>
                  <a:gd name="T70" fmla="*/ 325 w 808"/>
                  <a:gd name="T71" fmla="*/ 267 h 989"/>
                  <a:gd name="T72" fmla="*/ 368 w 808"/>
                  <a:gd name="T73" fmla="*/ 312 h 989"/>
                  <a:gd name="T74" fmla="*/ 412 w 808"/>
                  <a:gd name="T75" fmla="*/ 267 h 989"/>
                  <a:gd name="T76" fmla="*/ 390 w 808"/>
                  <a:gd name="T77" fmla="*/ 227 h 989"/>
                  <a:gd name="T78" fmla="*/ 410 w 808"/>
                  <a:gd name="T79" fmla="*/ 203 h 989"/>
                  <a:gd name="T80" fmla="*/ 521 w 808"/>
                  <a:gd name="T81" fmla="*/ 213 h 989"/>
                  <a:gd name="T82" fmla="*/ 522 w 808"/>
                  <a:gd name="T83" fmla="*/ 302 h 989"/>
                  <a:gd name="T84" fmla="*/ 547 w 808"/>
                  <a:gd name="T85" fmla="*/ 322 h 989"/>
                  <a:gd name="T86" fmla="*/ 587 w 808"/>
                  <a:gd name="T87" fmla="*/ 300 h 989"/>
                  <a:gd name="T88" fmla="*/ 631 w 808"/>
                  <a:gd name="T89" fmla="*/ 344 h 989"/>
                  <a:gd name="T90" fmla="*/ 587 w 808"/>
                  <a:gd name="T91" fmla="*/ 387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8" h="989">
                    <a:moveTo>
                      <a:pt x="730" y="391"/>
                    </a:moveTo>
                    <a:lnTo>
                      <a:pt x="730" y="365"/>
                    </a:lnTo>
                    <a:cubicBezTo>
                      <a:pt x="730" y="163"/>
                      <a:pt x="566" y="0"/>
                      <a:pt x="365" y="0"/>
                    </a:cubicBezTo>
                    <a:cubicBezTo>
                      <a:pt x="163" y="0"/>
                      <a:pt x="0" y="163"/>
                      <a:pt x="0" y="365"/>
                    </a:cubicBezTo>
                    <a:cubicBezTo>
                      <a:pt x="0" y="450"/>
                      <a:pt x="29" y="528"/>
                      <a:pt x="78" y="590"/>
                    </a:cubicBezTo>
                    <a:lnTo>
                      <a:pt x="78" y="989"/>
                    </a:lnTo>
                    <a:lnTo>
                      <a:pt x="547" y="989"/>
                    </a:lnTo>
                    <a:lnTo>
                      <a:pt x="547" y="860"/>
                    </a:lnTo>
                    <a:cubicBezTo>
                      <a:pt x="634" y="860"/>
                      <a:pt x="704" y="790"/>
                      <a:pt x="704" y="704"/>
                    </a:cubicBezTo>
                    <a:lnTo>
                      <a:pt x="704" y="626"/>
                    </a:lnTo>
                    <a:lnTo>
                      <a:pt x="782" y="626"/>
                    </a:lnTo>
                    <a:cubicBezTo>
                      <a:pt x="796" y="626"/>
                      <a:pt x="808" y="614"/>
                      <a:pt x="808" y="600"/>
                    </a:cubicBezTo>
                    <a:cubicBezTo>
                      <a:pt x="808" y="593"/>
                      <a:pt x="730" y="391"/>
                      <a:pt x="730" y="391"/>
                    </a:cubicBezTo>
                    <a:close/>
                    <a:moveTo>
                      <a:pt x="587" y="387"/>
                    </a:moveTo>
                    <a:cubicBezTo>
                      <a:pt x="562" y="381"/>
                      <a:pt x="566" y="365"/>
                      <a:pt x="547" y="365"/>
                    </a:cubicBezTo>
                    <a:cubicBezTo>
                      <a:pt x="528" y="365"/>
                      <a:pt x="524" y="378"/>
                      <a:pt x="522" y="385"/>
                    </a:cubicBezTo>
                    <a:cubicBezTo>
                      <a:pt x="519" y="407"/>
                      <a:pt x="520" y="474"/>
                      <a:pt x="520" y="474"/>
                    </a:cubicBezTo>
                    <a:cubicBezTo>
                      <a:pt x="520" y="474"/>
                      <a:pt x="432" y="477"/>
                      <a:pt x="410" y="473"/>
                    </a:cubicBezTo>
                    <a:cubicBezTo>
                      <a:pt x="402" y="472"/>
                      <a:pt x="390" y="468"/>
                      <a:pt x="390" y="449"/>
                    </a:cubicBezTo>
                    <a:cubicBezTo>
                      <a:pt x="390" y="430"/>
                      <a:pt x="406" y="434"/>
                      <a:pt x="412" y="409"/>
                    </a:cubicBezTo>
                    <a:cubicBezTo>
                      <a:pt x="414" y="383"/>
                      <a:pt x="392" y="364"/>
                      <a:pt x="368" y="364"/>
                    </a:cubicBezTo>
                    <a:cubicBezTo>
                      <a:pt x="344" y="364"/>
                      <a:pt x="323" y="383"/>
                      <a:pt x="325" y="409"/>
                    </a:cubicBezTo>
                    <a:cubicBezTo>
                      <a:pt x="331" y="434"/>
                      <a:pt x="347" y="430"/>
                      <a:pt x="347" y="449"/>
                    </a:cubicBezTo>
                    <a:cubicBezTo>
                      <a:pt x="347" y="468"/>
                      <a:pt x="334" y="472"/>
                      <a:pt x="326" y="473"/>
                    </a:cubicBezTo>
                    <a:cubicBezTo>
                      <a:pt x="305" y="477"/>
                      <a:pt x="214" y="474"/>
                      <a:pt x="214" y="474"/>
                    </a:cubicBezTo>
                    <a:cubicBezTo>
                      <a:pt x="214" y="474"/>
                      <a:pt x="216" y="407"/>
                      <a:pt x="213" y="385"/>
                    </a:cubicBezTo>
                    <a:cubicBezTo>
                      <a:pt x="212" y="377"/>
                      <a:pt x="207" y="365"/>
                      <a:pt x="188" y="365"/>
                    </a:cubicBezTo>
                    <a:cubicBezTo>
                      <a:pt x="169" y="365"/>
                      <a:pt x="174" y="381"/>
                      <a:pt x="148" y="387"/>
                    </a:cubicBezTo>
                    <a:cubicBezTo>
                      <a:pt x="123" y="389"/>
                      <a:pt x="104" y="368"/>
                      <a:pt x="104" y="344"/>
                    </a:cubicBezTo>
                    <a:cubicBezTo>
                      <a:pt x="104" y="319"/>
                      <a:pt x="123" y="298"/>
                      <a:pt x="148" y="300"/>
                    </a:cubicBezTo>
                    <a:cubicBezTo>
                      <a:pt x="174" y="306"/>
                      <a:pt x="169" y="322"/>
                      <a:pt x="188" y="322"/>
                    </a:cubicBezTo>
                    <a:cubicBezTo>
                      <a:pt x="207" y="322"/>
                      <a:pt x="212" y="310"/>
                      <a:pt x="213" y="302"/>
                    </a:cubicBezTo>
                    <a:cubicBezTo>
                      <a:pt x="216" y="280"/>
                      <a:pt x="216" y="213"/>
                      <a:pt x="216" y="213"/>
                    </a:cubicBezTo>
                    <a:cubicBezTo>
                      <a:pt x="216" y="213"/>
                      <a:pt x="305" y="199"/>
                      <a:pt x="326" y="203"/>
                    </a:cubicBezTo>
                    <a:cubicBezTo>
                      <a:pt x="334" y="204"/>
                      <a:pt x="347" y="208"/>
                      <a:pt x="347" y="227"/>
                    </a:cubicBezTo>
                    <a:cubicBezTo>
                      <a:pt x="347" y="246"/>
                      <a:pt x="331" y="242"/>
                      <a:pt x="325" y="267"/>
                    </a:cubicBezTo>
                    <a:cubicBezTo>
                      <a:pt x="323" y="293"/>
                      <a:pt x="344" y="312"/>
                      <a:pt x="368" y="312"/>
                    </a:cubicBezTo>
                    <a:cubicBezTo>
                      <a:pt x="392" y="312"/>
                      <a:pt x="414" y="293"/>
                      <a:pt x="412" y="267"/>
                    </a:cubicBezTo>
                    <a:cubicBezTo>
                      <a:pt x="406" y="242"/>
                      <a:pt x="390" y="246"/>
                      <a:pt x="390" y="227"/>
                    </a:cubicBezTo>
                    <a:cubicBezTo>
                      <a:pt x="390" y="208"/>
                      <a:pt x="402" y="204"/>
                      <a:pt x="410" y="203"/>
                    </a:cubicBezTo>
                    <a:cubicBezTo>
                      <a:pt x="432" y="199"/>
                      <a:pt x="521" y="213"/>
                      <a:pt x="521" y="213"/>
                    </a:cubicBezTo>
                    <a:cubicBezTo>
                      <a:pt x="521" y="213"/>
                      <a:pt x="519" y="280"/>
                      <a:pt x="522" y="302"/>
                    </a:cubicBezTo>
                    <a:cubicBezTo>
                      <a:pt x="524" y="310"/>
                      <a:pt x="528" y="322"/>
                      <a:pt x="547" y="322"/>
                    </a:cubicBezTo>
                    <a:cubicBezTo>
                      <a:pt x="566" y="322"/>
                      <a:pt x="562" y="306"/>
                      <a:pt x="587" y="300"/>
                    </a:cubicBezTo>
                    <a:cubicBezTo>
                      <a:pt x="613" y="298"/>
                      <a:pt x="631" y="319"/>
                      <a:pt x="631" y="344"/>
                    </a:cubicBezTo>
                    <a:cubicBezTo>
                      <a:pt x="631" y="368"/>
                      <a:pt x="613" y="389"/>
                      <a:pt x="587" y="38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8" name="Problem_Based_Learning - 1" descr="{&quot;Key&quot;:&quot;POWER_USER_SHAPE_ICON&quot;,&quot;Value&quot;:&quot;POWER_USER_SHAPE_ICON_STYLE_1&quot;}"/>
            <p:cNvGrpSpPr>
              <a:grpSpLocks noChangeAspect="1"/>
            </p:cNvGrpSpPr>
            <p:nvPr>
              <p:custDataLst>
                <p:tags r:id="rId7"/>
              </p:custDataLst>
            </p:nvPr>
          </p:nvGrpSpPr>
          <p:grpSpPr bwMode="auto">
            <a:xfrm>
              <a:off x="4570467" y="5900047"/>
              <a:ext cx="488747" cy="542925"/>
              <a:chOff x="7" y="8"/>
              <a:chExt cx="424" cy="471"/>
            </a:xfrm>
            <a:solidFill>
              <a:srgbClr val="2DA2BF"/>
            </a:solidFill>
          </p:grpSpPr>
          <p:sp>
            <p:nvSpPr>
              <p:cNvPr id="69" name="Problem_Based_Learning"/>
              <p:cNvSpPr>
                <a:spLocks/>
              </p:cNvSpPr>
              <p:nvPr>
                <p:custDataLst>
                  <p:tags r:id="rId8"/>
                </p:custDataLst>
              </p:nvPr>
            </p:nvSpPr>
            <p:spPr bwMode="auto">
              <a:xfrm>
                <a:off x="214" y="8"/>
                <a:ext cx="20" cy="69"/>
              </a:xfrm>
              <a:custGeom>
                <a:avLst/>
                <a:gdLst>
                  <a:gd name="T0" fmla="*/ 26 w 52"/>
                  <a:gd name="T1" fmla="*/ 183 h 183"/>
                  <a:gd name="T2" fmla="*/ 0 w 52"/>
                  <a:gd name="T3" fmla="*/ 156 h 183"/>
                  <a:gd name="T4" fmla="*/ 0 w 52"/>
                  <a:gd name="T5" fmla="*/ 26 h 183"/>
                  <a:gd name="T6" fmla="*/ 26 w 52"/>
                  <a:gd name="T7" fmla="*/ 0 h 183"/>
                  <a:gd name="T8" fmla="*/ 52 w 52"/>
                  <a:gd name="T9" fmla="*/ 26 h 183"/>
                  <a:gd name="T10" fmla="*/ 52 w 52"/>
                  <a:gd name="T11" fmla="*/ 156 h 183"/>
                  <a:gd name="T12" fmla="*/ 26 w 52"/>
                  <a:gd name="T13" fmla="*/ 183 h 183"/>
                </a:gdLst>
                <a:ahLst/>
                <a:cxnLst>
                  <a:cxn ang="0">
                    <a:pos x="T0" y="T1"/>
                  </a:cxn>
                  <a:cxn ang="0">
                    <a:pos x="T2" y="T3"/>
                  </a:cxn>
                  <a:cxn ang="0">
                    <a:pos x="T4" y="T5"/>
                  </a:cxn>
                  <a:cxn ang="0">
                    <a:pos x="T6" y="T7"/>
                  </a:cxn>
                  <a:cxn ang="0">
                    <a:pos x="T8" y="T9"/>
                  </a:cxn>
                  <a:cxn ang="0">
                    <a:pos x="T10" y="T11"/>
                  </a:cxn>
                  <a:cxn ang="0">
                    <a:pos x="T12" y="T13"/>
                  </a:cxn>
                </a:cxnLst>
                <a:rect l="0" t="0" r="r" b="b"/>
                <a:pathLst>
                  <a:path w="52" h="183">
                    <a:moveTo>
                      <a:pt x="26" y="183"/>
                    </a:moveTo>
                    <a:cubicBezTo>
                      <a:pt x="11" y="183"/>
                      <a:pt x="0" y="171"/>
                      <a:pt x="0" y="156"/>
                    </a:cubicBezTo>
                    <a:lnTo>
                      <a:pt x="0" y="26"/>
                    </a:lnTo>
                    <a:cubicBezTo>
                      <a:pt x="0" y="12"/>
                      <a:pt x="11" y="0"/>
                      <a:pt x="26" y="0"/>
                    </a:cubicBezTo>
                    <a:cubicBezTo>
                      <a:pt x="40" y="0"/>
                      <a:pt x="52" y="12"/>
                      <a:pt x="52" y="26"/>
                    </a:cubicBezTo>
                    <a:lnTo>
                      <a:pt x="52" y="156"/>
                    </a:lnTo>
                    <a:cubicBezTo>
                      <a:pt x="52" y="171"/>
                      <a:pt x="40" y="183"/>
                      <a:pt x="26" y="18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 name="Problem_Based_Learning"/>
              <p:cNvSpPr>
                <a:spLocks/>
              </p:cNvSpPr>
              <p:nvPr>
                <p:custDataLst>
                  <p:tags r:id="rId9"/>
                </p:custDataLst>
              </p:nvPr>
            </p:nvSpPr>
            <p:spPr bwMode="auto">
              <a:xfrm>
                <a:off x="301" y="46"/>
                <a:ext cx="51" cy="60"/>
              </a:xfrm>
              <a:custGeom>
                <a:avLst/>
                <a:gdLst>
                  <a:gd name="T0" fmla="*/ 29 w 137"/>
                  <a:gd name="T1" fmla="*/ 160 h 160"/>
                  <a:gd name="T2" fmla="*/ 14 w 137"/>
                  <a:gd name="T3" fmla="*/ 155 h 160"/>
                  <a:gd name="T4" fmla="*/ 9 w 137"/>
                  <a:gd name="T5" fmla="*/ 118 h 160"/>
                  <a:gd name="T6" fmla="*/ 87 w 137"/>
                  <a:gd name="T7" fmla="*/ 14 h 160"/>
                  <a:gd name="T8" fmla="*/ 123 w 137"/>
                  <a:gd name="T9" fmla="*/ 9 h 160"/>
                  <a:gd name="T10" fmla="*/ 128 w 137"/>
                  <a:gd name="T11" fmla="*/ 45 h 160"/>
                  <a:gd name="T12" fmla="*/ 50 w 137"/>
                  <a:gd name="T13" fmla="*/ 149 h 160"/>
                  <a:gd name="T14" fmla="*/ 29 w 137"/>
                  <a:gd name="T15" fmla="*/ 16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60">
                    <a:moveTo>
                      <a:pt x="29" y="160"/>
                    </a:moveTo>
                    <a:cubicBezTo>
                      <a:pt x="24" y="160"/>
                      <a:pt x="18" y="158"/>
                      <a:pt x="14" y="155"/>
                    </a:cubicBezTo>
                    <a:cubicBezTo>
                      <a:pt x="2" y="146"/>
                      <a:pt x="0" y="130"/>
                      <a:pt x="9" y="118"/>
                    </a:cubicBezTo>
                    <a:lnTo>
                      <a:pt x="87" y="14"/>
                    </a:lnTo>
                    <a:cubicBezTo>
                      <a:pt x="95" y="2"/>
                      <a:pt x="112" y="0"/>
                      <a:pt x="123" y="9"/>
                    </a:cubicBezTo>
                    <a:cubicBezTo>
                      <a:pt x="135" y="17"/>
                      <a:pt x="137" y="34"/>
                      <a:pt x="128" y="45"/>
                    </a:cubicBezTo>
                    <a:lnTo>
                      <a:pt x="50" y="149"/>
                    </a:lnTo>
                    <a:cubicBezTo>
                      <a:pt x="45" y="156"/>
                      <a:pt x="37" y="160"/>
                      <a:pt x="29" y="1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Problem_Based_Learning"/>
              <p:cNvSpPr>
                <a:spLocks/>
              </p:cNvSpPr>
              <p:nvPr>
                <p:custDataLst>
                  <p:tags r:id="rId10"/>
                </p:custDataLst>
              </p:nvPr>
            </p:nvSpPr>
            <p:spPr bwMode="auto">
              <a:xfrm>
                <a:off x="85" y="46"/>
                <a:ext cx="52" cy="60"/>
              </a:xfrm>
              <a:custGeom>
                <a:avLst/>
                <a:gdLst>
                  <a:gd name="T0" fmla="*/ 108 w 137"/>
                  <a:gd name="T1" fmla="*/ 160 h 160"/>
                  <a:gd name="T2" fmla="*/ 87 w 137"/>
                  <a:gd name="T3" fmla="*/ 149 h 160"/>
                  <a:gd name="T4" fmla="*/ 9 w 137"/>
                  <a:gd name="T5" fmla="*/ 45 h 160"/>
                  <a:gd name="T6" fmla="*/ 14 w 137"/>
                  <a:gd name="T7" fmla="*/ 9 h 160"/>
                  <a:gd name="T8" fmla="*/ 51 w 137"/>
                  <a:gd name="T9" fmla="*/ 14 h 160"/>
                  <a:gd name="T10" fmla="*/ 129 w 137"/>
                  <a:gd name="T11" fmla="*/ 118 h 160"/>
                  <a:gd name="T12" fmla="*/ 124 w 137"/>
                  <a:gd name="T13" fmla="*/ 155 h 160"/>
                  <a:gd name="T14" fmla="*/ 108 w 137"/>
                  <a:gd name="T15" fmla="*/ 16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60">
                    <a:moveTo>
                      <a:pt x="108" y="160"/>
                    </a:moveTo>
                    <a:cubicBezTo>
                      <a:pt x="100" y="160"/>
                      <a:pt x="92" y="156"/>
                      <a:pt x="87" y="149"/>
                    </a:cubicBezTo>
                    <a:lnTo>
                      <a:pt x="9" y="45"/>
                    </a:lnTo>
                    <a:cubicBezTo>
                      <a:pt x="0" y="34"/>
                      <a:pt x="3" y="17"/>
                      <a:pt x="14" y="9"/>
                    </a:cubicBezTo>
                    <a:cubicBezTo>
                      <a:pt x="26" y="0"/>
                      <a:pt x="42" y="2"/>
                      <a:pt x="51" y="14"/>
                    </a:cubicBezTo>
                    <a:lnTo>
                      <a:pt x="129" y="118"/>
                    </a:lnTo>
                    <a:cubicBezTo>
                      <a:pt x="137" y="130"/>
                      <a:pt x="135" y="146"/>
                      <a:pt x="124" y="155"/>
                    </a:cubicBezTo>
                    <a:cubicBezTo>
                      <a:pt x="119" y="158"/>
                      <a:pt x="113" y="160"/>
                      <a:pt x="108" y="1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2" name="Problem_Based_Learning"/>
              <p:cNvSpPr>
                <a:spLocks/>
              </p:cNvSpPr>
              <p:nvPr>
                <p:custDataLst>
                  <p:tags r:id="rId11"/>
                </p:custDataLst>
              </p:nvPr>
            </p:nvSpPr>
            <p:spPr bwMode="auto">
              <a:xfrm>
                <a:off x="7" y="134"/>
                <a:ext cx="61" cy="41"/>
              </a:xfrm>
              <a:custGeom>
                <a:avLst/>
                <a:gdLst>
                  <a:gd name="T0" fmla="*/ 134 w 164"/>
                  <a:gd name="T1" fmla="*/ 108 h 108"/>
                  <a:gd name="T2" fmla="*/ 123 w 164"/>
                  <a:gd name="T3" fmla="*/ 106 h 108"/>
                  <a:gd name="T4" fmla="*/ 18 w 164"/>
                  <a:gd name="T5" fmla="*/ 53 h 108"/>
                  <a:gd name="T6" fmla="*/ 7 w 164"/>
                  <a:gd name="T7" fmla="*/ 18 h 108"/>
                  <a:gd name="T8" fmla="*/ 42 w 164"/>
                  <a:gd name="T9" fmla="*/ 7 h 108"/>
                  <a:gd name="T10" fmla="*/ 146 w 164"/>
                  <a:gd name="T11" fmla="*/ 59 h 108"/>
                  <a:gd name="T12" fmla="*/ 158 w 164"/>
                  <a:gd name="T13" fmla="*/ 94 h 108"/>
                  <a:gd name="T14" fmla="*/ 134 w 164"/>
                  <a:gd name="T15" fmla="*/ 10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108">
                    <a:moveTo>
                      <a:pt x="134" y="108"/>
                    </a:moveTo>
                    <a:cubicBezTo>
                      <a:pt x="130" y="108"/>
                      <a:pt x="126" y="107"/>
                      <a:pt x="123" y="106"/>
                    </a:cubicBezTo>
                    <a:lnTo>
                      <a:pt x="18" y="53"/>
                    </a:lnTo>
                    <a:cubicBezTo>
                      <a:pt x="6" y="47"/>
                      <a:pt x="0" y="31"/>
                      <a:pt x="7" y="18"/>
                    </a:cubicBezTo>
                    <a:cubicBezTo>
                      <a:pt x="13" y="6"/>
                      <a:pt x="29" y="0"/>
                      <a:pt x="42" y="7"/>
                    </a:cubicBezTo>
                    <a:lnTo>
                      <a:pt x="146" y="59"/>
                    </a:lnTo>
                    <a:cubicBezTo>
                      <a:pt x="159" y="65"/>
                      <a:pt x="164" y="81"/>
                      <a:pt x="158" y="94"/>
                    </a:cubicBezTo>
                    <a:cubicBezTo>
                      <a:pt x="153" y="103"/>
                      <a:pt x="144" y="108"/>
                      <a:pt x="134" y="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 name="Problem_Based_Learning"/>
              <p:cNvSpPr>
                <a:spLocks/>
              </p:cNvSpPr>
              <p:nvPr>
                <p:custDataLst>
                  <p:tags r:id="rId12"/>
                </p:custDataLst>
              </p:nvPr>
            </p:nvSpPr>
            <p:spPr bwMode="auto">
              <a:xfrm>
                <a:off x="369" y="134"/>
                <a:ext cx="62" cy="41"/>
              </a:xfrm>
              <a:custGeom>
                <a:avLst/>
                <a:gdLst>
                  <a:gd name="T0" fmla="*/ 30 w 164"/>
                  <a:gd name="T1" fmla="*/ 108 h 108"/>
                  <a:gd name="T2" fmla="*/ 7 w 164"/>
                  <a:gd name="T3" fmla="*/ 94 h 108"/>
                  <a:gd name="T4" fmla="*/ 18 w 164"/>
                  <a:gd name="T5" fmla="*/ 59 h 108"/>
                  <a:gd name="T6" fmla="*/ 123 w 164"/>
                  <a:gd name="T7" fmla="*/ 7 h 108"/>
                  <a:gd name="T8" fmla="*/ 158 w 164"/>
                  <a:gd name="T9" fmla="*/ 18 h 108"/>
                  <a:gd name="T10" fmla="*/ 146 w 164"/>
                  <a:gd name="T11" fmla="*/ 53 h 108"/>
                  <a:gd name="T12" fmla="*/ 42 w 164"/>
                  <a:gd name="T13" fmla="*/ 106 h 108"/>
                  <a:gd name="T14" fmla="*/ 30 w 164"/>
                  <a:gd name="T15" fmla="*/ 10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108">
                    <a:moveTo>
                      <a:pt x="30" y="108"/>
                    </a:moveTo>
                    <a:cubicBezTo>
                      <a:pt x="20" y="108"/>
                      <a:pt x="11" y="103"/>
                      <a:pt x="7" y="94"/>
                    </a:cubicBezTo>
                    <a:cubicBezTo>
                      <a:pt x="0" y="81"/>
                      <a:pt x="5" y="65"/>
                      <a:pt x="18" y="59"/>
                    </a:cubicBezTo>
                    <a:lnTo>
                      <a:pt x="123" y="7"/>
                    </a:lnTo>
                    <a:cubicBezTo>
                      <a:pt x="135" y="0"/>
                      <a:pt x="151" y="6"/>
                      <a:pt x="158" y="18"/>
                    </a:cubicBezTo>
                    <a:cubicBezTo>
                      <a:pt x="164" y="31"/>
                      <a:pt x="159" y="47"/>
                      <a:pt x="146" y="53"/>
                    </a:cubicBezTo>
                    <a:lnTo>
                      <a:pt x="42" y="106"/>
                    </a:lnTo>
                    <a:cubicBezTo>
                      <a:pt x="38" y="107"/>
                      <a:pt x="34" y="108"/>
                      <a:pt x="30" y="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 name="Problem_Based_Learning"/>
              <p:cNvSpPr>
                <a:spLocks noEditPoints="1"/>
              </p:cNvSpPr>
              <p:nvPr>
                <p:custDataLst>
                  <p:tags r:id="rId13"/>
                </p:custDataLst>
              </p:nvPr>
            </p:nvSpPr>
            <p:spPr bwMode="auto">
              <a:xfrm>
                <a:off x="87" y="106"/>
                <a:ext cx="303" cy="373"/>
              </a:xfrm>
              <a:custGeom>
                <a:avLst/>
                <a:gdLst>
                  <a:gd name="T0" fmla="*/ 730 w 808"/>
                  <a:gd name="T1" fmla="*/ 391 h 989"/>
                  <a:gd name="T2" fmla="*/ 730 w 808"/>
                  <a:gd name="T3" fmla="*/ 365 h 989"/>
                  <a:gd name="T4" fmla="*/ 365 w 808"/>
                  <a:gd name="T5" fmla="*/ 0 h 989"/>
                  <a:gd name="T6" fmla="*/ 0 w 808"/>
                  <a:gd name="T7" fmla="*/ 365 h 989"/>
                  <a:gd name="T8" fmla="*/ 78 w 808"/>
                  <a:gd name="T9" fmla="*/ 590 h 989"/>
                  <a:gd name="T10" fmla="*/ 78 w 808"/>
                  <a:gd name="T11" fmla="*/ 989 h 989"/>
                  <a:gd name="T12" fmla="*/ 547 w 808"/>
                  <a:gd name="T13" fmla="*/ 989 h 989"/>
                  <a:gd name="T14" fmla="*/ 547 w 808"/>
                  <a:gd name="T15" fmla="*/ 860 h 989"/>
                  <a:gd name="T16" fmla="*/ 704 w 808"/>
                  <a:gd name="T17" fmla="*/ 704 h 989"/>
                  <a:gd name="T18" fmla="*/ 704 w 808"/>
                  <a:gd name="T19" fmla="*/ 626 h 989"/>
                  <a:gd name="T20" fmla="*/ 782 w 808"/>
                  <a:gd name="T21" fmla="*/ 626 h 989"/>
                  <a:gd name="T22" fmla="*/ 808 w 808"/>
                  <a:gd name="T23" fmla="*/ 600 h 989"/>
                  <a:gd name="T24" fmla="*/ 730 w 808"/>
                  <a:gd name="T25" fmla="*/ 391 h 989"/>
                  <a:gd name="T26" fmla="*/ 587 w 808"/>
                  <a:gd name="T27" fmla="*/ 387 h 989"/>
                  <a:gd name="T28" fmla="*/ 547 w 808"/>
                  <a:gd name="T29" fmla="*/ 365 h 989"/>
                  <a:gd name="T30" fmla="*/ 522 w 808"/>
                  <a:gd name="T31" fmla="*/ 385 h 989"/>
                  <a:gd name="T32" fmla="*/ 520 w 808"/>
                  <a:gd name="T33" fmla="*/ 474 h 989"/>
                  <a:gd name="T34" fmla="*/ 410 w 808"/>
                  <a:gd name="T35" fmla="*/ 473 h 989"/>
                  <a:gd name="T36" fmla="*/ 390 w 808"/>
                  <a:gd name="T37" fmla="*/ 449 h 989"/>
                  <a:gd name="T38" fmla="*/ 412 w 808"/>
                  <a:gd name="T39" fmla="*/ 409 h 989"/>
                  <a:gd name="T40" fmla="*/ 368 w 808"/>
                  <a:gd name="T41" fmla="*/ 364 h 989"/>
                  <a:gd name="T42" fmla="*/ 325 w 808"/>
                  <a:gd name="T43" fmla="*/ 409 h 989"/>
                  <a:gd name="T44" fmla="*/ 347 w 808"/>
                  <a:gd name="T45" fmla="*/ 449 h 989"/>
                  <a:gd name="T46" fmla="*/ 326 w 808"/>
                  <a:gd name="T47" fmla="*/ 473 h 989"/>
                  <a:gd name="T48" fmla="*/ 214 w 808"/>
                  <a:gd name="T49" fmla="*/ 474 h 989"/>
                  <a:gd name="T50" fmla="*/ 213 w 808"/>
                  <a:gd name="T51" fmla="*/ 385 h 989"/>
                  <a:gd name="T52" fmla="*/ 188 w 808"/>
                  <a:gd name="T53" fmla="*/ 365 h 989"/>
                  <a:gd name="T54" fmla="*/ 148 w 808"/>
                  <a:gd name="T55" fmla="*/ 387 h 989"/>
                  <a:gd name="T56" fmla="*/ 104 w 808"/>
                  <a:gd name="T57" fmla="*/ 344 h 989"/>
                  <a:gd name="T58" fmla="*/ 148 w 808"/>
                  <a:gd name="T59" fmla="*/ 300 h 989"/>
                  <a:gd name="T60" fmla="*/ 188 w 808"/>
                  <a:gd name="T61" fmla="*/ 322 h 989"/>
                  <a:gd name="T62" fmla="*/ 213 w 808"/>
                  <a:gd name="T63" fmla="*/ 302 h 989"/>
                  <a:gd name="T64" fmla="*/ 216 w 808"/>
                  <a:gd name="T65" fmla="*/ 213 h 989"/>
                  <a:gd name="T66" fmla="*/ 326 w 808"/>
                  <a:gd name="T67" fmla="*/ 203 h 989"/>
                  <a:gd name="T68" fmla="*/ 347 w 808"/>
                  <a:gd name="T69" fmla="*/ 227 h 989"/>
                  <a:gd name="T70" fmla="*/ 325 w 808"/>
                  <a:gd name="T71" fmla="*/ 267 h 989"/>
                  <a:gd name="T72" fmla="*/ 368 w 808"/>
                  <a:gd name="T73" fmla="*/ 312 h 989"/>
                  <a:gd name="T74" fmla="*/ 412 w 808"/>
                  <a:gd name="T75" fmla="*/ 267 h 989"/>
                  <a:gd name="T76" fmla="*/ 390 w 808"/>
                  <a:gd name="T77" fmla="*/ 227 h 989"/>
                  <a:gd name="T78" fmla="*/ 410 w 808"/>
                  <a:gd name="T79" fmla="*/ 203 h 989"/>
                  <a:gd name="T80" fmla="*/ 521 w 808"/>
                  <a:gd name="T81" fmla="*/ 213 h 989"/>
                  <a:gd name="T82" fmla="*/ 522 w 808"/>
                  <a:gd name="T83" fmla="*/ 302 h 989"/>
                  <a:gd name="T84" fmla="*/ 547 w 808"/>
                  <a:gd name="T85" fmla="*/ 322 h 989"/>
                  <a:gd name="T86" fmla="*/ 587 w 808"/>
                  <a:gd name="T87" fmla="*/ 300 h 989"/>
                  <a:gd name="T88" fmla="*/ 631 w 808"/>
                  <a:gd name="T89" fmla="*/ 344 h 989"/>
                  <a:gd name="T90" fmla="*/ 587 w 808"/>
                  <a:gd name="T91" fmla="*/ 387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8" h="989">
                    <a:moveTo>
                      <a:pt x="730" y="391"/>
                    </a:moveTo>
                    <a:lnTo>
                      <a:pt x="730" y="365"/>
                    </a:lnTo>
                    <a:cubicBezTo>
                      <a:pt x="730" y="163"/>
                      <a:pt x="566" y="0"/>
                      <a:pt x="365" y="0"/>
                    </a:cubicBezTo>
                    <a:cubicBezTo>
                      <a:pt x="163" y="0"/>
                      <a:pt x="0" y="163"/>
                      <a:pt x="0" y="365"/>
                    </a:cubicBezTo>
                    <a:cubicBezTo>
                      <a:pt x="0" y="450"/>
                      <a:pt x="29" y="528"/>
                      <a:pt x="78" y="590"/>
                    </a:cubicBezTo>
                    <a:lnTo>
                      <a:pt x="78" y="989"/>
                    </a:lnTo>
                    <a:lnTo>
                      <a:pt x="547" y="989"/>
                    </a:lnTo>
                    <a:lnTo>
                      <a:pt x="547" y="860"/>
                    </a:lnTo>
                    <a:cubicBezTo>
                      <a:pt x="634" y="860"/>
                      <a:pt x="704" y="790"/>
                      <a:pt x="704" y="704"/>
                    </a:cubicBezTo>
                    <a:lnTo>
                      <a:pt x="704" y="626"/>
                    </a:lnTo>
                    <a:lnTo>
                      <a:pt x="782" y="626"/>
                    </a:lnTo>
                    <a:cubicBezTo>
                      <a:pt x="796" y="626"/>
                      <a:pt x="808" y="614"/>
                      <a:pt x="808" y="600"/>
                    </a:cubicBezTo>
                    <a:cubicBezTo>
                      <a:pt x="808" y="593"/>
                      <a:pt x="730" y="391"/>
                      <a:pt x="730" y="391"/>
                    </a:cubicBezTo>
                    <a:close/>
                    <a:moveTo>
                      <a:pt x="587" y="387"/>
                    </a:moveTo>
                    <a:cubicBezTo>
                      <a:pt x="562" y="381"/>
                      <a:pt x="566" y="365"/>
                      <a:pt x="547" y="365"/>
                    </a:cubicBezTo>
                    <a:cubicBezTo>
                      <a:pt x="528" y="365"/>
                      <a:pt x="524" y="378"/>
                      <a:pt x="522" y="385"/>
                    </a:cubicBezTo>
                    <a:cubicBezTo>
                      <a:pt x="519" y="407"/>
                      <a:pt x="520" y="474"/>
                      <a:pt x="520" y="474"/>
                    </a:cubicBezTo>
                    <a:cubicBezTo>
                      <a:pt x="520" y="474"/>
                      <a:pt x="432" y="477"/>
                      <a:pt x="410" y="473"/>
                    </a:cubicBezTo>
                    <a:cubicBezTo>
                      <a:pt x="402" y="472"/>
                      <a:pt x="390" y="468"/>
                      <a:pt x="390" y="449"/>
                    </a:cubicBezTo>
                    <a:cubicBezTo>
                      <a:pt x="390" y="430"/>
                      <a:pt x="406" y="434"/>
                      <a:pt x="412" y="409"/>
                    </a:cubicBezTo>
                    <a:cubicBezTo>
                      <a:pt x="414" y="383"/>
                      <a:pt x="392" y="364"/>
                      <a:pt x="368" y="364"/>
                    </a:cubicBezTo>
                    <a:cubicBezTo>
                      <a:pt x="344" y="364"/>
                      <a:pt x="323" y="383"/>
                      <a:pt x="325" y="409"/>
                    </a:cubicBezTo>
                    <a:cubicBezTo>
                      <a:pt x="331" y="434"/>
                      <a:pt x="347" y="430"/>
                      <a:pt x="347" y="449"/>
                    </a:cubicBezTo>
                    <a:cubicBezTo>
                      <a:pt x="347" y="468"/>
                      <a:pt x="334" y="472"/>
                      <a:pt x="326" y="473"/>
                    </a:cubicBezTo>
                    <a:cubicBezTo>
                      <a:pt x="305" y="477"/>
                      <a:pt x="214" y="474"/>
                      <a:pt x="214" y="474"/>
                    </a:cubicBezTo>
                    <a:cubicBezTo>
                      <a:pt x="214" y="474"/>
                      <a:pt x="216" y="407"/>
                      <a:pt x="213" y="385"/>
                    </a:cubicBezTo>
                    <a:cubicBezTo>
                      <a:pt x="212" y="377"/>
                      <a:pt x="207" y="365"/>
                      <a:pt x="188" y="365"/>
                    </a:cubicBezTo>
                    <a:cubicBezTo>
                      <a:pt x="169" y="365"/>
                      <a:pt x="174" y="381"/>
                      <a:pt x="148" y="387"/>
                    </a:cubicBezTo>
                    <a:cubicBezTo>
                      <a:pt x="123" y="389"/>
                      <a:pt x="104" y="368"/>
                      <a:pt x="104" y="344"/>
                    </a:cubicBezTo>
                    <a:cubicBezTo>
                      <a:pt x="104" y="319"/>
                      <a:pt x="123" y="298"/>
                      <a:pt x="148" y="300"/>
                    </a:cubicBezTo>
                    <a:cubicBezTo>
                      <a:pt x="174" y="306"/>
                      <a:pt x="169" y="322"/>
                      <a:pt x="188" y="322"/>
                    </a:cubicBezTo>
                    <a:cubicBezTo>
                      <a:pt x="207" y="322"/>
                      <a:pt x="212" y="310"/>
                      <a:pt x="213" y="302"/>
                    </a:cubicBezTo>
                    <a:cubicBezTo>
                      <a:pt x="216" y="280"/>
                      <a:pt x="216" y="213"/>
                      <a:pt x="216" y="213"/>
                    </a:cubicBezTo>
                    <a:cubicBezTo>
                      <a:pt x="216" y="213"/>
                      <a:pt x="305" y="199"/>
                      <a:pt x="326" y="203"/>
                    </a:cubicBezTo>
                    <a:cubicBezTo>
                      <a:pt x="334" y="204"/>
                      <a:pt x="347" y="208"/>
                      <a:pt x="347" y="227"/>
                    </a:cubicBezTo>
                    <a:cubicBezTo>
                      <a:pt x="347" y="246"/>
                      <a:pt x="331" y="242"/>
                      <a:pt x="325" y="267"/>
                    </a:cubicBezTo>
                    <a:cubicBezTo>
                      <a:pt x="323" y="293"/>
                      <a:pt x="344" y="312"/>
                      <a:pt x="368" y="312"/>
                    </a:cubicBezTo>
                    <a:cubicBezTo>
                      <a:pt x="392" y="312"/>
                      <a:pt x="414" y="293"/>
                      <a:pt x="412" y="267"/>
                    </a:cubicBezTo>
                    <a:cubicBezTo>
                      <a:pt x="406" y="242"/>
                      <a:pt x="390" y="246"/>
                      <a:pt x="390" y="227"/>
                    </a:cubicBezTo>
                    <a:cubicBezTo>
                      <a:pt x="390" y="208"/>
                      <a:pt x="402" y="204"/>
                      <a:pt x="410" y="203"/>
                    </a:cubicBezTo>
                    <a:cubicBezTo>
                      <a:pt x="432" y="199"/>
                      <a:pt x="521" y="213"/>
                      <a:pt x="521" y="213"/>
                    </a:cubicBezTo>
                    <a:cubicBezTo>
                      <a:pt x="521" y="213"/>
                      <a:pt x="519" y="280"/>
                      <a:pt x="522" y="302"/>
                    </a:cubicBezTo>
                    <a:cubicBezTo>
                      <a:pt x="524" y="310"/>
                      <a:pt x="528" y="322"/>
                      <a:pt x="547" y="322"/>
                    </a:cubicBezTo>
                    <a:cubicBezTo>
                      <a:pt x="566" y="322"/>
                      <a:pt x="562" y="306"/>
                      <a:pt x="587" y="300"/>
                    </a:cubicBezTo>
                    <a:cubicBezTo>
                      <a:pt x="613" y="298"/>
                      <a:pt x="631" y="319"/>
                      <a:pt x="631" y="344"/>
                    </a:cubicBezTo>
                    <a:cubicBezTo>
                      <a:pt x="631" y="368"/>
                      <a:pt x="613" y="389"/>
                      <a:pt x="587" y="38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75" name="Oval 18"/>
          <p:cNvSpPr/>
          <p:nvPr/>
        </p:nvSpPr>
        <p:spPr>
          <a:xfrm>
            <a:off x="6922664" y="4243328"/>
            <a:ext cx="473861" cy="47809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2DA2BF"/>
          </a:solidFill>
          <a:ln w="57150" cap="rnd">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PT" sz="1600" b="1" i="0" u="none" strike="noStrike" kern="1200" cap="none" spc="0" baseline="0" dirty="0">
                <a:solidFill>
                  <a:schemeClr val="bg1"/>
                </a:solidFill>
                <a:uFillTx/>
                <a:latin typeface="Verdana" panose="020B0604030504040204" pitchFamily="34" charset="0"/>
                <a:ea typeface="Verdana" panose="020B0604030504040204" pitchFamily="34" charset="0"/>
              </a:rPr>
              <a:t>3</a:t>
            </a:r>
          </a:p>
        </p:txBody>
      </p:sp>
      <p:sp>
        <p:nvSpPr>
          <p:cNvPr id="12" name="Rectángulo 11">
            <a:extLst>
              <a:ext uri="{FF2B5EF4-FFF2-40B4-BE49-F238E27FC236}">
                <a16:creationId xmlns:a16="http://schemas.microsoft.com/office/drawing/2014/main" id="{5D1A7C7A-722E-4888-9EBF-35B3DD451200}"/>
              </a:ext>
            </a:extLst>
          </p:cNvPr>
          <p:cNvSpPr/>
          <p:nvPr/>
        </p:nvSpPr>
        <p:spPr>
          <a:xfrm>
            <a:off x="1587538" y="4823690"/>
            <a:ext cx="2268000" cy="1351642"/>
          </a:xfrm>
          <a:prstGeom prst="rect">
            <a:avLst/>
          </a:prstGeom>
          <a:noFill/>
        </p:spPr>
        <p:txBody>
          <a:bodyPr wrap="square" lIns="91440" tIns="45720" rIns="91440" bIns="45720" rtlCol="0" anchor="t">
            <a:noAutofit/>
          </a:bodyPr>
          <a:lstStyle/>
          <a:p>
            <a:pPr algn="ctr">
              <a:lnSpc>
                <a:spcPct val="150000"/>
              </a:lnSpc>
              <a:defRPr/>
            </a:pPr>
            <a:r>
              <a:rPr lang="en-US" sz="1400" kern="0" dirty="0">
                <a:latin typeface="Verdana"/>
                <a:ea typeface="Verdana"/>
              </a:rPr>
              <a:t>Master trainer explains the exercise and examples</a:t>
            </a:r>
          </a:p>
        </p:txBody>
      </p:sp>
      <p:sp>
        <p:nvSpPr>
          <p:cNvPr id="27" name="Rectángulo 11 - 1 - 1">
            <a:extLst>
              <a:ext uri="{FF2B5EF4-FFF2-40B4-BE49-F238E27FC236}">
                <a16:creationId xmlns:a16="http://schemas.microsoft.com/office/drawing/2014/main" id="{5D1A7C7A-722E-4888-9EBF-35B3DD451200}"/>
              </a:ext>
            </a:extLst>
          </p:cNvPr>
          <p:cNvSpPr/>
          <p:nvPr/>
        </p:nvSpPr>
        <p:spPr>
          <a:xfrm>
            <a:off x="4130606" y="4823690"/>
            <a:ext cx="1789551" cy="1351642"/>
          </a:xfrm>
          <a:prstGeom prst="rect">
            <a:avLst/>
          </a:prstGeom>
          <a:noFill/>
        </p:spPr>
        <p:txBody>
          <a:bodyPr wrap="square" lIns="91440" tIns="45720" rIns="91440" bIns="45720" rtlCol="0" anchor="t">
            <a:noAutofit/>
          </a:bodyPr>
          <a:lstStyle/>
          <a:p>
            <a:pPr algn="ctr">
              <a:lnSpc>
                <a:spcPct val="150000"/>
              </a:lnSpc>
              <a:defRPr/>
            </a:pPr>
            <a:r>
              <a:rPr lang="en-US" sz="1400" kern="0" dirty="0">
                <a:latin typeface="Verdana"/>
                <a:ea typeface="Verdana"/>
              </a:rPr>
              <a:t>Participants are divided in groups </a:t>
            </a:r>
            <a:r>
              <a:rPr lang="en-US" sz="1200" i="1" kern="0" dirty="0">
                <a:latin typeface="Verdana"/>
                <a:ea typeface="Verdana"/>
              </a:rPr>
              <a:t>(if possible)</a:t>
            </a:r>
          </a:p>
        </p:txBody>
      </p:sp>
      <p:sp>
        <p:nvSpPr>
          <p:cNvPr id="28" name="Rectángulo 11 - 2">
            <a:extLst>
              <a:ext uri="{FF2B5EF4-FFF2-40B4-BE49-F238E27FC236}">
                <a16:creationId xmlns:a16="http://schemas.microsoft.com/office/drawing/2014/main" id="{5D1A7C7A-722E-4888-9EBF-35B3DD451200}"/>
              </a:ext>
            </a:extLst>
          </p:cNvPr>
          <p:cNvSpPr/>
          <p:nvPr/>
        </p:nvSpPr>
        <p:spPr>
          <a:xfrm>
            <a:off x="6113032" y="4823690"/>
            <a:ext cx="2081231" cy="1351642"/>
          </a:xfrm>
          <a:prstGeom prst="rect">
            <a:avLst/>
          </a:prstGeom>
          <a:noFill/>
        </p:spPr>
        <p:txBody>
          <a:bodyPr wrap="square" lIns="91440" tIns="45720" rIns="91440" bIns="45720" rtlCol="0" anchor="t">
            <a:noAutofit/>
          </a:bodyPr>
          <a:lstStyle/>
          <a:p>
            <a:pPr algn="ctr">
              <a:lnSpc>
                <a:spcPct val="150000"/>
              </a:lnSpc>
              <a:defRPr/>
            </a:pPr>
            <a:r>
              <a:rPr lang="en-US" sz="1400" kern="0" dirty="0">
                <a:latin typeface="Verdana"/>
                <a:ea typeface="Verdana"/>
              </a:rPr>
              <a:t>Participants </a:t>
            </a:r>
            <a:r>
              <a:rPr lang="en-US" sz="1400" kern="0" dirty="0" err="1">
                <a:latin typeface="Verdana"/>
                <a:ea typeface="Verdana"/>
              </a:rPr>
              <a:t>organise</a:t>
            </a:r>
            <a:r>
              <a:rPr lang="en-US" sz="1400" kern="0" dirty="0">
                <a:latin typeface="Verdana"/>
                <a:ea typeface="Verdana"/>
              </a:rPr>
              <a:t> their process puzzle case scenario</a:t>
            </a:r>
          </a:p>
        </p:txBody>
      </p:sp>
      <p:sp>
        <p:nvSpPr>
          <p:cNvPr id="30" name="Rectángulo 11 - 3">
            <a:extLst>
              <a:ext uri="{FF2B5EF4-FFF2-40B4-BE49-F238E27FC236}">
                <a16:creationId xmlns:a16="http://schemas.microsoft.com/office/drawing/2014/main" id="{5D1A7C7A-722E-4888-9EBF-35B3DD451200}"/>
              </a:ext>
            </a:extLst>
          </p:cNvPr>
          <p:cNvSpPr/>
          <p:nvPr/>
        </p:nvSpPr>
        <p:spPr>
          <a:xfrm>
            <a:off x="8545533" y="4823690"/>
            <a:ext cx="1792229" cy="1351642"/>
          </a:xfrm>
          <a:prstGeom prst="rect">
            <a:avLst/>
          </a:prstGeom>
          <a:noFill/>
        </p:spPr>
        <p:txBody>
          <a:bodyPr wrap="square" lIns="91440" tIns="45720" rIns="91440" bIns="45720" rtlCol="0" anchor="t">
            <a:noAutofit/>
          </a:bodyPr>
          <a:lstStyle/>
          <a:p>
            <a:pPr algn="ctr">
              <a:lnSpc>
                <a:spcPct val="150000"/>
              </a:lnSpc>
              <a:defRPr/>
            </a:pPr>
            <a:r>
              <a:rPr lang="en-US" sz="1400" kern="0" dirty="0">
                <a:latin typeface="Verdana"/>
                <a:ea typeface="Verdana"/>
              </a:rPr>
              <a:t>Group</a:t>
            </a:r>
            <a:r>
              <a:rPr lang="es-ES" sz="1400" kern="0" dirty="0">
                <a:latin typeface="Verdana"/>
                <a:ea typeface="Verdana"/>
              </a:rPr>
              <a:t> </a:t>
            </a:r>
            <a:r>
              <a:rPr lang="en-GB" sz="1400" kern="0" dirty="0">
                <a:latin typeface="Verdana"/>
                <a:ea typeface="Verdana"/>
              </a:rPr>
              <a:t>discussion of the outcome of the exercise</a:t>
            </a:r>
            <a:endParaRPr lang="es-ES" sz="1400" kern="0" dirty="0">
              <a:latin typeface="Verdana"/>
              <a:ea typeface="Verdana"/>
            </a:endParaRPr>
          </a:p>
        </p:txBody>
      </p:sp>
    </p:spTree>
    <p:custDataLst>
      <p:tags r:id="rId1"/>
    </p:custDataLst>
    <p:extLst>
      <p:ext uri="{BB962C8B-B14F-4D97-AF65-F5344CB8AC3E}">
        <p14:creationId xmlns:p14="http://schemas.microsoft.com/office/powerpoint/2010/main" val="1701969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17"/>
          <p:cNvSpPr txBox="1"/>
          <p:nvPr/>
        </p:nvSpPr>
        <p:spPr>
          <a:xfrm>
            <a:off x="887505" y="691082"/>
            <a:ext cx="83139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2DA2BF"/>
                </a:solidFill>
                <a:effectLst/>
                <a:uLnTx/>
                <a:uFillTx/>
                <a:latin typeface="Verdana" panose="020B0604030504040204" pitchFamily="34" charset="0"/>
                <a:ea typeface="Verdana" panose="020B0604030504040204" pitchFamily="34" charset="0"/>
              </a:rPr>
              <a:t>Example of a </a:t>
            </a:r>
            <a:r>
              <a:rPr kumimoji="0" lang="en-US" sz="2000" b="1" i="0" u="none" strike="noStrike" kern="0" cap="none" spc="0" normalizeH="0" noProof="0" dirty="0">
                <a:ln>
                  <a:noFill/>
                </a:ln>
                <a:solidFill>
                  <a:srgbClr val="2DA2BF"/>
                </a:solidFill>
                <a:effectLst/>
                <a:uLnTx/>
                <a:uFillTx/>
                <a:latin typeface="Verdana" panose="020B0604030504040204" pitchFamily="34" charset="0"/>
                <a:ea typeface="Verdana" panose="020B0604030504040204" pitchFamily="34" charset="0"/>
              </a:rPr>
              <a:t>process puzzle</a:t>
            </a:r>
            <a:endParaRPr kumimoji="0" lang="en-US" sz="2000" b="1" i="0" u="none" strike="noStrike" kern="0" cap="none" spc="0" normalizeH="0" baseline="0" noProof="0" dirty="0">
              <a:ln>
                <a:noFill/>
              </a:ln>
              <a:solidFill>
                <a:srgbClr val="2DA2BF"/>
              </a:solidFill>
              <a:effectLst/>
              <a:uLnTx/>
              <a:uFillTx/>
              <a:latin typeface="Verdana" panose="020B0604030504040204" pitchFamily="34" charset="0"/>
              <a:ea typeface="Verdana" panose="020B0604030504040204" pitchFamily="34" charset="0"/>
            </a:endParaRPr>
          </a:p>
        </p:txBody>
      </p:sp>
      <p:sp>
        <p:nvSpPr>
          <p:cNvPr id="10" name="TextBox 4"/>
          <p:cNvSpPr txBox="1"/>
          <p:nvPr/>
        </p:nvSpPr>
        <p:spPr>
          <a:xfrm>
            <a:off x="516307" y="1234850"/>
            <a:ext cx="10634293" cy="1042485"/>
          </a:xfrm>
          <a:prstGeom prst="rect">
            <a:avLst/>
          </a:prstGeom>
          <a:noFill/>
        </p:spPr>
        <p:txBody>
          <a:bodyPr wrap="square" lIns="91440" tIns="45720" rIns="91440" bIns="45720" rtlCol="0" anchor="t">
            <a:noAutofit/>
          </a:bodyPr>
          <a:lstStyle/>
          <a:p>
            <a:pPr>
              <a:lnSpc>
                <a:spcPct val="150000"/>
              </a:lnSpc>
              <a:defRPr/>
            </a:pPr>
            <a:r>
              <a:rPr kumimoji="0" lang="en-US" sz="1400" b="0" i="0" u="none" strike="noStrike" kern="0" cap="none" spc="0" normalizeH="0" baseline="0" noProof="0" dirty="0">
                <a:ln>
                  <a:noFill/>
                </a:ln>
                <a:effectLst/>
                <a:uLnTx/>
                <a:uFillTx/>
                <a:latin typeface="Verdana"/>
                <a:ea typeface="Verdana"/>
              </a:rPr>
              <a:t>The example below</a:t>
            </a:r>
            <a:r>
              <a:rPr kumimoji="0" lang="en-US" sz="1400" b="0" i="0" u="none" strike="noStrike" kern="0" cap="none" spc="0" normalizeH="0" noProof="0" dirty="0">
                <a:ln>
                  <a:noFill/>
                </a:ln>
                <a:effectLst/>
                <a:uLnTx/>
                <a:uFillTx/>
                <a:latin typeface="Verdana"/>
                <a:ea typeface="Verdana"/>
              </a:rPr>
              <a:t> </a:t>
            </a:r>
            <a:r>
              <a:rPr kumimoji="0" lang="en-US" sz="1400" b="0" i="0" u="none" strike="noStrike" kern="0" cap="none" spc="0" normalizeH="0" noProof="0" dirty="0" err="1">
                <a:ln>
                  <a:noFill/>
                </a:ln>
                <a:effectLst/>
                <a:uLnTx/>
                <a:uFillTx/>
                <a:latin typeface="Verdana"/>
                <a:ea typeface="Verdana"/>
              </a:rPr>
              <a:t>visualises</a:t>
            </a:r>
            <a:r>
              <a:rPr kumimoji="0" lang="en-US" sz="1400" b="0" i="0" u="none" strike="noStrike" kern="0" cap="none" spc="0" normalizeH="0" noProof="0" dirty="0">
                <a:ln>
                  <a:noFill/>
                </a:ln>
                <a:effectLst/>
                <a:uLnTx/>
                <a:uFillTx/>
                <a:latin typeface="Verdana"/>
                <a:ea typeface="Verdana"/>
              </a:rPr>
              <a:t> </a:t>
            </a:r>
            <a:r>
              <a:rPr lang="en-US" sz="1400" kern="0" dirty="0">
                <a:latin typeface="Verdana"/>
                <a:ea typeface="Verdana"/>
              </a:rPr>
              <a:t>one way to create an inspection record. You will organize puzzle pieces following the same logic by </a:t>
            </a:r>
            <a:r>
              <a:rPr lang="en-US" sz="1400" b="1" kern="0" dirty="0">
                <a:latin typeface="Verdana"/>
                <a:ea typeface="Verdana"/>
              </a:rPr>
              <a:t>dragging and dropping the figures </a:t>
            </a:r>
            <a:r>
              <a:rPr lang="en-US" sz="1400" kern="0" dirty="0">
                <a:latin typeface="Verdana"/>
                <a:ea typeface="Verdana"/>
              </a:rPr>
              <a:t>to create a correct sequence of steps or actions.</a:t>
            </a:r>
          </a:p>
          <a:p>
            <a:pPr lvl="0">
              <a:lnSpc>
                <a:spcPct val="150000"/>
              </a:lnSpc>
              <a:defRPr/>
            </a:pPr>
            <a:endParaRPr kumimoji="0" lang="en-US" sz="14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endParaRPr>
          </a:p>
        </p:txBody>
      </p:sp>
      <p:sp>
        <p:nvSpPr>
          <p:cNvPr id="4" name="Freeform 3"/>
          <p:cNvSpPr>
            <a:spLocks noChangeAspect="1"/>
          </p:cNvSpPr>
          <p:nvPr/>
        </p:nvSpPr>
        <p:spPr>
          <a:xfrm>
            <a:off x="4711915" y="4155275"/>
            <a:ext cx="1524229" cy="1336350"/>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0" kern="0" dirty="0">
                <a:solidFill>
                  <a:prstClr val="white"/>
                </a:solidFill>
              </a:rPr>
              <a:t>Populate and submit the inspection</a:t>
            </a:r>
          </a:p>
        </p:txBody>
      </p:sp>
      <p:sp>
        <p:nvSpPr>
          <p:cNvPr id="5" name="Freeform 4"/>
          <p:cNvSpPr>
            <a:spLocks noChangeAspect="1"/>
          </p:cNvSpPr>
          <p:nvPr/>
        </p:nvSpPr>
        <p:spPr>
          <a:xfrm>
            <a:off x="2403019" y="4155275"/>
            <a:ext cx="1524229" cy="1336350"/>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rPr>
              <a:t>Open</a:t>
            </a:r>
            <a:r>
              <a:rPr kumimoji="0" lang="en-US" sz="1600" b="0" i="0" u="none" strike="noStrike" kern="0" cap="none" spc="0" normalizeH="0" noProof="0" dirty="0">
                <a:ln>
                  <a:noFill/>
                </a:ln>
                <a:solidFill>
                  <a:prstClr val="white"/>
                </a:solidFill>
                <a:effectLst/>
                <a:uLnTx/>
                <a:uFillTx/>
                <a:latin typeface="Calibri"/>
              </a:rPr>
              <a:t> the </a:t>
            </a:r>
            <a:r>
              <a:rPr lang="en-US" sz="1600" kern="0" dirty="0">
                <a:solidFill>
                  <a:prstClr val="white"/>
                </a:solidFill>
                <a:latin typeface="Calibri"/>
              </a:rPr>
              <a:t>Inspection</a:t>
            </a:r>
            <a:r>
              <a:rPr kumimoji="0" lang="en-US" sz="1600" b="0" i="0" u="none" strike="noStrike" kern="0" cap="none" spc="0" normalizeH="0" noProof="0" dirty="0">
                <a:ln>
                  <a:noFill/>
                </a:ln>
                <a:solidFill>
                  <a:prstClr val="white"/>
                </a:solidFill>
                <a:effectLst/>
                <a:uLnTx/>
                <a:uFillTx/>
                <a:latin typeface="Calibri"/>
              </a:rPr>
              <a:t> tab </a:t>
            </a:r>
            <a:r>
              <a:rPr kumimoji="0" lang="en-US" sz="1600" b="0" i="0" u="none" strike="noStrike" kern="0" cap="none" spc="0" normalizeH="0" baseline="0" noProof="0" dirty="0">
                <a:ln>
                  <a:noFill/>
                </a:ln>
                <a:solidFill>
                  <a:prstClr val="white"/>
                </a:solidFill>
                <a:effectLst/>
                <a:uLnTx/>
                <a:uFillTx/>
                <a:latin typeface="Calibri"/>
              </a:rPr>
              <a:t>to find a list of the RFIs received</a:t>
            </a:r>
          </a:p>
        </p:txBody>
      </p:sp>
      <p:sp>
        <p:nvSpPr>
          <p:cNvPr id="6" name="Freeform 5"/>
          <p:cNvSpPr>
            <a:spLocks noChangeAspect="1"/>
          </p:cNvSpPr>
          <p:nvPr/>
        </p:nvSpPr>
        <p:spPr>
          <a:xfrm>
            <a:off x="1248571" y="3341727"/>
            <a:ext cx="1524229" cy="1336350"/>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0" dirty="0">
                <a:solidFill>
                  <a:prstClr val="white"/>
                </a:solidFill>
                <a:latin typeface="Calibri"/>
              </a:rPr>
              <a:t>Login to CTIS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0" dirty="0">
                <a:solidFill>
                  <a:prstClr val="white"/>
                </a:solidFill>
                <a:latin typeface="Calibri"/>
              </a:rPr>
              <a:t>authority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0" dirty="0">
                <a:solidFill>
                  <a:prstClr val="white"/>
                </a:solidFill>
                <a:latin typeface="Calibri"/>
              </a:rPr>
              <a:t>workspace</a:t>
            </a:r>
            <a:endParaRPr kumimoji="0" lang="en-US" sz="1600" b="0" i="0" u="none" strike="noStrike" kern="0" cap="none" spc="0" normalizeH="0" baseline="0" noProof="0" dirty="0">
              <a:ln>
                <a:noFill/>
              </a:ln>
              <a:solidFill>
                <a:prstClr val="white"/>
              </a:solidFill>
              <a:effectLst/>
              <a:uLnTx/>
              <a:uFillTx/>
              <a:latin typeface="Calibri"/>
            </a:endParaRPr>
          </a:p>
        </p:txBody>
      </p:sp>
      <p:sp>
        <p:nvSpPr>
          <p:cNvPr id="8" name="Freeform 7"/>
          <p:cNvSpPr>
            <a:spLocks noChangeAspect="1"/>
          </p:cNvSpPr>
          <p:nvPr/>
        </p:nvSpPr>
        <p:spPr>
          <a:xfrm>
            <a:off x="3557467" y="3341727"/>
            <a:ext cx="1524229" cy="1336350"/>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1600" kern="0" dirty="0">
                <a:latin typeface="Calibri"/>
              </a:rPr>
              <a:t>Click on the   ‘New inspection’ button</a:t>
            </a:r>
            <a:endParaRPr kumimoji="0" lang="en-US" sz="16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11" name="Straight Connector 19"/>
          <p:cNvCxnSpPr/>
          <p:nvPr/>
        </p:nvCxnSpPr>
        <p:spPr>
          <a:xfrm rot="5400000">
            <a:off x="3781078" y="3487487"/>
            <a:ext cx="0" cy="5076000"/>
          </a:xfrm>
          <a:prstGeom prst="straightConnector1">
            <a:avLst/>
          </a:prstGeom>
          <a:noFill/>
          <a:ln w="38100" cap="rnd">
            <a:solidFill>
              <a:schemeClr val="accent1"/>
            </a:solidFill>
            <a:prstDash val="solid"/>
            <a:miter/>
          </a:ln>
        </p:spPr>
      </p:cxnSp>
      <p:sp>
        <p:nvSpPr>
          <p:cNvPr id="14" name="Oval 11"/>
          <p:cNvSpPr/>
          <p:nvPr/>
        </p:nvSpPr>
        <p:spPr>
          <a:xfrm>
            <a:off x="5237099" y="5786441"/>
            <a:ext cx="473861" cy="47809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2DA2BF"/>
          </a:solidFill>
          <a:ln w="57150" cap="rnd">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PT" sz="1600" b="1" i="0" u="none" strike="noStrike" kern="1200" cap="none" spc="0" baseline="0">
                <a:solidFill>
                  <a:schemeClr val="bg1"/>
                </a:solidFill>
                <a:uFillTx/>
                <a:latin typeface="Verdana" panose="020B0604030504040204" pitchFamily="34" charset="0"/>
                <a:ea typeface="Verdana" panose="020B0604030504040204" pitchFamily="34" charset="0"/>
              </a:rPr>
              <a:t>4</a:t>
            </a:r>
          </a:p>
        </p:txBody>
      </p:sp>
      <p:sp>
        <p:nvSpPr>
          <p:cNvPr id="16" name="Oval 10"/>
          <p:cNvSpPr/>
          <p:nvPr/>
        </p:nvSpPr>
        <p:spPr>
          <a:xfrm>
            <a:off x="2928203" y="5786441"/>
            <a:ext cx="473861" cy="47809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2DA2BF"/>
          </a:solidFill>
          <a:ln w="57150" cap="rnd">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PT" sz="1600" b="1" i="0" u="none" strike="noStrike" kern="1200" cap="none" spc="0" baseline="0">
                <a:solidFill>
                  <a:schemeClr val="bg1"/>
                </a:solidFill>
                <a:uFillTx/>
                <a:latin typeface="Verdana" panose="020B0604030504040204" pitchFamily="34" charset="0"/>
                <a:ea typeface="Verdana" panose="020B0604030504040204" pitchFamily="34" charset="0"/>
              </a:rPr>
              <a:t>2</a:t>
            </a:r>
          </a:p>
        </p:txBody>
      </p:sp>
      <p:sp>
        <p:nvSpPr>
          <p:cNvPr id="17" name="Oval 18"/>
          <p:cNvSpPr/>
          <p:nvPr/>
        </p:nvSpPr>
        <p:spPr>
          <a:xfrm>
            <a:off x="4082651" y="5786441"/>
            <a:ext cx="473861" cy="47809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2DA2BF"/>
          </a:solidFill>
          <a:ln w="57150" cap="rnd">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PT" sz="1600" b="1" i="0" u="none" strike="noStrike" kern="1200" cap="none" spc="0" baseline="0">
                <a:solidFill>
                  <a:schemeClr val="bg1"/>
                </a:solidFill>
                <a:uFillTx/>
                <a:latin typeface="Verdana" panose="020B0604030504040204" pitchFamily="34" charset="0"/>
                <a:ea typeface="Verdana" panose="020B0604030504040204" pitchFamily="34" charset="0"/>
              </a:rPr>
              <a:t>3</a:t>
            </a:r>
          </a:p>
        </p:txBody>
      </p:sp>
      <p:sp>
        <p:nvSpPr>
          <p:cNvPr id="18" name="Oval 10"/>
          <p:cNvSpPr/>
          <p:nvPr/>
        </p:nvSpPr>
        <p:spPr>
          <a:xfrm>
            <a:off x="1773755" y="5786441"/>
            <a:ext cx="473861" cy="47809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2DA2BF"/>
          </a:solidFill>
          <a:ln w="57150" cap="rnd">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PT" sz="1600" b="1" i="0" u="none" strike="noStrike" kern="1200" cap="none" spc="0" baseline="0">
                <a:solidFill>
                  <a:schemeClr val="bg1"/>
                </a:solidFill>
                <a:uFillTx/>
                <a:latin typeface="Verdana" panose="020B0604030504040204" pitchFamily="34" charset="0"/>
                <a:ea typeface="Verdana" panose="020B0604030504040204" pitchFamily="34" charset="0"/>
              </a:rPr>
              <a:t>1</a:t>
            </a:r>
          </a:p>
        </p:txBody>
      </p:sp>
      <p:sp>
        <p:nvSpPr>
          <p:cNvPr id="9" name="Isosceles Triangle 8"/>
          <p:cNvSpPr/>
          <p:nvPr/>
        </p:nvSpPr>
        <p:spPr>
          <a:xfrm rot="5400000">
            <a:off x="6359408" y="5916135"/>
            <a:ext cx="257435" cy="218705"/>
          </a:xfrm>
          <a:prstGeom prst="triangle">
            <a:avLst/>
          </a:prstGeom>
          <a:solidFill>
            <a:srgbClr val="2DA2B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ular Callout 25"/>
          <p:cNvSpPr/>
          <p:nvPr/>
        </p:nvSpPr>
        <p:spPr>
          <a:xfrm>
            <a:off x="10445427" y="4231008"/>
            <a:ext cx="1391934" cy="428952"/>
          </a:xfrm>
          <a:prstGeom prst="wedgeRoundRectCallout">
            <a:avLst>
              <a:gd name="adj1" fmla="val -33583"/>
              <a:gd name="adj2" fmla="val -62560"/>
              <a:gd name="adj3" fmla="val 16667"/>
            </a:avLst>
          </a:prstGeom>
          <a:ln w="28575">
            <a:solidFill>
              <a:srgbClr val="2DA2BF"/>
            </a:solidFill>
          </a:ln>
        </p:spPr>
        <p:style>
          <a:lnRef idx="2">
            <a:schemeClr val="accent1"/>
          </a:lnRef>
          <a:fillRef idx="1">
            <a:schemeClr val="l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‘New inspection’ button</a:t>
            </a:r>
            <a:endParaRPr lang="en-US" sz="2000" dirty="0">
              <a:effectLst/>
              <a:latin typeface="Verdana" panose="020B0604030504040204" pitchFamily="34" charset="0"/>
              <a:ea typeface="Verdana" panose="020B0604030504040204" pitchFamily="34" charset="0"/>
              <a:cs typeface="Verdana" panose="020B0604030504040204" pitchFamily="34" charset="0"/>
            </a:endParaRPr>
          </a:p>
        </p:txBody>
      </p:sp>
      <p:pic>
        <p:nvPicPr>
          <p:cNvPr id="21" name="Imagen 20">
            <a:extLst>
              <a:ext uri="{FF2B5EF4-FFF2-40B4-BE49-F238E27FC236}">
                <a16:creationId xmlns:a16="http://schemas.microsoft.com/office/drawing/2014/main" id="{6A4450C0-4BA5-46D2-AB54-4E3D76AD1550}"/>
              </a:ext>
            </a:extLst>
          </p:cNvPr>
          <p:cNvPicPr>
            <a:picLocks noChangeAspect="1"/>
          </p:cNvPicPr>
          <p:nvPr/>
        </p:nvPicPr>
        <p:blipFill>
          <a:blip r:embed="rId4"/>
          <a:stretch>
            <a:fillRect/>
          </a:stretch>
        </p:blipFill>
        <p:spPr>
          <a:xfrm>
            <a:off x="6597478" y="2473115"/>
            <a:ext cx="4684105" cy="1682160"/>
          </a:xfrm>
          <a:prstGeom prst="rect">
            <a:avLst/>
          </a:prstGeom>
        </p:spPr>
      </p:pic>
      <p:sp>
        <p:nvSpPr>
          <p:cNvPr id="24" name="Rounded Rectangular Callout 23"/>
          <p:cNvSpPr/>
          <p:nvPr/>
        </p:nvSpPr>
        <p:spPr>
          <a:xfrm>
            <a:off x="9774774" y="2473115"/>
            <a:ext cx="906781" cy="326640"/>
          </a:xfrm>
          <a:prstGeom prst="wedgeRoundRectCallout">
            <a:avLst>
              <a:gd name="adj1" fmla="val -63359"/>
              <a:gd name="adj2" fmla="val 48901"/>
              <a:gd name="adj3" fmla="val 16667"/>
            </a:avLst>
          </a:prstGeom>
          <a:ln w="28575">
            <a:solidFill>
              <a:srgbClr val="2DA2BF"/>
            </a:solidFill>
          </a:ln>
        </p:spPr>
        <p:style>
          <a:lnRef idx="2">
            <a:schemeClr val="accent1"/>
          </a:lnRef>
          <a:fillRef idx="1">
            <a:schemeClr val="l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Inspection tab</a:t>
            </a:r>
            <a:endParaRPr lang="en-US" sz="2000" dirty="0">
              <a:effectLst/>
              <a:latin typeface="Verdana" panose="020B0604030504040204" pitchFamily="34"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2987578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5"/>
          <p:cNvSpPr>
            <a:spLocks/>
          </p:cNvSpPr>
          <p:nvPr/>
        </p:nvSpPr>
        <p:spPr>
          <a:xfrm>
            <a:off x="2491581" y="4584483"/>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lvl="0" algn="ctr">
              <a:defRPr/>
            </a:pPr>
            <a:r>
              <a:rPr lang="en-US" sz="1100" i="1" kern="0" dirty="0">
                <a:solidFill>
                  <a:schemeClr val="bg1">
                    <a:lumMod val="50000"/>
                  </a:schemeClr>
                </a:solidFill>
                <a:latin typeface="Verdana" panose="020B0604030504040204" pitchFamily="34" charset="0"/>
                <a:ea typeface="Verdana" panose="020B0604030504040204" pitchFamily="34" charset="0"/>
              </a:rPr>
              <a:t>Drop here</a:t>
            </a:r>
          </a:p>
          <a:p>
            <a:pPr lvl="0" algn="ctr">
              <a:defRPr/>
            </a:pPr>
            <a:r>
              <a:rPr lang="en-US" sz="1100" i="1" kern="0" dirty="0">
                <a:solidFill>
                  <a:schemeClr val="bg1">
                    <a:lumMod val="50000"/>
                  </a:schemeClr>
                </a:solidFill>
                <a:latin typeface="Verdana" panose="020B0604030504040204" pitchFamily="34" charset="0"/>
                <a:ea typeface="Verdana" panose="020B0604030504040204" pitchFamily="34" charset="0"/>
              </a:rPr>
              <a:t>Nº 1</a:t>
            </a:r>
          </a:p>
        </p:txBody>
      </p:sp>
      <p:sp>
        <p:nvSpPr>
          <p:cNvPr id="28" name="Freeform 5"/>
          <p:cNvSpPr>
            <a:spLocks/>
          </p:cNvSpPr>
          <p:nvPr/>
        </p:nvSpPr>
        <p:spPr>
          <a:xfrm>
            <a:off x="3480348" y="5157071"/>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lvl="0" algn="ctr">
              <a:defRPr/>
            </a:pPr>
            <a:r>
              <a:rPr lang="en-US" sz="1100" i="1" kern="0" dirty="0">
                <a:solidFill>
                  <a:schemeClr val="bg1">
                    <a:lumMod val="50000"/>
                  </a:schemeClr>
                </a:solidFill>
                <a:latin typeface="Verdana" panose="020B0604030504040204" pitchFamily="34" charset="0"/>
                <a:ea typeface="Verdana" panose="020B0604030504040204" pitchFamily="34" charset="0"/>
              </a:rPr>
              <a:t>Drop here</a:t>
            </a:r>
          </a:p>
          <a:p>
            <a:pPr algn="ctr">
              <a:defRPr/>
            </a:pPr>
            <a:r>
              <a:rPr lang="en-US" sz="1100" i="1" kern="0" dirty="0">
                <a:solidFill>
                  <a:schemeClr val="bg1">
                    <a:lumMod val="50000"/>
                  </a:schemeClr>
                </a:solidFill>
                <a:latin typeface="Verdana" panose="020B0604030504040204" pitchFamily="34" charset="0"/>
                <a:ea typeface="Verdana" panose="020B0604030504040204" pitchFamily="34" charset="0"/>
              </a:rPr>
              <a:t>Nº 2</a:t>
            </a:r>
          </a:p>
        </p:txBody>
      </p:sp>
      <p:sp>
        <p:nvSpPr>
          <p:cNvPr id="29" name="Freeform 5"/>
          <p:cNvSpPr>
            <a:spLocks/>
          </p:cNvSpPr>
          <p:nvPr/>
        </p:nvSpPr>
        <p:spPr>
          <a:xfrm>
            <a:off x="4469115" y="4584483"/>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lvl="0" algn="ctr">
              <a:defRPr/>
            </a:pPr>
            <a:r>
              <a:rPr lang="en-US" sz="1100" i="1" kern="0" dirty="0">
                <a:solidFill>
                  <a:schemeClr val="bg1">
                    <a:lumMod val="50000"/>
                  </a:schemeClr>
                </a:solidFill>
                <a:latin typeface="Verdana" panose="020B0604030504040204" pitchFamily="34" charset="0"/>
                <a:ea typeface="Verdana" panose="020B0604030504040204" pitchFamily="34" charset="0"/>
              </a:rPr>
              <a:t>Drop here</a:t>
            </a:r>
          </a:p>
          <a:p>
            <a:pPr algn="ctr">
              <a:defRPr/>
            </a:pPr>
            <a:r>
              <a:rPr lang="en-US" sz="1100" i="1" kern="0" dirty="0">
                <a:solidFill>
                  <a:schemeClr val="bg1">
                    <a:lumMod val="50000"/>
                  </a:schemeClr>
                </a:solidFill>
                <a:latin typeface="Verdana" panose="020B0604030504040204" pitchFamily="34" charset="0"/>
                <a:ea typeface="Verdana" panose="020B0604030504040204" pitchFamily="34" charset="0"/>
              </a:rPr>
              <a:t>Nº 3</a:t>
            </a:r>
          </a:p>
        </p:txBody>
      </p:sp>
      <p:sp>
        <p:nvSpPr>
          <p:cNvPr id="31" name="Freeform 5"/>
          <p:cNvSpPr>
            <a:spLocks/>
          </p:cNvSpPr>
          <p:nvPr/>
        </p:nvSpPr>
        <p:spPr>
          <a:xfrm>
            <a:off x="5457882" y="5150800"/>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lvl="0" algn="ctr">
              <a:defRPr/>
            </a:pPr>
            <a:r>
              <a:rPr lang="en-US" sz="1100" i="1" kern="0" dirty="0">
                <a:solidFill>
                  <a:schemeClr val="bg1">
                    <a:lumMod val="50000"/>
                  </a:schemeClr>
                </a:solidFill>
                <a:latin typeface="Verdana" panose="020B0604030504040204" pitchFamily="34" charset="0"/>
                <a:ea typeface="Verdana" panose="020B0604030504040204" pitchFamily="34" charset="0"/>
              </a:rPr>
              <a:t>Drop here</a:t>
            </a:r>
          </a:p>
          <a:p>
            <a:pPr algn="ctr">
              <a:defRPr/>
            </a:pPr>
            <a:r>
              <a:rPr lang="en-US" sz="1100" i="1" kern="0" dirty="0">
                <a:solidFill>
                  <a:schemeClr val="bg1">
                    <a:lumMod val="50000"/>
                  </a:schemeClr>
                </a:solidFill>
                <a:latin typeface="Verdana" panose="020B0604030504040204" pitchFamily="34" charset="0"/>
                <a:ea typeface="Verdana" panose="020B0604030504040204" pitchFamily="34" charset="0"/>
              </a:rPr>
              <a:t>Nº 4</a:t>
            </a:r>
          </a:p>
        </p:txBody>
      </p:sp>
      <p:sp>
        <p:nvSpPr>
          <p:cNvPr id="32" name="Freeform 5"/>
          <p:cNvSpPr>
            <a:spLocks/>
          </p:cNvSpPr>
          <p:nvPr/>
        </p:nvSpPr>
        <p:spPr>
          <a:xfrm>
            <a:off x="6446649" y="4580309"/>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lvl="0" algn="ctr">
              <a:defRPr/>
            </a:pPr>
            <a:r>
              <a:rPr lang="en-US" sz="1100" i="1" kern="0" dirty="0">
                <a:solidFill>
                  <a:schemeClr val="bg1">
                    <a:lumMod val="50000"/>
                  </a:schemeClr>
                </a:solidFill>
                <a:latin typeface="Verdana" panose="020B0604030504040204" pitchFamily="34" charset="0"/>
                <a:ea typeface="Verdana" panose="020B0604030504040204" pitchFamily="34" charset="0"/>
              </a:rPr>
              <a:t>Drop here</a:t>
            </a:r>
          </a:p>
          <a:p>
            <a:pPr algn="ctr">
              <a:defRPr/>
            </a:pPr>
            <a:r>
              <a:rPr lang="en-US" sz="1100" i="1" kern="0" dirty="0">
                <a:solidFill>
                  <a:schemeClr val="bg1">
                    <a:lumMod val="50000"/>
                  </a:schemeClr>
                </a:solidFill>
                <a:latin typeface="Verdana" panose="020B0604030504040204" pitchFamily="34" charset="0"/>
                <a:ea typeface="Verdana" panose="020B0604030504040204" pitchFamily="34" charset="0"/>
              </a:rPr>
              <a:t>Nº 5</a:t>
            </a:r>
          </a:p>
        </p:txBody>
      </p:sp>
      <p:sp>
        <p:nvSpPr>
          <p:cNvPr id="33" name="Freeform 5"/>
          <p:cNvSpPr>
            <a:spLocks/>
          </p:cNvSpPr>
          <p:nvPr/>
        </p:nvSpPr>
        <p:spPr>
          <a:xfrm>
            <a:off x="7435416" y="5130097"/>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lvl="0" algn="ctr">
              <a:defRPr/>
            </a:pPr>
            <a:r>
              <a:rPr lang="en-US" sz="1100" i="1" kern="0" dirty="0">
                <a:solidFill>
                  <a:schemeClr val="bg1">
                    <a:lumMod val="50000"/>
                  </a:schemeClr>
                </a:solidFill>
                <a:latin typeface="Verdana" panose="020B0604030504040204" pitchFamily="34" charset="0"/>
                <a:ea typeface="Verdana" panose="020B0604030504040204" pitchFamily="34" charset="0"/>
              </a:rPr>
              <a:t>Drop here</a:t>
            </a:r>
          </a:p>
          <a:p>
            <a:pPr algn="ctr">
              <a:defRPr/>
            </a:pPr>
            <a:r>
              <a:rPr lang="en-US" sz="1100" i="1" kern="0" dirty="0">
                <a:solidFill>
                  <a:schemeClr val="bg1">
                    <a:lumMod val="50000"/>
                  </a:schemeClr>
                </a:solidFill>
                <a:latin typeface="Verdana" panose="020B0604030504040204" pitchFamily="34" charset="0"/>
                <a:ea typeface="Verdana" panose="020B0604030504040204" pitchFamily="34" charset="0"/>
              </a:rPr>
              <a:t>Nº 6</a:t>
            </a:r>
          </a:p>
        </p:txBody>
      </p:sp>
      <p:sp>
        <p:nvSpPr>
          <p:cNvPr id="36" name="Freeform 5"/>
          <p:cNvSpPr>
            <a:spLocks/>
          </p:cNvSpPr>
          <p:nvPr/>
        </p:nvSpPr>
        <p:spPr>
          <a:xfrm>
            <a:off x="8424181" y="4580308"/>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lvl="0" algn="ctr">
              <a:defRPr/>
            </a:pPr>
            <a:r>
              <a:rPr lang="en-US" sz="1100" i="1" kern="0" dirty="0">
                <a:solidFill>
                  <a:schemeClr val="bg1">
                    <a:lumMod val="50000"/>
                  </a:schemeClr>
                </a:solidFill>
                <a:latin typeface="Verdana" panose="020B0604030504040204" pitchFamily="34" charset="0"/>
                <a:ea typeface="Verdana" panose="020B0604030504040204" pitchFamily="34" charset="0"/>
              </a:rPr>
              <a:t>Drop here</a:t>
            </a:r>
          </a:p>
          <a:p>
            <a:pPr algn="ctr">
              <a:defRPr/>
            </a:pPr>
            <a:r>
              <a:rPr lang="en-US" sz="1100" i="1" kern="0" dirty="0">
                <a:solidFill>
                  <a:schemeClr val="bg1">
                    <a:lumMod val="50000"/>
                  </a:schemeClr>
                </a:solidFill>
                <a:latin typeface="Verdana" panose="020B0604030504040204" pitchFamily="34" charset="0"/>
                <a:ea typeface="Verdana" panose="020B0604030504040204" pitchFamily="34" charset="0"/>
              </a:rPr>
              <a:t>Nº 7</a:t>
            </a:r>
          </a:p>
        </p:txBody>
      </p:sp>
      <p:sp>
        <p:nvSpPr>
          <p:cNvPr id="30" name="Freeform 3"/>
          <p:cNvSpPr>
            <a:spLocks/>
          </p:cNvSpPr>
          <p:nvPr/>
        </p:nvSpPr>
        <p:spPr>
          <a:xfrm>
            <a:off x="2239193" y="3189625"/>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lvl="0" algn="ctr">
              <a:defRPr/>
            </a:pPr>
            <a:r>
              <a:rPr lang="en-US" sz="1100" kern="0" dirty="0">
                <a:solidFill>
                  <a:prstClr val="white"/>
                </a:solidFill>
                <a:latin typeface="Verdana" panose="020B0604030504040204" pitchFamily="34" charset="0"/>
                <a:ea typeface="Verdana" panose="020B0604030504040204" pitchFamily="34" charset="0"/>
              </a:rPr>
              <a:t>Create an inspection entry</a:t>
            </a:r>
            <a:endParaRPr kumimoji="0" lang="en-US" sz="11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34" name="Freeform 33"/>
          <p:cNvSpPr>
            <a:spLocks/>
          </p:cNvSpPr>
          <p:nvPr/>
        </p:nvSpPr>
        <p:spPr>
          <a:xfrm>
            <a:off x="7428308" y="2508998"/>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45720" rIns="72000" bIns="45720" rtlCol="0" anchor="ctr">
            <a:noAutofit/>
          </a:bodyPr>
          <a:lstStyle/>
          <a:p>
            <a:pPr algn="ctr"/>
            <a:r>
              <a:rPr lang="en-US" sz="1100" kern="0" dirty="0">
                <a:latin typeface="Verdana"/>
                <a:ea typeface="Verdana"/>
              </a:rPr>
              <a:t>Upload the inspection report</a:t>
            </a:r>
            <a:endParaRPr lang="en-US" sz="1100" kern="0" dirty="0">
              <a:solidFill>
                <a:prstClr val="white"/>
              </a:solidFill>
              <a:latin typeface="Verdana" panose="020B0604030504040204" pitchFamily="34" charset="0"/>
              <a:ea typeface="Verdana" panose="020B0604030504040204" pitchFamily="34" charset="0"/>
            </a:endParaRPr>
          </a:p>
        </p:txBody>
      </p:sp>
      <p:sp>
        <p:nvSpPr>
          <p:cNvPr id="35" name="Freeform 34"/>
          <p:cNvSpPr>
            <a:spLocks/>
          </p:cNvSpPr>
          <p:nvPr/>
        </p:nvSpPr>
        <p:spPr>
          <a:xfrm>
            <a:off x="6390485" y="3216061"/>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rgbClr val="ED7D3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algn="ctr"/>
            <a:r>
              <a:rPr lang="en-GB" sz="1100" kern="0" dirty="0">
                <a:solidFill>
                  <a:prstClr val="white"/>
                </a:solidFill>
                <a:latin typeface="Verdana" panose="020B0604030504040204" pitchFamily="34" charset="0"/>
                <a:ea typeface="Verdana" panose="020B0604030504040204" pitchFamily="34" charset="0"/>
              </a:rPr>
              <a:t>Populate </a:t>
            </a:r>
          </a:p>
          <a:p>
            <a:pPr algn="ctr"/>
            <a:r>
              <a:rPr lang="en-GB" sz="1100" kern="0" dirty="0">
                <a:solidFill>
                  <a:prstClr val="white"/>
                </a:solidFill>
                <a:latin typeface="Verdana" panose="020B0604030504040204" pitchFamily="34" charset="0"/>
                <a:ea typeface="Verdana" panose="020B0604030504040204" pitchFamily="34" charset="0"/>
              </a:rPr>
              <a:t>the General information section</a:t>
            </a:r>
            <a:endParaRPr lang="en-US" sz="1100" kern="0" dirty="0">
              <a:solidFill>
                <a:prstClr val="white"/>
              </a:solidFill>
              <a:latin typeface="Verdana" panose="020B0604030504040204" pitchFamily="34" charset="0"/>
              <a:ea typeface="Verdana" panose="020B0604030504040204" pitchFamily="34" charset="0"/>
            </a:endParaRPr>
          </a:p>
        </p:txBody>
      </p:sp>
      <p:sp>
        <p:nvSpPr>
          <p:cNvPr id="58" name="Freeform 3 - 1"/>
          <p:cNvSpPr>
            <a:spLocks/>
          </p:cNvSpPr>
          <p:nvPr/>
        </p:nvSpPr>
        <p:spPr>
          <a:xfrm>
            <a:off x="8466130" y="3202325"/>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lvl="0" algn="ctr">
              <a:defRPr/>
            </a:pPr>
            <a:r>
              <a:rPr lang="en-US" sz="1100" kern="0" noProof="0" dirty="0">
                <a:solidFill>
                  <a:prstClr val="white"/>
                </a:solidFill>
                <a:latin typeface="Verdana" panose="020B0604030504040204" pitchFamily="34" charset="0"/>
                <a:ea typeface="Verdana" panose="020B0604030504040204" pitchFamily="34" charset="0"/>
              </a:rPr>
              <a:t>Submit the </a:t>
            </a:r>
          </a:p>
          <a:p>
            <a:pPr lvl="0" algn="ctr">
              <a:defRPr/>
            </a:pPr>
            <a:r>
              <a:rPr kumimoji="0" lang="en-US" sz="1100" b="0" i="0" u="none" strike="noStrike" kern="0" cap="none" spc="0" normalizeH="0" baseline="0" dirty="0">
                <a:ln>
                  <a:noFill/>
                </a:ln>
                <a:solidFill>
                  <a:prstClr val="white"/>
                </a:solidFill>
                <a:effectLst/>
                <a:uLnTx/>
                <a:uFillTx/>
                <a:latin typeface="Verdana" panose="020B0604030504040204" pitchFamily="34" charset="0"/>
                <a:ea typeface="Verdana" panose="020B0604030504040204" pitchFamily="34" charset="0"/>
              </a:rPr>
              <a:t>Inspection record</a:t>
            </a:r>
            <a:endParaRPr kumimoji="0" lang="en-US" sz="11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59" name="Freeform 58"/>
          <p:cNvSpPr>
            <a:spLocks/>
          </p:cNvSpPr>
          <p:nvPr/>
        </p:nvSpPr>
        <p:spPr>
          <a:xfrm>
            <a:off x="4314839" y="3215025"/>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algn="ctr"/>
            <a:r>
              <a:rPr lang="en-US" sz="1100" kern="0" dirty="0">
                <a:solidFill>
                  <a:prstClr val="white"/>
                </a:solidFill>
                <a:latin typeface="Verdana" panose="020B0604030504040204" pitchFamily="34" charset="0"/>
                <a:ea typeface="Verdana" panose="020B0604030504040204" pitchFamily="34" charset="0"/>
              </a:rPr>
              <a:t>Create an inspection record</a:t>
            </a:r>
          </a:p>
        </p:txBody>
      </p:sp>
      <p:sp>
        <p:nvSpPr>
          <p:cNvPr id="60" name="Freeform 5 - 1"/>
          <p:cNvSpPr>
            <a:spLocks/>
          </p:cNvSpPr>
          <p:nvPr/>
        </p:nvSpPr>
        <p:spPr>
          <a:xfrm>
            <a:off x="3277016" y="2449027"/>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algn="ctr"/>
            <a:r>
              <a:rPr lang="en-GB" sz="1100" kern="0" dirty="0">
                <a:solidFill>
                  <a:prstClr val="white"/>
                </a:solidFill>
                <a:latin typeface="Verdana" panose="020B0604030504040204" pitchFamily="34" charset="0"/>
                <a:ea typeface="Verdana" panose="020B0604030504040204" pitchFamily="34" charset="0"/>
              </a:rPr>
              <a:t>Populate </a:t>
            </a:r>
          </a:p>
          <a:p>
            <a:pPr algn="ctr"/>
            <a:r>
              <a:rPr lang="en-GB" sz="1100" kern="0" dirty="0">
                <a:solidFill>
                  <a:prstClr val="white"/>
                </a:solidFill>
                <a:latin typeface="Verdana" panose="020B0604030504040204" pitchFamily="34" charset="0"/>
                <a:ea typeface="Verdana" panose="020B0604030504040204" pitchFamily="34" charset="0"/>
              </a:rPr>
              <a:t>the Overall inspection outcome and reports</a:t>
            </a:r>
            <a:r>
              <a:rPr lang="en-US" sz="1100" kern="0" dirty="0">
                <a:solidFill>
                  <a:prstClr val="white"/>
                </a:solidFill>
                <a:latin typeface="Verdana" panose="020B0604030504040204" pitchFamily="34" charset="0"/>
                <a:ea typeface="Verdana" panose="020B0604030504040204" pitchFamily="34" charset="0"/>
              </a:rPr>
              <a:t> </a:t>
            </a:r>
          </a:p>
        </p:txBody>
      </p:sp>
      <p:sp>
        <p:nvSpPr>
          <p:cNvPr id="61" name="Freeform 60"/>
          <p:cNvSpPr>
            <a:spLocks/>
          </p:cNvSpPr>
          <p:nvPr/>
        </p:nvSpPr>
        <p:spPr>
          <a:xfrm>
            <a:off x="5352662" y="2450960"/>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rgbClr val="ED7D3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algn="ctr"/>
            <a:r>
              <a:rPr lang="en-GB" sz="1100" kern="0" dirty="0">
                <a:solidFill>
                  <a:prstClr val="white"/>
                </a:solidFill>
                <a:latin typeface="Verdana" panose="020B0604030504040204" pitchFamily="34" charset="0"/>
                <a:ea typeface="Verdana" panose="020B0604030504040204" pitchFamily="34" charset="0"/>
              </a:rPr>
              <a:t>Populate the date and the inspection information</a:t>
            </a:r>
          </a:p>
        </p:txBody>
      </p:sp>
      <p:sp>
        <p:nvSpPr>
          <p:cNvPr id="37" name="Rounded Rectangle 61"/>
          <p:cNvSpPr/>
          <p:nvPr/>
        </p:nvSpPr>
        <p:spPr>
          <a:xfrm>
            <a:off x="1390409" y="4830939"/>
            <a:ext cx="1219683" cy="6397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anose="020B0604030504040204" pitchFamily="34" charset="0"/>
                <a:ea typeface="Verdana" panose="020B0604030504040204" pitchFamily="34" charset="0"/>
              </a:rPr>
              <a:t>Solution:</a:t>
            </a:r>
          </a:p>
        </p:txBody>
      </p:sp>
      <p:sp>
        <p:nvSpPr>
          <p:cNvPr id="40" name="TextBox 17"/>
          <p:cNvSpPr txBox="1"/>
          <p:nvPr/>
        </p:nvSpPr>
        <p:spPr>
          <a:xfrm>
            <a:off x="887505" y="227053"/>
            <a:ext cx="616590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2DA2BF"/>
                </a:solidFill>
                <a:effectLst/>
                <a:uLnTx/>
                <a:uFillTx/>
                <a:latin typeface="Verdana" panose="020B0604030504040204" pitchFamily="34" charset="0"/>
                <a:ea typeface="Verdana" panose="020B0604030504040204" pitchFamily="34" charset="0"/>
              </a:rPr>
              <a:t>Order the pieces of the process puzzle</a:t>
            </a:r>
          </a:p>
        </p:txBody>
      </p:sp>
      <p:grpSp>
        <p:nvGrpSpPr>
          <p:cNvPr id="49" name="Group 3"/>
          <p:cNvGrpSpPr/>
          <p:nvPr/>
        </p:nvGrpSpPr>
        <p:grpSpPr>
          <a:xfrm>
            <a:off x="10804490" y="227053"/>
            <a:ext cx="1033401" cy="1001877"/>
            <a:chOff x="10694194" y="1663959"/>
            <a:chExt cx="773097" cy="772534"/>
          </a:xfrm>
        </p:grpSpPr>
        <p:sp>
          <p:nvSpPr>
            <p:cNvPr id="50" name="Freeform 3"/>
            <p:cNvSpPr>
              <a:spLocks noChangeAspect="1"/>
            </p:cNvSpPr>
            <p:nvPr/>
          </p:nvSpPr>
          <p:spPr>
            <a:xfrm>
              <a:off x="10806092" y="1681802"/>
              <a:ext cx="617489" cy="536585"/>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rgbClr val="0033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600" kern="0">
                <a:solidFill>
                  <a:prstClr val="white"/>
                </a:solidFill>
              </a:endParaRPr>
            </a:p>
          </p:txBody>
        </p:sp>
        <p:grpSp>
          <p:nvGrpSpPr>
            <p:cNvPr id="52" name="Cursor2" descr="{&quot;Key&quot;:&quot;POWER_USER_SHAPE_ICON&quot;,&quot;Value&quot;:&quot;POWER_USER_SHAPE_ICON_STYLE_1&quot;}">
              <a:extLst>
                <a:ext uri="{FF2B5EF4-FFF2-40B4-BE49-F238E27FC236}">
                  <a16:creationId xmlns:a16="http://schemas.microsoft.com/office/drawing/2014/main" id="{3A99E043-5C29-40D3-BAC0-3D7E56091529}"/>
                </a:ext>
              </a:extLst>
            </p:cNvPr>
            <p:cNvGrpSpPr>
              <a:grpSpLocks noChangeAspect="1"/>
            </p:cNvGrpSpPr>
            <p:nvPr>
              <p:custDataLst>
                <p:tags r:id="rId2"/>
              </p:custDataLst>
            </p:nvPr>
          </p:nvGrpSpPr>
          <p:grpSpPr bwMode="auto">
            <a:xfrm>
              <a:off x="10694194" y="1663959"/>
              <a:ext cx="395728" cy="395728"/>
              <a:chOff x="3747" y="175"/>
              <a:chExt cx="175" cy="175"/>
            </a:xfrm>
            <a:solidFill>
              <a:schemeClr val="bg1"/>
            </a:solidFill>
          </p:grpSpPr>
          <p:sp>
            <p:nvSpPr>
              <p:cNvPr id="54" name="Freeform 27">
                <a:extLst>
                  <a:ext uri="{FF2B5EF4-FFF2-40B4-BE49-F238E27FC236}">
                    <a16:creationId xmlns:a16="http://schemas.microsoft.com/office/drawing/2014/main" id="{20541D53-BD8A-4834-9FB1-2BA9A4807DDB}"/>
                  </a:ext>
                </a:extLst>
              </p:cNvPr>
              <p:cNvSpPr>
                <a:spLocks/>
              </p:cNvSpPr>
              <p:nvPr/>
            </p:nvSpPr>
            <p:spPr bwMode="auto">
              <a:xfrm>
                <a:off x="3747" y="175"/>
                <a:ext cx="175" cy="175"/>
              </a:xfrm>
              <a:custGeom>
                <a:avLst/>
                <a:gdLst>
                  <a:gd name="T0" fmla="*/ 300 w 363"/>
                  <a:gd name="T1" fmla="*/ 250 h 363"/>
                  <a:gd name="T2" fmla="*/ 275 w 363"/>
                  <a:gd name="T3" fmla="*/ 225 h 363"/>
                  <a:gd name="T4" fmla="*/ 300 w 363"/>
                  <a:gd name="T5" fmla="*/ 200 h 363"/>
                  <a:gd name="T6" fmla="*/ 200 w 363"/>
                  <a:gd name="T7" fmla="*/ 200 h 363"/>
                  <a:gd name="T8" fmla="*/ 200 w 363"/>
                  <a:gd name="T9" fmla="*/ 300 h 363"/>
                  <a:gd name="T10" fmla="*/ 225 w 363"/>
                  <a:gd name="T11" fmla="*/ 275 h 363"/>
                  <a:gd name="T12" fmla="*/ 250 w 363"/>
                  <a:gd name="T13" fmla="*/ 300 h 363"/>
                  <a:gd name="T14" fmla="*/ 188 w 363"/>
                  <a:gd name="T15" fmla="*/ 363 h 363"/>
                  <a:gd name="T16" fmla="*/ 175 w 363"/>
                  <a:gd name="T17" fmla="*/ 363 h 363"/>
                  <a:gd name="T18" fmla="*/ 113 w 363"/>
                  <a:gd name="T19" fmla="*/ 300 h 363"/>
                  <a:gd name="T20" fmla="*/ 138 w 363"/>
                  <a:gd name="T21" fmla="*/ 275 h 363"/>
                  <a:gd name="T22" fmla="*/ 163 w 363"/>
                  <a:gd name="T23" fmla="*/ 300 h 363"/>
                  <a:gd name="T24" fmla="*/ 163 w 363"/>
                  <a:gd name="T25" fmla="*/ 200 h 363"/>
                  <a:gd name="T26" fmla="*/ 63 w 363"/>
                  <a:gd name="T27" fmla="*/ 200 h 363"/>
                  <a:gd name="T28" fmla="*/ 88 w 363"/>
                  <a:gd name="T29" fmla="*/ 225 h 363"/>
                  <a:gd name="T30" fmla="*/ 63 w 363"/>
                  <a:gd name="T31" fmla="*/ 250 h 363"/>
                  <a:gd name="T32" fmla="*/ 0 w 363"/>
                  <a:gd name="T33" fmla="*/ 188 h 363"/>
                  <a:gd name="T34" fmla="*/ 0 w 363"/>
                  <a:gd name="T35" fmla="*/ 175 h 363"/>
                  <a:gd name="T36" fmla="*/ 63 w 363"/>
                  <a:gd name="T37" fmla="*/ 113 h 363"/>
                  <a:gd name="T38" fmla="*/ 88 w 363"/>
                  <a:gd name="T39" fmla="*/ 138 h 363"/>
                  <a:gd name="T40" fmla="*/ 63 w 363"/>
                  <a:gd name="T41" fmla="*/ 163 h 363"/>
                  <a:gd name="T42" fmla="*/ 163 w 363"/>
                  <a:gd name="T43" fmla="*/ 163 h 363"/>
                  <a:gd name="T44" fmla="*/ 163 w 363"/>
                  <a:gd name="T45" fmla="*/ 63 h 363"/>
                  <a:gd name="T46" fmla="*/ 138 w 363"/>
                  <a:gd name="T47" fmla="*/ 88 h 363"/>
                  <a:gd name="T48" fmla="*/ 113 w 363"/>
                  <a:gd name="T49" fmla="*/ 63 h 363"/>
                  <a:gd name="T50" fmla="*/ 175 w 363"/>
                  <a:gd name="T51" fmla="*/ 0 h 363"/>
                  <a:gd name="T52" fmla="*/ 188 w 363"/>
                  <a:gd name="T53" fmla="*/ 0 h 363"/>
                  <a:gd name="T54" fmla="*/ 250 w 363"/>
                  <a:gd name="T55" fmla="*/ 63 h 363"/>
                  <a:gd name="T56" fmla="*/ 225 w 363"/>
                  <a:gd name="T57" fmla="*/ 88 h 363"/>
                  <a:gd name="T58" fmla="*/ 200 w 363"/>
                  <a:gd name="T59" fmla="*/ 63 h 363"/>
                  <a:gd name="T60" fmla="*/ 200 w 363"/>
                  <a:gd name="T61" fmla="*/ 163 h 363"/>
                  <a:gd name="T62" fmla="*/ 300 w 363"/>
                  <a:gd name="T63" fmla="*/ 163 h 363"/>
                  <a:gd name="T64" fmla="*/ 275 w 363"/>
                  <a:gd name="T65" fmla="*/ 138 h 363"/>
                  <a:gd name="T66" fmla="*/ 300 w 363"/>
                  <a:gd name="T67" fmla="*/ 113 h 363"/>
                  <a:gd name="T68" fmla="*/ 363 w 363"/>
                  <a:gd name="T69" fmla="*/ 175 h 363"/>
                  <a:gd name="T70" fmla="*/ 363 w 363"/>
                  <a:gd name="T71" fmla="*/ 188 h 363"/>
                  <a:gd name="T72" fmla="*/ 300 w 363"/>
                  <a:gd name="T73" fmla="*/ 25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3" h="363">
                    <a:moveTo>
                      <a:pt x="300" y="250"/>
                    </a:moveTo>
                    <a:lnTo>
                      <a:pt x="275" y="225"/>
                    </a:lnTo>
                    <a:lnTo>
                      <a:pt x="300" y="200"/>
                    </a:lnTo>
                    <a:lnTo>
                      <a:pt x="200" y="200"/>
                    </a:lnTo>
                    <a:lnTo>
                      <a:pt x="200" y="300"/>
                    </a:lnTo>
                    <a:lnTo>
                      <a:pt x="225" y="275"/>
                    </a:lnTo>
                    <a:lnTo>
                      <a:pt x="250" y="300"/>
                    </a:lnTo>
                    <a:lnTo>
                      <a:pt x="188" y="363"/>
                    </a:lnTo>
                    <a:lnTo>
                      <a:pt x="175" y="363"/>
                    </a:lnTo>
                    <a:lnTo>
                      <a:pt x="113" y="300"/>
                    </a:lnTo>
                    <a:lnTo>
                      <a:pt x="138" y="275"/>
                    </a:lnTo>
                    <a:lnTo>
                      <a:pt x="163" y="300"/>
                    </a:lnTo>
                    <a:lnTo>
                      <a:pt x="163" y="200"/>
                    </a:lnTo>
                    <a:lnTo>
                      <a:pt x="63" y="200"/>
                    </a:lnTo>
                    <a:lnTo>
                      <a:pt x="88" y="225"/>
                    </a:lnTo>
                    <a:lnTo>
                      <a:pt x="63" y="250"/>
                    </a:lnTo>
                    <a:lnTo>
                      <a:pt x="0" y="188"/>
                    </a:lnTo>
                    <a:lnTo>
                      <a:pt x="0" y="175"/>
                    </a:lnTo>
                    <a:lnTo>
                      <a:pt x="63" y="113"/>
                    </a:lnTo>
                    <a:lnTo>
                      <a:pt x="88" y="138"/>
                    </a:lnTo>
                    <a:lnTo>
                      <a:pt x="63" y="163"/>
                    </a:lnTo>
                    <a:lnTo>
                      <a:pt x="163" y="163"/>
                    </a:lnTo>
                    <a:lnTo>
                      <a:pt x="163" y="63"/>
                    </a:lnTo>
                    <a:lnTo>
                      <a:pt x="138" y="88"/>
                    </a:lnTo>
                    <a:lnTo>
                      <a:pt x="113" y="63"/>
                    </a:lnTo>
                    <a:lnTo>
                      <a:pt x="175" y="0"/>
                    </a:lnTo>
                    <a:lnTo>
                      <a:pt x="188" y="0"/>
                    </a:lnTo>
                    <a:lnTo>
                      <a:pt x="250" y="63"/>
                    </a:lnTo>
                    <a:lnTo>
                      <a:pt x="225" y="88"/>
                    </a:lnTo>
                    <a:lnTo>
                      <a:pt x="200" y="63"/>
                    </a:lnTo>
                    <a:lnTo>
                      <a:pt x="200" y="163"/>
                    </a:lnTo>
                    <a:lnTo>
                      <a:pt x="300" y="163"/>
                    </a:lnTo>
                    <a:lnTo>
                      <a:pt x="275" y="138"/>
                    </a:lnTo>
                    <a:lnTo>
                      <a:pt x="300" y="113"/>
                    </a:lnTo>
                    <a:lnTo>
                      <a:pt x="363" y="175"/>
                    </a:lnTo>
                    <a:lnTo>
                      <a:pt x="363" y="188"/>
                    </a:lnTo>
                    <a:lnTo>
                      <a:pt x="300" y="250"/>
                    </a:lnTo>
                    <a:close/>
                  </a:path>
                </a:pathLst>
              </a:custGeom>
              <a:grpFill/>
              <a:ln w="0">
                <a:solidFill>
                  <a:srgbClr val="003399"/>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28">
                <a:extLst>
                  <a:ext uri="{FF2B5EF4-FFF2-40B4-BE49-F238E27FC236}">
                    <a16:creationId xmlns:a16="http://schemas.microsoft.com/office/drawing/2014/main" id="{93C90CD6-28D7-4854-A0A8-0E952458417E}"/>
                  </a:ext>
                </a:extLst>
              </p:cNvPr>
              <p:cNvSpPr>
                <a:spLocks/>
              </p:cNvSpPr>
              <p:nvPr/>
            </p:nvSpPr>
            <p:spPr bwMode="auto">
              <a:xfrm>
                <a:off x="3801" y="229"/>
                <a:ext cx="66" cy="66"/>
              </a:xfrm>
              <a:custGeom>
                <a:avLst/>
                <a:gdLst>
                  <a:gd name="T0" fmla="*/ 0 w 137"/>
                  <a:gd name="T1" fmla="*/ 50 h 137"/>
                  <a:gd name="T2" fmla="*/ 0 w 137"/>
                  <a:gd name="T3" fmla="*/ 87 h 137"/>
                  <a:gd name="T4" fmla="*/ 50 w 137"/>
                  <a:gd name="T5" fmla="*/ 87 h 137"/>
                  <a:gd name="T6" fmla="*/ 50 w 137"/>
                  <a:gd name="T7" fmla="*/ 137 h 137"/>
                  <a:gd name="T8" fmla="*/ 87 w 137"/>
                  <a:gd name="T9" fmla="*/ 137 h 137"/>
                  <a:gd name="T10" fmla="*/ 87 w 137"/>
                  <a:gd name="T11" fmla="*/ 87 h 137"/>
                  <a:gd name="T12" fmla="*/ 137 w 137"/>
                  <a:gd name="T13" fmla="*/ 87 h 137"/>
                  <a:gd name="T14" fmla="*/ 137 w 137"/>
                  <a:gd name="T15" fmla="*/ 50 h 137"/>
                  <a:gd name="T16" fmla="*/ 87 w 137"/>
                  <a:gd name="T17" fmla="*/ 50 h 137"/>
                  <a:gd name="T18" fmla="*/ 87 w 137"/>
                  <a:gd name="T19" fmla="*/ 0 h 137"/>
                  <a:gd name="T20" fmla="*/ 50 w 137"/>
                  <a:gd name="T21" fmla="*/ 0 h 137"/>
                  <a:gd name="T22" fmla="*/ 50 w 137"/>
                  <a:gd name="T23" fmla="*/ 50 h 137"/>
                  <a:gd name="T24" fmla="*/ 0 w 137"/>
                  <a:gd name="T25" fmla="*/ 5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137">
                    <a:moveTo>
                      <a:pt x="0" y="50"/>
                    </a:moveTo>
                    <a:lnTo>
                      <a:pt x="0" y="87"/>
                    </a:lnTo>
                    <a:lnTo>
                      <a:pt x="50" y="87"/>
                    </a:lnTo>
                    <a:lnTo>
                      <a:pt x="50" y="137"/>
                    </a:lnTo>
                    <a:lnTo>
                      <a:pt x="87" y="137"/>
                    </a:lnTo>
                    <a:lnTo>
                      <a:pt x="87" y="87"/>
                    </a:lnTo>
                    <a:lnTo>
                      <a:pt x="137" y="87"/>
                    </a:lnTo>
                    <a:lnTo>
                      <a:pt x="137" y="50"/>
                    </a:lnTo>
                    <a:lnTo>
                      <a:pt x="87" y="50"/>
                    </a:lnTo>
                    <a:lnTo>
                      <a:pt x="87" y="0"/>
                    </a:lnTo>
                    <a:lnTo>
                      <a:pt x="50" y="0"/>
                    </a:lnTo>
                    <a:lnTo>
                      <a:pt x="50" y="50"/>
                    </a:lnTo>
                    <a:lnTo>
                      <a:pt x="0" y="50"/>
                    </a:lnTo>
                    <a:close/>
                  </a:path>
                </a:pathLst>
              </a:custGeom>
              <a:grpFill/>
              <a:ln w="0">
                <a:solidFill>
                  <a:srgbClr val="003399"/>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3" name="Cursor" descr="{&quot;Key&quot;:&quot;POWER_USER_SHAPE_ICON&quot;,&quot;Value&quot;:&quot;POWER_USER_SHAPE_ICON_STYLE_1&quot;}"/>
            <p:cNvSpPr>
              <a:spLocks noChangeAspect="1"/>
            </p:cNvSpPr>
            <p:nvPr>
              <p:custDataLst>
                <p:tags r:id="rId3"/>
              </p:custDataLst>
            </p:nvPr>
          </p:nvSpPr>
          <p:spPr bwMode="auto">
            <a:xfrm flipH="1">
              <a:off x="11167390" y="1893568"/>
              <a:ext cx="299901" cy="542925"/>
            </a:xfrm>
            <a:custGeom>
              <a:avLst/>
              <a:gdLst>
                <a:gd name="T0" fmla="*/ 413 w 422"/>
                <a:gd name="T1" fmla="*/ 4 h 721"/>
                <a:gd name="T2" fmla="*/ 386 w 422"/>
                <a:gd name="T3" fmla="*/ 9 h 721"/>
                <a:gd name="T4" fmla="*/ 9 w 422"/>
                <a:gd name="T5" fmla="*/ 355 h 721"/>
                <a:gd name="T6" fmla="*/ 1 w 422"/>
                <a:gd name="T7" fmla="*/ 377 h 721"/>
                <a:gd name="T8" fmla="*/ 16 w 422"/>
                <a:gd name="T9" fmla="*/ 396 h 721"/>
                <a:gd name="T10" fmla="*/ 145 w 422"/>
                <a:gd name="T11" fmla="*/ 453 h 721"/>
                <a:gd name="T12" fmla="*/ 64 w 422"/>
                <a:gd name="T13" fmla="*/ 635 h 721"/>
                <a:gd name="T14" fmla="*/ 88 w 422"/>
                <a:gd name="T15" fmla="*/ 694 h 721"/>
                <a:gd name="T16" fmla="*/ 125 w 422"/>
                <a:gd name="T17" fmla="*/ 710 h 721"/>
                <a:gd name="T18" fmla="*/ 184 w 422"/>
                <a:gd name="T19" fmla="*/ 689 h 721"/>
                <a:gd name="T20" fmla="*/ 265 w 422"/>
                <a:gd name="T21" fmla="*/ 506 h 721"/>
                <a:gd name="T22" fmla="*/ 393 w 422"/>
                <a:gd name="T23" fmla="*/ 563 h 721"/>
                <a:gd name="T24" fmla="*/ 422 w 422"/>
                <a:gd name="T25" fmla="*/ 540 h 721"/>
                <a:gd name="T26" fmla="*/ 422 w 422"/>
                <a:gd name="T27" fmla="*/ 27 h 721"/>
                <a:gd name="T28" fmla="*/ 413 w 422"/>
                <a:gd name="T29" fmla="*/ 4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2" h="721">
                  <a:moveTo>
                    <a:pt x="413" y="4"/>
                  </a:moveTo>
                  <a:cubicBezTo>
                    <a:pt x="404" y="0"/>
                    <a:pt x="393" y="2"/>
                    <a:pt x="386" y="9"/>
                  </a:cubicBezTo>
                  <a:lnTo>
                    <a:pt x="9" y="355"/>
                  </a:lnTo>
                  <a:cubicBezTo>
                    <a:pt x="3" y="360"/>
                    <a:pt x="0" y="369"/>
                    <a:pt x="1" y="377"/>
                  </a:cubicBezTo>
                  <a:cubicBezTo>
                    <a:pt x="2" y="385"/>
                    <a:pt x="8" y="392"/>
                    <a:pt x="16" y="396"/>
                  </a:cubicBezTo>
                  <a:lnTo>
                    <a:pt x="145" y="453"/>
                  </a:lnTo>
                  <a:lnTo>
                    <a:pt x="64" y="635"/>
                  </a:lnTo>
                  <a:cubicBezTo>
                    <a:pt x="54" y="657"/>
                    <a:pt x="65" y="684"/>
                    <a:pt x="88" y="694"/>
                  </a:cubicBezTo>
                  <a:lnTo>
                    <a:pt x="125" y="710"/>
                  </a:lnTo>
                  <a:cubicBezTo>
                    <a:pt x="148" y="721"/>
                    <a:pt x="175" y="711"/>
                    <a:pt x="184" y="689"/>
                  </a:cubicBezTo>
                  <a:lnTo>
                    <a:pt x="265" y="506"/>
                  </a:lnTo>
                  <a:lnTo>
                    <a:pt x="393" y="563"/>
                  </a:lnTo>
                  <a:cubicBezTo>
                    <a:pt x="396" y="564"/>
                    <a:pt x="422" y="567"/>
                    <a:pt x="422" y="540"/>
                  </a:cubicBezTo>
                  <a:lnTo>
                    <a:pt x="422" y="27"/>
                  </a:lnTo>
                  <a:cubicBezTo>
                    <a:pt x="422" y="17"/>
                    <a:pt x="422" y="8"/>
                    <a:pt x="413" y="4"/>
                  </a:cubicBezTo>
                </a:path>
              </a:pathLst>
            </a:custGeom>
            <a:solidFill>
              <a:schemeClr val="bg1"/>
            </a:solidFill>
            <a:ln>
              <a:solidFill>
                <a:srgbClr val="003399"/>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8" name="Rectángulo 1"/>
          <p:cNvSpPr/>
          <p:nvPr/>
        </p:nvSpPr>
        <p:spPr>
          <a:xfrm>
            <a:off x="631745" y="1379973"/>
            <a:ext cx="10620447" cy="1018292"/>
          </a:xfrm>
          <a:prstGeom prst="rect">
            <a:avLst/>
          </a:prstGeom>
        </p:spPr>
        <p:txBody>
          <a:bodyPr wrap="square" lIns="91440" tIns="45720" rIns="91440" bIns="45720" anchor="t">
            <a:spAutoFit/>
          </a:bodyPr>
          <a:lstStyle/>
          <a:p>
            <a:pPr>
              <a:lnSpc>
                <a:spcPct val="150000"/>
              </a:lnSpc>
              <a:defRPr/>
            </a:pPr>
            <a:r>
              <a:rPr lang="en-GB" sz="1400" kern="0" dirty="0">
                <a:latin typeface="Verdana"/>
                <a:ea typeface="Verdana"/>
              </a:rPr>
              <a:t>A Member State Concerned has performed a routine inspection for a clinical trial performed in its territory. </a:t>
            </a:r>
            <a:r>
              <a:rPr lang="en-US" sz="1400" b="1" kern="0" dirty="0">
                <a:latin typeface="Verdana"/>
                <a:ea typeface="Verdana"/>
              </a:rPr>
              <a:t>Drag and drop the pieces </a:t>
            </a:r>
            <a:r>
              <a:rPr lang="en-US" sz="1400" kern="0" dirty="0">
                <a:latin typeface="Verdana"/>
                <a:ea typeface="Verdana"/>
              </a:rPr>
              <a:t>to show the sequence of steps that the Inspector should follow regarding this carried-out inspection record.</a:t>
            </a:r>
          </a:p>
        </p:txBody>
      </p:sp>
      <p:sp>
        <p:nvSpPr>
          <p:cNvPr id="39" name="Rounded Rectangle 38"/>
          <p:cNvSpPr/>
          <p:nvPr/>
        </p:nvSpPr>
        <p:spPr>
          <a:xfrm>
            <a:off x="982132" y="823498"/>
            <a:ext cx="2700000" cy="432808"/>
          </a:xfrm>
          <a:prstGeom prst="roundRect">
            <a:avLst/>
          </a:prstGeom>
          <a:solidFill>
            <a:srgbClr val="2D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Verdana" panose="020B0604030504040204" pitchFamily="34" charset="0"/>
                <a:ea typeface="Verdana" panose="020B0604030504040204" pitchFamily="34" charset="0"/>
              </a:rPr>
              <a:t>Case scenario 1</a:t>
            </a:r>
          </a:p>
        </p:txBody>
      </p:sp>
      <p:sp>
        <p:nvSpPr>
          <p:cNvPr id="44" name="Rounded Rectangle 43"/>
          <p:cNvSpPr/>
          <p:nvPr/>
        </p:nvSpPr>
        <p:spPr>
          <a:xfrm>
            <a:off x="3757186" y="832481"/>
            <a:ext cx="2700000" cy="432808"/>
          </a:xfrm>
          <a:prstGeom prst="roundRect">
            <a:avLst/>
          </a:prstGeom>
          <a:noFill/>
          <a:ln w="28575">
            <a:solidFill>
              <a:srgbClr val="2DA2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2DA2BF"/>
                </a:solidFill>
                <a:latin typeface="Verdana" panose="020B0604030504040204" pitchFamily="34" charset="0"/>
                <a:ea typeface="Verdana" panose="020B0604030504040204" pitchFamily="34" charset="0"/>
              </a:rPr>
              <a:t>Carried-out inspection</a:t>
            </a:r>
          </a:p>
        </p:txBody>
      </p:sp>
    </p:spTree>
    <p:custDataLst>
      <p:tags r:id="rId1"/>
    </p:custDataLst>
    <p:extLst>
      <p:ext uri="{BB962C8B-B14F-4D97-AF65-F5344CB8AC3E}">
        <p14:creationId xmlns:p14="http://schemas.microsoft.com/office/powerpoint/2010/main" val="3308599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reeform 5">
            <a:extLst>
              <a:ext uri="{FF2B5EF4-FFF2-40B4-BE49-F238E27FC236}">
                <a16:creationId xmlns:a16="http://schemas.microsoft.com/office/drawing/2014/main" id="{7E548E9F-14B3-435F-8466-CDF1A354894B}"/>
              </a:ext>
            </a:extLst>
          </p:cNvPr>
          <p:cNvSpPr>
            <a:spLocks noChangeAspect="1"/>
          </p:cNvSpPr>
          <p:nvPr/>
        </p:nvSpPr>
        <p:spPr>
          <a:xfrm>
            <a:off x="8561293" y="5359650"/>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lvl="0" algn="ctr">
              <a:defRPr/>
            </a:pPr>
            <a:r>
              <a:rPr lang="en-US" sz="1100" i="1" kern="0" dirty="0">
                <a:solidFill>
                  <a:schemeClr val="bg1">
                    <a:lumMod val="50000"/>
                  </a:schemeClr>
                </a:solidFill>
                <a:latin typeface="Verdana" panose="020B0604030504040204" pitchFamily="34" charset="0"/>
                <a:ea typeface="Verdana" panose="020B0604030504040204" pitchFamily="34" charset="0"/>
              </a:rPr>
              <a:t>Drop here</a:t>
            </a:r>
          </a:p>
          <a:p>
            <a:pPr algn="ctr">
              <a:defRPr/>
            </a:pPr>
            <a:r>
              <a:rPr lang="en-US" sz="1100" i="1" kern="0" dirty="0">
                <a:solidFill>
                  <a:schemeClr val="bg1">
                    <a:lumMod val="50000"/>
                  </a:schemeClr>
                </a:solidFill>
                <a:latin typeface="Verdana" panose="020B0604030504040204" pitchFamily="34" charset="0"/>
                <a:ea typeface="Verdana" panose="020B0604030504040204" pitchFamily="34" charset="0"/>
              </a:rPr>
              <a:t>Nº 8</a:t>
            </a:r>
          </a:p>
        </p:txBody>
      </p:sp>
      <p:sp>
        <p:nvSpPr>
          <p:cNvPr id="54" name="Freeform 5">
            <a:extLst>
              <a:ext uri="{FF2B5EF4-FFF2-40B4-BE49-F238E27FC236}">
                <a16:creationId xmlns:a16="http://schemas.microsoft.com/office/drawing/2014/main" id="{DFF10D8C-55CE-4BC7-AEA2-087EB7D74695}"/>
              </a:ext>
            </a:extLst>
          </p:cNvPr>
          <p:cNvSpPr>
            <a:spLocks noChangeAspect="1"/>
          </p:cNvSpPr>
          <p:nvPr/>
        </p:nvSpPr>
        <p:spPr>
          <a:xfrm>
            <a:off x="9567070" y="4804595"/>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lvl="0" algn="ctr">
              <a:defRPr/>
            </a:pPr>
            <a:r>
              <a:rPr lang="en-US" sz="1100" i="1" kern="0" dirty="0">
                <a:solidFill>
                  <a:schemeClr val="bg1">
                    <a:lumMod val="50000"/>
                  </a:schemeClr>
                </a:solidFill>
                <a:latin typeface="Verdana" panose="020B0604030504040204" pitchFamily="34" charset="0"/>
                <a:ea typeface="Verdana" panose="020B0604030504040204" pitchFamily="34" charset="0"/>
              </a:rPr>
              <a:t>Drop here</a:t>
            </a:r>
          </a:p>
          <a:p>
            <a:pPr algn="ctr">
              <a:defRPr/>
            </a:pPr>
            <a:r>
              <a:rPr lang="en-US" sz="1100" i="1" kern="0" dirty="0">
                <a:solidFill>
                  <a:schemeClr val="bg1">
                    <a:lumMod val="50000"/>
                  </a:schemeClr>
                </a:solidFill>
                <a:latin typeface="Verdana" panose="020B0604030504040204" pitchFamily="34" charset="0"/>
                <a:ea typeface="Verdana" panose="020B0604030504040204" pitchFamily="34" charset="0"/>
              </a:rPr>
              <a:t>Nº 9</a:t>
            </a:r>
          </a:p>
        </p:txBody>
      </p:sp>
      <p:sp>
        <p:nvSpPr>
          <p:cNvPr id="60" name="Freeform 5">
            <a:extLst>
              <a:ext uri="{FF2B5EF4-FFF2-40B4-BE49-F238E27FC236}">
                <a16:creationId xmlns:a16="http://schemas.microsoft.com/office/drawing/2014/main" id="{3E0C3B74-E99E-4578-B2C7-8FF76B6AD55B}"/>
              </a:ext>
            </a:extLst>
          </p:cNvPr>
          <p:cNvSpPr>
            <a:spLocks noChangeAspect="1"/>
          </p:cNvSpPr>
          <p:nvPr/>
        </p:nvSpPr>
        <p:spPr>
          <a:xfrm>
            <a:off x="10555837" y="5359650"/>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lvl="0" algn="ctr">
              <a:defRPr/>
            </a:pPr>
            <a:r>
              <a:rPr lang="en-US" sz="1100" i="1" kern="0" dirty="0">
                <a:solidFill>
                  <a:schemeClr val="bg1">
                    <a:lumMod val="50000"/>
                  </a:schemeClr>
                </a:solidFill>
                <a:latin typeface="Verdana" panose="020B0604030504040204" pitchFamily="34" charset="0"/>
                <a:ea typeface="Verdana" panose="020B0604030504040204" pitchFamily="34" charset="0"/>
              </a:rPr>
              <a:t>Drop here</a:t>
            </a:r>
          </a:p>
          <a:p>
            <a:pPr algn="ctr">
              <a:defRPr/>
            </a:pPr>
            <a:r>
              <a:rPr lang="en-US" sz="1100" i="1" kern="0" dirty="0">
                <a:solidFill>
                  <a:schemeClr val="bg1">
                    <a:lumMod val="50000"/>
                  </a:schemeClr>
                </a:solidFill>
                <a:latin typeface="Verdana" panose="020B0604030504040204" pitchFamily="34" charset="0"/>
                <a:ea typeface="Verdana" panose="020B0604030504040204" pitchFamily="34" charset="0"/>
              </a:rPr>
              <a:t>Nº 10</a:t>
            </a:r>
          </a:p>
        </p:txBody>
      </p:sp>
      <p:sp>
        <p:nvSpPr>
          <p:cNvPr id="28" name="Freeform 5"/>
          <p:cNvSpPr>
            <a:spLocks noChangeAspect="1"/>
          </p:cNvSpPr>
          <p:nvPr/>
        </p:nvSpPr>
        <p:spPr>
          <a:xfrm>
            <a:off x="1639926" y="4814036"/>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lvl="0" algn="ctr">
              <a:defRPr/>
            </a:pPr>
            <a:r>
              <a:rPr lang="en-US" sz="1100" i="1" kern="0" dirty="0">
                <a:solidFill>
                  <a:schemeClr val="bg1">
                    <a:lumMod val="50000"/>
                  </a:schemeClr>
                </a:solidFill>
                <a:latin typeface="Verdana" panose="020B0604030504040204" pitchFamily="34" charset="0"/>
                <a:ea typeface="Verdana" panose="020B0604030504040204" pitchFamily="34" charset="0"/>
              </a:rPr>
              <a:t>Drop here</a:t>
            </a:r>
          </a:p>
          <a:p>
            <a:pPr lvl="0" algn="ctr">
              <a:defRPr/>
            </a:pPr>
            <a:r>
              <a:rPr lang="en-US" sz="1100" i="1" kern="0" dirty="0">
                <a:solidFill>
                  <a:schemeClr val="bg1">
                    <a:lumMod val="50000"/>
                  </a:schemeClr>
                </a:solidFill>
                <a:latin typeface="Verdana" panose="020B0604030504040204" pitchFamily="34" charset="0"/>
                <a:ea typeface="Verdana" panose="020B0604030504040204" pitchFamily="34" charset="0"/>
              </a:rPr>
              <a:t>Nº 1</a:t>
            </a:r>
          </a:p>
        </p:txBody>
      </p:sp>
      <p:sp>
        <p:nvSpPr>
          <p:cNvPr id="29" name="Freeform 5"/>
          <p:cNvSpPr>
            <a:spLocks noChangeAspect="1"/>
          </p:cNvSpPr>
          <p:nvPr/>
        </p:nvSpPr>
        <p:spPr>
          <a:xfrm>
            <a:off x="2628693" y="5386624"/>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lvl="0" algn="ctr">
              <a:defRPr/>
            </a:pPr>
            <a:r>
              <a:rPr lang="en-US" sz="1100" i="1" kern="0" dirty="0">
                <a:solidFill>
                  <a:schemeClr val="bg1">
                    <a:lumMod val="50000"/>
                  </a:schemeClr>
                </a:solidFill>
                <a:latin typeface="Verdana" panose="020B0604030504040204" pitchFamily="34" charset="0"/>
                <a:ea typeface="Verdana" panose="020B0604030504040204" pitchFamily="34" charset="0"/>
              </a:rPr>
              <a:t>Drop here</a:t>
            </a:r>
          </a:p>
          <a:p>
            <a:pPr algn="ctr">
              <a:defRPr/>
            </a:pPr>
            <a:r>
              <a:rPr lang="en-US" sz="1100" i="1" kern="0" dirty="0">
                <a:solidFill>
                  <a:schemeClr val="bg1">
                    <a:lumMod val="50000"/>
                  </a:schemeClr>
                </a:solidFill>
                <a:latin typeface="Verdana" panose="020B0604030504040204" pitchFamily="34" charset="0"/>
                <a:ea typeface="Verdana" panose="020B0604030504040204" pitchFamily="34" charset="0"/>
              </a:rPr>
              <a:t>Nº 2</a:t>
            </a:r>
          </a:p>
        </p:txBody>
      </p:sp>
      <p:sp>
        <p:nvSpPr>
          <p:cNvPr id="30" name="Freeform 5"/>
          <p:cNvSpPr>
            <a:spLocks noChangeAspect="1"/>
          </p:cNvSpPr>
          <p:nvPr/>
        </p:nvSpPr>
        <p:spPr>
          <a:xfrm>
            <a:off x="3617460" y="4814036"/>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lvl="0" algn="ctr">
              <a:defRPr/>
            </a:pPr>
            <a:r>
              <a:rPr lang="en-US" sz="1100" i="1" kern="0" dirty="0">
                <a:solidFill>
                  <a:schemeClr val="bg1">
                    <a:lumMod val="50000"/>
                  </a:schemeClr>
                </a:solidFill>
                <a:latin typeface="Verdana" panose="020B0604030504040204" pitchFamily="34" charset="0"/>
                <a:ea typeface="Verdana" panose="020B0604030504040204" pitchFamily="34" charset="0"/>
              </a:rPr>
              <a:t>Drop here</a:t>
            </a:r>
          </a:p>
          <a:p>
            <a:pPr algn="ctr">
              <a:defRPr/>
            </a:pPr>
            <a:r>
              <a:rPr lang="en-US" sz="1100" i="1" kern="0" dirty="0">
                <a:solidFill>
                  <a:schemeClr val="bg1">
                    <a:lumMod val="50000"/>
                  </a:schemeClr>
                </a:solidFill>
                <a:latin typeface="Verdana" panose="020B0604030504040204" pitchFamily="34" charset="0"/>
                <a:ea typeface="Verdana" panose="020B0604030504040204" pitchFamily="34" charset="0"/>
              </a:rPr>
              <a:t>Nº 3</a:t>
            </a:r>
          </a:p>
        </p:txBody>
      </p:sp>
      <p:sp>
        <p:nvSpPr>
          <p:cNvPr id="33" name="Freeform 5"/>
          <p:cNvSpPr>
            <a:spLocks noChangeAspect="1"/>
          </p:cNvSpPr>
          <p:nvPr/>
        </p:nvSpPr>
        <p:spPr>
          <a:xfrm>
            <a:off x="4606227" y="5380353"/>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lvl="0" algn="ctr">
              <a:defRPr/>
            </a:pPr>
            <a:r>
              <a:rPr lang="en-US" sz="1100" i="1" kern="0" dirty="0">
                <a:solidFill>
                  <a:schemeClr val="bg1">
                    <a:lumMod val="50000"/>
                  </a:schemeClr>
                </a:solidFill>
                <a:latin typeface="Verdana" panose="020B0604030504040204" pitchFamily="34" charset="0"/>
                <a:ea typeface="Verdana" panose="020B0604030504040204" pitchFamily="34" charset="0"/>
              </a:rPr>
              <a:t>Drop here</a:t>
            </a:r>
          </a:p>
          <a:p>
            <a:pPr algn="ctr">
              <a:defRPr/>
            </a:pPr>
            <a:r>
              <a:rPr lang="en-US" sz="1100" i="1" kern="0" dirty="0">
                <a:solidFill>
                  <a:schemeClr val="bg1">
                    <a:lumMod val="50000"/>
                  </a:schemeClr>
                </a:solidFill>
                <a:latin typeface="Verdana" panose="020B0604030504040204" pitchFamily="34" charset="0"/>
                <a:ea typeface="Verdana" panose="020B0604030504040204" pitchFamily="34" charset="0"/>
              </a:rPr>
              <a:t>Nº 4</a:t>
            </a:r>
          </a:p>
        </p:txBody>
      </p:sp>
      <p:sp>
        <p:nvSpPr>
          <p:cNvPr id="34" name="Freeform 5"/>
          <p:cNvSpPr>
            <a:spLocks noChangeAspect="1"/>
          </p:cNvSpPr>
          <p:nvPr/>
        </p:nvSpPr>
        <p:spPr>
          <a:xfrm>
            <a:off x="5594994" y="4809862"/>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lvl="0" algn="ctr">
              <a:defRPr/>
            </a:pPr>
            <a:r>
              <a:rPr lang="en-US" sz="1100" i="1" kern="0" dirty="0">
                <a:solidFill>
                  <a:schemeClr val="bg1">
                    <a:lumMod val="50000"/>
                  </a:schemeClr>
                </a:solidFill>
                <a:latin typeface="Verdana" panose="020B0604030504040204" pitchFamily="34" charset="0"/>
                <a:ea typeface="Verdana" panose="020B0604030504040204" pitchFamily="34" charset="0"/>
              </a:rPr>
              <a:t>Drop here</a:t>
            </a:r>
          </a:p>
          <a:p>
            <a:pPr algn="ctr">
              <a:defRPr/>
            </a:pPr>
            <a:r>
              <a:rPr lang="en-US" sz="1100" i="1" kern="0" dirty="0">
                <a:solidFill>
                  <a:schemeClr val="bg1">
                    <a:lumMod val="50000"/>
                  </a:schemeClr>
                </a:solidFill>
                <a:latin typeface="Verdana" panose="020B0604030504040204" pitchFamily="34" charset="0"/>
                <a:ea typeface="Verdana" panose="020B0604030504040204" pitchFamily="34" charset="0"/>
              </a:rPr>
              <a:t>Nº 5</a:t>
            </a:r>
          </a:p>
        </p:txBody>
      </p:sp>
      <p:sp>
        <p:nvSpPr>
          <p:cNvPr id="35" name="Freeform 5"/>
          <p:cNvSpPr>
            <a:spLocks noChangeAspect="1"/>
          </p:cNvSpPr>
          <p:nvPr/>
        </p:nvSpPr>
        <p:spPr>
          <a:xfrm>
            <a:off x="6583761" y="5359650"/>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lvl="0" algn="ctr">
              <a:defRPr/>
            </a:pPr>
            <a:r>
              <a:rPr lang="en-US" sz="1100" i="1" kern="0" dirty="0">
                <a:solidFill>
                  <a:schemeClr val="bg1">
                    <a:lumMod val="50000"/>
                  </a:schemeClr>
                </a:solidFill>
                <a:latin typeface="Verdana" panose="020B0604030504040204" pitchFamily="34" charset="0"/>
                <a:ea typeface="Verdana" panose="020B0604030504040204" pitchFamily="34" charset="0"/>
              </a:rPr>
              <a:t>Drop here</a:t>
            </a:r>
          </a:p>
          <a:p>
            <a:pPr algn="ctr">
              <a:defRPr/>
            </a:pPr>
            <a:r>
              <a:rPr lang="en-US" sz="1100" i="1" kern="0" dirty="0">
                <a:solidFill>
                  <a:schemeClr val="bg1">
                    <a:lumMod val="50000"/>
                  </a:schemeClr>
                </a:solidFill>
                <a:latin typeface="Verdana" panose="020B0604030504040204" pitchFamily="34" charset="0"/>
                <a:ea typeface="Verdana" panose="020B0604030504040204" pitchFamily="34" charset="0"/>
              </a:rPr>
              <a:t>Nº 6</a:t>
            </a:r>
          </a:p>
        </p:txBody>
      </p:sp>
      <p:sp>
        <p:nvSpPr>
          <p:cNvPr id="36" name="Freeform 5"/>
          <p:cNvSpPr>
            <a:spLocks noChangeAspect="1"/>
          </p:cNvSpPr>
          <p:nvPr/>
        </p:nvSpPr>
        <p:spPr>
          <a:xfrm>
            <a:off x="7572526" y="4809861"/>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lvl="0" algn="ctr">
              <a:defRPr/>
            </a:pPr>
            <a:r>
              <a:rPr lang="en-US" sz="1100" i="1" kern="0" dirty="0">
                <a:solidFill>
                  <a:schemeClr val="bg1">
                    <a:lumMod val="50000"/>
                  </a:schemeClr>
                </a:solidFill>
                <a:latin typeface="Verdana" panose="020B0604030504040204" pitchFamily="34" charset="0"/>
                <a:ea typeface="Verdana" panose="020B0604030504040204" pitchFamily="34" charset="0"/>
              </a:rPr>
              <a:t>Drop here</a:t>
            </a:r>
          </a:p>
          <a:p>
            <a:pPr algn="ctr">
              <a:defRPr/>
            </a:pPr>
            <a:r>
              <a:rPr lang="en-US" sz="1100" i="1" kern="0" dirty="0">
                <a:solidFill>
                  <a:schemeClr val="bg1">
                    <a:lumMod val="50000"/>
                  </a:schemeClr>
                </a:solidFill>
                <a:latin typeface="Verdana" panose="020B0604030504040204" pitchFamily="34" charset="0"/>
                <a:ea typeface="Verdana" panose="020B0604030504040204" pitchFamily="34" charset="0"/>
              </a:rPr>
              <a:t>Nº 7</a:t>
            </a:r>
          </a:p>
        </p:txBody>
      </p:sp>
      <p:sp>
        <p:nvSpPr>
          <p:cNvPr id="25" name="TextBox 17"/>
          <p:cNvSpPr txBox="1"/>
          <p:nvPr/>
        </p:nvSpPr>
        <p:spPr>
          <a:xfrm>
            <a:off x="887505" y="227053"/>
            <a:ext cx="616590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2DA2BF"/>
                </a:solidFill>
                <a:effectLst/>
                <a:uLnTx/>
                <a:uFillTx/>
                <a:latin typeface="Verdana" panose="020B0604030504040204" pitchFamily="34" charset="0"/>
                <a:ea typeface="Verdana" panose="020B0604030504040204" pitchFamily="34" charset="0"/>
              </a:rPr>
              <a:t>Order the pieces of the process puzzle</a:t>
            </a:r>
          </a:p>
        </p:txBody>
      </p:sp>
      <p:sp>
        <p:nvSpPr>
          <p:cNvPr id="2" name="Rectángulo 1"/>
          <p:cNvSpPr/>
          <p:nvPr/>
        </p:nvSpPr>
        <p:spPr>
          <a:xfrm>
            <a:off x="631745" y="1208076"/>
            <a:ext cx="10620447" cy="1341457"/>
          </a:xfrm>
          <a:prstGeom prst="rect">
            <a:avLst/>
          </a:prstGeom>
        </p:spPr>
        <p:txBody>
          <a:bodyPr wrap="square" lIns="91440" tIns="45720" rIns="91440" bIns="45720" anchor="t">
            <a:spAutoFit/>
          </a:bodyPr>
          <a:lstStyle/>
          <a:p>
            <a:pPr>
              <a:lnSpc>
                <a:spcPct val="150000"/>
              </a:lnSpc>
              <a:defRPr/>
            </a:pPr>
            <a:r>
              <a:rPr lang="en-GB" sz="1400" kern="0" dirty="0">
                <a:latin typeface="Verdana"/>
                <a:ea typeface="Verdana"/>
              </a:rPr>
              <a:t>A sponsor has submitted a notification of a Temporary Halt of a clinical trial. The Member State Concerned of the clinical trial decides to do an inspection in the future (</a:t>
            </a:r>
            <a:r>
              <a:rPr lang="en-GB" sz="1400" i="1" kern="0" dirty="0">
                <a:latin typeface="Verdana"/>
                <a:ea typeface="Verdana"/>
              </a:rPr>
              <a:t>planned inspection</a:t>
            </a:r>
            <a:r>
              <a:rPr lang="en-GB" sz="1400" kern="0" dirty="0">
                <a:latin typeface="Verdana"/>
                <a:ea typeface="Verdana"/>
              </a:rPr>
              <a:t>) to determine if the conduct of the clinical trial is in line with the CT Regulation, </a:t>
            </a:r>
            <a:r>
              <a:rPr lang="en-US" sz="1400" b="1" kern="0" dirty="0">
                <a:latin typeface="Verdana"/>
                <a:ea typeface="Verdana"/>
              </a:rPr>
              <a:t>Drag and drop the pieces </a:t>
            </a:r>
            <a:r>
              <a:rPr lang="en-US" sz="1400" kern="0" dirty="0">
                <a:latin typeface="Verdana"/>
                <a:ea typeface="Verdana"/>
              </a:rPr>
              <a:t>to show the sequence of steps that the Inspector should follow to create and submit an inspection triggered by a notification.</a:t>
            </a:r>
          </a:p>
        </p:txBody>
      </p:sp>
      <p:grpSp>
        <p:nvGrpSpPr>
          <p:cNvPr id="4" name="Group 3"/>
          <p:cNvGrpSpPr/>
          <p:nvPr/>
        </p:nvGrpSpPr>
        <p:grpSpPr>
          <a:xfrm>
            <a:off x="10804490" y="227053"/>
            <a:ext cx="1033401" cy="1001877"/>
            <a:chOff x="10694194" y="1663959"/>
            <a:chExt cx="773097" cy="772534"/>
          </a:xfrm>
        </p:grpSpPr>
        <p:sp>
          <p:nvSpPr>
            <p:cNvPr id="48" name="Freeform 3"/>
            <p:cNvSpPr>
              <a:spLocks noChangeAspect="1"/>
            </p:cNvSpPr>
            <p:nvPr/>
          </p:nvSpPr>
          <p:spPr>
            <a:xfrm>
              <a:off x="10806092" y="1681802"/>
              <a:ext cx="617489" cy="536585"/>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rgbClr val="0033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600" kern="0">
                <a:solidFill>
                  <a:prstClr val="white"/>
                </a:solidFill>
              </a:endParaRPr>
            </a:p>
          </p:txBody>
        </p:sp>
        <p:grpSp>
          <p:nvGrpSpPr>
            <p:cNvPr id="44" name="Cursor2" descr="{&quot;Key&quot;:&quot;POWER_USER_SHAPE_ICON&quot;,&quot;Value&quot;:&quot;POWER_USER_SHAPE_ICON_STYLE_1&quot;}">
              <a:extLst>
                <a:ext uri="{FF2B5EF4-FFF2-40B4-BE49-F238E27FC236}">
                  <a16:creationId xmlns:a16="http://schemas.microsoft.com/office/drawing/2014/main" id="{3A99E043-5C29-40D3-BAC0-3D7E56091529}"/>
                </a:ext>
              </a:extLst>
            </p:cNvPr>
            <p:cNvGrpSpPr>
              <a:grpSpLocks noChangeAspect="1"/>
            </p:cNvGrpSpPr>
            <p:nvPr>
              <p:custDataLst>
                <p:tags r:id="rId2"/>
              </p:custDataLst>
            </p:nvPr>
          </p:nvGrpSpPr>
          <p:grpSpPr bwMode="auto">
            <a:xfrm>
              <a:off x="10694194" y="1663959"/>
              <a:ext cx="395728" cy="395728"/>
              <a:chOff x="3747" y="175"/>
              <a:chExt cx="175" cy="175"/>
            </a:xfrm>
            <a:solidFill>
              <a:schemeClr val="bg1"/>
            </a:solidFill>
          </p:grpSpPr>
          <p:sp>
            <p:nvSpPr>
              <p:cNvPr id="45" name="Freeform 27">
                <a:extLst>
                  <a:ext uri="{FF2B5EF4-FFF2-40B4-BE49-F238E27FC236}">
                    <a16:creationId xmlns:a16="http://schemas.microsoft.com/office/drawing/2014/main" id="{20541D53-BD8A-4834-9FB1-2BA9A4807DDB}"/>
                  </a:ext>
                </a:extLst>
              </p:cNvPr>
              <p:cNvSpPr>
                <a:spLocks/>
              </p:cNvSpPr>
              <p:nvPr/>
            </p:nvSpPr>
            <p:spPr bwMode="auto">
              <a:xfrm>
                <a:off x="3747" y="175"/>
                <a:ext cx="175" cy="175"/>
              </a:xfrm>
              <a:custGeom>
                <a:avLst/>
                <a:gdLst>
                  <a:gd name="T0" fmla="*/ 300 w 363"/>
                  <a:gd name="T1" fmla="*/ 250 h 363"/>
                  <a:gd name="T2" fmla="*/ 275 w 363"/>
                  <a:gd name="T3" fmla="*/ 225 h 363"/>
                  <a:gd name="T4" fmla="*/ 300 w 363"/>
                  <a:gd name="T5" fmla="*/ 200 h 363"/>
                  <a:gd name="T6" fmla="*/ 200 w 363"/>
                  <a:gd name="T7" fmla="*/ 200 h 363"/>
                  <a:gd name="T8" fmla="*/ 200 w 363"/>
                  <a:gd name="T9" fmla="*/ 300 h 363"/>
                  <a:gd name="T10" fmla="*/ 225 w 363"/>
                  <a:gd name="T11" fmla="*/ 275 h 363"/>
                  <a:gd name="T12" fmla="*/ 250 w 363"/>
                  <a:gd name="T13" fmla="*/ 300 h 363"/>
                  <a:gd name="T14" fmla="*/ 188 w 363"/>
                  <a:gd name="T15" fmla="*/ 363 h 363"/>
                  <a:gd name="T16" fmla="*/ 175 w 363"/>
                  <a:gd name="T17" fmla="*/ 363 h 363"/>
                  <a:gd name="T18" fmla="*/ 113 w 363"/>
                  <a:gd name="T19" fmla="*/ 300 h 363"/>
                  <a:gd name="T20" fmla="*/ 138 w 363"/>
                  <a:gd name="T21" fmla="*/ 275 h 363"/>
                  <a:gd name="T22" fmla="*/ 163 w 363"/>
                  <a:gd name="T23" fmla="*/ 300 h 363"/>
                  <a:gd name="T24" fmla="*/ 163 w 363"/>
                  <a:gd name="T25" fmla="*/ 200 h 363"/>
                  <a:gd name="T26" fmla="*/ 63 w 363"/>
                  <a:gd name="T27" fmla="*/ 200 h 363"/>
                  <a:gd name="T28" fmla="*/ 88 w 363"/>
                  <a:gd name="T29" fmla="*/ 225 h 363"/>
                  <a:gd name="T30" fmla="*/ 63 w 363"/>
                  <a:gd name="T31" fmla="*/ 250 h 363"/>
                  <a:gd name="T32" fmla="*/ 0 w 363"/>
                  <a:gd name="T33" fmla="*/ 188 h 363"/>
                  <a:gd name="T34" fmla="*/ 0 w 363"/>
                  <a:gd name="T35" fmla="*/ 175 h 363"/>
                  <a:gd name="T36" fmla="*/ 63 w 363"/>
                  <a:gd name="T37" fmla="*/ 113 h 363"/>
                  <a:gd name="T38" fmla="*/ 88 w 363"/>
                  <a:gd name="T39" fmla="*/ 138 h 363"/>
                  <a:gd name="T40" fmla="*/ 63 w 363"/>
                  <a:gd name="T41" fmla="*/ 163 h 363"/>
                  <a:gd name="T42" fmla="*/ 163 w 363"/>
                  <a:gd name="T43" fmla="*/ 163 h 363"/>
                  <a:gd name="T44" fmla="*/ 163 w 363"/>
                  <a:gd name="T45" fmla="*/ 63 h 363"/>
                  <a:gd name="T46" fmla="*/ 138 w 363"/>
                  <a:gd name="T47" fmla="*/ 88 h 363"/>
                  <a:gd name="T48" fmla="*/ 113 w 363"/>
                  <a:gd name="T49" fmla="*/ 63 h 363"/>
                  <a:gd name="T50" fmla="*/ 175 w 363"/>
                  <a:gd name="T51" fmla="*/ 0 h 363"/>
                  <a:gd name="T52" fmla="*/ 188 w 363"/>
                  <a:gd name="T53" fmla="*/ 0 h 363"/>
                  <a:gd name="T54" fmla="*/ 250 w 363"/>
                  <a:gd name="T55" fmla="*/ 63 h 363"/>
                  <a:gd name="T56" fmla="*/ 225 w 363"/>
                  <a:gd name="T57" fmla="*/ 88 h 363"/>
                  <a:gd name="T58" fmla="*/ 200 w 363"/>
                  <a:gd name="T59" fmla="*/ 63 h 363"/>
                  <a:gd name="T60" fmla="*/ 200 w 363"/>
                  <a:gd name="T61" fmla="*/ 163 h 363"/>
                  <a:gd name="T62" fmla="*/ 300 w 363"/>
                  <a:gd name="T63" fmla="*/ 163 h 363"/>
                  <a:gd name="T64" fmla="*/ 275 w 363"/>
                  <a:gd name="T65" fmla="*/ 138 h 363"/>
                  <a:gd name="T66" fmla="*/ 300 w 363"/>
                  <a:gd name="T67" fmla="*/ 113 h 363"/>
                  <a:gd name="T68" fmla="*/ 363 w 363"/>
                  <a:gd name="T69" fmla="*/ 175 h 363"/>
                  <a:gd name="T70" fmla="*/ 363 w 363"/>
                  <a:gd name="T71" fmla="*/ 188 h 363"/>
                  <a:gd name="T72" fmla="*/ 300 w 363"/>
                  <a:gd name="T73" fmla="*/ 25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3" h="363">
                    <a:moveTo>
                      <a:pt x="300" y="250"/>
                    </a:moveTo>
                    <a:lnTo>
                      <a:pt x="275" y="225"/>
                    </a:lnTo>
                    <a:lnTo>
                      <a:pt x="300" y="200"/>
                    </a:lnTo>
                    <a:lnTo>
                      <a:pt x="200" y="200"/>
                    </a:lnTo>
                    <a:lnTo>
                      <a:pt x="200" y="300"/>
                    </a:lnTo>
                    <a:lnTo>
                      <a:pt x="225" y="275"/>
                    </a:lnTo>
                    <a:lnTo>
                      <a:pt x="250" y="300"/>
                    </a:lnTo>
                    <a:lnTo>
                      <a:pt x="188" y="363"/>
                    </a:lnTo>
                    <a:lnTo>
                      <a:pt x="175" y="363"/>
                    </a:lnTo>
                    <a:lnTo>
                      <a:pt x="113" y="300"/>
                    </a:lnTo>
                    <a:lnTo>
                      <a:pt x="138" y="275"/>
                    </a:lnTo>
                    <a:lnTo>
                      <a:pt x="163" y="300"/>
                    </a:lnTo>
                    <a:lnTo>
                      <a:pt x="163" y="200"/>
                    </a:lnTo>
                    <a:lnTo>
                      <a:pt x="63" y="200"/>
                    </a:lnTo>
                    <a:lnTo>
                      <a:pt x="88" y="225"/>
                    </a:lnTo>
                    <a:lnTo>
                      <a:pt x="63" y="250"/>
                    </a:lnTo>
                    <a:lnTo>
                      <a:pt x="0" y="188"/>
                    </a:lnTo>
                    <a:lnTo>
                      <a:pt x="0" y="175"/>
                    </a:lnTo>
                    <a:lnTo>
                      <a:pt x="63" y="113"/>
                    </a:lnTo>
                    <a:lnTo>
                      <a:pt x="88" y="138"/>
                    </a:lnTo>
                    <a:lnTo>
                      <a:pt x="63" y="163"/>
                    </a:lnTo>
                    <a:lnTo>
                      <a:pt x="163" y="163"/>
                    </a:lnTo>
                    <a:lnTo>
                      <a:pt x="163" y="63"/>
                    </a:lnTo>
                    <a:lnTo>
                      <a:pt x="138" y="88"/>
                    </a:lnTo>
                    <a:lnTo>
                      <a:pt x="113" y="63"/>
                    </a:lnTo>
                    <a:lnTo>
                      <a:pt x="175" y="0"/>
                    </a:lnTo>
                    <a:lnTo>
                      <a:pt x="188" y="0"/>
                    </a:lnTo>
                    <a:lnTo>
                      <a:pt x="250" y="63"/>
                    </a:lnTo>
                    <a:lnTo>
                      <a:pt x="225" y="88"/>
                    </a:lnTo>
                    <a:lnTo>
                      <a:pt x="200" y="63"/>
                    </a:lnTo>
                    <a:lnTo>
                      <a:pt x="200" y="163"/>
                    </a:lnTo>
                    <a:lnTo>
                      <a:pt x="300" y="163"/>
                    </a:lnTo>
                    <a:lnTo>
                      <a:pt x="275" y="138"/>
                    </a:lnTo>
                    <a:lnTo>
                      <a:pt x="300" y="113"/>
                    </a:lnTo>
                    <a:lnTo>
                      <a:pt x="363" y="175"/>
                    </a:lnTo>
                    <a:lnTo>
                      <a:pt x="363" y="188"/>
                    </a:lnTo>
                    <a:lnTo>
                      <a:pt x="300" y="250"/>
                    </a:lnTo>
                    <a:close/>
                  </a:path>
                </a:pathLst>
              </a:custGeom>
              <a:grpFill/>
              <a:ln w="0">
                <a:solidFill>
                  <a:srgbClr val="003399"/>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28">
                <a:extLst>
                  <a:ext uri="{FF2B5EF4-FFF2-40B4-BE49-F238E27FC236}">
                    <a16:creationId xmlns:a16="http://schemas.microsoft.com/office/drawing/2014/main" id="{93C90CD6-28D7-4854-A0A8-0E952458417E}"/>
                  </a:ext>
                </a:extLst>
              </p:cNvPr>
              <p:cNvSpPr>
                <a:spLocks/>
              </p:cNvSpPr>
              <p:nvPr/>
            </p:nvSpPr>
            <p:spPr bwMode="auto">
              <a:xfrm>
                <a:off x="3801" y="229"/>
                <a:ext cx="66" cy="66"/>
              </a:xfrm>
              <a:custGeom>
                <a:avLst/>
                <a:gdLst>
                  <a:gd name="T0" fmla="*/ 0 w 137"/>
                  <a:gd name="T1" fmla="*/ 50 h 137"/>
                  <a:gd name="T2" fmla="*/ 0 w 137"/>
                  <a:gd name="T3" fmla="*/ 87 h 137"/>
                  <a:gd name="T4" fmla="*/ 50 w 137"/>
                  <a:gd name="T5" fmla="*/ 87 h 137"/>
                  <a:gd name="T6" fmla="*/ 50 w 137"/>
                  <a:gd name="T7" fmla="*/ 137 h 137"/>
                  <a:gd name="T8" fmla="*/ 87 w 137"/>
                  <a:gd name="T9" fmla="*/ 137 h 137"/>
                  <a:gd name="T10" fmla="*/ 87 w 137"/>
                  <a:gd name="T11" fmla="*/ 87 h 137"/>
                  <a:gd name="T12" fmla="*/ 137 w 137"/>
                  <a:gd name="T13" fmla="*/ 87 h 137"/>
                  <a:gd name="T14" fmla="*/ 137 w 137"/>
                  <a:gd name="T15" fmla="*/ 50 h 137"/>
                  <a:gd name="T16" fmla="*/ 87 w 137"/>
                  <a:gd name="T17" fmla="*/ 50 h 137"/>
                  <a:gd name="T18" fmla="*/ 87 w 137"/>
                  <a:gd name="T19" fmla="*/ 0 h 137"/>
                  <a:gd name="T20" fmla="*/ 50 w 137"/>
                  <a:gd name="T21" fmla="*/ 0 h 137"/>
                  <a:gd name="T22" fmla="*/ 50 w 137"/>
                  <a:gd name="T23" fmla="*/ 50 h 137"/>
                  <a:gd name="T24" fmla="*/ 0 w 137"/>
                  <a:gd name="T25" fmla="*/ 5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137">
                    <a:moveTo>
                      <a:pt x="0" y="50"/>
                    </a:moveTo>
                    <a:lnTo>
                      <a:pt x="0" y="87"/>
                    </a:lnTo>
                    <a:lnTo>
                      <a:pt x="50" y="87"/>
                    </a:lnTo>
                    <a:lnTo>
                      <a:pt x="50" y="137"/>
                    </a:lnTo>
                    <a:lnTo>
                      <a:pt x="87" y="137"/>
                    </a:lnTo>
                    <a:lnTo>
                      <a:pt x="87" y="87"/>
                    </a:lnTo>
                    <a:lnTo>
                      <a:pt x="137" y="87"/>
                    </a:lnTo>
                    <a:lnTo>
                      <a:pt x="137" y="50"/>
                    </a:lnTo>
                    <a:lnTo>
                      <a:pt x="87" y="50"/>
                    </a:lnTo>
                    <a:lnTo>
                      <a:pt x="87" y="0"/>
                    </a:lnTo>
                    <a:lnTo>
                      <a:pt x="50" y="0"/>
                    </a:lnTo>
                    <a:lnTo>
                      <a:pt x="50" y="50"/>
                    </a:lnTo>
                    <a:lnTo>
                      <a:pt x="0" y="50"/>
                    </a:lnTo>
                    <a:close/>
                  </a:path>
                </a:pathLst>
              </a:custGeom>
              <a:grpFill/>
              <a:ln w="0">
                <a:solidFill>
                  <a:srgbClr val="003399"/>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7" name="Cursor" descr="{&quot;Key&quot;:&quot;POWER_USER_SHAPE_ICON&quot;,&quot;Value&quot;:&quot;POWER_USER_SHAPE_ICON_STYLE_1&quot;}"/>
            <p:cNvSpPr>
              <a:spLocks noChangeAspect="1"/>
            </p:cNvSpPr>
            <p:nvPr>
              <p:custDataLst>
                <p:tags r:id="rId3"/>
              </p:custDataLst>
            </p:nvPr>
          </p:nvSpPr>
          <p:spPr bwMode="auto">
            <a:xfrm flipH="1">
              <a:off x="11167390" y="1893568"/>
              <a:ext cx="299901" cy="542925"/>
            </a:xfrm>
            <a:custGeom>
              <a:avLst/>
              <a:gdLst>
                <a:gd name="T0" fmla="*/ 413 w 422"/>
                <a:gd name="T1" fmla="*/ 4 h 721"/>
                <a:gd name="T2" fmla="*/ 386 w 422"/>
                <a:gd name="T3" fmla="*/ 9 h 721"/>
                <a:gd name="T4" fmla="*/ 9 w 422"/>
                <a:gd name="T5" fmla="*/ 355 h 721"/>
                <a:gd name="T6" fmla="*/ 1 w 422"/>
                <a:gd name="T7" fmla="*/ 377 h 721"/>
                <a:gd name="T8" fmla="*/ 16 w 422"/>
                <a:gd name="T9" fmla="*/ 396 h 721"/>
                <a:gd name="T10" fmla="*/ 145 w 422"/>
                <a:gd name="T11" fmla="*/ 453 h 721"/>
                <a:gd name="T12" fmla="*/ 64 w 422"/>
                <a:gd name="T13" fmla="*/ 635 h 721"/>
                <a:gd name="T14" fmla="*/ 88 w 422"/>
                <a:gd name="T15" fmla="*/ 694 h 721"/>
                <a:gd name="T16" fmla="*/ 125 w 422"/>
                <a:gd name="T17" fmla="*/ 710 h 721"/>
                <a:gd name="T18" fmla="*/ 184 w 422"/>
                <a:gd name="T19" fmla="*/ 689 h 721"/>
                <a:gd name="T20" fmla="*/ 265 w 422"/>
                <a:gd name="T21" fmla="*/ 506 h 721"/>
                <a:gd name="T22" fmla="*/ 393 w 422"/>
                <a:gd name="T23" fmla="*/ 563 h 721"/>
                <a:gd name="T24" fmla="*/ 422 w 422"/>
                <a:gd name="T25" fmla="*/ 540 h 721"/>
                <a:gd name="T26" fmla="*/ 422 w 422"/>
                <a:gd name="T27" fmla="*/ 27 h 721"/>
                <a:gd name="T28" fmla="*/ 413 w 422"/>
                <a:gd name="T29" fmla="*/ 4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2" h="721">
                  <a:moveTo>
                    <a:pt x="413" y="4"/>
                  </a:moveTo>
                  <a:cubicBezTo>
                    <a:pt x="404" y="0"/>
                    <a:pt x="393" y="2"/>
                    <a:pt x="386" y="9"/>
                  </a:cubicBezTo>
                  <a:lnTo>
                    <a:pt x="9" y="355"/>
                  </a:lnTo>
                  <a:cubicBezTo>
                    <a:pt x="3" y="360"/>
                    <a:pt x="0" y="369"/>
                    <a:pt x="1" y="377"/>
                  </a:cubicBezTo>
                  <a:cubicBezTo>
                    <a:pt x="2" y="385"/>
                    <a:pt x="8" y="392"/>
                    <a:pt x="16" y="396"/>
                  </a:cubicBezTo>
                  <a:lnTo>
                    <a:pt x="145" y="453"/>
                  </a:lnTo>
                  <a:lnTo>
                    <a:pt x="64" y="635"/>
                  </a:lnTo>
                  <a:cubicBezTo>
                    <a:pt x="54" y="657"/>
                    <a:pt x="65" y="684"/>
                    <a:pt x="88" y="694"/>
                  </a:cubicBezTo>
                  <a:lnTo>
                    <a:pt x="125" y="710"/>
                  </a:lnTo>
                  <a:cubicBezTo>
                    <a:pt x="148" y="721"/>
                    <a:pt x="175" y="711"/>
                    <a:pt x="184" y="689"/>
                  </a:cubicBezTo>
                  <a:lnTo>
                    <a:pt x="265" y="506"/>
                  </a:lnTo>
                  <a:lnTo>
                    <a:pt x="393" y="563"/>
                  </a:lnTo>
                  <a:cubicBezTo>
                    <a:pt x="396" y="564"/>
                    <a:pt x="422" y="567"/>
                    <a:pt x="422" y="540"/>
                  </a:cubicBezTo>
                  <a:lnTo>
                    <a:pt x="422" y="27"/>
                  </a:lnTo>
                  <a:cubicBezTo>
                    <a:pt x="422" y="17"/>
                    <a:pt x="422" y="8"/>
                    <a:pt x="413" y="4"/>
                  </a:cubicBezTo>
                </a:path>
              </a:pathLst>
            </a:custGeom>
            <a:solidFill>
              <a:schemeClr val="bg1"/>
            </a:solidFill>
            <a:ln>
              <a:solidFill>
                <a:srgbClr val="003399"/>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1" name="Freeform 30"/>
          <p:cNvSpPr>
            <a:spLocks noChangeAspect="1"/>
          </p:cNvSpPr>
          <p:nvPr/>
        </p:nvSpPr>
        <p:spPr>
          <a:xfrm>
            <a:off x="1475420" y="3440088"/>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rgbClr val="5B9BD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0" dirty="0">
                <a:solidFill>
                  <a:prstClr val="white"/>
                </a:solidFill>
                <a:latin typeface="Verdana" panose="020B0604030504040204" pitchFamily="34" charset="0"/>
                <a:ea typeface="Verdana" panose="020B0604030504040204" pitchFamily="34" charset="0"/>
              </a:rPr>
              <a:t>Access the General information section</a:t>
            </a:r>
            <a:endParaRPr kumimoji="0" lang="en-US" sz="11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39" name="Freeform 7"/>
          <p:cNvSpPr>
            <a:spLocks noChangeAspect="1"/>
          </p:cNvSpPr>
          <p:nvPr/>
        </p:nvSpPr>
        <p:spPr>
          <a:xfrm>
            <a:off x="9492947" y="2964634"/>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rgbClr val="5B9BD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rPr>
              <a:t>Access the </a:t>
            </a:r>
            <a:r>
              <a:rPr lang="en-US" sz="1100" kern="0" dirty="0">
                <a:solidFill>
                  <a:prstClr val="white"/>
                </a:solidFill>
                <a:latin typeface="Verdana" panose="020B0604030504040204" pitchFamily="34" charset="0"/>
                <a:ea typeface="Verdana" panose="020B0604030504040204" pitchFamily="34" charset="0"/>
              </a:rPr>
              <a:t>I</a:t>
            </a:r>
            <a:r>
              <a:rPr kumimoji="0" lang="en-US" sz="1100" b="0" i="0" u="none" strike="noStrike" kern="0" cap="none" spc="0" normalizeH="0" baseline="0" noProof="0" dirty="0" err="1">
                <a:ln>
                  <a:noFill/>
                </a:ln>
                <a:solidFill>
                  <a:prstClr val="white"/>
                </a:solidFill>
                <a:effectLst/>
                <a:uLnTx/>
                <a:uFillTx/>
                <a:latin typeface="Verdana" panose="020B0604030504040204" pitchFamily="34" charset="0"/>
                <a:ea typeface="Verdana" panose="020B0604030504040204" pitchFamily="34" charset="0"/>
              </a:rPr>
              <a:t>nspection</a:t>
            </a:r>
            <a:r>
              <a:rPr kumimoji="0" lang="en-US" sz="11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rPr>
              <a:t> section</a:t>
            </a:r>
          </a:p>
        </p:txBody>
      </p:sp>
      <p:sp>
        <p:nvSpPr>
          <p:cNvPr id="50" name="Freeform 5"/>
          <p:cNvSpPr>
            <a:spLocks noChangeAspect="1"/>
          </p:cNvSpPr>
          <p:nvPr/>
        </p:nvSpPr>
        <p:spPr>
          <a:xfrm>
            <a:off x="2620781" y="2964634"/>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lvl="0" algn="ctr">
              <a:defRPr/>
            </a:pPr>
            <a:r>
              <a:rPr lang="en-US" sz="1100" kern="0" dirty="0">
                <a:solidFill>
                  <a:prstClr val="white"/>
                </a:solidFill>
                <a:latin typeface="Verdana" panose="020B0604030504040204" pitchFamily="34" charset="0"/>
                <a:ea typeface="Verdana" panose="020B0604030504040204" pitchFamily="34" charset="0"/>
              </a:rPr>
              <a:t>Create the inspection record</a:t>
            </a:r>
          </a:p>
        </p:txBody>
      </p:sp>
      <p:sp>
        <p:nvSpPr>
          <p:cNvPr id="32" name="Freeform 31"/>
          <p:cNvSpPr>
            <a:spLocks noChangeAspect="1"/>
          </p:cNvSpPr>
          <p:nvPr/>
        </p:nvSpPr>
        <p:spPr>
          <a:xfrm>
            <a:off x="4911503" y="2964634"/>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US" sz="1100" kern="0" dirty="0">
                <a:solidFill>
                  <a:prstClr val="white"/>
                </a:solidFill>
                <a:latin typeface="Verdana" panose="020B0604030504040204" pitchFamily="34" charset="0"/>
                <a:ea typeface="Verdana" panose="020B0604030504040204" pitchFamily="34" charset="0"/>
              </a:rPr>
              <a:t>Select ‘Triggered’ in the General information section</a:t>
            </a:r>
          </a:p>
        </p:txBody>
      </p:sp>
      <p:sp>
        <p:nvSpPr>
          <p:cNvPr id="49" name="Freeform 3"/>
          <p:cNvSpPr>
            <a:spLocks noChangeAspect="1"/>
          </p:cNvSpPr>
          <p:nvPr/>
        </p:nvSpPr>
        <p:spPr>
          <a:xfrm>
            <a:off x="3766142" y="3440088"/>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bg2">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lvl="0" algn="ctr">
              <a:defRPr/>
            </a:pPr>
            <a:r>
              <a:rPr lang="en-US" sz="1100" kern="0" noProof="0" dirty="0">
                <a:solidFill>
                  <a:prstClr val="white"/>
                </a:solidFill>
                <a:latin typeface="Verdana" panose="020B0604030504040204" pitchFamily="34" charset="0"/>
                <a:ea typeface="Verdana" panose="020B0604030504040204" pitchFamily="34" charset="0"/>
              </a:rPr>
              <a:t>Perform the inspection</a:t>
            </a:r>
            <a:endParaRPr kumimoji="0" lang="en-US" sz="11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52" name="Freeform 5 - 1"/>
          <p:cNvSpPr>
            <a:spLocks noChangeAspect="1"/>
          </p:cNvSpPr>
          <p:nvPr/>
        </p:nvSpPr>
        <p:spPr>
          <a:xfrm>
            <a:off x="6056864" y="3440088"/>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lvl="0" algn="ctr">
              <a:defRPr/>
            </a:pPr>
            <a:r>
              <a:rPr lang="en-GB" sz="1100" kern="0" dirty="0">
                <a:solidFill>
                  <a:prstClr val="white"/>
                </a:solidFill>
                <a:latin typeface="Verdana" panose="020B0604030504040204" pitchFamily="34" charset="0"/>
                <a:ea typeface="Verdana" panose="020B0604030504040204" pitchFamily="34" charset="0"/>
              </a:rPr>
              <a:t>Select the notification that triggered the Inspection</a:t>
            </a:r>
          </a:p>
        </p:txBody>
      </p:sp>
      <p:sp>
        <p:nvSpPr>
          <p:cNvPr id="27" name="Freeform 26"/>
          <p:cNvSpPr>
            <a:spLocks noChangeAspect="1"/>
          </p:cNvSpPr>
          <p:nvPr/>
        </p:nvSpPr>
        <p:spPr>
          <a:xfrm>
            <a:off x="330059" y="2964634"/>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US" sz="1100" kern="0" dirty="0">
                <a:solidFill>
                  <a:prstClr val="white"/>
                </a:solidFill>
                <a:latin typeface="Verdana" panose="020B0604030504040204" pitchFamily="34" charset="0"/>
                <a:ea typeface="Verdana" panose="020B0604030504040204" pitchFamily="34" charset="0"/>
              </a:rPr>
              <a:t>Add an inspection entry</a:t>
            </a:r>
          </a:p>
        </p:txBody>
      </p:sp>
      <p:sp>
        <p:nvSpPr>
          <p:cNvPr id="37" name="Rounded Rectangle 61"/>
          <p:cNvSpPr/>
          <p:nvPr/>
        </p:nvSpPr>
        <p:spPr>
          <a:xfrm>
            <a:off x="-1782" y="5060491"/>
            <a:ext cx="1219683" cy="6397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anose="020B0604030504040204" pitchFamily="34" charset="0"/>
                <a:ea typeface="Verdana" panose="020B0604030504040204" pitchFamily="34" charset="0"/>
              </a:rPr>
              <a:t>Solution:</a:t>
            </a:r>
          </a:p>
        </p:txBody>
      </p:sp>
      <p:sp>
        <p:nvSpPr>
          <p:cNvPr id="41" name="Freeform 30">
            <a:extLst>
              <a:ext uri="{FF2B5EF4-FFF2-40B4-BE49-F238E27FC236}">
                <a16:creationId xmlns:a16="http://schemas.microsoft.com/office/drawing/2014/main" id="{38A4B6AA-4406-42F2-B0AA-C761EF998C13}"/>
              </a:ext>
            </a:extLst>
          </p:cNvPr>
          <p:cNvSpPr>
            <a:spLocks noChangeAspect="1"/>
          </p:cNvSpPr>
          <p:nvPr/>
        </p:nvSpPr>
        <p:spPr>
          <a:xfrm>
            <a:off x="8347586" y="3440088"/>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0" dirty="0">
                <a:solidFill>
                  <a:prstClr val="white"/>
                </a:solidFill>
                <a:latin typeface="Verdana" panose="020B0604030504040204" pitchFamily="34" charset="0"/>
                <a:ea typeface="Verdana" panose="020B0604030504040204" pitchFamily="34" charset="0"/>
              </a:rPr>
              <a:t>Submit the planned inspection record</a:t>
            </a:r>
            <a:endParaRPr kumimoji="0" lang="en-US" sz="11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42" name="Freeform 5 - 1">
            <a:extLst>
              <a:ext uri="{FF2B5EF4-FFF2-40B4-BE49-F238E27FC236}">
                <a16:creationId xmlns:a16="http://schemas.microsoft.com/office/drawing/2014/main" id="{22407BE7-4CE2-4806-85B5-6839AFAF17F0}"/>
              </a:ext>
            </a:extLst>
          </p:cNvPr>
          <p:cNvSpPr>
            <a:spLocks noChangeAspect="1"/>
          </p:cNvSpPr>
          <p:nvPr/>
        </p:nvSpPr>
        <p:spPr>
          <a:xfrm>
            <a:off x="7202225" y="2964634"/>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rgbClr val="5B9BD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lvl="0" algn="ctr">
              <a:defRPr/>
            </a:pPr>
            <a:r>
              <a:rPr lang="en-GB" sz="1100" kern="0" dirty="0">
                <a:solidFill>
                  <a:prstClr val="white"/>
                </a:solidFill>
                <a:latin typeface="Verdana" panose="020B0604030504040204" pitchFamily="34" charset="0"/>
                <a:ea typeface="Verdana" panose="020B0604030504040204" pitchFamily="34" charset="0"/>
              </a:rPr>
              <a:t>Access the Overall inspection outcome and reports</a:t>
            </a:r>
          </a:p>
        </p:txBody>
      </p:sp>
      <p:sp>
        <p:nvSpPr>
          <p:cNvPr id="43" name="Freeform 30">
            <a:extLst>
              <a:ext uri="{FF2B5EF4-FFF2-40B4-BE49-F238E27FC236}">
                <a16:creationId xmlns:a16="http://schemas.microsoft.com/office/drawing/2014/main" id="{5DC332AA-9F08-438A-8B3F-FEA21F6E4289}"/>
              </a:ext>
            </a:extLst>
          </p:cNvPr>
          <p:cNvSpPr>
            <a:spLocks noChangeAspect="1"/>
          </p:cNvSpPr>
          <p:nvPr/>
        </p:nvSpPr>
        <p:spPr>
          <a:xfrm>
            <a:off x="10638307" y="3440088"/>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0" dirty="0">
                <a:solidFill>
                  <a:prstClr val="white"/>
                </a:solidFill>
                <a:latin typeface="Verdana" panose="020B0604030504040204" pitchFamily="34" charset="0"/>
                <a:ea typeface="Verdana" panose="020B0604030504040204" pitchFamily="34" charset="0"/>
              </a:rPr>
              <a:t>Submit the inspection report</a:t>
            </a:r>
            <a:endParaRPr kumimoji="0" lang="en-US" sz="11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38" name="Rounded Rectangle 38">
            <a:extLst>
              <a:ext uri="{FF2B5EF4-FFF2-40B4-BE49-F238E27FC236}">
                <a16:creationId xmlns:a16="http://schemas.microsoft.com/office/drawing/2014/main" id="{33F16AF9-63BD-4D07-8178-01C78EE1E1CC}"/>
              </a:ext>
            </a:extLst>
          </p:cNvPr>
          <p:cNvSpPr/>
          <p:nvPr/>
        </p:nvSpPr>
        <p:spPr>
          <a:xfrm>
            <a:off x="982132" y="823498"/>
            <a:ext cx="2700000" cy="432808"/>
          </a:xfrm>
          <a:prstGeom prst="roundRect">
            <a:avLst/>
          </a:prstGeom>
          <a:solidFill>
            <a:srgbClr val="2D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Verdana" panose="020B0604030504040204" pitchFamily="34" charset="0"/>
                <a:ea typeface="Verdana" panose="020B0604030504040204" pitchFamily="34" charset="0"/>
              </a:rPr>
              <a:t>Case scenario 2</a:t>
            </a:r>
          </a:p>
        </p:txBody>
      </p:sp>
      <p:sp>
        <p:nvSpPr>
          <p:cNvPr id="53" name="Rounded Rectangle 43">
            <a:extLst>
              <a:ext uri="{FF2B5EF4-FFF2-40B4-BE49-F238E27FC236}">
                <a16:creationId xmlns:a16="http://schemas.microsoft.com/office/drawing/2014/main" id="{AA9B43C8-BCA2-4848-B637-EE949370EADC}"/>
              </a:ext>
            </a:extLst>
          </p:cNvPr>
          <p:cNvSpPr/>
          <p:nvPr/>
        </p:nvSpPr>
        <p:spPr>
          <a:xfrm>
            <a:off x="3757186" y="832481"/>
            <a:ext cx="2700000" cy="432808"/>
          </a:xfrm>
          <a:prstGeom prst="roundRect">
            <a:avLst/>
          </a:prstGeom>
          <a:noFill/>
          <a:ln w="28575">
            <a:solidFill>
              <a:srgbClr val="2DA2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2DA2BF"/>
                </a:solidFill>
                <a:latin typeface="Verdana" panose="020B0604030504040204" pitchFamily="34" charset="0"/>
                <a:ea typeface="Verdana" panose="020B0604030504040204" pitchFamily="34" charset="0"/>
              </a:rPr>
              <a:t>Inspection triggered by a notification</a:t>
            </a:r>
          </a:p>
        </p:txBody>
      </p:sp>
    </p:spTree>
    <p:custDataLst>
      <p:tags r:id="rId1"/>
    </p:custDataLst>
    <p:extLst>
      <p:ext uri="{BB962C8B-B14F-4D97-AF65-F5344CB8AC3E}">
        <p14:creationId xmlns:p14="http://schemas.microsoft.com/office/powerpoint/2010/main" val="4096401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08F62521-3DE0-4519-8421-31B8BDADE774}"/>
              </a:ext>
            </a:extLst>
          </p:cNvPr>
          <p:cNvGrpSpPr/>
          <p:nvPr/>
        </p:nvGrpSpPr>
        <p:grpSpPr>
          <a:xfrm>
            <a:off x="150618" y="2852049"/>
            <a:ext cx="8377105" cy="1697160"/>
            <a:chOff x="1631709" y="3540105"/>
            <a:chExt cx="8377105" cy="1697160"/>
          </a:xfrm>
        </p:grpSpPr>
        <p:sp>
          <p:nvSpPr>
            <p:cNvPr id="30" name="Freeform 3"/>
            <p:cNvSpPr>
              <a:spLocks/>
            </p:cNvSpPr>
            <p:nvPr/>
          </p:nvSpPr>
          <p:spPr>
            <a:xfrm>
              <a:off x="4796526" y="3557790"/>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lvl="0" algn="ctr">
                <a:defRPr/>
              </a:pPr>
              <a:r>
                <a:rPr lang="en-US" sz="1100" kern="0" dirty="0">
                  <a:solidFill>
                    <a:prstClr val="white"/>
                  </a:solidFill>
                  <a:latin typeface="Verdana" panose="020B0604030504040204" pitchFamily="34" charset="0"/>
                  <a:ea typeface="Verdana" panose="020B0604030504040204" pitchFamily="34" charset="0"/>
                </a:rPr>
                <a:t>Create an inspection entry</a:t>
              </a:r>
              <a:endParaRPr kumimoji="0" lang="en-US" sz="11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34" name="Freeform 33"/>
            <p:cNvSpPr>
              <a:spLocks/>
            </p:cNvSpPr>
            <p:nvPr/>
          </p:nvSpPr>
          <p:spPr>
            <a:xfrm>
              <a:off x="7769087" y="4150243"/>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45720" rIns="72000" bIns="45720" rtlCol="0" anchor="ctr">
              <a:noAutofit/>
            </a:bodyPr>
            <a:lstStyle/>
            <a:p>
              <a:pPr algn="ctr"/>
              <a:r>
                <a:rPr lang="en-US" sz="1100" kern="0" dirty="0">
                  <a:latin typeface="Verdana"/>
                  <a:ea typeface="Verdana"/>
                </a:rPr>
                <a:t>Upload the inspection report</a:t>
              </a:r>
              <a:endParaRPr lang="en-US" sz="1100" kern="0" dirty="0">
                <a:solidFill>
                  <a:prstClr val="white"/>
                </a:solidFill>
                <a:latin typeface="Verdana" panose="020B0604030504040204" pitchFamily="34" charset="0"/>
                <a:ea typeface="Verdana" panose="020B0604030504040204" pitchFamily="34" charset="0"/>
              </a:endParaRPr>
            </a:p>
          </p:txBody>
        </p:sp>
        <p:sp>
          <p:nvSpPr>
            <p:cNvPr id="35" name="Freeform 34"/>
            <p:cNvSpPr>
              <a:spLocks/>
            </p:cNvSpPr>
            <p:nvPr/>
          </p:nvSpPr>
          <p:spPr>
            <a:xfrm>
              <a:off x="3813051" y="4109280"/>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rgbClr val="ED7D3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algn="ctr"/>
              <a:r>
                <a:rPr lang="en-GB" sz="1100" kern="0" dirty="0">
                  <a:solidFill>
                    <a:prstClr val="white"/>
                  </a:solidFill>
                  <a:latin typeface="Verdana" panose="020B0604030504040204" pitchFamily="34" charset="0"/>
                  <a:ea typeface="Verdana" panose="020B0604030504040204" pitchFamily="34" charset="0"/>
                </a:rPr>
                <a:t>Populate the General information section</a:t>
              </a:r>
              <a:endParaRPr lang="en-US" sz="1100" kern="0" dirty="0">
                <a:solidFill>
                  <a:prstClr val="white"/>
                </a:solidFill>
                <a:latin typeface="Verdana" panose="020B0604030504040204" pitchFamily="34" charset="0"/>
                <a:ea typeface="Verdana" panose="020B0604030504040204" pitchFamily="34" charset="0"/>
              </a:endParaRPr>
            </a:p>
          </p:txBody>
        </p:sp>
        <p:sp>
          <p:nvSpPr>
            <p:cNvPr id="58" name="Freeform 3 - 1"/>
            <p:cNvSpPr>
              <a:spLocks/>
            </p:cNvSpPr>
            <p:nvPr/>
          </p:nvSpPr>
          <p:spPr>
            <a:xfrm>
              <a:off x="8748814" y="3558141"/>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lvl="0" algn="ctr">
                <a:defRPr/>
              </a:pPr>
              <a:r>
                <a:rPr lang="en-US" sz="1100" kern="0" noProof="0" dirty="0">
                  <a:solidFill>
                    <a:prstClr val="white"/>
                  </a:solidFill>
                  <a:latin typeface="Verdana" panose="020B0604030504040204" pitchFamily="34" charset="0"/>
                  <a:ea typeface="Verdana" panose="020B0604030504040204" pitchFamily="34" charset="0"/>
                </a:rPr>
                <a:t>Submit the </a:t>
              </a:r>
            </a:p>
            <a:p>
              <a:pPr lvl="0" algn="ctr">
                <a:defRPr/>
              </a:pPr>
              <a:r>
                <a:rPr kumimoji="0" lang="en-US" sz="1100" b="0" i="0" u="none" strike="noStrike" kern="0" cap="none" spc="0" normalizeH="0" baseline="0" dirty="0">
                  <a:ln>
                    <a:noFill/>
                  </a:ln>
                  <a:solidFill>
                    <a:prstClr val="white"/>
                  </a:solidFill>
                  <a:effectLst/>
                  <a:uLnTx/>
                  <a:uFillTx/>
                  <a:latin typeface="Verdana" panose="020B0604030504040204" pitchFamily="34" charset="0"/>
                  <a:ea typeface="Verdana" panose="020B0604030504040204" pitchFamily="34" charset="0"/>
                </a:rPr>
                <a:t>Inspection record</a:t>
              </a:r>
              <a:endParaRPr kumimoji="0" lang="en-US" sz="11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59" name="Freeform 58"/>
            <p:cNvSpPr>
              <a:spLocks/>
            </p:cNvSpPr>
            <p:nvPr/>
          </p:nvSpPr>
          <p:spPr>
            <a:xfrm>
              <a:off x="2829576" y="3540105"/>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algn="ctr"/>
              <a:r>
                <a:rPr lang="en-US" sz="1100" kern="0" dirty="0">
                  <a:solidFill>
                    <a:prstClr val="white"/>
                  </a:solidFill>
                  <a:latin typeface="Verdana" panose="020B0604030504040204" pitchFamily="34" charset="0"/>
                  <a:ea typeface="Verdana" panose="020B0604030504040204" pitchFamily="34" charset="0"/>
                </a:rPr>
                <a:t>Create an inspection record</a:t>
              </a:r>
            </a:p>
          </p:txBody>
        </p:sp>
        <p:sp>
          <p:nvSpPr>
            <p:cNvPr id="60" name="Freeform 5 - 1"/>
            <p:cNvSpPr>
              <a:spLocks/>
            </p:cNvSpPr>
            <p:nvPr/>
          </p:nvSpPr>
          <p:spPr>
            <a:xfrm>
              <a:off x="6798070" y="3588189"/>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algn="ctr"/>
              <a:r>
                <a:rPr lang="en-GB" sz="1100" kern="0" dirty="0">
                  <a:solidFill>
                    <a:prstClr val="white"/>
                  </a:solidFill>
                  <a:latin typeface="Verdana" panose="020B0604030504040204" pitchFamily="34" charset="0"/>
                  <a:ea typeface="Verdana" panose="020B0604030504040204" pitchFamily="34" charset="0"/>
                </a:rPr>
                <a:t>Populate </a:t>
              </a:r>
            </a:p>
            <a:p>
              <a:pPr algn="ctr"/>
              <a:r>
                <a:rPr lang="en-GB" sz="1100" kern="0" dirty="0">
                  <a:solidFill>
                    <a:prstClr val="white"/>
                  </a:solidFill>
                  <a:latin typeface="Verdana" panose="020B0604030504040204" pitchFamily="34" charset="0"/>
                  <a:ea typeface="Verdana" panose="020B0604030504040204" pitchFamily="34" charset="0"/>
                </a:rPr>
                <a:t>the Overall inspection outcome and reports</a:t>
              </a:r>
              <a:r>
                <a:rPr lang="en-US" sz="1100" kern="0" dirty="0">
                  <a:solidFill>
                    <a:prstClr val="white"/>
                  </a:solidFill>
                  <a:latin typeface="Verdana" panose="020B0604030504040204" pitchFamily="34" charset="0"/>
                  <a:ea typeface="Verdana" panose="020B0604030504040204" pitchFamily="34" charset="0"/>
                </a:rPr>
                <a:t> </a:t>
              </a:r>
            </a:p>
          </p:txBody>
        </p:sp>
        <p:sp>
          <p:nvSpPr>
            <p:cNvPr id="61" name="Freeform 60"/>
            <p:cNvSpPr>
              <a:spLocks/>
            </p:cNvSpPr>
            <p:nvPr/>
          </p:nvSpPr>
          <p:spPr>
            <a:xfrm>
              <a:off x="5778369" y="4131700"/>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rgbClr val="ED7D3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algn="ctr"/>
              <a:r>
                <a:rPr lang="en-GB" sz="1100" kern="0" dirty="0">
                  <a:solidFill>
                    <a:prstClr val="white"/>
                  </a:solidFill>
                  <a:latin typeface="Verdana" panose="020B0604030504040204" pitchFamily="34" charset="0"/>
                  <a:ea typeface="Verdana" panose="020B0604030504040204" pitchFamily="34" charset="0"/>
                </a:rPr>
                <a:t>Populate the date and the inspection information</a:t>
              </a:r>
            </a:p>
          </p:txBody>
        </p:sp>
        <p:sp>
          <p:nvSpPr>
            <p:cNvPr id="37" name="Rounded Rectangle 61"/>
            <p:cNvSpPr/>
            <p:nvPr/>
          </p:nvSpPr>
          <p:spPr>
            <a:xfrm>
              <a:off x="1631709" y="3980039"/>
              <a:ext cx="1219683" cy="6397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anose="020B0604030504040204" pitchFamily="34" charset="0"/>
                  <a:ea typeface="Verdana" panose="020B0604030504040204" pitchFamily="34" charset="0"/>
                </a:rPr>
                <a:t>Solution:</a:t>
              </a:r>
            </a:p>
          </p:txBody>
        </p:sp>
      </p:grpSp>
      <p:sp>
        <p:nvSpPr>
          <p:cNvPr id="41" name="TextBox 17">
            <a:extLst>
              <a:ext uri="{FF2B5EF4-FFF2-40B4-BE49-F238E27FC236}">
                <a16:creationId xmlns:a16="http://schemas.microsoft.com/office/drawing/2014/main" id="{7C985282-E9AF-47E3-AE6A-8B28B620E788}"/>
              </a:ext>
            </a:extLst>
          </p:cNvPr>
          <p:cNvSpPr txBox="1"/>
          <p:nvPr/>
        </p:nvSpPr>
        <p:spPr>
          <a:xfrm>
            <a:off x="887505" y="227053"/>
            <a:ext cx="616590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2DA2BF"/>
                </a:solidFill>
                <a:effectLst/>
                <a:uLnTx/>
                <a:uFillTx/>
                <a:latin typeface="Verdana" panose="020B0604030504040204" pitchFamily="34" charset="0"/>
                <a:ea typeface="Verdana" panose="020B0604030504040204" pitchFamily="34" charset="0"/>
              </a:rPr>
              <a:t>Order the pieces of the process puzzle</a:t>
            </a:r>
          </a:p>
        </p:txBody>
      </p:sp>
      <p:sp>
        <p:nvSpPr>
          <p:cNvPr id="42" name="Rectángulo 1">
            <a:extLst>
              <a:ext uri="{FF2B5EF4-FFF2-40B4-BE49-F238E27FC236}">
                <a16:creationId xmlns:a16="http://schemas.microsoft.com/office/drawing/2014/main" id="{02EE4D91-62A6-4D30-A0F4-2401D59EC7FE}"/>
              </a:ext>
            </a:extLst>
          </p:cNvPr>
          <p:cNvSpPr/>
          <p:nvPr/>
        </p:nvSpPr>
        <p:spPr>
          <a:xfrm>
            <a:off x="631745" y="1379973"/>
            <a:ext cx="10620447" cy="1018292"/>
          </a:xfrm>
          <a:prstGeom prst="rect">
            <a:avLst/>
          </a:prstGeom>
        </p:spPr>
        <p:txBody>
          <a:bodyPr wrap="square" lIns="91440" tIns="45720" rIns="91440" bIns="45720" anchor="t">
            <a:spAutoFit/>
          </a:bodyPr>
          <a:lstStyle/>
          <a:p>
            <a:pPr>
              <a:lnSpc>
                <a:spcPct val="150000"/>
              </a:lnSpc>
              <a:defRPr/>
            </a:pPr>
            <a:r>
              <a:rPr lang="en-GB" sz="1400" kern="0" dirty="0">
                <a:latin typeface="Verdana"/>
                <a:ea typeface="Verdana"/>
              </a:rPr>
              <a:t>A Member State Concern has performed a routine inspection for a clinical trial performed in its territory. </a:t>
            </a:r>
            <a:r>
              <a:rPr lang="en-US" sz="1400" b="1" kern="0" dirty="0">
                <a:latin typeface="Verdana"/>
                <a:ea typeface="Verdana"/>
              </a:rPr>
              <a:t>Drag and drop the pieces </a:t>
            </a:r>
            <a:r>
              <a:rPr lang="en-US" sz="1400" kern="0" dirty="0">
                <a:latin typeface="Verdana"/>
                <a:ea typeface="Verdana"/>
              </a:rPr>
              <a:t>to show the sequence of steps that the Inspector should follow regarding this carried-out inspection record.</a:t>
            </a:r>
          </a:p>
        </p:txBody>
      </p:sp>
      <p:sp>
        <p:nvSpPr>
          <p:cNvPr id="43" name="Rounded Rectangle 38">
            <a:extLst>
              <a:ext uri="{FF2B5EF4-FFF2-40B4-BE49-F238E27FC236}">
                <a16:creationId xmlns:a16="http://schemas.microsoft.com/office/drawing/2014/main" id="{A90A5CEE-FE04-4A68-AC73-8E8372F8ED30}"/>
              </a:ext>
            </a:extLst>
          </p:cNvPr>
          <p:cNvSpPr/>
          <p:nvPr/>
        </p:nvSpPr>
        <p:spPr>
          <a:xfrm>
            <a:off x="982132" y="823498"/>
            <a:ext cx="2700000" cy="432808"/>
          </a:xfrm>
          <a:prstGeom prst="roundRect">
            <a:avLst/>
          </a:prstGeom>
          <a:solidFill>
            <a:srgbClr val="2D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Verdana" panose="020B0604030504040204" pitchFamily="34" charset="0"/>
                <a:ea typeface="Verdana" panose="020B0604030504040204" pitchFamily="34" charset="0"/>
              </a:rPr>
              <a:t>Case scenario 1</a:t>
            </a:r>
          </a:p>
        </p:txBody>
      </p:sp>
      <p:sp>
        <p:nvSpPr>
          <p:cNvPr id="45" name="Rounded Rectangle 43">
            <a:extLst>
              <a:ext uri="{FF2B5EF4-FFF2-40B4-BE49-F238E27FC236}">
                <a16:creationId xmlns:a16="http://schemas.microsoft.com/office/drawing/2014/main" id="{54FD1EB6-3DCA-4952-88A5-67981FB0E6F0}"/>
              </a:ext>
            </a:extLst>
          </p:cNvPr>
          <p:cNvSpPr/>
          <p:nvPr/>
        </p:nvSpPr>
        <p:spPr>
          <a:xfrm>
            <a:off x="3757186" y="832481"/>
            <a:ext cx="2700000" cy="432808"/>
          </a:xfrm>
          <a:prstGeom prst="roundRect">
            <a:avLst/>
          </a:prstGeom>
          <a:noFill/>
          <a:ln w="28575">
            <a:solidFill>
              <a:srgbClr val="2DA2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2DA2BF"/>
                </a:solidFill>
                <a:latin typeface="Verdana" panose="020B0604030504040204" pitchFamily="34" charset="0"/>
                <a:ea typeface="Verdana" panose="020B0604030504040204" pitchFamily="34" charset="0"/>
              </a:rPr>
              <a:t>Carried-out inspection</a:t>
            </a:r>
          </a:p>
        </p:txBody>
      </p:sp>
      <p:sp>
        <p:nvSpPr>
          <p:cNvPr id="46" name="Rounded Rectangle 99">
            <a:extLst>
              <a:ext uri="{FF2B5EF4-FFF2-40B4-BE49-F238E27FC236}">
                <a16:creationId xmlns:a16="http://schemas.microsoft.com/office/drawing/2014/main" id="{67CA7685-6C76-4854-8FDD-014100B45863}"/>
              </a:ext>
            </a:extLst>
          </p:cNvPr>
          <p:cNvSpPr/>
          <p:nvPr/>
        </p:nvSpPr>
        <p:spPr>
          <a:xfrm>
            <a:off x="7442095" y="199617"/>
            <a:ext cx="4295220" cy="804653"/>
          </a:xfrm>
          <a:prstGeom prst="round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2DA2BF"/>
                </a:solidFill>
                <a:latin typeface="Verdana" panose="020B0604030504040204" pitchFamily="34" charset="0"/>
                <a:ea typeface="Verdana" panose="020B0604030504040204" pitchFamily="34" charset="0"/>
              </a:rPr>
              <a:t>Solution</a:t>
            </a:r>
          </a:p>
        </p:txBody>
      </p:sp>
      <p:grpSp>
        <p:nvGrpSpPr>
          <p:cNvPr id="47" name="Group 46">
            <a:extLst>
              <a:ext uri="{FF2B5EF4-FFF2-40B4-BE49-F238E27FC236}">
                <a16:creationId xmlns:a16="http://schemas.microsoft.com/office/drawing/2014/main" id="{1988FC19-11BA-41CA-99CF-CC3E61A64A9F}"/>
              </a:ext>
            </a:extLst>
          </p:cNvPr>
          <p:cNvGrpSpPr/>
          <p:nvPr/>
        </p:nvGrpSpPr>
        <p:grpSpPr>
          <a:xfrm>
            <a:off x="7442095" y="79370"/>
            <a:ext cx="456508" cy="393344"/>
            <a:chOff x="608927" y="4139945"/>
            <a:chExt cx="269282" cy="254868"/>
          </a:xfrm>
          <a:solidFill>
            <a:srgbClr val="92D050"/>
          </a:solidFill>
        </p:grpSpPr>
        <p:sp>
          <p:nvSpPr>
            <p:cNvPr id="48" name="Freeform 240">
              <a:extLst>
                <a:ext uri="{FF2B5EF4-FFF2-40B4-BE49-F238E27FC236}">
                  <a16:creationId xmlns:a16="http://schemas.microsoft.com/office/drawing/2014/main" id="{307EAC51-7FA9-40BC-892C-AA13008E8E62}"/>
                </a:ext>
              </a:extLst>
            </p:cNvPr>
            <p:cNvSpPr>
              <a:spLocks/>
            </p:cNvSpPr>
            <p:nvPr/>
          </p:nvSpPr>
          <p:spPr bwMode="auto">
            <a:xfrm>
              <a:off x="658735" y="4139945"/>
              <a:ext cx="219474" cy="189167"/>
            </a:xfrm>
            <a:custGeom>
              <a:avLst/>
              <a:gdLst>
                <a:gd name="T0" fmla="*/ 407 w 445"/>
                <a:gd name="T1" fmla="*/ 0 h 383"/>
                <a:gd name="T2" fmla="*/ 389 w 445"/>
                <a:gd name="T3" fmla="*/ 5 h 383"/>
                <a:gd name="T4" fmla="*/ 134 w 445"/>
                <a:gd name="T5" fmla="*/ 287 h 383"/>
                <a:gd name="T6" fmla="*/ 64 w 445"/>
                <a:gd name="T7" fmla="*/ 196 h 383"/>
                <a:gd name="T8" fmla="*/ 38 w 445"/>
                <a:gd name="T9" fmla="*/ 183 h 383"/>
                <a:gd name="T10" fmla="*/ 18 w 445"/>
                <a:gd name="T11" fmla="*/ 190 h 383"/>
                <a:gd name="T12" fmla="*/ 11 w 445"/>
                <a:gd name="T13" fmla="*/ 237 h 383"/>
                <a:gd name="T14" fmla="*/ 113 w 445"/>
                <a:gd name="T15" fmla="*/ 370 h 383"/>
                <a:gd name="T16" fmla="*/ 140 w 445"/>
                <a:gd name="T17" fmla="*/ 383 h 383"/>
                <a:gd name="T18" fmla="*/ 144 w 445"/>
                <a:gd name="T19" fmla="*/ 383 h 383"/>
                <a:gd name="T20" fmla="*/ 170 w 445"/>
                <a:gd name="T21" fmla="*/ 363 h 383"/>
                <a:gd name="T22" fmla="*/ 425 w 445"/>
                <a:gd name="T23" fmla="*/ 61 h 383"/>
                <a:gd name="T24" fmla="*/ 435 w 445"/>
                <a:gd name="T25" fmla="*/ 15 h 383"/>
                <a:gd name="T26" fmla="*/ 407 w 445"/>
                <a:gd name="T27"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5" h="383">
                  <a:moveTo>
                    <a:pt x="407" y="0"/>
                  </a:moveTo>
                  <a:cubicBezTo>
                    <a:pt x="401" y="0"/>
                    <a:pt x="395" y="1"/>
                    <a:pt x="389" y="5"/>
                  </a:cubicBezTo>
                  <a:cubicBezTo>
                    <a:pt x="256" y="91"/>
                    <a:pt x="173" y="218"/>
                    <a:pt x="134" y="287"/>
                  </a:cubicBezTo>
                  <a:lnTo>
                    <a:pt x="64" y="196"/>
                  </a:lnTo>
                  <a:cubicBezTo>
                    <a:pt x="58" y="188"/>
                    <a:pt x="48" y="183"/>
                    <a:pt x="38" y="183"/>
                  </a:cubicBezTo>
                  <a:cubicBezTo>
                    <a:pt x="31" y="183"/>
                    <a:pt x="24" y="185"/>
                    <a:pt x="18" y="190"/>
                  </a:cubicBezTo>
                  <a:cubicBezTo>
                    <a:pt x="3" y="201"/>
                    <a:pt x="0" y="222"/>
                    <a:pt x="11" y="237"/>
                  </a:cubicBezTo>
                  <a:lnTo>
                    <a:pt x="113" y="370"/>
                  </a:lnTo>
                  <a:cubicBezTo>
                    <a:pt x="120" y="378"/>
                    <a:pt x="130" y="383"/>
                    <a:pt x="140" y="383"/>
                  </a:cubicBezTo>
                  <a:cubicBezTo>
                    <a:pt x="141" y="383"/>
                    <a:pt x="143" y="383"/>
                    <a:pt x="144" y="383"/>
                  </a:cubicBezTo>
                  <a:cubicBezTo>
                    <a:pt x="156" y="381"/>
                    <a:pt x="166" y="374"/>
                    <a:pt x="170" y="363"/>
                  </a:cubicBezTo>
                  <a:cubicBezTo>
                    <a:pt x="171" y="361"/>
                    <a:pt x="255" y="171"/>
                    <a:pt x="425" y="61"/>
                  </a:cubicBezTo>
                  <a:cubicBezTo>
                    <a:pt x="441" y="51"/>
                    <a:pt x="445" y="30"/>
                    <a:pt x="435" y="15"/>
                  </a:cubicBezTo>
                  <a:cubicBezTo>
                    <a:pt x="429" y="5"/>
                    <a:pt x="418" y="0"/>
                    <a:pt x="407"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241">
              <a:extLst>
                <a:ext uri="{FF2B5EF4-FFF2-40B4-BE49-F238E27FC236}">
                  <a16:creationId xmlns:a16="http://schemas.microsoft.com/office/drawing/2014/main" id="{CCFFD405-8820-4AD1-AE1B-4F03AE5687EA}"/>
                </a:ext>
              </a:extLst>
            </p:cNvPr>
            <p:cNvSpPr>
              <a:spLocks/>
            </p:cNvSpPr>
            <p:nvPr/>
          </p:nvSpPr>
          <p:spPr bwMode="auto">
            <a:xfrm>
              <a:off x="608927" y="4164657"/>
              <a:ext cx="230280" cy="230156"/>
            </a:xfrm>
            <a:custGeom>
              <a:avLst/>
              <a:gdLst>
                <a:gd name="T0" fmla="*/ 400 w 467"/>
                <a:gd name="T1" fmla="*/ 172 h 466"/>
                <a:gd name="T2" fmla="*/ 400 w 467"/>
                <a:gd name="T3" fmla="*/ 400 h 466"/>
                <a:gd name="T4" fmla="*/ 67 w 467"/>
                <a:gd name="T5" fmla="*/ 400 h 466"/>
                <a:gd name="T6" fmla="*/ 67 w 467"/>
                <a:gd name="T7" fmla="*/ 66 h 466"/>
                <a:gd name="T8" fmla="*/ 315 w 467"/>
                <a:gd name="T9" fmla="*/ 66 h 466"/>
                <a:gd name="T10" fmla="*/ 379 w 467"/>
                <a:gd name="T11" fmla="*/ 0 h 466"/>
                <a:gd name="T12" fmla="*/ 67 w 467"/>
                <a:gd name="T13" fmla="*/ 0 h 466"/>
                <a:gd name="T14" fmla="*/ 0 w 467"/>
                <a:gd name="T15" fmla="*/ 66 h 466"/>
                <a:gd name="T16" fmla="*/ 0 w 467"/>
                <a:gd name="T17" fmla="*/ 400 h 466"/>
                <a:gd name="T18" fmla="*/ 67 w 467"/>
                <a:gd name="T19" fmla="*/ 466 h 466"/>
                <a:gd name="T20" fmla="*/ 400 w 467"/>
                <a:gd name="T21" fmla="*/ 466 h 466"/>
                <a:gd name="T22" fmla="*/ 467 w 467"/>
                <a:gd name="T23" fmla="*/ 400 h 466"/>
                <a:gd name="T24" fmla="*/ 467 w 467"/>
                <a:gd name="T25" fmla="*/ 100 h 466"/>
                <a:gd name="T26" fmla="*/ 400 w 467"/>
                <a:gd name="T27" fmla="*/ 17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7" h="466">
                  <a:moveTo>
                    <a:pt x="400" y="172"/>
                  </a:moveTo>
                  <a:lnTo>
                    <a:pt x="400" y="400"/>
                  </a:lnTo>
                  <a:lnTo>
                    <a:pt x="67" y="400"/>
                  </a:lnTo>
                  <a:lnTo>
                    <a:pt x="67" y="66"/>
                  </a:lnTo>
                  <a:lnTo>
                    <a:pt x="315" y="66"/>
                  </a:lnTo>
                  <a:cubicBezTo>
                    <a:pt x="334" y="44"/>
                    <a:pt x="355" y="22"/>
                    <a:pt x="379" y="0"/>
                  </a:cubicBezTo>
                  <a:lnTo>
                    <a:pt x="67" y="0"/>
                  </a:lnTo>
                  <a:cubicBezTo>
                    <a:pt x="30" y="0"/>
                    <a:pt x="0" y="30"/>
                    <a:pt x="0" y="66"/>
                  </a:cubicBezTo>
                  <a:lnTo>
                    <a:pt x="0" y="400"/>
                  </a:lnTo>
                  <a:cubicBezTo>
                    <a:pt x="0" y="436"/>
                    <a:pt x="30" y="466"/>
                    <a:pt x="67" y="466"/>
                  </a:cubicBezTo>
                  <a:lnTo>
                    <a:pt x="400" y="466"/>
                  </a:lnTo>
                  <a:cubicBezTo>
                    <a:pt x="437" y="466"/>
                    <a:pt x="467" y="436"/>
                    <a:pt x="467" y="400"/>
                  </a:cubicBezTo>
                  <a:lnTo>
                    <a:pt x="467" y="100"/>
                  </a:lnTo>
                  <a:cubicBezTo>
                    <a:pt x="442" y="124"/>
                    <a:pt x="419" y="148"/>
                    <a:pt x="400" y="17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custDataLst>
      <p:tags r:id="rId1"/>
    </p:custDataLst>
    <p:extLst>
      <p:ext uri="{BB962C8B-B14F-4D97-AF65-F5344CB8AC3E}">
        <p14:creationId xmlns:p14="http://schemas.microsoft.com/office/powerpoint/2010/main" val="1216571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ounded Rectangle 99"/>
          <p:cNvSpPr/>
          <p:nvPr/>
        </p:nvSpPr>
        <p:spPr>
          <a:xfrm>
            <a:off x="7442095" y="199617"/>
            <a:ext cx="4295220" cy="804653"/>
          </a:xfrm>
          <a:prstGeom prst="round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2DA2BF"/>
                </a:solidFill>
                <a:latin typeface="Verdana" panose="020B0604030504040204" pitchFamily="34" charset="0"/>
                <a:ea typeface="Verdana" panose="020B0604030504040204" pitchFamily="34" charset="0"/>
              </a:rPr>
              <a:t>Solution</a:t>
            </a:r>
          </a:p>
        </p:txBody>
      </p:sp>
      <p:grpSp>
        <p:nvGrpSpPr>
          <p:cNvPr id="101" name="Group 100"/>
          <p:cNvGrpSpPr/>
          <p:nvPr/>
        </p:nvGrpSpPr>
        <p:grpSpPr>
          <a:xfrm>
            <a:off x="7442095" y="79370"/>
            <a:ext cx="456508" cy="393344"/>
            <a:chOff x="608927" y="4139945"/>
            <a:chExt cx="269282" cy="254868"/>
          </a:xfrm>
          <a:solidFill>
            <a:srgbClr val="92D050"/>
          </a:solidFill>
        </p:grpSpPr>
        <p:sp>
          <p:nvSpPr>
            <p:cNvPr id="102" name="Freeform 240"/>
            <p:cNvSpPr>
              <a:spLocks/>
            </p:cNvSpPr>
            <p:nvPr/>
          </p:nvSpPr>
          <p:spPr bwMode="auto">
            <a:xfrm>
              <a:off x="658735" y="4139945"/>
              <a:ext cx="219474" cy="189167"/>
            </a:xfrm>
            <a:custGeom>
              <a:avLst/>
              <a:gdLst>
                <a:gd name="T0" fmla="*/ 407 w 445"/>
                <a:gd name="T1" fmla="*/ 0 h 383"/>
                <a:gd name="T2" fmla="*/ 389 w 445"/>
                <a:gd name="T3" fmla="*/ 5 h 383"/>
                <a:gd name="T4" fmla="*/ 134 w 445"/>
                <a:gd name="T5" fmla="*/ 287 h 383"/>
                <a:gd name="T6" fmla="*/ 64 w 445"/>
                <a:gd name="T7" fmla="*/ 196 h 383"/>
                <a:gd name="T8" fmla="*/ 38 w 445"/>
                <a:gd name="T9" fmla="*/ 183 h 383"/>
                <a:gd name="T10" fmla="*/ 18 w 445"/>
                <a:gd name="T11" fmla="*/ 190 h 383"/>
                <a:gd name="T12" fmla="*/ 11 w 445"/>
                <a:gd name="T13" fmla="*/ 237 h 383"/>
                <a:gd name="T14" fmla="*/ 113 w 445"/>
                <a:gd name="T15" fmla="*/ 370 h 383"/>
                <a:gd name="T16" fmla="*/ 140 w 445"/>
                <a:gd name="T17" fmla="*/ 383 h 383"/>
                <a:gd name="T18" fmla="*/ 144 w 445"/>
                <a:gd name="T19" fmla="*/ 383 h 383"/>
                <a:gd name="T20" fmla="*/ 170 w 445"/>
                <a:gd name="T21" fmla="*/ 363 h 383"/>
                <a:gd name="T22" fmla="*/ 425 w 445"/>
                <a:gd name="T23" fmla="*/ 61 h 383"/>
                <a:gd name="T24" fmla="*/ 435 w 445"/>
                <a:gd name="T25" fmla="*/ 15 h 383"/>
                <a:gd name="T26" fmla="*/ 407 w 445"/>
                <a:gd name="T27"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5" h="383">
                  <a:moveTo>
                    <a:pt x="407" y="0"/>
                  </a:moveTo>
                  <a:cubicBezTo>
                    <a:pt x="401" y="0"/>
                    <a:pt x="395" y="1"/>
                    <a:pt x="389" y="5"/>
                  </a:cubicBezTo>
                  <a:cubicBezTo>
                    <a:pt x="256" y="91"/>
                    <a:pt x="173" y="218"/>
                    <a:pt x="134" y="287"/>
                  </a:cubicBezTo>
                  <a:lnTo>
                    <a:pt x="64" y="196"/>
                  </a:lnTo>
                  <a:cubicBezTo>
                    <a:pt x="58" y="188"/>
                    <a:pt x="48" y="183"/>
                    <a:pt x="38" y="183"/>
                  </a:cubicBezTo>
                  <a:cubicBezTo>
                    <a:pt x="31" y="183"/>
                    <a:pt x="24" y="185"/>
                    <a:pt x="18" y="190"/>
                  </a:cubicBezTo>
                  <a:cubicBezTo>
                    <a:pt x="3" y="201"/>
                    <a:pt x="0" y="222"/>
                    <a:pt x="11" y="237"/>
                  </a:cubicBezTo>
                  <a:lnTo>
                    <a:pt x="113" y="370"/>
                  </a:lnTo>
                  <a:cubicBezTo>
                    <a:pt x="120" y="378"/>
                    <a:pt x="130" y="383"/>
                    <a:pt x="140" y="383"/>
                  </a:cubicBezTo>
                  <a:cubicBezTo>
                    <a:pt x="141" y="383"/>
                    <a:pt x="143" y="383"/>
                    <a:pt x="144" y="383"/>
                  </a:cubicBezTo>
                  <a:cubicBezTo>
                    <a:pt x="156" y="381"/>
                    <a:pt x="166" y="374"/>
                    <a:pt x="170" y="363"/>
                  </a:cubicBezTo>
                  <a:cubicBezTo>
                    <a:pt x="171" y="361"/>
                    <a:pt x="255" y="171"/>
                    <a:pt x="425" y="61"/>
                  </a:cubicBezTo>
                  <a:cubicBezTo>
                    <a:pt x="441" y="51"/>
                    <a:pt x="445" y="30"/>
                    <a:pt x="435" y="15"/>
                  </a:cubicBezTo>
                  <a:cubicBezTo>
                    <a:pt x="429" y="5"/>
                    <a:pt x="418" y="0"/>
                    <a:pt x="407"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241"/>
            <p:cNvSpPr>
              <a:spLocks/>
            </p:cNvSpPr>
            <p:nvPr/>
          </p:nvSpPr>
          <p:spPr bwMode="auto">
            <a:xfrm>
              <a:off x="608927" y="4164657"/>
              <a:ext cx="230280" cy="230156"/>
            </a:xfrm>
            <a:custGeom>
              <a:avLst/>
              <a:gdLst>
                <a:gd name="T0" fmla="*/ 400 w 467"/>
                <a:gd name="T1" fmla="*/ 172 h 466"/>
                <a:gd name="T2" fmla="*/ 400 w 467"/>
                <a:gd name="T3" fmla="*/ 400 h 466"/>
                <a:gd name="T4" fmla="*/ 67 w 467"/>
                <a:gd name="T5" fmla="*/ 400 h 466"/>
                <a:gd name="T6" fmla="*/ 67 w 467"/>
                <a:gd name="T7" fmla="*/ 66 h 466"/>
                <a:gd name="T8" fmla="*/ 315 w 467"/>
                <a:gd name="T9" fmla="*/ 66 h 466"/>
                <a:gd name="T10" fmla="*/ 379 w 467"/>
                <a:gd name="T11" fmla="*/ 0 h 466"/>
                <a:gd name="T12" fmla="*/ 67 w 467"/>
                <a:gd name="T13" fmla="*/ 0 h 466"/>
                <a:gd name="T14" fmla="*/ 0 w 467"/>
                <a:gd name="T15" fmla="*/ 66 h 466"/>
                <a:gd name="T16" fmla="*/ 0 w 467"/>
                <a:gd name="T17" fmla="*/ 400 h 466"/>
                <a:gd name="T18" fmla="*/ 67 w 467"/>
                <a:gd name="T19" fmla="*/ 466 h 466"/>
                <a:gd name="T20" fmla="*/ 400 w 467"/>
                <a:gd name="T21" fmla="*/ 466 h 466"/>
                <a:gd name="T22" fmla="*/ 467 w 467"/>
                <a:gd name="T23" fmla="*/ 400 h 466"/>
                <a:gd name="T24" fmla="*/ 467 w 467"/>
                <a:gd name="T25" fmla="*/ 100 h 466"/>
                <a:gd name="T26" fmla="*/ 400 w 467"/>
                <a:gd name="T27" fmla="*/ 17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7" h="466">
                  <a:moveTo>
                    <a:pt x="400" y="172"/>
                  </a:moveTo>
                  <a:lnTo>
                    <a:pt x="400" y="400"/>
                  </a:lnTo>
                  <a:lnTo>
                    <a:pt x="67" y="400"/>
                  </a:lnTo>
                  <a:lnTo>
                    <a:pt x="67" y="66"/>
                  </a:lnTo>
                  <a:lnTo>
                    <a:pt x="315" y="66"/>
                  </a:lnTo>
                  <a:cubicBezTo>
                    <a:pt x="334" y="44"/>
                    <a:pt x="355" y="22"/>
                    <a:pt x="379" y="0"/>
                  </a:cubicBezTo>
                  <a:lnTo>
                    <a:pt x="67" y="0"/>
                  </a:lnTo>
                  <a:cubicBezTo>
                    <a:pt x="30" y="0"/>
                    <a:pt x="0" y="30"/>
                    <a:pt x="0" y="66"/>
                  </a:cubicBezTo>
                  <a:lnTo>
                    <a:pt x="0" y="400"/>
                  </a:lnTo>
                  <a:cubicBezTo>
                    <a:pt x="0" y="436"/>
                    <a:pt x="30" y="466"/>
                    <a:pt x="67" y="466"/>
                  </a:cubicBezTo>
                  <a:lnTo>
                    <a:pt x="400" y="466"/>
                  </a:lnTo>
                  <a:cubicBezTo>
                    <a:pt x="437" y="466"/>
                    <a:pt x="467" y="436"/>
                    <a:pt x="467" y="400"/>
                  </a:cubicBezTo>
                  <a:lnTo>
                    <a:pt x="467" y="100"/>
                  </a:lnTo>
                  <a:cubicBezTo>
                    <a:pt x="442" y="124"/>
                    <a:pt x="419" y="148"/>
                    <a:pt x="400" y="17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 name="Grupo 1">
            <a:extLst>
              <a:ext uri="{FF2B5EF4-FFF2-40B4-BE49-F238E27FC236}">
                <a16:creationId xmlns:a16="http://schemas.microsoft.com/office/drawing/2014/main" id="{8178669A-6934-498D-9165-EB02712DF2D0}"/>
              </a:ext>
            </a:extLst>
          </p:cNvPr>
          <p:cNvGrpSpPr/>
          <p:nvPr/>
        </p:nvGrpSpPr>
        <p:grpSpPr>
          <a:xfrm>
            <a:off x="150618" y="3408642"/>
            <a:ext cx="11447448" cy="1690394"/>
            <a:chOff x="150618" y="4018242"/>
            <a:chExt cx="11447448" cy="1690394"/>
          </a:xfrm>
        </p:grpSpPr>
        <p:sp>
          <p:nvSpPr>
            <p:cNvPr id="113" name="Freeform 30">
              <a:extLst>
                <a:ext uri="{FF2B5EF4-FFF2-40B4-BE49-F238E27FC236}">
                  <a16:creationId xmlns:a16="http://schemas.microsoft.com/office/drawing/2014/main" id="{D88AFC62-8D91-44C6-89C2-402EE9473C8F}"/>
                </a:ext>
              </a:extLst>
            </p:cNvPr>
            <p:cNvSpPr>
              <a:spLocks noChangeAspect="1"/>
            </p:cNvSpPr>
            <p:nvPr/>
          </p:nvSpPr>
          <p:spPr>
            <a:xfrm>
              <a:off x="2446432" y="4600113"/>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0" dirty="0">
                  <a:solidFill>
                    <a:prstClr val="white"/>
                  </a:solidFill>
                  <a:latin typeface="Verdana" panose="020B0604030504040204" pitchFamily="34" charset="0"/>
                  <a:ea typeface="Verdana" panose="020B0604030504040204" pitchFamily="34" charset="0"/>
                </a:rPr>
                <a:t>Access the General information section</a:t>
              </a:r>
              <a:endParaRPr kumimoji="0" lang="en-US" sz="11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114" name="Freeform 7">
              <a:extLst>
                <a:ext uri="{FF2B5EF4-FFF2-40B4-BE49-F238E27FC236}">
                  <a16:creationId xmlns:a16="http://schemas.microsoft.com/office/drawing/2014/main" id="{8D5AD294-5AB6-4B6A-9603-8F356E565015}"/>
                </a:ext>
              </a:extLst>
            </p:cNvPr>
            <p:cNvSpPr>
              <a:spLocks noChangeAspect="1"/>
            </p:cNvSpPr>
            <p:nvPr/>
          </p:nvSpPr>
          <p:spPr>
            <a:xfrm>
              <a:off x="5405769" y="4065403"/>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rgbClr val="5B9BD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rPr>
                <a:t>Access Inspection section</a:t>
              </a:r>
            </a:p>
          </p:txBody>
        </p:sp>
        <p:sp>
          <p:nvSpPr>
            <p:cNvPr id="115" name="Freeform 5">
              <a:extLst>
                <a:ext uri="{FF2B5EF4-FFF2-40B4-BE49-F238E27FC236}">
                  <a16:creationId xmlns:a16="http://schemas.microsoft.com/office/drawing/2014/main" id="{BA66C365-2E5A-4D07-9425-534CF59F449D}"/>
                </a:ext>
              </a:extLst>
            </p:cNvPr>
            <p:cNvSpPr>
              <a:spLocks noChangeAspect="1"/>
            </p:cNvSpPr>
            <p:nvPr/>
          </p:nvSpPr>
          <p:spPr>
            <a:xfrm>
              <a:off x="1481153" y="4018242"/>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lvl="0" algn="ctr">
                <a:defRPr/>
              </a:pPr>
              <a:r>
                <a:rPr lang="en-US" sz="1100" kern="0" dirty="0">
                  <a:solidFill>
                    <a:prstClr val="white"/>
                  </a:solidFill>
                  <a:latin typeface="Verdana" panose="020B0604030504040204" pitchFamily="34" charset="0"/>
                  <a:ea typeface="Verdana" panose="020B0604030504040204" pitchFamily="34" charset="0"/>
                </a:rPr>
                <a:t>Create the inspection record</a:t>
              </a:r>
            </a:p>
          </p:txBody>
        </p:sp>
        <p:sp>
          <p:nvSpPr>
            <p:cNvPr id="116" name="Freeform 31">
              <a:extLst>
                <a:ext uri="{FF2B5EF4-FFF2-40B4-BE49-F238E27FC236}">
                  <a16:creationId xmlns:a16="http://schemas.microsoft.com/office/drawing/2014/main" id="{8F904029-DD1E-4A70-92B7-5D9DB0BD373E}"/>
                </a:ext>
              </a:extLst>
            </p:cNvPr>
            <p:cNvSpPr>
              <a:spLocks noChangeAspect="1"/>
            </p:cNvSpPr>
            <p:nvPr/>
          </p:nvSpPr>
          <p:spPr>
            <a:xfrm>
              <a:off x="3424411" y="4043642"/>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US" sz="1100" kern="0" dirty="0">
                  <a:solidFill>
                    <a:prstClr val="white"/>
                  </a:solidFill>
                  <a:latin typeface="Verdana" panose="020B0604030504040204" pitchFamily="34" charset="0"/>
                  <a:ea typeface="Verdana" panose="020B0604030504040204" pitchFamily="34" charset="0"/>
                </a:rPr>
                <a:t>Select ‘Triggered’ in the General information section</a:t>
              </a:r>
            </a:p>
          </p:txBody>
        </p:sp>
        <p:sp>
          <p:nvSpPr>
            <p:cNvPr id="117" name="Freeform 3">
              <a:extLst>
                <a:ext uri="{FF2B5EF4-FFF2-40B4-BE49-F238E27FC236}">
                  <a16:creationId xmlns:a16="http://schemas.microsoft.com/office/drawing/2014/main" id="{466A408D-C82D-4917-8584-E477EA2AE425}"/>
                </a:ext>
              </a:extLst>
            </p:cNvPr>
            <p:cNvSpPr>
              <a:spLocks noChangeAspect="1"/>
            </p:cNvSpPr>
            <p:nvPr/>
          </p:nvSpPr>
          <p:spPr>
            <a:xfrm>
              <a:off x="8398982" y="4600113"/>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bg2">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lvl="0" algn="ctr">
                <a:defRPr/>
              </a:pPr>
              <a:r>
                <a:rPr lang="en-US" sz="1100" kern="0" noProof="0" dirty="0">
                  <a:solidFill>
                    <a:prstClr val="white"/>
                  </a:solidFill>
                  <a:latin typeface="Verdana" panose="020B0604030504040204" pitchFamily="34" charset="0"/>
                  <a:ea typeface="Verdana" panose="020B0604030504040204" pitchFamily="34" charset="0"/>
                </a:rPr>
                <a:t>Perform the inspection</a:t>
              </a:r>
              <a:endParaRPr kumimoji="0" lang="en-US" sz="11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118" name="Freeform 5 - 1">
              <a:extLst>
                <a:ext uri="{FF2B5EF4-FFF2-40B4-BE49-F238E27FC236}">
                  <a16:creationId xmlns:a16="http://schemas.microsoft.com/office/drawing/2014/main" id="{39513909-91C9-42FC-A8F7-454740CF16B3}"/>
                </a:ext>
              </a:extLst>
            </p:cNvPr>
            <p:cNvSpPr>
              <a:spLocks noChangeAspect="1"/>
            </p:cNvSpPr>
            <p:nvPr/>
          </p:nvSpPr>
          <p:spPr>
            <a:xfrm>
              <a:off x="6418933" y="4600113"/>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lvl="0" algn="ctr">
                <a:defRPr/>
              </a:pPr>
              <a:r>
                <a:rPr lang="en-GB" sz="1100" kern="0" dirty="0">
                  <a:solidFill>
                    <a:prstClr val="white"/>
                  </a:solidFill>
                  <a:latin typeface="Verdana" panose="020B0604030504040204" pitchFamily="34" charset="0"/>
                  <a:ea typeface="Verdana" panose="020B0604030504040204" pitchFamily="34" charset="0"/>
                </a:rPr>
                <a:t>Select the notification that triggered the inspection</a:t>
              </a:r>
            </a:p>
          </p:txBody>
        </p:sp>
        <p:sp>
          <p:nvSpPr>
            <p:cNvPr id="119" name="Freeform 26">
              <a:extLst>
                <a:ext uri="{FF2B5EF4-FFF2-40B4-BE49-F238E27FC236}">
                  <a16:creationId xmlns:a16="http://schemas.microsoft.com/office/drawing/2014/main" id="{92BE220F-B93E-4C94-97FC-D6A41F2533A9}"/>
                </a:ext>
              </a:extLst>
            </p:cNvPr>
            <p:cNvSpPr>
              <a:spLocks noChangeAspect="1"/>
            </p:cNvSpPr>
            <p:nvPr/>
          </p:nvSpPr>
          <p:spPr>
            <a:xfrm>
              <a:off x="4402390" y="4621614"/>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US" sz="1100" kern="0" dirty="0">
                  <a:solidFill>
                    <a:prstClr val="white"/>
                  </a:solidFill>
                  <a:latin typeface="Verdana" panose="020B0604030504040204" pitchFamily="34" charset="0"/>
                  <a:ea typeface="Verdana" panose="020B0604030504040204" pitchFamily="34" charset="0"/>
                </a:rPr>
                <a:t>Add an inspection entry</a:t>
              </a:r>
            </a:p>
          </p:txBody>
        </p:sp>
        <p:sp>
          <p:nvSpPr>
            <p:cNvPr id="120" name="Rounded Rectangle 61">
              <a:extLst>
                <a:ext uri="{FF2B5EF4-FFF2-40B4-BE49-F238E27FC236}">
                  <a16:creationId xmlns:a16="http://schemas.microsoft.com/office/drawing/2014/main" id="{A9E98E7B-86EE-4E14-B783-4839D9843E31}"/>
                </a:ext>
              </a:extLst>
            </p:cNvPr>
            <p:cNvSpPr/>
            <p:nvPr/>
          </p:nvSpPr>
          <p:spPr>
            <a:xfrm>
              <a:off x="150618" y="4516600"/>
              <a:ext cx="1219683" cy="6397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anose="020B0604030504040204" pitchFamily="34" charset="0"/>
                  <a:ea typeface="Verdana" panose="020B0604030504040204" pitchFamily="34" charset="0"/>
                </a:rPr>
                <a:t>Solution:</a:t>
              </a:r>
            </a:p>
          </p:txBody>
        </p:sp>
        <p:sp>
          <p:nvSpPr>
            <p:cNvPr id="121" name="Freeform 30">
              <a:extLst>
                <a:ext uri="{FF2B5EF4-FFF2-40B4-BE49-F238E27FC236}">
                  <a16:creationId xmlns:a16="http://schemas.microsoft.com/office/drawing/2014/main" id="{BBD8FCF2-CAAF-44C0-A9E8-FFFF195F72AD}"/>
                </a:ext>
              </a:extLst>
            </p:cNvPr>
            <p:cNvSpPr>
              <a:spLocks noChangeAspect="1"/>
            </p:cNvSpPr>
            <p:nvPr/>
          </p:nvSpPr>
          <p:spPr>
            <a:xfrm>
              <a:off x="7421003" y="4043642"/>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0" dirty="0">
                  <a:solidFill>
                    <a:prstClr val="white"/>
                  </a:solidFill>
                  <a:latin typeface="Verdana" panose="020B0604030504040204" pitchFamily="34" charset="0"/>
                  <a:ea typeface="Verdana" panose="020B0604030504040204" pitchFamily="34" charset="0"/>
                </a:rPr>
                <a:t>Submit the planned inspection record</a:t>
              </a:r>
              <a:endParaRPr kumimoji="0" lang="en-US" sz="11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122" name="Freeform 5 - 1">
              <a:extLst>
                <a:ext uri="{FF2B5EF4-FFF2-40B4-BE49-F238E27FC236}">
                  <a16:creationId xmlns:a16="http://schemas.microsoft.com/office/drawing/2014/main" id="{441C5557-C4BA-476F-AAA3-65FFF7E18084}"/>
                </a:ext>
              </a:extLst>
            </p:cNvPr>
            <p:cNvSpPr>
              <a:spLocks noChangeAspect="1"/>
            </p:cNvSpPr>
            <p:nvPr/>
          </p:nvSpPr>
          <p:spPr>
            <a:xfrm>
              <a:off x="9360087" y="4033412"/>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rgbClr val="5B9BD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lvl="0" algn="ctr">
                <a:defRPr/>
              </a:pPr>
              <a:r>
                <a:rPr lang="en-GB" sz="1100" kern="0" dirty="0">
                  <a:solidFill>
                    <a:prstClr val="white"/>
                  </a:solidFill>
                  <a:latin typeface="Verdana" panose="020B0604030504040204" pitchFamily="34" charset="0"/>
                  <a:ea typeface="Verdana" panose="020B0604030504040204" pitchFamily="34" charset="0"/>
                </a:rPr>
                <a:t>Access </a:t>
              </a:r>
            </a:p>
            <a:p>
              <a:pPr lvl="0" algn="ctr">
                <a:defRPr/>
              </a:pPr>
              <a:r>
                <a:rPr lang="en-GB" sz="1100" kern="0" dirty="0">
                  <a:solidFill>
                    <a:prstClr val="white"/>
                  </a:solidFill>
                  <a:latin typeface="Verdana" panose="020B0604030504040204" pitchFamily="34" charset="0"/>
                  <a:ea typeface="Verdana" panose="020B0604030504040204" pitchFamily="34" charset="0"/>
                </a:rPr>
                <a:t>the Overall inspection outcome and reports </a:t>
              </a:r>
            </a:p>
            <a:p>
              <a:pPr lvl="0" algn="ctr">
                <a:defRPr/>
              </a:pPr>
              <a:r>
                <a:rPr lang="en-GB" sz="1100" kern="0" dirty="0">
                  <a:solidFill>
                    <a:prstClr val="white"/>
                  </a:solidFill>
                  <a:latin typeface="Verdana" panose="020B0604030504040204" pitchFamily="34" charset="0"/>
                  <a:ea typeface="Verdana" panose="020B0604030504040204" pitchFamily="34" charset="0"/>
                </a:rPr>
                <a:t>section</a:t>
              </a:r>
            </a:p>
          </p:txBody>
        </p:sp>
        <p:sp>
          <p:nvSpPr>
            <p:cNvPr id="123" name="Freeform 30">
              <a:extLst>
                <a:ext uri="{FF2B5EF4-FFF2-40B4-BE49-F238E27FC236}">
                  <a16:creationId xmlns:a16="http://schemas.microsoft.com/office/drawing/2014/main" id="{DF0103CE-5260-45AD-B801-4017CE46AD81}"/>
                </a:ext>
              </a:extLst>
            </p:cNvPr>
            <p:cNvSpPr>
              <a:spLocks noChangeAspect="1"/>
            </p:cNvSpPr>
            <p:nvPr/>
          </p:nvSpPr>
          <p:spPr>
            <a:xfrm>
              <a:off x="10338066" y="4587153"/>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0" dirty="0">
                  <a:solidFill>
                    <a:prstClr val="white"/>
                  </a:solidFill>
                  <a:latin typeface="Verdana" panose="020B0604030504040204" pitchFamily="34" charset="0"/>
                  <a:ea typeface="Verdana" panose="020B0604030504040204" pitchFamily="34" charset="0"/>
                </a:rPr>
                <a:t>Submit the inspection report</a:t>
              </a:r>
              <a:endParaRPr kumimoji="0" lang="en-US" sz="11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grpSp>
      <p:sp>
        <p:nvSpPr>
          <p:cNvPr id="127" name="TextBox 17">
            <a:extLst>
              <a:ext uri="{FF2B5EF4-FFF2-40B4-BE49-F238E27FC236}">
                <a16:creationId xmlns:a16="http://schemas.microsoft.com/office/drawing/2014/main" id="{400EE01B-E7C5-4C7B-B5E3-872F1528F926}"/>
              </a:ext>
            </a:extLst>
          </p:cNvPr>
          <p:cNvSpPr txBox="1"/>
          <p:nvPr/>
        </p:nvSpPr>
        <p:spPr>
          <a:xfrm>
            <a:off x="887505" y="227053"/>
            <a:ext cx="616590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2DA2BF"/>
                </a:solidFill>
                <a:effectLst/>
                <a:uLnTx/>
                <a:uFillTx/>
                <a:latin typeface="Verdana" panose="020B0604030504040204" pitchFamily="34" charset="0"/>
                <a:ea typeface="Verdana" panose="020B0604030504040204" pitchFamily="34" charset="0"/>
              </a:rPr>
              <a:t>Order the pieces of the process puzzle</a:t>
            </a:r>
          </a:p>
        </p:txBody>
      </p:sp>
      <p:sp>
        <p:nvSpPr>
          <p:cNvPr id="128" name="Rectángulo 1">
            <a:extLst>
              <a:ext uri="{FF2B5EF4-FFF2-40B4-BE49-F238E27FC236}">
                <a16:creationId xmlns:a16="http://schemas.microsoft.com/office/drawing/2014/main" id="{8D7BDE37-0F2D-4FF3-8ED6-3D13CE163856}"/>
              </a:ext>
            </a:extLst>
          </p:cNvPr>
          <p:cNvSpPr/>
          <p:nvPr/>
        </p:nvSpPr>
        <p:spPr>
          <a:xfrm>
            <a:off x="631745" y="1208076"/>
            <a:ext cx="10620447" cy="1341457"/>
          </a:xfrm>
          <a:prstGeom prst="rect">
            <a:avLst/>
          </a:prstGeom>
        </p:spPr>
        <p:txBody>
          <a:bodyPr wrap="square" lIns="91440" tIns="45720" rIns="91440" bIns="45720" anchor="t">
            <a:spAutoFit/>
          </a:bodyPr>
          <a:lstStyle/>
          <a:p>
            <a:pPr>
              <a:lnSpc>
                <a:spcPct val="150000"/>
              </a:lnSpc>
              <a:defRPr/>
            </a:pPr>
            <a:r>
              <a:rPr lang="en-GB" sz="1400" kern="0" dirty="0">
                <a:latin typeface="Verdana"/>
                <a:ea typeface="Verdana"/>
              </a:rPr>
              <a:t>A sponsor has submitted a notification of a Temporary Halt of a clinical trial. The Member State Concerned of the clinical trial decides to do an inspection in the future (</a:t>
            </a:r>
            <a:r>
              <a:rPr lang="en-GB" sz="1400" i="1" kern="0" dirty="0">
                <a:latin typeface="Verdana"/>
                <a:ea typeface="Verdana"/>
              </a:rPr>
              <a:t>planned inspection</a:t>
            </a:r>
            <a:r>
              <a:rPr lang="en-GB" sz="1400" kern="0" dirty="0">
                <a:latin typeface="Verdana"/>
                <a:ea typeface="Verdana"/>
              </a:rPr>
              <a:t>) to determine if the conduct of the clinical trial is in line with the CT Regulation, </a:t>
            </a:r>
            <a:r>
              <a:rPr lang="en-US" sz="1400" b="1" kern="0" dirty="0">
                <a:latin typeface="Verdana"/>
                <a:ea typeface="Verdana"/>
              </a:rPr>
              <a:t>Drag and drop the pieces </a:t>
            </a:r>
            <a:r>
              <a:rPr lang="en-US" sz="1400" kern="0" dirty="0">
                <a:latin typeface="Verdana"/>
                <a:ea typeface="Verdana"/>
              </a:rPr>
              <a:t>to show the sequence of steps that the Inspector should follow to create and submit an inspection triggered by a notification.</a:t>
            </a:r>
          </a:p>
        </p:txBody>
      </p:sp>
      <p:sp>
        <p:nvSpPr>
          <p:cNvPr id="42" name="Rounded Rectangle 38">
            <a:extLst>
              <a:ext uri="{FF2B5EF4-FFF2-40B4-BE49-F238E27FC236}">
                <a16:creationId xmlns:a16="http://schemas.microsoft.com/office/drawing/2014/main" id="{8A17DA8B-402B-4684-8D8D-F5083B4278B2}"/>
              </a:ext>
            </a:extLst>
          </p:cNvPr>
          <p:cNvSpPr/>
          <p:nvPr/>
        </p:nvSpPr>
        <p:spPr>
          <a:xfrm>
            <a:off x="982132" y="823498"/>
            <a:ext cx="2700000" cy="432808"/>
          </a:xfrm>
          <a:prstGeom prst="roundRect">
            <a:avLst/>
          </a:prstGeom>
          <a:solidFill>
            <a:srgbClr val="2D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Verdana" panose="020B0604030504040204" pitchFamily="34" charset="0"/>
                <a:ea typeface="Verdana" panose="020B0604030504040204" pitchFamily="34" charset="0"/>
              </a:rPr>
              <a:t>Case scenario 2</a:t>
            </a:r>
          </a:p>
        </p:txBody>
      </p:sp>
      <p:sp>
        <p:nvSpPr>
          <p:cNvPr id="43" name="Rounded Rectangle 43">
            <a:extLst>
              <a:ext uri="{FF2B5EF4-FFF2-40B4-BE49-F238E27FC236}">
                <a16:creationId xmlns:a16="http://schemas.microsoft.com/office/drawing/2014/main" id="{616D21A4-58DF-4BB1-B41E-70FE044DAE01}"/>
              </a:ext>
            </a:extLst>
          </p:cNvPr>
          <p:cNvSpPr/>
          <p:nvPr/>
        </p:nvSpPr>
        <p:spPr>
          <a:xfrm>
            <a:off x="3757186" y="832481"/>
            <a:ext cx="2700000" cy="432808"/>
          </a:xfrm>
          <a:prstGeom prst="roundRect">
            <a:avLst/>
          </a:prstGeom>
          <a:noFill/>
          <a:ln w="28575">
            <a:solidFill>
              <a:srgbClr val="2DA2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2DA2BF"/>
                </a:solidFill>
                <a:latin typeface="Verdana" panose="020B0604030504040204" pitchFamily="34" charset="0"/>
                <a:ea typeface="Verdana" panose="020B0604030504040204" pitchFamily="34" charset="0"/>
              </a:rPr>
              <a:t>Inspection triggered by a notification</a:t>
            </a:r>
          </a:p>
        </p:txBody>
      </p:sp>
    </p:spTree>
    <p:custDataLst>
      <p:tags r:id="rId1"/>
    </p:custDataLst>
    <p:extLst>
      <p:ext uri="{BB962C8B-B14F-4D97-AF65-F5344CB8AC3E}">
        <p14:creationId xmlns:p14="http://schemas.microsoft.com/office/powerpoint/2010/main" val="29029843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11.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12.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13.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14.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15.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16.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17.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18.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19.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21.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22.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23.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24.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25.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26.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27.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28.xml><?xml version="1.0" encoding="utf-8"?>
<p:tagLst xmlns:a="http://schemas.openxmlformats.org/drawingml/2006/main" xmlns:r="http://schemas.openxmlformats.org/officeDocument/2006/relationships" xmlns:p="http://schemas.openxmlformats.org/presentationml/2006/main">
  <p:tag name="POWER_USER_ID_TEMPLATES" val="PESTEL_Analysis"/>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POWER_USER_ID_TEMPLATES" val="PESTEL_Analysis"/>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POWER_USER_ID_TEMPLATES" val="PESTEL_Analysis"/>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POWER_USER_TAGS_ICONS" val="technology*logic*select*cursor*mouse*click*choose*"/>
</p:tagLst>
</file>

<file path=ppt/tags/tag31.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32.xml><?xml version="1.0" encoding="utf-8"?>
<p:tagLst xmlns:a="http://schemas.openxmlformats.org/drawingml/2006/main" xmlns:r="http://schemas.openxmlformats.org/officeDocument/2006/relationships" xmlns:p="http://schemas.openxmlformats.org/presentationml/2006/main">
  <p:tag name="POWER_USER_ID_TEMPLATES" val="PESTEL_Analysis"/>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POWER_USER_TAGS_ICONS" val="technology*logic*select*cursor*mouse*click*choose*"/>
</p:tagLst>
</file>

<file path=ppt/tags/tag34.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35.xml><?xml version="1.0" encoding="utf-8"?>
<p:tagLst xmlns:a="http://schemas.openxmlformats.org/drawingml/2006/main" xmlns:r="http://schemas.openxmlformats.org/officeDocument/2006/relationships" xmlns:p="http://schemas.openxmlformats.org/presentationml/2006/main">
  <p:tag name="POWER_USER_ID_TEMPLATES" val="PESTEL_Analysis"/>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POWER_USER_ID_TEMPLATES" val="PESTEL_Analysis"/>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POWER_USER_TAGS_ICONS" val="conversation*people*talk*conference*discussion*tell*speak*exchange*interview"/>
</p:tagLst>
</file>

<file path=ppt/tags/tag5.xml><?xml version="1.0" encoding="utf-8"?>
<p:tagLst xmlns:a="http://schemas.openxmlformats.org/drawingml/2006/main" xmlns:r="http://schemas.openxmlformats.org/officeDocument/2006/relationships" xmlns:p="http://schemas.openxmlformats.org/presentationml/2006/main">
  <p:tag name="POWER_USER_TAGS_ICONS" val="Teamwork*helping*collaboration*people*coworkers*colleagues*creativity*ideas*co-creation*brainstorming*crowsourcing*solution*puzzle pieces*complementarity*synergies*optimizations"/>
</p:tagLst>
</file>

<file path=ppt/tags/tag6.xml><?xml version="1.0" encoding="utf-8"?>
<p:tagLst xmlns:a="http://schemas.openxmlformats.org/drawingml/2006/main" xmlns:r="http://schemas.openxmlformats.org/officeDocument/2006/relationships" xmlns:p="http://schemas.openxmlformats.org/presentationml/2006/main">
  <p:tag name="POWER_USER_TAGS_ICONS" val="solution*idea*innovation*bright*people*sharing*guiding*explaining*clarifying*contribution*contributing*puzzle*pieces*helping"/>
</p:tagLst>
</file>

<file path=ppt/tags/tag7.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8.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9.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1FA76D212D650E47B107C36DD0FA7585" ma:contentTypeVersion="15" ma:contentTypeDescription="Crear nuevo documento." ma:contentTypeScope="" ma:versionID="e731d3b0555e22d2ce17a08690ad85e8">
  <xsd:schema xmlns:xsd="http://www.w3.org/2001/XMLSchema" xmlns:xs="http://www.w3.org/2001/XMLSchema" xmlns:p="http://schemas.microsoft.com/office/2006/metadata/properties" xmlns:ns2="fc6451ab-d71d-40fd-8e96-4aa8f5203fac" xmlns:ns3="e456ab84-9158-46ed-b5c6-47e4b49a78c1" targetNamespace="http://schemas.microsoft.com/office/2006/metadata/properties" ma:root="true" ma:fieldsID="a805cd344f1ca62663fc63135703f79f" ns2:_="" ns3:_="">
    <xsd:import namespace="fc6451ab-d71d-40fd-8e96-4aa8f5203fac"/>
    <xsd:import namespace="e456ab84-9158-46ed-b5c6-47e4b49a78c1"/>
    <xsd:element name="properties">
      <xsd:complexType>
        <xsd:sequence>
          <xsd:element name="documentManagement">
            <xsd:complexType>
              <xsd:all>
                <xsd:element ref="ns2:Comments"/>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_Flow_SignoffStatu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6451ab-d71d-40fd-8e96-4aa8f5203fac" elementFormDefault="qualified">
    <xsd:import namespace="http://schemas.microsoft.com/office/2006/documentManagement/types"/>
    <xsd:import namespace="http://schemas.microsoft.com/office/infopath/2007/PartnerControls"/>
    <xsd:element name="Comments" ma:index="2" ma:displayName="Comments" ma:format="Dropdown" ma:internalName="Comments" ma:readOnly="false">
      <xsd:simpleType>
        <xsd:restriction base="dms:Note">
          <xsd:maxLength value="255"/>
        </xsd:restrictio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MediaServiceAutoTags" ma:hidden="true" ma:internalName="MediaServiceAutoTags" ma:readOnly="true">
      <xsd:simpleType>
        <xsd:restriction base="dms:Text"/>
      </xsd:simpleType>
    </xsd:element>
    <xsd:element name="MediaServiceOCR" ma:index="14" nillable="true" ma:displayName="MediaServiceOCR" ma:hidden="true" ma:internalName="MediaServiceOCR" ma:readOnly="true">
      <xsd:simpleType>
        <xsd:restriction base="dms:Note"/>
      </xsd:simpleType>
    </xsd:element>
    <xsd:element name="_Flow_SignoffStatus" ma:index="15" nillable="true" ma:displayName="Estado de aprobación" ma:hidden="true" ma:internalName="_x0024_Resources_x003a_core_x002c_Signoff_Status_x003b_" ma:readOnly="fals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hidden="true" ma:internalName="MediaServiceKeyPoints" ma:readOnly="true">
      <xsd:simpleType>
        <xsd:restriction base="dms:Note"/>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456ab84-9158-46ed-b5c6-47e4b49a78c1" elementFormDefault="qualified">
    <xsd:import namespace="http://schemas.microsoft.com/office/2006/documentManagement/types"/>
    <xsd:import namespace="http://schemas.microsoft.com/office/infopath/2007/PartnerControls"/>
    <xsd:element name="SharedWithUsers" ma:index="11" nillable="true" ma:displayName="Compartido con"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talles de uso compartido"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Tipo de contenido"/>
        <xsd:element ref="dc:title" minOccurs="0" maxOccurs="1" ma:index="1"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Flow_SignoffStatus xmlns="fc6451ab-d71d-40fd-8e96-4aa8f5203fac" xsi:nil="true"/>
    <Comments xmlns="fc6451ab-d71d-40fd-8e96-4aa8f5203fac">reviewed by MP</Comment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05EBCB-80D1-4AF4-B0C8-9841E8BCD0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6451ab-d71d-40fd-8e96-4aa8f5203fac"/>
    <ds:schemaRef ds:uri="e456ab84-9158-46ed-b5c6-47e4b49a78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0E5287D-AC16-4D65-B947-41BFEC92B737}">
  <ds:schemaRefs>
    <ds:schemaRef ds:uri="http://www.w3.org/XML/1998/namespace"/>
    <ds:schemaRef ds:uri="fc6451ab-d71d-40fd-8e96-4aa8f5203fac"/>
    <ds:schemaRef ds:uri="http://schemas.microsoft.com/office/2006/documentManagement/types"/>
    <ds:schemaRef ds:uri="http://purl.org/dc/dcmitype/"/>
    <ds:schemaRef ds:uri="e456ab84-9158-46ed-b5c6-47e4b49a78c1"/>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28C55E3E-2260-491D-89DE-725AD5321D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444</TotalTime>
  <Words>853</Words>
  <Application>Microsoft Office PowerPoint</Application>
  <PresentationFormat>Widescreen</PresentationFormat>
  <Paragraphs>142</Paragraphs>
  <Slides>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Verdana</vt:lpstr>
      <vt:lpstr>Calibri Light</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Everis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CTTM16 - process puzzle</dc:title>
  <dc:creator/>
  <dc:description>reviewed by MP</dc:description>
  <cp:lastModifiedBy>Cristina Parra Hernandez</cp:lastModifiedBy>
  <cp:revision>91</cp:revision>
  <dcterms:created xsi:type="dcterms:W3CDTF">2020-11-05T08:21:11Z</dcterms:created>
  <dcterms:modified xsi:type="dcterms:W3CDTF">2021-06-29T10:02:43Z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DE3AE9D0-2AD1-4067-B3E3-3ACF4514A58F</vt:lpwstr>
  </property>
  <property fmtid="{D5CDD505-2E9C-101B-9397-08002B2CF9AE}" pid="3" name="ArticulatePath">
    <vt:lpwstr>Templates</vt:lpwstr>
  </property>
  <property fmtid="{D5CDD505-2E9C-101B-9397-08002B2CF9AE}" pid="4" name="ContentTypeId">
    <vt:lpwstr>0x0101001FA76D212D650E47B107C36DD0FA7585</vt:lpwstr>
  </property>
</Properties>
</file>